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20" r:id="rId4"/>
    <p:sldMasterId id="2147483732" r:id="rId5"/>
    <p:sldMasterId id="2147483756" r:id="rId6"/>
    <p:sldMasterId id="2147483768" r:id="rId7"/>
    <p:sldMasterId id="2147483780" r:id="rId8"/>
    <p:sldMasterId id="2147483792" r:id="rId9"/>
    <p:sldMasterId id="2147483804" r:id="rId10"/>
    <p:sldMasterId id="2147483840" r:id="rId11"/>
    <p:sldMasterId id="2147483852" r:id="rId12"/>
    <p:sldMasterId id="2147483864" r:id="rId13"/>
    <p:sldMasterId id="2147483876" r:id="rId14"/>
    <p:sldMasterId id="2147483888" r:id="rId15"/>
    <p:sldMasterId id="2147483900" r:id="rId16"/>
    <p:sldMasterId id="2147483912" r:id="rId17"/>
    <p:sldMasterId id="2147483924" r:id="rId18"/>
    <p:sldMasterId id="2147483936" r:id="rId19"/>
    <p:sldMasterId id="2147483948" r:id="rId20"/>
    <p:sldMasterId id="2147483960" r:id="rId21"/>
    <p:sldMasterId id="2147483972" r:id="rId22"/>
    <p:sldMasterId id="2147483984" r:id="rId23"/>
    <p:sldMasterId id="2147483996" r:id="rId24"/>
    <p:sldMasterId id="2147484008" r:id="rId25"/>
    <p:sldMasterId id="2147484020" r:id="rId26"/>
    <p:sldMasterId id="2147484032" r:id="rId27"/>
    <p:sldMasterId id="2147484056" r:id="rId28"/>
    <p:sldMasterId id="2147484068" r:id="rId29"/>
    <p:sldMasterId id="2147484080" r:id="rId30"/>
    <p:sldMasterId id="2147484104" r:id="rId31"/>
    <p:sldMasterId id="2147484116" r:id="rId32"/>
    <p:sldMasterId id="2147484128" r:id="rId33"/>
    <p:sldMasterId id="2147484140" r:id="rId34"/>
    <p:sldMasterId id="2147484152" r:id="rId35"/>
  </p:sldMasterIdLst>
  <p:notesMasterIdLst>
    <p:notesMasterId r:id="rId161"/>
  </p:notesMasterIdLst>
  <p:sldIdLst>
    <p:sldId id="954" r:id="rId36"/>
    <p:sldId id="1053" r:id="rId37"/>
    <p:sldId id="1055" r:id="rId38"/>
    <p:sldId id="972" r:id="rId39"/>
    <p:sldId id="957" r:id="rId40"/>
    <p:sldId id="1040" r:id="rId41"/>
    <p:sldId id="959" r:id="rId42"/>
    <p:sldId id="1056" r:id="rId43"/>
    <p:sldId id="1057" r:id="rId44"/>
    <p:sldId id="1018" r:id="rId45"/>
    <p:sldId id="1020" r:id="rId46"/>
    <p:sldId id="1021" r:id="rId47"/>
    <p:sldId id="1022" r:id="rId48"/>
    <p:sldId id="1023" r:id="rId49"/>
    <p:sldId id="1025" r:id="rId50"/>
    <p:sldId id="1026" r:id="rId51"/>
    <p:sldId id="1027" r:id="rId52"/>
    <p:sldId id="1028" r:id="rId53"/>
    <p:sldId id="1030" r:id="rId54"/>
    <p:sldId id="1031" r:id="rId55"/>
    <p:sldId id="1032" r:id="rId56"/>
    <p:sldId id="1033" r:id="rId57"/>
    <p:sldId id="948" r:id="rId58"/>
    <p:sldId id="256" r:id="rId59"/>
    <p:sldId id="862" r:id="rId60"/>
    <p:sldId id="512" r:id="rId61"/>
    <p:sldId id="864" r:id="rId62"/>
    <p:sldId id="711" r:id="rId63"/>
    <p:sldId id="868" r:id="rId64"/>
    <p:sldId id="867" r:id="rId65"/>
    <p:sldId id="870" r:id="rId66"/>
    <p:sldId id="872" r:id="rId67"/>
    <p:sldId id="873" r:id="rId68"/>
    <p:sldId id="894" r:id="rId69"/>
    <p:sldId id="871" r:id="rId70"/>
    <p:sldId id="920" r:id="rId71"/>
    <p:sldId id="919" r:id="rId72"/>
    <p:sldId id="863" r:id="rId73"/>
    <p:sldId id="1034" r:id="rId74"/>
    <p:sldId id="925" r:id="rId75"/>
    <p:sldId id="921" r:id="rId76"/>
    <p:sldId id="933" r:id="rId77"/>
    <p:sldId id="931" r:id="rId78"/>
    <p:sldId id="932" r:id="rId79"/>
    <p:sldId id="926" r:id="rId80"/>
    <p:sldId id="930" r:id="rId81"/>
    <p:sldId id="936" r:id="rId82"/>
    <p:sldId id="902" r:id="rId83"/>
    <p:sldId id="901" r:id="rId84"/>
    <p:sldId id="934" r:id="rId85"/>
    <p:sldId id="935" r:id="rId86"/>
    <p:sldId id="937" r:id="rId87"/>
    <p:sldId id="938" r:id="rId88"/>
    <p:sldId id="951" r:id="rId89"/>
    <p:sldId id="904" r:id="rId90"/>
    <p:sldId id="903" r:id="rId91"/>
    <p:sldId id="815" r:id="rId92"/>
    <p:sldId id="823" r:id="rId93"/>
    <p:sldId id="812" r:id="rId94"/>
    <p:sldId id="916" r:id="rId95"/>
    <p:sldId id="905" r:id="rId96"/>
    <p:sldId id="906" r:id="rId97"/>
    <p:sldId id="890" r:id="rId98"/>
    <p:sldId id="891" r:id="rId99"/>
    <p:sldId id="892" r:id="rId100"/>
    <p:sldId id="893" r:id="rId101"/>
    <p:sldId id="889" r:id="rId102"/>
    <p:sldId id="952" r:id="rId103"/>
    <p:sldId id="907" r:id="rId104"/>
    <p:sldId id="908" r:id="rId105"/>
    <p:sldId id="909" r:id="rId106"/>
    <p:sldId id="911" r:id="rId107"/>
    <p:sldId id="910" r:id="rId108"/>
    <p:sldId id="912" r:id="rId109"/>
    <p:sldId id="914" r:id="rId110"/>
    <p:sldId id="913" r:id="rId111"/>
    <p:sldId id="897" r:id="rId112"/>
    <p:sldId id="898" r:id="rId113"/>
    <p:sldId id="896" r:id="rId114"/>
    <p:sldId id="895" r:id="rId115"/>
    <p:sldId id="899" r:id="rId116"/>
    <p:sldId id="882" r:id="rId117"/>
    <p:sldId id="887" r:id="rId118"/>
    <p:sldId id="886" r:id="rId119"/>
    <p:sldId id="884" r:id="rId120"/>
    <p:sldId id="975" r:id="rId121"/>
    <p:sldId id="997" r:id="rId122"/>
    <p:sldId id="1014" r:id="rId123"/>
    <p:sldId id="977" r:id="rId124"/>
    <p:sldId id="979" r:id="rId125"/>
    <p:sldId id="980" r:id="rId126"/>
    <p:sldId id="981" r:id="rId127"/>
    <p:sldId id="982" r:id="rId128"/>
    <p:sldId id="983" r:id="rId129"/>
    <p:sldId id="1037" r:id="rId130"/>
    <p:sldId id="1006" r:id="rId131"/>
    <p:sldId id="999" r:id="rId132"/>
    <p:sldId id="1000" r:id="rId133"/>
    <p:sldId id="1002" r:id="rId134"/>
    <p:sldId id="1003" r:id="rId135"/>
    <p:sldId id="1004" r:id="rId136"/>
    <p:sldId id="993" r:id="rId137"/>
    <p:sldId id="994" r:id="rId138"/>
    <p:sldId id="995" r:id="rId139"/>
    <p:sldId id="962" r:id="rId140"/>
    <p:sldId id="963" r:id="rId141"/>
    <p:sldId id="964" r:id="rId142"/>
    <p:sldId id="965" r:id="rId143"/>
    <p:sldId id="987" r:id="rId144"/>
    <p:sldId id="988" r:id="rId145"/>
    <p:sldId id="989" r:id="rId146"/>
    <p:sldId id="990" r:id="rId147"/>
    <p:sldId id="991" r:id="rId148"/>
    <p:sldId id="945" r:id="rId149"/>
    <p:sldId id="1036" r:id="rId150"/>
    <p:sldId id="966" r:id="rId151"/>
    <p:sldId id="967" r:id="rId152"/>
    <p:sldId id="968" r:id="rId153"/>
    <p:sldId id="969" r:id="rId154"/>
    <p:sldId id="1051" r:id="rId155"/>
    <p:sldId id="1050" r:id="rId156"/>
    <p:sldId id="1049" r:id="rId157"/>
    <p:sldId id="1042" r:id="rId158"/>
    <p:sldId id="1059" r:id="rId159"/>
    <p:sldId id="1010" r:id="rId16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ABB38B0A-4E99-4C8E-BF08-AA8EF8758587}">
          <p14:sldIdLst>
            <p14:sldId id="954"/>
            <p14:sldId id="1053"/>
            <p14:sldId id="1055"/>
            <p14:sldId id="972"/>
            <p14:sldId id="957"/>
            <p14:sldId id="1040"/>
            <p14:sldId id="959"/>
            <p14:sldId id="1056"/>
            <p14:sldId id="1057"/>
            <p14:sldId id="1018"/>
            <p14:sldId id="1020"/>
            <p14:sldId id="1021"/>
            <p14:sldId id="1022"/>
            <p14:sldId id="1023"/>
            <p14:sldId id="1025"/>
            <p14:sldId id="1026"/>
            <p14:sldId id="1027"/>
            <p14:sldId id="1028"/>
            <p14:sldId id="1030"/>
            <p14:sldId id="1031"/>
            <p14:sldId id="1032"/>
            <p14:sldId id="1033"/>
            <p14:sldId id="948"/>
            <p14:sldId id="256"/>
            <p14:sldId id="862"/>
            <p14:sldId id="512"/>
            <p14:sldId id="864"/>
            <p14:sldId id="711"/>
            <p14:sldId id="868"/>
            <p14:sldId id="867"/>
            <p14:sldId id="870"/>
            <p14:sldId id="872"/>
            <p14:sldId id="873"/>
            <p14:sldId id="894"/>
            <p14:sldId id="871"/>
            <p14:sldId id="920"/>
            <p14:sldId id="919"/>
            <p14:sldId id="863"/>
            <p14:sldId id="1034"/>
            <p14:sldId id="925"/>
            <p14:sldId id="921"/>
            <p14:sldId id="933"/>
            <p14:sldId id="931"/>
            <p14:sldId id="932"/>
            <p14:sldId id="926"/>
            <p14:sldId id="930"/>
            <p14:sldId id="936"/>
            <p14:sldId id="902"/>
            <p14:sldId id="901"/>
            <p14:sldId id="934"/>
            <p14:sldId id="935"/>
            <p14:sldId id="937"/>
            <p14:sldId id="938"/>
            <p14:sldId id="951"/>
            <p14:sldId id="904"/>
            <p14:sldId id="903"/>
            <p14:sldId id="815"/>
            <p14:sldId id="823"/>
            <p14:sldId id="812"/>
            <p14:sldId id="916"/>
            <p14:sldId id="905"/>
            <p14:sldId id="906"/>
            <p14:sldId id="890"/>
            <p14:sldId id="891"/>
            <p14:sldId id="892"/>
            <p14:sldId id="893"/>
            <p14:sldId id="889"/>
            <p14:sldId id="952"/>
            <p14:sldId id="907"/>
            <p14:sldId id="908"/>
            <p14:sldId id="909"/>
            <p14:sldId id="911"/>
            <p14:sldId id="910"/>
            <p14:sldId id="912"/>
            <p14:sldId id="914"/>
            <p14:sldId id="913"/>
            <p14:sldId id="897"/>
            <p14:sldId id="898"/>
            <p14:sldId id="896"/>
            <p14:sldId id="895"/>
            <p14:sldId id="899"/>
            <p14:sldId id="882"/>
            <p14:sldId id="887"/>
            <p14:sldId id="886"/>
            <p14:sldId id="884"/>
            <p14:sldId id="975"/>
            <p14:sldId id="997"/>
            <p14:sldId id="1014"/>
            <p14:sldId id="977"/>
            <p14:sldId id="979"/>
            <p14:sldId id="980"/>
            <p14:sldId id="981"/>
            <p14:sldId id="982"/>
            <p14:sldId id="983"/>
            <p14:sldId id="1037"/>
            <p14:sldId id="1006"/>
            <p14:sldId id="999"/>
            <p14:sldId id="1000"/>
            <p14:sldId id="1002"/>
            <p14:sldId id="1003"/>
            <p14:sldId id="1004"/>
            <p14:sldId id="993"/>
            <p14:sldId id="994"/>
            <p14:sldId id="995"/>
            <p14:sldId id="962"/>
            <p14:sldId id="963"/>
            <p14:sldId id="964"/>
            <p14:sldId id="965"/>
            <p14:sldId id="987"/>
            <p14:sldId id="988"/>
            <p14:sldId id="989"/>
            <p14:sldId id="990"/>
            <p14:sldId id="991"/>
            <p14:sldId id="945"/>
            <p14:sldId id="1036"/>
            <p14:sldId id="966"/>
            <p14:sldId id="967"/>
            <p14:sldId id="968"/>
            <p14:sldId id="969"/>
            <p14:sldId id="1051"/>
            <p14:sldId id="1050"/>
            <p14:sldId id="1049"/>
            <p14:sldId id="1042"/>
            <p14:sldId id="1059"/>
            <p14:sldId id="101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0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94660"/>
  </p:normalViewPr>
  <p:slideViewPr>
    <p:cSldViewPr snapToGrid="0">
      <p:cViewPr varScale="1">
        <p:scale>
          <a:sx n="101" d="100"/>
          <a:sy n="101" d="100"/>
        </p:scale>
        <p:origin x="-144" y="-84"/>
      </p:cViewPr>
      <p:guideLst>
        <p:guide orient="horz"/>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197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47" Type="http://schemas.openxmlformats.org/officeDocument/2006/relationships/slide" Target="slides/slide12.xml"/><Relationship Id="rId63" Type="http://schemas.openxmlformats.org/officeDocument/2006/relationships/slide" Target="slides/slide28.xml"/><Relationship Id="rId68" Type="http://schemas.openxmlformats.org/officeDocument/2006/relationships/slide" Target="slides/slide33.xml"/><Relationship Id="rId84" Type="http://schemas.openxmlformats.org/officeDocument/2006/relationships/slide" Target="slides/slide49.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38" Type="http://schemas.openxmlformats.org/officeDocument/2006/relationships/slide" Target="slides/slide103.xml"/><Relationship Id="rId154" Type="http://schemas.openxmlformats.org/officeDocument/2006/relationships/slide" Target="slides/slide119.xml"/><Relationship Id="rId159" Type="http://schemas.openxmlformats.org/officeDocument/2006/relationships/slide" Target="slides/slide124.xml"/><Relationship Id="rId16" Type="http://schemas.openxmlformats.org/officeDocument/2006/relationships/slideMaster" Target="slideMasters/slideMaster16.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2.xml"/><Relationship Id="rId53" Type="http://schemas.openxmlformats.org/officeDocument/2006/relationships/slide" Target="slides/slide18.xml"/><Relationship Id="rId58" Type="http://schemas.openxmlformats.org/officeDocument/2006/relationships/slide" Target="slides/slide23.xml"/><Relationship Id="rId74" Type="http://schemas.openxmlformats.org/officeDocument/2006/relationships/slide" Target="slides/slide39.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28" Type="http://schemas.openxmlformats.org/officeDocument/2006/relationships/slide" Target="slides/slide93.xml"/><Relationship Id="rId144" Type="http://schemas.openxmlformats.org/officeDocument/2006/relationships/slide" Target="slides/slide109.xml"/><Relationship Id="rId149" Type="http://schemas.openxmlformats.org/officeDocument/2006/relationships/slide" Target="slides/slide114.xml"/><Relationship Id="rId5" Type="http://schemas.openxmlformats.org/officeDocument/2006/relationships/slideMaster" Target="slideMasters/slideMaster5.xml"/><Relationship Id="rId90" Type="http://schemas.openxmlformats.org/officeDocument/2006/relationships/slide" Target="slides/slide55.xml"/><Relationship Id="rId95" Type="http://schemas.openxmlformats.org/officeDocument/2006/relationships/slide" Target="slides/slide60.xml"/><Relationship Id="rId160" Type="http://schemas.openxmlformats.org/officeDocument/2006/relationships/slide" Target="slides/slide125.xml"/><Relationship Id="rId165" Type="http://schemas.openxmlformats.org/officeDocument/2006/relationships/tableStyles" Target="tableStyle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8.xml"/><Relationship Id="rId48" Type="http://schemas.openxmlformats.org/officeDocument/2006/relationships/slide" Target="slides/slide13.xml"/><Relationship Id="rId64" Type="http://schemas.openxmlformats.org/officeDocument/2006/relationships/slide" Target="slides/slide29.xml"/><Relationship Id="rId69" Type="http://schemas.openxmlformats.org/officeDocument/2006/relationships/slide" Target="slides/slide34.xml"/><Relationship Id="rId113" Type="http://schemas.openxmlformats.org/officeDocument/2006/relationships/slide" Target="slides/slide78.xml"/><Relationship Id="rId118" Type="http://schemas.openxmlformats.org/officeDocument/2006/relationships/slide" Target="slides/slide83.xml"/><Relationship Id="rId134" Type="http://schemas.openxmlformats.org/officeDocument/2006/relationships/slide" Target="slides/slide99.xml"/><Relationship Id="rId139" Type="http://schemas.openxmlformats.org/officeDocument/2006/relationships/slide" Target="slides/slide104.xml"/><Relationship Id="rId80" Type="http://schemas.openxmlformats.org/officeDocument/2006/relationships/slide" Target="slides/slide45.xml"/><Relationship Id="rId85" Type="http://schemas.openxmlformats.org/officeDocument/2006/relationships/slide" Target="slides/slide50.xml"/><Relationship Id="rId150" Type="http://schemas.openxmlformats.org/officeDocument/2006/relationships/slide" Target="slides/slide115.xml"/><Relationship Id="rId155" Type="http://schemas.openxmlformats.org/officeDocument/2006/relationships/slide" Target="slides/slide12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08" Type="http://schemas.openxmlformats.org/officeDocument/2006/relationships/slide" Target="slides/slide73.xml"/><Relationship Id="rId124" Type="http://schemas.openxmlformats.org/officeDocument/2006/relationships/slide" Target="slides/slide89.xml"/><Relationship Id="rId129" Type="http://schemas.openxmlformats.org/officeDocument/2006/relationships/slide" Target="slides/slide94.xml"/><Relationship Id="rId54" Type="http://schemas.openxmlformats.org/officeDocument/2006/relationships/slide" Target="slides/slide19.xml"/><Relationship Id="rId70" Type="http://schemas.openxmlformats.org/officeDocument/2006/relationships/slide" Target="slides/slide35.xml"/><Relationship Id="rId75" Type="http://schemas.openxmlformats.org/officeDocument/2006/relationships/slide" Target="slides/slide40.xml"/><Relationship Id="rId91" Type="http://schemas.openxmlformats.org/officeDocument/2006/relationships/slide" Target="slides/slide56.xml"/><Relationship Id="rId96" Type="http://schemas.openxmlformats.org/officeDocument/2006/relationships/slide" Target="slides/slide61.xml"/><Relationship Id="rId140" Type="http://schemas.openxmlformats.org/officeDocument/2006/relationships/slide" Target="slides/slide105.xml"/><Relationship Id="rId145" Type="http://schemas.openxmlformats.org/officeDocument/2006/relationships/slide" Target="slides/slide110.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1.xml"/><Relationship Id="rId49" Type="http://schemas.openxmlformats.org/officeDocument/2006/relationships/slide" Target="slides/slide14.xml"/><Relationship Id="rId57" Type="http://schemas.openxmlformats.org/officeDocument/2006/relationships/slide" Target="slides/slide22.xml"/><Relationship Id="rId106" Type="http://schemas.openxmlformats.org/officeDocument/2006/relationships/slide" Target="slides/slide71.xml"/><Relationship Id="rId114" Type="http://schemas.openxmlformats.org/officeDocument/2006/relationships/slide" Target="slides/slide79.xml"/><Relationship Id="rId119" Type="http://schemas.openxmlformats.org/officeDocument/2006/relationships/slide" Target="slides/slide84.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9.xml"/><Relationship Id="rId52" Type="http://schemas.openxmlformats.org/officeDocument/2006/relationships/slide" Target="slides/slide17.xml"/><Relationship Id="rId60" Type="http://schemas.openxmlformats.org/officeDocument/2006/relationships/slide" Target="slides/slide25.xml"/><Relationship Id="rId65" Type="http://schemas.openxmlformats.org/officeDocument/2006/relationships/slide" Target="slides/slide30.xml"/><Relationship Id="rId73" Type="http://schemas.openxmlformats.org/officeDocument/2006/relationships/slide" Target="slides/slide38.xml"/><Relationship Id="rId78" Type="http://schemas.openxmlformats.org/officeDocument/2006/relationships/slide" Target="slides/slide43.xml"/><Relationship Id="rId81" Type="http://schemas.openxmlformats.org/officeDocument/2006/relationships/slide" Target="slides/slide46.xml"/><Relationship Id="rId86" Type="http://schemas.openxmlformats.org/officeDocument/2006/relationships/slide" Target="slides/slide51.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30" Type="http://schemas.openxmlformats.org/officeDocument/2006/relationships/slide" Target="slides/slide95.xml"/><Relationship Id="rId135" Type="http://schemas.openxmlformats.org/officeDocument/2006/relationships/slide" Target="slides/slide100.xml"/><Relationship Id="rId143" Type="http://schemas.openxmlformats.org/officeDocument/2006/relationships/slide" Target="slides/slide108.xml"/><Relationship Id="rId148" Type="http://schemas.openxmlformats.org/officeDocument/2006/relationships/slide" Target="slides/slide113.xml"/><Relationship Id="rId151" Type="http://schemas.openxmlformats.org/officeDocument/2006/relationships/slide" Target="slides/slide116.xml"/><Relationship Id="rId156" Type="http://schemas.openxmlformats.org/officeDocument/2006/relationships/slide" Target="slides/slide121.xml"/><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4.xml"/><Relationship Id="rId109" Type="http://schemas.openxmlformats.org/officeDocument/2006/relationships/slide" Target="slides/slide74.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slide" Target="slides/slide69.xml"/><Relationship Id="rId120" Type="http://schemas.openxmlformats.org/officeDocument/2006/relationships/slide" Target="slides/slide85.xml"/><Relationship Id="rId125" Type="http://schemas.openxmlformats.org/officeDocument/2006/relationships/slide" Target="slides/slide90.xml"/><Relationship Id="rId141" Type="http://schemas.openxmlformats.org/officeDocument/2006/relationships/slide" Target="slides/slide106.xml"/><Relationship Id="rId146" Type="http://schemas.openxmlformats.org/officeDocument/2006/relationships/slide" Target="slides/slide111.xml"/><Relationship Id="rId7" Type="http://schemas.openxmlformats.org/officeDocument/2006/relationships/slideMaster" Target="slideMasters/slideMaster7.xml"/><Relationship Id="rId71" Type="http://schemas.openxmlformats.org/officeDocument/2006/relationships/slide" Target="slides/slide36.xml"/><Relationship Id="rId92" Type="http://schemas.openxmlformats.org/officeDocument/2006/relationships/slide" Target="slides/slide57.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5.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15" Type="http://schemas.openxmlformats.org/officeDocument/2006/relationships/slide" Target="slides/slide80.xml"/><Relationship Id="rId131" Type="http://schemas.openxmlformats.org/officeDocument/2006/relationships/slide" Target="slides/slide96.xml"/><Relationship Id="rId136" Type="http://schemas.openxmlformats.org/officeDocument/2006/relationships/slide" Target="slides/slide101.xml"/><Relationship Id="rId157" Type="http://schemas.openxmlformats.org/officeDocument/2006/relationships/slide" Target="slides/slide122.xml"/><Relationship Id="rId61" Type="http://schemas.openxmlformats.org/officeDocument/2006/relationships/slide" Target="slides/slide26.xml"/><Relationship Id="rId82" Type="http://schemas.openxmlformats.org/officeDocument/2006/relationships/slide" Target="slides/slide47.xml"/><Relationship Id="rId152" Type="http://schemas.openxmlformats.org/officeDocument/2006/relationships/slide" Target="slides/slide11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D73116-482A-4929-80DC-E18C74C12162}" type="datetimeFigureOut">
              <a:rPr lang="el-GR" smtClean="0"/>
              <a:pPr/>
              <a:t>31/10/23</a:t>
            </a:fld>
            <a:endParaRPr lang="el-GR" dirty="0"/>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6D3F6B-BD6B-4BEB-9E49-85E8F324AE54}" type="slidenum">
              <a:rPr lang="el-GR" smtClean="0"/>
              <a:pPr/>
              <a:t>‹#›</a:t>
            </a:fld>
            <a:endParaRPr lang="el-GR" dirty="0"/>
          </a:p>
        </p:txBody>
      </p:sp>
    </p:spTree>
    <p:extLst>
      <p:ext uri="{BB962C8B-B14F-4D97-AF65-F5344CB8AC3E}">
        <p14:creationId xmlns:p14="http://schemas.microsoft.com/office/powerpoint/2010/main" val="4230229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7EE1B7B-F6AA-4C97-BC90-E97279DFC7AA}" type="slidenum">
              <a:rPr lang="el-GR" smtClean="0">
                <a:solidFill>
                  <a:prstClr val="black"/>
                </a:solidFill>
              </a:rPr>
              <a:pPr/>
              <a:t>109</a:t>
            </a:fld>
            <a:endParaRPr lang="el-GR" dirty="0">
              <a:solidFill>
                <a:prstClr val="black"/>
              </a:solidFill>
            </a:endParaRPr>
          </a:p>
        </p:txBody>
      </p:sp>
    </p:spTree>
    <p:extLst>
      <p:ext uri="{BB962C8B-B14F-4D97-AF65-F5344CB8AC3E}">
        <p14:creationId xmlns:p14="http://schemas.microsoft.com/office/powerpoint/2010/main" val="2209194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F6D3F6B-BD6B-4BEB-9E49-85E8F324AE54}" type="slidenum">
              <a:rPr lang="el-GR" smtClean="0"/>
              <a:pPr/>
              <a:t>121</a:t>
            </a:fld>
            <a:endParaRPr lang="el-GR" dirty="0"/>
          </a:p>
        </p:txBody>
      </p:sp>
    </p:spTree>
    <p:extLst>
      <p:ext uri="{BB962C8B-B14F-4D97-AF65-F5344CB8AC3E}">
        <p14:creationId xmlns:p14="http://schemas.microsoft.com/office/powerpoint/2010/main" val="4077713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CA663AAE-9389-4D68-A14B-B9A7D41DB1C8}" type="slidenum">
              <a:rPr lang="el-GR" smtClean="0">
                <a:solidFill>
                  <a:prstClr val="black"/>
                </a:solidFill>
              </a:rPr>
              <a:pPr/>
              <a:t>125</a:t>
            </a:fld>
            <a:endParaRPr lang="el-GR">
              <a:solidFill>
                <a:prstClr val="black"/>
              </a:solidFill>
            </a:endParaRPr>
          </a:p>
        </p:txBody>
      </p:sp>
    </p:spTree>
    <p:extLst>
      <p:ext uri="{BB962C8B-B14F-4D97-AF65-F5344CB8AC3E}">
        <p14:creationId xmlns:p14="http://schemas.microsoft.com/office/powerpoint/2010/main" val="1984450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6"/>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64038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910626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746476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645869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32561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93876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784972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800815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982423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968735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295770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4719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9"/>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9"/>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1965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0597218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979581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080955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384490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927687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791928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31101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562037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860775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36563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86512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0209803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569524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048791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278713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917646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967622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97037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042638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852142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5937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01313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000602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252629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217182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095713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115883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519863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324792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132272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883274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40608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34223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629081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550606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122473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356568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709543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852857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121917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055511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738383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47079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64850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873302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340598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567563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579002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113581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827427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187277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12517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49934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49465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91197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318032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372688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131430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410930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423343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575670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257204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966106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158985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38302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94317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553405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715675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182590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25973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995391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535318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811369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433635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846753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41264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47017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640649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613282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546915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558370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393989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609926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253908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228932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04925332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86818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27612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801585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033142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445278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141814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503572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288475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233883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412076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077388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17684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01033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58688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66001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332381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7627575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707211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4702961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2283372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767457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761119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203256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46327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16659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084752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694068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8428321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646309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233089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1091722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347993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9009145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060535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87943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12339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107505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5890739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9073369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835523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414810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68023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997737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031920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5872307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13792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2592794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5144641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900056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204387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3238043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6953849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743696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030617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6972405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4086839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25024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816766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9897120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1730054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5129111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9917143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1058469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1356699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972998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8660985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4511939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59987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6585242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143139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9038914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6288004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356300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3490573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3344762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963921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055654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7357945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31351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735015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4919351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972720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577193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5044315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6849715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0039071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4141025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7749752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962394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39423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412069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033367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951821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4918726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922724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9035600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455838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48803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53622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70907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8454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6187462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50661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86215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13607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37640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29476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48863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24153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407096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326925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92126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6006499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0395980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059818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5056771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6160084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1978244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0783481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2645154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029948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2339829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8560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437649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4761442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2411215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1242090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5998677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9833620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7128086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6058948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2378513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8973697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8588606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718115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450247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6326321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9047866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2036129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2668126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7978686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6152545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7034214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6033208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0445395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83556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2382250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7989040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8890017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967729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2127072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7908582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0345228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8635238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897442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4371695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91398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9316019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1566762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1537283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4431746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953589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643238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3615162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6687885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7273189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09840830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772517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3084636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567557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0950900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5246167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1056421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2237973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7887536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6645344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0508798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4552138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74303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7694030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7209454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867520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5830583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96891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99555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4220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33003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14901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69457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56549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7166116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91054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0542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46675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23892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6371334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9794464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2299898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1954571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9953679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32872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2371673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8905154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9813375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7650988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6272669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5155721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85058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39721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95014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30506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45743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6411739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26294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03410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13117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1013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6381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18427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94455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162627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78480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3167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84446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959726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79454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49216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38968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0112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187802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76038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20331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704238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078657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40283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112801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28196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29509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414114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62847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143982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72973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794705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242363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22640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08082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96311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909345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56166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86443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543702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772893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7231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93186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74057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461750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180784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328039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537502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120916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395340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158048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525269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90790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1"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15189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99834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721067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302525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842978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084985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133112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469556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713663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229454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8303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1"/>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638388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133089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597147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413271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409936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082981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338468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106067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813230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729149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79306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711015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8175753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3374391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4214867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7067161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8468564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8479415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1934757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9026619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956782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93231907"/>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558753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6455475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9944966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67957084"/>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73538813"/>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27028184"/>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38258671"/>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31/10/23</a:t>
            </a:fld>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75251309"/>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76850976"/>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62714925"/>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96777416"/>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225960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68606722"/>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40767288"/>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58839400"/>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18954335"/>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10553591"/>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76121493"/>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3785819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332683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3248466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2837798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3226393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31/10/23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3279531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44.xml"/></Relationships>
</file>

<file path=ppt/slides/_rels/slide10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55.xml"/></Relationships>
</file>

<file path=ppt/slides/_rels/slide10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6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78.xml"/></Relationships>
</file>

<file path=ppt/slides/_rels/slide104.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5.jpeg"/><Relationship Id="rId7" Type="http://schemas.openxmlformats.org/officeDocument/2006/relationships/image" Target="../media/image148.png"/><Relationship Id="rId2" Type="http://schemas.openxmlformats.org/officeDocument/2006/relationships/image" Target="../media/image144.jpeg"/><Relationship Id="rId1" Type="http://schemas.openxmlformats.org/officeDocument/2006/relationships/slideLayout" Target="../slideLayouts/slideLayout189.xml"/><Relationship Id="rId6" Type="http://schemas.openxmlformats.org/officeDocument/2006/relationships/image" Target="../media/image147.png"/><Relationship Id="rId5" Type="http://schemas.microsoft.com/office/2007/relationships/hdphoto" Target="../media/hdphoto15.wdp"/><Relationship Id="rId10" Type="http://schemas.microsoft.com/office/2007/relationships/hdphoto" Target="../media/hdphoto16.wdp"/><Relationship Id="rId4" Type="http://schemas.openxmlformats.org/officeDocument/2006/relationships/image" Target="../media/image146.png"/><Relationship Id="rId9" Type="http://schemas.openxmlformats.org/officeDocument/2006/relationships/image" Target="../media/image150.png"/></Relationships>
</file>

<file path=ppt/slides/_rels/slide10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53.png"/><Relationship Id="rId1" Type="http://schemas.openxmlformats.org/officeDocument/2006/relationships/slideLayout" Target="../slideLayouts/slideLayout13.xml"/><Relationship Id="rId5" Type="http://schemas.openxmlformats.org/officeDocument/2006/relationships/image" Target="../media/image154.png"/><Relationship Id="rId4" Type="http://schemas.openxmlformats.org/officeDocument/2006/relationships/image" Target="../media/image152.png"/></Relationships>
</file>

<file path=ppt/slides/_rels/slide10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55.jpeg"/><Relationship Id="rId1" Type="http://schemas.openxmlformats.org/officeDocument/2006/relationships/slideLayout" Target="../slideLayouts/slideLayout13.xml"/><Relationship Id="rId6" Type="http://schemas.openxmlformats.org/officeDocument/2006/relationships/image" Target="../media/image152.png"/><Relationship Id="rId5" Type="http://schemas.microsoft.com/office/2007/relationships/hdphoto" Target="../media/hdphoto19.wdp"/><Relationship Id="rId4" Type="http://schemas.openxmlformats.org/officeDocument/2006/relationships/image" Target="../media/image156.jpeg"/></Relationships>
</file>

<file path=ppt/slides/_rels/slide10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xml"/><Relationship Id="rId1" Type="http://schemas.openxmlformats.org/officeDocument/2006/relationships/slideLayout" Target="../slideLayouts/slideLayout1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23.xml"/></Relationships>
</file>

<file path=ppt/slides/_rels/slide11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34.xml"/></Relationships>
</file>

<file path=ppt/slides/_rels/slide11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45.xml"/></Relationships>
</file>

<file path=ppt/slides/_rels/slide11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56.xml"/></Relationships>
</file>

<file path=ppt/slides/_rels/slide114.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6.png"/><Relationship Id="rId2" Type="http://schemas.openxmlformats.org/officeDocument/2006/relationships/image" Target="../media/image163.gif"/><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165.png"/><Relationship Id="rId4" Type="http://schemas.microsoft.com/office/2007/relationships/hdphoto" Target="../media/hdphoto20.wdp"/></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11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74.png"/></Relationships>
</file>

<file path=ppt/slides/_rels/slide12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6.png"/><Relationship Id="rId2" Type="http://schemas.openxmlformats.org/officeDocument/2006/relationships/image" Target="../media/image163.gif"/><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165.png"/><Relationship Id="rId4" Type="http://schemas.microsoft.com/office/2007/relationships/hdphoto" Target="../media/hdphoto20.wdp"/></Relationships>
</file>

<file path=ppt/slides/_rels/slide124.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image" Target="../media/image176.png"/><Relationship Id="rId1" Type="http://schemas.openxmlformats.org/officeDocument/2006/relationships/slideLayout" Target="../slideLayouts/slideLayout13.xml"/><Relationship Id="rId6" Type="http://schemas.openxmlformats.org/officeDocument/2006/relationships/image" Target="../media/image180.png"/><Relationship Id="rId11" Type="http://schemas.openxmlformats.org/officeDocument/2006/relationships/image" Target="../media/image185.png"/><Relationship Id="rId5" Type="http://schemas.openxmlformats.org/officeDocument/2006/relationships/image" Target="../media/image179.png"/><Relationship Id="rId10" Type="http://schemas.openxmlformats.org/officeDocument/2006/relationships/image" Target="../media/image184.png"/><Relationship Id="rId4" Type="http://schemas.openxmlformats.org/officeDocument/2006/relationships/image" Target="../media/image178.png"/><Relationship Id="rId9" Type="http://schemas.openxmlformats.org/officeDocument/2006/relationships/image" Target="../media/image183.png"/></Relationships>
</file>

<file path=ppt/slides/_rels/slide12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3.xml"/><Relationship Id="rId1" Type="http://schemas.openxmlformats.org/officeDocument/2006/relationships/slideLayout" Target="../slideLayouts/slideLayout277.xml"/><Relationship Id="rId5" Type="http://schemas.microsoft.com/office/2007/relationships/hdphoto" Target="../media/hdphoto22.wdp"/><Relationship Id="rId4" Type="http://schemas.openxmlformats.org/officeDocument/2006/relationships/image" Target="../media/image187.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gif"/><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gif"/><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06.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17.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28.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3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50.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65.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8.xml"/><Relationship Id="rId4" Type="http://schemas.microsoft.com/office/2007/relationships/hdphoto" Target="../media/hdphoto6.wdp"/></Relationships>
</file>

<file path=ppt/slides/_rels/slide7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8.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23.png"/><Relationship Id="rId3" Type="http://schemas.openxmlformats.org/officeDocument/2006/relationships/image" Target="../media/image117.png"/><Relationship Id="rId7" Type="http://schemas.openxmlformats.org/officeDocument/2006/relationships/image" Target="../media/image120.png"/><Relationship Id="rId12" Type="http://schemas.microsoft.com/office/2007/relationships/hdphoto" Target="../media/hdphoto12.wdp"/><Relationship Id="rId2" Type="http://schemas.openxmlformats.org/officeDocument/2006/relationships/image" Target="../media/image116.png"/><Relationship Id="rId1" Type="http://schemas.openxmlformats.org/officeDocument/2006/relationships/slideLayout" Target="../slideLayouts/slideLayout35.xml"/><Relationship Id="rId6" Type="http://schemas.microsoft.com/office/2007/relationships/hdphoto" Target="../media/hdphoto9.wdp"/><Relationship Id="rId11" Type="http://schemas.openxmlformats.org/officeDocument/2006/relationships/image" Target="../media/image122.png"/><Relationship Id="rId5" Type="http://schemas.openxmlformats.org/officeDocument/2006/relationships/image" Target="../media/image119.png"/><Relationship Id="rId10" Type="http://schemas.microsoft.com/office/2007/relationships/hdphoto" Target="../media/hdphoto11.wdp"/><Relationship Id="rId4" Type="http://schemas.openxmlformats.org/officeDocument/2006/relationships/image" Target="../media/image118.png"/><Relationship Id="rId9" Type="http://schemas.openxmlformats.org/officeDocument/2006/relationships/image" Target="../media/image121.png"/><Relationship Id="rId14" Type="http://schemas.microsoft.com/office/2007/relationships/hdphoto" Target="../media/hdphoto13.wdp"/></Relationships>
</file>

<file path=ppt/slides/_rels/slide87.xml.rels><?xml version="1.0" encoding="UTF-8" standalone="yes"?>
<Relationships xmlns="http://schemas.openxmlformats.org/package/2006/relationships"><Relationship Id="rId2" Type="http://schemas.openxmlformats.org/officeDocument/2006/relationships/image" Target="../media/image124.gif"/><Relationship Id="rId1" Type="http://schemas.openxmlformats.org/officeDocument/2006/relationships/slideLayout" Target="../slideLayouts/slideLayout200.xml"/></Relationships>
</file>

<file path=ppt/slides/_rels/slide8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88.xml"/></Relationships>
</file>

<file path=ppt/slides/_rels/slide8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Layout" Target="../slideLayouts/slideLayout46.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6.xml"/></Relationships>
</file>

<file path=ppt/slides/_rels/slide9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7.xml"/></Relationships>
</file>

<file path=ppt/slides/_rels/slide9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8.xml"/></Relationships>
</file>

<file path=ppt/slides/_rels/slide9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9.xml"/></Relationships>
</file>

<file path=ppt/slides/_rels/slide9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90.xml"/></Relationships>
</file>

<file path=ppt/slides/_rels/slide9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01.xml"/></Relationships>
</file>

<file path=ppt/slides/_rels/slide9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01.xml"/><Relationship Id="rId5" Type="http://schemas.microsoft.com/office/2007/relationships/hdphoto" Target="../media/hdphoto14.wdp"/><Relationship Id="rId4" Type="http://schemas.openxmlformats.org/officeDocument/2006/relationships/image" Target="../media/image135.png"/></Relationships>
</file>

<file path=ppt/slides/_rels/slide9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66.xml"/></Relationships>
</file>

<file path=ppt/slides/_rels/slide9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11.xml"/></Relationships>
</file>

<file path=ppt/slides/_rels/slide9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22.xml"/></Relationships>
</file>

<file path=ppt/slides/_rels/slide9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3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8" name="TextBox 7"/>
          <p:cNvSpPr txBox="1"/>
          <p:nvPr/>
        </p:nvSpPr>
        <p:spPr>
          <a:xfrm>
            <a:off x="107504" y="116633"/>
            <a:ext cx="8892480" cy="1200329"/>
          </a:xfrm>
          <a:prstGeom prst="rect">
            <a:avLst/>
          </a:prstGeom>
          <a:noFill/>
        </p:spPr>
        <p:txBody>
          <a:bodyPr wrap="square" rtlCol="0">
            <a:spAutoFit/>
          </a:bodyPr>
          <a:lstStyle/>
          <a:p>
            <a:pPr>
              <a:lnSpc>
                <a:spcPct val="150000"/>
              </a:lnSpc>
            </a:pPr>
            <a:r>
              <a:rPr lang="el-GR" sz="1600" dirty="0" smtClean="0">
                <a:solidFill>
                  <a:srgbClr val="4BACC6">
                    <a:lumMod val="20000"/>
                    <a:lumOff val="80000"/>
                  </a:srgbClr>
                </a:solidFill>
                <a:latin typeface="Arial" panose="020B0604020202020204" pitchFamily="34" charset="0"/>
                <a:cs typeface="Arial" panose="020B0604020202020204" pitchFamily="34" charset="0"/>
              </a:rPr>
              <a:t>Εθνικό και Καποδιστριακό Πανεπιστήμιο Αθηνών</a:t>
            </a:r>
          </a:p>
          <a:p>
            <a:pPr>
              <a:lnSpc>
                <a:spcPct val="150000"/>
              </a:lnSpc>
            </a:pPr>
            <a:r>
              <a:rPr lang="el-GR" sz="1600" dirty="0" smtClean="0">
                <a:solidFill>
                  <a:srgbClr val="4BACC6">
                    <a:lumMod val="20000"/>
                    <a:lumOff val="80000"/>
                  </a:srgbClr>
                </a:solidFill>
                <a:latin typeface="Arial" panose="020B0604020202020204" pitchFamily="34" charset="0"/>
                <a:cs typeface="Arial" panose="020B0604020202020204" pitchFamily="34" charset="0"/>
              </a:rPr>
              <a:t>Ιατρική Σχολή - Ανθρωπολογικό Μουσείο</a:t>
            </a:r>
          </a:p>
          <a:p>
            <a:pPr>
              <a:lnSpc>
                <a:spcPct val="150000"/>
              </a:lnSpc>
            </a:pPr>
            <a:r>
              <a:rPr lang="el-GR" sz="1600" dirty="0" smtClean="0">
                <a:solidFill>
                  <a:srgbClr val="4BACC6">
                    <a:lumMod val="20000"/>
                    <a:lumOff val="80000"/>
                  </a:srgbClr>
                </a:solidFill>
                <a:latin typeface="Arial" panose="020B0604020202020204" pitchFamily="34" charset="0"/>
                <a:cs typeface="Arial" panose="020B0604020202020204" pitchFamily="34" charset="0"/>
              </a:rPr>
              <a:t>Διευθυντής: Αν. Καθηγητής Κωνσταντίνος Ευαγγέλου</a:t>
            </a:r>
            <a:endParaRPr lang="el-GR" sz="1600" dirty="0">
              <a:solidFill>
                <a:srgbClr val="4BACC6">
                  <a:lumMod val="20000"/>
                  <a:lumOff val="80000"/>
                </a:srgbClr>
              </a:solidFill>
              <a:latin typeface="Arial" panose="020B0604020202020204" pitchFamily="34" charset="0"/>
              <a:cs typeface="Arial" panose="020B0604020202020204" pitchFamily="34" charset="0"/>
            </a:endParaRPr>
          </a:p>
        </p:txBody>
      </p:sp>
      <p:sp>
        <p:nvSpPr>
          <p:cNvPr id="10" name="Υπότιτλος 2"/>
          <p:cNvSpPr txBox="1">
            <a:spLocks/>
          </p:cNvSpPr>
          <p:nvPr/>
        </p:nvSpPr>
        <p:spPr>
          <a:xfrm>
            <a:off x="-14111" y="5373217"/>
            <a:ext cx="9144000" cy="13681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l-GR" sz="2000" dirty="0">
                <a:solidFill>
                  <a:prstClr val="white"/>
                </a:solidFill>
                <a:latin typeface="Arial" panose="020B0604020202020204" pitchFamily="34" charset="0"/>
                <a:cs typeface="Arial" panose="020B0604020202020204" pitchFamily="34" charset="0"/>
              </a:rPr>
              <a:t>Αναστασία-Σοφία</a:t>
            </a:r>
            <a:r>
              <a:rPr lang="el-GR" sz="2000" dirty="0" smtClean="0">
                <a:solidFill>
                  <a:prstClr val="white"/>
                </a:solidFill>
                <a:latin typeface="Arial" panose="020B0604020202020204" pitchFamily="34" charset="0"/>
                <a:cs typeface="Arial" panose="020B0604020202020204" pitchFamily="34" charset="0"/>
              </a:rPr>
              <a:t> Πρωτόπαπα</a:t>
            </a:r>
          </a:p>
          <a:p>
            <a:pPr>
              <a:lnSpc>
                <a:spcPct val="150000"/>
              </a:lnSpc>
            </a:pPr>
            <a:r>
              <a:rPr lang="el-GR" sz="1400" dirty="0" smtClean="0">
                <a:solidFill>
                  <a:prstClr val="white"/>
                </a:solidFill>
                <a:latin typeface="Arial" panose="020B0604020202020204" pitchFamily="34" charset="0"/>
                <a:cs typeface="Arial" panose="020B0604020202020204" pitchFamily="34" charset="0"/>
              </a:rPr>
              <a:t>Διδάκτωρ Φυσικής Ανθρωπολογίας Ιατρικής Σχολής Εθνικού και Καποδιστριακού Πανεπιστημίου Αθηνών</a:t>
            </a:r>
          </a:p>
          <a:p>
            <a:pPr>
              <a:lnSpc>
                <a:spcPct val="150000"/>
              </a:lnSpc>
            </a:pPr>
            <a:r>
              <a:rPr lang="el-GR" sz="1400" dirty="0">
                <a:solidFill>
                  <a:prstClr val="white"/>
                </a:solidFill>
                <a:latin typeface="Arial" panose="020B0604020202020204" pitchFamily="34" charset="0"/>
                <a:cs typeface="Arial" panose="020B0604020202020204" pitchFamily="34" charset="0"/>
              </a:rPr>
              <a:t>Επιστημονικός Συνεργάτης Ανθρωπολογικού Μουσείου</a:t>
            </a:r>
          </a:p>
        </p:txBody>
      </p:sp>
      <p:sp>
        <p:nvSpPr>
          <p:cNvPr id="2" name="TextBox 1"/>
          <p:cNvSpPr txBox="1"/>
          <p:nvPr/>
        </p:nvSpPr>
        <p:spPr>
          <a:xfrm>
            <a:off x="309780" y="2489717"/>
            <a:ext cx="4248109" cy="1200329"/>
          </a:xfrm>
          <a:prstGeom prst="rect">
            <a:avLst/>
          </a:prstGeom>
          <a:noFill/>
        </p:spPr>
        <p:txBody>
          <a:bodyPr wrap="square" rtlCol="0">
            <a:spAutoFit/>
          </a:bodyPr>
          <a:lstStyle/>
          <a:p>
            <a:r>
              <a:rPr lang="el-GR" sz="3600" dirty="0" smtClean="0">
                <a:solidFill>
                  <a:prstClr val="white"/>
                </a:solidFill>
              </a:rPr>
              <a:t> ΤΑΞΗ</a:t>
            </a:r>
            <a:r>
              <a:rPr lang="en-US" sz="3600" dirty="0" smtClean="0">
                <a:solidFill>
                  <a:prstClr val="white"/>
                </a:solidFill>
              </a:rPr>
              <a:t>: </a:t>
            </a:r>
            <a:r>
              <a:rPr lang="el-GR" sz="3600" dirty="0" smtClean="0">
                <a:solidFill>
                  <a:prstClr val="white"/>
                </a:solidFill>
              </a:rPr>
              <a:t>ΠΡΩΤΕΥ</a:t>
            </a:r>
            <a:r>
              <a:rPr lang="en-US" sz="3600" dirty="0" smtClean="0">
                <a:solidFill>
                  <a:prstClr val="white"/>
                </a:solidFill>
              </a:rPr>
              <a:t>O</a:t>
            </a:r>
            <a:r>
              <a:rPr lang="el-GR" sz="3600" dirty="0" smtClean="0">
                <a:solidFill>
                  <a:prstClr val="white"/>
                </a:solidFill>
              </a:rPr>
              <a:t>ΝΤΑ</a:t>
            </a:r>
          </a:p>
          <a:p>
            <a:endParaRPr lang="el-GR" sz="3600" dirty="0">
              <a:solidFill>
                <a:prstClr val="white"/>
              </a:solidFill>
            </a:endParaRPr>
          </a:p>
        </p:txBody>
      </p:sp>
      <p:sp>
        <p:nvSpPr>
          <p:cNvPr id="4" name="AutoShape 7" descr="https://www.thoughtco.com/thmb/syCnQ__2Q86PHh4iRkXGWM_jWCQ=/1280x0/filters:no_upscale():max_bytes(150000):strip_icc():format(webp)/killer-whales-1945411_1280-5c490b5546e0fb0001983e9a.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solidFill>
                <a:prstClr val="black"/>
              </a:solidFill>
            </a:endParaRPr>
          </a:p>
        </p:txBody>
      </p:sp>
    </p:spTree>
    <p:extLst>
      <p:ext uri="{BB962C8B-B14F-4D97-AF65-F5344CB8AC3E}">
        <p14:creationId xmlns:p14="http://schemas.microsoft.com/office/powerpoint/2010/main" val="3978050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991891" y="4418276"/>
            <a:ext cx="2389116" cy="665168"/>
          </a:xfrm>
        </p:spPr>
        <p:txBody>
          <a:bodyPr>
            <a:normAutofit fontScale="90000"/>
          </a:bodyPr>
          <a:lstStyle/>
          <a:p>
            <a:r>
              <a:rPr lang="el-GR" i="1" dirty="0">
                <a:solidFill>
                  <a:schemeClr val="tx2">
                    <a:lumMod val="75000"/>
                  </a:schemeClr>
                </a:solidFill>
              </a:rPr>
              <a:t/>
            </a:r>
            <a:br>
              <a:rPr lang="el-GR" i="1" dirty="0">
                <a:solidFill>
                  <a:schemeClr val="tx2">
                    <a:lumMod val="75000"/>
                  </a:schemeClr>
                </a:solidFill>
              </a:rPr>
            </a:br>
            <a:endParaRPr lang="el-GR" dirty="0">
              <a:solidFill>
                <a:schemeClr val="tx2">
                  <a:lumMod val="75000"/>
                </a:schemeClr>
              </a:solidFill>
            </a:endParaRPr>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6174" y="1333068"/>
            <a:ext cx="5111751" cy="3671625"/>
          </a:xfrm>
        </p:spPr>
      </p:pic>
      <p:sp>
        <p:nvSpPr>
          <p:cNvPr id="13" name="Τίτλος 1"/>
          <p:cNvSpPr txBox="1">
            <a:spLocks/>
          </p:cNvSpPr>
          <p:nvPr/>
        </p:nvSpPr>
        <p:spPr>
          <a:xfrm>
            <a:off x="960920" y="2654711"/>
            <a:ext cx="2290814" cy="514170"/>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sz="1800" dirty="0" smtClean="0">
                <a:solidFill>
                  <a:prstClr val="black"/>
                </a:solidFill>
              </a:rPr>
              <a:t/>
            </a:r>
            <a:br>
              <a:rPr lang="en-US" sz="1800" dirty="0" smtClean="0">
                <a:solidFill>
                  <a:prstClr val="black"/>
                </a:solidFill>
              </a:rPr>
            </a:br>
            <a:r>
              <a:rPr lang="en-US" sz="1800" dirty="0" smtClean="0">
                <a:solidFill>
                  <a:prstClr val="black"/>
                </a:solidFill>
              </a:rPr>
              <a:t/>
            </a:r>
            <a:br>
              <a:rPr lang="en-US" sz="1800" dirty="0" smtClean="0">
                <a:solidFill>
                  <a:prstClr val="black"/>
                </a:solidFill>
              </a:rPr>
            </a:br>
            <a:r>
              <a:rPr lang="el-GR" sz="1800" b="0" dirty="0" smtClean="0">
                <a:solidFill>
                  <a:srgbClr val="EEECE1">
                    <a:lumMod val="75000"/>
                  </a:srgbClr>
                </a:solidFill>
              </a:rPr>
              <a:t/>
            </a:r>
            <a:br>
              <a:rPr lang="el-GR" sz="1800" b="0" dirty="0" smtClean="0">
                <a:solidFill>
                  <a:srgbClr val="EEECE1">
                    <a:lumMod val="75000"/>
                  </a:srgbClr>
                </a:solidFill>
              </a:rPr>
            </a:br>
            <a:r>
              <a:rPr lang="el-GR" sz="1800" b="0" dirty="0" smtClean="0">
                <a:solidFill>
                  <a:prstClr val="black"/>
                </a:solidFill>
              </a:rPr>
              <a:t/>
            </a:r>
            <a:br>
              <a:rPr lang="el-GR" sz="1800" b="0" dirty="0" smtClean="0">
                <a:solidFill>
                  <a:prstClr val="black"/>
                </a:solidFill>
              </a:rPr>
            </a:br>
            <a:r>
              <a:rPr lang="en-US" sz="1800" dirty="0" smtClean="0">
                <a:solidFill>
                  <a:prstClr val="black"/>
                </a:solidFill>
              </a:rPr>
              <a:t/>
            </a:r>
            <a:br>
              <a:rPr lang="en-US" sz="1800" dirty="0" smtClean="0">
                <a:solidFill>
                  <a:prstClr val="black"/>
                </a:solidFill>
              </a:rPr>
            </a:br>
            <a:r>
              <a:rPr lang="en-US" sz="1800" b="0" dirty="0" smtClean="0">
                <a:solidFill>
                  <a:srgbClr val="1F497D">
                    <a:lumMod val="75000"/>
                  </a:srgbClr>
                </a:solidFill>
              </a:rPr>
              <a:t>EI</a:t>
            </a:r>
            <a:r>
              <a:rPr lang="el-GR" sz="1800" b="0" dirty="0" smtClean="0">
                <a:solidFill>
                  <a:srgbClr val="1F497D">
                    <a:lumMod val="75000"/>
                  </a:srgbClr>
                </a:solidFill>
              </a:rPr>
              <a:t>ΔΟΣ</a:t>
            </a:r>
            <a:r>
              <a:rPr lang="en-US" sz="1800" b="0" dirty="0" smtClean="0">
                <a:solidFill>
                  <a:srgbClr val="1F497D">
                    <a:lumMod val="75000"/>
                  </a:srgbClr>
                </a:solidFill>
              </a:rPr>
              <a:t>:</a:t>
            </a:r>
            <a:r>
              <a:rPr lang="el-GR" sz="1800" b="0" dirty="0" smtClean="0">
                <a:solidFill>
                  <a:srgbClr val="1F497D">
                    <a:lumMod val="75000"/>
                  </a:srgbClr>
                </a:solidFill>
              </a:rPr>
              <a:t> </a:t>
            </a:r>
            <a:r>
              <a:rPr lang="en-US" sz="1800" b="0" dirty="0" smtClean="0">
                <a:solidFill>
                  <a:srgbClr val="1F497D">
                    <a:lumMod val="75000"/>
                  </a:srgbClr>
                </a:solidFill>
              </a:rPr>
              <a:t>Vulpes </a:t>
            </a:r>
            <a:r>
              <a:rPr lang="en-US" sz="1800" b="0" i="1" dirty="0">
                <a:solidFill>
                  <a:srgbClr val="1F497D">
                    <a:lumMod val="75000"/>
                  </a:srgbClr>
                </a:solidFill>
              </a:rPr>
              <a:t>vulpes</a:t>
            </a:r>
            <a:endParaRPr lang="el-GR" sz="1800" b="0" dirty="0">
              <a:solidFill>
                <a:prstClr val="black"/>
              </a:solidFill>
            </a:endParaRPr>
          </a:p>
        </p:txBody>
      </p:sp>
      <p:sp>
        <p:nvSpPr>
          <p:cNvPr id="14" name="Ορθογώνιο 13"/>
          <p:cNvSpPr/>
          <p:nvPr/>
        </p:nvSpPr>
        <p:spPr>
          <a:xfrm>
            <a:off x="974272" y="4000775"/>
            <a:ext cx="2127184" cy="1476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solidFill>
                  <a:srgbClr val="1F497D">
                    <a:lumMod val="75000"/>
                  </a:srgbClr>
                </a:solidFill>
              </a:rPr>
              <a:t>Η </a:t>
            </a:r>
            <a:r>
              <a:rPr lang="el-GR" sz="1400" dirty="0">
                <a:solidFill>
                  <a:srgbClr val="1F497D">
                    <a:lumMod val="75000"/>
                  </a:srgbClr>
                </a:solidFill>
              </a:rPr>
              <a:t>κόκκινη αλεπού είναι το </a:t>
            </a:r>
            <a:r>
              <a:rPr lang="el-GR" sz="1400" b="1" dirty="0">
                <a:solidFill>
                  <a:srgbClr val="0070C0"/>
                </a:solidFill>
              </a:rPr>
              <a:t>είδος</a:t>
            </a:r>
            <a:r>
              <a:rPr lang="el-GR" sz="1400" dirty="0">
                <a:solidFill>
                  <a:srgbClr val="1F497D">
                    <a:lumMod val="75000"/>
                  </a:srgbClr>
                </a:solidFill>
              </a:rPr>
              <a:t> </a:t>
            </a:r>
            <a:r>
              <a:rPr lang="en-US" sz="1400" i="1" dirty="0">
                <a:solidFill>
                  <a:srgbClr val="1F497D">
                    <a:lumMod val="75000"/>
                  </a:srgbClr>
                </a:solidFill>
              </a:rPr>
              <a:t>vulpes </a:t>
            </a:r>
            <a:r>
              <a:rPr lang="el-GR" sz="1400" dirty="0">
                <a:solidFill>
                  <a:srgbClr val="1F497D">
                    <a:lumMod val="75000"/>
                  </a:srgbClr>
                </a:solidFill>
              </a:rPr>
              <a:t>του </a:t>
            </a:r>
            <a:r>
              <a:rPr lang="el-GR" sz="1400" b="1" dirty="0">
                <a:solidFill>
                  <a:srgbClr val="FF0000"/>
                </a:solidFill>
              </a:rPr>
              <a:t>γένους</a:t>
            </a:r>
            <a:r>
              <a:rPr lang="en-US" sz="1400" i="1" dirty="0">
                <a:solidFill>
                  <a:srgbClr val="FF0000"/>
                </a:solidFill>
              </a:rPr>
              <a:t> </a:t>
            </a:r>
            <a:r>
              <a:rPr lang="en-US" sz="1400" dirty="0" smtClean="0">
                <a:solidFill>
                  <a:srgbClr val="1F497D">
                    <a:lumMod val="75000"/>
                  </a:srgbClr>
                </a:solidFill>
              </a:rPr>
              <a:t>Vulpes</a:t>
            </a:r>
            <a:r>
              <a:rPr lang="el-GR" sz="1400" dirty="0" smtClean="0">
                <a:solidFill>
                  <a:srgbClr val="1F497D">
                    <a:lumMod val="75000"/>
                  </a:srgbClr>
                </a:solidFill>
              </a:rPr>
              <a:t>.</a:t>
            </a:r>
            <a:endParaRPr lang="el-GR" sz="1400" dirty="0">
              <a:solidFill>
                <a:srgbClr val="1F497D">
                  <a:lumMod val="75000"/>
                </a:srgbClr>
              </a:solidFill>
            </a:endParaRPr>
          </a:p>
        </p:txBody>
      </p:sp>
      <p:sp>
        <p:nvSpPr>
          <p:cNvPr id="16" name="Ορθογώνιο 15"/>
          <p:cNvSpPr/>
          <p:nvPr/>
        </p:nvSpPr>
        <p:spPr>
          <a:xfrm>
            <a:off x="4074908" y="3244334"/>
            <a:ext cx="994182" cy="261610"/>
          </a:xfrm>
          <a:prstGeom prst="rect">
            <a:avLst/>
          </a:prstGeom>
        </p:spPr>
        <p:txBody>
          <a:bodyPr wrap="none">
            <a:spAutoFit/>
          </a:bodyPr>
          <a:lstStyle/>
          <a:p>
            <a:pPr algn="ctr"/>
            <a:r>
              <a:rPr lang="en-US" sz="1100" dirty="0">
                <a:solidFill>
                  <a:srgbClr val="EEECE1">
                    <a:lumMod val="90000"/>
                  </a:srgbClr>
                </a:solidFill>
              </a:rPr>
              <a:t>Vulpes  </a:t>
            </a:r>
            <a:r>
              <a:rPr lang="en-US" sz="1100" i="1" dirty="0">
                <a:solidFill>
                  <a:srgbClr val="EEECE1">
                    <a:lumMod val="90000"/>
                  </a:srgbClr>
                </a:solidFill>
              </a:rPr>
              <a:t>vulpes</a:t>
            </a:r>
            <a:endParaRPr lang="el-GR" sz="1100" i="1" dirty="0">
              <a:solidFill>
                <a:srgbClr val="EEECE1">
                  <a:lumMod val="90000"/>
                </a:srgbClr>
              </a:solidFill>
            </a:endParaRPr>
          </a:p>
        </p:txBody>
      </p:sp>
      <p:sp>
        <p:nvSpPr>
          <p:cNvPr id="17" name="Ορθογώνιο 16"/>
          <p:cNvSpPr/>
          <p:nvPr/>
        </p:nvSpPr>
        <p:spPr>
          <a:xfrm>
            <a:off x="5605134" y="5215909"/>
            <a:ext cx="1511119" cy="369332"/>
          </a:xfrm>
          <a:prstGeom prst="rect">
            <a:avLst/>
          </a:prstGeom>
        </p:spPr>
        <p:txBody>
          <a:bodyPr wrap="none">
            <a:spAutoFit/>
          </a:bodyPr>
          <a:lstStyle/>
          <a:p>
            <a:pPr algn="ctr"/>
            <a:r>
              <a:rPr lang="en-US" dirty="0">
                <a:solidFill>
                  <a:srgbClr val="1F497D">
                    <a:lumMod val="75000"/>
                  </a:srgbClr>
                </a:solidFill>
              </a:rPr>
              <a:t>Vulpes  </a:t>
            </a:r>
            <a:r>
              <a:rPr lang="en-US" i="1" dirty="0">
                <a:solidFill>
                  <a:srgbClr val="1F497D">
                    <a:lumMod val="75000"/>
                  </a:srgbClr>
                </a:solidFill>
              </a:rPr>
              <a:t>vulpes</a:t>
            </a:r>
            <a:endParaRPr lang="el-GR" i="1" dirty="0">
              <a:solidFill>
                <a:srgbClr val="1F497D">
                  <a:lumMod val="75000"/>
                </a:srgbClr>
              </a:solidFill>
            </a:endParaRPr>
          </a:p>
        </p:txBody>
      </p:sp>
    </p:spTree>
    <p:extLst>
      <p:ext uri="{BB962C8B-B14F-4D97-AF65-F5344CB8AC3E}">
        <p14:creationId xmlns:p14="http://schemas.microsoft.com/office/powerpoint/2010/main" val="91817503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020"/>
          <a:stretch/>
        </p:blipFill>
        <p:spPr bwMode="auto">
          <a:xfrm>
            <a:off x="4788024" y="1196752"/>
            <a:ext cx="4104000" cy="4739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Τίτλος 1"/>
          <p:cNvSpPr txBox="1">
            <a:spLocks/>
          </p:cNvSpPr>
          <p:nvPr/>
        </p:nvSpPr>
        <p:spPr>
          <a:xfrm>
            <a:off x="608964" y="4638600"/>
            <a:ext cx="4248471" cy="12241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600" dirty="0" smtClean="0">
                <a:solidFill>
                  <a:prstClr val="white"/>
                </a:solidFill>
                <a:latin typeface="Arial Narrow" panose="020B0606020202030204" pitchFamily="34" charset="0"/>
              </a:rPr>
              <a:t>-η ποδική καμάρα αποτελεί μοναδικό  χαρακτηριστικό του ανθρώπου</a:t>
            </a:r>
            <a:r>
              <a:rPr lang="en-US" sz="1600" dirty="0" smtClean="0">
                <a:solidFill>
                  <a:prstClr val="white"/>
                </a:solidFill>
                <a:latin typeface="Arial Narrow" panose="020B0606020202030204" pitchFamily="34" charset="0"/>
              </a:rPr>
              <a:t>.</a:t>
            </a:r>
            <a:r>
              <a:rPr lang="el-GR" sz="1600" dirty="0" smtClean="0">
                <a:solidFill>
                  <a:prstClr val="white"/>
                </a:solidFill>
                <a:latin typeface="Arial Narrow" panose="020B0606020202030204" pitchFamily="34" charset="0"/>
              </a:rPr>
              <a:t> </a:t>
            </a:r>
            <a:endParaRPr lang="en-US" sz="1600" dirty="0" smtClean="0">
              <a:solidFill>
                <a:prstClr val="white"/>
              </a:solidFill>
              <a:latin typeface="Arial Narrow" panose="020B0606020202030204" pitchFamily="34" charset="0"/>
            </a:endParaRPr>
          </a:p>
          <a:p>
            <a:pPr algn="l"/>
            <a:endParaRPr lang="en-US" sz="1600" dirty="0" smtClean="0">
              <a:solidFill>
                <a:prstClr val="white"/>
              </a:solidFill>
              <a:latin typeface="Arial Narrow" panose="020B0606020202030204" pitchFamily="34" charset="0"/>
            </a:endParaRPr>
          </a:p>
          <a:p>
            <a:pPr algn="l"/>
            <a:r>
              <a:rPr lang="el-GR" sz="1200" dirty="0" smtClean="0">
                <a:solidFill>
                  <a:prstClr val="white"/>
                </a:solidFill>
                <a:latin typeface="Arial Narrow" panose="020B0606020202030204" pitchFamily="34" charset="0"/>
              </a:rPr>
              <a:t>Τα κάτω άκρα του ανθρώπου αποτελούν άκρως εξειδικευμένα όργανα που επιτελούν μια και μόνη λειτουργία σε αντίθεση με αυτά των άλλων πρωτευόντων που διατηρούν συλληπτήρια ικανότητα </a:t>
            </a:r>
            <a:r>
              <a:rPr lang="el-GR" sz="1200" dirty="0" smtClean="0">
                <a:solidFill>
                  <a:srgbClr val="FF0000"/>
                </a:solidFill>
                <a:latin typeface="Arial Narrow" panose="020B0606020202030204" pitchFamily="34" charset="0"/>
              </a:rPr>
              <a:t>και πάντα φέρουν αντιτακτό αντίχειρα</a:t>
            </a:r>
            <a:r>
              <a:rPr lang="el-GR" sz="1600" dirty="0" smtClean="0">
                <a:solidFill>
                  <a:srgbClr val="FF0000"/>
                </a:solidFill>
              </a:rPr>
              <a:t>. </a:t>
            </a:r>
            <a:endParaRPr lang="el-GR" sz="1600" dirty="0">
              <a:solidFill>
                <a:srgbClr val="FF0000"/>
              </a:solidFill>
            </a:endParaRPr>
          </a:p>
        </p:txBody>
      </p:sp>
      <p:sp>
        <p:nvSpPr>
          <p:cNvPr id="6" name="Τίτλος 1"/>
          <p:cNvSpPr txBox="1">
            <a:spLocks/>
          </p:cNvSpPr>
          <p:nvPr/>
        </p:nvSpPr>
        <p:spPr>
          <a:xfrm>
            <a:off x="899592" y="1916832"/>
            <a:ext cx="2327726"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a:solidFill>
                  <a:prstClr val="white"/>
                </a:solidFill>
                <a:latin typeface="Arial Narrow" panose="020B0606020202030204" pitchFamily="34" charset="0"/>
              </a:rPr>
              <a:t>π</a:t>
            </a:r>
            <a:r>
              <a:rPr lang="el-GR" sz="2000" dirty="0" smtClean="0">
                <a:solidFill>
                  <a:prstClr val="white"/>
                </a:solidFill>
                <a:latin typeface="Arial Narrow" panose="020B0606020202030204" pitchFamily="34" charset="0"/>
              </a:rPr>
              <a:t>οδική </a:t>
            </a:r>
            <a:r>
              <a:rPr lang="el-GR" sz="2000" dirty="0">
                <a:solidFill>
                  <a:prstClr val="white"/>
                </a:solidFill>
                <a:latin typeface="Arial Narrow" panose="020B0606020202030204" pitchFamily="34" charset="0"/>
              </a:rPr>
              <a:t>καμάρα</a:t>
            </a:r>
          </a:p>
        </p:txBody>
      </p:sp>
      <p:sp>
        <p:nvSpPr>
          <p:cNvPr id="8" name="TextBox 7"/>
          <p:cNvSpPr txBox="1"/>
          <p:nvPr/>
        </p:nvSpPr>
        <p:spPr>
          <a:xfrm>
            <a:off x="7524328" y="5373216"/>
            <a:ext cx="1202216" cy="307777"/>
          </a:xfrm>
          <a:prstGeom prst="rect">
            <a:avLst/>
          </a:prstGeom>
          <a:noFill/>
        </p:spPr>
        <p:txBody>
          <a:bodyPr wrap="square" rtlCol="0">
            <a:spAutoFit/>
          </a:bodyPr>
          <a:lstStyle/>
          <a:p>
            <a:r>
              <a:rPr lang="en-US" sz="1400" i="1" dirty="0" smtClean="0">
                <a:solidFill>
                  <a:srgbClr val="7030A0"/>
                </a:solidFill>
              </a:rPr>
              <a:t>Homo sapiens</a:t>
            </a:r>
            <a:endParaRPr lang="el-GR" sz="1400" i="1" dirty="0">
              <a:solidFill>
                <a:srgbClr val="7030A0"/>
              </a:solidFill>
            </a:endParaRPr>
          </a:p>
        </p:txBody>
      </p:sp>
      <p:sp>
        <p:nvSpPr>
          <p:cNvPr id="7" name="Τίτλος 1"/>
          <p:cNvSpPr txBox="1">
            <a:spLocks/>
          </p:cNvSpPr>
          <p:nvPr/>
        </p:nvSpPr>
        <p:spPr>
          <a:xfrm>
            <a:off x="302701" y="548680"/>
            <a:ext cx="282913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rPr>
              <a:t>ΟΡΘΙΑ ΣΤΑΣΗ</a:t>
            </a:r>
            <a:endParaRPr lang="el-GR" sz="2000" dirty="0">
              <a:solidFill>
                <a:prstClr val="white"/>
              </a:solidFill>
            </a:endParaRPr>
          </a:p>
        </p:txBody>
      </p:sp>
      <p:sp>
        <p:nvSpPr>
          <p:cNvPr id="9" name="Τίτλος 7"/>
          <p:cNvSpPr txBox="1">
            <a:spLocks noGrp="1"/>
          </p:cNvSpPr>
          <p:nvPr>
            <p:ph type="title"/>
          </p:nvPr>
        </p:nvSpPr>
        <p:spPr>
          <a:xfrm>
            <a:off x="0" y="0"/>
            <a:ext cx="3600400" cy="738664"/>
          </a:xfrm>
          <a:prstGeom prst="rect">
            <a:avLst/>
          </a:prstGeom>
          <a:noFill/>
        </p:spPr>
        <p:txBody>
          <a:bodyPr wrap="square" rtlCol="0">
            <a:spAutoFit/>
          </a:bodyPr>
          <a:lstStyle/>
          <a:p>
            <a:pPr algn="l"/>
            <a:r>
              <a:rPr lang="el-GR" sz="1100" dirty="0">
                <a:solidFill>
                  <a:schemeClr val="tx2">
                    <a:lumMod val="60000"/>
                    <a:lumOff val="40000"/>
                  </a:schemeClr>
                </a:solidFill>
              </a:rPr>
              <a:t>ΚΑΤΑΡΡΙΝΑ ΠΡΩΤΕΥΟΝΤΑ </a:t>
            </a:r>
            <a:r>
              <a:rPr lang="el-GR" sz="1100" dirty="0"/>
              <a:t/>
            </a:r>
            <a:br>
              <a:rPr lang="el-GR" sz="1100" dirty="0"/>
            </a:br>
            <a:r>
              <a:rPr lang="el-GR" sz="1100" dirty="0">
                <a:solidFill>
                  <a:schemeClr val="accent3">
                    <a:lumMod val="75000"/>
                  </a:schemeClr>
                </a:solidFill>
              </a:rPr>
              <a:t>Υπεροικογένεια: Ανθρωποειδείς</a:t>
            </a:r>
            <a:r>
              <a:rPr lang="el-GR" sz="1100" dirty="0"/>
              <a:t/>
            </a:r>
            <a:br>
              <a:rPr lang="el-GR" sz="1100" dirty="0"/>
            </a:br>
            <a:r>
              <a:rPr lang="el-GR" sz="1100" dirty="0">
                <a:solidFill>
                  <a:srgbClr val="FFC000"/>
                </a:solidFill>
              </a:rPr>
              <a:t>Οικογένεια:</a:t>
            </a:r>
            <a:r>
              <a:rPr lang="en-US" sz="1100" dirty="0">
                <a:solidFill>
                  <a:srgbClr val="FFC000"/>
                </a:solidFill>
              </a:rPr>
              <a:t>   </a:t>
            </a:r>
            <a:r>
              <a:rPr lang="el-GR" sz="1100" dirty="0" smtClean="0">
                <a:solidFill>
                  <a:srgbClr val="FFC000"/>
                </a:solidFill>
              </a:rPr>
              <a:t>ΑΝΘΡΩΠΙΔΕΣ</a:t>
            </a:r>
            <a:r>
              <a:rPr lang="en-US" sz="2000" dirty="0" smtClean="0"/>
              <a:t>	</a:t>
            </a:r>
            <a:endParaRPr lang="el-GR" sz="2000" dirty="0"/>
          </a:p>
        </p:txBody>
      </p:sp>
    </p:spTree>
    <p:extLst>
      <p:ext uri="{BB962C8B-B14F-4D97-AF65-F5344CB8AC3E}">
        <p14:creationId xmlns:p14="http://schemas.microsoft.com/office/powerpoint/2010/main" val="611159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6" name="Picture 2" descr="C:\Users\User\Desktop\φωτο\2010657e6d99431c9c4d942253c771ec--chupa-orangutans[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48064" y="2492896"/>
            <a:ext cx="3457575" cy="2981325"/>
          </a:xfrm>
          <a:prstGeom prst="rect">
            <a:avLst/>
          </a:prstGeom>
          <a:noFill/>
          <a:extLst>
            <a:ext uri="{909E8E84-426E-40DD-AFC4-6F175D3DCCD1}">
              <a14:hiddenFill xmlns:a14="http://schemas.microsoft.com/office/drawing/2010/main">
                <a:solidFill>
                  <a:srgbClr val="FFFFFF"/>
                </a:solidFill>
              </a14:hiddenFill>
            </a:ext>
          </a:extLst>
        </p:spPr>
      </p:pic>
      <p:sp>
        <p:nvSpPr>
          <p:cNvPr id="5" name="Τίτλος 1"/>
          <p:cNvSpPr txBox="1">
            <a:spLocks/>
          </p:cNvSpPr>
          <p:nvPr/>
        </p:nvSpPr>
        <p:spPr>
          <a:xfrm>
            <a:off x="302701" y="548680"/>
            <a:ext cx="282913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rPr>
              <a:t>ΟΡΘΙΑ ΣΤΑΣΗ</a:t>
            </a:r>
            <a:endParaRPr lang="el-GR" sz="2000" dirty="0">
              <a:solidFill>
                <a:prstClr val="white"/>
              </a:solidFill>
            </a:endParaRPr>
          </a:p>
        </p:txBody>
      </p:sp>
      <p:sp>
        <p:nvSpPr>
          <p:cNvPr id="6" name="Τίτλος 1"/>
          <p:cNvSpPr txBox="1">
            <a:spLocks/>
          </p:cNvSpPr>
          <p:nvPr/>
        </p:nvSpPr>
        <p:spPr>
          <a:xfrm>
            <a:off x="1125208" y="2665921"/>
            <a:ext cx="1296144"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latin typeface="Arial Narrow" panose="020B0606020202030204" pitchFamily="34" charset="0"/>
              </a:rPr>
              <a:t>δάχτυλα</a:t>
            </a:r>
            <a:endParaRPr lang="el-GR" sz="2000" dirty="0">
              <a:solidFill>
                <a:prstClr val="white"/>
              </a:solidFill>
              <a:latin typeface="Arial Narrow" panose="020B0606020202030204" pitchFamily="34" charset="0"/>
            </a:endParaRPr>
          </a:p>
        </p:txBody>
      </p:sp>
      <p:sp>
        <p:nvSpPr>
          <p:cNvPr id="7" name="Τίτλος 1"/>
          <p:cNvSpPr txBox="1">
            <a:spLocks/>
          </p:cNvSpPr>
          <p:nvPr/>
        </p:nvSpPr>
        <p:spPr>
          <a:xfrm>
            <a:off x="1250761" y="3869446"/>
            <a:ext cx="3312368" cy="18722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400" dirty="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η παράλληλη </a:t>
            </a:r>
            <a:r>
              <a:rPr lang="el-GR" sz="1400" dirty="0">
                <a:solidFill>
                  <a:prstClr val="white"/>
                </a:solidFill>
                <a:latin typeface="Arial Narrow" panose="020B0606020202030204" pitchFamily="34" charset="0"/>
              </a:rPr>
              <a:t>διευθέτηση</a:t>
            </a:r>
          </a:p>
          <a:p>
            <a:pPr algn="l"/>
            <a:r>
              <a:rPr lang="el-GR" sz="1400" dirty="0">
                <a:solidFill>
                  <a:prstClr val="white"/>
                </a:solidFill>
                <a:latin typeface="Arial Narrow" panose="020B0606020202030204" pitchFamily="34" charset="0"/>
              </a:rPr>
              <a:t>τ</a:t>
            </a:r>
            <a:r>
              <a:rPr lang="el-GR" sz="1400" dirty="0" smtClean="0">
                <a:solidFill>
                  <a:prstClr val="white"/>
                </a:solidFill>
                <a:latin typeface="Arial Narrow" panose="020B0606020202030204" pitchFamily="34" charset="0"/>
              </a:rPr>
              <a:t>ων δακτύλων των κάτω άκρων είναι μοναδικό χαρακτηριστικό του ανθρώπου ανάμεσα στα πρωτεύοντα.</a:t>
            </a:r>
          </a:p>
          <a:p>
            <a:pPr algn="l"/>
            <a:r>
              <a:rPr lang="el-GR" sz="1400" dirty="0" smtClean="0">
                <a:solidFill>
                  <a:prstClr val="white"/>
                </a:solidFill>
                <a:latin typeface="Arial Narrow" panose="020B0606020202030204" pitchFamily="34" charset="0"/>
              </a:rPr>
              <a:t>Τα κάτω άκρα όλων των </a:t>
            </a:r>
            <a:r>
              <a:rPr lang="el-GR" sz="1400" dirty="0">
                <a:solidFill>
                  <a:prstClr val="white"/>
                </a:solidFill>
                <a:latin typeface="Arial Narrow" panose="020B0606020202030204" pitchFamily="34" charset="0"/>
              </a:rPr>
              <a:t>άλλων πρωτευόντων </a:t>
            </a:r>
            <a:r>
              <a:rPr lang="el-GR" sz="1400" dirty="0" smtClean="0">
                <a:solidFill>
                  <a:prstClr val="white"/>
                </a:solidFill>
                <a:latin typeface="Arial Narrow" panose="020B0606020202030204" pitchFamily="34" charset="0"/>
              </a:rPr>
              <a:t>διατηρούν </a:t>
            </a:r>
            <a:r>
              <a:rPr lang="el-GR" sz="1400" dirty="0">
                <a:solidFill>
                  <a:prstClr val="white"/>
                </a:solidFill>
                <a:latin typeface="Arial Narrow" panose="020B0606020202030204" pitchFamily="34" charset="0"/>
              </a:rPr>
              <a:t>συλληπτήρια ικανότητα </a:t>
            </a:r>
            <a:r>
              <a:rPr lang="el-GR" sz="1400" dirty="0">
                <a:solidFill>
                  <a:srgbClr val="FF0000"/>
                </a:solidFill>
                <a:latin typeface="Arial Narrow" panose="020B0606020202030204" pitchFamily="34" charset="0"/>
              </a:rPr>
              <a:t>και πάντα φέρουν αντιτακτό αντίχειρα. </a:t>
            </a:r>
          </a:p>
          <a:p>
            <a:endParaRPr lang="el-GR" sz="1600" dirty="0">
              <a:solidFill>
                <a:prstClr val="white"/>
              </a:solidFill>
            </a:endParaRPr>
          </a:p>
        </p:txBody>
      </p:sp>
      <p:sp>
        <p:nvSpPr>
          <p:cNvPr id="8" name="Τίτλος 7"/>
          <p:cNvSpPr txBox="1">
            <a:spLocks noGrp="1"/>
          </p:cNvSpPr>
          <p:nvPr>
            <p:ph type="title"/>
          </p:nvPr>
        </p:nvSpPr>
        <p:spPr>
          <a:xfrm>
            <a:off x="0" y="0"/>
            <a:ext cx="3600400" cy="738664"/>
          </a:xfrm>
          <a:prstGeom prst="rect">
            <a:avLst/>
          </a:prstGeom>
          <a:noFill/>
        </p:spPr>
        <p:txBody>
          <a:bodyPr wrap="square" rtlCol="0">
            <a:spAutoFit/>
          </a:bodyPr>
          <a:lstStyle/>
          <a:p>
            <a:pPr algn="l"/>
            <a:r>
              <a:rPr lang="el-GR" sz="1100" dirty="0">
                <a:solidFill>
                  <a:schemeClr val="tx2">
                    <a:lumMod val="60000"/>
                    <a:lumOff val="40000"/>
                  </a:schemeClr>
                </a:solidFill>
              </a:rPr>
              <a:t>ΚΑΤΑΡΡΙΝΑ ΠΡΩΤΕΥΟΝΤΑ </a:t>
            </a:r>
            <a:r>
              <a:rPr lang="el-GR" sz="1100" dirty="0"/>
              <a:t/>
            </a:r>
            <a:br>
              <a:rPr lang="el-GR" sz="1100" dirty="0"/>
            </a:br>
            <a:r>
              <a:rPr lang="el-GR" sz="1100" dirty="0">
                <a:solidFill>
                  <a:schemeClr val="accent3">
                    <a:lumMod val="75000"/>
                  </a:schemeClr>
                </a:solidFill>
              </a:rPr>
              <a:t>Υπεροικογένεια: Ανθρωποειδείς</a:t>
            </a:r>
            <a:r>
              <a:rPr lang="el-GR" sz="1100" dirty="0"/>
              <a:t/>
            </a:r>
            <a:br>
              <a:rPr lang="el-GR" sz="1100" dirty="0"/>
            </a:br>
            <a:r>
              <a:rPr lang="el-GR" sz="1100" dirty="0">
                <a:solidFill>
                  <a:srgbClr val="FFC000"/>
                </a:solidFill>
              </a:rPr>
              <a:t>Οικογένεια:</a:t>
            </a:r>
            <a:r>
              <a:rPr lang="en-US" sz="1100" dirty="0">
                <a:solidFill>
                  <a:srgbClr val="FFC000"/>
                </a:solidFill>
              </a:rPr>
              <a:t>   </a:t>
            </a:r>
            <a:r>
              <a:rPr lang="el-GR" sz="1100" dirty="0" smtClean="0">
                <a:solidFill>
                  <a:srgbClr val="FFC000"/>
                </a:solidFill>
              </a:rPr>
              <a:t>ΑΝΘΡΩΠΙΔΕΣ</a:t>
            </a:r>
            <a:r>
              <a:rPr lang="en-US" sz="2000" dirty="0" smtClean="0"/>
              <a:t>	</a:t>
            </a:r>
            <a:endParaRPr lang="el-GR" sz="2000" dirty="0"/>
          </a:p>
        </p:txBody>
      </p:sp>
    </p:spTree>
    <p:extLst>
      <p:ext uri="{BB962C8B-B14F-4D97-AF65-F5344CB8AC3E}">
        <p14:creationId xmlns:p14="http://schemas.microsoft.com/office/powerpoint/2010/main" val="36006127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8" name="Picture 4" descr="Σχετική εικόν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077" y="1196752"/>
            <a:ext cx="6300000" cy="4189501"/>
          </a:xfrm>
          <a:prstGeom prst="rect">
            <a:avLst/>
          </a:prstGeom>
          <a:noFill/>
          <a:extLst>
            <a:ext uri="{909E8E84-426E-40DD-AFC4-6F175D3DCCD1}">
              <a14:hiddenFill xmlns:a14="http://schemas.microsoft.com/office/drawing/2010/main">
                <a:solidFill>
                  <a:srgbClr val="FFFFFF"/>
                </a:solidFill>
              </a14:hiddenFill>
            </a:ext>
          </a:extLst>
        </p:spPr>
      </p:pic>
      <p:sp>
        <p:nvSpPr>
          <p:cNvPr id="7" name="Τίτλος 1"/>
          <p:cNvSpPr txBox="1">
            <a:spLocks/>
          </p:cNvSpPr>
          <p:nvPr/>
        </p:nvSpPr>
        <p:spPr>
          <a:xfrm>
            <a:off x="1907704" y="261554"/>
            <a:ext cx="460596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prstClr val="white"/>
                </a:solidFill>
              </a:rPr>
              <a:t>ΟΡΘΙΑ ΣΤΑΣΗ</a:t>
            </a:r>
            <a:r>
              <a:rPr lang="en-US" sz="2400" dirty="0" smtClean="0">
                <a:solidFill>
                  <a:prstClr val="white"/>
                </a:solidFill>
              </a:rPr>
              <a:t> </a:t>
            </a:r>
            <a:r>
              <a:rPr lang="el-GR" sz="2400" dirty="0" smtClean="0">
                <a:solidFill>
                  <a:prstClr val="white"/>
                </a:solidFill>
              </a:rPr>
              <a:t>ΚΑΙ ΒΑΔΙΣΗ</a:t>
            </a:r>
            <a:endParaRPr lang="el-GR" sz="2400" dirty="0">
              <a:solidFill>
                <a:prstClr val="white"/>
              </a:solidFill>
            </a:endParaRPr>
          </a:p>
        </p:txBody>
      </p:sp>
      <p:sp>
        <p:nvSpPr>
          <p:cNvPr id="8" name="TextBox 7"/>
          <p:cNvSpPr txBox="1"/>
          <p:nvPr/>
        </p:nvSpPr>
        <p:spPr>
          <a:xfrm>
            <a:off x="611560" y="5733256"/>
            <a:ext cx="8028384" cy="523220"/>
          </a:xfrm>
          <a:prstGeom prst="rect">
            <a:avLst/>
          </a:prstGeom>
          <a:noFill/>
        </p:spPr>
        <p:txBody>
          <a:bodyPr wrap="square" rtlCol="0">
            <a:spAutoFit/>
          </a:bodyPr>
          <a:lstStyle/>
          <a:p>
            <a:r>
              <a:rPr lang="el-GR" sz="1200" dirty="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στον άνθρωπο τα μακριά</a:t>
            </a:r>
            <a:r>
              <a:rPr lang="en-US" sz="1400" dirty="0" smtClean="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κάτω άκρα διασφαλίζουν μεγάλο, ταχύ διασκελισμό </a:t>
            </a:r>
            <a:r>
              <a:rPr lang="el-GR" sz="1400" dirty="0">
                <a:solidFill>
                  <a:prstClr val="white"/>
                </a:solidFill>
                <a:latin typeface="Arial Narrow" panose="020B0606020202030204" pitchFamily="34" charset="0"/>
              </a:rPr>
              <a:t>και ισορροπία κατά την όρθια βάδιση και το </a:t>
            </a:r>
            <a:r>
              <a:rPr lang="el-GR" sz="1400" dirty="0" smtClean="0">
                <a:solidFill>
                  <a:prstClr val="white"/>
                </a:solidFill>
                <a:latin typeface="Arial Narrow" panose="020B0606020202030204" pitchFamily="34" charset="0"/>
              </a:rPr>
              <a:t>τρέξιμο</a:t>
            </a:r>
            <a:r>
              <a:rPr lang="el-GR" sz="1400" dirty="0">
                <a:solidFill>
                  <a:prstClr val="white"/>
                </a:solidFill>
                <a:latin typeface="Arial Narrow" panose="020B0606020202030204" pitchFamily="34" charset="0"/>
              </a:rPr>
              <a:t>.</a:t>
            </a:r>
            <a:endParaRPr lang="el-GR" sz="1400" dirty="0" smtClean="0">
              <a:solidFill>
                <a:prstClr val="white"/>
              </a:solidFill>
              <a:latin typeface="Arial Narrow" panose="020B0606020202030204" pitchFamily="34" charset="0"/>
            </a:endParaRPr>
          </a:p>
        </p:txBody>
      </p:sp>
      <p:sp>
        <p:nvSpPr>
          <p:cNvPr id="5" name="Τίτλος 7"/>
          <p:cNvSpPr txBox="1">
            <a:spLocks noGrp="1"/>
          </p:cNvSpPr>
          <p:nvPr>
            <p:ph type="title"/>
          </p:nvPr>
        </p:nvSpPr>
        <p:spPr>
          <a:xfrm>
            <a:off x="0" y="0"/>
            <a:ext cx="3600400" cy="738664"/>
          </a:xfrm>
          <a:prstGeom prst="rect">
            <a:avLst/>
          </a:prstGeom>
          <a:noFill/>
        </p:spPr>
        <p:txBody>
          <a:bodyPr wrap="square" rtlCol="0">
            <a:spAutoFit/>
          </a:bodyPr>
          <a:lstStyle/>
          <a:p>
            <a:pPr algn="l"/>
            <a:r>
              <a:rPr lang="el-GR" sz="1100" dirty="0">
                <a:solidFill>
                  <a:schemeClr val="tx2">
                    <a:lumMod val="60000"/>
                    <a:lumOff val="40000"/>
                  </a:schemeClr>
                </a:solidFill>
              </a:rPr>
              <a:t>ΚΑΤΑΡΡΙΝΑ ΠΡΩΤΕΥΟΝΤΑ </a:t>
            </a:r>
            <a:r>
              <a:rPr lang="el-GR" sz="1100" dirty="0"/>
              <a:t/>
            </a:r>
            <a:br>
              <a:rPr lang="el-GR" sz="1100" dirty="0"/>
            </a:br>
            <a:r>
              <a:rPr lang="el-GR" sz="1100" dirty="0">
                <a:solidFill>
                  <a:schemeClr val="accent3">
                    <a:lumMod val="75000"/>
                  </a:schemeClr>
                </a:solidFill>
              </a:rPr>
              <a:t>Υπεροικογένεια: Ανθρωποειδείς</a:t>
            </a:r>
            <a:r>
              <a:rPr lang="el-GR" sz="1100" dirty="0"/>
              <a:t/>
            </a:r>
            <a:br>
              <a:rPr lang="el-GR" sz="1100" dirty="0"/>
            </a:br>
            <a:r>
              <a:rPr lang="el-GR" sz="1100" dirty="0">
                <a:solidFill>
                  <a:srgbClr val="FFC000"/>
                </a:solidFill>
              </a:rPr>
              <a:t>Οικογένεια:</a:t>
            </a:r>
            <a:r>
              <a:rPr lang="en-US" sz="1100" dirty="0">
                <a:solidFill>
                  <a:srgbClr val="FFC000"/>
                </a:solidFill>
              </a:rPr>
              <a:t>   </a:t>
            </a:r>
            <a:r>
              <a:rPr lang="el-GR" sz="1100" dirty="0" smtClean="0">
                <a:solidFill>
                  <a:srgbClr val="FFC000"/>
                </a:solidFill>
              </a:rPr>
              <a:t>ΑΝΘΡΩΠΙΔΕΣ</a:t>
            </a:r>
            <a:r>
              <a:rPr lang="en-US" sz="2000" dirty="0" smtClean="0"/>
              <a:t>	</a:t>
            </a:r>
            <a:endParaRPr lang="el-GR" sz="2000" dirty="0"/>
          </a:p>
        </p:txBody>
      </p:sp>
    </p:spTree>
    <p:extLst>
      <p:ext uri="{BB962C8B-B14F-4D97-AF65-F5344CB8AC3E}">
        <p14:creationId xmlns:p14="http://schemas.microsoft.com/office/powerpoint/2010/main" val="11058100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283655" y="4877135"/>
            <a:ext cx="4320480" cy="1728192"/>
          </a:xfrm>
        </p:spPr>
        <p:txBody>
          <a:bodyPr>
            <a:normAutofit/>
          </a:bodyPr>
          <a:lstStyle/>
          <a:p>
            <a:pPr algn="just"/>
            <a:r>
              <a:rPr lang="el-GR" sz="1400" dirty="0" smtClean="0">
                <a:solidFill>
                  <a:schemeClr val="bg1"/>
                </a:solidFill>
              </a:rPr>
              <a:t> </a:t>
            </a:r>
            <a:br>
              <a:rPr lang="el-GR" sz="1400" dirty="0" smtClean="0">
                <a:solidFill>
                  <a:schemeClr val="bg1"/>
                </a:solidFill>
              </a:rPr>
            </a:br>
            <a:r>
              <a:rPr lang="el-GR" sz="1400" dirty="0" smtClean="0">
                <a:solidFill>
                  <a:schemeClr val="bg1"/>
                </a:solidFill>
                <a:latin typeface="Arial Narrow" panose="020B0606020202030204" pitchFamily="34" charset="0"/>
              </a:rPr>
              <a:t>Ανατομικές προσαρμογές μειζόνων </a:t>
            </a:r>
            <a:r>
              <a:rPr lang="el-GR" sz="1400" dirty="0">
                <a:solidFill>
                  <a:schemeClr val="bg1"/>
                </a:solidFill>
                <a:latin typeface="Arial Narrow" panose="020B0606020202030204" pitchFamily="34" charset="0"/>
              </a:rPr>
              <a:t>γλουτιαίων μυών ως προωθητικών </a:t>
            </a:r>
            <a:r>
              <a:rPr lang="el-GR" sz="1400" dirty="0" smtClean="0">
                <a:solidFill>
                  <a:schemeClr val="bg1"/>
                </a:solidFill>
                <a:latin typeface="Arial Narrow" panose="020B0606020202030204" pitchFamily="34" charset="0"/>
              </a:rPr>
              <a:t>δομών, φυσιολογικές προσαρμογές που επιτυγχάνουν αποτελεσματική θερμορρύθμιση και σύνθετες οδοί νευρικού ελέγχου (ηθελημένου ή αντανακλαστικού) υποστηρίζουν το ρυθμό, το συντονισμό, την ισορροπία και τη χάρη που εμπεριέχει η ικανότητα αυτή.   </a:t>
            </a:r>
            <a:endParaRPr lang="el-GR" sz="1400" dirty="0">
              <a:solidFill>
                <a:schemeClr val="bg1"/>
              </a:solidFill>
              <a:latin typeface="Arial Narrow" panose="020B0606020202030204" pitchFamily="34" charset="0"/>
            </a:endParaRPr>
          </a:p>
        </p:txBody>
      </p:sp>
      <p:sp>
        <p:nvSpPr>
          <p:cNvPr id="3" name="Ορθογώνιο 2"/>
          <p:cNvSpPr/>
          <p:nvPr/>
        </p:nvSpPr>
        <p:spPr>
          <a:xfrm>
            <a:off x="157895" y="1857598"/>
            <a:ext cx="4572000" cy="923330"/>
          </a:xfrm>
          <a:prstGeom prst="rect">
            <a:avLst/>
          </a:prstGeom>
        </p:spPr>
        <p:txBody>
          <a:bodyPr>
            <a:spAutoFit/>
          </a:bodyPr>
          <a:lstStyle/>
          <a:p>
            <a:pPr algn="just"/>
            <a:r>
              <a:rPr lang="en-US" dirty="0">
                <a:solidFill>
                  <a:prstClr val="white"/>
                </a:solidFill>
                <a:latin typeface="Arial Narrow" panose="020B0606020202030204" pitchFamily="34" charset="0"/>
              </a:rPr>
              <a:t>-</a:t>
            </a:r>
            <a:r>
              <a:rPr lang="el-GR" dirty="0">
                <a:solidFill>
                  <a:prstClr val="white"/>
                </a:solidFill>
                <a:latin typeface="Arial Narrow" panose="020B0606020202030204" pitchFamily="34" charset="0"/>
              </a:rPr>
              <a:t>η ικανότητα του </a:t>
            </a:r>
            <a:r>
              <a:rPr lang="en-US" dirty="0">
                <a:solidFill>
                  <a:prstClr val="white"/>
                </a:solidFill>
                <a:latin typeface="Arial Narrow" panose="020B0606020202030204" pitchFamily="34" charset="0"/>
              </a:rPr>
              <a:t>Homo sapiens </a:t>
            </a:r>
            <a:r>
              <a:rPr lang="el-GR" dirty="0">
                <a:solidFill>
                  <a:prstClr val="white"/>
                </a:solidFill>
                <a:latin typeface="Arial Narrow" panose="020B0606020202030204" pitchFamily="34" charset="0"/>
              </a:rPr>
              <a:t>ως δρομέα μακρών αποστάσεων είναι μοναδική και χαρακτηριστική του </a:t>
            </a:r>
            <a:r>
              <a:rPr lang="el-GR" dirty="0" smtClean="0">
                <a:solidFill>
                  <a:prstClr val="white"/>
                </a:solidFill>
                <a:latin typeface="Arial Narrow" panose="020B0606020202030204" pitchFamily="34" charset="0"/>
              </a:rPr>
              <a:t>είδους.</a:t>
            </a:r>
            <a:endParaRPr lang="el-GR" dirty="0">
              <a:solidFill>
                <a:prstClr val="black"/>
              </a:solidFill>
              <a:latin typeface="Arial Narrow" panose="020B0606020202030204" pitchFamily="34" charset="0"/>
            </a:endParaRPr>
          </a:p>
        </p:txBody>
      </p:sp>
      <p:sp>
        <p:nvSpPr>
          <p:cNvPr id="8" name="Ορθογώνιο 7"/>
          <p:cNvSpPr/>
          <p:nvPr/>
        </p:nvSpPr>
        <p:spPr>
          <a:xfrm>
            <a:off x="5126581" y="264054"/>
            <a:ext cx="3600400" cy="554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smtClean="0">
                <a:solidFill>
                  <a:prstClr val="white"/>
                </a:solidFill>
              </a:rPr>
              <a:t>ΜΑΡΑΘΩΝΟΔΡΟΜΟΙ</a:t>
            </a:r>
            <a:endParaRPr lang="el-GR" sz="2000" dirty="0">
              <a:solidFill>
                <a:prstClr val="white"/>
              </a:solidFill>
            </a:endParaRPr>
          </a:p>
        </p:txBody>
      </p:sp>
      <p:sp>
        <p:nvSpPr>
          <p:cNvPr id="7" name="Τίτλος 7"/>
          <p:cNvSpPr txBox="1">
            <a:spLocks/>
          </p:cNvSpPr>
          <p:nvPr/>
        </p:nvSpPr>
        <p:spPr>
          <a:xfrm>
            <a:off x="0" y="0"/>
            <a:ext cx="3600400" cy="73866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100" smtClean="0">
                <a:solidFill>
                  <a:schemeClr val="tx2">
                    <a:lumMod val="60000"/>
                    <a:lumOff val="40000"/>
                  </a:schemeClr>
                </a:solidFill>
              </a:rPr>
              <a:t>ΚΑΤΑΡΡΙΝΑ ΠΡΩΤΕΥΟΝΤΑ </a:t>
            </a:r>
            <a:r>
              <a:rPr lang="el-GR" sz="1100" smtClean="0"/>
              <a:t/>
            </a:r>
            <a:br>
              <a:rPr lang="el-GR" sz="1100" smtClean="0"/>
            </a:br>
            <a:r>
              <a:rPr lang="el-GR" sz="1100" smtClean="0">
                <a:solidFill>
                  <a:schemeClr val="accent3">
                    <a:lumMod val="75000"/>
                  </a:schemeClr>
                </a:solidFill>
              </a:rPr>
              <a:t>Υπεροικογένεια: Ανθρωποειδείς</a:t>
            </a:r>
            <a:r>
              <a:rPr lang="el-GR" sz="1100" smtClean="0"/>
              <a:t/>
            </a:r>
            <a:br>
              <a:rPr lang="el-GR" sz="1100" smtClean="0"/>
            </a:br>
            <a:r>
              <a:rPr lang="el-GR" sz="1100" smtClean="0">
                <a:solidFill>
                  <a:srgbClr val="FFC000"/>
                </a:solidFill>
              </a:rPr>
              <a:t>Οικογένεια:</a:t>
            </a:r>
            <a:r>
              <a:rPr lang="en-US" sz="1100" smtClean="0">
                <a:solidFill>
                  <a:srgbClr val="FFC000"/>
                </a:solidFill>
              </a:rPr>
              <a:t>   </a:t>
            </a:r>
            <a:r>
              <a:rPr lang="el-GR" sz="1100" smtClean="0">
                <a:solidFill>
                  <a:srgbClr val="FFC000"/>
                </a:solidFill>
              </a:rPr>
              <a:t>ΑΝΘΡΩΠΙΔΕΣ</a:t>
            </a:r>
            <a:r>
              <a:rPr lang="en-US" sz="2000" smtClean="0"/>
              <a:t>	</a:t>
            </a:r>
            <a:endParaRPr lang="el-GR"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8606" y="917314"/>
            <a:ext cx="3816350" cy="56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428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5" name="Εικόνα 24" descr="Σχετική εικόνα"/>
          <p:cNvPicPr/>
          <p:nvPr/>
        </p:nvPicPr>
        <p:blipFill rotWithShape="1">
          <a:blip r:embed="rId2">
            <a:extLst>
              <a:ext uri="{28A0092B-C50C-407E-A947-70E740481C1C}">
                <a14:useLocalDpi xmlns:a14="http://schemas.microsoft.com/office/drawing/2010/main" val="0"/>
              </a:ext>
            </a:extLst>
          </a:blip>
          <a:srcRect l="2464" t="16009" b="17704"/>
          <a:stretch/>
        </p:blipFill>
        <p:spPr bwMode="auto">
          <a:xfrm>
            <a:off x="5940152" y="4056807"/>
            <a:ext cx="3159927" cy="1455532"/>
          </a:xfrm>
          <a:prstGeom prst="rect">
            <a:avLst/>
          </a:prstGeom>
          <a:noFill/>
          <a:ln>
            <a:noFill/>
          </a:ln>
        </p:spPr>
      </p:pic>
      <p:pic>
        <p:nvPicPr>
          <p:cNvPr id="8" name="Picture 4" descr="Αποτέλεσμα εικόνας για grasslands"/>
          <p:cNvPicPr>
            <a:picLocks noChangeAspect="1" noChangeArrowheads="1"/>
          </p:cNvPicPr>
          <p:nvPr/>
        </p:nvPicPr>
        <p:blipFill rotWithShape="1">
          <a:blip r:embed="rId3">
            <a:extLst>
              <a:ext uri="{28A0092B-C50C-407E-A947-70E740481C1C}">
                <a14:useLocalDpi xmlns:a14="http://schemas.microsoft.com/office/drawing/2010/main" val="0"/>
              </a:ext>
            </a:extLst>
          </a:blip>
          <a:srcRect t="15041" b="15192"/>
          <a:stretch/>
        </p:blipFill>
        <p:spPr bwMode="auto">
          <a:xfrm>
            <a:off x="2045390" y="2946731"/>
            <a:ext cx="3168000" cy="1458760"/>
          </a:xfrm>
          <a:prstGeom prst="rect">
            <a:avLst/>
          </a:prstGeom>
          <a:noFill/>
          <a:extLst>
            <a:ext uri="{909E8E84-426E-40DD-AFC4-6F175D3DCCD1}">
              <a14:hiddenFill xmlns:a14="http://schemas.microsoft.com/office/drawing/2010/main">
                <a:solidFill>
                  <a:srgbClr val="FFFFFF"/>
                </a:solidFill>
              </a14:hiddenFill>
            </a:ext>
          </a:extLst>
        </p:spPr>
      </p:pic>
      <p:pic>
        <p:nvPicPr>
          <p:cNvPr id="9" name="Εικόνα 8" descr="Σχετική εικόνα"/>
          <p:cNvPicPr/>
          <p:nvPr/>
        </p:nvPicPr>
        <p:blipFill rotWithShape="1">
          <a:blip r:embed="rId4">
            <a:extLst>
              <a:ext uri="{BEBA8EAE-BF5A-486C-A8C5-ECC9F3942E4B}">
                <a14:imgProps xmlns:a14="http://schemas.microsoft.com/office/drawing/2010/main">
                  <a14:imgLayer r:embed="rId5">
                    <a14:imgEffect>
                      <a14:backgroundRemoval t="697" b="100000" l="5625" r="56719">
                        <a14:foregroundMark x1="41719" y1="89895" x2="41563" y2="91638"/>
                        <a14:foregroundMark x1="52344" y1="98258" x2="49688" y2="96167"/>
                        <a14:foregroundMark x1="40469" y1="94077" x2="40938" y2="97561"/>
                        <a14:foregroundMark x1="53594" y1="45993" x2="55156" y2="45645"/>
                      </a14:backgroundRemoval>
                    </a14:imgEffect>
                  </a14:imgLayer>
                </a14:imgProps>
              </a:ext>
              <a:ext uri="{28A0092B-C50C-407E-A947-70E740481C1C}">
                <a14:useLocalDpi xmlns:a14="http://schemas.microsoft.com/office/drawing/2010/main" val="0"/>
              </a:ext>
            </a:extLst>
          </a:blip>
          <a:srcRect l="36822" r="43322"/>
          <a:stretch/>
        </p:blipFill>
        <p:spPr bwMode="auto">
          <a:xfrm>
            <a:off x="7887639" y="4005775"/>
            <a:ext cx="1047750" cy="2360930"/>
          </a:xfrm>
          <a:prstGeom prst="rect">
            <a:avLst/>
          </a:prstGeom>
          <a:noFill/>
          <a:ln>
            <a:noFill/>
          </a:ln>
          <a:extLst>
            <a:ext uri="{53640926-AAD7-44D8-BBD7-CCE9431645EC}">
              <a14:shadowObscured xmlns:a14="http://schemas.microsoft.com/office/drawing/2010/main"/>
            </a:ext>
          </a:extLst>
        </p:spPr>
      </p:pic>
      <p:pic>
        <p:nvPicPr>
          <p:cNvPr id="10" name="Εικόνα 9" descr="Σχετική εικόνα"/>
          <p:cNvPicPr/>
          <p:nvPr/>
        </p:nvPicPr>
        <p:blipFill rotWithShape="1">
          <a:blip r:embed="rId6">
            <a:extLst>
              <a:ext uri="{BEBA8EAE-BF5A-486C-A8C5-ECC9F3942E4B}">
                <a14:imgProps xmlns:a14="http://schemas.microsoft.com/office/drawing/2010/main">
                  <a14:imgLayer r:embed="rId5">
                    <a14:imgEffect>
                      <a14:backgroundRemoval t="9408" b="100000" l="0" r="34688">
                        <a14:foregroundMark x1="938" y1="83275" x2="0" y2="83275"/>
                        <a14:foregroundMark x1="1875" y1="91986" x2="2344" y2="94077"/>
                        <a14:foregroundMark x1="11250" y1="95819" x2="12031" y2="96864"/>
                        <a14:foregroundMark x1="14844" y1="51916" x2="17344" y2="51568"/>
                        <a14:foregroundMark x1="18594" y1="55052" x2="17813" y2="53659"/>
                      </a14:backgroundRemoval>
                    </a14:imgEffect>
                  </a14:imgLayer>
                </a14:imgProps>
              </a:ext>
              <a:ext uri="{28A0092B-C50C-407E-A947-70E740481C1C}">
                <a14:useLocalDpi xmlns:a14="http://schemas.microsoft.com/office/drawing/2010/main" val="0"/>
              </a:ext>
            </a:extLst>
          </a:blip>
          <a:srcRect t="17735" r="79895"/>
          <a:stretch/>
        </p:blipFill>
        <p:spPr bwMode="auto">
          <a:xfrm>
            <a:off x="2051896" y="3281064"/>
            <a:ext cx="1085850" cy="1987550"/>
          </a:xfrm>
          <a:prstGeom prst="rect">
            <a:avLst/>
          </a:prstGeom>
          <a:noFill/>
          <a:ln>
            <a:noFill/>
          </a:ln>
          <a:extLst>
            <a:ext uri="{53640926-AAD7-44D8-BBD7-CCE9431645EC}">
              <a14:shadowObscured xmlns:a14="http://schemas.microsoft.com/office/drawing/2010/main"/>
            </a:ext>
          </a:extLst>
        </p:spPr>
      </p:pic>
      <p:pic>
        <p:nvPicPr>
          <p:cNvPr id="11" name="Εικόνα 10" descr="Σχετική εικόνα"/>
          <p:cNvPicPr/>
          <p:nvPr/>
        </p:nvPicPr>
        <p:blipFill rotWithShape="1">
          <a:blip r:embed="rId7">
            <a:extLst>
              <a:ext uri="{BEBA8EAE-BF5A-486C-A8C5-ECC9F3942E4B}">
                <a14:imgProps xmlns:a14="http://schemas.microsoft.com/office/drawing/2010/main">
                  <a14:imgLayer r:embed="rId5">
                    <a14:imgEffect>
                      <a14:backgroundRemoval t="16725" b="100000" l="20469" r="38125">
                        <a14:foregroundMark x1="24219" y1="88502" x2="24375" y2="89547"/>
                      </a14:backgroundRemoval>
                    </a14:imgEffect>
                  </a14:imgLayer>
                </a14:imgProps>
              </a:ext>
              <a:ext uri="{28A0092B-C50C-407E-A947-70E740481C1C}">
                <a14:useLocalDpi xmlns:a14="http://schemas.microsoft.com/office/drawing/2010/main" val="0"/>
              </a:ext>
            </a:extLst>
          </a:blip>
          <a:srcRect l="21612" t="17632" r="60892"/>
          <a:stretch/>
        </p:blipFill>
        <p:spPr bwMode="auto">
          <a:xfrm>
            <a:off x="4410837" y="3244005"/>
            <a:ext cx="1044000" cy="2124000"/>
          </a:xfrm>
          <a:prstGeom prst="rect">
            <a:avLst/>
          </a:prstGeom>
          <a:noFill/>
          <a:ln>
            <a:noFill/>
          </a:ln>
          <a:extLst>
            <a:ext uri="{53640926-AAD7-44D8-BBD7-CCE9431645EC}">
              <a14:shadowObscured xmlns:a14="http://schemas.microsoft.com/office/drawing/2010/main"/>
            </a:ext>
          </a:extLst>
        </p:spPr>
      </p:pic>
      <p:sp>
        <p:nvSpPr>
          <p:cNvPr id="2" name="Ορθογώνιο 1"/>
          <p:cNvSpPr/>
          <p:nvPr/>
        </p:nvSpPr>
        <p:spPr>
          <a:xfrm>
            <a:off x="1960196" y="5074257"/>
            <a:ext cx="1728192" cy="388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solidFill>
                  <a:srgbClr val="EEECE1">
                    <a:lumMod val="90000"/>
                  </a:srgbClr>
                </a:solidFill>
              </a:rPr>
              <a:t>Australopethicus robustus</a:t>
            </a:r>
            <a:endParaRPr lang="el-GR" sz="1100" i="1" dirty="0">
              <a:solidFill>
                <a:srgbClr val="EEECE1">
                  <a:lumMod val="90000"/>
                </a:srgbClr>
              </a:solidFill>
            </a:endParaRPr>
          </a:p>
        </p:txBody>
      </p:sp>
      <p:sp>
        <p:nvSpPr>
          <p:cNvPr id="12" name="Ορθογώνιο 11"/>
          <p:cNvSpPr/>
          <p:nvPr/>
        </p:nvSpPr>
        <p:spPr>
          <a:xfrm>
            <a:off x="3756972" y="4991336"/>
            <a:ext cx="1205830" cy="556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solidFill>
                  <a:srgbClr val="EEECE1">
                    <a:lumMod val="90000"/>
                  </a:srgbClr>
                </a:solidFill>
              </a:rPr>
              <a:t>Homo habilis</a:t>
            </a:r>
            <a:endParaRPr lang="el-GR" sz="1100" i="1" dirty="0">
              <a:solidFill>
                <a:srgbClr val="EEECE1">
                  <a:lumMod val="90000"/>
                </a:srgbClr>
              </a:solidFill>
            </a:endParaRPr>
          </a:p>
        </p:txBody>
      </p:sp>
      <p:sp>
        <p:nvSpPr>
          <p:cNvPr id="15" name="Ορθογώνιο 14"/>
          <p:cNvSpPr/>
          <p:nvPr/>
        </p:nvSpPr>
        <p:spPr>
          <a:xfrm>
            <a:off x="7729559" y="6279909"/>
            <a:ext cx="1205830" cy="281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solidFill>
                  <a:srgbClr val="EEECE1">
                    <a:lumMod val="90000"/>
                  </a:srgbClr>
                </a:solidFill>
              </a:rPr>
              <a:t>Homo erectus</a:t>
            </a:r>
            <a:endParaRPr lang="el-GR" sz="1100" i="1" dirty="0">
              <a:solidFill>
                <a:srgbClr val="EEECE1">
                  <a:lumMod val="90000"/>
                </a:srgbClr>
              </a:solidFill>
            </a:endParaRPr>
          </a:p>
        </p:txBody>
      </p:sp>
      <p:sp>
        <p:nvSpPr>
          <p:cNvPr id="17" name="Ορθογώνιο 16"/>
          <p:cNvSpPr/>
          <p:nvPr/>
        </p:nvSpPr>
        <p:spPr>
          <a:xfrm>
            <a:off x="2168885" y="5406932"/>
            <a:ext cx="1205830" cy="281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rgbClr val="EEECE1">
                    <a:lumMod val="90000"/>
                  </a:srgbClr>
                </a:solidFill>
              </a:rPr>
              <a:t>3,6 εκ. χρόνια</a:t>
            </a:r>
            <a:endParaRPr lang="el-GR" sz="1100" dirty="0">
              <a:solidFill>
                <a:srgbClr val="EEECE1">
                  <a:lumMod val="90000"/>
                </a:srgbClr>
              </a:solidFill>
            </a:endParaRPr>
          </a:p>
        </p:txBody>
      </p:sp>
      <p:sp>
        <p:nvSpPr>
          <p:cNvPr id="18" name="Ορθογώνιο 17"/>
          <p:cNvSpPr/>
          <p:nvPr/>
        </p:nvSpPr>
        <p:spPr>
          <a:xfrm>
            <a:off x="3845384" y="5407706"/>
            <a:ext cx="1130906" cy="352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rgbClr val="EEECE1">
                    <a:lumMod val="90000"/>
                  </a:srgbClr>
                </a:solidFill>
              </a:rPr>
              <a:t>2,5 εκ. χρόνια</a:t>
            </a:r>
            <a:endParaRPr lang="el-GR" sz="1100" dirty="0">
              <a:solidFill>
                <a:srgbClr val="EEECE1">
                  <a:lumMod val="90000"/>
                </a:srgbClr>
              </a:solidFill>
            </a:endParaRPr>
          </a:p>
        </p:txBody>
      </p:sp>
      <p:sp>
        <p:nvSpPr>
          <p:cNvPr id="19" name="Ορθογώνιο 18"/>
          <p:cNvSpPr/>
          <p:nvPr/>
        </p:nvSpPr>
        <p:spPr>
          <a:xfrm>
            <a:off x="0" y="2712651"/>
            <a:ext cx="1443828" cy="388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solidFill>
                  <a:srgbClr val="EEECE1">
                    <a:lumMod val="90000"/>
                  </a:srgbClr>
                </a:solidFill>
              </a:rPr>
              <a:t>Ardipethicus ramidus</a:t>
            </a:r>
            <a:endParaRPr lang="el-GR" sz="1100" i="1" dirty="0">
              <a:solidFill>
                <a:srgbClr val="EEECE1">
                  <a:lumMod val="90000"/>
                </a:srgbClr>
              </a:solidFill>
            </a:endParaRPr>
          </a:p>
        </p:txBody>
      </p:sp>
      <p:pic>
        <p:nvPicPr>
          <p:cNvPr id="20" name="Θέση περιεχομένου 5" descr="Σχετική εικόν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48" y="597848"/>
            <a:ext cx="3168000" cy="1440000"/>
          </a:xfrm>
          <a:prstGeom prst="rect">
            <a:avLst/>
          </a:prstGeom>
          <a:noFill/>
          <a:ln>
            <a:noFill/>
          </a:ln>
        </p:spPr>
      </p:pic>
      <p:pic>
        <p:nvPicPr>
          <p:cNvPr id="1028" name="Picture 4" descr="Αποτέλεσμα εικόνας για ardipithecus ramidus"/>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7" b="99250" l="9910" r="89865"/>
                    </a14:imgEffect>
                  </a14:imgLayer>
                </a14:imgProps>
              </a:ext>
              <a:ext uri="{28A0092B-C50C-407E-A947-70E740481C1C}">
                <a14:useLocalDpi xmlns:a14="http://schemas.microsoft.com/office/drawing/2010/main" val="0"/>
              </a:ext>
            </a:extLst>
          </a:blip>
          <a:srcRect/>
          <a:stretch>
            <a:fillRect/>
          </a:stretch>
        </p:blipFill>
        <p:spPr bwMode="auto">
          <a:xfrm>
            <a:off x="-126232" y="804390"/>
            <a:ext cx="1548000" cy="2093671"/>
          </a:xfrm>
          <a:prstGeom prst="rect">
            <a:avLst/>
          </a:prstGeom>
          <a:noFill/>
          <a:extLst>
            <a:ext uri="{909E8E84-426E-40DD-AFC4-6F175D3DCCD1}">
              <a14:hiddenFill xmlns:a14="http://schemas.microsoft.com/office/drawing/2010/main">
                <a:solidFill>
                  <a:srgbClr val="FFFFFF"/>
                </a:solidFill>
              </a14:hiddenFill>
            </a:ext>
          </a:extLst>
        </p:spPr>
      </p:pic>
      <p:sp>
        <p:nvSpPr>
          <p:cNvPr id="22" name="Ορθογώνιο 21"/>
          <p:cNvSpPr/>
          <p:nvPr/>
        </p:nvSpPr>
        <p:spPr>
          <a:xfrm>
            <a:off x="224030" y="2962158"/>
            <a:ext cx="995767" cy="281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EEECE1">
                    <a:lumMod val="90000"/>
                  </a:srgbClr>
                </a:solidFill>
              </a:rPr>
              <a:t>4</a:t>
            </a:r>
            <a:r>
              <a:rPr lang="el-GR" sz="1100" dirty="0" smtClean="0">
                <a:solidFill>
                  <a:srgbClr val="EEECE1">
                    <a:lumMod val="90000"/>
                  </a:srgbClr>
                </a:solidFill>
              </a:rPr>
              <a:t>,</a:t>
            </a:r>
            <a:r>
              <a:rPr lang="en-US" sz="1100" dirty="0" smtClean="0">
                <a:solidFill>
                  <a:srgbClr val="EEECE1">
                    <a:lumMod val="90000"/>
                  </a:srgbClr>
                </a:solidFill>
              </a:rPr>
              <a:t>4</a:t>
            </a:r>
            <a:r>
              <a:rPr lang="el-GR" sz="1100" dirty="0" smtClean="0">
                <a:solidFill>
                  <a:srgbClr val="EEECE1">
                    <a:lumMod val="90000"/>
                  </a:srgbClr>
                </a:solidFill>
              </a:rPr>
              <a:t> εκ. χρόνια</a:t>
            </a:r>
            <a:endParaRPr lang="el-GR" sz="1100" dirty="0">
              <a:solidFill>
                <a:srgbClr val="EEECE1">
                  <a:lumMod val="90000"/>
                </a:srgbClr>
              </a:solidFill>
            </a:endParaRPr>
          </a:p>
        </p:txBody>
      </p:sp>
      <p:sp>
        <p:nvSpPr>
          <p:cNvPr id="26" name="Ορθογώνιο 25"/>
          <p:cNvSpPr/>
          <p:nvPr/>
        </p:nvSpPr>
        <p:spPr>
          <a:xfrm>
            <a:off x="7729559" y="6420833"/>
            <a:ext cx="1205830" cy="281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EEECE1">
                    <a:lumMod val="90000"/>
                  </a:srgbClr>
                </a:solidFill>
              </a:rPr>
              <a:t>1</a:t>
            </a:r>
            <a:r>
              <a:rPr lang="el-GR" sz="1100" dirty="0" smtClean="0">
                <a:solidFill>
                  <a:srgbClr val="EEECE1">
                    <a:lumMod val="90000"/>
                  </a:srgbClr>
                </a:solidFill>
              </a:rPr>
              <a:t>,</a:t>
            </a:r>
            <a:r>
              <a:rPr lang="en-US" sz="1100" dirty="0" smtClean="0">
                <a:solidFill>
                  <a:srgbClr val="EEECE1">
                    <a:lumMod val="90000"/>
                  </a:srgbClr>
                </a:solidFill>
              </a:rPr>
              <a:t>6</a:t>
            </a:r>
            <a:r>
              <a:rPr lang="el-GR" sz="1100" dirty="0" smtClean="0">
                <a:solidFill>
                  <a:srgbClr val="EEECE1">
                    <a:lumMod val="90000"/>
                  </a:srgbClr>
                </a:solidFill>
              </a:rPr>
              <a:t> εκ. χρόνια</a:t>
            </a:r>
            <a:endParaRPr lang="el-GR" sz="1100" dirty="0">
              <a:solidFill>
                <a:srgbClr val="EEECE1">
                  <a:lumMod val="90000"/>
                </a:srgbClr>
              </a:solidFill>
            </a:endParaRPr>
          </a:p>
        </p:txBody>
      </p:sp>
      <p:sp>
        <p:nvSpPr>
          <p:cNvPr id="3" name="Ορθογώνιο 2"/>
          <p:cNvSpPr/>
          <p:nvPr/>
        </p:nvSpPr>
        <p:spPr>
          <a:xfrm>
            <a:off x="3820247" y="44624"/>
            <a:ext cx="5142740" cy="2520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1400" dirty="0" smtClean="0">
                <a:solidFill>
                  <a:prstClr val="white"/>
                </a:solidFill>
                <a:latin typeface="Arial Narrow" panose="020B0606020202030204" pitchFamily="34" charset="0"/>
              </a:rPr>
              <a:t>-σύμφωνα με την μέχρι τώρα επικρατούσα υπόθεση η όρθια στάση και βάδιση αποτέλεσε προσαρμογή προ-ανθρώπινων μορφών που ζώντας στη μεθόριο μεταξύ τροπικού δάσους και σαββάνας  μετέφεραν τις δραστηριότητές του στο ανοιχτό πεδίο (μετά την συρρίκνωση του δάσους σαν αποτέλεσμα σημαντικών οικολογικών μεταβολών). Εκεί  προσφέρονταν εναλλακτικές στρατηγικές να βρουν νερό και τροφή (δέντρα, θάμνοι, κυνήγι) και προστασία. Σύμφωνα με μια αρκετά καλά ανεπτυγμένη θεωρία </a:t>
            </a:r>
            <a:r>
              <a:rPr lang="el-GR" sz="1400" dirty="0">
                <a:solidFill>
                  <a:prstClr val="white"/>
                </a:solidFill>
                <a:latin typeface="Arial Narrow" panose="020B0606020202030204" pitchFamily="34" charset="0"/>
              </a:rPr>
              <a:t>αυτές </a:t>
            </a:r>
            <a:r>
              <a:rPr lang="el-GR" sz="1400" dirty="0" smtClean="0">
                <a:solidFill>
                  <a:prstClr val="white"/>
                </a:solidFill>
                <a:latin typeface="Arial Narrow" panose="020B0606020202030204" pitchFamily="34" charset="0"/>
              </a:rPr>
              <a:t>οι </a:t>
            </a:r>
            <a:r>
              <a:rPr lang="el-GR" sz="1400" dirty="0">
                <a:solidFill>
                  <a:prstClr val="white"/>
                </a:solidFill>
                <a:latin typeface="Arial Narrow" panose="020B0606020202030204" pitchFamily="34" charset="0"/>
              </a:rPr>
              <a:t>πρώιμες </a:t>
            </a:r>
            <a:r>
              <a:rPr lang="el-GR" sz="1400" dirty="0" smtClean="0">
                <a:solidFill>
                  <a:prstClr val="white"/>
                </a:solidFill>
                <a:latin typeface="Arial Narrow" panose="020B0606020202030204" pitchFamily="34" charset="0"/>
              </a:rPr>
              <a:t>μορφές που κυνηγούσαν στην Αφρικανική στέππα,</a:t>
            </a:r>
            <a:r>
              <a:rPr lang="en-US" sz="1400" dirty="0" smtClean="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απέκτησαν την προσαρμογή του δρομέα αντοχής που χαρακτηρίζει τον </a:t>
            </a:r>
            <a:r>
              <a:rPr lang="en-US" sz="1400" dirty="0" smtClean="0">
                <a:solidFill>
                  <a:prstClr val="white"/>
                </a:solidFill>
                <a:latin typeface="Arial Narrow" panose="020B0606020202030204" pitchFamily="34" charset="0"/>
              </a:rPr>
              <a:t>Homo </a:t>
            </a:r>
            <a:r>
              <a:rPr lang="en-US" sz="1400" i="1" dirty="0" smtClean="0">
                <a:solidFill>
                  <a:prstClr val="white"/>
                </a:solidFill>
                <a:latin typeface="Arial Narrow" panose="020B0606020202030204" pitchFamily="34" charset="0"/>
              </a:rPr>
              <a:t>sapiens</a:t>
            </a:r>
            <a:r>
              <a:rPr lang="el-GR" sz="1400" i="1" dirty="0" smtClean="0">
                <a:solidFill>
                  <a:prstClr val="white"/>
                </a:solidFill>
                <a:latin typeface="Arial Narrow" panose="020B0606020202030204" pitchFamily="34" charset="0"/>
              </a:rPr>
              <a:t>.</a:t>
            </a:r>
            <a:r>
              <a:rPr lang="el-GR" sz="1400" dirty="0" smtClean="0">
                <a:solidFill>
                  <a:prstClr val="white"/>
                </a:solidFill>
                <a:latin typeface="Arial Narrow" panose="020B0606020202030204" pitchFamily="34" charset="0"/>
              </a:rPr>
              <a:t> </a:t>
            </a:r>
            <a:endParaRPr lang="el-GR" sz="1400" dirty="0">
              <a:solidFill>
                <a:prstClr val="white"/>
              </a:solidFill>
              <a:latin typeface="Arial Narrow" panose="020B0606020202030204" pitchFamily="34" charset="0"/>
            </a:endParaRPr>
          </a:p>
        </p:txBody>
      </p:sp>
      <p:sp>
        <p:nvSpPr>
          <p:cNvPr id="21" name="Τίτλος 1"/>
          <p:cNvSpPr txBox="1">
            <a:spLocks/>
          </p:cNvSpPr>
          <p:nvPr/>
        </p:nvSpPr>
        <p:spPr>
          <a:xfrm>
            <a:off x="0" y="5900662"/>
            <a:ext cx="2557698" cy="932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400" dirty="0" smtClean="0">
                <a:solidFill>
                  <a:srgbClr val="1F497D">
                    <a:lumMod val="60000"/>
                    <a:lumOff val="40000"/>
                  </a:srgbClr>
                </a:solidFill>
              </a:rPr>
              <a:t>ΚΑΤΑΡΡΙΝΑ ΠΡΩΤΕΥΟΝΤΑ </a:t>
            </a:r>
            <a:r>
              <a:rPr lang="el-GR" sz="1400" dirty="0" smtClean="0">
                <a:solidFill>
                  <a:prstClr val="black"/>
                </a:solidFill>
              </a:rPr>
              <a:t/>
            </a:r>
            <a:br>
              <a:rPr lang="el-GR" sz="1400" dirty="0" smtClean="0">
                <a:solidFill>
                  <a:prstClr val="black"/>
                </a:solidFill>
              </a:rPr>
            </a:br>
            <a:r>
              <a:rPr lang="el-GR" sz="1400" dirty="0" smtClean="0">
                <a:solidFill>
                  <a:srgbClr val="9BBB59">
                    <a:lumMod val="75000"/>
                  </a:srgbClr>
                </a:solidFill>
              </a:rPr>
              <a:t>Υπεροικογένεια: Ανθρωποειδείς</a:t>
            </a:r>
            <a:r>
              <a:rPr lang="el-GR" sz="1400" dirty="0" smtClean="0">
                <a:solidFill>
                  <a:prstClr val="black"/>
                </a:solidFill>
              </a:rPr>
              <a:t/>
            </a:r>
            <a:br>
              <a:rPr lang="el-GR" sz="1400" dirty="0" smtClean="0">
                <a:solidFill>
                  <a:prstClr val="black"/>
                </a:solidFill>
              </a:rPr>
            </a:br>
            <a:r>
              <a:rPr lang="el-GR" sz="1400" dirty="0" smtClean="0">
                <a:solidFill>
                  <a:srgbClr val="FFC000"/>
                </a:solidFill>
              </a:rPr>
              <a:t>Οικογένεια: ΑΝΘΡΩΠΙΔΕΣ</a:t>
            </a:r>
            <a:endParaRPr lang="el-GR" sz="1400" dirty="0">
              <a:solidFill>
                <a:prstClr val="black"/>
              </a:solidFill>
            </a:endParaRPr>
          </a:p>
        </p:txBody>
      </p:sp>
    </p:spTree>
    <p:extLst>
      <p:ext uri="{BB962C8B-B14F-4D97-AF65-F5344CB8AC3E}">
        <p14:creationId xmlns:p14="http://schemas.microsoft.com/office/powerpoint/2010/main" val="2778276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8457" y="2273713"/>
            <a:ext cx="2660639" cy="1754326"/>
          </a:xfrm>
          <a:prstGeom prst="rect">
            <a:avLst/>
          </a:prstGeom>
          <a:noFill/>
        </p:spPr>
        <p:txBody>
          <a:bodyPr wrap="square" rtlCol="0">
            <a:spAutoFit/>
          </a:bodyPr>
          <a:lstStyle/>
          <a:p>
            <a:r>
              <a:rPr lang="en-US" dirty="0" smtClean="0">
                <a:solidFill>
                  <a:prstClr val="white"/>
                </a:solidFill>
                <a:latin typeface="Arial Narrow" panose="020B0606020202030204" pitchFamily="34" charset="0"/>
              </a:rPr>
              <a:t>-</a:t>
            </a:r>
            <a:r>
              <a:rPr lang="el-GR" dirty="0" smtClean="0">
                <a:solidFill>
                  <a:prstClr val="white"/>
                </a:solidFill>
                <a:latin typeface="Arial Narrow" panose="020B0606020202030204" pitchFamily="34" charset="0"/>
              </a:rPr>
              <a:t>σύμφωνα με μορφολογικές, ανατομικές και μοριακές μελέτες, ο πιο κοντινός συγγενής του σύγχρονου Ανθρώπου είναι το είδος </a:t>
            </a:r>
            <a:r>
              <a:rPr lang="en-US" dirty="0" smtClean="0">
                <a:solidFill>
                  <a:prstClr val="white"/>
                </a:solidFill>
                <a:latin typeface="Arial Narrow" panose="020B0606020202030204" pitchFamily="34" charset="0"/>
              </a:rPr>
              <a:t>troglodytes </a:t>
            </a:r>
            <a:r>
              <a:rPr lang="el-GR" dirty="0" smtClean="0">
                <a:solidFill>
                  <a:prstClr val="white"/>
                </a:solidFill>
                <a:latin typeface="Arial Narrow" panose="020B0606020202030204" pitchFamily="34" charset="0"/>
              </a:rPr>
              <a:t>του γένους  </a:t>
            </a:r>
            <a:r>
              <a:rPr lang="en-US" dirty="0" smtClean="0">
                <a:solidFill>
                  <a:prstClr val="white"/>
                </a:solidFill>
                <a:latin typeface="Arial Narrow" panose="020B0606020202030204" pitchFamily="34" charset="0"/>
              </a:rPr>
              <a:t>Pan</a:t>
            </a:r>
            <a:r>
              <a:rPr lang="el-GR" dirty="0" smtClean="0">
                <a:solidFill>
                  <a:prstClr val="white"/>
                </a:solidFill>
                <a:latin typeface="Arial Narrow" panose="020B0606020202030204" pitchFamily="34" charset="0"/>
              </a:rPr>
              <a:t>.</a:t>
            </a:r>
            <a:endParaRPr lang="el-GR" dirty="0">
              <a:solidFill>
                <a:prstClr val="white"/>
              </a:solidFill>
              <a:latin typeface="Arial Narrow" panose="020B060602020203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945" y="2132856"/>
            <a:ext cx="4572000" cy="2393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Ορθογώνιο 6"/>
          <p:cNvSpPr/>
          <p:nvPr/>
        </p:nvSpPr>
        <p:spPr>
          <a:xfrm>
            <a:off x="5381881" y="4737019"/>
            <a:ext cx="1491049" cy="338554"/>
          </a:xfrm>
          <a:prstGeom prst="rect">
            <a:avLst/>
          </a:prstGeom>
        </p:spPr>
        <p:txBody>
          <a:bodyPr wrap="none">
            <a:spAutoFit/>
          </a:bodyPr>
          <a:lstStyle/>
          <a:p>
            <a:pPr>
              <a:tabLst>
                <a:tab pos="182563" algn="l"/>
              </a:tabLst>
            </a:pPr>
            <a:r>
              <a:rPr lang="en-US" sz="1600" i="1" dirty="0" smtClean="0">
                <a:solidFill>
                  <a:prstClr val="white"/>
                </a:solidFill>
              </a:rPr>
              <a:t>Pan</a:t>
            </a:r>
            <a:r>
              <a:rPr lang="en-US" sz="1600" dirty="0" smtClean="0">
                <a:solidFill>
                  <a:prstClr val="white"/>
                </a:solidFill>
              </a:rPr>
              <a:t> </a:t>
            </a:r>
            <a:r>
              <a:rPr lang="en-US" sz="1600" i="1" dirty="0" smtClean="0">
                <a:solidFill>
                  <a:prstClr val="white"/>
                </a:solidFill>
              </a:rPr>
              <a:t>troglodytes</a:t>
            </a:r>
            <a:endParaRPr lang="el-GR" sz="1600" dirty="0">
              <a:solidFill>
                <a:prstClr val="white"/>
              </a:solidFill>
            </a:endParaRPr>
          </a:p>
        </p:txBody>
      </p:sp>
      <p:sp>
        <p:nvSpPr>
          <p:cNvPr id="8" name="Τίτλος 7"/>
          <p:cNvSpPr txBox="1">
            <a:spLocks/>
          </p:cNvSpPr>
          <p:nvPr/>
        </p:nvSpPr>
        <p:spPr>
          <a:xfrm>
            <a:off x="302547" y="352783"/>
            <a:ext cx="2761163"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200" dirty="0" smtClean="0">
                <a:solidFill>
                  <a:srgbClr val="1F497D">
                    <a:lumMod val="60000"/>
                    <a:lumOff val="40000"/>
                  </a:srgbClr>
                </a:solidFill>
              </a:rPr>
              <a:t>ΚΑΤΑΡΡΙΝΑ ΠΡΩΤΕΥΟΝΤΑ </a:t>
            </a:r>
            <a:r>
              <a:rPr lang="el-GR" sz="1200" dirty="0" smtClean="0">
                <a:solidFill>
                  <a:prstClr val="black"/>
                </a:solidFill>
              </a:rPr>
              <a:t/>
            </a:r>
            <a:br>
              <a:rPr lang="el-GR" sz="1200" dirty="0" smtClean="0">
                <a:solidFill>
                  <a:prstClr val="black"/>
                </a:solidFill>
              </a:rPr>
            </a:br>
            <a:r>
              <a:rPr lang="el-GR" sz="1200" dirty="0" smtClean="0">
                <a:solidFill>
                  <a:srgbClr val="9BBB59">
                    <a:lumMod val="75000"/>
                  </a:srgbClr>
                </a:solidFill>
              </a:rPr>
              <a:t>Υπεροικογένεια: Ανθρωποειδείς</a:t>
            </a:r>
            <a:r>
              <a:rPr lang="el-GR" sz="1200" dirty="0" smtClean="0">
                <a:solidFill>
                  <a:prstClr val="black"/>
                </a:solidFill>
              </a:rPr>
              <a:t/>
            </a:r>
            <a:br>
              <a:rPr lang="el-GR" sz="1200" dirty="0" smtClean="0">
                <a:solidFill>
                  <a:prstClr val="black"/>
                </a:solidFill>
              </a:rPr>
            </a:br>
            <a:r>
              <a:rPr lang="el-GR" sz="12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Tree>
    <p:extLst>
      <p:ext uri="{BB962C8B-B14F-4D97-AF65-F5344CB8AC3E}">
        <p14:creationId xmlns:p14="http://schemas.microsoft.com/office/powerpoint/2010/main" val="3665137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318173" y="1513597"/>
            <a:ext cx="7129142" cy="5112175"/>
          </a:xfrm>
        </p:spPr>
        <p:txBody>
          <a:bodyPr>
            <a:normAutofit fontScale="55000" lnSpcReduction="20000"/>
          </a:bodyPr>
          <a:lstStyle/>
          <a:p>
            <a:pPr marL="0" indent="0" algn="just">
              <a:buNone/>
            </a:pPr>
            <a:endParaRPr lang="el-GR"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Τα γονιδιώματα του χιμπατζή και του ανθρώπου έχουν χαρακτηριστεί </a:t>
            </a:r>
            <a:endParaRPr lang="en-US" dirty="0" smtClean="0">
              <a:solidFill>
                <a:schemeClr val="accent2">
                  <a:lumMod val="20000"/>
                  <a:lumOff val="80000"/>
                </a:schemeClr>
              </a:solidFill>
            </a:endParaRPr>
          </a:p>
          <a:p>
            <a:pPr marL="0" indent="0" algn="just">
              <a:buNone/>
            </a:pP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και διαφέρουν κατά το 2% της </a:t>
            </a:r>
            <a:r>
              <a:rPr lang="el-GR" i="1" dirty="0" smtClean="0">
                <a:solidFill>
                  <a:schemeClr val="accent2">
                    <a:lumMod val="40000"/>
                    <a:lumOff val="60000"/>
                  </a:schemeClr>
                </a:solidFill>
              </a:rPr>
              <a:t>αλληλουχίας βάσεων</a:t>
            </a:r>
            <a:r>
              <a:rPr lang="el-GR" dirty="0" smtClean="0">
                <a:solidFill>
                  <a:schemeClr val="accent2">
                    <a:lumMod val="20000"/>
                    <a:lumOff val="80000"/>
                  </a:schemeClr>
                </a:solidFill>
              </a:rPr>
              <a:t>. </a:t>
            </a:r>
          </a:p>
          <a:p>
            <a:pPr marL="0" indent="0" algn="just">
              <a:buNone/>
            </a:pPr>
            <a:endParaRPr lang="el-GR"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Ωστόσο η διαφορά αυτή μεταφράζεται στην παρουσία ασυμφωνίας </a:t>
            </a:r>
            <a:endParaRPr lang="en-US" dirty="0" smtClean="0">
              <a:solidFill>
                <a:schemeClr val="accent2">
                  <a:lumMod val="20000"/>
                  <a:lumOff val="80000"/>
                </a:schemeClr>
              </a:solidFill>
            </a:endParaRPr>
          </a:p>
          <a:p>
            <a:pPr marL="0" indent="0" algn="just">
              <a:buNone/>
            </a:pP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ανάμεσα στις δύο ακολουθίες σε 33,000,000 βάσεις.</a:t>
            </a:r>
          </a:p>
          <a:p>
            <a:pPr marL="0" indent="0" algn="just">
              <a:buNone/>
            </a:pPr>
            <a:endParaRPr lang="el-GR"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Περίπου 3-5% των </a:t>
            </a:r>
            <a:r>
              <a:rPr lang="el-GR" i="1" dirty="0" smtClean="0">
                <a:solidFill>
                  <a:schemeClr val="accent2">
                    <a:lumMod val="40000"/>
                    <a:lumOff val="60000"/>
                  </a:schemeClr>
                </a:solidFill>
              </a:rPr>
              <a:t>γονιδίων</a:t>
            </a:r>
            <a:r>
              <a:rPr lang="el-GR" dirty="0" smtClean="0">
                <a:solidFill>
                  <a:schemeClr val="accent2">
                    <a:lumMod val="20000"/>
                    <a:lumOff val="80000"/>
                  </a:schemeClr>
                </a:solidFill>
              </a:rPr>
              <a:t> διαφέρουν μεταξύ τους και οι διαφορές </a:t>
            </a: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προκύπτουν από προσθήκες, ελλείμματα ή διπλασιασμούς </a:t>
            </a: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ακολουθιών </a:t>
            </a:r>
            <a:r>
              <a:rPr lang="el-GR" dirty="0">
                <a:solidFill>
                  <a:schemeClr val="accent2">
                    <a:lumMod val="20000"/>
                    <a:lumOff val="80000"/>
                  </a:schemeClr>
                </a:solidFill>
              </a:rPr>
              <a:t>σε αυτά-δηλ. περίπου 5,000,000 μεταλλάξεις των </a:t>
            </a: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παραπάνω τύπων </a:t>
            </a:r>
            <a:r>
              <a:rPr lang="el-GR" dirty="0">
                <a:solidFill>
                  <a:schemeClr val="accent2">
                    <a:lumMod val="20000"/>
                    <a:lumOff val="80000"/>
                  </a:schemeClr>
                </a:solidFill>
              </a:rPr>
              <a:t>διαφοροποιούν το ανθρώπινο  γονιδίωμα από αυτό </a:t>
            </a: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του χιμπατζή.</a:t>
            </a:r>
          </a:p>
          <a:p>
            <a:pPr marL="0" indent="0" algn="just">
              <a:buNone/>
            </a:pPr>
            <a:endParaRPr lang="el-GR"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Πολλά από τα γονίδια που έχουν μεταλλαχτεί στον άνθρωπο</a:t>
            </a:r>
            <a:r>
              <a:rPr lang="en-US" dirty="0" smtClean="0">
                <a:solidFill>
                  <a:schemeClr val="accent2">
                    <a:lumMod val="20000"/>
                    <a:lumOff val="80000"/>
                  </a:schemeClr>
                </a:solidFill>
              </a:rPr>
              <a:t>, </a:t>
            </a:r>
            <a:r>
              <a:rPr lang="el-GR" dirty="0" smtClean="0">
                <a:solidFill>
                  <a:schemeClr val="accent2">
                    <a:lumMod val="20000"/>
                    <a:lumOff val="80000"/>
                  </a:schemeClr>
                </a:solidFill>
              </a:rPr>
              <a:t>αφορούν </a:t>
            </a: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στο ανοσολογικό σύστημα, στην αναπαραγωγή ή αποτελούν </a:t>
            </a: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ρυθμιστικά γονίδια</a:t>
            </a:r>
            <a:r>
              <a:rPr lang="en-US" dirty="0" smtClean="0">
                <a:solidFill>
                  <a:schemeClr val="accent2">
                    <a:lumMod val="20000"/>
                    <a:lumOff val="80000"/>
                  </a:schemeClr>
                </a:solidFill>
              </a:rPr>
              <a:t>.</a:t>
            </a:r>
            <a:endParaRPr lang="el-GR" dirty="0" smtClean="0">
              <a:solidFill>
                <a:schemeClr val="accent2">
                  <a:lumMod val="20000"/>
                  <a:lumOff val="80000"/>
                </a:schemeClr>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44000" cy="15948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629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641" l="24500" r="100000">
                        <a14:foregroundMark x1="55250" y1="98205" x2="58625" y2="98564"/>
                        <a14:foregroundMark x1="76375" y1="7181" x2="76375" y2="7181"/>
                        <a14:foregroundMark x1="69875" y1="6284" x2="69875" y2="6284"/>
                        <a14:foregroundMark x1="62500" y1="9336" x2="62500" y2="9336"/>
                        <a14:foregroundMark x1="59125" y1="11311" x2="59125" y2="11311"/>
                        <a14:foregroundMark x1="55000" y1="17953" x2="55000" y2="17953"/>
                        <a14:foregroundMark x1="52875" y1="21005" x2="52875" y2="21005"/>
                        <a14:foregroundMark x1="51000" y1="26750" x2="51000" y2="26750"/>
                        <a14:foregroundMark x1="92375" y1="19210" x2="92375" y2="19210"/>
                        <a14:foregroundMark x1="88750" y1="16517" x2="88750" y2="16517"/>
                        <a14:foregroundMark x1="84000" y1="13824" x2="84000" y2="13824"/>
                        <a14:foregroundMark x1="79625" y1="11311" x2="79625" y2="11311"/>
                        <a14:foregroundMark x1="73500" y1="6284" x2="73500" y2="6284"/>
                        <a14:foregroundMark x1="69625" y1="6284" x2="69625" y2="6284"/>
                        <a14:foregroundMark x1="67750" y1="7540" x2="67750" y2="7540"/>
                        <a14:foregroundMark x1="65375" y1="7899" x2="65375" y2="7899"/>
                        <a14:backgroundMark x1="76375" y1="3052" x2="76375" y2="3052"/>
                        <a14:backgroundMark x1="80625" y1="8618" x2="80625" y2="8618"/>
                        <a14:backgroundMark x1="94500" y1="19928" x2="94500" y2="19928"/>
                        <a14:backgroundMark x1="44250" y1="52603" x2="44250" y2="52603"/>
                        <a14:backgroundMark x1="42875" y1="55296" x2="42875" y2="55296"/>
                        <a14:backgroundMark x1="72000" y1="4129" x2="72000" y2="4129"/>
                        <a14:backgroundMark x1="81125" y1="8977" x2="81125" y2="8977"/>
                        <a14:backgroundMark x1="85625" y1="11670" x2="85625" y2="11670"/>
                        <a14:backgroundMark x1="78750" y1="5566" x2="78750" y2="5566"/>
                        <a14:backgroundMark x1="92125" y1="16876" x2="92125" y2="16876"/>
                      </a14:backgroundRemoval>
                    </a14:imgEffect>
                  </a14:imgLayer>
                </a14:imgProps>
              </a:ext>
              <a:ext uri="{28A0092B-C50C-407E-A947-70E740481C1C}">
                <a14:useLocalDpi xmlns:a14="http://schemas.microsoft.com/office/drawing/2010/main" val="0"/>
              </a:ext>
            </a:extLst>
          </a:blip>
          <a:srcRect l="30232"/>
          <a:stretch/>
        </p:blipFill>
        <p:spPr bwMode="auto">
          <a:xfrm>
            <a:off x="1258138" y="2066492"/>
            <a:ext cx="2916000" cy="2910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44000" cy="15948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a:off x="3753720" y="1499911"/>
            <a:ext cx="1623073" cy="400110"/>
          </a:xfrm>
          <a:prstGeom prst="rect">
            <a:avLst/>
          </a:prstGeom>
        </p:spPr>
        <p:txBody>
          <a:bodyPr wrap="none">
            <a:spAutoFit/>
          </a:bodyPr>
          <a:lstStyle/>
          <a:p>
            <a:r>
              <a:rPr lang="el-GR" sz="2000" b="1" dirty="0" smtClean="0">
                <a:solidFill>
                  <a:srgbClr val="1F497D">
                    <a:lumMod val="40000"/>
                    <a:lumOff val="60000"/>
                  </a:srgbClr>
                </a:solidFill>
              </a:rPr>
              <a:t>ΚΑΡΥΟΤΥΠΟΣ</a:t>
            </a:r>
            <a:endParaRPr lang="el-GR" sz="2000" b="1" dirty="0">
              <a:solidFill>
                <a:prstClr val="black"/>
              </a:solidFill>
            </a:endParaRPr>
          </a:p>
        </p:txBody>
      </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759"/>
          <a:stretch/>
        </p:blipFill>
        <p:spPr bwMode="auto">
          <a:xfrm>
            <a:off x="4436018" y="2405183"/>
            <a:ext cx="3625887" cy="2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359046" y="5034790"/>
            <a:ext cx="1079142" cy="261610"/>
          </a:xfrm>
          <a:prstGeom prst="rect">
            <a:avLst/>
          </a:prstGeom>
        </p:spPr>
        <p:txBody>
          <a:bodyPr wrap="none">
            <a:spAutoFit/>
          </a:bodyPr>
          <a:lstStyle/>
          <a:p>
            <a:pPr>
              <a:tabLst>
                <a:tab pos="182563" algn="l"/>
              </a:tabLst>
            </a:pPr>
            <a:r>
              <a:rPr lang="en-US" sz="1100" i="1" dirty="0">
                <a:solidFill>
                  <a:prstClr val="white"/>
                </a:solidFill>
              </a:rPr>
              <a:t>Pan</a:t>
            </a:r>
            <a:r>
              <a:rPr lang="en-US" sz="1100" dirty="0">
                <a:solidFill>
                  <a:prstClr val="white"/>
                </a:solidFill>
              </a:rPr>
              <a:t> </a:t>
            </a:r>
            <a:r>
              <a:rPr lang="en-US" sz="1100" i="1" dirty="0">
                <a:solidFill>
                  <a:prstClr val="white"/>
                </a:solidFill>
              </a:rPr>
              <a:t>troglodytes</a:t>
            </a:r>
            <a:endParaRPr lang="el-GR" sz="1100" dirty="0">
              <a:solidFill>
                <a:prstClr val="white"/>
              </a:solidFill>
            </a:endParaRPr>
          </a:p>
        </p:txBody>
      </p:sp>
      <p:sp>
        <p:nvSpPr>
          <p:cNvPr id="10" name="Ορθογώνιο 9"/>
          <p:cNvSpPr/>
          <p:nvPr/>
        </p:nvSpPr>
        <p:spPr>
          <a:xfrm>
            <a:off x="4392027" y="5018473"/>
            <a:ext cx="986167" cy="261610"/>
          </a:xfrm>
          <a:prstGeom prst="rect">
            <a:avLst/>
          </a:prstGeom>
        </p:spPr>
        <p:txBody>
          <a:bodyPr wrap="none">
            <a:spAutoFit/>
          </a:bodyPr>
          <a:lstStyle/>
          <a:p>
            <a:pPr>
              <a:tabLst>
                <a:tab pos="182563" algn="l"/>
              </a:tabLst>
            </a:pPr>
            <a:r>
              <a:rPr lang="en-US" sz="1100" i="1" dirty="0" smtClean="0">
                <a:solidFill>
                  <a:prstClr val="white"/>
                </a:solidFill>
              </a:rPr>
              <a:t>Homo sapiens</a:t>
            </a:r>
            <a:endParaRPr lang="el-GR" sz="1100" dirty="0">
              <a:solidFill>
                <a:prstClr val="white"/>
              </a:solidFill>
            </a:endParaRPr>
          </a:p>
        </p:txBody>
      </p:sp>
      <p:sp>
        <p:nvSpPr>
          <p:cNvPr id="4" name="Ορθογώνιο 3"/>
          <p:cNvSpPr/>
          <p:nvPr/>
        </p:nvSpPr>
        <p:spPr>
          <a:xfrm>
            <a:off x="4395932" y="5371713"/>
            <a:ext cx="2258820" cy="654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solidFill>
                  <a:prstClr val="white"/>
                </a:solidFill>
              </a:rPr>
              <a:t>Αριθμός χρωμοσωμάτων: </a:t>
            </a:r>
            <a:r>
              <a:rPr lang="en-US" dirty="0" smtClean="0">
                <a:solidFill>
                  <a:prstClr val="white"/>
                </a:solidFill>
              </a:rPr>
              <a:t>46</a:t>
            </a:r>
            <a:endParaRPr lang="el-GR" dirty="0">
              <a:solidFill>
                <a:prstClr val="white"/>
              </a:solidFill>
            </a:endParaRPr>
          </a:p>
        </p:txBody>
      </p:sp>
      <p:sp>
        <p:nvSpPr>
          <p:cNvPr id="16" name="Ορθογώνιο 15"/>
          <p:cNvSpPr/>
          <p:nvPr/>
        </p:nvSpPr>
        <p:spPr>
          <a:xfrm>
            <a:off x="1335630" y="5393084"/>
            <a:ext cx="2258820" cy="654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solidFill>
                  <a:prstClr val="white"/>
                </a:solidFill>
              </a:rPr>
              <a:t>Αριθμός χρωμοσωμάτων: </a:t>
            </a:r>
            <a:r>
              <a:rPr lang="en-US" dirty="0" smtClean="0">
                <a:solidFill>
                  <a:prstClr val="white"/>
                </a:solidFill>
              </a:rPr>
              <a:t>48</a:t>
            </a:r>
            <a:endParaRPr lang="el-GR" dirty="0">
              <a:solidFill>
                <a:prstClr val="white"/>
              </a:solidFill>
            </a:endParaRPr>
          </a:p>
        </p:txBody>
      </p:sp>
    </p:spTree>
    <p:extLst>
      <p:ext uri="{BB962C8B-B14F-4D97-AF65-F5344CB8AC3E}">
        <p14:creationId xmlns:p14="http://schemas.microsoft.com/office/powerpoint/2010/main" val="2680398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Αποτέλεσμα εικόνας για baby chimp"/>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7000"/>
                    </a14:imgEffect>
                    <a14:imgEffect>
                      <a14:brightnessContrast bright="-11000" contrast="11000"/>
                    </a14:imgEffect>
                  </a14:imgLayer>
                </a14:imgProps>
              </a:ext>
              <a:ext uri="{28A0092B-C50C-407E-A947-70E740481C1C}">
                <a14:useLocalDpi xmlns:a14="http://schemas.microsoft.com/office/drawing/2010/main" val="0"/>
              </a:ext>
            </a:extLst>
          </a:blip>
          <a:srcRect/>
          <a:stretch>
            <a:fillRect/>
          </a:stretch>
        </p:blipFill>
        <p:spPr bwMode="auto">
          <a:xfrm>
            <a:off x="514173" y="3603901"/>
            <a:ext cx="3996000" cy="2664000"/>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p:cNvSpPr>
            <a:spLocks noGrp="1"/>
          </p:cNvSpPr>
          <p:nvPr>
            <p:ph idx="1"/>
          </p:nvPr>
        </p:nvSpPr>
        <p:spPr>
          <a:xfrm>
            <a:off x="386241" y="1501216"/>
            <a:ext cx="8757759" cy="2056176"/>
          </a:xfrm>
        </p:spPr>
        <p:txBody>
          <a:bodyPr>
            <a:normAutofit/>
          </a:bodyPr>
          <a:lstStyle/>
          <a:p>
            <a:pPr marL="0" indent="0" algn="just">
              <a:buNone/>
            </a:pPr>
            <a:r>
              <a:rPr lang="el-GR" sz="1800" dirty="0" smtClean="0">
                <a:solidFill>
                  <a:schemeClr val="bg2">
                    <a:lumMod val="50000"/>
                  </a:schemeClr>
                </a:solidFill>
              </a:rPr>
              <a:t>	</a:t>
            </a:r>
          </a:p>
          <a:p>
            <a:pPr marL="0" indent="0" algn="just">
              <a:buNone/>
            </a:pPr>
            <a:r>
              <a:rPr lang="el-GR" sz="1800" dirty="0" smtClean="0">
                <a:solidFill>
                  <a:schemeClr val="bg2">
                    <a:lumMod val="50000"/>
                  </a:schemeClr>
                </a:solidFill>
              </a:rPr>
              <a:t>	Ορισμένα κοινά γονίδια</a:t>
            </a:r>
            <a:r>
              <a:rPr lang="en-US" sz="1800" dirty="0" smtClean="0">
                <a:solidFill>
                  <a:schemeClr val="bg2">
                    <a:lumMod val="50000"/>
                  </a:schemeClr>
                </a:solidFill>
              </a:rPr>
              <a:t> </a:t>
            </a:r>
            <a:r>
              <a:rPr lang="el-GR" sz="1800" dirty="0" smtClean="0">
                <a:solidFill>
                  <a:schemeClr val="bg2">
                    <a:lumMod val="50000"/>
                  </a:schemeClr>
                </a:solidFill>
              </a:rPr>
              <a:t>«σωπαίνουν»</a:t>
            </a:r>
            <a:r>
              <a:rPr lang="el-GR" sz="1800" dirty="0">
                <a:solidFill>
                  <a:schemeClr val="bg2">
                    <a:lumMod val="50000"/>
                  </a:schemeClr>
                </a:solidFill>
              </a:rPr>
              <a:t> </a:t>
            </a:r>
            <a:r>
              <a:rPr lang="el-GR" sz="1800" dirty="0" smtClean="0">
                <a:solidFill>
                  <a:schemeClr val="bg2">
                    <a:lumMod val="50000"/>
                  </a:schemeClr>
                </a:solidFill>
              </a:rPr>
              <a:t>(δεν εκφράζονται) στον άνθρωπο.</a:t>
            </a:r>
            <a:endParaRPr lang="en-US" sz="2000" dirty="0" smtClean="0">
              <a:solidFill>
                <a:schemeClr val="bg2">
                  <a:lumMod val="50000"/>
                </a:schemeClr>
              </a:solidFill>
            </a:endParaRPr>
          </a:p>
          <a:p>
            <a:pPr marL="0" indent="0" algn="just">
              <a:buNone/>
            </a:pPr>
            <a:endParaRPr lang="el-GR" sz="1400" dirty="0" smtClean="0">
              <a:solidFill>
                <a:schemeClr val="bg2">
                  <a:lumMod val="50000"/>
                </a:schemeClr>
              </a:solidFill>
            </a:endParaRPr>
          </a:p>
          <a:p>
            <a:pPr marL="0" indent="0" algn="just">
              <a:buNone/>
            </a:pPr>
            <a:r>
              <a:rPr lang="el-GR" sz="1400" dirty="0" smtClean="0">
                <a:solidFill>
                  <a:schemeClr val="bg2">
                    <a:lumMod val="50000"/>
                  </a:schemeClr>
                </a:solidFill>
              </a:rPr>
              <a:t>Τέτοια γονίδια συνδέονται με την ανάπτυξη του εγκεφάλου, την απουσία  γούνας και τη διατήρηση παιδομορφικών </a:t>
            </a:r>
            <a:endParaRPr lang="en-US" sz="1400" dirty="0" smtClean="0">
              <a:solidFill>
                <a:schemeClr val="bg2">
                  <a:lumMod val="50000"/>
                </a:schemeClr>
              </a:solidFill>
            </a:endParaRPr>
          </a:p>
          <a:p>
            <a:pPr marL="0" indent="0" algn="just">
              <a:buNone/>
            </a:pPr>
            <a:r>
              <a:rPr lang="el-GR" sz="1400" dirty="0" smtClean="0">
                <a:solidFill>
                  <a:schemeClr val="bg2">
                    <a:lumMod val="50000"/>
                  </a:schemeClr>
                </a:solidFill>
              </a:rPr>
              <a:t>χαρακτηριστικών του προσωπικού σκελετού (ήπιο ανάγλυφο) στον άνθρωπο (</a:t>
            </a:r>
            <a:r>
              <a:rPr lang="el-GR" sz="1400" i="1" dirty="0" smtClean="0">
                <a:solidFill>
                  <a:schemeClr val="bg2">
                    <a:lumMod val="50000"/>
                  </a:schemeClr>
                </a:solidFill>
              </a:rPr>
              <a:t>νεοτεινία </a:t>
            </a:r>
            <a:r>
              <a:rPr lang="el-GR" sz="1400" dirty="0" smtClean="0">
                <a:solidFill>
                  <a:schemeClr val="bg2">
                    <a:lumMod val="50000"/>
                  </a:schemeClr>
                </a:solidFill>
              </a:rPr>
              <a:t>-</a:t>
            </a:r>
            <a:r>
              <a:rPr lang="el-GR" sz="1400" i="1" dirty="0" smtClean="0">
                <a:solidFill>
                  <a:schemeClr val="bg2">
                    <a:lumMod val="50000"/>
                  </a:schemeClr>
                </a:solidFill>
              </a:rPr>
              <a:t> παιδομόρφωση</a:t>
            </a:r>
            <a:r>
              <a:rPr lang="el-GR" sz="1400" dirty="0" smtClean="0">
                <a:solidFill>
                  <a:schemeClr val="bg2">
                    <a:lumMod val="50000"/>
                  </a:schemeClr>
                </a:solidFill>
              </a:rPr>
              <a:t>).</a:t>
            </a:r>
          </a:p>
          <a:p>
            <a:pPr marL="0" indent="0" algn="just">
              <a:buNone/>
            </a:pPr>
            <a:endParaRPr lang="en-US" sz="1400" dirty="0" smtClean="0">
              <a:solidFill>
                <a:schemeClr val="bg2">
                  <a:lumMod val="50000"/>
                </a:schemeClr>
              </a:solidFill>
            </a:endParaRPr>
          </a:p>
        </p:txBody>
      </p:sp>
      <p:pic>
        <p:nvPicPr>
          <p:cNvPr id="6" name="Picture 8" descr="Αποτέλεσμα εικόνας για human newborn smiles"/>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8000"/>
                    </a14:imgEffect>
                  </a14:imgLayer>
                </a14:imgProps>
              </a:ext>
              <a:ext uri="{28A0092B-C50C-407E-A947-70E740481C1C}">
                <a14:useLocalDpi xmlns:a14="http://schemas.microsoft.com/office/drawing/2010/main" val="0"/>
              </a:ext>
            </a:extLst>
          </a:blip>
          <a:srcRect l="767" t="733" r="8327" b="6960"/>
          <a:stretch/>
        </p:blipFill>
        <p:spPr bwMode="auto">
          <a:xfrm>
            <a:off x="4608291" y="3630980"/>
            <a:ext cx="3925498" cy="2652420"/>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290682" y="6281936"/>
            <a:ext cx="8853318"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Έτσι ένα μωρό χιμπατζή και ένα μωρό ανθρώπου διαφέρουν λιγότερο μεταξύ τους από όσο διαφέρουν μεταξύ τους δύο ενήλικα άτομα.</a:t>
            </a:r>
            <a:endParaRPr lang="el-GR" sz="1200" dirty="0">
              <a:solidFill>
                <a:prstClr val="white"/>
              </a:solidFill>
            </a:endParaRPr>
          </a:p>
        </p:txBody>
      </p:sp>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844000" cy="15948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 Ορθογώνιο"/>
          <p:cNvSpPr/>
          <p:nvPr/>
        </p:nvSpPr>
        <p:spPr>
          <a:xfrm>
            <a:off x="413359" y="2940143"/>
            <a:ext cx="8430016" cy="523220"/>
          </a:xfrm>
          <a:prstGeom prst="rect">
            <a:avLst/>
          </a:prstGeom>
        </p:spPr>
        <p:txBody>
          <a:bodyPr wrap="square">
            <a:spAutoFit/>
          </a:bodyPr>
          <a:lstStyle/>
          <a:p>
            <a:r>
              <a:rPr lang="el-GR" sz="1400" dirty="0" smtClean="0">
                <a:solidFill>
                  <a:srgbClr val="EEECE1">
                    <a:lumMod val="50000"/>
                  </a:srgbClr>
                </a:solidFill>
              </a:rPr>
              <a:t>Οι  βιολογικές διεργασίες της </a:t>
            </a:r>
            <a:r>
              <a:rPr lang="el-GR" sz="1400" i="1" dirty="0" smtClean="0">
                <a:solidFill>
                  <a:srgbClr val="EEECE1">
                    <a:lumMod val="50000"/>
                  </a:srgbClr>
                </a:solidFill>
              </a:rPr>
              <a:t>νεοτεινίας</a:t>
            </a:r>
            <a:r>
              <a:rPr lang="el-GR" sz="1400" dirty="0" smtClean="0">
                <a:solidFill>
                  <a:srgbClr val="EEECE1">
                    <a:lumMod val="50000"/>
                  </a:srgbClr>
                </a:solidFill>
              </a:rPr>
              <a:t> (μείωση του ρυθμού οντογένεσης)  και της </a:t>
            </a:r>
            <a:r>
              <a:rPr lang="el-GR" sz="1400" i="1" dirty="0" smtClean="0">
                <a:solidFill>
                  <a:srgbClr val="EEECE1">
                    <a:lumMod val="50000"/>
                  </a:srgbClr>
                </a:solidFill>
              </a:rPr>
              <a:t>παιδομόρφωσης</a:t>
            </a:r>
            <a:r>
              <a:rPr lang="el-GR" sz="1400" dirty="0" smtClean="0">
                <a:solidFill>
                  <a:srgbClr val="EEECE1">
                    <a:lumMod val="50000"/>
                  </a:srgbClr>
                </a:solidFill>
              </a:rPr>
              <a:t> (διατήρηση σε ενήλικη κατάσταση των νεανικών χαρακτηριστικών) οδηγούν σε σημαντικές εξελικτικές καινοτομίες. </a:t>
            </a:r>
          </a:p>
        </p:txBody>
      </p:sp>
    </p:spTree>
    <p:extLst>
      <p:ext uri="{BB962C8B-B14F-4D97-AF65-F5344CB8AC3E}">
        <p14:creationId xmlns:p14="http://schemas.microsoft.com/office/powerpoint/2010/main" val="4027342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Τίτλος 4"/>
          <p:cNvSpPr txBox="1">
            <a:spLocks noGrp="1"/>
          </p:cNvSpPr>
          <p:nvPr>
            <p:ph type="title"/>
          </p:nvPr>
        </p:nvSpPr>
        <p:spPr>
          <a:xfrm>
            <a:off x="457200" y="522972"/>
            <a:ext cx="8229600" cy="646331"/>
          </a:xfrm>
          <a:prstGeom prst="rect">
            <a:avLst/>
          </a:prstGeom>
          <a:noFill/>
        </p:spPr>
        <p:txBody>
          <a:bodyPr wrap="square" rtlCol="0">
            <a:spAutoFit/>
          </a:bodyPr>
          <a:lstStyle/>
          <a:p>
            <a:r>
              <a:rPr lang="en-US" sz="3600" dirty="0" smtClean="0">
                <a:solidFill>
                  <a:schemeClr val="bg1"/>
                </a:solidFill>
              </a:rPr>
              <a:t>Jane  Goodall</a:t>
            </a:r>
            <a:endParaRPr lang="el-GR" sz="3600" dirty="0">
              <a:solidFill>
                <a:schemeClr val="bg1"/>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5" t="2769"/>
          <a:stretch/>
        </p:blipFill>
        <p:spPr bwMode="auto">
          <a:xfrm>
            <a:off x="329377" y="1268760"/>
            <a:ext cx="8589495" cy="371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611560" y="5337212"/>
            <a:ext cx="777686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solidFill>
                  <a:prstClr val="white"/>
                </a:solidFill>
                <a:latin typeface="Arial Narrow" panose="020B0606020202030204" pitchFamily="34" charset="0"/>
              </a:rPr>
              <a:t>Η </a:t>
            </a:r>
            <a:r>
              <a:rPr lang="en-US" dirty="0" smtClean="0">
                <a:solidFill>
                  <a:prstClr val="white"/>
                </a:solidFill>
                <a:latin typeface="Arial Narrow" panose="020B0606020202030204" pitchFamily="34" charset="0"/>
              </a:rPr>
              <a:t>Jane Goodall </a:t>
            </a:r>
            <a:r>
              <a:rPr lang="el-GR" dirty="0" smtClean="0">
                <a:solidFill>
                  <a:prstClr val="white"/>
                </a:solidFill>
                <a:latin typeface="Arial Narrow" panose="020B0606020202030204" pitchFamily="34" charset="0"/>
              </a:rPr>
              <a:t>που μελέτησε για πολλές δεκαετίες τις κοινωνικές δομές τη συμπεριφορά και τις διανοητικές και μαθησιακές ικανότητες χιμπατζήδων κατέγραψε χαρακτηριστικά συμπεριφοράς που μας φέρνουν πιο κοντά…. </a:t>
            </a:r>
            <a:endParaRPr lang="el-GR" dirty="0">
              <a:solidFill>
                <a:prstClr val="white"/>
              </a:solidFill>
              <a:latin typeface="Arial Narrow" panose="020B0606020202030204" pitchFamily="34" charset="0"/>
            </a:endParaRPr>
          </a:p>
        </p:txBody>
      </p:sp>
      <p:sp>
        <p:nvSpPr>
          <p:cNvPr id="7" name="Τίτλος 7"/>
          <p:cNvSpPr txBox="1">
            <a:spLocks/>
          </p:cNvSpPr>
          <p:nvPr/>
        </p:nvSpPr>
        <p:spPr>
          <a:xfrm>
            <a:off x="302547" y="352783"/>
            <a:ext cx="2761163"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200" dirty="0" smtClean="0">
                <a:solidFill>
                  <a:srgbClr val="1F497D">
                    <a:lumMod val="60000"/>
                    <a:lumOff val="40000"/>
                  </a:srgbClr>
                </a:solidFill>
              </a:rPr>
              <a:t>ΚΑΤΑΡΡΙΝΑ ΠΡΩΤΕΥΟΝΤΑ </a:t>
            </a:r>
            <a:r>
              <a:rPr lang="el-GR" sz="1200" dirty="0" smtClean="0">
                <a:solidFill>
                  <a:prstClr val="black"/>
                </a:solidFill>
              </a:rPr>
              <a:t/>
            </a:r>
            <a:br>
              <a:rPr lang="el-GR" sz="1200" dirty="0" smtClean="0">
                <a:solidFill>
                  <a:prstClr val="black"/>
                </a:solidFill>
              </a:rPr>
            </a:br>
            <a:r>
              <a:rPr lang="el-GR" sz="1200" dirty="0" smtClean="0">
                <a:solidFill>
                  <a:srgbClr val="9BBB59">
                    <a:lumMod val="75000"/>
                  </a:srgbClr>
                </a:solidFill>
              </a:rPr>
              <a:t>Υπεροικογένεια: Ανθρωποειδείς</a:t>
            </a:r>
            <a:r>
              <a:rPr lang="el-GR" sz="1200" dirty="0" smtClean="0">
                <a:solidFill>
                  <a:prstClr val="black"/>
                </a:solidFill>
              </a:rPr>
              <a:t/>
            </a:r>
            <a:br>
              <a:rPr lang="el-GR" sz="1200" dirty="0" smtClean="0">
                <a:solidFill>
                  <a:prstClr val="black"/>
                </a:solidFill>
              </a:rPr>
            </a:br>
            <a:r>
              <a:rPr lang="el-GR" sz="12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Tree>
    <p:extLst>
      <p:ext uri="{BB962C8B-B14F-4D97-AF65-F5344CB8AC3E}">
        <p14:creationId xmlns:p14="http://schemas.microsoft.com/office/powerpoint/2010/main" val="42930776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6320" y="2478660"/>
            <a:ext cx="2304000" cy="1342934"/>
          </a:xfrm>
          <a:prstGeom prst="rect">
            <a:avLst/>
          </a:prstGeom>
        </p:spPr>
      </p:pic>
      <p:pic>
        <p:nvPicPr>
          <p:cNvPr id="14" name="Θέση περιεχομένου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83680" y="666441"/>
            <a:ext cx="2304000" cy="1347553"/>
          </a:xfrm>
        </p:spPr>
      </p:pic>
      <p:pic>
        <p:nvPicPr>
          <p:cNvPr id="15" name="Εικόνα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8320" y="4211679"/>
            <a:ext cx="2384032" cy="2016000"/>
          </a:xfrm>
          <a:prstGeom prst="rect">
            <a:avLst/>
          </a:prstGeom>
        </p:spPr>
      </p:pic>
      <p:pic>
        <p:nvPicPr>
          <p:cNvPr id="9" name="Εικόνα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7793" y="699059"/>
            <a:ext cx="2304000" cy="1335458"/>
          </a:xfrm>
          <a:prstGeom prst="rect">
            <a:avLst/>
          </a:prstGeom>
        </p:spPr>
      </p:pic>
      <p:pic>
        <p:nvPicPr>
          <p:cNvPr id="10" name="Εικόνα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7793" y="2478660"/>
            <a:ext cx="2304000" cy="1358110"/>
          </a:xfrm>
          <a:prstGeom prst="rect">
            <a:avLst/>
          </a:prstGeom>
        </p:spPr>
      </p:pic>
      <p:sp>
        <p:nvSpPr>
          <p:cNvPr id="21" name="Ορθογώνιο 20"/>
          <p:cNvSpPr/>
          <p:nvPr/>
        </p:nvSpPr>
        <p:spPr>
          <a:xfrm>
            <a:off x="7280802" y="1800257"/>
            <a:ext cx="1400991"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rgbClr val="EEECE1"/>
                </a:solidFill>
              </a:rPr>
              <a:t>Vulpes  </a:t>
            </a:r>
            <a:r>
              <a:rPr lang="en-US" sz="1200" i="1" dirty="0">
                <a:solidFill>
                  <a:srgbClr val="EEECE1"/>
                </a:solidFill>
              </a:rPr>
              <a:t>l</a:t>
            </a:r>
            <a:r>
              <a:rPr lang="en-US" sz="1200" i="1" dirty="0" smtClean="0">
                <a:solidFill>
                  <a:srgbClr val="EEECE1"/>
                </a:solidFill>
              </a:rPr>
              <a:t>agopus</a:t>
            </a:r>
            <a:endParaRPr lang="el-GR" sz="1200" i="1" dirty="0">
              <a:solidFill>
                <a:srgbClr val="EEECE1"/>
              </a:solidFill>
            </a:endParaRPr>
          </a:p>
        </p:txBody>
      </p:sp>
      <p:sp>
        <p:nvSpPr>
          <p:cNvPr id="22" name="Ορθογώνιο 21"/>
          <p:cNvSpPr/>
          <p:nvPr/>
        </p:nvSpPr>
        <p:spPr>
          <a:xfrm>
            <a:off x="7579811" y="3604290"/>
            <a:ext cx="1101982" cy="21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rgbClr val="EEECE1"/>
                </a:solidFill>
              </a:rPr>
              <a:t>Vulpes  corsac</a:t>
            </a:r>
            <a:endParaRPr lang="el-GR" sz="1200" i="1" dirty="0">
              <a:solidFill>
                <a:srgbClr val="EEECE1"/>
              </a:solidFill>
            </a:endParaRPr>
          </a:p>
        </p:txBody>
      </p:sp>
      <p:sp>
        <p:nvSpPr>
          <p:cNvPr id="24" name="Ορθογώνιο 23"/>
          <p:cNvSpPr/>
          <p:nvPr/>
        </p:nvSpPr>
        <p:spPr>
          <a:xfrm>
            <a:off x="4594283" y="3521501"/>
            <a:ext cx="1386037" cy="2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rgbClr val="EEECE1"/>
                </a:solidFill>
              </a:rPr>
              <a:t>Vulpes  macrotis</a:t>
            </a:r>
            <a:endParaRPr lang="el-GR" sz="1200" i="1" dirty="0">
              <a:solidFill>
                <a:srgbClr val="EEECE1"/>
              </a:solidFill>
            </a:endParaRPr>
          </a:p>
        </p:txBody>
      </p:sp>
      <p:sp>
        <p:nvSpPr>
          <p:cNvPr id="25" name="Ορθογώνιο 24"/>
          <p:cNvSpPr/>
          <p:nvPr/>
        </p:nvSpPr>
        <p:spPr>
          <a:xfrm>
            <a:off x="4790317" y="1811993"/>
            <a:ext cx="1190003" cy="204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rgbClr val="EEECE1"/>
                </a:solidFill>
              </a:rPr>
              <a:t>Vulpes velox</a:t>
            </a:r>
            <a:endParaRPr lang="el-GR" sz="1200" i="1" dirty="0">
              <a:solidFill>
                <a:srgbClr val="EEECE1"/>
              </a:solidFill>
            </a:endParaRPr>
          </a:p>
        </p:txBody>
      </p:sp>
      <p:sp>
        <p:nvSpPr>
          <p:cNvPr id="16" name="Ορθογώνιο 15"/>
          <p:cNvSpPr/>
          <p:nvPr/>
        </p:nvSpPr>
        <p:spPr>
          <a:xfrm>
            <a:off x="6171409" y="5933179"/>
            <a:ext cx="1021690" cy="276999"/>
          </a:xfrm>
          <a:prstGeom prst="rect">
            <a:avLst/>
          </a:prstGeom>
        </p:spPr>
        <p:txBody>
          <a:bodyPr wrap="none">
            <a:spAutoFit/>
          </a:bodyPr>
          <a:lstStyle/>
          <a:p>
            <a:pPr algn="ctr"/>
            <a:r>
              <a:rPr lang="en-US" sz="1200" i="1" dirty="0">
                <a:solidFill>
                  <a:srgbClr val="EEECE1"/>
                </a:solidFill>
              </a:rPr>
              <a:t>Vulpes vulpes</a:t>
            </a:r>
            <a:endParaRPr lang="el-GR" sz="1200" i="1" dirty="0">
              <a:solidFill>
                <a:srgbClr val="EEECE1"/>
              </a:solidFill>
            </a:endParaRPr>
          </a:p>
        </p:txBody>
      </p:sp>
      <p:sp>
        <p:nvSpPr>
          <p:cNvPr id="17" name="Ορθογώνιο 16"/>
          <p:cNvSpPr/>
          <p:nvPr/>
        </p:nvSpPr>
        <p:spPr>
          <a:xfrm>
            <a:off x="1253241" y="2915893"/>
            <a:ext cx="2127184" cy="1476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a:solidFill>
                  <a:srgbClr val="1F497D">
                    <a:lumMod val="75000"/>
                  </a:srgbClr>
                </a:solidFill>
              </a:rPr>
              <a:t>Το </a:t>
            </a:r>
            <a:r>
              <a:rPr lang="el-GR" sz="1400" b="1" dirty="0">
                <a:solidFill>
                  <a:srgbClr val="FF0000"/>
                </a:solidFill>
              </a:rPr>
              <a:t>γένος</a:t>
            </a:r>
            <a:r>
              <a:rPr lang="el-GR" sz="1400" dirty="0">
                <a:solidFill>
                  <a:srgbClr val="1F497D">
                    <a:lumMod val="75000"/>
                  </a:srgbClr>
                </a:solidFill>
              </a:rPr>
              <a:t> </a:t>
            </a:r>
            <a:r>
              <a:rPr lang="en-US" sz="1400" dirty="0" smtClean="0">
                <a:solidFill>
                  <a:srgbClr val="1F497D">
                    <a:lumMod val="75000"/>
                  </a:srgbClr>
                </a:solidFill>
              </a:rPr>
              <a:t>Vulpes </a:t>
            </a:r>
            <a:r>
              <a:rPr lang="el-GR" sz="1400" dirty="0" smtClean="0">
                <a:solidFill>
                  <a:srgbClr val="1F497D">
                    <a:lumMod val="75000"/>
                  </a:srgbClr>
                </a:solidFill>
              </a:rPr>
              <a:t>(</a:t>
            </a:r>
            <a:r>
              <a:rPr lang="el-GR" sz="1400" dirty="0">
                <a:solidFill>
                  <a:srgbClr val="1F497D">
                    <a:lumMod val="75000"/>
                  </a:srgbClr>
                </a:solidFill>
              </a:rPr>
              <a:t>αλεπού) </a:t>
            </a:r>
            <a:r>
              <a:rPr lang="el-GR" sz="1400" dirty="0" smtClean="0">
                <a:solidFill>
                  <a:srgbClr val="1F497D">
                    <a:lumMod val="75000"/>
                  </a:srgbClr>
                </a:solidFill>
              </a:rPr>
              <a:t> περιλαμβάνει  </a:t>
            </a:r>
            <a:r>
              <a:rPr lang="el-GR" sz="1400" dirty="0">
                <a:solidFill>
                  <a:srgbClr val="1F497D">
                    <a:lumMod val="75000"/>
                  </a:srgbClr>
                </a:solidFill>
              </a:rPr>
              <a:t>περισσότερα </a:t>
            </a:r>
            <a:r>
              <a:rPr lang="el-GR" sz="1400" b="1" dirty="0">
                <a:solidFill>
                  <a:srgbClr val="0070C0"/>
                </a:solidFill>
              </a:rPr>
              <a:t>είδη</a:t>
            </a:r>
            <a:r>
              <a:rPr lang="el-GR" sz="1400" dirty="0">
                <a:solidFill>
                  <a:srgbClr val="1F497D">
                    <a:lumMod val="75000"/>
                  </a:srgbClr>
                </a:solidFill>
              </a:rPr>
              <a:t>.</a:t>
            </a:r>
          </a:p>
        </p:txBody>
      </p:sp>
      <p:sp>
        <p:nvSpPr>
          <p:cNvPr id="28" name="Τίτλος 1"/>
          <p:cNvSpPr>
            <a:spLocks noGrp="1"/>
          </p:cNvSpPr>
          <p:nvPr>
            <p:ph type="title"/>
          </p:nvPr>
        </p:nvSpPr>
        <p:spPr>
          <a:xfrm>
            <a:off x="808520" y="2379980"/>
            <a:ext cx="2290814" cy="514170"/>
          </a:xfrm>
        </p:spPr>
        <p:txBody>
          <a:bodyPr>
            <a:noAutofit/>
          </a:bodyPr>
          <a:lstStyle/>
          <a:p>
            <a:r>
              <a:rPr lang="en-US" sz="1800" dirty="0" smtClean="0">
                <a:latin typeface="+mn-lt"/>
                <a:ea typeface="+mn-ea"/>
                <a:cs typeface="+mn-cs"/>
              </a:rPr>
              <a:t/>
            </a:r>
            <a:br>
              <a:rPr lang="en-US" sz="1800" dirty="0" smtClean="0">
                <a:latin typeface="+mn-lt"/>
                <a:ea typeface="+mn-ea"/>
                <a:cs typeface="+mn-cs"/>
              </a:rPr>
            </a:br>
            <a:r>
              <a:rPr lang="en-US" sz="1800" dirty="0">
                <a:latin typeface="+mn-lt"/>
                <a:ea typeface="+mn-ea"/>
                <a:cs typeface="+mn-cs"/>
              </a:rPr>
              <a:t/>
            </a:r>
            <a:br>
              <a:rPr lang="en-US" sz="1800" dirty="0">
                <a:latin typeface="+mn-lt"/>
                <a:ea typeface="+mn-ea"/>
                <a:cs typeface="+mn-cs"/>
              </a:rPr>
            </a:br>
            <a:r>
              <a:rPr lang="el-GR" sz="1800" dirty="0" smtClean="0">
                <a:solidFill>
                  <a:schemeClr val="tx2">
                    <a:lumMod val="75000"/>
                  </a:schemeClr>
                </a:solidFill>
                <a:latin typeface="+mn-lt"/>
                <a:ea typeface="+mn-ea"/>
                <a:cs typeface="+mn-cs"/>
              </a:rPr>
              <a:t>ΓΕΝΟΣ</a:t>
            </a:r>
            <a:r>
              <a:rPr lang="en-US" sz="1800" dirty="0" smtClean="0">
                <a:solidFill>
                  <a:schemeClr val="tx2">
                    <a:lumMod val="75000"/>
                  </a:schemeClr>
                </a:solidFill>
                <a:latin typeface="+mn-lt"/>
                <a:ea typeface="+mn-ea"/>
                <a:cs typeface="+mn-cs"/>
              </a:rPr>
              <a:t>:Vulpes</a:t>
            </a:r>
            <a:r>
              <a:rPr lang="el-GR" sz="1800" dirty="0">
                <a:latin typeface="+mn-lt"/>
                <a:ea typeface="+mn-ea"/>
                <a:cs typeface="+mn-cs"/>
              </a:rPr>
              <a:t/>
            </a:r>
            <a:br>
              <a:rPr lang="el-GR" sz="1800" dirty="0">
                <a:latin typeface="+mn-lt"/>
                <a:ea typeface="+mn-ea"/>
                <a:cs typeface="+mn-cs"/>
              </a:rPr>
            </a:br>
            <a:r>
              <a:rPr lang="en-US" sz="1800" dirty="0" smtClean="0">
                <a:latin typeface="+mn-lt"/>
                <a:ea typeface="+mn-ea"/>
                <a:cs typeface="+mn-cs"/>
              </a:rPr>
              <a:t/>
            </a:r>
            <a:br>
              <a:rPr lang="en-US" sz="1800" dirty="0" smtClean="0">
                <a:latin typeface="+mn-lt"/>
                <a:ea typeface="+mn-ea"/>
                <a:cs typeface="+mn-cs"/>
              </a:rPr>
            </a:br>
            <a:endParaRPr lang="el-GR" sz="1800" dirty="0">
              <a:latin typeface="+mn-lt"/>
              <a:ea typeface="+mn-ea"/>
              <a:cs typeface="+mn-cs"/>
            </a:endParaRPr>
          </a:p>
        </p:txBody>
      </p:sp>
      <p:sp>
        <p:nvSpPr>
          <p:cNvPr id="18" name="Ορθογώνιο 17"/>
          <p:cNvSpPr/>
          <p:nvPr/>
        </p:nvSpPr>
        <p:spPr>
          <a:xfrm>
            <a:off x="5666623" y="6298752"/>
            <a:ext cx="1009572" cy="369332"/>
          </a:xfrm>
          <a:prstGeom prst="rect">
            <a:avLst/>
          </a:prstGeom>
        </p:spPr>
        <p:txBody>
          <a:bodyPr wrap="none">
            <a:spAutoFit/>
          </a:bodyPr>
          <a:lstStyle/>
          <a:p>
            <a:r>
              <a:rPr lang="en-US" dirty="0" smtClean="0">
                <a:solidFill>
                  <a:srgbClr val="1F497D">
                    <a:lumMod val="75000"/>
                  </a:srgbClr>
                </a:solidFill>
              </a:rPr>
              <a:t>V</a:t>
            </a:r>
            <a:r>
              <a:rPr lang="el-GR" dirty="0" smtClean="0">
                <a:solidFill>
                  <a:srgbClr val="1F497D">
                    <a:lumMod val="75000"/>
                  </a:srgbClr>
                </a:solidFill>
              </a:rPr>
              <a:t>. </a:t>
            </a:r>
            <a:r>
              <a:rPr lang="en-US" i="1" dirty="0">
                <a:solidFill>
                  <a:srgbClr val="1F497D">
                    <a:lumMod val="75000"/>
                  </a:srgbClr>
                </a:solidFill>
              </a:rPr>
              <a:t>v</a:t>
            </a:r>
            <a:r>
              <a:rPr lang="en-US" i="1" dirty="0" smtClean="0">
                <a:solidFill>
                  <a:srgbClr val="1F497D">
                    <a:lumMod val="75000"/>
                  </a:srgbClr>
                </a:solidFill>
              </a:rPr>
              <a:t>ulpes</a:t>
            </a:r>
            <a:endParaRPr lang="el-GR" i="1" dirty="0">
              <a:solidFill>
                <a:prstClr val="black"/>
              </a:solidFill>
            </a:endParaRPr>
          </a:p>
        </p:txBody>
      </p:sp>
    </p:spTree>
    <p:extLst>
      <p:ext uri="{BB962C8B-B14F-4D97-AF65-F5344CB8AC3E}">
        <p14:creationId xmlns:p14="http://schemas.microsoft.com/office/powerpoint/2010/main" val="210110085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884267"/>
            <a:ext cx="3528000" cy="2851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08928" y="1699601"/>
            <a:ext cx="1974050" cy="369332"/>
          </a:xfrm>
          <a:prstGeom prst="rect">
            <a:avLst/>
          </a:prstGeom>
          <a:noFill/>
        </p:spPr>
        <p:txBody>
          <a:bodyPr wrap="square" rtlCol="0">
            <a:spAutoFit/>
          </a:bodyPr>
          <a:lstStyle/>
          <a:p>
            <a:r>
              <a:rPr lang="el-GR" dirty="0" smtClean="0">
                <a:solidFill>
                  <a:srgbClr val="EEECE1">
                    <a:lumMod val="90000"/>
                  </a:srgbClr>
                </a:solidFill>
              </a:rPr>
              <a:t>ΧΡΗΣΗ ΕΡΓΑΛΕΙΩΝ</a:t>
            </a:r>
            <a:endParaRPr lang="el-GR" dirty="0">
              <a:solidFill>
                <a:srgbClr val="EEECE1">
                  <a:lumMod val="90000"/>
                </a:srgbClr>
              </a:solidFill>
            </a:endParaRPr>
          </a:p>
        </p:txBody>
      </p:sp>
      <p:sp>
        <p:nvSpPr>
          <p:cNvPr id="4" name="Ορθογώνιο 3"/>
          <p:cNvSpPr/>
          <p:nvPr/>
        </p:nvSpPr>
        <p:spPr>
          <a:xfrm>
            <a:off x="849142" y="2492895"/>
            <a:ext cx="2786753" cy="2300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solidFill>
                  <a:prstClr val="white"/>
                </a:solidFill>
                <a:latin typeface="Arial Narrow" panose="020B0606020202030204" pitchFamily="34" charset="0"/>
              </a:rPr>
              <a:t>Η χρήση εργαλείων μαρτυρά σκόπιμη </a:t>
            </a:r>
            <a:r>
              <a:rPr lang="el-GR" dirty="0">
                <a:solidFill>
                  <a:prstClr val="white"/>
                </a:solidFill>
                <a:latin typeface="Arial Narrow" panose="020B0606020202030204" pitchFamily="34" charset="0"/>
              </a:rPr>
              <a:t>ενέργεια </a:t>
            </a:r>
            <a:r>
              <a:rPr lang="el-GR" dirty="0" smtClean="0">
                <a:solidFill>
                  <a:prstClr val="white"/>
                </a:solidFill>
                <a:latin typeface="Arial Narrow" panose="020B0606020202030204" pitchFamily="34" charset="0"/>
              </a:rPr>
              <a:t>–ενέργεια  που έχει προηγουμένως σχεδιαστεί (συνειδητή ενέργεια).</a:t>
            </a:r>
            <a:endParaRPr lang="el-GR" dirty="0">
              <a:solidFill>
                <a:prstClr val="white"/>
              </a:solidFill>
              <a:latin typeface="Arial Narrow" panose="020B0606020202030204" pitchFamily="34" charset="0"/>
            </a:endParaRPr>
          </a:p>
        </p:txBody>
      </p:sp>
      <p:sp>
        <p:nvSpPr>
          <p:cNvPr id="5" name="Τίτλος 7"/>
          <p:cNvSpPr txBox="1">
            <a:spLocks/>
          </p:cNvSpPr>
          <p:nvPr/>
        </p:nvSpPr>
        <p:spPr>
          <a:xfrm>
            <a:off x="302547" y="352783"/>
            <a:ext cx="2761163"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200" dirty="0" smtClean="0">
                <a:solidFill>
                  <a:srgbClr val="1F497D">
                    <a:lumMod val="60000"/>
                    <a:lumOff val="40000"/>
                  </a:srgbClr>
                </a:solidFill>
              </a:rPr>
              <a:t>ΚΑΤΑΡΡΙΝΑ ΠΡΩΤΕΥΟΝΤΑ </a:t>
            </a:r>
            <a:r>
              <a:rPr lang="el-GR" sz="1200" dirty="0" smtClean="0">
                <a:solidFill>
                  <a:prstClr val="black"/>
                </a:solidFill>
              </a:rPr>
              <a:t/>
            </a:r>
            <a:br>
              <a:rPr lang="el-GR" sz="1200" dirty="0" smtClean="0">
                <a:solidFill>
                  <a:prstClr val="black"/>
                </a:solidFill>
              </a:rPr>
            </a:br>
            <a:r>
              <a:rPr lang="el-GR" sz="1200" dirty="0" smtClean="0">
                <a:solidFill>
                  <a:srgbClr val="9BBB59">
                    <a:lumMod val="75000"/>
                  </a:srgbClr>
                </a:solidFill>
              </a:rPr>
              <a:t>Υπεροικογένεια: Ανθρωποειδείς</a:t>
            </a:r>
            <a:r>
              <a:rPr lang="el-GR" sz="1200" dirty="0" smtClean="0">
                <a:solidFill>
                  <a:prstClr val="black"/>
                </a:solidFill>
              </a:rPr>
              <a:t/>
            </a:r>
            <a:br>
              <a:rPr lang="el-GR" sz="1200" dirty="0" smtClean="0">
                <a:solidFill>
                  <a:prstClr val="black"/>
                </a:solidFill>
              </a:rPr>
            </a:br>
            <a:r>
              <a:rPr lang="el-GR" sz="12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Tree>
    <p:extLst>
      <p:ext uri="{BB962C8B-B14F-4D97-AF65-F5344CB8AC3E}">
        <p14:creationId xmlns:p14="http://schemas.microsoft.com/office/powerpoint/2010/main" val="38254743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488" r="3356"/>
          <a:stretch/>
        </p:blipFill>
        <p:spPr bwMode="auto">
          <a:xfrm>
            <a:off x="4535984" y="188640"/>
            <a:ext cx="4464000" cy="322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508928" y="4633914"/>
            <a:ext cx="2376264" cy="18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solidFill>
                  <a:prstClr val="white"/>
                </a:solidFill>
                <a:latin typeface="Arial Narrow" panose="020B0606020202030204" pitchFamily="34" charset="0"/>
              </a:rPr>
              <a:t>-η αναζήτηση λεπτών κλαδιών, προετοιμασία (αφαίρεση των φύλλων) και προώθηση σε φωλιές τερμιτών που τρώγονται σαν «λιχουδιά» αποτελεί διαδικασία «κατασκευής</a:t>
            </a:r>
            <a:r>
              <a:rPr lang="el-GR" sz="1600" dirty="0">
                <a:solidFill>
                  <a:prstClr val="white"/>
                </a:solidFill>
                <a:latin typeface="Arial Narrow" panose="020B0606020202030204" pitchFamily="34" charset="0"/>
              </a:rPr>
              <a:t>»</a:t>
            </a:r>
            <a:r>
              <a:rPr lang="el-GR" sz="1600" dirty="0" smtClean="0">
                <a:solidFill>
                  <a:prstClr val="white"/>
                </a:solidFill>
                <a:latin typeface="Arial Narrow" panose="020B0606020202030204" pitchFamily="34" charset="0"/>
              </a:rPr>
              <a:t> εργαλείου που περιέγραψε στις παρατηρήσεις της η </a:t>
            </a:r>
            <a:r>
              <a:rPr lang="en-US" sz="1600" dirty="0" smtClean="0">
                <a:solidFill>
                  <a:prstClr val="white"/>
                </a:solidFill>
                <a:latin typeface="Arial Narrow" panose="020B0606020202030204" pitchFamily="34" charset="0"/>
              </a:rPr>
              <a:t>Jane Goodall.</a:t>
            </a:r>
            <a:endParaRPr lang="el-GR" sz="1600" dirty="0">
              <a:solidFill>
                <a:prstClr val="white"/>
              </a:solidFill>
              <a:latin typeface="Arial Narrow" panose="020B0606020202030204" pitchFamily="34" charset="0"/>
            </a:endParaRPr>
          </a:p>
          <a:p>
            <a:pPr algn="ctr"/>
            <a:endParaRPr lang="el-GR" sz="1400" dirty="0">
              <a:solidFill>
                <a:prstClr val="white"/>
              </a:solidFill>
            </a:endParaRPr>
          </a:p>
        </p:txBody>
      </p:sp>
      <p:sp>
        <p:nvSpPr>
          <p:cNvPr id="7" name="TextBox 6"/>
          <p:cNvSpPr txBox="1"/>
          <p:nvPr/>
        </p:nvSpPr>
        <p:spPr>
          <a:xfrm>
            <a:off x="1508928" y="1699601"/>
            <a:ext cx="1974050" cy="369332"/>
          </a:xfrm>
          <a:prstGeom prst="rect">
            <a:avLst/>
          </a:prstGeom>
          <a:noFill/>
        </p:spPr>
        <p:txBody>
          <a:bodyPr wrap="square" rtlCol="0">
            <a:spAutoFit/>
          </a:bodyPr>
          <a:lstStyle/>
          <a:p>
            <a:r>
              <a:rPr lang="el-GR" dirty="0" smtClean="0">
                <a:solidFill>
                  <a:srgbClr val="EEECE1">
                    <a:lumMod val="90000"/>
                  </a:srgbClr>
                </a:solidFill>
              </a:rPr>
              <a:t>ΧΡΗΣΗ ΕΡΓΑΛΕΙΩΝ</a:t>
            </a:r>
            <a:endParaRPr lang="el-GR" dirty="0">
              <a:solidFill>
                <a:srgbClr val="EEECE1">
                  <a:lumMod val="90000"/>
                </a:srgbClr>
              </a:solidFill>
            </a:endParaRPr>
          </a:p>
        </p:txBody>
      </p:sp>
      <p:sp>
        <p:nvSpPr>
          <p:cNvPr id="8" name="Τίτλος 7"/>
          <p:cNvSpPr txBox="1">
            <a:spLocks/>
          </p:cNvSpPr>
          <p:nvPr/>
        </p:nvSpPr>
        <p:spPr>
          <a:xfrm>
            <a:off x="302547" y="352783"/>
            <a:ext cx="2761163"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200" dirty="0" smtClean="0">
                <a:solidFill>
                  <a:srgbClr val="1F497D">
                    <a:lumMod val="60000"/>
                    <a:lumOff val="40000"/>
                  </a:srgbClr>
                </a:solidFill>
              </a:rPr>
              <a:t>ΚΑΤΑΡΡΙΝΑ ΠΡΩΤΕΥΟΝΤΑ </a:t>
            </a:r>
            <a:r>
              <a:rPr lang="el-GR" sz="1200" dirty="0" smtClean="0">
                <a:solidFill>
                  <a:prstClr val="black"/>
                </a:solidFill>
              </a:rPr>
              <a:t/>
            </a:r>
            <a:br>
              <a:rPr lang="el-GR" sz="1200" dirty="0" smtClean="0">
                <a:solidFill>
                  <a:prstClr val="black"/>
                </a:solidFill>
              </a:rPr>
            </a:br>
            <a:r>
              <a:rPr lang="el-GR" sz="1200" dirty="0" smtClean="0">
                <a:solidFill>
                  <a:srgbClr val="9BBB59">
                    <a:lumMod val="75000"/>
                  </a:srgbClr>
                </a:solidFill>
              </a:rPr>
              <a:t>Υπεροικογένεια: Ανθρωποειδείς</a:t>
            </a:r>
            <a:r>
              <a:rPr lang="el-GR" sz="1200" dirty="0" smtClean="0">
                <a:solidFill>
                  <a:prstClr val="black"/>
                </a:solidFill>
              </a:rPr>
              <a:t/>
            </a:r>
            <a:br>
              <a:rPr lang="el-GR" sz="1200" dirty="0" smtClean="0">
                <a:solidFill>
                  <a:prstClr val="black"/>
                </a:solidFill>
              </a:rPr>
            </a:br>
            <a:r>
              <a:rPr lang="el-GR" sz="12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984" y="3544723"/>
            <a:ext cx="4464000" cy="317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95452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4436743"/>
            <a:ext cx="3466728" cy="1872209"/>
          </a:xfrm>
        </p:spPr>
        <p:txBody>
          <a:bodyPr>
            <a:normAutofit/>
          </a:bodyPr>
          <a:lstStyle/>
          <a:p>
            <a:pPr marL="0" indent="0">
              <a:buNone/>
            </a:pPr>
            <a:r>
              <a:rPr lang="el-GR" sz="2000" dirty="0" smtClean="0">
                <a:solidFill>
                  <a:schemeClr val="bg1"/>
                </a:solidFill>
                <a:latin typeface="Arial Narrow" panose="020B0606020202030204" pitchFamily="34" charset="0"/>
              </a:rPr>
              <a:t>-η κοινωνική συμπεριφορά των χιμπατζήδων περιλαμβάνει </a:t>
            </a:r>
            <a:r>
              <a:rPr lang="el-GR" sz="2000" dirty="0">
                <a:solidFill>
                  <a:schemeClr val="bg1"/>
                </a:solidFill>
                <a:latin typeface="Arial Narrow" panose="020B0606020202030204" pitchFamily="34" charset="0"/>
              </a:rPr>
              <a:t>φιλικές </a:t>
            </a:r>
            <a:r>
              <a:rPr lang="el-GR" sz="2000" dirty="0" smtClean="0">
                <a:solidFill>
                  <a:schemeClr val="bg1"/>
                </a:solidFill>
                <a:latin typeface="Arial Narrow" panose="020B0606020202030204" pitchFamily="34" charset="0"/>
              </a:rPr>
              <a:t>χειρονομίες και αγκαλιές.</a:t>
            </a:r>
            <a:endParaRPr lang="el-GR" sz="2000" dirty="0">
              <a:solidFill>
                <a:schemeClr val="bg1"/>
              </a:solidFill>
              <a:latin typeface="Arial Narrow" panose="020B0606020202030204" pitchFamily="34" charset="0"/>
            </a:endParaRPr>
          </a:p>
        </p:txBody>
      </p:sp>
      <p:pic>
        <p:nvPicPr>
          <p:cNvPr id="1026" name="Picture 2" descr="Αποτέλεσμα εικόνας για chimp ges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2060848"/>
            <a:ext cx="4968000" cy="331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8055" y="2019363"/>
            <a:ext cx="1974050" cy="646331"/>
          </a:xfrm>
          <a:prstGeom prst="rect">
            <a:avLst/>
          </a:prstGeom>
          <a:noFill/>
        </p:spPr>
        <p:txBody>
          <a:bodyPr wrap="square" rtlCol="0">
            <a:spAutoFit/>
          </a:bodyPr>
          <a:lstStyle/>
          <a:p>
            <a:r>
              <a:rPr lang="el-GR" dirty="0" smtClean="0">
                <a:solidFill>
                  <a:srgbClr val="EEECE1">
                    <a:lumMod val="90000"/>
                  </a:srgbClr>
                </a:solidFill>
              </a:rPr>
              <a:t>ΚΟΙΝΩΝΙΚΗ  ΣΥΜΠΕΡΙΦΟΡΑ</a:t>
            </a:r>
            <a:endParaRPr lang="el-GR" dirty="0">
              <a:solidFill>
                <a:srgbClr val="EEECE1">
                  <a:lumMod val="90000"/>
                </a:srgbClr>
              </a:solidFill>
            </a:endParaRPr>
          </a:p>
        </p:txBody>
      </p:sp>
      <p:sp>
        <p:nvSpPr>
          <p:cNvPr id="5" name="Τίτλος 7"/>
          <p:cNvSpPr txBox="1">
            <a:spLocks/>
          </p:cNvSpPr>
          <p:nvPr/>
        </p:nvSpPr>
        <p:spPr>
          <a:xfrm>
            <a:off x="302547" y="352783"/>
            <a:ext cx="2761163"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200" dirty="0" smtClean="0">
                <a:solidFill>
                  <a:srgbClr val="1F497D">
                    <a:lumMod val="60000"/>
                    <a:lumOff val="40000"/>
                  </a:srgbClr>
                </a:solidFill>
              </a:rPr>
              <a:t>ΚΑΤΑΡΡΙΝΑ ΠΡΩΤΕΥΟΝΤΑ </a:t>
            </a:r>
            <a:r>
              <a:rPr lang="el-GR" sz="1200" dirty="0" smtClean="0">
                <a:solidFill>
                  <a:prstClr val="black"/>
                </a:solidFill>
              </a:rPr>
              <a:t/>
            </a:r>
            <a:br>
              <a:rPr lang="el-GR" sz="1200" dirty="0" smtClean="0">
                <a:solidFill>
                  <a:prstClr val="black"/>
                </a:solidFill>
              </a:rPr>
            </a:br>
            <a:r>
              <a:rPr lang="el-GR" sz="1200" dirty="0" smtClean="0">
                <a:solidFill>
                  <a:srgbClr val="9BBB59">
                    <a:lumMod val="75000"/>
                  </a:srgbClr>
                </a:solidFill>
              </a:rPr>
              <a:t>Υπεροικογένεια: Ανθρωποειδείς</a:t>
            </a:r>
            <a:r>
              <a:rPr lang="el-GR" sz="1200" dirty="0" smtClean="0">
                <a:solidFill>
                  <a:prstClr val="black"/>
                </a:solidFill>
              </a:rPr>
              <a:t/>
            </a:r>
            <a:br>
              <a:rPr lang="el-GR" sz="1200" dirty="0" smtClean="0">
                <a:solidFill>
                  <a:prstClr val="black"/>
                </a:solidFill>
              </a:rPr>
            </a:br>
            <a:r>
              <a:rPr lang="el-GR" sz="12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Tree>
    <p:extLst>
      <p:ext uri="{BB962C8B-B14F-4D97-AF65-F5344CB8AC3E}">
        <p14:creationId xmlns:p14="http://schemas.microsoft.com/office/powerpoint/2010/main" val="26717576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922" y="1700808"/>
            <a:ext cx="6120000" cy="434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305640" y="1568833"/>
            <a:ext cx="2520280" cy="646331"/>
          </a:xfrm>
          <a:prstGeom prst="rect">
            <a:avLst/>
          </a:prstGeom>
          <a:noFill/>
        </p:spPr>
        <p:txBody>
          <a:bodyPr wrap="square" rtlCol="0">
            <a:spAutoFit/>
          </a:bodyPr>
          <a:lstStyle/>
          <a:p>
            <a:r>
              <a:rPr lang="el-GR" dirty="0" smtClean="0">
                <a:solidFill>
                  <a:srgbClr val="EEECE1">
                    <a:lumMod val="90000"/>
                  </a:srgbClr>
                </a:solidFill>
              </a:rPr>
              <a:t>ΧΡΗΣΗ </a:t>
            </a:r>
          </a:p>
          <a:p>
            <a:r>
              <a:rPr lang="el-GR" dirty="0" smtClean="0">
                <a:solidFill>
                  <a:srgbClr val="EEECE1">
                    <a:lumMod val="90000"/>
                  </a:srgbClr>
                </a:solidFill>
              </a:rPr>
              <a:t>ΝΟΗΜΑΤΙΚΗΣ ΓΛΩΣΣΑΣ</a:t>
            </a:r>
            <a:r>
              <a:rPr lang="en-US" dirty="0" smtClean="0">
                <a:solidFill>
                  <a:srgbClr val="EEECE1">
                    <a:lumMod val="90000"/>
                  </a:srgbClr>
                </a:solidFill>
              </a:rPr>
              <a:t> </a:t>
            </a:r>
            <a:endParaRPr lang="el-GR" dirty="0">
              <a:solidFill>
                <a:srgbClr val="EEECE1">
                  <a:lumMod val="90000"/>
                </a:srgbClr>
              </a:solidFill>
            </a:endParaRPr>
          </a:p>
        </p:txBody>
      </p:sp>
      <p:sp>
        <p:nvSpPr>
          <p:cNvPr id="4" name="Τίτλος 7"/>
          <p:cNvSpPr txBox="1">
            <a:spLocks/>
          </p:cNvSpPr>
          <p:nvPr/>
        </p:nvSpPr>
        <p:spPr>
          <a:xfrm>
            <a:off x="185199" y="215642"/>
            <a:ext cx="2761163"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200" dirty="0" smtClean="0">
                <a:solidFill>
                  <a:srgbClr val="1F497D">
                    <a:lumMod val="60000"/>
                    <a:lumOff val="40000"/>
                  </a:srgbClr>
                </a:solidFill>
              </a:rPr>
              <a:t>ΚΑΤΑΡΡΙΝΑ ΠΡΩΤΕΥΟΝΤΑ </a:t>
            </a:r>
            <a:r>
              <a:rPr lang="el-GR" sz="1200" dirty="0" smtClean="0">
                <a:solidFill>
                  <a:prstClr val="black"/>
                </a:solidFill>
              </a:rPr>
              <a:t/>
            </a:r>
            <a:br>
              <a:rPr lang="el-GR" sz="1200" dirty="0" smtClean="0">
                <a:solidFill>
                  <a:prstClr val="black"/>
                </a:solidFill>
              </a:rPr>
            </a:br>
            <a:r>
              <a:rPr lang="el-GR" sz="1200" dirty="0" smtClean="0">
                <a:solidFill>
                  <a:srgbClr val="9BBB59">
                    <a:lumMod val="75000"/>
                  </a:srgbClr>
                </a:solidFill>
              </a:rPr>
              <a:t>Υπεροικογένεια: Ανθρωποειδείς</a:t>
            </a:r>
            <a:r>
              <a:rPr lang="el-GR" sz="1200" dirty="0" smtClean="0">
                <a:solidFill>
                  <a:prstClr val="black"/>
                </a:solidFill>
              </a:rPr>
              <a:t/>
            </a:r>
            <a:br>
              <a:rPr lang="el-GR" sz="1200" dirty="0" smtClean="0">
                <a:solidFill>
                  <a:prstClr val="black"/>
                </a:solidFill>
              </a:rPr>
            </a:br>
            <a:r>
              <a:rPr lang="el-GR" sz="12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Tree>
    <p:extLst>
      <p:ext uri="{BB962C8B-B14F-4D97-AF65-F5344CB8AC3E}">
        <p14:creationId xmlns:p14="http://schemas.microsoft.com/office/powerpoint/2010/main" val="319066503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Θέση περιεχομένου 4" descr="https://biologiaygeologia4eso.files.wordpress.com/2011/06/h_erectus1.gif"/>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51920" y="1493763"/>
            <a:ext cx="2412000" cy="4716000"/>
          </a:xfrm>
          <a:prstGeom prst="rect">
            <a:avLst/>
          </a:prstGeom>
          <a:noFill/>
          <a:ln>
            <a:noFill/>
          </a:ln>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0" b="100000" l="0" r="99505">
                        <a14:foregroundMark x1="35644" y1="5750" x2="31188" y2="7000"/>
                        <a14:foregroundMark x1="29703" y1="9250" x2="27723" y2="11250"/>
                        <a14:foregroundMark x1="28218" y1="12250" x2="27228" y2="13500"/>
                        <a14:foregroundMark x1="19307" y1="49250" x2="6436" y2="46250"/>
                        <a14:foregroundMark x1="35644" y1="46000" x2="27723" y2="49000"/>
                        <a14:foregroundMark x1="5446" y1="46500" x2="3465" y2="48000"/>
                        <a14:backgroundMark x1="83168" y1="51500" x2="76238" y2="55500"/>
                      </a14:backgroundRemoval>
                    </a14:imgEffect>
                  </a14:imgLayer>
                </a14:imgProps>
              </a:ext>
              <a:ext uri="{28A0092B-C50C-407E-A947-70E740481C1C}">
                <a14:useLocalDpi xmlns:a14="http://schemas.microsoft.com/office/drawing/2010/main" val="0"/>
              </a:ext>
            </a:extLst>
          </a:blip>
          <a:srcRect/>
          <a:stretch>
            <a:fillRect/>
          </a:stretch>
        </p:blipFill>
        <p:spPr bwMode="auto">
          <a:xfrm>
            <a:off x="1763688" y="1196752"/>
            <a:ext cx="2016000" cy="3992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Σχετική εικόνα"/>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763" b="98077" l="1000" r="99500"/>
                    </a14:imgEffect>
                  </a14:imgLayer>
                </a14:imgProps>
              </a:ext>
              <a:ext uri="{28A0092B-C50C-407E-A947-70E740481C1C}">
                <a14:useLocalDpi xmlns:a14="http://schemas.microsoft.com/office/drawing/2010/main" val="0"/>
              </a:ext>
            </a:extLst>
          </a:blip>
          <a:srcRect t="1708" b="3878"/>
          <a:stretch/>
        </p:blipFill>
        <p:spPr bwMode="auto">
          <a:xfrm>
            <a:off x="19061" y="2708920"/>
            <a:ext cx="2592000" cy="3817625"/>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539552" y="6424751"/>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Γένος</a:t>
            </a:r>
            <a:r>
              <a:rPr lang="en-US" sz="1200" dirty="0" smtClean="0"/>
              <a:t>: Australopithecus</a:t>
            </a:r>
            <a:endParaRPr lang="el-GR" sz="1200" dirty="0"/>
          </a:p>
        </p:txBody>
      </p:sp>
      <p:sp>
        <p:nvSpPr>
          <p:cNvPr id="13" name="Ορθογώνιο 12"/>
          <p:cNvSpPr/>
          <p:nvPr/>
        </p:nvSpPr>
        <p:spPr>
          <a:xfrm>
            <a:off x="2195736" y="5085184"/>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Γένος</a:t>
            </a:r>
            <a:r>
              <a:rPr lang="en-US" sz="1200" dirty="0" smtClean="0"/>
              <a:t>: Homo</a:t>
            </a:r>
            <a:endParaRPr lang="el-GR" sz="1200" dirty="0"/>
          </a:p>
        </p:txBody>
      </p:sp>
      <p:sp>
        <p:nvSpPr>
          <p:cNvPr id="15" name="Ορθογώνιο 14"/>
          <p:cNvSpPr/>
          <p:nvPr/>
        </p:nvSpPr>
        <p:spPr>
          <a:xfrm>
            <a:off x="4148336" y="6062396"/>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Γένος</a:t>
            </a:r>
            <a:r>
              <a:rPr lang="en-US" sz="1200" dirty="0" smtClean="0"/>
              <a:t>: Homo</a:t>
            </a:r>
            <a:endParaRPr lang="el-GR" sz="1200" dirty="0"/>
          </a:p>
        </p:txBody>
      </p:sp>
      <p:sp>
        <p:nvSpPr>
          <p:cNvPr id="16" name="Ορθογώνιο 15"/>
          <p:cNvSpPr/>
          <p:nvPr/>
        </p:nvSpPr>
        <p:spPr>
          <a:xfrm>
            <a:off x="6743085" y="6093296"/>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Γένος</a:t>
            </a:r>
            <a:r>
              <a:rPr lang="en-US" sz="1200" dirty="0" smtClean="0"/>
              <a:t>: Homo</a:t>
            </a:r>
            <a:endParaRPr lang="el-GR" sz="1200" dirty="0"/>
          </a:p>
        </p:txBody>
      </p:sp>
      <p:sp>
        <p:nvSpPr>
          <p:cNvPr id="17" name="Ορθογώνιο 16"/>
          <p:cNvSpPr/>
          <p:nvPr/>
        </p:nvSpPr>
        <p:spPr>
          <a:xfrm>
            <a:off x="2371564" y="5329085"/>
            <a:ext cx="1448544" cy="35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Homo </a:t>
            </a:r>
            <a:r>
              <a:rPr lang="en-US" sz="1200" i="1" dirty="0" smtClean="0">
                <a:solidFill>
                  <a:srgbClr val="7030A0"/>
                </a:solidFill>
              </a:rPr>
              <a:t>habilis</a:t>
            </a:r>
            <a:endParaRPr lang="el-GR" sz="1200" i="1" dirty="0">
              <a:solidFill>
                <a:srgbClr val="7030A0"/>
              </a:solidFill>
            </a:endParaRPr>
          </a:p>
        </p:txBody>
      </p:sp>
      <p:sp>
        <p:nvSpPr>
          <p:cNvPr id="18" name="Ορθογώνιο 17"/>
          <p:cNvSpPr/>
          <p:nvPr/>
        </p:nvSpPr>
        <p:spPr>
          <a:xfrm>
            <a:off x="4355130" y="6319982"/>
            <a:ext cx="1448544" cy="35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Homo </a:t>
            </a:r>
            <a:r>
              <a:rPr lang="en-US" sz="1200" i="1" dirty="0" smtClean="0">
                <a:solidFill>
                  <a:srgbClr val="7030A0"/>
                </a:solidFill>
              </a:rPr>
              <a:t>erectus</a:t>
            </a:r>
            <a:endParaRPr lang="el-GR" sz="1200" i="1" dirty="0">
              <a:solidFill>
                <a:srgbClr val="7030A0"/>
              </a:solidFill>
            </a:endParaRPr>
          </a:p>
        </p:txBody>
      </p:sp>
      <p:sp>
        <p:nvSpPr>
          <p:cNvPr id="19" name="Ορθογώνιο 18"/>
          <p:cNvSpPr/>
          <p:nvPr/>
        </p:nvSpPr>
        <p:spPr>
          <a:xfrm>
            <a:off x="6948254" y="6350882"/>
            <a:ext cx="1448544" cy="35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Homo </a:t>
            </a:r>
            <a:r>
              <a:rPr lang="en-US" sz="1200" i="1" dirty="0" smtClean="0">
                <a:solidFill>
                  <a:srgbClr val="7030A0"/>
                </a:solidFill>
              </a:rPr>
              <a:t>sapiens</a:t>
            </a:r>
            <a:endParaRPr lang="el-GR" sz="1200" i="1" dirty="0">
              <a:solidFill>
                <a:srgbClr val="7030A0"/>
              </a:solidFill>
            </a:endParaRP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8997" y="1100579"/>
            <a:ext cx="2952000" cy="4992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Τίτλος 1"/>
          <p:cNvSpPr txBox="1">
            <a:spLocks/>
          </p:cNvSpPr>
          <p:nvPr/>
        </p:nvSpPr>
        <p:spPr>
          <a:xfrm>
            <a:off x="179512" y="276953"/>
            <a:ext cx="2557698" cy="932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400" dirty="0" smtClean="0">
                <a:solidFill>
                  <a:srgbClr val="1F497D">
                    <a:lumMod val="60000"/>
                    <a:lumOff val="40000"/>
                  </a:srgbClr>
                </a:solidFill>
              </a:rPr>
              <a:t>ΚΑΤΑΡΡΙΝΑ ΠΡΩΤΕΥΟΝΤΑ </a:t>
            </a:r>
            <a:r>
              <a:rPr lang="el-GR" sz="1400" dirty="0" smtClean="0">
                <a:solidFill>
                  <a:prstClr val="black"/>
                </a:solidFill>
              </a:rPr>
              <a:t/>
            </a:r>
            <a:br>
              <a:rPr lang="el-GR" sz="1400" dirty="0" smtClean="0">
                <a:solidFill>
                  <a:prstClr val="black"/>
                </a:solidFill>
              </a:rPr>
            </a:br>
            <a:r>
              <a:rPr lang="el-GR" sz="1400" dirty="0" smtClean="0">
                <a:solidFill>
                  <a:srgbClr val="9BBB59">
                    <a:lumMod val="75000"/>
                  </a:srgbClr>
                </a:solidFill>
              </a:rPr>
              <a:t>Υπεροικογένεια: Ανθρωποειδείς</a:t>
            </a:r>
            <a:r>
              <a:rPr lang="el-GR" sz="1400" dirty="0" smtClean="0">
                <a:solidFill>
                  <a:prstClr val="black"/>
                </a:solidFill>
              </a:rPr>
              <a:t/>
            </a:r>
            <a:br>
              <a:rPr lang="el-GR" sz="1400" dirty="0" smtClean="0">
                <a:solidFill>
                  <a:prstClr val="black"/>
                </a:solidFill>
              </a:rPr>
            </a:br>
            <a:r>
              <a:rPr lang="el-GR" sz="1400" dirty="0" smtClean="0">
                <a:solidFill>
                  <a:srgbClr val="FFC000"/>
                </a:solidFill>
              </a:rPr>
              <a:t>Οικογένεια: ΑΝΘΡΩΠΙΔΕΣ</a:t>
            </a:r>
            <a:endParaRPr lang="el-GR" sz="1400" dirty="0">
              <a:solidFill>
                <a:prstClr val="black"/>
              </a:solidFill>
            </a:endParaRPr>
          </a:p>
        </p:txBody>
      </p:sp>
    </p:spTree>
    <p:extLst>
      <p:ext uri="{BB962C8B-B14F-4D97-AF65-F5344CB8AC3E}">
        <p14:creationId xmlns:p14="http://schemas.microsoft.com/office/powerpoint/2010/main" val="25075673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1552" y="302918"/>
            <a:ext cx="8229600" cy="1143000"/>
          </a:xfrm>
        </p:spPr>
        <p:txBody>
          <a:bodyPr>
            <a:normAutofit/>
          </a:bodyPr>
          <a:lstStyle/>
          <a:p>
            <a:r>
              <a:rPr lang="el-GR" sz="2400" dirty="0" smtClean="0">
                <a:solidFill>
                  <a:schemeClr val="bg1"/>
                </a:solidFill>
              </a:rPr>
              <a:t>ΟΙΚΟΓΕΝΕΙΑ </a:t>
            </a:r>
            <a:r>
              <a:rPr lang="el-GR" sz="2400" dirty="0" smtClean="0">
                <a:solidFill>
                  <a:srgbClr val="C00000"/>
                </a:solidFill>
              </a:rPr>
              <a:t>ΑΝΘΡΩΠΙΔΕΣ</a:t>
            </a:r>
            <a:r>
              <a:rPr lang="el-GR" sz="2400" dirty="0" smtClean="0">
                <a:solidFill>
                  <a:schemeClr val="bg1"/>
                </a:solidFill>
              </a:rPr>
              <a:t/>
            </a:r>
            <a:br>
              <a:rPr lang="el-GR" sz="2400" dirty="0" smtClean="0">
                <a:solidFill>
                  <a:schemeClr val="bg1"/>
                </a:solidFill>
              </a:rPr>
            </a:br>
            <a:r>
              <a:rPr lang="en-US" sz="2400" dirty="0" smtClean="0">
                <a:solidFill>
                  <a:schemeClr val="bg1"/>
                </a:solidFill>
              </a:rPr>
              <a:t>Hominidae</a:t>
            </a:r>
            <a:endParaRPr lang="el-GR" sz="2400" dirty="0">
              <a:solidFill>
                <a:schemeClr val="bg1"/>
              </a:solidFill>
            </a:endParaRPr>
          </a:p>
        </p:txBody>
      </p:sp>
      <p:sp>
        <p:nvSpPr>
          <p:cNvPr id="4" name="Ορθογώνιο 3"/>
          <p:cNvSpPr/>
          <p:nvPr/>
        </p:nvSpPr>
        <p:spPr>
          <a:xfrm>
            <a:off x="323528" y="1772816"/>
            <a:ext cx="8496944" cy="3139321"/>
          </a:xfrm>
          <a:prstGeom prst="rect">
            <a:avLst/>
          </a:prstGeom>
        </p:spPr>
        <p:txBody>
          <a:bodyPr wrap="square">
            <a:spAutoFit/>
          </a:bodyPr>
          <a:lstStyle/>
          <a:p>
            <a:r>
              <a:rPr lang="el-GR" dirty="0">
                <a:solidFill>
                  <a:prstClr val="white"/>
                </a:solidFill>
              </a:rPr>
              <a:t>Σύμφωνα με την παραδοσιακή ή κλασσική ταξινόμηση, </a:t>
            </a:r>
            <a:r>
              <a:rPr lang="el-GR" dirty="0" smtClean="0">
                <a:solidFill>
                  <a:prstClr val="white"/>
                </a:solidFill>
              </a:rPr>
              <a:t>ΔΥΟ γένη </a:t>
            </a:r>
            <a:r>
              <a:rPr lang="en-US" dirty="0" smtClean="0">
                <a:solidFill>
                  <a:prstClr val="white"/>
                </a:solidFill>
              </a:rPr>
              <a:t> -</a:t>
            </a:r>
            <a:r>
              <a:rPr lang="el-GR" dirty="0" smtClean="0">
                <a:solidFill>
                  <a:prstClr val="white"/>
                </a:solidFill>
              </a:rPr>
              <a:t>το γένος </a:t>
            </a:r>
            <a:r>
              <a:rPr lang="en-US" i="1" dirty="0" smtClean="0">
                <a:solidFill>
                  <a:prstClr val="white"/>
                </a:solidFill>
              </a:rPr>
              <a:t>Homo</a:t>
            </a:r>
            <a:r>
              <a:rPr lang="en-US" dirty="0" smtClean="0">
                <a:solidFill>
                  <a:prstClr val="white"/>
                </a:solidFill>
              </a:rPr>
              <a:t> </a:t>
            </a:r>
            <a:r>
              <a:rPr lang="el-GR" dirty="0">
                <a:solidFill>
                  <a:prstClr val="white"/>
                </a:solidFill>
              </a:rPr>
              <a:t>και  </a:t>
            </a:r>
            <a:r>
              <a:rPr lang="el-GR" dirty="0" smtClean="0">
                <a:solidFill>
                  <a:prstClr val="white"/>
                </a:solidFill>
              </a:rPr>
              <a:t>το γένος </a:t>
            </a:r>
            <a:r>
              <a:rPr lang="en-US" i="1" dirty="0" smtClean="0">
                <a:solidFill>
                  <a:prstClr val="white"/>
                </a:solidFill>
              </a:rPr>
              <a:t>Australopithecus-</a:t>
            </a:r>
            <a:r>
              <a:rPr lang="el-GR" dirty="0" smtClean="0">
                <a:solidFill>
                  <a:prstClr val="white"/>
                </a:solidFill>
              </a:rPr>
              <a:t>  </a:t>
            </a:r>
            <a:r>
              <a:rPr lang="el-GR" dirty="0">
                <a:solidFill>
                  <a:prstClr val="white"/>
                </a:solidFill>
              </a:rPr>
              <a:t>σχηματίζουν την  </a:t>
            </a:r>
            <a:r>
              <a:rPr lang="el-GR" dirty="0">
                <a:solidFill>
                  <a:srgbClr val="C00000"/>
                </a:solidFill>
              </a:rPr>
              <a:t>οικογένεια των ΑΝΘΡΩΠΙΔΩΝ </a:t>
            </a:r>
            <a:r>
              <a:rPr lang="el-GR" dirty="0">
                <a:solidFill>
                  <a:prstClr val="white"/>
                </a:solidFill>
              </a:rPr>
              <a:t>(</a:t>
            </a:r>
            <a:r>
              <a:rPr lang="en-US" dirty="0">
                <a:solidFill>
                  <a:prstClr val="white"/>
                </a:solidFill>
              </a:rPr>
              <a:t>Hominidae</a:t>
            </a:r>
            <a:r>
              <a:rPr lang="el-GR" dirty="0">
                <a:solidFill>
                  <a:prstClr val="white"/>
                </a:solidFill>
              </a:rPr>
              <a:t>).  </a:t>
            </a:r>
          </a:p>
          <a:p>
            <a:endParaRPr lang="el-GR" dirty="0">
              <a:solidFill>
                <a:prstClr val="white"/>
              </a:solidFill>
            </a:endParaRPr>
          </a:p>
          <a:p>
            <a:r>
              <a:rPr lang="el-GR" dirty="0" smtClean="0">
                <a:solidFill>
                  <a:prstClr val="white"/>
                </a:solidFill>
              </a:rPr>
              <a:t>Στο </a:t>
            </a:r>
            <a:r>
              <a:rPr lang="el-GR" dirty="0">
                <a:solidFill>
                  <a:prstClr val="white"/>
                </a:solidFill>
              </a:rPr>
              <a:t>γένος </a:t>
            </a:r>
            <a:r>
              <a:rPr lang="en-US" i="1" dirty="0">
                <a:solidFill>
                  <a:prstClr val="white"/>
                </a:solidFill>
              </a:rPr>
              <a:t>Homo</a:t>
            </a:r>
            <a:r>
              <a:rPr lang="en-US" dirty="0">
                <a:solidFill>
                  <a:prstClr val="white"/>
                </a:solidFill>
              </a:rPr>
              <a:t> </a:t>
            </a:r>
            <a:r>
              <a:rPr lang="el-GR" dirty="0">
                <a:solidFill>
                  <a:prstClr val="white"/>
                </a:solidFill>
              </a:rPr>
              <a:t>εκτός από το είδος </a:t>
            </a:r>
            <a:r>
              <a:rPr lang="en-US" i="1" dirty="0">
                <a:solidFill>
                  <a:prstClr val="white"/>
                </a:solidFill>
              </a:rPr>
              <a:t>H</a:t>
            </a:r>
            <a:r>
              <a:rPr lang="el-GR" i="1" dirty="0">
                <a:solidFill>
                  <a:prstClr val="white"/>
                </a:solidFill>
              </a:rPr>
              <a:t>.</a:t>
            </a:r>
            <a:r>
              <a:rPr lang="en-US" i="1" dirty="0">
                <a:solidFill>
                  <a:prstClr val="white"/>
                </a:solidFill>
              </a:rPr>
              <a:t>sapiens</a:t>
            </a:r>
            <a:r>
              <a:rPr lang="el-GR" dirty="0">
                <a:solidFill>
                  <a:prstClr val="white"/>
                </a:solidFill>
              </a:rPr>
              <a:t> περιλαμβάνονται τα αφανισμένα είδη </a:t>
            </a:r>
            <a:r>
              <a:rPr lang="en-US" i="1" dirty="0">
                <a:solidFill>
                  <a:prstClr val="white"/>
                </a:solidFill>
              </a:rPr>
              <a:t>H</a:t>
            </a:r>
            <a:r>
              <a:rPr lang="el-GR" i="1" dirty="0">
                <a:solidFill>
                  <a:prstClr val="white"/>
                </a:solidFill>
              </a:rPr>
              <a:t>. </a:t>
            </a:r>
            <a:endParaRPr lang="el-GR" dirty="0">
              <a:solidFill>
                <a:prstClr val="white"/>
              </a:solidFill>
            </a:endParaRPr>
          </a:p>
          <a:p>
            <a:r>
              <a:rPr lang="en-US" i="1" dirty="0">
                <a:solidFill>
                  <a:prstClr val="white"/>
                </a:solidFill>
              </a:rPr>
              <a:t>habilis </a:t>
            </a:r>
            <a:r>
              <a:rPr lang="el-GR" dirty="0">
                <a:solidFill>
                  <a:prstClr val="white"/>
                </a:solidFill>
              </a:rPr>
              <a:t>και </a:t>
            </a:r>
            <a:r>
              <a:rPr lang="en-US" i="1" dirty="0">
                <a:solidFill>
                  <a:prstClr val="white"/>
                </a:solidFill>
              </a:rPr>
              <a:t>H</a:t>
            </a:r>
            <a:r>
              <a:rPr lang="el-GR" i="1" dirty="0">
                <a:solidFill>
                  <a:prstClr val="white"/>
                </a:solidFill>
              </a:rPr>
              <a:t>. </a:t>
            </a:r>
            <a:r>
              <a:rPr lang="en-US" i="1" dirty="0">
                <a:solidFill>
                  <a:prstClr val="white"/>
                </a:solidFill>
              </a:rPr>
              <a:t>erectus</a:t>
            </a:r>
            <a:r>
              <a:rPr lang="el-GR" dirty="0">
                <a:solidFill>
                  <a:prstClr val="white"/>
                </a:solidFill>
              </a:rPr>
              <a:t>. </a:t>
            </a:r>
            <a:endParaRPr lang="en-US" dirty="0" smtClean="0">
              <a:solidFill>
                <a:prstClr val="white"/>
              </a:solidFill>
            </a:endParaRPr>
          </a:p>
          <a:p>
            <a:r>
              <a:rPr lang="el-GR" dirty="0" smtClean="0">
                <a:solidFill>
                  <a:prstClr val="white"/>
                </a:solidFill>
              </a:rPr>
              <a:t>Τα </a:t>
            </a:r>
            <a:r>
              <a:rPr lang="el-GR" dirty="0">
                <a:solidFill>
                  <a:prstClr val="white"/>
                </a:solidFill>
              </a:rPr>
              <a:t>παραπάνω αποτελούν καλά τεκμηριωμένα εξελικτικά στάδια του ανθρώπου που αντιπροσωπεύονται στα απολιθωματικά </a:t>
            </a:r>
            <a:r>
              <a:rPr lang="el-GR" dirty="0" smtClean="0">
                <a:solidFill>
                  <a:prstClr val="white"/>
                </a:solidFill>
              </a:rPr>
              <a:t>αρχεία της </a:t>
            </a:r>
            <a:r>
              <a:rPr lang="el-GR" dirty="0">
                <a:solidFill>
                  <a:prstClr val="white"/>
                </a:solidFill>
              </a:rPr>
              <a:t>Αφρικής και της </a:t>
            </a:r>
          </a:p>
          <a:p>
            <a:r>
              <a:rPr lang="el-GR" dirty="0" smtClean="0">
                <a:solidFill>
                  <a:prstClr val="white"/>
                </a:solidFill>
              </a:rPr>
              <a:t>Ασίας</a:t>
            </a:r>
            <a:r>
              <a:rPr lang="el-GR" dirty="0">
                <a:solidFill>
                  <a:prstClr val="white"/>
                </a:solidFill>
              </a:rPr>
              <a:t>.</a:t>
            </a:r>
          </a:p>
          <a:p>
            <a:r>
              <a:rPr lang="el-GR" dirty="0">
                <a:solidFill>
                  <a:prstClr val="white"/>
                </a:solidFill>
              </a:rPr>
              <a:t>Το γένος </a:t>
            </a:r>
            <a:r>
              <a:rPr lang="en-US" i="1" dirty="0">
                <a:solidFill>
                  <a:prstClr val="white"/>
                </a:solidFill>
              </a:rPr>
              <a:t>Australopithecus</a:t>
            </a:r>
            <a:r>
              <a:rPr lang="el-GR" dirty="0">
                <a:solidFill>
                  <a:prstClr val="white"/>
                </a:solidFill>
              </a:rPr>
              <a:t> περιλαμβάνει </a:t>
            </a:r>
            <a:r>
              <a:rPr lang="el-GR" u="sng" dirty="0">
                <a:solidFill>
                  <a:prstClr val="white"/>
                </a:solidFill>
              </a:rPr>
              <a:t>μόνο</a:t>
            </a:r>
            <a:r>
              <a:rPr lang="el-GR" dirty="0">
                <a:solidFill>
                  <a:prstClr val="white"/>
                </a:solidFill>
              </a:rPr>
              <a:t> αφανισμένα είδη </a:t>
            </a:r>
            <a:r>
              <a:rPr lang="el-GR" i="1" dirty="0">
                <a:solidFill>
                  <a:prstClr val="white"/>
                </a:solidFill>
              </a:rPr>
              <a:t>(</a:t>
            </a:r>
            <a:r>
              <a:rPr lang="en-US" i="1" dirty="0">
                <a:solidFill>
                  <a:prstClr val="white"/>
                </a:solidFill>
              </a:rPr>
              <a:t>A</a:t>
            </a:r>
            <a:r>
              <a:rPr lang="el-GR" i="1" dirty="0">
                <a:solidFill>
                  <a:prstClr val="white"/>
                </a:solidFill>
              </a:rPr>
              <a:t>. </a:t>
            </a:r>
            <a:r>
              <a:rPr lang="en-US" i="1" dirty="0">
                <a:solidFill>
                  <a:prstClr val="white"/>
                </a:solidFill>
              </a:rPr>
              <a:t>afarensis</a:t>
            </a:r>
            <a:r>
              <a:rPr lang="el-GR" dirty="0">
                <a:solidFill>
                  <a:prstClr val="white"/>
                </a:solidFill>
              </a:rPr>
              <a:t> -η περίφημη </a:t>
            </a:r>
            <a:r>
              <a:rPr lang="en-US" dirty="0">
                <a:solidFill>
                  <a:prstClr val="white"/>
                </a:solidFill>
              </a:rPr>
              <a:t>Lucy </a:t>
            </a:r>
            <a:r>
              <a:rPr lang="el-GR" dirty="0">
                <a:solidFill>
                  <a:prstClr val="white"/>
                </a:solidFill>
              </a:rPr>
              <a:t>της Αιθιοπίας- </a:t>
            </a:r>
            <a:r>
              <a:rPr lang="en-US" i="1" dirty="0">
                <a:solidFill>
                  <a:prstClr val="white"/>
                </a:solidFill>
              </a:rPr>
              <a:t>A</a:t>
            </a:r>
            <a:r>
              <a:rPr lang="el-GR" i="1" dirty="0">
                <a:solidFill>
                  <a:prstClr val="white"/>
                </a:solidFill>
              </a:rPr>
              <a:t>.</a:t>
            </a:r>
            <a:r>
              <a:rPr lang="en-US" i="1" dirty="0">
                <a:solidFill>
                  <a:prstClr val="white"/>
                </a:solidFill>
              </a:rPr>
              <a:t>boisei</a:t>
            </a:r>
            <a:r>
              <a:rPr lang="el-GR" dirty="0">
                <a:solidFill>
                  <a:prstClr val="white"/>
                </a:solidFill>
              </a:rPr>
              <a:t>,</a:t>
            </a:r>
            <a:r>
              <a:rPr lang="el-GR" i="1" dirty="0">
                <a:solidFill>
                  <a:prstClr val="white"/>
                </a:solidFill>
              </a:rPr>
              <a:t> </a:t>
            </a:r>
            <a:r>
              <a:rPr lang="en-US" i="1" dirty="0">
                <a:solidFill>
                  <a:prstClr val="white"/>
                </a:solidFill>
              </a:rPr>
              <a:t>A</a:t>
            </a:r>
            <a:r>
              <a:rPr lang="el-GR" i="1" dirty="0">
                <a:solidFill>
                  <a:prstClr val="white"/>
                </a:solidFill>
              </a:rPr>
              <a:t>. </a:t>
            </a:r>
            <a:r>
              <a:rPr lang="en-US" i="1" dirty="0">
                <a:solidFill>
                  <a:prstClr val="white"/>
                </a:solidFill>
              </a:rPr>
              <a:t>robustus</a:t>
            </a:r>
            <a:r>
              <a:rPr lang="el-GR" dirty="0">
                <a:solidFill>
                  <a:prstClr val="white"/>
                </a:solidFill>
              </a:rPr>
              <a:t>). </a:t>
            </a:r>
          </a:p>
          <a:p>
            <a:endParaRPr lang="el-GR" dirty="0">
              <a:solidFill>
                <a:prstClr val="white"/>
              </a:solidFill>
            </a:endParaRPr>
          </a:p>
        </p:txBody>
      </p:sp>
    </p:spTree>
    <p:extLst>
      <p:ext uri="{BB962C8B-B14F-4D97-AF65-F5344CB8AC3E}">
        <p14:creationId xmlns:p14="http://schemas.microsoft.com/office/powerpoint/2010/main" val="2207020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81" r="3757"/>
          <a:stretch/>
        </p:blipFill>
        <p:spPr bwMode="auto">
          <a:xfrm>
            <a:off x="0" y="1272037"/>
            <a:ext cx="9144000" cy="558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520" y="332656"/>
            <a:ext cx="2009430" cy="646331"/>
          </a:xfrm>
          <a:prstGeom prst="rect">
            <a:avLst/>
          </a:prstGeom>
          <a:noFill/>
        </p:spPr>
        <p:txBody>
          <a:bodyPr wrap="square" rtlCol="0">
            <a:spAutoFit/>
          </a:bodyPr>
          <a:lstStyle/>
          <a:p>
            <a:r>
              <a:rPr lang="el-GR" b="1" dirty="0" smtClean="0">
                <a:solidFill>
                  <a:srgbClr val="C00000"/>
                </a:solidFill>
              </a:rPr>
              <a:t>Εξελικτική </a:t>
            </a:r>
          </a:p>
          <a:p>
            <a:r>
              <a:rPr lang="el-GR" b="1" dirty="0" smtClean="0">
                <a:solidFill>
                  <a:srgbClr val="C00000"/>
                </a:solidFill>
              </a:rPr>
              <a:t>Ανθρωπολογία</a:t>
            </a:r>
            <a:endParaRPr lang="el-GR" b="1" dirty="0">
              <a:solidFill>
                <a:srgbClr val="C00000"/>
              </a:solidFill>
            </a:endParaRPr>
          </a:p>
        </p:txBody>
      </p:sp>
      <p:sp>
        <p:nvSpPr>
          <p:cNvPr id="3" name="TextBox 2"/>
          <p:cNvSpPr txBox="1"/>
          <p:nvPr/>
        </p:nvSpPr>
        <p:spPr>
          <a:xfrm>
            <a:off x="2381303" y="348929"/>
            <a:ext cx="6454258" cy="400110"/>
          </a:xfrm>
          <a:prstGeom prst="rect">
            <a:avLst/>
          </a:prstGeom>
          <a:noFill/>
        </p:spPr>
        <p:txBody>
          <a:bodyPr wrap="square" rtlCol="0">
            <a:spAutoFit/>
          </a:bodyPr>
          <a:lstStyle/>
          <a:p>
            <a:pPr algn="just"/>
            <a:r>
              <a:rPr lang="el-GR" sz="2000" dirty="0" smtClean="0">
                <a:solidFill>
                  <a:srgbClr val="EEECE1">
                    <a:lumMod val="50000"/>
                  </a:srgbClr>
                </a:solidFill>
              </a:rPr>
              <a:t>ΑΝΘΡΩΠΙΔΕΣ</a:t>
            </a:r>
            <a:r>
              <a:rPr lang="en-US" sz="2000" dirty="0" smtClean="0">
                <a:solidFill>
                  <a:srgbClr val="EEECE1">
                    <a:lumMod val="50000"/>
                  </a:srgbClr>
                </a:solidFill>
              </a:rPr>
              <a:t>:</a:t>
            </a:r>
            <a:r>
              <a:rPr lang="el-GR" sz="2000" dirty="0" smtClean="0">
                <a:solidFill>
                  <a:srgbClr val="EEECE1">
                    <a:lumMod val="50000"/>
                  </a:srgbClr>
                </a:solidFill>
              </a:rPr>
              <a:t>κρανιακά απολιθώματα</a:t>
            </a:r>
            <a:endParaRPr lang="el-GR" sz="2000" dirty="0">
              <a:solidFill>
                <a:srgbClr val="EEECE1">
                  <a:lumMod val="50000"/>
                </a:srgbClr>
              </a:solidFill>
            </a:endParaRPr>
          </a:p>
        </p:txBody>
      </p:sp>
      <p:sp>
        <p:nvSpPr>
          <p:cNvPr id="4" name="Ορθογώνιο 3"/>
          <p:cNvSpPr/>
          <p:nvPr/>
        </p:nvSpPr>
        <p:spPr>
          <a:xfrm>
            <a:off x="182769" y="6493164"/>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:AUSTRALOPITHECUS</a:t>
            </a:r>
            <a:endParaRPr lang="el-GR" sz="1200" dirty="0">
              <a:solidFill>
                <a:prstClr val="white"/>
              </a:solidFill>
            </a:endParaRPr>
          </a:p>
        </p:txBody>
      </p:sp>
      <p:sp>
        <p:nvSpPr>
          <p:cNvPr id="6" name="Ορθογώνιο 5"/>
          <p:cNvSpPr/>
          <p:nvPr/>
        </p:nvSpPr>
        <p:spPr>
          <a:xfrm>
            <a:off x="1665206" y="4724400"/>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a:t>
            </a:r>
            <a:r>
              <a:rPr lang="el-GR" sz="1200" dirty="0" smtClean="0">
                <a:solidFill>
                  <a:prstClr val="white"/>
                </a:solidFill>
              </a:rPr>
              <a:t>Η</a:t>
            </a:r>
            <a:r>
              <a:rPr lang="en-US" sz="1200" dirty="0" smtClean="0">
                <a:solidFill>
                  <a:prstClr val="white"/>
                </a:solidFill>
              </a:rPr>
              <a:t>OMO</a:t>
            </a:r>
            <a:endParaRPr lang="el-GR" sz="1200" dirty="0">
              <a:solidFill>
                <a:prstClr val="white"/>
              </a:solidFill>
            </a:endParaRPr>
          </a:p>
        </p:txBody>
      </p:sp>
      <p:sp>
        <p:nvSpPr>
          <p:cNvPr id="7" name="Ορθογώνιο 6"/>
          <p:cNvSpPr/>
          <p:nvPr/>
        </p:nvSpPr>
        <p:spPr>
          <a:xfrm>
            <a:off x="3713019" y="3629891"/>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a:t>
            </a:r>
            <a:r>
              <a:rPr lang="el-GR" sz="1200" dirty="0" smtClean="0">
                <a:solidFill>
                  <a:prstClr val="white"/>
                </a:solidFill>
              </a:rPr>
              <a:t>Η</a:t>
            </a:r>
            <a:r>
              <a:rPr lang="en-US" sz="1200" dirty="0" smtClean="0">
                <a:solidFill>
                  <a:prstClr val="white"/>
                </a:solidFill>
              </a:rPr>
              <a:t>OMO</a:t>
            </a:r>
            <a:endParaRPr lang="el-GR" sz="1200" dirty="0">
              <a:solidFill>
                <a:prstClr val="white"/>
              </a:solidFill>
            </a:endParaRPr>
          </a:p>
        </p:txBody>
      </p:sp>
      <p:sp>
        <p:nvSpPr>
          <p:cNvPr id="8" name="Ορθογώνιο 7"/>
          <p:cNvSpPr/>
          <p:nvPr/>
        </p:nvSpPr>
        <p:spPr>
          <a:xfrm>
            <a:off x="5668469" y="4798291"/>
            <a:ext cx="1895413" cy="207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a:t>
            </a:r>
            <a:r>
              <a:rPr lang="el-GR" sz="1200" dirty="0" smtClean="0">
                <a:solidFill>
                  <a:prstClr val="white"/>
                </a:solidFill>
              </a:rPr>
              <a:t>Η</a:t>
            </a:r>
            <a:r>
              <a:rPr lang="en-US" sz="1200" dirty="0" smtClean="0">
                <a:solidFill>
                  <a:prstClr val="white"/>
                </a:solidFill>
              </a:rPr>
              <a:t>OMO</a:t>
            </a:r>
            <a:endParaRPr lang="el-GR" sz="1200" dirty="0">
              <a:solidFill>
                <a:prstClr val="white"/>
              </a:solidFill>
            </a:endParaRPr>
          </a:p>
        </p:txBody>
      </p:sp>
      <p:sp>
        <p:nvSpPr>
          <p:cNvPr id="9" name="Ορθογώνιο 8"/>
          <p:cNvSpPr/>
          <p:nvPr/>
        </p:nvSpPr>
        <p:spPr>
          <a:xfrm>
            <a:off x="6107193" y="6317672"/>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a:t>
            </a:r>
            <a:r>
              <a:rPr lang="el-GR" sz="1200" dirty="0" smtClean="0">
                <a:solidFill>
                  <a:prstClr val="white"/>
                </a:solidFill>
              </a:rPr>
              <a:t>Η</a:t>
            </a:r>
            <a:r>
              <a:rPr lang="en-US" sz="1200" dirty="0" smtClean="0">
                <a:solidFill>
                  <a:prstClr val="white"/>
                </a:solidFill>
              </a:rPr>
              <a:t>OMO</a:t>
            </a:r>
            <a:endParaRPr lang="el-GR" sz="1200" dirty="0">
              <a:solidFill>
                <a:prstClr val="white"/>
              </a:solidFill>
            </a:endParaRPr>
          </a:p>
        </p:txBody>
      </p:sp>
      <p:sp>
        <p:nvSpPr>
          <p:cNvPr id="10" name="Ορθογώνιο 9"/>
          <p:cNvSpPr/>
          <p:nvPr/>
        </p:nvSpPr>
        <p:spPr>
          <a:xfrm>
            <a:off x="1665205" y="4992171"/>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Είδος</a:t>
            </a:r>
            <a:r>
              <a:rPr lang="en-US" sz="1200" dirty="0" smtClean="0">
                <a:solidFill>
                  <a:prstClr val="white"/>
                </a:solidFill>
              </a:rPr>
              <a:t>:</a:t>
            </a:r>
            <a:r>
              <a:rPr lang="en-US" sz="1200" dirty="0">
                <a:solidFill>
                  <a:prstClr val="white"/>
                </a:solidFill>
              </a:rPr>
              <a:t>H</a:t>
            </a:r>
            <a:r>
              <a:rPr lang="en-US" sz="1200" dirty="0" smtClean="0">
                <a:solidFill>
                  <a:prstClr val="white"/>
                </a:solidFill>
              </a:rPr>
              <a:t>abilis</a:t>
            </a:r>
            <a:endParaRPr lang="el-GR" sz="1200" dirty="0">
              <a:solidFill>
                <a:prstClr val="white"/>
              </a:solidFill>
            </a:endParaRPr>
          </a:p>
        </p:txBody>
      </p:sp>
      <p:sp>
        <p:nvSpPr>
          <p:cNvPr id="12" name="Ορθογώνιο 11"/>
          <p:cNvSpPr/>
          <p:nvPr/>
        </p:nvSpPr>
        <p:spPr>
          <a:xfrm>
            <a:off x="3713019" y="3891864"/>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Είδος</a:t>
            </a:r>
            <a:r>
              <a:rPr lang="en-US" sz="1200" dirty="0" smtClean="0">
                <a:solidFill>
                  <a:prstClr val="white"/>
                </a:solidFill>
              </a:rPr>
              <a:t>:Erectus</a:t>
            </a:r>
            <a:endParaRPr lang="el-GR" sz="1200" dirty="0">
              <a:solidFill>
                <a:prstClr val="white"/>
              </a:solidFill>
            </a:endParaRPr>
          </a:p>
        </p:txBody>
      </p:sp>
      <p:sp>
        <p:nvSpPr>
          <p:cNvPr id="13" name="Ορθογώνιο 12"/>
          <p:cNvSpPr/>
          <p:nvPr/>
        </p:nvSpPr>
        <p:spPr>
          <a:xfrm>
            <a:off x="5738442" y="5056826"/>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Είδος</a:t>
            </a:r>
            <a:r>
              <a:rPr lang="en-US" sz="1200" dirty="0" smtClean="0">
                <a:solidFill>
                  <a:prstClr val="white"/>
                </a:solidFill>
              </a:rPr>
              <a:t>: sapien</a:t>
            </a:r>
            <a:r>
              <a:rPr lang="en-US" sz="1200" dirty="0">
                <a:solidFill>
                  <a:prstClr val="white"/>
                </a:solidFill>
              </a:rPr>
              <a:t>s</a:t>
            </a:r>
            <a:r>
              <a:rPr lang="el-GR" sz="1200" dirty="0" smtClean="0">
                <a:solidFill>
                  <a:prstClr val="white"/>
                </a:solidFill>
              </a:rPr>
              <a:t>?</a:t>
            </a:r>
            <a:endParaRPr lang="el-GR" sz="1200" dirty="0">
              <a:solidFill>
                <a:prstClr val="white"/>
              </a:solidFill>
            </a:endParaRPr>
          </a:p>
        </p:txBody>
      </p:sp>
      <p:sp>
        <p:nvSpPr>
          <p:cNvPr id="14" name="Ορθογώνιο 13"/>
          <p:cNvSpPr/>
          <p:nvPr/>
        </p:nvSpPr>
        <p:spPr>
          <a:xfrm>
            <a:off x="6143160" y="6539264"/>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Είδος</a:t>
            </a:r>
            <a:r>
              <a:rPr lang="en-US" sz="1200" dirty="0" smtClean="0">
                <a:solidFill>
                  <a:prstClr val="white"/>
                </a:solidFill>
              </a:rPr>
              <a:t>: sapiens</a:t>
            </a:r>
            <a:endParaRPr lang="el-GR" sz="1200" dirty="0">
              <a:solidFill>
                <a:prstClr val="white"/>
              </a:solidFill>
            </a:endParaRPr>
          </a:p>
        </p:txBody>
      </p:sp>
    </p:spTree>
    <p:extLst>
      <p:ext uri="{BB962C8B-B14F-4D97-AF65-F5344CB8AC3E}">
        <p14:creationId xmlns:p14="http://schemas.microsoft.com/office/powerpoint/2010/main" val="10145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788024" y="6309320"/>
            <a:ext cx="3296075" cy="453120"/>
          </a:xfrm>
        </p:spPr>
        <p:txBody>
          <a:bodyPr>
            <a:normAutofit/>
          </a:bodyPr>
          <a:lstStyle/>
          <a:p>
            <a:r>
              <a:rPr lang="el-GR" sz="1800" i="1" dirty="0" smtClean="0">
                <a:solidFill>
                  <a:schemeClr val="bg2">
                    <a:lumMod val="90000"/>
                  </a:schemeClr>
                </a:solidFill>
              </a:rPr>
              <a:t>Α</a:t>
            </a:r>
            <a:r>
              <a:rPr lang="en-US" sz="1800" i="1" dirty="0" smtClean="0">
                <a:solidFill>
                  <a:schemeClr val="bg2">
                    <a:lumMod val="90000"/>
                  </a:schemeClr>
                </a:solidFill>
              </a:rPr>
              <a:t>ustralopithecus afarensis</a:t>
            </a:r>
            <a:endParaRPr lang="el-GR" sz="1800" i="1" dirty="0">
              <a:solidFill>
                <a:schemeClr val="bg2">
                  <a:lumMod val="90000"/>
                </a:schemeClr>
              </a:solidFill>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936518"/>
            <a:ext cx="5292000" cy="52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3568" y="4077072"/>
            <a:ext cx="2592288" cy="830997"/>
          </a:xfrm>
          <a:prstGeom prst="rect">
            <a:avLst/>
          </a:prstGeom>
          <a:noFill/>
        </p:spPr>
        <p:txBody>
          <a:bodyPr wrap="square" rtlCol="0">
            <a:spAutoFit/>
          </a:bodyPr>
          <a:lstStyle/>
          <a:p>
            <a:r>
              <a:rPr lang="el-GR" sz="2400" b="1" dirty="0" smtClean="0">
                <a:solidFill>
                  <a:prstClr val="black"/>
                </a:solidFill>
              </a:rPr>
              <a:t>3,6</a:t>
            </a:r>
            <a:r>
              <a:rPr lang="el-GR" sz="2400" dirty="0" smtClean="0">
                <a:solidFill>
                  <a:prstClr val="black"/>
                </a:solidFill>
              </a:rPr>
              <a:t>    εκατομμύρια   </a:t>
            </a:r>
          </a:p>
          <a:p>
            <a:r>
              <a:rPr lang="el-GR" sz="2400" dirty="0">
                <a:solidFill>
                  <a:prstClr val="black"/>
                </a:solidFill>
              </a:rPr>
              <a:t>	</a:t>
            </a:r>
            <a:r>
              <a:rPr lang="el-GR" sz="2400" dirty="0" smtClean="0">
                <a:solidFill>
                  <a:prstClr val="black"/>
                </a:solidFill>
              </a:rPr>
              <a:t>        χρόνια</a:t>
            </a:r>
            <a:endParaRPr lang="el-GR" sz="2400" dirty="0">
              <a:solidFill>
                <a:prstClr val="black"/>
              </a:solidFill>
            </a:endParaRPr>
          </a:p>
        </p:txBody>
      </p:sp>
      <p:sp>
        <p:nvSpPr>
          <p:cNvPr id="5" name="Ορθογώνιο 4"/>
          <p:cNvSpPr/>
          <p:nvPr/>
        </p:nvSpPr>
        <p:spPr>
          <a:xfrm>
            <a:off x="456485" y="1444134"/>
            <a:ext cx="1229824" cy="369332"/>
          </a:xfrm>
          <a:prstGeom prst="rect">
            <a:avLst/>
          </a:prstGeom>
        </p:spPr>
        <p:txBody>
          <a:bodyPr wrap="none">
            <a:spAutoFit/>
          </a:bodyPr>
          <a:lstStyle/>
          <a:p>
            <a:r>
              <a:rPr lang="en-US" b="1" dirty="0">
                <a:solidFill>
                  <a:srgbClr val="C00000"/>
                </a:solidFill>
              </a:rPr>
              <a:t>Hominidae</a:t>
            </a:r>
            <a:endParaRPr lang="el-GR" b="1" dirty="0">
              <a:solidFill>
                <a:srgbClr val="C00000"/>
              </a:solidFill>
            </a:endParaRPr>
          </a:p>
        </p:txBody>
      </p:sp>
      <p:sp>
        <p:nvSpPr>
          <p:cNvPr id="7" name="TextBox 6"/>
          <p:cNvSpPr txBox="1"/>
          <p:nvPr/>
        </p:nvSpPr>
        <p:spPr>
          <a:xfrm>
            <a:off x="276980" y="411869"/>
            <a:ext cx="2160240" cy="646331"/>
          </a:xfrm>
          <a:prstGeom prst="rect">
            <a:avLst/>
          </a:prstGeom>
          <a:noFill/>
        </p:spPr>
        <p:txBody>
          <a:bodyPr wrap="square" rtlCol="0">
            <a:spAutoFit/>
          </a:bodyPr>
          <a:lstStyle/>
          <a:p>
            <a:pPr indent="87313"/>
            <a:r>
              <a:rPr lang="el-GR" b="1" dirty="0">
                <a:solidFill>
                  <a:srgbClr val="C00000"/>
                </a:solidFill>
              </a:rPr>
              <a:t>ΟΙΚΟΓΕΝΕΙΑ </a:t>
            </a:r>
          </a:p>
          <a:p>
            <a:r>
              <a:rPr lang="el-GR" b="1" dirty="0" smtClean="0">
                <a:solidFill>
                  <a:srgbClr val="C00000"/>
                </a:solidFill>
              </a:rPr>
              <a:t>  ΤΩΝ ΑΝΘΡΩΠΙΔΩΝ</a:t>
            </a:r>
            <a:endParaRPr lang="el-GR" b="1" dirty="0">
              <a:solidFill>
                <a:srgbClr val="C00000"/>
              </a:solidFill>
            </a:endParaRPr>
          </a:p>
        </p:txBody>
      </p:sp>
    </p:spTree>
    <p:extLst>
      <p:ext uri="{BB962C8B-B14F-4D97-AF65-F5344CB8AC3E}">
        <p14:creationId xmlns:p14="http://schemas.microsoft.com/office/powerpoint/2010/main" val="3068938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p:cNvPicPr>
          <p:nvPr>
            <p:ph idx="1"/>
          </p:nvPr>
        </p:nvPicPr>
        <p:blipFill rotWithShape="1">
          <a:blip r:embed="rId2">
            <a:extLst>
              <a:ext uri="{28A0092B-C50C-407E-A947-70E740481C1C}">
                <a14:useLocalDpi xmlns:a14="http://schemas.microsoft.com/office/drawing/2010/main" val="0"/>
              </a:ext>
            </a:extLst>
          </a:blip>
          <a:srcRect l="4104" t="4398" r="2665" b="6012"/>
          <a:stretch/>
        </p:blipFill>
        <p:spPr bwMode="auto">
          <a:xfrm>
            <a:off x="3631905" y="1050995"/>
            <a:ext cx="5292000" cy="5292000"/>
          </a:xfrm>
          <a:prstGeom prst="rect">
            <a:avLst/>
          </a:prstGeom>
          <a:noFill/>
        </p:spPr>
      </p:pic>
      <p:sp>
        <p:nvSpPr>
          <p:cNvPr id="5" name="TextBox 4"/>
          <p:cNvSpPr txBox="1"/>
          <p:nvPr/>
        </p:nvSpPr>
        <p:spPr>
          <a:xfrm>
            <a:off x="5436096" y="6384012"/>
            <a:ext cx="1512168" cy="369332"/>
          </a:xfrm>
          <a:prstGeom prst="rect">
            <a:avLst/>
          </a:prstGeom>
          <a:noFill/>
        </p:spPr>
        <p:txBody>
          <a:bodyPr wrap="square" rtlCol="0">
            <a:spAutoFit/>
          </a:bodyPr>
          <a:lstStyle/>
          <a:p>
            <a:r>
              <a:rPr lang="en-US" i="1" dirty="0" smtClean="0">
                <a:solidFill>
                  <a:srgbClr val="EEECE1">
                    <a:lumMod val="90000"/>
                  </a:srgbClr>
                </a:solidFill>
              </a:rPr>
              <a:t>Homo habilis</a:t>
            </a:r>
            <a:endParaRPr lang="el-GR" i="1" dirty="0">
              <a:solidFill>
                <a:srgbClr val="EEECE1">
                  <a:lumMod val="90000"/>
                </a:srgbClr>
              </a:solidFill>
            </a:endParaRPr>
          </a:p>
        </p:txBody>
      </p:sp>
      <p:sp>
        <p:nvSpPr>
          <p:cNvPr id="8" name="TextBox 7"/>
          <p:cNvSpPr txBox="1"/>
          <p:nvPr/>
        </p:nvSpPr>
        <p:spPr>
          <a:xfrm>
            <a:off x="276980" y="404664"/>
            <a:ext cx="2160240" cy="646331"/>
          </a:xfrm>
          <a:prstGeom prst="rect">
            <a:avLst/>
          </a:prstGeom>
          <a:noFill/>
        </p:spPr>
        <p:txBody>
          <a:bodyPr wrap="square" rtlCol="0">
            <a:spAutoFit/>
          </a:bodyPr>
          <a:lstStyle/>
          <a:p>
            <a:pPr indent="87313"/>
            <a:r>
              <a:rPr lang="el-GR" b="1" dirty="0">
                <a:solidFill>
                  <a:srgbClr val="C00000"/>
                </a:solidFill>
              </a:rPr>
              <a:t>ΟΙΚΟΓΕΝΕΙΑ </a:t>
            </a:r>
          </a:p>
          <a:p>
            <a:r>
              <a:rPr lang="el-GR" b="1" dirty="0" smtClean="0">
                <a:solidFill>
                  <a:srgbClr val="C00000"/>
                </a:solidFill>
              </a:rPr>
              <a:t>  ΤΩΝ ΑΝΘΡΩΠΙΔΩΝ</a:t>
            </a:r>
            <a:endParaRPr lang="el-GR" b="1" dirty="0">
              <a:solidFill>
                <a:srgbClr val="C00000"/>
              </a:solidFill>
            </a:endParaRPr>
          </a:p>
        </p:txBody>
      </p:sp>
      <p:sp>
        <p:nvSpPr>
          <p:cNvPr id="10" name="Ορθογώνιο 4"/>
          <p:cNvSpPr/>
          <p:nvPr/>
        </p:nvSpPr>
        <p:spPr>
          <a:xfrm>
            <a:off x="456485" y="1444134"/>
            <a:ext cx="1229824" cy="369332"/>
          </a:xfrm>
          <a:prstGeom prst="rect">
            <a:avLst/>
          </a:prstGeom>
        </p:spPr>
        <p:txBody>
          <a:bodyPr wrap="none">
            <a:spAutoFit/>
          </a:bodyPr>
          <a:lstStyle/>
          <a:p>
            <a:r>
              <a:rPr lang="en-US" b="1" dirty="0">
                <a:solidFill>
                  <a:srgbClr val="C00000"/>
                </a:solidFill>
              </a:rPr>
              <a:t>Hominidae</a:t>
            </a:r>
            <a:endParaRPr lang="el-GR" b="1" dirty="0">
              <a:solidFill>
                <a:srgbClr val="C00000"/>
              </a:solidFill>
            </a:endParaRPr>
          </a:p>
        </p:txBody>
      </p:sp>
      <p:sp>
        <p:nvSpPr>
          <p:cNvPr id="13" name="TextBox 2"/>
          <p:cNvSpPr txBox="1"/>
          <p:nvPr/>
        </p:nvSpPr>
        <p:spPr>
          <a:xfrm>
            <a:off x="683568" y="4077072"/>
            <a:ext cx="2592288" cy="830997"/>
          </a:xfrm>
          <a:prstGeom prst="rect">
            <a:avLst/>
          </a:prstGeom>
          <a:noFill/>
        </p:spPr>
        <p:txBody>
          <a:bodyPr wrap="square" rtlCol="0">
            <a:spAutoFit/>
          </a:bodyPr>
          <a:lstStyle/>
          <a:p>
            <a:r>
              <a:rPr lang="el-GR" sz="2400" b="1" dirty="0" smtClean="0">
                <a:solidFill>
                  <a:prstClr val="black"/>
                </a:solidFill>
              </a:rPr>
              <a:t>2,5</a:t>
            </a:r>
            <a:r>
              <a:rPr lang="el-GR" sz="2400" dirty="0" smtClean="0">
                <a:solidFill>
                  <a:prstClr val="black"/>
                </a:solidFill>
              </a:rPr>
              <a:t>    εκατομμύρια   </a:t>
            </a:r>
          </a:p>
          <a:p>
            <a:r>
              <a:rPr lang="el-GR" sz="2400" dirty="0">
                <a:solidFill>
                  <a:prstClr val="black"/>
                </a:solidFill>
              </a:rPr>
              <a:t>	</a:t>
            </a:r>
            <a:r>
              <a:rPr lang="el-GR" sz="2400" dirty="0" smtClean="0">
                <a:solidFill>
                  <a:prstClr val="black"/>
                </a:solidFill>
              </a:rPr>
              <a:t>        χρόνια</a:t>
            </a:r>
            <a:endParaRPr lang="el-GR" sz="2400" dirty="0">
              <a:solidFill>
                <a:prstClr val="black"/>
              </a:solidFill>
            </a:endParaRPr>
          </a:p>
        </p:txBody>
      </p:sp>
    </p:spTree>
    <p:extLst>
      <p:ext uri="{BB962C8B-B14F-4D97-AF65-F5344CB8AC3E}">
        <p14:creationId xmlns:p14="http://schemas.microsoft.com/office/powerpoint/2010/main" val="2410826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20072" y="6388227"/>
            <a:ext cx="1564355" cy="369332"/>
          </a:xfrm>
          <a:prstGeom prst="rect">
            <a:avLst/>
          </a:prstGeom>
          <a:noFill/>
        </p:spPr>
        <p:txBody>
          <a:bodyPr wrap="square" rtlCol="0">
            <a:spAutoFit/>
          </a:bodyPr>
          <a:lstStyle/>
          <a:p>
            <a:r>
              <a:rPr lang="en-US" i="1" dirty="0" smtClean="0">
                <a:solidFill>
                  <a:srgbClr val="EEECE1">
                    <a:lumMod val="90000"/>
                  </a:srgbClr>
                </a:solidFill>
              </a:rPr>
              <a:t>Homo erectus</a:t>
            </a:r>
            <a:endParaRPr lang="el-GR" i="1" dirty="0">
              <a:solidFill>
                <a:srgbClr val="EEECE1">
                  <a:lumMod val="90000"/>
                </a:srgbClr>
              </a:solidFill>
            </a:endParaRPr>
          </a:p>
        </p:txBody>
      </p:sp>
      <p:sp>
        <p:nvSpPr>
          <p:cNvPr id="9" name="TextBox 8"/>
          <p:cNvSpPr txBox="1"/>
          <p:nvPr/>
        </p:nvSpPr>
        <p:spPr>
          <a:xfrm>
            <a:off x="276980" y="411869"/>
            <a:ext cx="2160240" cy="646331"/>
          </a:xfrm>
          <a:prstGeom prst="rect">
            <a:avLst/>
          </a:prstGeom>
          <a:noFill/>
        </p:spPr>
        <p:txBody>
          <a:bodyPr wrap="square" rtlCol="0">
            <a:spAutoFit/>
          </a:bodyPr>
          <a:lstStyle/>
          <a:p>
            <a:pPr indent="87313"/>
            <a:r>
              <a:rPr lang="el-GR" b="1" dirty="0">
                <a:solidFill>
                  <a:srgbClr val="C00000"/>
                </a:solidFill>
              </a:rPr>
              <a:t>ΟΙΚΟΓΕΝΕΙΑ </a:t>
            </a:r>
          </a:p>
          <a:p>
            <a:r>
              <a:rPr lang="el-GR" b="1" dirty="0" smtClean="0">
                <a:solidFill>
                  <a:srgbClr val="C00000"/>
                </a:solidFill>
              </a:rPr>
              <a:t>  ΤΩΝ ΑΝΘΡΩΠΙΔΩΝ</a:t>
            </a:r>
            <a:endParaRPr lang="el-GR" b="1" dirty="0">
              <a:solidFill>
                <a:srgbClr val="C00000"/>
              </a:solidFill>
            </a:endParaRPr>
          </a:p>
        </p:txBody>
      </p:sp>
      <p:sp>
        <p:nvSpPr>
          <p:cNvPr id="8" name="Ορθογώνιο 4"/>
          <p:cNvSpPr/>
          <p:nvPr/>
        </p:nvSpPr>
        <p:spPr>
          <a:xfrm>
            <a:off x="456485" y="1444134"/>
            <a:ext cx="1229824" cy="369332"/>
          </a:xfrm>
          <a:prstGeom prst="rect">
            <a:avLst/>
          </a:prstGeom>
        </p:spPr>
        <p:txBody>
          <a:bodyPr wrap="none">
            <a:spAutoFit/>
          </a:bodyPr>
          <a:lstStyle/>
          <a:p>
            <a:r>
              <a:rPr lang="en-US" b="1" dirty="0">
                <a:solidFill>
                  <a:srgbClr val="C00000"/>
                </a:solidFill>
              </a:rPr>
              <a:t>Hominidae</a:t>
            </a:r>
            <a:endParaRPr lang="el-GR" b="1" dirty="0">
              <a:solidFill>
                <a:srgbClr val="C00000"/>
              </a:solidFill>
            </a:endParaRPr>
          </a:p>
        </p:txBody>
      </p:sp>
      <p:sp>
        <p:nvSpPr>
          <p:cNvPr id="10" name="TextBox 2"/>
          <p:cNvSpPr txBox="1"/>
          <p:nvPr/>
        </p:nvSpPr>
        <p:spPr>
          <a:xfrm>
            <a:off x="683568" y="4077072"/>
            <a:ext cx="2592288" cy="830997"/>
          </a:xfrm>
          <a:prstGeom prst="rect">
            <a:avLst/>
          </a:prstGeom>
          <a:noFill/>
        </p:spPr>
        <p:txBody>
          <a:bodyPr wrap="square" rtlCol="0">
            <a:spAutoFit/>
          </a:bodyPr>
          <a:lstStyle/>
          <a:p>
            <a:r>
              <a:rPr lang="el-GR" sz="2400" b="1" dirty="0" smtClean="0">
                <a:solidFill>
                  <a:prstClr val="black"/>
                </a:solidFill>
              </a:rPr>
              <a:t>1,6</a:t>
            </a:r>
            <a:r>
              <a:rPr lang="el-GR" sz="2400" dirty="0" smtClean="0">
                <a:solidFill>
                  <a:prstClr val="black"/>
                </a:solidFill>
              </a:rPr>
              <a:t>    εκατομμύρια   </a:t>
            </a:r>
          </a:p>
          <a:p>
            <a:r>
              <a:rPr lang="el-GR" sz="2400" dirty="0">
                <a:solidFill>
                  <a:prstClr val="black"/>
                </a:solidFill>
              </a:rPr>
              <a:t>	</a:t>
            </a:r>
            <a:r>
              <a:rPr lang="el-GR" sz="2400" dirty="0" smtClean="0">
                <a:solidFill>
                  <a:prstClr val="black"/>
                </a:solidFill>
              </a:rPr>
              <a:t>        χρόνια</a:t>
            </a:r>
            <a:endParaRPr lang="el-GR" sz="2400"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705" y="973138"/>
            <a:ext cx="5291137" cy="529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272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3" descr="Σχετική εικόνα"/>
          <p:cNvPicPr/>
          <p:nvPr/>
        </p:nvPicPr>
        <p:blipFill rotWithShape="1">
          <a:blip r:embed="rId2">
            <a:extLst>
              <a:ext uri="{BEBA8EAE-BF5A-486C-A8C5-ECC9F3942E4B}">
                <a14:imgProps xmlns:a14="http://schemas.microsoft.com/office/drawing/2010/main">
                  <a14:imgLayer r:embed="rId3">
                    <a14:imgEffect>
                      <a14:backgroundRemoval t="2156" b="98204" l="6929" r="89969"/>
                    </a14:imgEffect>
                  </a14:imgLayer>
                </a14:imgProps>
              </a:ext>
              <a:ext uri="{28A0092B-C50C-407E-A947-70E740481C1C}">
                <a14:useLocalDpi xmlns:a14="http://schemas.microsoft.com/office/drawing/2010/main" val="0"/>
              </a:ext>
            </a:extLst>
          </a:blip>
          <a:srcRect l="8049" r="8355" b="9312"/>
          <a:stretch/>
        </p:blipFill>
        <p:spPr bwMode="auto">
          <a:xfrm>
            <a:off x="3329307" y="741460"/>
            <a:ext cx="4932000" cy="4716000"/>
          </a:xfrm>
          <a:prstGeom prst="rect">
            <a:avLst/>
          </a:prstGeom>
          <a:noFill/>
          <a:ln>
            <a:noFill/>
          </a:ln>
        </p:spPr>
      </p:pic>
      <p:sp>
        <p:nvSpPr>
          <p:cNvPr id="2" name="Ορθογώνιο 1"/>
          <p:cNvSpPr/>
          <p:nvPr/>
        </p:nvSpPr>
        <p:spPr>
          <a:xfrm>
            <a:off x="5301673" y="5350008"/>
            <a:ext cx="812210" cy="369332"/>
          </a:xfrm>
          <a:prstGeom prst="rect">
            <a:avLst/>
          </a:prstGeom>
        </p:spPr>
        <p:txBody>
          <a:bodyPr wrap="none">
            <a:spAutoFit/>
          </a:bodyPr>
          <a:lstStyle/>
          <a:p>
            <a:pPr algn="ctr"/>
            <a:r>
              <a:rPr lang="en-US" dirty="0" smtClean="0">
                <a:solidFill>
                  <a:srgbClr val="1F497D">
                    <a:lumMod val="75000"/>
                  </a:srgbClr>
                </a:solidFill>
              </a:rPr>
              <a:t>Vulpes</a:t>
            </a:r>
            <a:endParaRPr lang="el-GR" i="1" dirty="0">
              <a:solidFill>
                <a:srgbClr val="1F497D">
                  <a:lumMod val="75000"/>
                </a:srgbClr>
              </a:solidFill>
            </a:endParaRPr>
          </a:p>
        </p:txBody>
      </p:sp>
      <p:sp>
        <p:nvSpPr>
          <p:cNvPr id="5" name="Ορθογώνιο 4"/>
          <p:cNvSpPr/>
          <p:nvPr/>
        </p:nvSpPr>
        <p:spPr>
          <a:xfrm>
            <a:off x="86629" y="6102418"/>
            <a:ext cx="9057372" cy="4427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Η οικογένεια κυνίδες  περιλαμβάνει περισσότερα γένη (αλεπού, σκύλος, τσακάλι, λύκος, κ.α.).</a:t>
            </a:r>
            <a:endParaRPr lang="el-GR" dirty="0">
              <a:solidFill>
                <a:prstClr val="white"/>
              </a:solidFill>
            </a:endParaRPr>
          </a:p>
        </p:txBody>
      </p:sp>
      <p:sp>
        <p:nvSpPr>
          <p:cNvPr id="7" name="Τίτλος 1"/>
          <p:cNvSpPr>
            <a:spLocks noGrp="1"/>
          </p:cNvSpPr>
          <p:nvPr>
            <p:ph type="title"/>
          </p:nvPr>
        </p:nvSpPr>
        <p:spPr>
          <a:xfrm>
            <a:off x="960920" y="2654711"/>
            <a:ext cx="2290814" cy="514170"/>
          </a:xfrm>
        </p:spPr>
        <p:txBody>
          <a:bodyPr>
            <a:noAutofit/>
          </a:bodyPr>
          <a:lstStyle/>
          <a:p>
            <a:r>
              <a:rPr lang="en-US" sz="1800" dirty="0" smtClean="0">
                <a:latin typeface="+mn-lt"/>
                <a:ea typeface="+mn-ea"/>
                <a:cs typeface="+mn-cs"/>
              </a:rPr>
              <a:t/>
            </a:r>
            <a:br>
              <a:rPr lang="en-US" sz="1800" dirty="0" smtClean="0">
                <a:latin typeface="+mn-lt"/>
                <a:ea typeface="+mn-ea"/>
                <a:cs typeface="+mn-cs"/>
              </a:rPr>
            </a:br>
            <a:r>
              <a:rPr lang="en-US" sz="1800" dirty="0">
                <a:latin typeface="+mn-lt"/>
                <a:ea typeface="+mn-ea"/>
                <a:cs typeface="+mn-cs"/>
              </a:rPr>
              <a:t/>
            </a:r>
            <a:br>
              <a:rPr lang="en-US" sz="1800" dirty="0">
                <a:latin typeface="+mn-lt"/>
                <a:ea typeface="+mn-ea"/>
                <a:cs typeface="+mn-cs"/>
              </a:rPr>
            </a:br>
            <a:r>
              <a:rPr lang="el-GR" sz="1800" dirty="0">
                <a:solidFill>
                  <a:schemeClr val="tx2">
                    <a:lumMod val="75000"/>
                  </a:schemeClr>
                </a:solidFill>
              </a:rPr>
              <a:t>ΟΙΚΟΓΕΝΕΙΑ</a:t>
            </a:r>
            <a:r>
              <a:rPr lang="en-US" sz="1800" dirty="0">
                <a:solidFill>
                  <a:schemeClr val="tx2">
                    <a:lumMod val="75000"/>
                  </a:schemeClr>
                </a:solidFill>
              </a:rPr>
              <a:t>:</a:t>
            </a:r>
            <a:r>
              <a:rPr lang="el-GR" sz="1800" dirty="0">
                <a:solidFill>
                  <a:schemeClr val="tx2">
                    <a:lumMod val="75000"/>
                  </a:schemeClr>
                </a:solidFill>
              </a:rPr>
              <a:t> ΚΥΝΙΔΕΣ</a:t>
            </a:r>
            <a:r>
              <a:rPr lang="el-GR" sz="1800" dirty="0">
                <a:solidFill>
                  <a:schemeClr val="bg2">
                    <a:lumMod val="75000"/>
                  </a:schemeClr>
                </a:solidFill>
              </a:rPr>
              <a:t/>
            </a:r>
            <a:br>
              <a:rPr lang="el-GR" sz="1800" dirty="0">
                <a:solidFill>
                  <a:schemeClr val="bg2">
                    <a:lumMod val="75000"/>
                  </a:schemeClr>
                </a:solidFill>
              </a:rPr>
            </a:br>
            <a:r>
              <a:rPr lang="el-GR" sz="1800" dirty="0">
                <a:latin typeface="+mn-lt"/>
                <a:ea typeface="+mn-ea"/>
                <a:cs typeface="+mn-cs"/>
              </a:rPr>
              <a:t/>
            </a:r>
            <a:br>
              <a:rPr lang="el-GR" sz="1800" dirty="0">
                <a:latin typeface="+mn-lt"/>
                <a:ea typeface="+mn-ea"/>
                <a:cs typeface="+mn-cs"/>
              </a:rPr>
            </a:br>
            <a:r>
              <a:rPr lang="en-US" sz="1800" dirty="0" smtClean="0">
                <a:latin typeface="+mn-lt"/>
                <a:ea typeface="+mn-ea"/>
                <a:cs typeface="+mn-cs"/>
              </a:rPr>
              <a:t/>
            </a:r>
            <a:br>
              <a:rPr lang="en-US" sz="1800" dirty="0" smtClean="0">
                <a:latin typeface="+mn-lt"/>
                <a:ea typeface="+mn-ea"/>
                <a:cs typeface="+mn-cs"/>
              </a:rPr>
            </a:br>
            <a:endParaRPr lang="el-GR" sz="1800" dirty="0">
              <a:latin typeface="+mn-lt"/>
              <a:ea typeface="+mn-ea"/>
              <a:cs typeface="+mn-cs"/>
            </a:endParaRPr>
          </a:p>
        </p:txBody>
      </p:sp>
      <p:sp>
        <p:nvSpPr>
          <p:cNvPr id="9" name="Ορθογώνιο 8"/>
          <p:cNvSpPr/>
          <p:nvPr/>
        </p:nvSpPr>
        <p:spPr>
          <a:xfrm>
            <a:off x="943275" y="2931391"/>
            <a:ext cx="1790299" cy="1476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1F497D">
                  <a:lumMod val="75000"/>
                </a:srgbClr>
              </a:solidFill>
            </a:endParaRPr>
          </a:p>
        </p:txBody>
      </p:sp>
      <p:sp>
        <p:nvSpPr>
          <p:cNvPr id="10" name="Ορθογώνιο 9"/>
          <p:cNvSpPr/>
          <p:nvPr/>
        </p:nvSpPr>
        <p:spPr>
          <a:xfrm>
            <a:off x="1095675" y="3083791"/>
            <a:ext cx="1790299" cy="1476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ct val="20000"/>
              </a:spcBef>
              <a:buFont typeface="Arial" pitchFamily="34" charset="0"/>
              <a:buChar char="•"/>
            </a:pPr>
            <a:endParaRPr lang="en-US" dirty="0" smtClean="0">
              <a:solidFill>
                <a:srgbClr val="1F497D">
                  <a:lumMod val="75000"/>
                </a:srgbClr>
              </a:solidFill>
            </a:endParaRPr>
          </a:p>
          <a:p>
            <a:pPr>
              <a:spcBef>
                <a:spcPct val="20000"/>
              </a:spcBef>
            </a:pPr>
            <a:endParaRPr lang="en-US" dirty="0" smtClean="0">
              <a:solidFill>
                <a:srgbClr val="1F497D">
                  <a:lumMod val="75000"/>
                </a:srgbClr>
              </a:solidFill>
            </a:endParaRPr>
          </a:p>
          <a:p>
            <a:pPr marL="342900" indent="-342900">
              <a:spcBef>
                <a:spcPct val="20000"/>
              </a:spcBef>
              <a:buFont typeface="Arial" pitchFamily="34" charset="0"/>
              <a:buChar char="•"/>
            </a:pPr>
            <a:endParaRPr lang="en-US" dirty="0" smtClean="0">
              <a:solidFill>
                <a:srgbClr val="1F497D">
                  <a:lumMod val="75000"/>
                </a:srgbClr>
              </a:solidFill>
            </a:endParaRPr>
          </a:p>
          <a:p>
            <a:pPr>
              <a:spcBef>
                <a:spcPct val="20000"/>
              </a:spcBef>
            </a:pPr>
            <a:r>
              <a:rPr lang="el-GR" sz="1400" dirty="0" smtClean="0">
                <a:solidFill>
                  <a:srgbClr val="1F497D">
                    <a:lumMod val="75000"/>
                  </a:srgbClr>
                </a:solidFill>
              </a:rPr>
              <a:t>Η </a:t>
            </a:r>
            <a:r>
              <a:rPr lang="el-GR" sz="1400" b="1" dirty="0">
                <a:solidFill>
                  <a:srgbClr val="00B050"/>
                </a:solidFill>
              </a:rPr>
              <a:t>οικογένεια</a:t>
            </a:r>
            <a:r>
              <a:rPr lang="el-GR" sz="1400" dirty="0">
                <a:solidFill>
                  <a:srgbClr val="1F497D">
                    <a:lumMod val="75000"/>
                  </a:srgbClr>
                </a:solidFill>
              </a:rPr>
              <a:t> κυνίδες  περιλαμβάνει περισσότερα</a:t>
            </a:r>
            <a:r>
              <a:rPr lang="el-GR" sz="1400" b="1" dirty="0">
                <a:solidFill>
                  <a:srgbClr val="FF0000"/>
                </a:solidFill>
              </a:rPr>
              <a:t> γένη </a:t>
            </a:r>
            <a:r>
              <a:rPr lang="el-GR" sz="1400" dirty="0">
                <a:solidFill>
                  <a:srgbClr val="1F497D">
                    <a:lumMod val="75000"/>
                  </a:srgbClr>
                </a:solidFill>
              </a:rPr>
              <a:t>(αλεπού, σκύλος, τσακάλι, λύκος, κ.α.).</a:t>
            </a:r>
          </a:p>
          <a:p>
            <a:pPr algn="ctr"/>
            <a:endParaRPr lang="el-GR" dirty="0">
              <a:solidFill>
                <a:srgbClr val="1F497D">
                  <a:lumMod val="75000"/>
                </a:srgbClr>
              </a:solidFill>
            </a:endParaRPr>
          </a:p>
        </p:txBody>
      </p:sp>
    </p:spTree>
    <p:extLst>
      <p:ext uri="{BB962C8B-B14F-4D97-AF65-F5344CB8AC3E}">
        <p14:creationId xmlns:p14="http://schemas.microsoft.com/office/powerpoint/2010/main" val="2277904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5606473"/>
            <a:ext cx="9144000" cy="1025236"/>
          </a:xfrm>
        </p:spPr>
        <p:txBody>
          <a:bodyPr>
            <a:noAutofit/>
          </a:bodyPr>
          <a:lstStyle/>
          <a:p>
            <a:r>
              <a:rPr lang="el-GR" sz="1400" dirty="0" smtClean="0">
                <a:solidFill>
                  <a:schemeClr val="bg1"/>
                </a:solidFill>
              </a:rPr>
              <a:t>-το αντανακλαστικό της (ραχιαίας) κάμψης των δακτύλων του κάτω άκρου εκτιμάται σαν εκδήλωση αρχέγονου </a:t>
            </a:r>
            <a:r>
              <a:rPr lang="en-US" sz="1400" dirty="0" smtClean="0">
                <a:solidFill>
                  <a:schemeClr val="bg1"/>
                </a:solidFill>
              </a:rPr>
              <a:t>  </a:t>
            </a:r>
            <a:r>
              <a:rPr lang="el-GR" sz="1400" dirty="0" smtClean="0">
                <a:solidFill>
                  <a:schemeClr val="bg1"/>
                </a:solidFill>
              </a:rPr>
              <a:t>αντανακλαστικού που κληροδοτήθηκε από τον </a:t>
            </a:r>
            <a:r>
              <a:rPr lang="el-GR" sz="1400" dirty="0" smtClean="0">
                <a:solidFill>
                  <a:schemeClr val="accent2">
                    <a:lumMod val="60000"/>
                    <a:lumOff val="40000"/>
                  </a:schemeClr>
                </a:solidFill>
              </a:rPr>
              <a:t>ΚΟΙΝΟ ΠΡΟΓΟΝΟ </a:t>
            </a:r>
            <a:r>
              <a:rPr lang="el-GR" sz="1400" dirty="0" smtClean="0">
                <a:solidFill>
                  <a:schemeClr val="bg1"/>
                </a:solidFill>
              </a:rPr>
              <a:t>που μοιράζονται σύγχρονα πρωτεύοντα όπως μέλη της υπεροικογένειας των κερκοπιθήκων </a:t>
            </a:r>
            <a:r>
              <a:rPr lang="en-US" sz="1400" dirty="0" smtClean="0">
                <a:solidFill>
                  <a:schemeClr val="bg1"/>
                </a:solidFill>
              </a:rPr>
              <a:t>(Semnopethicus </a:t>
            </a:r>
            <a:r>
              <a:rPr lang="en-US" sz="1400" i="1" dirty="0" smtClean="0">
                <a:solidFill>
                  <a:schemeClr val="bg1"/>
                </a:solidFill>
              </a:rPr>
              <a:t>entellus)</a:t>
            </a:r>
            <a:r>
              <a:rPr lang="el-GR" sz="1400" dirty="0">
                <a:solidFill>
                  <a:schemeClr val="bg1"/>
                </a:solidFill>
              </a:rPr>
              <a:t> και μέλη της</a:t>
            </a:r>
            <a:r>
              <a:rPr lang="en-US" sz="1400" dirty="0">
                <a:solidFill>
                  <a:schemeClr val="bg1"/>
                </a:solidFill>
              </a:rPr>
              <a:t> </a:t>
            </a:r>
            <a:r>
              <a:rPr lang="el-GR" sz="1400" dirty="0">
                <a:solidFill>
                  <a:schemeClr val="bg1"/>
                </a:solidFill>
              </a:rPr>
              <a:t>υπεροικογένειας των ανθρωποειδών (</a:t>
            </a:r>
            <a:r>
              <a:rPr lang="en-US" sz="1400" dirty="0">
                <a:solidFill>
                  <a:schemeClr val="bg1"/>
                </a:solidFill>
              </a:rPr>
              <a:t>Homo </a:t>
            </a:r>
            <a:r>
              <a:rPr lang="en-US" sz="1400" i="1" dirty="0">
                <a:solidFill>
                  <a:schemeClr val="bg1"/>
                </a:solidFill>
              </a:rPr>
              <a:t>sapiens</a:t>
            </a:r>
            <a:r>
              <a:rPr lang="en-US" sz="1400" dirty="0" smtClean="0">
                <a:solidFill>
                  <a:schemeClr val="bg1"/>
                </a:solidFill>
              </a:rPr>
              <a:t>).</a:t>
            </a:r>
            <a:r>
              <a:rPr lang="el-GR" sz="1400" dirty="0" smtClean="0">
                <a:solidFill>
                  <a:schemeClr val="bg1"/>
                </a:solidFill>
              </a:rPr>
              <a:t> </a:t>
            </a:r>
            <a:r>
              <a:rPr lang="el-GR" sz="1400" i="1" dirty="0">
                <a:solidFill>
                  <a:srgbClr val="7030A0"/>
                </a:solidFill>
              </a:rPr>
              <a:t/>
            </a:r>
            <a:br>
              <a:rPr lang="el-GR" sz="1400" i="1" dirty="0">
                <a:solidFill>
                  <a:srgbClr val="7030A0"/>
                </a:solidFill>
              </a:rPr>
            </a:br>
            <a:endParaRPr lang="el-GR" sz="1400" dirty="0">
              <a:solidFill>
                <a:schemeClr val="bg1"/>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1035"/>
            <a:ext cx="3048264"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25"/>
          <a:stretch/>
        </p:blipFill>
        <p:spPr bwMode="auto">
          <a:xfrm>
            <a:off x="3094181" y="77499"/>
            <a:ext cx="5985164"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9859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0" y="5839546"/>
            <a:ext cx="8229600" cy="1018454"/>
          </a:xfrm>
        </p:spPr>
        <p:txBody>
          <a:bodyPr>
            <a:normAutofit fontScale="85000" lnSpcReduction="20000"/>
          </a:bodyPr>
          <a:lstStyle/>
          <a:p>
            <a:pPr marL="0" indent="0">
              <a:buNone/>
            </a:pPr>
            <a:r>
              <a:rPr lang="el-GR" sz="1400" dirty="0" smtClean="0">
                <a:solidFill>
                  <a:schemeClr val="bg1"/>
                </a:solidFill>
              </a:rPr>
              <a:t>-το αντανακλαστικό του «δραγμού» εκδηλώνεται σε νεογνά και βρέφη μέχρι τον τρίτο μήνα της ζωής. Αν το μωρό αφεθεί να πέσει ελεύθερα προς τα πίσω (π.χ. από την αγκαλιά της μαμάς στο κρεβατάκι του) γαντζώνεται με λαβή αντίστοιχη αυτής των άλλων πρωτευόντων (στρεψίρρινων ή απλόρρινων). Τα ο αντανακλαστικό αίρεται καθώς το μωρό μεγαλώνει και τ</a:t>
            </a:r>
            <a:r>
              <a:rPr lang="en-US" sz="1400" dirty="0" smtClean="0">
                <a:solidFill>
                  <a:schemeClr val="bg1"/>
                </a:solidFill>
              </a:rPr>
              <a:t>o </a:t>
            </a:r>
            <a:r>
              <a:rPr lang="el-GR" sz="1400" dirty="0" smtClean="0">
                <a:solidFill>
                  <a:schemeClr val="bg1"/>
                </a:solidFill>
              </a:rPr>
              <a:t>νευρικό του σύστημα ωριμάζει σχηματίζοντας πολύπλοκα δίκτυα που αναιρούν τη λειτουργία του αρχέγονου νευρικού «κυκλώματος» που κληροδοτήθηκε από τον κοινό πρόγονο που μοιραζόμαστε με σύγχρονα πρωτεύοντα στα οποία  το γάντζωμα στη γούνα της μαμάς εκδηλώνεται αμέσως μετά τη γέννηση. </a:t>
            </a:r>
            <a:endParaRPr lang="el-GR" sz="1400" dirty="0">
              <a:solidFill>
                <a:schemeClr val="bg1"/>
              </a:solidFill>
            </a:endParaRPr>
          </a:p>
        </p:txBody>
      </p:sp>
      <p:sp>
        <p:nvSpPr>
          <p:cNvPr id="5" name="Τίτλος 1"/>
          <p:cNvSpPr>
            <a:spLocks noGrp="1"/>
          </p:cNvSpPr>
          <p:nvPr>
            <p:ph type="title"/>
          </p:nvPr>
        </p:nvSpPr>
        <p:spPr>
          <a:xfrm>
            <a:off x="0" y="211251"/>
            <a:ext cx="2456540" cy="441127"/>
          </a:xfrm>
        </p:spPr>
        <p:txBody>
          <a:bodyPr>
            <a:normAutofit/>
          </a:bodyPr>
          <a:lstStyle/>
          <a:p>
            <a:r>
              <a:rPr lang="el-GR" sz="2000" dirty="0" smtClean="0">
                <a:solidFill>
                  <a:schemeClr val="bg2">
                    <a:lumMod val="90000"/>
                  </a:schemeClr>
                </a:solidFill>
              </a:rPr>
              <a:t>ΤΑΞ</a:t>
            </a:r>
            <a:r>
              <a:rPr lang="en-US" sz="2000" dirty="0" smtClean="0">
                <a:solidFill>
                  <a:schemeClr val="bg2">
                    <a:lumMod val="90000"/>
                  </a:schemeClr>
                </a:solidFill>
              </a:rPr>
              <a:t>H: </a:t>
            </a:r>
            <a:r>
              <a:rPr lang="el-GR" sz="2000" dirty="0" smtClean="0">
                <a:solidFill>
                  <a:schemeClr val="bg2">
                    <a:lumMod val="90000"/>
                  </a:schemeClr>
                </a:solidFill>
              </a:rPr>
              <a:t>ΠΡΩΤΕΥΟΝΤΑ</a:t>
            </a:r>
            <a:endParaRPr lang="el-GR" sz="2000" dirty="0">
              <a:solidFill>
                <a:schemeClr val="bg2">
                  <a:lumMod val="90000"/>
                </a:schemeClr>
              </a:solidFill>
            </a:endParaRPr>
          </a:p>
        </p:txBody>
      </p:sp>
      <p:sp>
        <p:nvSpPr>
          <p:cNvPr id="6" name="TextBox 5"/>
          <p:cNvSpPr txBox="1"/>
          <p:nvPr/>
        </p:nvSpPr>
        <p:spPr>
          <a:xfrm>
            <a:off x="2346036" y="252268"/>
            <a:ext cx="2456540" cy="400110"/>
          </a:xfrm>
          <a:prstGeom prst="rect">
            <a:avLst/>
          </a:prstGeom>
          <a:noFill/>
        </p:spPr>
        <p:txBody>
          <a:bodyPr wrap="square" rtlCol="0">
            <a:spAutoFit/>
          </a:bodyPr>
          <a:lstStyle/>
          <a:p>
            <a:r>
              <a:rPr lang="el-GR" sz="2000" dirty="0" smtClean="0">
                <a:solidFill>
                  <a:srgbClr val="FF0000"/>
                </a:solidFill>
              </a:rPr>
              <a:t>ΥΠΟΤΑΞΗ</a:t>
            </a:r>
            <a:r>
              <a:rPr lang="en-US" sz="2000" dirty="0" smtClean="0">
                <a:solidFill>
                  <a:srgbClr val="FF0000"/>
                </a:solidFill>
              </a:rPr>
              <a:t>:</a:t>
            </a:r>
            <a:r>
              <a:rPr lang="el-GR" sz="2000" dirty="0" smtClean="0">
                <a:solidFill>
                  <a:srgbClr val="FF0000"/>
                </a:solidFill>
              </a:rPr>
              <a:t> </a:t>
            </a:r>
            <a:r>
              <a:rPr lang="el-GR" sz="2000" dirty="0">
                <a:solidFill>
                  <a:schemeClr val="bg2"/>
                </a:solidFill>
              </a:rPr>
              <a:t>Α</a:t>
            </a:r>
            <a:r>
              <a:rPr lang="el-GR" sz="2000" dirty="0" smtClean="0">
                <a:solidFill>
                  <a:schemeClr val="bg2"/>
                </a:solidFill>
              </a:rPr>
              <a:t>πλόρρινα</a:t>
            </a:r>
            <a:r>
              <a:rPr lang="el-GR" sz="2000" dirty="0" smtClean="0">
                <a:solidFill>
                  <a:srgbClr val="FF0000"/>
                </a:solidFill>
              </a:rPr>
              <a:t> </a:t>
            </a:r>
            <a:endParaRPr lang="el-GR" sz="2000" dirty="0">
              <a:solidFill>
                <a:srgbClr val="FF0000"/>
              </a:solidFill>
            </a:endParaRPr>
          </a:p>
        </p:txBody>
      </p:sp>
      <p:sp>
        <p:nvSpPr>
          <p:cNvPr id="7" name="Ορθογώνιο 6"/>
          <p:cNvSpPr/>
          <p:nvPr/>
        </p:nvSpPr>
        <p:spPr>
          <a:xfrm>
            <a:off x="5595937" y="267657"/>
            <a:ext cx="2587633" cy="369332"/>
          </a:xfrm>
          <a:prstGeom prst="rect">
            <a:avLst/>
          </a:prstGeom>
        </p:spPr>
        <p:txBody>
          <a:bodyPr wrap="square">
            <a:spAutoFit/>
          </a:bodyPr>
          <a:lstStyle/>
          <a:p>
            <a:pPr lvl="0"/>
            <a:r>
              <a:rPr lang="el-GR" dirty="0">
                <a:solidFill>
                  <a:srgbClr val="FFC000"/>
                </a:solidFill>
              </a:rPr>
              <a:t>Κατάρρινα πρωτεύοντα</a:t>
            </a:r>
          </a:p>
        </p:txBody>
      </p:sp>
      <p:sp>
        <p:nvSpPr>
          <p:cNvPr id="11" name="Ορθογώνιο 10"/>
          <p:cNvSpPr/>
          <p:nvPr/>
        </p:nvSpPr>
        <p:spPr>
          <a:xfrm>
            <a:off x="3932093" y="5458272"/>
            <a:ext cx="3184678" cy="365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Υπεροικογένεια</a:t>
            </a:r>
            <a:r>
              <a:rPr lang="en-US" sz="1200" dirty="0" smtClean="0"/>
              <a:t>:</a:t>
            </a:r>
            <a:r>
              <a:rPr lang="el-GR" sz="1200" dirty="0" smtClean="0"/>
              <a:t> Ανθρωποειδείς</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307" y="1257600"/>
            <a:ext cx="4623446" cy="354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801" y="1257600"/>
            <a:ext cx="296227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807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7998" y="445646"/>
            <a:ext cx="6192000" cy="496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361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Θέση περιεχομένου 4" descr="https://biologiaygeologia4eso.files.wordpress.com/2011/06/h_erectus1.gif"/>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51920" y="1493763"/>
            <a:ext cx="2412000" cy="4716000"/>
          </a:xfrm>
          <a:prstGeom prst="rect">
            <a:avLst/>
          </a:prstGeom>
          <a:noFill/>
          <a:ln>
            <a:noFill/>
          </a:ln>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0" b="100000" l="0" r="99505">
                        <a14:foregroundMark x1="35644" y1="5750" x2="31188" y2="7000"/>
                        <a14:foregroundMark x1="29703" y1="9250" x2="27723" y2="11250"/>
                        <a14:foregroundMark x1="28218" y1="12250" x2="27228" y2="13500"/>
                        <a14:foregroundMark x1="19307" y1="49250" x2="6436" y2="46250"/>
                        <a14:foregroundMark x1="35644" y1="46000" x2="27723" y2="49000"/>
                        <a14:foregroundMark x1="5446" y1="46500" x2="3465" y2="48000"/>
                        <a14:backgroundMark x1="83168" y1="51500" x2="76238" y2="55500"/>
                      </a14:backgroundRemoval>
                    </a14:imgEffect>
                  </a14:imgLayer>
                </a14:imgProps>
              </a:ext>
              <a:ext uri="{28A0092B-C50C-407E-A947-70E740481C1C}">
                <a14:useLocalDpi xmlns:a14="http://schemas.microsoft.com/office/drawing/2010/main" val="0"/>
              </a:ext>
            </a:extLst>
          </a:blip>
          <a:srcRect/>
          <a:stretch>
            <a:fillRect/>
          </a:stretch>
        </p:blipFill>
        <p:spPr bwMode="auto">
          <a:xfrm>
            <a:off x="1763688" y="1196752"/>
            <a:ext cx="2016000" cy="3992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Σχετική εικόνα"/>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763" b="98077" l="1000" r="99500"/>
                    </a14:imgEffect>
                  </a14:imgLayer>
                </a14:imgProps>
              </a:ext>
              <a:ext uri="{28A0092B-C50C-407E-A947-70E740481C1C}">
                <a14:useLocalDpi xmlns:a14="http://schemas.microsoft.com/office/drawing/2010/main" val="0"/>
              </a:ext>
            </a:extLst>
          </a:blip>
          <a:srcRect t="1708" b="3878"/>
          <a:stretch/>
        </p:blipFill>
        <p:spPr bwMode="auto">
          <a:xfrm>
            <a:off x="19061" y="2708920"/>
            <a:ext cx="2592000" cy="3817625"/>
          </a:xfrm>
          <a:prstGeom prst="rect">
            <a:avLst/>
          </a:prstGeom>
          <a:noFill/>
          <a:extLst>
            <a:ext uri="{909E8E84-426E-40DD-AFC4-6F175D3DCCD1}">
              <a14:hiddenFill xmlns:a14="http://schemas.microsoft.com/office/drawing/2010/main">
                <a:solidFill>
                  <a:srgbClr val="FFFFFF"/>
                </a:solidFill>
              </a14:hiddenFill>
            </a:ext>
          </a:extLst>
        </p:spPr>
      </p:pic>
      <p:sp>
        <p:nvSpPr>
          <p:cNvPr id="8" name="Τίτλος 7"/>
          <p:cNvSpPr txBox="1">
            <a:spLocks noGrp="1"/>
          </p:cNvSpPr>
          <p:nvPr>
            <p:ph type="title"/>
          </p:nvPr>
        </p:nvSpPr>
        <p:spPr>
          <a:xfrm>
            <a:off x="348952" y="430752"/>
            <a:ext cx="2854896" cy="830997"/>
          </a:xfrm>
          <a:prstGeom prst="rect">
            <a:avLst/>
          </a:prstGeom>
          <a:noFill/>
        </p:spPr>
        <p:txBody>
          <a:bodyPr wrap="square" rtlCol="0">
            <a:spAutoFit/>
          </a:bodyPr>
          <a:lstStyle/>
          <a:p>
            <a:pPr algn="l"/>
            <a:r>
              <a:rPr lang="el-GR" sz="1600" dirty="0">
                <a:solidFill>
                  <a:schemeClr val="tx2">
                    <a:lumMod val="60000"/>
                    <a:lumOff val="40000"/>
                  </a:schemeClr>
                </a:solidFill>
              </a:rPr>
              <a:t>ΚΑΤΑΡΡΙΝΑ ΠΡΩΤΕΥΟΝΤΑ </a:t>
            </a:r>
            <a:r>
              <a:rPr lang="el-GR" sz="1600" dirty="0"/>
              <a:t/>
            </a:r>
            <a:br>
              <a:rPr lang="el-GR" sz="1600" dirty="0"/>
            </a:br>
            <a:r>
              <a:rPr lang="el-GR" sz="1600" dirty="0">
                <a:solidFill>
                  <a:schemeClr val="accent3">
                    <a:lumMod val="75000"/>
                  </a:schemeClr>
                </a:solidFill>
              </a:rPr>
              <a:t>Υπεροικογένεια: Ανθρωποειδείς</a:t>
            </a:r>
            <a:r>
              <a:rPr lang="el-GR" sz="1600" dirty="0"/>
              <a:t/>
            </a:r>
            <a:br>
              <a:rPr lang="el-GR" sz="1600" dirty="0"/>
            </a:br>
            <a:r>
              <a:rPr lang="el-GR" sz="1600" dirty="0">
                <a:solidFill>
                  <a:srgbClr val="FFC000"/>
                </a:solidFill>
              </a:rPr>
              <a:t>Οικογένεια:</a:t>
            </a:r>
            <a:r>
              <a:rPr lang="en-US" sz="1600" dirty="0">
                <a:solidFill>
                  <a:srgbClr val="FFC000"/>
                </a:solidFill>
              </a:rPr>
              <a:t>   </a:t>
            </a:r>
            <a:r>
              <a:rPr lang="el-GR" sz="1600" dirty="0" smtClean="0">
                <a:solidFill>
                  <a:srgbClr val="FFC000"/>
                </a:solidFill>
              </a:rPr>
              <a:t>ΑΝΘΡΩΠΙΔΕΣ</a:t>
            </a:r>
            <a:endParaRPr lang="el-GR" sz="1600" dirty="0"/>
          </a:p>
        </p:txBody>
      </p:sp>
      <p:sp>
        <p:nvSpPr>
          <p:cNvPr id="2" name="Ορθογώνιο 1"/>
          <p:cNvSpPr/>
          <p:nvPr/>
        </p:nvSpPr>
        <p:spPr>
          <a:xfrm>
            <a:off x="539552" y="6424751"/>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 Australopithecus</a:t>
            </a:r>
            <a:endParaRPr lang="el-GR" sz="1200" dirty="0">
              <a:solidFill>
                <a:prstClr val="white"/>
              </a:solidFill>
            </a:endParaRPr>
          </a:p>
        </p:txBody>
      </p:sp>
      <p:sp>
        <p:nvSpPr>
          <p:cNvPr id="13" name="Ορθογώνιο 12"/>
          <p:cNvSpPr/>
          <p:nvPr/>
        </p:nvSpPr>
        <p:spPr>
          <a:xfrm>
            <a:off x="2195736" y="5085184"/>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 Homo</a:t>
            </a:r>
            <a:endParaRPr lang="el-GR" sz="1200" dirty="0">
              <a:solidFill>
                <a:prstClr val="white"/>
              </a:solidFill>
            </a:endParaRPr>
          </a:p>
        </p:txBody>
      </p:sp>
      <p:sp>
        <p:nvSpPr>
          <p:cNvPr id="15" name="Ορθογώνιο 14"/>
          <p:cNvSpPr/>
          <p:nvPr/>
        </p:nvSpPr>
        <p:spPr>
          <a:xfrm>
            <a:off x="4148336" y="6062396"/>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 Homo</a:t>
            </a:r>
            <a:endParaRPr lang="el-GR" sz="1200" dirty="0">
              <a:solidFill>
                <a:prstClr val="white"/>
              </a:solidFill>
            </a:endParaRPr>
          </a:p>
        </p:txBody>
      </p:sp>
      <p:sp>
        <p:nvSpPr>
          <p:cNvPr id="16" name="Ορθογώνιο 15"/>
          <p:cNvSpPr/>
          <p:nvPr/>
        </p:nvSpPr>
        <p:spPr>
          <a:xfrm>
            <a:off x="6743085" y="6093296"/>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 Homo</a:t>
            </a:r>
            <a:endParaRPr lang="el-GR" sz="1200" dirty="0">
              <a:solidFill>
                <a:prstClr val="white"/>
              </a:solidFill>
            </a:endParaRPr>
          </a:p>
        </p:txBody>
      </p:sp>
      <p:sp>
        <p:nvSpPr>
          <p:cNvPr id="17" name="Ορθογώνιο 16"/>
          <p:cNvSpPr/>
          <p:nvPr/>
        </p:nvSpPr>
        <p:spPr>
          <a:xfrm>
            <a:off x="2371564" y="5329085"/>
            <a:ext cx="1448544" cy="35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Homo </a:t>
            </a:r>
            <a:r>
              <a:rPr lang="en-US" sz="1200" i="1" dirty="0" smtClean="0">
                <a:solidFill>
                  <a:srgbClr val="7030A0"/>
                </a:solidFill>
              </a:rPr>
              <a:t>habilis</a:t>
            </a:r>
            <a:endParaRPr lang="el-GR" sz="1200" i="1" dirty="0">
              <a:solidFill>
                <a:srgbClr val="7030A0"/>
              </a:solidFill>
            </a:endParaRPr>
          </a:p>
        </p:txBody>
      </p:sp>
      <p:sp>
        <p:nvSpPr>
          <p:cNvPr id="18" name="Ορθογώνιο 17"/>
          <p:cNvSpPr/>
          <p:nvPr/>
        </p:nvSpPr>
        <p:spPr>
          <a:xfrm>
            <a:off x="4355130" y="6319982"/>
            <a:ext cx="1448544" cy="35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Homo </a:t>
            </a:r>
            <a:r>
              <a:rPr lang="en-US" sz="1200" i="1" dirty="0" smtClean="0">
                <a:solidFill>
                  <a:srgbClr val="7030A0"/>
                </a:solidFill>
              </a:rPr>
              <a:t>erectus</a:t>
            </a:r>
            <a:endParaRPr lang="el-GR" sz="1200" i="1" dirty="0">
              <a:solidFill>
                <a:srgbClr val="7030A0"/>
              </a:solidFill>
            </a:endParaRPr>
          </a:p>
        </p:txBody>
      </p:sp>
      <p:sp>
        <p:nvSpPr>
          <p:cNvPr id="19" name="Ορθογώνιο 18"/>
          <p:cNvSpPr/>
          <p:nvPr/>
        </p:nvSpPr>
        <p:spPr>
          <a:xfrm>
            <a:off x="6948254" y="6350882"/>
            <a:ext cx="1448544" cy="35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Homo </a:t>
            </a:r>
            <a:r>
              <a:rPr lang="en-US" sz="1200" i="1" dirty="0" smtClean="0">
                <a:solidFill>
                  <a:srgbClr val="7030A0"/>
                </a:solidFill>
              </a:rPr>
              <a:t>sapiens</a:t>
            </a:r>
            <a:endParaRPr lang="el-GR" sz="1200" i="1" dirty="0">
              <a:solidFill>
                <a:srgbClr val="7030A0"/>
              </a:solidFill>
            </a:endParaRP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8997" y="1100579"/>
            <a:ext cx="2952000" cy="4992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03027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2450" y="96252"/>
            <a:ext cx="4138863" cy="369332"/>
          </a:xfrm>
          <a:prstGeom prst="rect">
            <a:avLst/>
          </a:prstGeom>
          <a:noFill/>
        </p:spPr>
        <p:txBody>
          <a:bodyPr wrap="square" rtlCol="0">
            <a:spAutoFit/>
          </a:bodyPr>
          <a:lstStyle/>
          <a:p>
            <a:r>
              <a:rPr lang="el-GR" dirty="0">
                <a:solidFill>
                  <a:prstClr val="white"/>
                </a:solidFill>
              </a:rPr>
              <a:t>Υπεροικογένεια: </a:t>
            </a:r>
            <a:r>
              <a:rPr lang="el-GR" dirty="0" smtClean="0">
                <a:solidFill>
                  <a:prstClr val="white"/>
                </a:solidFill>
              </a:rPr>
              <a:t>ΑΝΘΡΩΠΟΜΟΡΦΑ</a:t>
            </a:r>
            <a:endParaRPr lang="el-GR" dirty="0">
              <a:solidFill>
                <a:prstClr val="white"/>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6525" y="1364375"/>
            <a:ext cx="1044000" cy="114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372" y="2909793"/>
            <a:ext cx="1332000" cy="237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035" y="868474"/>
            <a:ext cx="1476000" cy="193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Δεξιά αγκύλη 4"/>
          <p:cNvSpPr/>
          <p:nvPr/>
        </p:nvSpPr>
        <p:spPr>
          <a:xfrm rot="16200000">
            <a:off x="3475473" y="-2962182"/>
            <a:ext cx="2208996" cy="897075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prstClr val="black"/>
              </a:solidFill>
            </a:endParaRPr>
          </a:p>
        </p:txBody>
      </p:sp>
      <p:sp>
        <p:nvSpPr>
          <p:cNvPr id="6" name="TextBox 5"/>
          <p:cNvSpPr txBox="1"/>
          <p:nvPr/>
        </p:nvSpPr>
        <p:spPr>
          <a:xfrm>
            <a:off x="4042612" y="616017"/>
            <a:ext cx="4793380" cy="369332"/>
          </a:xfrm>
          <a:prstGeom prst="rect">
            <a:avLst/>
          </a:prstGeom>
          <a:noFill/>
        </p:spPr>
        <p:txBody>
          <a:bodyPr wrap="square" rtlCol="0">
            <a:spAutoFit/>
          </a:bodyPr>
          <a:lstStyle/>
          <a:p>
            <a:r>
              <a:rPr lang="el-GR" dirty="0" smtClean="0">
                <a:solidFill>
                  <a:prstClr val="white"/>
                </a:solidFill>
              </a:rPr>
              <a:t>Οικογένεια:   </a:t>
            </a:r>
            <a:r>
              <a:rPr lang="el-GR" dirty="0" smtClean="0">
                <a:solidFill>
                  <a:prstClr val="white"/>
                </a:solidFill>
              </a:rPr>
              <a:t>ΑΝΘΡΩΠ</a:t>
            </a:r>
            <a:r>
              <a:rPr lang="en-US" dirty="0" smtClean="0">
                <a:solidFill>
                  <a:prstClr val="white"/>
                </a:solidFill>
              </a:rPr>
              <a:t>OEI</a:t>
            </a:r>
            <a:r>
              <a:rPr lang="el-GR" dirty="0" smtClean="0">
                <a:solidFill>
                  <a:prstClr val="white"/>
                </a:solidFill>
              </a:rPr>
              <a:t>ΔΕ</a:t>
            </a:r>
            <a:r>
              <a:rPr lang="el-GR" dirty="0">
                <a:solidFill>
                  <a:prstClr val="white"/>
                </a:solidFill>
              </a:rPr>
              <a:t>Ι</a:t>
            </a:r>
            <a:r>
              <a:rPr lang="el-GR" dirty="0" smtClean="0">
                <a:solidFill>
                  <a:prstClr val="white"/>
                </a:solidFill>
              </a:rPr>
              <a:t>Σ </a:t>
            </a:r>
            <a:r>
              <a:rPr lang="en-US" dirty="0" smtClean="0">
                <a:solidFill>
                  <a:prstClr val="white"/>
                </a:solidFill>
              </a:rPr>
              <a:t> </a:t>
            </a:r>
            <a:r>
              <a:rPr lang="el-GR" dirty="0" smtClean="0">
                <a:solidFill>
                  <a:prstClr val="white"/>
                </a:solidFill>
              </a:rPr>
              <a:t>(</a:t>
            </a:r>
            <a:r>
              <a:rPr lang="en-US" dirty="0" smtClean="0">
                <a:solidFill>
                  <a:prstClr val="white"/>
                </a:solidFill>
              </a:rPr>
              <a:t>Hominidae) </a:t>
            </a:r>
            <a:endParaRPr lang="el-GR" dirty="0">
              <a:solidFill>
                <a:prstClr val="white"/>
              </a:solidFill>
            </a:endParaRPr>
          </a:p>
        </p:txBody>
      </p:sp>
      <p:sp>
        <p:nvSpPr>
          <p:cNvPr id="7" name="Δεξιά αγκύλη 6"/>
          <p:cNvSpPr/>
          <p:nvPr/>
        </p:nvSpPr>
        <p:spPr>
          <a:xfrm rot="16200000">
            <a:off x="4621295" y="2108167"/>
            <a:ext cx="3484349" cy="531548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prstClr val="black"/>
              </a:solidFill>
            </a:endParaRPr>
          </a:p>
        </p:txBody>
      </p:sp>
      <p:sp>
        <p:nvSpPr>
          <p:cNvPr id="8" name="TextBox 7"/>
          <p:cNvSpPr txBox="1"/>
          <p:nvPr/>
        </p:nvSpPr>
        <p:spPr>
          <a:xfrm>
            <a:off x="4620126" y="2820201"/>
            <a:ext cx="4032986" cy="276999"/>
          </a:xfrm>
          <a:prstGeom prst="rect">
            <a:avLst/>
          </a:prstGeom>
          <a:noFill/>
        </p:spPr>
        <p:txBody>
          <a:bodyPr wrap="square" rtlCol="0">
            <a:spAutoFit/>
          </a:bodyPr>
          <a:lstStyle/>
          <a:p>
            <a:r>
              <a:rPr lang="el-GR" sz="1200" dirty="0" smtClean="0">
                <a:solidFill>
                  <a:prstClr val="white"/>
                </a:solidFill>
              </a:rPr>
              <a:t>Υποοικογένεια:</a:t>
            </a:r>
            <a:r>
              <a:rPr lang="en-US" sz="1200" dirty="0" smtClean="0">
                <a:solidFill>
                  <a:prstClr val="white"/>
                </a:solidFill>
              </a:rPr>
              <a:t> </a:t>
            </a:r>
            <a:r>
              <a:rPr lang="el-GR" sz="1200" dirty="0" smtClean="0">
                <a:solidFill>
                  <a:prstClr val="white"/>
                </a:solidFill>
              </a:rPr>
              <a:t>ΑΝΘΡΩΠΩΔΕΙΣ</a:t>
            </a:r>
            <a:r>
              <a:rPr lang="en-US" sz="1200" dirty="0" smtClean="0">
                <a:solidFill>
                  <a:prstClr val="white"/>
                </a:solidFill>
              </a:rPr>
              <a:t> (Homininae)</a:t>
            </a:r>
            <a:endParaRPr lang="el-GR" sz="1200" dirty="0">
              <a:solidFill>
                <a:prstClr val="white"/>
              </a:solidFill>
            </a:endParaRPr>
          </a:p>
        </p:txBody>
      </p:sp>
      <p:sp>
        <p:nvSpPr>
          <p:cNvPr id="10" name="Δεξιά αγκύλη 9"/>
          <p:cNvSpPr/>
          <p:nvPr/>
        </p:nvSpPr>
        <p:spPr>
          <a:xfrm rot="16200000">
            <a:off x="1180922" y="4091928"/>
            <a:ext cx="3484560" cy="128137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prstClr val="black"/>
              </a:solidFill>
            </a:endParaRPr>
          </a:p>
        </p:txBody>
      </p:sp>
      <p:sp>
        <p:nvSpPr>
          <p:cNvPr id="13" name="TextBox 12"/>
          <p:cNvSpPr txBox="1"/>
          <p:nvPr/>
        </p:nvSpPr>
        <p:spPr>
          <a:xfrm>
            <a:off x="30205" y="654933"/>
            <a:ext cx="2589195" cy="369332"/>
          </a:xfrm>
          <a:prstGeom prst="rect">
            <a:avLst/>
          </a:prstGeom>
          <a:noFill/>
        </p:spPr>
        <p:txBody>
          <a:bodyPr wrap="square" rtlCol="0">
            <a:spAutoFit/>
          </a:bodyPr>
          <a:lstStyle/>
          <a:p>
            <a:r>
              <a:rPr lang="el-GR" dirty="0">
                <a:solidFill>
                  <a:prstClr val="white"/>
                </a:solidFill>
              </a:rPr>
              <a:t>Οικογένεια:ΥΛΟΒΑΤΙΔΕΣ</a:t>
            </a:r>
          </a:p>
        </p:txBody>
      </p:sp>
      <p:sp>
        <p:nvSpPr>
          <p:cNvPr id="14" name="Δεξιά αγκύλη 13"/>
          <p:cNvSpPr/>
          <p:nvPr/>
        </p:nvSpPr>
        <p:spPr>
          <a:xfrm rot="16200000">
            <a:off x="4712500" y="-1581660"/>
            <a:ext cx="1669093" cy="6807349"/>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prstClr val="black"/>
              </a:solidFill>
            </a:endParaRPr>
          </a:p>
        </p:txBody>
      </p:sp>
      <p:sp>
        <p:nvSpPr>
          <p:cNvPr id="17" name="TextBox 16"/>
          <p:cNvSpPr txBox="1"/>
          <p:nvPr/>
        </p:nvSpPr>
        <p:spPr>
          <a:xfrm>
            <a:off x="3705728" y="4985890"/>
            <a:ext cx="1241659" cy="400110"/>
          </a:xfrm>
          <a:prstGeom prst="rect">
            <a:avLst/>
          </a:prstGeom>
          <a:noFill/>
        </p:spPr>
        <p:txBody>
          <a:bodyPr wrap="square" rtlCol="0">
            <a:spAutoFit/>
          </a:bodyPr>
          <a:lstStyle/>
          <a:p>
            <a:r>
              <a:rPr lang="en-US" sz="1000" dirty="0" smtClean="0">
                <a:solidFill>
                  <a:prstClr val="black"/>
                </a:solidFill>
              </a:rPr>
              <a:t>    </a:t>
            </a:r>
            <a:r>
              <a:rPr lang="el-GR" sz="1000" dirty="0" smtClean="0">
                <a:solidFill>
                  <a:prstClr val="white"/>
                </a:solidFill>
              </a:rPr>
              <a:t>Ομοιογένεια:</a:t>
            </a:r>
            <a:r>
              <a:rPr lang="en-US" sz="1000" dirty="0" smtClean="0">
                <a:solidFill>
                  <a:prstClr val="white"/>
                </a:solidFill>
              </a:rPr>
              <a:t>Panini</a:t>
            </a:r>
            <a:endParaRPr lang="el-GR" sz="1000" dirty="0">
              <a:solidFill>
                <a:prstClr val="white"/>
              </a:solidFill>
            </a:endParaRPr>
          </a:p>
        </p:txBody>
      </p:sp>
      <p:sp>
        <p:nvSpPr>
          <p:cNvPr id="18" name="TextBox 17"/>
          <p:cNvSpPr txBox="1"/>
          <p:nvPr/>
        </p:nvSpPr>
        <p:spPr>
          <a:xfrm>
            <a:off x="5486401" y="5111016"/>
            <a:ext cx="3282214" cy="246221"/>
          </a:xfrm>
          <a:prstGeom prst="rect">
            <a:avLst/>
          </a:prstGeom>
          <a:noFill/>
        </p:spPr>
        <p:txBody>
          <a:bodyPr wrap="square" rtlCol="0">
            <a:spAutoFit/>
          </a:bodyPr>
          <a:lstStyle/>
          <a:p>
            <a:r>
              <a:rPr lang="el-GR" sz="1000" dirty="0" smtClean="0">
                <a:solidFill>
                  <a:prstClr val="white"/>
                </a:solidFill>
              </a:rPr>
              <a:t>Ομοιογένεια:</a:t>
            </a:r>
            <a:r>
              <a:rPr lang="en-US" sz="1000" dirty="0" smtClean="0">
                <a:solidFill>
                  <a:prstClr val="white"/>
                </a:solidFill>
              </a:rPr>
              <a:t>Hominini</a:t>
            </a:r>
            <a:r>
              <a:rPr lang="el-GR" sz="1000" dirty="0" smtClean="0">
                <a:solidFill>
                  <a:prstClr val="white"/>
                </a:solidFill>
              </a:rPr>
              <a:t> (Ανθρωπογονικοί)</a:t>
            </a:r>
            <a:endParaRPr lang="el-GR" sz="1000" dirty="0">
              <a:solidFill>
                <a:prstClr val="white"/>
              </a:solidFill>
            </a:endParaRPr>
          </a:p>
        </p:txBody>
      </p:sp>
      <p:sp>
        <p:nvSpPr>
          <p:cNvPr id="19" name="Δεξιά αγκύλη 18"/>
          <p:cNvSpPr/>
          <p:nvPr/>
        </p:nvSpPr>
        <p:spPr>
          <a:xfrm rot="16200000">
            <a:off x="336081" y="816460"/>
            <a:ext cx="1660917" cy="1961542"/>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prstClr val="black"/>
              </a:solidFill>
            </a:endParaRPr>
          </a:p>
        </p:txBody>
      </p:sp>
      <p:sp>
        <p:nvSpPr>
          <p:cNvPr id="20" name="TextBox 19"/>
          <p:cNvSpPr txBox="1"/>
          <p:nvPr/>
        </p:nvSpPr>
        <p:spPr>
          <a:xfrm>
            <a:off x="5399774" y="6544402"/>
            <a:ext cx="1472663" cy="246221"/>
          </a:xfrm>
          <a:prstGeom prst="rect">
            <a:avLst/>
          </a:prstGeom>
          <a:noFill/>
        </p:spPr>
        <p:txBody>
          <a:bodyPr wrap="square" rtlCol="0">
            <a:spAutoFit/>
          </a:bodyPr>
          <a:lstStyle/>
          <a:p>
            <a:r>
              <a:rPr lang="el-GR" sz="1000" dirty="0" smtClean="0">
                <a:solidFill>
                  <a:prstClr val="white"/>
                </a:solidFill>
              </a:rPr>
              <a:t>Γένος: </a:t>
            </a:r>
            <a:r>
              <a:rPr lang="en-US" sz="1000" dirty="0" smtClean="0">
                <a:solidFill>
                  <a:prstClr val="white"/>
                </a:solidFill>
              </a:rPr>
              <a:t>Australopethicus</a:t>
            </a:r>
            <a:endParaRPr lang="el-GR" sz="1000" dirty="0">
              <a:solidFill>
                <a:prstClr val="white"/>
              </a:solidFill>
            </a:endParaRPr>
          </a:p>
        </p:txBody>
      </p:sp>
      <p:sp>
        <p:nvSpPr>
          <p:cNvPr id="21" name="TextBox 20"/>
          <p:cNvSpPr txBox="1"/>
          <p:nvPr/>
        </p:nvSpPr>
        <p:spPr>
          <a:xfrm>
            <a:off x="7459579" y="6544402"/>
            <a:ext cx="991404" cy="246221"/>
          </a:xfrm>
          <a:prstGeom prst="rect">
            <a:avLst/>
          </a:prstGeom>
          <a:noFill/>
        </p:spPr>
        <p:txBody>
          <a:bodyPr wrap="square" rtlCol="0">
            <a:spAutoFit/>
          </a:bodyPr>
          <a:lstStyle/>
          <a:p>
            <a:r>
              <a:rPr lang="el-GR" sz="1000" dirty="0" smtClean="0">
                <a:solidFill>
                  <a:prstClr val="white"/>
                </a:solidFill>
              </a:rPr>
              <a:t>Γένος:</a:t>
            </a:r>
            <a:r>
              <a:rPr lang="en-US" sz="1000" dirty="0" smtClean="0">
                <a:solidFill>
                  <a:prstClr val="white"/>
                </a:solidFill>
              </a:rPr>
              <a:t>Homo</a:t>
            </a:r>
            <a:endParaRPr lang="el-GR" sz="1000" dirty="0">
              <a:solidFill>
                <a:prstClr val="white"/>
              </a:solidFill>
            </a:endParaRPr>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863" y="5406239"/>
            <a:ext cx="980930" cy="11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2343" y="5287528"/>
            <a:ext cx="458363" cy="13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58966" y="5148786"/>
            <a:ext cx="504000" cy="144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2060256" y="2768121"/>
            <a:ext cx="1915426" cy="276999"/>
          </a:xfrm>
          <a:prstGeom prst="rect">
            <a:avLst/>
          </a:prstGeom>
          <a:noFill/>
        </p:spPr>
        <p:txBody>
          <a:bodyPr wrap="square" rtlCol="0">
            <a:spAutoFit/>
          </a:bodyPr>
          <a:lstStyle/>
          <a:p>
            <a:r>
              <a:rPr lang="el-GR" sz="1200" dirty="0">
                <a:solidFill>
                  <a:prstClr val="white"/>
                </a:solidFill>
              </a:rPr>
              <a:t>Υποοικογένεια: </a:t>
            </a:r>
            <a:r>
              <a:rPr lang="en-US" sz="1200" dirty="0" smtClean="0">
                <a:solidFill>
                  <a:prstClr val="white"/>
                </a:solidFill>
              </a:rPr>
              <a:t>Ponginae</a:t>
            </a:r>
            <a:endParaRPr lang="el-GR" sz="1200" dirty="0">
              <a:solidFill>
                <a:prstClr val="white"/>
              </a:solidFill>
            </a:endParaRPr>
          </a:p>
        </p:txBody>
      </p:sp>
      <p:sp>
        <p:nvSpPr>
          <p:cNvPr id="2" name="TextBox 1"/>
          <p:cNvSpPr txBox="1"/>
          <p:nvPr/>
        </p:nvSpPr>
        <p:spPr>
          <a:xfrm>
            <a:off x="3821229" y="6535553"/>
            <a:ext cx="1116530" cy="246221"/>
          </a:xfrm>
          <a:prstGeom prst="rect">
            <a:avLst/>
          </a:prstGeom>
          <a:noFill/>
        </p:spPr>
        <p:txBody>
          <a:bodyPr wrap="square" rtlCol="0">
            <a:spAutoFit/>
          </a:bodyPr>
          <a:lstStyle/>
          <a:p>
            <a:r>
              <a:rPr lang="el-GR" sz="1000" dirty="0" smtClean="0">
                <a:solidFill>
                  <a:prstClr val="white"/>
                </a:solidFill>
              </a:rPr>
              <a:t>Γένος: </a:t>
            </a:r>
            <a:r>
              <a:rPr lang="en-US" sz="1000" dirty="0" smtClean="0">
                <a:solidFill>
                  <a:prstClr val="white"/>
                </a:solidFill>
              </a:rPr>
              <a:t>Pan</a:t>
            </a:r>
            <a:endParaRPr lang="el-GR" sz="1000" dirty="0">
              <a:solidFill>
                <a:prstClr val="white"/>
              </a:solidFill>
            </a:endParaRPr>
          </a:p>
        </p:txBody>
      </p:sp>
      <p:sp>
        <p:nvSpPr>
          <p:cNvPr id="9" name="TextBox 8"/>
          <p:cNvSpPr txBox="1"/>
          <p:nvPr/>
        </p:nvSpPr>
        <p:spPr>
          <a:xfrm>
            <a:off x="5958038" y="3330342"/>
            <a:ext cx="1568917" cy="276999"/>
          </a:xfrm>
          <a:prstGeom prst="rect">
            <a:avLst/>
          </a:prstGeom>
          <a:noFill/>
        </p:spPr>
        <p:txBody>
          <a:bodyPr wrap="square" rtlCol="0">
            <a:spAutoFit/>
          </a:bodyPr>
          <a:lstStyle/>
          <a:p>
            <a:r>
              <a:rPr lang="el-GR" sz="1200" dirty="0" smtClean="0">
                <a:solidFill>
                  <a:prstClr val="white"/>
                </a:solidFill>
              </a:rPr>
              <a:t>Ομοιογένεια: </a:t>
            </a:r>
            <a:r>
              <a:rPr lang="en-US" sz="1200" dirty="0" smtClean="0">
                <a:solidFill>
                  <a:prstClr val="white"/>
                </a:solidFill>
              </a:rPr>
              <a:t>Gorillini</a:t>
            </a:r>
            <a:endParaRPr lang="el-GR" sz="1200" dirty="0">
              <a:solidFill>
                <a:prstClr val="white"/>
              </a:solidFill>
            </a:endParaRP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0982" y="5468420"/>
            <a:ext cx="396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50471" y="982176"/>
            <a:ext cx="720000" cy="2062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1901" y="1352782"/>
            <a:ext cx="1152000" cy="135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02007" y="3486317"/>
            <a:ext cx="1049337"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Ορθογώνιο 11"/>
          <p:cNvSpPr/>
          <p:nvPr/>
        </p:nvSpPr>
        <p:spPr>
          <a:xfrm>
            <a:off x="0" y="5558749"/>
            <a:ext cx="153265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prstClr val="white"/>
                </a:solidFill>
              </a:rPr>
              <a:t>ΣΥΓΧΡΟΝΗ ΤΑΞΙΝΟΜΗΣΗ</a:t>
            </a:r>
            <a:endParaRPr lang="el-GR" b="1" dirty="0">
              <a:solidFill>
                <a:prstClr val="white"/>
              </a:solidFill>
            </a:endParaRPr>
          </a:p>
        </p:txBody>
      </p:sp>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969" y="906430"/>
            <a:ext cx="1152000" cy="2056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2212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26" name="Picture 2" descr="C:\Users\User\Desktop\DSC05523.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7255" t="1" b="292"/>
          <a:stretch/>
        </p:blipFill>
        <p:spPr bwMode="auto">
          <a:xfrm rot="5400000">
            <a:off x="2918992" y="629908"/>
            <a:ext cx="6640907" cy="55950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7099" y="310004"/>
            <a:ext cx="3600400" cy="2554545"/>
          </a:xfrm>
          <a:prstGeom prst="rect">
            <a:avLst/>
          </a:prstGeom>
          <a:noFill/>
        </p:spPr>
        <p:txBody>
          <a:bodyPr wrap="square" rtlCol="0">
            <a:spAutoFit/>
          </a:bodyPr>
          <a:lstStyle/>
          <a:p>
            <a:r>
              <a:rPr lang="el-GR" sz="3200" dirty="0" smtClean="0">
                <a:solidFill>
                  <a:prstClr val="black"/>
                </a:solidFill>
              </a:rPr>
              <a:t> </a:t>
            </a:r>
            <a:endParaRPr lang="el-GR" sz="3200" dirty="0">
              <a:solidFill>
                <a:prstClr val="black"/>
              </a:solidFill>
            </a:endParaRPr>
          </a:p>
          <a:p>
            <a:r>
              <a:rPr lang="el-GR" sz="3200" dirty="0" smtClean="0">
                <a:solidFill>
                  <a:prstClr val="black"/>
                </a:solidFill>
              </a:rPr>
              <a:t>   </a:t>
            </a:r>
            <a:r>
              <a:rPr lang="el-GR" sz="2800" dirty="0" smtClean="0">
                <a:solidFill>
                  <a:prstClr val="black"/>
                </a:solidFill>
                <a:latin typeface="Arial Narrow" panose="020B0606020202030204" pitchFamily="34" charset="0"/>
              </a:rPr>
              <a:t>ΑΝΘΡΩΠΟΛΟΓΙΚΟ</a:t>
            </a:r>
          </a:p>
          <a:p>
            <a:endParaRPr lang="el-GR" sz="2800" dirty="0" smtClean="0">
              <a:solidFill>
                <a:prstClr val="black"/>
              </a:solidFill>
              <a:latin typeface="Arial Narrow" panose="020B0606020202030204" pitchFamily="34" charset="0"/>
            </a:endParaRPr>
          </a:p>
          <a:p>
            <a:r>
              <a:rPr lang="el-GR" sz="2800" dirty="0">
                <a:solidFill>
                  <a:prstClr val="black"/>
                </a:solidFill>
                <a:latin typeface="Arial Narrow" panose="020B0606020202030204" pitchFamily="34" charset="0"/>
              </a:rPr>
              <a:t>	</a:t>
            </a:r>
            <a:r>
              <a:rPr lang="el-GR" sz="2800" dirty="0" smtClean="0">
                <a:solidFill>
                  <a:prstClr val="black"/>
                </a:solidFill>
                <a:latin typeface="Arial Narrow" panose="020B0606020202030204" pitchFamily="34" charset="0"/>
              </a:rPr>
              <a:t>ΜΟΥΣΕΙΟ</a:t>
            </a:r>
            <a:r>
              <a:rPr lang="el-GR" sz="3200" dirty="0" smtClean="0">
                <a:solidFill>
                  <a:prstClr val="black"/>
                </a:solidFill>
              </a:rPr>
              <a:t>	</a:t>
            </a:r>
          </a:p>
          <a:p>
            <a:r>
              <a:rPr lang="el-GR" sz="3200" dirty="0" smtClean="0">
                <a:solidFill>
                  <a:prstClr val="black"/>
                </a:solidFill>
              </a:rPr>
              <a:t>	</a:t>
            </a:r>
            <a:endParaRPr lang="el-GR" sz="2800" dirty="0">
              <a:solidFill>
                <a:prstClr val="black"/>
              </a:solidFill>
            </a:endParaRPr>
          </a:p>
        </p:txBody>
      </p:sp>
      <p:pic>
        <p:nvPicPr>
          <p:cNvPr id="1741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5" b="98444" l="5297" r="58051"/>
                    </a14:imgEffect>
                  </a14:imgLayer>
                </a14:imgProps>
              </a:ext>
              <a:ext uri="{28A0092B-C50C-407E-A947-70E740481C1C}">
                <a14:useLocalDpi xmlns:a14="http://schemas.microsoft.com/office/drawing/2010/main" val="0"/>
              </a:ext>
            </a:extLst>
          </a:blip>
          <a:srcRect l="-404" r="42655"/>
          <a:stretch/>
        </p:blipFill>
        <p:spPr bwMode="auto">
          <a:xfrm>
            <a:off x="6721771" y="3356992"/>
            <a:ext cx="3564000" cy="3359946"/>
          </a:xfrm>
          <a:prstGeom prst="rect">
            <a:avLst/>
          </a:prstGeom>
          <a:noFill/>
          <a:ln>
            <a:noFill/>
          </a:ln>
          <a:effectLst/>
          <a:scene3d>
            <a:camera prst="orthographicFront">
              <a:rot lat="0" lon="10799978" rev="0"/>
            </a:camera>
            <a:lightRig rig="threePt" dir="t"/>
          </a:scene3d>
          <a:extLst/>
        </p:spPr>
      </p:pic>
      <p:sp>
        <p:nvSpPr>
          <p:cNvPr id="2" name="Ορθογώνιο 1"/>
          <p:cNvSpPr/>
          <p:nvPr/>
        </p:nvSpPr>
        <p:spPr>
          <a:xfrm>
            <a:off x="787938" y="5496128"/>
            <a:ext cx="1887167"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Σας ευχαριστώ</a:t>
            </a:r>
            <a:endParaRPr lang="el-GR" dirty="0"/>
          </a:p>
        </p:txBody>
      </p:sp>
    </p:spTree>
    <p:extLst>
      <p:ext uri="{BB962C8B-B14F-4D97-AF65-F5344CB8AC3E}">
        <p14:creationId xmlns:p14="http://schemas.microsoft.com/office/powerpoint/2010/main" val="3714974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1"/>
          <p:cNvSpPr txBox="1">
            <a:spLocks/>
          </p:cNvSpPr>
          <p:nvPr/>
        </p:nvSpPr>
        <p:spPr>
          <a:xfrm>
            <a:off x="746526" y="2364482"/>
            <a:ext cx="2290814" cy="5141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prstClr val="black"/>
                </a:solidFill>
              </a:rPr>
              <a:t/>
            </a:r>
            <a:br>
              <a:rPr lang="en-US" sz="1800" dirty="0" smtClean="0">
                <a:solidFill>
                  <a:prstClr val="black"/>
                </a:solidFill>
              </a:rPr>
            </a:br>
            <a:endParaRPr lang="en-US" sz="1800" dirty="0" smtClean="0">
              <a:solidFill>
                <a:prstClr val="black"/>
              </a:solidFill>
            </a:endParaRPr>
          </a:p>
          <a:p>
            <a:endParaRPr lang="en-US" sz="1800" dirty="0">
              <a:solidFill>
                <a:srgbClr val="1F497D">
                  <a:lumMod val="75000"/>
                </a:srgbClr>
              </a:solidFill>
            </a:endParaRPr>
          </a:p>
          <a:p>
            <a:r>
              <a:rPr lang="el-GR" sz="1800" dirty="0" smtClean="0">
                <a:solidFill>
                  <a:srgbClr val="1F497D">
                    <a:lumMod val="75000"/>
                  </a:srgbClr>
                </a:solidFill>
              </a:rPr>
              <a:t>ΤΑΞΗ</a:t>
            </a:r>
            <a:r>
              <a:rPr lang="en-US" sz="1800" dirty="0" smtClean="0">
                <a:solidFill>
                  <a:srgbClr val="1F497D">
                    <a:lumMod val="75000"/>
                  </a:srgbClr>
                </a:solidFill>
              </a:rPr>
              <a:t>:</a:t>
            </a:r>
            <a:r>
              <a:rPr lang="el-GR" sz="1800" dirty="0" smtClean="0">
                <a:solidFill>
                  <a:srgbClr val="1F497D">
                    <a:lumMod val="75000"/>
                  </a:srgbClr>
                </a:solidFill>
              </a:rPr>
              <a:t>ΣΑΡΚΟΦΑΓΑ</a:t>
            </a:r>
            <a:r>
              <a:rPr lang="el-GR" sz="1800" dirty="0" smtClean="0">
                <a:solidFill>
                  <a:prstClr val="black"/>
                </a:solidFill>
              </a:rPr>
              <a:t/>
            </a:r>
            <a:br>
              <a:rPr lang="el-GR" sz="1800" dirty="0" smtClean="0">
                <a:solidFill>
                  <a:prstClr val="black"/>
                </a:solidFill>
              </a:rPr>
            </a:br>
            <a:r>
              <a:rPr lang="en-US" sz="1800" dirty="0" smtClean="0">
                <a:solidFill>
                  <a:prstClr val="black"/>
                </a:solidFill>
              </a:rPr>
              <a:t/>
            </a:r>
            <a:br>
              <a:rPr lang="en-US" sz="1800" dirty="0" smtClean="0">
                <a:solidFill>
                  <a:prstClr val="black"/>
                </a:solidFill>
              </a:rPr>
            </a:br>
            <a:endParaRPr lang="el-GR" sz="1800" dirty="0">
              <a:solidFill>
                <a:prstClr val="black"/>
              </a:solidFill>
            </a:endParaRPr>
          </a:p>
        </p:txBody>
      </p:sp>
      <p:sp>
        <p:nvSpPr>
          <p:cNvPr id="7" name="Ορθογώνιο 12"/>
          <p:cNvSpPr/>
          <p:nvPr/>
        </p:nvSpPr>
        <p:spPr>
          <a:xfrm>
            <a:off x="943275" y="2931391"/>
            <a:ext cx="1790299" cy="1476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solidFill>
                  <a:srgbClr val="1F497D">
                    <a:lumMod val="75000"/>
                  </a:srgbClr>
                </a:solidFill>
              </a:rPr>
              <a:t>Η </a:t>
            </a:r>
            <a:r>
              <a:rPr lang="el-GR" sz="1400" b="1" dirty="0">
                <a:solidFill>
                  <a:srgbClr val="F79646"/>
                </a:solidFill>
              </a:rPr>
              <a:t>τάξη</a:t>
            </a:r>
            <a:r>
              <a:rPr lang="el-GR" sz="1400" dirty="0">
                <a:solidFill>
                  <a:srgbClr val="1F497D">
                    <a:lumMod val="75000"/>
                  </a:srgbClr>
                </a:solidFill>
              </a:rPr>
              <a:t> σαρκοφάγα περιλαμβάνει περισσότερες </a:t>
            </a:r>
            <a:r>
              <a:rPr lang="el-GR" sz="1400" b="1" dirty="0">
                <a:solidFill>
                  <a:srgbClr val="00B050"/>
                </a:solidFill>
              </a:rPr>
              <a:t>οικογένειες</a:t>
            </a:r>
            <a:r>
              <a:rPr lang="el-GR" sz="1400" b="1" dirty="0">
                <a:solidFill>
                  <a:srgbClr val="1F497D">
                    <a:lumMod val="75000"/>
                  </a:srgbClr>
                </a:solidFill>
              </a:rPr>
              <a:t> </a:t>
            </a:r>
            <a:r>
              <a:rPr lang="el-GR" sz="1400" dirty="0">
                <a:solidFill>
                  <a:srgbClr val="1F497D">
                    <a:lumMod val="75000"/>
                  </a:srgbClr>
                </a:solidFill>
              </a:rPr>
              <a:t>(κυνίδες, αιλουροειδή, αρκούδες κ.α.). </a:t>
            </a:r>
          </a:p>
        </p:txBody>
      </p:sp>
      <p:pic>
        <p:nvPicPr>
          <p:cNvPr id="8" name="Picture 2" descr="Σχετική εικόνα"/>
          <p:cNvPicPr>
            <a:picLocks noChangeAspect="1" noChangeArrowheads="1"/>
          </p:cNvPicPr>
          <p:nvPr/>
        </p:nvPicPr>
        <p:blipFill rotWithShape="1">
          <a:blip r:embed="rId2">
            <a:lum bright="-4000" contrast="6000"/>
            <a:extLst>
              <a:ext uri="{28A0092B-C50C-407E-A947-70E740481C1C}">
                <a14:useLocalDpi xmlns:a14="http://schemas.microsoft.com/office/drawing/2010/main" val="0"/>
              </a:ext>
            </a:extLst>
          </a:blip>
          <a:srcRect t="14276" r="5742"/>
          <a:stretch/>
        </p:blipFill>
        <p:spPr bwMode="auto">
          <a:xfrm>
            <a:off x="3229763" y="511324"/>
            <a:ext cx="2232000" cy="13508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Αποτέλεσμα εικόνας για canadian otter"/>
          <p:cNvPicPr>
            <a:picLocks noChangeAspect="1" noChangeArrowheads="1"/>
          </p:cNvPicPr>
          <p:nvPr/>
        </p:nvPicPr>
        <p:blipFill rotWithShape="1">
          <a:blip r:embed="rId3" cstate="print">
            <a:lum bright="-4000" contrast="8000"/>
            <a:extLst>
              <a:ext uri="{28A0092B-C50C-407E-A947-70E740481C1C}">
                <a14:useLocalDpi xmlns:a14="http://schemas.microsoft.com/office/drawing/2010/main" val="0"/>
              </a:ext>
            </a:extLst>
          </a:blip>
          <a:srcRect t="2490" b="12135"/>
          <a:stretch/>
        </p:blipFill>
        <p:spPr bwMode="auto">
          <a:xfrm>
            <a:off x="5849221" y="1317236"/>
            <a:ext cx="2232000" cy="13508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Αποτέλεσμα εικόνας για σαρκοφαγα ζωα"/>
          <p:cNvPicPr>
            <a:picLocks noChangeAspect="1" noChangeArrowheads="1"/>
          </p:cNvPicPr>
          <p:nvPr/>
        </p:nvPicPr>
        <p:blipFill>
          <a:blip r:embed="rId4">
            <a:lum bright="-5000" contrast="11000"/>
            <a:extLst>
              <a:ext uri="{28A0092B-C50C-407E-A947-70E740481C1C}">
                <a14:useLocalDpi xmlns:a14="http://schemas.microsoft.com/office/drawing/2010/main" val="0"/>
              </a:ext>
            </a:extLst>
          </a:blip>
          <a:srcRect/>
          <a:stretch>
            <a:fillRect/>
          </a:stretch>
        </p:blipFill>
        <p:spPr bwMode="auto">
          <a:xfrm>
            <a:off x="3848231" y="2634483"/>
            <a:ext cx="1908000" cy="1618673"/>
          </a:xfrm>
          <a:prstGeom prst="rect">
            <a:avLst/>
          </a:prstGeom>
          <a:noFill/>
          <a:extLst>
            <a:ext uri="{909E8E84-426E-40DD-AFC4-6F175D3DCCD1}">
              <a14:hiddenFill xmlns:a14="http://schemas.microsoft.com/office/drawing/2010/main">
                <a:solidFill>
                  <a:srgbClr val="FFFFFF"/>
                </a:solidFill>
              </a14:hiddenFill>
            </a:ext>
          </a:extLst>
        </p:spPr>
      </p:pic>
      <p:pic>
        <p:nvPicPr>
          <p:cNvPr id="11" name="Εικόνα 5" descr="Αποτέλεσμα εικόνας για grasslands"/>
          <p:cNvPicPr/>
          <p:nvPr/>
        </p:nvPicPr>
        <p:blipFill rotWithShape="1">
          <a:blip r:embed="rId5">
            <a:lum bright="-3000" contrast="10000"/>
            <a:extLst>
              <a:ext uri="{28A0092B-C50C-407E-A947-70E740481C1C}">
                <a14:useLocalDpi xmlns:a14="http://schemas.microsoft.com/office/drawing/2010/main" val="0"/>
              </a:ext>
            </a:extLst>
          </a:blip>
          <a:srcRect l="32934" t="6213" b="4903"/>
          <a:stretch/>
        </p:blipFill>
        <p:spPr bwMode="auto">
          <a:xfrm>
            <a:off x="6081696" y="3285209"/>
            <a:ext cx="1800000" cy="1630528"/>
          </a:xfrm>
          <a:prstGeom prst="rect">
            <a:avLst/>
          </a:prstGeom>
          <a:noFill/>
          <a:ln>
            <a:noFill/>
          </a:ln>
        </p:spPr>
      </p:pic>
      <p:pic>
        <p:nvPicPr>
          <p:cNvPr id="12" name="Picture 2" descr="Αποτέλεσμα εικόνας για vulpes vulpes"/>
          <p:cNvPicPr>
            <a:picLocks noChangeAspect="1" noChangeArrowheads="1"/>
          </p:cNvPicPr>
          <p:nvPr/>
        </p:nvPicPr>
        <p:blipFill rotWithShape="1">
          <a:blip r:embed="rId6">
            <a:lum bright="-10000" contrast="11000"/>
            <a:extLst>
              <a:ext uri="{28A0092B-C50C-407E-A947-70E740481C1C}">
                <a14:useLocalDpi xmlns:a14="http://schemas.microsoft.com/office/drawing/2010/main" val="0"/>
              </a:ext>
            </a:extLst>
          </a:blip>
          <a:srcRect b="4204"/>
          <a:stretch/>
        </p:blipFill>
        <p:spPr bwMode="auto">
          <a:xfrm>
            <a:off x="2787451" y="4677408"/>
            <a:ext cx="2088000" cy="1397351"/>
          </a:xfrm>
          <a:prstGeom prst="rect">
            <a:avLst/>
          </a:prstGeom>
          <a:noFill/>
          <a:extLst>
            <a:ext uri="{909E8E84-426E-40DD-AFC4-6F175D3DCCD1}">
              <a14:hiddenFill xmlns:a14="http://schemas.microsoft.com/office/drawing/2010/main">
                <a:solidFill>
                  <a:srgbClr val="FFFFFF"/>
                </a:solidFill>
              </a14:hiddenFill>
            </a:ext>
          </a:extLst>
        </p:spPr>
      </p:pic>
      <p:sp>
        <p:nvSpPr>
          <p:cNvPr id="13" name="12 - Ορθογώνιο"/>
          <p:cNvSpPr/>
          <p:nvPr/>
        </p:nvSpPr>
        <p:spPr>
          <a:xfrm>
            <a:off x="2929180" y="6028841"/>
            <a:ext cx="1627322" cy="495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1F497D">
                    <a:lumMod val="50000"/>
                  </a:srgbClr>
                </a:solidFill>
              </a:rPr>
              <a:t>ΚΥΝΙΔΕΣ</a:t>
            </a:r>
            <a:endParaRPr lang="el-GR" dirty="0">
              <a:solidFill>
                <a:srgbClr val="1F497D">
                  <a:lumMod val="50000"/>
                </a:srgbClr>
              </a:solidFill>
            </a:endParaRPr>
          </a:p>
        </p:txBody>
      </p:sp>
    </p:spTree>
    <p:extLst>
      <p:ext uri="{BB962C8B-B14F-4D97-AF65-F5344CB8AC3E}">
        <p14:creationId xmlns:p14="http://schemas.microsoft.com/office/powerpoint/2010/main" val="3003443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917009" y="2395478"/>
            <a:ext cx="2461622" cy="4872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prstClr val="black"/>
                </a:solidFill>
              </a:rPr>
              <a:t/>
            </a:r>
            <a:br>
              <a:rPr lang="en-US" sz="1800" dirty="0" smtClean="0">
                <a:solidFill>
                  <a:prstClr val="black"/>
                </a:solidFill>
              </a:rPr>
            </a:br>
            <a:r>
              <a:rPr lang="en-US" sz="1800" dirty="0" smtClean="0">
                <a:solidFill>
                  <a:prstClr val="black"/>
                </a:solidFill>
              </a:rPr>
              <a:t/>
            </a:r>
            <a:br>
              <a:rPr lang="en-US" sz="1800" dirty="0" smtClean="0">
                <a:solidFill>
                  <a:prstClr val="black"/>
                </a:solidFill>
              </a:rPr>
            </a:br>
            <a:r>
              <a:rPr lang="el-GR" sz="1800" dirty="0">
                <a:solidFill>
                  <a:srgbClr val="1F497D">
                    <a:lumMod val="75000"/>
                  </a:srgbClr>
                </a:solidFill>
              </a:rPr>
              <a:t>ΟΜΟΤΑΞΙΑ</a:t>
            </a:r>
            <a:r>
              <a:rPr lang="en-US" sz="1800" dirty="0">
                <a:solidFill>
                  <a:srgbClr val="1F497D">
                    <a:lumMod val="75000"/>
                  </a:srgbClr>
                </a:solidFill>
              </a:rPr>
              <a:t>: </a:t>
            </a:r>
            <a:r>
              <a:rPr lang="el-GR" sz="1800" dirty="0" smtClean="0">
                <a:solidFill>
                  <a:srgbClr val="1F497D">
                    <a:lumMod val="75000"/>
                  </a:srgbClr>
                </a:solidFill>
              </a:rPr>
              <a:t>ΘΗΛΑΣΤΙΚΑ</a:t>
            </a:r>
            <a:br>
              <a:rPr lang="el-GR" sz="1800" dirty="0" smtClean="0">
                <a:solidFill>
                  <a:srgbClr val="1F497D">
                    <a:lumMod val="75000"/>
                  </a:srgbClr>
                </a:solidFill>
              </a:rPr>
            </a:br>
            <a:r>
              <a:rPr lang="en-US" sz="1800" dirty="0" smtClean="0">
                <a:solidFill>
                  <a:srgbClr val="1F497D">
                    <a:lumMod val="75000"/>
                  </a:srgbClr>
                </a:solidFill>
              </a:rPr>
              <a:t/>
            </a:r>
            <a:br>
              <a:rPr lang="en-US" sz="1800" dirty="0" smtClean="0">
                <a:solidFill>
                  <a:srgbClr val="1F497D">
                    <a:lumMod val="75000"/>
                  </a:srgbClr>
                </a:solidFill>
              </a:rPr>
            </a:br>
            <a:endParaRPr lang="el-GR" sz="1800" dirty="0">
              <a:solidFill>
                <a:srgbClr val="1F497D">
                  <a:lumMod val="75000"/>
                </a:srgbClr>
              </a:solidFill>
            </a:endParaRPr>
          </a:p>
        </p:txBody>
      </p:sp>
      <p:sp>
        <p:nvSpPr>
          <p:cNvPr id="5" name="Ορθογώνιο 22"/>
          <p:cNvSpPr/>
          <p:nvPr/>
        </p:nvSpPr>
        <p:spPr>
          <a:xfrm>
            <a:off x="943275" y="2931391"/>
            <a:ext cx="2127184" cy="1476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solidFill>
                  <a:srgbClr val="1F497D">
                    <a:lumMod val="75000"/>
                  </a:srgbClr>
                </a:solidFill>
              </a:rPr>
              <a:t>Η </a:t>
            </a:r>
            <a:r>
              <a:rPr lang="el-GR" sz="1400" b="1" dirty="0">
                <a:solidFill>
                  <a:srgbClr val="6A0C1C"/>
                </a:solidFill>
              </a:rPr>
              <a:t>ομοταξία</a:t>
            </a:r>
            <a:r>
              <a:rPr lang="el-GR" sz="1400" dirty="0">
                <a:solidFill>
                  <a:srgbClr val="1F497D">
                    <a:lumMod val="75000"/>
                  </a:srgbClr>
                </a:solidFill>
              </a:rPr>
              <a:t> θηλαστικά περιλαμβάνει περισσότερες </a:t>
            </a:r>
            <a:r>
              <a:rPr lang="el-GR" sz="1400" b="1" dirty="0">
                <a:solidFill>
                  <a:srgbClr val="F79646"/>
                </a:solidFill>
              </a:rPr>
              <a:t>τάξεις</a:t>
            </a:r>
            <a:r>
              <a:rPr lang="el-GR" sz="1400" dirty="0">
                <a:solidFill>
                  <a:srgbClr val="1F497D">
                    <a:lumMod val="75000"/>
                  </a:srgbClr>
                </a:solidFill>
              </a:rPr>
              <a:t> (σαρκοφάγα, προβοσκιδοφόρα, λαγόμορφα, κητοειδή κ.α</a:t>
            </a:r>
            <a:r>
              <a:rPr lang="el-GR" sz="1400" dirty="0" smtClean="0">
                <a:solidFill>
                  <a:srgbClr val="1F497D">
                    <a:lumMod val="75000"/>
                  </a:srgbClr>
                </a:solidFill>
              </a:rPr>
              <a:t>.).</a:t>
            </a:r>
            <a:endParaRPr lang="el-GR" sz="1400" dirty="0">
              <a:solidFill>
                <a:srgbClr val="1F497D">
                  <a:lumMod val="75000"/>
                </a:srgbClr>
              </a:solidFill>
            </a:endParaRPr>
          </a:p>
        </p:txBody>
      </p:sp>
      <p:pic>
        <p:nvPicPr>
          <p:cNvPr id="6" name="Picture 12" descr="Σχετική εικόν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975" y="286915"/>
            <a:ext cx="2628000" cy="2154961"/>
          </a:xfrm>
          <a:prstGeom prst="rect">
            <a:avLst/>
          </a:prstGeom>
          <a:noFill/>
          <a:extLst>
            <a:ext uri="{909E8E84-426E-40DD-AFC4-6F175D3DCCD1}">
              <a14:hiddenFill xmlns:a14="http://schemas.microsoft.com/office/drawing/2010/main">
                <a:solidFill>
                  <a:srgbClr val="FFFFFF"/>
                </a:solidFill>
              </a14:hiddenFill>
            </a:ext>
          </a:extLst>
        </p:spPr>
      </p:pic>
      <p:pic>
        <p:nvPicPr>
          <p:cNvPr id="7" name="img6_27444" descr="AG00409_"/>
          <p:cNvPicPr/>
          <p:nvPr/>
        </p:nvPicPr>
        <p:blipFill>
          <a:blip r:embed="rId3">
            <a:extLst>
              <a:ext uri="{28A0092B-C50C-407E-A947-70E740481C1C}">
                <a14:useLocalDpi xmlns:a14="http://schemas.microsoft.com/office/drawing/2010/main" val="0"/>
              </a:ext>
            </a:extLst>
          </a:blip>
          <a:srcRect/>
          <a:stretch>
            <a:fillRect/>
          </a:stretch>
        </p:blipFill>
        <p:spPr bwMode="auto">
          <a:xfrm>
            <a:off x="3340639" y="532899"/>
            <a:ext cx="1800000" cy="1692000"/>
          </a:xfrm>
          <a:prstGeom prst="rect">
            <a:avLst/>
          </a:prstGeom>
          <a:noFill/>
          <a:ln>
            <a:noFill/>
          </a:ln>
        </p:spPr>
      </p:pic>
      <p:pic>
        <p:nvPicPr>
          <p:cNvPr id="8" name="img4_27444" descr="AG00208_"/>
          <p:cNvPicPr/>
          <p:nvPr/>
        </p:nvPicPr>
        <p:blipFill>
          <a:blip r:embed="rId4">
            <a:extLst>
              <a:ext uri="{28A0092B-C50C-407E-A947-70E740481C1C}">
                <a14:useLocalDpi xmlns:a14="http://schemas.microsoft.com/office/drawing/2010/main" val="0"/>
              </a:ext>
            </a:extLst>
          </a:blip>
          <a:srcRect/>
          <a:stretch>
            <a:fillRect/>
          </a:stretch>
        </p:blipFill>
        <p:spPr bwMode="auto">
          <a:xfrm>
            <a:off x="5862085" y="298899"/>
            <a:ext cx="1548000" cy="2160000"/>
          </a:xfrm>
          <a:prstGeom prst="rect">
            <a:avLst/>
          </a:prstGeom>
          <a:noFill/>
          <a:ln>
            <a:noFill/>
          </a:ln>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370" y="2122294"/>
            <a:ext cx="2088000" cy="214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Σχετική εικόνα"/>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251" t="17846" r="7434" b="3270"/>
          <a:stretch/>
        </p:blipFill>
        <p:spPr bwMode="auto">
          <a:xfrm>
            <a:off x="6985827" y="1992423"/>
            <a:ext cx="1904232" cy="2641035"/>
          </a:xfrm>
          <a:prstGeom prst="rect">
            <a:avLst/>
          </a:prstGeom>
          <a:noFill/>
          <a:extLst>
            <a:ext uri="{909E8E84-426E-40DD-AFC4-6F175D3DCCD1}">
              <a14:hiddenFill xmlns:a14="http://schemas.microsoft.com/office/drawing/2010/main">
                <a:solidFill>
                  <a:srgbClr val="FFFFFF"/>
                </a:solidFill>
              </a14:hiddenFill>
            </a:ext>
          </a:extLst>
        </p:spPr>
      </p:pic>
      <p:pic>
        <p:nvPicPr>
          <p:cNvPr id="11" name="Εικόνα 25" descr="Αποτέλεσμα εικόνας για dolphin"/>
          <p:cNvPicPr/>
          <p:nvPr/>
        </p:nvPicPr>
        <p:blipFill rotWithShape="1">
          <a:blip r:embed="rId7" cstate="print">
            <a:extLst>
              <a:ext uri="{28A0092B-C50C-407E-A947-70E740481C1C}">
                <a14:useLocalDpi xmlns:a14="http://schemas.microsoft.com/office/drawing/2010/main" val="0"/>
              </a:ext>
            </a:extLst>
          </a:blip>
          <a:srcRect l="12968" t="14567" r="12167"/>
          <a:stretch/>
        </p:blipFill>
        <p:spPr bwMode="auto">
          <a:xfrm>
            <a:off x="5935065" y="4526660"/>
            <a:ext cx="3208935" cy="2058788"/>
          </a:xfrm>
          <a:prstGeom prst="rect">
            <a:avLst/>
          </a:prstGeom>
          <a:noFill/>
          <a:ln>
            <a:noFill/>
          </a:ln>
        </p:spPr>
      </p:pic>
      <p:pic>
        <p:nvPicPr>
          <p:cNvPr id="12" name="Picture 16" descr="Αποτέλεσμα εικόνας για a fox"/>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915" t="10390" r="30967" b="11357"/>
          <a:stretch/>
        </p:blipFill>
        <p:spPr bwMode="auto">
          <a:xfrm>
            <a:off x="2193595" y="3377437"/>
            <a:ext cx="1566596" cy="2236042"/>
          </a:xfrm>
          <a:prstGeom prst="rect">
            <a:avLst/>
          </a:prstGeom>
          <a:noFill/>
          <a:extLst>
            <a:ext uri="{909E8E84-426E-40DD-AFC4-6F175D3DCCD1}">
              <a14:hiddenFill xmlns:a14="http://schemas.microsoft.com/office/drawing/2010/main">
                <a:solidFill>
                  <a:srgbClr val="FFFFFF"/>
                </a:solidFill>
              </a14:hiddenFill>
            </a:ext>
          </a:extLst>
        </p:spPr>
      </p:pic>
      <p:sp>
        <p:nvSpPr>
          <p:cNvPr id="13" name="Ορθογώνιο 3"/>
          <p:cNvSpPr/>
          <p:nvPr/>
        </p:nvSpPr>
        <p:spPr>
          <a:xfrm>
            <a:off x="2273230" y="5551478"/>
            <a:ext cx="1341714" cy="369332"/>
          </a:xfrm>
          <a:prstGeom prst="rect">
            <a:avLst/>
          </a:prstGeom>
        </p:spPr>
        <p:txBody>
          <a:bodyPr wrap="none">
            <a:spAutoFit/>
          </a:bodyPr>
          <a:lstStyle/>
          <a:p>
            <a:pPr algn="ctr"/>
            <a:r>
              <a:rPr lang="el-GR" dirty="0" smtClean="0">
                <a:solidFill>
                  <a:srgbClr val="1F497D">
                    <a:lumMod val="75000"/>
                  </a:srgbClr>
                </a:solidFill>
              </a:rPr>
              <a:t>ΣΑΡΚΟΦΑΓΑ</a:t>
            </a:r>
            <a:endParaRPr lang="el-GR" i="1" dirty="0">
              <a:solidFill>
                <a:srgbClr val="1F497D">
                  <a:lumMod val="75000"/>
                </a:srgbClr>
              </a:solidFill>
            </a:endParaRPr>
          </a:p>
        </p:txBody>
      </p:sp>
      <p:pic>
        <p:nvPicPr>
          <p:cNvPr id="14" name="Picture 6" descr="Σχετική εικόνα"/>
          <p:cNvPicPr>
            <a:picLocks noChangeAspect="1" noChangeArrowheads="1"/>
          </p:cNvPicPr>
          <p:nvPr/>
        </p:nvPicPr>
        <p:blipFill rotWithShape="1">
          <a:blip r:embed="rId9">
            <a:extLst>
              <a:ext uri="{28A0092B-C50C-407E-A947-70E740481C1C}">
                <a14:useLocalDpi xmlns:a14="http://schemas.microsoft.com/office/drawing/2010/main" val="0"/>
              </a:ext>
            </a:extLst>
          </a:blip>
          <a:srcRect l="20564" t="20252" r="17053" b="30963"/>
          <a:stretch/>
        </p:blipFill>
        <p:spPr bwMode="auto">
          <a:xfrm rot="794007">
            <a:off x="107259" y="5171403"/>
            <a:ext cx="2376775" cy="1212783"/>
          </a:xfrm>
          <a:prstGeom prst="rect">
            <a:avLst/>
          </a:prstGeom>
          <a:noFill/>
          <a:extLst>
            <a:ext uri="{909E8E84-426E-40DD-AFC4-6F175D3DCCD1}">
              <a14:hiddenFill xmlns:a14="http://schemas.microsoft.com/office/drawing/2010/main">
                <a:solidFill>
                  <a:srgbClr val="FFFFFF"/>
                </a:solidFill>
              </a14:hiddenFill>
            </a:ext>
          </a:extLst>
        </p:spPr>
      </p:pic>
      <p:pic>
        <p:nvPicPr>
          <p:cNvPr id="15" name="Εικόνα 21" descr="Αποτέλεσμα εικόνας για a seal"/>
          <p:cNvPicPr/>
          <p:nvPr/>
        </p:nvPicPr>
        <p:blipFill rotWithShape="1">
          <a:blip r:embed="rId10">
            <a:extLst>
              <a:ext uri="{28A0092B-C50C-407E-A947-70E740481C1C}">
                <a14:useLocalDpi xmlns:a14="http://schemas.microsoft.com/office/drawing/2010/main" val="0"/>
              </a:ext>
            </a:extLst>
          </a:blip>
          <a:srcRect l="11939" r="11721"/>
          <a:stretch/>
        </p:blipFill>
        <p:spPr bwMode="auto">
          <a:xfrm>
            <a:off x="3755248" y="4846027"/>
            <a:ext cx="2268000" cy="1764000"/>
          </a:xfrm>
          <a:prstGeom prst="rect">
            <a:avLst/>
          </a:prstGeom>
          <a:noFill/>
          <a:ln>
            <a:noFill/>
          </a:ln>
        </p:spPr>
      </p:pic>
    </p:spTree>
    <p:extLst>
      <p:ext uri="{BB962C8B-B14F-4D97-AF65-F5344CB8AC3E}">
        <p14:creationId xmlns:p14="http://schemas.microsoft.com/office/powerpoint/2010/main" val="2827274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ΤΟΚΕΤΟΣ</a:t>
            </a:r>
            <a:endParaRPr lang="el-GR" dirty="0"/>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7087" r="7087"/>
          <a:stretch>
            <a:fillRect/>
          </a:stretch>
        </p:blipFill>
        <p:spPr/>
      </p:pic>
      <p:sp>
        <p:nvSpPr>
          <p:cNvPr id="6" name="Θέση κειμένου 5"/>
          <p:cNvSpPr>
            <a:spLocks noGrp="1"/>
          </p:cNvSpPr>
          <p:nvPr>
            <p:ph type="body" sz="half" idx="2"/>
          </p:nvPr>
        </p:nvSpPr>
        <p:spPr/>
        <p:txBody>
          <a:bodyPr/>
          <a:lstStyle/>
          <a:p>
            <a:r>
              <a:rPr lang="el-GR" dirty="0" smtClean="0">
                <a:solidFill>
                  <a:schemeClr val="bg1"/>
                </a:solidFill>
              </a:rPr>
              <a:t>Τα θηλαστικά γεννούν ζωντανά μικρά.</a:t>
            </a:r>
            <a:endParaRPr lang="el-GR" dirty="0">
              <a:solidFill>
                <a:schemeClr val="bg1"/>
              </a:solidFill>
            </a:endParaRPr>
          </a:p>
        </p:txBody>
      </p:sp>
      <p:sp>
        <p:nvSpPr>
          <p:cNvPr id="8" name="Ορθογώνιο 7"/>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spTree>
    <p:extLst>
      <p:ext uri="{BB962C8B-B14F-4D97-AF65-F5344CB8AC3E}">
        <p14:creationId xmlns:p14="http://schemas.microsoft.com/office/powerpoint/2010/main" val="40364439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ΓΑΛΑ-ΘΗΛΑΣΜΟΣ</a:t>
            </a:r>
            <a:endParaRPr lang="el-GR" dirty="0"/>
          </a:p>
        </p:txBody>
      </p:sp>
      <p:sp>
        <p:nvSpPr>
          <p:cNvPr id="6" name="Θέση κειμένου 5"/>
          <p:cNvSpPr>
            <a:spLocks noGrp="1"/>
          </p:cNvSpPr>
          <p:nvPr>
            <p:ph type="body" sz="half" idx="2"/>
          </p:nvPr>
        </p:nvSpPr>
        <p:spPr/>
        <p:txBody>
          <a:bodyPr>
            <a:noAutofit/>
          </a:bodyPr>
          <a:lstStyle/>
          <a:p>
            <a:pPr>
              <a:lnSpc>
                <a:spcPct val="160000"/>
              </a:lnSpc>
              <a:spcBef>
                <a:spcPts val="0"/>
              </a:spcBef>
            </a:pPr>
            <a:r>
              <a:rPr lang="el-GR" dirty="0">
                <a:solidFill>
                  <a:schemeClr val="bg1"/>
                </a:solidFill>
              </a:rPr>
              <a:t>Ο</a:t>
            </a:r>
            <a:r>
              <a:rPr lang="el-GR" dirty="0" smtClean="0">
                <a:solidFill>
                  <a:schemeClr val="bg1"/>
                </a:solidFill>
              </a:rPr>
              <a:t> </a:t>
            </a:r>
            <a:r>
              <a:rPr lang="el-GR" dirty="0">
                <a:solidFill>
                  <a:schemeClr val="bg1"/>
                </a:solidFill>
              </a:rPr>
              <a:t>θηλασμός αποτελεί το επίκεντρο και τη μεγιστοποίηση </a:t>
            </a:r>
            <a:endParaRPr lang="el-GR" dirty="0" smtClean="0">
              <a:solidFill>
                <a:schemeClr val="bg1"/>
              </a:solidFill>
            </a:endParaRPr>
          </a:p>
          <a:p>
            <a:pPr>
              <a:lnSpc>
                <a:spcPct val="160000"/>
              </a:lnSpc>
              <a:spcBef>
                <a:spcPts val="0"/>
              </a:spcBef>
            </a:pPr>
            <a:r>
              <a:rPr lang="el-GR" dirty="0" smtClean="0">
                <a:solidFill>
                  <a:schemeClr val="bg1"/>
                </a:solidFill>
              </a:rPr>
              <a:t>της </a:t>
            </a:r>
            <a:r>
              <a:rPr lang="el-GR" dirty="0">
                <a:solidFill>
                  <a:schemeClr val="bg1"/>
                </a:solidFill>
              </a:rPr>
              <a:t>απόδοσης φροντίδας στους </a:t>
            </a:r>
            <a:r>
              <a:rPr lang="el-GR" dirty="0" smtClean="0">
                <a:solidFill>
                  <a:schemeClr val="bg1"/>
                </a:solidFill>
              </a:rPr>
              <a:t>απογόνους.</a:t>
            </a:r>
            <a:endParaRPr lang="el-GR" dirty="0">
              <a:solidFill>
                <a:schemeClr val="bg1"/>
              </a:solidFill>
            </a:endParaRPr>
          </a:p>
        </p:txBody>
      </p:sp>
      <p:sp>
        <p:nvSpPr>
          <p:cNvPr id="10" name="Ορθογώνιο 9"/>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7021" r="7021"/>
          <a:stretch>
            <a:fillRect/>
          </a:stretch>
        </p:blipFill>
        <p:spPr/>
      </p:pic>
    </p:spTree>
    <p:extLst>
      <p:ext uri="{BB962C8B-B14F-4D97-AF65-F5344CB8AC3E}">
        <p14:creationId xmlns:p14="http://schemas.microsoft.com/office/powerpoint/2010/main" val="1952931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 name="Θέση εικόνας 4"/>
          <p:cNvPicPr>
            <a:picLocks noGrp="1" noChangeAspect="1"/>
          </p:cNvPicPr>
          <p:nvPr>
            <p:ph type="pic" idx="1"/>
          </p:nvPr>
        </p:nvPicPr>
        <p:blipFill>
          <a:blip r:embed="rId2">
            <a:extLst>
              <a:ext uri="{28A0092B-C50C-407E-A947-70E740481C1C}">
                <a14:useLocalDpi xmlns:a14="http://schemas.microsoft.com/office/drawing/2010/main" val="0"/>
              </a:ext>
            </a:extLst>
          </a:blip>
          <a:srcRect l="7517" r="7517"/>
          <a:stretch>
            <a:fillRect/>
          </a:stretch>
        </p:blipFill>
        <p:spPr/>
      </p:pic>
      <p:sp>
        <p:nvSpPr>
          <p:cNvPr id="6" name="Τίτλος 3"/>
          <p:cNvSpPr>
            <a:spLocks noGrp="1"/>
          </p:cNvSpPr>
          <p:nvPr>
            <p:ph type="title"/>
          </p:nvPr>
        </p:nvSpPr>
        <p:spPr/>
        <p:txBody>
          <a:bodyPr/>
          <a:lstStyle/>
          <a:p>
            <a:r>
              <a:rPr lang="el-GR" dirty="0" smtClean="0"/>
              <a:t>ΕΝΔΟΘΕΡΜΙΑ-ΟΜΟΙΟΘΕΡΜΙΑ</a:t>
            </a:r>
            <a:endParaRPr lang="el-GR" dirty="0"/>
          </a:p>
        </p:txBody>
      </p:sp>
      <p:sp>
        <p:nvSpPr>
          <p:cNvPr id="7" name="Θέση κειμένου 6"/>
          <p:cNvSpPr>
            <a:spLocks noGrp="1"/>
          </p:cNvSpPr>
          <p:nvPr>
            <p:ph type="body" sz="half" idx="2"/>
          </p:nvPr>
        </p:nvSpPr>
        <p:spPr>
          <a:xfrm>
            <a:off x="1792287" y="5367340"/>
            <a:ext cx="6090804" cy="744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r>
              <a:rPr lang="el-GR" dirty="0" smtClean="0"/>
              <a:t>Τα</a:t>
            </a:r>
            <a:r>
              <a:rPr lang="el-GR" sz="1600" dirty="0" smtClean="0"/>
              <a:t> θηλαστικά διατηρούν σταθερή θερμοκρασία κάτω από διαφορετικές συνθήκες. </a:t>
            </a:r>
          </a:p>
          <a:p>
            <a:endParaRPr lang="el-GR" sz="1600" dirty="0" smtClean="0"/>
          </a:p>
          <a:p>
            <a:r>
              <a:rPr lang="el-GR" sz="1600" dirty="0" smtClean="0"/>
              <a:t>Η παραγωγή θερμότητας απαιτεί πρόσληψη ικανής ποσότητας και υψηλής ποιότητας τροφής.</a:t>
            </a:r>
            <a:endParaRPr lang="el-GR" sz="1600" dirty="0"/>
          </a:p>
        </p:txBody>
      </p:sp>
      <p:sp>
        <p:nvSpPr>
          <p:cNvPr id="10" name="Ορθογώνιο 9"/>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spTree>
    <p:extLst>
      <p:ext uri="{BB962C8B-B14F-4D97-AF65-F5344CB8AC3E}">
        <p14:creationId xmlns:p14="http://schemas.microsoft.com/office/powerpoint/2010/main" val="951939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ΚΙΝΗΤΙΚΕΣ ΔΕΞΙΟΤΗΤΕΣ</a:t>
            </a:r>
            <a:endParaRPr lang="el-GR" dirty="0"/>
          </a:p>
        </p:txBody>
      </p:sp>
      <p:sp>
        <p:nvSpPr>
          <p:cNvPr id="6" name="Θέση κειμένου 5"/>
          <p:cNvSpPr>
            <a:spLocks noGrp="1"/>
          </p:cNvSpPr>
          <p:nvPr>
            <p:ph type="body" sz="half" idx="2"/>
          </p:nvPr>
        </p:nvSpPr>
        <p:spPr>
          <a:xfrm>
            <a:off x="1792288" y="5367338"/>
            <a:ext cx="7111080" cy="706203"/>
          </a:xfrm>
        </p:spPr>
        <p:txBody>
          <a:bodyPr>
            <a:normAutofit lnSpcReduction="10000"/>
          </a:bodyPr>
          <a:lstStyle/>
          <a:p>
            <a:pPr>
              <a:spcBef>
                <a:spcPts val="0"/>
              </a:spcBef>
            </a:pPr>
            <a:r>
              <a:rPr lang="el-GR" dirty="0" smtClean="0">
                <a:solidFill>
                  <a:schemeClr val="bg1"/>
                </a:solidFill>
              </a:rPr>
              <a:t>Οι </a:t>
            </a:r>
            <a:r>
              <a:rPr lang="el-GR" dirty="0">
                <a:solidFill>
                  <a:schemeClr val="bg1"/>
                </a:solidFill>
              </a:rPr>
              <a:t>ανεπτυγμένες κινητικές δεξιότητες των θηλαστικών </a:t>
            </a:r>
            <a:r>
              <a:rPr lang="el-GR" dirty="0" smtClean="0">
                <a:solidFill>
                  <a:schemeClr val="bg1"/>
                </a:solidFill>
              </a:rPr>
              <a:t>αποτυπώνονται</a:t>
            </a:r>
            <a:endParaRPr lang="en-US" dirty="0">
              <a:solidFill>
                <a:schemeClr val="bg1"/>
              </a:solidFill>
            </a:endParaRPr>
          </a:p>
          <a:p>
            <a:pPr>
              <a:spcBef>
                <a:spcPts val="0"/>
              </a:spcBef>
            </a:pPr>
            <a:endParaRPr lang="el-GR" dirty="0" smtClean="0">
              <a:solidFill>
                <a:schemeClr val="bg1"/>
              </a:solidFill>
            </a:endParaRPr>
          </a:p>
          <a:p>
            <a:pPr>
              <a:spcBef>
                <a:spcPts val="0"/>
              </a:spcBef>
            </a:pPr>
            <a:r>
              <a:rPr lang="el-GR" dirty="0" smtClean="0">
                <a:solidFill>
                  <a:schemeClr val="bg1"/>
                </a:solidFill>
              </a:rPr>
              <a:t>στο </a:t>
            </a:r>
            <a:r>
              <a:rPr lang="el-GR" dirty="0">
                <a:solidFill>
                  <a:schemeClr val="bg1"/>
                </a:solidFill>
              </a:rPr>
              <a:t>γρήγορο, ανάλαφρο  τρέξιμο.  </a:t>
            </a:r>
          </a:p>
          <a:p>
            <a:endParaRPr lang="el-GR" dirty="0"/>
          </a:p>
        </p:txBody>
      </p:sp>
      <p:sp>
        <p:nvSpPr>
          <p:cNvPr id="8" name="Ορθογώνιο 7"/>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pic>
        <p:nvPicPr>
          <p:cNvPr id="5" name="Θέση εικόνας 4"/>
          <p:cNvPicPr>
            <a:picLocks noGrp="1" noChangeAspect="1"/>
          </p:cNvPicPr>
          <p:nvPr>
            <p:ph type="pic" idx="1"/>
          </p:nvPr>
        </p:nvPicPr>
        <p:blipFill>
          <a:blip r:embed="rId2">
            <a:extLst>
              <a:ext uri="{28A0092B-C50C-407E-A947-70E740481C1C}">
                <a14:useLocalDpi xmlns:a14="http://schemas.microsoft.com/office/drawing/2010/main" val="0"/>
              </a:ext>
            </a:extLst>
          </a:blip>
          <a:srcRect l="7802" r="7802"/>
          <a:stretch>
            <a:fillRect/>
          </a:stretch>
        </p:blipFill>
        <p:spPr/>
      </p:pic>
    </p:spTree>
    <p:extLst>
      <p:ext uri="{BB962C8B-B14F-4D97-AF65-F5344CB8AC3E}">
        <p14:creationId xmlns:p14="http://schemas.microsoft.com/office/powerpoint/2010/main" val="10894870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ΠΕΡΙΕΡΓΕΙΑ-ΕΥΦΥΪΑ</a:t>
            </a:r>
            <a:endParaRPr lang="el-GR" dirty="0"/>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9415" r="9415"/>
          <a:stretch>
            <a:fillRect/>
          </a:stretch>
        </p:blipFill>
        <p:spPr/>
      </p:pic>
      <p:sp>
        <p:nvSpPr>
          <p:cNvPr id="6" name="Θέση κειμένου 5"/>
          <p:cNvSpPr>
            <a:spLocks noGrp="1"/>
          </p:cNvSpPr>
          <p:nvPr>
            <p:ph type="body" sz="half" idx="2"/>
          </p:nvPr>
        </p:nvSpPr>
        <p:spPr/>
        <p:txBody>
          <a:bodyPr>
            <a:normAutofit/>
          </a:bodyPr>
          <a:lstStyle/>
          <a:p>
            <a:pPr>
              <a:spcBef>
                <a:spcPts val="0"/>
              </a:spcBef>
            </a:pPr>
            <a:r>
              <a:rPr lang="el-GR" dirty="0" smtClean="0">
                <a:solidFill>
                  <a:schemeClr val="bg1"/>
                </a:solidFill>
              </a:rPr>
              <a:t>Τα </a:t>
            </a:r>
            <a:r>
              <a:rPr lang="el-GR" dirty="0">
                <a:solidFill>
                  <a:schemeClr val="bg1"/>
                </a:solidFill>
              </a:rPr>
              <a:t>θηλαστικά τροποποιούν τη συμπεριφορά τους σύμφωνα με την </a:t>
            </a:r>
            <a:endParaRPr lang="el-GR" dirty="0" smtClean="0">
              <a:solidFill>
                <a:schemeClr val="bg1"/>
              </a:solidFill>
            </a:endParaRPr>
          </a:p>
          <a:p>
            <a:pPr>
              <a:spcBef>
                <a:spcPts val="0"/>
              </a:spcBef>
            </a:pPr>
            <a:endParaRPr lang="el-GR" dirty="0" smtClean="0">
              <a:solidFill>
                <a:schemeClr val="bg1"/>
              </a:solidFill>
            </a:endParaRPr>
          </a:p>
          <a:p>
            <a:pPr>
              <a:spcBef>
                <a:spcPts val="0"/>
              </a:spcBef>
            </a:pPr>
            <a:r>
              <a:rPr lang="el-GR" dirty="0" smtClean="0">
                <a:solidFill>
                  <a:schemeClr val="bg1"/>
                </a:solidFill>
              </a:rPr>
              <a:t>προηγούμενη </a:t>
            </a:r>
            <a:r>
              <a:rPr lang="el-GR" dirty="0">
                <a:solidFill>
                  <a:schemeClr val="bg1"/>
                </a:solidFill>
              </a:rPr>
              <a:t>εμπειρία τους -δηλ. μαθαίνουν.</a:t>
            </a:r>
          </a:p>
          <a:p>
            <a:endParaRPr lang="el-GR" dirty="0"/>
          </a:p>
        </p:txBody>
      </p:sp>
      <p:sp>
        <p:nvSpPr>
          <p:cNvPr id="8" name="Ορθογώνιο 7"/>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spTree>
    <p:extLst>
      <p:ext uri="{BB962C8B-B14F-4D97-AF65-F5344CB8AC3E}">
        <p14:creationId xmlns:p14="http://schemas.microsoft.com/office/powerpoint/2010/main" val="24756019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8560" y="5738854"/>
            <a:ext cx="3992580" cy="581025"/>
          </a:xfrm>
        </p:spPr>
        <p:txBody>
          <a:bodyPr>
            <a:normAutofit fontScale="90000"/>
          </a:bodyPr>
          <a:lstStyle/>
          <a:p>
            <a:r>
              <a:rPr lang="el-GR" sz="2400" dirty="0" smtClean="0">
                <a:solidFill>
                  <a:schemeClr val="bg1">
                    <a:lumMod val="95000"/>
                  </a:schemeClr>
                </a:solidFill>
                <a:latin typeface="Arial Narrow" panose="020B0606020202030204" pitchFamily="34" charset="0"/>
              </a:rPr>
              <a:t/>
            </a:r>
            <a:br>
              <a:rPr lang="el-GR" sz="2400" dirty="0" smtClean="0">
                <a:solidFill>
                  <a:schemeClr val="bg1">
                    <a:lumMod val="95000"/>
                  </a:schemeClr>
                </a:solidFill>
                <a:latin typeface="Arial Narrow" panose="020B0606020202030204" pitchFamily="34" charset="0"/>
              </a:rPr>
            </a:br>
            <a:r>
              <a:rPr lang="el-GR" sz="2000" dirty="0" smtClean="0">
                <a:solidFill>
                  <a:schemeClr val="tx2">
                    <a:lumMod val="75000"/>
                  </a:schemeClr>
                </a:solidFill>
                <a:latin typeface="Arial Narrow" panose="020B0606020202030204" pitchFamily="34" charset="0"/>
              </a:rPr>
              <a:t>1,5 εκατομμύρια είδη ζωντανών οργανισμών</a:t>
            </a:r>
            <a:endParaRPr lang="el-GR" sz="2000" dirty="0">
              <a:solidFill>
                <a:schemeClr val="tx2">
                  <a:lumMod val="75000"/>
                </a:schemeClr>
              </a:solidFill>
              <a:latin typeface="Arial Narrow" panose="020B0606020202030204" pitchFamily="34"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0931" y="556289"/>
            <a:ext cx="8229600" cy="421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Ορθογώνιο 7"/>
          <p:cNvSpPr/>
          <p:nvPr/>
        </p:nvSpPr>
        <p:spPr>
          <a:xfrm>
            <a:off x="1673192" y="5467504"/>
            <a:ext cx="2841658" cy="461665"/>
          </a:xfrm>
          <a:prstGeom prst="rect">
            <a:avLst/>
          </a:prstGeom>
        </p:spPr>
        <p:txBody>
          <a:bodyPr wrap="square">
            <a:spAutoFit/>
          </a:bodyPr>
          <a:lstStyle/>
          <a:p>
            <a:r>
              <a:rPr lang="el-GR" sz="2400" dirty="0">
                <a:solidFill>
                  <a:schemeClr val="tx2">
                    <a:lumMod val="75000"/>
                  </a:schemeClr>
                </a:solidFill>
                <a:ea typeface="+mj-ea"/>
                <a:cs typeface="+mj-cs"/>
              </a:rPr>
              <a:t>ΠΛΑΝΗΤΗΣ </a:t>
            </a:r>
            <a:r>
              <a:rPr lang="el-GR" sz="2400" dirty="0" smtClean="0">
                <a:solidFill>
                  <a:schemeClr val="tx2">
                    <a:lumMod val="75000"/>
                  </a:schemeClr>
                </a:solidFill>
                <a:ea typeface="+mj-ea"/>
                <a:cs typeface="+mj-cs"/>
              </a:rPr>
              <a:t>ΓΗ   </a:t>
            </a:r>
            <a:endParaRPr lang="el-GR" dirty="0">
              <a:solidFill>
                <a:schemeClr val="tx2">
                  <a:lumMod val="75000"/>
                </a:schemeClr>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38296">
            <a:off x="7547257" y="5128381"/>
            <a:ext cx="1132877" cy="9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Ορθογώνιο 9"/>
          <p:cNvSpPr/>
          <p:nvPr/>
        </p:nvSpPr>
        <p:spPr>
          <a:xfrm>
            <a:off x="4046572" y="5498282"/>
            <a:ext cx="3097323" cy="400110"/>
          </a:xfrm>
          <a:prstGeom prst="rect">
            <a:avLst/>
          </a:prstGeom>
        </p:spPr>
        <p:txBody>
          <a:bodyPr wrap="none">
            <a:spAutoFit/>
          </a:bodyPr>
          <a:lstStyle/>
          <a:p>
            <a:r>
              <a:rPr lang="el-GR" dirty="0">
                <a:solidFill>
                  <a:schemeClr val="tx2">
                    <a:lumMod val="75000"/>
                  </a:schemeClr>
                </a:solidFill>
                <a:latin typeface="Arial Narrow" panose="020B0606020202030204" pitchFamily="34" charset="0"/>
              </a:rPr>
              <a:t>ΗΛΙΚΙΑ</a:t>
            </a:r>
            <a:r>
              <a:rPr lang="en-US" dirty="0">
                <a:solidFill>
                  <a:schemeClr val="tx2">
                    <a:lumMod val="75000"/>
                  </a:schemeClr>
                </a:solidFill>
                <a:latin typeface="Arial Narrow" panose="020B0606020202030204" pitchFamily="34" charset="0"/>
              </a:rPr>
              <a:t>: </a:t>
            </a:r>
            <a:r>
              <a:rPr lang="en-US" sz="2000" dirty="0">
                <a:solidFill>
                  <a:schemeClr val="tx2">
                    <a:lumMod val="75000"/>
                  </a:schemeClr>
                </a:solidFill>
                <a:latin typeface="Arial Narrow" panose="020B0606020202030204" pitchFamily="34" charset="0"/>
              </a:rPr>
              <a:t>4,6 </a:t>
            </a:r>
            <a:r>
              <a:rPr lang="el-GR" sz="2000" dirty="0">
                <a:solidFill>
                  <a:schemeClr val="tx2">
                    <a:lumMod val="75000"/>
                  </a:schemeClr>
                </a:solidFill>
                <a:latin typeface="Arial Narrow" panose="020B0606020202030204" pitchFamily="34" charset="0"/>
              </a:rPr>
              <a:t>δισεκατομμύρια έτη</a:t>
            </a:r>
            <a:endParaRPr lang="el-GR" sz="2000" dirty="0">
              <a:solidFill>
                <a:schemeClr val="tx2">
                  <a:lumMod val="75000"/>
                </a:schemeClr>
              </a:solidFill>
            </a:endParaRPr>
          </a:p>
        </p:txBody>
      </p:sp>
    </p:spTree>
    <p:extLst>
      <p:ext uri="{BB962C8B-B14F-4D97-AF65-F5344CB8AC3E}">
        <p14:creationId xmlns:p14="http://schemas.microsoft.com/office/powerpoint/2010/main" val="1276036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ΜΗΤΡΟΤΗΤΑ</a:t>
            </a:r>
            <a:endParaRPr lang="el-GR" dirty="0"/>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6934" r="6934"/>
          <a:stretch>
            <a:fillRect/>
          </a:stretch>
        </p:blipFill>
        <p:spPr/>
      </p:pic>
      <p:sp>
        <p:nvSpPr>
          <p:cNvPr id="6" name="Θέση κειμένου 5"/>
          <p:cNvSpPr>
            <a:spLocks noGrp="1"/>
          </p:cNvSpPr>
          <p:nvPr>
            <p:ph type="body" sz="half" idx="2"/>
          </p:nvPr>
        </p:nvSpPr>
        <p:spPr/>
        <p:txBody>
          <a:bodyPr/>
          <a:lstStyle/>
          <a:p>
            <a:r>
              <a:rPr lang="el-GR" dirty="0">
                <a:solidFill>
                  <a:schemeClr val="bg1"/>
                </a:solidFill>
              </a:rPr>
              <a:t>Ο</a:t>
            </a:r>
            <a:r>
              <a:rPr lang="el-GR" dirty="0" smtClean="0">
                <a:solidFill>
                  <a:schemeClr val="bg1"/>
                </a:solidFill>
              </a:rPr>
              <a:t> </a:t>
            </a:r>
            <a:r>
              <a:rPr lang="el-GR" dirty="0">
                <a:solidFill>
                  <a:schemeClr val="bg1"/>
                </a:solidFill>
              </a:rPr>
              <a:t>δεσμός με τη μητέρα παρέχει εφόδια κοινωνικοποίησης.</a:t>
            </a:r>
          </a:p>
          <a:p>
            <a:endParaRPr lang="el-GR" dirty="0">
              <a:solidFill>
                <a:schemeClr val="bg1"/>
              </a:solidFill>
            </a:endParaRPr>
          </a:p>
        </p:txBody>
      </p:sp>
      <p:sp>
        <p:nvSpPr>
          <p:cNvPr id="8" name="Ορθογώνιο 7"/>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spTree>
    <p:extLst>
      <p:ext uri="{BB962C8B-B14F-4D97-AF65-F5344CB8AC3E}">
        <p14:creationId xmlns:p14="http://schemas.microsoft.com/office/powerpoint/2010/main" val="33026131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ΠΑΙΧΝΙΔΙ</a:t>
            </a:r>
            <a:endParaRPr lang="el-GR" dirty="0"/>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7146" r="7146"/>
          <a:stretch>
            <a:fillRect/>
          </a:stretch>
        </p:blipFill>
        <p:spPr/>
      </p:pic>
      <p:sp>
        <p:nvSpPr>
          <p:cNvPr id="6" name="Θέση κειμένου 5"/>
          <p:cNvSpPr>
            <a:spLocks noGrp="1"/>
          </p:cNvSpPr>
          <p:nvPr>
            <p:ph type="body" sz="half" idx="2"/>
          </p:nvPr>
        </p:nvSpPr>
        <p:spPr/>
        <p:txBody>
          <a:bodyPr/>
          <a:lstStyle/>
          <a:p>
            <a:r>
              <a:rPr lang="el-GR" dirty="0">
                <a:solidFill>
                  <a:schemeClr val="bg1"/>
                </a:solidFill>
              </a:rPr>
              <a:t>Τ</a:t>
            </a:r>
            <a:r>
              <a:rPr lang="el-GR" dirty="0" smtClean="0">
                <a:solidFill>
                  <a:schemeClr val="bg1"/>
                </a:solidFill>
              </a:rPr>
              <a:t>ο </a:t>
            </a:r>
            <a:r>
              <a:rPr lang="el-GR" dirty="0">
                <a:solidFill>
                  <a:schemeClr val="bg1"/>
                </a:solidFill>
              </a:rPr>
              <a:t>παιχνίδι αποτελεί μια διασκεδαστική διαδικασία μάθησης.</a:t>
            </a:r>
          </a:p>
          <a:p>
            <a:endParaRPr lang="el-GR" dirty="0"/>
          </a:p>
        </p:txBody>
      </p:sp>
      <p:sp>
        <p:nvSpPr>
          <p:cNvPr id="8" name="Ορθογώνιο 7"/>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spTree>
    <p:extLst>
      <p:ext uri="{BB962C8B-B14F-4D97-AF65-F5344CB8AC3E}">
        <p14:creationId xmlns:p14="http://schemas.microsoft.com/office/powerpoint/2010/main" val="7842862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ΣΩΜΑΤΙΚΗ ΕΠΑΦΗ</a:t>
            </a:r>
            <a:endParaRPr lang="el-GR" dirty="0"/>
          </a:p>
        </p:txBody>
      </p:sp>
      <p:pic>
        <p:nvPicPr>
          <p:cNvPr id="5" name="Θέση εικόνας 4"/>
          <p:cNvPicPr>
            <a:picLocks noGrp="1" noChangeAspect="1"/>
          </p:cNvPicPr>
          <p:nvPr>
            <p:ph type="pic" idx="1"/>
          </p:nvPr>
        </p:nvPicPr>
        <p:blipFill>
          <a:blip r:embed="rId2">
            <a:extLst>
              <a:ext uri="{28A0092B-C50C-407E-A947-70E740481C1C}">
                <a14:useLocalDpi xmlns:a14="http://schemas.microsoft.com/office/drawing/2010/main" val="0"/>
              </a:ext>
            </a:extLst>
          </a:blip>
          <a:srcRect l="11444" r="11444"/>
          <a:stretch>
            <a:fillRect/>
          </a:stretch>
        </p:blipFill>
        <p:spPr/>
      </p:pic>
      <p:sp>
        <p:nvSpPr>
          <p:cNvPr id="4" name="Θέση κειμένου 3"/>
          <p:cNvSpPr>
            <a:spLocks noGrp="1"/>
          </p:cNvSpPr>
          <p:nvPr>
            <p:ph type="body" sz="half" idx="2"/>
          </p:nvPr>
        </p:nvSpPr>
        <p:spPr/>
        <p:txBody>
          <a:bodyPr/>
          <a:lstStyle/>
          <a:p>
            <a:r>
              <a:rPr lang="el-GR" dirty="0" smtClean="0">
                <a:solidFill>
                  <a:schemeClr val="bg1"/>
                </a:solidFill>
              </a:rPr>
              <a:t>Τα θηλαστικά εκφράζουν συναισθήματα.</a:t>
            </a:r>
            <a:endParaRPr lang="el-GR" dirty="0">
              <a:solidFill>
                <a:schemeClr val="bg1"/>
              </a:solidFill>
            </a:endParaRPr>
          </a:p>
        </p:txBody>
      </p:sp>
      <p:sp>
        <p:nvSpPr>
          <p:cNvPr id="6" name="Ορθογώνιο 5"/>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spTree>
    <p:extLst>
      <p:ext uri="{BB962C8B-B14F-4D97-AF65-F5344CB8AC3E}">
        <p14:creationId xmlns:p14="http://schemas.microsoft.com/office/powerpoint/2010/main" val="27479254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11"/>
          <p:cNvSpPr txBox="1">
            <a:spLocks noGrp="1"/>
          </p:cNvSpPr>
          <p:nvPr>
            <p:ph idx="1"/>
          </p:nvPr>
        </p:nvSpPr>
        <p:spPr>
          <a:xfrm>
            <a:off x="333215" y="1026763"/>
            <a:ext cx="8229600" cy="2825389"/>
          </a:xfrm>
          <a:prstGeom prst="rect">
            <a:avLst/>
          </a:prstGeom>
          <a:noFill/>
        </p:spPr>
        <p:txBody>
          <a:bodyPr wrap="square" rtlCol="0">
            <a:spAutoFit/>
          </a:bodyPr>
          <a:lstStyle/>
          <a:p>
            <a:pPr>
              <a:buNone/>
            </a:pPr>
            <a:r>
              <a:rPr lang="el-GR" sz="7200" dirty="0" smtClean="0"/>
              <a:t>	</a:t>
            </a:r>
            <a:r>
              <a:rPr lang="el-GR" sz="7200" dirty="0" smtClean="0">
                <a:solidFill>
                  <a:schemeClr val="bg1"/>
                </a:solidFill>
              </a:rPr>
              <a:t>Τ  Α  Ξ  Η:</a:t>
            </a:r>
            <a:r>
              <a:rPr lang="el-GR" sz="7200" dirty="0" smtClean="0"/>
              <a:t>		</a:t>
            </a:r>
            <a:endParaRPr lang="el-GR" sz="7200" dirty="0" smtClean="0">
              <a:ln>
                <a:solidFill>
                  <a:schemeClr val="bg1"/>
                </a:solidFill>
              </a:ln>
              <a:solidFill>
                <a:schemeClr val="bg1"/>
              </a:solidFill>
            </a:endParaRPr>
          </a:p>
          <a:p>
            <a:pPr>
              <a:buNone/>
            </a:pPr>
            <a:r>
              <a:rPr lang="el-GR" sz="7200" dirty="0">
                <a:ln>
                  <a:solidFill>
                    <a:schemeClr val="bg1"/>
                  </a:solidFill>
                </a:ln>
                <a:solidFill>
                  <a:schemeClr val="bg1"/>
                </a:solidFill>
              </a:rPr>
              <a:t>	</a:t>
            </a:r>
            <a:r>
              <a:rPr lang="el-GR" sz="8800" dirty="0" smtClean="0">
                <a:ln>
                  <a:solidFill>
                    <a:schemeClr val="bg1"/>
                  </a:solidFill>
                </a:ln>
                <a:solidFill>
                  <a:schemeClr val="bg1"/>
                </a:solidFill>
              </a:rPr>
              <a:t>Πρωτεύοντα</a:t>
            </a:r>
            <a:endParaRPr lang="el-GR" sz="7200" dirty="0" smtClean="0"/>
          </a:p>
        </p:txBody>
      </p:sp>
      <p:pic>
        <p:nvPicPr>
          <p:cNvPr id="5" name="Picture 22"/>
          <p:cNvPicPr>
            <a:picLocks noChangeAspect="1" noChangeArrowheads="1"/>
          </p:cNvPicPr>
          <p:nvPr/>
        </p:nvPicPr>
        <p:blipFill rotWithShape="1">
          <a:blip r:embed="rId2">
            <a:extLst>
              <a:ext uri="{28A0092B-C50C-407E-A947-70E740481C1C}">
                <a14:useLocalDpi xmlns:a14="http://schemas.microsoft.com/office/drawing/2010/main" val="0"/>
              </a:ext>
            </a:extLst>
          </a:blip>
          <a:srcRect t="4721" r="7702"/>
          <a:stretch/>
        </p:blipFill>
        <p:spPr bwMode="auto">
          <a:xfrm>
            <a:off x="6474903" y="244929"/>
            <a:ext cx="2359132" cy="284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82293"/>
            <a:ext cx="2196000" cy="287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7203"/>
          <a:stretch/>
        </p:blipFill>
        <p:spPr bwMode="auto">
          <a:xfrm>
            <a:off x="6053244" y="3220070"/>
            <a:ext cx="2484000" cy="23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3"/>
          <p:cNvPicPr>
            <a:picLocks noChangeAspect="1" noChangeArrowheads="1"/>
          </p:cNvPicPr>
          <p:nvPr/>
        </p:nvPicPr>
        <p:blipFill>
          <a:blip r:embed="rId5">
            <a:extLst>
              <a:ext uri="{28A0092B-C50C-407E-A947-70E740481C1C}">
                <a14:useLocalDpi xmlns:a14="http://schemas.microsoft.com/office/drawing/2010/main" val="0"/>
              </a:ext>
            </a:extLst>
          </a:blip>
          <a:srcRect b="8356"/>
          <a:stretch>
            <a:fillRect/>
          </a:stretch>
        </p:blipFill>
        <p:spPr bwMode="auto">
          <a:xfrm>
            <a:off x="2566260" y="4361814"/>
            <a:ext cx="3317677"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8" name="Θέση περιεχομένου 3" descr="Αποτέλεσμα εικόνας για primate geographic distribution"/>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148563" y="1329794"/>
            <a:ext cx="4752000" cy="2736000"/>
          </a:xfrm>
          <a:prstGeom prst="rect">
            <a:avLst/>
          </a:prstGeom>
          <a:noFill/>
          <a:ln>
            <a:noFill/>
          </a:ln>
        </p:spPr>
      </p:pic>
      <p:sp>
        <p:nvSpPr>
          <p:cNvPr id="2062" name="Ορθογώνιο 2061"/>
          <p:cNvSpPr/>
          <p:nvPr/>
        </p:nvSpPr>
        <p:spPr>
          <a:xfrm>
            <a:off x="2278491" y="615359"/>
            <a:ext cx="4517134" cy="369332"/>
          </a:xfrm>
          <a:prstGeom prst="rect">
            <a:avLst/>
          </a:prstGeom>
        </p:spPr>
        <p:txBody>
          <a:bodyPr wrap="none">
            <a:spAutoFit/>
          </a:bodyPr>
          <a:lstStyle/>
          <a:p>
            <a:r>
              <a:rPr lang="el-GR" dirty="0">
                <a:solidFill>
                  <a:schemeClr val="bg2">
                    <a:lumMod val="75000"/>
                  </a:schemeClr>
                </a:solidFill>
              </a:rPr>
              <a:t>ΓΕΩΓΡΑΦΙΚΗ ΚΑΤΑΝΟΜΗ ΤΩΝ ΠΡΩΤΕΥΟΝΤΩΝ</a:t>
            </a:r>
            <a:endParaRPr lang="el-GR" dirty="0"/>
          </a:p>
        </p:txBody>
      </p:sp>
      <p:sp>
        <p:nvSpPr>
          <p:cNvPr id="50" name="TextBox 49"/>
          <p:cNvSpPr txBox="1"/>
          <p:nvPr/>
        </p:nvSpPr>
        <p:spPr>
          <a:xfrm>
            <a:off x="3460731" y="4925812"/>
            <a:ext cx="2127664" cy="646331"/>
          </a:xfrm>
          <a:prstGeom prst="rect">
            <a:avLst/>
          </a:prstGeom>
          <a:noFill/>
        </p:spPr>
        <p:txBody>
          <a:bodyPr wrap="square" rtlCol="0">
            <a:spAutoFit/>
          </a:bodyPr>
          <a:lstStyle/>
          <a:p>
            <a:r>
              <a:rPr lang="el-GR" sz="3600" dirty="0" smtClean="0">
                <a:solidFill>
                  <a:srgbClr val="FFFF00"/>
                </a:solidFill>
              </a:rPr>
              <a:t>400 είδη</a:t>
            </a:r>
            <a:endParaRPr lang="el-GR" sz="3600" dirty="0">
              <a:solidFill>
                <a:srgbClr val="FFFF00"/>
              </a:solidFill>
            </a:endParaRPr>
          </a:p>
        </p:txBody>
      </p:sp>
      <p:sp>
        <p:nvSpPr>
          <p:cNvPr id="5" name="Ορθογώνιο 2061"/>
          <p:cNvSpPr/>
          <p:nvPr/>
        </p:nvSpPr>
        <p:spPr>
          <a:xfrm>
            <a:off x="2322402" y="4533845"/>
            <a:ext cx="4599785" cy="338554"/>
          </a:xfrm>
          <a:prstGeom prst="rect">
            <a:avLst/>
          </a:prstGeom>
        </p:spPr>
        <p:txBody>
          <a:bodyPr wrap="none">
            <a:spAutoFit/>
          </a:bodyPr>
          <a:lstStyle/>
          <a:p>
            <a:r>
              <a:rPr lang="el-GR" sz="1600" dirty="0" smtClean="0">
                <a:solidFill>
                  <a:schemeClr val="bg2">
                    <a:lumMod val="75000"/>
                  </a:schemeClr>
                </a:solidFill>
              </a:rPr>
              <a:t>ΤΑ ΠΡΩΤΕΥΟΝΤΑ ΔΙΑΦΟΡΟΠΟΙΟΥΝΤΑΙ ΣΗΜΑΝΤΙΚΑ</a:t>
            </a:r>
            <a:r>
              <a:rPr lang="en-US" sz="1600" dirty="0" smtClean="0">
                <a:solidFill>
                  <a:schemeClr val="bg2">
                    <a:lumMod val="75000"/>
                  </a:schemeClr>
                </a:solidFill>
              </a:rPr>
              <a:t>:</a:t>
            </a:r>
            <a:endParaRPr lang="el-GR" sz="1600" dirty="0"/>
          </a:p>
        </p:txBody>
      </p:sp>
    </p:spTree>
    <p:extLst>
      <p:ext uri="{BB962C8B-B14F-4D97-AF65-F5344CB8AC3E}">
        <p14:creationId xmlns:p14="http://schemas.microsoft.com/office/powerpoint/2010/main" val="1989047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317716" y="1162373"/>
            <a:ext cx="3008313" cy="396714"/>
          </a:xfrm>
        </p:spPr>
        <p:txBody>
          <a:bodyPr/>
          <a:lstStyle/>
          <a:p>
            <a:r>
              <a:rPr lang="el-GR" b="0" dirty="0" smtClean="0">
                <a:solidFill>
                  <a:schemeClr val="accent3">
                    <a:lumMod val="60000"/>
                    <a:lumOff val="40000"/>
                  </a:schemeClr>
                </a:solidFill>
              </a:rPr>
              <a:t>ΟΡΟΦΗ ΤΟΥ ΔΑΣΟΥΣ</a:t>
            </a:r>
            <a:endParaRPr lang="el-GR" b="0" dirty="0">
              <a:solidFill>
                <a:schemeClr val="accent3">
                  <a:lumMod val="60000"/>
                  <a:lumOff val="40000"/>
                </a:schemeClr>
              </a:solidFill>
            </a:endParaRPr>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0582" y="1270472"/>
            <a:ext cx="5111751" cy="3889267"/>
          </a:xfrm>
        </p:spPr>
      </p:pic>
      <p:sp>
        <p:nvSpPr>
          <p:cNvPr id="6" name="Θέση κειμένου 5"/>
          <p:cNvSpPr>
            <a:spLocks noGrp="1"/>
          </p:cNvSpPr>
          <p:nvPr>
            <p:ph type="body" sz="half" idx="2"/>
          </p:nvPr>
        </p:nvSpPr>
        <p:spPr>
          <a:xfrm>
            <a:off x="172959" y="4025556"/>
            <a:ext cx="3008313" cy="1310015"/>
          </a:xfrm>
        </p:spPr>
        <p:txBody>
          <a:bodyPr/>
          <a:lstStyle/>
          <a:p>
            <a:r>
              <a:rPr lang="el-GR" dirty="0" smtClean="0">
                <a:solidFill>
                  <a:schemeClr val="bg1"/>
                </a:solidFill>
                <a:latin typeface="Arial Narrow" panose="020B0606020202030204" pitchFamily="34" charset="0"/>
              </a:rPr>
              <a:t>Ο </a:t>
            </a:r>
            <a:r>
              <a:rPr lang="el-GR" dirty="0">
                <a:solidFill>
                  <a:schemeClr val="bg1"/>
                </a:solidFill>
                <a:latin typeface="Arial Narrow" panose="020B0606020202030204" pitchFamily="34" charset="0"/>
              </a:rPr>
              <a:t>ιδιαίτερος συνδυασμός των  χαρακτήρων της τάξης των πρωτευόντων  υποστηρίζει τη διαβίωση </a:t>
            </a:r>
            <a:r>
              <a:rPr lang="el-GR" dirty="0" smtClean="0">
                <a:solidFill>
                  <a:schemeClr val="bg1"/>
                </a:solidFill>
                <a:latin typeface="Arial Narrow" panose="020B0606020202030204" pitchFamily="34" charset="0"/>
              </a:rPr>
              <a:t>στην ΟΡΟΦΗ του </a:t>
            </a:r>
            <a:r>
              <a:rPr lang="el-GR" dirty="0">
                <a:solidFill>
                  <a:schemeClr val="bg1"/>
                </a:solidFill>
                <a:latin typeface="Arial Narrow" panose="020B0606020202030204" pitchFamily="34" charset="0"/>
              </a:rPr>
              <a:t>τροπικού</a:t>
            </a:r>
            <a:r>
              <a:rPr lang="en-US" dirty="0">
                <a:solidFill>
                  <a:schemeClr val="bg1"/>
                </a:solidFill>
                <a:latin typeface="Arial Narrow" panose="020B0606020202030204" pitchFamily="34" charset="0"/>
              </a:rPr>
              <a:t> </a:t>
            </a:r>
            <a:r>
              <a:rPr lang="en-US" dirty="0" smtClean="0">
                <a:solidFill>
                  <a:schemeClr val="bg1"/>
                </a:solidFill>
                <a:latin typeface="Arial Narrow" panose="020B0606020202030204" pitchFamily="34" charset="0"/>
              </a:rPr>
              <a:t>(</a:t>
            </a:r>
            <a:r>
              <a:rPr lang="el-GR" dirty="0" smtClean="0">
                <a:solidFill>
                  <a:schemeClr val="bg1"/>
                </a:solidFill>
                <a:latin typeface="Arial Narrow" panose="020B0606020202030204" pitchFamily="34" charset="0"/>
              </a:rPr>
              <a:t>ή του φυλλοβόλου</a:t>
            </a:r>
            <a:r>
              <a:rPr lang="en-US" dirty="0" smtClean="0">
                <a:solidFill>
                  <a:schemeClr val="bg1"/>
                </a:solidFill>
                <a:latin typeface="Arial Narrow" panose="020B0606020202030204" pitchFamily="34" charset="0"/>
              </a:rPr>
              <a:t>)</a:t>
            </a:r>
            <a:r>
              <a:rPr lang="el-GR" dirty="0" smtClean="0">
                <a:solidFill>
                  <a:schemeClr val="bg1"/>
                </a:solidFill>
                <a:latin typeface="Arial Narrow" panose="020B0606020202030204" pitchFamily="34" charset="0"/>
              </a:rPr>
              <a:t> δάσους -τον </a:t>
            </a:r>
            <a:r>
              <a:rPr lang="el-GR" dirty="0">
                <a:solidFill>
                  <a:schemeClr val="bg1"/>
                </a:solidFill>
                <a:latin typeface="Arial Narrow" panose="020B0606020202030204" pitchFamily="34" charset="0"/>
              </a:rPr>
              <a:t>πρωταρχικό οικολογικό χώρο της ομάδας</a:t>
            </a:r>
            <a:r>
              <a:rPr lang="el-GR" dirty="0">
                <a:solidFill>
                  <a:schemeClr val="bg1"/>
                </a:solidFill>
              </a:rPr>
              <a:t>.</a:t>
            </a:r>
          </a:p>
          <a:p>
            <a:endParaRPr lang="el-GR" dirty="0"/>
          </a:p>
        </p:txBody>
      </p:sp>
    </p:spTree>
    <p:extLst>
      <p:ext uri="{BB962C8B-B14F-4D97-AF65-F5344CB8AC3E}">
        <p14:creationId xmlns:p14="http://schemas.microsoft.com/office/powerpoint/2010/main" val="930188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1"/>
          <p:cNvSpPr>
            <a:spLocks noGrp="1"/>
          </p:cNvSpPr>
          <p:nvPr>
            <p:ph type="title"/>
          </p:nvPr>
        </p:nvSpPr>
        <p:spPr>
          <a:xfrm>
            <a:off x="5342020" y="0"/>
            <a:ext cx="3801980" cy="483988"/>
          </a:xfrm>
        </p:spPr>
        <p:txBody>
          <a:bodyPr>
            <a:normAutofit fontScale="90000"/>
          </a:bodyPr>
          <a:lstStyle/>
          <a:p>
            <a:r>
              <a:rPr lang="el-GR" dirty="0">
                <a:solidFill>
                  <a:schemeClr val="bg1"/>
                </a:solidFill>
              </a:rPr>
              <a:t/>
            </a:r>
            <a:br>
              <a:rPr lang="el-GR" dirty="0">
                <a:solidFill>
                  <a:schemeClr val="bg1"/>
                </a:solidFill>
              </a:rPr>
            </a:br>
            <a:r>
              <a:rPr lang="el-GR" sz="2200" dirty="0" smtClean="0">
                <a:solidFill>
                  <a:schemeClr val="bg1"/>
                </a:solidFill>
              </a:rPr>
              <a:t>ΤΑΞΗ: </a:t>
            </a:r>
            <a:r>
              <a:rPr lang="el-GR" sz="2200" dirty="0" smtClean="0">
                <a:solidFill>
                  <a:srgbClr val="FFFF00"/>
                </a:solidFill>
              </a:rPr>
              <a:t>Π  Ρ Ω  Τ  Ε  Υ  Ο  Ν  Τ  Α</a:t>
            </a:r>
            <a:br>
              <a:rPr lang="el-GR" sz="2200" dirty="0" smtClean="0">
                <a:solidFill>
                  <a:srgbClr val="FFFF00"/>
                </a:solidFill>
              </a:rPr>
            </a:br>
            <a:endParaRPr lang="el-GR" sz="2200" dirty="0">
              <a:solidFill>
                <a:srgbClr val="FFFF00"/>
              </a:solidFill>
            </a:endParaRPr>
          </a:p>
        </p:txBody>
      </p:sp>
      <p:sp>
        <p:nvSpPr>
          <p:cNvPr id="3" name="Θέση περιεχομένου 2"/>
          <p:cNvSpPr>
            <a:spLocks noGrp="1"/>
          </p:cNvSpPr>
          <p:nvPr>
            <p:ph idx="1"/>
          </p:nvPr>
        </p:nvSpPr>
        <p:spPr>
          <a:xfrm>
            <a:off x="387132" y="452972"/>
            <a:ext cx="8229600" cy="6219048"/>
          </a:xfrm>
        </p:spPr>
        <p:txBody>
          <a:bodyPr>
            <a:normAutofit fontScale="92500" lnSpcReduction="20000"/>
          </a:bodyPr>
          <a:lstStyle/>
          <a:p>
            <a:r>
              <a:rPr lang="el-GR" sz="1800" dirty="0" smtClean="0">
                <a:solidFill>
                  <a:schemeClr val="bg2">
                    <a:lumMod val="75000"/>
                  </a:schemeClr>
                </a:solidFill>
                <a:latin typeface="Arial Narrow" panose="020B0606020202030204" pitchFamily="34" charset="0"/>
              </a:rPr>
              <a:t>αναλογικά μεγάλος εγκέφαλος </a:t>
            </a:r>
          </a:p>
          <a:p>
            <a:pPr marL="0" indent="0">
              <a:buNone/>
            </a:pPr>
            <a:r>
              <a:rPr lang="el-GR" sz="1800" i="1" dirty="0" smtClean="0">
                <a:solidFill>
                  <a:schemeClr val="bg2">
                    <a:lumMod val="50000"/>
                  </a:schemeClr>
                </a:solidFill>
                <a:latin typeface="Arial Narrow" panose="020B0606020202030204" pitchFamily="34" charset="0"/>
              </a:rPr>
              <a:t>-αύξηση του λόγου</a:t>
            </a:r>
            <a:r>
              <a:rPr lang="en-US" sz="1800" i="1" dirty="0" smtClean="0">
                <a:solidFill>
                  <a:schemeClr val="bg2">
                    <a:lumMod val="50000"/>
                  </a:schemeClr>
                </a:solidFill>
                <a:latin typeface="Arial Narrow" panose="020B0606020202030204" pitchFamily="34" charset="0"/>
              </a:rPr>
              <a:t>:</a:t>
            </a:r>
            <a:r>
              <a:rPr lang="el-GR" sz="1800" i="1" dirty="0" smtClean="0">
                <a:solidFill>
                  <a:schemeClr val="bg2">
                    <a:lumMod val="50000"/>
                  </a:schemeClr>
                </a:solidFill>
                <a:latin typeface="Arial Narrow" panose="020B0606020202030204" pitchFamily="34" charset="0"/>
              </a:rPr>
              <a:t> όγκος εγκεφάλου/όγκος σώματος</a:t>
            </a:r>
          </a:p>
          <a:p>
            <a:pPr marL="0" indent="0">
              <a:buNone/>
            </a:pPr>
            <a:endParaRPr lang="en-US" sz="1800" i="1" dirty="0" smtClean="0">
              <a:solidFill>
                <a:schemeClr val="bg2">
                  <a:lumMod val="75000"/>
                </a:schemeClr>
              </a:solidFill>
              <a:latin typeface="Arial Narrow" panose="020B0606020202030204" pitchFamily="34" charset="0"/>
            </a:endParaRPr>
          </a:p>
          <a:p>
            <a:r>
              <a:rPr lang="el-GR" sz="1800" dirty="0" smtClean="0">
                <a:solidFill>
                  <a:schemeClr val="bg2">
                    <a:lumMod val="75000"/>
                  </a:schemeClr>
                </a:solidFill>
                <a:latin typeface="Arial Narrow" panose="020B0606020202030204" pitchFamily="34" charset="0"/>
              </a:rPr>
              <a:t>στερεοσκοπική όραση</a:t>
            </a:r>
          </a:p>
          <a:p>
            <a:pPr marL="0" indent="0">
              <a:buNone/>
            </a:pPr>
            <a:r>
              <a:rPr lang="en-US" sz="1800" i="1" dirty="0" smtClean="0">
                <a:solidFill>
                  <a:schemeClr val="bg2">
                    <a:lumMod val="50000"/>
                  </a:schemeClr>
                </a:solidFill>
                <a:latin typeface="Arial Narrow" panose="020B0606020202030204" pitchFamily="34" charset="0"/>
              </a:rPr>
              <a:t>-</a:t>
            </a:r>
            <a:r>
              <a:rPr lang="el-GR" sz="1800" i="1" dirty="0" smtClean="0">
                <a:solidFill>
                  <a:schemeClr val="bg2">
                    <a:lumMod val="50000"/>
                  </a:schemeClr>
                </a:solidFill>
                <a:latin typeface="Arial Narrow" panose="020B0606020202030204" pitchFamily="34" charset="0"/>
              </a:rPr>
              <a:t>ικανότητα εκτίμησης του βάθους στο οπτικό πεδίο</a:t>
            </a:r>
          </a:p>
          <a:p>
            <a:pPr marL="0" indent="0">
              <a:buNone/>
            </a:pPr>
            <a:endParaRPr lang="el-GR" sz="1800" i="1" dirty="0" smtClean="0">
              <a:solidFill>
                <a:schemeClr val="bg2">
                  <a:lumMod val="75000"/>
                </a:schemeClr>
              </a:solidFill>
              <a:latin typeface="Arial Narrow" panose="020B0606020202030204" pitchFamily="34" charset="0"/>
            </a:endParaRPr>
          </a:p>
          <a:p>
            <a:r>
              <a:rPr lang="el-GR" sz="1800" dirty="0" smtClean="0">
                <a:solidFill>
                  <a:schemeClr val="bg2">
                    <a:lumMod val="75000"/>
                  </a:schemeClr>
                </a:solidFill>
                <a:latin typeface="Arial Narrow" panose="020B0606020202030204" pitchFamily="34" charset="0"/>
              </a:rPr>
              <a:t>οστέινες οφθαλμικές κόγχες</a:t>
            </a:r>
          </a:p>
          <a:p>
            <a:pPr marL="0" indent="0">
              <a:buNone/>
            </a:pPr>
            <a:r>
              <a:rPr lang="el-GR" sz="1800" i="1" dirty="0" smtClean="0">
                <a:solidFill>
                  <a:schemeClr val="bg2">
                    <a:lumMod val="50000"/>
                  </a:schemeClr>
                </a:solidFill>
                <a:latin typeface="Arial Narrow" panose="020B0606020202030204" pitchFamily="34" charset="0"/>
              </a:rPr>
              <a:t>-προστασία των ιδιαίτερα εξειδικευμένων αισθητηρίων οργάνων της όρασης </a:t>
            </a:r>
          </a:p>
          <a:p>
            <a:pPr marL="0" indent="0">
              <a:buNone/>
            </a:pPr>
            <a:endParaRPr lang="el-GR" sz="1800" i="1" dirty="0" smtClean="0">
              <a:solidFill>
                <a:schemeClr val="bg2">
                  <a:lumMod val="75000"/>
                </a:schemeClr>
              </a:solidFill>
              <a:latin typeface="Arial Narrow" panose="020B0606020202030204" pitchFamily="34" charset="0"/>
            </a:endParaRPr>
          </a:p>
          <a:p>
            <a:r>
              <a:rPr lang="el-GR" sz="1800" dirty="0" smtClean="0">
                <a:solidFill>
                  <a:schemeClr val="bg2">
                    <a:lumMod val="75000"/>
                  </a:schemeClr>
                </a:solidFill>
                <a:latin typeface="Arial Narrow" panose="020B0606020202030204" pitchFamily="34" charset="0"/>
              </a:rPr>
              <a:t>συλληπτήρια άκρα</a:t>
            </a:r>
            <a:r>
              <a:rPr lang="en-US" sz="1800" dirty="0" smtClean="0">
                <a:solidFill>
                  <a:schemeClr val="bg2">
                    <a:lumMod val="75000"/>
                  </a:schemeClr>
                </a:solidFill>
                <a:latin typeface="Arial Narrow" panose="020B0606020202030204" pitchFamily="34" charset="0"/>
              </a:rPr>
              <a:t>:</a:t>
            </a:r>
            <a:endParaRPr lang="el-GR" sz="1800" dirty="0" smtClean="0">
              <a:solidFill>
                <a:schemeClr val="bg2">
                  <a:lumMod val="75000"/>
                </a:schemeClr>
              </a:solidFill>
              <a:latin typeface="Arial Narrow" panose="020B0606020202030204" pitchFamily="34" charset="0"/>
            </a:endParaRPr>
          </a:p>
          <a:p>
            <a:pPr marL="0" indent="0">
              <a:buNone/>
            </a:pPr>
            <a:r>
              <a:rPr lang="en-US" sz="1800" i="1" dirty="0" smtClean="0">
                <a:solidFill>
                  <a:schemeClr val="bg2">
                    <a:lumMod val="50000"/>
                  </a:schemeClr>
                </a:solidFill>
                <a:latin typeface="Arial Narrow" panose="020B0606020202030204" pitchFamily="34" charset="0"/>
              </a:rPr>
              <a:t>-</a:t>
            </a:r>
            <a:r>
              <a:rPr lang="el-GR" sz="1800" i="1" dirty="0" smtClean="0">
                <a:solidFill>
                  <a:schemeClr val="bg2">
                    <a:lumMod val="50000"/>
                  </a:schemeClr>
                </a:solidFill>
                <a:latin typeface="Arial Narrow" panose="020B0606020202030204" pitchFamily="34" charset="0"/>
              </a:rPr>
              <a:t>αντιτακτός αντίχειρας </a:t>
            </a:r>
          </a:p>
          <a:p>
            <a:pPr marL="0" indent="0">
              <a:buNone/>
            </a:pPr>
            <a:r>
              <a:rPr lang="en-US" sz="1800" i="1" dirty="0" smtClean="0">
                <a:solidFill>
                  <a:schemeClr val="bg2">
                    <a:lumMod val="50000"/>
                  </a:schemeClr>
                </a:solidFill>
                <a:latin typeface="Arial Narrow" panose="020B0606020202030204" pitchFamily="34" charset="0"/>
              </a:rPr>
              <a:t>-</a:t>
            </a:r>
            <a:r>
              <a:rPr lang="el-GR" sz="1800" i="1" dirty="0" smtClean="0">
                <a:solidFill>
                  <a:schemeClr val="bg2">
                    <a:lumMod val="50000"/>
                  </a:schemeClr>
                </a:solidFill>
                <a:latin typeface="Arial Narrow" panose="020B0606020202030204" pitchFamily="34" charset="0"/>
              </a:rPr>
              <a:t>πλατιά νύχια</a:t>
            </a:r>
          </a:p>
          <a:p>
            <a:pPr marL="0" indent="0">
              <a:buNone/>
            </a:pPr>
            <a:r>
              <a:rPr lang="el-GR" sz="1800" i="1" dirty="0" smtClean="0">
                <a:solidFill>
                  <a:schemeClr val="bg2">
                    <a:lumMod val="50000"/>
                  </a:schemeClr>
                </a:solidFill>
                <a:latin typeface="Arial Narrow" panose="020B0606020202030204" pitchFamily="34" charset="0"/>
              </a:rPr>
              <a:t>-δερματογλυφικά γνωρίσματα </a:t>
            </a:r>
          </a:p>
          <a:p>
            <a:pPr marL="0" indent="0">
              <a:buNone/>
            </a:pPr>
            <a:endParaRPr lang="el-GR" sz="1800" i="1" dirty="0" smtClean="0">
              <a:solidFill>
                <a:schemeClr val="bg2">
                  <a:lumMod val="75000"/>
                </a:schemeClr>
              </a:solidFill>
              <a:latin typeface="Arial Narrow" panose="020B0606020202030204" pitchFamily="34" charset="0"/>
            </a:endParaRPr>
          </a:p>
          <a:p>
            <a:r>
              <a:rPr lang="el-GR" sz="1800" dirty="0" smtClean="0">
                <a:solidFill>
                  <a:schemeClr val="bg2">
                    <a:lumMod val="75000"/>
                  </a:schemeClr>
                </a:solidFill>
                <a:latin typeface="Arial Narrow" panose="020B0606020202030204" pitchFamily="34" charset="0"/>
              </a:rPr>
              <a:t>τραπεζοειδείς γομφίοι</a:t>
            </a:r>
          </a:p>
          <a:p>
            <a:pPr marL="0" indent="0">
              <a:buNone/>
            </a:pPr>
            <a:r>
              <a:rPr lang="el-GR" sz="1800" i="1" dirty="0" smtClean="0">
                <a:solidFill>
                  <a:schemeClr val="bg2">
                    <a:lumMod val="50000"/>
                  </a:schemeClr>
                </a:solidFill>
                <a:latin typeface="Arial Narrow" panose="020B0606020202030204" pitchFamily="34" charset="0"/>
              </a:rPr>
              <a:t>-προσαρμογή της οδοντοφυΐας σε διατροφικό φάσμα φυτικής δίαιτας</a:t>
            </a:r>
          </a:p>
          <a:p>
            <a:pPr marL="0" indent="0">
              <a:buNone/>
            </a:pPr>
            <a:endParaRPr lang="el-GR" sz="1800" i="1" dirty="0" smtClean="0">
              <a:solidFill>
                <a:schemeClr val="bg2">
                  <a:lumMod val="75000"/>
                </a:schemeClr>
              </a:solidFill>
              <a:latin typeface="Arial Narrow" panose="020B0606020202030204" pitchFamily="34" charset="0"/>
            </a:endParaRPr>
          </a:p>
          <a:p>
            <a:pPr marL="0" indent="0"/>
            <a:r>
              <a:rPr lang="el-GR" sz="1800" dirty="0" smtClean="0">
                <a:solidFill>
                  <a:schemeClr val="bg2">
                    <a:lumMod val="75000"/>
                  </a:schemeClr>
                </a:solidFill>
                <a:latin typeface="Arial Narrow" panose="020B0606020202030204" pitchFamily="34" charset="0"/>
              </a:rPr>
              <a:t> μεγάλη διάρκεια ενδομήτριας ζωής αναλογικά με το μέγεθος σώματος</a:t>
            </a:r>
          </a:p>
          <a:p>
            <a:pPr marL="0" lvl="0" indent="0">
              <a:buNone/>
            </a:pPr>
            <a:r>
              <a:rPr lang="el-GR" sz="1800" dirty="0" smtClean="0">
                <a:solidFill>
                  <a:schemeClr val="bg2">
                    <a:lumMod val="75000"/>
                  </a:schemeClr>
                </a:solidFill>
                <a:latin typeface="Arial Narrow" panose="020B0606020202030204" pitchFamily="34" charset="0"/>
              </a:rPr>
              <a:t>       </a:t>
            </a:r>
          </a:p>
          <a:p>
            <a:pPr marL="0" indent="0"/>
            <a:r>
              <a:rPr lang="el-GR" sz="1800" dirty="0" smtClean="0">
                <a:solidFill>
                  <a:schemeClr val="bg2">
                    <a:lumMod val="75000"/>
                  </a:schemeClr>
                </a:solidFill>
                <a:latin typeface="Arial Narrow" panose="020B0606020202030204" pitchFamily="34" charset="0"/>
              </a:rPr>
              <a:t>  παρατεταμένη «παιδική ηλικία» και σύνδεση με τη μητέρα</a:t>
            </a:r>
          </a:p>
          <a:p>
            <a:pPr marL="0" indent="0">
              <a:buNone/>
            </a:pPr>
            <a:r>
              <a:rPr lang="el-GR" sz="1800" dirty="0" smtClean="0">
                <a:solidFill>
                  <a:schemeClr val="bg2">
                    <a:lumMod val="75000"/>
                  </a:schemeClr>
                </a:solidFill>
                <a:latin typeface="Arial Narrow" panose="020B0606020202030204" pitchFamily="34" charset="0"/>
              </a:rPr>
              <a:t>      </a:t>
            </a:r>
          </a:p>
          <a:p>
            <a:pPr marL="0" indent="0"/>
            <a:r>
              <a:rPr lang="el-GR" sz="1800" dirty="0" smtClean="0">
                <a:solidFill>
                  <a:schemeClr val="bg2">
                    <a:lumMod val="75000"/>
                  </a:schemeClr>
                </a:solidFill>
                <a:latin typeface="Arial Narrow" panose="020B0606020202030204" pitchFamily="34" charset="0"/>
              </a:rPr>
              <a:t>  όψιμη  αναπαραγωγική  ωρίμανση και αναπαραγωγική δραστηριότ</a:t>
            </a:r>
            <a:r>
              <a:rPr lang="el-GR" sz="2000" dirty="0" smtClean="0">
                <a:solidFill>
                  <a:schemeClr val="bg2">
                    <a:lumMod val="75000"/>
                  </a:schemeClr>
                </a:solidFill>
                <a:latin typeface="Arial Narrow" panose="020B0606020202030204" pitchFamily="34" charset="0"/>
              </a:rPr>
              <a:t>ητα</a:t>
            </a:r>
          </a:p>
          <a:p>
            <a:pPr marL="0" lvl="0" indent="0">
              <a:buNone/>
            </a:pPr>
            <a:endParaRPr lang="el-GR" sz="1800" dirty="0" smtClean="0">
              <a:solidFill>
                <a:schemeClr val="bg2">
                  <a:lumMod val="75000"/>
                </a:schemeClr>
              </a:solidFill>
              <a:latin typeface="Arial Narrow" panose="020B0606020202030204" pitchFamily="34" charset="0"/>
            </a:endParaRPr>
          </a:p>
          <a:p>
            <a:pPr marL="0" lvl="0" indent="0">
              <a:buNone/>
            </a:pPr>
            <a:endParaRPr lang="el-GR" sz="1800" dirty="0" smtClean="0">
              <a:solidFill>
                <a:schemeClr val="bg2">
                  <a:lumMod val="75000"/>
                </a:schemeClr>
              </a:solidFill>
            </a:endParaRPr>
          </a:p>
          <a:p>
            <a:pPr marL="0" indent="0">
              <a:buNone/>
            </a:pPr>
            <a:endParaRPr lang="el-GR" sz="1800" dirty="0" smtClean="0">
              <a:solidFill>
                <a:schemeClr val="bg2">
                  <a:lumMod val="75000"/>
                </a:schemeClr>
              </a:solidFill>
            </a:endParaRPr>
          </a:p>
          <a:p>
            <a:pPr marL="0" indent="0">
              <a:buNone/>
            </a:pPr>
            <a:endParaRPr lang="el-GR" sz="1800" dirty="0" smtClean="0">
              <a:solidFill>
                <a:schemeClr val="bg2">
                  <a:lumMod val="75000"/>
                </a:schemeClr>
              </a:solidFill>
            </a:endParaRPr>
          </a:p>
          <a:p>
            <a:pPr marL="0" indent="0">
              <a:buNone/>
            </a:pPr>
            <a:endParaRPr lang="el-GR" sz="1800" i="1" dirty="0">
              <a:solidFill>
                <a:schemeClr val="bg2">
                  <a:lumMod val="75000"/>
                </a:schemeClr>
              </a:solidFill>
            </a:endParaRPr>
          </a:p>
        </p:txBody>
      </p:sp>
    </p:spTree>
    <p:extLst>
      <p:ext uri="{BB962C8B-B14F-4D97-AF65-F5344CB8AC3E}">
        <p14:creationId xmlns:p14="http://schemas.microsoft.com/office/powerpoint/2010/main" val="12410889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1617045" y="159135"/>
            <a:ext cx="5313145" cy="1143000"/>
          </a:xfrm>
        </p:spPr>
        <p:txBody>
          <a:bodyPr>
            <a:normAutofit/>
          </a:bodyPr>
          <a:lstStyle/>
          <a:p>
            <a:r>
              <a:rPr lang="el-GR" sz="2800" dirty="0">
                <a:solidFill>
                  <a:schemeClr val="bg2">
                    <a:lumMod val="90000"/>
                  </a:schemeClr>
                </a:solidFill>
              </a:rPr>
              <a:t>ΤΑΞ</a:t>
            </a:r>
            <a:r>
              <a:rPr lang="en-US" sz="2800" dirty="0">
                <a:solidFill>
                  <a:schemeClr val="bg2">
                    <a:lumMod val="90000"/>
                  </a:schemeClr>
                </a:solidFill>
              </a:rPr>
              <a:t>H: </a:t>
            </a:r>
            <a:r>
              <a:rPr lang="el-GR" sz="2800" dirty="0">
                <a:solidFill>
                  <a:schemeClr val="bg2">
                    <a:lumMod val="90000"/>
                  </a:schemeClr>
                </a:solidFill>
              </a:rPr>
              <a:t>ΠΡΩΤΕΥΟΝΤΑ</a:t>
            </a:r>
            <a:endParaRPr lang="el-GR" sz="2800" dirty="0"/>
          </a:p>
        </p:txBody>
      </p:sp>
      <p:sp>
        <p:nvSpPr>
          <p:cNvPr id="5" name="Θέση κειμένου 4"/>
          <p:cNvSpPr>
            <a:spLocks noGrp="1"/>
          </p:cNvSpPr>
          <p:nvPr>
            <p:ph type="body" idx="1"/>
          </p:nvPr>
        </p:nvSpPr>
        <p:spPr>
          <a:xfrm>
            <a:off x="447575" y="1698743"/>
            <a:ext cx="2680636" cy="639762"/>
          </a:xfrm>
        </p:spPr>
        <p:txBody>
          <a:bodyPr>
            <a:normAutofit fontScale="77500" lnSpcReduction="20000"/>
          </a:bodyPr>
          <a:lstStyle/>
          <a:p>
            <a:pPr>
              <a:tabLst>
                <a:tab pos="2868613" algn="l"/>
                <a:tab pos="2954338" algn="l"/>
              </a:tabLst>
            </a:pPr>
            <a:r>
              <a:rPr lang="el-GR" dirty="0">
                <a:solidFill>
                  <a:schemeClr val="bg2">
                    <a:lumMod val="90000"/>
                  </a:schemeClr>
                </a:solidFill>
              </a:rPr>
              <a:t>Υπόταξη</a:t>
            </a:r>
            <a:r>
              <a:rPr lang="en-US" dirty="0">
                <a:solidFill>
                  <a:schemeClr val="bg2">
                    <a:lumMod val="90000"/>
                  </a:schemeClr>
                </a:solidFill>
              </a:rPr>
              <a:t>:</a:t>
            </a:r>
            <a:r>
              <a:rPr lang="el-GR" dirty="0">
                <a:solidFill>
                  <a:schemeClr val="bg2">
                    <a:lumMod val="90000"/>
                  </a:schemeClr>
                </a:solidFill>
              </a:rPr>
              <a:t> Στρεψίρρινα  </a:t>
            </a:r>
          </a:p>
          <a:p>
            <a:pPr>
              <a:tabLst>
                <a:tab pos="2868613" algn="l"/>
                <a:tab pos="2954338" algn="l"/>
              </a:tabLst>
            </a:pPr>
            <a:r>
              <a:rPr lang="el-GR" dirty="0">
                <a:solidFill>
                  <a:schemeClr val="bg2">
                    <a:lumMod val="90000"/>
                  </a:schemeClr>
                </a:solidFill>
              </a:rPr>
              <a:t>(κατώτερα πρωτεύοντα)</a:t>
            </a:r>
          </a:p>
          <a:p>
            <a:endParaRPr lang="el-GR" dirty="0"/>
          </a:p>
        </p:txBody>
      </p:sp>
      <p:pic>
        <p:nvPicPr>
          <p:cNvPr id="9" name="Θέση περιεχομένου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0479" y="2361498"/>
            <a:ext cx="2664000" cy="3812140"/>
          </a:xfrm>
        </p:spPr>
      </p:pic>
      <p:sp>
        <p:nvSpPr>
          <p:cNvPr id="7" name="Θέση κειμένου 6"/>
          <p:cNvSpPr>
            <a:spLocks noGrp="1"/>
          </p:cNvSpPr>
          <p:nvPr>
            <p:ph type="body" sz="quarter" idx="3"/>
          </p:nvPr>
        </p:nvSpPr>
        <p:spPr>
          <a:xfrm>
            <a:off x="5395797" y="1737244"/>
            <a:ext cx="2641299" cy="639762"/>
          </a:xfrm>
        </p:spPr>
        <p:txBody>
          <a:bodyPr>
            <a:normAutofit fontScale="77500" lnSpcReduction="20000"/>
          </a:bodyPr>
          <a:lstStyle/>
          <a:p>
            <a:pPr>
              <a:tabLst>
                <a:tab pos="2868613" algn="l"/>
                <a:tab pos="2954338" algn="l"/>
              </a:tabLst>
            </a:pPr>
            <a:r>
              <a:rPr lang="el-GR" dirty="0">
                <a:solidFill>
                  <a:schemeClr val="bg2">
                    <a:lumMod val="90000"/>
                  </a:schemeClr>
                </a:solidFill>
              </a:rPr>
              <a:t>Υπόταξη</a:t>
            </a:r>
            <a:r>
              <a:rPr lang="en-US" dirty="0">
                <a:solidFill>
                  <a:schemeClr val="bg2">
                    <a:lumMod val="90000"/>
                  </a:schemeClr>
                </a:solidFill>
              </a:rPr>
              <a:t>:</a:t>
            </a:r>
            <a:r>
              <a:rPr lang="el-GR" dirty="0">
                <a:solidFill>
                  <a:schemeClr val="bg2">
                    <a:lumMod val="90000"/>
                  </a:schemeClr>
                </a:solidFill>
              </a:rPr>
              <a:t> Απλόρρινα  </a:t>
            </a:r>
          </a:p>
          <a:p>
            <a:pPr>
              <a:tabLst>
                <a:tab pos="2868613" algn="l"/>
                <a:tab pos="2954338" algn="l"/>
              </a:tabLst>
            </a:pPr>
            <a:r>
              <a:rPr lang="el-GR" dirty="0">
                <a:solidFill>
                  <a:schemeClr val="bg2">
                    <a:lumMod val="90000"/>
                  </a:schemeClr>
                </a:solidFill>
              </a:rPr>
              <a:t>(ανώτερα πρωτεύοντα)</a:t>
            </a:r>
          </a:p>
          <a:p>
            <a:endParaRPr lang="el-GR" dirty="0"/>
          </a:p>
        </p:txBody>
      </p:sp>
      <p:pic>
        <p:nvPicPr>
          <p:cNvPr id="10" name="Θέση περιεχομένου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822659" y="2863086"/>
            <a:ext cx="3600000" cy="3267693"/>
          </a:xfrm>
        </p:spPr>
      </p:pic>
    </p:spTree>
    <p:extLst>
      <p:ext uri="{BB962C8B-B14F-4D97-AF65-F5344CB8AC3E}">
        <p14:creationId xmlns:p14="http://schemas.microsoft.com/office/powerpoint/2010/main" val="3310036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012"/>
          <a:stretch/>
        </p:blipFill>
        <p:spPr bwMode="auto">
          <a:xfrm>
            <a:off x="469022" y="843437"/>
            <a:ext cx="8070543" cy="20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Θέση περιεχομένου 2"/>
          <p:cNvSpPr>
            <a:spLocks noGrp="1"/>
          </p:cNvSpPr>
          <p:nvPr>
            <p:ph idx="1"/>
          </p:nvPr>
        </p:nvSpPr>
        <p:spPr>
          <a:xfrm>
            <a:off x="523401" y="6121618"/>
            <a:ext cx="8620599" cy="488409"/>
          </a:xfrm>
        </p:spPr>
        <p:txBody>
          <a:bodyPr>
            <a:normAutofit/>
          </a:bodyPr>
          <a:lstStyle/>
          <a:p>
            <a:pPr marL="0" indent="0">
              <a:buNone/>
            </a:pPr>
            <a:r>
              <a:rPr lang="el-GR" sz="1600" dirty="0" smtClean="0">
                <a:solidFill>
                  <a:schemeClr val="bg2">
                    <a:lumMod val="50000"/>
                  </a:schemeClr>
                </a:solidFill>
                <a:latin typeface="Arial Narrow" panose="020B0606020202030204" pitchFamily="34" charset="0"/>
              </a:rPr>
              <a:t>Η </a:t>
            </a:r>
            <a:r>
              <a:rPr lang="el-GR" sz="1600" u="sng" dirty="0" smtClean="0">
                <a:solidFill>
                  <a:schemeClr val="bg2">
                    <a:lumMod val="50000"/>
                  </a:schemeClr>
                </a:solidFill>
                <a:latin typeface="Arial Narrow" panose="020B0606020202030204" pitchFamily="34" charset="0"/>
              </a:rPr>
              <a:t>υπόταξη στρεψίρρινα </a:t>
            </a:r>
            <a:r>
              <a:rPr lang="el-GR" sz="1600" dirty="0" smtClean="0">
                <a:solidFill>
                  <a:schemeClr val="bg2">
                    <a:lumMod val="50000"/>
                  </a:schemeClr>
                </a:solidFill>
                <a:latin typeface="Arial Narrow" panose="020B0606020202030204" pitchFamily="34" charset="0"/>
              </a:rPr>
              <a:t>περιλαμβάνει δύο βασικές ανθυποτάξεις</a:t>
            </a:r>
            <a:r>
              <a:rPr lang="en-US" sz="1600" dirty="0" smtClean="0">
                <a:solidFill>
                  <a:schemeClr val="bg2">
                    <a:lumMod val="50000"/>
                  </a:schemeClr>
                </a:solidFill>
                <a:latin typeface="Arial Narrow" panose="020B0606020202030204" pitchFamily="34" charset="0"/>
              </a:rPr>
              <a:t>:</a:t>
            </a:r>
            <a:r>
              <a:rPr lang="el-GR" sz="1600" dirty="0" smtClean="0">
                <a:solidFill>
                  <a:schemeClr val="bg2">
                    <a:lumMod val="50000"/>
                  </a:schemeClr>
                </a:solidFill>
                <a:latin typeface="Arial Narrow" panose="020B0606020202030204" pitchFamily="34" charset="0"/>
              </a:rPr>
              <a:t> τους λόρις και τους λεμούριους</a:t>
            </a:r>
            <a:r>
              <a:rPr lang="en-US" sz="1600" dirty="0" smtClean="0">
                <a:solidFill>
                  <a:schemeClr val="bg2">
                    <a:lumMod val="50000"/>
                  </a:schemeClr>
                </a:solidFill>
                <a:latin typeface="Arial Narrow" panose="020B0606020202030204" pitchFamily="34" charset="0"/>
              </a:rPr>
              <a:t>. </a:t>
            </a:r>
            <a:r>
              <a:rPr lang="el-GR" sz="1600" dirty="0" smtClean="0">
                <a:solidFill>
                  <a:schemeClr val="bg2">
                    <a:lumMod val="50000"/>
                  </a:schemeClr>
                </a:solidFill>
                <a:latin typeface="Arial Narrow" panose="020B0606020202030204" pitchFamily="34" charset="0"/>
              </a:rPr>
              <a:t> </a:t>
            </a:r>
          </a:p>
        </p:txBody>
      </p:sp>
      <p:sp>
        <p:nvSpPr>
          <p:cNvPr id="9" name="Ορθογώνιο 8"/>
          <p:cNvSpPr/>
          <p:nvPr/>
        </p:nvSpPr>
        <p:spPr>
          <a:xfrm>
            <a:off x="614785" y="1007392"/>
            <a:ext cx="904048" cy="338554"/>
          </a:xfrm>
          <a:prstGeom prst="rect">
            <a:avLst/>
          </a:prstGeom>
        </p:spPr>
        <p:txBody>
          <a:bodyPr wrap="square">
            <a:spAutoFit/>
          </a:bodyPr>
          <a:lstStyle/>
          <a:p>
            <a:r>
              <a:rPr lang="el-GR" sz="1600" dirty="0" smtClean="0">
                <a:solidFill>
                  <a:srgbClr val="7030A0"/>
                </a:solidFill>
              </a:rPr>
              <a:t>Λόρις</a:t>
            </a:r>
            <a:endParaRPr lang="el-GR" sz="1600" dirty="0">
              <a:solidFill>
                <a:srgbClr val="7030A0"/>
              </a:solidFill>
            </a:endParaRPr>
          </a:p>
        </p:txBody>
      </p:sp>
      <p:sp>
        <p:nvSpPr>
          <p:cNvPr id="5" name="Ορθογώνιο 4"/>
          <p:cNvSpPr/>
          <p:nvPr/>
        </p:nvSpPr>
        <p:spPr>
          <a:xfrm>
            <a:off x="547365" y="1384273"/>
            <a:ext cx="1451038" cy="276999"/>
          </a:xfrm>
          <a:prstGeom prst="rect">
            <a:avLst/>
          </a:prstGeom>
        </p:spPr>
        <p:txBody>
          <a:bodyPr wrap="none">
            <a:spAutoFit/>
          </a:bodyPr>
          <a:lstStyle/>
          <a:p>
            <a:r>
              <a:rPr lang="en-US" sz="1200" i="1" dirty="0">
                <a:solidFill>
                  <a:srgbClr val="7030A0"/>
                </a:solidFill>
              </a:rPr>
              <a:t>Galago senegalensis</a:t>
            </a:r>
            <a:endParaRPr lang="el-GR" sz="1200" dirty="0">
              <a:solidFill>
                <a:srgbClr val="7030A0"/>
              </a:solidFill>
            </a:endParaRPr>
          </a:p>
        </p:txBody>
      </p:sp>
      <p:pic>
        <p:nvPicPr>
          <p:cNvPr id="8" name="Θέση περιεχομένου 4"/>
          <p:cNvPicPr>
            <a:picLocks noChangeAspect="1"/>
          </p:cNvPicPr>
          <p:nvPr/>
        </p:nvPicPr>
        <p:blipFill>
          <a:blip r:embed="rId3">
            <a:extLst>
              <a:ext uri="{28A0092B-C50C-407E-A947-70E740481C1C}">
                <a14:useLocalDpi xmlns:a14="http://schemas.microsoft.com/office/drawing/2010/main" val="0"/>
              </a:ext>
            </a:extLst>
          </a:blip>
          <a:srcRect t="22222" b="7825"/>
          <a:stretch>
            <a:fillRect/>
          </a:stretch>
        </p:blipFill>
        <p:spPr>
          <a:xfrm>
            <a:off x="2227830" y="2983424"/>
            <a:ext cx="4761905" cy="2944678"/>
          </a:xfrm>
          <a:prstGeom prst="rect">
            <a:avLst/>
          </a:prstGeom>
        </p:spPr>
      </p:pic>
      <p:sp>
        <p:nvSpPr>
          <p:cNvPr id="10" name="Ορθογώνιο 6"/>
          <p:cNvSpPr/>
          <p:nvPr/>
        </p:nvSpPr>
        <p:spPr>
          <a:xfrm>
            <a:off x="5449456" y="3401249"/>
            <a:ext cx="1459347" cy="2493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Lemur </a:t>
            </a:r>
            <a:r>
              <a:rPr lang="en-US" sz="1200" i="1" dirty="0" smtClean="0">
                <a:solidFill>
                  <a:srgbClr val="7030A0"/>
                </a:solidFill>
              </a:rPr>
              <a:t>catta</a:t>
            </a:r>
            <a:endParaRPr lang="el-GR" sz="1200" i="1" dirty="0">
              <a:solidFill>
                <a:srgbClr val="7030A0"/>
              </a:solidFill>
            </a:endParaRPr>
          </a:p>
        </p:txBody>
      </p:sp>
      <p:sp>
        <p:nvSpPr>
          <p:cNvPr id="12" name="Ορθογώνιο 8"/>
          <p:cNvSpPr/>
          <p:nvPr/>
        </p:nvSpPr>
        <p:spPr>
          <a:xfrm>
            <a:off x="5711146" y="3047452"/>
            <a:ext cx="1050416" cy="338554"/>
          </a:xfrm>
          <a:prstGeom prst="rect">
            <a:avLst/>
          </a:prstGeom>
        </p:spPr>
        <p:txBody>
          <a:bodyPr wrap="none">
            <a:spAutoFit/>
          </a:bodyPr>
          <a:lstStyle/>
          <a:p>
            <a:r>
              <a:rPr lang="el-GR" sz="1600" dirty="0" smtClean="0">
                <a:solidFill>
                  <a:srgbClr val="7030A0"/>
                </a:solidFill>
              </a:rPr>
              <a:t>Λεμούριοι</a:t>
            </a:r>
            <a:endParaRPr lang="el-GR" sz="1600" dirty="0">
              <a:solidFill>
                <a:srgbClr val="7030A0"/>
              </a:solidFill>
            </a:endParaRPr>
          </a:p>
        </p:txBody>
      </p:sp>
      <p:sp>
        <p:nvSpPr>
          <p:cNvPr id="11"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38786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0526" y="2416644"/>
            <a:ext cx="5111751" cy="3300458"/>
          </a:xfrm>
        </p:spPr>
      </p:pic>
      <p:sp>
        <p:nvSpPr>
          <p:cNvPr id="4" name="Θέση κειμένου 3"/>
          <p:cNvSpPr>
            <a:spLocks noGrp="1"/>
          </p:cNvSpPr>
          <p:nvPr>
            <p:ph type="body" sz="half" idx="2"/>
          </p:nvPr>
        </p:nvSpPr>
        <p:spPr>
          <a:xfrm>
            <a:off x="402956" y="5254396"/>
            <a:ext cx="3008313" cy="626174"/>
          </a:xfrm>
        </p:spPr>
        <p:txBody>
          <a:bodyPr/>
          <a:lstStyle/>
          <a:p>
            <a:r>
              <a:rPr lang="el-GR" dirty="0" smtClean="0">
                <a:solidFill>
                  <a:schemeClr val="bg1"/>
                </a:solidFill>
                <a:latin typeface="Arial Narrow" panose="020B0606020202030204" pitchFamily="34" charset="0"/>
              </a:rPr>
              <a:t>Ρύγχος </a:t>
            </a:r>
            <a:r>
              <a:rPr lang="el-GR" dirty="0">
                <a:solidFill>
                  <a:schemeClr val="bg1"/>
                </a:solidFill>
                <a:latin typeface="Arial Narrow" panose="020B0606020202030204" pitchFamily="34" charset="0"/>
              </a:rPr>
              <a:t>με υγρά ρουθούνια </a:t>
            </a:r>
            <a:r>
              <a:rPr lang="el-GR" dirty="0" smtClean="0">
                <a:solidFill>
                  <a:schemeClr val="bg1"/>
                </a:solidFill>
                <a:latin typeface="Arial Narrow" panose="020B0606020202030204" pitchFamily="34" charset="0"/>
              </a:rPr>
              <a:t>-οξεία </a:t>
            </a:r>
            <a:r>
              <a:rPr lang="el-GR" dirty="0">
                <a:solidFill>
                  <a:schemeClr val="bg1"/>
                </a:solidFill>
                <a:latin typeface="Arial Narrow" panose="020B0606020202030204" pitchFamily="34" charset="0"/>
              </a:rPr>
              <a:t>όσφρηση.</a:t>
            </a:r>
          </a:p>
          <a:p>
            <a:endParaRPr lang="el-GR" dirty="0"/>
          </a:p>
        </p:txBody>
      </p:sp>
      <p:sp>
        <p:nvSpPr>
          <p:cNvPr id="10" name="Ορθογώνιο 9"/>
          <p:cNvSpPr/>
          <p:nvPr/>
        </p:nvSpPr>
        <p:spPr>
          <a:xfrm>
            <a:off x="402956" y="1255085"/>
            <a:ext cx="1782305" cy="369332"/>
          </a:xfrm>
          <a:prstGeom prst="rect">
            <a:avLst/>
          </a:prstGeom>
        </p:spPr>
        <p:txBody>
          <a:bodyPr wrap="square">
            <a:spAutoFit/>
          </a:bodyPr>
          <a:lstStyle/>
          <a:p>
            <a:r>
              <a:rPr lang="el-GR" sz="1600" dirty="0" smtClean="0">
                <a:solidFill>
                  <a:srgbClr val="7030A0"/>
                </a:solidFill>
              </a:rPr>
              <a:t>  </a:t>
            </a:r>
            <a:r>
              <a:rPr lang="en-US" dirty="0" smtClean="0">
                <a:solidFill>
                  <a:srgbClr val="7030A0"/>
                </a:solidFill>
              </a:rPr>
              <a:t>Galago</a:t>
            </a:r>
            <a:r>
              <a:rPr lang="en-US" i="1" dirty="0" smtClean="0">
                <a:solidFill>
                  <a:srgbClr val="7030A0"/>
                </a:solidFill>
              </a:rPr>
              <a:t> moholi</a:t>
            </a:r>
            <a:endParaRPr lang="el-GR" dirty="0">
              <a:solidFill>
                <a:srgbClr val="7030A0"/>
              </a:solidFill>
            </a:endParaRPr>
          </a:p>
        </p:txBody>
      </p:sp>
      <p:sp>
        <p:nvSpPr>
          <p:cNvPr id="14" name="Τίτλος 3"/>
          <p:cNvSpPr txBox="1">
            <a:spLocks/>
          </p:cNvSpPr>
          <p:nvPr/>
        </p:nvSpPr>
        <p:spPr>
          <a:xfrm>
            <a:off x="549414" y="2340240"/>
            <a:ext cx="2346851" cy="712923"/>
          </a:xfrm>
          <a:prstGeom prst="rect">
            <a:avLst/>
          </a:prstGeom>
        </p:spPr>
        <p:txBody>
          <a:bodyPr vert="horz" lIns="91440" tIns="45720" rIns="91440" bIns="45720" rtlCol="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t>ΡΥΓΧΟΣ  (μουσούδι)</a:t>
            </a:r>
            <a:r>
              <a:rPr kumimoji="0" lang="el-GR" sz="1600" b="1" i="0" u="none" strike="noStrike" kern="1200" cap="none" spc="0" normalizeH="0" baseline="0" noProof="0" dirty="0" smtClean="0">
                <a:ln>
                  <a:noFill/>
                </a:ln>
                <a:solidFill>
                  <a:schemeClr val="bg2">
                    <a:lumMod val="75000"/>
                  </a:schemeClr>
                </a:solidFill>
                <a:effectLst/>
                <a:uLnTx/>
                <a:uFillTx/>
                <a:latin typeface="+mj-lt"/>
                <a:ea typeface="+mj-ea"/>
                <a:cs typeface="+mj-cs"/>
              </a:rPr>
              <a:t/>
            </a:r>
            <a:br>
              <a:rPr kumimoji="0" lang="el-GR" sz="1600" b="1" i="0" u="none" strike="noStrike" kern="1200" cap="none" spc="0" normalizeH="0" baseline="0" noProof="0" dirty="0" smtClean="0">
                <a:ln>
                  <a:noFill/>
                </a:ln>
                <a:solidFill>
                  <a:schemeClr val="bg2">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5"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Tree>
    <p:extLst>
      <p:ext uri="{BB962C8B-B14F-4D97-AF65-F5344CB8AC3E}">
        <p14:creationId xmlns:p14="http://schemas.microsoft.com/office/powerpoint/2010/main" val="3263506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pPr marL="0" indent="0">
              <a:buNone/>
            </a:pPr>
            <a:r>
              <a:rPr lang="el-GR" dirty="0">
                <a:ln>
                  <a:solidFill>
                    <a:schemeClr val="bg1"/>
                  </a:solidFill>
                </a:ln>
                <a:solidFill>
                  <a:schemeClr val="bg1"/>
                </a:solidFill>
              </a:rPr>
              <a:t>		</a:t>
            </a:r>
            <a:endParaRPr lang="en-US" dirty="0" smtClean="0">
              <a:ln>
                <a:solidFill>
                  <a:schemeClr val="bg1"/>
                </a:solidFill>
              </a:ln>
              <a:solidFill>
                <a:schemeClr val="bg1"/>
              </a:solidFill>
            </a:endParaRPr>
          </a:p>
          <a:p>
            <a:pPr marL="0" indent="0">
              <a:buNone/>
            </a:pPr>
            <a:endParaRPr lang="el-GR" dirty="0"/>
          </a:p>
        </p:txBody>
      </p:sp>
      <p:sp>
        <p:nvSpPr>
          <p:cNvPr id="4" name="Ορθογώνιο 3"/>
          <p:cNvSpPr/>
          <p:nvPr/>
        </p:nvSpPr>
        <p:spPr>
          <a:xfrm>
            <a:off x="556861" y="2407023"/>
            <a:ext cx="8134752" cy="3785652"/>
          </a:xfrm>
          <a:prstGeom prst="rect">
            <a:avLst/>
          </a:prstGeom>
        </p:spPr>
        <p:txBody>
          <a:bodyPr wrap="square">
            <a:spAutoFit/>
          </a:bodyPr>
          <a:lstStyle/>
          <a:p>
            <a:endParaRPr lang="en-US" sz="4000" dirty="0">
              <a:ln>
                <a:solidFill>
                  <a:prstClr val="white"/>
                </a:solidFill>
              </a:ln>
              <a:solidFill>
                <a:prstClr val="white"/>
              </a:solidFill>
            </a:endParaRPr>
          </a:p>
          <a:p>
            <a:r>
              <a:rPr lang="el-GR" sz="4000" dirty="0" smtClean="0">
                <a:ln>
                  <a:solidFill>
                    <a:prstClr val="white"/>
                  </a:solidFill>
                </a:ln>
                <a:solidFill>
                  <a:srgbClr val="1F497D">
                    <a:lumMod val="20000"/>
                    <a:lumOff val="80000"/>
                  </a:srgbClr>
                </a:solidFill>
              </a:rPr>
              <a:t>Βιολογική ποικιλότητα</a:t>
            </a:r>
          </a:p>
          <a:p>
            <a:endParaRPr lang="el-GR" sz="4000" dirty="0">
              <a:ln>
                <a:solidFill>
                  <a:prstClr val="white"/>
                </a:solidFill>
              </a:ln>
              <a:solidFill>
                <a:srgbClr val="EEECE1">
                  <a:lumMod val="50000"/>
                </a:srgbClr>
              </a:solidFill>
            </a:endParaRPr>
          </a:p>
          <a:p>
            <a:r>
              <a:rPr lang="el-GR" sz="4000" dirty="0" smtClean="0">
                <a:ln>
                  <a:solidFill>
                    <a:prstClr val="white"/>
                  </a:solidFill>
                </a:ln>
                <a:solidFill>
                  <a:srgbClr val="1F497D">
                    <a:lumMod val="20000"/>
                    <a:lumOff val="80000"/>
                  </a:srgbClr>
                </a:solidFill>
              </a:rPr>
              <a:t>Εγγενής ιεραρχία</a:t>
            </a:r>
          </a:p>
          <a:p>
            <a:endParaRPr lang="en-US" sz="4000" dirty="0" smtClean="0">
              <a:ln>
                <a:solidFill>
                  <a:prstClr val="white"/>
                </a:solidFill>
              </a:ln>
              <a:solidFill>
                <a:prstClr val="white"/>
              </a:solidFill>
            </a:endParaRPr>
          </a:p>
          <a:p>
            <a:endParaRPr lang="en-US" sz="4000" dirty="0" smtClean="0">
              <a:ln>
                <a:solidFill>
                  <a:prstClr val="white"/>
                </a:solidFill>
              </a:ln>
              <a:solidFill>
                <a:srgbClr val="EEECE1">
                  <a:lumMod val="50000"/>
                </a:srgbClr>
              </a:solidFill>
            </a:endParaRPr>
          </a:p>
        </p:txBody>
      </p:sp>
      <p:sp>
        <p:nvSpPr>
          <p:cNvPr id="2" name="Ορθογώνιο 1"/>
          <p:cNvSpPr/>
          <p:nvPr/>
        </p:nvSpPr>
        <p:spPr>
          <a:xfrm>
            <a:off x="556861" y="1031243"/>
            <a:ext cx="4910288" cy="830997"/>
          </a:xfrm>
          <a:prstGeom prst="rect">
            <a:avLst/>
          </a:prstGeom>
        </p:spPr>
        <p:txBody>
          <a:bodyPr wrap="square">
            <a:spAutoFit/>
          </a:bodyPr>
          <a:lstStyle/>
          <a:p>
            <a:r>
              <a:rPr lang="el-GR" sz="4800" dirty="0">
                <a:ln>
                  <a:solidFill>
                    <a:prstClr val="white"/>
                  </a:solidFill>
                </a:ln>
                <a:solidFill>
                  <a:srgbClr val="1F497D">
                    <a:lumMod val="20000"/>
                    <a:lumOff val="80000"/>
                  </a:srgbClr>
                </a:solidFill>
              </a:rPr>
              <a:t>ΕΜΒΙΟΣ </a:t>
            </a:r>
            <a:r>
              <a:rPr lang="el-GR" sz="4800" dirty="0" smtClean="0">
                <a:ln>
                  <a:solidFill>
                    <a:prstClr val="white"/>
                  </a:solidFill>
                </a:ln>
                <a:solidFill>
                  <a:srgbClr val="1F497D">
                    <a:lumMod val="20000"/>
                    <a:lumOff val="80000"/>
                  </a:srgbClr>
                </a:solidFill>
              </a:rPr>
              <a:t>ΚΟΣΜΟΣ</a:t>
            </a:r>
            <a:r>
              <a:rPr lang="en-US" sz="4800" dirty="0">
                <a:ln>
                  <a:solidFill>
                    <a:prstClr val="white"/>
                  </a:solidFill>
                </a:ln>
                <a:solidFill>
                  <a:srgbClr val="1F497D">
                    <a:lumMod val="20000"/>
                    <a:lumOff val="80000"/>
                  </a:srgbClr>
                </a:solidFill>
              </a:rPr>
              <a:t>:</a:t>
            </a:r>
            <a:endParaRPr lang="el-GR" sz="4000" dirty="0">
              <a:ln>
                <a:solidFill>
                  <a:prstClr val="white"/>
                </a:solidFill>
              </a:ln>
              <a:solidFill>
                <a:srgbClr val="1F497D">
                  <a:lumMod val="20000"/>
                  <a:lumOff val="80000"/>
                </a:srgb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7032" y="1446741"/>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260" t="-1246" r="11656" b="13943"/>
          <a:stretch/>
        </p:blipFill>
        <p:spPr bwMode="auto">
          <a:xfrm>
            <a:off x="6068320" y="3048441"/>
            <a:ext cx="2857500" cy="1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958"/>
          <a:stretch/>
        </p:blipFill>
        <p:spPr bwMode="auto">
          <a:xfrm>
            <a:off x="6068320" y="4648640"/>
            <a:ext cx="2848144" cy="155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72545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201478" y="2999685"/>
            <a:ext cx="3008313" cy="1162050"/>
          </a:xfrm>
        </p:spPr>
        <p:txBody>
          <a:bodyPr>
            <a:normAutofit fontScale="90000"/>
          </a:bodyPr>
          <a:lstStyle/>
          <a:p>
            <a:r>
              <a:rPr lang="en-US" dirty="0" smtClean="0">
                <a:solidFill>
                  <a:schemeClr val="bg2">
                    <a:lumMod val="75000"/>
                  </a:schemeClr>
                </a:solidFill>
              </a:rPr>
              <a:t/>
            </a:r>
            <a:br>
              <a:rPr lang="en-US" dirty="0" smtClean="0">
                <a:solidFill>
                  <a:schemeClr val="bg2">
                    <a:lumMod val="75000"/>
                  </a:schemeClr>
                </a:solidFill>
              </a:rPr>
            </a:br>
            <a:r>
              <a:rPr lang="en-US" dirty="0">
                <a:solidFill>
                  <a:schemeClr val="bg2">
                    <a:lumMod val="75000"/>
                  </a:schemeClr>
                </a:solidFill>
              </a:rPr>
              <a:t/>
            </a:r>
            <a:br>
              <a:rPr lang="en-US" dirty="0">
                <a:solidFill>
                  <a:schemeClr val="bg2">
                    <a:lumMod val="75000"/>
                  </a:schemeClr>
                </a:solidFill>
              </a:rPr>
            </a:br>
            <a:r>
              <a:rPr lang="en-US" dirty="0" smtClean="0">
                <a:solidFill>
                  <a:schemeClr val="bg2">
                    <a:lumMod val="75000"/>
                  </a:schemeClr>
                </a:solidFill>
              </a:rPr>
              <a:t/>
            </a:r>
            <a:br>
              <a:rPr lang="en-US" dirty="0" smtClean="0">
                <a:solidFill>
                  <a:schemeClr val="bg2">
                    <a:lumMod val="75000"/>
                  </a:schemeClr>
                </a:solidFill>
              </a:rPr>
            </a:br>
            <a:r>
              <a:rPr lang="en-US" dirty="0">
                <a:solidFill>
                  <a:schemeClr val="bg2">
                    <a:lumMod val="75000"/>
                  </a:schemeClr>
                </a:solidFill>
              </a:rPr>
              <a:t/>
            </a:r>
            <a:br>
              <a:rPr lang="en-US" dirty="0">
                <a:solidFill>
                  <a:schemeClr val="bg2">
                    <a:lumMod val="75000"/>
                  </a:schemeClr>
                </a:solidFill>
              </a:rPr>
            </a:br>
            <a:r>
              <a:rPr lang="en-US" dirty="0" smtClean="0">
                <a:solidFill>
                  <a:schemeClr val="bg2">
                    <a:lumMod val="75000"/>
                  </a:schemeClr>
                </a:solidFill>
              </a:rPr>
              <a:t/>
            </a:r>
            <a:br>
              <a:rPr lang="en-US" dirty="0" smtClean="0">
                <a:solidFill>
                  <a:schemeClr val="bg2">
                    <a:lumMod val="75000"/>
                  </a:schemeClr>
                </a:solidFill>
              </a:rPr>
            </a:br>
            <a:r>
              <a:rPr lang="el-GR" dirty="0">
                <a:solidFill>
                  <a:schemeClr val="bg2">
                    <a:lumMod val="75000"/>
                  </a:schemeClr>
                </a:solidFill>
              </a:rPr>
              <a:t/>
            </a:r>
            <a:br>
              <a:rPr lang="el-GR" dirty="0">
                <a:solidFill>
                  <a:schemeClr val="bg2">
                    <a:lumMod val="75000"/>
                  </a:schemeClr>
                </a:solidFill>
              </a:rPr>
            </a:br>
            <a:r>
              <a:rPr lang="el-GR" dirty="0">
                <a:solidFill>
                  <a:schemeClr val="bg2">
                    <a:lumMod val="75000"/>
                  </a:schemeClr>
                </a:solidFill>
              </a:rPr>
              <a:t/>
            </a:r>
            <a:br>
              <a:rPr lang="el-GR" dirty="0">
                <a:solidFill>
                  <a:schemeClr val="bg2">
                    <a:lumMod val="75000"/>
                  </a:schemeClr>
                </a:solidFill>
              </a:rPr>
            </a:br>
            <a:r>
              <a:rPr lang="el-GR" dirty="0">
                <a:solidFill>
                  <a:schemeClr val="bg2">
                    <a:lumMod val="75000"/>
                  </a:schemeClr>
                </a:solidFill>
              </a:rPr>
              <a:t>ΟΓΚΟΣ ΕΓΚΕΦΑΛΟΥ/ΟΓΚΟΣ ΣΩΜΑΤΟΣ</a:t>
            </a:r>
            <a:r>
              <a:rPr lang="el-GR" sz="1400" dirty="0">
                <a:solidFill>
                  <a:schemeClr val="bg2">
                    <a:lumMod val="75000"/>
                  </a:schemeClr>
                </a:solidFill>
              </a:rPr>
              <a:t/>
            </a:r>
            <a:br>
              <a:rPr lang="el-GR" sz="1400" dirty="0">
                <a:solidFill>
                  <a:schemeClr val="bg2">
                    <a:lumMod val="75000"/>
                  </a:schemeClr>
                </a:solidFill>
              </a:rPr>
            </a:br>
            <a:endParaRPr lang="el-GR" sz="1400" dirty="0"/>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8589" y="3382174"/>
            <a:ext cx="5111751" cy="2920507"/>
          </a:xfrm>
        </p:spPr>
      </p:pic>
      <p:sp>
        <p:nvSpPr>
          <p:cNvPr id="6" name="Θέση κειμένου 5"/>
          <p:cNvSpPr>
            <a:spLocks noGrp="1"/>
          </p:cNvSpPr>
          <p:nvPr>
            <p:ph type="body" sz="half" idx="2"/>
          </p:nvPr>
        </p:nvSpPr>
        <p:spPr>
          <a:xfrm>
            <a:off x="201478" y="5071771"/>
            <a:ext cx="3008313" cy="1478580"/>
          </a:xfrm>
        </p:spPr>
        <p:txBody>
          <a:bodyPr/>
          <a:lstStyle/>
          <a:p>
            <a:endParaRPr lang="en-US" dirty="0">
              <a:solidFill>
                <a:schemeClr val="bg1"/>
              </a:solidFill>
            </a:endParaRPr>
          </a:p>
          <a:p>
            <a:r>
              <a:rPr lang="el-GR" dirty="0" smtClean="0">
                <a:solidFill>
                  <a:schemeClr val="bg1"/>
                </a:solidFill>
                <a:latin typeface="Arial Narrow" panose="020B0606020202030204" pitchFamily="34" charset="0"/>
              </a:rPr>
              <a:t>Στα πρωτεύοντα ενισχύεται η αναλογία εγκεφάλου προς μέγεθος σώματος συγκριτικά </a:t>
            </a:r>
            <a:r>
              <a:rPr lang="el-GR" dirty="0">
                <a:solidFill>
                  <a:schemeClr val="bg1"/>
                </a:solidFill>
                <a:latin typeface="Arial Narrow" panose="020B0606020202030204" pitchFamily="34" charset="0"/>
              </a:rPr>
              <a:t>με θηλαστικά ανάλογου μεγέθους.</a:t>
            </a:r>
          </a:p>
          <a:p>
            <a:endParaRPr lang="el-GR" dirty="0"/>
          </a:p>
        </p:txBody>
      </p:sp>
      <p:sp>
        <p:nvSpPr>
          <p:cNvPr id="14"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5" name="Ορθογώνιο 7"/>
          <p:cNvSpPr/>
          <p:nvPr/>
        </p:nvSpPr>
        <p:spPr>
          <a:xfrm>
            <a:off x="263471" y="1229070"/>
            <a:ext cx="1930208" cy="369332"/>
          </a:xfrm>
          <a:prstGeom prst="rect">
            <a:avLst/>
          </a:prstGeom>
          <a:solidFill>
            <a:schemeClr val="tx2">
              <a:lumMod val="75000"/>
            </a:schemeClr>
          </a:solidFill>
        </p:spPr>
        <p:txBody>
          <a:bodyPr wrap="none">
            <a:spAutoFit/>
          </a:bodyPr>
          <a:lstStyle/>
          <a:p>
            <a:r>
              <a:rPr lang="el-GR" dirty="0" smtClean="0">
                <a:solidFill>
                  <a:srgbClr val="7030A0"/>
                </a:solidFill>
              </a:rPr>
              <a:t> </a:t>
            </a:r>
            <a:r>
              <a:rPr lang="en-US" sz="1600" dirty="0" smtClean="0">
                <a:solidFill>
                  <a:srgbClr val="7030A0"/>
                </a:solidFill>
              </a:rPr>
              <a:t>Microcebus</a:t>
            </a:r>
            <a:r>
              <a:rPr lang="en-US" sz="1600" i="1" dirty="0" smtClean="0">
                <a:solidFill>
                  <a:srgbClr val="7030A0"/>
                </a:solidFill>
              </a:rPr>
              <a:t> murinus</a:t>
            </a:r>
            <a:endParaRPr lang="el-GR" sz="1600" i="1" dirty="0" smtClean="0">
              <a:solidFill>
                <a:srgbClr val="7030A0"/>
              </a:solidFill>
            </a:endParaRPr>
          </a:p>
        </p:txBody>
      </p:sp>
      <p:sp>
        <p:nvSpPr>
          <p:cNvPr id="16"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962505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522016" y="1972139"/>
            <a:ext cx="3008313" cy="1162050"/>
          </a:xfrm>
        </p:spPr>
        <p:txBody>
          <a:bodyPr/>
          <a:lstStyle/>
          <a:p>
            <a:r>
              <a:rPr lang="el-GR" dirty="0">
                <a:solidFill>
                  <a:schemeClr val="bg2">
                    <a:lumMod val="75000"/>
                  </a:schemeClr>
                </a:solidFill>
              </a:rPr>
              <a:t>ΣΤΕΡΕΟΣΚΟΠΙΚΗ ΟΡΑΣΗ</a:t>
            </a:r>
            <a:br>
              <a:rPr lang="el-GR" dirty="0">
                <a:solidFill>
                  <a:schemeClr val="bg2">
                    <a:lumMod val="75000"/>
                  </a:schemeClr>
                </a:solidFill>
              </a:rPr>
            </a:b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2060" y="2514817"/>
            <a:ext cx="5111751" cy="3880306"/>
          </a:xfrm>
        </p:spPr>
      </p:pic>
      <p:sp>
        <p:nvSpPr>
          <p:cNvPr id="4" name="Θέση κειμένου 3"/>
          <p:cNvSpPr>
            <a:spLocks noGrp="1"/>
          </p:cNvSpPr>
          <p:nvPr>
            <p:ph type="body" sz="half" idx="2"/>
          </p:nvPr>
        </p:nvSpPr>
        <p:spPr>
          <a:xfrm>
            <a:off x="488199" y="5449164"/>
            <a:ext cx="3008313" cy="967136"/>
          </a:xfrm>
        </p:spPr>
        <p:txBody>
          <a:bodyPr/>
          <a:lstStyle/>
          <a:p>
            <a:r>
              <a:rPr lang="en-US" dirty="0" smtClean="0">
                <a:solidFill>
                  <a:schemeClr val="bg1"/>
                </a:solidFill>
                <a:latin typeface="Arial Narrow" panose="020B0606020202030204" pitchFamily="34" charset="0"/>
              </a:rPr>
              <a:t>H</a:t>
            </a:r>
            <a:r>
              <a:rPr lang="el-GR" dirty="0" smtClean="0">
                <a:solidFill>
                  <a:schemeClr val="bg1"/>
                </a:solidFill>
                <a:latin typeface="Arial Narrow" panose="020B0606020202030204" pitchFamily="34" charset="0"/>
              </a:rPr>
              <a:t> </a:t>
            </a:r>
            <a:r>
              <a:rPr lang="el-GR" dirty="0">
                <a:solidFill>
                  <a:schemeClr val="bg1"/>
                </a:solidFill>
                <a:latin typeface="Arial Narrow" panose="020B0606020202030204" pitchFamily="34" charset="0"/>
              </a:rPr>
              <a:t>εμπρόσθια διευθέτηση των ματιών επιτρέπει την αλληλοεπικάλυψη των οπτικών πεδίων και την εκτίμηση του βάθους πεδίου.</a:t>
            </a:r>
          </a:p>
          <a:p>
            <a:endParaRPr lang="el-GR" dirty="0"/>
          </a:p>
        </p:txBody>
      </p:sp>
      <p:sp>
        <p:nvSpPr>
          <p:cNvPr id="6" name="Ορθογώνιο 5"/>
          <p:cNvSpPr/>
          <p:nvPr/>
        </p:nvSpPr>
        <p:spPr>
          <a:xfrm>
            <a:off x="473111" y="1250980"/>
            <a:ext cx="1828800"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7030A0"/>
                </a:solidFill>
              </a:rPr>
              <a:t>Nycticebus </a:t>
            </a:r>
            <a:r>
              <a:rPr lang="en-US" sz="1600" i="1" dirty="0" smtClean="0">
                <a:solidFill>
                  <a:srgbClr val="7030A0"/>
                </a:solidFill>
              </a:rPr>
              <a:t>coucang</a:t>
            </a:r>
            <a:endParaRPr lang="el-GR" sz="1600" i="1" dirty="0">
              <a:solidFill>
                <a:srgbClr val="7030A0"/>
              </a:solidFill>
            </a:endParaRPr>
          </a:p>
        </p:txBody>
      </p:sp>
      <p:sp>
        <p:nvSpPr>
          <p:cNvPr id="10" name="Ορθογώνιο 8"/>
          <p:cNvSpPr/>
          <p:nvPr/>
        </p:nvSpPr>
        <p:spPr>
          <a:xfrm>
            <a:off x="387458" y="666430"/>
            <a:ext cx="2205905" cy="1323439"/>
          </a:xfrm>
          <a:prstGeom prst="rect">
            <a:avLst/>
          </a:prstGeom>
        </p:spPr>
        <p:txBody>
          <a:bodyPr wrap="square">
            <a:spAutoFit/>
          </a:bodyPr>
          <a:lstStyle/>
          <a:p>
            <a:r>
              <a:rPr lang="el-GR" sz="3200" dirty="0" smtClean="0">
                <a:solidFill>
                  <a:srgbClr val="7030A0"/>
                </a:solidFill>
              </a:rPr>
              <a:t> Λόρις</a:t>
            </a:r>
          </a:p>
          <a:p>
            <a:endParaRPr lang="el-GR" sz="1600" dirty="0">
              <a:solidFill>
                <a:srgbClr val="7030A0"/>
              </a:solidFill>
            </a:endParaRPr>
          </a:p>
          <a:p>
            <a:endParaRPr lang="el-GR" sz="3200" dirty="0">
              <a:solidFill>
                <a:srgbClr val="7030A0"/>
              </a:solidFill>
            </a:endParaRPr>
          </a:p>
        </p:txBody>
      </p:sp>
      <p:sp>
        <p:nvSpPr>
          <p:cNvPr id="11"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686" y="2524950"/>
            <a:ext cx="5457217" cy="401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70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14037" y="1730480"/>
            <a:ext cx="3008313" cy="1162050"/>
          </a:xfrm>
        </p:spPr>
        <p:txBody>
          <a:bodyPr/>
          <a:lstStyle/>
          <a:p>
            <a:r>
              <a:rPr lang="el-GR" dirty="0">
                <a:solidFill>
                  <a:schemeClr val="bg2">
                    <a:lumMod val="75000"/>
                  </a:schemeClr>
                </a:solidFill>
              </a:rPr>
              <a:t>ΑΝΤΙΤΑΚΤΟΣ ΑΝΤΙΧΕΙΡΑΣ</a:t>
            </a:r>
            <a:br>
              <a:rPr lang="el-GR" dirty="0">
                <a:solidFill>
                  <a:schemeClr val="bg2">
                    <a:lumMod val="75000"/>
                  </a:schemeClr>
                </a:solidFill>
              </a:rPr>
            </a:b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4678" y="2254419"/>
            <a:ext cx="3775587" cy="4308113"/>
          </a:xfrm>
        </p:spPr>
      </p:pic>
      <p:sp>
        <p:nvSpPr>
          <p:cNvPr id="4" name="Θέση κειμένου 3"/>
          <p:cNvSpPr>
            <a:spLocks noGrp="1"/>
          </p:cNvSpPr>
          <p:nvPr>
            <p:ph type="body" sz="half" idx="2"/>
          </p:nvPr>
        </p:nvSpPr>
        <p:spPr>
          <a:xfrm>
            <a:off x="730098" y="4991165"/>
            <a:ext cx="3008313" cy="1683014"/>
          </a:xfrm>
        </p:spPr>
        <p:txBody>
          <a:bodyPr/>
          <a:lstStyle/>
          <a:p>
            <a:r>
              <a:rPr lang="el-GR" dirty="0">
                <a:solidFill>
                  <a:schemeClr val="bg1"/>
                </a:solidFill>
                <a:latin typeface="Arial Narrow" panose="020B0606020202030204" pitchFamily="34" charset="0"/>
              </a:rPr>
              <a:t>Τ</a:t>
            </a:r>
            <a:r>
              <a:rPr lang="el-GR" dirty="0" smtClean="0">
                <a:solidFill>
                  <a:schemeClr val="bg1"/>
                </a:solidFill>
                <a:latin typeface="Arial Narrow" panose="020B0606020202030204" pitchFamily="34" charset="0"/>
              </a:rPr>
              <a:t>α </a:t>
            </a:r>
            <a:r>
              <a:rPr lang="el-GR" dirty="0">
                <a:solidFill>
                  <a:schemeClr val="bg1"/>
                </a:solidFill>
                <a:latin typeface="Arial Narrow" panose="020B0606020202030204" pitchFamily="34" charset="0"/>
              </a:rPr>
              <a:t>άκρα των στρεψίρρινων πρωτευόντων εμφανίζουν </a:t>
            </a:r>
            <a:r>
              <a:rPr lang="el-GR" dirty="0" smtClean="0">
                <a:solidFill>
                  <a:schemeClr val="bg1"/>
                </a:solidFill>
                <a:latin typeface="Arial Narrow" panose="020B0606020202030204" pitchFamily="34" charset="0"/>
              </a:rPr>
              <a:t>διαφοροποιήσεις συλληπτήριας λειτουργίας. </a:t>
            </a:r>
            <a:r>
              <a:rPr lang="el-GR" dirty="0">
                <a:solidFill>
                  <a:schemeClr val="bg1"/>
                </a:solidFill>
                <a:latin typeface="Arial Narrow" panose="020B0606020202030204" pitchFamily="34" charset="0"/>
              </a:rPr>
              <a:t>Σε αυτόν τον λόριο ο αντιτακτός αντίχειρας αποκλίνει διαμετρικά από τα υπόλοιπα δάκτυλα. Παρατηρείστε τις παλαμιαίες γραμμές  και τα ανεπτυγμένα δερματικά </a:t>
            </a:r>
            <a:r>
              <a:rPr lang="el-GR" dirty="0" smtClean="0">
                <a:solidFill>
                  <a:schemeClr val="bg1"/>
                </a:solidFill>
                <a:latin typeface="Arial Narrow" panose="020B0606020202030204" pitchFamily="34" charset="0"/>
              </a:rPr>
              <a:t>μαξιλαράκια.</a:t>
            </a:r>
            <a:endParaRPr lang="el-GR" dirty="0">
              <a:solidFill>
                <a:schemeClr val="bg1"/>
              </a:solidFill>
              <a:latin typeface="Arial Narrow" panose="020B0606020202030204" pitchFamily="34" charset="0"/>
            </a:endParaRPr>
          </a:p>
        </p:txBody>
      </p:sp>
      <p:sp>
        <p:nvSpPr>
          <p:cNvPr id="6" name="Ορθογώνιο 5"/>
          <p:cNvSpPr/>
          <p:nvPr/>
        </p:nvSpPr>
        <p:spPr>
          <a:xfrm>
            <a:off x="356848" y="1265235"/>
            <a:ext cx="1801092"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7030A0"/>
                </a:solidFill>
              </a:rPr>
              <a:t>Loris </a:t>
            </a:r>
            <a:r>
              <a:rPr lang="en-US" sz="1600" i="1" dirty="0" smtClean="0">
                <a:solidFill>
                  <a:srgbClr val="7030A0"/>
                </a:solidFill>
              </a:rPr>
              <a:t>tardigradus</a:t>
            </a:r>
            <a:endParaRPr lang="el-GR" sz="1600" i="1" dirty="0">
              <a:solidFill>
                <a:srgbClr val="7030A0"/>
              </a:solidFill>
            </a:endParaRPr>
          </a:p>
        </p:txBody>
      </p:sp>
      <p:sp>
        <p:nvSpPr>
          <p:cNvPr id="10" name="Ορθογώνιο 7"/>
          <p:cNvSpPr/>
          <p:nvPr/>
        </p:nvSpPr>
        <p:spPr>
          <a:xfrm>
            <a:off x="0" y="1865758"/>
            <a:ext cx="2969285" cy="257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bg2">
                    <a:lumMod val="50000"/>
                  </a:schemeClr>
                </a:solidFill>
              </a:rPr>
              <a:t>ΣΥΛΛΗΠΤΗΡΙΑ ΑΚΡΑ</a:t>
            </a:r>
            <a:endParaRPr lang="el-GR" dirty="0">
              <a:solidFill>
                <a:schemeClr val="bg2">
                  <a:lumMod val="50000"/>
                </a:schemeClr>
              </a:solidFill>
            </a:endParaRPr>
          </a:p>
        </p:txBody>
      </p:sp>
      <p:sp>
        <p:nvSpPr>
          <p:cNvPr id="12"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3"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805186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8" name="Θέση περιεχομένου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9636" y="2274938"/>
            <a:ext cx="3099816" cy="4135582"/>
          </a:xfrm>
        </p:spPr>
      </p:pic>
      <p:sp>
        <p:nvSpPr>
          <p:cNvPr id="4" name="Θέση κειμένου 3"/>
          <p:cNvSpPr>
            <a:spLocks noGrp="1"/>
          </p:cNvSpPr>
          <p:nvPr>
            <p:ph type="body" sz="half" idx="2"/>
          </p:nvPr>
        </p:nvSpPr>
        <p:spPr>
          <a:xfrm>
            <a:off x="720669" y="5418164"/>
            <a:ext cx="3008313" cy="1091123"/>
          </a:xfrm>
        </p:spPr>
        <p:txBody>
          <a:bodyPr/>
          <a:lstStyle/>
          <a:p>
            <a:r>
              <a:rPr lang="el-GR" dirty="0">
                <a:solidFill>
                  <a:schemeClr val="bg1"/>
                </a:solidFill>
                <a:latin typeface="Arial Narrow" panose="020B0606020202030204" pitchFamily="34" charset="0"/>
              </a:rPr>
              <a:t>Π</a:t>
            </a:r>
            <a:r>
              <a:rPr lang="el-GR" dirty="0" smtClean="0">
                <a:solidFill>
                  <a:schemeClr val="bg1"/>
                </a:solidFill>
                <a:latin typeface="Arial Narrow" panose="020B0606020202030204" pitchFamily="34" charset="0"/>
              </a:rPr>
              <a:t>αρατηρείστε </a:t>
            </a:r>
            <a:r>
              <a:rPr lang="el-GR" dirty="0">
                <a:solidFill>
                  <a:schemeClr val="bg1"/>
                </a:solidFill>
                <a:latin typeface="Arial Narrow" panose="020B0606020202030204" pitchFamily="34" charset="0"/>
              </a:rPr>
              <a:t>τον αντιτακτό αντίχειρα, τις </a:t>
            </a:r>
            <a:r>
              <a:rPr lang="el-GR" dirty="0" smtClean="0">
                <a:solidFill>
                  <a:schemeClr val="bg1"/>
                </a:solidFill>
                <a:latin typeface="Arial Narrow" panose="020B0606020202030204" pitchFamily="34" charset="0"/>
              </a:rPr>
              <a:t>ΔΕΡΜΑΤΟΓΛΥΦΕΣ, τις </a:t>
            </a:r>
            <a:r>
              <a:rPr lang="el-GR" dirty="0">
                <a:solidFill>
                  <a:schemeClr val="bg1"/>
                </a:solidFill>
                <a:latin typeface="Arial Narrow" panose="020B0606020202030204" pitchFamily="34" charset="0"/>
              </a:rPr>
              <a:t>παλαμιαίες γραμμές  και τα ανεπτυγμένα δερματικά μαξιλαράκια.</a:t>
            </a:r>
          </a:p>
          <a:p>
            <a:endParaRPr lang="el-GR" dirty="0"/>
          </a:p>
        </p:txBody>
      </p:sp>
      <p:sp>
        <p:nvSpPr>
          <p:cNvPr id="9" name="Ορθογώνιο 8"/>
          <p:cNvSpPr/>
          <p:nvPr/>
        </p:nvSpPr>
        <p:spPr>
          <a:xfrm>
            <a:off x="6316183" y="2431360"/>
            <a:ext cx="712269" cy="124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4" name="Ορθογώνιο 5"/>
          <p:cNvSpPr/>
          <p:nvPr/>
        </p:nvSpPr>
        <p:spPr>
          <a:xfrm>
            <a:off x="356848" y="1265235"/>
            <a:ext cx="1801092"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7030A0"/>
                </a:solidFill>
              </a:rPr>
              <a:t>Loris </a:t>
            </a:r>
            <a:r>
              <a:rPr lang="en-US" sz="1600" i="1" dirty="0" smtClean="0">
                <a:solidFill>
                  <a:srgbClr val="7030A0"/>
                </a:solidFill>
              </a:rPr>
              <a:t>tardigradus</a:t>
            </a:r>
            <a:endParaRPr lang="el-GR" sz="1600" i="1" dirty="0">
              <a:solidFill>
                <a:srgbClr val="7030A0"/>
              </a:solidFill>
            </a:endParaRPr>
          </a:p>
        </p:txBody>
      </p:sp>
      <p:sp>
        <p:nvSpPr>
          <p:cNvPr id="15" name="Ορθογώνιο 7"/>
          <p:cNvSpPr/>
          <p:nvPr/>
        </p:nvSpPr>
        <p:spPr>
          <a:xfrm>
            <a:off x="0" y="1865758"/>
            <a:ext cx="2969285" cy="257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bg2">
                    <a:lumMod val="50000"/>
                  </a:schemeClr>
                </a:solidFill>
              </a:rPr>
              <a:t>ΣΥΛΛΗΠΤΗΡΙΑ ΑΚΡΑ</a:t>
            </a:r>
            <a:endParaRPr lang="el-GR" dirty="0">
              <a:solidFill>
                <a:schemeClr val="bg2">
                  <a:lumMod val="50000"/>
                </a:schemeClr>
              </a:solidFill>
            </a:endParaRPr>
          </a:p>
        </p:txBody>
      </p:sp>
      <p:sp>
        <p:nvSpPr>
          <p:cNvPr id="17" name="Τίτλος 1"/>
          <p:cNvSpPr txBox="1">
            <a:spLocks/>
          </p:cNvSpPr>
          <p:nvPr/>
        </p:nvSpPr>
        <p:spPr>
          <a:xfrm>
            <a:off x="1719652" y="1721053"/>
            <a:ext cx="3008313"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t>ΔΕΡΜΑΤΟΓΛΥΦΕΣ </a:t>
            </a:r>
            <a:b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21"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009977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788954" y="2819253"/>
            <a:ext cx="1804409" cy="650929"/>
          </a:xfrm>
        </p:spPr>
        <p:txBody>
          <a:bodyPr>
            <a:noAutofit/>
          </a:bodyPr>
          <a:lstStyle/>
          <a:p>
            <a:pPr algn="r"/>
            <a:r>
              <a:rPr lang="el-GR" dirty="0">
                <a:solidFill>
                  <a:schemeClr val="bg2">
                    <a:lumMod val="75000"/>
                  </a:schemeClr>
                </a:solidFill>
              </a:rPr>
              <a:t>ΠΛΑΤΙΑ ΝΥΧΙΑ</a:t>
            </a:r>
            <a:br>
              <a:rPr lang="el-GR" dirty="0">
                <a:solidFill>
                  <a:schemeClr val="bg2">
                    <a:lumMod val="75000"/>
                  </a:schemeClr>
                </a:solidFill>
              </a:rPr>
            </a:br>
            <a:endParaRPr lang="el-GR" dirty="0">
              <a:solidFill>
                <a:schemeClr val="bg2">
                  <a:lumMod val="75000"/>
                </a:schemeClr>
              </a:solidFill>
            </a:endParaRPr>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8624" y="2888766"/>
            <a:ext cx="5111751" cy="3597354"/>
          </a:xfrm>
        </p:spPr>
      </p:pic>
      <p:sp>
        <p:nvSpPr>
          <p:cNvPr id="6" name="Θέση κειμένου 5"/>
          <p:cNvSpPr>
            <a:spLocks noGrp="1"/>
          </p:cNvSpPr>
          <p:nvPr>
            <p:ph type="body" sz="half" idx="2"/>
          </p:nvPr>
        </p:nvSpPr>
        <p:spPr>
          <a:xfrm>
            <a:off x="-39028" y="5300570"/>
            <a:ext cx="3008313" cy="1326473"/>
          </a:xfrm>
        </p:spPr>
        <p:txBody>
          <a:bodyPr/>
          <a:lstStyle/>
          <a:p>
            <a:r>
              <a:rPr lang="el-GR" dirty="0">
                <a:solidFill>
                  <a:schemeClr val="bg1"/>
                </a:solidFill>
                <a:latin typeface="Arial Narrow" panose="020B0606020202030204" pitchFamily="34" charset="0"/>
              </a:rPr>
              <a:t>Τ</a:t>
            </a:r>
            <a:r>
              <a:rPr lang="el-GR" dirty="0" smtClean="0">
                <a:solidFill>
                  <a:schemeClr val="bg1"/>
                </a:solidFill>
                <a:latin typeface="Arial Narrow" panose="020B0606020202030204" pitchFamily="34" charset="0"/>
              </a:rPr>
              <a:t>α </a:t>
            </a:r>
            <a:r>
              <a:rPr lang="el-GR" dirty="0">
                <a:solidFill>
                  <a:schemeClr val="bg1"/>
                </a:solidFill>
                <a:latin typeface="Arial Narrow" panose="020B0606020202030204" pitchFamily="34" charset="0"/>
              </a:rPr>
              <a:t>πλατιά νύχια αποτελούν υποστηρικτικές δομές που σταθεροποιούν τα άκρα των δακτύλων και υποβοηθούν την συλληπτήρια και την απτική λειτουργία </a:t>
            </a:r>
          </a:p>
          <a:p>
            <a:r>
              <a:rPr lang="el-GR" dirty="0" smtClean="0">
                <a:solidFill>
                  <a:schemeClr val="bg1"/>
                </a:solidFill>
                <a:latin typeface="Arial Narrow" panose="020B0606020202030204" pitchFamily="34" charset="0"/>
              </a:rPr>
              <a:t>(</a:t>
            </a:r>
            <a:r>
              <a:rPr lang="el-GR" dirty="0">
                <a:solidFill>
                  <a:schemeClr val="bg1"/>
                </a:solidFill>
                <a:latin typeface="Arial Narrow" panose="020B0606020202030204" pitchFamily="34" charset="0"/>
              </a:rPr>
              <a:t>την αισθητηριακή λειτουργία της αφής).</a:t>
            </a:r>
          </a:p>
        </p:txBody>
      </p:sp>
      <p:sp>
        <p:nvSpPr>
          <p:cNvPr id="9" name="Ορθογώνιο 8"/>
          <p:cNvSpPr/>
          <p:nvPr/>
        </p:nvSpPr>
        <p:spPr>
          <a:xfrm>
            <a:off x="444126" y="1245831"/>
            <a:ext cx="1681551" cy="338554"/>
          </a:xfrm>
          <a:prstGeom prst="rect">
            <a:avLst/>
          </a:prstGeom>
        </p:spPr>
        <p:txBody>
          <a:bodyPr wrap="none">
            <a:spAutoFit/>
          </a:bodyPr>
          <a:lstStyle/>
          <a:p>
            <a:r>
              <a:rPr lang="en-US" sz="1600" i="1" dirty="0" smtClean="0">
                <a:solidFill>
                  <a:srgbClr val="7030A0"/>
                </a:solidFill>
              </a:rPr>
              <a:t>Perodicticus</a:t>
            </a:r>
            <a:r>
              <a:rPr lang="el-GR" sz="1600" dirty="0" smtClean="0">
                <a:solidFill>
                  <a:schemeClr val="bg2">
                    <a:lumMod val="90000"/>
                  </a:schemeClr>
                </a:solidFill>
              </a:rPr>
              <a:t> </a:t>
            </a:r>
            <a:r>
              <a:rPr lang="en-US" sz="1600" i="1" dirty="0" smtClean="0">
                <a:solidFill>
                  <a:srgbClr val="7030A0"/>
                </a:solidFill>
              </a:rPr>
              <a:t>potto</a:t>
            </a:r>
            <a:endParaRPr lang="el-GR" sz="1600" i="1" dirty="0">
              <a:solidFill>
                <a:srgbClr val="7030A0"/>
              </a:solidFill>
            </a:endParaRPr>
          </a:p>
        </p:txBody>
      </p:sp>
      <p:sp>
        <p:nvSpPr>
          <p:cNvPr id="13" name="Ορθογώνιο 7"/>
          <p:cNvSpPr/>
          <p:nvPr/>
        </p:nvSpPr>
        <p:spPr>
          <a:xfrm>
            <a:off x="0" y="1865758"/>
            <a:ext cx="2969285" cy="257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bg2">
                    <a:lumMod val="50000"/>
                  </a:schemeClr>
                </a:solidFill>
              </a:rPr>
              <a:t>ΣΥΛΛΗΠΤΗΡΙΑ ΑΚΡΑ</a:t>
            </a:r>
            <a:endParaRPr lang="el-GR" dirty="0">
              <a:solidFill>
                <a:schemeClr val="bg2">
                  <a:lumMod val="50000"/>
                </a:schemeClr>
              </a:solidFill>
            </a:endParaRPr>
          </a:p>
        </p:txBody>
      </p:sp>
      <p:sp>
        <p:nvSpPr>
          <p:cNvPr id="14"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6"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517071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15324" y="2602867"/>
            <a:ext cx="5104261" cy="3828195"/>
          </a:xfrm>
        </p:spPr>
      </p:pic>
      <p:sp>
        <p:nvSpPr>
          <p:cNvPr id="4" name="Θέση κειμένου 3"/>
          <p:cNvSpPr>
            <a:spLocks noGrp="1"/>
          </p:cNvSpPr>
          <p:nvPr>
            <p:ph type="body" sz="half" idx="2"/>
          </p:nvPr>
        </p:nvSpPr>
        <p:spPr>
          <a:xfrm>
            <a:off x="379070" y="4854634"/>
            <a:ext cx="3008313" cy="1912533"/>
          </a:xfrm>
        </p:spPr>
        <p:txBody>
          <a:bodyPr/>
          <a:lstStyle/>
          <a:p>
            <a:r>
              <a:rPr lang="el-GR" dirty="0" smtClean="0">
                <a:solidFill>
                  <a:schemeClr val="bg1"/>
                </a:solidFill>
                <a:latin typeface="Arial Narrow" panose="020B0606020202030204" pitchFamily="34" charset="0"/>
              </a:rPr>
              <a:t>Η ανοικτή </a:t>
            </a:r>
            <a:r>
              <a:rPr lang="el-GR" dirty="0">
                <a:solidFill>
                  <a:schemeClr val="bg1"/>
                </a:solidFill>
                <a:latin typeface="Arial Narrow" panose="020B0606020202030204" pitchFamily="34" charset="0"/>
              </a:rPr>
              <a:t>παλάμη με τα δάκτυλα σε έκταση αποτελεί αρχικό στάδιο της συλληπτήριας λειτουργίας στα στρεψίρρινα πρωτεύοντα.  </a:t>
            </a:r>
          </a:p>
          <a:p>
            <a:r>
              <a:rPr lang="el-GR" dirty="0" smtClean="0">
                <a:solidFill>
                  <a:schemeClr val="bg1"/>
                </a:solidFill>
                <a:latin typeface="Arial Narrow" panose="020B0606020202030204" pitchFamily="34" charset="0"/>
              </a:rPr>
              <a:t>Τα </a:t>
            </a:r>
            <a:r>
              <a:rPr lang="el-GR" dirty="0">
                <a:solidFill>
                  <a:schemeClr val="bg1"/>
                </a:solidFill>
                <a:latin typeface="Arial Narrow" panose="020B0606020202030204" pitchFamily="34" charset="0"/>
              </a:rPr>
              <a:t>δάκτυλα (και ο αντιτακτός αντίχειρας) δεν επιδεικνύουν κινητική ανεξαρτησία  στα στρεψίρρινα </a:t>
            </a:r>
            <a:r>
              <a:rPr lang="el-GR" dirty="0" smtClean="0">
                <a:solidFill>
                  <a:schemeClr val="bg1"/>
                </a:solidFill>
                <a:latin typeface="Arial Narrow" panose="020B0606020202030204" pitchFamily="34" charset="0"/>
              </a:rPr>
              <a:t>πρωτεύοντα.</a:t>
            </a:r>
            <a:endParaRPr lang="el-GR" dirty="0">
              <a:solidFill>
                <a:schemeClr val="bg1"/>
              </a:solidFill>
              <a:latin typeface="Arial Narrow" panose="020B0606020202030204" pitchFamily="34" charset="0"/>
            </a:endParaRPr>
          </a:p>
        </p:txBody>
      </p:sp>
      <p:sp>
        <p:nvSpPr>
          <p:cNvPr id="7" name="Ορθογώνιο 6"/>
          <p:cNvSpPr/>
          <p:nvPr/>
        </p:nvSpPr>
        <p:spPr>
          <a:xfrm>
            <a:off x="0" y="1276739"/>
            <a:ext cx="1689315" cy="381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7030A0"/>
                </a:solidFill>
              </a:rPr>
              <a:t>     </a:t>
            </a:r>
            <a:r>
              <a:rPr lang="en-US" dirty="0" smtClean="0">
                <a:solidFill>
                  <a:srgbClr val="7030A0"/>
                </a:solidFill>
              </a:rPr>
              <a:t>Lemur </a:t>
            </a:r>
            <a:r>
              <a:rPr lang="en-US" i="1" dirty="0" smtClean="0">
                <a:solidFill>
                  <a:srgbClr val="7030A0"/>
                </a:solidFill>
              </a:rPr>
              <a:t>catta</a:t>
            </a:r>
            <a:endParaRPr lang="el-GR" i="1" dirty="0">
              <a:solidFill>
                <a:srgbClr val="7030A0"/>
              </a:solidFill>
            </a:endParaRPr>
          </a:p>
        </p:txBody>
      </p:sp>
      <p:sp>
        <p:nvSpPr>
          <p:cNvPr id="11" name="Ορθογώνιο 7"/>
          <p:cNvSpPr/>
          <p:nvPr/>
        </p:nvSpPr>
        <p:spPr>
          <a:xfrm>
            <a:off x="0" y="1865758"/>
            <a:ext cx="2969285" cy="257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bg2">
                    <a:lumMod val="50000"/>
                  </a:schemeClr>
                </a:solidFill>
              </a:rPr>
              <a:t>ΣΥΛΛΗΠΤΗΡΙΑ ΑΚΡΑ</a:t>
            </a:r>
            <a:endParaRPr lang="el-GR" dirty="0">
              <a:solidFill>
                <a:schemeClr val="bg2">
                  <a:lumMod val="50000"/>
                </a:schemeClr>
              </a:solidFill>
            </a:endParaRPr>
          </a:p>
        </p:txBody>
      </p:sp>
      <p:sp>
        <p:nvSpPr>
          <p:cNvPr id="14"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6"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Τίτλος 1"/>
          <p:cNvSpPr>
            <a:spLocks noGrp="1"/>
          </p:cNvSpPr>
          <p:nvPr>
            <p:ph type="title"/>
          </p:nvPr>
        </p:nvSpPr>
        <p:spPr>
          <a:xfrm>
            <a:off x="399256" y="1994512"/>
            <a:ext cx="3008313" cy="1162050"/>
          </a:xfrm>
        </p:spPr>
        <p:txBody>
          <a:bodyPr/>
          <a:lstStyle/>
          <a:p>
            <a:r>
              <a:rPr lang="el-GR" dirty="0">
                <a:solidFill>
                  <a:schemeClr val="bg2">
                    <a:lumMod val="75000"/>
                  </a:schemeClr>
                </a:solidFill>
              </a:rPr>
              <a:t>ΑΝΤΙΤΑΚΤΟΣ ΑΝΤΙΧΕΙΡΑΣ</a:t>
            </a:r>
            <a:br>
              <a:rPr lang="el-GR" dirty="0">
                <a:solidFill>
                  <a:schemeClr val="bg2">
                    <a:lumMod val="75000"/>
                  </a:schemeClr>
                </a:solidFill>
              </a:rPr>
            </a:br>
            <a:endParaRPr lang="el-GR" dirty="0"/>
          </a:p>
        </p:txBody>
      </p:sp>
    </p:spTree>
    <p:extLst>
      <p:ext uri="{BB962C8B-B14F-4D97-AF65-F5344CB8AC3E}">
        <p14:creationId xmlns:p14="http://schemas.microsoft.com/office/powerpoint/2010/main" val="2269271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97329" y="2422001"/>
            <a:ext cx="3008313" cy="1162050"/>
          </a:xfrm>
        </p:spPr>
        <p:txBody>
          <a:bodyPr/>
          <a:lstStyle/>
          <a:p>
            <a:r>
              <a:rPr lang="el-GR" dirty="0">
                <a:solidFill>
                  <a:schemeClr val="bg2">
                    <a:lumMod val="75000"/>
                  </a:schemeClr>
                </a:solidFill>
              </a:rPr>
              <a:t>ΕΥΡΥ ΔΙΑΤΡΟΦΙΚΟ ΦΑΣΜΑ</a:t>
            </a:r>
            <a:br>
              <a:rPr lang="el-GR" dirty="0">
                <a:solidFill>
                  <a:schemeClr val="bg2">
                    <a:lumMod val="75000"/>
                  </a:schemeClr>
                </a:solidFill>
              </a:rPr>
            </a:b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9070" y="2645261"/>
            <a:ext cx="5111751" cy="3836393"/>
          </a:xfrm>
        </p:spPr>
      </p:pic>
      <p:sp>
        <p:nvSpPr>
          <p:cNvPr id="4" name="Θέση κειμένου 3"/>
          <p:cNvSpPr>
            <a:spLocks noGrp="1"/>
          </p:cNvSpPr>
          <p:nvPr>
            <p:ph type="body" sz="half" idx="2"/>
          </p:nvPr>
        </p:nvSpPr>
        <p:spPr>
          <a:xfrm>
            <a:off x="0" y="5898615"/>
            <a:ext cx="3325528" cy="579678"/>
          </a:xfrm>
        </p:spPr>
        <p:txBody>
          <a:bodyPr>
            <a:normAutofit/>
          </a:bodyPr>
          <a:lstStyle/>
          <a:p>
            <a:endParaRPr lang="en-US" dirty="0">
              <a:solidFill>
                <a:schemeClr val="bg1"/>
              </a:solidFill>
            </a:endParaRPr>
          </a:p>
          <a:p>
            <a:endParaRPr lang="el-GR" dirty="0"/>
          </a:p>
        </p:txBody>
      </p:sp>
      <p:sp>
        <p:nvSpPr>
          <p:cNvPr id="8"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0" name="Ορθογώνιο 5"/>
          <p:cNvSpPr/>
          <p:nvPr/>
        </p:nvSpPr>
        <p:spPr>
          <a:xfrm>
            <a:off x="473111" y="1250980"/>
            <a:ext cx="1828800"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7030A0"/>
                </a:solidFill>
              </a:rPr>
              <a:t>Nycticebus </a:t>
            </a:r>
            <a:r>
              <a:rPr lang="en-US" sz="1600" i="1" dirty="0" smtClean="0">
                <a:solidFill>
                  <a:srgbClr val="7030A0"/>
                </a:solidFill>
              </a:rPr>
              <a:t>coucang</a:t>
            </a:r>
            <a:endParaRPr lang="el-GR" sz="1600" i="1" dirty="0">
              <a:solidFill>
                <a:srgbClr val="7030A0"/>
              </a:solidFill>
            </a:endParaRPr>
          </a:p>
        </p:txBody>
      </p:sp>
      <p:sp>
        <p:nvSpPr>
          <p:cNvPr id="11"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Ορθογώνιο 2"/>
          <p:cNvSpPr/>
          <p:nvPr/>
        </p:nvSpPr>
        <p:spPr>
          <a:xfrm>
            <a:off x="693862" y="5559707"/>
            <a:ext cx="2567812" cy="954107"/>
          </a:xfrm>
          <a:prstGeom prst="rect">
            <a:avLst/>
          </a:prstGeom>
        </p:spPr>
        <p:txBody>
          <a:bodyPr wrap="square">
            <a:spAutoFit/>
          </a:bodyPr>
          <a:lstStyle/>
          <a:p>
            <a:r>
              <a:rPr lang="en-US" sz="1400" dirty="0">
                <a:solidFill>
                  <a:schemeClr val="bg1"/>
                </a:solidFill>
                <a:latin typeface="Arial Narrow" panose="020B0606020202030204" pitchFamily="34" charset="0"/>
              </a:rPr>
              <a:t>-</a:t>
            </a:r>
            <a:r>
              <a:rPr lang="el-GR" sz="1400" dirty="0">
                <a:solidFill>
                  <a:schemeClr val="bg1"/>
                </a:solidFill>
                <a:latin typeface="Arial Narrow" panose="020B0606020202030204" pitchFamily="34" charset="0"/>
              </a:rPr>
              <a:t>στα στρεψίρρινα πρωτεύοντα τα δάκτυλα (και ο αντιτακτός αντίχειρας) δεν επιδεικνύουν κινητική ανεξαρτησία</a:t>
            </a:r>
            <a:r>
              <a:rPr lang="en-US" sz="1400" dirty="0">
                <a:solidFill>
                  <a:schemeClr val="bg1"/>
                </a:solidFill>
                <a:latin typeface="Arial Narrow" panose="020B0606020202030204" pitchFamily="34" charset="0"/>
              </a:rPr>
              <a:t>.</a:t>
            </a:r>
            <a:endParaRPr lang="el-GR" sz="1400" dirty="0">
              <a:solidFill>
                <a:schemeClr val="bg1"/>
              </a:solidFill>
              <a:latin typeface="Arial Narrow" panose="020B0606020202030204" pitchFamily="34" charset="0"/>
            </a:endParaRPr>
          </a:p>
        </p:txBody>
      </p:sp>
      <p:sp>
        <p:nvSpPr>
          <p:cNvPr id="9" name="Ορθογώνιο 8"/>
          <p:cNvSpPr/>
          <p:nvPr/>
        </p:nvSpPr>
        <p:spPr>
          <a:xfrm>
            <a:off x="723117" y="4113157"/>
            <a:ext cx="1672253" cy="1169551"/>
          </a:xfrm>
          <a:prstGeom prst="rect">
            <a:avLst/>
          </a:prstGeom>
        </p:spPr>
        <p:txBody>
          <a:bodyPr wrap="square">
            <a:spAutoFit/>
          </a:bodyPr>
          <a:lstStyle/>
          <a:p>
            <a:r>
              <a:rPr lang="el-GR" sz="1400" dirty="0">
                <a:solidFill>
                  <a:schemeClr val="bg1"/>
                </a:solidFill>
                <a:latin typeface="Arial Narrow" panose="020B0606020202030204" pitchFamily="34" charset="0"/>
              </a:rPr>
              <a:t>Οι Λόρεις είναι παμφάγα πρωτεύοντα και επιδεικνύουν αδυναμία στα </a:t>
            </a:r>
            <a:r>
              <a:rPr lang="el-GR" sz="1400" dirty="0" smtClean="0">
                <a:solidFill>
                  <a:schemeClr val="bg1"/>
                </a:solidFill>
                <a:latin typeface="Arial Narrow" panose="020B0606020202030204" pitchFamily="34" charset="0"/>
              </a:rPr>
              <a:t>φρούτα…</a:t>
            </a:r>
            <a:endParaRPr lang="el-GR" sz="14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735920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4987" y="784495"/>
            <a:ext cx="4426236" cy="5853113"/>
          </a:xfrm>
        </p:spPr>
      </p:pic>
      <p:sp>
        <p:nvSpPr>
          <p:cNvPr id="8" name="Ορθογώνιο 7"/>
          <p:cNvSpPr/>
          <p:nvPr/>
        </p:nvSpPr>
        <p:spPr>
          <a:xfrm>
            <a:off x="489778" y="1304201"/>
            <a:ext cx="1672253" cy="307777"/>
          </a:xfrm>
          <a:prstGeom prst="rect">
            <a:avLst/>
          </a:prstGeom>
        </p:spPr>
        <p:txBody>
          <a:bodyPr wrap="none">
            <a:spAutoFit/>
          </a:bodyPr>
          <a:lstStyle/>
          <a:p>
            <a:r>
              <a:rPr lang="en-US" sz="1400" i="1" dirty="0">
                <a:solidFill>
                  <a:srgbClr val="7030A0"/>
                </a:solidFill>
              </a:rPr>
              <a:t>Galago senegalensis</a:t>
            </a:r>
            <a:endParaRPr lang="el-GR" sz="1400" dirty="0">
              <a:solidFill>
                <a:srgbClr val="7030A0"/>
              </a:solidFill>
            </a:endParaRPr>
          </a:p>
        </p:txBody>
      </p:sp>
      <p:sp>
        <p:nvSpPr>
          <p:cNvPr id="10"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6"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Ορθογώνιο 2"/>
          <p:cNvSpPr/>
          <p:nvPr/>
        </p:nvSpPr>
        <p:spPr>
          <a:xfrm>
            <a:off x="540938" y="2993139"/>
            <a:ext cx="1672253" cy="584775"/>
          </a:xfrm>
          <a:prstGeom prst="rect">
            <a:avLst/>
          </a:prstGeom>
        </p:spPr>
        <p:txBody>
          <a:bodyPr wrap="square">
            <a:spAutoFit/>
          </a:bodyPr>
          <a:lstStyle/>
          <a:p>
            <a:r>
              <a:rPr lang="el-GR" sz="1400" dirty="0" smtClean="0">
                <a:solidFill>
                  <a:schemeClr val="bg1"/>
                </a:solidFill>
                <a:latin typeface="Arial Narrow" panose="020B0606020202030204" pitchFamily="34" charset="0"/>
              </a:rPr>
              <a:t>…και </a:t>
            </a:r>
            <a:r>
              <a:rPr lang="el-GR" sz="1400" dirty="0">
                <a:solidFill>
                  <a:schemeClr val="bg1"/>
                </a:solidFill>
                <a:latin typeface="Arial Narrow" panose="020B0606020202030204" pitchFamily="34" charset="0"/>
              </a:rPr>
              <a:t>στο νέκταρ των </a:t>
            </a:r>
            <a:r>
              <a:rPr lang="el-GR" sz="1400" dirty="0" smtClean="0">
                <a:solidFill>
                  <a:schemeClr val="bg1"/>
                </a:solidFill>
                <a:latin typeface="Arial Narrow" panose="020B0606020202030204" pitchFamily="34" charset="0"/>
              </a:rPr>
              <a:t>ανθέων</a:t>
            </a:r>
            <a:r>
              <a:rPr lang="el-GR" dirty="0">
                <a:solidFill>
                  <a:schemeClr val="bg1"/>
                </a:solidFill>
                <a:latin typeface="Arial Narrow" panose="020B0606020202030204" pitchFamily="34" charset="0"/>
              </a:rPr>
              <a:t>.</a:t>
            </a:r>
            <a:endParaRPr lang="el-GR" sz="1400" dirty="0">
              <a:solidFill>
                <a:schemeClr val="bg1"/>
              </a:solidFill>
              <a:latin typeface="Arial Narrow" panose="020B0606020202030204" pitchFamily="34" charset="0"/>
            </a:endParaRPr>
          </a:p>
        </p:txBody>
      </p:sp>
      <p:sp>
        <p:nvSpPr>
          <p:cNvPr id="2" name="Ορθογώνιο 1"/>
          <p:cNvSpPr/>
          <p:nvPr/>
        </p:nvSpPr>
        <p:spPr>
          <a:xfrm>
            <a:off x="540938" y="4425716"/>
            <a:ext cx="1569931" cy="2246769"/>
          </a:xfrm>
          <a:prstGeom prst="rect">
            <a:avLst/>
          </a:prstGeom>
        </p:spPr>
        <p:txBody>
          <a:bodyPr wrap="square">
            <a:spAutoFit/>
          </a:bodyPr>
          <a:lstStyle/>
          <a:p>
            <a:r>
              <a:rPr lang="el-GR" sz="1400" dirty="0">
                <a:solidFill>
                  <a:schemeClr val="bg1"/>
                </a:solidFill>
                <a:latin typeface="Arial Narrow" panose="020B0606020202030204" pitchFamily="34" charset="0"/>
              </a:rPr>
              <a:t>-φρούτα, τρυφερά  φύλλα , σκουλήκια και έντομα συνθέτουν το διατροφικό τους φάσμα</a:t>
            </a:r>
            <a:r>
              <a:rPr lang="en-US" sz="1400" dirty="0">
                <a:solidFill>
                  <a:schemeClr val="bg1"/>
                </a:solidFill>
                <a:latin typeface="Arial Narrow" panose="020B0606020202030204" pitchFamily="34" charset="0"/>
              </a:rPr>
              <a:t> </a:t>
            </a:r>
            <a:r>
              <a:rPr lang="el-GR" sz="1400" dirty="0">
                <a:solidFill>
                  <a:schemeClr val="bg1"/>
                </a:solidFill>
                <a:latin typeface="Arial Narrow" panose="020B0606020202030204" pitchFamily="34" charset="0"/>
              </a:rPr>
              <a:t>(με τα τελευταία να αποτελούν τη κύρια </a:t>
            </a:r>
          </a:p>
          <a:p>
            <a:r>
              <a:rPr lang="el-GR" sz="1400" dirty="0">
                <a:solidFill>
                  <a:schemeClr val="bg1"/>
                </a:solidFill>
                <a:latin typeface="Arial Narrow" panose="020B0606020202030204" pitchFamily="34" charset="0"/>
              </a:rPr>
              <a:t>πηγή των πρωτεϊνών που χρειάζονται</a:t>
            </a:r>
            <a:r>
              <a:rPr lang="el-GR" sz="1400" dirty="0" smtClean="0">
                <a:solidFill>
                  <a:schemeClr val="bg1"/>
                </a:solidFill>
                <a:latin typeface="Arial Narrow" panose="020B0606020202030204" pitchFamily="34" charset="0"/>
              </a:rPr>
              <a:t>).</a:t>
            </a:r>
            <a:endParaRPr lang="el-GR" sz="14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26759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217" t="2899" r="2723"/>
          <a:stretch/>
        </p:blipFill>
        <p:spPr>
          <a:xfrm>
            <a:off x="2005897" y="1772555"/>
            <a:ext cx="6499123" cy="4787618"/>
          </a:xfrm>
        </p:spPr>
      </p:pic>
      <p:sp>
        <p:nvSpPr>
          <p:cNvPr id="6" name="Θέση κειμένου 5"/>
          <p:cNvSpPr>
            <a:spLocks noGrp="1"/>
          </p:cNvSpPr>
          <p:nvPr>
            <p:ph type="body" sz="half" idx="2"/>
          </p:nvPr>
        </p:nvSpPr>
        <p:spPr>
          <a:xfrm>
            <a:off x="6858002" y="272728"/>
            <a:ext cx="1821050" cy="610675"/>
          </a:xfrm>
        </p:spPr>
        <p:txBody>
          <a:bodyPr/>
          <a:lstStyle/>
          <a:p>
            <a:r>
              <a:rPr lang="el-GR" dirty="0">
                <a:solidFill>
                  <a:srgbClr val="FFFF00"/>
                </a:solidFill>
              </a:rPr>
              <a:t>Τάξη</a:t>
            </a:r>
            <a:r>
              <a:rPr lang="en-US" dirty="0">
                <a:solidFill>
                  <a:srgbClr val="FFFF00"/>
                </a:solidFill>
              </a:rPr>
              <a:t>: </a:t>
            </a:r>
            <a:r>
              <a:rPr lang="el-GR" dirty="0">
                <a:solidFill>
                  <a:srgbClr val="FFFF00"/>
                </a:solidFill>
              </a:rPr>
              <a:t>Πρωτεύοντα</a:t>
            </a:r>
            <a:br>
              <a:rPr lang="el-GR" dirty="0">
                <a:solidFill>
                  <a:srgbClr val="FFFF00"/>
                </a:solidFill>
              </a:rPr>
            </a:br>
            <a:r>
              <a:rPr lang="el-GR" dirty="0">
                <a:solidFill>
                  <a:srgbClr val="FFFF00"/>
                </a:solidFill>
              </a:rPr>
              <a:t>Υπόταξη</a:t>
            </a:r>
            <a:r>
              <a:rPr lang="en-US" dirty="0">
                <a:solidFill>
                  <a:srgbClr val="FFFF00"/>
                </a:solidFill>
              </a:rPr>
              <a:t>:</a:t>
            </a:r>
            <a:r>
              <a:rPr lang="el-GR" dirty="0">
                <a:solidFill>
                  <a:srgbClr val="FFFF00"/>
                </a:solidFill>
              </a:rPr>
              <a:t>Στρεψίρρινα</a:t>
            </a:r>
          </a:p>
          <a:p>
            <a:endParaRPr lang="el-GR" dirty="0"/>
          </a:p>
        </p:txBody>
      </p:sp>
      <p:sp>
        <p:nvSpPr>
          <p:cNvPr id="8" name="Ορθογώνιο 7"/>
          <p:cNvSpPr/>
          <p:nvPr/>
        </p:nvSpPr>
        <p:spPr>
          <a:xfrm>
            <a:off x="263471" y="1229070"/>
            <a:ext cx="2143023" cy="369332"/>
          </a:xfrm>
          <a:prstGeom prst="rect">
            <a:avLst/>
          </a:prstGeom>
          <a:solidFill>
            <a:schemeClr val="tx2">
              <a:lumMod val="75000"/>
            </a:schemeClr>
          </a:solidFill>
        </p:spPr>
        <p:txBody>
          <a:bodyPr wrap="none">
            <a:spAutoFit/>
          </a:bodyPr>
          <a:lstStyle/>
          <a:p>
            <a:r>
              <a:rPr lang="el-GR" dirty="0" smtClean="0">
                <a:solidFill>
                  <a:srgbClr val="7030A0"/>
                </a:solidFill>
              </a:rPr>
              <a:t> </a:t>
            </a:r>
            <a:r>
              <a:rPr lang="en-US" dirty="0" smtClean="0">
                <a:solidFill>
                  <a:srgbClr val="7030A0"/>
                </a:solidFill>
              </a:rPr>
              <a:t>Microcebus</a:t>
            </a:r>
            <a:r>
              <a:rPr lang="en-US" i="1" dirty="0" smtClean="0">
                <a:solidFill>
                  <a:srgbClr val="7030A0"/>
                </a:solidFill>
              </a:rPr>
              <a:t> murinus</a:t>
            </a:r>
            <a:endParaRPr lang="el-GR" i="1" dirty="0" smtClean="0">
              <a:solidFill>
                <a:srgbClr val="7030A0"/>
              </a:solidFill>
            </a:endParaRPr>
          </a:p>
        </p:txBody>
      </p:sp>
      <p:sp>
        <p:nvSpPr>
          <p:cNvPr id="9"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0" name="Τίτλος 1"/>
          <p:cNvSpPr txBox="1">
            <a:spLocks noGrp="1"/>
          </p:cNvSpPr>
          <p:nvPr>
            <p:ph type="title"/>
          </p:nvPr>
        </p:nvSpPr>
        <p:spPr>
          <a:xfrm>
            <a:off x="108411" y="2236090"/>
            <a:ext cx="1701536" cy="1162050"/>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
        <p:nvSpPr>
          <p:cNvPr id="2" name="TextBox 1"/>
          <p:cNvSpPr txBox="1"/>
          <p:nvPr/>
        </p:nvSpPr>
        <p:spPr>
          <a:xfrm>
            <a:off x="499621" y="6198470"/>
            <a:ext cx="1329179" cy="369332"/>
          </a:xfrm>
          <a:prstGeom prst="rect">
            <a:avLst/>
          </a:prstGeom>
          <a:noFill/>
        </p:spPr>
        <p:txBody>
          <a:bodyPr wrap="square" rtlCol="0">
            <a:spAutoFit/>
          </a:bodyPr>
          <a:lstStyle/>
          <a:p>
            <a:r>
              <a:rPr lang="el-GR" dirty="0" smtClean="0">
                <a:solidFill>
                  <a:schemeClr val="bg1"/>
                </a:solidFill>
                <a:latin typeface="Arial Narrow" panose="020B0606020202030204" pitchFamily="34" charset="0"/>
              </a:rPr>
              <a:t>Τετραχειρία</a:t>
            </a:r>
            <a:endParaRPr lang="el-GR"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576810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9096" y="2236089"/>
            <a:ext cx="5292000" cy="3527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4537" y="5015208"/>
            <a:ext cx="143827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7"/>
          <p:cNvSpPr/>
          <p:nvPr/>
        </p:nvSpPr>
        <p:spPr>
          <a:xfrm>
            <a:off x="471339" y="4819155"/>
            <a:ext cx="2903457" cy="825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latin typeface="Arial Narrow" panose="020B0606020202030204" pitchFamily="34" charset="0"/>
              </a:rPr>
              <a:t>-καθώς τα λεπτά κλαδιά δε προσφέρουν σταθερό υπόστρωμα, μπορεί να υιοθετηθεί ανεστραμμένη «τετραχειρία»   από ένα μικρό πρωτεύον που ζυγίζει περίπου 250 γραμμάρια!</a:t>
            </a:r>
            <a:endParaRPr lang="el-GR" sz="1400" dirty="0">
              <a:latin typeface="Arial Narrow" panose="020B0606020202030204" pitchFamily="34" charset="0"/>
            </a:endParaRPr>
          </a:p>
        </p:txBody>
      </p:sp>
      <p:sp>
        <p:nvSpPr>
          <p:cNvPr id="10"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17" y="1234566"/>
            <a:ext cx="143827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66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45841" y="816478"/>
            <a:ext cx="8403524" cy="2947001"/>
          </a:xfrm>
        </p:spPr>
        <p:txBody>
          <a:bodyPr>
            <a:noAutofit/>
          </a:bodyPr>
          <a:lstStyle/>
          <a:p>
            <a:pPr marL="0" indent="0">
              <a:lnSpc>
                <a:spcPct val="170000"/>
              </a:lnSpc>
              <a:buNone/>
            </a:pPr>
            <a:r>
              <a:rPr lang="el-GR" sz="2400" dirty="0" smtClean="0">
                <a:solidFill>
                  <a:schemeClr val="bg2">
                    <a:lumMod val="90000"/>
                  </a:schemeClr>
                </a:solidFill>
                <a:latin typeface="Arial Narrow" panose="020B0606020202030204" pitchFamily="34" charset="0"/>
              </a:rPr>
              <a:t>-Οι </a:t>
            </a:r>
            <a:r>
              <a:rPr lang="el-GR" sz="2400" i="1" dirty="0" smtClean="0">
                <a:solidFill>
                  <a:schemeClr val="bg2">
                    <a:lumMod val="90000"/>
                  </a:schemeClr>
                </a:solidFill>
                <a:latin typeface="Arial Narrow" panose="020B0606020202030204" pitchFamily="34" charset="0"/>
              </a:rPr>
              <a:t>φυσικές</a:t>
            </a:r>
            <a:r>
              <a:rPr lang="el-GR" sz="2400" dirty="0" smtClean="0">
                <a:solidFill>
                  <a:schemeClr val="bg2">
                    <a:lumMod val="90000"/>
                  </a:schemeClr>
                </a:solidFill>
                <a:latin typeface="Arial Narrow" panose="020B0606020202030204" pitchFamily="34" charset="0"/>
              </a:rPr>
              <a:t> συνάφειες </a:t>
            </a:r>
            <a:r>
              <a:rPr lang="el-GR" sz="2400" dirty="0">
                <a:solidFill>
                  <a:schemeClr val="bg2">
                    <a:lumMod val="90000"/>
                  </a:schemeClr>
                </a:solidFill>
                <a:latin typeface="Arial Narrow" panose="020B0606020202030204" pitchFamily="34" charset="0"/>
              </a:rPr>
              <a:t>των  βιολογικών </a:t>
            </a:r>
            <a:r>
              <a:rPr lang="el-GR" sz="2400" dirty="0" smtClean="0">
                <a:solidFill>
                  <a:schemeClr val="bg2">
                    <a:lumMod val="90000"/>
                  </a:schemeClr>
                </a:solidFill>
                <a:latin typeface="Arial Narrow" panose="020B0606020202030204" pitchFamily="34" charset="0"/>
              </a:rPr>
              <a:t>οργανισμών</a:t>
            </a:r>
          </a:p>
          <a:p>
            <a:pPr marL="0" indent="0">
              <a:lnSpc>
                <a:spcPct val="170000"/>
              </a:lnSpc>
              <a:buNone/>
            </a:pPr>
            <a:r>
              <a:rPr lang="el-GR" sz="2400" dirty="0">
                <a:solidFill>
                  <a:schemeClr val="bg2">
                    <a:lumMod val="90000"/>
                  </a:schemeClr>
                </a:solidFill>
                <a:latin typeface="Arial Narrow" panose="020B0606020202030204" pitchFamily="34" charset="0"/>
              </a:rPr>
              <a:t>συνιστούν το οντολογικό υπόβαθρο της </a:t>
            </a:r>
            <a:r>
              <a:rPr lang="el-GR" sz="2400" dirty="0" smtClean="0">
                <a:solidFill>
                  <a:schemeClr val="bg2">
                    <a:lumMod val="90000"/>
                  </a:schemeClr>
                </a:solidFill>
                <a:latin typeface="Arial Narrow" panose="020B0606020202030204" pitchFamily="34" charset="0"/>
              </a:rPr>
              <a:t>Συστηματικής και</a:t>
            </a:r>
            <a:endParaRPr lang="el-GR" sz="2400" dirty="0">
              <a:solidFill>
                <a:schemeClr val="bg2">
                  <a:lumMod val="90000"/>
                </a:schemeClr>
              </a:solidFill>
              <a:latin typeface="Arial Narrow" panose="020B0606020202030204" pitchFamily="34" charset="0"/>
            </a:endParaRPr>
          </a:p>
          <a:p>
            <a:pPr marL="0" indent="0">
              <a:lnSpc>
                <a:spcPct val="170000"/>
              </a:lnSpc>
              <a:buNone/>
            </a:pPr>
            <a:r>
              <a:rPr lang="el-GR" sz="2400" dirty="0" smtClean="0">
                <a:solidFill>
                  <a:schemeClr val="bg2">
                    <a:lumMod val="90000"/>
                  </a:schemeClr>
                </a:solidFill>
                <a:latin typeface="Arial Narrow" panose="020B0606020202030204" pitchFamily="34" charset="0"/>
              </a:rPr>
              <a:t>μαρτυρούν </a:t>
            </a:r>
            <a:r>
              <a:rPr lang="el-GR" sz="2400" dirty="0">
                <a:solidFill>
                  <a:schemeClr val="bg2">
                    <a:lumMod val="90000"/>
                  </a:schemeClr>
                </a:solidFill>
                <a:latin typeface="Arial Narrow" panose="020B0606020202030204" pitchFamily="34" charset="0"/>
              </a:rPr>
              <a:t>τις σχέσεις προέλευσης  που συνδέουν τις έμβιες μορφές. </a:t>
            </a:r>
            <a:endParaRPr lang="en-US" sz="2400" dirty="0">
              <a:solidFill>
                <a:schemeClr val="bg2">
                  <a:lumMod val="90000"/>
                </a:schemeClr>
              </a:solidFill>
              <a:latin typeface="Arial Narrow" panose="020B0606020202030204" pitchFamily="34" charset="0"/>
            </a:endParaRPr>
          </a:p>
          <a:p>
            <a:pPr marL="0" indent="0">
              <a:lnSpc>
                <a:spcPct val="170000"/>
              </a:lnSpc>
              <a:buNone/>
            </a:pPr>
            <a:endParaRPr lang="el-GR" sz="2000" dirty="0" smtClean="0">
              <a:solidFill>
                <a:schemeClr val="bg2">
                  <a:lumMod val="90000"/>
                </a:schemeClr>
              </a:solidFill>
            </a:endParaRPr>
          </a:p>
          <a:p>
            <a:pPr marL="0" indent="0">
              <a:lnSpc>
                <a:spcPct val="170000"/>
              </a:lnSpc>
              <a:buNone/>
            </a:pPr>
            <a:endParaRPr lang="el-GR" sz="2000" dirty="0">
              <a:solidFill>
                <a:schemeClr val="bg2">
                  <a:lumMod val="90000"/>
                </a:schemeClr>
              </a:solidFill>
            </a:endParaRPr>
          </a:p>
        </p:txBody>
      </p:sp>
      <p:sp>
        <p:nvSpPr>
          <p:cNvPr id="2" name="Ορθογώνιο 1"/>
          <p:cNvSpPr/>
          <p:nvPr/>
        </p:nvSpPr>
        <p:spPr>
          <a:xfrm>
            <a:off x="812101" y="5034906"/>
            <a:ext cx="253596" cy="461665"/>
          </a:xfrm>
          <a:prstGeom prst="rect">
            <a:avLst/>
          </a:prstGeom>
        </p:spPr>
        <p:txBody>
          <a:bodyPr wrap="none">
            <a:spAutoFit/>
          </a:bodyPr>
          <a:lstStyle/>
          <a:p>
            <a:r>
              <a:rPr lang="el-GR" sz="2400" dirty="0" smtClean="0">
                <a:solidFill>
                  <a:srgbClr val="EEECE1">
                    <a:lumMod val="90000"/>
                  </a:srgbClr>
                </a:solidFill>
              </a:rPr>
              <a:t> </a:t>
            </a:r>
            <a:endParaRPr lang="el-GR" dirty="0">
              <a:solidFill>
                <a:prstClr val="black"/>
              </a:solidFill>
            </a:endParaRP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676" b="88584" l="5781" r="91817"/>
                    </a14:imgEffect>
                  </a14:imgLayer>
                </a14:imgProps>
              </a:ext>
              <a:ext uri="{28A0092B-C50C-407E-A947-70E740481C1C}">
                <a14:useLocalDpi xmlns:a14="http://schemas.microsoft.com/office/drawing/2010/main" val="0"/>
              </a:ext>
            </a:extLst>
          </a:blip>
          <a:srcRect b="6547"/>
          <a:stretch/>
        </p:blipFill>
        <p:spPr bwMode="auto">
          <a:xfrm>
            <a:off x="77541" y="3001218"/>
            <a:ext cx="8120063" cy="2495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3209273" y="5728157"/>
            <a:ext cx="1856598" cy="369332"/>
          </a:xfrm>
          <a:prstGeom prst="rect">
            <a:avLst/>
          </a:prstGeom>
        </p:spPr>
        <p:txBody>
          <a:bodyPr wrap="none">
            <a:spAutoFit/>
          </a:bodyPr>
          <a:lstStyle/>
          <a:p>
            <a:r>
              <a:rPr lang="el-GR" dirty="0">
                <a:solidFill>
                  <a:srgbClr val="EEECE1"/>
                </a:solidFill>
                <a:ea typeface="+mj-ea"/>
                <a:cs typeface="+mj-cs"/>
              </a:rPr>
              <a:t>ΦΥΣΙΚΕΣ ΟΜΑΔΕΣ</a:t>
            </a:r>
            <a:endParaRPr lang="el-GR" dirty="0"/>
          </a:p>
        </p:txBody>
      </p:sp>
    </p:spTree>
    <p:extLst>
      <p:ext uri="{BB962C8B-B14F-4D97-AF65-F5344CB8AC3E}">
        <p14:creationId xmlns:p14="http://schemas.microsoft.com/office/powerpoint/2010/main" val="7729813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3" name="Τίτλος 1"/>
          <p:cNvSpPr txBox="1">
            <a:spLocks noGrp="1"/>
          </p:cNvSpPr>
          <p:nvPr>
            <p:ph type="title"/>
          </p:nvPr>
        </p:nvSpPr>
        <p:spPr>
          <a:xfrm>
            <a:off x="4067668" y="2969882"/>
            <a:ext cx="3008313" cy="116205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ΚΙΝΗΤΙΚΕΣ ΠΡΟΣΑΡΜΟΓΕΣ</a:t>
            </a:r>
            <a:br>
              <a:rPr lang="el-GR" dirty="0" smtClean="0">
                <a:solidFill>
                  <a:schemeClr val="bg2">
                    <a:lumMod val="75000"/>
                  </a:schemeClr>
                </a:solidFill>
              </a:rPr>
            </a:br>
            <a:endParaRPr lang="el-GR" dirty="0"/>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1064" y="2873609"/>
            <a:ext cx="5111751" cy="3720661"/>
          </a:xfrm>
        </p:spPr>
      </p:pic>
      <p:sp>
        <p:nvSpPr>
          <p:cNvPr id="6" name="Θέση κειμένου 5"/>
          <p:cNvSpPr>
            <a:spLocks noGrp="1"/>
          </p:cNvSpPr>
          <p:nvPr>
            <p:ph type="body" sz="half" idx="2"/>
          </p:nvPr>
        </p:nvSpPr>
        <p:spPr>
          <a:xfrm>
            <a:off x="387458" y="4785739"/>
            <a:ext cx="3008313" cy="1803597"/>
          </a:xfrm>
        </p:spPr>
        <p:txBody>
          <a:bodyPr/>
          <a:lstStyle/>
          <a:p>
            <a:r>
              <a:rPr lang="el-GR" dirty="0">
                <a:solidFill>
                  <a:schemeClr val="bg1"/>
                </a:solidFill>
                <a:latin typeface="Arial Narrow" panose="020B0606020202030204" pitchFamily="34" charset="0"/>
              </a:rPr>
              <a:t>Α</a:t>
            </a:r>
            <a:r>
              <a:rPr lang="el-GR" dirty="0" smtClean="0">
                <a:solidFill>
                  <a:schemeClr val="bg1"/>
                </a:solidFill>
                <a:latin typeface="Arial Narrow" panose="020B0606020202030204" pitchFamily="34" charset="0"/>
              </a:rPr>
              <a:t>υτός </a:t>
            </a:r>
            <a:r>
              <a:rPr lang="el-GR" dirty="0">
                <a:solidFill>
                  <a:schemeClr val="bg1"/>
                </a:solidFill>
                <a:latin typeface="Arial Narrow" panose="020B0606020202030204" pitchFamily="34" charset="0"/>
              </a:rPr>
              <a:t>ο λόριος </a:t>
            </a:r>
            <a:r>
              <a:rPr lang="el-GR" dirty="0" smtClean="0">
                <a:solidFill>
                  <a:schemeClr val="bg1"/>
                </a:solidFill>
                <a:latin typeface="Arial Narrow" panose="020B0606020202030204" pitchFamily="34" charset="0"/>
              </a:rPr>
              <a:t>μετακινείται </a:t>
            </a:r>
            <a:r>
              <a:rPr lang="el-GR" dirty="0">
                <a:solidFill>
                  <a:schemeClr val="bg1"/>
                </a:solidFill>
                <a:latin typeface="Arial Narrow" panose="020B0606020202030204" pitchFamily="34" charset="0"/>
              </a:rPr>
              <a:t>αργά πάνω σε λεπτά κλαδιά διατηρώντας το κέντρο βάρος του τόσο κοντά στο υπόστρωμα ώστε να μην δημιουργούνται ροπές που μπορούν να τον «τουμπάρουν». Αυτό το πετυχαίνει καθώς διατηρεί τα άκρα σε κάμψη και απαγωγή –δημιουργώντας ευρεία βάση </a:t>
            </a:r>
            <a:r>
              <a:rPr lang="el-GR" dirty="0" smtClean="0">
                <a:solidFill>
                  <a:schemeClr val="bg1"/>
                </a:solidFill>
                <a:latin typeface="Arial Narrow" panose="020B0606020202030204" pitchFamily="34" charset="0"/>
              </a:rPr>
              <a:t>στήριξης.</a:t>
            </a:r>
            <a:r>
              <a:rPr lang="el-GR" dirty="0" smtClean="0">
                <a:latin typeface="Arial Narrow" panose="020B0606020202030204" pitchFamily="34" charset="0"/>
              </a:rPr>
              <a:t>.</a:t>
            </a:r>
            <a:endParaRPr lang="el-GR" dirty="0">
              <a:latin typeface="Arial Narrow" panose="020B0606020202030204" pitchFamily="34" charset="0"/>
            </a:endParaRPr>
          </a:p>
          <a:p>
            <a:endParaRPr lang="el-GR" dirty="0"/>
          </a:p>
          <a:p>
            <a:endParaRPr lang="el-GR" dirty="0"/>
          </a:p>
        </p:txBody>
      </p:sp>
      <p:sp>
        <p:nvSpPr>
          <p:cNvPr id="8"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9" name="Ορθογώνιο 5"/>
          <p:cNvSpPr/>
          <p:nvPr/>
        </p:nvSpPr>
        <p:spPr>
          <a:xfrm>
            <a:off x="356848" y="1265235"/>
            <a:ext cx="1801092"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7030A0"/>
                </a:solidFill>
              </a:rPr>
              <a:t>Loris </a:t>
            </a:r>
            <a:r>
              <a:rPr lang="en-US" sz="1600" i="1" dirty="0" smtClean="0">
                <a:solidFill>
                  <a:srgbClr val="7030A0"/>
                </a:solidFill>
              </a:rPr>
              <a:t>tardigradus</a:t>
            </a:r>
            <a:endParaRPr lang="el-GR" sz="1600" i="1" dirty="0">
              <a:solidFill>
                <a:srgbClr val="7030A0"/>
              </a:solidFill>
            </a:endParaRPr>
          </a:p>
        </p:txBody>
      </p:sp>
      <p:sp>
        <p:nvSpPr>
          <p:cNvPr id="10"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Τίτλος 1"/>
          <p:cNvSpPr txBox="1">
            <a:spLocks/>
          </p:cNvSpPr>
          <p:nvPr/>
        </p:nvSpPr>
        <p:spPr>
          <a:xfrm>
            <a:off x="108411" y="2236090"/>
            <a:ext cx="1701536" cy="116205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3226651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7186" y="1850633"/>
            <a:ext cx="4608576" cy="4681728"/>
          </a:xfrm>
        </p:spPr>
      </p:pic>
      <p:sp>
        <p:nvSpPr>
          <p:cNvPr id="6" name="Θέση κειμένου 5"/>
          <p:cNvSpPr>
            <a:spLocks noGrp="1"/>
          </p:cNvSpPr>
          <p:nvPr>
            <p:ph type="body" sz="half" idx="2"/>
          </p:nvPr>
        </p:nvSpPr>
        <p:spPr>
          <a:xfrm>
            <a:off x="426204" y="4860226"/>
            <a:ext cx="3008313" cy="1804045"/>
          </a:xfrm>
        </p:spPr>
        <p:txBody>
          <a:bodyPr/>
          <a:lstStyle/>
          <a:p>
            <a:r>
              <a:rPr lang="el-GR" dirty="0">
                <a:solidFill>
                  <a:schemeClr val="bg1"/>
                </a:solidFill>
                <a:latin typeface="Arial Narrow" panose="020B0606020202030204" pitchFamily="34" charset="0"/>
              </a:rPr>
              <a:t>Τ</a:t>
            </a:r>
            <a:r>
              <a:rPr lang="el-GR" dirty="0" smtClean="0">
                <a:solidFill>
                  <a:schemeClr val="bg1"/>
                </a:solidFill>
                <a:latin typeface="Arial Narrow" panose="020B0606020202030204" pitchFamily="34" charset="0"/>
              </a:rPr>
              <a:t>α </a:t>
            </a:r>
            <a:r>
              <a:rPr lang="el-GR" dirty="0">
                <a:solidFill>
                  <a:schemeClr val="bg1"/>
                </a:solidFill>
                <a:latin typeface="Arial Narrow" panose="020B0606020202030204" pitchFamily="34" charset="0"/>
              </a:rPr>
              <a:t>οπίσθια άκρα </a:t>
            </a:r>
            <a:r>
              <a:rPr lang="el-GR" dirty="0" smtClean="0">
                <a:solidFill>
                  <a:schemeClr val="bg1"/>
                </a:solidFill>
                <a:latin typeface="Arial Narrow" panose="020B0606020202030204" pitchFamily="34" charset="0"/>
              </a:rPr>
              <a:t> και η ουρά είναι </a:t>
            </a:r>
            <a:r>
              <a:rPr lang="el-GR" dirty="0">
                <a:solidFill>
                  <a:schemeClr val="bg1"/>
                </a:solidFill>
                <a:latin typeface="Arial Narrow" panose="020B0606020202030204" pitchFamily="34" charset="0"/>
              </a:rPr>
              <a:t>ιδιαίτερα ανεπτυγμένα σε εκείνα τα στρεψίρρινα πρωτεύοντα που κινούνται αναπηδητικά.</a:t>
            </a:r>
          </a:p>
          <a:p>
            <a:r>
              <a:rPr lang="el-GR" dirty="0">
                <a:solidFill>
                  <a:schemeClr val="bg1"/>
                </a:solidFill>
                <a:latin typeface="Arial Narrow" panose="020B0606020202030204" pitchFamily="34" charset="0"/>
              </a:rPr>
              <a:t>Αυτό το γκαλάγκο μπορεί σε ένα  άλμα να διανύσει  απόσταση 14 φορές το μήκος του σώματός του.  </a:t>
            </a:r>
          </a:p>
        </p:txBody>
      </p:sp>
      <p:sp>
        <p:nvSpPr>
          <p:cNvPr id="8" name="TextBox 7"/>
          <p:cNvSpPr txBox="1"/>
          <p:nvPr/>
        </p:nvSpPr>
        <p:spPr>
          <a:xfrm>
            <a:off x="499501" y="1235175"/>
            <a:ext cx="1623767" cy="338554"/>
          </a:xfrm>
          <a:prstGeom prst="rect">
            <a:avLst/>
          </a:prstGeom>
          <a:noFill/>
        </p:spPr>
        <p:txBody>
          <a:bodyPr wrap="square" rtlCol="0">
            <a:spAutoFit/>
          </a:bodyPr>
          <a:lstStyle/>
          <a:p>
            <a:r>
              <a:rPr lang="en-US" sz="1600" dirty="0" smtClean="0">
                <a:solidFill>
                  <a:srgbClr val="7030A0"/>
                </a:solidFill>
              </a:rPr>
              <a:t>Galag</a:t>
            </a:r>
            <a:r>
              <a:rPr lang="en-US" sz="1600" i="1" dirty="0" smtClean="0">
                <a:solidFill>
                  <a:srgbClr val="7030A0"/>
                </a:solidFill>
              </a:rPr>
              <a:t>o granettii</a:t>
            </a:r>
            <a:endParaRPr lang="el-GR" sz="1600" i="1" dirty="0">
              <a:solidFill>
                <a:srgbClr val="7030A0"/>
              </a:solidFill>
            </a:endParaRPr>
          </a:p>
        </p:txBody>
      </p:sp>
      <p:sp>
        <p:nvSpPr>
          <p:cNvPr id="12"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3"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Τίτλος 1"/>
          <p:cNvSpPr txBox="1">
            <a:spLocks noGrp="1"/>
          </p:cNvSpPr>
          <p:nvPr>
            <p:ph type="title"/>
          </p:nvPr>
        </p:nvSpPr>
        <p:spPr>
          <a:xfrm>
            <a:off x="108411" y="2236090"/>
            <a:ext cx="1701536" cy="1162050"/>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1426249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6081" y="2806198"/>
            <a:ext cx="5111751" cy="3855484"/>
          </a:xfrm>
        </p:spPr>
      </p:pic>
      <p:sp>
        <p:nvSpPr>
          <p:cNvPr id="4" name="Θέση κειμένου 3"/>
          <p:cNvSpPr>
            <a:spLocks noGrp="1"/>
          </p:cNvSpPr>
          <p:nvPr>
            <p:ph type="body" sz="half" idx="2"/>
          </p:nvPr>
        </p:nvSpPr>
        <p:spPr>
          <a:xfrm>
            <a:off x="338645" y="5441413"/>
            <a:ext cx="3008313" cy="1416587"/>
          </a:xfrm>
        </p:spPr>
        <p:txBody>
          <a:bodyPr/>
          <a:lstStyle/>
          <a:p>
            <a:r>
              <a:rPr lang="el-GR" dirty="0">
                <a:solidFill>
                  <a:schemeClr val="bg1"/>
                </a:solidFill>
                <a:latin typeface="Arial Narrow" panose="020B0606020202030204" pitchFamily="34" charset="0"/>
              </a:rPr>
              <a:t>Η</a:t>
            </a:r>
            <a:r>
              <a:rPr lang="el-GR" dirty="0" smtClean="0">
                <a:solidFill>
                  <a:schemeClr val="bg1"/>
                </a:solidFill>
                <a:latin typeface="Arial Narrow" panose="020B0606020202030204" pitchFamily="34" charset="0"/>
              </a:rPr>
              <a:t> </a:t>
            </a:r>
            <a:r>
              <a:rPr lang="el-GR" dirty="0">
                <a:solidFill>
                  <a:schemeClr val="bg1"/>
                </a:solidFill>
                <a:latin typeface="Arial Narrow" panose="020B0606020202030204" pitchFamily="34" charset="0"/>
              </a:rPr>
              <a:t>προς τα πρόσω έκταση των άνω άκρων στην αρχική φάση του άλματος</a:t>
            </a:r>
          </a:p>
          <a:p>
            <a:r>
              <a:rPr lang="el-GR" dirty="0">
                <a:solidFill>
                  <a:schemeClr val="bg1"/>
                </a:solidFill>
                <a:latin typeface="Arial Narrow" panose="020B0606020202030204" pitchFamily="34" charset="0"/>
              </a:rPr>
              <a:t>προσδίδει προωθητική δύναμη και συμβάλλει στην επίτευξη ικανού ύψους της εναέριας τροχιάς.</a:t>
            </a:r>
          </a:p>
          <a:p>
            <a:endParaRPr lang="el-GR" dirty="0"/>
          </a:p>
        </p:txBody>
      </p:sp>
      <p:sp>
        <p:nvSpPr>
          <p:cNvPr id="9"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smtClean="0">
                <a:ln>
                  <a:noFill/>
                </a:ln>
                <a:solidFill>
                  <a:srgbClr val="FFFF00"/>
                </a:solidFill>
                <a:effectLst/>
                <a:uLnTx/>
                <a:uFillTx/>
                <a:latin typeface="+mn-lt"/>
                <a:ea typeface="+mn-ea"/>
                <a:cs typeface="+mn-cs"/>
              </a:rPr>
              <a:t>: </a:t>
            </a:r>
            <a:r>
              <a:rPr kumimoji="0" lang="el-GR" sz="1400" b="0" i="0" u="none" strike="noStrike" kern="1200" cap="none" spc="0" normalizeH="0" baseline="0" noProof="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smtClean="0">
                <a:ln>
                  <a:noFill/>
                </a:ln>
                <a:solidFill>
                  <a:srgbClr val="FFFF00"/>
                </a:solidFill>
                <a:effectLst/>
                <a:uLnTx/>
                <a:uFillTx/>
                <a:latin typeface="+mn-lt"/>
                <a:ea typeface="+mn-ea"/>
                <a:cs typeface="+mn-cs"/>
              </a:rPr>
            </a:br>
            <a:r>
              <a:rPr kumimoji="0" lang="el-GR" sz="1400" b="0" i="0" u="none" strike="noStrike" kern="1200" cap="none" spc="0" normalizeH="0" baseline="0" noProof="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smtClean="0">
                <a:ln>
                  <a:noFill/>
                </a:ln>
                <a:solidFill>
                  <a:srgbClr val="FFFF00"/>
                </a:solidFill>
                <a:effectLst/>
                <a:uLnTx/>
                <a:uFillTx/>
                <a:latin typeface="+mn-lt"/>
                <a:ea typeface="+mn-ea"/>
                <a:cs typeface="+mn-cs"/>
              </a:rPr>
              <a:t>:</a:t>
            </a:r>
            <a:r>
              <a:rPr kumimoji="0" lang="el-GR" sz="1400" b="0" i="0" u="none" strike="noStrike" kern="1200" cap="none" spc="0" normalizeH="0" baseline="0" noProof="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2" name="Ορθογώνιο 7"/>
          <p:cNvSpPr/>
          <p:nvPr/>
        </p:nvSpPr>
        <p:spPr>
          <a:xfrm>
            <a:off x="356305" y="1175886"/>
            <a:ext cx="1486497" cy="369332"/>
          </a:xfrm>
          <a:prstGeom prst="rect">
            <a:avLst/>
          </a:prstGeom>
        </p:spPr>
        <p:txBody>
          <a:bodyPr wrap="none">
            <a:spAutoFit/>
          </a:bodyPr>
          <a:lstStyle/>
          <a:p>
            <a:r>
              <a:rPr lang="en-US" dirty="0" smtClean="0">
                <a:solidFill>
                  <a:srgbClr val="7030A0"/>
                </a:solidFill>
              </a:rPr>
              <a:t>Varecia </a:t>
            </a:r>
            <a:r>
              <a:rPr lang="el-GR" i="1" dirty="0">
                <a:solidFill>
                  <a:srgbClr val="7030A0"/>
                </a:solidFill>
              </a:rPr>
              <a:t> </a:t>
            </a:r>
            <a:r>
              <a:rPr lang="en-US" i="1" dirty="0" smtClean="0">
                <a:solidFill>
                  <a:srgbClr val="7030A0"/>
                </a:solidFill>
              </a:rPr>
              <a:t>rubra</a:t>
            </a:r>
            <a:endParaRPr lang="el-GR" dirty="0">
              <a:solidFill>
                <a:srgbClr val="7030A0"/>
              </a:solidFill>
            </a:endParaRPr>
          </a:p>
        </p:txBody>
      </p:sp>
      <p:sp>
        <p:nvSpPr>
          <p:cNvPr id="8" name="Τίτλος 1"/>
          <p:cNvSpPr txBox="1">
            <a:spLocks noGrp="1"/>
          </p:cNvSpPr>
          <p:nvPr>
            <p:ph type="title"/>
          </p:nvPr>
        </p:nvSpPr>
        <p:spPr>
          <a:xfrm>
            <a:off x="108411" y="2236090"/>
            <a:ext cx="1701536" cy="1162050"/>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2810679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6597" y="2667012"/>
            <a:ext cx="5111751" cy="3761896"/>
          </a:xfrm>
        </p:spPr>
      </p:pic>
      <p:sp>
        <p:nvSpPr>
          <p:cNvPr id="4" name="Θέση κειμένου 3"/>
          <p:cNvSpPr>
            <a:spLocks noGrp="1"/>
          </p:cNvSpPr>
          <p:nvPr>
            <p:ph type="body" sz="half" idx="2"/>
          </p:nvPr>
        </p:nvSpPr>
        <p:spPr>
          <a:xfrm>
            <a:off x="201478" y="5923539"/>
            <a:ext cx="2704454" cy="672668"/>
          </a:xfrm>
        </p:spPr>
        <p:txBody>
          <a:bodyPr/>
          <a:lstStyle/>
          <a:p>
            <a:r>
              <a:rPr lang="el-GR" dirty="0">
                <a:solidFill>
                  <a:schemeClr val="bg1"/>
                </a:solidFill>
                <a:latin typeface="Arial Narrow" panose="020B0606020202030204" pitchFamily="34" charset="0"/>
              </a:rPr>
              <a:t>Ά</a:t>
            </a:r>
            <a:r>
              <a:rPr lang="el-GR" dirty="0" smtClean="0">
                <a:solidFill>
                  <a:schemeClr val="bg1"/>
                </a:solidFill>
                <a:latin typeface="Arial Narrow" panose="020B0606020202030204" pitchFamily="34" charset="0"/>
              </a:rPr>
              <a:t>λμα</a:t>
            </a:r>
            <a:r>
              <a:rPr lang="en-US" dirty="0">
                <a:solidFill>
                  <a:schemeClr val="bg1"/>
                </a:solidFill>
                <a:latin typeface="Arial Narrow" panose="020B0606020202030204" pitchFamily="34" charset="0"/>
              </a:rPr>
              <a:t>:</a:t>
            </a:r>
            <a:r>
              <a:rPr lang="el-GR" dirty="0">
                <a:solidFill>
                  <a:schemeClr val="bg1"/>
                </a:solidFill>
                <a:latin typeface="Arial Narrow" panose="020B0606020202030204" pitchFamily="34" charset="0"/>
              </a:rPr>
              <a:t> εναέρια </a:t>
            </a:r>
            <a:r>
              <a:rPr lang="el-GR" dirty="0" smtClean="0">
                <a:solidFill>
                  <a:schemeClr val="bg1"/>
                </a:solidFill>
                <a:latin typeface="Arial Narrow" panose="020B0606020202030204" pitchFamily="34" charset="0"/>
              </a:rPr>
              <a:t>φάση</a:t>
            </a:r>
            <a:r>
              <a:rPr lang="el-GR" dirty="0">
                <a:solidFill>
                  <a:schemeClr val="bg1"/>
                </a:solidFill>
                <a:latin typeface="Arial Narrow" panose="020B0606020202030204" pitchFamily="34" charset="0"/>
              </a:rPr>
              <a:t>,</a:t>
            </a:r>
          </a:p>
          <a:p>
            <a:r>
              <a:rPr lang="el-GR" dirty="0" smtClean="0">
                <a:solidFill>
                  <a:schemeClr val="bg1"/>
                </a:solidFill>
                <a:latin typeface="Arial Narrow" panose="020B0606020202030204" pitchFamily="34" charset="0"/>
              </a:rPr>
              <a:t>εστίαση </a:t>
            </a:r>
            <a:r>
              <a:rPr lang="el-GR" dirty="0">
                <a:solidFill>
                  <a:schemeClr val="bg1"/>
                </a:solidFill>
                <a:latin typeface="Arial Narrow" panose="020B0606020202030204" pitchFamily="34" charset="0"/>
              </a:rPr>
              <a:t>στο σημείο προσγείωσης.</a:t>
            </a:r>
          </a:p>
          <a:p>
            <a:endParaRPr lang="el-GR" dirty="0"/>
          </a:p>
        </p:txBody>
      </p:sp>
      <p:sp>
        <p:nvSpPr>
          <p:cNvPr id="6" name="Ορθογώνιο 5"/>
          <p:cNvSpPr/>
          <p:nvPr/>
        </p:nvSpPr>
        <p:spPr>
          <a:xfrm>
            <a:off x="388501" y="1349778"/>
            <a:ext cx="2095317" cy="369332"/>
          </a:xfrm>
          <a:prstGeom prst="rect">
            <a:avLst/>
          </a:prstGeom>
        </p:spPr>
        <p:txBody>
          <a:bodyPr wrap="none">
            <a:spAutoFit/>
          </a:bodyPr>
          <a:lstStyle/>
          <a:p>
            <a:r>
              <a:rPr lang="en-US" sz="1600" dirty="0" smtClean="0">
                <a:solidFill>
                  <a:srgbClr val="7030A0"/>
                </a:solidFill>
              </a:rPr>
              <a:t>Propithecus</a:t>
            </a:r>
            <a:r>
              <a:rPr lang="el-GR" sz="1600" dirty="0" smtClean="0">
                <a:solidFill>
                  <a:srgbClr val="7030A0"/>
                </a:solidFill>
              </a:rPr>
              <a:t> </a:t>
            </a:r>
            <a:r>
              <a:rPr lang="en-US" sz="1600" i="1" dirty="0" smtClean="0">
                <a:solidFill>
                  <a:srgbClr val="7030A0"/>
                </a:solidFill>
              </a:rPr>
              <a:t> verreauxi</a:t>
            </a:r>
            <a:r>
              <a:rPr lang="en-US" dirty="0">
                <a:solidFill>
                  <a:srgbClr val="7030A0"/>
                </a:solidFill>
              </a:rPr>
              <a:t> </a:t>
            </a:r>
            <a:endParaRPr lang="el-GR" dirty="0">
              <a:solidFill>
                <a:srgbClr val="7030A0"/>
              </a:solidFill>
            </a:endParaRPr>
          </a:p>
        </p:txBody>
      </p:sp>
      <p:sp>
        <p:nvSpPr>
          <p:cNvPr id="10"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1"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Τίτλος 1"/>
          <p:cNvSpPr txBox="1">
            <a:spLocks noGrp="1"/>
          </p:cNvSpPr>
          <p:nvPr>
            <p:ph type="title"/>
          </p:nvPr>
        </p:nvSpPr>
        <p:spPr>
          <a:xfrm>
            <a:off x="108411" y="2236090"/>
            <a:ext cx="1701536" cy="1162050"/>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333640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1614" y="1027219"/>
            <a:ext cx="4177797" cy="5584643"/>
          </a:xfrm>
        </p:spPr>
      </p:pic>
      <p:sp>
        <p:nvSpPr>
          <p:cNvPr id="4" name="Θέση κειμένου 3"/>
          <p:cNvSpPr>
            <a:spLocks noGrp="1"/>
          </p:cNvSpPr>
          <p:nvPr>
            <p:ph type="body" sz="half" idx="2"/>
          </p:nvPr>
        </p:nvSpPr>
        <p:spPr>
          <a:xfrm>
            <a:off x="201478" y="5713032"/>
            <a:ext cx="3008313" cy="1060126"/>
          </a:xfrm>
        </p:spPr>
        <p:txBody>
          <a:bodyPr/>
          <a:lstStyle/>
          <a:p>
            <a:pPr lvl="0"/>
            <a:r>
              <a:rPr lang="el-GR" dirty="0">
                <a:solidFill>
                  <a:prstClr val="white"/>
                </a:solidFill>
                <a:latin typeface="Arial Narrow" panose="020B0606020202030204" pitchFamily="34" charset="0"/>
              </a:rPr>
              <a:t>Σ</a:t>
            </a:r>
            <a:r>
              <a:rPr lang="el-GR" dirty="0" smtClean="0">
                <a:solidFill>
                  <a:prstClr val="white"/>
                </a:solidFill>
                <a:latin typeface="Arial Narrow" panose="020B0606020202030204" pitchFamily="34" charset="0"/>
              </a:rPr>
              <a:t>το </a:t>
            </a:r>
            <a:r>
              <a:rPr lang="el-GR" dirty="0">
                <a:solidFill>
                  <a:prstClr val="white"/>
                </a:solidFill>
                <a:latin typeface="Arial Narrow" panose="020B0606020202030204" pitchFamily="34" charset="0"/>
              </a:rPr>
              <a:t>συγκεκριμένο γένος, είναι τόσο υψηλή η αναπηδητική εξειδίκευση ώστε η ίδια κινητική στρατηγική  ακολουθείται και στο έδαφος.</a:t>
            </a:r>
          </a:p>
          <a:p>
            <a:endParaRPr lang="el-GR" dirty="0"/>
          </a:p>
        </p:txBody>
      </p:sp>
      <p:sp>
        <p:nvSpPr>
          <p:cNvPr id="11"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2" name="Ορθογώνιο 5"/>
          <p:cNvSpPr/>
          <p:nvPr/>
        </p:nvSpPr>
        <p:spPr>
          <a:xfrm>
            <a:off x="388501" y="1349778"/>
            <a:ext cx="2095317" cy="369332"/>
          </a:xfrm>
          <a:prstGeom prst="rect">
            <a:avLst/>
          </a:prstGeom>
        </p:spPr>
        <p:txBody>
          <a:bodyPr wrap="none">
            <a:spAutoFit/>
          </a:bodyPr>
          <a:lstStyle/>
          <a:p>
            <a:r>
              <a:rPr lang="en-US" sz="1600" dirty="0" smtClean="0">
                <a:solidFill>
                  <a:srgbClr val="7030A0"/>
                </a:solidFill>
              </a:rPr>
              <a:t>Propithecus</a:t>
            </a:r>
            <a:r>
              <a:rPr lang="el-GR" sz="1600" dirty="0" smtClean="0">
                <a:solidFill>
                  <a:srgbClr val="7030A0"/>
                </a:solidFill>
              </a:rPr>
              <a:t> </a:t>
            </a:r>
            <a:r>
              <a:rPr lang="en-US" sz="1600" i="1" dirty="0" smtClean="0">
                <a:solidFill>
                  <a:srgbClr val="7030A0"/>
                </a:solidFill>
              </a:rPr>
              <a:t> verreauxi</a:t>
            </a:r>
            <a:r>
              <a:rPr lang="en-US" dirty="0">
                <a:solidFill>
                  <a:srgbClr val="7030A0"/>
                </a:solidFill>
              </a:rPr>
              <a:t> </a:t>
            </a:r>
            <a:endParaRPr lang="el-GR" dirty="0">
              <a:solidFill>
                <a:srgbClr val="7030A0"/>
              </a:solidFill>
            </a:endParaRPr>
          </a:p>
        </p:txBody>
      </p:sp>
      <p:sp>
        <p:nvSpPr>
          <p:cNvPr id="14"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Τίτλος 1"/>
          <p:cNvSpPr txBox="1">
            <a:spLocks noGrp="1"/>
          </p:cNvSpPr>
          <p:nvPr>
            <p:ph type="title"/>
          </p:nvPr>
        </p:nvSpPr>
        <p:spPr>
          <a:xfrm>
            <a:off x="108411" y="2236090"/>
            <a:ext cx="1701536" cy="1162050"/>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2063940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rcRect l="9846" t="2562" b="4713"/>
          <a:stretch>
            <a:fillRect/>
          </a:stretch>
        </p:blipFill>
        <p:spPr>
          <a:xfrm>
            <a:off x="3115160" y="976393"/>
            <a:ext cx="4513695" cy="5641383"/>
          </a:xfrm>
        </p:spPr>
      </p:pic>
      <p:sp>
        <p:nvSpPr>
          <p:cNvPr id="4" name="Θέση κειμένου 3"/>
          <p:cNvSpPr>
            <a:spLocks noGrp="1"/>
          </p:cNvSpPr>
          <p:nvPr>
            <p:ph type="body" sz="half" idx="2"/>
          </p:nvPr>
        </p:nvSpPr>
        <p:spPr>
          <a:xfrm>
            <a:off x="0" y="5170191"/>
            <a:ext cx="2898184" cy="1478580"/>
          </a:xfrm>
        </p:spPr>
        <p:txBody>
          <a:bodyPr>
            <a:normAutofit lnSpcReduction="10000"/>
          </a:bodyPr>
          <a:lstStyle/>
          <a:p>
            <a:r>
              <a:rPr lang="el-GR" dirty="0" smtClean="0">
                <a:solidFill>
                  <a:schemeClr val="bg1"/>
                </a:solidFill>
                <a:latin typeface="Arial Narrow" panose="020B0606020202030204" pitchFamily="34" charset="0"/>
              </a:rPr>
              <a:t>Αναρρίχηση </a:t>
            </a:r>
            <a:r>
              <a:rPr lang="el-GR" dirty="0">
                <a:solidFill>
                  <a:schemeClr val="bg1"/>
                </a:solidFill>
                <a:latin typeface="Arial Narrow" panose="020B0606020202030204" pitchFamily="34" charset="0"/>
              </a:rPr>
              <a:t>με κατακόρυφη </a:t>
            </a:r>
            <a:endParaRPr lang="el-GR" dirty="0" smtClean="0">
              <a:solidFill>
                <a:schemeClr val="bg1"/>
              </a:solidFill>
              <a:latin typeface="Arial Narrow" panose="020B0606020202030204" pitchFamily="34" charset="0"/>
            </a:endParaRPr>
          </a:p>
          <a:p>
            <a:r>
              <a:rPr lang="el-GR" dirty="0" smtClean="0">
                <a:solidFill>
                  <a:schemeClr val="bg1"/>
                </a:solidFill>
                <a:latin typeface="Arial Narrow" panose="020B0606020202030204" pitchFamily="34" charset="0"/>
              </a:rPr>
              <a:t>διευθέτηση </a:t>
            </a:r>
            <a:r>
              <a:rPr lang="el-GR" dirty="0">
                <a:solidFill>
                  <a:schemeClr val="bg1"/>
                </a:solidFill>
                <a:latin typeface="Arial Narrow" panose="020B0606020202030204" pitchFamily="34" charset="0"/>
              </a:rPr>
              <a:t>του κορμού</a:t>
            </a:r>
            <a:r>
              <a:rPr lang="el-GR" dirty="0" smtClean="0">
                <a:solidFill>
                  <a:schemeClr val="bg1"/>
                </a:solidFill>
                <a:latin typeface="Arial Narrow" panose="020B0606020202030204" pitchFamily="34" charset="0"/>
              </a:rPr>
              <a:t>.</a:t>
            </a:r>
            <a:r>
              <a:rPr lang="el-GR" dirty="0" smtClean="0">
                <a:latin typeface="Arial Narrow" panose="020B0606020202030204" pitchFamily="34" charset="0"/>
              </a:rPr>
              <a:t>   </a:t>
            </a:r>
            <a:r>
              <a:rPr lang="el-GR" dirty="0" smtClean="0">
                <a:solidFill>
                  <a:schemeClr val="bg1"/>
                </a:solidFill>
                <a:latin typeface="Arial Narrow" panose="020B0606020202030204" pitchFamily="34" charset="0"/>
              </a:rPr>
              <a:t>Η</a:t>
            </a:r>
            <a:r>
              <a:rPr lang="el-GR" dirty="0" smtClean="0">
                <a:latin typeface="Arial Narrow" panose="020B0606020202030204" pitchFamily="34" charset="0"/>
              </a:rPr>
              <a:t>      </a:t>
            </a:r>
          </a:p>
          <a:p>
            <a:r>
              <a:rPr lang="el-GR" dirty="0" smtClean="0">
                <a:solidFill>
                  <a:schemeClr val="bg1"/>
                </a:solidFill>
                <a:latin typeface="Arial Narrow" panose="020B0606020202030204" pitchFamily="34" charset="0"/>
              </a:rPr>
              <a:t>κατακόρυφη αναρρίχηση, </a:t>
            </a:r>
          </a:p>
          <a:p>
            <a:r>
              <a:rPr lang="el-GR" dirty="0" smtClean="0">
                <a:solidFill>
                  <a:schemeClr val="bg1"/>
                </a:solidFill>
                <a:latin typeface="Arial Narrow" panose="020B0606020202030204" pitchFamily="34" charset="0"/>
              </a:rPr>
              <a:t>είναι χαρακτήρας που </a:t>
            </a:r>
          </a:p>
          <a:p>
            <a:r>
              <a:rPr lang="el-GR" dirty="0" smtClean="0">
                <a:solidFill>
                  <a:schemeClr val="bg1"/>
                </a:solidFill>
                <a:latin typeface="Arial Narrow" panose="020B0606020202030204" pitchFamily="34" charset="0"/>
              </a:rPr>
              <a:t>συνδέεται με την εξέλιξη της όρθιας </a:t>
            </a:r>
          </a:p>
          <a:p>
            <a:r>
              <a:rPr lang="el-GR" dirty="0" smtClean="0">
                <a:solidFill>
                  <a:schemeClr val="bg1"/>
                </a:solidFill>
                <a:latin typeface="Arial Narrow" panose="020B0606020202030204" pitchFamily="34" charset="0"/>
              </a:rPr>
              <a:t>στάσης στα πρωτεύοντα θηλαστικά.</a:t>
            </a:r>
          </a:p>
          <a:p>
            <a:endParaRPr lang="el-GR" dirty="0">
              <a:solidFill>
                <a:schemeClr val="bg1"/>
              </a:solidFill>
            </a:endParaRPr>
          </a:p>
          <a:p>
            <a:endParaRPr lang="el-GR" dirty="0">
              <a:solidFill>
                <a:schemeClr val="bg1"/>
              </a:solidFill>
            </a:endParaRPr>
          </a:p>
        </p:txBody>
      </p:sp>
      <p:sp>
        <p:nvSpPr>
          <p:cNvPr id="8" name="Ορθογώνιο 7"/>
          <p:cNvSpPr/>
          <p:nvPr/>
        </p:nvSpPr>
        <p:spPr>
          <a:xfrm>
            <a:off x="356305" y="1175886"/>
            <a:ext cx="1679370" cy="338554"/>
          </a:xfrm>
          <a:prstGeom prst="rect">
            <a:avLst/>
          </a:prstGeom>
        </p:spPr>
        <p:txBody>
          <a:bodyPr wrap="none">
            <a:spAutoFit/>
          </a:bodyPr>
          <a:lstStyle/>
          <a:p>
            <a:r>
              <a:rPr lang="en-US" sz="1600" dirty="0" smtClean="0">
                <a:solidFill>
                  <a:srgbClr val="7030A0"/>
                </a:solidFill>
              </a:rPr>
              <a:t>Varecia </a:t>
            </a:r>
            <a:r>
              <a:rPr lang="el-GR" sz="1600" i="1" dirty="0">
                <a:solidFill>
                  <a:srgbClr val="7030A0"/>
                </a:solidFill>
              </a:rPr>
              <a:t> </a:t>
            </a:r>
            <a:r>
              <a:rPr lang="en-US" sz="1600" i="1" dirty="0" smtClean="0">
                <a:solidFill>
                  <a:srgbClr val="7030A0"/>
                </a:solidFill>
              </a:rPr>
              <a:t>variegata</a:t>
            </a:r>
            <a:endParaRPr lang="el-GR" sz="1600" dirty="0">
              <a:solidFill>
                <a:srgbClr val="7030A0"/>
              </a:solidFill>
            </a:endParaRPr>
          </a:p>
        </p:txBody>
      </p:sp>
      <p:sp>
        <p:nvSpPr>
          <p:cNvPr id="9"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1" name="Τίτλος 1"/>
          <p:cNvSpPr txBox="1">
            <a:spLocks/>
          </p:cNvSpPr>
          <p:nvPr/>
        </p:nvSpPr>
        <p:spPr>
          <a:xfrm>
            <a:off x="108411" y="2236090"/>
            <a:ext cx="1701536" cy="116205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2391494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8588" y="2571717"/>
            <a:ext cx="5111751" cy="3921488"/>
          </a:xfrm>
        </p:spPr>
      </p:pic>
      <p:sp>
        <p:nvSpPr>
          <p:cNvPr id="6" name="Θέση κειμένου 5"/>
          <p:cNvSpPr>
            <a:spLocks noGrp="1"/>
          </p:cNvSpPr>
          <p:nvPr>
            <p:ph type="body" sz="half" idx="2"/>
          </p:nvPr>
        </p:nvSpPr>
        <p:spPr>
          <a:xfrm>
            <a:off x="201478" y="5539937"/>
            <a:ext cx="3008313" cy="1068253"/>
          </a:xfrm>
        </p:spPr>
        <p:txBody>
          <a:bodyPr/>
          <a:lstStyle/>
          <a:p>
            <a:r>
              <a:rPr lang="el-GR" dirty="0">
                <a:solidFill>
                  <a:prstClr val="white"/>
                </a:solidFill>
                <a:latin typeface="Arial Narrow" panose="020B0606020202030204" pitchFamily="34" charset="0"/>
              </a:rPr>
              <a:t>Α</a:t>
            </a:r>
            <a:r>
              <a:rPr lang="el-GR" dirty="0" smtClean="0">
                <a:solidFill>
                  <a:prstClr val="white"/>
                </a:solidFill>
                <a:latin typeface="Arial Narrow" panose="020B0606020202030204" pitchFamily="34" charset="0"/>
              </a:rPr>
              <a:t>ξιοποιούν </a:t>
            </a:r>
            <a:r>
              <a:rPr lang="el-GR" dirty="0">
                <a:solidFill>
                  <a:prstClr val="white"/>
                </a:solidFill>
                <a:latin typeface="Arial Narrow" panose="020B0606020202030204" pitchFamily="34" charset="0"/>
              </a:rPr>
              <a:t>στο έπακρο τις ευκαιρίες που προσφέρει το δενδρόβιο περιβάλλον χάρις </a:t>
            </a:r>
          </a:p>
          <a:p>
            <a:r>
              <a:rPr lang="el-GR" dirty="0">
                <a:solidFill>
                  <a:prstClr val="white"/>
                </a:solidFill>
                <a:latin typeface="Arial Narrow" panose="020B0606020202030204" pitchFamily="34" charset="0"/>
              </a:rPr>
              <a:t>στον μη αυστηρά εξειδικευμένο κινητικό ρόλο των άκρων. </a:t>
            </a:r>
          </a:p>
        </p:txBody>
      </p:sp>
      <p:sp>
        <p:nvSpPr>
          <p:cNvPr id="12"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5" name="Ορθογώνιο 5"/>
          <p:cNvSpPr/>
          <p:nvPr/>
        </p:nvSpPr>
        <p:spPr>
          <a:xfrm>
            <a:off x="388501" y="1349778"/>
            <a:ext cx="2095317" cy="369332"/>
          </a:xfrm>
          <a:prstGeom prst="rect">
            <a:avLst/>
          </a:prstGeom>
        </p:spPr>
        <p:txBody>
          <a:bodyPr wrap="none">
            <a:spAutoFit/>
          </a:bodyPr>
          <a:lstStyle/>
          <a:p>
            <a:r>
              <a:rPr lang="en-US" sz="1600" dirty="0" smtClean="0">
                <a:solidFill>
                  <a:srgbClr val="7030A0"/>
                </a:solidFill>
              </a:rPr>
              <a:t>Propithecus</a:t>
            </a:r>
            <a:r>
              <a:rPr lang="el-GR" sz="1600" dirty="0" smtClean="0">
                <a:solidFill>
                  <a:srgbClr val="7030A0"/>
                </a:solidFill>
              </a:rPr>
              <a:t> </a:t>
            </a:r>
            <a:r>
              <a:rPr lang="en-US" sz="1600" i="1" dirty="0" smtClean="0">
                <a:solidFill>
                  <a:srgbClr val="7030A0"/>
                </a:solidFill>
              </a:rPr>
              <a:t> verreauxi</a:t>
            </a:r>
            <a:r>
              <a:rPr lang="en-US" dirty="0">
                <a:solidFill>
                  <a:srgbClr val="7030A0"/>
                </a:solidFill>
              </a:rPr>
              <a:t> </a:t>
            </a:r>
            <a:endParaRPr lang="el-GR" dirty="0">
              <a:solidFill>
                <a:srgbClr val="7030A0"/>
              </a:solidFill>
            </a:endParaRPr>
          </a:p>
        </p:txBody>
      </p:sp>
      <p:sp>
        <p:nvSpPr>
          <p:cNvPr id="8" name="Τίτλος 1"/>
          <p:cNvSpPr txBox="1">
            <a:spLocks/>
          </p:cNvSpPr>
          <p:nvPr/>
        </p:nvSpPr>
        <p:spPr>
          <a:xfrm>
            <a:off x="108411" y="2236090"/>
            <a:ext cx="1701536" cy="116205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2409976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1" y="3698175"/>
            <a:ext cx="2270501" cy="1162050"/>
          </a:xfrm>
        </p:spPr>
        <p:txBody>
          <a:bodyPr/>
          <a:lstStyle/>
          <a:p>
            <a:r>
              <a:rPr lang="el-GR" dirty="0">
                <a:solidFill>
                  <a:schemeClr val="bg2">
                    <a:lumMod val="75000"/>
                  </a:schemeClr>
                </a:solidFill>
              </a:rPr>
              <a:t>ΜΗΤΡΟΤΗΤΑ</a:t>
            </a:r>
            <a:br>
              <a:rPr lang="el-GR" dirty="0">
                <a:solidFill>
                  <a:schemeClr val="bg2">
                    <a:lumMod val="75000"/>
                  </a:schemeClr>
                </a:solidFill>
              </a:rPr>
            </a:b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9105" y="2816581"/>
            <a:ext cx="5111751" cy="3586744"/>
          </a:xfrm>
        </p:spPr>
      </p:pic>
      <p:sp>
        <p:nvSpPr>
          <p:cNvPr id="4" name="Θέση κειμένου 3"/>
          <p:cNvSpPr>
            <a:spLocks noGrp="1"/>
          </p:cNvSpPr>
          <p:nvPr>
            <p:ph type="body" sz="half" idx="2"/>
          </p:nvPr>
        </p:nvSpPr>
        <p:spPr>
          <a:xfrm>
            <a:off x="201478" y="5674769"/>
            <a:ext cx="3008313" cy="848579"/>
          </a:xfrm>
        </p:spPr>
        <p:txBody>
          <a:bodyPr/>
          <a:lstStyle/>
          <a:p>
            <a:r>
              <a:rPr lang="el-GR" dirty="0" smtClean="0">
                <a:solidFill>
                  <a:schemeClr val="bg1"/>
                </a:solidFill>
                <a:latin typeface="Arial Narrow" panose="020B0606020202030204" pitchFamily="34" charset="0"/>
              </a:rPr>
              <a:t>Γεννούν </a:t>
            </a:r>
            <a:r>
              <a:rPr lang="el-GR" dirty="0">
                <a:solidFill>
                  <a:schemeClr val="bg1"/>
                </a:solidFill>
                <a:latin typeface="Arial Narrow" panose="020B0606020202030204" pitchFamily="34" charset="0"/>
              </a:rPr>
              <a:t>κατά κανόνα περισσότερα από ένα μικρά (συνήθως δύο και σπάνια τρία) που τα μεταφέρουν στο στόμα.</a:t>
            </a:r>
          </a:p>
          <a:p>
            <a:endParaRPr lang="el-GR" dirty="0"/>
          </a:p>
        </p:txBody>
      </p:sp>
      <p:sp>
        <p:nvSpPr>
          <p:cNvPr id="6" name="TextBox 5"/>
          <p:cNvSpPr txBox="1"/>
          <p:nvPr/>
        </p:nvSpPr>
        <p:spPr>
          <a:xfrm>
            <a:off x="291159" y="1286148"/>
            <a:ext cx="2080081" cy="338554"/>
          </a:xfrm>
          <a:prstGeom prst="rect">
            <a:avLst/>
          </a:prstGeom>
          <a:noFill/>
        </p:spPr>
        <p:txBody>
          <a:bodyPr wrap="square" rtlCol="0">
            <a:spAutoFit/>
          </a:bodyPr>
          <a:lstStyle/>
          <a:p>
            <a:r>
              <a:rPr lang="en-US" sz="1600" dirty="0" smtClean="0">
                <a:solidFill>
                  <a:srgbClr val="7030A0"/>
                </a:solidFill>
              </a:rPr>
              <a:t>Microcebus</a:t>
            </a:r>
            <a:r>
              <a:rPr lang="en-US" sz="1600" i="1" dirty="0" smtClean="0">
                <a:solidFill>
                  <a:srgbClr val="7030A0"/>
                </a:solidFill>
              </a:rPr>
              <a:t> murinus</a:t>
            </a:r>
            <a:endParaRPr lang="el-GR" sz="1600" i="1" dirty="0">
              <a:solidFill>
                <a:srgbClr val="7030A0"/>
              </a:solidFill>
            </a:endParaRPr>
          </a:p>
        </p:txBody>
      </p:sp>
      <p:sp>
        <p:nvSpPr>
          <p:cNvPr id="9"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Tree>
    <p:extLst>
      <p:ext uri="{BB962C8B-B14F-4D97-AF65-F5344CB8AC3E}">
        <p14:creationId xmlns:p14="http://schemas.microsoft.com/office/powerpoint/2010/main" val="1542439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0315" y="2038369"/>
            <a:ext cx="4529328" cy="4523232"/>
          </a:xfrm>
        </p:spPr>
      </p:pic>
      <p:sp>
        <p:nvSpPr>
          <p:cNvPr id="6" name="Θέση κειμένου 5"/>
          <p:cNvSpPr>
            <a:spLocks noGrp="1"/>
          </p:cNvSpPr>
          <p:nvPr>
            <p:ph type="body" sz="half" idx="2"/>
          </p:nvPr>
        </p:nvSpPr>
        <p:spPr>
          <a:xfrm>
            <a:off x="348715" y="5774628"/>
            <a:ext cx="3008313" cy="827652"/>
          </a:xfrm>
        </p:spPr>
        <p:txBody>
          <a:bodyPr/>
          <a:lstStyle/>
          <a:p>
            <a:r>
              <a:rPr lang="el-GR" dirty="0">
                <a:solidFill>
                  <a:schemeClr val="bg1"/>
                </a:solidFill>
                <a:latin typeface="Arial Narrow" panose="020B0606020202030204" pitchFamily="34" charset="0"/>
              </a:rPr>
              <a:t>Σ</a:t>
            </a:r>
            <a:r>
              <a:rPr lang="el-GR" dirty="0" smtClean="0">
                <a:solidFill>
                  <a:schemeClr val="bg1"/>
                </a:solidFill>
                <a:latin typeface="Arial Narrow" panose="020B0606020202030204" pitchFamily="34" charset="0"/>
              </a:rPr>
              <a:t>τα </a:t>
            </a:r>
            <a:r>
              <a:rPr lang="el-GR" dirty="0">
                <a:solidFill>
                  <a:schemeClr val="bg1"/>
                </a:solidFill>
                <a:latin typeface="Arial Narrow" panose="020B0606020202030204" pitchFamily="34" charset="0"/>
              </a:rPr>
              <a:t>είδη αυτά, τα μικρά παραμένουν σε κοιλώματα κορμών ενώ οι γονείς αναζητούν τροφή. </a:t>
            </a:r>
          </a:p>
          <a:p>
            <a:endParaRPr lang="el-GR" dirty="0"/>
          </a:p>
        </p:txBody>
      </p:sp>
      <p:sp>
        <p:nvSpPr>
          <p:cNvPr id="11"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2" name="TextBox 5"/>
          <p:cNvSpPr txBox="1"/>
          <p:nvPr/>
        </p:nvSpPr>
        <p:spPr>
          <a:xfrm>
            <a:off x="291159" y="1286148"/>
            <a:ext cx="2080081" cy="338554"/>
          </a:xfrm>
          <a:prstGeom prst="rect">
            <a:avLst/>
          </a:prstGeom>
          <a:noFill/>
        </p:spPr>
        <p:txBody>
          <a:bodyPr wrap="square" rtlCol="0">
            <a:spAutoFit/>
          </a:bodyPr>
          <a:lstStyle/>
          <a:p>
            <a:r>
              <a:rPr lang="en-US" sz="1600" dirty="0" smtClean="0">
                <a:solidFill>
                  <a:srgbClr val="7030A0"/>
                </a:solidFill>
              </a:rPr>
              <a:t>Microcebus</a:t>
            </a:r>
            <a:r>
              <a:rPr lang="en-US" sz="1600" i="1" dirty="0" smtClean="0">
                <a:solidFill>
                  <a:srgbClr val="7030A0"/>
                </a:solidFill>
              </a:rPr>
              <a:t> murinus</a:t>
            </a:r>
            <a:endParaRPr lang="el-GR" sz="1600" i="1" dirty="0">
              <a:solidFill>
                <a:srgbClr val="7030A0"/>
              </a:solidFill>
            </a:endParaRPr>
          </a:p>
        </p:txBody>
      </p:sp>
      <p:sp>
        <p:nvSpPr>
          <p:cNvPr id="14"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Τίτλος 1"/>
          <p:cNvSpPr txBox="1">
            <a:spLocks/>
          </p:cNvSpPr>
          <p:nvPr/>
        </p:nvSpPr>
        <p:spPr>
          <a:xfrm>
            <a:off x="457201" y="3698175"/>
            <a:ext cx="2270501"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t>ΜΗΤΡΟΤΗΤΑ</a:t>
            </a:r>
            <a:b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912123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8588" y="2889480"/>
            <a:ext cx="5111751" cy="3440947"/>
          </a:xfrm>
        </p:spPr>
      </p:pic>
      <p:sp>
        <p:nvSpPr>
          <p:cNvPr id="8" name="Θέση κειμένου 7"/>
          <p:cNvSpPr>
            <a:spLocks noGrp="1"/>
          </p:cNvSpPr>
          <p:nvPr>
            <p:ph type="body" sz="half" idx="2"/>
          </p:nvPr>
        </p:nvSpPr>
        <p:spPr>
          <a:xfrm>
            <a:off x="283460" y="5070188"/>
            <a:ext cx="3008313" cy="1563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l-GR" dirty="0" smtClean="0">
                <a:latin typeface="Arial Narrow" panose="020B0606020202030204" pitchFamily="34" charset="0"/>
              </a:rPr>
              <a:t>Όλα τα είδη λόρις γεννούν ένα μικρό  που μεταφέρεται «γατζωμένο» στη γούνα της μαμάς από τη στιγμή της γέννησης.</a:t>
            </a:r>
            <a:endParaRPr lang="el-GR" dirty="0">
              <a:latin typeface="Arial Narrow" panose="020B0606020202030204" pitchFamily="34" charset="0"/>
            </a:endParaRPr>
          </a:p>
        </p:txBody>
      </p:sp>
      <p:sp>
        <p:nvSpPr>
          <p:cNvPr id="9"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1" name="Ορθογώνιο 5"/>
          <p:cNvSpPr/>
          <p:nvPr/>
        </p:nvSpPr>
        <p:spPr>
          <a:xfrm>
            <a:off x="356848" y="1265235"/>
            <a:ext cx="1801092"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7030A0"/>
                </a:solidFill>
              </a:rPr>
              <a:t>Loris </a:t>
            </a:r>
            <a:r>
              <a:rPr lang="en-US" sz="1600" i="1" dirty="0" smtClean="0">
                <a:solidFill>
                  <a:srgbClr val="7030A0"/>
                </a:solidFill>
              </a:rPr>
              <a:t>tardigradus</a:t>
            </a:r>
            <a:endParaRPr lang="el-GR" sz="1600" i="1" dirty="0">
              <a:solidFill>
                <a:srgbClr val="7030A0"/>
              </a:solidFill>
            </a:endParaRPr>
          </a:p>
        </p:txBody>
      </p:sp>
      <p:sp>
        <p:nvSpPr>
          <p:cNvPr id="10"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Τίτλος 1"/>
          <p:cNvSpPr txBox="1">
            <a:spLocks/>
          </p:cNvSpPr>
          <p:nvPr/>
        </p:nvSpPr>
        <p:spPr>
          <a:xfrm>
            <a:off x="457201" y="3698175"/>
            <a:ext cx="2270501"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t>ΜΗΤΡΟΤΗΤΑ</a:t>
            </a:r>
            <a:b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78" y="2114321"/>
            <a:ext cx="171926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9101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Θέση περιεχομένου 2"/>
          <p:cNvSpPr txBox="1">
            <a:spLocks/>
          </p:cNvSpPr>
          <p:nvPr/>
        </p:nvSpPr>
        <p:spPr>
          <a:xfrm>
            <a:off x="341698" y="365760"/>
            <a:ext cx="8138159" cy="895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29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ln>
                <a:solidFill>
                  <a:prstClr val="white"/>
                </a:solidFill>
              </a:ln>
              <a:solidFill>
                <a:srgbClr val="EEECE1">
                  <a:lumMod val="50000"/>
                </a:srgbClr>
              </a:solidFill>
            </a:endParaRPr>
          </a:p>
        </p:txBody>
      </p:sp>
      <p:sp>
        <p:nvSpPr>
          <p:cNvPr id="8" name="Θέση περιεχομένου 7"/>
          <p:cNvSpPr>
            <a:spLocks noGrp="1"/>
          </p:cNvSpPr>
          <p:nvPr>
            <p:ph idx="1"/>
          </p:nvPr>
        </p:nvSpPr>
        <p:spPr>
          <a:xfrm>
            <a:off x="341698" y="813336"/>
            <a:ext cx="7180447" cy="1348061"/>
          </a:xfrm>
          <a:prstGeom prst="rect">
            <a:avLst/>
          </a:prstGeom>
        </p:spPr>
        <p:txBody>
          <a:bodyPr wrap="square">
            <a:spAutoFit/>
          </a:bodyPr>
          <a:lstStyle/>
          <a:p>
            <a:pPr marL="0" indent="0">
              <a:buNone/>
            </a:pPr>
            <a:r>
              <a:rPr lang="el-GR" sz="2400" dirty="0" smtClean="0">
                <a:solidFill>
                  <a:schemeClr val="bg2">
                    <a:lumMod val="90000"/>
                  </a:schemeClr>
                </a:solidFill>
              </a:rPr>
              <a:t>-</a:t>
            </a:r>
            <a:r>
              <a:rPr lang="el-GR" sz="2400" dirty="0" smtClean="0">
                <a:solidFill>
                  <a:schemeClr val="bg2">
                    <a:lumMod val="90000"/>
                  </a:schemeClr>
                </a:solidFill>
                <a:latin typeface="Arial Narrow" panose="020B0606020202030204" pitchFamily="34" charset="0"/>
              </a:rPr>
              <a:t>το </a:t>
            </a:r>
            <a:r>
              <a:rPr lang="el-GR" sz="2400" i="1" dirty="0" smtClean="0">
                <a:solidFill>
                  <a:schemeClr val="bg2">
                    <a:lumMod val="90000"/>
                  </a:schemeClr>
                </a:solidFill>
                <a:latin typeface="Arial Narrow" panose="020B0606020202030204" pitchFamily="34" charset="0"/>
              </a:rPr>
              <a:t>θεωρητικό</a:t>
            </a:r>
            <a:r>
              <a:rPr lang="el-GR" sz="2400" dirty="0" smtClean="0">
                <a:solidFill>
                  <a:schemeClr val="bg2">
                    <a:lumMod val="90000"/>
                  </a:schemeClr>
                </a:solidFill>
                <a:latin typeface="Arial Narrow" panose="020B0606020202030204" pitchFamily="34" charset="0"/>
              </a:rPr>
              <a:t> υπόβαθρο της Συστηματικής </a:t>
            </a:r>
          </a:p>
          <a:p>
            <a:pPr marL="0" indent="0">
              <a:buNone/>
            </a:pPr>
            <a:r>
              <a:rPr lang="el-GR" sz="2400" dirty="0" smtClean="0">
                <a:solidFill>
                  <a:schemeClr val="bg2">
                    <a:lumMod val="90000"/>
                  </a:schemeClr>
                </a:solidFill>
                <a:latin typeface="Arial Narrow" panose="020B0606020202030204" pitchFamily="34" charset="0"/>
              </a:rPr>
              <a:t>βρίσκεται στο φιλοσοφικό έργο </a:t>
            </a:r>
          </a:p>
          <a:p>
            <a:pPr marL="0" indent="0">
              <a:buNone/>
            </a:pPr>
            <a:r>
              <a:rPr lang="el-GR" sz="2400" dirty="0" smtClean="0">
                <a:solidFill>
                  <a:schemeClr val="bg2">
                    <a:lumMod val="90000"/>
                  </a:schemeClr>
                </a:solidFill>
                <a:latin typeface="Arial Narrow" panose="020B0606020202030204" pitchFamily="34" charset="0"/>
              </a:rPr>
              <a:t>του Αριστοτέλη</a:t>
            </a:r>
            <a:r>
              <a:rPr lang="en-US" sz="2400" dirty="0" smtClean="0">
                <a:solidFill>
                  <a:schemeClr val="bg2">
                    <a:lumMod val="90000"/>
                  </a:schemeClr>
                </a:solidFill>
                <a:latin typeface="Arial Narrow" panose="020B0606020202030204" pitchFamily="34" charset="0"/>
              </a:rPr>
              <a:t>.</a:t>
            </a:r>
            <a:r>
              <a:rPr lang="el-GR" sz="2400" dirty="0" smtClean="0">
                <a:solidFill>
                  <a:schemeClr val="bg2">
                    <a:lumMod val="90000"/>
                  </a:schemeClr>
                </a:solidFill>
                <a:latin typeface="Arial Narrow" panose="020B0606020202030204" pitchFamily="34" charset="0"/>
              </a:rPr>
              <a:t> </a:t>
            </a:r>
            <a:endParaRPr lang="el-GR" sz="2400" dirty="0">
              <a:solidFill>
                <a:schemeClr val="bg2">
                  <a:lumMod val="90000"/>
                </a:schemeClr>
              </a:solidFill>
              <a:latin typeface="Arial Narrow" panose="020B0606020202030204" pitchFamily="34" charset="0"/>
            </a:endParaRPr>
          </a:p>
        </p:txBody>
      </p:sp>
      <p:pic>
        <p:nvPicPr>
          <p:cNvPr id="9" name="Θέση περιεχομένου 3" descr="aristotelis-01"/>
          <p:cNvPicPr>
            <a:picLocks/>
          </p:cNvPicPr>
          <p:nvPr/>
        </p:nvPicPr>
        <p:blipFill rotWithShape="1">
          <a:blip r:embed="rId2" cstate="print">
            <a:extLst>
              <a:ext uri="{28A0092B-C50C-407E-A947-70E740481C1C}">
                <a14:useLocalDpi xmlns:a14="http://schemas.microsoft.com/office/drawing/2010/main" val="0"/>
              </a:ext>
            </a:extLst>
          </a:blip>
          <a:srcRect t="4725" b="6486"/>
          <a:stretch/>
        </p:blipFill>
        <p:spPr bwMode="auto">
          <a:xfrm>
            <a:off x="4983261" y="2122073"/>
            <a:ext cx="3092335" cy="3963483"/>
          </a:xfrm>
          <a:prstGeom prst="rect">
            <a:avLst/>
          </a:prstGeom>
          <a:noFill/>
          <a:ln>
            <a:noFill/>
          </a:ln>
        </p:spPr>
      </p:pic>
    </p:spTree>
    <p:extLst>
      <p:ext uri="{BB962C8B-B14F-4D97-AF65-F5344CB8AC3E}">
        <p14:creationId xmlns:p14="http://schemas.microsoft.com/office/powerpoint/2010/main" val="1777898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348713" y="3450202"/>
            <a:ext cx="3008313" cy="1162050"/>
          </a:xfrm>
        </p:spPr>
        <p:txBody>
          <a:bodyPr/>
          <a:lstStyle/>
          <a:p>
            <a:r>
              <a:rPr lang="el-GR" dirty="0">
                <a:solidFill>
                  <a:schemeClr val="bg2">
                    <a:lumMod val="75000"/>
                  </a:schemeClr>
                </a:solidFill>
              </a:rPr>
              <a:t>ΚΟΙΝΩΝΙΚΟΤΗΤΑ</a:t>
            </a:r>
            <a:br>
              <a:rPr lang="el-GR" dirty="0">
                <a:solidFill>
                  <a:schemeClr val="bg2">
                    <a:lumMod val="75000"/>
                  </a:schemeClr>
                </a:solidFill>
              </a:rPr>
            </a:br>
            <a:endParaRPr lang="el-GR" dirty="0"/>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7472" y="2681581"/>
            <a:ext cx="5111751" cy="3438783"/>
          </a:xfrm>
        </p:spPr>
      </p:pic>
      <p:sp>
        <p:nvSpPr>
          <p:cNvPr id="6" name="Θέση κειμένου 5"/>
          <p:cNvSpPr>
            <a:spLocks noGrp="1"/>
          </p:cNvSpPr>
          <p:nvPr>
            <p:ph type="body" sz="half" idx="2"/>
          </p:nvPr>
        </p:nvSpPr>
        <p:spPr>
          <a:xfrm>
            <a:off x="185980" y="5418166"/>
            <a:ext cx="3008313" cy="905143"/>
          </a:xfrm>
        </p:spPr>
        <p:txBody>
          <a:bodyPr/>
          <a:lstStyle/>
          <a:p>
            <a:r>
              <a:rPr lang="el-GR" dirty="0">
                <a:solidFill>
                  <a:schemeClr val="bg1"/>
                </a:solidFill>
                <a:latin typeface="Arial Narrow" panose="020B0606020202030204" pitchFamily="34" charset="0"/>
              </a:rPr>
              <a:t>Π</a:t>
            </a:r>
            <a:r>
              <a:rPr lang="el-GR" dirty="0" smtClean="0">
                <a:solidFill>
                  <a:schemeClr val="bg1"/>
                </a:solidFill>
                <a:latin typeface="Arial Narrow" panose="020B0606020202030204" pitchFamily="34" charset="0"/>
              </a:rPr>
              <a:t>ολλά </a:t>
            </a:r>
            <a:r>
              <a:rPr lang="el-GR" dirty="0">
                <a:solidFill>
                  <a:schemeClr val="bg1"/>
                </a:solidFill>
                <a:latin typeface="Arial Narrow" panose="020B0606020202030204" pitchFamily="34" charset="0"/>
              </a:rPr>
              <a:t>νυκτόβια στρεψίρρινα διάγουν μονήρη βίο κατά μεγάλο ποσοστό </a:t>
            </a:r>
            <a:r>
              <a:rPr lang="el-GR" dirty="0" smtClean="0">
                <a:solidFill>
                  <a:schemeClr val="bg1"/>
                </a:solidFill>
                <a:latin typeface="Arial Narrow" panose="020B0606020202030204" pitchFamily="34" charset="0"/>
              </a:rPr>
              <a:t>του 24ώρου</a:t>
            </a:r>
            <a:r>
              <a:rPr lang="el-GR" dirty="0">
                <a:solidFill>
                  <a:schemeClr val="bg1"/>
                </a:solidFill>
                <a:latin typeface="Arial Narrow" panose="020B0606020202030204" pitchFamily="34" charset="0"/>
              </a:rPr>
              <a:t>.</a:t>
            </a:r>
          </a:p>
          <a:p>
            <a:endParaRPr lang="el-GR" dirty="0"/>
          </a:p>
        </p:txBody>
      </p:sp>
      <p:sp>
        <p:nvSpPr>
          <p:cNvPr id="8" name="Ορθογώνιο 7"/>
          <p:cNvSpPr/>
          <p:nvPr/>
        </p:nvSpPr>
        <p:spPr>
          <a:xfrm>
            <a:off x="499276" y="1365125"/>
            <a:ext cx="1916487" cy="338554"/>
          </a:xfrm>
          <a:prstGeom prst="rect">
            <a:avLst/>
          </a:prstGeom>
        </p:spPr>
        <p:txBody>
          <a:bodyPr wrap="none">
            <a:spAutoFit/>
          </a:bodyPr>
          <a:lstStyle/>
          <a:p>
            <a:pPr algn="ctr"/>
            <a:r>
              <a:rPr lang="en-US" sz="1600" dirty="0">
                <a:solidFill>
                  <a:srgbClr val="7030A0"/>
                </a:solidFill>
              </a:rPr>
              <a:t>Nycticebus </a:t>
            </a:r>
            <a:r>
              <a:rPr lang="en-US" sz="1600" i="1" dirty="0">
                <a:solidFill>
                  <a:srgbClr val="7030A0"/>
                </a:solidFill>
              </a:rPr>
              <a:t>javanicus</a:t>
            </a:r>
            <a:endParaRPr lang="el-GR" sz="1600" i="1" dirty="0">
              <a:solidFill>
                <a:srgbClr val="7030A0"/>
              </a:solidFill>
            </a:endParaRPr>
          </a:p>
        </p:txBody>
      </p:sp>
      <p:sp>
        <p:nvSpPr>
          <p:cNvPr id="11"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2"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128305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3572" y="2251882"/>
            <a:ext cx="5111751" cy="3848236"/>
          </a:xfrm>
        </p:spPr>
      </p:pic>
      <p:sp>
        <p:nvSpPr>
          <p:cNvPr id="4" name="Θέση κειμένου 3"/>
          <p:cNvSpPr>
            <a:spLocks noGrp="1"/>
          </p:cNvSpPr>
          <p:nvPr>
            <p:ph type="body" sz="half" idx="2"/>
          </p:nvPr>
        </p:nvSpPr>
        <p:spPr>
          <a:xfrm>
            <a:off x="217377" y="5560846"/>
            <a:ext cx="3008313" cy="843150"/>
          </a:xfrm>
        </p:spPr>
        <p:txBody>
          <a:bodyPr/>
          <a:lstStyle/>
          <a:p>
            <a:r>
              <a:rPr lang="el-GR" dirty="0">
                <a:solidFill>
                  <a:schemeClr val="bg1"/>
                </a:solidFill>
                <a:latin typeface="Arial Narrow" panose="020B0606020202030204" pitchFamily="34" charset="0"/>
              </a:rPr>
              <a:t>Ό</a:t>
            </a:r>
            <a:r>
              <a:rPr lang="el-GR" dirty="0" smtClean="0">
                <a:solidFill>
                  <a:schemeClr val="bg1"/>
                </a:solidFill>
                <a:latin typeface="Arial Narrow" panose="020B0606020202030204" pitchFamily="34" charset="0"/>
              </a:rPr>
              <a:t>μως </a:t>
            </a:r>
            <a:r>
              <a:rPr lang="el-GR" dirty="0">
                <a:solidFill>
                  <a:schemeClr val="bg1"/>
                </a:solidFill>
                <a:latin typeface="Arial Narrow" panose="020B0606020202030204" pitchFamily="34" charset="0"/>
              </a:rPr>
              <a:t>κοιμούνται συντροφιά </a:t>
            </a:r>
            <a:r>
              <a:rPr lang="en-US" dirty="0">
                <a:solidFill>
                  <a:schemeClr val="bg1"/>
                </a:solidFill>
                <a:latin typeface="Arial Narrow" panose="020B0606020202030204" pitchFamily="34" charset="0"/>
              </a:rPr>
              <a:t>(</a:t>
            </a:r>
            <a:r>
              <a:rPr lang="el-GR" dirty="0">
                <a:solidFill>
                  <a:schemeClr val="bg1"/>
                </a:solidFill>
                <a:latin typeface="Arial Narrow" panose="020B0606020202030204" pitchFamily="34" charset="0"/>
              </a:rPr>
              <a:t>μονογαμικά ζευγάρια ή στενοί συγγενείς π.χ. αδέλφια).</a:t>
            </a:r>
          </a:p>
          <a:p>
            <a:endParaRPr lang="el-GR" dirty="0"/>
          </a:p>
        </p:txBody>
      </p:sp>
      <p:sp>
        <p:nvSpPr>
          <p:cNvPr id="6" name="Ορθογώνιο 5"/>
          <p:cNvSpPr/>
          <p:nvPr/>
        </p:nvSpPr>
        <p:spPr>
          <a:xfrm>
            <a:off x="499278" y="1371814"/>
            <a:ext cx="1916487" cy="338554"/>
          </a:xfrm>
          <a:prstGeom prst="rect">
            <a:avLst/>
          </a:prstGeom>
        </p:spPr>
        <p:txBody>
          <a:bodyPr wrap="none">
            <a:spAutoFit/>
          </a:bodyPr>
          <a:lstStyle/>
          <a:p>
            <a:pPr algn="ctr"/>
            <a:r>
              <a:rPr lang="en-US" sz="1600" dirty="0">
                <a:solidFill>
                  <a:srgbClr val="7030A0"/>
                </a:solidFill>
              </a:rPr>
              <a:t>Nycticebus </a:t>
            </a:r>
            <a:r>
              <a:rPr lang="en-US" sz="1600" i="1" dirty="0">
                <a:solidFill>
                  <a:srgbClr val="7030A0"/>
                </a:solidFill>
              </a:rPr>
              <a:t>javanicus</a:t>
            </a:r>
            <a:endParaRPr lang="el-GR" sz="1600" i="1" dirty="0">
              <a:solidFill>
                <a:srgbClr val="7030A0"/>
              </a:solidFill>
            </a:endParaRPr>
          </a:p>
        </p:txBody>
      </p:sp>
      <p:sp>
        <p:nvSpPr>
          <p:cNvPr id="9"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1" name="Τίτλος 3"/>
          <p:cNvSpPr txBox="1">
            <a:spLocks/>
          </p:cNvSpPr>
          <p:nvPr/>
        </p:nvSpPr>
        <p:spPr>
          <a:xfrm>
            <a:off x="348713" y="3450202"/>
            <a:ext cx="3008313"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bg2">
                    <a:lumMod val="75000"/>
                  </a:schemeClr>
                </a:solidFill>
                <a:effectLst/>
                <a:uLnTx/>
                <a:uFillTx/>
                <a:latin typeface="+mj-lt"/>
                <a:ea typeface="+mj-ea"/>
                <a:cs typeface="+mj-cs"/>
              </a:rPr>
              <a:t>ΚΟΙΝΩΝΙΚΟΤΗΤΑ</a:t>
            </a:r>
            <a:br>
              <a:rPr kumimoji="0" lang="el-GR" sz="2000" b="1" i="0" u="none" strike="noStrike" kern="1200" cap="none" spc="0" normalizeH="0" baseline="0" noProof="0" smtClean="0">
                <a:ln>
                  <a:noFill/>
                </a:ln>
                <a:solidFill>
                  <a:schemeClr val="bg2">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2"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27870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8" name="Θέση περιεχομένου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3572" y="2488755"/>
            <a:ext cx="5111751" cy="3808440"/>
          </a:xfrm>
        </p:spPr>
      </p:pic>
      <p:sp>
        <p:nvSpPr>
          <p:cNvPr id="6" name="Θέση κειμένου 5"/>
          <p:cNvSpPr>
            <a:spLocks noGrp="1"/>
          </p:cNvSpPr>
          <p:nvPr>
            <p:ph type="body" sz="half" idx="2"/>
          </p:nvPr>
        </p:nvSpPr>
        <p:spPr>
          <a:xfrm>
            <a:off x="255724" y="4906721"/>
            <a:ext cx="3008313" cy="1416587"/>
          </a:xfrm>
        </p:spPr>
        <p:txBody>
          <a:bodyPr/>
          <a:lstStyle/>
          <a:p>
            <a:r>
              <a:rPr lang="el-GR" b="1" dirty="0">
                <a:solidFill>
                  <a:schemeClr val="bg1"/>
                </a:solidFill>
                <a:latin typeface="Arial Narrow" panose="020B0606020202030204" pitchFamily="34" charset="0"/>
              </a:rPr>
              <a:t>Το συγκεκριμένο είδος </a:t>
            </a:r>
            <a:r>
              <a:rPr lang="en-US" b="1" dirty="0">
                <a:solidFill>
                  <a:srgbClr val="7030A0"/>
                </a:solidFill>
                <a:latin typeface="Arial Narrow" panose="020B0606020202030204" pitchFamily="34" charset="0"/>
              </a:rPr>
              <a:t>Propithecus</a:t>
            </a:r>
            <a:r>
              <a:rPr lang="el-GR" b="1" dirty="0">
                <a:solidFill>
                  <a:srgbClr val="7030A0"/>
                </a:solidFill>
                <a:latin typeface="Arial Narrow" panose="020B0606020202030204" pitchFamily="34" charset="0"/>
              </a:rPr>
              <a:t> </a:t>
            </a:r>
            <a:r>
              <a:rPr lang="en-US" b="1" i="1" dirty="0">
                <a:solidFill>
                  <a:srgbClr val="7030A0"/>
                </a:solidFill>
                <a:latin typeface="Arial Narrow" panose="020B0606020202030204" pitchFamily="34" charset="0"/>
              </a:rPr>
              <a:t> verreauxi</a:t>
            </a:r>
            <a:r>
              <a:rPr lang="el-GR" b="1" i="1" dirty="0">
                <a:solidFill>
                  <a:srgbClr val="7030A0"/>
                </a:solidFill>
                <a:latin typeface="Arial Narrow" panose="020B0606020202030204" pitchFamily="34" charset="0"/>
              </a:rPr>
              <a:t> </a:t>
            </a:r>
            <a:r>
              <a:rPr lang="el-GR" b="1" dirty="0">
                <a:solidFill>
                  <a:schemeClr val="bg1"/>
                </a:solidFill>
                <a:latin typeface="Arial Narrow" panose="020B0606020202030204" pitchFamily="34" charset="0"/>
              </a:rPr>
              <a:t>εμφανίζει την πλέον όψιμη αναπαραγωγική  ωρίμανση και ζει περισσότερο από όλα  τα μη ανθρώπινα πρωτεύοντα</a:t>
            </a:r>
            <a:r>
              <a:rPr lang="el-GR" dirty="0">
                <a:solidFill>
                  <a:schemeClr val="bg1"/>
                </a:solidFill>
                <a:latin typeface="Arial Narrow" panose="020B0606020202030204" pitchFamily="34" charset="0"/>
              </a:rPr>
              <a:t>  </a:t>
            </a:r>
            <a:r>
              <a:rPr lang="el-GR" b="1" dirty="0">
                <a:solidFill>
                  <a:schemeClr val="bg1"/>
                </a:solidFill>
                <a:latin typeface="Arial Narrow" panose="020B0606020202030204" pitchFamily="34" charset="0"/>
              </a:rPr>
              <a:t>αναλογικά με το μέγεθος  σώματος.</a:t>
            </a:r>
            <a:endParaRPr lang="el-GR" dirty="0">
              <a:latin typeface="Arial Narrow" panose="020B0606020202030204" pitchFamily="34" charset="0"/>
            </a:endParaRPr>
          </a:p>
          <a:p>
            <a:endParaRPr lang="el-GR" dirty="0">
              <a:latin typeface="Arial Narrow" panose="020B0606020202030204" pitchFamily="34" charset="0"/>
            </a:endParaRPr>
          </a:p>
        </p:txBody>
      </p:sp>
      <p:sp>
        <p:nvSpPr>
          <p:cNvPr id="12" name="Τίτλος 1"/>
          <p:cNvSpPr txBox="1">
            <a:spLocks/>
          </p:cNvSpPr>
          <p:nvPr/>
        </p:nvSpPr>
        <p:spPr>
          <a:xfrm>
            <a:off x="377126" y="3370128"/>
            <a:ext cx="3008313" cy="116205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ΠΕΡΙΕΡΓΕΙΑ-ΕΥΦΥΪΑ</a:t>
            </a:r>
            <a:br>
              <a:rPr lang="el-GR" dirty="0" smtClean="0">
                <a:solidFill>
                  <a:schemeClr val="bg2">
                    <a:lumMod val="75000"/>
                  </a:schemeClr>
                </a:solidFill>
              </a:rPr>
            </a:br>
            <a:endParaRPr lang="el-GR" dirty="0"/>
          </a:p>
        </p:txBody>
      </p:sp>
      <p:sp>
        <p:nvSpPr>
          <p:cNvPr id="13"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4" name="Ορθογώνιο 5"/>
          <p:cNvSpPr/>
          <p:nvPr/>
        </p:nvSpPr>
        <p:spPr>
          <a:xfrm>
            <a:off x="388501" y="1349778"/>
            <a:ext cx="2095317" cy="369332"/>
          </a:xfrm>
          <a:prstGeom prst="rect">
            <a:avLst/>
          </a:prstGeom>
        </p:spPr>
        <p:txBody>
          <a:bodyPr wrap="none">
            <a:spAutoFit/>
          </a:bodyPr>
          <a:lstStyle/>
          <a:p>
            <a:r>
              <a:rPr lang="en-US" sz="1600" dirty="0" smtClean="0">
                <a:solidFill>
                  <a:srgbClr val="7030A0"/>
                </a:solidFill>
              </a:rPr>
              <a:t>Propithecus</a:t>
            </a:r>
            <a:r>
              <a:rPr lang="el-GR" sz="1600" dirty="0" smtClean="0">
                <a:solidFill>
                  <a:srgbClr val="7030A0"/>
                </a:solidFill>
              </a:rPr>
              <a:t> </a:t>
            </a:r>
            <a:r>
              <a:rPr lang="en-US" sz="1600" i="1" dirty="0" smtClean="0">
                <a:solidFill>
                  <a:srgbClr val="7030A0"/>
                </a:solidFill>
              </a:rPr>
              <a:t> verreauxi</a:t>
            </a:r>
            <a:r>
              <a:rPr lang="en-US" dirty="0">
                <a:solidFill>
                  <a:srgbClr val="7030A0"/>
                </a:solidFill>
              </a:rPr>
              <a:t> </a:t>
            </a:r>
            <a:endParaRPr lang="el-GR" dirty="0">
              <a:solidFill>
                <a:srgbClr val="7030A0"/>
              </a:solidFill>
            </a:endParaRPr>
          </a:p>
        </p:txBody>
      </p:sp>
      <p:sp>
        <p:nvSpPr>
          <p:cNvPr id="15"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578627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433953" y="2163843"/>
            <a:ext cx="2123268" cy="904822"/>
          </a:xfrm>
        </p:spPr>
        <p:txBody>
          <a:bodyPr/>
          <a:lstStyle/>
          <a:p>
            <a:r>
              <a:rPr lang="el-GR" dirty="0" smtClean="0">
                <a:solidFill>
                  <a:schemeClr val="bg2">
                    <a:lumMod val="75000"/>
                  </a:schemeClr>
                </a:solidFill>
              </a:rPr>
              <a:t>ΑΤΟΜΙΚΑ </a:t>
            </a:r>
            <a:br>
              <a:rPr lang="el-GR" dirty="0" smtClean="0">
                <a:solidFill>
                  <a:schemeClr val="bg2">
                    <a:lumMod val="75000"/>
                  </a:schemeClr>
                </a:solidFill>
              </a:rPr>
            </a:br>
            <a:r>
              <a:rPr lang="el-GR" dirty="0" smtClean="0">
                <a:solidFill>
                  <a:schemeClr val="bg2">
                    <a:lumMod val="75000"/>
                  </a:schemeClr>
                </a:solidFill>
              </a:rPr>
              <a:t>ΧΑΡΑΚΤΗΡΙΣΤΙΚΑ</a:t>
            </a:r>
            <a:endParaRPr lang="el-GR" dirty="0">
              <a:solidFill>
                <a:schemeClr val="bg2">
                  <a:lumMod val="75000"/>
                </a:schemeClr>
              </a:solidFill>
            </a:endParaRPr>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4000" y="3032788"/>
            <a:ext cx="6120000" cy="3442499"/>
          </a:xfrm>
        </p:spPr>
      </p:pic>
      <p:sp>
        <p:nvSpPr>
          <p:cNvPr id="6" name="Θέση κειμένου 5"/>
          <p:cNvSpPr>
            <a:spLocks noGrp="1"/>
          </p:cNvSpPr>
          <p:nvPr>
            <p:ph type="body" sz="half" idx="2"/>
          </p:nvPr>
        </p:nvSpPr>
        <p:spPr>
          <a:xfrm>
            <a:off x="0" y="3225154"/>
            <a:ext cx="3008313" cy="3338377"/>
          </a:xfrm>
        </p:spPr>
        <p:txBody>
          <a:bodyPr>
            <a:normAutofit fontScale="92500"/>
          </a:bodyPr>
          <a:lstStyle/>
          <a:p>
            <a:pPr>
              <a:spcBef>
                <a:spcPts val="0"/>
              </a:spcBef>
              <a:tabLst>
                <a:tab pos="1973263" algn="l"/>
              </a:tabLst>
            </a:pPr>
            <a:r>
              <a:rPr lang="el-GR" dirty="0">
                <a:solidFill>
                  <a:schemeClr val="bg1"/>
                </a:solidFill>
                <a:latin typeface="Arial Narrow" panose="020B0606020202030204" pitchFamily="34" charset="0"/>
              </a:rPr>
              <a:t>Φωτογραφίες μικρών λεμούριων  (</a:t>
            </a:r>
            <a:r>
              <a:rPr lang="en-US" dirty="0">
                <a:solidFill>
                  <a:schemeClr val="bg1"/>
                </a:solidFill>
                <a:latin typeface="Arial Narrow" panose="020B0606020202030204" pitchFamily="34" charset="0"/>
              </a:rPr>
              <a:t>Microcebus</a:t>
            </a:r>
            <a:r>
              <a:rPr lang="en-US" i="1" dirty="0">
                <a:solidFill>
                  <a:schemeClr val="bg1"/>
                </a:solidFill>
                <a:latin typeface="Arial Narrow" panose="020B0606020202030204" pitchFamily="34" charset="0"/>
              </a:rPr>
              <a:t> murinus</a:t>
            </a:r>
            <a:r>
              <a:rPr lang="el-GR" dirty="0">
                <a:solidFill>
                  <a:schemeClr val="bg1"/>
                </a:solidFill>
                <a:latin typeface="Arial Narrow" panose="020B0606020202030204" pitchFamily="34" charset="0"/>
              </a:rPr>
              <a:t>) που κρατήθηκαν προσωρινά σε κέντρο μελέτης πρωτευόντων όπου μετρήθηκαν, ζυγίστηκαν ενώ ελήφθησαν μικρά τεμάχια (ολίγων χιλιοστών) ιστού από το πτερύγιο του αυτιού τους και μετά από ώρες ελευθερώθηκαν στο δάσος.</a:t>
            </a:r>
            <a:r>
              <a:rPr lang="pt-BR" dirty="0">
                <a:solidFill>
                  <a:schemeClr val="bg1"/>
                </a:solidFill>
                <a:latin typeface="Arial Narrow" panose="020B0606020202030204" pitchFamily="34" charset="0"/>
              </a:rPr>
              <a:t> </a:t>
            </a:r>
            <a:endParaRPr lang="el-GR" dirty="0">
              <a:solidFill>
                <a:schemeClr val="bg1"/>
              </a:solidFill>
              <a:latin typeface="Arial Narrow" panose="020B0606020202030204" pitchFamily="34" charset="0"/>
            </a:endParaRPr>
          </a:p>
          <a:p>
            <a:pPr>
              <a:spcBef>
                <a:spcPts val="0"/>
              </a:spcBef>
              <a:tabLst>
                <a:tab pos="1973263" algn="l"/>
              </a:tabLst>
            </a:pPr>
            <a:endParaRPr lang="el-GR" dirty="0">
              <a:solidFill>
                <a:schemeClr val="bg1"/>
              </a:solidFill>
              <a:latin typeface="Arial Narrow" panose="020B0606020202030204" pitchFamily="34" charset="0"/>
            </a:endParaRPr>
          </a:p>
          <a:p>
            <a:pPr>
              <a:spcBef>
                <a:spcPts val="0"/>
              </a:spcBef>
              <a:tabLst>
                <a:tab pos="1973263" algn="l"/>
              </a:tabLst>
            </a:pPr>
            <a:r>
              <a:rPr lang="el-GR" dirty="0" smtClean="0">
                <a:solidFill>
                  <a:schemeClr val="bg1"/>
                </a:solidFill>
                <a:latin typeface="Arial Narrow" panose="020B0606020202030204" pitchFamily="34" charset="0"/>
              </a:rPr>
              <a:t>Η </a:t>
            </a:r>
            <a:r>
              <a:rPr lang="el-GR" dirty="0">
                <a:solidFill>
                  <a:schemeClr val="bg1"/>
                </a:solidFill>
                <a:latin typeface="Arial Narrow" panose="020B0606020202030204" pitchFamily="34" charset="0"/>
              </a:rPr>
              <a:t>έρευνα αυτή επιδιώκει τον χαρακτηρισμό του γονιδιώματος των μικρών λεμούριων και τη συσχέτιση γενετικών μεταλλάξεων με εκδηλώσεις  παθολογίας</a:t>
            </a:r>
            <a:r>
              <a:rPr lang="el-GR" dirty="0" smtClean="0">
                <a:solidFill>
                  <a:schemeClr val="bg1"/>
                </a:solidFill>
                <a:latin typeface="Arial Narrow" panose="020B0606020202030204" pitchFamily="34" charset="0"/>
              </a:rPr>
              <a:t>.</a:t>
            </a:r>
            <a:r>
              <a:rPr lang="en-US" dirty="0" smtClean="0">
                <a:solidFill>
                  <a:schemeClr val="bg1"/>
                </a:solidFill>
                <a:latin typeface="Arial Narrow" panose="020B0606020202030204" pitchFamily="34" charset="0"/>
              </a:rPr>
              <a:t> </a:t>
            </a:r>
            <a:r>
              <a:rPr lang="el-GR" dirty="0" smtClean="0">
                <a:solidFill>
                  <a:schemeClr val="bg1"/>
                </a:solidFill>
                <a:latin typeface="Arial Narrow" panose="020B0606020202030204" pitchFamily="34" charset="0"/>
              </a:rPr>
              <a:t>Ατομικά χαρακτηριστικά συμπεριφοράς που συνιστούν «προσωπικότητα» </a:t>
            </a:r>
          </a:p>
          <a:p>
            <a:pPr>
              <a:spcBef>
                <a:spcPts val="0"/>
              </a:spcBef>
              <a:tabLst>
                <a:tab pos="1973263" algn="l"/>
              </a:tabLst>
            </a:pPr>
            <a:r>
              <a:rPr lang="el-GR" dirty="0" smtClean="0">
                <a:solidFill>
                  <a:schemeClr val="bg1"/>
                </a:solidFill>
                <a:latin typeface="Arial Narrow" panose="020B0606020202030204" pitchFamily="34" charset="0"/>
              </a:rPr>
              <a:t>συνδέονται με προηγούμενες εμπειρίες «μάθηση».</a:t>
            </a:r>
            <a:endParaRPr lang="el-GR" dirty="0">
              <a:solidFill>
                <a:schemeClr val="bg1"/>
              </a:solidFill>
              <a:latin typeface="Arial Narrow" panose="020B0606020202030204" pitchFamily="34" charset="0"/>
            </a:endParaRPr>
          </a:p>
        </p:txBody>
      </p:sp>
      <p:sp>
        <p:nvSpPr>
          <p:cNvPr id="10" name="Ορθογώνιο 9"/>
          <p:cNvSpPr/>
          <p:nvPr/>
        </p:nvSpPr>
        <p:spPr>
          <a:xfrm>
            <a:off x="4015489" y="6581001"/>
            <a:ext cx="3353649" cy="276999"/>
          </a:xfrm>
          <a:prstGeom prst="rect">
            <a:avLst/>
          </a:prstGeom>
        </p:spPr>
        <p:txBody>
          <a:bodyPr wrap="square">
            <a:spAutoFit/>
          </a:bodyPr>
          <a:lstStyle/>
          <a:p>
            <a:pPr>
              <a:tabLst>
                <a:tab pos="1973263" algn="l"/>
              </a:tabLst>
            </a:pPr>
            <a:r>
              <a:rPr lang="pt-BR" sz="1200" dirty="0">
                <a:solidFill>
                  <a:schemeClr val="bg2">
                    <a:lumMod val="75000"/>
                  </a:schemeClr>
                </a:solidFill>
              </a:rPr>
              <a:t>1 3 J U N E 2 0 1 9 | VO L 5 7 0 | N AT U R E | 1 5 1</a:t>
            </a:r>
            <a:endParaRPr lang="el-GR" sz="1200" dirty="0">
              <a:solidFill>
                <a:schemeClr val="bg2">
                  <a:lumMod val="75000"/>
                </a:schemeClr>
              </a:solidFill>
            </a:endParaRPr>
          </a:p>
        </p:txBody>
      </p:sp>
      <p:sp>
        <p:nvSpPr>
          <p:cNvPr id="11"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2" name="TextBox 5"/>
          <p:cNvSpPr txBox="1"/>
          <p:nvPr/>
        </p:nvSpPr>
        <p:spPr>
          <a:xfrm>
            <a:off x="291159" y="1286148"/>
            <a:ext cx="2080081" cy="338554"/>
          </a:xfrm>
          <a:prstGeom prst="rect">
            <a:avLst/>
          </a:prstGeom>
          <a:noFill/>
        </p:spPr>
        <p:txBody>
          <a:bodyPr wrap="square" rtlCol="0">
            <a:spAutoFit/>
          </a:bodyPr>
          <a:lstStyle/>
          <a:p>
            <a:r>
              <a:rPr lang="en-US" sz="1600" dirty="0" smtClean="0">
                <a:solidFill>
                  <a:srgbClr val="7030A0"/>
                </a:solidFill>
              </a:rPr>
              <a:t>Microcebus</a:t>
            </a:r>
            <a:r>
              <a:rPr lang="en-US" sz="1600" i="1" dirty="0" smtClean="0">
                <a:solidFill>
                  <a:srgbClr val="7030A0"/>
                </a:solidFill>
              </a:rPr>
              <a:t> murinus</a:t>
            </a:r>
            <a:endParaRPr lang="el-GR" sz="1600" i="1" dirty="0">
              <a:solidFill>
                <a:srgbClr val="7030A0"/>
              </a:solidFill>
            </a:endParaRPr>
          </a:p>
        </p:txBody>
      </p:sp>
      <p:sp>
        <p:nvSpPr>
          <p:cNvPr id="13"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684178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1"/>
          <p:cNvSpPr>
            <a:spLocks noGrp="1"/>
          </p:cNvSpPr>
          <p:nvPr>
            <p:ph type="title"/>
          </p:nvPr>
        </p:nvSpPr>
        <p:spPr>
          <a:xfrm>
            <a:off x="2696704" y="0"/>
            <a:ext cx="3781587" cy="763748"/>
          </a:xfrm>
        </p:spPr>
        <p:txBody>
          <a:bodyPr>
            <a:normAutofit/>
          </a:bodyPr>
          <a:lstStyle/>
          <a:p>
            <a:r>
              <a:rPr lang="el-GR" sz="2000" dirty="0" smtClean="0">
                <a:solidFill>
                  <a:schemeClr val="bg2">
                    <a:lumMod val="90000"/>
                  </a:schemeClr>
                </a:solidFill>
              </a:rPr>
              <a:t>ΤΑΞ</a:t>
            </a:r>
            <a:r>
              <a:rPr lang="en-US" sz="2000" dirty="0" smtClean="0">
                <a:solidFill>
                  <a:schemeClr val="bg2">
                    <a:lumMod val="90000"/>
                  </a:schemeClr>
                </a:solidFill>
              </a:rPr>
              <a:t>H: </a:t>
            </a:r>
            <a:r>
              <a:rPr lang="el-GR" sz="2000" dirty="0" smtClean="0">
                <a:solidFill>
                  <a:schemeClr val="bg2">
                    <a:lumMod val="90000"/>
                  </a:schemeClr>
                </a:solidFill>
              </a:rPr>
              <a:t>ΠΡΩΤΕΥΟΝΤΑ</a:t>
            </a:r>
            <a:endParaRPr lang="el-GR" sz="2000" dirty="0">
              <a:solidFill>
                <a:schemeClr val="bg2">
                  <a:lumMod val="90000"/>
                </a:schemeClr>
              </a:solidFill>
            </a:endParaRPr>
          </a:p>
        </p:txBody>
      </p:sp>
      <p:sp>
        <p:nvSpPr>
          <p:cNvPr id="5" name="TextBox 13"/>
          <p:cNvSpPr txBox="1"/>
          <p:nvPr/>
        </p:nvSpPr>
        <p:spPr>
          <a:xfrm>
            <a:off x="3506997" y="546933"/>
            <a:ext cx="1324980" cy="400110"/>
          </a:xfrm>
          <a:prstGeom prst="rect">
            <a:avLst/>
          </a:prstGeom>
          <a:noFill/>
        </p:spPr>
        <p:txBody>
          <a:bodyPr wrap="square" rtlCol="0">
            <a:spAutoFit/>
          </a:bodyPr>
          <a:lstStyle/>
          <a:p>
            <a:r>
              <a:rPr lang="el-GR" sz="2000" dirty="0" smtClean="0">
                <a:solidFill>
                  <a:srgbClr val="FF0000"/>
                </a:solidFill>
              </a:rPr>
              <a:t>ΥΠΟΤΑΞΗ</a:t>
            </a:r>
            <a:r>
              <a:rPr lang="en-US" sz="2000" dirty="0" smtClean="0">
                <a:solidFill>
                  <a:srgbClr val="FF0000"/>
                </a:solidFill>
              </a:rPr>
              <a:t>:</a:t>
            </a:r>
            <a:endParaRPr lang="el-GR" sz="2000" dirty="0">
              <a:solidFill>
                <a:srgbClr val="FF0000"/>
              </a:solidFill>
            </a:endParaRPr>
          </a:p>
        </p:txBody>
      </p:sp>
      <p:sp>
        <p:nvSpPr>
          <p:cNvPr id="6" name="TextBox 5"/>
          <p:cNvSpPr txBox="1"/>
          <p:nvPr/>
        </p:nvSpPr>
        <p:spPr>
          <a:xfrm>
            <a:off x="4637944" y="546933"/>
            <a:ext cx="1383136" cy="400110"/>
          </a:xfrm>
          <a:prstGeom prst="rect">
            <a:avLst/>
          </a:prstGeom>
          <a:noFill/>
        </p:spPr>
        <p:txBody>
          <a:bodyPr wrap="square" rtlCol="0">
            <a:spAutoFit/>
          </a:bodyPr>
          <a:lstStyle/>
          <a:p>
            <a:r>
              <a:rPr lang="el-GR" sz="2000" dirty="0" smtClean="0">
                <a:solidFill>
                  <a:schemeClr val="bg1"/>
                </a:solidFill>
              </a:rPr>
              <a:t>Απλόρρινα</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34" y="1126852"/>
            <a:ext cx="3708000" cy="231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Αποτέλεσμα εικόνας για catharrine monkey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362" t="16212" b="5322"/>
          <a:stretch/>
        </p:blipFill>
        <p:spPr bwMode="auto">
          <a:xfrm>
            <a:off x="5952789" y="1069383"/>
            <a:ext cx="2772295" cy="23557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0"/>
          <p:cNvSpPr txBox="1"/>
          <p:nvPr/>
        </p:nvSpPr>
        <p:spPr>
          <a:xfrm>
            <a:off x="0" y="4091553"/>
            <a:ext cx="3166711" cy="2554545"/>
          </a:xfrm>
          <a:prstGeom prst="rect">
            <a:avLst/>
          </a:prstGeom>
          <a:noFill/>
        </p:spPr>
        <p:txBody>
          <a:bodyPr wrap="square" rtlCol="0">
            <a:spAutoFit/>
          </a:bodyPr>
          <a:lstStyle/>
          <a:p>
            <a:r>
              <a:rPr lang="el-GR" sz="3200" dirty="0" smtClean="0">
                <a:solidFill>
                  <a:schemeClr val="bg1"/>
                </a:solidFill>
              </a:rPr>
              <a:t>    </a:t>
            </a:r>
            <a:endParaRPr lang="el-GR" sz="3200" dirty="0" smtClean="0">
              <a:solidFill>
                <a:srgbClr val="92D050"/>
              </a:solidFill>
            </a:endParaRPr>
          </a:p>
          <a:p>
            <a:r>
              <a:rPr lang="el-GR" sz="3200" dirty="0" smtClean="0">
                <a:solidFill>
                  <a:schemeClr val="bg1"/>
                </a:solidFill>
              </a:rPr>
              <a:t>               ή</a:t>
            </a:r>
            <a:endParaRPr lang="en-US" sz="3200" dirty="0" smtClean="0">
              <a:solidFill>
                <a:schemeClr val="bg1"/>
              </a:solidFill>
            </a:endParaRPr>
          </a:p>
          <a:p>
            <a:r>
              <a:rPr lang="en-US" sz="3200" dirty="0" smtClean="0">
                <a:solidFill>
                  <a:schemeClr val="bg1"/>
                </a:solidFill>
              </a:rPr>
              <a:t>  </a:t>
            </a:r>
            <a:r>
              <a:rPr lang="el-GR" sz="3200" dirty="0" smtClean="0">
                <a:solidFill>
                  <a:schemeClr val="bg1"/>
                </a:solidFill>
              </a:rPr>
              <a:t>Πρωτεύοντα</a:t>
            </a:r>
            <a:r>
              <a:rPr lang="en-US" sz="3200" dirty="0" smtClean="0">
                <a:solidFill>
                  <a:schemeClr val="bg1"/>
                </a:solidFill>
              </a:rPr>
              <a:t> </a:t>
            </a:r>
            <a:r>
              <a:rPr lang="el-GR" sz="3200" dirty="0" smtClean="0">
                <a:solidFill>
                  <a:schemeClr val="bg1"/>
                </a:solidFill>
              </a:rPr>
              <a:t>του</a:t>
            </a:r>
            <a:endParaRPr lang="en-US" sz="3200" dirty="0" smtClean="0">
              <a:solidFill>
                <a:schemeClr val="bg1"/>
              </a:solidFill>
            </a:endParaRPr>
          </a:p>
          <a:p>
            <a:endParaRPr lang="en-US" sz="3200" dirty="0" smtClean="0">
              <a:solidFill>
                <a:schemeClr val="bg1"/>
              </a:solidFill>
            </a:endParaRPr>
          </a:p>
          <a:p>
            <a:pPr lvl="0"/>
            <a:r>
              <a:rPr lang="en-US" sz="3200" dirty="0" smtClean="0">
                <a:solidFill>
                  <a:prstClr val="white"/>
                </a:solidFill>
              </a:rPr>
              <a:t>  </a:t>
            </a:r>
            <a:r>
              <a:rPr lang="el-GR" sz="3200" dirty="0" smtClean="0">
                <a:solidFill>
                  <a:srgbClr val="92D050"/>
                </a:solidFill>
              </a:rPr>
              <a:t>ΝΕΟ</a:t>
            </a:r>
            <a:r>
              <a:rPr lang="en-US" sz="3200" dirty="0" smtClean="0">
                <a:solidFill>
                  <a:srgbClr val="92D050"/>
                </a:solidFill>
              </a:rPr>
              <a:t>Y</a:t>
            </a:r>
            <a:r>
              <a:rPr lang="el-GR" sz="3200" dirty="0" smtClean="0">
                <a:solidFill>
                  <a:srgbClr val="92D050"/>
                </a:solidFill>
              </a:rPr>
              <a:t> </a:t>
            </a:r>
            <a:r>
              <a:rPr lang="el-GR" sz="3200" dirty="0" smtClean="0">
                <a:solidFill>
                  <a:prstClr val="white"/>
                </a:solidFill>
              </a:rPr>
              <a:t>ΚΟΣΜΟ</a:t>
            </a:r>
            <a:r>
              <a:rPr lang="en-US" sz="3200" dirty="0" smtClean="0">
                <a:solidFill>
                  <a:prstClr val="white"/>
                </a:solidFill>
              </a:rPr>
              <a:t>Y</a:t>
            </a:r>
            <a:endParaRPr lang="el-GR" sz="3200" dirty="0">
              <a:solidFill>
                <a:prstClr val="white"/>
              </a:solidFill>
            </a:endParaRPr>
          </a:p>
        </p:txBody>
      </p:sp>
      <p:sp>
        <p:nvSpPr>
          <p:cNvPr id="11" name="TextBox 7"/>
          <p:cNvSpPr txBox="1"/>
          <p:nvPr/>
        </p:nvSpPr>
        <p:spPr>
          <a:xfrm>
            <a:off x="5833021" y="3318570"/>
            <a:ext cx="3310979" cy="584775"/>
          </a:xfrm>
          <a:prstGeom prst="rect">
            <a:avLst/>
          </a:prstGeom>
          <a:noFill/>
        </p:spPr>
        <p:txBody>
          <a:bodyPr wrap="square" rtlCol="0">
            <a:spAutoFit/>
          </a:bodyPr>
          <a:lstStyle/>
          <a:p>
            <a:r>
              <a:rPr lang="el-GR" sz="3200" dirty="0" smtClean="0">
                <a:solidFill>
                  <a:srgbClr val="FFFF00"/>
                </a:solidFill>
              </a:rPr>
              <a:t>	</a:t>
            </a:r>
            <a:endParaRPr lang="el-GR" sz="3200" dirty="0" smtClean="0">
              <a:solidFill>
                <a:schemeClr val="bg1"/>
              </a:solidFill>
            </a:endParaRPr>
          </a:p>
        </p:txBody>
      </p:sp>
      <p:sp>
        <p:nvSpPr>
          <p:cNvPr id="12" name="11 - Ορθογώνιο"/>
          <p:cNvSpPr/>
          <p:nvPr/>
        </p:nvSpPr>
        <p:spPr>
          <a:xfrm>
            <a:off x="5796366" y="3486423"/>
            <a:ext cx="3347634" cy="3170099"/>
          </a:xfrm>
          <a:prstGeom prst="rect">
            <a:avLst/>
          </a:prstGeom>
        </p:spPr>
        <p:txBody>
          <a:bodyPr wrap="square">
            <a:spAutoFit/>
          </a:bodyPr>
          <a:lstStyle/>
          <a:p>
            <a:r>
              <a:rPr lang="el-GR" sz="3200" dirty="0" smtClean="0">
                <a:solidFill>
                  <a:srgbClr val="FFFF00"/>
                </a:solidFill>
              </a:rPr>
              <a:t>    Κατάρρινα</a:t>
            </a:r>
          </a:p>
          <a:p>
            <a:r>
              <a:rPr lang="el-GR" dirty="0" smtClean="0">
                <a:solidFill>
                  <a:schemeClr val="bg1"/>
                </a:solidFill>
              </a:rPr>
              <a:t>              </a:t>
            </a:r>
          </a:p>
          <a:p>
            <a:r>
              <a:rPr lang="el-GR" dirty="0" smtClean="0">
                <a:solidFill>
                  <a:schemeClr val="bg1"/>
                </a:solidFill>
              </a:rPr>
              <a:t>    </a:t>
            </a:r>
          </a:p>
          <a:p>
            <a:r>
              <a:rPr lang="el-GR" dirty="0" smtClean="0">
                <a:solidFill>
                  <a:schemeClr val="bg1"/>
                </a:solidFill>
              </a:rPr>
              <a:t>	</a:t>
            </a:r>
            <a:r>
              <a:rPr lang="el-GR" sz="3200" dirty="0" smtClean="0">
                <a:solidFill>
                  <a:schemeClr val="bg1"/>
                </a:solidFill>
              </a:rPr>
              <a:t>ή</a:t>
            </a:r>
          </a:p>
          <a:p>
            <a:r>
              <a:rPr lang="en-US" dirty="0" smtClean="0">
                <a:solidFill>
                  <a:schemeClr val="bg1"/>
                </a:solidFill>
              </a:rPr>
              <a:t>  </a:t>
            </a:r>
            <a:r>
              <a:rPr lang="el-GR" sz="3200" dirty="0" smtClean="0">
                <a:solidFill>
                  <a:schemeClr val="bg1"/>
                </a:solidFill>
              </a:rPr>
              <a:t>Πρωτεύοντα  του</a:t>
            </a:r>
            <a:endParaRPr lang="en-US" sz="3200" dirty="0" smtClean="0">
              <a:solidFill>
                <a:schemeClr val="bg1"/>
              </a:solidFill>
            </a:endParaRPr>
          </a:p>
          <a:p>
            <a:endParaRPr lang="el-GR" dirty="0" smtClean="0">
              <a:solidFill>
                <a:schemeClr val="bg1"/>
              </a:solidFill>
            </a:endParaRPr>
          </a:p>
          <a:p>
            <a:endParaRPr lang="el-GR" dirty="0" smtClean="0">
              <a:solidFill>
                <a:schemeClr val="bg1"/>
              </a:solidFill>
            </a:endParaRPr>
          </a:p>
          <a:p>
            <a:pPr lvl="0"/>
            <a:r>
              <a:rPr lang="el-GR" sz="3200" dirty="0" smtClean="0">
                <a:solidFill>
                  <a:srgbClr val="FFFF00"/>
                </a:solidFill>
              </a:rPr>
              <a:t>ΠΑΛΑΙΟ</a:t>
            </a:r>
            <a:r>
              <a:rPr lang="en-US" sz="3200" dirty="0" smtClean="0">
                <a:solidFill>
                  <a:srgbClr val="FFFF00"/>
                </a:solidFill>
              </a:rPr>
              <a:t>Y</a:t>
            </a:r>
            <a:r>
              <a:rPr lang="el-GR" sz="3200" dirty="0" smtClean="0">
                <a:solidFill>
                  <a:srgbClr val="FFFF00"/>
                </a:solidFill>
              </a:rPr>
              <a:t> </a:t>
            </a:r>
            <a:r>
              <a:rPr lang="el-GR" sz="3200" dirty="0" smtClean="0">
                <a:solidFill>
                  <a:prstClr val="white"/>
                </a:solidFill>
              </a:rPr>
              <a:t>ΚΟΣΜΟ</a:t>
            </a:r>
            <a:r>
              <a:rPr lang="en-US" sz="3200" dirty="0" smtClean="0">
                <a:solidFill>
                  <a:prstClr val="white"/>
                </a:solidFill>
              </a:rPr>
              <a:t>Y</a:t>
            </a:r>
            <a:endParaRPr lang="el-GR" sz="3200" dirty="0">
              <a:solidFill>
                <a:prstClr val="white"/>
              </a:solidFill>
            </a:endParaRPr>
          </a:p>
        </p:txBody>
      </p:sp>
      <p:sp>
        <p:nvSpPr>
          <p:cNvPr id="13" name="Ορθογώνιο 1"/>
          <p:cNvSpPr/>
          <p:nvPr/>
        </p:nvSpPr>
        <p:spPr>
          <a:xfrm>
            <a:off x="495165" y="4301373"/>
            <a:ext cx="2065155" cy="259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t>-αποκλίνοντα ρουθούνια</a:t>
            </a:r>
            <a:endParaRPr lang="el-GR" sz="1400" dirty="0"/>
          </a:p>
        </p:txBody>
      </p:sp>
      <p:sp>
        <p:nvSpPr>
          <p:cNvPr id="14" name="Ορθογώνιο 9"/>
          <p:cNvSpPr/>
          <p:nvPr/>
        </p:nvSpPr>
        <p:spPr>
          <a:xfrm>
            <a:off x="5765370" y="4285875"/>
            <a:ext cx="3006672" cy="286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t>-συγκλίνοντα ή παράλληλα ρουθούνια</a:t>
            </a:r>
            <a:endParaRPr lang="el-GR" sz="1400" dirty="0"/>
          </a:p>
        </p:txBody>
      </p:sp>
      <p:sp>
        <p:nvSpPr>
          <p:cNvPr id="15" name="14 - Ορθογώνιο"/>
          <p:cNvSpPr/>
          <p:nvPr/>
        </p:nvSpPr>
        <p:spPr>
          <a:xfrm>
            <a:off x="526942" y="3564610"/>
            <a:ext cx="2200760" cy="480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solidFill>
                  <a:srgbClr val="92D050"/>
                </a:solidFill>
              </a:rPr>
              <a:t>Πλατύρρινα</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εικόνας 4"/>
          <p:cNvPicPr>
            <a:picLocks noGrp="1" noChangeAspect="1"/>
          </p:cNvPicPr>
          <p:nvPr>
            <p:ph type="pic" idx="1"/>
          </p:nvPr>
        </p:nvPicPr>
        <p:blipFill>
          <a:blip r:embed="rId2">
            <a:extLst>
              <a:ext uri="{28A0092B-C50C-407E-A947-70E740481C1C}">
                <a14:useLocalDpi xmlns:a14="http://schemas.microsoft.com/office/drawing/2010/main" val="0"/>
              </a:ext>
            </a:extLst>
          </a:blip>
          <a:srcRect l="706" r="706"/>
          <a:stretch>
            <a:fillRect/>
          </a:stretch>
        </p:blipFill>
        <p:spPr>
          <a:xfrm>
            <a:off x="2753183" y="1744151"/>
            <a:ext cx="5486400" cy="4114800"/>
          </a:xfrm>
        </p:spPr>
      </p:pic>
      <p:sp>
        <p:nvSpPr>
          <p:cNvPr id="4" name="Θέση κειμένου 3"/>
          <p:cNvSpPr>
            <a:spLocks noGrp="1"/>
          </p:cNvSpPr>
          <p:nvPr>
            <p:ph type="body" sz="half" idx="2"/>
          </p:nvPr>
        </p:nvSpPr>
        <p:spPr>
          <a:xfrm>
            <a:off x="443935" y="5088369"/>
            <a:ext cx="2004797" cy="351536"/>
          </a:xfrm>
        </p:spPr>
        <p:txBody>
          <a:bodyPr/>
          <a:lstStyle/>
          <a:p>
            <a:pPr algn="ctr"/>
            <a:r>
              <a:rPr lang="el-GR" dirty="0" smtClean="0">
                <a:solidFill>
                  <a:schemeClr val="bg1">
                    <a:lumMod val="95000"/>
                  </a:schemeClr>
                </a:solidFill>
              </a:rPr>
              <a:t>Αποκλίνοντα ρουθούνια</a:t>
            </a:r>
            <a:endParaRPr lang="el-GR" dirty="0">
              <a:solidFill>
                <a:schemeClr val="bg1">
                  <a:lumMod val="95000"/>
                </a:schemeClr>
              </a:solidFill>
            </a:endParaRPr>
          </a:p>
        </p:txBody>
      </p:sp>
      <p:sp>
        <p:nvSpPr>
          <p:cNvPr id="6" name="Ορθογώνιο 5"/>
          <p:cNvSpPr/>
          <p:nvPr/>
        </p:nvSpPr>
        <p:spPr>
          <a:xfrm>
            <a:off x="660316" y="1110627"/>
            <a:ext cx="1515736" cy="338554"/>
          </a:xfrm>
          <a:prstGeom prst="rect">
            <a:avLst/>
          </a:prstGeom>
        </p:spPr>
        <p:txBody>
          <a:bodyPr wrap="none">
            <a:spAutoFit/>
          </a:bodyPr>
          <a:lstStyle/>
          <a:p>
            <a:r>
              <a:rPr lang="en-US" sz="1600" i="1" dirty="0">
                <a:solidFill>
                  <a:srgbClr val="92D050"/>
                </a:solidFill>
              </a:rPr>
              <a:t>Alouatta caraya</a:t>
            </a:r>
            <a:endParaRPr lang="el-GR" sz="1600" i="1" dirty="0">
              <a:solidFill>
                <a:srgbClr val="92D050"/>
              </a:solidFill>
            </a:endParaRPr>
          </a:p>
        </p:txBody>
      </p:sp>
      <p:sp>
        <p:nvSpPr>
          <p:cNvPr id="10" name="9 - Ορθογώνιο"/>
          <p:cNvSpPr/>
          <p:nvPr/>
        </p:nvSpPr>
        <p:spPr>
          <a:xfrm>
            <a:off x="542440" y="526942"/>
            <a:ext cx="2200760" cy="480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solidFill>
                  <a:srgbClr val="92D050"/>
                </a:solidFill>
              </a:rPr>
              <a:t>Πλατύρρινα</a:t>
            </a:r>
          </a:p>
        </p:txBody>
      </p:sp>
      <p:sp>
        <p:nvSpPr>
          <p:cNvPr id="13"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249996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t="1298" b="1298"/>
          <a:stretch>
            <a:fillRect/>
          </a:stretch>
        </p:blipFill>
        <p:spPr>
          <a:xfrm>
            <a:off x="2877169" y="1883637"/>
            <a:ext cx="5486400" cy="4114800"/>
          </a:xfrm>
        </p:spPr>
      </p:pic>
      <p:sp>
        <p:nvSpPr>
          <p:cNvPr id="8" name="Ορθογώνιο 7"/>
          <p:cNvSpPr/>
          <p:nvPr/>
        </p:nvSpPr>
        <p:spPr>
          <a:xfrm>
            <a:off x="731030" y="1130824"/>
            <a:ext cx="1593834" cy="338554"/>
          </a:xfrm>
          <a:prstGeom prst="rect">
            <a:avLst/>
          </a:prstGeom>
        </p:spPr>
        <p:txBody>
          <a:bodyPr wrap="none">
            <a:spAutoFit/>
          </a:bodyPr>
          <a:lstStyle/>
          <a:p>
            <a:r>
              <a:rPr lang="en-US" sz="1600" i="1" dirty="0">
                <a:solidFill>
                  <a:srgbClr val="FFFF00"/>
                </a:solidFill>
              </a:rPr>
              <a:t>M</a:t>
            </a:r>
            <a:r>
              <a:rPr lang="en-US" sz="1600" i="1" dirty="0" smtClean="0">
                <a:solidFill>
                  <a:srgbClr val="FFFF00"/>
                </a:solidFill>
              </a:rPr>
              <a:t>acaca sylvanus</a:t>
            </a:r>
            <a:endParaRPr lang="el-GR" sz="1600" dirty="0">
              <a:solidFill>
                <a:srgbClr val="FFFF00"/>
              </a:solidFill>
            </a:endParaRPr>
          </a:p>
        </p:txBody>
      </p:sp>
      <p:sp>
        <p:nvSpPr>
          <p:cNvPr id="11" name="10 - Ορθογώνιο"/>
          <p:cNvSpPr/>
          <p:nvPr/>
        </p:nvSpPr>
        <p:spPr>
          <a:xfrm>
            <a:off x="542440" y="526942"/>
            <a:ext cx="2200760" cy="480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solidFill>
                  <a:srgbClr val="FFFF00"/>
                </a:solidFill>
              </a:rPr>
              <a:t>Κατάρρινα</a:t>
            </a:r>
          </a:p>
        </p:txBody>
      </p:sp>
      <p:sp>
        <p:nvSpPr>
          <p:cNvPr id="13"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Θέση κειμένου 3"/>
          <p:cNvSpPr txBox="1">
            <a:spLocks/>
          </p:cNvSpPr>
          <p:nvPr/>
        </p:nvSpPr>
        <p:spPr>
          <a:xfrm>
            <a:off x="443935" y="5088369"/>
            <a:ext cx="2004797" cy="35153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chemeClr val="bg1">
                    <a:lumMod val="95000"/>
                  </a:schemeClr>
                </a:solidFill>
                <a:effectLst/>
                <a:uLnTx/>
                <a:uFillTx/>
                <a:latin typeface="+mn-lt"/>
                <a:ea typeface="+mn-ea"/>
                <a:cs typeface="+mn-cs"/>
              </a:rPr>
              <a:t>Συγκλίνοντα ρουθούνια</a:t>
            </a:r>
            <a:endParaRPr kumimoji="0" lang="el-GR" sz="1400" b="0" i="0" u="none" strike="noStrike" kern="1200" cap="none" spc="0" normalizeH="0" baseline="0" noProof="0" dirty="0">
              <a:ln>
                <a:noFill/>
              </a:ln>
              <a:solidFill>
                <a:schemeClr val="bg1">
                  <a:lumMod val="95000"/>
                </a:schemeClr>
              </a:solidFill>
              <a:effectLst/>
              <a:uLnTx/>
              <a:uFillTx/>
              <a:latin typeface="+mn-lt"/>
              <a:ea typeface="+mn-ea"/>
              <a:cs typeface="+mn-cs"/>
            </a:endParaRPr>
          </a:p>
        </p:txBody>
      </p:sp>
    </p:spTree>
    <p:extLst>
      <p:ext uri="{BB962C8B-B14F-4D97-AF65-F5344CB8AC3E}">
        <p14:creationId xmlns:p14="http://schemas.microsoft.com/office/powerpoint/2010/main" val="90325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666737" y="1658367"/>
            <a:ext cx="4331368" cy="472568"/>
          </a:xfrm>
        </p:spPr>
        <p:txBody>
          <a:bodyPr>
            <a:normAutofit fontScale="90000"/>
          </a:bodyPr>
          <a:lstStyle/>
          <a:p>
            <a:r>
              <a:rPr lang="el-GR" sz="1800" dirty="0" smtClean="0">
                <a:solidFill>
                  <a:schemeClr val="bg1"/>
                </a:solidFill>
              </a:rPr>
              <a:t/>
            </a:r>
            <a:br>
              <a:rPr lang="el-GR" sz="1800" dirty="0" smtClean="0">
                <a:solidFill>
                  <a:schemeClr val="bg1"/>
                </a:solidFill>
              </a:rPr>
            </a:br>
            <a:r>
              <a:rPr lang="el-GR" sz="1800" dirty="0">
                <a:solidFill>
                  <a:schemeClr val="bg1"/>
                </a:solidFill>
              </a:rPr>
              <a:t/>
            </a:r>
            <a:br>
              <a:rPr lang="el-GR" sz="1800" dirty="0">
                <a:solidFill>
                  <a:schemeClr val="bg1"/>
                </a:solidFill>
              </a:rPr>
            </a:br>
            <a:r>
              <a:rPr lang="el-GR" sz="1800" dirty="0" smtClean="0">
                <a:solidFill>
                  <a:schemeClr val="bg1"/>
                </a:solidFill>
              </a:rPr>
              <a:t/>
            </a:r>
            <a:br>
              <a:rPr lang="el-GR" sz="1800" dirty="0" smtClean="0">
                <a:solidFill>
                  <a:schemeClr val="bg1"/>
                </a:solidFill>
              </a:rPr>
            </a:br>
            <a:r>
              <a:rPr lang="el-GR" sz="1800" dirty="0">
                <a:solidFill>
                  <a:schemeClr val="bg1"/>
                </a:solidFill>
              </a:rPr>
              <a:t/>
            </a:r>
            <a:br>
              <a:rPr lang="el-GR" sz="1800" dirty="0">
                <a:solidFill>
                  <a:schemeClr val="bg1"/>
                </a:solidFill>
              </a:rPr>
            </a:br>
            <a:r>
              <a:rPr lang="el-GR" sz="2000" dirty="0" smtClean="0">
                <a:solidFill>
                  <a:srgbClr val="FFC000"/>
                </a:solidFill>
                <a:latin typeface="Arial Narrow" panose="020B0606020202030204" pitchFamily="34" charset="0"/>
              </a:rPr>
              <a:t>Γεωγραφική κατανομή των πρωτευόντων</a:t>
            </a:r>
            <a:r>
              <a:rPr lang="el-GR" sz="1800" dirty="0" smtClean="0">
                <a:solidFill>
                  <a:srgbClr val="FFC000"/>
                </a:solidFill>
                <a:latin typeface="Arial Narrow" panose="020B0606020202030204" pitchFamily="34" charset="0"/>
              </a:rPr>
              <a:t/>
            </a:r>
            <a:br>
              <a:rPr lang="el-GR" sz="1800" dirty="0" smtClean="0">
                <a:solidFill>
                  <a:srgbClr val="FFC000"/>
                </a:solidFill>
                <a:latin typeface="Arial Narrow" panose="020B0606020202030204" pitchFamily="34" charset="0"/>
              </a:rPr>
            </a:br>
            <a:r>
              <a:rPr lang="el-GR" dirty="0" smtClean="0">
                <a:latin typeface="Arial Narrow" panose="020B0606020202030204" pitchFamily="34" charset="0"/>
              </a:rPr>
              <a:t/>
            </a:r>
            <a:br>
              <a:rPr lang="el-GR" dirty="0" smtClean="0">
                <a:latin typeface="Arial Narrow" panose="020B0606020202030204" pitchFamily="34" charset="0"/>
              </a:rPr>
            </a:br>
            <a:endParaRPr lang="el-GR" dirty="0">
              <a:latin typeface="Arial Narrow" panose="020B0606020202030204" pitchFamily="34" charset="0"/>
            </a:endParaRPr>
          </a:p>
        </p:txBody>
      </p:sp>
      <p:pic>
        <p:nvPicPr>
          <p:cNvPr id="4" name="Θέση περιεχομένου 3" descr="map showing the natural range of living primates in the tropical to subtropical regions of the Americas, Africa, and Asia"/>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3456523" y="2669246"/>
            <a:ext cx="5076000" cy="2448000"/>
          </a:xfrm>
          <a:prstGeom prst="rect">
            <a:avLst/>
          </a:prstGeom>
          <a:noFill/>
          <a:ln>
            <a:noFill/>
          </a:ln>
        </p:spPr>
      </p:pic>
      <p:sp>
        <p:nvSpPr>
          <p:cNvPr id="5" name="Ορθογώνιο 4"/>
          <p:cNvSpPr/>
          <p:nvPr/>
        </p:nvSpPr>
        <p:spPr>
          <a:xfrm>
            <a:off x="3574492" y="3685941"/>
            <a:ext cx="914400" cy="54494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900" dirty="0"/>
              <a:t>Πλατύρρινοι πίθηκοι</a:t>
            </a:r>
          </a:p>
        </p:txBody>
      </p:sp>
      <p:sp>
        <p:nvSpPr>
          <p:cNvPr id="7" name="Ορθογώνιο 6"/>
          <p:cNvSpPr/>
          <p:nvPr/>
        </p:nvSpPr>
        <p:spPr>
          <a:xfrm>
            <a:off x="6439300" y="4230883"/>
            <a:ext cx="798897" cy="47586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900" dirty="0" smtClean="0"/>
              <a:t>Στρεψίρρινα πρωτεύοντα</a:t>
            </a:r>
          </a:p>
          <a:p>
            <a:pPr algn="ctr"/>
            <a:endParaRPr lang="el-GR" sz="900" dirty="0" smtClean="0"/>
          </a:p>
          <a:p>
            <a:pPr algn="ctr"/>
            <a:r>
              <a:rPr lang="el-GR" sz="900" dirty="0" smtClean="0"/>
              <a:t>Κατάρρινοι πίθηκοι</a:t>
            </a:r>
            <a:endParaRPr lang="el-GR" sz="900" dirty="0"/>
          </a:p>
        </p:txBody>
      </p:sp>
      <p:sp>
        <p:nvSpPr>
          <p:cNvPr id="3" name="Ορθογώνιο 2"/>
          <p:cNvSpPr/>
          <p:nvPr/>
        </p:nvSpPr>
        <p:spPr>
          <a:xfrm>
            <a:off x="820574" y="2027063"/>
            <a:ext cx="2360984" cy="3570208"/>
          </a:xfrm>
          <a:prstGeom prst="rect">
            <a:avLst/>
          </a:prstGeom>
        </p:spPr>
        <p:txBody>
          <a:bodyPr wrap="square">
            <a:spAutoFit/>
          </a:bodyPr>
          <a:lstStyle/>
          <a:p>
            <a:r>
              <a:rPr lang="el-GR" sz="1600" dirty="0">
                <a:solidFill>
                  <a:srgbClr val="FFC000"/>
                </a:solidFill>
                <a:latin typeface="Arial Narrow" panose="020B0606020202030204" pitchFamily="34" charset="0"/>
              </a:rPr>
              <a:t>Η υπόταξη </a:t>
            </a:r>
            <a:r>
              <a:rPr lang="el-GR" sz="1600" dirty="0" smtClean="0">
                <a:solidFill>
                  <a:srgbClr val="FFC000"/>
                </a:solidFill>
                <a:latin typeface="Arial Narrow" panose="020B0606020202030204" pitchFamily="34" charset="0"/>
              </a:rPr>
              <a:t>Απλόρρινα </a:t>
            </a:r>
            <a:r>
              <a:rPr lang="el-GR" sz="1600" dirty="0">
                <a:solidFill>
                  <a:srgbClr val="FFC000"/>
                </a:solidFill>
                <a:latin typeface="Arial Narrow" panose="020B0606020202030204" pitchFamily="34" charset="0"/>
              </a:rPr>
              <a:t>περιλαμβάνει δύο βασικές ομάδες</a:t>
            </a:r>
            <a:r>
              <a:rPr lang="en-US" sz="1600" dirty="0" smtClean="0">
                <a:solidFill>
                  <a:srgbClr val="FFC000"/>
                </a:solidFill>
                <a:latin typeface="Arial Narrow" panose="020B0606020202030204" pitchFamily="34" charset="0"/>
              </a:rPr>
              <a:t>:</a:t>
            </a:r>
            <a:endParaRPr lang="el-GR" sz="1600" dirty="0" smtClean="0">
              <a:solidFill>
                <a:srgbClr val="FFC000"/>
              </a:solidFill>
              <a:latin typeface="Arial Narrow" panose="020B0606020202030204" pitchFamily="34" charset="0"/>
            </a:endParaRPr>
          </a:p>
          <a:p>
            <a:r>
              <a:rPr lang="el-GR" sz="1600" dirty="0" smtClean="0">
                <a:solidFill>
                  <a:srgbClr val="FFC000"/>
                </a:solidFill>
                <a:latin typeface="Arial Narrow" panose="020B0606020202030204" pitchFamily="34" charset="0"/>
              </a:rPr>
              <a:t>τους </a:t>
            </a:r>
            <a:r>
              <a:rPr lang="el-GR" sz="1600" dirty="0">
                <a:solidFill>
                  <a:srgbClr val="FFC000"/>
                </a:solidFill>
                <a:latin typeface="Arial Narrow" panose="020B0606020202030204" pitchFamily="34" charset="0"/>
              </a:rPr>
              <a:t>πλατύρρινους πιθήκους (ή ανώτερα πρωτεύοντα </a:t>
            </a:r>
          </a:p>
          <a:p>
            <a:r>
              <a:rPr lang="el-GR" sz="1600" dirty="0">
                <a:solidFill>
                  <a:srgbClr val="FFC000"/>
                </a:solidFill>
                <a:latin typeface="Arial Narrow" panose="020B0606020202030204" pitchFamily="34" charset="0"/>
              </a:rPr>
              <a:t>του Νέου Κόσμου) και τους </a:t>
            </a:r>
            <a:r>
              <a:rPr lang="el-GR" sz="1600" dirty="0" smtClean="0">
                <a:solidFill>
                  <a:srgbClr val="FFC000"/>
                </a:solidFill>
                <a:latin typeface="Arial Narrow" panose="020B0606020202030204" pitchFamily="34" charset="0"/>
              </a:rPr>
              <a:t>Κατάρρινους </a:t>
            </a:r>
            <a:r>
              <a:rPr lang="el-GR" sz="1600" dirty="0">
                <a:solidFill>
                  <a:srgbClr val="FFC000"/>
                </a:solidFill>
                <a:latin typeface="Arial Narrow" panose="020B0606020202030204" pitchFamily="34" charset="0"/>
              </a:rPr>
              <a:t>πιθήκους ή ανώτερα πρωτεύοντα του Παλαιού </a:t>
            </a:r>
            <a:r>
              <a:rPr lang="el-GR" sz="1600" dirty="0" smtClean="0">
                <a:solidFill>
                  <a:srgbClr val="FFC000"/>
                </a:solidFill>
                <a:latin typeface="Arial Narrow" panose="020B0606020202030204" pitchFamily="34" charset="0"/>
              </a:rPr>
              <a:t>Κόσμου.</a:t>
            </a:r>
          </a:p>
          <a:p>
            <a:r>
              <a:rPr lang="el-GR" sz="1600" dirty="0" smtClean="0">
                <a:solidFill>
                  <a:srgbClr val="FFC000"/>
                </a:solidFill>
                <a:latin typeface="Arial Narrow" panose="020B0606020202030204" pitchFamily="34" charset="0"/>
              </a:rPr>
              <a:t> </a:t>
            </a:r>
            <a:endParaRPr lang="el-GR" sz="1600" dirty="0">
              <a:solidFill>
                <a:srgbClr val="FFC000"/>
              </a:solidFill>
              <a:latin typeface="Arial Narrow" panose="020B0606020202030204" pitchFamily="34" charset="0"/>
            </a:endParaRPr>
          </a:p>
          <a:p>
            <a:r>
              <a:rPr lang="el-GR" sz="1600" dirty="0">
                <a:solidFill>
                  <a:srgbClr val="FFC000"/>
                </a:solidFill>
                <a:latin typeface="Arial Narrow" panose="020B0606020202030204" pitchFamily="34" charset="0"/>
              </a:rPr>
              <a:t>(</a:t>
            </a:r>
            <a:r>
              <a:rPr lang="el-GR" sz="1600" dirty="0" smtClean="0">
                <a:solidFill>
                  <a:srgbClr val="FFC000"/>
                </a:solidFill>
                <a:latin typeface="Arial Narrow" panose="020B0606020202030204" pitchFamily="34" charset="0"/>
              </a:rPr>
              <a:t>μόνο </a:t>
            </a:r>
            <a:r>
              <a:rPr lang="el-GR" sz="1600" dirty="0">
                <a:solidFill>
                  <a:srgbClr val="FFC000"/>
                </a:solidFill>
                <a:latin typeface="Arial Narrow" panose="020B0606020202030204" pitchFamily="34" charset="0"/>
              </a:rPr>
              <a:t>στον Παλαιό Κόσμο απαντούν σήμερα κατώτερα ή στρεψίρρινα πρωτεύοντα).</a:t>
            </a:r>
            <a:r>
              <a:rPr lang="en-US" sz="1600" dirty="0">
                <a:solidFill>
                  <a:srgbClr val="FFC000"/>
                </a:solidFill>
                <a:latin typeface="Arial Narrow" panose="020B0606020202030204" pitchFamily="34" charset="0"/>
              </a:rPr>
              <a:t> </a:t>
            </a:r>
            <a:endParaRPr lang="el-GR" sz="1600" dirty="0">
              <a:solidFill>
                <a:srgbClr val="FFC000"/>
              </a:solidFill>
              <a:latin typeface="Arial Narrow" panose="020B0606020202030204" pitchFamily="34" charset="0"/>
            </a:endParaRPr>
          </a:p>
          <a:p>
            <a:endParaRPr lang="el-GR" dirty="0">
              <a:solidFill>
                <a:srgbClr val="FFC000"/>
              </a:solidFill>
            </a:endParaRPr>
          </a:p>
        </p:txBody>
      </p:sp>
    </p:spTree>
    <p:extLst>
      <p:ext uri="{BB962C8B-B14F-4D97-AF65-F5344CB8AC3E}">
        <p14:creationId xmlns:p14="http://schemas.microsoft.com/office/powerpoint/2010/main" val="3437061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Τίτλος 4"/>
          <p:cNvSpPr>
            <a:spLocks noGrp="1"/>
          </p:cNvSpPr>
          <p:nvPr>
            <p:ph type="title"/>
          </p:nvPr>
        </p:nvSpPr>
        <p:spPr>
          <a:xfrm>
            <a:off x="2139906" y="363640"/>
            <a:ext cx="4841509" cy="1318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el-GR" sz="2400" dirty="0" smtClean="0">
                <a:solidFill>
                  <a:schemeClr val="accent3">
                    <a:lumMod val="75000"/>
                  </a:schemeClr>
                </a:solidFill>
              </a:rPr>
              <a:t>ΠΛΑΤΥΡΡΙΝΟΙ –ΑΠΛΟΡΡΙΝΟΙ  ΠΙΘΗΚΟΙ</a:t>
            </a:r>
            <a:br>
              <a:rPr lang="el-GR" sz="2400" dirty="0" smtClean="0">
                <a:solidFill>
                  <a:schemeClr val="accent3">
                    <a:lumMod val="75000"/>
                  </a:schemeClr>
                </a:solidFill>
              </a:rPr>
            </a:br>
            <a:r>
              <a:rPr lang="el-GR" sz="2400" dirty="0" smtClean="0">
                <a:solidFill>
                  <a:schemeClr val="accent3">
                    <a:lumMod val="75000"/>
                  </a:schemeClr>
                </a:solidFill>
              </a:rPr>
              <a:t/>
            </a:r>
            <a:br>
              <a:rPr lang="el-GR" sz="2400" dirty="0" smtClean="0">
                <a:solidFill>
                  <a:schemeClr val="accent3">
                    <a:lumMod val="75000"/>
                  </a:schemeClr>
                </a:solidFill>
              </a:rPr>
            </a:br>
            <a:r>
              <a:rPr lang="el-GR" sz="2400" dirty="0" smtClean="0">
                <a:solidFill>
                  <a:schemeClr val="accent3">
                    <a:lumMod val="75000"/>
                  </a:schemeClr>
                </a:solidFill>
              </a:rPr>
              <a:t>ΣΥΓΚΛΙΝΟΥΣΑ ΕΞΕΛΙΞΗ</a:t>
            </a:r>
            <a:endParaRPr lang="el-GR" sz="2400" dirty="0">
              <a:solidFill>
                <a:schemeClr val="accent3">
                  <a:lumMod val="75000"/>
                </a:schemeClr>
              </a:solidFill>
            </a:endParaRPr>
          </a:p>
        </p:txBody>
      </p:sp>
      <p:sp>
        <p:nvSpPr>
          <p:cNvPr id="4" name="Θέση περιεχομένου 3"/>
          <p:cNvSpPr>
            <a:spLocks noGrp="1"/>
          </p:cNvSpPr>
          <p:nvPr>
            <p:ph idx="1"/>
          </p:nvPr>
        </p:nvSpPr>
        <p:spPr>
          <a:xfrm>
            <a:off x="447575" y="4933316"/>
            <a:ext cx="8229600" cy="302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buNone/>
            </a:pPr>
            <a:r>
              <a:rPr lang="el-GR" sz="1600" dirty="0">
                <a:latin typeface="Arial Narrow" panose="020B0606020202030204" pitchFamily="34" charset="0"/>
              </a:rPr>
              <a:t>Οι Πλατύρρινοι πίθηκοι  (ανώτερα πρωτεύοντα του Νέου Κόσμου ή απλώς πρωτεύοντα του Νέου Κόσμου)  εμφανίζουν μεγαλύτερη εξελικτική συνάφεια με τα στρεψίρρινα πρωτεύοντα ενώ αποκλίνουν εξελικτικά από τα ανώτερα πρωτεύοντα του Παλαιού Κόσμου, δηλ. τους Κατάρρινους πιθήκους (κερκοπίθηκοι, ανθρωποειδείς πίθηκοι και ανθρωπίδες).</a:t>
            </a:r>
          </a:p>
        </p:txBody>
      </p:sp>
      <p:sp>
        <p:nvSpPr>
          <p:cNvPr id="7" name="Ορθογώνιο 6"/>
          <p:cNvSpPr/>
          <p:nvPr/>
        </p:nvSpPr>
        <p:spPr>
          <a:xfrm>
            <a:off x="476450" y="3110688"/>
            <a:ext cx="7478829" cy="1077218"/>
          </a:xfrm>
          <a:prstGeom prst="rect">
            <a:avLst/>
          </a:prstGeom>
        </p:spPr>
        <p:txBody>
          <a:bodyPr wrap="square">
            <a:spAutoFit/>
          </a:bodyPr>
          <a:lstStyle/>
          <a:p>
            <a:r>
              <a:rPr lang="el-GR" sz="1600" dirty="0">
                <a:solidFill>
                  <a:prstClr val="white"/>
                </a:solidFill>
                <a:latin typeface="Arial Narrow" panose="020B0606020202030204" pitchFamily="34" charset="0"/>
              </a:rPr>
              <a:t>Η κοινή βιολογική (φυλογενετική) αφετηρία και οι ανάλογες οικολογικές συνθήκες </a:t>
            </a:r>
            <a:r>
              <a:rPr lang="el-GR" sz="1600" dirty="0" smtClean="0">
                <a:solidFill>
                  <a:prstClr val="white"/>
                </a:solidFill>
                <a:latin typeface="Arial Narrow" panose="020B0606020202030204" pitchFamily="34" charset="0"/>
              </a:rPr>
              <a:t>στις </a:t>
            </a:r>
            <a:r>
              <a:rPr lang="el-GR" sz="1600" dirty="0">
                <a:solidFill>
                  <a:prstClr val="white"/>
                </a:solidFill>
                <a:latin typeface="Arial Narrow" panose="020B0606020202030204" pitchFamily="34" charset="0"/>
              </a:rPr>
              <a:t>δύο </a:t>
            </a:r>
            <a:r>
              <a:rPr lang="el-GR" sz="1600" dirty="0" smtClean="0">
                <a:solidFill>
                  <a:prstClr val="white"/>
                </a:solidFill>
                <a:latin typeface="Arial Narrow" panose="020B0606020202030204" pitchFamily="34" charset="0"/>
              </a:rPr>
              <a:t>ηπείρους </a:t>
            </a:r>
            <a:r>
              <a:rPr lang="el-GR" sz="1600" dirty="0">
                <a:solidFill>
                  <a:prstClr val="white"/>
                </a:solidFill>
                <a:latin typeface="Arial Narrow" panose="020B0606020202030204" pitchFamily="34" charset="0"/>
              </a:rPr>
              <a:t>κατηύθυναν την </a:t>
            </a:r>
            <a:r>
              <a:rPr lang="el-GR" sz="1600" dirty="0" smtClean="0">
                <a:solidFill>
                  <a:prstClr val="white"/>
                </a:solidFill>
                <a:latin typeface="Arial Narrow" panose="020B0606020202030204" pitchFamily="34" charset="0"/>
              </a:rPr>
              <a:t>εξέλιξη στο κοινό ή συγκλίνον πρότυπο των ανώτερων πρωτευόντων με ουρά -δηλ. στη βασική ομοιότητα ανάμεσα στους Πλατύρρινους και Κατάρρινους (κερκοφόρους) πιθήκους.</a:t>
            </a:r>
            <a:endParaRPr lang="el-GR" sz="1600" dirty="0">
              <a:latin typeface="Arial Narrow" panose="020B0606020202030204" pitchFamily="34" charset="0"/>
            </a:endParaRPr>
          </a:p>
        </p:txBody>
      </p:sp>
      <p:sp>
        <p:nvSpPr>
          <p:cNvPr id="3" name="Ορθογώνιο 2"/>
          <p:cNvSpPr/>
          <p:nvPr/>
        </p:nvSpPr>
        <p:spPr>
          <a:xfrm>
            <a:off x="476450" y="1828801"/>
            <a:ext cx="8200725" cy="1077218"/>
          </a:xfrm>
          <a:prstGeom prst="rect">
            <a:avLst/>
          </a:prstGeom>
        </p:spPr>
        <p:txBody>
          <a:bodyPr wrap="square">
            <a:spAutoFit/>
          </a:bodyPr>
          <a:lstStyle/>
          <a:p>
            <a:r>
              <a:rPr lang="el-GR" sz="1600" dirty="0">
                <a:solidFill>
                  <a:schemeClr val="lt1"/>
                </a:solidFill>
                <a:latin typeface="Arial Narrow" panose="020B0606020202030204" pitchFamily="34" charset="0"/>
              </a:rPr>
              <a:t>Οι </a:t>
            </a:r>
            <a:r>
              <a:rPr lang="el-GR" sz="1600" dirty="0" smtClean="0">
                <a:solidFill>
                  <a:schemeClr val="lt1"/>
                </a:solidFill>
                <a:latin typeface="Arial Narrow" panose="020B0606020202030204" pitchFamily="34" charset="0"/>
              </a:rPr>
              <a:t>Πλατύρρινοι </a:t>
            </a:r>
            <a:r>
              <a:rPr lang="el-GR" sz="1600" dirty="0">
                <a:solidFill>
                  <a:schemeClr val="lt1"/>
                </a:solidFill>
                <a:latin typeface="Arial Narrow" panose="020B0606020202030204" pitchFamily="34" charset="0"/>
              </a:rPr>
              <a:t>πίθηκοι εξελίχθηκαν στον Νέο Κόσμο παράλληλα με τους κερκοπιθήκους </a:t>
            </a:r>
            <a:r>
              <a:rPr lang="el-GR" sz="1600" dirty="0" smtClean="0">
                <a:solidFill>
                  <a:schemeClr val="lt1"/>
                </a:solidFill>
                <a:latin typeface="Arial Narrow" panose="020B0606020202030204" pitchFamily="34" charset="0"/>
              </a:rPr>
              <a:t> </a:t>
            </a:r>
          </a:p>
          <a:p>
            <a:r>
              <a:rPr lang="el-GR" sz="1600" dirty="0" smtClean="0">
                <a:solidFill>
                  <a:schemeClr val="lt1"/>
                </a:solidFill>
                <a:latin typeface="Arial Narrow" panose="020B0606020202030204" pitchFamily="34" charset="0"/>
              </a:rPr>
              <a:t>(Κατάρρινους πιθήκους με ουρά) του </a:t>
            </a:r>
            <a:r>
              <a:rPr lang="el-GR" sz="1600" dirty="0">
                <a:solidFill>
                  <a:schemeClr val="lt1"/>
                </a:solidFill>
                <a:latin typeface="Arial Narrow" panose="020B0606020202030204" pitchFamily="34" charset="0"/>
              </a:rPr>
              <a:t>Παλαιού Κόσμου. </a:t>
            </a:r>
          </a:p>
          <a:p>
            <a:r>
              <a:rPr lang="el-GR" sz="1600" dirty="0" smtClean="0">
                <a:solidFill>
                  <a:schemeClr val="lt1"/>
                </a:solidFill>
                <a:latin typeface="Arial Narrow" panose="020B0606020202030204" pitchFamily="34" charset="0"/>
              </a:rPr>
              <a:t>Η </a:t>
            </a:r>
            <a:r>
              <a:rPr lang="el-GR" sz="1600" dirty="0">
                <a:solidFill>
                  <a:schemeClr val="lt1"/>
                </a:solidFill>
                <a:latin typeface="Arial Narrow" panose="020B0606020202030204" pitchFamily="34" charset="0"/>
              </a:rPr>
              <a:t>κοινή αρχέγονη μορφή –ένα στρεψίρρινο πρωτεύον από τον Παλαιό Κόσμο- εποίκισε τον </a:t>
            </a:r>
            <a:r>
              <a:rPr lang="el-GR" sz="1600" dirty="0" smtClean="0">
                <a:solidFill>
                  <a:schemeClr val="lt1"/>
                </a:solidFill>
                <a:latin typeface="Arial Narrow" panose="020B0606020202030204" pitchFamily="34" charset="0"/>
              </a:rPr>
              <a:t>Νέο </a:t>
            </a:r>
            <a:r>
              <a:rPr lang="el-GR" sz="1600" dirty="0">
                <a:solidFill>
                  <a:schemeClr val="lt1"/>
                </a:solidFill>
                <a:latin typeface="Arial Narrow" panose="020B0606020202030204" pitchFamily="34" charset="0"/>
              </a:rPr>
              <a:t>Κόσμο </a:t>
            </a:r>
            <a:r>
              <a:rPr lang="el-GR" sz="1600" dirty="0" smtClean="0">
                <a:solidFill>
                  <a:schemeClr val="lt1"/>
                </a:solidFill>
                <a:latin typeface="Arial Narrow" panose="020B0606020202030204" pitchFamily="34" charset="0"/>
              </a:rPr>
              <a:t>πριν  από περίπου 40 εκατομμύρια χρόνια διασχίζοντας </a:t>
            </a:r>
            <a:r>
              <a:rPr lang="el-GR" sz="1600" dirty="0">
                <a:solidFill>
                  <a:schemeClr val="lt1"/>
                </a:solidFill>
                <a:latin typeface="Arial Narrow" panose="020B0606020202030204" pitchFamily="34" charset="0"/>
              </a:rPr>
              <a:t>την  θάλασσα </a:t>
            </a:r>
            <a:r>
              <a:rPr lang="el-GR" sz="1600" dirty="0" smtClean="0">
                <a:solidFill>
                  <a:schemeClr val="lt1"/>
                </a:solidFill>
                <a:latin typeface="Arial Narrow" panose="020B0606020202030204" pitchFamily="34" charset="0"/>
              </a:rPr>
              <a:t>πάνω </a:t>
            </a:r>
            <a:r>
              <a:rPr lang="el-GR" sz="1600" dirty="0">
                <a:solidFill>
                  <a:schemeClr val="lt1"/>
                </a:solidFill>
                <a:latin typeface="Arial Narrow" panose="020B0606020202030204" pitchFamily="34" charset="0"/>
              </a:rPr>
              <a:t>σε μια φυσική σχεδία</a:t>
            </a:r>
            <a:r>
              <a:rPr lang="el-GR" sz="1600" dirty="0" smtClean="0">
                <a:solidFill>
                  <a:schemeClr val="lt1"/>
                </a:solidFill>
                <a:latin typeface="Arial Narrow" panose="020B0606020202030204" pitchFamily="34" charset="0"/>
              </a:rPr>
              <a:t>.</a:t>
            </a:r>
            <a:endParaRPr lang="el-GR" sz="1600" dirty="0">
              <a:solidFill>
                <a:schemeClr val="lt1"/>
              </a:solidFill>
              <a:latin typeface="Arial Narrow" panose="020B0606020202030204" pitchFamily="34" charset="0"/>
            </a:endParaRPr>
          </a:p>
        </p:txBody>
      </p:sp>
    </p:spTree>
    <p:extLst>
      <p:ext uri="{BB962C8B-B14F-4D97-AF65-F5344CB8AC3E}">
        <p14:creationId xmlns:p14="http://schemas.microsoft.com/office/powerpoint/2010/main" val="3613204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995291" y="1124990"/>
            <a:ext cx="7211144" cy="1143000"/>
          </a:xfrm>
        </p:spPr>
        <p:txBody>
          <a:bodyPr>
            <a:normAutofit/>
          </a:bodyPr>
          <a:lstStyle/>
          <a:p>
            <a:r>
              <a:rPr lang="el-GR" sz="2700" dirty="0" smtClean="0">
                <a:solidFill>
                  <a:srgbClr val="92D050"/>
                </a:solidFill>
                <a:latin typeface="Arial Narrow" panose="020B0606020202030204" pitchFamily="34" charset="0"/>
              </a:rPr>
              <a:t>Πλατύρρινοι</a:t>
            </a:r>
            <a:r>
              <a:rPr lang="el-GR" sz="2700" dirty="0" smtClean="0">
                <a:solidFill>
                  <a:schemeClr val="bg1"/>
                </a:solidFill>
                <a:latin typeface="Arial Narrow" panose="020B0606020202030204" pitchFamily="34" charset="0"/>
              </a:rPr>
              <a:t> πίθηκοι ή πίθηκοι του Νέου Κόσμου</a:t>
            </a:r>
            <a:endParaRPr lang="el-GR" sz="2700" dirty="0">
              <a:solidFill>
                <a:schemeClr val="bg1"/>
              </a:solidFill>
              <a:latin typeface="Arial Narrow" panose="020B0606020202030204" pitchFamily="34" charset="0"/>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779" y="2838190"/>
            <a:ext cx="7704000" cy="356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3031835" y="548268"/>
            <a:ext cx="2648161" cy="369332"/>
          </a:xfrm>
          <a:prstGeom prst="rect">
            <a:avLst/>
          </a:prstGeom>
        </p:spPr>
        <p:txBody>
          <a:bodyPr wrap="none">
            <a:spAutoFit/>
          </a:bodyPr>
          <a:lstStyle/>
          <a:p>
            <a:r>
              <a:rPr lang="el-GR" dirty="0" smtClean="0">
                <a:solidFill>
                  <a:srgbClr val="FFFF00"/>
                </a:solidFill>
              </a:rPr>
              <a:t>ΑΠΛΟΡΡΙΝΑ </a:t>
            </a:r>
            <a:r>
              <a:rPr lang="el-GR" dirty="0">
                <a:solidFill>
                  <a:srgbClr val="FFFF00"/>
                </a:solidFill>
              </a:rPr>
              <a:t>ΠΡΩΤΕΥΟΝΤΑ</a:t>
            </a:r>
            <a:endParaRPr lang="el-GR"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65" y="45557"/>
            <a:ext cx="1895637" cy="137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788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8167" y="813914"/>
            <a:ext cx="4104000" cy="5053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94038" y="5792635"/>
            <a:ext cx="2319009" cy="877163"/>
          </a:xfrm>
          <a:prstGeom prst="rect">
            <a:avLst/>
          </a:prstGeom>
          <a:noFill/>
        </p:spPr>
        <p:txBody>
          <a:bodyPr wrap="square" rtlCol="0">
            <a:spAutoFit/>
          </a:bodyPr>
          <a:lstStyle/>
          <a:p>
            <a:r>
              <a:rPr lang="el-GR" sz="3000" dirty="0" smtClean="0">
                <a:solidFill>
                  <a:prstClr val="black"/>
                </a:solidFill>
              </a:rPr>
              <a:t> </a:t>
            </a:r>
            <a:r>
              <a:rPr lang="en-US" sz="2000" dirty="0" smtClean="0">
                <a:solidFill>
                  <a:prstClr val="black"/>
                </a:solidFill>
              </a:rPr>
              <a:t>Carolus</a:t>
            </a:r>
            <a:r>
              <a:rPr lang="el-GR" sz="2000" dirty="0" smtClean="0">
                <a:solidFill>
                  <a:prstClr val="black"/>
                </a:solidFill>
              </a:rPr>
              <a:t>  </a:t>
            </a:r>
            <a:r>
              <a:rPr lang="en-US" sz="2000" dirty="0" smtClean="0">
                <a:solidFill>
                  <a:prstClr val="black"/>
                </a:solidFill>
              </a:rPr>
              <a:t>Linnaeus</a:t>
            </a:r>
            <a:endParaRPr lang="el-GR" sz="2000" dirty="0">
              <a:solidFill>
                <a:prstClr val="black"/>
              </a:solidFill>
            </a:endParaRPr>
          </a:p>
          <a:p>
            <a:r>
              <a:rPr lang="el-GR" sz="2000" dirty="0" smtClean="0">
                <a:solidFill>
                  <a:prstClr val="black"/>
                </a:solidFill>
              </a:rPr>
              <a:t>          </a:t>
            </a:r>
            <a:r>
              <a:rPr lang="en-US" sz="1600" dirty="0" smtClean="0">
                <a:solidFill>
                  <a:prstClr val="black"/>
                </a:solidFill>
              </a:rPr>
              <a:t>1707-1778</a:t>
            </a:r>
            <a:endParaRPr lang="en-US" sz="1600" dirty="0">
              <a:solidFill>
                <a:prstClr val="black"/>
              </a:solidFill>
            </a:endParaRPr>
          </a:p>
        </p:txBody>
      </p:sp>
      <p:sp>
        <p:nvSpPr>
          <p:cNvPr id="7" name="TextBox 6"/>
          <p:cNvSpPr txBox="1"/>
          <p:nvPr/>
        </p:nvSpPr>
        <p:spPr>
          <a:xfrm>
            <a:off x="284124" y="197776"/>
            <a:ext cx="3423688" cy="769441"/>
          </a:xfrm>
          <a:prstGeom prst="rect">
            <a:avLst/>
          </a:prstGeom>
          <a:noFill/>
        </p:spPr>
        <p:txBody>
          <a:bodyPr wrap="square" rtlCol="0">
            <a:spAutoFit/>
          </a:bodyPr>
          <a:lstStyle/>
          <a:p>
            <a:r>
              <a:rPr lang="el-GR" sz="4400" dirty="0" smtClean="0">
                <a:solidFill>
                  <a:srgbClr val="EEECE1">
                    <a:lumMod val="75000"/>
                  </a:srgbClr>
                </a:solidFill>
              </a:rPr>
              <a:t>ΤΑΞΙΝΟΜΙΚΗ</a:t>
            </a:r>
            <a:endParaRPr lang="en-US" sz="2400" dirty="0" smtClean="0">
              <a:solidFill>
                <a:srgbClr val="EEECE1">
                  <a:lumMod val="75000"/>
                </a:srgb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23" y="1988682"/>
            <a:ext cx="1085851"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11250" r="100000">
                        <a14:foregroundMark x1="93333" y1="82673" x2="94583" y2="88614"/>
                      </a14:backgroundRemoval>
                    </a14:imgEffect>
                  </a14:imgLayer>
                </a14:imgProps>
              </a:ext>
              <a:ext uri="{28A0092B-C50C-407E-A947-70E740481C1C}">
                <a14:useLocalDpi xmlns:a14="http://schemas.microsoft.com/office/drawing/2010/main" val="0"/>
              </a:ext>
            </a:extLst>
          </a:blip>
          <a:srcRect l="24003" t="6746"/>
          <a:stretch/>
        </p:blipFill>
        <p:spPr bwMode="auto">
          <a:xfrm>
            <a:off x="1620933" y="3465105"/>
            <a:ext cx="1112351" cy="1148788"/>
          </a:xfrm>
          <a:prstGeom prst="rect">
            <a:avLst/>
          </a:prstGeom>
          <a:solidFill>
            <a:schemeClr val="tx2">
              <a:lumMod val="75000"/>
            </a:schemeClr>
          </a:solidFill>
          <a:ln>
            <a:noFill/>
          </a:ln>
          <a:effectLst/>
          <a:extLst/>
        </p:spPr>
      </p:pic>
      <p:sp>
        <p:nvSpPr>
          <p:cNvPr id="6" name="Ορθογώνιο 5"/>
          <p:cNvSpPr/>
          <p:nvPr/>
        </p:nvSpPr>
        <p:spPr>
          <a:xfrm>
            <a:off x="725696" y="952270"/>
            <a:ext cx="2219363" cy="309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EEECE1">
                    <a:lumMod val="75000"/>
                  </a:srgbClr>
                </a:solidFill>
              </a:rPr>
              <a:t>Ανθρωπόμορφα</a:t>
            </a:r>
            <a:endParaRPr lang="el-GR" dirty="0">
              <a:solidFill>
                <a:prstClr val="white"/>
              </a:solidFill>
            </a:endParaRPr>
          </a:p>
        </p:txBody>
      </p:sp>
      <p:pic>
        <p:nvPicPr>
          <p:cNvPr id="17" name="Εικόνα 16" descr="Σχετική εικόνα"/>
          <p:cNvPicPr/>
          <p:nvPr/>
        </p:nvPicPr>
        <p:blipFill rotWithShape="1">
          <a:blip r:embed="rId6">
            <a:extLst>
              <a:ext uri="{BEBA8EAE-BF5A-486C-A8C5-ECC9F3942E4B}">
                <a14:imgProps xmlns:a14="http://schemas.microsoft.com/office/drawing/2010/main">
                  <a14:imgLayer r:embed="rId7">
                    <a14:imgEffect>
                      <a14:backgroundRemoval t="7534" b="100000" l="80962" r="100000">
                        <a14:foregroundMark x1="93846" y1="43836" x2="95385" y2="43493"/>
                      </a14:backgroundRemoval>
                    </a14:imgEffect>
                  </a14:imgLayer>
                </a14:imgProps>
              </a:ext>
              <a:ext uri="{28A0092B-C50C-407E-A947-70E740481C1C}">
                <a14:useLocalDpi xmlns:a14="http://schemas.microsoft.com/office/drawing/2010/main" val="0"/>
              </a:ext>
            </a:extLst>
          </a:blip>
          <a:srcRect l="82006"/>
          <a:stretch/>
        </p:blipFill>
        <p:spPr bwMode="auto">
          <a:xfrm>
            <a:off x="2905553" y="4104511"/>
            <a:ext cx="564515" cy="1763395"/>
          </a:xfrm>
          <a:prstGeom prst="rect">
            <a:avLst/>
          </a:prstGeom>
          <a:noFill/>
          <a:ln>
            <a:noFill/>
          </a:ln>
          <a:extLst>
            <a:ext uri="{53640926-AAD7-44D8-BBD7-CCE9431645EC}">
              <a14:shadowObscured xmlns:a14="http://schemas.microsoft.com/office/drawing/2010/main"/>
            </a:ext>
          </a:extLst>
        </p:spPr>
      </p:pic>
      <p:sp>
        <p:nvSpPr>
          <p:cNvPr id="8" name="Ορθογώνιο 7"/>
          <p:cNvSpPr/>
          <p:nvPr/>
        </p:nvSpPr>
        <p:spPr>
          <a:xfrm>
            <a:off x="284124" y="6242473"/>
            <a:ext cx="4527492" cy="400110"/>
          </a:xfrm>
          <a:prstGeom prst="rect">
            <a:avLst/>
          </a:prstGeom>
        </p:spPr>
        <p:txBody>
          <a:bodyPr wrap="square">
            <a:spAutoFit/>
          </a:bodyPr>
          <a:lstStyle/>
          <a:p>
            <a:r>
              <a:rPr lang="el-GR" sz="2000" dirty="0">
                <a:solidFill>
                  <a:srgbClr val="EEECE1">
                    <a:lumMod val="75000"/>
                  </a:srgbClr>
                </a:solidFill>
              </a:rPr>
              <a:t>ΔΙΩΝΥΜΗ </a:t>
            </a:r>
            <a:r>
              <a:rPr lang="el-GR" sz="2000" dirty="0" smtClean="0">
                <a:solidFill>
                  <a:srgbClr val="EEECE1">
                    <a:lumMod val="75000"/>
                  </a:srgbClr>
                </a:solidFill>
              </a:rPr>
              <a:t>ΟΝΟΜΑΤΟΛΟΓΙΑ</a:t>
            </a:r>
            <a:r>
              <a:rPr lang="en-US" sz="2000" dirty="0" smtClean="0">
                <a:solidFill>
                  <a:srgbClr val="EEECE1">
                    <a:lumMod val="75000"/>
                  </a:srgbClr>
                </a:solidFill>
              </a:rPr>
              <a:t>: </a:t>
            </a:r>
            <a:r>
              <a:rPr lang="el-GR" sz="2000" dirty="0" smtClean="0">
                <a:solidFill>
                  <a:srgbClr val="EEECE1">
                    <a:lumMod val="75000"/>
                  </a:srgbClr>
                </a:solidFill>
                <a:latin typeface="Arial Narrow" panose="020B0606020202030204" pitchFamily="34" charset="0"/>
                <a:cs typeface="Arial" panose="020B0604020202020204" pitchFamily="34" charset="0"/>
              </a:rPr>
              <a:t>Γένος</a:t>
            </a:r>
            <a:r>
              <a:rPr lang="en-US" sz="2000" dirty="0" smtClean="0">
                <a:solidFill>
                  <a:srgbClr val="EEECE1">
                    <a:lumMod val="75000"/>
                  </a:srgbClr>
                </a:solidFill>
                <a:latin typeface="Arial Narrow" panose="020B0606020202030204" pitchFamily="34" charset="0"/>
                <a:cs typeface="Arial" panose="020B0604020202020204" pitchFamily="34" charset="0"/>
              </a:rPr>
              <a:t>,</a:t>
            </a:r>
            <a:r>
              <a:rPr lang="el-GR" sz="2000" dirty="0" smtClean="0">
                <a:solidFill>
                  <a:srgbClr val="EEECE1">
                    <a:lumMod val="75000"/>
                  </a:srgbClr>
                </a:solidFill>
                <a:latin typeface="Arial Narrow" panose="020B0606020202030204" pitchFamily="34" charset="0"/>
                <a:cs typeface="Arial" panose="020B0604020202020204" pitchFamily="34" charset="0"/>
              </a:rPr>
              <a:t> </a:t>
            </a:r>
            <a:r>
              <a:rPr lang="el-GR" sz="2000" i="1" dirty="0" smtClean="0">
                <a:solidFill>
                  <a:srgbClr val="EEECE1">
                    <a:lumMod val="75000"/>
                  </a:srgbClr>
                </a:solidFill>
                <a:latin typeface="Arial Narrow" panose="020B0606020202030204" pitchFamily="34" charset="0"/>
                <a:cs typeface="Arial" panose="020B0604020202020204" pitchFamily="34" charset="0"/>
              </a:rPr>
              <a:t>είδος</a:t>
            </a:r>
            <a:endParaRPr lang="el-GR" sz="2000" dirty="0">
              <a:solidFill>
                <a:prstClr val="black"/>
              </a:solidFill>
              <a:latin typeface="Arial Narrow" panose="020B0606020202030204" pitchFamily="34" charset="0"/>
              <a:cs typeface="Arial" panose="020B0604020202020204" pitchFamily="34" charset="0"/>
            </a:endParaRPr>
          </a:p>
        </p:txBody>
      </p:sp>
      <p:sp>
        <p:nvSpPr>
          <p:cNvPr id="2" name="Ορθογώνιο 1"/>
          <p:cNvSpPr/>
          <p:nvPr/>
        </p:nvSpPr>
        <p:spPr>
          <a:xfrm>
            <a:off x="534342" y="1730163"/>
            <a:ext cx="1257011" cy="276999"/>
          </a:xfrm>
          <a:prstGeom prst="rect">
            <a:avLst/>
          </a:prstGeom>
        </p:spPr>
        <p:txBody>
          <a:bodyPr wrap="none">
            <a:spAutoFit/>
          </a:bodyPr>
          <a:lstStyle/>
          <a:p>
            <a:pPr algn="ctr"/>
            <a:r>
              <a:rPr lang="en-US" sz="1200" dirty="0">
                <a:solidFill>
                  <a:srgbClr val="EEECE1">
                    <a:lumMod val="90000"/>
                  </a:srgbClr>
                </a:solidFill>
              </a:rPr>
              <a:t>Pongo</a:t>
            </a:r>
            <a:r>
              <a:rPr lang="en-US" sz="1200" i="1" dirty="0">
                <a:solidFill>
                  <a:srgbClr val="EEECE1">
                    <a:lumMod val="90000"/>
                  </a:srgbClr>
                </a:solidFill>
              </a:rPr>
              <a:t> pygm</a:t>
            </a:r>
            <a:r>
              <a:rPr lang="el-GR" sz="1200" i="1" dirty="0">
                <a:solidFill>
                  <a:srgbClr val="EEECE1">
                    <a:lumMod val="90000"/>
                  </a:srgbClr>
                </a:solidFill>
              </a:rPr>
              <a:t>α</a:t>
            </a:r>
            <a:r>
              <a:rPr lang="en-US" sz="1200" i="1" dirty="0">
                <a:solidFill>
                  <a:srgbClr val="EEECE1">
                    <a:lumMod val="90000"/>
                  </a:srgbClr>
                </a:solidFill>
              </a:rPr>
              <a:t>eus</a:t>
            </a:r>
            <a:endParaRPr lang="el-GR" sz="1200" i="1" dirty="0">
              <a:solidFill>
                <a:srgbClr val="EEECE1">
                  <a:lumMod val="90000"/>
                </a:srgbClr>
              </a:solidFill>
            </a:endParaRPr>
          </a:p>
        </p:txBody>
      </p:sp>
      <p:sp>
        <p:nvSpPr>
          <p:cNvPr id="3" name="Ορθογώνιο 2"/>
          <p:cNvSpPr/>
          <p:nvPr/>
        </p:nvSpPr>
        <p:spPr>
          <a:xfrm>
            <a:off x="1702818" y="4475394"/>
            <a:ext cx="1156663" cy="276999"/>
          </a:xfrm>
          <a:prstGeom prst="rect">
            <a:avLst/>
          </a:prstGeom>
        </p:spPr>
        <p:txBody>
          <a:bodyPr wrap="none">
            <a:spAutoFit/>
          </a:bodyPr>
          <a:lstStyle/>
          <a:p>
            <a:r>
              <a:rPr lang="en-US" sz="1200" dirty="0">
                <a:solidFill>
                  <a:srgbClr val="EEECE1">
                    <a:lumMod val="90000"/>
                  </a:srgbClr>
                </a:solidFill>
              </a:rPr>
              <a:t>Pan</a:t>
            </a:r>
            <a:r>
              <a:rPr lang="en-US" sz="1200" i="1" dirty="0">
                <a:solidFill>
                  <a:srgbClr val="EEECE1">
                    <a:lumMod val="90000"/>
                  </a:srgbClr>
                </a:solidFill>
              </a:rPr>
              <a:t> troglodytes</a:t>
            </a:r>
            <a:endParaRPr lang="el-GR" sz="1200" dirty="0">
              <a:solidFill>
                <a:prstClr val="black"/>
              </a:solidFill>
            </a:endParaRPr>
          </a:p>
        </p:txBody>
      </p:sp>
      <p:sp>
        <p:nvSpPr>
          <p:cNvPr id="9" name="Ορθογώνιο 8"/>
          <p:cNvSpPr/>
          <p:nvPr/>
        </p:nvSpPr>
        <p:spPr>
          <a:xfrm>
            <a:off x="2372394" y="5757583"/>
            <a:ext cx="1066318" cy="276999"/>
          </a:xfrm>
          <a:prstGeom prst="rect">
            <a:avLst/>
          </a:prstGeom>
        </p:spPr>
        <p:txBody>
          <a:bodyPr wrap="none">
            <a:spAutoFit/>
          </a:bodyPr>
          <a:lstStyle/>
          <a:p>
            <a:pPr algn="ctr"/>
            <a:r>
              <a:rPr lang="en-US" sz="1200" dirty="0">
                <a:solidFill>
                  <a:srgbClr val="EEECE1">
                    <a:lumMod val="90000"/>
                  </a:srgbClr>
                </a:solidFill>
              </a:rPr>
              <a:t>Homo</a:t>
            </a:r>
            <a:r>
              <a:rPr lang="en-US" sz="1200" i="1" dirty="0">
                <a:solidFill>
                  <a:srgbClr val="EEECE1">
                    <a:lumMod val="90000"/>
                  </a:srgbClr>
                </a:solidFill>
              </a:rPr>
              <a:t> sapiens</a:t>
            </a:r>
            <a:endParaRPr lang="el-GR" sz="1200" i="1" dirty="0">
              <a:solidFill>
                <a:srgbClr val="EEECE1">
                  <a:lumMod val="90000"/>
                </a:srgbClr>
              </a:solidFill>
            </a:endParaRPr>
          </a:p>
        </p:txBody>
      </p:sp>
    </p:spTree>
    <p:extLst>
      <p:ext uri="{BB962C8B-B14F-4D97-AF65-F5344CB8AC3E}">
        <p14:creationId xmlns:p14="http://schemas.microsoft.com/office/powerpoint/2010/main" val="29997062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720673" y="3512196"/>
            <a:ext cx="1511083" cy="796333"/>
          </a:xfrm>
        </p:spPr>
        <p:txBody>
          <a:bodyPr/>
          <a:lstStyle/>
          <a:p>
            <a:r>
              <a:rPr lang="el-GR" dirty="0">
                <a:solidFill>
                  <a:schemeClr val="accent3">
                    <a:lumMod val="75000"/>
                  </a:schemeClr>
                </a:solidFill>
              </a:rPr>
              <a:t/>
            </a:r>
            <a:br>
              <a:rPr lang="el-GR" dirty="0">
                <a:solidFill>
                  <a:schemeClr val="accent3">
                    <a:lumMod val="75000"/>
                  </a:schemeClr>
                </a:solidFill>
              </a:rPr>
            </a:br>
            <a:endParaRPr lang="el-GR" dirty="0"/>
          </a:p>
        </p:txBody>
      </p:sp>
      <p:pic>
        <p:nvPicPr>
          <p:cNvPr id="7" name="Θέση περιεχομένου 6"/>
          <p:cNvPicPr>
            <a:picLocks noGrp="1" noChangeAspect="1"/>
          </p:cNvPicPr>
          <p:nvPr>
            <p:ph idx="1"/>
          </p:nvPr>
        </p:nvPicPr>
        <p:blipFill>
          <a:blip r:embed="rId2">
            <a:lum bright="-5000" contrast="4000"/>
            <a:extLst>
              <a:ext uri="{28A0092B-C50C-407E-A947-70E740481C1C}">
                <a14:useLocalDpi xmlns:a14="http://schemas.microsoft.com/office/drawing/2010/main" val="0"/>
              </a:ext>
            </a:extLst>
          </a:blip>
          <a:stretch>
            <a:fillRect/>
          </a:stretch>
        </p:blipFill>
        <p:spPr>
          <a:xfrm>
            <a:off x="3260721" y="2499991"/>
            <a:ext cx="5111751" cy="3525852"/>
          </a:xfrm>
        </p:spPr>
      </p:pic>
      <p:sp>
        <p:nvSpPr>
          <p:cNvPr id="9" name="Ορθογώνιο 8"/>
          <p:cNvSpPr/>
          <p:nvPr/>
        </p:nvSpPr>
        <p:spPr>
          <a:xfrm>
            <a:off x="296056" y="1140858"/>
            <a:ext cx="1576072" cy="338554"/>
          </a:xfrm>
          <a:prstGeom prst="rect">
            <a:avLst/>
          </a:prstGeom>
        </p:spPr>
        <p:txBody>
          <a:bodyPr wrap="none">
            <a:spAutoFit/>
          </a:bodyPr>
          <a:lstStyle/>
          <a:p>
            <a:r>
              <a:rPr lang="en-US" sz="1600" dirty="0">
                <a:solidFill>
                  <a:srgbClr val="92D050"/>
                </a:solidFill>
              </a:rPr>
              <a:t>Aotus </a:t>
            </a:r>
            <a:r>
              <a:rPr lang="en-US" sz="1600" i="1" dirty="0">
                <a:solidFill>
                  <a:srgbClr val="92D050"/>
                </a:solidFill>
              </a:rPr>
              <a:t>trivirgatus</a:t>
            </a:r>
          </a:p>
        </p:txBody>
      </p:sp>
      <p:sp>
        <p:nvSpPr>
          <p:cNvPr id="10"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
        <p:nvSpPr>
          <p:cNvPr id="12" name="11 - Ορθογώνιο"/>
          <p:cNvSpPr/>
          <p:nvPr/>
        </p:nvSpPr>
        <p:spPr>
          <a:xfrm>
            <a:off x="134297" y="4835413"/>
            <a:ext cx="3126424" cy="1169551"/>
          </a:xfrm>
          <a:prstGeom prst="rect">
            <a:avLst/>
          </a:prstGeom>
        </p:spPr>
        <p:txBody>
          <a:bodyPr wrap="square">
            <a:spAutoFit/>
          </a:bodyPr>
          <a:lstStyle/>
          <a:p>
            <a:r>
              <a:rPr lang="el-GR" sz="1400" dirty="0" smtClean="0">
                <a:solidFill>
                  <a:schemeClr val="bg1"/>
                </a:solidFill>
                <a:latin typeface="Arial Narrow" panose="020B0606020202030204" pitchFamily="34" charset="0"/>
              </a:rPr>
              <a:t>Οι νυκτόβιοι πλατύρρινοι πίθηκοι αποτελούν ιδιαίτερη περίπτωση ανώτερων πρωτευόντων (απλόρρινων) . Η ιδιαιτερότητα αποδίδεται στην διατήρηση προσαρμογής του </a:t>
            </a:r>
            <a:r>
              <a:rPr lang="el-GR" sz="1400" smtClean="0">
                <a:solidFill>
                  <a:schemeClr val="bg1"/>
                </a:solidFill>
                <a:latin typeface="Arial Narrow" panose="020B0606020202030204" pitchFamily="34" charset="0"/>
              </a:rPr>
              <a:t>στρεψίρρινου</a:t>
            </a:r>
            <a:r>
              <a:rPr lang="el-GR" sz="1400" dirty="0" smtClean="0">
                <a:solidFill>
                  <a:schemeClr val="bg1"/>
                </a:solidFill>
                <a:latin typeface="Arial Narrow" panose="020B0606020202030204" pitchFamily="34" charset="0"/>
              </a:rPr>
              <a:t> προγόνου.</a:t>
            </a:r>
            <a:endParaRPr lang="el-GR" sz="1400" dirty="0">
              <a:solidFill>
                <a:schemeClr val="bg1"/>
              </a:solidFill>
              <a:latin typeface="Arial Narrow" panose="020B0606020202030204" pitchFamily="34" charset="0"/>
            </a:endParaRPr>
          </a:p>
        </p:txBody>
      </p:sp>
      <p:sp>
        <p:nvSpPr>
          <p:cNvPr id="8"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Τίτλος 3"/>
          <p:cNvSpPr txBox="1">
            <a:spLocks/>
          </p:cNvSpPr>
          <p:nvPr/>
        </p:nvSpPr>
        <p:spPr>
          <a:xfrm>
            <a:off x="906652" y="2225837"/>
            <a:ext cx="3008313"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sz="2000" b="1" dirty="0" smtClean="0">
                <a:solidFill>
                  <a:schemeClr val="accent3">
                    <a:lumMod val="75000"/>
                  </a:schemeClr>
                </a:solidFill>
                <a:latin typeface="+mj-lt"/>
                <a:ea typeface="+mj-ea"/>
                <a:cs typeface="+mj-cs"/>
              </a:rPr>
              <a:t>Νυκτόβια</a:t>
            </a:r>
            <a: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t> </a:t>
            </a:r>
            <a:b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831869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906652" y="2225837"/>
            <a:ext cx="3008313" cy="1162050"/>
          </a:xfrm>
        </p:spPr>
        <p:txBody>
          <a:bodyPr/>
          <a:lstStyle/>
          <a:p>
            <a:r>
              <a:rPr lang="el-GR" dirty="0">
                <a:solidFill>
                  <a:schemeClr val="accent3">
                    <a:lumMod val="75000"/>
                  </a:schemeClr>
                </a:solidFill>
              </a:rPr>
              <a:t>Συλληπτήρια ουρά</a:t>
            </a:r>
            <a:br>
              <a:rPr lang="el-GR" dirty="0">
                <a:solidFill>
                  <a:schemeClr val="accent3">
                    <a:lumMod val="75000"/>
                  </a:schemeClr>
                </a:solidFill>
              </a:rPr>
            </a:br>
            <a:endParaRPr lang="el-GR" dirty="0"/>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1162" y="2687303"/>
            <a:ext cx="1828800" cy="2946400"/>
          </a:xfrm>
        </p:spPr>
      </p:pic>
      <p:sp>
        <p:nvSpPr>
          <p:cNvPr id="6" name="Θέση κειμένου 5"/>
          <p:cNvSpPr>
            <a:spLocks noGrp="1"/>
          </p:cNvSpPr>
          <p:nvPr>
            <p:ph type="body" sz="half" idx="2"/>
          </p:nvPr>
        </p:nvSpPr>
        <p:spPr>
          <a:xfrm>
            <a:off x="761096" y="4482836"/>
            <a:ext cx="3008313" cy="1447583"/>
          </a:xfrm>
        </p:spPr>
        <p:txBody>
          <a:bodyPr/>
          <a:lstStyle/>
          <a:p>
            <a:r>
              <a:rPr lang="el-GR" dirty="0" smtClean="0">
                <a:solidFill>
                  <a:schemeClr val="bg1"/>
                </a:solidFill>
                <a:latin typeface="Arial Narrow" panose="020B0606020202030204" pitchFamily="34" charset="0"/>
              </a:rPr>
              <a:t>Συλληπτήρια </a:t>
            </a:r>
            <a:r>
              <a:rPr lang="el-GR" dirty="0">
                <a:solidFill>
                  <a:schemeClr val="bg1"/>
                </a:solidFill>
                <a:latin typeface="Arial Narrow" panose="020B0606020202030204" pitchFamily="34" charset="0"/>
              </a:rPr>
              <a:t>/κινητική προσαρμογή χαρακτηριστική των πλατύρρινων πιθήκων. </a:t>
            </a:r>
          </a:p>
          <a:p>
            <a:r>
              <a:rPr lang="el-GR" dirty="0" smtClean="0">
                <a:solidFill>
                  <a:schemeClr val="bg1"/>
                </a:solidFill>
                <a:latin typeface="Arial Narrow" panose="020B0606020202030204" pitchFamily="34" charset="0"/>
              </a:rPr>
              <a:t>Η συλληπτήρια ουρά φέρει δερματογλυφές.</a:t>
            </a:r>
            <a:endParaRPr lang="el-GR" dirty="0">
              <a:solidFill>
                <a:schemeClr val="bg1"/>
              </a:solidFill>
              <a:latin typeface="Arial Narrow" panose="020B0606020202030204" pitchFamily="34" charset="0"/>
            </a:endParaRPr>
          </a:p>
        </p:txBody>
      </p:sp>
      <p:sp>
        <p:nvSpPr>
          <p:cNvPr id="9" name="Ορθογώνιο 8"/>
          <p:cNvSpPr/>
          <p:nvPr/>
        </p:nvSpPr>
        <p:spPr>
          <a:xfrm>
            <a:off x="325526" y="1230835"/>
            <a:ext cx="1491049" cy="338554"/>
          </a:xfrm>
          <a:prstGeom prst="rect">
            <a:avLst/>
          </a:prstGeom>
        </p:spPr>
        <p:txBody>
          <a:bodyPr wrap="none">
            <a:spAutoFit/>
          </a:bodyPr>
          <a:lstStyle/>
          <a:p>
            <a:pPr algn="ctr"/>
            <a:r>
              <a:rPr lang="en-US" sz="1600" dirty="0">
                <a:solidFill>
                  <a:srgbClr val="92D050"/>
                </a:solidFill>
              </a:rPr>
              <a:t>Ateles </a:t>
            </a:r>
            <a:r>
              <a:rPr lang="en-US" sz="1600" i="1" dirty="0">
                <a:solidFill>
                  <a:srgbClr val="92D050"/>
                </a:solidFill>
              </a:rPr>
              <a:t>geoffroyi</a:t>
            </a:r>
            <a:endParaRPr lang="el-GR" sz="1600" i="1" dirty="0">
              <a:solidFill>
                <a:srgbClr val="92D050"/>
              </a:solidFill>
            </a:endParaRPr>
          </a:p>
        </p:txBody>
      </p:sp>
      <p:sp>
        <p:nvSpPr>
          <p:cNvPr id="12"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Tree>
    <p:extLst>
      <p:ext uri="{BB962C8B-B14F-4D97-AF65-F5344CB8AC3E}">
        <p14:creationId xmlns:p14="http://schemas.microsoft.com/office/powerpoint/2010/main" val="3915687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lum bright="-3000" contrast="3000"/>
            <a:extLst>
              <a:ext uri="{28A0092B-C50C-407E-A947-70E740481C1C}">
                <a14:useLocalDpi xmlns:a14="http://schemas.microsoft.com/office/drawing/2010/main" val="0"/>
              </a:ext>
            </a:extLst>
          </a:blip>
          <a:stretch>
            <a:fillRect/>
          </a:stretch>
        </p:blipFill>
        <p:spPr>
          <a:xfrm>
            <a:off x="3540162" y="1252016"/>
            <a:ext cx="3401134" cy="4896000"/>
          </a:xfrm>
        </p:spPr>
      </p:pic>
      <p:sp>
        <p:nvSpPr>
          <p:cNvPr id="6" name="Θέση κειμένου 5"/>
          <p:cNvSpPr>
            <a:spLocks noGrp="1"/>
          </p:cNvSpPr>
          <p:nvPr>
            <p:ph type="body" sz="half" idx="2"/>
          </p:nvPr>
        </p:nvSpPr>
        <p:spPr>
          <a:xfrm>
            <a:off x="308938" y="5404425"/>
            <a:ext cx="3008313" cy="939814"/>
          </a:xfrm>
        </p:spPr>
        <p:txBody>
          <a:bodyPr/>
          <a:lstStyle/>
          <a:p>
            <a:r>
              <a:rPr lang="el-GR" dirty="0">
                <a:solidFill>
                  <a:schemeClr val="bg1"/>
                </a:solidFill>
                <a:latin typeface="Arial Narrow" panose="020B0606020202030204" pitchFamily="34" charset="0"/>
              </a:rPr>
              <a:t>Έ</a:t>
            </a:r>
            <a:r>
              <a:rPr lang="el-GR" dirty="0" smtClean="0">
                <a:solidFill>
                  <a:schemeClr val="bg1"/>
                </a:solidFill>
                <a:latin typeface="Arial Narrow" panose="020B0606020202030204" pitchFamily="34" charset="0"/>
              </a:rPr>
              <a:t>χει </a:t>
            </a:r>
            <a:r>
              <a:rPr lang="el-GR" dirty="0">
                <a:solidFill>
                  <a:schemeClr val="bg1"/>
                </a:solidFill>
                <a:latin typeface="Arial Narrow" panose="020B0606020202030204" pitchFamily="34" charset="0"/>
              </a:rPr>
              <a:t>διατυπωθεί η υπόθεση ότι η έγχρωμη όραση επιτρέπει την διάκριση των </a:t>
            </a:r>
            <a:r>
              <a:rPr lang="el-GR" dirty="0" smtClean="0">
                <a:solidFill>
                  <a:schemeClr val="bg1"/>
                </a:solidFill>
                <a:latin typeface="Arial Narrow" panose="020B0606020202030204" pitchFamily="34" charset="0"/>
              </a:rPr>
              <a:t> ώριμων φρούτων </a:t>
            </a:r>
            <a:r>
              <a:rPr lang="el-GR" dirty="0">
                <a:solidFill>
                  <a:schemeClr val="bg1"/>
                </a:solidFill>
                <a:latin typeface="Arial Narrow" panose="020B0606020202030204" pitchFamily="34" charset="0"/>
              </a:rPr>
              <a:t>και των  τρυφερών φύλλων.</a:t>
            </a:r>
          </a:p>
          <a:p>
            <a:endParaRPr lang="el-GR" dirty="0"/>
          </a:p>
        </p:txBody>
      </p:sp>
      <p:sp>
        <p:nvSpPr>
          <p:cNvPr id="10"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
        <p:nvSpPr>
          <p:cNvPr id="14" name="Τίτλος 3"/>
          <p:cNvSpPr txBox="1">
            <a:spLocks/>
          </p:cNvSpPr>
          <p:nvPr/>
        </p:nvSpPr>
        <p:spPr>
          <a:xfrm>
            <a:off x="906652" y="2225837"/>
            <a:ext cx="3008313"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sz="2000" b="1" dirty="0" smtClean="0">
                <a:solidFill>
                  <a:schemeClr val="accent3">
                    <a:lumMod val="75000"/>
                  </a:schemeClr>
                </a:solidFill>
                <a:latin typeface="+mj-lt"/>
                <a:ea typeface="+mj-ea"/>
                <a:cs typeface="+mj-cs"/>
              </a:rPr>
              <a:t>Έγχρωμη Όραση</a:t>
            </a:r>
            <a: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5"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15 - Ορθογώνιο"/>
          <p:cNvSpPr/>
          <p:nvPr/>
        </p:nvSpPr>
        <p:spPr>
          <a:xfrm>
            <a:off x="308938" y="1149452"/>
            <a:ext cx="892296" cy="338554"/>
          </a:xfrm>
          <a:prstGeom prst="rect">
            <a:avLst/>
          </a:prstGeom>
        </p:spPr>
        <p:txBody>
          <a:bodyPr wrap="none">
            <a:spAutoFit/>
          </a:bodyPr>
          <a:lstStyle/>
          <a:p>
            <a:r>
              <a:rPr lang="en-US" sz="1600" dirty="0" smtClean="0">
                <a:solidFill>
                  <a:srgbClr val="92D050"/>
                </a:solidFill>
              </a:rPr>
              <a:t>Alouatta</a:t>
            </a:r>
            <a:endParaRPr lang="el-GR" dirty="0">
              <a:solidFill>
                <a:srgbClr val="92D050"/>
              </a:solidFill>
            </a:endParaRPr>
          </a:p>
        </p:txBody>
      </p:sp>
    </p:spTree>
    <p:extLst>
      <p:ext uri="{BB962C8B-B14F-4D97-AF65-F5344CB8AC3E}">
        <p14:creationId xmlns:p14="http://schemas.microsoft.com/office/powerpoint/2010/main" val="2550322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lum bright="-4000" contrast="5000"/>
            <a:extLst>
              <a:ext uri="{28A0092B-C50C-407E-A947-70E740481C1C}">
                <a14:useLocalDpi xmlns:a14="http://schemas.microsoft.com/office/drawing/2010/main" val="0"/>
              </a:ext>
            </a:extLst>
          </a:blip>
          <a:stretch>
            <a:fillRect/>
          </a:stretch>
        </p:blipFill>
        <p:spPr>
          <a:xfrm>
            <a:off x="3373572" y="2537598"/>
            <a:ext cx="5111751" cy="3400792"/>
          </a:xfrm>
        </p:spPr>
      </p:pic>
      <p:sp>
        <p:nvSpPr>
          <p:cNvPr id="6" name="Θέση κειμένου 5"/>
          <p:cNvSpPr>
            <a:spLocks noGrp="1"/>
          </p:cNvSpPr>
          <p:nvPr>
            <p:ph type="body" sz="half" idx="2"/>
          </p:nvPr>
        </p:nvSpPr>
        <p:spPr>
          <a:xfrm>
            <a:off x="358140" y="4767877"/>
            <a:ext cx="3008313" cy="1339096"/>
          </a:xfrm>
        </p:spPr>
        <p:txBody>
          <a:bodyPr/>
          <a:lstStyle/>
          <a:p>
            <a:pPr lvl="0"/>
            <a:r>
              <a:rPr lang="el-GR" dirty="0">
                <a:solidFill>
                  <a:prstClr val="white"/>
                </a:solidFill>
                <a:latin typeface="Arial Narrow" panose="020B0606020202030204" pitchFamily="34" charset="0"/>
              </a:rPr>
              <a:t>Σ</a:t>
            </a:r>
            <a:r>
              <a:rPr lang="el-GR" dirty="0" smtClean="0">
                <a:solidFill>
                  <a:prstClr val="white"/>
                </a:solidFill>
                <a:latin typeface="Arial Narrow" panose="020B0606020202030204" pitchFamily="34" charset="0"/>
              </a:rPr>
              <a:t>ε </a:t>
            </a:r>
            <a:r>
              <a:rPr lang="el-GR" dirty="0">
                <a:solidFill>
                  <a:prstClr val="white"/>
                </a:solidFill>
                <a:latin typeface="Arial Narrow" panose="020B0606020202030204" pitchFamily="34" charset="0"/>
              </a:rPr>
              <a:t>πολλά είδη πλατύρρινων πιθήκων  ο μπαμπάς μεταφέρει και φροντίζει το μικρό τους πρώτους μήνες της ζωής και το αποχωρίζεται όταν το αφήνει στη μαμά για να το ταΐσει. </a:t>
            </a:r>
          </a:p>
          <a:p>
            <a:endParaRPr lang="el-GR" dirty="0"/>
          </a:p>
        </p:txBody>
      </p:sp>
      <p:sp>
        <p:nvSpPr>
          <p:cNvPr id="11" name="Ορθογώνιο 10"/>
          <p:cNvSpPr/>
          <p:nvPr/>
        </p:nvSpPr>
        <p:spPr>
          <a:xfrm>
            <a:off x="0" y="1198521"/>
            <a:ext cx="2285229" cy="273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92D050"/>
                </a:solidFill>
              </a:rPr>
              <a:t>Callicebus </a:t>
            </a:r>
            <a:r>
              <a:rPr lang="en-US" sz="1600" i="1" dirty="0" smtClean="0">
                <a:solidFill>
                  <a:srgbClr val="92D050"/>
                </a:solidFill>
              </a:rPr>
              <a:t>c</a:t>
            </a:r>
            <a:r>
              <a:rPr lang="en-US" sz="1600" i="1" dirty="0">
                <a:solidFill>
                  <a:srgbClr val="92D050"/>
                </a:solidFill>
              </a:rPr>
              <a:t>u</a:t>
            </a:r>
            <a:r>
              <a:rPr lang="en-US" sz="1600" i="1" dirty="0" smtClean="0">
                <a:solidFill>
                  <a:srgbClr val="92D050"/>
                </a:solidFill>
              </a:rPr>
              <a:t>preus</a:t>
            </a:r>
            <a:endParaRPr lang="el-GR" sz="1600" i="1" dirty="0">
              <a:solidFill>
                <a:srgbClr val="92D050"/>
              </a:solidFill>
            </a:endParaRPr>
          </a:p>
        </p:txBody>
      </p:sp>
      <p:sp>
        <p:nvSpPr>
          <p:cNvPr id="14"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
        <p:nvSpPr>
          <p:cNvPr id="16" name="Τίτλος 3"/>
          <p:cNvSpPr txBox="1">
            <a:spLocks/>
          </p:cNvSpPr>
          <p:nvPr/>
        </p:nvSpPr>
        <p:spPr>
          <a:xfrm>
            <a:off x="906652" y="2225837"/>
            <a:ext cx="3008313" cy="1162050"/>
          </a:xfrm>
          <a:prstGeom prst="rect">
            <a:avLst/>
          </a:prstGeom>
        </p:spPr>
        <p:txBody>
          <a:bodyPr vert="horz" lIns="91440" tIns="45720" rIns="91440" bIns="45720" rtlCol="0" anchor="b">
            <a:normAutofit/>
          </a:bodyPr>
          <a:lstStyle/>
          <a:p>
            <a:pPr lvl="0">
              <a:spcBef>
                <a:spcPct val="0"/>
              </a:spcBef>
            </a:pPr>
            <a:r>
              <a:rPr lang="el-GR" sz="2000" b="1" dirty="0" smtClean="0">
                <a:solidFill>
                  <a:schemeClr val="accent3">
                    <a:lumMod val="75000"/>
                  </a:schemeClr>
                </a:solidFill>
                <a:latin typeface="+mj-lt"/>
                <a:ea typeface="+mj-ea"/>
                <a:cs typeface="+mj-cs"/>
              </a:rPr>
              <a:t>Κοινωνικότητα</a:t>
            </a:r>
          </a:p>
          <a:p>
            <a:pPr lvl="0">
              <a:spcBef>
                <a:spcPct val="0"/>
              </a:spcBef>
            </a:pPr>
            <a: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7"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500901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lum bright="-3000" contrast="5000"/>
            <a:extLst>
              <a:ext uri="{28A0092B-C50C-407E-A947-70E740481C1C}">
                <a14:useLocalDpi xmlns:a14="http://schemas.microsoft.com/office/drawing/2010/main" val="0"/>
              </a:ext>
            </a:extLst>
          </a:blip>
          <a:stretch>
            <a:fillRect/>
          </a:stretch>
        </p:blipFill>
        <p:spPr>
          <a:xfrm>
            <a:off x="3482060" y="2521899"/>
            <a:ext cx="5111751" cy="3835147"/>
          </a:xfrm>
        </p:spPr>
      </p:pic>
      <p:sp>
        <p:nvSpPr>
          <p:cNvPr id="4" name="Θέση κειμένου 3"/>
          <p:cNvSpPr>
            <a:spLocks noGrp="1"/>
          </p:cNvSpPr>
          <p:nvPr>
            <p:ph type="body" sz="half" idx="2"/>
          </p:nvPr>
        </p:nvSpPr>
        <p:spPr>
          <a:xfrm>
            <a:off x="325465" y="5712634"/>
            <a:ext cx="3008313" cy="610675"/>
          </a:xfrm>
        </p:spPr>
        <p:txBody>
          <a:bodyPr/>
          <a:lstStyle/>
          <a:p>
            <a:r>
              <a:rPr lang="el-GR" dirty="0">
                <a:solidFill>
                  <a:schemeClr val="bg1"/>
                </a:solidFill>
                <a:latin typeface="Arial Narrow" panose="020B0606020202030204" pitchFamily="34" charset="0"/>
              </a:rPr>
              <a:t>Κ</a:t>
            </a:r>
            <a:r>
              <a:rPr lang="el-GR" dirty="0" smtClean="0">
                <a:solidFill>
                  <a:schemeClr val="bg1"/>
                </a:solidFill>
                <a:latin typeface="Arial Narrow" panose="020B0606020202030204" pitchFamily="34" charset="0"/>
              </a:rPr>
              <a:t>οινωνικός </a:t>
            </a:r>
            <a:r>
              <a:rPr lang="el-GR" dirty="0">
                <a:solidFill>
                  <a:schemeClr val="bg1"/>
                </a:solidFill>
                <a:latin typeface="Arial Narrow" panose="020B0606020202030204" pitchFamily="34" charset="0"/>
              </a:rPr>
              <a:t>χαιρετισμός ανάμεσα σε πιθήκους του Νέου Κόσμου.</a:t>
            </a:r>
            <a:endParaRPr lang="el-GR" dirty="0">
              <a:latin typeface="Arial Narrow" panose="020B0606020202030204" pitchFamily="34" charset="0"/>
            </a:endParaRPr>
          </a:p>
        </p:txBody>
      </p:sp>
      <p:sp>
        <p:nvSpPr>
          <p:cNvPr id="12" name="Τίτλος 3"/>
          <p:cNvSpPr txBox="1">
            <a:spLocks/>
          </p:cNvSpPr>
          <p:nvPr/>
        </p:nvSpPr>
        <p:spPr>
          <a:xfrm>
            <a:off x="906652" y="2225837"/>
            <a:ext cx="3008313" cy="1162050"/>
          </a:xfrm>
          <a:prstGeom prst="rect">
            <a:avLst/>
          </a:prstGeom>
        </p:spPr>
        <p:txBody>
          <a:bodyPr vert="horz" lIns="91440" tIns="45720" rIns="91440" bIns="45720" rtlCol="0" anchor="b">
            <a:normAutofit/>
          </a:bodyPr>
          <a:lstStyle/>
          <a:p>
            <a:pPr lvl="0">
              <a:spcBef>
                <a:spcPct val="0"/>
              </a:spcBef>
            </a:pPr>
            <a:r>
              <a:rPr lang="el-GR" sz="2000" b="1" dirty="0" smtClean="0">
                <a:solidFill>
                  <a:schemeClr val="accent3">
                    <a:lumMod val="75000"/>
                  </a:schemeClr>
                </a:solidFill>
                <a:latin typeface="+mj-lt"/>
                <a:ea typeface="+mj-ea"/>
                <a:cs typeface="+mj-cs"/>
              </a:rPr>
              <a:t>Κοινωνικότητα</a:t>
            </a:r>
          </a:p>
          <a:p>
            <a:pPr lvl="0">
              <a:spcBef>
                <a:spcPct val="0"/>
              </a:spcBef>
            </a:pPr>
            <a: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3"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
        <p:nvSpPr>
          <p:cNvPr id="14" name="13 - Ορθογώνιο"/>
          <p:cNvSpPr/>
          <p:nvPr/>
        </p:nvSpPr>
        <p:spPr>
          <a:xfrm>
            <a:off x="294339" y="1242468"/>
            <a:ext cx="1015021" cy="338554"/>
          </a:xfrm>
          <a:prstGeom prst="rect">
            <a:avLst/>
          </a:prstGeom>
        </p:spPr>
        <p:txBody>
          <a:bodyPr wrap="none">
            <a:spAutoFit/>
          </a:bodyPr>
          <a:lstStyle/>
          <a:p>
            <a:r>
              <a:rPr lang="en-US" sz="1600" dirty="0" smtClean="0">
                <a:solidFill>
                  <a:srgbClr val="92D050"/>
                </a:solidFill>
              </a:rPr>
              <a:t>Callicebus</a:t>
            </a:r>
            <a:endParaRPr lang="el-GR" sz="1600" dirty="0">
              <a:solidFill>
                <a:srgbClr val="92D050"/>
              </a:solidFill>
            </a:endParaRPr>
          </a:p>
        </p:txBody>
      </p:sp>
      <p:sp>
        <p:nvSpPr>
          <p:cNvPr id="16"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163266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lum bright="-2000" contrast="4000"/>
            <a:extLst>
              <a:ext uri="{28A0092B-C50C-407E-A947-70E740481C1C}">
                <a14:useLocalDpi xmlns:a14="http://schemas.microsoft.com/office/drawing/2010/main" val="0"/>
              </a:ext>
            </a:extLst>
          </a:blip>
          <a:stretch>
            <a:fillRect/>
          </a:stretch>
        </p:blipFill>
        <p:spPr>
          <a:xfrm>
            <a:off x="3203091" y="2222424"/>
            <a:ext cx="5111751" cy="3411207"/>
          </a:xfrm>
        </p:spPr>
      </p:pic>
      <p:sp>
        <p:nvSpPr>
          <p:cNvPr id="4" name="Θέση κειμένου 3"/>
          <p:cNvSpPr>
            <a:spLocks noGrp="1"/>
          </p:cNvSpPr>
          <p:nvPr>
            <p:ph type="body" sz="half" idx="2"/>
          </p:nvPr>
        </p:nvSpPr>
        <p:spPr>
          <a:xfrm>
            <a:off x="364458" y="4954495"/>
            <a:ext cx="3008313" cy="843150"/>
          </a:xfrm>
        </p:spPr>
        <p:txBody>
          <a:bodyPr/>
          <a:lstStyle/>
          <a:p>
            <a:pPr lvl="0"/>
            <a:r>
              <a:rPr lang="el-GR" dirty="0">
                <a:solidFill>
                  <a:prstClr val="white"/>
                </a:solidFill>
                <a:latin typeface="Arial Narrow" panose="020B0606020202030204" pitchFamily="34" charset="0"/>
              </a:rPr>
              <a:t>Σ</a:t>
            </a:r>
            <a:r>
              <a:rPr lang="el-GR" dirty="0" smtClean="0">
                <a:solidFill>
                  <a:prstClr val="white"/>
                </a:solidFill>
                <a:latin typeface="Arial Narrow" panose="020B0606020202030204" pitchFamily="34" charset="0"/>
              </a:rPr>
              <a:t>υμμαχία </a:t>
            </a:r>
            <a:r>
              <a:rPr lang="el-GR" dirty="0">
                <a:solidFill>
                  <a:prstClr val="white"/>
                </a:solidFill>
                <a:latin typeface="Arial Narrow" panose="020B0606020202030204" pitchFamily="34" charset="0"/>
              </a:rPr>
              <a:t>των μελών μιας ομάδας</a:t>
            </a:r>
            <a:r>
              <a:rPr lang="en-US" dirty="0">
                <a:solidFill>
                  <a:prstClr val="white"/>
                </a:solidFill>
                <a:latin typeface="Arial Narrow" panose="020B0606020202030204" pitchFamily="34" charset="0"/>
              </a:rPr>
              <a:t> </a:t>
            </a:r>
            <a:r>
              <a:rPr lang="el-GR" dirty="0">
                <a:solidFill>
                  <a:prstClr val="white"/>
                </a:solidFill>
                <a:latin typeface="Arial Narrow" panose="020B0606020202030204" pitchFamily="34" charset="0"/>
              </a:rPr>
              <a:t>καπουτσίνων  απέναντι στην παρουσία απειλής.</a:t>
            </a:r>
          </a:p>
          <a:p>
            <a:endParaRPr lang="el-GR" dirty="0"/>
          </a:p>
        </p:txBody>
      </p:sp>
      <p:sp>
        <p:nvSpPr>
          <p:cNvPr id="8" name="Ορθογώνιο 7"/>
          <p:cNvSpPr/>
          <p:nvPr/>
        </p:nvSpPr>
        <p:spPr>
          <a:xfrm>
            <a:off x="233822" y="1201791"/>
            <a:ext cx="1749961" cy="162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92D050"/>
                </a:solidFill>
              </a:rPr>
              <a:t>Cebus </a:t>
            </a:r>
            <a:r>
              <a:rPr lang="en-US" sz="1600" i="1" dirty="0" smtClean="0">
                <a:solidFill>
                  <a:srgbClr val="92D050"/>
                </a:solidFill>
              </a:rPr>
              <a:t>cappucinus</a:t>
            </a:r>
            <a:endParaRPr lang="el-GR" sz="1600" i="1" dirty="0">
              <a:solidFill>
                <a:srgbClr val="92D050"/>
              </a:solidFill>
            </a:endParaRPr>
          </a:p>
        </p:txBody>
      </p:sp>
      <p:sp>
        <p:nvSpPr>
          <p:cNvPr id="10" name="Ορθογώνιο 9"/>
          <p:cNvSpPr/>
          <p:nvPr/>
        </p:nvSpPr>
        <p:spPr>
          <a:xfrm>
            <a:off x="3107241" y="881492"/>
            <a:ext cx="1398969" cy="236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lumMod val="60000"/>
                    <a:lumOff val="40000"/>
                  </a:schemeClr>
                </a:solidFill>
              </a:rPr>
              <a:t>a</a:t>
            </a:r>
            <a:r>
              <a:rPr lang="en-US" dirty="0" smtClean="0">
                <a:solidFill>
                  <a:schemeClr val="tx2">
                    <a:lumMod val="60000"/>
                    <a:lumOff val="40000"/>
                  </a:schemeClr>
                </a:solidFill>
              </a:rPr>
              <a:t>lpha male</a:t>
            </a:r>
            <a:endParaRPr lang="el-GR" i="1" dirty="0">
              <a:solidFill>
                <a:schemeClr val="tx2">
                  <a:lumMod val="60000"/>
                  <a:lumOff val="40000"/>
                </a:schemeClr>
              </a:solidFill>
            </a:endParaRPr>
          </a:p>
        </p:txBody>
      </p:sp>
      <p:cxnSp>
        <p:nvCxnSpPr>
          <p:cNvPr id="11" name="Ευθύγραμμο βέλος σύνδεσης 10"/>
          <p:cNvCxnSpPr/>
          <p:nvPr/>
        </p:nvCxnSpPr>
        <p:spPr>
          <a:xfrm>
            <a:off x="3372771" y="1210236"/>
            <a:ext cx="808183" cy="12112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
        <p:nvSpPr>
          <p:cNvPr id="17" name="Τίτλος 3"/>
          <p:cNvSpPr txBox="1">
            <a:spLocks/>
          </p:cNvSpPr>
          <p:nvPr/>
        </p:nvSpPr>
        <p:spPr>
          <a:xfrm>
            <a:off x="906652" y="2225837"/>
            <a:ext cx="3008313" cy="1162050"/>
          </a:xfrm>
          <a:prstGeom prst="rect">
            <a:avLst/>
          </a:prstGeom>
        </p:spPr>
        <p:txBody>
          <a:bodyPr vert="horz" lIns="91440" tIns="45720" rIns="91440" bIns="45720" rtlCol="0" anchor="b">
            <a:normAutofit/>
          </a:bodyPr>
          <a:lstStyle/>
          <a:p>
            <a:pPr lvl="0">
              <a:spcBef>
                <a:spcPct val="0"/>
              </a:spcBef>
            </a:pPr>
            <a:r>
              <a:rPr lang="el-GR" sz="2000" b="1" dirty="0" smtClean="0">
                <a:solidFill>
                  <a:schemeClr val="accent3">
                    <a:lumMod val="75000"/>
                  </a:schemeClr>
                </a:solidFill>
                <a:latin typeface="+mj-lt"/>
                <a:ea typeface="+mj-ea"/>
                <a:cs typeface="+mj-cs"/>
              </a:rPr>
              <a:t>Κοινωνικότητα</a:t>
            </a:r>
          </a:p>
          <a:p>
            <a:pPr lvl="0">
              <a:spcBef>
                <a:spcPct val="0"/>
              </a:spcBef>
            </a:pPr>
            <a: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8"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302997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lum bright="-2000" contrast="2000"/>
            <a:extLst>
              <a:ext uri="{28A0092B-C50C-407E-A947-70E740481C1C}">
                <a14:useLocalDpi xmlns:a14="http://schemas.microsoft.com/office/drawing/2010/main" val="0"/>
              </a:ext>
            </a:extLst>
          </a:blip>
          <a:stretch>
            <a:fillRect/>
          </a:stretch>
        </p:blipFill>
        <p:spPr>
          <a:xfrm>
            <a:off x="3110095" y="2219130"/>
            <a:ext cx="5817169" cy="3960000"/>
          </a:xfrm>
        </p:spPr>
      </p:pic>
      <p:sp>
        <p:nvSpPr>
          <p:cNvPr id="4" name="Θέση κειμένου 3"/>
          <p:cNvSpPr>
            <a:spLocks noGrp="1"/>
          </p:cNvSpPr>
          <p:nvPr>
            <p:ph type="body" sz="half" idx="2"/>
          </p:nvPr>
        </p:nvSpPr>
        <p:spPr>
          <a:xfrm>
            <a:off x="111088" y="5259987"/>
            <a:ext cx="3008313" cy="1216227"/>
          </a:xfrm>
        </p:spPr>
        <p:txBody>
          <a:bodyPr/>
          <a:lstStyle/>
          <a:p>
            <a:r>
              <a:rPr lang="el-GR" dirty="0">
                <a:solidFill>
                  <a:schemeClr val="bg1"/>
                </a:solidFill>
                <a:latin typeface="Arial Narrow" panose="020B0606020202030204" pitchFamily="34" charset="0"/>
              </a:rPr>
              <a:t>Στα </a:t>
            </a:r>
            <a:r>
              <a:rPr lang="el-GR" dirty="0" smtClean="0">
                <a:solidFill>
                  <a:schemeClr val="bg1"/>
                </a:solidFill>
                <a:latin typeface="Arial Narrow" panose="020B0606020202030204" pitchFamily="34" charset="0"/>
              </a:rPr>
              <a:t>Απλόρρινα </a:t>
            </a:r>
            <a:r>
              <a:rPr lang="el-GR" dirty="0">
                <a:solidFill>
                  <a:schemeClr val="bg1"/>
                </a:solidFill>
                <a:latin typeface="Arial Narrow" panose="020B0606020202030204" pitchFamily="34" charset="0"/>
              </a:rPr>
              <a:t>πρωτεύοντα η επιδεξιότητα του άνω άκρου είναι υψηλή. </a:t>
            </a:r>
          </a:p>
          <a:p>
            <a:r>
              <a:rPr lang="el-GR" dirty="0">
                <a:solidFill>
                  <a:schemeClr val="bg1"/>
                </a:solidFill>
                <a:latin typeface="Arial Narrow" panose="020B0606020202030204" pitchFamily="34" charset="0"/>
              </a:rPr>
              <a:t>Οι ακριβείς χειρισμοί προϋποθέτουν ανεξάρτητη κινητικότητα των </a:t>
            </a:r>
            <a:r>
              <a:rPr lang="el-GR" dirty="0" smtClean="0">
                <a:solidFill>
                  <a:schemeClr val="bg1"/>
                </a:solidFill>
                <a:latin typeface="Arial Narrow" panose="020B0606020202030204" pitchFamily="34" charset="0"/>
              </a:rPr>
              <a:t>δακτύλων.</a:t>
            </a:r>
            <a:r>
              <a:rPr lang="el-GR" dirty="0" smtClean="0">
                <a:latin typeface="Arial Narrow" panose="020B0606020202030204" pitchFamily="34" charset="0"/>
              </a:rPr>
              <a:t>.  </a:t>
            </a:r>
            <a:endParaRPr lang="el-GR" dirty="0">
              <a:latin typeface="Arial Narrow" panose="020B0606020202030204" pitchFamily="34" charset="0"/>
            </a:endParaRPr>
          </a:p>
        </p:txBody>
      </p:sp>
      <p:sp>
        <p:nvSpPr>
          <p:cNvPr id="10"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
        <p:nvSpPr>
          <p:cNvPr id="11" name="Ορθογώνιο 7"/>
          <p:cNvSpPr/>
          <p:nvPr/>
        </p:nvSpPr>
        <p:spPr>
          <a:xfrm>
            <a:off x="233822" y="1201791"/>
            <a:ext cx="1749961" cy="162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92D050"/>
                </a:solidFill>
              </a:rPr>
              <a:t>Cebus </a:t>
            </a:r>
            <a:r>
              <a:rPr lang="en-US" sz="1600" i="1" dirty="0" smtClean="0">
                <a:solidFill>
                  <a:srgbClr val="92D050"/>
                </a:solidFill>
              </a:rPr>
              <a:t>cappucinus</a:t>
            </a:r>
            <a:endParaRPr lang="el-GR" sz="1600" i="1" dirty="0">
              <a:solidFill>
                <a:srgbClr val="92D050"/>
              </a:solidFill>
            </a:endParaRPr>
          </a:p>
        </p:txBody>
      </p:sp>
      <p:sp>
        <p:nvSpPr>
          <p:cNvPr id="13" name="Τίτλος 3"/>
          <p:cNvSpPr txBox="1">
            <a:spLocks/>
          </p:cNvSpPr>
          <p:nvPr/>
        </p:nvSpPr>
        <p:spPr>
          <a:xfrm>
            <a:off x="906652" y="2225837"/>
            <a:ext cx="3008313" cy="1162050"/>
          </a:xfrm>
          <a:prstGeom prst="rect">
            <a:avLst/>
          </a:prstGeom>
        </p:spPr>
        <p:txBody>
          <a:bodyPr vert="horz" lIns="91440" tIns="45720" rIns="91440" bIns="45720" rtlCol="0" anchor="b">
            <a:normAutofit/>
          </a:bodyPr>
          <a:lstStyle/>
          <a:p>
            <a:pPr lvl="0">
              <a:spcBef>
                <a:spcPct val="0"/>
              </a:spcBef>
            </a:pPr>
            <a:r>
              <a:rPr lang="el-GR" sz="2000" b="1" dirty="0" smtClean="0">
                <a:solidFill>
                  <a:schemeClr val="accent3">
                    <a:lumMod val="75000"/>
                  </a:schemeClr>
                </a:solidFill>
                <a:latin typeface="+mj-lt"/>
                <a:ea typeface="+mj-ea"/>
                <a:cs typeface="+mj-cs"/>
              </a:rPr>
              <a:t>Επιδεξιότητα</a:t>
            </a:r>
          </a:p>
          <a:p>
            <a:pPr lvl="0">
              <a:spcBef>
                <a:spcPct val="0"/>
              </a:spcBef>
            </a:pPr>
            <a: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030461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3" name="Τίτλος 1"/>
          <p:cNvSpPr>
            <a:spLocks noGrp="1"/>
          </p:cNvSpPr>
          <p:nvPr>
            <p:ph type="title"/>
          </p:nvPr>
        </p:nvSpPr>
        <p:spPr/>
        <p:txBody>
          <a:bodyPr>
            <a:normAutofit fontScale="90000"/>
          </a:bodyPr>
          <a:lstStyle/>
          <a:p>
            <a:r>
              <a:rPr lang="el-GR" dirty="0" smtClean="0">
                <a:solidFill>
                  <a:schemeClr val="bg2">
                    <a:lumMod val="90000"/>
                  </a:schemeClr>
                </a:solidFill>
              </a:rPr>
              <a:t/>
            </a:r>
            <a:br>
              <a:rPr lang="el-GR" dirty="0" smtClean="0">
                <a:solidFill>
                  <a:schemeClr val="bg2">
                    <a:lumMod val="90000"/>
                  </a:schemeClr>
                </a:solidFill>
              </a:rPr>
            </a:br>
            <a:r>
              <a:rPr lang="el-GR" sz="2000" dirty="0" smtClean="0">
                <a:solidFill>
                  <a:srgbClr val="FFFF00"/>
                </a:solidFill>
              </a:rPr>
              <a:t>ΚΑΤΑΡΡΙΝΑ </a:t>
            </a:r>
            <a:r>
              <a:rPr lang="el-GR" sz="2000" dirty="0">
                <a:solidFill>
                  <a:srgbClr val="FFFF00"/>
                </a:solidFill>
              </a:rPr>
              <a:t>ΠΡΩΤΕΥΟΝΤΑ</a:t>
            </a:r>
            <a:r>
              <a:rPr lang="el-GR" dirty="0">
                <a:solidFill>
                  <a:srgbClr val="FFFF00"/>
                </a:solidFill>
              </a:rPr>
              <a:t/>
            </a:r>
            <a:br>
              <a:rPr lang="el-GR" dirty="0">
                <a:solidFill>
                  <a:srgbClr val="FFFF00"/>
                </a:solidFill>
              </a:rPr>
            </a:br>
            <a:endParaRPr lang="el-GR" dirty="0">
              <a:solidFill>
                <a:srgbClr val="FFFF00"/>
              </a:solidFill>
            </a:endParaRPr>
          </a:p>
        </p:txBody>
      </p:sp>
      <p:sp>
        <p:nvSpPr>
          <p:cNvPr id="7" name="Θέση κειμένου 6"/>
          <p:cNvSpPr>
            <a:spLocks noGrp="1"/>
          </p:cNvSpPr>
          <p:nvPr>
            <p:ph type="body" idx="1"/>
          </p:nvPr>
        </p:nvSpPr>
        <p:spPr>
          <a:xfrm>
            <a:off x="872742" y="2262465"/>
            <a:ext cx="2122371" cy="639762"/>
          </a:xfrm>
        </p:spPr>
        <p:txBody>
          <a:bodyPr>
            <a:normAutofit fontScale="77500" lnSpcReduction="20000"/>
          </a:bodyPr>
          <a:lstStyle/>
          <a:p>
            <a:r>
              <a:rPr lang="el-GR" dirty="0">
                <a:solidFill>
                  <a:schemeClr val="bg2">
                    <a:lumMod val="90000"/>
                  </a:schemeClr>
                </a:solidFill>
              </a:rPr>
              <a:t>υπεροικογένεια</a:t>
            </a:r>
            <a:r>
              <a:rPr lang="en-US" dirty="0">
                <a:solidFill>
                  <a:schemeClr val="bg2">
                    <a:lumMod val="90000"/>
                  </a:schemeClr>
                </a:solidFill>
              </a:rPr>
              <a:t>:</a:t>
            </a:r>
            <a:endParaRPr lang="el-GR" dirty="0">
              <a:solidFill>
                <a:schemeClr val="bg2">
                  <a:lumMod val="90000"/>
                </a:schemeClr>
              </a:solidFill>
            </a:endParaRPr>
          </a:p>
          <a:p>
            <a:r>
              <a:rPr lang="en-US" dirty="0">
                <a:solidFill>
                  <a:schemeClr val="bg2">
                    <a:lumMod val="90000"/>
                  </a:schemeClr>
                </a:solidFill>
              </a:rPr>
              <a:t>   </a:t>
            </a:r>
            <a:r>
              <a:rPr lang="el-GR" dirty="0">
                <a:solidFill>
                  <a:schemeClr val="bg2">
                    <a:lumMod val="90000"/>
                  </a:schemeClr>
                </a:solidFill>
              </a:rPr>
              <a:t>ΚΕΡΚΟΠΙΘΗΚΟΙ</a:t>
            </a:r>
          </a:p>
          <a:p>
            <a:endParaRPr lang="el-GR" dirty="0"/>
          </a:p>
        </p:txBody>
      </p:sp>
      <p:pic>
        <p:nvPicPr>
          <p:cNvPr id="11" name="Θέση περιεχομένου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53746" y="3211738"/>
            <a:ext cx="4040188" cy="2606572"/>
          </a:xfrm>
        </p:spPr>
      </p:pic>
      <p:sp>
        <p:nvSpPr>
          <p:cNvPr id="14" name="Θέση κειμένου 13"/>
          <p:cNvSpPr>
            <a:spLocks noGrp="1"/>
          </p:cNvSpPr>
          <p:nvPr>
            <p:ph type="body" sz="quarter" idx="3"/>
          </p:nvPr>
        </p:nvSpPr>
        <p:spPr>
          <a:xfrm>
            <a:off x="6000851" y="1963488"/>
            <a:ext cx="2083035" cy="639762"/>
          </a:xfrm>
        </p:spPr>
        <p:txBody>
          <a:bodyPr>
            <a:normAutofit fontScale="77500" lnSpcReduction="20000"/>
          </a:bodyPr>
          <a:lstStyle/>
          <a:p>
            <a:r>
              <a:rPr lang="el-GR" dirty="0">
                <a:solidFill>
                  <a:schemeClr val="bg2">
                    <a:lumMod val="90000"/>
                  </a:schemeClr>
                </a:solidFill>
              </a:rPr>
              <a:t>υπεροικογένεια</a:t>
            </a:r>
            <a:r>
              <a:rPr lang="en-US" dirty="0">
                <a:solidFill>
                  <a:schemeClr val="bg2">
                    <a:lumMod val="90000"/>
                  </a:schemeClr>
                </a:solidFill>
              </a:rPr>
              <a:t>:</a:t>
            </a:r>
            <a:endParaRPr lang="el-GR" dirty="0">
              <a:solidFill>
                <a:schemeClr val="bg2">
                  <a:lumMod val="90000"/>
                </a:schemeClr>
              </a:solidFill>
            </a:endParaRPr>
          </a:p>
          <a:p>
            <a:r>
              <a:rPr lang="en-US" dirty="0">
                <a:solidFill>
                  <a:schemeClr val="bg2">
                    <a:lumMod val="90000"/>
                  </a:schemeClr>
                </a:solidFill>
              </a:rPr>
              <a:t>   </a:t>
            </a:r>
            <a:r>
              <a:rPr lang="el-GR" dirty="0" smtClean="0">
                <a:solidFill>
                  <a:schemeClr val="bg2">
                    <a:lumMod val="90000"/>
                  </a:schemeClr>
                </a:solidFill>
              </a:rPr>
              <a:t>ΑΝΘΡΩΠΟΕΙΔΕΙΣ</a:t>
            </a:r>
            <a:endParaRPr lang="el-GR" dirty="0"/>
          </a:p>
        </p:txBody>
      </p:sp>
      <p:pic>
        <p:nvPicPr>
          <p:cNvPr id="12" name="Θέση περιεχομένου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744007" y="2568660"/>
            <a:ext cx="4041775" cy="3252553"/>
          </a:xfrm>
        </p:spPr>
      </p:pic>
      <p:sp>
        <p:nvSpPr>
          <p:cNvPr id="8" name="Τίτλος 1"/>
          <p:cNvSpPr txBox="1">
            <a:spLocks/>
          </p:cNvSpPr>
          <p:nvPr/>
        </p:nvSpPr>
        <p:spPr>
          <a:xfrm>
            <a:off x="872742" y="917600"/>
            <a:ext cx="721114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700" dirty="0" smtClean="0">
                <a:solidFill>
                  <a:srgbClr val="FFFF00"/>
                </a:solidFill>
                <a:latin typeface="Arial Narrow" panose="020B0606020202030204" pitchFamily="34" charset="0"/>
              </a:rPr>
              <a:t>Κατάρρινοι</a:t>
            </a:r>
            <a:r>
              <a:rPr lang="el-GR" sz="2700" dirty="0" smtClean="0">
                <a:solidFill>
                  <a:schemeClr val="bg1"/>
                </a:solidFill>
                <a:latin typeface="Arial Narrow" panose="020B0606020202030204" pitchFamily="34" charset="0"/>
              </a:rPr>
              <a:t> πίθηκοι ή πίθηκοι του Παλαιού Κόσμου</a:t>
            </a:r>
            <a:endParaRPr lang="el-GR" sz="27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330693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5521" b="23718"/>
          <a:stretch/>
        </p:blipFill>
        <p:spPr bwMode="auto">
          <a:xfrm>
            <a:off x="460375" y="1174282"/>
            <a:ext cx="8286751" cy="3909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Τίτλος 1"/>
          <p:cNvSpPr>
            <a:spLocks noGrp="1"/>
          </p:cNvSpPr>
          <p:nvPr>
            <p:ph type="title"/>
          </p:nvPr>
        </p:nvSpPr>
        <p:spPr>
          <a:xfrm>
            <a:off x="2829830" y="442763"/>
            <a:ext cx="2954956" cy="512864"/>
          </a:xfrm>
        </p:spPr>
        <p:txBody>
          <a:bodyPr>
            <a:normAutofit/>
          </a:bodyPr>
          <a:lstStyle/>
          <a:p>
            <a:r>
              <a:rPr lang="el-GR" sz="2400" dirty="0" smtClean="0">
                <a:solidFill>
                  <a:schemeClr val="bg1"/>
                </a:solidFill>
              </a:rPr>
              <a:t>ΚΕΡΚΟΠΙΘΗΚΟΙ</a:t>
            </a:r>
            <a:endParaRPr lang="el-GR" sz="2400" dirty="0">
              <a:solidFill>
                <a:schemeClr val="bg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3573" y="2036190"/>
            <a:ext cx="4950544" cy="4039193"/>
          </a:xfrm>
        </p:spPr>
      </p:pic>
      <p:sp>
        <p:nvSpPr>
          <p:cNvPr id="6" name="Θέση κειμένου 5"/>
          <p:cNvSpPr>
            <a:spLocks noGrp="1"/>
          </p:cNvSpPr>
          <p:nvPr>
            <p:ph type="body" sz="half" idx="2"/>
          </p:nvPr>
        </p:nvSpPr>
        <p:spPr>
          <a:xfrm>
            <a:off x="366927" y="5568196"/>
            <a:ext cx="3008313" cy="796654"/>
          </a:xfrm>
        </p:spPr>
        <p:txBody>
          <a:bodyPr/>
          <a:lstStyle/>
          <a:p>
            <a:r>
              <a:rPr lang="el-GR" dirty="0" smtClean="0">
                <a:solidFill>
                  <a:schemeClr val="bg2">
                    <a:lumMod val="90000"/>
                  </a:schemeClr>
                </a:solidFill>
                <a:latin typeface="Arial Narrow" panose="020B0606020202030204" pitchFamily="34" charset="0"/>
              </a:rPr>
              <a:t>Οι </a:t>
            </a:r>
            <a:r>
              <a:rPr lang="el-GR" dirty="0">
                <a:solidFill>
                  <a:schemeClr val="bg2">
                    <a:lumMod val="90000"/>
                  </a:schemeClr>
                </a:solidFill>
                <a:latin typeface="Arial Narrow" panose="020B0606020202030204" pitchFamily="34" charset="0"/>
              </a:rPr>
              <a:t>δενδρόβιες συνήθειες εξασφαλίζουν προστασία από μεγάλους θηρευτές.</a:t>
            </a:r>
            <a:endParaRPr lang="el-GR" dirty="0">
              <a:latin typeface="Arial Narrow" panose="020B0606020202030204" pitchFamily="34" charset="0"/>
            </a:endParaRPr>
          </a:p>
          <a:p>
            <a:endParaRPr lang="el-GR" dirty="0"/>
          </a:p>
        </p:txBody>
      </p:sp>
      <p:sp>
        <p:nvSpPr>
          <p:cNvPr id="9"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11"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2" name="Τίτλος 1"/>
          <p:cNvSpPr txBox="1">
            <a:spLocks/>
          </p:cNvSpPr>
          <p:nvPr/>
        </p:nvSpPr>
        <p:spPr>
          <a:xfrm>
            <a:off x="457201" y="2210339"/>
            <a:ext cx="3008313" cy="1162050"/>
          </a:xfrm>
          <a:prstGeom prst="rect">
            <a:avLst/>
          </a:prstGeom>
        </p:spPr>
        <p:txBody>
          <a:bodyPr vert="horz" lIns="91440" tIns="45720" rIns="91440" bIns="45720" rtlCol="0" anchor="b">
            <a:normAutofit/>
          </a:bodyPr>
          <a:lstStyle/>
          <a:p>
            <a:pPr lvl="0">
              <a:spcBef>
                <a:spcPct val="0"/>
              </a:spcBef>
            </a:pPr>
            <a: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t>ΔΕΝΔΡΟΒΙΕΣ </a:t>
            </a:r>
          </a:p>
          <a:p>
            <a:pPr lvl="0">
              <a:spcBef>
                <a:spcPct val="0"/>
              </a:spcBef>
            </a:pPr>
            <a:r>
              <a:rPr lang="el-GR" sz="2000" b="1" dirty="0" smtClean="0">
                <a:solidFill>
                  <a:schemeClr val="bg2">
                    <a:lumMod val="50000"/>
                  </a:schemeClr>
                </a:solidFill>
              </a:rPr>
              <a:t>ΣΥΝΗΘΕΙΕΣ</a:t>
            </a:r>
            <a: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8" name="Ορθογώνιο 7"/>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Tree>
    <p:extLst>
      <p:ext uri="{BB962C8B-B14F-4D97-AF65-F5344CB8AC3E}">
        <p14:creationId xmlns:p14="http://schemas.microsoft.com/office/powerpoint/2010/main" val="2401166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6" name="Picture 2" descr="http://bioweb.uwlax.edu/bio203/s2012/zepke_pete/Taxonomy%20Lev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087" y="1677007"/>
            <a:ext cx="4320000" cy="3845683"/>
          </a:xfrm>
          <a:prstGeom prst="rect">
            <a:avLst/>
          </a:prstGeom>
          <a:solidFill>
            <a:schemeClr val="accent4">
              <a:lumMod val="75000"/>
            </a:schemeClr>
          </a:solidFill>
          <a:extLst/>
        </p:spPr>
      </p:pic>
      <p:sp>
        <p:nvSpPr>
          <p:cNvPr id="2" name="Τίτλος 1"/>
          <p:cNvSpPr>
            <a:spLocks noGrp="1"/>
          </p:cNvSpPr>
          <p:nvPr>
            <p:ph type="title"/>
          </p:nvPr>
        </p:nvSpPr>
        <p:spPr>
          <a:xfrm>
            <a:off x="1289784" y="563396"/>
            <a:ext cx="6391176" cy="870769"/>
          </a:xfrm>
        </p:spPr>
        <p:txBody>
          <a:bodyPr>
            <a:normAutofit fontScale="90000"/>
          </a:bodyPr>
          <a:lstStyle/>
          <a:p>
            <a:r>
              <a:rPr lang="el-GR" sz="2000" dirty="0" smtClean="0">
                <a:solidFill>
                  <a:schemeClr val="bg2">
                    <a:lumMod val="90000"/>
                  </a:schemeClr>
                </a:solidFill>
              </a:rPr>
              <a:t>ΤΑΞΙΝΟΜΙΚΕΣ -ιεραρχικές- ΒΑΘΜΙΔΕΣ</a:t>
            </a:r>
            <a:br>
              <a:rPr lang="el-GR" sz="2000" dirty="0" smtClean="0">
                <a:solidFill>
                  <a:schemeClr val="bg2">
                    <a:lumMod val="90000"/>
                  </a:schemeClr>
                </a:solidFill>
              </a:rPr>
            </a:br>
            <a:r>
              <a:rPr lang="el-GR" sz="2000" dirty="0" smtClean="0">
                <a:solidFill>
                  <a:schemeClr val="bg2">
                    <a:lumMod val="90000"/>
                  </a:schemeClr>
                </a:solidFill>
              </a:rPr>
              <a:t/>
            </a:r>
            <a:br>
              <a:rPr lang="el-GR" sz="2000" dirty="0" smtClean="0">
                <a:solidFill>
                  <a:schemeClr val="bg2">
                    <a:lumMod val="90000"/>
                  </a:schemeClr>
                </a:solidFill>
              </a:rPr>
            </a:br>
            <a:r>
              <a:rPr lang="el-GR" sz="2000" dirty="0" smtClean="0">
                <a:solidFill>
                  <a:schemeClr val="bg2">
                    <a:lumMod val="90000"/>
                  </a:schemeClr>
                </a:solidFill>
              </a:rPr>
              <a:t>ΒΙΟΛΟΓΙΚΩΝ ΟΡΓΑΝΙΣΜΩΝ</a:t>
            </a:r>
            <a:endParaRPr lang="el-GR" sz="2000" dirty="0">
              <a:solidFill>
                <a:schemeClr val="bg2">
                  <a:lumMod val="90000"/>
                </a:schemeClr>
              </a:solidFill>
            </a:endParaRPr>
          </a:p>
        </p:txBody>
      </p:sp>
      <p:sp>
        <p:nvSpPr>
          <p:cNvPr id="7" name="Ορθογώνιο 6"/>
          <p:cNvSpPr/>
          <p:nvPr/>
        </p:nvSpPr>
        <p:spPr>
          <a:xfrm>
            <a:off x="2908565" y="1751308"/>
            <a:ext cx="2887802" cy="313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ΕΠΙΚΡΑΤΕΙΑ</a:t>
            </a:r>
            <a:endParaRPr lang="el-GR" dirty="0">
              <a:solidFill>
                <a:prstClr val="white"/>
              </a:solidFill>
            </a:endParaRPr>
          </a:p>
        </p:txBody>
      </p:sp>
      <p:sp>
        <p:nvSpPr>
          <p:cNvPr id="9" name="Ορθογώνιο 8"/>
          <p:cNvSpPr/>
          <p:nvPr/>
        </p:nvSpPr>
        <p:spPr>
          <a:xfrm>
            <a:off x="3368842" y="2582639"/>
            <a:ext cx="2050181" cy="266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ΣΥΝΟΜΟΤΑΞΙΑ</a:t>
            </a:r>
            <a:endParaRPr lang="el-GR" dirty="0">
              <a:solidFill>
                <a:prstClr val="black"/>
              </a:solidFill>
            </a:endParaRPr>
          </a:p>
        </p:txBody>
      </p:sp>
      <p:sp>
        <p:nvSpPr>
          <p:cNvPr id="10" name="Ορθογώνιο 9"/>
          <p:cNvSpPr/>
          <p:nvPr/>
        </p:nvSpPr>
        <p:spPr>
          <a:xfrm>
            <a:off x="3147801" y="2175310"/>
            <a:ext cx="2492603" cy="327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ΒΑΣΙΛΕΙΟ</a:t>
            </a:r>
            <a:endParaRPr lang="el-GR" dirty="0">
              <a:solidFill>
                <a:prstClr val="black"/>
              </a:solidFill>
            </a:endParaRPr>
          </a:p>
        </p:txBody>
      </p:sp>
      <p:sp>
        <p:nvSpPr>
          <p:cNvPr id="11" name="Ορθογώνιο 10"/>
          <p:cNvSpPr/>
          <p:nvPr/>
        </p:nvSpPr>
        <p:spPr>
          <a:xfrm>
            <a:off x="3590223" y="3012709"/>
            <a:ext cx="1645920" cy="311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ΟΜΟΤΑΞΙΑ</a:t>
            </a:r>
            <a:endParaRPr lang="el-GR" dirty="0">
              <a:solidFill>
                <a:prstClr val="white"/>
              </a:solidFill>
            </a:endParaRPr>
          </a:p>
        </p:txBody>
      </p:sp>
      <p:sp>
        <p:nvSpPr>
          <p:cNvPr id="12" name="Ορθογώνιο 11"/>
          <p:cNvSpPr/>
          <p:nvPr/>
        </p:nvSpPr>
        <p:spPr>
          <a:xfrm>
            <a:off x="3893117" y="3397719"/>
            <a:ext cx="914399" cy="336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C00000"/>
                </a:solidFill>
              </a:rPr>
              <a:t>ΤΑΞΗ</a:t>
            </a:r>
            <a:endParaRPr lang="el-GR" dirty="0">
              <a:solidFill>
                <a:srgbClr val="C00000"/>
              </a:solidFill>
            </a:endParaRPr>
          </a:p>
        </p:txBody>
      </p:sp>
      <p:sp>
        <p:nvSpPr>
          <p:cNvPr id="13" name="Ορθογώνιο 12"/>
          <p:cNvSpPr/>
          <p:nvPr/>
        </p:nvSpPr>
        <p:spPr>
          <a:xfrm>
            <a:off x="3750451" y="3822662"/>
            <a:ext cx="1344383"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ΟΙΚΟΓΕΝΕΙΑ</a:t>
            </a:r>
            <a:endParaRPr lang="el-GR" dirty="0">
              <a:solidFill>
                <a:prstClr val="black"/>
              </a:solidFill>
            </a:endParaRPr>
          </a:p>
        </p:txBody>
      </p:sp>
      <p:sp>
        <p:nvSpPr>
          <p:cNvPr id="14" name="Ορθογώνιο 13"/>
          <p:cNvSpPr/>
          <p:nvPr/>
        </p:nvSpPr>
        <p:spPr>
          <a:xfrm>
            <a:off x="3893115" y="4222011"/>
            <a:ext cx="914400" cy="327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P</a:t>
            </a:r>
            <a:r>
              <a:rPr lang="el-GR" dirty="0" smtClean="0">
                <a:solidFill>
                  <a:prstClr val="black"/>
                </a:solidFill>
              </a:rPr>
              <a:t>ΓΕΝΟΣ</a:t>
            </a:r>
            <a:endParaRPr lang="el-GR" dirty="0">
              <a:solidFill>
                <a:prstClr val="white"/>
              </a:solidFill>
            </a:endParaRPr>
          </a:p>
        </p:txBody>
      </p:sp>
      <p:sp>
        <p:nvSpPr>
          <p:cNvPr id="15" name="Ορθογώνιο 14"/>
          <p:cNvSpPr/>
          <p:nvPr/>
        </p:nvSpPr>
        <p:spPr>
          <a:xfrm>
            <a:off x="4059345" y="4612488"/>
            <a:ext cx="675483" cy="250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ΕΙΔΟΣ</a:t>
            </a:r>
            <a:endParaRPr lang="el-GR" sz="1200" dirty="0">
              <a:solidFill>
                <a:prstClr val="white"/>
              </a:solidFill>
            </a:endParaRPr>
          </a:p>
        </p:txBody>
      </p:sp>
      <p:sp>
        <p:nvSpPr>
          <p:cNvPr id="4" name="Ορθογώνιο 3"/>
          <p:cNvSpPr/>
          <p:nvPr/>
        </p:nvSpPr>
        <p:spPr>
          <a:xfrm>
            <a:off x="2066466" y="5719961"/>
            <a:ext cx="4572000" cy="923330"/>
          </a:xfrm>
          <a:prstGeom prst="rect">
            <a:avLst/>
          </a:prstGeom>
        </p:spPr>
        <p:txBody>
          <a:bodyPr>
            <a:spAutoFit/>
          </a:bodyPr>
          <a:lstStyle/>
          <a:p>
            <a:r>
              <a:rPr lang="el-GR" dirty="0">
                <a:solidFill>
                  <a:schemeClr val="bg2">
                    <a:lumMod val="90000"/>
                  </a:schemeClr>
                </a:solidFill>
                <a:latin typeface="Arial Narrow" panose="020B0606020202030204" pitchFamily="34" charset="0"/>
              </a:rPr>
              <a:t>Η Βιολογική Συστηματική αποτυπώνει την εγγενή οργάνωση και ταυτόχρονα την θεμελιώδη νομοτέλεια</a:t>
            </a:r>
            <a:r>
              <a:rPr lang="en-US" dirty="0">
                <a:solidFill>
                  <a:schemeClr val="bg2">
                    <a:lumMod val="90000"/>
                  </a:schemeClr>
                </a:solidFill>
                <a:latin typeface="Arial Narrow" panose="020B0606020202030204" pitchFamily="34" charset="0"/>
              </a:rPr>
              <a:t> </a:t>
            </a:r>
            <a:r>
              <a:rPr lang="el-GR" dirty="0">
                <a:solidFill>
                  <a:schemeClr val="bg2">
                    <a:lumMod val="90000"/>
                  </a:schemeClr>
                </a:solidFill>
                <a:latin typeface="Arial Narrow" panose="020B0606020202030204" pitchFamily="34" charset="0"/>
              </a:rPr>
              <a:t>του έμβιου κόσμου</a:t>
            </a:r>
            <a:r>
              <a:rPr lang="en-US" dirty="0">
                <a:solidFill>
                  <a:schemeClr val="bg2">
                    <a:lumMod val="90000"/>
                  </a:schemeClr>
                </a:solidFill>
                <a:latin typeface="Arial Narrow" panose="020B0606020202030204" pitchFamily="34" charset="0"/>
              </a:rPr>
              <a:t>:</a:t>
            </a:r>
            <a:r>
              <a:rPr lang="el-GR" dirty="0">
                <a:solidFill>
                  <a:schemeClr val="bg2">
                    <a:lumMod val="90000"/>
                  </a:schemeClr>
                </a:solidFill>
                <a:latin typeface="Arial Narrow" panose="020B0606020202030204" pitchFamily="34" charset="0"/>
              </a:rPr>
              <a:t> τη</a:t>
            </a:r>
            <a:r>
              <a:rPr lang="en-US" dirty="0">
                <a:solidFill>
                  <a:schemeClr val="bg2">
                    <a:lumMod val="90000"/>
                  </a:schemeClr>
                </a:solidFill>
                <a:latin typeface="Arial Narrow" panose="020B0606020202030204" pitchFamily="34" charset="0"/>
              </a:rPr>
              <a:t>v</a:t>
            </a:r>
            <a:r>
              <a:rPr lang="el-GR" dirty="0">
                <a:solidFill>
                  <a:schemeClr val="bg2">
                    <a:lumMod val="90000"/>
                  </a:schemeClr>
                </a:solidFill>
                <a:latin typeface="Arial Narrow" panose="020B0606020202030204" pitchFamily="34" charset="0"/>
              </a:rPr>
              <a:t> </a:t>
            </a:r>
            <a:r>
              <a:rPr lang="el-GR" dirty="0">
                <a:solidFill>
                  <a:srgbClr val="EEECE1">
                    <a:lumMod val="90000"/>
                  </a:srgbClr>
                </a:solidFill>
                <a:latin typeface="Arial Narrow" panose="020B0606020202030204" pitchFamily="34" charset="0"/>
              </a:rPr>
              <a:t>βιολογική</a:t>
            </a:r>
            <a:r>
              <a:rPr lang="en-US" dirty="0">
                <a:solidFill>
                  <a:srgbClr val="EEECE1">
                    <a:lumMod val="90000"/>
                  </a:srgbClr>
                </a:solidFill>
                <a:latin typeface="Arial Narrow" panose="020B0606020202030204" pitchFamily="34" charset="0"/>
              </a:rPr>
              <a:t> </a:t>
            </a:r>
            <a:r>
              <a:rPr lang="el-GR" dirty="0">
                <a:solidFill>
                  <a:schemeClr val="bg2">
                    <a:lumMod val="90000"/>
                  </a:schemeClr>
                </a:solidFill>
                <a:latin typeface="Arial Narrow" panose="020B0606020202030204" pitchFamily="34" charset="0"/>
              </a:rPr>
              <a:t>εξέλιξη</a:t>
            </a:r>
            <a:endParaRPr lang="el-GR" dirty="0"/>
          </a:p>
        </p:txBody>
      </p:sp>
    </p:spTree>
    <p:extLst>
      <p:ext uri="{BB962C8B-B14F-4D97-AF65-F5344CB8AC3E}">
        <p14:creationId xmlns:p14="http://schemas.microsoft.com/office/powerpoint/2010/main" val="2605847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1" y="2210339"/>
            <a:ext cx="3008313" cy="1162050"/>
          </a:xfrm>
        </p:spPr>
        <p:txBody>
          <a:bodyPr/>
          <a:lstStyle/>
          <a:p>
            <a:r>
              <a:rPr lang="el-GR" dirty="0" smtClean="0">
                <a:solidFill>
                  <a:schemeClr val="bg2">
                    <a:lumMod val="50000"/>
                  </a:schemeClr>
                </a:solidFill>
              </a:rPr>
              <a:t>ΕΔΑΦΟΒΙΕΣ ΠΡΟΣΑΡΜΟΓΕΣ</a:t>
            </a:r>
            <a:r>
              <a:rPr lang="el-GR" dirty="0">
                <a:solidFill>
                  <a:schemeClr val="bg2">
                    <a:lumMod val="50000"/>
                  </a:schemeClr>
                </a:solidFill>
              </a:rPr>
              <a:t/>
            </a:r>
            <a:br>
              <a:rPr lang="el-GR" dirty="0">
                <a:solidFill>
                  <a:schemeClr val="bg2">
                    <a:lumMod val="50000"/>
                  </a:schemeClr>
                </a:solidFill>
              </a:rPr>
            </a:b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6895" y="2114117"/>
            <a:ext cx="5111751" cy="3392654"/>
          </a:xfrm>
        </p:spPr>
      </p:pic>
      <p:sp>
        <p:nvSpPr>
          <p:cNvPr id="4" name="Θέση κειμένου 3"/>
          <p:cNvSpPr>
            <a:spLocks noGrp="1"/>
          </p:cNvSpPr>
          <p:nvPr>
            <p:ph type="body" sz="half" idx="2"/>
          </p:nvPr>
        </p:nvSpPr>
        <p:spPr>
          <a:xfrm>
            <a:off x="457202" y="3737844"/>
            <a:ext cx="3008313" cy="1953593"/>
          </a:xfrm>
        </p:spPr>
        <p:txBody>
          <a:bodyPr/>
          <a:lstStyle/>
          <a:p>
            <a:r>
              <a:rPr lang="el-GR" dirty="0" smtClean="0">
                <a:solidFill>
                  <a:schemeClr val="bg2">
                    <a:lumMod val="90000"/>
                  </a:schemeClr>
                </a:solidFill>
                <a:latin typeface="Arial Narrow" panose="020B0606020202030204" pitchFamily="34" charset="0"/>
              </a:rPr>
              <a:t>Δευτερογενείς  </a:t>
            </a:r>
            <a:r>
              <a:rPr lang="el-GR" dirty="0">
                <a:solidFill>
                  <a:schemeClr val="bg2">
                    <a:lumMod val="90000"/>
                  </a:schemeClr>
                </a:solidFill>
                <a:latin typeface="Arial Narrow" panose="020B0606020202030204" pitchFamily="34" charset="0"/>
              </a:rPr>
              <a:t>προσαρμογές που αποκρίνονται στις εδαφόβιες </a:t>
            </a:r>
            <a:r>
              <a:rPr lang="el-GR" dirty="0" smtClean="0">
                <a:solidFill>
                  <a:schemeClr val="bg2">
                    <a:lumMod val="90000"/>
                  </a:schemeClr>
                </a:solidFill>
                <a:latin typeface="Arial Narrow" panose="020B0606020202030204" pitchFamily="34" charset="0"/>
              </a:rPr>
              <a:t>συνθήκες περιλαμβάνουν</a:t>
            </a:r>
          </a:p>
          <a:p>
            <a:r>
              <a:rPr lang="el-GR" dirty="0" smtClean="0">
                <a:solidFill>
                  <a:schemeClr val="bg2">
                    <a:lumMod val="90000"/>
                  </a:schemeClr>
                </a:solidFill>
                <a:latin typeface="Arial Narrow" panose="020B0606020202030204" pitchFamily="34" charset="0"/>
              </a:rPr>
              <a:t>ανεπτυγμένο ρύγχος, επιθετική </a:t>
            </a:r>
            <a:r>
              <a:rPr lang="el-GR" dirty="0">
                <a:solidFill>
                  <a:schemeClr val="bg2">
                    <a:lumMod val="90000"/>
                  </a:schemeClr>
                </a:solidFill>
                <a:latin typeface="Arial Narrow" panose="020B0606020202030204" pitchFamily="34" charset="0"/>
              </a:rPr>
              <a:t>θεωρία και συμπεριφορά των </a:t>
            </a:r>
            <a:r>
              <a:rPr lang="el-GR" dirty="0" smtClean="0">
                <a:solidFill>
                  <a:schemeClr val="bg2">
                    <a:lumMod val="90000"/>
                  </a:schemeClr>
                </a:solidFill>
                <a:latin typeface="Arial Narrow" panose="020B0606020202030204" pitchFamily="34" charset="0"/>
              </a:rPr>
              <a:t>αρσενικών και ισχυρό </a:t>
            </a:r>
            <a:r>
              <a:rPr lang="el-GR" dirty="0">
                <a:solidFill>
                  <a:schemeClr val="bg2">
                    <a:lumMod val="90000"/>
                  </a:schemeClr>
                </a:solidFill>
                <a:latin typeface="Arial Narrow" panose="020B0606020202030204" pitchFamily="34" charset="0"/>
              </a:rPr>
              <a:t>διμορφισμό του φύλου</a:t>
            </a:r>
            <a:r>
              <a:rPr lang="el-GR" dirty="0" smtClean="0">
                <a:solidFill>
                  <a:schemeClr val="bg2">
                    <a:lumMod val="90000"/>
                  </a:schemeClr>
                </a:solidFill>
                <a:latin typeface="Arial Narrow" panose="020B0606020202030204" pitchFamily="34" charset="0"/>
              </a:rPr>
              <a:t>. </a:t>
            </a:r>
            <a:r>
              <a:rPr lang="el-GR" dirty="0">
                <a:solidFill>
                  <a:schemeClr val="bg2">
                    <a:lumMod val="90000"/>
                  </a:schemeClr>
                </a:solidFill>
                <a:latin typeface="Arial Narrow" panose="020B0606020202030204" pitchFamily="34" charset="0"/>
              </a:rPr>
              <a:t>Οι μπαμπουίνοι αντιμετωπίζουν και καταδιώκουν λεοπαρδάλεις που απειλούν την ομάδα. </a:t>
            </a:r>
          </a:p>
          <a:p>
            <a:endParaRPr lang="el-GR" dirty="0">
              <a:latin typeface="Arial Narrow" panose="020B0606020202030204" pitchFamily="34" charset="0"/>
            </a:endParaRPr>
          </a:p>
        </p:txBody>
      </p:sp>
      <p:sp>
        <p:nvSpPr>
          <p:cNvPr id="8"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9"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2" name="Ορθογώνιο 11"/>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Tree>
    <p:extLst>
      <p:ext uri="{BB962C8B-B14F-4D97-AF65-F5344CB8AC3E}">
        <p14:creationId xmlns:p14="http://schemas.microsoft.com/office/powerpoint/2010/main" val="19859243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79709" y="2814772"/>
            <a:ext cx="3008313" cy="1162050"/>
          </a:xfrm>
        </p:spPr>
        <p:txBody>
          <a:bodyPr/>
          <a:lstStyle/>
          <a:p>
            <a:r>
              <a:rPr lang="el-GR" dirty="0">
                <a:solidFill>
                  <a:schemeClr val="bg2">
                    <a:lumMod val="50000"/>
                  </a:schemeClr>
                </a:solidFill>
              </a:rPr>
              <a:t/>
            </a:r>
            <a:br>
              <a:rPr lang="el-GR" dirty="0">
                <a:solidFill>
                  <a:schemeClr val="bg2">
                    <a:lumMod val="50000"/>
                  </a:schemeClr>
                </a:solidFill>
              </a:rPr>
            </a:br>
            <a:endParaRPr lang="el-GR" dirty="0"/>
          </a:p>
        </p:txBody>
      </p:sp>
      <p:pic>
        <p:nvPicPr>
          <p:cNvPr id="5" name="Θέση περιεχομένου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7000"/>
                    </a14:imgEffect>
                    <a14:imgEffect>
                      <a14:brightnessContrast bright="-2000" contrast="5000"/>
                    </a14:imgEffect>
                  </a14:imgLayer>
                </a14:imgProps>
              </a:ext>
              <a:ext uri="{28A0092B-C50C-407E-A947-70E740481C1C}">
                <a14:useLocalDpi xmlns:a14="http://schemas.microsoft.com/office/drawing/2010/main" val="0"/>
              </a:ext>
            </a:extLst>
          </a:blip>
          <a:stretch>
            <a:fillRect/>
          </a:stretch>
        </p:blipFill>
        <p:spPr>
          <a:xfrm>
            <a:off x="3465514" y="1798346"/>
            <a:ext cx="5111751" cy="3708425"/>
          </a:xfrm>
        </p:spPr>
      </p:pic>
      <p:sp>
        <p:nvSpPr>
          <p:cNvPr id="4" name="Θέση κειμένου 3"/>
          <p:cNvSpPr>
            <a:spLocks noGrp="1"/>
          </p:cNvSpPr>
          <p:nvPr>
            <p:ph type="body" sz="half" idx="2"/>
          </p:nvPr>
        </p:nvSpPr>
        <p:spPr>
          <a:xfrm>
            <a:off x="457885" y="4785530"/>
            <a:ext cx="3008313" cy="796655"/>
          </a:xfrm>
        </p:spPr>
        <p:txBody>
          <a:bodyPr/>
          <a:lstStyle/>
          <a:p>
            <a:r>
              <a:rPr lang="el-GR" dirty="0">
                <a:solidFill>
                  <a:schemeClr val="bg1"/>
                </a:solidFill>
                <a:latin typeface="Arial Narrow" panose="020B0606020202030204" pitchFamily="34" charset="0"/>
              </a:rPr>
              <a:t>Τ</a:t>
            </a:r>
            <a:r>
              <a:rPr lang="el-GR" dirty="0" smtClean="0">
                <a:solidFill>
                  <a:schemeClr val="bg1"/>
                </a:solidFill>
                <a:latin typeface="Arial Narrow" panose="020B0606020202030204" pitchFamily="34" charset="0"/>
              </a:rPr>
              <a:t>ο </a:t>
            </a:r>
            <a:r>
              <a:rPr lang="el-GR" dirty="0">
                <a:solidFill>
                  <a:schemeClr val="bg1"/>
                </a:solidFill>
                <a:latin typeface="Arial Narrow" panose="020B0606020202030204" pitchFamily="34" charset="0"/>
              </a:rPr>
              <a:t>ευρύ διατροφικό φάσμα των απλόρρινων πιθήκων περιλαμβάνει το κρέας μικρών θηλαστικών. </a:t>
            </a:r>
          </a:p>
          <a:p>
            <a:endParaRPr lang="el-GR" dirty="0"/>
          </a:p>
        </p:txBody>
      </p:sp>
      <p:sp>
        <p:nvSpPr>
          <p:cNvPr id="6" name="Ορθογώνιο 5"/>
          <p:cNvSpPr/>
          <p:nvPr/>
        </p:nvSpPr>
        <p:spPr>
          <a:xfrm>
            <a:off x="4898764" y="4916253"/>
            <a:ext cx="2159117" cy="338554"/>
          </a:xfrm>
          <a:prstGeom prst="rect">
            <a:avLst/>
          </a:prstGeom>
        </p:spPr>
        <p:txBody>
          <a:bodyPr wrap="none">
            <a:spAutoFit/>
          </a:bodyPr>
          <a:lstStyle/>
          <a:p>
            <a:pPr algn="ctr">
              <a:spcBef>
                <a:spcPct val="0"/>
              </a:spcBef>
            </a:pPr>
            <a:r>
              <a:rPr lang="en-US" sz="1600" dirty="0" smtClean="0">
                <a:solidFill>
                  <a:srgbClr val="FFFF00"/>
                </a:solidFill>
              </a:rPr>
              <a:t>Semnopethicus </a:t>
            </a:r>
            <a:r>
              <a:rPr lang="en-US" sz="1600" i="1" dirty="0" smtClean="0">
                <a:solidFill>
                  <a:srgbClr val="FFFF00"/>
                </a:solidFill>
              </a:rPr>
              <a:t>entellus</a:t>
            </a:r>
            <a:endParaRPr lang="el-GR" sz="1600" i="1" dirty="0">
              <a:solidFill>
                <a:srgbClr val="FFFF00"/>
              </a:solidFill>
            </a:endParaRPr>
          </a:p>
        </p:txBody>
      </p:sp>
      <p:sp>
        <p:nvSpPr>
          <p:cNvPr id="11"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2"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13" name="Τίτλος 1"/>
          <p:cNvSpPr txBox="1">
            <a:spLocks/>
          </p:cNvSpPr>
          <p:nvPr/>
        </p:nvSpPr>
        <p:spPr>
          <a:xfrm>
            <a:off x="457201" y="2210339"/>
            <a:ext cx="3008313" cy="1162050"/>
          </a:xfrm>
          <a:prstGeom prst="rect">
            <a:avLst/>
          </a:prstGeom>
        </p:spPr>
        <p:txBody>
          <a:bodyPr vert="horz" lIns="91440" tIns="45720" rIns="91440" bIns="45720" rtlCol="0" anchor="b">
            <a:normAutofit/>
          </a:bodyPr>
          <a:lstStyle/>
          <a:p>
            <a:pPr lvl="0">
              <a:spcBef>
                <a:spcPct val="0"/>
              </a:spcBef>
            </a:pPr>
            <a:r>
              <a:rPr lang="el-GR" sz="2000" b="1" dirty="0" smtClean="0">
                <a:solidFill>
                  <a:schemeClr val="bg2">
                    <a:lumMod val="50000"/>
                  </a:schemeClr>
                </a:solidFill>
              </a:rPr>
              <a:t>ΔΙΑΤΡΟΦΙΚΟ</a:t>
            </a:r>
            <a: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t> </a:t>
            </a:r>
          </a:p>
          <a:p>
            <a:pPr lvl="0">
              <a:spcBef>
                <a:spcPct val="0"/>
              </a:spcBef>
            </a:pPr>
            <a:r>
              <a:rPr lang="el-GR" sz="2000" b="1" dirty="0" smtClean="0">
                <a:solidFill>
                  <a:schemeClr val="bg2">
                    <a:lumMod val="50000"/>
                  </a:schemeClr>
                </a:solidFill>
              </a:rPr>
              <a:t>ΦΑΣΜΑ</a:t>
            </a:r>
            <a: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Ορθογώνιο 9"/>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Tree>
    <p:extLst>
      <p:ext uri="{BB962C8B-B14F-4D97-AF65-F5344CB8AC3E}">
        <p14:creationId xmlns:p14="http://schemas.microsoft.com/office/powerpoint/2010/main" val="19338651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10706" y="3109240"/>
            <a:ext cx="3008313" cy="1162050"/>
          </a:xfrm>
        </p:spPr>
        <p:txBody>
          <a:bodyPr/>
          <a:lstStyle/>
          <a:p>
            <a:r>
              <a:rPr lang="el-GR" dirty="0">
                <a:solidFill>
                  <a:schemeClr val="bg2">
                    <a:lumMod val="50000"/>
                  </a:schemeClr>
                </a:solidFill>
              </a:rPr>
              <a:t/>
            </a:r>
            <a:br>
              <a:rPr lang="el-GR" dirty="0">
                <a:solidFill>
                  <a:schemeClr val="bg2">
                    <a:lumMod val="50000"/>
                  </a:schemeClr>
                </a:solidFill>
              </a:rPr>
            </a:b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9401" y="2267947"/>
            <a:ext cx="5111751" cy="3238824"/>
          </a:xfrm>
        </p:spPr>
      </p:pic>
      <p:sp>
        <p:nvSpPr>
          <p:cNvPr id="4" name="Θέση κειμένου 3"/>
          <p:cNvSpPr>
            <a:spLocks noGrp="1"/>
          </p:cNvSpPr>
          <p:nvPr>
            <p:ph type="body" sz="half" idx="2"/>
          </p:nvPr>
        </p:nvSpPr>
        <p:spPr>
          <a:xfrm>
            <a:off x="1159320" y="5170272"/>
            <a:ext cx="1604073" cy="440194"/>
          </a:xfrm>
        </p:spPr>
        <p:txBody>
          <a:bodyPr/>
          <a:lstStyle/>
          <a:p>
            <a:r>
              <a:rPr lang="el-GR" dirty="0" smtClean="0">
                <a:solidFill>
                  <a:schemeClr val="bg1"/>
                </a:solidFill>
                <a:latin typeface="Arial Narrow" panose="020B0606020202030204" pitchFamily="34" charset="0"/>
              </a:rPr>
              <a:t>Εκφραστικότητα</a:t>
            </a:r>
            <a:endParaRPr lang="el-GR" dirty="0">
              <a:solidFill>
                <a:schemeClr val="bg1"/>
              </a:solidFill>
              <a:latin typeface="Arial Narrow" panose="020B0606020202030204" pitchFamily="34" charset="0"/>
            </a:endParaRPr>
          </a:p>
        </p:txBody>
      </p:sp>
      <p:sp>
        <p:nvSpPr>
          <p:cNvPr id="8"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9" name="Τίτλος 1"/>
          <p:cNvSpPr txBox="1">
            <a:spLocks/>
          </p:cNvSpPr>
          <p:nvPr/>
        </p:nvSpPr>
        <p:spPr>
          <a:xfrm>
            <a:off x="457201" y="2210339"/>
            <a:ext cx="3008313" cy="1162050"/>
          </a:xfrm>
          <a:prstGeom prst="rect">
            <a:avLst/>
          </a:prstGeom>
        </p:spPr>
        <p:txBody>
          <a:bodyPr vert="horz" lIns="91440" tIns="45720" rIns="91440" bIns="45720" rtlCol="0" anchor="b">
            <a:normAutofit/>
          </a:bodyPr>
          <a:lstStyle/>
          <a:p>
            <a:pPr lvl="0">
              <a:spcBef>
                <a:spcPct val="0"/>
              </a:spcBef>
            </a:pPr>
            <a:r>
              <a:rPr lang="el-GR" sz="2000" b="1" dirty="0" smtClean="0">
                <a:solidFill>
                  <a:schemeClr val="bg2">
                    <a:lumMod val="50000"/>
                  </a:schemeClr>
                </a:solidFill>
              </a:rPr>
              <a:t>ΠΡΟΣΩΠΙΚΟΙ</a:t>
            </a:r>
            <a:endPar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endParaRPr>
          </a:p>
          <a:p>
            <a:pPr lvl="0">
              <a:spcBef>
                <a:spcPct val="0"/>
              </a:spcBef>
            </a:pPr>
            <a:r>
              <a:rPr lang="el-GR" sz="2000" b="1" dirty="0" smtClean="0">
                <a:solidFill>
                  <a:schemeClr val="bg2">
                    <a:lumMod val="50000"/>
                  </a:schemeClr>
                </a:solidFill>
              </a:rPr>
              <a:t>ΜΥΣ</a:t>
            </a:r>
            <a: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11" name="Ορθογώνιο 10"/>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Tree>
    <p:extLst>
      <p:ext uri="{BB962C8B-B14F-4D97-AF65-F5344CB8AC3E}">
        <p14:creationId xmlns:p14="http://schemas.microsoft.com/office/powerpoint/2010/main" val="2516382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603531" y="2281285"/>
            <a:ext cx="2714625" cy="424207"/>
          </a:xfrm>
        </p:spPr>
        <p:txBody>
          <a:bodyPr>
            <a:normAutofit fontScale="90000"/>
          </a:bodyPr>
          <a:lstStyle/>
          <a:p>
            <a:r>
              <a:rPr lang="el-GR" dirty="0">
                <a:solidFill>
                  <a:schemeClr val="bg2">
                    <a:lumMod val="50000"/>
                  </a:schemeClr>
                </a:solidFill>
              </a:rPr>
              <a:t>ΕΚΠΤΥΞΗΤΟΥ ΕΓΚΕΦΑΛΟΥ</a:t>
            </a:r>
            <a:br>
              <a:rPr lang="el-GR" dirty="0">
                <a:solidFill>
                  <a:schemeClr val="bg2">
                    <a:lumMod val="50000"/>
                  </a:schemeClr>
                </a:solidFill>
              </a:rPr>
            </a:br>
            <a:endParaRPr lang="el-GR" dirty="0"/>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0673" y="2160269"/>
            <a:ext cx="5111751" cy="3393616"/>
          </a:xfrm>
        </p:spPr>
      </p:pic>
      <p:pic>
        <p:nvPicPr>
          <p:cNvPr id="8" name="Picture 2" descr="Αποτέλεσμα εικόνας για cercopithecoides brain sizes"/>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9000"/>
                    </a14:imgEffect>
                    <a14:imgEffect>
                      <a14:brightnessContrast bright="-7000" contrast="12000"/>
                    </a14:imgEffect>
                  </a14:imgLayer>
                </a14:imgProps>
              </a:ext>
              <a:ext uri="{28A0092B-C50C-407E-A947-70E740481C1C}">
                <a14:useLocalDpi xmlns:a14="http://schemas.microsoft.com/office/drawing/2010/main" val="0"/>
              </a:ext>
            </a:extLst>
          </a:blip>
          <a:srcRect t="46595"/>
          <a:stretch/>
        </p:blipFill>
        <p:spPr bwMode="auto">
          <a:xfrm>
            <a:off x="603530" y="3510825"/>
            <a:ext cx="2714625" cy="2049964"/>
          </a:xfrm>
          <a:prstGeom prst="rect">
            <a:avLst/>
          </a:prstGeom>
          <a:noFill/>
          <a:extLst>
            <a:ext uri="{909E8E84-426E-40DD-AFC4-6F175D3DCCD1}">
              <a14:hiddenFill xmlns:a14="http://schemas.microsoft.com/office/drawing/2010/main">
                <a:solidFill>
                  <a:srgbClr val="FFFFFF"/>
                </a:solidFill>
              </a14:hiddenFill>
            </a:ext>
          </a:extLst>
        </p:spPr>
      </p:pic>
      <p:sp>
        <p:nvSpPr>
          <p:cNvPr id="9" name="Ορθογώνιο 8"/>
          <p:cNvSpPr/>
          <p:nvPr/>
        </p:nvSpPr>
        <p:spPr>
          <a:xfrm>
            <a:off x="7422820" y="4605060"/>
            <a:ext cx="1205266" cy="276999"/>
          </a:xfrm>
          <a:prstGeom prst="rect">
            <a:avLst/>
          </a:prstGeom>
        </p:spPr>
        <p:txBody>
          <a:bodyPr wrap="none">
            <a:spAutoFit/>
          </a:bodyPr>
          <a:lstStyle/>
          <a:p>
            <a:r>
              <a:rPr lang="en-US" sz="1200" dirty="0" smtClean="0">
                <a:solidFill>
                  <a:srgbClr val="7030A0"/>
                </a:solidFill>
              </a:rPr>
              <a:t>Macaca</a:t>
            </a:r>
            <a:r>
              <a:rPr lang="el-GR" sz="1200" dirty="0">
                <a:solidFill>
                  <a:srgbClr val="7030A0"/>
                </a:solidFill>
              </a:rPr>
              <a:t> </a:t>
            </a:r>
            <a:r>
              <a:rPr lang="en-US" sz="1200" i="1" dirty="0" smtClean="0">
                <a:solidFill>
                  <a:srgbClr val="7030A0"/>
                </a:solidFill>
              </a:rPr>
              <a:t>fuscatta</a:t>
            </a:r>
            <a:endParaRPr lang="el-GR" sz="1200" i="1" dirty="0">
              <a:solidFill>
                <a:prstClr val="black"/>
              </a:solidFill>
            </a:endParaRPr>
          </a:p>
        </p:txBody>
      </p:sp>
      <p:sp>
        <p:nvSpPr>
          <p:cNvPr id="11"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13"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4" name="Ορθογώνιο 13"/>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Tree>
    <p:extLst>
      <p:ext uri="{BB962C8B-B14F-4D97-AF65-F5344CB8AC3E}">
        <p14:creationId xmlns:p14="http://schemas.microsoft.com/office/powerpoint/2010/main" val="2124531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pic>
        <p:nvPicPr>
          <p:cNvPr id="5" name="Θέση περιεχομένου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
                    </a14:imgEffect>
                    <a14:imgEffect>
                      <a14:brightnessContrast bright="-6000" contrast="6000"/>
                    </a14:imgEffect>
                  </a14:imgLayer>
                </a14:imgProps>
              </a:ext>
              <a:ext uri="{28A0092B-C50C-407E-A947-70E740481C1C}">
                <a14:useLocalDpi xmlns:a14="http://schemas.microsoft.com/office/drawing/2010/main" val="0"/>
              </a:ext>
            </a:extLst>
          </a:blip>
          <a:stretch>
            <a:fillRect/>
          </a:stretch>
        </p:blipFill>
        <p:spPr>
          <a:xfrm>
            <a:off x="3579761" y="2049597"/>
            <a:ext cx="5111751" cy="3409681"/>
          </a:xfrm>
        </p:spPr>
      </p:pic>
      <p:sp>
        <p:nvSpPr>
          <p:cNvPr id="6" name="Τίτλος 1"/>
          <p:cNvSpPr>
            <a:spLocks noGrp="1"/>
          </p:cNvSpPr>
          <p:nvPr>
            <p:ph type="body" sz="half" idx="2"/>
          </p:nvPr>
        </p:nvSpPr>
        <p:spPr>
          <a:xfrm>
            <a:off x="419494" y="4472690"/>
            <a:ext cx="3008313" cy="1166697"/>
          </a:xfrm>
        </p:spPr>
        <p:txBody>
          <a:bodyPr>
            <a:normAutofit fontScale="97500"/>
          </a:bodyPr>
          <a:lstStyle/>
          <a:p>
            <a:pPr algn="l"/>
            <a:r>
              <a:rPr lang="el-GR" dirty="0">
                <a:solidFill>
                  <a:schemeClr val="bg2"/>
                </a:solidFill>
                <a:latin typeface="Arial Narrow" panose="020B0606020202030204" pitchFamily="34" charset="0"/>
              </a:rPr>
              <a:t>Σ</a:t>
            </a:r>
            <a:r>
              <a:rPr lang="el-GR" dirty="0" smtClean="0">
                <a:solidFill>
                  <a:schemeClr val="bg2"/>
                </a:solidFill>
                <a:latin typeface="Arial Narrow" panose="020B0606020202030204" pitchFamily="34" charset="0"/>
              </a:rPr>
              <a:t>ύνθεση ομάδας με ολιγάριθμα αρσενικά άτομα και πολυάριθμα θηλυκά άτομα- τα τελευταία συνδέονται με συγγενικούς δεσμούς.</a:t>
            </a:r>
            <a:br>
              <a:rPr lang="el-GR" dirty="0" smtClean="0">
                <a:solidFill>
                  <a:schemeClr val="bg2"/>
                </a:solidFill>
                <a:latin typeface="Arial Narrow" panose="020B0606020202030204" pitchFamily="34" charset="0"/>
              </a:rPr>
            </a:br>
            <a:endParaRPr lang="el-GR" dirty="0">
              <a:solidFill>
                <a:schemeClr val="bg2"/>
              </a:solidFill>
              <a:latin typeface="Arial Narrow" panose="020B0606020202030204" pitchFamily="34" charset="0"/>
            </a:endParaRPr>
          </a:p>
        </p:txBody>
      </p:sp>
      <p:sp>
        <p:nvSpPr>
          <p:cNvPr id="8" name="Ορθογώνιο 7"/>
          <p:cNvSpPr/>
          <p:nvPr/>
        </p:nvSpPr>
        <p:spPr>
          <a:xfrm>
            <a:off x="6916025" y="5099060"/>
            <a:ext cx="1676399" cy="360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Macaca </a:t>
            </a:r>
            <a:r>
              <a:rPr lang="en-US" sz="1200" i="1" dirty="0" smtClean="0">
                <a:solidFill>
                  <a:srgbClr val="7030A0"/>
                </a:solidFill>
              </a:rPr>
              <a:t>mulatta</a:t>
            </a:r>
            <a:endParaRPr lang="el-GR" sz="1200" i="1" dirty="0">
              <a:solidFill>
                <a:srgbClr val="7030A0"/>
              </a:solidFill>
            </a:endParaRPr>
          </a:p>
        </p:txBody>
      </p:sp>
      <p:sp>
        <p:nvSpPr>
          <p:cNvPr id="10"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9" name="Ορθογώνιο 8"/>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2"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Tree>
    <p:extLst>
      <p:ext uri="{BB962C8B-B14F-4D97-AF65-F5344CB8AC3E}">
        <p14:creationId xmlns:p14="http://schemas.microsoft.com/office/powerpoint/2010/main" val="3792764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0829" y="1179389"/>
            <a:ext cx="2859465" cy="5495533"/>
          </a:xfrm>
        </p:spPr>
      </p:pic>
      <p:sp>
        <p:nvSpPr>
          <p:cNvPr id="6" name="Θέση κειμένου 5"/>
          <p:cNvSpPr>
            <a:spLocks noGrp="1"/>
          </p:cNvSpPr>
          <p:nvPr>
            <p:ph type="body" sz="half" idx="2"/>
          </p:nvPr>
        </p:nvSpPr>
        <p:spPr>
          <a:xfrm>
            <a:off x="419494" y="5469774"/>
            <a:ext cx="3922295" cy="1251538"/>
          </a:xfrm>
        </p:spPr>
        <p:txBody>
          <a:bodyPr/>
          <a:lstStyle/>
          <a:p>
            <a:r>
              <a:rPr lang="el-GR" dirty="0">
                <a:solidFill>
                  <a:schemeClr val="bg1"/>
                </a:solidFill>
                <a:latin typeface="Arial Narrow" panose="020B0606020202030204" pitchFamily="34" charset="0"/>
              </a:rPr>
              <a:t>Πολυγυνία (ένα αρσενικό –πολυάριθμα  θηλυκά</a:t>
            </a:r>
            <a:r>
              <a:rPr lang="el-GR" dirty="0" smtClean="0">
                <a:solidFill>
                  <a:schemeClr val="bg1"/>
                </a:solidFill>
                <a:latin typeface="Arial Narrow" panose="020B0606020202030204" pitchFamily="34" charset="0"/>
              </a:rPr>
              <a:t>).</a:t>
            </a:r>
            <a:endParaRPr lang="el-GR" dirty="0">
              <a:solidFill>
                <a:schemeClr val="bg1"/>
              </a:solidFill>
              <a:latin typeface="Arial Narrow" panose="020B0606020202030204" pitchFamily="34" charset="0"/>
            </a:endParaRPr>
          </a:p>
          <a:p>
            <a:r>
              <a:rPr lang="el-GR" dirty="0">
                <a:solidFill>
                  <a:schemeClr val="bg1"/>
                </a:solidFill>
                <a:latin typeface="Arial Narrow" panose="020B0606020202030204" pitchFamily="34" charset="0"/>
              </a:rPr>
              <a:t>Τ</a:t>
            </a:r>
            <a:r>
              <a:rPr lang="el-GR" dirty="0" smtClean="0">
                <a:solidFill>
                  <a:schemeClr val="bg1"/>
                </a:solidFill>
                <a:latin typeface="Arial Narrow" panose="020B0606020202030204" pitchFamily="34" charset="0"/>
              </a:rPr>
              <a:t>ο </a:t>
            </a:r>
            <a:r>
              <a:rPr lang="el-GR" dirty="0">
                <a:solidFill>
                  <a:schemeClr val="bg1"/>
                </a:solidFill>
                <a:latin typeface="Arial Narrow" panose="020B0606020202030204" pitchFamily="34" charset="0"/>
              </a:rPr>
              <a:t>κοινωνικό πρότυπο της πολυγυνίας απαλείφει τον ισχυρό ανταγωνισμό ανάμεσα στα αρσενικά που μπορεί να είναι βλαπτικός για τα θηλυκά και για τα μικρά τους (βρεφοκτονία).</a:t>
            </a:r>
          </a:p>
          <a:p>
            <a:endParaRPr lang="el-GR" dirty="0">
              <a:solidFill>
                <a:schemeClr val="bg1"/>
              </a:solidFill>
            </a:endParaRPr>
          </a:p>
        </p:txBody>
      </p:sp>
      <p:sp>
        <p:nvSpPr>
          <p:cNvPr id="9" name="Ορθογώνιο 8"/>
          <p:cNvSpPr/>
          <p:nvPr/>
        </p:nvSpPr>
        <p:spPr>
          <a:xfrm>
            <a:off x="4591272" y="1324332"/>
            <a:ext cx="1665071" cy="276999"/>
          </a:xfrm>
          <a:prstGeom prst="rect">
            <a:avLst/>
          </a:prstGeom>
        </p:spPr>
        <p:txBody>
          <a:bodyPr wrap="none">
            <a:spAutoFit/>
          </a:bodyPr>
          <a:lstStyle/>
          <a:p>
            <a:pPr algn="ctr">
              <a:spcBef>
                <a:spcPct val="0"/>
              </a:spcBef>
            </a:pPr>
            <a:r>
              <a:rPr lang="en-US" sz="1200" dirty="0" smtClean="0">
                <a:solidFill>
                  <a:srgbClr val="7030A0"/>
                </a:solidFill>
              </a:rPr>
              <a:t>Semnopethicus </a:t>
            </a:r>
            <a:r>
              <a:rPr lang="en-US" sz="1200" i="1" dirty="0" smtClean="0">
                <a:solidFill>
                  <a:srgbClr val="7030A0"/>
                </a:solidFill>
              </a:rPr>
              <a:t>entellus</a:t>
            </a:r>
            <a:endParaRPr lang="el-GR" sz="1200" i="1" dirty="0">
              <a:solidFill>
                <a:srgbClr val="7030A0"/>
              </a:solidFill>
            </a:endParaRPr>
          </a:p>
        </p:txBody>
      </p:sp>
      <p:sp>
        <p:nvSpPr>
          <p:cNvPr id="11"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12"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3" name="Ορθογώνιο 12"/>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4"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spTree>
    <p:extLst>
      <p:ext uri="{BB962C8B-B14F-4D97-AF65-F5344CB8AC3E}">
        <p14:creationId xmlns:p14="http://schemas.microsoft.com/office/powerpoint/2010/main" val="4030407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2184" y="2701346"/>
            <a:ext cx="5111751" cy="3409783"/>
          </a:xfrm>
        </p:spPr>
      </p:pic>
      <p:sp>
        <p:nvSpPr>
          <p:cNvPr id="6" name="Θέση κειμένου 5"/>
          <p:cNvSpPr>
            <a:spLocks noGrp="1"/>
          </p:cNvSpPr>
          <p:nvPr>
            <p:ph type="body" sz="half" idx="2"/>
          </p:nvPr>
        </p:nvSpPr>
        <p:spPr>
          <a:xfrm>
            <a:off x="457200" y="4300849"/>
            <a:ext cx="3008313" cy="2316767"/>
          </a:xfrm>
        </p:spPr>
        <p:txBody>
          <a:bodyPr/>
          <a:lstStyle/>
          <a:p>
            <a:pPr algn="ctr"/>
            <a:r>
              <a:rPr lang="el-GR" dirty="0" smtClean="0">
                <a:solidFill>
                  <a:schemeClr val="bg1"/>
                </a:solidFill>
              </a:rPr>
              <a:t>Κυρίαρχο αρσενικό</a:t>
            </a:r>
            <a:endParaRPr lang="el-GR" dirty="0">
              <a:solidFill>
                <a:schemeClr val="bg1"/>
              </a:solidFill>
            </a:endParaRPr>
          </a:p>
          <a:p>
            <a:pPr algn="ctr"/>
            <a:endParaRPr lang="el-GR" dirty="0">
              <a:solidFill>
                <a:schemeClr val="bg1"/>
              </a:solidFill>
            </a:endParaRPr>
          </a:p>
          <a:p>
            <a:r>
              <a:rPr lang="el-GR" dirty="0" smtClean="0">
                <a:solidFill>
                  <a:schemeClr val="bg2"/>
                </a:solidFill>
                <a:latin typeface="Arial Narrow" panose="020B0606020202030204" pitchFamily="34" charset="0"/>
              </a:rPr>
              <a:t>Υπάρχει </a:t>
            </a:r>
            <a:r>
              <a:rPr lang="el-GR" dirty="0">
                <a:solidFill>
                  <a:schemeClr val="bg2"/>
                </a:solidFill>
                <a:latin typeface="Arial Narrow" panose="020B0606020202030204" pitchFamily="34" charset="0"/>
              </a:rPr>
              <a:t>σαφής κοινωνική ιεραρχία ανάμεσα στα μέλη του ίδιου φύλου περισσότερο διακριτή ανάμεσα στα αρσενικά άτομα</a:t>
            </a:r>
            <a:r>
              <a:rPr lang="en-US" dirty="0">
                <a:solidFill>
                  <a:schemeClr val="bg2"/>
                </a:solidFill>
                <a:latin typeface="Arial Narrow" panose="020B0606020202030204" pitchFamily="34" charset="0"/>
              </a:rPr>
              <a:t> -</a:t>
            </a:r>
            <a:r>
              <a:rPr lang="el-GR" dirty="0">
                <a:solidFill>
                  <a:schemeClr val="bg2"/>
                </a:solidFill>
                <a:latin typeface="Arial Narrow" panose="020B0606020202030204" pitchFamily="34" charset="0"/>
              </a:rPr>
              <a:t>ένα  από αυτά άρχει μέσα στην ομάδα (δηλ. απολαμβάνει προνόμια ανεχόμενο και τα υπόλοιπα μέλη).</a:t>
            </a:r>
          </a:p>
          <a:p>
            <a:endParaRPr lang="el-GR" dirty="0"/>
          </a:p>
        </p:txBody>
      </p:sp>
      <p:sp>
        <p:nvSpPr>
          <p:cNvPr id="9" name="Ορθογώνιο 8"/>
          <p:cNvSpPr/>
          <p:nvPr/>
        </p:nvSpPr>
        <p:spPr>
          <a:xfrm>
            <a:off x="7387158" y="2789557"/>
            <a:ext cx="1205266" cy="276999"/>
          </a:xfrm>
          <a:prstGeom prst="rect">
            <a:avLst/>
          </a:prstGeom>
        </p:spPr>
        <p:txBody>
          <a:bodyPr wrap="none">
            <a:spAutoFit/>
          </a:bodyPr>
          <a:lstStyle/>
          <a:p>
            <a:r>
              <a:rPr lang="en-US" sz="1200" dirty="0" smtClean="0">
                <a:solidFill>
                  <a:srgbClr val="7030A0"/>
                </a:solidFill>
              </a:rPr>
              <a:t>Macaca</a:t>
            </a:r>
            <a:r>
              <a:rPr lang="el-GR" sz="1200" dirty="0">
                <a:solidFill>
                  <a:srgbClr val="7030A0"/>
                </a:solidFill>
              </a:rPr>
              <a:t> </a:t>
            </a:r>
            <a:r>
              <a:rPr lang="en-US" sz="1200" i="1" dirty="0" smtClean="0">
                <a:solidFill>
                  <a:srgbClr val="7030A0"/>
                </a:solidFill>
              </a:rPr>
              <a:t>fuscatta</a:t>
            </a:r>
            <a:endParaRPr lang="el-GR" sz="1200" i="1" dirty="0">
              <a:solidFill>
                <a:prstClr val="black"/>
              </a:solidFill>
            </a:endParaRPr>
          </a:p>
        </p:txBody>
      </p:sp>
      <p:sp>
        <p:nvSpPr>
          <p:cNvPr id="12"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13" name="Ορθογώνιο 12"/>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4"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1"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spTree>
    <p:extLst>
      <p:ext uri="{BB962C8B-B14F-4D97-AF65-F5344CB8AC3E}">
        <p14:creationId xmlns:p14="http://schemas.microsoft.com/office/powerpoint/2010/main" val="1956273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14000"/>
                    </a14:imgEffect>
                    <a14:imgEffect>
                      <a14:brightnessContrast bright="-7000" contrast="5000"/>
                    </a14:imgEffect>
                  </a14:imgLayer>
                </a14:imgProps>
              </a:ext>
              <a:ext uri="{28A0092B-C50C-407E-A947-70E740481C1C}">
                <a14:useLocalDpi xmlns:a14="http://schemas.microsoft.com/office/drawing/2010/main" val="0"/>
              </a:ext>
            </a:extLst>
          </a:blip>
          <a:stretch>
            <a:fillRect/>
          </a:stretch>
        </p:blipFill>
        <p:spPr>
          <a:xfrm>
            <a:off x="3524822" y="1484210"/>
            <a:ext cx="5004816" cy="3675888"/>
          </a:xfrm>
        </p:spPr>
      </p:pic>
      <p:sp>
        <p:nvSpPr>
          <p:cNvPr id="6" name="Θέση κειμένου 5"/>
          <p:cNvSpPr>
            <a:spLocks noGrp="1"/>
          </p:cNvSpPr>
          <p:nvPr>
            <p:ph type="body" sz="half" idx="2"/>
          </p:nvPr>
        </p:nvSpPr>
        <p:spPr>
          <a:xfrm>
            <a:off x="513761" y="3904925"/>
            <a:ext cx="3008313" cy="1515488"/>
          </a:xfrm>
        </p:spPr>
        <p:txBody>
          <a:bodyPr/>
          <a:lstStyle/>
          <a:p>
            <a:r>
              <a:rPr lang="el-GR" dirty="0" smtClean="0">
                <a:solidFill>
                  <a:schemeClr val="bg1"/>
                </a:solidFill>
                <a:latin typeface="Arial Narrow" panose="020B0606020202030204" pitchFamily="34" charset="0"/>
              </a:rPr>
              <a:t>ΜΑΘΗΜΑ</a:t>
            </a:r>
          </a:p>
          <a:p>
            <a:r>
              <a:rPr lang="el-GR" dirty="0">
                <a:solidFill>
                  <a:schemeClr val="bg1"/>
                </a:solidFill>
                <a:latin typeface="Arial Narrow" panose="020B0606020202030204" pitchFamily="34" charset="0"/>
              </a:rPr>
              <a:t>Η επιβίωση κάθε απλόρρινου εξαρτάται από αυτά που έχει μάθει από την ομάδα.</a:t>
            </a:r>
          </a:p>
          <a:p>
            <a:r>
              <a:rPr lang="el-GR" dirty="0">
                <a:solidFill>
                  <a:schemeClr val="bg1"/>
                </a:solidFill>
                <a:latin typeface="Arial Narrow" panose="020B0606020202030204" pitchFamily="34" charset="0"/>
              </a:rPr>
              <a:t>Η μαθημένη συμπεριφορά προϋποθέτει παρατήρηση.</a:t>
            </a:r>
          </a:p>
          <a:p>
            <a:endParaRPr lang="el-GR" dirty="0"/>
          </a:p>
        </p:txBody>
      </p:sp>
      <p:sp>
        <p:nvSpPr>
          <p:cNvPr id="9"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8"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0" name="Ορθογώνιο 9"/>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1"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sp>
        <p:nvSpPr>
          <p:cNvPr id="2" name="Ορθογώνιο 1"/>
          <p:cNvSpPr/>
          <p:nvPr/>
        </p:nvSpPr>
        <p:spPr>
          <a:xfrm>
            <a:off x="6816094" y="4648927"/>
            <a:ext cx="1512402" cy="338554"/>
          </a:xfrm>
          <a:prstGeom prst="rect">
            <a:avLst/>
          </a:prstGeom>
        </p:spPr>
        <p:txBody>
          <a:bodyPr wrap="none">
            <a:spAutoFit/>
          </a:bodyPr>
          <a:lstStyle/>
          <a:p>
            <a:pPr algn="ctr"/>
            <a:r>
              <a:rPr lang="en-US" sz="1600" dirty="0">
                <a:solidFill>
                  <a:srgbClr val="7030A0"/>
                </a:solidFill>
              </a:rPr>
              <a:t>Macaca mulatta</a:t>
            </a:r>
            <a:endParaRPr lang="el-GR" sz="1600" dirty="0">
              <a:solidFill>
                <a:srgbClr val="7030A0"/>
              </a:solidFill>
            </a:endParaRPr>
          </a:p>
        </p:txBody>
      </p:sp>
    </p:spTree>
    <p:extLst>
      <p:ext uri="{BB962C8B-B14F-4D97-AF65-F5344CB8AC3E}">
        <p14:creationId xmlns:p14="http://schemas.microsoft.com/office/powerpoint/2010/main" val="2984067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lum bright="-5000" contrast="7000"/>
            <a:extLst>
              <a:ext uri="{28A0092B-C50C-407E-A947-70E740481C1C}">
                <a14:useLocalDpi xmlns:a14="http://schemas.microsoft.com/office/drawing/2010/main" val="0"/>
              </a:ext>
            </a:extLst>
          </a:blip>
          <a:stretch>
            <a:fillRect/>
          </a:stretch>
        </p:blipFill>
        <p:spPr>
          <a:xfrm>
            <a:off x="3405368" y="2330493"/>
            <a:ext cx="5111751" cy="3397347"/>
          </a:xfrm>
        </p:spPr>
      </p:pic>
      <p:sp>
        <p:nvSpPr>
          <p:cNvPr id="4" name="Θέση κειμένου 3"/>
          <p:cNvSpPr>
            <a:spLocks noGrp="1"/>
          </p:cNvSpPr>
          <p:nvPr>
            <p:ph type="body" sz="half" idx="2"/>
          </p:nvPr>
        </p:nvSpPr>
        <p:spPr>
          <a:xfrm>
            <a:off x="381787" y="4904165"/>
            <a:ext cx="3008313" cy="912173"/>
          </a:xfrm>
        </p:spPr>
        <p:txBody>
          <a:bodyPr/>
          <a:lstStyle/>
          <a:p>
            <a:r>
              <a:rPr lang="el-GR" dirty="0" smtClean="0">
                <a:solidFill>
                  <a:schemeClr val="bg1"/>
                </a:solidFill>
                <a:latin typeface="Arial Narrow" panose="020B0606020202030204" pitchFamily="34" charset="0"/>
              </a:rPr>
              <a:t>ΠΑΙΧΝΙΔΙ</a:t>
            </a:r>
          </a:p>
          <a:p>
            <a:r>
              <a:rPr lang="el-GR" dirty="0" smtClean="0">
                <a:solidFill>
                  <a:schemeClr val="bg1"/>
                </a:solidFill>
                <a:latin typeface="Arial Narrow" panose="020B0606020202030204" pitchFamily="34" charset="0"/>
              </a:rPr>
              <a:t>Ο ανταγωνισμός </a:t>
            </a:r>
            <a:r>
              <a:rPr lang="el-GR" dirty="0">
                <a:solidFill>
                  <a:schemeClr val="bg1"/>
                </a:solidFill>
                <a:latin typeface="Arial Narrow" panose="020B0606020202030204" pitchFamily="34" charset="0"/>
              </a:rPr>
              <a:t>μέσα στην ομάδα εκτονώνεται με το </a:t>
            </a:r>
            <a:r>
              <a:rPr lang="el-GR" dirty="0" smtClean="0">
                <a:solidFill>
                  <a:schemeClr val="bg1"/>
                </a:solidFill>
                <a:latin typeface="Arial Narrow" panose="020B0606020202030204" pitchFamily="34" charset="0"/>
              </a:rPr>
              <a:t>παιχνίδι.</a:t>
            </a:r>
            <a:endParaRPr lang="el-GR" dirty="0">
              <a:solidFill>
                <a:schemeClr val="bg1"/>
              </a:solidFill>
              <a:latin typeface="Arial Narrow" panose="020B0606020202030204" pitchFamily="34" charset="0"/>
            </a:endParaRPr>
          </a:p>
        </p:txBody>
      </p:sp>
      <p:sp>
        <p:nvSpPr>
          <p:cNvPr id="8"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9"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0" name="Ορθογώνιο 9"/>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1"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spTree>
    <p:extLst>
      <p:ext uri="{BB962C8B-B14F-4D97-AF65-F5344CB8AC3E}">
        <p14:creationId xmlns:p14="http://schemas.microsoft.com/office/powerpoint/2010/main" val="92669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lum bright="-5000" contrast="5000"/>
            <a:extLst>
              <a:ext uri="{28A0092B-C50C-407E-A947-70E740481C1C}">
                <a14:useLocalDpi xmlns:a14="http://schemas.microsoft.com/office/drawing/2010/main" val="0"/>
              </a:ext>
            </a:extLst>
          </a:blip>
          <a:stretch>
            <a:fillRect/>
          </a:stretch>
        </p:blipFill>
        <p:spPr>
          <a:xfrm>
            <a:off x="3575050" y="1283501"/>
            <a:ext cx="5111751" cy="3832213"/>
          </a:xfrm>
        </p:spPr>
      </p:pic>
      <p:sp>
        <p:nvSpPr>
          <p:cNvPr id="6" name="Θέση κειμένου 5"/>
          <p:cNvSpPr>
            <a:spLocks noGrp="1"/>
          </p:cNvSpPr>
          <p:nvPr>
            <p:ph type="body" sz="half" idx="2"/>
          </p:nvPr>
        </p:nvSpPr>
        <p:spPr>
          <a:xfrm>
            <a:off x="523189" y="3424158"/>
            <a:ext cx="3008313" cy="1996256"/>
          </a:xfrm>
        </p:spPr>
        <p:txBody>
          <a:bodyPr/>
          <a:lstStyle/>
          <a:p>
            <a:pPr>
              <a:tabLst>
                <a:tab pos="1165225" algn="l"/>
              </a:tabLst>
            </a:pPr>
            <a:r>
              <a:rPr lang="el-GR" dirty="0" smtClean="0">
                <a:solidFill>
                  <a:schemeClr val="bg1"/>
                </a:solidFill>
                <a:latin typeface="Arial Narrow" panose="020B0606020202030204" pitchFamily="34" charset="0"/>
              </a:rPr>
              <a:t>ΞΥΣΤΡΙΣΜΑ</a:t>
            </a:r>
          </a:p>
          <a:p>
            <a:pPr>
              <a:tabLst>
                <a:tab pos="1165225" algn="l"/>
              </a:tabLst>
            </a:pPr>
            <a:r>
              <a:rPr lang="el-GR" dirty="0">
                <a:solidFill>
                  <a:schemeClr val="bg1"/>
                </a:solidFill>
                <a:latin typeface="Arial Narrow" panose="020B0606020202030204" pitchFamily="34" charset="0"/>
              </a:rPr>
              <a:t>Τ</a:t>
            </a:r>
            <a:r>
              <a:rPr lang="el-GR" dirty="0" smtClean="0">
                <a:solidFill>
                  <a:schemeClr val="bg1"/>
                </a:solidFill>
                <a:latin typeface="Arial Narrow" panose="020B0606020202030204" pitchFamily="34" charset="0"/>
              </a:rPr>
              <a:t>ο  </a:t>
            </a:r>
            <a:r>
              <a:rPr lang="el-GR" dirty="0">
                <a:solidFill>
                  <a:schemeClr val="bg1"/>
                </a:solidFill>
                <a:latin typeface="Arial Narrow" panose="020B0606020202030204" pitchFamily="34" charset="0"/>
              </a:rPr>
              <a:t>ξύστρισμα ανάμεσα στα μέλη, αμβλύνει τις εντάσεις που αναπτύσσονται μέσα στην ομάδα. </a:t>
            </a:r>
          </a:p>
          <a:p>
            <a:pPr>
              <a:tabLst>
                <a:tab pos="1165225" algn="l"/>
              </a:tabLst>
            </a:pPr>
            <a:r>
              <a:rPr lang="el-GR" dirty="0">
                <a:solidFill>
                  <a:schemeClr val="bg1"/>
                </a:solidFill>
                <a:latin typeface="Arial Narrow" panose="020B0606020202030204" pitchFamily="34" charset="0"/>
              </a:rPr>
              <a:t>Τα απλόρρινα πρωτεύοντα αφιερώνουν πολύ από το  χρόνο και την προσοχή τους στη διαδικασία αυτή.</a:t>
            </a:r>
          </a:p>
          <a:p>
            <a:endParaRPr lang="el-GR" dirty="0"/>
          </a:p>
        </p:txBody>
      </p:sp>
      <p:sp>
        <p:nvSpPr>
          <p:cNvPr id="10"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8"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9" name="Ορθογώνιο 8"/>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1"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sp>
        <p:nvSpPr>
          <p:cNvPr id="2" name="Ορθογώνιο 1"/>
          <p:cNvSpPr/>
          <p:nvPr/>
        </p:nvSpPr>
        <p:spPr>
          <a:xfrm>
            <a:off x="6893717" y="4611221"/>
            <a:ext cx="1527982" cy="338554"/>
          </a:xfrm>
          <a:prstGeom prst="rect">
            <a:avLst/>
          </a:prstGeom>
        </p:spPr>
        <p:txBody>
          <a:bodyPr wrap="none">
            <a:spAutoFit/>
          </a:bodyPr>
          <a:lstStyle/>
          <a:p>
            <a:pPr algn="ctr"/>
            <a:r>
              <a:rPr lang="en-US" sz="1600" dirty="0">
                <a:solidFill>
                  <a:srgbClr val="7030A0"/>
                </a:solidFill>
              </a:rPr>
              <a:t>Macaca </a:t>
            </a:r>
            <a:r>
              <a:rPr lang="en-US" sz="1600" i="1" dirty="0">
                <a:solidFill>
                  <a:srgbClr val="7030A0"/>
                </a:solidFill>
              </a:rPr>
              <a:t>mulatta</a:t>
            </a:r>
            <a:endParaRPr lang="el-GR" sz="1600" i="1" dirty="0">
              <a:solidFill>
                <a:srgbClr val="7030A0"/>
              </a:solidFill>
            </a:endParaRPr>
          </a:p>
        </p:txBody>
      </p:sp>
    </p:spTree>
    <p:extLst>
      <p:ext uri="{BB962C8B-B14F-4D97-AF65-F5344CB8AC3E}">
        <p14:creationId xmlns:p14="http://schemas.microsoft.com/office/powerpoint/2010/main" val="1018134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16088"/>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1117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lum bright="-7000" contrast="9000"/>
            <a:extLst>
              <a:ext uri="{28A0092B-C50C-407E-A947-70E740481C1C}">
                <a14:useLocalDpi xmlns:a14="http://schemas.microsoft.com/office/drawing/2010/main" val="0"/>
              </a:ext>
            </a:extLst>
          </a:blip>
          <a:stretch>
            <a:fillRect/>
          </a:stretch>
        </p:blipFill>
        <p:spPr>
          <a:xfrm>
            <a:off x="3339380" y="2581466"/>
            <a:ext cx="5111751" cy="3687253"/>
          </a:xfrm>
        </p:spPr>
      </p:pic>
      <p:sp>
        <p:nvSpPr>
          <p:cNvPr id="6" name="Θέση κειμένου 5"/>
          <p:cNvSpPr>
            <a:spLocks noGrp="1"/>
          </p:cNvSpPr>
          <p:nvPr>
            <p:ph type="body" sz="half" idx="2"/>
          </p:nvPr>
        </p:nvSpPr>
        <p:spPr>
          <a:xfrm>
            <a:off x="212104" y="5083274"/>
            <a:ext cx="3008313" cy="1656891"/>
          </a:xfrm>
        </p:spPr>
        <p:txBody>
          <a:bodyPr/>
          <a:lstStyle/>
          <a:p>
            <a:r>
              <a:rPr lang="el-GR" dirty="0" smtClean="0">
                <a:solidFill>
                  <a:schemeClr val="bg1"/>
                </a:solidFill>
                <a:latin typeface="Arial Narrow" panose="020B0606020202030204" pitchFamily="34" charset="0"/>
              </a:rPr>
              <a:t>ΞΥΣΤΡΙΣΜΑ</a:t>
            </a:r>
          </a:p>
          <a:p>
            <a:r>
              <a:rPr lang="el-GR" dirty="0" smtClean="0">
                <a:solidFill>
                  <a:schemeClr val="bg1"/>
                </a:solidFill>
                <a:latin typeface="Arial Narrow" panose="020B0606020202030204" pitchFamily="34" charset="0"/>
              </a:rPr>
              <a:t>Το </a:t>
            </a:r>
            <a:r>
              <a:rPr lang="el-GR" dirty="0">
                <a:solidFill>
                  <a:schemeClr val="bg1"/>
                </a:solidFill>
                <a:latin typeface="Arial Narrow" panose="020B0606020202030204" pitchFamily="34" charset="0"/>
              </a:rPr>
              <a:t>ξύστρισμα ενός γηραιότερου μέλους από νεαρότερους πιθήκους μακάκους εκφράζει την  διατήρηση μακροχρόνιων δεσμών μεταξύ των ατόμων της </a:t>
            </a:r>
            <a:r>
              <a:rPr lang="el-GR" dirty="0" smtClean="0">
                <a:solidFill>
                  <a:schemeClr val="bg1"/>
                </a:solidFill>
                <a:latin typeface="Arial Narrow" panose="020B0606020202030204" pitchFamily="34" charset="0"/>
              </a:rPr>
              <a:t>ομάδας.</a:t>
            </a:r>
            <a:endParaRPr lang="el-GR" dirty="0">
              <a:solidFill>
                <a:schemeClr val="bg1"/>
              </a:solidFill>
              <a:latin typeface="Arial Narrow" panose="020B0606020202030204" pitchFamily="34" charset="0"/>
            </a:endParaRPr>
          </a:p>
        </p:txBody>
      </p:sp>
      <p:sp>
        <p:nvSpPr>
          <p:cNvPr id="10"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9"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1" name="Ορθογώνιο 10"/>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2"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spTree>
    <p:extLst>
      <p:ext uri="{BB962C8B-B14F-4D97-AF65-F5344CB8AC3E}">
        <p14:creationId xmlns:p14="http://schemas.microsoft.com/office/powerpoint/2010/main" val="1934487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1347" y="1254743"/>
            <a:ext cx="4046850" cy="5025841"/>
          </a:xfrm>
        </p:spPr>
      </p:pic>
      <p:sp>
        <p:nvSpPr>
          <p:cNvPr id="6" name="Θέση κειμένου 5"/>
          <p:cNvSpPr>
            <a:spLocks noGrp="1"/>
          </p:cNvSpPr>
          <p:nvPr>
            <p:ph type="body" sz="half" idx="2"/>
          </p:nvPr>
        </p:nvSpPr>
        <p:spPr>
          <a:xfrm>
            <a:off x="623052" y="5140235"/>
            <a:ext cx="3008313" cy="1638037"/>
          </a:xfrm>
        </p:spPr>
        <p:txBody>
          <a:bodyPr/>
          <a:lstStyle/>
          <a:p>
            <a:r>
              <a:rPr lang="el-GR" dirty="0" smtClean="0">
                <a:solidFill>
                  <a:schemeClr val="bg1"/>
                </a:solidFill>
                <a:latin typeface="Arial Narrow" panose="020B0606020202030204" pitchFamily="34" charset="0"/>
              </a:rPr>
              <a:t>ΜΗΤΡΟΤΗΤΑ</a:t>
            </a:r>
          </a:p>
          <a:p>
            <a:r>
              <a:rPr lang="el-GR" dirty="0">
                <a:solidFill>
                  <a:schemeClr val="bg1"/>
                </a:solidFill>
                <a:latin typeface="Arial Narrow" panose="020B0606020202030204" pitchFamily="34" charset="0"/>
              </a:rPr>
              <a:t>Γ</a:t>
            </a:r>
            <a:r>
              <a:rPr lang="el-GR" dirty="0" smtClean="0">
                <a:solidFill>
                  <a:schemeClr val="bg1"/>
                </a:solidFill>
                <a:latin typeface="Arial Narrow" panose="020B0606020202030204" pitchFamily="34" charset="0"/>
              </a:rPr>
              <a:t>εννούν </a:t>
            </a:r>
            <a:r>
              <a:rPr lang="el-GR" dirty="0">
                <a:solidFill>
                  <a:schemeClr val="bg1"/>
                </a:solidFill>
                <a:latin typeface="Arial Narrow" panose="020B0606020202030204" pitchFamily="34" charset="0"/>
              </a:rPr>
              <a:t>ένα μικρό. </a:t>
            </a:r>
            <a:endParaRPr lang="en-US" dirty="0">
              <a:solidFill>
                <a:schemeClr val="bg1"/>
              </a:solidFill>
              <a:latin typeface="Arial Narrow" panose="020B0606020202030204" pitchFamily="34" charset="0"/>
            </a:endParaRPr>
          </a:p>
          <a:p>
            <a:r>
              <a:rPr lang="el-GR" dirty="0">
                <a:solidFill>
                  <a:schemeClr val="bg1"/>
                </a:solidFill>
                <a:latin typeface="Arial Narrow" panose="020B0606020202030204" pitchFamily="34" charset="0"/>
              </a:rPr>
              <a:t>Η καθυστερημένη ωρίμανση προάγει τη σύνδεση με τα άλλα μέλη και  καλλιεργεί την κοινωνική συνοχή της ομάδας</a:t>
            </a:r>
            <a:r>
              <a:rPr lang="el-GR" dirty="0">
                <a:solidFill>
                  <a:schemeClr val="bg1"/>
                </a:solidFill>
              </a:rPr>
              <a:t>.</a:t>
            </a:r>
          </a:p>
          <a:p>
            <a:endParaRPr lang="el-GR" dirty="0"/>
          </a:p>
        </p:txBody>
      </p:sp>
      <p:sp>
        <p:nvSpPr>
          <p:cNvPr id="11"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9"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0" name="Ορθογώνιο 9"/>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2" name="Τίτλος 1"/>
          <p:cNvSpPr>
            <a:spLocks noGrp="1"/>
          </p:cNvSpPr>
          <p:nvPr>
            <p:ph type="title"/>
          </p:nvPr>
        </p:nvSpPr>
        <p:spPr>
          <a:xfrm>
            <a:off x="275617" y="2365801"/>
            <a:ext cx="3008313" cy="1162050"/>
          </a:xfrm>
        </p:spPr>
        <p:txBody>
          <a:bodyPr/>
          <a:lstStyle/>
          <a:p>
            <a:r>
              <a:rPr lang="el-GR" dirty="0" smtClean="0">
                <a:solidFill>
                  <a:schemeClr val="bg2">
                    <a:lumMod val="50000"/>
                  </a:schemeClr>
                </a:solidFill>
              </a:rPr>
              <a:t>ΜΗΤΡΟΤΗΤΑ</a:t>
            </a:r>
            <a:r>
              <a:rPr lang="el-GR" dirty="0">
                <a:solidFill>
                  <a:schemeClr val="bg2">
                    <a:lumMod val="50000"/>
                  </a:schemeClr>
                </a:solidFill>
              </a:rPr>
              <a:t/>
            </a:r>
            <a:br>
              <a:rPr lang="el-GR" dirty="0">
                <a:solidFill>
                  <a:schemeClr val="bg2">
                    <a:lumMod val="50000"/>
                  </a:schemeClr>
                </a:solidFill>
              </a:rPr>
            </a:br>
            <a:endParaRPr lang="el-GR" dirty="0"/>
          </a:p>
        </p:txBody>
      </p:sp>
      <p:sp>
        <p:nvSpPr>
          <p:cNvPr id="2" name="Ορθογώνιο 1"/>
          <p:cNvSpPr/>
          <p:nvPr/>
        </p:nvSpPr>
        <p:spPr>
          <a:xfrm>
            <a:off x="6364276" y="5864986"/>
            <a:ext cx="1543628" cy="369332"/>
          </a:xfrm>
          <a:prstGeom prst="rect">
            <a:avLst/>
          </a:prstGeom>
        </p:spPr>
        <p:txBody>
          <a:bodyPr wrap="none">
            <a:spAutoFit/>
          </a:bodyPr>
          <a:lstStyle/>
          <a:p>
            <a:pPr algn="ctr"/>
            <a:r>
              <a:rPr lang="en-US" sz="1600" dirty="0">
                <a:solidFill>
                  <a:srgbClr val="7030A0"/>
                </a:solidFill>
              </a:rPr>
              <a:t>Macaca </a:t>
            </a:r>
            <a:r>
              <a:rPr lang="en-US" sz="1600" i="1" dirty="0">
                <a:solidFill>
                  <a:srgbClr val="7030A0"/>
                </a:solidFill>
              </a:rPr>
              <a:t>mulatt</a:t>
            </a:r>
            <a:r>
              <a:rPr lang="en-US" i="1" dirty="0">
                <a:solidFill>
                  <a:srgbClr val="7030A0"/>
                </a:solidFill>
              </a:rPr>
              <a:t>a</a:t>
            </a:r>
            <a:endParaRPr lang="el-GR" i="1" dirty="0">
              <a:solidFill>
                <a:srgbClr val="7030A0"/>
              </a:solidFill>
            </a:endParaRPr>
          </a:p>
        </p:txBody>
      </p:sp>
    </p:spTree>
    <p:extLst>
      <p:ext uri="{BB962C8B-B14F-4D97-AF65-F5344CB8AC3E}">
        <p14:creationId xmlns:p14="http://schemas.microsoft.com/office/powerpoint/2010/main" val="728231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4477" y="1942676"/>
            <a:ext cx="5111751" cy="2664692"/>
          </a:xfrm>
        </p:spPr>
      </p:pic>
      <p:sp>
        <p:nvSpPr>
          <p:cNvPr id="6" name="Θέση κειμένου 5"/>
          <p:cNvSpPr>
            <a:spLocks noGrp="1"/>
          </p:cNvSpPr>
          <p:nvPr>
            <p:ph type="body" sz="half" idx="2"/>
          </p:nvPr>
        </p:nvSpPr>
        <p:spPr>
          <a:xfrm>
            <a:off x="275616" y="3735241"/>
            <a:ext cx="3008313" cy="1044148"/>
          </a:xfrm>
        </p:spPr>
        <p:txBody>
          <a:bodyPr/>
          <a:lstStyle/>
          <a:p>
            <a:r>
              <a:rPr lang="el-GR" dirty="0">
                <a:solidFill>
                  <a:schemeClr val="bg1"/>
                </a:solidFill>
                <a:latin typeface="Arial Narrow" panose="020B0606020202030204" pitchFamily="34" charset="0"/>
              </a:rPr>
              <a:t>Ο</a:t>
            </a:r>
            <a:r>
              <a:rPr lang="el-GR" dirty="0" smtClean="0">
                <a:solidFill>
                  <a:schemeClr val="bg1"/>
                </a:solidFill>
                <a:latin typeface="Arial Narrow" panose="020B0606020202030204" pitchFamily="34" charset="0"/>
              </a:rPr>
              <a:t>ρφανά </a:t>
            </a:r>
            <a:r>
              <a:rPr lang="el-GR" dirty="0">
                <a:solidFill>
                  <a:schemeClr val="bg1"/>
                </a:solidFill>
                <a:latin typeface="Arial Narrow" panose="020B0606020202030204" pitchFamily="34" charset="0"/>
              </a:rPr>
              <a:t>πρωτεύοντα αρνούνται να δεχτούν τροφή αν δεν κρατούν κάποιο τεχνητό υποκατάστατο της γούνας της μαμάς που λείπει</a:t>
            </a:r>
            <a:r>
              <a:rPr lang="el-GR" dirty="0" smtClean="0">
                <a:solidFill>
                  <a:schemeClr val="bg1"/>
                </a:solidFill>
                <a:latin typeface="Arial Narrow" panose="020B0606020202030204" pitchFamily="34" charset="0"/>
              </a:rPr>
              <a:t>.</a:t>
            </a:r>
            <a:endParaRPr lang="el-GR" dirty="0">
              <a:solidFill>
                <a:schemeClr val="bg1"/>
              </a:solidFill>
              <a:latin typeface="Arial Narrow" panose="020B0606020202030204" pitchFamily="34" charset="0"/>
            </a:endParaRPr>
          </a:p>
          <a:p>
            <a:endParaRPr lang="el-GR" dirty="0"/>
          </a:p>
        </p:txBody>
      </p:sp>
      <p:sp>
        <p:nvSpPr>
          <p:cNvPr id="10"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9" name="Τίτλος 1"/>
          <p:cNvSpPr txBox="1">
            <a:spLocks/>
          </p:cNvSpPr>
          <p:nvPr/>
        </p:nvSpPr>
        <p:spPr>
          <a:xfrm>
            <a:off x="275617" y="2365801"/>
            <a:ext cx="3008313" cy="116205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smtClean="0">
                <a:solidFill>
                  <a:schemeClr val="bg2">
                    <a:lumMod val="50000"/>
                  </a:schemeClr>
                </a:solidFill>
              </a:rPr>
              <a:t>ΜΗΤΡΟΤΗΤΑ</a:t>
            </a:r>
            <a:br>
              <a:rPr lang="el-GR" smtClean="0">
                <a:solidFill>
                  <a:schemeClr val="bg2">
                    <a:lumMod val="50000"/>
                  </a:schemeClr>
                </a:solidFill>
              </a:rPr>
            </a:br>
            <a:endParaRPr lang="el-GR" dirty="0"/>
          </a:p>
        </p:txBody>
      </p:sp>
      <p:sp>
        <p:nvSpPr>
          <p:cNvPr id="11"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2" name="Ορθογώνιο 11"/>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Tree>
    <p:extLst>
      <p:ext uri="{BB962C8B-B14F-4D97-AF65-F5344CB8AC3E}">
        <p14:creationId xmlns:p14="http://schemas.microsoft.com/office/powerpoint/2010/main" val="9341826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solidFill>
                  <a:schemeClr val="bg2">
                    <a:lumMod val="90000"/>
                  </a:schemeClr>
                </a:solidFill>
              </a:rPr>
              <a:t>ΦΥΣΙΚΗ ΙΣΤΟΡΙΑ </a:t>
            </a:r>
            <a:br>
              <a:rPr lang="el-GR" dirty="0">
                <a:solidFill>
                  <a:schemeClr val="bg2">
                    <a:lumMod val="90000"/>
                  </a:schemeClr>
                </a:solidFill>
              </a:rPr>
            </a:br>
            <a:r>
              <a:rPr lang="el-GR" dirty="0">
                <a:solidFill>
                  <a:schemeClr val="bg2">
                    <a:lumMod val="90000"/>
                  </a:schemeClr>
                </a:solidFill>
              </a:rPr>
              <a:t>ΤΩΝ ΠΡΩΤΕΥΟΝΤΩΝ</a:t>
            </a:r>
            <a:endParaRPr lang="el-GR" dirty="0"/>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01289" y="1477334"/>
            <a:ext cx="3096000" cy="3729724"/>
          </a:xfrm>
          <a:prstGeom prst="rect">
            <a:avLst/>
          </a:prstGeom>
          <a:solidFill>
            <a:schemeClr val="bg1"/>
          </a:solidFill>
          <a:ln>
            <a:noFill/>
          </a:ln>
          <a:effectLst/>
          <a:extLst/>
        </p:spPr>
      </p:pic>
      <p:sp>
        <p:nvSpPr>
          <p:cNvPr id="7" name="Τίτλος 1"/>
          <p:cNvSpPr txBox="1">
            <a:spLocks noGrp="1"/>
          </p:cNvSpPr>
          <p:nvPr>
            <p:ph type="body" sz="half" idx="2"/>
          </p:nvPr>
        </p:nvSpPr>
        <p:spPr>
          <a:xfrm>
            <a:off x="494908" y="1567076"/>
            <a:ext cx="3008313" cy="4691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chemeClr val="bg2">
                    <a:lumMod val="90000"/>
                  </a:schemeClr>
                </a:solidFill>
                <a:latin typeface="Arial Narrow" panose="020B0606020202030204" pitchFamily="34" charset="0"/>
              </a:rPr>
              <a:t>Οι διαφορετικές φάσεις της ζωής των πρωτευόντων εμφανίζουν επιμήκυνση σε σύγκριση με αυτές θηλαστικών ανάλογου μεγέθους και παρουσιάζουν περαιτέρω επιμήκυνση στα ανώτερα πρωτεύοντα, στους ανθρωποειδείς πιθήκους και  στον άνθρωπο</a:t>
            </a:r>
            <a:r>
              <a:rPr lang="el-GR" sz="1400" dirty="0" smtClean="0">
                <a:solidFill>
                  <a:schemeClr val="bg2">
                    <a:lumMod val="90000"/>
                  </a:schemeClr>
                </a:solidFill>
                <a:latin typeface="Arial Narrow" panose="020B0606020202030204" pitchFamily="34" charset="0"/>
              </a:rPr>
              <a:t>.</a:t>
            </a:r>
            <a:endParaRPr lang="el-GR" sz="1400" dirty="0">
              <a:solidFill>
                <a:schemeClr val="bg2">
                  <a:lumMod val="90000"/>
                </a:schemeClr>
              </a:solidFill>
              <a:latin typeface="Arial Narrow" panose="020B0606020202030204" pitchFamily="34" charset="0"/>
            </a:endParaRPr>
          </a:p>
        </p:txBody>
      </p:sp>
      <p:sp>
        <p:nvSpPr>
          <p:cNvPr id="9" name="Ορθογώνιο 8"/>
          <p:cNvSpPr/>
          <p:nvPr/>
        </p:nvSpPr>
        <p:spPr>
          <a:xfrm>
            <a:off x="6858069" y="2041190"/>
            <a:ext cx="858871"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schemeClr val="tx1"/>
                </a:solidFill>
              </a:rPr>
              <a:t>μετα-αναπαραγωγική ζωή</a:t>
            </a:r>
            <a:endParaRPr lang="el-GR" sz="1000" dirty="0">
              <a:solidFill>
                <a:schemeClr val="tx1"/>
              </a:solidFill>
            </a:endParaRPr>
          </a:p>
        </p:txBody>
      </p:sp>
      <p:sp>
        <p:nvSpPr>
          <p:cNvPr id="10" name="Ορθογώνιο 9"/>
          <p:cNvSpPr/>
          <p:nvPr/>
        </p:nvSpPr>
        <p:spPr>
          <a:xfrm>
            <a:off x="6858069" y="3098420"/>
            <a:ext cx="858871" cy="486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a:solidFill>
                  <a:schemeClr val="tx1"/>
                </a:solidFill>
              </a:rPr>
              <a:t>ε</a:t>
            </a:r>
            <a:r>
              <a:rPr lang="el-GR" sz="1000" dirty="0" smtClean="0">
                <a:solidFill>
                  <a:schemeClr val="tx1"/>
                </a:solidFill>
              </a:rPr>
              <a:t>νήλικη ζωή</a:t>
            </a:r>
            <a:endParaRPr lang="el-GR" sz="1000" dirty="0">
              <a:solidFill>
                <a:schemeClr val="tx1"/>
              </a:solidFill>
            </a:endParaRPr>
          </a:p>
        </p:txBody>
      </p:sp>
      <p:sp>
        <p:nvSpPr>
          <p:cNvPr id="11" name="Ορθογώνιο 10"/>
          <p:cNvSpPr/>
          <p:nvPr/>
        </p:nvSpPr>
        <p:spPr>
          <a:xfrm>
            <a:off x="6835778" y="3988214"/>
            <a:ext cx="881161" cy="31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schemeClr val="tx1"/>
                </a:solidFill>
              </a:rPr>
              <a:t> </a:t>
            </a:r>
            <a:r>
              <a:rPr lang="el-GR" sz="1000" dirty="0" smtClean="0">
                <a:solidFill>
                  <a:schemeClr val="tx1"/>
                </a:solidFill>
              </a:rPr>
              <a:t>ήβη</a:t>
            </a:r>
            <a:endParaRPr lang="el-GR" sz="1000" dirty="0">
              <a:solidFill>
                <a:schemeClr val="tx1"/>
              </a:solidFill>
            </a:endParaRPr>
          </a:p>
        </p:txBody>
      </p:sp>
      <p:sp>
        <p:nvSpPr>
          <p:cNvPr id="12" name="Ορθογώνιο 11"/>
          <p:cNvSpPr/>
          <p:nvPr/>
        </p:nvSpPr>
        <p:spPr>
          <a:xfrm>
            <a:off x="6858069" y="4253259"/>
            <a:ext cx="948019" cy="300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a:solidFill>
                  <a:schemeClr val="tx1"/>
                </a:solidFill>
              </a:rPr>
              <a:t>π</a:t>
            </a:r>
            <a:r>
              <a:rPr lang="el-GR" sz="1000" dirty="0" smtClean="0">
                <a:solidFill>
                  <a:schemeClr val="tx1"/>
                </a:solidFill>
              </a:rPr>
              <a:t>αιδική ηλικία</a:t>
            </a:r>
            <a:endParaRPr lang="el-GR" sz="1000" dirty="0">
              <a:solidFill>
                <a:schemeClr val="tx1"/>
              </a:solidFill>
            </a:endParaRPr>
          </a:p>
        </p:txBody>
      </p:sp>
      <p:sp>
        <p:nvSpPr>
          <p:cNvPr id="13" name="Ορθογώνιο 12"/>
          <p:cNvSpPr/>
          <p:nvPr/>
        </p:nvSpPr>
        <p:spPr>
          <a:xfrm>
            <a:off x="6858069" y="4553381"/>
            <a:ext cx="853608" cy="407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a:solidFill>
                  <a:schemeClr val="tx1"/>
                </a:solidFill>
              </a:rPr>
              <a:t>ε</a:t>
            </a:r>
            <a:r>
              <a:rPr lang="el-GR" sz="1000" dirty="0" smtClean="0">
                <a:solidFill>
                  <a:schemeClr val="tx1"/>
                </a:solidFill>
              </a:rPr>
              <a:t>νδομήτρια ζωή</a:t>
            </a:r>
            <a:endParaRPr lang="el-GR" sz="1000" dirty="0">
              <a:solidFill>
                <a:schemeClr val="tx1"/>
              </a:solidFill>
            </a:endParaRPr>
          </a:p>
        </p:txBody>
      </p:sp>
    </p:spTree>
    <p:extLst>
      <p:ext uri="{BB962C8B-B14F-4D97-AF65-F5344CB8AC3E}">
        <p14:creationId xmlns:p14="http://schemas.microsoft.com/office/powerpoint/2010/main" val="10033743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solidFill>
                  <a:schemeClr val="bg2">
                    <a:lumMod val="90000"/>
                  </a:schemeClr>
                </a:solidFill>
              </a:rPr>
              <a:t>ΦΥΣΙΚΗ ΙΣΤΟΡΙΑ </a:t>
            </a:r>
            <a:br>
              <a:rPr lang="el-GR" dirty="0">
                <a:solidFill>
                  <a:schemeClr val="bg2">
                    <a:lumMod val="90000"/>
                  </a:schemeClr>
                </a:solidFill>
              </a:rPr>
            </a:br>
            <a:r>
              <a:rPr lang="el-GR" dirty="0">
                <a:solidFill>
                  <a:schemeClr val="bg2">
                    <a:lumMod val="90000"/>
                  </a:schemeClr>
                </a:solidFill>
              </a:rPr>
              <a:t>ΤΩΝ ΠΡΩΤΕΥΟΝΤΩΝ</a:t>
            </a:r>
            <a:endParaRPr lang="el-GR"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6348" y="1505626"/>
            <a:ext cx="4176000" cy="5030794"/>
          </a:xfrm>
          <a:prstGeom prst="rect">
            <a:avLst/>
          </a:prstGeom>
          <a:solidFill>
            <a:schemeClr val="bg1"/>
          </a:solidFill>
          <a:ln>
            <a:noFill/>
          </a:ln>
          <a:effectLst/>
          <a:extLst/>
        </p:spPr>
      </p:pic>
      <p:sp>
        <p:nvSpPr>
          <p:cNvPr id="5" name="Ορθογώνιο 4"/>
          <p:cNvSpPr/>
          <p:nvPr/>
        </p:nvSpPr>
        <p:spPr>
          <a:xfrm>
            <a:off x="5464775" y="2493260"/>
            <a:ext cx="122413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50" dirty="0" smtClean="0">
                <a:solidFill>
                  <a:schemeClr val="tx1"/>
                </a:solidFill>
              </a:rPr>
              <a:t>μετα-αναπαραγωγική ζωή</a:t>
            </a:r>
            <a:endParaRPr lang="el-GR" sz="1050" dirty="0">
              <a:solidFill>
                <a:schemeClr val="tx1"/>
              </a:solidFill>
            </a:endParaRPr>
          </a:p>
        </p:txBody>
      </p:sp>
      <p:sp>
        <p:nvSpPr>
          <p:cNvPr id="6" name="Ορθογώνιο 5"/>
          <p:cNvSpPr/>
          <p:nvPr/>
        </p:nvSpPr>
        <p:spPr>
          <a:xfrm>
            <a:off x="5464776" y="3681568"/>
            <a:ext cx="1019971" cy="486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solidFill>
                  <a:schemeClr val="tx1"/>
                </a:solidFill>
              </a:rPr>
              <a:t>ε</a:t>
            </a:r>
            <a:r>
              <a:rPr lang="el-GR" sz="1200" dirty="0" smtClean="0">
                <a:solidFill>
                  <a:schemeClr val="tx1"/>
                </a:solidFill>
              </a:rPr>
              <a:t>νήλικη ζωή</a:t>
            </a:r>
            <a:endParaRPr lang="el-GR" sz="1200" dirty="0">
              <a:solidFill>
                <a:schemeClr val="tx1"/>
              </a:solidFill>
            </a:endParaRPr>
          </a:p>
        </p:txBody>
      </p:sp>
      <p:sp>
        <p:nvSpPr>
          <p:cNvPr id="7" name="Ορθογώνιο 6"/>
          <p:cNvSpPr/>
          <p:nvPr/>
        </p:nvSpPr>
        <p:spPr>
          <a:xfrm>
            <a:off x="5464777" y="4960042"/>
            <a:ext cx="493943" cy="31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schemeClr val="tx1"/>
                </a:solidFill>
              </a:rPr>
              <a:t> ήβη</a:t>
            </a:r>
            <a:endParaRPr lang="el-GR" sz="1200" dirty="0">
              <a:solidFill>
                <a:schemeClr val="tx1"/>
              </a:solidFill>
            </a:endParaRPr>
          </a:p>
        </p:txBody>
      </p:sp>
      <p:sp>
        <p:nvSpPr>
          <p:cNvPr id="8" name="Ορθογώνιο 7"/>
          <p:cNvSpPr/>
          <p:nvPr/>
        </p:nvSpPr>
        <p:spPr>
          <a:xfrm>
            <a:off x="5958719" y="4960042"/>
            <a:ext cx="644213" cy="31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schemeClr val="tx1"/>
                </a:solidFill>
              </a:rPr>
              <a:t> </a:t>
            </a:r>
            <a:endParaRPr lang="el-GR" sz="1200" dirty="0">
              <a:solidFill>
                <a:schemeClr val="tx1"/>
              </a:solidFill>
            </a:endParaRPr>
          </a:p>
        </p:txBody>
      </p:sp>
      <p:sp>
        <p:nvSpPr>
          <p:cNvPr id="9" name="Ορθογώνιο 8"/>
          <p:cNvSpPr/>
          <p:nvPr/>
        </p:nvSpPr>
        <p:spPr>
          <a:xfrm>
            <a:off x="5430142" y="5299358"/>
            <a:ext cx="1089237" cy="257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solidFill>
                  <a:schemeClr val="tx1"/>
                </a:solidFill>
              </a:rPr>
              <a:t>π</a:t>
            </a:r>
            <a:r>
              <a:rPr lang="el-GR" sz="1200" dirty="0" smtClean="0">
                <a:solidFill>
                  <a:schemeClr val="tx1"/>
                </a:solidFill>
              </a:rPr>
              <a:t>αιδική ηλικία</a:t>
            </a:r>
            <a:endParaRPr lang="el-GR" sz="1200" dirty="0">
              <a:solidFill>
                <a:schemeClr val="tx1"/>
              </a:solidFill>
            </a:endParaRPr>
          </a:p>
        </p:txBody>
      </p:sp>
      <p:sp>
        <p:nvSpPr>
          <p:cNvPr id="10" name="Ορθογώνιο 9"/>
          <p:cNvSpPr/>
          <p:nvPr/>
        </p:nvSpPr>
        <p:spPr>
          <a:xfrm>
            <a:off x="5430142" y="5653712"/>
            <a:ext cx="1224137" cy="407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solidFill>
                  <a:schemeClr val="tx1"/>
                </a:solidFill>
              </a:rPr>
              <a:t>ε</a:t>
            </a:r>
            <a:r>
              <a:rPr lang="el-GR" sz="1200" dirty="0" smtClean="0">
                <a:solidFill>
                  <a:schemeClr val="tx1"/>
                </a:solidFill>
              </a:rPr>
              <a:t>νδομήτρια ζωή</a:t>
            </a:r>
            <a:endParaRPr lang="el-GR" sz="1200" dirty="0">
              <a:solidFill>
                <a:schemeClr val="tx1"/>
              </a:solidFill>
            </a:endParaRPr>
          </a:p>
        </p:txBody>
      </p:sp>
    </p:spTree>
    <p:extLst>
      <p:ext uri="{BB962C8B-B14F-4D97-AF65-F5344CB8AC3E}">
        <p14:creationId xmlns:p14="http://schemas.microsoft.com/office/powerpoint/2010/main" val="26398515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solidFill>
                  <a:schemeClr val="bg1"/>
                </a:solidFill>
              </a:rPr>
              <a:t>Εγκεφαλοποίηση-κατάρρινοι</a:t>
            </a:r>
            <a:endParaRPr lang="el-GR" dirty="0"/>
          </a:p>
        </p:txBody>
      </p:sp>
      <p:pic>
        <p:nvPicPr>
          <p:cNvPr id="7" name="Θέση περιεχομένου 6"/>
          <p:cNvPicPr>
            <a:picLocks noGrp="1" noChangeAspect="1"/>
          </p:cNvPicPr>
          <p:nvPr>
            <p:ph idx="1"/>
          </p:nvPr>
        </p:nvPicPr>
        <p:blipFill>
          <a:blip r:embed="rId2">
            <a:lum contrast="18000"/>
            <a:extLst>
              <a:ext uri="{28A0092B-C50C-407E-A947-70E740481C1C}">
                <a14:useLocalDpi xmlns:a14="http://schemas.microsoft.com/office/drawing/2010/main" val="0"/>
              </a:ext>
            </a:extLst>
          </a:blip>
          <a:stretch>
            <a:fillRect/>
          </a:stretch>
        </p:blipFill>
        <p:spPr>
          <a:xfrm>
            <a:off x="3575050" y="1055321"/>
            <a:ext cx="5111751" cy="4288573"/>
          </a:xfrm>
        </p:spPr>
      </p:pic>
      <p:sp>
        <p:nvSpPr>
          <p:cNvPr id="6" name="Θέση κειμένου 5"/>
          <p:cNvSpPr>
            <a:spLocks noGrp="1"/>
          </p:cNvSpPr>
          <p:nvPr>
            <p:ph type="body" sz="half" idx="2"/>
          </p:nvPr>
        </p:nvSpPr>
        <p:spPr>
          <a:xfrm>
            <a:off x="400641" y="3820082"/>
            <a:ext cx="3008313" cy="1967975"/>
          </a:xfrm>
        </p:spPr>
        <p:txBody>
          <a:bodyPr/>
          <a:lstStyle/>
          <a:p>
            <a:r>
              <a:rPr lang="el-GR" dirty="0" smtClean="0">
                <a:solidFill>
                  <a:schemeClr val="bg1"/>
                </a:solidFill>
                <a:latin typeface="Arial Narrow" panose="020B0606020202030204" pitchFamily="34" charset="0"/>
              </a:rPr>
              <a:t>Η αύξηση </a:t>
            </a:r>
            <a:r>
              <a:rPr lang="el-GR" dirty="0">
                <a:solidFill>
                  <a:schemeClr val="bg1"/>
                </a:solidFill>
                <a:latin typeface="Arial Narrow" panose="020B0606020202030204" pitchFamily="34" charset="0"/>
              </a:rPr>
              <a:t>του ανθρώπινου εγκεφάλου αφορά στην πρόσθια, στις πλάγιες και στην οπίσθια μοίρα. </a:t>
            </a:r>
            <a:r>
              <a:rPr lang="en-US" dirty="0">
                <a:solidFill>
                  <a:schemeClr val="bg1"/>
                </a:solidFill>
                <a:latin typeface="Arial Narrow" panose="020B0606020202030204" pitchFamily="34" charset="0"/>
              </a:rPr>
              <a:t>E</a:t>
            </a:r>
            <a:r>
              <a:rPr lang="el-GR" dirty="0" smtClean="0">
                <a:solidFill>
                  <a:schemeClr val="bg1"/>
                </a:solidFill>
                <a:latin typeface="Arial Narrow" panose="020B0606020202030204" pitchFamily="34" charset="0"/>
              </a:rPr>
              <a:t>ίναι όμως σημαντικότερη </a:t>
            </a:r>
            <a:r>
              <a:rPr lang="el-GR" dirty="0">
                <a:solidFill>
                  <a:schemeClr val="bg1"/>
                </a:solidFill>
                <a:latin typeface="Arial Narrow" panose="020B0606020202030204" pitchFamily="34" charset="0"/>
              </a:rPr>
              <a:t>στον πρόσθιο εγκέφαλο. Ο ανθρώπινος </a:t>
            </a:r>
            <a:r>
              <a:rPr lang="el-GR" dirty="0" smtClean="0">
                <a:solidFill>
                  <a:schemeClr val="bg1"/>
                </a:solidFill>
                <a:latin typeface="Arial Narrow" panose="020B0606020202030204" pitchFamily="34" charset="0"/>
              </a:rPr>
              <a:t>εγκέφαλος είναι αναλογικά </a:t>
            </a:r>
            <a:r>
              <a:rPr lang="el-GR" dirty="0">
                <a:solidFill>
                  <a:schemeClr val="bg1"/>
                </a:solidFill>
                <a:latin typeface="Arial Narrow" panose="020B0606020202030204" pitchFamily="34" charset="0"/>
              </a:rPr>
              <a:t>αλλά και απόλυτα</a:t>
            </a:r>
            <a:r>
              <a:rPr lang="el-GR" dirty="0" smtClean="0">
                <a:solidFill>
                  <a:schemeClr val="bg1"/>
                </a:solidFill>
                <a:latin typeface="Arial Narrow" panose="020B0606020202030204" pitchFamily="34" charset="0"/>
              </a:rPr>
              <a:t> μεγαλύτερος συγκριτικά </a:t>
            </a:r>
            <a:r>
              <a:rPr lang="el-GR" dirty="0">
                <a:solidFill>
                  <a:schemeClr val="bg1"/>
                </a:solidFill>
                <a:latin typeface="Arial Narrow" panose="020B0606020202030204" pitchFamily="34" charset="0"/>
              </a:rPr>
              <a:t>με </a:t>
            </a:r>
            <a:r>
              <a:rPr lang="el-GR" dirty="0" smtClean="0">
                <a:solidFill>
                  <a:schemeClr val="bg1"/>
                </a:solidFill>
                <a:latin typeface="Arial Narrow" panose="020B0606020202030204" pitchFamily="34" charset="0"/>
              </a:rPr>
              <a:t>τον εγκέφαλο των άλλων πρωτευόντων.</a:t>
            </a:r>
            <a:endParaRPr lang="el-GR" dirty="0">
              <a:latin typeface="Arial Narrow" panose="020B0606020202030204" pitchFamily="34" charset="0"/>
            </a:endParaRPr>
          </a:p>
        </p:txBody>
      </p:sp>
    </p:spTree>
    <p:extLst>
      <p:ext uri="{BB962C8B-B14F-4D97-AF65-F5344CB8AC3E}">
        <p14:creationId xmlns:p14="http://schemas.microsoft.com/office/powerpoint/2010/main" val="11720943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1486" y="0"/>
            <a:ext cx="3019925" cy="830997"/>
          </a:xfrm>
          <a:prstGeom prst="rect">
            <a:avLst/>
          </a:prstGeom>
          <a:noFill/>
        </p:spPr>
        <p:txBody>
          <a:bodyPr wrap="square" rtlCol="0">
            <a:spAutoFit/>
          </a:bodyPr>
          <a:lstStyle/>
          <a:p>
            <a:r>
              <a:rPr lang="el-GR" sz="2400" dirty="0" smtClean="0">
                <a:solidFill>
                  <a:prstClr val="white"/>
                </a:solidFill>
              </a:rPr>
              <a:t>   ΥΠΕΡΟΙΚΟΓΕΝΕΙΑ</a:t>
            </a:r>
            <a:endParaRPr lang="el-GR" sz="2400" dirty="0">
              <a:solidFill>
                <a:prstClr val="white"/>
              </a:solidFill>
            </a:endParaRPr>
          </a:p>
          <a:p>
            <a:r>
              <a:rPr lang="el-GR" sz="2400" dirty="0">
                <a:solidFill>
                  <a:prstClr val="white"/>
                </a:solidFill>
              </a:rPr>
              <a:t> </a:t>
            </a:r>
            <a:r>
              <a:rPr lang="el-GR" sz="2400" dirty="0" smtClean="0">
                <a:solidFill>
                  <a:prstClr val="white"/>
                </a:solidFill>
              </a:rPr>
              <a:t>    Ανθρωποειδείς</a:t>
            </a:r>
            <a:endParaRPr lang="el-GR" sz="2400" dirty="0">
              <a:solidFill>
                <a:prstClr val="white"/>
              </a:solidFill>
            </a:endParaRPr>
          </a:p>
        </p:txBody>
      </p:sp>
      <p:cxnSp>
        <p:nvCxnSpPr>
          <p:cNvPr id="6" name="Ευθύγραμμο βέλος σύνδεσης 5"/>
          <p:cNvCxnSpPr/>
          <p:nvPr/>
        </p:nvCxnSpPr>
        <p:spPr>
          <a:xfrm flipH="1">
            <a:off x="1222408" y="847023"/>
            <a:ext cx="2261938" cy="364797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p:cNvCxnSpPr/>
          <p:nvPr/>
        </p:nvCxnSpPr>
        <p:spPr>
          <a:xfrm>
            <a:off x="4254367" y="856648"/>
            <a:ext cx="693018" cy="194430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98383" y="4581625"/>
            <a:ext cx="2608447" cy="369332"/>
          </a:xfrm>
          <a:prstGeom prst="rect">
            <a:avLst/>
          </a:prstGeom>
          <a:noFill/>
        </p:spPr>
        <p:txBody>
          <a:bodyPr wrap="square" rtlCol="0">
            <a:spAutoFit/>
          </a:bodyPr>
          <a:lstStyle/>
          <a:p>
            <a:r>
              <a:rPr lang="el-GR" dirty="0" smtClean="0">
                <a:solidFill>
                  <a:prstClr val="white"/>
                </a:solidFill>
              </a:rPr>
              <a:t>Οικογένεια: Ανθρωπίδες</a:t>
            </a:r>
            <a:endParaRPr lang="el-GR" dirty="0">
              <a:solidFill>
                <a:prstClr val="white"/>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087" y="5121909"/>
            <a:ext cx="396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3272588" y="3031959"/>
            <a:ext cx="3561347" cy="369332"/>
          </a:xfrm>
          <a:prstGeom prst="rect">
            <a:avLst/>
          </a:prstGeom>
          <a:noFill/>
        </p:spPr>
        <p:txBody>
          <a:bodyPr wrap="square" rtlCol="0">
            <a:spAutoFit/>
          </a:bodyPr>
          <a:lstStyle/>
          <a:p>
            <a:r>
              <a:rPr lang="el-GR" dirty="0" smtClean="0">
                <a:solidFill>
                  <a:prstClr val="white"/>
                </a:solidFill>
              </a:rPr>
              <a:t>Οικογένεια: Ανθρωποειδείς πίθηκοι</a:t>
            </a:r>
            <a:endParaRPr lang="el-GR" dirty="0">
              <a:solidFill>
                <a:prstClr val="white"/>
              </a:solidFill>
            </a:endParaRPr>
          </a:p>
        </p:txBody>
      </p:sp>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1992" y="2190114"/>
            <a:ext cx="972000" cy="127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6689" y="3241860"/>
            <a:ext cx="900000" cy="1606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381" b="96429" l="654" r="95425"/>
                    </a14:imgEffect>
                  </a14:imgLayer>
                </a14:imgProps>
              </a:ext>
              <a:ext uri="{28A0092B-C50C-407E-A947-70E740481C1C}">
                <a14:useLocalDpi xmlns:a14="http://schemas.microsoft.com/office/drawing/2010/main" val="0"/>
              </a:ext>
            </a:extLst>
          </a:blip>
          <a:srcRect/>
          <a:stretch>
            <a:fillRect/>
          </a:stretch>
        </p:blipFill>
        <p:spPr bwMode="auto">
          <a:xfrm>
            <a:off x="5144803" y="4103321"/>
            <a:ext cx="93345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04" b="97549" l="0" r="100000">
                        <a14:foregroundMark x1="44920" y1="85784" x2="50802" y2="88235"/>
                        <a14:foregroundMark x1="91444" y1="78922" x2="91444" y2="85294"/>
                        <a14:foregroundMark x1="95722" y1="75980" x2="96257" y2="85294"/>
                      </a14:backgroundRemoval>
                    </a14:imgEffect>
                  </a14:imgLayer>
                </a14:imgProps>
              </a:ext>
              <a:ext uri="{28A0092B-C50C-407E-A947-70E740481C1C}">
                <a14:useLocalDpi xmlns:a14="http://schemas.microsoft.com/office/drawing/2010/main" val="0"/>
              </a:ext>
            </a:extLst>
          </a:blip>
          <a:srcRect/>
          <a:stretch>
            <a:fillRect/>
          </a:stretch>
        </p:blipFill>
        <p:spPr bwMode="auto">
          <a:xfrm>
            <a:off x="6138896" y="4879308"/>
            <a:ext cx="972000" cy="105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5919536" y="1896176"/>
            <a:ext cx="2560320" cy="369332"/>
          </a:xfrm>
          <a:prstGeom prst="rect">
            <a:avLst/>
          </a:prstGeom>
          <a:noFill/>
        </p:spPr>
        <p:txBody>
          <a:bodyPr wrap="square" rtlCol="0">
            <a:spAutoFit/>
          </a:bodyPr>
          <a:lstStyle/>
          <a:p>
            <a:r>
              <a:rPr lang="el-GR" dirty="0" smtClean="0">
                <a:solidFill>
                  <a:prstClr val="white"/>
                </a:solidFill>
              </a:rPr>
              <a:t>Οικογένεια: Υλοβατίδες</a:t>
            </a:r>
            <a:endParaRPr lang="el-GR" dirty="0">
              <a:solidFill>
                <a:prstClr val="white"/>
              </a:solidFill>
            </a:endParaRPr>
          </a:p>
        </p:txBody>
      </p:sp>
      <p:cxnSp>
        <p:nvCxnSpPr>
          <p:cNvPr id="28" name="Ευθύγραμμο βέλος σύνδεσης 27"/>
          <p:cNvCxnSpPr/>
          <p:nvPr/>
        </p:nvCxnSpPr>
        <p:spPr>
          <a:xfrm>
            <a:off x="5062889" y="827773"/>
            <a:ext cx="1183907" cy="111653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180" name="TextBox 7179"/>
          <p:cNvSpPr txBox="1"/>
          <p:nvPr/>
        </p:nvSpPr>
        <p:spPr>
          <a:xfrm>
            <a:off x="67377" y="6237170"/>
            <a:ext cx="1520791" cy="246221"/>
          </a:xfrm>
          <a:prstGeom prst="rect">
            <a:avLst/>
          </a:prstGeom>
          <a:noFill/>
        </p:spPr>
        <p:txBody>
          <a:bodyPr wrap="square" rtlCol="0">
            <a:spAutoFit/>
          </a:bodyPr>
          <a:lstStyle/>
          <a:p>
            <a:r>
              <a:rPr lang="el-GR" sz="1000" dirty="0" smtClean="0">
                <a:solidFill>
                  <a:prstClr val="white"/>
                </a:solidFill>
              </a:rPr>
              <a:t>Γένος: </a:t>
            </a:r>
            <a:r>
              <a:rPr lang="en-US" sz="1000" dirty="0" smtClean="0">
                <a:solidFill>
                  <a:prstClr val="white"/>
                </a:solidFill>
              </a:rPr>
              <a:t>Australopethicus</a:t>
            </a:r>
            <a:endParaRPr lang="el-GR" sz="1000" dirty="0">
              <a:solidFill>
                <a:prstClr val="white"/>
              </a:solidFill>
            </a:endParaRPr>
          </a:p>
        </p:txBody>
      </p:sp>
      <p:sp>
        <p:nvSpPr>
          <p:cNvPr id="7181" name="TextBox 7180"/>
          <p:cNvSpPr txBox="1"/>
          <p:nvPr/>
        </p:nvSpPr>
        <p:spPr>
          <a:xfrm>
            <a:off x="2002056" y="6237169"/>
            <a:ext cx="981776" cy="246221"/>
          </a:xfrm>
          <a:prstGeom prst="rect">
            <a:avLst/>
          </a:prstGeom>
          <a:noFill/>
        </p:spPr>
        <p:txBody>
          <a:bodyPr wrap="square" rtlCol="0">
            <a:spAutoFit/>
          </a:bodyPr>
          <a:lstStyle/>
          <a:p>
            <a:r>
              <a:rPr lang="el-GR" sz="1000" dirty="0" smtClean="0">
                <a:solidFill>
                  <a:prstClr val="white"/>
                </a:solidFill>
              </a:rPr>
              <a:t>Γένος:</a:t>
            </a:r>
            <a:r>
              <a:rPr lang="en-US" sz="1000" dirty="0" smtClean="0">
                <a:solidFill>
                  <a:prstClr val="white"/>
                </a:solidFill>
              </a:rPr>
              <a:t> Homo</a:t>
            </a:r>
            <a:r>
              <a:rPr lang="el-GR" sz="1000" dirty="0" smtClean="0">
                <a:solidFill>
                  <a:prstClr val="white"/>
                </a:solidFill>
              </a:rPr>
              <a:t> </a:t>
            </a:r>
            <a:endParaRPr lang="el-GR" sz="1000" dirty="0">
              <a:solidFill>
                <a:prstClr val="white"/>
              </a:solidFill>
            </a:endParaRPr>
          </a:p>
        </p:txBody>
      </p:sp>
      <p:sp>
        <p:nvSpPr>
          <p:cNvPr id="3" name="TextBox 2"/>
          <p:cNvSpPr txBox="1"/>
          <p:nvPr/>
        </p:nvSpPr>
        <p:spPr>
          <a:xfrm>
            <a:off x="4273618" y="3705728"/>
            <a:ext cx="943276" cy="246221"/>
          </a:xfrm>
          <a:prstGeom prst="rect">
            <a:avLst/>
          </a:prstGeom>
          <a:noFill/>
        </p:spPr>
        <p:txBody>
          <a:bodyPr wrap="square" rtlCol="0">
            <a:spAutoFit/>
          </a:bodyPr>
          <a:lstStyle/>
          <a:p>
            <a:r>
              <a:rPr lang="el-GR" sz="1000" dirty="0" smtClean="0">
                <a:solidFill>
                  <a:prstClr val="white"/>
                </a:solidFill>
              </a:rPr>
              <a:t>Γένος: </a:t>
            </a:r>
            <a:r>
              <a:rPr lang="en-US" sz="1000" dirty="0" smtClean="0">
                <a:solidFill>
                  <a:prstClr val="white"/>
                </a:solidFill>
              </a:rPr>
              <a:t>Pongo</a:t>
            </a:r>
            <a:endParaRPr lang="el-GR" sz="1000" dirty="0">
              <a:solidFill>
                <a:prstClr val="white"/>
              </a:solidFill>
            </a:endParaRPr>
          </a:p>
        </p:txBody>
      </p:sp>
      <p:sp>
        <p:nvSpPr>
          <p:cNvPr id="5" name="TextBox 4"/>
          <p:cNvSpPr txBox="1"/>
          <p:nvPr/>
        </p:nvSpPr>
        <p:spPr>
          <a:xfrm>
            <a:off x="5794408" y="4023362"/>
            <a:ext cx="904775" cy="246221"/>
          </a:xfrm>
          <a:prstGeom prst="rect">
            <a:avLst/>
          </a:prstGeom>
          <a:noFill/>
        </p:spPr>
        <p:txBody>
          <a:bodyPr wrap="square" rtlCol="0">
            <a:spAutoFit/>
          </a:bodyPr>
          <a:lstStyle/>
          <a:p>
            <a:r>
              <a:rPr lang="el-GR" sz="1000" dirty="0" smtClean="0">
                <a:solidFill>
                  <a:prstClr val="white"/>
                </a:solidFill>
              </a:rPr>
              <a:t>Γένος: </a:t>
            </a:r>
            <a:r>
              <a:rPr lang="en-US" sz="1000" dirty="0" smtClean="0">
                <a:solidFill>
                  <a:prstClr val="white"/>
                </a:solidFill>
              </a:rPr>
              <a:t>Gorilla</a:t>
            </a:r>
            <a:endParaRPr lang="el-GR" sz="1000" dirty="0">
              <a:solidFill>
                <a:prstClr val="white"/>
              </a:solidFill>
            </a:endParaRPr>
          </a:p>
        </p:txBody>
      </p:sp>
      <p:sp>
        <p:nvSpPr>
          <p:cNvPr id="7" name="TextBox 6"/>
          <p:cNvSpPr txBox="1"/>
          <p:nvPr/>
        </p:nvSpPr>
        <p:spPr>
          <a:xfrm>
            <a:off x="6997565" y="4928135"/>
            <a:ext cx="741146" cy="246221"/>
          </a:xfrm>
          <a:prstGeom prst="rect">
            <a:avLst/>
          </a:prstGeom>
          <a:noFill/>
        </p:spPr>
        <p:txBody>
          <a:bodyPr wrap="square" rtlCol="0">
            <a:spAutoFit/>
          </a:bodyPr>
          <a:lstStyle/>
          <a:p>
            <a:r>
              <a:rPr lang="el-GR" sz="1000" dirty="0" smtClean="0">
                <a:solidFill>
                  <a:prstClr val="white"/>
                </a:solidFill>
              </a:rPr>
              <a:t>Γένος: </a:t>
            </a:r>
            <a:r>
              <a:rPr lang="en-US" sz="1000" dirty="0" smtClean="0">
                <a:solidFill>
                  <a:prstClr val="white"/>
                </a:solidFill>
              </a:rPr>
              <a:t>Pan</a:t>
            </a:r>
            <a:endParaRPr lang="el-GR" sz="1000" dirty="0">
              <a:solidFill>
                <a:prstClr val="white"/>
              </a:solidFill>
            </a:endParaRPr>
          </a:p>
        </p:txBody>
      </p:sp>
      <p:pic>
        <p:nvPicPr>
          <p:cNvPr id="1030" name="Picture 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912" b="96782" l="20924" r="71875"/>
                    </a14:imgEffect>
                  </a14:imgLayer>
                </a14:imgProps>
              </a:ext>
              <a:ext uri="{28A0092B-C50C-407E-A947-70E740481C1C}">
                <a14:useLocalDpi xmlns:a14="http://schemas.microsoft.com/office/drawing/2010/main" val="0"/>
              </a:ext>
            </a:extLst>
          </a:blip>
          <a:srcRect l="15095" r="25415" b="1712"/>
          <a:stretch/>
        </p:blipFill>
        <p:spPr bwMode="auto">
          <a:xfrm>
            <a:off x="2329313" y="5097053"/>
            <a:ext cx="368665"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5640" b="67872" l="3876" r="53488"/>
                    </a14:imgEffect>
                  </a14:imgLayer>
                </a14:imgProps>
              </a:ext>
              <a:ext uri="{28A0092B-C50C-407E-A947-70E740481C1C}">
                <a14:useLocalDpi xmlns:a14="http://schemas.microsoft.com/office/drawing/2010/main" val="0"/>
              </a:ext>
            </a:extLst>
          </a:blip>
          <a:srcRect l="23049" t="36037" r="53484" b="32644"/>
          <a:stretch/>
        </p:blipFill>
        <p:spPr bwMode="auto">
          <a:xfrm>
            <a:off x="1876925" y="5168776"/>
            <a:ext cx="504000" cy="1009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21687" y1="94118" x2="12048" y2="96639"/>
                        <a14:foregroundMark x1="91566" y1="94118" x2="95181" y2="96218"/>
                        <a14:foregroundMark x1="42169" y1="4622" x2="34940" y2="4622"/>
                        <a14:foregroundMark x1="54217" y1="4622" x2="54217" y2="4622"/>
                      </a14:backgroundRemoval>
                    </a14:imgEffect>
                  </a14:imgLayer>
                </a14:imgProps>
              </a:ext>
              <a:ext uri="{28A0092B-C50C-407E-A947-70E740481C1C}">
                <a14:useLocalDpi xmlns:a14="http://schemas.microsoft.com/office/drawing/2010/main" val="0"/>
              </a:ext>
            </a:extLst>
          </a:blip>
          <a:srcRect/>
          <a:stretch>
            <a:fillRect/>
          </a:stretch>
        </p:blipFill>
        <p:spPr bwMode="auto">
          <a:xfrm>
            <a:off x="2729831" y="5072915"/>
            <a:ext cx="389502" cy="11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11508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331640" y="692696"/>
            <a:ext cx="6264696" cy="720080"/>
          </a:xfrm>
        </p:spPr>
        <p:txBody>
          <a:bodyPr>
            <a:normAutofit/>
          </a:bodyPr>
          <a:lstStyle/>
          <a:p>
            <a:r>
              <a:rPr lang="el-GR" sz="2000" dirty="0" smtClean="0">
                <a:solidFill>
                  <a:schemeClr val="bg2">
                    <a:lumMod val="90000"/>
                  </a:schemeClr>
                </a:solidFill>
              </a:rPr>
              <a:t>Γεωγραφική κατανομή των ανθρωποειδών</a:t>
            </a:r>
            <a:endParaRPr lang="el-GR" sz="2000" dirty="0">
              <a:solidFill>
                <a:schemeClr val="bg2">
                  <a:lumMod val="90000"/>
                </a:schemeClr>
              </a:solidFill>
            </a:endParaRPr>
          </a:p>
        </p:txBody>
      </p:sp>
      <p:pic>
        <p:nvPicPr>
          <p:cNvPr id="4" name="Θέση περιεχομένου 3" descr="map of ape species range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844824"/>
            <a:ext cx="5688000" cy="3456000"/>
          </a:xfrm>
          <a:prstGeom prst="rect">
            <a:avLst/>
          </a:prstGeom>
          <a:noFill/>
          <a:ln>
            <a:noFill/>
          </a:ln>
        </p:spPr>
      </p:pic>
    </p:spTree>
    <p:extLst>
      <p:ext uri="{BB962C8B-B14F-4D97-AF65-F5344CB8AC3E}">
        <p14:creationId xmlns:p14="http://schemas.microsoft.com/office/powerpoint/2010/main" val="41792137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74205" y="4109987"/>
            <a:ext cx="1992430" cy="369332"/>
          </a:xfrm>
          <a:prstGeom prst="rect">
            <a:avLst/>
          </a:prstGeom>
          <a:noFill/>
        </p:spPr>
        <p:txBody>
          <a:bodyPr wrap="square" rtlCol="0">
            <a:spAutoFit/>
          </a:bodyPr>
          <a:lstStyle/>
          <a:p>
            <a:r>
              <a:rPr lang="en-US" dirty="0" smtClean="0">
                <a:solidFill>
                  <a:prstClr val="white"/>
                </a:solidFill>
              </a:rPr>
              <a:t>Gorilla gorilla</a:t>
            </a:r>
            <a:endParaRPr lang="el-GR" dirty="0">
              <a:solidFill>
                <a:prstClr val="white"/>
              </a:solidFill>
            </a:endParaRPr>
          </a:p>
        </p:txBody>
      </p:sp>
      <p:sp>
        <p:nvSpPr>
          <p:cNvPr id="9" name="Ορθογώνιο 8"/>
          <p:cNvSpPr/>
          <p:nvPr/>
        </p:nvSpPr>
        <p:spPr>
          <a:xfrm>
            <a:off x="6509275" y="4158733"/>
            <a:ext cx="1785104" cy="369332"/>
          </a:xfrm>
          <a:prstGeom prst="rect">
            <a:avLst/>
          </a:prstGeom>
        </p:spPr>
        <p:txBody>
          <a:bodyPr wrap="none">
            <a:spAutoFit/>
          </a:bodyPr>
          <a:lstStyle/>
          <a:p>
            <a:r>
              <a:rPr lang="en-US" dirty="0">
                <a:solidFill>
                  <a:prstClr val="white"/>
                </a:solidFill>
              </a:rPr>
              <a:t>Pongo pygmaeus</a:t>
            </a:r>
            <a:endParaRPr lang="el-GR" dirty="0">
              <a:solidFill>
                <a:prstClr val="white"/>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490"/>
          <a:stretch/>
        </p:blipFill>
        <p:spPr bwMode="auto">
          <a:xfrm>
            <a:off x="2832951" y="2020516"/>
            <a:ext cx="5961632" cy="454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Τίτλος 7"/>
          <p:cNvSpPr txBox="1">
            <a:spLocks/>
          </p:cNvSpPr>
          <p:nvPr/>
        </p:nvSpPr>
        <p:spPr>
          <a:xfrm>
            <a:off x="348310" y="260648"/>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ΥΛΟΒΑΤΙΔΕΣ</a:t>
            </a:r>
            <a:endParaRPr lang="el-GR" sz="2000" dirty="0">
              <a:solidFill>
                <a:prstClr val="black"/>
              </a:solidFill>
            </a:endParaRPr>
          </a:p>
        </p:txBody>
      </p:sp>
      <p:sp>
        <p:nvSpPr>
          <p:cNvPr id="8" name="Ορθογώνιο 7"/>
          <p:cNvSpPr/>
          <p:nvPr/>
        </p:nvSpPr>
        <p:spPr>
          <a:xfrm>
            <a:off x="1043608" y="1987660"/>
            <a:ext cx="14122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rPr>
              <a:t>ΓΙΒΒΩΝΑΣ</a:t>
            </a:r>
          </a:p>
        </p:txBody>
      </p:sp>
    </p:spTree>
    <p:extLst>
      <p:ext uri="{BB962C8B-B14F-4D97-AF65-F5344CB8AC3E}">
        <p14:creationId xmlns:p14="http://schemas.microsoft.com/office/powerpoint/2010/main" val="304486460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Ορθογώνιο 5"/>
          <p:cNvSpPr/>
          <p:nvPr/>
        </p:nvSpPr>
        <p:spPr>
          <a:xfrm>
            <a:off x="228088" y="4453787"/>
            <a:ext cx="3043311" cy="1107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solidFill>
                  <a:prstClr val="white"/>
                </a:solidFill>
                <a:latin typeface="Arial Narrow" panose="020B0606020202030204" pitchFamily="34" charset="0"/>
              </a:rPr>
              <a:t>-οι γίββωνες δημιουργούν μονογαμικά ζευγάρια. </a:t>
            </a:r>
          </a:p>
          <a:p>
            <a:r>
              <a:rPr lang="el-GR" sz="1600" dirty="0" smtClean="0">
                <a:solidFill>
                  <a:prstClr val="white"/>
                </a:solidFill>
                <a:latin typeface="Arial Narrow" panose="020B0606020202030204" pitchFamily="34" charset="0"/>
              </a:rPr>
              <a:t>Τα μικρ</a:t>
            </a:r>
            <a:r>
              <a:rPr lang="el-GR" sz="1600" dirty="0">
                <a:solidFill>
                  <a:prstClr val="white"/>
                </a:solidFill>
                <a:latin typeface="Arial Narrow" panose="020B0606020202030204" pitchFamily="34" charset="0"/>
              </a:rPr>
              <a:t>ά</a:t>
            </a:r>
            <a:r>
              <a:rPr lang="el-GR" sz="1600" dirty="0" smtClean="0">
                <a:solidFill>
                  <a:prstClr val="white"/>
                </a:solidFill>
                <a:latin typeface="Arial Narrow" panose="020B0606020202030204" pitchFamily="34" charset="0"/>
              </a:rPr>
              <a:t> τους </a:t>
            </a:r>
            <a:r>
              <a:rPr lang="el-GR" sz="1600" dirty="0">
                <a:solidFill>
                  <a:prstClr val="white"/>
                </a:solidFill>
                <a:latin typeface="Arial Narrow" panose="020B0606020202030204" pitchFamily="34" charset="0"/>
              </a:rPr>
              <a:t>α</a:t>
            </a:r>
            <a:r>
              <a:rPr lang="el-GR" sz="1600" dirty="0" smtClean="0">
                <a:solidFill>
                  <a:prstClr val="white"/>
                </a:solidFill>
                <a:latin typeface="Arial Narrow" panose="020B0606020202030204" pitchFamily="34" charset="0"/>
              </a:rPr>
              <a:t>ποχωρίζονται την οικογένεια περίπου στα 10 έτη ηλικίας.</a:t>
            </a:r>
            <a:endParaRPr lang="el-GR" sz="1600" dirty="0">
              <a:solidFill>
                <a:prstClr val="white"/>
              </a:solidFill>
              <a:latin typeface="Arial Narrow" panose="020B0606020202030204" pitchFamily="34" charset="0"/>
            </a:endParaRPr>
          </a:p>
        </p:txBody>
      </p:sp>
      <p:pic>
        <p:nvPicPr>
          <p:cNvPr id="3"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399" y="1911604"/>
            <a:ext cx="5868000" cy="3915533"/>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043608" y="1987660"/>
            <a:ext cx="14122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rPr>
              <a:t>ΓΙΒΒΩΝΑΣ</a:t>
            </a:r>
          </a:p>
        </p:txBody>
      </p:sp>
      <p:sp>
        <p:nvSpPr>
          <p:cNvPr id="5" name="Τίτλος 7"/>
          <p:cNvSpPr txBox="1">
            <a:spLocks/>
          </p:cNvSpPr>
          <p:nvPr/>
        </p:nvSpPr>
        <p:spPr>
          <a:xfrm>
            <a:off x="348310" y="260648"/>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ΥΛΟΒΑΤΙΔΕΣ</a:t>
            </a:r>
            <a:endParaRPr lang="el-GR" sz="2000" dirty="0">
              <a:solidFill>
                <a:prstClr val="black"/>
              </a:solidFill>
            </a:endParaRPr>
          </a:p>
        </p:txBody>
      </p:sp>
    </p:spTree>
    <p:extLst>
      <p:ext uri="{BB962C8B-B14F-4D97-AF65-F5344CB8AC3E}">
        <p14:creationId xmlns:p14="http://schemas.microsoft.com/office/powerpoint/2010/main" val="3474468940"/>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74032" y="5013176"/>
            <a:ext cx="5616624" cy="985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  </a:t>
            </a:r>
            <a:r>
              <a:rPr lang="el-GR" sz="1400" dirty="0" smtClean="0">
                <a:solidFill>
                  <a:srgbClr val="EEECE1">
                    <a:lumMod val="90000"/>
                  </a:srgbClr>
                </a:solidFill>
              </a:rPr>
              <a:t>Θ.Κ Πίτσιος</a:t>
            </a:r>
          </a:p>
          <a:p>
            <a:pPr algn="ctr"/>
            <a:r>
              <a:rPr lang="en-US" sz="1200" dirty="0" smtClean="0">
                <a:solidFill>
                  <a:srgbClr val="EEECE1">
                    <a:lumMod val="90000"/>
                  </a:srgbClr>
                </a:solidFill>
              </a:rPr>
              <a:t>E</a:t>
            </a:r>
            <a:r>
              <a:rPr lang="el-GR" sz="1200" dirty="0" smtClean="0">
                <a:solidFill>
                  <a:srgbClr val="EEECE1">
                    <a:lumMod val="90000"/>
                  </a:srgbClr>
                </a:solidFill>
              </a:rPr>
              <a:t>ΞΕΛΙΚΤΙΚΗ  ΑΝΘΡΩΠΟΛΟΓΙΑ</a:t>
            </a:r>
          </a:p>
          <a:p>
            <a:pPr algn="ctr"/>
            <a:r>
              <a:rPr lang="el-GR" sz="1200" dirty="0" smtClean="0">
                <a:solidFill>
                  <a:srgbClr val="EEECE1">
                    <a:lumMod val="90000"/>
                  </a:srgbClr>
                </a:solidFill>
              </a:rPr>
              <a:t> </a:t>
            </a:r>
            <a:r>
              <a:rPr lang="el-GR" sz="1050" dirty="0" smtClean="0">
                <a:solidFill>
                  <a:srgbClr val="EEECE1">
                    <a:lumMod val="90000"/>
                  </a:srgbClr>
                </a:solidFill>
              </a:rPr>
              <a:t>ΠΟΡΙΣΜΑΤΑ   ΒΑΣΙΚΕΣ ΕΝΝΟΙΕΣ ΤΗΣ ΣΥΓΧΡΟΝΗΣ ΑΝΘΡΩΠΟΛΟΓΙΚΗΣ ΕΡΕΥΝΑΣ (</a:t>
            </a:r>
            <a:r>
              <a:rPr lang="el-GR" sz="1050" dirty="0">
                <a:solidFill>
                  <a:srgbClr val="EEECE1">
                    <a:lumMod val="90000"/>
                  </a:srgbClr>
                </a:solidFill>
              </a:rPr>
              <a:t>Κεφ. 1, σελ. 44). </a:t>
            </a:r>
            <a:endParaRPr lang="el-GR" sz="1050" dirty="0">
              <a:solidFill>
                <a:prstClr val="white"/>
              </a:solidFill>
            </a:endParaRPr>
          </a:p>
          <a:p>
            <a:pPr algn="ctr"/>
            <a:endParaRPr lang="el-GR" sz="1050" dirty="0" smtClean="0">
              <a:solidFill>
                <a:srgbClr val="EEECE1">
                  <a:lumMod val="90000"/>
                </a:srgbClr>
              </a:solidFill>
            </a:endParaRPr>
          </a:p>
          <a:p>
            <a:pPr algn="ctr"/>
            <a:r>
              <a:rPr lang="el-GR" sz="1050" dirty="0" smtClean="0">
                <a:solidFill>
                  <a:srgbClr val="EEECE1">
                    <a:lumMod val="90000"/>
                  </a:srgbClr>
                </a:solidFill>
              </a:rPr>
              <a:t> </a:t>
            </a:r>
            <a:endParaRPr lang="el-GR" sz="1050" dirty="0">
              <a:solidFill>
                <a:srgbClr val="EEECE1">
                  <a:lumMod val="90000"/>
                </a:srgb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799" y="836712"/>
            <a:ext cx="8229600" cy="407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247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3" y="2198844"/>
            <a:ext cx="5621337"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Θέση περιεχομένου 2"/>
          <p:cNvSpPr>
            <a:spLocks noGrp="1"/>
          </p:cNvSpPr>
          <p:nvPr>
            <p:ph idx="1"/>
          </p:nvPr>
        </p:nvSpPr>
        <p:spPr>
          <a:xfrm>
            <a:off x="122951" y="4012588"/>
            <a:ext cx="3024336" cy="2108068"/>
          </a:xfrm>
        </p:spPr>
        <p:txBody>
          <a:bodyPr>
            <a:noAutofit/>
          </a:bodyPr>
          <a:lstStyle/>
          <a:p>
            <a:pPr marL="0" indent="0">
              <a:buNone/>
            </a:pPr>
            <a:r>
              <a:rPr lang="el-GR" sz="1600" dirty="0" smtClean="0">
                <a:solidFill>
                  <a:schemeClr val="bg1"/>
                </a:solidFill>
                <a:latin typeface="Arial Narrow" panose="020B0606020202030204" pitchFamily="34" charset="0"/>
              </a:rPr>
              <a:t>-το μικρό μένει με τη μαμά για 4-5χρόνια ή και περισσότερο. </a:t>
            </a:r>
          </a:p>
          <a:p>
            <a:pPr marL="0" indent="0">
              <a:buNone/>
            </a:pPr>
            <a:r>
              <a:rPr lang="el-GR" sz="1600" dirty="0" smtClean="0">
                <a:solidFill>
                  <a:schemeClr val="bg1"/>
                </a:solidFill>
                <a:latin typeface="Arial Narrow" panose="020B0606020202030204" pitchFamily="34" charset="0"/>
              </a:rPr>
              <a:t>Το κοινό όνομα ουρακοτάγκος </a:t>
            </a:r>
            <a:r>
              <a:rPr lang="en-US" sz="1600" dirty="0" smtClean="0">
                <a:solidFill>
                  <a:schemeClr val="bg1"/>
                </a:solidFill>
                <a:latin typeface="Arial Narrow" panose="020B0606020202030204" pitchFamily="34" charset="0"/>
              </a:rPr>
              <a:t>Orang-Utan </a:t>
            </a:r>
            <a:r>
              <a:rPr lang="el-GR" sz="1600" dirty="0" smtClean="0">
                <a:solidFill>
                  <a:schemeClr val="bg1"/>
                </a:solidFill>
                <a:latin typeface="Arial Narrow" panose="020B0606020202030204" pitchFamily="34" charset="0"/>
              </a:rPr>
              <a:t>σημαίνει άνθρωπος του δάσους. </a:t>
            </a:r>
          </a:p>
          <a:p>
            <a:pPr marL="0" indent="0">
              <a:buNone/>
            </a:pPr>
            <a:r>
              <a:rPr lang="el-GR" sz="1600" dirty="0" smtClean="0">
                <a:solidFill>
                  <a:schemeClr val="bg1"/>
                </a:solidFill>
                <a:latin typeface="Arial Narrow" panose="020B0606020202030204" pitchFamily="34" charset="0"/>
              </a:rPr>
              <a:t>Το όρθιο μέτωπο και η απουσία αναπτυγμένων υπερόφρυων τόξων προδίδει σε αυτά τα ζώα ομοιότητα με τον άνθρωπο.</a:t>
            </a:r>
            <a:endParaRPr lang="el-GR" sz="1600" dirty="0">
              <a:solidFill>
                <a:schemeClr val="bg1"/>
              </a:solidFill>
              <a:latin typeface="Arial Narrow" panose="020B0606020202030204" pitchFamily="34" charset="0"/>
            </a:endParaRPr>
          </a:p>
        </p:txBody>
      </p:sp>
      <p:sp>
        <p:nvSpPr>
          <p:cNvPr id="7" name="Ορθογώνιο 6"/>
          <p:cNvSpPr/>
          <p:nvPr/>
        </p:nvSpPr>
        <p:spPr>
          <a:xfrm>
            <a:off x="539552" y="2132856"/>
            <a:ext cx="201622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0" algn="l"/>
              </a:tabLst>
            </a:pPr>
            <a:r>
              <a:rPr lang="el-GR" dirty="0" smtClean="0">
                <a:solidFill>
                  <a:prstClr val="white"/>
                </a:solidFill>
              </a:rPr>
              <a:t>ΟΥΡΑΚΟΤΑΓΚΟΣ</a:t>
            </a:r>
            <a:endParaRPr lang="el-GR" dirty="0">
              <a:solidFill>
                <a:prstClr val="white"/>
              </a:solidFill>
            </a:endParaRPr>
          </a:p>
        </p:txBody>
      </p:sp>
      <p:sp>
        <p:nvSpPr>
          <p:cNvPr id="8" name="Τίτλος 7"/>
          <p:cNvSpPr txBox="1">
            <a:spLocks/>
          </p:cNvSpPr>
          <p:nvPr/>
        </p:nvSpPr>
        <p:spPr>
          <a:xfrm>
            <a:off x="348310" y="260648"/>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ΑΝΘΡΩΠΟΕΙΔΕΙΣ ΠΙΘΗΚΟΙ</a:t>
            </a:r>
            <a:endParaRPr lang="el-GR" sz="2000" dirty="0">
              <a:solidFill>
                <a:prstClr val="black"/>
              </a:solidFill>
            </a:endParaRPr>
          </a:p>
        </p:txBody>
      </p:sp>
    </p:spTree>
    <p:extLst>
      <p:ext uri="{BB962C8B-B14F-4D97-AF65-F5344CB8AC3E}">
        <p14:creationId xmlns:p14="http://schemas.microsoft.com/office/powerpoint/2010/main" val="28875647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844824"/>
            <a:ext cx="5544000" cy="368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Ορθογώνιο 6"/>
          <p:cNvSpPr/>
          <p:nvPr/>
        </p:nvSpPr>
        <p:spPr>
          <a:xfrm>
            <a:off x="755576" y="4150567"/>
            <a:ext cx="1944216" cy="1225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solidFill>
                  <a:prstClr val="white"/>
                </a:solidFill>
                <a:latin typeface="Arial Narrow" panose="020B0606020202030204" pitchFamily="34" charset="0"/>
              </a:rPr>
              <a:t>-οι γορίλλες ζουν ειρηνικά σε ομάδες 5-30 ατόμων.</a:t>
            </a:r>
          </a:p>
          <a:p>
            <a:r>
              <a:rPr lang="el-GR" sz="1600" dirty="0" smtClean="0">
                <a:solidFill>
                  <a:prstClr val="white"/>
                </a:solidFill>
                <a:latin typeface="Arial Narrow" panose="020B0606020202030204" pitchFamily="34" charset="0"/>
              </a:rPr>
              <a:t>Τα μικρά αποχωρίζονται τη μητέρα στα 7-10 έτη ηλικίας.</a:t>
            </a:r>
            <a:endParaRPr lang="el-GR" sz="1600" dirty="0">
              <a:solidFill>
                <a:prstClr val="white"/>
              </a:solidFill>
              <a:latin typeface="Arial Narrow" panose="020B0606020202030204" pitchFamily="34" charset="0"/>
            </a:endParaRPr>
          </a:p>
        </p:txBody>
      </p:sp>
      <p:sp>
        <p:nvSpPr>
          <p:cNvPr id="8" name="Ορθογώνιο 7"/>
          <p:cNvSpPr/>
          <p:nvPr/>
        </p:nvSpPr>
        <p:spPr>
          <a:xfrm>
            <a:off x="1021548" y="1874379"/>
            <a:ext cx="14122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ΓΟΡΙΛΛΑΣ</a:t>
            </a:r>
            <a:endParaRPr lang="el-GR" dirty="0">
              <a:solidFill>
                <a:prstClr val="white"/>
              </a:solidFill>
            </a:endParaRPr>
          </a:p>
        </p:txBody>
      </p:sp>
      <p:sp>
        <p:nvSpPr>
          <p:cNvPr id="9" name="Τίτλος 7"/>
          <p:cNvSpPr txBox="1">
            <a:spLocks/>
          </p:cNvSpPr>
          <p:nvPr/>
        </p:nvSpPr>
        <p:spPr>
          <a:xfrm>
            <a:off x="348310" y="260648"/>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ΑΝΘΡΩΠΟΕΙΔΕΙΣ ΠΙΘΗΚΟΙ</a:t>
            </a:r>
            <a:endParaRPr lang="el-GR" sz="2000" dirty="0">
              <a:solidFill>
                <a:prstClr val="black"/>
              </a:solidFill>
            </a:endParaRPr>
          </a:p>
        </p:txBody>
      </p:sp>
    </p:spTree>
    <p:extLst>
      <p:ext uri="{BB962C8B-B14F-4D97-AF65-F5344CB8AC3E}">
        <p14:creationId xmlns:p14="http://schemas.microsoft.com/office/powerpoint/2010/main" val="38939316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62" r="979"/>
          <a:stretch/>
        </p:blipFill>
        <p:spPr bwMode="auto">
          <a:xfrm>
            <a:off x="3563888" y="2115183"/>
            <a:ext cx="5457525" cy="325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Τίτλος 7"/>
          <p:cNvSpPr txBox="1">
            <a:spLocks/>
          </p:cNvSpPr>
          <p:nvPr/>
        </p:nvSpPr>
        <p:spPr>
          <a:xfrm>
            <a:off x="348310" y="260648"/>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ΑΝΘΡΩΠΟΕΙΔΕΙΣ ΠΙΘΗΚΟΙ</a:t>
            </a:r>
            <a:endParaRPr lang="el-GR" sz="2000" dirty="0">
              <a:solidFill>
                <a:prstClr val="black"/>
              </a:solidFill>
            </a:endParaRPr>
          </a:p>
        </p:txBody>
      </p:sp>
      <p:sp>
        <p:nvSpPr>
          <p:cNvPr id="8" name="Ορθογώνιο 7"/>
          <p:cNvSpPr/>
          <p:nvPr/>
        </p:nvSpPr>
        <p:spPr>
          <a:xfrm>
            <a:off x="173492" y="3755532"/>
            <a:ext cx="3321267" cy="187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solidFill>
                  <a:prstClr val="white"/>
                </a:solidFill>
                <a:latin typeface="Arial Narrow" panose="020B0606020202030204" pitchFamily="34" charset="0"/>
              </a:rPr>
              <a:t>-οι κοινωνικές ομάδες των χιμπατζήδων θεμελιώνονται στον συνασπισμό των ενήλικων αρσενικών μελών.</a:t>
            </a:r>
          </a:p>
          <a:p>
            <a:r>
              <a:rPr lang="el-GR" sz="1600" dirty="0" smtClean="0">
                <a:solidFill>
                  <a:prstClr val="white"/>
                </a:solidFill>
                <a:latin typeface="Arial Narrow" panose="020B0606020202030204" pitchFamily="34" charset="0"/>
              </a:rPr>
              <a:t>Η δομή αυτή διασφαλίζει επικράτηση κατά τις συγκρούσεις με άλλες ομάδες και επιτυχία στο κυνήγι.</a:t>
            </a:r>
          </a:p>
          <a:p>
            <a:r>
              <a:rPr lang="el-GR" sz="1600" dirty="0" smtClean="0">
                <a:solidFill>
                  <a:prstClr val="white"/>
                </a:solidFill>
              </a:rPr>
              <a:t>  </a:t>
            </a:r>
            <a:endParaRPr lang="el-GR" sz="1600" dirty="0">
              <a:solidFill>
                <a:prstClr val="white"/>
              </a:solidFill>
            </a:endParaRPr>
          </a:p>
        </p:txBody>
      </p:sp>
      <p:sp>
        <p:nvSpPr>
          <p:cNvPr id="2" name="Ορθογώνιο 1"/>
          <p:cNvSpPr/>
          <p:nvPr/>
        </p:nvSpPr>
        <p:spPr>
          <a:xfrm>
            <a:off x="755576" y="1772816"/>
            <a:ext cx="165618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ΧΙΜΠΑΤΖΗΣ</a:t>
            </a:r>
            <a:endParaRPr lang="el-GR" dirty="0">
              <a:solidFill>
                <a:prstClr val="white"/>
              </a:solidFill>
            </a:endParaRPr>
          </a:p>
        </p:txBody>
      </p:sp>
    </p:spTree>
    <p:extLst>
      <p:ext uri="{BB962C8B-B14F-4D97-AF65-F5344CB8AC3E}">
        <p14:creationId xmlns:p14="http://schemas.microsoft.com/office/powerpoint/2010/main" val="333770617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1700808"/>
            <a:ext cx="4860000" cy="401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323528" y="1565355"/>
            <a:ext cx="2880320" cy="646331"/>
          </a:xfrm>
          <a:prstGeom prst="rect">
            <a:avLst/>
          </a:prstGeom>
        </p:spPr>
        <p:txBody>
          <a:bodyPr wrap="square">
            <a:spAutoFit/>
          </a:bodyPr>
          <a:lstStyle/>
          <a:p>
            <a:r>
              <a:rPr lang="el-GR" dirty="0" smtClean="0">
                <a:solidFill>
                  <a:prstClr val="white"/>
                </a:solidFill>
              </a:rPr>
              <a:t>ΑΝΑΤΟΜΙΚΕΣ-ΚΙΝΗΤΙΚΕΣ ΠΡΟΣΑΡΜΟΓΕΣ</a:t>
            </a:r>
            <a:endParaRPr lang="el-GR" dirty="0">
              <a:solidFill>
                <a:prstClr val="white"/>
              </a:solidFill>
            </a:endParaRPr>
          </a:p>
        </p:txBody>
      </p:sp>
      <p:sp>
        <p:nvSpPr>
          <p:cNvPr id="6" name="TextBox 5"/>
          <p:cNvSpPr txBox="1"/>
          <p:nvPr/>
        </p:nvSpPr>
        <p:spPr>
          <a:xfrm>
            <a:off x="323527" y="4415624"/>
            <a:ext cx="3744417" cy="1569660"/>
          </a:xfrm>
          <a:prstGeom prst="rect">
            <a:avLst/>
          </a:prstGeom>
          <a:noFill/>
        </p:spPr>
        <p:txBody>
          <a:bodyPr wrap="square" rtlCol="0">
            <a:spAutoFit/>
          </a:bodyPr>
          <a:lstStyle/>
          <a:p>
            <a:r>
              <a:rPr lang="el-GR" sz="1600" dirty="0" smtClean="0">
                <a:solidFill>
                  <a:prstClr val="white"/>
                </a:solidFill>
                <a:latin typeface="Arial Narrow" panose="020B0606020202030204" pitchFamily="34" charset="0"/>
              </a:rPr>
              <a:t>-ο βραχιονισμός αποτελεί  κινητικό πρότυπο προώθησης ανάμεσα στα δέντρα όπου </a:t>
            </a:r>
            <a:r>
              <a:rPr lang="el-GR" sz="1600" dirty="0">
                <a:solidFill>
                  <a:prstClr val="white"/>
                </a:solidFill>
                <a:latin typeface="Arial Narrow" panose="020B0606020202030204" pitchFamily="34" charset="0"/>
              </a:rPr>
              <a:t>το σώμα </a:t>
            </a:r>
            <a:r>
              <a:rPr lang="el-GR" sz="1600" dirty="0" smtClean="0">
                <a:solidFill>
                  <a:prstClr val="white"/>
                </a:solidFill>
                <a:latin typeface="Arial Narrow" panose="020B0606020202030204" pitchFamily="34" charset="0"/>
              </a:rPr>
              <a:t>κρέμεται ελεύθερο από τα </a:t>
            </a:r>
            <a:r>
              <a:rPr lang="el-GR" sz="1600" dirty="0">
                <a:solidFill>
                  <a:prstClr val="white"/>
                </a:solidFill>
                <a:latin typeface="Arial Narrow" panose="020B0606020202030204" pitchFamily="34" charset="0"/>
              </a:rPr>
              <a:t>χέρια </a:t>
            </a:r>
            <a:r>
              <a:rPr lang="el-GR" sz="1600" dirty="0" smtClean="0">
                <a:solidFill>
                  <a:prstClr val="white"/>
                </a:solidFill>
                <a:latin typeface="Arial Narrow" panose="020B0606020202030204" pitchFamily="34" charset="0"/>
              </a:rPr>
              <a:t>που βρίσκονται πάνω </a:t>
            </a:r>
            <a:r>
              <a:rPr lang="el-GR" sz="1600" dirty="0">
                <a:solidFill>
                  <a:prstClr val="white"/>
                </a:solidFill>
                <a:latin typeface="Arial Narrow" panose="020B0606020202030204" pitchFamily="34" charset="0"/>
              </a:rPr>
              <a:t>από τους </a:t>
            </a:r>
            <a:r>
              <a:rPr lang="el-GR" sz="1600" dirty="0" smtClean="0">
                <a:solidFill>
                  <a:prstClr val="white"/>
                </a:solidFill>
                <a:latin typeface="Arial Narrow" panose="020B0606020202030204" pitchFamily="34" charset="0"/>
              </a:rPr>
              <a:t>ώμους και εναλλάσσονται </a:t>
            </a:r>
            <a:r>
              <a:rPr lang="el-GR" sz="1600" dirty="0">
                <a:solidFill>
                  <a:prstClr val="white"/>
                </a:solidFill>
                <a:latin typeface="Arial Narrow" panose="020B0606020202030204" pitchFamily="34" charset="0"/>
              </a:rPr>
              <a:t>σε διαδοχικές λαβές. </a:t>
            </a:r>
            <a:endParaRPr lang="el-GR" sz="1600" dirty="0" smtClean="0">
              <a:solidFill>
                <a:prstClr val="white"/>
              </a:solidFill>
              <a:latin typeface="Arial Narrow" panose="020B0606020202030204" pitchFamily="34" charset="0"/>
            </a:endParaRPr>
          </a:p>
          <a:p>
            <a:r>
              <a:rPr lang="el-GR" sz="1600" dirty="0" smtClean="0">
                <a:solidFill>
                  <a:prstClr val="white"/>
                </a:solidFill>
              </a:rPr>
              <a:t> </a:t>
            </a:r>
            <a:endParaRPr lang="el-GR" sz="1600" dirty="0">
              <a:solidFill>
                <a:prstClr val="white">
                  <a:lumMod val="50000"/>
                </a:prstClr>
              </a:solidFill>
            </a:endParaRPr>
          </a:p>
        </p:txBody>
      </p:sp>
      <p:sp>
        <p:nvSpPr>
          <p:cNvPr id="8" name="TextBox 7"/>
          <p:cNvSpPr txBox="1"/>
          <p:nvPr/>
        </p:nvSpPr>
        <p:spPr>
          <a:xfrm>
            <a:off x="323528" y="3011804"/>
            <a:ext cx="1728191" cy="400110"/>
          </a:xfrm>
          <a:prstGeom prst="rect">
            <a:avLst/>
          </a:prstGeom>
          <a:noFill/>
        </p:spPr>
        <p:txBody>
          <a:bodyPr wrap="square" rtlCol="0">
            <a:spAutoFit/>
          </a:bodyPr>
          <a:lstStyle/>
          <a:p>
            <a:r>
              <a:rPr lang="el-GR" sz="2000" dirty="0">
                <a:solidFill>
                  <a:prstClr val="white"/>
                </a:solidFill>
                <a:latin typeface="Arial Narrow" panose="020B0606020202030204" pitchFamily="34" charset="0"/>
              </a:rPr>
              <a:t>Β</a:t>
            </a:r>
            <a:r>
              <a:rPr lang="el-GR" sz="2000" dirty="0" smtClean="0">
                <a:solidFill>
                  <a:prstClr val="white"/>
                </a:solidFill>
                <a:latin typeface="Arial Narrow" panose="020B0606020202030204" pitchFamily="34" charset="0"/>
              </a:rPr>
              <a:t>ραχιονισμός</a:t>
            </a:r>
            <a:r>
              <a:rPr lang="el-GR" sz="2000" dirty="0" smtClean="0">
                <a:solidFill>
                  <a:prstClr val="white">
                    <a:lumMod val="50000"/>
                  </a:prstClr>
                </a:solidFill>
                <a:latin typeface="Arial Narrow" panose="020B0606020202030204" pitchFamily="34" charset="0"/>
              </a:rPr>
              <a:t> </a:t>
            </a:r>
            <a:endParaRPr lang="el-GR" sz="2000" dirty="0">
              <a:solidFill>
                <a:prstClr val="white">
                  <a:lumMod val="50000"/>
                </a:prstClr>
              </a:solidFill>
              <a:latin typeface="Arial Narrow" panose="020B0606020202030204" pitchFamily="34" charset="0"/>
            </a:endParaRPr>
          </a:p>
        </p:txBody>
      </p:sp>
      <p:sp>
        <p:nvSpPr>
          <p:cNvPr id="9" name="Ορθογώνιο 8"/>
          <p:cNvSpPr/>
          <p:nvPr/>
        </p:nvSpPr>
        <p:spPr>
          <a:xfrm>
            <a:off x="5863816" y="6068596"/>
            <a:ext cx="14122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solidFill>
                  <a:prstClr val="white"/>
                </a:solidFill>
              </a:rPr>
              <a:t>ΓΙΒΒΩΝΑΣ</a:t>
            </a:r>
            <a:endParaRPr lang="el-GR" sz="1400" dirty="0">
              <a:solidFill>
                <a:prstClr val="white"/>
              </a:solidFill>
            </a:endParaRPr>
          </a:p>
        </p:txBody>
      </p:sp>
      <p:sp>
        <p:nvSpPr>
          <p:cNvPr id="10" name="Τίτλος 7"/>
          <p:cNvSpPr txBox="1">
            <a:spLocks/>
          </p:cNvSpPr>
          <p:nvPr/>
        </p:nvSpPr>
        <p:spPr>
          <a:xfrm>
            <a:off x="348310" y="260648"/>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ΥΛΟΒΑΤΙΔΕΣ</a:t>
            </a:r>
            <a:endParaRPr lang="el-GR" sz="2000" dirty="0">
              <a:solidFill>
                <a:prstClr val="black"/>
              </a:solidFill>
            </a:endParaRPr>
          </a:p>
        </p:txBody>
      </p:sp>
    </p:spTree>
    <p:extLst>
      <p:ext uri="{BB962C8B-B14F-4D97-AF65-F5344CB8AC3E}">
        <p14:creationId xmlns:p14="http://schemas.microsoft.com/office/powerpoint/2010/main" val="17834513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00310" y="2313863"/>
            <a:ext cx="3305084" cy="322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Τίτλος 7"/>
          <p:cNvSpPr txBox="1">
            <a:spLocks/>
          </p:cNvSpPr>
          <p:nvPr/>
        </p:nvSpPr>
        <p:spPr>
          <a:xfrm>
            <a:off x="302548" y="260648"/>
            <a:ext cx="4080947"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prstClr val="black"/>
                </a:solidFill>
              </a:rPr>
              <a:t/>
            </a:r>
            <a:br>
              <a:rPr lang="el-GR" sz="1800" dirty="0" smtClean="0">
                <a:solidFill>
                  <a:prstClr val="black"/>
                </a:solidFill>
              </a:rPr>
            </a:b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
        <p:nvSpPr>
          <p:cNvPr id="7" name="Ορθογώνιο 6"/>
          <p:cNvSpPr/>
          <p:nvPr/>
        </p:nvSpPr>
        <p:spPr>
          <a:xfrm>
            <a:off x="323526" y="1556792"/>
            <a:ext cx="2880320" cy="646331"/>
          </a:xfrm>
          <a:prstGeom prst="rect">
            <a:avLst/>
          </a:prstGeom>
        </p:spPr>
        <p:txBody>
          <a:bodyPr wrap="square">
            <a:spAutoFit/>
          </a:bodyPr>
          <a:lstStyle/>
          <a:p>
            <a:r>
              <a:rPr lang="el-GR" dirty="0" smtClean="0">
                <a:solidFill>
                  <a:prstClr val="white"/>
                </a:solidFill>
              </a:rPr>
              <a:t>ΑΝΑΤΟΜΙΚΕΣ-ΚΙΝΗΤΙΚΕΣ ΠΡΟΣΑΡΜΟΓΕΣ</a:t>
            </a:r>
            <a:endParaRPr lang="el-GR" dirty="0">
              <a:solidFill>
                <a:prstClr val="white"/>
              </a:solidFill>
            </a:endParaRPr>
          </a:p>
        </p:txBody>
      </p:sp>
      <p:sp>
        <p:nvSpPr>
          <p:cNvPr id="10" name="Ορθογώνιο 9"/>
          <p:cNvSpPr/>
          <p:nvPr/>
        </p:nvSpPr>
        <p:spPr>
          <a:xfrm>
            <a:off x="5735369" y="5964962"/>
            <a:ext cx="14122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solidFill>
                  <a:prstClr val="white"/>
                </a:solidFill>
              </a:rPr>
              <a:t>ΟΥΡΑΚΟΤΑΓΚΟΣ</a:t>
            </a:r>
            <a:endParaRPr lang="el-GR" sz="1400" dirty="0">
              <a:solidFill>
                <a:prstClr val="white"/>
              </a:solidFill>
            </a:endParaRPr>
          </a:p>
        </p:txBody>
      </p:sp>
      <p:sp>
        <p:nvSpPr>
          <p:cNvPr id="11" name="TextBox 10"/>
          <p:cNvSpPr txBox="1"/>
          <p:nvPr/>
        </p:nvSpPr>
        <p:spPr>
          <a:xfrm>
            <a:off x="470812" y="4287290"/>
            <a:ext cx="3744418" cy="1569660"/>
          </a:xfrm>
          <a:prstGeom prst="rect">
            <a:avLst/>
          </a:prstGeom>
          <a:noFill/>
        </p:spPr>
        <p:txBody>
          <a:bodyPr wrap="square" rtlCol="0">
            <a:spAutoFit/>
          </a:bodyPr>
          <a:lstStyle/>
          <a:p>
            <a:r>
              <a:rPr lang="el-GR" sz="1600" dirty="0" smtClean="0">
                <a:solidFill>
                  <a:prstClr val="white"/>
                </a:solidFill>
                <a:latin typeface="Arial Narrow" panose="020B0606020202030204" pitchFamily="34" charset="0"/>
              </a:rPr>
              <a:t>-ο βραχιονισμός διαδέχεται εξελικτικά  το κινητικό  πρότυπο της τετραχειρίας που συναντήσαμε στα στρεψίρρινα πρωτεύοντα και αποτελεί δενδρόβια κινητική προσαρμογή </a:t>
            </a:r>
            <a:r>
              <a:rPr lang="el-GR" sz="1600" dirty="0">
                <a:solidFill>
                  <a:prstClr val="white"/>
                </a:solidFill>
                <a:latin typeface="Arial Narrow" panose="020B0606020202030204" pitchFamily="34" charset="0"/>
              </a:rPr>
              <a:t>ανώτερων </a:t>
            </a:r>
            <a:r>
              <a:rPr lang="el-GR" sz="1600" dirty="0" smtClean="0">
                <a:solidFill>
                  <a:prstClr val="white"/>
                </a:solidFill>
                <a:latin typeface="Arial Narrow" panose="020B0606020202030204" pitchFamily="34" charset="0"/>
              </a:rPr>
              <a:t>και μεγαλύτερων πρωτευόντων</a:t>
            </a:r>
            <a:r>
              <a:rPr lang="el-GR" sz="1600" dirty="0">
                <a:solidFill>
                  <a:prstClr val="white"/>
                </a:solidFill>
                <a:latin typeface="Arial Narrow" panose="020B0606020202030204" pitchFamily="34" charset="0"/>
              </a:rPr>
              <a:t>.</a:t>
            </a:r>
            <a:endParaRPr lang="el-GR" sz="1600" dirty="0">
              <a:solidFill>
                <a:prstClr val="white">
                  <a:lumMod val="50000"/>
                </a:prstClr>
              </a:solidFill>
              <a:latin typeface="Arial Narrow" panose="020B0606020202030204" pitchFamily="34" charset="0"/>
            </a:endParaRPr>
          </a:p>
          <a:p>
            <a:endParaRPr lang="el-GR" sz="1600" dirty="0" smtClean="0">
              <a:solidFill>
                <a:prstClr val="white"/>
              </a:solidFill>
            </a:endParaRPr>
          </a:p>
        </p:txBody>
      </p:sp>
      <p:sp>
        <p:nvSpPr>
          <p:cNvPr id="8" name="TextBox 7"/>
          <p:cNvSpPr txBox="1"/>
          <p:nvPr/>
        </p:nvSpPr>
        <p:spPr>
          <a:xfrm>
            <a:off x="323528" y="3011804"/>
            <a:ext cx="1728191" cy="400110"/>
          </a:xfrm>
          <a:prstGeom prst="rect">
            <a:avLst/>
          </a:prstGeom>
          <a:noFill/>
        </p:spPr>
        <p:txBody>
          <a:bodyPr wrap="square" rtlCol="0">
            <a:spAutoFit/>
          </a:bodyPr>
          <a:lstStyle/>
          <a:p>
            <a:r>
              <a:rPr lang="el-GR" sz="2000" dirty="0">
                <a:solidFill>
                  <a:prstClr val="white"/>
                </a:solidFill>
                <a:latin typeface="Arial Narrow" panose="020B0606020202030204" pitchFamily="34" charset="0"/>
              </a:rPr>
              <a:t>Β</a:t>
            </a:r>
            <a:r>
              <a:rPr lang="el-GR" sz="2000" dirty="0" smtClean="0">
                <a:solidFill>
                  <a:prstClr val="white"/>
                </a:solidFill>
                <a:latin typeface="Arial Narrow" panose="020B0606020202030204" pitchFamily="34" charset="0"/>
              </a:rPr>
              <a:t>ραχιονισμός</a:t>
            </a:r>
            <a:r>
              <a:rPr lang="el-GR" sz="2000" dirty="0" smtClean="0">
                <a:solidFill>
                  <a:prstClr val="white">
                    <a:lumMod val="50000"/>
                  </a:prstClr>
                </a:solidFill>
                <a:latin typeface="Arial Narrow" panose="020B0606020202030204" pitchFamily="34" charset="0"/>
              </a:rPr>
              <a:t> </a:t>
            </a:r>
            <a:endParaRPr lang="el-GR" sz="2000" dirty="0">
              <a:solidFill>
                <a:prstClr val="white">
                  <a:lumMod val="50000"/>
                </a:prstClr>
              </a:solidFill>
              <a:latin typeface="Arial Narrow" panose="020B0606020202030204" pitchFamily="34" charset="0"/>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084"/>
          <a:stretch/>
        </p:blipFill>
        <p:spPr bwMode="auto">
          <a:xfrm>
            <a:off x="4383495" y="1788938"/>
            <a:ext cx="411602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326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8994" r="15739"/>
          <a:stretch/>
        </p:blipFill>
        <p:spPr bwMode="auto">
          <a:xfrm>
            <a:off x="193250" y="188536"/>
            <a:ext cx="3101418" cy="2590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57" r="7921"/>
          <a:stretch/>
        </p:blipFill>
        <p:spPr bwMode="auto">
          <a:xfrm>
            <a:off x="5727683" y="3791505"/>
            <a:ext cx="3073139" cy="259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Grp="1" noChangeAspect="1" noChangeArrowheads="1"/>
          </p:cNvPicPr>
          <p:nvPr>
            <p:ph idx="1"/>
          </p:nvPr>
        </p:nvPicPr>
        <p:blipFill>
          <a:blip r:embed="rId4" cstate="print">
            <a:extLst>
              <a:ext uri="{BEBA8EAE-BF5A-486C-A8C5-ECC9F3942E4B}">
                <a14:imgProps xmlns:a14="http://schemas.microsoft.com/office/drawing/2010/main">
                  <a14:imgLayer r:embed="rId5">
                    <a14:imgEffect>
                      <a14:brightnessContrast bright="-10000" contrast="4000"/>
                    </a14:imgEffect>
                  </a14:imgLayer>
                </a14:imgProps>
              </a:ext>
              <a:ext uri="{28A0092B-C50C-407E-A947-70E740481C1C}">
                <a14:useLocalDpi xmlns:a14="http://schemas.microsoft.com/office/drawing/2010/main" val="0"/>
              </a:ext>
            </a:extLst>
          </a:blip>
          <a:srcRect/>
          <a:stretch>
            <a:fillRect/>
          </a:stretch>
        </p:blipFill>
        <p:spPr bwMode="auto">
          <a:xfrm>
            <a:off x="2893025" y="2040211"/>
            <a:ext cx="3060000" cy="260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Τίτλος 7"/>
          <p:cNvSpPr txBox="1">
            <a:spLocks noGrp="1"/>
          </p:cNvSpPr>
          <p:nvPr>
            <p:ph type="title"/>
          </p:nvPr>
        </p:nvSpPr>
        <p:spPr>
          <a:xfrm>
            <a:off x="514872" y="5919942"/>
            <a:ext cx="4251489" cy="646331"/>
          </a:xfrm>
          <a:prstGeom prst="rect">
            <a:avLst/>
          </a:prstGeom>
          <a:noFill/>
        </p:spPr>
        <p:txBody>
          <a:bodyPr wrap="square" rtlCol="0">
            <a:spAutoFit/>
          </a:bodyPr>
          <a:lstStyle/>
          <a:p>
            <a:pPr algn="l"/>
            <a:r>
              <a:rPr lang="el-GR" sz="1600" dirty="0" smtClean="0">
                <a:solidFill>
                  <a:schemeClr val="bg1">
                    <a:lumMod val="95000"/>
                  </a:schemeClr>
                </a:solidFill>
                <a:latin typeface="Arial Narrow" panose="020B0606020202030204" pitchFamily="34" charset="0"/>
              </a:rPr>
              <a:t>Πρότυπα  εδαφόβιας  βάδισης ανθρωποειδών</a:t>
            </a:r>
            <a:r>
              <a:rPr lang="el-GR" sz="1100" dirty="0"/>
              <a:t/>
            </a:r>
            <a:br>
              <a:rPr lang="el-GR" sz="1100" dirty="0"/>
            </a:br>
            <a:r>
              <a:rPr lang="en-US" sz="2000" dirty="0" smtClean="0"/>
              <a:t>	</a:t>
            </a:r>
            <a:endParaRPr lang="el-GR" sz="2000" dirty="0"/>
          </a:p>
        </p:txBody>
      </p:sp>
      <p:sp>
        <p:nvSpPr>
          <p:cNvPr id="8" name="Ορθογώνιο 7"/>
          <p:cNvSpPr/>
          <p:nvPr/>
        </p:nvSpPr>
        <p:spPr>
          <a:xfrm>
            <a:off x="6539855" y="6243108"/>
            <a:ext cx="1656184" cy="586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ΧΙΜΠΑΤΖΗΣ</a:t>
            </a:r>
            <a:endParaRPr lang="el-GR" dirty="0">
              <a:solidFill>
                <a:prstClr val="white"/>
              </a:solidFill>
            </a:endParaRPr>
          </a:p>
        </p:txBody>
      </p:sp>
      <p:sp>
        <p:nvSpPr>
          <p:cNvPr id="9" name="Ορθογώνιο 8"/>
          <p:cNvSpPr/>
          <p:nvPr/>
        </p:nvSpPr>
        <p:spPr>
          <a:xfrm>
            <a:off x="3651626" y="4693785"/>
            <a:ext cx="14122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ΓΟΡΙΛΛΑΣ</a:t>
            </a:r>
            <a:endParaRPr lang="el-GR" dirty="0">
              <a:solidFill>
                <a:prstClr val="white"/>
              </a:solidFill>
            </a:endParaRPr>
          </a:p>
        </p:txBody>
      </p:sp>
      <p:sp>
        <p:nvSpPr>
          <p:cNvPr id="10" name="Ορθογώνιο 9"/>
          <p:cNvSpPr/>
          <p:nvPr/>
        </p:nvSpPr>
        <p:spPr>
          <a:xfrm>
            <a:off x="624393" y="2849293"/>
            <a:ext cx="201622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0" algn="l"/>
              </a:tabLst>
            </a:pPr>
            <a:r>
              <a:rPr lang="el-GR" dirty="0" smtClean="0">
                <a:solidFill>
                  <a:prstClr val="white"/>
                </a:solidFill>
              </a:rPr>
              <a:t>ΟΥΡΑΚΟΤΑΓΚΟΣ</a:t>
            </a:r>
            <a:endParaRPr lang="el-GR" dirty="0">
              <a:solidFill>
                <a:prstClr val="white"/>
              </a:solidFill>
            </a:endParaRPr>
          </a:p>
        </p:txBody>
      </p:sp>
      <p:sp>
        <p:nvSpPr>
          <p:cNvPr id="13" name="Τίτλος 7"/>
          <p:cNvSpPr txBox="1">
            <a:spLocks/>
          </p:cNvSpPr>
          <p:nvPr/>
        </p:nvSpPr>
        <p:spPr>
          <a:xfrm>
            <a:off x="5215247" y="83285"/>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ΑΝΘΡΩΠΟΕΙΔΕΙΣ ΠΙΘΗΚΟΙ</a:t>
            </a:r>
            <a:endParaRPr lang="el-GR" sz="2000" dirty="0">
              <a:solidFill>
                <a:prstClr val="black"/>
              </a:solidFill>
            </a:endParaRPr>
          </a:p>
        </p:txBody>
      </p:sp>
    </p:spTree>
    <p:extLst>
      <p:ext uri="{BB962C8B-B14F-4D97-AF65-F5344CB8AC3E}">
        <p14:creationId xmlns:p14="http://schemas.microsoft.com/office/powerpoint/2010/main" val="32952127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687" y="692696"/>
            <a:ext cx="4212000" cy="5653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6948264" y="5506252"/>
            <a:ext cx="1451038" cy="369332"/>
          </a:xfrm>
          <a:prstGeom prst="rect">
            <a:avLst/>
          </a:prstGeom>
        </p:spPr>
        <p:txBody>
          <a:bodyPr wrap="none">
            <a:spAutoFit/>
          </a:bodyPr>
          <a:lstStyle/>
          <a:p>
            <a:r>
              <a:rPr lang="en-US" i="1" dirty="0">
                <a:solidFill>
                  <a:srgbClr val="7030A0"/>
                </a:solidFill>
              </a:rPr>
              <a:t>Gorilla gorilla</a:t>
            </a:r>
            <a:endParaRPr lang="el-GR" i="1" dirty="0">
              <a:solidFill>
                <a:srgbClr val="7030A0"/>
              </a:solidFill>
            </a:endParaRPr>
          </a:p>
        </p:txBody>
      </p:sp>
      <p:sp>
        <p:nvSpPr>
          <p:cNvPr id="5" name="Ορθογώνιο 4"/>
          <p:cNvSpPr/>
          <p:nvPr/>
        </p:nvSpPr>
        <p:spPr>
          <a:xfrm>
            <a:off x="4860032" y="5510682"/>
            <a:ext cx="1500732" cy="369332"/>
          </a:xfrm>
          <a:prstGeom prst="rect">
            <a:avLst/>
          </a:prstGeom>
        </p:spPr>
        <p:txBody>
          <a:bodyPr wrap="none">
            <a:spAutoFit/>
          </a:bodyPr>
          <a:lstStyle/>
          <a:p>
            <a:r>
              <a:rPr lang="en-US" i="1" dirty="0">
                <a:solidFill>
                  <a:srgbClr val="7030A0"/>
                </a:solidFill>
              </a:rPr>
              <a:t>Homo sapiens</a:t>
            </a:r>
            <a:endParaRPr lang="el-GR" i="1" dirty="0">
              <a:solidFill>
                <a:srgbClr val="7030A0"/>
              </a:solidFill>
            </a:endParaRPr>
          </a:p>
        </p:txBody>
      </p:sp>
      <p:sp>
        <p:nvSpPr>
          <p:cNvPr id="2" name="Ορθογώνιο 1"/>
          <p:cNvSpPr/>
          <p:nvPr/>
        </p:nvSpPr>
        <p:spPr>
          <a:xfrm>
            <a:off x="107504" y="1412776"/>
            <a:ext cx="3870036" cy="115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1600" dirty="0" smtClean="0">
                <a:solidFill>
                  <a:prstClr val="white"/>
                </a:solidFill>
                <a:latin typeface="Arial Narrow" panose="020B0606020202030204" pitchFamily="34" charset="0"/>
              </a:rPr>
              <a:t>-οι βασικές ανατομικές διαφορές ανάμεσα στον άνθρωπο και τους ανθρωποειδείς πιθήκους αποτελούν προσαρμογές που υποστηρίζουν την </a:t>
            </a:r>
            <a:r>
              <a:rPr lang="el-GR" sz="1600" dirty="0">
                <a:solidFill>
                  <a:prstClr val="white"/>
                </a:solidFill>
                <a:latin typeface="Arial Narrow" panose="020B0606020202030204" pitchFamily="34" charset="0"/>
              </a:rPr>
              <a:t>όρθια στάση και </a:t>
            </a:r>
            <a:r>
              <a:rPr lang="el-GR" sz="1600" dirty="0" smtClean="0">
                <a:solidFill>
                  <a:prstClr val="white"/>
                </a:solidFill>
                <a:latin typeface="Arial Narrow" panose="020B0606020202030204" pitchFamily="34" charset="0"/>
              </a:rPr>
              <a:t>βάδιση</a:t>
            </a:r>
            <a:r>
              <a:rPr lang="en-US" sz="1600" dirty="0">
                <a:solidFill>
                  <a:prstClr val="white"/>
                </a:solidFill>
                <a:latin typeface="Arial Narrow" panose="020B0606020202030204" pitchFamily="34" charset="0"/>
              </a:rPr>
              <a:t>:</a:t>
            </a:r>
            <a:endParaRPr lang="el-GR" sz="1600" dirty="0" smtClean="0">
              <a:solidFill>
                <a:prstClr val="white"/>
              </a:solidFill>
              <a:latin typeface="Arial Narrow" panose="020B0606020202030204" pitchFamily="34" charset="0"/>
            </a:endParaRPr>
          </a:p>
          <a:p>
            <a:endParaRPr lang="el-GR" sz="1200" dirty="0">
              <a:solidFill>
                <a:prstClr val="white"/>
              </a:solidFill>
              <a:latin typeface="Arial Narrow" panose="020B0606020202030204" pitchFamily="34" charset="0"/>
            </a:endParaRPr>
          </a:p>
        </p:txBody>
      </p:sp>
      <p:sp>
        <p:nvSpPr>
          <p:cNvPr id="3" name="Ορθογώνιο 2"/>
          <p:cNvSpPr/>
          <p:nvPr/>
        </p:nvSpPr>
        <p:spPr>
          <a:xfrm>
            <a:off x="102859" y="3493174"/>
            <a:ext cx="4184072" cy="187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a:solidFill>
                  <a:prstClr val="white"/>
                </a:solidFill>
              </a:rPr>
              <a:t>-</a:t>
            </a:r>
            <a:r>
              <a:rPr lang="el-GR" sz="1400" dirty="0">
                <a:solidFill>
                  <a:prstClr val="white"/>
                </a:solidFill>
                <a:latin typeface="Arial Narrow" panose="020B0606020202030204" pitchFamily="34" charset="0"/>
              </a:rPr>
              <a:t>λεκάνη μικρότερου εύρους και </a:t>
            </a:r>
            <a:r>
              <a:rPr lang="el-GR" sz="1400" dirty="0" smtClean="0">
                <a:solidFill>
                  <a:prstClr val="white"/>
                </a:solidFill>
                <a:latin typeface="Arial Narrow" panose="020B0606020202030204" pitchFamily="34" charset="0"/>
              </a:rPr>
              <a:t>ύψους.</a:t>
            </a:r>
          </a:p>
          <a:p>
            <a:pPr marL="285750" indent="-285750">
              <a:buFontTx/>
              <a:buChar char="-"/>
            </a:pPr>
            <a:endParaRPr lang="el-GR" sz="1400" dirty="0" smtClean="0">
              <a:solidFill>
                <a:prstClr val="white"/>
              </a:solidFill>
              <a:latin typeface="Arial Narrow" panose="020B0606020202030204" pitchFamily="34" charset="0"/>
            </a:endParaRPr>
          </a:p>
          <a:p>
            <a:r>
              <a:rPr lang="el-GR" sz="1400" dirty="0" smtClean="0">
                <a:solidFill>
                  <a:prstClr val="white"/>
                </a:solidFill>
                <a:latin typeface="Arial Narrow" panose="020B0606020202030204" pitchFamily="34" charset="0"/>
              </a:rPr>
              <a:t>-</a:t>
            </a:r>
            <a:r>
              <a:rPr lang="el-GR" sz="1400" dirty="0">
                <a:solidFill>
                  <a:prstClr val="white"/>
                </a:solidFill>
                <a:latin typeface="Arial Narrow" panose="020B0606020202030204" pitchFamily="34" charset="0"/>
              </a:rPr>
              <a:t>θωρακικός κλωβός μικρότερου εύρους </a:t>
            </a:r>
            <a:r>
              <a:rPr lang="el-GR" sz="1400" dirty="0" smtClean="0">
                <a:solidFill>
                  <a:prstClr val="white"/>
                </a:solidFill>
                <a:latin typeface="Arial Narrow" panose="020B0606020202030204" pitchFamily="34" charset="0"/>
              </a:rPr>
              <a:t>ιδιαίτερα στη βάση του.</a:t>
            </a:r>
          </a:p>
          <a:p>
            <a:endParaRPr lang="el-GR" sz="1400" dirty="0" smtClean="0">
              <a:solidFill>
                <a:prstClr val="white"/>
              </a:solidFill>
              <a:latin typeface="Arial Narrow" panose="020B0606020202030204" pitchFamily="34" charset="0"/>
            </a:endParaRPr>
          </a:p>
          <a:p>
            <a:r>
              <a:rPr lang="el-GR" sz="1400" dirty="0" smtClean="0">
                <a:solidFill>
                  <a:prstClr val="white"/>
                </a:solidFill>
                <a:latin typeface="Arial Narrow" panose="020B0606020202030204" pitchFamily="34" charset="0"/>
              </a:rPr>
              <a:t>-μηριαία οστά που συγκλίνουν στα άπω άκρα τους (στα γόνατα) ώστε φέρουν το κέντρο βάρους κάτω από το σκελετό της λεκάνης και εντός της βάσης στήριξης (άκροι πόδες</a:t>
            </a:r>
            <a:r>
              <a:rPr lang="el-GR" sz="1400" dirty="0" smtClean="0">
                <a:solidFill>
                  <a:prstClr val="white"/>
                </a:solidFill>
              </a:rPr>
              <a:t>). </a:t>
            </a:r>
            <a:endParaRPr lang="el-GR" sz="1400" dirty="0">
              <a:solidFill>
                <a:prstClr val="white"/>
              </a:solidFill>
            </a:endParaRPr>
          </a:p>
        </p:txBody>
      </p:sp>
      <p:sp>
        <p:nvSpPr>
          <p:cNvPr id="7" name="Ορθογώνιο 6"/>
          <p:cNvSpPr/>
          <p:nvPr/>
        </p:nvSpPr>
        <p:spPr>
          <a:xfrm>
            <a:off x="102859" y="5602947"/>
            <a:ext cx="3765333" cy="523220"/>
          </a:xfrm>
          <a:prstGeom prst="rect">
            <a:avLst/>
          </a:prstGeom>
        </p:spPr>
        <p:txBody>
          <a:bodyPr wrap="square">
            <a:spAutoFit/>
          </a:bodyPr>
          <a:lstStyle/>
          <a:p>
            <a:r>
              <a:rPr lang="el-GR" sz="1400" dirty="0">
                <a:solidFill>
                  <a:prstClr val="white"/>
                </a:solidFill>
                <a:latin typeface="Arial Narrow" panose="020B0606020202030204" pitchFamily="34" charset="0"/>
              </a:rPr>
              <a:t>-μακρά κάτω άκρα που διασφαλίζουν μεγάλο διασκελισμό και ταχύτητα κατά τη βάδιση ή το </a:t>
            </a:r>
            <a:r>
              <a:rPr lang="el-GR" sz="1400" dirty="0" smtClean="0">
                <a:solidFill>
                  <a:prstClr val="white"/>
                </a:solidFill>
                <a:latin typeface="Arial Narrow" panose="020B0606020202030204" pitchFamily="34" charset="0"/>
              </a:rPr>
              <a:t>τρέξιμο.</a:t>
            </a:r>
            <a:endParaRPr lang="el-GR" sz="1400" dirty="0">
              <a:solidFill>
                <a:prstClr val="white"/>
              </a:solidFill>
              <a:latin typeface="Arial Narrow" panose="020B0606020202030204" pitchFamily="34" charset="0"/>
            </a:endParaRPr>
          </a:p>
        </p:txBody>
      </p:sp>
      <p:sp>
        <p:nvSpPr>
          <p:cNvPr id="9" name="Ορθογώνιο 8"/>
          <p:cNvSpPr/>
          <p:nvPr/>
        </p:nvSpPr>
        <p:spPr>
          <a:xfrm>
            <a:off x="895570" y="2908975"/>
            <a:ext cx="1643399" cy="400110"/>
          </a:xfrm>
          <a:prstGeom prst="rect">
            <a:avLst/>
          </a:prstGeom>
        </p:spPr>
        <p:txBody>
          <a:bodyPr wrap="none">
            <a:spAutoFit/>
          </a:bodyPr>
          <a:lstStyle/>
          <a:p>
            <a:r>
              <a:rPr lang="en-US" sz="2000" i="1" dirty="0">
                <a:solidFill>
                  <a:srgbClr val="7030A0"/>
                </a:solidFill>
              </a:rPr>
              <a:t>Homo sapiens</a:t>
            </a:r>
            <a:endParaRPr lang="el-GR" sz="2000" i="1" dirty="0">
              <a:solidFill>
                <a:srgbClr val="7030A0"/>
              </a:solidFill>
            </a:endParaRPr>
          </a:p>
        </p:txBody>
      </p:sp>
      <p:sp>
        <p:nvSpPr>
          <p:cNvPr id="10" name="Τίτλος 1"/>
          <p:cNvSpPr txBox="1">
            <a:spLocks/>
          </p:cNvSpPr>
          <p:nvPr/>
        </p:nvSpPr>
        <p:spPr>
          <a:xfrm>
            <a:off x="302701" y="548680"/>
            <a:ext cx="282913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rPr>
              <a:t>ΟΡΘΙΑ ΣΤΑΣΗ</a:t>
            </a:r>
            <a:endParaRPr lang="el-GR" sz="2000" dirty="0">
              <a:solidFill>
                <a:prstClr val="white"/>
              </a:solidFill>
            </a:endParaRPr>
          </a:p>
        </p:txBody>
      </p:sp>
      <p:sp>
        <p:nvSpPr>
          <p:cNvPr id="12" name="Τίτλος 7"/>
          <p:cNvSpPr txBox="1">
            <a:spLocks noGrp="1"/>
          </p:cNvSpPr>
          <p:nvPr>
            <p:ph type="title"/>
          </p:nvPr>
        </p:nvSpPr>
        <p:spPr>
          <a:xfrm>
            <a:off x="0" y="0"/>
            <a:ext cx="3600400" cy="738664"/>
          </a:xfrm>
          <a:prstGeom prst="rect">
            <a:avLst/>
          </a:prstGeom>
          <a:noFill/>
        </p:spPr>
        <p:txBody>
          <a:bodyPr wrap="square" rtlCol="0">
            <a:spAutoFit/>
          </a:bodyPr>
          <a:lstStyle/>
          <a:p>
            <a:pPr algn="l"/>
            <a:r>
              <a:rPr lang="el-GR" sz="1100" dirty="0">
                <a:solidFill>
                  <a:schemeClr val="tx2">
                    <a:lumMod val="60000"/>
                    <a:lumOff val="40000"/>
                  </a:schemeClr>
                </a:solidFill>
              </a:rPr>
              <a:t>ΚΑΤΑΡΡΙΝΑ ΠΡΩΤΕΥΟΝΤΑ </a:t>
            </a:r>
            <a:r>
              <a:rPr lang="el-GR" sz="1100" dirty="0"/>
              <a:t/>
            </a:r>
            <a:br>
              <a:rPr lang="el-GR" sz="1100" dirty="0"/>
            </a:br>
            <a:r>
              <a:rPr lang="el-GR" sz="1100" dirty="0">
                <a:solidFill>
                  <a:schemeClr val="accent3">
                    <a:lumMod val="75000"/>
                  </a:schemeClr>
                </a:solidFill>
              </a:rPr>
              <a:t>Υπεροικογένεια: Ανθρωποειδείς</a:t>
            </a:r>
            <a:r>
              <a:rPr lang="el-GR" sz="1100" dirty="0"/>
              <a:t/>
            </a:r>
            <a:br>
              <a:rPr lang="el-GR" sz="1100" dirty="0"/>
            </a:br>
            <a:r>
              <a:rPr lang="el-GR" sz="1100" dirty="0">
                <a:solidFill>
                  <a:srgbClr val="FFC000"/>
                </a:solidFill>
              </a:rPr>
              <a:t>Οικογένεια:</a:t>
            </a:r>
            <a:r>
              <a:rPr lang="en-US" sz="1100" dirty="0">
                <a:solidFill>
                  <a:srgbClr val="FFC000"/>
                </a:solidFill>
              </a:rPr>
              <a:t>   </a:t>
            </a:r>
            <a:r>
              <a:rPr lang="el-GR" sz="1100" dirty="0" smtClean="0">
                <a:solidFill>
                  <a:srgbClr val="FFC000"/>
                </a:solidFill>
              </a:rPr>
              <a:t>ΑΝΘΡΩΠΙΔΕΣ</a:t>
            </a:r>
            <a:r>
              <a:rPr lang="en-US" sz="2000" dirty="0" smtClean="0"/>
              <a:t>	</a:t>
            </a:r>
            <a:endParaRPr lang="el-GR" sz="2000" dirty="0"/>
          </a:p>
        </p:txBody>
      </p:sp>
    </p:spTree>
    <p:extLst>
      <p:ext uri="{BB962C8B-B14F-4D97-AF65-F5344CB8AC3E}">
        <p14:creationId xmlns:p14="http://schemas.microsoft.com/office/powerpoint/2010/main" val="3940858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703864" y="1321743"/>
            <a:ext cx="3486881"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2701" y="2261258"/>
            <a:ext cx="2577425" cy="1261884"/>
          </a:xfrm>
          <a:prstGeom prst="rect">
            <a:avLst/>
          </a:prstGeom>
          <a:noFill/>
        </p:spPr>
        <p:txBody>
          <a:bodyPr wrap="square" rtlCol="0">
            <a:spAutoFit/>
          </a:bodyPr>
          <a:lstStyle/>
          <a:p>
            <a:r>
              <a:rPr lang="el-GR" sz="1900" dirty="0">
                <a:solidFill>
                  <a:prstClr val="white"/>
                </a:solidFill>
                <a:latin typeface="Arial Narrow" panose="020B0606020202030204" pitchFamily="34" charset="0"/>
              </a:rPr>
              <a:t>μ</a:t>
            </a:r>
            <a:r>
              <a:rPr lang="el-GR" sz="1900" dirty="0" smtClean="0">
                <a:solidFill>
                  <a:prstClr val="white"/>
                </a:solidFill>
                <a:latin typeface="Arial Narrow" panose="020B0606020202030204" pitchFamily="34" charset="0"/>
              </a:rPr>
              <a:t>ετατόπιση </a:t>
            </a:r>
            <a:r>
              <a:rPr lang="el-GR" sz="1900" dirty="0">
                <a:solidFill>
                  <a:prstClr val="white"/>
                </a:solidFill>
                <a:latin typeface="Arial Narrow" panose="020B0606020202030204" pitchFamily="34" charset="0"/>
              </a:rPr>
              <a:t>του ινιακού τρήματος της βάσης του κρανίου  προς τα μπροστά</a:t>
            </a:r>
            <a:r>
              <a:rPr lang="el-GR" sz="1600" dirty="0" smtClean="0">
                <a:solidFill>
                  <a:srgbClr val="EEECE1">
                    <a:lumMod val="75000"/>
                  </a:srgbClr>
                </a:solidFill>
                <a:latin typeface="Arial Narrow" panose="020B0606020202030204" pitchFamily="34" charset="0"/>
              </a:rPr>
              <a:t>.</a:t>
            </a:r>
            <a:endParaRPr lang="el-GR" sz="1600" dirty="0">
              <a:solidFill>
                <a:srgbClr val="EEECE1">
                  <a:lumMod val="75000"/>
                </a:srgbClr>
              </a:solidFill>
              <a:latin typeface="Arial Narrow" panose="020B0606020202030204" pitchFamily="34" charset="0"/>
            </a:endParaRPr>
          </a:p>
        </p:txBody>
      </p:sp>
      <p:cxnSp>
        <p:nvCxnSpPr>
          <p:cNvPr id="9" name="Ευθύγραμμο βέλος σύνδεσης 8"/>
          <p:cNvCxnSpPr/>
          <p:nvPr/>
        </p:nvCxnSpPr>
        <p:spPr>
          <a:xfrm flipV="1">
            <a:off x="4139952" y="3934600"/>
            <a:ext cx="1035185" cy="15086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Ευθύγραμμο βέλος σύνδεσης 16"/>
          <p:cNvCxnSpPr/>
          <p:nvPr/>
        </p:nvCxnSpPr>
        <p:spPr>
          <a:xfrm flipV="1">
            <a:off x="6960261" y="4701271"/>
            <a:ext cx="1095130" cy="4653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Ορθογώνιο 24"/>
          <p:cNvSpPr/>
          <p:nvPr/>
        </p:nvSpPr>
        <p:spPr>
          <a:xfrm>
            <a:off x="4047944" y="5357459"/>
            <a:ext cx="1219200" cy="19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a:t>
            </a:r>
            <a:r>
              <a:rPr lang="el-GR" sz="1200" dirty="0" smtClean="0">
                <a:solidFill>
                  <a:prstClr val="black"/>
                </a:solidFill>
              </a:rPr>
              <a:t>ινιακό τρήμα</a:t>
            </a:r>
            <a:endParaRPr lang="el-GR" sz="1200" dirty="0">
              <a:solidFill>
                <a:prstClr val="black"/>
              </a:solidFill>
            </a:endParaRPr>
          </a:p>
        </p:txBody>
      </p:sp>
      <p:sp>
        <p:nvSpPr>
          <p:cNvPr id="29" name="Ορθογώνιο 28"/>
          <p:cNvSpPr/>
          <p:nvPr/>
        </p:nvSpPr>
        <p:spPr>
          <a:xfrm>
            <a:off x="5931557" y="5048754"/>
            <a:ext cx="1219200" cy="19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a:t>
            </a:r>
            <a:r>
              <a:rPr lang="el-GR" sz="1200" dirty="0" smtClean="0">
                <a:solidFill>
                  <a:prstClr val="black"/>
                </a:solidFill>
              </a:rPr>
              <a:t>ινιακό τρήμα</a:t>
            </a:r>
            <a:endParaRPr lang="el-GR" sz="1200" dirty="0">
              <a:solidFill>
                <a:prstClr val="black"/>
              </a:solidFill>
            </a:endParaRPr>
          </a:p>
        </p:txBody>
      </p:sp>
      <p:sp>
        <p:nvSpPr>
          <p:cNvPr id="1029" name="Ορθογώνιο 1028"/>
          <p:cNvSpPr/>
          <p:nvPr/>
        </p:nvSpPr>
        <p:spPr>
          <a:xfrm>
            <a:off x="147785" y="3960800"/>
            <a:ext cx="3446706" cy="1987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solidFill>
                  <a:prstClr val="white"/>
                </a:solidFill>
                <a:latin typeface="Arial Narrow" panose="020B0606020202030204" pitchFamily="34" charset="0"/>
              </a:rPr>
              <a:t>Όψη του κρανίου από τα κάτω –βάση του κρανίου. Αριστερά </a:t>
            </a:r>
            <a:r>
              <a:rPr lang="en-US" sz="1400" dirty="0" smtClean="0">
                <a:solidFill>
                  <a:prstClr val="white"/>
                </a:solidFill>
                <a:latin typeface="Arial Narrow" panose="020B0606020202030204" pitchFamily="34" charset="0"/>
              </a:rPr>
              <a:t>Homo </a:t>
            </a:r>
            <a:r>
              <a:rPr lang="en-US" sz="1400" i="1" dirty="0" smtClean="0">
                <a:solidFill>
                  <a:prstClr val="white"/>
                </a:solidFill>
                <a:latin typeface="Arial Narrow" panose="020B0606020202030204" pitchFamily="34" charset="0"/>
              </a:rPr>
              <a:t>sapiens</a:t>
            </a:r>
            <a:r>
              <a:rPr lang="en-US" sz="1400" dirty="0" smtClean="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και δεξιά </a:t>
            </a:r>
            <a:r>
              <a:rPr lang="en-US" sz="1400" dirty="0" smtClean="0">
                <a:solidFill>
                  <a:prstClr val="white"/>
                </a:solidFill>
                <a:latin typeface="Arial Narrow" panose="020B0606020202030204" pitchFamily="34" charset="0"/>
              </a:rPr>
              <a:t>Pan </a:t>
            </a:r>
            <a:r>
              <a:rPr lang="en-US" sz="1400" i="1" dirty="0" smtClean="0">
                <a:solidFill>
                  <a:prstClr val="white"/>
                </a:solidFill>
                <a:latin typeface="Arial Narrow" panose="020B0606020202030204" pitchFamily="34" charset="0"/>
              </a:rPr>
              <a:t>troglodytes</a:t>
            </a:r>
            <a:r>
              <a:rPr lang="en-US" sz="1400" dirty="0" smtClean="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χιμπατζής.</a:t>
            </a:r>
          </a:p>
          <a:p>
            <a:r>
              <a:rPr lang="el-GR" sz="1400" dirty="0" smtClean="0">
                <a:solidFill>
                  <a:prstClr val="white"/>
                </a:solidFill>
                <a:latin typeface="Arial Narrow" panose="020B0606020202030204" pitchFamily="34" charset="0"/>
              </a:rPr>
              <a:t>Το κρανίο συναρθρώνεται με τον πρώτο αυχενικό σπόνδυλο στην κορυφή της σπονδυλικής στήλης </a:t>
            </a:r>
            <a:r>
              <a:rPr lang="el-GR" sz="1400" dirty="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με τις αρθρικές επιφάνειες των ινιακών κονδύλων εκατέρωθεν του ινιακού τρήματος.</a:t>
            </a:r>
            <a:endParaRPr lang="el-GR" sz="1400" dirty="0">
              <a:solidFill>
                <a:prstClr val="white"/>
              </a:solidFill>
              <a:latin typeface="Arial Narrow" panose="020B0606020202030204" pitchFamily="34" charset="0"/>
            </a:endParaRPr>
          </a:p>
        </p:txBody>
      </p:sp>
      <p:cxnSp>
        <p:nvCxnSpPr>
          <p:cNvPr id="1031" name="Γωνιακή σύνδεση 1030"/>
          <p:cNvCxnSpPr/>
          <p:nvPr/>
        </p:nvCxnSpPr>
        <p:spPr>
          <a:xfrm rot="5400000">
            <a:off x="5382154" y="2623749"/>
            <a:ext cx="1180156" cy="950144"/>
          </a:xfrm>
          <a:prstGeom prst="bentConnector3">
            <a:avLst>
              <a:gd name="adj1" fmla="val 5000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5" name="Ορθογώνιο 44"/>
          <p:cNvSpPr/>
          <p:nvPr/>
        </p:nvSpPr>
        <p:spPr>
          <a:xfrm>
            <a:off x="5796136" y="2235849"/>
            <a:ext cx="1219200" cy="19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prstClr val="black"/>
                </a:solidFill>
              </a:rPr>
              <a:t>ινιακός κόνδυλος</a:t>
            </a:r>
            <a:endParaRPr lang="el-GR" sz="1000" dirty="0">
              <a:solidFill>
                <a:prstClr val="black"/>
              </a:solidFill>
            </a:endParaRPr>
          </a:p>
        </p:txBody>
      </p:sp>
      <p:sp>
        <p:nvSpPr>
          <p:cNvPr id="61" name="Ορθογώνιο 60"/>
          <p:cNvSpPr/>
          <p:nvPr/>
        </p:nvSpPr>
        <p:spPr>
          <a:xfrm>
            <a:off x="3669905" y="2261258"/>
            <a:ext cx="1219200" cy="19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prstClr val="black"/>
                </a:solidFill>
              </a:rPr>
              <a:t>ινιακός κόνδυλος</a:t>
            </a:r>
            <a:endParaRPr lang="el-GR" sz="1000" dirty="0">
              <a:solidFill>
                <a:prstClr val="black"/>
              </a:solidFill>
            </a:endParaRPr>
          </a:p>
        </p:txBody>
      </p:sp>
      <p:cxnSp>
        <p:nvCxnSpPr>
          <p:cNvPr id="62" name="Γωνιακή σύνδεση 61"/>
          <p:cNvCxnSpPr/>
          <p:nvPr/>
        </p:nvCxnSpPr>
        <p:spPr>
          <a:xfrm rot="16200000" flipH="1">
            <a:off x="3965226" y="2785703"/>
            <a:ext cx="1193620" cy="654138"/>
          </a:xfrm>
          <a:prstGeom prst="bentConnector3">
            <a:avLst>
              <a:gd name="adj1" fmla="val 5000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78" name="Ορθογώνιο 77"/>
          <p:cNvSpPr/>
          <p:nvPr/>
        </p:nvSpPr>
        <p:spPr>
          <a:xfrm>
            <a:off x="6581280" y="5313938"/>
            <a:ext cx="1219200" cy="19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prstClr val="black"/>
                </a:solidFill>
              </a:rPr>
              <a:t>ινιακός κόνδυλος</a:t>
            </a:r>
            <a:endParaRPr lang="el-GR" sz="1000" dirty="0">
              <a:solidFill>
                <a:prstClr val="black"/>
              </a:solidFill>
            </a:endParaRPr>
          </a:p>
        </p:txBody>
      </p:sp>
      <p:cxnSp>
        <p:nvCxnSpPr>
          <p:cNvPr id="79" name="Γωνιακή σύνδεση 78"/>
          <p:cNvCxnSpPr/>
          <p:nvPr/>
        </p:nvCxnSpPr>
        <p:spPr>
          <a:xfrm rot="5400000" flipH="1" flipV="1">
            <a:off x="7091124" y="4890963"/>
            <a:ext cx="784971" cy="360217"/>
          </a:xfrm>
          <a:prstGeom prst="bentConnector3">
            <a:avLst>
              <a:gd name="adj1" fmla="val 5000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5" name="Γωνιακή σύνδεση 84"/>
          <p:cNvCxnSpPr/>
          <p:nvPr/>
        </p:nvCxnSpPr>
        <p:spPr>
          <a:xfrm rot="5400000" flipH="1" flipV="1">
            <a:off x="7687000" y="4795756"/>
            <a:ext cx="784971" cy="360217"/>
          </a:xfrm>
          <a:prstGeom prst="bentConnector3">
            <a:avLst>
              <a:gd name="adj1" fmla="val 5000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86" name="Ορθογώνιο 85"/>
          <p:cNvSpPr/>
          <p:nvPr/>
        </p:nvSpPr>
        <p:spPr>
          <a:xfrm>
            <a:off x="7748852" y="5313938"/>
            <a:ext cx="1219200" cy="19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prstClr val="black"/>
                </a:solidFill>
              </a:rPr>
              <a:t>ινιακός κόνδυλος</a:t>
            </a:r>
            <a:endParaRPr lang="el-GR" sz="1000" dirty="0">
              <a:solidFill>
                <a:prstClr val="black"/>
              </a:solidFill>
            </a:endParaRPr>
          </a:p>
        </p:txBody>
      </p:sp>
      <p:sp>
        <p:nvSpPr>
          <p:cNvPr id="20" name="Τίτλος 1"/>
          <p:cNvSpPr txBox="1">
            <a:spLocks/>
          </p:cNvSpPr>
          <p:nvPr/>
        </p:nvSpPr>
        <p:spPr>
          <a:xfrm>
            <a:off x="302701" y="548680"/>
            <a:ext cx="282913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rPr>
              <a:t>ΟΡΘΙΑ ΣΤΑΣΗ</a:t>
            </a:r>
            <a:endParaRPr lang="el-GR" sz="2000" dirty="0">
              <a:solidFill>
                <a:prstClr val="white"/>
              </a:solidFill>
            </a:endParaRPr>
          </a:p>
        </p:txBody>
      </p:sp>
      <p:sp>
        <p:nvSpPr>
          <p:cNvPr id="18" name="TextBox 17"/>
          <p:cNvSpPr txBox="1"/>
          <p:nvPr/>
        </p:nvSpPr>
        <p:spPr>
          <a:xfrm>
            <a:off x="7280878" y="5463557"/>
            <a:ext cx="1668732" cy="276999"/>
          </a:xfrm>
          <a:prstGeom prst="rect">
            <a:avLst/>
          </a:prstGeom>
          <a:noFill/>
        </p:spPr>
        <p:txBody>
          <a:bodyPr wrap="square" rtlCol="0">
            <a:spAutoFit/>
          </a:bodyPr>
          <a:lstStyle/>
          <a:p>
            <a:r>
              <a:rPr lang="en-US" sz="1200" dirty="0" smtClean="0">
                <a:solidFill>
                  <a:srgbClr val="7030A0"/>
                </a:solidFill>
              </a:rPr>
              <a:t>Pan </a:t>
            </a:r>
            <a:r>
              <a:rPr lang="en-US" sz="1200" i="1" dirty="0" smtClean="0">
                <a:solidFill>
                  <a:srgbClr val="7030A0"/>
                </a:solidFill>
              </a:rPr>
              <a:t>troglodytes</a:t>
            </a:r>
            <a:endParaRPr lang="el-GR" sz="1200" i="1" dirty="0">
              <a:solidFill>
                <a:srgbClr val="7030A0"/>
              </a:solidFill>
            </a:endParaRPr>
          </a:p>
        </p:txBody>
      </p:sp>
      <p:sp>
        <p:nvSpPr>
          <p:cNvPr id="19" name="Ορθογώνιο 18"/>
          <p:cNvSpPr/>
          <p:nvPr/>
        </p:nvSpPr>
        <p:spPr>
          <a:xfrm>
            <a:off x="5045770" y="5468461"/>
            <a:ext cx="1066318" cy="276999"/>
          </a:xfrm>
          <a:prstGeom prst="rect">
            <a:avLst/>
          </a:prstGeom>
        </p:spPr>
        <p:txBody>
          <a:bodyPr wrap="none">
            <a:spAutoFit/>
          </a:bodyPr>
          <a:lstStyle/>
          <a:p>
            <a:r>
              <a:rPr lang="en-US" sz="1200" dirty="0">
                <a:solidFill>
                  <a:srgbClr val="7030A0"/>
                </a:solidFill>
              </a:rPr>
              <a:t>Homo</a:t>
            </a:r>
            <a:r>
              <a:rPr lang="en-US" sz="1200" i="1" dirty="0">
                <a:solidFill>
                  <a:srgbClr val="7030A0"/>
                </a:solidFill>
              </a:rPr>
              <a:t> sapiens</a:t>
            </a:r>
            <a:endParaRPr lang="el-GR" sz="1200" i="1" dirty="0">
              <a:solidFill>
                <a:srgbClr val="7030A0"/>
              </a:solidFill>
            </a:endParaRPr>
          </a:p>
        </p:txBody>
      </p:sp>
      <p:sp>
        <p:nvSpPr>
          <p:cNvPr id="21" name="Τίτλος 7"/>
          <p:cNvSpPr txBox="1">
            <a:spLocks noGrp="1"/>
          </p:cNvSpPr>
          <p:nvPr>
            <p:ph type="title"/>
          </p:nvPr>
        </p:nvSpPr>
        <p:spPr>
          <a:xfrm>
            <a:off x="0" y="0"/>
            <a:ext cx="3600400" cy="738664"/>
          </a:xfrm>
          <a:prstGeom prst="rect">
            <a:avLst/>
          </a:prstGeom>
          <a:noFill/>
        </p:spPr>
        <p:txBody>
          <a:bodyPr wrap="square" rtlCol="0">
            <a:spAutoFit/>
          </a:bodyPr>
          <a:lstStyle/>
          <a:p>
            <a:pPr algn="l"/>
            <a:r>
              <a:rPr lang="el-GR" sz="1100" dirty="0">
                <a:solidFill>
                  <a:schemeClr val="tx2">
                    <a:lumMod val="60000"/>
                    <a:lumOff val="40000"/>
                  </a:schemeClr>
                </a:solidFill>
              </a:rPr>
              <a:t>ΚΑΤΑΡΡΙΝΑ ΠΡΩΤΕΥΟΝΤΑ </a:t>
            </a:r>
            <a:r>
              <a:rPr lang="el-GR" sz="1100" dirty="0"/>
              <a:t/>
            </a:r>
            <a:br>
              <a:rPr lang="el-GR" sz="1100" dirty="0"/>
            </a:br>
            <a:r>
              <a:rPr lang="el-GR" sz="1100" dirty="0">
                <a:solidFill>
                  <a:schemeClr val="accent3">
                    <a:lumMod val="75000"/>
                  </a:schemeClr>
                </a:solidFill>
              </a:rPr>
              <a:t>Υπεροικογένεια: Ανθρωποειδείς</a:t>
            </a:r>
            <a:r>
              <a:rPr lang="el-GR" sz="1100" dirty="0"/>
              <a:t/>
            </a:r>
            <a:br>
              <a:rPr lang="el-GR" sz="1100" dirty="0"/>
            </a:br>
            <a:r>
              <a:rPr lang="el-GR" sz="1100" dirty="0">
                <a:solidFill>
                  <a:srgbClr val="FFC000"/>
                </a:solidFill>
              </a:rPr>
              <a:t>Οικογένεια:</a:t>
            </a:r>
            <a:r>
              <a:rPr lang="en-US" sz="1100" dirty="0">
                <a:solidFill>
                  <a:srgbClr val="FFC000"/>
                </a:solidFill>
              </a:rPr>
              <a:t>   </a:t>
            </a:r>
            <a:r>
              <a:rPr lang="el-GR" sz="1100" dirty="0" smtClean="0">
                <a:solidFill>
                  <a:srgbClr val="FFC000"/>
                </a:solidFill>
              </a:rPr>
              <a:t>ΑΝΘΡΩΠΙΔΕΣ</a:t>
            </a:r>
            <a:r>
              <a:rPr lang="en-US" sz="2000" dirty="0" smtClean="0"/>
              <a:t>	</a:t>
            </a:r>
            <a:endParaRPr lang="el-GR" sz="2000" dirty="0"/>
          </a:p>
        </p:txBody>
      </p:sp>
    </p:spTree>
    <p:extLst>
      <p:ext uri="{BB962C8B-B14F-4D97-AF65-F5344CB8AC3E}">
        <p14:creationId xmlns:p14="http://schemas.microsoft.com/office/powerpoint/2010/main" val="134446759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450" b="1832"/>
          <a:stretch/>
        </p:blipFill>
        <p:spPr bwMode="auto">
          <a:xfrm>
            <a:off x="3131506" y="1360605"/>
            <a:ext cx="5922640" cy="461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09913" y="1620675"/>
            <a:ext cx="1008112" cy="529335"/>
          </a:xfrm>
          <a:prstGeom prst="rect">
            <a:avLst/>
          </a:prstGeom>
          <a:solidFill>
            <a:schemeClr val="bg1"/>
          </a:solidFill>
        </p:spPr>
        <p:txBody>
          <a:bodyPr wrap="square" rtlCol="0">
            <a:spAutoFit/>
          </a:bodyPr>
          <a:lstStyle/>
          <a:p>
            <a:r>
              <a:rPr lang="el-GR" sz="1400" dirty="0">
                <a:solidFill>
                  <a:prstClr val="black"/>
                </a:solidFill>
              </a:rPr>
              <a:t>μ</a:t>
            </a:r>
            <a:r>
              <a:rPr lang="el-GR" sz="1400" dirty="0" smtClean="0">
                <a:solidFill>
                  <a:prstClr val="black"/>
                </a:solidFill>
              </a:rPr>
              <a:t>έσος γλουτιαίος</a:t>
            </a:r>
            <a:endParaRPr lang="el-GR" sz="1400" dirty="0">
              <a:solidFill>
                <a:prstClr val="black"/>
              </a:solidFill>
            </a:endParaRPr>
          </a:p>
        </p:txBody>
      </p:sp>
      <p:sp>
        <p:nvSpPr>
          <p:cNvPr id="8" name="TextBox 7"/>
          <p:cNvSpPr txBox="1"/>
          <p:nvPr/>
        </p:nvSpPr>
        <p:spPr>
          <a:xfrm>
            <a:off x="6109913" y="2160912"/>
            <a:ext cx="1150773" cy="523220"/>
          </a:xfrm>
          <a:prstGeom prst="rect">
            <a:avLst/>
          </a:prstGeom>
          <a:solidFill>
            <a:schemeClr val="bg1"/>
          </a:solidFill>
        </p:spPr>
        <p:txBody>
          <a:bodyPr wrap="square" rtlCol="0">
            <a:spAutoFit/>
          </a:bodyPr>
          <a:lstStyle/>
          <a:p>
            <a:r>
              <a:rPr lang="el-GR" sz="1400" dirty="0">
                <a:solidFill>
                  <a:prstClr val="black"/>
                </a:solidFill>
              </a:rPr>
              <a:t>ελλάσων γλουτιαίος</a:t>
            </a:r>
          </a:p>
        </p:txBody>
      </p:sp>
      <p:sp>
        <p:nvSpPr>
          <p:cNvPr id="10" name="TextBox 9"/>
          <p:cNvSpPr txBox="1"/>
          <p:nvPr/>
        </p:nvSpPr>
        <p:spPr>
          <a:xfrm>
            <a:off x="6134544" y="3056354"/>
            <a:ext cx="1080120" cy="523220"/>
          </a:xfrm>
          <a:prstGeom prst="rect">
            <a:avLst/>
          </a:prstGeom>
          <a:solidFill>
            <a:schemeClr val="bg1"/>
          </a:solidFill>
        </p:spPr>
        <p:txBody>
          <a:bodyPr wrap="square" rtlCol="0">
            <a:spAutoFit/>
          </a:bodyPr>
          <a:lstStyle/>
          <a:p>
            <a:r>
              <a:rPr lang="el-GR" sz="1400" dirty="0">
                <a:solidFill>
                  <a:prstClr val="black"/>
                </a:solidFill>
              </a:rPr>
              <a:t>μείζων γλουτιαίος</a:t>
            </a:r>
          </a:p>
        </p:txBody>
      </p:sp>
      <p:sp>
        <p:nvSpPr>
          <p:cNvPr id="5" name="TextBox 4"/>
          <p:cNvSpPr txBox="1"/>
          <p:nvPr/>
        </p:nvSpPr>
        <p:spPr>
          <a:xfrm>
            <a:off x="3691092" y="4174854"/>
            <a:ext cx="1368152" cy="338554"/>
          </a:xfrm>
          <a:prstGeom prst="rect">
            <a:avLst/>
          </a:prstGeom>
          <a:noFill/>
        </p:spPr>
        <p:txBody>
          <a:bodyPr wrap="square" rtlCol="0">
            <a:spAutoFit/>
          </a:bodyPr>
          <a:lstStyle/>
          <a:p>
            <a:r>
              <a:rPr lang="en-US" sz="1600" i="1" dirty="0" smtClean="0">
                <a:solidFill>
                  <a:srgbClr val="7030A0"/>
                </a:solidFill>
              </a:rPr>
              <a:t>Gorilla gorilla</a:t>
            </a:r>
            <a:endParaRPr lang="el-GR" sz="1600" i="1" dirty="0">
              <a:solidFill>
                <a:srgbClr val="7030A0"/>
              </a:solidFill>
            </a:endParaRPr>
          </a:p>
        </p:txBody>
      </p:sp>
      <p:sp>
        <p:nvSpPr>
          <p:cNvPr id="13" name="TextBox 12"/>
          <p:cNvSpPr txBox="1"/>
          <p:nvPr/>
        </p:nvSpPr>
        <p:spPr>
          <a:xfrm>
            <a:off x="6514207" y="3688917"/>
            <a:ext cx="1400914" cy="338554"/>
          </a:xfrm>
          <a:prstGeom prst="rect">
            <a:avLst/>
          </a:prstGeom>
          <a:noFill/>
        </p:spPr>
        <p:txBody>
          <a:bodyPr wrap="square" rtlCol="0">
            <a:spAutoFit/>
          </a:bodyPr>
          <a:lstStyle/>
          <a:p>
            <a:r>
              <a:rPr lang="en-US" sz="1600" i="1" dirty="0" smtClean="0">
                <a:solidFill>
                  <a:srgbClr val="7030A0"/>
                </a:solidFill>
              </a:rPr>
              <a:t>Homo sapiens</a:t>
            </a:r>
            <a:endParaRPr lang="el-GR" sz="1600" i="1" dirty="0">
              <a:solidFill>
                <a:srgbClr val="7030A0"/>
              </a:solidFill>
            </a:endParaRPr>
          </a:p>
        </p:txBody>
      </p:sp>
      <p:sp>
        <p:nvSpPr>
          <p:cNvPr id="3" name="Ορθογώνιο 2"/>
          <p:cNvSpPr/>
          <p:nvPr/>
        </p:nvSpPr>
        <p:spPr>
          <a:xfrm>
            <a:off x="467543" y="4509751"/>
            <a:ext cx="2465057" cy="1779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solidFill>
                  <a:prstClr val="white"/>
                </a:solidFill>
                <a:latin typeface="Arial Narrow" panose="020B0606020202030204" pitchFamily="34" charset="0"/>
              </a:rPr>
              <a:t>-στον άνθρωπο ασκούνται υψηλές κάθετες δυνάμεις στα κάτω άκρα τα οποία </a:t>
            </a:r>
            <a:r>
              <a:rPr lang="el-GR" sz="1400" dirty="0">
                <a:solidFill>
                  <a:prstClr val="white"/>
                </a:solidFill>
                <a:latin typeface="Arial Narrow" panose="020B0606020202030204" pitchFamily="34" charset="0"/>
              </a:rPr>
              <a:t>βρίσκονται</a:t>
            </a:r>
            <a:r>
              <a:rPr lang="el-GR" sz="1400" dirty="0" smtClean="0">
                <a:solidFill>
                  <a:prstClr val="white"/>
                </a:solidFill>
                <a:latin typeface="Arial Narrow" panose="020B0606020202030204" pitchFamily="34" charset="0"/>
              </a:rPr>
              <a:t> σε έκταση κατά την όρθια στάση. Η ανάπτυξη των μειζόνων γλουτιαίων μυών είναι σημαντική.</a:t>
            </a:r>
            <a:endParaRPr lang="el-GR" sz="1400" dirty="0">
              <a:solidFill>
                <a:prstClr val="white"/>
              </a:solidFill>
              <a:latin typeface="Arial Narrow" panose="020B0606020202030204" pitchFamily="34" charset="0"/>
            </a:endParaRPr>
          </a:p>
        </p:txBody>
      </p:sp>
      <p:sp>
        <p:nvSpPr>
          <p:cNvPr id="14" name="TextBox 13"/>
          <p:cNvSpPr txBox="1"/>
          <p:nvPr/>
        </p:nvSpPr>
        <p:spPr>
          <a:xfrm>
            <a:off x="3295048" y="1642798"/>
            <a:ext cx="1008112" cy="529335"/>
          </a:xfrm>
          <a:prstGeom prst="rect">
            <a:avLst/>
          </a:prstGeom>
          <a:solidFill>
            <a:schemeClr val="bg1"/>
          </a:solidFill>
        </p:spPr>
        <p:txBody>
          <a:bodyPr wrap="square" rtlCol="0">
            <a:spAutoFit/>
          </a:bodyPr>
          <a:lstStyle/>
          <a:p>
            <a:r>
              <a:rPr lang="el-GR" sz="1400" dirty="0">
                <a:solidFill>
                  <a:prstClr val="black"/>
                </a:solidFill>
              </a:rPr>
              <a:t>μ</a:t>
            </a:r>
            <a:r>
              <a:rPr lang="el-GR" sz="1400" dirty="0" smtClean="0">
                <a:solidFill>
                  <a:prstClr val="black"/>
                </a:solidFill>
              </a:rPr>
              <a:t>έσος γλουτιαίος</a:t>
            </a:r>
            <a:endParaRPr lang="el-GR" sz="1400" dirty="0">
              <a:solidFill>
                <a:prstClr val="black"/>
              </a:solidFill>
            </a:endParaRPr>
          </a:p>
        </p:txBody>
      </p:sp>
      <p:sp>
        <p:nvSpPr>
          <p:cNvPr id="15" name="TextBox 14"/>
          <p:cNvSpPr txBox="1"/>
          <p:nvPr/>
        </p:nvSpPr>
        <p:spPr>
          <a:xfrm>
            <a:off x="3295048" y="2176851"/>
            <a:ext cx="1150773" cy="523220"/>
          </a:xfrm>
          <a:prstGeom prst="rect">
            <a:avLst/>
          </a:prstGeom>
          <a:solidFill>
            <a:schemeClr val="bg1"/>
          </a:solidFill>
        </p:spPr>
        <p:txBody>
          <a:bodyPr wrap="square" rtlCol="0">
            <a:spAutoFit/>
          </a:bodyPr>
          <a:lstStyle/>
          <a:p>
            <a:r>
              <a:rPr lang="el-GR" sz="1400" dirty="0">
                <a:solidFill>
                  <a:prstClr val="black"/>
                </a:solidFill>
              </a:rPr>
              <a:t>ελλάσων γλουτιαίος</a:t>
            </a:r>
          </a:p>
        </p:txBody>
      </p:sp>
      <p:sp>
        <p:nvSpPr>
          <p:cNvPr id="16" name="TextBox 15"/>
          <p:cNvSpPr txBox="1"/>
          <p:nvPr/>
        </p:nvSpPr>
        <p:spPr>
          <a:xfrm>
            <a:off x="3295048" y="3059858"/>
            <a:ext cx="1080120" cy="523220"/>
          </a:xfrm>
          <a:prstGeom prst="rect">
            <a:avLst/>
          </a:prstGeom>
          <a:solidFill>
            <a:schemeClr val="bg1"/>
          </a:solidFill>
        </p:spPr>
        <p:txBody>
          <a:bodyPr wrap="square" rtlCol="0">
            <a:spAutoFit/>
          </a:bodyPr>
          <a:lstStyle/>
          <a:p>
            <a:r>
              <a:rPr lang="el-GR" sz="1400" dirty="0">
                <a:solidFill>
                  <a:prstClr val="black"/>
                </a:solidFill>
              </a:rPr>
              <a:t>μείζων γλουτιαίος</a:t>
            </a:r>
          </a:p>
        </p:txBody>
      </p:sp>
      <p:sp>
        <p:nvSpPr>
          <p:cNvPr id="17" name="Τίτλος 1"/>
          <p:cNvSpPr txBox="1">
            <a:spLocks/>
          </p:cNvSpPr>
          <p:nvPr/>
        </p:nvSpPr>
        <p:spPr>
          <a:xfrm>
            <a:off x="467544" y="2261758"/>
            <a:ext cx="1800200" cy="876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000" dirty="0" smtClean="0">
                <a:solidFill>
                  <a:prstClr val="white"/>
                </a:solidFill>
              </a:rPr>
              <a:t>μείζων γλουτιαίος μυς</a:t>
            </a:r>
            <a:endParaRPr lang="el-GR" sz="2000" dirty="0">
              <a:solidFill>
                <a:prstClr val="white"/>
              </a:solidFill>
            </a:endParaRPr>
          </a:p>
        </p:txBody>
      </p:sp>
      <p:sp>
        <p:nvSpPr>
          <p:cNvPr id="18" name="Τίτλος 1"/>
          <p:cNvSpPr txBox="1">
            <a:spLocks/>
          </p:cNvSpPr>
          <p:nvPr/>
        </p:nvSpPr>
        <p:spPr>
          <a:xfrm>
            <a:off x="302701" y="548680"/>
            <a:ext cx="282913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rPr>
              <a:t>ΟΡΘΙΑ ΣΤΑΣΗ</a:t>
            </a:r>
            <a:endParaRPr lang="el-GR" sz="2000" dirty="0">
              <a:solidFill>
                <a:prstClr val="white"/>
              </a:solidFill>
            </a:endParaRPr>
          </a:p>
        </p:txBody>
      </p:sp>
      <p:sp>
        <p:nvSpPr>
          <p:cNvPr id="19" name="Τίτλος 7"/>
          <p:cNvSpPr txBox="1">
            <a:spLocks noGrp="1"/>
          </p:cNvSpPr>
          <p:nvPr>
            <p:ph type="title"/>
          </p:nvPr>
        </p:nvSpPr>
        <p:spPr>
          <a:xfrm>
            <a:off x="0" y="0"/>
            <a:ext cx="3600400" cy="738664"/>
          </a:xfrm>
          <a:prstGeom prst="rect">
            <a:avLst/>
          </a:prstGeom>
          <a:noFill/>
        </p:spPr>
        <p:txBody>
          <a:bodyPr wrap="square" rtlCol="0">
            <a:spAutoFit/>
          </a:bodyPr>
          <a:lstStyle/>
          <a:p>
            <a:pPr algn="l"/>
            <a:r>
              <a:rPr lang="el-GR" sz="1100" dirty="0">
                <a:solidFill>
                  <a:schemeClr val="tx2">
                    <a:lumMod val="60000"/>
                    <a:lumOff val="40000"/>
                  </a:schemeClr>
                </a:solidFill>
              </a:rPr>
              <a:t>ΚΑΤΑΡΡΙΝΑ ΠΡΩΤΕΥΟΝΤΑ </a:t>
            </a:r>
            <a:r>
              <a:rPr lang="el-GR" sz="1100" dirty="0"/>
              <a:t/>
            </a:r>
            <a:br>
              <a:rPr lang="el-GR" sz="1100" dirty="0"/>
            </a:br>
            <a:r>
              <a:rPr lang="el-GR" sz="1100" dirty="0">
                <a:solidFill>
                  <a:schemeClr val="accent3">
                    <a:lumMod val="75000"/>
                  </a:schemeClr>
                </a:solidFill>
              </a:rPr>
              <a:t>Υπεροικογένεια: Ανθρωποειδείς</a:t>
            </a:r>
            <a:r>
              <a:rPr lang="el-GR" sz="1100" dirty="0"/>
              <a:t/>
            </a:r>
            <a:br>
              <a:rPr lang="el-GR" sz="1100" dirty="0"/>
            </a:br>
            <a:r>
              <a:rPr lang="el-GR" sz="1100" dirty="0">
                <a:solidFill>
                  <a:srgbClr val="FFC000"/>
                </a:solidFill>
              </a:rPr>
              <a:t>Οικογένεια:</a:t>
            </a:r>
            <a:r>
              <a:rPr lang="en-US" sz="1100" dirty="0">
                <a:solidFill>
                  <a:srgbClr val="FFC000"/>
                </a:solidFill>
              </a:rPr>
              <a:t>   </a:t>
            </a:r>
            <a:r>
              <a:rPr lang="el-GR" sz="1100" dirty="0" smtClean="0">
                <a:solidFill>
                  <a:srgbClr val="FFC000"/>
                </a:solidFill>
              </a:rPr>
              <a:t>ΑΝΘΡΩΠΙΔΕΣ</a:t>
            </a:r>
            <a:r>
              <a:rPr lang="en-US" sz="2000" dirty="0" smtClean="0"/>
              <a:t>	</a:t>
            </a:r>
            <a:endParaRPr lang="el-GR" sz="2000" dirty="0"/>
          </a:p>
        </p:txBody>
      </p:sp>
    </p:spTree>
    <p:extLst>
      <p:ext uri="{BB962C8B-B14F-4D97-AF65-F5344CB8AC3E}">
        <p14:creationId xmlns:p14="http://schemas.microsoft.com/office/powerpoint/2010/main" val="2338960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27584" y="1700808"/>
            <a:ext cx="2604060" cy="926976"/>
          </a:xfrm>
        </p:spPr>
        <p:txBody>
          <a:bodyPr>
            <a:normAutofit/>
          </a:bodyPr>
          <a:lstStyle/>
          <a:p>
            <a:r>
              <a:rPr lang="el-GR" sz="2000" dirty="0" smtClean="0">
                <a:solidFill>
                  <a:schemeClr val="bg1"/>
                </a:solidFill>
                <a:latin typeface="Arial Narrow" panose="020B0606020202030204" pitchFamily="34" charset="0"/>
              </a:rPr>
              <a:t>Γαστροκνημία</a:t>
            </a:r>
            <a:br>
              <a:rPr lang="el-GR" sz="2000" dirty="0" smtClean="0">
                <a:solidFill>
                  <a:schemeClr val="bg1"/>
                </a:solidFill>
                <a:latin typeface="Arial Narrow" panose="020B0606020202030204" pitchFamily="34" charset="0"/>
              </a:rPr>
            </a:br>
            <a:r>
              <a:rPr lang="el-GR" sz="2000" dirty="0" smtClean="0">
                <a:solidFill>
                  <a:schemeClr val="bg1"/>
                </a:solidFill>
                <a:latin typeface="Arial Narrow" panose="020B0606020202030204" pitchFamily="34" charset="0"/>
              </a:rPr>
              <a:t> Αχίλλειος τένοντας</a:t>
            </a:r>
            <a:endParaRPr lang="el-GR" sz="2000" dirty="0">
              <a:solidFill>
                <a:schemeClr val="bg1"/>
              </a:solidFill>
              <a:latin typeface="Arial Narrow" panose="020B0606020202030204" pitchFamily="34" charset="0"/>
            </a:endParaRPr>
          </a:p>
        </p:txBody>
      </p:sp>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463" t="3607"/>
          <a:stretch/>
        </p:blipFill>
        <p:spPr bwMode="auto">
          <a:xfrm>
            <a:off x="6444208" y="546791"/>
            <a:ext cx="2116729" cy="617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326689" y="6444095"/>
            <a:ext cx="1202216" cy="307777"/>
          </a:xfrm>
          <a:prstGeom prst="rect">
            <a:avLst/>
          </a:prstGeom>
          <a:noFill/>
        </p:spPr>
        <p:txBody>
          <a:bodyPr wrap="square" rtlCol="0">
            <a:spAutoFit/>
          </a:bodyPr>
          <a:lstStyle/>
          <a:p>
            <a:r>
              <a:rPr lang="en-US" sz="1400" i="1" dirty="0" smtClean="0">
                <a:solidFill>
                  <a:srgbClr val="7030A0"/>
                </a:solidFill>
              </a:rPr>
              <a:t>Homo sapiens</a:t>
            </a:r>
            <a:endParaRPr lang="el-GR" sz="1400" i="1" dirty="0">
              <a:solidFill>
                <a:srgbClr val="7030A0"/>
              </a:solidFill>
            </a:endParaRPr>
          </a:p>
        </p:txBody>
      </p:sp>
      <p:sp>
        <p:nvSpPr>
          <p:cNvPr id="5" name="TextBox 4"/>
          <p:cNvSpPr txBox="1"/>
          <p:nvPr/>
        </p:nvSpPr>
        <p:spPr>
          <a:xfrm>
            <a:off x="827584" y="2852936"/>
            <a:ext cx="4420950" cy="2062103"/>
          </a:xfrm>
          <a:prstGeom prst="rect">
            <a:avLst/>
          </a:prstGeom>
          <a:noFill/>
        </p:spPr>
        <p:txBody>
          <a:bodyPr wrap="square" rtlCol="0">
            <a:spAutoFit/>
          </a:bodyPr>
          <a:lstStyle/>
          <a:p>
            <a:r>
              <a:rPr lang="el-GR" sz="1600" dirty="0" smtClean="0">
                <a:solidFill>
                  <a:prstClr val="white"/>
                </a:solidFill>
                <a:latin typeface="Arial Narrow" panose="020B0606020202030204" pitchFamily="34" charset="0"/>
              </a:rPr>
              <a:t>-</a:t>
            </a:r>
            <a:r>
              <a:rPr lang="el-GR" sz="1400" dirty="0" smtClean="0">
                <a:solidFill>
                  <a:prstClr val="white"/>
                </a:solidFill>
                <a:latin typeface="Arial Narrow" panose="020B0606020202030204" pitchFamily="34" charset="0"/>
              </a:rPr>
              <a:t>η </a:t>
            </a:r>
            <a:r>
              <a:rPr lang="el-GR" sz="1400" dirty="0">
                <a:solidFill>
                  <a:prstClr val="white"/>
                </a:solidFill>
                <a:latin typeface="Arial Narrow" panose="020B0606020202030204" pitchFamily="34" charset="0"/>
              </a:rPr>
              <a:t>σύγκλιση των μυών της γαστροκνημίας </a:t>
            </a:r>
            <a:r>
              <a:rPr lang="el-GR" sz="1400" dirty="0" smtClean="0">
                <a:solidFill>
                  <a:prstClr val="white"/>
                </a:solidFill>
                <a:latin typeface="Arial Narrow" panose="020B0606020202030204" pitchFamily="34" charset="0"/>
              </a:rPr>
              <a:t>σε </a:t>
            </a:r>
            <a:r>
              <a:rPr lang="el-GR" sz="1400" dirty="0">
                <a:solidFill>
                  <a:prstClr val="white"/>
                </a:solidFill>
                <a:latin typeface="Arial Narrow" panose="020B0606020202030204" pitchFamily="34" charset="0"/>
              </a:rPr>
              <a:t>έναν ισχυρό τένοντα (Αχίλλειος τένοντας) αποτελεί μοναδικό γνώρισμα της ανθρώπινης </a:t>
            </a:r>
            <a:r>
              <a:rPr lang="el-GR" sz="1400" dirty="0" smtClean="0">
                <a:solidFill>
                  <a:prstClr val="white"/>
                </a:solidFill>
                <a:latin typeface="Arial Narrow" panose="020B0606020202030204" pitchFamily="34" charset="0"/>
              </a:rPr>
              <a:t>ανατομίας</a:t>
            </a:r>
            <a:r>
              <a:rPr lang="en-US" sz="1400" dirty="0" smtClean="0">
                <a:solidFill>
                  <a:prstClr val="white"/>
                </a:solidFill>
                <a:latin typeface="Arial Narrow" panose="020B0606020202030204" pitchFamily="34" charset="0"/>
              </a:rPr>
              <a:t>.</a:t>
            </a:r>
            <a:r>
              <a:rPr lang="el-GR" sz="1400" dirty="0" smtClean="0">
                <a:solidFill>
                  <a:prstClr val="white"/>
                </a:solidFill>
                <a:latin typeface="Arial Narrow" panose="020B0606020202030204" pitchFamily="34" charset="0"/>
              </a:rPr>
              <a:t> </a:t>
            </a:r>
            <a:endParaRPr lang="en-US" sz="1400" dirty="0" smtClean="0">
              <a:solidFill>
                <a:prstClr val="white"/>
              </a:solidFill>
              <a:latin typeface="Arial Narrow" panose="020B0606020202030204" pitchFamily="34" charset="0"/>
            </a:endParaRPr>
          </a:p>
          <a:p>
            <a:endParaRPr lang="en-US" sz="1400" dirty="0">
              <a:solidFill>
                <a:prstClr val="white"/>
              </a:solidFill>
              <a:latin typeface="Arial Narrow" panose="020B0606020202030204" pitchFamily="34" charset="0"/>
            </a:endParaRPr>
          </a:p>
          <a:p>
            <a:r>
              <a:rPr lang="el-GR" sz="1400" dirty="0" smtClean="0">
                <a:solidFill>
                  <a:prstClr val="white"/>
                </a:solidFill>
                <a:latin typeface="Arial Narrow" panose="020B0606020202030204" pitchFamily="34" charset="0"/>
              </a:rPr>
              <a:t>Τα </a:t>
            </a:r>
            <a:r>
              <a:rPr lang="el-GR" sz="1400" dirty="0">
                <a:solidFill>
                  <a:prstClr val="white"/>
                </a:solidFill>
                <a:latin typeface="Arial Narrow" panose="020B0606020202030204" pitchFamily="34" charset="0"/>
              </a:rPr>
              <a:t>κάτω άκρα στον άνθρωπο αποτελούν ισχυρές δομές που αντιστοιχούν στο 1/3 του βάρους του </a:t>
            </a:r>
            <a:r>
              <a:rPr lang="el-GR" sz="1400" dirty="0" smtClean="0">
                <a:solidFill>
                  <a:prstClr val="white"/>
                </a:solidFill>
                <a:latin typeface="Arial Narrow" panose="020B0606020202030204" pitchFamily="34" charset="0"/>
              </a:rPr>
              <a:t>σώματος</a:t>
            </a:r>
            <a:r>
              <a:rPr lang="en-US" sz="1400" dirty="0" smtClean="0">
                <a:solidFill>
                  <a:prstClr val="white"/>
                </a:solidFill>
                <a:latin typeface="Arial Narrow" panose="020B0606020202030204" pitchFamily="34" charset="0"/>
              </a:rPr>
              <a:t>.</a:t>
            </a:r>
            <a:r>
              <a:rPr lang="el-GR" sz="1400" dirty="0" smtClean="0">
                <a:solidFill>
                  <a:prstClr val="white"/>
                </a:solidFill>
                <a:latin typeface="Arial Narrow" panose="020B0606020202030204" pitchFamily="34" charset="0"/>
              </a:rPr>
              <a:t> </a:t>
            </a:r>
            <a:endParaRPr lang="el-GR" sz="1400" dirty="0">
              <a:solidFill>
                <a:prstClr val="white"/>
              </a:solidFill>
              <a:latin typeface="Arial Narrow" panose="020B0606020202030204" pitchFamily="34" charset="0"/>
            </a:endParaRPr>
          </a:p>
          <a:p>
            <a:endParaRPr lang="en-US" sz="1400" dirty="0" smtClean="0">
              <a:solidFill>
                <a:prstClr val="white"/>
              </a:solidFill>
              <a:latin typeface="Arial Narrow" panose="020B0606020202030204" pitchFamily="34" charset="0"/>
            </a:endParaRPr>
          </a:p>
          <a:p>
            <a:r>
              <a:rPr lang="el-GR" sz="1400" dirty="0" smtClean="0">
                <a:solidFill>
                  <a:prstClr val="white"/>
                </a:solidFill>
                <a:latin typeface="Arial Narrow" panose="020B0606020202030204" pitchFamily="34" charset="0"/>
              </a:rPr>
              <a:t>Αναλογικά </a:t>
            </a:r>
            <a:r>
              <a:rPr lang="el-GR" sz="1400" dirty="0">
                <a:solidFill>
                  <a:prstClr val="white"/>
                </a:solidFill>
                <a:latin typeface="Arial Narrow" panose="020B0606020202030204" pitchFamily="34" charset="0"/>
              </a:rPr>
              <a:t>αντιστοιχούν περίπου δύο φορές στο βάρος των κάτω άκρων του χιμπατζή. </a:t>
            </a:r>
          </a:p>
        </p:txBody>
      </p:sp>
      <p:sp>
        <p:nvSpPr>
          <p:cNvPr id="9" name="Τίτλος 1"/>
          <p:cNvSpPr txBox="1">
            <a:spLocks/>
          </p:cNvSpPr>
          <p:nvPr/>
        </p:nvSpPr>
        <p:spPr>
          <a:xfrm>
            <a:off x="302701" y="548680"/>
            <a:ext cx="282913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rPr>
              <a:t>ΟΡΘΙΑ ΣΤΑΣΗ</a:t>
            </a:r>
            <a:endParaRPr lang="el-GR" sz="2000" dirty="0">
              <a:solidFill>
                <a:prstClr val="white"/>
              </a:solidFill>
            </a:endParaRPr>
          </a:p>
        </p:txBody>
      </p:sp>
      <p:cxnSp>
        <p:nvCxnSpPr>
          <p:cNvPr id="4" name="Ευθύγραμμο βέλος σύνδεσης 3"/>
          <p:cNvCxnSpPr/>
          <p:nvPr/>
        </p:nvCxnSpPr>
        <p:spPr>
          <a:xfrm>
            <a:off x="3038059" y="3356992"/>
            <a:ext cx="4579566" cy="20882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Τίτλος 7"/>
          <p:cNvSpPr txBox="1">
            <a:spLocks/>
          </p:cNvSpPr>
          <p:nvPr/>
        </p:nvSpPr>
        <p:spPr>
          <a:xfrm>
            <a:off x="0" y="0"/>
            <a:ext cx="3600400" cy="73866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100" smtClean="0">
                <a:solidFill>
                  <a:schemeClr val="tx2">
                    <a:lumMod val="60000"/>
                    <a:lumOff val="40000"/>
                  </a:schemeClr>
                </a:solidFill>
              </a:rPr>
              <a:t>ΚΑΤΑΡΡΙΝΑ ΠΡΩΤΕΥΟΝΤΑ </a:t>
            </a:r>
            <a:r>
              <a:rPr lang="el-GR" sz="1100" smtClean="0"/>
              <a:t/>
            </a:r>
            <a:br>
              <a:rPr lang="el-GR" sz="1100" smtClean="0"/>
            </a:br>
            <a:r>
              <a:rPr lang="el-GR" sz="1100" smtClean="0">
                <a:solidFill>
                  <a:schemeClr val="accent3">
                    <a:lumMod val="75000"/>
                  </a:schemeClr>
                </a:solidFill>
              </a:rPr>
              <a:t>Υπεροικογένεια: Ανθρωποειδείς</a:t>
            </a:r>
            <a:r>
              <a:rPr lang="el-GR" sz="1100" smtClean="0"/>
              <a:t/>
            </a:r>
            <a:br>
              <a:rPr lang="el-GR" sz="1100" smtClean="0"/>
            </a:br>
            <a:r>
              <a:rPr lang="el-GR" sz="1100" smtClean="0">
                <a:solidFill>
                  <a:srgbClr val="FFC000"/>
                </a:solidFill>
              </a:rPr>
              <a:t>Οικογένεια:</a:t>
            </a:r>
            <a:r>
              <a:rPr lang="en-US" sz="1100" smtClean="0">
                <a:solidFill>
                  <a:srgbClr val="FFC000"/>
                </a:solidFill>
              </a:rPr>
              <a:t>   </a:t>
            </a:r>
            <a:r>
              <a:rPr lang="el-GR" sz="1100" smtClean="0">
                <a:solidFill>
                  <a:srgbClr val="FFC000"/>
                </a:solidFill>
              </a:rPr>
              <a:t>ΑΝΘΡΩΠΙΔΕΣ</a:t>
            </a:r>
            <a:r>
              <a:rPr lang="en-US" sz="2000" smtClean="0"/>
              <a:t>	</a:t>
            </a:r>
            <a:endParaRPr lang="el-GR" sz="2000" dirty="0"/>
          </a:p>
        </p:txBody>
      </p:sp>
    </p:spTree>
    <p:extLst>
      <p:ext uri="{BB962C8B-B14F-4D97-AF65-F5344CB8AC3E}">
        <p14:creationId xmlns:p14="http://schemas.microsoft.com/office/powerpoint/2010/main" val="4192299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5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6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7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8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9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0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0.xml><?xml version="1.0" encoding="utf-8"?>
<a:theme xmlns:a="http://schemas.openxmlformats.org/drawingml/2006/main" name="1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5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6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7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7.xml><?xml version="1.0" encoding="utf-8"?>
<a:theme xmlns:a="http://schemas.openxmlformats.org/drawingml/2006/main" name="28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9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9.xml><?xml version="1.0" encoding="utf-8"?>
<a:theme xmlns:a="http://schemas.openxmlformats.org/drawingml/2006/main" name="30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0.xml><?xml version="1.0" encoding="utf-8"?>
<a:theme xmlns:a="http://schemas.openxmlformats.org/drawingml/2006/main" name="3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1.xml><?xml version="1.0" encoding="utf-8"?>
<a:theme xmlns:a="http://schemas.openxmlformats.org/drawingml/2006/main" name="3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2.xml><?xml version="1.0" encoding="utf-8"?>
<a:theme xmlns:a="http://schemas.openxmlformats.org/drawingml/2006/main" name="3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3.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34.xml><?xml version="1.0" encoding="utf-8"?>
<a:theme xmlns:a="http://schemas.openxmlformats.org/drawingml/2006/main" name="7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5.xml><?xml version="1.0" encoding="utf-8"?>
<a:theme xmlns:a="http://schemas.openxmlformats.org/drawingml/2006/main" name="3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36.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11577</TotalTime>
  <Words>3900</Words>
  <Application>Microsoft Office PowerPoint</Application>
  <PresentationFormat>Προβολή στην οθόνη (4:3)</PresentationFormat>
  <Paragraphs>777</Paragraphs>
  <Slides>125</Slides>
  <Notes>3</Notes>
  <HiddenSlides>0</HiddenSlides>
  <MMClips>0</MMClips>
  <ScaleCrop>false</ScaleCrop>
  <HeadingPairs>
    <vt:vector size="4" baseType="variant">
      <vt:variant>
        <vt:lpstr>Θέμα</vt:lpstr>
      </vt:variant>
      <vt:variant>
        <vt:i4>35</vt:i4>
      </vt:variant>
      <vt:variant>
        <vt:lpstr>Τίτλοι διαφανειών</vt:lpstr>
      </vt:variant>
      <vt:variant>
        <vt:i4>125</vt:i4>
      </vt:variant>
    </vt:vector>
  </HeadingPairs>
  <TitlesOfParts>
    <vt:vector size="160" baseType="lpstr">
      <vt:lpstr>5_Θέμα του Office</vt:lpstr>
      <vt:lpstr>2_Θέμα του Office</vt:lpstr>
      <vt:lpstr>Θέμα του Office</vt:lpstr>
      <vt:lpstr>4_Θέμα του Office</vt:lpstr>
      <vt:lpstr>6_Θέμα του Office</vt:lpstr>
      <vt:lpstr>8_Θέμα του Office</vt:lpstr>
      <vt:lpstr>9_Θέμα του Office</vt:lpstr>
      <vt:lpstr>10_Θέμα του Office</vt:lpstr>
      <vt:lpstr>11_Θέμα του Office</vt:lpstr>
      <vt:lpstr>12_Θέμα του Office</vt:lpstr>
      <vt:lpstr>15_Θέμα του Office</vt:lpstr>
      <vt:lpstr>16_Θέμα του Office</vt:lpstr>
      <vt:lpstr>17_Θέμα του Office</vt:lpstr>
      <vt:lpstr>18_Θέμα του Office</vt:lpstr>
      <vt:lpstr>19_Θέμα του Office</vt:lpstr>
      <vt:lpstr>13_Θέμα του Office</vt:lpstr>
      <vt:lpstr>20_Θέμα του Office</vt:lpstr>
      <vt:lpstr>21_Θέμα του Office</vt:lpstr>
      <vt:lpstr>22_Θέμα του Office</vt:lpstr>
      <vt:lpstr>14_Θέμα του Office</vt:lpstr>
      <vt:lpstr>23_Θέμα του Office</vt:lpstr>
      <vt:lpstr>24_Θέμα του Office</vt:lpstr>
      <vt:lpstr>25_Θέμα του Office</vt:lpstr>
      <vt:lpstr>26_Θέμα του Office</vt:lpstr>
      <vt:lpstr>27_Θέμα του Office</vt:lpstr>
      <vt:lpstr>3_Θέμα του Office</vt:lpstr>
      <vt:lpstr>28_Θέμα του Office</vt:lpstr>
      <vt:lpstr>29_Θέμα του Office</vt:lpstr>
      <vt:lpstr>30_Θέμα του Office</vt:lpstr>
      <vt:lpstr>31_Θέμα του Office</vt:lpstr>
      <vt:lpstr>33_Θέμα του Office</vt:lpstr>
      <vt:lpstr>32_Θέμα του Office</vt:lpstr>
      <vt:lpstr>1_Θέμα του Office</vt:lpstr>
      <vt:lpstr>7_Θέμα του Office</vt:lpstr>
      <vt:lpstr>34_Θέμα του Office</vt:lpstr>
      <vt:lpstr>Παρουσίαση του PowerPoint</vt:lpstr>
      <vt:lpstr> 1,5 εκατομμύρια είδη ζωντανών οργανισμών</vt:lpstr>
      <vt:lpstr>Παρουσίαση του PowerPoint</vt:lpstr>
      <vt:lpstr>Παρουσίαση του PowerPoint</vt:lpstr>
      <vt:lpstr>Παρουσίαση του PowerPoint</vt:lpstr>
      <vt:lpstr>Παρουσίαση του PowerPoint</vt:lpstr>
      <vt:lpstr>ΤΑΞΙΝΟΜΙΚΕΣ -ιεραρχικές- ΒΑΘΜΙΔΕΣ  ΒΙΟΛΟΓΙΚΩΝ ΟΡΓΑΝΙΣΜΩΝ</vt:lpstr>
      <vt:lpstr>Παρουσίαση του PowerPoint</vt:lpstr>
      <vt:lpstr>Παρουσίαση του PowerPoint</vt:lpstr>
      <vt:lpstr> </vt:lpstr>
      <vt:lpstr>  ΓΕΝΟΣ:Vulpes  </vt:lpstr>
      <vt:lpstr>  ΟΙΚΟΓΕΝΕΙΑ: ΚΥΝΙΔΕΣ   </vt:lpstr>
      <vt:lpstr>Παρουσίαση του PowerPoint</vt:lpstr>
      <vt:lpstr>Παρουσίαση του PowerPoint</vt:lpstr>
      <vt:lpstr>ΤΟΚΕΤΟΣ</vt:lpstr>
      <vt:lpstr>ΓΑΛΑ-ΘΗΛΑΣΜΟΣ</vt:lpstr>
      <vt:lpstr>ΕΝΔΟΘΕΡΜΙΑ-ΟΜΟΙΟΘΕΡΜΙΑ</vt:lpstr>
      <vt:lpstr>ΚΙΝΗΤΙΚΕΣ ΔΕΞΙΟΤΗΤΕΣ</vt:lpstr>
      <vt:lpstr>ΠΕΡΙΕΡΓΕΙΑ-ΕΥΦΥΪΑ</vt:lpstr>
      <vt:lpstr>ΜΗΤΡΟΤΗΤΑ</vt:lpstr>
      <vt:lpstr>ΠΑΙΧΝΙΔΙ</vt:lpstr>
      <vt:lpstr>ΣΩΜΑΤΙΚΗ ΕΠΑΦΗ</vt:lpstr>
      <vt:lpstr>Παρουσίαση του PowerPoint</vt:lpstr>
      <vt:lpstr>Παρουσίαση του PowerPoint</vt:lpstr>
      <vt:lpstr>ΟΡΟΦΗ ΤΟΥ ΔΑΣΟΥΣ</vt:lpstr>
      <vt:lpstr> ΤΑΞΗ: Π  Ρ Ω  Τ  Ε  Υ  Ο  Ν  Τ  Α </vt:lpstr>
      <vt:lpstr>ΤΑΞH: ΠΡΩΤΕΥΟΝΤΑ</vt:lpstr>
      <vt:lpstr>Παρουσίαση του PowerPoint</vt:lpstr>
      <vt:lpstr>Παρουσίαση του PowerPoint</vt:lpstr>
      <vt:lpstr>       ΟΓΚΟΣ ΕΓΚΕΦΑΛΟΥ/ΟΓΚΟΣ ΣΩΜΑΤΟΣ </vt:lpstr>
      <vt:lpstr>ΣΤΕΡΕΟΣΚΟΠΙΚΗ ΟΡΑΣΗ </vt:lpstr>
      <vt:lpstr>ΑΝΤΙΤΑΚΤΟΣ ΑΝΤΙΧΕΙΡΑΣ </vt:lpstr>
      <vt:lpstr>Παρουσίαση του PowerPoint</vt:lpstr>
      <vt:lpstr>ΠΛΑΤΙΑ ΝΥΧΙΑ </vt:lpstr>
      <vt:lpstr>ΑΝΤΙΤΑΚΤΟΣ ΑΝΤΙΧΕΙΡΑΣ </vt:lpstr>
      <vt:lpstr>ΕΥΡΥ ΔΙΑΤΡΟΦΙΚΟ ΦΑΣΜΑ </vt:lpstr>
      <vt:lpstr>Παρουσίαση του PowerPoint</vt:lpstr>
      <vt:lpstr>ΔΕΝΔΡΟΒΙΕΣ  ΚΙΝΗΤΙΚΕΣ  ΠΡΟΣΑΡΜΟΓΕΣ </vt:lpstr>
      <vt:lpstr>Παρουσίαση του PowerPoint</vt:lpstr>
      <vt:lpstr>ΔΕΝΔΡΟΒΙΕΣ ΚΙΝΗΤΙΚΕΣ ΠΡΟΣΑΡΜΟΓΕΣ </vt:lpstr>
      <vt:lpstr>ΔΕΝΔΡΟΒΙΕΣ  ΚΙΝΗΤΙΚΕΣ  ΠΡΟΣΑΡΜΟΓΕΣ </vt:lpstr>
      <vt:lpstr>ΔΕΝΔΡΟΒΙΕΣ  ΚΙΝΗΤΙΚΕΣ  ΠΡΟΣΑΡΜΟΓΕΣ </vt:lpstr>
      <vt:lpstr>ΔΕΝΔΡΟΒΙΕΣ  ΚΙΝΗΤΙΚΕΣ  ΠΡΟΣΑΡΜΟΓΕΣ </vt:lpstr>
      <vt:lpstr>ΔΕΝΔΡΟΒΙΕΣ  ΚΙΝΗΤΙΚΕΣ  ΠΡΟΣΑΡΜΟΓΕΣ </vt:lpstr>
      <vt:lpstr>Παρουσίαση του PowerPoint</vt:lpstr>
      <vt:lpstr>Παρουσίαση του PowerPoint</vt:lpstr>
      <vt:lpstr>ΜΗΤΡΟΤΗΤΑ </vt:lpstr>
      <vt:lpstr>Παρουσίαση του PowerPoint</vt:lpstr>
      <vt:lpstr>Παρουσίαση του PowerPoint</vt:lpstr>
      <vt:lpstr>ΚΟΙΝΩΝΙΚΟΤΗΤΑ </vt:lpstr>
      <vt:lpstr>Παρουσίαση του PowerPoint</vt:lpstr>
      <vt:lpstr>Παρουσίαση του PowerPoint</vt:lpstr>
      <vt:lpstr>ΑΤΟΜΙΚΑ  ΧΑΡΑΚΤΗΡΙΣΤΙΚΑ</vt:lpstr>
      <vt:lpstr>ΤΑΞH: ΠΡΩΤΕΥΟΝΤΑ</vt:lpstr>
      <vt:lpstr>Παρουσίαση του PowerPoint</vt:lpstr>
      <vt:lpstr>Παρουσίαση του PowerPoint</vt:lpstr>
      <vt:lpstr>    Γεωγραφική κατανομή των πρωτευόντων  </vt:lpstr>
      <vt:lpstr>ΠΛΑΤΥΡΡΙΝΟΙ –ΑΠΛΟΡΡΙΝΟΙ  ΠΙΘΗΚΟΙ  ΣΥΓΚΛΙΝΟΥΣΑ ΕΞΕΛΙΞΗ</vt:lpstr>
      <vt:lpstr>Πλατύρρινοι πίθηκοι ή πίθηκοι του Νέου Κόσμου</vt:lpstr>
      <vt:lpstr> </vt:lpstr>
      <vt:lpstr>Συλληπτήρια ουρά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ΚΑΤΑΡΡΙΝΑ ΠΡΩΤΕΥΟΝΤΑ </vt:lpstr>
      <vt:lpstr>ΚΕΡΚΟΠΙΘΗΚΟΙ</vt:lpstr>
      <vt:lpstr>Παρουσίαση του PowerPoint</vt:lpstr>
      <vt:lpstr>ΕΔΑΦΟΒΙΕΣ ΠΡΟΣΑΡΜΟΓΕΣ </vt:lpstr>
      <vt:lpstr> </vt:lpstr>
      <vt:lpstr> </vt:lpstr>
      <vt:lpstr>ΕΚΠΤΥΞΗΤΟΥ ΕΓΚΕΦΑΛΟΥ </vt:lpstr>
      <vt:lpstr>ΚΟΙΝΩΝΙΚΟΤΗΤΑ </vt:lpstr>
      <vt:lpstr>ΚΟΙΝΩΝΙΚΟΤΗΤΑ </vt:lpstr>
      <vt:lpstr>ΚΟΙΝΩΝΙΚΟΤΗΤΑ </vt:lpstr>
      <vt:lpstr>ΚΟΙΝΩΝΙΚΟΤΗΤΑ </vt:lpstr>
      <vt:lpstr>ΚΟΙΝΩΝΙΚΟΤΗΤΑ </vt:lpstr>
      <vt:lpstr>ΚΟΙΝΩΝΙΚΟΤΗΤΑ </vt:lpstr>
      <vt:lpstr>ΚΟΙΝΩΝΙΚΟΤΗΤΑ </vt:lpstr>
      <vt:lpstr>ΜΗΤΡΟΤΗΤΑ </vt:lpstr>
      <vt:lpstr>Παρουσίαση του PowerPoint</vt:lpstr>
      <vt:lpstr>ΦΥΣΙΚΗ ΙΣΤΟΡΙΑ  ΤΩΝ ΠΡΩΤΕΥΟΝΤΩΝ</vt:lpstr>
      <vt:lpstr>ΦΥΣΙΚΗ ΙΣΤΟΡΙΑ  ΤΩΝ ΠΡΩΤΕΥΟΝΤΩΝ</vt:lpstr>
      <vt:lpstr>Εγκεφαλοποίηση-κατάρρινοι</vt:lpstr>
      <vt:lpstr>Παρουσίαση του PowerPoint</vt:lpstr>
      <vt:lpstr>Γεωγραφική κατανομή των ανθρωποειδών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Πρότυπα  εδαφόβιας  βάδισης ανθρωποειδών  </vt:lpstr>
      <vt:lpstr>ΚΑΤΑΡΡΙΝΑ ΠΡΩΤΕΥΟΝΤΑ  Υπεροικογένεια: Ανθρωποειδείς Οικογένεια:   ΑΝΘΡΩΠΙΔΕΣ </vt:lpstr>
      <vt:lpstr>ΚΑΤΑΡΡΙΝΑ ΠΡΩΤΕΥΟΝΤΑ  Υπεροικογένεια: Ανθρωποειδείς Οικογένεια:   ΑΝΘΡΩΠΙΔΕΣ </vt:lpstr>
      <vt:lpstr>ΚΑΤΑΡΡΙΝΑ ΠΡΩΤΕΥΟΝΤΑ  Υπεροικογένεια: Ανθρωποειδείς Οικογένεια:   ΑΝΘΡΩΠΙΔΕΣ </vt:lpstr>
      <vt:lpstr>Γαστροκνημία  Αχίλλειος τένοντας</vt:lpstr>
      <vt:lpstr>ΚΑΤΑΡΡΙΝΑ ΠΡΩΤΕΥΟΝΤΑ  Υπεροικογένεια: Ανθρωποειδείς Οικογένεια:   ΑΝΘΡΩΠΙΔΕΣ </vt:lpstr>
      <vt:lpstr>ΚΑΤΑΡΡΙΝΑ ΠΡΩΤΕΥΟΝΤΑ  Υπεροικογένεια: Ανθρωποειδείς Οικογένεια:   ΑΝΘΡΩΠΙΔΕΣ </vt:lpstr>
      <vt:lpstr>ΚΑΤΑΡΡΙΝΑ ΠΡΩΤΕΥΟΝΤΑ  Υπεροικογένεια: Ανθρωποειδείς Οικογένεια:   ΑΝΘΡΩΠΙΔΕΣ </vt:lpstr>
      <vt:lpstr>  Ανατομικές προσαρμογές μειζόνων γλουτιαίων μυών ως προωθητικών δομών, φυσιολογικές προσαρμογές που επιτυγχάνουν αποτελεσματική θερμορρύθμιση και σύνθετες οδοί νευρικού ελέγχου (ηθελημένου ή αντανακλαστικού) υποστηρίζουν το ρυθμό, το συντονισμό, την ισορροπία και τη χάρη που εμπεριέχει η ικανότητα αυτή.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Jane  Goodall</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ΟΙΚΟΓΕΝΕΙΑ ΑΝΘΡΩΠΙΔΕΣ Hominidae</vt:lpstr>
      <vt:lpstr>Παρουσίαση του PowerPoint</vt:lpstr>
      <vt:lpstr>Αustralopithecus afarensis</vt:lpstr>
      <vt:lpstr>Παρουσίαση του PowerPoint</vt:lpstr>
      <vt:lpstr>Παρουσίαση του PowerPoint</vt:lpstr>
      <vt:lpstr>-το αντανακλαστικό της (ραχιαίας) κάμψης των δακτύλων του κάτω άκρου εκτιμάται σαν εκδήλωση αρχέγονου   αντανακλαστικού που κληροδοτήθηκε από τον ΚΟΙΝΟ ΠΡΟΓΟΝΟ που μοιράζονται σύγχρονα πρωτεύοντα όπως μέλη της υπεροικογένειας των κερκοπιθήκων (Semnopethicus entellus) και μέλη της υπεροικογένειας των ανθρωποειδών (Homo sapiens).  </vt:lpstr>
      <vt:lpstr>ΤΑΞH: ΠΡΩΤΕΥΟΝΤΑ</vt:lpstr>
      <vt:lpstr>Παρουσίαση του PowerPoint</vt:lpstr>
      <vt:lpstr>ΚΑΤΑΡΡΙΝΑ ΠΡΩΤΕΥΟΝΤΑ  Υπεροικογένεια: Ανθρωποειδείς Οικογένεια:   ΑΝΘΡΩΠΙΔΕΣ</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2502</cp:revision>
  <dcterms:created xsi:type="dcterms:W3CDTF">2017-10-29T09:54:46Z</dcterms:created>
  <dcterms:modified xsi:type="dcterms:W3CDTF">2023-10-31T12:12:17Z</dcterms:modified>
</cp:coreProperties>
</file>