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26-May-23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26-May-23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pPr/>
              <a:t>26-May-23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26-May-23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26-May-23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4400" dirty="0" smtClean="0"/>
              <a:t>ΤΟ ΑΓΧΟΣ ΣΤΗΝ ΨΥΧΑΝΑΛΥΣΗ</a:t>
            </a:r>
            <a:endParaRPr lang="el-GR" sz="4400" dirty="0"/>
          </a:p>
        </p:txBody>
      </p:sp>
      <p:sp>
        <p:nvSpPr>
          <p:cNvPr id="3" name="Υπότιτλος 2"/>
          <p:cNvSpPr>
            <a:spLocks noGrp="1"/>
          </p:cNvSpPr>
          <p:nvPr>
            <p:ph type="subTitle" idx="1"/>
          </p:nvPr>
        </p:nvSpPr>
        <p:spPr/>
        <p:txBody>
          <a:bodyPr>
            <a:normAutofit/>
          </a:bodyPr>
          <a:lstStyle/>
          <a:p>
            <a:r>
              <a:rPr lang="el-GR" sz="2400" dirty="0" smtClean="0"/>
              <a:t>Γιώργος παίδαρος </a:t>
            </a:r>
            <a:endParaRPr lang="el-GR" sz="2400" dirty="0"/>
          </a:p>
        </p:txBody>
      </p:sp>
    </p:spTree>
    <p:extLst>
      <p:ext uri="{BB962C8B-B14F-4D97-AF65-F5344CB8AC3E}">
        <p14:creationId xmlns:p14="http://schemas.microsoft.com/office/powerpoint/2010/main" xmlns="" val="319219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άγχους στην Λακανική σκέψη</a:t>
            </a:r>
          </a:p>
        </p:txBody>
      </p:sp>
      <p:sp>
        <p:nvSpPr>
          <p:cNvPr id="3" name="Θέση περιεχομένου 2"/>
          <p:cNvSpPr>
            <a:spLocks noGrp="1"/>
          </p:cNvSpPr>
          <p:nvPr>
            <p:ph idx="1"/>
          </p:nvPr>
        </p:nvSpPr>
        <p:spPr/>
        <p:txBody>
          <a:bodyPr/>
          <a:lstStyle/>
          <a:p>
            <a:r>
              <a:rPr lang="el-GR" dirty="0" smtClean="0"/>
              <a:t>Ο Λακάν συνέδεσε το Άγχος με την έννοια του ανοίκειου του </a:t>
            </a:r>
            <a:r>
              <a:rPr lang="de-DE" dirty="0" smtClean="0"/>
              <a:t>Freud</a:t>
            </a:r>
            <a:r>
              <a:rPr lang="el-GR" dirty="0"/>
              <a:t> </a:t>
            </a:r>
            <a:r>
              <a:rPr lang="el-GR" dirty="0" smtClean="0"/>
              <a:t> . Για παράδειγμα όταν βλέπουμε το είδωλό μας στον καθρέφτη μπορεί ξαφνικά να ξαφνιαστούμε και να βιώσουμε ένα περίεργο συναίσθημα .(Σεμινάριο 62-63)</a:t>
            </a:r>
          </a:p>
          <a:p>
            <a:r>
              <a:rPr lang="el-GR" dirty="0" smtClean="0"/>
              <a:t>Στο Σεμινάριο 1974-75 επιστρέφει στην φροϋδική άποψη για το άγχος ως μετασχηματισμένη </a:t>
            </a:r>
            <a:r>
              <a:rPr lang="de-DE" dirty="0" smtClean="0"/>
              <a:t>Libido.</a:t>
            </a:r>
            <a:endParaRPr lang="el-GR" dirty="0" smtClean="0"/>
          </a:p>
        </p:txBody>
      </p:sp>
    </p:spTree>
    <p:extLst>
      <p:ext uri="{BB962C8B-B14F-4D97-AF65-F5344CB8AC3E}">
        <p14:creationId xmlns:p14="http://schemas.microsoft.com/office/powerpoint/2010/main" xmlns="" val="2389106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Άγχος και θέση Αναλυτή</a:t>
            </a:r>
            <a:endParaRPr lang="el-GR" dirty="0"/>
          </a:p>
        </p:txBody>
      </p:sp>
      <p:sp>
        <p:nvSpPr>
          <p:cNvPr id="3" name="Θέση περιεχομένου 2"/>
          <p:cNvSpPr>
            <a:spLocks noGrp="1"/>
          </p:cNvSpPr>
          <p:nvPr>
            <p:ph idx="1"/>
          </p:nvPr>
        </p:nvSpPr>
        <p:spPr/>
        <p:txBody>
          <a:bodyPr/>
          <a:lstStyle/>
          <a:p>
            <a:r>
              <a:rPr lang="el-GR" dirty="0" smtClean="0"/>
              <a:t>Η ανάλυση είναι ένας τόπος «</a:t>
            </a:r>
            <a:r>
              <a:rPr lang="el-GR" dirty="0"/>
              <a:t>αποστειρωμένος», όπως περιγράφει ο Λακάν, απ’ το άγχος του </a:t>
            </a:r>
            <a:r>
              <a:rPr lang="el-GR" dirty="0" smtClean="0"/>
              <a:t>αναλυτή</a:t>
            </a:r>
            <a:r>
              <a:rPr lang="en-US" dirty="0" smtClean="0"/>
              <a:t>. </a:t>
            </a:r>
            <a:endParaRPr lang="en-US" dirty="0"/>
          </a:p>
          <a:p>
            <a:r>
              <a:rPr lang="el-GR" dirty="0" smtClean="0"/>
              <a:t>Εξάλλου στόχος είναι η συμβολοποίηση μέσω της ανάλυσης ,της καθηλωμένης στο πραγματικό επιθυμίας του υποκειμένου .Και όχι του αναλυτή…</a:t>
            </a:r>
            <a:endParaRPr lang="el-GR" dirty="0"/>
          </a:p>
        </p:txBody>
      </p:sp>
    </p:spTree>
    <p:extLst>
      <p:ext uri="{BB962C8B-B14F-4D97-AF65-F5344CB8AC3E}">
        <p14:creationId xmlns:p14="http://schemas.microsoft.com/office/powerpoint/2010/main" xmlns="" val="2114933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Κάποιες επιπλέον Θεωρίες για το Άγχος</a:t>
            </a:r>
            <a:br>
              <a:rPr lang="el-GR" dirty="0" smtClean="0"/>
            </a:br>
            <a:r>
              <a:rPr lang="en-US" dirty="0"/>
              <a:t/>
            </a:r>
            <a:br>
              <a:rPr lang="en-US" dirty="0"/>
            </a:br>
            <a:r>
              <a:rPr lang="el-GR" dirty="0" smtClean="0"/>
              <a:t/>
            </a:r>
            <a:br>
              <a:rPr lang="el-GR" dirty="0" smtClean="0"/>
            </a:br>
            <a:endParaRPr lang="el-GR" dirty="0"/>
          </a:p>
        </p:txBody>
      </p:sp>
      <p:sp>
        <p:nvSpPr>
          <p:cNvPr id="3" name="Θέση περιεχομένου 2"/>
          <p:cNvSpPr>
            <a:spLocks noGrp="1"/>
          </p:cNvSpPr>
          <p:nvPr>
            <p:ph idx="1"/>
          </p:nvPr>
        </p:nvSpPr>
        <p:spPr/>
        <p:txBody>
          <a:bodyPr/>
          <a:lstStyle/>
          <a:p>
            <a:r>
              <a:rPr lang="el-GR" dirty="0" smtClean="0"/>
              <a:t>Άγχος θανάτου ( υπαρξιακή ψυχοθεραπεία )</a:t>
            </a:r>
            <a:r>
              <a:rPr lang="de-DE" dirty="0"/>
              <a:t> </a:t>
            </a:r>
            <a:r>
              <a:rPr lang="en-US" dirty="0" smtClean="0"/>
              <a:t>: </a:t>
            </a:r>
            <a:r>
              <a:rPr lang="el-GR" dirty="0" smtClean="0"/>
              <a:t>μια ενυπάρχουσα δύναμη στο ασυνείδητο που απωθείται σε μικρή ηλικία και αντιμετωπίζεται μέσω του μηχανισμού της άρνησης ( </a:t>
            </a:r>
            <a:r>
              <a:rPr lang="de-DE" dirty="0" smtClean="0"/>
              <a:t>Irvin </a:t>
            </a:r>
            <a:r>
              <a:rPr lang="en-US" dirty="0" smtClean="0"/>
              <a:t>Yalom ) … </a:t>
            </a:r>
            <a:r>
              <a:rPr lang="el-GR" dirty="0" smtClean="0"/>
              <a:t>ορισμένες συμπεριφορές μπορούν να θεωρηθούν απόρροια του ( π.χ. η θέληση για δημιουργία και οικογένεια )</a:t>
            </a:r>
          </a:p>
          <a:p>
            <a:r>
              <a:rPr lang="el-GR" dirty="0" smtClean="0"/>
              <a:t>Άγχος κατά </a:t>
            </a:r>
            <a:r>
              <a:rPr lang="de-DE" dirty="0" smtClean="0"/>
              <a:t>Carl </a:t>
            </a:r>
            <a:r>
              <a:rPr lang="en-US" dirty="0" smtClean="0"/>
              <a:t>Yung : </a:t>
            </a:r>
            <a:r>
              <a:rPr lang="el-GR" dirty="0" smtClean="0"/>
              <a:t>ιδιαίτερα το κοινωνικό άγχος( προσοχή ΌΧΙ η διαταραχή κοινωνικού άγχους , δεν έχουν καμία κοινή τομή οι δύο έννοιες) ως </a:t>
            </a:r>
            <a:r>
              <a:rPr lang="el-GR" dirty="0" smtClean="0">
                <a:solidFill>
                  <a:schemeClr val="tx1"/>
                </a:solidFill>
              </a:rPr>
              <a:t>μια θετική προσπάθεια της ψυχής να αυτοθεραπευτεί</a:t>
            </a:r>
            <a:r>
              <a:rPr lang="el-GR" b="1" dirty="0" smtClean="0"/>
              <a:t>,</a:t>
            </a:r>
            <a:r>
              <a:rPr lang="el-GR" dirty="0"/>
              <a:t> γιατί είναι ένα μήνυμα ότι μια πτυχή του χαρακτήρα κάποιου θέλει να μεγαλώσει και να ωριμάσει</a:t>
            </a:r>
            <a:r>
              <a:rPr lang="el-GR" dirty="0" smtClean="0"/>
              <a:t> . (</a:t>
            </a:r>
            <a:r>
              <a:rPr lang="en-US" dirty="0" smtClean="0"/>
              <a:t>Harry Stead)</a:t>
            </a:r>
          </a:p>
          <a:p>
            <a:r>
              <a:rPr lang="en-US" dirty="0" smtClean="0"/>
              <a:t>Melanie Klein : </a:t>
            </a:r>
            <a:r>
              <a:rPr lang="el-GR" dirty="0" smtClean="0"/>
              <a:t>Άγχος αποχωρισμού , ως ο φόβος του μικρού παιδιού ότι θα χάσει την μητέρα του </a:t>
            </a:r>
            <a:endParaRPr lang="el-GR" dirty="0"/>
          </a:p>
        </p:txBody>
      </p:sp>
    </p:spTree>
    <p:extLst>
      <p:ext uri="{BB962C8B-B14F-4D97-AF65-F5344CB8AC3E}">
        <p14:creationId xmlns:p14="http://schemas.microsoft.com/office/powerpoint/2010/main" xmlns="" val="1537803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3" y="87087"/>
            <a:ext cx="8902096" cy="6017622"/>
          </a:xfrm>
        </p:spPr>
        <p:txBody>
          <a:bodyPr>
            <a:normAutofit/>
          </a:bodyPr>
          <a:lstStyle/>
          <a:p>
            <a:r>
              <a:rPr lang="el-GR" sz="4000" dirty="0"/>
              <a:t/>
            </a:r>
            <a:br>
              <a:rPr lang="el-GR" sz="4000" dirty="0"/>
            </a:br>
            <a:r>
              <a:rPr lang="el-GR" sz="4000" dirty="0" smtClean="0"/>
              <a:t/>
            </a:r>
            <a:br>
              <a:rPr lang="el-GR" sz="4000" dirty="0" smtClean="0"/>
            </a:br>
            <a:r>
              <a:rPr lang="el-GR" sz="4000" dirty="0"/>
              <a:t/>
            </a:r>
            <a:br>
              <a:rPr lang="el-GR" sz="4000" dirty="0"/>
            </a:br>
            <a:r>
              <a:rPr lang="el-GR" sz="4000" dirty="0" smtClean="0"/>
              <a:t>Σας Ευχαριστώ πολύ για την προσοχή σας</a:t>
            </a:r>
            <a:br>
              <a:rPr lang="el-GR" sz="4000" dirty="0" smtClean="0"/>
            </a:br>
            <a:endParaRPr lang="el-GR" sz="4000" dirty="0"/>
          </a:p>
        </p:txBody>
      </p:sp>
      <p:sp>
        <p:nvSpPr>
          <p:cNvPr id="3" name="Θέση περιεχομένου 2"/>
          <p:cNvSpPr>
            <a:spLocks noGrp="1"/>
          </p:cNvSpPr>
          <p:nvPr>
            <p:ph idx="1"/>
          </p:nvPr>
        </p:nvSpPr>
        <p:spPr>
          <a:xfrm flipH="1">
            <a:off x="9274001" y="609600"/>
            <a:ext cx="45719" cy="45719"/>
          </a:xfrm>
        </p:spPr>
        <p:txBody>
          <a:bodyPr>
            <a:normAutofit fontScale="25000" lnSpcReduction="20000"/>
          </a:bodyPr>
          <a:lstStyle/>
          <a:p>
            <a:endParaRPr lang="el-GR" dirty="0"/>
          </a:p>
        </p:txBody>
      </p:sp>
    </p:spTree>
    <p:extLst>
      <p:ext uri="{BB962C8B-B14F-4D97-AF65-F5344CB8AC3E}">
        <p14:creationId xmlns:p14="http://schemas.microsoft.com/office/powerpoint/2010/main" xmlns="" val="3014612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έννοια του άγχους στην φροϋδική σκέψη</a:t>
            </a:r>
            <a:endParaRPr lang="el-GR" dirty="0"/>
          </a:p>
        </p:txBody>
      </p:sp>
      <p:sp>
        <p:nvSpPr>
          <p:cNvPr id="3" name="Θέση περιεχομένου 2"/>
          <p:cNvSpPr>
            <a:spLocks noGrp="1"/>
          </p:cNvSpPr>
          <p:nvPr>
            <p:ph idx="1"/>
          </p:nvPr>
        </p:nvSpPr>
        <p:spPr/>
        <p:txBody>
          <a:bodyPr/>
          <a:lstStyle/>
          <a:p>
            <a:r>
              <a:rPr lang="el-GR" dirty="0" smtClean="0"/>
              <a:t>1884-1925 μια διαφορετική μορφή της </a:t>
            </a:r>
            <a:r>
              <a:rPr lang="de-DE" dirty="0" smtClean="0"/>
              <a:t>Libido </a:t>
            </a:r>
            <a:r>
              <a:rPr lang="el-GR" dirty="0" smtClean="0"/>
              <a:t>που δεν έχει εκφραστεί κατάλληλα (</a:t>
            </a:r>
            <a:r>
              <a:rPr lang="en-US" dirty="0" smtClean="0"/>
              <a:t> </a:t>
            </a:r>
            <a:r>
              <a:rPr lang="de-DE" dirty="0" smtClean="0"/>
              <a:t>D</a:t>
            </a:r>
            <a:r>
              <a:rPr lang="en-US" dirty="0" smtClean="0"/>
              <a:t>ylan Evans )</a:t>
            </a:r>
          </a:p>
          <a:p>
            <a:r>
              <a:rPr lang="en-US" dirty="0" smtClean="0"/>
              <a:t>1926 </a:t>
            </a:r>
            <a:r>
              <a:rPr lang="el-GR" dirty="0" smtClean="0"/>
              <a:t>το άγχος ως αντίδραση σε μια κατάσταση ανημπόριας (τραυματική κατάσταση) η οποία χαρακτηρίζεται από μία μη εκφραζόμενη συσσώρευση διέγερσης . Διάκριση μεταξύ </a:t>
            </a:r>
            <a:r>
              <a:rPr lang="el-GR" dirty="0" smtClean="0">
                <a:solidFill>
                  <a:schemeClr val="accent2"/>
                </a:solidFill>
              </a:rPr>
              <a:t>αυτόματου άγχους </a:t>
            </a:r>
            <a:r>
              <a:rPr lang="el-GR" dirty="0" smtClean="0"/>
              <a:t>( αποτέλεσμα τραυματικής εμπειρίας ) και </a:t>
            </a:r>
            <a:r>
              <a:rPr lang="el-GR" dirty="0" smtClean="0">
                <a:solidFill>
                  <a:schemeClr val="accent2"/>
                </a:solidFill>
              </a:rPr>
              <a:t>άγχος ως σήμα </a:t>
            </a:r>
            <a:r>
              <a:rPr lang="el-GR" dirty="0" smtClean="0"/>
              <a:t>( προειδοποίηση του εγώ για μία αναμενόμενη κατάσταση κινδύνου ). (</a:t>
            </a:r>
            <a:r>
              <a:rPr lang="en-US" dirty="0" smtClean="0"/>
              <a:t>Dylan Evans )</a:t>
            </a:r>
          </a:p>
          <a:p>
            <a:r>
              <a:rPr lang="el-GR" dirty="0" smtClean="0"/>
              <a:t>Η ανάμνηση της τραυματικής εμπειρίας απωθείται στο ασυνείδητο και το επακόλουθο συναίσθημα μεταμορφώνεται σε άγχος</a:t>
            </a:r>
            <a:r>
              <a:rPr lang="de-DE" dirty="0" smtClean="0"/>
              <a:t>. </a:t>
            </a:r>
            <a:r>
              <a:rPr lang="en-US" dirty="0" smtClean="0"/>
              <a:t>(Irvin Yalom , </a:t>
            </a:r>
            <a:r>
              <a:rPr lang="el-GR" dirty="0" smtClean="0"/>
              <a:t>Υπαρξιακή Ψυχοθεραπεία)</a:t>
            </a:r>
          </a:p>
          <a:p>
            <a:endParaRPr lang="el-GR" dirty="0" smtClean="0"/>
          </a:p>
        </p:txBody>
      </p:sp>
    </p:spTree>
    <p:extLst>
      <p:ext uri="{BB962C8B-B14F-4D97-AF65-F5344CB8AC3E}">
        <p14:creationId xmlns:p14="http://schemas.microsoft.com/office/powerpoint/2010/main" xmlns="" val="703660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άγχους στην φροϋδική σκέψη</a:t>
            </a:r>
          </a:p>
        </p:txBody>
      </p:sp>
      <p:sp>
        <p:nvSpPr>
          <p:cNvPr id="3" name="Θέση περιεχομένου 2"/>
          <p:cNvSpPr>
            <a:spLocks noGrp="1"/>
          </p:cNvSpPr>
          <p:nvPr>
            <p:ph idx="1"/>
          </p:nvPr>
        </p:nvSpPr>
        <p:spPr/>
        <p:txBody>
          <a:bodyPr/>
          <a:lstStyle/>
          <a:p>
            <a:r>
              <a:rPr lang="el-GR" dirty="0" smtClean="0"/>
              <a:t>Το άγχος αποτελεί αναπόσπαστο κομμάτι της ανθρώπινης φύσης σύμφωνα με τον </a:t>
            </a:r>
            <a:r>
              <a:rPr lang="de-DE" dirty="0" smtClean="0"/>
              <a:t>Freud </a:t>
            </a:r>
            <a:r>
              <a:rPr lang="en-US" dirty="0" smtClean="0"/>
              <a:t>(</a:t>
            </a:r>
            <a:r>
              <a:rPr lang="el-GR" dirty="0" smtClean="0"/>
              <a:t> </a:t>
            </a:r>
            <a:r>
              <a:rPr lang="el-GR" dirty="0" smtClean="0">
                <a:solidFill>
                  <a:schemeClr val="accent2"/>
                </a:solidFill>
              </a:rPr>
              <a:t>ως αποτέλεσμα </a:t>
            </a:r>
            <a:r>
              <a:rPr lang="el-GR" u="sng" dirty="0" smtClean="0"/>
              <a:t>της ανάδυσης άλογων παρορμήσεων </a:t>
            </a:r>
            <a:r>
              <a:rPr lang="el-GR" dirty="0" smtClean="0"/>
              <a:t>από το Εκείνο και </a:t>
            </a:r>
            <a:r>
              <a:rPr lang="el-GR" u="sng" dirty="0" smtClean="0"/>
              <a:t>περιοριστικών ηθικών επιταγών</a:t>
            </a:r>
            <a:r>
              <a:rPr lang="el-GR" dirty="0" smtClean="0"/>
              <a:t> από το Υπερεγώ ) . (</a:t>
            </a:r>
            <a:r>
              <a:rPr lang="el-GR" dirty="0"/>
              <a:t> </a:t>
            </a:r>
            <a:r>
              <a:rPr lang="de-DE" dirty="0" smtClean="0"/>
              <a:t>Dr . Richard Osbaldiston )</a:t>
            </a:r>
          </a:p>
          <a:p>
            <a:r>
              <a:rPr lang="el-GR" dirty="0" smtClean="0">
                <a:solidFill>
                  <a:schemeClr val="accent2"/>
                </a:solidFill>
              </a:rPr>
              <a:t>Κύριες Πηγές Άγχους κατά </a:t>
            </a:r>
            <a:r>
              <a:rPr lang="de-DE" dirty="0" smtClean="0">
                <a:solidFill>
                  <a:schemeClr val="accent2"/>
                </a:solidFill>
              </a:rPr>
              <a:t>Freud </a:t>
            </a:r>
            <a:r>
              <a:rPr lang="de-DE" dirty="0" smtClean="0"/>
              <a:t>: </a:t>
            </a:r>
            <a:r>
              <a:rPr lang="el-GR" dirty="0" smtClean="0"/>
              <a:t>απώλεια μητέρας ( αποχωρισμός ) , άγχος ευνουχισμού ( απώλεια φαλλού) , ηθικό άγχος ( άγχος Υπερεγώ) , φόβος αυτοκαταστροφικών τάσεων και φόβος διάλυσης του Εγώ ( από τις ενυπάρχουσες στην ψυχή άλογες και σκοτεινές δυνάμεις ) </a:t>
            </a:r>
            <a:r>
              <a:rPr lang="en-US" dirty="0" smtClean="0"/>
              <a:t>(Jones , The Life and Work of Sigmund Freud )</a:t>
            </a:r>
            <a:endParaRPr lang="de-DE" dirty="0" smtClean="0"/>
          </a:p>
          <a:p>
            <a:endParaRPr lang="en-US" dirty="0" smtClean="0"/>
          </a:p>
          <a:p>
            <a:endParaRPr lang="el-GR" dirty="0" smtClean="0"/>
          </a:p>
          <a:p>
            <a:pPr marL="0" indent="0">
              <a:buNone/>
            </a:pPr>
            <a:endParaRPr lang="el-GR" dirty="0"/>
          </a:p>
        </p:txBody>
      </p:sp>
    </p:spTree>
    <p:extLst>
      <p:ext uri="{BB962C8B-B14F-4D97-AF65-F5344CB8AC3E}">
        <p14:creationId xmlns:p14="http://schemas.microsoft.com/office/powerpoint/2010/main" xmlns="" val="251354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άγχους στην </a:t>
            </a:r>
            <a:r>
              <a:rPr lang="el-GR" dirty="0" smtClean="0"/>
              <a:t>Λακανική σκέψη</a:t>
            </a:r>
            <a:endParaRPr lang="el-GR" dirty="0"/>
          </a:p>
        </p:txBody>
      </p:sp>
      <p:sp>
        <p:nvSpPr>
          <p:cNvPr id="3" name="Θέση περιεχομένου 2"/>
          <p:cNvSpPr>
            <a:spLocks noGrp="1"/>
          </p:cNvSpPr>
          <p:nvPr>
            <p:ph idx="1"/>
          </p:nvPr>
        </p:nvSpPr>
        <p:spPr/>
        <p:txBody>
          <a:bodyPr/>
          <a:lstStyle/>
          <a:p>
            <a:r>
              <a:rPr lang="el-GR" dirty="0" smtClean="0">
                <a:solidFill>
                  <a:schemeClr val="accent2"/>
                </a:solidFill>
              </a:rPr>
              <a:t>Άγχος κατακερματισμού ( φαντάσματα κατακερματισμένου σώματος </a:t>
            </a:r>
            <a:r>
              <a:rPr lang="el-GR" dirty="0" smtClean="0">
                <a:solidFill>
                  <a:schemeClr val="tx1"/>
                </a:solidFill>
              </a:rPr>
              <a:t>που εμφανίζονται και στα όνειρα </a:t>
            </a:r>
            <a:r>
              <a:rPr lang="el-GR" dirty="0" smtClean="0">
                <a:solidFill>
                  <a:schemeClr val="accent2"/>
                </a:solidFill>
              </a:rPr>
              <a:t>) </a:t>
            </a:r>
            <a:r>
              <a:rPr lang="el-GR" dirty="0" smtClean="0"/>
              <a:t>που βιώνει το άτομο κατά την συγκρότησή του στο στάδιο του καθρέφτη . Πρόκειται για φαντασιώσεις σωματικού ακρωτηριασμού που μετά το στάδιο αυτό συγκλίνουν γύρω από το πέος ( άγχος ευνουχισμού )</a:t>
            </a:r>
            <a:r>
              <a:rPr lang="en-US" dirty="0" smtClean="0"/>
              <a:t>.(Dylan Evans)</a:t>
            </a:r>
            <a:r>
              <a:rPr lang="el-GR" dirty="0" smtClean="0"/>
              <a:t> (Λακαν , Η Οικογένεια )</a:t>
            </a:r>
          </a:p>
          <a:p>
            <a:r>
              <a:rPr lang="el-GR" dirty="0" smtClean="0">
                <a:solidFill>
                  <a:schemeClr val="accent2"/>
                </a:solidFill>
              </a:rPr>
              <a:t>Σύνδεση του  Άγχους με την καταβρόχθιση από την μητέρα </a:t>
            </a:r>
            <a:r>
              <a:rPr lang="el-GR" dirty="0" smtClean="0"/>
              <a:t>( αποτυχία της πατρικής λειτουργίας , να αποσπάσει το άτομο από την μητέρα )</a:t>
            </a:r>
            <a:r>
              <a:rPr lang="en-US" dirty="0" smtClean="0"/>
              <a:t>.</a:t>
            </a:r>
            <a:r>
              <a:rPr lang="el-GR" dirty="0" smtClean="0"/>
              <a:t>(</a:t>
            </a:r>
            <a:r>
              <a:rPr lang="en-US" dirty="0" smtClean="0"/>
              <a:t> Dylan Evans)</a:t>
            </a:r>
          </a:p>
          <a:p>
            <a:r>
              <a:rPr lang="en-US" dirty="0" smtClean="0"/>
              <a:t>O Lacan </a:t>
            </a:r>
            <a:r>
              <a:rPr lang="el-GR" dirty="0"/>
              <a:t> </a:t>
            </a:r>
            <a:r>
              <a:rPr lang="el-GR" dirty="0" smtClean="0"/>
              <a:t>θεωρεί το άγχος αποτέλεσμα της έλλειψης χωρισμού από την μητέρα , ενώ </a:t>
            </a:r>
            <a:r>
              <a:rPr lang="de-DE" dirty="0" smtClean="0"/>
              <a:t>o Freud </a:t>
            </a:r>
            <a:r>
              <a:rPr lang="el-GR" dirty="0" smtClean="0"/>
              <a:t>ως αποτέλεσμα του χωρισμού από την μητέρα . </a:t>
            </a:r>
          </a:p>
          <a:p>
            <a:endParaRPr lang="el-GR" dirty="0"/>
          </a:p>
        </p:txBody>
      </p:sp>
    </p:spTree>
    <p:extLst>
      <p:ext uri="{BB962C8B-B14F-4D97-AF65-F5344CB8AC3E}">
        <p14:creationId xmlns:p14="http://schemas.microsoft.com/office/powerpoint/2010/main" xmlns="" val="3696115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άγχους στην Λακανική σκέψη</a:t>
            </a:r>
          </a:p>
        </p:txBody>
      </p:sp>
      <p:sp>
        <p:nvSpPr>
          <p:cNvPr id="3" name="Θέση περιεχομένου 2"/>
          <p:cNvSpPr>
            <a:spLocks noGrp="1"/>
          </p:cNvSpPr>
          <p:nvPr>
            <p:ph idx="1"/>
          </p:nvPr>
        </p:nvSpPr>
        <p:spPr/>
        <p:txBody>
          <a:bodyPr/>
          <a:lstStyle/>
          <a:p>
            <a:r>
              <a:rPr lang="el-GR" dirty="0" smtClean="0">
                <a:solidFill>
                  <a:schemeClr val="accent2"/>
                </a:solidFill>
              </a:rPr>
              <a:t>Σεμινάριο 1956-57 </a:t>
            </a:r>
            <a:r>
              <a:rPr lang="en-US" dirty="0" smtClean="0">
                <a:solidFill>
                  <a:schemeClr val="accent2"/>
                </a:solidFill>
              </a:rPr>
              <a:t>: </a:t>
            </a:r>
            <a:r>
              <a:rPr lang="el-GR" dirty="0" smtClean="0">
                <a:solidFill>
                  <a:schemeClr val="tx1"/>
                </a:solidFill>
              </a:rPr>
              <a:t>το Άγχος αποτελεί μια συνθήκη που το άτομο πασχίζει να αποφύγει μέσω υποκειμενικών μορφωμάτων ( φετίχ , φοβίες κλπ. ).Είναι παρόν σε όλες τις νευρωτικές δομές , κυρίως όμως στην φοβία.  (</a:t>
            </a:r>
            <a:r>
              <a:rPr lang="en-US" dirty="0" smtClean="0">
                <a:solidFill>
                  <a:schemeClr val="tx1"/>
                </a:solidFill>
              </a:rPr>
              <a:t> Dylan Evans)</a:t>
            </a:r>
          </a:p>
          <a:p>
            <a:r>
              <a:rPr lang="el-GR" dirty="0" smtClean="0">
                <a:solidFill>
                  <a:schemeClr val="tx1"/>
                </a:solidFill>
              </a:rPr>
              <a:t>Σημαντική είναι επίσης </a:t>
            </a:r>
            <a:r>
              <a:rPr lang="el-GR" dirty="0" smtClean="0">
                <a:solidFill>
                  <a:schemeClr val="accent2"/>
                </a:solidFill>
              </a:rPr>
              <a:t>η διαφοροποίηση άγχους και φόβου </a:t>
            </a:r>
            <a:r>
              <a:rPr lang="el-GR" dirty="0" smtClean="0">
                <a:solidFill>
                  <a:schemeClr val="tx1"/>
                </a:solidFill>
              </a:rPr>
              <a:t>. Το άγχος εγγράφεται στο πραγματικό , ως μία θα λέγαμε έλλειψη της μητρικής έλλειψης .Ενώ ο φόβος αφορά ένα αντικείμενο και συμβολοποιείται . </a:t>
            </a:r>
          </a:p>
          <a:p>
            <a:r>
              <a:rPr lang="el-GR" dirty="0" smtClean="0">
                <a:solidFill>
                  <a:schemeClr val="accent2"/>
                </a:solidFill>
              </a:rPr>
              <a:t>Στην φοβία </a:t>
            </a:r>
            <a:r>
              <a:rPr lang="el-GR" dirty="0" smtClean="0">
                <a:solidFill>
                  <a:schemeClr val="tx1"/>
                </a:solidFill>
              </a:rPr>
              <a:t>το αόριστο , απλανές και μη συμβολοποιημένο άγχος αντικαθίσταται από την συγκεκριμένη, στοχευμένη και συμβολοποιημένη φοβία.( Σεμινάριο 1956-57)</a:t>
            </a:r>
          </a:p>
          <a:p>
            <a:endParaRPr lang="el-GR" dirty="0" smtClean="0">
              <a:solidFill>
                <a:schemeClr val="tx1"/>
              </a:solidFill>
            </a:endParaRPr>
          </a:p>
          <a:p>
            <a:endParaRPr lang="el-GR" dirty="0">
              <a:solidFill>
                <a:schemeClr val="tx1"/>
              </a:solidFill>
            </a:endParaRPr>
          </a:p>
          <a:p>
            <a:endParaRPr lang="el-GR" dirty="0" smtClean="0">
              <a:solidFill>
                <a:schemeClr val="tx1"/>
              </a:solidFill>
            </a:endParaRPr>
          </a:p>
          <a:p>
            <a:pPr marL="0" indent="0">
              <a:buNone/>
            </a:pPr>
            <a:endParaRPr lang="el-GR" dirty="0">
              <a:solidFill>
                <a:schemeClr val="tx1"/>
              </a:solidFill>
            </a:endParaRPr>
          </a:p>
        </p:txBody>
      </p:sp>
    </p:spTree>
    <p:extLst>
      <p:ext uri="{BB962C8B-B14F-4D97-AF65-F5344CB8AC3E}">
        <p14:creationId xmlns:p14="http://schemas.microsoft.com/office/powerpoint/2010/main" xmlns="" val="2878163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Ερμηνεία του Μικρού Χάνς από την Λακανική σκοπιά</a:t>
            </a:r>
            <a:endParaRPr lang="el-GR" dirty="0"/>
          </a:p>
        </p:txBody>
      </p:sp>
      <p:sp>
        <p:nvSpPr>
          <p:cNvPr id="3" name="Θέση περιεχομένου 2"/>
          <p:cNvSpPr>
            <a:spLocks noGrp="1"/>
          </p:cNvSpPr>
          <p:nvPr>
            <p:ph idx="1"/>
          </p:nvPr>
        </p:nvSpPr>
        <p:spPr/>
        <p:txBody>
          <a:bodyPr/>
          <a:lstStyle/>
          <a:p>
            <a:r>
              <a:rPr lang="el-GR" dirty="0" smtClean="0"/>
              <a:t>Το Άγχος του Χανς εμφανίζεται επειδή αδυνατεί να αντιληφθεί την διαφορά ανάμεσα σε αυτό για το οποίο τον αγαπά η μητέρα του ( φαντασιακός φαλλός) και σε εκείνο που πρέπει να δώσει ( το ασήμαντο όργανό του ) . (Σεμινάριο 1956-57) </a:t>
            </a:r>
          </a:p>
          <a:p>
            <a:r>
              <a:rPr lang="el-GR" dirty="0" smtClean="0"/>
              <a:t>Σε αυτό το σημείο θα ήταν σωτήρια </a:t>
            </a:r>
            <a:r>
              <a:rPr lang="el-GR" dirty="0" smtClean="0">
                <a:solidFill>
                  <a:schemeClr val="accent2"/>
                </a:solidFill>
              </a:rPr>
              <a:t>μια σημαντική λειτουργία του Ονόματος του Πατρός </a:t>
            </a:r>
            <a:r>
              <a:rPr lang="el-GR" dirty="0" smtClean="0"/>
              <a:t>, η οποία ωστόσο δεν συνέβη ποτέ  ( ο ευνουχισμός του Χανς και η απόσπασή του από την μητέρα)</a:t>
            </a:r>
          </a:p>
          <a:p>
            <a:r>
              <a:rPr lang="el-GR" dirty="0" smtClean="0"/>
              <a:t>Έτσι στο Σεμινάριο 1956-57 εντοπίζουμε άλλη μια σημαντική διαφορά μεταξύ Λακανικού και Φροϋδικού άγχους </a:t>
            </a:r>
            <a:r>
              <a:rPr lang="en-US" dirty="0" smtClean="0"/>
              <a:t>: </a:t>
            </a:r>
            <a:r>
              <a:rPr lang="en-US" dirty="0" smtClean="0">
                <a:solidFill>
                  <a:schemeClr val="accent2"/>
                </a:solidFill>
              </a:rPr>
              <a:t>o </a:t>
            </a:r>
            <a:r>
              <a:rPr lang="el-GR" dirty="0" smtClean="0">
                <a:solidFill>
                  <a:schemeClr val="accent2"/>
                </a:solidFill>
              </a:rPr>
              <a:t>ευνουχισμός </a:t>
            </a:r>
            <a:r>
              <a:rPr lang="el-GR" dirty="0" smtClean="0"/>
              <a:t>αντί να συνιστά πηγή άγχους , ο Λακάν υποστηρίζει ότι σώζει το άτομο.</a:t>
            </a:r>
          </a:p>
          <a:p>
            <a:endParaRPr lang="el-GR" dirty="0"/>
          </a:p>
          <a:p>
            <a:endParaRPr lang="el-GR" dirty="0" smtClean="0"/>
          </a:p>
          <a:p>
            <a:endParaRPr lang="el-GR" dirty="0"/>
          </a:p>
        </p:txBody>
      </p:sp>
    </p:spTree>
    <p:extLst>
      <p:ext uri="{BB962C8B-B14F-4D97-AF65-F5344CB8AC3E}">
        <p14:creationId xmlns:p14="http://schemas.microsoft.com/office/powerpoint/2010/main" xmlns="" val="1943615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άγχους στην Λακανική σκέψη</a:t>
            </a:r>
          </a:p>
        </p:txBody>
      </p:sp>
      <p:sp>
        <p:nvSpPr>
          <p:cNvPr id="3" name="Θέση περιεχομένου 2"/>
          <p:cNvSpPr>
            <a:spLocks noGrp="1"/>
          </p:cNvSpPr>
          <p:nvPr>
            <p:ph idx="1"/>
          </p:nvPr>
        </p:nvSpPr>
        <p:spPr/>
        <p:txBody>
          <a:bodyPr/>
          <a:lstStyle/>
          <a:p>
            <a:r>
              <a:rPr lang="el-GR" dirty="0" smtClean="0">
                <a:solidFill>
                  <a:schemeClr val="accent2"/>
                </a:solidFill>
              </a:rPr>
              <a:t>Το Άγχος </a:t>
            </a:r>
            <a:r>
              <a:rPr lang="el-GR" dirty="0" smtClean="0"/>
              <a:t>αποτελεί έναν τρόπο διατήρησης της επιθυμίας όταν απουσιάζει το αντικείμενο , ενώ </a:t>
            </a:r>
            <a:r>
              <a:rPr lang="el-GR" dirty="0" smtClean="0">
                <a:solidFill>
                  <a:schemeClr val="accent2"/>
                </a:solidFill>
              </a:rPr>
              <a:t>η επιθυμία </a:t>
            </a:r>
            <a:r>
              <a:rPr lang="el-GR" dirty="0" smtClean="0"/>
              <a:t>θεραπεύει το άγχος , αποτελεί κάτι που υπομένει κάνεις καλύτερα από το ίδιο το άγχος.(Σεμινάριο 1960-61)</a:t>
            </a:r>
          </a:p>
          <a:p>
            <a:r>
              <a:rPr lang="el-GR" dirty="0" smtClean="0"/>
              <a:t>Παρατηρούμε την αλληλοσυμπληρωμένη  σχέση επιθυμίας και άγχους , η μεν παρουσιάζεται ( ας μου επιτραπεί ο όρος ) ως ένα γιατροσόφι για το άγχος , το δε  εν </a:t>
            </a:r>
            <a:r>
              <a:rPr lang="en-US" dirty="0" smtClean="0"/>
              <a:t> </a:t>
            </a:r>
            <a:r>
              <a:rPr lang="el-GR" dirty="0" smtClean="0"/>
              <a:t>τη απουσία αντικειμένου ως το αίτιο που διατηρεί ζωντανή την επιθυμία.</a:t>
            </a:r>
          </a:p>
          <a:p>
            <a:r>
              <a:rPr lang="el-GR" dirty="0" smtClean="0"/>
              <a:t>Προσωπικά παρατηρώ και ένα ενυπάρχον διφορούμενο στην σχέση άγχους – επιθυμίας ( χαρακτηριστικό στην λακανική σκέψη πχ στον λόγο αλλά και στο αίτημα του αναλυόμενου , στην ανδρική επιθυμία , στο αίτημα για αγάπη κλπ.)</a:t>
            </a:r>
            <a:endParaRPr lang="el-GR" dirty="0"/>
          </a:p>
        </p:txBody>
      </p:sp>
    </p:spTree>
    <p:extLst>
      <p:ext uri="{BB962C8B-B14F-4D97-AF65-F5344CB8AC3E}">
        <p14:creationId xmlns:p14="http://schemas.microsoft.com/office/powerpoint/2010/main" xmlns="" val="60715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άγχους στην Λακανική σκέψη</a:t>
            </a:r>
          </a:p>
        </p:txBody>
      </p:sp>
      <p:sp>
        <p:nvSpPr>
          <p:cNvPr id="3" name="Θέση περιεχομένου 2"/>
          <p:cNvSpPr>
            <a:spLocks noGrp="1"/>
          </p:cNvSpPr>
          <p:nvPr>
            <p:ph idx="1"/>
          </p:nvPr>
        </p:nvSpPr>
        <p:spPr/>
        <p:txBody>
          <a:bodyPr>
            <a:normAutofit lnSpcReduction="10000"/>
          </a:bodyPr>
          <a:lstStyle/>
          <a:p>
            <a:r>
              <a:rPr lang="el-GR" dirty="0" smtClean="0"/>
              <a:t>Το Άγχος αποτελεί συναίσθημα ( </a:t>
            </a:r>
            <a:r>
              <a:rPr lang="de-DE" dirty="0" smtClean="0"/>
              <a:t>affect) </a:t>
            </a:r>
            <a:r>
              <a:rPr lang="el-GR" dirty="0" smtClean="0"/>
              <a:t>και όχι συγκίνηση ( </a:t>
            </a:r>
            <a:r>
              <a:rPr lang="en-US" dirty="0" smtClean="0"/>
              <a:t>emotion </a:t>
            </a:r>
            <a:r>
              <a:rPr lang="el-GR" dirty="0" smtClean="0"/>
              <a:t>) και μάλιστα το μόνο συναίσθημα που δεν ξεγελά.( το Άγχος τοποθετείται εδώ πέραν κάθε αμφιβολίας ). ( Σεμινάριο 1962-63)</a:t>
            </a:r>
          </a:p>
          <a:p>
            <a:r>
              <a:rPr lang="el-GR" dirty="0" smtClean="0"/>
              <a:t>Εδώ ο Λακάν υποστηρίζει ότι το άγχος δεν μπορεί να υπάρξει χωρίς αντικείμενο . ΌΜΩΣ το αντικείμενο αυτό παραμένει ασυμβολοποιήτο , δεν πρόκειται για ένα οποιοδήποτε αντικείμενο ΑΛΛΆ για το αντικείμενο αίτιο της επιθυμίας (</a:t>
            </a:r>
            <a:r>
              <a:rPr lang="en-US" dirty="0"/>
              <a:t>objet petit </a:t>
            </a:r>
            <a:r>
              <a:rPr lang="en-US" dirty="0" smtClean="0"/>
              <a:t>a</a:t>
            </a:r>
            <a:r>
              <a:rPr lang="el-GR" dirty="0" smtClean="0"/>
              <a:t>).Όταν κάτι εμφανίζεται στην θέση αυτού του αντικειμένου , προκύπτει και το άγχος.</a:t>
            </a:r>
            <a:r>
              <a:rPr lang="en-US" dirty="0" smtClean="0"/>
              <a:t>T</a:t>
            </a:r>
            <a:r>
              <a:rPr lang="el-GR" dirty="0" smtClean="0"/>
              <a:t>ο Υποκείμενο έρχεται αντιμέτωπο με την επιθυμία του Άλλου και δεν γνωρίζει τι αντικείμενο συνιστά για αυτήν την επιθυμία έτσι προκύπτει το άγχος .(</a:t>
            </a:r>
            <a:r>
              <a:rPr lang="en-US" dirty="0" smtClean="0"/>
              <a:t>Dylan Evans)</a:t>
            </a:r>
            <a:endParaRPr lang="el-GR" dirty="0" smtClean="0"/>
          </a:p>
          <a:p>
            <a:r>
              <a:rPr lang="el-GR" dirty="0" smtClean="0"/>
              <a:t>Το Άγχος εμφανίζεται όταν η ίδια η έλλειψη </a:t>
            </a:r>
            <a:r>
              <a:rPr lang="el-GR" dirty="0"/>
              <a:t>λείπει. Κάθε επιθυμία προκύπτει από την έλλειψη, και το άγχος εμφανίζεται όταν η ίδια αυτή η έλλειψη </a:t>
            </a:r>
            <a:r>
              <a:rPr lang="el-GR" dirty="0" smtClean="0"/>
              <a:t>λείπει. </a:t>
            </a:r>
            <a:r>
              <a:rPr lang="el-GR" dirty="0"/>
              <a:t>( Σεμινάριο 1962-63</a:t>
            </a:r>
            <a:r>
              <a:rPr lang="el-GR" dirty="0" smtClean="0"/>
              <a:t>) (Λακάν Η Μεταβίβαση )</a:t>
            </a:r>
            <a:endParaRPr lang="el-GR" dirty="0"/>
          </a:p>
          <a:p>
            <a:endParaRPr lang="en-US" dirty="0" smtClean="0"/>
          </a:p>
          <a:p>
            <a:endParaRPr lang="el-GR" dirty="0" smtClean="0"/>
          </a:p>
        </p:txBody>
      </p:sp>
    </p:spTree>
    <p:extLst>
      <p:ext uri="{BB962C8B-B14F-4D97-AF65-F5344CB8AC3E}">
        <p14:creationId xmlns:p14="http://schemas.microsoft.com/office/powerpoint/2010/main" xmlns="" val="1860419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άγχους στην Λακανική σκέψη</a:t>
            </a:r>
          </a:p>
        </p:txBody>
      </p:sp>
      <p:sp>
        <p:nvSpPr>
          <p:cNvPr id="3" name="Θέση περιεχομένου 2"/>
          <p:cNvSpPr>
            <a:spLocks noGrp="1"/>
          </p:cNvSpPr>
          <p:nvPr>
            <p:ph idx="1"/>
          </p:nvPr>
        </p:nvSpPr>
        <p:spPr/>
        <p:txBody>
          <a:bodyPr/>
          <a:lstStyle/>
          <a:p>
            <a:r>
              <a:rPr lang="el-GR" dirty="0" smtClean="0"/>
              <a:t>Με απλά λόγια … </a:t>
            </a:r>
          </a:p>
          <a:p>
            <a:r>
              <a:rPr lang="el-GR" dirty="0" smtClean="0"/>
              <a:t>Το υποκείμενο επιθυμεί να γίνει το αντικείμενο της έλλειψης του Άλλου (η επιθυμία του Άλλου) όμως αυτό απουσιάζει έτσι το αντικείμενο της έλλειψης του Άλλου παραμένει στην ασυμβολοποιήτη σφαίρα του πραγματικού ως ένα αντικείμενο αίτιο της επιθυμίας και συγχρόνως πηγή άγχους για το υποκείμενο.</a:t>
            </a:r>
            <a:endParaRPr lang="el-GR" dirty="0"/>
          </a:p>
        </p:txBody>
      </p:sp>
    </p:spTree>
    <p:extLst>
      <p:ext uri="{BB962C8B-B14F-4D97-AF65-F5344CB8AC3E}">
        <p14:creationId xmlns:p14="http://schemas.microsoft.com/office/powerpoint/2010/main" xmlns="" val="1068397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314</TotalTime>
  <Words>1062</Words>
  <Application>Microsoft Office PowerPoint</Application>
  <PresentationFormat>Custom</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Όψη</vt:lpstr>
      <vt:lpstr>ΤΟ ΑΓΧΟΣ ΣΤΗΝ ΨΥΧΑΝΑΛΥΣΗ</vt:lpstr>
      <vt:lpstr>Η έννοια του άγχους στην φροϋδική σκέψη</vt:lpstr>
      <vt:lpstr>Η έννοια του άγχους στην φροϋδική σκέψη</vt:lpstr>
      <vt:lpstr>Η έννοια του άγχους στην Λακανική σκέψη</vt:lpstr>
      <vt:lpstr>Η έννοια του άγχους στην Λακανική σκέψη</vt:lpstr>
      <vt:lpstr>Η Ερμηνεία του Μικρού Χάνς από την Λακανική σκοπιά</vt:lpstr>
      <vt:lpstr>Η έννοια του άγχους στην Λακανική σκέψη</vt:lpstr>
      <vt:lpstr>Η έννοια του άγχους στην Λακανική σκέψη</vt:lpstr>
      <vt:lpstr>Η έννοια του άγχους στην Λακανική σκέψη</vt:lpstr>
      <vt:lpstr>Η έννοια του άγχους στην Λακανική σκέψη</vt:lpstr>
      <vt:lpstr>Άγχος και θέση Αναλυτή</vt:lpstr>
      <vt:lpstr>Κάποιες επιπλέον Θεωρίες για το Άγχος   </vt:lpstr>
      <vt:lpstr>   Σας Ευχαριστώ πολύ για την προσοχή σας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ΑΓΧΟΣ ΣΤΗΝ ΨΥΧΑΝΑΛΥΣΗ</dc:title>
  <dc:creator>ΠΑΠΑΦΙΛΙΠΠΟΥ ΚΩΝ/ΝΑ</dc:creator>
  <cp:lastModifiedBy>Lissy Canellopoulos</cp:lastModifiedBy>
  <cp:revision>25</cp:revision>
  <dcterms:created xsi:type="dcterms:W3CDTF">2023-04-29T16:27:02Z</dcterms:created>
  <dcterms:modified xsi:type="dcterms:W3CDTF">2023-05-26T05:33:28Z</dcterms:modified>
</cp:coreProperties>
</file>