
<file path=[Content_Types].xml><?xml version="1.0" encoding="utf-8"?>
<Types xmlns="http://schemas.openxmlformats.org/package/2006/content-types">
  <Default Extension="jfif" ContentType="image/jpeg"/>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2" r:id="rId26"/>
    <p:sldId id="284" r:id="rId27"/>
    <p:sldId id="285" r:id="rId28"/>
    <p:sldId id="286" r:id="rId29"/>
    <p:sldId id="287" r:id="rId30"/>
    <p:sldId id="288" r:id="rId31"/>
    <p:sldId id="289" r:id="rId32"/>
    <p:sldId id="290" r:id="rId33"/>
    <p:sldId id="291" r:id="rId34"/>
    <p:sldId id="292" r:id="rId35"/>
    <p:sldId id="295" r:id="rId36"/>
    <p:sldId id="293" r:id="rId37"/>
    <p:sldId id="294"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5" r:id="rId54"/>
    <p:sldId id="311" r:id="rId55"/>
    <p:sldId id="313" r:id="rId56"/>
    <p:sldId id="316" r:id="rId57"/>
    <p:sldId id="317" r:id="rId58"/>
    <p:sldId id="318" r:id="rId59"/>
    <p:sldId id="319" r:id="rId60"/>
    <p:sldId id="320" r:id="rId61"/>
    <p:sldId id="321" r:id="rId62"/>
    <p:sldId id="322" r:id="rId63"/>
    <p:sldId id="323" r:id="rId64"/>
    <p:sldId id="324" r:id="rId65"/>
    <p:sldId id="325" r:id="rId66"/>
    <p:sldId id="326" r:id="rId67"/>
    <p:sldId id="312" r:id="rId68"/>
    <p:sldId id="327" r:id="rId69"/>
    <p:sldId id="328" r:id="rId7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5B28DF-CFA8-4222-8413-4B22CA2220E9}" v="1" dt="2021-12-11T20:02:45.101"/>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6" d="100"/>
          <a:sy n="86" d="100"/>
        </p:scale>
        <p:origin x="533" y="5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s P." userId="2908e0a5f9406c8f" providerId="LiveId" clId="{955B28DF-CFA8-4222-8413-4B22CA2220E9}"/>
    <pc:docChg chg="custSel modSld">
      <pc:chgData name="Andreas P." userId="2908e0a5f9406c8f" providerId="LiveId" clId="{955B28DF-CFA8-4222-8413-4B22CA2220E9}" dt="2021-12-11T20:03:55.564" v="60" actId="207"/>
      <pc:docMkLst>
        <pc:docMk/>
      </pc:docMkLst>
      <pc:sldChg chg="modSp mod">
        <pc:chgData name="Andreas P." userId="2908e0a5f9406c8f" providerId="LiveId" clId="{955B28DF-CFA8-4222-8413-4B22CA2220E9}" dt="2021-12-11T19:59:09.684" v="0" actId="313"/>
        <pc:sldMkLst>
          <pc:docMk/>
          <pc:sldMk cId="62961611" sldId="256"/>
        </pc:sldMkLst>
        <pc:spChg chg="mod">
          <ac:chgData name="Andreas P." userId="2908e0a5f9406c8f" providerId="LiveId" clId="{955B28DF-CFA8-4222-8413-4B22CA2220E9}" dt="2021-12-11T19:59:09.684" v="0" actId="313"/>
          <ac:spMkLst>
            <pc:docMk/>
            <pc:sldMk cId="62961611" sldId="256"/>
            <ac:spMk id="3" creationId="{84C75234-541C-4A6C-8FF4-5D2328272EB8}"/>
          </ac:spMkLst>
        </pc:spChg>
      </pc:sldChg>
      <pc:sldChg chg="modSp mod">
        <pc:chgData name="Andreas P." userId="2908e0a5f9406c8f" providerId="LiveId" clId="{955B28DF-CFA8-4222-8413-4B22CA2220E9}" dt="2021-12-11T19:59:33.999" v="33" actId="20577"/>
        <pc:sldMkLst>
          <pc:docMk/>
          <pc:sldMk cId="3803078697" sldId="257"/>
        </pc:sldMkLst>
        <pc:spChg chg="mod">
          <ac:chgData name="Andreas P." userId="2908e0a5f9406c8f" providerId="LiveId" clId="{955B28DF-CFA8-4222-8413-4B22CA2220E9}" dt="2021-12-11T19:59:33.999" v="33" actId="20577"/>
          <ac:spMkLst>
            <pc:docMk/>
            <pc:sldMk cId="3803078697" sldId="257"/>
            <ac:spMk id="3" creationId="{75E76BBA-646E-4C84-8E9C-4D037269685B}"/>
          </ac:spMkLst>
        </pc:spChg>
      </pc:sldChg>
      <pc:sldChg chg="modSp mod">
        <pc:chgData name="Andreas P." userId="2908e0a5f9406c8f" providerId="LiveId" clId="{955B28DF-CFA8-4222-8413-4B22CA2220E9}" dt="2021-12-11T19:59:58.654" v="34" actId="207"/>
        <pc:sldMkLst>
          <pc:docMk/>
          <pc:sldMk cId="2703873364" sldId="260"/>
        </pc:sldMkLst>
        <pc:graphicFrameChg chg="modGraphic">
          <ac:chgData name="Andreas P." userId="2908e0a5f9406c8f" providerId="LiveId" clId="{955B28DF-CFA8-4222-8413-4B22CA2220E9}" dt="2021-12-11T19:59:58.654" v="34" actId="207"/>
          <ac:graphicFrameMkLst>
            <pc:docMk/>
            <pc:sldMk cId="2703873364" sldId="260"/>
            <ac:graphicFrameMk id="7" creationId="{5122A557-96F6-43A0-8143-A4489E9775B6}"/>
          </ac:graphicFrameMkLst>
        </pc:graphicFrameChg>
      </pc:sldChg>
      <pc:sldChg chg="modSp mod">
        <pc:chgData name="Andreas P." userId="2908e0a5f9406c8f" providerId="LiveId" clId="{955B28DF-CFA8-4222-8413-4B22CA2220E9}" dt="2021-12-11T20:00:12.508" v="35" actId="207"/>
        <pc:sldMkLst>
          <pc:docMk/>
          <pc:sldMk cId="2848376576" sldId="261"/>
        </pc:sldMkLst>
        <pc:spChg chg="mod">
          <ac:chgData name="Andreas P." userId="2908e0a5f9406c8f" providerId="LiveId" clId="{955B28DF-CFA8-4222-8413-4B22CA2220E9}" dt="2021-12-11T20:00:12.508" v="35" actId="207"/>
          <ac:spMkLst>
            <pc:docMk/>
            <pc:sldMk cId="2848376576" sldId="261"/>
            <ac:spMk id="3" creationId="{E0A6D31C-8BB3-4339-AF1C-6C146B7148AF}"/>
          </ac:spMkLst>
        </pc:spChg>
      </pc:sldChg>
      <pc:sldChg chg="modSp mod">
        <pc:chgData name="Andreas P." userId="2908e0a5f9406c8f" providerId="LiveId" clId="{955B28DF-CFA8-4222-8413-4B22CA2220E9}" dt="2021-12-11T20:00:36.420" v="36" actId="207"/>
        <pc:sldMkLst>
          <pc:docMk/>
          <pc:sldMk cId="2675992519" sldId="271"/>
        </pc:sldMkLst>
        <pc:spChg chg="mod">
          <ac:chgData name="Andreas P." userId="2908e0a5f9406c8f" providerId="LiveId" clId="{955B28DF-CFA8-4222-8413-4B22CA2220E9}" dt="2021-12-11T20:00:36.420" v="36" actId="207"/>
          <ac:spMkLst>
            <pc:docMk/>
            <pc:sldMk cId="2675992519" sldId="271"/>
            <ac:spMk id="3" creationId="{38E6C298-3DDA-48C2-AE66-E5F778F0769D}"/>
          </ac:spMkLst>
        </pc:spChg>
      </pc:sldChg>
      <pc:sldChg chg="modSp mod">
        <pc:chgData name="Andreas P." userId="2908e0a5f9406c8f" providerId="LiveId" clId="{955B28DF-CFA8-4222-8413-4B22CA2220E9}" dt="2021-12-11T20:00:43.362" v="37" actId="207"/>
        <pc:sldMkLst>
          <pc:docMk/>
          <pc:sldMk cId="2427526601" sldId="272"/>
        </pc:sldMkLst>
        <pc:spChg chg="mod">
          <ac:chgData name="Andreas P." userId="2908e0a5f9406c8f" providerId="LiveId" clId="{955B28DF-CFA8-4222-8413-4B22CA2220E9}" dt="2021-12-11T20:00:43.362" v="37" actId="207"/>
          <ac:spMkLst>
            <pc:docMk/>
            <pc:sldMk cId="2427526601" sldId="272"/>
            <ac:spMk id="3" creationId="{C696DC88-C1B3-419F-95CC-6C09B716FDFA}"/>
          </ac:spMkLst>
        </pc:spChg>
      </pc:sldChg>
      <pc:sldChg chg="modSp mod">
        <pc:chgData name="Andreas P." userId="2908e0a5f9406c8f" providerId="LiveId" clId="{955B28DF-CFA8-4222-8413-4B22CA2220E9}" dt="2021-12-11T20:00:55.893" v="38" actId="207"/>
        <pc:sldMkLst>
          <pc:docMk/>
          <pc:sldMk cId="3892472574" sldId="273"/>
        </pc:sldMkLst>
        <pc:spChg chg="mod">
          <ac:chgData name="Andreas P." userId="2908e0a5f9406c8f" providerId="LiveId" clId="{955B28DF-CFA8-4222-8413-4B22CA2220E9}" dt="2021-12-11T20:00:55.893" v="38" actId="207"/>
          <ac:spMkLst>
            <pc:docMk/>
            <pc:sldMk cId="3892472574" sldId="273"/>
            <ac:spMk id="3" creationId="{352C8EFC-9951-42F3-A2B0-90CCE16D7C94}"/>
          </ac:spMkLst>
        </pc:spChg>
      </pc:sldChg>
      <pc:sldChg chg="modSp mod">
        <pc:chgData name="Andreas P." userId="2908e0a5f9406c8f" providerId="LiveId" clId="{955B28DF-CFA8-4222-8413-4B22CA2220E9}" dt="2021-12-11T20:01:19.418" v="39" actId="207"/>
        <pc:sldMkLst>
          <pc:docMk/>
          <pc:sldMk cId="2870867550" sldId="276"/>
        </pc:sldMkLst>
        <pc:graphicFrameChg chg="modGraphic">
          <ac:chgData name="Andreas P." userId="2908e0a5f9406c8f" providerId="LiveId" clId="{955B28DF-CFA8-4222-8413-4B22CA2220E9}" dt="2021-12-11T20:01:19.418" v="39" actId="207"/>
          <ac:graphicFrameMkLst>
            <pc:docMk/>
            <pc:sldMk cId="2870867550" sldId="276"/>
            <ac:graphicFrameMk id="14" creationId="{89F44F76-B479-484F-B21E-53D8785F3601}"/>
          </ac:graphicFrameMkLst>
        </pc:graphicFrameChg>
      </pc:sldChg>
      <pc:sldChg chg="modSp mod">
        <pc:chgData name="Andreas P." userId="2908e0a5f9406c8f" providerId="LiveId" clId="{955B28DF-CFA8-4222-8413-4B22CA2220E9}" dt="2021-12-11T20:01:28.687" v="40" actId="207"/>
        <pc:sldMkLst>
          <pc:docMk/>
          <pc:sldMk cId="2270399939" sldId="279"/>
        </pc:sldMkLst>
        <pc:spChg chg="mod">
          <ac:chgData name="Andreas P." userId="2908e0a5f9406c8f" providerId="LiveId" clId="{955B28DF-CFA8-4222-8413-4B22CA2220E9}" dt="2021-12-11T20:01:28.687" v="40" actId="207"/>
          <ac:spMkLst>
            <pc:docMk/>
            <pc:sldMk cId="2270399939" sldId="279"/>
            <ac:spMk id="3" creationId="{7C60F832-0798-4DBB-BC85-3051DABFCDA8}"/>
          </ac:spMkLst>
        </pc:spChg>
      </pc:sldChg>
      <pc:sldChg chg="modSp mod">
        <pc:chgData name="Andreas P." userId="2908e0a5f9406c8f" providerId="LiveId" clId="{955B28DF-CFA8-4222-8413-4B22CA2220E9}" dt="2021-12-11T20:01:41.864" v="41" actId="207"/>
        <pc:sldMkLst>
          <pc:docMk/>
          <pc:sldMk cId="117231153" sldId="286"/>
        </pc:sldMkLst>
        <pc:spChg chg="mod">
          <ac:chgData name="Andreas P." userId="2908e0a5f9406c8f" providerId="LiveId" clId="{955B28DF-CFA8-4222-8413-4B22CA2220E9}" dt="2021-12-11T20:01:41.864" v="41" actId="207"/>
          <ac:spMkLst>
            <pc:docMk/>
            <pc:sldMk cId="117231153" sldId="286"/>
            <ac:spMk id="3" creationId="{B9507C64-3545-4B59-B4AA-35E8BC22E1F7}"/>
          </ac:spMkLst>
        </pc:spChg>
      </pc:sldChg>
      <pc:sldChg chg="modSp mod">
        <pc:chgData name="Andreas P." userId="2908e0a5f9406c8f" providerId="LiveId" clId="{955B28DF-CFA8-4222-8413-4B22CA2220E9}" dt="2021-12-11T20:01:57.776" v="42" actId="207"/>
        <pc:sldMkLst>
          <pc:docMk/>
          <pc:sldMk cId="2439306483" sldId="294"/>
        </pc:sldMkLst>
        <pc:spChg chg="mod">
          <ac:chgData name="Andreas P." userId="2908e0a5f9406c8f" providerId="LiveId" clId="{955B28DF-CFA8-4222-8413-4B22CA2220E9}" dt="2021-12-11T20:01:57.776" v="42" actId="207"/>
          <ac:spMkLst>
            <pc:docMk/>
            <pc:sldMk cId="2439306483" sldId="294"/>
            <ac:spMk id="2" creationId="{4782347E-01E0-44D0-A753-98880CF685DC}"/>
          </ac:spMkLst>
        </pc:spChg>
      </pc:sldChg>
      <pc:sldChg chg="modSp mod">
        <pc:chgData name="Andreas P." userId="2908e0a5f9406c8f" providerId="LiveId" clId="{955B28DF-CFA8-4222-8413-4B22CA2220E9}" dt="2021-12-11T20:02:14.806" v="43" actId="207"/>
        <pc:sldMkLst>
          <pc:docMk/>
          <pc:sldMk cId="575205086" sldId="301"/>
        </pc:sldMkLst>
        <pc:spChg chg="mod">
          <ac:chgData name="Andreas P." userId="2908e0a5f9406c8f" providerId="LiveId" clId="{955B28DF-CFA8-4222-8413-4B22CA2220E9}" dt="2021-12-11T20:02:14.806" v="43" actId="207"/>
          <ac:spMkLst>
            <pc:docMk/>
            <pc:sldMk cId="575205086" sldId="301"/>
            <ac:spMk id="3" creationId="{A41DBF9B-C98A-4F2C-90A0-1A3299E749CA}"/>
          </ac:spMkLst>
        </pc:spChg>
      </pc:sldChg>
      <pc:sldChg chg="modSp mod">
        <pc:chgData name="Andreas P." userId="2908e0a5f9406c8f" providerId="LiveId" clId="{955B28DF-CFA8-4222-8413-4B22CA2220E9}" dt="2021-12-11T20:02:59.626" v="53" actId="207"/>
        <pc:sldMkLst>
          <pc:docMk/>
          <pc:sldMk cId="3955477924" sldId="305"/>
        </pc:sldMkLst>
        <pc:spChg chg="mod">
          <ac:chgData name="Andreas P." userId="2908e0a5f9406c8f" providerId="LiveId" clId="{955B28DF-CFA8-4222-8413-4B22CA2220E9}" dt="2021-12-11T20:02:59.626" v="53" actId="207"/>
          <ac:spMkLst>
            <pc:docMk/>
            <pc:sldMk cId="3955477924" sldId="305"/>
            <ac:spMk id="3" creationId="{E3454D89-FCE4-483D-B1A2-C69F1F5D9BF8}"/>
          </ac:spMkLst>
        </pc:spChg>
      </pc:sldChg>
      <pc:sldChg chg="modSp mod">
        <pc:chgData name="Andreas P." userId="2908e0a5f9406c8f" providerId="LiveId" clId="{955B28DF-CFA8-4222-8413-4B22CA2220E9}" dt="2021-12-11T20:03:28.370" v="57" actId="20577"/>
        <pc:sldMkLst>
          <pc:docMk/>
          <pc:sldMk cId="869389390" sldId="309"/>
        </pc:sldMkLst>
        <pc:spChg chg="mod">
          <ac:chgData name="Andreas P." userId="2908e0a5f9406c8f" providerId="LiveId" clId="{955B28DF-CFA8-4222-8413-4B22CA2220E9}" dt="2021-12-11T20:03:28.370" v="57" actId="20577"/>
          <ac:spMkLst>
            <pc:docMk/>
            <pc:sldMk cId="869389390" sldId="309"/>
            <ac:spMk id="3" creationId="{62C1805B-6A24-4CED-A6CE-48F6C57D9E26}"/>
          </ac:spMkLst>
        </pc:spChg>
      </pc:sldChg>
      <pc:sldChg chg="modSp mod">
        <pc:chgData name="Andreas P." userId="2908e0a5f9406c8f" providerId="LiveId" clId="{955B28DF-CFA8-4222-8413-4B22CA2220E9}" dt="2021-12-11T20:03:34.744" v="58" actId="20577"/>
        <pc:sldMkLst>
          <pc:docMk/>
          <pc:sldMk cId="1407708741" sldId="310"/>
        </pc:sldMkLst>
        <pc:spChg chg="mod">
          <ac:chgData name="Andreas P." userId="2908e0a5f9406c8f" providerId="LiveId" clId="{955B28DF-CFA8-4222-8413-4B22CA2220E9}" dt="2021-12-11T20:03:34.744" v="58" actId="20577"/>
          <ac:spMkLst>
            <pc:docMk/>
            <pc:sldMk cId="1407708741" sldId="310"/>
            <ac:spMk id="3" creationId="{88299F92-B679-4B71-9A2B-31453E3B6658}"/>
          </ac:spMkLst>
        </pc:spChg>
      </pc:sldChg>
      <pc:sldChg chg="modSp mod">
        <pc:chgData name="Andreas P." userId="2908e0a5f9406c8f" providerId="LiveId" clId="{955B28DF-CFA8-4222-8413-4B22CA2220E9}" dt="2021-12-11T20:03:48.785" v="59" actId="207"/>
        <pc:sldMkLst>
          <pc:docMk/>
          <pc:sldMk cId="958748633" sldId="320"/>
        </pc:sldMkLst>
        <pc:spChg chg="mod">
          <ac:chgData name="Andreas P." userId="2908e0a5f9406c8f" providerId="LiveId" clId="{955B28DF-CFA8-4222-8413-4B22CA2220E9}" dt="2021-12-11T20:03:48.785" v="59" actId="207"/>
          <ac:spMkLst>
            <pc:docMk/>
            <pc:sldMk cId="958748633" sldId="320"/>
            <ac:spMk id="15" creationId="{8A1EE26D-142C-4428-BA73-3699C8EC44DE}"/>
          </ac:spMkLst>
        </pc:spChg>
      </pc:sldChg>
      <pc:sldChg chg="modSp mod">
        <pc:chgData name="Andreas P." userId="2908e0a5f9406c8f" providerId="LiveId" clId="{955B28DF-CFA8-4222-8413-4B22CA2220E9}" dt="2021-12-11T20:03:55.564" v="60" actId="207"/>
        <pc:sldMkLst>
          <pc:docMk/>
          <pc:sldMk cId="255628002" sldId="321"/>
        </pc:sldMkLst>
        <pc:spChg chg="mod">
          <ac:chgData name="Andreas P." userId="2908e0a5f9406c8f" providerId="LiveId" clId="{955B28DF-CFA8-4222-8413-4B22CA2220E9}" dt="2021-12-11T20:03:55.564" v="60" actId="207"/>
          <ac:spMkLst>
            <pc:docMk/>
            <pc:sldMk cId="255628002" sldId="321"/>
            <ac:spMk id="3" creationId="{3F55BA33-4203-4927-8442-3049DB86856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CF5ADF-7F89-4E2F-ADD1-F61AA2DB6BAD}"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12E3E6F9-8EC0-433F-9CE0-802CDCE8111F}">
      <dgm:prSet custT="1"/>
      <dgm:spPr/>
      <dgm:t>
        <a:bodyPr/>
        <a:lstStyle/>
        <a:p>
          <a:r>
            <a:rPr lang="el-GR" sz="2400" dirty="0">
              <a:latin typeface="Times New Roman" panose="02020603050405020304" pitchFamily="18" charset="0"/>
              <a:cs typeface="Times New Roman" panose="02020603050405020304" pitchFamily="18" charset="0"/>
            </a:rPr>
            <a:t>Σίτιση είναι η ικανότητα κράτησης και διαχείρισης του φαγητού στην στοματική κοιλότητα με σκοπό την κατάποση του.</a:t>
          </a:r>
          <a:endParaRPr lang="en-US" sz="2400" dirty="0">
            <a:latin typeface="Times New Roman" panose="02020603050405020304" pitchFamily="18" charset="0"/>
            <a:cs typeface="Times New Roman" panose="02020603050405020304" pitchFamily="18" charset="0"/>
          </a:endParaRPr>
        </a:p>
      </dgm:t>
    </dgm:pt>
    <dgm:pt modelId="{1182067E-BBF5-4729-83CE-B18D21576762}" type="parTrans" cxnId="{A88FB895-07C5-40F6-BA74-32FCC2BB3D5F}">
      <dgm:prSet/>
      <dgm:spPr/>
      <dgm:t>
        <a:bodyPr/>
        <a:lstStyle/>
        <a:p>
          <a:endParaRPr lang="en-US"/>
        </a:p>
      </dgm:t>
    </dgm:pt>
    <dgm:pt modelId="{A60D901C-8170-4C47-9305-E9E8807A400B}" type="sibTrans" cxnId="{A88FB895-07C5-40F6-BA74-32FCC2BB3D5F}">
      <dgm:prSet/>
      <dgm:spPr/>
      <dgm:t>
        <a:bodyPr/>
        <a:lstStyle/>
        <a:p>
          <a:endParaRPr lang="en-US"/>
        </a:p>
      </dgm:t>
    </dgm:pt>
    <dgm:pt modelId="{03035719-0617-42A1-9A31-8ED966A3C6F7}">
      <dgm:prSet custT="1"/>
      <dgm:spPr/>
      <dgm:t>
        <a:bodyPr/>
        <a:lstStyle/>
        <a:p>
          <a:r>
            <a:rPr lang="el-GR" sz="2400" dirty="0">
              <a:latin typeface="Times New Roman" panose="02020603050405020304" pitchFamily="18" charset="0"/>
              <a:cs typeface="Times New Roman" panose="02020603050405020304" pitchFamily="18" charset="0"/>
            </a:rPr>
            <a:t>Κατάποση είναι η σύνθετη διαδικασία και ενέργεια, κατά την οποία το φαγητό ή το υγρό μεταφέρεται από την στοματική κοιλότητα στο στομάχι, μέσω του φάρυγγα και του οισοφάγου. </a:t>
          </a:r>
          <a:endParaRPr lang="en-US" sz="2400" dirty="0">
            <a:latin typeface="Times New Roman" panose="02020603050405020304" pitchFamily="18" charset="0"/>
            <a:cs typeface="Times New Roman" panose="02020603050405020304" pitchFamily="18" charset="0"/>
          </a:endParaRPr>
        </a:p>
      </dgm:t>
    </dgm:pt>
    <dgm:pt modelId="{690D10A9-4D5F-4EF1-95C7-68FF8EF74773}" type="parTrans" cxnId="{68D18A83-4CE3-47E9-BD5C-C454190E0D22}">
      <dgm:prSet/>
      <dgm:spPr/>
      <dgm:t>
        <a:bodyPr/>
        <a:lstStyle/>
        <a:p>
          <a:endParaRPr lang="en-US"/>
        </a:p>
      </dgm:t>
    </dgm:pt>
    <dgm:pt modelId="{AAC71005-96CA-4161-A7F5-E50101B098D8}" type="sibTrans" cxnId="{68D18A83-4CE3-47E9-BD5C-C454190E0D22}">
      <dgm:prSet/>
      <dgm:spPr/>
      <dgm:t>
        <a:bodyPr/>
        <a:lstStyle/>
        <a:p>
          <a:endParaRPr lang="en-US"/>
        </a:p>
      </dgm:t>
    </dgm:pt>
    <dgm:pt modelId="{2EE7CA76-71FF-4B85-B15E-A8A6ED6FBE9D}">
      <dgm:prSet custT="1"/>
      <dgm:spPr/>
      <dgm:t>
        <a:bodyPr/>
        <a:lstStyle/>
        <a:p>
          <a:endParaRPr lang="en-US" sz="2400" dirty="0">
            <a:latin typeface="Times New Roman" panose="02020603050405020304" pitchFamily="18" charset="0"/>
            <a:cs typeface="Times New Roman" panose="02020603050405020304" pitchFamily="18" charset="0"/>
          </a:endParaRPr>
        </a:p>
        <a:p>
          <a:r>
            <a:rPr lang="el-GR" sz="2400" dirty="0">
              <a:solidFill>
                <a:schemeClr val="tx1"/>
              </a:solidFill>
              <a:latin typeface="Times New Roman" panose="02020603050405020304" pitchFamily="18" charset="0"/>
              <a:cs typeface="Times New Roman" panose="02020603050405020304" pitchFamily="18" charset="0"/>
            </a:rPr>
            <a:t>Η κατάποση </a:t>
          </a:r>
          <a:r>
            <a:rPr lang="el-GR" sz="2400" dirty="0">
              <a:latin typeface="Times New Roman" panose="02020603050405020304" pitchFamily="18" charset="0"/>
              <a:cs typeface="Times New Roman" panose="02020603050405020304" pitchFamily="18" charset="0"/>
            </a:rPr>
            <a:t>επηρεάζεται από πολλούς παράγοντες, όπως το μέγεθος του βλωμού, την νευρομυική ικανότητα του ατόμου κ.α.</a:t>
          </a:r>
          <a:endParaRPr lang="en-US" sz="2400" dirty="0">
            <a:latin typeface="Times New Roman" panose="02020603050405020304" pitchFamily="18" charset="0"/>
            <a:cs typeface="Times New Roman" panose="02020603050405020304" pitchFamily="18" charset="0"/>
          </a:endParaRPr>
        </a:p>
      </dgm:t>
    </dgm:pt>
    <dgm:pt modelId="{FE5062E4-9705-4F94-92BF-25557E32CC3C}" type="parTrans" cxnId="{62096FAE-509C-4479-AC07-BAE077D09E95}">
      <dgm:prSet/>
      <dgm:spPr/>
      <dgm:t>
        <a:bodyPr/>
        <a:lstStyle/>
        <a:p>
          <a:endParaRPr lang="en-US"/>
        </a:p>
      </dgm:t>
    </dgm:pt>
    <dgm:pt modelId="{2EE7CAC6-39F4-43E2-B701-A0CC067C531F}" type="sibTrans" cxnId="{62096FAE-509C-4479-AC07-BAE077D09E95}">
      <dgm:prSet/>
      <dgm:spPr/>
      <dgm:t>
        <a:bodyPr/>
        <a:lstStyle/>
        <a:p>
          <a:endParaRPr lang="en-US"/>
        </a:p>
      </dgm:t>
    </dgm:pt>
    <dgm:pt modelId="{407AF0C9-61B7-4C0C-AF97-18A4EFA61FE1}" type="pres">
      <dgm:prSet presAssocID="{3ECF5ADF-7F89-4E2F-ADD1-F61AA2DB6BAD}" presName="vert0" presStyleCnt="0">
        <dgm:presLayoutVars>
          <dgm:dir/>
          <dgm:animOne val="branch"/>
          <dgm:animLvl val="lvl"/>
        </dgm:presLayoutVars>
      </dgm:prSet>
      <dgm:spPr/>
    </dgm:pt>
    <dgm:pt modelId="{DF7DA60C-8EAA-43C9-8ECB-4CB17947A24B}" type="pres">
      <dgm:prSet presAssocID="{12E3E6F9-8EC0-433F-9CE0-802CDCE8111F}" presName="thickLine" presStyleLbl="alignNode1" presStyleIdx="0" presStyleCnt="3"/>
      <dgm:spPr/>
    </dgm:pt>
    <dgm:pt modelId="{75A74C70-3939-473F-8799-BD5405D7D776}" type="pres">
      <dgm:prSet presAssocID="{12E3E6F9-8EC0-433F-9CE0-802CDCE8111F}" presName="horz1" presStyleCnt="0"/>
      <dgm:spPr/>
    </dgm:pt>
    <dgm:pt modelId="{A47608B6-DD7B-41CB-976D-7A50466B39D3}" type="pres">
      <dgm:prSet presAssocID="{12E3E6F9-8EC0-433F-9CE0-802CDCE8111F}" presName="tx1" presStyleLbl="revTx" presStyleIdx="0" presStyleCnt="3"/>
      <dgm:spPr/>
    </dgm:pt>
    <dgm:pt modelId="{6EDF5175-DE41-4209-A83F-FDFABC74573F}" type="pres">
      <dgm:prSet presAssocID="{12E3E6F9-8EC0-433F-9CE0-802CDCE8111F}" presName="vert1" presStyleCnt="0"/>
      <dgm:spPr/>
    </dgm:pt>
    <dgm:pt modelId="{1E1FC00B-66B8-4A90-ACC7-BA6D498ACDAD}" type="pres">
      <dgm:prSet presAssocID="{03035719-0617-42A1-9A31-8ED966A3C6F7}" presName="thickLine" presStyleLbl="alignNode1" presStyleIdx="1" presStyleCnt="3"/>
      <dgm:spPr/>
    </dgm:pt>
    <dgm:pt modelId="{0E6525ED-55D3-492E-840E-46FD476BFF3C}" type="pres">
      <dgm:prSet presAssocID="{03035719-0617-42A1-9A31-8ED966A3C6F7}" presName="horz1" presStyleCnt="0"/>
      <dgm:spPr/>
    </dgm:pt>
    <dgm:pt modelId="{3561EBC4-624E-4DAE-B3FB-D9638AFE64BF}" type="pres">
      <dgm:prSet presAssocID="{03035719-0617-42A1-9A31-8ED966A3C6F7}" presName="tx1" presStyleLbl="revTx" presStyleIdx="1" presStyleCnt="3"/>
      <dgm:spPr/>
    </dgm:pt>
    <dgm:pt modelId="{520C7C19-484A-4639-AEE9-4285B966B1F2}" type="pres">
      <dgm:prSet presAssocID="{03035719-0617-42A1-9A31-8ED966A3C6F7}" presName="vert1" presStyleCnt="0"/>
      <dgm:spPr/>
    </dgm:pt>
    <dgm:pt modelId="{D35148A3-12B2-4CCD-B63E-B3F563FAE747}" type="pres">
      <dgm:prSet presAssocID="{2EE7CA76-71FF-4B85-B15E-A8A6ED6FBE9D}" presName="thickLine" presStyleLbl="alignNode1" presStyleIdx="2" presStyleCnt="3"/>
      <dgm:spPr/>
    </dgm:pt>
    <dgm:pt modelId="{CFE470E0-EF3E-4A80-9B03-25F729DF2F85}" type="pres">
      <dgm:prSet presAssocID="{2EE7CA76-71FF-4B85-B15E-A8A6ED6FBE9D}" presName="horz1" presStyleCnt="0"/>
      <dgm:spPr/>
    </dgm:pt>
    <dgm:pt modelId="{4F93829D-84FE-481C-A3C7-9FB81B53F9F9}" type="pres">
      <dgm:prSet presAssocID="{2EE7CA76-71FF-4B85-B15E-A8A6ED6FBE9D}" presName="tx1" presStyleLbl="revTx" presStyleIdx="2" presStyleCnt="3"/>
      <dgm:spPr/>
    </dgm:pt>
    <dgm:pt modelId="{BDC002CE-5C8C-43C2-B87B-2C8427069D23}" type="pres">
      <dgm:prSet presAssocID="{2EE7CA76-71FF-4B85-B15E-A8A6ED6FBE9D}" presName="vert1" presStyleCnt="0"/>
      <dgm:spPr/>
    </dgm:pt>
  </dgm:ptLst>
  <dgm:cxnLst>
    <dgm:cxn modelId="{B7C75D2D-6D2D-4C05-90F0-C50A5C2B2999}" type="presOf" srcId="{3ECF5ADF-7F89-4E2F-ADD1-F61AA2DB6BAD}" destId="{407AF0C9-61B7-4C0C-AF97-18A4EFA61FE1}" srcOrd="0" destOrd="0" presId="urn:microsoft.com/office/officeart/2008/layout/LinedList"/>
    <dgm:cxn modelId="{8EF6BB7C-D5FF-4585-AEB0-DE5EB6D70EAF}" type="presOf" srcId="{12E3E6F9-8EC0-433F-9CE0-802CDCE8111F}" destId="{A47608B6-DD7B-41CB-976D-7A50466B39D3}" srcOrd="0" destOrd="0" presId="urn:microsoft.com/office/officeart/2008/layout/LinedList"/>
    <dgm:cxn modelId="{68D18A83-4CE3-47E9-BD5C-C454190E0D22}" srcId="{3ECF5ADF-7F89-4E2F-ADD1-F61AA2DB6BAD}" destId="{03035719-0617-42A1-9A31-8ED966A3C6F7}" srcOrd="1" destOrd="0" parTransId="{690D10A9-4D5F-4EF1-95C7-68FF8EF74773}" sibTransId="{AAC71005-96CA-4161-A7F5-E50101B098D8}"/>
    <dgm:cxn modelId="{6F4B7488-5DAA-4CDD-8840-9C2606B86E4A}" type="presOf" srcId="{2EE7CA76-71FF-4B85-B15E-A8A6ED6FBE9D}" destId="{4F93829D-84FE-481C-A3C7-9FB81B53F9F9}" srcOrd="0" destOrd="0" presId="urn:microsoft.com/office/officeart/2008/layout/LinedList"/>
    <dgm:cxn modelId="{A9A9AE93-00B3-4FD9-8C38-A0F1AEEB93FD}" type="presOf" srcId="{03035719-0617-42A1-9A31-8ED966A3C6F7}" destId="{3561EBC4-624E-4DAE-B3FB-D9638AFE64BF}" srcOrd="0" destOrd="0" presId="urn:microsoft.com/office/officeart/2008/layout/LinedList"/>
    <dgm:cxn modelId="{A88FB895-07C5-40F6-BA74-32FCC2BB3D5F}" srcId="{3ECF5ADF-7F89-4E2F-ADD1-F61AA2DB6BAD}" destId="{12E3E6F9-8EC0-433F-9CE0-802CDCE8111F}" srcOrd="0" destOrd="0" parTransId="{1182067E-BBF5-4729-83CE-B18D21576762}" sibTransId="{A60D901C-8170-4C47-9305-E9E8807A400B}"/>
    <dgm:cxn modelId="{62096FAE-509C-4479-AC07-BAE077D09E95}" srcId="{3ECF5ADF-7F89-4E2F-ADD1-F61AA2DB6BAD}" destId="{2EE7CA76-71FF-4B85-B15E-A8A6ED6FBE9D}" srcOrd="2" destOrd="0" parTransId="{FE5062E4-9705-4F94-92BF-25557E32CC3C}" sibTransId="{2EE7CAC6-39F4-43E2-B701-A0CC067C531F}"/>
    <dgm:cxn modelId="{5FE70670-9909-419E-894D-5C68AC678ED2}" type="presParOf" srcId="{407AF0C9-61B7-4C0C-AF97-18A4EFA61FE1}" destId="{DF7DA60C-8EAA-43C9-8ECB-4CB17947A24B}" srcOrd="0" destOrd="0" presId="urn:microsoft.com/office/officeart/2008/layout/LinedList"/>
    <dgm:cxn modelId="{A350CF6F-8FA3-400E-8A5C-42AAA1408F02}" type="presParOf" srcId="{407AF0C9-61B7-4C0C-AF97-18A4EFA61FE1}" destId="{75A74C70-3939-473F-8799-BD5405D7D776}" srcOrd="1" destOrd="0" presId="urn:microsoft.com/office/officeart/2008/layout/LinedList"/>
    <dgm:cxn modelId="{81E85300-8E40-4892-AD6A-C0D9004DA976}" type="presParOf" srcId="{75A74C70-3939-473F-8799-BD5405D7D776}" destId="{A47608B6-DD7B-41CB-976D-7A50466B39D3}" srcOrd="0" destOrd="0" presId="urn:microsoft.com/office/officeart/2008/layout/LinedList"/>
    <dgm:cxn modelId="{BBB66487-D5F1-43B0-B274-BF504EF9B0A3}" type="presParOf" srcId="{75A74C70-3939-473F-8799-BD5405D7D776}" destId="{6EDF5175-DE41-4209-A83F-FDFABC74573F}" srcOrd="1" destOrd="0" presId="urn:microsoft.com/office/officeart/2008/layout/LinedList"/>
    <dgm:cxn modelId="{130BCC89-7483-411C-8E3C-DC2CE056E3E2}" type="presParOf" srcId="{407AF0C9-61B7-4C0C-AF97-18A4EFA61FE1}" destId="{1E1FC00B-66B8-4A90-ACC7-BA6D498ACDAD}" srcOrd="2" destOrd="0" presId="urn:microsoft.com/office/officeart/2008/layout/LinedList"/>
    <dgm:cxn modelId="{505019A9-2280-43F3-B6FD-46C278DFD49A}" type="presParOf" srcId="{407AF0C9-61B7-4C0C-AF97-18A4EFA61FE1}" destId="{0E6525ED-55D3-492E-840E-46FD476BFF3C}" srcOrd="3" destOrd="0" presId="urn:microsoft.com/office/officeart/2008/layout/LinedList"/>
    <dgm:cxn modelId="{7F246FAC-5065-42D9-961B-59BE6BB594B9}" type="presParOf" srcId="{0E6525ED-55D3-492E-840E-46FD476BFF3C}" destId="{3561EBC4-624E-4DAE-B3FB-D9638AFE64BF}" srcOrd="0" destOrd="0" presId="urn:microsoft.com/office/officeart/2008/layout/LinedList"/>
    <dgm:cxn modelId="{5745AE78-DEFE-45E8-B936-BCB3FBED2A65}" type="presParOf" srcId="{0E6525ED-55D3-492E-840E-46FD476BFF3C}" destId="{520C7C19-484A-4639-AEE9-4285B966B1F2}" srcOrd="1" destOrd="0" presId="urn:microsoft.com/office/officeart/2008/layout/LinedList"/>
    <dgm:cxn modelId="{A901132C-8CBE-4A20-9A0E-BD9537A9738C}" type="presParOf" srcId="{407AF0C9-61B7-4C0C-AF97-18A4EFA61FE1}" destId="{D35148A3-12B2-4CCD-B63E-B3F563FAE747}" srcOrd="4" destOrd="0" presId="urn:microsoft.com/office/officeart/2008/layout/LinedList"/>
    <dgm:cxn modelId="{C036BE5B-9DB5-4FDA-878A-6542904FD60E}" type="presParOf" srcId="{407AF0C9-61B7-4C0C-AF97-18A4EFA61FE1}" destId="{CFE470E0-EF3E-4A80-9B03-25F729DF2F85}" srcOrd="5" destOrd="0" presId="urn:microsoft.com/office/officeart/2008/layout/LinedList"/>
    <dgm:cxn modelId="{2D254CE9-5459-4674-93F4-B4BD05835C06}" type="presParOf" srcId="{CFE470E0-EF3E-4A80-9B03-25F729DF2F85}" destId="{4F93829D-84FE-481C-A3C7-9FB81B53F9F9}" srcOrd="0" destOrd="0" presId="urn:microsoft.com/office/officeart/2008/layout/LinedList"/>
    <dgm:cxn modelId="{633DAC5E-28D3-47B2-8F61-E252E08C30DF}" type="presParOf" srcId="{CFE470E0-EF3E-4A80-9B03-25F729DF2F85}" destId="{BDC002CE-5C8C-43C2-B87B-2C8427069D2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643CEE9-6F28-4CA5-B879-5BF34AFD750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32EC124-D318-43EF-8A92-E374527F1F8A}">
      <dgm:prSet custT="1"/>
      <dgm:spPr/>
      <dgm:t>
        <a:bodyPr/>
        <a:lstStyle/>
        <a:p>
          <a:r>
            <a:rPr lang="el-GR" sz="2000" dirty="0">
              <a:latin typeface="Times New Roman" panose="02020603050405020304" pitchFamily="18" charset="0"/>
              <a:cs typeface="Times New Roman" panose="02020603050405020304" pitchFamily="18" charset="0"/>
            </a:rPr>
            <a:t>Βάρος σώματος &lt;75% του ιδανικού</a:t>
          </a:r>
          <a:endParaRPr lang="en-US" sz="2000" dirty="0">
            <a:latin typeface="Times New Roman" panose="02020603050405020304" pitchFamily="18" charset="0"/>
            <a:cs typeface="Times New Roman" panose="02020603050405020304" pitchFamily="18" charset="0"/>
          </a:endParaRPr>
        </a:p>
      </dgm:t>
    </dgm:pt>
    <dgm:pt modelId="{36907959-4A0E-44D9-B4F9-4B6C62150B6F}" type="parTrans" cxnId="{2E90181B-5427-47CA-8C0D-D01CB06AE91E}">
      <dgm:prSet/>
      <dgm:spPr/>
      <dgm:t>
        <a:bodyPr/>
        <a:lstStyle/>
        <a:p>
          <a:endParaRPr lang="en-US"/>
        </a:p>
      </dgm:t>
    </dgm:pt>
    <dgm:pt modelId="{309A3DE2-AFAA-4661-BDD8-D01C90AA8CBD}" type="sibTrans" cxnId="{2E90181B-5427-47CA-8C0D-D01CB06AE91E}">
      <dgm:prSet/>
      <dgm:spPr/>
      <dgm:t>
        <a:bodyPr/>
        <a:lstStyle/>
        <a:p>
          <a:endParaRPr lang="en-US"/>
        </a:p>
      </dgm:t>
    </dgm:pt>
    <dgm:pt modelId="{B86090E6-5562-40F7-BF93-C9D641AD0C34}">
      <dgm:prSet custT="1"/>
      <dgm:spPr/>
      <dgm:t>
        <a:bodyPr/>
        <a:lstStyle/>
        <a:p>
          <a:r>
            <a:rPr lang="el-GR" sz="2000">
              <a:latin typeface="Times New Roman" panose="02020603050405020304" pitchFamily="18" charset="0"/>
              <a:cs typeface="Times New Roman" panose="02020603050405020304" pitchFamily="18" charset="0"/>
            </a:rPr>
            <a:t>Σφύξεις &lt; 45/λεπτό</a:t>
          </a:r>
          <a:endParaRPr lang="en-US" sz="2000">
            <a:latin typeface="Times New Roman" panose="02020603050405020304" pitchFamily="18" charset="0"/>
            <a:cs typeface="Times New Roman" panose="02020603050405020304" pitchFamily="18" charset="0"/>
          </a:endParaRPr>
        </a:p>
      </dgm:t>
    </dgm:pt>
    <dgm:pt modelId="{B903ED9B-A52A-4DC9-97E8-30AD4F74C9BF}" type="parTrans" cxnId="{FAFD56D6-7634-4E86-AC77-83E2547EF447}">
      <dgm:prSet/>
      <dgm:spPr/>
      <dgm:t>
        <a:bodyPr/>
        <a:lstStyle/>
        <a:p>
          <a:endParaRPr lang="en-US"/>
        </a:p>
      </dgm:t>
    </dgm:pt>
    <dgm:pt modelId="{52897FC5-15DD-4486-8B2A-14FCA533371F}" type="sibTrans" cxnId="{FAFD56D6-7634-4E86-AC77-83E2547EF447}">
      <dgm:prSet/>
      <dgm:spPr/>
      <dgm:t>
        <a:bodyPr/>
        <a:lstStyle/>
        <a:p>
          <a:endParaRPr lang="en-US"/>
        </a:p>
      </dgm:t>
    </dgm:pt>
    <dgm:pt modelId="{79E1B2D6-315E-4C24-A822-9B223590B9C6}">
      <dgm:prSet custT="1"/>
      <dgm:spPr/>
      <dgm:t>
        <a:bodyPr/>
        <a:lstStyle/>
        <a:p>
          <a:r>
            <a:rPr lang="el-GR" sz="2000">
              <a:latin typeface="Times New Roman" panose="02020603050405020304" pitchFamily="18" charset="0"/>
              <a:cs typeface="Times New Roman" panose="02020603050405020304" pitchFamily="18" charset="0"/>
            </a:rPr>
            <a:t>Συμπτωματική υπόταση ή συγκοπτικά επεισόδια</a:t>
          </a:r>
          <a:endParaRPr lang="en-US" sz="2000">
            <a:latin typeface="Times New Roman" panose="02020603050405020304" pitchFamily="18" charset="0"/>
            <a:cs typeface="Times New Roman" panose="02020603050405020304" pitchFamily="18" charset="0"/>
          </a:endParaRPr>
        </a:p>
      </dgm:t>
    </dgm:pt>
    <dgm:pt modelId="{1A069F3E-E2DE-4715-8027-ADBA59008706}" type="parTrans" cxnId="{9B01AD95-ABA5-48EB-B974-C9F7CD91104D}">
      <dgm:prSet/>
      <dgm:spPr/>
      <dgm:t>
        <a:bodyPr/>
        <a:lstStyle/>
        <a:p>
          <a:endParaRPr lang="en-US"/>
        </a:p>
      </dgm:t>
    </dgm:pt>
    <dgm:pt modelId="{29C597F5-0E00-4CA8-9151-62FF339B0612}" type="sibTrans" cxnId="{9B01AD95-ABA5-48EB-B974-C9F7CD91104D}">
      <dgm:prSet/>
      <dgm:spPr/>
      <dgm:t>
        <a:bodyPr/>
        <a:lstStyle/>
        <a:p>
          <a:endParaRPr lang="en-US"/>
        </a:p>
      </dgm:t>
    </dgm:pt>
    <dgm:pt modelId="{C292C7D1-E4AC-45AB-84A2-5796D32B0482}">
      <dgm:prSet custT="1"/>
      <dgm:spPr/>
      <dgm:t>
        <a:bodyPr/>
        <a:lstStyle/>
        <a:p>
          <a:r>
            <a:rPr lang="el-GR" sz="2000">
              <a:latin typeface="Times New Roman" panose="02020603050405020304" pitchFamily="18" charset="0"/>
              <a:cs typeface="Times New Roman" panose="02020603050405020304" pitchFamily="18" charset="0"/>
            </a:rPr>
            <a:t>Υποκαλιαιμία</a:t>
          </a:r>
          <a:endParaRPr lang="en-US" sz="2000">
            <a:latin typeface="Times New Roman" panose="02020603050405020304" pitchFamily="18" charset="0"/>
            <a:cs typeface="Times New Roman" panose="02020603050405020304" pitchFamily="18" charset="0"/>
          </a:endParaRPr>
        </a:p>
      </dgm:t>
    </dgm:pt>
    <dgm:pt modelId="{B6C86F9A-7711-489C-9CE0-7EEE39F00A10}" type="parTrans" cxnId="{46CAD5CE-CDC1-40E1-9127-53619D806A82}">
      <dgm:prSet/>
      <dgm:spPr/>
      <dgm:t>
        <a:bodyPr/>
        <a:lstStyle/>
        <a:p>
          <a:endParaRPr lang="en-US"/>
        </a:p>
      </dgm:t>
    </dgm:pt>
    <dgm:pt modelId="{F69F437F-F1F7-4ABD-B88D-4CB3474B1CA4}" type="sibTrans" cxnId="{46CAD5CE-CDC1-40E1-9127-53619D806A82}">
      <dgm:prSet/>
      <dgm:spPr/>
      <dgm:t>
        <a:bodyPr/>
        <a:lstStyle/>
        <a:p>
          <a:endParaRPr lang="en-US"/>
        </a:p>
      </dgm:t>
    </dgm:pt>
    <dgm:pt modelId="{DC2716D1-C6BA-4C72-9494-EC9E9EDF2E12}">
      <dgm:prSet custT="1"/>
      <dgm:spPr/>
      <dgm:t>
        <a:bodyPr/>
        <a:lstStyle/>
        <a:p>
          <a:r>
            <a:rPr lang="el-GR" sz="2000" dirty="0">
              <a:latin typeface="Times New Roman" panose="02020603050405020304" pitchFamily="18" charset="0"/>
              <a:cs typeface="Times New Roman" panose="02020603050405020304" pitchFamily="18" charset="0"/>
            </a:rPr>
            <a:t>Ταχεία απώλεια βάρους που δεν μπορεί να αντιμετωπιστεί </a:t>
          </a:r>
          <a:r>
            <a:rPr lang="el-GR" sz="2000" dirty="0" err="1">
              <a:latin typeface="Times New Roman" panose="02020603050405020304" pitchFamily="18" charset="0"/>
              <a:cs typeface="Times New Roman" panose="02020603050405020304" pitchFamily="18" charset="0"/>
            </a:rPr>
            <a:t>εξωνοσοκομειακά</a:t>
          </a:r>
          <a:endParaRPr lang="en-US" sz="2000" dirty="0">
            <a:latin typeface="Times New Roman" panose="02020603050405020304" pitchFamily="18" charset="0"/>
            <a:cs typeface="Times New Roman" panose="02020603050405020304" pitchFamily="18" charset="0"/>
          </a:endParaRPr>
        </a:p>
      </dgm:t>
    </dgm:pt>
    <dgm:pt modelId="{1E28FA62-5E3E-4C44-81EA-3B7299712143}" type="parTrans" cxnId="{418A197F-34DA-4F2A-9ED8-15B73325EEDF}">
      <dgm:prSet/>
      <dgm:spPr/>
      <dgm:t>
        <a:bodyPr/>
        <a:lstStyle/>
        <a:p>
          <a:endParaRPr lang="en-US"/>
        </a:p>
      </dgm:t>
    </dgm:pt>
    <dgm:pt modelId="{AD1FD717-C590-403E-BEC2-8FF6CC4DE703}" type="sibTrans" cxnId="{418A197F-34DA-4F2A-9ED8-15B73325EEDF}">
      <dgm:prSet/>
      <dgm:spPr/>
      <dgm:t>
        <a:bodyPr/>
        <a:lstStyle/>
        <a:p>
          <a:endParaRPr lang="en-US"/>
        </a:p>
      </dgm:t>
    </dgm:pt>
    <dgm:pt modelId="{4C46F652-8F38-4024-8FE1-00BE154A6724}">
      <dgm:prSet custT="1"/>
      <dgm:spPr/>
      <dgm:t>
        <a:bodyPr/>
        <a:lstStyle/>
        <a:p>
          <a:r>
            <a:rPr lang="el-GR" sz="2000">
              <a:latin typeface="Times New Roman" panose="02020603050405020304" pitchFamily="18" charset="0"/>
              <a:cs typeface="Times New Roman" panose="02020603050405020304" pitchFamily="18" charset="0"/>
            </a:rPr>
            <a:t>Αποτυχία εξωνοσοκομειακής διαχείρισης</a:t>
          </a:r>
          <a:endParaRPr lang="en-US" sz="2000">
            <a:latin typeface="Times New Roman" panose="02020603050405020304" pitchFamily="18" charset="0"/>
            <a:cs typeface="Times New Roman" panose="02020603050405020304" pitchFamily="18" charset="0"/>
          </a:endParaRPr>
        </a:p>
      </dgm:t>
    </dgm:pt>
    <dgm:pt modelId="{767972E0-70BE-46A8-8AC7-2F74C91E8605}" type="parTrans" cxnId="{1F40526E-5F3D-43B0-90A8-3FAF3BD78134}">
      <dgm:prSet/>
      <dgm:spPr/>
      <dgm:t>
        <a:bodyPr/>
        <a:lstStyle/>
        <a:p>
          <a:endParaRPr lang="en-US"/>
        </a:p>
      </dgm:t>
    </dgm:pt>
    <dgm:pt modelId="{05451D04-4A4F-4F14-947C-9F5BA0332F56}" type="sibTrans" cxnId="{1F40526E-5F3D-43B0-90A8-3FAF3BD78134}">
      <dgm:prSet/>
      <dgm:spPr/>
      <dgm:t>
        <a:bodyPr/>
        <a:lstStyle/>
        <a:p>
          <a:endParaRPr lang="en-US"/>
        </a:p>
      </dgm:t>
    </dgm:pt>
    <dgm:pt modelId="{48DABEA8-20E6-49B4-BEDB-F6E4E50314AE}">
      <dgm:prSet custT="1"/>
      <dgm:spPr/>
      <dgm:t>
        <a:bodyPr/>
        <a:lstStyle/>
        <a:p>
          <a:r>
            <a:rPr lang="el-GR" sz="2000">
              <a:latin typeface="Times New Roman" panose="02020603050405020304" pitchFamily="18" charset="0"/>
              <a:cs typeface="Times New Roman" panose="02020603050405020304" pitchFamily="18" charset="0"/>
            </a:rPr>
            <a:t>Οξεία άρνηση λήψης τροφής</a:t>
          </a:r>
          <a:endParaRPr lang="en-US" sz="2000">
            <a:latin typeface="Times New Roman" panose="02020603050405020304" pitchFamily="18" charset="0"/>
            <a:cs typeface="Times New Roman" panose="02020603050405020304" pitchFamily="18" charset="0"/>
          </a:endParaRPr>
        </a:p>
      </dgm:t>
    </dgm:pt>
    <dgm:pt modelId="{A7A87692-568B-4B40-A7C6-1D5072CE04AC}" type="parTrans" cxnId="{2ACF6BDB-9F71-4E20-ABD7-4BC27B59D4AD}">
      <dgm:prSet/>
      <dgm:spPr/>
      <dgm:t>
        <a:bodyPr/>
        <a:lstStyle/>
        <a:p>
          <a:endParaRPr lang="en-US"/>
        </a:p>
      </dgm:t>
    </dgm:pt>
    <dgm:pt modelId="{E3A019DB-D3EB-46C8-AD31-4AC836C226C3}" type="sibTrans" cxnId="{2ACF6BDB-9F71-4E20-ABD7-4BC27B59D4AD}">
      <dgm:prSet/>
      <dgm:spPr/>
      <dgm:t>
        <a:bodyPr/>
        <a:lstStyle/>
        <a:p>
          <a:endParaRPr lang="en-US"/>
        </a:p>
      </dgm:t>
    </dgm:pt>
    <dgm:pt modelId="{603BD9C8-4812-4427-811F-6727B88587A3}">
      <dgm:prSet custT="1"/>
      <dgm:spPr/>
      <dgm:t>
        <a:bodyPr/>
        <a:lstStyle/>
        <a:p>
          <a:r>
            <a:rPr lang="el-GR" sz="2000">
              <a:latin typeface="Times New Roman" panose="02020603050405020304" pitchFamily="18" charset="0"/>
              <a:cs typeface="Times New Roman" panose="02020603050405020304" pitchFamily="18" charset="0"/>
            </a:rPr>
            <a:t>Ψυχιατρική συνοσηρότητα (τάση για αυτοκτονία)</a:t>
          </a:r>
          <a:endParaRPr lang="en-US" sz="2000">
            <a:latin typeface="Times New Roman" panose="02020603050405020304" pitchFamily="18" charset="0"/>
            <a:cs typeface="Times New Roman" panose="02020603050405020304" pitchFamily="18" charset="0"/>
          </a:endParaRPr>
        </a:p>
      </dgm:t>
    </dgm:pt>
    <dgm:pt modelId="{F949BF7A-3E28-4540-A1E2-A64658EA999E}" type="parTrans" cxnId="{B6965A22-FBA9-4F38-A670-8190EF9D1F8A}">
      <dgm:prSet/>
      <dgm:spPr/>
      <dgm:t>
        <a:bodyPr/>
        <a:lstStyle/>
        <a:p>
          <a:endParaRPr lang="en-US"/>
        </a:p>
      </dgm:t>
    </dgm:pt>
    <dgm:pt modelId="{CE83A956-5042-479B-B33A-36B48B268D9B}" type="sibTrans" cxnId="{B6965A22-FBA9-4F38-A670-8190EF9D1F8A}">
      <dgm:prSet/>
      <dgm:spPr/>
      <dgm:t>
        <a:bodyPr/>
        <a:lstStyle/>
        <a:p>
          <a:endParaRPr lang="en-US"/>
        </a:p>
      </dgm:t>
    </dgm:pt>
    <dgm:pt modelId="{803AC398-0A4D-4642-901C-0284E9BBBC25}" type="pres">
      <dgm:prSet presAssocID="{8643CEE9-6F28-4CA5-B879-5BF34AFD750D}" presName="linear" presStyleCnt="0">
        <dgm:presLayoutVars>
          <dgm:animLvl val="lvl"/>
          <dgm:resizeHandles val="exact"/>
        </dgm:presLayoutVars>
      </dgm:prSet>
      <dgm:spPr/>
    </dgm:pt>
    <dgm:pt modelId="{D9DF76A5-A7E7-42DE-9834-C09F6709BF03}" type="pres">
      <dgm:prSet presAssocID="{F32EC124-D318-43EF-8A92-E374527F1F8A}" presName="parentText" presStyleLbl="node1" presStyleIdx="0" presStyleCnt="8">
        <dgm:presLayoutVars>
          <dgm:chMax val="0"/>
          <dgm:bulletEnabled val="1"/>
        </dgm:presLayoutVars>
      </dgm:prSet>
      <dgm:spPr/>
    </dgm:pt>
    <dgm:pt modelId="{67D230DD-27A3-4D6C-B7C3-B85B36B8198D}" type="pres">
      <dgm:prSet presAssocID="{309A3DE2-AFAA-4661-BDD8-D01C90AA8CBD}" presName="spacer" presStyleCnt="0"/>
      <dgm:spPr/>
    </dgm:pt>
    <dgm:pt modelId="{9F09F34C-234E-41A8-BD43-653FC590D508}" type="pres">
      <dgm:prSet presAssocID="{B86090E6-5562-40F7-BF93-C9D641AD0C34}" presName="parentText" presStyleLbl="node1" presStyleIdx="1" presStyleCnt="8">
        <dgm:presLayoutVars>
          <dgm:chMax val="0"/>
          <dgm:bulletEnabled val="1"/>
        </dgm:presLayoutVars>
      </dgm:prSet>
      <dgm:spPr/>
    </dgm:pt>
    <dgm:pt modelId="{E8FC9851-2D46-4282-94B9-91B877F11656}" type="pres">
      <dgm:prSet presAssocID="{52897FC5-15DD-4486-8B2A-14FCA533371F}" presName="spacer" presStyleCnt="0"/>
      <dgm:spPr/>
    </dgm:pt>
    <dgm:pt modelId="{7799E970-1E3D-4F48-954D-E1D5168EF0D4}" type="pres">
      <dgm:prSet presAssocID="{79E1B2D6-315E-4C24-A822-9B223590B9C6}" presName="parentText" presStyleLbl="node1" presStyleIdx="2" presStyleCnt="8">
        <dgm:presLayoutVars>
          <dgm:chMax val="0"/>
          <dgm:bulletEnabled val="1"/>
        </dgm:presLayoutVars>
      </dgm:prSet>
      <dgm:spPr/>
    </dgm:pt>
    <dgm:pt modelId="{9F640499-7B19-4C3D-AF0D-AEAE545DFF83}" type="pres">
      <dgm:prSet presAssocID="{29C597F5-0E00-4CA8-9151-62FF339B0612}" presName="spacer" presStyleCnt="0"/>
      <dgm:spPr/>
    </dgm:pt>
    <dgm:pt modelId="{5D5F2B85-AAE7-467B-BCF6-5832C500FEAD}" type="pres">
      <dgm:prSet presAssocID="{C292C7D1-E4AC-45AB-84A2-5796D32B0482}" presName="parentText" presStyleLbl="node1" presStyleIdx="3" presStyleCnt="8">
        <dgm:presLayoutVars>
          <dgm:chMax val="0"/>
          <dgm:bulletEnabled val="1"/>
        </dgm:presLayoutVars>
      </dgm:prSet>
      <dgm:spPr/>
    </dgm:pt>
    <dgm:pt modelId="{A97D53A0-F93C-471E-A227-63D9797C3DF0}" type="pres">
      <dgm:prSet presAssocID="{F69F437F-F1F7-4ABD-B88D-4CB3474B1CA4}" presName="spacer" presStyleCnt="0"/>
      <dgm:spPr/>
    </dgm:pt>
    <dgm:pt modelId="{DA231AD6-6943-48F9-8353-43CEF5B1F9DF}" type="pres">
      <dgm:prSet presAssocID="{DC2716D1-C6BA-4C72-9494-EC9E9EDF2E12}" presName="parentText" presStyleLbl="node1" presStyleIdx="4" presStyleCnt="8" custScaleY="89333">
        <dgm:presLayoutVars>
          <dgm:chMax val="0"/>
          <dgm:bulletEnabled val="1"/>
        </dgm:presLayoutVars>
      </dgm:prSet>
      <dgm:spPr/>
    </dgm:pt>
    <dgm:pt modelId="{8616AB02-5B06-4E2B-A4B3-C9075CC5B089}" type="pres">
      <dgm:prSet presAssocID="{AD1FD717-C590-403E-BEC2-8FF6CC4DE703}" presName="spacer" presStyleCnt="0"/>
      <dgm:spPr/>
    </dgm:pt>
    <dgm:pt modelId="{85DFC72D-5FC9-4100-A3CB-17BB4FB73CF8}" type="pres">
      <dgm:prSet presAssocID="{4C46F652-8F38-4024-8FE1-00BE154A6724}" presName="parentText" presStyleLbl="node1" presStyleIdx="5" presStyleCnt="8">
        <dgm:presLayoutVars>
          <dgm:chMax val="0"/>
          <dgm:bulletEnabled val="1"/>
        </dgm:presLayoutVars>
      </dgm:prSet>
      <dgm:spPr/>
    </dgm:pt>
    <dgm:pt modelId="{8B1A15F7-7D8F-4DFC-8907-6F3601D51534}" type="pres">
      <dgm:prSet presAssocID="{05451D04-4A4F-4F14-947C-9F5BA0332F56}" presName="spacer" presStyleCnt="0"/>
      <dgm:spPr/>
    </dgm:pt>
    <dgm:pt modelId="{224F42C1-931F-4159-81EB-2CB8DDFE70FC}" type="pres">
      <dgm:prSet presAssocID="{48DABEA8-20E6-49B4-BEDB-F6E4E50314AE}" presName="parentText" presStyleLbl="node1" presStyleIdx="6" presStyleCnt="8">
        <dgm:presLayoutVars>
          <dgm:chMax val="0"/>
          <dgm:bulletEnabled val="1"/>
        </dgm:presLayoutVars>
      </dgm:prSet>
      <dgm:spPr/>
    </dgm:pt>
    <dgm:pt modelId="{EC7EE071-3387-4456-9261-8B891C5ACA75}" type="pres">
      <dgm:prSet presAssocID="{E3A019DB-D3EB-46C8-AD31-4AC836C226C3}" presName="spacer" presStyleCnt="0"/>
      <dgm:spPr/>
    </dgm:pt>
    <dgm:pt modelId="{6BDF8E22-C9A0-4923-9D03-05202A8C27CD}" type="pres">
      <dgm:prSet presAssocID="{603BD9C8-4812-4427-811F-6727B88587A3}" presName="parentText" presStyleLbl="node1" presStyleIdx="7" presStyleCnt="8">
        <dgm:presLayoutVars>
          <dgm:chMax val="0"/>
          <dgm:bulletEnabled val="1"/>
        </dgm:presLayoutVars>
      </dgm:prSet>
      <dgm:spPr/>
    </dgm:pt>
  </dgm:ptLst>
  <dgm:cxnLst>
    <dgm:cxn modelId="{2E90181B-5427-47CA-8C0D-D01CB06AE91E}" srcId="{8643CEE9-6F28-4CA5-B879-5BF34AFD750D}" destId="{F32EC124-D318-43EF-8A92-E374527F1F8A}" srcOrd="0" destOrd="0" parTransId="{36907959-4A0E-44D9-B4F9-4B6C62150B6F}" sibTransId="{309A3DE2-AFAA-4661-BDD8-D01C90AA8CBD}"/>
    <dgm:cxn modelId="{B6965A22-FBA9-4F38-A670-8190EF9D1F8A}" srcId="{8643CEE9-6F28-4CA5-B879-5BF34AFD750D}" destId="{603BD9C8-4812-4427-811F-6727B88587A3}" srcOrd="7" destOrd="0" parTransId="{F949BF7A-3E28-4540-A1E2-A64658EA999E}" sibTransId="{CE83A956-5042-479B-B33A-36B48B268D9B}"/>
    <dgm:cxn modelId="{1063E826-9515-4C92-877D-9D2754C890F9}" type="presOf" srcId="{F32EC124-D318-43EF-8A92-E374527F1F8A}" destId="{D9DF76A5-A7E7-42DE-9834-C09F6709BF03}" srcOrd="0" destOrd="0" presId="urn:microsoft.com/office/officeart/2005/8/layout/vList2"/>
    <dgm:cxn modelId="{99507530-1E60-4713-97D3-C536B4EA8054}" type="presOf" srcId="{C292C7D1-E4AC-45AB-84A2-5796D32B0482}" destId="{5D5F2B85-AAE7-467B-BCF6-5832C500FEAD}" srcOrd="0" destOrd="0" presId="urn:microsoft.com/office/officeart/2005/8/layout/vList2"/>
    <dgm:cxn modelId="{78643240-2D93-4707-9939-C51CA25A90CD}" type="presOf" srcId="{8643CEE9-6F28-4CA5-B879-5BF34AFD750D}" destId="{803AC398-0A4D-4642-901C-0284E9BBBC25}" srcOrd="0" destOrd="0" presId="urn:microsoft.com/office/officeart/2005/8/layout/vList2"/>
    <dgm:cxn modelId="{35D0FA41-1B50-42FD-8CEF-2D528A777371}" type="presOf" srcId="{DC2716D1-C6BA-4C72-9494-EC9E9EDF2E12}" destId="{DA231AD6-6943-48F9-8353-43CEF5B1F9DF}" srcOrd="0" destOrd="0" presId="urn:microsoft.com/office/officeart/2005/8/layout/vList2"/>
    <dgm:cxn modelId="{9E94B847-65F5-4A58-AC91-1DD2D068FA78}" type="presOf" srcId="{603BD9C8-4812-4427-811F-6727B88587A3}" destId="{6BDF8E22-C9A0-4923-9D03-05202A8C27CD}" srcOrd="0" destOrd="0" presId="urn:microsoft.com/office/officeart/2005/8/layout/vList2"/>
    <dgm:cxn modelId="{F7C6474D-5438-41AA-A8D3-0960FEA624DE}" type="presOf" srcId="{4C46F652-8F38-4024-8FE1-00BE154A6724}" destId="{85DFC72D-5FC9-4100-A3CB-17BB4FB73CF8}" srcOrd="0" destOrd="0" presId="urn:microsoft.com/office/officeart/2005/8/layout/vList2"/>
    <dgm:cxn modelId="{1F40526E-5F3D-43B0-90A8-3FAF3BD78134}" srcId="{8643CEE9-6F28-4CA5-B879-5BF34AFD750D}" destId="{4C46F652-8F38-4024-8FE1-00BE154A6724}" srcOrd="5" destOrd="0" parTransId="{767972E0-70BE-46A8-8AC7-2F74C91E8605}" sibTransId="{05451D04-4A4F-4F14-947C-9F5BA0332F56}"/>
    <dgm:cxn modelId="{438F5E7A-F8E3-447D-A6AA-6DABADBA94B7}" type="presOf" srcId="{48DABEA8-20E6-49B4-BEDB-F6E4E50314AE}" destId="{224F42C1-931F-4159-81EB-2CB8DDFE70FC}" srcOrd="0" destOrd="0" presId="urn:microsoft.com/office/officeart/2005/8/layout/vList2"/>
    <dgm:cxn modelId="{418A197F-34DA-4F2A-9ED8-15B73325EEDF}" srcId="{8643CEE9-6F28-4CA5-B879-5BF34AFD750D}" destId="{DC2716D1-C6BA-4C72-9494-EC9E9EDF2E12}" srcOrd="4" destOrd="0" parTransId="{1E28FA62-5E3E-4C44-81EA-3B7299712143}" sibTransId="{AD1FD717-C590-403E-BEC2-8FF6CC4DE703}"/>
    <dgm:cxn modelId="{9B01AD95-ABA5-48EB-B974-C9F7CD91104D}" srcId="{8643CEE9-6F28-4CA5-B879-5BF34AFD750D}" destId="{79E1B2D6-315E-4C24-A822-9B223590B9C6}" srcOrd="2" destOrd="0" parTransId="{1A069F3E-E2DE-4715-8027-ADBA59008706}" sibTransId="{29C597F5-0E00-4CA8-9151-62FF339B0612}"/>
    <dgm:cxn modelId="{46CAD5CE-CDC1-40E1-9127-53619D806A82}" srcId="{8643CEE9-6F28-4CA5-B879-5BF34AFD750D}" destId="{C292C7D1-E4AC-45AB-84A2-5796D32B0482}" srcOrd="3" destOrd="0" parTransId="{B6C86F9A-7711-489C-9CE0-7EEE39F00A10}" sibTransId="{F69F437F-F1F7-4ABD-B88D-4CB3474B1CA4}"/>
    <dgm:cxn modelId="{FAFD56D6-7634-4E86-AC77-83E2547EF447}" srcId="{8643CEE9-6F28-4CA5-B879-5BF34AFD750D}" destId="{B86090E6-5562-40F7-BF93-C9D641AD0C34}" srcOrd="1" destOrd="0" parTransId="{B903ED9B-A52A-4DC9-97E8-30AD4F74C9BF}" sibTransId="{52897FC5-15DD-4486-8B2A-14FCA533371F}"/>
    <dgm:cxn modelId="{2ACF6BDB-9F71-4E20-ABD7-4BC27B59D4AD}" srcId="{8643CEE9-6F28-4CA5-B879-5BF34AFD750D}" destId="{48DABEA8-20E6-49B4-BEDB-F6E4E50314AE}" srcOrd="6" destOrd="0" parTransId="{A7A87692-568B-4B40-A7C6-1D5072CE04AC}" sibTransId="{E3A019DB-D3EB-46C8-AD31-4AC836C226C3}"/>
    <dgm:cxn modelId="{E98B84E3-A63F-4BA8-9126-62A4653C9443}" type="presOf" srcId="{79E1B2D6-315E-4C24-A822-9B223590B9C6}" destId="{7799E970-1E3D-4F48-954D-E1D5168EF0D4}" srcOrd="0" destOrd="0" presId="urn:microsoft.com/office/officeart/2005/8/layout/vList2"/>
    <dgm:cxn modelId="{2DD301F7-0D7E-4FDD-862C-94219C4F09F8}" type="presOf" srcId="{B86090E6-5562-40F7-BF93-C9D641AD0C34}" destId="{9F09F34C-234E-41A8-BD43-653FC590D508}" srcOrd="0" destOrd="0" presId="urn:microsoft.com/office/officeart/2005/8/layout/vList2"/>
    <dgm:cxn modelId="{FCAEF32B-337A-4021-A5A5-66923B700712}" type="presParOf" srcId="{803AC398-0A4D-4642-901C-0284E9BBBC25}" destId="{D9DF76A5-A7E7-42DE-9834-C09F6709BF03}" srcOrd="0" destOrd="0" presId="urn:microsoft.com/office/officeart/2005/8/layout/vList2"/>
    <dgm:cxn modelId="{C10D5E6A-9E50-4D6A-B155-7605B2F48E23}" type="presParOf" srcId="{803AC398-0A4D-4642-901C-0284E9BBBC25}" destId="{67D230DD-27A3-4D6C-B7C3-B85B36B8198D}" srcOrd="1" destOrd="0" presId="urn:microsoft.com/office/officeart/2005/8/layout/vList2"/>
    <dgm:cxn modelId="{8BF16A5B-8E74-4681-A621-934EB4D1535E}" type="presParOf" srcId="{803AC398-0A4D-4642-901C-0284E9BBBC25}" destId="{9F09F34C-234E-41A8-BD43-653FC590D508}" srcOrd="2" destOrd="0" presId="urn:microsoft.com/office/officeart/2005/8/layout/vList2"/>
    <dgm:cxn modelId="{A2C02138-18E6-49CC-870F-DB6556764513}" type="presParOf" srcId="{803AC398-0A4D-4642-901C-0284E9BBBC25}" destId="{E8FC9851-2D46-4282-94B9-91B877F11656}" srcOrd="3" destOrd="0" presId="urn:microsoft.com/office/officeart/2005/8/layout/vList2"/>
    <dgm:cxn modelId="{04488A99-0452-4733-A53C-A7D56CDB8F62}" type="presParOf" srcId="{803AC398-0A4D-4642-901C-0284E9BBBC25}" destId="{7799E970-1E3D-4F48-954D-E1D5168EF0D4}" srcOrd="4" destOrd="0" presId="urn:microsoft.com/office/officeart/2005/8/layout/vList2"/>
    <dgm:cxn modelId="{7489BF3A-BCD9-4B16-9AF6-84854418B2DD}" type="presParOf" srcId="{803AC398-0A4D-4642-901C-0284E9BBBC25}" destId="{9F640499-7B19-4C3D-AF0D-AEAE545DFF83}" srcOrd="5" destOrd="0" presId="urn:microsoft.com/office/officeart/2005/8/layout/vList2"/>
    <dgm:cxn modelId="{4A7C6689-9427-49F5-B8EE-685DDD5CF118}" type="presParOf" srcId="{803AC398-0A4D-4642-901C-0284E9BBBC25}" destId="{5D5F2B85-AAE7-467B-BCF6-5832C500FEAD}" srcOrd="6" destOrd="0" presId="urn:microsoft.com/office/officeart/2005/8/layout/vList2"/>
    <dgm:cxn modelId="{1442A44E-D3D3-4895-BDA3-0F811C7D489F}" type="presParOf" srcId="{803AC398-0A4D-4642-901C-0284E9BBBC25}" destId="{A97D53A0-F93C-471E-A227-63D9797C3DF0}" srcOrd="7" destOrd="0" presId="urn:microsoft.com/office/officeart/2005/8/layout/vList2"/>
    <dgm:cxn modelId="{DCF20052-954C-4369-A190-5DE3524E81FD}" type="presParOf" srcId="{803AC398-0A4D-4642-901C-0284E9BBBC25}" destId="{DA231AD6-6943-48F9-8353-43CEF5B1F9DF}" srcOrd="8" destOrd="0" presId="urn:microsoft.com/office/officeart/2005/8/layout/vList2"/>
    <dgm:cxn modelId="{C0AA7335-28F5-42D1-8AC0-63AC4D7959B6}" type="presParOf" srcId="{803AC398-0A4D-4642-901C-0284E9BBBC25}" destId="{8616AB02-5B06-4E2B-A4B3-C9075CC5B089}" srcOrd="9" destOrd="0" presId="urn:microsoft.com/office/officeart/2005/8/layout/vList2"/>
    <dgm:cxn modelId="{8C1DAA3B-F3DA-4BA1-9EF5-B65387AAC1C1}" type="presParOf" srcId="{803AC398-0A4D-4642-901C-0284E9BBBC25}" destId="{85DFC72D-5FC9-4100-A3CB-17BB4FB73CF8}" srcOrd="10" destOrd="0" presId="urn:microsoft.com/office/officeart/2005/8/layout/vList2"/>
    <dgm:cxn modelId="{7EFFC05D-E1D0-4801-A76C-A079634DD664}" type="presParOf" srcId="{803AC398-0A4D-4642-901C-0284E9BBBC25}" destId="{8B1A15F7-7D8F-4DFC-8907-6F3601D51534}" srcOrd="11" destOrd="0" presId="urn:microsoft.com/office/officeart/2005/8/layout/vList2"/>
    <dgm:cxn modelId="{F07DD4C2-9F23-4305-AA2E-F7D99CDD699D}" type="presParOf" srcId="{803AC398-0A4D-4642-901C-0284E9BBBC25}" destId="{224F42C1-931F-4159-81EB-2CB8DDFE70FC}" srcOrd="12" destOrd="0" presId="urn:microsoft.com/office/officeart/2005/8/layout/vList2"/>
    <dgm:cxn modelId="{A80374E8-9232-4616-9E1A-D0F6A4D486C5}" type="presParOf" srcId="{803AC398-0A4D-4642-901C-0284E9BBBC25}" destId="{EC7EE071-3387-4456-9261-8B891C5ACA75}" srcOrd="13" destOrd="0" presId="urn:microsoft.com/office/officeart/2005/8/layout/vList2"/>
    <dgm:cxn modelId="{EBB48F54-47BA-49C2-8D8C-12C0CEE52A40}" type="presParOf" srcId="{803AC398-0A4D-4642-901C-0284E9BBBC25}" destId="{6BDF8E22-C9A0-4923-9D03-05202A8C27CD}"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DC1B685-62C9-4D4B-83FC-F0EB5698DC3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2234876C-EF57-46F8-8509-619C4FBAE466}">
      <dgm:prSet/>
      <dgm:spPr/>
      <dgm:t>
        <a:bodyPr/>
        <a:lstStyle/>
        <a:p>
          <a:r>
            <a:rPr lang="el-GR">
              <a:latin typeface="Times New Roman" panose="02020603050405020304" pitchFamily="18" charset="0"/>
              <a:cs typeface="Times New Roman" panose="02020603050405020304" pitchFamily="18" charset="0"/>
            </a:rPr>
            <a:t>40-50% των ασθενών επανέρχονται σε κανονικότητα κατόπιν παρέμβασης</a:t>
          </a:r>
          <a:endParaRPr lang="en-US">
            <a:latin typeface="Times New Roman" panose="02020603050405020304" pitchFamily="18" charset="0"/>
            <a:cs typeface="Times New Roman" panose="02020603050405020304" pitchFamily="18" charset="0"/>
          </a:endParaRPr>
        </a:p>
      </dgm:t>
    </dgm:pt>
    <dgm:pt modelId="{EC4786E2-DE8E-4F71-9E55-C4D02C94772C}" type="parTrans" cxnId="{1DFC57B1-F9AC-4B20-AA50-9B7E47723F29}">
      <dgm:prSet/>
      <dgm:spPr/>
      <dgm:t>
        <a:bodyPr/>
        <a:lstStyle/>
        <a:p>
          <a:endParaRPr lang="en-US"/>
        </a:p>
      </dgm:t>
    </dgm:pt>
    <dgm:pt modelId="{04068775-C091-4A87-ADEC-FDE2CD52AD0E}" type="sibTrans" cxnId="{1DFC57B1-F9AC-4B20-AA50-9B7E47723F29}">
      <dgm:prSet/>
      <dgm:spPr/>
      <dgm:t>
        <a:bodyPr/>
        <a:lstStyle/>
        <a:p>
          <a:endParaRPr lang="en-US"/>
        </a:p>
      </dgm:t>
    </dgm:pt>
    <dgm:pt modelId="{CE91F156-0550-4BD9-B1BB-867E5912FF08}">
      <dgm:prSet/>
      <dgm:spPr/>
      <dgm:t>
        <a:bodyPr/>
        <a:lstStyle/>
        <a:p>
          <a:r>
            <a:rPr lang="el-GR" dirty="0">
              <a:latin typeface="Times New Roman" panose="02020603050405020304" pitchFamily="18" charset="0"/>
              <a:cs typeface="Times New Roman" panose="02020603050405020304" pitchFamily="18" charset="0"/>
            </a:rPr>
            <a:t>20-30% των ασθενών έχουν υποτροπή</a:t>
          </a:r>
          <a:endParaRPr lang="en-US" dirty="0">
            <a:latin typeface="Times New Roman" panose="02020603050405020304" pitchFamily="18" charset="0"/>
            <a:cs typeface="Times New Roman" panose="02020603050405020304" pitchFamily="18" charset="0"/>
          </a:endParaRPr>
        </a:p>
      </dgm:t>
    </dgm:pt>
    <dgm:pt modelId="{42F48B08-8CCA-4669-9F63-E45E39B8693D}" type="parTrans" cxnId="{52C6094A-2844-4871-966E-309C4055ECB8}">
      <dgm:prSet/>
      <dgm:spPr/>
      <dgm:t>
        <a:bodyPr/>
        <a:lstStyle/>
        <a:p>
          <a:endParaRPr lang="en-US"/>
        </a:p>
      </dgm:t>
    </dgm:pt>
    <dgm:pt modelId="{3AB706F8-DCB2-49B8-8A6F-C4DD5D114345}" type="sibTrans" cxnId="{52C6094A-2844-4871-966E-309C4055ECB8}">
      <dgm:prSet/>
      <dgm:spPr/>
      <dgm:t>
        <a:bodyPr/>
        <a:lstStyle/>
        <a:p>
          <a:endParaRPr lang="en-US"/>
        </a:p>
      </dgm:t>
    </dgm:pt>
    <dgm:pt modelId="{51E8F0FE-5A18-4D1F-A44A-85851A779C3C}">
      <dgm:prSet/>
      <dgm:spPr/>
      <dgm:t>
        <a:bodyPr/>
        <a:lstStyle/>
        <a:p>
          <a:r>
            <a:rPr lang="el-GR">
              <a:latin typeface="Times New Roman" panose="02020603050405020304" pitchFamily="18" charset="0"/>
              <a:cs typeface="Times New Roman" panose="02020603050405020304" pitchFamily="18" charset="0"/>
            </a:rPr>
            <a:t>20% μεταπίπτουν σε χρονιότητα</a:t>
          </a:r>
          <a:endParaRPr lang="en-US">
            <a:latin typeface="Times New Roman" panose="02020603050405020304" pitchFamily="18" charset="0"/>
            <a:cs typeface="Times New Roman" panose="02020603050405020304" pitchFamily="18" charset="0"/>
          </a:endParaRPr>
        </a:p>
      </dgm:t>
    </dgm:pt>
    <dgm:pt modelId="{28C3F024-BDCF-4240-8F91-39AF1E317101}" type="parTrans" cxnId="{358376B8-0351-48C8-BBBE-AF15DC4F5360}">
      <dgm:prSet/>
      <dgm:spPr/>
      <dgm:t>
        <a:bodyPr/>
        <a:lstStyle/>
        <a:p>
          <a:endParaRPr lang="en-US"/>
        </a:p>
      </dgm:t>
    </dgm:pt>
    <dgm:pt modelId="{8A467307-DE42-4004-A38E-4324D3F3121F}" type="sibTrans" cxnId="{358376B8-0351-48C8-BBBE-AF15DC4F5360}">
      <dgm:prSet/>
      <dgm:spPr/>
      <dgm:t>
        <a:bodyPr/>
        <a:lstStyle/>
        <a:p>
          <a:endParaRPr lang="en-US"/>
        </a:p>
      </dgm:t>
    </dgm:pt>
    <dgm:pt modelId="{11C78404-8EE7-4B9C-8000-CF952FA9B67D}">
      <dgm:prSet/>
      <dgm:spPr/>
      <dgm:t>
        <a:bodyPr/>
        <a:lstStyle/>
        <a:p>
          <a:r>
            <a:rPr lang="el-GR">
              <a:latin typeface="Times New Roman" panose="02020603050405020304" pitchFamily="18" charset="0"/>
              <a:cs typeface="Times New Roman" panose="02020603050405020304" pitchFamily="18" charset="0"/>
            </a:rPr>
            <a:t>50% μπορεί να μεταπέσουν σε βουλιμία</a:t>
          </a:r>
          <a:endParaRPr lang="en-US">
            <a:latin typeface="Times New Roman" panose="02020603050405020304" pitchFamily="18" charset="0"/>
            <a:cs typeface="Times New Roman" panose="02020603050405020304" pitchFamily="18" charset="0"/>
          </a:endParaRPr>
        </a:p>
      </dgm:t>
    </dgm:pt>
    <dgm:pt modelId="{E59F224F-2390-47A2-A772-7B79C9EA45C5}" type="parTrans" cxnId="{FAE34834-B6DA-4477-BF83-F7838A0A3324}">
      <dgm:prSet/>
      <dgm:spPr/>
      <dgm:t>
        <a:bodyPr/>
        <a:lstStyle/>
        <a:p>
          <a:endParaRPr lang="en-US"/>
        </a:p>
      </dgm:t>
    </dgm:pt>
    <dgm:pt modelId="{2F2FF1D0-7A2C-45BD-915A-E65241BE71A2}" type="sibTrans" cxnId="{FAE34834-B6DA-4477-BF83-F7838A0A3324}">
      <dgm:prSet/>
      <dgm:spPr/>
      <dgm:t>
        <a:bodyPr/>
        <a:lstStyle/>
        <a:p>
          <a:endParaRPr lang="en-US"/>
        </a:p>
      </dgm:t>
    </dgm:pt>
    <dgm:pt modelId="{C0AD740A-2AD6-41FA-BBBD-7BF5DD468A1F}">
      <dgm:prSet/>
      <dgm:spPr/>
      <dgm:t>
        <a:bodyPr/>
        <a:lstStyle/>
        <a:p>
          <a:r>
            <a:rPr lang="el-GR">
              <a:latin typeface="Times New Roman" panose="02020603050405020304" pitchFamily="18" charset="0"/>
              <a:cs typeface="Times New Roman" panose="02020603050405020304" pitchFamily="18" charset="0"/>
            </a:rPr>
            <a:t>5.9% υψηλού κινδύνου να χάσουν την ζωή τους</a:t>
          </a:r>
          <a:endParaRPr lang="en-US">
            <a:latin typeface="Times New Roman" panose="02020603050405020304" pitchFamily="18" charset="0"/>
            <a:cs typeface="Times New Roman" panose="02020603050405020304" pitchFamily="18" charset="0"/>
          </a:endParaRPr>
        </a:p>
      </dgm:t>
    </dgm:pt>
    <dgm:pt modelId="{06CF4179-D0AE-4B74-827C-22463060082F}" type="parTrans" cxnId="{8C77D81E-8E60-48A2-940D-4C38046A3D51}">
      <dgm:prSet/>
      <dgm:spPr/>
      <dgm:t>
        <a:bodyPr/>
        <a:lstStyle/>
        <a:p>
          <a:endParaRPr lang="en-US"/>
        </a:p>
      </dgm:t>
    </dgm:pt>
    <dgm:pt modelId="{50F9F577-CACA-4BDE-A139-85A556BEB5E5}" type="sibTrans" cxnId="{8C77D81E-8E60-48A2-940D-4C38046A3D51}">
      <dgm:prSet/>
      <dgm:spPr/>
      <dgm:t>
        <a:bodyPr/>
        <a:lstStyle/>
        <a:p>
          <a:endParaRPr lang="en-US"/>
        </a:p>
      </dgm:t>
    </dgm:pt>
    <dgm:pt modelId="{7B54E156-30FC-4002-B058-15AEA38237A2}" type="pres">
      <dgm:prSet presAssocID="{CDC1B685-62C9-4D4B-83FC-F0EB5698DC3A}" presName="linear" presStyleCnt="0">
        <dgm:presLayoutVars>
          <dgm:animLvl val="lvl"/>
          <dgm:resizeHandles val="exact"/>
        </dgm:presLayoutVars>
      </dgm:prSet>
      <dgm:spPr/>
    </dgm:pt>
    <dgm:pt modelId="{47A5BCFE-E083-438C-9B4C-2C78D26C81D7}" type="pres">
      <dgm:prSet presAssocID="{2234876C-EF57-46F8-8509-619C4FBAE466}" presName="parentText" presStyleLbl="node1" presStyleIdx="0" presStyleCnt="5">
        <dgm:presLayoutVars>
          <dgm:chMax val="0"/>
          <dgm:bulletEnabled val="1"/>
        </dgm:presLayoutVars>
      </dgm:prSet>
      <dgm:spPr/>
    </dgm:pt>
    <dgm:pt modelId="{A3E33BDF-1663-4893-999C-3DD02ECE5C8B}" type="pres">
      <dgm:prSet presAssocID="{04068775-C091-4A87-ADEC-FDE2CD52AD0E}" presName="spacer" presStyleCnt="0"/>
      <dgm:spPr/>
    </dgm:pt>
    <dgm:pt modelId="{254547BF-61ED-4217-99A6-7E49FF91BD43}" type="pres">
      <dgm:prSet presAssocID="{CE91F156-0550-4BD9-B1BB-867E5912FF08}" presName="parentText" presStyleLbl="node1" presStyleIdx="1" presStyleCnt="5">
        <dgm:presLayoutVars>
          <dgm:chMax val="0"/>
          <dgm:bulletEnabled val="1"/>
        </dgm:presLayoutVars>
      </dgm:prSet>
      <dgm:spPr/>
    </dgm:pt>
    <dgm:pt modelId="{D9ABD4EC-39DF-4A19-9DA3-78A5353CEDF3}" type="pres">
      <dgm:prSet presAssocID="{3AB706F8-DCB2-49B8-8A6F-C4DD5D114345}" presName="spacer" presStyleCnt="0"/>
      <dgm:spPr/>
    </dgm:pt>
    <dgm:pt modelId="{73C8AD0A-DD32-43A9-9E77-68851B3F468A}" type="pres">
      <dgm:prSet presAssocID="{51E8F0FE-5A18-4D1F-A44A-85851A779C3C}" presName="parentText" presStyleLbl="node1" presStyleIdx="2" presStyleCnt="5">
        <dgm:presLayoutVars>
          <dgm:chMax val="0"/>
          <dgm:bulletEnabled val="1"/>
        </dgm:presLayoutVars>
      </dgm:prSet>
      <dgm:spPr/>
    </dgm:pt>
    <dgm:pt modelId="{5EA65235-B394-459E-8B75-38A83AB54B80}" type="pres">
      <dgm:prSet presAssocID="{8A467307-DE42-4004-A38E-4324D3F3121F}" presName="spacer" presStyleCnt="0"/>
      <dgm:spPr/>
    </dgm:pt>
    <dgm:pt modelId="{9A80E9A7-2158-47BC-B896-EF778DF96840}" type="pres">
      <dgm:prSet presAssocID="{11C78404-8EE7-4B9C-8000-CF952FA9B67D}" presName="parentText" presStyleLbl="node1" presStyleIdx="3" presStyleCnt="5">
        <dgm:presLayoutVars>
          <dgm:chMax val="0"/>
          <dgm:bulletEnabled val="1"/>
        </dgm:presLayoutVars>
      </dgm:prSet>
      <dgm:spPr/>
    </dgm:pt>
    <dgm:pt modelId="{20911C4A-AEF6-4DDB-9754-D09EDEDEC459}" type="pres">
      <dgm:prSet presAssocID="{2F2FF1D0-7A2C-45BD-915A-E65241BE71A2}" presName="spacer" presStyleCnt="0"/>
      <dgm:spPr/>
    </dgm:pt>
    <dgm:pt modelId="{E9D0A74B-A3F0-499B-A3BE-0B6E298C7DDC}" type="pres">
      <dgm:prSet presAssocID="{C0AD740A-2AD6-41FA-BBBD-7BF5DD468A1F}" presName="parentText" presStyleLbl="node1" presStyleIdx="4" presStyleCnt="5">
        <dgm:presLayoutVars>
          <dgm:chMax val="0"/>
          <dgm:bulletEnabled val="1"/>
        </dgm:presLayoutVars>
      </dgm:prSet>
      <dgm:spPr/>
    </dgm:pt>
  </dgm:ptLst>
  <dgm:cxnLst>
    <dgm:cxn modelId="{36DEB70C-3CD4-4CFE-80A5-A0A843DCB3CD}" type="presOf" srcId="{CDC1B685-62C9-4D4B-83FC-F0EB5698DC3A}" destId="{7B54E156-30FC-4002-B058-15AEA38237A2}" srcOrd="0" destOrd="0" presId="urn:microsoft.com/office/officeart/2005/8/layout/vList2"/>
    <dgm:cxn modelId="{8C77D81E-8E60-48A2-940D-4C38046A3D51}" srcId="{CDC1B685-62C9-4D4B-83FC-F0EB5698DC3A}" destId="{C0AD740A-2AD6-41FA-BBBD-7BF5DD468A1F}" srcOrd="4" destOrd="0" parTransId="{06CF4179-D0AE-4B74-827C-22463060082F}" sibTransId="{50F9F577-CACA-4BDE-A139-85A556BEB5E5}"/>
    <dgm:cxn modelId="{FAE34834-B6DA-4477-BF83-F7838A0A3324}" srcId="{CDC1B685-62C9-4D4B-83FC-F0EB5698DC3A}" destId="{11C78404-8EE7-4B9C-8000-CF952FA9B67D}" srcOrd="3" destOrd="0" parTransId="{E59F224F-2390-47A2-A772-7B79C9EA45C5}" sibTransId="{2F2FF1D0-7A2C-45BD-915A-E65241BE71A2}"/>
    <dgm:cxn modelId="{ED159D38-14B1-45D0-9B64-33FCD2DD68F8}" type="presOf" srcId="{11C78404-8EE7-4B9C-8000-CF952FA9B67D}" destId="{9A80E9A7-2158-47BC-B896-EF778DF96840}" srcOrd="0" destOrd="0" presId="urn:microsoft.com/office/officeart/2005/8/layout/vList2"/>
    <dgm:cxn modelId="{52C6094A-2844-4871-966E-309C4055ECB8}" srcId="{CDC1B685-62C9-4D4B-83FC-F0EB5698DC3A}" destId="{CE91F156-0550-4BD9-B1BB-867E5912FF08}" srcOrd="1" destOrd="0" parTransId="{42F48B08-8CCA-4669-9F63-E45E39B8693D}" sibTransId="{3AB706F8-DCB2-49B8-8A6F-C4DD5D114345}"/>
    <dgm:cxn modelId="{23577D6D-4E03-4B4C-A01C-93177D43CA57}" type="presOf" srcId="{2234876C-EF57-46F8-8509-619C4FBAE466}" destId="{47A5BCFE-E083-438C-9B4C-2C78D26C81D7}" srcOrd="0" destOrd="0" presId="urn:microsoft.com/office/officeart/2005/8/layout/vList2"/>
    <dgm:cxn modelId="{03BA1C83-4EB9-46BD-9EE3-9050464D69F1}" type="presOf" srcId="{51E8F0FE-5A18-4D1F-A44A-85851A779C3C}" destId="{73C8AD0A-DD32-43A9-9E77-68851B3F468A}" srcOrd="0" destOrd="0" presId="urn:microsoft.com/office/officeart/2005/8/layout/vList2"/>
    <dgm:cxn modelId="{1DFC57B1-F9AC-4B20-AA50-9B7E47723F29}" srcId="{CDC1B685-62C9-4D4B-83FC-F0EB5698DC3A}" destId="{2234876C-EF57-46F8-8509-619C4FBAE466}" srcOrd="0" destOrd="0" parTransId="{EC4786E2-DE8E-4F71-9E55-C4D02C94772C}" sibTransId="{04068775-C091-4A87-ADEC-FDE2CD52AD0E}"/>
    <dgm:cxn modelId="{358376B8-0351-48C8-BBBE-AF15DC4F5360}" srcId="{CDC1B685-62C9-4D4B-83FC-F0EB5698DC3A}" destId="{51E8F0FE-5A18-4D1F-A44A-85851A779C3C}" srcOrd="2" destOrd="0" parTransId="{28C3F024-BDCF-4240-8F91-39AF1E317101}" sibTransId="{8A467307-DE42-4004-A38E-4324D3F3121F}"/>
    <dgm:cxn modelId="{929E54D4-166E-4E00-8532-F34464C6D9BE}" type="presOf" srcId="{CE91F156-0550-4BD9-B1BB-867E5912FF08}" destId="{254547BF-61ED-4217-99A6-7E49FF91BD43}" srcOrd="0" destOrd="0" presId="urn:microsoft.com/office/officeart/2005/8/layout/vList2"/>
    <dgm:cxn modelId="{F4DCA8E8-BC40-44E0-A53A-6B2CB19D96DD}" type="presOf" srcId="{C0AD740A-2AD6-41FA-BBBD-7BF5DD468A1F}" destId="{E9D0A74B-A3F0-499B-A3BE-0B6E298C7DDC}" srcOrd="0" destOrd="0" presId="urn:microsoft.com/office/officeart/2005/8/layout/vList2"/>
    <dgm:cxn modelId="{3EFFEFA0-B773-41A2-8BBA-A4CE3910DC2B}" type="presParOf" srcId="{7B54E156-30FC-4002-B058-15AEA38237A2}" destId="{47A5BCFE-E083-438C-9B4C-2C78D26C81D7}" srcOrd="0" destOrd="0" presId="urn:microsoft.com/office/officeart/2005/8/layout/vList2"/>
    <dgm:cxn modelId="{FBDB3BE8-A8AA-40EF-809D-6B6B4F299E86}" type="presParOf" srcId="{7B54E156-30FC-4002-B058-15AEA38237A2}" destId="{A3E33BDF-1663-4893-999C-3DD02ECE5C8B}" srcOrd="1" destOrd="0" presId="urn:microsoft.com/office/officeart/2005/8/layout/vList2"/>
    <dgm:cxn modelId="{890F9659-AA9F-4BFD-A8DE-280CB8D6D919}" type="presParOf" srcId="{7B54E156-30FC-4002-B058-15AEA38237A2}" destId="{254547BF-61ED-4217-99A6-7E49FF91BD43}" srcOrd="2" destOrd="0" presId="urn:microsoft.com/office/officeart/2005/8/layout/vList2"/>
    <dgm:cxn modelId="{54CD1FF2-5E06-429C-959E-04E4B5B3BE30}" type="presParOf" srcId="{7B54E156-30FC-4002-B058-15AEA38237A2}" destId="{D9ABD4EC-39DF-4A19-9DA3-78A5353CEDF3}" srcOrd="3" destOrd="0" presId="urn:microsoft.com/office/officeart/2005/8/layout/vList2"/>
    <dgm:cxn modelId="{AC51EF3B-46F5-43E7-A74D-64E10A621DAE}" type="presParOf" srcId="{7B54E156-30FC-4002-B058-15AEA38237A2}" destId="{73C8AD0A-DD32-43A9-9E77-68851B3F468A}" srcOrd="4" destOrd="0" presId="urn:microsoft.com/office/officeart/2005/8/layout/vList2"/>
    <dgm:cxn modelId="{7DE2BC50-24BB-4495-AA78-60D2EC22FEEB}" type="presParOf" srcId="{7B54E156-30FC-4002-B058-15AEA38237A2}" destId="{5EA65235-B394-459E-8B75-38A83AB54B80}" srcOrd="5" destOrd="0" presId="urn:microsoft.com/office/officeart/2005/8/layout/vList2"/>
    <dgm:cxn modelId="{148FB9E6-6C8E-49CB-90D3-B080D4E8D9D5}" type="presParOf" srcId="{7B54E156-30FC-4002-B058-15AEA38237A2}" destId="{9A80E9A7-2158-47BC-B896-EF778DF96840}" srcOrd="6" destOrd="0" presId="urn:microsoft.com/office/officeart/2005/8/layout/vList2"/>
    <dgm:cxn modelId="{C46538BD-04F5-485A-863A-2811B5C0FFCB}" type="presParOf" srcId="{7B54E156-30FC-4002-B058-15AEA38237A2}" destId="{20911C4A-AEF6-4DDB-9754-D09EDEDEC459}" srcOrd="7" destOrd="0" presId="urn:microsoft.com/office/officeart/2005/8/layout/vList2"/>
    <dgm:cxn modelId="{1BC8DD47-2ECC-4D23-866C-1AC063E2A539}" type="presParOf" srcId="{7B54E156-30FC-4002-B058-15AEA38237A2}" destId="{E9D0A74B-A3F0-499B-A3BE-0B6E298C7DD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1D00221-3208-4443-B22C-915A0D7853B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724D467-FF65-48EB-BDB1-9A546010CA10}">
      <dgm:prSet/>
      <dgm:spPr/>
      <dgm:t>
        <a:bodyPr/>
        <a:lstStyle/>
        <a:p>
          <a:r>
            <a:rPr lang="el-GR" dirty="0">
              <a:latin typeface="Times New Roman" panose="02020603050405020304" pitchFamily="18" charset="0"/>
              <a:cs typeface="Times New Roman" panose="02020603050405020304" pitchFamily="18" charset="0"/>
            </a:rPr>
            <a:t>Εξαρτάται από την συχνότητα των υποτροπιαζόντων συμπεριφορών, την σοβαρότητα των βιοχημικών και ψυχιατρικών επιπλοκών και την χρονιότητα της κατάστασης.</a:t>
          </a:r>
          <a:endParaRPr lang="en-US" dirty="0">
            <a:latin typeface="Times New Roman" panose="02020603050405020304" pitchFamily="18" charset="0"/>
            <a:cs typeface="Times New Roman" panose="02020603050405020304" pitchFamily="18" charset="0"/>
          </a:endParaRPr>
        </a:p>
      </dgm:t>
    </dgm:pt>
    <dgm:pt modelId="{3894E390-B09E-43D6-B6AB-A110D6679E21}" type="parTrans" cxnId="{CB14CC9F-F1A6-46CC-95E7-B45470BF38A0}">
      <dgm:prSet/>
      <dgm:spPr/>
      <dgm:t>
        <a:bodyPr/>
        <a:lstStyle/>
        <a:p>
          <a:endParaRPr lang="en-US"/>
        </a:p>
      </dgm:t>
    </dgm:pt>
    <dgm:pt modelId="{715C17C2-85B6-44F4-8B93-1AE90790D2F2}" type="sibTrans" cxnId="{CB14CC9F-F1A6-46CC-95E7-B45470BF38A0}">
      <dgm:prSet/>
      <dgm:spPr/>
      <dgm:t>
        <a:bodyPr/>
        <a:lstStyle/>
        <a:p>
          <a:endParaRPr lang="en-US"/>
        </a:p>
      </dgm:t>
    </dgm:pt>
    <dgm:pt modelId="{96863ED3-1CCA-4DA2-97B9-49ADB3422C7A}">
      <dgm:prSet/>
      <dgm:spPr/>
      <dgm:t>
        <a:bodyPr/>
        <a:lstStyle/>
        <a:p>
          <a:r>
            <a:rPr lang="el-GR" dirty="0">
              <a:latin typeface="Times New Roman" panose="02020603050405020304" pitchFamily="18" charset="0"/>
              <a:cs typeface="Times New Roman" panose="02020603050405020304" pitchFamily="18" charset="0"/>
            </a:rPr>
            <a:t>Παρόμοια αντιμετώπιση με της ΝΑ</a:t>
          </a:r>
          <a:endParaRPr lang="en-US" dirty="0">
            <a:latin typeface="Times New Roman" panose="02020603050405020304" pitchFamily="18" charset="0"/>
            <a:cs typeface="Times New Roman" panose="02020603050405020304" pitchFamily="18" charset="0"/>
          </a:endParaRPr>
        </a:p>
      </dgm:t>
    </dgm:pt>
    <dgm:pt modelId="{E32585D1-7186-408A-BBB3-0D848310A86D}" type="parTrans" cxnId="{C3ED5079-F96F-4147-89CA-46B405C86F92}">
      <dgm:prSet/>
      <dgm:spPr/>
      <dgm:t>
        <a:bodyPr/>
        <a:lstStyle/>
        <a:p>
          <a:endParaRPr lang="en-US"/>
        </a:p>
      </dgm:t>
    </dgm:pt>
    <dgm:pt modelId="{C68BF35A-1136-49C9-BEA2-D1F80E0F734E}" type="sibTrans" cxnId="{C3ED5079-F96F-4147-89CA-46B405C86F92}">
      <dgm:prSet/>
      <dgm:spPr/>
      <dgm:t>
        <a:bodyPr/>
        <a:lstStyle/>
        <a:p>
          <a:endParaRPr lang="en-US"/>
        </a:p>
      </dgm:t>
    </dgm:pt>
    <dgm:pt modelId="{2C0E8934-AAB8-4E8A-90B5-4810A7728599}" type="pres">
      <dgm:prSet presAssocID="{31D00221-3208-4443-B22C-915A0D7853BA}" presName="hierChild1" presStyleCnt="0">
        <dgm:presLayoutVars>
          <dgm:chPref val="1"/>
          <dgm:dir/>
          <dgm:animOne val="branch"/>
          <dgm:animLvl val="lvl"/>
          <dgm:resizeHandles/>
        </dgm:presLayoutVars>
      </dgm:prSet>
      <dgm:spPr/>
    </dgm:pt>
    <dgm:pt modelId="{B3D4C9C3-CBA6-41E3-BAF1-687AAAF737D0}" type="pres">
      <dgm:prSet presAssocID="{F724D467-FF65-48EB-BDB1-9A546010CA10}" presName="hierRoot1" presStyleCnt="0"/>
      <dgm:spPr/>
    </dgm:pt>
    <dgm:pt modelId="{840BEFAB-03CB-4CF7-8329-D7F8C196939D}" type="pres">
      <dgm:prSet presAssocID="{F724D467-FF65-48EB-BDB1-9A546010CA10}" presName="composite" presStyleCnt="0"/>
      <dgm:spPr/>
    </dgm:pt>
    <dgm:pt modelId="{F573EDD0-F1E5-451B-9504-8D6898AFDBDB}" type="pres">
      <dgm:prSet presAssocID="{F724D467-FF65-48EB-BDB1-9A546010CA10}" presName="background" presStyleLbl="node0" presStyleIdx="0" presStyleCnt="2"/>
      <dgm:spPr/>
    </dgm:pt>
    <dgm:pt modelId="{2FBDC9E0-828F-42B9-8811-79A1ACC863FD}" type="pres">
      <dgm:prSet presAssocID="{F724D467-FF65-48EB-BDB1-9A546010CA10}" presName="text" presStyleLbl="fgAcc0" presStyleIdx="0" presStyleCnt="2">
        <dgm:presLayoutVars>
          <dgm:chPref val="3"/>
        </dgm:presLayoutVars>
      </dgm:prSet>
      <dgm:spPr/>
    </dgm:pt>
    <dgm:pt modelId="{4C7A59B5-379A-467D-B9D0-4D0BD447F5C8}" type="pres">
      <dgm:prSet presAssocID="{F724D467-FF65-48EB-BDB1-9A546010CA10}" presName="hierChild2" presStyleCnt="0"/>
      <dgm:spPr/>
    </dgm:pt>
    <dgm:pt modelId="{C7A2C5B7-AC22-4306-A1F6-307333FFD7B1}" type="pres">
      <dgm:prSet presAssocID="{96863ED3-1CCA-4DA2-97B9-49ADB3422C7A}" presName="hierRoot1" presStyleCnt="0"/>
      <dgm:spPr/>
    </dgm:pt>
    <dgm:pt modelId="{9216ED9A-D53D-4AB5-824F-15D0D02BE95D}" type="pres">
      <dgm:prSet presAssocID="{96863ED3-1CCA-4DA2-97B9-49ADB3422C7A}" presName="composite" presStyleCnt="0"/>
      <dgm:spPr/>
    </dgm:pt>
    <dgm:pt modelId="{A0B15788-2508-40E7-BBDD-92ED9063888A}" type="pres">
      <dgm:prSet presAssocID="{96863ED3-1CCA-4DA2-97B9-49ADB3422C7A}" presName="background" presStyleLbl="node0" presStyleIdx="1" presStyleCnt="2"/>
      <dgm:spPr/>
    </dgm:pt>
    <dgm:pt modelId="{1DA1F5AE-CBA0-4FBC-877B-1DBC966D74DF}" type="pres">
      <dgm:prSet presAssocID="{96863ED3-1CCA-4DA2-97B9-49ADB3422C7A}" presName="text" presStyleLbl="fgAcc0" presStyleIdx="1" presStyleCnt="2">
        <dgm:presLayoutVars>
          <dgm:chPref val="3"/>
        </dgm:presLayoutVars>
      </dgm:prSet>
      <dgm:spPr/>
    </dgm:pt>
    <dgm:pt modelId="{1434819B-A975-4149-8FBE-B44A693A0362}" type="pres">
      <dgm:prSet presAssocID="{96863ED3-1CCA-4DA2-97B9-49ADB3422C7A}" presName="hierChild2" presStyleCnt="0"/>
      <dgm:spPr/>
    </dgm:pt>
  </dgm:ptLst>
  <dgm:cxnLst>
    <dgm:cxn modelId="{B2A95C4A-5DD6-497E-A313-EC0D05DB1F78}" type="presOf" srcId="{96863ED3-1CCA-4DA2-97B9-49ADB3422C7A}" destId="{1DA1F5AE-CBA0-4FBC-877B-1DBC966D74DF}" srcOrd="0" destOrd="0" presId="urn:microsoft.com/office/officeart/2005/8/layout/hierarchy1"/>
    <dgm:cxn modelId="{C3ED5079-F96F-4147-89CA-46B405C86F92}" srcId="{31D00221-3208-4443-B22C-915A0D7853BA}" destId="{96863ED3-1CCA-4DA2-97B9-49ADB3422C7A}" srcOrd="1" destOrd="0" parTransId="{E32585D1-7186-408A-BBB3-0D848310A86D}" sibTransId="{C68BF35A-1136-49C9-BEA2-D1F80E0F734E}"/>
    <dgm:cxn modelId="{CB14CC9F-F1A6-46CC-95E7-B45470BF38A0}" srcId="{31D00221-3208-4443-B22C-915A0D7853BA}" destId="{F724D467-FF65-48EB-BDB1-9A546010CA10}" srcOrd="0" destOrd="0" parTransId="{3894E390-B09E-43D6-B6AB-A110D6679E21}" sibTransId="{715C17C2-85B6-44F4-8B93-1AE90790D2F2}"/>
    <dgm:cxn modelId="{549EA2E9-4A9D-4A15-8114-D3A57D001BAA}" type="presOf" srcId="{F724D467-FF65-48EB-BDB1-9A546010CA10}" destId="{2FBDC9E0-828F-42B9-8811-79A1ACC863FD}" srcOrd="0" destOrd="0" presId="urn:microsoft.com/office/officeart/2005/8/layout/hierarchy1"/>
    <dgm:cxn modelId="{4010C2F4-D45E-40E1-B76E-024502BF1BEC}" type="presOf" srcId="{31D00221-3208-4443-B22C-915A0D7853BA}" destId="{2C0E8934-AAB8-4E8A-90B5-4810A7728599}" srcOrd="0" destOrd="0" presId="urn:microsoft.com/office/officeart/2005/8/layout/hierarchy1"/>
    <dgm:cxn modelId="{45E5125B-06F2-433C-9412-4742CD0CFFE3}" type="presParOf" srcId="{2C0E8934-AAB8-4E8A-90B5-4810A7728599}" destId="{B3D4C9C3-CBA6-41E3-BAF1-687AAAF737D0}" srcOrd="0" destOrd="0" presId="urn:microsoft.com/office/officeart/2005/8/layout/hierarchy1"/>
    <dgm:cxn modelId="{F2E9541A-3ED9-4B0A-95E7-DA7F58EBEA3D}" type="presParOf" srcId="{B3D4C9C3-CBA6-41E3-BAF1-687AAAF737D0}" destId="{840BEFAB-03CB-4CF7-8329-D7F8C196939D}" srcOrd="0" destOrd="0" presId="urn:microsoft.com/office/officeart/2005/8/layout/hierarchy1"/>
    <dgm:cxn modelId="{A0E81670-E258-423C-BCA8-9FB4597F5E65}" type="presParOf" srcId="{840BEFAB-03CB-4CF7-8329-D7F8C196939D}" destId="{F573EDD0-F1E5-451B-9504-8D6898AFDBDB}" srcOrd="0" destOrd="0" presId="urn:microsoft.com/office/officeart/2005/8/layout/hierarchy1"/>
    <dgm:cxn modelId="{663CD294-046C-4254-BBF5-9341726E44EC}" type="presParOf" srcId="{840BEFAB-03CB-4CF7-8329-D7F8C196939D}" destId="{2FBDC9E0-828F-42B9-8811-79A1ACC863FD}" srcOrd="1" destOrd="0" presId="urn:microsoft.com/office/officeart/2005/8/layout/hierarchy1"/>
    <dgm:cxn modelId="{37AF2F90-E9D4-4C04-94ED-AFA120C049C2}" type="presParOf" srcId="{B3D4C9C3-CBA6-41E3-BAF1-687AAAF737D0}" destId="{4C7A59B5-379A-467D-B9D0-4D0BD447F5C8}" srcOrd="1" destOrd="0" presId="urn:microsoft.com/office/officeart/2005/8/layout/hierarchy1"/>
    <dgm:cxn modelId="{A5203AA8-DCB5-48AA-AFA6-3D6353E339DD}" type="presParOf" srcId="{2C0E8934-AAB8-4E8A-90B5-4810A7728599}" destId="{C7A2C5B7-AC22-4306-A1F6-307333FFD7B1}" srcOrd="1" destOrd="0" presId="urn:microsoft.com/office/officeart/2005/8/layout/hierarchy1"/>
    <dgm:cxn modelId="{BAE5A2FF-AF4D-40DA-AD55-ACB21B0A1864}" type="presParOf" srcId="{C7A2C5B7-AC22-4306-A1F6-307333FFD7B1}" destId="{9216ED9A-D53D-4AB5-824F-15D0D02BE95D}" srcOrd="0" destOrd="0" presId="urn:microsoft.com/office/officeart/2005/8/layout/hierarchy1"/>
    <dgm:cxn modelId="{E2949936-C0A9-4B86-9651-58F63379D87D}" type="presParOf" srcId="{9216ED9A-D53D-4AB5-824F-15D0D02BE95D}" destId="{A0B15788-2508-40E7-BBDD-92ED9063888A}" srcOrd="0" destOrd="0" presId="urn:microsoft.com/office/officeart/2005/8/layout/hierarchy1"/>
    <dgm:cxn modelId="{0E290DDB-70A6-4906-B65E-9C7105827CC3}" type="presParOf" srcId="{9216ED9A-D53D-4AB5-824F-15D0D02BE95D}" destId="{1DA1F5AE-CBA0-4FBC-877B-1DBC966D74DF}" srcOrd="1" destOrd="0" presId="urn:microsoft.com/office/officeart/2005/8/layout/hierarchy1"/>
    <dgm:cxn modelId="{4E534537-D678-4C1C-A080-AAD8295CD07A}" type="presParOf" srcId="{C7A2C5B7-AC22-4306-A1F6-307333FFD7B1}" destId="{1434819B-A975-4149-8FBE-B44A693A036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30F813C-1DE1-4AF3-9BAE-85789A720056}"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BE960CE7-F435-4BA6-8F67-A4FAF18854B0}">
      <dgm:prSet custT="1"/>
      <dgm:spPr/>
      <dgm:t>
        <a:bodyPr/>
        <a:lstStyle/>
        <a:p>
          <a:r>
            <a:rPr lang="el-GR" sz="2800" dirty="0">
              <a:latin typeface="Times New Roman" panose="02020603050405020304" pitchFamily="18" charset="0"/>
              <a:cs typeface="Times New Roman" panose="02020603050405020304" pitchFamily="18" charset="0"/>
            </a:rPr>
            <a:t>Αφορά κυρίως ήδη παχύσαρκους ασθενείς και συχνά συνυπάρχει ψυχιατρική </a:t>
          </a:r>
          <a:r>
            <a:rPr lang="el-GR" sz="2800" dirty="0" err="1">
              <a:latin typeface="Times New Roman" panose="02020603050405020304" pitchFamily="18" charset="0"/>
              <a:cs typeface="Times New Roman" panose="02020603050405020304" pitchFamily="18" charset="0"/>
            </a:rPr>
            <a:t>συνοσηρότητα</a:t>
          </a:r>
          <a:endParaRPr lang="en-US" sz="2800" dirty="0">
            <a:latin typeface="Times New Roman" panose="02020603050405020304" pitchFamily="18" charset="0"/>
            <a:cs typeface="Times New Roman" panose="02020603050405020304" pitchFamily="18" charset="0"/>
          </a:endParaRPr>
        </a:p>
      </dgm:t>
    </dgm:pt>
    <dgm:pt modelId="{D3DCCAB0-5300-4FCF-AC57-94D9650C25CE}" type="parTrans" cxnId="{B996DDCD-62B9-474E-919C-493145DB7057}">
      <dgm:prSet/>
      <dgm:spPr/>
      <dgm:t>
        <a:bodyPr/>
        <a:lstStyle/>
        <a:p>
          <a:endParaRPr lang="en-US"/>
        </a:p>
      </dgm:t>
    </dgm:pt>
    <dgm:pt modelId="{CC240A39-C95F-46E6-9998-248E1C27EBED}" type="sibTrans" cxnId="{B996DDCD-62B9-474E-919C-493145DB7057}">
      <dgm:prSet/>
      <dgm:spPr/>
      <dgm:t>
        <a:bodyPr/>
        <a:lstStyle/>
        <a:p>
          <a:endParaRPr lang="en-US"/>
        </a:p>
      </dgm:t>
    </dgm:pt>
    <dgm:pt modelId="{2F137588-01DC-483B-8910-07D28ECF662D}">
      <dgm:prSet custT="1"/>
      <dgm:spPr/>
      <dgm:t>
        <a:bodyPr/>
        <a:lstStyle/>
        <a:p>
          <a:r>
            <a:rPr lang="el-GR" sz="2800" dirty="0">
              <a:latin typeface="Times New Roman" panose="02020603050405020304" pitchFamily="18" charset="0"/>
              <a:cs typeface="Times New Roman" panose="02020603050405020304" pitchFamily="18" charset="0"/>
            </a:rPr>
            <a:t>Χαρακτηρίζεται από επεισοδιακή ανεξέλεγκτη λήψη υπερβολικής ποσότητας τροφής που όμως δεν συνδυάζεται από αντισταθμιστικές συμπεριφορές</a:t>
          </a:r>
          <a:endParaRPr lang="en-US" sz="2800" dirty="0">
            <a:latin typeface="Times New Roman" panose="02020603050405020304" pitchFamily="18" charset="0"/>
            <a:cs typeface="Times New Roman" panose="02020603050405020304" pitchFamily="18" charset="0"/>
          </a:endParaRPr>
        </a:p>
      </dgm:t>
    </dgm:pt>
    <dgm:pt modelId="{08E3905C-9057-48C6-9C74-09B23679B513}" type="parTrans" cxnId="{4B32B9BF-02DB-4312-905C-E26452632CAF}">
      <dgm:prSet/>
      <dgm:spPr/>
      <dgm:t>
        <a:bodyPr/>
        <a:lstStyle/>
        <a:p>
          <a:endParaRPr lang="en-US"/>
        </a:p>
      </dgm:t>
    </dgm:pt>
    <dgm:pt modelId="{70656B3B-0E0B-47F2-B06B-8E46DD978AB9}" type="sibTrans" cxnId="{4B32B9BF-02DB-4312-905C-E26452632CAF}">
      <dgm:prSet/>
      <dgm:spPr/>
      <dgm:t>
        <a:bodyPr/>
        <a:lstStyle/>
        <a:p>
          <a:endParaRPr lang="en-US"/>
        </a:p>
      </dgm:t>
    </dgm:pt>
    <dgm:pt modelId="{C0ECC31E-5DDE-4A0B-8A59-B2420523BD0D}" type="pres">
      <dgm:prSet presAssocID="{030F813C-1DE1-4AF3-9BAE-85789A720056}" presName="vert0" presStyleCnt="0">
        <dgm:presLayoutVars>
          <dgm:dir/>
          <dgm:animOne val="branch"/>
          <dgm:animLvl val="lvl"/>
        </dgm:presLayoutVars>
      </dgm:prSet>
      <dgm:spPr/>
    </dgm:pt>
    <dgm:pt modelId="{63519D35-CD94-4491-B312-45C74B92230D}" type="pres">
      <dgm:prSet presAssocID="{BE960CE7-F435-4BA6-8F67-A4FAF18854B0}" presName="thickLine" presStyleLbl="alignNode1" presStyleIdx="0" presStyleCnt="2"/>
      <dgm:spPr/>
    </dgm:pt>
    <dgm:pt modelId="{D2F50815-75DE-413B-BBFF-9BC26C5503A6}" type="pres">
      <dgm:prSet presAssocID="{BE960CE7-F435-4BA6-8F67-A4FAF18854B0}" presName="horz1" presStyleCnt="0"/>
      <dgm:spPr/>
    </dgm:pt>
    <dgm:pt modelId="{FD787E3E-D693-49CD-ACC5-D169B288C618}" type="pres">
      <dgm:prSet presAssocID="{BE960CE7-F435-4BA6-8F67-A4FAF18854B0}" presName="tx1" presStyleLbl="revTx" presStyleIdx="0" presStyleCnt="2"/>
      <dgm:spPr/>
    </dgm:pt>
    <dgm:pt modelId="{C4218567-7B64-41D8-A82E-ECF23B9E9958}" type="pres">
      <dgm:prSet presAssocID="{BE960CE7-F435-4BA6-8F67-A4FAF18854B0}" presName="vert1" presStyleCnt="0"/>
      <dgm:spPr/>
    </dgm:pt>
    <dgm:pt modelId="{17087C56-B0D8-4DE8-A1CB-38F0EE75E1A9}" type="pres">
      <dgm:prSet presAssocID="{2F137588-01DC-483B-8910-07D28ECF662D}" presName="thickLine" presStyleLbl="alignNode1" presStyleIdx="1" presStyleCnt="2"/>
      <dgm:spPr/>
    </dgm:pt>
    <dgm:pt modelId="{03F8A57B-B70D-47C7-809F-A8D3AF0CAC4D}" type="pres">
      <dgm:prSet presAssocID="{2F137588-01DC-483B-8910-07D28ECF662D}" presName="horz1" presStyleCnt="0"/>
      <dgm:spPr/>
    </dgm:pt>
    <dgm:pt modelId="{383BA9CF-2DAC-4FBE-9A21-9513938A2B2E}" type="pres">
      <dgm:prSet presAssocID="{2F137588-01DC-483B-8910-07D28ECF662D}" presName="tx1" presStyleLbl="revTx" presStyleIdx="1" presStyleCnt="2"/>
      <dgm:spPr/>
    </dgm:pt>
    <dgm:pt modelId="{F4FBF990-BB50-4F85-AF23-E33ECDD2CDEE}" type="pres">
      <dgm:prSet presAssocID="{2F137588-01DC-483B-8910-07D28ECF662D}" presName="vert1" presStyleCnt="0"/>
      <dgm:spPr/>
    </dgm:pt>
  </dgm:ptLst>
  <dgm:cxnLst>
    <dgm:cxn modelId="{0023C97C-9A88-4B54-A840-3FDCCEC7392E}" type="presOf" srcId="{BE960CE7-F435-4BA6-8F67-A4FAF18854B0}" destId="{FD787E3E-D693-49CD-ACC5-D169B288C618}" srcOrd="0" destOrd="0" presId="urn:microsoft.com/office/officeart/2008/layout/LinedList"/>
    <dgm:cxn modelId="{529C547D-4952-4699-94FF-60B5196005D6}" type="presOf" srcId="{2F137588-01DC-483B-8910-07D28ECF662D}" destId="{383BA9CF-2DAC-4FBE-9A21-9513938A2B2E}" srcOrd="0" destOrd="0" presId="urn:microsoft.com/office/officeart/2008/layout/LinedList"/>
    <dgm:cxn modelId="{D7E9BDB1-47A9-41F5-9EBE-1ED687187D5C}" type="presOf" srcId="{030F813C-1DE1-4AF3-9BAE-85789A720056}" destId="{C0ECC31E-5DDE-4A0B-8A59-B2420523BD0D}" srcOrd="0" destOrd="0" presId="urn:microsoft.com/office/officeart/2008/layout/LinedList"/>
    <dgm:cxn modelId="{4B32B9BF-02DB-4312-905C-E26452632CAF}" srcId="{030F813C-1DE1-4AF3-9BAE-85789A720056}" destId="{2F137588-01DC-483B-8910-07D28ECF662D}" srcOrd="1" destOrd="0" parTransId="{08E3905C-9057-48C6-9C74-09B23679B513}" sibTransId="{70656B3B-0E0B-47F2-B06B-8E46DD978AB9}"/>
    <dgm:cxn modelId="{B996DDCD-62B9-474E-919C-493145DB7057}" srcId="{030F813C-1DE1-4AF3-9BAE-85789A720056}" destId="{BE960CE7-F435-4BA6-8F67-A4FAF18854B0}" srcOrd="0" destOrd="0" parTransId="{D3DCCAB0-5300-4FCF-AC57-94D9650C25CE}" sibTransId="{CC240A39-C95F-46E6-9998-248E1C27EBED}"/>
    <dgm:cxn modelId="{32931C07-DB50-4849-B1E4-83DC78718BEC}" type="presParOf" srcId="{C0ECC31E-5DDE-4A0B-8A59-B2420523BD0D}" destId="{63519D35-CD94-4491-B312-45C74B92230D}" srcOrd="0" destOrd="0" presId="urn:microsoft.com/office/officeart/2008/layout/LinedList"/>
    <dgm:cxn modelId="{2DB2677D-0CBC-4907-87F9-A6B2D52BC620}" type="presParOf" srcId="{C0ECC31E-5DDE-4A0B-8A59-B2420523BD0D}" destId="{D2F50815-75DE-413B-BBFF-9BC26C5503A6}" srcOrd="1" destOrd="0" presId="urn:microsoft.com/office/officeart/2008/layout/LinedList"/>
    <dgm:cxn modelId="{43744071-55C1-403F-9684-67B6D781D73D}" type="presParOf" srcId="{D2F50815-75DE-413B-BBFF-9BC26C5503A6}" destId="{FD787E3E-D693-49CD-ACC5-D169B288C618}" srcOrd="0" destOrd="0" presId="urn:microsoft.com/office/officeart/2008/layout/LinedList"/>
    <dgm:cxn modelId="{16AEA679-1EE8-4EA9-978D-B4AFE3C80C49}" type="presParOf" srcId="{D2F50815-75DE-413B-BBFF-9BC26C5503A6}" destId="{C4218567-7B64-41D8-A82E-ECF23B9E9958}" srcOrd="1" destOrd="0" presId="urn:microsoft.com/office/officeart/2008/layout/LinedList"/>
    <dgm:cxn modelId="{51A6BDF4-3571-4936-AD91-83800A794FBA}" type="presParOf" srcId="{C0ECC31E-5DDE-4A0B-8A59-B2420523BD0D}" destId="{17087C56-B0D8-4DE8-A1CB-38F0EE75E1A9}" srcOrd="2" destOrd="0" presId="urn:microsoft.com/office/officeart/2008/layout/LinedList"/>
    <dgm:cxn modelId="{23645BD2-EFAF-47BA-A0E1-16CC94A76BCF}" type="presParOf" srcId="{C0ECC31E-5DDE-4A0B-8A59-B2420523BD0D}" destId="{03F8A57B-B70D-47C7-809F-A8D3AF0CAC4D}" srcOrd="3" destOrd="0" presId="urn:microsoft.com/office/officeart/2008/layout/LinedList"/>
    <dgm:cxn modelId="{05AA2B63-27CA-49A2-8431-22B56DF9E5E9}" type="presParOf" srcId="{03F8A57B-B70D-47C7-809F-A8D3AF0CAC4D}" destId="{383BA9CF-2DAC-4FBE-9A21-9513938A2B2E}" srcOrd="0" destOrd="0" presId="urn:microsoft.com/office/officeart/2008/layout/LinedList"/>
    <dgm:cxn modelId="{BE0B093D-3A76-424C-99A7-B2991A49B626}" type="presParOf" srcId="{03F8A57B-B70D-47C7-809F-A8D3AF0CAC4D}" destId="{F4FBF990-BB50-4F85-AF23-E33ECDD2CDE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088062-5941-41EB-A6E1-E9F663DB3D8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BE0ED58-1598-49F4-B127-8268DB8903CE}">
      <dgm:prSet/>
      <dgm:spPr/>
      <dgm:t>
        <a:bodyPr/>
        <a:lstStyle/>
        <a:p>
          <a:r>
            <a:rPr lang="el-GR" dirty="0" err="1">
              <a:latin typeface="Times New Roman" panose="02020603050405020304" pitchFamily="18" charset="0"/>
              <a:cs typeface="Times New Roman" panose="02020603050405020304" pitchFamily="18" charset="0"/>
            </a:rPr>
            <a:t>Δυσυπνίες</a:t>
          </a:r>
          <a:endParaRPr lang="en-US" dirty="0">
            <a:latin typeface="Times New Roman" panose="02020603050405020304" pitchFamily="18" charset="0"/>
            <a:cs typeface="Times New Roman" panose="02020603050405020304" pitchFamily="18" charset="0"/>
          </a:endParaRPr>
        </a:p>
      </dgm:t>
    </dgm:pt>
    <dgm:pt modelId="{266CF7A5-4A15-4BEE-8152-24024CE87981}" type="parTrans" cxnId="{A1A454AB-B29C-447D-9549-4896F0737F2C}">
      <dgm:prSet/>
      <dgm:spPr/>
      <dgm:t>
        <a:bodyPr/>
        <a:lstStyle/>
        <a:p>
          <a:endParaRPr lang="en-US"/>
        </a:p>
      </dgm:t>
    </dgm:pt>
    <dgm:pt modelId="{70915F51-523D-443B-851F-92EEEFF35E1C}" type="sibTrans" cxnId="{A1A454AB-B29C-447D-9549-4896F0737F2C}">
      <dgm:prSet/>
      <dgm:spPr/>
      <dgm:t>
        <a:bodyPr/>
        <a:lstStyle/>
        <a:p>
          <a:endParaRPr lang="en-US"/>
        </a:p>
      </dgm:t>
    </dgm:pt>
    <dgm:pt modelId="{3F3A55FB-6E31-4993-8211-D687228CD2A0}">
      <dgm:prSet/>
      <dgm:spPr/>
      <dgm:t>
        <a:bodyPr/>
        <a:lstStyle/>
        <a:p>
          <a:r>
            <a:rPr lang="el-GR" dirty="0">
              <a:latin typeface="Times New Roman" panose="02020603050405020304" pitchFamily="18" charset="0"/>
              <a:cs typeface="Times New Roman" panose="02020603050405020304" pitchFamily="18" charset="0"/>
            </a:rPr>
            <a:t>Παρα</a:t>
          </a:r>
          <a:r>
            <a:rPr lang="el-GR" dirty="0">
              <a:latin typeface="Calibri" panose="020F0502020204030204" pitchFamily="34" charset="0"/>
              <a:cs typeface="Calibri" panose="020F0502020204030204" pitchFamily="34" charset="0"/>
            </a:rPr>
            <a:t>ϋ</a:t>
          </a:r>
          <a:r>
            <a:rPr lang="el-GR" dirty="0">
              <a:latin typeface="Times New Roman" panose="02020603050405020304" pitchFamily="18" charset="0"/>
              <a:cs typeface="Times New Roman" panose="02020603050405020304" pitchFamily="18" charset="0"/>
            </a:rPr>
            <a:t>πνίες</a:t>
          </a:r>
          <a:endParaRPr lang="en-US" dirty="0">
            <a:latin typeface="Times New Roman" panose="02020603050405020304" pitchFamily="18" charset="0"/>
            <a:cs typeface="Times New Roman" panose="02020603050405020304" pitchFamily="18" charset="0"/>
          </a:endParaRPr>
        </a:p>
      </dgm:t>
    </dgm:pt>
    <dgm:pt modelId="{456C2142-1233-43DE-B4E7-B84886827BC2}" type="parTrans" cxnId="{4D0A1711-60A8-4650-BD58-F2F7C5A6248D}">
      <dgm:prSet/>
      <dgm:spPr/>
      <dgm:t>
        <a:bodyPr/>
        <a:lstStyle/>
        <a:p>
          <a:endParaRPr lang="en-US"/>
        </a:p>
      </dgm:t>
    </dgm:pt>
    <dgm:pt modelId="{76930697-B9B5-4FC2-8333-61A104DCF269}" type="sibTrans" cxnId="{4D0A1711-60A8-4650-BD58-F2F7C5A6248D}">
      <dgm:prSet/>
      <dgm:spPr/>
      <dgm:t>
        <a:bodyPr/>
        <a:lstStyle/>
        <a:p>
          <a:endParaRPr lang="en-US"/>
        </a:p>
      </dgm:t>
    </dgm:pt>
    <dgm:pt modelId="{ADFC4AC6-A7CC-4C51-AC0C-8B396FD4BFAD}">
      <dgm:prSet/>
      <dgm:spPr/>
      <dgm:t>
        <a:bodyPr/>
        <a:lstStyle/>
        <a:p>
          <a:r>
            <a:rPr lang="el-GR" dirty="0">
              <a:latin typeface="Times New Roman" panose="02020603050405020304" pitchFamily="18" charset="0"/>
              <a:cs typeface="Times New Roman" panose="02020603050405020304" pitchFamily="18" charset="0"/>
            </a:rPr>
            <a:t>Διαταραχές αναπνοής </a:t>
          </a:r>
          <a:endParaRPr lang="en-US" dirty="0">
            <a:latin typeface="Times New Roman" panose="02020603050405020304" pitchFamily="18" charset="0"/>
            <a:cs typeface="Times New Roman" panose="02020603050405020304" pitchFamily="18" charset="0"/>
          </a:endParaRPr>
        </a:p>
      </dgm:t>
    </dgm:pt>
    <dgm:pt modelId="{1032B56A-12ED-4386-9DF6-0D798DEDD250}" type="parTrans" cxnId="{BC819DCA-8A55-48AB-8023-F40198296B45}">
      <dgm:prSet/>
      <dgm:spPr/>
      <dgm:t>
        <a:bodyPr/>
        <a:lstStyle/>
        <a:p>
          <a:endParaRPr lang="en-US"/>
        </a:p>
      </dgm:t>
    </dgm:pt>
    <dgm:pt modelId="{64C24460-86C9-48BE-BC8D-F5D288700475}" type="sibTrans" cxnId="{BC819DCA-8A55-48AB-8023-F40198296B45}">
      <dgm:prSet/>
      <dgm:spPr/>
      <dgm:t>
        <a:bodyPr/>
        <a:lstStyle/>
        <a:p>
          <a:endParaRPr lang="en-US"/>
        </a:p>
      </dgm:t>
    </dgm:pt>
    <dgm:pt modelId="{FE5928CA-655F-4120-B814-6C1F83855C87}">
      <dgm:prSet/>
      <dgm:spPr/>
      <dgm:t>
        <a:bodyPr/>
        <a:lstStyle/>
        <a:p>
          <a:r>
            <a:rPr lang="el-GR" dirty="0">
              <a:latin typeface="Times New Roman" panose="02020603050405020304" pitchFamily="18" charset="0"/>
              <a:cs typeface="Times New Roman" panose="02020603050405020304" pitchFamily="18" charset="0"/>
            </a:rPr>
            <a:t>Διαταραχές κινητικής συμπεριφοράς</a:t>
          </a:r>
          <a:endParaRPr lang="en-US" dirty="0">
            <a:latin typeface="Times New Roman" panose="02020603050405020304" pitchFamily="18" charset="0"/>
            <a:cs typeface="Times New Roman" panose="02020603050405020304" pitchFamily="18" charset="0"/>
          </a:endParaRPr>
        </a:p>
      </dgm:t>
    </dgm:pt>
    <dgm:pt modelId="{D13A6C1D-01BC-4CDD-AB60-C546C367E155}" type="parTrans" cxnId="{BA5738A8-B39B-4D89-809E-F9C18836AE01}">
      <dgm:prSet/>
      <dgm:spPr/>
      <dgm:t>
        <a:bodyPr/>
        <a:lstStyle/>
        <a:p>
          <a:endParaRPr lang="en-US"/>
        </a:p>
      </dgm:t>
    </dgm:pt>
    <dgm:pt modelId="{54F4DB7F-B34C-4C9B-90F4-B040CBBEAD98}" type="sibTrans" cxnId="{BA5738A8-B39B-4D89-809E-F9C18836AE01}">
      <dgm:prSet/>
      <dgm:spPr/>
      <dgm:t>
        <a:bodyPr/>
        <a:lstStyle/>
        <a:p>
          <a:endParaRPr lang="en-US"/>
        </a:p>
      </dgm:t>
    </dgm:pt>
    <dgm:pt modelId="{E0BC4CB2-39A1-4908-87E9-6E42AEBA02A3}" type="pres">
      <dgm:prSet presAssocID="{76088062-5941-41EB-A6E1-E9F663DB3D85}" presName="linear" presStyleCnt="0">
        <dgm:presLayoutVars>
          <dgm:animLvl val="lvl"/>
          <dgm:resizeHandles val="exact"/>
        </dgm:presLayoutVars>
      </dgm:prSet>
      <dgm:spPr/>
    </dgm:pt>
    <dgm:pt modelId="{A1842A3F-3146-4241-9CE0-498C9F9F6515}" type="pres">
      <dgm:prSet presAssocID="{BBE0ED58-1598-49F4-B127-8268DB8903CE}" presName="parentText" presStyleLbl="node1" presStyleIdx="0" presStyleCnt="4">
        <dgm:presLayoutVars>
          <dgm:chMax val="0"/>
          <dgm:bulletEnabled val="1"/>
        </dgm:presLayoutVars>
      </dgm:prSet>
      <dgm:spPr/>
    </dgm:pt>
    <dgm:pt modelId="{B2AAE22D-8404-4047-B7FF-A34E09DC6AF0}" type="pres">
      <dgm:prSet presAssocID="{70915F51-523D-443B-851F-92EEEFF35E1C}" presName="spacer" presStyleCnt="0"/>
      <dgm:spPr/>
    </dgm:pt>
    <dgm:pt modelId="{C666C60E-F27B-45F6-8979-A7E04FB5E51F}" type="pres">
      <dgm:prSet presAssocID="{3F3A55FB-6E31-4993-8211-D687228CD2A0}" presName="parentText" presStyleLbl="node1" presStyleIdx="1" presStyleCnt="4">
        <dgm:presLayoutVars>
          <dgm:chMax val="0"/>
          <dgm:bulletEnabled val="1"/>
        </dgm:presLayoutVars>
      </dgm:prSet>
      <dgm:spPr/>
    </dgm:pt>
    <dgm:pt modelId="{3A9780BF-19DB-44D4-976F-46855C5216E3}" type="pres">
      <dgm:prSet presAssocID="{76930697-B9B5-4FC2-8333-61A104DCF269}" presName="spacer" presStyleCnt="0"/>
      <dgm:spPr/>
    </dgm:pt>
    <dgm:pt modelId="{82B5A45F-680E-47FC-B1BE-795DCECD32AB}" type="pres">
      <dgm:prSet presAssocID="{ADFC4AC6-A7CC-4C51-AC0C-8B396FD4BFAD}" presName="parentText" presStyleLbl="node1" presStyleIdx="2" presStyleCnt="4">
        <dgm:presLayoutVars>
          <dgm:chMax val="0"/>
          <dgm:bulletEnabled val="1"/>
        </dgm:presLayoutVars>
      </dgm:prSet>
      <dgm:spPr/>
    </dgm:pt>
    <dgm:pt modelId="{665F45C2-A663-455D-A082-83A2E78330D0}" type="pres">
      <dgm:prSet presAssocID="{64C24460-86C9-48BE-BC8D-F5D288700475}" presName="spacer" presStyleCnt="0"/>
      <dgm:spPr/>
    </dgm:pt>
    <dgm:pt modelId="{96F68FF9-8E01-40CA-8206-4B430ABCBB9A}" type="pres">
      <dgm:prSet presAssocID="{FE5928CA-655F-4120-B814-6C1F83855C87}" presName="parentText" presStyleLbl="node1" presStyleIdx="3" presStyleCnt="4">
        <dgm:presLayoutVars>
          <dgm:chMax val="0"/>
          <dgm:bulletEnabled val="1"/>
        </dgm:presLayoutVars>
      </dgm:prSet>
      <dgm:spPr/>
    </dgm:pt>
  </dgm:ptLst>
  <dgm:cxnLst>
    <dgm:cxn modelId="{4D0A1711-60A8-4650-BD58-F2F7C5A6248D}" srcId="{76088062-5941-41EB-A6E1-E9F663DB3D85}" destId="{3F3A55FB-6E31-4993-8211-D687228CD2A0}" srcOrd="1" destOrd="0" parTransId="{456C2142-1233-43DE-B4E7-B84886827BC2}" sibTransId="{76930697-B9B5-4FC2-8333-61A104DCF269}"/>
    <dgm:cxn modelId="{9147DA68-44FA-4EB6-8AB9-65F6B75788A7}" type="presOf" srcId="{76088062-5941-41EB-A6E1-E9F663DB3D85}" destId="{E0BC4CB2-39A1-4908-87E9-6E42AEBA02A3}" srcOrd="0" destOrd="0" presId="urn:microsoft.com/office/officeart/2005/8/layout/vList2"/>
    <dgm:cxn modelId="{23D44E4C-9269-4C03-A3F1-6F348148A487}" type="presOf" srcId="{FE5928CA-655F-4120-B814-6C1F83855C87}" destId="{96F68FF9-8E01-40CA-8206-4B430ABCBB9A}" srcOrd="0" destOrd="0" presId="urn:microsoft.com/office/officeart/2005/8/layout/vList2"/>
    <dgm:cxn modelId="{E0AAB753-3B25-41AD-A9C5-33C931CCF91D}" type="presOf" srcId="{3F3A55FB-6E31-4993-8211-D687228CD2A0}" destId="{C666C60E-F27B-45F6-8979-A7E04FB5E51F}" srcOrd="0" destOrd="0" presId="urn:microsoft.com/office/officeart/2005/8/layout/vList2"/>
    <dgm:cxn modelId="{BA5738A8-B39B-4D89-809E-F9C18836AE01}" srcId="{76088062-5941-41EB-A6E1-E9F663DB3D85}" destId="{FE5928CA-655F-4120-B814-6C1F83855C87}" srcOrd="3" destOrd="0" parTransId="{D13A6C1D-01BC-4CDD-AB60-C546C367E155}" sibTransId="{54F4DB7F-B34C-4C9B-90F4-B040CBBEAD98}"/>
    <dgm:cxn modelId="{A1A454AB-B29C-447D-9549-4896F0737F2C}" srcId="{76088062-5941-41EB-A6E1-E9F663DB3D85}" destId="{BBE0ED58-1598-49F4-B127-8268DB8903CE}" srcOrd="0" destOrd="0" parTransId="{266CF7A5-4A15-4BEE-8152-24024CE87981}" sibTransId="{70915F51-523D-443B-851F-92EEEFF35E1C}"/>
    <dgm:cxn modelId="{A9C6B8C3-9C9C-4F59-9258-1BE1020414D2}" type="presOf" srcId="{ADFC4AC6-A7CC-4C51-AC0C-8B396FD4BFAD}" destId="{82B5A45F-680E-47FC-B1BE-795DCECD32AB}" srcOrd="0" destOrd="0" presId="urn:microsoft.com/office/officeart/2005/8/layout/vList2"/>
    <dgm:cxn modelId="{BC819DCA-8A55-48AB-8023-F40198296B45}" srcId="{76088062-5941-41EB-A6E1-E9F663DB3D85}" destId="{ADFC4AC6-A7CC-4C51-AC0C-8B396FD4BFAD}" srcOrd="2" destOrd="0" parTransId="{1032B56A-12ED-4386-9DF6-0D798DEDD250}" sibTransId="{64C24460-86C9-48BE-BC8D-F5D288700475}"/>
    <dgm:cxn modelId="{2973D7E2-E529-48B0-AD50-7202BFE05394}" type="presOf" srcId="{BBE0ED58-1598-49F4-B127-8268DB8903CE}" destId="{A1842A3F-3146-4241-9CE0-498C9F9F6515}" srcOrd="0" destOrd="0" presId="urn:microsoft.com/office/officeart/2005/8/layout/vList2"/>
    <dgm:cxn modelId="{19BC4A21-8FE1-470E-8D51-7AFA7F8832EB}" type="presParOf" srcId="{E0BC4CB2-39A1-4908-87E9-6E42AEBA02A3}" destId="{A1842A3F-3146-4241-9CE0-498C9F9F6515}" srcOrd="0" destOrd="0" presId="urn:microsoft.com/office/officeart/2005/8/layout/vList2"/>
    <dgm:cxn modelId="{EE86C50B-44D4-48E8-80FA-DAE63A06373A}" type="presParOf" srcId="{E0BC4CB2-39A1-4908-87E9-6E42AEBA02A3}" destId="{B2AAE22D-8404-4047-B7FF-A34E09DC6AF0}" srcOrd="1" destOrd="0" presId="urn:microsoft.com/office/officeart/2005/8/layout/vList2"/>
    <dgm:cxn modelId="{4700FBDB-1676-499D-8787-D31DF086D8C9}" type="presParOf" srcId="{E0BC4CB2-39A1-4908-87E9-6E42AEBA02A3}" destId="{C666C60E-F27B-45F6-8979-A7E04FB5E51F}" srcOrd="2" destOrd="0" presId="urn:microsoft.com/office/officeart/2005/8/layout/vList2"/>
    <dgm:cxn modelId="{C6035D6F-67A0-4E1B-9CCC-173AFB150591}" type="presParOf" srcId="{E0BC4CB2-39A1-4908-87E9-6E42AEBA02A3}" destId="{3A9780BF-19DB-44D4-976F-46855C5216E3}" srcOrd="3" destOrd="0" presId="urn:microsoft.com/office/officeart/2005/8/layout/vList2"/>
    <dgm:cxn modelId="{5BAF089F-5DF1-48AA-9498-B35CE9628868}" type="presParOf" srcId="{E0BC4CB2-39A1-4908-87E9-6E42AEBA02A3}" destId="{82B5A45F-680E-47FC-B1BE-795DCECD32AB}" srcOrd="4" destOrd="0" presId="urn:microsoft.com/office/officeart/2005/8/layout/vList2"/>
    <dgm:cxn modelId="{86BFC638-E26D-4B56-88AA-0295A7D9F8E7}" type="presParOf" srcId="{E0BC4CB2-39A1-4908-87E9-6E42AEBA02A3}" destId="{665F45C2-A663-455D-A082-83A2E78330D0}" srcOrd="5" destOrd="0" presId="urn:microsoft.com/office/officeart/2005/8/layout/vList2"/>
    <dgm:cxn modelId="{3F39AED4-4AA2-4EB9-9327-86180B80ECF5}" type="presParOf" srcId="{E0BC4CB2-39A1-4908-87E9-6E42AEBA02A3}" destId="{96F68FF9-8E01-40CA-8206-4B430ABCBB9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9E3127-F420-474D-9A30-D76E3AAA997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E3EE5A7-3F3A-486C-8469-BC6772915814}">
      <dgm:prSet/>
      <dgm:spPr/>
      <dgm:t>
        <a:bodyPr/>
        <a:lstStyle/>
        <a:p>
          <a:r>
            <a:rPr lang="el-GR" dirty="0">
              <a:latin typeface="Times New Roman" panose="02020603050405020304" pitchFamily="18" charset="0"/>
              <a:cs typeface="Times New Roman" panose="02020603050405020304" pitchFamily="18" charset="0"/>
            </a:rPr>
            <a:t>Επανειλημμένες αφυπνίσεις κατά το δεύτερο μισό της περιόδου του ύπνου (ή από σύντομους ύπνους)</a:t>
          </a:r>
          <a:endParaRPr lang="en-US" dirty="0">
            <a:latin typeface="Times New Roman" panose="02020603050405020304" pitchFamily="18" charset="0"/>
            <a:cs typeface="Times New Roman" panose="02020603050405020304" pitchFamily="18" charset="0"/>
          </a:endParaRPr>
        </a:p>
      </dgm:t>
    </dgm:pt>
    <dgm:pt modelId="{B1ED2FEC-F2AA-46FE-8610-87491E448F52}" type="parTrans" cxnId="{E1792A4A-2872-44D4-B5F7-0D12873B79F1}">
      <dgm:prSet/>
      <dgm:spPr/>
      <dgm:t>
        <a:bodyPr/>
        <a:lstStyle/>
        <a:p>
          <a:endParaRPr lang="en-US"/>
        </a:p>
      </dgm:t>
    </dgm:pt>
    <dgm:pt modelId="{F64C8FE4-412D-49F9-8DE6-1352EA9F047B}" type="sibTrans" cxnId="{E1792A4A-2872-44D4-B5F7-0D12873B79F1}">
      <dgm:prSet/>
      <dgm:spPr/>
      <dgm:t>
        <a:bodyPr/>
        <a:lstStyle/>
        <a:p>
          <a:endParaRPr lang="en-US"/>
        </a:p>
      </dgm:t>
    </dgm:pt>
    <dgm:pt modelId="{AC98558F-0339-47D2-844A-73CF192FCF00}">
      <dgm:prSet/>
      <dgm:spPr/>
      <dgm:t>
        <a:bodyPr/>
        <a:lstStyle/>
        <a:p>
          <a:r>
            <a:rPr lang="el-GR" dirty="0">
              <a:latin typeface="Times New Roman" panose="02020603050405020304" pitchFamily="18" charset="0"/>
              <a:cs typeface="Times New Roman" panose="02020603050405020304" pitchFamily="18" charset="0"/>
            </a:rPr>
            <a:t>Δυνατότητα λεπτομερούς ανάκλησης του τρομακτικού περιεχομένου του ονείρου, το οποίο συνήθως αφορά απειλές κατά της επιβίωσης, της ασφάλειας ή της αυτοεκτίμησης του ατόμου</a:t>
          </a:r>
          <a:endParaRPr lang="en-US" dirty="0">
            <a:latin typeface="Times New Roman" panose="02020603050405020304" pitchFamily="18" charset="0"/>
            <a:cs typeface="Times New Roman" panose="02020603050405020304" pitchFamily="18" charset="0"/>
          </a:endParaRPr>
        </a:p>
      </dgm:t>
    </dgm:pt>
    <dgm:pt modelId="{10D10181-A76E-4691-A735-64C050F76115}" type="parTrans" cxnId="{8B7B7F6E-DB5D-436F-AAB8-22956AFFB2AB}">
      <dgm:prSet/>
      <dgm:spPr/>
      <dgm:t>
        <a:bodyPr/>
        <a:lstStyle/>
        <a:p>
          <a:endParaRPr lang="en-US"/>
        </a:p>
      </dgm:t>
    </dgm:pt>
    <dgm:pt modelId="{14ECF88A-379F-4502-BA8E-E145CB8A0B75}" type="sibTrans" cxnId="{8B7B7F6E-DB5D-436F-AAB8-22956AFFB2AB}">
      <dgm:prSet/>
      <dgm:spPr/>
      <dgm:t>
        <a:bodyPr/>
        <a:lstStyle/>
        <a:p>
          <a:endParaRPr lang="en-US"/>
        </a:p>
      </dgm:t>
    </dgm:pt>
    <dgm:pt modelId="{9B015FD3-2150-49AD-B92B-BDD875FBF674}">
      <dgm:prSet/>
      <dgm:spPr/>
      <dgm:t>
        <a:bodyPr/>
        <a:lstStyle/>
        <a:p>
          <a:r>
            <a:rPr lang="el-GR">
              <a:latin typeface="Times New Roman" panose="02020603050405020304" pitchFamily="18" charset="0"/>
              <a:cs typeface="Times New Roman" panose="02020603050405020304" pitchFamily="18" charset="0"/>
            </a:rPr>
            <a:t>Γρήγορη και άμεση ανάκτηση του προσανατολισμού και της εγρήγορσης του ατόμου μετά την αφύπνιση από το τρομακτικό όνειρο</a:t>
          </a:r>
          <a:endParaRPr lang="en-US">
            <a:latin typeface="Times New Roman" panose="02020603050405020304" pitchFamily="18" charset="0"/>
            <a:cs typeface="Times New Roman" panose="02020603050405020304" pitchFamily="18" charset="0"/>
          </a:endParaRPr>
        </a:p>
      </dgm:t>
    </dgm:pt>
    <dgm:pt modelId="{AA3F199F-C9B1-45EB-9860-42030DF3FA5B}" type="parTrans" cxnId="{146562B2-C83C-4A43-8BBB-BA9ACEAD5565}">
      <dgm:prSet/>
      <dgm:spPr/>
      <dgm:t>
        <a:bodyPr/>
        <a:lstStyle/>
        <a:p>
          <a:endParaRPr lang="en-US"/>
        </a:p>
      </dgm:t>
    </dgm:pt>
    <dgm:pt modelId="{1654BE3B-2F1B-429F-9508-826CFC7227C3}" type="sibTrans" cxnId="{146562B2-C83C-4A43-8BBB-BA9ACEAD5565}">
      <dgm:prSet/>
      <dgm:spPr/>
      <dgm:t>
        <a:bodyPr/>
        <a:lstStyle/>
        <a:p>
          <a:endParaRPr lang="en-US"/>
        </a:p>
      </dgm:t>
    </dgm:pt>
    <dgm:pt modelId="{63807AFB-923D-4C63-ADB9-7F1F6237DA10}">
      <dgm:prSet/>
      <dgm:spPr/>
      <dgm:t>
        <a:bodyPr/>
        <a:lstStyle/>
        <a:p>
          <a:r>
            <a:rPr lang="el-GR">
              <a:latin typeface="Times New Roman" panose="02020603050405020304" pitchFamily="18" charset="0"/>
              <a:cs typeface="Times New Roman" panose="02020603050405020304" pitchFamily="18" charset="0"/>
            </a:rPr>
            <a:t>Σημαντική έκπτωση των κοινωνικών, επαγγελματικών και άλλων σημαντικών περιοχών της λειτουργικότητας του ατόμου</a:t>
          </a:r>
          <a:endParaRPr lang="en-US">
            <a:latin typeface="Times New Roman" panose="02020603050405020304" pitchFamily="18" charset="0"/>
            <a:cs typeface="Times New Roman" panose="02020603050405020304" pitchFamily="18" charset="0"/>
          </a:endParaRPr>
        </a:p>
      </dgm:t>
    </dgm:pt>
    <dgm:pt modelId="{2F68A71D-FD05-4467-BC36-13A8FE13A5FD}" type="parTrans" cxnId="{AC35BCE1-C489-4794-ADDF-20554979A05D}">
      <dgm:prSet/>
      <dgm:spPr/>
      <dgm:t>
        <a:bodyPr/>
        <a:lstStyle/>
        <a:p>
          <a:endParaRPr lang="en-US"/>
        </a:p>
      </dgm:t>
    </dgm:pt>
    <dgm:pt modelId="{097FE836-785B-4AA3-BC94-67F292D6CAFA}" type="sibTrans" cxnId="{AC35BCE1-C489-4794-ADDF-20554979A05D}">
      <dgm:prSet/>
      <dgm:spPr/>
      <dgm:t>
        <a:bodyPr/>
        <a:lstStyle/>
        <a:p>
          <a:endParaRPr lang="en-US"/>
        </a:p>
      </dgm:t>
    </dgm:pt>
    <dgm:pt modelId="{34F64A7C-BC27-4E50-873A-5DA0761C7E90}" type="pres">
      <dgm:prSet presAssocID="{709E3127-F420-474D-9A30-D76E3AAA9971}" presName="vert0" presStyleCnt="0">
        <dgm:presLayoutVars>
          <dgm:dir/>
          <dgm:animOne val="branch"/>
          <dgm:animLvl val="lvl"/>
        </dgm:presLayoutVars>
      </dgm:prSet>
      <dgm:spPr/>
    </dgm:pt>
    <dgm:pt modelId="{BACA8241-4A61-40AF-8E61-B42343C6B00E}" type="pres">
      <dgm:prSet presAssocID="{1E3EE5A7-3F3A-486C-8469-BC6772915814}" presName="thickLine" presStyleLbl="alignNode1" presStyleIdx="0" presStyleCnt="4"/>
      <dgm:spPr/>
    </dgm:pt>
    <dgm:pt modelId="{150AD76C-BAE7-497F-ABF4-6CA5AF4F3B96}" type="pres">
      <dgm:prSet presAssocID="{1E3EE5A7-3F3A-486C-8469-BC6772915814}" presName="horz1" presStyleCnt="0"/>
      <dgm:spPr/>
    </dgm:pt>
    <dgm:pt modelId="{21CE4F4E-FE7E-4593-8C5E-8EA00E335D5C}" type="pres">
      <dgm:prSet presAssocID="{1E3EE5A7-3F3A-486C-8469-BC6772915814}" presName="tx1" presStyleLbl="revTx" presStyleIdx="0" presStyleCnt="4"/>
      <dgm:spPr/>
    </dgm:pt>
    <dgm:pt modelId="{F52CED87-7EBA-40A2-ABD8-BC2685BEBE5B}" type="pres">
      <dgm:prSet presAssocID="{1E3EE5A7-3F3A-486C-8469-BC6772915814}" presName="vert1" presStyleCnt="0"/>
      <dgm:spPr/>
    </dgm:pt>
    <dgm:pt modelId="{90767167-131B-4CC4-AF06-06C5021509A6}" type="pres">
      <dgm:prSet presAssocID="{AC98558F-0339-47D2-844A-73CF192FCF00}" presName="thickLine" presStyleLbl="alignNode1" presStyleIdx="1" presStyleCnt="4"/>
      <dgm:spPr/>
    </dgm:pt>
    <dgm:pt modelId="{777B0678-B464-41ED-AC5E-506BEC9D80A5}" type="pres">
      <dgm:prSet presAssocID="{AC98558F-0339-47D2-844A-73CF192FCF00}" presName="horz1" presStyleCnt="0"/>
      <dgm:spPr/>
    </dgm:pt>
    <dgm:pt modelId="{C7979BA5-2BDE-48F1-A173-4B4271023078}" type="pres">
      <dgm:prSet presAssocID="{AC98558F-0339-47D2-844A-73CF192FCF00}" presName="tx1" presStyleLbl="revTx" presStyleIdx="1" presStyleCnt="4"/>
      <dgm:spPr/>
    </dgm:pt>
    <dgm:pt modelId="{3E6F2823-0293-4D90-BF95-EADA14EBF19E}" type="pres">
      <dgm:prSet presAssocID="{AC98558F-0339-47D2-844A-73CF192FCF00}" presName="vert1" presStyleCnt="0"/>
      <dgm:spPr/>
    </dgm:pt>
    <dgm:pt modelId="{E8B54117-0E8F-4F35-A4ED-60528F37AA91}" type="pres">
      <dgm:prSet presAssocID="{9B015FD3-2150-49AD-B92B-BDD875FBF674}" presName="thickLine" presStyleLbl="alignNode1" presStyleIdx="2" presStyleCnt="4"/>
      <dgm:spPr/>
    </dgm:pt>
    <dgm:pt modelId="{CC5B9057-1921-4950-8598-7A528C1583D2}" type="pres">
      <dgm:prSet presAssocID="{9B015FD3-2150-49AD-B92B-BDD875FBF674}" presName="horz1" presStyleCnt="0"/>
      <dgm:spPr/>
    </dgm:pt>
    <dgm:pt modelId="{88C7D305-DB1B-42F9-9E6F-F85951E0D3FF}" type="pres">
      <dgm:prSet presAssocID="{9B015FD3-2150-49AD-B92B-BDD875FBF674}" presName="tx1" presStyleLbl="revTx" presStyleIdx="2" presStyleCnt="4"/>
      <dgm:spPr/>
    </dgm:pt>
    <dgm:pt modelId="{07DE954B-BB30-4408-AAB1-96D14DFAE3EA}" type="pres">
      <dgm:prSet presAssocID="{9B015FD3-2150-49AD-B92B-BDD875FBF674}" presName="vert1" presStyleCnt="0"/>
      <dgm:spPr/>
    </dgm:pt>
    <dgm:pt modelId="{BF873443-DF02-432D-B685-FE314F15D1A4}" type="pres">
      <dgm:prSet presAssocID="{63807AFB-923D-4C63-ADB9-7F1F6237DA10}" presName="thickLine" presStyleLbl="alignNode1" presStyleIdx="3" presStyleCnt="4"/>
      <dgm:spPr/>
    </dgm:pt>
    <dgm:pt modelId="{175EC10B-E5EA-4C8E-9764-702F2B4747B6}" type="pres">
      <dgm:prSet presAssocID="{63807AFB-923D-4C63-ADB9-7F1F6237DA10}" presName="horz1" presStyleCnt="0"/>
      <dgm:spPr/>
    </dgm:pt>
    <dgm:pt modelId="{8496A21F-7446-4DC8-AEF6-2F7BAE292A20}" type="pres">
      <dgm:prSet presAssocID="{63807AFB-923D-4C63-ADB9-7F1F6237DA10}" presName="tx1" presStyleLbl="revTx" presStyleIdx="3" presStyleCnt="4"/>
      <dgm:spPr/>
    </dgm:pt>
    <dgm:pt modelId="{7966E872-697F-497C-8066-D510E142C3CC}" type="pres">
      <dgm:prSet presAssocID="{63807AFB-923D-4C63-ADB9-7F1F6237DA10}" presName="vert1" presStyleCnt="0"/>
      <dgm:spPr/>
    </dgm:pt>
  </dgm:ptLst>
  <dgm:cxnLst>
    <dgm:cxn modelId="{0EA77041-5C13-47E4-BAF4-49E6A0155895}" type="presOf" srcId="{709E3127-F420-474D-9A30-D76E3AAA9971}" destId="{34F64A7C-BC27-4E50-873A-5DA0761C7E90}" srcOrd="0" destOrd="0" presId="urn:microsoft.com/office/officeart/2008/layout/LinedList"/>
    <dgm:cxn modelId="{E1792A4A-2872-44D4-B5F7-0D12873B79F1}" srcId="{709E3127-F420-474D-9A30-D76E3AAA9971}" destId="{1E3EE5A7-3F3A-486C-8469-BC6772915814}" srcOrd="0" destOrd="0" parTransId="{B1ED2FEC-F2AA-46FE-8610-87491E448F52}" sibTransId="{F64C8FE4-412D-49F9-8DE6-1352EA9F047B}"/>
    <dgm:cxn modelId="{E324084C-561F-4FF6-9898-96A5585FD73B}" type="presOf" srcId="{AC98558F-0339-47D2-844A-73CF192FCF00}" destId="{C7979BA5-2BDE-48F1-A173-4B4271023078}" srcOrd="0" destOrd="0" presId="urn:microsoft.com/office/officeart/2008/layout/LinedList"/>
    <dgm:cxn modelId="{8B7B7F6E-DB5D-436F-AAB8-22956AFFB2AB}" srcId="{709E3127-F420-474D-9A30-D76E3AAA9971}" destId="{AC98558F-0339-47D2-844A-73CF192FCF00}" srcOrd="1" destOrd="0" parTransId="{10D10181-A76E-4691-A735-64C050F76115}" sibTransId="{14ECF88A-379F-4502-BA8E-E145CB8A0B75}"/>
    <dgm:cxn modelId="{6B88596F-A47E-4E8F-84A0-298A283D1403}" type="presOf" srcId="{1E3EE5A7-3F3A-486C-8469-BC6772915814}" destId="{21CE4F4E-FE7E-4593-8C5E-8EA00E335D5C}" srcOrd="0" destOrd="0" presId="urn:microsoft.com/office/officeart/2008/layout/LinedList"/>
    <dgm:cxn modelId="{F8174077-2B76-4342-B27C-FD77D6B46676}" type="presOf" srcId="{9B015FD3-2150-49AD-B92B-BDD875FBF674}" destId="{88C7D305-DB1B-42F9-9E6F-F85951E0D3FF}" srcOrd="0" destOrd="0" presId="urn:microsoft.com/office/officeart/2008/layout/LinedList"/>
    <dgm:cxn modelId="{F58AA780-1547-4E1E-BEFE-B7FB9979E29A}" type="presOf" srcId="{63807AFB-923D-4C63-ADB9-7F1F6237DA10}" destId="{8496A21F-7446-4DC8-AEF6-2F7BAE292A20}" srcOrd="0" destOrd="0" presId="urn:microsoft.com/office/officeart/2008/layout/LinedList"/>
    <dgm:cxn modelId="{146562B2-C83C-4A43-8BBB-BA9ACEAD5565}" srcId="{709E3127-F420-474D-9A30-D76E3AAA9971}" destId="{9B015FD3-2150-49AD-B92B-BDD875FBF674}" srcOrd="2" destOrd="0" parTransId="{AA3F199F-C9B1-45EB-9860-42030DF3FA5B}" sibTransId="{1654BE3B-2F1B-429F-9508-826CFC7227C3}"/>
    <dgm:cxn modelId="{AC35BCE1-C489-4794-ADDF-20554979A05D}" srcId="{709E3127-F420-474D-9A30-D76E3AAA9971}" destId="{63807AFB-923D-4C63-ADB9-7F1F6237DA10}" srcOrd="3" destOrd="0" parTransId="{2F68A71D-FD05-4467-BC36-13A8FE13A5FD}" sibTransId="{097FE836-785B-4AA3-BC94-67F292D6CAFA}"/>
    <dgm:cxn modelId="{E3FAFE0D-4536-494E-A055-28587795F673}" type="presParOf" srcId="{34F64A7C-BC27-4E50-873A-5DA0761C7E90}" destId="{BACA8241-4A61-40AF-8E61-B42343C6B00E}" srcOrd="0" destOrd="0" presId="urn:microsoft.com/office/officeart/2008/layout/LinedList"/>
    <dgm:cxn modelId="{1B574EEE-F03E-4703-953B-E07DB1002B71}" type="presParOf" srcId="{34F64A7C-BC27-4E50-873A-5DA0761C7E90}" destId="{150AD76C-BAE7-497F-ABF4-6CA5AF4F3B96}" srcOrd="1" destOrd="0" presId="urn:microsoft.com/office/officeart/2008/layout/LinedList"/>
    <dgm:cxn modelId="{DDA50B7E-75A9-46CF-97C7-4C048A4E4162}" type="presParOf" srcId="{150AD76C-BAE7-497F-ABF4-6CA5AF4F3B96}" destId="{21CE4F4E-FE7E-4593-8C5E-8EA00E335D5C}" srcOrd="0" destOrd="0" presId="urn:microsoft.com/office/officeart/2008/layout/LinedList"/>
    <dgm:cxn modelId="{F42EFDDB-93BE-4352-A91F-45BFEC151C03}" type="presParOf" srcId="{150AD76C-BAE7-497F-ABF4-6CA5AF4F3B96}" destId="{F52CED87-7EBA-40A2-ABD8-BC2685BEBE5B}" srcOrd="1" destOrd="0" presId="urn:microsoft.com/office/officeart/2008/layout/LinedList"/>
    <dgm:cxn modelId="{3293A2D5-0028-4881-9169-2471E97A6914}" type="presParOf" srcId="{34F64A7C-BC27-4E50-873A-5DA0761C7E90}" destId="{90767167-131B-4CC4-AF06-06C5021509A6}" srcOrd="2" destOrd="0" presId="urn:microsoft.com/office/officeart/2008/layout/LinedList"/>
    <dgm:cxn modelId="{D2153A2C-62B0-4257-B858-83F660619A1D}" type="presParOf" srcId="{34F64A7C-BC27-4E50-873A-5DA0761C7E90}" destId="{777B0678-B464-41ED-AC5E-506BEC9D80A5}" srcOrd="3" destOrd="0" presId="urn:microsoft.com/office/officeart/2008/layout/LinedList"/>
    <dgm:cxn modelId="{B4438940-A423-4398-96C7-A1EEFD66FC02}" type="presParOf" srcId="{777B0678-B464-41ED-AC5E-506BEC9D80A5}" destId="{C7979BA5-2BDE-48F1-A173-4B4271023078}" srcOrd="0" destOrd="0" presId="urn:microsoft.com/office/officeart/2008/layout/LinedList"/>
    <dgm:cxn modelId="{781DE320-61B3-4DB1-A6AA-BD9C40A01AEC}" type="presParOf" srcId="{777B0678-B464-41ED-AC5E-506BEC9D80A5}" destId="{3E6F2823-0293-4D90-BF95-EADA14EBF19E}" srcOrd="1" destOrd="0" presId="urn:microsoft.com/office/officeart/2008/layout/LinedList"/>
    <dgm:cxn modelId="{D6CAB4C6-D661-4C87-BA3B-5E71E46CD7A7}" type="presParOf" srcId="{34F64A7C-BC27-4E50-873A-5DA0761C7E90}" destId="{E8B54117-0E8F-4F35-A4ED-60528F37AA91}" srcOrd="4" destOrd="0" presId="urn:microsoft.com/office/officeart/2008/layout/LinedList"/>
    <dgm:cxn modelId="{EEA15888-BF00-400D-B591-EA4530643B80}" type="presParOf" srcId="{34F64A7C-BC27-4E50-873A-5DA0761C7E90}" destId="{CC5B9057-1921-4950-8598-7A528C1583D2}" srcOrd="5" destOrd="0" presId="urn:microsoft.com/office/officeart/2008/layout/LinedList"/>
    <dgm:cxn modelId="{EE8D4619-18A2-4FB6-A581-2322436B245B}" type="presParOf" srcId="{CC5B9057-1921-4950-8598-7A528C1583D2}" destId="{88C7D305-DB1B-42F9-9E6F-F85951E0D3FF}" srcOrd="0" destOrd="0" presId="urn:microsoft.com/office/officeart/2008/layout/LinedList"/>
    <dgm:cxn modelId="{A59F77C4-322C-48A2-8F21-0EBF35B9548B}" type="presParOf" srcId="{CC5B9057-1921-4950-8598-7A528C1583D2}" destId="{07DE954B-BB30-4408-AAB1-96D14DFAE3EA}" srcOrd="1" destOrd="0" presId="urn:microsoft.com/office/officeart/2008/layout/LinedList"/>
    <dgm:cxn modelId="{7EFB14B4-DFE4-4402-9626-10AD5986DBE9}" type="presParOf" srcId="{34F64A7C-BC27-4E50-873A-5DA0761C7E90}" destId="{BF873443-DF02-432D-B685-FE314F15D1A4}" srcOrd="6" destOrd="0" presId="urn:microsoft.com/office/officeart/2008/layout/LinedList"/>
    <dgm:cxn modelId="{A3F8A7BE-4A6D-4389-BA04-F1F507039F68}" type="presParOf" srcId="{34F64A7C-BC27-4E50-873A-5DA0761C7E90}" destId="{175EC10B-E5EA-4C8E-9764-702F2B4747B6}" srcOrd="7" destOrd="0" presId="urn:microsoft.com/office/officeart/2008/layout/LinedList"/>
    <dgm:cxn modelId="{88F9495A-D2FB-4E83-BC79-5B9C855ACFA2}" type="presParOf" srcId="{175EC10B-E5EA-4C8E-9764-702F2B4747B6}" destId="{8496A21F-7446-4DC8-AEF6-2F7BAE292A20}" srcOrd="0" destOrd="0" presId="urn:microsoft.com/office/officeart/2008/layout/LinedList"/>
    <dgm:cxn modelId="{BBA6C42D-87D7-4C28-822C-59104F7E5874}" type="presParOf" srcId="{175EC10B-E5EA-4C8E-9764-702F2B4747B6}" destId="{7966E872-697F-497C-8066-D510E142C3C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F558E8-E763-4EA6-83C1-7320A7B51937}"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E54CC3FC-7EA2-48AC-A3BA-F462FEE50B5E}">
      <dgm:prSet/>
      <dgm:spPr/>
      <dgm:t>
        <a:bodyPr/>
        <a:lstStyle/>
        <a:p>
          <a:r>
            <a:rPr lang="el-GR">
              <a:latin typeface="Times New Roman" panose="02020603050405020304" pitchFamily="18" charset="0"/>
              <a:cs typeface="Times New Roman" panose="02020603050405020304" pitchFamily="18" charset="0"/>
            </a:rPr>
            <a:t>Γενετική προδιάθεση</a:t>
          </a:r>
          <a:endParaRPr lang="en-US">
            <a:latin typeface="Times New Roman" panose="02020603050405020304" pitchFamily="18" charset="0"/>
            <a:cs typeface="Times New Roman" panose="02020603050405020304" pitchFamily="18" charset="0"/>
          </a:endParaRPr>
        </a:p>
      </dgm:t>
    </dgm:pt>
    <dgm:pt modelId="{5C79E4CA-3266-4D50-8CC0-F6669C5C5263}" type="parTrans" cxnId="{761882AA-662F-46C6-AD2E-98F33E3B3AED}">
      <dgm:prSet/>
      <dgm:spPr/>
      <dgm:t>
        <a:bodyPr/>
        <a:lstStyle/>
        <a:p>
          <a:endParaRPr lang="en-US"/>
        </a:p>
      </dgm:t>
    </dgm:pt>
    <dgm:pt modelId="{2F8FEFE7-175D-46EE-897A-971C56951644}" type="sibTrans" cxnId="{761882AA-662F-46C6-AD2E-98F33E3B3AED}">
      <dgm:prSet/>
      <dgm:spPr/>
      <dgm:t>
        <a:bodyPr/>
        <a:lstStyle/>
        <a:p>
          <a:endParaRPr lang="en-US"/>
        </a:p>
      </dgm:t>
    </dgm:pt>
    <dgm:pt modelId="{F25ADCAE-DD54-49A0-ACF3-C36AA8047F21}">
      <dgm:prSet/>
      <dgm:spPr/>
      <dgm:t>
        <a:bodyPr/>
        <a:lstStyle/>
        <a:p>
          <a:r>
            <a:rPr lang="el-GR" dirty="0"/>
            <a:t>Βρέφη μικρά για την ηλικία κυήσεως / SGA  (</a:t>
          </a:r>
          <a:r>
            <a:rPr lang="el-GR" dirty="0" err="1"/>
            <a:t>small</a:t>
          </a:r>
          <a:r>
            <a:rPr lang="el-GR" dirty="0"/>
            <a:t> for </a:t>
          </a:r>
          <a:r>
            <a:rPr lang="el-GR" dirty="0" err="1"/>
            <a:t>gestational</a:t>
          </a:r>
          <a:r>
            <a:rPr lang="el-GR" dirty="0"/>
            <a:t> </a:t>
          </a:r>
          <a:r>
            <a:rPr lang="el-GR" dirty="0" err="1"/>
            <a:t>age</a:t>
          </a:r>
          <a:r>
            <a:rPr lang="el-GR" dirty="0"/>
            <a:t>)</a:t>
          </a:r>
          <a:endParaRPr lang="en-US" dirty="0"/>
        </a:p>
      </dgm:t>
    </dgm:pt>
    <dgm:pt modelId="{F2329A37-DAB6-4400-8FF6-7471015B929E}" type="parTrans" cxnId="{7B378F21-20FD-4C4F-B19E-786D60B53B5B}">
      <dgm:prSet/>
      <dgm:spPr/>
      <dgm:t>
        <a:bodyPr/>
        <a:lstStyle/>
        <a:p>
          <a:endParaRPr lang="en-US"/>
        </a:p>
      </dgm:t>
    </dgm:pt>
    <dgm:pt modelId="{4DFFA3B3-EF40-4C75-8A5A-B3297C951ECA}" type="sibTrans" cxnId="{7B378F21-20FD-4C4F-B19E-786D60B53B5B}">
      <dgm:prSet/>
      <dgm:spPr/>
      <dgm:t>
        <a:bodyPr/>
        <a:lstStyle/>
        <a:p>
          <a:endParaRPr lang="en-US"/>
        </a:p>
      </dgm:t>
    </dgm:pt>
    <dgm:pt modelId="{5BB64163-D3E7-41B8-AFC8-9BED1D8FA720}">
      <dgm:prSet/>
      <dgm:spPr/>
      <dgm:t>
        <a:bodyPr/>
        <a:lstStyle/>
        <a:p>
          <a:r>
            <a:rPr lang="el-GR"/>
            <a:t>Η σειρά του παιδιού στην οικογένεια (πιο συχνή στο πρώτο παιδί)</a:t>
          </a:r>
          <a:endParaRPr lang="en-US"/>
        </a:p>
      </dgm:t>
    </dgm:pt>
    <dgm:pt modelId="{27D85473-7CCB-4211-A368-DF9F07D6E33B}" type="parTrans" cxnId="{DCA7FEC0-66B1-49EE-B74D-C086C5E624EC}">
      <dgm:prSet/>
      <dgm:spPr/>
      <dgm:t>
        <a:bodyPr/>
        <a:lstStyle/>
        <a:p>
          <a:endParaRPr lang="en-US"/>
        </a:p>
      </dgm:t>
    </dgm:pt>
    <dgm:pt modelId="{0F13C1C3-4248-4FFC-8596-422EB2369A4D}" type="sibTrans" cxnId="{DCA7FEC0-66B1-49EE-B74D-C086C5E624EC}">
      <dgm:prSet/>
      <dgm:spPr/>
      <dgm:t>
        <a:bodyPr/>
        <a:lstStyle/>
        <a:p>
          <a:endParaRPr lang="en-US"/>
        </a:p>
      </dgm:t>
    </dgm:pt>
    <dgm:pt modelId="{47120D04-9646-47F3-B1A5-00419D76C8CB}">
      <dgm:prSet/>
      <dgm:spPr/>
      <dgm:t>
        <a:bodyPr/>
        <a:lstStyle/>
        <a:p>
          <a:r>
            <a:rPr lang="el-GR" dirty="0"/>
            <a:t>Σιτιστικές δυσκολίες στην πρώιμη βρεφική ζωή ( πχ κολικοί, αναγωγές, αργές και αδύναμες σιτιστικές κινήσεις, απουσία θηλασμού)</a:t>
          </a:r>
          <a:endParaRPr lang="en-US" dirty="0"/>
        </a:p>
      </dgm:t>
    </dgm:pt>
    <dgm:pt modelId="{C285E860-5128-4394-B3B0-C94099DBD9F9}" type="parTrans" cxnId="{E09CCEEA-3932-49E0-BDE0-3C7ECBFDCD2B}">
      <dgm:prSet/>
      <dgm:spPr/>
      <dgm:t>
        <a:bodyPr/>
        <a:lstStyle/>
        <a:p>
          <a:endParaRPr lang="en-US"/>
        </a:p>
      </dgm:t>
    </dgm:pt>
    <dgm:pt modelId="{140B6B83-B10C-4377-AF56-ACE6166D8205}" type="sibTrans" cxnId="{E09CCEEA-3932-49E0-BDE0-3C7ECBFDCD2B}">
      <dgm:prSet/>
      <dgm:spPr/>
      <dgm:t>
        <a:bodyPr/>
        <a:lstStyle/>
        <a:p>
          <a:endParaRPr lang="en-US"/>
        </a:p>
      </dgm:t>
    </dgm:pt>
    <dgm:pt modelId="{F3872ED3-2469-46B7-A6B8-ACED6114BE79}">
      <dgm:prSet/>
      <dgm:spPr/>
      <dgm:t>
        <a:bodyPr/>
        <a:lstStyle/>
        <a:p>
          <a:r>
            <a:rPr lang="el-GR"/>
            <a:t>Καθυστερημένη εισαγωγή στερεών τροφών μετά τους 9 μήνες</a:t>
          </a:r>
          <a:endParaRPr lang="en-US"/>
        </a:p>
      </dgm:t>
    </dgm:pt>
    <dgm:pt modelId="{FCF4D8A7-518F-437B-B9A5-BEFCA1090527}" type="parTrans" cxnId="{03C1C180-EF06-44E8-AA3E-7AF37A520941}">
      <dgm:prSet/>
      <dgm:spPr/>
      <dgm:t>
        <a:bodyPr/>
        <a:lstStyle/>
        <a:p>
          <a:endParaRPr lang="en-US"/>
        </a:p>
      </dgm:t>
    </dgm:pt>
    <dgm:pt modelId="{84A28083-C7F3-474C-BA19-5281B317895C}" type="sibTrans" cxnId="{03C1C180-EF06-44E8-AA3E-7AF37A520941}">
      <dgm:prSet/>
      <dgm:spPr/>
      <dgm:t>
        <a:bodyPr/>
        <a:lstStyle/>
        <a:p>
          <a:endParaRPr lang="en-US"/>
        </a:p>
      </dgm:t>
    </dgm:pt>
    <dgm:pt modelId="{FAD13301-6177-4650-806B-3C4428A1897C}">
      <dgm:prSet/>
      <dgm:spPr/>
      <dgm:t>
        <a:bodyPr/>
        <a:lstStyle/>
        <a:p>
          <a:r>
            <a:rPr lang="el-GR"/>
            <a:t>Ακατάλληλες πρακτικές πρώιμης σίτισης ή απογαλακτισμού </a:t>
          </a:r>
          <a:endParaRPr lang="en-US"/>
        </a:p>
      </dgm:t>
    </dgm:pt>
    <dgm:pt modelId="{0D150069-CB9C-4EB6-AC5B-708DFBB3739A}" type="parTrans" cxnId="{AF9C9758-E6DF-4730-A8AE-23F2A72E4149}">
      <dgm:prSet/>
      <dgm:spPr/>
      <dgm:t>
        <a:bodyPr/>
        <a:lstStyle/>
        <a:p>
          <a:endParaRPr lang="en-US"/>
        </a:p>
      </dgm:t>
    </dgm:pt>
    <dgm:pt modelId="{8E2F3187-3AB0-4C07-A54E-6AEF53B9B4F3}" type="sibTrans" cxnId="{AF9C9758-E6DF-4730-A8AE-23F2A72E4149}">
      <dgm:prSet/>
      <dgm:spPr/>
      <dgm:t>
        <a:bodyPr/>
        <a:lstStyle/>
        <a:p>
          <a:endParaRPr lang="en-US"/>
        </a:p>
      </dgm:t>
    </dgm:pt>
    <dgm:pt modelId="{86E5CC33-6643-4D20-861E-E19043C6BDD9}">
      <dgm:prSet/>
      <dgm:spPr/>
      <dgm:t>
        <a:bodyPr/>
        <a:lstStyle/>
        <a:p>
          <a:r>
            <a:rPr lang="el-GR"/>
            <a:t>Διαταραχές του ύπνου</a:t>
          </a:r>
          <a:endParaRPr lang="en-US"/>
        </a:p>
      </dgm:t>
    </dgm:pt>
    <dgm:pt modelId="{E7E1EAF7-7002-4383-A573-5F9EFDF2304D}" type="parTrans" cxnId="{5D9236C1-993D-4BAD-BEAA-086A45346ACE}">
      <dgm:prSet/>
      <dgm:spPr/>
      <dgm:t>
        <a:bodyPr/>
        <a:lstStyle/>
        <a:p>
          <a:endParaRPr lang="en-US"/>
        </a:p>
      </dgm:t>
    </dgm:pt>
    <dgm:pt modelId="{7A3EB14F-3700-4E2A-B6BD-C061F52CC53D}" type="sibTrans" cxnId="{5D9236C1-993D-4BAD-BEAA-086A45346ACE}">
      <dgm:prSet/>
      <dgm:spPr/>
      <dgm:t>
        <a:bodyPr/>
        <a:lstStyle/>
        <a:p>
          <a:endParaRPr lang="en-US"/>
        </a:p>
      </dgm:t>
    </dgm:pt>
    <dgm:pt modelId="{943E7FBF-E396-43EE-8ECD-3514CCDA9E0E}">
      <dgm:prSet/>
      <dgm:spPr/>
      <dgm:t>
        <a:bodyPr/>
        <a:lstStyle/>
        <a:p>
          <a:r>
            <a:rPr lang="el-GR"/>
            <a:t>Ιστορικό οργανικών νόσων</a:t>
          </a:r>
          <a:endParaRPr lang="en-US"/>
        </a:p>
      </dgm:t>
    </dgm:pt>
    <dgm:pt modelId="{DA336FE0-D377-4C9A-AE77-619A400F3411}" type="parTrans" cxnId="{FD5C9A08-3B9B-4C8E-9043-5CA1AC91D0ED}">
      <dgm:prSet/>
      <dgm:spPr/>
      <dgm:t>
        <a:bodyPr/>
        <a:lstStyle/>
        <a:p>
          <a:endParaRPr lang="en-US"/>
        </a:p>
      </dgm:t>
    </dgm:pt>
    <dgm:pt modelId="{99EE203F-CDCC-464C-9E16-BEC611879A66}" type="sibTrans" cxnId="{FD5C9A08-3B9B-4C8E-9043-5CA1AC91D0ED}">
      <dgm:prSet/>
      <dgm:spPr/>
      <dgm:t>
        <a:bodyPr/>
        <a:lstStyle/>
        <a:p>
          <a:endParaRPr lang="en-US"/>
        </a:p>
      </dgm:t>
    </dgm:pt>
    <dgm:pt modelId="{5D6CD0CC-1730-4113-B213-1B8E45C8FE49}">
      <dgm:prSet/>
      <dgm:spPr/>
      <dgm:t>
        <a:bodyPr/>
        <a:lstStyle/>
        <a:p>
          <a:r>
            <a:rPr lang="el-GR"/>
            <a:t>Διαταραγμένη σχέση φροντιστή και βρέφους ή παιδιού</a:t>
          </a:r>
          <a:endParaRPr lang="en-US"/>
        </a:p>
      </dgm:t>
    </dgm:pt>
    <dgm:pt modelId="{3CB98FF3-7A8C-45D1-A8DD-CA87CF5E6CF8}" type="parTrans" cxnId="{A75FF053-B879-43CC-97AC-A5BC58B77E7A}">
      <dgm:prSet/>
      <dgm:spPr/>
      <dgm:t>
        <a:bodyPr/>
        <a:lstStyle/>
        <a:p>
          <a:endParaRPr lang="en-US"/>
        </a:p>
      </dgm:t>
    </dgm:pt>
    <dgm:pt modelId="{3702706C-4940-4918-B973-27D1F851D600}" type="sibTrans" cxnId="{A75FF053-B879-43CC-97AC-A5BC58B77E7A}">
      <dgm:prSet/>
      <dgm:spPr/>
      <dgm:t>
        <a:bodyPr/>
        <a:lstStyle/>
        <a:p>
          <a:endParaRPr lang="en-US"/>
        </a:p>
      </dgm:t>
    </dgm:pt>
    <dgm:pt modelId="{A1778B0C-A6BC-4DD3-A130-BD2C39892BAA}">
      <dgm:prSet/>
      <dgm:spPr/>
      <dgm:t>
        <a:bodyPr/>
        <a:lstStyle/>
        <a:p>
          <a:r>
            <a:rPr lang="el-GR"/>
            <a:t>Ιστορικό έντονου άγχους κατά τη σίτιση</a:t>
          </a:r>
          <a:endParaRPr lang="en-US"/>
        </a:p>
      </dgm:t>
    </dgm:pt>
    <dgm:pt modelId="{7F9062BC-10EF-4538-921A-AB69B77E1CE3}" type="parTrans" cxnId="{37577880-9B79-4318-A45B-D2E0700ECA21}">
      <dgm:prSet/>
      <dgm:spPr/>
      <dgm:t>
        <a:bodyPr/>
        <a:lstStyle/>
        <a:p>
          <a:endParaRPr lang="en-US"/>
        </a:p>
      </dgm:t>
    </dgm:pt>
    <dgm:pt modelId="{7FBD04DE-EF5A-4952-81A9-B367DD6079C7}" type="sibTrans" cxnId="{37577880-9B79-4318-A45B-D2E0700ECA21}">
      <dgm:prSet/>
      <dgm:spPr/>
      <dgm:t>
        <a:bodyPr/>
        <a:lstStyle/>
        <a:p>
          <a:endParaRPr lang="en-US"/>
        </a:p>
      </dgm:t>
    </dgm:pt>
    <dgm:pt modelId="{3DED2BE7-D8F5-4A64-AB46-B40948D4088C}" type="pres">
      <dgm:prSet presAssocID="{FDF558E8-E763-4EA6-83C1-7320A7B51937}" presName="linear" presStyleCnt="0">
        <dgm:presLayoutVars>
          <dgm:animLvl val="lvl"/>
          <dgm:resizeHandles val="exact"/>
        </dgm:presLayoutVars>
      </dgm:prSet>
      <dgm:spPr/>
    </dgm:pt>
    <dgm:pt modelId="{2135345D-B9EA-488B-976B-216789D6E09C}" type="pres">
      <dgm:prSet presAssocID="{E54CC3FC-7EA2-48AC-A3BA-F462FEE50B5E}" presName="parentText" presStyleLbl="node1" presStyleIdx="0" presStyleCnt="10">
        <dgm:presLayoutVars>
          <dgm:chMax val="0"/>
          <dgm:bulletEnabled val="1"/>
        </dgm:presLayoutVars>
      </dgm:prSet>
      <dgm:spPr/>
    </dgm:pt>
    <dgm:pt modelId="{42972759-1142-4F23-BA05-066898B12E7C}" type="pres">
      <dgm:prSet presAssocID="{2F8FEFE7-175D-46EE-897A-971C56951644}" presName="spacer" presStyleCnt="0"/>
      <dgm:spPr/>
    </dgm:pt>
    <dgm:pt modelId="{892519CD-2A9F-488B-955B-42151B492B64}" type="pres">
      <dgm:prSet presAssocID="{F25ADCAE-DD54-49A0-ACF3-C36AA8047F21}" presName="parentText" presStyleLbl="node1" presStyleIdx="1" presStyleCnt="10">
        <dgm:presLayoutVars>
          <dgm:chMax val="0"/>
          <dgm:bulletEnabled val="1"/>
        </dgm:presLayoutVars>
      </dgm:prSet>
      <dgm:spPr/>
    </dgm:pt>
    <dgm:pt modelId="{637F42B7-478F-4E09-A15C-2FEBCDA99850}" type="pres">
      <dgm:prSet presAssocID="{4DFFA3B3-EF40-4C75-8A5A-B3297C951ECA}" presName="spacer" presStyleCnt="0"/>
      <dgm:spPr/>
    </dgm:pt>
    <dgm:pt modelId="{34D69354-E3B7-46B9-837E-0642F42F3390}" type="pres">
      <dgm:prSet presAssocID="{5BB64163-D3E7-41B8-AFC8-9BED1D8FA720}" presName="parentText" presStyleLbl="node1" presStyleIdx="2" presStyleCnt="10">
        <dgm:presLayoutVars>
          <dgm:chMax val="0"/>
          <dgm:bulletEnabled val="1"/>
        </dgm:presLayoutVars>
      </dgm:prSet>
      <dgm:spPr/>
    </dgm:pt>
    <dgm:pt modelId="{888142D4-AC45-4BD9-B3B5-D82CE4B77029}" type="pres">
      <dgm:prSet presAssocID="{0F13C1C3-4248-4FFC-8596-422EB2369A4D}" presName="spacer" presStyleCnt="0"/>
      <dgm:spPr/>
    </dgm:pt>
    <dgm:pt modelId="{3D3E8F96-EB22-4EE2-A27C-F4002EAFA382}" type="pres">
      <dgm:prSet presAssocID="{47120D04-9646-47F3-B1A5-00419D76C8CB}" presName="parentText" presStyleLbl="node1" presStyleIdx="3" presStyleCnt="10">
        <dgm:presLayoutVars>
          <dgm:chMax val="0"/>
          <dgm:bulletEnabled val="1"/>
        </dgm:presLayoutVars>
      </dgm:prSet>
      <dgm:spPr/>
    </dgm:pt>
    <dgm:pt modelId="{A3967C9C-1757-4D7A-A382-9565B13C5B7D}" type="pres">
      <dgm:prSet presAssocID="{140B6B83-B10C-4377-AF56-ACE6166D8205}" presName="spacer" presStyleCnt="0"/>
      <dgm:spPr/>
    </dgm:pt>
    <dgm:pt modelId="{8D4F8421-136B-49D9-95F9-7223C011AA5E}" type="pres">
      <dgm:prSet presAssocID="{F3872ED3-2469-46B7-A6B8-ACED6114BE79}" presName="parentText" presStyleLbl="node1" presStyleIdx="4" presStyleCnt="10">
        <dgm:presLayoutVars>
          <dgm:chMax val="0"/>
          <dgm:bulletEnabled val="1"/>
        </dgm:presLayoutVars>
      </dgm:prSet>
      <dgm:spPr/>
    </dgm:pt>
    <dgm:pt modelId="{CCA6BB1B-ADFF-4F8A-B421-47FD8D0EFE55}" type="pres">
      <dgm:prSet presAssocID="{84A28083-C7F3-474C-BA19-5281B317895C}" presName="spacer" presStyleCnt="0"/>
      <dgm:spPr/>
    </dgm:pt>
    <dgm:pt modelId="{593EB163-10D3-42AD-AC4D-239D7AE7BF2D}" type="pres">
      <dgm:prSet presAssocID="{FAD13301-6177-4650-806B-3C4428A1897C}" presName="parentText" presStyleLbl="node1" presStyleIdx="5" presStyleCnt="10">
        <dgm:presLayoutVars>
          <dgm:chMax val="0"/>
          <dgm:bulletEnabled val="1"/>
        </dgm:presLayoutVars>
      </dgm:prSet>
      <dgm:spPr/>
    </dgm:pt>
    <dgm:pt modelId="{54611427-2075-4EF7-B652-9B5AB492AE3A}" type="pres">
      <dgm:prSet presAssocID="{8E2F3187-3AB0-4C07-A54E-6AEF53B9B4F3}" presName="spacer" presStyleCnt="0"/>
      <dgm:spPr/>
    </dgm:pt>
    <dgm:pt modelId="{1218ADAD-AF6A-48C4-BAC4-1A04D8A31160}" type="pres">
      <dgm:prSet presAssocID="{86E5CC33-6643-4D20-861E-E19043C6BDD9}" presName="parentText" presStyleLbl="node1" presStyleIdx="6" presStyleCnt="10">
        <dgm:presLayoutVars>
          <dgm:chMax val="0"/>
          <dgm:bulletEnabled val="1"/>
        </dgm:presLayoutVars>
      </dgm:prSet>
      <dgm:spPr/>
    </dgm:pt>
    <dgm:pt modelId="{000A8590-C409-42E7-962C-3C0524271400}" type="pres">
      <dgm:prSet presAssocID="{7A3EB14F-3700-4E2A-B6BD-C061F52CC53D}" presName="spacer" presStyleCnt="0"/>
      <dgm:spPr/>
    </dgm:pt>
    <dgm:pt modelId="{7B08C48A-33F3-4112-B8AB-2EFD9B6739A6}" type="pres">
      <dgm:prSet presAssocID="{943E7FBF-E396-43EE-8ECD-3514CCDA9E0E}" presName="parentText" presStyleLbl="node1" presStyleIdx="7" presStyleCnt="10">
        <dgm:presLayoutVars>
          <dgm:chMax val="0"/>
          <dgm:bulletEnabled val="1"/>
        </dgm:presLayoutVars>
      </dgm:prSet>
      <dgm:spPr/>
    </dgm:pt>
    <dgm:pt modelId="{CDD4DB88-6A97-4742-AEB2-B80BF3171B8E}" type="pres">
      <dgm:prSet presAssocID="{99EE203F-CDCC-464C-9E16-BEC611879A66}" presName="spacer" presStyleCnt="0"/>
      <dgm:spPr/>
    </dgm:pt>
    <dgm:pt modelId="{65C83651-BE8B-4E71-85EF-E6C05343A731}" type="pres">
      <dgm:prSet presAssocID="{5D6CD0CC-1730-4113-B213-1B8E45C8FE49}" presName="parentText" presStyleLbl="node1" presStyleIdx="8" presStyleCnt="10">
        <dgm:presLayoutVars>
          <dgm:chMax val="0"/>
          <dgm:bulletEnabled val="1"/>
        </dgm:presLayoutVars>
      </dgm:prSet>
      <dgm:spPr/>
    </dgm:pt>
    <dgm:pt modelId="{B2DD0567-8E92-4D7A-985B-FC8651493458}" type="pres">
      <dgm:prSet presAssocID="{3702706C-4940-4918-B973-27D1F851D600}" presName="spacer" presStyleCnt="0"/>
      <dgm:spPr/>
    </dgm:pt>
    <dgm:pt modelId="{490DAFCE-BA36-4AD1-832C-70D924DACB7C}" type="pres">
      <dgm:prSet presAssocID="{A1778B0C-A6BC-4DD3-A130-BD2C39892BAA}" presName="parentText" presStyleLbl="node1" presStyleIdx="9" presStyleCnt="10">
        <dgm:presLayoutVars>
          <dgm:chMax val="0"/>
          <dgm:bulletEnabled val="1"/>
        </dgm:presLayoutVars>
      </dgm:prSet>
      <dgm:spPr/>
    </dgm:pt>
  </dgm:ptLst>
  <dgm:cxnLst>
    <dgm:cxn modelId="{A67C4A06-7B9A-49BD-9D8A-4CADEE7A44DA}" type="presOf" srcId="{F3872ED3-2469-46B7-A6B8-ACED6114BE79}" destId="{8D4F8421-136B-49D9-95F9-7223C011AA5E}" srcOrd="0" destOrd="0" presId="urn:microsoft.com/office/officeart/2005/8/layout/vList2"/>
    <dgm:cxn modelId="{FD5C9A08-3B9B-4C8E-9043-5CA1AC91D0ED}" srcId="{FDF558E8-E763-4EA6-83C1-7320A7B51937}" destId="{943E7FBF-E396-43EE-8ECD-3514CCDA9E0E}" srcOrd="7" destOrd="0" parTransId="{DA336FE0-D377-4C9A-AE77-619A400F3411}" sibTransId="{99EE203F-CDCC-464C-9E16-BEC611879A66}"/>
    <dgm:cxn modelId="{1548A017-D21B-4873-A3CF-FF77715A031B}" type="presOf" srcId="{5BB64163-D3E7-41B8-AFC8-9BED1D8FA720}" destId="{34D69354-E3B7-46B9-837E-0642F42F3390}" srcOrd="0" destOrd="0" presId="urn:microsoft.com/office/officeart/2005/8/layout/vList2"/>
    <dgm:cxn modelId="{7B378F21-20FD-4C4F-B19E-786D60B53B5B}" srcId="{FDF558E8-E763-4EA6-83C1-7320A7B51937}" destId="{F25ADCAE-DD54-49A0-ACF3-C36AA8047F21}" srcOrd="1" destOrd="0" parTransId="{F2329A37-DAB6-4400-8FF6-7471015B929E}" sibTransId="{4DFFA3B3-EF40-4C75-8A5A-B3297C951ECA}"/>
    <dgm:cxn modelId="{8606C52F-1707-4B33-B416-A7FE4E515A46}" type="presOf" srcId="{A1778B0C-A6BC-4DD3-A130-BD2C39892BAA}" destId="{490DAFCE-BA36-4AD1-832C-70D924DACB7C}" srcOrd="0" destOrd="0" presId="urn:microsoft.com/office/officeart/2005/8/layout/vList2"/>
    <dgm:cxn modelId="{1B0D5E36-3BFF-46FF-AF68-E7536C5F463E}" type="presOf" srcId="{F25ADCAE-DD54-49A0-ACF3-C36AA8047F21}" destId="{892519CD-2A9F-488B-955B-42151B492B64}" srcOrd="0" destOrd="0" presId="urn:microsoft.com/office/officeart/2005/8/layout/vList2"/>
    <dgm:cxn modelId="{2D07C838-497F-4A5E-8BAE-16AABA7ED39A}" type="presOf" srcId="{86E5CC33-6643-4D20-861E-E19043C6BDD9}" destId="{1218ADAD-AF6A-48C4-BAC4-1A04D8A31160}" srcOrd="0" destOrd="0" presId="urn:microsoft.com/office/officeart/2005/8/layout/vList2"/>
    <dgm:cxn modelId="{A75FF053-B879-43CC-97AC-A5BC58B77E7A}" srcId="{FDF558E8-E763-4EA6-83C1-7320A7B51937}" destId="{5D6CD0CC-1730-4113-B213-1B8E45C8FE49}" srcOrd="8" destOrd="0" parTransId="{3CB98FF3-7A8C-45D1-A8DD-CA87CF5E6CF8}" sibTransId="{3702706C-4940-4918-B973-27D1F851D600}"/>
    <dgm:cxn modelId="{AF9C9758-E6DF-4730-A8AE-23F2A72E4149}" srcId="{FDF558E8-E763-4EA6-83C1-7320A7B51937}" destId="{FAD13301-6177-4650-806B-3C4428A1897C}" srcOrd="5" destOrd="0" parTransId="{0D150069-CB9C-4EB6-AC5B-708DFBB3739A}" sibTransId="{8E2F3187-3AB0-4C07-A54E-6AEF53B9B4F3}"/>
    <dgm:cxn modelId="{37577880-9B79-4318-A45B-D2E0700ECA21}" srcId="{FDF558E8-E763-4EA6-83C1-7320A7B51937}" destId="{A1778B0C-A6BC-4DD3-A130-BD2C39892BAA}" srcOrd="9" destOrd="0" parTransId="{7F9062BC-10EF-4538-921A-AB69B77E1CE3}" sibTransId="{7FBD04DE-EF5A-4952-81A9-B367DD6079C7}"/>
    <dgm:cxn modelId="{03C1C180-EF06-44E8-AA3E-7AF37A520941}" srcId="{FDF558E8-E763-4EA6-83C1-7320A7B51937}" destId="{F3872ED3-2469-46B7-A6B8-ACED6114BE79}" srcOrd="4" destOrd="0" parTransId="{FCF4D8A7-518F-437B-B9A5-BEFCA1090527}" sibTransId="{84A28083-C7F3-474C-BA19-5281B317895C}"/>
    <dgm:cxn modelId="{5D94F484-A011-4BFE-B319-952B20775575}" type="presOf" srcId="{5D6CD0CC-1730-4113-B213-1B8E45C8FE49}" destId="{65C83651-BE8B-4E71-85EF-E6C05343A731}" srcOrd="0" destOrd="0" presId="urn:microsoft.com/office/officeart/2005/8/layout/vList2"/>
    <dgm:cxn modelId="{17A6FF93-2041-482F-B701-9802CC11FE4E}" type="presOf" srcId="{E54CC3FC-7EA2-48AC-A3BA-F462FEE50B5E}" destId="{2135345D-B9EA-488B-976B-216789D6E09C}" srcOrd="0" destOrd="0" presId="urn:microsoft.com/office/officeart/2005/8/layout/vList2"/>
    <dgm:cxn modelId="{1CC95C96-F706-4949-880D-2AA312DBEEDB}" type="presOf" srcId="{FAD13301-6177-4650-806B-3C4428A1897C}" destId="{593EB163-10D3-42AD-AC4D-239D7AE7BF2D}" srcOrd="0" destOrd="0" presId="urn:microsoft.com/office/officeart/2005/8/layout/vList2"/>
    <dgm:cxn modelId="{761882AA-662F-46C6-AD2E-98F33E3B3AED}" srcId="{FDF558E8-E763-4EA6-83C1-7320A7B51937}" destId="{E54CC3FC-7EA2-48AC-A3BA-F462FEE50B5E}" srcOrd="0" destOrd="0" parTransId="{5C79E4CA-3266-4D50-8CC0-F6669C5C5263}" sibTransId="{2F8FEFE7-175D-46EE-897A-971C56951644}"/>
    <dgm:cxn modelId="{A9C261B0-A332-4CBF-A5D1-9D267F3CB627}" type="presOf" srcId="{943E7FBF-E396-43EE-8ECD-3514CCDA9E0E}" destId="{7B08C48A-33F3-4112-B8AB-2EFD9B6739A6}" srcOrd="0" destOrd="0" presId="urn:microsoft.com/office/officeart/2005/8/layout/vList2"/>
    <dgm:cxn modelId="{DCA7FEC0-66B1-49EE-B74D-C086C5E624EC}" srcId="{FDF558E8-E763-4EA6-83C1-7320A7B51937}" destId="{5BB64163-D3E7-41B8-AFC8-9BED1D8FA720}" srcOrd="2" destOrd="0" parTransId="{27D85473-7CCB-4211-A368-DF9F07D6E33B}" sibTransId="{0F13C1C3-4248-4FFC-8596-422EB2369A4D}"/>
    <dgm:cxn modelId="{5D9236C1-993D-4BAD-BEAA-086A45346ACE}" srcId="{FDF558E8-E763-4EA6-83C1-7320A7B51937}" destId="{86E5CC33-6643-4D20-861E-E19043C6BDD9}" srcOrd="6" destOrd="0" parTransId="{E7E1EAF7-7002-4383-A573-5F9EFDF2304D}" sibTransId="{7A3EB14F-3700-4E2A-B6BD-C061F52CC53D}"/>
    <dgm:cxn modelId="{6F852CCC-5F82-4479-9942-0FC80563D60A}" type="presOf" srcId="{47120D04-9646-47F3-B1A5-00419D76C8CB}" destId="{3D3E8F96-EB22-4EE2-A27C-F4002EAFA382}" srcOrd="0" destOrd="0" presId="urn:microsoft.com/office/officeart/2005/8/layout/vList2"/>
    <dgm:cxn modelId="{E09CCEEA-3932-49E0-BDE0-3C7ECBFDCD2B}" srcId="{FDF558E8-E763-4EA6-83C1-7320A7B51937}" destId="{47120D04-9646-47F3-B1A5-00419D76C8CB}" srcOrd="3" destOrd="0" parTransId="{C285E860-5128-4394-B3B0-C94099DBD9F9}" sibTransId="{140B6B83-B10C-4377-AF56-ACE6166D8205}"/>
    <dgm:cxn modelId="{BCCB5AF7-EBBC-45AE-9BB5-DB1FDAC6C2CA}" type="presOf" srcId="{FDF558E8-E763-4EA6-83C1-7320A7B51937}" destId="{3DED2BE7-D8F5-4A64-AB46-B40948D4088C}" srcOrd="0" destOrd="0" presId="urn:microsoft.com/office/officeart/2005/8/layout/vList2"/>
    <dgm:cxn modelId="{AFC1E572-F180-41C4-ACDF-D17D6071935C}" type="presParOf" srcId="{3DED2BE7-D8F5-4A64-AB46-B40948D4088C}" destId="{2135345D-B9EA-488B-976B-216789D6E09C}" srcOrd="0" destOrd="0" presId="urn:microsoft.com/office/officeart/2005/8/layout/vList2"/>
    <dgm:cxn modelId="{CE0CAF6D-9AA0-4DB9-85BC-356C6B460120}" type="presParOf" srcId="{3DED2BE7-D8F5-4A64-AB46-B40948D4088C}" destId="{42972759-1142-4F23-BA05-066898B12E7C}" srcOrd="1" destOrd="0" presId="urn:microsoft.com/office/officeart/2005/8/layout/vList2"/>
    <dgm:cxn modelId="{38411A04-8967-4CCA-B395-63C850F08504}" type="presParOf" srcId="{3DED2BE7-D8F5-4A64-AB46-B40948D4088C}" destId="{892519CD-2A9F-488B-955B-42151B492B64}" srcOrd="2" destOrd="0" presId="urn:microsoft.com/office/officeart/2005/8/layout/vList2"/>
    <dgm:cxn modelId="{EAB659E5-093E-4F62-B560-4D79C35BD6AF}" type="presParOf" srcId="{3DED2BE7-D8F5-4A64-AB46-B40948D4088C}" destId="{637F42B7-478F-4E09-A15C-2FEBCDA99850}" srcOrd="3" destOrd="0" presId="urn:microsoft.com/office/officeart/2005/8/layout/vList2"/>
    <dgm:cxn modelId="{9D733761-7646-4698-925B-FE0F83AFE961}" type="presParOf" srcId="{3DED2BE7-D8F5-4A64-AB46-B40948D4088C}" destId="{34D69354-E3B7-46B9-837E-0642F42F3390}" srcOrd="4" destOrd="0" presId="urn:microsoft.com/office/officeart/2005/8/layout/vList2"/>
    <dgm:cxn modelId="{C10AE233-C78D-465A-85BA-6EEEF6FFF0FF}" type="presParOf" srcId="{3DED2BE7-D8F5-4A64-AB46-B40948D4088C}" destId="{888142D4-AC45-4BD9-B3B5-D82CE4B77029}" srcOrd="5" destOrd="0" presId="urn:microsoft.com/office/officeart/2005/8/layout/vList2"/>
    <dgm:cxn modelId="{9B49BA91-D161-4212-AFF6-751B4ED6486D}" type="presParOf" srcId="{3DED2BE7-D8F5-4A64-AB46-B40948D4088C}" destId="{3D3E8F96-EB22-4EE2-A27C-F4002EAFA382}" srcOrd="6" destOrd="0" presId="urn:microsoft.com/office/officeart/2005/8/layout/vList2"/>
    <dgm:cxn modelId="{04378DCD-41AE-4857-B2D4-C5539D47BE5A}" type="presParOf" srcId="{3DED2BE7-D8F5-4A64-AB46-B40948D4088C}" destId="{A3967C9C-1757-4D7A-A382-9565B13C5B7D}" srcOrd="7" destOrd="0" presId="urn:microsoft.com/office/officeart/2005/8/layout/vList2"/>
    <dgm:cxn modelId="{29A85171-6BF8-4706-9E64-BD923B946F8F}" type="presParOf" srcId="{3DED2BE7-D8F5-4A64-AB46-B40948D4088C}" destId="{8D4F8421-136B-49D9-95F9-7223C011AA5E}" srcOrd="8" destOrd="0" presId="urn:microsoft.com/office/officeart/2005/8/layout/vList2"/>
    <dgm:cxn modelId="{61857AFC-B582-44E7-BCC2-03BF60C1CCC6}" type="presParOf" srcId="{3DED2BE7-D8F5-4A64-AB46-B40948D4088C}" destId="{CCA6BB1B-ADFF-4F8A-B421-47FD8D0EFE55}" srcOrd="9" destOrd="0" presId="urn:microsoft.com/office/officeart/2005/8/layout/vList2"/>
    <dgm:cxn modelId="{54E220F8-9C27-41FA-9849-4E2B18A8E805}" type="presParOf" srcId="{3DED2BE7-D8F5-4A64-AB46-B40948D4088C}" destId="{593EB163-10D3-42AD-AC4D-239D7AE7BF2D}" srcOrd="10" destOrd="0" presId="urn:microsoft.com/office/officeart/2005/8/layout/vList2"/>
    <dgm:cxn modelId="{90257815-69A7-40A3-86CA-AD83BAB9A293}" type="presParOf" srcId="{3DED2BE7-D8F5-4A64-AB46-B40948D4088C}" destId="{54611427-2075-4EF7-B652-9B5AB492AE3A}" srcOrd="11" destOrd="0" presId="urn:microsoft.com/office/officeart/2005/8/layout/vList2"/>
    <dgm:cxn modelId="{9C60E4B6-443F-48B6-B15C-6DF71AD10707}" type="presParOf" srcId="{3DED2BE7-D8F5-4A64-AB46-B40948D4088C}" destId="{1218ADAD-AF6A-48C4-BAC4-1A04D8A31160}" srcOrd="12" destOrd="0" presId="urn:microsoft.com/office/officeart/2005/8/layout/vList2"/>
    <dgm:cxn modelId="{BDDA96FE-5948-4882-BFD4-EDD3BEA0BB38}" type="presParOf" srcId="{3DED2BE7-D8F5-4A64-AB46-B40948D4088C}" destId="{000A8590-C409-42E7-962C-3C0524271400}" srcOrd="13" destOrd="0" presId="urn:microsoft.com/office/officeart/2005/8/layout/vList2"/>
    <dgm:cxn modelId="{5BF7EB60-FF12-483D-B546-89154C2DD0B2}" type="presParOf" srcId="{3DED2BE7-D8F5-4A64-AB46-B40948D4088C}" destId="{7B08C48A-33F3-4112-B8AB-2EFD9B6739A6}" srcOrd="14" destOrd="0" presId="urn:microsoft.com/office/officeart/2005/8/layout/vList2"/>
    <dgm:cxn modelId="{356EB686-652D-43FA-BB55-04E5DE3A9EA4}" type="presParOf" srcId="{3DED2BE7-D8F5-4A64-AB46-B40948D4088C}" destId="{CDD4DB88-6A97-4742-AEB2-B80BF3171B8E}" srcOrd="15" destOrd="0" presId="urn:microsoft.com/office/officeart/2005/8/layout/vList2"/>
    <dgm:cxn modelId="{06DAB524-F518-4906-91B1-03C310EF7C26}" type="presParOf" srcId="{3DED2BE7-D8F5-4A64-AB46-B40948D4088C}" destId="{65C83651-BE8B-4E71-85EF-E6C05343A731}" srcOrd="16" destOrd="0" presId="urn:microsoft.com/office/officeart/2005/8/layout/vList2"/>
    <dgm:cxn modelId="{69EDEDAA-E44A-44A4-8AB3-108E93AD8AF4}" type="presParOf" srcId="{3DED2BE7-D8F5-4A64-AB46-B40948D4088C}" destId="{B2DD0567-8E92-4D7A-985B-FC8651493458}" srcOrd="17" destOrd="0" presId="urn:microsoft.com/office/officeart/2005/8/layout/vList2"/>
    <dgm:cxn modelId="{4AD1F5B4-461C-4F30-A9BB-542E25B24B94}" type="presParOf" srcId="{3DED2BE7-D8F5-4A64-AB46-B40948D4088C}" destId="{490DAFCE-BA36-4AD1-832C-70D924DACB7C}"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107823-CD6B-4535-B340-1DC894C5F2C2}"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51C6109E-CE92-48B4-A53F-CC7451BAC022}">
      <dgm:prSet/>
      <dgm:spPr/>
      <dgm:t>
        <a:bodyPr/>
        <a:lstStyle/>
        <a:p>
          <a:r>
            <a:rPr lang="el-GR"/>
            <a:t>Εγκεφαλική παράλυση</a:t>
          </a:r>
          <a:endParaRPr lang="en-US"/>
        </a:p>
      </dgm:t>
    </dgm:pt>
    <dgm:pt modelId="{11CCEF7B-D104-4299-82F5-F34B986B4D1B}" type="parTrans" cxnId="{067A8D58-236E-4E66-966F-96BFC783621E}">
      <dgm:prSet/>
      <dgm:spPr/>
      <dgm:t>
        <a:bodyPr/>
        <a:lstStyle/>
        <a:p>
          <a:endParaRPr lang="en-US"/>
        </a:p>
      </dgm:t>
    </dgm:pt>
    <dgm:pt modelId="{8769A271-C6D5-468D-BB1A-70E44604C53D}" type="sibTrans" cxnId="{067A8D58-236E-4E66-966F-96BFC783621E}">
      <dgm:prSet/>
      <dgm:spPr/>
      <dgm:t>
        <a:bodyPr/>
        <a:lstStyle/>
        <a:p>
          <a:endParaRPr lang="en-US"/>
        </a:p>
      </dgm:t>
    </dgm:pt>
    <dgm:pt modelId="{D0F094D3-9F8F-469B-91AA-A2B63622E2E9}">
      <dgm:prSet/>
      <dgm:spPr/>
      <dgm:t>
        <a:bodyPr/>
        <a:lstStyle/>
        <a:p>
          <a:r>
            <a:rPr lang="el-GR"/>
            <a:t>Εγκεφαλικό επεισόδιο</a:t>
          </a:r>
          <a:endParaRPr lang="en-US"/>
        </a:p>
      </dgm:t>
    </dgm:pt>
    <dgm:pt modelId="{FE91E7CC-38AC-425B-A35F-9A67439F1124}" type="parTrans" cxnId="{98AF9DEE-EFC5-4C73-962C-29D074443003}">
      <dgm:prSet/>
      <dgm:spPr/>
      <dgm:t>
        <a:bodyPr/>
        <a:lstStyle/>
        <a:p>
          <a:endParaRPr lang="en-US"/>
        </a:p>
      </dgm:t>
    </dgm:pt>
    <dgm:pt modelId="{D5642F23-DA91-4A17-88F7-837EB9E72F88}" type="sibTrans" cxnId="{98AF9DEE-EFC5-4C73-962C-29D074443003}">
      <dgm:prSet/>
      <dgm:spPr/>
      <dgm:t>
        <a:bodyPr/>
        <a:lstStyle/>
        <a:p>
          <a:endParaRPr lang="en-US"/>
        </a:p>
      </dgm:t>
    </dgm:pt>
    <dgm:pt modelId="{7C9AE5D6-8205-4C65-82ED-2C0C6D7FB5AF}">
      <dgm:prSet/>
      <dgm:spPr/>
      <dgm:t>
        <a:bodyPr/>
        <a:lstStyle/>
        <a:p>
          <a:r>
            <a:rPr lang="el-GR"/>
            <a:t>Επιληπτικά σύνδρομα</a:t>
          </a:r>
          <a:endParaRPr lang="en-US"/>
        </a:p>
      </dgm:t>
    </dgm:pt>
    <dgm:pt modelId="{FBE18FB4-66A7-43B0-9E43-05C1E49A7F38}" type="parTrans" cxnId="{A72A05B5-9E03-4772-AA3C-AE08629250B5}">
      <dgm:prSet/>
      <dgm:spPr/>
      <dgm:t>
        <a:bodyPr/>
        <a:lstStyle/>
        <a:p>
          <a:endParaRPr lang="en-US"/>
        </a:p>
      </dgm:t>
    </dgm:pt>
    <dgm:pt modelId="{56EC6048-5419-443A-B2DB-B4710E1E3A17}" type="sibTrans" cxnId="{A72A05B5-9E03-4772-AA3C-AE08629250B5}">
      <dgm:prSet/>
      <dgm:spPr/>
      <dgm:t>
        <a:bodyPr/>
        <a:lstStyle/>
        <a:p>
          <a:endParaRPr lang="en-US"/>
        </a:p>
      </dgm:t>
    </dgm:pt>
    <dgm:pt modelId="{1ECB2AB4-285F-4D11-B028-D0FEAAAC24B6}">
      <dgm:prSet/>
      <dgm:spPr/>
      <dgm:t>
        <a:bodyPr/>
        <a:lstStyle/>
        <a:p>
          <a:r>
            <a:rPr lang="el-GR"/>
            <a:t>Νευρομυικά και μεταβολικά νοσήματα</a:t>
          </a:r>
          <a:endParaRPr lang="en-US"/>
        </a:p>
      </dgm:t>
    </dgm:pt>
    <dgm:pt modelId="{CA99DC32-40FC-4D4D-8609-D0412F29DA68}" type="parTrans" cxnId="{AB24B67A-8236-422C-940E-F2F0852A641A}">
      <dgm:prSet/>
      <dgm:spPr/>
      <dgm:t>
        <a:bodyPr/>
        <a:lstStyle/>
        <a:p>
          <a:endParaRPr lang="en-US"/>
        </a:p>
      </dgm:t>
    </dgm:pt>
    <dgm:pt modelId="{F17449A5-4978-4EDE-8932-31FF931461AB}" type="sibTrans" cxnId="{AB24B67A-8236-422C-940E-F2F0852A641A}">
      <dgm:prSet/>
      <dgm:spPr/>
      <dgm:t>
        <a:bodyPr/>
        <a:lstStyle/>
        <a:p>
          <a:endParaRPr lang="en-US"/>
        </a:p>
      </dgm:t>
    </dgm:pt>
    <dgm:pt modelId="{CAD7A0DE-E6FC-4FE5-9036-5EA554F07231}">
      <dgm:prSet/>
      <dgm:spPr/>
      <dgm:t>
        <a:bodyPr/>
        <a:lstStyle/>
        <a:p>
          <a:r>
            <a:rPr lang="el-GR"/>
            <a:t>Επιληπτικές κρίσεις</a:t>
          </a:r>
          <a:endParaRPr lang="en-US"/>
        </a:p>
      </dgm:t>
    </dgm:pt>
    <dgm:pt modelId="{7BB3617F-59B2-45EC-BE7E-05E2D3924553}" type="parTrans" cxnId="{A867A73C-CF1C-4A99-A0E2-58BA3CF38595}">
      <dgm:prSet/>
      <dgm:spPr/>
      <dgm:t>
        <a:bodyPr/>
        <a:lstStyle/>
        <a:p>
          <a:endParaRPr lang="en-US"/>
        </a:p>
      </dgm:t>
    </dgm:pt>
    <dgm:pt modelId="{5F8BAF41-F77B-4A18-8213-E7D6B6E66495}" type="sibTrans" cxnId="{A867A73C-CF1C-4A99-A0E2-58BA3CF38595}">
      <dgm:prSet/>
      <dgm:spPr/>
      <dgm:t>
        <a:bodyPr/>
        <a:lstStyle/>
        <a:p>
          <a:endParaRPr lang="en-US"/>
        </a:p>
      </dgm:t>
    </dgm:pt>
    <dgm:pt modelId="{247CBCEB-5C87-4880-B345-CA24903D5A45}">
      <dgm:prSet/>
      <dgm:spPr/>
      <dgm:t>
        <a:bodyPr/>
        <a:lstStyle/>
        <a:p>
          <a:r>
            <a:rPr lang="el-GR"/>
            <a:t>Φλεγμονή του κεντρικού νευρικού συστήματος</a:t>
          </a:r>
          <a:endParaRPr lang="en-US"/>
        </a:p>
      </dgm:t>
    </dgm:pt>
    <dgm:pt modelId="{FD483059-1416-4E3E-8626-F7652BF07273}" type="parTrans" cxnId="{DF47A044-93F3-42B0-A8DF-7181443FEF50}">
      <dgm:prSet/>
      <dgm:spPr/>
      <dgm:t>
        <a:bodyPr/>
        <a:lstStyle/>
        <a:p>
          <a:endParaRPr lang="en-US"/>
        </a:p>
      </dgm:t>
    </dgm:pt>
    <dgm:pt modelId="{1DCA37A8-33F7-4079-80F9-69CE89AB9EA0}" type="sibTrans" cxnId="{DF47A044-93F3-42B0-A8DF-7181443FEF50}">
      <dgm:prSet/>
      <dgm:spPr/>
      <dgm:t>
        <a:bodyPr/>
        <a:lstStyle/>
        <a:p>
          <a:endParaRPr lang="en-US"/>
        </a:p>
      </dgm:t>
    </dgm:pt>
    <dgm:pt modelId="{3635FD68-5820-4CEF-98BB-CE1B940E967A}">
      <dgm:prSet/>
      <dgm:spPr/>
      <dgm:t>
        <a:bodyPr/>
        <a:lstStyle/>
        <a:p>
          <a:r>
            <a:rPr lang="el-GR"/>
            <a:t>Επιπλοκές από φάρμακα</a:t>
          </a:r>
          <a:endParaRPr lang="en-US"/>
        </a:p>
      </dgm:t>
    </dgm:pt>
    <dgm:pt modelId="{FD8BC01B-F214-45B8-9EE9-257A2E979EDD}" type="parTrans" cxnId="{A49B80BA-9317-4C7E-A585-546DFE2F1099}">
      <dgm:prSet/>
      <dgm:spPr/>
      <dgm:t>
        <a:bodyPr/>
        <a:lstStyle/>
        <a:p>
          <a:endParaRPr lang="en-US"/>
        </a:p>
      </dgm:t>
    </dgm:pt>
    <dgm:pt modelId="{695FDFB7-B0CB-4BE4-8755-9AAB19AFA378}" type="sibTrans" cxnId="{A49B80BA-9317-4C7E-A585-546DFE2F1099}">
      <dgm:prSet/>
      <dgm:spPr/>
      <dgm:t>
        <a:bodyPr/>
        <a:lstStyle/>
        <a:p>
          <a:endParaRPr lang="en-US"/>
        </a:p>
      </dgm:t>
    </dgm:pt>
    <dgm:pt modelId="{FC0A0B9A-BB24-45AB-BCCC-F8FED59F952C}" type="pres">
      <dgm:prSet presAssocID="{E0107823-CD6B-4535-B340-1DC894C5F2C2}" presName="diagram" presStyleCnt="0">
        <dgm:presLayoutVars>
          <dgm:dir/>
          <dgm:resizeHandles val="exact"/>
        </dgm:presLayoutVars>
      </dgm:prSet>
      <dgm:spPr/>
    </dgm:pt>
    <dgm:pt modelId="{D0D45246-C97F-47CD-AC25-9C70F131C53D}" type="pres">
      <dgm:prSet presAssocID="{51C6109E-CE92-48B4-A53F-CC7451BAC022}" presName="node" presStyleLbl="node1" presStyleIdx="0" presStyleCnt="7">
        <dgm:presLayoutVars>
          <dgm:bulletEnabled val="1"/>
        </dgm:presLayoutVars>
      </dgm:prSet>
      <dgm:spPr/>
    </dgm:pt>
    <dgm:pt modelId="{D7A16076-EDDA-48BE-9CD3-0D64AA2EFC2A}" type="pres">
      <dgm:prSet presAssocID="{8769A271-C6D5-468D-BB1A-70E44604C53D}" presName="sibTrans" presStyleCnt="0"/>
      <dgm:spPr/>
    </dgm:pt>
    <dgm:pt modelId="{1DBEC734-E5B7-42EF-B260-3A7E8A3F30B0}" type="pres">
      <dgm:prSet presAssocID="{D0F094D3-9F8F-469B-91AA-A2B63622E2E9}" presName="node" presStyleLbl="node1" presStyleIdx="1" presStyleCnt="7">
        <dgm:presLayoutVars>
          <dgm:bulletEnabled val="1"/>
        </dgm:presLayoutVars>
      </dgm:prSet>
      <dgm:spPr/>
    </dgm:pt>
    <dgm:pt modelId="{E881429C-DE98-44DA-9866-AAB528FF7F84}" type="pres">
      <dgm:prSet presAssocID="{D5642F23-DA91-4A17-88F7-837EB9E72F88}" presName="sibTrans" presStyleCnt="0"/>
      <dgm:spPr/>
    </dgm:pt>
    <dgm:pt modelId="{6B617B8F-2D96-4B1C-811F-4A5F3C74F46B}" type="pres">
      <dgm:prSet presAssocID="{7C9AE5D6-8205-4C65-82ED-2C0C6D7FB5AF}" presName="node" presStyleLbl="node1" presStyleIdx="2" presStyleCnt="7">
        <dgm:presLayoutVars>
          <dgm:bulletEnabled val="1"/>
        </dgm:presLayoutVars>
      </dgm:prSet>
      <dgm:spPr/>
    </dgm:pt>
    <dgm:pt modelId="{ED246832-4116-40BA-9CED-EA7965DCAA19}" type="pres">
      <dgm:prSet presAssocID="{56EC6048-5419-443A-B2DB-B4710E1E3A17}" presName="sibTrans" presStyleCnt="0"/>
      <dgm:spPr/>
    </dgm:pt>
    <dgm:pt modelId="{D72C6AA4-AC1F-45A2-ACED-D617D7B0CB31}" type="pres">
      <dgm:prSet presAssocID="{1ECB2AB4-285F-4D11-B028-D0FEAAAC24B6}" presName="node" presStyleLbl="node1" presStyleIdx="3" presStyleCnt="7">
        <dgm:presLayoutVars>
          <dgm:bulletEnabled val="1"/>
        </dgm:presLayoutVars>
      </dgm:prSet>
      <dgm:spPr/>
    </dgm:pt>
    <dgm:pt modelId="{89000CCD-8DAE-47B1-8327-013354BEF272}" type="pres">
      <dgm:prSet presAssocID="{F17449A5-4978-4EDE-8932-31FF931461AB}" presName="sibTrans" presStyleCnt="0"/>
      <dgm:spPr/>
    </dgm:pt>
    <dgm:pt modelId="{3396B5F6-B79E-49D6-A83D-C03A53A7E2C4}" type="pres">
      <dgm:prSet presAssocID="{CAD7A0DE-E6FC-4FE5-9036-5EA554F07231}" presName="node" presStyleLbl="node1" presStyleIdx="4" presStyleCnt="7">
        <dgm:presLayoutVars>
          <dgm:bulletEnabled val="1"/>
        </dgm:presLayoutVars>
      </dgm:prSet>
      <dgm:spPr/>
    </dgm:pt>
    <dgm:pt modelId="{86D9CF3F-9D30-4BA4-8724-1DB1B139AD30}" type="pres">
      <dgm:prSet presAssocID="{5F8BAF41-F77B-4A18-8213-E7D6B6E66495}" presName="sibTrans" presStyleCnt="0"/>
      <dgm:spPr/>
    </dgm:pt>
    <dgm:pt modelId="{7434F9A2-24DA-4F41-B5D9-603910BD3946}" type="pres">
      <dgm:prSet presAssocID="{247CBCEB-5C87-4880-B345-CA24903D5A45}" presName="node" presStyleLbl="node1" presStyleIdx="5" presStyleCnt="7">
        <dgm:presLayoutVars>
          <dgm:bulletEnabled val="1"/>
        </dgm:presLayoutVars>
      </dgm:prSet>
      <dgm:spPr/>
    </dgm:pt>
    <dgm:pt modelId="{DC893376-DE8B-4BAE-BB3B-894F0D58D938}" type="pres">
      <dgm:prSet presAssocID="{1DCA37A8-33F7-4079-80F9-69CE89AB9EA0}" presName="sibTrans" presStyleCnt="0"/>
      <dgm:spPr/>
    </dgm:pt>
    <dgm:pt modelId="{6F8217D8-FC36-4E14-9C26-5B31C8BE0523}" type="pres">
      <dgm:prSet presAssocID="{3635FD68-5820-4CEF-98BB-CE1B940E967A}" presName="node" presStyleLbl="node1" presStyleIdx="6" presStyleCnt="7">
        <dgm:presLayoutVars>
          <dgm:bulletEnabled val="1"/>
        </dgm:presLayoutVars>
      </dgm:prSet>
      <dgm:spPr/>
    </dgm:pt>
  </dgm:ptLst>
  <dgm:cxnLst>
    <dgm:cxn modelId="{EBE22408-2713-47DD-A1BE-A334066B6650}" type="presOf" srcId="{3635FD68-5820-4CEF-98BB-CE1B940E967A}" destId="{6F8217D8-FC36-4E14-9C26-5B31C8BE0523}" srcOrd="0" destOrd="0" presId="urn:microsoft.com/office/officeart/2005/8/layout/default"/>
    <dgm:cxn modelId="{291D5B38-8CB1-4883-80FA-DEC98CE9EA8A}" type="presOf" srcId="{1ECB2AB4-285F-4D11-B028-D0FEAAAC24B6}" destId="{D72C6AA4-AC1F-45A2-ACED-D617D7B0CB31}" srcOrd="0" destOrd="0" presId="urn:microsoft.com/office/officeart/2005/8/layout/default"/>
    <dgm:cxn modelId="{A867A73C-CF1C-4A99-A0E2-58BA3CF38595}" srcId="{E0107823-CD6B-4535-B340-1DC894C5F2C2}" destId="{CAD7A0DE-E6FC-4FE5-9036-5EA554F07231}" srcOrd="4" destOrd="0" parTransId="{7BB3617F-59B2-45EC-BE7E-05E2D3924553}" sibTransId="{5F8BAF41-F77B-4A18-8213-E7D6B6E66495}"/>
    <dgm:cxn modelId="{EF79F360-3E69-445B-9313-2885593DF3E4}" type="presOf" srcId="{7C9AE5D6-8205-4C65-82ED-2C0C6D7FB5AF}" destId="{6B617B8F-2D96-4B1C-811F-4A5F3C74F46B}" srcOrd="0" destOrd="0" presId="urn:microsoft.com/office/officeart/2005/8/layout/default"/>
    <dgm:cxn modelId="{F6142E63-A15A-4309-8038-251969EBDDBE}" type="presOf" srcId="{D0F094D3-9F8F-469B-91AA-A2B63622E2E9}" destId="{1DBEC734-E5B7-42EF-B260-3A7E8A3F30B0}" srcOrd="0" destOrd="0" presId="urn:microsoft.com/office/officeart/2005/8/layout/default"/>
    <dgm:cxn modelId="{DF47A044-93F3-42B0-A8DF-7181443FEF50}" srcId="{E0107823-CD6B-4535-B340-1DC894C5F2C2}" destId="{247CBCEB-5C87-4880-B345-CA24903D5A45}" srcOrd="5" destOrd="0" parTransId="{FD483059-1416-4E3E-8626-F7652BF07273}" sibTransId="{1DCA37A8-33F7-4079-80F9-69CE89AB9EA0}"/>
    <dgm:cxn modelId="{40840F56-1D4B-478E-8E03-643AEE0A7B6E}" type="presOf" srcId="{E0107823-CD6B-4535-B340-1DC894C5F2C2}" destId="{FC0A0B9A-BB24-45AB-BCCC-F8FED59F952C}" srcOrd="0" destOrd="0" presId="urn:microsoft.com/office/officeart/2005/8/layout/default"/>
    <dgm:cxn modelId="{B1C0F077-5086-4596-A02F-B23373A5BA7D}" type="presOf" srcId="{CAD7A0DE-E6FC-4FE5-9036-5EA554F07231}" destId="{3396B5F6-B79E-49D6-A83D-C03A53A7E2C4}" srcOrd="0" destOrd="0" presId="urn:microsoft.com/office/officeart/2005/8/layout/default"/>
    <dgm:cxn modelId="{067A8D58-236E-4E66-966F-96BFC783621E}" srcId="{E0107823-CD6B-4535-B340-1DC894C5F2C2}" destId="{51C6109E-CE92-48B4-A53F-CC7451BAC022}" srcOrd="0" destOrd="0" parTransId="{11CCEF7B-D104-4299-82F5-F34B986B4D1B}" sibTransId="{8769A271-C6D5-468D-BB1A-70E44604C53D}"/>
    <dgm:cxn modelId="{AB24B67A-8236-422C-940E-F2F0852A641A}" srcId="{E0107823-CD6B-4535-B340-1DC894C5F2C2}" destId="{1ECB2AB4-285F-4D11-B028-D0FEAAAC24B6}" srcOrd="3" destOrd="0" parTransId="{CA99DC32-40FC-4D4D-8609-D0412F29DA68}" sibTransId="{F17449A5-4978-4EDE-8932-31FF931461AB}"/>
    <dgm:cxn modelId="{D1FB6D89-FC5D-43C5-99AC-BBFB9BE2AAD2}" type="presOf" srcId="{247CBCEB-5C87-4880-B345-CA24903D5A45}" destId="{7434F9A2-24DA-4F41-B5D9-603910BD3946}" srcOrd="0" destOrd="0" presId="urn:microsoft.com/office/officeart/2005/8/layout/default"/>
    <dgm:cxn modelId="{3A0A809D-8896-41D5-AB8F-110173554E34}" type="presOf" srcId="{51C6109E-CE92-48B4-A53F-CC7451BAC022}" destId="{D0D45246-C97F-47CD-AC25-9C70F131C53D}" srcOrd="0" destOrd="0" presId="urn:microsoft.com/office/officeart/2005/8/layout/default"/>
    <dgm:cxn modelId="{A72A05B5-9E03-4772-AA3C-AE08629250B5}" srcId="{E0107823-CD6B-4535-B340-1DC894C5F2C2}" destId="{7C9AE5D6-8205-4C65-82ED-2C0C6D7FB5AF}" srcOrd="2" destOrd="0" parTransId="{FBE18FB4-66A7-43B0-9E43-05C1E49A7F38}" sibTransId="{56EC6048-5419-443A-B2DB-B4710E1E3A17}"/>
    <dgm:cxn modelId="{A49B80BA-9317-4C7E-A585-546DFE2F1099}" srcId="{E0107823-CD6B-4535-B340-1DC894C5F2C2}" destId="{3635FD68-5820-4CEF-98BB-CE1B940E967A}" srcOrd="6" destOrd="0" parTransId="{FD8BC01B-F214-45B8-9EE9-257A2E979EDD}" sibTransId="{695FDFB7-B0CB-4BE4-8755-9AAB19AFA378}"/>
    <dgm:cxn modelId="{98AF9DEE-EFC5-4C73-962C-29D074443003}" srcId="{E0107823-CD6B-4535-B340-1DC894C5F2C2}" destId="{D0F094D3-9F8F-469B-91AA-A2B63622E2E9}" srcOrd="1" destOrd="0" parTransId="{FE91E7CC-38AC-425B-A35F-9A67439F1124}" sibTransId="{D5642F23-DA91-4A17-88F7-837EB9E72F88}"/>
    <dgm:cxn modelId="{959280D1-2F11-4FDC-9DC6-39838C1F6399}" type="presParOf" srcId="{FC0A0B9A-BB24-45AB-BCCC-F8FED59F952C}" destId="{D0D45246-C97F-47CD-AC25-9C70F131C53D}" srcOrd="0" destOrd="0" presId="urn:microsoft.com/office/officeart/2005/8/layout/default"/>
    <dgm:cxn modelId="{47B5A66C-3E4B-4FB9-9B36-1E28097EEB28}" type="presParOf" srcId="{FC0A0B9A-BB24-45AB-BCCC-F8FED59F952C}" destId="{D7A16076-EDDA-48BE-9CD3-0D64AA2EFC2A}" srcOrd="1" destOrd="0" presId="urn:microsoft.com/office/officeart/2005/8/layout/default"/>
    <dgm:cxn modelId="{CB855334-B80E-48CD-BE5D-33591D3CA3E7}" type="presParOf" srcId="{FC0A0B9A-BB24-45AB-BCCC-F8FED59F952C}" destId="{1DBEC734-E5B7-42EF-B260-3A7E8A3F30B0}" srcOrd="2" destOrd="0" presId="urn:microsoft.com/office/officeart/2005/8/layout/default"/>
    <dgm:cxn modelId="{09131592-F808-4295-B70F-C6AC2CF09FDA}" type="presParOf" srcId="{FC0A0B9A-BB24-45AB-BCCC-F8FED59F952C}" destId="{E881429C-DE98-44DA-9866-AAB528FF7F84}" srcOrd="3" destOrd="0" presId="urn:microsoft.com/office/officeart/2005/8/layout/default"/>
    <dgm:cxn modelId="{67751C97-99B0-4568-B3E4-94EFB1FD2D5B}" type="presParOf" srcId="{FC0A0B9A-BB24-45AB-BCCC-F8FED59F952C}" destId="{6B617B8F-2D96-4B1C-811F-4A5F3C74F46B}" srcOrd="4" destOrd="0" presId="urn:microsoft.com/office/officeart/2005/8/layout/default"/>
    <dgm:cxn modelId="{C60BB410-B1FD-47AF-A629-A3CB2613D4F7}" type="presParOf" srcId="{FC0A0B9A-BB24-45AB-BCCC-F8FED59F952C}" destId="{ED246832-4116-40BA-9CED-EA7965DCAA19}" srcOrd="5" destOrd="0" presId="urn:microsoft.com/office/officeart/2005/8/layout/default"/>
    <dgm:cxn modelId="{307E8128-6227-4EBD-9B62-F2F50B88868C}" type="presParOf" srcId="{FC0A0B9A-BB24-45AB-BCCC-F8FED59F952C}" destId="{D72C6AA4-AC1F-45A2-ACED-D617D7B0CB31}" srcOrd="6" destOrd="0" presId="urn:microsoft.com/office/officeart/2005/8/layout/default"/>
    <dgm:cxn modelId="{E7CAA7EE-01E0-4476-B0BB-8E75EC1B15C3}" type="presParOf" srcId="{FC0A0B9A-BB24-45AB-BCCC-F8FED59F952C}" destId="{89000CCD-8DAE-47B1-8327-013354BEF272}" srcOrd="7" destOrd="0" presId="urn:microsoft.com/office/officeart/2005/8/layout/default"/>
    <dgm:cxn modelId="{5253F9DE-52DD-4281-A642-9C98AA1707DE}" type="presParOf" srcId="{FC0A0B9A-BB24-45AB-BCCC-F8FED59F952C}" destId="{3396B5F6-B79E-49D6-A83D-C03A53A7E2C4}" srcOrd="8" destOrd="0" presId="urn:microsoft.com/office/officeart/2005/8/layout/default"/>
    <dgm:cxn modelId="{7D988B3C-C4A4-483B-AF5D-68FD196A0174}" type="presParOf" srcId="{FC0A0B9A-BB24-45AB-BCCC-F8FED59F952C}" destId="{86D9CF3F-9D30-4BA4-8724-1DB1B139AD30}" srcOrd="9" destOrd="0" presId="urn:microsoft.com/office/officeart/2005/8/layout/default"/>
    <dgm:cxn modelId="{2C8717B9-533E-416D-8ACB-E1415506BEDD}" type="presParOf" srcId="{FC0A0B9A-BB24-45AB-BCCC-F8FED59F952C}" destId="{7434F9A2-24DA-4F41-B5D9-603910BD3946}" srcOrd="10" destOrd="0" presId="urn:microsoft.com/office/officeart/2005/8/layout/default"/>
    <dgm:cxn modelId="{0ACC9BED-3D2C-4A0B-BC0D-D6AF21277C92}" type="presParOf" srcId="{FC0A0B9A-BB24-45AB-BCCC-F8FED59F952C}" destId="{DC893376-DE8B-4BAE-BB3B-894F0D58D938}" srcOrd="11" destOrd="0" presId="urn:microsoft.com/office/officeart/2005/8/layout/default"/>
    <dgm:cxn modelId="{3AC827B5-3F70-4E7C-A80B-E68B2FCE5F04}" type="presParOf" srcId="{FC0A0B9A-BB24-45AB-BCCC-F8FED59F952C}" destId="{6F8217D8-FC36-4E14-9C26-5B31C8BE0523}"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3B12DE-DEB7-443F-B41C-8548F9858C9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8215424-94F4-40C0-A3AB-778818F8EADF}">
      <dgm:prSet/>
      <dgm:spPr/>
      <dgm:t>
        <a:bodyPr/>
        <a:lstStyle/>
        <a:p>
          <a:r>
            <a:rPr lang="el-GR"/>
            <a:t>Συγγενείς καρδιοπάθειες</a:t>
          </a:r>
          <a:endParaRPr lang="en-US"/>
        </a:p>
      </dgm:t>
    </dgm:pt>
    <dgm:pt modelId="{0FA2934B-A09B-4ADC-8C15-30D1D8030E32}" type="parTrans" cxnId="{5304777A-62FE-4BB1-A0E9-B771A533AA5E}">
      <dgm:prSet/>
      <dgm:spPr/>
      <dgm:t>
        <a:bodyPr/>
        <a:lstStyle/>
        <a:p>
          <a:endParaRPr lang="en-US"/>
        </a:p>
      </dgm:t>
    </dgm:pt>
    <dgm:pt modelId="{0C18D9D5-EB0A-4A15-B81B-68FA84238639}" type="sibTrans" cxnId="{5304777A-62FE-4BB1-A0E9-B771A533AA5E}">
      <dgm:prSet/>
      <dgm:spPr/>
      <dgm:t>
        <a:bodyPr/>
        <a:lstStyle/>
        <a:p>
          <a:endParaRPr lang="en-US"/>
        </a:p>
      </dgm:t>
    </dgm:pt>
    <dgm:pt modelId="{30793481-9DEF-4DD1-895F-1D44FB171AB0}">
      <dgm:prSet/>
      <dgm:spPr/>
      <dgm:t>
        <a:bodyPr/>
        <a:lstStyle/>
        <a:p>
          <a:r>
            <a:rPr lang="el-GR"/>
            <a:t>Καρδιακή ανεπάρκεια</a:t>
          </a:r>
          <a:endParaRPr lang="en-US"/>
        </a:p>
      </dgm:t>
    </dgm:pt>
    <dgm:pt modelId="{78008CCC-C28D-49D4-BC5A-5FE2478EAB8D}" type="parTrans" cxnId="{69878B5D-D881-4598-A776-53CD9A81CBF4}">
      <dgm:prSet/>
      <dgm:spPr/>
      <dgm:t>
        <a:bodyPr/>
        <a:lstStyle/>
        <a:p>
          <a:endParaRPr lang="en-US"/>
        </a:p>
      </dgm:t>
    </dgm:pt>
    <dgm:pt modelId="{D9CD9886-9A56-4417-A43F-4672A2FE0B42}" type="sibTrans" cxnId="{69878B5D-D881-4598-A776-53CD9A81CBF4}">
      <dgm:prSet/>
      <dgm:spPr/>
      <dgm:t>
        <a:bodyPr/>
        <a:lstStyle/>
        <a:p>
          <a:endParaRPr lang="en-US"/>
        </a:p>
      </dgm:t>
    </dgm:pt>
    <dgm:pt modelId="{2354F86B-2C9F-4578-B3AD-701A5BB12F0A}">
      <dgm:prSet/>
      <dgm:spPr/>
      <dgm:t>
        <a:bodyPr/>
        <a:lstStyle/>
        <a:p>
          <a:r>
            <a:rPr lang="el-GR"/>
            <a:t>Λοιμώξεις αναπνευστικού</a:t>
          </a:r>
          <a:endParaRPr lang="en-US"/>
        </a:p>
      </dgm:t>
    </dgm:pt>
    <dgm:pt modelId="{866737E0-27C5-4859-A798-8E150C7D71A1}" type="parTrans" cxnId="{DBFCAFD7-9963-4055-8EE6-FF38A2C921D3}">
      <dgm:prSet/>
      <dgm:spPr/>
      <dgm:t>
        <a:bodyPr/>
        <a:lstStyle/>
        <a:p>
          <a:endParaRPr lang="en-US"/>
        </a:p>
      </dgm:t>
    </dgm:pt>
    <dgm:pt modelId="{51422232-1C6B-42D2-8B11-A093FA824616}" type="sibTrans" cxnId="{DBFCAFD7-9963-4055-8EE6-FF38A2C921D3}">
      <dgm:prSet/>
      <dgm:spPr/>
      <dgm:t>
        <a:bodyPr/>
        <a:lstStyle/>
        <a:p>
          <a:endParaRPr lang="en-US"/>
        </a:p>
      </dgm:t>
    </dgm:pt>
    <dgm:pt modelId="{F20B8C68-E6B3-4EC7-8C75-F386323DA557}">
      <dgm:prSet/>
      <dgm:spPr/>
      <dgm:t>
        <a:bodyPr/>
        <a:lstStyle/>
        <a:p>
          <a:r>
            <a:rPr lang="el-GR"/>
            <a:t>Αναπνευστική ανεπάρκεια</a:t>
          </a:r>
          <a:endParaRPr lang="en-US"/>
        </a:p>
      </dgm:t>
    </dgm:pt>
    <dgm:pt modelId="{7E8DF158-2237-47A3-B752-18CB91E2485B}" type="parTrans" cxnId="{715A8EFD-44D6-4D2B-9A6F-CF53E27C7588}">
      <dgm:prSet/>
      <dgm:spPr/>
      <dgm:t>
        <a:bodyPr/>
        <a:lstStyle/>
        <a:p>
          <a:endParaRPr lang="en-US"/>
        </a:p>
      </dgm:t>
    </dgm:pt>
    <dgm:pt modelId="{577B5F17-9764-4636-A3FA-D7CC2A4739DD}" type="sibTrans" cxnId="{715A8EFD-44D6-4D2B-9A6F-CF53E27C7588}">
      <dgm:prSet/>
      <dgm:spPr/>
      <dgm:t>
        <a:bodyPr/>
        <a:lstStyle/>
        <a:p>
          <a:endParaRPr lang="en-US"/>
        </a:p>
      </dgm:t>
    </dgm:pt>
    <dgm:pt modelId="{34439ED8-D732-470A-9675-382968930F50}">
      <dgm:prSet/>
      <dgm:spPr/>
      <dgm:t>
        <a:bodyPr/>
        <a:lstStyle/>
        <a:p>
          <a:r>
            <a:rPr lang="el-GR"/>
            <a:t>Ατρησία ρινικών χοανών</a:t>
          </a:r>
          <a:endParaRPr lang="en-US"/>
        </a:p>
      </dgm:t>
    </dgm:pt>
    <dgm:pt modelId="{FED830E6-E0FD-4651-869E-3B16C4B67522}" type="sibTrans" cxnId="{549EAE4E-2335-4A0E-AB5C-D6D41C6C6A23}">
      <dgm:prSet/>
      <dgm:spPr/>
      <dgm:t>
        <a:bodyPr/>
        <a:lstStyle/>
        <a:p>
          <a:endParaRPr lang="en-US"/>
        </a:p>
      </dgm:t>
    </dgm:pt>
    <dgm:pt modelId="{B54AD874-9275-4926-8D34-D9B0EE6CCC9B}" type="parTrans" cxnId="{549EAE4E-2335-4A0E-AB5C-D6D41C6C6A23}">
      <dgm:prSet/>
      <dgm:spPr/>
      <dgm:t>
        <a:bodyPr/>
        <a:lstStyle/>
        <a:p>
          <a:endParaRPr lang="en-US"/>
        </a:p>
      </dgm:t>
    </dgm:pt>
    <dgm:pt modelId="{0EAA1F57-59FA-498B-9EF3-183D611A268F}">
      <dgm:prSet/>
      <dgm:spPr/>
      <dgm:t>
        <a:bodyPr/>
        <a:lstStyle/>
        <a:p>
          <a:r>
            <a:rPr lang="el-GR" dirty="0"/>
            <a:t>Διασωλήνωση παρατεταμένη - </a:t>
          </a:r>
          <a:r>
            <a:rPr lang="el-GR" dirty="0">
              <a:solidFill>
                <a:schemeClr val="bg1"/>
              </a:solidFill>
            </a:rPr>
            <a:t>ειδικά κατά τη </a:t>
          </a:r>
          <a:r>
            <a:rPr lang="el-GR" dirty="0"/>
            <a:t>νεογνική/βρεφική ηλικία.</a:t>
          </a:r>
          <a:endParaRPr lang="en-US" dirty="0"/>
        </a:p>
      </dgm:t>
    </dgm:pt>
    <dgm:pt modelId="{2FAEA30E-0074-4E25-9F24-20087F5D63E7}" type="sibTrans" cxnId="{6028C79E-CE23-488D-89D0-C705B9F93372}">
      <dgm:prSet/>
      <dgm:spPr/>
      <dgm:t>
        <a:bodyPr/>
        <a:lstStyle/>
        <a:p>
          <a:endParaRPr lang="en-US"/>
        </a:p>
      </dgm:t>
    </dgm:pt>
    <dgm:pt modelId="{4BA81D9D-DEC3-48C0-B782-3C307955FF25}" type="parTrans" cxnId="{6028C79E-CE23-488D-89D0-C705B9F93372}">
      <dgm:prSet/>
      <dgm:spPr/>
      <dgm:t>
        <a:bodyPr/>
        <a:lstStyle/>
        <a:p>
          <a:endParaRPr lang="en-US"/>
        </a:p>
      </dgm:t>
    </dgm:pt>
    <dgm:pt modelId="{A257C4F1-A5A3-4FF8-9095-A34F02EF19E0}" type="pres">
      <dgm:prSet presAssocID="{773B12DE-DEB7-443F-B41C-8548F9858C98}" presName="linear" presStyleCnt="0">
        <dgm:presLayoutVars>
          <dgm:animLvl val="lvl"/>
          <dgm:resizeHandles val="exact"/>
        </dgm:presLayoutVars>
      </dgm:prSet>
      <dgm:spPr/>
    </dgm:pt>
    <dgm:pt modelId="{6AE9FD02-76F6-4F36-9F5D-7D39E8004D82}" type="pres">
      <dgm:prSet presAssocID="{78215424-94F4-40C0-A3AB-778818F8EADF}" presName="parentText" presStyleLbl="node1" presStyleIdx="0" presStyleCnt="6">
        <dgm:presLayoutVars>
          <dgm:chMax val="0"/>
          <dgm:bulletEnabled val="1"/>
        </dgm:presLayoutVars>
      </dgm:prSet>
      <dgm:spPr/>
    </dgm:pt>
    <dgm:pt modelId="{B5AAD759-53DC-413D-A72D-88B2C3C133A2}" type="pres">
      <dgm:prSet presAssocID="{0C18D9D5-EB0A-4A15-B81B-68FA84238639}" presName="spacer" presStyleCnt="0"/>
      <dgm:spPr/>
    </dgm:pt>
    <dgm:pt modelId="{C5936335-A80E-4369-9B36-4636AADCE205}" type="pres">
      <dgm:prSet presAssocID="{30793481-9DEF-4DD1-895F-1D44FB171AB0}" presName="parentText" presStyleLbl="node1" presStyleIdx="1" presStyleCnt="6">
        <dgm:presLayoutVars>
          <dgm:chMax val="0"/>
          <dgm:bulletEnabled val="1"/>
        </dgm:presLayoutVars>
      </dgm:prSet>
      <dgm:spPr/>
    </dgm:pt>
    <dgm:pt modelId="{B71666EF-A13A-4507-B801-730DDFADBB48}" type="pres">
      <dgm:prSet presAssocID="{D9CD9886-9A56-4417-A43F-4672A2FE0B42}" presName="spacer" presStyleCnt="0"/>
      <dgm:spPr/>
    </dgm:pt>
    <dgm:pt modelId="{B25FBBAD-1F48-4B5D-8977-5956AD024FF7}" type="pres">
      <dgm:prSet presAssocID="{2354F86B-2C9F-4578-B3AD-701A5BB12F0A}" presName="parentText" presStyleLbl="node1" presStyleIdx="2" presStyleCnt="6">
        <dgm:presLayoutVars>
          <dgm:chMax val="0"/>
          <dgm:bulletEnabled val="1"/>
        </dgm:presLayoutVars>
      </dgm:prSet>
      <dgm:spPr/>
    </dgm:pt>
    <dgm:pt modelId="{F264A832-0EBE-4E2F-9414-8286C9D01607}" type="pres">
      <dgm:prSet presAssocID="{51422232-1C6B-42D2-8B11-A093FA824616}" presName="spacer" presStyleCnt="0"/>
      <dgm:spPr/>
    </dgm:pt>
    <dgm:pt modelId="{F3B91D8C-4EFF-49C7-8089-877319936D25}" type="pres">
      <dgm:prSet presAssocID="{F20B8C68-E6B3-4EC7-8C75-F386323DA557}" presName="parentText" presStyleLbl="node1" presStyleIdx="3" presStyleCnt="6">
        <dgm:presLayoutVars>
          <dgm:chMax val="0"/>
          <dgm:bulletEnabled val="1"/>
        </dgm:presLayoutVars>
      </dgm:prSet>
      <dgm:spPr/>
    </dgm:pt>
    <dgm:pt modelId="{D604C843-88A6-4F93-BD99-F0CF6197265D}" type="pres">
      <dgm:prSet presAssocID="{577B5F17-9764-4636-A3FA-D7CC2A4739DD}" presName="spacer" presStyleCnt="0"/>
      <dgm:spPr/>
    </dgm:pt>
    <dgm:pt modelId="{C225A368-E69B-4670-93A6-2C9DD15E087F}" type="pres">
      <dgm:prSet presAssocID="{34439ED8-D732-470A-9675-382968930F50}" presName="parentText" presStyleLbl="node1" presStyleIdx="4" presStyleCnt="6">
        <dgm:presLayoutVars>
          <dgm:chMax val="0"/>
          <dgm:bulletEnabled val="1"/>
        </dgm:presLayoutVars>
      </dgm:prSet>
      <dgm:spPr/>
    </dgm:pt>
    <dgm:pt modelId="{95129DCF-0C41-4276-A8E9-76DD559A5808}" type="pres">
      <dgm:prSet presAssocID="{FED830E6-E0FD-4651-869E-3B16C4B67522}" presName="spacer" presStyleCnt="0"/>
      <dgm:spPr/>
    </dgm:pt>
    <dgm:pt modelId="{94F1C611-5197-4F33-A82C-F0BA5F6B7855}" type="pres">
      <dgm:prSet presAssocID="{0EAA1F57-59FA-498B-9EF3-183D611A268F}" presName="parentText" presStyleLbl="node1" presStyleIdx="5" presStyleCnt="6">
        <dgm:presLayoutVars>
          <dgm:chMax val="0"/>
          <dgm:bulletEnabled val="1"/>
        </dgm:presLayoutVars>
      </dgm:prSet>
      <dgm:spPr/>
    </dgm:pt>
  </dgm:ptLst>
  <dgm:cxnLst>
    <dgm:cxn modelId="{1266C60E-9C6D-4A98-8CF1-200FB29A65BF}" type="presOf" srcId="{34439ED8-D732-470A-9675-382968930F50}" destId="{C225A368-E69B-4670-93A6-2C9DD15E087F}" srcOrd="0" destOrd="0" presId="urn:microsoft.com/office/officeart/2005/8/layout/vList2"/>
    <dgm:cxn modelId="{1907F72B-F42C-462C-BCF8-30DEAE408DE0}" type="presOf" srcId="{0EAA1F57-59FA-498B-9EF3-183D611A268F}" destId="{94F1C611-5197-4F33-A82C-F0BA5F6B7855}" srcOrd="0" destOrd="0" presId="urn:microsoft.com/office/officeart/2005/8/layout/vList2"/>
    <dgm:cxn modelId="{0A8D0334-268E-4D39-871D-7783C83F1630}" type="presOf" srcId="{78215424-94F4-40C0-A3AB-778818F8EADF}" destId="{6AE9FD02-76F6-4F36-9F5D-7D39E8004D82}" srcOrd="0" destOrd="0" presId="urn:microsoft.com/office/officeart/2005/8/layout/vList2"/>
    <dgm:cxn modelId="{69878B5D-D881-4598-A776-53CD9A81CBF4}" srcId="{773B12DE-DEB7-443F-B41C-8548F9858C98}" destId="{30793481-9DEF-4DD1-895F-1D44FB171AB0}" srcOrd="1" destOrd="0" parTransId="{78008CCC-C28D-49D4-BC5A-5FE2478EAB8D}" sibTransId="{D9CD9886-9A56-4417-A43F-4672A2FE0B42}"/>
    <dgm:cxn modelId="{01306246-C879-4B40-9B6A-2CB898D2C018}" type="presOf" srcId="{773B12DE-DEB7-443F-B41C-8548F9858C98}" destId="{A257C4F1-A5A3-4FF8-9095-A34F02EF19E0}" srcOrd="0" destOrd="0" presId="urn:microsoft.com/office/officeart/2005/8/layout/vList2"/>
    <dgm:cxn modelId="{A2AEDB69-035A-4EEA-B443-0141F998A381}" type="presOf" srcId="{2354F86B-2C9F-4578-B3AD-701A5BB12F0A}" destId="{B25FBBAD-1F48-4B5D-8977-5956AD024FF7}" srcOrd="0" destOrd="0" presId="urn:microsoft.com/office/officeart/2005/8/layout/vList2"/>
    <dgm:cxn modelId="{549EAE4E-2335-4A0E-AB5C-D6D41C6C6A23}" srcId="{773B12DE-DEB7-443F-B41C-8548F9858C98}" destId="{34439ED8-D732-470A-9675-382968930F50}" srcOrd="4" destOrd="0" parTransId="{B54AD874-9275-4926-8D34-D9B0EE6CCC9B}" sibTransId="{FED830E6-E0FD-4651-869E-3B16C4B67522}"/>
    <dgm:cxn modelId="{5304777A-62FE-4BB1-A0E9-B771A533AA5E}" srcId="{773B12DE-DEB7-443F-B41C-8548F9858C98}" destId="{78215424-94F4-40C0-A3AB-778818F8EADF}" srcOrd="0" destOrd="0" parTransId="{0FA2934B-A09B-4ADC-8C15-30D1D8030E32}" sibTransId="{0C18D9D5-EB0A-4A15-B81B-68FA84238639}"/>
    <dgm:cxn modelId="{6028C79E-CE23-488D-89D0-C705B9F93372}" srcId="{773B12DE-DEB7-443F-B41C-8548F9858C98}" destId="{0EAA1F57-59FA-498B-9EF3-183D611A268F}" srcOrd="5" destOrd="0" parTransId="{4BA81D9D-DEC3-48C0-B782-3C307955FF25}" sibTransId="{2FAEA30E-0074-4E25-9F24-20087F5D63E7}"/>
    <dgm:cxn modelId="{78C721C0-EF12-470A-A38D-B2053FCF0610}" type="presOf" srcId="{F20B8C68-E6B3-4EC7-8C75-F386323DA557}" destId="{F3B91D8C-4EFF-49C7-8089-877319936D25}" srcOrd="0" destOrd="0" presId="urn:microsoft.com/office/officeart/2005/8/layout/vList2"/>
    <dgm:cxn modelId="{DBFCAFD7-9963-4055-8EE6-FF38A2C921D3}" srcId="{773B12DE-DEB7-443F-B41C-8548F9858C98}" destId="{2354F86B-2C9F-4578-B3AD-701A5BB12F0A}" srcOrd="2" destOrd="0" parTransId="{866737E0-27C5-4859-A798-8E150C7D71A1}" sibTransId="{51422232-1C6B-42D2-8B11-A093FA824616}"/>
    <dgm:cxn modelId="{070A5DE4-517F-455D-8717-77539D075BB4}" type="presOf" srcId="{30793481-9DEF-4DD1-895F-1D44FB171AB0}" destId="{C5936335-A80E-4369-9B36-4636AADCE205}" srcOrd="0" destOrd="0" presId="urn:microsoft.com/office/officeart/2005/8/layout/vList2"/>
    <dgm:cxn modelId="{715A8EFD-44D6-4D2B-9A6F-CF53E27C7588}" srcId="{773B12DE-DEB7-443F-B41C-8548F9858C98}" destId="{F20B8C68-E6B3-4EC7-8C75-F386323DA557}" srcOrd="3" destOrd="0" parTransId="{7E8DF158-2237-47A3-B752-18CB91E2485B}" sibTransId="{577B5F17-9764-4636-A3FA-D7CC2A4739DD}"/>
    <dgm:cxn modelId="{DF6B91E6-CB40-431B-A847-2EEC46ED3683}" type="presParOf" srcId="{A257C4F1-A5A3-4FF8-9095-A34F02EF19E0}" destId="{6AE9FD02-76F6-4F36-9F5D-7D39E8004D82}" srcOrd="0" destOrd="0" presId="urn:microsoft.com/office/officeart/2005/8/layout/vList2"/>
    <dgm:cxn modelId="{F5288B5E-C85A-4897-B783-8E91B5D14F26}" type="presParOf" srcId="{A257C4F1-A5A3-4FF8-9095-A34F02EF19E0}" destId="{B5AAD759-53DC-413D-A72D-88B2C3C133A2}" srcOrd="1" destOrd="0" presId="urn:microsoft.com/office/officeart/2005/8/layout/vList2"/>
    <dgm:cxn modelId="{184E7E2D-60FA-4697-8A45-5A6D706C25D2}" type="presParOf" srcId="{A257C4F1-A5A3-4FF8-9095-A34F02EF19E0}" destId="{C5936335-A80E-4369-9B36-4636AADCE205}" srcOrd="2" destOrd="0" presId="urn:microsoft.com/office/officeart/2005/8/layout/vList2"/>
    <dgm:cxn modelId="{96F87CBB-5A6C-41C5-92B5-B62D063A7861}" type="presParOf" srcId="{A257C4F1-A5A3-4FF8-9095-A34F02EF19E0}" destId="{B71666EF-A13A-4507-B801-730DDFADBB48}" srcOrd="3" destOrd="0" presId="urn:microsoft.com/office/officeart/2005/8/layout/vList2"/>
    <dgm:cxn modelId="{823ED233-814A-49A6-ADBF-4E043F4B8BBC}" type="presParOf" srcId="{A257C4F1-A5A3-4FF8-9095-A34F02EF19E0}" destId="{B25FBBAD-1F48-4B5D-8977-5956AD024FF7}" srcOrd="4" destOrd="0" presId="urn:microsoft.com/office/officeart/2005/8/layout/vList2"/>
    <dgm:cxn modelId="{406E212F-F7C0-4F23-BD56-10FAA1D74DF6}" type="presParOf" srcId="{A257C4F1-A5A3-4FF8-9095-A34F02EF19E0}" destId="{F264A832-0EBE-4E2F-9414-8286C9D01607}" srcOrd="5" destOrd="0" presId="urn:microsoft.com/office/officeart/2005/8/layout/vList2"/>
    <dgm:cxn modelId="{CB1BDBE0-7DB5-4073-900F-E739212701DA}" type="presParOf" srcId="{A257C4F1-A5A3-4FF8-9095-A34F02EF19E0}" destId="{F3B91D8C-4EFF-49C7-8089-877319936D25}" srcOrd="6" destOrd="0" presId="urn:microsoft.com/office/officeart/2005/8/layout/vList2"/>
    <dgm:cxn modelId="{906207CF-ED63-4656-A14D-8D1301F5D1D8}" type="presParOf" srcId="{A257C4F1-A5A3-4FF8-9095-A34F02EF19E0}" destId="{D604C843-88A6-4F93-BD99-F0CF6197265D}" srcOrd="7" destOrd="0" presId="urn:microsoft.com/office/officeart/2005/8/layout/vList2"/>
    <dgm:cxn modelId="{4E2292E9-7835-4974-9B18-A8A8596245F5}" type="presParOf" srcId="{A257C4F1-A5A3-4FF8-9095-A34F02EF19E0}" destId="{C225A368-E69B-4670-93A6-2C9DD15E087F}" srcOrd="8" destOrd="0" presId="urn:microsoft.com/office/officeart/2005/8/layout/vList2"/>
    <dgm:cxn modelId="{6B57743C-A674-4EA5-A802-792E543B9A58}" type="presParOf" srcId="{A257C4F1-A5A3-4FF8-9095-A34F02EF19E0}" destId="{95129DCF-0C41-4276-A8E9-76DD559A5808}" srcOrd="9" destOrd="0" presId="urn:microsoft.com/office/officeart/2005/8/layout/vList2"/>
    <dgm:cxn modelId="{1E4D7336-9F7D-4364-B866-8F97CE73ECAF}" type="presParOf" srcId="{A257C4F1-A5A3-4FF8-9095-A34F02EF19E0}" destId="{94F1C611-5197-4F33-A82C-F0BA5F6B785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043C6A-5A17-497B-B264-237FB498B943}"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D171CA33-93DC-40FD-88F3-9AFA8CB871B6}">
      <dgm:prSet/>
      <dgm:spPr/>
      <dgm:t>
        <a:bodyPr/>
        <a:lstStyle/>
        <a:p>
          <a:r>
            <a:rPr lang="el-GR" dirty="0">
              <a:latin typeface="Times New Roman" panose="02020603050405020304" pitchFamily="18" charset="0"/>
              <a:cs typeface="Times New Roman" panose="02020603050405020304" pitchFamily="18" charset="0"/>
            </a:rPr>
            <a:t>Λαγόχειλο</a:t>
          </a:r>
          <a:endParaRPr lang="en-US" dirty="0">
            <a:latin typeface="Times New Roman" panose="02020603050405020304" pitchFamily="18" charset="0"/>
            <a:cs typeface="Times New Roman" panose="02020603050405020304" pitchFamily="18" charset="0"/>
          </a:endParaRPr>
        </a:p>
      </dgm:t>
    </dgm:pt>
    <dgm:pt modelId="{2E02A03A-33AF-4616-A2B4-A6D9D36081CB}" type="parTrans" cxnId="{0A043B8D-3C5A-4A1F-A017-F83BE2E63AC5}">
      <dgm:prSet/>
      <dgm:spPr/>
      <dgm:t>
        <a:bodyPr/>
        <a:lstStyle/>
        <a:p>
          <a:endParaRPr lang="en-US">
            <a:latin typeface="Times New Roman" panose="02020603050405020304" pitchFamily="18" charset="0"/>
            <a:cs typeface="Times New Roman" panose="02020603050405020304" pitchFamily="18" charset="0"/>
          </a:endParaRPr>
        </a:p>
      </dgm:t>
    </dgm:pt>
    <dgm:pt modelId="{C7B18075-BD78-49BC-9D35-E18470A76330}" type="sibTrans" cxnId="{0A043B8D-3C5A-4A1F-A017-F83BE2E63AC5}">
      <dgm:prSet/>
      <dgm:spPr/>
      <dgm:t>
        <a:bodyPr/>
        <a:lstStyle/>
        <a:p>
          <a:endParaRPr lang="en-US">
            <a:latin typeface="Times New Roman" panose="02020603050405020304" pitchFamily="18" charset="0"/>
            <a:cs typeface="Times New Roman" panose="02020603050405020304" pitchFamily="18" charset="0"/>
          </a:endParaRPr>
        </a:p>
      </dgm:t>
    </dgm:pt>
    <dgm:pt modelId="{2810637D-A3E6-4CD4-9828-728EBF2E2D34}">
      <dgm:prSet/>
      <dgm:spPr/>
      <dgm:t>
        <a:bodyPr/>
        <a:lstStyle/>
        <a:p>
          <a:r>
            <a:rPr lang="el-GR">
              <a:latin typeface="Times New Roman" panose="02020603050405020304" pitchFamily="18" charset="0"/>
              <a:cs typeface="Times New Roman" panose="02020603050405020304" pitchFamily="18" charset="0"/>
            </a:rPr>
            <a:t>Λυκόστομα</a:t>
          </a:r>
          <a:endParaRPr lang="en-US">
            <a:latin typeface="Times New Roman" panose="02020603050405020304" pitchFamily="18" charset="0"/>
            <a:cs typeface="Times New Roman" panose="02020603050405020304" pitchFamily="18" charset="0"/>
          </a:endParaRPr>
        </a:p>
      </dgm:t>
    </dgm:pt>
    <dgm:pt modelId="{9D039E87-4F62-4DB6-8414-5018F26A721A}" type="parTrans" cxnId="{84971760-07B5-49BB-85D1-B498C6959C1C}">
      <dgm:prSet/>
      <dgm:spPr/>
      <dgm:t>
        <a:bodyPr/>
        <a:lstStyle/>
        <a:p>
          <a:endParaRPr lang="en-US">
            <a:latin typeface="Times New Roman" panose="02020603050405020304" pitchFamily="18" charset="0"/>
            <a:cs typeface="Times New Roman" panose="02020603050405020304" pitchFamily="18" charset="0"/>
          </a:endParaRPr>
        </a:p>
      </dgm:t>
    </dgm:pt>
    <dgm:pt modelId="{59DDCE0C-5C77-41D1-A52F-FE195A1ECCF8}" type="sibTrans" cxnId="{84971760-07B5-49BB-85D1-B498C6959C1C}">
      <dgm:prSet/>
      <dgm:spPr/>
      <dgm:t>
        <a:bodyPr/>
        <a:lstStyle/>
        <a:p>
          <a:endParaRPr lang="en-US">
            <a:latin typeface="Times New Roman" panose="02020603050405020304" pitchFamily="18" charset="0"/>
            <a:cs typeface="Times New Roman" panose="02020603050405020304" pitchFamily="18" charset="0"/>
          </a:endParaRPr>
        </a:p>
      </dgm:t>
    </dgm:pt>
    <dgm:pt modelId="{1F5CD8E5-348F-434B-B94A-0EA86E945329}">
      <dgm:prSet/>
      <dgm:spPr/>
      <dgm:t>
        <a:bodyPr/>
        <a:lstStyle/>
        <a:p>
          <a:r>
            <a:rPr lang="el-GR">
              <a:latin typeface="Times New Roman" panose="02020603050405020304" pitchFamily="18" charset="0"/>
              <a:cs typeface="Times New Roman" panose="02020603050405020304" pitchFamily="18" charset="0"/>
            </a:rPr>
            <a:t>Στενώσεις, σχιστίες</a:t>
          </a:r>
          <a:endParaRPr lang="en-US">
            <a:latin typeface="Times New Roman" panose="02020603050405020304" pitchFamily="18" charset="0"/>
            <a:cs typeface="Times New Roman" panose="02020603050405020304" pitchFamily="18" charset="0"/>
          </a:endParaRPr>
        </a:p>
      </dgm:t>
    </dgm:pt>
    <dgm:pt modelId="{14D195E5-124D-4881-A723-0E8FB3D5CB61}" type="parTrans" cxnId="{94D0E08B-7822-402E-B222-A6F15AFEE310}">
      <dgm:prSet/>
      <dgm:spPr/>
      <dgm:t>
        <a:bodyPr/>
        <a:lstStyle/>
        <a:p>
          <a:endParaRPr lang="en-US">
            <a:latin typeface="Times New Roman" panose="02020603050405020304" pitchFamily="18" charset="0"/>
            <a:cs typeface="Times New Roman" panose="02020603050405020304" pitchFamily="18" charset="0"/>
          </a:endParaRPr>
        </a:p>
      </dgm:t>
    </dgm:pt>
    <dgm:pt modelId="{FE7B8619-09DC-4452-BFB1-61FA727505AC}" type="sibTrans" cxnId="{94D0E08B-7822-402E-B222-A6F15AFEE310}">
      <dgm:prSet/>
      <dgm:spPr/>
      <dgm:t>
        <a:bodyPr/>
        <a:lstStyle/>
        <a:p>
          <a:endParaRPr lang="en-US">
            <a:latin typeface="Times New Roman" panose="02020603050405020304" pitchFamily="18" charset="0"/>
            <a:cs typeface="Times New Roman" panose="02020603050405020304" pitchFamily="18" charset="0"/>
          </a:endParaRPr>
        </a:p>
      </dgm:t>
    </dgm:pt>
    <dgm:pt modelId="{124E06ED-D9D9-4835-A4C3-A7B5E835BDB6}">
      <dgm:prSet/>
      <dgm:spPr/>
      <dgm:t>
        <a:bodyPr/>
        <a:lstStyle/>
        <a:p>
          <a:r>
            <a:rPr lang="el-GR">
              <a:latin typeface="Times New Roman" panose="02020603050405020304" pitchFamily="18" charset="0"/>
              <a:cs typeface="Times New Roman" panose="02020603050405020304" pitchFamily="18" charset="0"/>
            </a:rPr>
            <a:t>Γαστροοισοφαγικό συρίγγιο</a:t>
          </a:r>
          <a:endParaRPr lang="en-US">
            <a:latin typeface="Times New Roman" panose="02020603050405020304" pitchFamily="18" charset="0"/>
            <a:cs typeface="Times New Roman" panose="02020603050405020304" pitchFamily="18" charset="0"/>
          </a:endParaRPr>
        </a:p>
      </dgm:t>
    </dgm:pt>
    <dgm:pt modelId="{240D4DC3-1424-462D-86F8-30D5E317EB4A}" type="parTrans" cxnId="{FABB15C1-9F41-453C-9F80-1F28CEDC9189}">
      <dgm:prSet/>
      <dgm:spPr/>
      <dgm:t>
        <a:bodyPr/>
        <a:lstStyle/>
        <a:p>
          <a:endParaRPr lang="en-US">
            <a:latin typeface="Times New Roman" panose="02020603050405020304" pitchFamily="18" charset="0"/>
            <a:cs typeface="Times New Roman" panose="02020603050405020304" pitchFamily="18" charset="0"/>
          </a:endParaRPr>
        </a:p>
      </dgm:t>
    </dgm:pt>
    <dgm:pt modelId="{F0204FD1-4AE7-4553-B031-4C002F0B2277}" type="sibTrans" cxnId="{FABB15C1-9F41-453C-9F80-1F28CEDC9189}">
      <dgm:prSet/>
      <dgm:spPr/>
      <dgm:t>
        <a:bodyPr/>
        <a:lstStyle/>
        <a:p>
          <a:endParaRPr lang="en-US">
            <a:latin typeface="Times New Roman" panose="02020603050405020304" pitchFamily="18" charset="0"/>
            <a:cs typeface="Times New Roman" panose="02020603050405020304" pitchFamily="18" charset="0"/>
          </a:endParaRPr>
        </a:p>
      </dgm:t>
    </dgm:pt>
    <dgm:pt modelId="{C8248C3B-2232-4B33-AFB2-22B68C4F1B40}">
      <dgm:prSet/>
      <dgm:spPr/>
      <dgm:t>
        <a:bodyPr/>
        <a:lstStyle/>
        <a:p>
          <a:r>
            <a:rPr lang="el-GR">
              <a:latin typeface="Times New Roman" panose="02020603050405020304" pitchFamily="18" charset="0"/>
              <a:cs typeface="Times New Roman" panose="02020603050405020304" pitchFamily="18" charset="0"/>
            </a:rPr>
            <a:t>Γαστροοισοφαγική παλινδρόμηση</a:t>
          </a:r>
          <a:endParaRPr lang="en-US">
            <a:latin typeface="Times New Roman" panose="02020603050405020304" pitchFamily="18" charset="0"/>
            <a:cs typeface="Times New Roman" panose="02020603050405020304" pitchFamily="18" charset="0"/>
          </a:endParaRPr>
        </a:p>
      </dgm:t>
    </dgm:pt>
    <dgm:pt modelId="{7BEB3322-0AFE-40FF-8923-5D13FE54031C}" type="parTrans" cxnId="{E812A02C-3566-4BBF-A7DD-54685FA0C0C1}">
      <dgm:prSet/>
      <dgm:spPr/>
      <dgm:t>
        <a:bodyPr/>
        <a:lstStyle/>
        <a:p>
          <a:endParaRPr lang="en-US">
            <a:latin typeface="Times New Roman" panose="02020603050405020304" pitchFamily="18" charset="0"/>
            <a:cs typeface="Times New Roman" panose="02020603050405020304" pitchFamily="18" charset="0"/>
          </a:endParaRPr>
        </a:p>
      </dgm:t>
    </dgm:pt>
    <dgm:pt modelId="{0D703AB5-CB99-4B2E-9804-E2448D426E80}" type="sibTrans" cxnId="{E812A02C-3566-4BBF-A7DD-54685FA0C0C1}">
      <dgm:prSet/>
      <dgm:spPr/>
      <dgm:t>
        <a:bodyPr/>
        <a:lstStyle/>
        <a:p>
          <a:endParaRPr lang="en-US">
            <a:latin typeface="Times New Roman" panose="02020603050405020304" pitchFamily="18" charset="0"/>
            <a:cs typeface="Times New Roman" panose="02020603050405020304" pitchFamily="18" charset="0"/>
          </a:endParaRPr>
        </a:p>
      </dgm:t>
    </dgm:pt>
    <dgm:pt modelId="{AB6AA44C-62C2-42F8-A626-A815A63161CF}">
      <dgm:prSet/>
      <dgm:spPr/>
      <dgm:t>
        <a:bodyPr/>
        <a:lstStyle/>
        <a:p>
          <a:r>
            <a:rPr lang="el-GR">
              <a:latin typeface="Times New Roman" panose="02020603050405020304" pitchFamily="18" charset="0"/>
              <a:cs typeface="Times New Roman" panose="02020603050405020304" pitchFamily="18" charset="0"/>
            </a:rPr>
            <a:t>Οισοφαγίτιδα</a:t>
          </a:r>
          <a:endParaRPr lang="en-US">
            <a:latin typeface="Times New Roman" panose="02020603050405020304" pitchFamily="18" charset="0"/>
            <a:cs typeface="Times New Roman" panose="02020603050405020304" pitchFamily="18" charset="0"/>
          </a:endParaRPr>
        </a:p>
      </dgm:t>
    </dgm:pt>
    <dgm:pt modelId="{D95C775B-1FC3-47A5-B3E9-20A7C8EDFEE6}" type="parTrans" cxnId="{142B82CA-5532-4A27-BE5A-13783162F5DC}">
      <dgm:prSet/>
      <dgm:spPr/>
      <dgm:t>
        <a:bodyPr/>
        <a:lstStyle/>
        <a:p>
          <a:endParaRPr lang="en-US">
            <a:latin typeface="Times New Roman" panose="02020603050405020304" pitchFamily="18" charset="0"/>
            <a:cs typeface="Times New Roman" panose="02020603050405020304" pitchFamily="18" charset="0"/>
          </a:endParaRPr>
        </a:p>
      </dgm:t>
    </dgm:pt>
    <dgm:pt modelId="{7C28C01F-BA5F-4B89-A3FB-AF3359CB07B6}" type="sibTrans" cxnId="{142B82CA-5532-4A27-BE5A-13783162F5DC}">
      <dgm:prSet/>
      <dgm:spPr/>
      <dgm:t>
        <a:bodyPr/>
        <a:lstStyle/>
        <a:p>
          <a:endParaRPr lang="en-US">
            <a:latin typeface="Times New Roman" panose="02020603050405020304" pitchFamily="18" charset="0"/>
            <a:cs typeface="Times New Roman" panose="02020603050405020304" pitchFamily="18" charset="0"/>
          </a:endParaRPr>
        </a:p>
      </dgm:t>
    </dgm:pt>
    <dgm:pt modelId="{1ACAD2F5-2A86-4240-B725-254A434C15D4}">
      <dgm:prSet/>
      <dgm:spPr/>
      <dgm:t>
        <a:bodyPr/>
        <a:lstStyle/>
        <a:p>
          <a:r>
            <a:rPr lang="el-GR" dirty="0">
              <a:latin typeface="Times New Roman" panose="02020603050405020304" pitchFamily="18" charset="0"/>
              <a:cs typeface="Times New Roman" panose="02020603050405020304" pitchFamily="18" charset="0"/>
            </a:rPr>
            <a:t>Φλεγμονώδεις νόσοι του εντέρου</a:t>
          </a:r>
          <a:endParaRPr lang="en-US" dirty="0">
            <a:latin typeface="Times New Roman" panose="02020603050405020304" pitchFamily="18" charset="0"/>
            <a:cs typeface="Times New Roman" panose="02020603050405020304" pitchFamily="18" charset="0"/>
          </a:endParaRPr>
        </a:p>
      </dgm:t>
    </dgm:pt>
    <dgm:pt modelId="{A0E8FBDC-6E8C-4748-BF3E-BA901C66A31C}" type="parTrans" cxnId="{5753687A-FA15-435F-8395-89931DCC4139}">
      <dgm:prSet/>
      <dgm:spPr/>
      <dgm:t>
        <a:bodyPr/>
        <a:lstStyle/>
        <a:p>
          <a:endParaRPr lang="en-US">
            <a:latin typeface="Times New Roman" panose="02020603050405020304" pitchFamily="18" charset="0"/>
            <a:cs typeface="Times New Roman" panose="02020603050405020304" pitchFamily="18" charset="0"/>
          </a:endParaRPr>
        </a:p>
      </dgm:t>
    </dgm:pt>
    <dgm:pt modelId="{F7ED3A5F-3924-4761-8E12-773CCC8871AC}" type="sibTrans" cxnId="{5753687A-FA15-435F-8395-89931DCC4139}">
      <dgm:prSet/>
      <dgm:spPr/>
      <dgm:t>
        <a:bodyPr/>
        <a:lstStyle/>
        <a:p>
          <a:endParaRPr lang="en-US">
            <a:latin typeface="Times New Roman" panose="02020603050405020304" pitchFamily="18" charset="0"/>
            <a:cs typeface="Times New Roman" panose="02020603050405020304" pitchFamily="18" charset="0"/>
          </a:endParaRPr>
        </a:p>
      </dgm:t>
    </dgm:pt>
    <dgm:pt modelId="{62EE9468-5ABF-40F1-8C75-056E646143D4}">
      <dgm:prSet/>
      <dgm:spPr/>
      <dgm:t>
        <a:bodyPr/>
        <a:lstStyle/>
        <a:p>
          <a:r>
            <a:rPr lang="el-GR">
              <a:latin typeface="Times New Roman" panose="02020603050405020304" pitchFamily="18" charset="0"/>
              <a:cs typeface="Times New Roman" panose="02020603050405020304" pitchFamily="18" charset="0"/>
            </a:rPr>
            <a:t>Έλκος στομάχου / δωδεκαδακτύλου</a:t>
          </a:r>
          <a:endParaRPr lang="en-US">
            <a:latin typeface="Times New Roman" panose="02020603050405020304" pitchFamily="18" charset="0"/>
            <a:cs typeface="Times New Roman" panose="02020603050405020304" pitchFamily="18" charset="0"/>
          </a:endParaRPr>
        </a:p>
      </dgm:t>
    </dgm:pt>
    <dgm:pt modelId="{F48F896D-9342-4552-A87A-99AAE1848874}" type="parTrans" cxnId="{72DB0CB7-EE87-49C7-B15E-DEC9E6362A73}">
      <dgm:prSet/>
      <dgm:spPr/>
      <dgm:t>
        <a:bodyPr/>
        <a:lstStyle/>
        <a:p>
          <a:endParaRPr lang="en-US">
            <a:latin typeface="Times New Roman" panose="02020603050405020304" pitchFamily="18" charset="0"/>
            <a:cs typeface="Times New Roman" panose="02020603050405020304" pitchFamily="18" charset="0"/>
          </a:endParaRPr>
        </a:p>
      </dgm:t>
    </dgm:pt>
    <dgm:pt modelId="{FF13D2DF-0D13-4E82-BD52-C7755267DBDF}" type="sibTrans" cxnId="{72DB0CB7-EE87-49C7-B15E-DEC9E6362A73}">
      <dgm:prSet/>
      <dgm:spPr/>
      <dgm:t>
        <a:bodyPr/>
        <a:lstStyle/>
        <a:p>
          <a:endParaRPr lang="en-US">
            <a:latin typeface="Times New Roman" panose="02020603050405020304" pitchFamily="18" charset="0"/>
            <a:cs typeface="Times New Roman" panose="02020603050405020304" pitchFamily="18" charset="0"/>
          </a:endParaRPr>
        </a:p>
      </dgm:t>
    </dgm:pt>
    <dgm:pt modelId="{A6BF40E0-E707-43FC-88B3-EB872C75E474}" type="pres">
      <dgm:prSet presAssocID="{50043C6A-5A17-497B-B264-237FB498B943}" presName="vert0" presStyleCnt="0">
        <dgm:presLayoutVars>
          <dgm:dir/>
          <dgm:animOne val="branch"/>
          <dgm:animLvl val="lvl"/>
        </dgm:presLayoutVars>
      </dgm:prSet>
      <dgm:spPr/>
    </dgm:pt>
    <dgm:pt modelId="{1236A125-1012-4FC7-91DD-1BEB1D6806C6}" type="pres">
      <dgm:prSet presAssocID="{D171CA33-93DC-40FD-88F3-9AFA8CB871B6}" presName="thickLine" presStyleLbl="alignNode1" presStyleIdx="0" presStyleCnt="8"/>
      <dgm:spPr/>
    </dgm:pt>
    <dgm:pt modelId="{EFC70AB4-7AC5-49C4-9C8C-A6335C7FC51E}" type="pres">
      <dgm:prSet presAssocID="{D171CA33-93DC-40FD-88F3-9AFA8CB871B6}" presName="horz1" presStyleCnt="0"/>
      <dgm:spPr/>
    </dgm:pt>
    <dgm:pt modelId="{6A6E4E60-A3B1-410B-91F8-533D58C1DB5C}" type="pres">
      <dgm:prSet presAssocID="{D171CA33-93DC-40FD-88F3-9AFA8CB871B6}" presName="tx1" presStyleLbl="revTx" presStyleIdx="0" presStyleCnt="8"/>
      <dgm:spPr/>
    </dgm:pt>
    <dgm:pt modelId="{825FCEE7-2B1A-4A52-A271-9F2255EF180C}" type="pres">
      <dgm:prSet presAssocID="{D171CA33-93DC-40FD-88F3-9AFA8CB871B6}" presName="vert1" presStyleCnt="0"/>
      <dgm:spPr/>
    </dgm:pt>
    <dgm:pt modelId="{38E58416-01EE-4DA6-94AE-C1B8ABDAFD70}" type="pres">
      <dgm:prSet presAssocID="{2810637D-A3E6-4CD4-9828-728EBF2E2D34}" presName="thickLine" presStyleLbl="alignNode1" presStyleIdx="1" presStyleCnt="8"/>
      <dgm:spPr/>
    </dgm:pt>
    <dgm:pt modelId="{79E9EEC4-D9B5-47D5-8376-3F4F499866E9}" type="pres">
      <dgm:prSet presAssocID="{2810637D-A3E6-4CD4-9828-728EBF2E2D34}" presName="horz1" presStyleCnt="0"/>
      <dgm:spPr/>
    </dgm:pt>
    <dgm:pt modelId="{47448239-D4D2-453A-BC83-164F536254BD}" type="pres">
      <dgm:prSet presAssocID="{2810637D-A3E6-4CD4-9828-728EBF2E2D34}" presName="tx1" presStyleLbl="revTx" presStyleIdx="1" presStyleCnt="8"/>
      <dgm:spPr/>
    </dgm:pt>
    <dgm:pt modelId="{F1C4DB88-6F3B-44E4-B835-22E32FABCA52}" type="pres">
      <dgm:prSet presAssocID="{2810637D-A3E6-4CD4-9828-728EBF2E2D34}" presName="vert1" presStyleCnt="0"/>
      <dgm:spPr/>
    </dgm:pt>
    <dgm:pt modelId="{D34CC310-22ED-4948-8156-22B3F9E5D612}" type="pres">
      <dgm:prSet presAssocID="{1F5CD8E5-348F-434B-B94A-0EA86E945329}" presName="thickLine" presStyleLbl="alignNode1" presStyleIdx="2" presStyleCnt="8"/>
      <dgm:spPr/>
    </dgm:pt>
    <dgm:pt modelId="{D4CDBF97-5CD4-4AF8-B72E-FA6B12935A72}" type="pres">
      <dgm:prSet presAssocID="{1F5CD8E5-348F-434B-B94A-0EA86E945329}" presName="horz1" presStyleCnt="0"/>
      <dgm:spPr/>
    </dgm:pt>
    <dgm:pt modelId="{0194F7DF-9F66-44A5-9311-213432CD09DB}" type="pres">
      <dgm:prSet presAssocID="{1F5CD8E5-348F-434B-B94A-0EA86E945329}" presName="tx1" presStyleLbl="revTx" presStyleIdx="2" presStyleCnt="8"/>
      <dgm:spPr/>
    </dgm:pt>
    <dgm:pt modelId="{3ACAF238-5B91-4FAF-B3CB-7F99DE571263}" type="pres">
      <dgm:prSet presAssocID="{1F5CD8E5-348F-434B-B94A-0EA86E945329}" presName="vert1" presStyleCnt="0"/>
      <dgm:spPr/>
    </dgm:pt>
    <dgm:pt modelId="{3B7B8A1C-B87E-4183-8574-778964DD19BE}" type="pres">
      <dgm:prSet presAssocID="{124E06ED-D9D9-4835-A4C3-A7B5E835BDB6}" presName="thickLine" presStyleLbl="alignNode1" presStyleIdx="3" presStyleCnt="8"/>
      <dgm:spPr/>
    </dgm:pt>
    <dgm:pt modelId="{8481DA3F-4B10-4DF2-9521-8A720D684849}" type="pres">
      <dgm:prSet presAssocID="{124E06ED-D9D9-4835-A4C3-A7B5E835BDB6}" presName="horz1" presStyleCnt="0"/>
      <dgm:spPr/>
    </dgm:pt>
    <dgm:pt modelId="{8F62B905-0EEB-44F3-9D2C-38CE1D3A9D4E}" type="pres">
      <dgm:prSet presAssocID="{124E06ED-D9D9-4835-A4C3-A7B5E835BDB6}" presName="tx1" presStyleLbl="revTx" presStyleIdx="3" presStyleCnt="8"/>
      <dgm:spPr/>
    </dgm:pt>
    <dgm:pt modelId="{1646D270-1A0E-4DD3-A36F-83DFA8BDDD8B}" type="pres">
      <dgm:prSet presAssocID="{124E06ED-D9D9-4835-A4C3-A7B5E835BDB6}" presName="vert1" presStyleCnt="0"/>
      <dgm:spPr/>
    </dgm:pt>
    <dgm:pt modelId="{E21D0476-8CB8-44C0-A5B3-4B1D90013E5B}" type="pres">
      <dgm:prSet presAssocID="{C8248C3B-2232-4B33-AFB2-22B68C4F1B40}" presName="thickLine" presStyleLbl="alignNode1" presStyleIdx="4" presStyleCnt="8"/>
      <dgm:spPr/>
    </dgm:pt>
    <dgm:pt modelId="{16E82D79-21C3-41AA-8D1F-411182CDCB64}" type="pres">
      <dgm:prSet presAssocID="{C8248C3B-2232-4B33-AFB2-22B68C4F1B40}" presName="horz1" presStyleCnt="0"/>
      <dgm:spPr/>
    </dgm:pt>
    <dgm:pt modelId="{1E632608-C010-4168-8DA6-9F9FF7B6E8D5}" type="pres">
      <dgm:prSet presAssocID="{C8248C3B-2232-4B33-AFB2-22B68C4F1B40}" presName="tx1" presStyleLbl="revTx" presStyleIdx="4" presStyleCnt="8"/>
      <dgm:spPr/>
    </dgm:pt>
    <dgm:pt modelId="{840BBD95-2A16-431E-846A-8C142A86F98A}" type="pres">
      <dgm:prSet presAssocID="{C8248C3B-2232-4B33-AFB2-22B68C4F1B40}" presName="vert1" presStyleCnt="0"/>
      <dgm:spPr/>
    </dgm:pt>
    <dgm:pt modelId="{C79B19DA-4EC3-444B-BB8C-3244F5A2C858}" type="pres">
      <dgm:prSet presAssocID="{AB6AA44C-62C2-42F8-A626-A815A63161CF}" presName="thickLine" presStyleLbl="alignNode1" presStyleIdx="5" presStyleCnt="8"/>
      <dgm:spPr/>
    </dgm:pt>
    <dgm:pt modelId="{295D04D2-9767-4127-920A-E1BC3A675971}" type="pres">
      <dgm:prSet presAssocID="{AB6AA44C-62C2-42F8-A626-A815A63161CF}" presName="horz1" presStyleCnt="0"/>
      <dgm:spPr/>
    </dgm:pt>
    <dgm:pt modelId="{0145485E-B08D-484E-BB51-5F4134AE34A6}" type="pres">
      <dgm:prSet presAssocID="{AB6AA44C-62C2-42F8-A626-A815A63161CF}" presName="tx1" presStyleLbl="revTx" presStyleIdx="5" presStyleCnt="8"/>
      <dgm:spPr/>
    </dgm:pt>
    <dgm:pt modelId="{F0BF6641-174A-430A-A77D-D005D4770D8C}" type="pres">
      <dgm:prSet presAssocID="{AB6AA44C-62C2-42F8-A626-A815A63161CF}" presName="vert1" presStyleCnt="0"/>
      <dgm:spPr/>
    </dgm:pt>
    <dgm:pt modelId="{4954C052-9C54-4F3E-BAEF-55A472518E74}" type="pres">
      <dgm:prSet presAssocID="{1ACAD2F5-2A86-4240-B725-254A434C15D4}" presName="thickLine" presStyleLbl="alignNode1" presStyleIdx="6" presStyleCnt="8"/>
      <dgm:spPr/>
    </dgm:pt>
    <dgm:pt modelId="{6BDA96DA-D4B2-498B-90E5-0948B20CF736}" type="pres">
      <dgm:prSet presAssocID="{1ACAD2F5-2A86-4240-B725-254A434C15D4}" presName="horz1" presStyleCnt="0"/>
      <dgm:spPr/>
    </dgm:pt>
    <dgm:pt modelId="{43DF9DD2-E927-4699-ACCB-708F3DCA1237}" type="pres">
      <dgm:prSet presAssocID="{1ACAD2F5-2A86-4240-B725-254A434C15D4}" presName="tx1" presStyleLbl="revTx" presStyleIdx="6" presStyleCnt="8"/>
      <dgm:spPr/>
    </dgm:pt>
    <dgm:pt modelId="{7457095E-2637-45E7-ADA5-F2AB1C5136FC}" type="pres">
      <dgm:prSet presAssocID="{1ACAD2F5-2A86-4240-B725-254A434C15D4}" presName="vert1" presStyleCnt="0"/>
      <dgm:spPr/>
    </dgm:pt>
    <dgm:pt modelId="{CDAB86EE-78BF-4AEE-94CE-D2E9BA18C1A7}" type="pres">
      <dgm:prSet presAssocID="{62EE9468-5ABF-40F1-8C75-056E646143D4}" presName="thickLine" presStyleLbl="alignNode1" presStyleIdx="7" presStyleCnt="8"/>
      <dgm:spPr/>
    </dgm:pt>
    <dgm:pt modelId="{D71CC9E9-9E8A-4E4F-8D3B-A5B3B6644E24}" type="pres">
      <dgm:prSet presAssocID="{62EE9468-5ABF-40F1-8C75-056E646143D4}" presName="horz1" presStyleCnt="0"/>
      <dgm:spPr/>
    </dgm:pt>
    <dgm:pt modelId="{ADEB4B22-5AB5-40BC-A0E8-4289587B04A7}" type="pres">
      <dgm:prSet presAssocID="{62EE9468-5ABF-40F1-8C75-056E646143D4}" presName="tx1" presStyleLbl="revTx" presStyleIdx="7" presStyleCnt="8"/>
      <dgm:spPr/>
    </dgm:pt>
    <dgm:pt modelId="{7085515E-BFC9-48EA-8B31-01898708828D}" type="pres">
      <dgm:prSet presAssocID="{62EE9468-5ABF-40F1-8C75-056E646143D4}" presName="vert1" presStyleCnt="0"/>
      <dgm:spPr/>
    </dgm:pt>
  </dgm:ptLst>
  <dgm:cxnLst>
    <dgm:cxn modelId="{E7593907-29E8-4FEF-8434-225C0FE2E474}" type="presOf" srcId="{2810637D-A3E6-4CD4-9828-728EBF2E2D34}" destId="{47448239-D4D2-453A-BC83-164F536254BD}" srcOrd="0" destOrd="0" presId="urn:microsoft.com/office/officeart/2008/layout/LinedList"/>
    <dgm:cxn modelId="{4FAC270D-B97D-4C46-9D1D-25C6ABA22686}" type="presOf" srcId="{124E06ED-D9D9-4835-A4C3-A7B5E835BDB6}" destId="{8F62B905-0EEB-44F3-9D2C-38CE1D3A9D4E}" srcOrd="0" destOrd="0" presId="urn:microsoft.com/office/officeart/2008/layout/LinedList"/>
    <dgm:cxn modelId="{E812A02C-3566-4BBF-A7DD-54685FA0C0C1}" srcId="{50043C6A-5A17-497B-B264-237FB498B943}" destId="{C8248C3B-2232-4B33-AFB2-22B68C4F1B40}" srcOrd="4" destOrd="0" parTransId="{7BEB3322-0AFE-40FF-8923-5D13FE54031C}" sibTransId="{0D703AB5-CB99-4B2E-9804-E2448D426E80}"/>
    <dgm:cxn modelId="{84971760-07B5-49BB-85D1-B498C6959C1C}" srcId="{50043C6A-5A17-497B-B264-237FB498B943}" destId="{2810637D-A3E6-4CD4-9828-728EBF2E2D34}" srcOrd="1" destOrd="0" parTransId="{9D039E87-4F62-4DB6-8414-5018F26A721A}" sibTransId="{59DDCE0C-5C77-41D1-A52F-FE195A1ECCF8}"/>
    <dgm:cxn modelId="{B358C247-84C5-498D-8EB8-3D6362B78944}" type="presOf" srcId="{C8248C3B-2232-4B33-AFB2-22B68C4F1B40}" destId="{1E632608-C010-4168-8DA6-9F9FF7B6E8D5}" srcOrd="0" destOrd="0" presId="urn:microsoft.com/office/officeart/2008/layout/LinedList"/>
    <dgm:cxn modelId="{6F1C7C72-99AC-495D-BEBD-173C08FD64C4}" type="presOf" srcId="{D171CA33-93DC-40FD-88F3-9AFA8CB871B6}" destId="{6A6E4E60-A3B1-410B-91F8-533D58C1DB5C}" srcOrd="0" destOrd="0" presId="urn:microsoft.com/office/officeart/2008/layout/LinedList"/>
    <dgm:cxn modelId="{5753687A-FA15-435F-8395-89931DCC4139}" srcId="{50043C6A-5A17-497B-B264-237FB498B943}" destId="{1ACAD2F5-2A86-4240-B725-254A434C15D4}" srcOrd="6" destOrd="0" parTransId="{A0E8FBDC-6E8C-4748-BF3E-BA901C66A31C}" sibTransId="{F7ED3A5F-3924-4761-8E12-773CCC8871AC}"/>
    <dgm:cxn modelId="{01367688-067E-443F-A6FA-3E49224A9A8D}" type="presOf" srcId="{50043C6A-5A17-497B-B264-237FB498B943}" destId="{A6BF40E0-E707-43FC-88B3-EB872C75E474}" srcOrd="0" destOrd="0" presId="urn:microsoft.com/office/officeart/2008/layout/LinedList"/>
    <dgm:cxn modelId="{94D0E08B-7822-402E-B222-A6F15AFEE310}" srcId="{50043C6A-5A17-497B-B264-237FB498B943}" destId="{1F5CD8E5-348F-434B-B94A-0EA86E945329}" srcOrd="2" destOrd="0" parTransId="{14D195E5-124D-4881-A723-0E8FB3D5CB61}" sibTransId="{FE7B8619-09DC-4452-BFB1-61FA727505AC}"/>
    <dgm:cxn modelId="{0A043B8D-3C5A-4A1F-A017-F83BE2E63AC5}" srcId="{50043C6A-5A17-497B-B264-237FB498B943}" destId="{D171CA33-93DC-40FD-88F3-9AFA8CB871B6}" srcOrd="0" destOrd="0" parTransId="{2E02A03A-33AF-4616-A2B4-A6D9D36081CB}" sibTransId="{C7B18075-BD78-49BC-9D35-E18470A76330}"/>
    <dgm:cxn modelId="{52F6F696-0137-46E9-AE55-0840792CB503}" type="presOf" srcId="{1ACAD2F5-2A86-4240-B725-254A434C15D4}" destId="{43DF9DD2-E927-4699-ACCB-708F3DCA1237}" srcOrd="0" destOrd="0" presId="urn:microsoft.com/office/officeart/2008/layout/LinedList"/>
    <dgm:cxn modelId="{A519E7A4-790C-4CEC-8F64-06BD5B065623}" type="presOf" srcId="{1F5CD8E5-348F-434B-B94A-0EA86E945329}" destId="{0194F7DF-9F66-44A5-9311-213432CD09DB}" srcOrd="0" destOrd="0" presId="urn:microsoft.com/office/officeart/2008/layout/LinedList"/>
    <dgm:cxn modelId="{72DB0CB7-EE87-49C7-B15E-DEC9E6362A73}" srcId="{50043C6A-5A17-497B-B264-237FB498B943}" destId="{62EE9468-5ABF-40F1-8C75-056E646143D4}" srcOrd="7" destOrd="0" parTransId="{F48F896D-9342-4552-A87A-99AAE1848874}" sibTransId="{FF13D2DF-0D13-4E82-BD52-C7755267DBDF}"/>
    <dgm:cxn modelId="{FABB15C1-9F41-453C-9F80-1F28CEDC9189}" srcId="{50043C6A-5A17-497B-B264-237FB498B943}" destId="{124E06ED-D9D9-4835-A4C3-A7B5E835BDB6}" srcOrd="3" destOrd="0" parTransId="{240D4DC3-1424-462D-86F8-30D5E317EB4A}" sibTransId="{F0204FD1-4AE7-4553-B031-4C002F0B2277}"/>
    <dgm:cxn modelId="{142B82CA-5532-4A27-BE5A-13783162F5DC}" srcId="{50043C6A-5A17-497B-B264-237FB498B943}" destId="{AB6AA44C-62C2-42F8-A626-A815A63161CF}" srcOrd="5" destOrd="0" parTransId="{D95C775B-1FC3-47A5-B3E9-20A7C8EDFEE6}" sibTransId="{7C28C01F-BA5F-4B89-A3FB-AF3359CB07B6}"/>
    <dgm:cxn modelId="{17D30BDC-2273-4A47-A6D0-8D071FF03BFC}" type="presOf" srcId="{AB6AA44C-62C2-42F8-A626-A815A63161CF}" destId="{0145485E-B08D-484E-BB51-5F4134AE34A6}" srcOrd="0" destOrd="0" presId="urn:microsoft.com/office/officeart/2008/layout/LinedList"/>
    <dgm:cxn modelId="{A78FD0DC-5707-410A-982E-7872C677F1C2}" type="presOf" srcId="{62EE9468-5ABF-40F1-8C75-056E646143D4}" destId="{ADEB4B22-5AB5-40BC-A0E8-4289587B04A7}" srcOrd="0" destOrd="0" presId="urn:microsoft.com/office/officeart/2008/layout/LinedList"/>
    <dgm:cxn modelId="{3C62A96E-792D-4597-A404-CFFCC539CCAD}" type="presParOf" srcId="{A6BF40E0-E707-43FC-88B3-EB872C75E474}" destId="{1236A125-1012-4FC7-91DD-1BEB1D6806C6}" srcOrd="0" destOrd="0" presId="urn:microsoft.com/office/officeart/2008/layout/LinedList"/>
    <dgm:cxn modelId="{9195D504-FAE9-4162-91FF-89187AB48332}" type="presParOf" srcId="{A6BF40E0-E707-43FC-88B3-EB872C75E474}" destId="{EFC70AB4-7AC5-49C4-9C8C-A6335C7FC51E}" srcOrd="1" destOrd="0" presId="urn:microsoft.com/office/officeart/2008/layout/LinedList"/>
    <dgm:cxn modelId="{74346127-D4B8-487B-8088-D845A96C31BA}" type="presParOf" srcId="{EFC70AB4-7AC5-49C4-9C8C-A6335C7FC51E}" destId="{6A6E4E60-A3B1-410B-91F8-533D58C1DB5C}" srcOrd="0" destOrd="0" presId="urn:microsoft.com/office/officeart/2008/layout/LinedList"/>
    <dgm:cxn modelId="{CA3FA710-4EAB-4EF4-8D01-F6E0131E70BA}" type="presParOf" srcId="{EFC70AB4-7AC5-49C4-9C8C-A6335C7FC51E}" destId="{825FCEE7-2B1A-4A52-A271-9F2255EF180C}" srcOrd="1" destOrd="0" presId="urn:microsoft.com/office/officeart/2008/layout/LinedList"/>
    <dgm:cxn modelId="{BAA892A3-EA86-4898-A728-085D36B0176A}" type="presParOf" srcId="{A6BF40E0-E707-43FC-88B3-EB872C75E474}" destId="{38E58416-01EE-4DA6-94AE-C1B8ABDAFD70}" srcOrd="2" destOrd="0" presId="urn:microsoft.com/office/officeart/2008/layout/LinedList"/>
    <dgm:cxn modelId="{672BF518-C9CC-43CA-B466-2B3D1ECDCBA5}" type="presParOf" srcId="{A6BF40E0-E707-43FC-88B3-EB872C75E474}" destId="{79E9EEC4-D9B5-47D5-8376-3F4F499866E9}" srcOrd="3" destOrd="0" presId="urn:microsoft.com/office/officeart/2008/layout/LinedList"/>
    <dgm:cxn modelId="{D7FAD534-F5EE-4DE7-A8C4-5EEBDC2029F0}" type="presParOf" srcId="{79E9EEC4-D9B5-47D5-8376-3F4F499866E9}" destId="{47448239-D4D2-453A-BC83-164F536254BD}" srcOrd="0" destOrd="0" presId="urn:microsoft.com/office/officeart/2008/layout/LinedList"/>
    <dgm:cxn modelId="{9038D7EA-CC2B-4618-8648-A1B7E73533B7}" type="presParOf" srcId="{79E9EEC4-D9B5-47D5-8376-3F4F499866E9}" destId="{F1C4DB88-6F3B-44E4-B835-22E32FABCA52}" srcOrd="1" destOrd="0" presId="urn:microsoft.com/office/officeart/2008/layout/LinedList"/>
    <dgm:cxn modelId="{95D7B1E9-5843-4A39-BB5F-0585E879E960}" type="presParOf" srcId="{A6BF40E0-E707-43FC-88B3-EB872C75E474}" destId="{D34CC310-22ED-4948-8156-22B3F9E5D612}" srcOrd="4" destOrd="0" presId="urn:microsoft.com/office/officeart/2008/layout/LinedList"/>
    <dgm:cxn modelId="{EEAE08D1-5382-40C2-AEC7-15CDA62CA457}" type="presParOf" srcId="{A6BF40E0-E707-43FC-88B3-EB872C75E474}" destId="{D4CDBF97-5CD4-4AF8-B72E-FA6B12935A72}" srcOrd="5" destOrd="0" presId="urn:microsoft.com/office/officeart/2008/layout/LinedList"/>
    <dgm:cxn modelId="{DE677CB5-05E1-4992-9E3F-AB1BF25A4879}" type="presParOf" srcId="{D4CDBF97-5CD4-4AF8-B72E-FA6B12935A72}" destId="{0194F7DF-9F66-44A5-9311-213432CD09DB}" srcOrd="0" destOrd="0" presId="urn:microsoft.com/office/officeart/2008/layout/LinedList"/>
    <dgm:cxn modelId="{3953293F-AC67-4442-A818-AC284998EF4E}" type="presParOf" srcId="{D4CDBF97-5CD4-4AF8-B72E-FA6B12935A72}" destId="{3ACAF238-5B91-4FAF-B3CB-7F99DE571263}" srcOrd="1" destOrd="0" presId="urn:microsoft.com/office/officeart/2008/layout/LinedList"/>
    <dgm:cxn modelId="{71643F33-6F21-44A2-8C4B-4DD3134A2708}" type="presParOf" srcId="{A6BF40E0-E707-43FC-88B3-EB872C75E474}" destId="{3B7B8A1C-B87E-4183-8574-778964DD19BE}" srcOrd="6" destOrd="0" presId="urn:microsoft.com/office/officeart/2008/layout/LinedList"/>
    <dgm:cxn modelId="{EE98532D-8BB1-402C-A136-78BAA188D1D4}" type="presParOf" srcId="{A6BF40E0-E707-43FC-88B3-EB872C75E474}" destId="{8481DA3F-4B10-4DF2-9521-8A720D684849}" srcOrd="7" destOrd="0" presId="urn:microsoft.com/office/officeart/2008/layout/LinedList"/>
    <dgm:cxn modelId="{B6075D11-FEA5-4DFA-8616-1622FD0E5A0C}" type="presParOf" srcId="{8481DA3F-4B10-4DF2-9521-8A720D684849}" destId="{8F62B905-0EEB-44F3-9D2C-38CE1D3A9D4E}" srcOrd="0" destOrd="0" presId="urn:microsoft.com/office/officeart/2008/layout/LinedList"/>
    <dgm:cxn modelId="{CF42BD84-1256-41E4-9508-251C14412E40}" type="presParOf" srcId="{8481DA3F-4B10-4DF2-9521-8A720D684849}" destId="{1646D270-1A0E-4DD3-A36F-83DFA8BDDD8B}" srcOrd="1" destOrd="0" presId="urn:microsoft.com/office/officeart/2008/layout/LinedList"/>
    <dgm:cxn modelId="{2F1563C6-3BE3-480A-9475-981FDD5F9B35}" type="presParOf" srcId="{A6BF40E0-E707-43FC-88B3-EB872C75E474}" destId="{E21D0476-8CB8-44C0-A5B3-4B1D90013E5B}" srcOrd="8" destOrd="0" presId="urn:microsoft.com/office/officeart/2008/layout/LinedList"/>
    <dgm:cxn modelId="{C6704796-28EC-455C-A8B5-CBDC56395460}" type="presParOf" srcId="{A6BF40E0-E707-43FC-88B3-EB872C75E474}" destId="{16E82D79-21C3-41AA-8D1F-411182CDCB64}" srcOrd="9" destOrd="0" presId="urn:microsoft.com/office/officeart/2008/layout/LinedList"/>
    <dgm:cxn modelId="{D279F97B-9297-411E-9C25-7DEE802B90EE}" type="presParOf" srcId="{16E82D79-21C3-41AA-8D1F-411182CDCB64}" destId="{1E632608-C010-4168-8DA6-9F9FF7B6E8D5}" srcOrd="0" destOrd="0" presId="urn:microsoft.com/office/officeart/2008/layout/LinedList"/>
    <dgm:cxn modelId="{A3E640A3-6812-47E5-92C9-19331AEDB7AC}" type="presParOf" srcId="{16E82D79-21C3-41AA-8D1F-411182CDCB64}" destId="{840BBD95-2A16-431E-846A-8C142A86F98A}" srcOrd="1" destOrd="0" presId="urn:microsoft.com/office/officeart/2008/layout/LinedList"/>
    <dgm:cxn modelId="{52FC687E-6117-466C-8991-0A4295EA1EAE}" type="presParOf" srcId="{A6BF40E0-E707-43FC-88B3-EB872C75E474}" destId="{C79B19DA-4EC3-444B-BB8C-3244F5A2C858}" srcOrd="10" destOrd="0" presId="urn:microsoft.com/office/officeart/2008/layout/LinedList"/>
    <dgm:cxn modelId="{30CEA725-DCDB-4A82-8670-1FB83A08209A}" type="presParOf" srcId="{A6BF40E0-E707-43FC-88B3-EB872C75E474}" destId="{295D04D2-9767-4127-920A-E1BC3A675971}" srcOrd="11" destOrd="0" presId="urn:microsoft.com/office/officeart/2008/layout/LinedList"/>
    <dgm:cxn modelId="{95B4917F-0CFE-4ABC-AE2C-F9B12A4675D8}" type="presParOf" srcId="{295D04D2-9767-4127-920A-E1BC3A675971}" destId="{0145485E-B08D-484E-BB51-5F4134AE34A6}" srcOrd="0" destOrd="0" presId="urn:microsoft.com/office/officeart/2008/layout/LinedList"/>
    <dgm:cxn modelId="{47FA04C2-6523-466B-BB02-BD05BF452CDC}" type="presParOf" srcId="{295D04D2-9767-4127-920A-E1BC3A675971}" destId="{F0BF6641-174A-430A-A77D-D005D4770D8C}" srcOrd="1" destOrd="0" presId="urn:microsoft.com/office/officeart/2008/layout/LinedList"/>
    <dgm:cxn modelId="{A0181D92-E9E1-443C-808A-A93C51BD321A}" type="presParOf" srcId="{A6BF40E0-E707-43FC-88B3-EB872C75E474}" destId="{4954C052-9C54-4F3E-BAEF-55A472518E74}" srcOrd="12" destOrd="0" presId="urn:microsoft.com/office/officeart/2008/layout/LinedList"/>
    <dgm:cxn modelId="{C07C5EBF-9FD2-42FA-B24B-5B0474106BE5}" type="presParOf" srcId="{A6BF40E0-E707-43FC-88B3-EB872C75E474}" destId="{6BDA96DA-D4B2-498B-90E5-0948B20CF736}" srcOrd="13" destOrd="0" presId="urn:microsoft.com/office/officeart/2008/layout/LinedList"/>
    <dgm:cxn modelId="{63F0EA82-5063-4AED-92FB-8DA6EDAB70A0}" type="presParOf" srcId="{6BDA96DA-D4B2-498B-90E5-0948B20CF736}" destId="{43DF9DD2-E927-4699-ACCB-708F3DCA1237}" srcOrd="0" destOrd="0" presId="urn:microsoft.com/office/officeart/2008/layout/LinedList"/>
    <dgm:cxn modelId="{E2339366-EE36-41A8-9889-3C745090E030}" type="presParOf" srcId="{6BDA96DA-D4B2-498B-90E5-0948B20CF736}" destId="{7457095E-2637-45E7-ADA5-F2AB1C5136FC}" srcOrd="1" destOrd="0" presId="urn:microsoft.com/office/officeart/2008/layout/LinedList"/>
    <dgm:cxn modelId="{0F6FFD66-2216-4899-9077-A3BA3FD108B8}" type="presParOf" srcId="{A6BF40E0-E707-43FC-88B3-EB872C75E474}" destId="{CDAB86EE-78BF-4AEE-94CE-D2E9BA18C1A7}" srcOrd="14" destOrd="0" presId="urn:microsoft.com/office/officeart/2008/layout/LinedList"/>
    <dgm:cxn modelId="{CC97FBA4-C7C4-43D1-90E8-82DC5B9B4C03}" type="presParOf" srcId="{A6BF40E0-E707-43FC-88B3-EB872C75E474}" destId="{D71CC9E9-9E8A-4E4F-8D3B-A5B3B6644E24}" srcOrd="15" destOrd="0" presId="urn:microsoft.com/office/officeart/2008/layout/LinedList"/>
    <dgm:cxn modelId="{D6D6B1B5-F6AE-4618-A1E6-50884A3A8ECF}" type="presParOf" srcId="{D71CC9E9-9E8A-4E4F-8D3B-A5B3B6644E24}" destId="{ADEB4B22-5AB5-40BC-A0E8-4289587B04A7}" srcOrd="0" destOrd="0" presId="urn:microsoft.com/office/officeart/2008/layout/LinedList"/>
    <dgm:cxn modelId="{98F51E1F-94AF-4CAF-884B-D9D9B2C4B574}" type="presParOf" srcId="{D71CC9E9-9E8A-4E4F-8D3B-A5B3B6644E24}" destId="{7085515E-BFC9-48EA-8B31-01898708828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49D0EE-4867-4E98-A506-A567B186D27D}"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6E2E5BD3-4EA6-414C-9CEC-DFDD28472DFA}">
      <dgm:prSet/>
      <dgm:spPr/>
      <dgm:t>
        <a:bodyPr/>
        <a:lstStyle/>
        <a:p>
          <a:r>
            <a:rPr lang="el-GR" b="1" dirty="0">
              <a:latin typeface="Times New Roman" panose="02020603050405020304" pitchFamily="18" charset="0"/>
              <a:cs typeface="Times New Roman" panose="02020603050405020304" pitchFamily="18" charset="0"/>
            </a:rPr>
            <a:t>Βασικές αποκλίσεις συμπεριφοράς στη σίτιση των παιδιών:</a:t>
          </a:r>
          <a:endParaRPr lang="en-US" b="1" dirty="0">
            <a:latin typeface="Times New Roman" panose="02020603050405020304" pitchFamily="18" charset="0"/>
            <a:cs typeface="Times New Roman" panose="02020603050405020304" pitchFamily="18" charset="0"/>
          </a:endParaRPr>
        </a:p>
      </dgm:t>
    </dgm:pt>
    <dgm:pt modelId="{BC1F7FFD-25BF-4AC9-902F-6FE5858D9687}" type="parTrans" cxnId="{F229E509-8ACE-4BAC-A4FB-A17D6089B45C}">
      <dgm:prSet/>
      <dgm:spPr/>
      <dgm:t>
        <a:bodyPr/>
        <a:lstStyle/>
        <a:p>
          <a:endParaRPr lang="en-US"/>
        </a:p>
      </dgm:t>
    </dgm:pt>
    <dgm:pt modelId="{4C19A072-7567-41DD-BB49-2F2186AD72F5}" type="sibTrans" cxnId="{F229E509-8ACE-4BAC-A4FB-A17D6089B45C}">
      <dgm:prSet/>
      <dgm:spPr/>
      <dgm:t>
        <a:bodyPr/>
        <a:lstStyle/>
        <a:p>
          <a:endParaRPr lang="en-US"/>
        </a:p>
      </dgm:t>
    </dgm:pt>
    <dgm:pt modelId="{C592F5CA-CE20-4703-9A5D-8944EFED62D6}">
      <dgm:prSet/>
      <dgm:spPr/>
      <dgm:t>
        <a:bodyPr/>
        <a:lstStyle/>
        <a:p>
          <a:r>
            <a:rPr lang="el-GR" dirty="0">
              <a:latin typeface="Times New Roman" panose="02020603050405020304" pitchFamily="18" charset="0"/>
              <a:cs typeface="Times New Roman" panose="02020603050405020304" pitchFamily="18" charset="0"/>
            </a:rPr>
            <a:t>Τρώνε πολύ λίγο</a:t>
          </a:r>
          <a:endParaRPr lang="en-US" dirty="0">
            <a:latin typeface="Times New Roman" panose="02020603050405020304" pitchFamily="18" charset="0"/>
            <a:cs typeface="Times New Roman" panose="02020603050405020304" pitchFamily="18" charset="0"/>
          </a:endParaRPr>
        </a:p>
      </dgm:t>
    </dgm:pt>
    <dgm:pt modelId="{EDD8A604-941D-41F8-AD97-2C2A1A4C3EB2}" type="parTrans" cxnId="{9E530D12-D2E8-4C96-9EC6-ECF06D8DAEC9}">
      <dgm:prSet/>
      <dgm:spPr/>
      <dgm:t>
        <a:bodyPr/>
        <a:lstStyle/>
        <a:p>
          <a:endParaRPr lang="en-US"/>
        </a:p>
      </dgm:t>
    </dgm:pt>
    <dgm:pt modelId="{EE80514A-9C12-4BED-83AE-99CFC1FEBEE9}" type="sibTrans" cxnId="{9E530D12-D2E8-4C96-9EC6-ECF06D8DAEC9}">
      <dgm:prSet/>
      <dgm:spPr/>
      <dgm:t>
        <a:bodyPr/>
        <a:lstStyle/>
        <a:p>
          <a:endParaRPr lang="en-US"/>
        </a:p>
      </dgm:t>
    </dgm:pt>
    <dgm:pt modelId="{F11290C2-913D-41DB-80ED-03CB012E5C2F}">
      <dgm:prSet/>
      <dgm:spPr/>
      <dgm:t>
        <a:bodyPr/>
        <a:lstStyle/>
        <a:p>
          <a:r>
            <a:rPr lang="el-GR" dirty="0">
              <a:latin typeface="Times New Roman" panose="02020603050405020304" pitchFamily="18" charset="0"/>
              <a:cs typeface="Times New Roman" panose="02020603050405020304" pitchFamily="18" charset="0"/>
            </a:rPr>
            <a:t>Τρώνε περιορισμένο αριθμό τροφών</a:t>
          </a:r>
          <a:endParaRPr lang="en-US" dirty="0">
            <a:latin typeface="Times New Roman" panose="02020603050405020304" pitchFamily="18" charset="0"/>
            <a:cs typeface="Times New Roman" panose="02020603050405020304" pitchFamily="18" charset="0"/>
          </a:endParaRPr>
        </a:p>
      </dgm:t>
    </dgm:pt>
    <dgm:pt modelId="{0407F3CB-16F5-4FCE-AFA6-1ADE92AFBED8}" type="parTrans" cxnId="{D89F7330-EDB1-4B92-8C45-5B6743F09919}">
      <dgm:prSet/>
      <dgm:spPr/>
      <dgm:t>
        <a:bodyPr/>
        <a:lstStyle/>
        <a:p>
          <a:endParaRPr lang="en-US"/>
        </a:p>
      </dgm:t>
    </dgm:pt>
    <dgm:pt modelId="{477B3149-3781-49A7-B52A-83872B1D1EF5}" type="sibTrans" cxnId="{D89F7330-EDB1-4B92-8C45-5B6743F09919}">
      <dgm:prSet/>
      <dgm:spPr/>
      <dgm:t>
        <a:bodyPr/>
        <a:lstStyle/>
        <a:p>
          <a:endParaRPr lang="en-US"/>
        </a:p>
      </dgm:t>
    </dgm:pt>
    <dgm:pt modelId="{85C592AC-0BBA-4759-BFEB-181A86B73E45}">
      <dgm:prSet/>
      <dgm:spPr/>
      <dgm:t>
        <a:bodyPr/>
        <a:lstStyle/>
        <a:p>
          <a:r>
            <a:rPr lang="el-GR" dirty="0">
              <a:latin typeface="Times New Roman" panose="02020603050405020304" pitchFamily="18" charset="0"/>
              <a:cs typeface="Times New Roman" panose="02020603050405020304" pitchFamily="18" charset="0"/>
            </a:rPr>
            <a:t>Εμφανίζουν φόβο να φάνε.</a:t>
          </a:r>
          <a:endParaRPr lang="en-US" dirty="0">
            <a:latin typeface="Times New Roman" panose="02020603050405020304" pitchFamily="18" charset="0"/>
            <a:cs typeface="Times New Roman" panose="02020603050405020304" pitchFamily="18" charset="0"/>
          </a:endParaRPr>
        </a:p>
      </dgm:t>
    </dgm:pt>
    <dgm:pt modelId="{28DB00A8-234B-46BD-AA2B-B0E7684D5EA1}" type="parTrans" cxnId="{0B07D262-B892-4635-B00A-67B83B26C9FC}">
      <dgm:prSet/>
      <dgm:spPr/>
      <dgm:t>
        <a:bodyPr/>
        <a:lstStyle/>
        <a:p>
          <a:endParaRPr lang="en-US"/>
        </a:p>
      </dgm:t>
    </dgm:pt>
    <dgm:pt modelId="{39B3434C-4464-450E-BFA7-B5AAEC3281C3}" type="sibTrans" cxnId="{0B07D262-B892-4635-B00A-67B83B26C9FC}">
      <dgm:prSet/>
      <dgm:spPr/>
      <dgm:t>
        <a:bodyPr/>
        <a:lstStyle/>
        <a:p>
          <a:endParaRPr lang="en-US"/>
        </a:p>
      </dgm:t>
    </dgm:pt>
    <dgm:pt modelId="{347150B0-3F47-4EAF-9EEE-DC6E46C00B44}">
      <dgm:prSet/>
      <dgm:spPr/>
      <dgm:t>
        <a:bodyPr/>
        <a:lstStyle/>
        <a:p>
          <a:r>
            <a:rPr lang="el-GR" dirty="0">
              <a:latin typeface="Times New Roman" panose="02020603050405020304" pitchFamily="18" charset="0"/>
              <a:cs typeface="Times New Roman" panose="02020603050405020304" pitchFamily="18" charset="0"/>
            </a:rPr>
            <a:t>Νεοφοβία : “απόρριψη νέων τροφών ”</a:t>
          </a:r>
          <a:endParaRPr lang="en-US" dirty="0">
            <a:latin typeface="Times New Roman" panose="02020603050405020304" pitchFamily="18" charset="0"/>
            <a:cs typeface="Times New Roman" panose="02020603050405020304" pitchFamily="18" charset="0"/>
          </a:endParaRPr>
        </a:p>
      </dgm:t>
    </dgm:pt>
    <dgm:pt modelId="{31A69B40-6340-4857-82AE-4F7EB8929F24}" type="parTrans" cxnId="{B5FA1106-05A0-4375-A6D7-AD66BA689804}">
      <dgm:prSet/>
      <dgm:spPr/>
      <dgm:t>
        <a:bodyPr/>
        <a:lstStyle/>
        <a:p>
          <a:endParaRPr lang="en-US"/>
        </a:p>
      </dgm:t>
    </dgm:pt>
    <dgm:pt modelId="{A746A961-E77A-411B-A141-35A771071286}" type="sibTrans" cxnId="{B5FA1106-05A0-4375-A6D7-AD66BA689804}">
      <dgm:prSet/>
      <dgm:spPr/>
      <dgm:t>
        <a:bodyPr/>
        <a:lstStyle/>
        <a:p>
          <a:endParaRPr lang="en-US"/>
        </a:p>
      </dgm:t>
    </dgm:pt>
    <dgm:pt modelId="{309C587F-1FAD-49C5-9D16-17FEFFFACEE3}">
      <dgm:prSet/>
      <dgm:spPr/>
      <dgm:t>
        <a:bodyPr/>
        <a:lstStyle/>
        <a:p>
          <a:r>
            <a:rPr lang="el-GR" dirty="0" err="1">
              <a:latin typeface="Times New Roman" panose="02020603050405020304" pitchFamily="18" charset="0"/>
              <a:cs typeface="Times New Roman" panose="02020603050405020304" pitchFamily="18" charset="0"/>
            </a:rPr>
            <a:t>Picky</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eating</a:t>
          </a:r>
          <a:r>
            <a:rPr lang="el-GR" dirty="0">
              <a:latin typeface="Times New Roman" panose="02020603050405020304" pitchFamily="18" charset="0"/>
              <a:cs typeface="Times New Roman" panose="02020603050405020304" pitchFamily="18" charset="0"/>
            </a:rPr>
            <a:t> : επιλεκτικά, δύσκολα στο </a:t>
          </a:r>
          <a:r>
            <a:rPr lang="el-GR" dirty="0" err="1">
              <a:latin typeface="Times New Roman" panose="02020603050405020304" pitchFamily="18" charset="0"/>
              <a:cs typeface="Times New Roman" panose="02020603050405020304" pitchFamily="18" charset="0"/>
            </a:rPr>
            <a:t>τάϊσμα</a:t>
          </a:r>
          <a:r>
            <a:rPr lang="el-GR" dirty="0">
              <a:latin typeface="Times New Roman" panose="02020603050405020304" pitchFamily="18" charset="0"/>
              <a:cs typeface="Times New Roman" panose="02020603050405020304" pitchFamily="18" charset="0"/>
            </a:rPr>
            <a:t> παιδιά, με κακή όρεξη</a:t>
          </a:r>
          <a:endParaRPr lang="en-US" dirty="0">
            <a:latin typeface="Times New Roman" panose="02020603050405020304" pitchFamily="18" charset="0"/>
            <a:cs typeface="Times New Roman" panose="02020603050405020304" pitchFamily="18" charset="0"/>
          </a:endParaRPr>
        </a:p>
      </dgm:t>
    </dgm:pt>
    <dgm:pt modelId="{312DF737-7F01-466F-9542-2714CD250B15}" type="parTrans" cxnId="{B4DDD34B-2D13-4D00-9B16-C1D95017E37C}">
      <dgm:prSet/>
      <dgm:spPr/>
      <dgm:t>
        <a:bodyPr/>
        <a:lstStyle/>
        <a:p>
          <a:endParaRPr lang="en-US"/>
        </a:p>
      </dgm:t>
    </dgm:pt>
    <dgm:pt modelId="{F3F15725-7888-4FA4-A528-B79216001193}" type="sibTrans" cxnId="{B4DDD34B-2D13-4D00-9B16-C1D95017E37C}">
      <dgm:prSet/>
      <dgm:spPr/>
      <dgm:t>
        <a:bodyPr/>
        <a:lstStyle/>
        <a:p>
          <a:endParaRPr lang="en-US"/>
        </a:p>
      </dgm:t>
    </dgm:pt>
    <dgm:pt modelId="{54BDBA22-DE03-484B-9194-02995A8EC7DB}" type="pres">
      <dgm:prSet presAssocID="{7C49D0EE-4867-4E98-A506-A567B186D27D}" presName="vert0" presStyleCnt="0">
        <dgm:presLayoutVars>
          <dgm:dir/>
          <dgm:animOne val="branch"/>
          <dgm:animLvl val="lvl"/>
        </dgm:presLayoutVars>
      </dgm:prSet>
      <dgm:spPr/>
    </dgm:pt>
    <dgm:pt modelId="{82F28319-9A28-476F-991D-186C629AAB53}" type="pres">
      <dgm:prSet presAssocID="{6E2E5BD3-4EA6-414C-9CEC-DFDD28472DFA}" presName="thickLine" presStyleLbl="alignNode1" presStyleIdx="0" presStyleCnt="6"/>
      <dgm:spPr/>
    </dgm:pt>
    <dgm:pt modelId="{D56288B1-5CB4-4789-9193-C89321E4519E}" type="pres">
      <dgm:prSet presAssocID="{6E2E5BD3-4EA6-414C-9CEC-DFDD28472DFA}" presName="horz1" presStyleCnt="0"/>
      <dgm:spPr/>
    </dgm:pt>
    <dgm:pt modelId="{CAE7F90E-7D94-4195-9D01-DBCE43FC840C}" type="pres">
      <dgm:prSet presAssocID="{6E2E5BD3-4EA6-414C-9CEC-DFDD28472DFA}" presName="tx1" presStyleLbl="revTx" presStyleIdx="0" presStyleCnt="6"/>
      <dgm:spPr/>
    </dgm:pt>
    <dgm:pt modelId="{56398B4F-1365-4DE0-A55C-7332CB43E2F4}" type="pres">
      <dgm:prSet presAssocID="{6E2E5BD3-4EA6-414C-9CEC-DFDD28472DFA}" presName="vert1" presStyleCnt="0"/>
      <dgm:spPr/>
    </dgm:pt>
    <dgm:pt modelId="{E1268967-14EC-4EBF-893A-6225505A6C75}" type="pres">
      <dgm:prSet presAssocID="{C592F5CA-CE20-4703-9A5D-8944EFED62D6}" presName="thickLine" presStyleLbl="alignNode1" presStyleIdx="1" presStyleCnt="6"/>
      <dgm:spPr/>
    </dgm:pt>
    <dgm:pt modelId="{9EA85FD6-EECC-4471-A87A-D9DD5A832B21}" type="pres">
      <dgm:prSet presAssocID="{C592F5CA-CE20-4703-9A5D-8944EFED62D6}" presName="horz1" presStyleCnt="0"/>
      <dgm:spPr/>
    </dgm:pt>
    <dgm:pt modelId="{DA4BE495-2F1D-431B-8505-7F43159DAD40}" type="pres">
      <dgm:prSet presAssocID="{C592F5CA-CE20-4703-9A5D-8944EFED62D6}" presName="tx1" presStyleLbl="revTx" presStyleIdx="1" presStyleCnt="6"/>
      <dgm:spPr/>
    </dgm:pt>
    <dgm:pt modelId="{75E28C4F-F892-4659-88A3-9BE5D843C6EC}" type="pres">
      <dgm:prSet presAssocID="{C592F5CA-CE20-4703-9A5D-8944EFED62D6}" presName="vert1" presStyleCnt="0"/>
      <dgm:spPr/>
    </dgm:pt>
    <dgm:pt modelId="{6F0CA4F0-7D82-404D-AF46-CE1C9CE65C18}" type="pres">
      <dgm:prSet presAssocID="{F11290C2-913D-41DB-80ED-03CB012E5C2F}" presName="thickLine" presStyleLbl="alignNode1" presStyleIdx="2" presStyleCnt="6"/>
      <dgm:spPr/>
    </dgm:pt>
    <dgm:pt modelId="{58DF79D2-6022-40AD-96C5-B6FFB061DD28}" type="pres">
      <dgm:prSet presAssocID="{F11290C2-913D-41DB-80ED-03CB012E5C2F}" presName="horz1" presStyleCnt="0"/>
      <dgm:spPr/>
    </dgm:pt>
    <dgm:pt modelId="{DFC89971-86F8-4CD0-8B88-3B139CEF28EA}" type="pres">
      <dgm:prSet presAssocID="{F11290C2-913D-41DB-80ED-03CB012E5C2F}" presName="tx1" presStyleLbl="revTx" presStyleIdx="2" presStyleCnt="6"/>
      <dgm:spPr/>
    </dgm:pt>
    <dgm:pt modelId="{09B9854B-8C75-44C3-A5FD-2404FA7BBDE9}" type="pres">
      <dgm:prSet presAssocID="{F11290C2-913D-41DB-80ED-03CB012E5C2F}" presName="vert1" presStyleCnt="0"/>
      <dgm:spPr/>
    </dgm:pt>
    <dgm:pt modelId="{D49ED408-2C06-43D0-98EA-0496E22D83B0}" type="pres">
      <dgm:prSet presAssocID="{85C592AC-0BBA-4759-BFEB-181A86B73E45}" presName="thickLine" presStyleLbl="alignNode1" presStyleIdx="3" presStyleCnt="6"/>
      <dgm:spPr/>
    </dgm:pt>
    <dgm:pt modelId="{4F720400-2C2D-4FC2-847A-53FE279E241E}" type="pres">
      <dgm:prSet presAssocID="{85C592AC-0BBA-4759-BFEB-181A86B73E45}" presName="horz1" presStyleCnt="0"/>
      <dgm:spPr/>
    </dgm:pt>
    <dgm:pt modelId="{DEA80746-5E2A-4450-B7C8-2219B32DCB7C}" type="pres">
      <dgm:prSet presAssocID="{85C592AC-0BBA-4759-BFEB-181A86B73E45}" presName="tx1" presStyleLbl="revTx" presStyleIdx="3" presStyleCnt="6"/>
      <dgm:spPr/>
    </dgm:pt>
    <dgm:pt modelId="{C5586128-E5BF-4F5F-BB65-0FBE28B63B16}" type="pres">
      <dgm:prSet presAssocID="{85C592AC-0BBA-4759-BFEB-181A86B73E45}" presName="vert1" presStyleCnt="0"/>
      <dgm:spPr/>
    </dgm:pt>
    <dgm:pt modelId="{5601D98A-13D8-4D26-9F40-07695FF3DB09}" type="pres">
      <dgm:prSet presAssocID="{347150B0-3F47-4EAF-9EEE-DC6E46C00B44}" presName="thickLine" presStyleLbl="alignNode1" presStyleIdx="4" presStyleCnt="6"/>
      <dgm:spPr/>
    </dgm:pt>
    <dgm:pt modelId="{57770F93-87BC-48B3-815A-889C9839336A}" type="pres">
      <dgm:prSet presAssocID="{347150B0-3F47-4EAF-9EEE-DC6E46C00B44}" presName="horz1" presStyleCnt="0"/>
      <dgm:spPr/>
    </dgm:pt>
    <dgm:pt modelId="{53FA9699-CD53-466F-BE12-012FB88BA2FA}" type="pres">
      <dgm:prSet presAssocID="{347150B0-3F47-4EAF-9EEE-DC6E46C00B44}" presName="tx1" presStyleLbl="revTx" presStyleIdx="4" presStyleCnt="6"/>
      <dgm:spPr/>
    </dgm:pt>
    <dgm:pt modelId="{F5CF8BE5-5AAC-468E-8DC3-2A5EED4F83F3}" type="pres">
      <dgm:prSet presAssocID="{347150B0-3F47-4EAF-9EEE-DC6E46C00B44}" presName="vert1" presStyleCnt="0"/>
      <dgm:spPr/>
    </dgm:pt>
    <dgm:pt modelId="{90EA3367-C620-499D-870B-D1785803785A}" type="pres">
      <dgm:prSet presAssocID="{309C587F-1FAD-49C5-9D16-17FEFFFACEE3}" presName="thickLine" presStyleLbl="alignNode1" presStyleIdx="5" presStyleCnt="6"/>
      <dgm:spPr/>
    </dgm:pt>
    <dgm:pt modelId="{5F41C44D-5F3B-42C5-98C6-1682982360CA}" type="pres">
      <dgm:prSet presAssocID="{309C587F-1FAD-49C5-9D16-17FEFFFACEE3}" presName="horz1" presStyleCnt="0"/>
      <dgm:spPr/>
    </dgm:pt>
    <dgm:pt modelId="{8462E88B-F9C5-450B-9FB2-757B0F2D3854}" type="pres">
      <dgm:prSet presAssocID="{309C587F-1FAD-49C5-9D16-17FEFFFACEE3}" presName="tx1" presStyleLbl="revTx" presStyleIdx="5" presStyleCnt="6"/>
      <dgm:spPr/>
    </dgm:pt>
    <dgm:pt modelId="{2294B766-144B-4075-86C4-7719B7FF9AFA}" type="pres">
      <dgm:prSet presAssocID="{309C587F-1FAD-49C5-9D16-17FEFFFACEE3}" presName="vert1" presStyleCnt="0"/>
      <dgm:spPr/>
    </dgm:pt>
  </dgm:ptLst>
  <dgm:cxnLst>
    <dgm:cxn modelId="{B5FA1106-05A0-4375-A6D7-AD66BA689804}" srcId="{7C49D0EE-4867-4E98-A506-A567B186D27D}" destId="{347150B0-3F47-4EAF-9EEE-DC6E46C00B44}" srcOrd="4" destOrd="0" parTransId="{31A69B40-6340-4857-82AE-4F7EB8929F24}" sibTransId="{A746A961-E77A-411B-A141-35A771071286}"/>
    <dgm:cxn modelId="{F229E509-8ACE-4BAC-A4FB-A17D6089B45C}" srcId="{7C49D0EE-4867-4E98-A506-A567B186D27D}" destId="{6E2E5BD3-4EA6-414C-9CEC-DFDD28472DFA}" srcOrd="0" destOrd="0" parTransId="{BC1F7FFD-25BF-4AC9-902F-6FE5858D9687}" sibTransId="{4C19A072-7567-41DD-BB49-2F2186AD72F5}"/>
    <dgm:cxn modelId="{9E530D12-D2E8-4C96-9EC6-ECF06D8DAEC9}" srcId="{7C49D0EE-4867-4E98-A506-A567B186D27D}" destId="{C592F5CA-CE20-4703-9A5D-8944EFED62D6}" srcOrd="1" destOrd="0" parTransId="{EDD8A604-941D-41F8-AD97-2C2A1A4C3EB2}" sibTransId="{EE80514A-9C12-4BED-83AE-99CFC1FEBEE9}"/>
    <dgm:cxn modelId="{91CFA61E-58EF-4A46-912A-F8746355BD9F}" type="presOf" srcId="{7C49D0EE-4867-4E98-A506-A567B186D27D}" destId="{54BDBA22-DE03-484B-9194-02995A8EC7DB}" srcOrd="0" destOrd="0" presId="urn:microsoft.com/office/officeart/2008/layout/LinedList"/>
    <dgm:cxn modelId="{D89F7330-EDB1-4B92-8C45-5B6743F09919}" srcId="{7C49D0EE-4867-4E98-A506-A567B186D27D}" destId="{F11290C2-913D-41DB-80ED-03CB012E5C2F}" srcOrd="2" destOrd="0" parTransId="{0407F3CB-16F5-4FCE-AFA6-1ADE92AFBED8}" sibTransId="{477B3149-3781-49A7-B52A-83872B1D1EF5}"/>
    <dgm:cxn modelId="{BEDD6C36-E9D1-4B83-9BE1-69A568E0BF16}" type="presOf" srcId="{6E2E5BD3-4EA6-414C-9CEC-DFDD28472DFA}" destId="{CAE7F90E-7D94-4195-9D01-DBCE43FC840C}" srcOrd="0" destOrd="0" presId="urn:microsoft.com/office/officeart/2008/layout/LinedList"/>
    <dgm:cxn modelId="{0B07D262-B892-4635-B00A-67B83B26C9FC}" srcId="{7C49D0EE-4867-4E98-A506-A567B186D27D}" destId="{85C592AC-0BBA-4759-BFEB-181A86B73E45}" srcOrd="3" destOrd="0" parTransId="{28DB00A8-234B-46BD-AA2B-B0E7684D5EA1}" sibTransId="{39B3434C-4464-450E-BFA7-B5AAEC3281C3}"/>
    <dgm:cxn modelId="{B4DDD34B-2D13-4D00-9B16-C1D95017E37C}" srcId="{7C49D0EE-4867-4E98-A506-A567B186D27D}" destId="{309C587F-1FAD-49C5-9D16-17FEFFFACEE3}" srcOrd="5" destOrd="0" parTransId="{312DF737-7F01-466F-9542-2714CD250B15}" sibTransId="{F3F15725-7888-4FA4-A528-B79216001193}"/>
    <dgm:cxn modelId="{FA8E057A-A408-4759-93D4-5929868474B7}" type="presOf" srcId="{309C587F-1FAD-49C5-9D16-17FEFFFACEE3}" destId="{8462E88B-F9C5-450B-9FB2-757B0F2D3854}" srcOrd="0" destOrd="0" presId="urn:microsoft.com/office/officeart/2008/layout/LinedList"/>
    <dgm:cxn modelId="{F0BDE07C-096F-4D5D-B382-F23043526589}" type="presOf" srcId="{85C592AC-0BBA-4759-BFEB-181A86B73E45}" destId="{DEA80746-5E2A-4450-B7C8-2219B32DCB7C}" srcOrd="0" destOrd="0" presId="urn:microsoft.com/office/officeart/2008/layout/LinedList"/>
    <dgm:cxn modelId="{82800B86-4FB7-4B37-87BD-FDF49B3A1E5D}" type="presOf" srcId="{C592F5CA-CE20-4703-9A5D-8944EFED62D6}" destId="{DA4BE495-2F1D-431B-8505-7F43159DAD40}" srcOrd="0" destOrd="0" presId="urn:microsoft.com/office/officeart/2008/layout/LinedList"/>
    <dgm:cxn modelId="{0FAE1E99-2B1E-416B-895C-646E6463EE8C}" type="presOf" srcId="{347150B0-3F47-4EAF-9EEE-DC6E46C00B44}" destId="{53FA9699-CD53-466F-BE12-012FB88BA2FA}" srcOrd="0" destOrd="0" presId="urn:microsoft.com/office/officeart/2008/layout/LinedList"/>
    <dgm:cxn modelId="{33E0EEA7-84D3-4FEC-824B-C651E5245232}" type="presOf" srcId="{F11290C2-913D-41DB-80ED-03CB012E5C2F}" destId="{DFC89971-86F8-4CD0-8B88-3B139CEF28EA}" srcOrd="0" destOrd="0" presId="urn:microsoft.com/office/officeart/2008/layout/LinedList"/>
    <dgm:cxn modelId="{E1341298-5D61-4E71-ACC3-9F75F179FAFF}" type="presParOf" srcId="{54BDBA22-DE03-484B-9194-02995A8EC7DB}" destId="{82F28319-9A28-476F-991D-186C629AAB53}" srcOrd="0" destOrd="0" presId="urn:microsoft.com/office/officeart/2008/layout/LinedList"/>
    <dgm:cxn modelId="{08EC67DF-530E-4A5C-9BF5-ED3C56B45E1A}" type="presParOf" srcId="{54BDBA22-DE03-484B-9194-02995A8EC7DB}" destId="{D56288B1-5CB4-4789-9193-C89321E4519E}" srcOrd="1" destOrd="0" presId="urn:microsoft.com/office/officeart/2008/layout/LinedList"/>
    <dgm:cxn modelId="{6931CFB1-FA08-4499-86F8-899A81E0CBE5}" type="presParOf" srcId="{D56288B1-5CB4-4789-9193-C89321E4519E}" destId="{CAE7F90E-7D94-4195-9D01-DBCE43FC840C}" srcOrd="0" destOrd="0" presId="urn:microsoft.com/office/officeart/2008/layout/LinedList"/>
    <dgm:cxn modelId="{0D29CA14-9405-4859-BC2C-FDFF2CBC391E}" type="presParOf" srcId="{D56288B1-5CB4-4789-9193-C89321E4519E}" destId="{56398B4F-1365-4DE0-A55C-7332CB43E2F4}" srcOrd="1" destOrd="0" presId="urn:microsoft.com/office/officeart/2008/layout/LinedList"/>
    <dgm:cxn modelId="{BA717896-9435-4763-B2AC-71EF6FCD7BF9}" type="presParOf" srcId="{54BDBA22-DE03-484B-9194-02995A8EC7DB}" destId="{E1268967-14EC-4EBF-893A-6225505A6C75}" srcOrd="2" destOrd="0" presId="urn:microsoft.com/office/officeart/2008/layout/LinedList"/>
    <dgm:cxn modelId="{9A278E73-1388-40E8-93EF-550E526CF0DF}" type="presParOf" srcId="{54BDBA22-DE03-484B-9194-02995A8EC7DB}" destId="{9EA85FD6-EECC-4471-A87A-D9DD5A832B21}" srcOrd="3" destOrd="0" presId="urn:microsoft.com/office/officeart/2008/layout/LinedList"/>
    <dgm:cxn modelId="{F417ABE5-1CB6-4D83-BE8D-267788B11D4B}" type="presParOf" srcId="{9EA85FD6-EECC-4471-A87A-D9DD5A832B21}" destId="{DA4BE495-2F1D-431B-8505-7F43159DAD40}" srcOrd="0" destOrd="0" presId="urn:microsoft.com/office/officeart/2008/layout/LinedList"/>
    <dgm:cxn modelId="{753070D2-2DA3-4291-A640-01A339F3E317}" type="presParOf" srcId="{9EA85FD6-EECC-4471-A87A-D9DD5A832B21}" destId="{75E28C4F-F892-4659-88A3-9BE5D843C6EC}" srcOrd="1" destOrd="0" presId="urn:microsoft.com/office/officeart/2008/layout/LinedList"/>
    <dgm:cxn modelId="{EE544B92-B240-4584-9629-E89DE55975E0}" type="presParOf" srcId="{54BDBA22-DE03-484B-9194-02995A8EC7DB}" destId="{6F0CA4F0-7D82-404D-AF46-CE1C9CE65C18}" srcOrd="4" destOrd="0" presId="urn:microsoft.com/office/officeart/2008/layout/LinedList"/>
    <dgm:cxn modelId="{EBF7CEFA-8FFF-4597-BD06-AAA4A5192B2D}" type="presParOf" srcId="{54BDBA22-DE03-484B-9194-02995A8EC7DB}" destId="{58DF79D2-6022-40AD-96C5-B6FFB061DD28}" srcOrd="5" destOrd="0" presId="urn:microsoft.com/office/officeart/2008/layout/LinedList"/>
    <dgm:cxn modelId="{8D753521-E6F6-4467-8261-A3694B02E927}" type="presParOf" srcId="{58DF79D2-6022-40AD-96C5-B6FFB061DD28}" destId="{DFC89971-86F8-4CD0-8B88-3B139CEF28EA}" srcOrd="0" destOrd="0" presId="urn:microsoft.com/office/officeart/2008/layout/LinedList"/>
    <dgm:cxn modelId="{FFA3F0A1-F8A3-4E81-8272-0A9050038FB7}" type="presParOf" srcId="{58DF79D2-6022-40AD-96C5-B6FFB061DD28}" destId="{09B9854B-8C75-44C3-A5FD-2404FA7BBDE9}" srcOrd="1" destOrd="0" presId="urn:microsoft.com/office/officeart/2008/layout/LinedList"/>
    <dgm:cxn modelId="{1BC2C230-541B-4B72-8CAF-A2F340C9F3F7}" type="presParOf" srcId="{54BDBA22-DE03-484B-9194-02995A8EC7DB}" destId="{D49ED408-2C06-43D0-98EA-0496E22D83B0}" srcOrd="6" destOrd="0" presId="urn:microsoft.com/office/officeart/2008/layout/LinedList"/>
    <dgm:cxn modelId="{2A1E8B9C-0779-40C8-9010-1C41B37AFF4A}" type="presParOf" srcId="{54BDBA22-DE03-484B-9194-02995A8EC7DB}" destId="{4F720400-2C2D-4FC2-847A-53FE279E241E}" srcOrd="7" destOrd="0" presId="urn:microsoft.com/office/officeart/2008/layout/LinedList"/>
    <dgm:cxn modelId="{21E960C8-CB92-4970-B8BC-E441089049EA}" type="presParOf" srcId="{4F720400-2C2D-4FC2-847A-53FE279E241E}" destId="{DEA80746-5E2A-4450-B7C8-2219B32DCB7C}" srcOrd="0" destOrd="0" presId="urn:microsoft.com/office/officeart/2008/layout/LinedList"/>
    <dgm:cxn modelId="{4E13E5E7-1DEC-4990-8D08-1082CB572ADD}" type="presParOf" srcId="{4F720400-2C2D-4FC2-847A-53FE279E241E}" destId="{C5586128-E5BF-4F5F-BB65-0FBE28B63B16}" srcOrd="1" destOrd="0" presId="urn:microsoft.com/office/officeart/2008/layout/LinedList"/>
    <dgm:cxn modelId="{86C43679-AB0D-4FB4-B9A2-BA9E1F87970C}" type="presParOf" srcId="{54BDBA22-DE03-484B-9194-02995A8EC7DB}" destId="{5601D98A-13D8-4D26-9F40-07695FF3DB09}" srcOrd="8" destOrd="0" presId="urn:microsoft.com/office/officeart/2008/layout/LinedList"/>
    <dgm:cxn modelId="{4F3ADC68-3E6E-49B1-94F3-3F3C3B47703E}" type="presParOf" srcId="{54BDBA22-DE03-484B-9194-02995A8EC7DB}" destId="{57770F93-87BC-48B3-815A-889C9839336A}" srcOrd="9" destOrd="0" presId="urn:microsoft.com/office/officeart/2008/layout/LinedList"/>
    <dgm:cxn modelId="{BB2D611F-EAA6-4E90-89D5-08D652839814}" type="presParOf" srcId="{57770F93-87BC-48B3-815A-889C9839336A}" destId="{53FA9699-CD53-466F-BE12-012FB88BA2FA}" srcOrd="0" destOrd="0" presId="urn:microsoft.com/office/officeart/2008/layout/LinedList"/>
    <dgm:cxn modelId="{F9BE3211-930B-4197-BD1E-1AC79CB1FD6D}" type="presParOf" srcId="{57770F93-87BC-48B3-815A-889C9839336A}" destId="{F5CF8BE5-5AAC-468E-8DC3-2A5EED4F83F3}" srcOrd="1" destOrd="0" presId="urn:microsoft.com/office/officeart/2008/layout/LinedList"/>
    <dgm:cxn modelId="{AE4DBAA1-928E-47D2-A415-653FA0887BEA}" type="presParOf" srcId="{54BDBA22-DE03-484B-9194-02995A8EC7DB}" destId="{90EA3367-C620-499D-870B-D1785803785A}" srcOrd="10" destOrd="0" presId="urn:microsoft.com/office/officeart/2008/layout/LinedList"/>
    <dgm:cxn modelId="{08C1FAAB-8A42-4334-850D-FE3F05F827CC}" type="presParOf" srcId="{54BDBA22-DE03-484B-9194-02995A8EC7DB}" destId="{5F41C44D-5F3B-42C5-98C6-1682982360CA}" srcOrd="11" destOrd="0" presId="urn:microsoft.com/office/officeart/2008/layout/LinedList"/>
    <dgm:cxn modelId="{88CEA951-5080-4197-AF2D-BEA541732CCB}" type="presParOf" srcId="{5F41C44D-5F3B-42C5-98C6-1682982360CA}" destId="{8462E88B-F9C5-450B-9FB2-757B0F2D3854}" srcOrd="0" destOrd="0" presId="urn:microsoft.com/office/officeart/2008/layout/LinedList"/>
    <dgm:cxn modelId="{BD92C8A0-E596-4108-81F5-2139383F9087}" type="presParOf" srcId="{5F41C44D-5F3B-42C5-98C6-1682982360CA}" destId="{2294B766-144B-4075-86C4-7719B7FF9AF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11E2901-4F31-418D-B2D8-51F456B0C90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4ED2E35-214F-48E7-B42A-EE88CFE74002}">
      <dgm:prSet/>
      <dgm:spPr/>
      <dgm:t>
        <a:bodyPr/>
        <a:lstStyle/>
        <a:p>
          <a:r>
            <a:rPr lang="el-GR" dirty="0">
              <a:latin typeface="Times New Roman" panose="02020603050405020304" pitchFamily="18" charset="0"/>
              <a:cs typeface="Times New Roman" panose="02020603050405020304" pitchFamily="18" charset="0"/>
            </a:rPr>
            <a:t>Η Δυσλειτουργία της Αισθητηριακής Ολοκλήρωσης μπορεί να επηρεάσει τόσο τη μυρωδιά, όσο και τη γεύση. </a:t>
          </a:r>
          <a:endParaRPr lang="en-US" dirty="0">
            <a:latin typeface="Times New Roman" panose="02020603050405020304" pitchFamily="18" charset="0"/>
            <a:cs typeface="Times New Roman" panose="02020603050405020304" pitchFamily="18" charset="0"/>
          </a:endParaRPr>
        </a:p>
      </dgm:t>
    </dgm:pt>
    <dgm:pt modelId="{DE011A2C-99A1-47DE-B513-8479CAAEA284}" type="parTrans" cxnId="{7EEEDC55-89B4-4493-AD2C-8D2BF815470F}">
      <dgm:prSet/>
      <dgm:spPr/>
      <dgm:t>
        <a:bodyPr/>
        <a:lstStyle/>
        <a:p>
          <a:endParaRPr lang="en-US"/>
        </a:p>
      </dgm:t>
    </dgm:pt>
    <dgm:pt modelId="{B9059D4C-49B9-49F0-9669-780D6738C62C}" type="sibTrans" cxnId="{7EEEDC55-89B4-4493-AD2C-8D2BF815470F}">
      <dgm:prSet/>
      <dgm:spPr/>
      <dgm:t>
        <a:bodyPr/>
        <a:lstStyle/>
        <a:p>
          <a:endParaRPr lang="en-US"/>
        </a:p>
      </dgm:t>
    </dgm:pt>
    <dgm:pt modelId="{4DEE428C-49F7-4380-A232-0031C501007A}">
      <dgm:prSet/>
      <dgm:spPr/>
      <dgm:t>
        <a:bodyPr/>
        <a:lstStyle/>
        <a:p>
          <a:r>
            <a:rPr lang="el-GR">
              <a:latin typeface="Times New Roman" panose="02020603050405020304" pitchFamily="18" charset="0"/>
              <a:cs typeface="Times New Roman" panose="02020603050405020304" pitchFamily="18" charset="0"/>
            </a:rPr>
            <a:t>Η υποευαισθησία ή η υπερευαισθησία στις μυρωδιές και τις γεύσεις, συχνά παρεμβαίνει στις διατροφικές συνήθειες, και κατ’ επέκταση και στη διατροφή του παιδιού.</a:t>
          </a:r>
          <a:endParaRPr lang="en-US">
            <a:latin typeface="Times New Roman" panose="02020603050405020304" pitchFamily="18" charset="0"/>
            <a:cs typeface="Times New Roman" panose="02020603050405020304" pitchFamily="18" charset="0"/>
          </a:endParaRPr>
        </a:p>
      </dgm:t>
    </dgm:pt>
    <dgm:pt modelId="{F036021F-8FC2-4F94-B24F-31B9DE267E0B}" type="parTrans" cxnId="{C31AB1CB-43CE-45CD-A16A-56E3360306EF}">
      <dgm:prSet/>
      <dgm:spPr/>
      <dgm:t>
        <a:bodyPr/>
        <a:lstStyle/>
        <a:p>
          <a:endParaRPr lang="en-US"/>
        </a:p>
      </dgm:t>
    </dgm:pt>
    <dgm:pt modelId="{96798B26-D040-4B8D-87FA-5DDAA022A514}" type="sibTrans" cxnId="{C31AB1CB-43CE-45CD-A16A-56E3360306EF}">
      <dgm:prSet/>
      <dgm:spPr/>
      <dgm:t>
        <a:bodyPr/>
        <a:lstStyle/>
        <a:p>
          <a:endParaRPr lang="en-US"/>
        </a:p>
      </dgm:t>
    </dgm:pt>
    <dgm:pt modelId="{DCD62FCF-C848-43A9-B51D-2ABCC543370A}">
      <dgm:prSet/>
      <dgm:spPr/>
      <dgm:t>
        <a:bodyPr/>
        <a:lstStyle/>
        <a:p>
          <a:r>
            <a:rPr lang="el-GR">
              <a:latin typeface="Times New Roman" panose="02020603050405020304" pitchFamily="18" charset="0"/>
              <a:cs typeface="Times New Roman" panose="02020603050405020304" pitchFamily="18" charset="0"/>
            </a:rPr>
            <a:t>Αυτή η δυσλειτουργία, μπορεί να είναι ένας τεράστιος παράγοντας που συμβάλλει στην διατροφική αποστροφή, οδηγώντας πιθανά και σε μια αποτυχημένη διάγνωση.</a:t>
          </a:r>
          <a:endParaRPr lang="en-US">
            <a:latin typeface="Times New Roman" panose="02020603050405020304" pitchFamily="18" charset="0"/>
            <a:cs typeface="Times New Roman" panose="02020603050405020304" pitchFamily="18" charset="0"/>
          </a:endParaRPr>
        </a:p>
      </dgm:t>
    </dgm:pt>
    <dgm:pt modelId="{E914E1A0-7F7E-4FFE-910E-3B601A087B75}" type="parTrans" cxnId="{DF504123-E969-44F8-A835-CD2799002273}">
      <dgm:prSet/>
      <dgm:spPr/>
      <dgm:t>
        <a:bodyPr/>
        <a:lstStyle/>
        <a:p>
          <a:endParaRPr lang="en-US"/>
        </a:p>
      </dgm:t>
    </dgm:pt>
    <dgm:pt modelId="{2AEC4295-3D59-4837-9529-7B04BF08C56C}" type="sibTrans" cxnId="{DF504123-E969-44F8-A835-CD2799002273}">
      <dgm:prSet/>
      <dgm:spPr/>
      <dgm:t>
        <a:bodyPr/>
        <a:lstStyle/>
        <a:p>
          <a:endParaRPr lang="en-US"/>
        </a:p>
      </dgm:t>
    </dgm:pt>
    <dgm:pt modelId="{A6F91006-62C1-4990-A6A9-87847C38691C}">
      <dgm:prSet/>
      <dgm:spPr/>
      <dgm:t>
        <a:bodyPr/>
        <a:lstStyle/>
        <a:p>
          <a:r>
            <a:rPr lang="el-GR" dirty="0">
              <a:latin typeface="Times New Roman" panose="02020603050405020304" pitchFamily="18" charset="0"/>
              <a:cs typeface="Times New Roman" panose="02020603050405020304" pitchFamily="18" charset="0"/>
            </a:rPr>
            <a:t>Έντονη στοματική αμυντικότητα</a:t>
          </a:r>
          <a:endParaRPr lang="en-US" dirty="0">
            <a:latin typeface="Times New Roman" panose="02020603050405020304" pitchFamily="18" charset="0"/>
            <a:cs typeface="Times New Roman" panose="02020603050405020304" pitchFamily="18" charset="0"/>
          </a:endParaRPr>
        </a:p>
      </dgm:t>
    </dgm:pt>
    <dgm:pt modelId="{DDF62112-DE80-452C-BF9B-F6C7D278FF94}" type="parTrans" cxnId="{7A80CBD2-4442-4D86-A231-A4977700D85A}">
      <dgm:prSet/>
      <dgm:spPr/>
      <dgm:t>
        <a:bodyPr/>
        <a:lstStyle/>
        <a:p>
          <a:endParaRPr lang="en-US"/>
        </a:p>
      </dgm:t>
    </dgm:pt>
    <dgm:pt modelId="{89943239-BD0E-411C-AEC2-70E8E3836959}" type="sibTrans" cxnId="{7A80CBD2-4442-4D86-A231-A4977700D85A}">
      <dgm:prSet/>
      <dgm:spPr/>
      <dgm:t>
        <a:bodyPr/>
        <a:lstStyle/>
        <a:p>
          <a:endParaRPr lang="en-US"/>
        </a:p>
      </dgm:t>
    </dgm:pt>
    <dgm:pt modelId="{AAD2BBDF-3570-4916-B79C-552742A1B040}" type="pres">
      <dgm:prSet presAssocID="{B11E2901-4F31-418D-B2D8-51F456B0C904}" presName="vert0" presStyleCnt="0">
        <dgm:presLayoutVars>
          <dgm:dir/>
          <dgm:animOne val="branch"/>
          <dgm:animLvl val="lvl"/>
        </dgm:presLayoutVars>
      </dgm:prSet>
      <dgm:spPr/>
    </dgm:pt>
    <dgm:pt modelId="{29EC3DC1-5DFC-4B2C-B538-1A5B100FD51B}" type="pres">
      <dgm:prSet presAssocID="{F4ED2E35-214F-48E7-B42A-EE88CFE74002}" presName="thickLine" presStyleLbl="alignNode1" presStyleIdx="0" presStyleCnt="4"/>
      <dgm:spPr/>
    </dgm:pt>
    <dgm:pt modelId="{7BF7C445-AEB3-4823-AF1E-7D1B478513C3}" type="pres">
      <dgm:prSet presAssocID="{F4ED2E35-214F-48E7-B42A-EE88CFE74002}" presName="horz1" presStyleCnt="0"/>
      <dgm:spPr/>
    </dgm:pt>
    <dgm:pt modelId="{C71FCF6E-A22D-4C8F-B64D-BE5170B85102}" type="pres">
      <dgm:prSet presAssocID="{F4ED2E35-214F-48E7-B42A-EE88CFE74002}" presName="tx1" presStyleLbl="revTx" presStyleIdx="0" presStyleCnt="4" custLinFactY="-44657" custLinFactNeighborX="67" custLinFactNeighborY="-100000"/>
      <dgm:spPr/>
    </dgm:pt>
    <dgm:pt modelId="{F904B3F2-EA54-402A-9EA3-415D60D334AB}" type="pres">
      <dgm:prSet presAssocID="{F4ED2E35-214F-48E7-B42A-EE88CFE74002}" presName="vert1" presStyleCnt="0"/>
      <dgm:spPr/>
    </dgm:pt>
    <dgm:pt modelId="{18DF3AAA-DED9-4519-A2C5-00F1ADB33BFE}" type="pres">
      <dgm:prSet presAssocID="{4DEE428C-49F7-4380-A232-0031C501007A}" presName="thickLine" presStyleLbl="alignNode1" presStyleIdx="1" presStyleCnt="4"/>
      <dgm:spPr/>
    </dgm:pt>
    <dgm:pt modelId="{FDB9F0EA-FE09-43B5-8D62-6912C252DFCF}" type="pres">
      <dgm:prSet presAssocID="{4DEE428C-49F7-4380-A232-0031C501007A}" presName="horz1" presStyleCnt="0"/>
      <dgm:spPr/>
    </dgm:pt>
    <dgm:pt modelId="{14AE1180-8AF7-47FF-BDDE-897D5131B30F}" type="pres">
      <dgm:prSet presAssocID="{4DEE428C-49F7-4380-A232-0031C501007A}" presName="tx1" presStyleLbl="revTx" presStyleIdx="1" presStyleCnt="4"/>
      <dgm:spPr/>
    </dgm:pt>
    <dgm:pt modelId="{22E34450-27FE-4000-AE27-2399A259CED0}" type="pres">
      <dgm:prSet presAssocID="{4DEE428C-49F7-4380-A232-0031C501007A}" presName="vert1" presStyleCnt="0"/>
      <dgm:spPr/>
    </dgm:pt>
    <dgm:pt modelId="{B58B90EA-ECE4-4086-A4D2-939EBE4C0CB1}" type="pres">
      <dgm:prSet presAssocID="{DCD62FCF-C848-43A9-B51D-2ABCC543370A}" presName="thickLine" presStyleLbl="alignNode1" presStyleIdx="2" presStyleCnt="4"/>
      <dgm:spPr/>
    </dgm:pt>
    <dgm:pt modelId="{F4B4F679-DC3D-4019-977F-A745D6F43CC3}" type="pres">
      <dgm:prSet presAssocID="{DCD62FCF-C848-43A9-B51D-2ABCC543370A}" presName="horz1" presStyleCnt="0"/>
      <dgm:spPr/>
    </dgm:pt>
    <dgm:pt modelId="{21398C10-0EC4-4301-817F-B57260B99DDA}" type="pres">
      <dgm:prSet presAssocID="{DCD62FCF-C848-43A9-B51D-2ABCC543370A}" presName="tx1" presStyleLbl="revTx" presStyleIdx="2" presStyleCnt="4"/>
      <dgm:spPr/>
    </dgm:pt>
    <dgm:pt modelId="{EC028D52-25E6-4D70-8A4E-6F7CEDC17E1B}" type="pres">
      <dgm:prSet presAssocID="{DCD62FCF-C848-43A9-B51D-2ABCC543370A}" presName="vert1" presStyleCnt="0"/>
      <dgm:spPr/>
    </dgm:pt>
    <dgm:pt modelId="{BFEEC9CB-CF02-481B-947C-94664606AD9B}" type="pres">
      <dgm:prSet presAssocID="{A6F91006-62C1-4990-A6A9-87847C38691C}" presName="thickLine" presStyleLbl="alignNode1" presStyleIdx="3" presStyleCnt="4"/>
      <dgm:spPr/>
    </dgm:pt>
    <dgm:pt modelId="{19861EE9-FEE7-4FBF-97DC-9B4EC5C9B796}" type="pres">
      <dgm:prSet presAssocID="{A6F91006-62C1-4990-A6A9-87847C38691C}" presName="horz1" presStyleCnt="0"/>
      <dgm:spPr/>
    </dgm:pt>
    <dgm:pt modelId="{7048BAFB-6BF1-47B1-B738-E64E47E1ECD6}" type="pres">
      <dgm:prSet presAssocID="{A6F91006-62C1-4990-A6A9-87847C38691C}" presName="tx1" presStyleLbl="revTx" presStyleIdx="3" presStyleCnt="4"/>
      <dgm:spPr/>
    </dgm:pt>
    <dgm:pt modelId="{09D07D20-BDC3-408A-8205-C7E8C83DEEF3}" type="pres">
      <dgm:prSet presAssocID="{A6F91006-62C1-4990-A6A9-87847C38691C}" presName="vert1" presStyleCnt="0"/>
      <dgm:spPr/>
    </dgm:pt>
  </dgm:ptLst>
  <dgm:cxnLst>
    <dgm:cxn modelId="{D5C86C1E-436D-4B7B-A14B-9789C28B6318}" type="presOf" srcId="{F4ED2E35-214F-48E7-B42A-EE88CFE74002}" destId="{C71FCF6E-A22D-4C8F-B64D-BE5170B85102}" srcOrd="0" destOrd="0" presId="urn:microsoft.com/office/officeart/2008/layout/LinedList"/>
    <dgm:cxn modelId="{F76E2222-CA4A-486D-AD86-D8C9B4EF8531}" type="presOf" srcId="{DCD62FCF-C848-43A9-B51D-2ABCC543370A}" destId="{21398C10-0EC4-4301-817F-B57260B99DDA}" srcOrd="0" destOrd="0" presId="urn:microsoft.com/office/officeart/2008/layout/LinedList"/>
    <dgm:cxn modelId="{DF504123-E969-44F8-A835-CD2799002273}" srcId="{B11E2901-4F31-418D-B2D8-51F456B0C904}" destId="{DCD62FCF-C848-43A9-B51D-2ABCC543370A}" srcOrd="2" destOrd="0" parTransId="{E914E1A0-7F7E-4FFE-910E-3B601A087B75}" sibTransId="{2AEC4295-3D59-4837-9529-7B04BF08C56C}"/>
    <dgm:cxn modelId="{53FEAC44-246B-47C3-A589-4BBF82CE5C90}" type="presOf" srcId="{B11E2901-4F31-418D-B2D8-51F456B0C904}" destId="{AAD2BBDF-3570-4916-B79C-552742A1B040}" srcOrd="0" destOrd="0" presId="urn:microsoft.com/office/officeart/2008/layout/LinedList"/>
    <dgm:cxn modelId="{B724EC4F-4CF8-413D-9124-02DB3BC4E49D}" type="presOf" srcId="{4DEE428C-49F7-4380-A232-0031C501007A}" destId="{14AE1180-8AF7-47FF-BDDE-897D5131B30F}" srcOrd="0" destOrd="0" presId="urn:microsoft.com/office/officeart/2008/layout/LinedList"/>
    <dgm:cxn modelId="{7EEEDC55-89B4-4493-AD2C-8D2BF815470F}" srcId="{B11E2901-4F31-418D-B2D8-51F456B0C904}" destId="{F4ED2E35-214F-48E7-B42A-EE88CFE74002}" srcOrd="0" destOrd="0" parTransId="{DE011A2C-99A1-47DE-B513-8479CAAEA284}" sibTransId="{B9059D4C-49B9-49F0-9669-780D6738C62C}"/>
    <dgm:cxn modelId="{B233558B-7469-4E5D-B1EB-F7A27E13EE93}" type="presOf" srcId="{A6F91006-62C1-4990-A6A9-87847C38691C}" destId="{7048BAFB-6BF1-47B1-B738-E64E47E1ECD6}" srcOrd="0" destOrd="0" presId="urn:microsoft.com/office/officeart/2008/layout/LinedList"/>
    <dgm:cxn modelId="{C31AB1CB-43CE-45CD-A16A-56E3360306EF}" srcId="{B11E2901-4F31-418D-B2D8-51F456B0C904}" destId="{4DEE428C-49F7-4380-A232-0031C501007A}" srcOrd="1" destOrd="0" parTransId="{F036021F-8FC2-4F94-B24F-31B9DE267E0B}" sibTransId="{96798B26-D040-4B8D-87FA-5DDAA022A514}"/>
    <dgm:cxn modelId="{7A80CBD2-4442-4D86-A231-A4977700D85A}" srcId="{B11E2901-4F31-418D-B2D8-51F456B0C904}" destId="{A6F91006-62C1-4990-A6A9-87847C38691C}" srcOrd="3" destOrd="0" parTransId="{DDF62112-DE80-452C-BF9B-F6C7D278FF94}" sibTransId="{89943239-BD0E-411C-AEC2-70E8E3836959}"/>
    <dgm:cxn modelId="{46E811CC-BA64-4086-B879-B2B60B0CE4BC}" type="presParOf" srcId="{AAD2BBDF-3570-4916-B79C-552742A1B040}" destId="{29EC3DC1-5DFC-4B2C-B538-1A5B100FD51B}" srcOrd="0" destOrd="0" presId="urn:microsoft.com/office/officeart/2008/layout/LinedList"/>
    <dgm:cxn modelId="{8DD8946D-3976-4E13-980F-DD4BE5F49158}" type="presParOf" srcId="{AAD2BBDF-3570-4916-B79C-552742A1B040}" destId="{7BF7C445-AEB3-4823-AF1E-7D1B478513C3}" srcOrd="1" destOrd="0" presId="urn:microsoft.com/office/officeart/2008/layout/LinedList"/>
    <dgm:cxn modelId="{6D40FC79-EC3F-4530-84F2-46E3E0EF6E06}" type="presParOf" srcId="{7BF7C445-AEB3-4823-AF1E-7D1B478513C3}" destId="{C71FCF6E-A22D-4C8F-B64D-BE5170B85102}" srcOrd="0" destOrd="0" presId="urn:microsoft.com/office/officeart/2008/layout/LinedList"/>
    <dgm:cxn modelId="{DE35FA95-D7C5-4EEB-8EB0-1CC4EF2B870D}" type="presParOf" srcId="{7BF7C445-AEB3-4823-AF1E-7D1B478513C3}" destId="{F904B3F2-EA54-402A-9EA3-415D60D334AB}" srcOrd="1" destOrd="0" presId="urn:microsoft.com/office/officeart/2008/layout/LinedList"/>
    <dgm:cxn modelId="{4982A07D-695D-4A84-8B40-5EDF1890BC95}" type="presParOf" srcId="{AAD2BBDF-3570-4916-B79C-552742A1B040}" destId="{18DF3AAA-DED9-4519-A2C5-00F1ADB33BFE}" srcOrd="2" destOrd="0" presId="urn:microsoft.com/office/officeart/2008/layout/LinedList"/>
    <dgm:cxn modelId="{CC7CA2CF-1318-4C5B-9CEC-B09CFDD930F8}" type="presParOf" srcId="{AAD2BBDF-3570-4916-B79C-552742A1B040}" destId="{FDB9F0EA-FE09-43B5-8D62-6912C252DFCF}" srcOrd="3" destOrd="0" presId="urn:microsoft.com/office/officeart/2008/layout/LinedList"/>
    <dgm:cxn modelId="{2787413C-6B85-49D5-BB98-A09B0E91E39E}" type="presParOf" srcId="{FDB9F0EA-FE09-43B5-8D62-6912C252DFCF}" destId="{14AE1180-8AF7-47FF-BDDE-897D5131B30F}" srcOrd="0" destOrd="0" presId="urn:microsoft.com/office/officeart/2008/layout/LinedList"/>
    <dgm:cxn modelId="{53F19A4E-7FA2-4D30-BFC2-12FC0E600992}" type="presParOf" srcId="{FDB9F0EA-FE09-43B5-8D62-6912C252DFCF}" destId="{22E34450-27FE-4000-AE27-2399A259CED0}" srcOrd="1" destOrd="0" presId="urn:microsoft.com/office/officeart/2008/layout/LinedList"/>
    <dgm:cxn modelId="{AD27F442-D816-4722-B4E6-91EC8D00F7C8}" type="presParOf" srcId="{AAD2BBDF-3570-4916-B79C-552742A1B040}" destId="{B58B90EA-ECE4-4086-A4D2-939EBE4C0CB1}" srcOrd="4" destOrd="0" presId="urn:microsoft.com/office/officeart/2008/layout/LinedList"/>
    <dgm:cxn modelId="{90B82A3E-2851-4193-BB4F-0674346459D8}" type="presParOf" srcId="{AAD2BBDF-3570-4916-B79C-552742A1B040}" destId="{F4B4F679-DC3D-4019-977F-A745D6F43CC3}" srcOrd="5" destOrd="0" presId="urn:microsoft.com/office/officeart/2008/layout/LinedList"/>
    <dgm:cxn modelId="{ED36BC72-5539-4654-86FA-3BA1569D0A08}" type="presParOf" srcId="{F4B4F679-DC3D-4019-977F-A745D6F43CC3}" destId="{21398C10-0EC4-4301-817F-B57260B99DDA}" srcOrd="0" destOrd="0" presId="urn:microsoft.com/office/officeart/2008/layout/LinedList"/>
    <dgm:cxn modelId="{D8B24A0D-0620-44F4-854B-80E62F127DA3}" type="presParOf" srcId="{F4B4F679-DC3D-4019-977F-A745D6F43CC3}" destId="{EC028D52-25E6-4D70-8A4E-6F7CEDC17E1B}" srcOrd="1" destOrd="0" presId="urn:microsoft.com/office/officeart/2008/layout/LinedList"/>
    <dgm:cxn modelId="{5342C04B-770B-4EE3-867B-4AE74FAE1F25}" type="presParOf" srcId="{AAD2BBDF-3570-4916-B79C-552742A1B040}" destId="{BFEEC9CB-CF02-481B-947C-94664606AD9B}" srcOrd="6" destOrd="0" presId="urn:microsoft.com/office/officeart/2008/layout/LinedList"/>
    <dgm:cxn modelId="{BBC1C420-1347-4864-A385-08560381DD4F}" type="presParOf" srcId="{AAD2BBDF-3570-4916-B79C-552742A1B040}" destId="{19861EE9-FEE7-4FBF-97DC-9B4EC5C9B796}" srcOrd="7" destOrd="0" presId="urn:microsoft.com/office/officeart/2008/layout/LinedList"/>
    <dgm:cxn modelId="{8D5C0DBC-0420-4B4C-AEAE-27C4766A411E}" type="presParOf" srcId="{19861EE9-FEE7-4FBF-97DC-9B4EC5C9B796}" destId="{7048BAFB-6BF1-47B1-B738-E64E47E1ECD6}" srcOrd="0" destOrd="0" presId="urn:microsoft.com/office/officeart/2008/layout/LinedList"/>
    <dgm:cxn modelId="{DDFE09CB-A5C9-4FE0-B26E-2661D369DE6A}" type="presParOf" srcId="{19861EE9-FEE7-4FBF-97DC-9B4EC5C9B796}" destId="{09D07D20-BDC3-408A-8205-C7E8C83DEEF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EB440BE-99DA-4BA3-BE1A-570A1B65CCC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89C249E-3B2A-46D4-B632-28B75BAC40C1}">
      <dgm:prSet/>
      <dgm:spPr/>
      <dgm:t>
        <a:bodyPr/>
        <a:lstStyle/>
        <a:p>
          <a:r>
            <a:rPr lang="el-GR"/>
            <a:t>Περίπλοκη βιοψυχολογική διαταραχή</a:t>
          </a:r>
          <a:endParaRPr lang="en-US"/>
        </a:p>
      </dgm:t>
    </dgm:pt>
    <dgm:pt modelId="{549E0265-8D1C-4261-A513-8240CA2D0F54}" type="parTrans" cxnId="{E454A2AB-524E-4D77-88E1-A25E9E7B53A6}">
      <dgm:prSet/>
      <dgm:spPr/>
      <dgm:t>
        <a:bodyPr/>
        <a:lstStyle/>
        <a:p>
          <a:endParaRPr lang="en-US"/>
        </a:p>
      </dgm:t>
    </dgm:pt>
    <dgm:pt modelId="{4DB32D05-CA35-4A31-9B42-975D29E94D58}" type="sibTrans" cxnId="{E454A2AB-524E-4D77-88E1-A25E9E7B53A6}">
      <dgm:prSet/>
      <dgm:spPr/>
      <dgm:t>
        <a:bodyPr/>
        <a:lstStyle/>
        <a:p>
          <a:endParaRPr lang="en-US"/>
        </a:p>
      </dgm:t>
    </dgm:pt>
    <dgm:pt modelId="{D6421C49-8A09-4676-A1BA-949AE2A545AD}">
      <dgm:prSet/>
      <dgm:spPr/>
      <dgm:t>
        <a:bodyPr/>
        <a:lstStyle/>
        <a:p>
          <a:r>
            <a:rPr lang="el-GR"/>
            <a:t>Αιτιολογία:</a:t>
          </a:r>
          <a:endParaRPr lang="en-US"/>
        </a:p>
      </dgm:t>
    </dgm:pt>
    <dgm:pt modelId="{66E156B4-C094-4499-BA3F-003002004E20}" type="parTrans" cxnId="{85A82646-348A-4122-B5BE-51C507E5C8D9}">
      <dgm:prSet/>
      <dgm:spPr/>
      <dgm:t>
        <a:bodyPr/>
        <a:lstStyle/>
        <a:p>
          <a:endParaRPr lang="en-US"/>
        </a:p>
      </dgm:t>
    </dgm:pt>
    <dgm:pt modelId="{800A7D69-2D95-4B79-BDA2-2005F6480D15}" type="sibTrans" cxnId="{85A82646-348A-4122-B5BE-51C507E5C8D9}">
      <dgm:prSet/>
      <dgm:spPr/>
      <dgm:t>
        <a:bodyPr/>
        <a:lstStyle/>
        <a:p>
          <a:endParaRPr lang="en-US"/>
        </a:p>
      </dgm:t>
    </dgm:pt>
    <dgm:pt modelId="{9A225822-C6FC-44B0-870F-031A1C17B85E}">
      <dgm:prSet/>
      <dgm:spPr/>
      <dgm:t>
        <a:bodyPr/>
        <a:lstStyle/>
        <a:p>
          <a:r>
            <a:rPr lang="el-GR" dirty="0">
              <a:latin typeface="Times New Roman" panose="02020603050405020304" pitchFamily="18" charset="0"/>
              <a:cs typeface="Times New Roman" panose="02020603050405020304" pitchFamily="18" charset="0"/>
            </a:rPr>
            <a:t>Γενετικοί παράγοντες (1% γενικό πληθυσμό, 7% όταν υπάρχει σε συγγενή α βαθμού, 55% σε </a:t>
          </a:r>
          <a:r>
            <a:rPr lang="el-GR" dirty="0" err="1">
              <a:latin typeface="Times New Roman" panose="02020603050405020304" pitchFamily="18" charset="0"/>
              <a:cs typeface="Times New Roman" panose="02020603050405020304" pitchFamily="18" charset="0"/>
            </a:rPr>
            <a:t>μονοζυγωτικά</a:t>
          </a:r>
          <a:r>
            <a:rPr lang="el-GR" dirty="0">
              <a:latin typeface="Times New Roman" panose="02020603050405020304" pitchFamily="18" charset="0"/>
              <a:cs typeface="Times New Roman" panose="02020603050405020304" pitchFamily="18" charset="0"/>
            </a:rPr>
            <a:t> δίδυμα, 7% σε </a:t>
          </a:r>
          <a:r>
            <a:rPr lang="el-GR" dirty="0" err="1">
              <a:latin typeface="Times New Roman" panose="02020603050405020304" pitchFamily="18" charset="0"/>
              <a:cs typeface="Times New Roman" panose="02020603050405020304" pitchFamily="18" charset="0"/>
            </a:rPr>
            <a:t>διζυγωτικά</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Γενομικές</a:t>
          </a:r>
          <a:r>
            <a:rPr lang="el-GR" dirty="0">
              <a:latin typeface="Times New Roman" panose="02020603050405020304" pitchFamily="18" charset="0"/>
              <a:cs typeface="Times New Roman" panose="02020603050405020304" pitchFamily="18" charset="0"/>
            </a:rPr>
            <a:t> περιοχές στο χρωμόσωμα 1 σχετίζονται με ΝΑ, στο χρωμόσωμα 10 σχετίζονται ΝΒ)</a:t>
          </a:r>
          <a:endParaRPr lang="en-US" dirty="0">
            <a:latin typeface="Times New Roman" panose="02020603050405020304" pitchFamily="18" charset="0"/>
            <a:cs typeface="Times New Roman" panose="02020603050405020304" pitchFamily="18" charset="0"/>
          </a:endParaRPr>
        </a:p>
      </dgm:t>
    </dgm:pt>
    <dgm:pt modelId="{B2CA1BBF-596D-4B36-B561-30BE01F31314}" type="parTrans" cxnId="{516D07D3-97B8-4B80-8825-F5F5BCB30469}">
      <dgm:prSet/>
      <dgm:spPr/>
      <dgm:t>
        <a:bodyPr/>
        <a:lstStyle/>
        <a:p>
          <a:endParaRPr lang="en-US"/>
        </a:p>
      </dgm:t>
    </dgm:pt>
    <dgm:pt modelId="{914DF3B0-B9BC-44D3-83D1-24AEC80F623B}" type="sibTrans" cxnId="{516D07D3-97B8-4B80-8825-F5F5BCB30469}">
      <dgm:prSet/>
      <dgm:spPr/>
      <dgm:t>
        <a:bodyPr/>
        <a:lstStyle/>
        <a:p>
          <a:endParaRPr lang="en-US"/>
        </a:p>
      </dgm:t>
    </dgm:pt>
    <dgm:pt modelId="{7F195AE9-43CE-45B7-B503-2F10CD42624A}">
      <dgm:prSet/>
      <dgm:spPr/>
      <dgm:t>
        <a:bodyPr/>
        <a:lstStyle/>
        <a:p>
          <a:r>
            <a:rPr lang="el-GR" dirty="0" err="1">
              <a:latin typeface="Times New Roman" panose="02020603050405020304" pitchFamily="18" charset="0"/>
              <a:cs typeface="Times New Roman" panose="02020603050405020304" pitchFamily="18" charset="0"/>
            </a:rPr>
            <a:t>Νευρο</a:t>
          </a:r>
          <a:r>
            <a:rPr lang="el-GR" dirty="0">
              <a:latin typeface="Times New Roman" panose="02020603050405020304" pitchFamily="18" charset="0"/>
              <a:cs typeface="Times New Roman" panose="02020603050405020304" pitchFamily="18" charset="0"/>
            </a:rPr>
            <a:t>-ορμονικοί παράγοντες (</a:t>
          </a:r>
          <a:r>
            <a:rPr lang="el-GR" dirty="0" err="1">
              <a:latin typeface="Times New Roman" panose="02020603050405020304" pitchFamily="18" charset="0"/>
              <a:cs typeface="Times New Roman" panose="02020603050405020304" pitchFamily="18" charset="0"/>
            </a:rPr>
            <a:t>λεπτίνη</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γκρελίνη</a:t>
          </a:r>
          <a:r>
            <a:rPr lang="el-GR" dirty="0">
              <a:latin typeface="Times New Roman" panose="02020603050405020304" pitchFamily="18" charset="0"/>
              <a:cs typeface="Times New Roman" panose="02020603050405020304" pitchFamily="18" charset="0"/>
            </a:rPr>
            <a:t>, εντερικά πεπτίδια, διαταραχές στην </a:t>
          </a:r>
          <a:r>
            <a:rPr lang="el-GR" dirty="0" err="1">
              <a:latin typeface="Times New Roman" panose="02020603050405020304" pitchFamily="18" charset="0"/>
              <a:cs typeface="Times New Roman" panose="02020603050405020304" pitchFamily="18" charset="0"/>
            </a:rPr>
            <a:t>σεροτονινεργική</a:t>
          </a:r>
          <a:r>
            <a:rPr lang="el-GR" dirty="0">
              <a:latin typeface="Times New Roman" panose="02020603050405020304" pitchFamily="18" charset="0"/>
              <a:cs typeface="Times New Roman" panose="02020603050405020304" pitchFamily="18" charset="0"/>
            </a:rPr>
            <a:t> και </a:t>
          </a:r>
          <a:r>
            <a:rPr lang="el-GR" dirty="0" err="1">
              <a:latin typeface="Times New Roman" panose="02020603050405020304" pitchFamily="18" charset="0"/>
              <a:cs typeface="Times New Roman" panose="02020603050405020304" pitchFamily="18" charset="0"/>
            </a:rPr>
            <a:t>ντοπαμινεργική</a:t>
          </a:r>
          <a:r>
            <a:rPr lang="el-GR" dirty="0">
              <a:latin typeface="Times New Roman" panose="02020603050405020304" pitchFamily="18" charset="0"/>
              <a:cs typeface="Times New Roman" panose="02020603050405020304" pitchFamily="18" charset="0"/>
            </a:rPr>
            <a:t> λειτουργία)</a:t>
          </a:r>
          <a:endParaRPr lang="en-US" dirty="0">
            <a:latin typeface="Times New Roman" panose="02020603050405020304" pitchFamily="18" charset="0"/>
            <a:cs typeface="Times New Roman" panose="02020603050405020304" pitchFamily="18" charset="0"/>
          </a:endParaRPr>
        </a:p>
      </dgm:t>
    </dgm:pt>
    <dgm:pt modelId="{E17AFEB0-D3FD-4AE8-B36E-FDC2E1E98F31}" type="parTrans" cxnId="{58F4CB79-D1DB-4D3F-8754-4DC31CC0007F}">
      <dgm:prSet/>
      <dgm:spPr/>
      <dgm:t>
        <a:bodyPr/>
        <a:lstStyle/>
        <a:p>
          <a:endParaRPr lang="en-US"/>
        </a:p>
      </dgm:t>
    </dgm:pt>
    <dgm:pt modelId="{C2DD2821-04D8-475A-A533-34997F47E934}" type="sibTrans" cxnId="{58F4CB79-D1DB-4D3F-8754-4DC31CC0007F}">
      <dgm:prSet/>
      <dgm:spPr/>
      <dgm:t>
        <a:bodyPr/>
        <a:lstStyle/>
        <a:p>
          <a:endParaRPr lang="en-US"/>
        </a:p>
      </dgm:t>
    </dgm:pt>
    <dgm:pt modelId="{AD7E1259-7181-450F-9849-79CEF06160BF}">
      <dgm:prSet/>
      <dgm:spPr/>
      <dgm:t>
        <a:bodyPr/>
        <a:lstStyle/>
        <a:p>
          <a:r>
            <a:rPr lang="el-GR" dirty="0">
              <a:latin typeface="Times New Roman" panose="02020603050405020304" pitchFamily="18" charset="0"/>
              <a:cs typeface="Times New Roman" panose="02020603050405020304" pitchFamily="18" charset="0"/>
            </a:rPr>
            <a:t>Ψυχολογικοί παράγοντες</a:t>
          </a:r>
          <a:endParaRPr lang="en-US" dirty="0">
            <a:latin typeface="Times New Roman" panose="02020603050405020304" pitchFamily="18" charset="0"/>
            <a:cs typeface="Times New Roman" panose="02020603050405020304" pitchFamily="18" charset="0"/>
          </a:endParaRPr>
        </a:p>
      </dgm:t>
    </dgm:pt>
    <dgm:pt modelId="{F9A90C05-20E1-4100-9004-D7054CF73347}" type="parTrans" cxnId="{E4F50300-EE26-4468-9E72-C69C0752153D}">
      <dgm:prSet/>
      <dgm:spPr/>
      <dgm:t>
        <a:bodyPr/>
        <a:lstStyle/>
        <a:p>
          <a:endParaRPr lang="en-US"/>
        </a:p>
      </dgm:t>
    </dgm:pt>
    <dgm:pt modelId="{A817191E-C21C-4336-A492-A6012101E262}" type="sibTrans" cxnId="{E4F50300-EE26-4468-9E72-C69C0752153D}">
      <dgm:prSet/>
      <dgm:spPr/>
      <dgm:t>
        <a:bodyPr/>
        <a:lstStyle/>
        <a:p>
          <a:endParaRPr lang="en-US"/>
        </a:p>
      </dgm:t>
    </dgm:pt>
    <dgm:pt modelId="{FA6A4627-45A2-48DC-A052-1A1F88F7BEF5}">
      <dgm:prSet/>
      <dgm:spPr/>
      <dgm:t>
        <a:bodyPr/>
        <a:lstStyle/>
        <a:p>
          <a:r>
            <a:rPr lang="el-GR" dirty="0">
              <a:latin typeface="Times New Roman" panose="02020603050405020304" pitchFamily="18" charset="0"/>
              <a:cs typeface="Times New Roman" panose="02020603050405020304" pitchFamily="18" charset="0"/>
            </a:rPr>
            <a:t>Κοινωνική επιρροή </a:t>
          </a:r>
          <a:endParaRPr lang="en-US" dirty="0">
            <a:latin typeface="Times New Roman" panose="02020603050405020304" pitchFamily="18" charset="0"/>
            <a:cs typeface="Times New Roman" panose="02020603050405020304" pitchFamily="18" charset="0"/>
          </a:endParaRPr>
        </a:p>
      </dgm:t>
    </dgm:pt>
    <dgm:pt modelId="{DF1CE2E1-9ECB-40ED-A33D-EC1C7522ACB7}" type="parTrans" cxnId="{A0FD6A9C-BA68-44A3-BCB6-391EAB76070D}">
      <dgm:prSet/>
      <dgm:spPr/>
      <dgm:t>
        <a:bodyPr/>
        <a:lstStyle/>
        <a:p>
          <a:endParaRPr lang="en-US"/>
        </a:p>
      </dgm:t>
    </dgm:pt>
    <dgm:pt modelId="{23A40037-E018-4F5E-94AE-1236AB678495}" type="sibTrans" cxnId="{A0FD6A9C-BA68-44A3-BCB6-391EAB76070D}">
      <dgm:prSet/>
      <dgm:spPr/>
      <dgm:t>
        <a:bodyPr/>
        <a:lstStyle/>
        <a:p>
          <a:endParaRPr lang="en-US"/>
        </a:p>
      </dgm:t>
    </dgm:pt>
    <dgm:pt modelId="{BAD67E38-E6A4-43E4-9AA1-AF408C228440}">
      <dgm:prSet/>
      <dgm:spPr/>
      <dgm:t>
        <a:bodyPr/>
        <a:lstStyle/>
        <a:p>
          <a:endParaRPr lang="en-US" dirty="0">
            <a:latin typeface="Times New Roman" panose="02020603050405020304" pitchFamily="18" charset="0"/>
            <a:cs typeface="Times New Roman" panose="02020603050405020304" pitchFamily="18" charset="0"/>
          </a:endParaRPr>
        </a:p>
      </dgm:t>
    </dgm:pt>
    <dgm:pt modelId="{D796BABA-A1FD-4390-BFC1-83B9D9151297}" type="parTrans" cxnId="{D775B7BC-A3F2-4118-9AAC-A3BB0E0D9BBF}">
      <dgm:prSet/>
      <dgm:spPr/>
      <dgm:t>
        <a:bodyPr/>
        <a:lstStyle/>
        <a:p>
          <a:endParaRPr lang="el-GR"/>
        </a:p>
      </dgm:t>
    </dgm:pt>
    <dgm:pt modelId="{FC5E4F8A-3DA9-422E-96DD-A63CFF0E1D10}" type="sibTrans" cxnId="{D775B7BC-A3F2-4118-9AAC-A3BB0E0D9BBF}">
      <dgm:prSet/>
      <dgm:spPr/>
      <dgm:t>
        <a:bodyPr/>
        <a:lstStyle/>
        <a:p>
          <a:endParaRPr lang="el-GR"/>
        </a:p>
      </dgm:t>
    </dgm:pt>
    <dgm:pt modelId="{C82DCCF2-5436-4CF9-AD4D-3C4FB35C384A}">
      <dgm:prSet/>
      <dgm:spPr/>
      <dgm:t>
        <a:bodyPr/>
        <a:lstStyle/>
        <a:p>
          <a:endParaRPr lang="en-US" dirty="0">
            <a:latin typeface="Times New Roman" panose="02020603050405020304" pitchFamily="18" charset="0"/>
            <a:cs typeface="Times New Roman" panose="02020603050405020304" pitchFamily="18" charset="0"/>
          </a:endParaRPr>
        </a:p>
      </dgm:t>
    </dgm:pt>
    <dgm:pt modelId="{D83D6EB5-894E-4CE7-9E8A-9A7E2CD8817F}" type="parTrans" cxnId="{E27770C6-816D-4C98-96F4-8AEC587F7E69}">
      <dgm:prSet/>
      <dgm:spPr/>
      <dgm:t>
        <a:bodyPr/>
        <a:lstStyle/>
        <a:p>
          <a:endParaRPr lang="el-GR"/>
        </a:p>
      </dgm:t>
    </dgm:pt>
    <dgm:pt modelId="{DD5EBD0F-CB0B-43AA-953E-CC6C62AB1877}" type="sibTrans" cxnId="{E27770C6-816D-4C98-96F4-8AEC587F7E69}">
      <dgm:prSet/>
      <dgm:spPr/>
      <dgm:t>
        <a:bodyPr/>
        <a:lstStyle/>
        <a:p>
          <a:endParaRPr lang="el-GR"/>
        </a:p>
      </dgm:t>
    </dgm:pt>
    <dgm:pt modelId="{5E01C8B3-930A-43DB-8580-E96029359B52}">
      <dgm:prSet/>
      <dgm:spPr/>
      <dgm:t>
        <a:bodyPr/>
        <a:lstStyle/>
        <a:p>
          <a:endParaRPr lang="en-US" dirty="0">
            <a:latin typeface="Times New Roman" panose="02020603050405020304" pitchFamily="18" charset="0"/>
            <a:cs typeface="Times New Roman" panose="02020603050405020304" pitchFamily="18" charset="0"/>
          </a:endParaRPr>
        </a:p>
      </dgm:t>
    </dgm:pt>
    <dgm:pt modelId="{3EFAD0E2-7FE7-48F6-9663-338537870B32}" type="parTrans" cxnId="{53650F6C-4471-4E0C-8922-6B5B272F8134}">
      <dgm:prSet/>
      <dgm:spPr/>
    </dgm:pt>
    <dgm:pt modelId="{5177BFF9-B322-4F6C-98BD-826CD62B7508}" type="sibTrans" cxnId="{53650F6C-4471-4E0C-8922-6B5B272F8134}">
      <dgm:prSet/>
      <dgm:spPr/>
    </dgm:pt>
    <dgm:pt modelId="{C8195C71-32F6-4141-883B-ECB415E2E555}" type="pres">
      <dgm:prSet presAssocID="{EEB440BE-99DA-4BA3-BE1A-570A1B65CCC9}" presName="linear" presStyleCnt="0">
        <dgm:presLayoutVars>
          <dgm:animLvl val="lvl"/>
          <dgm:resizeHandles val="exact"/>
        </dgm:presLayoutVars>
      </dgm:prSet>
      <dgm:spPr/>
    </dgm:pt>
    <dgm:pt modelId="{95522D05-0D21-439B-B934-73C47CC2B0C3}" type="pres">
      <dgm:prSet presAssocID="{C89C249E-3B2A-46D4-B632-28B75BAC40C1}" presName="parentText" presStyleLbl="node1" presStyleIdx="0" presStyleCnt="2">
        <dgm:presLayoutVars>
          <dgm:chMax val="0"/>
          <dgm:bulletEnabled val="1"/>
        </dgm:presLayoutVars>
      </dgm:prSet>
      <dgm:spPr/>
    </dgm:pt>
    <dgm:pt modelId="{E531D446-2414-4624-ACE8-D6D2C89C0F81}" type="pres">
      <dgm:prSet presAssocID="{4DB32D05-CA35-4A31-9B42-975D29E94D58}" presName="spacer" presStyleCnt="0"/>
      <dgm:spPr/>
    </dgm:pt>
    <dgm:pt modelId="{5C3C45F4-CCB0-4162-B4F1-0CD4A3B1F960}" type="pres">
      <dgm:prSet presAssocID="{D6421C49-8A09-4676-A1BA-949AE2A545AD}" presName="parentText" presStyleLbl="node1" presStyleIdx="1" presStyleCnt="2">
        <dgm:presLayoutVars>
          <dgm:chMax val="0"/>
          <dgm:bulletEnabled val="1"/>
        </dgm:presLayoutVars>
      </dgm:prSet>
      <dgm:spPr/>
    </dgm:pt>
    <dgm:pt modelId="{4E9B8443-DC0C-4B30-B0DE-08CA9200C7DA}" type="pres">
      <dgm:prSet presAssocID="{D6421C49-8A09-4676-A1BA-949AE2A545AD}" presName="childText" presStyleLbl="revTx" presStyleIdx="0" presStyleCnt="1">
        <dgm:presLayoutVars>
          <dgm:bulletEnabled val="1"/>
        </dgm:presLayoutVars>
      </dgm:prSet>
      <dgm:spPr/>
    </dgm:pt>
  </dgm:ptLst>
  <dgm:cxnLst>
    <dgm:cxn modelId="{E4F50300-EE26-4468-9E72-C69C0752153D}" srcId="{D6421C49-8A09-4676-A1BA-949AE2A545AD}" destId="{AD7E1259-7181-450F-9849-79CEF06160BF}" srcOrd="4" destOrd="0" parTransId="{F9A90C05-20E1-4100-9004-D7054CF73347}" sibTransId="{A817191E-C21C-4336-A492-A6012101E262}"/>
    <dgm:cxn modelId="{F9A9BE1C-A487-4F37-A42B-7628A443EB65}" type="presOf" srcId="{FA6A4627-45A2-48DC-A052-1A1F88F7BEF5}" destId="{4E9B8443-DC0C-4B30-B0DE-08CA9200C7DA}" srcOrd="0" destOrd="6" presId="urn:microsoft.com/office/officeart/2005/8/layout/vList2"/>
    <dgm:cxn modelId="{9E7DA462-8AEE-424C-AB4C-37D62B40016D}" type="presOf" srcId="{BAD67E38-E6A4-43E4-9AA1-AF408C228440}" destId="{4E9B8443-DC0C-4B30-B0DE-08CA9200C7DA}" srcOrd="0" destOrd="1" presId="urn:microsoft.com/office/officeart/2005/8/layout/vList2"/>
    <dgm:cxn modelId="{85A82646-348A-4122-B5BE-51C507E5C8D9}" srcId="{EEB440BE-99DA-4BA3-BE1A-570A1B65CCC9}" destId="{D6421C49-8A09-4676-A1BA-949AE2A545AD}" srcOrd="1" destOrd="0" parTransId="{66E156B4-C094-4499-BA3F-003002004E20}" sibTransId="{800A7D69-2D95-4B79-BDA2-2005F6480D15}"/>
    <dgm:cxn modelId="{6D70736B-E1DD-4753-BB77-9F5C29D49348}" type="presOf" srcId="{C89C249E-3B2A-46D4-B632-28B75BAC40C1}" destId="{95522D05-0D21-439B-B934-73C47CC2B0C3}" srcOrd="0" destOrd="0" presId="urn:microsoft.com/office/officeart/2005/8/layout/vList2"/>
    <dgm:cxn modelId="{53650F6C-4471-4E0C-8922-6B5B272F8134}" srcId="{D6421C49-8A09-4676-A1BA-949AE2A545AD}" destId="{5E01C8B3-930A-43DB-8580-E96029359B52}" srcOrd="5" destOrd="0" parTransId="{3EFAD0E2-7FE7-48F6-9663-338537870B32}" sibTransId="{5177BFF9-B322-4F6C-98BD-826CD62B7508}"/>
    <dgm:cxn modelId="{3981B550-E0AE-4F64-A107-0B890B21828E}" type="presOf" srcId="{9A225822-C6FC-44B0-870F-031A1C17B85E}" destId="{4E9B8443-DC0C-4B30-B0DE-08CA9200C7DA}" srcOrd="0" destOrd="0" presId="urn:microsoft.com/office/officeart/2005/8/layout/vList2"/>
    <dgm:cxn modelId="{58F4CB79-D1DB-4D3F-8754-4DC31CC0007F}" srcId="{D6421C49-8A09-4676-A1BA-949AE2A545AD}" destId="{7F195AE9-43CE-45B7-B503-2F10CD42624A}" srcOrd="2" destOrd="0" parTransId="{E17AFEB0-D3FD-4AE8-B36E-FDC2E1E98F31}" sibTransId="{C2DD2821-04D8-475A-A533-34997F47E934}"/>
    <dgm:cxn modelId="{4B60687A-0AC0-48A7-8AA0-1F1B209B682B}" type="presOf" srcId="{C82DCCF2-5436-4CF9-AD4D-3C4FB35C384A}" destId="{4E9B8443-DC0C-4B30-B0DE-08CA9200C7DA}" srcOrd="0" destOrd="3" presId="urn:microsoft.com/office/officeart/2005/8/layout/vList2"/>
    <dgm:cxn modelId="{A6D91F97-147F-4B5C-9DE6-F9C4FD900980}" type="presOf" srcId="{D6421C49-8A09-4676-A1BA-949AE2A545AD}" destId="{5C3C45F4-CCB0-4162-B4F1-0CD4A3B1F960}" srcOrd="0" destOrd="0" presId="urn:microsoft.com/office/officeart/2005/8/layout/vList2"/>
    <dgm:cxn modelId="{A0FD6A9C-BA68-44A3-BCB6-391EAB76070D}" srcId="{D6421C49-8A09-4676-A1BA-949AE2A545AD}" destId="{FA6A4627-45A2-48DC-A052-1A1F88F7BEF5}" srcOrd="6" destOrd="0" parTransId="{DF1CE2E1-9ECB-40ED-A33D-EC1C7522ACB7}" sibTransId="{23A40037-E018-4F5E-94AE-1236AB678495}"/>
    <dgm:cxn modelId="{4628D89E-2727-4C0D-A7F9-92402125AD1E}" type="presOf" srcId="{7F195AE9-43CE-45B7-B503-2F10CD42624A}" destId="{4E9B8443-DC0C-4B30-B0DE-08CA9200C7DA}" srcOrd="0" destOrd="2" presId="urn:microsoft.com/office/officeart/2005/8/layout/vList2"/>
    <dgm:cxn modelId="{E454A2AB-524E-4D77-88E1-A25E9E7B53A6}" srcId="{EEB440BE-99DA-4BA3-BE1A-570A1B65CCC9}" destId="{C89C249E-3B2A-46D4-B632-28B75BAC40C1}" srcOrd="0" destOrd="0" parTransId="{549E0265-8D1C-4261-A513-8240CA2D0F54}" sibTransId="{4DB32D05-CA35-4A31-9B42-975D29E94D58}"/>
    <dgm:cxn modelId="{EECFC3AB-5B65-415A-B1B0-5249BE501075}" type="presOf" srcId="{EEB440BE-99DA-4BA3-BE1A-570A1B65CCC9}" destId="{C8195C71-32F6-4141-883B-ECB415E2E555}" srcOrd="0" destOrd="0" presId="urn:microsoft.com/office/officeart/2005/8/layout/vList2"/>
    <dgm:cxn modelId="{20AF9CB5-43C4-420D-AC19-994D267E0B38}" type="presOf" srcId="{AD7E1259-7181-450F-9849-79CEF06160BF}" destId="{4E9B8443-DC0C-4B30-B0DE-08CA9200C7DA}" srcOrd="0" destOrd="4" presId="urn:microsoft.com/office/officeart/2005/8/layout/vList2"/>
    <dgm:cxn modelId="{D775B7BC-A3F2-4118-9AAC-A3BB0E0D9BBF}" srcId="{D6421C49-8A09-4676-A1BA-949AE2A545AD}" destId="{BAD67E38-E6A4-43E4-9AA1-AF408C228440}" srcOrd="1" destOrd="0" parTransId="{D796BABA-A1FD-4390-BFC1-83B9D9151297}" sibTransId="{FC5E4F8A-3DA9-422E-96DD-A63CFF0E1D10}"/>
    <dgm:cxn modelId="{E27770C6-816D-4C98-96F4-8AEC587F7E69}" srcId="{D6421C49-8A09-4676-A1BA-949AE2A545AD}" destId="{C82DCCF2-5436-4CF9-AD4D-3C4FB35C384A}" srcOrd="3" destOrd="0" parTransId="{D83D6EB5-894E-4CE7-9E8A-9A7E2CD8817F}" sibTransId="{DD5EBD0F-CB0B-43AA-953E-CC6C62AB1877}"/>
    <dgm:cxn modelId="{B9D0C9D0-FB7E-45A7-B998-A9ABD227B3BC}" type="presOf" srcId="{5E01C8B3-930A-43DB-8580-E96029359B52}" destId="{4E9B8443-DC0C-4B30-B0DE-08CA9200C7DA}" srcOrd="0" destOrd="5" presId="urn:microsoft.com/office/officeart/2005/8/layout/vList2"/>
    <dgm:cxn modelId="{516D07D3-97B8-4B80-8825-F5F5BCB30469}" srcId="{D6421C49-8A09-4676-A1BA-949AE2A545AD}" destId="{9A225822-C6FC-44B0-870F-031A1C17B85E}" srcOrd="0" destOrd="0" parTransId="{B2CA1BBF-596D-4B36-B561-30BE01F31314}" sibTransId="{914DF3B0-B9BC-44D3-83D1-24AEC80F623B}"/>
    <dgm:cxn modelId="{18BC0721-1B44-4AA9-B750-97A9C613E845}" type="presParOf" srcId="{C8195C71-32F6-4141-883B-ECB415E2E555}" destId="{95522D05-0D21-439B-B934-73C47CC2B0C3}" srcOrd="0" destOrd="0" presId="urn:microsoft.com/office/officeart/2005/8/layout/vList2"/>
    <dgm:cxn modelId="{91927F12-11CD-4486-998E-8A478538D9E2}" type="presParOf" srcId="{C8195C71-32F6-4141-883B-ECB415E2E555}" destId="{E531D446-2414-4624-ACE8-D6D2C89C0F81}" srcOrd="1" destOrd="0" presId="urn:microsoft.com/office/officeart/2005/8/layout/vList2"/>
    <dgm:cxn modelId="{E1D0AA4A-CA4A-430A-A538-F7D58732C4E8}" type="presParOf" srcId="{C8195C71-32F6-4141-883B-ECB415E2E555}" destId="{5C3C45F4-CCB0-4162-B4F1-0CD4A3B1F960}" srcOrd="2" destOrd="0" presId="urn:microsoft.com/office/officeart/2005/8/layout/vList2"/>
    <dgm:cxn modelId="{FD420548-6B76-407C-8F48-933FDA98A559}" type="presParOf" srcId="{C8195C71-32F6-4141-883B-ECB415E2E555}" destId="{4E9B8443-DC0C-4B30-B0DE-08CA9200C7DA}"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B9B46B3-3B67-408C-B3A0-59F254FBB721}"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593CEEAE-FBAC-429D-AC98-516AB8FC7A45}">
      <dgm:prSet custT="1"/>
      <dgm:spPr/>
      <dgm:t>
        <a:bodyPr/>
        <a:lstStyle/>
        <a:p>
          <a:r>
            <a:rPr lang="el-GR" sz="2400" dirty="0">
              <a:latin typeface="Times New Roman" panose="02020603050405020304" pitchFamily="18" charset="0"/>
              <a:cs typeface="Times New Roman" panose="02020603050405020304" pitchFamily="18" charset="0"/>
            </a:rPr>
            <a:t>Διαφορική διάγνωση:</a:t>
          </a:r>
          <a:endParaRPr lang="en-US" sz="2400" dirty="0">
            <a:latin typeface="Times New Roman" panose="02020603050405020304" pitchFamily="18" charset="0"/>
            <a:cs typeface="Times New Roman" panose="02020603050405020304" pitchFamily="18" charset="0"/>
          </a:endParaRPr>
        </a:p>
      </dgm:t>
    </dgm:pt>
    <dgm:pt modelId="{E125F662-407D-4578-AFF9-4D21781D56AA}" type="parTrans" cxnId="{C79CE151-D731-41AB-B352-41A47A2853B8}">
      <dgm:prSet/>
      <dgm:spPr/>
      <dgm:t>
        <a:bodyPr/>
        <a:lstStyle/>
        <a:p>
          <a:endParaRPr lang="en-US"/>
        </a:p>
      </dgm:t>
    </dgm:pt>
    <dgm:pt modelId="{8CA3C77D-9BCF-470A-90A8-258FB71F3B5B}" type="sibTrans" cxnId="{C79CE151-D731-41AB-B352-41A47A2853B8}">
      <dgm:prSet/>
      <dgm:spPr/>
      <dgm:t>
        <a:bodyPr/>
        <a:lstStyle/>
        <a:p>
          <a:endParaRPr lang="en-US"/>
        </a:p>
      </dgm:t>
    </dgm:pt>
    <dgm:pt modelId="{ACD9A07B-A619-4D5E-9CCE-65DE09BB5EAA}">
      <dgm:prSet/>
      <dgm:spPr/>
      <dgm:t>
        <a:bodyPr/>
        <a:lstStyle/>
        <a:p>
          <a:r>
            <a:rPr lang="el-GR"/>
            <a:t>Φλεγμονώδης νόσος εντέρου</a:t>
          </a:r>
          <a:endParaRPr lang="en-US"/>
        </a:p>
      </dgm:t>
    </dgm:pt>
    <dgm:pt modelId="{E9F6A891-9C57-4225-9591-2F609DA25B0D}" type="parTrans" cxnId="{2CB4A04D-63C2-4EF5-B172-8F88A8491EC7}">
      <dgm:prSet/>
      <dgm:spPr/>
      <dgm:t>
        <a:bodyPr/>
        <a:lstStyle/>
        <a:p>
          <a:endParaRPr lang="en-US"/>
        </a:p>
      </dgm:t>
    </dgm:pt>
    <dgm:pt modelId="{A19453B0-BDF1-4455-A19D-9B4A9AAAF7D1}" type="sibTrans" cxnId="{2CB4A04D-63C2-4EF5-B172-8F88A8491EC7}">
      <dgm:prSet/>
      <dgm:spPr/>
      <dgm:t>
        <a:bodyPr/>
        <a:lstStyle/>
        <a:p>
          <a:endParaRPr lang="en-US"/>
        </a:p>
      </dgm:t>
    </dgm:pt>
    <dgm:pt modelId="{FEC2226B-57C4-4C93-9134-0878294E536B}">
      <dgm:prSet/>
      <dgm:spPr/>
      <dgm:t>
        <a:bodyPr/>
        <a:lstStyle/>
        <a:p>
          <a:r>
            <a:rPr lang="el-GR"/>
            <a:t>ΣΔ</a:t>
          </a:r>
          <a:endParaRPr lang="en-US"/>
        </a:p>
      </dgm:t>
    </dgm:pt>
    <dgm:pt modelId="{BF521B6E-7386-41D1-A5AE-297BB53855B6}" type="parTrans" cxnId="{17643274-BE43-43B8-83C2-A08AB02E1652}">
      <dgm:prSet/>
      <dgm:spPr/>
      <dgm:t>
        <a:bodyPr/>
        <a:lstStyle/>
        <a:p>
          <a:endParaRPr lang="en-US"/>
        </a:p>
      </dgm:t>
    </dgm:pt>
    <dgm:pt modelId="{C9FE0942-9337-41D5-AB69-F600992ED82E}" type="sibTrans" cxnId="{17643274-BE43-43B8-83C2-A08AB02E1652}">
      <dgm:prSet/>
      <dgm:spPr/>
      <dgm:t>
        <a:bodyPr/>
        <a:lstStyle/>
        <a:p>
          <a:endParaRPr lang="en-US"/>
        </a:p>
      </dgm:t>
    </dgm:pt>
    <dgm:pt modelId="{A2EBE58C-EBB4-42DD-8231-CF38F4B6082D}">
      <dgm:prSet/>
      <dgm:spPr/>
      <dgm:t>
        <a:bodyPr/>
        <a:lstStyle/>
        <a:p>
          <a:r>
            <a:rPr lang="el-GR"/>
            <a:t>Υπερθυρεοειδισμός</a:t>
          </a:r>
          <a:endParaRPr lang="en-US"/>
        </a:p>
      </dgm:t>
    </dgm:pt>
    <dgm:pt modelId="{AC5D05DF-AC5B-4EE2-934C-846D7BE2170B}" type="parTrans" cxnId="{10EB3C73-7051-4926-9335-848136ECAAA8}">
      <dgm:prSet/>
      <dgm:spPr/>
      <dgm:t>
        <a:bodyPr/>
        <a:lstStyle/>
        <a:p>
          <a:endParaRPr lang="en-US"/>
        </a:p>
      </dgm:t>
    </dgm:pt>
    <dgm:pt modelId="{EB55B70C-D531-4BB9-AE9A-932314E8604A}" type="sibTrans" cxnId="{10EB3C73-7051-4926-9335-848136ECAAA8}">
      <dgm:prSet/>
      <dgm:spPr/>
      <dgm:t>
        <a:bodyPr/>
        <a:lstStyle/>
        <a:p>
          <a:endParaRPr lang="en-US"/>
        </a:p>
      </dgm:t>
    </dgm:pt>
    <dgm:pt modelId="{986A60D4-B9BF-4A5C-97A0-1FD36CAAE65D}">
      <dgm:prSet/>
      <dgm:spPr/>
      <dgm:t>
        <a:bodyPr/>
        <a:lstStyle/>
        <a:p>
          <a:r>
            <a:rPr lang="el-GR"/>
            <a:t>Κακοήθεια</a:t>
          </a:r>
          <a:endParaRPr lang="en-US"/>
        </a:p>
      </dgm:t>
    </dgm:pt>
    <dgm:pt modelId="{AE71C1B0-D974-47BC-97F5-DCEF26403BE6}" type="parTrans" cxnId="{797E4258-F876-42B0-983C-C7F41B931CA9}">
      <dgm:prSet/>
      <dgm:spPr/>
      <dgm:t>
        <a:bodyPr/>
        <a:lstStyle/>
        <a:p>
          <a:endParaRPr lang="en-US"/>
        </a:p>
      </dgm:t>
    </dgm:pt>
    <dgm:pt modelId="{577E5AD6-052F-4EB9-A5EB-79FAF642F4E9}" type="sibTrans" cxnId="{797E4258-F876-42B0-983C-C7F41B931CA9}">
      <dgm:prSet/>
      <dgm:spPr/>
      <dgm:t>
        <a:bodyPr/>
        <a:lstStyle/>
        <a:p>
          <a:endParaRPr lang="en-US"/>
        </a:p>
      </dgm:t>
    </dgm:pt>
    <dgm:pt modelId="{ADD79409-1CC3-46C5-9076-CB56FACA3A65}">
      <dgm:prSet/>
      <dgm:spPr/>
      <dgm:t>
        <a:bodyPr/>
        <a:lstStyle/>
        <a:p>
          <a:r>
            <a:rPr lang="el-GR"/>
            <a:t>Κατάθλιψη</a:t>
          </a:r>
          <a:endParaRPr lang="en-US"/>
        </a:p>
      </dgm:t>
    </dgm:pt>
    <dgm:pt modelId="{522F4AF9-DD05-4686-AD53-93B06D4994DF}" type="parTrans" cxnId="{D7F1DA2D-6A68-44A3-B411-ED1A30344A92}">
      <dgm:prSet/>
      <dgm:spPr/>
      <dgm:t>
        <a:bodyPr/>
        <a:lstStyle/>
        <a:p>
          <a:endParaRPr lang="en-US"/>
        </a:p>
      </dgm:t>
    </dgm:pt>
    <dgm:pt modelId="{C4AF4CC4-3B1F-4718-8D66-A92DD870C426}" type="sibTrans" cxnId="{D7F1DA2D-6A68-44A3-B411-ED1A30344A92}">
      <dgm:prSet/>
      <dgm:spPr/>
      <dgm:t>
        <a:bodyPr/>
        <a:lstStyle/>
        <a:p>
          <a:endParaRPr lang="en-US"/>
        </a:p>
      </dgm:t>
    </dgm:pt>
    <dgm:pt modelId="{165A1996-5DF4-4936-ADD6-883341E92958}">
      <dgm:prSet/>
      <dgm:spPr/>
      <dgm:t>
        <a:bodyPr/>
        <a:lstStyle/>
        <a:p>
          <a:r>
            <a:rPr lang="el-GR"/>
            <a:t>Σύνδρομα δυσαπορρόφησης</a:t>
          </a:r>
          <a:endParaRPr lang="en-US"/>
        </a:p>
      </dgm:t>
    </dgm:pt>
    <dgm:pt modelId="{187C244B-760E-4C8D-9CDB-48CC3BBC6CD3}" type="parTrans" cxnId="{8FE94598-9075-4002-8E2B-A5E88F2279CF}">
      <dgm:prSet/>
      <dgm:spPr/>
      <dgm:t>
        <a:bodyPr/>
        <a:lstStyle/>
        <a:p>
          <a:endParaRPr lang="en-US"/>
        </a:p>
      </dgm:t>
    </dgm:pt>
    <dgm:pt modelId="{D38B4D4B-8FEB-42C4-BE27-2B5D19056FB2}" type="sibTrans" cxnId="{8FE94598-9075-4002-8E2B-A5E88F2279CF}">
      <dgm:prSet/>
      <dgm:spPr/>
      <dgm:t>
        <a:bodyPr/>
        <a:lstStyle/>
        <a:p>
          <a:endParaRPr lang="en-US"/>
        </a:p>
      </dgm:t>
    </dgm:pt>
    <dgm:pt modelId="{6B9C7092-433A-4728-A92B-1C2A2F23D2BC}" type="pres">
      <dgm:prSet presAssocID="{8B9B46B3-3B67-408C-B3A0-59F254FBB721}" presName="vert0" presStyleCnt="0">
        <dgm:presLayoutVars>
          <dgm:dir/>
          <dgm:animOne val="branch"/>
          <dgm:animLvl val="lvl"/>
        </dgm:presLayoutVars>
      </dgm:prSet>
      <dgm:spPr/>
    </dgm:pt>
    <dgm:pt modelId="{E4631CF3-6783-4D31-962F-6593893DCA69}" type="pres">
      <dgm:prSet presAssocID="{593CEEAE-FBAC-429D-AC98-516AB8FC7A45}" presName="thickLine" presStyleLbl="alignNode1" presStyleIdx="0" presStyleCnt="1"/>
      <dgm:spPr/>
    </dgm:pt>
    <dgm:pt modelId="{3A44DC01-0896-4379-B5D6-6FC9C6E73606}" type="pres">
      <dgm:prSet presAssocID="{593CEEAE-FBAC-429D-AC98-516AB8FC7A45}" presName="horz1" presStyleCnt="0"/>
      <dgm:spPr/>
    </dgm:pt>
    <dgm:pt modelId="{6A8546DA-DE10-43F0-BB0F-CBC7A780F80C}" type="pres">
      <dgm:prSet presAssocID="{593CEEAE-FBAC-429D-AC98-516AB8FC7A45}" presName="tx1" presStyleLbl="revTx" presStyleIdx="0" presStyleCnt="7" custLinFactNeighborX="-10000" custLinFactNeighborY="0"/>
      <dgm:spPr/>
    </dgm:pt>
    <dgm:pt modelId="{C8C5E12D-08A0-464E-BD15-3EBB9291885B}" type="pres">
      <dgm:prSet presAssocID="{593CEEAE-FBAC-429D-AC98-516AB8FC7A45}" presName="vert1" presStyleCnt="0"/>
      <dgm:spPr/>
    </dgm:pt>
    <dgm:pt modelId="{7CFFBC47-AA78-4FA9-9818-5D2CB3CB1C8A}" type="pres">
      <dgm:prSet presAssocID="{ACD9A07B-A619-4D5E-9CCE-65DE09BB5EAA}" presName="vertSpace2a" presStyleCnt="0"/>
      <dgm:spPr/>
    </dgm:pt>
    <dgm:pt modelId="{505ECA75-6B23-4F83-92B8-3777A0F8FFCE}" type="pres">
      <dgm:prSet presAssocID="{ACD9A07B-A619-4D5E-9CCE-65DE09BB5EAA}" presName="horz2" presStyleCnt="0"/>
      <dgm:spPr/>
    </dgm:pt>
    <dgm:pt modelId="{9EC1A724-C7CD-4563-B0B8-7CBCE54526AA}" type="pres">
      <dgm:prSet presAssocID="{ACD9A07B-A619-4D5E-9CCE-65DE09BB5EAA}" presName="horzSpace2" presStyleCnt="0"/>
      <dgm:spPr/>
    </dgm:pt>
    <dgm:pt modelId="{FE06E562-E80B-4EC6-8ABA-397694346121}" type="pres">
      <dgm:prSet presAssocID="{ACD9A07B-A619-4D5E-9CCE-65DE09BB5EAA}" presName="tx2" presStyleLbl="revTx" presStyleIdx="1" presStyleCnt="7"/>
      <dgm:spPr/>
    </dgm:pt>
    <dgm:pt modelId="{FB952FFB-3BCD-47EF-BEA1-B62E7C415CAB}" type="pres">
      <dgm:prSet presAssocID="{ACD9A07B-A619-4D5E-9CCE-65DE09BB5EAA}" presName="vert2" presStyleCnt="0"/>
      <dgm:spPr/>
    </dgm:pt>
    <dgm:pt modelId="{0678AC44-C042-4589-9E83-7D92412C56CC}" type="pres">
      <dgm:prSet presAssocID="{ACD9A07B-A619-4D5E-9CCE-65DE09BB5EAA}" presName="thinLine2b" presStyleLbl="callout" presStyleIdx="0" presStyleCnt="6"/>
      <dgm:spPr/>
    </dgm:pt>
    <dgm:pt modelId="{D81225A6-695E-4578-9C79-7112B65B82B7}" type="pres">
      <dgm:prSet presAssocID="{ACD9A07B-A619-4D5E-9CCE-65DE09BB5EAA}" presName="vertSpace2b" presStyleCnt="0"/>
      <dgm:spPr/>
    </dgm:pt>
    <dgm:pt modelId="{7A92E883-DD53-4227-8BA4-7AB53BB5ECAD}" type="pres">
      <dgm:prSet presAssocID="{FEC2226B-57C4-4C93-9134-0878294E536B}" presName="horz2" presStyleCnt="0"/>
      <dgm:spPr/>
    </dgm:pt>
    <dgm:pt modelId="{7E710924-2606-41F1-B4AB-2DC27FEC0B7D}" type="pres">
      <dgm:prSet presAssocID="{FEC2226B-57C4-4C93-9134-0878294E536B}" presName="horzSpace2" presStyleCnt="0"/>
      <dgm:spPr/>
    </dgm:pt>
    <dgm:pt modelId="{5213BB2B-AECD-481C-AFB1-F27C8BEE519A}" type="pres">
      <dgm:prSet presAssocID="{FEC2226B-57C4-4C93-9134-0878294E536B}" presName="tx2" presStyleLbl="revTx" presStyleIdx="2" presStyleCnt="7"/>
      <dgm:spPr/>
    </dgm:pt>
    <dgm:pt modelId="{F389E0B3-3557-4409-9EFE-C1FAD66C2E95}" type="pres">
      <dgm:prSet presAssocID="{FEC2226B-57C4-4C93-9134-0878294E536B}" presName="vert2" presStyleCnt="0"/>
      <dgm:spPr/>
    </dgm:pt>
    <dgm:pt modelId="{BF66D07B-1A65-4B7D-A951-28BDCF58550E}" type="pres">
      <dgm:prSet presAssocID="{FEC2226B-57C4-4C93-9134-0878294E536B}" presName="thinLine2b" presStyleLbl="callout" presStyleIdx="1" presStyleCnt="6"/>
      <dgm:spPr/>
    </dgm:pt>
    <dgm:pt modelId="{29756745-018E-477A-9821-B50099F2563D}" type="pres">
      <dgm:prSet presAssocID="{FEC2226B-57C4-4C93-9134-0878294E536B}" presName="vertSpace2b" presStyleCnt="0"/>
      <dgm:spPr/>
    </dgm:pt>
    <dgm:pt modelId="{DDDE40A7-30DF-4648-A184-DBFD1E7B8EF7}" type="pres">
      <dgm:prSet presAssocID="{A2EBE58C-EBB4-42DD-8231-CF38F4B6082D}" presName="horz2" presStyleCnt="0"/>
      <dgm:spPr/>
    </dgm:pt>
    <dgm:pt modelId="{AB4EB412-7D56-48EA-AD88-C487EBE2CE9D}" type="pres">
      <dgm:prSet presAssocID="{A2EBE58C-EBB4-42DD-8231-CF38F4B6082D}" presName="horzSpace2" presStyleCnt="0"/>
      <dgm:spPr/>
    </dgm:pt>
    <dgm:pt modelId="{7415AD9D-BDF5-45EC-B804-23AF6958BDF2}" type="pres">
      <dgm:prSet presAssocID="{A2EBE58C-EBB4-42DD-8231-CF38F4B6082D}" presName="tx2" presStyleLbl="revTx" presStyleIdx="3" presStyleCnt="7"/>
      <dgm:spPr/>
    </dgm:pt>
    <dgm:pt modelId="{2D6FADEB-16AD-404E-9305-83DA688A6FFD}" type="pres">
      <dgm:prSet presAssocID="{A2EBE58C-EBB4-42DD-8231-CF38F4B6082D}" presName="vert2" presStyleCnt="0"/>
      <dgm:spPr/>
    </dgm:pt>
    <dgm:pt modelId="{CFDC9E33-F01B-42B7-A7D0-4349A0F680A1}" type="pres">
      <dgm:prSet presAssocID="{A2EBE58C-EBB4-42DD-8231-CF38F4B6082D}" presName="thinLine2b" presStyleLbl="callout" presStyleIdx="2" presStyleCnt="6"/>
      <dgm:spPr/>
    </dgm:pt>
    <dgm:pt modelId="{E4F9BE2D-F920-4806-A47F-F1B43959AC8B}" type="pres">
      <dgm:prSet presAssocID="{A2EBE58C-EBB4-42DD-8231-CF38F4B6082D}" presName="vertSpace2b" presStyleCnt="0"/>
      <dgm:spPr/>
    </dgm:pt>
    <dgm:pt modelId="{99ECF14B-CF4E-4314-B3A6-DBBF1410745A}" type="pres">
      <dgm:prSet presAssocID="{986A60D4-B9BF-4A5C-97A0-1FD36CAAE65D}" presName="horz2" presStyleCnt="0"/>
      <dgm:spPr/>
    </dgm:pt>
    <dgm:pt modelId="{08FBEE6E-F08A-4A4B-B613-1F6B0EF02B61}" type="pres">
      <dgm:prSet presAssocID="{986A60D4-B9BF-4A5C-97A0-1FD36CAAE65D}" presName="horzSpace2" presStyleCnt="0"/>
      <dgm:spPr/>
    </dgm:pt>
    <dgm:pt modelId="{8E1FD8D8-9C8C-4287-A075-C2C846B6E270}" type="pres">
      <dgm:prSet presAssocID="{986A60D4-B9BF-4A5C-97A0-1FD36CAAE65D}" presName="tx2" presStyleLbl="revTx" presStyleIdx="4" presStyleCnt="7"/>
      <dgm:spPr/>
    </dgm:pt>
    <dgm:pt modelId="{8E070817-8C7B-4D57-9EE7-7D50BEFCDF23}" type="pres">
      <dgm:prSet presAssocID="{986A60D4-B9BF-4A5C-97A0-1FD36CAAE65D}" presName="vert2" presStyleCnt="0"/>
      <dgm:spPr/>
    </dgm:pt>
    <dgm:pt modelId="{0E60235B-7D83-435E-AA97-CDA469544114}" type="pres">
      <dgm:prSet presAssocID="{986A60D4-B9BF-4A5C-97A0-1FD36CAAE65D}" presName="thinLine2b" presStyleLbl="callout" presStyleIdx="3" presStyleCnt="6"/>
      <dgm:spPr/>
    </dgm:pt>
    <dgm:pt modelId="{AB688D4E-98E8-45FD-A85D-CED694CD5F3A}" type="pres">
      <dgm:prSet presAssocID="{986A60D4-B9BF-4A5C-97A0-1FD36CAAE65D}" presName="vertSpace2b" presStyleCnt="0"/>
      <dgm:spPr/>
    </dgm:pt>
    <dgm:pt modelId="{B037C090-4075-4F8F-859B-2AC1A833EC36}" type="pres">
      <dgm:prSet presAssocID="{ADD79409-1CC3-46C5-9076-CB56FACA3A65}" presName="horz2" presStyleCnt="0"/>
      <dgm:spPr/>
    </dgm:pt>
    <dgm:pt modelId="{7671737F-49F8-41EF-841F-24B6C80CD761}" type="pres">
      <dgm:prSet presAssocID="{ADD79409-1CC3-46C5-9076-CB56FACA3A65}" presName="horzSpace2" presStyleCnt="0"/>
      <dgm:spPr/>
    </dgm:pt>
    <dgm:pt modelId="{3FA12133-AF03-4C13-BD7A-8CE0B680D9E0}" type="pres">
      <dgm:prSet presAssocID="{ADD79409-1CC3-46C5-9076-CB56FACA3A65}" presName="tx2" presStyleLbl="revTx" presStyleIdx="5" presStyleCnt="7"/>
      <dgm:spPr/>
    </dgm:pt>
    <dgm:pt modelId="{FD3D9876-1A4F-43CB-B8FA-A7E9B2FB3E6B}" type="pres">
      <dgm:prSet presAssocID="{ADD79409-1CC3-46C5-9076-CB56FACA3A65}" presName="vert2" presStyleCnt="0"/>
      <dgm:spPr/>
    </dgm:pt>
    <dgm:pt modelId="{0CB9A3F8-EF11-4521-B4DD-85879E84FFD0}" type="pres">
      <dgm:prSet presAssocID="{ADD79409-1CC3-46C5-9076-CB56FACA3A65}" presName="thinLine2b" presStyleLbl="callout" presStyleIdx="4" presStyleCnt="6"/>
      <dgm:spPr/>
    </dgm:pt>
    <dgm:pt modelId="{19806F4D-441F-4284-9397-17B935B98D86}" type="pres">
      <dgm:prSet presAssocID="{ADD79409-1CC3-46C5-9076-CB56FACA3A65}" presName="vertSpace2b" presStyleCnt="0"/>
      <dgm:spPr/>
    </dgm:pt>
    <dgm:pt modelId="{5F3B819D-9F5D-42EE-9335-73D8E60F1CC6}" type="pres">
      <dgm:prSet presAssocID="{165A1996-5DF4-4936-ADD6-883341E92958}" presName="horz2" presStyleCnt="0"/>
      <dgm:spPr/>
    </dgm:pt>
    <dgm:pt modelId="{45E69AB7-1236-4895-9651-8EE4D184E83C}" type="pres">
      <dgm:prSet presAssocID="{165A1996-5DF4-4936-ADD6-883341E92958}" presName="horzSpace2" presStyleCnt="0"/>
      <dgm:spPr/>
    </dgm:pt>
    <dgm:pt modelId="{DB73B607-4047-4AA6-AF5F-2C0C9C372428}" type="pres">
      <dgm:prSet presAssocID="{165A1996-5DF4-4936-ADD6-883341E92958}" presName="tx2" presStyleLbl="revTx" presStyleIdx="6" presStyleCnt="7"/>
      <dgm:spPr/>
    </dgm:pt>
    <dgm:pt modelId="{8CE1E163-F42A-4125-95C0-D1F26749A14B}" type="pres">
      <dgm:prSet presAssocID="{165A1996-5DF4-4936-ADD6-883341E92958}" presName="vert2" presStyleCnt="0"/>
      <dgm:spPr/>
    </dgm:pt>
    <dgm:pt modelId="{201CFE7B-4F43-414C-ADE4-C763FF57C533}" type="pres">
      <dgm:prSet presAssocID="{165A1996-5DF4-4936-ADD6-883341E92958}" presName="thinLine2b" presStyleLbl="callout" presStyleIdx="5" presStyleCnt="6"/>
      <dgm:spPr/>
    </dgm:pt>
    <dgm:pt modelId="{D41DB950-1283-4996-9DDA-2C419A9531A4}" type="pres">
      <dgm:prSet presAssocID="{165A1996-5DF4-4936-ADD6-883341E92958}" presName="vertSpace2b" presStyleCnt="0"/>
      <dgm:spPr/>
    </dgm:pt>
  </dgm:ptLst>
  <dgm:cxnLst>
    <dgm:cxn modelId="{D7F1DA2D-6A68-44A3-B411-ED1A30344A92}" srcId="{593CEEAE-FBAC-429D-AC98-516AB8FC7A45}" destId="{ADD79409-1CC3-46C5-9076-CB56FACA3A65}" srcOrd="4" destOrd="0" parTransId="{522F4AF9-DD05-4686-AD53-93B06D4994DF}" sibTransId="{C4AF4CC4-3B1F-4718-8D66-A92DD870C426}"/>
    <dgm:cxn modelId="{10D88962-1498-4C65-8D8D-5F8C35EAA51F}" type="presOf" srcId="{FEC2226B-57C4-4C93-9134-0878294E536B}" destId="{5213BB2B-AECD-481C-AFB1-F27C8BEE519A}" srcOrd="0" destOrd="0" presId="urn:microsoft.com/office/officeart/2008/layout/LinedList"/>
    <dgm:cxn modelId="{2CB4A04D-63C2-4EF5-B172-8F88A8491EC7}" srcId="{593CEEAE-FBAC-429D-AC98-516AB8FC7A45}" destId="{ACD9A07B-A619-4D5E-9CCE-65DE09BB5EAA}" srcOrd="0" destOrd="0" parTransId="{E9F6A891-9C57-4225-9591-2F609DA25B0D}" sibTransId="{A19453B0-BDF1-4455-A19D-9B4A9AAAF7D1}"/>
    <dgm:cxn modelId="{C79CE151-D731-41AB-B352-41A47A2853B8}" srcId="{8B9B46B3-3B67-408C-B3A0-59F254FBB721}" destId="{593CEEAE-FBAC-429D-AC98-516AB8FC7A45}" srcOrd="0" destOrd="0" parTransId="{E125F662-407D-4578-AFF9-4D21781D56AA}" sibTransId="{8CA3C77D-9BCF-470A-90A8-258FB71F3B5B}"/>
    <dgm:cxn modelId="{10EB3C73-7051-4926-9335-848136ECAAA8}" srcId="{593CEEAE-FBAC-429D-AC98-516AB8FC7A45}" destId="{A2EBE58C-EBB4-42DD-8231-CF38F4B6082D}" srcOrd="2" destOrd="0" parTransId="{AC5D05DF-AC5B-4EE2-934C-846D7BE2170B}" sibTransId="{EB55B70C-D531-4BB9-AE9A-932314E8604A}"/>
    <dgm:cxn modelId="{17643274-BE43-43B8-83C2-A08AB02E1652}" srcId="{593CEEAE-FBAC-429D-AC98-516AB8FC7A45}" destId="{FEC2226B-57C4-4C93-9134-0878294E536B}" srcOrd="1" destOrd="0" parTransId="{BF521B6E-7386-41D1-A5AE-297BB53855B6}" sibTransId="{C9FE0942-9337-41D5-AB69-F600992ED82E}"/>
    <dgm:cxn modelId="{07BFDC54-4CBD-4CE2-A42A-B4C8A7381A0B}" type="presOf" srcId="{165A1996-5DF4-4936-ADD6-883341E92958}" destId="{DB73B607-4047-4AA6-AF5F-2C0C9C372428}" srcOrd="0" destOrd="0" presId="urn:microsoft.com/office/officeart/2008/layout/LinedList"/>
    <dgm:cxn modelId="{797E4258-F876-42B0-983C-C7F41B931CA9}" srcId="{593CEEAE-FBAC-429D-AC98-516AB8FC7A45}" destId="{986A60D4-B9BF-4A5C-97A0-1FD36CAAE65D}" srcOrd="3" destOrd="0" parTransId="{AE71C1B0-D974-47BC-97F5-DCEF26403BE6}" sibTransId="{577E5AD6-052F-4EB9-A5EB-79FAF642F4E9}"/>
    <dgm:cxn modelId="{8FE94598-9075-4002-8E2B-A5E88F2279CF}" srcId="{593CEEAE-FBAC-429D-AC98-516AB8FC7A45}" destId="{165A1996-5DF4-4936-ADD6-883341E92958}" srcOrd="5" destOrd="0" parTransId="{187C244B-760E-4C8D-9CDB-48CC3BBC6CD3}" sibTransId="{D38B4D4B-8FEB-42C4-BE27-2B5D19056FB2}"/>
    <dgm:cxn modelId="{BA402CAF-A494-44B3-B207-0DDF4171E42F}" type="presOf" srcId="{ACD9A07B-A619-4D5E-9CCE-65DE09BB5EAA}" destId="{FE06E562-E80B-4EC6-8ABA-397694346121}" srcOrd="0" destOrd="0" presId="urn:microsoft.com/office/officeart/2008/layout/LinedList"/>
    <dgm:cxn modelId="{F86AC4B1-7C9B-4339-B31E-928245117700}" type="presOf" srcId="{ADD79409-1CC3-46C5-9076-CB56FACA3A65}" destId="{3FA12133-AF03-4C13-BD7A-8CE0B680D9E0}" srcOrd="0" destOrd="0" presId="urn:microsoft.com/office/officeart/2008/layout/LinedList"/>
    <dgm:cxn modelId="{153F3BB4-EC1A-4063-9AC1-A080313DC5F4}" type="presOf" srcId="{986A60D4-B9BF-4A5C-97A0-1FD36CAAE65D}" destId="{8E1FD8D8-9C8C-4287-A075-C2C846B6E270}" srcOrd="0" destOrd="0" presId="urn:microsoft.com/office/officeart/2008/layout/LinedList"/>
    <dgm:cxn modelId="{4DCB5DEB-3DB8-4322-9850-B675ED47E7FF}" type="presOf" srcId="{8B9B46B3-3B67-408C-B3A0-59F254FBB721}" destId="{6B9C7092-433A-4728-A92B-1C2A2F23D2BC}" srcOrd="0" destOrd="0" presId="urn:microsoft.com/office/officeart/2008/layout/LinedList"/>
    <dgm:cxn modelId="{703B61F2-392D-4E4C-A3FD-63CACEB9B09F}" type="presOf" srcId="{A2EBE58C-EBB4-42DD-8231-CF38F4B6082D}" destId="{7415AD9D-BDF5-45EC-B804-23AF6958BDF2}" srcOrd="0" destOrd="0" presId="urn:microsoft.com/office/officeart/2008/layout/LinedList"/>
    <dgm:cxn modelId="{E7B3D6FB-9CE4-42D3-A988-456D1EAB8147}" type="presOf" srcId="{593CEEAE-FBAC-429D-AC98-516AB8FC7A45}" destId="{6A8546DA-DE10-43F0-BB0F-CBC7A780F80C}" srcOrd="0" destOrd="0" presId="urn:microsoft.com/office/officeart/2008/layout/LinedList"/>
    <dgm:cxn modelId="{9A435D5E-52B2-40B8-A077-EB71552DA212}" type="presParOf" srcId="{6B9C7092-433A-4728-A92B-1C2A2F23D2BC}" destId="{E4631CF3-6783-4D31-962F-6593893DCA69}" srcOrd="0" destOrd="0" presId="urn:microsoft.com/office/officeart/2008/layout/LinedList"/>
    <dgm:cxn modelId="{ADA95953-F3E8-4F2E-A03E-3DE25CF2F855}" type="presParOf" srcId="{6B9C7092-433A-4728-A92B-1C2A2F23D2BC}" destId="{3A44DC01-0896-4379-B5D6-6FC9C6E73606}" srcOrd="1" destOrd="0" presId="urn:microsoft.com/office/officeart/2008/layout/LinedList"/>
    <dgm:cxn modelId="{DB559AD1-A607-4BE1-A397-064EC9D478E4}" type="presParOf" srcId="{3A44DC01-0896-4379-B5D6-6FC9C6E73606}" destId="{6A8546DA-DE10-43F0-BB0F-CBC7A780F80C}" srcOrd="0" destOrd="0" presId="urn:microsoft.com/office/officeart/2008/layout/LinedList"/>
    <dgm:cxn modelId="{7B38EF03-02EE-43C5-B0C9-EE515253C7E5}" type="presParOf" srcId="{3A44DC01-0896-4379-B5D6-6FC9C6E73606}" destId="{C8C5E12D-08A0-464E-BD15-3EBB9291885B}" srcOrd="1" destOrd="0" presId="urn:microsoft.com/office/officeart/2008/layout/LinedList"/>
    <dgm:cxn modelId="{552A1A1C-F9D8-4766-8918-2C0B40D0D2C3}" type="presParOf" srcId="{C8C5E12D-08A0-464E-BD15-3EBB9291885B}" destId="{7CFFBC47-AA78-4FA9-9818-5D2CB3CB1C8A}" srcOrd="0" destOrd="0" presId="urn:microsoft.com/office/officeart/2008/layout/LinedList"/>
    <dgm:cxn modelId="{EABE55B9-4199-4820-A1B8-DBE35B667536}" type="presParOf" srcId="{C8C5E12D-08A0-464E-BD15-3EBB9291885B}" destId="{505ECA75-6B23-4F83-92B8-3777A0F8FFCE}" srcOrd="1" destOrd="0" presId="urn:microsoft.com/office/officeart/2008/layout/LinedList"/>
    <dgm:cxn modelId="{8476171F-C284-48D7-ABE0-FAAE1E923DE9}" type="presParOf" srcId="{505ECA75-6B23-4F83-92B8-3777A0F8FFCE}" destId="{9EC1A724-C7CD-4563-B0B8-7CBCE54526AA}" srcOrd="0" destOrd="0" presId="urn:microsoft.com/office/officeart/2008/layout/LinedList"/>
    <dgm:cxn modelId="{7345F03F-B6CF-40E5-8C82-0144D3E6F2B1}" type="presParOf" srcId="{505ECA75-6B23-4F83-92B8-3777A0F8FFCE}" destId="{FE06E562-E80B-4EC6-8ABA-397694346121}" srcOrd="1" destOrd="0" presId="urn:microsoft.com/office/officeart/2008/layout/LinedList"/>
    <dgm:cxn modelId="{5D67C5E7-FB87-4793-A166-9AE3EDB12BB3}" type="presParOf" srcId="{505ECA75-6B23-4F83-92B8-3777A0F8FFCE}" destId="{FB952FFB-3BCD-47EF-BEA1-B62E7C415CAB}" srcOrd="2" destOrd="0" presId="urn:microsoft.com/office/officeart/2008/layout/LinedList"/>
    <dgm:cxn modelId="{AA5C28E6-2F95-4222-8C1E-11E60AB3551F}" type="presParOf" srcId="{C8C5E12D-08A0-464E-BD15-3EBB9291885B}" destId="{0678AC44-C042-4589-9E83-7D92412C56CC}" srcOrd="2" destOrd="0" presId="urn:microsoft.com/office/officeart/2008/layout/LinedList"/>
    <dgm:cxn modelId="{66C718B4-9CDA-44F2-8B6B-312E15AEA21F}" type="presParOf" srcId="{C8C5E12D-08A0-464E-BD15-3EBB9291885B}" destId="{D81225A6-695E-4578-9C79-7112B65B82B7}" srcOrd="3" destOrd="0" presId="urn:microsoft.com/office/officeart/2008/layout/LinedList"/>
    <dgm:cxn modelId="{80CA4574-8490-4D9F-814C-6648B55513D5}" type="presParOf" srcId="{C8C5E12D-08A0-464E-BD15-3EBB9291885B}" destId="{7A92E883-DD53-4227-8BA4-7AB53BB5ECAD}" srcOrd="4" destOrd="0" presId="urn:microsoft.com/office/officeart/2008/layout/LinedList"/>
    <dgm:cxn modelId="{8B1B252D-7B91-4AB9-BD3C-B8D15F9C814F}" type="presParOf" srcId="{7A92E883-DD53-4227-8BA4-7AB53BB5ECAD}" destId="{7E710924-2606-41F1-B4AB-2DC27FEC0B7D}" srcOrd="0" destOrd="0" presId="urn:microsoft.com/office/officeart/2008/layout/LinedList"/>
    <dgm:cxn modelId="{4A59BDB8-94AE-42FA-8773-B94273CABEBD}" type="presParOf" srcId="{7A92E883-DD53-4227-8BA4-7AB53BB5ECAD}" destId="{5213BB2B-AECD-481C-AFB1-F27C8BEE519A}" srcOrd="1" destOrd="0" presId="urn:microsoft.com/office/officeart/2008/layout/LinedList"/>
    <dgm:cxn modelId="{E8525E09-93D7-4142-9FEA-0C0FDC11A36A}" type="presParOf" srcId="{7A92E883-DD53-4227-8BA4-7AB53BB5ECAD}" destId="{F389E0B3-3557-4409-9EFE-C1FAD66C2E95}" srcOrd="2" destOrd="0" presId="urn:microsoft.com/office/officeart/2008/layout/LinedList"/>
    <dgm:cxn modelId="{5D43880E-B87A-440D-A753-7AD1B1A98369}" type="presParOf" srcId="{C8C5E12D-08A0-464E-BD15-3EBB9291885B}" destId="{BF66D07B-1A65-4B7D-A951-28BDCF58550E}" srcOrd="5" destOrd="0" presId="urn:microsoft.com/office/officeart/2008/layout/LinedList"/>
    <dgm:cxn modelId="{6368B84E-D764-4D6D-8157-7F62AA0B2DFF}" type="presParOf" srcId="{C8C5E12D-08A0-464E-BD15-3EBB9291885B}" destId="{29756745-018E-477A-9821-B50099F2563D}" srcOrd="6" destOrd="0" presId="urn:microsoft.com/office/officeart/2008/layout/LinedList"/>
    <dgm:cxn modelId="{DF738667-520B-4366-972B-55E8E265B094}" type="presParOf" srcId="{C8C5E12D-08A0-464E-BD15-3EBB9291885B}" destId="{DDDE40A7-30DF-4648-A184-DBFD1E7B8EF7}" srcOrd="7" destOrd="0" presId="urn:microsoft.com/office/officeart/2008/layout/LinedList"/>
    <dgm:cxn modelId="{6E3121CE-2036-43A7-A268-484440333B18}" type="presParOf" srcId="{DDDE40A7-30DF-4648-A184-DBFD1E7B8EF7}" destId="{AB4EB412-7D56-48EA-AD88-C487EBE2CE9D}" srcOrd="0" destOrd="0" presId="urn:microsoft.com/office/officeart/2008/layout/LinedList"/>
    <dgm:cxn modelId="{7AFA0BCA-53C6-44D4-A3FF-1F4437033345}" type="presParOf" srcId="{DDDE40A7-30DF-4648-A184-DBFD1E7B8EF7}" destId="{7415AD9D-BDF5-45EC-B804-23AF6958BDF2}" srcOrd="1" destOrd="0" presId="urn:microsoft.com/office/officeart/2008/layout/LinedList"/>
    <dgm:cxn modelId="{9AE05F6B-B6F0-4552-91ED-CD1B11B1F279}" type="presParOf" srcId="{DDDE40A7-30DF-4648-A184-DBFD1E7B8EF7}" destId="{2D6FADEB-16AD-404E-9305-83DA688A6FFD}" srcOrd="2" destOrd="0" presId="urn:microsoft.com/office/officeart/2008/layout/LinedList"/>
    <dgm:cxn modelId="{C7C0AD77-4458-47D5-BE89-EE77FA06624C}" type="presParOf" srcId="{C8C5E12D-08A0-464E-BD15-3EBB9291885B}" destId="{CFDC9E33-F01B-42B7-A7D0-4349A0F680A1}" srcOrd="8" destOrd="0" presId="urn:microsoft.com/office/officeart/2008/layout/LinedList"/>
    <dgm:cxn modelId="{7E06EE10-F2E1-4231-B21D-EB505F89300A}" type="presParOf" srcId="{C8C5E12D-08A0-464E-BD15-3EBB9291885B}" destId="{E4F9BE2D-F920-4806-A47F-F1B43959AC8B}" srcOrd="9" destOrd="0" presId="urn:microsoft.com/office/officeart/2008/layout/LinedList"/>
    <dgm:cxn modelId="{3F8C1B08-8591-44B7-9258-C2656B481E55}" type="presParOf" srcId="{C8C5E12D-08A0-464E-BD15-3EBB9291885B}" destId="{99ECF14B-CF4E-4314-B3A6-DBBF1410745A}" srcOrd="10" destOrd="0" presId="urn:microsoft.com/office/officeart/2008/layout/LinedList"/>
    <dgm:cxn modelId="{058339D5-5F40-43C6-8EA4-BEDA6AE571EC}" type="presParOf" srcId="{99ECF14B-CF4E-4314-B3A6-DBBF1410745A}" destId="{08FBEE6E-F08A-4A4B-B613-1F6B0EF02B61}" srcOrd="0" destOrd="0" presId="urn:microsoft.com/office/officeart/2008/layout/LinedList"/>
    <dgm:cxn modelId="{E2BB2CDB-B82C-458E-B8CB-10A91FB8FBBA}" type="presParOf" srcId="{99ECF14B-CF4E-4314-B3A6-DBBF1410745A}" destId="{8E1FD8D8-9C8C-4287-A075-C2C846B6E270}" srcOrd="1" destOrd="0" presId="urn:microsoft.com/office/officeart/2008/layout/LinedList"/>
    <dgm:cxn modelId="{917F5A09-564D-4F48-A4B2-71B380AF8741}" type="presParOf" srcId="{99ECF14B-CF4E-4314-B3A6-DBBF1410745A}" destId="{8E070817-8C7B-4D57-9EE7-7D50BEFCDF23}" srcOrd="2" destOrd="0" presId="urn:microsoft.com/office/officeart/2008/layout/LinedList"/>
    <dgm:cxn modelId="{FCC786C9-6D23-4808-9D4C-74BCD9CB658D}" type="presParOf" srcId="{C8C5E12D-08A0-464E-BD15-3EBB9291885B}" destId="{0E60235B-7D83-435E-AA97-CDA469544114}" srcOrd="11" destOrd="0" presId="urn:microsoft.com/office/officeart/2008/layout/LinedList"/>
    <dgm:cxn modelId="{D3CDBB64-257A-4CF1-917B-86E83AFB9179}" type="presParOf" srcId="{C8C5E12D-08A0-464E-BD15-3EBB9291885B}" destId="{AB688D4E-98E8-45FD-A85D-CED694CD5F3A}" srcOrd="12" destOrd="0" presId="urn:microsoft.com/office/officeart/2008/layout/LinedList"/>
    <dgm:cxn modelId="{CC5C0492-6052-4DA9-B3DA-BC9BAF288777}" type="presParOf" srcId="{C8C5E12D-08A0-464E-BD15-3EBB9291885B}" destId="{B037C090-4075-4F8F-859B-2AC1A833EC36}" srcOrd="13" destOrd="0" presId="urn:microsoft.com/office/officeart/2008/layout/LinedList"/>
    <dgm:cxn modelId="{0DC2A76B-8A5E-432F-B8F8-052227880A54}" type="presParOf" srcId="{B037C090-4075-4F8F-859B-2AC1A833EC36}" destId="{7671737F-49F8-41EF-841F-24B6C80CD761}" srcOrd="0" destOrd="0" presId="urn:microsoft.com/office/officeart/2008/layout/LinedList"/>
    <dgm:cxn modelId="{1FDD5412-677F-43A5-92C8-3BF59BECC097}" type="presParOf" srcId="{B037C090-4075-4F8F-859B-2AC1A833EC36}" destId="{3FA12133-AF03-4C13-BD7A-8CE0B680D9E0}" srcOrd="1" destOrd="0" presId="urn:microsoft.com/office/officeart/2008/layout/LinedList"/>
    <dgm:cxn modelId="{93373201-3DDE-4F4D-9B8E-4A86EF96413C}" type="presParOf" srcId="{B037C090-4075-4F8F-859B-2AC1A833EC36}" destId="{FD3D9876-1A4F-43CB-B8FA-A7E9B2FB3E6B}" srcOrd="2" destOrd="0" presId="urn:microsoft.com/office/officeart/2008/layout/LinedList"/>
    <dgm:cxn modelId="{D38FDFC8-A2A1-494D-968A-E55F146839D1}" type="presParOf" srcId="{C8C5E12D-08A0-464E-BD15-3EBB9291885B}" destId="{0CB9A3F8-EF11-4521-B4DD-85879E84FFD0}" srcOrd="14" destOrd="0" presId="urn:microsoft.com/office/officeart/2008/layout/LinedList"/>
    <dgm:cxn modelId="{94373E83-3AA2-4B7A-8E4D-CEEA66848183}" type="presParOf" srcId="{C8C5E12D-08A0-464E-BD15-3EBB9291885B}" destId="{19806F4D-441F-4284-9397-17B935B98D86}" srcOrd="15" destOrd="0" presId="urn:microsoft.com/office/officeart/2008/layout/LinedList"/>
    <dgm:cxn modelId="{0DFB54A6-295E-4059-98E9-0E7A8C6B2FE6}" type="presParOf" srcId="{C8C5E12D-08A0-464E-BD15-3EBB9291885B}" destId="{5F3B819D-9F5D-42EE-9335-73D8E60F1CC6}" srcOrd="16" destOrd="0" presId="urn:microsoft.com/office/officeart/2008/layout/LinedList"/>
    <dgm:cxn modelId="{7F4DF19B-DD11-4312-AA5D-214CB3473A0B}" type="presParOf" srcId="{5F3B819D-9F5D-42EE-9335-73D8E60F1CC6}" destId="{45E69AB7-1236-4895-9651-8EE4D184E83C}" srcOrd="0" destOrd="0" presId="urn:microsoft.com/office/officeart/2008/layout/LinedList"/>
    <dgm:cxn modelId="{2938ABF9-1777-4DA6-8B4A-3BC927A65FF5}" type="presParOf" srcId="{5F3B819D-9F5D-42EE-9335-73D8E60F1CC6}" destId="{DB73B607-4047-4AA6-AF5F-2C0C9C372428}" srcOrd="1" destOrd="0" presId="urn:microsoft.com/office/officeart/2008/layout/LinedList"/>
    <dgm:cxn modelId="{B7473F17-7DA8-4DC9-9100-2EF70B0383D4}" type="presParOf" srcId="{5F3B819D-9F5D-42EE-9335-73D8E60F1CC6}" destId="{8CE1E163-F42A-4125-95C0-D1F26749A14B}" srcOrd="2" destOrd="0" presId="urn:microsoft.com/office/officeart/2008/layout/LinedList"/>
    <dgm:cxn modelId="{2CF6F640-C928-49EF-8E30-E278B066E317}" type="presParOf" srcId="{C8C5E12D-08A0-464E-BD15-3EBB9291885B}" destId="{201CFE7B-4F43-414C-ADE4-C763FF57C533}" srcOrd="17" destOrd="0" presId="urn:microsoft.com/office/officeart/2008/layout/LinedList"/>
    <dgm:cxn modelId="{F6C20175-005B-4EEB-9DAB-4877AEB4555F}" type="presParOf" srcId="{C8C5E12D-08A0-464E-BD15-3EBB9291885B}" destId="{D41DB950-1283-4996-9DDA-2C419A9531A4}"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DA60C-8EAA-43C9-8ECB-4CB17947A24B}">
      <dsp:nvSpPr>
        <dsp:cNvPr id="0" name=""/>
        <dsp:cNvSpPr/>
      </dsp:nvSpPr>
      <dsp:spPr>
        <a:xfrm>
          <a:off x="0" y="2605"/>
          <a:ext cx="598017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7608B6-DD7B-41CB-976D-7A50466B39D3}">
      <dsp:nvSpPr>
        <dsp:cNvPr id="0" name=""/>
        <dsp:cNvSpPr/>
      </dsp:nvSpPr>
      <dsp:spPr>
        <a:xfrm>
          <a:off x="0" y="2605"/>
          <a:ext cx="5980170" cy="1777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latin typeface="Times New Roman" panose="02020603050405020304" pitchFamily="18" charset="0"/>
              <a:cs typeface="Times New Roman" panose="02020603050405020304" pitchFamily="18" charset="0"/>
            </a:rPr>
            <a:t>Σίτιση είναι η ικανότητα κράτησης και διαχείρισης του φαγητού στην στοματική κοιλότητα με σκοπό την κατάποση του.</a:t>
          </a:r>
          <a:endParaRPr lang="en-US" sz="2400" kern="1200" dirty="0">
            <a:latin typeface="Times New Roman" panose="02020603050405020304" pitchFamily="18" charset="0"/>
            <a:cs typeface="Times New Roman" panose="02020603050405020304" pitchFamily="18" charset="0"/>
          </a:endParaRPr>
        </a:p>
      </dsp:txBody>
      <dsp:txXfrm>
        <a:off x="0" y="2605"/>
        <a:ext cx="5980170" cy="1777279"/>
      </dsp:txXfrm>
    </dsp:sp>
    <dsp:sp modelId="{1E1FC00B-66B8-4A90-ACC7-BA6D498ACDAD}">
      <dsp:nvSpPr>
        <dsp:cNvPr id="0" name=""/>
        <dsp:cNvSpPr/>
      </dsp:nvSpPr>
      <dsp:spPr>
        <a:xfrm>
          <a:off x="0" y="1779885"/>
          <a:ext cx="5980170" cy="0"/>
        </a:xfrm>
        <a:prstGeom prst="line">
          <a:avLst/>
        </a:prstGeom>
        <a:solidFill>
          <a:schemeClr val="accent5">
            <a:hueOff val="756087"/>
            <a:satOff val="3142"/>
            <a:lumOff val="-784"/>
            <a:alphaOff val="0"/>
          </a:schemeClr>
        </a:solidFill>
        <a:ln w="12700" cap="flat" cmpd="sng" algn="ctr">
          <a:solidFill>
            <a:schemeClr val="accent5">
              <a:hueOff val="756087"/>
              <a:satOff val="3142"/>
              <a:lumOff val="-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61EBC4-624E-4DAE-B3FB-D9638AFE64BF}">
      <dsp:nvSpPr>
        <dsp:cNvPr id="0" name=""/>
        <dsp:cNvSpPr/>
      </dsp:nvSpPr>
      <dsp:spPr>
        <a:xfrm>
          <a:off x="0" y="1779885"/>
          <a:ext cx="5980170" cy="1777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latin typeface="Times New Roman" panose="02020603050405020304" pitchFamily="18" charset="0"/>
              <a:cs typeface="Times New Roman" panose="02020603050405020304" pitchFamily="18" charset="0"/>
            </a:rPr>
            <a:t>Κατάποση είναι η σύνθετη διαδικασία και ενέργεια, κατά την οποία το φαγητό ή το υγρό μεταφέρεται από την στοματική κοιλότητα στο στομάχι, μέσω του φάρυγγα και του οισοφάγου. </a:t>
          </a:r>
          <a:endParaRPr lang="en-US" sz="2400" kern="1200" dirty="0">
            <a:latin typeface="Times New Roman" panose="02020603050405020304" pitchFamily="18" charset="0"/>
            <a:cs typeface="Times New Roman" panose="02020603050405020304" pitchFamily="18" charset="0"/>
          </a:endParaRPr>
        </a:p>
      </dsp:txBody>
      <dsp:txXfrm>
        <a:off x="0" y="1779885"/>
        <a:ext cx="5980170" cy="1777279"/>
      </dsp:txXfrm>
    </dsp:sp>
    <dsp:sp modelId="{D35148A3-12B2-4CCD-B63E-B3F563FAE747}">
      <dsp:nvSpPr>
        <dsp:cNvPr id="0" name=""/>
        <dsp:cNvSpPr/>
      </dsp:nvSpPr>
      <dsp:spPr>
        <a:xfrm>
          <a:off x="0" y="3557164"/>
          <a:ext cx="5980170" cy="0"/>
        </a:xfrm>
        <a:prstGeom prst="line">
          <a:avLst/>
        </a:prstGeom>
        <a:solidFill>
          <a:schemeClr val="accent5">
            <a:hueOff val="1512173"/>
            <a:satOff val="6283"/>
            <a:lumOff val="-1569"/>
            <a:alphaOff val="0"/>
          </a:schemeClr>
        </a:solidFill>
        <a:ln w="12700" cap="flat" cmpd="sng" algn="ctr">
          <a:solidFill>
            <a:schemeClr val="accent5">
              <a:hueOff val="1512173"/>
              <a:satOff val="6283"/>
              <a:lumOff val="-15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93829D-84FE-481C-A3C7-9FB81B53F9F9}">
      <dsp:nvSpPr>
        <dsp:cNvPr id="0" name=""/>
        <dsp:cNvSpPr/>
      </dsp:nvSpPr>
      <dsp:spPr>
        <a:xfrm>
          <a:off x="0" y="3557164"/>
          <a:ext cx="5980170" cy="1777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latin typeface="Times New Roman" panose="02020603050405020304" pitchFamily="18" charset="0"/>
            <a:cs typeface="Times New Roman" panose="02020603050405020304" pitchFamily="18" charset="0"/>
          </a:endParaRPr>
        </a:p>
        <a:p>
          <a:pPr marL="0" lvl="0" indent="0" algn="l" defTabSz="1066800">
            <a:lnSpc>
              <a:spcPct val="90000"/>
            </a:lnSpc>
            <a:spcBef>
              <a:spcPct val="0"/>
            </a:spcBef>
            <a:spcAft>
              <a:spcPct val="35000"/>
            </a:spcAft>
            <a:buNone/>
          </a:pPr>
          <a:r>
            <a:rPr lang="el-GR" sz="2400" kern="1200" dirty="0">
              <a:solidFill>
                <a:schemeClr val="tx1"/>
              </a:solidFill>
              <a:latin typeface="Times New Roman" panose="02020603050405020304" pitchFamily="18" charset="0"/>
              <a:cs typeface="Times New Roman" panose="02020603050405020304" pitchFamily="18" charset="0"/>
            </a:rPr>
            <a:t>Η κατάποση </a:t>
          </a:r>
          <a:r>
            <a:rPr lang="el-GR" sz="2400" kern="1200" dirty="0">
              <a:latin typeface="Times New Roman" panose="02020603050405020304" pitchFamily="18" charset="0"/>
              <a:cs typeface="Times New Roman" panose="02020603050405020304" pitchFamily="18" charset="0"/>
            </a:rPr>
            <a:t>επηρεάζεται από πολλούς παράγοντες, όπως το μέγεθος του βλωμού, την νευρομυική ικανότητα του ατόμου κ.α.</a:t>
          </a:r>
          <a:endParaRPr lang="en-US" sz="2400" kern="1200" dirty="0">
            <a:latin typeface="Times New Roman" panose="02020603050405020304" pitchFamily="18" charset="0"/>
            <a:cs typeface="Times New Roman" panose="02020603050405020304" pitchFamily="18" charset="0"/>
          </a:endParaRPr>
        </a:p>
      </dsp:txBody>
      <dsp:txXfrm>
        <a:off x="0" y="3557164"/>
        <a:ext cx="5980170" cy="17772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F76A5-A7E7-42DE-9834-C09F6709BF03}">
      <dsp:nvSpPr>
        <dsp:cNvPr id="0" name=""/>
        <dsp:cNvSpPr/>
      </dsp:nvSpPr>
      <dsp:spPr>
        <a:xfrm>
          <a:off x="0" y="2407"/>
          <a:ext cx="6922977" cy="72508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dirty="0">
              <a:latin typeface="Times New Roman" panose="02020603050405020304" pitchFamily="18" charset="0"/>
              <a:cs typeface="Times New Roman" panose="02020603050405020304" pitchFamily="18" charset="0"/>
            </a:rPr>
            <a:t>Βάρος σώματος &lt;75% του ιδανικού</a:t>
          </a:r>
          <a:endParaRPr lang="en-US" sz="2000" kern="1200" dirty="0">
            <a:latin typeface="Times New Roman" panose="02020603050405020304" pitchFamily="18" charset="0"/>
            <a:cs typeface="Times New Roman" panose="02020603050405020304" pitchFamily="18" charset="0"/>
          </a:endParaRPr>
        </a:p>
      </dsp:txBody>
      <dsp:txXfrm>
        <a:off x="35396" y="37803"/>
        <a:ext cx="6852185" cy="654290"/>
      </dsp:txXfrm>
    </dsp:sp>
    <dsp:sp modelId="{9F09F34C-234E-41A8-BD43-653FC590D508}">
      <dsp:nvSpPr>
        <dsp:cNvPr id="0" name=""/>
        <dsp:cNvSpPr/>
      </dsp:nvSpPr>
      <dsp:spPr>
        <a:xfrm>
          <a:off x="0" y="739755"/>
          <a:ext cx="6922977" cy="72508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a:latin typeface="Times New Roman" panose="02020603050405020304" pitchFamily="18" charset="0"/>
              <a:cs typeface="Times New Roman" panose="02020603050405020304" pitchFamily="18" charset="0"/>
            </a:rPr>
            <a:t>Σφύξεις &lt; 45/λεπτό</a:t>
          </a:r>
          <a:endParaRPr lang="en-US" sz="2000" kern="1200">
            <a:latin typeface="Times New Roman" panose="02020603050405020304" pitchFamily="18" charset="0"/>
            <a:cs typeface="Times New Roman" panose="02020603050405020304" pitchFamily="18" charset="0"/>
          </a:endParaRPr>
        </a:p>
      </dsp:txBody>
      <dsp:txXfrm>
        <a:off x="35396" y="775151"/>
        <a:ext cx="6852185" cy="654290"/>
      </dsp:txXfrm>
    </dsp:sp>
    <dsp:sp modelId="{7799E970-1E3D-4F48-954D-E1D5168EF0D4}">
      <dsp:nvSpPr>
        <dsp:cNvPr id="0" name=""/>
        <dsp:cNvSpPr/>
      </dsp:nvSpPr>
      <dsp:spPr>
        <a:xfrm>
          <a:off x="0" y="1477102"/>
          <a:ext cx="6922977" cy="72508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a:latin typeface="Times New Roman" panose="02020603050405020304" pitchFamily="18" charset="0"/>
              <a:cs typeface="Times New Roman" panose="02020603050405020304" pitchFamily="18" charset="0"/>
            </a:rPr>
            <a:t>Συμπτωματική υπόταση ή συγκοπτικά επεισόδια</a:t>
          </a:r>
          <a:endParaRPr lang="en-US" sz="2000" kern="1200">
            <a:latin typeface="Times New Roman" panose="02020603050405020304" pitchFamily="18" charset="0"/>
            <a:cs typeface="Times New Roman" panose="02020603050405020304" pitchFamily="18" charset="0"/>
          </a:endParaRPr>
        </a:p>
      </dsp:txBody>
      <dsp:txXfrm>
        <a:off x="35396" y="1512498"/>
        <a:ext cx="6852185" cy="654290"/>
      </dsp:txXfrm>
    </dsp:sp>
    <dsp:sp modelId="{5D5F2B85-AAE7-467B-BCF6-5832C500FEAD}">
      <dsp:nvSpPr>
        <dsp:cNvPr id="0" name=""/>
        <dsp:cNvSpPr/>
      </dsp:nvSpPr>
      <dsp:spPr>
        <a:xfrm>
          <a:off x="0" y="2214450"/>
          <a:ext cx="6922977" cy="72508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a:latin typeface="Times New Roman" panose="02020603050405020304" pitchFamily="18" charset="0"/>
              <a:cs typeface="Times New Roman" panose="02020603050405020304" pitchFamily="18" charset="0"/>
            </a:rPr>
            <a:t>Υποκαλιαιμία</a:t>
          </a:r>
          <a:endParaRPr lang="en-US" sz="2000" kern="1200">
            <a:latin typeface="Times New Roman" panose="02020603050405020304" pitchFamily="18" charset="0"/>
            <a:cs typeface="Times New Roman" panose="02020603050405020304" pitchFamily="18" charset="0"/>
          </a:endParaRPr>
        </a:p>
      </dsp:txBody>
      <dsp:txXfrm>
        <a:off x="35396" y="2249846"/>
        <a:ext cx="6852185" cy="654290"/>
      </dsp:txXfrm>
    </dsp:sp>
    <dsp:sp modelId="{DA231AD6-6943-48F9-8353-43CEF5B1F9DF}">
      <dsp:nvSpPr>
        <dsp:cNvPr id="0" name=""/>
        <dsp:cNvSpPr/>
      </dsp:nvSpPr>
      <dsp:spPr>
        <a:xfrm>
          <a:off x="0" y="2951797"/>
          <a:ext cx="6922977" cy="64773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dirty="0">
              <a:latin typeface="Times New Roman" panose="02020603050405020304" pitchFamily="18" charset="0"/>
              <a:cs typeface="Times New Roman" panose="02020603050405020304" pitchFamily="18" charset="0"/>
            </a:rPr>
            <a:t>Ταχεία απώλεια βάρους που δεν μπορεί να αντιμετωπιστεί </a:t>
          </a:r>
          <a:r>
            <a:rPr lang="el-GR" sz="2000" kern="1200" dirty="0" err="1">
              <a:latin typeface="Times New Roman" panose="02020603050405020304" pitchFamily="18" charset="0"/>
              <a:cs typeface="Times New Roman" panose="02020603050405020304" pitchFamily="18" charset="0"/>
            </a:rPr>
            <a:t>εξωνοσοκομειακά</a:t>
          </a:r>
          <a:endParaRPr lang="en-US" sz="2000" kern="1200" dirty="0">
            <a:latin typeface="Times New Roman" panose="02020603050405020304" pitchFamily="18" charset="0"/>
            <a:cs typeface="Times New Roman" panose="02020603050405020304" pitchFamily="18" charset="0"/>
          </a:endParaRPr>
        </a:p>
      </dsp:txBody>
      <dsp:txXfrm>
        <a:off x="31620" y="2983417"/>
        <a:ext cx="6859737" cy="584498"/>
      </dsp:txXfrm>
    </dsp:sp>
    <dsp:sp modelId="{85DFC72D-5FC9-4100-A3CB-17BB4FB73CF8}">
      <dsp:nvSpPr>
        <dsp:cNvPr id="0" name=""/>
        <dsp:cNvSpPr/>
      </dsp:nvSpPr>
      <dsp:spPr>
        <a:xfrm>
          <a:off x="0" y="3611800"/>
          <a:ext cx="6922977" cy="72508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a:latin typeface="Times New Roman" panose="02020603050405020304" pitchFamily="18" charset="0"/>
              <a:cs typeface="Times New Roman" panose="02020603050405020304" pitchFamily="18" charset="0"/>
            </a:rPr>
            <a:t>Αποτυχία εξωνοσοκομειακής διαχείρισης</a:t>
          </a:r>
          <a:endParaRPr lang="en-US" sz="2000" kern="1200">
            <a:latin typeface="Times New Roman" panose="02020603050405020304" pitchFamily="18" charset="0"/>
            <a:cs typeface="Times New Roman" panose="02020603050405020304" pitchFamily="18" charset="0"/>
          </a:endParaRPr>
        </a:p>
      </dsp:txBody>
      <dsp:txXfrm>
        <a:off x="35396" y="3647196"/>
        <a:ext cx="6852185" cy="654290"/>
      </dsp:txXfrm>
    </dsp:sp>
    <dsp:sp modelId="{224F42C1-931F-4159-81EB-2CB8DDFE70FC}">
      <dsp:nvSpPr>
        <dsp:cNvPr id="0" name=""/>
        <dsp:cNvSpPr/>
      </dsp:nvSpPr>
      <dsp:spPr>
        <a:xfrm>
          <a:off x="0" y="4349148"/>
          <a:ext cx="6922977" cy="72508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a:latin typeface="Times New Roman" panose="02020603050405020304" pitchFamily="18" charset="0"/>
              <a:cs typeface="Times New Roman" panose="02020603050405020304" pitchFamily="18" charset="0"/>
            </a:rPr>
            <a:t>Οξεία άρνηση λήψης τροφής</a:t>
          </a:r>
          <a:endParaRPr lang="en-US" sz="2000" kern="1200">
            <a:latin typeface="Times New Roman" panose="02020603050405020304" pitchFamily="18" charset="0"/>
            <a:cs typeface="Times New Roman" panose="02020603050405020304" pitchFamily="18" charset="0"/>
          </a:endParaRPr>
        </a:p>
      </dsp:txBody>
      <dsp:txXfrm>
        <a:off x="35396" y="4384544"/>
        <a:ext cx="6852185" cy="654290"/>
      </dsp:txXfrm>
    </dsp:sp>
    <dsp:sp modelId="{6BDF8E22-C9A0-4923-9D03-05202A8C27CD}">
      <dsp:nvSpPr>
        <dsp:cNvPr id="0" name=""/>
        <dsp:cNvSpPr/>
      </dsp:nvSpPr>
      <dsp:spPr>
        <a:xfrm>
          <a:off x="0" y="5086495"/>
          <a:ext cx="6922977" cy="72508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a:latin typeface="Times New Roman" panose="02020603050405020304" pitchFamily="18" charset="0"/>
              <a:cs typeface="Times New Roman" panose="02020603050405020304" pitchFamily="18" charset="0"/>
            </a:rPr>
            <a:t>Ψυχιατρική συνοσηρότητα (τάση για αυτοκτονία)</a:t>
          </a:r>
          <a:endParaRPr lang="en-US" sz="2000" kern="1200">
            <a:latin typeface="Times New Roman" panose="02020603050405020304" pitchFamily="18" charset="0"/>
            <a:cs typeface="Times New Roman" panose="02020603050405020304" pitchFamily="18" charset="0"/>
          </a:endParaRPr>
        </a:p>
      </dsp:txBody>
      <dsp:txXfrm>
        <a:off x="35396" y="5121891"/>
        <a:ext cx="6852185" cy="6542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5BCFE-E083-438C-9B4C-2C78D26C81D7}">
      <dsp:nvSpPr>
        <dsp:cNvPr id="0" name=""/>
        <dsp:cNvSpPr/>
      </dsp:nvSpPr>
      <dsp:spPr>
        <a:xfrm>
          <a:off x="0" y="93661"/>
          <a:ext cx="6439711" cy="9652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l-GR" sz="2500" kern="1200">
              <a:latin typeface="Times New Roman" panose="02020603050405020304" pitchFamily="18" charset="0"/>
              <a:cs typeface="Times New Roman" panose="02020603050405020304" pitchFamily="18" charset="0"/>
            </a:rPr>
            <a:t>40-50% των ασθενών επανέρχονται σε κανονικότητα κατόπιν παρέμβασης</a:t>
          </a:r>
          <a:endParaRPr lang="en-US" sz="2500" kern="1200">
            <a:latin typeface="Times New Roman" panose="02020603050405020304" pitchFamily="18" charset="0"/>
            <a:cs typeface="Times New Roman" panose="02020603050405020304" pitchFamily="18" charset="0"/>
          </a:endParaRPr>
        </a:p>
      </dsp:txBody>
      <dsp:txXfrm>
        <a:off x="47120" y="140781"/>
        <a:ext cx="6345471" cy="871010"/>
      </dsp:txXfrm>
    </dsp:sp>
    <dsp:sp modelId="{254547BF-61ED-4217-99A6-7E49FF91BD43}">
      <dsp:nvSpPr>
        <dsp:cNvPr id="0" name=""/>
        <dsp:cNvSpPr/>
      </dsp:nvSpPr>
      <dsp:spPr>
        <a:xfrm>
          <a:off x="0" y="1130912"/>
          <a:ext cx="6439711" cy="965250"/>
        </a:xfrm>
        <a:prstGeom prst="roundRect">
          <a:avLst/>
        </a:prstGeom>
        <a:solidFill>
          <a:schemeClr val="accent2">
            <a:hueOff val="-5027298"/>
            <a:satOff val="51"/>
            <a:lumOff val="1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l-GR" sz="2500" kern="1200" dirty="0">
              <a:latin typeface="Times New Roman" panose="02020603050405020304" pitchFamily="18" charset="0"/>
              <a:cs typeface="Times New Roman" panose="02020603050405020304" pitchFamily="18" charset="0"/>
            </a:rPr>
            <a:t>20-30% των ασθενών έχουν υποτροπή</a:t>
          </a:r>
          <a:endParaRPr lang="en-US" sz="2500" kern="1200" dirty="0">
            <a:latin typeface="Times New Roman" panose="02020603050405020304" pitchFamily="18" charset="0"/>
            <a:cs typeface="Times New Roman" panose="02020603050405020304" pitchFamily="18" charset="0"/>
          </a:endParaRPr>
        </a:p>
      </dsp:txBody>
      <dsp:txXfrm>
        <a:off x="47120" y="1178032"/>
        <a:ext cx="6345471" cy="871010"/>
      </dsp:txXfrm>
    </dsp:sp>
    <dsp:sp modelId="{73C8AD0A-DD32-43A9-9E77-68851B3F468A}">
      <dsp:nvSpPr>
        <dsp:cNvPr id="0" name=""/>
        <dsp:cNvSpPr/>
      </dsp:nvSpPr>
      <dsp:spPr>
        <a:xfrm>
          <a:off x="0" y="2168162"/>
          <a:ext cx="6439711" cy="965250"/>
        </a:xfrm>
        <a:prstGeom prst="roundRect">
          <a:avLst/>
        </a:prstGeom>
        <a:solidFill>
          <a:schemeClr val="accent2">
            <a:hueOff val="-10054595"/>
            <a:satOff val="101"/>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l-GR" sz="2500" kern="1200">
              <a:latin typeface="Times New Roman" panose="02020603050405020304" pitchFamily="18" charset="0"/>
              <a:cs typeface="Times New Roman" panose="02020603050405020304" pitchFamily="18" charset="0"/>
            </a:rPr>
            <a:t>20% μεταπίπτουν σε χρονιότητα</a:t>
          </a:r>
          <a:endParaRPr lang="en-US" sz="2500" kern="1200">
            <a:latin typeface="Times New Roman" panose="02020603050405020304" pitchFamily="18" charset="0"/>
            <a:cs typeface="Times New Roman" panose="02020603050405020304" pitchFamily="18" charset="0"/>
          </a:endParaRPr>
        </a:p>
      </dsp:txBody>
      <dsp:txXfrm>
        <a:off x="47120" y="2215282"/>
        <a:ext cx="6345471" cy="871010"/>
      </dsp:txXfrm>
    </dsp:sp>
    <dsp:sp modelId="{9A80E9A7-2158-47BC-B896-EF778DF96840}">
      <dsp:nvSpPr>
        <dsp:cNvPr id="0" name=""/>
        <dsp:cNvSpPr/>
      </dsp:nvSpPr>
      <dsp:spPr>
        <a:xfrm>
          <a:off x="0" y="3205412"/>
          <a:ext cx="6439711" cy="965250"/>
        </a:xfrm>
        <a:prstGeom prst="roundRect">
          <a:avLst/>
        </a:prstGeom>
        <a:solidFill>
          <a:schemeClr val="accent2">
            <a:hueOff val="-15081892"/>
            <a:satOff val="152"/>
            <a:lumOff val="48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l-GR" sz="2500" kern="1200">
              <a:latin typeface="Times New Roman" panose="02020603050405020304" pitchFamily="18" charset="0"/>
              <a:cs typeface="Times New Roman" panose="02020603050405020304" pitchFamily="18" charset="0"/>
            </a:rPr>
            <a:t>50% μπορεί να μεταπέσουν σε βουλιμία</a:t>
          </a:r>
          <a:endParaRPr lang="en-US" sz="2500" kern="1200">
            <a:latin typeface="Times New Roman" panose="02020603050405020304" pitchFamily="18" charset="0"/>
            <a:cs typeface="Times New Roman" panose="02020603050405020304" pitchFamily="18" charset="0"/>
          </a:endParaRPr>
        </a:p>
      </dsp:txBody>
      <dsp:txXfrm>
        <a:off x="47120" y="3252532"/>
        <a:ext cx="6345471" cy="871010"/>
      </dsp:txXfrm>
    </dsp:sp>
    <dsp:sp modelId="{E9D0A74B-A3F0-499B-A3BE-0B6E298C7DDC}">
      <dsp:nvSpPr>
        <dsp:cNvPr id="0" name=""/>
        <dsp:cNvSpPr/>
      </dsp:nvSpPr>
      <dsp:spPr>
        <a:xfrm>
          <a:off x="0" y="4242662"/>
          <a:ext cx="6439711" cy="965250"/>
        </a:xfrm>
        <a:prstGeom prst="roundRect">
          <a:avLst/>
        </a:prstGeom>
        <a:solidFill>
          <a:schemeClr val="accent2">
            <a:hueOff val="-20109190"/>
            <a:satOff val="203"/>
            <a:lumOff val="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l-GR" sz="2500" kern="1200">
              <a:latin typeface="Times New Roman" panose="02020603050405020304" pitchFamily="18" charset="0"/>
              <a:cs typeface="Times New Roman" panose="02020603050405020304" pitchFamily="18" charset="0"/>
            </a:rPr>
            <a:t>5.9% υψηλού κινδύνου να χάσουν την ζωή τους</a:t>
          </a:r>
          <a:endParaRPr lang="en-US" sz="2500" kern="1200">
            <a:latin typeface="Times New Roman" panose="02020603050405020304" pitchFamily="18" charset="0"/>
            <a:cs typeface="Times New Roman" panose="02020603050405020304" pitchFamily="18" charset="0"/>
          </a:endParaRPr>
        </a:p>
      </dsp:txBody>
      <dsp:txXfrm>
        <a:off x="47120" y="4289782"/>
        <a:ext cx="6345471" cy="87101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3EDD0-F1E5-451B-9504-8D6898AFDBDB}">
      <dsp:nvSpPr>
        <dsp:cNvPr id="0" name=""/>
        <dsp:cNvSpPr/>
      </dsp:nvSpPr>
      <dsp:spPr>
        <a:xfrm>
          <a:off x="1116" y="112912"/>
          <a:ext cx="3917900" cy="24878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BDC9E0-828F-42B9-8811-79A1ACC863FD}">
      <dsp:nvSpPr>
        <dsp:cNvPr id="0" name=""/>
        <dsp:cNvSpPr/>
      </dsp:nvSpPr>
      <dsp:spPr>
        <a:xfrm>
          <a:off x="436438" y="526468"/>
          <a:ext cx="3917900" cy="24878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latin typeface="Times New Roman" panose="02020603050405020304" pitchFamily="18" charset="0"/>
              <a:cs typeface="Times New Roman" panose="02020603050405020304" pitchFamily="18" charset="0"/>
            </a:rPr>
            <a:t>Εξαρτάται από την συχνότητα των υποτροπιαζόντων συμπεριφορών, την σοβαρότητα των βιοχημικών και ψυχιατρικών επιπλοκών και την χρονιότητα της κατάστασης.</a:t>
          </a:r>
          <a:endParaRPr lang="en-US" sz="2300" kern="1200" dirty="0">
            <a:latin typeface="Times New Roman" panose="02020603050405020304" pitchFamily="18" charset="0"/>
            <a:cs typeface="Times New Roman" panose="02020603050405020304" pitchFamily="18" charset="0"/>
          </a:endParaRPr>
        </a:p>
      </dsp:txBody>
      <dsp:txXfrm>
        <a:off x="509305" y="599335"/>
        <a:ext cx="3772166" cy="2342132"/>
      </dsp:txXfrm>
    </dsp:sp>
    <dsp:sp modelId="{A0B15788-2508-40E7-BBDD-92ED9063888A}">
      <dsp:nvSpPr>
        <dsp:cNvPr id="0" name=""/>
        <dsp:cNvSpPr/>
      </dsp:nvSpPr>
      <dsp:spPr>
        <a:xfrm>
          <a:off x="4789661" y="112912"/>
          <a:ext cx="3917900" cy="24878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A1F5AE-CBA0-4FBC-877B-1DBC966D74DF}">
      <dsp:nvSpPr>
        <dsp:cNvPr id="0" name=""/>
        <dsp:cNvSpPr/>
      </dsp:nvSpPr>
      <dsp:spPr>
        <a:xfrm>
          <a:off x="5224983" y="526468"/>
          <a:ext cx="3917900" cy="24878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latin typeface="Times New Roman" panose="02020603050405020304" pitchFamily="18" charset="0"/>
              <a:cs typeface="Times New Roman" panose="02020603050405020304" pitchFamily="18" charset="0"/>
            </a:rPr>
            <a:t>Παρόμοια αντιμετώπιση με της ΝΑ</a:t>
          </a:r>
          <a:endParaRPr lang="en-US" sz="2300" kern="1200" dirty="0">
            <a:latin typeface="Times New Roman" panose="02020603050405020304" pitchFamily="18" charset="0"/>
            <a:cs typeface="Times New Roman" panose="02020603050405020304" pitchFamily="18" charset="0"/>
          </a:endParaRPr>
        </a:p>
      </dsp:txBody>
      <dsp:txXfrm>
        <a:off x="5297850" y="599335"/>
        <a:ext cx="3772166" cy="234213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519D35-CD94-4491-B312-45C74B92230D}">
      <dsp:nvSpPr>
        <dsp:cNvPr id="0" name=""/>
        <dsp:cNvSpPr/>
      </dsp:nvSpPr>
      <dsp:spPr>
        <a:xfrm>
          <a:off x="0" y="0"/>
          <a:ext cx="598017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787E3E-D693-49CD-ACC5-D169B288C618}">
      <dsp:nvSpPr>
        <dsp:cNvPr id="0" name=""/>
        <dsp:cNvSpPr/>
      </dsp:nvSpPr>
      <dsp:spPr>
        <a:xfrm>
          <a:off x="0" y="0"/>
          <a:ext cx="5980170" cy="2668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l-GR" sz="2800" kern="1200" dirty="0">
              <a:latin typeface="Times New Roman" panose="02020603050405020304" pitchFamily="18" charset="0"/>
              <a:cs typeface="Times New Roman" panose="02020603050405020304" pitchFamily="18" charset="0"/>
            </a:rPr>
            <a:t>Αφορά κυρίως ήδη παχύσαρκους ασθενείς και συχνά συνυπάρχει ψυχιατρική </a:t>
          </a:r>
          <a:r>
            <a:rPr lang="el-GR" sz="2800" kern="1200" dirty="0" err="1">
              <a:latin typeface="Times New Roman" panose="02020603050405020304" pitchFamily="18" charset="0"/>
              <a:cs typeface="Times New Roman" panose="02020603050405020304" pitchFamily="18" charset="0"/>
            </a:rPr>
            <a:t>συνοσηρότητα</a:t>
          </a:r>
          <a:endParaRPr lang="en-US" sz="2800" kern="1200" dirty="0">
            <a:latin typeface="Times New Roman" panose="02020603050405020304" pitchFamily="18" charset="0"/>
            <a:cs typeface="Times New Roman" panose="02020603050405020304" pitchFamily="18" charset="0"/>
          </a:endParaRPr>
        </a:p>
      </dsp:txBody>
      <dsp:txXfrm>
        <a:off x="0" y="0"/>
        <a:ext cx="5980170" cy="2668525"/>
      </dsp:txXfrm>
    </dsp:sp>
    <dsp:sp modelId="{17087C56-B0D8-4DE8-A1CB-38F0EE75E1A9}">
      <dsp:nvSpPr>
        <dsp:cNvPr id="0" name=""/>
        <dsp:cNvSpPr/>
      </dsp:nvSpPr>
      <dsp:spPr>
        <a:xfrm>
          <a:off x="0" y="2668525"/>
          <a:ext cx="598017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3BA9CF-2DAC-4FBE-9A21-9513938A2B2E}">
      <dsp:nvSpPr>
        <dsp:cNvPr id="0" name=""/>
        <dsp:cNvSpPr/>
      </dsp:nvSpPr>
      <dsp:spPr>
        <a:xfrm>
          <a:off x="0" y="2668525"/>
          <a:ext cx="5980170" cy="2668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l-GR" sz="2800" kern="1200" dirty="0">
              <a:latin typeface="Times New Roman" panose="02020603050405020304" pitchFamily="18" charset="0"/>
              <a:cs typeface="Times New Roman" panose="02020603050405020304" pitchFamily="18" charset="0"/>
            </a:rPr>
            <a:t>Χαρακτηρίζεται από επεισοδιακή ανεξέλεγκτη λήψη υπερβολικής ποσότητας τροφής που όμως δεν συνδυάζεται από αντισταθμιστικές συμπεριφορές</a:t>
          </a:r>
          <a:endParaRPr lang="en-US" sz="2800" kern="1200" dirty="0">
            <a:latin typeface="Times New Roman" panose="02020603050405020304" pitchFamily="18" charset="0"/>
            <a:cs typeface="Times New Roman" panose="02020603050405020304" pitchFamily="18" charset="0"/>
          </a:endParaRPr>
        </a:p>
      </dsp:txBody>
      <dsp:txXfrm>
        <a:off x="0" y="2668525"/>
        <a:ext cx="5980170" cy="266852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842A3F-3146-4241-9CE0-498C9F9F6515}">
      <dsp:nvSpPr>
        <dsp:cNvPr id="0" name=""/>
        <dsp:cNvSpPr/>
      </dsp:nvSpPr>
      <dsp:spPr>
        <a:xfrm>
          <a:off x="0" y="37429"/>
          <a:ext cx="5980170" cy="124426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l-GR" sz="3300" kern="1200" dirty="0" err="1">
              <a:latin typeface="Times New Roman" panose="02020603050405020304" pitchFamily="18" charset="0"/>
              <a:cs typeface="Times New Roman" panose="02020603050405020304" pitchFamily="18" charset="0"/>
            </a:rPr>
            <a:t>Δυσυπνίες</a:t>
          </a:r>
          <a:endParaRPr lang="en-US" sz="3300" kern="1200" dirty="0">
            <a:latin typeface="Times New Roman" panose="02020603050405020304" pitchFamily="18" charset="0"/>
            <a:cs typeface="Times New Roman" panose="02020603050405020304" pitchFamily="18" charset="0"/>
          </a:endParaRPr>
        </a:p>
      </dsp:txBody>
      <dsp:txXfrm>
        <a:off x="60740" y="98169"/>
        <a:ext cx="5858690" cy="1122787"/>
      </dsp:txXfrm>
    </dsp:sp>
    <dsp:sp modelId="{C666C60E-F27B-45F6-8979-A7E04FB5E51F}">
      <dsp:nvSpPr>
        <dsp:cNvPr id="0" name=""/>
        <dsp:cNvSpPr/>
      </dsp:nvSpPr>
      <dsp:spPr>
        <a:xfrm>
          <a:off x="0" y="1376737"/>
          <a:ext cx="5980170" cy="1244267"/>
        </a:xfrm>
        <a:prstGeom prst="roundRect">
          <a:avLst/>
        </a:prstGeom>
        <a:solidFill>
          <a:schemeClr val="accent2">
            <a:hueOff val="-6703064"/>
            <a:satOff val="68"/>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l-GR" sz="3300" kern="1200" dirty="0">
              <a:latin typeface="Times New Roman" panose="02020603050405020304" pitchFamily="18" charset="0"/>
              <a:cs typeface="Times New Roman" panose="02020603050405020304" pitchFamily="18" charset="0"/>
            </a:rPr>
            <a:t>Παρα</a:t>
          </a:r>
          <a:r>
            <a:rPr lang="el-GR" sz="3300" kern="1200" dirty="0">
              <a:latin typeface="Calibri" panose="020F0502020204030204" pitchFamily="34" charset="0"/>
              <a:cs typeface="Calibri" panose="020F0502020204030204" pitchFamily="34" charset="0"/>
            </a:rPr>
            <a:t>ϋ</a:t>
          </a:r>
          <a:r>
            <a:rPr lang="el-GR" sz="3300" kern="1200" dirty="0">
              <a:latin typeface="Times New Roman" panose="02020603050405020304" pitchFamily="18" charset="0"/>
              <a:cs typeface="Times New Roman" panose="02020603050405020304" pitchFamily="18" charset="0"/>
            </a:rPr>
            <a:t>πνίες</a:t>
          </a:r>
          <a:endParaRPr lang="en-US" sz="3300" kern="1200" dirty="0">
            <a:latin typeface="Times New Roman" panose="02020603050405020304" pitchFamily="18" charset="0"/>
            <a:cs typeface="Times New Roman" panose="02020603050405020304" pitchFamily="18" charset="0"/>
          </a:endParaRPr>
        </a:p>
      </dsp:txBody>
      <dsp:txXfrm>
        <a:off x="60740" y="1437477"/>
        <a:ext cx="5858690" cy="1122787"/>
      </dsp:txXfrm>
    </dsp:sp>
    <dsp:sp modelId="{82B5A45F-680E-47FC-B1BE-795DCECD32AB}">
      <dsp:nvSpPr>
        <dsp:cNvPr id="0" name=""/>
        <dsp:cNvSpPr/>
      </dsp:nvSpPr>
      <dsp:spPr>
        <a:xfrm>
          <a:off x="0" y="2716045"/>
          <a:ext cx="5980170" cy="1244267"/>
        </a:xfrm>
        <a:prstGeom prst="roundRect">
          <a:avLst/>
        </a:prstGeom>
        <a:solidFill>
          <a:schemeClr val="accent2">
            <a:hueOff val="-13406127"/>
            <a:satOff val="135"/>
            <a:lumOff val="43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l-GR" sz="3300" kern="1200" dirty="0">
              <a:latin typeface="Times New Roman" panose="02020603050405020304" pitchFamily="18" charset="0"/>
              <a:cs typeface="Times New Roman" panose="02020603050405020304" pitchFamily="18" charset="0"/>
            </a:rPr>
            <a:t>Διαταραχές αναπνοής </a:t>
          </a:r>
          <a:endParaRPr lang="en-US" sz="3300" kern="1200" dirty="0">
            <a:latin typeface="Times New Roman" panose="02020603050405020304" pitchFamily="18" charset="0"/>
            <a:cs typeface="Times New Roman" panose="02020603050405020304" pitchFamily="18" charset="0"/>
          </a:endParaRPr>
        </a:p>
      </dsp:txBody>
      <dsp:txXfrm>
        <a:off x="60740" y="2776785"/>
        <a:ext cx="5858690" cy="1122787"/>
      </dsp:txXfrm>
    </dsp:sp>
    <dsp:sp modelId="{96F68FF9-8E01-40CA-8206-4B430ABCBB9A}">
      <dsp:nvSpPr>
        <dsp:cNvPr id="0" name=""/>
        <dsp:cNvSpPr/>
      </dsp:nvSpPr>
      <dsp:spPr>
        <a:xfrm>
          <a:off x="0" y="4055352"/>
          <a:ext cx="5980170" cy="1244267"/>
        </a:xfrm>
        <a:prstGeom prst="roundRect">
          <a:avLst/>
        </a:prstGeom>
        <a:solidFill>
          <a:schemeClr val="accent2">
            <a:hueOff val="-20109190"/>
            <a:satOff val="203"/>
            <a:lumOff val="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l-GR" sz="3300" kern="1200" dirty="0">
              <a:latin typeface="Times New Roman" panose="02020603050405020304" pitchFamily="18" charset="0"/>
              <a:cs typeface="Times New Roman" panose="02020603050405020304" pitchFamily="18" charset="0"/>
            </a:rPr>
            <a:t>Διαταραχές κινητικής συμπεριφοράς</a:t>
          </a:r>
          <a:endParaRPr lang="en-US" sz="3300" kern="1200" dirty="0">
            <a:latin typeface="Times New Roman" panose="02020603050405020304" pitchFamily="18" charset="0"/>
            <a:cs typeface="Times New Roman" panose="02020603050405020304" pitchFamily="18" charset="0"/>
          </a:endParaRPr>
        </a:p>
      </dsp:txBody>
      <dsp:txXfrm>
        <a:off x="60740" y="4116092"/>
        <a:ext cx="5858690" cy="112278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A8241-4A61-40AF-8E61-B42343C6B00E}">
      <dsp:nvSpPr>
        <dsp:cNvPr id="0" name=""/>
        <dsp:cNvSpPr/>
      </dsp:nvSpPr>
      <dsp:spPr>
        <a:xfrm>
          <a:off x="0" y="0"/>
          <a:ext cx="9144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CE4F4E-FE7E-4593-8C5E-8EA00E335D5C}">
      <dsp:nvSpPr>
        <dsp:cNvPr id="0" name=""/>
        <dsp:cNvSpPr/>
      </dsp:nvSpPr>
      <dsp:spPr>
        <a:xfrm>
          <a:off x="0" y="0"/>
          <a:ext cx="9144000" cy="1049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dirty="0">
              <a:latin typeface="Times New Roman" panose="02020603050405020304" pitchFamily="18" charset="0"/>
              <a:cs typeface="Times New Roman" panose="02020603050405020304" pitchFamily="18" charset="0"/>
            </a:rPr>
            <a:t>Επανειλημμένες αφυπνίσεις κατά το δεύτερο μισό της περιόδου του ύπνου (ή από σύντομους ύπνους)</a:t>
          </a:r>
          <a:endParaRPr lang="en-US" sz="2200" kern="1200" dirty="0">
            <a:latin typeface="Times New Roman" panose="02020603050405020304" pitchFamily="18" charset="0"/>
            <a:cs typeface="Times New Roman" panose="02020603050405020304" pitchFamily="18" charset="0"/>
          </a:endParaRPr>
        </a:p>
      </dsp:txBody>
      <dsp:txXfrm>
        <a:off x="0" y="0"/>
        <a:ext cx="9144000" cy="1049806"/>
      </dsp:txXfrm>
    </dsp:sp>
    <dsp:sp modelId="{90767167-131B-4CC4-AF06-06C5021509A6}">
      <dsp:nvSpPr>
        <dsp:cNvPr id="0" name=""/>
        <dsp:cNvSpPr/>
      </dsp:nvSpPr>
      <dsp:spPr>
        <a:xfrm>
          <a:off x="0" y="1049806"/>
          <a:ext cx="9144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979BA5-2BDE-48F1-A173-4B4271023078}">
      <dsp:nvSpPr>
        <dsp:cNvPr id="0" name=""/>
        <dsp:cNvSpPr/>
      </dsp:nvSpPr>
      <dsp:spPr>
        <a:xfrm>
          <a:off x="0" y="1049806"/>
          <a:ext cx="9144000" cy="1049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dirty="0">
              <a:latin typeface="Times New Roman" panose="02020603050405020304" pitchFamily="18" charset="0"/>
              <a:cs typeface="Times New Roman" panose="02020603050405020304" pitchFamily="18" charset="0"/>
            </a:rPr>
            <a:t>Δυνατότητα λεπτομερούς ανάκλησης του τρομακτικού περιεχομένου του ονείρου, το οποίο συνήθως αφορά απειλές κατά της επιβίωσης, της ασφάλειας ή της αυτοεκτίμησης του ατόμου</a:t>
          </a:r>
          <a:endParaRPr lang="en-US" sz="2200" kern="1200" dirty="0">
            <a:latin typeface="Times New Roman" panose="02020603050405020304" pitchFamily="18" charset="0"/>
            <a:cs typeface="Times New Roman" panose="02020603050405020304" pitchFamily="18" charset="0"/>
          </a:endParaRPr>
        </a:p>
      </dsp:txBody>
      <dsp:txXfrm>
        <a:off x="0" y="1049806"/>
        <a:ext cx="9144000" cy="1049806"/>
      </dsp:txXfrm>
    </dsp:sp>
    <dsp:sp modelId="{E8B54117-0E8F-4F35-A4ED-60528F37AA91}">
      <dsp:nvSpPr>
        <dsp:cNvPr id="0" name=""/>
        <dsp:cNvSpPr/>
      </dsp:nvSpPr>
      <dsp:spPr>
        <a:xfrm>
          <a:off x="0" y="2099613"/>
          <a:ext cx="9144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C7D305-DB1B-42F9-9E6F-F85951E0D3FF}">
      <dsp:nvSpPr>
        <dsp:cNvPr id="0" name=""/>
        <dsp:cNvSpPr/>
      </dsp:nvSpPr>
      <dsp:spPr>
        <a:xfrm>
          <a:off x="0" y="2099613"/>
          <a:ext cx="9144000" cy="1049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a:latin typeface="Times New Roman" panose="02020603050405020304" pitchFamily="18" charset="0"/>
              <a:cs typeface="Times New Roman" panose="02020603050405020304" pitchFamily="18" charset="0"/>
            </a:rPr>
            <a:t>Γρήγορη και άμεση ανάκτηση του προσανατολισμού και της εγρήγορσης του ατόμου μετά την αφύπνιση από το τρομακτικό όνειρο</a:t>
          </a:r>
          <a:endParaRPr lang="en-US" sz="2200" kern="1200">
            <a:latin typeface="Times New Roman" panose="02020603050405020304" pitchFamily="18" charset="0"/>
            <a:cs typeface="Times New Roman" panose="02020603050405020304" pitchFamily="18" charset="0"/>
          </a:endParaRPr>
        </a:p>
      </dsp:txBody>
      <dsp:txXfrm>
        <a:off x="0" y="2099613"/>
        <a:ext cx="9144000" cy="1049806"/>
      </dsp:txXfrm>
    </dsp:sp>
    <dsp:sp modelId="{BF873443-DF02-432D-B685-FE314F15D1A4}">
      <dsp:nvSpPr>
        <dsp:cNvPr id="0" name=""/>
        <dsp:cNvSpPr/>
      </dsp:nvSpPr>
      <dsp:spPr>
        <a:xfrm>
          <a:off x="0" y="3149420"/>
          <a:ext cx="9144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96A21F-7446-4DC8-AEF6-2F7BAE292A20}">
      <dsp:nvSpPr>
        <dsp:cNvPr id="0" name=""/>
        <dsp:cNvSpPr/>
      </dsp:nvSpPr>
      <dsp:spPr>
        <a:xfrm>
          <a:off x="0" y="3149420"/>
          <a:ext cx="9144000" cy="1049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a:latin typeface="Times New Roman" panose="02020603050405020304" pitchFamily="18" charset="0"/>
              <a:cs typeface="Times New Roman" panose="02020603050405020304" pitchFamily="18" charset="0"/>
            </a:rPr>
            <a:t>Σημαντική έκπτωση των κοινωνικών, επαγγελματικών και άλλων σημαντικών περιοχών της λειτουργικότητας του ατόμου</a:t>
          </a:r>
          <a:endParaRPr lang="en-US" sz="2200" kern="1200">
            <a:latin typeface="Times New Roman" panose="02020603050405020304" pitchFamily="18" charset="0"/>
            <a:cs typeface="Times New Roman" panose="02020603050405020304" pitchFamily="18" charset="0"/>
          </a:endParaRPr>
        </a:p>
      </dsp:txBody>
      <dsp:txXfrm>
        <a:off x="0" y="3149420"/>
        <a:ext cx="9144000" cy="10498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5345D-B9EA-488B-976B-216789D6E09C}">
      <dsp:nvSpPr>
        <dsp:cNvPr id="0" name=""/>
        <dsp:cNvSpPr/>
      </dsp:nvSpPr>
      <dsp:spPr>
        <a:xfrm>
          <a:off x="0" y="282288"/>
          <a:ext cx="9144000" cy="31370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l-GR" sz="1300" kern="1200">
              <a:latin typeface="Times New Roman" panose="02020603050405020304" pitchFamily="18" charset="0"/>
              <a:cs typeface="Times New Roman" panose="02020603050405020304" pitchFamily="18" charset="0"/>
            </a:rPr>
            <a:t>Γενετική προδιάθεση</a:t>
          </a:r>
          <a:endParaRPr lang="en-US" sz="1300" kern="1200">
            <a:latin typeface="Times New Roman" panose="02020603050405020304" pitchFamily="18" charset="0"/>
            <a:cs typeface="Times New Roman" panose="02020603050405020304" pitchFamily="18" charset="0"/>
          </a:endParaRPr>
        </a:p>
      </dsp:txBody>
      <dsp:txXfrm>
        <a:off x="15314" y="297602"/>
        <a:ext cx="9113372" cy="283078"/>
      </dsp:txXfrm>
    </dsp:sp>
    <dsp:sp modelId="{892519CD-2A9F-488B-955B-42151B492B64}">
      <dsp:nvSpPr>
        <dsp:cNvPr id="0" name=""/>
        <dsp:cNvSpPr/>
      </dsp:nvSpPr>
      <dsp:spPr>
        <a:xfrm>
          <a:off x="0" y="633434"/>
          <a:ext cx="9144000" cy="31370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l-GR" sz="1300" kern="1200" dirty="0"/>
            <a:t>Βρέφη μικρά για την ηλικία κυήσεως / SGA  (</a:t>
          </a:r>
          <a:r>
            <a:rPr lang="el-GR" sz="1300" kern="1200" dirty="0" err="1"/>
            <a:t>small</a:t>
          </a:r>
          <a:r>
            <a:rPr lang="el-GR" sz="1300" kern="1200" dirty="0"/>
            <a:t> for </a:t>
          </a:r>
          <a:r>
            <a:rPr lang="el-GR" sz="1300" kern="1200" dirty="0" err="1"/>
            <a:t>gestational</a:t>
          </a:r>
          <a:r>
            <a:rPr lang="el-GR" sz="1300" kern="1200" dirty="0"/>
            <a:t> </a:t>
          </a:r>
          <a:r>
            <a:rPr lang="el-GR" sz="1300" kern="1200" dirty="0" err="1"/>
            <a:t>age</a:t>
          </a:r>
          <a:r>
            <a:rPr lang="el-GR" sz="1300" kern="1200" dirty="0"/>
            <a:t>)</a:t>
          </a:r>
          <a:endParaRPr lang="en-US" sz="1300" kern="1200" dirty="0"/>
        </a:p>
      </dsp:txBody>
      <dsp:txXfrm>
        <a:off x="15314" y="648748"/>
        <a:ext cx="9113372" cy="283078"/>
      </dsp:txXfrm>
    </dsp:sp>
    <dsp:sp modelId="{34D69354-E3B7-46B9-837E-0642F42F3390}">
      <dsp:nvSpPr>
        <dsp:cNvPr id="0" name=""/>
        <dsp:cNvSpPr/>
      </dsp:nvSpPr>
      <dsp:spPr>
        <a:xfrm>
          <a:off x="0" y="984580"/>
          <a:ext cx="9144000" cy="31370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l-GR" sz="1300" kern="1200"/>
            <a:t>Η σειρά του παιδιού στην οικογένεια (πιο συχνή στο πρώτο παιδί)</a:t>
          </a:r>
          <a:endParaRPr lang="en-US" sz="1300" kern="1200"/>
        </a:p>
      </dsp:txBody>
      <dsp:txXfrm>
        <a:off x="15314" y="999894"/>
        <a:ext cx="9113372" cy="283078"/>
      </dsp:txXfrm>
    </dsp:sp>
    <dsp:sp modelId="{3D3E8F96-EB22-4EE2-A27C-F4002EAFA382}">
      <dsp:nvSpPr>
        <dsp:cNvPr id="0" name=""/>
        <dsp:cNvSpPr/>
      </dsp:nvSpPr>
      <dsp:spPr>
        <a:xfrm>
          <a:off x="0" y="1335726"/>
          <a:ext cx="9144000" cy="31370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l-GR" sz="1300" kern="1200" dirty="0"/>
            <a:t>Σιτιστικές δυσκολίες στην πρώιμη βρεφική ζωή ( πχ κολικοί, αναγωγές, αργές και αδύναμες σιτιστικές κινήσεις, απουσία θηλασμού)</a:t>
          </a:r>
          <a:endParaRPr lang="en-US" sz="1300" kern="1200" dirty="0"/>
        </a:p>
      </dsp:txBody>
      <dsp:txXfrm>
        <a:off x="15314" y="1351040"/>
        <a:ext cx="9113372" cy="283078"/>
      </dsp:txXfrm>
    </dsp:sp>
    <dsp:sp modelId="{8D4F8421-136B-49D9-95F9-7223C011AA5E}">
      <dsp:nvSpPr>
        <dsp:cNvPr id="0" name=""/>
        <dsp:cNvSpPr/>
      </dsp:nvSpPr>
      <dsp:spPr>
        <a:xfrm>
          <a:off x="0" y="1686873"/>
          <a:ext cx="9144000" cy="31370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l-GR" sz="1300" kern="1200"/>
            <a:t>Καθυστερημένη εισαγωγή στερεών τροφών μετά τους 9 μήνες</a:t>
          </a:r>
          <a:endParaRPr lang="en-US" sz="1300" kern="1200"/>
        </a:p>
      </dsp:txBody>
      <dsp:txXfrm>
        <a:off x="15314" y="1702187"/>
        <a:ext cx="9113372" cy="283078"/>
      </dsp:txXfrm>
    </dsp:sp>
    <dsp:sp modelId="{593EB163-10D3-42AD-AC4D-239D7AE7BF2D}">
      <dsp:nvSpPr>
        <dsp:cNvPr id="0" name=""/>
        <dsp:cNvSpPr/>
      </dsp:nvSpPr>
      <dsp:spPr>
        <a:xfrm>
          <a:off x="0" y="2038019"/>
          <a:ext cx="9144000" cy="31370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l-GR" sz="1300" kern="1200"/>
            <a:t>Ακατάλληλες πρακτικές πρώιμης σίτισης ή απογαλακτισμού </a:t>
          </a:r>
          <a:endParaRPr lang="en-US" sz="1300" kern="1200"/>
        </a:p>
      </dsp:txBody>
      <dsp:txXfrm>
        <a:off x="15314" y="2053333"/>
        <a:ext cx="9113372" cy="283078"/>
      </dsp:txXfrm>
    </dsp:sp>
    <dsp:sp modelId="{1218ADAD-AF6A-48C4-BAC4-1A04D8A31160}">
      <dsp:nvSpPr>
        <dsp:cNvPr id="0" name=""/>
        <dsp:cNvSpPr/>
      </dsp:nvSpPr>
      <dsp:spPr>
        <a:xfrm>
          <a:off x="0" y="2389165"/>
          <a:ext cx="9144000" cy="31370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l-GR" sz="1300" kern="1200"/>
            <a:t>Διαταραχές του ύπνου</a:t>
          </a:r>
          <a:endParaRPr lang="en-US" sz="1300" kern="1200"/>
        </a:p>
      </dsp:txBody>
      <dsp:txXfrm>
        <a:off x="15314" y="2404479"/>
        <a:ext cx="9113372" cy="283078"/>
      </dsp:txXfrm>
    </dsp:sp>
    <dsp:sp modelId="{7B08C48A-33F3-4112-B8AB-2EFD9B6739A6}">
      <dsp:nvSpPr>
        <dsp:cNvPr id="0" name=""/>
        <dsp:cNvSpPr/>
      </dsp:nvSpPr>
      <dsp:spPr>
        <a:xfrm>
          <a:off x="0" y="2740312"/>
          <a:ext cx="9144000" cy="31370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l-GR" sz="1300" kern="1200"/>
            <a:t>Ιστορικό οργανικών νόσων</a:t>
          </a:r>
          <a:endParaRPr lang="en-US" sz="1300" kern="1200"/>
        </a:p>
      </dsp:txBody>
      <dsp:txXfrm>
        <a:off x="15314" y="2755626"/>
        <a:ext cx="9113372" cy="283078"/>
      </dsp:txXfrm>
    </dsp:sp>
    <dsp:sp modelId="{65C83651-BE8B-4E71-85EF-E6C05343A731}">
      <dsp:nvSpPr>
        <dsp:cNvPr id="0" name=""/>
        <dsp:cNvSpPr/>
      </dsp:nvSpPr>
      <dsp:spPr>
        <a:xfrm>
          <a:off x="0" y="3091458"/>
          <a:ext cx="9144000" cy="31370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l-GR" sz="1300" kern="1200"/>
            <a:t>Διαταραγμένη σχέση φροντιστή και βρέφους ή παιδιού</a:t>
          </a:r>
          <a:endParaRPr lang="en-US" sz="1300" kern="1200"/>
        </a:p>
      </dsp:txBody>
      <dsp:txXfrm>
        <a:off x="15314" y="3106772"/>
        <a:ext cx="9113372" cy="283078"/>
      </dsp:txXfrm>
    </dsp:sp>
    <dsp:sp modelId="{490DAFCE-BA36-4AD1-832C-70D924DACB7C}">
      <dsp:nvSpPr>
        <dsp:cNvPr id="0" name=""/>
        <dsp:cNvSpPr/>
      </dsp:nvSpPr>
      <dsp:spPr>
        <a:xfrm>
          <a:off x="0" y="3442604"/>
          <a:ext cx="9144000" cy="31370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l-GR" sz="1300" kern="1200"/>
            <a:t>Ιστορικό έντονου άγχους κατά τη σίτιση</a:t>
          </a:r>
          <a:endParaRPr lang="en-US" sz="1300" kern="1200"/>
        </a:p>
      </dsp:txBody>
      <dsp:txXfrm>
        <a:off x="15314" y="3457918"/>
        <a:ext cx="9113372" cy="2830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45246-C97F-47CD-AC25-9C70F131C53D}">
      <dsp:nvSpPr>
        <dsp:cNvPr id="0" name=""/>
        <dsp:cNvSpPr/>
      </dsp:nvSpPr>
      <dsp:spPr>
        <a:xfrm>
          <a:off x="2678" y="523577"/>
          <a:ext cx="2125265" cy="127515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kern="1200"/>
            <a:t>Εγκεφαλική παράλυση</a:t>
          </a:r>
          <a:endParaRPr lang="en-US" sz="1900" kern="1200"/>
        </a:p>
      </dsp:txBody>
      <dsp:txXfrm>
        <a:off x="2678" y="523577"/>
        <a:ext cx="2125265" cy="1275159"/>
      </dsp:txXfrm>
    </dsp:sp>
    <dsp:sp modelId="{1DBEC734-E5B7-42EF-B260-3A7E8A3F30B0}">
      <dsp:nvSpPr>
        <dsp:cNvPr id="0" name=""/>
        <dsp:cNvSpPr/>
      </dsp:nvSpPr>
      <dsp:spPr>
        <a:xfrm>
          <a:off x="2340471" y="523577"/>
          <a:ext cx="2125265" cy="1275159"/>
        </a:xfrm>
        <a:prstGeom prst="rect">
          <a:avLst/>
        </a:prstGeom>
        <a:solidFill>
          <a:schemeClr val="accent2">
            <a:hueOff val="-3351532"/>
            <a:satOff val="34"/>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kern="1200"/>
            <a:t>Εγκεφαλικό επεισόδιο</a:t>
          </a:r>
          <a:endParaRPr lang="en-US" sz="1900" kern="1200"/>
        </a:p>
      </dsp:txBody>
      <dsp:txXfrm>
        <a:off x="2340471" y="523577"/>
        <a:ext cx="2125265" cy="1275159"/>
      </dsp:txXfrm>
    </dsp:sp>
    <dsp:sp modelId="{6B617B8F-2D96-4B1C-811F-4A5F3C74F46B}">
      <dsp:nvSpPr>
        <dsp:cNvPr id="0" name=""/>
        <dsp:cNvSpPr/>
      </dsp:nvSpPr>
      <dsp:spPr>
        <a:xfrm>
          <a:off x="4678263" y="523577"/>
          <a:ext cx="2125265" cy="1275159"/>
        </a:xfrm>
        <a:prstGeom prst="rect">
          <a:avLst/>
        </a:prstGeom>
        <a:solidFill>
          <a:schemeClr val="accent2">
            <a:hueOff val="-6703064"/>
            <a:satOff val="68"/>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kern="1200"/>
            <a:t>Επιληπτικά σύνδρομα</a:t>
          </a:r>
          <a:endParaRPr lang="en-US" sz="1900" kern="1200"/>
        </a:p>
      </dsp:txBody>
      <dsp:txXfrm>
        <a:off x="4678263" y="523577"/>
        <a:ext cx="2125265" cy="1275159"/>
      </dsp:txXfrm>
    </dsp:sp>
    <dsp:sp modelId="{D72C6AA4-AC1F-45A2-ACED-D617D7B0CB31}">
      <dsp:nvSpPr>
        <dsp:cNvPr id="0" name=""/>
        <dsp:cNvSpPr/>
      </dsp:nvSpPr>
      <dsp:spPr>
        <a:xfrm>
          <a:off x="7016055" y="523577"/>
          <a:ext cx="2125265" cy="1275159"/>
        </a:xfrm>
        <a:prstGeom prst="rect">
          <a:avLst/>
        </a:prstGeom>
        <a:solidFill>
          <a:schemeClr val="accent2">
            <a:hueOff val="-10054595"/>
            <a:satOff val="101"/>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kern="1200"/>
            <a:t>Νευρομυικά και μεταβολικά νοσήματα</a:t>
          </a:r>
          <a:endParaRPr lang="en-US" sz="1900" kern="1200"/>
        </a:p>
      </dsp:txBody>
      <dsp:txXfrm>
        <a:off x="7016055" y="523577"/>
        <a:ext cx="2125265" cy="1275159"/>
      </dsp:txXfrm>
    </dsp:sp>
    <dsp:sp modelId="{3396B5F6-B79E-49D6-A83D-C03A53A7E2C4}">
      <dsp:nvSpPr>
        <dsp:cNvPr id="0" name=""/>
        <dsp:cNvSpPr/>
      </dsp:nvSpPr>
      <dsp:spPr>
        <a:xfrm>
          <a:off x="1171575" y="2011263"/>
          <a:ext cx="2125265" cy="1275159"/>
        </a:xfrm>
        <a:prstGeom prst="rect">
          <a:avLst/>
        </a:prstGeom>
        <a:solidFill>
          <a:schemeClr val="accent2">
            <a:hueOff val="-13406127"/>
            <a:satOff val="135"/>
            <a:lumOff val="43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kern="1200"/>
            <a:t>Επιληπτικές κρίσεις</a:t>
          </a:r>
          <a:endParaRPr lang="en-US" sz="1900" kern="1200"/>
        </a:p>
      </dsp:txBody>
      <dsp:txXfrm>
        <a:off x="1171575" y="2011263"/>
        <a:ext cx="2125265" cy="1275159"/>
      </dsp:txXfrm>
    </dsp:sp>
    <dsp:sp modelId="{7434F9A2-24DA-4F41-B5D9-603910BD3946}">
      <dsp:nvSpPr>
        <dsp:cNvPr id="0" name=""/>
        <dsp:cNvSpPr/>
      </dsp:nvSpPr>
      <dsp:spPr>
        <a:xfrm>
          <a:off x="3509367" y="2011263"/>
          <a:ext cx="2125265" cy="1275159"/>
        </a:xfrm>
        <a:prstGeom prst="rect">
          <a:avLst/>
        </a:prstGeom>
        <a:solidFill>
          <a:schemeClr val="accent2">
            <a:hueOff val="-16757659"/>
            <a:satOff val="169"/>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kern="1200"/>
            <a:t>Φλεγμονή του κεντρικού νευρικού συστήματος</a:t>
          </a:r>
          <a:endParaRPr lang="en-US" sz="1900" kern="1200"/>
        </a:p>
      </dsp:txBody>
      <dsp:txXfrm>
        <a:off x="3509367" y="2011263"/>
        <a:ext cx="2125265" cy="1275159"/>
      </dsp:txXfrm>
    </dsp:sp>
    <dsp:sp modelId="{6F8217D8-FC36-4E14-9C26-5B31C8BE0523}">
      <dsp:nvSpPr>
        <dsp:cNvPr id="0" name=""/>
        <dsp:cNvSpPr/>
      </dsp:nvSpPr>
      <dsp:spPr>
        <a:xfrm>
          <a:off x="5847159" y="2011263"/>
          <a:ext cx="2125265" cy="1275159"/>
        </a:xfrm>
        <a:prstGeom prst="rect">
          <a:avLst/>
        </a:prstGeom>
        <a:solidFill>
          <a:schemeClr val="accent2">
            <a:hueOff val="-20109190"/>
            <a:satOff val="203"/>
            <a:lumOff val="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kern="1200"/>
            <a:t>Επιπλοκές από φάρμακα</a:t>
          </a:r>
          <a:endParaRPr lang="en-US" sz="1900" kern="1200"/>
        </a:p>
      </dsp:txBody>
      <dsp:txXfrm>
        <a:off x="5847159" y="2011263"/>
        <a:ext cx="2125265" cy="12751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9FD02-76F6-4F36-9F5D-7D39E8004D82}">
      <dsp:nvSpPr>
        <dsp:cNvPr id="0" name=""/>
        <dsp:cNvSpPr/>
      </dsp:nvSpPr>
      <dsp:spPr>
        <a:xfrm>
          <a:off x="0" y="1971"/>
          <a:ext cx="5980170" cy="83845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Συγγενείς καρδιοπάθειες</a:t>
          </a:r>
          <a:endParaRPr lang="en-US" sz="2100" kern="1200"/>
        </a:p>
      </dsp:txBody>
      <dsp:txXfrm>
        <a:off x="40930" y="42901"/>
        <a:ext cx="5898310" cy="756591"/>
      </dsp:txXfrm>
    </dsp:sp>
    <dsp:sp modelId="{C5936335-A80E-4369-9B36-4636AADCE205}">
      <dsp:nvSpPr>
        <dsp:cNvPr id="0" name=""/>
        <dsp:cNvSpPr/>
      </dsp:nvSpPr>
      <dsp:spPr>
        <a:xfrm>
          <a:off x="0" y="900902"/>
          <a:ext cx="5980170" cy="838451"/>
        </a:xfrm>
        <a:prstGeom prst="roundRect">
          <a:avLst/>
        </a:prstGeom>
        <a:solidFill>
          <a:schemeClr val="accent2">
            <a:hueOff val="-4021838"/>
            <a:satOff val="41"/>
            <a:lumOff val="1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Καρδιακή ανεπάρκεια</a:t>
          </a:r>
          <a:endParaRPr lang="en-US" sz="2100" kern="1200"/>
        </a:p>
      </dsp:txBody>
      <dsp:txXfrm>
        <a:off x="40930" y="941832"/>
        <a:ext cx="5898310" cy="756591"/>
      </dsp:txXfrm>
    </dsp:sp>
    <dsp:sp modelId="{B25FBBAD-1F48-4B5D-8977-5956AD024FF7}">
      <dsp:nvSpPr>
        <dsp:cNvPr id="0" name=""/>
        <dsp:cNvSpPr/>
      </dsp:nvSpPr>
      <dsp:spPr>
        <a:xfrm>
          <a:off x="0" y="1799833"/>
          <a:ext cx="5980170" cy="838451"/>
        </a:xfrm>
        <a:prstGeom prst="roundRect">
          <a:avLst/>
        </a:prstGeom>
        <a:solidFill>
          <a:schemeClr val="accent2">
            <a:hueOff val="-8043676"/>
            <a:satOff val="81"/>
            <a:lumOff val="2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Λοιμώξεις αναπνευστικού</a:t>
          </a:r>
          <a:endParaRPr lang="en-US" sz="2100" kern="1200"/>
        </a:p>
      </dsp:txBody>
      <dsp:txXfrm>
        <a:off x="40930" y="1840763"/>
        <a:ext cx="5898310" cy="756591"/>
      </dsp:txXfrm>
    </dsp:sp>
    <dsp:sp modelId="{F3B91D8C-4EFF-49C7-8089-877319936D25}">
      <dsp:nvSpPr>
        <dsp:cNvPr id="0" name=""/>
        <dsp:cNvSpPr/>
      </dsp:nvSpPr>
      <dsp:spPr>
        <a:xfrm>
          <a:off x="0" y="2698764"/>
          <a:ext cx="5980170" cy="838451"/>
        </a:xfrm>
        <a:prstGeom prst="roundRect">
          <a:avLst/>
        </a:prstGeom>
        <a:solidFill>
          <a:schemeClr val="accent2">
            <a:hueOff val="-12065514"/>
            <a:satOff val="122"/>
            <a:lumOff val="3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Αναπνευστική ανεπάρκεια</a:t>
          </a:r>
          <a:endParaRPr lang="en-US" sz="2100" kern="1200"/>
        </a:p>
      </dsp:txBody>
      <dsp:txXfrm>
        <a:off x="40930" y="2739694"/>
        <a:ext cx="5898310" cy="756591"/>
      </dsp:txXfrm>
    </dsp:sp>
    <dsp:sp modelId="{C225A368-E69B-4670-93A6-2C9DD15E087F}">
      <dsp:nvSpPr>
        <dsp:cNvPr id="0" name=""/>
        <dsp:cNvSpPr/>
      </dsp:nvSpPr>
      <dsp:spPr>
        <a:xfrm>
          <a:off x="0" y="3597696"/>
          <a:ext cx="5980170" cy="838451"/>
        </a:xfrm>
        <a:prstGeom prst="roundRect">
          <a:avLst/>
        </a:prstGeom>
        <a:solidFill>
          <a:schemeClr val="accent2">
            <a:hueOff val="-16087352"/>
            <a:satOff val="162"/>
            <a:lumOff val="5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Ατρησία ρινικών χοανών</a:t>
          </a:r>
          <a:endParaRPr lang="en-US" sz="2100" kern="1200"/>
        </a:p>
      </dsp:txBody>
      <dsp:txXfrm>
        <a:off x="40930" y="3638626"/>
        <a:ext cx="5898310" cy="756591"/>
      </dsp:txXfrm>
    </dsp:sp>
    <dsp:sp modelId="{94F1C611-5197-4F33-A82C-F0BA5F6B7855}">
      <dsp:nvSpPr>
        <dsp:cNvPr id="0" name=""/>
        <dsp:cNvSpPr/>
      </dsp:nvSpPr>
      <dsp:spPr>
        <a:xfrm>
          <a:off x="0" y="4496627"/>
          <a:ext cx="5980170" cy="838451"/>
        </a:xfrm>
        <a:prstGeom prst="roundRect">
          <a:avLst/>
        </a:prstGeom>
        <a:solidFill>
          <a:schemeClr val="accent2">
            <a:hueOff val="-20109190"/>
            <a:satOff val="203"/>
            <a:lumOff val="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dirty="0"/>
            <a:t>Διασωλήνωση παρατεταμένη - </a:t>
          </a:r>
          <a:r>
            <a:rPr lang="el-GR" sz="2100" kern="1200" dirty="0">
              <a:solidFill>
                <a:schemeClr val="bg1"/>
              </a:solidFill>
            </a:rPr>
            <a:t>ειδικά κατά τη </a:t>
          </a:r>
          <a:r>
            <a:rPr lang="el-GR" sz="2100" kern="1200" dirty="0"/>
            <a:t>νεογνική/βρεφική ηλικία.</a:t>
          </a:r>
          <a:endParaRPr lang="en-US" sz="2100" kern="1200" dirty="0"/>
        </a:p>
      </dsp:txBody>
      <dsp:txXfrm>
        <a:off x="40930" y="4537557"/>
        <a:ext cx="5898310" cy="7565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6A125-1012-4FC7-91DD-1BEB1D6806C6}">
      <dsp:nvSpPr>
        <dsp:cNvPr id="0" name=""/>
        <dsp:cNvSpPr/>
      </dsp:nvSpPr>
      <dsp:spPr>
        <a:xfrm>
          <a:off x="0" y="0"/>
          <a:ext cx="91440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6E4E60-A3B1-410B-91F8-533D58C1DB5C}">
      <dsp:nvSpPr>
        <dsp:cNvPr id="0" name=""/>
        <dsp:cNvSpPr/>
      </dsp:nvSpPr>
      <dsp:spPr>
        <a:xfrm>
          <a:off x="0" y="0"/>
          <a:ext cx="9144000" cy="47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dirty="0">
              <a:latin typeface="Times New Roman" panose="02020603050405020304" pitchFamily="18" charset="0"/>
              <a:cs typeface="Times New Roman" panose="02020603050405020304" pitchFamily="18" charset="0"/>
            </a:rPr>
            <a:t>Λαγόχειλο</a:t>
          </a:r>
          <a:endParaRPr lang="en-US" sz="2200" kern="1200" dirty="0">
            <a:latin typeface="Times New Roman" panose="02020603050405020304" pitchFamily="18" charset="0"/>
            <a:cs typeface="Times New Roman" panose="02020603050405020304" pitchFamily="18" charset="0"/>
          </a:endParaRPr>
        </a:p>
      </dsp:txBody>
      <dsp:txXfrm>
        <a:off x="0" y="0"/>
        <a:ext cx="9144000" cy="476250"/>
      </dsp:txXfrm>
    </dsp:sp>
    <dsp:sp modelId="{38E58416-01EE-4DA6-94AE-C1B8ABDAFD70}">
      <dsp:nvSpPr>
        <dsp:cNvPr id="0" name=""/>
        <dsp:cNvSpPr/>
      </dsp:nvSpPr>
      <dsp:spPr>
        <a:xfrm>
          <a:off x="0" y="476250"/>
          <a:ext cx="91440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448239-D4D2-453A-BC83-164F536254BD}">
      <dsp:nvSpPr>
        <dsp:cNvPr id="0" name=""/>
        <dsp:cNvSpPr/>
      </dsp:nvSpPr>
      <dsp:spPr>
        <a:xfrm>
          <a:off x="0" y="476250"/>
          <a:ext cx="9144000" cy="47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a:latin typeface="Times New Roman" panose="02020603050405020304" pitchFamily="18" charset="0"/>
              <a:cs typeface="Times New Roman" panose="02020603050405020304" pitchFamily="18" charset="0"/>
            </a:rPr>
            <a:t>Λυκόστομα</a:t>
          </a:r>
          <a:endParaRPr lang="en-US" sz="2200" kern="1200">
            <a:latin typeface="Times New Roman" panose="02020603050405020304" pitchFamily="18" charset="0"/>
            <a:cs typeface="Times New Roman" panose="02020603050405020304" pitchFamily="18" charset="0"/>
          </a:endParaRPr>
        </a:p>
      </dsp:txBody>
      <dsp:txXfrm>
        <a:off x="0" y="476250"/>
        <a:ext cx="9144000" cy="476250"/>
      </dsp:txXfrm>
    </dsp:sp>
    <dsp:sp modelId="{D34CC310-22ED-4948-8156-22B3F9E5D612}">
      <dsp:nvSpPr>
        <dsp:cNvPr id="0" name=""/>
        <dsp:cNvSpPr/>
      </dsp:nvSpPr>
      <dsp:spPr>
        <a:xfrm>
          <a:off x="0" y="952500"/>
          <a:ext cx="91440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94F7DF-9F66-44A5-9311-213432CD09DB}">
      <dsp:nvSpPr>
        <dsp:cNvPr id="0" name=""/>
        <dsp:cNvSpPr/>
      </dsp:nvSpPr>
      <dsp:spPr>
        <a:xfrm>
          <a:off x="0" y="952500"/>
          <a:ext cx="9144000" cy="47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a:latin typeface="Times New Roman" panose="02020603050405020304" pitchFamily="18" charset="0"/>
              <a:cs typeface="Times New Roman" panose="02020603050405020304" pitchFamily="18" charset="0"/>
            </a:rPr>
            <a:t>Στενώσεις, σχιστίες</a:t>
          </a:r>
          <a:endParaRPr lang="en-US" sz="2200" kern="1200">
            <a:latin typeface="Times New Roman" panose="02020603050405020304" pitchFamily="18" charset="0"/>
            <a:cs typeface="Times New Roman" panose="02020603050405020304" pitchFamily="18" charset="0"/>
          </a:endParaRPr>
        </a:p>
      </dsp:txBody>
      <dsp:txXfrm>
        <a:off x="0" y="952500"/>
        <a:ext cx="9144000" cy="476250"/>
      </dsp:txXfrm>
    </dsp:sp>
    <dsp:sp modelId="{3B7B8A1C-B87E-4183-8574-778964DD19BE}">
      <dsp:nvSpPr>
        <dsp:cNvPr id="0" name=""/>
        <dsp:cNvSpPr/>
      </dsp:nvSpPr>
      <dsp:spPr>
        <a:xfrm>
          <a:off x="0" y="1428750"/>
          <a:ext cx="91440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62B905-0EEB-44F3-9D2C-38CE1D3A9D4E}">
      <dsp:nvSpPr>
        <dsp:cNvPr id="0" name=""/>
        <dsp:cNvSpPr/>
      </dsp:nvSpPr>
      <dsp:spPr>
        <a:xfrm>
          <a:off x="0" y="1428750"/>
          <a:ext cx="9144000" cy="47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a:latin typeface="Times New Roman" panose="02020603050405020304" pitchFamily="18" charset="0"/>
              <a:cs typeface="Times New Roman" panose="02020603050405020304" pitchFamily="18" charset="0"/>
            </a:rPr>
            <a:t>Γαστροοισοφαγικό συρίγγιο</a:t>
          </a:r>
          <a:endParaRPr lang="en-US" sz="2200" kern="1200">
            <a:latin typeface="Times New Roman" panose="02020603050405020304" pitchFamily="18" charset="0"/>
            <a:cs typeface="Times New Roman" panose="02020603050405020304" pitchFamily="18" charset="0"/>
          </a:endParaRPr>
        </a:p>
      </dsp:txBody>
      <dsp:txXfrm>
        <a:off x="0" y="1428750"/>
        <a:ext cx="9144000" cy="476250"/>
      </dsp:txXfrm>
    </dsp:sp>
    <dsp:sp modelId="{E21D0476-8CB8-44C0-A5B3-4B1D90013E5B}">
      <dsp:nvSpPr>
        <dsp:cNvPr id="0" name=""/>
        <dsp:cNvSpPr/>
      </dsp:nvSpPr>
      <dsp:spPr>
        <a:xfrm>
          <a:off x="0" y="1905000"/>
          <a:ext cx="9144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632608-C010-4168-8DA6-9F9FF7B6E8D5}">
      <dsp:nvSpPr>
        <dsp:cNvPr id="0" name=""/>
        <dsp:cNvSpPr/>
      </dsp:nvSpPr>
      <dsp:spPr>
        <a:xfrm>
          <a:off x="0" y="1905000"/>
          <a:ext cx="9144000" cy="47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a:latin typeface="Times New Roman" panose="02020603050405020304" pitchFamily="18" charset="0"/>
              <a:cs typeface="Times New Roman" panose="02020603050405020304" pitchFamily="18" charset="0"/>
            </a:rPr>
            <a:t>Γαστροοισοφαγική παλινδρόμηση</a:t>
          </a:r>
          <a:endParaRPr lang="en-US" sz="2200" kern="1200">
            <a:latin typeface="Times New Roman" panose="02020603050405020304" pitchFamily="18" charset="0"/>
            <a:cs typeface="Times New Roman" panose="02020603050405020304" pitchFamily="18" charset="0"/>
          </a:endParaRPr>
        </a:p>
      </dsp:txBody>
      <dsp:txXfrm>
        <a:off x="0" y="1905000"/>
        <a:ext cx="9144000" cy="476250"/>
      </dsp:txXfrm>
    </dsp:sp>
    <dsp:sp modelId="{C79B19DA-4EC3-444B-BB8C-3244F5A2C858}">
      <dsp:nvSpPr>
        <dsp:cNvPr id="0" name=""/>
        <dsp:cNvSpPr/>
      </dsp:nvSpPr>
      <dsp:spPr>
        <a:xfrm>
          <a:off x="0" y="2381250"/>
          <a:ext cx="91440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45485E-B08D-484E-BB51-5F4134AE34A6}">
      <dsp:nvSpPr>
        <dsp:cNvPr id="0" name=""/>
        <dsp:cNvSpPr/>
      </dsp:nvSpPr>
      <dsp:spPr>
        <a:xfrm>
          <a:off x="0" y="2381250"/>
          <a:ext cx="9144000" cy="47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a:latin typeface="Times New Roman" panose="02020603050405020304" pitchFamily="18" charset="0"/>
              <a:cs typeface="Times New Roman" panose="02020603050405020304" pitchFamily="18" charset="0"/>
            </a:rPr>
            <a:t>Οισοφαγίτιδα</a:t>
          </a:r>
          <a:endParaRPr lang="en-US" sz="2200" kern="1200">
            <a:latin typeface="Times New Roman" panose="02020603050405020304" pitchFamily="18" charset="0"/>
            <a:cs typeface="Times New Roman" panose="02020603050405020304" pitchFamily="18" charset="0"/>
          </a:endParaRPr>
        </a:p>
      </dsp:txBody>
      <dsp:txXfrm>
        <a:off x="0" y="2381250"/>
        <a:ext cx="9144000" cy="476250"/>
      </dsp:txXfrm>
    </dsp:sp>
    <dsp:sp modelId="{4954C052-9C54-4F3E-BAEF-55A472518E74}">
      <dsp:nvSpPr>
        <dsp:cNvPr id="0" name=""/>
        <dsp:cNvSpPr/>
      </dsp:nvSpPr>
      <dsp:spPr>
        <a:xfrm>
          <a:off x="0" y="2857500"/>
          <a:ext cx="91440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DF9DD2-E927-4699-ACCB-708F3DCA1237}">
      <dsp:nvSpPr>
        <dsp:cNvPr id="0" name=""/>
        <dsp:cNvSpPr/>
      </dsp:nvSpPr>
      <dsp:spPr>
        <a:xfrm>
          <a:off x="0" y="2857500"/>
          <a:ext cx="9144000" cy="47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dirty="0">
              <a:latin typeface="Times New Roman" panose="02020603050405020304" pitchFamily="18" charset="0"/>
              <a:cs typeface="Times New Roman" panose="02020603050405020304" pitchFamily="18" charset="0"/>
            </a:rPr>
            <a:t>Φλεγμονώδεις νόσοι του εντέρου</a:t>
          </a:r>
          <a:endParaRPr lang="en-US" sz="2200" kern="1200" dirty="0">
            <a:latin typeface="Times New Roman" panose="02020603050405020304" pitchFamily="18" charset="0"/>
            <a:cs typeface="Times New Roman" panose="02020603050405020304" pitchFamily="18" charset="0"/>
          </a:endParaRPr>
        </a:p>
      </dsp:txBody>
      <dsp:txXfrm>
        <a:off x="0" y="2857500"/>
        <a:ext cx="9144000" cy="476250"/>
      </dsp:txXfrm>
    </dsp:sp>
    <dsp:sp modelId="{CDAB86EE-78BF-4AEE-94CE-D2E9BA18C1A7}">
      <dsp:nvSpPr>
        <dsp:cNvPr id="0" name=""/>
        <dsp:cNvSpPr/>
      </dsp:nvSpPr>
      <dsp:spPr>
        <a:xfrm>
          <a:off x="0" y="3333749"/>
          <a:ext cx="91440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EB4B22-5AB5-40BC-A0E8-4289587B04A7}">
      <dsp:nvSpPr>
        <dsp:cNvPr id="0" name=""/>
        <dsp:cNvSpPr/>
      </dsp:nvSpPr>
      <dsp:spPr>
        <a:xfrm>
          <a:off x="0" y="3333750"/>
          <a:ext cx="9144000" cy="47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a:latin typeface="Times New Roman" panose="02020603050405020304" pitchFamily="18" charset="0"/>
              <a:cs typeface="Times New Roman" panose="02020603050405020304" pitchFamily="18" charset="0"/>
            </a:rPr>
            <a:t>Έλκος στομάχου / δωδεκαδακτύλου</a:t>
          </a:r>
          <a:endParaRPr lang="en-US" sz="2200" kern="1200">
            <a:latin typeface="Times New Roman" panose="02020603050405020304" pitchFamily="18" charset="0"/>
            <a:cs typeface="Times New Roman" panose="02020603050405020304" pitchFamily="18" charset="0"/>
          </a:endParaRPr>
        </a:p>
      </dsp:txBody>
      <dsp:txXfrm>
        <a:off x="0" y="3333750"/>
        <a:ext cx="9144000" cy="4762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28319-9A28-476F-991D-186C629AAB53}">
      <dsp:nvSpPr>
        <dsp:cNvPr id="0" name=""/>
        <dsp:cNvSpPr/>
      </dsp:nvSpPr>
      <dsp:spPr>
        <a:xfrm>
          <a:off x="0" y="2203"/>
          <a:ext cx="71295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E7F90E-7D94-4195-9D01-DBCE43FC840C}">
      <dsp:nvSpPr>
        <dsp:cNvPr id="0" name=""/>
        <dsp:cNvSpPr/>
      </dsp:nvSpPr>
      <dsp:spPr>
        <a:xfrm>
          <a:off x="0" y="2203"/>
          <a:ext cx="7129561" cy="751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b="1" kern="1200" dirty="0">
              <a:latin typeface="Times New Roman" panose="02020603050405020304" pitchFamily="18" charset="0"/>
              <a:cs typeface="Times New Roman" panose="02020603050405020304" pitchFamily="18" charset="0"/>
            </a:rPr>
            <a:t>Βασικές αποκλίσεις συμπεριφοράς στη σίτιση των παιδιών:</a:t>
          </a:r>
          <a:endParaRPr lang="en-US" sz="2200" b="1" kern="1200" dirty="0">
            <a:latin typeface="Times New Roman" panose="02020603050405020304" pitchFamily="18" charset="0"/>
            <a:cs typeface="Times New Roman" panose="02020603050405020304" pitchFamily="18" charset="0"/>
          </a:endParaRPr>
        </a:p>
      </dsp:txBody>
      <dsp:txXfrm>
        <a:off x="0" y="2203"/>
        <a:ext cx="7129561" cy="751537"/>
      </dsp:txXfrm>
    </dsp:sp>
    <dsp:sp modelId="{E1268967-14EC-4EBF-893A-6225505A6C75}">
      <dsp:nvSpPr>
        <dsp:cNvPr id="0" name=""/>
        <dsp:cNvSpPr/>
      </dsp:nvSpPr>
      <dsp:spPr>
        <a:xfrm>
          <a:off x="0" y="753741"/>
          <a:ext cx="712956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4BE495-2F1D-431B-8505-7F43159DAD40}">
      <dsp:nvSpPr>
        <dsp:cNvPr id="0" name=""/>
        <dsp:cNvSpPr/>
      </dsp:nvSpPr>
      <dsp:spPr>
        <a:xfrm>
          <a:off x="0" y="753741"/>
          <a:ext cx="7129561" cy="751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dirty="0">
              <a:latin typeface="Times New Roman" panose="02020603050405020304" pitchFamily="18" charset="0"/>
              <a:cs typeface="Times New Roman" panose="02020603050405020304" pitchFamily="18" charset="0"/>
            </a:rPr>
            <a:t>Τρώνε πολύ λίγο</a:t>
          </a:r>
          <a:endParaRPr lang="en-US" sz="2200" kern="1200" dirty="0">
            <a:latin typeface="Times New Roman" panose="02020603050405020304" pitchFamily="18" charset="0"/>
            <a:cs typeface="Times New Roman" panose="02020603050405020304" pitchFamily="18" charset="0"/>
          </a:endParaRPr>
        </a:p>
      </dsp:txBody>
      <dsp:txXfrm>
        <a:off x="0" y="753741"/>
        <a:ext cx="7129561" cy="751537"/>
      </dsp:txXfrm>
    </dsp:sp>
    <dsp:sp modelId="{6F0CA4F0-7D82-404D-AF46-CE1C9CE65C18}">
      <dsp:nvSpPr>
        <dsp:cNvPr id="0" name=""/>
        <dsp:cNvSpPr/>
      </dsp:nvSpPr>
      <dsp:spPr>
        <a:xfrm>
          <a:off x="0" y="1505279"/>
          <a:ext cx="712956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C89971-86F8-4CD0-8B88-3B139CEF28EA}">
      <dsp:nvSpPr>
        <dsp:cNvPr id="0" name=""/>
        <dsp:cNvSpPr/>
      </dsp:nvSpPr>
      <dsp:spPr>
        <a:xfrm>
          <a:off x="0" y="1505279"/>
          <a:ext cx="7129561" cy="751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dirty="0">
              <a:latin typeface="Times New Roman" panose="02020603050405020304" pitchFamily="18" charset="0"/>
              <a:cs typeface="Times New Roman" panose="02020603050405020304" pitchFamily="18" charset="0"/>
            </a:rPr>
            <a:t>Τρώνε περιορισμένο αριθμό τροφών</a:t>
          </a:r>
          <a:endParaRPr lang="en-US" sz="2200" kern="1200" dirty="0">
            <a:latin typeface="Times New Roman" panose="02020603050405020304" pitchFamily="18" charset="0"/>
            <a:cs typeface="Times New Roman" panose="02020603050405020304" pitchFamily="18" charset="0"/>
          </a:endParaRPr>
        </a:p>
      </dsp:txBody>
      <dsp:txXfrm>
        <a:off x="0" y="1505279"/>
        <a:ext cx="7129561" cy="751537"/>
      </dsp:txXfrm>
    </dsp:sp>
    <dsp:sp modelId="{D49ED408-2C06-43D0-98EA-0496E22D83B0}">
      <dsp:nvSpPr>
        <dsp:cNvPr id="0" name=""/>
        <dsp:cNvSpPr/>
      </dsp:nvSpPr>
      <dsp:spPr>
        <a:xfrm>
          <a:off x="0" y="2256817"/>
          <a:ext cx="7129561"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A80746-5E2A-4450-B7C8-2219B32DCB7C}">
      <dsp:nvSpPr>
        <dsp:cNvPr id="0" name=""/>
        <dsp:cNvSpPr/>
      </dsp:nvSpPr>
      <dsp:spPr>
        <a:xfrm>
          <a:off x="0" y="2256817"/>
          <a:ext cx="7129561" cy="751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dirty="0">
              <a:latin typeface="Times New Roman" panose="02020603050405020304" pitchFamily="18" charset="0"/>
              <a:cs typeface="Times New Roman" panose="02020603050405020304" pitchFamily="18" charset="0"/>
            </a:rPr>
            <a:t>Εμφανίζουν φόβο να φάνε.</a:t>
          </a:r>
          <a:endParaRPr lang="en-US" sz="2200" kern="1200" dirty="0">
            <a:latin typeface="Times New Roman" panose="02020603050405020304" pitchFamily="18" charset="0"/>
            <a:cs typeface="Times New Roman" panose="02020603050405020304" pitchFamily="18" charset="0"/>
          </a:endParaRPr>
        </a:p>
      </dsp:txBody>
      <dsp:txXfrm>
        <a:off x="0" y="2256817"/>
        <a:ext cx="7129561" cy="751537"/>
      </dsp:txXfrm>
    </dsp:sp>
    <dsp:sp modelId="{5601D98A-13D8-4D26-9F40-07695FF3DB09}">
      <dsp:nvSpPr>
        <dsp:cNvPr id="0" name=""/>
        <dsp:cNvSpPr/>
      </dsp:nvSpPr>
      <dsp:spPr>
        <a:xfrm>
          <a:off x="0" y="3008354"/>
          <a:ext cx="712956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FA9699-CD53-466F-BE12-012FB88BA2FA}">
      <dsp:nvSpPr>
        <dsp:cNvPr id="0" name=""/>
        <dsp:cNvSpPr/>
      </dsp:nvSpPr>
      <dsp:spPr>
        <a:xfrm>
          <a:off x="0" y="3008354"/>
          <a:ext cx="7129561" cy="751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dirty="0">
              <a:latin typeface="Times New Roman" panose="02020603050405020304" pitchFamily="18" charset="0"/>
              <a:cs typeface="Times New Roman" panose="02020603050405020304" pitchFamily="18" charset="0"/>
            </a:rPr>
            <a:t>Νεοφοβία : “απόρριψη νέων τροφών ”</a:t>
          </a:r>
          <a:endParaRPr lang="en-US" sz="2200" kern="1200" dirty="0">
            <a:latin typeface="Times New Roman" panose="02020603050405020304" pitchFamily="18" charset="0"/>
            <a:cs typeface="Times New Roman" panose="02020603050405020304" pitchFamily="18" charset="0"/>
          </a:endParaRPr>
        </a:p>
      </dsp:txBody>
      <dsp:txXfrm>
        <a:off x="0" y="3008354"/>
        <a:ext cx="7129561" cy="751537"/>
      </dsp:txXfrm>
    </dsp:sp>
    <dsp:sp modelId="{90EA3367-C620-499D-870B-D1785803785A}">
      <dsp:nvSpPr>
        <dsp:cNvPr id="0" name=""/>
        <dsp:cNvSpPr/>
      </dsp:nvSpPr>
      <dsp:spPr>
        <a:xfrm>
          <a:off x="0" y="3759892"/>
          <a:ext cx="71295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2E88B-F9C5-450B-9FB2-757B0F2D3854}">
      <dsp:nvSpPr>
        <dsp:cNvPr id="0" name=""/>
        <dsp:cNvSpPr/>
      </dsp:nvSpPr>
      <dsp:spPr>
        <a:xfrm>
          <a:off x="0" y="3759892"/>
          <a:ext cx="7129561" cy="751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dirty="0" err="1">
              <a:latin typeface="Times New Roman" panose="02020603050405020304" pitchFamily="18" charset="0"/>
              <a:cs typeface="Times New Roman" panose="02020603050405020304" pitchFamily="18" charset="0"/>
            </a:rPr>
            <a:t>Picky</a:t>
          </a:r>
          <a:r>
            <a:rPr lang="el-GR" sz="2200" kern="1200" dirty="0">
              <a:latin typeface="Times New Roman" panose="02020603050405020304" pitchFamily="18" charset="0"/>
              <a:cs typeface="Times New Roman" panose="02020603050405020304" pitchFamily="18" charset="0"/>
            </a:rPr>
            <a:t> </a:t>
          </a:r>
          <a:r>
            <a:rPr lang="el-GR" sz="2200" kern="1200" dirty="0" err="1">
              <a:latin typeface="Times New Roman" panose="02020603050405020304" pitchFamily="18" charset="0"/>
              <a:cs typeface="Times New Roman" panose="02020603050405020304" pitchFamily="18" charset="0"/>
            </a:rPr>
            <a:t>eating</a:t>
          </a:r>
          <a:r>
            <a:rPr lang="el-GR" sz="2200" kern="1200" dirty="0">
              <a:latin typeface="Times New Roman" panose="02020603050405020304" pitchFamily="18" charset="0"/>
              <a:cs typeface="Times New Roman" panose="02020603050405020304" pitchFamily="18" charset="0"/>
            </a:rPr>
            <a:t> : επιλεκτικά, δύσκολα στο </a:t>
          </a:r>
          <a:r>
            <a:rPr lang="el-GR" sz="2200" kern="1200" dirty="0" err="1">
              <a:latin typeface="Times New Roman" panose="02020603050405020304" pitchFamily="18" charset="0"/>
              <a:cs typeface="Times New Roman" panose="02020603050405020304" pitchFamily="18" charset="0"/>
            </a:rPr>
            <a:t>τάϊσμα</a:t>
          </a:r>
          <a:r>
            <a:rPr lang="el-GR" sz="2200" kern="1200" dirty="0">
              <a:latin typeface="Times New Roman" panose="02020603050405020304" pitchFamily="18" charset="0"/>
              <a:cs typeface="Times New Roman" panose="02020603050405020304" pitchFamily="18" charset="0"/>
            </a:rPr>
            <a:t> παιδιά, με κακή όρεξη</a:t>
          </a:r>
          <a:endParaRPr lang="en-US" sz="2200" kern="1200" dirty="0">
            <a:latin typeface="Times New Roman" panose="02020603050405020304" pitchFamily="18" charset="0"/>
            <a:cs typeface="Times New Roman" panose="02020603050405020304" pitchFamily="18" charset="0"/>
          </a:endParaRPr>
        </a:p>
      </dsp:txBody>
      <dsp:txXfrm>
        <a:off x="0" y="3759892"/>
        <a:ext cx="7129561" cy="7515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C3DC1-5DFC-4B2C-B538-1A5B100FD51B}">
      <dsp:nvSpPr>
        <dsp:cNvPr id="0" name=""/>
        <dsp:cNvSpPr/>
      </dsp:nvSpPr>
      <dsp:spPr>
        <a:xfrm>
          <a:off x="0" y="0"/>
          <a:ext cx="9144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1FCF6E-A22D-4C8F-B64D-BE5170B85102}">
      <dsp:nvSpPr>
        <dsp:cNvPr id="0" name=""/>
        <dsp:cNvSpPr/>
      </dsp:nvSpPr>
      <dsp:spPr>
        <a:xfrm>
          <a:off x="0" y="0"/>
          <a:ext cx="9144000" cy="985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kern="1200" dirty="0">
              <a:latin typeface="Times New Roman" panose="02020603050405020304" pitchFamily="18" charset="0"/>
              <a:cs typeface="Times New Roman" panose="02020603050405020304" pitchFamily="18" charset="0"/>
            </a:rPr>
            <a:t>Η Δυσλειτουργία της Αισθητηριακής Ολοκλήρωσης μπορεί να επηρεάσει τόσο τη μυρωδιά, όσο και τη γεύση. </a:t>
          </a:r>
          <a:endParaRPr lang="en-US" sz="2000" kern="1200" dirty="0">
            <a:latin typeface="Times New Roman" panose="02020603050405020304" pitchFamily="18" charset="0"/>
            <a:cs typeface="Times New Roman" panose="02020603050405020304" pitchFamily="18" charset="0"/>
          </a:endParaRPr>
        </a:p>
      </dsp:txBody>
      <dsp:txXfrm>
        <a:off x="0" y="0"/>
        <a:ext cx="9144000" cy="985155"/>
      </dsp:txXfrm>
    </dsp:sp>
    <dsp:sp modelId="{18DF3AAA-DED9-4519-A2C5-00F1ADB33BFE}">
      <dsp:nvSpPr>
        <dsp:cNvPr id="0" name=""/>
        <dsp:cNvSpPr/>
      </dsp:nvSpPr>
      <dsp:spPr>
        <a:xfrm>
          <a:off x="0" y="985155"/>
          <a:ext cx="9144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AE1180-8AF7-47FF-BDDE-897D5131B30F}">
      <dsp:nvSpPr>
        <dsp:cNvPr id="0" name=""/>
        <dsp:cNvSpPr/>
      </dsp:nvSpPr>
      <dsp:spPr>
        <a:xfrm>
          <a:off x="0" y="985155"/>
          <a:ext cx="9144000" cy="985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kern="1200">
              <a:latin typeface="Times New Roman" panose="02020603050405020304" pitchFamily="18" charset="0"/>
              <a:cs typeface="Times New Roman" panose="02020603050405020304" pitchFamily="18" charset="0"/>
            </a:rPr>
            <a:t>Η υποευαισθησία ή η υπερευαισθησία στις μυρωδιές και τις γεύσεις, συχνά παρεμβαίνει στις διατροφικές συνήθειες, και κατ’ επέκταση και στη διατροφή του παιδιού.</a:t>
          </a:r>
          <a:endParaRPr lang="en-US" sz="2000" kern="1200">
            <a:latin typeface="Times New Roman" panose="02020603050405020304" pitchFamily="18" charset="0"/>
            <a:cs typeface="Times New Roman" panose="02020603050405020304" pitchFamily="18" charset="0"/>
          </a:endParaRPr>
        </a:p>
      </dsp:txBody>
      <dsp:txXfrm>
        <a:off x="0" y="985155"/>
        <a:ext cx="9144000" cy="985155"/>
      </dsp:txXfrm>
    </dsp:sp>
    <dsp:sp modelId="{B58B90EA-ECE4-4086-A4D2-939EBE4C0CB1}">
      <dsp:nvSpPr>
        <dsp:cNvPr id="0" name=""/>
        <dsp:cNvSpPr/>
      </dsp:nvSpPr>
      <dsp:spPr>
        <a:xfrm>
          <a:off x="0" y="1970310"/>
          <a:ext cx="9144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398C10-0EC4-4301-817F-B57260B99DDA}">
      <dsp:nvSpPr>
        <dsp:cNvPr id="0" name=""/>
        <dsp:cNvSpPr/>
      </dsp:nvSpPr>
      <dsp:spPr>
        <a:xfrm>
          <a:off x="0" y="1970310"/>
          <a:ext cx="9144000" cy="985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kern="1200">
              <a:latin typeface="Times New Roman" panose="02020603050405020304" pitchFamily="18" charset="0"/>
              <a:cs typeface="Times New Roman" panose="02020603050405020304" pitchFamily="18" charset="0"/>
            </a:rPr>
            <a:t>Αυτή η δυσλειτουργία, μπορεί να είναι ένας τεράστιος παράγοντας που συμβάλλει στην διατροφική αποστροφή, οδηγώντας πιθανά και σε μια αποτυχημένη διάγνωση.</a:t>
          </a:r>
          <a:endParaRPr lang="en-US" sz="2000" kern="1200">
            <a:latin typeface="Times New Roman" panose="02020603050405020304" pitchFamily="18" charset="0"/>
            <a:cs typeface="Times New Roman" panose="02020603050405020304" pitchFamily="18" charset="0"/>
          </a:endParaRPr>
        </a:p>
      </dsp:txBody>
      <dsp:txXfrm>
        <a:off x="0" y="1970310"/>
        <a:ext cx="9144000" cy="985155"/>
      </dsp:txXfrm>
    </dsp:sp>
    <dsp:sp modelId="{BFEEC9CB-CF02-481B-947C-94664606AD9B}">
      <dsp:nvSpPr>
        <dsp:cNvPr id="0" name=""/>
        <dsp:cNvSpPr/>
      </dsp:nvSpPr>
      <dsp:spPr>
        <a:xfrm>
          <a:off x="0" y="2955465"/>
          <a:ext cx="9144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48BAFB-6BF1-47B1-B738-E64E47E1ECD6}">
      <dsp:nvSpPr>
        <dsp:cNvPr id="0" name=""/>
        <dsp:cNvSpPr/>
      </dsp:nvSpPr>
      <dsp:spPr>
        <a:xfrm>
          <a:off x="0" y="2955465"/>
          <a:ext cx="9144000" cy="985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kern="1200" dirty="0">
              <a:latin typeface="Times New Roman" panose="02020603050405020304" pitchFamily="18" charset="0"/>
              <a:cs typeface="Times New Roman" panose="02020603050405020304" pitchFamily="18" charset="0"/>
            </a:rPr>
            <a:t>Έντονη στοματική αμυντικότητα</a:t>
          </a:r>
          <a:endParaRPr lang="en-US" sz="2000" kern="1200" dirty="0">
            <a:latin typeface="Times New Roman" panose="02020603050405020304" pitchFamily="18" charset="0"/>
            <a:cs typeface="Times New Roman" panose="02020603050405020304" pitchFamily="18" charset="0"/>
          </a:endParaRPr>
        </a:p>
      </dsp:txBody>
      <dsp:txXfrm>
        <a:off x="0" y="2955465"/>
        <a:ext cx="9144000" cy="9851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22D05-0D21-439B-B934-73C47CC2B0C3}">
      <dsp:nvSpPr>
        <dsp:cNvPr id="0" name=""/>
        <dsp:cNvSpPr/>
      </dsp:nvSpPr>
      <dsp:spPr>
        <a:xfrm>
          <a:off x="0" y="57337"/>
          <a:ext cx="7712235" cy="7616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l-GR" sz="3100" kern="1200"/>
            <a:t>Περίπλοκη βιοψυχολογική διαταραχή</a:t>
          </a:r>
          <a:endParaRPr lang="en-US" sz="3100" kern="1200"/>
        </a:p>
      </dsp:txBody>
      <dsp:txXfrm>
        <a:off x="37182" y="94519"/>
        <a:ext cx="7637871" cy="687306"/>
      </dsp:txXfrm>
    </dsp:sp>
    <dsp:sp modelId="{5C3C45F4-CCB0-4162-B4F1-0CD4A3B1F960}">
      <dsp:nvSpPr>
        <dsp:cNvPr id="0" name=""/>
        <dsp:cNvSpPr/>
      </dsp:nvSpPr>
      <dsp:spPr>
        <a:xfrm>
          <a:off x="0" y="908287"/>
          <a:ext cx="7712235" cy="761670"/>
        </a:xfrm>
        <a:prstGeom prst="roundRect">
          <a:avLst/>
        </a:prstGeom>
        <a:solidFill>
          <a:schemeClr val="accent2">
            <a:hueOff val="-20109190"/>
            <a:satOff val="203"/>
            <a:lumOff val="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l-GR" sz="3100" kern="1200"/>
            <a:t>Αιτιολογία:</a:t>
          </a:r>
          <a:endParaRPr lang="en-US" sz="3100" kern="1200"/>
        </a:p>
      </dsp:txBody>
      <dsp:txXfrm>
        <a:off x="37182" y="945469"/>
        <a:ext cx="7637871" cy="687306"/>
      </dsp:txXfrm>
    </dsp:sp>
    <dsp:sp modelId="{4E9B8443-DC0C-4B30-B0DE-08CA9200C7DA}">
      <dsp:nvSpPr>
        <dsp:cNvPr id="0" name=""/>
        <dsp:cNvSpPr/>
      </dsp:nvSpPr>
      <dsp:spPr>
        <a:xfrm>
          <a:off x="0" y="1669957"/>
          <a:ext cx="7712235" cy="462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863"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l-GR" sz="2400" kern="1200" dirty="0">
              <a:latin typeface="Times New Roman" panose="02020603050405020304" pitchFamily="18" charset="0"/>
              <a:cs typeface="Times New Roman" panose="02020603050405020304" pitchFamily="18" charset="0"/>
            </a:rPr>
            <a:t>Γενετικοί παράγοντες (1% γενικό πληθυσμό, 7% όταν υπάρχει σε συγγενή α βαθμού, 55% σε </a:t>
          </a:r>
          <a:r>
            <a:rPr lang="el-GR" sz="2400" kern="1200" dirty="0" err="1">
              <a:latin typeface="Times New Roman" panose="02020603050405020304" pitchFamily="18" charset="0"/>
              <a:cs typeface="Times New Roman" panose="02020603050405020304" pitchFamily="18" charset="0"/>
            </a:rPr>
            <a:t>μονοζυγωτικά</a:t>
          </a:r>
          <a:r>
            <a:rPr lang="el-GR" sz="2400" kern="1200" dirty="0">
              <a:latin typeface="Times New Roman" panose="02020603050405020304" pitchFamily="18" charset="0"/>
              <a:cs typeface="Times New Roman" panose="02020603050405020304" pitchFamily="18" charset="0"/>
            </a:rPr>
            <a:t> δίδυμα, 7% σε </a:t>
          </a:r>
          <a:r>
            <a:rPr lang="el-GR" sz="2400" kern="1200" dirty="0" err="1">
              <a:latin typeface="Times New Roman" panose="02020603050405020304" pitchFamily="18" charset="0"/>
              <a:cs typeface="Times New Roman" panose="02020603050405020304" pitchFamily="18" charset="0"/>
            </a:rPr>
            <a:t>διζυγωτικά</a:t>
          </a:r>
          <a:r>
            <a:rPr lang="el-GR" sz="2400" kern="1200" dirty="0">
              <a:latin typeface="Times New Roman" panose="02020603050405020304" pitchFamily="18" charset="0"/>
              <a:cs typeface="Times New Roman" panose="02020603050405020304" pitchFamily="18" charset="0"/>
            </a:rPr>
            <a:t>. </a:t>
          </a:r>
          <a:r>
            <a:rPr lang="el-GR" sz="2400" kern="1200" dirty="0" err="1">
              <a:latin typeface="Times New Roman" panose="02020603050405020304" pitchFamily="18" charset="0"/>
              <a:cs typeface="Times New Roman" panose="02020603050405020304" pitchFamily="18" charset="0"/>
            </a:rPr>
            <a:t>Γενομικές</a:t>
          </a:r>
          <a:r>
            <a:rPr lang="el-GR" sz="2400" kern="1200" dirty="0">
              <a:latin typeface="Times New Roman" panose="02020603050405020304" pitchFamily="18" charset="0"/>
              <a:cs typeface="Times New Roman" panose="02020603050405020304" pitchFamily="18" charset="0"/>
            </a:rPr>
            <a:t> περιοχές στο χρωμόσωμα 1 σχετίζονται με ΝΑ, στο χρωμόσωμα 10 σχετίζονται ΝΒ)</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20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20000"/>
            </a:spcAft>
            <a:buChar char="•"/>
          </a:pPr>
          <a:r>
            <a:rPr lang="el-GR" sz="2400" kern="1200" dirty="0" err="1">
              <a:latin typeface="Times New Roman" panose="02020603050405020304" pitchFamily="18" charset="0"/>
              <a:cs typeface="Times New Roman" panose="02020603050405020304" pitchFamily="18" charset="0"/>
            </a:rPr>
            <a:t>Νευρο</a:t>
          </a:r>
          <a:r>
            <a:rPr lang="el-GR" sz="2400" kern="1200" dirty="0">
              <a:latin typeface="Times New Roman" panose="02020603050405020304" pitchFamily="18" charset="0"/>
              <a:cs typeface="Times New Roman" panose="02020603050405020304" pitchFamily="18" charset="0"/>
            </a:rPr>
            <a:t>-ορμονικοί παράγοντες (</a:t>
          </a:r>
          <a:r>
            <a:rPr lang="el-GR" sz="2400" kern="1200" dirty="0" err="1">
              <a:latin typeface="Times New Roman" panose="02020603050405020304" pitchFamily="18" charset="0"/>
              <a:cs typeface="Times New Roman" panose="02020603050405020304" pitchFamily="18" charset="0"/>
            </a:rPr>
            <a:t>λεπτίνη</a:t>
          </a:r>
          <a:r>
            <a:rPr lang="el-GR" sz="2400" kern="1200" dirty="0">
              <a:latin typeface="Times New Roman" panose="02020603050405020304" pitchFamily="18" charset="0"/>
              <a:cs typeface="Times New Roman" panose="02020603050405020304" pitchFamily="18" charset="0"/>
            </a:rPr>
            <a:t>, </a:t>
          </a:r>
          <a:r>
            <a:rPr lang="el-GR" sz="2400" kern="1200" dirty="0" err="1">
              <a:latin typeface="Times New Roman" panose="02020603050405020304" pitchFamily="18" charset="0"/>
              <a:cs typeface="Times New Roman" panose="02020603050405020304" pitchFamily="18" charset="0"/>
            </a:rPr>
            <a:t>γκρελίνη</a:t>
          </a:r>
          <a:r>
            <a:rPr lang="el-GR" sz="2400" kern="1200" dirty="0">
              <a:latin typeface="Times New Roman" panose="02020603050405020304" pitchFamily="18" charset="0"/>
              <a:cs typeface="Times New Roman" panose="02020603050405020304" pitchFamily="18" charset="0"/>
            </a:rPr>
            <a:t>, εντερικά πεπτίδια, διαταραχές στην </a:t>
          </a:r>
          <a:r>
            <a:rPr lang="el-GR" sz="2400" kern="1200" dirty="0" err="1">
              <a:latin typeface="Times New Roman" panose="02020603050405020304" pitchFamily="18" charset="0"/>
              <a:cs typeface="Times New Roman" panose="02020603050405020304" pitchFamily="18" charset="0"/>
            </a:rPr>
            <a:t>σεροτονινεργική</a:t>
          </a:r>
          <a:r>
            <a:rPr lang="el-GR" sz="2400" kern="1200" dirty="0">
              <a:latin typeface="Times New Roman" panose="02020603050405020304" pitchFamily="18" charset="0"/>
              <a:cs typeface="Times New Roman" panose="02020603050405020304" pitchFamily="18" charset="0"/>
            </a:rPr>
            <a:t> και </a:t>
          </a:r>
          <a:r>
            <a:rPr lang="el-GR" sz="2400" kern="1200" dirty="0" err="1">
              <a:latin typeface="Times New Roman" panose="02020603050405020304" pitchFamily="18" charset="0"/>
              <a:cs typeface="Times New Roman" panose="02020603050405020304" pitchFamily="18" charset="0"/>
            </a:rPr>
            <a:t>ντοπαμινεργική</a:t>
          </a:r>
          <a:r>
            <a:rPr lang="el-GR" sz="2400" kern="1200" dirty="0">
              <a:latin typeface="Times New Roman" panose="02020603050405020304" pitchFamily="18" charset="0"/>
              <a:cs typeface="Times New Roman" panose="02020603050405020304" pitchFamily="18" charset="0"/>
            </a:rPr>
            <a:t> λειτουργία)</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20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20000"/>
            </a:spcAft>
            <a:buChar char="•"/>
          </a:pPr>
          <a:r>
            <a:rPr lang="el-GR" sz="2400" kern="1200" dirty="0">
              <a:latin typeface="Times New Roman" panose="02020603050405020304" pitchFamily="18" charset="0"/>
              <a:cs typeface="Times New Roman" panose="02020603050405020304" pitchFamily="18" charset="0"/>
            </a:rPr>
            <a:t>Ψυχολογικοί παράγοντες</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20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20000"/>
            </a:spcAft>
            <a:buChar char="•"/>
          </a:pPr>
          <a:r>
            <a:rPr lang="el-GR" sz="2400" kern="1200" dirty="0">
              <a:latin typeface="Times New Roman" panose="02020603050405020304" pitchFamily="18" charset="0"/>
              <a:cs typeface="Times New Roman" panose="02020603050405020304" pitchFamily="18" charset="0"/>
            </a:rPr>
            <a:t>Κοινωνική επιρροή </a:t>
          </a:r>
          <a:endParaRPr lang="en-US" sz="2400" kern="1200" dirty="0">
            <a:latin typeface="Times New Roman" panose="02020603050405020304" pitchFamily="18" charset="0"/>
            <a:cs typeface="Times New Roman" panose="02020603050405020304" pitchFamily="18" charset="0"/>
          </a:endParaRPr>
        </a:p>
      </dsp:txBody>
      <dsp:txXfrm>
        <a:off x="0" y="1669957"/>
        <a:ext cx="7712235" cy="46202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31CF3-6783-4D31-962F-6593893DCA69}">
      <dsp:nvSpPr>
        <dsp:cNvPr id="0" name=""/>
        <dsp:cNvSpPr/>
      </dsp:nvSpPr>
      <dsp:spPr>
        <a:xfrm>
          <a:off x="0" y="0"/>
          <a:ext cx="749719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8546DA-DE10-43F0-BB0F-CBC7A780F80C}">
      <dsp:nvSpPr>
        <dsp:cNvPr id="0" name=""/>
        <dsp:cNvSpPr/>
      </dsp:nvSpPr>
      <dsp:spPr>
        <a:xfrm>
          <a:off x="0" y="0"/>
          <a:ext cx="1499438" cy="4779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latin typeface="Times New Roman" panose="02020603050405020304" pitchFamily="18" charset="0"/>
              <a:cs typeface="Times New Roman" panose="02020603050405020304" pitchFamily="18" charset="0"/>
            </a:rPr>
            <a:t>Διαφορική διάγνωση:</a:t>
          </a:r>
          <a:endParaRPr lang="en-US" sz="2400" kern="1200" dirty="0">
            <a:latin typeface="Times New Roman" panose="02020603050405020304" pitchFamily="18" charset="0"/>
            <a:cs typeface="Times New Roman" panose="02020603050405020304" pitchFamily="18" charset="0"/>
          </a:endParaRPr>
        </a:p>
      </dsp:txBody>
      <dsp:txXfrm>
        <a:off x="0" y="0"/>
        <a:ext cx="1499438" cy="4779057"/>
      </dsp:txXfrm>
    </dsp:sp>
    <dsp:sp modelId="{FE06E562-E80B-4EC6-8ABA-397694346121}">
      <dsp:nvSpPr>
        <dsp:cNvPr id="0" name=""/>
        <dsp:cNvSpPr/>
      </dsp:nvSpPr>
      <dsp:spPr>
        <a:xfrm>
          <a:off x="1611896" y="37628"/>
          <a:ext cx="5885295" cy="752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l-GR" sz="3400" kern="1200"/>
            <a:t>Φλεγμονώδης νόσος εντέρου</a:t>
          </a:r>
          <a:endParaRPr lang="en-US" sz="3400" kern="1200"/>
        </a:p>
      </dsp:txBody>
      <dsp:txXfrm>
        <a:off x="1611896" y="37628"/>
        <a:ext cx="5885295" cy="752561"/>
      </dsp:txXfrm>
    </dsp:sp>
    <dsp:sp modelId="{0678AC44-C042-4589-9E83-7D92412C56CC}">
      <dsp:nvSpPr>
        <dsp:cNvPr id="0" name=""/>
        <dsp:cNvSpPr/>
      </dsp:nvSpPr>
      <dsp:spPr>
        <a:xfrm>
          <a:off x="1499438" y="790189"/>
          <a:ext cx="5997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13BB2B-AECD-481C-AFB1-F27C8BEE519A}">
      <dsp:nvSpPr>
        <dsp:cNvPr id="0" name=""/>
        <dsp:cNvSpPr/>
      </dsp:nvSpPr>
      <dsp:spPr>
        <a:xfrm>
          <a:off x="1611896" y="827817"/>
          <a:ext cx="5885295" cy="752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l-GR" sz="3400" kern="1200"/>
            <a:t>ΣΔ</a:t>
          </a:r>
          <a:endParaRPr lang="en-US" sz="3400" kern="1200"/>
        </a:p>
      </dsp:txBody>
      <dsp:txXfrm>
        <a:off x="1611896" y="827817"/>
        <a:ext cx="5885295" cy="752561"/>
      </dsp:txXfrm>
    </dsp:sp>
    <dsp:sp modelId="{BF66D07B-1A65-4B7D-A951-28BDCF58550E}">
      <dsp:nvSpPr>
        <dsp:cNvPr id="0" name=""/>
        <dsp:cNvSpPr/>
      </dsp:nvSpPr>
      <dsp:spPr>
        <a:xfrm>
          <a:off x="1499438" y="1580379"/>
          <a:ext cx="5997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15AD9D-BDF5-45EC-B804-23AF6958BDF2}">
      <dsp:nvSpPr>
        <dsp:cNvPr id="0" name=""/>
        <dsp:cNvSpPr/>
      </dsp:nvSpPr>
      <dsp:spPr>
        <a:xfrm>
          <a:off x="1611896" y="1618007"/>
          <a:ext cx="5885295" cy="752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l-GR" sz="3400" kern="1200"/>
            <a:t>Υπερθυρεοειδισμός</a:t>
          </a:r>
          <a:endParaRPr lang="en-US" sz="3400" kern="1200"/>
        </a:p>
      </dsp:txBody>
      <dsp:txXfrm>
        <a:off x="1611896" y="1618007"/>
        <a:ext cx="5885295" cy="752561"/>
      </dsp:txXfrm>
    </dsp:sp>
    <dsp:sp modelId="{CFDC9E33-F01B-42B7-A7D0-4349A0F680A1}">
      <dsp:nvSpPr>
        <dsp:cNvPr id="0" name=""/>
        <dsp:cNvSpPr/>
      </dsp:nvSpPr>
      <dsp:spPr>
        <a:xfrm>
          <a:off x="1499438" y="2370568"/>
          <a:ext cx="5997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1FD8D8-9C8C-4287-A075-C2C846B6E270}">
      <dsp:nvSpPr>
        <dsp:cNvPr id="0" name=""/>
        <dsp:cNvSpPr/>
      </dsp:nvSpPr>
      <dsp:spPr>
        <a:xfrm>
          <a:off x="1611896" y="2408196"/>
          <a:ext cx="5885295" cy="752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l-GR" sz="3400" kern="1200"/>
            <a:t>Κακοήθεια</a:t>
          </a:r>
          <a:endParaRPr lang="en-US" sz="3400" kern="1200"/>
        </a:p>
      </dsp:txBody>
      <dsp:txXfrm>
        <a:off x="1611896" y="2408196"/>
        <a:ext cx="5885295" cy="752561"/>
      </dsp:txXfrm>
    </dsp:sp>
    <dsp:sp modelId="{0E60235B-7D83-435E-AA97-CDA469544114}">
      <dsp:nvSpPr>
        <dsp:cNvPr id="0" name=""/>
        <dsp:cNvSpPr/>
      </dsp:nvSpPr>
      <dsp:spPr>
        <a:xfrm>
          <a:off x="1499438" y="3160758"/>
          <a:ext cx="5997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A12133-AF03-4C13-BD7A-8CE0B680D9E0}">
      <dsp:nvSpPr>
        <dsp:cNvPr id="0" name=""/>
        <dsp:cNvSpPr/>
      </dsp:nvSpPr>
      <dsp:spPr>
        <a:xfrm>
          <a:off x="1611896" y="3198386"/>
          <a:ext cx="5885295" cy="752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l-GR" sz="3400" kern="1200"/>
            <a:t>Κατάθλιψη</a:t>
          </a:r>
          <a:endParaRPr lang="en-US" sz="3400" kern="1200"/>
        </a:p>
      </dsp:txBody>
      <dsp:txXfrm>
        <a:off x="1611896" y="3198386"/>
        <a:ext cx="5885295" cy="752561"/>
      </dsp:txXfrm>
    </dsp:sp>
    <dsp:sp modelId="{0CB9A3F8-EF11-4521-B4DD-85879E84FFD0}">
      <dsp:nvSpPr>
        <dsp:cNvPr id="0" name=""/>
        <dsp:cNvSpPr/>
      </dsp:nvSpPr>
      <dsp:spPr>
        <a:xfrm>
          <a:off x="1499438" y="3950947"/>
          <a:ext cx="5997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73B607-4047-4AA6-AF5F-2C0C9C372428}">
      <dsp:nvSpPr>
        <dsp:cNvPr id="0" name=""/>
        <dsp:cNvSpPr/>
      </dsp:nvSpPr>
      <dsp:spPr>
        <a:xfrm>
          <a:off x="1611896" y="3988575"/>
          <a:ext cx="5885295" cy="752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l-GR" sz="3400" kern="1200"/>
            <a:t>Σύνδρομα δυσαπορρόφησης</a:t>
          </a:r>
          <a:endParaRPr lang="en-US" sz="3400" kern="1200"/>
        </a:p>
      </dsp:txBody>
      <dsp:txXfrm>
        <a:off x="1611896" y="3988575"/>
        <a:ext cx="5885295" cy="752561"/>
      </dsp:txXfrm>
    </dsp:sp>
    <dsp:sp modelId="{201CFE7B-4F43-414C-ADE4-C763FF57C533}">
      <dsp:nvSpPr>
        <dsp:cNvPr id="0" name=""/>
        <dsp:cNvSpPr/>
      </dsp:nvSpPr>
      <dsp:spPr>
        <a:xfrm>
          <a:off x="1499438" y="4741137"/>
          <a:ext cx="5997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12/11/2021</a:t>
            </a:fld>
            <a:endParaRPr lang="en-US" dirty="0"/>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2651718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12/11/2021</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37346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12/11/2021</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123581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12/11/2021</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053433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12/11/2021</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4146696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12/11/2021</a:t>
            </a:fld>
            <a:endParaRPr lang="en-US" dirty="0"/>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3955010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12/11/2021</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671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12/11/2021</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400623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12/11/2021</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528456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12/11/2021</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731270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12/11/2021</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898147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pPr algn="r"/>
              <a:t>12/11/2021</a:t>
            </a:fld>
            <a:endParaRPr lang="en-US" dirty="0"/>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dirty="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dirty="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2060077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27.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8">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7E21171-AC66-425E-997B-2B61C835331E}"/>
              </a:ext>
            </a:extLst>
          </p:cNvPr>
          <p:cNvSpPr>
            <a:spLocks noGrp="1"/>
          </p:cNvSpPr>
          <p:nvPr>
            <p:ph type="ctrTitle"/>
          </p:nvPr>
        </p:nvSpPr>
        <p:spPr>
          <a:xfrm>
            <a:off x="32418" y="29124"/>
            <a:ext cx="6063582" cy="2231890"/>
          </a:xfrm>
        </p:spPr>
        <p:txBody>
          <a:bodyPr anchor="ctr">
            <a:normAutofit/>
          </a:bodyPr>
          <a:lstStyle/>
          <a:p>
            <a:r>
              <a:rPr lang="el-GR" sz="3600" dirty="0">
                <a:latin typeface="Times New Roman" panose="02020603050405020304" pitchFamily="18" charset="0"/>
                <a:cs typeface="Times New Roman" panose="02020603050405020304" pitchFamily="18" charset="0"/>
              </a:rPr>
              <a:t>ΔΙΑΤΑΡΑΧΕΣ ΣΙΤΙΣΗΣ - ΔΙΑΤΑΡΑΧΕΣ ΥΠΝΟΥ</a:t>
            </a:r>
          </a:p>
        </p:txBody>
      </p:sp>
      <p:sp>
        <p:nvSpPr>
          <p:cNvPr id="3" name="Υπότιτλος 2">
            <a:extLst>
              <a:ext uri="{FF2B5EF4-FFF2-40B4-BE49-F238E27FC236}">
                <a16:creationId xmlns:a16="http://schemas.microsoft.com/office/drawing/2014/main" id="{84C75234-541C-4A6C-8FF4-5D2328272EB8}"/>
              </a:ext>
            </a:extLst>
          </p:cNvPr>
          <p:cNvSpPr>
            <a:spLocks noGrp="1"/>
          </p:cNvSpPr>
          <p:nvPr>
            <p:ph type="subTitle" idx="1"/>
          </p:nvPr>
        </p:nvSpPr>
        <p:spPr>
          <a:xfrm>
            <a:off x="32418" y="3790766"/>
            <a:ext cx="5933376" cy="2956264"/>
          </a:xfrm>
        </p:spPr>
        <p:txBody>
          <a:bodyPr>
            <a:normAutofit fontScale="92500"/>
          </a:bodyPr>
          <a:lstStyle/>
          <a:p>
            <a:r>
              <a:rPr lang="el-GR"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ΠΕΤΡΟΠΟΥΛΟΣ ΑΝΔΡΕΑΣ</a:t>
            </a:r>
          </a:p>
          <a:p>
            <a:r>
              <a:rPr lang="el-GR" dirty="0">
                <a:latin typeface="Times New Roman" panose="02020603050405020304" pitchFamily="18" charset="0"/>
                <a:cs typeface="Times New Roman" panose="02020603050405020304" pitchFamily="18" charset="0"/>
              </a:rPr>
              <a:t>Υποψήφιος Διδάκτορας Ιατρικής Σχολής Ε.Κ.Π.Α.</a:t>
            </a:r>
          </a:p>
          <a:p>
            <a:r>
              <a:rPr lang="el-GR" dirty="0">
                <a:latin typeface="Times New Roman" panose="02020603050405020304" pitchFamily="18" charset="0"/>
                <a:cs typeface="Times New Roman" panose="02020603050405020304" pitchFamily="18" charset="0"/>
              </a:rPr>
              <a:t>Μονάδα Αναπτυξιακής και Συμπεριφορικής Παιδιατρικής</a:t>
            </a:r>
          </a:p>
          <a:p>
            <a:r>
              <a:rPr lang="el-GR" dirty="0">
                <a:latin typeface="Times New Roman" panose="02020603050405020304" pitchFamily="18" charset="0"/>
                <a:cs typeface="Times New Roman" panose="02020603050405020304" pitchFamily="18" charset="0"/>
              </a:rPr>
              <a:t>Α΄ Παιδιατρική Κλινική Ε.Κ.Π.Α.</a:t>
            </a:r>
          </a:p>
          <a:p>
            <a:r>
              <a:rPr lang="el-GR" dirty="0">
                <a:latin typeface="Times New Roman" panose="02020603050405020304" pitchFamily="18" charset="0"/>
                <a:cs typeface="Times New Roman" panose="02020603050405020304" pitchFamily="18" charset="0"/>
              </a:rPr>
              <a:t>Νοσοκομείο </a:t>
            </a:r>
            <a:r>
              <a:rPr lang="el-GR" dirty="0" err="1">
                <a:latin typeface="Times New Roman" panose="02020603050405020304" pitchFamily="18" charset="0"/>
                <a:cs typeface="Times New Roman" panose="02020603050405020304" pitchFamily="18" charset="0"/>
              </a:rPr>
              <a:t>Παίδων</a:t>
            </a:r>
            <a:r>
              <a:rPr lang="el-GR" dirty="0">
                <a:latin typeface="Times New Roman" panose="02020603050405020304" pitchFamily="18" charset="0"/>
                <a:cs typeface="Times New Roman" panose="02020603050405020304" pitchFamily="18" charset="0"/>
              </a:rPr>
              <a:t> «Η ΑΓΙΑ ΣΟΦΙΑ»</a:t>
            </a:r>
          </a:p>
          <a:p>
            <a:endParaRPr lang="el-GR" dirty="0">
              <a:latin typeface="Times New Roman" panose="02020603050405020304" pitchFamily="18" charset="0"/>
              <a:cs typeface="Times New Roman" panose="02020603050405020304" pitchFamily="18" charset="0"/>
            </a:endParaRPr>
          </a:p>
        </p:txBody>
      </p:sp>
      <p:pic>
        <p:nvPicPr>
          <p:cNvPr id="33" name="Picture 3" descr="Κλείστε ένα κλάδο λαδί σε ένα ηλιοβασίλεμα">
            <a:extLst>
              <a:ext uri="{FF2B5EF4-FFF2-40B4-BE49-F238E27FC236}">
                <a16:creationId xmlns:a16="http://schemas.microsoft.com/office/drawing/2014/main" id="{FAC1A06A-BF33-432D-9029-0571382E6238}"/>
              </a:ext>
            </a:extLst>
          </p:cNvPr>
          <p:cNvPicPr>
            <a:picLocks noChangeAspect="1"/>
          </p:cNvPicPr>
          <p:nvPr/>
        </p:nvPicPr>
        <p:blipFill rotWithShape="1">
          <a:blip r:embed="rId2"/>
          <a:srcRect l="33208" r="190" b="-1"/>
          <a:stretch/>
        </p:blipFill>
        <p:spPr>
          <a:xfrm>
            <a:off x="6096000" y="10"/>
            <a:ext cx="6096000" cy="6857990"/>
          </a:xfrm>
          <a:prstGeom prst="rect">
            <a:avLst/>
          </a:prstGeom>
        </p:spPr>
      </p:pic>
      <p:pic>
        <p:nvPicPr>
          <p:cNvPr id="6" name="Εικόνα 5" descr="Εικόνα που περιέχει κείμενο&#10;&#10;Περιγραφή που δημιουργήθηκε αυτόματα">
            <a:extLst>
              <a:ext uri="{FF2B5EF4-FFF2-40B4-BE49-F238E27FC236}">
                <a16:creationId xmlns:a16="http://schemas.microsoft.com/office/drawing/2014/main" id="{AF2B057C-FCE3-454F-B416-4C33B54F8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94" y="2017033"/>
            <a:ext cx="5316823" cy="1596179"/>
          </a:xfrm>
          <a:prstGeom prst="rect">
            <a:avLst/>
          </a:prstGeom>
        </p:spPr>
      </p:pic>
    </p:spTree>
    <p:extLst>
      <p:ext uri="{BB962C8B-B14F-4D97-AF65-F5344CB8AC3E}">
        <p14:creationId xmlns:p14="http://schemas.microsoft.com/office/powerpoint/2010/main" val="62961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4">
            <a:extLst>
              <a:ext uri="{FF2B5EF4-FFF2-40B4-BE49-F238E27FC236}">
                <a16:creationId xmlns:a16="http://schemas.microsoft.com/office/drawing/2014/main" id="{04BDB44A-7D69-4054-90CF-7BE7F263069C}"/>
              </a:ext>
            </a:extLst>
          </p:cNvPr>
          <p:cNvGraphicFramePr>
            <a:graphicFrameLocks noGrp="1"/>
          </p:cNvGraphicFramePr>
          <p:nvPr>
            <p:ph idx="1"/>
            <p:extLst>
              <p:ext uri="{D42A27DB-BD31-4B8C-83A1-F6EECF244321}">
                <p14:modId xmlns:p14="http://schemas.microsoft.com/office/powerpoint/2010/main" val="3382929863"/>
              </p:ext>
            </p:extLst>
          </p:nvPr>
        </p:nvGraphicFramePr>
        <p:xfrm>
          <a:off x="1716138" y="549919"/>
          <a:ext cx="9144000" cy="54864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638880320"/>
                    </a:ext>
                  </a:extLst>
                </a:gridCol>
                <a:gridCol w="1828800">
                  <a:extLst>
                    <a:ext uri="{9D8B030D-6E8A-4147-A177-3AD203B41FA5}">
                      <a16:colId xmlns:a16="http://schemas.microsoft.com/office/drawing/2014/main" val="3142773054"/>
                    </a:ext>
                  </a:extLst>
                </a:gridCol>
                <a:gridCol w="1828800">
                  <a:extLst>
                    <a:ext uri="{9D8B030D-6E8A-4147-A177-3AD203B41FA5}">
                      <a16:colId xmlns:a16="http://schemas.microsoft.com/office/drawing/2014/main" val="1451792165"/>
                    </a:ext>
                  </a:extLst>
                </a:gridCol>
                <a:gridCol w="1828800">
                  <a:extLst>
                    <a:ext uri="{9D8B030D-6E8A-4147-A177-3AD203B41FA5}">
                      <a16:colId xmlns:a16="http://schemas.microsoft.com/office/drawing/2014/main" val="1214856372"/>
                    </a:ext>
                  </a:extLst>
                </a:gridCol>
                <a:gridCol w="1828800">
                  <a:extLst>
                    <a:ext uri="{9D8B030D-6E8A-4147-A177-3AD203B41FA5}">
                      <a16:colId xmlns:a16="http://schemas.microsoft.com/office/drawing/2014/main" val="2453236132"/>
                    </a:ext>
                  </a:extLst>
                </a:gridCol>
              </a:tblGrid>
              <a:tr h="370840">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Ηλικία</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Αντανακλαστικά</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Τροφή</a:t>
                      </a:r>
                    </a:p>
                  </a:txBody>
                  <a:tcPr/>
                </a:tc>
                <a:tc>
                  <a:txBody>
                    <a:bodyPr/>
                    <a:lstStyle/>
                    <a:p>
                      <a:pPr algn="ctr"/>
                      <a:r>
                        <a:rPr lang="el-GR" dirty="0" err="1">
                          <a:latin typeface="Times New Roman" panose="02020603050405020304" pitchFamily="18" charset="0"/>
                          <a:ea typeface="Cambria Math" panose="02040503050406030204" pitchFamily="18" charset="0"/>
                          <a:cs typeface="Times New Roman" panose="02020603050405020304" pitchFamily="18" charset="0"/>
                        </a:rPr>
                        <a:t>Στοματοκινητική</a:t>
                      </a:r>
                      <a:r>
                        <a:rPr lang="el-GR" dirty="0">
                          <a:latin typeface="Times New Roman" panose="02020603050405020304" pitchFamily="18" charset="0"/>
                          <a:ea typeface="Cambria Math" panose="02040503050406030204" pitchFamily="18" charset="0"/>
                          <a:cs typeface="Times New Roman" panose="02020603050405020304" pitchFamily="18" charset="0"/>
                        </a:rPr>
                        <a:t> λειτουργία</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Αναπτυξιακή δεξιότητα</a:t>
                      </a:r>
                    </a:p>
                  </a:txBody>
                  <a:tcPr/>
                </a:tc>
                <a:extLst>
                  <a:ext uri="{0D108BD9-81ED-4DB2-BD59-A6C34878D82A}">
                    <a16:rowId xmlns:a16="http://schemas.microsoft.com/office/drawing/2014/main" val="3759957818"/>
                  </a:ext>
                </a:extLst>
              </a:tr>
              <a:tr h="370840">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12-18 μηνών</a:t>
                      </a:r>
                    </a:p>
                  </a:txBody>
                  <a:tcPr/>
                </a:tc>
                <a:tc>
                  <a:txBody>
                    <a:bodyPr/>
                    <a:lstStyle/>
                    <a:p>
                      <a:endParaRPr lang="el-GR" dirty="0">
                        <a:latin typeface="Times New Roman" panose="02020603050405020304" pitchFamily="18" charset="0"/>
                        <a:ea typeface="Cambria Math" panose="02040503050406030204" pitchFamily="18" charset="0"/>
                        <a:cs typeface="Times New Roman" panose="02020603050405020304" pitchFamily="18" charset="0"/>
                      </a:endParaRP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Όλες οι υφές</a:t>
                      </a: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Ελεγχόμενη περιστροφική μάσηση</a:t>
                      </a:r>
                    </a:p>
                    <a:p>
                      <a:r>
                        <a:rPr lang="el-GR" dirty="0">
                          <a:latin typeface="Times New Roman" panose="02020603050405020304" pitchFamily="18" charset="0"/>
                          <a:ea typeface="Cambria Math" panose="02040503050406030204" pitchFamily="18" charset="0"/>
                          <a:cs typeface="Times New Roman" panose="02020603050405020304" pitchFamily="18" charset="0"/>
                        </a:rPr>
                        <a:t>Δαγκώνει ενσυνείδητα</a:t>
                      </a:r>
                    </a:p>
                    <a:p>
                      <a:r>
                        <a:rPr lang="el-GR" dirty="0">
                          <a:latin typeface="Times New Roman" panose="02020603050405020304" pitchFamily="18" charset="0"/>
                          <a:ea typeface="Cambria Math" panose="02040503050406030204" pitchFamily="18" charset="0"/>
                          <a:cs typeface="Times New Roman" panose="02020603050405020304" pitchFamily="18" charset="0"/>
                        </a:rPr>
                        <a:t>Πόση από καλαμάκι</a:t>
                      </a:r>
                    </a:p>
                    <a:p>
                      <a:r>
                        <a:rPr lang="el-GR" dirty="0">
                          <a:latin typeface="Times New Roman" panose="02020603050405020304" pitchFamily="18" charset="0"/>
                          <a:ea typeface="Cambria Math" panose="02040503050406030204" pitchFamily="18" charset="0"/>
                          <a:cs typeface="Times New Roman" panose="02020603050405020304" pitchFamily="18" charset="0"/>
                        </a:rPr>
                        <a:t>Κατάποση χωρίς απώλεια τροφής</a:t>
                      </a: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Τρώει με τα δάκτυλα</a:t>
                      </a:r>
                    </a:p>
                    <a:p>
                      <a:r>
                        <a:rPr lang="el-GR" dirty="0">
                          <a:latin typeface="Times New Roman" panose="02020603050405020304" pitchFamily="18" charset="0"/>
                          <a:ea typeface="Cambria Math" panose="02040503050406030204" pitchFamily="18" charset="0"/>
                          <a:cs typeface="Times New Roman" panose="02020603050405020304" pitchFamily="18" charset="0"/>
                        </a:rPr>
                        <a:t>Φέρνει κουτάλι στο στόμα</a:t>
                      </a:r>
                    </a:p>
                  </a:txBody>
                  <a:tcPr/>
                </a:tc>
                <a:extLst>
                  <a:ext uri="{0D108BD9-81ED-4DB2-BD59-A6C34878D82A}">
                    <a16:rowId xmlns:a16="http://schemas.microsoft.com/office/drawing/2014/main" val="579608326"/>
                  </a:ext>
                </a:extLst>
              </a:tr>
              <a:tr h="370840">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18-24 μηνών</a:t>
                      </a:r>
                    </a:p>
                  </a:txBody>
                  <a:tcPr/>
                </a:tc>
                <a:tc>
                  <a:txBody>
                    <a:bodyPr/>
                    <a:lstStyle/>
                    <a:p>
                      <a:endParaRPr lang="el-GR">
                        <a:latin typeface="Times New Roman" panose="02020603050405020304" pitchFamily="18" charset="0"/>
                        <a:cs typeface="Times New Roman" panose="02020603050405020304" pitchFamily="18" charset="0"/>
                      </a:endParaRP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Όλες οι υφές, περισσότερα σκληρά τρόφιμα</a:t>
                      </a: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Περιστροφικές κινήσεις μάσησης</a:t>
                      </a:r>
                    </a:p>
                    <a:p>
                      <a:r>
                        <a:rPr lang="el-GR" dirty="0">
                          <a:latin typeface="Times New Roman" panose="02020603050405020304" pitchFamily="18" charset="0"/>
                          <a:ea typeface="Cambria Math" panose="02040503050406030204" pitchFamily="18" charset="0"/>
                          <a:cs typeface="Times New Roman" panose="02020603050405020304" pitchFamily="18" charset="0"/>
                        </a:rPr>
                        <a:t>Κατάποση χωρίς απώλεια τροφής</a:t>
                      </a:r>
                    </a:p>
                    <a:p>
                      <a:r>
                        <a:rPr lang="el-GR" dirty="0">
                          <a:latin typeface="Times New Roman" panose="02020603050405020304" pitchFamily="18" charset="0"/>
                          <a:ea typeface="Cambria Math" panose="02040503050406030204" pitchFamily="18" charset="0"/>
                          <a:cs typeface="Times New Roman" panose="02020603050405020304" pitchFamily="18" charset="0"/>
                        </a:rPr>
                        <a:t>Ανύψωση γλώσσας κατά διαστήματα</a:t>
                      </a: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Πίνει από κούπα</a:t>
                      </a:r>
                    </a:p>
                    <a:p>
                      <a:r>
                        <a:rPr lang="el-GR" dirty="0">
                          <a:latin typeface="Times New Roman" panose="02020603050405020304" pitchFamily="18" charset="0"/>
                          <a:ea typeface="Cambria Math" panose="02040503050406030204" pitchFamily="18" charset="0"/>
                          <a:cs typeface="Times New Roman" panose="02020603050405020304" pitchFamily="18" charset="0"/>
                        </a:rPr>
                        <a:t>Την κρατά με δυο χέρια</a:t>
                      </a:r>
                    </a:p>
                    <a:p>
                      <a:r>
                        <a:rPr lang="el-GR" dirty="0">
                          <a:latin typeface="Times New Roman" panose="02020603050405020304" pitchFamily="18" charset="0"/>
                          <a:ea typeface="Cambria Math" panose="02040503050406030204" pitchFamily="18" charset="0"/>
                          <a:cs typeface="Times New Roman" panose="02020603050405020304" pitchFamily="18" charset="0"/>
                        </a:rPr>
                        <a:t>Φέρνει τροφή με κουτάλι στο στόμα χωρίς απώλειες</a:t>
                      </a:r>
                    </a:p>
                  </a:txBody>
                  <a:tcPr/>
                </a:tc>
                <a:extLst>
                  <a:ext uri="{0D108BD9-81ED-4DB2-BD59-A6C34878D82A}">
                    <a16:rowId xmlns:a16="http://schemas.microsoft.com/office/drawing/2014/main" val="829916149"/>
                  </a:ext>
                </a:extLst>
              </a:tr>
            </a:tbl>
          </a:graphicData>
        </a:graphic>
      </p:graphicFrame>
    </p:spTree>
    <p:extLst>
      <p:ext uri="{BB962C8B-B14F-4D97-AF65-F5344CB8AC3E}">
        <p14:creationId xmlns:p14="http://schemas.microsoft.com/office/powerpoint/2010/main" val="4161125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4">
            <a:extLst>
              <a:ext uri="{FF2B5EF4-FFF2-40B4-BE49-F238E27FC236}">
                <a16:creationId xmlns:a16="http://schemas.microsoft.com/office/drawing/2014/main" id="{B4004171-0A19-4F83-A93B-810204ADC711}"/>
              </a:ext>
            </a:extLst>
          </p:cNvPr>
          <p:cNvGraphicFramePr>
            <a:graphicFrameLocks noGrp="1"/>
          </p:cNvGraphicFramePr>
          <p:nvPr>
            <p:ph idx="1"/>
            <p:extLst>
              <p:ext uri="{D42A27DB-BD31-4B8C-83A1-F6EECF244321}">
                <p14:modId xmlns:p14="http://schemas.microsoft.com/office/powerpoint/2010/main" val="2920171134"/>
              </p:ext>
            </p:extLst>
          </p:nvPr>
        </p:nvGraphicFramePr>
        <p:xfrm>
          <a:off x="1331219" y="2075154"/>
          <a:ext cx="9144000" cy="3144915"/>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536661551"/>
                    </a:ext>
                  </a:extLst>
                </a:gridCol>
                <a:gridCol w="1828800">
                  <a:extLst>
                    <a:ext uri="{9D8B030D-6E8A-4147-A177-3AD203B41FA5}">
                      <a16:colId xmlns:a16="http://schemas.microsoft.com/office/drawing/2014/main" val="2673313667"/>
                    </a:ext>
                  </a:extLst>
                </a:gridCol>
                <a:gridCol w="1828800">
                  <a:extLst>
                    <a:ext uri="{9D8B030D-6E8A-4147-A177-3AD203B41FA5}">
                      <a16:colId xmlns:a16="http://schemas.microsoft.com/office/drawing/2014/main" val="2456594258"/>
                    </a:ext>
                  </a:extLst>
                </a:gridCol>
                <a:gridCol w="1828800">
                  <a:extLst>
                    <a:ext uri="{9D8B030D-6E8A-4147-A177-3AD203B41FA5}">
                      <a16:colId xmlns:a16="http://schemas.microsoft.com/office/drawing/2014/main" val="3144111799"/>
                    </a:ext>
                  </a:extLst>
                </a:gridCol>
                <a:gridCol w="1828800">
                  <a:extLst>
                    <a:ext uri="{9D8B030D-6E8A-4147-A177-3AD203B41FA5}">
                      <a16:colId xmlns:a16="http://schemas.microsoft.com/office/drawing/2014/main" val="1335005177"/>
                    </a:ext>
                  </a:extLst>
                </a:gridCol>
              </a:tblGrid>
              <a:tr h="687950">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Ηλικία</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Αντανακλαστικά</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Τροφή</a:t>
                      </a:r>
                    </a:p>
                  </a:txBody>
                  <a:tcPr/>
                </a:tc>
                <a:tc>
                  <a:txBody>
                    <a:bodyPr/>
                    <a:lstStyle/>
                    <a:p>
                      <a:pPr algn="ctr"/>
                      <a:r>
                        <a:rPr lang="el-GR" dirty="0" err="1">
                          <a:latin typeface="Times New Roman" panose="02020603050405020304" pitchFamily="18" charset="0"/>
                          <a:ea typeface="Cambria Math" panose="02040503050406030204" pitchFamily="18" charset="0"/>
                          <a:cs typeface="Times New Roman" panose="02020603050405020304" pitchFamily="18" charset="0"/>
                        </a:rPr>
                        <a:t>Στοματοκινητική</a:t>
                      </a:r>
                      <a:r>
                        <a:rPr lang="el-GR" dirty="0">
                          <a:latin typeface="Times New Roman" panose="02020603050405020304" pitchFamily="18" charset="0"/>
                          <a:ea typeface="Cambria Math" panose="02040503050406030204" pitchFamily="18" charset="0"/>
                          <a:cs typeface="Times New Roman" panose="02020603050405020304" pitchFamily="18" charset="0"/>
                        </a:rPr>
                        <a:t> λειτουργία</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Αναπτυξιακή δεξιότητα</a:t>
                      </a:r>
                    </a:p>
                  </a:txBody>
                  <a:tcPr/>
                </a:tc>
                <a:extLst>
                  <a:ext uri="{0D108BD9-81ED-4DB2-BD59-A6C34878D82A}">
                    <a16:rowId xmlns:a16="http://schemas.microsoft.com/office/drawing/2014/main" val="3089502260"/>
                  </a:ext>
                </a:extLst>
              </a:tr>
              <a:tr h="2456965">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24 ετών και άνω</a:t>
                      </a:r>
                    </a:p>
                  </a:txBody>
                  <a:tcPr/>
                </a:tc>
                <a:tc>
                  <a:txBody>
                    <a:bodyPr/>
                    <a:lstStyle/>
                    <a:p>
                      <a:endParaRPr lang="el-GR" dirty="0">
                        <a:latin typeface="Times New Roman" panose="02020603050405020304" pitchFamily="18" charset="0"/>
                        <a:ea typeface="Cambria Math" panose="02040503050406030204" pitchFamily="18" charset="0"/>
                        <a:cs typeface="Times New Roman" panose="02020603050405020304" pitchFamily="18" charset="0"/>
                      </a:endParaRP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Σκληρές στερεές τροφές</a:t>
                      </a: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Η τροφή συγκρατείται στο στόμα με τα χείλη.</a:t>
                      </a:r>
                    </a:p>
                    <a:p>
                      <a:r>
                        <a:rPr lang="el-GR" dirty="0">
                          <a:latin typeface="Times New Roman" panose="02020603050405020304" pitchFamily="18" charset="0"/>
                          <a:ea typeface="Cambria Math" panose="02040503050406030204" pitchFamily="18" charset="0"/>
                          <a:cs typeface="Times New Roman" panose="02020603050405020304" pitchFamily="18" charset="0"/>
                        </a:rPr>
                        <a:t>Περιστροφική κίνηση τροφής με την βοήθεια της γλώσσας</a:t>
                      </a: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Αυτόνομη σίτιση</a:t>
                      </a:r>
                    </a:p>
                    <a:p>
                      <a:r>
                        <a:rPr lang="el-GR" dirty="0">
                          <a:latin typeface="Times New Roman" panose="02020603050405020304" pitchFamily="18" charset="0"/>
                          <a:ea typeface="Cambria Math" panose="02040503050406030204" pitchFamily="18" charset="0"/>
                          <a:cs typeface="Times New Roman" panose="02020603050405020304" pitchFamily="18" charset="0"/>
                        </a:rPr>
                        <a:t>Χρήση πιρουνιού</a:t>
                      </a:r>
                    </a:p>
                    <a:p>
                      <a:r>
                        <a:rPr lang="el-GR" dirty="0">
                          <a:latin typeface="Times New Roman" panose="02020603050405020304" pitchFamily="18" charset="0"/>
                          <a:ea typeface="Cambria Math" panose="02040503050406030204" pitchFamily="18" charset="0"/>
                          <a:cs typeface="Times New Roman" panose="02020603050405020304" pitchFamily="18" charset="0"/>
                        </a:rPr>
                        <a:t>Ανοικτό ποτήρι</a:t>
                      </a:r>
                    </a:p>
                  </a:txBody>
                  <a:tcPr/>
                </a:tc>
                <a:extLst>
                  <a:ext uri="{0D108BD9-81ED-4DB2-BD59-A6C34878D82A}">
                    <a16:rowId xmlns:a16="http://schemas.microsoft.com/office/drawing/2014/main" val="2803976665"/>
                  </a:ext>
                </a:extLst>
              </a:tr>
            </a:tbl>
          </a:graphicData>
        </a:graphic>
      </p:graphicFrame>
    </p:spTree>
    <p:extLst>
      <p:ext uri="{BB962C8B-B14F-4D97-AF65-F5344CB8AC3E}">
        <p14:creationId xmlns:p14="http://schemas.microsoft.com/office/powerpoint/2010/main" val="4192056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87B6369-1751-421A-B60C-73CD473E6FDE}"/>
              </a:ext>
            </a:extLst>
          </p:cNvPr>
          <p:cNvSpPr>
            <a:spLocks noGrp="1"/>
          </p:cNvSpPr>
          <p:nvPr>
            <p:ph type="title"/>
          </p:nvPr>
        </p:nvSpPr>
        <p:spPr>
          <a:xfrm>
            <a:off x="762000" y="758953"/>
            <a:ext cx="4317551" cy="2028388"/>
          </a:xfrm>
        </p:spPr>
        <p:txBody>
          <a:bodyPr anchor="ctr">
            <a:normAutofit/>
          </a:bodyPr>
          <a:lstStyle/>
          <a:p>
            <a:pPr algn="ctr"/>
            <a:r>
              <a:rPr lang="el-GR" sz="3300" dirty="0">
                <a:latin typeface="Times New Roman" panose="02020603050405020304" pitchFamily="18" charset="0"/>
                <a:cs typeface="Times New Roman" panose="02020603050405020304" pitchFamily="18" charset="0"/>
              </a:rPr>
              <a:t>Δυσκολίες σίτισης και δυσλειτουργικές συμπεριφορές σίτισης</a:t>
            </a:r>
            <a:br>
              <a:rPr lang="el-GR" sz="3300" dirty="0">
                <a:latin typeface="Times New Roman" panose="02020603050405020304" pitchFamily="18" charset="0"/>
                <a:cs typeface="Times New Roman" panose="02020603050405020304" pitchFamily="18" charset="0"/>
              </a:rPr>
            </a:br>
            <a:endParaRPr lang="el-GR" sz="3300" dirty="0">
              <a:latin typeface="Times New Roman" panose="02020603050405020304" pitchFamily="18" charset="0"/>
              <a:cs typeface="Times New Roman" panose="02020603050405020304" pitchFamily="18" charset="0"/>
            </a:endParaRPr>
          </a:p>
        </p:txBody>
      </p:sp>
      <p:pic>
        <p:nvPicPr>
          <p:cNvPr id="4" name="Θέση περιεχομένου 3">
            <a:extLst>
              <a:ext uri="{FF2B5EF4-FFF2-40B4-BE49-F238E27FC236}">
                <a16:creationId xmlns:a16="http://schemas.microsoft.com/office/drawing/2014/main" id="{F5E0BEBE-0EB8-4587-9CF5-03DDFFB7E163}"/>
              </a:ext>
            </a:extLst>
          </p:cNvPr>
          <p:cNvPicPr>
            <a:picLocks noChangeAspect="1"/>
          </p:cNvPicPr>
          <p:nvPr/>
        </p:nvPicPr>
        <p:blipFill rotWithShape="1">
          <a:blip r:embed="rId2"/>
          <a:srcRect t="6465" r="4" b="4440"/>
          <a:stretch/>
        </p:blipFill>
        <p:spPr>
          <a:xfrm>
            <a:off x="5841551" y="758952"/>
            <a:ext cx="4113439"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sp>
        <p:nvSpPr>
          <p:cNvPr id="21" name="Rectangle 13">
            <a:extLst>
              <a:ext uri="{FF2B5EF4-FFF2-40B4-BE49-F238E27FC236}">
                <a16:creationId xmlns:a16="http://schemas.microsoft.com/office/drawing/2014/main" id="{80BB777E-3FE8-438B-AACF-8305018D7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35104" y="758952"/>
            <a:ext cx="2156896" cy="23442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5">
            <a:extLst>
              <a:ext uri="{FF2B5EF4-FFF2-40B4-BE49-F238E27FC236}">
                <a16:creationId xmlns:a16="http://schemas.microsoft.com/office/drawing/2014/main" id="{09C85416-F832-4998-AD95-A5A13D399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41553" y="4011484"/>
            <a:ext cx="2157385" cy="20940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7982058C-8916-4F32-ABD9-A3CA759F010B}"/>
              </a:ext>
            </a:extLst>
          </p:cNvPr>
          <p:cNvPicPr>
            <a:picLocks noChangeAspect="1"/>
          </p:cNvPicPr>
          <p:nvPr/>
        </p:nvPicPr>
        <p:blipFill rotWithShape="1">
          <a:blip r:embed="rId3"/>
          <a:srcRect t="1959" r="4" b="15585"/>
          <a:stretch/>
        </p:blipFill>
        <p:spPr>
          <a:xfrm>
            <a:off x="8078561" y="3180016"/>
            <a:ext cx="4113439" cy="2925508"/>
          </a:xfrm>
          <a:prstGeom prst="rect">
            <a:avLst/>
          </a:prstGeom>
        </p:spPr>
      </p:pic>
    </p:spTree>
    <p:extLst>
      <p:ext uri="{BB962C8B-B14F-4D97-AF65-F5344CB8AC3E}">
        <p14:creationId xmlns:p14="http://schemas.microsoft.com/office/powerpoint/2010/main" val="1122026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095EABD-BCEF-4712-B778-3616B3991834}"/>
              </a:ext>
            </a:extLst>
          </p:cNvPr>
          <p:cNvSpPr>
            <a:spLocks noGrp="1"/>
          </p:cNvSpPr>
          <p:nvPr>
            <p:ph type="title"/>
          </p:nvPr>
        </p:nvSpPr>
        <p:spPr>
          <a:xfrm>
            <a:off x="1553414" y="1031761"/>
            <a:ext cx="9435441" cy="1345115"/>
          </a:xfrm>
        </p:spPr>
        <p:txBody>
          <a:bodyPr>
            <a:normAutofit/>
          </a:bodyPr>
          <a:lstStyle/>
          <a:p>
            <a:r>
              <a:rPr lang="el-GR" sz="2600" dirty="0">
                <a:latin typeface="Times New Roman" panose="02020603050405020304" pitchFamily="18" charset="0"/>
                <a:cs typeface="Times New Roman" panose="02020603050405020304" pitchFamily="18" charset="0"/>
              </a:rPr>
              <a:t>Βασικά χαρακτηριστικά και συμπτώματα δυσκολιών σίτισης</a:t>
            </a:r>
          </a:p>
        </p:txBody>
      </p:sp>
      <p:sp>
        <p:nvSpPr>
          <p:cNvPr id="3" name="Θέση περιεχομένου 2">
            <a:extLst>
              <a:ext uri="{FF2B5EF4-FFF2-40B4-BE49-F238E27FC236}">
                <a16:creationId xmlns:a16="http://schemas.microsoft.com/office/drawing/2014/main" id="{1E626CA3-0575-46EE-AF47-066E0BA35646}"/>
              </a:ext>
            </a:extLst>
          </p:cNvPr>
          <p:cNvSpPr>
            <a:spLocks noGrp="1"/>
          </p:cNvSpPr>
          <p:nvPr>
            <p:ph idx="1"/>
          </p:nvPr>
        </p:nvSpPr>
        <p:spPr>
          <a:xfrm>
            <a:off x="1203145" y="1696741"/>
            <a:ext cx="7188353" cy="4288161"/>
          </a:xfrm>
        </p:spPr>
        <p:txBody>
          <a:bodyPr>
            <a:noAutofit/>
          </a:bodyPr>
          <a:lstStyle/>
          <a:p>
            <a:pPr>
              <a:lnSpc>
                <a:spcPct val="95000"/>
              </a:lnSpc>
            </a:pPr>
            <a:r>
              <a:rPr lang="el-GR" sz="2000" dirty="0">
                <a:latin typeface="Times New Roman" panose="02020603050405020304" pitchFamily="18" charset="0"/>
                <a:cs typeface="Times New Roman" panose="02020603050405020304" pitchFamily="18" charset="0"/>
              </a:rPr>
              <a:t>Αναγούλα με τη λήψη ή τη θέα τροφής</a:t>
            </a:r>
          </a:p>
          <a:p>
            <a:pPr>
              <a:lnSpc>
                <a:spcPct val="95000"/>
              </a:lnSpc>
            </a:pPr>
            <a:r>
              <a:rPr lang="el-GR" sz="2000" dirty="0">
                <a:latin typeface="Times New Roman" panose="02020603050405020304" pitchFamily="18" charset="0"/>
                <a:cs typeface="Times New Roman" panose="02020603050405020304" pitchFamily="18" charset="0"/>
              </a:rPr>
              <a:t>Επιμονή στην άρνηση λήψης τροφής</a:t>
            </a:r>
          </a:p>
          <a:p>
            <a:pPr>
              <a:lnSpc>
                <a:spcPct val="95000"/>
              </a:lnSpc>
            </a:pPr>
            <a:r>
              <a:rPr lang="el-GR" sz="2000" dirty="0">
                <a:latin typeface="Times New Roman" panose="02020603050405020304" pitchFamily="18" charset="0"/>
                <a:cs typeface="Times New Roman" panose="02020603050405020304" pitchFamily="18" charset="0"/>
              </a:rPr>
              <a:t>Δυσφαγία</a:t>
            </a:r>
          </a:p>
          <a:p>
            <a:pPr>
              <a:lnSpc>
                <a:spcPct val="95000"/>
              </a:lnSpc>
            </a:pPr>
            <a:r>
              <a:rPr lang="el-GR" sz="2000" dirty="0">
                <a:latin typeface="Times New Roman" panose="02020603050405020304" pitchFamily="18" charset="0"/>
                <a:cs typeface="Times New Roman" panose="02020603050405020304" pitchFamily="18" charset="0"/>
              </a:rPr>
              <a:t>Ανησυχία, ανορεξία, έμετος, επίκληση κοιλιακού άλγους. </a:t>
            </a:r>
          </a:p>
          <a:p>
            <a:pPr>
              <a:lnSpc>
                <a:spcPct val="95000"/>
              </a:lnSpc>
            </a:pPr>
            <a:r>
              <a:rPr lang="el-GR" sz="2000" dirty="0">
                <a:latin typeface="Times New Roman" panose="02020603050405020304" pitchFamily="18" charset="0"/>
                <a:cs typeface="Times New Roman" panose="02020603050405020304" pitchFamily="18" charset="0"/>
              </a:rPr>
              <a:t>Παρατεταμένα ή διακεκομμένα γεύματα</a:t>
            </a:r>
          </a:p>
          <a:p>
            <a:pPr>
              <a:lnSpc>
                <a:spcPct val="95000"/>
              </a:lnSpc>
            </a:pPr>
            <a:r>
              <a:rPr lang="el-GR" sz="2000" dirty="0">
                <a:latin typeface="Times New Roman" panose="02020603050405020304" pitchFamily="18" charset="0"/>
                <a:cs typeface="Times New Roman" panose="02020603050405020304" pitchFamily="18" charset="0"/>
              </a:rPr>
              <a:t>Νυκτερινή σίτιση </a:t>
            </a:r>
          </a:p>
          <a:p>
            <a:pPr>
              <a:lnSpc>
                <a:spcPct val="95000"/>
              </a:lnSpc>
            </a:pPr>
            <a:r>
              <a:rPr lang="el-GR" sz="2000" dirty="0">
                <a:latin typeface="Times New Roman" panose="02020603050405020304" pitchFamily="18" charset="0"/>
                <a:cs typeface="Times New Roman" panose="02020603050405020304" pitchFamily="18" charset="0"/>
              </a:rPr>
              <a:t>Έλλειψη της αντίστοιχης για την ηλικία του ανεξαρτησία στη σίτιση</a:t>
            </a:r>
          </a:p>
          <a:p>
            <a:pPr>
              <a:lnSpc>
                <a:spcPct val="95000"/>
              </a:lnSpc>
            </a:pPr>
            <a:r>
              <a:rPr lang="el-GR" sz="2000" dirty="0">
                <a:latin typeface="Times New Roman" panose="02020603050405020304" pitchFamily="18" charset="0"/>
                <a:cs typeface="Times New Roman" panose="02020603050405020304" pitchFamily="18" charset="0"/>
              </a:rPr>
              <a:t>Απόσπαση της προσοχής του παιδιού για να αυξηθεί η ποσότητα τροφής</a:t>
            </a:r>
          </a:p>
          <a:p>
            <a:pPr>
              <a:lnSpc>
                <a:spcPct val="95000"/>
              </a:lnSpc>
            </a:pPr>
            <a:r>
              <a:rPr lang="el-GR" sz="2000" dirty="0">
                <a:latin typeface="Times New Roman" panose="02020603050405020304" pitchFamily="18" charset="0"/>
                <a:cs typeface="Times New Roman" panose="02020603050405020304" pitchFamily="18" charset="0"/>
              </a:rPr>
              <a:t>Παράταση της λήψης γάλακτος</a:t>
            </a:r>
          </a:p>
          <a:p>
            <a:pPr>
              <a:lnSpc>
                <a:spcPct val="95000"/>
              </a:lnSpc>
            </a:pPr>
            <a:r>
              <a:rPr lang="el-GR" sz="2000" dirty="0">
                <a:latin typeface="Times New Roman" panose="02020603050405020304" pitchFamily="18" charset="0"/>
                <a:cs typeface="Times New Roman" panose="02020603050405020304" pitchFamily="18" charset="0"/>
              </a:rPr>
              <a:t>Δυσκολία στην εισαγωγή στέρεων και σύνθετων τροφών</a:t>
            </a:r>
          </a:p>
          <a:p>
            <a:pPr>
              <a:lnSpc>
                <a:spcPct val="95000"/>
              </a:lnSpc>
            </a:pPr>
            <a:endParaRPr lang="el-GR" sz="20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8236F038-6102-49D0-A086-1CA1FE703D4B}"/>
              </a:ext>
            </a:extLst>
          </p:cNvPr>
          <p:cNvPicPr>
            <a:picLocks noChangeAspect="1"/>
          </p:cNvPicPr>
          <p:nvPr/>
        </p:nvPicPr>
        <p:blipFill>
          <a:blip r:embed="rId2"/>
          <a:stretch>
            <a:fillRect/>
          </a:stretch>
        </p:blipFill>
        <p:spPr>
          <a:xfrm>
            <a:off x="7952361" y="2009972"/>
            <a:ext cx="3475631" cy="2555059"/>
          </a:xfrm>
          <a:prstGeom prst="rect">
            <a:avLst/>
          </a:prstGeom>
        </p:spPr>
      </p:pic>
    </p:spTree>
    <p:extLst>
      <p:ext uri="{BB962C8B-B14F-4D97-AF65-F5344CB8AC3E}">
        <p14:creationId xmlns:p14="http://schemas.microsoft.com/office/powerpoint/2010/main" val="2869100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58B6E23-8493-4A0F-9409-1BB1B3567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99238EC-3EDA-4FF6-9F43-081294A93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524"/>
            <a:ext cx="12192000" cy="6105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id="{F4993D4D-98B3-40A7-986E-15AB6E631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7C91C5F-855B-4523-96E5-34E03679629D}"/>
              </a:ext>
            </a:extLst>
          </p:cNvPr>
          <p:cNvSpPr>
            <a:spLocks noGrp="1"/>
          </p:cNvSpPr>
          <p:nvPr>
            <p:ph type="title"/>
          </p:nvPr>
        </p:nvSpPr>
        <p:spPr>
          <a:xfrm>
            <a:off x="1524000" y="1133183"/>
            <a:ext cx="9144000" cy="924218"/>
          </a:xfrm>
        </p:spPr>
        <p:txBody>
          <a:bodyPr anchor="ctr">
            <a:normAutofit/>
          </a:bodyPr>
          <a:lstStyle/>
          <a:p>
            <a:pPr algn="ctr"/>
            <a:r>
              <a:rPr lang="el-GR" sz="2600">
                <a:latin typeface="Times New Roman" panose="02020603050405020304" pitchFamily="18" charset="0"/>
                <a:cs typeface="Times New Roman" panose="02020603050405020304" pitchFamily="18" charset="0"/>
              </a:rPr>
              <a:t>Παράγοντες κινδύνου για διαταραχές συμπεριφοράς σίτισης στη βρεφική και νηπιακή ηλικία</a:t>
            </a:r>
          </a:p>
        </p:txBody>
      </p:sp>
      <p:graphicFrame>
        <p:nvGraphicFramePr>
          <p:cNvPr id="27" name="Θέση περιεχομένου 2">
            <a:extLst>
              <a:ext uri="{FF2B5EF4-FFF2-40B4-BE49-F238E27FC236}">
                <a16:creationId xmlns:a16="http://schemas.microsoft.com/office/drawing/2014/main" id="{7DC8F66B-48B4-403A-B187-24A4386514E2}"/>
              </a:ext>
            </a:extLst>
          </p:cNvPr>
          <p:cNvGraphicFramePr>
            <a:graphicFrameLocks noGrp="1"/>
          </p:cNvGraphicFramePr>
          <p:nvPr>
            <p:ph idx="1"/>
            <p:extLst>
              <p:ext uri="{D42A27DB-BD31-4B8C-83A1-F6EECF244321}">
                <p14:modId xmlns:p14="http://schemas.microsoft.com/office/powerpoint/2010/main" val="3322205447"/>
              </p:ext>
            </p:extLst>
          </p:nvPr>
        </p:nvGraphicFramePr>
        <p:xfrm>
          <a:off x="1524000" y="2066925"/>
          <a:ext cx="9144000" cy="4038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4290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1C5962B-3165-4CE6-8E29-6E11F862A2AD}"/>
              </a:ext>
            </a:extLst>
          </p:cNvPr>
          <p:cNvSpPr>
            <a:spLocks noGrp="1"/>
          </p:cNvSpPr>
          <p:nvPr>
            <p:ph type="title"/>
          </p:nvPr>
        </p:nvSpPr>
        <p:spPr>
          <a:xfrm>
            <a:off x="1517904" y="1517903"/>
            <a:ext cx="4512858" cy="1345115"/>
          </a:xfrm>
        </p:spPr>
        <p:txBody>
          <a:bodyPr>
            <a:normAutofit/>
          </a:bodyPr>
          <a:lstStyle/>
          <a:p>
            <a:r>
              <a:rPr lang="el-GR" sz="3900">
                <a:latin typeface="Times New Roman" panose="02020603050405020304" pitchFamily="18" charset="0"/>
                <a:cs typeface="Times New Roman" panose="02020603050405020304" pitchFamily="18" charset="0"/>
              </a:rPr>
              <a:t>Δυσλειτουργικές συμπεριφορές σίτισης </a:t>
            </a:r>
          </a:p>
        </p:txBody>
      </p:sp>
      <p:sp>
        <p:nvSpPr>
          <p:cNvPr id="3" name="Θέση περιεχομένου 2">
            <a:extLst>
              <a:ext uri="{FF2B5EF4-FFF2-40B4-BE49-F238E27FC236}">
                <a16:creationId xmlns:a16="http://schemas.microsoft.com/office/drawing/2014/main" id="{38E6C298-3DDA-48C2-AE66-E5F778F0769D}"/>
              </a:ext>
            </a:extLst>
          </p:cNvPr>
          <p:cNvSpPr>
            <a:spLocks noGrp="1"/>
          </p:cNvSpPr>
          <p:nvPr>
            <p:ph idx="1"/>
          </p:nvPr>
        </p:nvSpPr>
        <p:spPr>
          <a:xfrm>
            <a:off x="1517904" y="2970222"/>
            <a:ext cx="4512857" cy="3128825"/>
          </a:xfrm>
        </p:spPr>
        <p:txBody>
          <a:bodyPr>
            <a:normAutofit/>
          </a:bodyPr>
          <a:lstStyle/>
          <a:p>
            <a:pPr marL="0" indent="0">
              <a:buNone/>
            </a:pPr>
            <a:r>
              <a:rPr lang="el-GR" sz="2400" dirty="0">
                <a:latin typeface="Times New Roman" panose="02020603050405020304" pitchFamily="18" charset="0"/>
                <a:cs typeface="Times New Roman" panose="02020603050405020304" pitchFamily="18" charset="0"/>
              </a:rPr>
              <a:t>Οι δυσλειτουργικές συμπεριφορές σίτισης μπορούν να σχετιστούν με:</a:t>
            </a:r>
          </a:p>
          <a:p>
            <a:endParaRPr lang="el-GR" sz="2400" dirty="0">
              <a:latin typeface="Times New Roman" panose="02020603050405020304" pitchFamily="18" charset="0"/>
              <a:cs typeface="Times New Roman" panose="02020603050405020304" pitchFamily="18" charset="0"/>
            </a:endParaRPr>
          </a:p>
          <a:p>
            <a:r>
              <a:rPr lang="el-GR" sz="2400" dirty="0">
                <a:latin typeface="Times New Roman" panose="02020603050405020304" pitchFamily="18" charset="0"/>
                <a:cs typeface="Times New Roman" panose="02020603050405020304" pitchFamily="18" charset="0"/>
              </a:rPr>
              <a:t>Φροντιστή</a:t>
            </a:r>
          </a:p>
          <a:p>
            <a:endParaRPr lang="el-GR" sz="2400" dirty="0">
              <a:latin typeface="Times New Roman" panose="02020603050405020304" pitchFamily="18" charset="0"/>
              <a:cs typeface="Times New Roman" panose="02020603050405020304" pitchFamily="18" charset="0"/>
            </a:endParaRPr>
          </a:p>
          <a:p>
            <a:r>
              <a:rPr lang="el-GR" sz="2400" dirty="0">
                <a:latin typeface="Times New Roman" panose="02020603050405020304" pitchFamily="18" charset="0"/>
                <a:cs typeface="Times New Roman" panose="02020603050405020304" pitchFamily="18" charset="0"/>
              </a:rPr>
              <a:t>Βρέφος / παιδί</a:t>
            </a:r>
          </a:p>
          <a:p>
            <a:endParaRPr lang="el-GR" sz="24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AFE48D9E-D06E-4A0C-ABC9-37E3D69B2DEF}"/>
              </a:ext>
            </a:extLst>
          </p:cNvPr>
          <p:cNvPicPr>
            <a:picLocks noChangeAspect="1"/>
          </p:cNvPicPr>
          <p:nvPr/>
        </p:nvPicPr>
        <p:blipFill>
          <a:blip r:embed="rId2"/>
          <a:stretch>
            <a:fillRect/>
          </a:stretch>
        </p:blipFill>
        <p:spPr>
          <a:xfrm>
            <a:off x="6857999" y="2530945"/>
            <a:ext cx="3839571" cy="2555059"/>
          </a:xfrm>
          <a:prstGeom prst="rect">
            <a:avLst/>
          </a:prstGeom>
        </p:spPr>
      </p:pic>
    </p:spTree>
    <p:extLst>
      <p:ext uri="{BB962C8B-B14F-4D97-AF65-F5344CB8AC3E}">
        <p14:creationId xmlns:p14="http://schemas.microsoft.com/office/powerpoint/2010/main" val="2675992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3554E8B-6530-45D3-9A47-423A08377C82}"/>
              </a:ext>
            </a:extLst>
          </p:cNvPr>
          <p:cNvSpPr>
            <a:spLocks noGrp="1"/>
          </p:cNvSpPr>
          <p:nvPr>
            <p:ph type="title"/>
          </p:nvPr>
        </p:nvSpPr>
        <p:spPr>
          <a:xfrm>
            <a:off x="1517903" y="1517903"/>
            <a:ext cx="3828185" cy="2938687"/>
          </a:xfrm>
        </p:spPr>
        <p:txBody>
          <a:bodyPr>
            <a:normAutofit/>
          </a:bodyPr>
          <a:lstStyle/>
          <a:p>
            <a:pPr algn="ctr"/>
            <a:r>
              <a:rPr lang="el-GR" sz="3600" dirty="0">
                <a:latin typeface="Times New Roman" panose="02020603050405020304" pitchFamily="18" charset="0"/>
                <a:cs typeface="Times New Roman" panose="02020603050405020304" pitchFamily="18" charset="0"/>
              </a:rPr>
              <a:t>Δυσλειτουργικές συμπεριφορές σίτισης από την πλευρά του φροντιστή:</a:t>
            </a:r>
          </a:p>
        </p:txBody>
      </p:sp>
      <p:sp>
        <p:nvSpPr>
          <p:cNvPr id="3" name="Θέση περιεχομένου 2">
            <a:extLst>
              <a:ext uri="{FF2B5EF4-FFF2-40B4-BE49-F238E27FC236}">
                <a16:creationId xmlns:a16="http://schemas.microsoft.com/office/drawing/2014/main" id="{C696DC88-C1B3-419F-95CC-6C09B716FDFA}"/>
              </a:ext>
            </a:extLst>
          </p:cNvPr>
          <p:cNvSpPr>
            <a:spLocks noGrp="1"/>
          </p:cNvSpPr>
          <p:nvPr>
            <p:ph idx="1"/>
          </p:nvPr>
        </p:nvSpPr>
        <p:spPr>
          <a:xfrm>
            <a:off x="5504154" y="1145219"/>
            <a:ext cx="5672831" cy="5455920"/>
          </a:xfrm>
        </p:spPr>
        <p:txBody>
          <a:bodyPr>
            <a:normAutofit/>
          </a:bodyPr>
          <a:lstStyle/>
          <a:p>
            <a:pPr>
              <a:lnSpc>
                <a:spcPct val="95000"/>
              </a:lnSpc>
            </a:pPr>
            <a:r>
              <a:rPr lang="el-GR" sz="2400" dirty="0">
                <a:latin typeface="Times New Roman" panose="02020603050405020304" pitchFamily="18" charset="0"/>
                <a:cs typeface="Times New Roman" panose="02020603050405020304" pitchFamily="18" charset="0"/>
              </a:rPr>
              <a:t>Σίτιση κατά τη διάρκεια του ύπνου</a:t>
            </a:r>
          </a:p>
          <a:p>
            <a:pPr>
              <a:lnSpc>
                <a:spcPct val="95000"/>
              </a:lnSpc>
            </a:pPr>
            <a:r>
              <a:rPr lang="el-GR" sz="2400" dirty="0">
                <a:latin typeface="Times New Roman" panose="02020603050405020304" pitchFamily="18" charset="0"/>
                <a:cs typeface="Times New Roman" panose="02020603050405020304" pitchFamily="18" charset="0"/>
              </a:rPr>
              <a:t>Σίτιση καταδίωξης</a:t>
            </a:r>
          </a:p>
          <a:p>
            <a:pPr>
              <a:lnSpc>
                <a:spcPct val="95000"/>
              </a:lnSpc>
            </a:pPr>
            <a:r>
              <a:rPr lang="el-GR" sz="2400" dirty="0">
                <a:latin typeface="Times New Roman" panose="02020603050405020304" pitchFamily="18" charset="0"/>
                <a:cs typeface="Times New Roman" panose="02020603050405020304" pitchFamily="18" charset="0"/>
              </a:rPr>
              <a:t>Βίαιη σίτιση</a:t>
            </a:r>
          </a:p>
          <a:p>
            <a:pPr>
              <a:lnSpc>
                <a:spcPct val="95000"/>
              </a:lnSpc>
            </a:pPr>
            <a:r>
              <a:rPr lang="el-GR" sz="2400" dirty="0">
                <a:latin typeface="Times New Roman" panose="02020603050405020304" pitchFamily="18" charset="0"/>
                <a:cs typeface="Times New Roman" panose="02020603050405020304" pitchFamily="18" charset="0"/>
              </a:rPr>
              <a:t>Μηχανιστική σίτιση</a:t>
            </a:r>
          </a:p>
          <a:p>
            <a:pPr>
              <a:lnSpc>
                <a:spcPct val="95000"/>
              </a:lnSpc>
            </a:pPr>
            <a:r>
              <a:rPr lang="el-GR" sz="2400" dirty="0">
                <a:latin typeface="Times New Roman" panose="02020603050405020304" pitchFamily="18" charset="0"/>
                <a:cs typeface="Times New Roman" panose="02020603050405020304" pitchFamily="18" charset="0"/>
              </a:rPr>
              <a:t>Εξαρτημένη απόσπαση προσοχής κατά τη σίτιση</a:t>
            </a:r>
          </a:p>
          <a:p>
            <a:pPr>
              <a:lnSpc>
                <a:spcPct val="95000"/>
              </a:lnSpc>
            </a:pPr>
            <a:r>
              <a:rPr lang="el-GR" sz="2400" dirty="0">
                <a:latin typeface="Times New Roman" panose="02020603050405020304" pitchFamily="18" charset="0"/>
                <a:cs typeface="Times New Roman" panose="02020603050405020304" pitchFamily="18" charset="0"/>
              </a:rPr>
              <a:t>Παρατεταμένα  γεύματα</a:t>
            </a:r>
          </a:p>
          <a:p>
            <a:pPr>
              <a:lnSpc>
                <a:spcPct val="95000"/>
              </a:lnSpc>
            </a:pPr>
            <a:r>
              <a:rPr lang="el-GR" sz="2400" dirty="0">
                <a:latin typeface="Times New Roman" panose="02020603050405020304" pitchFamily="18" charset="0"/>
                <a:cs typeface="Times New Roman" panose="02020603050405020304" pitchFamily="18" charset="0"/>
              </a:rPr>
              <a:t>Άγχος κατά την σίτιση και για την διαδικασία της σίτισης</a:t>
            </a:r>
          </a:p>
          <a:p>
            <a:pPr>
              <a:lnSpc>
                <a:spcPct val="95000"/>
              </a:lnSpc>
            </a:pPr>
            <a:r>
              <a:rPr lang="el-GR" sz="2400" dirty="0">
                <a:latin typeface="Times New Roman" panose="02020603050405020304" pitchFamily="18" charset="0"/>
                <a:cs typeface="Times New Roman" panose="02020603050405020304" pitchFamily="18" charset="0"/>
              </a:rPr>
              <a:t>Λανθασμένη εικόνα του φροντιστή για τον </a:t>
            </a:r>
            <a:r>
              <a:rPr lang="el-GR" sz="2400" dirty="0" err="1">
                <a:latin typeface="Times New Roman" panose="02020603050405020304" pitchFamily="18" charset="0"/>
                <a:cs typeface="Times New Roman" panose="02020603050405020304" pitchFamily="18" charset="0"/>
              </a:rPr>
              <a:t>σωματότυπο</a:t>
            </a:r>
            <a:r>
              <a:rPr lang="el-GR" sz="2400" dirty="0">
                <a:latin typeface="Times New Roman" panose="02020603050405020304" pitchFamily="18" charset="0"/>
                <a:cs typeface="Times New Roman" panose="02020603050405020304" pitchFamily="18" charset="0"/>
              </a:rPr>
              <a:t> του παιδιού</a:t>
            </a: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7526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32FF969-38BD-4A5F-9AE7-A43C53EFFD53}"/>
              </a:ext>
            </a:extLst>
          </p:cNvPr>
          <p:cNvSpPr>
            <a:spLocks noGrp="1"/>
          </p:cNvSpPr>
          <p:nvPr>
            <p:ph type="title"/>
          </p:nvPr>
        </p:nvSpPr>
        <p:spPr>
          <a:xfrm>
            <a:off x="928641" y="1470042"/>
            <a:ext cx="3828185" cy="4578096"/>
          </a:xfrm>
        </p:spPr>
        <p:txBody>
          <a:bodyPr>
            <a:normAutofit/>
          </a:bodyPr>
          <a:lstStyle/>
          <a:p>
            <a:r>
              <a:rPr lang="el-GR" sz="3200" dirty="0">
                <a:latin typeface="Times New Roman" panose="02020603050405020304" pitchFamily="18" charset="0"/>
                <a:cs typeface="Times New Roman" panose="02020603050405020304" pitchFamily="18" charset="0"/>
              </a:rPr>
              <a:t>Δυσλειτουργικές συμπεριφορές σίτισης από την πλευρά του βρέφους/παιδιού:</a:t>
            </a:r>
          </a:p>
        </p:txBody>
      </p:sp>
      <p:sp>
        <p:nvSpPr>
          <p:cNvPr id="3" name="Θέση περιεχομένου 2">
            <a:extLst>
              <a:ext uri="{FF2B5EF4-FFF2-40B4-BE49-F238E27FC236}">
                <a16:creationId xmlns:a16="http://schemas.microsoft.com/office/drawing/2014/main" id="{352C8EFC-9951-42F3-A2B0-90CCE16D7C94}"/>
              </a:ext>
            </a:extLst>
          </p:cNvPr>
          <p:cNvSpPr>
            <a:spLocks noGrp="1"/>
          </p:cNvSpPr>
          <p:nvPr>
            <p:ph idx="1"/>
          </p:nvPr>
        </p:nvSpPr>
        <p:spPr>
          <a:xfrm>
            <a:off x="5000017" y="1031131"/>
            <a:ext cx="6186792" cy="5455919"/>
          </a:xfrm>
        </p:spPr>
        <p:txBody>
          <a:bodyPr>
            <a:noAutofit/>
          </a:bodyPr>
          <a:lstStyle/>
          <a:p>
            <a:pPr marL="0" indent="0">
              <a:lnSpc>
                <a:spcPct val="95000"/>
              </a:lnSpc>
              <a:buNone/>
            </a:pPr>
            <a:r>
              <a:rPr lang="el-GR" sz="2400" u="sng" dirty="0">
                <a:latin typeface="Times New Roman" panose="02020603050405020304" pitchFamily="18" charset="0"/>
                <a:cs typeface="Times New Roman" panose="02020603050405020304" pitchFamily="18" charset="0"/>
              </a:rPr>
              <a:t>Α) Οργανικές δυσκολίες/ παθολογικά αίτια ή λειτουργικές ανωμαλίες</a:t>
            </a:r>
          </a:p>
          <a:p>
            <a:pPr>
              <a:lnSpc>
                <a:spcPct val="95000"/>
              </a:lnSpc>
            </a:pPr>
            <a:endParaRPr lang="el-GR" sz="2400" u="sng" dirty="0">
              <a:latin typeface="Times New Roman" panose="02020603050405020304" pitchFamily="18" charset="0"/>
              <a:cs typeface="Times New Roman" panose="02020603050405020304" pitchFamily="18" charset="0"/>
            </a:endParaRPr>
          </a:p>
          <a:p>
            <a:pPr marL="0" indent="0">
              <a:lnSpc>
                <a:spcPct val="95000"/>
              </a:lnSpc>
              <a:buNone/>
            </a:pPr>
            <a:r>
              <a:rPr lang="el-GR" sz="2400" u="sng" dirty="0">
                <a:latin typeface="Times New Roman" panose="02020603050405020304" pitchFamily="18" charset="0"/>
                <a:cs typeface="Times New Roman" panose="02020603050405020304" pitchFamily="18" charset="0"/>
              </a:rPr>
              <a:t>Β) Συμπεριφορικές δυσκολίες ή μη οργανικές:</a:t>
            </a:r>
          </a:p>
          <a:p>
            <a:pPr>
              <a:lnSpc>
                <a:spcPct val="95000"/>
              </a:lnSpc>
            </a:pPr>
            <a:r>
              <a:rPr lang="el-GR" sz="2400" dirty="0">
                <a:latin typeface="Times New Roman" panose="02020603050405020304" pitchFamily="18" charset="0"/>
                <a:cs typeface="Times New Roman" panose="02020603050405020304" pitchFamily="18" charset="0"/>
              </a:rPr>
              <a:t>Λιγοστά ή ελλιπή ερεθίσματα από το περιβάλλον</a:t>
            </a:r>
          </a:p>
          <a:p>
            <a:pPr>
              <a:lnSpc>
                <a:spcPct val="95000"/>
              </a:lnSpc>
            </a:pPr>
            <a:r>
              <a:rPr lang="el-GR" sz="2400" dirty="0">
                <a:latin typeface="Times New Roman" panose="02020603050405020304" pitchFamily="18" charset="0"/>
                <a:cs typeface="Times New Roman" panose="02020603050405020304" pitchFamily="18" charset="0"/>
              </a:rPr>
              <a:t>Δυσαρμονία σχέσης τροφού-παιδιού</a:t>
            </a:r>
          </a:p>
          <a:p>
            <a:pPr>
              <a:lnSpc>
                <a:spcPct val="95000"/>
              </a:lnSpc>
            </a:pPr>
            <a:r>
              <a:rPr lang="el-GR" sz="2400" dirty="0">
                <a:latin typeface="Times New Roman" panose="02020603050405020304" pitchFamily="18" charset="0"/>
                <a:cs typeface="Times New Roman" panose="02020603050405020304" pitchFamily="18" charset="0"/>
              </a:rPr>
              <a:t>Αρνητική συμπεριφορά σίτισης (αποστροφή ορισμένων τροφών, επιλεκτικότητα, δύσκολο «ταμπεραμέντο»)</a:t>
            </a:r>
          </a:p>
          <a:p>
            <a:pPr>
              <a:lnSpc>
                <a:spcPct val="95000"/>
              </a:lnSpc>
            </a:pPr>
            <a:r>
              <a:rPr lang="el-GR" sz="2400" dirty="0">
                <a:latin typeface="Times New Roman" panose="02020603050405020304" pitchFamily="18" charset="0"/>
                <a:cs typeface="Times New Roman" panose="02020603050405020304" pitchFamily="18" charset="0"/>
              </a:rPr>
              <a:t>Δυσκολίες ψυχικής αιτιολογίας</a:t>
            </a: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2472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9EFE3FF-4C27-440D-9497-C3EC92554B9D}"/>
              </a:ext>
            </a:extLst>
          </p:cNvPr>
          <p:cNvSpPr>
            <a:spLocks noGrp="1"/>
          </p:cNvSpPr>
          <p:nvPr>
            <p:ph type="title"/>
          </p:nvPr>
        </p:nvSpPr>
        <p:spPr>
          <a:xfrm>
            <a:off x="1065043" y="1429126"/>
            <a:ext cx="3828185" cy="4578096"/>
          </a:xfrm>
        </p:spPr>
        <p:txBody>
          <a:bodyPr>
            <a:normAutofit/>
          </a:bodyPr>
          <a:lstStyle/>
          <a:p>
            <a:r>
              <a:rPr lang="el-GR" sz="3200" dirty="0">
                <a:latin typeface="Times New Roman" panose="02020603050405020304" pitchFamily="18" charset="0"/>
                <a:cs typeface="Times New Roman" panose="02020603050405020304" pitchFamily="18" charset="0"/>
              </a:rPr>
              <a:t>Οργανικά αίτια δυσλειτουργικών συμπεριφορών σίτισης</a:t>
            </a:r>
          </a:p>
        </p:txBody>
      </p:sp>
      <p:sp>
        <p:nvSpPr>
          <p:cNvPr id="3" name="Θέση περιεχομένου 2">
            <a:extLst>
              <a:ext uri="{FF2B5EF4-FFF2-40B4-BE49-F238E27FC236}">
                <a16:creationId xmlns:a16="http://schemas.microsoft.com/office/drawing/2014/main" id="{4FB56673-A50D-41C4-A437-6FFA2FFFD7B6}"/>
              </a:ext>
            </a:extLst>
          </p:cNvPr>
          <p:cNvSpPr>
            <a:spLocks noGrp="1"/>
          </p:cNvSpPr>
          <p:nvPr>
            <p:ph idx="1"/>
          </p:nvPr>
        </p:nvSpPr>
        <p:spPr>
          <a:xfrm>
            <a:off x="4893228" y="760476"/>
            <a:ext cx="7151315" cy="5718048"/>
          </a:xfrm>
        </p:spPr>
        <p:txBody>
          <a:bodyPr>
            <a:noAutofit/>
          </a:bodyPr>
          <a:lstStyle/>
          <a:p>
            <a:pPr>
              <a:lnSpc>
                <a:spcPct val="95000"/>
              </a:lnSpc>
            </a:pPr>
            <a:r>
              <a:rPr lang="el-GR" sz="2400" dirty="0">
                <a:latin typeface="Times New Roman" panose="02020603050405020304" pitchFamily="18" charset="0"/>
                <a:cs typeface="Times New Roman" panose="02020603050405020304" pitchFamily="18" charset="0"/>
              </a:rPr>
              <a:t>Νευρολογικά αίτια</a:t>
            </a:r>
          </a:p>
          <a:p>
            <a:pPr>
              <a:lnSpc>
                <a:spcPct val="95000"/>
              </a:lnSpc>
            </a:pPr>
            <a:r>
              <a:rPr lang="el-GR" sz="2400" dirty="0">
                <a:latin typeface="Times New Roman" panose="02020603050405020304" pitchFamily="18" charset="0"/>
                <a:cs typeface="Times New Roman" panose="02020603050405020304" pitchFamily="18" charset="0"/>
              </a:rPr>
              <a:t>Καρδιολογικά αίτια</a:t>
            </a:r>
          </a:p>
          <a:p>
            <a:pPr>
              <a:lnSpc>
                <a:spcPct val="95000"/>
              </a:lnSpc>
            </a:pPr>
            <a:r>
              <a:rPr lang="el-GR" sz="2400" dirty="0">
                <a:latin typeface="Times New Roman" panose="02020603050405020304" pitchFamily="18" charset="0"/>
                <a:cs typeface="Times New Roman" panose="02020603050405020304" pitchFamily="18" charset="0"/>
              </a:rPr>
              <a:t>Αναπνευστικά αίτια</a:t>
            </a:r>
          </a:p>
          <a:p>
            <a:pPr>
              <a:lnSpc>
                <a:spcPct val="95000"/>
              </a:lnSpc>
            </a:pPr>
            <a:r>
              <a:rPr lang="el-GR" sz="2400" dirty="0">
                <a:latin typeface="Times New Roman" panose="02020603050405020304" pitchFamily="18" charset="0"/>
                <a:cs typeface="Times New Roman" panose="02020603050405020304" pitchFamily="18" charset="0"/>
              </a:rPr>
              <a:t>Γαστρεντερικά αίτια*</a:t>
            </a:r>
          </a:p>
          <a:p>
            <a:pPr>
              <a:lnSpc>
                <a:spcPct val="95000"/>
              </a:lnSpc>
            </a:pPr>
            <a:r>
              <a:rPr lang="el-GR" sz="2400" dirty="0" err="1">
                <a:latin typeface="Times New Roman" panose="02020603050405020304" pitchFamily="18" charset="0"/>
                <a:cs typeface="Times New Roman" panose="02020603050405020304" pitchFamily="18" charset="0"/>
              </a:rPr>
              <a:t>Προωρότητα</a:t>
            </a: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Μεταβολικά νοσήματα</a:t>
            </a:r>
          </a:p>
          <a:p>
            <a:pPr>
              <a:lnSpc>
                <a:spcPct val="95000"/>
              </a:lnSpc>
            </a:pPr>
            <a:r>
              <a:rPr lang="el-GR" sz="2400" dirty="0">
                <a:latin typeface="Times New Roman" panose="02020603050405020304" pitchFamily="18" charset="0"/>
                <a:cs typeface="Times New Roman" panose="02020603050405020304" pitchFamily="18" charset="0"/>
              </a:rPr>
              <a:t>Γενετικά σύνδρομα</a:t>
            </a:r>
          </a:p>
          <a:p>
            <a:pPr>
              <a:lnSpc>
                <a:spcPct val="95000"/>
              </a:lnSpc>
            </a:pPr>
            <a:r>
              <a:rPr lang="el-GR" sz="2400" dirty="0">
                <a:latin typeface="Times New Roman" panose="02020603050405020304" pitchFamily="18" charset="0"/>
                <a:cs typeface="Times New Roman" panose="02020603050405020304" pitchFamily="18" charset="0"/>
              </a:rPr>
              <a:t>Ψυχιατρικά αίτια</a:t>
            </a:r>
          </a:p>
          <a:p>
            <a:pPr>
              <a:lnSpc>
                <a:spcPct val="95000"/>
              </a:lnSpc>
            </a:pPr>
            <a:r>
              <a:rPr lang="el-GR" sz="2400" dirty="0">
                <a:latin typeface="Times New Roman" panose="02020603050405020304" pitchFamily="18" charset="0"/>
                <a:cs typeface="Times New Roman" panose="02020603050405020304" pitchFamily="18" charset="0"/>
              </a:rPr>
              <a:t>Μεταβατική σίτιση</a:t>
            </a:r>
          </a:p>
          <a:p>
            <a:pPr>
              <a:lnSpc>
                <a:spcPct val="95000"/>
              </a:lnSpc>
            </a:pPr>
            <a:r>
              <a:rPr lang="el-GR" sz="2400" dirty="0">
                <a:latin typeface="Times New Roman" panose="02020603050405020304" pitchFamily="18" charset="0"/>
                <a:cs typeface="Times New Roman" panose="02020603050405020304" pitchFamily="18" charset="0"/>
              </a:rPr>
              <a:t>Στασιμότητα βάρους / καθυστέρηση στην ανάπτυξη</a:t>
            </a:r>
          </a:p>
          <a:p>
            <a:pPr>
              <a:lnSpc>
                <a:spcPct val="95000"/>
              </a:lnSpc>
            </a:pPr>
            <a:r>
              <a:rPr lang="el-GR" sz="2400" dirty="0">
                <a:latin typeface="Times New Roman" panose="02020603050405020304" pitchFamily="18" charset="0"/>
                <a:cs typeface="Times New Roman" panose="02020603050405020304" pitchFamily="18" charset="0"/>
              </a:rPr>
              <a:t>Διαταραγμένη σχέση φροντιστή και βρέφους ή παιδιού</a:t>
            </a:r>
          </a:p>
          <a:p>
            <a:pPr>
              <a:lnSpc>
                <a:spcPct val="95000"/>
              </a:lnSpc>
            </a:pPr>
            <a:r>
              <a:rPr lang="el-GR" sz="2400" dirty="0" err="1">
                <a:latin typeface="Times New Roman" panose="02020603050405020304" pitchFamily="18" charset="0"/>
                <a:cs typeface="Times New Roman" panose="02020603050405020304" pitchFamily="18" charset="0"/>
              </a:rPr>
              <a:t>Μετατραυματική</a:t>
            </a:r>
            <a:r>
              <a:rPr lang="el-GR" sz="2400" dirty="0">
                <a:latin typeface="Times New Roman" panose="02020603050405020304" pitchFamily="18" charset="0"/>
                <a:cs typeface="Times New Roman" panose="02020603050405020304" pitchFamily="18" charset="0"/>
              </a:rPr>
              <a:t> εμπειρία</a:t>
            </a:r>
          </a:p>
          <a:p>
            <a:pPr>
              <a:lnSpc>
                <a:spcPct val="95000"/>
              </a:lnSpc>
            </a:pPr>
            <a:endParaRPr lang="el-G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8784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8B6E23-8493-4A0F-9409-1BB1B3567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9238EC-3EDA-4FF6-9F43-081294A93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524"/>
            <a:ext cx="12192000" cy="6105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F4993D4D-98B3-40A7-986E-15AB6E631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D9C07EE-9B47-4131-933F-B69BB80FF234}"/>
              </a:ext>
            </a:extLst>
          </p:cNvPr>
          <p:cNvSpPr>
            <a:spLocks noGrp="1"/>
          </p:cNvSpPr>
          <p:nvPr>
            <p:ph type="title"/>
          </p:nvPr>
        </p:nvSpPr>
        <p:spPr>
          <a:xfrm>
            <a:off x="1524000" y="1133183"/>
            <a:ext cx="9144000" cy="924218"/>
          </a:xfrm>
        </p:spPr>
        <p:txBody>
          <a:bodyPr anchor="ctr">
            <a:normAutofit/>
          </a:bodyPr>
          <a:lstStyle/>
          <a:p>
            <a:pPr algn="ctr"/>
            <a:r>
              <a:rPr lang="el-GR">
                <a:latin typeface="Times New Roman" panose="02020603050405020304" pitchFamily="18" charset="0"/>
                <a:cs typeface="Times New Roman" panose="02020603050405020304" pitchFamily="18" charset="0"/>
              </a:rPr>
              <a:t>Νευρολογικά αίτια</a:t>
            </a:r>
          </a:p>
        </p:txBody>
      </p:sp>
      <p:graphicFrame>
        <p:nvGraphicFramePr>
          <p:cNvPr id="5" name="Θέση περιεχομένου 2">
            <a:extLst>
              <a:ext uri="{FF2B5EF4-FFF2-40B4-BE49-F238E27FC236}">
                <a16:creationId xmlns:a16="http://schemas.microsoft.com/office/drawing/2014/main" id="{5416CD88-482E-4FA0-BBE6-8CA7657A19B0}"/>
              </a:ext>
            </a:extLst>
          </p:cNvPr>
          <p:cNvGraphicFramePr>
            <a:graphicFrameLocks noGrp="1"/>
          </p:cNvGraphicFramePr>
          <p:nvPr>
            <p:ph idx="1"/>
            <p:extLst>
              <p:ext uri="{D42A27DB-BD31-4B8C-83A1-F6EECF244321}">
                <p14:modId xmlns:p14="http://schemas.microsoft.com/office/powerpoint/2010/main" val="3289764263"/>
              </p:ext>
            </p:extLst>
          </p:nvPr>
        </p:nvGraphicFramePr>
        <p:xfrm>
          <a:off x="1524000" y="2286000"/>
          <a:ext cx="91440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5654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12">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05BA009-9442-4A9D-9B33-91E8A9D7E31C}"/>
              </a:ext>
            </a:extLst>
          </p:cNvPr>
          <p:cNvSpPr>
            <a:spLocks noGrp="1"/>
          </p:cNvSpPr>
          <p:nvPr>
            <p:ph type="title"/>
          </p:nvPr>
        </p:nvSpPr>
        <p:spPr>
          <a:xfrm>
            <a:off x="5236161" y="952060"/>
            <a:ext cx="5250030" cy="1345115"/>
          </a:xfrm>
        </p:spPr>
        <p:txBody>
          <a:bodyPr>
            <a:normAutofit/>
          </a:bodyPr>
          <a:lstStyle/>
          <a:p>
            <a:r>
              <a:rPr lang="el-GR" dirty="0">
                <a:latin typeface="Times New Roman" panose="02020603050405020304" pitchFamily="18" charset="0"/>
                <a:cs typeface="Times New Roman" panose="02020603050405020304" pitchFamily="18" charset="0"/>
              </a:rPr>
              <a:t>Σίτιση -Κατάποση</a:t>
            </a:r>
          </a:p>
        </p:txBody>
      </p:sp>
      <p:pic>
        <p:nvPicPr>
          <p:cNvPr id="4" name="Εικόνα 3">
            <a:extLst>
              <a:ext uri="{FF2B5EF4-FFF2-40B4-BE49-F238E27FC236}">
                <a16:creationId xmlns:a16="http://schemas.microsoft.com/office/drawing/2014/main" id="{FF1B5CEB-1E03-4CA0-A301-4545AD73BB43}"/>
              </a:ext>
            </a:extLst>
          </p:cNvPr>
          <p:cNvPicPr>
            <a:picLocks noChangeAspect="1"/>
          </p:cNvPicPr>
          <p:nvPr/>
        </p:nvPicPr>
        <p:blipFill>
          <a:blip r:embed="rId2"/>
          <a:stretch>
            <a:fillRect/>
          </a:stretch>
        </p:blipFill>
        <p:spPr>
          <a:xfrm>
            <a:off x="1524000" y="2387555"/>
            <a:ext cx="2678349" cy="2082889"/>
          </a:xfrm>
          <a:prstGeom prst="rect">
            <a:avLst/>
          </a:prstGeom>
        </p:spPr>
      </p:pic>
      <p:sp>
        <p:nvSpPr>
          <p:cNvPr id="3" name="Θέση περιεχομένου 2">
            <a:extLst>
              <a:ext uri="{FF2B5EF4-FFF2-40B4-BE49-F238E27FC236}">
                <a16:creationId xmlns:a16="http://schemas.microsoft.com/office/drawing/2014/main" id="{75E76BBA-646E-4C84-8E9C-4D037269685B}"/>
              </a:ext>
            </a:extLst>
          </p:cNvPr>
          <p:cNvSpPr>
            <a:spLocks noGrp="1"/>
          </p:cNvSpPr>
          <p:nvPr>
            <p:ph idx="1"/>
          </p:nvPr>
        </p:nvSpPr>
        <p:spPr>
          <a:xfrm>
            <a:off x="4376691" y="1944210"/>
            <a:ext cx="6968971" cy="4154838"/>
          </a:xfrm>
        </p:spPr>
        <p:txBody>
          <a:bodyPr>
            <a:normAutofit/>
          </a:bodyPr>
          <a:lstStyle/>
          <a:p>
            <a:pPr marL="0" indent="0">
              <a:lnSpc>
                <a:spcPct val="95000"/>
              </a:lnSpc>
              <a:buNone/>
            </a:pPr>
            <a:r>
              <a:rPr lang="el-GR" sz="2000" dirty="0">
                <a:latin typeface="Times New Roman" panose="02020603050405020304" pitchFamily="18" charset="0"/>
                <a:ea typeface="Cambria Math" panose="02040503050406030204" pitchFamily="18" charset="0"/>
                <a:cs typeface="Times New Roman" panose="02020603050405020304" pitchFamily="18" charset="0"/>
              </a:rPr>
              <a:t>Τα προβλήματα που αφορούν δυσκολίες στη σίτιση του βρέφους και του παιδιού είναι αρκετά συχνά.</a:t>
            </a:r>
          </a:p>
          <a:p>
            <a:pPr marL="0" indent="0">
              <a:lnSpc>
                <a:spcPct val="95000"/>
              </a:lnSpc>
              <a:buNone/>
            </a:pPr>
            <a:r>
              <a:rPr lang="el-GR" sz="2000" dirty="0">
                <a:latin typeface="Times New Roman" panose="02020603050405020304" pitchFamily="18" charset="0"/>
                <a:ea typeface="Cambria Math" panose="02040503050406030204" pitchFamily="18" charset="0"/>
                <a:cs typeface="Times New Roman" panose="02020603050405020304" pitchFamily="18" charset="0"/>
              </a:rPr>
              <a:t> </a:t>
            </a:r>
            <a:r>
              <a:rPr lang="el-GR" sz="2000" u="sng" dirty="0">
                <a:latin typeface="Times New Roman" panose="02020603050405020304" pitchFamily="18" charset="0"/>
                <a:ea typeface="Cambria Math" panose="02040503050406030204" pitchFamily="18" charset="0"/>
                <a:cs typeface="Times New Roman" panose="02020603050405020304" pitchFamily="18" charset="0"/>
              </a:rPr>
              <a:t>Επίπτωση :</a:t>
            </a:r>
          </a:p>
          <a:p>
            <a:pPr>
              <a:lnSpc>
                <a:spcPct val="95000"/>
              </a:lnSpc>
            </a:pPr>
            <a:r>
              <a:rPr lang="el-GR" sz="2000" dirty="0">
                <a:latin typeface="Times New Roman" panose="02020603050405020304" pitchFamily="18" charset="0"/>
                <a:ea typeface="Cambria Math" panose="02040503050406030204" pitchFamily="18" charset="0"/>
                <a:cs typeface="Times New Roman" panose="02020603050405020304" pitchFamily="18" charset="0"/>
              </a:rPr>
              <a:t>25-35% σε φυσιολογικά παιδιά </a:t>
            </a:r>
          </a:p>
          <a:p>
            <a:pPr>
              <a:lnSpc>
                <a:spcPct val="95000"/>
              </a:lnSpc>
            </a:pPr>
            <a:r>
              <a:rPr lang="el-GR" sz="2000" dirty="0">
                <a:latin typeface="Times New Roman" panose="02020603050405020304" pitchFamily="18" charset="0"/>
                <a:ea typeface="Cambria Math" panose="02040503050406030204" pitchFamily="18" charset="0"/>
                <a:cs typeface="Times New Roman" panose="02020603050405020304" pitchFamily="18" charset="0"/>
              </a:rPr>
              <a:t>40-70% σε πρόωρα βρέφη ή σε παιδιά με χρόνια νοσήματα. </a:t>
            </a:r>
          </a:p>
          <a:p>
            <a:pPr marL="0" indent="0">
              <a:lnSpc>
                <a:spcPct val="95000"/>
              </a:lnSpc>
              <a:buNone/>
            </a:pPr>
            <a:endParaRPr lang="el-GR" sz="20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lnSpc>
                <a:spcPct val="95000"/>
              </a:lnSpc>
              <a:buNone/>
            </a:pPr>
            <a:r>
              <a:rPr lang="el-GR" sz="2000" dirty="0">
                <a:latin typeface="Times New Roman" panose="02020603050405020304" pitchFamily="18" charset="0"/>
                <a:ea typeface="Cambria Math" panose="02040503050406030204" pitchFamily="18" charset="0"/>
                <a:cs typeface="Times New Roman" panose="02020603050405020304" pitchFamily="18" charset="0"/>
              </a:rPr>
              <a:t>Η πρώιμη αναγνώριση </a:t>
            </a:r>
            <a:r>
              <a:rPr lang="el-GR" sz="2000"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ή ανίχνευση </a:t>
            </a:r>
            <a:r>
              <a:rPr lang="el-GR" sz="2000" dirty="0">
                <a:latin typeface="Times New Roman" panose="02020603050405020304" pitchFamily="18" charset="0"/>
                <a:ea typeface="Cambria Math" panose="02040503050406030204" pitchFamily="18" charset="0"/>
                <a:cs typeface="Times New Roman" panose="02020603050405020304" pitchFamily="18" charset="0"/>
              </a:rPr>
              <a:t>των διαταραχών σίτισης, η διάγνωση των υποκειμένων νοσημάτων και η κατάλληλη παρέμβαση μπορούν να βοηθήσουν σημαντικά το παιδί και την οικογένεια.</a:t>
            </a:r>
          </a:p>
          <a:p>
            <a:pPr>
              <a:lnSpc>
                <a:spcPct val="95000"/>
              </a:lnSpc>
            </a:pPr>
            <a:endParaRPr lang="el-G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078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B5F28447-AC01-4D5E-BC80-81522F45CD62}"/>
              </a:ext>
            </a:extLst>
          </p:cNvPr>
          <p:cNvSpPr>
            <a:spLocks noGrp="1"/>
          </p:cNvSpPr>
          <p:nvPr>
            <p:ph type="title"/>
          </p:nvPr>
        </p:nvSpPr>
        <p:spPr>
          <a:xfrm>
            <a:off x="762000" y="779915"/>
            <a:ext cx="3908996" cy="5337050"/>
          </a:xfrm>
        </p:spPr>
        <p:txBody>
          <a:bodyPr anchor="ctr">
            <a:normAutofit/>
          </a:bodyPr>
          <a:lstStyle/>
          <a:p>
            <a:pPr algn="ctr"/>
            <a:r>
              <a:rPr lang="el-GR" dirty="0">
                <a:latin typeface="Times New Roman" panose="02020603050405020304" pitchFamily="18" charset="0"/>
                <a:cs typeface="Times New Roman" panose="02020603050405020304" pitchFamily="18" charset="0"/>
              </a:rPr>
              <a:t>Καρδιολογικά και αναπνευστικά αίτια</a:t>
            </a:r>
          </a:p>
        </p:txBody>
      </p:sp>
      <p:graphicFrame>
        <p:nvGraphicFramePr>
          <p:cNvPr id="14" name="Θέση περιεχομένου 2">
            <a:extLst>
              <a:ext uri="{FF2B5EF4-FFF2-40B4-BE49-F238E27FC236}">
                <a16:creationId xmlns:a16="http://schemas.microsoft.com/office/drawing/2014/main" id="{89F44F76-B479-484F-B21E-53D8785F3601}"/>
              </a:ext>
            </a:extLst>
          </p:cNvPr>
          <p:cNvGraphicFramePr>
            <a:graphicFrameLocks noGrp="1"/>
          </p:cNvGraphicFramePr>
          <p:nvPr>
            <p:ph idx="1"/>
            <p:extLst>
              <p:ext uri="{D42A27DB-BD31-4B8C-83A1-F6EECF244321}">
                <p14:modId xmlns:p14="http://schemas.microsoft.com/office/powerpoint/2010/main" val="3547352801"/>
              </p:ext>
            </p:extLst>
          </p:nvPr>
        </p:nvGraphicFramePr>
        <p:xfrm>
          <a:off x="5416298" y="758951"/>
          <a:ext cx="5980170" cy="5337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0867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8B6E23-8493-4A0F-9409-1BB1B3567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9238EC-3EDA-4FF6-9F43-081294A93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524"/>
            <a:ext cx="12192000" cy="6105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F4993D4D-98B3-40A7-986E-15AB6E631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F5B4600-C5AE-4EC4-95A4-ABCDB138841B}"/>
              </a:ext>
            </a:extLst>
          </p:cNvPr>
          <p:cNvSpPr>
            <a:spLocks noGrp="1"/>
          </p:cNvSpPr>
          <p:nvPr>
            <p:ph type="title"/>
          </p:nvPr>
        </p:nvSpPr>
        <p:spPr>
          <a:xfrm>
            <a:off x="1524000" y="1133183"/>
            <a:ext cx="9144000" cy="924218"/>
          </a:xfrm>
        </p:spPr>
        <p:txBody>
          <a:bodyPr anchor="ctr">
            <a:normAutofit/>
          </a:bodyPr>
          <a:lstStyle/>
          <a:p>
            <a:pPr algn="ctr"/>
            <a:r>
              <a:rPr lang="el-GR" dirty="0">
                <a:latin typeface="Times New Roman" panose="02020603050405020304" pitchFamily="18" charset="0"/>
                <a:cs typeface="Times New Roman" panose="02020603050405020304" pitchFamily="18" charset="0"/>
              </a:rPr>
              <a:t>Γαστρεντερολογικά αίτια</a:t>
            </a:r>
            <a:endParaRPr lang="el-GR">
              <a:latin typeface="Times New Roman" panose="02020603050405020304" pitchFamily="18" charset="0"/>
              <a:cs typeface="Times New Roman" panose="02020603050405020304" pitchFamily="18" charset="0"/>
            </a:endParaRPr>
          </a:p>
        </p:txBody>
      </p:sp>
      <p:graphicFrame>
        <p:nvGraphicFramePr>
          <p:cNvPr id="5" name="Θέση περιεχομένου 2">
            <a:extLst>
              <a:ext uri="{FF2B5EF4-FFF2-40B4-BE49-F238E27FC236}">
                <a16:creationId xmlns:a16="http://schemas.microsoft.com/office/drawing/2014/main" id="{F0E28FE6-9BE0-4940-BA31-9059A13CFE1B}"/>
              </a:ext>
            </a:extLst>
          </p:cNvPr>
          <p:cNvGraphicFramePr>
            <a:graphicFrameLocks noGrp="1"/>
          </p:cNvGraphicFramePr>
          <p:nvPr>
            <p:ph idx="1"/>
            <p:extLst>
              <p:ext uri="{D42A27DB-BD31-4B8C-83A1-F6EECF244321}">
                <p14:modId xmlns:p14="http://schemas.microsoft.com/office/powerpoint/2010/main" val="3876804115"/>
              </p:ext>
            </p:extLst>
          </p:nvPr>
        </p:nvGraphicFramePr>
        <p:xfrm>
          <a:off x="1524000" y="2057401"/>
          <a:ext cx="91440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3516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EF37EE88-E359-4E69-A072-9959A84E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30001" cy="6168789"/>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FEA8A195-551E-4587-82C0-467E2516DE13}"/>
              </a:ext>
            </a:extLst>
          </p:cNvPr>
          <p:cNvSpPr>
            <a:spLocks noGrp="1"/>
          </p:cNvSpPr>
          <p:nvPr>
            <p:ph type="title"/>
          </p:nvPr>
        </p:nvSpPr>
        <p:spPr>
          <a:xfrm>
            <a:off x="6096000" y="1517650"/>
            <a:ext cx="4565650" cy="1344613"/>
          </a:xfrm>
        </p:spPr>
        <p:txBody>
          <a:bodyPr>
            <a:normAutofit/>
          </a:bodyPr>
          <a:lstStyle/>
          <a:p>
            <a:r>
              <a:rPr lang="el-GR" sz="3600" dirty="0">
                <a:latin typeface="Times New Roman" panose="02020603050405020304" pitchFamily="18" charset="0"/>
                <a:cs typeface="Times New Roman" panose="02020603050405020304" pitchFamily="18" charset="0"/>
              </a:rPr>
              <a:t>Γενετικά και μεταβολικά αίτια</a:t>
            </a:r>
          </a:p>
        </p:txBody>
      </p:sp>
      <p:pic>
        <p:nvPicPr>
          <p:cNvPr id="5" name="Εικόνα 4">
            <a:extLst>
              <a:ext uri="{FF2B5EF4-FFF2-40B4-BE49-F238E27FC236}">
                <a16:creationId xmlns:a16="http://schemas.microsoft.com/office/drawing/2014/main" id="{83CF6423-4540-442C-90E3-DA1EE1BBFCA9}"/>
              </a:ext>
            </a:extLst>
          </p:cNvPr>
          <p:cNvPicPr>
            <a:picLocks noChangeAspect="1"/>
          </p:cNvPicPr>
          <p:nvPr/>
        </p:nvPicPr>
        <p:blipFill rotWithShape="1">
          <a:blip r:embed="rId2"/>
          <a:srcRect l="24626" r="19623" b="-3"/>
          <a:stretch/>
        </p:blipFill>
        <p:spPr>
          <a:xfrm>
            <a:off x="20" y="770905"/>
            <a:ext cx="2670028" cy="2670046"/>
          </a:xfrm>
          <a:prstGeom prst="rect">
            <a:avLst/>
          </a:prstGeom>
        </p:spPr>
      </p:pic>
      <p:pic>
        <p:nvPicPr>
          <p:cNvPr id="6" name="Εικόνα 5">
            <a:extLst>
              <a:ext uri="{FF2B5EF4-FFF2-40B4-BE49-F238E27FC236}">
                <a16:creationId xmlns:a16="http://schemas.microsoft.com/office/drawing/2014/main" id="{D2751A68-7047-4466-A991-458457EAE11D}"/>
              </a:ext>
            </a:extLst>
          </p:cNvPr>
          <p:cNvPicPr>
            <a:picLocks noChangeAspect="1"/>
          </p:cNvPicPr>
          <p:nvPr/>
        </p:nvPicPr>
        <p:blipFill rotWithShape="1">
          <a:blip r:embed="rId3"/>
          <a:srcRect l="13751" r="31499"/>
          <a:stretch/>
        </p:blipFill>
        <p:spPr>
          <a:xfrm>
            <a:off x="2670048" y="758954"/>
            <a:ext cx="2657598" cy="2670046"/>
          </a:xfrm>
          <a:prstGeom prst="rect">
            <a:avLst/>
          </a:prstGeom>
        </p:spPr>
      </p:pic>
      <p:pic>
        <p:nvPicPr>
          <p:cNvPr id="4" name="Εικόνα 3">
            <a:extLst>
              <a:ext uri="{FF2B5EF4-FFF2-40B4-BE49-F238E27FC236}">
                <a16:creationId xmlns:a16="http://schemas.microsoft.com/office/drawing/2014/main" id="{6E7FE29F-7A06-49D5-AE6A-582532C7EF39}"/>
              </a:ext>
            </a:extLst>
          </p:cNvPr>
          <p:cNvPicPr>
            <a:picLocks noChangeAspect="1"/>
          </p:cNvPicPr>
          <p:nvPr/>
        </p:nvPicPr>
        <p:blipFill rotWithShape="1">
          <a:blip r:embed="rId4"/>
          <a:srcRect b="11811"/>
          <a:stretch/>
        </p:blipFill>
        <p:spPr>
          <a:xfrm>
            <a:off x="20" y="3441280"/>
            <a:ext cx="5333979" cy="2657767"/>
          </a:xfrm>
          <a:prstGeom prst="rect">
            <a:avLst/>
          </a:prstGeom>
        </p:spPr>
      </p:pic>
      <p:sp>
        <p:nvSpPr>
          <p:cNvPr id="3" name="Θέση περιεχομένου 2">
            <a:extLst>
              <a:ext uri="{FF2B5EF4-FFF2-40B4-BE49-F238E27FC236}">
                <a16:creationId xmlns:a16="http://schemas.microsoft.com/office/drawing/2014/main" id="{A0E62469-66EC-4389-8197-EBCFACA466A5}"/>
              </a:ext>
            </a:extLst>
          </p:cNvPr>
          <p:cNvSpPr>
            <a:spLocks noGrp="1"/>
          </p:cNvSpPr>
          <p:nvPr>
            <p:ph idx="1"/>
          </p:nvPr>
        </p:nvSpPr>
        <p:spPr>
          <a:xfrm>
            <a:off x="6095998" y="2970213"/>
            <a:ext cx="4565651" cy="3125787"/>
          </a:xfrm>
        </p:spPr>
        <p:txBody>
          <a:bodyPr>
            <a:normAutofit/>
          </a:bodyPr>
          <a:lstStyle/>
          <a:p>
            <a:r>
              <a:rPr lang="el-GR" dirty="0">
                <a:latin typeface="Times New Roman" panose="02020603050405020304" pitchFamily="18" charset="0"/>
                <a:cs typeface="Times New Roman" panose="02020603050405020304" pitchFamily="18" charset="0"/>
              </a:rPr>
              <a:t>Σύνδρομο </a:t>
            </a:r>
            <a:r>
              <a:rPr lang="en-US" dirty="0">
                <a:latin typeface="Times New Roman" panose="02020603050405020304" pitchFamily="18" charset="0"/>
                <a:cs typeface="Times New Roman" panose="02020603050405020304" pitchFamily="18" charset="0"/>
              </a:rPr>
              <a:t>Down</a:t>
            </a:r>
          </a:p>
          <a:p>
            <a:r>
              <a:rPr lang="el-GR" dirty="0">
                <a:latin typeface="Times New Roman" panose="02020603050405020304" pitchFamily="18" charset="0"/>
                <a:cs typeface="Times New Roman" panose="02020603050405020304" pitchFamily="18" charset="0"/>
              </a:rPr>
              <a:t>Σύνδρομο </a:t>
            </a:r>
            <a:r>
              <a:rPr lang="en-US" dirty="0">
                <a:latin typeface="Times New Roman" panose="02020603050405020304" pitchFamily="18" charset="0"/>
                <a:cs typeface="Times New Roman" panose="02020603050405020304" pitchFamily="18" charset="0"/>
              </a:rPr>
              <a:t>Pierre – Robin</a:t>
            </a:r>
          </a:p>
          <a:p>
            <a:r>
              <a:rPr lang="el-GR" dirty="0">
                <a:latin typeface="Times New Roman" panose="02020603050405020304" pitchFamily="18" charset="0"/>
                <a:cs typeface="Times New Roman" panose="02020603050405020304" pitchFamily="18" charset="0"/>
              </a:rPr>
              <a:t>Σύνδρομο </a:t>
            </a:r>
            <a:r>
              <a:rPr lang="en-US" dirty="0" err="1">
                <a:latin typeface="Times New Roman" panose="02020603050405020304" pitchFamily="18" charset="0"/>
                <a:cs typeface="Times New Roman" panose="02020603050405020304" pitchFamily="18" charset="0"/>
              </a:rPr>
              <a:t>Treacher</a:t>
            </a:r>
            <a:r>
              <a:rPr lang="en-US" dirty="0">
                <a:latin typeface="Times New Roman" panose="02020603050405020304" pitchFamily="18" charset="0"/>
                <a:cs typeface="Times New Roman" panose="02020603050405020304" pitchFamily="18" charset="0"/>
              </a:rPr>
              <a:t> Collins</a:t>
            </a:r>
          </a:p>
          <a:p>
            <a:r>
              <a:rPr lang="el-GR" dirty="0" err="1">
                <a:latin typeface="Times New Roman" panose="02020603050405020304" pitchFamily="18" charset="0"/>
                <a:cs typeface="Times New Roman" panose="02020603050405020304" pitchFamily="18" charset="0"/>
              </a:rPr>
              <a:t>Φαινυλκετονουρία</a:t>
            </a:r>
            <a:endParaRPr lang="el-GR" dirty="0">
              <a:latin typeface="Times New Roman" panose="02020603050405020304" pitchFamily="18" charset="0"/>
              <a:cs typeface="Times New Roman" panose="02020603050405020304" pitchFamily="18" charset="0"/>
            </a:endParaRPr>
          </a:p>
          <a:p>
            <a:r>
              <a:rPr lang="el-GR" dirty="0" err="1">
                <a:latin typeface="Times New Roman" panose="02020603050405020304" pitchFamily="18" charset="0"/>
                <a:cs typeface="Times New Roman" panose="02020603050405020304" pitchFamily="18" charset="0"/>
              </a:rPr>
              <a:t>Γαλακτοζαιμία</a:t>
            </a:r>
            <a:r>
              <a:rPr lang="el-GR" dirty="0">
                <a:latin typeface="Times New Roman" panose="02020603050405020304" pitchFamily="18" charset="0"/>
                <a:cs typeface="Times New Roman" panose="02020603050405020304" pitchFamily="18" charset="0"/>
              </a:rPr>
              <a:t> κ.α.</a:t>
            </a:r>
          </a:p>
          <a:p>
            <a:endParaRPr lang="el-GR" dirty="0">
              <a:latin typeface="Times New Roman" panose="02020603050405020304" pitchFamily="18" charset="0"/>
              <a:cs typeface="Times New Roman" panose="02020603050405020304" pitchFamily="18" charset="0"/>
            </a:endParaRPr>
          </a:p>
          <a:p>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649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F758FCD-DFB0-48D5-9BC2-4C8F7ABED572}"/>
              </a:ext>
            </a:extLst>
          </p:cNvPr>
          <p:cNvSpPr>
            <a:spLocks noGrp="1"/>
          </p:cNvSpPr>
          <p:nvPr>
            <p:ph type="title"/>
          </p:nvPr>
        </p:nvSpPr>
        <p:spPr>
          <a:xfrm>
            <a:off x="753124" y="195553"/>
            <a:ext cx="10636926" cy="636259"/>
          </a:xfrm>
        </p:spPr>
        <p:txBody>
          <a:bodyPr>
            <a:normAutofit fontScale="90000"/>
          </a:bodyPr>
          <a:lstStyle/>
          <a:p>
            <a:pPr algn="ctr"/>
            <a:r>
              <a:rPr lang="el-GR" sz="2600" b="1" dirty="0">
                <a:latin typeface="Times New Roman" panose="02020603050405020304" pitchFamily="18" charset="0"/>
                <a:cs typeface="Times New Roman" panose="02020603050405020304" pitchFamily="18" charset="0"/>
              </a:rPr>
              <a:t>Κοντός χαλινός γλώσσας ή </a:t>
            </a:r>
            <a:r>
              <a:rPr lang="el-GR" sz="2600" b="1" dirty="0" err="1">
                <a:latin typeface="Times New Roman" panose="02020603050405020304" pitchFamily="18" charset="0"/>
                <a:cs typeface="Times New Roman" panose="02020603050405020304" pitchFamily="18" charset="0"/>
              </a:rPr>
              <a:t>αγκυλογλωσσία</a:t>
            </a:r>
            <a:br>
              <a:rPr lang="el-GR" sz="2600" b="1" dirty="0">
                <a:latin typeface="Times New Roman" panose="02020603050405020304" pitchFamily="18" charset="0"/>
                <a:cs typeface="Times New Roman" panose="02020603050405020304" pitchFamily="18" charset="0"/>
              </a:rPr>
            </a:br>
            <a:endParaRPr lang="el-GR" sz="2600" b="1"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7C60F832-0798-4DBB-BC85-3051DABFCDA8}"/>
              </a:ext>
            </a:extLst>
          </p:cNvPr>
          <p:cNvSpPr>
            <a:spLocks noGrp="1"/>
          </p:cNvSpPr>
          <p:nvPr>
            <p:ph idx="1"/>
          </p:nvPr>
        </p:nvSpPr>
        <p:spPr>
          <a:xfrm>
            <a:off x="349929" y="853871"/>
            <a:ext cx="8723050" cy="3884983"/>
          </a:xfrm>
        </p:spPr>
        <p:txBody>
          <a:bodyPr>
            <a:noAutofit/>
          </a:bodyPr>
          <a:lstStyle/>
          <a:p>
            <a:pPr marL="0" indent="0">
              <a:lnSpc>
                <a:spcPct val="95000"/>
              </a:lnSpc>
              <a:buNone/>
            </a:pPr>
            <a:r>
              <a:rPr lang="el-GR" sz="2200" dirty="0">
                <a:latin typeface="Times New Roman" panose="02020603050405020304" pitchFamily="18" charset="0"/>
                <a:cs typeface="Times New Roman" panose="02020603050405020304" pitchFamily="18" charset="0"/>
              </a:rPr>
              <a:t>Ο χαλινός είναι μια μεμβράνη με την οποία η γλώσσα προσφύεται στην βάση του στόματος. </a:t>
            </a:r>
          </a:p>
          <a:p>
            <a:pPr marL="0" indent="0">
              <a:lnSpc>
                <a:spcPct val="95000"/>
              </a:lnSpc>
              <a:buNone/>
            </a:pPr>
            <a:r>
              <a:rPr lang="el-GR" sz="2200" dirty="0">
                <a:latin typeface="Times New Roman" panose="02020603050405020304" pitchFamily="18" charset="0"/>
                <a:cs typeface="Times New Roman" panose="02020603050405020304" pitchFamily="18" charset="0"/>
              </a:rPr>
              <a:t>Όταν ο χαλινός είναι βραχύς, τότε η γλώσσα μπορεί:</a:t>
            </a:r>
          </a:p>
          <a:p>
            <a:pPr>
              <a:lnSpc>
                <a:spcPct val="95000"/>
              </a:lnSpc>
            </a:pPr>
            <a:r>
              <a:rPr lang="el-GR" sz="2200" dirty="0">
                <a:latin typeface="Times New Roman" panose="02020603050405020304" pitchFamily="18" charset="0"/>
                <a:cs typeface="Times New Roman" panose="02020603050405020304" pitchFamily="18" charset="0"/>
              </a:rPr>
              <a:t>είτε να μην μπορεί να κινηθεί καθόλου (συμπτωματική),</a:t>
            </a:r>
          </a:p>
          <a:p>
            <a:pPr>
              <a:lnSpc>
                <a:spcPct val="95000"/>
              </a:lnSpc>
            </a:pPr>
            <a:r>
              <a:rPr lang="el-GR" sz="2200" dirty="0">
                <a:latin typeface="Times New Roman" panose="02020603050405020304" pitchFamily="18" charset="0"/>
                <a:cs typeface="Times New Roman" panose="02020603050405020304" pitchFamily="18" charset="0"/>
              </a:rPr>
              <a:t>είτε να κινείται σε περιορισμένο βαθμό (ασυμπτωματική)</a:t>
            </a:r>
          </a:p>
          <a:p>
            <a:pPr>
              <a:lnSpc>
                <a:spcPct val="95000"/>
              </a:lnSpc>
            </a:pPr>
            <a:endParaRPr lang="el-GR" sz="2200" dirty="0">
              <a:latin typeface="Times New Roman" panose="02020603050405020304" pitchFamily="18" charset="0"/>
              <a:cs typeface="Times New Roman" panose="02020603050405020304" pitchFamily="18" charset="0"/>
            </a:endParaRPr>
          </a:p>
          <a:p>
            <a:pPr marL="0" indent="0">
              <a:lnSpc>
                <a:spcPct val="95000"/>
              </a:lnSpc>
              <a:buNone/>
            </a:pPr>
            <a:r>
              <a:rPr lang="el-GR" sz="2200" u="sng" dirty="0">
                <a:latin typeface="Times New Roman" panose="02020603050405020304" pitchFamily="18" charset="0"/>
                <a:cs typeface="Times New Roman" panose="02020603050405020304" pitchFamily="18" charset="0"/>
              </a:rPr>
              <a:t>Επιδημιολογία</a:t>
            </a:r>
            <a:r>
              <a:rPr lang="el-GR" sz="2200" dirty="0">
                <a:latin typeface="Times New Roman" panose="02020603050405020304" pitchFamily="18" charset="0"/>
                <a:cs typeface="Times New Roman" panose="02020603050405020304" pitchFamily="18" charset="0"/>
              </a:rPr>
              <a:t>:10.7% των νεογέννητων</a:t>
            </a:r>
          </a:p>
          <a:p>
            <a:pPr marL="0" indent="0">
              <a:lnSpc>
                <a:spcPct val="95000"/>
              </a:lnSpc>
              <a:buNone/>
            </a:pPr>
            <a:endParaRPr lang="el-GR" sz="2200" dirty="0">
              <a:latin typeface="Times New Roman" panose="02020603050405020304" pitchFamily="18" charset="0"/>
              <a:cs typeface="Times New Roman" panose="02020603050405020304" pitchFamily="18" charset="0"/>
            </a:endParaRPr>
          </a:p>
          <a:p>
            <a:pPr marL="0" indent="0">
              <a:lnSpc>
                <a:spcPct val="95000"/>
              </a:lnSpc>
              <a:buNone/>
            </a:pPr>
            <a:r>
              <a:rPr lang="el-GR" sz="2200" dirty="0">
                <a:latin typeface="Times New Roman" panose="02020603050405020304" pitchFamily="18" charset="0"/>
                <a:cs typeface="Times New Roman" panose="02020603050405020304" pitchFamily="18" charset="0"/>
              </a:rPr>
              <a:t>Η γλώσσα έχει περιορισμένη κίνηση προς τα εμπρός, περιορισμένη περισταλτική κίνηση και δεν συμπιέζει ολόκληρη την επιφάνεια του στήθους, με αποτέλεσμα την μείωση της παραγωγής του γάλακτος.</a:t>
            </a:r>
          </a:p>
          <a:p>
            <a:pPr marL="0" indent="0">
              <a:lnSpc>
                <a:spcPct val="95000"/>
              </a:lnSpc>
              <a:buNone/>
            </a:pPr>
            <a:endParaRPr lang="el-GR" sz="2200" dirty="0">
              <a:latin typeface="Times New Roman" panose="02020603050405020304" pitchFamily="18" charset="0"/>
              <a:cs typeface="Times New Roman" panose="02020603050405020304" pitchFamily="18" charset="0"/>
            </a:endParaRPr>
          </a:p>
          <a:p>
            <a:pPr marL="0" indent="0">
              <a:lnSpc>
                <a:spcPct val="95000"/>
              </a:lnSpc>
              <a:buNone/>
            </a:pPr>
            <a:r>
              <a:rPr lang="el-GR" sz="2200" dirty="0">
                <a:latin typeface="Times New Roman" panose="02020603050405020304" pitchFamily="18" charset="0"/>
                <a:cs typeface="Times New Roman" panose="02020603050405020304" pitchFamily="18" charset="0"/>
              </a:rPr>
              <a:t>Ενώ ο θηλασμός διαρκεί πολύ δεν είναι αποδοτικός, υπάρχει ανεπαρκής πρόσληψη βάρους και  πολύ συχνά το βρέφος οδηγείται σε χορήγηση συμπληρώματος.</a:t>
            </a:r>
          </a:p>
          <a:p>
            <a:pPr marL="0" indent="0">
              <a:lnSpc>
                <a:spcPct val="95000"/>
              </a:lnSpc>
              <a:buNone/>
            </a:pPr>
            <a:endParaRPr lang="el-GR" sz="2200" dirty="0">
              <a:latin typeface="Times New Roman" panose="02020603050405020304" pitchFamily="18" charset="0"/>
              <a:cs typeface="Times New Roman" panose="02020603050405020304" pitchFamily="18" charset="0"/>
            </a:endParaRPr>
          </a:p>
          <a:p>
            <a:pPr>
              <a:lnSpc>
                <a:spcPct val="95000"/>
              </a:lnSpc>
            </a:pPr>
            <a:endParaRPr lang="el-GR" sz="22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683CDAED-820C-4FE9-B83E-4623CAD02513}"/>
              </a:ext>
            </a:extLst>
          </p:cNvPr>
          <p:cNvPicPr>
            <a:picLocks noChangeAspect="1"/>
          </p:cNvPicPr>
          <p:nvPr/>
        </p:nvPicPr>
        <p:blipFill>
          <a:blip r:embed="rId2"/>
          <a:stretch>
            <a:fillRect/>
          </a:stretch>
        </p:blipFill>
        <p:spPr>
          <a:xfrm>
            <a:off x="8569963" y="2031101"/>
            <a:ext cx="3622037" cy="2363346"/>
          </a:xfrm>
          <a:prstGeom prst="rect">
            <a:avLst/>
          </a:prstGeom>
        </p:spPr>
      </p:pic>
    </p:spTree>
    <p:extLst>
      <p:ext uri="{BB962C8B-B14F-4D97-AF65-F5344CB8AC3E}">
        <p14:creationId xmlns:p14="http://schemas.microsoft.com/office/powerpoint/2010/main" val="2270399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B5270C-E6E5-45AA-B617-B8F4EADB2750}"/>
              </a:ext>
            </a:extLst>
          </p:cNvPr>
          <p:cNvSpPr>
            <a:spLocks noGrp="1"/>
          </p:cNvSpPr>
          <p:nvPr>
            <p:ph type="title"/>
          </p:nvPr>
        </p:nvSpPr>
        <p:spPr>
          <a:xfrm>
            <a:off x="1617305" y="1127287"/>
            <a:ext cx="9144000" cy="1344168"/>
          </a:xfrm>
        </p:spPr>
        <p:txBody>
          <a:bodyPr>
            <a:normAutofit/>
          </a:bodyPr>
          <a:lstStyle/>
          <a:p>
            <a:r>
              <a:rPr lang="el-GR" sz="3200" dirty="0">
                <a:latin typeface="Times New Roman" panose="02020603050405020304" pitchFamily="18" charset="0"/>
                <a:cs typeface="Times New Roman" panose="02020603050405020304" pitchFamily="18" charset="0"/>
              </a:rPr>
              <a:t>Κοντός χαλινός γλώσσας ή </a:t>
            </a:r>
            <a:r>
              <a:rPr lang="el-GR" sz="3200" dirty="0" err="1">
                <a:latin typeface="Times New Roman" panose="02020603050405020304" pitchFamily="18" charset="0"/>
                <a:cs typeface="Times New Roman" panose="02020603050405020304" pitchFamily="18" charset="0"/>
              </a:rPr>
              <a:t>αγκυλογλωσσία</a:t>
            </a:r>
            <a:endParaRPr lang="el-GR" sz="3200" dirty="0">
              <a:latin typeface="Times New Roman" panose="02020603050405020304" pitchFamily="18" charset="0"/>
              <a:cs typeface="Times New Roman" panose="02020603050405020304" pitchFamily="18" charset="0"/>
            </a:endParaRPr>
          </a:p>
        </p:txBody>
      </p:sp>
      <p:pic>
        <p:nvPicPr>
          <p:cNvPr id="4" name="Θέση περιεχομένου 3">
            <a:extLst>
              <a:ext uri="{FF2B5EF4-FFF2-40B4-BE49-F238E27FC236}">
                <a16:creationId xmlns:a16="http://schemas.microsoft.com/office/drawing/2014/main" id="{96BA1EB9-2DD3-481C-846A-08FB2FD8A001}"/>
              </a:ext>
            </a:extLst>
          </p:cNvPr>
          <p:cNvPicPr>
            <a:picLocks noGrp="1" noChangeAspect="1"/>
          </p:cNvPicPr>
          <p:nvPr>
            <p:ph idx="1"/>
          </p:nvPr>
        </p:nvPicPr>
        <p:blipFill>
          <a:blip r:embed="rId2"/>
          <a:stretch>
            <a:fillRect/>
          </a:stretch>
        </p:blipFill>
        <p:spPr>
          <a:xfrm>
            <a:off x="1037713" y="1870392"/>
            <a:ext cx="10116573" cy="4423876"/>
          </a:xfrm>
          <a:prstGeom prst="rect">
            <a:avLst/>
          </a:prstGeom>
        </p:spPr>
      </p:pic>
    </p:spTree>
    <p:extLst>
      <p:ext uri="{BB962C8B-B14F-4D97-AF65-F5344CB8AC3E}">
        <p14:creationId xmlns:p14="http://schemas.microsoft.com/office/powerpoint/2010/main" val="2281552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63D05CC9-4427-47F5-8438-06D2106C4896}"/>
              </a:ext>
            </a:extLst>
          </p:cNvPr>
          <p:cNvPicPr>
            <a:picLocks noGrp="1" noChangeAspect="1"/>
          </p:cNvPicPr>
          <p:nvPr>
            <p:ph idx="1"/>
          </p:nvPr>
        </p:nvPicPr>
        <p:blipFill>
          <a:blip r:embed="rId2"/>
          <a:stretch>
            <a:fillRect/>
          </a:stretch>
        </p:blipFill>
        <p:spPr>
          <a:xfrm>
            <a:off x="1093809" y="816726"/>
            <a:ext cx="10662082" cy="5224547"/>
          </a:xfrm>
          <a:prstGeom prst="rect">
            <a:avLst/>
          </a:prstGeom>
        </p:spPr>
      </p:pic>
    </p:spTree>
    <p:extLst>
      <p:ext uri="{BB962C8B-B14F-4D97-AF65-F5344CB8AC3E}">
        <p14:creationId xmlns:p14="http://schemas.microsoft.com/office/powerpoint/2010/main" val="7273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18E670AF-873F-44DB-9862-796E652EE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430001" cy="6175613"/>
          </a:xfrm>
          <a:custGeom>
            <a:avLst/>
            <a:gdLst>
              <a:gd name="connsiteX0" fmla="*/ 0 w 11430001"/>
              <a:gd name="connsiteY0" fmla="*/ 0 h 6175613"/>
              <a:gd name="connsiteX1" fmla="*/ 5638031 w 11430001"/>
              <a:gd name="connsiteY1" fmla="*/ 0 h 6175613"/>
              <a:gd name="connsiteX2" fmla="*/ 5638031 w 11430001"/>
              <a:gd name="connsiteY2" fmla="*/ 758954 h 6175613"/>
              <a:gd name="connsiteX3" fmla="*/ 11430001 w 11430001"/>
              <a:gd name="connsiteY3" fmla="*/ 758954 h 6175613"/>
              <a:gd name="connsiteX4" fmla="*/ 11430001 w 11430001"/>
              <a:gd name="connsiteY4" fmla="*/ 6175613 h 6175613"/>
              <a:gd name="connsiteX5" fmla="*/ 5638031 w 11430001"/>
              <a:gd name="connsiteY5" fmla="*/ 6175613 h 6175613"/>
              <a:gd name="connsiteX6" fmla="*/ 5240741 w 11430001"/>
              <a:gd name="connsiteY6" fmla="*/ 6175613 h 6175613"/>
              <a:gd name="connsiteX7" fmla="*/ 0 w 11430001"/>
              <a:gd name="connsiteY7" fmla="*/ 6175613 h 617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75613">
                <a:moveTo>
                  <a:pt x="0" y="0"/>
                </a:moveTo>
                <a:lnTo>
                  <a:pt x="5638031" y="0"/>
                </a:lnTo>
                <a:lnTo>
                  <a:pt x="5638031" y="758954"/>
                </a:lnTo>
                <a:lnTo>
                  <a:pt x="11430001" y="758954"/>
                </a:lnTo>
                <a:lnTo>
                  <a:pt x="11430001" y="6175613"/>
                </a:lnTo>
                <a:lnTo>
                  <a:pt x="5638031" y="6175613"/>
                </a:lnTo>
                <a:lnTo>
                  <a:pt x="5240741" y="6175613"/>
                </a:lnTo>
                <a:lnTo>
                  <a:pt x="0" y="61756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4917056A-8BC8-49A2-9D06-6A3473D39C7D}"/>
              </a:ext>
            </a:extLst>
          </p:cNvPr>
          <p:cNvSpPr>
            <a:spLocks noGrp="1"/>
          </p:cNvSpPr>
          <p:nvPr>
            <p:ph type="title"/>
          </p:nvPr>
        </p:nvSpPr>
        <p:spPr>
          <a:xfrm>
            <a:off x="1016430" y="16601"/>
            <a:ext cx="4089779" cy="2028388"/>
          </a:xfrm>
        </p:spPr>
        <p:txBody>
          <a:bodyPr anchor="ctr">
            <a:normAutofit/>
          </a:bodyPr>
          <a:lstStyle/>
          <a:p>
            <a:r>
              <a:rPr lang="el-GR" sz="3900" dirty="0">
                <a:latin typeface="Times New Roman" panose="02020603050405020304" pitchFamily="18" charset="0"/>
                <a:cs typeface="Times New Roman" panose="02020603050405020304" pitchFamily="18" charset="0"/>
              </a:rPr>
              <a:t>ΔΙΑΤΑΡΑΧΕΣ ΣΥΜΠΕΡΙΦΟΡΑΣ</a:t>
            </a:r>
          </a:p>
        </p:txBody>
      </p:sp>
      <p:pic>
        <p:nvPicPr>
          <p:cNvPr id="4" name="Εικόνα 3">
            <a:extLst>
              <a:ext uri="{FF2B5EF4-FFF2-40B4-BE49-F238E27FC236}">
                <a16:creationId xmlns:a16="http://schemas.microsoft.com/office/drawing/2014/main" id="{5DC1BA71-4E0F-4C6F-BFC4-BE365E09536C}"/>
              </a:ext>
            </a:extLst>
          </p:cNvPr>
          <p:cNvPicPr>
            <a:picLocks noChangeAspect="1"/>
          </p:cNvPicPr>
          <p:nvPr/>
        </p:nvPicPr>
        <p:blipFill>
          <a:blip r:embed="rId2"/>
          <a:stretch>
            <a:fillRect/>
          </a:stretch>
        </p:blipFill>
        <p:spPr>
          <a:xfrm>
            <a:off x="7891561" y="2939604"/>
            <a:ext cx="3197971" cy="2784894"/>
          </a:xfrm>
          <a:prstGeom prst="rect">
            <a:avLst/>
          </a:prstGeom>
        </p:spPr>
      </p:pic>
      <p:graphicFrame>
        <p:nvGraphicFramePr>
          <p:cNvPr id="5" name="Θέση περιεχομένου 2">
            <a:extLst>
              <a:ext uri="{FF2B5EF4-FFF2-40B4-BE49-F238E27FC236}">
                <a16:creationId xmlns:a16="http://schemas.microsoft.com/office/drawing/2014/main" id="{DA0E71B5-B1BC-4F4E-846D-1A2EC54E9FA8}"/>
              </a:ext>
            </a:extLst>
          </p:cNvPr>
          <p:cNvGraphicFramePr>
            <a:graphicFrameLocks noGrp="1"/>
          </p:cNvGraphicFramePr>
          <p:nvPr>
            <p:ph idx="1"/>
            <p:extLst>
              <p:ext uri="{D42A27DB-BD31-4B8C-83A1-F6EECF244321}">
                <p14:modId xmlns:p14="http://schemas.microsoft.com/office/powerpoint/2010/main" val="2394306524"/>
              </p:ext>
            </p:extLst>
          </p:nvPr>
        </p:nvGraphicFramePr>
        <p:xfrm>
          <a:off x="762000" y="2041454"/>
          <a:ext cx="7129561" cy="4513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1708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D296D9-7842-472A-B6FE-218B6A68F17C}"/>
              </a:ext>
            </a:extLst>
          </p:cNvPr>
          <p:cNvSpPr>
            <a:spLocks noGrp="1"/>
          </p:cNvSpPr>
          <p:nvPr>
            <p:ph type="title"/>
          </p:nvPr>
        </p:nvSpPr>
        <p:spPr>
          <a:xfrm>
            <a:off x="1668825" y="887589"/>
            <a:ext cx="9144000" cy="1344168"/>
          </a:xfrm>
        </p:spPr>
        <p:txBody>
          <a:bodyPr>
            <a:normAutofit/>
          </a:bodyPr>
          <a:lstStyle/>
          <a:p>
            <a:pPr algn="ctr"/>
            <a:r>
              <a:rPr lang="el-GR" sz="3200" dirty="0">
                <a:latin typeface="Times New Roman" panose="02020603050405020304" pitchFamily="18" charset="0"/>
                <a:cs typeface="Times New Roman" panose="02020603050405020304" pitchFamily="18" charset="0"/>
              </a:rPr>
              <a:t>Δυσλειτουργία αισθητηριακής ολοκλήρωσης</a:t>
            </a:r>
          </a:p>
        </p:txBody>
      </p:sp>
      <p:graphicFrame>
        <p:nvGraphicFramePr>
          <p:cNvPr id="14" name="Θέση περιεχομένου 2">
            <a:extLst>
              <a:ext uri="{FF2B5EF4-FFF2-40B4-BE49-F238E27FC236}">
                <a16:creationId xmlns:a16="http://schemas.microsoft.com/office/drawing/2014/main" id="{35F8B6B3-A2B9-4559-AEF6-6A348B5FCA9A}"/>
              </a:ext>
            </a:extLst>
          </p:cNvPr>
          <p:cNvGraphicFramePr>
            <a:graphicFrameLocks noGrp="1"/>
          </p:cNvGraphicFramePr>
          <p:nvPr>
            <p:ph idx="1"/>
            <p:extLst>
              <p:ext uri="{D42A27DB-BD31-4B8C-83A1-F6EECF244321}">
                <p14:modId xmlns:p14="http://schemas.microsoft.com/office/powerpoint/2010/main" val="1798332293"/>
              </p:ext>
            </p:extLst>
          </p:nvPr>
        </p:nvGraphicFramePr>
        <p:xfrm>
          <a:off x="1524000" y="1865376"/>
          <a:ext cx="9144000" cy="3940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5437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7889FA6-8B7F-4876-BB94-F9822F338FD5}"/>
              </a:ext>
            </a:extLst>
          </p:cNvPr>
          <p:cNvSpPr>
            <a:spLocks noGrp="1"/>
          </p:cNvSpPr>
          <p:nvPr>
            <p:ph type="title"/>
          </p:nvPr>
        </p:nvSpPr>
        <p:spPr>
          <a:xfrm>
            <a:off x="1508176" y="1038162"/>
            <a:ext cx="4512858" cy="1345115"/>
          </a:xfrm>
        </p:spPr>
        <p:txBody>
          <a:bodyPr>
            <a:normAutofit/>
          </a:bodyPr>
          <a:lstStyle/>
          <a:p>
            <a:r>
              <a:rPr lang="el-GR" sz="2900" b="1" dirty="0">
                <a:latin typeface="Times New Roman" panose="02020603050405020304" pitchFamily="18" charset="0"/>
                <a:cs typeface="Times New Roman" panose="02020603050405020304" pitchFamily="18" charset="0"/>
              </a:rPr>
              <a:t>Υπερβολική επιλεκτικότητα</a:t>
            </a:r>
            <a:br>
              <a:rPr lang="el-GR" sz="2900" b="1" dirty="0">
                <a:latin typeface="Times New Roman" panose="02020603050405020304" pitchFamily="18" charset="0"/>
                <a:cs typeface="Times New Roman" panose="02020603050405020304" pitchFamily="18" charset="0"/>
              </a:rPr>
            </a:br>
            <a:endParaRPr lang="el-GR" sz="2900" b="1"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B9507C64-3545-4B59-B4AA-35E8BC22E1F7}"/>
              </a:ext>
            </a:extLst>
          </p:cNvPr>
          <p:cNvSpPr>
            <a:spLocks noGrp="1"/>
          </p:cNvSpPr>
          <p:nvPr>
            <p:ph idx="1"/>
          </p:nvPr>
        </p:nvSpPr>
        <p:spPr>
          <a:xfrm>
            <a:off x="885870" y="1710719"/>
            <a:ext cx="6657349" cy="4231531"/>
          </a:xfrm>
        </p:spPr>
        <p:txBody>
          <a:bodyPr>
            <a:noAutofit/>
          </a:bodyPr>
          <a:lstStyle/>
          <a:p>
            <a:pPr>
              <a:lnSpc>
                <a:spcPct val="95000"/>
              </a:lnSpc>
            </a:pPr>
            <a:r>
              <a:rPr lang="el-GR" sz="2400" dirty="0">
                <a:latin typeface="Times New Roman" panose="02020603050405020304" pitchFamily="18" charset="0"/>
                <a:cs typeface="Times New Roman" panose="02020603050405020304" pitchFamily="18" charset="0"/>
              </a:rPr>
              <a:t>Τρώνε  το μέγιστο 10-15 τροφές</a:t>
            </a:r>
          </a:p>
          <a:p>
            <a:pPr>
              <a:lnSpc>
                <a:spcPct val="95000"/>
              </a:lnSpc>
            </a:pPr>
            <a:r>
              <a:rPr lang="el-GR" sz="2400" dirty="0">
                <a:latin typeface="Times New Roman" panose="02020603050405020304" pitchFamily="18" charset="0"/>
                <a:cs typeface="Times New Roman" panose="02020603050405020304" pitchFamily="18" charset="0"/>
              </a:rPr>
              <a:t>Έχουν «αισθητηριακή απέχθεια» σε τροφές</a:t>
            </a:r>
          </a:p>
          <a:p>
            <a:pPr>
              <a:lnSpc>
                <a:spcPct val="95000"/>
              </a:lnSpc>
            </a:pPr>
            <a:r>
              <a:rPr lang="el-GR" sz="2400" dirty="0">
                <a:latin typeface="Times New Roman" panose="02020603050405020304" pitchFamily="18" charset="0"/>
                <a:cs typeface="Times New Roman" panose="02020603050405020304" pitchFamily="18" charset="0"/>
              </a:rPr>
              <a:t>Αρνούνται να φάνε ομάδες τροφίμων που σχετίζονται με συγκεκριμένη γεύση, υφή, οσμή, θερμοκρασία, εμφάνιση.</a:t>
            </a:r>
          </a:p>
          <a:p>
            <a:pPr>
              <a:lnSpc>
                <a:spcPct val="95000"/>
              </a:lnSpc>
            </a:pPr>
            <a:r>
              <a:rPr lang="el-GR" sz="2400" dirty="0">
                <a:latin typeface="Times New Roman" panose="02020603050405020304" pitchFamily="18" charset="0"/>
                <a:cs typeface="Times New Roman" panose="02020603050405020304" pitchFamily="18" charset="0"/>
              </a:rPr>
              <a:t>Μπορεί να σταματήσει τη φυσιολογική στοματική κινητική δεξιότητα</a:t>
            </a:r>
          </a:p>
          <a:p>
            <a:pPr>
              <a:lnSpc>
                <a:spcPct val="95000"/>
              </a:lnSpc>
            </a:pPr>
            <a:r>
              <a:rPr lang="el-GR" sz="2400" dirty="0">
                <a:latin typeface="Times New Roman" panose="02020603050405020304" pitchFamily="18" charset="0"/>
                <a:cs typeface="Times New Roman" panose="02020603050405020304" pitchFamily="18" charset="0"/>
              </a:rPr>
              <a:t>Μερικά έχουν και άλλες αισθητηριακές εκδηλώσεις</a:t>
            </a:r>
          </a:p>
          <a:p>
            <a:pPr>
              <a:lnSpc>
                <a:spcPct val="95000"/>
              </a:lnSpc>
            </a:pPr>
            <a:r>
              <a:rPr lang="el-GR" sz="2400" dirty="0">
                <a:latin typeface="Times New Roman" panose="02020603050405020304" pitchFamily="18" charset="0"/>
                <a:cs typeface="Times New Roman" panose="02020603050405020304" pitchFamily="18" charset="0"/>
              </a:rPr>
              <a:t>Πολύ συχνή στον αυτισμό και στο SPD (</a:t>
            </a:r>
            <a:r>
              <a:rPr lang="en-US" sz="2400" dirty="0">
                <a:latin typeface="Times New Roman" panose="02020603050405020304" pitchFamily="18" charset="0"/>
                <a:cs typeface="Times New Roman" panose="02020603050405020304" pitchFamily="18" charset="0"/>
              </a:rPr>
              <a:t>sensory processing disorder)</a:t>
            </a: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Συχνή στα χειριστικά παιδιά</a:t>
            </a: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C58CCE98-B042-471E-9728-CA1E10698B6D}"/>
              </a:ext>
            </a:extLst>
          </p:cNvPr>
          <p:cNvPicPr>
            <a:picLocks noChangeAspect="1"/>
          </p:cNvPicPr>
          <p:nvPr/>
        </p:nvPicPr>
        <p:blipFill>
          <a:blip r:embed="rId2"/>
          <a:stretch>
            <a:fillRect/>
          </a:stretch>
        </p:blipFill>
        <p:spPr>
          <a:xfrm>
            <a:off x="7543219" y="2582252"/>
            <a:ext cx="3839571" cy="2555059"/>
          </a:xfrm>
          <a:prstGeom prst="rect">
            <a:avLst/>
          </a:prstGeom>
        </p:spPr>
      </p:pic>
    </p:spTree>
    <p:extLst>
      <p:ext uri="{BB962C8B-B14F-4D97-AF65-F5344CB8AC3E}">
        <p14:creationId xmlns:p14="http://schemas.microsoft.com/office/powerpoint/2010/main" val="117231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3399F29-DB98-4E62-90FE-E5407B97212F}"/>
              </a:ext>
            </a:extLst>
          </p:cNvPr>
          <p:cNvSpPr>
            <a:spLocks noGrp="1"/>
          </p:cNvSpPr>
          <p:nvPr>
            <p:ph type="title"/>
          </p:nvPr>
        </p:nvSpPr>
        <p:spPr>
          <a:xfrm>
            <a:off x="0" y="1"/>
            <a:ext cx="12192000" cy="732117"/>
          </a:xfrm>
        </p:spPr>
        <p:txBody>
          <a:bodyPr>
            <a:noAutofit/>
          </a:bodyPr>
          <a:lstStyle/>
          <a:p>
            <a:pPr algn="ctr"/>
            <a:r>
              <a:rPr lang="el-GR" sz="2800" b="1" dirty="0">
                <a:latin typeface="Times New Roman" panose="02020603050405020304" pitchFamily="18" charset="0"/>
                <a:cs typeface="Times New Roman" panose="02020603050405020304" pitchFamily="18" charset="0"/>
              </a:rPr>
              <a:t>Διαταραχή με άρνηση σίτισης ή λήψης περιορισμένου ποσού τροφής</a:t>
            </a:r>
            <a:br>
              <a:rPr lang="el-GR" sz="2800" b="1" dirty="0">
                <a:latin typeface="Times New Roman" panose="02020603050405020304" pitchFamily="18" charset="0"/>
                <a:cs typeface="Times New Roman" panose="02020603050405020304" pitchFamily="18" charset="0"/>
              </a:rPr>
            </a:br>
            <a:endParaRPr lang="el-GR" sz="2800" b="1"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4B061535-D758-4B24-AFB3-A0FFEC5F37F5}"/>
              </a:ext>
            </a:extLst>
          </p:cNvPr>
          <p:cNvSpPr>
            <a:spLocks noGrp="1"/>
          </p:cNvSpPr>
          <p:nvPr>
            <p:ph idx="1"/>
          </p:nvPr>
        </p:nvSpPr>
        <p:spPr>
          <a:xfrm>
            <a:off x="637713" y="995982"/>
            <a:ext cx="6491056" cy="5395940"/>
          </a:xfrm>
        </p:spPr>
        <p:txBody>
          <a:bodyPr>
            <a:normAutofit/>
          </a:bodyPr>
          <a:lstStyle/>
          <a:p>
            <a:pPr>
              <a:lnSpc>
                <a:spcPct val="95000"/>
              </a:lnSpc>
            </a:pPr>
            <a:r>
              <a:rPr lang="el-GR" sz="2400" dirty="0">
                <a:latin typeface="Times New Roman" panose="02020603050405020304" pitchFamily="18" charset="0"/>
                <a:cs typeface="Times New Roman" panose="02020603050405020304" pitchFamily="18" charset="0"/>
              </a:rPr>
              <a:t>Βαριά κατάσταση </a:t>
            </a:r>
          </a:p>
          <a:p>
            <a:pPr>
              <a:lnSpc>
                <a:spcPct val="95000"/>
              </a:lnSpc>
            </a:pPr>
            <a:r>
              <a:rPr lang="el-GR" sz="2400" dirty="0">
                <a:latin typeface="Times New Roman" panose="02020603050405020304" pitchFamily="18" charset="0"/>
                <a:cs typeface="Times New Roman" panose="02020603050405020304" pitchFamily="18" charset="0"/>
              </a:rPr>
              <a:t>Υπολείπεται σε βάρος</a:t>
            </a:r>
          </a:p>
          <a:p>
            <a:pPr>
              <a:lnSpc>
                <a:spcPct val="95000"/>
              </a:lnSpc>
            </a:pPr>
            <a:r>
              <a:rPr lang="el-GR" sz="2400" dirty="0">
                <a:latin typeface="Times New Roman" panose="02020603050405020304" pitchFamily="18" charset="0"/>
                <a:cs typeface="Times New Roman" panose="02020603050405020304" pitchFamily="18" charset="0"/>
              </a:rPr>
              <a:t>Δεν τρώει συχνά και σε ποσότητα που θα έπρεπε</a:t>
            </a:r>
          </a:p>
          <a:p>
            <a:pPr>
              <a:lnSpc>
                <a:spcPct val="95000"/>
              </a:lnSpc>
            </a:pPr>
            <a:r>
              <a:rPr lang="el-GR" sz="2400" dirty="0">
                <a:latin typeface="Times New Roman" panose="02020603050405020304" pitchFamily="18" charset="0"/>
                <a:cs typeface="Times New Roman" panose="02020603050405020304" pitchFamily="18" charset="0"/>
              </a:rPr>
              <a:t>Συχνά φαίνεται ευερέθιστο και κλαίει</a:t>
            </a:r>
          </a:p>
          <a:p>
            <a:pPr>
              <a:lnSpc>
                <a:spcPct val="95000"/>
              </a:lnSpc>
            </a:pPr>
            <a:r>
              <a:rPr lang="el-GR" sz="2400" dirty="0">
                <a:latin typeface="Times New Roman" panose="02020603050405020304" pitchFamily="18" charset="0"/>
                <a:cs typeface="Times New Roman" panose="02020603050405020304" pitchFamily="18" charset="0"/>
              </a:rPr>
              <a:t>Φαίνεται ότι έχει </a:t>
            </a:r>
            <a:r>
              <a:rPr lang="el-GR" sz="2400" dirty="0" err="1">
                <a:latin typeface="Times New Roman" panose="02020603050405020304" pitchFamily="18" charset="0"/>
                <a:cs typeface="Times New Roman" panose="02020603050405020304" pitchFamily="18" charset="0"/>
              </a:rPr>
              <a:t>stress</a:t>
            </a:r>
            <a:r>
              <a:rPr lang="el-GR" sz="2400" dirty="0">
                <a:latin typeface="Times New Roman" panose="02020603050405020304" pitchFamily="18" charset="0"/>
                <a:cs typeface="Times New Roman" panose="02020603050405020304" pitchFamily="18" charset="0"/>
              </a:rPr>
              <a:t> ή απόσυρση</a:t>
            </a:r>
          </a:p>
          <a:p>
            <a:pPr>
              <a:lnSpc>
                <a:spcPct val="95000"/>
              </a:lnSpc>
            </a:pPr>
            <a:r>
              <a:rPr lang="el-GR" sz="2400" dirty="0">
                <a:latin typeface="Times New Roman" panose="02020603050405020304" pitchFamily="18" charset="0"/>
                <a:cs typeface="Times New Roman" panose="02020603050405020304" pitchFamily="18" charset="0"/>
              </a:rPr>
              <a:t>Αγωνίζεται για κένωση ή φαίνεται να πονάει την ώρα της κένωσης (δυσκοιλιότητα)</a:t>
            </a:r>
          </a:p>
          <a:p>
            <a:pPr>
              <a:lnSpc>
                <a:spcPct val="95000"/>
              </a:lnSpc>
            </a:pPr>
            <a:r>
              <a:rPr lang="el-GR" sz="2400" dirty="0">
                <a:latin typeface="Times New Roman" panose="02020603050405020304" pitchFamily="18" charset="0"/>
                <a:cs typeface="Times New Roman" panose="02020603050405020304" pitchFamily="18" charset="0"/>
              </a:rPr>
              <a:t>Συχνά φαίνεται κουρασμένο και νωθρό</a:t>
            </a:r>
          </a:p>
          <a:p>
            <a:pPr>
              <a:lnSpc>
                <a:spcPct val="95000"/>
              </a:lnSpc>
            </a:pPr>
            <a:r>
              <a:rPr lang="el-GR" sz="2400" dirty="0">
                <a:latin typeface="Times New Roman" panose="02020603050405020304" pitchFamily="18" charset="0"/>
                <a:cs typeface="Times New Roman" panose="02020603050405020304" pitchFamily="18" charset="0"/>
              </a:rPr>
              <a:t>Συχνοί έμετοι</a:t>
            </a: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30612068-351F-46CC-B39E-DEF68DE9EB09}"/>
              </a:ext>
            </a:extLst>
          </p:cNvPr>
          <p:cNvPicPr>
            <a:picLocks noChangeAspect="1"/>
          </p:cNvPicPr>
          <p:nvPr/>
        </p:nvPicPr>
        <p:blipFill rotWithShape="1">
          <a:blip r:embed="rId2"/>
          <a:srcRect l="14233" r="13733"/>
          <a:stretch/>
        </p:blipFill>
        <p:spPr>
          <a:xfrm>
            <a:off x="7869677" y="1877436"/>
            <a:ext cx="4085617" cy="3891065"/>
          </a:xfrm>
          <a:prstGeom prst="rect">
            <a:avLst/>
          </a:prstGeom>
        </p:spPr>
      </p:pic>
    </p:spTree>
    <p:extLst>
      <p:ext uri="{BB962C8B-B14F-4D97-AF65-F5344CB8AC3E}">
        <p14:creationId xmlns:p14="http://schemas.microsoft.com/office/powerpoint/2010/main" val="4269116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EEC6511D-48BF-4834-9F2F-73384EA8895D}"/>
              </a:ext>
            </a:extLst>
          </p:cNvPr>
          <p:cNvSpPr>
            <a:spLocks noGrp="1"/>
          </p:cNvSpPr>
          <p:nvPr>
            <p:ph idx="1"/>
          </p:nvPr>
        </p:nvSpPr>
        <p:spPr>
          <a:xfrm>
            <a:off x="1023026" y="1138428"/>
            <a:ext cx="5573947" cy="5357906"/>
          </a:xfrm>
        </p:spPr>
        <p:txBody>
          <a:bodyPr>
            <a:noAutofit/>
          </a:bodyPr>
          <a:lstStyle/>
          <a:p>
            <a:pPr>
              <a:lnSpc>
                <a:spcPct val="95000"/>
              </a:lnSpc>
            </a:pPr>
            <a:r>
              <a:rPr lang="el-GR" sz="2400" dirty="0">
                <a:latin typeface="Times New Roman" panose="02020603050405020304" pitchFamily="18" charset="0"/>
                <a:cs typeface="Times New Roman" panose="02020603050405020304" pitchFamily="18" charset="0"/>
              </a:rPr>
              <a:t>Τα προβλήματα στη σίτιση είναι αποτέλεσμα απόκλισης από τη φυσιολογική ανάπτυξη των μηχανισμών σίτισης-κατάποσης.</a:t>
            </a: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H ωρίμανση των μηχανισμών κατάποσης αρχίζει από τη μήτρα και ολοκληρώνεται περίπου στα 3 χρόνια.</a:t>
            </a: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Εξαρτάται από την γενικότερη ανάπτυξη κινητικών, αισθητικών αντανακλαστικών και μηχανισμών συμπεριφοράς.</a:t>
            </a: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20E788A0-1D58-4479-B4CE-2E298356CE12}"/>
              </a:ext>
            </a:extLst>
          </p:cNvPr>
          <p:cNvPicPr>
            <a:picLocks noChangeAspect="1"/>
          </p:cNvPicPr>
          <p:nvPr/>
        </p:nvPicPr>
        <p:blipFill>
          <a:blip r:embed="rId2"/>
          <a:stretch>
            <a:fillRect/>
          </a:stretch>
        </p:blipFill>
        <p:spPr>
          <a:xfrm>
            <a:off x="6857999" y="1914173"/>
            <a:ext cx="3839571" cy="3788603"/>
          </a:xfrm>
          <a:prstGeom prst="rect">
            <a:avLst/>
          </a:prstGeom>
        </p:spPr>
      </p:pic>
    </p:spTree>
    <p:extLst>
      <p:ext uri="{BB962C8B-B14F-4D97-AF65-F5344CB8AC3E}">
        <p14:creationId xmlns:p14="http://schemas.microsoft.com/office/powerpoint/2010/main" val="909549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C1D8F57-F51C-4298-B51B-3FC10496B6BE}"/>
              </a:ext>
            </a:extLst>
          </p:cNvPr>
          <p:cNvSpPr>
            <a:spLocks noGrp="1"/>
          </p:cNvSpPr>
          <p:nvPr>
            <p:ph type="title"/>
          </p:nvPr>
        </p:nvSpPr>
        <p:spPr>
          <a:xfrm>
            <a:off x="1065143" y="981979"/>
            <a:ext cx="6711696" cy="1345115"/>
          </a:xfrm>
        </p:spPr>
        <p:txBody>
          <a:bodyPr>
            <a:normAutofit/>
          </a:bodyPr>
          <a:lstStyle/>
          <a:p>
            <a:r>
              <a:rPr lang="el-GR" sz="2800" b="1" dirty="0">
                <a:latin typeface="Times New Roman" panose="02020603050405020304" pitchFamily="18" charset="0"/>
                <a:cs typeface="Times New Roman" panose="02020603050405020304" pitchFamily="18" charset="0"/>
              </a:rPr>
              <a:t>Λειτουργική δυσφαγία ή υστερικός κόμπος</a:t>
            </a:r>
            <a:br>
              <a:rPr lang="el-GR" sz="2800" b="1" dirty="0">
                <a:latin typeface="Times New Roman" panose="02020603050405020304" pitchFamily="18" charset="0"/>
                <a:cs typeface="Times New Roman" panose="02020603050405020304" pitchFamily="18" charset="0"/>
              </a:rPr>
            </a:br>
            <a:endParaRPr lang="el-GR" sz="2800" b="1"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36D03E0A-9A0F-4551-A5C1-81B208ECB1BB}"/>
              </a:ext>
            </a:extLst>
          </p:cNvPr>
          <p:cNvSpPr>
            <a:spLocks noGrp="1"/>
          </p:cNvSpPr>
          <p:nvPr>
            <p:ph idx="1"/>
          </p:nvPr>
        </p:nvSpPr>
        <p:spPr>
          <a:xfrm>
            <a:off x="896645" y="2166152"/>
            <a:ext cx="5961353" cy="3932896"/>
          </a:xfrm>
        </p:spPr>
        <p:txBody>
          <a:bodyPr>
            <a:normAutofit/>
          </a:bodyPr>
          <a:lstStyle/>
          <a:p>
            <a:pPr>
              <a:lnSpc>
                <a:spcPct val="95000"/>
              </a:lnSpc>
            </a:pPr>
            <a:r>
              <a:rPr lang="el-GR" sz="2400" dirty="0">
                <a:latin typeface="Times New Roman" panose="02020603050405020304" pitchFamily="18" charset="0"/>
                <a:cs typeface="Times New Roman" panose="02020603050405020304" pitchFamily="18" charset="0"/>
              </a:rPr>
              <a:t>Δεν καταπίνουν κυρίως στερεές ή τραγανές τροφές γιατί φοβούνται έμετο ή ενσφήνωση ή πνιγμονή</a:t>
            </a:r>
            <a:endParaRPr lang="en-US"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Συχνά υπάρχει τραυματική εμπειρία ή λάθος συσχέτιση της σίτισης με πνιγμονή ή έμετο</a:t>
            </a:r>
            <a:endParaRPr lang="en-US"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Οδηγεί σε απώλεια βάρους</a:t>
            </a: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8A9CE824-B762-4B44-805F-EA6284C30B3F}"/>
              </a:ext>
            </a:extLst>
          </p:cNvPr>
          <p:cNvPicPr>
            <a:picLocks noChangeAspect="1"/>
          </p:cNvPicPr>
          <p:nvPr/>
        </p:nvPicPr>
        <p:blipFill>
          <a:blip r:embed="rId2"/>
          <a:stretch>
            <a:fillRect/>
          </a:stretch>
        </p:blipFill>
        <p:spPr>
          <a:xfrm>
            <a:off x="6857999" y="2459825"/>
            <a:ext cx="3839571" cy="2697298"/>
          </a:xfrm>
          <a:prstGeom prst="rect">
            <a:avLst/>
          </a:prstGeom>
        </p:spPr>
      </p:pic>
    </p:spTree>
    <p:extLst>
      <p:ext uri="{BB962C8B-B14F-4D97-AF65-F5344CB8AC3E}">
        <p14:creationId xmlns:p14="http://schemas.microsoft.com/office/powerpoint/2010/main" val="1543170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7551179-653A-4ABB-9ABD-BA8DCEF89198}"/>
              </a:ext>
            </a:extLst>
          </p:cNvPr>
          <p:cNvSpPr>
            <a:spLocks noGrp="1"/>
          </p:cNvSpPr>
          <p:nvPr>
            <p:ph type="title"/>
          </p:nvPr>
        </p:nvSpPr>
        <p:spPr>
          <a:xfrm>
            <a:off x="1616937" y="838085"/>
            <a:ext cx="6969150" cy="1345115"/>
          </a:xfrm>
        </p:spPr>
        <p:txBody>
          <a:bodyPr>
            <a:normAutofit/>
          </a:bodyPr>
          <a:lstStyle/>
          <a:p>
            <a:r>
              <a:rPr lang="el-GR" sz="3300" b="1" dirty="0">
                <a:latin typeface="Times New Roman" panose="02020603050405020304" pitchFamily="18" charset="0"/>
                <a:cs typeface="Times New Roman" panose="02020603050405020304" pitchFamily="18" charset="0"/>
              </a:rPr>
              <a:t>Ρυθμιστικές διαταραχές του βρέφους</a:t>
            </a:r>
          </a:p>
        </p:txBody>
      </p:sp>
      <p:sp>
        <p:nvSpPr>
          <p:cNvPr id="3" name="Θέση περιεχομένου 2">
            <a:extLst>
              <a:ext uri="{FF2B5EF4-FFF2-40B4-BE49-F238E27FC236}">
                <a16:creationId xmlns:a16="http://schemas.microsoft.com/office/drawing/2014/main" id="{051C53DA-92E4-44CD-9789-7D2E198BDE62}"/>
              </a:ext>
            </a:extLst>
          </p:cNvPr>
          <p:cNvSpPr>
            <a:spLocks noGrp="1"/>
          </p:cNvSpPr>
          <p:nvPr>
            <p:ph idx="1"/>
          </p:nvPr>
        </p:nvSpPr>
        <p:spPr>
          <a:xfrm>
            <a:off x="776519" y="1689022"/>
            <a:ext cx="7047568" cy="4030550"/>
          </a:xfrm>
        </p:spPr>
        <p:txBody>
          <a:bodyPr>
            <a:noAutofit/>
          </a:bodyPr>
          <a:lstStyle/>
          <a:p>
            <a:pPr>
              <a:lnSpc>
                <a:spcPct val="95000"/>
              </a:lnSpc>
            </a:pPr>
            <a:r>
              <a:rPr lang="el-GR" sz="2400" dirty="0">
                <a:latin typeface="Times New Roman" panose="02020603050405020304" pitchFamily="18" charset="0"/>
                <a:cs typeface="Times New Roman" panose="02020603050405020304" pitchFamily="18" charset="0"/>
              </a:rPr>
              <a:t>10-20% βρεφών  με ηλικία άνω των  6 μηνών παρουσιάζουν  συμπτώματα υπερβολικού κλάματος, δυσκολιών ύπνου και/ή προβλήματα σίτισης, που αποτελούν τις ρυθμιστικές διαταραχές. </a:t>
            </a:r>
            <a:endParaRPr lang="en-US"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a:p>
            <a:pPr marL="0" indent="0">
              <a:lnSpc>
                <a:spcPct val="95000"/>
              </a:lnSpc>
              <a:buNone/>
            </a:pPr>
            <a:r>
              <a:rPr lang="el-GR" sz="2400" b="1" dirty="0">
                <a:latin typeface="Times New Roman" panose="02020603050405020304" pitchFamily="18" charset="0"/>
                <a:cs typeface="Times New Roman" panose="02020603050405020304" pitchFamily="18" charset="0"/>
              </a:rPr>
              <a:t>Τα βρέφη αυτά παρουσιάζουν:</a:t>
            </a:r>
          </a:p>
          <a:p>
            <a:pPr>
              <a:lnSpc>
                <a:spcPct val="95000"/>
              </a:lnSpc>
            </a:pPr>
            <a:r>
              <a:rPr lang="el-GR" sz="2400" dirty="0">
                <a:latin typeface="Times New Roman" panose="02020603050405020304" pitchFamily="18" charset="0"/>
                <a:cs typeface="Times New Roman" panose="02020603050405020304" pitchFamily="18" charset="0"/>
              </a:rPr>
              <a:t>δυσκολίες στην αυτορρύθμιση,</a:t>
            </a:r>
          </a:p>
          <a:p>
            <a:pPr>
              <a:lnSpc>
                <a:spcPct val="95000"/>
              </a:lnSpc>
            </a:pPr>
            <a:r>
              <a:rPr lang="el-GR" sz="2400" dirty="0">
                <a:latin typeface="Times New Roman" panose="02020603050405020304" pitchFamily="18" charset="0"/>
                <a:cs typeface="Times New Roman" panose="02020603050405020304" pitchFamily="18" charset="0"/>
              </a:rPr>
              <a:t>ευερεθιστότητα κυρίως σε αλλαγές,</a:t>
            </a:r>
          </a:p>
          <a:p>
            <a:pPr>
              <a:lnSpc>
                <a:spcPct val="95000"/>
              </a:lnSpc>
            </a:pPr>
            <a:r>
              <a:rPr lang="el-GR" sz="2400" dirty="0">
                <a:latin typeface="Times New Roman" panose="02020603050405020304" pitchFamily="18" charset="0"/>
                <a:cs typeface="Times New Roman" panose="02020603050405020304" pitchFamily="18" charset="0"/>
              </a:rPr>
              <a:t>κλαίνε περισσότερο, όταν ξυπνούν</a:t>
            </a:r>
          </a:p>
          <a:p>
            <a:pPr>
              <a:lnSpc>
                <a:spcPct val="95000"/>
              </a:lnSpc>
            </a:pPr>
            <a:r>
              <a:rPr lang="el-GR" sz="2400" dirty="0">
                <a:latin typeface="Times New Roman" panose="02020603050405020304" pitchFamily="18" charset="0"/>
                <a:cs typeface="Times New Roman" panose="02020603050405020304" pitchFamily="18" charset="0"/>
              </a:rPr>
              <a:t>δυσκολεύονται να ξανακοιμηθούν,</a:t>
            </a:r>
          </a:p>
          <a:p>
            <a:pPr>
              <a:lnSpc>
                <a:spcPct val="95000"/>
              </a:lnSpc>
            </a:pPr>
            <a:r>
              <a:rPr lang="el-GR" sz="2400" dirty="0">
                <a:latin typeface="Times New Roman" panose="02020603050405020304" pitchFamily="18" charset="0"/>
                <a:cs typeface="Times New Roman" panose="02020603050405020304" pitchFamily="18" charset="0"/>
              </a:rPr>
              <a:t>αντιδρούν σε νέες τροφές, συναισθηματική αστάθεια.</a:t>
            </a: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6D7C0633-AFFD-40D2-84D9-607EE55088A1}"/>
              </a:ext>
            </a:extLst>
          </p:cNvPr>
          <p:cNvPicPr>
            <a:picLocks noChangeAspect="1"/>
          </p:cNvPicPr>
          <p:nvPr/>
        </p:nvPicPr>
        <p:blipFill>
          <a:blip r:embed="rId2"/>
          <a:stretch>
            <a:fillRect/>
          </a:stretch>
        </p:blipFill>
        <p:spPr>
          <a:xfrm>
            <a:off x="7679185" y="2648235"/>
            <a:ext cx="3586556" cy="2514918"/>
          </a:xfrm>
          <a:prstGeom prst="rect">
            <a:avLst/>
          </a:prstGeom>
        </p:spPr>
      </p:pic>
    </p:spTree>
    <p:extLst>
      <p:ext uri="{BB962C8B-B14F-4D97-AF65-F5344CB8AC3E}">
        <p14:creationId xmlns:p14="http://schemas.microsoft.com/office/powerpoint/2010/main" val="4290554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CE74A47-80D2-47C0-A23A-21AAD8269D9E}"/>
              </a:ext>
            </a:extLst>
          </p:cNvPr>
          <p:cNvSpPr>
            <a:spLocks noGrp="1"/>
          </p:cNvSpPr>
          <p:nvPr>
            <p:ph type="title"/>
          </p:nvPr>
        </p:nvSpPr>
        <p:spPr>
          <a:xfrm>
            <a:off x="1583142" y="1216062"/>
            <a:ext cx="4512858" cy="809191"/>
          </a:xfrm>
        </p:spPr>
        <p:txBody>
          <a:bodyPr>
            <a:normAutofit fontScale="90000"/>
          </a:bodyPr>
          <a:lstStyle/>
          <a:p>
            <a:pPr algn="ctr"/>
            <a:r>
              <a:rPr lang="el-GR" dirty="0">
                <a:latin typeface="Times New Roman" panose="02020603050405020304" pitchFamily="18" charset="0"/>
                <a:cs typeface="Times New Roman" panose="02020603050405020304" pitchFamily="18" charset="0"/>
              </a:rPr>
              <a:t>ΔΥΣΦΑΓΙΑ</a:t>
            </a:r>
            <a:br>
              <a:rPr lang="el-GR" dirty="0">
                <a:latin typeface="Times New Roman" panose="02020603050405020304" pitchFamily="18" charset="0"/>
                <a:cs typeface="Times New Roman" panose="02020603050405020304" pitchFamily="18" charset="0"/>
              </a:rPr>
            </a:br>
            <a:endParaRPr lang="el-GR"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678DDB7D-7DBB-4533-A8E3-6C498934D0AA}"/>
              </a:ext>
            </a:extLst>
          </p:cNvPr>
          <p:cNvSpPr>
            <a:spLocks noGrp="1"/>
          </p:cNvSpPr>
          <p:nvPr>
            <p:ph idx="1"/>
          </p:nvPr>
        </p:nvSpPr>
        <p:spPr>
          <a:xfrm>
            <a:off x="896645" y="2148396"/>
            <a:ext cx="6081203" cy="4407762"/>
          </a:xfrm>
        </p:spPr>
        <p:txBody>
          <a:bodyPr>
            <a:normAutofit/>
          </a:bodyPr>
          <a:lstStyle/>
          <a:p>
            <a:pPr marL="0" indent="0">
              <a:lnSpc>
                <a:spcPct val="95000"/>
              </a:lnSpc>
              <a:buNone/>
            </a:pPr>
            <a:r>
              <a:rPr lang="el-GR" sz="2400" dirty="0">
                <a:latin typeface="Times New Roman" panose="02020603050405020304" pitchFamily="18" charset="0"/>
                <a:cs typeface="Times New Roman" panose="02020603050405020304" pitchFamily="18" charset="0"/>
              </a:rPr>
              <a:t>Δυσφαγία ή διαταραχή κατάποσης είναι η καθυστερημένη ή εσφαλμένη κατεύθυνση του υγρού ή στερεού βλωμού τροφής από το στόμα στο στομάχι.</a:t>
            </a:r>
          </a:p>
          <a:p>
            <a:pPr>
              <a:lnSpc>
                <a:spcPct val="95000"/>
              </a:lnSpc>
            </a:pPr>
            <a:endParaRPr lang="el-GR" sz="2400" dirty="0">
              <a:latin typeface="Times New Roman" panose="02020603050405020304" pitchFamily="18" charset="0"/>
              <a:cs typeface="Times New Roman" panose="02020603050405020304" pitchFamily="18" charset="0"/>
            </a:endParaRPr>
          </a:p>
          <a:p>
            <a:pPr marL="0" indent="0">
              <a:lnSpc>
                <a:spcPct val="95000"/>
              </a:lnSpc>
              <a:buNone/>
            </a:pPr>
            <a:r>
              <a:rPr lang="el-GR" sz="2400" dirty="0">
                <a:latin typeface="Times New Roman" panose="02020603050405020304" pitchFamily="18" charset="0"/>
                <a:cs typeface="Times New Roman" panose="02020603050405020304" pitchFamily="18" charset="0"/>
              </a:rPr>
              <a:t>ΑΙΤΙΑ ΔΥΣΦΑΓΙΑΣ</a:t>
            </a:r>
          </a:p>
          <a:p>
            <a:pPr>
              <a:lnSpc>
                <a:spcPct val="95000"/>
              </a:lnSpc>
            </a:pPr>
            <a:r>
              <a:rPr lang="el-GR" sz="2400" dirty="0">
                <a:latin typeface="Times New Roman" panose="02020603050405020304" pitchFamily="18" charset="0"/>
                <a:cs typeface="Times New Roman" panose="02020603050405020304" pitchFamily="18" charset="0"/>
              </a:rPr>
              <a:t>Μηχανικά - Δομικά Αίτια</a:t>
            </a:r>
          </a:p>
          <a:p>
            <a:pPr>
              <a:lnSpc>
                <a:spcPct val="95000"/>
              </a:lnSpc>
            </a:pPr>
            <a:r>
              <a:rPr lang="el-GR" sz="2400" dirty="0">
                <a:latin typeface="Times New Roman" panose="02020603050405020304" pitchFamily="18" charset="0"/>
                <a:cs typeface="Times New Roman" panose="02020603050405020304" pitchFamily="18" charset="0"/>
              </a:rPr>
              <a:t>Νευρολογικά Αίτια </a:t>
            </a:r>
          </a:p>
          <a:p>
            <a:pPr>
              <a:lnSpc>
                <a:spcPct val="95000"/>
              </a:lnSpc>
            </a:pPr>
            <a:r>
              <a:rPr lang="el-GR" sz="2400" dirty="0">
                <a:latin typeface="Times New Roman" panose="02020603050405020304" pitchFamily="18" charset="0"/>
                <a:cs typeface="Times New Roman" panose="02020603050405020304" pitchFamily="18" charset="0"/>
              </a:rPr>
              <a:t>Ψυχογενή Αίτια</a:t>
            </a: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A8F42A52-2D56-499D-AE7E-F5D0223C3D77}"/>
              </a:ext>
            </a:extLst>
          </p:cNvPr>
          <p:cNvPicPr>
            <a:picLocks noChangeAspect="1"/>
          </p:cNvPicPr>
          <p:nvPr/>
        </p:nvPicPr>
        <p:blipFill>
          <a:blip r:embed="rId2"/>
          <a:stretch>
            <a:fillRect/>
          </a:stretch>
        </p:blipFill>
        <p:spPr>
          <a:xfrm>
            <a:off x="6857999" y="2330239"/>
            <a:ext cx="3839571" cy="2956470"/>
          </a:xfrm>
          <a:prstGeom prst="rect">
            <a:avLst/>
          </a:prstGeom>
        </p:spPr>
      </p:pic>
    </p:spTree>
    <p:extLst>
      <p:ext uri="{BB962C8B-B14F-4D97-AF65-F5344CB8AC3E}">
        <p14:creationId xmlns:p14="http://schemas.microsoft.com/office/powerpoint/2010/main" val="3903226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40AB5F-A64B-4108-B0CB-7199AE402B41}"/>
              </a:ext>
            </a:extLst>
          </p:cNvPr>
          <p:cNvSpPr>
            <a:spLocks noGrp="1"/>
          </p:cNvSpPr>
          <p:nvPr>
            <p:ph type="title"/>
          </p:nvPr>
        </p:nvSpPr>
        <p:spPr>
          <a:xfrm>
            <a:off x="1588925" y="914223"/>
            <a:ext cx="9144000" cy="781412"/>
          </a:xfrm>
        </p:spPr>
        <p:txBody>
          <a:bodyPr/>
          <a:lstStyle/>
          <a:p>
            <a:pPr algn="ctr"/>
            <a:r>
              <a:rPr lang="el-GR" dirty="0">
                <a:latin typeface="Times New Roman" panose="02020603050405020304" pitchFamily="18" charset="0"/>
                <a:cs typeface="Times New Roman" panose="02020603050405020304" pitchFamily="18" charset="0"/>
              </a:rPr>
              <a:t>Συμπτώματα και ενδείξεις δυσφαγίας</a:t>
            </a:r>
          </a:p>
        </p:txBody>
      </p:sp>
      <p:graphicFrame>
        <p:nvGraphicFramePr>
          <p:cNvPr id="4" name="Πίνακας 4">
            <a:extLst>
              <a:ext uri="{FF2B5EF4-FFF2-40B4-BE49-F238E27FC236}">
                <a16:creationId xmlns:a16="http://schemas.microsoft.com/office/drawing/2014/main" id="{054DD711-3F48-40AF-9FDB-F849D8C9D2BC}"/>
              </a:ext>
            </a:extLst>
          </p:cNvPr>
          <p:cNvGraphicFramePr>
            <a:graphicFrameLocks noGrp="1"/>
          </p:cNvGraphicFramePr>
          <p:nvPr>
            <p:ph idx="1"/>
            <p:extLst>
              <p:ext uri="{D42A27DB-BD31-4B8C-83A1-F6EECF244321}">
                <p14:modId xmlns:p14="http://schemas.microsoft.com/office/powerpoint/2010/main" val="2647805177"/>
              </p:ext>
            </p:extLst>
          </p:nvPr>
        </p:nvGraphicFramePr>
        <p:xfrm>
          <a:off x="1588925" y="1835458"/>
          <a:ext cx="9144000" cy="4414423"/>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720781725"/>
                    </a:ext>
                  </a:extLst>
                </a:gridCol>
                <a:gridCol w="4572000">
                  <a:extLst>
                    <a:ext uri="{9D8B030D-6E8A-4147-A177-3AD203B41FA5}">
                      <a16:colId xmlns:a16="http://schemas.microsoft.com/office/drawing/2014/main" val="4218783593"/>
                    </a:ext>
                  </a:extLst>
                </a:gridCol>
              </a:tblGrid>
              <a:tr h="456449">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Συμπτώματα</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Ενδείξεις</a:t>
                      </a:r>
                    </a:p>
                  </a:txBody>
                  <a:tcPr/>
                </a:tc>
                <a:extLst>
                  <a:ext uri="{0D108BD9-81ED-4DB2-BD59-A6C34878D82A}">
                    <a16:rowId xmlns:a16="http://schemas.microsoft.com/office/drawing/2014/main" val="412851066"/>
                  </a:ext>
                </a:extLst>
              </a:tr>
              <a:tr h="1463137">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Δυσκολία μάσησης </a:t>
                      </a: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Διαφυγή τροφής από τα χείλη, υπερβολικός χρόνος μάσησης μαλακών τροφών , μυϊκή αδυναμία γλώσσας,  γνάθου, χειλιών</a:t>
                      </a:r>
                    </a:p>
                    <a:p>
                      <a:r>
                        <a:rPr lang="el-GR" dirty="0">
                          <a:latin typeface="Times New Roman" panose="02020603050405020304" pitchFamily="18" charset="0"/>
                          <a:ea typeface="Cambria Math" panose="02040503050406030204" pitchFamily="18" charset="0"/>
                          <a:cs typeface="Times New Roman" panose="02020603050405020304" pitchFamily="18" charset="0"/>
                        </a:rPr>
                        <a:t>                                                       </a:t>
                      </a:r>
                    </a:p>
                  </a:txBody>
                  <a:tcPr/>
                </a:tc>
                <a:extLst>
                  <a:ext uri="{0D108BD9-81ED-4DB2-BD59-A6C34878D82A}">
                    <a16:rowId xmlns:a16="http://schemas.microsoft.com/office/drawing/2014/main" val="2862896184"/>
                  </a:ext>
                </a:extLst>
              </a:tr>
              <a:tr h="1125490">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Δυσκολία στην έναρξη της κατάποσης</a:t>
                      </a: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Στεγνό στόμα (ξηροστομία), μυϊκή αδυναμία σε χείλη και γλώσσα                                        </a:t>
                      </a:r>
                    </a:p>
                    <a:p>
                      <a:r>
                        <a:rPr lang="el-GR" dirty="0">
                          <a:latin typeface="Times New Roman" panose="02020603050405020304" pitchFamily="18" charset="0"/>
                          <a:ea typeface="Cambria Math" panose="02040503050406030204" pitchFamily="18" charset="0"/>
                          <a:cs typeface="Times New Roman" panose="02020603050405020304" pitchFamily="18" charset="0"/>
                        </a:rPr>
                        <a:t>Φόβος λήψης τροφής</a:t>
                      </a:r>
                    </a:p>
                  </a:txBody>
                  <a:tcPr/>
                </a:tc>
                <a:extLst>
                  <a:ext uri="{0D108BD9-81ED-4DB2-BD59-A6C34878D82A}">
                    <a16:rowId xmlns:a16="http://schemas.microsoft.com/office/drawing/2014/main" val="2215619808"/>
                  </a:ext>
                </a:extLst>
              </a:tr>
              <a:tr h="456449">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Σιελόρροια</a:t>
                      </a: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Μυϊκή αδυναμία χειλιών ή γλώσσας</a:t>
                      </a:r>
                    </a:p>
                  </a:txBody>
                  <a:tcPr/>
                </a:tc>
                <a:extLst>
                  <a:ext uri="{0D108BD9-81ED-4DB2-BD59-A6C34878D82A}">
                    <a16:rowId xmlns:a16="http://schemas.microsoft.com/office/drawing/2014/main" val="4121598334"/>
                  </a:ext>
                </a:extLst>
              </a:tr>
              <a:tr h="456449">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Καθυστέρηση κατάποσης       </a:t>
                      </a: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Φαίνεται  </a:t>
                      </a:r>
                      <a:r>
                        <a:rPr lang="el-GR" dirty="0" err="1">
                          <a:latin typeface="Times New Roman" panose="02020603050405020304" pitchFamily="18" charset="0"/>
                          <a:ea typeface="Cambria Math" panose="02040503050406030204" pitchFamily="18" charset="0"/>
                          <a:cs typeface="Times New Roman" panose="02020603050405020304" pitchFamily="18" charset="0"/>
                        </a:rPr>
                        <a:t>βιντεοφθοροσκοπικά</a:t>
                      </a:r>
                      <a:endParaRPr lang="el-GR" dirty="0">
                        <a:latin typeface="Times New Roman" panose="02020603050405020304" pitchFamily="18" charset="0"/>
                        <a:ea typeface="Cambria Math" panose="02040503050406030204" pitchFamily="18" charset="0"/>
                        <a:cs typeface="Times New Roman" panose="02020603050405020304" pitchFamily="18" charset="0"/>
                      </a:endParaRPr>
                    </a:p>
                  </a:txBody>
                  <a:tcPr/>
                </a:tc>
                <a:extLst>
                  <a:ext uri="{0D108BD9-81ED-4DB2-BD59-A6C34878D82A}">
                    <a16:rowId xmlns:a16="http://schemas.microsoft.com/office/drawing/2014/main" val="59833670"/>
                  </a:ext>
                </a:extLst>
              </a:tr>
              <a:tr h="456449">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Ρινική αναρρόφηση                                      </a:t>
                      </a: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Υγρά περνούν από τη ρινική κοιλότητα</a:t>
                      </a:r>
                    </a:p>
                  </a:txBody>
                  <a:tcPr/>
                </a:tc>
                <a:extLst>
                  <a:ext uri="{0D108BD9-81ED-4DB2-BD59-A6C34878D82A}">
                    <a16:rowId xmlns:a16="http://schemas.microsoft.com/office/drawing/2014/main" val="2858223913"/>
                  </a:ext>
                </a:extLst>
              </a:tr>
            </a:tbl>
          </a:graphicData>
        </a:graphic>
      </p:graphicFrame>
    </p:spTree>
    <p:extLst>
      <p:ext uri="{BB962C8B-B14F-4D97-AF65-F5344CB8AC3E}">
        <p14:creationId xmlns:p14="http://schemas.microsoft.com/office/powerpoint/2010/main" val="1707741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D01E31-C049-4616-A035-7FB6E2090054}"/>
              </a:ext>
            </a:extLst>
          </p:cNvPr>
          <p:cNvSpPr>
            <a:spLocks noGrp="1"/>
          </p:cNvSpPr>
          <p:nvPr>
            <p:ph type="title"/>
          </p:nvPr>
        </p:nvSpPr>
        <p:spPr>
          <a:xfrm>
            <a:off x="1793112" y="860956"/>
            <a:ext cx="9144000" cy="808046"/>
          </a:xfrm>
        </p:spPr>
        <p:txBody>
          <a:bodyPr/>
          <a:lstStyle/>
          <a:p>
            <a:r>
              <a:rPr lang="el-GR" dirty="0">
                <a:latin typeface="Times New Roman" panose="02020603050405020304" pitchFamily="18" charset="0"/>
                <a:cs typeface="Times New Roman" panose="02020603050405020304" pitchFamily="18" charset="0"/>
              </a:rPr>
              <a:t>Συμπτώματα και ενδείξεις δυσφαγίας</a:t>
            </a:r>
          </a:p>
        </p:txBody>
      </p:sp>
      <p:graphicFrame>
        <p:nvGraphicFramePr>
          <p:cNvPr id="4" name="Πίνακας 4">
            <a:extLst>
              <a:ext uri="{FF2B5EF4-FFF2-40B4-BE49-F238E27FC236}">
                <a16:creationId xmlns:a16="http://schemas.microsoft.com/office/drawing/2014/main" id="{E5336A25-E573-4272-AB23-E163A9D3AA65}"/>
              </a:ext>
            </a:extLst>
          </p:cNvPr>
          <p:cNvGraphicFramePr>
            <a:graphicFrameLocks noGrp="1"/>
          </p:cNvGraphicFramePr>
          <p:nvPr>
            <p:ph idx="1"/>
            <p:extLst>
              <p:ext uri="{D42A27DB-BD31-4B8C-83A1-F6EECF244321}">
                <p14:modId xmlns:p14="http://schemas.microsoft.com/office/powerpoint/2010/main" val="2523432810"/>
              </p:ext>
            </p:extLst>
          </p:nvPr>
        </p:nvGraphicFramePr>
        <p:xfrm>
          <a:off x="1524000" y="1533618"/>
          <a:ext cx="9144000" cy="457708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216012504"/>
                    </a:ext>
                  </a:extLst>
                </a:gridCol>
                <a:gridCol w="4572000">
                  <a:extLst>
                    <a:ext uri="{9D8B030D-6E8A-4147-A177-3AD203B41FA5}">
                      <a16:colId xmlns:a16="http://schemas.microsoft.com/office/drawing/2014/main" val="1238309470"/>
                    </a:ext>
                  </a:extLst>
                </a:gridCol>
              </a:tblGrid>
              <a:tr h="370840">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Συμπτώματα</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Ενδείξεις</a:t>
                      </a:r>
                    </a:p>
                  </a:txBody>
                  <a:tcPr/>
                </a:tc>
                <a:extLst>
                  <a:ext uri="{0D108BD9-81ED-4DB2-BD59-A6C34878D82A}">
                    <a16:rowId xmlns:a16="http://schemas.microsoft.com/office/drawing/2014/main" val="1568969544"/>
                  </a:ext>
                </a:extLst>
              </a:tr>
              <a:tr h="370840">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Βήχας και πνιγμός </a:t>
                      </a: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Βήχας σε απόπειρα δοκιμής κατάποσης </a:t>
                      </a:r>
                    </a:p>
                    <a:p>
                      <a:r>
                        <a:rPr lang="el-GR" dirty="0">
                          <a:latin typeface="Times New Roman" panose="02020603050405020304" pitchFamily="18" charset="0"/>
                          <a:ea typeface="Cambria Math" panose="02040503050406030204" pitchFamily="18" charset="0"/>
                          <a:cs typeface="Times New Roman" panose="02020603050405020304" pitchFamily="18" charset="0"/>
                        </a:rPr>
                        <a:t>Αίσθημα καθηλώσεως του βλωμού στον λαιμό  </a:t>
                      </a:r>
                    </a:p>
                    <a:p>
                      <a:r>
                        <a:rPr lang="el-GR" dirty="0" err="1">
                          <a:latin typeface="Times New Roman" panose="02020603050405020304" pitchFamily="18" charset="0"/>
                          <a:ea typeface="Cambria Math" panose="02040503050406030204" pitchFamily="18" charset="0"/>
                          <a:cs typeface="Times New Roman" panose="02020603050405020304" pitchFamily="18" charset="0"/>
                        </a:rPr>
                        <a:t>Στραβοκατάπημα</a:t>
                      </a:r>
                      <a:r>
                        <a:rPr lang="el-GR" dirty="0">
                          <a:latin typeface="Times New Roman" panose="02020603050405020304" pitchFamily="18" charset="0"/>
                          <a:ea typeface="Cambria Math" panose="02040503050406030204" pitchFamily="18" charset="0"/>
                          <a:cs typeface="Times New Roman" panose="02020603050405020304" pitchFamily="18" charset="0"/>
                        </a:rPr>
                        <a:t> πριν ή κατά τη διάρκεια ή το τέλος της κατάποσης</a:t>
                      </a:r>
                    </a:p>
                  </a:txBody>
                  <a:tcPr/>
                </a:tc>
                <a:extLst>
                  <a:ext uri="{0D108BD9-81ED-4DB2-BD59-A6C34878D82A}">
                    <a16:rowId xmlns:a16="http://schemas.microsoft.com/office/drawing/2014/main" val="3359897662"/>
                  </a:ext>
                </a:extLst>
              </a:tr>
              <a:tr h="370840">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Βήχας ενώ δε γίνεται σίτιση </a:t>
                      </a: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Εισρρόφηση σιέλου ή πνευμονική δυσλειτουργία</a:t>
                      </a:r>
                    </a:p>
                  </a:txBody>
                  <a:tcPr/>
                </a:tc>
                <a:extLst>
                  <a:ext uri="{0D108BD9-81ED-4DB2-BD59-A6C34878D82A}">
                    <a16:rowId xmlns:a16="http://schemas.microsoft.com/office/drawing/2014/main" val="3080390844"/>
                  </a:ext>
                </a:extLst>
              </a:tr>
              <a:tr h="370840">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Παλινδρόμηση </a:t>
                      </a: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Επιστροφή τροφής από τον οισοφάγο στον φάρυγγα ή στοματικές  βλέννες</a:t>
                      </a:r>
                    </a:p>
                  </a:txBody>
                  <a:tcPr/>
                </a:tc>
                <a:extLst>
                  <a:ext uri="{0D108BD9-81ED-4DB2-BD59-A6C34878D82A}">
                    <a16:rowId xmlns:a16="http://schemas.microsoft.com/office/drawing/2014/main" val="329728257"/>
                  </a:ext>
                </a:extLst>
              </a:tr>
              <a:tr h="370840">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Απώλεια βάρους                 </a:t>
                      </a: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Η μέτρηση του βάρους το βρίσκει κάτω από το φυσιολογικό</a:t>
                      </a:r>
                    </a:p>
                    <a:p>
                      <a:r>
                        <a:rPr lang="el-GR" dirty="0">
                          <a:latin typeface="Times New Roman" panose="02020603050405020304" pitchFamily="18" charset="0"/>
                          <a:ea typeface="Cambria Math" panose="02040503050406030204" pitchFamily="18" charset="0"/>
                          <a:cs typeface="Times New Roman" panose="02020603050405020304" pitchFamily="18" charset="0"/>
                        </a:rPr>
                        <a:t>Κόπωση κατά τη διάρκεια μάσησης στερεάς τροφής </a:t>
                      </a:r>
                    </a:p>
                    <a:p>
                      <a:r>
                        <a:rPr lang="el-GR" dirty="0">
                          <a:latin typeface="Times New Roman" panose="02020603050405020304" pitchFamily="18" charset="0"/>
                          <a:ea typeface="Cambria Math" panose="02040503050406030204" pitchFamily="18" charset="0"/>
                          <a:cs typeface="Times New Roman" panose="02020603050405020304" pitchFamily="18" charset="0"/>
                        </a:rPr>
                        <a:t>Απώλεια της ευχαρίστησης του γεύματος</a:t>
                      </a:r>
                    </a:p>
                    <a:p>
                      <a:r>
                        <a:rPr lang="el-GR" dirty="0">
                          <a:latin typeface="Times New Roman" panose="02020603050405020304" pitchFamily="18" charset="0"/>
                          <a:ea typeface="Cambria Math" panose="02040503050406030204" pitchFamily="18" charset="0"/>
                          <a:cs typeface="Times New Roman" panose="02020603050405020304" pitchFamily="18" charset="0"/>
                        </a:rPr>
                        <a:t>  </a:t>
                      </a:r>
                    </a:p>
                  </a:txBody>
                  <a:tcPr/>
                </a:tc>
                <a:extLst>
                  <a:ext uri="{0D108BD9-81ED-4DB2-BD59-A6C34878D82A}">
                    <a16:rowId xmlns:a16="http://schemas.microsoft.com/office/drawing/2014/main" val="2703993257"/>
                  </a:ext>
                </a:extLst>
              </a:tr>
            </a:tbl>
          </a:graphicData>
        </a:graphic>
      </p:graphicFrame>
    </p:spTree>
    <p:extLst>
      <p:ext uri="{BB962C8B-B14F-4D97-AF65-F5344CB8AC3E}">
        <p14:creationId xmlns:p14="http://schemas.microsoft.com/office/powerpoint/2010/main" val="1651749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51F25FCC-A322-4341-8BB0-1E9C4E814B2E}"/>
              </a:ext>
            </a:extLst>
          </p:cNvPr>
          <p:cNvSpPr>
            <a:spLocks noGrp="1"/>
          </p:cNvSpPr>
          <p:nvPr>
            <p:ph type="title"/>
          </p:nvPr>
        </p:nvSpPr>
        <p:spPr>
          <a:xfrm>
            <a:off x="282606" y="1616431"/>
            <a:ext cx="3908996" cy="3622089"/>
          </a:xfrm>
        </p:spPr>
        <p:txBody>
          <a:bodyPr anchor="ctr">
            <a:normAutofit/>
          </a:bodyPr>
          <a:lstStyle/>
          <a:p>
            <a:r>
              <a:rPr lang="el-GR" sz="3600" dirty="0">
                <a:latin typeface="Times New Roman" panose="02020603050405020304" pitchFamily="18" charset="0"/>
                <a:cs typeface="Times New Roman" panose="02020603050405020304" pitchFamily="18" charset="0"/>
              </a:rPr>
              <a:t>ΔΙΑΤΑΡΑΧΕΣ ΣΙΤΙΣΗΣ: ΝΕΥΡΟΓΕΝΗΣ ΑΝΟΡΕΞΙΑ &amp; ΝΕΥΡΟΓΕΝΗΣ ΒΟΥΛΙΜΙΑ</a:t>
            </a:r>
          </a:p>
        </p:txBody>
      </p:sp>
      <p:graphicFrame>
        <p:nvGraphicFramePr>
          <p:cNvPr id="5" name="Θέση περιεχομένου 2">
            <a:extLst>
              <a:ext uri="{FF2B5EF4-FFF2-40B4-BE49-F238E27FC236}">
                <a16:creationId xmlns:a16="http://schemas.microsoft.com/office/drawing/2014/main" id="{CEF60F40-E44A-4E21-B28C-94181082E456}"/>
              </a:ext>
            </a:extLst>
          </p:cNvPr>
          <p:cNvGraphicFramePr>
            <a:graphicFrameLocks noGrp="1"/>
          </p:cNvGraphicFramePr>
          <p:nvPr>
            <p:ph idx="1"/>
            <p:extLst>
              <p:ext uri="{D42A27DB-BD31-4B8C-83A1-F6EECF244321}">
                <p14:modId xmlns:p14="http://schemas.microsoft.com/office/powerpoint/2010/main" val="618590468"/>
              </p:ext>
            </p:extLst>
          </p:nvPr>
        </p:nvGraphicFramePr>
        <p:xfrm>
          <a:off x="3684233" y="257452"/>
          <a:ext cx="7712235" cy="6347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349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A9C6F5E-5070-4B30-AB16-1F83293D0310}"/>
              </a:ext>
            </a:extLst>
          </p:cNvPr>
          <p:cNvSpPr>
            <a:spLocks noGrp="1"/>
          </p:cNvSpPr>
          <p:nvPr>
            <p:ph type="title"/>
          </p:nvPr>
        </p:nvSpPr>
        <p:spPr>
          <a:xfrm>
            <a:off x="1515436" y="866155"/>
            <a:ext cx="8727790" cy="1345115"/>
          </a:xfrm>
        </p:spPr>
        <p:txBody>
          <a:bodyPr>
            <a:normAutofit/>
          </a:bodyPr>
          <a:lstStyle/>
          <a:p>
            <a:r>
              <a:rPr lang="el-GR" sz="2900" dirty="0">
                <a:latin typeface="Times New Roman" panose="02020603050405020304" pitchFamily="18" charset="0"/>
                <a:cs typeface="Times New Roman" panose="02020603050405020304" pitchFamily="18" charset="0"/>
              </a:rPr>
              <a:t>ΨΥΧΟΓΕΝΗΣ (ΝΕΥΡΟΓΕΝΗΣ) ΑΝΟΡΕΞΙΑ</a:t>
            </a:r>
          </a:p>
        </p:txBody>
      </p:sp>
      <p:sp>
        <p:nvSpPr>
          <p:cNvPr id="3" name="Θέση περιεχομένου 2">
            <a:extLst>
              <a:ext uri="{FF2B5EF4-FFF2-40B4-BE49-F238E27FC236}">
                <a16:creationId xmlns:a16="http://schemas.microsoft.com/office/drawing/2014/main" id="{615A3191-BD0D-4A1A-812D-6EE06C2BD090}"/>
              </a:ext>
            </a:extLst>
          </p:cNvPr>
          <p:cNvSpPr>
            <a:spLocks noGrp="1"/>
          </p:cNvSpPr>
          <p:nvPr>
            <p:ph idx="1"/>
          </p:nvPr>
        </p:nvSpPr>
        <p:spPr>
          <a:xfrm>
            <a:off x="871859" y="1634247"/>
            <a:ext cx="7396651" cy="4854101"/>
          </a:xfrm>
        </p:spPr>
        <p:txBody>
          <a:bodyPr>
            <a:noAutofit/>
          </a:bodyPr>
          <a:lstStyle/>
          <a:p>
            <a:pPr marL="0" indent="0">
              <a:lnSpc>
                <a:spcPct val="95000"/>
              </a:lnSpc>
              <a:buNone/>
            </a:pPr>
            <a:r>
              <a:rPr lang="el-GR" sz="2000" dirty="0">
                <a:latin typeface="Times New Roman" panose="02020603050405020304" pitchFamily="18" charset="0"/>
                <a:cs typeface="Times New Roman" panose="02020603050405020304" pitchFamily="18" charset="0"/>
              </a:rPr>
              <a:t>Κύρια κλινική εκδήλωση το παθολογικά χαμηλό ΣΒ :</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&lt;85% του ιδανικού για την ηλικία και το ύψος του  ή </a:t>
            </a:r>
          </a:p>
          <a:p>
            <a:pPr marL="0" indent="0">
              <a:lnSpc>
                <a:spcPct val="95000"/>
              </a:lnSpc>
              <a:buNone/>
            </a:pPr>
            <a:r>
              <a:rPr lang="el-GR" sz="2000" dirty="0">
                <a:latin typeface="Times New Roman" panose="02020603050405020304" pitchFamily="18" charset="0"/>
                <a:cs typeface="Times New Roman" panose="02020603050405020304" pitchFamily="18" charset="0"/>
              </a:rPr>
              <a:t>ΔΜΣ &lt; 18 για εφήβους</a:t>
            </a:r>
          </a:p>
          <a:p>
            <a:pPr>
              <a:lnSpc>
                <a:spcPct val="95000"/>
              </a:lnSpc>
            </a:pPr>
            <a:r>
              <a:rPr lang="el-GR" sz="2000" dirty="0">
                <a:latin typeface="Times New Roman" panose="02020603050405020304" pitchFamily="18" charset="0"/>
                <a:cs typeface="Times New Roman" panose="02020603050405020304" pitchFamily="18" charset="0"/>
              </a:rPr>
              <a:t>Σημεία </a:t>
            </a:r>
            <a:r>
              <a:rPr lang="el-GR" sz="2000" dirty="0" err="1">
                <a:latin typeface="Times New Roman" panose="02020603050405020304" pitchFamily="18" charset="0"/>
                <a:cs typeface="Times New Roman" panose="02020603050405020304" pitchFamily="18" charset="0"/>
              </a:rPr>
              <a:t>υποθρεψίας</a:t>
            </a:r>
            <a:r>
              <a:rPr lang="el-GR" sz="2000" dirty="0">
                <a:latin typeface="Times New Roman" panose="02020603050405020304" pitchFamily="18" charset="0"/>
                <a:cs typeface="Times New Roman" panose="02020603050405020304" pitchFamily="18" charset="0"/>
              </a:rPr>
              <a:t> και ανεπάρκειας βιταμινών και σιδήρου (ξηρό και ωχροκίτρινο δέρμα, χνούδι, λεπτές εύθραυστες τρίχες, </a:t>
            </a:r>
            <a:r>
              <a:rPr lang="el-GR" sz="2000" dirty="0" err="1">
                <a:latin typeface="Times New Roman" panose="02020603050405020304" pitchFamily="18" charset="0"/>
                <a:cs typeface="Times New Roman" panose="02020603050405020304" pitchFamily="18" charset="0"/>
              </a:rPr>
              <a:t>υποκύανα</a:t>
            </a:r>
            <a:r>
              <a:rPr lang="el-GR" sz="2000" dirty="0">
                <a:latin typeface="Times New Roman" panose="02020603050405020304" pitchFamily="18" charset="0"/>
                <a:cs typeface="Times New Roman" panose="02020603050405020304" pitchFamily="18" charset="0"/>
              </a:rPr>
              <a:t> ψυχρά άκρα)</a:t>
            </a:r>
          </a:p>
          <a:p>
            <a:pPr>
              <a:lnSpc>
                <a:spcPct val="95000"/>
              </a:lnSpc>
            </a:pPr>
            <a:r>
              <a:rPr lang="el-GR" sz="2000" dirty="0">
                <a:latin typeface="Times New Roman" panose="02020603050405020304" pitchFamily="18" charset="0"/>
                <a:cs typeface="Times New Roman" panose="02020603050405020304" pitchFamily="18" charset="0"/>
              </a:rPr>
              <a:t>Σημεία αφυδάτωσης και ηλεκτρολυτικών διαταραχών (υπόταση, βραδυκαρδία, αρρυθμίες, επιμήκυνση του </a:t>
            </a:r>
            <a:r>
              <a:rPr lang="en-US" sz="2000" dirty="0">
                <a:latin typeface="Times New Roman" panose="02020603050405020304" pitchFamily="18" charset="0"/>
                <a:cs typeface="Times New Roman" panose="02020603050405020304" pitchFamily="18" charset="0"/>
              </a:rPr>
              <a:t>QT</a:t>
            </a:r>
            <a:r>
              <a:rPr lang="el-GR" sz="2000" dirty="0">
                <a:latin typeface="Times New Roman" panose="02020603050405020304" pitchFamily="18" charset="0"/>
                <a:cs typeface="Times New Roman" panose="02020603050405020304" pitchFamily="18" charset="0"/>
              </a:rPr>
              <a:t>)</a:t>
            </a:r>
          </a:p>
          <a:p>
            <a:pPr>
              <a:lnSpc>
                <a:spcPct val="95000"/>
              </a:lnSpc>
            </a:pPr>
            <a:r>
              <a:rPr lang="el-GR" sz="2000" dirty="0">
                <a:latin typeface="Times New Roman" panose="02020603050405020304" pitchFamily="18" charset="0"/>
                <a:cs typeface="Times New Roman" panose="02020603050405020304" pitchFamily="18" charset="0"/>
              </a:rPr>
              <a:t>Μείωση μυϊκής μάζας, εικόνα υποτονίας</a:t>
            </a:r>
          </a:p>
          <a:p>
            <a:pPr>
              <a:lnSpc>
                <a:spcPct val="95000"/>
              </a:lnSpc>
            </a:pPr>
            <a:r>
              <a:rPr lang="el-GR" sz="2000" dirty="0">
                <a:latin typeface="Times New Roman" panose="02020603050405020304" pitchFamily="18" charset="0"/>
                <a:cs typeface="Times New Roman" panose="02020603050405020304" pitchFamily="18" charset="0"/>
              </a:rPr>
              <a:t>Νευρολογικές διαταραχές (αδυναμία συγκέντρωσης, ευερεθιστότητα, </a:t>
            </a:r>
            <a:r>
              <a:rPr lang="el-GR" sz="2000" dirty="0" err="1">
                <a:latin typeface="Times New Roman" panose="02020603050405020304" pitchFamily="18" charset="0"/>
                <a:cs typeface="Times New Roman" panose="02020603050405020304" pitchFamily="18" charset="0"/>
              </a:rPr>
              <a:t>κατάθλιψη,γνωστικές</a:t>
            </a:r>
            <a:r>
              <a:rPr lang="el-GR" sz="2000" dirty="0">
                <a:latin typeface="Times New Roman" panose="02020603050405020304" pitchFamily="18" charset="0"/>
                <a:cs typeface="Times New Roman" panose="02020603050405020304" pitchFamily="18" charset="0"/>
              </a:rPr>
              <a:t> δυσκολίες )</a:t>
            </a:r>
          </a:p>
          <a:p>
            <a:pPr>
              <a:lnSpc>
                <a:spcPct val="95000"/>
              </a:lnSpc>
            </a:pPr>
            <a:r>
              <a:rPr lang="el-GR" sz="2000" dirty="0">
                <a:latin typeface="Times New Roman" panose="02020603050405020304" pitchFamily="18" charset="0"/>
                <a:cs typeface="Times New Roman" panose="02020603050405020304" pitchFamily="18" charset="0"/>
              </a:rPr>
              <a:t>Σημεία </a:t>
            </a:r>
            <a:r>
              <a:rPr lang="el-GR" sz="2000" dirty="0" err="1">
                <a:latin typeface="Times New Roman" panose="02020603050405020304" pitchFamily="18" charset="0"/>
                <a:cs typeface="Times New Roman" panose="02020603050405020304" pitchFamily="18" charset="0"/>
              </a:rPr>
              <a:t>υποθαλαμικού</a:t>
            </a:r>
            <a:r>
              <a:rPr lang="el-GR" sz="2000" dirty="0">
                <a:latin typeface="Times New Roman" panose="02020603050405020304" pitchFamily="18" charset="0"/>
                <a:cs typeface="Times New Roman" panose="02020603050405020304" pitchFamily="18" charset="0"/>
              </a:rPr>
              <a:t> υπογοναδισμού (μειωμένη</a:t>
            </a:r>
            <a:r>
              <a:rPr lang="en-US" sz="2000" dirty="0">
                <a:latin typeface="Times New Roman" panose="02020603050405020304" pitchFamily="18" charset="0"/>
                <a:cs typeface="Times New Roman" panose="02020603050405020304" pitchFamily="18" charset="0"/>
              </a:rPr>
              <a:t> libido, </a:t>
            </a:r>
            <a:r>
              <a:rPr lang="el-GR" sz="2000" dirty="0">
                <a:latin typeface="Times New Roman" panose="02020603050405020304" pitchFamily="18" charset="0"/>
                <a:cs typeface="Times New Roman" panose="02020603050405020304" pitchFamily="18" charset="0"/>
              </a:rPr>
              <a:t>αμηνόρροια</a:t>
            </a:r>
          </a:p>
          <a:p>
            <a:pPr marL="0" indent="0">
              <a:lnSpc>
                <a:spcPct val="95000"/>
              </a:lnSpc>
              <a:buNone/>
            </a:pPr>
            <a:endParaRPr lang="el-GR" sz="2000" dirty="0">
              <a:latin typeface="Times New Roman" panose="02020603050405020304" pitchFamily="18" charset="0"/>
              <a:cs typeface="Times New Roman" panose="02020603050405020304" pitchFamily="18" charset="0"/>
            </a:endParaRPr>
          </a:p>
          <a:p>
            <a:pPr marL="514350" indent="-514350">
              <a:lnSpc>
                <a:spcPct val="95000"/>
              </a:lnSpc>
              <a:buFont typeface="+mj-lt"/>
              <a:buAutoNum type="arabicPeriod"/>
            </a:pPr>
            <a:endParaRPr lang="el-GR" sz="20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4A65B05F-09EB-4A97-A908-04A7DFCE387C}"/>
              </a:ext>
            </a:extLst>
          </p:cNvPr>
          <p:cNvPicPr>
            <a:picLocks noChangeAspect="1"/>
          </p:cNvPicPr>
          <p:nvPr/>
        </p:nvPicPr>
        <p:blipFill>
          <a:blip r:embed="rId2"/>
          <a:stretch>
            <a:fillRect/>
          </a:stretch>
        </p:blipFill>
        <p:spPr>
          <a:xfrm>
            <a:off x="8268511" y="2597278"/>
            <a:ext cx="3051629" cy="3291803"/>
          </a:xfrm>
          <a:prstGeom prst="rect">
            <a:avLst/>
          </a:prstGeom>
        </p:spPr>
      </p:pic>
    </p:spTree>
    <p:extLst>
      <p:ext uri="{BB962C8B-B14F-4D97-AF65-F5344CB8AC3E}">
        <p14:creationId xmlns:p14="http://schemas.microsoft.com/office/powerpoint/2010/main" val="1604249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782347E-01E0-44D0-A753-98880CF685DC}"/>
              </a:ext>
            </a:extLst>
          </p:cNvPr>
          <p:cNvSpPr>
            <a:spLocks noGrp="1"/>
          </p:cNvSpPr>
          <p:nvPr>
            <p:ph type="title"/>
          </p:nvPr>
        </p:nvSpPr>
        <p:spPr>
          <a:xfrm>
            <a:off x="1517903" y="1517903"/>
            <a:ext cx="3828185" cy="4578096"/>
          </a:xfrm>
        </p:spPr>
        <p:txBody>
          <a:bodyPr>
            <a:normAutofit fontScale="90000"/>
          </a:bodyPr>
          <a:lstStyle/>
          <a:p>
            <a:r>
              <a:rPr lang="el-GR" dirty="0">
                <a:latin typeface="Times New Roman" panose="02020603050405020304" pitchFamily="18" charset="0"/>
                <a:cs typeface="Times New Roman" panose="02020603050405020304" pitchFamily="18" charset="0"/>
              </a:rPr>
              <a:t>Κριτήρια Αμερικάνικης Ψυχιατρικής Εταιρίας για διάγνωση Ψυχογενούς Ανορεξίας (2000)</a:t>
            </a:r>
            <a:br>
              <a:rPr lang="el-GR"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DSM </a:t>
            </a:r>
            <a:endParaRPr lang="el-GR"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EE41C997-C4E9-47A9-81D2-369841D6B8E3}"/>
              </a:ext>
            </a:extLst>
          </p:cNvPr>
          <p:cNvSpPr>
            <a:spLocks noGrp="1"/>
          </p:cNvSpPr>
          <p:nvPr>
            <p:ph idx="1"/>
          </p:nvPr>
        </p:nvSpPr>
        <p:spPr>
          <a:xfrm>
            <a:off x="5097294" y="1079770"/>
            <a:ext cx="6245157" cy="5016230"/>
          </a:xfrm>
        </p:spPr>
        <p:txBody>
          <a:bodyPr>
            <a:normAutofit/>
          </a:bodyPr>
          <a:lstStyle/>
          <a:p>
            <a:pPr>
              <a:lnSpc>
                <a:spcPct val="95000"/>
              </a:lnSpc>
            </a:pPr>
            <a:r>
              <a:rPr lang="el-GR" sz="2400" dirty="0">
                <a:latin typeface="Times New Roman" panose="02020603050405020304" pitchFamily="18" charset="0"/>
                <a:cs typeface="Times New Roman" panose="02020603050405020304" pitchFamily="18" charset="0"/>
              </a:rPr>
              <a:t>Α) Διατήρηση με επιθυμία του ασθενούς, σωματικού βάρους σε επίπεδο &lt;85% του ιδανικού για την ηλικία και το ύψος</a:t>
            </a: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Β)Έντονος φόβος για αύξηση βάρους – παχυσαρκία</a:t>
            </a: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Γ) Διαταραχή στο πώς το άτομο αντιλαμβάνεται το βάρος του σώματος του ή το σχήμα του σώματος του</a:t>
            </a: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Δ)Αμηνόρροια αν έχει αρχίσει η έμμηνη ρύση</a:t>
            </a:r>
          </a:p>
        </p:txBody>
      </p:sp>
    </p:spTree>
    <p:extLst>
      <p:ext uri="{BB962C8B-B14F-4D97-AF65-F5344CB8AC3E}">
        <p14:creationId xmlns:p14="http://schemas.microsoft.com/office/powerpoint/2010/main" val="2439306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3DC0EF2-5E5B-41AE-88E1-FE3CBD623D87}"/>
              </a:ext>
            </a:extLst>
          </p:cNvPr>
          <p:cNvSpPr>
            <a:spLocks noGrp="1"/>
          </p:cNvSpPr>
          <p:nvPr>
            <p:ph type="title"/>
          </p:nvPr>
        </p:nvSpPr>
        <p:spPr>
          <a:xfrm>
            <a:off x="761999" y="3255057"/>
            <a:ext cx="3828185" cy="4578096"/>
          </a:xfrm>
        </p:spPr>
        <p:txBody>
          <a:bodyPr>
            <a:normAutofit/>
          </a:bodyPr>
          <a:lstStyle/>
          <a:p>
            <a:pPr algn="ctr"/>
            <a:r>
              <a:rPr lang="el-GR" dirty="0" err="1"/>
              <a:t>Νευρογενής</a:t>
            </a:r>
            <a:r>
              <a:rPr lang="el-GR" dirty="0"/>
              <a:t> ανορεξία</a:t>
            </a:r>
          </a:p>
        </p:txBody>
      </p:sp>
      <p:graphicFrame>
        <p:nvGraphicFramePr>
          <p:cNvPr id="14" name="Θέση περιεχομένου 2">
            <a:extLst>
              <a:ext uri="{FF2B5EF4-FFF2-40B4-BE49-F238E27FC236}">
                <a16:creationId xmlns:a16="http://schemas.microsoft.com/office/drawing/2014/main" id="{1E412A14-1EA6-4F95-A682-EBAAABA3C367}"/>
              </a:ext>
            </a:extLst>
          </p:cNvPr>
          <p:cNvGraphicFramePr>
            <a:graphicFrameLocks noGrp="1"/>
          </p:cNvGraphicFramePr>
          <p:nvPr>
            <p:ph idx="1"/>
            <p:extLst>
              <p:ext uri="{D42A27DB-BD31-4B8C-83A1-F6EECF244321}">
                <p14:modId xmlns:p14="http://schemas.microsoft.com/office/powerpoint/2010/main" val="3727316867"/>
              </p:ext>
            </p:extLst>
          </p:nvPr>
        </p:nvGraphicFramePr>
        <p:xfrm>
          <a:off x="3932809" y="1313895"/>
          <a:ext cx="7497192" cy="4779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5317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35F3B61-186B-4226-8762-09DCBD880FA1}"/>
              </a:ext>
            </a:extLst>
          </p:cNvPr>
          <p:cNvSpPr>
            <a:spLocks noGrp="1"/>
          </p:cNvSpPr>
          <p:nvPr>
            <p:ph type="title"/>
          </p:nvPr>
        </p:nvSpPr>
        <p:spPr>
          <a:xfrm>
            <a:off x="674524" y="2401824"/>
            <a:ext cx="3828185" cy="4578096"/>
          </a:xfrm>
        </p:spPr>
        <p:txBody>
          <a:bodyPr>
            <a:normAutofit/>
          </a:bodyPr>
          <a:lstStyle/>
          <a:p>
            <a:pPr algn="ctr"/>
            <a:r>
              <a:rPr lang="el-GR" dirty="0" err="1">
                <a:latin typeface="Times New Roman" panose="02020603050405020304" pitchFamily="18" charset="0"/>
                <a:cs typeface="Times New Roman" panose="02020603050405020304" pitchFamily="18" charset="0"/>
              </a:rPr>
              <a:t>Νευρογενής</a:t>
            </a:r>
            <a:r>
              <a:rPr lang="el-GR" dirty="0">
                <a:latin typeface="Times New Roman" panose="02020603050405020304" pitchFamily="18" charset="0"/>
                <a:cs typeface="Times New Roman" panose="02020603050405020304" pitchFamily="18" charset="0"/>
              </a:rPr>
              <a:t> ανορεξία – αντιμετώπιση</a:t>
            </a:r>
            <a:br>
              <a:rPr lang="el-GR" dirty="0">
                <a:latin typeface="Times New Roman" panose="02020603050405020304" pitchFamily="18" charset="0"/>
                <a:cs typeface="Times New Roman" panose="02020603050405020304" pitchFamily="18" charset="0"/>
              </a:rPr>
            </a:br>
            <a:endParaRPr lang="el-GR"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ADCDAAA8-7F30-41A4-8AC9-1E028784E243}"/>
              </a:ext>
            </a:extLst>
          </p:cNvPr>
          <p:cNvSpPr>
            <a:spLocks noGrp="1"/>
          </p:cNvSpPr>
          <p:nvPr>
            <p:ph idx="1"/>
          </p:nvPr>
        </p:nvSpPr>
        <p:spPr>
          <a:xfrm>
            <a:off x="4620638" y="1021404"/>
            <a:ext cx="6809362" cy="5074596"/>
          </a:xfrm>
        </p:spPr>
        <p:txBody>
          <a:bodyPr>
            <a:noAutofit/>
          </a:bodyPr>
          <a:lstStyle/>
          <a:p>
            <a:pPr>
              <a:lnSpc>
                <a:spcPct val="95000"/>
              </a:lnSpc>
            </a:pPr>
            <a:r>
              <a:rPr lang="el-GR" sz="2400" dirty="0">
                <a:latin typeface="Times New Roman" panose="02020603050405020304" pitchFamily="18" charset="0"/>
                <a:cs typeface="Times New Roman" panose="02020603050405020304" pitchFamily="18" charset="0"/>
              </a:rPr>
              <a:t>Διεπιστημονική ομάδα (παιδίατρος, παιδοψυχίατρος, ψυχολόγος, διατροφολόγος)</a:t>
            </a: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Κατ’</a:t>
            </a:r>
            <a:r>
              <a:rPr lang="en-US" sz="2400" dirty="0">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οίκον αντιμετώπιση σε μη επιπλεγμένες περιπτώσεις (αποκατάσταση συνθηκών σίτισης, αύξηση 200-250 θερμίδων κάθε 3 μέρες, μείωση φυσικής δραστηριότητας, αλλαγή τρόπου σκέψης για την εικόνα του σώματος, αντιμετώπιση επιπλοκών και πρόληψη υποτροπών)</a:t>
            </a: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Νοσηλεία σε επιπλεγμένες περιπτώσεις (κριτήρια)</a:t>
            </a: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Διάρκεια θεραπείας &gt;6 μήνες</a:t>
            </a:r>
          </a:p>
        </p:txBody>
      </p:sp>
    </p:spTree>
    <p:extLst>
      <p:ext uri="{BB962C8B-B14F-4D97-AF65-F5344CB8AC3E}">
        <p14:creationId xmlns:p14="http://schemas.microsoft.com/office/powerpoint/2010/main" val="2760823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8C192C63-DE80-4236-8AAB-3C266AC72D6A}"/>
              </a:ext>
            </a:extLst>
          </p:cNvPr>
          <p:cNvSpPr>
            <a:spLocks noGrp="1"/>
          </p:cNvSpPr>
          <p:nvPr>
            <p:ph type="title"/>
          </p:nvPr>
        </p:nvSpPr>
        <p:spPr>
          <a:xfrm>
            <a:off x="505838" y="779915"/>
            <a:ext cx="4165158" cy="5337050"/>
          </a:xfrm>
        </p:spPr>
        <p:txBody>
          <a:bodyPr anchor="ctr">
            <a:normAutofit/>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Σίτιση – κατάποση </a:t>
            </a:r>
            <a:br>
              <a:rPr lang="el-GR" dirty="0">
                <a:latin typeface="Times New Roman" panose="02020603050405020304" pitchFamily="18" charset="0"/>
                <a:ea typeface="Cambria Math" panose="02040503050406030204" pitchFamily="18" charset="0"/>
                <a:cs typeface="Times New Roman" panose="02020603050405020304" pitchFamily="18" charset="0"/>
              </a:rPr>
            </a:br>
            <a:r>
              <a:rPr lang="el-GR" dirty="0">
                <a:latin typeface="Times New Roman" panose="02020603050405020304" pitchFamily="18" charset="0"/>
                <a:ea typeface="Cambria Math" panose="02040503050406030204" pitchFamily="18" charset="0"/>
                <a:cs typeface="Times New Roman" panose="02020603050405020304" pitchFamily="18" charset="0"/>
              </a:rPr>
              <a:t>Ορισμοί</a:t>
            </a:r>
            <a:endParaRPr lang="el-GR" dirty="0"/>
          </a:p>
        </p:txBody>
      </p:sp>
      <p:graphicFrame>
        <p:nvGraphicFramePr>
          <p:cNvPr id="7" name="Θέση περιεχομένου 2">
            <a:extLst>
              <a:ext uri="{FF2B5EF4-FFF2-40B4-BE49-F238E27FC236}">
                <a16:creationId xmlns:a16="http://schemas.microsoft.com/office/drawing/2014/main" id="{5122A557-96F6-43A0-8143-A4489E9775B6}"/>
              </a:ext>
            </a:extLst>
          </p:cNvPr>
          <p:cNvGraphicFramePr>
            <a:graphicFrameLocks noGrp="1"/>
          </p:cNvGraphicFramePr>
          <p:nvPr>
            <p:ph idx="1"/>
            <p:extLst>
              <p:ext uri="{D42A27DB-BD31-4B8C-83A1-F6EECF244321}">
                <p14:modId xmlns:p14="http://schemas.microsoft.com/office/powerpoint/2010/main" val="2873671429"/>
              </p:ext>
            </p:extLst>
          </p:nvPr>
        </p:nvGraphicFramePr>
        <p:xfrm>
          <a:off x="5416298" y="758951"/>
          <a:ext cx="5980170" cy="5337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3873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95C55BE-09D1-425F-8034-97316B611D52}"/>
              </a:ext>
            </a:extLst>
          </p:cNvPr>
          <p:cNvSpPr>
            <a:spLocks noGrp="1"/>
          </p:cNvSpPr>
          <p:nvPr>
            <p:ph type="title"/>
          </p:nvPr>
        </p:nvSpPr>
        <p:spPr>
          <a:xfrm>
            <a:off x="778848" y="2488211"/>
            <a:ext cx="3608326" cy="2778548"/>
          </a:xfrm>
        </p:spPr>
        <p:txBody>
          <a:bodyPr>
            <a:normAutofit/>
          </a:bodyPr>
          <a:lstStyle/>
          <a:p>
            <a:r>
              <a:rPr lang="el-GR" sz="3600" dirty="0">
                <a:latin typeface="Times New Roman" panose="02020603050405020304" pitchFamily="18" charset="0"/>
                <a:cs typeface="Times New Roman" panose="02020603050405020304" pitchFamily="18" charset="0"/>
              </a:rPr>
              <a:t>Νευρογενής ανορεξία - </a:t>
            </a:r>
            <a:br>
              <a:rPr lang="el-GR" sz="3600" dirty="0">
                <a:latin typeface="Times New Roman" panose="02020603050405020304" pitchFamily="18" charset="0"/>
                <a:cs typeface="Times New Roman" panose="02020603050405020304" pitchFamily="18" charset="0"/>
              </a:rPr>
            </a:br>
            <a:r>
              <a:rPr lang="el-GR" sz="3600" dirty="0">
                <a:latin typeface="Times New Roman" panose="02020603050405020304" pitchFamily="18" charset="0"/>
                <a:cs typeface="Times New Roman" panose="02020603050405020304" pitchFamily="18" charset="0"/>
              </a:rPr>
              <a:t>Κριτήρια για ενδονοσοκομειακή νοσηλεία</a:t>
            </a:r>
          </a:p>
        </p:txBody>
      </p:sp>
      <p:graphicFrame>
        <p:nvGraphicFramePr>
          <p:cNvPr id="5" name="Θέση περιεχομένου 2">
            <a:extLst>
              <a:ext uri="{FF2B5EF4-FFF2-40B4-BE49-F238E27FC236}">
                <a16:creationId xmlns:a16="http://schemas.microsoft.com/office/drawing/2014/main" id="{075CEDBC-0647-41E4-B908-E1EEFABE8A39}"/>
              </a:ext>
            </a:extLst>
          </p:cNvPr>
          <p:cNvGraphicFramePr>
            <a:graphicFrameLocks noGrp="1"/>
          </p:cNvGraphicFramePr>
          <p:nvPr>
            <p:ph idx="1"/>
            <p:extLst>
              <p:ext uri="{D42A27DB-BD31-4B8C-83A1-F6EECF244321}">
                <p14:modId xmlns:p14="http://schemas.microsoft.com/office/powerpoint/2010/main" val="2707497628"/>
              </p:ext>
            </p:extLst>
          </p:nvPr>
        </p:nvGraphicFramePr>
        <p:xfrm>
          <a:off x="4387174" y="640080"/>
          <a:ext cx="6922977" cy="5813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2918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F3663A8-621E-47A9-962E-DA1A99B03CD9}"/>
              </a:ext>
            </a:extLst>
          </p:cNvPr>
          <p:cNvSpPr>
            <a:spLocks noGrp="1"/>
          </p:cNvSpPr>
          <p:nvPr>
            <p:ph type="title"/>
          </p:nvPr>
        </p:nvSpPr>
        <p:spPr>
          <a:xfrm>
            <a:off x="1517903" y="1517903"/>
            <a:ext cx="3828185" cy="4578096"/>
          </a:xfrm>
        </p:spPr>
        <p:txBody>
          <a:bodyPr>
            <a:normAutofit/>
          </a:bodyPr>
          <a:lstStyle/>
          <a:p>
            <a:r>
              <a:rPr lang="el-GR" dirty="0" err="1">
                <a:latin typeface="Times New Roman" panose="02020603050405020304" pitchFamily="18" charset="0"/>
                <a:cs typeface="Times New Roman" panose="02020603050405020304" pitchFamily="18" charset="0"/>
              </a:rPr>
              <a:t>Νευρογενής</a:t>
            </a:r>
            <a:r>
              <a:rPr lang="el-GR" dirty="0">
                <a:latin typeface="Times New Roman" panose="02020603050405020304" pitchFamily="18" charset="0"/>
                <a:cs typeface="Times New Roman" panose="02020603050405020304" pitchFamily="18" charset="0"/>
              </a:rPr>
              <a:t> ανορεξία - Πρόγνωση</a:t>
            </a:r>
          </a:p>
        </p:txBody>
      </p:sp>
      <p:graphicFrame>
        <p:nvGraphicFramePr>
          <p:cNvPr id="5" name="Θέση περιεχομένου 2">
            <a:extLst>
              <a:ext uri="{FF2B5EF4-FFF2-40B4-BE49-F238E27FC236}">
                <a16:creationId xmlns:a16="http://schemas.microsoft.com/office/drawing/2014/main" id="{C7EFB369-378B-434E-99F9-65EB640309D7}"/>
              </a:ext>
            </a:extLst>
          </p:cNvPr>
          <p:cNvGraphicFramePr>
            <a:graphicFrameLocks noGrp="1"/>
          </p:cNvGraphicFramePr>
          <p:nvPr>
            <p:ph idx="1"/>
            <p:extLst>
              <p:ext uri="{D42A27DB-BD31-4B8C-83A1-F6EECF244321}">
                <p14:modId xmlns:p14="http://schemas.microsoft.com/office/powerpoint/2010/main" val="3391343227"/>
              </p:ext>
            </p:extLst>
          </p:nvPr>
        </p:nvGraphicFramePr>
        <p:xfrm>
          <a:off x="4834423" y="856910"/>
          <a:ext cx="6439711" cy="5301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0963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20">
            <a:extLst>
              <a:ext uri="{FF2B5EF4-FFF2-40B4-BE49-F238E27FC236}">
                <a16:creationId xmlns:a16="http://schemas.microsoft.com/office/drawing/2014/main" id="{18E670AF-873F-44DB-9862-796E652EE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430001" cy="6175613"/>
          </a:xfrm>
          <a:custGeom>
            <a:avLst/>
            <a:gdLst>
              <a:gd name="connsiteX0" fmla="*/ 0 w 11430001"/>
              <a:gd name="connsiteY0" fmla="*/ 0 h 6175613"/>
              <a:gd name="connsiteX1" fmla="*/ 5638031 w 11430001"/>
              <a:gd name="connsiteY1" fmla="*/ 0 h 6175613"/>
              <a:gd name="connsiteX2" fmla="*/ 5638031 w 11430001"/>
              <a:gd name="connsiteY2" fmla="*/ 758954 h 6175613"/>
              <a:gd name="connsiteX3" fmla="*/ 11430001 w 11430001"/>
              <a:gd name="connsiteY3" fmla="*/ 758954 h 6175613"/>
              <a:gd name="connsiteX4" fmla="*/ 11430001 w 11430001"/>
              <a:gd name="connsiteY4" fmla="*/ 6175613 h 6175613"/>
              <a:gd name="connsiteX5" fmla="*/ 5638031 w 11430001"/>
              <a:gd name="connsiteY5" fmla="*/ 6175613 h 6175613"/>
              <a:gd name="connsiteX6" fmla="*/ 5240741 w 11430001"/>
              <a:gd name="connsiteY6" fmla="*/ 6175613 h 6175613"/>
              <a:gd name="connsiteX7" fmla="*/ 0 w 11430001"/>
              <a:gd name="connsiteY7" fmla="*/ 6175613 h 617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75613">
                <a:moveTo>
                  <a:pt x="0" y="0"/>
                </a:moveTo>
                <a:lnTo>
                  <a:pt x="5638031" y="0"/>
                </a:lnTo>
                <a:lnTo>
                  <a:pt x="5638031" y="758954"/>
                </a:lnTo>
                <a:lnTo>
                  <a:pt x="11430001" y="758954"/>
                </a:lnTo>
                <a:lnTo>
                  <a:pt x="11430001" y="6175613"/>
                </a:lnTo>
                <a:lnTo>
                  <a:pt x="5638031" y="6175613"/>
                </a:lnTo>
                <a:lnTo>
                  <a:pt x="5240741" y="6175613"/>
                </a:lnTo>
                <a:lnTo>
                  <a:pt x="0" y="61756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BF9F1488-CD02-457D-B36C-53431A1E64C2}"/>
              </a:ext>
            </a:extLst>
          </p:cNvPr>
          <p:cNvSpPr>
            <a:spLocks noGrp="1"/>
          </p:cNvSpPr>
          <p:nvPr>
            <p:ph type="title"/>
          </p:nvPr>
        </p:nvSpPr>
        <p:spPr>
          <a:xfrm>
            <a:off x="762000" y="758953"/>
            <a:ext cx="10453991" cy="1011836"/>
          </a:xfrm>
        </p:spPr>
        <p:txBody>
          <a:bodyPr anchor="ctr">
            <a:normAutofit/>
          </a:bodyPr>
          <a:lstStyle/>
          <a:p>
            <a:r>
              <a:rPr lang="el-GR" dirty="0">
                <a:latin typeface="Times New Roman" panose="02020603050405020304" pitchFamily="18" charset="0"/>
                <a:cs typeface="Times New Roman" panose="02020603050405020304" pitchFamily="18" charset="0"/>
              </a:rPr>
              <a:t>ΨΥΧΟΓΕΝΗΣ (ΝΕΥΡΟΓΕΝΗΣ) ΒΟΥΛΙΜΙΑ</a:t>
            </a:r>
          </a:p>
        </p:txBody>
      </p:sp>
      <p:sp>
        <p:nvSpPr>
          <p:cNvPr id="3" name="Θέση περιεχομένου 2">
            <a:extLst>
              <a:ext uri="{FF2B5EF4-FFF2-40B4-BE49-F238E27FC236}">
                <a16:creationId xmlns:a16="http://schemas.microsoft.com/office/drawing/2014/main" id="{91884326-13CA-40F3-B25A-687872C6F99E}"/>
              </a:ext>
            </a:extLst>
          </p:cNvPr>
          <p:cNvSpPr>
            <a:spLocks noGrp="1"/>
          </p:cNvSpPr>
          <p:nvPr>
            <p:ph idx="1"/>
          </p:nvPr>
        </p:nvSpPr>
        <p:spPr>
          <a:xfrm>
            <a:off x="301558" y="1896894"/>
            <a:ext cx="5875506" cy="4387174"/>
          </a:xfrm>
        </p:spPr>
        <p:txBody>
          <a:bodyPr anchor="t">
            <a:normAutofit/>
          </a:bodyPr>
          <a:lstStyle/>
          <a:p>
            <a:pPr>
              <a:lnSpc>
                <a:spcPct val="95000"/>
              </a:lnSpc>
            </a:pPr>
            <a:r>
              <a:rPr lang="el-GR" sz="2400" dirty="0">
                <a:latin typeface="Times New Roman" panose="02020603050405020304" pitchFamily="18" charset="0"/>
                <a:cs typeface="Times New Roman" panose="02020603050405020304" pitchFamily="18" charset="0"/>
              </a:rPr>
              <a:t>Επεισοδιακή και ανεξέλεγκτη πρόσληψη τροφής με συνοδές αντισταθμιστικές συμπεριφορές.</a:t>
            </a:r>
            <a:endParaRPr lang="en-US"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Άρρενες : Θήλεα – 1:5 </a:t>
            </a:r>
            <a:endParaRPr lang="en-US"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30-50% των ασθενών είχαν διαγνωσθεί νωρίτερα με νευρογενή ανορεξία</a:t>
            </a:r>
            <a:endParaRPr lang="en-US"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Επιρρεπής σε παρορμητικές συμπεριφορές</a:t>
            </a:r>
          </a:p>
        </p:txBody>
      </p:sp>
      <p:pic>
        <p:nvPicPr>
          <p:cNvPr id="4" name="Εικόνα 3">
            <a:extLst>
              <a:ext uri="{FF2B5EF4-FFF2-40B4-BE49-F238E27FC236}">
                <a16:creationId xmlns:a16="http://schemas.microsoft.com/office/drawing/2014/main" id="{F94C5B91-05E2-4710-B5C2-0276F8A790AA}"/>
              </a:ext>
            </a:extLst>
          </p:cNvPr>
          <p:cNvPicPr>
            <a:picLocks noChangeAspect="1"/>
          </p:cNvPicPr>
          <p:nvPr/>
        </p:nvPicPr>
        <p:blipFill>
          <a:blip r:embed="rId2"/>
          <a:stretch>
            <a:fillRect/>
          </a:stretch>
        </p:blipFill>
        <p:spPr>
          <a:xfrm>
            <a:off x="6578221" y="2453177"/>
            <a:ext cx="4089780" cy="2710596"/>
          </a:xfrm>
          <a:prstGeom prst="rect">
            <a:avLst/>
          </a:prstGeom>
        </p:spPr>
      </p:pic>
    </p:spTree>
    <p:extLst>
      <p:ext uri="{BB962C8B-B14F-4D97-AF65-F5344CB8AC3E}">
        <p14:creationId xmlns:p14="http://schemas.microsoft.com/office/powerpoint/2010/main" val="3166009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A67FFD73-5996-479A-B8EB-EBA3DECC0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443386" cy="6210556"/>
          </a:xfrm>
          <a:custGeom>
            <a:avLst/>
            <a:gdLst>
              <a:gd name="connsiteX0" fmla="*/ 0 w 11443386"/>
              <a:gd name="connsiteY0" fmla="*/ 0 h 6210556"/>
              <a:gd name="connsiteX1" fmla="*/ 7534652 w 11443386"/>
              <a:gd name="connsiteY1" fmla="*/ 0 h 6210556"/>
              <a:gd name="connsiteX2" fmla="*/ 7534652 w 11443386"/>
              <a:gd name="connsiteY2" fmla="*/ 758953 h 6210556"/>
              <a:gd name="connsiteX3" fmla="*/ 11443386 w 11443386"/>
              <a:gd name="connsiteY3" fmla="*/ 758953 h 6210556"/>
              <a:gd name="connsiteX4" fmla="*/ 11443386 w 11443386"/>
              <a:gd name="connsiteY4" fmla="*/ 6210556 h 6210556"/>
              <a:gd name="connsiteX5" fmla="*/ 840766 w 11443386"/>
              <a:gd name="connsiteY5" fmla="*/ 6210556 h 6210556"/>
              <a:gd name="connsiteX6" fmla="*/ 840766 w 11443386"/>
              <a:gd name="connsiteY6" fmla="*/ 6143050 h 6210556"/>
              <a:gd name="connsiteX7" fmla="*/ 0 w 11443386"/>
              <a:gd name="connsiteY7" fmla="*/ 6143050 h 62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43386" h="6210556">
                <a:moveTo>
                  <a:pt x="0" y="0"/>
                </a:moveTo>
                <a:lnTo>
                  <a:pt x="7534652" y="0"/>
                </a:lnTo>
                <a:lnTo>
                  <a:pt x="7534652" y="758953"/>
                </a:lnTo>
                <a:lnTo>
                  <a:pt x="11443386" y="758953"/>
                </a:lnTo>
                <a:lnTo>
                  <a:pt x="11443386" y="6210556"/>
                </a:lnTo>
                <a:lnTo>
                  <a:pt x="840766" y="6210556"/>
                </a:lnTo>
                <a:lnTo>
                  <a:pt x="840766" y="6143050"/>
                </a:lnTo>
                <a:lnTo>
                  <a:pt x="0" y="61430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AA7F24B7-B981-41D0-A234-5816A43D26CD}"/>
              </a:ext>
            </a:extLst>
          </p:cNvPr>
          <p:cNvSpPr>
            <a:spLocks noGrp="1"/>
          </p:cNvSpPr>
          <p:nvPr>
            <p:ph type="title"/>
          </p:nvPr>
        </p:nvSpPr>
        <p:spPr>
          <a:xfrm>
            <a:off x="189322" y="-2"/>
            <a:ext cx="7357828" cy="2028388"/>
          </a:xfrm>
        </p:spPr>
        <p:txBody>
          <a:bodyPr anchor="ctr">
            <a:normAutofit/>
          </a:bodyPr>
          <a:lstStyle/>
          <a:p>
            <a:r>
              <a:rPr lang="el-GR" dirty="0">
                <a:latin typeface="Times New Roman" panose="02020603050405020304" pitchFamily="18" charset="0"/>
                <a:cs typeface="Times New Roman" panose="02020603050405020304" pitchFamily="18" charset="0"/>
              </a:rPr>
              <a:t>ΨΥΧΟΓΕΝΗΣ (ΝΕΥΡΟΓΕΝΗΣ) ΒΟΥΛΙΜΙΑ-κλινική εικόνα</a:t>
            </a:r>
          </a:p>
        </p:txBody>
      </p:sp>
      <p:sp>
        <p:nvSpPr>
          <p:cNvPr id="3" name="Θέση περιεχομένου 2">
            <a:extLst>
              <a:ext uri="{FF2B5EF4-FFF2-40B4-BE49-F238E27FC236}">
                <a16:creationId xmlns:a16="http://schemas.microsoft.com/office/drawing/2014/main" id="{A41DBF9B-C98A-4F2C-90A0-1A3299E749CA}"/>
              </a:ext>
            </a:extLst>
          </p:cNvPr>
          <p:cNvSpPr>
            <a:spLocks noGrp="1"/>
          </p:cNvSpPr>
          <p:nvPr>
            <p:ph idx="1"/>
          </p:nvPr>
        </p:nvSpPr>
        <p:spPr>
          <a:xfrm>
            <a:off x="-3394" y="2028386"/>
            <a:ext cx="7451387" cy="4576695"/>
          </a:xfrm>
        </p:spPr>
        <p:txBody>
          <a:bodyPr anchor="t">
            <a:normAutofit fontScale="92500"/>
          </a:bodyPr>
          <a:lstStyle/>
          <a:p>
            <a:pPr>
              <a:lnSpc>
                <a:spcPct val="95000"/>
              </a:lnSpc>
            </a:pPr>
            <a:r>
              <a:rPr lang="el-GR" sz="2400" dirty="0">
                <a:latin typeface="Times New Roman" panose="02020603050405020304" pitchFamily="18" charset="0"/>
                <a:cs typeface="Times New Roman" panose="02020603050405020304" pitchFamily="18" charset="0"/>
              </a:rPr>
              <a:t>Φυσιολογικό σωματικός βάρος</a:t>
            </a:r>
            <a:endParaRPr lang="en-US"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ΓΟΠ (γαστροοισοφαγική παλινδρόμηση) και οισοφαγίτιδα λόγω πρόκλησης εμέτου</a:t>
            </a:r>
            <a:endParaRPr lang="en-US"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Διαβρώσεις μαλακής υπερώας και εκδορές ραχιαίας επιφάνειας χεριών λόγω προσπάθειας πρόκλησης εμέτου</a:t>
            </a:r>
            <a:endParaRPr lang="en-US"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Διάβρωση αδαμαντίνης οδόντων</a:t>
            </a:r>
            <a:endParaRPr lang="en-US"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err="1">
                <a:latin typeface="Times New Roman" panose="02020603050405020304" pitchFamily="18" charset="0"/>
                <a:cs typeface="Times New Roman" panose="02020603050405020304" pitchFamily="18" charset="0"/>
              </a:rPr>
              <a:t>Σιαλοαδένωση</a:t>
            </a:r>
            <a:endParaRPr lang="el-GR"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E0DB7AF5-064F-4EE8-A3F3-F554C00E3504}"/>
              </a:ext>
            </a:extLst>
          </p:cNvPr>
          <p:cNvPicPr>
            <a:picLocks noChangeAspect="1"/>
          </p:cNvPicPr>
          <p:nvPr/>
        </p:nvPicPr>
        <p:blipFill>
          <a:blip r:embed="rId2"/>
          <a:stretch>
            <a:fillRect/>
          </a:stretch>
        </p:blipFill>
        <p:spPr>
          <a:xfrm>
            <a:off x="7542654" y="1522146"/>
            <a:ext cx="3117347" cy="2125464"/>
          </a:xfrm>
          <a:prstGeom prst="rect">
            <a:avLst/>
          </a:prstGeom>
        </p:spPr>
      </p:pic>
      <p:pic>
        <p:nvPicPr>
          <p:cNvPr id="5" name="Εικόνα 4">
            <a:extLst>
              <a:ext uri="{FF2B5EF4-FFF2-40B4-BE49-F238E27FC236}">
                <a16:creationId xmlns:a16="http://schemas.microsoft.com/office/drawing/2014/main" id="{45E6B945-FF7D-4C62-B52C-C1E768466F58}"/>
              </a:ext>
            </a:extLst>
          </p:cNvPr>
          <p:cNvPicPr>
            <a:picLocks noChangeAspect="1"/>
          </p:cNvPicPr>
          <p:nvPr/>
        </p:nvPicPr>
        <p:blipFill>
          <a:blip r:embed="rId3"/>
          <a:stretch>
            <a:fillRect/>
          </a:stretch>
        </p:blipFill>
        <p:spPr>
          <a:xfrm>
            <a:off x="7825333" y="3969341"/>
            <a:ext cx="2551990" cy="2126659"/>
          </a:xfrm>
          <a:prstGeom prst="rect">
            <a:avLst/>
          </a:prstGeom>
        </p:spPr>
      </p:pic>
    </p:spTree>
    <p:extLst>
      <p:ext uri="{BB962C8B-B14F-4D97-AF65-F5344CB8AC3E}">
        <p14:creationId xmlns:p14="http://schemas.microsoft.com/office/powerpoint/2010/main" val="5752050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160B463-41E9-4323-AE6D-30E67F2C7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8A358F-F8B2-4FD2-99F3-7CA833585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2CCE2735-7843-4DC6-81F5-6366AB3EF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1372" y="1065276"/>
            <a:ext cx="10049256" cy="4727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90F560C-A89F-4E97-9B23-5284A03EC75F}"/>
              </a:ext>
            </a:extLst>
          </p:cNvPr>
          <p:cNvSpPr>
            <a:spLocks noGrp="1"/>
          </p:cNvSpPr>
          <p:nvPr>
            <p:ph type="title"/>
          </p:nvPr>
        </p:nvSpPr>
        <p:spPr>
          <a:xfrm>
            <a:off x="1071373" y="1138897"/>
            <a:ext cx="10049256" cy="639696"/>
          </a:xfrm>
        </p:spPr>
        <p:txBody>
          <a:bodyPr>
            <a:noAutofit/>
          </a:bodyPr>
          <a:lstStyle/>
          <a:p>
            <a:pPr algn="ctr"/>
            <a:r>
              <a:rPr lang="el-GR" sz="2400" dirty="0">
                <a:latin typeface="Times New Roman" panose="02020603050405020304" pitchFamily="18" charset="0"/>
                <a:cs typeface="Times New Roman" panose="02020603050405020304" pitchFamily="18" charset="0"/>
              </a:rPr>
              <a:t>Νευρογενής βουλιμία - Διαγνωστικά κριτήρια Αμερικανικής Ψυχιατρικής Εταιρίας (2000)</a:t>
            </a:r>
          </a:p>
        </p:txBody>
      </p:sp>
      <p:sp>
        <p:nvSpPr>
          <p:cNvPr id="3" name="Θέση περιεχομένου 2">
            <a:extLst>
              <a:ext uri="{FF2B5EF4-FFF2-40B4-BE49-F238E27FC236}">
                <a16:creationId xmlns:a16="http://schemas.microsoft.com/office/drawing/2014/main" id="{AAD98CA6-4B00-4DB8-80B0-DA80333797E2}"/>
              </a:ext>
            </a:extLst>
          </p:cNvPr>
          <p:cNvSpPr>
            <a:spLocks noGrp="1"/>
          </p:cNvSpPr>
          <p:nvPr>
            <p:ph idx="1"/>
          </p:nvPr>
        </p:nvSpPr>
        <p:spPr>
          <a:xfrm>
            <a:off x="1133516" y="1896512"/>
            <a:ext cx="10167758" cy="3064976"/>
          </a:xfrm>
        </p:spPr>
        <p:txBody>
          <a:bodyPr>
            <a:noAutofit/>
          </a:bodyPr>
          <a:lstStyle/>
          <a:p>
            <a:pPr marL="514350" indent="-514350">
              <a:lnSpc>
                <a:spcPct val="95000"/>
              </a:lnSpc>
              <a:buFont typeface="+mj-lt"/>
              <a:buAutoNum type="arabicPeriod"/>
            </a:pPr>
            <a:r>
              <a:rPr lang="el-GR" sz="1750" b="1" dirty="0">
                <a:latin typeface="Times New Roman" panose="02020603050405020304" pitchFamily="18" charset="0"/>
                <a:cs typeface="Times New Roman" panose="02020603050405020304" pitchFamily="18" charset="0"/>
              </a:rPr>
              <a:t>Υποτροπιάζοντα επεισόδια ανεξέλεγκτης πρόσληψης τροφής </a:t>
            </a:r>
            <a:r>
              <a:rPr lang="el-GR" sz="1750" dirty="0">
                <a:latin typeface="Times New Roman" panose="02020603050405020304" pitchFamily="18" charset="0"/>
                <a:cs typeface="Times New Roman" panose="02020603050405020304" pitchFamily="18" charset="0"/>
              </a:rPr>
              <a:t>με α) κατανάλωση τροφής σε συγκεκριμένο χρονικό διάστημα (πχ 2 ώρες) και σε ποσότητα αναμφίβολα μεγαλύτερη από αυτή που θα μπορούσε να καταναλώσει «φυσιολογικά» κάποιος στον ίδιο χρόνο και στην κάτω από ανάλογες συνθήκες και β)συνειδητοποίηση του γεγονότος ότι δεν υπόκειται σε έλεγχο το ποσό τροφής που προσλαμβάνεται κατά την διάρκεια του επεισοδίου (δεν μπορεί να σταματήσει να τρώει ή να ελέγξει τί και πόσο τρώει)</a:t>
            </a:r>
          </a:p>
          <a:p>
            <a:pPr marL="514350" indent="-514350">
              <a:lnSpc>
                <a:spcPct val="95000"/>
              </a:lnSpc>
              <a:buFont typeface="+mj-lt"/>
              <a:buAutoNum type="arabicPeriod"/>
            </a:pPr>
            <a:r>
              <a:rPr lang="el-GR" sz="1750" b="1" dirty="0">
                <a:latin typeface="Times New Roman" panose="02020603050405020304" pitchFamily="18" charset="0"/>
                <a:cs typeface="Times New Roman" panose="02020603050405020304" pitchFamily="18" charset="0"/>
              </a:rPr>
              <a:t>Υποτροπιάζουσα παθολογική αντισταθμιστική συμπεριφορά </a:t>
            </a:r>
            <a:r>
              <a:rPr lang="el-GR" sz="1750" dirty="0">
                <a:latin typeface="Times New Roman" panose="02020603050405020304" pitchFamily="18" charset="0"/>
                <a:cs typeface="Times New Roman" panose="02020603050405020304" pitchFamily="18" charset="0"/>
              </a:rPr>
              <a:t>(πχ πρόκληση εμέτων, λήψη καθαρτικών, διουρητικών ή άλλων φαρμάκων, διενέργεια υποκλυσμών, δίαιτα ή υπερβολική άσκηση) με σκοπό την αποφυγή πρόσληψης βάρους</a:t>
            </a:r>
          </a:p>
          <a:p>
            <a:pPr marL="514350" indent="-514350">
              <a:lnSpc>
                <a:spcPct val="95000"/>
              </a:lnSpc>
              <a:buFont typeface="+mj-lt"/>
              <a:buAutoNum type="arabicPeriod"/>
            </a:pPr>
            <a:r>
              <a:rPr lang="el-GR" sz="1750" dirty="0">
                <a:latin typeface="Times New Roman" panose="02020603050405020304" pitchFamily="18" charset="0"/>
                <a:cs typeface="Times New Roman" panose="02020603050405020304" pitchFamily="18" charset="0"/>
              </a:rPr>
              <a:t>Οι δυο αυτές συμπεριφορές πρέπει να εκδηλώνονται τουλάχιστον </a:t>
            </a:r>
            <a:r>
              <a:rPr lang="el-GR" sz="1750" b="1" dirty="0">
                <a:latin typeface="Times New Roman" panose="02020603050405020304" pitchFamily="18" charset="0"/>
                <a:cs typeface="Times New Roman" panose="02020603050405020304" pitchFamily="18" charset="0"/>
              </a:rPr>
              <a:t>2 φορές την εβδομάδα για τουλάχιστον 3 μήνες.</a:t>
            </a:r>
          </a:p>
          <a:p>
            <a:pPr marL="514350" indent="-514350">
              <a:lnSpc>
                <a:spcPct val="95000"/>
              </a:lnSpc>
              <a:buFont typeface="+mj-lt"/>
              <a:buAutoNum type="arabicPeriod"/>
            </a:pPr>
            <a:r>
              <a:rPr lang="el-GR" sz="1750" dirty="0">
                <a:latin typeface="Times New Roman" panose="02020603050405020304" pitchFamily="18" charset="0"/>
                <a:cs typeface="Times New Roman" panose="02020603050405020304" pitchFamily="18" charset="0"/>
              </a:rPr>
              <a:t>Η αυτοεκτίμηση εξαρτάται σε δυσανάλογο βαθμό από το ΒΣ και την σωματική εμφάνιση</a:t>
            </a:r>
            <a:endParaRPr lang="en-US" sz="1750" dirty="0">
              <a:latin typeface="Times New Roman" panose="02020603050405020304" pitchFamily="18" charset="0"/>
              <a:cs typeface="Times New Roman" panose="02020603050405020304" pitchFamily="18" charset="0"/>
            </a:endParaRPr>
          </a:p>
          <a:p>
            <a:pPr marL="342900" indent="-342900">
              <a:lnSpc>
                <a:spcPct val="95000"/>
              </a:lnSpc>
              <a:buFont typeface="+mj-lt"/>
              <a:buAutoNum type="arabicPeriod"/>
            </a:pPr>
            <a:r>
              <a:rPr lang="en-US" sz="1750" dirty="0">
                <a:latin typeface="Times New Roman" panose="02020603050405020304" pitchFamily="18" charset="0"/>
                <a:cs typeface="Times New Roman" panose="02020603050405020304" pitchFamily="18" charset="0"/>
              </a:rPr>
              <a:t>   </a:t>
            </a:r>
            <a:r>
              <a:rPr lang="el-GR" sz="1750" dirty="0">
                <a:latin typeface="Times New Roman" panose="02020603050405020304" pitchFamily="18" charset="0"/>
                <a:cs typeface="Times New Roman" panose="02020603050405020304" pitchFamily="18" charset="0"/>
              </a:rPr>
              <a:t>Η διαταραχή δεν συμβαίνει αποκλειστικά κατά την διάρκεια επεισοδίων </a:t>
            </a:r>
            <a:r>
              <a:rPr lang="el-GR" sz="1750" dirty="0" err="1">
                <a:latin typeface="Times New Roman" panose="02020603050405020304" pitchFamily="18" charset="0"/>
                <a:cs typeface="Times New Roman" panose="02020603050405020304" pitchFamily="18" charset="0"/>
              </a:rPr>
              <a:t>νευρογενούς</a:t>
            </a:r>
            <a:r>
              <a:rPr lang="el-GR" sz="1750" dirty="0">
                <a:latin typeface="Times New Roman" panose="02020603050405020304" pitchFamily="18" charset="0"/>
                <a:cs typeface="Times New Roman" panose="02020603050405020304" pitchFamily="18" charset="0"/>
              </a:rPr>
              <a:t> ανορεξίας</a:t>
            </a:r>
          </a:p>
        </p:txBody>
      </p:sp>
    </p:spTree>
    <p:extLst>
      <p:ext uri="{BB962C8B-B14F-4D97-AF65-F5344CB8AC3E}">
        <p14:creationId xmlns:p14="http://schemas.microsoft.com/office/powerpoint/2010/main" val="1218783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9C39AA-88CB-4286-8322-943A9D516902}"/>
              </a:ext>
            </a:extLst>
          </p:cNvPr>
          <p:cNvSpPr>
            <a:spLocks noGrp="1"/>
          </p:cNvSpPr>
          <p:nvPr>
            <p:ph type="title"/>
          </p:nvPr>
        </p:nvSpPr>
        <p:spPr/>
        <p:txBody>
          <a:bodyPr/>
          <a:lstStyle/>
          <a:p>
            <a:r>
              <a:rPr lang="el-GR" dirty="0" err="1">
                <a:latin typeface="Times New Roman" panose="02020603050405020304" pitchFamily="18" charset="0"/>
                <a:cs typeface="Times New Roman" panose="02020603050405020304" pitchFamily="18" charset="0"/>
              </a:rPr>
              <a:t>Νευρογενής</a:t>
            </a:r>
            <a:r>
              <a:rPr lang="el-GR" dirty="0">
                <a:latin typeface="Times New Roman" panose="02020603050405020304" pitchFamily="18" charset="0"/>
                <a:cs typeface="Times New Roman" panose="02020603050405020304" pitchFamily="18" charset="0"/>
              </a:rPr>
              <a:t> Βουλιμία- παρέμβαση</a:t>
            </a:r>
            <a:br>
              <a:rPr lang="el-GR" dirty="0">
                <a:latin typeface="Times New Roman" panose="02020603050405020304" pitchFamily="18" charset="0"/>
                <a:cs typeface="Times New Roman" panose="02020603050405020304" pitchFamily="18" charset="0"/>
              </a:rPr>
            </a:br>
            <a:endParaRPr lang="el-GR" dirty="0">
              <a:latin typeface="Times New Roman" panose="02020603050405020304" pitchFamily="18" charset="0"/>
              <a:cs typeface="Times New Roman" panose="02020603050405020304" pitchFamily="18" charset="0"/>
            </a:endParaRPr>
          </a:p>
        </p:txBody>
      </p:sp>
      <p:graphicFrame>
        <p:nvGraphicFramePr>
          <p:cNvPr id="5" name="Θέση περιεχομένου 2">
            <a:extLst>
              <a:ext uri="{FF2B5EF4-FFF2-40B4-BE49-F238E27FC236}">
                <a16:creationId xmlns:a16="http://schemas.microsoft.com/office/drawing/2014/main" id="{8F9EF7C5-7C64-4078-B0E3-56C4BBFACC9B}"/>
              </a:ext>
            </a:extLst>
          </p:cNvPr>
          <p:cNvGraphicFramePr>
            <a:graphicFrameLocks noGrp="1"/>
          </p:cNvGraphicFramePr>
          <p:nvPr>
            <p:ph idx="1"/>
            <p:extLst>
              <p:ext uri="{D42A27DB-BD31-4B8C-83A1-F6EECF244321}">
                <p14:modId xmlns:p14="http://schemas.microsoft.com/office/powerpoint/2010/main" val="1244510158"/>
              </p:ext>
            </p:extLst>
          </p:nvPr>
        </p:nvGraphicFramePr>
        <p:xfrm>
          <a:off x="1517904" y="2971800"/>
          <a:ext cx="9144000" cy="3127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301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A95A0A82-A836-4B29-8D57-9FA4FD53B1E8}"/>
              </a:ext>
            </a:extLst>
          </p:cNvPr>
          <p:cNvSpPr>
            <a:spLocks noGrp="1"/>
          </p:cNvSpPr>
          <p:nvPr>
            <p:ph type="title"/>
          </p:nvPr>
        </p:nvSpPr>
        <p:spPr>
          <a:xfrm>
            <a:off x="753651" y="1118681"/>
            <a:ext cx="3908996" cy="3587774"/>
          </a:xfrm>
        </p:spPr>
        <p:txBody>
          <a:bodyPr anchor="ctr">
            <a:normAutofit/>
          </a:bodyPr>
          <a:lstStyle/>
          <a:p>
            <a:r>
              <a:rPr lang="el-GR" dirty="0">
                <a:latin typeface="Times New Roman" panose="02020603050405020304" pitchFamily="18" charset="0"/>
                <a:cs typeface="Times New Roman" panose="02020603050405020304" pitchFamily="18" charset="0"/>
              </a:rPr>
              <a:t>ΕΠΕΙΣΟΔΙΑΚΗ ΑΔΗΦΑΓΙΑ</a:t>
            </a:r>
          </a:p>
        </p:txBody>
      </p:sp>
      <p:graphicFrame>
        <p:nvGraphicFramePr>
          <p:cNvPr id="5" name="Θέση περιεχομένου 2">
            <a:extLst>
              <a:ext uri="{FF2B5EF4-FFF2-40B4-BE49-F238E27FC236}">
                <a16:creationId xmlns:a16="http://schemas.microsoft.com/office/drawing/2014/main" id="{3594239C-2C96-4CFA-9BF2-59F3C06C7023}"/>
              </a:ext>
            </a:extLst>
          </p:cNvPr>
          <p:cNvGraphicFramePr>
            <a:graphicFrameLocks noGrp="1"/>
          </p:cNvGraphicFramePr>
          <p:nvPr>
            <p:ph idx="1"/>
            <p:extLst>
              <p:ext uri="{D42A27DB-BD31-4B8C-83A1-F6EECF244321}">
                <p14:modId xmlns:p14="http://schemas.microsoft.com/office/powerpoint/2010/main" val="1789722708"/>
              </p:ext>
            </p:extLst>
          </p:nvPr>
        </p:nvGraphicFramePr>
        <p:xfrm>
          <a:off x="5416298" y="758951"/>
          <a:ext cx="5980170" cy="5337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Εικόνα 3">
            <a:extLst>
              <a:ext uri="{FF2B5EF4-FFF2-40B4-BE49-F238E27FC236}">
                <a16:creationId xmlns:a16="http://schemas.microsoft.com/office/drawing/2014/main" id="{31B31C7E-D364-471B-A0E7-1B6EE8E97921}"/>
              </a:ext>
            </a:extLst>
          </p:cNvPr>
          <p:cNvPicPr>
            <a:picLocks noChangeAspect="1"/>
          </p:cNvPicPr>
          <p:nvPr/>
        </p:nvPicPr>
        <p:blipFill>
          <a:blip r:embed="rId7"/>
          <a:stretch>
            <a:fillRect/>
          </a:stretch>
        </p:blipFill>
        <p:spPr>
          <a:xfrm>
            <a:off x="1446087" y="4513893"/>
            <a:ext cx="2524125" cy="1809750"/>
          </a:xfrm>
          <a:prstGeom prst="rect">
            <a:avLst/>
          </a:prstGeom>
        </p:spPr>
      </p:pic>
    </p:spTree>
    <p:extLst>
      <p:ext uri="{BB962C8B-B14F-4D97-AF65-F5344CB8AC3E}">
        <p14:creationId xmlns:p14="http://schemas.microsoft.com/office/powerpoint/2010/main" val="2869214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32EAE9-C299-470C-93B0-CDC3FF01D9FE}"/>
              </a:ext>
            </a:extLst>
          </p:cNvPr>
          <p:cNvSpPr>
            <a:spLocks noGrp="1"/>
          </p:cNvSpPr>
          <p:nvPr>
            <p:ph type="title"/>
          </p:nvPr>
        </p:nvSpPr>
        <p:spPr>
          <a:xfrm>
            <a:off x="1060315" y="1050976"/>
            <a:ext cx="10282136" cy="690275"/>
          </a:xfrm>
        </p:spPr>
        <p:txBody>
          <a:bodyPr>
            <a:noAutofit/>
          </a:bodyPr>
          <a:lstStyle/>
          <a:p>
            <a:pPr algn="ctr"/>
            <a:r>
              <a:rPr lang="el-GR" sz="3200" dirty="0">
                <a:latin typeface="Times New Roman" panose="02020603050405020304" pitchFamily="18" charset="0"/>
                <a:cs typeface="Times New Roman" panose="02020603050405020304" pitchFamily="18" charset="0"/>
              </a:rPr>
              <a:t>ΕΠΕΙΣΟΔΙΑΚΗ ΑΔΗΦΑΓΙΑ – κριτήρια Αμερικανικής Ψυχιατρικής εταιρίας (2000)</a:t>
            </a:r>
          </a:p>
        </p:txBody>
      </p:sp>
      <p:sp>
        <p:nvSpPr>
          <p:cNvPr id="3" name="Θέση περιεχομένου 2">
            <a:extLst>
              <a:ext uri="{FF2B5EF4-FFF2-40B4-BE49-F238E27FC236}">
                <a16:creationId xmlns:a16="http://schemas.microsoft.com/office/drawing/2014/main" id="{E3454D89-FCE4-483D-B1A2-C69F1F5D9BF8}"/>
              </a:ext>
            </a:extLst>
          </p:cNvPr>
          <p:cNvSpPr>
            <a:spLocks noGrp="1"/>
          </p:cNvSpPr>
          <p:nvPr>
            <p:ph idx="1"/>
          </p:nvPr>
        </p:nvSpPr>
        <p:spPr>
          <a:xfrm>
            <a:off x="887767" y="2155054"/>
            <a:ext cx="10454684" cy="4702946"/>
          </a:xfrm>
        </p:spPr>
        <p:txBody>
          <a:bodyPr>
            <a:normAutofit fontScale="70000" lnSpcReduction="20000"/>
          </a:bodyPr>
          <a:lstStyle/>
          <a:p>
            <a:r>
              <a:rPr lang="el-GR" dirty="0">
                <a:latin typeface="Times New Roman" panose="02020603050405020304" pitchFamily="18" charset="0"/>
                <a:cs typeface="Times New Roman" panose="02020603050405020304" pitchFamily="18" charset="0"/>
              </a:rPr>
              <a:t>Α) </a:t>
            </a:r>
            <a:r>
              <a:rPr lang="el-GR" b="1" dirty="0">
                <a:latin typeface="Times New Roman" panose="02020603050405020304" pitchFamily="18" charset="0"/>
                <a:cs typeface="Times New Roman" panose="02020603050405020304" pitchFamily="18" charset="0"/>
              </a:rPr>
              <a:t>Επαναλαμβανόμενα επεισόδια </a:t>
            </a:r>
            <a:r>
              <a:rPr lang="el-GR" b="1" dirty="0" err="1">
                <a:latin typeface="Times New Roman" panose="02020603050405020304" pitchFamily="18" charset="0"/>
                <a:cs typeface="Times New Roman" panose="02020603050405020304" pitchFamily="18" charset="0"/>
              </a:rPr>
              <a:t>υπερφαγίας</a:t>
            </a:r>
            <a:r>
              <a:rPr lang="el-GR" dirty="0">
                <a:latin typeface="Times New Roman" panose="02020603050405020304" pitchFamily="18" charset="0"/>
                <a:cs typeface="Times New Roman" panose="02020603050405020304" pitchFamily="18" charset="0"/>
              </a:rPr>
              <a:t>. Ένα επεισόδιο </a:t>
            </a:r>
            <a:r>
              <a:rPr lang="el-GR" dirty="0" err="1">
                <a:latin typeface="Times New Roman" panose="02020603050405020304" pitchFamily="18" charset="0"/>
                <a:cs typeface="Times New Roman" panose="02020603050405020304" pitchFamily="18" charset="0"/>
              </a:rPr>
              <a:t>υπερφαγίας</a:t>
            </a:r>
            <a:r>
              <a:rPr lang="el-GR" dirty="0">
                <a:latin typeface="Times New Roman" panose="02020603050405020304" pitchFamily="18" charset="0"/>
                <a:cs typeface="Times New Roman" panose="02020603050405020304" pitchFamily="18" charset="0"/>
              </a:rPr>
              <a:t> χαρακτηρίζεται από τα εξής δύο: </a:t>
            </a:r>
            <a:r>
              <a:rPr lang="el-GR" b="1" dirty="0">
                <a:latin typeface="Times New Roman" panose="02020603050405020304" pitchFamily="18" charset="0"/>
                <a:cs typeface="Times New Roman" panose="02020603050405020304" pitchFamily="18" charset="0"/>
              </a:rPr>
              <a:t>1) </a:t>
            </a:r>
            <a:r>
              <a:rPr lang="el-GR" dirty="0">
                <a:latin typeface="Times New Roman" panose="02020603050405020304" pitchFamily="18" charset="0"/>
                <a:cs typeface="Times New Roman" panose="02020603050405020304" pitchFamily="18" charset="0"/>
              </a:rPr>
              <a:t>κατανάλωση τροφής σε συγκεκριμένο χρονικό διάστημα (πχ. 2 ώρες) και σε ποσότητα αναμφίβολα μεγαλύτερη από αυτή που θα μπορούσε να καταναλώσει «φυσιολογικά» κάποιος στον ίδιο χρόνο και στην κάτω από ανάλογες συνθήκες και</a:t>
            </a:r>
            <a:r>
              <a:rPr lang="el-GR" b="1" dirty="0">
                <a:latin typeface="Times New Roman" panose="02020603050405020304" pitchFamily="18" charset="0"/>
                <a:cs typeface="Times New Roman" panose="02020603050405020304" pitchFamily="18" charset="0"/>
              </a:rPr>
              <a:t> 2) </a:t>
            </a:r>
            <a:r>
              <a:rPr lang="el-GR" dirty="0">
                <a:latin typeface="Times New Roman" panose="02020603050405020304" pitchFamily="18" charset="0"/>
                <a:cs typeface="Times New Roman" panose="02020603050405020304" pitchFamily="18" charset="0"/>
              </a:rPr>
              <a:t>αίσθημα έλλειψης ελέγχου της κατανάλωσης τροφής κατά την διάρκεια του επεισοδίου(δεν μπορεί να σταματήσει να τρώει ή να ελέγξει τί και πόσο τρώει).</a:t>
            </a:r>
          </a:p>
          <a:p>
            <a:r>
              <a:rPr lang="el-GR" dirty="0">
                <a:latin typeface="Times New Roman" panose="02020603050405020304" pitchFamily="18" charset="0"/>
                <a:cs typeface="Times New Roman" panose="02020603050405020304" pitchFamily="18" charset="0"/>
              </a:rPr>
              <a:t>Β) Τα επεισόδια υπερφαγίας </a:t>
            </a:r>
            <a:r>
              <a:rPr lang="el-GR" b="1" dirty="0">
                <a:latin typeface="Times New Roman" panose="02020603050405020304" pitchFamily="18" charset="0"/>
                <a:cs typeface="Times New Roman" panose="02020603050405020304" pitchFamily="18" charset="0"/>
              </a:rPr>
              <a:t>συνδυάζονται με 3 ή περισσότερα από τα ακόλουθα</a:t>
            </a:r>
            <a:r>
              <a:rPr lang="el-GR" dirty="0">
                <a:latin typeface="Times New Roman" panose="02020603050405020304" pitchFamily="18" charset="0"/>
                <a:cs typeface="Times New Roman" panose="02020603050405020304" pitchFamily="18" charset="0"/>
              </a:rPr>
              <a:t>: 1) κατανάλωση τροφής πιο γρήγορα από το σύνηθες, 2) κατανάλωση τροφής μέχρι να νιώσει υπερβολικά και άβολα πλήρης, 3) κατανάλωση μεγάλων ποσοτήτων τροφής σε περιόδους που δεν υπάρχει αίσθημα πείνας, 4)το άτομο τρώει μόνο του επειδή ντρέπεται για τις ποσότητες που τρώει, 5) Το άτομο νιώθει απέχθεια για τον εαυτό του, κατάθλιψη ή έντονη ενοχή μετά την υπερκατανάλωση.</a:t>
            </a:r>
          </a:p>
          <a:p>
            <a:r>
              <a:rPr lang="el-GR" dirty="0">
                <a:latin typeface="Times New Roman" panose="02020603050405020304" pitchFamily="18" charset="0"/>
                <a:cs typeface="Times New Roman" panose="02020603050405020304" pitchFamily="18" charset="0"/>
              </a:rPr>
              <a:t>Γ) </a:t>
            </a:r>
            <a:r>
              <a:rPr lang="el-GR" b="1" dirty="0">
                <a:latin typeface="Times New Roman" panose="02020603050405020304" pitchFamily="18" charset="0"/>
                <a:cs typeface="Times New Roman" panose="02020603050405020304" pitchFamily="18" charset="0"/>
              </a:rPr>
              <a:t>Έντονο άγχος σχετικά με την υπερφαγία</a:t>
            </a:r>
          </a:p>
          <a:p>
            <a:r>
              <a:rPr lang="el-GR" b="1" dirty="0">
                <a:latin typeface="Times New Roman" panose="02020603050405020304" pitchFamily="18" charset="0"/>
                <a:cs typeface="Times New Roman" panose="02020603050405020304" pitchFamily="18" charset="0"/>
              </a:rPr>
              <a:t>Δ) Τα επεισόδια συμβαίνουν τουλάχιστον 2 φορές την εβδομάδα</a:t>
            </a:r>
          </a:p>
          <a:p>
            <a:r>
              <a:rPr lang="el-GR" b="1" dirty="0">
                <a:latin typeface="Times New Roman" panose="02020603050405020304" pitchFamily="18" charset="0"/>
                <a:cs typeface="Times New Roman" panose="02020603050405020304" pitchFamily="18" charset="0"/>
              </a:rPr>
              <a:t>Ε) Τα επεισόδια υπερφαγίας δεν συνδυάζονται με χρήση αντισταθμιστικών συμπεριφορών </a:t>
            </a:r>
            <a:r>
              <a:rPr lang="el-GR" dirty="0">
                <a:latin typeface="Times New Roman" panose="02020603050405020304" pitchFamily="18" charset="0"/>
                <a:cs typeface="Times New Roman" panose="02020603050405020304" pitchFamily="18" charset="0"/>
              </a:rPr>
              <a:t>(πχ. </a:t>
            </a:r>
            <a:r>
              <a:rPr lang="el-GR" dirty="0" err="1">
                <a:latin typeface="Times New Roman" panose="02020603050405020304" pitchFamily="18" charset="0"/>
                <a:cs typeface="Times New Roman" panose="02020603050405020304" pitchFamily="18" charset="0"/>
              </a:rPr>
              <a:t>Προκλητοί</a:t>
            </a:r>
            <a:r>
              <a:rPr lang="el-GR" dirty="0">
                <a:latin typeface="Times New Roman" panose="02020603050405020304" pitchFamily="18" charset="0"/>
                <a:cs typeface="Times New Roman" panose="02020603050405020304" pitchFamily="18" charset="0"/>
              </a:rPr>
              <a:t> έμετοι, νηστεία, έντονη άσκηση </a:t>
            </a:r>
            <a:r>
              <a:rPr lang="el-GR" dirty="0" err="1">
                <a:latin typeface="Times New Roman" panose="02020603050405020304" pitchFamily="18" charset="0"/>
                <a:cs typeface="Times New Roman" panose="02020603050405020304" pitchFamily="18" charset="0"/>
              </a:rPr>
              <a:t>κτλ</a:t>
            </a:r>
            <a:r>
              <a:rPr lang="el-GR" dirty="0">
                <a:latin typeface="Times New Roman" panose="02020603050405020304" pitchFamily="18" charset="0"/>
                <a:cs typeface="Times New Roman" panose="02020603050405020304" pitchFamily="18" charset="0"/>
              </a:rPr>
              <a:t>) και ε</a:t>
            </a:r>
            <a:r>
              <a:rPr lang="el-GR" b="1" dirty="0">
                <a:latin typeface="Times New Roman" panose="02020603050405020304" pitchFamily="18" charset="0"/>
                <a:cs typeface="Times New Roman" panose="02020603050405020304" pitchFamily="18" charset="0"/>
              </a:rPr>
              <a:t>πίσης δεν συμβαίνουν κατά την διάρκεια επεισοδίων ΝΑ ή ΝΒ</a:t>
            </a:r>
          </a:p>
          <a:p>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5477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F882267-63F8-421D-A3F4-11247C0B4B70}"/>
              </a:ext>
            </a:extLst>
          </p:cNvPr>
          <p:cNvSpPr>
            <a:spLocks noGrp="1"/>
          </p:cNvSpPr>
          <p:nvPr>
            <p:ph type="title"/>
          </p:nvPr>
        </p:nvSpPr>
        <p:spPr>
          <a:xfrm>
            <a:off x="762000" y="758953"/>
            <a:ext cx="4317551" cy="2028388"/>
          </a:xfrm>
        </p:spPr>
        <p:txBody>
          <a:bodyPr anchor="ctr">
            <a:normAutofit/>
          </a:bodyPr>
          <a:lstStyle/>
          <a:p>
            <a:pPr algn="ctr"/>
            <a:r>
              <a:rPr lang="el-GR" dirty="0">
                <a:latin typeface="Times New Roman" panose="02020603050405020304" pitchFamily="18" charset="0"/>
                <a:cs typeface="Times New Roman" panose="02020603050405020304" pitchFamily="18" charset="0"/>
              </a:rPr>
              <a:t>ΔΙΑΤΑΡΑΧΕΣ ΥΠΝΟΥ</a:t>
            </a:r>
          </a:p>
        </p:txBody>
      </p:sp>
      <p:pic>
        <p:nvPicPr>
          <p:cNvPr id="6" name="Θέση περιεχομένου 5">
            <a:extLst>
              <a:ext uri="{FF2B5EF4-FFF2-40B4-BE49-F238E27FC236}">
                <a16:creationId xmlns:a16="http://schemas.microsoft.com/office/drawing/2014/main" id="{FE69A757-350A-43E2-B4C2-3920D7E274C8}"/>
              </a:ext>
            </a:extLst>
          </p:cNvPr>
          <p:cNvPicPr>
            <a:picLocks noGrp="1" noChangeAspect="1"/>
          </p:cNvPicPr>
          <p:nvPr>
            <p:ph idx="1"/>
          </p:nvPr>
        </p:nvPicPr>
        <p:blipFill>
          <a:blip r:embed="rId2"/>
          <a:stretch>
            <a:fillRect/>
          </a:stretch>
        </p:blipFill>
        <p:spPr>
          <a:xfrm>
            <a:off x="992222" y="2996119"/>
            <a:ext cx="3745148" cy="2694562"/>
          </a:xfrm>
          <a:prstGeom prst="rect">
            <a:avLst/>
          </a:prstGeom>
        </p:spPr>
      </p:pic>
      <p:pic>
        <p:nvPicPr>
          <p:cNvPr id="4" name="Θέση περιεχομένου 3" descr="Εικόνα που περιέχει εσωτερικό, κρεβάτι, άτομο, τοποθέτηση&#10;&#10;Περιγραφή που δημιουργήθηκε αυτόματα">
            <a:extLst>
              <a:ext uri="{FF2B5EF4-FFF2-40B4-BE49-F238E27FC236}">
                <a16:creationId xmlns:a16="http://schemas.microsoft.com/office/drawing/2014/main" id="{EF8322F7-DAC4-44D0-89D6-6CECC8D34BD3}"/>
              </a:ext>
            </a:extLst>
          </p:cNvPr>
          <p:cNvPicPr>
            <a:picLocks noChangeAspect="1"/>
          </p:cNvPicPr>
          <p:nvPr/>
        </p:nvPicPr>
        <p:blipFill rotWithShape="1">
          <a:blip r:embed="rId3"/>
          <a:srcRect r="13408" b="2"/>
          <a:stretch/>
        </p:blipFill>
        <p:spPr>
          <a:xfrm>
            <a:off x="5841551" y="758952"/>
            <a:ext cx="4113439"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sp>
        <p:nvSpPr>
          <p:cNvPr id="14" name="Rectangle 13">
            <a:extLst>
              <a:ext uri="{FF2B5EF4-FFF2-40B4-BE49-F238E27FC236}">
                <a16:creationId xmlns:a16="http://schemas.microsoft.com/office/drawing/2014/main" id="{80BB777E-3FE8-438B-AACF-8305018D7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35104" y="758952"/>
            <a:ext cx="2156896" cy="23442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9C85416-F832-4998-AD95-A5A13D399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41553" y="4011484"/>
            <a:ext cx="2157385" cy="20940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descr="Εικόνα που περιέχει κρεβάτι, εσωτερικό, τοποθέτηση, ψέμα&#10;&#10;Περιγραφή που δημιουργήθηκε αυτόματα">
            <a:extLst>
              <a:ext uri="{FF2B5EF4-FFF2-40B4-BE49-F238E27FC236}">
                <a16:creationId xmlns:a16="http://schemas.microsoft.com/office/drawing/2014/main" id="{1632082A-0082-4ACD-B23D-2A212ECC4A80}"/>
              </a:ext>
            </a:extLst>
          </p:cNvPr>
          <p:cNvPicPr>
            <a:picLocks noChangeAspect="1"/>
          </p:cNvPicPr>
          <p:nvPr/>
        </p:nvPicPr>
        <p:blipFill rotWithShape="1">
          <a:blip r:embed="rId4"/>
          <a:srcRect l="19474" r="1525" b="2"/>
          <a:stretch/>
        </p:blipFill>
        <p:spPr>
          <a:xfrm>
            <a:off x="8078561" y="3180016"/>
            <a:ext cx="4113439" cy="2925508"/>
          </a:xfrm>
          <a:prstGeom prst="rect">
            <a:avLst/>
          </a:prstGeom>
        </p:spPr>
      </p:pic>
    </p:spTree>
    <p:extLst>
      <p:ext uri="{BB962C8B-B14F-4D97-AF65-F5344CB8AC3E}">
        <p14:creationId xmlns:p14="http://schemas.microsoft.com/office/powerpoint/2010/main" val="354080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B4EFC3E9-5DF8-4D19-9BF8-3A5C203FF4B0}"/>
              </a:ext>
            </a:extLst>
          </p:cNvPr>
          <p:cNvSpPr>
            <a:spLocks noGrp="1"/>
          </p:cNvSpPr>
          <p:nvPr>
            <p:ph idx="1"/>
          </p:nvPr>
        </p:nvSpPr>
        <p:spPr>
          <a:xfrm>
            <a:off x="896348" y="758952"/>
            <a:ext cx="7627260" cy="4883090"/>
          </a:xfrm>
        </p:spPr>
        <p:txBody>
          <a:bodyPr>
            <a:noAutofit/>
          </a:bodyPr>
          <a:lstStyle/>
          <a:p>
            <a:pPr marL="0" indent="0">
              <a:lnSpc>
                <a:spcPct val="95000"/>
              </a:lnSpc>
              <a:buNone/>
            </a:pPr>
            <a:r>
              <a:rPr lang="el-GR" sz="2000" dirty="0">
                <a:latin typeface="Times New Roman" panose="02020603050405020304" pitchFamily="18" charset="0"/>
                <a:cs typeface="Times New Roman" panose="02020603050405020304" pitchFamily="18" charset="0"/>
              </a:rPr>
              <a:t>Ο ύπνος είναι μια φυσιολογική και αναγκαία κατάσταση για τα όντα που διαθέτουν κεντρικό νευρικό σύστημα.</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Χαρακτηρίζεται από μείωση της αντίληψης και περιορισμένη αλληλεπίδραση με το περιβάλλον</a:t>
            </a:r>
            <a:r>
              <a:rPr lang="en-US" sz="2000" dirty="0">
                <a:latin typeface="Times New Roman" panose="02020603050405020304" pitchFamily="18" charset="0"/>
                <a:cs typeface="Times New Roman" panose="02020603050405020304" pitchFamily="18" charset="0"/>
              </a:rPr>
              <a:t>. </a:t>
            </a:r>
          </a:p>
          <a:p>
            <a:pPr marL="0" indent="0">
              <a:lnSpc>
                <a:spcPct val="95000"/>
              </a:lnSpc>
              <a:buNone/>
            </a:pPr>
            <a:endParaRPr lang="en-US" sz="2000" dirty="0">
              <a:latin typeface="Times New Roman" panose="02020603050405020304" pitchFamily="18" charset="0"/>
              <a:cs typeface="Times New Roman" panose="02020603050405020304" pitchFamily="18" charset="0"/>
            </a:endParaRPr>
          </a:p>
          <a:p>
            <a:pPr marL="0" indent="0">
              <a:lnSpc>
                <a:spcPct val="95000"/>
              </a:lnSpc>
              <a:buNone/>
            </a:pPr>
            <a:r>
              <a:rPr lang="el-GR" sz="2000" dirty="0">
                <a:latin typeface="Times New Roman" panose="02020603050405020304" pitchFamily="18" charset="0"/>
                <a:cs typeface="Times New Roman" panose="02020603050405020304" pitchFamily="18" charset="0"/>
              </a:rPr>
              <a:t>Η υγεία του ύπνου είναι ένα πολυδιάστατο πρότυπο ύπνου-εγρήγορσης, προσαρμοσμένο στις ατομικές, κοινωνικές και περιβαλλοντικές απαιτήσεις, που  προάγει τη σωματική και ψυχική ευεξία. </a:t>
            </a:r>
          </a:p>
          <a:p>
            <a:pPr>
              <a:lnSpc>
                <a:spcPct val="95000"/>
              </a:lnSpc>
            </a:pPr>
            <a:endParaRPr lang="el-GR" sz="2000" dirty="0">
              <a:latin typeface="Times New Roman" panose="02020603050405020304" pitchFamily="18" charset="0"/>
              <a:cs typeface="Times New Roman" panose="02020603050405020304" pitchFamily="18" charset="0"/>
            </a:endParaRPr>
          </a:p>
          <a:p>
            <a:pPr marL="0" indent="0">
              <a:lnSpc>
                <a:spcPct val="95000"/>
              </a:lnSpc>
              <a:buNone/>
            </a:pPr>
            <a:r>
              <a:rPr lang="el-GR" sz="2000" dirty="0">
                <a:latin typeface="Times New Roman" panose="02020603050405020304" pitchFamily="18" charset="0"/>
                <a:cs typeface="Times New Roman" panose="02020603050405020304" pitchFamily="18" charset="0"/>
              </a:rPr>
              <a:t> Η καλή υγεία του ύπνου χαρακτηρίζεται από: </a:t>
            </a:r>
            <a:endParaRPr lang="en-US" sz="2000" dirty="0">
              <a:latin typeface="Times New Roman" panose="02020603050405020304" pitchFamily="18" charset="0"/>
              <a:cs typeface="Times New Roman" panose="02020603050405020304" pitchFamily="18" charset="0"/>
            </a:endParaRPr>
          </a:p>
          <a:p>
            <a:pPr>
              <a:lnSpc>
                <a:spcPct val="95000"/>
              </a:lnSpc>
            </a:pPr>
            <a:r>
              <a:rPr lang="el-GR" sz="2000" dirty="0">
                <a:latin typeface="Times New Roman" panose="02020603050405020304" pitchFamily="18" charset="0"/>
                <a:cs typeface="Times New Roman" panose="02020603050405020304" pitchFamily="18" charset="0"/>
              </a:rPr>
              <a:t>υποκειμενική ικανοποίηση, </a:t>
            </a:r>
          </a:p>
          <a:p>
            <a:pPr>
              <a:lnSpc>
                <a:spcPct val="95000"/>
              </a:lnSpc>
            </a:pPr>
            <a:r>
              <a:rPr lang="el-GR" sz="2000" dirty="0">
                <a:latin typeface="Times New Roman" panose="02020603050405020304" pitchFamily="18" charset="0"/>
                <a:cs typeface="Times New Roman" panose="02020603050405020304" pitchFamily="18" charset="0"/>
              </a:rPr>
              <a:t>κατάλληλο  χρόνο , </a:t>
            </a:r>
          </a:p>
          <a:p>
            <a:pPr>
              <a:lnSpc>
                <a:spcPct val="95000"/>
              </a:lnSpc>
            </a:pPr>
            <a:r>
              <a:rPr lang="el-GR" sz="2000" dirty="0">
                <a:latin typeface="Times New Roman" panose="02020603050405020304" pitchFamily="18" charset="0"/>
                <a:cs typeface="Times New Roman" panose="02020603050405020304" pitchFamily="18" charset="0"/>
              </a:rPr>
              <a:t>επαρκής διάρκεια, </a:t>
            </a:r>
          </a:p>
          <a:p>
            <a:pPr>
              <a:lnSpc>
                <a:spcPct val="95000"/>
              </a:lnSpc>
            </a:pPr>
            <a:r>
              <a:rPr lang="el-GR" sz="2000" dirty="0">
                <a:latin typeface="Times New Roman" panose="02020603050405020304" pitchFamily="18" charset="0"/>
                <a:cs typeface="Times New Roman" panose="02020603050405020304" pitchFamily="18" charset="0"/>
              </a:rPr>
              <a:t>υψηλή αποτελεσματικότητα και  </a:t>
            </a:r>
          </a:p>
          <a:p>
            <a:pPr>
              <a:lnSpc>
                <a:spcPct val="95000"/>
              </a:lnSpc>
            </a:pPr>
            <a:r>
              <a:rPr lang="el-GR" sz="2000" dirty="0">
                <a:latin typeface="Times New Roman" panose="02020603050405020304" pitchFamily="18" charset="0"/>
                <a:cs typeface="Times New Roman" panose="02020603050405020304" pitchFamily="18" charset="0"/>
              </a:rPr>
              <a:t> συνεχή εγρήγορση κατά την διάρκεια της  αφύπνισης.</a:t>
            </a:r>
          </a:p>
          <a:p>
            <a:pPr>
              <a:lnSpc>
                <a:spcPct val="95000"/>
              </a:lnSpc>
            </a:pPr>
            <a:endParaRPr lang="el-GR" sz="2000" dirty="0">
              <a:latin typeface="Times New Roman" panose="02020603050405020304" pitchFamily="18" charset="0"/>
              <a:cs typeface="Times New Roman" panose="02020603050405020304" pitchFamily="18" charset="0"/>
            </a:endParaRPr>
          </a:p>
          <a:p>
            <a:pPr>
              <a:lnSpc>
                <a:spcPct val="95000"/>
              </a:lnSpc>
            </a:pPr>
            <a:endParaRPr lang="el-GR" sz="20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586052B3-3A8C-4CBE-AEC5-AD69A63B67CE}"/>
              </a:ext>
            </a:extLst>
          </p:cNvPr>
          <p:cNvPicPr>
            <a:picLocks noChangeAspect="1"/>
          </p:cNvPicPr>
          <p:nvPr/>
        </p:nvPicPr>
        <p:blipFill>
          <a:blip r:embed="rId2"/>
          <a:stretch>
            <a:fillRect/>
          </a:stretch>
        </p:blipFill>
        <p:spPr>
          <a:xfrm>
            <a:off x="8414426" y="2872745"/>
            <a:ext cx="3002991" cy="2000033"/>
          </a:xfrm>
          <a:prstGeom prst="rect">
            <a:avLst/>
          </a:prstGeom>
        </p:spPr>
      </p:pic>
    </p:spTree>
    <p:extLst>
      <p:ext uri="{BB962C8B-B14F-4D97-AF65-F5344CB8AC3E}">
        <p14:creationId xmlns:p14="http://schemas.microsoft.com/office/powerpoint/2010/main" val="2473057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E0A6D31C-8BB3-4339-AF1C-6C146B7148AF}"/>
              </a:ext>
            </a:extLst>
          </p:cNvPr>
          <p:cNvSpPr>
            <a:spLocks noGrp="1"/>
          </p:cNvSpPr>
          <p:nvPr>
            <p:ph idx="1"/>
          </p:nvPr>
        </p:nvSpPr>
        <p:spPr>
          <a:xfrm>
            <a:off x="1506166" y="1429059"/>
            <a:ext cx="5369667" cy="4785813"/>
          </a:xfrm>
        </p:spPr>
        <p:txBody>
          <a:bodyPr>
            <a:normAutofit/>
          </a:bodyPr>
          <a:lstStyle/>
          <a:p>
            <a:pPr marL="0" indent="0">
              <a:lnSpc>
                <a:spcPct val="95000"/>
              </a:lnSpc>
              <a:buNone/>
            </a:pPr>
            <a:r>
              <a:rPr lang="el-GR" sz="2400" dirty="0">
                <a:latin typeface="Times New Roman" panose="02020603050405020304" pitchFamily="18" charset="0"/>
                <a:ea typeface="Cambria Math" panose="02040503050406030204" pitchFamily="18" charset="0"/>
                <a:cs typeface="Times New Roman" panose="02020603050405020304" pitchFamily="18" charset="0"/>
              </a:rPr>
              <a:t>Η σίτιση και η κατάποση αποτελούν πολύπλοκη διεργασία και λειτουργικά μπορούν να χωριστούν σε 5 φάσεις </a:t>
            </a:r>
            <a:endParaRPr lang="en-US"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lnSpc>
                <a:spcPct val="95000"/>
              </a:lnSpc>
              <a:buNone/>
            </a:pPr>
            <a:endParaRPr lang="el-GR" sz="2400" dirty="0">
              <a:latin typeface="Times New Roman" panose="02020603050405020304" pitchFamily="18" charset="0"/>
              <a:ea typeface="Cambria Math" panose="02040503050406030204" pitchFamily="18" charset="0"/>
              <a:cs typeface="Times New Roman" panose="02020603050405020304" pitchFamily="18" charset="0"/>
            </a:endParaRPr>
          </a:p>
          <a:p>
            <a:pPr marL="457200" indent="-457200">
              <a:lnSpc>
                <a:spcPct val="95000"/>
              </a:lnSpc>
              <a:buFont typeface="+mj-lt"/>
              <a:buAutoNum type="arabicPeriod"/>
            </a:pPr>
            <a:r>
              <a:rPr lang="el-GR" sz="2400" dirty="0">
                <a:latin typeface="Times New Roman" panose="02020603050405020304" pitchFamily="18" charset="0"/>
                <a:ea typeface="Cambria Math" panose="02040503050406030204" pitchFamily="18" charset="0"/>
                <a:cs typeface="Times New Roman" panose="02020603050405020304" pitchFamily="18" charset="0"/>
              </a:rPr>
              <a:t>Προ-στοματική </a:t>
            </a:r>
            <a:endParaRPr lang="el-GR" sz="2400"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endParaRPr>
          </a:p>
          <a:p>
            <a:pPr marL="457200" indent="-457200">
              <a:lnSpc>
                <a:spcPct val="95000"/>
              </a:lnSpc>
              <a:buFont typeface="+mj-lt"/>
              <a:buAutoNum type="arabicPeriod"/>
            </a:pPr>
            <a:r>
              <a:rPr lang="el-GR" sz="2400" dirty="0">
                <a:latin typeface="Times New Roman" panose="02020603050405020304" pitchFamily="18" charset="0"/>
                <a:ea typeface="Cambria Math" panose="02040503050406030204" pitchFamily="18" charset="0"/>
                <a:cs typeface="Times New Roman" panose="02020603050405020304" pitchFamily="18" charset="0"/>
              </a:rPr>
              <a:t>Στοματική </a:t>
            </a:r>
          </a:p>
          <a:p>
            <a:pPr marL="457200" indent="-457200">
              <a:lnSpc>
                <a:spcPct val="95000"/>
              </a:lnSpc>
              <a:buFont typeface="+mj-lt"/>
              <a:buAutoNum type="arabicPeriod"/>
            </a:pPr>
            <a:r>
              <a:rPr lang="el-GR" sz="2400" dirty="0">
                <a:latin typeface="Times New Roman" panose="02020603050405020304" pitchFamily="18" charset="0"/>
                <a:ea typeface="Cambria Math" panose="02040503050406030204" pitchFamily="18" charset="0"/>
                <a:cs typeface="Times New Roman" panose="02020603050405020304" pitchFamily="18" charset="0"/>
              </a:rPr>
              <a:t>Φαρυγγική</a:t>
            </a:r>
          </a:p>
          <a:p>
            <a:pPr marL="457200" indent="-457200">
              <a:lnSpc>
                <a:spcPct val="95000"/>
              </a:lnSpc>
              <a:buFont typeface="+mj-lt"/>
              <a:buAutoNum type="arabicPeriod"/>
            </a:pPr>
            <a:r>
              <a:rPr lang="el-GR" sz="2400" dirty="0">
                <a:latin typeface="Times New Roman" panose="02020603050405020304" pitchFamily="18" charset="0"/>
                <a:ea typeface="Cambria Math" panose="02040503050406030204" pitchFamily="18" charset="0"/>
                <a:cs typeface="Times New Roman" panose="02020603050405020304" pitchFamily="18" charset="0"/>
              </a:rPr>
              <a:t>Οισοφαγική </a:t>
            </a:r>
          </a:p>
          <a:p>
            <a:pPr marL="457200" indent="-457200">
              <a:lnSpc>
                <a:spcPct val="95000"/>
              </a:lnSpc>
              <a:buFont typeface="+mj-lt"/>
              <a:buAutoNum type="arabicPeriod"/>
            </a:pPr>
            <a:r>
              <a:rPr lang="el-GR" sz="2400" dirty="0">
                <a:latin typeface="Times New Roman" panose="02020603050405020304" pitchFamily="18" charset="0"/>
                <a:ea typeface="Cambria Math" panose="02040503050406030204" pitchFamily="18" charset="0"/>
                <a:cs typeface="Times New Roman" panose="02020603050405020304" pitchFamily="18" charset="0"/>
              </a:rPr>
              <a:t>Γαστροεντερική </a:t>
            </a:r>
          </a:p>
          <a:p>
            <a:pPr>
              <a:lnSpc>
                <a:spcPct val="95000"/>
              </a:lnSpc>
            </a:pPr>
            <a:endParaRPr lang="el-GR" sz="24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C9CE9452-BE0F-42D0-9A40-1A7E55EA7346}"/>
              </a:ext>
            </a:extLst>
          </p:cNvPr>
          <p:cNvPicPr>
            <a:picLocks noChangeAspect="1"/>
          </p:cNvPicPr>
          <p:nvPr/>
        </p:nvPicPr>
        <p:blipFill>
          <a:blip r:embed="rId2"/>
          <a:stretch>
            <a:fillRect/>
          </a:stretch>
        </p:blipFill>
        <p:spPr>
          <a:xfrm>
            <a:off x="6857999" y="2359036"/>
            <a:ext cx="3839571" cy="2898877"/>
          </a:xfrm>
          <a:prstGeom prst="rect">
            <a:avLst/>
          </a:prstGeom>
        </p:spPr>
      </p:pic>
    </p:spTree>
    <p:extLst>
      <p:ext uri="{BB962C8B-B14F-4D97-AF65-F5344CB8AC3E}">
        <p14:creationId xmlns:p14="http://schemas.microsoft.com/office/powerpoint/2010/main" val="28483765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2">
            <a:extLst>
              <a:ext uri="{FF2B5EF4-FFF2-40B4-BE49-F238E27FC236}">
                <a16:creationId xmlns:a16="http://schemas.microsoft.com/office/drawing/2014/main" id="{18E670AF-873F-44DB-9862-796E652EE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430001" cy="6175613"/>
          </a:xfrm>
          <a:custGeom>
            <a:avLst/>
            <a:gdLst>
              <a:gd name="connsiteX0" fmla="*/ 0 w 11430001"/>
              <a:gd name="connsiteY0" fmla="*/ 0 h 6175613"/>
              <a:gd name="connsiteX1" fmla="*/ 5638031 w 11430001"/>
              <a:gd name="connsiteY1" fmla="*/ 0 h 6175613"/>
              <a:gd name="connsiteX2" fmla="*/ 5638031 w 11430001"/>
              <a:gd name="connsiteY2" fmla="*/ 758954 h 6175613"/>
              <a:gd name="connsiteX3" fmla="*/ 11430001 w 11430001"/>
              <a:gd name="connsiteY3" fmla="*/ 758954 h 6175613"/>
              <a:gd name="connsiteX4" fmla="*/ 11430001 w 11430001"/>
              <a:gd name="connsiteY4" fmla="*/ 6175613 h 6175613"/>
              <a:gd name="connsiteX5" fmla="*/ 5638031 w 11430001"/>
              <a:gd name="connsiteY5" fmla="*/ 6175613 h 6175613"/>
              <a:gd name="connsiteX6" fmla="*/ 5240741 w 11430001"/>
              <a:gd name="connsiteY6" fmla="*/ 6175613 h 6175613"/>
              <a:gd name="connsiteX7" fmla="*/ 0 w 11430001"/>
              <a:gd name="connsiteY7" fmla="*/ 6175613 h 617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75613">
                <a:moveTo>
                  <a:pt x="0" y="0"/>
                </a:moveTo>
                <a:lnTo>
                  <a:pt x="5638031" y="0"/>
                </a:lnTo>
                <a:lnTo>
                  <a:pt x="5638031" y="758954"/>
                </a:lnTo>
                <a:lnTo>
                  <a:pt x="11430001" y="758954"/>
                </a:lnTo>
                <a:lnTo>
                  <a:pt x="11430001" y="6175613"/>
                </a:lnTo>
                <a:lnTo>
                  <a:pt x="5638031" y="6175613"/>
                </a:lnTo>
                <a:lnTo>
                  <a:pt x="5240741" y="6175613"/>
                </a:lnTo>
                <a:lnTo>
                  <a:pt x="0" y="61756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81AAADE6-E76C-4AFF-B30D-986D27D306B7}"/>
              </a:ext>
            </a:extLst>
          </p:cNvPr>
          <p:cNvSpPr>
            <a:spLocks noGrp="1"/>
          </p:cNvSpPr>
          <p:nvPr>
            <p:ph type="title"/>
          </p:nvPr>
        </p:nvSpPr>
        <p:spPr>
          <a:xfrm>
            <a:off x="762000" y="758953"/>
            <a:ext cx="10327532" cy="1451985"/>
          </a:xfrm>
        </p:spPr>
        <p:txBody>
          <a:bodyPr anchor="ctr">
            <a:normAutofit/>
          </a:bodyPr>
          <a:lstStyle/>
          <a:p>
            <a:pPr algn="ctr"/>
            <a:r>
              <a:rPr lang="el-GR" dirty="0">
                <a:latin typeface="Times New Roman" panose="02020603050405020304" pitchFamily="18" charset="0"/>
                <a:cs typeface="Times New Roman" panose="02020603050405020304" pitchFamily="18" charset="0"/>
              </a:rPr>
              <a:t>Αρχιτεκτονική του ύπνου</a:t>
            </a:r>
            <a:br>
              <a:rPr lang="el-GR" dirty="0">
                <a:latin typeface="Times New Roman" panose="02020603050405020304" pitchFamily="18" charset="0"/>
                <a:cs typeface="Times New Roman" panose="02020603050405020304" pitchFamily="18" charset="0"/>
              </a:rPr>
            </a:br>
            <a:endParaRPr lang="el-GR"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98FB0550-9C4F-4C16-9D2F-6EED61646BBD}"/>
              </a:ext>
            </a:extLst>
          </p:cNvPr>
          <p:cNvSpPr>
            <a:spLocks noGrp="1"/>
          </p:cNvSpPr>
          <p:nvPr>
            <p:ph idx="1"/>
          </p:nvPr>
        </p:nvSpPr>
        <p:spPr>
          <a:xfrm>
            <a:off x="150920" y="2041864"/>
            <a:ext cx="5490157" cy="4054136"/>
          </a:xfrm>
        </p:spPr>
        <p:txBody>
          <a:bodyPr anchor="t">
            <a:noAutofit/>
          </a:bodyPr>
          <a:lstStyle/>
          <a:p>
            <a:pPr marL="0" indent="0">
              <a:lnSpc>
                <a:spcPct val="95000"/>
              </a:lnSpc>
              <a:buNone/>
            </a:pPr>
            <a:r>
              <a:rPr lang="el-GR" sz="2400" dirty="0">
                <a:latin typeface="Times New Roman" panose="02020603050405020304" pitchFamily="18" charset="0"/>
                <a:cs typeface="Times New Roman" panose="02020603050405020304" pitchFamily="18" charset="0"/>
              </a:rPr>
              <a:t>Ο ύπνος διακρίνεται σε δύο ποιοτικά διαφορετικές καταστάσεις: </a:t>
            </a: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τον ύπνο χωρίς ταχείες κινήσεις των οφθαλμών (non-</a:t>
            </a:r>
            <a:r>
              <a:rPr lang="el-GR" sz="2400" dirty="0" err="1">
                <a:latin typeface="Times New Roman" panose="02020603050405020304" pitchFamily="18" charset="0"/>
                <a:cs typeface="Times New Roman" panose="02020603050405020304" pitchFamily="18" charset="0"/>
              </a:rPr>
              <a:t>rapid</a:t>
            </a:r>
            <a:r>
              <a:rPr lang="el-GR" sz="2400" dirty="0">
                <a:latin typeface="Times New Roman" panose="02020603050405020304" pitchFamily="18" charset="0"/>
                <a:cs typeface="Times New Roman" panose="02020603050405020304" pitchFamily="18" charset="0"/>
              </a:rPr>
              <a:t> </a:t>
            </a:r>
            <a:r>
              <a:rPr lang="el-GR" sz="2400" dirty="0" err="1">
                <a:latin typeface="Times New Roman" panose="02020603050405020304" pitchFamily="18" charset="0"/>
                <a:cs typeface="Times New Roman" panose="02020603050405020304" pitchFamily="18" charset="0"/>
              </a:rPr>
              <a:t>eye</a:t>
            </a:r>
            <a:r>
              <a:rPr lang="el-GR" sz="2400" dirty="0">
                <a:latin typeface="Times New Roman" panose="02020603050405020304" pitchFamily="18" charset="0"/>
                <a:cs typeface="Times New Roman" panose="02020603050405020304" pitchFamily="18" charset="0"/>
              </a:rPr>
              <a:t> </a:t>
            </a:r>
            <a:r>
              <a:rPr lang="el-GR" sz="2400" dirty="0" err="1">
                <a:latin typeface="Times New Roman" panose="02020603050405020304" pitchFamily="18" charset="0"/>
                <a:cs typeface="Times New Roman" panose="02020603050405020304" pitchFamily="18" charset="0"/>
              </a:rPr>
              <a:t>movement</a:t>
            </a:r>
            <a:r>
              <a:rPr lang="el-GR" sz="2400" dirty="0">
                <a:latin typeface="Times New Roman" panose="02020603050405020304" pitchFamily="18" charset="0"/>
                <a:cs typeface="Times New Roman" panose="02020603050405020304" pitchFamily="18" charset="0"/>
              </a:rPr>
              <a:t> </a:t>
            </a:r>
            <a:r>
              <a:rPr lang="el-GR" sz="2400" dirty="0" err="1">
                <a:latin typeface="Times New Roman" panose="02020603050405020304" pitchFamily="18" charset="0"/>
                <a:cs typeface="Times New Roman" panose="02020603050405020304" pitchFamily="18" charset="0"/>
              </a:rPr>
              <a:t>sleep</a:t>
            </a:r>
            <a:r>
              <a:rPr lang="el-GR" sz="2400" dirty="0">
                <a:latin typeface="Times New Roman" panose="02020603050405020304" pitchFamily="18" charset="0"/>
                <a:cs typeface="Times New Roman" panose="02020603050405020304" pitchFamily="18" charset="0"/>
              </a:rPr>
              <a:t>, NREM </a:t>
            </a:r>
            <a:r>
              <a:rPr lang="el-GR" sz="2400" dirty="0" err="1">
                <a:latin typeface="Times New Roman" panose="02020603050405020304" pitchFamily="18" charset="0"/>
                <a:cs typeface="Times New Roman" panose="02020603050405020304" pitchFamily="18" charset="0"/>
              </a:rPr>
              <a:t>sleep</a:t>
            </a:r>
            <a:r>
              <a:rPr lang="el-GR" sz="2400" dirty="0">
                <a:latin typeface="Times New Roman" panose="02020603050405020304" pitchFamily="18" charset="0"/>
                <a:cs typeface="Times New Roman" panose="02020603050405020304" pitchFamily="18" charset="0"/>
              </a:rPr>
              <a:t>) και</a:t>
            </a: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 τον ύπνο με ταχείες κινήσεις των οφθαλμών (rapid eye movement sleep, REM sleep), στη διάρκεια του οποίου ονειρευόμαστε. </a:t>
            </a: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6A9537C9-C62F-4A32-BB95-54AF5027557A}"/>
              </a:ext>
            </a:extLst>
          </p:cNvPr>
          <p:cNvPicPr>
            <a:picLocks noChangeAspect="1"/>
          </p:cNvPicPr>
          <p:nvPr/>
        </p:nvPicPr>
        <p:blipFill>
          <a:blip r:embed="rId2"/>
          <a:stretch>
            <a:fillRect/>
          </a:stretch>
        </p:blipFill>
        <p:spPr>
          <a:xfrm>
            <a:off x="5641077" y="1923378"/>
            <a:ext cx="5026924" cy="3770194"/>
          </a:xfrm>
          <a:prstGeom prst="rect">
            <a:avLst/>
          </a:prstGeom>
        </p:spPr>
      </p:pic>
    </p:spTree>
    <p:extLst>
      <p:ext uri="{BB962C8B-B14F-4D97-AF65-F5344CB8AC3E}">
        <p14:creationId xmlns:p14="http://schemas.microsoft.com/office/powerpoint/2010/main" val="33368694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959489-E93E-4FDD-BC63-B1ABED658370}"/>
              </a:ext>
            </a:extLst>
          </p:cNvPr>
          <p:cNvSpPr>
            <a:spLocks noGrp="1"/>
          </p:cNvSpPr>
          <p:nvPr>
            <p:ph type="title"/>
          </p:nvPr>
        </p:nvSpPr>
        <p:spPr>
          <a:xfrm>
            <a:off x="1524000" y="1065143"/>
            <a:ext cx="9144000" cy="683758"/>
          </a:xfrm>
        </p:spPr>
        <p:txBody>
          <a:bodyPr>
            <a:normAutofit fontScale="90000"/>
          </a:bodyPr>
          <a:lstStyle/>
          <a:p>
            <a:pPr algn="ctr"/>
            <a:r>
              <a:rPr lang="el-GR" dirty="0">
                <a:latin typeface="Times New Roman" panose="02020603050405020304" pitchFamily="18" charset="0"/>
                <a:cs typeface="Times New Roman" panose="02020603050405020304" pitchFamily="18" charset="0"/>
              </a:rPr>
              <a:t>Μεταβολές </a:t>
            </a:r>
            <a:r>
              <a:rPr lang="el-GR" sz="3600" dirty="0">
                <a:latin typeface="Times New Roman" panose="02020603050405020304" pitchFamily="18" charset="0"/>
                <a:cs typeface="Times New Roman" panose="02020603050405020304" pitchFamily="18" charset="0"/>
              </a:rPr>
              <a:t>με</a:t>
            </a:r>
            <a:r>
              <a:rPr lang="el-GR" dirty="0">
                <a:latin typeface="Times New Roman" panose="02020603050405020304" pitchFamily="18" charset="0"/>
                <a:cs typeface="Times New Roman" panose="02020603050405020304" pitchFamily="18" charset="0"/>
              </a:rPr>
              <a:t> την ηλικία</a:t>
            </a:r>
            <a:br>
              <a:rPr lang="el-GR" dirty="0">
                <a:latin typeface="Times New Roman" panose="02020603050405020304" pitchFamily="18" charset="0"/>
                <a:cs typeface="Times New Roman" panose="02020603050405020304" pitchFamily="18" charset="0"/>
              </a:rPr>
            </a:br>
            <a:endParaRPr lang="el-GR"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62C1805B-6A24-4CED-A6CE-48F6C57D9E26}"/>
              </a:ext>
            </a:extLst>
          </p:cNvPr>
          <p:cNvSpPr>
            <a:spLocks noGrp="1"/>
          </p:cNvSpPr>
          <p:nvPr>
            <p:ph idx="1"/>
          </p:nvPr>
        </p:nvSpPr>
        <p:spPr>
          <a:xfrm>
            <a:off x="1136342" y="1877437"/>
            <a:ext cx="9525562" cy="4665405"/>
          </a:xfrm>
        </p:spPr>
        <p:txBody>
          <a:bodyPr>
            <a:noAutofit/>
          </a:bodyPr>
          <a:lstStyle/>
          <a:p>
            <a:pPr marL="0" indent="0">
              <a:buNone/>
            </a:pPr>
            <a:r>
              <a:rPr lang="el-GR" sz="1800" dirty="0">
                <a:latin typeface="Times New Roman" panose="02020603050405020304" pitchFamily="18" charset="0"/>
                <a:cs typeface="Times New Roman" panose="02020603050405020304" pitchFamily="18" charset="0"/>
              </a:rPr>
              <a:t>Ο συνολικός χρόνος ύπνου μειώνεται με την ηλικία. Οι μέσες ημερήσιες τιμές είναι οι εξής: </a:t>
            </a:r>
          </a:p>
          <a:p>
            <a:r>
              <a:rPr lang="el-GR" sz="1800" dirty="0">
                <a:latin typeface="Times New Roman" panose="02020603050405020304" pitchFamily="18" charset="0"/>
                <a:cs typeface="Times New Roman" panose="02020603050405020304" pitchFamily="18" charset="0"/>
              </a:rPr>
              <a:t>νεογέννητα 16 έως 18 ώρες· </a:t>
            </a:r>
          </a:p>
          <a:p>
            <a:r>
              <a:rPr lang="el-GR" sz="1800" dirty="0">
                <a:latin typeface="Times New Roman" panose="02020603050405020304" pitchFamily="18" charset="0"/>
                <a:cs typeface="Times New Roman" panose="02020603050405020304" pitchFamily="18" charset="0"/>
              </a:rPr>
              <a:t>μικρά παιδιά 10 ώρες· </a:t>
            </a:r>
          </a:p>
          <a:p>
            <a:r>
              <a:rPr lang="el-GR" sz="1800" dirty="0">
                <a:latin typeface="Times New Roman" panose="02020603050405020304" pitchFamily="18" charset="0"/>
                <a:cs typeface="Times New Roman" panose="02020603050405020304" pitchFamily="18" charset="0"/>
              </a:rPr>
              <a:t>έφηβοι 8 ώρες· </a:t>
            </a:r>
          </a:p>
          <a:p>
            <a:r>
              <a:rPr lang="el-GR" sz="1800" dirty="0">
                <a:latin typeface="Times New Roman" panose="02020603050405020304" pitchFamily="18" charset="0"/>
                <a:cs typeface="Times New Roman" panose="02020603050405020304" pitchFamily="18" charset="0"/>
              </a:rPr>
              <a:t>ενήλικες 7,5 ώρες, με τάση μείωσης στα ηλικιωμένα άτομα.</a:t>
            </a:r>
          </a:p>
          <a:p>
            <a:endParaRPr lang="el-GR" sz="1800" dirty="0">
              <a:latin typeface="Times New Roman" panose="02020603050405020304" pitchFamily="18" charset="0"/>
              <a:cs typeface="Times New Roman" panose="02020603050405020304" pitchFamily="18" charset="0"/>
            </a:endParaRPr>
          </a:p>
          <a:p>
            <a:r>
              <a:rPr lang="el-GR" sz="1800" dirty="0">
                <a:latin typeface="Times New Roman" panose="02020603050405020304" pitchFamily="18" charset="0"/>
                <a:cs typeface="Times New Roman" panose="02020603050405020304" pitchFamily="18" charset="0"/>
              </a:rPr>
              <a:t>Ο NREM ύπνος εμφανίζει μία συνολική μείωση στη διάρκεια της ζωής.</a:t>
            </a:r>
          </a:p>
          <a:p>
            <a:endParaRPr lang="el-GR" sz="1800" dirty="0">
              <a:latin typeface="Times New Roman" panose="02020603050405020304" pitchFamily="18" charset="0"/>
              <a:cs typeface="Times New Roman" panose="02020603050405020304" pitchFamily="18" charset="0"/>
            </a:endParaRPr>
          </a:p>
          <a:p>
            <a:r>
              <a:rPr lang="el-GR" sz="1800" dirty="0">
                <a:latin typeface="Times New Roman" panose="02020603050405020304" pitchFamily="18" charset="0"/>
                <a:cs typeface="Times New Roman" panose="02020603050405020304" pitchFamily="18" charset="0"/>
              </a:rPr>
              <a:t> Ο SWS είναι ιδιαίτερα σημαντικός στα μικρά παιδιά, τα οποία κοιμούνται πολύ βαθιά. </a:t>
            </a:r>
          </a:p>
          <a:p>
            <a:endParaRPr lang="el-GR" sz="1800" dirty="0">
              <a:latin typeface="Times New Roman" panose="02020603050405020304" pitchFamily="18" charset="0"/>
              <a:cs typeface="Times New Roman" panose="02020603050405020304" pitchFamily="18" charset="0"/>
            </a:endParaRPr>
          </a:p>
          <a:p>
            <a:r>
              <a:rPr lang="el-GR" sz="1800" dirty="0">
                <a:latin typeface="Times New Roman" panose="02020603050405020304" pitchFamily="18" charset="0"/>
                <a:cs typeface="Times New Roman" panose="02020603050405020304" pitchFamily="18" charset="0"/>
              </a:rPr>
              <a:t>Το υψηλό ποσοστό REM ύπνου στην πολύ πρώιμη περίοδο της ζωής υποδηλώνει τον ρόλο του REM ύπνου στην ωρίμαση του εγκεφάλου.</a:t>
            </a:r>
          </a:p>
          <a:p>
            <a:endParaRPr lang="el-GR" sz="1800" dirty="0">
              <a:latin typeface="Times New Roman" panose="02020603050405020304" pitchFamily="18" charset="0"/>
              <a:cs typeface="Times New Roman" panose="02020603050405020304" pitchFamily="18" charset="0"/>
            </a:endParaRPr>
          </a:p>
          <a:p>
            <a:endParaRPr lang="el-G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9389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18E670AF-873F-44DB-9862-796E652EE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430001" cy="6175613"/>
          </a:xfrm>
          <a:custGeom>
            <a:avLst/>
            <a:gdLst>
              <a:gd name="connsiteX0" fmla="*/ 0 w 11430001"/>
              <a:gd name="connsiteY0" fmla="*/ 0 h 6175613"/>
              <a:gd name="connsiteX1" fmla="*/ 5638031 w 11430001"/>
              <a:gd name="connsiteY1" fmla="*/ 0 h 6175613"/>
              <a:gd name="connsiteX2" fmla="*/ 5638031 w 11430001"/>
              <a:gd name="connsiteY2" fmla="*/ 758954 h 6175613"/>
              <a:gd name="connsiteX3" fmla="*/ 11430001 w 11430001"/>
              <a:gd name="connsiteY3" fmla="*/ 758954 h 6175613"/>
              <a:gd name="connsiteX4" fmla="*/ 11430001 w 11430001"/>
              <a:gd name="connsiteY4" fmla="*/ 6175613 h 6175613"/>
              <a:gd name="connsiteX5" fmla="*/ 5638031 w 11430001"/>
              <a:gd name="connsiteY5" fmla="*/ 6175613 h 6175613"/>
              <a:gd name="connsiteX6" fmla="*/ 5240741 w 11430001"/>
              <a:gd name="connsiteY6" fmla="*/ 6175613 h 6175613"/>
              <a:gd name="connsiteX7" fmla="*/ 0 w 11430001"/>
              <a:gd name="connsiteY7" fmla="*/ 6175613 h 617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75613">
                <a:moveTo>
                  <a:pt x="0" y="0"/>
                </a:moveTo>
                <a:lnTo>
                  <a:pt x="5638031" y="0"/>
                </a:lnTo>
                <a:lnTo>
                  <a:pt x="5638031" y="758954"/>
                </a:lnTo>
                <a:lnTo>
                  <a:pt x="11430001" y="758954"/>
                </a:lnTo>
                <a:lnTo>
                  <a:pt x="11430001" y="6175613"/>
                </a:lnTo>
                <a:lnTo>
                  <a:pt x="5638031" y="6175613"/>
                </a:lnTo>
                <a:lnTo>
                  <a:pt x="5240741" y="6175613"/>
                </a:lnTo>
                <a:lnTo>
                  <a:pt x="0" y="61756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a:extLst>
              <a:ext uri="{FF2B5EF4-FFF2-40B4-BE49-F238E27FC236}">
                <a16:creationId xmlns:a16="http://schemas.microsoft.com/office/drawing/2014/main" id="{88299F92-B679-4B71-9A2B-31453E3B6658}"/>
              </a:ext>
            </a:extLst>
          </p:cNvPr>
          <p:cNvSpPr>
            <a:spLocks noGrp="1"/>
          </p:cNvSpPr>
          <p:nvPr>
            <p:ph idx="1"/>
          </p:nvPr>
        </p:nvSpPr>
        <p:spPr>
          <a:xfrm>
            <a:off x="0" y="337592"/>
            <a:ext cx="5397622" cy="5563340"/>
          </a:xfrm>
        </p:spPr>
        <p:txBody>
          <a:bodyPr anchor="t">
            <a:noAutofit/>
          </a:bodyPr>
          <a:lstStyle/>
          <a:p>
            <a:pPr>
              <a:lnSpc>
                <a:spcPct val="95000"/>
              </a:lnSpc>
            </a:pPr>
            <a:r>
              <a:rPr lang="el-GR" sz="2200" dirty="0">
                <a:latin typeface="Times New Roman" panose="02020603050405020304" pitchFamily="18" charset="0"/>
                <a:cs typeface="Times New Roman" panose="02020603050405020304" pitchFamily="18" charset="0"/>
              </a:rPr>
              <a:t>Νεώτερες μελέτες έχουν αποδείξει ότι  η απώλεια του ύπνου </a:t>
            </a:r>
            <a:r>
              <a:rPr lang="el-GR" sz="2200" dirty="0" err="1">
                <a:latin typeface="Times New Roman" panose="02020603050405020304" pitchFamily="18" charset="0"/>
                <a:cs typeface="Times New Roman" panose="02020603050405020304" pitchFamily="18" charset="0"/>
              </a:rPr>
              <a:t>επιρρεάζει</a:t>
            </a:r>
            <a:r>
              <a:rPr lang="el-GR" sz="2200" dirty="0">
                <a:latin typeface="Times New Roman" panose="02020603050405020304" pitchFamily="18" charset="0"/>
                <a:cs typeface="Times New Roman" panose="02020603050405020304" pitchFamily="18" charset="0"/>
              </a:rPr>
              <a:t> καθολικά το ανθρώπινο σώμα και έχουν εστιάσει στις δυσλειτουργίες που προκαλεί στο καρδιαγγειακό σύστημα, το ενδοκρινολογικό, το ανοσοποιητικό και το νευρικό :</a:t>
            </a:r>
          </a:p>
          <a:p>
            <a:pPr>
              <a:lnSpc>
                <a:spcPct val="95000"/>
              </a:lnSpc>
            </a:pPr>
            <a:endParaRPr lang="el-GR" sz="2200" dirty="0">
              <a:latin typeface="Times New Roman" panose="02020603050405020304" pitchFamily="18" charset="0"/>
              <a:cs typeface="Times New Roman" panose="02020603050405020304" pitchFamily="18" charset="0"/>
            </a:endParaRPr>
          </a:p>
          <a:p>
            <a:pPr>
              <a:lnSpc>
                <a:spcPct val="95000"/>
              </a:lnSpc>
            </a:pPr>
            <a:r>
              <a:rPr lang="el-GR" sz="2200" dirty="0">
                <a:latin typeface="Times New Roman" panose="02020603050405020304" pitchFamily="18" charset="0"/>
                <a:cs typeface="Times New Roman" panose="02020603050405020304" pitchFamily="18" charset="0"/>
              </a:rPr>
              <a:t>Παχυσαρκία</a:t>
            </a:r>
          </a:p>
          <a:p>
            <a:pPr>
              <a:lnSpc>
                <a:spcPct val="95000"/>
              </a:lnSpc>
            </a:pPr>
            <a:r>
              <a:rPr lang="el-GR" sz="2200" dirty="0">
                <a:latin typeface="Times New Roman" panose="02020603050405020304" pitchFamily="18" charset="0"/>
                <a:cs typeface="Times New Roman" panose="02020603050405020304" pitchFamily="18" charset="0"/>
              </a:rPr>
              <a:t>Σακχαρώδης διαβήτης και διαταραγμένη ανοχή στην γλυκόζη</a:t>
            </a:r>
          </a:p>
          <a:p>
            <a:pPr>
              <a:lnSpc>
                <a:spcPct val="95000"/>
              </a:lnSpc>
            </a:pPr>
            <a:r>
              <a:rPr lang="el-GR" sz="2200" dirty="0">
                <a:latin typeface="Times New Roman" panose="02020603050405020304" pitchFamily="18" charset="0"/>
                <a:cs typeface="Times New Roman" panose="02020603050405020304" pitchFamily="18" charset="0"/>
              </a:rPr>
              <a:t>Καρδιαγγειακά νοσήματα και Υπέρταση</a:t>
            </a:r>
          </a:p>
          <a:p>
            <a:pPr>
              <a:lnSpc>
                <a:spcPct val="95000"/>
              </a:lnSpc>
            </a:pPr>
            <a:r>
              <a:rPr lang="el-GR" sz="2200" dirty="0">
                <a:latin typeface="Times New Roman" panose="02020603050405020304" pitchFamily="18" charset="0"/>
                <a:cs typeface="Times New Roman" panose="02020603050405020304" pitchFamily="18" charset="0"/>
              </a:rPr>
              <a:t>Συμπτωματολογία άγχους</a:t>
            </a:r>
          </a:p>
          <a:p>
            <a:pPr>
              <a:lnSpc>
                <a:spcPct val="95000"/>
              </a:lnSpc>
            </a:pPr>
            <a:r>
              <a:rPr lang="el-GR" sz="2200" dirty="0">
                <a:latin typeface="Times New Roman" panose="02020603050405020304" pitchFamily="18" charset="0"/>
                <a:cs typeface="Times New Roman" panose="02020603050405020304" pitchFamily="18" charset="0"/>
              </a:rPr>
              <a:t>Κατάθλιψη</a:t>
            </a:r>
          </a:p>
          <a:p>
            <a:pPr>
              <a:lnSpc>
                <a:spcPct val="95000"/>
              </a:lnSpc>
            </a:pPr>
            <a:r>
              <a:rPr lang="el-GR" sz="2200" dirty="0">
                <a:latin typeface="Times New Roman" panose="02020603050405020304" pitchFamily="18" charset="0"/>
                <a:cs typeface="Times New Roman" panose="02020603050405020304" pitchFamily="18" charset="0"/>
              </a:rPr>
              <a:t>Χρήση αλκοόλ </a:t>
            </a:r>
          </a:p>
          <a:p>
            <a:pPr>
              <a:lnSpc>
                <a:spcPct val="95000"/>
              </a:lnSpc>
            </a:pPr>
            <a:endParaRPr lang="el-GR" sz="22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A9CD6489-E340-429A-9328-A95517F6B96A}"/>
              </a:ext>
            </a:extLst>
          </p:cNvPr>
          <p:cNvPicPr>
            <a:picLocks noChangeAspect="1"/>
          </p:cNvPicPr>
          <p:nvPr/>
        </p:nvPicPr>
        <p:blipFill>
          <a:blip r:embed="rId2"/>
          <a:stretch>
            <a:fillRect/>
          </a:stretch>
        </p:blipFill>
        <p:spPr>
          <a:xfrm>
            <a:off x="5641077" y="1716018"/>
            <a:ext cx="5026924" cy="4184914"/>
          </a:xfrm>
          <a:prstGeom prst="rect">
            <a:avLst/>
          </a:prstGeom>
        </p:spPr>
      </p:pic>
    </p:spTree>
    <p:extLst>
      <p:ext uri="{BB962C8B-B14F-4D97-AF65-F5344CB8AC3E}">
        <p14:creationId xmlns:p14="http://schemas.microsoft.com/office/powerpoint/2010/main" val="1407708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3ED9B170-A21D-44CB-AC62-2ACB6227DA6A}"/>
              </a:ext>
            </a:extLst>
          </p:cNvPr>
          <p:cNvSpPr>
            <a:spLocks noGrp="1"/>
          </p:cNvSpPr>
          <p:nvPr>
            <p:ph type="title"/>
          </p:nvPr>
        </p:nvSpPr>
        <p:spPr>
          <a:xfrm>
            <a:off x="762000" y="779915"/>
            <a:ext cx="3908996" cy="5337050"/>
          </a:xfrm>
        </p:spPr>
        <p:txBody>
          <a:bodyPr anchor="ctr">
            <a:normAutofit/>
          </a:bodyPr>
          <a:lstStyle/>
          <a:p>
            <a:r>
              <a:rPr lang="el-GR" dirty="0">
                <a:latin typeface="Times New Roman" panose="02020603050405020304" pitchFamily="18" charset="0"/>
                <a:cs typeface="Times New Roman" panose="02020603050405020304" pitchFamily="18" charset="0"/>
              </a:rPr>
              <a:t>Ταξινομηση των Διαταραχών ύπνου</a:t>
            </a:r>
          </a:p>
        </p:txBody>
      </p:sp>
      <p:graphicFrame>
        <p:nvGraphicFramePr>
          <p:cNvPr id="6" name="Θέση περιεχομένου 2">
            <a:extLst>
              <a:ext uri="{FF2B5EF4-FFF2-40B4-BE49-F238E27FC236}">
                <a16:creationId xmlns:a16="http://schemas.microsoft.com/office/drawing/2014/main" id="{553453E1-A316-4DD1-95F9-6B244EA6AF8F}"/>
              </a:ext>
            </a:extLst>
          </p:cNvPr>
          <p:cNvGraphicFramePr>
            <a:graphicFrameLocks noGrp="1"/>
          </p:cNvGraphicFramePr>
          <p:nvPr>
            <p:ph idx="1"/>
            <p:extLst>
              <p:ext uri="{D42A27DB-BD31-4B8C-83A1-F6EECF244321}">
                <p14:modId xmlns:p14="http://schemas.microsoft.com/office/powerpoint/2010/main" val="1901031661"/>
              </p:ext>
            </p:extLst>
          </p:nvPr>
        </p:nvGraphicFramePr>
        <p:xfrm>
          <a:off x="5416298" y="758951"/>
          <a:ext cx="5980170" cy="5337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24499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D0CF1E-4915-4854-AE1A-BE8E8ABDE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C378B036-879B-4F45-A653-56FC275A7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12192000" cy="6096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16D5A8D-918D-417E-AC21-C653FDCFE463}"/>
              </a:ext>
            </a:extLst>
          </p:cNvPr>
          <p:cNvSpPr>
            <a:spLocks noGrp="1"/>
          </p:cNvSpPr>
          <p:nvPr>
            <p:ph type="title"/>
          </p:nvPr>
        </p:nvSpPr>
        <p:spPr>
          <a:xfrm>
            <a:off x="762000" y="1517903"/>
            <a:ext cx="10668000" cy="1345115"/>
          </a:xfrm>
        </p:spPr>
        <p:txBody>
          <a:bodyPr>
            <a:normAutofit/>
          </a:bodyPr>
          <a:lstStyle/>
          <a:p>
            <a:r>
              <a:rPr lang="el-GR" dirty="0" err="1">
                <a:latin typeface="Times New Roman" panose="02020603050405020304" pitchFamily="18" charset="0"/>
                <a:cs typeface="Times New Roman" panose="02020603050405020304" pitchFamily="18" charset="0"/>
              </a:rPr>
              <a:t>Δυσυπνίες</a:t>
            </a:r>
            <a:br>
              <a:rPr lang="el-GR" dirty="0">
                <a:latin typeface="Times New Roman" panose="02020603050405020304" pitchFamily="18" charset="0"/>
                <a:cs typeface="Times New Roman" panose="02020603050405020304" pitchFamily="18" charset="0"/>
              </a:rPr>
            </a:br>
            <a:endParaRPr lang="el-GR" dirty="0">
              <a:latin typeface="Times New Roman" panose="02020603050405020304" pitchFamily="18" charset="0"/>
              <a:cs typeface="Times New Roman" panose="02020603050405020304" pitchFamily="18" charset="0"/>
            </a:endParaRPr>
          </a:p>
        </p:txBody>
      </p:sp>
      <p:sp>
        <p:nvSpPr>
          <p:cNvPr id="6" name="Θέση περιεχομένου 5">
            <a:extLst>
              <a:ext uri="{FF2B5EF4-FFF2-40B4-BE49-F238E27FC236}">
                <a16:creationId xmlns:a16="http://schemas.microsoft.com/office/drawing/2014/main" id="{408FA87B-0C49-44D5-9F42-9CFB5D5BD2C8}"/>
              </a:ext>
            </a:extLst>
          </p:cNvPr>
          <p:cNvSpPr>
            <a:spLocks noGrp="1"/>
          </p:cNvSpPr>
          <p:nvPr>
            <p:ph idx="1"/>
          </p:nvPr>
        </p:nvSpPr>
        <p:spPr>
          <a:xfrm>
            <a:off x="762000" y="2970222"/>
            <a:ext cx="10668000" cy="3125777"/>
          </a:xfrm>
        </p:spPr>
        <p:txBody>
          <a:bodyPr>
            <a:normAutofit lnSpcReduction="10000"/>
          </a:bodyPr>
          <a:lstStyle/>
          <a:p>
            <a:pPr marL="0" indent="0">
              <a:lnSpc>
                <a:spcPct val="95000"/>
              </a:lnSpc>
              <a:buNone/>
            </a:pPr>
            <a:r>
              <a:rPr lang="el-GR" sz="2000" dirty="0">
                <a:latin typeface="Times New Roman" panose="02020603050405020304" pitchFamily="18" charset="0"/>
                <a:cs typeface="Times New Roman" panose="02020603050405020304" pitchFamily="18" charset="0"/>
              </a:rPr>
              <a:t>προκαλούν δυσκολία </a:t>
            </a:r>
          </a:p>
          <a:p>
            <a:pPr>
              <a:lnSpc>
                <a:spcPct val="95000"/>
              </a:lnSpc>
            </a:pPr>
            <a:r>
              <a:rPr lang="el-GR" sz="2000" dirty="0">
                <a:latin typeface="Times New Roman" panose="02020603050405020304" pitchFamily="18" charset="0"/>
                <a:cs typeface="Times New Roman" panose="02020603050405020304" pitchFamily="18" charset="0"/>
              </a:rPr>
              <a:t>είτε στην επέλευση ή τη διατήρηση του ύπνου (αϋπνία), </a:t>
            </a:r>
          </a:p>
          <a:p>
            <a:pPr>
              <a:lnSpc>
                <a:spcPct val="95000"/>
              </a:lnSpc>
            </a:pPr>
            <a:r>
              <a:rPr lang="el-GR" sz="2000" dirty="0">
                <a:latin typeface="Times New Roman" panose="02020603050405020304" pitchFamily="18" charset="0"/>
                <a:cs typeface="Times New Roman" panose="02020603050405020304" pitchFamily="18" charset="0"/>
              </a:rPr>
              <a:t>είτε υπέρμετρη υπνηλία κατά τη διάρκεια της ημέρας (</a:t>
            </a:r>
            <a:r>
              <a:rPr lang="el-GR" sz="2000" dirty="0" err="1">
                <a:latin typeface="Times New Roman" panose="02020603050405020304" pitchFamily="18" charset="0"/>
                <a:cs typeface="Times New Roman" panose="02020603050405020304" pitchFamily="18" charset="0"/>
              </a:rPr>
              <a:t>υπερυπνία</a:t>
            </a:r>
            <a:r>
              <a:rPr lang="el-GR" sz="2000" dirty="0">
                <a:latin typeface="Times New Roman" panose="02020603050405020304" pitchFamily="18" charset="0"/>
                <a:cs typeface="Times New Roman" panose="02020603050405020304" pitchFamily="18" charset="0"/>
              </a:rPr>
              <a:t>). </a:t>
            </a:r>
          </a:p>
          <a:p>
            <a:pPr>
              <a:lnSpc>
                <a:spcPct val="95000"/>
              </a:lnSpc>
            </a:pPr>
            <a:endParaRPr lang="el-GR" sz="2000" dirty="0">
              <a:latin typeface="Times New Roman" panose="02020603050405020304" pitchFamily="18" charset="0"/>
              <a:cs typeface="Times New Roman" panose="02020603050405020304" pitchFamily="18" charset="0"/>
            </a:endParaRPr>
          </a:p>
          <a:p>
            <a:pPr marL="0" indent="0">
              <a:lnSpc>
                <a:spcPct val="95000"/>
              </a:lnSpc>
              <a:buNone/>
            </a:pPr>
            <a:r>
              <a:rPr lang="el-GR" sz="2000" dirty="0">
                <a:latin typeface="Times New Roman" panose="02020603050405020304" pitchFamily="18" charset="0"/>
                <a:cs typeface="Times New Roman" panose="02020603050405020304" pitchFamily="18" charset="0"/>
              </a:rPr>
              <a:t>Διακρίνονται σε αυτές που:</a:t>
            </a:r>
          </a:p>
          <a:p>
            <a:pPr>
              <a:lnSpc>
                <a:spcPct val="95000"/>
              </a:lnSpc>
            </a:pPr>
            <a:r>
              <a:rPr lang="el-GR" sz="2000" dirty="0">
                <a:latin typeface="Times New Roman" panose="02020603050405020304" pitchFamily="18" charset="0"/>
                <a:cs typeface="Times New Roman" panose="02020603050405020304" pitchFamily="18" charset="0"/>
              </a:rPr>
              <a:t>προκαλούνται από εσωτερικούς παράγοντες</a:t>
            </a:r>
          </a:p>
          <a:p>
            <a:pPr>
              <a:lnSpc>
                <a:spcPct val="95000"/>
              </a:lnSpc>
            </a:pPr>
            <a:r>
              <a:rPr lang="el-GR" sz="2000" dirty="0">
                <a:latin typeface="Times New Roman" panose="02020603050405020304" pitchFamily="18" charset="0"/>
                <a:cs typeface="Times New Roman" panose="02020603050405020304" pitchFamily="18" charset="0"/>
              </a:rPr>
              <a:t>προκαλούνται από εξωτερικούς παράγοντες</a:t>
            </a:r>
          </a:p>
          <a:p>
            <a:pPr>
              <a:lnSpc>
                <a:spcPct val="95000"/>
              </a:lnSpc>
            </a:pPr>
            <a:r>
              <a:rPr lang="el-GR" sz="2000" dirty="0">
                <a:latin typeface="Times New Roman" panose="02020603050405020304" pitchFamily="18" charset="0"/>
                <a:cs typeface="Times New Roman" panose="02020603050405020304" pitchFamily="18" charset="0"/>
              </a:rPr>
              <a:t>σε διαταραχές του κιρκαδιανού ρυθμού ύπνου - εγρήγορσης</a:t>
            </a:r>
          </a:p>
        </p:txBody>
      </p:sp>
    </p:spTree>
    <p:extLst>
      <p:ext uri="{BB962C8B-B14F-4D97-AF65-F5344CB8AC3E}">
        <p14:creationId xmlns:p14="http://schemas.microsoft.com/office/powerpoint/2010/main" val="438407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18E670AF-873F-44DB-9862-796E652EE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430001" cy="6175613"/>
          </a:xfrm>
          <a:custGeom>
            <a:avLst/>
            <a:gdLst>
              <a:gd name="connsiteX0" fmla="*/ 0 w 11430001"/>
              <a:gd name="connsiteY0" fmla="*/ 0 h 6175613"/>
              <a:gd name="connsiteX1" fmla="*/ 5638031 w 11430001"/>
              <a:gd name="connsiteY1" fmla="*/ 0 h 6175613"/>
              <a:gd name="connsiteX2" fmla="*/ 5638031 w 11430001"/>
              <a:gd name="connsiteY2" fmla="*/ 758954 h 6175613"/>
              <a:gd name="connsiteX3" fmla="*/ 11430001 w 11430001"/>
              <a:gd name="connsiteY3" fmla="*/ 758954 h 6175613"/>
              <a:gd name="connsiteX4" fmla="*/ 11430001 w 11430001"/>
              <a:gd name="connsiteY4" fmla="*/ 6175613 h 6175613"/>
              <a:gd name="connsiteX5" fmla="*/ 5638031 w 11430001"/>
              <a:gd name="connsiteY5" fmla="*/ 6175613 h 6175613"/>
              <a:gd name="connsiteX6" fmla="*/ 5240741 w 11430001"/>
              <a:gd name="connsiteY6" fmla="*/ 6175613 h 6175613"/>
              <a:gd name="connsiteX7" fmla="*/ 0 w 11430001"/>
              <a:gd name="connsiteY7" fmla="*/ 6175613 h 617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75613">
                <a:moveTo>
                  <a:pt x="0" y="0"/>
                </a:moveTo>
                <a:lnTo>
                  <a:pt x="5638031" y="0"/>
                </a:lnTo>
                <a:lnTo>
                  <a:pt x="5638031" y="758954"/>
                </a:lnTo>
                <a:lnTo>
                  <a:pt x="11430001" y="758954"/>
                </a:lnTo>
                <a:lnTo>
                  <a:pt x="11430001" y="6175613"/>
                </a:lnTo>
                <a:lnTo>
                  <a:pt x="5638031" y="6175613"/>
                </a:lnTo>
                <a:lnTo>
                  <a:pt x="5240741" y="6175613"/>
                </a:lnTo>
                <a:lnTo>
                  <a:pt x="0" y="61756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5D2A0C56-554A-4D3F-AA64-9CFB2A2EAA18}"/>
              </a:ext>
            </a:extLst>
          </p:cNvPr>
          <p:cNvSpPr>
            <a:spLocks noGrp="1"/>
          </p:cNvSpPr>
          <p:nvPr>
            <p:ph type="title"/>
          </p:nvPr>
        </p:nvSpPr>
        <p:spPr>
          <a:xfrm>
            <a:off x="877410" y="299488"/>
            <a:ext cx="4089779" cy="918927"/>
          </a:xfrm>
        </p:spPr>
        <p:txBody>
          <a:bodyPr anchor="ctr">
            <a:normAutofit/>
          </a:bodyPr>
          <a:lstStyle/>
          <a:p>
            <a:r>
              <a:rPr lang="el-GR" dirty="0"/>
              <a:t>Παρα</a:t>
            </a:r>
            <a:r>
              <a:rPr lang="el-GR" dirty="0">
                <a:latin typeface="Calibri" panose="020F0502020204030204" pitchFamily="34" charset="0"/>
                <a:cs typeface="Calibri" panose="020F0502020204030204" pitchFamily="34" charset="0"/>
              </a:rPr>
              <a:t>ϋ</a:t>
            </a:r>
            <a:r>
              <a:rPr lang="el-GR" dirty="0"/>
              <a:t>πνίες </a:t>
            </a:r>
          </a:p>
        </p:txBody>
      </p:sp>
      <p:sp>
        <p:nvSpPr>
          <p:cNvPr id="3" name="Θέση περιεχομένου 2">
            <a:extLst>
              <a:ext uri="{FF2B5EF4-FFF2-40B4-BE49-F238E27FC236}">
                <a16:creationId xmlns:a16="http://schemas.microsoft.com/office/drawing/2014/main" id="{8543063E-4B19-4C00-9FA6-32292A3453FC}"/>
              </a:ext>
            </a:extLst>
          </p:cNvPr>
          <p:cNvSpPr>
            <a:spLocks noGrp="1"/>
          </p:cNvSpPr>
          <p:nvPr>
            <p:ph idx="1"/>
          </p:nvPr>
        </p:nvSpPr>
        <p:spPr>
          <a:xfrm>
            <a:off x="150920" y="1376039"/>
            <a:ext cx="6853562" cy="4719961"/>
          </a:xfrm>
        </p:spPr>
        <p:txBody>
          <a:bodyPr anchor="t">
            <a:normAutofit lnSpcReduction="10000"/>
          </a:bodyPr>
          <a:lstStyle/>
          <a:p>
            <a:pPr>
              <a:lnSpc>
                <a:spcPct val="95000"/>
              </a:lnSpc>
            </a:pPr>
            <a:r>
              <a:rPr lang="el-GR" sz="2200" dirty="0">
                <a:latin typeface="Times New Roman" panose="02020603050405020304" pitchFamily="18" charset="0"/>
                <a:cs typeface="Times New Roman" panose="02020603050405020304" pitchFamily="18" charset="0"/>
              </a:rPr>
              <a:t>Είναι διαταραχές που εμφανίζονται επεισοδιακά κατά τη διάρκεια του ύπνου.</a:t>
            </a:r>
          </a:p>
          <a:p>
            <a:pPr>
              <a:lnSpc>
                <a:spcPct val="95000"/>
              </a:lnSpc>
            </a:pPr>
            <a:r>
              <a:rPr lang="el-GR" sz="2200" dirty="0">
                <a:latin typeface="Times New Roman" panose="02020603050405020304" pitchFamily="18" charset="0"/>
                <a:cs typeface="Times New Roman" panose="02020603050405020304" pitchFamily="18" charset="0"/>
              </a:rPr>
              <a:t>Χαρακτηρίζονται από μια επεισοδιακή, συχνά μη επιθυμητή νυχτερινή συμπεριφορά, η οποία τυπικά εμπλέκει διαταραχή του αυτόνομου, των σκελετικών μυών καθώς και γνωστικό αποπροσανατολισμό και πνευματική σύγχυση. </a:t>
            </a:r>
          </a:p>
          <a:p>
            <a:pPr>
              <a:lnSpc>
                <a:spcPct val="95000"/>
              </a:lnSpc>
            </a:pPr>
            <a:endParaRPr lang="el-GR" sz="2200" dirty="0">
              <a:latin typeface="Times New Roman" panose="02020603050405020304" pitchFamily="18" charset="0"/>
              <a:cs typeface="Times New Roman" panose="02020603050405020304" pitchFamily="18" charset="0"/>
            </a:endParaRPr>
          </a:p>
          <a:p>
            <a:pPr>
              <a:lnSpc>
                <a:spcPct val="95000"/>
              </a:lnSpc>
            </a:pPr>
            <a:r>
              <a:rPr lang="el-GR" sz="2200" dirty="0">
                <a:latin typeface="Times New Roman" panose="02020603050405020304" pitchFamily="18" charset="0"/>
                <a:cs typeface="Times New Roman" panose="02020603050405020304" pitchFamily="18" charset="0"/>
              </a:rPr>
              <a:t>Στις </a:t>
            </a:r>
            <a:r>
              <a:rPr lang="el-GR" sz="2200" dirty="0" err="1">
                <a:latin typeface="Times New Roman" panose="02020603050405020304" pitchFamily="18" charset="0"/>
                <a:cs typeface="Times New Roman" panose="02020603050405020304" pitchFamily="18" charset="0"/>
              </a:rPr>
              <a:t>παραϋπνίες</a:t>
            </a:r>
            <a:r>
              <a:rPr lang="el-GR" sz="2200" dirty="0">
                <a:latin typeface="Times New Roman" panose="02020603050405020304" pitchFamily="18" charset="0"/>
                <a:cs typeface="Times New Roman" panose="02020603050405020304" pitchFamily="18" charset="0"/>
              </a:rPr>
              <a:t> υπάγονται κυρίως η υπνοβασία, οι νυχτερινοί τρόμοι, ο </a:t>
            </a:r>
            <a:r>
              <a:rPr lang="el-GR" sz="2200" dirty="0" err="1">
                <a:latin typeface="Times New Roman" panose="02020603050405020304" pitchFamily="18" charset="0"/>
                <a:cs typeface="Times New Roman" panose="02020603050405020304" pitchFamily="18" charset="0"/>
              </a:rPr>
              <a:t>βρουξισμός</a:t>
            </a:r>
            <a:r>
              <a:rPr lang="el-GR" sz="2200" dirty="0">
                <a:latin typeface="Times New Roman" panose="02020603050405020304" pitchFamily="18" charset="0"/>
                <a:cs typeface="Times New Roman" panose="02020603050405020304" pitchFamily="18" charset="0"/>
              </a:rPr>
              <a:t> και ο νυχτερινός </a:t>
            </a:r>
            <a:r>
              <a:rPr lang="el-GR" sz="2200" dirty="0" err="1">
                <a:latin typeface="Times New Roman" panose="02020603050405020304" pitchFamily="18" charset="0"/>
                <a:cs typeface="Times New Roman" panose="02020603050405020304" pitchFamily="18" charset="0"/>
              </a:rPr>
              <a:t>μυόκλονος</a:t>
            </a:r>
            <a:r>
              <a:rPr lang="el-GR" sz="2200" dirty="0">
                <a:latin typeface="Times New Roman" panose="02020603050405020304" pitchFamily="18" charset="0"/>
                <a:cs typeface="Times New Roman" panose="02020603050405020304" pitchFamily="18" charset="0"/>
              </a:rPr>
              <a:t>.</a:t>
            </a:r>
          </a:p>
          <a:p>
            <a:pPr>
              <a:lnSpc>
                <a:spcPct val="95000"/>
              </a:lnSpc>
            </a:pPr>
            <a:endParaRPr lang="el-GR" sz="2200" dirty="0">
              <a:latin typeface="Times New Roman" panose="02020603050405020304" pitchFamily="18" charset="0"/>
              <a:cs typeface="Times New Roman" panose="02020603050405020304" pitchFamily="18" charset="0"/>
            </a:endParaRPr>
          </a:p>
          <a:p>
            <a:pPr>
              <a:lnSpc>
                <a:spcPct val="95000"/>
              </a:lnSpc>
            </a:pPr>
            <a:r>
              <a:rPr lang="el-GR" sz="2200" dirty="0">
                <a:latin typeface="Times New Roman" panose="02020603050405020304" pitchFamily="18" charset="0"/>
                <a:cs typeface="Times New Roman" panose="02020603050405020304" pitchFamily="18" charset="0"/>
              </a:rPr>
              <a:t> Αφορούν την </a:t>
            </a:r>
            <a:r>
              <a:rPr lang="el-GR" sz="2200" dirty="0" err="1">
                <a:latin typeface="Times New Roman" panose="02020603050405020304" pitchFamily="18" charset="0"/>
                <a:cs typeface="Times New Roman" panose="02020603050405020304" pitchFamily="18" charset="0"/>
              </a:rPr>
              <a:t>slow-wave</a:t>
            </a:r>
            <a:r>
              <a:rPr lang="el-GR" sz="2200" dirty="0">
                <a:latin typeface="Times New Roman" panose="02020603050405020304" pitchFamily="18" charset="0"/>
                <a:cs typeface="Times New Roman" panose="02020603050405020304" pitchFamily="18" charset="0"/>
              </a:rPr>
              <a:t> </a:t>
            </a:r>
            <a:r>
              <a:rPr lang="el-GR" sz="2200" dirty="0" err="1">
                <a:latin typeface="Times New Roman" panose="02020603050405020304" pitchFamily="18" charset="0"/>
                <a:cs typeface="Times New Roman" panose="02020603050405020304" pitchFamily="18" charset="0"/>
              </a:rPr>
              <a:t>sleep</a:t>
            </a:r>
            <a:r>
              <a:rPr lang="el-GR" sz="2200" dirty="0">
                <a:latin typeface="Times New Roman" panose="02020603050405020304" pitchFamily="18" charset="0"/>
                <a:cs typeface="Times New Roman" panose="02020603050405020304" pitchFamily="18" charset="0"/>
              </a:rPr>
              <a:t> περίοδο, τον βαθύ ύπνο (δ), την REM περίοδο ή την </a:t>
            </a:r>
            <a:r>
              <a:rPr lang="el-GR" sz="2200" dirty="0" err="1">
                <a:latin typeface="Times New Roman" panose="02020603050405020304" pitchFamily="18" charset="0"/>
                <a:cs typeface="Times New Roman" panose="02020603050405020304" pitchFamily="18" charset="0"/>
              </a:rPr>
              <a:t>sleep-walk</a:t>
            </a:r>
            <a:r>
              <a:rPr lang="el-GR" sz="2200" dirty="0">
                <a:latin typeface="Times New Roman" panose="02020603050405020304" pitchFamily="18" charset="0"/>
                <a:cs typeface="Times New Roman" panose="02020603050405020304" pitchFamily="18" charset="0"/>
              </a:rPr>
              <a:t> μετάβαση.</a:t>
            </a:r>
          </a:p>
          <a:p>
            <a:pPr>
              <a:lnSpc>
                <a:spcPct val="95000"/>
              </a:lnSpc>
            </a:pPr>
            <a:endParaRPr lang="el-GR" sz="2200" dirty="0">
              <a:latin typeface="Times New Roman" panose="02020603050405020304" pitchFamily="18" charset="0"/>
              <a:cs typeface="Times New Roman" panose="02020603050405020304" pitchFamily="18" charset="0"/>
            </a:endParaRPr>
          </a:p>
          <a:p>
            <a:pPr>
              <a:lnSpc>
                <a:spcPct val="95000"/>
              </a:lnSpc>
            </a:pPr>
            <a:endParaRPr lang="el-GR" sz="22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7768E4D6-C1DC-4B0B-87A2-F23A71FADB5A}"/>
              </a:ext>
            </a:extLst>
          </p:cNvPr>
          <p:cNvPicPr>
            <a:picLocks noChangeAspect="1"/>
          </p:cNvPicPr>
          <p:nvPr/>
        </p:nvPicPr>
        <p:blipFill>
          <a:blip r:embed="rId2"/>
          <a:stretch>
            <a:fillRect/>
          </a:stretch>
        </p:blipFill>
        <p:spPr>
          <a:xfrm>
            <a:off x="7128769" y="2344379"/>
            <a:ext cx="3814440" cy="2503113"/>
          </a:xfrm>
          <a:prstGeom prst="rect">
            <a:avLst/>
          </a:prstGeom>
        </p:spPr>
      </p:pic>
    </p:spTree>
    <p:extLst>
      <p:ext uri="{BB962C8B-B14F-4D97-AF65-F5344CB8AC3E}">
        <p14:creationId xmlns:p14="http://schemas.microsoft.com/office/powerpoint/2010/main" val="2812641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99DA9D0-8FD0-42EB-B2DA-BDE9BB4CC352}"/>
              </a:ext>
            </a:extLst>
          </p:cNvPr>
          <p:cNvSpPr>
            <a:spLocks noGrp="1"/>
          </p:cNvSpPr>
          <p:nvPr>
            <p:ph type="title"/>
          </p:nvPr>
        </p:nvSpPr>
        <p:spPr>
          <a:xfrm>
            <a:off x="1583142" y="866155"/>
            <a:ext cx="4512858" cy="836185"/>
          </a:xfrm>
        </p:spPr>
        <p:txBody>
          <a:bodyPr>
            <a:normAutofit/>
          </a:bodyPr>
          <a:lstStyle/>
          <a:p>
            <a:r>
              <a:rPr lang="el-GR" dirty="0">
                <a:latin typeface="Times New Roman" panose="02020603050405020304" pitchFamily="18" charset="0"/>
                <a:cs typeface="Times New Roman" panose="02020603050405020304" pitchFamily="18" charset="0"/>
              </a:rPr>
              <a:t>Νυχτερινοί τρόμοι</a:t>
            </a:r>
          </a:p>
        </p:txBody>
      </p:sp>
      <p:sp>
        <p:nvSpPr>
          <p:cNvPr id="3" name="Θέση περιεχομένου 2">
            <a:extLst>
              <a:ext uri="{FF2B5EF4-FFF2-40B4-BE49-F238E27FC236}">
                <a16:creationId xmlns:a16="http://schemas.microsoft.com/office/drawing/2014/main" id="{EC142D19-E7B3-4403-BBD6-42A5FB89DE6A}"/>
              </a:ext>
            </a:extLst>
          </p:cNvPr>
          <p:cNvSpPr>
            <a:spLocks noGrp="1"/>
          </p:cNvSpPr>
          <p:nvPr>
            <p:ph idx="1"/>
          </p:nvPr>
        </p:nvSpPr>
        <p:spPr>
          <a:xfrm>
            <a:off x="856034" y="1809544"/>
            <a:ext cx="11089532" cy="4289504"/>
          </a:xfrm>
        </p:spPr>
        <p:txBody>
          <a:bodyPr>
            <a:noAutofit/>
          </a:bodyPr>
          <a:lstStyle/>
          <a:p>
            <a:pPr>
              <a:lnSpc>
                <a:spcPct val="95000"/>
              </a:lnSpc>
            </a:pPr>
            <a:r>
              <a:rPr lang="el-GR" sz="2000" dirty="0">
                <a:latin typeface="Times New Roman" panose="02020603050405020304" pitchFamily="18" charset="0"/>
                <a:cs typeface="Times New Roman" panose="02020603050405020304" pitchFamily="18" charset="0"/>
              </a:rPr>
              <a:t>Εμφάνισή : 2 ετών </a:t>
            </a:r>
          </a:p>
          <a:p>
            <a:pPr>
              <a:lnSpc>
                <a:spcPct val="95000"/>
              </a:lnSpc>
            </a:pPr>
            <a:r>
              <a:rPr lang="el-GR" sz="2000" dirty="0">
                <a:latin typeface="Times New Roman" panose="02020603050405020304" pitchFamily="18" charset="0"/>
                <a:cs typeface="Times New Roman" panose="02020603050405020304" pitchFamily="18" charset="0"/>
              </a:rPr>
              <a:t>Ηλικία εμφάνισης: 5 -  12 χρόνων. </a:t>
            </a:r>
          </a:p>
          <a:p>
            <a:pPr>
              <a:lnSpc>
                <a:spcPct val="95000"/>
              </a:lnSpc>
            </a:pPr>
            <a:r>
              <a:rPr lang="el-GR" sz="2000" dirty="0">
                <a:latin typeface="Times New Roman" panose="02020603050405020304" pitchFamily="18" charset="0"/>
                <a:cs typeface="Times New Roman" panose="02020603050405020304" pitchFamily="18" charset="0"/>
              </a:rPr>
              <a:t>Αγόρια &gt; κορίτσια </a:t>
            </a:r>
          </a:p>
          <a:p>
            <a:pPr>
              <a:lnSpc>
                <a:spcPct val="95000"/>
              </a:lnSpc>
            </a:pPr>
            <a:r>
              <a:rPr lang="el-GR" sz="2000" dirty="0">
                <a:latin typeface="Times New Roman" panose="02020603050405020304" pitchFamily="18" charset="0"/>
                <a:cs typeface="Times New Roman" panose="02020603050405020304" pitchFamily="18" charset="0"/>
              </a:rPr>
              <a:t>Οικογενής  εμφάνιση (;)</a:t>
            </a:r>
          </a:p>
          <a:p>
            <a:pPr>
              <a:lnSpc>
                <a:spcPct val="95000"/>
              </a:lnSpc>
            </a:pPr>
            <a:r>
              <a:rPr lang="el-GR" sz="2000" dirty="0">
                <a:latin typeface="Times New Roman" panose="02020603050405020304" pitchFamily="18" charset="0"/>
                <a:cs typeface="Times New Roman" panose="02020603050405020304" pitchFamily="18" charset="0"/>
              </a:rPr>
              <a:t> Παρατηρείται στο 1-3% των παιδιών, εμφανίζεται συνήθως 2 ώρες αφού αποκοιμηθούν </a:t>
            </a:r>
          </a:p>
          <a:p>
            <a:pPr>
              <a:lnSpc>
                <a:spcPct val="95000"/>
              </a:lnSpc>
            </a:pPr>
            <a:r>
              <a:rPr lang="el-GR" sz="2000" dirty="0">
                <a:latin typeface="Times New Roman" panose="02020603050405020304" pitchFamily="18" charset="0"/>
                <a:cs typeface="Times New Roman" panose="02020603050405020304" pitchFamily="18" charset="0"/>
              </a:rPr>
              <a:t>Χαρακτηρίζονται από πολύ υψηλό επίπεδο διέγερσης</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του</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αυτόνομου</a:t>
            </a:r>
          </a:p>
          <a:p>
            <a:pPr>
              <a:lnSpc>
                <a:spcPct val="95000"/>
              </a:lnSpc>
            </a:pPr>
            <a:r>
              <a:rPr lang="el-GR" sz="2000" dirty="0">
                <a:latin typeface="Times New Roman" panose="02020603050405020304" pitchFamily="18" charset="0"/>
                <a:cs typeface="Times New Roman" panose="02020603050405020304" pitchFamily="18" charset="0"/>
              </a:rPr>
              <a:t>Το παιδί εγείρεται απότομα και σε κατάσταση τρόμου, ουρλιάζει, είναι ιδρωμένο και αναπνέει γρήγορα</a:t>
            </a:r>
          </a:p>
          <a:p>
            <a:pPr>
              <a:lnSpc>
                <a:spcPct val="95000"/>
              </a:lnSpc>
            </a:pPr>
            <a:r>
              <a:rPr lang="el-GR" sz="2000" dirty="0">
                <a:latin typeface="Times New Roman" panose="02020603050405020304" pitchFamily="18" charset="0"/>
                <a:cs typeface="Times New Roman" panose="02020603050405020304" pitchFamily="18" charset="0"/>
              </a:rPr>
              <a:t>Δεν αναγνωρίζει τους οικείους.</a:t>
            </a:r>
          </a:p>
          <a:p>
            <a:pPr>
              <a:lnSpc>
                <a:spcPct val="95000"/>
              </a:lnSpc>
            </a:pPr>
            <a:r>
              <a:rPr lang="el-GR" sz="2000" dirty="0">
                <a:latin typeface="Times New Roman" panose="02020603050405020304" pitchFamily="18" charset="0"/>
                <a:cs typeface="Times New Roman" panose="02020603050405020304" pitchFamily="18" charset="0"/>
              </a:rPr>
              <a:t>Μπορεί να έχει τα μάτια του ανοιχτά με βλέμμα αφηρημένο και να μουρμουρά ακατανόητες λέξεις. </a:t>
            </a:r>
          </a:p>
          <a:p>
            <a:pPr>
              <a:lnSpc>
                <a:spcPct val="95000"/>
              </a:lnSpc>
            </a:pPr>
            <a:r>
              <a:rPr lang="el-GR" sz="2000" dirty="0">
                <a:latin typeface="Times New Roman" panose="02020603050405020304" pitchFamily="18" charset="0"/>
                <a:cs typeface="Times New Roman" panose="02020603050405020304" pitchFamily="18" charset="0"/>
              </a:rPr>
              <a:t>Είναι συχνά αδύνατο να ξυπνήσει κάποιος ένα άτομο που βιώνει νυχτερινό τρόμο </a:t>
            </a:r>
          </a:p>
          <a:p>
            <a:pPr>
              <a:lnSpc>
                <a:spcPct val="95000"/>
              </a:lnSpc>
            </a:pPr>
            <a:r>
              <a:rPr lang="el-GR" sz="2000" dirty="0">
                <a:latin typeface="Times New Roman" panose="02020603050405020304" pitchFamily="18" charset="0"/>
                <a:cs typeface="Times New Roman" panose="02020603050405020304" pitchFamily="18" charset="0"/>
              </a:rPr>
              <a:t>Συνήθως μετά κάποιος συνεχίζει να κοιμάται χωρίς να ξυπνήσει. </a:t>
            </a:r>
          </a:p>
          <a:p>
            <a:pPr>
              <a:lnSpc>
                <a:spcPct val="95000"/>
              </a:lnSpc>
            </a:pPr>
            <a:r>
              <a:rPr lang="el-GR" sz="2000" dirty="0">
                <a:latin typeface="Times New Roman" panose="02020603050405020304" pitchFamily="18" charset="0"/>
                <a:cs typeface="Times New Roman" panose="02020603050405020304" pitchFamily="18" charset="0"/>
              </a:rPr>
              <a:t>Οι νυχτερινοί τρόμοι δεν είναι όνειρα. </a:t>
            </a:r>
          </a:p>
          <a:p>
            <a:pPr>
              <a:lnSpc>
                <a:spcPct val="95000"/>
              </a:lnSpc>
            </a:pPr>
            <a:endParaRPr lang="el-GR" sz="20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A7DBD86F-F55E-4FC5-A960-B82472622EBF}"/>
              </a:ext>
            </a:extLst>
          </p:cNvPr>
          <p:cNvPicPr>
            <a:picLocks noChangeAspect="1"/>
          </p:cNvPicPr>
          <p:nvPr/>
        </p:nvPicPr>
        <p:blipFill>
          <a:blip r:embed="rId2"/>
          <a:stretch>
            <a:fillRect/>
          </a:stretch>
        </p:blipFill>
        <p:spPr>
          <a:xfrm>
            <a:off x="8292443" y="861324"/>
            <a:ext cx="3090540" cy="2625588"/>
          </a:xfrm>
          <a:prstGeom prst="rect">
            <a:avLst/>
          </a:prstGeom>
        </p:spPr>
      </p:pic>
    </p:spTree>
    <p:extLst>
      <p:ext uri="{BB962C8B-B14F-4D97-AF65-F5344CB8AC3E}">
        <p14:creationId xmlns:p14="http://schemas.microsoft.com/office/powerpoint/2010/main" val="35990050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72E86B8-70AB-47EF-BD1E-26270788D7DC}"/>
              </a:ext>
            </a:extLst>
          </p:cNvPr>
          <p:cNvSpPr>
            <a:spLocks noGrp="1"/>
          </p:cNvSpPr>
          <p:nvPr>
            <p:ph type="title"/>
          </p:nvPr>
        </p:nvSpPr>
        <p:spPr>
          <a:xfrm>
            <a:off x="1831584" y="829914"/>
            <a:ext cx="8555289" cy="1345115"/>
          </a:xfrm>
        </p:spPr>
        <p:txBody>
          <a:bodyPr>
            <a:normAutofit/>
          </a:bodyPr>
          <a:lstStyle/>
          <a:p>
            <a:pPr algn="ctr"/>
            <a:r>
              <a:rPr lang="el-GR" dirty="0">
                <a:latin typeface="Times New Roman" panose="02020603050405020304" pitchFamily="18" charset="0"/>
                <a:cs typeface="Times New Roman" panose="02020603050405020304" pitchFamily="18" charset="0"/>
              </a:rPr>
              <a:t>Εφιάλτες </a:t>
            </a:r>
          </a:p>
        </p:txBody>
      </p:sp>
      <p:sp>
        <p:nvSpPr>
          <p:cNvPr id="3" name="Θέση περιεχομένου 2">
            <a:extLst>
              <a:ext uri="{FF2B5EF4-FFF2-40B4-BE49-F238E27FC236}">
                <a16:creationId xmlns:a16="http://schemas.microsoft.com/office/drawing/2014/main" id="{1263BA16-3A23-4C98-9EF9-4915EF7F88BD}"/>
              </a:ext>
            </a:extLst>
          </p:cNvPr>
          <p:cNvSpPr>
            <a:spLocks noGrp="1"/>
          </p:cNvSpPr>
          <p:nvPr>
            <p:ph idx="1"/>
          </p:nvPr>
        </p:nvSpPr>
        <p:spPr>
          <a:xfrm>
            <a:off x="861134" y="1580225"/>
            <a:ext cx="7590408" cy="5180497"/>
          </a:xfrm>
        </p:spPr>
        <p:txBody>
          <a:bodyPr>
            <a:noAutofit/>
          </a:bodyPr>
          <a:lstStyle/>
          <a:p>
            <a:pPr>
              <a:lnSpc>
                <a:spcPct val="95000"/>
              </a:lnSpc>
            </a:pPr>
            <a:r>
              <a:rPr lang="el-GR" sz="2000" dirty="0">
                <a:latin typeface="Times New Roman" panose="02020603050405020304" pitchFamily="18" charset="0"/>
                <a:cs typeface="Times New Roman" panose="02020603050405020304" pitchFamily="18" charset="0"/>
              </a:rPr>
              <a:t>Η πιο κοινή </a:t>
            </a:r>
            <a:r>
              <a:rPr lang="en-US" sz="2000" dirty="0">
                <a:latin typeface="Times New Roman" panose="02020603050405020304" pitchFamily="18" charset="0"/>
                <a:cs typeface="Times New Roman" panose="02020603050405020304" pitchFamily="18" charset="0"/>
              </a:rPr>
              <a:t>REM-</a:t>
            </a:r>
            <a:r>
              <a:rPr lang="el-GR" sz="2000" dirty="0">
                <a:latin typeface="Times New Roman" panose="02020603050405020304" pitchFamily="18" charset="0"/>
                <a:cs typeface="Times New Roman" panose="02020603050405020304" pitchFamily="18" charset="0"/>
              </a:rPr>
              <a:t>παρα</a:t>
            </a:r>
            <a:r>
              <a:rPr lang="el-GR" sz="2000" dirty="0">
                <a:latin typeface="Calibri" panose="020F0502020204030204" pitchFamily="34" charset="0"/>
                <a:cs typeface="Calibri" panose="020F0502020204030204" pitchFamily="34" charset="0"/>
              </a:rPr>
              <a:t>ϋ</a:t>
            </a:r>
            <a:r>
              <a:rPr lang="el-GR" sz="2000" dirty="0">
                <a:latin typeface="Times New Roman" panose="02020603050405020304" pitchFamily="18" charset="0"/>
                <a:cs typeface="Times New Roman" panose="02020603050405020304" pitchFamily="18" charset="0"/>
              </a:rPr>
              <a:t>πνια της παιδικής ηλικίας</a:t>
            </a:r>
          </a:p>
          <a:p>
            <a:pPr>
              <a:lnSpc>
                <a:spcPct val="95000"/>
              </a:lnSpc>
            </a:pPr>
            <a:r>
              <a:rPr lang="el-GR" sz="2000" dirty="0">
                <a:latin typeface="Times New Roman" panose="02020603050405020304" pitchFamily="18" charset="0"/>
                <a:cs typeface="Times New Roman" panose="02020603050405020304" pitchFamily="18" charset="0"/>
              </a:rPr>
              <a:t>Πρόκειται για  ένα όνειρο που προκαλεί μια δυνατή δυσάρεστη αισθηματική αντίδραση σε αυτόν που το βιώνει. </a:t>
            </a:r>
          </a:p>
          <a:p>
            <a:pPr>
              <a:lnSpc>
                <a:spcPct val="95000"/>
              </a:lnSpc>
            </a:pPr>
            <a:r>
              <a:rPr lang="el-GR" sz="2000" dirty="0">
                <a:latin typeface="Times New Roman" panose="02020603050405020304" pitchFamily="18" charset="0"/>
                <a:cs typeface="Times New Roman" panose="02020603050405020304" pitchFamily="18" charset="0"/>
              </a:rPr>
              <a:t>Η αντίδραση συνήθως είναι φόβος ή τρόμος, προκαλεί ακόμα και αισθήματα πόνου, πνιγμού και θανάτου, ενώ πολλές φορές δημιουργεί την αίσθηση ότι κάποιος πέφτει από μεγάλο υψόμετρο. </a:t>
            </a:r>
          </a:p>
          <a:p>
            <a:pPr>
              <a:lnSpc>
                <a:spcPct val="95000"/>
              </a:lnSpc>
            </a:pPr>
            <a:endParaRPr lang="el-GR" sz="2000" dirty="0">
              <a:latin typeface="Times New Roman" panose="02020603050405020304" pitchFamily="18" charset="0"/>
              <a:cs typeface="Times New Roman" panose="02020603050405020304" pitchFamily="18" charset="0"/>
            </a:endParaRPr>
          </a:p>
          <a:p>
            <a:pPr marL="0" indent="0">
              <a:lnSpc>
                <a:spcPct val="95000"/>
              </a:lnSpc>
              <a:buNone/>
            </a:pPr>
            <a:r>
              <a:rPr lang="el-GR" sz="2000" b="1" dirty="0">
                <a:latin typeface="Times New Roman" panose="02020603050405020304" pitchFamily="18" charset="0"/>
                <a:cs typeface="Times New Roman" panose="02020603050405020304" pitchFamily="18" charset="0"/>
              </a:rPr>
              <a:t>Αιτιολογία:</a:t>
            </a:r>
          </a:p>
          <a:p>
            <a:pPr>
              <a:lnSpc>
                <a:spcPct val="95000"/>
              </a:lnSpc>
            </a:pPr>
            <a:r>
              <a:rPr lang="el-GR" sz="2000" dirty="0">
                <a:latin typeface="Times New Roman" panose="02020603050405020304" pitchFamily="18" charset="0"/>
                <a:cs typeface="Times New Roman" panose="02020603050405020304" pitchFamily="18" charset="0"/>
              </a:rPr>
              <a:t>Άγχος και το στρες- 60% </a:t>
            </a:r>
          </a:p>
          <a:p>
            <a:pPr>
              <a:lnSpc>
                <a:spcPct val="95000"/>
              </a:lnSpc>
            </a:pPr>
            <a:r>
              <a:rPr lang="el-GR" sz="2000" dirty="0">
                <a:latin typeface="Times New Roman" panose="02020603050405020304" pitchFamily="18" charset="0"/>
                <a:cs typeface="Times New Roman" panose="02020603050405020304" pitchFamily="18" charset="0"/>
              </a:rPr>
              <a:t>Ασθένεια με πυρετό</a:t>
            </a:r>
          </a:p>
          <a:p>
            <a:pPr>
              <a:lnSpc>
                <a:spcPct val="95000"/>
              </a:lnSpc>
            </a:pPr>
            <a:r>
              <a:rPr lang="el-GR" sz="2000" dirty="0">
                <a:latin typeface="Times New Roman" panose="02020603050405020304" pitchFamily="18" charset="0"/>
                <a:cs typeface="Times New Roman" panose="02020603050405020304" pitchFamily="18" charset="0"/>
              </a:rPr>
              <a:t>Πένθος</a:t>
            </a:r>
          </a:p>
          <a:p>
            <a:pPr>
              <a:lnSpc>
                <a:spcPct val="95000"/>
              </a:lnSpc>
            </a:pPr>
            <a:r>
              <a:rPr lang="el-GR" sz="2000" dirty="0">
                <a:latin typeface="Times New Roman" panose="02020603050405020304" pitchFamily="18" charset="0"/>
                <a:cs typeface="Times New Roman" panose="02020603050405020304" pitchFamily="18" charset="0"/>
              </a:rPr>
              <a:t>Ανεπιθύμητη αντίδραση ή παρενέργεια ενός φαρμάκου</a:t>
            </a:r>
          </a:p>
          <a:p>
            <a:pPr>
              <a:lnSpc>
                <a:spcPct val="95000"/>
              </a:lnSpc>
            </a:pPr>
            <a:r>
              <a:rPr lang="el-GR" sz="2000" dirty="0">
                <a:latin typeface="Times New Roman" panose="02020603050405020304" pitchFamily="18" charset="0"/>
                <a:cs typeface="Times New Roman" panose="02020603050405020304" pitchFamily="18" charset="0"/>
              </a:rPr>
              <a:t>Κατανάλωση τροφής πριν τον ύπνο, η οποία αυξάνει το μεταβολισμό του σώματος και τη δραστηριότητα του εγκεφάλου</a:t>
            </a:r>
          </a:p>
          <a:p>
            <a:pPr>
              <a:lnSpc>
                <a:spcPct val="95000"/>
              </a:lnSpc>
            </a:pPr>
            <a:endParaRPr lang="el-GR" sz="2000" dirty="0">
              <a:latin typeface="Times New Roman" panose="02020603050405020304" pitchFamily="18" charset="0"/>
              <a:cs typeface="Times New Roman" panose="02020603050405020304" pitchFamily="18" charset="0"/>
            </a:endParaRPr>
          </a:p>
          <a:p>
            <a:pPr>
              <a:lnSpc>
                <a:spcPct val="95000"/>
              </a:lnSpc>
            </a:pPr>
            <a:endParaRPr lang="el-GR" sz="2000" dirty="0">
              <a:latin typeface="Times New Roman" panose="02020603050405020304" pitchFamily="18" charset="0"/>
              <a:cs typeface="Times New Roman" panose="02020603050405020304" pitchFamily="18" charset="0"/>
            </a:endParaRPr>
          </a:p>
        </p:txBody>
      </p:sp>
      <p:pic>
        <p:nvPicPr>
          <p:cNvPr id="5" name="Εικόνα 4">
            <a:extLst>
              <a:ext uri="{FF2B5EF4-FFF2-40B4-BE49-F238E27FC236}">
                <a16:creationId xmlns:a16="http://schemas.microsoft.com/office/drawing/2014/main" id="{8E760009-769C-4D59-B704-DB78809BDF16}"/>
              </a:ext>
            </a:extLst>
          </p:cNvPr>
          <p:cNvPicPr>
            <a:picLocks noChangeAspect="1"/>
          </p:cNvPicPr>
          <p:nvPr/>
        </p:nvPicPr>
        <p:blipFill>
          <a:blip r:embed="rId2"/>
          <a:stretch>
            <a:fillRect/>
          </a:stretch>
        </p:blipFill>
        <p:spPr>
          <a:xfrm>
            <a:off x="8301038" y="2682049"/>
            <a:ext cx="2847975" cy="1609725"/>
          </a:xfrm>
          <a:prstGeom prst="rect">
            <a:avLst/>
          </a:prstGeom>
        </p:spPr>
      </p:pic>
    </p:spTree>
    <p:extLst>
      <p:ext uri="{BB962C8B-B14F-4D97-AF65-F5344CB8AC3E}">
        <p14:creationId xmlns:p14="http://schemas.microsoft.com/office/powerpoint/2010/main" val="25124498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A3FF3E-A6A2-41C2-9214-CD408AF20C8A}"/>
              </a:ext>
            </a:extLst>
          </p:cNvPr>
          <p:cNvSpPr>
            <a:spLocks noGrp="1"/>
          </p:cNvSpPr>
          <p:nvPr>
            <p:ph type="title"/>
          </p:nvPr>
        </p:nvSpPr>
        <p:spPr>
          <a:xfrm>
            <a:off x="807785" y="869834"/>
            <a:ext cx="10564238" cy="1344168"/>
          </a:xfrm>
        </p:spPr>
        <p:txBody>
          <a:bodyPr>
            <a:normAutofit/>
          </a:bodyPr>
          <a:lstStyle/>
          <a:p>
            <a:pPr algn="ctr"/>
            <a:r>
              <a:rPr lang="el-GR" sz="3200" b="1" dirty="0">
                <a:latin typeface="Times New Roman" panose="02020603050405020304" pitchFamily="18" charset="0"/>
                <a:cs typeface="Times New Roman" panose="02020603050405020304" pitchFamily="18" charset="0"/>
              </a:rPr>
              <a:t>Χαρακτηριστικά συμπτώματα της Διαταραχής Εφιαλτών</a:t>
            </a:r>
          </a:p>
        </p:txBody>
      </p:sp>
      <p:graphicFrame>
        <p:nvGraphicFramePr>
          <p:cNvPr id="5" name="Θέση περιεχομένου 2">
            <a:extLst>
              <a:ext uri="{FF2B5EF4-FFF2-40B4-BE49-F238E27FC236}">
                <a16:creationId xmlns:a16="http://schemas.microsoft.com/office/drawing/2014/main" id="{7A9C3CA9-6A50-4A3D-9E3A-BE0AA904D070}"/>
              </a:ext>
            </a:extLst>
          </p:cNvPr>
          <p:cNvGraphicFramePr>
            <a:graphicFrameLocks noGrp="1"/>
          </p:cNvGraphicFramePr>
          <p:nvPr>
            <p:ph idx="1"/>
            <p:extLst>
              <p:ext uri="{D42A27DB-BD31-4B8C-83A1-F6EECF244321}">
                <p14:modId xmlns:p14="http://schemas.microsoft.com/office/powerpoint/2010/main" val="2979477382"/>
              </p:ext>
            </p:extLst>
          </p:nvPr>
        </p:nvGraphicFramePr>
        <p:xfrm>
          <a:off x="1517904" y="1899821"/>
          <a:ext cx="9144000" cy="4199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4068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AC46648-AF92-4892-9B36-282A7F06994D}"/>
              </a:ext>
            </a:extLst>
          </p:cNvPr>
          <p:cNvSpPr>
            <a:spLocks noGrp="1"/>
          </p:cNvSpPr>
          <p:nvPr>
            <p:ph type="title"/>
          </p:nvPr>
        </p:nvSpPr>
        <p:spPr>
          <a:xfrm>
            <a:off x="3852152" y="938978"/>
            <a:ext cx="4512858" cy="1345115"/>
          </a:xfrm>
        </p:spPr>
        <p:txBody>
          <a:bodyPr>
            <a:normAutofit/>
          </a:bodyPr>
          <a:lstStyle/>
          <a:p>
            <a:r>
              <a:rPr lang="el-GR" dirty="0">
                <a:latin typeface="Times New Roman" panose="02020603050405020304" pitchFamily="18" charset="0"/>
                <a:cs typeface="Times New Roman" panose="02020603050405020304" pitchFamily="18" charset="0"/>
              </a:rPr>
              <a:t>Νυχτερινός κλώνος </a:t>
            </a:r>
          </a:p>
        </p:txBody>
      </p:sp>
      <p:sp>
        <p:nvSpPr>
          <p:cNvPr id="3" name="Θέση περιεχομένου 2">
            <a:extLst>
              <a:ext uri="{FF2B5EF4-FFF2-40B4-BE49-F238E27FC236}">
                <a16:creationId xmlns:a16="http://schemas.microsoft.com/office/drawing/2014/main" id="{C9EEE059-2D27-4B98-8CAE-99D6DD2BFD2D}"/>
              </a:ext>
            </a:extLst>
          </p:cNvPr>
          <p:cNvSpPr>
            <a:spLocks noGrp="1"/>
          </p:cNvSpPr>
          <p:nvPr>
            <p:ph idx="1"/>
          </p:nvPr>
        </p:nvSpPr>
        <p:spPr>
          <a:xfrm>
            <a:off x="933855" y="2295728"/>
            <a:ext cx="5836595" cy="3803319"/>
          </a:xfrm>
        </p:spPr>
        <p:txBody>
          <a:bodyPr>
            <a:normAutofit/>
          </a:bodyPr>
          <a:lstStyle/>
          <a:p>
            <a:pPr>
              <a:lnSpc>
                <a:spcPct val="95000"/>
              </a:lnSpc>
            </a:pPr>
            <a:r>
              <a:rPr lang="el-GR" sz="2400" dirty="0">
                <a:latin typeface="Times New Roman" panose="02020603050405020304" pitchFamily="18" charset="0"/>
                <a:cs typeface="Times New Roman" panose="02020603050405020304" pitchFamily="18" charset="0"/>
              </a:rPr>
              <a:t>Συμβαίνει κατά την </a:t>
            </a:r>
            <a:r>
              <a:rPr lang="en-US" sz="2400" dirty="0">
                <a:latin typeface="Times New Roman" panose="02020603050405020304" pitchFamily="18" charset="0"/>
                <a:cs typeface="Times New Roman" panose="02020603050405020304" pitchFamily="18" charset="0"/>
              </a:rPr>
              <a:t>sleep-wake </a:t>
            </a:r>
            <a:r>
              <a:rPr lang="el-GR" sz="2400" dirty="0">
                <a:latin typeface="Times New Roman" panose="02020603050405020304" pitchFamily="18" charset="0"/>
                <a:cs typeface="Times New Roman" panose="02020603050405020304" pitchFamily="18" charset="0"/>
              </a:rPr>
              <a:t>μετάβαση</a:t>
            </a:r>
          </a:p>
          <a:p>
            <a:pPr>
              <a:lnSpc>
                <a:spcPct val="95000"/>
              </a:lnSpc>
            </a:pPr>
            <a:r>
              <a:rPr lang="el-GR" sz="2400" dirty="0">
                <a:latin typeface="Times New Roman" panose="02020603050405020304" pitchFamily="18" charset="0"/>
                <a:cs typeface="Times New Roman" panose="02020603050405020304" pitchFamily="18" charset="0"/>
              </a:rPr>
              <a:t>Χαρακτηρίζεται από επαναλαμβανόμενες, στερεοτυπικές κινήσεις που περιλαμβάνουν μεγάλες μυϊκές ομάδες.</a:t>
            </a:r>
          </a:p>
          <a:p>
            <a:pPr>
              <a:lnSpc>
                <a:spcPct val="95000"/>
              </a:lnSpc>
            </a:pPr>
            <a:r>
              <a:rPr lang="el-GR" sz="2400" dirty="0">
                <a:latin typeface="Times New Roman" panose="02020603050405020304" pitchFamily="18" charset="0"/>
                <a:cs typeface="Times New Roman" panose="02020603050405020304" pitchFamily="18" charset="0"/>
              </a:rPr>
              <a:t>Συχνές στο 1</a:t>
            </a:r>
            <a:r>
              <a:rPr lang="el-GR" sz="2400" baseline="30000" dirty="0">
                <a:latin typeface="Times New Roman" panose="02020603050405020304" pitchFamily="18" charset="0"/>
                <a:cs typeface="Times New Roman" panose="02020603050405020304" pitchFamily="18" charset="0"/>
              </a:rPr>
              <a:t>ο</a:t>
            </a:r>
            <a:r>
              <a:rPr lang="el-GR" sz="2400" dirty="0">
                <a:latin typeface="Times New Roman" panose="02020603050405020304" pitchFamily="18" charset="0"/>
                <a:cs typeface="Times New Roman" panose="02020603050405020304" pitchFamily="18" charset="0"/>
              </a:rPr>
              <a:t> έτος ζωής και έχουν τάση να εξαφανίζονται μέχρι το 4</a:t>
            </a:r>
            <a:r>
              <a:rPr lang="el-GR" sz="2400" baseline="30000" dirty="0">
                <a:latin typeface="Times New Roman" panose="02020603050405020304" pitchFamily="18" charset="0"/>
                <a:cs typeface="Times New Roman" panose="02020603050405020304" pitchFamily="18" charset="0"/>
              </a:rPr>
              <a:t>ο</a:t>
            </a:r>
            <a:r>
              <a:rPr lang="el-GR" sz="2400" dirty="0">
                <a:latin typeface="Times New Roman" panose="02020603050405020304" pitchFamily="18" charset="0"/>
                <a:cs typeface="Times New Roman" panose="02020603050405020304" pitchFamily="18" charset="0"/>
              </a:rPr>
              <a:t> έτος ζωής (σπάνια και στην ενήλικη ζωή)</a:t>
            </a:r>
          </a:p>
          <a:p>
            <a:pPr>
              <a:lnSpc>
                <a:spcPct val="95000"/>
              </a:lnSpc>
            </a:pPr>
            <a:r>
              <a:rPr lang="el-GR" sz="2400" dirty="0">
                <a:latin typeface="Times New Roman" panose="02020603050405020304" pitchFamily="18" charset="0"/>
                <a:cs typeface="Times New Roman" panose="02020603050405020304" pitchFamily="18" charset="0"/>
              </a:rPr>
              <a:t>Δεν προκαλούν τραυματισμό του παιδιού</a:t>
            </a:r>
          </a:p>
        </p:txBody>
      </p:sp>
      <p:pic>
        <p:nvPicPr>
          <p:cNvPr id="4" name="Εικόνα 3">
            <a:extLst>
              <a:ext uri="{FF2B5EF4-FFF2-40B4-BE49-F238E27FC236}">
                <a16:creationId xmlns:a16="http://schemas.microsoft.com/office/drawing/2014/main" id="{7CB4E131-50BE-48C2-BB95-E87D61B0C557}"/>
              </a:ext>
            </a:extLst>
          </p:cNvPr>
          <p:cNvPicPr>
            <a:picLocks noChangeAspect="1"/>
          </p:cNvPicPr>
          <p:nvPr/>
        </p:nvPicPr>
        <p:blipFill>
          <a:blip r:embed="rId2"/>
          <a:stretch>
            <a:fillRect/>
          </a:stretch>
        </p:blipFill>
        <p:spPr>
          <a:xfrm>
            <a:off x="6857999" y="2370488"/>
            <a:ext cx="3839571" cy="2875972"/>
          </a:xfrm>
          <a:prstGeom prst="rect">
            <a:avLst/>
          </a:prstGeom>
        </p:spPr>
      </p:pic>
    </p:spTree>
    <p:extLst>
      <p:ext uri="{BB962C8B-B14F-4D97-AF65-F5344CB8AC3E}">
        <p14:creationId xmlns:p14="http://schemas.microsoft.com/office/powerpoint/2010/main" val="182458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Πολυμέσα1">
            <a:hlinkClick r:id="" action="ppaction://media"/>
            <a:extLst>
              <a:ext uri="{FF2B5EF4-FFF2-40B4-BE49-F238E27FC236}">
                <a16:creationId xmlns:a16="http://schemas.microsoft.com/office/drawing/2014/main" id="{3BA66AB8-F23E-4644-A2FD-DDA1DD91FDE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010819" y="2289412"/>
            <a:ext cx="4170362" cy="3127375"/>
          </a:xfrm>
        </p:spPr>
      </p:pic>
    </p:spTree>
    <p:extLst>
      <p:ext uri="{BB962C8B-B14F-4D97-AF65-F5344CB8AC3E}">
        <p14:creationId xmlns:p14="http://schemas.microsoft.com/office/powerpoint/2010/main" val="319312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62CF44D-97BF-4018-9074-CFC72736E18F}"/>
              </a:ext>
            </a:extLst>
          </p:cNvPr>
          <p:cNvSpPr>
            <a:spLocks noGrp="1"/>
          </p:cNvSpPr>
          <p:nvPr>
            <p:ph type="title"/>
          </p:nvPr>
        </p:nvSpPr>
        <p:spPr>
          <a:xfrm>
            <a:off x="1517903" y="1517903"/>
            <a:ext cx="3828185" cy="4578096"/>
          </a:xfrm>
        </p:spPr>
        <p:txBody>
          <a:bodyPr>
            <a:normAutofit/>
          </a:bodyPr>
          <a:lstStyle/>
          <a:p>
            <a:r>
              <a:rPr lang="el-GR" dirty="0" err="1">
                <a:latin typeface="Times New Roman" panose="02020603050405020304" pitchFamily="18" charset="0"/>
                <a:cs typeface="Times New Roman" panose="02020603050405020304" pitchFamily="18" charset="0"/>
              </a:rPr>
              <a:t>Βρουξισμός</a:t>
            </a:r>
            <a:br>
              <a:rPr lang="en-US" dirty="0">
                <a:latin typeface="Times New Roman" panose="02020603050405020304" pitchFamily="18" charset="0"/>
                <a:cs typeface="Times New Roman" panose="02020603050405020304" pitchFamily="18" charset="0"/>
              </a:rPr>
            </a:br>
            <a:endParaRPr lang="el-GR" dirty="0">
              <a:latin typeface="Times New Roman" panose="02020603050405020304" pitchFamily="18" charset="0"/>
              <a:cs typeface="Times New Roman" panose="02020603050405020304" pitchFamily="18" charset="0"/>
            </a:endParaRPr>
          </a:p>
        </p:txBody>
      </p:sp>
      <p:sp>
        <p:nvSpPr>
          <p:cNvPr id="15" name="Θέση περιεχομένου 2">
            <a:extLst>
              <a:ext uri="{FF2B5EF4-FFF2-40B4-BE49-F238E27FC236}">
                <a16:creationId xmlns:a16="http://schemas.microsoft.com/office/drawing/2014/main" id="{8A1EE26D-142C-4428-BA73-3699C8EC44DE}"/>
              </a:ext>
            </a:extLst>
          </p:cNvPr>
          <p:cNvSpPr>
            <a:spLocks noGrp="1"/>
          </p:cNvSpPr>
          <p:nvPr>
            <p:ph idx="1"/>
          </p:nvPr>
        </p:nvSpPr>
        <p:spPr>
          <a:xfrm>
            <a:off x="5136204" y="1206230"/>
            <a:ext cx="5943600" cy="5455920"/>
          </a:xfrm>
        </p:spPr>
        <p:txBody>
          <a:bodyPr>
            <a:normAutofit/>
          </a:bodyPr>
          <a:lstStyle/>
          <a:p>
            <a:pPr>
              <a:lnSpc>
                <a:spcPct val="95000"/>
              </a:lnSpc>
            </a:pPr>
            <a:r>
              <a:rPr lang="el-GR" sz="2200" dirty="0">
                <a:latin typeface="Times New Roman" panose="02020603050405020304" pitchFamily="18" charset="0"/>
                <a:cs typeface="Times New Roman" panose="02020603050405020304" pitchFamily="18" charset="0"/>
              </a:rPr>
              <a:t>Επαναλαμβανόμενος</a:t>
            </a:r>
            <a:r>
              <a:rPr lang="el-GR" sz="2200" dirty="0">
                <a:solidFill>
                  <a:srgbClr val="FF0000"/>
                </a:solidFill>
                <a:latin typeface="Times New Roman" panose="02020603050405020304" pitchFamily="18" charset="0"/>
                <a:cs typeface="Times New Roman" panose="02020603050405020304" pitchFamily="18" charset="0"/>
              </a:rPr>
              <a:t> </a:t>
            </a:r>
            <a:r>
              <a:rPr lang="el-GR" sz="2200" dirty="0">
                <a:latin typeface="Times New Roman" panose="02020603050405020304" pitchFamily="18" charset="0"/>
                <a:cs typeface="Times New Roman" panose="02020603050405020304" pitchFamily="18" charset="0"/>
              </a:rPr>
              <a:t>νυχτερινός τρισμός οδόντων</a:t>
            </a:r>
            <a:endParaRPr lang="en-US" sz="2200" dirty="0">
              <a:latin typeface="Times New Roman" panose="02020603050405020304" pitchFamily="18" charset="0"/>
              <a:cs typeface="Times New Roman" panose="02020603050405020304" pitchFamily="18" charset="0"/>
            </a:endParaRPr>
          </a:p>
          <a:p>
            <a:pPr>
              <a:lnSpc>
                <a:spcPct val="95000"/>
              </a:lnSpc>
            </a:pPr>
            <a:endParaRPr lang="el-GR" sz="2200" dirty="0">
              <a:latin typeface="Times New Roman" panose="02020603050405020304" pitchFamily="18" charset="0"/>
              <a:cs typeface="Times New Roman" panose="02020603050405020304" pitchFamily="18" charset="0"/>
            </a:endParaRPr>
          </a:p>
          <a:p>
            <a:pPr>
              <a:lnSpc>
                <a:spcPct val="95000"/>
              </a:lnSpc>
            </a:pPr>
            <a:r>
              <a:rPr lang="el-GR" sz="2200" dirty="0">
                <a:latin typeface="Times New Roman" panose="02020603050405020304" pitchFamily="18" charset="0"/>
                <a:cs typeface="Times New Roman" panose="02020603050405020304" pitchFamily="18" charset="0"/>
              </a:rPr>
              <a:t>50% των τυπικής ανάπτυξης</a:t>
            </a:r>
            <a:r>
              <a:rPr lang="en-US" sz="2200" dirty="0">
                <a:latin typeface="Times New Roman" panose="02020603050405020304" pitchFamily="18" charset="0"/>
                <a:cs typeface="Times New Roman" panose="02020603050405020304" pitchFamily="18" charset="0"/>
              </a:rPr>
              <a:t> </a:t>
            </a:r>
            <a:r>
              <a:rPr lang="el-GR" sz="2200" dirty="0">
                <a:latin typeface="Times New Roman" panose="02020603050405020304" pitchFamily="18" charset="0"/>
                <a:cs typeface="Times New Roman" panose="02020603050405020304" pitchFamily="18" charset="0"/>
              </a:rPr>
              <a:t>βρεφών</a:t>
            </a:r>
            <a:r>
              <a:rPr lang="en-US" sz="2200" dirty="0">
                <a:latin typeface="Times New Roman" panose="02020603050405020304" pitchFamily="18" charset="0"/>
                <a:cs typeface="Times New Roman" panose="02020603050405020304" pitchFamily="18" charset="0"/>
              </a:rPr>
              <a:t> (</a:t>
            </a:r>
            <a:r>
              <a:rPr lang="el-GR" sz="2200" dirty="0">
                <a:latin typeface="Times New Roman" panose="02020603050405020304" pitchFamily="18" charset="0"/>
                <a:cs typeface="Times New Roman" panose="02020603050405020304" pitchFamily="18" charset="0"/>
              </a:rPr>
              <a:t>ειδικά κατά την διάρκεια της ανατολής των νεογιλών οδόντων)</a:t>
            </a:r>
            <a:endParaRPr lang="en-US" sz="2200" dirty="0">
              <a:latin typeface="Times New Roman" panose="02020603050405020304" pitchFamily="18" charset="0"/>
              <a:cs typeface="Times New Roman" panose="02020603050405020304" pitchFamily="18" charset="0"/>
            </a:endParaRPr>
          </a:p>
          <a:p>
            <a:pPr>
              <a:lnSpc>
                <a:spcPct val="95000"/>
              </a:lnSpc>
            </a:pPr>
            <a:endParaRPr lang="el-GR" sz="2200" dirty="0">
              <a:latin typeface="Times New Roman" panose="02020603050405020304" pitchFamily="18" charset="0"/>
              <a:cs typeface="Times New Roman" panose="02020603050405020304" pitchFamily="18" charset="0"/>
            </a:endParaRPr>
          </a:p>
          <a:p>
            <a:pPr>
              <a:lnSpc>
                <a:spcPct val="95000"/>
              </a:lnSpc>
            </a:pPr>
            <a:r>
              <a:rPr lang="el-GR" sz="2200" dirty="0">
                <a:latin typeface="Times New Roman" panose="02020603050405020304" pitchFamily="18" charset="0"/>
                <a:cs typeface="Times New Roman" panose="02020603050405020304" pitchFamily="18" charset="0"/>
              </a:rPr>
              <a:t>20% των μεγαλύτερων παιδιών έχουν περιστασιακά επεισόδια </a:t>
            </a:r>
            <a:r>
              <a:rPr lang="el-GR" sz="2200" dirty="0" err="1">
                <a:latin typeface="Times New Roman" panose="02020603050405020304" pitchFamily="18" charset="0"/>
                <a:cs typeface="Times New Roman" panose="02020603050405020304" pitchFamily="18" charset="0"/>
              </a:rPr>
              <a:t>βρουξισμού</a:t>
            </a:r>
            <a:endParaRPr lang="en-US" sz="2200" dirty="0">
              <a:latin typeface="Times New Roman" panose="02020603050405020304" pitchFamily="18" charset="0"/>
              <a:cs typeface="Times New Roman" panose="02020603050405020304" pitchFamily="18" charset="0"/>
            </a:endParaRPr>
          </a:p>
          <a:p>
            <a:pPr>
              <a:lnSpc>
                <a:spcPct val="95000"/>
              </a:lnSpc>
            </a:pPr>
            <a:endParaRPr lang="el-GR" sz="2200" dirty="0">
              <a:latin typeface="Times New Roman" panose="02020603050405020304" pitchFamily="18" charset="0"/>
              <a:cs typeface="Times New Roman" panose="02020603050405020304" pitchFamily="18" charset="0"/>
            </a:endParaRPr>
          </a:p>
          <a:p>
            <a:pPr>
              <a:lnSpc>
                <a:spcPct val="95000"/>
              </a:lnSpc>
            </a:pPr>
            <a:r>
              <a:rPr lang="el-GR" sz="2200" dirty="0">
                <a:latin typeface="Times New Roman" panose="02020603050405020304" pitchFamily="18" charset="0"/>
                <a:cs typeface="Times New Roman" panose="02020603050405020304" pitchFamily="18" charset="0"/>
              </a:rPr>
              <a:t>Πιθανή θεωρία: σχετίζεται με διαταραχή της </a:t>
            </a:r>
            <a:r>
              <a:rPr lang="el-GR" sz="2200" dirty="0" err="1">
                <a:latin typeface="Times New Roman" panose="02020603050405020304" pitchFamily="18" charset="0"/>
                <a:cs typeface="Times New Roman" panose="02020603050405020304" pitchFamily="18" charset="0"/>
              </a:rPr>
              <a:t>νευροδιαβίβασης</a:t>
            </a:r>
            <a:r>
              <a:rPr lang="el-GR" sz="2200" dirty="0">
                <a:latin typeface="Times New Roman" panose="02020603050405020304" pitchFamily="18" charset="0"/>
                <a:cs typeface="Times New Roman" panose="02020603050405020304" pitchFamily="18" charset="0"/>
              </a:rPr>
              <a:t> του </a:t>
            </a:r>
            <a:r>
              <a:rPr lang="el-GR" sz="2200" dirty="0" err="1">
                <a:latin typeface="Times New Roman" panose="02020603050405020304" pitchFamily="18" charset="0"/>
                <a:cs typeface="Times New Roman" panose="02020603050405020304" pitchFamily="18" charset="0"/>
              </a:rPr>
              <a:t>σεροτονεργικού</a:t>
            </a:r>
            <a:r>
              <a:rPr lang="el-GR" sz="2200" dirty="0">
                <a:latin typeface="Times New Roman" panose="02020603050405020304" pitchFamily="18" charset="0"/>
                <a:cs typeface="Times New Roman" panose="02020603050405020304" pitchFamily="18" charset="0"/>
              </a:rPr>
              <a:t> και ντοπαμινεργικού ΚΝΣ </a:t>
            </a:r>
          </a:p>
        </p:txBody>
      </p:sp>
      <p:pic>
        <p:nvPicPr>
          <p:cNvPr id="4" name="Εικόνα 3">
            <a:extLst>
              <a:ext uri="{FF2B5EF4-FFF2-40B4-BE49-F238E27FC236}">
                <a16:creationId xmlns:a16="http://schemas.microsoft.com/office/drawing/2014/main" id="{4510382A-5674-4647-8918-4EC14998AB52}"/>
              </a:ext>
            </a:extLst>
          </p:cNvPr>
          <p:cNvPicPr>
            <a:picLocks noChangeAspect="1"/>
          </p:cNvPicPr>
          <p:nvPr/>
        </p:nvPicPr>
        <p:blipFill>
          <a:blip r:embed="rId2"/>
          <a:stretch>
            <a:fillRect/>
          </a:stretch>
        </p:blipFill>
        <p:spPr>
          <a:xfrm>
            <a:off x="1530097" y="3142034"/>
            <a:ext cx="3248025" cy="1735901"/>
          </a:xfrm>
          <a:prstGeom prst="rect">
            <a:avLst/>
          </a:prstGeom>
        </p:spPr>
      </p:pic>
    </p:spTree>
    <p:extLst>
      <p:ext uri="{BB962C8B-B14F-4D97-AF65-F5344CB8AC3E}">
        <p14:creationId xmlns:p14="http://schemas.microsoft.com/office/powerpoint/2010/main" val="9587486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5D7358F-2934-40C1-8D91-6C1F49DEB840}"/>
              </a:ext>
            </a:extLst>
          </p:cNvPr>
          <p:cNvSpPr>
            <a:spLocks noGrp="1"/>
          </p:cNvSpPr>
          <p:nvPr>
            <p:ph type="title"/>
          </p:nvPr>
        </p:nvSpPr>
        <p:spPr>
          <a:xfrm>
            <a:off x="1076141" y="866155"/>
            <a:ext cx="6414155" cy="1345115"/>
          </a:xfrm>
        </p:spPr>
        <p:txBody>
          <a:bodyPr>
            <a:normAutofit/>
          </a:bodyPr>
          <a:lstStyle/>
          <a:p>
            <a:r>
              <a:rPr lang="el-GR" dirty="0">
                <a:latin typeface="Times New Roman" panose="02020603050405020304" pitchFamily="18" charset="0"/>
                <a:cs typeface="Times New Roman" panose="02020603050405020304" pitchFamily="18" charset="0"/>
              </a:rPr>
              <a:t>Σύνδρομο ανήσυχων άκρων </a:t>
            </a:r>
          </a:p>
        </p:txBody>
      </p:sp>
      <p:sp>
        <p:nvSpPr>
          <p:cNvPr id="3" name="Θέση περιεχομένου 2">
            <a:extLst>
              <a:ext uri="{FF2B5EF4-FFF2-40B4-BE49-F238E27FC236}">
                <a16:creationId xmlns:a16="http://schemas.microsoft.com/office/drawing/2014/main" id="{3F55BA33-4203-4927-8442-3049DB868569}"/>
              </a:ext>
            </a:extLst>
          </p:cNvPr>
          <p:cNvSpPr>
            <a:spLocks noGrp="1"/>
          </p:cNvSpPr>
          <p:nvPr>
            <p:ph idx="1"/>
          </p:nvPr>
        </p:nvSpPr>
        <p:spPr>
          <a:xfrm>
            <a:off x="969138" y="1634248"/>
            <a:ext cx="6414154" cy="5000016"/>
          </a:xfrm>
        </p:spPr>
        <p:txBody>
          <a:bodyPr>
            <a:normAutofit/>
          </a:bodyPr>
          <a:lstStyle/>
          <a:p>
            <a:pPr>
              <a:lnSpc>
                <a:spcPct val="95000"/>
              </a:lnSpc>
            </a:pPr>
            <a:r>
              <a:rPr lang="el-GR" sz="2000" dirty="0">
                <a:latin typeface="Times New Roman" panose="02020603050405020304" pitchFamily="18" charset="0"/>
                <a:cs typeface="Times New Roman" panose="02020603050405020304" pitchFamily="18" charset="0"/>
              </a:rPr>
              <a:t>Αισθητικοκινητική διαταραχή που αφορά 10% των ενηλίκων</a:t>
            </a:r>
          </a:p>
          <a:p>
            <a:pPr>
              <a:lnSpc>
                <a:spcPct val="95000"/>
              </a:lnSpc>
            </a:pPr>
            <a:r>
              <a:rPr lang="el-GR" sz="2000" dirty="0">
                <a:latin typeface="Times New Roman" panose="02020603050405020304" pitchFamily="18" charset="0"/>
                <a:cs typeface="Times New Roman" panose="02020603050405020304" pitchFamily="18" charset="0"/>
              </a:rPr>
              <a:t>Η κατάσταση</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σπάνια στα παιδιά (προσβάλλει το 2% αυτών) </a:t>
            </a:r>
          </a:p>
          <a:p>
            <a:pPr>
              <a:lnSpc>
                <a:spcPct val="95000"/>
              </a:lnSpc>
            </a:pPr>
            <a:r>
              <a:rPr lang="el-GR" sz="2000" dirty="0">
                <a:latin typeface="Times New Roman" panose="02020603050405020304" pitchFamily="18" charset="0"/>
                <a:cs typeface="Times New Roman" panose="02020603050405020304" pitchFamily="18" charset="0"/>
              </a:rPr>
              <a:t>«</a:t>
            </a:r>
            <a:r>
              <a:rPr lang="el-GR" sz="2000" dirty="0" err="1">
                <a:latin typeface="Times New Roman" panose="02020603050405020304" pitchFamily="18" charset="0"/>
                <a:cs typeface="Times New Roman" panose="02020603050405020304" pitchFamily="18" charset="0"/>
              </a:rPr>
              <a:t>Έρποντα</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φρίκια</a:t>
            </a:r>
            <a:r>
              <a:rPr lang="el-GR" sz="2000" dirty="0">
                <a:latin typeface="Times New Roman" panose="02020603050405020304" pitchFamily="18" charset="0"/>
                <a:cs typeface="Times New Roman" panose="02020603050405020304" pitchFamily="18" charset="0"/>
              </a:rPr>
              <a:t>» στα κάτω άκρα. </a:t>
            </a:r>
          </a:p>
          <a:p>
            <a:pPr>
              <a:lnSpc>
                <a:spcPct val="95000"/>
              </a:lnSpc>
            </a:pPr>
            <a:r>
              <a:rPr lang="el-GR" sz="2000" dirty="0">
                <a:latin typeface="Times New Roman" panose="02020603050405020304" pitchFamily="18" charset="0"/>
                <a:cs typeface="Times New Roman" panose="02020603050405020304" pitchFamily="18" charset="0"/>
              </a:rPr>
              <a:t>Το αίσθημα αυτό εμφανίζεται κυρίως το απόγευμα ή το βράδυ.</a:t>
            </a:r>
          </a:p>
          <a:p>
            <a:pPr>
              <a:lnSpc>
                <a:spcPct val="95000"/>
              </a:lnSpc>
            </a:pPr>
            <a:r>
              <a:rPr lang="el-GR" sz="2000" dirty="0">
                <a:latin typeface="Times New Roman" panose="02020603050405020304" pitchFamily="18" charset="0"/>
                <a:cs typeface="Times New Roman" panose="02020603050405020304" pitchFamily="18" charset="0"/>
              </a:rPr>
              <a:t>Ο ασθενής δεν μπορεί να συγκρατήσει τα πόδια του ακίνητα και έχει έντονη παρόρμηση να τα αλλάξει θέση και αυτό δυσκολεύει την έλευση του ύπνου</a:t>
            </a:r>
          </a:p>
          <a:p>
            <a:pPr>
              <a:lnSpc>
                <a:spcPct val="95000"/>
              </a:lnSpc>
            </a:pPr>
            <a:r>
              <a:rPr lang="el-GR" sz="2000" dirty="0">
                <a:latin typeface="Times New Roman" panose="02020603050405020304" pitchFamily="18" charset="0"/>
                <a:cs typeface="Times New Roman" panose="02020603050405020304" pitchFamily="18" charset="0"/>
              </a:rPr>
              <a:t>Συχνό θετικό οικογενειακό ιστορικό</a:t>
            </a:r>
          </a:p>
          <a:p>
            <a:pPr>
              <a:lnSpc>
                <a:spcPct val="95000"/>
              </a:lnSpc>
            </a:pPr>
            <a:r>
              <a:rPr lang="el-GR" sz="2000" dirty="0">
                <a:latin typeface="Times New Roman" panose="02020603050405020304" pitchFamily="18" charset="0"/>
                <a:cs typeface="Times New Roman" panose="02020603050405020304" pitchFamily="18" charset="0"/>
              </a:rPr>
              <a:t>Συχνά σχετίζεται με σιδηροπενική αναιμία ή απλά και μόνο με χαμηλή φερριτίνη, καθώς και επίσης είναι συχνή σε παιδιά με ΔΕΠ-Υ </a:t>
            </a:r>
          </a:p>
          <a:p>
            <a:pPr>
              <a:lnSpc>
                <a:spcPct val="95000"/>
              </a:lnSpc>
            </a:pPr>
            <a:endParaRPr lang="el-GR" sz="20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9B9BFF26-4A9E-406D-8266-0F251DBA601C}"/>
              </a:ext>
            </a:extLst>
          </p:cNvPr>
          <p:cNvPicPr>
            <a:picLocks noChangeAspect="1"/>
          </p:cNvPicPr>
          <p:nvPr/>
        </p:nvPicPr>
        <p:blipFill>
          <a:blip r:embed="rId2"/>
          <a:stretch>
            <a:fillRect/>
          </a:stretch>
        </p:blipFill>
        <p:spPr>
          <a:xfrm>
            <a:off x="7383292" y="1781685"/>
            <a:ext cx="3839571" cy="3839571"/>
          </a:xfrm>
          <a:prstGeom prst="rect">
            <a:avLst/>
          </a:prstGeom>
        </p:spPr>
      </p:pic>
    </p:spTree>
    <p:extLst>
      <p:ext uri="{BB962C8B-B14F-4D97-AF65-F5344CB8AC3E}">
        <p14:creationId xmlns:p14="http://schemas.microsoft.com/office/powerpoint/2010/main" val="2556280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BCD51C9-6B45-4647-8DFE-565064D87041}"/>
              </a:ext>
            </a:extLst>
          </p:cNvPr>
          <p:cNvSpPr>
            <a:spLocks noGrp="1"/>
          </p:cNvSpPr>
          <p:nvPr>
            <p:ph type="title"/>
          </p:nvPr>
        </p:nvSpPr>
        <p:spPr>
          <a:xfrm>
            <a:off x="1517904" y="1117330"/>
            <a:ext cx="9727270" cy="612454"/>
          </a:xfrm>
        </p:spPr>
        <p:txBody>
          <a:bodyPr>
            <a:normAutofit fontScale="90000"/>
          </a:bodyPr>
          <a:lstStyle/>
          <a:p>
            <a:pPr algn="ctr"/>
            <a:r>
              <a:rPr lang="el-GR" dirty="0">
                <a:latin typeface="Times New Roman" panose="02020603050405020304" pitchFamily="18" charset="0"/>
                <a:cs typeface="Times New Roman" panose="02020603050405020304" pitchFamily="18" charset="0"/>
              </a:rPr>
              <a:t>Ναρκοληψία</a:t>
            </a:r>
            <a:br>
              <a:rPr lang="el-GR" dirty="0">
                <a:latin typeface="Times New Roman" panose="02020603050405020304" pitchFamily="18" charset="0"/>
                <a:cs typeface="Times New Roman" panose="02020603050405020304" pitchFamily="18" charset="0"/>
              </a:rPr>
            </a:br>
            <a:endParaRPr lang="el-GR"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DF394B2B-ADE1-4F94-B426-EF68C3853079}"/>
              </a:ext>
            </a:extLst>
          </p:cNvPr>
          <p:cNvSpPr>
            <a:spLocks noGrp="1"/>
          </p:cNvSpPr>
          <p:nvPr>
            <p:ph idx="1"/>
          </p:nvPr>
        </p:nvSpPr>
        <p:spPr>
          <a:xfrm>
            <a:off x="896646" y="1988598"/>
            <a:ext cx="6169980" cy="4584652"/>
          </a:xfrm>
        </p:spPr>
        <p:txBody>
          <a:bodyPr>
            <a:noAutofit/>
          </a:bodyPr>
          <a:lstStyle/>
          <a:p>
            <a:pPr>
              <a:lnSpc>
                <a:spcPct val="95000"/>
              </a:lnSpc>
            </a:pPr>
            <a:r>
              <a:rPr lang="el-GR" sz="2000" dirty="0">
                <a:latin typeface="Times New Roman" panose="02020603050405020304" pitchFamily="18" charset="0"/>
                <a:cs typeface="Times New Roman" panose="02020603050405020304" pitchFamily="18" charset="0"/>
              </a:rPr>
              <a:t>Σπάνια πρωτογενής διαταραχή ύπνου που χαρακτηρίζεται από υπερβολικό ύπνο κατά την διάρκεια της ημέρας και συγκεκριμένα επαναλαμβανόμενα επεισόδια βαθύ ύπνου ακόμα και σε περιόδους δραστηριότητας (πχ. τρέξιμο, σίτισης κτλ)</a:t>
            </a:r>
          </a:p>
          <a:p>
            <a:pPr>
              <a:lnSpc>
                <a:spcPct val="95000"/>
              </a:lnSpc>
            </a:pPr>
            <a:r>
              <a:rPr lang="el-GR" sz="2000" dirty="0">
                <a:latin typeface="Times New Roman" panose="02020603050405020304" pitchFamily="18" charset="0"/>
                <a:cs typeface="Times New Roman" panose="02020603050405020304" pitchFamily="18" charset="0"/>
              </a:rPr>
              <a:t>Σπάνια εμφανίζεται πριν την προεφηβική περίοδο.</a:t>
            </a:r>
          </a:p>
          <a:p>
            <a:pPr>
              <a:lnSpc>
                <a:spcPct val="95000"/>
              </a:lnSpc>
            </a:pPr>
            <a:r>
              <a:rPr lang="el-GR" sz="2000" dirty="0">
                <a:latin typeface="Times New Roman" panose="02020603050405020304" pitchFamily="18" charset="0"/>
                <a:cs typeface="Times New Roman" panose="02020603050405020304" pitchFamily="18" charset="0"/>
              </a:rPr>
              <a:t>Θετικό οικογενειακό ιστορικό σε ποσοστό 25%</a:t>
            </a:r>
          </a:p>
          <a:p>
            <a:pPr>
              <a:lnSpc>
                <a:spcPct val="95000"/>
              </a:lnSpc>
            </a:pPr>
            <a:r>
              <a:rPr lang="el-GR" sz="2000" dirty="0">
                <a:latin typeface="Times New Roman" panose="02020603050405020304" pitchFamily="18" charset="0"/>
                <a:cs typeface="Times New Roman" panose="02020603050405020304" pitchFamily="18" charset="0"/>
              </a:rPr>
              <a:t>Εμφανίζεται δευτερογενώς σε τραυματισμούς του ΚΝΣ</a:t>
            </a:r>
          </a:p>
          <a:p>
            <a:pPr>
              <a:lnSpc>
                <a:spcPct val="95000"/>
              </a:lnSpc>
            </a:pPr>
            <a:r>
              <a:rPr lang="el-GR" sz="2000" dirty="0">
                <a:latin typeface="Times New Roman" panose="02020603050405020304" pitchFamily="18" charset="0"/>
                <a:cs typeface="Times New Roman" panose="02020603050405020304" pitchFamily="18" charset="0"/>
              </a:rPr>
              <a:t>Οι πάσχοντες ζητούν με αργοπορία ιατρική βοήθεια και συχνά λαμβάνουν λανθασμένες διαγνώσεις, όπως διαταραχές διάθεσης, μαθησιακές διαγνώσεις κτλ</a:t>
            </a:r>
          </a:p>
          <a:p>
            <a:pPr>
              <a:lnSpc>
                <a:spcPct val="95000"/>
              </a:lnSpc>
            </a:pPr>
            <a:endParaRPr lang="el-GR" sz="20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B2EAC0ED-F71E-4449-B48C-BB64B0709D6A}"/>
              </a:ext>
            </a:extLst>
          </p:cNvPr>
          <p:cNvPicPr>
            <a:picLocks noChangeAspect="1"/>
          </p:cNvPicPr>
          <p:nvPr/>
        </p:nvPicPr>
        <p:blipFill>
          <a:blip r:embed="rId2"/>
          <a:stretch>
            <a:fillRect/>
          </a:stretch>
        </p:blipFill>
        <p:spPr>
          <a:xfrm>
            <a:off x="7519479" y="2700616"/>
            <a:ext cx="3839571" cy="2157350"/>
          </a:xfrm>
          <a:prstGeom prst="rect">
            <a:avLst/>
          </a:prstGeom>
        </p:spPr>
      </p:pic>
    </p:spTree>
    <p:extLst>
      <p:ext uri="{BB962C8B-B14F-4D97-AF65-F5344CB8AC3E}">
        <p14:creationId xmlns:p14="http://schemas.microsoft.com/office/powerpoint/2010/main" val="4239061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7E08346-1519-48A3-B157-DB62C5C54A6D}"/>
              </a:ext>
            </a:extLst>
          </p:cNvPr>
          <p:cNvSpPr>
            <a:spLocks noGrp="1"/>
          </p:cNvSpPr>
          <p:nvPr>
            <p:ph type="title"/>
          </p:nvPr>
        </p:nvSpPr>
        <p:spPr>
          <a:xfrm>
            <a:off x="5019472" y="866156"/>
            <a:ext cx="6410528" cy="651747"/>
          </a:xfrm>
        </p:spPr>
        <p:txBody>
          <a:bodyPr>
            <a:normAutofit/>
          </a:bodyPr>
          <a:lstStyle/>
          <a:p>
            <a:r>
              <a:rPr lang="el-GR" sz="3200" b="1" dirty="0">
                <a:latin typeface="Times New Roman" panose="02020603050405020304" pitchFamily="18" charset="0"/>
                <a:cs typeface="Times New Roman" panose="02020603050405020304" pitchFamily="18" charset="0"/>
              </a:rPr>
              <a:t>Ναρκοληψία – </a:t>
            </a:r>
            <a:r>
              <a:rPr lang="en-US" sz="3200" b="1" dirty="0">
                <a:latin typeface="Times New Roman" panose="02020603050405020304" pitchFamily="18" charset="0"/>
                <a:cs typeface="Times New Roman" panose="02020603050405020304" pitchFamily="18" charset="0"/>
              </a:rPr>
              <a:t>narcoleptic tetrad</a:t>
            </a:r>
            <a:endParaRPr lang="el-GR" sz="3200" b="1"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98DC4ED0-C8C3-4B6F-8BF6-0425691DADCA}"/>
              </a:ext>
            </a:extLst>
          </p:cNvPr>
          <p:cNvSpPr>
            <a:spLocks noGrp="1"/>
          </p:cNvSpPr>
          <p:nvPr>
            <p:ph idx="1"/>
          </p:nvPr>
        </p:nvSpPr>
        <p:spPr>
          <a:xfrm>
            <a:off x="5327514" y="1783447"/>
            <a:ext cx="5917659" cy="4063090"/>
          </a:xfrm>
        </p:spPr>
        <p:txBody>
          <a:bodyPr>
            <a:noAutofit/>
          </a:bodyPr>
          <a:lstStyle/>
          <a:p>
            <a:pPr marL="514350" indent="-514350">
              <a:lnSpc>
                <a:spcPct val="95000"/>
              </a:lnSpc>
              <a:buFont typeface="+mj-lt"/>
              <a:buAutoNum type="arabicPeriod"/>
            </a:pPr>
            <a:r>
              <a:rPr lang="el-GR" sz="2000" dirty="0">
                <a:latin typeface="Times New Roman" panose="02020603050405020304" pitchFamily="18" charset="0"/>
                <a:cs typeface="Times New Roman" panose="02020603050405020304" pitchFamily="18" charset="0"/>
              </a:rPr>
              <a:t>Υπνηλία κατά την διάρκεια της ημέρα</a:t>
            </a:r>
          </a:p>
          <a:p>
            <a:pPr marL="514350" indent="-514350">
              <a:lnSpc>
                <a:spcPct val="95000"/>
              </a:lnSpc>
              <a:buFont typeface="+mj-lt"/>
              <a:buAutoNum type="arabicPeriod"/>
            </a:pPr>
            <a:r>
              <a:rPr lang="el-GR" sz="2000" dirty="0">
                <a:latin typeface="Times New Roman" panose="02020603050405020304" pitchFamily="18" charset="0"/>
                <a:cs typeface="Times New Roman" panose="02020603050405020304" pitchFamily="18" charset="0"/>
              </a:rPr>
              <a:t>Καταπληξία (απότομη απώλεια του μυϊκού τόνου ως απάντηση σε συναισθηματικό ερέθισμα)</a:t>
            </a:r>
          </a:p>
          <a:p>
            <a:pPr marL="514350" indent="-514350">
              <a:lnSpc>
                <a:spcPct val="95000"/>
              </a:lnSpc>
              <a:buFont typeface="+mj-lt"/>
              <a:buAutoNum type="arabicPeriod"/>
            </a:pPr>
            <a:r>
              <a:rPr lang="el-GR" sz="2000" dirty="0" err="1">
                <a:latin typeface="Times New Roman" panose="02020603050405020304" pitchFamily="18" charset="0"/>
                <a:cs typeface="Times New Roman" panose="02020603050405020304" pitchFamily="18" charset="0"/>
              </a:rPr>
              <a:t>Υπναγωγικές</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ή </a:t>
            </a:r>
            <a:r>
              <a:rPr lang="el-GR" sz="2000" dirty="0" err="1">
                <a:latin typeface="Times New Roman" panose="02020603050405020304" pitchFamily="18" charset="0"/>
                <a:cs typeface="Times New Roman" panose="02020603050405020304" pitchFamily="18" charset="0"/>
              </a:rPr>
              <a:t>υπνοπομπικές</a:t>
            </a:r>
            <a:r>
              <a:rPr lang="el-GR" sz="2000" dirty="0">
                <a:latin typeface="Times New Roman" panose="02020603050405020304" pitchFamily="18" charset="0"/>
                <a:cs typeface="Times New Roman" panose="02020603050405020304" pitchFamily="18" charset="0"/>
              </a:rPr>
              <a:t> παραισθήσεις</a:t>
            </a:r>
          </a:p>
          <a:p>
            <a:pPr marL="514350" indent="-514350">
              <a:lnSpc>
                <a:spcPct val="95000"/>
              </a:lnSpc>
              <a:buFont typeface="+mj-lt"/>
              <a:buAutoNum type="arabicPeriod"/>
            </a:pPr>
            <a:r>
              <a:rPr lang="el-GR" sz="2000" dirty="0" err="1">
                <a:latin typeface="Times New Roman" panose="02020603050405020304" pitchFamily="18" charset="0"/>
                <a:cs typeface="Times New Roman" panose="02020603050405020304" pitchFamily="18" charset="0"/>
              </a:rPr>
              <a:t>Υπνική</a:t>
            </a:r>
            <a:r>
              <a:rPr lang="el-GR" sz="2000" dirty="0">
                <a:latin typeface="Times New Roman" panose="02020603050405020304" pitchFamily="18" charset="0"/>
                <a:cs typeface="Times New Roman" panose="02020603050405020304" pitchFamily="18" charset="0"/>
              </a:rPr>
              <a:t> παράλυση</a:t>
            </a:r>
          </a:p>
          <a:p>
            <a:pPr marL="514350" indent="-514350">
              <a:lnSpc>
                <a:spcPct val="95000"/>
              </a:lnSpc>
              <a:buFont typeface="+mj-lt"/>
              <a:buAutoNum type="arabicPeriod"/>
            </a:pPr>
            <a:endParaRPr lang="el-GR" sz="2000" dirty="0">
              <a:latin typeface="Times New Roman" panose="02020603050405020304" pitchFamily="18" charset="0"/>
              <a:cs typeface="Times New Roman" panose="02020603050405020304" pitchFamily="18" charset="0"/>
            </a:endParaRPr>
          </a:p>
          <a:p>
            <a:pPr>
              <a:lnSpc>
                <a:spcPct val="95000"/>
              </a:lnSpc>
            </a:pPr>
            <a:r>
              <a:rPr lang="el-GR" sz="2000" dirty="0">
                <a:latin typeface="Times New Roman" panose="02020603050405020304" pitchFamily="18" charset="0"/>
                <a:cs typeface="Times New Roman" panose="02020603050405020304" pitchFamily="18" charset="0"/>
              </a:rPr>
              <a:t>Συχνά η κατάσταση διαγιγνώσκεται λανθασμένα ως ψυχιατρική ή νευρολογική διαταραχή</a:t>
            </a:r>
          </a:p>
          <a:p>
            <a:pPr>
              <a:lnSpc>
                <a:spcPct val="95000"/>
              </a:lnSpc>
            </a:pPr>
            <a:r>
              <a:rPr lang="el-GR" sz="2000" dirty="0">
                <a:latin typeface="Times New Roman" panose="02020603050405020304" pitchFamily="18" charset="0"/>
                <a:cs typeface="Times New Roman" panose="02020603050405020304" pitchFamily="18" charset="0"/>
              </a:rPr>
              <a:t>Πιθανός </a:t>
            </a:r>
            <a:r>
              <a:rPr lang="el-GR" sz="2000" dirty="0" err="1">
                <a:latin typeface="Times New Roman" panose="02020603050405020304" pitchFamily="18" charset="0"/>
                <a:cs typeface="Times New Roman" panose="02020603050405020304" pitchFamily="18" charset="0"/>
              </a:rPr>
              <a:t>παθοφυσιολογικός</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μηχανσμός</a:t>
            </a:r>
            <a:r>
              <a:rPr lang="el-GR" sz="2000" dirty="0">
                <a:latin typeface="Times New Roman" panose="02020603050405020304" pitchFamily="18" charset="0"/>
                <a:cs typeface="Times New Roman" panose="02020603050405020304" pitchFamily="18" charset="0"/>
              </a:rPr>
              <a:t>: διαταραχή του </a:t>
            </a:r>
            <a:r>
              <a:rPr lang="el-GR" sz="2000" dirty="0" err="1">
                <a:latin typeface="Times New Roman" panose="02020603050405020304" pitchFamily="18" charset="0"/>
                <a:cs typeface="Times New Roman" panose="02020603050405020304" pitchFamily="18" charset="0"/>
              </a:rPr>
              <a:t>νευρορυθμιστικού</a:t>
            </a:r>
            <a:r>
              <a:rPr lang="el-GR" sz="2000" dirty="0">
                <a:latin typeface="Times New Roman" panose="02020603050405020304" pitchFamily="18" charset="0"/>
                <a:cs typeface="Times New Roman" panose="02020603050405020304" pitchFamily="18" charset="0"/>
              </a:rPr>
              <a:t> συστήματος </a:t>
            </a:r>
            <a:r>
              <a:rPr lang="el-GR" sz="2000" dirty="0" err="1">
                <a:latin typeface="Times New Roman" panose="02020603050405020304" pitchFamily="18" charset="0"/>
                <a:cs typeface="Times New Roman" panose="02020603050405020304" pitchFamily="18" charset="0"/>
              </a:rPr>
              <a:t>υποκρετίνης-ορεξίνης</a:t>
            </a:r>
            <a:endParaRPr lang="el-GR" sz="2000" dirty="0">
              <a:latin typeface="Times New Roman" panose="02020603050405020304" pitchFamily="18" charset="0"/>
              <a:cs typeface="Times New Roman" panose="02020603050405020304" pitchFamily="18" charset="0"/>
            </a:endParaRPr>
          </a:p>
          <a:p>
            <a:pPr marL="514350" indent="-514350">
              <a:lnSpc>
                <a:spcPct val="95000"/>
              </a:lnSpc>
              <a:buFont typeface="+mj-lt"/>
              <a:buAutoNum type="arabicPeriod"/>
            </a:pPr>
            <a:endParaRPr lang="el-GR" sz="2000" dirty="0">
              <a:latin typeface="Times New Roman" panose="02020603050405020304" pitchFamily="18" charset="0"/>
              <a:cs typeface="Times New Roman" panose="02020603050405020304" pitchFamily="18" charset="0"/>
            </a:endParaRPr>
          </a:p>
        </p:txBody>
      </p:sp>
      <p:pic>
        <p:nvPicPr>
          <p:cNvPr id="5" name="Εικόνα 4">
            <a:extLst>
              <a:ext uri="{FF2B5EF4-FFF2-40B4-BE49-F238E27FC236}">
                <a16:creationId xmlns:a16="http://schemas.microsoft.com/office/drawing/2014/main" id="{EDCA1161-DFD0-4DD2-85F3-8B47A09C75C4}"/>
              </a:ext>
            </a:extLst>
          </p:cNvPr>
          <p:cNvPicPr>
            <a:picLocks noChangeAspect="1"/>
          </p:cNvPicPr>
          <p:nvPr/>
        </p:nvPicPr>
        <p:blipFill>
          <a:blip r:embed="rId2"/>
          <a:stretch>
            <a:fillRect/>
          </a:stretch>
        </p:blipFill>
        <p:spPr>
          <a:xfrm>
            <a:off x="1070043" y="1517903"/>
            <a:ext cx="3949429" cy="4063090"/>
          </a:xfrm>
          <a:prstGeom prst="rect">
            <a:avLst/>
          </a:prstGeom>
        </p:spPr>
      </p:pic>
    </p:spTree>
    <p:extLst>
      <p:ext uri="{BB962C8B-B14F-4D97-AF65-F5344CB8AC3E}">
        <p14:creationId xmlns:p14="http://schemas.microsoft.com/office/powerpoint/2010/main" val="3809950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3E83653-DEBF-4F80-8A6D-4C659652CD98}"/>
              </a:ext>
            </a:extLst>
          </p:cNvPr>
          <p:cNvSpPr>
            <a:spLocks noGrp="1"/>
          </p:cNvSpPr>
          <p:nvPr>
            <p:ph type="title"/>
          </p:nvPr>
        </p:nvSpPr>
        <p:spPr>
          <a:xfrm>
            <a:off x="1517904" y="1517903"/>
            <a:ext cx="7620178" cy="1345115"/>
          </a:xfrm>
        </p:spPr>
        <p:txBody>
          <a:bodyPr>
            <a:normAutofit/>
          </a:bodyPr>
          <a:lstStyle/>
          <a:p>
            <a:r>
              <a:rPr lang="el-GR" sz="2600" dirty="0">
                <a:latin typeface="Times New Roman" panose="02020603050405020304" pitchFamily="18" charset="0"/>
                <a:cs typeface="Times New Roman" panose="02020603050405020304" pitchFamily="18" charset="0"/>
              </a:rPr>
              <a:t>Αϋπνία σε μεγαλύτερα παιδιά και εφήβους</a:t>
            </a:r>
            <a:br>
              <a:rPr lang="el-GR" sz="2600" dirty="0">
                <a:latin typeface="Times New Roman" panose="02020603050405020304" pitchFamily="18" charset="0"/>
                <a:cs typeface="Times New Roman" panose="02020603050405020304" pitchFamily="18" charset="0"/>
              </a:rPr>
            </a:br>
            <a:endParaRPr lang="el-GR" sz="2600"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E8D5DE3B-1B10-407F-BBDA-480D185298AF}"/>
              </a:ext>
            </a:extLst>
          </p:cNvPr>
          <p:cNvSpPr>
            <a:spLocks noGrp="1"/>
          </p:cNvSpPr>
          <p:nvPr>
            <p:ph idx="1"/>
          </p:nvPr>
        </p:nvSpPr>
        <p:spPr>
          <a:xfrm>
            <a:off x="1517904" y="2127908"/>
            <a:ext cx="7120258" cy="3754681"/>
          </a:xfrm>
        </p:spPr>
        <p:txBody>
          <a:bodyPr>
            <a:normAutofit/>
          </a:bodyPr>
          <a:lstStyle/>
          <a:p>
            <a:pPr>
              <a:lnSpc>
                <a:spcPct val="95000"/>
              </a:lnSpc>
            </a:pPr>
            <a:r>
              <a:rPr lang="el-GR" sz="2000" dirty="0">
                <a:latin typeface="Times New Roman" panose="02020603050405020304" pitchFamily="18" charset="0"/>
                <a:cs typeface="Times New Roman" panose="02020603050405020304" pitchFamily="18" charset="0"/>
              </a:rPr>
              <a:t>Σχετικά συχνή - 10% των μεγαλύτερων παιδιών και εφήβων. </a:t>
            </a:r>
          </a:p>
          <a:p>
            <a:pPr>
              <a:lnSpc>
                <a:spcPct val="95000"/>
              </a:lnSpc>
            </a:pPr>
            <a:endParaRPr lang="el-GR" sz="2000" dirty="0">
              <a:latin typeface="Times New Roman" panose="02020603050405020304" pitchFamily="18" charset="0"/>
              <a:cs typeface="Times New Roman" panose="02020603050405020304" pitchFamily="18" charset="0"/>
            </a:endParaRPr>
          </a:p>
          <a:p>
            <a:pPr>
              <a:lnSpc>
                <a:spcPct val="95000"/>
              </a:lnSpc>
            </a:pPr>
            <a:r>
              <a:rPr lang="el-GR" sz="2000" dirty="0">
                <a:latin typeface="Times New Roman" panose="02020603050405020304" pitchFamily="18" charset="0"/>
                <a:cs typeface="Times New Roman" panose="02020603050405020304" pitchFamily="18" charset="0"/>
              </a:rPr>
              <a:t>Στις ηλικίες αυτές τα παιδιά παρουσιάζουν αυτονομία στην επιλογή της ώρας κατάκλισης, αναπτύσσουν συνήθειες που διαταράσσουν τη φυσιολογική εισαγωγή του ύπνου, όπως η βραδινή χρήση υπολογιστών, </a:t>
            </a:r>
            <a:r>
              <a:rPr lang="el-GR" sz="2000" dirty="0" err="1">
                <a:latin typeface="Times New Roman" panose="02020603050405020304" pitchFamily="18" charset="0"/>
                <a:cs typeface="Times New Roman" panose="02020603050405020304" pitchFamily="18" charset="0"/>
              </a:rPr>
              <a:t>smart</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phones</a:t>
            </a:r>
            <a:r>
              <a:rPr lang="el-GR" sz="2000" dirty="0">
                <a:latin typeface="Times New Roman" panose="02020603050405020304" pitchFamily="18" charset="0"/>
                <a:cs typeface="Times New Roman" panose="02020603050405020304" pitchFamily="18" charset="0"/>
              </a:rPr>
              <a:t> και </a:t>
            </a:r>
            <a:r>
              <a:rPr lang="el-GR" sz="2000" dirty="0" err="1">
                <a:latin typeface="Times New Roman" panose="02020603050405020304" pitchFamily="18" charset="0"/>
                <a:cs typeface="Times New Roman" panose="02020603050405020304" pitchFamily="18" charset="0"/>
              </a:rPr>
              <a:t>βιντεο</a:t>
            </a:r>
            <a:r>
              <a:rPr lang="el-GR" sz="2000" dirty="0">
                <a:latin typeface="Times New Roman" panose="02020603050405020304" pitchFamily="18" charset="0"/>
                <a:cs typeface="Times New Roman" panose="02020603050405020304" pitchFamily="18" charset="0"/>
              </a:rPr>
              <a:t>-παιχνιδιών.</a:t>
            </a:r>
          </a:p>
          <a:p>
            <a:pPr>
              <a:lnSpc>
                <a:spcPct val="95000"/>
              </a:lnSpc>
            </a:pPr>
            <a:endParaRPr lang="el-GR" sz="2000" dirty="0">
              <a:latin typeface="Times New Roman" panose="02020603050405020304" pitchFamily="18" charset="0"/>
              <a:cs typeface="Times New Roman" panose="02020603050405020304" pitchFamily="18" charset="0"/>
            </a:endParaRPr>
          </a:p>
          <a:p>
            <a:pPr>
              <a:lnSpc>
                <a:spcPct val="95000"/>
              </a:lnSpc>
            </a:pPr>
            <a:r>
              <a:rPr lang="el-GR" sz="2000" dirty="0">
                <a:latin typeface="Times New Roman" panose="02020603050405020304" pitchFamily="18" charset="0"/>
                <a:cs typeface="Times New Roman" panose="02020603050405020304" pitchFamily="18" charset="0"/>
              </a:rPr>
              <a:t>Περίοδος διακοπών </a:t>
            </a:r>
            <a:r>
              <a:rPr lang="el-GR" sz="2000" dirty="0">
                <a:latin typeface="Times New Roman" panose="02020603050405020304" pitchFamily="18" charset="0"/>
                <a:cs typeface="Times New Roman" panose="02020603050405020304" pitchFamily="18" charset="0"/>
                <a:sym typeface="Wingdings" panose="05000000000000000000" pitchFamily="2" charset="2"/>
              </a:rPr>
              <a:t> </a:t>
            </a:r>
            <a:r>
              <a:rPr lang="el-GR" sz="2000" dirty="0">
                <a:latin typeface="Times New Roman" panose="02020603050405020304" pitchFamily="18" charset="0"/>
                <a:cs typeface="Times New Roman" panose="02020603050405020304" pitchFamily="18" charset="0"/>
              </a:rPr>
              <a:t>καθυστέρηση στην κατάκλιση </a:t>
            </a:r>
            <a:r>
              <a:rPr lang="el-GR" sz="2000" dirty="0">
                <a:latin typeface="Times New Roman" panose="02020603050405020304" pitchFamily="18" charset="0"/>
                <a:cs typeface="Times New Roman" panose="02020603050405020304" pitchFamily="18" charset="0"/>
                <a:sym typeface="Wingdings" panose="05000000000000000000" pitchFamily="2" charset="2"/>
              </a:rPr>
              <a:t> </a:t>
            </a:r>
            <a:r>
              <a:rPr lang="el-GR" sz="2000" dirty="0">
                <a:latin typeface="Times New Roman" panose="02020603050405020304" pitchFamily="18" charset="0"/>
                <a:cs typeface="Times New Roman" panose="02020603050405020304" pitchFamily="18" charset="0"/>
              </a:rPr>
              <a:t>μετατόπιση της φάσης του ύπνου αργότερα (sleep phase delay).</a:t>
            </a:r>
          </a:p>
          <a:p>
            <a:pPr>
              <a:lnSpc>
                <a:spcPct val="95000"/>
              </a:lnSpc>
            </a:pPr>
            <a:endParaRPr lang="el-GR" sz="20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CC312E42-E5E7-4300-8F49-83BDE286FB74}"/>
              </a:ext>
            </a:extLst>
          </p:cNvPr>
          <p:cNvPicPr>
            <a:picLocks noChangeAspect="1"/>
          </p:cNvPicPr>
          <p:nvPr/>
        </p:nvPicPr>
        <p:blipFill>
          <a:blip r:embed="rId2"/>
          <a:stretch>
            <a:fillRect/>
          </a:stretch>
        </p:blipFill>
        <p:spPr>
          <a:xfrm>
            <a:off x="9138082" y="1371987"/>
            <a:ext cx="2061515" cy="4581145"/>
          </a:xfrm>
          <a:prstGeom prst="rect">
            <a:avLst/>
          </a:prstGeom>
        </p:spPr>
      </p:pic>
    </p:spTree>
    <p:extLst>
      <p:ext uri="{BB962C8B-B14F-4D97-AF65-F5344CB8AC3E}">
        <p14:creationId xmlns:p14="http://schemas.microsoft.com/office/powerpoint/2010/main" val="31879253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D0CF1E-4915-4854-AE1A-BE8E8ABDE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378B036-879B-4F45-A653-56FC275A7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12192000" cy="6096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4BA8E5C2-3F1D-406B-B28F-77601CCD1B47}"/>
              </a:ext>
            </a:extLst>
          </p:cNvPr>
          <p:cNvSpPr>
            <a:spLocks noGrp="1"/>
          </p:cNvSpPr>
          <p:nvPr>
            <p:ph idx="1"/>
          </p:nvPr>
        </p:nvSpPr>
        <p:spPr>
          <a:xfrm>
            <a:off x="762000" y="1862485"/>
            <a:ext cx="10668000" cy="3605718"/>
          </a:xfrm>
        </p:spPr>
        <p:txBody>
          <a:bodyPr>
            <a:normAutofit/>
          </a:bodyPr>
          <a:lstStyle/>
          <a:p>
            <a:pPr marL="0" indent="0">
              <a:lnSpc>
                <a:spcPct val="95000"/>
              </a:lnSpc>
              <a:buNone/>
            </a:pPr>
            <a:r>
              <a:rPr lang="el-GR" sz="2000" dirty="0">
                <a:latin typeface="Times New Roman" panose="02020603050405020304" pitchFamily="18" charset="0"/>
                <a:cs typeface="Times New Roman" panose="02020603050405020304" pitchFamily="18" charset="0"/>
              </a:rPr>
              <a:t>Άλλες μορφές αϋπνίας σε αυτή την ηλικιακή ομάδα σχετίζονται με:</a:t>
            </a:r>
          </a:p>
          <a:p>
            <a:pPr>
              <a:lnSpc>
                <a:spcPct val="95000"/>
              </a:lnSpc>
            </a:pPr>
            <a:r>
              <a:rPr lang="el-GR" sz="2000" dirty="0">
                <a:latin typeface="Times New Roman" panose="02020603050405020304" pitchFamily="18" charset="0"/>
                <a:cs typeface="Times New Roman" panose="02020603050405020304" pitchFamily="18" charset="0"/>
              </a:rPr>
              <a:t> τη χρήση καφέ ή ουσιών, </a:t>
            </a:r>
          </a:p>
          <a:p>
            <a:pPr>
              <a:lnSpc>
                <a:spcPct val="95000"/>
              </a:lnSpc>
            </a:pPr>
            <a:r>
              <a:rPr lang="el-GR" sz="2000" dirty="0">
                <a:latin typeface="Times New Roman" panose="02020603050405020304" pitchFamily="18" charset="0"/>
                <a:cs typeface="Times New Roman" panose="02020603050405020304" pitchFamily="18" charset="0"/>
              </a:rPr>
              <a:t>την ύπαρξη υποκείμενης αναπτυξιακής διαταραχής και σπανιότερα, </a:t>
            </a:r>
          </a:p>
          <a:p>
            <a:pPr>
              <a:lnSpc>
                <a:spcPct val="95000"/>
              </a:lnSpc>
            </a:pPr>
            <a:r>
              <a:rPr lang="el-GR" sz="2000" dirty="0">
                <a:latin typeface="Times New Roman" panose="02020603050405020304" pitchFamily="18" charset="0"/>
                <a:cs typeface="Times New Roman" panose="02020603050405020304" pitchFamily="18" charset="0"/>
              </a:rPr>
              <a:t>με το σύνδρομο των ανήσυχων άκρων.</a:t>
            </a:r>
          </a:p>
          <a:p>
            <a:pPr>
              <a:lnSpc>
                <a:spcPct val="95000"/>
              </a:lnSpc>
            </a:pPr>
            <a:endParaRPr lang="el-GR" sz="2000" dirty="0">
              <a:latin typeface="Times New Roman" panose="02020603050405020304" pitchFamily="18" charset="0"/>
              <a:cs typeface="Times New Roman" panose="02020603050405020304" pitchFamily="18" charset="0"/>
            </a:endParaRPr>
          </a:p>
          <a:p>
            <a:pPr marL="0" indent="0">
              <a:lnSpc>
                <a:spcPct val="95000"/>
              </a:lnSpc>
              <a:buNone/>
            </a:pPr>
            <a:r>
              <a:rPr lang="el-GR" sz="2000" dirty="0">
                <a:latin typeface="Times New Roman" panose="02020603050405020304" pitchFamily="18" charset="0"/>
                <a:cs typeface="Times New Roman" panose="02020603050405020304" pitchFamily="18" charset="0"/>
              </a:rPr>
              <a:t>Σπανίως χρειάζεται ειδική θεραπεία πέραν της προσπάθειας αλλαγής της συμπεριφοράς και καθιέρωσης υγιεινών συνηθειών ύπνου.</a:t>
            </a:r>
            <a:r>
              <a:rPr lang="en-US" sz="2000" dirty="0">
                <a:latin typeface="Times New Roman" panose="02020603050405020304" pitchFamily="18" charset="0"/>
                <a:cs typeface="Times New Roman" panose="02020603050405020304" pitchFamily="18" charset="0"/>
              </a:rPr>
              <a:t> </a:t>
            </a:r>
            <a:endParaRPr lang="el-GR" sz="2000" dirty="0">
              <a:latin typeface="Times New Roman" panose="02020603050405020304" pitchFamily="18" charset="0"/>
              <a:cs typeface="Times New Roman" panose="02020603050405020304" pitchFamily="18" charset="0"/>
            </a:endParaRPr>
          </a:p>
          <a:p>
            <a:pPr marL="0" indent="0">
              <a:lnSpc>
                <a:spcPct val="95000"/>
              </a:lnSpc>
              <a:buNone/>
            </a:pPr>
            <a:r>
              <a:rPr lang="el-GR" sz="2000" dirty="0">
                <a:latin typeface="Times New Roman" panose="02020603050405020304" pitchFamily="18" charset="0"/>
                <a:cs typeface="Times New Roman" panose="02020603050405020304" pitchFamily="18" charset="0"/>
              </a:rPr>
              <a:t>Αρκετές μελέτες έχουν αποδείξει την αποτελεσματικότητα της μελατονίνης σε παιδιά της σχολικής ηλικίας. </a:t>
            </a:r>
          </a:p>
          <a:p>
            <a:pPr>
              <a:lnSpc>
                <a:spcPct val="95000"/>
              </a:lnSpc>
            </a:pPr>
            <a:endParaRPr lang="el-G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5788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2767B21-AA59-4860-897D-C757B6ACC392}"/>
              </a:ext>
            </a:extLst>
          </p:cNvPr>
          <p:cNvSpPr>
            <a:spLocks noGrp="1"/>
          </p:cNvSpPr>
          <p:nvPr>
            <p:ph type="title"/>
          </p:nvPr>
        </p:nvSpPr>
        <p:spPr>
          <a:xfrm>
            <a:off x="1643512" y="959392"/>
            <a:ext cx="9308981" cy="563816"/>
          </a:xfrm>
        </p:spPr>
        <p:txBody>
          <a:bodyPr>
            <a:normAutofit fontScale="90000"/>
          </a:bodyPr>
          <a:lstStyle/>
          <a:p>
            <a:pPr algn="ctr"/>
            <a:r>
              <a:rPr lang="el-GR" dirty="0" err="1">
                <a:latin typeface="Times New Roman" panose="02020603050405020304" pitchFamily="18" charset="0"/>
                <a:cs typeface="Times New Roman" panose="02020603050405020304" pitchFamily="18" charset="0"/>
              </a:rPr>
              <a:t>Υπερυπνία</a:t>
            </a:r>
            <a:br>
              <a:rPr lang="el-GR" dirty="0">
                <a:latin typeface="Times New Roman" panose="02020603050405020304" pitchFamily="18" charset="0"/>
                <a:cs typeface="Times New Roman" panose="02020603050405020304" pitchFamily="18" charset="0"/>
              </a:rPr>
            </a:br>
            <a:endParaRPr lang="el-GR"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AB54F52A-8DF4-44E1-A080-0C908E04C674}"/>
              </a:ext>
            </a:extLst>
          </p:cNvPr>
          <p:cNvSpPr>
            <a:spLocks noGrp="1"/>
          </p:cNvSpPr>
          <p:nvPr>
            <p:ph idx="1"/>
          </p:nvPr>
        </p:nvSpPr>
        <p:spPr>
          <a:xfrm>
            <a:off x="761999" y="1602520"/>
            <a:ext cx="7068106" cy="4407663"/>
          </a:xfrm>
        </p:spPr>
        <p:txBody>
          <a:bodyPr>
            <a:noAutofit/>
          </a:bodyPr>
          <a:lstStyle/>
          <a:p>
            <a:pPr>
              <a:lnSpc>
                <a:spcPct val="95000"/>
              </a:lnSpc>
            </a:pPr>
            <a:r>
              <a:rPr lang="el-GR" sz="2000" dirty="0">
                <a:latin typeface="Times New Roman" panose="02020603050405020304" pitchFamily="18" charset="0"/>
                <a:cs typeface="Times New Roman" panose="02020603050405020304" pitchFamily="18" charset="0"/>
              </a:rPr>
              <a:t>Τα υγιή παιδιά που κοιμούνται καλά το βράδυ, διατηρούν άριστο επίπεδο εγρήγορσης και σπάνια μπορεί να χρειαστούν ύπνο κατά τη διάρκεια της ημέρας. </a:t>
            </a:r>
          </a:p>
          <a:p>
            <a:pPr marL="0" indent="0">
              <a:lnSpc>
                <a:spcPct val="95000"/>
              </a:lnSpc>
              <a:buNone/>
            </a:pPr>
            <a:r>
              <a:rPr lang="el-GR" sz="2000" dirty="0">
                <a:latin typeface="Times New Roman" panose="02020603050405020304" pitchFamily="18" charset="0"/>
                <a:cs typeface="Times New Roman" panose="02020603050405020304" pitchFamily="18" charset="0"/>
              </a:rPr>
              <a:t> Εάν αυτό παρατηρηθεί τότε υπάρχουν 3 πιθανές εξηγήσεις:</a:t>
            </a:r>
          </a:p>
          <a:p>
            <a:pPr>
              <a:lnSpc>
                <a:spcPct val="95000"/>
              </a:lnSpc>
            </a:pPr>
            <a:r>
              <a:rPr lang="el-GR" sz="2000" dirty="0">
                <a:latin typeface="Times New Roman" panose="02020603050405020304" pitchFamily="18" charset="0"/>
                <a:cs typeface="Times New Roman" panose="02020603050405020304" pitchFamily="18" charset="0"/>
              </a:rPr>
              <a:t> Το παιδί έχει αναπτύξει συνήθειες που επηρεάζουν αρνητικά την εισαγωγή και διατήρηση του ύπνου.</a:t>
            </a:r>
          </a:p>
          <a:p>
            <a:pPr>
              <a:lnSpc>
                <a:spcPct val="95000"/>
              </a:lnSpc>
            </a:pPr>
            <a:endParaRPr lang="el-GR" sz="2000" dirty="0">
              <a:latin typeface="Times New Roman" panose="02020603050405020304" pitchFamily="18" charset="0"/>
              <a:cs typeface="Times New Roman" panose="02020603050405020304" pitchFamily="18" charset="0"/>
            </a:endParaRPr>
          </a:p>
          <a:p>
            <a:pPr>
              <a:lnSpc>
                <a:spcPct val="95000"/>
              </a:lnSpc>
            </a:pPr>
            <a:r>
              <a:rPr lang="el-GR" sz="2000" dirty="0">
                <a:latin typeface="Times New Roman" panose="02020603050405020304" pitchFamily="18" charset="0"/>
                <a:cs typeface="Times New Roman" panose="02020603050405020304" pitchFamily="18" charset="0"/>
              </a:rPr>
              <a:t> Υπάρχει υποκείμενη διαταραχή που διαταράσσει σοβαρά τον νυχτερινό ύπνο,  όπως η αποφρακτική άπνοια ύπνου, το σύνδρομο των ανήσυχων άκρων και η εμφάνιση επιληπτικών σπασμών.</a:t>
            </a:r>
          </a:p>
          <a:p>
            <a:pPr>
              <a:lnSpc>
                <a:spcPct val="95000"/>
              </a:lnSpc>
            </a:pPr>
            <a:endParaRPr lang="el-GR" sz="2000" dirty="0">
              <a:latin typeface="Times New Roman" panose="02020603050405020304" pitchFamily="18" charset="0"/>
              <a:cs typeface="Times New Roman" panose="02020603050405020304" pitchFamily="18" charset="0"/>
            </a:endParaRPr>
          </a:p>
          <a:p>
            <a:pPr>
              <a:lnSpc>
                <a:spcPct val="95000"/>
              </a:lnSpc>
            </a:pPr>
            <a:r>
              <a:rPr lang="el-GR" sz="2000" dirty="0">
                <a:latin typeface="Times New Roman" panose="02020603050405020304" pitchFamily="18" charset="0"/>
                <a:cs typeface="Times New Roman" panose="02020603050405020304" pitchFamily="18" charset="0"/>
              </a:rPr>
              <a:t>Υπάρχει υποκείμενη διαταραχή που δεν επηρεάζει σημαντικά τον νυχτερινό ύπνο, αλλά προκαλεί ημερήσια υπνηλία. </a:t>
            </a:r>
          </a:p>
          <a:p>
            <a:pPr>
              <a:lnSpc>
                <a:spcPct val="95000"/>
              </a:lnSpc>
            </a:pPr>
            <a:endParaRPr lang="el-GR" sz="20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7D223374-2F4D-47B0-89FE-9CD1CE9AF1F8}"/>
              </a:ext>
            </a:extLst>
          </p:cNvPr>
          <p:cNvPicPr>
            <a:picLocks noChangeAspect="1"/>
          </p:cNvPicPr>
          <p:nvPr/>
        </p:nvPicPr>
        <p:blipFill>
          <a:blip r:embed="rId2"/>
          <a:stretch>
            <a:fillRect/>
          </a:stretch>
        </p:blipFill>
        <p:spPr>
          <a:xfrm>
            <a:off x="7590429" y="3126064"/>
            <a:ext cx="3839571" cy="1449438"/>
          </a:xfrm>
          <a:prstGeom prst="rect">
            <a:avLst/>
          </a:prstGeom>
        </p:spPr>
      </p:pic>
    </p:spTree>
    <p:extLst>
      <p:ext uri="{BB962C8B-B14F-4D97-AF65-F5344CB8AC3E}">
        <p14:creationId xmlns:p14="http://schemas.microsoft.com/office/powerpoint/2010/main" val="37802762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18E670AF-873F-44DB-9862-796E652EE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430001" cy="6175613"/>
          </a:xfrm>
          <a:custGeom>
            <a:avLst/>
            <a:gdLst>
              <a:gd name="connsiteX0" fmla="*/ 0 w 11430001"/>
              <a:gd name="connsiteY0" fmla="*/ 0 h 6175613"/>
              <a:gd name="connsiteX1" fmla="*/ 5638031 w 11430001"/>
              <a:gd name="connsiteY1" fmla="*/ 0 h 6175613"/>
              <a:gd name="connsiteX2" fmla="*/ 5638031 w 11430001"/>
              <a:gd name="connsiteY2" fmla="*/ 758954 h 6175613"/>
              <a:gd name="connsiteX3" fmla="*/ 11430001 w 11430001"/>
              <a:gd name="connsiteY3" fmla="*/ 758954 h 6175613"/>
              <a:gd name="connsiteX4" fmla="*/ 11430001 w 11430001"/>
              <a:gd name="connsiteY4" fmla="*/ 6175613 h 6175613"/>
              <a:gd name="connsiteX5" fmla="*/ 5638031 w 11430001"/>
              <a:gd name="connsiteY5" fmla="*/ 6175613 h 6175613"/>
              <a:gd name="connsiteX6" fmla="*/ 5240741 w 11430001"/>
              <a:gd name="connsiteY6" fmla="*/ 6175613 h 6175613"/>
              <a:gd name="connsiteX7" fmla="*/ 0 w 11430001"/>
              <a:gd name="connsiteY7" fmla="*/ 6175613 h 617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75613">
                <a:moveTo>
                  <a:pt x="0" y="0"/>
                </a:moveTo>
                <a:lnTo>
                  <a:pt x="5638031" y="0"/>
                </a:lnTo>
                <a:lnTo>
                  <a:pt x="5638031" y="758954"/>
                </a:lnTo>
                <a:lnTo>
                  <a:pt x="11430001" y="758954"/>
                </a:lnTo>
                <a:lnTo>
                  <a:pt x="11430001" y="6175613"/>
                </a:lnTo>
                <a:lnTo>
                  <a:pt x="5638031" y="6175613"/>
                </a:lnTo>
                <a:lnTo>
                  <a:pt x="5240741" y="6175613"/>
                </a:lnTo>
                <a:lnTo>
                  <a:pt x="0" y="61756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6F8C6EF9-EE7C-4AC6-BDF6-0973D5CCC872}"/>
              </a:ext>
            </a:extLst>
          </p:cNvPr>
          <p:cNvSpPr>
            <a:spLocks noGrp="1"/>
          </p:cNvSpPr>
          <p:nvPr>
            <p:ph type="title"/>
          </p:nvPr>
        </p:nvSpPr>
        <p:spPr>
          <a:xfrm>
            <a:off x="330740" y="175098"/>
            <a:ext cx="5145932" cy="1820329"/>
          </a:xfrm>
        </p:spPr>
        <p:txBody>
          <a:bodyPr anchor="ctr">
            <a:normAutofit/>
          </a:bodyPr>
          <a:lstStyle/>
          <a:p>
            <a:pPr algn="ctr"/>
            <a:r>
              <a:rPr lang="el-GR" sz="2600" b="1" dirty="0">
                <a:latin typeface="Times New Roman" panose="02020603050405020304" pitchFamily="18" charset="0"/>
                <a:cs typeface="Times New Roman" panose="02020603050405020304" pitchFamily="18" charset="0"/>
              </a:rPr>
              <a:t>Διαταραγμένη αναπνοή ύπνου (</a:t>
            </a:r>
            <a:r>
              <a:rPr lang="en-US" sz="2600" b="1" dirty="0">
                <a:latin typeface="Times New Roman" panose="02020603050405020304" pitchFamily="18" charset="0"/>
                <a:cs typeface="Times New Roman" panose="02020603050405020304" pitchFamily="18" charset="0"/>
              </a:rPr>
              <a:t>Sleep </a:t>
            </a:r>
            <a:r>
              <a:rPr lang="en-US" sz="2600" b="1" dirty="0" err="1">
                <a:latin typeface="Times New Roman" panose="02020603050405020304" pitchFamily="18" charset="0"/>
                <a:cs typeface="Times New Roman" panose="02020603050405020304" pitchFamily="18" charset="0"/>
              </a:rPr>
              <a:t>disorderd</a:t>
            </a:r>
            <a:r>
              <a:rPr lang="en-US" sz="2600" b="1" dirty="0">
                <a:latin typeface="Times New Roman" panose="02020603050405020304" pitchFamily="18" charset="0"/>
                <a:cs typeface="Times New Roman" panose="02020603050405020304" pitchFamily="18" charset="0"/>
              </a:rPr>
              <a:t> breathing)</a:t>
            </a:r>
            <a:br>
              <a:rPr lang="el-GR" sz="2600" dirty="0">
                <a:latin typeface="Times New Roman" panose="02020603050405020304" pitchFamily="18" charset="0"/>
                <a:cs typeface="Times New Roman" panose="02020603050405020304" pitchFamily="18" charset="0"/>
              </a:rPr>
            </a:br>
            <a:br>
              <a:rPr lang="el-GR" sz="2600" dirty="0">
                <a:latin typeface="Times New Roman" panose="02020603050405020304" pitchFamily="18" charset="0"/>
                <a:cs typeface="Times New Roman" panose="02020603050405020304" pitchFamily="18" charset="0"/>
              </a:rPr>
            </a:br>
            <a:endParaRPr lang="el-GR" sz="2600"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7CD77330-D40C-469E-94C1-2FE9B5AFAD6A}"/>
              </a:ext>
            </a:extLst>
          </p:cNvPr>
          <p:cNvSpPr>
            <a:spLocks noGrp="1"/>
          </p:cNvSpPr>
          <p:nvPr>
            <p:ph idx="1"/>
          </p:nvPr>
        </p:nvSpPr>
        <p:spPr>
          <a:xfrm>
            <a:off x="97278" y="2071991"/>
            <a:ext cx="5379394" cy="4024009"/>
          </a:xfrm>
        </p:spPr>
        <p:txBody>
          <a:bodyPr anchor="t">
            <a:normAutofit/>
          </a:bodyPr>
          <a:lstStyle/>
          <a:p>
            <a:pPr>
              <a:lnSpc>
                <a:spcPct val="95000"/>
              </a:lnSpc>
            </a:pPr>
            <a:r>
              <a:rPr lang="el-GR" sz="2400" dirty="0">
                <a:latin typeface="Times New Roman" panose="02020603050405020304" pitchFamily="18" charset="0"/>
                <a:cs typeface="Times New Roman" panose="02020603050405020304" pitchFamily="18" charset="0"/>
              </a:rPr>
              <a:t>Η διαταραγμένη αναπνοή κατά την διάρκεια του ύπνου περιλαμβάνει ένα φάσμα διαταραχών που ποικίλουν σε σοβαρότητα από απλό ροχαλητό έως αποφρακτική άπνοια του ύπνου.</a:t>
            </a:r>
            <a:endParaRPr lang="en-US" sz="2400" dirty="0">
              <a:latin typeface="Times New Roman" panose="02020603050405020304" pitchFamily="18" charset="0"/>
              <a:cs typeface="Times New Roman" panose="02020603050405020304" pitchFamily="18" charset="0"/>
            </a:endParaRPr>
          </a:p>
          <a:p>
            <a:pPr>
              <a:lnSpc>
                <a:spcPct val="95000"/>
              </a:lnSpc>
            </a:pPr>
            <a:endParaRPr lang="el-GR" sz="2400" dirty="0">
              <a:latin typeface="Times New Roman" panose="02020603050405020304" pitchFamily="18" charset="0"/>
              <a:cs typeface="Times New Roman" panose="02020603050405020304" pitchFamily="18" charset="0"/>
            </a:endParaRPr>
          </a:p>
          <a:p>
            <a:pPr>
              <a:lnSpc>
                <a:spcPct val="95000"/>
              </a:lnSpc>
            </a:pPr>
            <a:r>
              <a:rPr lang="el-GR" sz="2400" dirty="0">
                <a:latin typeface="Times New Roman" panose="02020603050405020304" pitchFamily="18" charset="0"/>
                <a:cs typeface="Times New Roman" panose="02020603050405020304" pitchFamily="18" charset="0"/>
              </a:rPr>
              <a:t>Επιδημιολογία: 10% ροχαλητό, 1-3% αποφρακτική άπνοια ύπνου.</a:t>
            </a:r>
          </a:p>
        </p:txBody>
      </p:sp>
      <p:pic>
        <p:nvPicPr>
          <p:cNvPr id="4" name="Εικόνα 3">
            <a:extLst>
              <a:ext uri="{FF2B5EF4-FFF2-40B4-BE49-F238E27FC236}">
                <a16:creationId xmlns:a16="http://schemas.microsoft.com/office/drawing/2014/main" id="{A656DD29-4841-43E3-9BB1-E1F02EFDDAC5}"/>
              </a:ext>
            </a:extLst>
          </p:cNvPr>
          <p:cNvPicPr>
            <a:picLocks noChangeAspect="1"/>
          </p:cNvPicPr>
          <p:nvPr/>
        </p:nvPicPr>
        <p:blipFill>
          <a:blip r:embed="rId2"/>
          <a:stretch>
            <a:fillRect/>
          </a:stretch>
        </p:blipFill>
        <p:spPr>
          <a:xfrm>
            <a:off x="5641077" y="2332996"/>
            <a:ext cx="5026924" cy="2950958"/>
          </a:xfrm>
          <a:prstGeom prst="rect">
            <a:avLst/>
          </a:prstGeom>
        </p:spPr>
      </p:pic>
    </p:spTree>
    <p:extLst>
      <p:ext uri="{BB962C8B-B14F-4D97-AF65-F5344CB8AC3E}">
        <p14:creationId xmlns:p14="http://schemas.microsoft.com/office/powerpoint/2010/main" val="19179780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18E670AF-873F-44DB-9862-796E652EE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430001" cy="6175613"/>
          </a:xfrm>
          <a:custGeom>
            <a:avLst/>
            <a:gdLst>
              <a:gd name="connsiteX0" fmla="*/ 0 w 11430001"/>
              <a:gd name="connsiteY0" fmla="*/ 0 h 6175613"/>
              <a:gd name="connsiteX1" fmla="*/ 5638031 w 11430001"/>
              <a:gd name="connsiteY1" fmla="*/ 0 h 6175613"/>
              <a:gd name="connsiteX2" fmla="*/ 5638031 w 11430001"/>
              <a:gd name="connsiteY2" fmla="*/ 758954 h 6175613"/>
              <a:gd name="connsiteX3" fmla="*/ 11430001 w 11430001"/>
              <a:gd name="connsiteY3" fmla="*/ 758954 h 6175613"/>
              <a:gd name="connsiteX4" fmla="*/ 11430001 w 11430001"/>
              <a:gd name="connsiteY4" fmla="*/ 6175613 h 6175613"/>
              <a:gd name="connsiteX5" fmla="*/ 5638031 w 11430001"/>
              <a:gd name="connsiteY5" fmla="*/ 6175613 h 6175613"/>
              <a:gd name="connsiteX6" fmla="*/ 5240741 w 11430001"/>
              <a:gd name="connsiteY6" fmla="*/ 6175613 h 6175613"/>
              <a:gd name="connsiteX7" fmla="*/ 0 w 11430001"/>
              <a:gd name="connsiteY7" fmla="*/ 6175613 h 617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75613">
                <a:moveTo>
                  <a:pt x="0" y="0"/>
                </a:moveTo>
                <a:lnTo>
                  <a:pt x="5638031" y="0"/>
                </a:lnTo>
                <a:lnTo>
                  <a:pt x="5638031" y="758954"/>
                </a:lnTo>
                <a:lnTo>
                  <a:pt x="11430001" y="758954"/>
                </a:lnTo>
                <a:lnTo>
                  <a:pt x="11430001" y="6175613"/>
                </a:lnTo>
                <a:lnTo>
                  <a:pt x="5638031" y="6175613"/>
                </a:lnTo>
                <a:lnTo>
                  <a:pt x="5240741" y="6175613"/>
                </a:lnTo>
                <a:lnTo>
                  <a:pt x="0" y="61756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3A22AB95-DE64-4015-9A5F-B993853EA316}"/>
              </a:ext>
            </a:extLst>
          </p:cNvPr>
          <p:cNvSpPr>
            <a:spLocks noGrp="1"/>
          </p:cNvSpPr>
          <p:nvPr>
            <p:ph type="title"/>
          </p:nvPr>
        </p:nvSpPr>
        <p:spPr>
          <a:xfrm>
            <a:off x="195309" y="758953"/>
            <a:ext cx="7474997" cy="821272"/>
          </a:xfrm>
        </p:spPr>
        <p:txBody>
          <a:bodyPr anchor="ctr">
            <a:normAutofit fontScale="90000"/>
          </a:bodyPr>
          <a:lstStyle/>
          <a:p>
            <a:r>
              <a:rPr lang="el-GR" b="1" dirty="0">
                <a:latin typeface="Times New Roman" panose="02020603050405020304" pitchFamily="18" charset="0"/>
                <a:cs typeface="Times New Roman" panose="02020603050405020304" pitchFamily="18" charset="0"/>
              </a:rPr>
              <a:t>Αποφρακτική </a:t>
            </a:r>
            <a:r>
              <a:rPr lang="el-GR" b="1" dirty="0" err="1">
                <a:latin typeface="Times New Roman" panose="02020603050405020304" pitchFamily="18" charset="0"/>
                <a:cs typeface="Times New Roman" panose="02020603050405020304" pitchFamily="18" charset="0"/>
              </a:rPr>
              <a:t>υπνική</a:t>
            </a:r>
            <a:r>
              <a:rPr lang="el-GR" b="1" dirty="0">
                <a:latin typeface="Times New Roman" panose="02020603050405020304" pitchFamily="18" charset="0"/>
                <a:cs typeface="Times New Roman" panose="02020603050405020304" pitchFamily="18" charset="0"/>
              </a:rPr>
              <a:t> άπνοια</a:t>
            </a:r>
            <a:br>
              <a:rPr lang="el-GR" b="1" dirty="0">
                <a:latin typeface="Times New Roman" panose="02020603050405020304" pitchFamily="18" charset="0"/>
                <a:cs typeface="Times New Roman" panose="02020603050405020304" pitchFamily="18" charset="0"/>
              </a:rPr>
            </a:br>
            <a:endParaRPr lang="el-GR" b="1"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4000EDDC-808A-459F-8EC9-D2182C1C9E64}"/>
              </a:ext>
            </a:extLst>
          </p:cNvPr>
          <p:cNvSpPr>
            <a:spLocks noGrp="1"/>
          </p:cNvSpPr>
          <p:nvPr>
            <p:ph idx="1"/>
          </p:nvPr>
        </p:nvSpPr>
        <p:spPr>
          <a:xfrm>
            <a:off x="0" y="1438183"/>
            <a:ext cx="7794594" cy="5419817"/>
          </a:xfrm>
        </p:spPr>
        <p:txBody>
          <a:bodyPr anchor="t">
            <a:noAutofit/>
          </a:bodyPr>
          <a:lstStyle/>
          <a:p>
            <a:pPr>
              <a:lnSpc>
                <a:spcPct val="95000"/>
              </a:lnSpc>
            </a:pPr>
            <a:r>
              <a:rPr lang="el-GR" sz="1800" dirty="0">
                <a:latin typeface="Times New Roman" panose="02020603050405020304" pitchFamily="18" charset="0"/>
                <a:cs typeface="Times New Roman" panose="02020603050405020304" pitchFamily="18" charset="0"/>
              </a:rPr>
              <a:t>Οφείλεται κυρίως σε υπερτροφία των αδενοειδών εκβλαστήσεων ή των αμυγδαλών, ανατομικές ανωμαλίες των ανωτέρων αεραγωγών, παχυσαρκία και νευρολογικές διαταραχές (παρέσεις νεύρων)</a:t>
            </a:r>
          </a:p>
          <a:p>
            <a:pPr marL="0" indent="0">
              <a:lnSpc>
                <a:spcPct val="95000"/>
              </a:lnSpc>
              <a:buNone/>
            </a:pPr>
            <a:r>
              <a:rPr lang="el-GR" sz="1800" b="1" dirty="0">
                <a:latin typeface="Times New Roman" panose="02020603050405020304" pitchFamily="18" charset="0"/>
                <a:cs typeface="Times New Roman" panose="02020603050405020304" pitchFamily="18" charset="0"/>
              </a:rPr>
              <a:t>Συμπτωματολογία</a:t>
            </a:r>
          </a:p>
          <a:p>
            <a:pPr>
              <a:lnSpc>
                <a:spcPct val="95000"/>
              </a:lnSpc>
            </a:pPr>
            <a:r>
              <a:rPr lang="el-GR" sz="1800" dirty="0">
                <a:latin typeface="Times New Roman" panose="02020603050405020304" pitchFamily="18" charset="0"/>
                <a:cs typeface="Times New Roman" panose="02020603050405020304" pitchFamily="18" charset="0"/>
              </a:rPr>
              <a:t>Ροχαλητό και απνοϊκά επεισόδια</a:t>
            </a:r>
          </a:p>
          <a:p>
            <a:pPr>
              <a:lnSpc>
                <a:spcPct val="95000"/>
              </a:lnSpc>
            </a:pPr>
            <a:r>
              <a:rPr lang="el-GR" sz="1800" dirty="0">
                <a:latin typeface="Times New Roman" panose="02020603050405020304" pitchFamily="18" charset="0"/>
                <a:cs typeface="Times New Roman" panose="02020603050405020304" pitchFamily="18" charset="0"/>
              </a:rPr>
              <a:t>Ανήσυχος ύπνος με πολλαπλές αφυπνίσεις ή και εφιάλτες</a:t>
            </a:r>
          </a:p>
          <a:p>
            <a:pPr>
              <a:lnSpc>
                <a:spcPct val="95000"/>
              </a:lnSpc>
            </a:pPr>
            <a:r>
              <a:rPr lang="el-GR" sz="1800" dirty="0">
                <a:latin typeface="Times New Roman" panose="02020603050405020304" pitchFamily="18" charset="0"/>
                <a:cs typeface="Times New Roman" panose="02020603050405020304" pitchFamily="18" charset="0"/>
              </a:rPr>
              <a:t>Εφίδρωση</a:t>
            </a:r>
          </a:p>
          <a:p>
            <a:pPr>
              <a:lnSpc>
                <a:spcPct val="95000"/>
              </a:lnSpc>
            </a:pPr>
            <a:r>
              <a:rPr lang="el-GR" sz="1800" dirty="0">
                <a:latin typeface="Times New Roman" panose="02020603050405020304" pitchFamily="18" charset="0"/>
                <a:cs typeface="Times New Roman" panose="02020603050405020304" pitchFamily="18" charset="0"/>
              </a:rPr>
              <a:t>Ενούρηση</a:t>
            </a:r>
          </a:p>
          <a:p>
            <a:pPr marL="0" indent="0">
              <a:lnSpc>
                <a:spcPct val="95000"/>
              </a:lnSpc>
              <a:buNone/>
            </a:pPr>
            <a:r>
              <a:rPr lang="el-GR" sz="1800" dirty="0">
                <a:latin typeface="Times New Roman" panose="02020603050405020304" pitchFamily="18" charset="0"/>
                <a:cs typeface="Times New Roman" panose="02020603050405020304" pitchFamily="18" charset="0"/>
              </a:rPr>
              <a:t>Τα παιδιά με αποφρακτική </a:t>
            </a:r>
            <a:r>
              <a:rPr lang="el-GR" sz="1800" dirty="0" err="1">
                <a:latin typeface="Times New Roman" panose="02020603050405020304" pitchFamily="18" charset="0"/>
                <a:cs typeface="Times New Roman" panose="02020603050405020304" pitchFamily="18" charset="0"/>
              </a:rPr>
              <a:t>υπνική</a:t>
            </a:r>
            <a:r>
              <a:rPr lang="el-GR" sz="1800" dirty="0">
                <a:latin typeface="Times New Roman" panose="02020603050405020304" pitchFamily="18" charset="0"/>
                <a:cs typeface="Times New Roman" panose="02020603050405020304" pitchFamily="18" charset="0"/>
              </a:rPr>
              <a:t> άπνοια δεν παρουσιάζουν ιδιαίτερη υπνηλία και κεφαλαλγία όπως οι ενήλικες, αλλά εμφανίζουν κυρίως διαταραχές συμπεριφοράς, όπως μειωμένη συγκέντρωση και νευρικότητα, που οδηγούν σε έκπτωση των ακαδημαϊκών τους επιδόσεων.</a:t>
            </a:r>
          </a:p>
          <a:p>
            <a:pPr marL="0" indent="0">
              <a:lnSpc>
                <a:spcPct val="95000"/>
              </a:lnSpc>
              <a:buNone/>
            </a:pPr>
            <a:r>
              <a:rPr lang="el-GR" sz="1800" dirty="0">
                <a:latin typeface="Times New Roman" panose="02020603050405020304" pitchFamily="18" charset="0"/>
                <a:cs typeface="Times New Roman" panose="02020603050405020304" pitchFamily="18" charset="0"/>
              </a:rPr>
              <a:t>Ένα μικρό ποσοστό: διαταραχή στην ανάπτυξη και αύξηση (παχυσαρκία ή πιο σπάνια ελλιπή αύξηση βάρους, υπέρταση, χρόνια κεφαλαλγία και αύξηση της ενδοκράνιας πίεσης.</a:t>
            </a:r>
          </a:p>
          <a:p>
            <a:pPr marL="0" indent="0">
              <a:lnSpc>
                <a:spcPct val="95000"/>
              </a:lnSpc>
              <a:buNone/>
            </a:pPr>
            <a:r>
              <a:rPr lang="el-GR" sz="1800" dirty="0">
                <a:latin typeface="Times New Roman" panose="02020603050405020304" pitchFamily="18" charset="0"/>
                <a:cs typeface="Times New Roman" panose="02020603050405020304" pitchFamily="18" charset="0"/>
              </a:rPr>
              <a:t>Απαραίτητη η μελέτη ύπνου.</a:t>
            </a:r>
          </a:p>
          <a:p>
            <a:pPr>
              <a:lnSpc>
                <a:spcPct val="95000"/>
              </a:lnSpc>
            </a:pPr>
            <a:endParaRPr lang="el-GR" sz="1800" dirty="0"/>
          </a:p>
        </p:txBody>
      </p:sp>
      <p:pic>
        <p:nvPicPr>
          <p:cNvPr id="4" name="Εικόνα 3">
            <a:extLst>
              <a:ext uri="{FF2B5EF4-FFF2-40B4-BE49-F238E27FC236}">
                <a16:creationId xmlns:a16="http://schemas.microsoft.com/office/drawing/2014/main" id="{5CDED498-2730-4DE7-9E1B-52F92CAC0EB0}"/>
              </a:ext>
            </a:extLst>
          </p:cNvPr>
          <p:cNvPicPr>
            <a:picLocks noChangeAspect="1"/>
          </p:cNvPicPr>
          <p:nvPr/>
        </p:nvPicPr>
        <p:blipFill>
          <a:blip r:embed="rId2"/>
          <a:stretch>
            <a:fillRect/>
          </a:stretch>
        </p:blipFill>
        <p:spPr>
          <a:xfrm>
            <a:off x="7794594" y="2228435"/>
            <a:ext cx="3635407" cy="2441219"/>
          </a:xfrm>
          <a:prstGeom prst="rect">
            <a:avLst/>
          </a:prstGeom>
        </p:spPr>
      </p:pic>
    </p:spTree>
    <p:extLst>
      <p:ext uri="{BB962C8B-B14F-4D97-AF65-F5344CB8AC3E}">
        <p14:creationId xmlns:p14="http://schemas.microsoft.com/office/powerpoint/2010/main" val="41713164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8CEBA78-4C3B-472F-81F0-36F1A6CA6664}"/>
              </a:ext>
            </a:extLst>
          </p:cNvPr>
          <p:cNvSpPr>
            <a:spLocks noGrp="1"/>
          </p:cNvSpPr>
          <p:nvPr>
            <p:ph type="title"/>
          </p:nvPr>
        </p:nvSpPr>
        <p:spPr>
          <a:xfrm>
            <a:off x="761999" y="1567362"/>
            <a:ext cx="4317551" cy="3491141"/>
          </a:xfrm>
        </p:spPr>
        <p:txBody>
          <a:bodyPr anchor="ctr">
            <a:normAutofit/>
          </a:bodyPr>
          <a:lstStyle/>
          <a:p>
            <a:pPr algn="ctr"/>
            <a:r>
              <a:rPr lang="el-GR" dirty="0">
                <a:latin typeface="Times New Roman" panose="02020603050405020304" pitchFamily="18" charset="0"/>
                <a:cs typeface="Times New Roman" panose="02020603050405020304" pitchFamily="18" charset="0"/>
              </a:rPr>
              <a:t>ΚΑΛΗ ΟΡΕΞΗ ΚΑΙ ΚΑΛΗΝΥΧΤΑ!</a:t>
            </a:r>
          </a:p>
        </p:txBody>
      </p:sp>
      <p:pic>
        <p:nvPicPr>
          <p:cNvPr id="5" name="Εικόνα 4">
            <a:extLst>
              <a:ext uri="{FF2B5EF4-FFF2-40B4-BE49-F238E27FC236}">
                <a16:creationId xmlns:a16="http://schemas.microsoft.com/office/drawing/2014/main" id="{6CB3501F-0255-41FE-9798-AD6CDAF2CA7C}"/>
              </a:ext>
            </a:extLst>
          </p:cNvPr>
          <p:cNvPicPr>
            <a:picLocks noChangeAspect="1"/>
          </p:cNvPicPr>
          <p:nvPr/>
        </p:nvPicPr>
        <p:blipFill rotWithShape="1">
          <a:blip r:embed="rId2"/>
          <a:srcRect t="6754" b="16399"/>
          <a:stretch/>
        </p:blipFill>
        <p:spPr>
          <a:xfrm>
            <a:off x="5841551" y="758952"/>
            <a:ext cx="4113439"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sp>
        <p:nvSpPr>
          <p:cNvPr id="14" name="Rectangle 13">
            <a:extLst>
              <a:ext uri="{FF2B5EF4-FFF2-40B4-BE49-F238E27FC236}">
                <a16:creationId xmlns:a16="http://schemas.microsoft.com/office/drawing/2014/main" id="{80BB777E-3FE8-438B-AACF-8305018D7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35104" y="758952"/>
            <a:ext cx="2156896" cy="23442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9C85416-F832-4998-AD95-A5A13D399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41553" y="4011484"/>
            <a:ext cx="2157385" cy="20940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Θέση περιεχομένου 3">
            <a:extLst>
              <a:ext uri="{FF2B5EF4-FFF2-40B4-BE49-F238E27FC236}">
                <a16:creationId xmlns:a16="http://schemas.microsoft.com/office/drawing/2014/main" id="{02DA4D40-A03C-4716-B201-B4EC5E603D1B}"/>
              </a:ext>
            </a:extLst>
          </p:cNvPr>
          <p:cNvPicPr>
            <a:picLocks noChangeAspect="1"/>
          </p:cNvPicPr>
          <p:nvPr/>
        </p:nvPicPr>
        <p:blipFill rotWithShape="1">
          <a:blip r:embed="rId3"/>
          <a:srcRect t="14004" r="4" b="8271"/>
          <a:stretch/>
        </p:blipFill>
        <p:spPr>
          <a:xfrm>
            <a:off x="8078561" y="3180016"/>
            <a:ext cx="4113439" cy="2925508"/>
          </a:xfrm>
          <a:prstGeom prst="rect">
            <a:avLst/>
          </a:prstGeom>
        </p:spPr>
      </p:pic>
    </p:spTree>
    <p:extLst>
      <p:ext uri="{BB962C8B-B14F-4D97-AF65-F5344CB8AC3E}">
        <p14:creationId xmlns:p14="http://schemas.microsoft.com/office/powerpoint/2010/main" val="1398089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FD28A8-828F-4E17-975A-7828B8015673}"/>
              </a:ext>
            </a:extLst>
          </p:cNvPr>
          <p:cNvSpPr>
            <a:spLocks noGrp="1"/>
          </p:cNvSpPr>
          <p:nvPr>
            <p:ph type="title"/>
          </p:nvPr>
        </p:nvSpPr>
        <p:spPr>
          <a:xfrm>
            <a:off x="822664" y="0"/>
            <a:ext cx="10546672" cy="1344168"/>
          </a:xfrm>
        </p:spPr>
        <p:txBody>
          <a:bodyPr>
            <a:normAutofit/>
          </a:bodyPr>
          <a:lstStyle/>
          <a:p>
            <a:pPr algn="ctr"/>
            <a:r>
              <a:rPr lang="el-GR" sz="3200" dirty="0">
                <a:latin typeface="Times New Roman" panose="02020603050405020304" pitchFamily="18" charset="0"/>
                <a:cs typeface="Times New Roman" panose="02020603050405020304" pitchFamily="18" charset="0"/>
              </a:rPr>
              <a:t> Ανάπτυξη μηχανισμών σίτισης, εξέλιξη και </a:t>
            </a:r>
            <a:r>
              <a:rPr lang="el-GR" sz="3200" dirty="0" err="1">
                <a:latin typeface="Times New Roman" panose="02020603050405020304" pitchFamily="18" charset="0"/>
                <a:cs typeface="Times New Roman" panose="02020603050405020304" pitchFamily="18" charset="0"/>
              </a:rPr>
              <a:t>στοματοπροσωπικές</a:t>
            </a:r>
            <a:r>
              <a:rPr lang="el-GR" sz="3200" dirty="0">
                <a:latin typeface="Times New Roman" panose="02020603050405020304" pitchFamily="18" charset="0"/>
                <a:cs typeface="Times New Roman" panose="02020603050405020304" pitchFamily="18" charset="0"/>
              </a:rPr>
              <a:t> κινήσεις</a:t>
            </a:r>
          </a:p>
        </p:txBody>
      </p:sp>
      <p:graphicFrame>
        <p:nvGraphicFramePr>
          <p:cNvPr id="5" name="Πίνακας 5">
            <a:extLst>
              <a:ext uri="{FF2B5EF4-FFF2-40B4-BE49-F238E27FC236}">
                <a16:creationId xmlns:a16="http://schemas.microsoft.com/office/drawing/2014/main" id="{337B5B3B-4418-45BB-AA4A-850741948E05}"/>
              </a:ext>
            </a:extLst>
          </p:cNvPr>
          <p:cNvGraphicFramePr>
            <a:graphicFrameLocks noGrp="1"/>
          </p:cNvGraphicFramePr>
          <p:nvPr>
            <p:ph idx="1"/>
            <p:extLst>
              <p:ext uri="{D42A27DB-BD31-4B8C-83A1-F6EECF244321}">
                <p14:modId xmlns:p14="http://schemas.microsoft.com/office/powerpoint/2010/main" val="991935009"/>
              </p:ext>
            </p:extLst>
          </p:nvPr>
        </p:nvGraphicFramePr>
        <p:xfrm>
          <a:off x="1105710" y="994726"/>
          <a:ext cx="9980580" cy="5303520"/>
        </p:xfrm>
        <a:graphic>
          <a:graphicData uri="http://schemas.openxmlformats.org/drawingml/2006/table">
            <a:tbl>
              <a:tblPr firstRow="1" bandRow="1">
                <a:tableStyleId>{5C22544A-7EE6-4342-B048-85BDC9FD1C3A}</a:tableStyleId>
              </a:tblPr>
              <a:tblGrid>
                <a:gridCol w="1996116">
                  <a:extLst>
                    <a:ext uri="{9D8B030D-6E8A-4147-A177-3AD203B41FA5}">
                      <a16:colId xmlns:a16="http://schemas.microsoft.com/office/drawing/2014/main" val="3946394075"/>
                    </a:ext>
                  </a:extLst>
                </a:gridCol>
                <a:gridCol w="1996116">
                  <a:extLst>
                    <a:ext uri="{9D8B030D-6E8A-4147-A177-3AD203B41FA5}">
                      <a16:colId xmlns:a16="http://schemas.microsoft.com/office/drawing/2014/main" val="3935453194"/>
                    </a:ext>
                  </a:extLst>
                </a:gridCol>
                <a:gridCol w="1996116">
                  <a:extLst>
                    <a:ext uri="{9D8B030D-6E8A-4147-A177-3AD203B41FA5}">
                      <a16:colId xmlns:a16="http://schemas.microsoft.com/office/drawing/2014/main" val="521059092"/>
                    </a:ext>
                  </a:extLst>
                </a:gridCol>
                <a:gridCol w="1996116">
                  <a:extLst>
                    <a:ext uri="{9D8B030D-6E8A-4147-A177-3AD203B41FA5}">
                      <a16:colId xmlns:a16="http://schemas.microsoft.com/office/drawing/2014/main" val="335237743"/>
                    </a:ext>
                  </a:extLst>
                </a:gridCol>
                <a:gridCol w="1996116">
                  <a:extLst>
                    <a:ext uri="{9D8B030D-6E8A-4147-A177-3AD203B41FA5}">
                      <a16:colId xmlns:a16="http://schemas.microsoft.com/office/drawing/2014/main" val="3203839630"/>
                    </a:ext>
                  </a:extLst>
                </a:gridCol>
              </a:tblGrid>
              <a:tr h="589866">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Ηλικία</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Αντανακλαστικά</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Τροφή</a:t>
                      </a:r>
                    </a:p>
                  </a:txBody>
                  <a:tcPr/>
                </a:tc>
                <a:tc>
                  <a:txBody>
                    <a:bodyPr/>
                    <a:lstStyle/>
                    <a:p>
                      <a:pPr algn="ctr"/>
                      <a:r>
                        <a:rPr lang="el-GR" dirty="0" err="1">
                          <a:latin typeface="Times New Roman" panose="02020603050405020304" pitchFamily="18" charset="0"/>
                          <a:ea typeface="Cambria Math" panose="02040503050406030204" pitchFamily="18" charset="0"/>
                          <a:cs typeface="Times New Roman" panose="02020603050405020304" pitchFamily="18" charset="0"/>
                        </a:rPr>
                        <a:t>Στοματοκινητική</a:t>
                      </a:r>
                      <a:r>
                        <a:rPr lang="el-GR" dirty="0">
                          <a:latin typeface="Times New Roman" panose="02020603050405020304" pitchFamily="18" charset="0"/>
                          <a:ea typeface="Cambria Math" panose="02040503050406030204" pitchFamily="18" charset="0"/>
                          <a:cs typeface="Times New Roman" panose="02020603050405020304" pitchFamily="18" charset="0"/>
                        </a:rPr>
                        <a:t> λειτουργία</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Αναπτυξιακή δεξιότητα</a:t>
                      </a:r>
                    </a:p>
                  </a:txBody>
                  <a:tcPr/>
                </a:tc>
                <a:extLst>
                  <a:ext uri="{0D108BD9-81ED-4DB2-BD59-A6C34878D82A}">
                    <a16:rowId xmlns:a16="http://schemas.microsoft.com/office/drawing/2014/main" val="2866868675"/>
                  </a:ext>
                </a:extLst>
              </a:tr>
              <a:tr h="589866">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15-18 </a:t>
                      </a:r>
                      <a:r>
                        <a:rPr lang="el-GR" dirty="0" err="1">
                          <a:latin typeface="Times New Roman" panose="02020603050405020304" pitchFamily="18" charset="0"/>
                          <a:ea typeface="Cambria Math" panose="02040503050406030204" pitchFamily="18" charset="0"/>
                          <a:cs typeface="Times New Roman" panose="02020603050405020304" pitchFamily="18" charset="0"/>
                        </a:rPr>
                        <a:t>εβδ</a:t>
                      </a:r>
                      <a:r>
                        <a:rPr lang="el-GR" dirty="0">
                          <a:latin typeface="Times New Roman" panose="02020603050405020304" pitchFamily="18" charset="0"/>
                          <a:ea typeface="Cambria Math" panose="02040503050406030204" pitchFamily="18" charset="0"/>
                          <a:cs typeface="Times New Roman" panose="02020603050405020304" pitchFamily="18" charset="0"/>
                        </a:rPr>
                        <a:t>. κύησης</a:t>
                      </a:r>
                    </a:p>
                  </a:txBody>
                  <a:tcPr/>
                </a:tc>
                <a:tc>
                  <a:txBody>
                    <a:bodyPr/>
                    <a:lstStyle/>
                    <a:p>
                      <a:endParaRPr lang="el-GR" dirty="0">
                        <a:latin typeface="Times New Roman" panose="02020603050405020304" pitchFamily="18" charset="0"/>
                        <a:cs typeface="Times New Roman" panose="02020603050405020304" pitchFamily="18" charset="0"/>
                      </a:endParaRPr>
                    </a:p>
                  </a:txBody>
                  <a:tcPr/>
                </a:tc>
                <a:tc>
                  <a:txBody>
                    <a:bodyPr/>
                    <a:lstStyle/>
                    <a:p>
                      <a:endParaRPr lang="el-GR" dirty="0">
                        <a:latin typeface="Times New Roman" panose="02020603050405020304" pitchFamily="18" charset="0"/>
                        <a:cs typeface="Times New Roman" panose="02020603050405020304" pitchFamily="18" charset="0"/>
                      </a:endParaRP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Θηλαστικές κινήσεις </a:t>
                      </a:r>
                    </a:p>
                  </a:txBody>
                  <a:tcPr/>
                </a:tc>
                <a:tc>
                  <a:txBody>
                    <a:bodyPr/>
                    <a:lstStyle/>
                    <a:p>
                      <a:endParaRPr lang="el-GR"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2307237"/>
                  </a:ext>
                </a:extLst>
              </a:tr>
              <a:tr h="1853864">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34-35 </a:t>
                      </a:r>
                      <a:r>
                        <a:rPr lang="el-GR" dirty="0" err="1">
                          <a:latin typeface="Times New Roman" panose="02020603050405020304" pitchFamily="18" charset="0"/>
                          <a:ea typeface="Cambria Math" panose="02040503050406030204" pitchFamily="18" charset="0"/>
                          <a:cs typeface="Times New Roman" panose="02020603050405020304" pitchFamily="18" charset="0"/>
                        </a:rPr>
                        <a:t>εβδ</a:t>
                      </a:r>
                      <a:r>
                        <a:rPr lang="el-GR" dirty="0">
                          <a:latin typeface="Times New Roman" panose="02020603050405020304" pitchFamily="18" charset="0"/>
                          <a:ea typeface="Cambria Math" panose="02040503050406030204" pitchFamily="18" charset="0"/>
                          <a:cs typeface="Times New Roman" panose="02020603050405020304" pitchFamily="18" charset="0"/>
                        </a:rPr>
                        <a:t>. κύησης</a:t>
                      </a:r>
                    </a:p>
                  </a:txBody>
                  <a:tcPr/>
                </a:tc>
                <a:tc>
                  <a:txBody>
                    <a:bodyPr/>
                    <a:lstStyle/>
                    <a:p>
                      <a:endParaRPr lang="el-GR">
                        <a:latin typeface="Times New Roman" panose="02020603050405020304" pitchFamily="18" charset="0"/>
                        <a:ea typeface="Cambria Math" panose="02040503050406030204" pitchFamily="18" charset="0"/>
                        <a:cs typeface="Times New Roman" panose="02020603050405020304" pitchFamily="18" charset="0"/>
                      </a:endParaRPr>
                    </a:p>
                  </a:txBody>
                  <a:tcPr/>
                </a:tc>
                <a:tc>
                  <a:txBody>
                    <a:bodyPr/>
                    <a:lstStyle/>
                    <a:p>
                      <a:endParaRPr lang="el-GR" dirty="0">
                        <a:latin typeface="Times New Roman" panose="02020603050405020304" pitchFamily="18" charset="0"/>
                        <a:ea typeface="Cambria Math" panose="02040503050406030204" pitchFamily="18" charset="0"/>
                        <a:cs typeface="Times New Roman" panose="02020603050405020304" pitchFamily="18" charset="0"/>
                      </a:endParaRPr>
                    </a:p>
                  </a:txBody>
                  <a:tcPr/>
                </a:tc>
                <a:tc>
                  <a:txBody>
                    <a:bodyPr/>
                    <a:lstStyle/>
                    <a:p>
                      <a:pPr marL="0" indent="0">
                        <a:buFont typeface="Arial" panose="020B0604020202020204" pitchFamily="34" charset="0"/>
                        <a:buNone/>
                      </a:pPr>
                      <a:r>
                        <a:rPr lang="el-GR" dirty="0">
                          <a:latin typeface="Times New Roman" panose="02020603050405020304" pitchFamily="18" charset="0"/>
                          <a:ea typeface="Cambria Math" panose="02040503050406030204" pitchFamily="18" charset="0"/>
                          <a:cs typeface="Times New Roman" panose="02020603050405020304" pitchFamily="18" charset="0"/>
                        </a:rPr>
                        <a:t>Ικανοποιητικός συγχρονισμός                                                                    θηλασμού-κατάποσης</a:t>
                      </a:r>
                    </a:p>
                    <a:p>
                      <a:pPr marL="0" indent="0">
                        <a:buFont typeface="Arial" panose="020B0604020202020204" pitchFamily="34" charset="0"/>
                        <a:buNone/>
                      </a:pPr>
                      <a:r>
                        <a:rPr lang="el-GR" dirty="0">
                          <a:latin typeface="Times New Roman" panose="02020603050405020304" pitchFamily="18" charset="0"/>
                          <a:ea typeface="Cambria Math" panose="02040503050406030204" pitchFamily="18" charset="0"/>
                          <a:cs typeface="Times New Roman" panose="02020603050405020304" pitchFamily="18" charset="0"/>
                        </a:rPr>
                        <a:t>                                                                   Συχνή κατάποση αέρα</a:t>
                      </a:r>
                    </a:p>
                  </a:txBody>
                  <a:tcPr/>
                </a:tc>
                <a:tc>
                  <a:txBody>
                    <a:bodyPr/>
                    <a:lstStyle/>
                    <a:p>
                      <a:endParaRPr lang="el-GR"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68338473"/>
                  </a:ext>
                </a:extLst>
              </a:tr>
              <a:tr h="1853864">
                <a:tc>
                  <a:txBody>
                    <a:bodyPr/>
                    <a:lstStyle/>
                    <a:p>
                      <a:pPr algn="ctr"/>
                      <a:r>
                        <a:rPr lang="el-GR" dirty="0" err="1">
                          <a:latin typeface="Times New Roman" panose="02020603050405020304" pitchFamily="18" charset="0"/>
                          <a:ea typeface="Cambria Math" panose="02040503050406030204" pitchFamily="18" charset="0"/>
                          <a:cs typeface="Times New Roman" panose="02020603050405020304" pitchFamily="18" charset="0"/>
                        </a:rPr>
                        <a:t>Τελειόμηνο</a:t>
                      </a:r>
                      <a:endParaRPr lang="el-GR" dirty="0">
                        <a:latin typeface="Times New Roman" panose="02020603050405020304" pitchFamily="18" charset="0"/>
                        <a:ea typeface="Cambria Math" panose="02040503050406030204" pitchFamily="18" charset="0"/>
                        <a:cs typeface="Times New Roman" panose="02020603050405020304" pitchFamily="18" charset="0"/>
                      </a:endParaRP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Αναζήτησης</a:t>
                      </a:r>
                    </a:p>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Έμμεσης</a:t>
                      </a:r>
                    </a:p>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Δαγκώνει αυτόματα</a:t>
                      </a:r>
                    </a:p>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a:t>
                      </a:r>
                      <a:r>
                        <a:rPr lang="en-GB" dirty="0">
                          <a:latin typeface="Times New Roman" panose="02020603050405020304" pitchFamily="18" charset="0"/>
                          <a:ea typeface="Cambria Math" panose="02040503050406030204" pitchFamily="18" charset="0"/>
                          <a:cs typeface="Times New Roman" panose="02020603050405020304" pitchFamily="18" charset="0"/>
                        </a:rPr>
                        <a:t>phasic bite)</a:t>
                      </a:r>
                      <a:endParaRPr lang="el-GR" dirty="0">
                        <a:latin typeface="Times New Roman" panose="02020603050405020304" pitchFamily="18" charset="0"/>
                        <a:ea typeface="Cambria Math" panose="02040503050406030204" pitchFamily="18" charset="0"/>
                        <a:cs typeface="Times New Roman" panose="02020603050405020304" pitchFamily="18" charset="0"/>
                      </a:endParaRPr>
                    </a:p>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                                 </a:t>
                      </a:r>
                    </a:p>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                 </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Υγρή</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Θηλασμός με θηλή</a:t>
                      </a:r>
                    </a:p>
                  </a:txBody>
                  <a:tcPr/>
                </a:tc>
                <a:tc>
                  <a:txBody>
                    <a:bodyPr/>
                    <a:lstStyle/>
                    <a:p>
                      <a:endParaRPr lang="el-GR"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03516345"/>
                  </a:ext>
                </a:extLst>
              </a:tr>
            </a:tbl>
          </a:graphicData>
        </a:graphic>
      </p:graphicFrame>
    </p:spTree>
    <p:extLst>
      <p:ext uri="{BB962C8B-B14F-4D97-AF65-F5344CB8AC3E}">
        <p14:creationId xmlns:p14="http://schemas.microsoft.com/office/powerpoint/2010/main" val="1660364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BE5728-E75F-4FEA-BC8F-07002EA96C47}"/>
              </a:ext>
            </a:extLst>
          </p:cNvPr>
          <p:cNvSpPr>
            <a:spLocks noGrp="1"/>
          </p:cNvSpPr>
          <p:nvPr>
            <p:ph type="title"/>
          </p:nvPr>
        </p:nvSpPr>
        <p:spPr/>
        <p:txBody>
          <a:bodyPr/>
          <a:lstStyle/>
          <a:p>
            <a:endParaRPr lang="el-GR"/>
          </a:p>
        </p:txBody>
      </p:sp>
      <p:graphicFrame>
        <p:nvGraphicFramePr>
          <p:cNvPr id="4" name="Πίνακας 4">
            <a:extLst>
              <a:ext uri="{FF2B5EF4-FFF2-40B4-BE49-F238E27FC236}">
                <a16:creationId xmlns:a16="http://schemas.microsoft.com/office/drawing/2014/main" id="{CE68B79E-1C9C-41D5-A566-6A9AD97D654E}"/>
              </a:ext>
            </a:extLst>
          </p:cNvPr>
          <p:cNvGraphicFramePr>
            <a:graphicFrameLocks noGrp="1"/>
          </p:cNvGraphicFramePr>
          <p:nvPr>
            <p:ph idx="1"/>
            <p:extLst>
              <p:ext uri="{D42A27DB-BD31-4B8C-83A1-F6EECF244321}">
                <p14:modId xmlns:p14="http://schemas.microsoft.com/office/powerpoint/2010/main" val="980795295"/>
              </p:ext>
            </p:extLst>
          </p:nvPr>
        </p:nvGraphicFramePr>
        <p:xfrm>
          <a:off x="1053130" y="928975"/>
          <a:ext cx="9792070" cy="4740675"/>
        </p:xfrm>
        <a:graphic>
          <a:graphicData uri="http://schemas.openxmlformats.org/drawingml/2006/table">
            <a:tbl>
              <a:tblPr firstRow="1" bandRow="1">
                <a:tableStyleId>{5C22544A-7EE6-4342-B048-85BDC9FD1C3A}</a:tableStyleId>
              </a:tblPr>
              <a:tblGrid>
                <a:gridCol w="1958414">
                  <a:extLst>
                    <a:ext uri="{9D8B030D-6E8A-4147-A177-3AD203B41FA5}">
                      <a16:colId xmlns:a16="http://schemas.microsoft.com/office/drawing/2014/main" val="1622956089"/>
                    </a:ext>
                  </a:extLst>
                </a:gridCol>
                <a:gridCol w="1958414">
                  <a:extLst>
                    <a:ext uri="{9D8B030D-6E8A-4147-A177-3AD203B41FA5}">
                      <a16:colId xmlns:a16="http://schemas.microsoft.com/office/drawing/2014/main" val="505109655"/>
                    </a:ext>
                  </a:extLst>
                </a:gridCol>
                <a:gridCol w="1958414">
                  <a:extLst>
                    <a:ext uri="{9D8B030D-6E8A-4147-A177-3AD203B41FA5}">
                      <a16:colId xmlns:a16="http://schemas.microsoft.com/office/drawing/2014/main" val="1066875925"/>
                    </a:ext>
                  </a:extLst>
                </a:gridCol>
                <a:gridCol w="1958414">
                  <a:extLst>
                    <a:ext uri="{9D8B030D-6E8A-4147-A177-3AD203B41FA5}">
                      <a16:colId xmlns:a16="http://schemas.microsoft.com/office/drawing/2014/main" val="34914907"/>
                    </a:ext>
                  </a:extLst>
                </a:gridCol>
                <a:gridCol w="1958414">
                  <a:extLst>
                    <a:ext uri="{9D8B030D-6E8A-4147-A177-3AD203B41FA5}">
                      <a16:colId xmlns:a16="http://schemas.microsoft.com/office/drawing/2014/main" val="1728412189"/>
                    </a:ext>
                  </a:extLst>
                </a:gridCol>
              </a:tblGrid>
              <a:tr h="790112">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Ηλικία</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Αντανακλαστικά</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Τροφή</a:t>
                      </a:r>
                    </a:p>
                  </a:txBody>
                  <a:tcPr/>
                </a:tc>
                <a:tc>
                  <a:txBody>
                    <a:bodyPr/>
                    <a:lstStyle/>
                    <a:p>
                      <a:pPr algn="ctr"/>
                      <a:r>
                        <a:rPr lang="el-GR" dirty="0" err="1">
                          <a:latin typeface="Times New Roman" panose="02020603050405020304" pitchFamily="18" charset="0"/>
                          <a:ea typeface="Cambria Math" panose="02040503050406030204" pitchFamily="18" charset="0"/>
                          <a:cs typeface="Times New Roman" panose="02020603050405020304" pitchFamily="18" charset="0"/>
                        </a:rPr>
                        <a:t>Στοματοκινητική</a:t>
                      </a:r>
                      <a:r>
                        <a:rPr lang="el-GR" dirty="0">
                          <a:latin typeface="Times New Roman" panose="02020603050405020304" pitchFamily="18" charset="0"/>
                          <a:ea typeface="Cambria Math" panose="02040503050406030204" pitchFamily="18" charset="0"/>
                          <a:cs typeface="Times New Roman" panose="02020603050405020304" pitchFamily="18" charset="0"/>
                        </a:rPr>
                        <a:t> λειτουργία</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Αναπτυξιακή δεξιότητα</a:t>
                      </a:r>
                    </a:p>
                  </a:txBody>
                  <a:tcPr/>
                </a:tc>
                <a:extLst>
                  <a:ext uri="{0D108BD9-81ED-4DB2-BD59-A6C34878D82A}">
                    <a16:rowId xmlns:a16="http://schemas.microsoft.com/office/drawing/2014/main" val="499318777"/>
                  </a:ext>
                </a:extLst>
              </a:tr>
              <a:tr h="1467352">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3-4 μηνών</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Εξαφάνιση </a:t>
                      </a:r>
                      <a:r>
                        <a:rPr lang="el-GR" dirty="0" err="1">
                          <a:latin typeface="Times New Roman" panose="02020603050405020304" pitchFamily="18" charset="0"/>
                          <a:ea typeface="Cambria Math" panose="02040503050406030204" pitchFamily="18" charset="0"/>
                          <a:cs typeface="Times New Roman" panose="02020603050405020304" pitchFamily="18" charset="0"/>
                        </a:rPr>
                        <a:t>phasic</a:t>
                      </a:r>
                      <a:r>
                        <a:rPr lang="el-GR" dirty="0">
                          <a:latin typeface="Times New Roman" panose="02020603050405020304" pitchFamily="18" charset="0"/>
                          <a:ea typeface="Cambria Math" panose="02040503050406030204" pitchFamily="18" charset="0"/>
                          <a:cs typeface="Times New Roman" panose="02020603050405020304" pitchFamily="18" charset="0"/>
                        </a:rPr>
                        <a:t> </a:t>
                      </a:r>
                      <a:r>
                        <a:rPr lang="el-GR" dirty="0" err="1">
                          <a:latin typeface="Times New Roman" panose="02020603050405020304" pitchFamily="18" charset="0"/>
                          <a:ea typeface="Cambria Math" panose="02040503050406030204" pitchFamily="18" charset="0"/>
                          <a:cs typeface="Times New Roman" panose="02020603050405020304" pitchFamily="18" charset="0"/>
                        </a:rPr>
                        <a:t>bite</a:t>
                      </a:r>
                      <a:endParaRPr lang="el-GR" dirty="0">
                        <a:latin typeface="Times New Roman" panose="02020603050405020304" pitchFamily="18" charset="0"/>
                        <a:ea typeface="Cambria Math" panose="02040503050406030204" pitchFamily="18" charset="0"/>
                        <a:cs typeface="Times New Roman" panose="02020603050405020304" pitchFamily="18" charset="0"/>
                      </a:endParaRP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Προβολή γλώσσας εν αναμονή της τροφής </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Θηλασμός με θηλή</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Οπτική αναγνώριση</a:t>
                      </a:r>
                    </a:p>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Θηλής </a:t>
                      </a:r>
                    </a:p>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Έλεγχος κεφαλής</a:t>
                      </a:r>
                    </a:p>
                  </a:txBody>
                  <a:tcPr/>
                </a:tc>
                <a:extLst>
                  <a:ext uri="{0D108BD9-81ED-4DB2-BD59-A6C34878D82A}">
                    <a16:rowId xmlns:a16="http://schemas.microsoft.com/office/drawing/2014/main" val="580086861"/>
                  </a:ext>
                </a:extLst>
              </a:tr>
              <a:tr h="2483211">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5-6 μηνών</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Ελάττωση αναζήτησης</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Έναρξη μάσησης </a:t>
                      </a:r>
                    </a:p>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Συγχρονισμός χειλιών </a:t>
                      </a:r>
                    </a:p>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Έναρξη στερεών τροφών (πουρέ)</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Θηλασμός </a:t>
                      </a:r>
                      <a:r>
                        <a:rPr lang="el-GR" dirty="0">
                          <a:latin typeface="Times New Roman" panose="02020603050405020304" pitchFamily="18" charset="0"/>
                          <a:ea typeface="Cambria Math" panose="02040503050406030204" pitchFamily="18" charset="0"/>
                          <a:cs typeface="Times New Roman" panose="02020603050405020304" pitchFamily="18" charset="0"/>
                          <a:sym typeface="Wingdings" panose="05000000000000000000" pitchFamily="2" charset="2"/>
                        </a:rPr>
                        <a:t></a:t>
                      </a:r>
                      <a:r>
                        <a:rPr lang="el-GR" dirty="0">
                          <a:latin typeface="Times New Roman" panose="02020603050405020304" pitchFamily="18" charset="0"/>
                          <a:ea typeface="Cambria Math" panose="02040503050406030204" pitchFamily="18" charset="0"/>
                          <a:cs typeface="Times New Roman" panose="02020603050405020304" pitchFamily="18" charset="0"/>
                        </a:rPr>
                        <a:t> ρούφηγμα</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Πιάνει με τα χέρια το μπουκάλι, αρχίζει να πιάνει την τροφή με τα δάκτυλα</a:t>
                      </a:r>
                    </a:p>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                                                                                                                               </a:t>
                      </a:r>
                    </a:p>
                  </a:txBody>
                  <a:tcPr/>
                </a:tc>
                <a:extLst>
                  <a:ext uri="{0D108BD9-81ED-4DB2-BD59-A6C34878D82A}">
                    <a16:rowId xmlns:a16="http://schemas.microsoft.com/office/drawing/2014/main" val="2679351392"/>
                  </a:ext>
                </a:extLst>
              </a:tr>
            </a:tbl>
          </a:graphicData>
        </a:graphic>
      </p:graphicFrame>
    </p:spTree>
    <p:extLst>
      <p:ext uri="{BB962C8B-B14F-4D97-AF65-F5344CB8AC3E}">
        <p14:creationId xmlns:p14="http://schemas.microsoft.com/office/powerpoint/2010/main" val="1577310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48C3B0-2C49-4565-9390-AAA476FF7C7B}"/>
              </a:ext>
            </a:extLst>
          </p:cNvPr>
          <p:cNvSpPr>
            <a:spLocks noGrp="1"/>
          </p:cNvSpPr>
          <p:nvPr>
            <p:ph type="title"/>
          </p:nvPr>
        </p:nvSpPr>
        <p:spPr/>
        <p:txBody>
          <a:bodyPr/>
          <a:lstStyle/>
          <a:p>
            <a:endParaRPr lang="el-GR"/>
          </a:p>
        </p:txBody>
      </p:sp>
      <p:graphicFrame>
        <p:nvGraphicFramePr>
          <p:cNvPr id="4" name="Πίνακας 4">
            <a:extLst>
              <a:ext uri="{FF2B5EF4-FFF2-40B4-BE49-F238E27FC236}">
                <a16:creationId xmlns:a16="http://schemas.microsoft.com/office/drawing/2014/main" id="{9C5DE2FC-C5B2-436F-9738-7E7C552600AC}"/>
              </a:ext>
            </a:extLst>
          </p:cNvPr>
          <p:cNvGraphicFramePr>
            <a:graphicFrameLocks noGrp="1"/>
          </p:cNvGraphicFramePr>
          <p:nvPr>
            <p:ph idx="1"/>
            <p:extLst>
              <p:ext uri="{D42A27DB-BD31-4B8C-83A1-F6EECF244321}">
                <p14:modId xmlns:p14="http://schemas.microsoft.com/office/powerpoint/2010/main" val="3125224205"/>
              </p:ext>
            </p:extLst>
          </p:nvPr>
        </p:nvGraphicFramePr>
        <p:xfrm>
          <a:off x="1278384" y="1225295"/>
          <a:ext cx="9676661" cy="5095606"/>
        </p:xfrm>
        <a:graphic>
          <a:graphicData uri="http://schemas.openxmlformats.org/drawingml/2006/table">
            <a:tbl>
              <a:tblPr firstRow="1" bandRow="1">
                <a:tableStyleId>{5C22544A-7EE6-4342-B048-85BDC9FD1C3A}</a:tableStyleId>
              </a:tblPr>
              <a:tblGrid>
                <a:gridCol w="1805041">
                  <a:extLst>
                    <a:ext uri="{9D8B030D-6E8A-4147-A177-3AD203B41FA5}">
                      <a16:colId xmlns:a16="http://schemas.microsoft.com/office/drawing/2014/main" val="949284764"/>
                    </a:ext>
                  </a:extLst>
                </a:gridCol>
                <a:gridCol w="1967905">
                  <a:extLst>
                    <a:ext uri="{9D8B030D-6E8A-4147-A177-3AD203B41FA5}">
                      <a16:colId xmlns:a16="http://schemas.microsoft.com/office/drawing/2014/main" val="1669642300"/>
                    </a:ext>
                  </a:extLst>
                </a:gridCol>
                <a:gridCol w="1967905">
                  <a:extLst>
                    <a:ext uri="{9D8B030D-6E8A-4147-A177-3AD203B41FA5}">
                      <a16:colId xmlns:a16="http://schemas.microsoft.com/office/drawing/2014/main" val="3888975038"/>
                    </a:ext>
                  </a:extLst>
                </a:gridCol>
                <a:gridCol w="1967905">
                  <a:extLst>
                    <a:ext uri="{9D8B030D-6E8A-4147-A177-3AD203B41FA5}">
                      <a16:colId xmlns:a16="http://schemas.microsoft.com/office/drawing/2014/main" val="641453904"/>
                    </a:ext>
                  </a:extLst>
                </a:gridCol>
                <a:gridCol w="1967905">
                  <a:extLst>
                    <a:ext uri="{9D8B030D-6E8A-4147-A177-3AD203B41FA5}">
                      <a16:colId xmlns:a16="http://schemas.microsoft.com/office/drawing/2014/main" val="3347482673"/>
                    </a:ext>
                  </a:extLst>
                </a:gridCol>
              </a:tblGrid>
              <a:tr h="792650">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Ηλικία</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Αντανακλαστικά</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Τροφή</a:t>
                      </a:r>
                    </a:p>
                  </a:txBody>
                  <a:tcPr/>
                </a:tc>
                <a:tc>
                  <a:txBody>
                    <a:bodyPr/>
                    <a:lstStyle/>
                    <a:p>
                      <a:pPr algn="ctr"/>
                      <a:r>
                        <a:rPr lang="el-GR" dirty="0" err="1">
                          <a:latin typeface="Times New Roman" panose="02020603050405020304" pitchFamily="18" charset="0"/>
                          <a:ea typeface="Cambria Math" panose="02040503050406030204" pitchFamily="18" charset="0"/>
                          <a:cs typeface="Times New Roman" panose="02020603050405020304" pitchFamily="18" charset="0"/>
                        </a:rPr>
                        <a:t>Στοματοκινητική</a:t>
                      </a:r>
                      <a:r>
                        <a:rPr lang="el-GR" dirty="0">
                          <a:latin typeface="Times New Roman" panose="02020603050405020304" pitchFamily="18" charset="0"/>
                          <a:ea typeface="Cambria Math" panose="02040503050406030204" pitchFamily="18" charset="0"/>
                          <a:cs typeface="Times New Roman" panose="02020603050405020304" pitchFamily="18" charset="0"/>
                        </a:rPr>
                        <a:t> λειτουργία</a:t>
                      </a:r>
                    </a:p>
                  </a:txBody>
                  <a:tcPr/>
                </a:tc>
                <a:tc>
                  <a:txBody>
                    <a:bodyPr/>
                    <a:lstStyle/>
                    <a:p>
                      <a:pPr algn="ctr"/>
                      <a:r>
                        <a:rPr lang="el-GR" dirty="0">
                          <a:latin typeface="Times New Roman" panose="02020603050405020304" pitchFamily="18" charset="0"/>
                          <a:ea typeface="Cambria Math" panose="02040503050406030204" pitchFamily="18" charset="0"/>
                          <a:cs typeface="Times New Roman" panose="02020603050405020304" pitchFamily="18" charset="0"/>
                        </a:rPr>
                        <a:t>Αναπτυξιακή δεξιότητα</a:t>
                      </a:r>
                    </a:p>
                  </a:txBody>
                  <a:tcPr/>
                </a:tc>
                <a:extLst>
                  <a:ext uri="{0D108BD9-81ED-4DB2-BD59-A6C34878D82A}">
                    <a16:rowId xmlns:a16="http://schemas.microsoft.com/office/drawing/2014/main" val="2523467801"/>
                  </a:ext>
                </a:extLst>
              </a:tr>
              <a:tr h="1811771">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7 μήνας</a:t>
                      </a: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Ώριμη  έμμεση </a:t>
                      </a:r>
                    </a:p>
                  </a:txBody>
                  <a:tcPr/>
                </a:tc>
                <a:tc>
                  <a:txBody>
                    <a:bodyPr/>
                    <a:lstStyle/>
                    <a:p>
                      <a:endParaRPr lang="el-GR" dirty="0">
                        <a:latin typeface="Times New Roman" panose="02020603050405020304" pitchFamily="18" charset="0"/>
                        <a:ea typeface="Cambria Math" panose="02040503050406030204" pitchFamily="18" charset="0"/>
                        <a:cs typeface="Times New Roman" panose="02020603050405020304" pitchFamily="18" charset="0"/>
                      </a:endParaRPr>
                    </a:p>
                  </a:txBody>
                  <a:tcPr/>
                </a:tc>
                <a:tc>
                  <a:txBody>
                    <a:bodyPr/>
                    <a:lstStyle/>
                    <a:p>
                      <a:endParaRPr lang="el-GR" dirty="0">
                        <a:latin typeface="Times New Roman" panose="02020603050405020304" pitchFamily="18" charset="0"/>
                        <a:ea typeface="Cambria Math" panose="02040503050406030204" pitchFamily="18" charset="0"/>
                        <a:cs typeface="Times New Roman" panose="02020603050405020304" pitchFamily="18" charset="0"/>
                      </a:endParaRP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Αρχίζει να φέρνει το φαγητό στο στόμα </a:t>
                      </a:r>
                    </a:p>
                    <a:p>
                      <a:r>
                        <a:rPr lang="el-GR" dirty="0">
                          <a:latin typeface="Times New Roman" panose="02020603050405020304" pitchFamily="18" charset="0"/>
                          <a:ea typeface="Cambria Math" panose="02040503050406030204" pitchFamily="18" charset="0"/>
                          <a:cs typeface="Times New Roman" panose="02020603050405020304" pitchFamily="18" charset="0"/>
                        </a:rPr>
                        <a:t>                                                                                                                             </a:t>
                      </a:r>
                    </a:p>
                  </a:txBody>
                  <a:tcPr/>
                </a:tc>
                <a:extLst>
                  <a:ext uri="{0D108BD9-81ED-4DB2-BD59-A6C34878D82A}">
                    <a16:rowId xmlns:a16="http://schemas.microsoft.com/office/drawing/2014/main" val="1269122212"/>
                  </a:ext>
                </a:extLst>
              </a:tr>
              <a:tr h="2491185">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9-12 μηνών</a:t>
                      </a:r>
                    </a:p>
                  </a:txBody>
                  <a:tcPr/>
                </a:tc>
                <a:tc>
                  <a:txBody>
                    <a:bodyPr/>
                    <a:lstStyle/>
                    <a:p>
                      <a:endParaRPr lang="el-GR" dirty="0">
                        <a:latin typeface="Times New Roman" panose="02020603050405020304" pitchFamily="18" charset="0"/>
                        <a:ea typeface="Cambria Math" panose="02040503050406030204" pitchFamily="18" charset="0"/>
                        <a:cs typeface="Times New Roman" panose="02020603050405020304" pitchFamily="18" charset="0"/>
                      </a:endParaRP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Πολτοποιημένη τροφή με κομμάτια</a:t>
                      </a: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Κλείσιμο χειλιών</a:t>
                      </a:r>
                    </a:p>
                    <a:p>
                      <a:r>
                        <a:rPr lang="el-GR" dirty="0">
                          <a:latin typeface="Times New Roman" panose="02020603050405020304" pitchFamily="18" charset="0"/>
                          <a:ea typeface="Cambria Math" panose="02040503050406030204" pitchFamily="18" charset="0"/>
                          <a:cs typeface="Times New Roman" panose="02020603050405020304" pitchFamily="18" charset="0"/>
                        </a:rPr>
                        <a:t>Πλάγιες κινήσεις γλώσσας</a:t>
                      </a:r>
                    </a:p>
                    <a:p>
                      <a:r>
                        <a:rPr lang="el-GR" dirty="0">
                          <a:latin typeface="Times New Roman" panose="02020603050405020304" pitchFamily="18" charset="0"/>
                          <a:ea typeface="Cambria Math" panose="02040503050406030204" pitchFamily="18" charset="0"/>
                          <a:cs typeface="Times New Roman" panose="02020603050405020304" pitchFamily="18" charset="0"/>
                        </a:rPr>
                        <a:t>Ανεξάρτητη πόση από ποτήρι</a:t>
                      </a:r>
                    </a:p>
                  </a:txBody>
                  <a:tcPr/>
                </a:tc>
                <a:tc>
                  <a:txBody>
                    <a:bodyPr/>
                    <a:lstStyle/>
                    <a:p>
                      <a:r>
                        <a:rPr lang="el-GR" dirty="0">
                          <a:latin typeface="Times New Roman" panose="02020603050405020304" pitchFamily="18" charset="0"/>
                          <a:ea typeface="Cambria Math" panose="02040503050406030204" pitchFamily="18" charset="0"/>
                          <a:cs typeface="Times New Roman" panose="02020603050405020304" pitchFamily="18" charset="0"/>
                        </a:rPr>
                        <a:t>Σίτιση με δάκτυλα</a:t>
                      </a:r>
                    </a:p>
                    <a:p>
                      <a:r>
                        <a:rPr lang="el-GR" dirty="0">
                          <a:latin typeface="Times New Roman" panose="02020603050405020304" pitchFamily="18" charset="0"/>
                          <a:ea typeface="Cambria Math" panose="02040503050406030204" pitchFamily="18" charset="0"/>
                          <a:cs typeface="Times New Roman" panose="02020603050405020304" pitchFamily="18" charset="0"/>
                        </a:rPr>
                        <a:t>Πιάνει κουτάλι με ανώριμο τρόπο</a:t>
                      </a:r>
                    </a:p>
                  </a:txBody>
                  <a:tcPr/>
                </a:tc>
                <a:extLst>
                  <a:ext uri="{0D108BD9-81ED-4DB2-BD59-A6C34878D82A}">
                    <a16:rowId xmlns:a16="http://schemas.microsoft.com/office/drawing/2014/main" val="2788254827"/>
                  </a:ext>
                </a:extLst>
              </a:tr>
            </a:tbl>
          </a:graphicData>
        </a:graphic>
      </p:graphicFrame>
    </p:spTree>
    <p:extLst>
      <p:ext uri="{BB962C8B-B14F-4D97-AF65-F5344CB8AC3E}">
        <p14:creationId xmlns:p14="http://schemas.microsoft.com/office/powerpoint/2010/main" val="4246392792"/>
      </p:ext>
    </p:extLst>
  </p:cSld>
  <p:clrMapOvr>
    <a:masterClrMapping/>
  </p:clrMapOvr>
</p:sld>
</file>

<file path=ppt/theme/theme1.xml><?xml version="1.0" encoding="utf-8"?>
<a:theme xmlns:a="http://schemas.openxmlformats.org/drawingml/2006/main" name="PrismaticVTI">
  <a:themeElements>
    <a:clrScheme name="AnalogousFromLightSeedRightStep">
      <a:dk1>
        <a:srgbClr val="000000"/>
      </a:dk1>
      <a:lt1>
        <a:srgbClr val="FFFFFF"/>
      </a:lt1>
      <a:dk2>
        <a:srgbClr val="37371F"/>
      </a:dk2>
      <a:lt2>
        <a:srgbClr val="E2E8E4"/>
      </a:lt2>
      <a:accent1>
        <a:srgbClr val="CA92BB"/>
      </a:accent1>
      <a:accent2>
        <a:srgbClr val="BE7A8F"/>
      </a:accent2>
      <a:accent3>
        <a:srgbClr val="C99690"/>
      </a:accent3>
      <a:accent4>
        <a:srgbClr val="BE9E7A"/>
      </a:accent4>
      <a:accent5>
        <a:srgbClr val="A8A57A"/>
      </a:accent5>
      <a:accent6>
        <a:srgbClr val="96AC6E"/>
      </a:accent6>
      <a:hlink>
        <a:srgbClr val="568E65"/>
      </a:hlink>
      <a:folHlink>
        <a:srgbClr val="7F7F7F"/>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docProps/app.xml><?xml version="1.0" encoding="utf-8"?>
<Properties xmlns="http://schemas.openxmlformats.org/officeDocument/2006/extended-properties" xmlns:vt="http://schemas.openxmlformats.org/officeDocument/2006/docPropsVTypes">
  <TotalTime>1260</TotalTime>
  <Words>3894</Words>
  <Application>Microsoft Office PowerPoint</Application>
  <PresentationFormat>Ευρεία οθόνη</PresentationFormat>
  <Paragraphs>550</Paragraphs>
  <Slides>69</Slides>
  <Notes>0</Notes>
  <HiddenSlides>0</HiddenSlides>
  <MMClips>1</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69</vt:i4>
      </vt:variant>
    </vt:vector>
  </HeadingPairs>
  <TitlesOfParts>
    <vt:vector size="75" baseType="lpstr">
      <vt:lpstr>Aharoni</vt:lpstr>
      <vt:lpstr>Arial</vt:lpstr>
      <vt:lpstr>Avenir Next LT Pro</vt:lpstr>
      <vt:lpstr>Calibri</vt:lpstr>
      <vt:lpstr>Times New Roman</vt:lpstr>
      <vt:lpstr>PrismaticVTI</vt:lpstr>
      <vt:lpstr>ΔΙΑΤΑΡΑΧΕΣ ΣΙΤΙΣΗΣ - ΔΙΑΤΑΡΑΧΕΣ ΥΠΝΟΥ</vt:lpstr>
      <vt:lpstr>Σίτιση -Κατάποση</vt:lpstr>
      <vt:lpstr>Παρουσίαση του PowerPoint</vt:lpstr>
      <vt:lpstr>Σίτιση – κατάποση  Ορισμοί</vt:lpstr>
      <vt:lpstr>Παρουσίαση του PowerPoint</vt:lpstr>
      <vt:lpstr>Παρουσίαση του PowerPoint</vt:lpstr>
      <vt:lpstr> Ανάπτυξη μηχανισμών σίτισης, εξέλιξη και στοματοπροσωπικές κινήσεις</vt:lpstr>
      <vt:lpstr>Παρουσίαση του PowerPoint</vt:lpstr>
      <vt:lpstr>Παρουσίαση του PowerPoint</vt:lpstr>
      <vt:lpstr>Παρουσίαση του PowerPoint</vt:lpstr>
      <vt:lpstr>Παρουσίαση του PowerPoint</vt:lpstr>
      <vt:lpstr>Δυσκολίες σίτισης και δυσλειτουργικές συμπεριφορές σίτισης </vt:lpstr>
      <vt:lpstr>Βασικά χαρακτηριστικά και συμπτώματα δυσκολιών σίτισης</vt:lpstr>
      <vt:lpstr>Παράγοντες κινδύνου για διαταραχές συμπεριφοράς σίτισης στη βρεφική και νηπιακή ηλικία</vt:lpstr>
      <vt:lpstr>Δυσλειτουργικές συμπεριφορές σίτισης </vt:lpstr>
      <vt:lpstr>Δυσλειτουργικές συμπεριφορές σίτισης από την πλευρά του φροντιστή:</vt:lpstr>
      <vt:lpstr>Δυσλειτουργικές συμπεριφορές σίτισης από την πλευρά του βρέφους/παιδιού:</vt:lpstr>
      <vt:lpstr>Οργανικά αίτια δυσλειτουργικών συμπεριφορών σίτισης</vt:lpstr>
      <vt:lpstr>Νευρολογικά αίτια</vt:lpstr>
      <vt:lpstr>Καρδιολογικά και αναπνευστικά αίτια</vt:lpstr>
      <vt:lpstr>Γαστρεντερολογικά αίτια</vt:lpstr>
      <vt:lpstr>Γενετικά και μεταβολικά αίτια</vt:lpstr>
      <vt:lpstr>Κοντός χαλινός γλώσσας ή αγκυλογλωσσία </vt:lpstr>
      <vt:lpstr>Κοντός χαλινός γλώσσας ή αγκυλογλωσσία</vt:lpstr>
      <vt:lpstr>Παρουσίαση του PowerPoint</vt:lpstr>
      <vt:lpstr>ΔΙΑΤΑΡΑΧΕΣ ΣΥΜΠΕΡΙΦΟΡΑΣ</vt:lpstr>
      <vt:lpstr>Δυσλειτουργία αισθητηριακής ολοκλήρωσης</vt:lpstr>
      <vt:lpstr>Υπερβολική επιλεκτικότητα </vt:lpstr>
      <vt:lpstr>Διαταραχή με άρνηση σίτισης ή λήψης περιορισμένου ποσού τροφής </vt:lpstr>
      <vt:lpstr>Λειτουργική δυσφαγία ή υστερικός κόμπος </vt:lpstr>
      <vt:lpstr>Ρυθμιστικές διαταραχές του βρέφους</vt:lpstr>
      <vt:lpstr>ΔΥΣΦΑΓΙΑ </vt:lpstr>
      <vt:lpstr>Συμπτώματα και ενδείξεις δυσφαγίας</vt:lpstr>
      <vt:lpstr>Συμπτώματα και ενδείξεις δυσφαγίας</vt:lpstr>
      <vt:lpstr>ΔΙΑΤΑΡΑΧΕΣ ΣΙΤΙΣΗΣ: ΝΕΥΡΟΓΕΝΗΣ ΑΝΟΡΕΞΙΑ &amp; ΝΕΥΡΟΓΕΝΗΣ ΒΟΥΛΙΜΙΑ</vt:lpstr>
      <vt:lpstr>ΨΥΧΟΓΕΝΗΣ (ΝΕΥΡΟΓΕΝΗΣ) ΑΝΟΡΕΞΙΑ</vt:lpstr>
      <vt:lpstr>Κριτήρια Αμερικάνικης Ψυχιατρικής Εταιρίας για διάγνωση Ψυχογενούς Ανορεξίας (2000) DSM </vt:lpstr>
      <vt:lpstr>Νευρογενής ανορεξία</vt:lpstr>
      <vt:lpstr>Νευρογενής ανορεξία – αντιμετώπιση </vt:lpstr>
      <vt:lpstr>Νευρογενής ανορεξία -  Κριτήρια για ενδονοσοκομειακή νοσηλεία</vt:lpstr>
      <vt:lpstr>Νευρογενής ανορεξία - Πρόγνωση</vt:lpstr>
      <vt:lpstr>ΨΥΧΟΓΕΝΗΣ (ΝΕΥΡΟΓΕΝΗΣ) ΒΟΥΛΙΜΙΑ</vt:lpstr>
      <vt:lpstr>ΨΥΧΟΓΕΝΗΣ (ΝΕΥΡΟΓΕΝΗΣ) ΒΟΥΛΙΜΙΑ-κλινική εικόνα</vt:lpstr>
      <vt:lpstr>Νευρογενής βουλιμία - Διαγνωστικά κριτήρια Αμερικανικής Ψυχιατρικής Εταιρίας (2000)</vt:lpstr>
      <vt:lpstr>Νευρογενής Βουλιμία- παρέμβαση </vt:lpstr>
      <vt:lpstr>ΕΠΕΙΣΟΔΙΑΚΗ ΑΔΗΦΑΓΙΑ</vt:lpstr>
      <vt:lpstr>ΕΠΕΙΣΟΔΙΑΚΗ ΑΔΗΦΑΓΙΑ – κριτήρια Αμερικανικής Ψυχιατρικής εταιρίας (2000)</vt:lpstr>
      <vt:lpstr>ΔΙΑΤΑΡΑΧΕΣ ΥΠΝΟΥ</vt:lpstr>
      <vt:lpstr>Παρουσίαση του PowerPoint</vt:lpstr>
      <vt:lpstr>Αρχιτεκτονική του ύπνου </vt:lpstr>
      <vt:lpstr>Μεταβολές με την ηλικία </vt:lpstr>
      <vt:lpstr>Παρουσίαση του PowerPoint</vt:lpstr>
      <vt:lpstr>Ταξινομηση των Διαταραχών ύπνου</vt:lpstr>
      <vt:lpstr>Δυσυπνίες </vt:lpstr>
      <vt:lpstr>Παραϋπνίες </vt:lpstr>
      <vt:lpstr>Νυχτερινοί τρόμοι</vt:lpstr>
      <vt:lpstr>Εφιάλτες </vt:lpstr>
      <vt:lpstr>Χαρακτηριστικά συμπτώματα της Διαταραχής Εφιαλτών</vt:lpstr>
      <vt:lpstr>Νυχτερινός κλώνος </vt:lpstr>
      <vt:lpstr>Βρουξισμός </vt:lpstr>
      <vt:lpstr>Σύνδρομο ανήσυχων άκρων </vt:lpstr>
      <vt:lpstr>Ναρκοληψία </vt:lpstr>
      <vt:lpstr>Ναρκοληψία – narcoleptic tetrad</vt:lpstr>
      <vt:lpstr>Αϋπνία σε μεγαλύτερα παιδιά και εφήβους </vt:lpstr>
      <vt:lpstr>Παρουσίαση του PowerPoint</vt:lpstr>
      <vt:lpstr>Υπερυπνία </vt:lpstr>
      <vt:lpstr>Διαταραγμένη αναπνοή ύπνου (Sleep disorderd breathing)  </vt:lpstr>
      <vt:lpstr>Αποφρακτική υπνική άπνοια </vt:lpstr>
      <vt:lpstr>ΚΑΛΗ ΟΡΕΞΗ ΚΑΙ ΚΑΛΗΝΥΧΤΑ!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ΔΙΑΤΑΡΑΧΕΣ ΣΙΤΙΣΗΣ - ΔΙΑΤΑΡΑΧΕΣ ΥΠΝΟΥ</dc:title>
  <dc:creator>Andreas P.</dc:creator>
  <cp:lastModifiedBy>Andreas P.</cp:lastModifiedBy>
  <cp:revision>5</cp:revision>
  <dcterms:created xsi:type="dcterms:W3CDTF">2021-12-10T19:40:30Z</dcterms:created>
  <dcterms:modified xsi:type="dcterms:W3CDTF">2021-12-11T20:04:07Z</dcterms:modified>
</cp:coreProperties>
</file>