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6" r:id="rId5"/>
    <p:sldId id="268" r:id="rId6"/>
    <p:sldId id="272" r:id="rId7"/>
    <p:sldId id="274" r:id="rId8"/>
    <p:sldId id="276" r:id="rId9"/>
    <p:sldId id="269" r:id="rId10"/>
    <p:sldId id="270" r:id="rId11"/>
    <p:sldId id="275" r:id="rId12"/>
    <p:sldId id="271" r:id="rId13"/>
    <p:sldId id="277" r:id="rId14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000" autoAdjust="0"/>
  </p:normalViewPr>
  <p:slideViewPr>
    <p:cSldViewPr snapToGrid="0">
      <p:cViewPr varScale="1">
        <p:scale>
          <a:sx n="80" d="100"/>
          <a:sy n="80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B89068-036F-48F5-B6ED-0D7DD24789EC}" type="datetime1">
              <a:rPr lang="el-GR" smtClean="0"/>
              <a:t>25/10/2023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95AB33-FDED-42FB-BC2C-CF65D390CCC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040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849F0C-6C57-4EFC-B252-244052EE7B81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BEC92D-C8E2-4A8F-BF2D-75109D630128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54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850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77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05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279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067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38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1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435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3BEC92D-C8E2-4A8F-BF2D-75109D630128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77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B4B09-8AD5-4AF8-B8A6-A65F88CF47ED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BA78D2-0A27-45FD-A985-5CE26077EED9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F3D86-07C7-4422-936E-A5A69429E769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469C5-1683-4CA8-A69A-D1BCDACBAE1F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113E31D-E2AB-40D1-8B51-AFA5AFEF393A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DD3869-D5B2-4EA5-851C-F5925FE44889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822A85-7D14-49FE-9349-C6B4E060E9CD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E04D5F-F745-4E98-B1C7-8A949D67CECA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24F428-9374-41B4-B006-409C37FD2679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Ορθογώνιο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62DBC-18A1-4BB8-980C-2AE2639C5FDF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AA5A956-7E00-4FA3-98C1-E5FB1AB27176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8978DB-6656-4E89-BEF0-CAE059BFA1BC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20396E07-8B1B-4EC1-8C46-1F57417DD320}" type="datetime1">
              <a:rPr lang="el-GR" noProof="0" smtClean="0"/>
              <a:t>25/10/2023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pngall.com/telephone-png/download/1614" TargetMode="External"/><Relationship Id="rId18" Type="http://schemas.openxmlformats.org/officeDocument/2006/relationships/hyperlink" Target="https://stileex.xyz/emploi-madagascar-charge-communication/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www.debbish.com/other-stuff/why-im-quitting-instagram/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hyperlink" Target="https://www.publicdomainpictures.net/en/view-image.php?image=261655&amp;picture=email-characters-communication" TargetMode="External"/><Relationship Id="rId5" Type="http://schemas.openxmlformats.org/officeDocument/2006/relationships/hyperlink" Target="https://www.publicdomainpictures.net/en/view-image.php?image=260871&amp;picture=facebook" TargetMode="External"/><Relationship Id="rId15" Type="http://schemas.openxmlformats.org/officeDocument/2006/relationships/hyperlink" Target="https://www.costaricaguides.com/es/live-chat-system-2/" TargetMode="External"/><Relationship Id="rId10" Type="http://schemas.openxmlformats.org/officeDocument/2006/relationships/image" Target="../media/image26.jpg"/><Relationship Id="rId4" Type="http://schemas.openxmlformats.org/officeDocument/2006/relationships/image" Target="../media/image23.jpg"/><Relationship Id="rId9" Type="http://schemas.openxmlformats.org/officeDocument/2006/relationships/hyperlink" Target="https://freesvg.org/subscribe-button" TargetMode="External"/><Relationship Id="rId1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oa.g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97" y="5063490"/>
            <a:ext cx="10058400" cy="822960"/>
          </a:xfrm>
        </p:spPr>
        <p:txBody>
          <a:bodyPr rtlCol="0">
            <a:normAutofit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Τίτλος Lorem Ipsum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185174" cy="543513"/>
          </a:xfrm>
        </p:spPr>
        <p:txBody>
          <a:bodyPr rtlCol="0">
            <a:normAutofit/>
          </a:bodyPr>
          <a:lstStyle/>
          <a:p>
            <a:pPr rtl="0"/>
            <a:r>
              <a:rPr lang="el-GR" sz="1500" b="1" dirty="0" err="1">
                <a:solidFill>
                  <a:srgbClr val="FFFFFF"/>
                </a:solidFill>
              </a:rPr>
              <a:t>ΕνιαΙα</a:t>
            </a:r>
            <a:r>
              <a:rPr lang="el-GR" sz="1500" b="1" dirty="0">
                <a:solidFill>
                  <a:srgbClr val="FFFFFF"/>
                </a:solidFill>
              </a:rPr>
              <a:t> </a:t>
            </a:r>
            <a:r>
              <a:rPr lang="el-GR" sz="1500" b="1" dirty="0" err="1">
                <a:solidFill>
                  <a:srgbClr val="FFFFFF"/>
                </a:solidFill>
              </a:rPr>
              <a:t>ΠλατφΟρμα</a:t>
            </a:r>
            <a:r>
              <a:rPr lang="el-GR" sz="1500" b="1" dirty="0">
                <a:solidFill>
                  <a:srgbClr val="FFFFFF"/>
                </a:solidFill>
              </a:rPr>
              <a:t> </a:t>
            </a:r>
            <a:r>
              <a:rPr lang="el-GR" sz="1500" b="1" dirty="0" err="1">
                <a:solidFill>
                  <a:srgbClr val="FFFFFF"/>
                </a:solidFill>
              </a:rPr>
              <a:t>Ιδρυματικο</a:t>
            </a:r>
            <a:r>
              <a:rPr lang="en-US" sz="1500" b="1">
                <a:solidFill>
                  <a:srgbClr val="FFFFFF"/>
                </a:solidFill>
              </a:rPr>
              <a:t>y</a:t>
            </a:r>
            <a:r>
              <a:rPr lang="el-GR" sz="1500" b="1">
                <a:solidFill>
                  <a:srgbClr val="FFFFFF"/>
                </a:solidFill>
              </a:rPr>
              <a:t> </a:t>
            </a:r>
            <a:r>
              <a:rPr lang="el-GR" sz="1500" b="1" dirty="0" err="1">
                <a:solidFill>
                  <a:srgbClr val="FFFFFF"/>
                </a:solidFill>
              </a:rPr>
              <a:t>ΑποθετηρΙου</a:t>
            </a:r>
            <a:r>
              <a:rPr lang="el-GR" sz="1500" b="1" dirty="0">
                <a:solidFill>
                  <a:srgbClr val="FFFFFF"/>
                </a:solidFill>
              </a:rPr>
              <a:t> και </a:t>
            </a:r>
            <a:r>
              <a:rPr lang="el-GR" sz="1500" b="1" dirty="0" err="1">
                <a:solidFill>
                  <a:srgbClr val="FFFFFF"/>
                </a:solidFill>
              </a:rPr>
              <a:t>ΨηφιακΗς</a:t>
            </a:r>
            <a:r>
              <a:rPr lang="el-GR" sz="1500" b="1" dirty="0">
                <a:solidFill>
                  <a:srgbClr val="FFFFFF"/>
                </a:solidFill>
              </a:rPr>
              <a:t> </a:t>
            </a:r>
            <a:r>
              <a:rPr lang="el-GR" sz="1500" b="1" dirty="0" err="1">
                <a:solidFill>
                  <a:srgbClr val="FFFFFF"/>
                </a:solidFill>
              </a:rPr>
              <a:t>ΒιβλιοθΗκης</a:t>
            </a:r>
            <a:r>
              <a:rPr lang="el-GR" sz="1500" b="1" dirty="0">
                <a:solidFill>
                  <a:srgbClr val="FFFFFF"/>
                </a:solidFill>
              </a:rPr>
              <a:t> για το ΕΚΠΑ</a:t>
            </a:r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026" name="Picture 2" descr="Πέργαμος">
            <a:extLst>
              <a:ext uri="{FF2B5EF4-FFF2-40B4-BE49-F238E27FC236}">
                <a16:creationId xmlns:a16="http://schemas.microsoft.com/office/drawing/2014/main" id="{ADEB9777-BC4C-A655-36E9-D6E7529E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5259598"/>
            <a:ext cx="5081587" cy="6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3EC6858-EAAF-93D3-3B40-69FE877C4D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5" t="28460" r="10993" b="42727"/>
          <a:stretch/>
        </p:blipFill>
        <p:spPr>
          <a:xfrm>
            <a:off x="0" y="38100"/>
            <a:ext cx="12192000" cy="48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E59539C-528E-5F76-C7DC-3C058AED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760200" cy="4987514"/>
          </a:xfrm>
          <a:prstGeom prst="rect">
            <a:avLst/>
          </a:prstGeom>
        </p:spPr>
      </p:pic>
      <p:pic>
        <p:nvPicPr>
          <p:cNvPr id="3" name="Εικόνα 2" descr="Εικόνα που περιέχει σύμβολο, γραφικά, λογότυπ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E980670F-778B-C417-2689-3F2231E99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9809" y="4987531"/>
            <a:ext cx="908382" cy="601803"/>
          </a:xfrm>
          <a:prstGeom prst="rect">
            <a:avLst/>
          </a:prstGeom>
        </p:spPr>
      </p:pic>
      <p:pic>
        <p:nvPicPr>
          <p:cNvPr id="6" name="Εικόνα 5" descr="Εικόνα που περιέχει ηλεκτρονικές συσκευές, Κάμερες και οπτικά, φακός, φακός κάμε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D28DCB9B-B751-89E3-6875-B6273082D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9414" y="5641558"/>
            <a:ext cx="868777" cy="527884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τιγμιότυπο οθόνης, γραμματοσειρά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E20C4CD-9D86-A759-81F2-D7DCAE1577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09414" y="6216266"/>
            <a:ext cx="906211" cy="516858"/>
          </a:xfrm>
          <a:prstGeom prst="rect">
            <a:avLst/>
          </a:prstGeom>
        </p:spPr>
      </p:pic>
      <p:pic>
        <p:nvPicPr>
          <p:cNvPr id="12" name="Εικόνα 11" descr="Εικόνα που περιέχει στιγμιότυπο οθόνης, υπολογιστής, κύκλο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B62893F-0157-5539-DDAF-C82441250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951924" y="5014073"/>
            <a:ext cx="782417" cy="508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1653FB-C9C3-568C-62DD-FE0ED1D666DC}"/>
              </a:ext>
            </a:extLst>
          </p:cNvPr>
          <p:cNvSpPr txBox="1"/>
          <p:nvPr/>
        </p:nvSpPr>
        <p:spPr>
          <a:xfrm>
            <a:off x="4472104" y="114012"/>
            <a:ext cx="373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Μάθε περισσότερα για τη Βιβλιοθήκη: </a:t>
            </a:r>
            <a:r>
              <a:rPr lang="en-US" sz="1600" b="1" dirty="0">
                <a:solidFill>
                  <a:srgbClr val="FF0000"/>
                </a:solidFill>
              </a:rPr>
              <a:t>econpol.lib.uoa.gr</a:t>
            </a:r>
            <a:endParaRPr lang="el-GR" sz="1600" b="1" dirty="0">
              <a:solidFill>
                <a:srgbClr val="FF0000"/>
              </a:solidFill>
            </a:endParaRPr>
          </a:p>
        </p:txBody>
      </p:sp>
      <p:pic>
        <p:nvPicPr>
          <p:cNvPr id="15" name="Εικόνα 14" descr="Εικόνα που περιέχει κύκλος, γραφικά, σύμβολο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58C15D52-83FF-C9ED-1DEA-6A0666211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953337" y="5557268"/>
            <a:ext cx="767924" cy="566753"/>
          </a:xfrm>
          <a:prstGeom prst="rect">
            <a:avLst/>
          </a:prstGeom>
        </p:spPr>
      </p:pic>
      <p:pic>
        <p:nvPicPr>
          <p:cNvPr id="18" name="Εικόνα 17" descr="Εικόνα που περιέχει κείμενο, λογότυπο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78E8FA74-8F7C-63C4-DE6C-DA6A01141E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096000" y="6305107"/>
            <a:ext cx="638342" cy="409527"/>
          </a:xfrm>
          <a:prstGeom prst="rect">
            <a:avLst/>
          </a:prstGeom>
        </p:spPr>
      </p:pic>
      <p:pic>
        <p:nvPicPr>
          <p:cNvPr id="19" name="Εικόνα 18" descr="Εικόνα που περιέχει κείμενο, στιγμιότυπο οθόνης, ιστοσελίδα, τοποθεσία web&#10;&#10;Περιγραφή που δημιουργήθηκε αυτόματα">
            <a:extLst>
              <a:ext uri="{FF2B5EF4-FFF2-40B4-BE49-F238E27FC236}">
                <a16:creationId xmlns:a16="http://schemas.microsoft.com/office/drawing/2014/main" id="{264B7A09-E046-92D1-9CB1-E5BD1206618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9" t="69925" r="31375" b="20362"/>
          <a:stretch/>
        </p:blipFill>
        <p:spPr bwMode="auto">
          <a:xfrm>
            <a:off x="11000604" y="6124021"/>
            <a:ext cx="1009650" cy="58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0CCED2-DF95-9E25-4993-714E24972A1C}"/>
              </a:ext>
            </a:extLst>
          </p:cNvPr>
          <p:cNvSpPr txBox="1"/>
          <p:nvPr/>
        </p:nvSpPr>
        <p:spPr>
          <a:xfrm>
            <a:off x="2182382" y="5027397"/>
            <a:ext cx="3030280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800"/>
              </a:spcAft>
            </a:pPr>
            <a:r>
              <a:rPr lang="el-GR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Βιβλιοθήκη Σχολής Οικονομικών &amp; Πολιτικών Επιστημών ΕΚΠΑ</a:t>
            </a:r>
            <a:endParaRPr lang="el-G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4CB40C-B4B6-C5EE-666B-97A5638C6F42}"/>
              </a:ext>
            </a:extLst>
          </p:cNvPr>
          <p:cNvSpPr txBox="1"/>
          <p:nvPr/>
        </p:nvSpPr>
        <p:spPr>
          <a:xfrm>
            <a:off x="2182382" y="5683448"/>
            <a:ext cx="3030280" cy="28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ope.lib</a:t>
            </a:r>
            <a:endParaRPr lang="el-G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DECB22-20C7-B005-65EE-CA7413FC385F}"/>
              </a:ext>
            </a:extLst>
          </p:cNvPr>
          <p:cNvSpPr txBox="1"/>
          <p:nvPr/>
        </p:nvSpPr>
        <p:spPr>
          <a:xfrm>
            <a:off x="2182382" y="6188733"/>
            <a:ext cx="3030280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800"/>
              </a:spcAft>
            </a:pPr>
            <a:r>
              <a:rPr lang="el-GR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Βιβλιοθήκη Σχολής ΟΠΕ Πανεπιστημίου Αθηνών</a:t>
            </a:r>
            <a:endParaRPr lang="el-G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C1C08-E2C4-1DF0-DFFC-26FC3440F812}"/>
              </a:ext>
            </a:extLst>
          </p:cNvPr>
          <p:cNvSpPr txBox="1"/>
          <p:nvPr/>
        </p:nvSpPr>
        <p:spPr>
          <a:xfrm>
            <a:off x="6918249" y="5101526"/>
            <a:ext cx="3030280" cy="28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cen_ope@lib.uoa.gr</a:t>
            </a:r>
            <a:endParaRPr lang="el-G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F0A9F1-13BC-B998-AA3D-67413D4EC456}"/>
              </a:ext>
            </a:extLst>
          </p:cNvPr>
          <p:cNvSpPr txBox="1"/>
          <p:nvPr/>
        </p:nvSpPr>
        <p:spPr>
          <a:xfrm>
            <a:off x="6918249" y="5561887"/>
            <a:ext cx="4536172" cy="28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210 3689533 </a:t>
            </a:r>
            <a:r>
              <a:rPr lang="el-GR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(Τμήματα ΠΕΔΔ-ΕΜΜΕ-ΤΣΣΑΣ- ΚΟΙΝΩΝΙΟΛΟΓΙΑΣ)</a:t>
            </a:r>
            <a:endParaRPr lang="el-G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7DA8BE-17BB-59E7-BA68-070F903E2E17}"/>
              </a:ext>
            </a:extLst>
          </p:cNvPr>
          <p:cNvSpPr txBox="1"/>
          <p:nvPr/>
        </p:nvSpPr>
        <p:spPr>
          <a:xfrm>
            <a:off x="6918249" y="5770898"/>
            <a:ext cx="3030280" cy="28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800"/>
              </a:spcAft>
            </a:pPr>
            <a:r>
              <a:rPr lang="el-GR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 3688086 (Τμήματα ΤΟΕ – ΔΕΟ)</a:t>
            </a:r>
            <a:endParaRPr lang="el-G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4C650D-BC64-47EB-82FC-2F960CC0D6F7}"/>
              </a:ext>
            </a:extLst>
          </p:cNvPr>
          <p:cNvSpPr txBox="1"/>
          <p:nvPr/>
        </p:nvSpPr>
        <p:spPr>
          <a:xfrm>
            <a:off x="6979340" y="6330617"/>
            <a:ext cx="3030280" cy="28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800"/>
              </a:spcAft>
            </a:pPr>
            <a:r>
              <a:rPr lang="el-GR" sz="1200" b="1" i="1" dirty="0">
                <a:solidFill>
                  <a:srgbClr val="F2F2F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Ρώτησε τον βιβλιοθηκονόμο</a:t>
            </a:r>
            <a:endParaRPr lang="el-G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" name="Εικόνα 30" descr="Εικόνα που περιέχει κείμενο, Κινούμενα σχέδια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8AC949E1-57C2-8761-C5A9-37B3A26107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319568" y="239227"/>
            <a:ext cx="2508854" cy="17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3898900" cy="6654800"/>
          </a:xfrm>
        </p:spPr>
        <p:txBody>
          <a:bodyPr rtlCol="0" anchor="t">
            <a:no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Η  πλατφόρμα περιλαμβάνει ψηφιακές συλλογές του ΕΚΠΑ. Συγκεκριμένα:</a:t>
            </a:r>
            <a:br>
              <a:rPr lang="el-GR" sz="2400" b="1" dirty="0">
                <a:solidFill>
                  <a:schemeClr val="bg1"/>
                </a:solidFill>
              </a:rPr>
            </a:br>
            <a:br>
              <a:rPr lang="el-GR" sz="2400" b="1" dirty="0">
                <a:solidFill>
                  <a:schemeClr val="bg1"/>
                </a:solidFill>
              </a:rPr>
            </a:br>
            <a:r>
              <a:rPr lang="el-GR" sz="2400" b="1" dirty="0">
                <a:solidFill>
                  <a:schemeClr val="bg1"/>
                </a:solidFill>
              </a:rPr>
              <a:t>1. Πτυχιακές και Διπλωματικές </a:t>
            </a:r>
            <a:r>
              <a:rPr lang="el-GR" sz="2400" b="1" dirty="0" err="1">
                <a:solidFill>
                  <a:schemeClr val="bg1"/>
                </a:solidFill>
              </a:rPr>
              <a:t>Εργασιές</a:t>
            </a:r>
            <a:r>
              <a:rPr lang="el-GR" sz="2400" b="1" dirty="0">
                <a:solidFill>
                  <a:schemeClr val="bg1"/>
                </a:solidFill>
              </a:rPr>
              <a:t> &amp; Διδακτορικές Διατριβές</a:t>
            </a:r>
            <a:br>
              <a:rPr lang="el-GR" sz="2400" b="1" dirty="0">
                <a:solidFill>
                  <a:schemeClr val="bg1"/>
                </a:solidFill>
              </a:rPr>
            </a:br>
            <a:br>
              <a:rPr lang="el-GR" sz="2400" b="1" dirty="0">
                <a:solidFill>
                  <a:schemeClr val="bg1"/>
                </a:solidFill>
              </a:rPr>
            </a:br>
            <a:r>
              <a:rPr lang="el-GR" sz="2400" b="1" dirty="0">
                <a:solidFill>
                  <a:schemeClr val="bg1"/>
                </a:solidFill>
              </a:rPr>
              <a:t>2.  Παλαιές ψηφιακές συλλογές του ΕΚΠΑ</a:t>
            </a:r>
            <a:br>
              <a:rPr lang="el-GR" sz="2400" b="1" dirty="0">
                <a:solidFill>
                  <a:schemeClr val="bg1"/>
                </a:solidFill>
              </a:rPr>
            </a:br>
            <a:br>
              <a:rPr lang="el-GR" sz="2400" b="1" dirty="0">
                <a:solidFill>
                  <a:schemeClr val="bg1"/>
                </a:solidFill>
              </a:rPr>
            </a:br>
            <a:r>
              <a:rPr lang="el-GR" sz="2400" b="1" dirty="0">
                <a:solidFill>
                  <a:schemeClr val="bg1"/>
                </a:solidFill>
              </a:rPr>
              <a:t>3.  Επιστημονικές δημοσιεύσεις και άλλο ερευνητικό υλικό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B04A7-AABA-2F7A-C54A-DCC250C7433D}"/>
              </a:ext>
            </a:extLst>
          </p:cNvPr>
          <p:cNvSpPr txBox="1"/>
          <p:nvPr/>
        </p:nvSpPr>
        <p:spPr>
          <a:xfrm>
            <a:off x="6449786" y="3977641"/>
            <a:ext cx="4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 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1887D6CE-E918-FE99-5CF3-21AED0EA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30699"/>
            <a:ext cx="4000500" cy="2527299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rtl="0"/>
            <a:endParaRPr lang="el-GR" sz="2000" b="1" dirty="0">
              <a:solidFill>
                <a:schemeClr val="tx1"/>
              </a:solidFill>
            </a:endParaRPr>
          </a:p>
          <a:p>
            <a:pPr rtl="0"/>
            <a:r>
              <a:rPr lang="el-GR" sz="2000" b="1" dirty="0">
                <a:solidFill>
                  <a:schemeClr val="tx1"/>
                </a:solidFill>
              </a:rPr>
              <a:t>ΠΡΟΣΟΧΗ:</a:t>
            </a:r>
          </a:p>
          <a:p>
            <a:pPr rtl="0"/>
            <a:r>
              <a:rPr lang="el-GR" sz="1800" dirty="0">
                <a:solidFill>
                  <a:schemeClr val="tx1"/>
                </a:solidFill>
              </a:rPr>
              <a:t>Σταδιακά θα δίνεται πρόσβαση σε πρόσθετες συλλογές, καθώς και σε νέες  υπηρεσίες και λειτουργίες. </a:t>
            </a:r>
          </a:p>
        </p:txBody>
      </p:sp>
      <p:pic>
        <p:nvPicPr>
          <p:cNvPr id="1026" name="Picture 2" descr="Διδακτορική διατριβή">
            <a:extLst>
              <a:ext uri="{FF2B5EF4-FFF2-40B4-BE49-F238E27FC236}">
                <a16:creationId xmlns:a16="http://schemas.microsoft.com/office/drawing/2014/main" id="{3EB10FA6-A80B-59D9-E3A0-ED2E7564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70" y="12700"/>
            <a:ext cx="4169232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9E417505-2869-1463-37AE-263EAC5B3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52" r="2082" b="9265"/>
          <a:stretch/>
        </p:blipFill>
        <p:spPr>
          <a:xfrm>
            <a:off x="4123870" y="3251200"/>
            <a:ext cx="3673930" cy="341630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220641FD-9483-A815-FEC4-5D5306A63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47" t="15000" r="6469"/>
          <a:stretch/>
        </p:blipFill>
        <p:spPr>
          <a:xfrm>
            <a:off x="7674432" y="12700"/>
            <a:ext cx="4610100" cy="6654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F7E51F-F6F5-CC32-EF83-1B29BB80294D}"/>
              </a:ext>
            </a:extLst>
          </p:cNvPr>
          <p:cNvSpPr txBox="1"/>
          <p:nvPr/>
        </p:nvSpPr>
        <p:spPr>
          <a:xfrm>
            <a:off x="4239987" y="2627352"/>
            <a:ext cx="31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2588B-BC8C-1F96-5489-0D82E151A1F9}"/>
              </a:ext>
            </a:extLst>
          </p:cNvPr>
          <p:cNvSpPr txBox="1"/>
          <p:nvPr/>
        </p:nvSpPr>
        <p:spPr>
          <a:xfrm>
            <a:off x="11573901" y="203200"/>
            <a:ext cx="31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3" name="Ορθογώνιο: Διπλωμένη γωνία 2">
            <a:extLst>
              <a:ext uri="{FF2B5EF4-FFF2-40B4-BE49-F238E27FC236}">
                <a16:creationId xmlns:a16="http://schemas.microsoft.com/office/drawing/2014/main" id="{1B85C4D5-DC3A-678D-CC22-E0AEC84502DC}"/>
              </a:ext>
            </a:extLst>
          </p:cNvPr>
          <p:cNvSpPr/>
          <p:nvPr/>
        </p:nvSpPr>
        <p:spPr>
          <a:xfrm>
            <a:off x="4225470" y="2662277"/>
            <a:ext cx="292100" cy="299482"/>
          </a:xfrm>
          <a:prstGeom prst="foldedCorne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FD904-11BF-9F72-F078-E1B9767C5A56}"/>
              </a:ext>
            </a:extLst>
          </p:cNvPr>
          <p:cNvSpPr txBox="1"/>
          <p:nvPr/>
        </p:nvSpPr>
        <p:spPr>
          <a:xfrm>
            <a:off x="4239204" y="6220420"/>
            <a:ext cx="31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l-GR" dirty="0"/>
          </a:p>
        </p:txBody>
      </p:sp>
      <p:sp>
        <p:nvSpPr>
          <p:cNvPr id="5" name="Ορθογώνιο: Διπλωμένη γωνία 4">
            <a:extLst>
              <a:ext uri="{FF2B5EF4-FFF2-40B4-BE49-F238E27FC236}">
                <a16:creationId xmlns:a16="http://schemas.microsoft.com/office/drawing/2014/main" id="{BC3DA8E5-7834-5ED5-46D6-8ACD62E4141C}"/>
              </a:ext>
            </a:extLst>
          </p:cNvPr>
          <p:cNvSpPr/>
          <p:nvPr/>
        </p:nvSpPr>
        <p:spPr>
          <a:xfrm>
            <a:off x="4239204" y="6257151"/>
            <a:ext cx="292100" cy="299482"/>
          </a:xfrm>
          <a:prstGeom prst="foldedCorne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: Διπλωμένη γωνία 5">
            <a:extLst>
              <a:ext uri="{FF2B5EF4-FFF2-40B4-BE49-F238E27FC236}">
                <a16:creationId xmlns:a16="http://schemas.microsoft.com/office/drawing/2014/main" id="{78665C75-EA34-3835-C504-27CD025545F3}"/>
              </a:ext>
            </a:extLst>
          </p:cNvPr>
          <p:cNvSpPr/>
          <p:nvPr/>
        </p:nvSpPr>
        <p:spPr>
          <a:xfrm>
            <a:off x="11565145" y="266872"/>
            <a:ext cx="292100" cy="299482"/>
          </a:xfrm>
          <a:prstGeom prst="foldedCorne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890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195942"/>
            <a:ext cx="3837214" cy="6662058"/>
          </a:xfrm>
        </p:spPr>
        <p:txBody>
          <a:bodyPr rtlCol="0" anchor="t">
            <a:noAutofit/>
          </a:bodyPr>
          <a:lstStyle/>
          <a:p>
            <a:br>
              <a:rPr lang="el-GR" sz="2800" dirty="0">
                <a:solidFill>
                  <a:schemeClr val="bg1"/>
                </a:solidFill>
              </a:rPr>
            </a:br>
            <a:r>
              <a:rPr lang="el-GR" sz="2800" b="1" dirty="0">
                <a:solidFill>
                  <a:schemeClr val="bg1"/>
                </a:solidFill>
              </a:rPr>
              <a:t>Από την κεντρική σελίδα των Βιβλιοθηκών 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www.lib.uoa.gr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r>
              <a:rPr lang="el-GR" sz="2800" b="1" dirty="0">
                <a:solidFill>
                  <a:schemeClr val="bg1"/>
                </a:solidFill>
              </a:rPr>
              <a:t>επιλέγετε: </a:t>
            </a:r>
            <a:br>
              <a:rPr lang="el-GR" sz="2800" b="1" dirty="0">
                <a:solidFill>
                  <a:schemeClr val="bg1"/>
                </a:solidFill>
              </a:rPr>
            </a:br>
            <a:br>
              <a:rPr lang="el-GR" sz="2800" b="1" dirty="0">
                <a:solidFill>
                  <a:schemeClr val="bg1"/>
                </a:solidFill>
              </a:rPr>
            </a:br>
            <a:br>
              <a:rPr lang="el-GR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1. </a:t>
            </a:r>
            <a:r>
              <a:rPr lang="el-GR" sz="2800" b="1" dirty="0">
                <a:solidFill>
                  <a:schemeClr val="bg1"/>
                </a:solidFill>
              </a:rPr>
              <a:t>«Ιδρυματικό Αποθετήριο»</a:t>
            </a:r>
            <a:r>
              <a:rPr lang="en-US" sz="2800" b="1" dirty="0">
                <a:solidFill>
                  <a:schemeClr val="bg1"/>
                </a:solidFill>
              </a:rPr>
              <a:t> , </a:t>
            </a:r>
            <a:r>
              <a:rPr lang="el-GR" sz="2800" b="1" dirty="0">
                <a:solidFill>
                  <a:schemeClr val="bg1"/>
                </a:solidFill>
              </a:rPr>
              <a:t>εάν θέλετε να καταθέσετε την εργασία σας, ή,</a:t>
            </a:r>
            <a:br>
              <a:rPr lang="el-GR" sz="2800" b="1" dirty="0">
                <a:solidFill>
                  <a:schemeClr val="bg1"/>
                </a:solidFill>
              </a:rPr>
            </a:br>
            <a:br>
              <a:rPr lang="el-GR" sz="2800" b="1" dirty="0">
                <a:solidFill>
                  <a:schemeClr val="bg1"/>
                </a:solidFill>
              </a:rPr>
            </a:br>
            <a:r>
              <a:rPr lang="el-GR" sz="2800" b="1" dirty="0">
                <a:solidFill>
                  <a:schemeClr val="bg1"/>
                </a:solidFill>
              </a:rPr>
              <a:t>2. «Πέργαμος», εάν θέλετε να </a:t>
            </a:r>
            <a:r>
              <a:rPr lang="el-GR" sz="2800" b="1" dirty="0" err="1">
                <a:solidFill>
                  <a:schemeClr val="bg1"/>
                </a:solidFill>
              </a:rPr>
              <a:t>πλοηγηθείτε</a:t>
            </a:r>
            <a:r>
              <a:rPr lang="el-GR" sz="2800" b="1" dirty="0">
                <a:solidFill>
                  <a:schemeClr val="bg1"/>
                </a:solidFill>
              </a:rPr>
              <a:t> στο περιεχόμενο της πλατφόρμας</a:t>
            </a:r>
            <a:br>
              <a:rPr lang="el-GR" sz="2800" b="1" dirty="0">
                <a:solidFill>
                  <a:schemeClr val="bg1"/>
                </a:solidFill>
              </a:rPr>
            </a:br>
            <a:br>
              <a:rPr lang="el-GR" sz="2000" b="1" dirty="0">
                <a:solidFill>
                  <a:schemeClr val="bg1"/>
                </a:solidFill>
              </a:rPr>
            </a:b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6113EA-E547-6589-F3E1-2A2BE3320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6" b="7883"/>
          <a:stretch/>
        </p:blipFill>
        <p:spPr>
          <a:xfrm>
            <a:off x="4033157" y="-1"/>
            <a:ext cx="7995557" cy="6727370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65A05DE3-1027-65AD-C45D-A01099B39AF8}"/>
              </a:ext>
            </a:extLst>
          </p:cNvPr>
          <p:cNvSpPr/>
          <p:nvPr/>
        </p:nvSpPr>
        <p:spPr>
          <a:xfrm>
            <a:off x="8931728" y="669413"/>
            <a:ext cx="2465615" cy="1110402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20F64D45-71CA-DA8D-238D-5A1F7C4CC6F8}"/>
              </a:ext>
            </a:extLst>
          </p:cNvPr>
          <p:cNvSpPr/>
          <p:nvPr/>
        </p:nvSpPr>
        <p:spPr>
          <a:xfrm>
            <a:off x="8454571" y="3788168"/>
            <a:ext cx="3098800" cy="2939201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5F5FF68E-A6D1-99FE-6599-A70CE8E228BE}"/>
              </a:ext>
            </a:extLst>
          </p:cNvPr>
          <p:cNvSpPr/>
          <p:nvPr/>
        </p:nvSpPr>
        <p:spPr>
          <a:xfrm>
            <a:off x="7213874" y="734699"/>
            <a:ext cx="1717854" cy="408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21074036-5130-B78F-DA70-D89F3F6AB5FA}"/>
              </a:ext>
            </a:extLst>
          </p:cNvPr>
          <p:cNvSpPr/>
          <p:nvPr/>
        </p:nvSpPr>
        <p:spPr>
          <a:xfrm>
            <a:off x="6923314" y="4163787"/>
            <a:ext cx="1717854" cy="408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CDC04-1824-BAFC-02F0-148EA830EC17}"/>
              </a:ext>
            </a:extLst>
          </p:cNvPr>
          <p:cNvSpPr txBox="1"/>
          <p:nvPr/>
        </p:nvSpPr>
        <p:spPr>
          <a:xfrm>
            <a:off x="6686550" y="615640"/>
            <a:ext cx="4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accent1"/>
                </a:solidFill>
              </a:rPr>
              <a:t>1</a:t>
            </a:r>
            <a:r>
              <a:rPr lang="el-GR" sz="3600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B04A7-AABA-2F7A-C54A-DCC250C7433D}"/>
              </a:ext>
            </a:extLst>
          </p:cNvPr>
          <p:cNvSpPr txBox="1"/>
          <p:nvPr/>
        </p:nvSpPr>
        <p:spPr>
          <a:xfrm>
            <a:off x="6449786" y="3977641"/>
            <a:ext cx="4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accent1"/>
                </a:solidFill>
              </a:rPr>
              <a:t>2</a:t>
            </a:r>
            <a:r>
              <a:rPr lang="el-GR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2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26059"/>
            <a:ext cx="3724074" cy="2364741"/>
          </a:xfrm>
        </p:spPr>
        <p:txBody>
          <a:bodyPr rtlCol="0" anchor="b">
            <a:normAutofit/>
          </a:bodyPr>
          <a:lstStyle/>
          <a:p>
            <a:r>
              <a:rPr lang="el-GR" sz="2000" b="1" dirty="0"/>
              <a:t>Αφού πατήσουμε την επιλογή «Πέργαμος» </a:t>
            </a:r>
            <a:br>
              <a:rPr lang="el-GR" sz="2000" b="1" dirty="0"/>
            </a:br>
            <a:r>
              <a:rPr lang="el-GR" sz="2000" b="1" dirty="0"/>
              <a:t>από την αρχική σελίδα</a:t>
            </a:r>
            <a:br>
              <a:rPr lang="el-GR" sz="2000" b="1" dirty="0"/>
            </a:br>
            <a:r>
              <a:rPr lang="el-GR" sz="2000" b="1" dirty="0"/>
              <a:t>μεταφερόμαστε στην οθόνη </a:t>
            </a:r>
            <a:r>
              <a:rPr lang="el-GR" sz="2000" b="1" u="sng" dirty="0"/>
              <a:t>ΠΛΟΗΓΗΣΗΣ</a:t>
            </a:r>
            <a:r>
              <a:rPr lang="el-GR" sz="2000" b="1" dirty="0"/>
              <a:t> της πλατφόρμας:</a:t>
            </a:r>
            <a:br>
              <a:rPr lang="el-GR" sz="2000" b="1" dirty="0"/>
            </a:br>
            <a:br>
              <a:rPr lang="el-GR" sz="2000" b="1" dirty="0"/>
            </a:br>
            <a:r>
              <a:rPr lang="el-GR" sz="2000" b="1" dirty="0"/>
              <a:t>Στην μπλε μπάρα δίνονται οι επιλογές ΑΝΑΖΗΤΗΣΗΣ υλικού :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ED6F37-3213-CC74-E23F-D34EF3C09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6" t="23976" r="12954" b="25046"/>
          <a:stretch/>
        </p:blipFill>
        <p:spPr bwMode="auto">
          <a:xfrm>
            <a:off x="5270500" y="127001"/>
            <a:ext cx="5067300" cy="4496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1887D6CE-E918-FE99-5CF3-21AED0EA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900" y="3340100"/>
            <a:ext cx="3704112" cy="29972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el-GR" sz="2400" b="1" dirty="0"/>
              <a:t>Α. ΠΛΟΗΓΗΣΗ  (ή ΠΕΡΙΕΧΟΜΕΝΑ)</a:t>
            </a:r>
          </a:p>
          <a:p>
            <a:pPr rtl="0"/>
            <a:r>
              <a:rPr lang="el-GR" sz="2400" b="1" dirty="0"/>
              <a:t>Β. ΑΝΑΖΗΤΗΣΗ (δίνονται συγκεκριμένα πεδία αναζήτησης υλικού)</a:t>
            </a:r>
          </a:p>
          <a:p>
            <a:pPr rtl="0"/>
            <a:r>
              <a:rPr lang="el-GR" sz="2400" b="1" dirty="0"/>
              <a:t>Γ.  ΕΥΡΕΤΗΡΙΑ</a:t>
            </a:r>
          </a:p>
          <a:p>
            <a:pPr rtl="0"/>
            <a:r>
              <a:rPr lang="el-GR" sz="2400" b="1" dirty="0"/>
              <a:t>Δ. ΕΛΕΥΘΕΡΟ ΚΕΙΜΕΝΟ</a:t>
            </a:r>
          </a:p>
          <a:p>
            <a:pPr rtl="0"/>
            <a:endParaRPr lang="el-GR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B04A7-AABA-2F7A-C54A-DCC250C7433D}"/>
              </a:ext>
            </a:extLst>
          </p:cNvPr>
          <p:cNvSpPr txBox="1"/>
          <p:nvPr/>
        </p:nvSpPr>
        <p:spPr>
          <a:xfrm>
            <a:off x="6449786" y="3977641"/>
            <a:ext cx="4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3600" b="1" dirty="0"/>
              <a:t> </a:t>
            </a:r>
            <a:endParaRPr lang="el-GR" sz="3600" b="1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CEFC568-1525-7720-C006-723E0D072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67" r="3309" b="69444"/>
          <a:stretch/>
        </p:blipFill>
        <p:spPr>
          <a:xfrm>
            <a:off x="4212443" y="4623972"/>
            <a:ext cx="7461002" cy="1713328"/>
          </a:xfrm>
          <a:prstGeom prst="rect">
            <a:avLst/>
          </a:prstGeom>
        </p:spPr>
      </p:pic>
      <p:sp>
        <p:nvSpPr>
          <p:cNvPr id="15" name="Βέλος: Με γωνία προς τα επάνω 14">
            <a:extLst>
              <a:ext uri="{FF2B5EF4-FFF2-40B4-BE49-F238E27FC236}">
                <a16:creationId xmlns:a16="http://schemas.microsoft.com/office/drawing/2014/main" id="{AE1BDF2A-CEDC-B42C-E1AD-6209861EE0F8}"/>
              </a:ext>
            </a:extLst>
          </p:cNvPr>
          <p:cNvSpPr/>
          <p:nvPr/>
        </p:nvSpPr>
        <p:spPr>
          <a:xfrm>
            <a:off x="3381318" y="5569322"/>
            <a:ext cx="6757638" cy="583271"/>
          </a:xfrm>
          <a:prstGeom prst="bent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: Αναστροφή 19">
            <a:extLst>
              <a:ext uri="{FF2B5EF4-FFF2-40B4-BE49-F238E27FC236}">
                <a16:creationId xmlns:a16="http://schemas.microsoft.com/office/drawing/2014/main" id="{8204FFEA-F6E9-535B-0795-7BCCABC7DA42}"/>
              </a:ext>
            </a:extLst>
          </p:cNvPr>
          <p:cNvSpPr/>
          <p:nvPr/>
        </p:nvSpPr>
        <p:spPr>
          <a:xfrm>
            <a:off x="3021318" y="4542669"/>
            <a:ext cx="2720897" cy="6463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DE674608-2E8C-4E92-8156-1F61B2D66852}"/>
              </a:ext>
            </a:extLst>
          </p:cNvPr>
          <p:cNvSpPr/>
          <p:nvPr/>
        </p:nvSpPr>
        <p:spPr>
          <a:xfrm rot="2645825">
            <a:off x="2535644" y="4192225"/>
            <a:ext cx="2479766" cy="33139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F1B20471-D199-F591-3AA4-5FF1A21B4DCD}"/>
              </a:ext>
            </a:extLst>
          </p:cNvPr>
          <p:cNvSpPr/>
          <p:nvPr/>
        </p:nvSpPr>
        <p:spPr>
          <a:xfrm>
            <a:off x="1854200" y="5569321"/>
            <a:ext cx="4595586" cy="29163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5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26059"/>
            <a:ext cx="3724074" cy="1183641"/>
          </a:xfrm>
        </p:spPr>
        <p:txBody>
          <a:bodyPr rtlCol="0" anchor="b">
            <a:normAutofit/>
          </a:bodyPr>
          <a:lstStyle/>
          <a:p>
            <a:r>
              <a:rPr lang="el-GR" sz="2400" b="1" dirty="0"/>
              <a:t>Α.	 «ΠΛΟΗΓΗΣΗ»     Ή  	«ΠΕΡΙΕΧΟΜΕΝΑ»</a:t>
            </a:r>
            <a:br>
              <a:rPr lang="el-GR" sz="2000" b="1" u="sng" dirty="0"/>
            </a:br>
            <a:r>
              <a:rPr lang="el-GR" sz="2000" b="1" dirty="0"/>
              <a:t> 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1887D6CE-E918-FE99-5CF3-21AED0EA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900" y="1739900"/>
            <a:ext cx="3704112" cy="5029200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Γκρίζα Βιβλιογραφία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Αρχείο των ελληνικών κοινοτήτων της Κωνσταντινούπολης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Συλλογή δημοσιευμένων εκλογικών αποτελεσμάτων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Λαογραφικό Αρχείο &amp; Μουσειακή συλλογή του Παν/</a:t>
            </a:r>
            <a:r>
              <a:rPr lang="el-GR" sz="1200" b="1" dirty="0" err="1">
                <a:solidFill>
                  <a:schemeClr val="bg1"/>
                </a:solidFill>
              </a:rPr>
              <a:t>μίου</a:t>
            </a:r>
            <a:r>
              <a:rPr lang="el-GR" sz="1200" b="1" dirty="0">
                <a:solidFill>
                  <a:schemeClr val="bg1"/>
                </a:solidFill>
              </a:rPr>
              <a:t> Αθηνών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Ιστορικό Αρχείο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Αρχείο </a:t>
            </a:r>
            <a:r>
              <a:rPr lang="el-GR" sz="1200" b="1" dirty="0" err="1">
                <a:solidFill>
                  <a:schemeClr val="bg1"/>
                </a:solidFill>
              </a:rPr>
              <a:t>Μαρασλείου</a:t>
            </a:r>
            <a:endParaRPr lang="el-GR" sz="1200" b="1" dirty="0">
              <a:solidFill>
                <a:schemeClr val="bg1"/>
              </a:solidFill>
            </a:endParaRP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Συλλογή Μουσείου Ορυκτολογίας &amp; Πετρολογίας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Συλλογή μουσικής Βιβλιοθήκης Κων/νου Α. </a:t>
            </a:r>
            <a:r>
              <a:rPr lang="el-GR" sz="1200" b="1" dirty="0" err="1">
                <a:solidFill>
                  <a:schemeClr val="bg1"/>
                </a:solidFill>
              </a:rPr>
              <a:t>Ψάχου</a:t>
            </a:r>
            <a:endParaRPr lang="el-GR" sz="1200" b="1" dirty="0">
              <a:solidFill>
                <a:schemeClr val="bg1"/>
              </a:solidFill>
            </a:endParaRP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Χειρόγραφα Βιβλιοθήκης Φιλοσοφικής Σχολής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Πρακτικά Συνεδρίων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Τιμητικές /  Αφιερωματικές εκδόσεις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 err="1">
                <a:solidFill>
                  <a:schemeClr val="bg1"/>
                </a:solidFill>
              </a:rPr>
              <a:t>Προσβάσιμα</a:t>
            </a:r>
            <a:r>
              <a:rPr lang="el-GR" sz="1200" b="1" dirty="0">
                <a:solidFill>
                  <a:schemeClr val="bg1"/>
                </a:solidFill>
              </a:rPr>
              <a:t> Συγγράμματα (</a:t>
            </a:r>
            <a:r>
              <a:rPr lang="el-GR" sz="1200" b="1" dirty="0" err="1">
                <a:solidFill>
                  <a:schemeClr val="bg1"/>
                </a:solidFill>
              </a:rPr>
              <a:t>ΜοΠροΦμεΑ</a:t>
            </a:r>
            <a:r>
              <a:rPr lang="el-GR" sz="1200" b="1" dirty="0">
                <a:solidFill>
                  <a:schemeClr val="bg1"/>
                </a:solidFill>
              </a:rPr>
              <a:t>)</a:t>
            </a:r>
          </a:p>
          <a:p>
            <a:pPr marL="342900" indent="-342900" rtl="0">
              <a:buClr>
                <a:schemeClr val="bg1"/>
              </a:buClr>
              <a:buAutoNum type="arabicPeriod"/>
            </a:pPr>
            <a:r>
              <a:rPr lang="el-GR" sz="1200" b="1" dirty="0">
                <a:solidFill>
                  <a:schemeClr val="bg1"/>
                </a:solidFill>
              </a:rPr>
              <a:t>Επιστημονικές δημοσιεύσεις, ερευνητικό </a:t>
            </a:r>
            <a:r>
              <a:rPr lang="el-GR" sz="1200" b="1" dirty="0" err="1">
                <a:solidFill>
                  <a:schemeClr val="bg1"/>
                </a:solidFill>
              </a:rPr>
              <a:t>κ.ά</a:t>
            </a:r>
            <a:r>
              <a:rPr lang="el-GR" sz="1200" b="1" dirty="0">
                <a:solidFill>
                  <a:schemeClr val="bg1"/>
                </a:solidFill>
              </a:rPr>
              <a:t> υλικό</a:t>
            </a:r>
          </a:p>
          <a:p>
            <a:pPr marL="342900" indent="-342900" rtl="0">
              <a:buAutoNum type="arabicPeriod"/>
            </a:pPr>
            <a:endParaRPr lang="el-GR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B04A7-AABA-2F7A-C54A-DCC250C7433D}"/>
              </a:ext>
            </a:extLst>
          </p:cNvPr>
          <p:cNvSpPr txBox="1"/>
          <p:nvPr/>
        </p:nvSpPr>
        <p:spPr>
          <a:xfrm>
            <a:off x="6449786" y="3977641"/>
            <a:ext cx="4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3600" b="1" dirty="0"/>
              <a:t> </a:t>
            </a:r>
            <a:endParaRPr lang="el-GR" sz="3600" b="1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B8DC619-F08B-ECD2-A43D-BD5BD989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1" t="11481" r="15925"/>
          <a:stretch/>
        </p:blipFill>
        <p:spPr>
          <a:xfrm>
            <a:off x="4845051" y="0"/>
            <a:ext cx="6540500" cy="6858000"/>
          </a:xfrm>
          <a:prstGeom prst="rect">
            <a:avLst/>
          </a:prstGeom>
        </p:spPr>
      </p:pic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C22D1BB0-1391-B883-F401-C3CA1F62F1A9}"/>
              </a:ext>
            </a:extLst>
          </p:cNvPr>
          <p:cNvCxnSpPr>
            <a:cxnSpLocks/>
          </p:cNvCxnSpPr>
          <p:nvPr/>
        </p:nvCxnSpPr>
        <p:spPr>
          <a:xfrm>
            <a:off x="5094085" y="1092831"/>
            <a:ext cx="582815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6AEB9C12-8D52-AFF5-786A-93F03B960298}"/>
              </a:ext>
            </a:extLst>
          </p:cNvPr>
          <p:cNvSpPr/>
          <p:nvPr/>
        </p:nvSpPr>
        <p:spPr>
          <a:xfrm rot="10800000">
            <a:off x="5905441" y="924948"/>
            <a:ext cx="1088690" cy="33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Επεξήγηση: Δεξιό βέλος 19">
            <a:extLst>
              <a:ext uri="{FF2B5EF4-FFF2-40B4-BE49-F238E27FC236}">
                <a16:creationId xmlns:a16="http://schemas.microsoft.com/office/drawing/2014/main" id="{86A4F944-51D7-E3B9-2FD6-560D72EA59DE}"/>
              </a:ext>
            </a:extLst>
          </p:cNvPr>
          <p:cNvSpPr/>
          <p:nvPr/>
        </p:nvSpPr>
        <p:spPr>
          <a:xfrm>
            <a:off x="5107215" y="2927893"/>
            <a:ext cx="1270000" cy="1708302"/>
          </a:xfrm>
          <a:prstGeom prst="right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3E6D5-1409-6882-4590-AD668D98C973}"/>
              </a:ext>
            </a:extLst>
          </p:cNvPr>
          <p:cNvSpPr txBox="1"/>
          <p:nvPr/>
        </p:nvSpPr>
        <p:spPr>
          <a:xfrm>
            <a:off x="5147830" y="3089546"/>
            <a:ext cx="85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Επιλέγω τη συλλογή στην οποία θέλω να </a:t>
            </a:r>
            <a:r>
              <a:rPr lang="el-GR" sz="1200" dirty="0" err="1"/>
              <a:t>πλοηγηθώ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144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17008"/>
            <a:ext cx="3984171" cy="433237"/>
          </a:xfrm>
        </p:spPr>
        <p:txBody>
          <a:bodyPr rtlCol="0">
            <a:noAutofit/>
          </a:bodyPr>
          <a:lstStyle/>
          <a:p>
            <a:r>
              <a:rPr lang="el-GR" sz="2400" b="1" dirty="0">
                <a:solidFill>
                  <a:srgbClr val="FFFFFF"/>
                </a:solidFill>
              </a:rPr>
              <a:t>Β. 	«ΑΝΑΖΗΤΗΣΗ»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E93A7-F4F0-B1CC-2984-6873CBEAA5FF}"/>
              </a:ext>
            </a:extLst>
          </p:cNvPr>
          <p:cNvSpPr txBox="1"/>
          <p:nvPr/>
        </p:nvSpPr>
        <p:spPr>
          <a:xfrm>
            <a:off x="4667747" y="3323794"/>
            <a:ext cx="4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CBFA32-75C6-011B-8D02-835868E45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7" t="15952" r="4069"/>
          <a:stretch/>
        </p:blipFill>
        <p:spPr>
          <a:xfrm>
            <a:off x="215900" y="146654"/>
            <a:ext cx="5880100" cy="4760728"/>
          </a:xfrm>
          <a:prstGeom prst="rect">
            <a:avLst/>
          </a:prstGeom>
          <a:noFill/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94D2350-AA3E-E7B8-0470-4B62F7E63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8" t="17009" r="3022" b="26848"/>
          <a:stretch/>
        </p:blipFill>
        <p:spPr>
          <a:xfrm>
            <a:off x="6096000" y="133954"/>
            <a:ext cx="5892800" cy="2620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8A4D832-707E-FB7E-0E3B-64B0A96A6C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82" r="18250" b="20392"/>
          <a:stretch/>
        </p:blipFill>
        <p:spPr>
          <a:xfrm>
            <a:off x="6083300" y="2818383"/>
            <a:ext cx="5892800" cy="2040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Ορθογώνιο: Διπλωμένη γωνία 10">
            <a:extLst>
              <a:ext uri="{FF2B5EF4-FFF2-40B4-BE49-F238E27FC236}">
                <a16:creationId xmlns:a16="http://schemas.microsoft.com/office/drawing/2014/main" id="{143DA20F-C1B6-AC5D-5A10-487A7FE73BF6}"/>
              </a:ext>
            </a:extLst>
          </p:cNvPr>
          <p:cNvSpPr/>
          <p:nvPr/>
        </p:nvSpPr>
        <p:spPr>
          <a:xfrm>
            <a:off x="4187370" y="573038"/>
            <a:ext cx="371930" cy="46939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691A7-46B1-8E03-60FF-596939D13045}"/>
              </a:ext>
            </a:extLst>
          </p:cNvPr>
          <p:cNvSpPr txBox="1"/>
          <p:nvPr/>
        </p:nvSpPr>
        <p:spPr>
          <a:xfrm>
            <a:off x="4216400" y="673100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13" name="Ορθογώνιο: Διπλωμένη γωνία 12">
            <a:extLst>
              <a:ext uri="{FF2B5EF4-FFF2-40B4-BE49-F238E27FC236}">
                <a16:creationId xmlns:a16="http://schemas.microsoft.com/office/drawing/2014/main" id="{401129DD-3669-9764-F36D-E7841030D045}"/>
              </a:ext>
            </a:extLst>
          </p:cNvPr>
          <p:cNvSpPr/>
          <p:nvPr/>
        </p:nvSpPr>
        <p:spPr>
          <a:xfrm>
            <a:off x="9267371" y="377121"/>
            <a:ext cx="371930" cy="46939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0EA96-DFAB-1E51-B251-2B251AB4E3C7}"/>
              </a:ext>
            </a:extLst>
          </p:cNvPr>
          <p:cNvSpPr txBox="1"/>
          <p:nvPr/>
        </p:nvSpPr>
        <p:spPr>
          <a:xfrm>
            <a:off x="9267371" y="458360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4DFE6-97AD-BCD7-5FF3-B6E352F959B6}"/>
              </a:ext>
            </a:extLst>
          </p:cNvPr>
          <p:cNvSpPr txBox="1"/>
          <p:nvPr/>
        </p:nvSpPr>
        <p:spPr>
          <a:xfrm>
            <a:off x="8097157" y="2834550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16" name="Ορθογώνιο: Διπλωμένη γωνία 15">
            <a:extLst>
              <a:ext uri="{FF2B5EF4-FFF2-40B4-BE49-F238E27FC236}">
                <a16:creationId xmlns:a16="http://schemas.microsoft.com/office/drawing/2014/main" id="{1BB11A37-3B87-98D5-3BBB-22E247D2D4FF}"/>
              </a:ext>
            </a:extLst>
          </p:cNvPr>
          <p:cNvSpPr/>
          <p:nvPr/>
        </p:nvSpPr>
        <p:spPr>
          <a:xfrm>
            <a:off x="8019142" y="2818383"/>
            <a:ext cx="371930" cy="469394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482F6BFD-8356-45AA-1DAC-F38BFC85B5F6}"/>
              </a:ext>
            </a:extLst>
          </p:cNvPr>
          <p:cNvCxnSpPr>
            <a:cxnSpLocks/>
          </p:cNvCxnSpPr>
          <p:nvPr/>
        </p:nvCxnSpPr>
        <p:spPr>
          <a:xfrm>
            <a:off x="898071" y="498362"/>
            <a:ext cx="4898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Οβάλ 26">
            <a:extLst>
              <a:ext uri="{FF2B5EF4-FFF2-40B4-BE49-F238E27FC236}">
                <a16:creationId xmlns:a16="http://schemas.microsoft.com/office/drawing/2014/main" id="{08CC97DB-9734-CB4C-E6F5-5C74E697714F}"/>
              </a:ext>
            </a:extLst>
          </p:cNvPr>
          <p:cNvSpPr/>
          <p:nvPr/>
        </p:nvSpPr>
        <p:spPr>
          <a:xfrm>
            <a:off x="371804" y="1951824"/>
            <a:ext cx="640567" cy="43214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3271F4D4-7B67-E98C-A9E1-1C9AFFFF0E13}"/>
              </a:ext>
            </a:extLst>
          </p:cNvPr>
          <p:cNvSpPr/>
          <p:nvPr/>
        </p:nvSpPr>
        <p:spPr>
          <a:xfrm>
            <a:off x="3984171" y="1191986"/>
            <a:ext cx="683576" cy="21282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5072E-ABA1-0628-AC42-EA69856C700B}"/>
              </a:ext>
            </a:extLst>
          </p:cNvPr>
          <p:cNvSpPr txBox="1"/>
          <p:nvPr/>
        </p:nvSpPr>
        <p:spPr>
          <a:xfrm>
            <a:off x="215900" y="5780314"/>
            <a:ext cx="45593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Όρος αναζήτησης «Εκλογές»</a:t>
            </a:r>
          </a:p>
          <a:p>
            <a:r>
              <a:rPr lang="el-GR" dirty="0"/>
              <a:t>	Αποτελέσματα:  </a:t>
            </a:r>
            <a:r>
              <a:rPr lang="el-GR" b="1" dirty="0"/>
              <a:t>1574</a:t>
            </a:r>
            <a:r>
              <a:rPr lang="el-GR" dirty="0"/>
              <a:t> εγγραφές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4F7838-0FB5-4F7E-CCFE-B6998ABE8810}"/>
              </a:ext>
            </a:extLst>
          </p:cNvPr>
          <p:cNvSpPr txBox="1"/>
          <p:nvPr/>
        </p:nvSpPr>
        <p:spPr>
          <a:xfrm>
            <a:off x="5829300" y="5077048"/>
            <a:ext cx="6146799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l-GR" dirty="0"/>
              <a:t>όροι αναζήτησης «Εκλογές» + «Διπλωματική Εργασία»</a:t>
            </a:r>
          </a:p>
          <a:p>
            <a:r>
              <a:rPr lang="el-GR" dirty="0"/>
              <a:t>	Αποτελέσματα:  </a:t>
            </a:r>
            <a:r>
              <a:rPr lang="el-GR" b="1" dirty="0"/>
              <a:t>275</a:t>
            </a:r>
            <a:r>
              <a:rPr lang="el-GR" dirty="0"/>
              <a:t>  εγγραφές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B3545E-E002-A0A7-1EB5-13DBC8F6FEEF}"/>
              </a:ext>
            </a:extLst>
          </p:cNvPr>
          <p:cNvSpPr txBox="1"/>
          <p:nvPr/>
        </p:nvSpPr>
        <p:spPr>
          <a:xfrm>
            <a:off x="5842001" y="5834548"/>
            <a:ext cx="6146799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3.  όροι αναζήτησης «Εκλογές» + «Διπλωματική Εργασία» + «Κοινωνικές, Οικονομικές και Πολιτικές Επιστήμες»</a:t>
            </a:r>
          </a:p>
          <a:p>
            <a:r>
              <a:rPr lang="el-GR" dirty="0"/>
              <a:t>	Αποτελέσματα:  </a:t>
            </a:r>
            <a:r>
              <a:rPr lang="el-GR" b="1" dirty="0"/>
              <a:t>70</a:t>
            </a:r>
            <a:r>
              <a:rPr lang="el-GR" dirty="0"/>
              <a:t> εγγραφές</a:t>
            </a:r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EDB27E2A-4ED2-D2D3-EBE7-5B2AA2F330C4}"/>
              </a:ext>
            </a:extLst>
          </p:cNvPr>
          <p:cNvSpPr/>
          <p:nvPr/>
        </p:nvSpPr>
        <p:spPr>
          <a:xfrm>
            <a:off x="6131191" y="1599453"/>
            <a:ext cx="640567" cy="2860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id="{75130058-FFB1-5372-9DDF-988528F017D8}"/>
              </a:ext>
            </a:extLst>
          </p:cNvPr>
          <p:cNvSpPr/>
          <p:nvPr/>
        </p:nvSpPr>
        <p:spPr>
          <a:xfrm>
            <a:off x="6202918" y="1992378"/>
            <a:ext cx="1177596" cy="3253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βάλ 34">
            <a:extLst>
              <a:ext uri="{FF2B5EF4-FFF2-40B4-BE49-F238E27FC236}">
                <a16:creationId xmlns:a16="http://schemas.microsoft.com/office/drawing/2014/main" id="{E031AD3B-6050-DBBF-29BC-E9ED907056DF}"/>
              </a:ext>
            </a:extLst>
          </p:cNvPr>
          <p:cNvSpPr/>
          <p:nvPr/>
        </p:nvSpPr>
        <p:spPr>
          <a:xfrm>
            <a:off x="9963150" y="921799"/>
            <a:ext cx="683576" cy="21282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Βέλος: Δεξιό 35">
            <a:extLst>
              <a:ext uri="{FF2B5EF4-FFF2-40B4-BE49-F238E27FC236}">
                <a16:creationId xmlns:a16="http://schemas.microsoft.com/office/drawing/2014/main" id="{20ABB410-92D8-ECFE-0B81-88A9ED8BEB0F}"/>
              </a:ext>
            </a:extLst>
          </p:cNvPr>
          <p:cNvSpPr/>
          <p:nvPr/>
        </p:nvSpPr>
        <p:spPr>
          <a:xfrm rot="11845097">
            <a:off x="1580140" y="636044"/>
            <a:ext cx="1126723" cy="18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βάλ 36">
            <a:extLst>
              <a:ext uri="{FF2B5EF4-FFF2-40B4-BE49-F238E27FC236}">
                <a16:creationId xmlns:a16="http://schemas.microsoft.com/office/drawing/2014/main" id="{7E0C965A-2C19-D383-356A-37976C8B4480}"/>
              </a:ext>
            </a:extLst>
          </p:cNvPr>
          <p:cNvSpPr/>
          <p:nvPr/>
        </p:nvSpPr>
        <p:spPr>
          <a:xfrm>
            <a:off x="6504499" y="3600908"/>
            <a:ext cx="640567" cy="17064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Οβάλ 38">
            <a:extLst>
              <a:ext uri="{FF2B5EF4-FFF2-40B4-BE49-F238E27FC236}">
                <a16:creationId xmlns:a16="http://schemas.microsoft.com/office/drawing/2014/main" id="{E003DBF5-4FDC-8C08-91EB-205E44A45399}"/>
              </a:ext>
            </a:extLst>
          </p:cNvPr>
          <p:cNvSpPr/>
          <p:nvPr/>
        </p:nvSpPr>
        <p:spPr>
          <a:xfrm>
            <a:off x="6504499" y="3878420"/>
            <a:ext cx="1293301" cy="2977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Οβάλ 39">
            <a:extLst>
              <a:ext uri="{FF2B5EF4-FFF2-40B4-BE49-F238E27FC236}">
                <a16:creationId xmlns:a16="http://schemas.microsoft.com/office/drawing/2014/main" id="{BA211BE2-8FAF-8A32-67E4-1C6A9274AC6D}"/>
              </a:ext>
            </a:extLst>
          </p:cNvPr>
          <p:cNvSpPr/>
          <p:nvPr/>
        </p:nvSpPr>
        <p:spPr>
          <a:xfrm>
            <a:off x="6504499" y="4477072"/>
            <a:ext cx="1293301" cy="2977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Οβάλ 40">
            <a:extLst>
              <a:ext uri="{FF2B5EF4-FFF2-40B4-BE49-F238E27FC236}">
                <a16:creationId xmlns:a16="http://schemas.microsoft.com/office/drawing/2014/main" id="{4EA00C7D-E95E-E7EA-F813-9FB3C41C72D3}"/>
              </a:ext>
            </a:extLst>
          </p:cNvPr>
          <p:cNvSpPr/>
          <p:nvPr/>
        </p:nvSpPr>
        <p:spPr>
          <a:xfrm>
            <a:off x="10646725" y="2861240"/>
            <a:ext cx="719775" cy="34264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34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1" y="5063490"/>
            <a:ext cx="3035299" cy="622568"/>
          </a:xfrm>
        </p:spPr>
        <p:txBody>
          <a:bodyPr rtlCol="0">
            <a:normAutofit fontScale="90000"/>
          </a:bodyPr>
          <a:lstStyle/>
          <a:p>
            <a:r>
              <a:rPr lang="el-GR" sz="2400" b="1" dirty="0">
                <a:solidFill>
                  <a:srgbClr val="FFFFFF"/>
                </a:solidFill>
              </a:rPr>
              <a:t>Γ. 	 </a:t>
            </a:r>
            <a:r>
              <a:rPr lang="el-GR" sz="2700" b="1" dirty="0">
                <a:solidFill>
                  <a:srgbClr val="FFFFFF"/>
                </a:solidFill>
              </a:rPr>
              <a:t>«ΕΥΡΕΤΗΡΙΟ» - 	είδος υλικού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ED06B3-F56F-4F9E-B229-82FD4CC65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0" t="11848" r="20646" b="4448"/>
          <a:stretch/>
        </p:blipFill>
        <p:spPr>
          <a:xfrm>
            <a:off x="368300" y="1"/>
            <a:ext cx="5410200" cy="4812870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492D140F-3FDA-F6F4-17AD-F2BA191808B7}"/>
              </a:ext>
            </a:extLst>
          </p:cNvPr>
          <p:cNvSpPr/>
          <p:nvPr/>
        </p:nvSpPr>
        <p:spPr>
          <a:xfrm>
            <a:off x="2946400" y="4394200"/>
            <a:ext cx="1358900" cy="35466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433B9F8-8817-B8D6-C5D8-FFEA90A7B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19" t="24645" r="18969" b="21542"/>
          <a:stretch/>
        </p:blipFill>
        <p:spPr>
          <a:xfrm>
            <a:off x="5797550" y="153251"/>
            <a:ext cx="6361159" cy="269832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14C4AD6-AFE2-D3D0-71B0-EA3AF76998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00" t="19452" r="20549" b="18741"/>
          <a:stretch/>
        </p:blipFill>
        <p:spPr>
          <a:xfrm>
            <a:off x="5797550" y="2077720"/>
            <a:ext cx="6229349" cy="282845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3B5A7220-07F6-59A3-1E33-7F5263B5C42E}"/>
              </a:ext>
            </a:extLst>
          </p:cNvPr>
          <p:cNvCxnSpPr>
            <a:cxnSpLocks/>
          </p:cNvCxnSpPr>
          <p:nvPr/>
        </p:nvCxnSpPr>
        <p:spPr>
          <a:xfrm flipV="1">
            <a:off x="4076700" y="927100"/>
            <a:ext cx="2019300" cy="3289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62503B9B-474B-6736-92E4-251E2F9040A6}"/>
              </a:ext>
            </a:extLst>
          </p:cNvPr>
          <p:cNvCxnSpPr>
            <a:cxnSpLocks/>
          </p:cNvCxnSpPr>
          <p:nvPr/>
        </p:nvCxnSpPr>
        <p:spPr>
          <a:xfrm>
            <a:off x="7504097" y="711200"/>
            <a:ext cx="0" cy="1366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βάλ 16">
            <a:extLst>
              <a:ext uri="{FF2B5EF4-FFF2-40B4-BE49-F238E27FC236}">
                <a16:creationId xmlns:a16="http://schemas.microsoft.com/office/drawing/2014/main" id="{EE627B69-2A49-EC52-8954-3A157A9774C7}"/>
              </a:ext>
            </a:extLst>
          </p:cNvPr>
          <p:cNvSpPr/>
          <p:nvPr/>
        </p:nvSpPr>
        <p:spPr>
          <a:xfrm>
            <a:off x="7553294" y="393700"/>
            <a:ext cx="3533791" cy="47891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9642DFC-D88D-64D4-969E-8A9C353494DC}"/>
              </a:ext>
            </a:extLst>
          </p:cNvPr>
          <p:cNvSpPr/>
          <p:nvPr/>
        </p:nvSpPr>
        <p:spPr>
          <a:xfrm>
            <a:off x="6001550" y="1617052"/>
            <a:ext cx="1358900" cy="35466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570F8910-3DE0-3367-77C6-65F55CEAC388}"/>
              </a:ext>
            </a:extLst>
          </p:cNvPr>
          <p:cNvSpPr/>
          <p:nvPr/>
        </p:nvSpPr>
        <p:spPr>
          <a:xfrm>
            <a:off x="6438901" y="2374900"/>
            <a:ext cx="921550" cy="26076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1CB5337B-303B-E9BA-1044-22B79CB6D2B0}"/>
              </a:ext>
            </a:extLst>
          </p:cNvPr>
          <p:cNvSpPr/>
          <p:nvPr/>
        </p:nvSpPr>
        <p:spPr>
          <a:xfrm>
            <a:off x="6048775" y="943176"/>
            <a:ext cx="1358900" cy="35466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D8D76D-DF25-3D66-AF3E-585946EA2E16}"/>
              </a:ext>
            </a:extLst>
          </p:cNvPr>
          <p:cNvSpPr txBox="1"/>
          <p:nvPr/>
        </p:nvSpPr>
        <p:spPr>
          <a:xfrm>
            <a:off x="660400" y="42164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A7C09C-3A68-1D71-7864-404C842880B9}"/>
              </a:ext>
            </a:extLst>
          </p:cNvPr>
          <p:cNvSpPr txBox="1"/>
          <p:nvPr/>
        </p:nvSpPr>
        <p:spPr>
          <a:xfrm>
            <a:off x="5791183" y="620459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BCAD06-8223-3893-16F1-454037D5A0B4}"/>
              </a:ext>
            </a:extLst>
          </p:cNvPr>
          <p:cNvSpPr txBox="1"/>
          <p:nvPr/>
        </p:nvSpPr>
        <p:spPr>
          <a:xfrm>
            <a:off x="5707047" y="203710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046CC-9A49-8942-43A7-19006E529950}"/>
              </a:ext>
            </a:extLst>
          </p:cNvPr>
          <p:cNvSpPr txBox="1"/>
          <p:nvPr/>
        </p:nvSpPr>
        <p:spPr>
          <a:xfrm>
            <a:off x="215900" y="5780314"/>
            <a:ext cx="45593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Επιλέγω πχ «</a:t>
            </a:r>
            <a:r>
              <a:rPr lang="el-GR" i="1" dirty="0"/>
              <a:t>Επιστημονική δημοσίευση – Άρθρο Περιοδικού</a:t>
            </a:r>
            <a:r>
              <a:rPr lang="el-GR" dirty="0"/>
              <a:t>»</a:t>
            </a:r>
          </a:p>
          <a:p>
            <a:r>
              <a:rPr lang="el-GR" dirty="0"/>
              <a:t>	Αποτελέσματα:  </a:t>
            </a:r>
            <a:r>
              <a:rPr lang="el-GR" b="1" dirty="0"/>
              <a:t>84352</a:t>
            </a:r>
            <a:r>
              <a:rPr lang="el-GR" dirty="0"/>
              <a:t> εγγραφές</a:t>
            </a:r>
          </a:p>
        </p:txBody>
      </p: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A9CF8766-ED1B-F27B-5E6C-CBA4167BD41E}"/>
              </a:ext>
            </a:extLst>
          </p:cNvPr>
          <p:cNvCxnSpPr>
            <a:cxnSpLocks/>
          </p:cNvCxnSpPr>
          <p:nvPr/>
        </p:nvCxnSpPr>
        <p:spPr>
          <a:xfrm>
            <a:off x="1436914" y="393700"/>
            <a:ext cx="34108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Βέλος: Επάνω-κάτω 29">
            <a:extLst>
              <a:ext uri="{FF2B5EF4-FFF2-40B4-BE49-F238E27FC236}">
                <a16:creationId xmlns:a16="http://schemas.microsoft.com/office/drawing/2014/main" id="{566630F1-BA4B-58FE-FA6A-DCE9D3E602BC}"/>
              </a:ext>
            </a:extLst>
          </p:cNvPr>
          <p:cNvSpPr/>
          <p:nvPr/>
        </p:nvSpPr>
        <p:spPr>
          <a:xfrm rot="2049030">
            <a:off x="1094012" y="393700"/>
            <a:ext cx="341087" cy="810129"/>
          </a:xfrm>
          <a:prstGeom prst="upDownArrow">
            <a:avLst>
              <a:gd name="adj1" fmla="val 50000"/>
              <a:gd name="adj2" fmla="val 16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B1870A-4B1D-A67D-37D3-7912904B07AC}"/>
              </a:ext>
            </a:extLst>
          </p:cNvPr>
          <p:cNvSpPr txBox="1"/>
          <p:nvPr/>
        </p:nvSpPr>
        <p:spPr>
          <a:xfrm>
            <a:off x="5321301" y="5203356"/>
            <a:ext cx="664209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2.	Περιορίζω τα αποτελέσματα με θέμα «</a:t>
            </a:r>
            <a:r>
              <a:rPr lang="el-GR" i="1" dirty="0"/>
              <a:t>Κοινωνικές, Πολιτικές και Οικονομικές Επιστήμες</a:t>
            </a:r>
            <a:r>
              <a:rPr lang="el-GR" dirty="0"/>
              <a:t>» - Αποτελέσματα:  </a:t>
            </a:r>
            <a:r>
              <a:rPr lang="el-GR" b="1" dirty="0"/>
              <a:t>120</a:t>
            </a:r>
            <a:r>
              <a:rPr lang="el-GR" dirty="0"/>
              <a:t> εγγραφές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96BCBD-9CA7-F20B-B872-2ACA18D2841D}"/>
              </a:ext>
            </a:extLst>
          </p:cNvPr>
          <p:cNvSpPr txBox="1"/>
          <p:nvPr/>
        </p:nvSpPr>
        <p:spPr>
          <a:xfrm>
            <a:off x="5321301" y="5952656"/>
            <a:ext cx="664209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3.	Επιλέγω τίτλο και,  εκτός από την «περιγραφή» του υλικού, μπορώ να έχω το </a:t>
            </a:r>
            <a:r>
              <a:rPr lang="el-GR" dirty="0">
                <a:highlight>
                  <a:srgbClr val="FFFF00"/>
                </a:highlight>
              </a:rPr>
              <a:t>πλήρες κείμενο </a:t>
            </a:r>
            <a:r>
              <a:rPr lang="el-GR" dirty="0"/>
              <a:t>από τα «</a:t>
            </a:r>
            <a:r>
              <a:rPr lang="el-GR" i="1" dirty="0"/>
              <a:t>Περιεχόμενα</a:t>
            </a:r>
            <a:r>
              <a:rPr lang="el-GR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352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423C0C31-85C8-DFAB-B151-06F0F739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314700" cy="842555"/>
          </a:xfrm>
        </p:spPr>
        <p:txBody>
          <a:bodyPr rtlCol="0" anchor="b">
            <a:normAutofit/>
          </a:bodyPr>
          <a:lstStyle/>
          <a:p>
            <a:r>
              <a:rPr lang="el-GR" sz="2700" b="1" dirty="0"/>
              <a:t>Γ. </a:t>
            </a:r>
            <a:r>
              <a:rPr lang="el-GR" sz="2400" b="1" dirty="0"/>
              <a:t> «ΕΥΡΕΤΗΡΙΟ» - Μονάδα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DDE9BA2-3FD5-C8C2-28AD-CB05FA36A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" t="36435" r="3994" b="27218"/>
          <a:stretch/>
        </p:blipFill>
        <p:spPr>
          <a:xfrm>
            <a:off x="4278085" y="4615641"/>
            <a:ext cx="7766955" cy="2030087"/>
          </a:xfrm>
          <a:prstGeom prst="rect">
            <a:avLst/>
          </a:prstGeom>
          <a:noFill/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16629"/>
            <a:ext cx="3200400" cy="3888575"/>
          </a:xfrm>
          <a:solidFill>
            <a:schemeClr val="accent5"/>
          </a:solidFill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solidFill>
                  <a:schemeClr val="tx1"/>
                </a:solidFill>
              </a:rPr>
              <a:t>Επιλέγεται η «Μονάδα» του Πανεπιστημίου Αθηνών από την οποία προέρχεται το προς αναζήτηση υλικό.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solidFill>
                  <a:schemeClr val="tx1"/>
                </a:solidFill>
              </a:rPr>
              <a:t>Π.χ. «</a:t>
            </a:r>
            <a:r>
              <a:rPr lang="el-GR" sz="1400" dirty="0">
                <a:solidFill>
                  <a:schemeClr val="tx1"/>
                </a:solidFill>
              </a:rPr>
              <a:t>Βιβλιοθήκη Πολιτικής Επιστήμης και Δημόσιας Διοίκησης - Επικοινωνίας και Μέσων Μαζικής Ενημέρωσης - Τουρκικών Σπουδών και Σύγχρονων Ασιατικών Σπουδών – Κοινωνιολογίας»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09F00BF-3DC2-5274-629F-C3A999D19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8" t="11429" r="5287"/>
          <a:stretch/>
        </p:blipFill>
        <p:spPr>
          <a:xfrm>
            <a:off x="4278086" y="0"/>
            <a:ext cx="7766956" cy="4615642"/>
          </a:xfrm>
          <a:prstGeom prst="rect">
            <a:avLst/>
          </a:prstGeom>
        </p:spPr>
      </p:pic>
      <p:sp>
        <p:nvSpPr>
          <p:cNvPr id="15" name="Βέλος: Επάνω-κάτω 14">
            <a:extLst>
              <a:ext uri="{FF2B5EF4-FFF2-40B4-BE49-F238E27FC236}">
                <a16:creationId xmlns:a16="http://schemas.microsoft.com/office/drawing/2014/main" id="{2B011B16-6B01-72E6-A740-437CF43FA080}"/>
              </a:ext>
            </a:extLst>
          </p:cNvPr>
          <p:cNvSpPr/>
          <p:nvPr/>
        </p:nvSpPr>
        <p:spPr>
          <a:xfrm>
            <a:off x="6299200" y="393700"/>
            <a:ext cx="330200" cy="10432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C2CCB55C-12CE-EE9C-5691-A9AF9A16224E}"/>
              </a:ext>
            </a:extLst>
          </p:cNvPr>
          <p:cNvSpPr/>
          <p:nvPr/>
        </p:nvSpPr>
        <p:spPr>
          <a:xfrm>
            <a:off x="9169400" y="4775200"/>
            <a:ext cx="1955800" cy="787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29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B0C95D1C-57F9-4030-7DEA-A6BFB14FA563}"/>
              </a:ext>
            </a:extLst>
          </p:cNvPr>
          <p:cNvSpPr txBox="1">
            <a:spLocks/>
          </p:cNvSpPr>
          <p:nvPr/>
        </p:nvSpPr>
        <p:spPr>
          <a:xfrm>
            <a:off x="330200" y="4970184"/>
            <a:ext cx="3200400" cy="734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z="27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Γ. </a:t>
            </a:r>
            <a:r>
              <a:rPr kumimoji="0" lang="el-GR" sz="2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«ΕΥΡΕΤΗΡΙΟ» - Θέμα</a:t>
            </a:r>
            <a:endParaRPr lang="el-GR" sz="2400" b="1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FC01CFA7-8868-FB20-F21E-F9668DF564C8}"/>
              </a:ext>
            </a:extLst>
          </p:cNvPr>
          <p:cNvSpPr txBox="1">
            <a:spLocks/>
          </p:cNvSpPr>
          <p:nvPr/>
        </p:nvSpPr>
        <p:spPr>
          <a:xfrm>
            <a:off x="7302500" y="5057224"/>
            <a:ext cx="3200400" cy="670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z="27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Γ. </a:t>
            </a:r>
            <a:r>
              <a:rPr kumimoji="0" lang="el-GR" sz="2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«ΕΥΡΕΤΗΡΙΟ» - Γλώσσα</a:t>
            </a:r>
            <a:endParaRPr lang="el-GR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A52AC-07A0-1E19-787E-5C0D654D0398}"/>
              </a:ext>
            </a:extLst>
          </p:cNvPr>
          <p:cNvSpPr txBox="1"/>
          <p:nvPr/>
        </p:nvSpPr>
        <p:spPr>
          <a:xfrm>
            <a:off x="215900" y="5780314"/>
            <a:ext cx="53086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Επιλέγω «</a:t>
            </a:r>
            <a:r>
              <a:rPr lang="el-GR" i="1" dirty="0"/>
              <a:t>Κοινωνικές, Πολιτικές και Οικονομικές επιστήμες</a:t>
            </a:r>
            <a:r>
              <a:rPr lang="el-GR" dirty="0"/>
              <a:t>»</a:t>
            </a:r>
          </a:p>
          <a:p>
            <a:r>
              <a:rPr lang="el-GR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68B76-4915-0B42-EED4-75FFB0598045}"/>
              </a:ext>
            </a:extLst>
          </p:cNvPr>
          <p:cNvSpPr txBox="1"/>
          <p:nvPr/>
        </p:nvSpPr>
        <p:spPr>
          <a:xfrm>
            <a:off x="6146412" y="5923705"/>
            <a:ext cx="5772921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2.	Επιλέγω υλικό με βάση τη γλώσσα του τεκμηρίου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A72DD85-9788-DC72-52B4-421AB77CC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9" t="11519" r="16669" b="28461"/>
          <a:stretch/>
        </p:blipFill>
        <p:spPr>
          <a:xfrm>
            <a:off x="82550" y="0"/>
            <a:ext cx="6007100" cy="337624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4D8D81C-C5AC-A175-5852-561044639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98" t="72473" r="17388"/>
          <a:stretch/>
        </p:blipFill>
        <p:spPr>
          <a:xfrm>
            <a:off x="976376" y="3341913"/>
            <a:ext cx="5119607" cy="1535815"/>
          </a:xfrm>
          <a:prstGeom prst="rect">
            <a:avLst/>
          </a:prstGeom>
        </p:spPr>
      </p:pic>
      <p:sp>
        <p:nvSpPr>
          <p:cNvPr id="16" name="Οβάλ 15">
            <a:extLst>
              <a:ext uri="{FF2B5EF4-FFF2-40B4-BE49-F238E27FC236}">
                <a16:creationId xmlns:a16="http://schemas.microsoft.com/office/drawing/2014/main" id="{BE5E0771-1430-CA0D-7342-36A8DF9C9531}"/>
              </a:ext>
            </a:extLst>
          </p:cNvPr>
          <p:cNvSpPr/>
          <p:nvPr/>
        </p:nvSpPr>
        <p:spPr>
          <a:xfrm>
            <a:off x="3086100" y="3266642"/>
            <a:ext cx="1638300" cy="594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Βέλος: Επάνω-κάτω 16">
            <a:extLst>
              <a:ext uri="{FF2B5EF4-FFF2-40B4-BE49-F238E27FC236}">
                <a16:creationId xmlns:a16="http://schemas.microsoft.com/office/drawing/2014/main" id="{52C60E12-BBE0-36A0-01CD-AE918E71F671}"/>
              </a:ext>
            </a:extLst>
          </p:cNvPr>
          <p:cNvSpPr/>
          <p:nvPr/>
        </p:nvSpPr>
        <p:spPr>
          <a:xfrm rot="1448571">
            <a:off x="1128530" y="415462"/>
            <a:ext cx="300320" cy="13819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BBCB297-7261-C7B5-F976-FEE1D6A00B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74" t="10378" r="13797" b="32025"/>
          <a:stretch/>
        </p:blipFill>
        <p:spPr>
          <a:xfrm>
            <a:off x="6089649" y="227305"/>
            <a:ext cx="5886449" cy="4602613"/>
          </a:xfrm>
          <a:prstGeom prst="rect">
            <a:avLst/>
          </a:prstGeom>
        </p:spPr>
      </p:pic>
      <p:sp>
        <p:nvSpPr>
          <p:cNvPr id="20" name="Βέλος: Επάνω-κάτω 19">
            <a:extLst>
              <a:ext uri="{FF2B5EF4-FFF2-40B4-BE49-F238E27FC236}">
                <a16:creationId xmlns:a16="http://schemas.microsoft.com/office/drawing/2014/main" id="{D5205C4F-4CA5-7E9C-F7B0-ECD3E7CDE127}"/>
              </a:ext>
            </a:extLst>
          </p:cNvPr>
          <p:cNvSpPr/>
          <p:nvPr/>
        </p:nvSpPr>
        <p:spPr>
          <a:xfrm rot="1133872">
            <a:off x="7353300" y="1005633"/>
            <a:ext cx="203200" cy="2044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764139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229_TF22581678.potx" id="{B06EB3C8-62F5-472A-B63D-E093138C73F4}" vid="{BE0CA1A3-EF20-4E01-AE4A-90D05B3F36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Σχεδίαση ανασκόπησης</Template>
  <TotalTime>628</TotalTime>
  <Words>564</Words>
  <Application>Microsoft Office PowerPoint</Application>
  <PresentationFormat>Ευρεία οθόνη</PresentationFormat>
  <Paragraphs>81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Ανασκόπηση</vt:lpstr>
      <vt:lpstr>Τίτλος Lorem Ipsum</vt:lpstr>
      <vt:lpstr>Η  πλατφόρμα περιλαμβάνει ψηφιακές συλλογές του ΕΚΠΑ. Συγκεκριμένα:  1. Πτυχιακές και Διπλωματικές Εργασιές &amp; Διδακτορικές Διατριβές  2.  Παλαιές ψηφιακές συλλογές του ΕΚΠΑ  3.  Επιστημονικές δημοσιεύσεις και άλλο ερευνητικό υλικό</vt:lpstr>
      <vt:lpstr> Από την κεντρική σελίδα των Βιβλιοθηκών  (www.lib.uoa.gr) επιλέγετε:    1. «Ιδρυματικό Αποθετήριο» , εάν θέλετε να καταθέσετε την εργασία σας, ή,  2. «Πέργαμος», εάν θέλετε να πλοηγηθείτε στο περιεχόμενο της πλατφόρμας  </vt:lpstr>
      <vt:lpstr>Αφού πατήσουμε την επιλογή «Πέργαμος»  από την αρχική σελίδα μεταφερόμαστε στην οθόνη ΠΛΟΗΓΗΣΗΣ της πλατφόρμας:  Στην μπλε μπάρα δίνονται οι επιλογές ΑΝΑΖΗΤΗΣΗΣ υλικού : </vt:lpstr>
      <vt:lpstr>Α.  «ΠΛΟΗΓΗΣΗ»     Ή   «ΠΕΡΙΕΧΟΜΕΝΑ»  </vt:lpstr>
      <vt:lpstr>Β.  «ΑΝΑΖΗΤΗΣΗ»</vt:lpstr>
      <vt:lpstr>Γ.   «ΕΥΡΕΤΗΡΙΟ» -  είδος υλικού</vt:lpstr>
      <vt:lpstr>Γ.  «ΕΥΡΕΤΗΡΙΟ» - Μονάδα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Lorem Ipsum</dc:title>
  <dc:creator>Maria Politou</dc:creator>
  <cp:lastModifiedBy>Maria Politou</cp:lastModifiedBy>
  <cp:revision>108</cp:revision>
  <dcterms:created xsi:type="dcterms:W3CDTF">2022-09-16T07:52:17Z</dcterms:created>
  <dcterms:modified xsi:type="dcterms:W3CDTF">2023-10-25T05:52:03Z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