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79" r:id="rId5"/>
    <p:sldId id="287" r:id="rId6"/>
    <p:sldId id="273" r:id="rId7"/>
    <p:sldId id="282" r:id="rId8"/>
    <p:sldId id="272" r:id="rId9"/>
    <p:sldId id="295" r:id="rId10"/>
    <p:sldId id="289" r:id="rId11"/>
    <p:sldId id="291" r:id="rId12"/>
    <p:sldId id="276" r:id="rId13"/>
    <p:sldId id="288" r:id="rId14"/>
    <p:sldId id="269" r:id="rId15"/>
    <p:sldId id="267" r:id="rId16"/>
    <p:sldId id="277" r:id="rId17"/>
    <p:sldId id="293" r:id="rId18"/>
    <p:sldId id="294" r:id="rId19"/>
    <p:sldId id="284" r:id="rId20"/>
    <p:sldId id="292" r:id="rId21"/>
    <p:sldId id="281" r:id="rId22"/>
    <p:sldId id="262" r:id="rId23"/>
    <p:sldId id="271"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2"/>
  </p:normalViewPr>
  <p:slideViewPr>
    <p:cSldViewPr>
      <p:cViewPr varScale="1">
        <p:scale>
          <a:sx n="103" d="100"/>
          <a:sy n="103" d="100"/>
        </p:scale>
        <p:origin x="-204" y="2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485B7F5F-D053-4E56-9273-EA02216AF3C8}" type="datetimeFigureOut">
              <a:rPr lang="el-GR" smtClean="0"/>
              <a:pPr/>
              <a:t>15/12/2019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C4173AC-FD45-498A-BD95-473319F389B5}"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85B7F5F-D053-4E56-9273-EA02216AF3C8}" type="datetimeFigureOut">
              <a:rPr lang="el-GR" smtClean="0"/>
              <a:pPr/>
              <a:t>15/12/2019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C4173AC-FD45-498A-BD95-473319F389B5}"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85B7F5F-D053-4E56-9273-EA02216AF3C8}" type="datetimeFigureOut">
              <a:rPr lang="el-GR" smtClean="0"/>
              <a:pPr/>
              <a:t>15/12/2019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C4173AC-FD45-498A-BD95-473319F389B5}"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485B7F5F-D053-4E56-9273-EA02216AF3C8}" type="datetimeFigureOut">
              <a:rPr lang="el-GR" smtClean="0"/>
              <a:pPr/>
              <a:t>15/12/2019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C4173AC-FD45-498A-BD95-473319F389B5}"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B7F5F-D053-4E56-9273-EA02216AF3C8}" type="datetimeFigureOut">
              <a:rPr lang="el-GR" smtClean="0"/>
              <a:pPr/>
              <a:t>15/12/2019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2C4173AC-FD45-498A-BD95-473319F389B5}"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485B7F5F-D053-4E56-9273-EA02216AF3C8}" type="datetimeFigureOut">
              <a:rPr lang="el-GR" smtClean="0"/>
              <a:pPr/>
              <a:t>15/12/2019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C4173AC-FD45-498A-BD95-473319F389B5}"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485B7F5F-D053-4E56-9273-EA02216AF3C8}" type="datetimeFigureOut">
              <a:rPr lang="el-GR" smtClean="0"/>
              <a:pPr/>
              <a:t>15/12/2019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2C4173AC-FD45-498A-BD95-473319F389B5}"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485B7F5F-D053-4E56-9273-EA02216AF3C8}" type="datetimeFigureOut">
              <a:rPr lang="el-GR" smtClean="0"/>
              <a:pPr/>
              <a:t>15/12/2019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2C4173AC-FD45-498A-BD95-473319F389B5}"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B7F5F-D053-4E56-9273-EA02216AF3C8}" type="datetimeFigureOut">
              <a:rPr lang="el-GR" smtClean="0"/>
              <a:pPr/>
              <a:t>15/12/2019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2C4173AC-FD45-498A-BD95-473319F389B5}"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B7F5F-D053-4E56-9273-EA02216AF3C8}" type="datetimeFigureOut">
              <a:rPr lang="el-GR" smtClean="0"/>
              <a:pPr/>
              <a:t>15/12/2019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C4173AC-FD45-498A-BD95-473319F389B5}"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5B7F5F-D053-4E56-9273-EA02216AF3C8}" type="datetimeFigureOut">
              <a:rPr lang="el-GR" smtClean="0"/>
              <a:pPr/>
              <a:t>15/12/2019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2C4173AC-FD45-498A-BD95-473319F389B5}"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B7F5F-D053-4E56-9273-EA02216AF3C8}" type="datetimeFigureOut">
              <a:rPr lang="el-GR" smtClean="0"/>
              <a:pPr/>
              <a:t>15/12/2019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173AC-FD45-498A-BD95-473319F389B5}"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virvid@phs.uoa.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 ΤΕΧΝΗΤΗ ΝΟΗΜΟΣΥΝΗ</a:t>
            </a:r>
            <a:r>
              <a:rPr lang="en-US" dirty="0"/>
              <a:t>:  H </a:t>
            </a:r>
            <a:r>
              <a:rPr lang="en-US" dirty="0" err="1"/>
              <a:t>H</a:t>
            </a:r>
            <a:r>
              <a:rPr lang="el-GR" dirty="0"/>
              <a:t>ΘΙΚΗ ΔΙΑΣΤΑΣΗ</a:t>
            </a:r>
          </a:p>
        </p:txBody>
      </p:sp>
      <p:sp>
        <p:nvSpPr>
          <p:cNvPr id="3" name="Subtitle 2"/>
          <p:cNvSpPr>
            <a:spLocks noGrp="1"/>
          </p:cNvSpPr>
          <p:nvPr>
            <p:ph type="subTitle" idx="1"/>
          </p:nvPr>
        </p:nvSpPr>
        <p:spPr/>
        <p:txBody>
          <a:bodyPr/>
          <a:lstStyle/>
          <a:p>
            <a:r>
              <a:rPr lang="el-GR" dirty="0"/>
              <a:t>Στέλιος </a:t>
            </a:r>
            <a:r>
              <a:rPr lang="el-GR" dirty="0" smtClean="0"/>
              <a:t>Βιρβιδάκης</a:t>
            </a:r>
            <a:endParaRPr lang="en-US" dirty="0" smtClean="0"/>
          </a:p>
          <a:p>
            <a:r>
              <a:rPr lang="en-US" smtClean="0">
                <a:hlinkClick r:id="rId2"/>
              </a:rPr>
              <a:t>svirvid@phs.uoa.gr</a:t>
            </a:r>
            <a:r>
              <a:rPr lang="en-US" smtClean="0"/>
              <a:t> </a:t>
            </a:r>
            <a:endParaRPr lang="el-GR" dirty="0"/>
          </a:p>
          <a:p>
            <a:r>
              <a:rPr lang="el-GR" dirty="0"/>
              <a:t>10/12/2019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00298" y="142852"/>
            <a:ext cx="3816000" cy="647907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000232" y="214290"/>
            <a:ext cx="4752000" cy="610968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ΠΟΙΑ ΙΚΑΝΟΤΗΤΑ </a:t>
            </a:r>
            <a:r>
              <a:rPr lang="en-US" dirty="0" smtClean="0"/>
              <a:t>H</a:t>
            </a:r>
            <a:r>
              <a:rPr lang="el-GR" dirty="0" smtClean="0"/>
              <a:t>ΘΙΚΗΣ ΔΡΑΣΗΣ</a:t>
            </a:r>
            <a:r>
              <a:rPr lang="en-US" dirty="0" smtClean="0"/>
              <a:t>; </a:t>
            </a:r>
            <a:endParaRPr lang="el-GR" dirty="0"/>
          </a:p>
        </p:txBody>
      </p:sp>
      <p:sp>
        <p:nvSpPr>
          <p:cNvPr id="3" name="Content Placeholder 2"/>
          <p:cNvSpPr>
            <a:spLocks noGrp="1"/>
          </p:cNvSpPr>
          <p:nvPr>
            <p:ph idx="1"/>
          </p:nvPr>
        </p:nvSpPr>
        <p:spPr/>
        <p:txBody>
          <a:bodyPr>
            <a:normAutofit fontScale="62500" lnSpcReduction="20000"/>
          </a:bodyPr>
          <a:lstStyle/>
          <a:p>
            <a:r>
              <a:rPr lang="el-GR" dirty="0" smtClean="0"/>
              <a:t>Προϋποθέσεις, μορφές και επίπεδα ικανότητας ηθικής δράσης και ανταπόκρισης σε ηθικά σημαντικές καταστάσεις – αναλογίες με μη ανθρώπινα ζώα</a:t>
            </a:r>
          </a:p>
          <a:p>
            <a:r>
              <a:rPr lang="el-GR" dirty="0" err="1" smtClean="0"/>
              <a:t>Υπόρρητη</a:t>
            </a:r>
            <a:r>
              <a:rPr lang="en-US" dirty="0" smtClean="0"/>
              <a:t> (implicit)</a:t>
            </a:r>
            <a:r>
              <a:rPr lang="el-GR" dirty="0" smtClean="0"/>
              <a:t>, έμμεσα αναγνωρίσιμη  (</a:t>
            </a:r>
            <a:r>
              <a:rPr lang="en-US" dirty="0" smtClean="0"/>
              <a:t>James Moor in </a:t>
            </a:r>
            <a:r>
              <a:rPr lang="en-US" dirty="0" err="1" smtClean="0"/>
              <a:t>Floridi</a:t>
            </a:r>
            <a:r>
              <a:rPr lang="en-US" dirty="0" smtClean="0"/>
              <a:t> 2010)</a:t>
            </a:r>
            <a:endParaRPr lang="el-GR" dirty="0" smtClean="0"/>
          </a:p>
          <a:p>
            <a:r>
              <a:rPr lang="en-US" dirty="0" smtClean="0"/>
              <a:t>E</a:t>
            </a:r>
            <a:r>
              <a:rPr lang="el-GR" dirty="0" err="1" smtClean="0"/>
              <a:t>πιχειρησιακή</a:t>
            </a:r>
            <a:r>
              <a:rPr lang="el-GR" dirty="0" smtClean="0"/>
              <a:t>/</a:t>
            </a:r>
            <a:r>
              <a:rPr lang="el-GR" dirty="0" err="1" smtClean="0"/>
              <a:t>εργαλειακή</a:t>
            </a:r>
            <a:r>
              <a:rPr lang="el-GR" dirty="0" smtClean="0"/>
              <a:t> </a:t>
            </a:r>
            <a:r>
              <a:rPr lang="en-US" dirty="0" smtClean="0"/>
              <a:t>(operational)</a:t>
            </a:r>
            <a:r>
              <a:rPr lang="el-GR" dirty="0" smtClean="0"/>
              <a:t>,  λειτουργική</a:t>
            </a:r>
            <a:r>
              <a:rPr lang="en-US" dirty="0" smtClean="0"/>
              <a:t> (functional)</a:t>
            </a:r>
            <a:r>
              <a:rPr lang="el-GR" dirty="0" smtClean="0"/>
              <a:t>, πλήρης</a:t>
            </a:r>
            <a:r>
              <a:rPr lang="en-US" dirty="0" smtClean="0"/>
              <a:t>/</a:t>
            </a:r>
            <a:r>
              <a:rPr lang="el-GR" dirty="0" smtClean="0"/>
              <a:t>γνήσια</a:t>
            </a:r>
            <a:r>
              <a:rPr lang="en-US" dirty="0" smtClean="0"/>
              <a:t> (full</a:t>
            </a:r>
            <a:r>
              <a:rPr lang="el-GR" dirty="0" smtClean="0"/>
              <a:t>, </a:t>
            </a:r>
            <a:r>
              <a:rPr lang="en-US" dirty="0" smtClean="0"/>
              <a:t>genuine)  (Wallach &amp; Allen</a:t>
            </a:r>
            <a:r>
              <a:rPr lang="el-GR" dirty="0" smtClean="0"/>
              <a:t> 2009</a:t>
            </a:r>
            <a:r>
              <a:rPr lang="en-US" dirty="0" smtClean="0"/>
              <a:t>)</a:t>
            </a:r>
            <a:endParaRPr lang="el-GR" dirty="0" smtClean="0"/>
          </a:p>
          <a:p>
            <a:r>
              <a:rPr lang="el-GR" dirty="0" smtClean="0"/>
              <a:t>Η υπόθεση εργασίας που μας ενδιαφέρει εδώ συνεπάγεται πως </a:t>
            </a:r>
            <a:r>
              <a:rPr lang="en-US" dirty="0" smtClean="0"/>
              <a:t> </a:t>
            </a:r>
            <a:r>
              <a:rPr lang="el-GR" dirty="0" smtClean="0"/>
              <a:t>μπορεί να αποδοθεί στις νοήμονες μηχανές τουλάχιστον μια μορφή λειτουργικής ηθικότητας/ ικανότητας ηθικής δράσης </a:t>
            </a:r>
            <a:endParaRPr lang="en-US" dirty="0" smtClean="0"/>
          </a:p>
          <a:p>
            <a:r>
              <a:rPr lang="en-US" dirty="0" smtClean="0"/>
              <a:t>To </a:t>
            </a:r>
            <a:r>
              <a:rPr lang="el-GR" dirty="0" smtClean="0"/>
              <a:t>ζήτημα που πρέπει να μας απασχολήσει είναι το πώς αποκτάται, διαμορφώνεται και αναπτύσσεται αυτή η ηθικότητα μέσω σχεδιασμού ή προγραμματισμού</a:t>
            </a:r>
            <a:endParaRPr lang="en-US" dirty="0" smtClean="0"/>
          </a:p>
          <a:p>
            <a:endParaRPr lang="en-US" dirty="0" smtClean="0"/>
          </a:p>
          <a:p>
            <a:pPr>
              <a:buNone/>
            </a:pPr>
            <a:r>
              <a:rPr lang="en-US" dirty="0" smtClean="0"/>
              <a:t>     </a:t>
            </a:r>
            <a:r>
              <a:rPr lang="el-GR" dirty="0" smtClean="0"/>
              <a:t>(</a:t>
            </a:r>
            <a:r>
              <a:rPr lang="en-US" dirty="0" smtClean="0"/>
              <a:t>Wallach &amp; Allen 2009, </a:t>
            </a:r>
            <a:r>
              <a:rPr lang="en-US" dirty="0" err="1" smtClean="0"/>
              <a:t>Floridi</a:t>
            </a:r>
            <a:r>
              <a:rPr lang="en-US" dirty="0" smtClean="0"/>
              <a:t> 2010, Anderson and Anderson 2011, </a:t>
            </a:r>
            <a:r>
              <a:rPr lang="en-US" dirty="0" err="1" smtClean="0"/>
              <a:t>Gunkel</a:t>
            </a:r>
            <a:r>
              <a:rPr lang="en-US" dirty="0" smtClean="0"/>
              <a:t>  </a:t>
            </a:r>
            <a:r>
              <a:rPr lang="el-GR" dirty="0" smtClean="0"/>
              <a:t>2012, </a:t>
            </a:r>
            <a:r>
              <a:rPr lang="en-US" dirty="0" smtClean="0"/>
              <a:t>Lin, Keith, </a:t>
            </a:r>
            <a:r>
              <a:rPr lang="en-US" dirty="0" err="1" smtClean="0"/>
              <a:t>Bekey</a:t>
            </a:r>
            <a:r>
              <a:rPr lang="en-US" dirty="0" smtClean="0"/>
              <a:t> 2012</a:t>
            </a:r>
            <a:r>
              <a:rPr lang="el-GR" dirty="0" smtClean="0"/>
              <a:t>)</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90675" y="661988"/>
            <a:ext cx="5962650" cy="55340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4000" dirty="0"/>
              <a:t>ΠΟΙΕΣ ΗΘΙΚΕΣ ΘΕΩΡΙΕΣ ΚΑΙ ΑΡΧΕΣ</a:t>
            </a:r>
            <a:r>
              <a:rPr lang="en-US" dirty="0"/>
              <a:t>;</a:t>
            </a:r>
            <a:endParaRPr lang="el-GR" dirty="0"/>
          </a:p>
        </p:txBody>
      </p:sp>
      <p:sp>
        <p:nvSpPr>
          <p:cNvPr id="3" name="Content Placeholder 2"/>
          <p:cNvSpPr>
            <a:spLocks noGrp="1"/>
          </p:cNvSpPr>
          <p:nvPr>
            <p:ph idx="1"/>
          </p:nvPr>
        </p:nvSpPr>
        <p:spPr/>
        <p:txBody>
          <a:bodyPr>
            <a:normAutofit fontScale="32500" lnSpcReduction="20000"/>
          </a:bodyPr>
          <a:lstStyle/>
          <a:p>
            <a:r>
              <a:rPr lang="el-GR" sz="5500" i="1" dirty="0" err="1" smtClean="0"/>
              <a:t>Συνεπειοκρατία</a:t>
            </a:r>
            <a:r>
              <a:rPr lang="el-GR" sz="5500" dirty="0" smtClean="0"/>
              <a:t>  (ωφελιμισμός – </a:t>
            </a:r>
            <a:r>
              <a:rPr lang="el-GR" sz="5500" i="1" dirty="0" smtClean="0"/>
              <a:t>αρχή της ωφέλειας</a:t>
            </a:r>
            <a:r>
              <a:rPr lang="el-GR" sz="5500" dirty="0" smtClean="0"/>
              <a:t>)</a:t>
            </a:r>
          </a:p>
          <a:p>
            <a:r>
              <a:rPr lang="el-GR" sz="5500" i="1" dirty="0" err="1" smtClean="0"/>
              <a:t>Δεοντοκρατία</a:t>
            </a:r>
            <a:r>
              <a:rPr lang="el-GR" sz="5500" dirty="0" smtClean="0"/>
              <a:t>  (Η καντιανή ηθική θεωρία – </a:t>
            </a:r>
            <a:r>
              <a:rPr lang="el-GR" sz="5500" i="1" dirty="0" smtClean="0"/>
              <a:t>κατηγορική προσταγή</a:t>
            </a:r>
            <a:r>
              <a:rPr lang="el-GR" sz="5500" dirty="0" smtClean="0"/>
              <a:t>) </a:t>
            </a:r>
          </a:p>
          <a:p>
            <a:r>
              <a:rPr lang="el-GR" sz="5500" i="1" dirty="0" err="1" smtClean="0"/>
              <a:t>Αρετοκρατία</a:t>
            </a:r>
            <a:r>
              <a:rPr lang="el-GR" sz="5500" i="1" dirty="0" smtClean="0"/>
              <a:t>  </a:t>
            </a:r>
            <a:r>
              <a:rPr lang="el-GR" sz="5500" dirty="0" smtClean="0"/>
              <a:t>(Η αριστοτελική αντίληψη των διανοητικών και ηθικών αρετών – η κεντρική σημασία της </a:t>
            </a:r>
            <a:r>
              <a:rPr lang="el-GR" sz="5500" i="1" dirty="0" smtClean="0"/>
              <a:t>φρονήσεως</a:t>
            </a:r>
            <a:r>
              <a:rPr lang="en-US" sz="5500" dirty="0" smtClean="0"/>
              <a:t>)</a:t>
            </a:r>
            <a:endParaRPr lang="el-GR" sz="5500" dirty="0" smtClean="0"/>
          </a:p>
          <a:p>
            <a:pPr>
              <a:buNone/>
            </a:pPr>
            <a:r>
              <a:rPr lang="el-GR" sz="5500" dirty="0" smtClean="0"/>
              <a:t>     (Θεωρία </a:t>
            </a:r>
            <a:r>
              <a:rPr lang="el-GR" sz="5500" i="1" dirty="0" smtClean="0"/>
              <a:t>φυσικού δικαίου</a:t>
            </a:r>
            <a:r>
              <a:rPr lang="el-GR" sz="5500" dirty="0" smtClean="0"/>
              <a:t>, </a:t>
            </a:r>
            <a:r>
              <a:rPr lang="el-GR" sz="5500" i="1" dirty="0" err="1" smtClean="0"/>
              <a:t>συμβολαιοκρατικές</a:t>
            </a:r>
            <a:r>
              <a:rPr lang="el-GR" sz="5500" i="1" dirty="0" smtClean="0"/>
              <a:t> θεωρίες</a:t>
            </a:r>
            <a:r>
              <a:rPr lang="el-GR" sz="5500" dirty="0" smtClean="0"/>
              <a:t>, </a:t>
            </a:r>
            <a:r>
              <a:rPr lang="el-GR" sz="5500" i="1" dirty="0" smtClean="0"/>
              <a:t>ηθική της φροντίδας </a:t>
            </a:r>
            <a:r>
              <a:rPr lang="el-GR" sz="5500" dirty="0" smtClean="0"/>
              <a:t>– σύνθετες/ μεικτές προσεγγίσεις) </a:t>
            </a:r>
          </a:p>
          <a:p>
            <a:r>
              <a:rPr lang="el-GR" sz="5500" dirty="0" smtClean="0"/>
              <a:t>Ποια θεωρία ή συνδυασμός θεωριών και αντίστοιχων αρχών θα μπορούσε καλύτερα να κωδικοποιηθεί και να συμπεριληφθεί στις αρχές και στους κανόνες συμπεριφοράς μιας νοήμονος μηχανής, έτσι ώστε να επιτευχθεί η αποτελεσματικότερη ένταξή της σε μια ανθρώπινη κοινότητα</a:t>
            </a:r>
            <a:r>
              <a:rPr lang="en-US" sz="5500" dirty="0" smtClean="0"/>
              <a:t>;</a:t>
            </a:r>
            <a:endParaRPr lang="el-GR" sz="5500" dirty="0" smtClean="0"/>
          </a:p>
          <a:p>
            <a:r>
              <a:rPr lang="el-GR" sz="5500" dirty="0" smtClean="0"/>
              <a:t>Ποια είναι τα χαρακτηριστικότερα και συνηθέστερα προβλήματα και διλήμματα που  θα χρειαστεί να αντιμετωπιστούν από νοήμονες μηχανές που αλληλεπιδρούν με ανθρώπινα όντα</a:t>
            </a:r>
            <a:r>
              <a:rPr lang="en-US" sz="5500" dirty="0" smtClean="0"/>
              <a:t>; </a:t>
            </a:r>
          </a:p>
          <a:p>
            <a:r>
              <a:rPr lang="el-GR" sz="5500" dirty="0" smtClean="0"/>
              <a:t>Ποια είναι τα σημαντικότερα προβλήματα ερμηνείας και εφαρμογής των βασικών θεωριών και αρχών τα οποία είναι πιθανό να προκύψουν</a:t>
            </a:r>
            <a:r>
              <a:rPr lang="en-US" sz="5500" dirty="0" smtClean="0"/>
              <a:t>;</a:t>
            </a:r>
            <a:r>
              <a:rPr lang="el-GR" sz="5500" dirty="0" smtClean="0"/>
              <a:t>  -  Με ποιο τρόπο μπορ</a:t>
            </a:r>
            <a:r>
              <a:rPr lang="en-US" sz="5500" dirty="0" smtClean="0"/>
              <a:t>o</a:t>
            </a:r>
            <a:r>
              <a:rPr lang="el-GR" sz="5500" dirty="0" err="1" smtClean="0"/>
              <a:t>ύν</a:t>
            </a:r>
            <a:r>
              <a:rPr lang="el-GR" sz="5500" dirty="0" smtClean="0"/>
              <a:t> να μας βοηθήσουν εδώ υποθετικά παραδείγματα/ νοητικά πειράματα</a:t>
            </a:r>
            <a:r>
              <a:rPr lang="en-US" sz="5500" dirty="0" smtClean="0"/>
              <a:t>;</a:t>
            </a:r>
            <a:r>
              <a:rPr lang="el-GR" sz="5500" dirty="0" smtClean="0"/>
              <a:t>   </a:t>
            </a:r>
          </a:p>
          <a:p>
            <a:pPr>
              <a:buNone/>
            </a:pPr>
            <a:r>
              <a:rPr lang="el-GR" sz="1800" dirty="0" smtClean="0"/>
              <a:t>              </a:t>
            </a:r>
            <a:r>
              <a:rPr lang="en-US" sz="1800" dirty="0" smtClean="0"/>
              <a:t> </a:t>
            </a:r>
            <a:r>
              <a:rPr lang="el-GR" sz="4900" dirty="0" smtClean="0"/>
              <a:t>(</a:t>
            </a:r>
            <a:r>
              <a:rPr lang="en-US" sz="4900" dirty="0" smtClean="0"/>
              <a:t>Wallach &amp; Allen 2009, </a:t>
            </a:r>
            <a:r>
              <a:rPr lang="en-US" sz="4900" dirty="0" err="1" smtClean="0"/>
              <a:t>Floridi</a:t>
            </a:r>
            <a:r>
              <a:rPr lang="en-US" sz="4900" dirty="0" smtClean="0"/>
              <a:t> 2010, Anderson and Anderson 2011, </a:t>
            </a:r>
            <a:r>
              <a:rPr lang="en-US" sz="4900" dirty="0" err="1" smtClean="0"/>
              <a:t>Gunkel</a:t>
            </a:r>
            <a:r>
              <a:rPr lang="en-US" sz="4900" dirty="0" smtClean="0"/>
              <a:t>  </a:t>
            </a:r>
            <a:r>
              <a:rPr lang="el-GR" sz="4900" dirty="0" smtClean="0"/>
              <a:t>2012, </a:t>
            </a:r>
            <a:r>
              <a:rPr lang="en-US" sz="4900" dirty="0" smtClean="0"/>
              <a:t>Lin, Keith, </a:t>
            </a:r>
            <a:r>
              <a:rPr lang="en-US" sz="4900" dirty="0" err="1" smtClean="0"/>
              <a:t>Bekey</a:t>
            </a:r>
            <a:r>
              <a:rPr lang="en-US" sz="4900" dirty="0" smtClean="0"/>
              <a:t> 2012</a:t>
            </a:r>
            <a:r>
              <a:rPr lang="el-GR" sz="4900" dirty="0" smtClean="0"/>
              <a:t>)                 </a:t>
            </a:r>
            <a:endParaRPr lang="en-US" sz="4900" dirty="0" smtClean="0"/>
          </a:p>
          <a:p>
            <a:pPr>
              <a:buNone/>
            </a:pPr>
            <a:r>
              <a:rPr lang="el-GR" dirty="0" smtClean="0"/>
              <a:t> </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OI </a:t>
            </a:r>
            <a:r>
              <a:rPr lang="el-GR" sz="3200" dirty="0"/>
              <a:t>ΒΑΣΙΚΟΙ </a:t>
            </a:r>
            <a:r>
              <a:rPr lang="el-GR" sz="3200" dirty="0" smtClean="0"/>
              <a:t>(ΗΘΙΚΟΙ) ΝΟΜΟΙ </a:t>
            </a:r>
            <a:r>
              <a:rPr lang="el-GR" sz="3200" dirty="0"/>
              <a:t>ΤΗΣ ΡΟΜΠΟΤΙΚΗΣ ΤΟΥ </a:t>
            </a:r>
            <a:r>
              <a:rPr lang="en-US" sz="3200" dirty="0"/>
              <a:t>ISAAK ASIMOV (1942</a:t>
            </a:r>
            <a:r>
              <a:rPr lang="el-GR" sz="3200" dirty="0"/>
              <a:t>, 1985</a:t>
            </a:r>
            <a:r>
              <a:rPr lang="en-US" sz="3200" dirty="0"/>
              <a:t>)</a:t>
            </a:r>
            <a:endParaRPr lang="el-GR" sz="3200" dirty="0"/>
          </a:p>
        </p:txBody>
      </p:sp>
      <p:sp>
        <p:nvSpPr>
          <p:cNvPr id="3" name="Content Placeholder 2"/>
          <p:cNvSpPr>
            <a:spLocks noGrp="1"/>
          </p:cNvSpPr>
          <p:nvPr>
            <p:ph idx="1"/>
          </p:nvPr>
        </p:nvSpPr>
        <p:spPr/>
        <p:txBody>
          <a:bodyPr>
            <a:normAutofit fontScale="85000" lnSpcReduction="20000"/>
          </a:bodyPr>
          <a:lstStyle/>
          <a:p>
            <a:r>
              <a:rPr lang="el-GR" dirty="0"/>
              <a:t>0. ΄</a:t>
            </a:r>
            <a:r>
              <a:rPr lang="en-US" dirty="0"/>
              <a:t>E</a:t>
            </a:r>
            <a:r>
              <a:rPr lang="el-GR" dirty="0"/>
              <a:t>να ρομπότ δεν επιτρέπεται να </a:t>
            </a:r>
            <a:r>
              <a:rPr lang="el-GR" dirty="0" smtClean="0"/>
              <a:t>βλάψει </a:t>
            </a:r>
            <a:r>
              <a:rPr lang="el-GR" dirty="0"/>
              <a:t>την ανθρωπότητα, ή με την αδράνειά του, να αφήσει να </a:t>
            </a:r>
            <a:r>
              <a:rPr lang="el-GR" dirty="0" err="1"/>
              <a:t>βλαβεί</a:t>
            </a:r>
            <a:r>
              <a:rPr lang="el-GR" dirty="0"/>
              <a:t> η ανθρωπότητα </a:t>
            </a:r>
          </a:p>
          <a:p>
            <a:r>
              <a:rPr lang="el-GR" dirty="0"/>
              <a:t>1. ΄</a:t>
            </a:r>
            <a:r>
              <a:rPr lang="en-US" dirty="0"/>
              <a:t>E</a:t>
            </a:r>
            <a:r>
              <a:rPr lang="el-GR" dirty="0"/>
              <a:t>να ρομπότ δεν επιτρέπεται να </a:t>
            </a:r>
            <a:r>
              <a:rPr lang="el-GR" dirty="0" smtClean="0"/>
              <a:t>τραυματίσει </a:t>
            </a:r>
            <a:r>
              <a:rPr lang="el-GR" dirty="0"/>
              <a:t>ένα ανθρώπινο ον, ή με την αδράνειά του να επιτρέψει να υποστεί βλάβη ένα ανθρώπινο όν</a:t>
            </a:r>
          </a:p>
          <a:p>
            <a:r>
              <a:rPr lang="el-GR" dirty="0"/>
              <a:t>2. ΄</a:t>
            </a:r>
            <a:r>
              <a:rPr lang="en-US" dirty="0"/>
              <a:t>E</a:t>
            </a:r>
            <a:r>
              <a:rPr lang="el-GR" dirty="0"/>
              <a:t>να ρομπότ πρέπει να υπακούει εντολές που του δίνονται από ανθρώπινα όντα, εκτός και αν αυτές οι εντολές συγκρούονται  με τον Πρώτο Νόμο </a:t>
            </a:r>
          </a:p>
          <a:p>
            <a:r>
              <a:rPr lang="el-GR" dirty="0"/>
              <a:t>3. ΄</a:t>
            </a:r>
            <a:r>
              <a:rPr lang="en-US" dirty="0"/>
              <a:t>E</a:t>
            </a:r>
            <a:r>
              <a:rPr lang="el-GR" dirty="0"/>
              <a:t>να ρομπότ πρέπει να προστατεύει τη δική του ύπαρξη, εκτός και αν αυτή η προστασία συγκρούεται με τον </a:t>
            </a:r>
            <a:r>
              <a:rPr lang="el-GR" dirty="0" smtClean="0"/>
              <a:t>Πρώτο </a:t>
            </a:r>
            <a:r>
              <a:rPr lang="el-GR" dirty="0"/>
              <a:t>ή με τον </a:t>
            </a:r>
            <a:r>
              <a:rPr lang="el-GR" dirty="0" smtClean="0"/>
              <a:t>Δεύτερο </a:t>
            </a:r>
            <a:r>
              <a:rPr lang="el-GR" dirty="0"/>
              <a:t>Νόμο. </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ΠΡΟΒΛΗΜΑΤΑ ΕΡΜΗΝΕΙΑΣ ΚΑΙ ΕΦΑΡΜΟΓΗΣ </a:t>
            </a:r>
            <a:endParaRPr lang="el-GR" dirty="0"/>
          </a:p>
        </p:txBody>
      </p:sp>
      <p:sp>
        <p:nvSpPr>
          <p:cNvPr id="3" name="Content Placeholder 2"/>
          <p:cNvSpPr>
            <a:spLocks noGrp="1"/>
          </p:cNvSpPr>
          <p:nvPr>
            <p:ph idx="1"/>
          </p:nvPr>
        </p:nvSpPr>
        <p:spPr/>
        <p:txBody>
          <a:bodyPr>
            <a:normAutofit fontScale="62500" lnSpcReduction="20000"/>
          </a:bodyPr>
          <a:lstStyle/>
          <a:p>
            <a:r>
              <a:rPr lang="el-GR" i="1" dirty="0" err="1" smtClean="0"/>
              <a:t>Συνεπειοκρατικές</a:t>
            </a:r>
            <a:r>
              <a:rPr lang="el-GR" dirty="0" smtClean="0"/>
              <a:t> και </a:t>
            </a:r>
            <a:r>
              <a:rPr lang="el-GR" i="1" dirty="0" err="1" smtClean="0"/>
              <a:t>δεοντοκρατικές</a:t>
            </a:r>
            <a:r>
              <a:rPr lang="el-GR" dirty="0" smtClean="0"/>
              <a:t> ερμηνείες των προτεινόμενων κανόνων συμπεριφοράς (</a:t>
            </a:r>
            <a:r>
              <a:rPr lang="el-GR" i="1" dirty="0" smtClean="0"/>
              <a:t>ωφελιμιστικά</a:t>
            </a:r>
            <a:r>
              <a:rPr lang="el-GR" dirty="0" smtClean="0"/>
              <a:t> και </a:t>
            </a:r>
            <a:r>
              <a:rPr lang="el-GR" i="1" dirty="0" smtClean="0"/>
              <a:t>καντιανά</a:t>
            </a:r>
            <a:r>
              <a:rPr lang="el-GR" dirty="0" smtClean="0"/>
              <a:t> ή και </a:t>
            </a:r>
            <a:r>
              <a:rPr lang="el-GR" i="1" dirty="0" smtClean="0"/>
              <a:t>ενάρετα</a:t>
            </a:r>
            <a:r>
              <a:rPr lang="el-GR" dirty="0" smtClean="0"/>
              <a:t> ρομπότ</a:t>
            </a:r>
            <a:r>
              <a:rPr lang="en-US" dirty="0" smtClean="0"/>
              <a:t>;</a:t>
            </a:r>
            <a:r>
              <a:rPr lang="el-GR" dirty="0" smtClean="0"/>
              <a:t>)  - παραδείγματα ηθικά σημαντικών αποφάσεων και πράξεων</a:t>
            </a:r>
          </a:p>
          <a:p>
            <a:r>
              <a:rPr lang="el-GR" dirty="0" smtClean="0"/>
              <a:t>Το πρόβλημα της περιπλοκότητας των καταστάσεων – της αναπόφευκτης απροσδιοριστίας κατά την στάθμιση ποικίλων σημαντικών </a:t>
            </a:r>
            <a:r>
              <a:rPr lang="el-GR" dirty="0" err="1" smtClean="0"/>
              <a:t>αξιακών</a:t>
            </a:r>
            <a:r>
              <a:rPr lang="el-GR" dirty="0" smtClean="0"/>
              <a:t> παραγόντων που επηρεάζουν την λήψη των αποφάσεων</a:t>
            </a:r>
            <a:r>
              <a:rPr lang="en-US" dirty="0" smtClean="0"/>
              <a:t>)</a:t>
            </a:r>
            <a:endParaRPr lang="el-GR" dirty="0" smtClean="0"/>
          </a:p>
          <a:p>
            <a:r>
              <a:rPr lang="el-GR" dirty="0" smtClean="0"/>
              <a:t>Η δυσκολία κατανόησης του ευρύτερου πλαισίου εφαρμογής/ προσαρμογής κανόνων – εντολών</a:t>
            </a:r>
          </a:p>
          <a:p>
            <a:r>
              <a:rPr lang="el-GR" dirty="0" smtClean="0"/>
              <a:t>Η ανεπάρκεια ή και αστοχία αλγοριθμικών διαδικασιών </a:t>
            </a:r>
          </a:p>
          <a:p>
            <a:r>
              <a:rPr lang="el-GR" dirty="0" smtClean="0"/>
              <a:t>Η ανάγκη ανάπτυξης συναισθημάτων και λειτουργιών  ευαισθησίας και </a:t>
            </a:r>
            <a:r>
              <a:rPr lang="el-GR" dirty="0" err="1" smtClean="0"/>
              <a:t>ενσυναίσθησης</a:t>
            </a:r>
            <a:r>
              <a:rPr lang="el-GR" dirty="0" smtClean="0"/>
              <a:t> </a:t>
            </a:r>
          </a:p>
          <a:p>
            <a:r>
              <a:rPr lang="el-GR" dirty="0" smtClean="0"/>
              <a:t>Η δυσκολία καλλιέργειας φρονήσεως και ηθικών αρετών στην περίπτωση νοημόνων μηχανών που φαίνεται να διαθέτουν  ορθολογικότητα –  </a:t>
            </a:r>
            <a:r>
              <a:rPr lang="el-GR" i="1" dirty="0" err="1" smtClean="0"/>
              <a:t>συνδετιστικά</a:t>
            </a:r>
            <a:r>
              <a:rPr lang="en-US" dirty="0" smtClean="0"/>
              <a:t> </a:t>
            </a:r>
            <a:r>
              <a:rPr lang="el-GR" dirty="0" smtClean="0"/>
              <a:t>μοντέλα (</a:t>
            </a:r>
            <a:r>
              <a:rPr lang="en-US" dirty="0" smtClean="0"/>
              <a:t>connectionism);</a:t>
            </a:r>
            <a:endParaRPr lang="el-GR" dirty="0" smtClean="0"/>
          </a:p>
          <a:p>
            <a:r>
              <a:rPr lang="en-US" dirty="0" smtClean="0"/>
              <a:t> </a:t>
            </a:r>
            <a:r>
              <a:rPr lang="el-GR" dirty="0" smtClean="0"/>
              <a:t>(</a:t>
            </a:r>
            <a:r>
              <a:rPr lang="en-US" dirty="0" smtClean="0"/>
              <a:t>Wallach &amp; Allen 2009, </a:t>
            </a:r>
            <a:r>
              <a:rPr lang="en-US" dirty="0" err="1" smtClean="0"/>
              <a:t>Floridi</a:t>
            </a:r>
            <a:r>
              <a:rPr lang="en-US" dirty="0" smtClean="0"/>
              <a:t> 2010, Anderson and Anderson 2011, </a:t>
            </a:r>
            <a:r>
              <a:rPr lang="en-US" dirty="0" err="1" smtClean="0"/>
              <a:t>Gunkel</a:t>
            </a:r>
            <a:r>
              <a:rPr lang="en-US" dirty="0" smtClean="0"/>
              <a:t>  </a:t>
            </a:r>
            <a:r>
              <a:rPr lang="el-GR" dirty="0" smtClean="0"/>
              <a:t>2012, </a:t>
            </a:r>
            <a:r>
              <a:rPr lang="en-US" dirty="0" smtClean="0"/>
              <a:t>Lin, Keith, </a:t>
            </a:r>
            <a:r>
              <a:rPr lang="en-US" dirty="0" err="1" smtClean="0"/>
              <a:t>Bekey</a:t>
            </a:r>
            <a:r>
              <a:rPr lang="en-US" dirty="0" smtClean="0"/>
              <a:t> 2012</a:t>
            </a:r>
            <a:r>
              <a:rPr lang="el-GR" dirty="0" smtClean="0"/>
              <a:t>)</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ΠΑΡΑΔΕΙΓΜΑΤΑ ΑΠΟ ΤΗ ΛΟΓΟΤΕΧΝΙΑ ΚΑΙ ΤΟΝ ΚΙΝΗΜΑΤΟΓΡΑΦΟ</a:t>
            </a:r>
            <a:endParaRPr lang="el-GR" dirty="0"/>
          </a:p>
        </p:txBody>
      </p:sp>
      <p:sp>
        <p:nvSpPr>
          <p:cNvPr id="3" name="Content Placeholder 2"/>
          <p:cNvSpPr>
            <a:spLocks noGrp="1"/>
          </p:cNvSpPr>
          <p:nvPr>
            <p:ph idx="1"/>
          </p:nvPr>
        </p:nvSpPr>
        <p:spPr/>
        <p:txBody>
          <a:bodyPr>
            <a:normAutofit fontScale="92500" lnSpcReduction="10000"/>
          </a:bodyPr>
          <a:lstStyle/>
          <a:p>
            <a:r>
              <a:rPr lang="el-GR" dirty="0" smtClean="0"/>
              <a:t>Η σημασία της χρήσης νοητικών πειραμάτων</a:t>
            </a:r>
          </a:p>
          <a:p>
            <a:r>
              <a:rPr lang="el-GR" dirty="0" smtClean="0"/>
              <a:t>Η συμβολή της επιστημονικής φαντασίας (και όχι μόνο)</a:t>
            </a:r>
            <a:r>
              <a:rPr lang="en-US" dirty="0" smtClean="0"/>
              <a:t> –</a:t>
            </a:r>
            <a:r>
              <a:rPr lang="el-GR" dirty="0" smtClean="0"/>
              <a:t> από τον </a:t>
            </a:r>
            <a:r>
              <a:rPr lang="el-GR" dirty="0" err="1" smtClean="0"/>
              <a:t>Φρανκενστάϊν</a:t>
            </a:r>
            <a:r>
              <a:rPr lang="el-GR" dirty="0" smtClean="0"/>
              <a:t> (1818)</a:t>
            </a:r>
            <a:r>
              <a:rPr lang="en-US" dirty="0" smtClean="0"/>
              <a:t> </a:t>
            </a:r>
            <a:r>
              <a:rPr lang="el-GR" dirty="0" smtClean="0"/>
              <a:t>και το </a:t>
            </a:r>
            <a:r>
              <a:rPr lang="el-GR" i="1" dirty="0" smtClean="0"/>
              <a:t>Μ</a:t>
            </a:r>
            <a:r>
              <a:rPr lang="en-US" i="1" dirty="0" err="1" smtClean="0"/>
              <a:t>etropolis</a:t>
            </a:r>
            <a:r>
              <a:rPr lang="en-US" i="1" dirty="0" smtClean="0"/>
              <a:t> </a:t>
            </a:r>
            <a:r>
              <a:rPr lang="en-US" dirty="0" smtClean="0"/>
              <a:t>(1927)</a:t>
            </a:r>
            <a:r>
              <a:rPr lang="el-GR" dirty="0" smtClean="0"/>
              <a:t> μέχρι το </a:t>
            </a:r>
            <a:r>
              <a:rPr lang="en-US" i="1" dirty="0" smtClean="0"/>
              <a:t>Blade Runner </a:t>
            </a:r>
            <a:r>
              <a:rPr lang="el-GR" dirty="0" smtClean="0"/>
              <a:t>(1982) και το </a:t>
            </a:r>
            <a:r>
              <a:rPr lang="en-US" i="1" dirty="0" smtClean="0"/>
              <a:t>M</a:t>
            </a:r>
            <a:r>
              <a:rPr lang="el-GR" i="1" dirty="0" err="1" smtClean="0"/>
              <a:t>ηχανές</a:t>
            </a:r>
            <a:r>
              <a:rPr lang="el-GR" i="1" dirty="0" smtClean="0"/>
              <a:t> σαν και μας </a:t>
            </a:r>
            <a:r>
              <a:rPr lang="el-GR" dirty="0" smtClean="0"/>
              <a:t>(2019)</a:t>
            </a:r>
            <a:r>
              <a:rPr lang="en-US" dirty="0" smtClean="0"/>
              <a:t>. </a:t>
            </a:r>
            <a:r>
              <a:rPr lang="el-GR" dirty="0" smtClean="0"/>
              <a:t>Βλ. μεταξύ πολλών άλλων, </a:t>
            </a:r>
            <a:r>
              <a:rPr lang="el-GR" i="1" dirty="0" smtClean="0"/>
              <a:t>Εγώ το Ρομπότ</a:t>
            </a:r>
            <a:r>
              <a:rPr lang="el-GR" dirty="0" smtClean="0"/>
              <a:t> (1940 -1950)  </a:t>
            </a:r>
            <a:r>
              <a:rPr lang="el-GR" i="1" dirty="0" err="1" smtClean="0"/>
              <a:t>Κυβεριάδα</a:t>
            </a:r>
            <a:r>
              <a:rPr lang="el-GR" dirty="0" smtClean="0"/>
              <a:t> (1965), </a:t>
            </a:r>
            <a:r>
              <a:rPr lang="en-US" dirty="0" smtClean="0"/>
              <a:t>  </a:t>
            </a:r>
            <a:r>
              <a:rPr lang="en-US" i="1" dirty="0" smtClean="0"/>
              <a:t>2001: A Space Odyssey </a:t>
            </a:r>
            <a:r>
              <a:rPr lang="en-US" dirty="0" smtClean="0"/>
              <a:t>(1968)</a:t>
            </a:r>
            <a:r>
              <a:rPr lang="en-US" i="1" dirty="0" smtClean="0"/>
              <a:t>, </a:t>
            </a:r>
            <a:r>
              <a:rPr lang="el-GR" i="1" dirty="0" smtClean="0"/>
              <a:t>Τ</a:t>
            </a:r>
            <a:r>
              <a:rPr lang="en-US" i="1" dirty="0" smtClean="0"/>
              <a:t>he Hitchhiker’s Guide to the Galaxy </a:t>
            </a:r>
            <a:r>
              <a:rPr lang="en-US" dirty="0" smtClean="0"/>
              <a:t>(1978), </a:t>
            </a:r>
            <a:r>
              <a:rPr lang="en-US" i="1" dirty="0" err="1" smtClean="0"/>
              <a:t>Tron</a:t>
            </a:r>
            <a:r>
              <a:rPr lang="en-US" dirty="0" smtClean="0"/>
              <a:t> (1982), </a:t>
            </a:r>
            <a:r>
              <a:rPr lang="el-GR" dirty="0" smtClean="0"/>
              <a:t>Μ</a:t>
            </a:r>
            <a:r>
              <a:rPr lang="en-US" dirty="0" err="1" smtClean="0"/>
              <a:t>atrix</a:t>
            </a:r>
            <a:r>
              <a:rPr lang="en-US" dirty="0" smtClean="0"/>
              <a:t> </a:t>
            </a:r>
            <a:r>
              <a:rPr lang="el-GR" dirty="0" smtClean="0"/>
              <a:t>(1999),  </a:t>
            </a:r>
            <a:r>
              <a:rPr lang="el-GR" i="1" dirty="0" smtClean="0"/>
              <a:t>ΑΙ. Α</a:t>
            </a:r>
            <a:r>
              <a:rPr lang="en-US" i="1" dirty="0" err="1" smtClean="0"/>
              <a:t>rtificial</a:t>
            </a:r>
            <a:r>
              <a:rPr lang="en-US" i="1" dirty="0" smtClean="0"/>
              <a:t> Intelligence </a:t>
            </a:r>
            <a:r>
              <a:rPr lang="en-US" dirty="0" smtClean="0"/>
              <a:t>(2001),  </a:t>
            </a:r>
            <a:r>
              <a:rPr lang="en-US" i="1" dirty="0" smtClean="0"/>
              <a:t>Ex </a:t>
            </a:r>
            <a:r>
              <a:rPr lang="en-US" i="1" dirty="0" err="1" smtClean="0"/>
              <a:t>Machina</a:t>
            </a:r>
            <a:r>
              <a:rPr lang="en-US" i="1" dirty="0" smtClean="0"/>
              <a:t> </a:t>
            </a:r>
            <a:r>
              <a:rPr lang="en-US" dirty="0" smtClean="0"/>
              <a:t>(2015)   </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Blade Runner Poster"/>
          <p:cNvPicPr>
            <a:picLocks noChangeAspect="1" noChangeArrowheads="1"/>
          </p:cNvPicPr>
          <p:nvPr/>
        </p:nvPicPr>
        <p:blipFill>
          <a:blip r:embed="rId2" cstate="print"/>
          <a:srcRect/>
          <a:stretch>
            <a:fillRect/>
          </a:stretch>
        </p:blipFill>
        <p:spPr bwMode="auto">
          <a:xfrm>
            <a:off x="2857488" y="357166"/>
            <a:ext cx="4068000" cy="599024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ΈΝΑ ΚΑΝΤΙΑΝΟ Η ΈΝΑ ΩΦΕΛΙΜΙΣΤΙΚΟ ΑΝΔΡΟΕΙΔΕΣ</a:t>
            </a:r>
            <a:r>
              <a:rPr lang="en-US" dirty="0" smtClean="0"/>
              <a:t>;</a:t>
            </a:r>
            <a:endParaRPr lang="el-GR" dirty="0"/>
          </a:p>
        </p:txBody>
      </p:sp>
      <p:sp>
        <p:nvSpPr>
          <p:cNvPr id="3" name="Content Placeholder 2"/>
          <p:cNvSpPr>
            <a:spLocks noGrp="1"/>
          </p:cNvSpPr>
          <p:nvPr>
            <p:ph idx="1"/>
          </p:nvPr>
        </p:nvSpPr>
        <p:spPr/>
        <p:txBody>
          <a:bodyPr>
            <a:normAutofit lnSpcReduction="10000"/>
          </a:bodyPr>
          <a:lstStyle/>
          <a:p>
            <a:endParaRPr lang="el-GR" dirty="0" smtClean="0"/>
          </a:p>
          <a:p>
            <a:pPr>
              <a:buNone/>
            </a:pPr>
            <a:r>
              <a:rPr lang="el-GR" dirty="0" smtClean="0"/>
              <a:t>   «… Χρειάστηκε να πει </a:t>
            </a:r>
            <a:r>
              <a:rPr lang="el-GR" dirty="0" err="1" smtClean="0"/>
              <a:t>ψέμματα</a:t>
            </a:r>
            <a:r>
              <a:rPr lang="el-GR" dirty="0" smtClean="0"/>
              <a:t> για να υπάρξει δικαιοσύνη.  Η αλήθεια δεν είναι πάντοτε το άπαν.. Ο ‘</a:t>
            </a:r>
            <a:r>
              <a:rPr lang="el-GR" dirty="0" err="1" smtClean="0"/>
              <a:t>Ανταμ</a:t>
            </a:r>
            <a:r>
              <a:rPr lang="el-GR" dirty="0" smtClean="0"/>
              <a:t> με κοίταξε απλανώς. ‘Αυτό που λες είναι εξωφρενικό. Ασφαλώς και η αλήθεια είναι το άπαν’… Τι είδους κόσμο θέλεις</a:t>
            </a:r>
            <a:r>
              <a:rPr lang="en-US" dirty="0" smtClean="0"/>
              <a:t>; </a:t>
            </a:r>
            <a:r>
              <a:rPr lang="el-GR" dirty="0" smtClean="0"/>
              <a:t>Εκδίκηση από τη μια, νόμος από την άλλη. Η επιλογή είναι απλή».</a:t>
            </a:r>
          </a:p>
          <a:p>
            <a:pPr>
              <a:buNone/>
            </a:pPr>
            <a:r>
              <a:rPr lang="el-GR" dirty="0" smtClean="0"/>
              <a:t>                                          (</a:t>
            </a:r>
            <a:r>
              <a:rPr lang="el-GR" dirty="0" err="1" smtClean="0"/>
              <a:t>ΜακΓιούαν</a:t>
            </a:r>
            <a:r>
              <a:rPr lang="el-GR" dirty="0" smtClean="0"/>
              <a:t> 2019)</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29600" cy="1143000"/>
          </a:xfrm>
        </p:spPr>
        <p:txBody>
          <a:bodyPr>
            <a:normAutofit fontScale="90000"/>
          </a:bodyPr>
          <a:lstStyle/>
          <a:p>
            <a:r>
              <a:rPr lang="el-GR" dirty="0"/>
              <a:t>ΕΙΣΑΓΩΓΗ– ΒΑΣΙΚΕΣ ΕΝΝΟΙΕΣ </a:t>
            </a:r>
            <a:r>
              <a:rPr lang="el-GR" dirty="0" smtClean="0"/>
              <a:t>               ΚΑΙ </a:t>
            </a:r>
            <a:r>
              <a:rPr lang="el-GR" dirty="0"/>
              <a:t>ΗΘΙΚΑ ΖΗΤΗΜΑΤΑ</a:t>
            </a:r>
          </a:p>
        </p:txBody>
      </p:sp>
      <p:sp>
        <p:nvSpPr>
          <p:cNvPr id="3" name="Content Placeholder 2"/>
          <p:cNvSpPr>
            <a:spLocks noGrp="1"/>
          </p:cNvSpPr>
          <p:nvPr>
            <p:ph idx="1"/>
          </p:nvPr>
        </p:nvSpPr>
        <p:spPr/>
        <p:txBody>
          <a:bodyPr>
            <a:normAutofit fontScale="77500" lnSpcReduction="20000"/>
          </a:bodyPr>
          <a:lstStyle/>
          <a:p>
            <a:r>
              <a:rPr lang="el-GR" dirty="0" smtClean="0"/>
              <a:t>Το εύρος </a:t>
            </a:r>
            <a:r>
              <a:rPr lang="el-GR" dirty="0"/>
              <a:t>του εξεταζόμενου πεδίου</a:t>
            </a:r>
            <a:r>
              <a:rPr lang="en-US" dirty="0"/>
              <a:t> – </a:t>
            </a:r>
            <a:r>
              <a:rPr lang="el-GR" dirty="0"/>
              <a:t>διεπιστημονικότητα – </a:t>
            </a:r>
            <a:r>
              <a:rPr lang="el-GR" dirty="0" smtClean="0"/>
              <a:t>το ενδιαφέρον </a:t>
            </a:r>
            <a:r>
              <a:rPr lang="el-GR" dirty="0"/>
              <a:t>της ηθικής </a:t>
            </a:r>
            <a:r>
              <a:rPr lang="el-GR" dirty="0" smtClean="0"/>
              <a:t>της </a:t>
            </a:r>
            <a:r>
              <a:rPr lang="el-GR" dirty="0"/>
              <a:t>τεχνητής νοημοσύνης για </a:t>
            </a:r>
            <a:r>
              <a:rPr lang="el-GR" dirty="0" smtClean="0"/>
              <a:t>τη φιλοσοφία, ειδικότερα την ηθική φιλοσοφία</a:t>
            </a:r>
            <a:r>
              <a:rPr lang="en-US" dirty="0" smtClean="0"/>
              <a:t>,</a:t>
            </a:r>
            <a:r>
              <a:rPr lang="el-GR" dirty="0" smtClean="0"/>
              <a:t> και το δίκαιο  </a:t>
            </a:r>
            <a:endParaRPr lang="el-GR" dirty="0"/>
          </a:p>
          <a:p>
            <a:r>
              <a:rPr lang="el-GR" dirty="0"/>
              <a:t>Ηθική της τεχνολογίας</a:t>
            </a:r>
          </a:p>
          <a:p>
            <a:r>
              <a:rPr lang="el-GR" dirty="0"/>
              <a:t>Ηθική της τεχνητής νοημοσύνης </a:t>
            </a:r>
            <a:r>
              <a:rPr lang="en-US" dirty="0" smtClean="0"/>
              <a:t>– </a:t>
            </a:r>
            <a:r>
              <a:rPr lang="el-GR" dirty="0" smtClean="0"/>
              <a:t>ηθική των υπολογιστών</a:t>
            </a:r>
            <a:endParaRPr lang="el-GR" dirty="0"/>
          </a:p>
          <a:p>
            <a:r>
              <a:rPr lang="el-GR" dirty="0"/>
              <a:t>Ηθική των ψηφιακών μέσων</a:t>
            </a:r>
          </a:p>
          <a:p>
            <a:r>
              <a:rPr lang="el-GR" dirty="0"/>
              <a:t>Ηθική του κυβερνοχώρου</a:t>
            </a:r>
            <a:r>
              <a:rPr lang="en-US" dirty="0"/>
              <a:t> – </a:t>
            </a:r>
            <a:r>
              <a:rPr lang="el-GR" dirty="0"/>
              <a:t>ηθική του διαδικτύου </a:t>
            </a:r>
          </a:p>
          <a:p>
            <a:r>
              <a:rPr lang="el-GR" dirty="0"/>
              <a:t>Ηθική της μετάδοσης πληροφορίας</a:t>
            </a:r>
            <a:r>
              <a:rPr lang="en-US" dirty="0"/>
              <a:t> </a:t>
            </a:r>
            <a:r>
              <a:rPr lang="el-GR" dirty="0"/>
              <a:t> </a:t>
            </a:r>
          </a:p>
          <a:p>
            <a:r>
              <a:rPr lang="en-US" dirty="0" smtClean="0"/>
              <a:t>H</a:t>
            </a:r>
            <a:r>
              <a:rPr lang="el-GR" dirty="0" err="1"/>
              <a:t>θική</a:t>
            </a:r>
            <a:r>
              <a:rPr lang="el-GR" dirty="0"/>
              <a:t> των </a:t>
            </a:r>
            <a:r>
              <a:rPr lang="el-GR" dirty="0" smtClean="0"/>
              <a:t>νοημόνων μηχανών </a:t>
            </a:r>
            <a:r>
              <a:rPr lang="el-GR" dirty="0"/>
              <a:t>– ηθική που θα </a:t>
            </a:r>
            <a:r>
              <a:rPr lang="el-GR" dirty="0" smtClean="0"/>
              <a:t>επιβάλλεται να χρησιμοποιείται </a:t>
            </a:r>
            <a:r>
              <a:rPr lang="el-GR" dirty="0"/>
              <a:t>από νοήμονες μηχανές και ηθική για τους ανθρώπους που </a:t>
            </a:r>
            <a:r>
              <a:rPr lang="el-GR" dirty="0" smtClean="0"/>
              <a:t>τις χρησιμοποιούν </a:t>
            </a:r>
            <a:endParaRPr lang="en-US" dirty="0" smtClean="0"/>
          </a:p>
          <a:p>
            <a:r>
              <a:rPr lang="el-GR" dirty="0" smtClean="0"/>
              <a:t>Ηθική των ρομπότ και </a:t>
            </a:r>
            <a:r>
              <a:rPr lang="el-GR" dirty="0" err="1" smtClean="0"/>
              <a:t>ανδροειδών</a:t>
            </a:r>
            <a:endParaRPr lang="el-GR" dirty="0" smtClean="0"/>
          </a:p>
          <a:p>
            <a:pPr>
              <a:buNone/>
            </a:pPr>
            <a:endParaRPr lang="en-US" dirty="0" smtClean="0"/>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descr="Αποτέλεσμα εικόνας για machines like me by ian mcewan"/>
          <p:cNvSpPr>
            <a:spLocks noChangeAspect="1" noChangeArrowheads="1"/>
          </p:cNvSpPr>
          <p:nvPr/>
        </p:nvSpPr>
        <p:spPr bwMode="auto">
          <a:xfrm>
            <a:off x="155575" y="-731838"/>
            <a:ext cx="1000125" cy="15240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7892" name="AutoShape 4" descr="Αποτέλεσμα εικόνας για machines like me by ian mcewan"/>
          <p:cNvSpPr>
            <a:spLocks noChangeAspect="1" noChangeArrowheads="1"/>
          </p:cNvSpPr>
          <p:nvPr/>
        </p:nvSpPr>
        <p:spPr bwMode="auto">
          <a:xfrm>
            <a:off x="155575" y="-731838"/>
            <a:ext cx="1000125" cy="15240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7894" name="Picture 6" descr="Machines Like Me"/>
          <p:cNvPicPr>
            <a:picLocks noChangeAspect="1" noChangeArrowheads="1"/>
          </p:cNvPicPr>
          <p:nvPr/>
        </p:nvPicPr>
        <p:blipFill>
          <a:blip r:embed="rId2" cstate="print"/>
          <a:srcRect t="-3978"/>
          <a:stretch>
            <a:fillRect/>
          </a:stretch>
        </p:blipFill>
        <p:spPr bwMode="auto">
          <a:xfrm>
            <a:off x="2714612" y="0"/>
            <a:ext cx="4284000" cy="682540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143000"/>
          </a:xfrm>
        </p:spPr>
        <p:txBody>
          <a:bodyPr>
            <a:noAutofit/>
          </a:bodyPr>
          <a:lstStyle/>
          <a:p>
            <a:r>
              <a:rPr lang="el-GR" sz="2800" dirty="0" smtClean="0"/>
              <a:t>ΣΥΜΠΕΡΑΣΜΑΤΑ  - ΕΡΩΤΗΜΑΤΑ ΓΙΑ ΠΕΡΑΙΤΕΡΩ ΣΥΖΗΤΗΣΗ - ΑΝΑΓΚΗ ΑΠΟΦΥΓΗΣ ΤΕΧΝΟΦΟΒΙΚΗΣ ΚΙΝΔΥΝΟΛΟΓΙΑΣ</a:t>
            </a:r>
            <a:r>
              <a:rPr lang="en-US" sz="2800" dirty="0" smtClean="0"/>
              <a:t> KAI H</a:t>
            </a:r>
            <a:r>
              <a:rPr lang="el-GR" sz="2800" dirty="0" smtClean="0"/>
              <a:t>ΘΙΚΟΥ ΠΑΝΙΚΟΥ</a:t>
            </a:r>
            <a:endParaRPr lang="el-GR" sz="2800" dirty="0"/>
          </a:p>
        </p:txBody>
      </p:sp>
      <p:sp>
        <p:nvSpPr>
          <p:cNvPr id="3" name="Content Placeholder 2"/>
          <p:cNvSpPr>
            <a:spLocks noGrp="1"/>
          </p:cNvSpPr>
          <p:nvPr>
            <p:ph idx="1"/>
          </p:nvPr>
        </p:nvSpPr>
        <p:spPr/>
        <p:txBody>
          <a:bodyPr>
            <a:normAutofit fontScale="62500" lnSpcReduction="20000"/>
          </a:bodyPr>
          <a:lstStyle/>
          <a:p>
            <a:r>
              <a:rPr lang="el-GR" dirty="0" smtClean="0"/>
              <a:t>Η ανάγκη ανάπτυξης ηθικού προβληματισμού και του προσδιορισμού αρχών για το πλαίσιο διαμόρφωσης, προγραμματισμού και εκπαίδευσης ή εξάσκησης (</a:t>
            </a:r>
            <a:r>
              <a:rPr lang="en-US" dirty="0" smtClean="0"/>
              <a:t>;) </a:t>
            </a:r>
            <a:r>
              <a:rPr lang="el-GR" dirty="0" smtClean="0"/>
              <a:t>νοημόνων μηχανών</a:t>
            </a:r>
          </a:p>
          <a:p>
            <a:r>
              <a:rPr lang="el-GR" dirty="0" smtClean="0"/>
              <a:t>Προοδευτική ενσωμάτωση στις ανθρώπινες μορφές ζωής, πειραματικοί έλεγχοι σε διαφορετικά στάδια</a:t>
            </a:r>
          </a:p>
          <a:p>
            <a:r>
              <a:rPr lang="el-GR" dirty="0" smtClean="0"/>
              <a:t>Θα μπορούσε η αλληλεπίδραση ανθρώπου και μηχανών που έχει δημιουργήσει ο ίδιος, να οδηγήσει στην μετεξέλιξη των ίδιων των ανθρώπινων χαρακτηριστικών και να δημιουργηθούν υβριδικά όντα (</a:t>
            </a:r>
            <a:r>
              <a:rPr lang="en-US" dirty="0" err="1" smtClean="0"/>
              <a:t>cyborgs</a:t>
            </a:r>
            <a:r>
              <a:rPr lang="en-US" dirty="0" smtClean="0"/>
              <a:t>); </a:t>
            </a:r>
            <a:r>
              <a:rPr lang="el-GR" dirty="0" smtClean="0"/>
              <a:t>  </a:t>
            </a:r>
            <a:endParaRPr lang="en-US" dirty="0" smtClean="0"/>
          </a:p>
          <a:p>
            <a:r>
              <a:rPr lang="el-GR" dirty="0" smtClean="0"/>
              <a:t>Θα μπορούσαν οι νοήμονες μηχανές να υποκαταστήσουν τους ανθρώπους σε δραστηριότητες που αντιστοιχούν στο βαθύτερο πυρήνα ελεύθερης έκφρασης και </a:t>
            </a:r>
            <a:r>
              <a:rPr lang="el-GR" dirty="0" err="1" smtClean="0"/>
              <a:t>νοηματοδότησης</a:t>
            </a:r>
            <a:r>
              <a:rPr lang="el-GR" dirty="0" smtClean="0"/>
              <a:t> της ύπαρξης και αναδεικνύουν ένα ευρύ ορίζοντα αξιών,  όπως η καλλιτεχνική δημιουργία   </a:t>
            </a:r>
          </a:p>
          <a:p>
            <a:r>
              <a:rPr lang="el-GR" dirty="0" smtClean="0"/>
              <a:t>Θα μπορούσαν οι νοήμονες μηχανές να αναπτύξουν και να επιδείξουν ηθική υπεροχή σε διάφορες περιστάσεις –  οι αποφάσεις τους να είναι ορθότερες από αυτές των ανθρώπων –  να αποτελέσουν πρότυπα ηθικής δράσης</a:t>
            </a:r>
            <a:r>
              <a:rPr lang="en-US" dirty="0" smtClean="0"/>
              <a:t>; </a:t>
            </a:r>
            <a:r>
              <a:rPr lang="el-GR" dirty="0" smtClean="0"/>
              <a:t>  - να τους αναγνωριστεί όχι μόνο ισοτιμία αλλά ανωτερότητα</a:t>
            </a:r>
            <a:r>
              <a:rPr lang="en-US" dirty="0" smtClean="0"/>
              <a:t>; </a:t>
            </a:r>
            <a:r>
              <a:rPr lang="el-GR" dirty="0" smtClean="0"/>
              <a:t> </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ΕΠΙΛΟΓΗ ΒΙΒΛΙΟΓΡΑΦΙΑΣ</a:t>
            </a:r>
          </a:p>
        </p:txBody>
      </p:sp>
      <p:sp>
        <p:nvSpPr>
          <p:cNvPr id="3" name="Content Placeholder 2"/>
          <p:cNvSpPr>
            <a:spLocks noGrp="1"/>
          </p:cNvSpPr>
          <p:nvPr>
            <p:ph idx="1"/>
          </p:nvPr>
        </p:nvSpPr>
        <p:spPr/>
        <p:txBody>
          <a:bodyPr>
            <a:noAutofit/>
          </a:bodyPr>
          <a:lstStyle/>
          <a:p>
            <a:r>
              <a:rPr lang="el-GR" sz="1400" dirty="0"/>
              <a:t>Α</a:t>
            </a:r>
            <a:r>
              <a:rPr lang="en-US" sz="1400" dirty="0" err="1"/>
              <a:t>nderson</a:t>
            </a:r>
            <a:r>
              <a:rPr lang="en-US" sz="1400" dirty="0"/>
              <a:t>, Michael &amp; Anderson, Susan Leigh, eds. (2011). </a:t>
            </a:r>
            <a:r>
              <a:rPr lang="en-US" sz="1400" i="1" dirty="0"/>
              <a:t>Machine Ethics  </a:t>
            </a:r>
            <a:r>
              <a:rPr lang="en-US" sz="1400" dirty="0"/>
              <a:t>Cambridge and New York: Cambridge University </a:t>
            </a:r>
            <a:r>
              <a:rPr lang="en-US" sz="1400" dirty="0" smtClean="0"/>
              <a:t>Press. </a:t>
            </a:r>
            <a:endParaRPr lang="el-GR" sz="1400" dirty="0"/>
          </a:p>
          <a:p>
            <a:r>
              <a:rPr lang="en-US" sz="1400" dirty="0" err="1"/>
              <a:t>Dennet</a:t>
            </a:r>
            <a:r>
              <a:rPr lang="en-US" sz="1400" dirty="0"/>
              <a:t>, Daniel &amp; Hofstadter, Douglas, eds. (1993). </a:t>
            </a:r>
            <a:r>
              <a:rPr lang="en-US" sz="1400" i="1" dirty="0"/>
              <a:t>To </a:t>
            </a:r>
            <a:r>
              <a:rPr lang="el-GR" sz="1400" i="1" dirty="0"/>
              <a:t>εγώ της νόησης</a:t>
            </a:r>
            <a:r>
              <a:rPr lang="el-GR" sz="1400" dirty="0"/>
              <a:t>. </a:t>
            </a:r>
            <a:r>
              <a:rPr lang="el-GR" sz="1400" dirty="0" err="1"/>
              <a:t>Μτφρ</a:t>
            </a:r>
            <a:r>
              <a:rPr lang="el-GR" sz="1400" dirty="0"/>
              <a:t>. Μ. Αντωνοπούλου, Σ. </a:t>
            </a:r>
            <a:r>
              <a:rPr lang="el-GR" sz="1400" dirty="0" err="1"/>
              <a:t>Μανουσέλης</a:t>
            </a:r>
            <a:r>
              <a:rPr lang="el-GR" sz="1400" dirty="0"/>
              <a:t>,  Αθήνα</a:t>
            </a:r>
            <a:r>
              <a:rPr lang="en-US" sz="1400" dirty="0"/>
              <a:t>: </a:t>
            </a:r>
            <a:r>
              <a:rPr lang="el-GR" sz="1400" dirty="0" smtClean="0"/>
              <a:t>Κάτοπτρο</a:t>
            </a:r>
            <a:r>
              <a:rPr lang="en-US" sz="1400" dirty="0" smtClean="0"/>
              <a:t>.</a:t>
            </a:r>
            <a:endParaRPr lang="en-US" sz="1400" dirty="0"/>
          </a:p>
          <a:p>
            <a:r>
              <a:rPr lang="en-US" sz="1400" dirty="0"/>
              <a:t>Dreyfus, Hubert (</a:t>
            </a:r>
            <a:r>
              <a:rPr lang="el-GR" sz="1400" dirty="0"/>
              <a:t>2001</a:t>
            </a:r>
            <a:r>
              <a:rPr lang="en-US" sz="1400" dirty="0"/>
              <a:t>).  </a:t>
            </a:r>
            <a:r>
              <a:rPr lang="en-US" sz="1400" i="1" dirty="0"/>
              <a:t>T</a:t>
            </a:r>
            <a:r>
              <a:rPr lang="el-GR" sz="1400" i="1" dirty="0"/>
              <a:t>ί δεν μπορούν ακόμη να κάνουν οι υπολογιστές</a:t>
            </a:r>
            <a:r>
              <a:rPr lang="en-US" sz="1400" i="1" dirty="0"/>
              <a:t>: K</a:t>
            </a:r>
            <a:r>
              <a:rPr lang="el-GR" sz="1400" i="1" dirty="0" err="1"/>
              <a:t>ριτική</a:t>
            </a:r>
            <a:r>
              <a:rPr lang="el-GR" sz="1400" i="1" dirty="0"/>
              <a:t> της τεχνητής νοημοσύνης.  </a:t>
            </a:r>
            <a:r>
              <a:rPr lang="el-GR" sz="1400" dirty="0" err="1"/>
              <a:t>Μτφρ</a:t>
            </a:r>
            <a:r>
              <a:rPr lang="el-GR" sz="1400" dirty="0"/>
              <a:t>. Π. </a:t>
            </a:r>
            <a:r>
              <a:rPr lang="el-GR" sz="1400" dirty="0" err="1"/>
              <a:t>Κορλέτσα</a:t>
            </a:r>
            <a:r>
              <a:rPr lang="el-GR" sz="1400" dirty="0"/>
              <a:t>.  Ηράκλειο</a:t>
            </a:r>
            <a:r>
              <a:rPr lang="en-US" sz="1400" dirty="0"/>
              <a:t>: </a:t>
            </a:r>
            <a:r>
              <a:rPr lang="el-GR" sz="1400" dirty="0"/>
              <a:t>Πανεπιστημιακές Εκδόσεις </a:t>
            </a:r>
            <a:r>
              <a:rPr lang="el-GR" sz="1400" dirty="0" smtClean="0"/>
              <a:t>Κρήτης</a:t>
            </a:r>
            <a:r>
              <a:rPr lang="en-US" sz="1400" dirty="0" smtClean="0"/>
              <a:t>.</a:t>
            </a:r>
            <a:endParaRPr lang="el-GR" sz="1400" dirty="0"/>
          </a:p>
          <a:p>
            <a:r>
              <a:rPr lang="en-US" sz="1400" dirty="0" err="1"/>
              <a:t>Floridi</a:t>
            </a:r>
            <a:r>
              <a:rPr lang="en-US" sz="1400" dirty="0"/>
              <a:t>, </a:t>
            </a:r>
            <a:r>
              <a:rPr lang="en-US" sz="1400" dirty="0" err="1"/>
              <a:t>Luciano</a:t>
            </a:r>
            <a:r>
              <a:rPr lang="en-US" sz="1400" dirty="0"/>
              <a:t>, ed. (2010).  </a:t>
            </a:r>
            <a:r>
              <a:rPr lang="en-US" sz="1400" i="1" dirty="0"/>
              <a:t>The Cambridge Handbook of Information and Computer Ethics</a:t>
            </a:r>
            <a:r>
              <a:rPr lang="en-US" sz="1400" dirty="0"/>
              <a:t>.  Cambridge and New York: Cambridge University Press</a:t>
            </a:r>
            <a:r>
              <a:rPr lang="en-US" sz="1400" dirty="0" smtClean="0"/>
              <a:t>.</a:t>
            </a:r>
            <a:endParaRPr lang="el-GR" sz="1400" dirty="0" smtClean="0"/>
          </a:p>
          <a:p>
            <a:r>
              <a:rPr lang="en-US" sz="1400" dirty="0" err="1" smtClean="0"/>
              <a:t>Floridi</a:t>
            </a:r>
            <a:r>
              <a:rPr lang="en-US" sz="1400" dirty="0" smtClean="0"/>
              <a:t>, L., &amp; Sanders, J. W. (2004).  “On the Morality of Artificial Agents.” </a:t>
            </a:r>
            <a:r>
              <a:rPr lang="en-US" sz="1400" i="1" dirty="0" smtClean="0"/>
              <a:t>Minds and</a:t>
            </a:r>
          </a:p>
          <a:p>
            <a:r>
              <a:rPr lang="en-US" sz="1400" i="1" dirty="0" smtClean="0"/>
              <a:t>Machines </a:t>
            </a:r>
            <a:r>
              <a:rPr lang="en-US" sz="1400" dirty="0" smtClean="0"/>
              <a:t>14(3):  349–379</a:t>
            </a:r>
            <a:r>
              <a:rPr lang="en-US" sz="1400" i="1" dirty="0" smtClean="0"/>
              <a:t>.</a:t>
            </a:r>
            <a:endParaRPr lang="el-GR" sz="1400" dirty="0"/>
          </a:p>
          <a:p>
            <a:r>
              <a:rPr lang="en-US" sz="1400" dirty="0" err="1"/>
              <a:t>Gunkel</a:t>
            </a:r>
            <a:r>
              <a:rPr lang="en-US" sz="1400" dirty="0"/>
              <a:t>, David (2012).  </a:t>
            </a:r>
            <a:r>
              <a:rPr lang="en-US" sz="1400" i="1" dirty="0"/>
              <a:t>The Machine Question. Critical Perspectives on AI, Robots, and Ethics</a:t>
            </a:r>
            <a:r>
              <a:rPr lang="en-US" sz="1400" dirty="0"/>
              <a:t>. Cambridge MA and London: The MIT </a:t>
            </a:r>
            <a:r>
              <a:rPr lang="en-US" sz="1400" dirty="0" smtClean="0"/>
              <a:t>Press. </a:t>
            </a:r>
            <a:endParaRPr lang="en-US" sz="1400" dirty="0" smtClean="0"/>
          </a:p>
          <a:p>
            <a:r>
              <a:rPr lang="en-US" sz="1400" dirty="0" smtClean="0"/>
              <a:t>Hancock, Peter (2009),  </a:t>
            </a:r>
            <a:r>
              <a:rPr lang="en-US" sz="1400" i="1" dirty="0" smtClean="0"/>
              <a:t>Mind, Machine and Morality.  Towards a Philosophy of Human-Technology Symbiosis</a:t>
            </a:r>
            <a:r>
              <a:rPr lang="en-US" sz="1400" dirty="0" smtClean="0"/>
              <a:t>.  Boca Raton, London &amp; New York. </a:t>
            </a:r>
            <a:endParaRPr lang="el-GR" sz="1400" dirty="0"/>
          </a:p>
          <a:p>
            <a:r>
              <a:rPr lang="el-GR" sz="1400" dirty="0" err="1"/>
              <a:t>Λεμ</a:t>
            </a:r>
            <a:r>
              <a:rPr lang="el-GR" sz="1400" dirty="0"/>
              <a:t>, </a:t>
            </a:r>
            <a:r>
              <a:rPr lang="el-GR" sz="1400" dirty="0" err="1"/>
              <a:t>Στανισλάβ</a:t>
            </a:r>
            <a:r>
              <a:rPr lang="el-GR" sz="1400" dirty="0"/>
              <a:t> (1979). </a:t>
            </a:r>
            <a:r>
              <a:rPr lang="el-GR" sz="1400" i="1" dirty="0" err="1"/>
              <a:t>Κυβεριάδα</a:t>
            </a:r>
            <a:r>
              <a:rPr lang="el-GR" sz="1400" dirty="0"/>
              <a:t>. </a:t>
            </a:r>
            <a:r>
              <a:rPr lang="el-GR" sz="1400" dirty="0" err="1"/>
              <a:t>Μτφρ</a:t>
            </a:r>
            <a:r>
              <a:rPr lang="el-GR" sz="1400" dirty="0"/>
              <a:t>. Ρ. </a:t>
            </a:r>
            <a:r>
              <a:rPr lang="el-GR" sz="1400" dirty="0" err="1"/>
              <a:t>Σώκου</a:t>
            </a:r>
            <a:r>
              <a:rPr lang="el-GR" sz="1400" dirty="0"/>
              <a:t>, Αθήνα</a:t>
            </a:r>
            <a:r>
              <a:rPr lang="en-US" sz="1400" dirty="0"/>
              <a:t>: K</a:t>
            </a:r>
            <a:r>
              <a:rPr lang="el-GR" sz="1400" dirty="0" err="1" smtClean="0"/>
              <a:t>άκτος</a:t>
            </a:r>
            <a:r>
              <a:rPr lang="en-US" sz="1400" dirty="0" smtClean="0"/>
              <a:t>.</a:t>
            </a:r>
            <a:endParaRPr lang="en-US" sz="1400" dirty="0"/>
          </a:p>
          <a:p>
            <a:r>
              <a:rPr lang="en-US" sz="1400" dirty="0"/>
              <a:t>Lin, Patrick, Abney</a:t>
            </a:r>
            <a:r>
              <a:rPr lang="el-GR" sz="1400" dirty="0"/>
              <a:t> </a:t>
            </a:r>
            <a:r>
              <a:rPr lang="en-US" sz="1400" dirty="0" smtClean="0"/>
              <a:t>Keith</a:t>
            </a:r>
            <a:r>
              <a:rPr lang="el-GR" sz="1400" dirty="0" smtClean="0"/>
              <a:t>,</a:t>
            </a:r>
            <a:r>
              <a:rPr lang="en-US" sz="1400" dirty="0" smtClean="0"/>
              <a:t> </a:t>
            </a:r>
            <a:r>
              <a:rPr lang="en-US" sz="1400" dirty="0" err="1"/>
              <a:t>Bekey</a:t>
            </a:r>
            <a:r>
              <a:rPr lang="en-US" sz="1400" dirty="0"/>
              <a:t>, George, eds. (2012).  </a:t>
            </a:r>
            <a:r>
              <a:rPr lang="en-US" sz="1400" i="1" dirty="0"/>
              <a:t>Robot Ethics.  The Ethical and Social Implications of Robotics</a:t>
            </a:r>
            <a:r>
              <a:rPr lang="en-US" sz="1400" dirty="0"/>
              <a:t>. Cambridge MA and London: The MIT </a:t>
            </a:r>
            <a:r>
              <a:rPr lang="en-US" sz="1400" dirty="0" smtClean="0"/>
              <a:t>Press.</a:t>
            </a:r>
            <a:endParaRPr lang="el-GR" sz="1400" dirty="0"/>
          </a:p>
          <a:p>
            <a:r>
              <a:rPr lang="el-GR" sz="1400" dirty="0" err="1"/>
              <a:t>ΜακΓιούαν</a:t>
            </a:r>
            <a:r>
              <a:rPr lang="el-GR" sz="1400" dirty="0"/>
              <a:t>, Ιαν (2019).  </a:t>
            </a:r>
            <a:r>
              <a:rPr lang="el-GR" sz="1400" i="1" dirty="0"/>
              <a:t>Μηχανές σαν κι εμένα</a:t>
            </a:r>
            <a:r>
              <a:rPr lang="el-GR" sz="1400" dirty="0"/>
              <a:t>. </a:t>
            </a:r>
            <a:r>
              <a:rPr lang="el-GR" sz="1400" dirty="0" err="1"/>
              <a:t>Μτφρ</a:t>
            </a:r>
            <a:r>
              <a:rPr lang="el-GR" sz="1400" dirty="0"/>
              <a:t>. Κ. </a:t>
            </a:r>
            <a:r>
              <a:rPr lang="el-GR" sz="1400" dirty="0" err="1"/>
              <a:t>Σχινά</a:t>
            </a:r>
            <a:r>
              <a:rPr lang="el-GR" sz="1400" dirty="0"/>
              <a:t>, Αθήνα</a:t>
            </a:r>
            <a:r>
              <a:rPr lang="en-US" sz="1400" dirty="0"/>
              <a:t>: </a:t>
            </a:r>
            <a:r>
              <a:rPr lang="en-US" sz="1400" dirty="0" smtClean="0"/>
              <a:t> E</a:t>
            </a:r>
            <a:r>
              <a:rPr lang="el-GR" sz="1400" dirty="0" err="1" smtClean="0"/>
              <a:t>κδόσεις</a:t>
            </a:r>
            <a:r>
              <a:rPr lang="el-GR" sz="1400" dirty="0" smtClean="0"/>
              <a:t> Πατάκη.</a:t>
            </a:r>
            <a:endParaRPr lang="en-US" sz="1400" dirty="0"/>
          </a:p>
          <a:p>
            <a:r>
              <a:rPr lang="en-US" sz="1400" dirty="0"/>
              <a:t>Wallach, Wendell &amp; Allen, Colin, eds. (2009). </a:t>
            </a:r>
            <a:r>
              <a:rPr lang="en-US" sz="1400" i="1" dirty="0"/>
              <a:t>Moral Machines. Teaching Robots Right from Wrong</a:t>
            </a:r>
            <a:r>
              <a:rPr lang="en-US" sz="1400" dirty="0"/>
              <a:t>.  Oxford and New York: Oxford University </a:t>
            </a:r>
            <a:r>
              <a:rPr lang="en-US" sz="1400" dirty="0" smtClean="0"/>
              <a:t>Press</a:t>
            </a:r>
            <a:r>
              <a:rPr lang="el-GR" sz="1400" dirty="0" smtClean="0"/>
              <a:t>.</a:t>
            </a:r>
            <a:r>
              <a:rPr lang="en-US" sz="1400" dirty="0" smtClean="0"/>
              <a:t> </a:t>
            </a:r>
            <a:endParaRPr lang="el-GR" sz="1400" dirty="0" smtClean="0"/>
          </a:p>
          <a:p>
            <a:r>
              <a:rPr lang="el-GR" sz="1400" dirty="0" smtClean="0"/>
              <a:t>Ζ</a:t>
            </a:r>
            <a:r>
              <a:rPr lang="en-US" sz="1400" dirty="0" err="1" smtClean="0"/>
              <a:t>uboff</a:t>
            </a:r>
            <a:r>
              <a:rPr lang="en-US" sz="1400" dirty="0" smtClean="0"/>
              <a:t>, </a:t>
            </a:r>
            <a:r>
              <a:rPr lang="en-US" sz="1400" dirty="0" err="1" smtClean="0"/>
              <a:t>Shoshana</a:t>
            </a:r>
            <a:r>
              <a:rPr lang="en-US" sz="1400" dirty="0" smtClean="0"/>
              <a:t> (2019). </a:t>
            </a:r>
            <a:r>
              <a:rPr lang="en-US" sz="1400" i="1" dirty="0" smtClean="0"/>
              <a:t>The Age of Surveillance Capitalism.   The Fight for a Human Future at the New Frontier of Power.   </a:t>
            </a:r>
            <a:r>
              <a:rPr lang="en-US" sz="1400" dirty="0" smtClean="0"/>
              <a:t>New York:  Public Affairs.</a:t>
            </a:r>
            <a:endParaRPr lang="en-US" sz="1400" dirty="0"/>
          </a:p>
          <a:p>
            <a:endParaRPr lang="el-GR"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pPr>
              <a:buNone/>
            </a:pPr>
            <a:endParaRPr lang="el-GR" dirty="0"/>
          </a:p>
          <a:p>
            <a:pPr>
              <a:buNone/>
            </a:pPr>
            <a:endParaRPr lang="el-GR" dirty="0"/>
          </a:p>
          <a:p>
            <a:pPr algn="ctr">
              <a:buNone/>
            </a:pPr>
            <a:r>
              <a:rPr lang="el-GR" dirty="0"/>
              <a:t>ΕΥΧΑΡΙΣΤΩ ΓΙΑ ΤΗΝ ΠΡΟΣΟΧΗ ΣΑΣ!!!</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ΓΕΝΙΚΟΤΕΡΑ ΕΡΩΤΗΜΑΤΑ  ΦΙΛΟΣΟΦΙΚΟΥ ΕΝΔΙΑΦΕΡΟΝΤΟΣ</a:t>
            </a:r>
          </a:p>
        </p:txBody>
      </p:sp>
      <p:sp>
        <p:nvSpPr>
          <p:cNvPr id="3" name="Content Placeholder 2"/>
          <p:cNvSpPr>
            <a:spLocks noGrp="1"/>
          </p:cNvSpPr>
          <p:nvPr>
            <p:ph idx="1"/>
          </p:nvPr>
        </p:nvSpPr>
        <p:spPr>
          <a:xfrm>
            <a:off x="500034" y="1643050"/>
            <a:ext cx="8229600" cy="4525963"/>
          </a:xfrm>
        </p:spPr>
        <p:txBody>
          <a:bodyPr>
            <a:normAutofit fontScale="55000" lnSpcReduction="20000"/>
          </a:bodyPr>
          <a:lstStyle/>
          <a:p>
            <a:r>
              <a:rPr lang="en-US" dirty="0" smtClean="0"/>
              <a:t>Y</a:t>
            </a:r>
            <a:r>
              <a:rPr lang="el-GR" dirty="0" err="1"/>
              <a:t>πάρχει</a:t>
            </a:r>
            <a:r>
              <a:rPr lang="el-GR" dirty="0"/>
              <a:t> αρχική συμφωνία στους </a:t>
            </a:r>
            <a:r>
              <a:rPr lang="el-GR" dirty="0" smtClean="0"/>
              <a:t>ορισμούς στο πεδίο της ΤΝ</a:t>
            </a:r>
            <a:r>
              <a:rPr lang="en-US" dirty="0" smtClean="0"/>
              <a:t>;</a:t>
            </a:r>
            <a:r>
              <a:rPr lang="el-GR" dirty="0" smtClean="0"/>
              <a:t> </a:t>
            </a:r>
            <a:r>
              <a:rPr lang="el-GR" dirty="0"/>
              <a:t>– στην ερμηνεία των εξεταζόμενων  εννοιών </a:t>
            </a:r>
            <a:r>
              <a:rPr lang="el-GR" dirty="0" smtClean="0"/>
              <a:t> και </a:t>
            </a:r>
            <a:r>
              <a:rPr lang="el-GR" dirty="0"/>
              <a:t>στο εύρος της εφαρμογής τους</a:t>
            </a:r>
            <a:r>
              <a:rPr lang="en-US" dirty="0"/>
              <a:t>; </a:t>
            </a:r>
            <a:endParaRPr lang="el-GR" dirty="0"/>
          </a:p>
          <a:p>
            <a:r>
              <a:rPr lang="el-GR" dirty="0"/>
              <a:t>Ποια είναι τα </a:t>
            </a:r>
            <a:r>
              <a:rPr lang="el-GR" dirty="0" smtClean="0"/>
              <a:t>κυριότερα γνωσιολογικά </a:t>
            </a:r>
            <a:r>
              <a:rPr lang="el-GR" dirty="0"/>
              <a:t>και οντολογικά ερωτήματα </a:t>
            </a:r>
            <a:r>
              <a:rPr lang="el-GR" dirty="0" smtClean="0"/>
              <a:t>– τα οποία </a:t>
            </a:r>
            <a:r>
              <a:rPr lang="el-GR" dirty="0"/>
              <a:t>ενδιαφέρουν ιδιαίτερα τη φιλοσοφία του </a:t>
            </a:r>
            <a:r>
              <a:rPr lang="el-GR" dirty="0" smtClean="0"/>
              <a:t>νου - που θα έπρεπε </a:t>
            </a:r>
            <a:r>
              <a:rPr lang="el-GR" dirty="0"/>
              <a:t>να απαντηθούν πριν προχωρήσουμε στην καθαυτό ηθική συζήτηση</a:t>
            </a:r>
            <a:r>
              <a:rPr lang="en-US" dirty="0"/>
              <a:t>;</a:t>
            </a:r>
          </a:p>
          <a:p>
            <a:r>
              <a:rPr lang="el-GR" dirty="0"/>
              <a:t>Ποια/ες θεωρία/ες στη φιλοσοφία του νου επιτρέπουν την υποστήριξη ισχυρής αναλογίας ή/ και εξομοίωσης ανθρώπου και νοημόνων μηχανών</a:t>
            </a:r>
            <a:r>
              <a:rPr lang="en-US" dirty="0" smtClean="0"/>
              <a:t>; - (</a:t>
            </a:r>
            <a:r>
              <a:rPr lang="el-GR" i="1" dirty="0" smtClean="0"/>
              <a:t>Ισχυρή ΤΝ</a:t>
            </a:r>
            <a:r>
              <a:rPr lang="el-GR" dirty="0" smtClean="0"/>
              <a:t>)</a:t>
            </a:r>
          </a:p>
          <a:p>
            <a:r>
              <a:rPr lang="el-GR" dirty="0" smtClean="0"/>
              <a:t>Σε ποιο βαθμό μπορούμε να εμπιστευθούμε  το </a:t>
            </a:r>
            <a:r>
              <a:rPr lang="el-GR" i="1" dirty="0" smtClean="0"/>
              <a:t>τεστ του </a:t>
            </a:r>
            <a:r>
              <a:rPr lang="en-US" i="1" dirty="0" smtClean="0"/>
              <a:t>Turing</a:t>
            </a:r>
            <a:r>
              <a:rPr lang="el-GR" i="1" dirty="0" smtClean="0"/>
              <a:t>  </a:t>
            </a:r>
            <a:r>
              <a:rPr lang="el-GR" dirty="0" smtClean="0"/>
              <a:t>και νοητικά πειράματα που περιγράφουν τη συμπεριφορά νοημόνων μηχανών</a:t>
            </a:r>
            <a:r>
              <a:rPr lang="en-US" dirty="0" smtClean="0"/>
              <a:t>;</a:t>
            </a:r>
            <a:r>
              <a:rPr lang="el-GR" dirty="0" smtClean="0"/>
              <a:t> </a:t>
            </a:r>
            <a:endParaRPr lang="el-GR" dirty="0"/>
          </a:p>
          <a:p>
            <a:r>
              <a:rPr lang="el-GR" dirty="0"/>
              <a:t>Ποιες είναι οι διάφορες διαστάσεις και όψεις της αλληλεπίδρασης </a:t>
            </a:r>
            <a:r>
              <a:rPr lang="el-GR" dirty="0" smtClean="0"/>
              <a:t>του ανθρώπου </a:t>
            </a:r>
            <a:r>
              <a:rPr lang="el-GR" dirty="0"/>
              <a:t>και </a:t>
            </a:r>
            <a:r>
              <a:rPr lang="el-GR" dirty="0" smtClean="0"/>
              <a:t>των νοημόνων μηχανών που κατασκευάζει</a:t>
            </a:r>
            <a:r>
              <a:rPr lang="en-US" dirty="0" smtClean="0"/>
              <a:t>; </a:t>
            </a:r>
            <a:r>
              <a:rPr lang="el-GR" dirty="0" smtClean="0"/>
              <a:t> </a:t>
            </a:r>
            <a:endParaRPr lang="en-US" dirty="0"/>
          </a:p>
          <a:p>
            <a:r>
              <a:rPr lang="en-US" dirty="0" err="1"/>
              <a:t>Mέ</a:t>
            </a:r>
            <a:r>
              <a:rPr lang="el-GR" dirty="0" err="1"/>
              <a:t>χρι</a:t>
            </a:r>
            <a:r>
              <a:rPr lang="el-GR" dirty="0"/>
              <a:t> ποιου σημείου μπορούμε να προβλέψουμε και να σχεδιάσουμε αυτή την αλληλεπίδραση</a:t>
            </a:r>
            <a:r>
              <a:rPr lang="en-US" dirty="0"/>
              <a:t>;</a:t>
            </a:r>
            <a:r>
              <a:rPr lang="el-GR" dirty="0"/>
              <a:t> </a:t>
            </a:r>
            <a:endParaRPr lang="en-US" dirty="0"/>
          </a:p>
          <a:p>
            <a:r>
              <a:rPr lang="el-GR" dirty="0"/>
              <a:t>Ποιες ανθρώπινες δραστηριότητες μπορούν και ποιες δεν </a:t>
            </a:r>
            <a:r>
              <a:rPr lang="el-GR" dirty="0" smtClean="0"/>
              <a:t>μπορούν ή και δεν πρέπει </a:t>
            </a:r>
            <a:r>
              <a:rPr lang="el-GR" dirty="0"/>
              <a:t>να αναληφθούν και να επιτελεστούν από νοήμονες μηχανές</a:t>
            </a:r>
            <a:r>
              <a:rPr lang="en-US" dirty="0"/>
              <a:t>;</a:t>
            </a:r>
            <a:r>
              <a:rPr lang="el-GR" dirty="0"/>
              <a:t> </a:t>
            </a:r>
          </a:p>
          <a:p>
            <a:r>
              <a:rPr lang="en-US" dirty="0" smtClean="0"/>
              <a:t>A</a:t>
            </a:r>
            <a:r>
              <a:rPr lang="el-GR" dirty="0" err="1" smtClean="0"/>
              <a:t>ποτελούν</a:t>
            </a:r>
            <a:r>
              <a:rPr lang="el-GR" dirty="0" smtClean="0"/>
              <a:t> οι μηχανές τεχνητά δρώντα υποκείμενα – παρόμοια με τα φυσικά</a:t>
            </a:r>
            <a:r>
              <a:rPr lang="en-US" dirty="0" smtClean="0"/>
              <a:t>; </a:t>
            </a:r>
            <a:r>
              <a:rPr lang="el-GR" dirty="0" smtClean="0"/>
              <a:t>Ποιος </a:t>
            </a:r>
            <a:r>
              <a:rPr lang="el-GR" dirty="0"/>
              <a:t>μπορεί να είναι ο ρόλος και η θέση </a:t>
            </a:r>
            <a:r>
              <a:rPr lang="el-GR" dirty="0" smtClean="0"/>
              <a:t>τ</a:t>
            </a:r>
            <a:r>
              <a:rPr lang="en-US" dirty="0" smtClean="0"/>
              <a:t>o</a:t>
            </a:r>
            <a:r>
              <a:rPr lang="el-GR" dirty="0" err="1" smtClean="0"/>
              <a:t>υς</a:t>
            </a:r>
            <a:r>
              <a:rPr lang="el-GR" dirty="0" smtClean="0"/>
              <a:t> </a:t>
            </a:r>
            <a:r>
              <a:rPr lang="el-GR" dirty="0"/>
              <a:t>μέσα στις ανθρώπινες </a:t>
            </a:r>
            <a:r>
              <a:rPr lang="el-GR" dirty="0" smtClean="0"/>
              <a:t>κοινωνίες</a:t>
            </a:r>
            <a:r>
              <a:rPr lang="en-US" dirty="0" smtClean="0"/>
              <a:t>;</a:t>
            </a:r>
            <a:endParaRPr lang="el-GR" dirty="0"/>
          </a:p>
          <a:p>
            <a:pPr>
              <a:buNone/>
            </a:pPr>
            <a:r>
              <a:rPr lang="el-GR"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t>
            </a:r>
            <a:r>
              <a:rPr lang="el-GR" dirty="0" smtClean="0"/>
              <a:t>ΘΙΚΑ ΖΗΤΗΜΑΤΑ ΣΧΕΤΙΚΑ ΜΕ ΤΗ ΧΡΗΣΗ ΤΟΥ ΔΙΑΔΙΚΤΥΟΥ</a:t>
            </a:r>
            <a:endParaRPr lang="el-GR" dirty="0"/>
          </a:p>
        </p:txBody>
      </p:sp>
      <p:sp>
        <p:nvSpPr>
          <p:cNvPr id="3" name="Content Placeholder 2"/>
          <p:cNvSpPr>
            <a:spLocks noGrp="1"/>
          </p:cNvSpPr>
          <p:nvPr>
            <p:ph idx="1"/>
          </p:nvPr>
        </p:nvSpPr>
        <p:spPr/>
        <p:txBody>
          <a:bodyPr>
            <a:normAutofit fontScale="62500" lnSpcReduction="20000"/>
          </a:bodyPr>
          <a:lstStyle/>
          <a:p>
            <a:r>
              <a:rPr lang="el-GR" dirty="0" smtClean="0"/>
              <a:t>Ηθικά προβλήματα από τη ραγδαία ανάπτυξη και αυτονόμηση ενός πρωτόγνωρου πεδίου επικοινωνίας και πληροφόρησης</a:t>
            </a:r>
            <a:r>
              <a:rPr lang="en-US" dirty="0" smtClean="0"/>
              <a:t> </a:t>
            </a:r>
            <a:r>
              <a:rPr lang="el-GR" dirty="0" smtClean="0"/>
              <a:t>– ανάπτυξη μιας νέας διάστασης «δυνητικής» πραγματικότητας</a:t>
            </a:r>
          </a:p>
          <a:p>
            <a:r>
              <a:rPr lang="el-GR" dirty="0" smtClean="0"/>
              <a:t>Νέες ταχύτητες μετάδοσης σε μεγάλο βαθμό ανεξέλεγκτων πληροφοριών  (ως προς το περιεχόμενο, την αξιολόγηση και ιεράρχηση αλλά και την προέλευση) </a:t>
            </a:r>
          </a:p>
          <a:p>
            <a:r>
              <a:rPr lang="el-GR" dirty="0" smtClean="0"/>
              <a:t>Ανωνυμία – «αποπροσωποποίηση» των χρηστών του διαδικτύου</a:t>
            </a:r>
          </a:p>
          <a:p>
            <a:r>
              <a:rPr lang="el-GR" dirty="0" smtClean="0"/>
              <a:t>Νέες δυνατότητες συγκάλυψης – στρεβλής παρουσίασης στοιχείων και εξαπάτησης – αναζήτηση διαδικασιών ελέγχου και ελεγκτών</a:t>
            </a:r>
          </a:p>
          <a:p>
            <a:r>
              <a:rPr lang="el-GR" dirty="0" smtClean="0"/>
              <a:t>Επίδραση στην πρόσληψη αλλά και τη διαμόρφωση των  «γεγονότων»    </a:t>
            </a:r>
            <a:r>
              <a:rPr lang="en-US" dirty="0" smtClean="0"/>
              <a:t>– </a:t>
            </a:r>
            <a:r>
              <a:rPr lang="el-GR" dirty="0" smtClean="0"/>
              <a:t>η εποχή της «</a:t>
            </a:r>
            <a:r>
              <a:rPr lang="el-GR" dirty="0" err="1" smtClean="0"/>
              <a:t>μετα</a:t>
            </a:r>
            <a:r>
              <a:rPr lang="el-GR" dirty="0" smtClean="0"/>
              <a:t>-αλήθειας»</a:t>
            </a:r>
          </a:p>
          <a:p>
            <a:r>
              <a:rPr lang="el-GR" dirty="0" smtClean="0"/>
              <a:t>Νέοι τρόποι έκφρασης  και επιβολής επιτήρησης και εξουσίας  –    ο καπιταλισμός της επιτήρησης </a:t>
            </a:r>
          </a:p>
          <a:p>
            <a:r>
              <a:rPr lang="el-GR" dirty="0" smtClean="0"/>
              <a:t>Συγκρότηση/ανάπτυξη νέων προσωπικών και συλλογικών ταυτοτήτων με τη χρήση των μέσων κοινωνικής δικτύωσης</a:t>
            </a:r>
            <a:r>
              <a:rPr lang="en-US" dirty="0" smtClean="0"/>
              <a:t> -  “avatars”</a:t>
            </a:r>
            <a:r>
              <a:rPr lang="el-GR" dirty="0" smtClean="0"/>
              <a:t>                                     </a:t>
            </a:r>
            <a:endParaRPr lang="en-US" dirty="0" smtClean="0"/>
          </a:p>
          <a:p>
            <a:pPr>
              <a:buNone/>
            </a:pPr>
            <a:r>
              <a:rPr lang="en-US" dirty="0" smtClean="0"/>
              <a:t>                                                                           </a:t>
            </a:r>
            <a:r>
              <a:rPr lang="el-GR" dirty="0" smtClean="0"/>
              <a:t>        (</a:t>
            </a:r>
            <a:r>
              <a:rPr lang="en-US" dirty="0" err="1" smtClean="0"/>
              <a:t>Floridi</a:t>
            </a:r>
            <a:r>
              <a:rPr lang="en-US" dirty="0" smtClean="0"/>
              <a:t> 2010, </a:t>
            </a:r>
            <a:r>
              <a:rPr lang="en-US" dirty="0" err="1" smtClean="0"/>
              <a:t>Zuboff</a:t>
            </a:r>
            <a:r>
              <a:rPr lang="en-US" dirty="0" smtClean="0"/>
              <a:t> 2019)</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571736" y="0"/>
            <a:ext cx="4392000" cy="676553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TI </a:t>
            </a:r>
            <a:r>
              <a:rPr lang="el-GR" sz="3200" dirty="0"/>
              <a:t> (</a:t>
            </a:r>
            <a:r>
              <a:rPr lang="en-US" sz="3200" dirty="0"/>
              <a:t>M</a:t>
            </a:r>
            <a:r>
              <a:rPr lang="el-GR" sz="3200" dirty="0"/>
              <a:t>ΠΟΡΟΥΝ ΝΑ) ΕΧΟΥΝ/ΚΑΝΟΥΝ ΚΑΙ ΤΙ ΔΕΝ (ΜΠΟΡΟΥΝ ΝΑ) ΕΧΟΥΝ/ΚΑΝΟΥΝ ΟΙ ΝΟΗΜΟΝΕΣ ΜΗΧΑΝΕΣ</a:t>
            </a:r>
          </a:p>
        </p:txBody>
      </p:sp>
      <p:sp>
        <p:nvSpPr>
          <p:cNvPr id="3" name="Content Placeholder 2"/>
          <p:cNvSpPr>
            <a:spLocks noGrp="1"/>
          </p:cNvSpPr>
          <p:nvPr>
            <p:ph idx="1"/>
          </p:nvPr>
        </p:nvSpPr>
        <p:spPr/>
        <p:txBody>
          <a:bodyPr>
            <a:normAutofit fontScale="55000" lnSpcReduction="20000"/>
          </a:bodyPr>
          <a:lstStyle/>
          <a:p>
            <a:endParaRPr lang="el-GR" dirty="0" smtClean="0"/>
          </a:p>
          <a:p>
            <a:r>
              <a:rPr lang="el-GR" dirty="0" smtClean="0"/>
              <a:t>Τι </a:t>
            </a:r>
            <a:r>
              <a:rPr lang="el-GR" dirty="0"/>
              <a:t>πρέπει να διαθέτουν οι </a:t>
            </a:r>
            <a:r>
              <a:rPr lang="el-GR" dirty="0" smtClean="0"/>
              <a:t>υπολογιστές/οι νοήμονες </a:t>
            </a:r>
            <a:r>
              <a:rPr lang="el-GR" dirty="0"/>
              <a:t>μηχανές για να </a:t>
            </a:r>
            <a:r>
              <a:rPr lang="el-GR" dirty="0" smtClean="0"/>
              <a:t>συγκριθούν ή και να εξομοιωθούν  </a:t>
            </a:r>
            <a:r>
              <a:rPr lang="el-GR" dirty="0"/>
              <a:t>με τα ανθρώπινα όντα και για να μπορούν να θεωρηθούν πρόσωπα</a:t>
            </a:r>
            <a:r>
              <a:rPr lang="en-US" dirty="0" smtClean="0"/>
              <a:t>;</a:t>
            </a:r>
            <a:r>
              <a:rPr lang="el-GR" dirty="0" smtClean="0"/>
              <a:t>  (- ανάλογη συζήτηση για τη νοημοσύνη μη ανθρώπινων ζώων)</a:t>
            </a:r>
          </a:p>
          <a:p>
            <a:pPr>
              <a:buNone/>
            </a:pPr>
            <a:r>
              <a:rPr lang="el-GR" dirty="0" smtClean="0"/>
              <a:t>-     Νοητικές καταστάσεις</a:t>
            </a:r>
            <a:r>
              <a:rPr lang="en-US" dirty="0" smtClean="0"/>
              <a:t>; - </a:t>
            </a:r>
            <a:r>
              <a:rPr lang="el-GR" dirty="0" smtClean="0"/>
              <a:t> αναπαραστάσεις</a:t>
            </a:r>
            <a:r>
              <a:rPr lang="en-US" dirty="0" smtClean="0"/>
              <a:t>;</a:t>
            </a:r>
            <a:endParaRPr lang="en-US" dirty="0"/>
          </a:p>
          <a:p>
            <a:pPr>
              <a:buFontTx/>
              <a:buChar char="-"/>
            </a:pPr>
            <a:r>
              <a:rPr lang="el-GR" dirty="0"/>
              <a:t>Συνείδηση  και  αυτοσυνειδησία</a:t>
            </a:r>
            <a:r>
              <a:rPr lang="en-US" dirty="0" smtClean="0"/>
              <a:t>;</a:t>
            </a:r>
            <a:endParaRPr lang="el-GR" dirty="0" smtClean="0"/>
          </a:p>
          <a:p>
            <a:pPr>
              <a:buFontTx/>
              <a:buChar char="-"/>
            </a:pPr>
            <a:r>
              <a:rPr lang="el-GR" dirty="0" smtClean="0"/>
              <a:t>Προτασιακές στάσεις</a:t>
            </a:r>
            <a:r>
              <a:rPr lang="en-US" dirty="0" smtClean="0"/>
              <a:t>; </a:t>
            </a:r>
            <a:r>
              <a:rPr lang="el-GR" dirty="0" smtClean="0"/>
              <a:t>- χρήση γλώσσας</a:t>
            </a:r>
            <a:r>
              <a:rPr lang="en-US" dirty="0" smtClean="0"/>
              <a:t>;</a:t>
            </a:r>
            <a:r>
              <a:rPr lang="el-GR" dirty="0" smtClean="0"/>
              <a:t> </a:t>
            </a:r>
          </a:p>
          <a:p>
            <a:pPr>
              <a:buFontTx/>
              <a:buChar char="-"/>
            </a:pPr>
            <a:r>
              <a:rPr lang="en-US" dirty="0" smtClean="0"/>
              <a:t>A</a:t>
            </a:r>
            <a:r>
              <a:rPr lang="el-GR" dirty="0" err="1" smtClean="0"/>
              <a:t>ποβλεπτικότητα</a:t>
            </a:r>
            <a:r>
              <a:rPr lang="el-GR" dirty="0" smtClean="0"/>
              <a:t> και </a:t>
            </a:r>
            <a:r>
              <a:rPr lang="el-GR" dirty="0" err="1" smtClean="0"/>
              <a:t>προθεσιακές</a:t>
            </a:r>
            <a:r>
              <a:rPr lang="el-GR" dirty="0" smtClean="0"/>
              <a:t> στάσεις</a:t>
            </a:r>
            <a:r>
              <a:rPr lang="en-US" dirty="0" smtClean="0"/>
              <a:t>;</a:t>
            </a:r>
            <a:r>
              <a:rPr lang="el-GR" dirty="0" smtClean="0"/>
              <a:t> - Προθέσεις</a:t>
            </a:r>
            <a:r>
              <a:rPr lang="en-US" dirty="0" smtClean="0"/>
              <a:t>;</a:t>
            </a:r>
            <a:endParaRPr lang="el-GR" dirty="0"/>
          </a:p>
          <a:p>
            <a:pPr>
              <a:buFontTx/>
              <a:buChar char="-"/>
            </a:pPr>
            <a:r>
              <a:rPr lang="el-GR" dirty="0" smtClean="0"/>
              <a:t>Επιθυμίες,  αισθήματα </a:t>
            </a:r>
            <a:r>
              <a:rPr lang="el-GR" dirty="0"/>
              <a:t>και  </a:t>
            </a:r>
            <a:r>
              <a:rPr lang="el-GR" dirty="0" smtClean="0"/>
              <a:t>συναισθήματα </a:t>
            </a:r>
            <a:r>
              <a:rPr lang="el-GR" dirty="0"/>
              <a:t>– </a:t>
            </a:r>
            <a:r>
              <a:rPr lang="el-GR" dirty="0" err="1"/>
              <a:t>Ενσυναίσθηση</a:t>
            </a:r>
            <a:r>
              <a:rPr lang="en-US" dirty="0"/>
              <a:t>;</a:t>
            </a:r>
            <a:endParaRPr lang="el-GR" dirty="0"/>
          </a:p>
          <a:p>
            <a:pPr>
              <a:buFontTx/>
              <a:buChar char="-"/>
            </a:pPr>
            <a:r>
              <a:rPr lang="el-GR" dirty="0"/>
              <a:t>Ελεύθερη βούληση και </a:t>
            </a:r>
            <a:r>
              <a:rPr lang="el-GR" dirty="0" smtClean="0"/>
              <a:t>ικανότητα προαίρεσης και έλλογης δράσης </a:t>
            </a:r>
            <a:r>
              <a:rPr lang="el-GR" dirty="0"/>
              <a:t>(</a:t>
            </a:r>
            <a:r>
              <a:rPr lang="el-GR" i="1" dirty="0"/>
              <a:t>αυτουργία</a:t>
            </a:r>
            <a:r>
              <a:rPr lang="el-GR" dirty="0"/>
              <a:t>)</a:t>
            </a:r>
            <a:r>
              <a:rPr lang="en-US" dirty="0"/>
              <a:t>;</a:t>
            </a:r>
            <a:r>
              <a:rPr lang="el-GR" dirty="0"/>
              <a:t> </a:t>
            </a:r>
            <a:endParaRPr lang="el-GR" dirty="0" smtClean="0"/>
          </a:p>
          <a:p>
            <a:pPr>
              <a:buFontTx/>
              <a:buChar char="-"/>
            </a:pPr>
            <a:r>
              <a:rPr lang="en-US" dirty="0" smtClean="0"/>
              <a:t>O</a:t>
            </a:r>
            <a:r>
              <a:rPr lang="el-GR" dirty="0" err="1" smtClean="0"/>
              <a:t>ρθολογικότητα</a:t>
            </a:r>
            <a:r>
              <a:rPr lang="el-GR" dirty="0" smtClean="0"/>
              <a:t> - Δημιουργική </a:t>
            </a:r>
            <a:r>
              <a:rPr lang="el-GR" dirty="0"/>
              <a:t>ικανότητα</a:t>
            </a:r>
            <a:r>
              <a:rPr lang="en-US" dirty="0" smtClean="0"/>
              <a:t>;</a:t>
            </a:r>
            <a:endParaRPr lang="el-GR" dirty="0" smtClean="0"/>
          </a:p>
          <a:p>
            <a:pPr>
              <a:buFontTx/>
              <a:buChar char="-"/>
            </a:pPr>
            <a:r>
              <a:rPr lang="el-GR" dirty="0" smtClean="0"/>
              <a:t>Αναγνώριση της σημασίας </a:t>
            </a:r>
            <a:r>
              <a:rPr lang="el-GR" i="1" dirty="0" smtClean="0"/>
              <a:t>αξιών</a:t>
            </a:r>
            <a:r>
              <a:rPr lang="el-GR" dirty="0" smtClean="0"/>
              <a:t> – της λειτουργίας </a:t>
            </a:r>
            <a:r>
              <a:rPr lang="el-GR" i="1" dirty="0" smtClean="0"/>
              <a:t>κανονιστικών αρχών</a:t>
            </a:r>
            <a:r>
              <a:rPr lang="el-GR" dirty="0" smtClean="0"/>
              <a:t>/υιοθέτηση </a:t>
            </a:r>
            <a:r>
              <a:rPr lang="el-GR" i="1" dirty="0" smtClean="0"/>
              <a:t>ηθικής στάσης</a:t>
            </a:r>
            <a:r>
              <a:rPr lang="en-US" dirty="0" smtClean="0"/>
              <a:t>;</a:t>
            </a:r>
            <a:r>
              <a:rPr lang="en-US" i="1" dirty="0" smtClean="0"/>
              <a:t> </a:t>
            </a:r>
            <a:endParaRPr lang="el-GR" i="1" dirty="0" smtClean="0"/>
          </a:p>
          <a:p>
            <a:pPr>
              <a:buFontTx/>
              <a:buChar char="-"/>
            </a:pPr>
            <a:r>
              <a:rPr lang="el-GR" dirty="0" smtClean="0"/>
              <a:t>Πλήρη (ή και ισότιμη) συμμετοχή σε ανθρώπινες μορφές ζωής</a:t>
            </a:r>
            <a:r>
              <a:rPr lang="en-US" dirty="0" smtClean="0"/>
              <a:t>; </a:t>
            </a:r>
            <a:r>
              <a:rPr lang="el-GR" dirty="0" smtClean="0"/>
              <a:t> </a:t>
            </a:r>
            <a:endParaRPr lang="en-US" dirty="0" smtClean="0"/>
          </a:p>
          <a:p>
            <a:pPr>
              <a:buFontTx/>
              <a:buChar char="-"/>
            </a:pPr>
            <a:endParaRPr lang="el-GR" dirty="0" smtClean="0"/>
          </a:p>
          <a:p>
            <a:pPr>
              <a:buNone/>
            </a:pPr>
            <a:r>
              <a:rPr lang="el-GR" i="1" dirty="0" smtClean="0"/>
              <a:t>                                                                  </a:t>
            </a:r>
            <a:r>
              <a:rPr lang="el-GR" dirty="0" smtClean="0"/>
              <a:t>(</a:t>
            </a:r>
            <a:r>
              <a:rPr lang="en-US" dirty="0" smtClean="0"/>
              <a:t>Dennett &amp; Hofstadter 1993, Dreyfus 2001) </a:t>
            </a:r>
            <a:endParaRPr lang="el-GR" dirty="0" smtClean="0"/>
          </a:p>
          <a:p>
            <a:pPr>
              <a:buNone/>
            </a:pPr>
            <a:endParaRPr lang="en-US" dirty="0"/>
          </a:p>
          <a:p>
            <a:pPr>
              <a:buNone/>
            </a:pP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 ΥΠΟΘΕΣΗ ΕΡΓΑΣΙΑΣ</a:t>
            </a:r>
            <a:endParaRPr lang="el-GR" dirty="0"/>
          </a:p>
        </p:txBody>
      </p:sp>
      <p:sp>
        <p:nvSpPr>
          <p:cNvPr id="3" name="Content Placeholder 2"/>
          <p:cNvSpPr>
            <a:spLocks noGrp="1"/>
          </p:cNvSpPr>
          <p:nvPr>
            <p:ph idx="1"/>
          </p:nvPr>
        </p:nvSpPr>
        <p:spPr/>
        <p:txBody>
          <a:bodyPr>
            <a:normAutofit fontScale="85000" lnSpcReduction="20000"/>
          </a:bodyPr>
          <a:lstStyle/>
          <a:p>
            <a:pPr algn="just">
              <a:buNone/>
            </a:pPr>
            <a:r>
              <a:rPr lang="el-GR" dirty="0" smtClean="0"/>
              <a:t>          Δεν  είμαστε εδώ σε θέση να ασχοληθούμε με την συστηματική αναζήτηση επαρκών απαντήσεων στα περισσότερα από αυτά τα ερωτήματα, που αφορούν τις δυνατότητες εξέλιξης της τεχνητής νοημοσύνης και το ενδεχόμενο της προοδευτικής εξομοίωσης των φορέων της με ανθρώπινα όντα.  Ωστόσο,  ανεξάρτητα από το αν θα χρειαστεί να υιοθετήσουμε κάποιο είδος </a:t>
            </a:r>
            <a:r>
              <a:rPr lang="el-GR" i="1" dirty="0" smtClean="0"/>
              <a:t>λειτουργισμού</a:t>
            </a:r>
            <a:r>
              <a:rPr lang="el-GR" dirty="0" smtClean="0"/>
              <a:t> στη φιλοσοφία του νου, μπορούμε να διερευνήσουμε την υπόθεση πως δεν θα έπρεπε να θεωρούμε τις νοήμονες μηχανές σαν απλά εργαλεία και πως θα υποχρεωθούμε αργά ή γρήγορα να τους αναγνωρίσουμε  μια μορφή ηθικού </a:t>
            </a:r>
            <a:r>
              <a:rPr lang="en-US" dirty="0" smtClean="0"/>
              <a:t>status</a:t>
            </a:r>
            <a:r>
              <a:rPr lang="el-GR" dirty="0" smtClean="0"/>
              <a:t>.  </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600" dirty="0" smtClean="0"/>
              <a:t>ΕΙΔΙΚΟΤΕΡΑ ΕΡΩΤΗΜΑΤΑ ΗΘΙΚΟΥ ΕΝΔΙΑΦΕΡΟΝΤΟΣ</a:t>
            </a:r>
            <a:endParaRPr lang="el-GR" sz="3600" dirty="0"/>
          </a:p>
        </p:txBody>
      </p:sp>
      <p:sp>
        <p:nvSpPr>
          <p:cNvPr id="3" name="Content Placeholder 2"/>
          <p:cNvSpPr>
            <a:spLocks noGrp="1"/>
          </p:cNvSpPr>
          <p:nvPr>
            <p:ph idx="1"/>
          </p:nvPr>
        </p:nvSpPr>
        <p:spPr/>
        <p:txBody>
          <a:bodyPr>
            <a:noAutofit/>
          </a:bodyPr>
          <a:lstStyle/>
          <a:p>
            <a:r>
              <a:rPr lang="el-GR" sz="1800" dirty="0" smtClean="0"/>
              <a:t>Πώς θα νοήσουμε εδώ την ηθική διάσταση της τεχνητής νοημοσύνης</a:t>
            </a:r>
            <a:r>
              <a:rPr lang="en-US" sz="1800" dirty="0" smtClean="0"/>
              <a:t>;</a:t>
            </a:r>
            <a:r>
              <a:rPr lang="el-GR" sz="1800" dirty="0" smtClean="0"/>
              <a:t> (ευρύτερη και στενότερη έννοια του ηθικού – ζητήματα που απασχολούν την </a:t>
            </a:r>
            <a:r>
              <a:rPr lang="el-GR" sz="1800" i="1" dirty="0" smtClean="0"/>
              <a:t>μεταηθική</a:t>
            </a:r>
            <a:r>
              <a:rPr lang="el-GR" sz="1800" dirty="0" smtClean="0"/>
              <a:t> αλλά και την </a:t>
            </a:r>
            <a:r>
              <a:rPr lang="el-GR" sz="1800" i="1" dirty="0" smtClean="0"/>
              <a:t>κανονιστική</a:t>
            </a:r>
            <a:r>
              <a:rPr lang="el-GR" sz="1800" dirty="0" smtClean="0"/>
              <a:t> </a:t>
            </a:r>
            <a:r>
              <a:rPr lang="en-US" sz="1800" dirty="0" smtClean="0"/>
              <a:t>– </a:t>
            </a:r>
            <a:r>
              <a:rPr lang="el-GR" sz="1800" dirty="0" smtClean="0"/>
              <a:t>κυρίως </a:t>
            </a:r>
            <a:r>
              <a:rPr lang="el-GR" sz="1800" i="1" dirty="0" smtClean="0"/>
              <a:t>εφαρμοσμένη ηθική</a:t>
            </a:r>
            <a:r>
              <a:rPr lang="el-GR" sz="1800" dirty="0" smtClean="0"/>
              <a:t>) </a:t>
            </a:r>
          </a:p>
          <a:p>
            <a:r>
              <a:rPr lang="el-GR" sz="1800" dirty="0" smtClean="0"/>
              <a:t>Ποιες είναι οι ηθικά σημαντικές επιπτώσεις της συμπεριφοράς των νοημόνων μηχανών</a:t>
            </a:r>
            <a:r>
              <a:rPr lang="en-US" sz="1800" dirty="0" smtClean="0"/>
              <a:t> </a:t>
            </a:r>
            <a:r>
              <a:rPr lang="el-GR" sz="1800" dirty="0" smtClean="0"/>
              <a:t>στην ανθρώπινη ζωή</a:t>
            </a:r>
            <a:r>
              <a:rPr lang="en-US" sz="1800" dirty="0" smtClean="0"/>
              <a:t>; - </a:t>
            </a:r>
            <a:r>
              <a:rPr lang="el-GR" sz="1800" dirty="0" smtClean="0"/>
              <a:t>αναγκαίοι περιορισμοί στη δημιουργία – την κατασκευή τους</a:t>
            </a:r>
            <a:r>
              <a:rPr lang="en-US" sz="1800" dirty="0" smtClean="0"/>
              <a:t>; </a:t>
            </a:r>
            <a:r>
              <a:rPr lang="el-GR" sz="1800" dirty="0" smtClean="0"/>
              <a:t> - ποιοι είναι οι κίνδυνοι</a:t>
            </a:r>
            <a:r>
              <a:rPr lang="en-US" sz="1800" dirty="0" smtClean="0"/>
              <a:t>;</a:t>
            </a:r>
            <a:endParaRPr lang="el-GR" sz="1800" dirty="0" smtClean="0"/>
          </a:p>
          <a:p>
            <a:r>
              <a:rPr lang="el-GR" sz="1800" dirty="0" smtClean="0"/>
              <a:t>Με ποια κριτήρια θα συμπεριλάβουμε τις νοήμονες μηχανές στην ηθική κοινότητα</a:t>
            </a:r>
            <a:r>
              <a:rPr lang="en-US" sz="1800" dirty="0" smtClean="0"/>
              <a:t>;  </a:t>
            </a:r>
            <a:r>
              <a:rPr lang="el-GR" sz="1800" dirty="0" smtClean="0"/>
              <a:t> - πώς στη συνέχεια θα κρίνουμε τη συμπεριφορά τους</a:t>
            </a:r>
            <a:r>
              <a:rPr lang="en-US" sz="1800" dirty="0" smtClean="0"/>
              <a:t>; </a:t>
            </a:r>
          </a:p>
          <a:p>
            <a:r>
              <a:rPr lang="el-GR" sz="1800" dirty="0" smtClean="0"/>
              <a:t>Ποιο ηθικό </a:t>
            </a:r>
            <a:r>
              <a:rPr lang="en-US" sz="1800" dirty="0" smtClean="0"/>
              <a:t>status </a:t>
            </a:r>
            <a:r>
              <a:rPr lang="el-GR" sz="1800" dirty="0" smtClean="0"/>
              <a:t>οφείλουμε</a:t>
            </a:r>
            <a:r>
              <a:rPr lang="en-US" sz="1800" dirty="0" smtClean="0"/>
              <a:t>/ </a:t>
            </a:r>
            <a:r>
              <a:rPr lang="el-GR" sz="1800" dirty="0" smtClean="0"/>
              <a:t>μπορούμε να τους αποδώσουμε</a:t>
            </a:r>
            <a:r>
              <a:rPr lang="en-US" sz="1800" dirty="0" smtClean="0"/>
              <a:t>;</a:t>
            </a:r>
            <a:endParaRPr lang="el-GR" sz="1800" dirty="0" smtClean="0"/>
          </a:p>
          <a:p>
            <a:r>
              <a:rPr lang="el-GR" sz="1800" dirty="0" smtClean="0"/>
              <a:t>Θα τις θεωρήσουμε</a:t>
            </a:r>
            <a:r>
              <a:rPr lang="en-US" sz="1800" dirty="0" smtClean="0"/>
              <a:t> </a:t>
            </a:r>
            <a:r>
              <a:rPr lang="el-GR" sz="1800" i="1" dirty="0" smtClean="0"/>
              <a:t>αντικείμενα ηθικής αντιμετώπισης</a:t>
            </a:r>
            <a:r>
              <a:rPr lang="en-US" sz="1800" dirty="0" smtClean="0"/>
              <a:t>; (</a:t>
            </a:r>
            <a:r>
              <a:rPr lang="el-GR" sz="1800" dirty="0" smtClean="0"/>
              <a:t>Θα δεχτούμε πως έχουμε υποχρεώσεις απέναντί τους</a:t>
            </a:r>
            <a:r>
              <a:rPr lang="en-US" sz="1800" dirty="0" smtClean="0"/>
              <a:t>;</a:t>
            </a:r>
            <a:r>
              <a:rPr lang="el-GR" sz="1800" dirty="0" smtClean="0"/>
              <a:t>)</a:t>
            </a:r>
            <a:r>
              <a:rPr lang="en-US" sz="1800" dirty="0" smtClean="0"/>
              <a:t> </a:t>
            </a:r>
          </a:p>
          <a:p>
            <a:r>
              <a:rPr lang="el-GR" sz="1800" dirty="0" smtClean="0"/>
              <a:t>Θα τις θεωρήσουμε εν τέλει </a:t>
            </a:r>
            <a:r>
              <a:rPr lang="en-US" sz="1800" dirty="0" smtClean="0"/>
              <a:t>(</a:t>
            </a:r>
            <a:r>
              <a:rPr lang="el-GR" sz="1800" dirty="0" smtClean="0"/>
              <a:t>τεχνητά</a:t>
            </a:r>
            <a:r>
              <a:rPr lang="en-US" sz="1800" dirty="0" smtClean="0"/>
              <a:t>)</a:t>
            </a:r>
            <a:r>
              <a:rPr lang="el-GR" sz="1800" dirty="0" smtClean="0"/>
              <a:t> ηθικά </a:t>
            </a:r>
            <a:r>
              <a:rPr lang="el-GR" sz="1800" i="1" dirty="0" smtClean="0"/>
              <a:t>δρώντα</a:t>
            </a:r>
            <a:r>
              <a:rPr lang="el-GR" sz="1800" dirty="0" smtClean="0"/>
              <a:t> υποκείμενα</a:t>
            </a:r>
            <a:r>
              <a:rPr lang="en-US" sz="1800" dirty="0" smtClean="0"/>
              <a:t>;  </a:t>
            </a:r>
            <a:endParaRPr lang="el-GR" sz="1800" dirty="0" smtClean="0"/>
          </a:p>
          <a:p>
            <a:r>
              <a:rPr lang="el-GR" sz="1800" dirty="0" smtClean="0"/>
              <a:t>Θα τους αναγνωρίσουμε </a:t>
            </a:r>
            <a:r>
              <a:rPr lang="el-GR" sz="1800" i="1" dirty="0" smtClean="0"/>
              <a:t>συμφέροντα</a:t>
            </a:r>
            <a:r>
              <a:rPr lang="el-GR" sz="1800" dirty="0" smtClean="0"/>
              <a:t> και </a:t>
            </a:r>
            <a:r>
              <a:rPr lang="el-GR" sz="1800" i="1" dirty="0" smtClean="0"/>
              <a:t>δικαιώματα</a:t>
            </a:r>
            <a:r>
              <a:rPr lang="en-US" sz="1800" dirty="0" smtClean="0"/>
              <a:t>; - </a:t>
            </a:r>
          </a:p>
          <a:p>
            <a:r>
              <a:rPr lang="el-GR" sz="1800" dirty="0" smtClean="0"/>
              <a:t>Θα τους αποδώσουμε γνήσια </a:t>
            </a:r>
            <a:r>
              <a:rPr lang="el-GR" sz="1800" i="1" dirty="0" smtClean="0"/>
              <a:t>ηθική ευθύνη</a:t>
            </a:r>
            <a:r>
              <a:rPr lang="en-US" sz="1800" dirty="0" smtClean="0"/>
              <a:t>; (</a:t>
            </a:r>
            <a:r>
              <a:rPr lang="el-GR" sz="1800" dirty="0" smtClean="0"/>
              <a:t>ή ασθενέστερη </a:t>
            </a:r>
            <a:r>
              <a:rPr lang="el-GR" sz="1800" i="1" dirty="0" err="1" smtClean="0"/>
              <a:t>καταλογισιμότητα</a:t>
            </a:r>
            <a:r>
              <a:rPr lang="el-GR" sz="1800" dirty="0" smtClean="0"/>
              <a:t>)  </a:t>
            </a:r>
            <a:r>
              <a:rPr lang="en-US" sz="1800" dirty="0" smtClean="0"/>
              <a:t> </a:t>
            </a:r>
            <a:r>
              <a:rPr lang="el-GR" sz="1800" dirty="0" smtClean="0"/>
              <a:t> </a:t>
            </a:r>
            <a:r>
              <a:rPr lang="en-US" sz="1800" dirty="0" smtClean="0"/>
              <a:t> </a:t>
            </a:r>
          </a:p>
          <a:p>
            <a:r>
              <a:rPr lang="el-GR" sz="1800" dirty="0" smtClean="0"/>
              <a:t>Ποιες </a:t>
            </a:r>
            <a:r>
              <a:rPr lang="el-GR" sz="1800" i="1" dirty="0" smtClean="0"/>
              <a:t>κανονιστικές ηθικές θεωρίες</a:t>
            </a:r>
            <a:r>
              <a:rPr lang="en-US" sz="1800" i="1" dirty="0" smtClean="0"/>
              <a:t> </a:t>
            </a:r>
            <a:r>
              <a:rPr lang="el-GR" sz="1800" i="1" dirty="0" smtClean="0"/>
              <a:t>και αρχές </a:t>
            </a:r>
            <a:r>
              <a:rPr lang="el-GR" sz="1800" dirty="0" smtClean="0"/>
              <a:t>θα χρησιμοποιήσουμε για την ηθική καθοδήγηση και αξιολόγηση της συμπεριφοράς τους</a:t>
            </a:r>
            <a:r>
              <a:rPr lang="en-US" sz="1800" dirty="0" smtClean="0"/>
              <a:t>; </a:t>
            </a:r>
            <a:r>
              <a:rPr lang="el-GR" sz="1800" dirty="0" smtClean="0"/>
              <a:t>   </a:t>
            </a:r>
            <a:r>
              <a:rPr lang="en-US" sz="1800" dirty="0" smtClean="0"/>
              <a:t>               </a:t>
            </a:r>
          </a:p>
          <a:p>
            <a:pPr>
              <a:buNone/>
            </a:pPr>
            <a:r>
              <a:rPr lang="en-US" sz="1800" dirty="0" smtClean="0"/>
              <a:t>    </a:t>
            </a:r>
            <a:endParaRPr lang="el-GR" sz="1800" dirty="0" smtClean="0"/>
          </a:p>
          <a:p>
            <a:pPr>
              <a:buNone/>
            </a:pPr>
            <a:r>
              <a:rPr lang="el-GR" sz="1800" dirty="0" smtClean="0"/>
              <a:t>                                                                             </a:t>
            </a:r>
            <a:endParaRPr lang="el-GR" sz="1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71688" y="0"/>
            <a:ext cx="4428000" cy="6705261"/>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TotalTime>
  <Words>2097</Words>
  <Application>Microsoft Office PowerPoint</Application>
  <PresentationFormat>On-screen Show (4:3)</PresentationFormat>
  <Paragraphs>121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ΤΕΧΝΗΤΗ ΝΟΗΜΟΣΥΝΗ:  H HΘΙΚΗ ΔΙΑΣΤΑΣΗ</vt:lpstr>
      <vt:lpstr>ΕΙΣΑΓΩΓΗ– ΒΑΣΙΚΕΣ ΕΝΝΟΙΕΣ                ΚΑΙ ΗΘΙΚΑ ΖΗΤΗΜΑΤΑ</vt:lpstr>
      <vt:lpstr>ΓΕΝΙΚΟΤΕΡΑ ΕΡΩΤΗΜΑΤΑ  ΦΙΛΟΣΟΦΙΚΟΥ ΕΝΔΙΑΦΕΡΟΝΤΟΣ</vt:lpstr>
      <vt:lpstr>HΘΙΚΑ ΖΗΤΗΜΑΤΑ ΣΧΕΤΙΚΑ ΜΕ ΤΗ ΧΡΗΣΗ ΤΟΥ ΔΙΑΔΙΚΤΥΟΥ</vt:lpstr>
      <vt:lpstr>Slide 5</vt:lpstr>
      <vt:lpstr>TI  (MΠΟΡΟΥΝ ΝΑ) ΕΧΟΥΝ/ΚΑΝΟΥΝ ΚΑΙ ΤΙ ΔΕΝ (ΜΠΟΡΟΥΝ ΝΑ) ΕΧΟΥΝ/ΚΑΝΟΥΝ ΟΙ ΝΟΗΜΟΝΕΣ ΜΗΧΑΝΕΣ</vt:lpstr>
      <vt:lpstr> ΥΠΟΘΕΣΗ ΕΡΓΑΣΙΑΣ</vt:lpstr>
      <vt:lpstr>ΕΙΔΙΚΟΤΕΡΑ ΕΡΩΤΗΜΑΤΑ ΗΘΙΚΟΥ ΕΝΔΙΑΦΕΡΟΝΤΟΣ</vt:lpstr>
      <vt:lpstr>Slide 9</vt:lpstr>
      <vt:lpstr>Slide 10</vt:lpstr>
      <vt:lpstr>Slide 11</vt:lpstr>
      <vt:lpstr>ΠΟΙΑ ΙΚΑΝΟΤΗΤΑ HΘΙΚΗΣ ΔΡΑΣΗΣ; </vt:lpstr>
      <vt:lpstr>Slide 13</vt:lpstr>
      <vt:lpstr>ΠΟΙΕΣ ΗΘΙΚΕΣ ΘΕΩΡΙΕΣ ΚΑΙ ΑΡΧΕΣ;</vt:lpstr>
      <vt:lpstr>OI ΒΑΣΙΚΟΙ (ΗΘΙΚΟΙ) ΝΟΜΟΙ ΤΗΣ ΡΟΜΠΟΤΙΚΗΣ ΤΟΥ ISAAK ASIMOV (1942, 1985)</vt:lpstr>
      <vt:lpstr>ΠΡΟΒΛΗΜΑΤΑ ΕΡΜΗΝΕΙΑΣ ΚΑΙ ΕΦΑΡΜΟΓΗΣ </vt:lpstr>
      <vt:lpstr>ΠΑΡΑΔΕΙΓΜΑΤΑ ΑΠΟ ΤΗ ΛΟΓΟΤΕΧΝΙΑ ΚΑΙ ΤΟΝ ΚΙΝΗΜΑΤΟΓΡΑΦΟ</vt:lpstr>
      <vt:lpstr>Slide 18</vt:lpstr>
      <vt:lpstr>ΈΝΑ ΚΑΝΤΙΑΝΟ Η ΈΝΑ ΩΦΕΛΙΜΙΣΤΙΚΟ ΑΝΔΡΟΕΙΔΕΣ;</vt:lpstr>
      <vt:lpstr>Slide 20</vt:lpstr>
      <vt:lpstr>ΣΥΜΠΕΡΑΣΜΑΤΑ  - ΕΡΩΤΗΜΑΤΑ ΓΙΑ ΠΕΡΑΙΤΕΡΩ ΣΥΖΗΤΗΣΗ - ΑΝΑΓΚΗ ΑΠΟΦΥΓΗΣ ΤΕΧΝΟΦΟΒΙΚΗΣ ΚΙΝΔΥΝΟΛΟΓΙΑΣ KAI HΘΙΚΟΥ ΠΑΝΙΚΟΥ</vt:lpstr>
      <vt:lpstr>ΕΠΙΛΟΓΗ ΒΙΒΛΙΟΓΡΑΦΙΑΣ</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 ΗΘΙΚΗ ΤΗΣ ΤΕΧΝΗΤΗΣ ΝΟΗΜΟΣΥΝΗΣ</dc:title>
  <dc:creator>Stelios Virvidakis</dc:creator>
  <cp:lastModifiedBy>Stelios Virvidakis</cp:lastModifiedBy>
  <cp:revision>82</cp:revision>
  <dcterms:created xsi:type="dcterms:W3CDTF">2019-12-03T16:27:47Z</dcterms:created>
  <dcterms:modified xsi:type="dcterms:W3CDTF">2019-12-15T09:34:58Z</dcterms:modified>
</cp:coreProperties>
</file>