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Default Extension="tiff" ContentType="image/tiff"/>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sldIdLst>
    <p:sldId id="256" r:id="rId2"/>
    <p:sldId id="501" r:id="rId3"/>
    <p:sldId id="505" r:id="rId4"/>
    <p:sldId id="506" r:id="rId5"/>
    <p:sldId id="502" r:id="rId6"/>
    <p:sldId id="394" r:id="rId7"/>
    <p:sldId id="503" r:id="rId8"/>
    <p:sldId id="504" r:id="rId9"/>
    <p:sldId id="507" r:id="rId10"/>
    <p:sldId id="392" r:id="rId11"/>
    <p:sldId id="259" r:id="rId12"/>
    <p:sldId id="260" r:id="rId13"/>
    <p:sldId id="262" r:id="rId14"/>
    <p:sldId id="263" r:id="rId15"/>
    <p:sldId id="270" r:id="rId16"/>
    <p:sldId id="274" r:id="rId17"/>
    <p:sldId id="279" r:id="rId18"/>
    <p:sldId id="283" r:id="rId19"/>
    <p:sldId id="284" r:id="rId20"/>
    <p:sldId id="298" r:id="rId21"/>
    <p:sldId id="306" r:id="rId22"/>
    <p:sldId id="307" r:id="rId23"/>
    <p:sldId id="311" r:id="rId24"/>
    <p:sldId id="319" r:id="rId25"/>
    <p:sldId id="321" r:id="rId26"/>
    <p:sldId id="327" r:id="rId27"/>
    <p:sldId id="328" r:id="rId28"/>
    <p:sldId id="395" r:id="rId29"/>
    <p:sldId id="385" r:id="rId30"/>
    <p:sldId id="351" r:id="rId31"/>
    <p:sldId id="353" r:id="rId32"/>
    <p:sldId id="514" r:id="rId33"/>
    <p:sldId id="515" r:id="rId34"/>
    <p:sldId id="354" r:id="rId35"/>
    <p:sldId id="357" r:id="rId36"/>
    <p:sldId id="397" r:id="rId37"/>
    <p:sldId id="358" r:id="rId38"/>
    <p:sldId id="361" r:id="rId39"/>
    <p:sldId id="362" r:id="rId40"/>
    <p:sldId id="409" r:id="rId41"/>
    <p:sldId id="410" r:id="rId42"/>
    <p:sldId id="411" r:id="rId43"/>
    <p:sldId id="412" r:id="rId44"/>
    <p:sldId id="413" r:id="rId45"/>
    <p:sldId id="414" r:id="rId46"/>
    <p:sldId id="388" r:id="rId47"/>
    <p:sldId id="378" r:id="rId48"/>
    <p:sldId id="516" r:id="rId49"/>
    <p:sldId id="416" r:id="rId50"/>
    <p:sldId id="417" r:id="rId51"/>
    <p:sldId id="418" r:id="rId52"/>
    <p:sldId id="419" r:id="rId53"/>
    <p:sldId id="420" r:id="rId54"/>
    <p:sldId id="421" r:id="rId55"/>
    <p:sldId id="509" r:id="rId56"/>
    <p:sldId id="508" r:id="rId57"/>
    <p:sldId id="510" r:id="rId58"/>
    <p:sldId id="423" r:id="rId59"/>
    <p:sldId id="437" r:id="rId60"/>
    <p:sldId id="438" r:id="rId61"/>
    <p:sldId id="447" r:id="rId62"/>
    <p:sldId id="448" r:id="rId63"/>
    <p:sldId id="387" r:id="rId64"/>
    <p:sldId id="381" r:id="rId65"/>
    <p:sldId id="399" r:id="rId66"/>
    <p:sldId id="398" r:id="rId67"/>
    <p:sldId id="511" r:id="rId68"/>
    <p:sldId id="375" r:id="rId69"/>
    <p:sldId id="401" r:id="rId70"/>
    <p:sldId id="400" r:id="rId71"/>
    <p:sldId id="404" r:id="rId72"/>
    <p:sldId id="407" r:id="rId73"/>
    <p:sldId id="372" r:id="rId74"/>
    <p:sldId id="408" r:id="rId75"/>
    <p:sldId id="450" r:id="rId76"/>
    <p:sldId id="453" r:id="rId77"/>
    <p:sldId id="454" r:id="rId78"/>
    <p:sldId id="455" r:id="rId79"/>
    <p:sldId id="457" r:id="rId80"/>
    <p:sldId id="459" r:id="rId81"/>
    <p:sldId id="473" r:id="rId82"/>
    <p:sldId id="479" r:id="rId83"/>
    <p:sldId id="482" r:id="rId84"/>
    <p:sldId id="485" r:id="rId85"/>
    <p:sldId id="495" r:id="rId86"/>
    <p:sldId id="489" r:id="rId87"/>
    <p:sldId id="500" r:id="rId88"/>
    <p:sldId id="475" r:id="rId89"/>
    <p:sldId id="493" r:id="rId90"/>
    <p:sldId id="497" r:id="rId91"/>
    <p:sldId id="498" r:id="rId92"/>
    <p:sldId id="499" r:id="rId93"/>
    <p:sldId id="517" r:id="rId94"/>
    <p:sldId id="518" r:id="rId95"/>
    <p:sldId id="422" r:id="rId9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6EA"/>
    <a:srgbClr val="66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0" d="100"/>
          <a:sy n="70" d="100"/>
        </p:scale>
        <p:origin x="-1386" y="-30"/>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E5A6C6-3DBC-4C08-A940-CCEB8FD3E9EC}" type="datetimeFigureOut">
              <a:rPr lang="el-GR" smtClean="0"/>
              <a:pPr/>
              <a:t>7/4/2018</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4BBB22-6792-41DA-A871-96772C467B0F}"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B338A985-EC9C-4D31-97D2-6F8F661A3A48}" type="slidenum">
              <a:rPr lang="el-GR" smtClean="0"/>
              <a:pPr/>
              <a:t>29</a:t>
            </a:fld>
            <a:endParaRPr lang="el-GR" smtClean="0"/>
          </a:p>
        </p:txBody>
      </p:sp>
      <p:sp>
        <p:nvSpPr>
          <p:cNvPr id="64515" name="Text Box 2"/>
          <p:cNvSpPr txBox="1">
            <a:spLocks noChangeArrowheads="1"/>
          </p:cNvSpPr>
          <p:nvPr/>
        </p:nvSpPr>
        <p:spPr bwMode="auto">
          <a:xfrm>
            <a:off x="0" y="0"/>
            <a:ext cx="3600450" cy="3600450"/>
          </a:xfrm>
          <a:prstGeom prst="rect">
            <a:avLst/>
          </a:prstGeom>
          <a:solidFill>
            <a:srgbClr val="FFFFFF"/>
          </a:solidFill>
          <a:ln w="9525">
            <a:solidFill>
              <a:srgbClr val="000000"/>
            </a:solidFill>
            <a:miter lim="800000"/>
            <a:headEnd/>
            <a:tailEnd/>
          </a:ln>
        </p:spPr>
        <p:txBody>
          <a:bodyPr wrap="none" anchor="ctr"/>
          <a:lstStyle/>
          <a:p>
            <a:endParaRPr lang="el-GR"/>
          </a:p>
        </p:txBody>
      </p:sp>
      <p:sp>
        <p:nvSpPr>
          <p:cNvPr id="64516" name="Rectangle 3"/>
          <p:cNvSpPr>
            <a:spLocks noGrp="1" noChangeArrowheads="1"/>
          </p:cNvSpPr>
          <p:nvPr>
            <p:ph type="body"/>
          </p:nvPr>
        </p:nvSpPr>
        <p:spPr>
          <a:xfrm>
            <a:off x="685800" y="4343400"/>
            <a:ext cx="5484813" cy="4114800"/>
          </a:xfrm>
          <a:noFill/>
          <a:ln/>
        </p:spPr>
        <p:txBody>
          <a:bodyPr wrap="none" anchor="ctr"/>
          <a:lstStyle/>
          <a:p>
            <a:pPr eaLnBrk="1" hangingPunct="1"/>
            <a:endParaRPr lang="el-G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1 - Θέση εικόνας διαφάνειας"/>
          <p:cNvSpPr>
            <a:spLocks noGrp="1" noRot="1" noChangeAspect="1" noTextEdit="1"/>
          </p:cNvSpPr>
          <p:nvPr>
            <p:ph type="sldImg"/>
          </p:nvPr>
        </p:nvSpPr>
        <p:spPr>
          <a:ln/>
        </p:spPr>
      </p:sp>
      <p:sp>
        <p:nvSpPr>
          <p:cNvPr id="96259" name="2 - Θέση σημειώσεων"/>
          <p:cNvSpPr>
            <a:spLocks noGrp="1"/>
          </p:cNvSpPr>
          <p:nvPr>
            <p:ph type="body" idx="1"/>
          </p:nvPr>
        </p:nvSpPr>
        <p:spPr>
          <a:noFill/>
          <a:ln/>
        </p:spPr>
        <p:txBody>
          <a:bodyPr/>
          <a:lstStyle/>
          <a:p>
            <a:pPr eaLnBrk="1" hangingPunct="1"/>
            <a:r>
              <a:rPr lang="en-US" smtClean="0"/>
              <a:t>pT1 urothelial carcinoma with different invasive patterns. (</a:t>
            </a:r>
            <a:r>
              <a:rPr lang="en-US" b="1" smtClean="0"/>
              <a:t>a</a:t>
            </a:r>
            <a:r>
              <a:rPr lang="en-US" smtClean="0"/>
              <a:t>) The smooth contour of basement membrane is disrupted in infiltrating tumor cells. (</a:t>
            </a:r>
            <a:r>
              <a:rPr lang="en-US" b="1" smtClean="0"/>
              <a:t>b</a:t>
            </a:r>
            <a:r>
              <a:rPr lang="en-US" smtClean="0"/>
              <a:t> and </a:t>
            </a:r>
            <a:r>
              <a:rPr lang="en-US" b="1" smtClean="0"/>
              <a:t>c</a:t>
            </a:r>
            <a:r>
              <a:rPr lang="en-US" smtClean="0"/>
              <a:t>) Irregular small clusters of tumor cells invading the stroma. (</a:t>
            </a:r>
            <a:r>
              <a:rPr lang="en-US" b="1" smtClean="0"/>
              <a:t>d</a:t>
            </a:r>
            <a:r>
              <a:rPr lang="en-US" smtClean="0"/>
              <a:t>) Variably sized nests with single cells and irregular clusters of invading cells.</a:t>
            </a:r>
            <a:endParaRPr lang="el-GR" smtClean="0"/>
          </a:p>
          <a:p>
            <a:pPr eaLnBrk="1" hangingPunct="1"/>
            <a:endParaRPr lang="el-GR" smtClean="0"/>
          </a:p>
        </p:txBody>
      </p:sp>
      <p:sp>
        <p:nvSpPr>
          <p:cNvPr id="96260" name="3 - Θέση αριθμού διαφάνειας"/>
          <p:cNvSpPr>
            <a:spLocks noGrp="1"/>
          </p:cNvSpPr>
          <p:nvPr>
            <p:ph type="sldNum" sz="quarter" idx="5"/>
          </p:nvPr>
        </p:nvSpPr>
        <p:spPr>
          <a:noFill/>
        </p:spPr>
        <p:txBody>
          <a:bodyPr/>
          <a:lstStyle/>
          <a:p>
            <a:fld id="{9F6B64A2-AFEF-4636-9C30-C839A389781E}" type="slidenum">
              <a:rPr lang="el-GR" smtClean="0"/>
              <a:pPr/>
              <a:t>34</a:t>
            </a:fld>
            <a:endParaRPr lang="el-G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TextEdit="1"/>
          </p:cNvSpPr>
          <p:nvPr>
            <p:ph type="sldImg"/>
          </p:nvPr>
        </p:nvSpPr>
        <p:spPr>
          <a:ln/>
        </p:spPr>
      </p:sp>
      <p:sp>
        <p:nvSpPr>
          <p:cNvPr id="97283" name="Rectangle 3"/>
          <p:cNvSpPr>
            <a:spLocks noGrp="1"/>
          </p:cNvSpPr>
          <p:nvPr>
            <p:ph type="body" idx="1"/>
          </p:nvPr>
        </p:nvSpPr>
        <p:spPr>
          <a:noFill/>
          <a:ln/>
        </p:spPr>
        <p:txBody>
          <a:bodyPr/>
          <a:lstStyle/>
          <a:p>
            <a:pPr eaLnBrk="1" hangingPunct="1">
              <a:spcBef>
                <a:spcPct val="0"/>
              </a:spcBef>
            </a:pPr>
            <a:r>
              <a:rPr lang="en-US" smtClean="0"/>
              <a:t>Infiltrating tumor cells permeate the thick muscularis propria wall. (</a:t>
            </a:r>
            <a:r>
              <a:rPr lang="en-US" b="1" smtClean="0"/>
              <a:t>b</a:t>
            </a:r>
            <a:r>
              <a:rPr lang="en-US" smtClean="0"/>
              <a:t>) Sometimes it is difficult to ascertain the presence of muscularis propria invasion when columns and nests of tumor cells widely separate bundles of detrusor muscle. (</a:t>
            </a:r>
            <a:r>
              <a:rPr lang="en-US" b="1" smtClean="0"/>
              <a:t>c</a:t>
            </a:r>
            <a:r>
              <a:rPr lang="en-US" smtClean="0"/>
              <a:t> and </a:t>
            </a:r>
            <a:r>
              <a:rPr lang="en-US" b="1" smtClean="0"/>
              <a:t>d</a:t>
            </a:r>
            <a:r>
              <a:rPr lang="en-US" smtClean="0"/>
              <a:t>) Extensive destruction of muscularis propria may result in fragmentations of detrusor muscle, mimicking muscularis mucosae invasion. (</a:t>
            </a:r>
            <a:r>
              <a:rPr lang="en-US" b="1" smtClean="0"/>
              <a:t>e</a:t>
            </a:r>
            <a:r>
              <a:rPr lang="en-US" smtClean="0"/>
              <a:t>) It is not uncommon for tumor cells to abut, but not penetrate bundles of mucularis propria. The muscle–tumor interface may even have a smooth contour. (</a:t>
            </a:r>
            <a:r>
              <a:rPr lang="en-US" b="1" smtClean="0"/>
              <a:t>f</a:t>
            </a:r>
            <a:r>
              <a:rPr lang="en-US" smtClean="0"/>
              <a:t>) Even without direct invading into muscularis propria wall, tumor cells immediately adjacent to broad smooth muscle fibers should be categorized as pT2 carcinoma.</a:t>
            </a:r>
            <a:endParaRPr lang="el-GR" smtClean="0"/>
          </a:p>
          <a:p>
            <a:pPr eaLnBrk="1" hangingPunct="1">
              <a:spcBef>
                <a:spcPct val="0"/>
              </a:spcBef>
            </a:pPr>
            <a:r>
              <a:rPr lang="en-US" smtClean="0"/>
              <a:t>Infiltrating tumor cells permeate the thick muscularis propria wall. (</a:t>
            </a:r>
            <a:r>
              <a:rPr lang="en-US" b="1" smtClean="0"/>
              <a:t>b</a:t>
            </a:r>
            <a:r>
              <a:rPr lang="en-US" smtClean="0"/>
              <a:t>) Sometimes it is difficult to ascertain the presence of muscularis propria invasion when columns and nests of tumor cells widely separate bundles of detrusor muscle. (</a:t>
            </a:r>
            <a:r>
              <a:rPr lang="en-US" b="1" smtClean="0"/>
              <a:t>c</a:t>
            </a:r>
            <a:r>
              <a:rPr lang="en-US" smtClean="0"/>
              <a:t> and </a:t>
            </a:r>
            <a:r>
              <a:rPr lang="en-US" b="1" smtClean="0"/>
              <a:t>d</a:t>
            </a:r>
            <a:r>
              <a:rPr lang="en-US" smtClean="0"/>
              <a:t>) Extensive destruction of muscularis propria may result in fragmentations of detrusor muscle, mimicking muscularis mucosae invasion. (</a:t>
            </a:r>
            <a:r>
              <a:rPr lang="en-US" b="1" smtClean="0"/>
              <a:t>e</a:t>
            </a:r>
            <a:r>
              <a:rPr lang="en-US" smtClean="0"/>
              <a:t>) It is not uncommon for tumor cells to abut, but not penetrate bundles of mucularis propria. The muscle–tumor interface may even have a smooth contour. (</a:t>
            </a:r>
            <a:r>
              <a:rPr lang="en-US" b="1" smtClean="0"/>
              <a:t>f</a:t>
            </a:r>
            <a:r>
              <a:rPr lang="en-US" smtClean="0"/>
              <a:t>) Even without direct invading into muscularis propria wall, tumor cells immediately adjacent to broad smooth muscle fibers should be categorized as pT2 carcinoma.</a:t>
            </a:r>
            <a:endParaRPr lang="el-GR" smtClean="0"/>
          </a:p>
          <a:p>
            <a:r>
              <a:rPr lang="en-US" smtClean="0"/>
              <a:t>difficult to ascertain the presence of muscularis propria invasion when columns and nests of tumor cells widely separate bundles of detrusor muscle.</a:t>
            </a:r>
            <a:endParaRPr lang="el-G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TextEdit="1"/>
          </p:cNvSpPr>
          <p:nvPr>
            <p:ph type="sldImg"/>
          </p:nvPr>
        </p:nvSpPr>
        <p:spPr>
          <a:ln/>
        </p:spPr>
      </p:sp>
      <p:sp>
        <p:nvSpPr>
          <p:cNvPr id="98307" name="Rectangle 3"/>
          <p:cNvSpPr>
            <a:spLocks noGrp="1"/>
          </p:cNvSpPr>
          <p:nvPr>
            <p:ph type="body" idx="1"/>
          </p:nvPr>
        </p:nvSpPr>
        <p:spPr>
          <a:noFill/>
          <a:ln/>
        </p:spPr>
        <p:txBody>
          <a:bodyPr/>
          <a:lstStyle/>
          <a:p>
            <a:r>
              <a:rPr lang="en-US" smtClean="0"/>
              <a:t>Adipose tissue may be present in both the lamina propria and muscularis propria. Thus, the presence of fat in a biopsy or TUR specimen does not necessarily indicate extravesical extension (pT3</a:t>
            </a:r>
            <a:endParaRPr lang="el-G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47</a:t>
            </a:fld>
            <a:endParaRPr lang="el-GR"/>
          </a:p>
        </p:txBody>
      </p:sp>
    </p:spTree>
    <p:extLst>
      <p:ext uri="{BB962C8B-B14F-4D97-AF65-F5344CB8AC3E}">
        <p14:creationId xmlns:p14="http://schemas.microsoft.com/office/powerpoint/2010/main" xmlns="" val="408103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63</a:t>
            </a:fld>
            <a:endParaRPr lang="el-GR"/>
          </a:p>
        </p:txBody>
      </p:sp>
    </p:spTree>
    <p:extLst>
      <p:ext uri="{BB962C8B-B14F-4D97-AF65-F5344CB8AC3E}">
        <p14:creationId xmlns:p14="http://schemas.microsoft.com/office/powerpoint/2010/main" xmlns="" val="1164803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8089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44035"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A760CD-F77B-421F-A5FD-249B426FC05D}" type="slidenum">
              <a:rPr lang="el-GR" smtClean="0">
                <a:cs typeface="Arial" charset="0"/>
              </a:rPr>
              <a:pPr fontAlgn="base">
                <a:spcBef>
                  <a:spcPct val="0"/>
                </a:spcBef>
                <a:spcAft>
                  <a:spcPct val="0"/>
                </a:spcAft>
                <a:defRPr/>
              </a:pPr>
              <a:t>64</a:t>
            </a:fld>
            <a:endParaRPr lang="el-GR"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27DBB78E-1F99-41C3-95E5-7792B84A5A88}" type="datetimeFigureOut">
              <a:rPr lang="el-GR" smtClean="0"/>
              <a:pPr/>
              <a:t>7/4/2018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8A8930D-D638-46F3-812F-54371C303167}"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27DBB78E-1F99-41C3-95E5-7792B84A5A88}" type="datetimeFigureOut">
              <a:rPr lang="el-GR" smtClean="0"/>
              <a:pPr/>
              <a:t>7/4/2018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8A8930D-D638-46F3-812F-54371C303167}"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27DBB78E-1F99-41C3-95E5-7792B84A5A88}" type="datetimeFigureOut">
              <a:rPr lang="el-GR" smtClean="0"/>
              <a:pPr/>
              <a:t>7/4/2018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8A8930D-D638-46F3-812F-54371C303167}"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27DBB78E-1F99-41C3-95E5-7792B84A5A88}" type="datetimeFigureOut">
              <a:rPr lang="el-GR" smtClean="0"/>
              <a:pPr/>
              <a:t>7/4/2018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8A8930D-D638-46F3-812F-54371C303167}"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DBB78E-1F99-41C3-95E5-7792B84A5A88}" type="datetimeFigureOut">
              <a:rPr lang="el-GR" smtClean="0"/>
              <a:pPr/>
              <a:t>7/4/2018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8A8930D-D638-46F3-812F-54371C303167}"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27DBB78E-1F99-41C3-95E5-7792B84A5A88}" type="datetimeFigureOut">
              <a:rPr lang="el-GR" smtClean="0"/>
              <a:pPr/>
              <a:t>7/4/2018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8A8930D-D638-46F3-812F-54371C303167}"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27DBB78E-1F99-41C3-95E5-7792B84A5A88}" type="datetimeFigureOut">
              <a:rPr lang="el-GR" smtClean="0"/>
              <a:pPr/>
              <a:t>7/4/2018</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B8A8930D-D638-46F3-812F-54371C303167}"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27DBB78E-1F99-41C3-95E5-7792B84A5A88}" type="datetimeFigureOut">
              <a:rPr lang="el-GR" smtClean="0"/>
              <a:pPr/>
              <a:t>7/4/2018</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B8A8930D-D638-46F3-812F-54371C303167}"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DBB78E-1F99-41C3-95E5-7792B84A5A88}" type="datetimeFigureOut">
              <a:rPr lang="el-GR" smtClean="0"/>
              <a:pPr/>
              <a:t>7/4/2018</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B8A8930D-D638-46F3-812F-54371C303167}"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DBB78E-1F99-41C3-95E5-7792B84A5A88}" type="datetimeFigureOut">
              <a:rPr lang="el-GR" smtClean="0"/>
              <a:pPr/>
              <a:t>7/4/2018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8A8930D-D638-46F3-812F-54371C303167}"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DBB78E-1F99-41C3-95E5-7792B84A5A88}" type="datetimeFigureOut">
              <a:rPr lang="el-GR" smtClean="0"/>
              <a:pPr/>
              <a:t>7/4/2018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8A8930D-D638-46F3-812F-54371C303167}"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82000"/>
            <a:lum/>
          </a:blip>
          <a:srcRect/>
          <a:tile tx="0" ty="0" sx="100000" sy="100000" flip="none" algn="ctr"/>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DBB78E-1F99-41C3-95E5-7792B84A5A88}" type="datetimeFigureOut">
              <a:rPr lang="el-GR" smtClean="0"/>
              <a:pPr/>
              <a:t>7/4/2018</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8930D-D638-46F3-812F-54371C303167}"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image" Target="../media/image52.gif"/></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8.xml"/><Relationship Id="rId1" Type="http://schemas.openxmlformats.org/officeDocument/2006/relationships/vmlDrawing" Target="../drawings/vmlDrawing9.v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67.jpeg"/></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70.jpeg"/><Relationship Id="rId4" Type="http://schemas.openxmlformats.org/officeDocument/2006/relationships/image" Target="../media/image69.png"/></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gif"/><Relationship Id="rId1" Type="http://schemas.openxmlformats.org/officeDocument/2006/relationships/slideLayout" Target="../slideLayouts/slideLayout6.xml"/><Relationship Id="rId5" Type="http://schemas.openxmlformats.org/officeDocument/2006/relationships/image" Target="../media/image74.tiff"/><Relationship Id="rId4" Type="http://schemas.openxmlformats.org/officeDocument/2006/relationships/image" Target="../media/image73.tiff"/></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5.xml"/><Relationship Id="rId5" Type="http://schemas.openxmlformats.org/officeDocument/2006/relationships/image" Target="../media/image78.jpeg"/><Relationship Id="rId4" Type="http://schemas.openxmlformats.org/officeDocument/2006/relationships/image" Target="../media/image77.jpeg"/></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2.xml"/><Relationship Id="rId1" Type="http://schemas.openxmlformats.org/officeDocument/2006/relationships/vmlDrawing" Target="../drawings/vmlDrawing10.v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9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6.xml"/><Relationship Id="rId4" Type="http://schemas.openxmlformats.org/officeDocument/2006/relationships/image" Target="../media/image115.png"/></Relationships>
</file>

<file path=ppt/slides/_rels/slide9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355976" y="1340768"/>
            <a:ext cx="4788024" cy="5517232"/>
          </a:xfrm>
        </p:spPr>
        <p:txBody>
          <a:bodyPr/>
          <a:lstStyle/>
          <a:p>
            <a:r>
              <a:rPr lang="en-US" sz="2400" dirty="0" smtClean="0">
                <a:solidFill>
                  <a:srgbClr val="00B0F0"/>
                </a:solidFill>
              </a:rPr>
              <a:t>9</a:t>
            </a:r>
            <a:r>
              <a:rPr lang="el-GR" sz="2400" dirty="0" smtClean="0">
                <a:solidFill>
                  <a:srgbClr val="00B0F0"/>
                </a:solidFill>
              </a:rPr>
              <a:t>.</a:t>
            </a:r>
            <a:r>
              <a:rPr lang="en-US" sz="2400" dirty="0" smtClean="0">
                <a:solidFill>
                  <a:srgbClr val="00B0F0"/>
                </a:solidFill>
              </a:rPr>
              <a:t>3</a:t>
            </a:r>
            <a:r>
              <a:rPr lang="el-GR" sz="2400" dirty="0" smtClean="0">
                <a:solidFill>
                  <a:srgbClr val="00B0F0"/>
                </a:solidFill>
              </a:rPr>
              <a:t>.201</a:t>
            </a:r>
            <a:r>
              <a:rPr lang="en-US" sz="2400" dirty="0" smtClean="0">
                <a:solidFill>
                  <a:srgbClr val="00B0F0"/>
                </a:solidFill>
              </a:rPr>
              <a:t>8</a:t>
            </a:r>
            <a:endParaRPr lang="el-GR" sz="2400" dirty="0" smtClean="0">
              <a:solidFill>
                <a:srgbClr val="00B0F0"/>
              </a:solidFill>
            </a:endParaRPr>
          </a:p>
          <a:p>
            <a:r>
              <a:rPr lang="el-GR" dirty="0" smtClean="0">
                <a:ln>
                  <a:solidFill>
                    <a:schemeClr val="tx1"/>
                  </a:solidFill>
                  <a:prstDash val="sysDash"/>
                </a:ln>
                <a:solidFill>
                  <a:srgbClr val="FF0000"/>
                </a:solidFill>
                <a:effectLst>
                  <a:outerShdw blurRad="38100" dist="38100" dir="2700000" algn="tl">
                    <a:srgbClr val="000000">
                      <a:alpha val="43137"/>
                    </a:srgbClr>
                  </a:outerShdw>
                </a:effectLst>
              </a:rPr>
              <a:t>Κλινικώς </a:t>
            </a:r>
            <a:r>
              <a:rPr lang="el-GR" dirty="0" err="1" smtClean="0">
                <a:ln>
                  <a:solidFill>
                    <a:schemeClr val="tx1"/>
                  </a:solidFill>
                  <a:prstDash val="sysDash"/>
                </a:ln>
                <a:solidFill>
                  <a:srgbClr val="FF0000"/>
                </a:solidFill>
                <a:effectLst>
                  <a:outerShdw blurRad="38100" dist="38100" dir="2700000" algn="tl">
                    <a:srgbClr val="000000">
                      <a:alpha val="43137"/>
                    </a:srgbClr>
                  </a:outerShdw>
                </a:effectLst>
              </a:rPr>
              <a:t>σηµαντικές</a:t>
            </a:r>
            <a:r>
              <a:rPr lang="el-GR" dirty="0" smtClean="0">
                <a:ln>
                  <a:solidFill>
                    <a:schemeClr val="tx1"/>
                  </a:solidFill>
                  <a:prstDash val="sysDash"/>
                </a:ln>
                <a:solidFill>
                  <a:srgbClr val="FF0000"/>
                </a:solidFill>
                <a:effectLst>
                  <a:outerShdw blurRad="38100" dist="38100" dir="2700000" algn="tl">
                    <a:srgbClr val="000000">
                      <a:alpha val="43137"/>
                    </a:srgbClr>
                  </a:outerShdw>
                </a:effectLst>
              </a:rPr>
              <a:t> </a:t>
            </a:r>
          </a:p>
          <a:p>
            <a:r>
              <a:rPr lang="el-GR" dirty="0" smtClean="0">
                <a:solidFill>
                  <a:schemeClr val="tx1"/>
                </a:solidFill>
                <a:effectLst>
                  <a:outerShdw blurRad="38100" dist="38100" dir="2700000" algn="tl">
                    <a:srgbClr val="000000">
                      <a:alpha val="43137"/>
                    </a:srgbClr>
                  </a:outerShdw>
                </a:effectLst>
              </a:rPr>
              <a:t>πτυχές </a:t>
            </a:r>
          </a:p>
          <a:p>
            <a:r>
              <a:rPr lang="el-GR" dirty="0" smtClean="0">
                <a:ln cmpd="dbl">
                  <a:solidFill>
                    <a:schemeClr val="tx1"/>
                  </a:solidFill>
                </a:ln>
                <a:solidFill>
                  <a:srgbClr val="66FFFF"/>
                </a:solidFill>
                <a:effectLst>
                  <a:outerShdw blurRad="38100" dist="38100" dir="2700000" algn="tl">
                    <a:srgbClr val="000000">
                      <a:alpha val="43137"/>
                    </a:srgbClr>
                  </a:outerShdw>
                </a:effectLst>
              </a:rPr>
              <a:t>ουρογεννητικής </a:t>
            </a:r>
            <a:r>
              <a:rPr lang="el-GR" dirty="0" err="1" smtClean="0">
                <a:ln cmpd="dbl">
                  <a:solidFill>
                    <a:schemeClr val="tx1"/>
                  </a:solidFill>
                </a:ln>
                <a:solidFill>
                  <a:srgbClr val="66FFFF"/>
                </a:solidFill>
                <a:effectLst>
                  <a:outerShdw blurRad="38100" dist="38100" dir="2700000" algn="tl">
                    <a:srgbClr val="000000">
                      <a:alpha val="43137"/>
                    </a:srgbClr>
                  </a:outerShdw>
                </a:effectLst>
              </a:rPr>
              <a:t>νεοπλασµατικής</a:t>
            </a:r>
            <a:endParaRPr lang="el-GR" dirty="0" smtClean="0">
              <a:ln cmpd="dbl">
                <a:solidFill>
                  <a:schemeClr val="tx1"/>
                </a:solidFill>
              </a:ln>
              <a:solidFill>
                <a:srgbClr val="66FFFF"/>
              </a:solidFill>
              <a:effectLst>
                <a:outerShdw blurRad="38100" dist="38100" dir="2700000" algn="tl">
                  <a:srgbClr val="000000">
                    <a:alpha val="43137"/>
                  </a:srgbClr>
                </a:outerShdw>
              </a:effectLst>
            </a:endParaRPr>
          </a:p>
          <a:p>
            <a:r>
              <a:rPr lang="el-GR" dirty="0" smtClean="0">
                <a:ln cmpd="dbl">
                  <a:solidFill>
                    <a:schemeClr val="tx1"/>
                  </a:solidFill>
                </a:ln>
                <a:solidFill>
                  <a:srgbClr val="66FFFF"/>
                </a:solidFill>
                <a:effectLst>
                  <a:outerShdw blurRad="38100" dist="38100" dir="2700000" algn="tl">
                    <a:srgbClr val="000000">
                      <a:alpha val="43137"/>
                    </a:srgbClr>
                  </a:outerShdw>
                </a:effectLst>
              </a:rPr>
              <a:t>παθολογοανατομίας</a:t>
            </a:r>
          </a:p>
          <a:p>
            <a:endParaRPr lang="el-GR" dirty="0">
              <a:ln cmpd="dbl">
                <a:solidFill>
                  <a:schemeClr val="tx1"/>
                </a:solidFill>
              </a:ln>
              <a:solidFill>
                <a:srgbClr val="66FFFF"/>
              </a:solidFill>
              <a:effectLst>
                <a:outerShdw blurRad="38100" dist="38100" dir="2700000" algn="tl">
                  <a:srgbClr val="000000">
                    <a:alpha val="43137"/>
                  </a:srgbClr>
                </a:outerShdw>
              </a:effectLst>
            </a:endParaRPr>
          </a:p>
          <a:p>
            <a:endParaRPr lang="el-GR" dirty="0" smtClean="0">
              <a:ln cmpd="dbl">
                <a:solidFill>
                  <a:schemeClr val="tx1"/>
                </a:solidFill>
              </a:ln>
              <a:solidFill>
                <a:srgbClr val="66FFFF"/>
              </a:solidFill>
              <a:effectLst>
                <a:outerShdw blurRad="38100" dist="38100" dir="2700000" algn="tl">
                  <a:srgbClr val="000000">
                    <a:alpha val="43137"/>
                  </a:srgbClr>
                </a:outerShdw>
              </a:effectLst>
            </a:endParaRPr>
          </a:p>
          <a:p>
            <a:r>
              <a:rPr lang="el-GR" sz="2400" dirty="0" smtClean="0">
                <a:ln cmpd="dbl">
                  <a:solidFill>
                    <a:schemeClr val="tx1"/>
                  </a:solidFill>
                </a:ln>
                <a:solidFill>
                  <a:srgbClr val="66FFFF"/>
                </a:solidFill>
                <a:effectLst>
                  <a:outerShdw blurRad="38100" dist="38100" dir="2700000" algn="tl">
                    <a:srgbClr val="000000">
                      <a:alpha val="43137"/>
                    </a:srgbClr>
                  </a:outerShdw>
                </a:effectLst>
              </a:rPr>
              <a:t>Ανδρέας </a:t>
            </a:r>
            <a:r>
              <a:rPr lang="en-US" sz="2400" dirty="0" smtClean="0">
                <a:ln cmpd="dbl">
                  <a:solidFill>
                    <a:schemeClr val="tx1"/>
                  </a:solidFill>
                </a:ln>
                <a:solidFill>
                  <a:srgbClr val="66FFFF"/>
                </a:solidFill>
                <a:effectLst>
                  <a:outerShdw blurRad="38100" dist="38100" dir="2700000" algn="tl">
                    <a:srgbClr val="000000">
                      <a:alpha val="43137"/>
                    </a:srgbClr>
                  </a:outerShdw>
                </a:effectLst>
              </a:rPr>
              <a:t> </a:t>
            </a:r>
            <a:r>
              <a:rPr lang="el-GR" sz="2400" dirty="0" smtClean="0">
                <a:ln cmpd="dbl">
                  <a:solidFill>
                    <a:schemeClr val="tx1"/>
                  </a:solidFill>
                </a:ln>
                <a:solidFill>
                  <a:srgbClr val="66FFFF"/>
                </a:solidFill>
                <a:effectLst>
                  <a:outerShdw blurRad="38100" dist="38100" dir="2700000" algn="tl">
                    <a:srgbClr val="000000">
                      <a:alpha val="43137"/>
                    </a:srgbClr>
                  </a:outerShdw>
                </a:effectLst>
              </a:rPr>
              <a:t>Χ. Λάζαρης </a:t>
            </a:r>
          </a:p>
          <a:p>
            <a:r>
              <a:rPr lang="el-GR" sz="2400" dirty="0" smtClean="0">
                <a:ln cmpd="dbl">
                  <a:solidFill>
                    <a:schemeClr val="tx1"/>
                  </a:solidFill>
                </a:ln>
                <a:solidFill>
                  <a:srgbClr val="66FFFF"/>
                </a:solidFill>
                <a:effectLst>
                  <a:outerShdw blurRad="38100" dist="38100" dir="2700000" algn="tl">
                    <a:srgbClr val="000000">
                      <a:alpha val="43137"/>
                    </a:srgbClr>
                  </a:outerShdw>
                </a:effectLst>
              </a:rPr>
              <a:t>Ιατρός - Ιστοπαθολόγος</a:t>
            </a:r>
          </a:p>
          <a:p>
            <a:endParaRPr lang="el-GR" dirty="0" smtClean="0"/>
          </a:p>
          <a:p>
            <a:endParaRPr lang="el-GR" dirty="0"/>
          </a:p>
          <a:p>
            <a:endParaRPr lang="el-GR" dirty="0"/>
          </a:p>
        </p:txBody>
      </p:sp>
      <p:pic>
        <p:nvPicPr>
          <p:cNvPr id="56321" name="Picture 1" descr="C:\Users\KAV-AGRO\Desktop\9.3.18 ΘΕΣΣΑΛΟΝΙΚΗ\image002.jpg"/>
          <p:cNvPicPr>
            <a:picLocks noChangeAspect="1" noChangeArrowheads="1"/>
          </p:cNvPicPr>
          <p:nvPr/>
        </p:nvPicPr>
        <p:blipFill>
          <a:blip r:embed="rId2" cstate="print"/>
          <a:srcRect/>
          <a:stretch>
            <a:fillRect/>
          </a:stretch>
        </p:blipFill>
        <p:spPr bwMode="auto">
          <a:xfrm>
            <a:off x="0" y="0"/>
            <a:ext cx="9144000" cy="1104698"/>
          </a:xfrm>
          <a:prstGeom prst="rect">
            <a:avLst/>
          </a:prstGeom>
          <a:noFill/>
        </p:spPr>
      </p:pic>
      <p:pic>
        <p:nvPicPr>
          <p:cNvPr id="4" name="Picture 1" descr="C:\Users\KAV-AGRO\Desktop\9.3.18 ΘΕΣΣΑΛΟΝΙΚΗ\t-rg-la-salonic-1929.jpg!Large.jpg"/>
          <p:cNvPicPr>
            <a:picLocks noChangeAspect="1" noChangeArrowheads="1"/>
          </p:cNvPicPr>
          <p:nvPr/>
        </p:nvPicPr>
        <p:blipFill>
          <a:blip r:embed="rId3" cstate="print"/>
          <a:srcRect/>
          <a:stretch>
            <a:fillRect/>
          </a:stretch>
        </p:blipFill>
        <p:spPr bwMode="auto">
          <a:xfrm>
            <a:off x="251520" y="2060848"/>
            <a:ext cx="4405930" cy="3744416"/>
          </a:xfrm>
          <a:prstGeom prst="rect">
            <a:avLst/>
          </a:prstGeom>
          <a:noFill/>
        </p:spPr>
      </p:pic>
      <p:sp>
        <p:nvSpPr>
          <p:cNvPr id="5" name="2 - Θέση κειμένου"/>
          <p:cNvSpPr txBox="1">
            <a:spLocks/>
          </p:cNvSpPr>
          <p:nvPr/>
        </p:nvSpPr>
        <p:spPr>
          <a:xfrm>
            <a:off x="457200" y="5805264"/>
            <a:ext cx="4040188" cy="720081"/>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900" b="0" i="0" u="none" strike="noStrike" kern="1200" cap="none" spc="0" normalizeH="0" baseline="0" noProof="0" dirty="0" smtClean="0">
                <a:ln>
                  <a:noFill/>
                </a:ln>
                <a:effectLst/>
                <a:uLnTx/>
                <a:uFillTx/>
                <a:latin typeface="+mn-lt"/>
                <a:ea typeface="+mn-ea"/>
                <a:cs typeface="+mn-cs"/>
              </a:rPr>
              <a:t>Ρ. </a:t>
            </a:r>
            <a:r>
              <a:rPr kumimoji="0" lang="el-GR" sz="900" b="0" i="0" u="none" strike="noStrike" kern="1200" cap="none" spc="0" normalizeH="0" baseline="0" noProof="0" dirty="0" err="1" smtClean="0">
                <a:ln>
                  <a:noFill/>
                </a:ln>
                <a:effectLst/>
                <a:uLnTx/>
                <a:uFillTx/>
                <a:latin typeface="+mn-lt"/>
                <a:ea typeface="+mn-ea"/>
                <a:cs typeface="+mn-cs"/>
              </a:rPr>
              <a:t>Σβάιτσερ</a:t>
            </a:r>
            <a:r>
              <a:rPr kumimoji="0" lang="el-GR" sz="900" b="0" i="0" u="none" strike="noStrike" kern="1200" cap="none" spc="0" normalizeH="0" baseline="0" noProof="0" dirty="0" smtClean="0">
                <a:ln>
                  <a:noFill/>
                </a:ln>
                <a:effectLst/>
                <a:uLnTx/>
                <a:uFillTx/>
                <a:latin typeface="+mn-lt"/>
                <a:ea typeface="+mn-ea"/>
                <a:cs typeface="+mn-cs"/>
              </a:rPr>
              <a:t>-</a:t>
            </a:r>
            <a:r>
              <a:rPr kumimoji="0" lang="el-GR" sz="900" b="0" i="0" u="none" strike="noStrike" kern="1200" cap="none" spc="0" normalizeH="0" baseline="0" noProof="0" dirty="0" err="1" smtClean="0">
                <a:ln>
                  <a:noFill/>
                </a:ln>
                <a:effectLst/>
                <a:uLnTx/>
                <a:uFillTx/>
                <a:latin typeface="+mn-lt"/>
                <a:ea typeface="+mn-ea"/>
                <a:cs typeface="+mn-cs"/>
              </a:rPr>
              <a:t>Κουμπάνα</a:t>
            </a:r>
            <a:r>
              <a:rPr kumimoji="0" lang="en-US" sz="900" b="0" i="0" u="none" strike="noStrike" kern="1200" cap="none" spc="0" normalizeH="0" baseline="0" noProof="0" dirty="0" smtClean="0">
                <a:ln>
                  <a:noFill/>
                </a:ln>
                <a:effectLst/>
                <a:uLnTx/>
                <a:uFillTx/>
                <a:latin typeface="+mn-lt"/>
                <a:ea typeface="+mn-ea"/>
                <a:cs typeface="+mn-cs"/>
              </a:rPr>
              <a:t>: </a:t>
            </a:r>
            <a:r>
              <a:rPr kumimoji="0" lang="el-GR" sz="900" b="0" i="0" u="none" strike="noStrike" kern="1200" cap="none" spc="0" normalizeH="0" baseline="0" noProof="0" dirty="0" smtClean="0">
                <a:ln>
                  <a:noFill/>
                </a:ln>
                <a:effectLst/>
                <a:uLnTx/>
                <a:uFillTx/>
                <a:latin typeface="+mn-lt"/>
                <a:ea typeface="+mn-ea"/>
                <a:cs typeface="+mn-cs"/>
              </a:rPr>
              <a:t>Αγορά στη Θεσσαλονίκη, 1929.</a:t>
            </a:r>
            <a:endParaRPr kumimoji="0" lang="el-GR" sz="900" b="0" i="0" u="none" strike="noStrike" kern="1200" cap="none" spc="0" normalizeH="0" baseline="0" noProof="0" dirty="0">
              <a:ln>
                <a:noFill/>
              </a:ln>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p:cNvSpPr>
          <p:nvPr>
            <p:ph type="title"/>
          </p:nvPr>
        </p:nvSpPr>
        <p:spPr>
          <a:xfrm>
            <a:off x="0" y="1"/>
            <a:ext cx="9144000" cy="1000107"/>
          </a:xfrm>
        </p:spPr>
        <p:txBody>
          <a:bodyPr>
            <a:normAutofit fontScale="90000"/>
          </a:bodyPr>
          <a:lstStyle/>
          <a:p>
            <a:r>
              <a:rPr lang="el-GR" sz="3200" b="1" spc="600" dirty="0" smtClean="0"/>
              <a:t>Αναφορά ποσοστού </a:t>
            </a:r>
            <a:r>
              <a:rPr lang="el-GR" sz="3200" b="1" dirty="0" smtClean="0"/>
              <a:t> σαρκωματοειδούς ή και  ραβδοειδούς (απο)διαφοροποίησης  ΝΚΚ</a:t>
            </a:r>
          </a:p>
        </p:txBody>
      </p:sp>
      <p:sp>
        <p:nvSpPr>
          <p:cNvPr id="103427" name="Rectangle 3"/>
          <p:cNvSpPr>
            <a:spLocks noGrp="1"/>
          </p:cNvSpPr>
          <p:nvPr>
            <p:ph type="body" idx="1"/>
          </p:nvPr>
        </p:nvSpPr>
        <p:spPr>
          <a:xfrm>
            <a:off x="457200" y="928670"/>
            <a:ext cx="8229600" cy="5197493"/>
          </a:xfrm>
        </p:spPr>
        <p:txBody>
          <a:bodyPr/>
          <a:lstStyle/>
          <a:p>
            <a:r>
              <a:rPr lang="el-GR" dirty="0" smtClean="0"/>
              <a:t>Δεν απαιτείται ελάχιστο ποσοστό για να τεθεί η διάγνωση.</a:t>
            </a:r>
          </a:p>
          <a:p>
            <a:r>
              <a:rPr lang="el-GR" dirty="0" smtClean="0"/>
              <a:t>↑ υποτροπές &amp; μεταστάσεις.</a:t>
            </a:r>
          </a:p>
          <a:p>
            <a:r>
              <a:rPr lang="el-GR" dirty="0" smtClean="0"/>
              <a:t>Προσπάθεια καταβάλλεται να αναγνωριστεί η </a:t>
            </a:r>
            <a:r>
              <a:rPr lang="el-GR" dirty="0" smtClean="0">
                <a:effectLst>
                  <a:outerShdw blurRad="38100" dist="38100" dir="2700000" algn="tl">
                    <a:srgbClr val="000000">
                      <a:alpha val="43137"/>
                    </a:srgbClr>
                  </a:outerShdw>
                </a:effectLst>
              </a:rPr>
              <a:t>υποκείμενη</a:t>
            </a:r>
            <a:r>
              <a:rPr lang="el-GR" dirty="0" smtClean="0"/>
              <a:t> ιστολογική  ποικιλία  ΝΚΚ.</a:t>
            </a:r>
          </a:p>
        </p:txBody>
      </p:sp>
      <p:pic>
        <p:nvPicPr>
          <p:cNvPr id="103429" name="Picture 5" descr="17259775511_085de58c85_b"/>
          <p:cNvPicPr>
            <a:picLocks noChangeAspect="1" noChangeArrowheads="1"/>
          </p:cNvPicPr>
          <p:nvPr/>
        </p:nvPicPr>
        <p:blipFill>
          <a:blip r:embed="rId2" cstate="print"/>
          <a:srcRect/>
          <a:stretch>
            <a:fillRect/>
          </a:stretch>
        </p:blipFill>
        <p:spPr bwMode="auto">
          <a:xfrm>
            <a:off x="4786314" y="3643314"/>
            <a:ext cx="3816350" cy="2874962"/>
          </a:xfrm>
          <a:prstGeom prst="rect">
            <a:avLst/>
          </a:prstGeom>
          <a:noFill/>
        </p:spPr>
      </p:pic>
      <p:pic>
        <p:nvPicPr>
          <p:cNvPr id="30721" name="Picture 1" descr="C:\Users\KAV-AGRO\Desktop\FIG 1.5.10._preview.jpeg"/>
          <p:cNvPicPr>
            <a:picLocks noChangeAspect="1" noChangeArrowheads="1"/>
          </p:cNvPicPr>
          <p:nvPr/>
        </p:nvPicPr>
        <p:blipFill>
          <a:blip r:embed="rId3" cstate="print"/>
          <a:srcRect/>
          <a:stretch>
            <a:fillRect/>
          </a:stretch>
        </p:blipFill>
        <p:spPr bwMode="auto">
          <a:xfrm>
            <a:off x="539552" y="3645024"/>
            <a:ext cx="3816424" cy="2862318"/>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 Τίτλος"/>
          <p:cNvSpPr>
            <a:spLocks noGrp="1"/>
          </p:cNvSpPr>
          <p:nvPr>
            <p:ph type="title"/>
          </p:nvPr>
        </p:nvSpPr>
        <p:spPr>
          <a:xfrm>
            <a:off x="179388" y="1"/>
            <a:ext cx="8821768" cy="785793"/>
          </a:xfrm>
        </p:spPr>
        <p:txBody>
          <a:bodyPr rtlCol="0">
            <a:noAutofit/>
          </a:bodyPr>
          <a:lstStyle/>
          <a:p>
            <a:pPr fontAlgn="auto">
              <a:spcAft>
                <a:spcPts val="0"/>
              </a:spcAft>
              <a:defRPr/>
            </a:pPr>
            <a:r>
              <a:rPr lang="el-GR" sz="2800" b="1" dirty="0" smtClean="0">
                <a:solidFill>
                  <a:schemeClr val="tx2"/>
                </a:solidFill>
              </a:rPr>
              <a:t>ΘΕΜΑΤΑ ΣΤΑΔΙΟΠΟΙΗΣΗΣ ( 8</a:t>
            </a:r>
            <a:r>
              <a:rPr lang="el-GR" sz="2800" b="1" baseline="30000" dirty="0" smtClean="0">
                <a:solidFill>
                  <a:schemeClr val="tx2"/>
                </a:solidFill>
              </a:rPr>
              <a:t>η</a:t>
            </a:r>
            <a:r>
              <a:rPr lang="el-GR" sz="2800" b="1" dirty="0" smtClean="0">
                <a:solidFill>
                  <a:schemeClr val="tx2"/>
                </a:solidFill>
              </a:rPr>
              <a:t> έκδοση </a:t>
            </a:r>
            <a:r>
              <a:rPr lang="en-US" sz="2800" b="1" dirty="0" smtClean="0">
                <a:solidFill>
                  <a:schemeClr val="tx2"/>
                </a:solidFill>
              </a:rPr>
              <a:t>AJCC/TNM, 2017)</a:t>
            </a:r>
            <a:r>
              <a:rPr lang="el-GR" sz="2800" b="1" dirty="0" smtClean="0">
                <a:solidFill>
                  <a:schemeClr val="tx2"/>
                </a:solidFill>
              </a:rPr>
              <a:t>. </a:t>
            </a:r>
            <a:r>
              <a:rPr lang="el-GR" sz="3200" b="1" dirty="0" smtClean="0">
                <a:solidFill>
                  <a:schemeClr val="tx2"/>
                </a:solidFill>
              </a:rPr>
              <a:t/>
            </a:r>
            <a:br>
              <a:rPr lang="el-GR" sz="3200" b="1" dirty="0" smtClean="0">
                <a:solidFill>
                  <a:schemeClr val="tx2"/>
                </a:solidFill>
              </a:rPr>
            </a:br>
            <a:r>
              <a:rPr lang="el-GR" sz="3200" b="1" dirty="0" smtClean="0">
                <a:solidFill>
                  <a:schemeClr val="tx2"/>
                </a:solidFill>
              </a:rPr>
              <a:t>ΔΙΗΘΗΣΗ ΠΕΡΙΝΕΦΡΙΚΩΝ ΙΣΤΩΝ</a:t>
            </a:r>
          </a:p>
        </p:txBody>
      </p:sp>
      <p:sp>
        <p:nvSpPr>
          <p:cNvPr id="12291" name="2 - Θέση περιεχομένου"/>
          <p:cNvSpPr>
            <a:spLocks noGrp="1"/>
          </p:cNvSpPr>
          <p:nvPr>
            <p:ph idx="1"/>
          </p:nvPr>
        </p:nvSpPr>
        <p:spPr>
          <a:xfrm>
            <a:off x="457200" y="857232"/>
            <a:ext cx="8229600" cy="5268931"/>
          </a:xfrm>
        </p:spPr>
        <p:txBody>
          <a:bodyPr rtlCol="0">
            <a:normAutofit/>
          </a:bodyPr>
          <a:lstStyle/>
          <a:p>
            <a:pPr fontAlgn="auto">
              <a:spcAft>
                <a:spcPts val="0"/>
              </a:spcAft>
              <a:buFont typeface="Wingdings 3" charset="2"/>
              <a:buChar char=""/>
              <a:defRPr/>
            </a:pPr>
            <a:r>
              <a:rPr lang="el-GR" sz="2400" dirty="0" smtClean="0"/>
              <a:t>Περινεφρικό λίπος: Ο ινολιπώδης ιστός ο οποίος βρίσκεται ανάμεσα στην </a:t>
            </a:r>
            <a:r>
              <a:rPr lang="el-GR" sz="2400" b="1" dirty="0" smtClean="0">
                <a:solidFill>
                  <a:schemeClr val="accent1"/>
                </a:solidFill>
              </a:rPr>
              <a:t>νεφρική κάψα </a:t>
            </a:r>
            <a:r>
              <a:rPr lang="el-GR" sz="2400" dirty="0" smtClean="0"/>
              <a:t>και στην </a:t>
            </a:r>
            <a:r>
              <a:rPr lang="el-GR" sz="2400" b="1" dirty="0" err="1" smtClean="0">
                <a:solidFill>
                  <a:srgbClr val="FF0000"/>
                </a:solidFill>
              </a:rPr>
              <a:t>περιτονία</a:t>
            </a:r>
            <a:r>
              <a:rPr lang="el-GR" sz="2400" b="1" dirty="0" smtClean="0">
                <a:solidFill>
                  <a:srgbClr val="FF0000"/>
                </a:solidFill>
              </a:rPr>
              <a:t> του </a:t>
            </a:r>
            <a:r>
              <a:rPr lang="en-US" sz="2400" b="1" dirty="0" err="1" smtClean="0">
                <a:solidFill>
                  <a:srgbClr val="FF0000"/>
                </a:solidFill>
              </a:rPr>
              <a:t>Gerota</a:t>
            </a:r>
            <a:r>
              <a:rPr lang="el-GR" sz="2400" b="1" dirty="0" smtClean="0">
                <a:solidFill>
                  <a:srgbClr val="FF0000"/>
                </a:solidFill>
              </a:rPr>
              <a:t>.</a:t>
            </a:r>
            <a:endParaRPr lang="en-US" sz="2400" b="1" dirty="0" smtClean="0">
              <a:solidFill>
                <a:srgbClr val="FF0000"/>
              </a:solidFill>
            </a:endParaRPr>
          </a:p>
          <a:p>
            <a:pPr fontAlgn="auto">
              <a:spcAft>
                <a:spcPts val="0"/>
              </a:spcAft>
              <a:buFont typeface="Wingdings 3" charset="2"/>
              <a:buChar char=""/>
              <a:defRPr/>
            </a:pPr>
            <a:r>
              <a:rPr lang="en-US" sz="2400" dirty="0" smtClean="0"/>
              <a:t>H</a:t>
            </a:r>
            <a:r>
              <a:rPr lang="el-GR" sz="2400" dirty="0" smtClean="0"/>
              <a:t> </a:t>
            </a:r>
            <a:r>
              <a:rPr lang="el-GR" sz="2400" u="sng" dirty="0" smtClean="0">
                <a:solidFill>
                  <a:schemeClr val="bg2">
                    <a:lumMod val="50000"/>
                  </a:schemeClr>
                </a:solidFill>
              </a:rPr>
              <a:t>νεφρική κάψα </a:t>
            </a:r>
            <a:r>
              <a:rPr lang="el-GR" sz="2400" dirty="0" smtClean="0"/>
              <a:t>και η </a:t>
            </a:r>
            <a:r>
              <a:rPr lang="el-GR" sz="2400" u="sng" dirty="0" smtClean="0">
                <a:solidFill>
                  <a:srgbClr val="FF0000"/>
                </a:solidFill>
              </a:rPr>
              <a:t>περιτονία του </a:t>
            </a:r>
            <a:r>
              <a:rPr lang="en-US" sz="2400" u="sng" dirty="0" err="1" smtClean="0">
                <a:solidFill>
                  <a:srgbClr val="FF0000"/>
                </a:solidFill>
              </a:rPr>
              <a:t>Gerota</a:t>
            </a:r>
            <a:r>
              <a:rPr lang="en-US" sz="2400" u="sng" dirty="0" smtClean="0">
                <a:solidFill>
                  <a:srgbClr val="FF0000"/>
                </a:solidFill>
              </a:rPr>
              <a:t> </a:t>
            </a:r>
            <a:r>
              <a:rPr lang="el-GR" sz="2400" dirty="0" smtClean="0"/>
              <a:t>αποτελούν σημαντικά ανατομικά στοιχεία για τον προσδιορισμό του </a:t>
            </a:r>
            <a:r>
              <a:rPr lang="el-GR" sz="2400" b="1" dirty="0" smtClean="0">
                <a:effectLst>
                  <a:outerShdw blurRad="38100" dist="38100" dir="2700000" algn="tl">
                    <a:srgbClr val="000000">
                      <a:alpha val="43137"/>
                    </a:srgbClr>
                  </a:outerShdw>
                </a:effectLst>
              </a:rPr>
              <a:t>σταδίου</a:t>
            </a:r>
            <a:r>
              <a:rPr lang="el-GR" sz="2400" dirty="0" smtClean="0"/>
              <a:t> και τον καθορισμό της </a:t>
            </a:r>
            <a:r>
              <a:rPr lang="el-GR" sz="2400" b="1" dirty="0" smtClean="0"/>
              <a:t>εξω</a:t>
            </a:r>
            <a:r>
              <a:rPr lang="el-GR" sz="2400" dirty="0" smtClean="0"/>
              <a:t>νεφρικής </a:t>
            </a:r>
            <a:r>
              <a:rPr lang="el-GR" sz="2400" b="1" dirty="0" smtClean="0"/>
              <a:t>επέκτασης</a:t>
            </a:r>
            <a:r>
              <a:rPr lang="el-GR" sz="2400" dirty="0" smtClean="0"/>
              <a:t> ενός νεφρικού καρκινώματος ( στάδια </a:t>
            </a:r>
            <a:r>
              <a:rPr lang="en-US" sz="2400" u="sng" dirty="0" smtClean="0">
                <a:solidFill>
                  <a:schemeClr val="bg2">
                    <a:lumMod val="50000"/>
                  </a:schemeClr>
                </a:solidFill>
              </a:rPr>
              <a:t>pT</a:t>
            </a:r>
            <a:r>
              <a:rPr lang="en-US" sz="2400" b="1" u="sng" dirty="0" smtClean="0">
                <a:solidFill>
                  <a:schemeClr val="bg2">
                    <a:lumMod val="50000"/>
                  </a:schemeClr>
                </a:solidFill>
              </a:rPr>
              <a:t>3</a:t>
            </a:r>
            <a:r>
              <a:rPr lang="en-US" sz="2400" u="sng" dirty="0" smtClean="0"/>
              <a:t> </a:t>
            </a:r>
            <a:r>
              <a:rPr lang="en-US" sz="2400" dirty="0" smtClean="0"/>
              <a:t>&amp; </a:t>
            </a:r>
            <a:r>
              <a:rPr lang="en-US" sz="2400" u="sng" dirty="0" smtClean="0">
                <a:solidFill>
                  <a:srgbClr val="FF0000"/>
                </a:solidFill>
              </a:rPr>
              <a:t>pT</a:t>
            </a:r>
            <a:r>
              <a:rPr lang="en-US" sz="2400" b="1" u="sng" dirty="0" smtClean="0">
                <a:solidFill>
                  <a:srgbClr val="FF0000"/>
                </a:solidFill>
              </a:rPr>
              <a:t>4</a:t>
            </a:r>
            <a:r>
              <a:rPr lang="el-GR" sz="2400" b="1" dirty="0" smtClean="0"/>
              <a:t>,</a:t>
            </a:r>
            <a:r>
              <a:rPr lang="el-GR" sz="2400" b="1" dirty="0" smtClean="0">
                <a:solidFill>
                  <a:schemeClr val="bg2">
                    <a:lumMod val="50000"/>
                  </a:schemeClr>
                </a:solidFill>
              </a:rPr>
              <a:t> </a:t>
            </a:r>
            <a:r>
              <a:rPr lang="el-GR" sz="2400" dirty="0" smtClean="0"/>
              <a:t>αντίστοιχα</a:t>
            </a:r>
            <a:r>
              <a:rPr lang="en-US" sz="2400" dirty="0" smtClean="0"/>
              <a:t>)</a:t>
            </a:r>
            <a:endParaRPr lang="el-GR" sz="2400" dirty="0" smtClean="0"/>
          </a:p>
          <a:p>
            <a:pPr marL="0" indent="0" fontAlgn="auto">
              <a:spcAft>
                <a:spcPts val="0"/>
              </a:spcAft>
              <a:buFont typeface="Wingdings 3" charset="2"/>
              <a:buNone/>
              <a:defRPr/>
            </a:pPr>
            <a:endParaRPr lang="el-GR" sz="2400" dirty="0" smtClean="0"/>
          </a:p>
        </p:txBody>
      </p:sp>
      <p:pic>
        <p:nvPicPr>
          <p:cNvPr id="17413" name="Picture 2" descr="&lt;div style=&quot;background:navy;padding:5px; font-family:Verdana, Arial, Helvetica, sans-serif; font-size:12px;&quot;&gt;Image B&lt;/div&gt;"/>
          <p:cNvPicPr>
            <a:picLocks noChangeAspect="1" noChangeArrowheads="1"/>
          </p:cNvPicPr>
          <p:nvPr/>
        </p:nvPicPr>
        <p:blipFill>
          <a:blip r:embed="rId2" cstate="print"/>
          <a:srcRect/>
          <a:stretch>
            <a:fillRect/>
          </a:stretch>
        </p:blipFill>
        <p:spPr bwMode="auto">
          <a:xfrm>
            <a:off x="142843" y="3286124"/>
            <a:ext cx="4511553" cy="3383236"/>
          </a:xfrm>
          <a:prstGeom prst="rect">
            <a:avLst/>
          </a:prstGeom>
          <a:noFill/>
          <a:ln w="9525">
            <a:noFill/>
            <a:miter lim="800000"/>
            <a:headEnd/>
            <a:tailEnd/>
          </a:ln>
        </p:spPr>
      </p:pic>
      <p:pic>
        <p:nvPicPr>
          <p:cNvPr id="17414" name="Picture 2" descr="&lt;div style=&quot;background:navy;padding:5px; font-family:Verdana, Arial, Helvetica, sans-serif; font-size:12px;&quot;&gt;Image A&lt;/div&gt;"/>
          <p:cNvPicPr>
            <a:picLocks noChangeAspect="1" noChangeArrowheads="1"/>
          </p:cNvPicPr>
          <p:nvPr/>
        </p:nvPicPr>
        <p:blipFill>
          <a:blip r:embed="rId3" cstate="print"/>
          <a:srcRect/>
          <a:stretch>
            <a:fillRect/>
          </a:stretch>
        </p:blipFill>
        <p:spPr bwMode="auto">
          <a:xfrm>
            <a:off x="4427984" y="3284984"/>
            <a:ext cx="4524982" cy="33941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179388" y="0"/>
            <a:ext cx="4638675" cy="6896100"/>
          </a:xfrm>
          <a:prstGeom prst="rect">
            <a:avLst/>
          </a:prstGeom>
          <a:noFill/>
          <a:ln w="9525">
            <a:noFill/>
            <a:miter lim="800000"/>
            <a:headEnd/>
            <a:tailEnd/>
          </a:ln>
        </p:spPr>
      </p:pic>
      <p:sp>
        <p:nvSpPr>
          <p:cNvPr id="21507" name="2 - Ορθογώνιο"/>
          <p:cNvSpPr>
            <a:spLocks noChangeArrowheads="1"/>
          </p:cNvSpPr>
          <p:nvPr/>
        </p:nvSpPr>
        <p:spPr bwMode="auto">
          <a:xfrm>
            <a:off x="4857752" y="0"/>
            <a:ext cx="4286248" cy="6765955"/>
          </a:xfrm>
          <a:prstGeom prst="rect">
            <a:avLst/>
          </a:prstGeom>
          <a:noFill/>
          <a:ln w="9525">
            <a:noFill/>
            <a:miter lim="800000"/>
            <a:headEnd/>
            <a:tailEnd/>
          </a:ln>
        </p:spPr>
        <p:txBody>
          <a:bodyPr wrap="square">
            <a:spAutoFit/>
          </a:bodyPr>
          <a:lstStyle/>
          <a:p>
            <a:pPr eaLnBrk="1" hangingPunct="1"/>
            <a:endParaRPr lang="el-GR" sz="1700" b="1" dirty="0">
              <a:solidFill>
                <a:srgbClr val="EF7A24"/>
              </a:solidFill>
              <a:latin typeface="Century Gothic" pitchFamily="34" charset="0"/>
            </a:endParaRPr>
          </a:p>
          <a:p>
            <a:pPr algn="ctr" eaLnBrk="1" hangingPunct="1"/>
            <a:r>
              <a:rPr lang="el-GR" sz="2000" b="1" dirty="0" smtClean="0">
                <a:solidFill>
                  <a:schemeClr val="tx2"/>
                </a:solidFill>
              </a:rPr>
              <a:t>ΔΙΗΘΗΣΗ </a:t>
            </a:r>
            <a:r>
              <a:rPr lang="el-GR" sz="2000" b="1" dirty="0">
                <a:solidFill>
                  <a:schemeClr val="tx2"/>
                </a:solidFill>
              </a:rPr>
              <a:t>ΠΕΡΙΝΕΦΡΙΚΟΥ ΛΙΠΟΥΣ</a:t>
            </a:r>
            <a:br>
              <a:rPr lang="el-GR" sz="2000" b="1" dirty="0">
                <a:solidFill>
                  <a:schemeClr val="tx2"/>
                </a:solidFill>
              </a:rPr>
            </a:br>
            <a:r>
              <a:rPr lang="el-GR" sz="2000" b="1" spc="300" dirty="0">
                <a:solidFill>
                  <a:schemeClr val="tx2"/>
                </a:solidFill>
              </a:rPr>
              <a:t>ΜΑΚΡΟΣΚΟΠΙΚΗ ΠΡΟΣΕΓΓΙΣΗ</a:t>
            </a:r>
            <a:endParaRPr lang="el-GR" sz="2000" spc="300" dirty="0">
              <a:solidFill>
                <a:schemeClr val="tx2"/>
              </a:solidFill>
            </a:endParaRPr>
          </a:p>
          <a:p>
            <a:pPr eaLnBrk="1" hangingPunct="1"/>
            <a:endParaRPr lang="el-GR" sz="2000" dirty="0"/>
          </a:p>
          <a:p>
            <a:pPr marL="457200" indent="-457200" eaLnBrk="1" hangingPunct="1">
              <a:buAutoNum type="alphaUcPeriod"/>
            </a:pPr>
            <a:r>
              <a:rPr lang="el-GR" sz="2000" dirty="0" err="1" smtClean="0"/>
              <a:t>Περίγραπτο</a:t>
            </a:r>
            <a:r>
              <a:rPr lang="el-GR" sz="2000" dirty="0" smtClean="0"/>
              <a:t> </a:t>
            </a:r>
            <a:r>
              <a:rPr lang="el-GR" sz="2000" dirty="0"/>
              <a:t>απωθητικό όριο πέραν των φυσιολογικών ορίων του </a:t>
            </a:r>
            <a:r>
              <a:rPr lang="el-GR" sz="2000" dirty="0" smtClean="0"/>
              <a:t>νεφρού </a:t>
            </a:r>
            <a:r>
              <a:rPr lang="el-GR" sz="2000" b="1" u="sng" dirty="0" smtClean="0"/>
              <a:t>δεν</a:t>
            </a:r>
            <a:r>
              <a:rPr lang="el-GR" sz="2000" b="1" dirty="0" smtClean="0"/>
              <a:t> </a:t>
            </a:r>
            <a:r>
              <a:rPr lang="el-GR" sz="2000" dirty="0"/>
              <a:t>τεκμηριώνει </a:t>
            </a:r>
            <a:r>
              <a:rPr lang="el-GR" sz="2000" dirty="0" err="1"/>
              <a:t>περινεφρική</a:t>
            </a:r>
            <a:r>
              <a:rPr lang="el-GR" sz="2000" dirty="0"/>
              <a:t> </a:t>
            </a:r>
            <a:r>
              <a:rPr lang="el-GR" sz="2000" dirty="0" smtClean="0"/>
              <a:t>διήθηση</a:t>
            </a:r>
            <a:r>
              <a:rPr lang="en-US" sz="2000" dirty="0" smtClean="0"/>
              <a:t>, </a:t>
            </a:r>
            <a:r>
              <a:rPr lang="el-GR" sz="2000" dirty="0" smtClean="0"/>
              <a:t>εφόσον μικροσκοπικώς αναγνωρίζονται στοιχεία ινώδους κάψας</a:t>
            </a:r>
            <a:endParaRPr lang="el-GR" sz="2000" dirty="0"/>
          </a:p>
          <a:p>
            <a:pPr eaLnBrk="1" hangingPunct="1"/>
            <a:endParaRPr lang="en-US" sz="2000" dirty="0"/>
          </a:p>
          <a:p>
            <a:pPr eaLnBrk="1" hangingPunct="1"/>
            <a:r>
              <a:rPr lang="en-US" sz="2000" dirty="0" smtClean="0"/>
              <a:t>B</a:t>
            </a:r>
            <a:r>
              <a:rPr lang="el-GR" sz="2000" dirty="0" smtClean="0"/>
              <a:t>. </a:t>
            </a:r>
            <a:r>
              <a:rPr lang="el-GR" sz="2000" dirty="0"/>
              <a:t>Διάσπαση </a:t>
            </a:r>
            <a:r>
              <a:rPr lang="el-GR" sz="2000" b="1" dirty="0">
                <a:solidFill>
                  <a:schemeClr val="bg2">
                    <a:lumMod val="50000"/>
                  </a:schemeClr>
                </a:solidFill>
              </a:rPr>
              <a:t>νεφρικής κάψας </a:t>
            </a:r>
            <a:r>
              <a:rPr lang="el-GR" sz="2000" dirty="0"/>
              <a:t>και διήθηση περινεφρικού λίπους</a:t>
            </a:r>
          </a:p>
          <a:p>
            <a:pPr marL="742950" lvl="1" indent="-285750" eaLnBrk="1" hangingPunct="1">
              <a:spcBef>
                <a:spcPts val="1000"/>
              </a:spcBef>
              <a:buClr>
                <a:schemeClr val="accent1"/>
              </a:buClr>
              <a:buSzPct val="80000"/>
              <a:buFont typeface="Wingdings 3" pitchFamily="18" charset="2"/>
              <a:buChar char=""/>
            </a:pPr>
            <a:r>
              <a:rPr lang="el-GR" sz="2000" dirty="0"/>
              <a:t>όταν  ο όγκος  </a:t>
            </a:r>
            <a:r>
              <a:rPr lang="el-GR" sz="2000" dirty="0">
                <a:effectLst>
                  <a:outerShdw blurRad="38100" dist="38100" dir="2700000" algn="tl">
                    <a:srgbClr val="000000">
                      <a:alpha val="43137"/>
                    </a:srgbClr>
                  </a:outerShdw>
                </a:effectLst>
              </a:rPr>
              <a:t>χάνει το στρογγυλό ομαλό του </a:t>
            </a:r>
            <a:r>
              <a:rPr lang="en-US" sz="2000" dirty="0">
                <a:effectLst>
                  <a:outerShdw blurRad="38100" dist="38100" dir="2700000" algn="tl">
                    <a:srgbClr val="000000">
                      <a:alpha val="43137"/>
                    </a:srgbClr>
                  </a:outerShdw>
                </a:effectLst>
              </a:rPr>
              <a:t> </a:t>
            </a:r>
            <a:r>
              <a:rPr lang="el-GR" sz="2000" dirty="0">
                <a:effectLst>
                  <a:outerShdw blurRad="38100" dist="38100" dir="2700000" algn="tl">
                    <a:srgbClr val="000000">
                      <a:alpha val="43137"/>
                    </a:srgbClr>
                  </a:outerShdw>
                </a:effectLst>
              </a:rPr>
              <a:t>όριο </a:t>
            </a:r>
            <a:r>
              <a:rPr lang="el-GR" sz="2000" dirty="0"/>
              <a:t>σε σχέση με την κάψα και το περινεφρικό λίπος ή </a:t>
            </a:r>
          </a:p>
          <a:p>
            <a:pPr marL="742950" lvl="1" indent="-285750" eaLnBrk="1" hangingPunct="1">
              <a:spcBef>
                <a:spcPts val="1000"/>
              </a:spcBef>
              <a:buClr>
                <a:schemeClr val="accent1"/>
              </a:buClr>
              <a:buSzPct val="80000"/>
              <a:buFont typeface="Wingdings 3" pitchFamily="18" charset="2"/>
              <a:buChar char=""/>
            </a:pPr>
            <a:r>
              <a:rPr lang="el-GR" sz="2000" dirty="0"/>
              <a:t>όταν είναι </a:t>
            </a:r>
            <a:r>
              <a:rPr lang="el-GR" sz="2000" dirty="0">
                <a:effectLst>
                  <a:outerShdw blurRad="38100" dist="38100" dir="2700000" algn="tl">
                    <a:srgbClr val="000000">
                      <a:alpha val="43137"/>
                    </a:srgbClr>
                  </a:outerShdw>
                </a:effectLst>
              </a:rPr>
              <a:t>ορατά οζία ή ανώμαλες μάζες </a:t>
            </a:r>
            <a:r>
              <a:rPr lang="el-GR" sz="2000" dirty="0"/>
              <a:t>όγκου προβάλλουσες εντός του περινεφρικού λίπους.</a:t>
            </a:r>
          </a:p>
        </p:txBody>
      </p:sp>
      <p:pic>
        <p:nvPicPr>
          <p:cNvPr id="1028" name="Picture 4" descr="C:\Users\KAV-AGRO\Desktop\FIG 1.1.29._preview.jpeg"/>
          <p:cNvPicPr>
            <a:picLocks noChangeAspect="1" noChangeArrowheads="1"/>
          </p:cNvPicPr>
          <p:nvPr/>
        </p:nvPicPr>
        <p:blipFill>
          <a:blip r:embed="rId4" cstate="print"/>
          <a:srcRect/>
          <a:stretch>
            <a:fillRect/>
          </a:stretch>
        </p:blipFill>
        <p:spPr bwMode="auto">
          <a:xfrm rot="10800000">
            <a:off x="251519" y="1509133"/>
            <a:ext cx="2304256" cy="1732817"/>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rot="5400000">
            <a:off x="819011" y="-1062418"/>
            <a:ext cx="3096345" cy="4734367"/>
          </a:xfrm>
          <a:prstGeom prst="rect">
            <a:avLst/>
          </a:prstGeom>
          <a:noFill/>
          <a:ln w="9525">
            <a:noFill/>
            <a:miter lim="800000"/>
            <a:headEnd/>
            <a:tailEnd/>
          </a:ln>
        </p:spPr>
      </p:pic>
      <p:sp>
        <p:nvSpPr>
          <p:cNvPr id="24579" name="2 - Ορθογώνιο"/>
          <p:cNvSpPr>
            <a:spLocks noChangeArrowheads="1"/>
          </p:cNvSpPr>
          <p:nvPr/>
        </p:nvSpPr>
        <p:spPr bwMode="auto">
          <a:xfrm>
            <a:off x="4786315" y="1"/>
            <a:ext cx="4357686" cy="8032968"/>
          </a:xfrm>
          <a:prstGeom prst="rect">
            <a:avLst/>
          </a:prstGeom>
          <a:noFill/>
          <a:ln w="9525">
            <a:noFill/>
            <a:miter lim="800000"/>
            <a:headEnd/>
            <a:tailEnd/>
          </a:ln>
        </p:spPr>
        <p:txBody>
          <a:bodyPr wrap="square">
            <a:spAutoFit/>
          </a:bodyPr>
          <a:lstStyle/>
          <a:p>
            <a:pPr algn="ctr"/>
            <a:r>
              <a:rPr lang="el-GR" sz="2000" dirty="0" smtClean="0"/>
              <a:t>Η διήθηση ή μη </a:t>
            </a:r>
          </a:p>
          <a:p>
            <a:pPr algn="ctr"/>
            <a:r>
              <a:rPr lang="el-GR" sz="2000" dirty="0" smtClean="0"/>
              <a:t>του </a:t>
            </a:r>
            <a:r>
              <a:rPr lang="el-GR" sz="2000" dirty="0" smtClean="0">
                <a:effectLst>
                  <a:outerShdw blurRad="38100" dist="38100" dir="2700000" algn="tl">
                    <a:srgbClr val="000000">
                      <a:alpha val="43137"/>
                    </a:srgbClr>
                  </a:outerShdw>
                </a:effectLst>
              </a:rPr>
              <a:t>περινεφρικού λίπους </a:t>
            </a:r>
            <a:r>
              <a:rPr lang="el-GR" sz="2000" dirty="0" smtClean="0"/>
              <a:t>εκτιμάται καλύτερα</a:t>
            </a:r>
          </a:p>
          <a:p>
            <a:pPr algn="ctr"/>
            <a:r>
              <a:rPr lang="el-GR" sz="2000" dirty="0" smtClean="0"/>
              <a:t> με πολλαπλές </a:t>
            </a:r>
            <a:r>
              <a:rPr lang="el-GR" sz="2000" dirty="0" smtClean="0">
                <a:solidFill>
                  <a:schemeClr val="tx2"/>
                </a:solidFill>
              </a:rPr>
              <a:t>κάθετες</a:t>
            </a:r>
            <a:r>
              <a:rPr lang="el-GR" sz="2000" dirty="0" smtClean="0"/>
              <a:t> τομές κατά το όριο όγκου /περινεφρικού λίπους</a:t>
            </a:r>
            <a:r>
              <a:rPr lang="en-US" sz="2000" dirty="0" smtClean="0"/>
              <a:t>.</a:t>
            </a:r>
          </a:p>
          <a:p>
            <a:pPr algn="ctr"/>
            <a:r>
              <a:rPr lang="el-GR" sz="2400" dirty="0" smtClean="0"/>
              <a:t>Συμφωνείται ότι </a:t>
            </a:r>
            <a:r>
              <a:rPr lang="fr-FR" sz="2400" dirty="0" smtClean="0"/>
              <a:t> </a:t>
            </a:r>
            <a:r>
              <a:rPr lang="el-GR" sz="2400" b="1" dirty="0" smtClean="0">
                <a:solidFill>
                  <a:schemeClr val="tx2"/>
                </a:solidFill>
              </a:rPr>
              <a:t>μικρο</a:t>
            </a:r>
            <a:r>
              <a:rPr lang="el-GR" sz="2400" dirty="0" smtClean="0"/>
              <a:t>σκοπική </a:t>
            </a:r>
            <a:r>
              <a:rPr lang="el-GR" sz="2400" dirty="0" smtClean="0">
                <a:solidFill>
                  <a:schemeClr val="bg2">
                    <a:lumMod val="50000"/>
                  </a:schemeClr>
                </a:solidFill>
              </a:rPr>
              <a:t>διήθηση του λίπους </a:t>
            </a:r>
            <a:r>
              <a:rPr lang="el-GR" sz="2400" dirty="0" smtClean="0"/>
              <a:t>τεκμηριώνεται όταν:</a:t>
            </a:r>
          </a:p>
          <a:p>
            <a:r>
              <a:rPr lang="el-GR" sz="2400" b="1" dirty="0" smtClean="0">
                <a:solidFill>
                  <a:schemeClr val="bg2">
                    <a:lumMod val="50000"/>
                  </a:schemeClr>
                </a:solidFill>
              </a:rPr>
              <a:t>ο </a:t>
            </a:r>
            <a:r>
              <a:rPr lang="el-GR" sz="2400" b="1" dirty="0">
                <a:solidFill>
                  <a:schemeClr val="bg2">
                    <a:lumMod val="50000"/>
                  </a:schemeClr>
                </a:solidFill>
              </a:rPr>
              <a:t>όγκος αγγίζει </a:t>
            </a:r>
            <a:r>
              <a:rPr lang="el-GR" sz="2400" b="1" dirty="0" smtClean="0">
                <a:solidFill>
                  <a:schemeClr val="bg2">
                    <a:lumMod val="50000"/>
                  </a:schemeClr>
                </a:solidFill>
              </a:rPr>
              <a:t>απευθείας το λίπος, χωρίς ίχνος συνδετικής κάψας</a:t>
            </a:r>
          </a:p>
          <a:p>
            <a:r>
              <a:rPr lang="el-GR" sz="2400" b="1" dirty="0" smtClean="0">
                <a:solidFill>
                  <a:schemeClr val="bg2">
                    <a:lumMod val="50000"/>
                  </a:schemeClr>
                </a:solidFill>
              </a:rPr>
              <a:t> ή χορηγεί πολλαπλά οζία ασχέτως  του ομαλού περιγράμματός τους ή της παρουσίας κάψας</a:t>
            </a:r>
            <a:endParaRPr lang="el-GR" sz="2400" dirty="0" smtClean="0"/>
          </a:p>
          <a:p>
            <a:pPr eaLnBrk="1" hangingPunct="1"/>
            <a:r>
              <a:rPr lang="el-GR" sz="2400" b="1" dirty="0" smtClean="0">
                <a:solidFill>
                  <a:schemeClr val="bg2">
                    <a:lumMod val="50000"/>
                  </a:schemeClr>
                </a:solidFill>
              </a:rPr>
              <a:t>ή </a:t>
            </a:r>
            <a:r>
              <a:rPr lang="el-GR" sz="2400" b="1" dirty="0">
                <a:solidFill>
                  <a:schemeClr val="bg2">
                    <a:lumMod val="50000"/>
                  </a:schemeClr>
                </a:solidFill>
              </a:rPr>
              <a:t>εκτείνεται υπό μορφή ανώμαλων </a:t>
            </a:r>
            <a:r>
              <a:rPr lang="el-GR" sz="2400" b="1" dirty="0" smtClean="0">
                <a:solidFill>
                  <a:schemeClr val="bg2">
                    <a:lumMod val="50000"/>
                  </a:schemeClr>
                </a:solidFill>
              </a:rPr>
              <a:t>γλωσσοειδών προβολών στο </a:t>
            </a:r>
            <a:r>
              <a:rPr lang="el-GR" sz="2400" b="1" dirty="0">
                <a:solidFill>
                  <a:schemeClr val="bg2">
                    <a:lumMod val="50000"/>
                  </a:schemeClr>
                </a:solidFill>
              </a:rPr>
              <a:t>περινεφρικό </a:t>
            </a:r>
            <a:r>
              <a:rPr lang="el-GR" sz="2400" b="1" dirty="0" smtClean="0">
                <a:solidFill>
                  <a:schemeClr val="bg2">
                    <a:lumMod val="50000"/>
                  </a:schemeClr>
                </a:solidFill>
              </a:rPr>
              <a:t>λίπος, </a:t>
            </a:r>
            <a:r>
              <a:rPr lang="el-GR" sz="2400" b="1" dirty="0">
                <a:solidFill>
                  <a:schemeClr val="bg2">
                    <a:lumMod val="50000"/>
                  </a:schemeClr>
                </a:solidFill>
              </a:rPr>
              <a:t>με ή χωρίς δεσμοπλασία.</a:t>
            </a:r>
          </a:p>
          <a:p>
            <a:pPr eaLnBrk="1" hangingPunct="1"/>
            <a:endParaRPr lang="el-GR" sz="2400" dirty="0"/>
          </a:p>
          <a:p>
            <a:pPr eaLnBrk="1" hangingPunct="1"/>
            <a:endParaRPr lang="el-GR" dirty="0"/>
          </a:p>
          <a:p>
            <a:pPr eaLnBrk="1" hangingPunct="1"/>
            <a:endParaRPr lang="el-GR" dirty="0"/>
          </a:p>
        </p:txBody>
      </p:sp>
      <p:sp>
        <p:nvSpPr>
          <p:cNvPr id="29698" name="AutoShape 2" descr="FIG 1.1.27..t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9699" name="Picture 3" descr="C:\Users\KAV-AGRO\Desktop\FIG 1.1.27._preview.jpeg"/>
          <p:cNvPicPr>
            <a:picLocks noChangeAspect="1" noChangeArrowheads="1"/>
          </p:cNvPicPr>
          <p:nvPr/>
        </p:nvPicPr>
        <p:blipFill>
          <a:blip r:embed="rId3" cstate="print"/>
          <a:srcRect/>
          <a:stretch>
            <a:fillRect/>
          </a:stretch>
        </p:blipFill>
        <p:spPr bwMode="auto">
          <a:xfrm>
            <a:off x="323528" y="3284984"/>
            <a:ext cx="4320480" cy="324036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7 - Τίτλος"/>
          <p:cNvSpPr>
            <a:spLocks noGrp="1"/>
          </p:cNvSpPr>
          <p:nvPr>
            <p:ph type="title"/>
          </p:nvPr>
        </p:nvSpPr>
        <p:spPr>
          <a:xfrm>
            <a:off x="0" y="0"/>
            <a:ext cx="9144000" cy="571480"/>
          </a:xfrm>
        </p:spPr>
        <p:txBody>
          <a:bodyPr rtlCol="0">
            <a:noAutofit/>
          </a:bodyPr>
          <a:lstStyle/>
          <a:p>
            <a:pPr fontAlgn="auto">
              <a:spcAft>
                <a:spcPts val="0"/>
              </a:spcAft>
              <a:defRPr/>
            </a:pPr>
            <a:r>
              <a:rPr lang="el-GR" sz="3200" b="1" dirty="0" smtClean="0">
                <a:solidFill>
                  <a:schemeClr val="tx2"/>
                </a:solidFill>
              </a:rPr>
              <a:t>ΕΚΤΙΜΗΣΗ ΔΙΗΘΗΣΗΣ ΝΕΦΡΙΚΟΥ ΚΟΛΠΟΥ </a:t>
            </a:r>
            <a:r>
              <a:rPr lang="en-US" sz="3200" b="1" dirty="0" smtClean="0">
                <a:solidFill>
                  <a:schemeClr val="bg2">
                    <a:lumMod val="50000"/>
                  </a:schemeClr>
                </a:solidFill>
              </a:rPr>
              <a:t>(pT3a)</a:t>
            </a:r>
            <a:endParaRPr lang="el-GR" sz="3200" b="1" dirty="0" smtClean="0">
              <a:solidFill>
                <a:schemeClr val="bg2">
                  <a:lumMod val="50000"/>
                </a:schemeClr>
              </a:solidFill>
            </a:endParaRPr>
          </a:p>
        </p:txBody>
      </p:sp>
      <p:sp>
        <p:nvSpPr>
          <p:cNvPr id="24579" name="8 - Θέση περιεχομένου"/>
          <p:cNvSpPr>
            <a:spLocks noGrp="1"/>
          </p:cNvSpPr>
          <p:nvPr>
            <p:ph idx="1"/>
          </p:nvPr>
        </p:nvSpPr>
        <p:spPr>
          <a:xfrm>
            <a:off x="0" y="714356"/>
            <a:ext cx="9144000" cy="5411807"/>
          </a:xfrm>
        </p:spPr>
        <p:txBody>
          <a:bodyPr>
            <a:normAutofit/>
          </a:bodyPr>
          <a:lstStyle/>
          <a:p>
            <a:pPr algn="just"/>
            <a:r>
              <a:rPr lang="el-GR" sz="2000" b="1" dirty="0" smtClean="0">
                <a:solidFill>
                  <a:schemeClr val="bg2">
                    <a:lumMod val="50000"/>
                  </a:schemeClr>
                </a:solidFill>
              </a:rPr>
              <a:t>Νεφρικός κόλπος </a:t>
            </a:r>
            <a:r>
              <a:rPr lang="el-GR" sz="2000" dirty="0" smtClean="0"/>
              <a:t>: το </a:t>
            </a:r>
            <a:r>
              <a:rPr lang="el-GR" sz="2000" dirty="0" smtClean="0">
                <a:effectLst>
                  <a:outerShdw blurRad="38100" dist="38100" dir="2700000" algn="tl">
                    <a:srgbClr val="000000">
                      <a:alpha val="43137"/>
                    </a:srgbClr>
                  </a:outerShdw>
                </a:effectLst>
              </a:rPr>
              <a:t>κεντρικό</a:t>
            </a:r>
            <a:r>
              <a:rPr lang="el-GR" sz="2000" dirty="0" smtClean="0"/>
              <a:t> τμήμα του </a:t>
            </a:r>
            <a:r>
              <a:rPr lang="el-GR" sz="2000" dirty="0" smtClean="0">
                <a:effectLst>
                  <a:outerShdw blurRad="38100" dist="38100" dir="2700000" algn="tl">
                    <a:srgbClr val="000000">
                      <a:alpha val="43137"/>
                    </a:srgbClr>
                  </a:outerShdw>
                </a:effectLst>
              </a:rPr>
              <a:t>περινεφρικού λίπους </a:t>
            </a:r>
            <a:r>
              <a:rPr lang="el-GR" sz="2000" dirty="0" smtClean="0"/>
              <a:t>που εντοπίζεται </a:t>
            </a:r>
            <a:r>
              <a:rPr lang="el-GR" sz="2000" dirty="0" smtClean="0">
                <a:effectLst>
                  <a:outerShdw blurRad="38100" dist="38100" dir="2700000" algn="tl">
                    <a:srgbClr val="000000">
                      <a:alpha val="43137"/>
                    </a:srgbClr>
                  </a:outerShdw>
                </a:effectLst>
              </a:rPr>
              <a:t>ανάμεσα</a:t>
            </a:r>
            <a:r>
              <a:rPr lang="el-GR" sz="2000" dirty="0" smtClean="0"/>
              <a:t> στο πυελοκαλυκικό σύστημα και στο νεφρικό παρέγχυμα και περικλείει την κύρια λεμφαγγειακή τροφοδοσία του νεφρού. Ο νεφρικός κόλπος επίσης</a:t>
            </a:r>
            <a:r>
              <a:rPr lang="en-US" sz="2000" dirty="0" smtClean="0"/>
              <a:t> </a:t>
            </a:r>
            <a:r>
              <a:rPr lang="el-GR" sz="2000" dirty="0" smtClean="0"/>
              <a:t>περιέχει πολυάριθμες μεγάλες λεπτοτοιχωματικές φλέβες</a:t>
            </a:r>
            <a:r>
              <a:rPr lang="en-US" sz="2000" dirty="0" smtClean="0"/>
              <a:t>.</a:t>
            </a:r>
            <a:r>
              <a:rPr lang="el-GR" sz="2000" dirty="0" smtClean="0"/>
              <a:t> </a:t>
            </a:r>
            <a:r>
              <a:rPr lang="el-GR" sz="2000" dirty="0" smtClean="0">
                <a:effectLst>
                  <a:outerShdw blurRad="38100" dist="38100" dir="2700000" algn="tl">
                    <a:srgbClr val="000000">
                      <a:alpha val="43137"/>
                    </a:srgbClr>
                  </a:outerShdw>
                </a:effectLst>
              </a:rPr>
              <a:t>Δεν</a:t>
            </a:r>
            <a:r>
              <a:rPr lang="el-GR" sz="2000" dirty="0" smtClean="0"/>
              <a:t> υπάρχει ινώδης κάψα  μεταξύ του φλοιικού ιστού και του νεφρικού κόλπου.</a:t>
            </a:r>
            <a:r>
              <a:rPr lang="el-GR" sz="2000" b="1" i="1" dirty="0" smtClean="0">
                <a:solidFill>
                  <a:schemeClr val="accent1"/>
                </a:solidFill>
              </a:rPr>
              <a:t> </a:t>
            </a:r>
            <a:r>
              <a:rPr lang="el-GR" sz="2000" b="1" i="1" dirty="0" smtClean="0">
                <a:solidFill>
                  <a:schemeClr val="bg2">
                    <a:lumMod val="50000"/>
                  </a:schemeClr>
                </a:solidFill>
              </a:rPr>
              <a:t>Η διήθηση του νεφρικού κόλπου </a:t>
            </a:r>
            <a:r>
              <a:rPr lang="el-GR" sz="2000" dirty="0" smtClean="0"/>
              <a:t>αποτελεί την </a:t>
            </a:r>
            <a:r>
              <a:rPr lang="el-GR" sz="2000" b="1" dirty="0" smtClean="0">
                <a:solidFill>
                  <a:schemeClr val="tx2"/>
                </a:solidFill>
              </a:rPr>
              <a:t>κύρια οδό </a:t>
            </a:r>
            <a:r>
              <a:rPr lang="el-GR" sz="2000" dirty="0" smtClean="0">
                <a:solidFill>
                  <a:schemeClr val="tx2"/>
                </a:solidFill>
              </a:rPr>
              <a:t>εξω</a:t>
            </a:r>
            <a:r>
              <a:rPr lang="el-GR" sz="2000" dirty="0" smtClean="0"/>
              <a:t>νεφρικής επέκτασης του όγκου και  </a:t>
            </a:r>
            <a:r>
              <a:rPr lang="el-GR" sz="2000" b="1" i="1" dirty="0" smtClean="0">
                <a:solidFill>
                  <a:schemeClr val="accent1"/>
                </a:solidFill>
              </a:rPr>
              <a:t>φαίνεται να συνδέεται με </a:t>
            </a:r>
            <a:r>
              <a:rPr lang="el-GR" sz="2000" b="1" i="1" dirty="0" smtClean="0">
                <a:solidFill>
                  <a:schemeClr val="accent1"/>
                </a:solidFill>
                <a:effectLst>
                  <a:outerShdw blurRad="38100" dist="38100" dir="2700000" algn="tl">
                    <a:srgbClr val="000000">
                      <a:alpha val="43137"/>
                    </a:srgbClr>
                  </a:outerShdw>
                </a:effectLst>
              </a:rPr>
              <a:t>χειρότερη</a:t>
            </a:r>
            <a:r>
              <a:rPr lang="el-GR" sz="2000" b="1" i="1" dirty="0" smtClean="0">
                <a:solidFill>
                  <a:schemeClr val="accent1"/>
                </a:solidFill>
              </a:rPr>
              <a:t> πρόγνωση απότι η διήθηση του  περινεφρικού λίπους.</a:t>
            </a:r>
            <a:r>
              <a:rPr lang="en-US" sz="2000" b="1" i="1" dirty="0" smtClean="0">
                <a:solidFill>
                  <a:schemeClr val="accent1"/>
                </a:solidFill>
              </a:rPr>
              <a:t> </a:t>
            </a:r>
            <a:endParaRPr lang="el-GR" sz="2000" b="1" i="1" dirty="0" smtClean="0">
              <a:solidFill>
                <a:schemeClr val="accent1"/>
              </a:solidFill>
            </a:endParaRPr>
          </a:p>
          <a:p>
            <a:pPr algn="just"/>
            <a:endParaRPr lang="el-GR" sz="2000" dirty="0" smtClean="0"/>
          </a:p>
          <a:p>
            <a:endParaRPr lang="el-GR" sz="2800" dirty="0" smtClean="0"/>
          </a:p>
          <a:p>
            <a:pPr>
              <a:buFont typeface="Wingdings 3" pitchFamily="18" charset="2"/>
              <a:buNone/>
            </a:pPr>
            <a:endParaRPr lang="el-GR" sz="1800" dirty="0" smtClean="0"/>
          </a:p>
        </p:txBody>
      </p:sp>
      <p:pic>
        <p:nvPicPr>
          <p:cNvPr id="25605" name="Picture 2" descr="http://www.auanet.org/education/modules/pathology/normal-histology/images/renal_sinus-figureA.jpg"/>
          <p:cNvPicPr>
            <a:picLocks noChangeAspect="1" noChangeArrowheads="1"/>
          </p:cNvPicPr>
          <p:nvPr/>
        </p:nvPicPr>
        <p:blipFill>
          <a:blip r:embed="rId2" cstate="print"/>
          <a:srcRect/>
          <a:stretch>
            <a:fillRect/>
          </a:stretch>
        </p:blipFill>
        <p:spPr bwMode="auto">
          <a:xfrm>
            <a:off x="214282" y="3429000"/>
            <a:ext cx="4327525" cy="3201987"/>
          </a:xfrm>
          <a:prstGeom prst="rect">
            <a:avLst/>
          </a:prstGeom>
          <a:noFill/>
          <a:ln w="9525">
            <a:noFill/>
            <a:miter lim="800000"/>
            <a:headEnd/>
            <a:tailEnd/>
          </a:ln>
        </p:spPr>
      </p:pic>
      <p:pic>
        <p:nvPicPr>
          <p:cNvPr id="25606" name="Picture 3" descr="http://www.auanet.org/education/modules/pathology/normal-histology/images/renal_sinus-figureB.jpg"/>
          <p:cNvPicPr>
            <a:picLocks noChangeAspect="1" noChangeArrowheads="1"/>
          </p:cNvPicPr>
          <p:nvPr/>
        </p:nvPicPr>
        <p:blipFill>
          <a:blip r:embed="rId3" cstate="print"/>
          <a:srcRect/>
          <a:stretch>
            <a:fillRect/>
          </a:stretch>
        </p:blipFill>
        <p:spPr bwMode="auto">
          <a:xfrm>
            <a:off x="4643438" y="3429000"/>
            <a:ext cx="4327525" cy="3201987"/>
          </a:xfrm>
          <a:prstGeom prst="rect">
            <a:avLst/>
          </a:prstGeom>
          <a:noFill/>
          <a:ln w="9525">
            <a:noFill/>
            <a:miter lim="800000"/>
            <a:headEnd/>
            <a:tailEnd/>
          </a:ln>
        </p:spPr>
      </p:pic>
      <p:sp>
        <p:nvSpPr>
          <p:cNvPr id="6" name="Down Arrow 5"/>
          <p:cNvSpPr/>
          <p:nvPr/>
        </p:nvSpPr>
        <p:spPr>
          <a:xfrm rot="1524258">
            <a:off x="7149231" y="5037295"/>
            <a:ext cx="344270" cy="7691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928662" y="285728"/>
            <a:ext cx="7215238" cy="5343819"/>
          </a:xfrm>
          <a:prstGeom prst="rect">
            <a:avLst/>
          </a:prstGeom>
          <a:noFill/>
          <a:ln w="9525">
            <a:noFill/>
            <a:miter lim="800000"/>
            <a:headEnd/>
            <a:tailEnd/>
          </a:ln>
        </p:spPr>
      </p:pic>
      <p:sp>
        <p:nvSpPr>
          <p:cNvPr id="33795" name="2 - Ορθογώνιο"/>
          <p:cNvSpPr>
            <a:spLocks noChangeArrowheads="1"/>
          </p:cNvSpPr>
          <p:nvPr/>
        </p:nvSpPr>
        <p:spPr bwMode="auto">
          <a:xfrm>
            <a:off x="0" y="5857891"/>
            <a:ext cx="9144000" cy="523220"/>
          </a:xfrm>
          <a:prstGeom prst="rect">
            <a:avLst/>
          </a:prstGeom>
          <a:noFill/>
          <a:ln w="9525">
            <a:noFill/>
            <a:miter lim="800000"/>
            <a:headEnd/>
            <a:tailEnd/>
          </a:ln>
        </p:spPr>
        <p:txBody>
          <a:bodyPr wrap="square">
            <a:spAutoFit/>
          </a:bodyPr>
          <a:lstStyle/>
          <a:p>
            <a:pPr algn="ctr" eaLnBrk="1" hangingPunct="1"/>
            <a:r>
              <a:rPr lang="el-GR" sz="2800" dirty="0"/>
              <a:t>Διαυγοκυτταρικό </a:t>
            </a:r>
            <a:r>
              <a:rPr lang="el-GR" sz="2800" dirty="0" smtClean="0"/>
              <a:t>ΝΚΚ</a:t>
            </a:r>
            <a:r>
              <a:rPr lang="en-US" sz="2800" dirty="0" smtClean="0"/>
              <a:t> </a:t>
            </a:r>
            <a:r>
              <a:rPr lang="el-GR" sz="2800" dirty="0"/>
              <a:t>διηθεί το νεφρικό κόλπο</a:t>
            </a:r>
            <a:r>
              <a:rPr lang="en-US" sz="2800" dirty="0"/>
              <a:t> (</a:t>
            </a:r>
            <a:r>
              <a:rPr lang="el-GR" sz="2800" dirty="0"/>
              <a:t>βέλη</a:t>
            </a:r>
            <a:r>
              <a:rPr lang="en-US" sz="2800" dirty="0"/>
              <a: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 Τίτλος"/>
          <p:cNvSpPr>
            <a:spLocks noGrp="1"/>
          </p:cNvSpPr>
          <p:nvPr>
            <p:ph type="title"/>
          </p:nvPr>
        </p:nvSpPr>
        <p:spPr>
          <a:xfrm>
            <a:off x="0" y="1"/>
            <a:ext cx="9144000" cy="928669"/>
          </a:xfrm>
        </p:spPr>
        <p:txBody>
          <a:bodyPr rtlCol="0">
            <a:noAutofit/>
          </a:bodyPr>
          <a:lstStyle/>
          <a:p>
            <a:pPr fontAlgn="auto">
              <a:spcAft>
                <a:spcPts val="0"/>
              </a:spcAft>
              <a:defRPr/>
            </a:pPr>
            <a:r>
              <a:rPr lang="el-GR" sz="3200" b="1" dirty="0" smtClean="0">
                <a:solidFill>
                  <a:schemeClr val="tx2"/>
                </a:solidFill>
                <a:effectLst>
                  <a:outerShdw blurRad="38100" dist="38100" dir="2700000" algn="tl">
                    <a:srgbClr val="000000">
                      <a:alpha val="43137"/>
                    </a:srgbClr>
                  </a:outerShdw>
                </a:effectLst>
              </a:rPr>
              <a:t>Μικρο</a:t>
            </a:r>
            <a:r>
              <a:rPr lang="el-GR" sz="3200" b="1" dirty="0" smtClean="0">
                <a:solidFill>
                  <a:schemeClr val="tx2"/>
                </a:solidFill>
              </a:rPr>
              <a:t>σκοπική τεκμηρίωση  διήθησης </a:t>
            </a:r>
            <a:br>
              <a:rPr lang="el-GR" sz="3200" b="1" dirty="0" smtClean="0">
                <a:solidFill>
                  <a:schemeClr val="tx2"/>
                </a:solidFill>
              </a:rPr>
            </a:br>
            <a:r>
              <a:rPr lang="el-GR" sz="3200" b="1" dirty="0" smtClean="0">
                <a:solidFill>
                  <a:schemeClr val="tx2"/>
                </a:solidFill>
              </a:rPr>
              <a:t>του νεφρικού κόλπου</a:t>
            </a:r>
            <a:r>
              <a:rPr lang="el-GR" sz="3200" b="1" dirty="0" smtClean="0">
                <a:solidFill>
                  <a:schemeClr val="accent3"/>
                </a:solidFill>
              </a:rPr>
              <a:t> </a:t>
            </a:r>
            <a:r>
              <a:rPr lang="el-GR" sz="3200" b="1" dirty="0" smtClean="0">
                <a:solidFill>
                  <a:schemeClr val="bg2">
                    <a:lumMod val="50000"/>
                  </a:schemeClr>
                </a:solidFill>
              </a:rPr>
              <a:t>(</a:t>
            </a:r>
            <a:r>
              <a:rPr lang="en-US" sz="3200" b="1" dirty="0" smtClean="0">
                <a:solidFill>
                  <a:schemeClr val="bg2">
                    <a:lumMod val="50000"/>
                  </a:schemeClr>
                </a:solidFill>
              </a:rPr>
              <a:t>pT3a)</a:t>
            </a:r>
            <a:endParaRPr lang="el-GR" sz="3200" b="1" dirty="0" smtClean="0">
              <a:solidFill>
                <a:schemeClr val="bg2">
                  <a:lumMod val="50000"/>
                </a:schemeClr>
              </a:solidFill>
            </a:endParaRPr>
          </a:p>
        </p:txBody>
      </p:sp>
      <p:sp>
        <p:nvSpPr>
          <p:cNvPr id="34819" name="2 - Θέση περιεχομένου"/>
          <p:cNvSpPr>
            <a:spLocks noGrp="1"/>
          </p:cNvSpPr>
          <p:nvPr>
            <p:ph idx="1"/>
          </p:nvPr>
        </p:nvSpPr>
        <p:spPr>
          <a:xfrm>
            <a:off x="0" y="928670"/>
            <a:ext cx="9144000" cy="5929330"/>
          </a:xfrm>
        </p:spPr>
        <p:txBody>
          <a:bodyPr>
            <a:normAutofit/>
          </a:bodyPr>
          <a:lstStyle/>
          <a:p>
            <a:pPr marL="0" indent="0">
              <a:lnSpc>
                <a:spcPct val="80000"/>
              </a:lnSpc>
              <a:buFont typeface="Wingdings 3" pitchFamily="18" charset="2"/>
              <a:buNone/>
            </a:pPr>
            <a:r>
              <a:rPr lang="el-GR" sz="2000" dirty="0" smtClean="0"/>
              <a:t>Διήθηση του νεφρικού κόλπου κατά τη μικροσκοπική εξέταση, παρούσα </a:t>
            </a:r>
            <a:r>
              <a:rPr lang="el-GR" sz="2000" dirty="0" smtClean="0">
                <a:effectLst>
                  <a:outerShdw blurRad="38100" dist="38100" dir="2700000" algn="tl">
                    <a:srgbClr val="000000">
                      <a:alpha val="43137"/>
                    </a:srgbClr>
                  </a:outerShdw>
                </a:effectLst>
              </a:rPr>
              <a:t>στο 90% των ΝΝΚ μ.δ. = ή &gt; 7εκ</a:t>
            </a:r>
            <a:r>
              <a:rPr lang="el-GR" sz="2000" dirty="0" smtClean="0"/>
              <a:t>., τεκμηριώνεται όταν:</a:t>
            </a:r>
          </a:p>
          <a:p>
            <a:pPr marL="0" indent="0">
              <a:lnSpc>
                <a:spcPct val="80000"/>
              </a:lnSpc>
              <a:buFont typeface="Wingdings 3" pitchFamily="18" charset="2"/>
              <a:buNone/>
            </a:pPr>
            <a:endParaRPr lang="el-GR" sz="2000" dirty="0" smtClean="0"/>
          </a:p>
          <a:p>
            <a:pPr marL="0" indent="0">
              <a:lnSpc>
                <a:spcPct val="80000"/>
              </a:lnSpc>
            </a:pPr>
            <a:r>
              <a:rPr lang="el-GR" sz="2000" dirty="0" smtClean="0"/>
              <a:t>Α. </a:t>
            </a:r>
            <a:r>
              <a:rPr lang="el-GR" sz="2000" b="1" dirty="0" smtClean="0"/>
              <a:t>ο όγκος βρίσκεται σε άμεση επαφή με το λίπος του νεφρικού κόλπου</a:t>
            </a:r>
            <a:r>
              <a:rPr lang="en-US" sz="2000" b="1" dirty="0" smtClean="0"/>
              <a:t> (</a:t>
            </a:r>
            <a:r>
              <a:rPr lang="el-GR" sz="2000" b="1" dirty="0" smtClean="0"/>
              <a:t>ποσοστό συμφωνίας μεταξύ εξειδεικευμένων ιστοπαθολόγων : </a:t>
            </a:r>
            <a:r>
              <a:rPr lang="en-US" sz="2000" b="1" dirty="0" smtClean="0"/>
              <a:t>100%) </a:t>
            </a:r>
            <a:r>
              <a:rPr lang="el-GR" sz="2000" dirty="0" smtClean="0"/>
              <a:t>ή</a:t>
            </a:r>
            <a:endParaRPr lang="en-US" sz="2000" dirty="0" smtClean="0"/>
          </a:p>
          <a:p>
            <a:pPr marL="0" indent="0">
              <a:lnSpc>
                <a:spcPct val="80000"/>
              </a:lnSpc>
              <a:buFont typeface="Wingdings 3" pitchFamily="18" charset="2"/>
              <a:buNone/>
            </a:pPr>
            <a:endParaRPr lang="en-US" sz="2000" dirty="0" smtClean="0"/>
          </a:p>
          <a:p>
            <a:pPr marL="0" indent="0">
              <a:lnSpc>
                <a:spcPct val="80000"/>
              </a:lnSpc>
            </a:pPr>
            <a:r>
              <a:rPr lang="el-GR" sz="2000" dirty="0" smtClean="0"/>
              <a:t>Β. όταν βρίσκεται στο χαλαρό συνδετικό ιστό, σαφώς πέραν των ορίων του νεφρικού παρεγχύματος</a:t>
            </a:r>
            <a:r>
              <a:rPr lang="en-US" sz="2000" dirty="0" smtClean="0"/>
              <a:t> (</a:t>
            </a:r>
            <a:r>
              <a:rPr lang="el-GR" sz="2000" dirty="0" smtClean="0"/>
              <a:t>ποσοστό συμφωνίας </a:t>
            </a:r>
            <a:r>
              <a:rPr lang="en-US" sz="2000" dirty="0" smtClean="0"/>
              <a:t>75%)</a:t>
            </a:r>
            <a:r>
              <a:rPr lang="el-GR" sz="2000" dirty="0" smtClean="0"/>
              <a:t> ή</a:t>
            </a:r>
          </a:p>
          <a:p>
            <a:pPr marL="0" indent="0">
              <a:lnSpc>
                <a:spcPct val="80000"/>
              </a:lnSpc>
            </a:pPr>
            <a:endParaRPr lang="el-GR" sz="2000" dirty="0" smtClean="0"/>
          </a:p>
          <a:p>
            <a:pPr marL="0" indent="0">
              <a:lnSpc>
                <a:spcPct val="80000"/>
              </a:lnSpc>
            </a:pPr>
            <a:r>
              <a:rPr lang="en-US" sz="2000" b="1" dirty="0" smtClean="0"/>
              <a:t>C</a:t>
            </a:r>
            <a:r>
              <a:rPr lang="el-GR" sz="2000" b="1" dirty="0" smtClean="0"/>
              <a:t>. όταν εμπλέκει οποιονδήποτε χώρο του νεφρικού κόλπου ο οποίος επενδύεται από ενδοθήλιο</a:t>
            </a:r>
            <a:r>
              <a:rPr lang="en-US" sz="2000" b="1" dirty="0" smtClean="0"/>
              <a:t>, </a:t>
            </a:r>
            <a:r>
              <a:rPr lang="el-GR" sz="2000" b="1" dirty="0" smtClean="0"/>
              <a:t>ανεξαρτήτως μεγέθους </a:t>
            </a:r>
            <a:r>
              <a:rPr lang="en-US" sz="2000" b="1" dirty="0" smtClean="0"/>
              <a:t>.</a:t>
            </a:r>
            <a:endParaRPr lang="el-GR" sz="2000" b="1" dirty="0" smtClean="0"/>
          </a:p>
          <a:p>
            <a:pPr marL="0" indent="0">
              <a:lnSpc>
                <a:spcPct val="80000"/>
              </a:lnSpc>
              <a:buFont typeface="Arial" charset="0"/>
              <a:buNone/>
            </a:pPr>
            <a:r>
              <a:rPr lang="el-GR" sz="1700" i="1" dirty="0" smtClean="0"/>
              <a:t>      </a:t>
            </a:r>
            <a:endParaRPr lang="en-US" sz="1700" dirty="0" smtClean="0"/>
          </a:p>
        </p:txBody>
      </p:sp>
      <p:pic>
        <p:nvPicPr>
          <p:cNvPr id="5" name="Picture 2"/>
          <p:cNvPicPr>
            <a:picLocks noChangeAspect="1" noChangeArrowheads="1"/>
          </p:cNvPicPr>
          <p:nvPr/>
        </p:nvPicPr>
        <p:blipFill>
          <a:blip r:embed="rId2" cstate="print"/>
          <a:srcRect l="50827" b="50928"/>
          <a:stretch>
            <a:fillRect/>
          </a:stretch>
        </p:blipFill>
        <p:spPr bwMode="auto">
          <a:xfrm>
            <a:off x="3286116" y="4214818"/>
            <a:ext cx="2741032" cy="2071702"/>
          </a:xfrm>
          <a:prstGeom prst="rect">
            <a:avLst/>
          </a:prstGeom>
          <a:noFill/>
          <a:ln w="9525">
            <a:noFill/>
            <a:miter lim="800000"/>
            <a:headEnd/>
            <a:tailEnd/>
          </a:ln>
        </p:spPr>
      </p:pic>
      <p:pic>
        <p:nvPicPr>
          <p:cNvPr id="6" name="Εικόνα 1"/>
          <p:cNvPicPr>
            <a:picLocks noChangeAspect="1"/>
          </p:cNvPicPr>
          <p:nvPr/>
        </p:nvPicPr>
        <p:blipFill>
          <a:blip r:embed="rId3" cstate="print"/>
          <a:srcRect l="38931" t="40157" r="38377" b="28345"/>
          <a:stretch>
            <a:fillRect/>
          </a:stretch>
        </p:blipFill>
        <p:spPr bwMode="auto">
          <a:xfrm>
            <a:off x="6286512" y="4214818"/>
            <a:ext cx="2643206" cy="2063142"/>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251520" y="4214818"/>
            <a:ext cx="2820282" cy="2022494"/>
          </a:xfrm>
          <a:prstGeom prst="rect">
            <a:avLst/>
          </a:prstGeom>
          <a:noFill/>
          <a:ln w="9525">
            <a:noFill/>
            <a:miter lim="800000"/>
            <a:headEnd/>
            <a:tailEnd/>
          </a:ln>
        </p:spPr>
      </p:pic>
      <p:sp>
        <p:nvSpPr>
          <p:cNvPr id="7" name="Left Arrow 6"/>
          <p:cNvSpPr/>
          <p:nvPr/>
        </p:nvSpPr>
        <p:spPr>
          <a:xfrm rot="2033747">
            <a:off x="4168419" y="5870014"/>
            <a:ext cx="642942" cy="2857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print"/>
          <a:srcRect/>
          <a:stretch>
            <a:fillRect/>
          </a:stretch>
        </p:blipFill>
        <p:spPr bwMode="auto">
          <a:xfrm>
            <a:off x="1214414" y="285728"/>
            <a:ext cx="6812067" cy="4857785"/>
          </a:xfrm>
          <a:prstGeom prst="rect">
            <a:avLst/>
          </a:prstGeom>
          <a:noFill/>
          <a:ln w="9525">
            <a:noFill/>
            <a:miter lim="800000"/>
            <a:headEnd/>
            <a:tailEnd/>
          </a:ln>
        </p:spPr>
      </p:pic>
      <p:sp>
        <p:nvSpPr>
          <p:cNvPr id="43011" name="2 - Ορθογώνιο"/>
          <p:cNvSpPr>
            <a:spLocks noChangeArrowheads="1"/>
          </p:cNvSpPr>
          <p:nvPr/>
        </p:nvSpPr>
        <p:spPr bwMode="auto">
          <a:xfrm>
            <a:off x="0" y="5357826"/>
            <a:ext cx="9144000" cy="1200329"/>
          </a:xfrm>
          <a:prstGeom prst="rect">
            <a:avLst/>
          </a:prstGeom>
          <a:noFill/>
          <a:ln w="9525">
            <a:noFill/>
            <a:miter lim="800000"/>
            <a:headEnd/>
            <a:tailEnd/>
          </a:ln>
        </p:spPr>
        <p:txBody>
          <a:bodyPr wrap="square">
            <a:spAutoFit/>
          </a:bodyPr>
          <a:lstStyle/>
          <a:p>
            <a:pPr algn="ctr" eaLnBrk="1" hangingPunct="1"/>
            <a:r>
              <a:rPr lang="el-GR" sz="2400" dirty="0"/>
              <a:t>Άμεση διήθηση </a:t>
            </a:r>
            <a:r>
              <a:rPr lang="el-GR" sz="2400" b="1" dirty="0" smtClean="0"/>
              <a:t>εντός της </a:t>
            </a:r>
            <a:r>
              <a:rPr lang="el-GR" sz="2400" b="1" dirty="0"/>
              <a:t>νεφρικής </a:t>
            </a:r>
            <a:r>
              <a:rPr lang="el-GR" sz="2400" b="1" dirty="0" smtClean="0"/>
              <a:t>πυέλου </a:t>
            </a:r>
            <a:r>
              <a:rPr lang="el-GR" sz="2400" dirty="0" smtClean="0"/>
              <a:t>(επίσης , από εδώ και πέρα θεωρούμενη στάδιο </a:t>
            </a:r>
            <a:r>
              <a:rPr lang="en-US" sz="2400" dirty="0" smtClean="0"/>
              <a:t>pT3a) </a:t>
            </a:r>
            <a:r>
              <a:rPr lang="el-GR" sz="2400" dirty="0" smtClean="0"/>
              <a:t> μπορεί </a:t>
            </a:r>
            <a:r>
              <a:rPr lang="el-GR" sz="2400" dirty="0"/>
              <a:t>να παρατηρηθεί </a:t>
            </a:r>
            <a:r>
              <a:rPr lang="en-US" sz="2400" dirty="0" smtClean="0"/>
              <a:t> </a:t>
            </a:r>
            <a:r>
              <a:rPr lang="el-GR" sz="2400" b="1" dirty="0" smtClean="0"/>
              <a:t>με </a:t>
            </a:r>
            <a:r>
              <a:rPr lang="el-GR" sz="2400" b="1" dirty="0"/>
              <a:t>ή χωρίς </a:t>
            </a:r>
            <a:r>
              <a:rPr lang="el-GR" sz="2400" dirty="0"/>
              <a:t>διήθηση του νεφρικού κόλπου</a:t>
            </a:r>
            <a:r>
              <a:rPr lang="el-GR" sz="2400" dirty="0" smtClean="0"/>
              <a:t>.</a:t>
            </a:r>
            <a:endParaRPr lang="el-GR" sz="2400"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 Τίτλος"/>
          <p:cNvSpPr>
            <a:spLocks noGrp="1"/>
          </p:cNvSpPr>
          <p:nvPr>
            <p:ph type="title"/>
          </p:nvPr>
        </p:nvSpPr>
        <p:spPr/>
        <p:txBody>
          <a:bodyPr/>
          <a:lstStyle/>
          <a:p>
            <a:r>
              <a:rPr lang="el-GR" sz="3200" b="1" dirty="0" smtClean="0">
                <a:solidFill>
                  <a:schemeClr val="tx2"/>
                </a:solidFill>
              </a:rPr>
              <a:t>Διήθηση νεφρικής φλέβας ή τμηματικών κλάδων της </a:t>
            </a:r>
            <a:r>
              <a:rPr lang="en-US" sz="3200" b="1" dirty="0" smtClean="0">
                <a:solidFill>
                  <a:schemeClr val="tx2"/>
                </a:solidFill>
              </a:rPr>
              <a:t> </a:t>
            </a:r>
            <a:r>
              <a:rPr lang="el-GR" sz="3200" b="1" dirty="0" smtClean="0">
                <a:solidFill>
                  <a:schemeClr val="tx2"/>
                </a:solidFill>
              </a:rPr>
              <a:t>(Τ3α). Δειγματοληψία, όρια</a:t>
            </a:r>
            <a:endParaRPr lang="el-GR" sz="3200" dirty="0" smtClean="0">
              <a:solidFill>
                <a:schemeClr val="tx2"/>
              </a:solidFill>
            </a:endParaRPr>
          </a:p>
        </p:txBody>
      </p:sp>
      <p:sp>
        <p:nvSpPr>
          <p:cNvPr id="41987" name="2 - Θέση περιεχομένου"/>
          <p:cNvSpPr>
            <a:spLocks noGrp="1"/>
          </p:cNvSpPr>
          <p:nvPr>
            <p:ph idx="1"/>
          </p:nvPr>
        </p:nvSpPr>
        <p:spPr>
          <a:xfrm>
            <a:off x="827088" y="1571612"/>
            <a:ext cx="7848600" cy="4857784"/>
          </a:xfrm>
        </p:spPr>
        <p:txBody>
          <a:bodyPr rtlCol="0">
            <a:normAutofit lnSpcReduction="10000"/>
          </a:bodyPr>
          <a:lstStyle/>
          <a:p>
            <a:pPr marL="0" indent="0" fontAlgn="auto">
              <a:spcAft>
                <a:spcPts val="0"/>
              </a:spcAft>
              <a:buFont typeface="Wingdings 3" charset="2"/>
              <a:buNone/>
              <a:defRPr/>
            </a:pPr>
            <a:r>
              <a:rPr lang="el-GR" sz="2400" dirty="0" smtClean="0"/>
              <a:t> </a:t>
            </a:r>
            <a:r>
              <a:rPr lang="el-GR" sz="2600" dirty="0" smtClean="0">
                <a:effectLst>
                  <a:outerShdw blurRad="38100" dist="38100" dir="2700000" algn="tl">
                    <a:srgbClr val="000000">
                      <a:alpha val="43137"/>
                    </a:srgbClr>
                  </a:outerShdw>
                </a:effectLst>
              </a:rPr>
              <a:t>Διήθηση φλεβικών κλάδων </a:t>
            </a:r>
            <a:r>
              <a:rPr lang="el-GR" sz="2600" dirty="0" smtClean="0"/>
              <a:t>της πύλης του νεφρού από τον όγκο μπορεί να τεκμηριωθεί όταν: </a:t>
            </a:r>
            <a:endParaRPr lang="en-US" sz="2600" dirty="0" smtClean="0"/>
          </a:p>
          <a:p>
            <a:pPr fontAlgn="auto">
              <a:spcAft>
                <a:spcPts val="0"/>
              </a:spcAft>
              <a:buFont typeface="Wingdings 3" charset="2"/>
              <a:buChar char=""/>
              <a:defRPr/>
            </a:pPr>
            <a:r>
              <a:rPr lang="en-US" sz="2600" dirty="0"/>
              <a:t>O</a:t>
            </a:r>
            <a:r>
              <a:rPr lang="el-GR" sz="2600" dirty="0" smtClean="0"/>
              <a:t> όγκος βρίσκεται </a:t>
            </a:r>
            <a:r>
              <a:rPr lang="el-GR" sz="2600" dirty="0" smtClean="0">
                <a:effectLst>
                  <a:outerShdw blurRad="38100" dist="38100" dir="2700000" algn="tl">
                    <a:srgbClr val="000000">
                      <a:alpha val="43137"/>
                    </a:srgbClr>
                  </a:outerShdw>
                </a:effectLst>
              </a:rPr>
              <a:t>προσκολλημένος στο αγγειακό τοίχωμα </a:t>
            </a:r>
            <a:r>
              <a:rPr lang="el-GR" sz="2600" dirty="0" smtClean="0"/>
              <a:t>ή </a:t>
            </a:r>
          </a:p>
          <a:p>
            <a:pPr fontAlgn="auto">
              <a:spcAft>
                <a:spcPts val="0"/>
              </a:spcAft>
              <a:buFont typeface="Wingdings 3" charset="2"/>
              <a:buChar char=""/>
              <a:defRPr/>
            </a:pPr>
            <a:r>
              <a:rPr lang="el-GR" sz="2600" dirty="0" smtClean="0"/>
              <a:t>όταν ο όγκος </a:t>
            </a:r>
            <a:r>
              <a:rPr lang="el-GR" sz="2600" dirty="0" smtClean="0">
                <a:effectLst>
                  <a:outerShdw blurRad="38100" dist="38100" dir="2700000" algn="tl">
                    <a:srgbClr val="000000">
                      <a:alpha val="43137"/>
                    </a:srgbClr>
                  </a:outerShdw>
                </a:effectLst>
              </a:rPr>
              <a:t>γεμίζει και </a:t>
            </a:r>
            <a:r>
              <a:rPr lang="el-GR" sz="2600" dirty="0" err="1" smtClean="0">
                <a:effectLst>
                  <a:outerShdw blurRad="38100" dist="38100" dir="2700000" algn="tl">
                    <a:srgbClr val="000000">
                      <a:alpha val="43137"/>
                    </a:srgbClr>
                  </a:outerShdw>
                </a:effectLst>
              </a:rPr>
              <a:t>διατείνει</a:t>
            </a:r>
            <a:r>
              <a:rPr lang="el-GR" sz="2600" dirty="0" smtClean="0">
                <a:effectLst>
                  <a:outerShdw blurRad="38100" dist="38100" dir="2700000" algn="tl">
                    <a:srgbClr val="000000">
                      <a:alpha val="43137"/>
                    </a:srgbClr>
                  </a:outerShdw>
                </a:effectLst>
              </a:rPr>
              <a:t> τον αγγειακό αυλό</a:t>
            </a:r>
            <a:r>
              <a:rPr lang="el-GR" sz="2600" dirty="0" smtClean="0"/>
              <a:t>.</a:t>
            </a:r>
          </a:p>
          <a:p>
            <a:pPr fontAlgn="auto">
              <a:spcAft>
                <a:spcPts val="0"/>
              </a:spcAft>
              <a:buFont typeface="Wingdings 3" charset="2"/>
              <a:buChar char=""/>
              <a:defRPr/>
            </a:pPr>
            <a:r>
              <a:rPr lang="el-GR" sz="2600" dirty="0" smtClean="0"/>
              <a:t>Τα ανωτέρω μπορεί να παρατηρηθούν είτε στην κύρια νεφρική φλέβα είτε στους μείζονες, </a:t>
            </a:r>
            <a:r>
              <a:rPr lang="el-GR" sz="2600" spc="600" dirty="0" smtClean="0">
                <a:effectLst>
                  <a:outerShdw blurRad="38100" dist="38100" dir="2700000" algn="tl">
                    <a:srgbClr val="000000">
                      <a:alpha val="43137"/>
                    </a:srgbClr>
                  </a:outerShdw>
                </a:effectLst>
              </a:rPr>
              <a:t>τμηματικούς </a:t>
            </a:r>
            <a:r>
              <a:rPr lang="el-GR" sz="2600" dirty="0" smtClean="0"/>
              <a:t>κλάδους της.</a:t>
            </a:r>
          </a:p>
          <a:p>
            <a:pPr fontAlgn="auto">
              <a:spcAft>
                <a:spcPts val="0"/>
              </a:spcAft>
              <a:buFont typeface="Wingdings 3" charset="2"/>
              <a:buChar char=""/>
              <a:defRPr/>
            </a:pPr>
            <a:r>
              <a:rPr lang="el-GR" sz="2600" dirty="0" smtClean="0"/>
              <a:t>Στις περισσότερες ωστόσο περιπτώσεις απαιτείται εκτεταμένη δειγματοληψία, καθώς η διήθηση ή μη των φλεβικών κλάδων δεν δύναται να τεκμηριωθεί με από</a:t>
            </a:r>
            <a:r>
              <a:rPr lang="el-GR" sz="2600" dirty="0"/>
              <a:t>λ</a:t>
            </a:r>
            <a:r>
              <a:rPr lang="el-GR" sz="2600" dirty="0" smtClean="0"/>
              <a:t>υτη βεβαιότητα</a:t>
            </a:r>
            <a:r>
              <a:rPr lang="en-US" sz="2600" dirty="0" smtClean="0"/>
              <a:t>.</a:t>
            </a:r>
            <a:endParaRPr lang="el-GR" sz="2600"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323850" y="836613"/>
            <a:ext cx="8510588" cy="3600450"/>
          </a:xfrm>
          <a:prstGeom prst="rect">
            <a:avLst/>
          </a:prstGeom>
          <a:noFill/>
          <a:ln w="9525">
            <a:noFill/>
            <a:miter lim="800000"/>
            <a:headEnd/>
            <a:tailEnd/>
          </a:ln>
        </p:spPr>
      </p:pic>
      <p:sp>
        <p:nvSpPr>
          <p:cNvPr id="48131" name="2 - Ορθογώνιο"/>
          <p:cNvSpPr>
            <a:spLocks noChangeArrowheads="1"/>
          </p:cNvSpPr>
          <p:nvPr/>
        </p:nvSpPr>
        <p:spPr bwMode="auto">
          <a:xfrm>
            <a:off x="0" y="4724400"/>
            <a:ext cx="9144000" cy="1938992"/>
          </a:xfrm>
          <a:prstGeom prst="rect">
            <a:avLst/>
          </a:prstGeom>
          <a:noFill/>
          <a:ln w="9525">
            <a:noFill/>
            <a:miter lim="800000"/>
            <a:headEnd/>
            <a:tailEnd/>
          </a:ln>
        </p:spPr>
        <p:txBody>
          <a:bodyPr wrap="square">
            <a:spAutoFit/>
          </a:bodyPr>
          <a:lstStyle/>
          <a:p>
            <a:pPr algn="ctr" eaLnBrk="1" hangingPunct="1"/>
            <a:r>
              <a:rPr lang="el-GR" sz="2400" b="1" dirty="0"/>
              <a:t>Διήθηση νεφρικής φλέβας</a:t>
            </a:r>
            <a:r>
              <a:rPr lang="en-US" sz="2400" b="1" dirty="0"/>
              <a:t> (pT3a</a:t>
            </a:r>
            <a:r>
              <a:rPr lang="en-US" sz="2400" b="1" dirty="0" smtClean="0"/>
              <a:t>)</a:t>
            </a:r>
            <a:r>
              <a:rPr lang="el-GR" sz="2400" b="1" dirty="0" smtClean="0"/>
              <a:t>, όχι απαραίτητα </a:t>
            </a:r>
            <a:endParaRPr lang="en-US" sz="2400" b="1" dirty="0"/>
          </a:p>
          <a:p>
            <a:pPr algn="ctr" eaLnBrk="1" hangingPunct="1"/>
            <a:r>
              <a:rPr lang="el-GR" sz="2400" b="1" dirty="0" smtClean="0"/>
              <a:t>μακροσκοπικά αντιληπτή  όπως στην Εικ. Α. </a:t>
            </a:r>
            <a:endParaRPr lang="el-GR" sz="2400" b="1" dirty="0"/>
          </a:p>
          <a:p>
            <a:pPr algn="ctr" eaLnBrk="1" hangingPunct="1"/>
            <a:r>
              <a:rPr lang="en-US" sz="2400" b="1" dirty="0"/>
              <a:t>B</a:t>
            </a:r>
            <a:r>
              <a:rPr lang="el-GR" sz="2400" b="1" dirty="0"/>
              <a:t>. </a:t>
            </a:r>
            <a:r>
              <a:rPr lang="el-GR" sz="2400" b="1" dirty="0" smtClean="0"/>
              <a:t>Σε </a:t>
            </a:r>
            <a:r>
              <a:rPr lang="el-GR" sz="2400" b="1" dirty="0"/>
              <a:t>τομές από το νεφρικό κόλπο αναγνωρίζεται </a:t>
            </a:r>
            <a:r>
              <a:rPr lang="el-GR" sz="2400" b="1" dirty="0" smtClean="0"/>
              <a:t>μικροσκοπικά συχνά</a:t>
            </a:r>
            <a:r>
              <a:rPr lang="en-US" sz="2400" b="1" dirty="0" smtClean="0"/>
              <a:t> </a:t>
            </a:r>
            <a:r>
              <a:rPr lang="el-GR" sz="2400" b="1" dirty="0"/>
              <a:t>όγκος εντός </a:t>
            </a:r>
            <a:r>
              <a:rPr lang="el-GR" sz="2400" b="1" dirty="0" smtClean="0"/>
              <a:t>τμηματικών φλεβικών κλάδων, ο οποίος </a:t>
            </a:r>
            <a:r>
              <a:rPr lang="el-GR" sz="2400" b="1" dirty="0"/>
              <a:t>δεν είχε αναγνωριστεί </a:t>
            </a:r>
            <a:r>
              <a:rPr lang="el-GR" sz="2400" b="1" dirty="0" smtClean="0"/>
              <a:t>μακροσκοπικά.</a:t>
            </a:r>
            <a:endParaRPr lang="el-GR" sz="24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42918"/>
            <a:ext cx="9144000" cy="857256"/>
          </a:xfrm>
        </p:spPr>
        <p:txBody>
          <a:bodyPr>
            <a:noAutofit/>
          </a:bodyPr>
          <a:lstStyle/>
          <a:p>
            <a:r>
              <a:rPr lang="el-GR" sz="3200" b="1" spc="600" dirty="0" smtClean="0">
                <a:solidFill>
                  <a:schemeClr val="tx2"/>
                </a:solidFill>
                <a:effectLst>
                  <a:outerShdw blurRad="38100" dist="38100" dir="2700000" algn="tl">
                    <a:srgbClr val="000000">
                      <a:alpha val="43137"/>
                    </a:srgbClr>
                  </a:outerShdw>
                </a:effectLst>
              </a:rPr>
              <a:t>ΝΕΦΡΟΙ</a:t>
            </a:r>
            <a:r>
              <a:rPr lang="el-GR" sz="3200" b="1" spc="300" dirty="0" smtClean="0">
                <a:solidFill>
                  <a:schemeClr val="tx2"/>
                </a:solidFill>
              </a:rPr>
              <a:t/>
            </a:r>
            <a:br>
              <a:rPr lang="el-GR" sz="3200" b="1" spc="300" dirty="0" smtClean="0">
                <a:solidFill>
                  <a:schemeClr val="tx2"/>
                </a:solidFill>
              </a:rPr>
            </a:br>
            <a:r>
              <a:rPr lang="el-GR" sz="2800" b="1" spc="300" dirty="0" smtClean="0">
                <a:solidFill>
                  <a:schemeClr val="tx2"/>
                </a:solidFill>
              </a:rPr>
              <a:t>Παθολογοανατομικές</a:t>
            </a:r>
            <a:r>
              <a:rPr lang="el-GR" sz="2800" b="1" dirty="0" smtClean="0">
                <a:solidFill>
                  <a:schemeClr val="tx2"/>
                </a:solidFill>
              </a:rPr>
              <a:t> παράμετροι </a:t>
            </a:r>
            <a:r>
              <a:rPr lang="el-GR" sz="2800" b="1" dirty="0" smtClean="0"/>
              <a:t/>
            </a:r>
            <a:br>
              <a:rPr lang="el-GR" sz="2800" b="1" dirty="0" smtClean="0"/>
            </a:br>
            <a:r>
              <a:rPr lang="el-GR" sz="2800" b="1" dirty="0" smtClean="0"/>
              <a:t>επηρεάζουσες </a:t>
            </a:r>
            <a:r>
              <a:rPr lang="el-GR" sz="2800" b="1" dirty="0" smtClean="0">
                <a:solidFill>
                  <a:schemeClr val="tx2"/>
                </a:solidFill>
                <a:effectLst>
                  <a:outerShdw blurRad="38100" dist="38100" dir="2700000" algn="tl">
                    <a:srgbClr val="000000">
                      <a:alpha val="43137"/>
                    </a:srgbClr>
                  </a:outerShdw>
                </a:effectLst>
              </a:rPr>
              <a:t>σημαντικά</a:t>
            </a:r>
            <a:r>
              <a:rPr lang="el-GR" sz="2800" b="1" dirty="0" smtClean="0">
                <a:solidFill>
                  <a:schemeClr val="tx2"/>
                </a:solidFill>
              </a:rPr>
              <a:t> </a:t>
            </a:r>
            <a:r>
              <a:rPr lang="el-GR" sz="2800" b="1" dirty="0" smtClean="0"/>
              <a:t/>
            </a:r>
            <a:br>
              <a:rPr lang="el-GR" sz="2800" b="1" dirty="0" smtClean="0"/>
            </a:br>
            <a:r>
              <a:rPr lang="el-GR" sz="2800" b="1" dirty="0" smtClean="0"/>
              <a:t>τη σχετιζόμενη με το νεφροκυτταρικό καρκίνωμα (ΝΚΚ) </a:t>
            </a:r>
            <a:br>
              <a:rPr lang="el-GR" sz="2800" b="1" dirty="0" smtClean="0"/>
            </a:br>
            <a:r>
              <a:rPr lang="el-GR" sz="2800" b="1" spc="600" dirty="0" smtClean="0"/>
              <a:t>επιβίωση</a:t>
            </a:r>
            <a:r>
              <a:rPr lang="el-GR" sz="2800" b="1" dirty="0" smtClean="0"/>
              <a:t> των ασθενών</a:t>
            </a:r>
            <a:endParaRPr lang="el-GR" sz="2800" b="1" dirty="0"/>
          </a:p>
        </p:txBody>
      </p:sp>
      <p:sp>
        <p:nvSpPr>
          <p:cNvPr id="3" name="2 - Θέση περιεχομένου"/>
          <p:cNvSpPr>
            <a:spLocks noGrp="1"/>
          </p:cNvSpPr>
          <p:nvPr>
            <p:ph idx="1"/>
          </p:nvPr>
        </p:nvSpPr>
        <p:spPr>
          <a:xfrm>
            <a:off x="0" y="2420888"/>
            <a:ext cx="9144000" cy="4437112"/>
          </a:xfrm>
        </p:spPr>
        <p:txBody>
          <a:bodyPr>
            <a:normAutofit fontScale="77500" lnSpcReduction="20000"/>
          </a:bodyPr>
          <a:lstStyle/>
          <a:p>
            <a:r>
              <a:rPr lang="el-GR" sz="2800" b="1" dirty="0" smtClean="0"/>
              <a:t>Η </a:t>
            </a:r>
            <a:r>
              <a:rPr lang="el-GR" sz="2800" b="1" dirty="0" smtClean="0">
                <a:effectLst>
                  <a:outerShdw blurRad="38100" dist="38100" dir="2700000" algn="tl">
                    <a:srgbClr val="000000">
                      <a:alpha val="43137"/>
                    </a:srgbClr>
                  </a:outerShdw>
                </a:effectLst>
              </a:rPr>
              <a:t>ιστολογική</a:t>
            </a:r>
            <a:r>
              <a:rPr lang="el-GR" sz="2800" b="1" dirty="0" smtClean="0"/>
              <a:t> </a:t>
            </a:r>
            <a:r>
              <a:rPr lang="el-GR" sz="2800" b="1" dirty="0" smtClean="0">
                <a:effectLst>
                  <a:outerShdw blurRad="38100" dist="38100" dir="2700000" algn="tl">
                    <a:srgbClr val="000000">
                      <a:alpha val="43137"/>
                    </a:srgbClr>
                  </a:outerShdw>
                </a:effectLst>
              </a:rPr>
              <a:t> μορφή/ποικιλία</a:t>
            </a:r>
            <a:r>
              <a:rPr lang="el-GR" sz="2800" b="1" dirty="0" smtClean="0"/>
              <a:t> του όγκου     [το πολύχωρο κυστικό </a:t>
            </a:r>
            <a:r>
              <a:rPr lang="el-GR" sz="2800" b="1" dirty="0" smtClean="0"/>
              <a:t>νεφροκυτταρικό νεόπλασμα (ΝΚΝ) χαμηλού κακοήθους δυναμικού, </a:t>
            </a:r>
            <a:r>
              <a:rPr lang="el-GR" sz="2800" b="1" dirty="0" smtClean="0"/>
              <a:t>το διαυγοκυτταρικό θηλώδες ΝΚΚ, το θηλώδες ΝΚΚ και το χρωμόφοβο ΝΚΚ έχουν ευμενέστερη πρόγνωση από το (συμβατικό)  διαυγοκυτταρικό ΝΚΚ ]. </a:t>
            </a:r>
          </a:p>
          <a:p>
            <a:pPr>
              <a:buNone/>
            </a:pPr>
            <a:endParaRPr lang="el-GR" sz="2800" b="1" dirty="0" smtClean="0"/>
          </a:p>
          <a:p>
            <a:r>
              <a:rPr lang="el-GR" sz="2800" b="1" dirty="0" smtClean="0"/>
              <a:t>Η παρουσία </a:t>
            </a:r>
            <a:r>
              <a:rPr lang="el-GR" sz="2800" b="1" dirty="0" smtClean="0">
                <a:effectLst>
                  <a:outerShdw blurRad="38100" dist="38100" dir="2700000" algn="tl">
                    <a:srgbClr val="000000">
                      <a:alpha val="43137"/>
                    </a:srgbClr>
                  </a:outerShdw>
                </a:effectLst>
              </a:rPr>
              <a:t>σαρκωματοειδούς </a:t>
            </a:r>
            <a:r>
              <a:rPr lang="en-US" sz="2800" b="1" dirty="0" smtClean="0">
                <a:effectLst>
                  <a:outerShdw blurRad="38100" dist="38100" dir="2700000" algn="tl">
                    <a:srgbClr val="000000">
                      <a:alpha val="43137"/>
                    </a:srgbClr>
                  </a:outerShdw>
                </a:effectLst>
              </a:rPr>
              <a:t>/</a:t>
            </a:r>
            <a:r>
              <a:rPr lang="el-GR" sz="2800" b="1" dirty="0" smtClean="0">
                <a:effectLst>
                  <a:outerShdw blurRad="38100" dist="38100" dir="2700000" algn="tl">
                    <a:srgbClr val="000000">
                      <a:alpha val="43137"/>
                    </a:srgbClr>
                  </a:outerShdw>
                </a:effectLst>
              </a:rPr>
              <a:t>ραβδοειδούς (απο)διαφοροποίησης, έστω και περιορισμένη.</a:t>
            </a:r>
          </a:p>
          <a:p>
            <a:endParaRPr lang="el-GR" sz="2800" b="1" dirty="0" smtClean="0">
              <a:effectLst>
                <a:outerShdw blurRad="38100" dist="38100" dir="2700000" algn="tl">
                  <a:srgbClr val="000000">
                    <a:alpha val="43137"/>
                  </a:srgbClr>
                </a:outerShdw>
              </a:effectLst>
            </a:endParaRPr>
          </a:p>
          <a:p>
            <a:r>
              <a:rPr lang="el-GR" sz="2800" b="1" dirty="0" smtClean="0"/>
              <a:t>Το παθολογοανατομικό </a:t>
            </a:r>
            <a:r>
              <a:rPr lang="el-GR" sz="2800" b="1" dirty="0" smtClean="0">
                <a:effectLst>
                  <a:outerShdw blurRad="38100" dist="38100" dir="2700000" algn="tl">
                    <a:srgbClr val="000000">
                      <a:alpha val="43137"/>
                    </a:srgbClr>
                  </a:outerShdw>
                </a:effectLst>
              </a:rPr>
              <a:t>στάδιο</a:t>
            </a:r>
          </a:p>
          <a:p>
            <a:pPr>
              <a:buNone/>
            </a:pPr>
            <a:r>
              <a:rPr lang="el-GR" sz="2800" b="1" dirty="0" smtClean="0"/>
              <a:t> </a:t>
            </a:r>
          </a:p>
          <a:p>
            <a:r>
              <a:rPr lang="el-GR" sz="2800" b="1" dirty="0" smtClean="0"/>
              <a:t>Ο βαθμός </a:t>
            </a:r>
            <a:r>
              <a:rPr lang="el-GR" sz="2800" b="1" dirty="0" smtClean="0">
                <a:effectLst>
                  <a:outerShdw blurRad="38100" dist="38100" dir="2700000" algn="tl">
                    <a:srgbClr val="000000">
                      <a:alpha val="43137"/>
                    </a:srgbClr>
                  </a:outerShdw>
                </a:effectLst>
              </a:rPr>
              <a:t>πυρηνιακής κακοήθειας</a:t>
            </a:r>
            <a:r>
              <a:rPr lang="en-US" sz="2800" b="1" dirty="0" smtClean="0">
                <a:effectLst>
                  <a:outerShdw blurRad="38100" dist="38100" dir="2700000" algn="tl">
                    <a:srgbClr val="000000">
                      <a:alpha val="43137"/>
                    </a:srgbClr>
                  </a:outerShdw>
                </a:effectLst>
              </a:rPr>
              <a:t> </a:t>
            </a:r>
            <a:r>
              <a:rPr lang="el-GR" sz="2800" b="1" dirty="0" smtClean="0">
                <a:effectLst>
                  <a:outerShdw blurRad="38100" dist="38100" dir="2700000" algn="tl">
                    <a:srgbClr val="000000">
                      <a:alpha val="43137"/>
                    </a:srgbClr>
                  </a:outerShdw>
                </a:effectLst>
              </a:rPr>
              <a:t>κατά  Π.Ο.Υ./</a:t>
            </a:r>
            <a:r>
              <a:rPr lang="en-US" sz="2800" b="1" dirty="0" smtClean="0">
                <a:effectLst>
                  <a:outerShdw blurRad="38100" dist="38100" dir="2700000" algn="tl">
                    <a:srgbClr val="000000">
                      <a:alpha val="43137"/>
                    </a:srgbClr>
                  </a:outerShdw>
                </a:effectLst>
              </a:rPr>
              <a:t>I</a:t>
            </a:r>
            <a:r>
              <a:rPr lang="el-GR" sz="2800" b="1" dirty="0" smtClean="0">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S</a:t>
            </a:r>
            <a:r>
              <a:rPr lang="el-GR" sz="2800" b="1" dirty="0" smtClean="0">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U</a:t>
            </a:r>
            <a:r>
              <a:rPr lang="el-GR" sz="2800" b="1" dirty="0" smtClean="0">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P</a:t>
            </a:r>
            <a:r>
              <a:rPr lang="el-GR" sz="2800" b="1" dirty="0" smtClean="0">
                <a:effectLst>
                  <a:outerShdw blurRad="38100" dist="38100" dir="2700000" algn="tl">
                    <a:srgbClr val="000000">
                      <a:alpha val="43137"/>
                    </a:srgbClr>
                  </a:outerShdw>
                </a:effectLst>
              </a:rPr>
              <a:t>.</a:t>
            </a:r>
          </a:p>
          <a:p>
            <a:pPr>
              <a:buNone/>
            </a:pPr>
            <a:endParaRPr lang="el-GR" sz="2800" b="1" dirty="0" smtClean="0"/>
          </a:p>
          <a:p>
            <a:r>
              <a:rPr lang="el-GR" sz="2800" b="1" dirty="0" smtClean="0"/>
              <a:t>Η παρουσία </a:t>
            </a:r>
            <a:r>
              <a:rPr lang="el-GR" sz="2800" b="1" dirty="0" smtClean="0">
                <a:effectLst>
                  <a:outerShdw blurRad="38100" dist="38100" dir="2700000" algn="tl">
                    <a:srgbClr val="000000">
                      <a:alpha val="43137"/>
                    </a:srgbClr>
                  </a:outerShdw>
                </a:effectLst>
              </a:rPr>
              <a:t>νέκρωσης</a:t>
            </a:r>
            <a:r>
              <a:rPr lang="el-GR" sz="2800" b="1" dirty="0" smtClean="0"/>
              <a:t> στον όγκο</a:t>
            </a:r>
          </a:p>
          <a:p>
            <a:pPr>
              <a:buNone/>
            </a:pPr>
            <a:endParaRPr lang="el-GR" sz="2800" b="1" dirty="0" smtClean="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250825" y="127000"/>
            <a:ext cx="4392613" cy="6516688"/>
          </a:xfrm>
          <a:prstGeom prst="rect">
            <a:avLst/>
          </a:prstGeom>
          <a:noFill/>
          <a:ln w="9525">
            <a:noFill/>
            <a:miter lim="800000"/>
            <a:headEnd/>
            <a:tailEnd/>
          </a:ln>
        </p:spPr>
      </p:pic>
      <p:sp>
        <p:nvSpPr>
          <p:cNvPr id="62467" name="2 - Ορθογώνιο"/>
          <p:cNvSpPr>
            <a:spLocks noChangeArrowheads="1"/>
          </p:cNvSpPr>
          <p:nvPr/>
        </p:nvSpPr>
        <p:spPr bwMode="auto">
          <a:xfrm>
            <a:off x="4659313" y="571480"/>
            <a:ext cx="4356100" cy="5632311"/>
          </a:xfrm>
          <a:prstGeom prst="rect">
            <a:avLst/>
          </a:prstGeom>
          <a:noFill/>
          <a:ln w="9525">
            <a:noFill/>
            <a:miter lim="800000"/>
            <a:headEnd/>
            <a:tailEnd/>
          </a:ln>
        </p:spPr>
        <p:txBody>
          <a:bodyPr wrap="square">
            <a:spAutoFit/>
          </a:bodyPr>
          <a:lstStyle/>
          <a:p>
            <a:pPr algn="ctr" eaLnBrk="1" hangingPunct="1"/>
            <a:r>
              <a:rPr lang="el-GR" sz="3600" dirty="0"/>
              <a:t>Το όριο της νεφρικής φλέβας θεωρείται θετικό  (ποσοστό συμφωνίας 74</a:t>
            </a:r>
            <a:r>
              <a:rPr lang="el-GR" sz="3600" dirty="0" smtClean="0"/>
              <a:t>%), </a:t>
            </a:r>
            <a:r>
              <a:rPr lang="el-GR" sz="3600" dirty="0"/>
              <a:t>μόνον όταν </a:t>
            </a:r>
            <a:r>
              <a:rPr lang="el-GR" sz="3600" dirty="0">
                <a:effectLst>
                  <a:outerShdw blurRad="38100" dist="38100" dir="2700000" algn="tl">
                    <a:srgbClr val="000000">
                      <a:alpha val="43137"/>
                    </a:srgbClr>
                  </a:outerShdw>
                </a:effectLst>
              </a:rPr>
              <a:t>μακρο</a:t>
            </a:r>
            <a:r>
              <a:rPr lang="el-GR" sz="3600" dirty="0"/>
              <a:t>σκοπικά ο όγκος προσφύεται σε αυτό και υπάρχει μικροσκοπική </a:t>
            </a:r>
            <a:r>
              <a:rPr lang="el-GR" sz="3600" dirty="0" smtClean="0"/>
              <a:t>επιβεβαίωση.</a:t>
            </a:r>
            <a:endParaRPr lang="el-GR" sz="36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Τίτλος 1"/>
          <p:cNvSpPr>
            <a:spLocks noGrp="1"/>
          </p:cNvSpPr>
          <p:nvPr>
            <p:ph type="title"/>
          </p:nvPr>
        </p:nvSpPr>
        <p:spPr/>
        <p:txBody>
          <a:bodyPr>
            <a:normAutofit fontScale="90000"/>
          </a:bodyPr>
          <a:lstStyle/>
          <a:p>
            <a:r>
              <a:rPr lang="el-GR" sz="3600" b="1" dirty="0" smtClean="0">
                <a:solidFill>
                  <a:schemeClr val="tx2"/>
                </a:solidFill>
              </a:rPr>
              <a:t>«Εμπλοκή» του επινεφριδίου</a:t>
            </a:r>
            <a:r>
              <a:rPr lang="en-US" sz="3600" b="1" dirty="0" smtClean="0">
                <a:solidFill>
                  <a:schemeClr val="tx2"/>
                </a:solidFill>
              </a:rPr>
              <a:t/>
            </a:r>
            <a:br>
              <a:rPr lang="en-US" sz="3600" b="1" dirty="0" smtClean="0">
                <a:solidFill>
                  <a:schemeClr val="tx2"/>
                </a:solidFill>
              </a:rPr>
            </a:br>
            <a:r>
              <a:rPr lang="el-GR" sz="3600" b="1" dirty="0" smtClean="0">
                <a:solidFill>
                  <a:schemeClr val="tx2"/>
                </a:solidFill>
              </a:rPr>
              <a:t>κατά συνέχεια ιστού (</a:t>
            </a:r>
            <a:r>
              <a:rPr lang="en-US" sz="3600" b="1" dirty="0" smtClean="0">
                <a:solidFill>
                  <a:schemeClr val="tx2"/>
                </a:solidFill>
              </a:rPr>
              <a:t>pT4)</a:t>
            </a:r>
            <a:endParaRPr lang="el-GR" dirty="0" smtClean="0">
              <a:solidFill>
                <a:schemeClr val="tx2"/>
              </a:solidFill>
            </a:endParaRPr>
          </a:p>
        </p:txBody>
      </p:sp>
      <p:sp>
        <p:nvSpPr>
          <p:cNvPr id="70659" name="Θέση περιεχομένου 2"/>
          <p:cNvSpPr>
            <a:spLocks noGrp="1"/>
          </p:cNvSpPr>
          <p:nvPr>
            <p:ph idx="1"/>
          </p:nvPr>
        </p:nvSpPr>
        <p:spPr/>
        <p:txBody>
          <a:bodyPr>
            <a:noAutofit/>
          </a:bodyPr>
          <a:lstStyle/>
          <a:p>
            <a:r>
              <a:rPr lang="el-GR" sz="2800" dirty="0" smtClean="0"/>
              <a:t>Η διήθηση του επινεφριδίου </a:t>
            </a:r>
            <a:r>
              <a:rPr lang="el-GR" sz="2800" b="1" dirty="0" smtClean="0"/>
              <a:t>κατά συνέχεια ιστού </a:t>
            </a:r>
            <a:r>
              <a:rPr lang="el-GR" sz="2800" dirty="0" smtClean="0"/>
              <a:t>συνδέεται με</a:t>
            </a:r>
            <a:r>
              <a:rPr lang="en-US" sz="2800" dirty="0" smtClean="0"/>
              <a:t> </a:t>
            </a:r>
            <a:r>
              <a:rPr lang="el-GR" sz="2800" dirty="0" smtClean="0"/>
              <a:t>σημαντικά  </a:t>
            </a:r>
            <a:r>
              <a:rPr lang="el-GR" sz="2800" dirty="0" smtClean="0">
                <a:effectLst>
                  <a:outerShdw blurRad="38100" dist="38100" dir="2700000" algn="tl">
                    <a:srgbClr val="000000">
                      <a:alpha val="43137"/>
                    </a:srgbClr>
                  </a:outerShdw>
                </a:effectLst>
              </a:rPr>
              <a:t>χειρότερη </a:t>
            </a:r>
            <a:r>
              <a:rPr lang="el-GR" sz="2800" dirty="0" smtClean="0"/>
              <a:t>πρόγνωση από τη διήθηση του περινεφρικού λίπους.</a:t>
            </a:r>
          </a:p>
          <a:p>
            <a:r>
              <a:rPr lang="el-GR" sz="2800" dirty="0" smtClean="0"/>
              <a:t>Για το λόγο αυτό στην 7</a:t>
            </a:r>
            <a:r>
              <a:rPr lang="el-GR" sz="2800" baseline="30000" dirty="0" smtClean="0"/>
              <a:t>η</a:t>
            </a:r>
            <a:r>
              <a:rPr lang="el-GR" sz="2800" dirty="0" smtClean="0"/>
              <a:t> έκδοση του </a:t>
            </a:r>
            <a:r>
              <a:rPr lang="en-US" sz="2800" dirty="0" smtClean="0"/>
              <a:t>TNM</a:t>
            </a:r>
            <a:r>
              <a:rPr lang="el-GR" sz="2800" dirty="0" smtClean="0"/>
              <a:t> «ανέβηκε» κατηγορία (</a:t>
            </a:r>
            <a:r>
              <a:rPr lang="en-US" sz="2800" dirty="0" smtClean="0"/>
              <a:t>pT</a:t>
            </a:r>
            <a:r>
              <a:rPr lang="en-US" sz="2800" b="1" dirty="0" smtClean="0"/>
              <a:t>4</a:t>
            </a:r>
            <a:r>
              <a:rPr lang="en-US" sz="2800" dirty="0" smtClean="0"/>
              <a:t>)</a:t>
            </a:r>
            <a:r>
              <a:rPr lang="el-GR" sz="2800" dirty="0" smtClean="0"/>
              <a:t> συγκριτικά με την 6</a:t>
            </a:r>
            <a:r>
              <a:rPr lang="el-GR" sz="2800" baseline="30000" dirty="0" smtClean="0"/>
              <a:t>η</a:t>
            </a:r>
            <a:r>
              <a:rPr lang="el-GR" sz="2800" dirty="0" smtClean="0"/>
              <a:t> έκδοση</a:t>
            </a:r>
            <a:r>
              <a:rPr lang="en-US" sz="2800" dirty="0" smtClean="0"/>
              <a:t> (pT3a)</a:t>
            </a:r>
            <a:r>
              <a:rPr lang="el-GR" sz="2800" dirty="0" smtClean="0"/>
              <a:t>.</a:t>
            </a:r>
          </a:p>
          <a:p>
            <a:r>
              <a:rPr lang="el-GR" sz="2800" dirty="0" smtClean="0"/>
              <a:t>Η κατά συνέχεια ιστού διήθηση του επινεφριδίου θα πρέπει να διαπιστωθεί </a:t>
            </a:r>
            <a:r>
              <a:rPr lang="el-GR" sz="2800" b="1" dirty="0" smtClean="0">
                <a:effectLst>
                  <a:outerShdw blurRad="38100" dist="38100" dir="2700000" algn="tl">
                    <a:srgbClr val="000000">
                      <a:alpha val="43137"/>
                    </a:srgbClr>
                  </a:outerShdw>
                </a:effectLst>
              </a:rPr>
              <a:t>μακρο</a:t>
            </a:r>
            <a:r>
              <a:rPr lang="el-GR" sz="2800" dirty="0" smtClean="0"/>
              <a:t>σκοπικά και να επιβεβαιωθεί μικροσκοπικά.</a:t>
            </a:r>
          </a:p>
          <a:p>
            <a:r>
              <a:rPr lang="el-GR" sz="2800" dirty="0" smtClean="0"/>
              <a:t>Διαφορετικά, η εμπλοκή του επινεφριδίου θεωρείται </a:t>
            </a:r>
            <a:r>
              <a:rPr lang="el-GR" sz="2800" i="1" dirty="0" smtClean="0"/>
              <a:t>μετάσταση</a:t>
            </a:r>
            <a:r>
              <a:rPr lang="el-GR" sz="2800" dirty="0" smtClean="0"/>
              <a:t> (</a:t>
            </a:r>
            <a:r>
              <a:rPr lang="en-US" sz="2800" i="1" dirty="0" smtClean="0"/>
              <a:t>pM1</a:t>
            </a:r>
            <a:r>
              <a:rPr lang="en-US" sz="2800" dirty="0" smtClean="0"/>
              <a:t>)</a:t>
            </a:r>
            <a:r>
              <a:rPr lang="el-GR" sz="2800" dirty="0" smtClean="0"/>
              <a: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a:stretch>
            <a:fillRect/>
          </a:stretch>
        </p:blipFill>
        <p:spPr bwMode="auto">
          <a:xfrm>
            <a:off x="250825" y="765175"/>
            <a:ext cx="8537575" cy="3689350"/>
          </a:xfrm>
          <a:prstGeom prst="rect">
            <a:avLst/>
          </a:prstGeom>
          <a:noFill/>
          <a:ln w="9525">
            <a:noFill/>
            <a:miter lim="800000"/>
            <a:headEnd/>
            <a:tailEnd/>
          </a:ln>
        </p:spPr>
      </p:pic>
      <p:sp>
        <p:nvSpPr>
          <p:cNvPr id="71683" name="2 - Ορθογώνιο"/>
          <p:cNvSpPr>
            <a:spLocks noChangeArrowheads="1"/>
          </p:cNvSpPr>
          <p:nvPr/>
        </p:nvSpPr>
        <p:spPr bwMode="auto">
          <a:xfrm>
            <a:off x="0" y="4643446"/>
            <a:ext cx="9144000" cy="1569660"/>
          </a:xfrm>
          <a:prstGeom prst="rect">
            <a:avLst/>
          </a:prstGeom>
          <a:noFill/>
          <a:ln w="9525">
            <a:noFill/>
            <a:miter lim="800000"/>
            <a:headEnd/>
            <a:tailEnd/>
          </a:ln>
        </p:spPr>
        <p:txBody>
          <a:bodyPr wrap="square">
            <a:spAutoFit/>
          </a:bodyPr>
          <a:lstStyle/>
          <a:p>
            <a:pPr algn="ctr" eaLnBrk="1" hangingPunct="1"/>
            <a:r>
              <a:rPr lang="el-GR" sz="3200" dirty="0"/>
              <a:t>Η </a:t>
            </a:r>
            <a:r>
              <a:rPr lang="el-GR" sz="3200" b="1" dirty="0"/>
              <a:t>μακρο</a:t>
            </a:r>
            <a:r>
              <a:rPr lang="el-GR" sz="3200" dirty="0"/>
              <a:t>σκοπική εξέταση είναι κριτικής σημασίας για την ανάδειξη κατά συνέχειας ιστού διήθησης του επινεφριδίου </a:t>
            </a:r>
            <a:r>
              <a:rPr lang="el-GR" sz="3200" dirty="0" smtClean="0"/>
              <a:t>(</a:t>
            </a:r>
            <a:r>
              <a:rPr lang="en-US" sz="3200" dirty="0" smtClean="0"/>
              <a:t> </a:t>
            </a:r>
            <a:r>
              <a:rPr lang="el-GR" sz="3200" dirty="0" smtClean="0"/>
              <a:t>νόσος </a:t>
            </a:r>
            <a:r>
              <a:rPr lang="en-US" sz="3200" dirty="0" smtClean="0"/>
              <a:t>pT</a:t>
            </a:r>
            <a:r>
              <a:rPr lang="en-US" sz="3200" b="1" dirty="0" smtClean="0"/>
              <a:t>4</a:t>
            </a:r>
            <a:r>
              <a:rPr lang="en-US" sz="3200" dirty="0" smtClean="0"/>
              <a:t> </a:t>
            </a:r>
            <a:r>
              <a:rPr lang="el-GR" sz="3200" dirty="0" smtClean="0"/>
              <a:t>) </a:t>
            </a:r>
            <a:r>
              <a:rPr lang="el-GR" sz="3200" dirty="0"/>
              <a:t>ή </a:t>
            </a:r>
            <a:r>
              <a:rPr lang="el-GR" sz="3200" i="1" dirty="0"/>
              <a:t>όχι</a:t>
            </a:r>
            <a:r>
              <a:rPr lang="el-GR" sz="3200" dirty="0"/>
              <a:t> </a:t>
            </a:r>
            <a:r>
              <a:rPr lang="el-GR" sz="3200" dirty="0" smtClean="0"/>
              <a:t>( </a:t>
            </a:r>
            <a:r>
              <a:rPr lang="el-GR" sz="3200" i="1" dirty="0" smtClean="0"/>
              <a:t>νόσος </a:t>
            </a:r>
            <a:r>
              <a:rPr lang="en-US" sz="3200" i="1" dirty="0" smtClean="0"/>
              <a:t>p</a:t>
            </a:r>
            <a:r>
              <a:rPr lang="el-GR" sz="3200" i="1" dirty="0"/>
              <a:t>Μ1</a:t>
            </a:r>
            <a:r>
              <a:rPr lang="en-US" sz="3200" i="1" dirty="0"/>
              <a:t> </a:t>
            </a:r>
            <a:r>
              <a:rPr lang="en-US" sz="3200" dirty="0" smtClean="0"/>
              <a:t>)</a:t>
            </a:r>
            <a:r>
              <a:rPr lang="el-GR" sz="3200" dirty="0" smtClean="0"/>
              <a:t>.</a:t>
            </a:r>
            <a:endParaRPr lang="el-GR" sz="32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lt;div style=&quot;background:navy;padding:5px; font-family:Verdana, Arial, Helvetica, sans-serif; font-size:12px;&quot;&gt;Image A&lt;/div&gt;"/>
          <p:cNvPicPr>
            <a:picLocks noChangeAspect="1" noChangeArrowheads="1"/>
          </p:cNvPicPr>
          <p:nvPr/>
        </p:nvPicPr>
        <p:blipFill>
          <a:blip r:embed="rId2" cstate="print"/>
          <a:srcRect/>
          <a:stretch>
            <a:fillRect/>
          </a:stretch>
        </p:blipFill>
        <p:spPr bwMode="auto">
          <a:xfrm>
            <a:off x="285720" y="214290"/>
            <a:ext cx="4128229" cy="3098798"/>
          </a:xfrm>
          <a:prstGeom prst="rect">
            <a:avLst/>
          </a:prstGeom>
          <a:noFill/>
          <a:ln w="9525">
            <a:noFill/>
            <a:miter lim="800000"/>
            <a:headEnd/>
            <a:tailEnd/>
          </a:ln>
        </p:spPr>
      </p:pic>
      <p:sp>
        <p:nvSpPr>
          <p:cNvPr id="80899" name="2 - Ορθογώνιο"/>
          <p:cNvSpPr>
            <a:spLocks noChangeArrowheads="1"/>
          </p:cNvSpPr>
          <p:nvPr/>
        </p:nvSpPr>
        <p:spPr bwMode="auto">
          <a:xfrm>
            <a:off x="0" y="6500834"/>
            <a:ext cx="9144000" cy="369332"/>
          </a:xfrm>
          <a:prstGeom prst="rect">
            <a:avLst/>
          </a:prstGeom>
          <a:noFill/>
          <a:ln w="9525">
            <a:noFill/>
            <a:miter lim="800000"/>
            <a:headEnd/>
            <a:tailEnd/>
          </a:ln>
        </p:spPr>
        <p:txBody>
          <a:bodyPr wrap="square">
            <a:spAutoFit/>
          </a:bodyPr>
          <a:lstStyle/>
          <a:p>
            <a:pPr eaLnBrk="1" hangingPunct="1"/>
            <a:r>
              <a:rPr lang="el-GR" b="1" dirty="0" smtClean="0">
                <a:effectLst>
                  <a:outerShdw blurRad="38100" dist="38100" dir="2700000" algn="tl">
                    <a:srgbClr val="000000">
                      <a:alpha val="43137"/>
                    </a:srgbClr>
                  </a:outerShdw>
                </a:effectLst>
                <a:latin typeface="Calibri" pitchFamily="34" charset="0"/>
              </a:rPr>
              <a:t>Το  κατά </a:t>
            </a:r>
            <a:r>
              <a:rPr lang="en-US" b="1" dirty="0" smtClean="0">
                <a:effectLst>
                  <a:outerShdw blurRad="38100" dist="38100" dir="2700000" algn="tl">
                    <a:srgbClr val="000000">
                      <a:alpha val="43137"/>
                    </a:srgbClr>
                  </a:outerShdw>
                </a:effectLst>
                <a:latin typeface="Calibri" pitchFamily="34" charset="0"/>
              </a:rPr>
              <a:t>Fuhrman </a:t>
            </a:r>
            <a:r>
              <a:rPr lang="el-GR" b="1" dirty="0" smtClean="0">
                <a:effectLst>
                  <a:outerShdw blurRad="38100" dist="38100" dir="2700000" algn="tl">
                    <a:srgbClr val="000000">
                      <a:alpha val="43137"/>
                    </a:srgbClr>
                  </a:outerShdw>
                </a:effectLst>
                <a:latin typeface="Calibri" pitchFamily="34" charset="0"/>
              </a:rPr>
              <a:t>τετραβάθμιο σύστημα </a:t>
            </a:r>
            <a:r>
              <a:rPr lang="en-US" b="1" dirty="0" smtClean="0">
                <a:effectLst>
                  <a:outerShdw blurRad="38100" dist="38100" dir="2700000" algn="tl">
                    <a:srgbClr val="000000">
                      <a:alpha val="43137"/>
                    </a:srgbClr>
                  </a:outerShdw>
                </a:effectLst>
                <a:latin typeface="Calibri" pitchFamily="34" charset="0"/>
              </a:rPr>
              <a:t> </a:t>
            </a:r>
            <a:r>
              <a:rPr lang="el-GR" b="1" dirty="0" smtClean="0">
                <a:effectLst>
                  <a:outerShdw blurRad="38100" dist="38100" dir="2700000" algn="tl">
                    <a:srgbClr val="000000">
                      <a:alpha val="43137"/>
                    </a:srgbClr>
                  </a:outerShdw>
                </a:effectLst>
                <a:latin typeface="Calibri" pitchFamily="34" charset="0"/>
              </a:rPr>
              <a:t>μορφολογικής </a:t>
            </a:r>
            <a:r>
              <a:rPr lang="el-GR" b="1" dirty="0" smtClean="0">
                <a:solidFill>
                  <a:schemeClr val="tx2"/>
                </a:solidFill>
                <a:effectLst>
                  <a:outerShdw blurRad="38100" dist="38100" dir="2700000" algn="tl">
                    <a:srgbClr val="000000">
                      <a:alpha val="43137"/>
                    </a:srgbClr>
                  </a:outerShdw>
                </a:effectLst>
                <a:latin typeface="Calibri" pitchFamily="34" charset="0"/>
              </a:rPr>
              <a:t>διαβάθμισης πυρηνικής κακοήθειας</a:t>
            </a:r>
            <a:r>
              <a:rPr lang="en-US" b="1" dirty="0" smtClean="0">
                <a:effectLst>
                  <a:outerShdw blurRad="38100" dist="38100" dir="2700000" algn="tl">
                    <a:srgbClr val="000000">
                      <a:alpha val="43137"/>
                    </a:srgbClr>
                  </a:outerShdw>
                </a:effectLst>
                <a:latin typeface="Calibri" pitchFamily="34" charset="0"/>
              </a:rPr>
              <a:t>.</a:t>
            </a:r>
            <a:endParaRPr lang="el-GR" b="1" dirty="0">
              <a:effectLst>
                <a:outerShdw blurRad="38100" dist="38100" dir="2700000" algn="tl">
                  <a:srgbClr val="000000">
                    <a:alpha val="43137"/>
                  </a:srgbClr>
                </a:outerShdw>
              </a:effectLst>
              <a:latin typeface="Calibri" pitchFamily="34" charset="0"/>
            </a:endParaRPr>
          </a:p>
        </p:txBody>
      </p:sp>
      <p:pic>
        <p:nvPicPr>
          <p:cNvPr id="4" name="Picture 2" descr="&lt;div style=&quot;background:navy;padding:5px; font-family:Verdana, Arial, Helvetica, sans-serif; font-size:12px;&quot;&gt;Image B&lt;/div&gt;"/>
          <p:cNvPicPr>
            <a:picLocks noChangeAspect="1" noChangeArrowheads="1"/>
          </p:cNvPicPr>
          <p:nvPr/>
        </p:nvPicPr>
        <p:blipFill>
          <a:blip r:embed="rId3" cstate="print"/>
          <a:srcRect/>
          <a:stretch>
            <a:fillRect/>
          </a:stretch>
        </p:blipFill>
        <p:spPr bwMode="auto">
          <a:xfrm>
            <a:off x="4786314" y="214290"/>
            <a:ext cx="4092307" cy="3071834"/>
          </a:xfrm>
          <a:prstGeom prst="rect">
            <a:avLst/>
          </a:prstGeom>
          <a:noFill/>
          <a:ln w="9525">
            <a:noFill/>
            <a:miter lim="800000"/>
            <a:headEnd/>
            <a:tailEnd/>
          </a:ln>
        </p:spPr>
      </p:pic>
      <p:pic>
        <p:nvPicPr>
          <p:cNvPr id="5" name="Picture 2" descr="&lt;div style=&quot;background:navy;padding:5px; font-family:Verdana, Arial, Helvetica, sans-serif; font-size:12px;&quot;&gt;Image C&lt;/div&gt;"/>
          <p:cNvPicPr>
            <a:picLocks noChangeAspect="1" noChangeArrowheads="1"/>
          </p:cNvPicPr>
          <p:nvPr/>
        </p:nvPicPr>
        <p:blipFill>
          <a:blip r:embed="rId4" cstate="print"/>
          <a:srcRect/>
          <a:stretch>
            <a:fillRect/>
          </a:stretch>
        </p:blipFill>
        <p:spPr bwMode="auto">
          <a:xfrm>
            <a:off x="285720" y="3357561"/>
            <a:ext cx="4143404" cy="3110189"/>
          </a:xfrm>
          <a:prstGeom prst="rect">
            <a:avLst/>
          </a:prstGeom>
          <a:noFill/>
          <a:ln w="9525">
            <a:noFill/>
            <a:miter lim="800000"/>
            <a:headEnd/>
            <a:tailEnd/>
          </a:ln>
        </p:spPr>
      </p:pic>
      <p:pic>
        <p:nvPicPr>
          <p:cNvPr id="6" name="Picture 2" descr="&lt;div style=&quot;background:navy;padding:5px; font-family:Verdana, Arial, Helvetica, sans-serif; font-size:12px;&quot;&gt;Image D&lt;/div&gt;"/>
          <p:cNvPicPr>
            <a:picLocks noChangeAspect="1" noChangeArrowheads="1"/>
          </p:cNvPicPr>
          <p:nvPr/>
        </p:nvPicPr>
        <p:blipFill>
          <a:blip r:embed="rId5" cstate="print"/>
          <a:srcRect/>
          <a:stretch>
            <a:fillRect/>
          </a:stretch>
        </p:blipFill>
        <p:spPr bwMode="auto">
          <a:xfrm>
            <a:off x="4786314" y="3357562"/>
            <a:ext cx="4092307" cy="30718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850106"/>
          </a:xfrm>
        </p:spPr>
        <p:txBody>
          <a:bodyPr rtlCol="0">
            <a:noAutofit/>
          </a:bodyPr>
          <a:lstStyle/>
          <a:p>
            <a:pPr fontAlgn="auto">
              <a:spcAft>
                <a:spcPts val="0"/>
              </a:spcAft>
              <a:defRPr/>
            </a:pPr>
            <a:r>
              <a:rPr lang="el-GR" sz="2800" b="1" dirty="0" smtClean="0">
                <a:solidFill>
                  <a:schemeClr val="accent3"/>
                </a:solidFill>
              </a:rPr>
              <a:t/>
            </a:r>
            <a:br>
              <a:rPr lang="el-GR" sz="2800" b="1" dirty="0" smtClean="0">
                <a:solidFill>
                  <a:schemeClr val="accent3"/>
                </a:solidFill>
              </a:rPr>
            </a:br>
            <a:r>
              <a:rPr lang="el-GR" sz="2800" b="1" dirty="0" smtClean="0">
                <a:solidFill>
                  <a:schemeClr val="tx2"/>
                </a:solidFill>
              </a:rPr>
              <a:t>Από τον πυρηνικό προς τον «πυρηνιακό» βαθμό κακοήθειας </a:t>
            </a:r>
            <a:r>
              <a:rPr lang="en-US" sz="2800" b="1" dirty="0" smtClean="0">
                <a:solidFill>
                  <a:schemeClr val="tx2"/>
                </a:solidFill>
              </a:rPr>
              <a:t>…</a:t>
            </a:r>
            <a:endParaRPr lang="el-GR" sz="2800" dirty="0">
              <a:solidFill>
                <a:schemeClr val="tx2"/>
              </a:solidFill>
            </a:endParaRPr>
          </a:p>
        </p:txBody>
      </p:sp>
      <p:sp>
        <p:nvSpPr>
          <p:cNvPr id="3" name="Θέση περιεχομένου 2"/>
          <p:cNvSpPr>
            <a:spLocks noGrp="1"/>
          </p:cNvSpPr>
          <p:nvPr>
            <p:ph idx="1"/>
          </p:nvPr>
        </p:nvSpPr>
        <p:spPr>
          <a:xfrm>
            <a:off x="457200" y="1412776"/>
            <a:ext cx="8229600" cy="5445224"/>
          </a:xfrm>
        </p:spPr>
        <p:txBody>
          <a:bodyPr rtlCol="0">
            <a:normAutofit fontScale="85000" lnSpcReduction="10000"/>
          </a:bodyPr>
          <a:lstStyle/>
          <a:p>
            <a:pPr marL="0" indent="0" fontAlgn="auto">
              <a:spcAft>
                <a:spcPts val="0"/>
              </a:spcAft>
              <a:buFont typeface="Wingdings 3" charset="2"/>
              <a:buNone/>
              <a:defRPr/>
            </a:pPr>
            <a:r>
              <a:rPr lang="el-GR" dirty="0" smtClean="0"/>
              <a:t> Πρόταση καινούριου συστήματος ιστολογικής βαθμοποίησης</a:t>
            </a:r>
            <a:r>
              <a:rPr lang="en-US" dirty="0" smtClean="0"/>
              <a:t> </a:t>
            </a:r>
            <a:r>
              <a:rPr lang="el-GR" dirty="0" smtClean="0"/>
              <a:t>κακοήθειας ΝΚΚ </a:t>
            </a:r>
            <a:r>
              <a:rPr lang="en-US" dirty="0" smtClean="0"/>
              <a:t>(the WHO/ISUP </a:t>
            </a:r>
            <a:r>
              <a:rPr lang="en-US" dirty="0"/>
              <a:t>grading system) </a:t>
            </a:r>
            <a:endParaRPr lang="el-GR" dirty="0" smtClean="0"/>
          </a:p>
          <a:p>
            <a:pPr fontAlgn="auto">
              <a:spcAft>
                <a:spcPts val="0"/>
              </a:spcAft>
              <a:buFont typeface="Wingdings 3" charset="2"/>
              <a:buChar char=""/>
              <a:defRPr/>
            </a:pPr>
            <a:r>
              <a:rPr lang="en-US" b="1" dirty="0" smtClean="0">
                <a:solidFill>
                  <a:schemeClr val="accent1"/>
                </a:solidFill>
              </a:rPr>
              <a:t>ISUP </a:t>
            </a:r>
            <a:r>
              <a:rPr lang="en-US" b="1" dirty="0">
                <a:solidFill>
                  <a:schemeClr val="accent1"/>
                </a:solidFill>
              </a:rPr>
              <a:t>grade 1 </a:t>
            </a:r>
            <a:r>
              <a:rPr lang="el-GR" dirty="0" smtClean="0"/>
              <a:t>: δυσδιάκριτα πυρήνια ή απόντα σε μεγέθυνση</a:t>
            </a:r>
            <a:r>
              <a:rPr lang="en-US" dirty="0" smtClean="0"/>
              <a:t> </a:t>
            </a:r>
            <a:r>
              <a:rPr lang="el-GR" dirty="0" smtClean="0"/>
              <a:t>Χ</a:t>
            </a:r>
            <a:r>
              <a:rPr lang="en-US" dirty="0" smtClean="0"/>
              <a:t>400 </a:t>
            </a:r>
            <a:endParaRPr lang="el-GR" dirty="0" smtClean="0"/>
          </a:p>
          <a:p>
            <a:pPr fontAlgn="auto">
              <a:spcAft>
                <a:spcPts val="0"/>
              </a:spcAft>
              <a:buFont typeface="Wingdings 3" charset="2"/>
              <a:buChar char=""/>
              <a:defRPr/>
            </a:pPr>
            <a:r>
              <a:rPr lang="en-US" b="1" dirty="0" smtClean="0">
                <a:solidFill>
                  <a:schemeClr val="accent1"/>
                </a:solidFill>
              </a:rPr>
              <a:t>ISUP </a:t>
            </a:r>
            <a:r>
              <a:rPr lang="en-US" b="1" dirty="0">
                <a:solidFill>
                  <a:schemeClr val="accent1"/>
                </a:solidFill>
              </a:rPr>
              <a:t>grade 2</a:t>
            </a:r>
            <a:r>
              <a:rPr lang="en-US" dirty="0"/>
              <a:t> </a:t>
            </a:r>
            <a:r>
              <a:rPr lang="el-GR" dirty="0" smtClean="0"/>
              <a:t>: </a:t>
            </a:r>
            <a:r>
              <a:rPr lang="en-US" dirty="0" smtClean="0"/>
              <a:t> </a:t>
            </a:r>
            <a:r>
              <a:rPr lang="el-GR" dirty="0" smtClean="0"/>
              <a:t>σαφώς διακριτά πυρήνια σε μεγέθυνση </a:t>
            </a:r>
            <a:r>
              <a:rPr lang="en-US" dirty="0" smtClean="0"/>
              <a:t>X</a:t>
            </a:r>
            <a:r>
              <a:rPr lang="el-GR" dirty="0" smtClean="0"/>
              <a:t> 400 αλλά δυσδιάκριτα ή αόρατα σε Χ100</a:t>
            </a:r>
          </a:p>
          <a:p>
            <a:pPr fontAlgn="auto">
              <a:spcAft>
                <a:spcPts val="0"/>
              </a:spcAft>
              <a:buFont typeface="Wingdings 3" charset="2"/>
              <a:buChar char=""/>
              <a:defRPr/>
            </a:pPr>
            <a:r>
              <a:rPr lang="en-US" b="1" dirty="0" smtClean="0">
                <a:solidFill>
                  <a:schemeClr val="accent1"/>
                </a:solidFill>
              </a:rPr>
              <a:t>ISUP </a:t>
            </a:r>
            <a:r>
              <a:rPr lang="en-US" b="1" dirty="0">
                <a:solidFill>
                  <a:schemeClr val="accent1"/>
                </a:solidFill>
              </a:rPr>
              <a:t>grade </a:t>
            </a:r>
            <a:r>
              <a:rPr lang="en-US" b="1" dirty="0" smtClean="0">
                <a:solidFill>
                  <a:schemeClr val="accent1"/>
                </a:solidFill>
              </a:rPr>
              <a:t>3</a:t>
            </a:r>
            <a:r>
              <a:rPr lang="el-GR" b="1" dirty="0" smtClean="0">
                <a:solidFill>
                  <a:schemeClr val="accent1"/>
                </a:solidFill>
              </a:rPr>
              <a:t> </a:t>
            </a:r>
            <a:r>
              <a:rPr lang="el-GR" dirty="0" smtClean="0"/>
              <a:t>: ευκρινή πυρήνια σε μεγέθυνση Χ100</a:t>
            </a:r>
          </a:p>
          <a:p>
            <a:pPr fontAlgn="auto">
              <a:spcAft>
                <a:spcPts val="0"/>
              </a:spcAft>
              <a:buFont typeface="Wingdings 3" charset="2"/>
              <a:buChar char=""/>
              <a:defRPr/>
            </a:pPr>
            <a:r>
              <a:rPr lang="en-US" b="1" dirty="0" smtClean="0">
                <a:solidFill>
                  <a:schemeClr val="accent1"/>
                </a:solidFill>
              </a:rPr>
              <a:t>ISUP </a:t>
            </a:r>
            <a:r>
              <a:rPr lang="en-US" b="1" dirty="0">
                <a:solidFill>
                  <a:schemeClr val="accent1"/>
                </a:solidFill>
              </a:rPr>
              <a:t>grade </a:t>
            </a:r>
            <a:r>
              <a:rPr lang="en-US" b="1" dirty="0" smtClean="0">
                <a:solidFill>
                  <a:schemeClr val="accent1"/>
                </a:solidFill>
              </a:rPr>
              <a:t>4</a:t>
            </a:r>
            <a:r>
              <a:rPr lang="el-GR" b="1" dirty="0" smtClean="0">
                <a:solidFill>
                  <a:schemeClr val="accent1"/>
                </a:solidFill>
              </a:rPr>
              <a:t> </a:t>
            </a:r>
            <a:r>
              <a:rPr lang="el-GR" dirty="0" smtClean="0"/>
              <a:t>:</a:t>
            </a:r>
            <a:r>
              <a:rPr lang="en-US" dirty="0" smtClean="0"/>
              <a:t> </a:t>
            </a:r>
            <a:r>
              <a:rPr lang="el-GR" dirty="0" smtClean="0"/>
              <a:t>όγκοι με ραβδοειδή ή σαρκωματοειδή διαφοροποίηση ή όγκοι με γιγάντια κύτταρα ή όγκοι με εντονότατο  πυρηνικό πλειομορφισμό με αδρή χρωματίνη.</a:t>
            </a:r>
            <a:endParaRPr lang="el-G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Autofit/>
          </a:bodyPr>
          <a:lstStyle/>
          <a:p>
            <a:pPr fontAlgn="auto">
              <a:spcAft>
                <a:spcPts val="0"/>
              </a:spcAft>
              <a:defRPr/>
            </a:pPr>
            <a:r>
              <a:rPr lang="el-GR" sz="3600" dirty="0" smtClean="0">
                <a:solidFill>
                  <a:schemeClr val="tx2"/>
                </a:solidFill>
              </a:rPr>
              <a:t>Συστάσεις</a:t>
            </a:r>
            <a:r>
              <a:rPr lang="el-GR" sz="3600" dirty="0" smtClean="0"/>
              <a:t> εξειδικευμένων ιστοπαθολόγων ( αντίστοιχα ποσοστά συμφωνίας % )</a:t>
            </a:r>
            <a:endParaRPr lang="el-GR" sz="3600" dirty="0"/>
          </a:p>
        </p:txBody>
      </p:sp>
      <p:sp>
        <p:nvSpPr>
          <p:cNvPr id="3" name="Θέση περιεχομένου 2"/>
          <p:cNvSpPr>
            <a:spLocks noGrp="1"/>
          </p:cNvSpPr>
          <p:nvPr>
            <p:ph idx="1"/>
          </p:nvPr>
        </p:nvSpPr>
        <p:spPr>
          <a:xfrm>
            <a:off x="250825" y="1785926"/>
            <a:ext cx="8569325" cy="5072074"/>
          </a:xfrm>
        </p:spPr>
        <p:txBody>
          <a:bodyPr rtlCol="0">
            <a:normAutofit fontScale="85000" lnSpcReduction="20000"/>
          </a:bodyPr>
          <a:lstStyle/>
          <a:p>
            <a:pPr fontAlgn="auto">
              <a:spcAft>
                <a:spcPts val="0"/>
              </a:spcAft>
              <a:buFont typeface="Wingdings 3" charset="2"/>
              <a:buChar char=""/>
              <a:defRPr/>
            </a:pPr>
            <a:r>
              <a:rPr lang="el-GR" dirty="0" smtClean="0"/>
              <a:t>Η ιστολογική βαθμοποίηση κακοήθειας πρέπει να εφαρμόζεται στα </a:t>
            </a:r>
            <a:r>
              <a:rPr lang="el-GR" b="1" dirty="0" smtClean="0"/>
              <a:t>διαυγοκυτταρικά</a:t>
            </a:r>
            <a:r>
              <a:rPr lang="el-GR" dirty="0" smtClean="0"/>
              <a:t> ΝΚΚ</a:t>
            </a:r>
            <a:r>
              <a:rPr lang="en-US" dirty="0" smtClean="0"/>
              <a:t> (</a:t>
            </a:r>
            <a:r>
              <a:rPr lang="el-GR" dirty="0" smtClean="0"/>
              <a:t> </a:t>
            </a:r>
            <a:r>
              <a:rPr lang="en-US" dirty="0" smtClean="0"/>
              <a:t>78</a:t>
            </a:r>
            <a:r>
              <a:rPr lang="en-US" dirty="0"/>
              <a:t>%) </a:t>
            </a:r>
            <a:r>
              <a:rPr lang="el-GR" dirty="0" smtClean="0"/>
              <a:t>και στα </a:t>
            </a:r>
            <a:r>
              <a:rPr lang="el-GR" b="1" dirty="0" smtClean="0"/>
              <a:t>θηλώδη </a:t>
            </a:r>
            <a:r>
              <a:rPr lang="el-GR" dirty="0" smtClean="0"/>
              <a:t>ΝΚΚ</a:t>
            </a:r>
            <a:r>
              <a:rPr lang="en-US" dirty="0" smtClean="0"/>
              <a:t> </a:t>
            </a:r>
            <a:r>
              <a:rPr lang="en-US" dirty="0"/>
              <a:t>(84%). </a:t>
            </a:r>
            <a:endParaRPr lang="el-GR" dirty="0" smtClean="0"/>
          </a:p>
          <a:p>
            <a:pPr fontAlgn="auto">
              <a:spcAft>
                <a:spcPts val="0"/>
              </a:spcAft>
              <a:buFont typeface="Wingdings 3" charset="2"/>
              <a:buChar char=""/>
              <a:defRPr/>
            </a:pPr>
            <a:endParaRPr lang="el-GR" dirty="0" smtClean="0"/>
          </a:p>
          <a:p>
            <a:pPr fontAlgn="auto">
              <a:spcAft>
                <a:spcPts val="0"/>
              </a:spcAft>
              <a:buFont typeface="Wingdings 3" charset="2"/>
              <a:buChar char=""/>
              <a:defRPr/>
            </a:pPr>
            <a:r>
              <a:rPr lang="el-GR" dirty="0" smtClean="0"/>
              <a:t>Μέχρι να συλλεχθούν περισσότερα  δεδομένα για τα </a:t>
            </a:r>
            <a:r>
              <a:rPr lang="el-GR" dirty="0" smtClean="0">
                <a:effectLst>
                  <a:outerShdw blurRad="38100" dist="38100" dir="2700000" algn="tl">
                    <a:srgbClr val="000000">
                      <a:alpha val="43137"/>
                    </a:srgbClr>
                  </a:outerShdw>
                </a:effectLst>
              </a:rPr>
              <a:t>χρωμόφοβα ΝΚΚ</a:t>
            </a:r>
            <a:r>
              <a:rPr lang="el-GR" dirty="0" smtClean="0"/>
              <a:t>, αυτά  </a:t>
            </a:r>
            <a:r>
              <a:rPr lang="el-GR" dirty="0" smtClean="0">
                <a:effectLst>
                  <a:outerShdw blurRad="38100" dist="38100" dir="2700000" algn="tl">
                    <a:srgbClr val="000000">
                      <a:alpha val="43137"/>
                    </a:srgbClr>
                  </a:outerShdw>
                </a:effectLst>
              </a:rPr>
              <a:t>δεν</a:t>
            </a:r>
            <a:r>
              <a:rPr lang="el-GR" dirty="0" smtClean="0"/>
              <a:t> πρέπει να διαβαθμίζονται</a:t>
            </a:r>
            <a:r>
              <a:rPr lang="en-US" dirty="0" smtClean="0"/>
              <a:t> </a:t>
            </a:r>
            <a:r>
              <a:rPr lang="en-US" dirty="0"/>
              <a:t>(78%) </a:t>
            </a:r>
            <a:r>
              <a:rPr lang="el-GR" dirty="0" smtClean="0"/>
              <a:t>.</a:t>
            </a:r>
          </a:p>
          <a:p>
            <a:pPr fontAlgn="auto">
              <a:spcAft>
                <a:spcPts val="0"/>
              </a:spcAft>
              <a:buFont typeface="Wingdings 3" charset="2"/>
              <a:buChar char=""/>
              <a:defRPr/>
            </a:pPr>
            <a:endParaRPr lang="el-GR" dirty="0" smtClean="0"/>
          </a:p>
          <a:p>
            <a:pPr fontAlgn="auto">
              <a:spcAft>
                <a:spcPts val="0"/>
              </a:spcAft>
              <a:buFont typeface="Wingdings 3" charset="2"/>
              <a:buChar char=""/>
              <a:defRPr/>
            </a:pPr>
            <a:r>
              <a:rPr lang="el-GR" dirty="0" smtClean="0"/>
              <a:t>Προτάθηκε η αναφορά της παρουσίας </a:t>
            </a:r>
            <a:r>
              <a:rPr lang="el-GR" b="1" dirty="0" smtClean="0">
                <a:solidFill>
                  <a:schemeClr val="accent3"/>
                </a:solidFill>
              </a:rPr>
              <a:t>νέκρωσης</a:t>
            </a:r>
            <a:r>
              <a:rPr lang="el-GR" dirty="0" smtClean="0"/>
              <a:t> ως παραμέτρου του συστήματος διαβάθμισης</a:t>
            </a:r>
            <a:r>
              <a:rPr lang="en-US" dirty="0" smtClean="0"/>
              <a:t>: </a:t>
            </a:r>
            <a:r>
              <a:rPr lang="el-GR" dirty="0" smtClean="0"/>
              <a:t>σε μελέτη 3017 περιπτώσεων, η νέκρωση φάνηκε να έχει μεγαλύτερη προγνωστική σημασία  από το προτεινόμενο</a:t>
            </a:r>
            <a:r>
              <a:rPr lang="en-US" dirty="0" smtClean="0"/>
              <a:t> </a:t>
            </a:r>
            <a:r>
              <a:rPr lang="el-GR" dirty="0" smtClean="0"/>
              <a:t>«πυρηνιακό» σύστημα διαβάθμισης για το </a:t>
            </a:r>
            <a:r>
              <a:rPr lang="el-GR" b="1" dirty="0" smtClean="0"/>
              <a:t>διαυγοκυτταρικό</a:t>
            </a:r>
            <a:r>
              <a:rPr lang="el-GR" dirty="0" smtClean="0"/>
              <a:t> νεφροκυτταρικό καρκίνωμα.</a:t>
            </a:r>
          </a:p>
          <a:p>
            <a:pPr fontAlgn="auto">
              <a:spcAft>
                <a:spcPts val="0"/>
              </a:spcAft>
              <a:buFont typeface="Wingdings 3" charset="2"/>
              <a:buChar char=""/>
              <a:defRPr/>
            </a:pPr>
            <a:endParaRPr lang="el-GR" dirty="0" smtClean="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0"/>
            <a:ext cx="8229600" cy="785794"/>
          </a:xfrm>
        </p:spPr>
        <p:txBody>
          <a:bodyPr rtlCol="0">
            <a:noAutofit/>
          </a:bodyPr>
          <a:lstStyle/>
          <a:p>
            <a:pPr fontAlgn="auto">
              <a:spcAft>
                <a:spcPts val="0"/>
              </a:spcAft>
              <a:defRPr/>
            </a:pPr>
            <a:r>
              <a:rPr lang="el-GR" b="1" dirty="0" smtClean="0">
                <a:solidFill>
                  <a:schemeClr val="tx2"/>
                </a:solidFill>
              </a:rPr>
              <a:t>Η σημασία της νέκρωσης</a:t>
            </a:r>
            <a:endParaRPr lang="el-GR" b="1" dirty="0">
              <a:solidFill>
                <a:schemeClr val="tx2"/>
              </a:solidFill>
            </a:endParaRPr>
          </a:p>
        </p:txBody>
      </p:sp>
      <p:sp>
        <p:nvSpPr>
          <p:cNvPr id="3" name="Θέση περιεχομένου 2"/>
          <p:cNvSpPr>
            <a:spLocks noGrp="1"/>
          </p:cNvSpPr>
          <p:nvPr>
            <p:ph idx="1"/>
          </p:nvPr>
        </p:nvSpPr>
        <p:spPr>
          <a:xfrm>
            <a:off x="0" y="785794"/>
            <a:ext cx="9144000" cy="5929354"/>
          </a:xfrm>
        </p:spPr>
        <p:txBody>
          <a:bodyPr rtlCol="0">
            <a:normAutofit fontScale="77500" lnSpcReduction="20000"/>
          </a:bodyPr>
          <a:lstStyle/>
          <a:p>
            <a:pPr fontAlgn="auto">
              <a:spcAft>
                <a:spcPts val="0"/>
              </a:spcAft>
              <a:buFont typeface="Wingdings 3" charset="2"/>
              <a:buChar char=""/>
              <a:defRPr/>
            </a:pPr>
            <a:r>
              <a:rPr lang="el-GR" dirty="0" smtClean="0"/>
              <a:t>Η νέκρωση που ενδιαφέρει είναι η </a:t>
            </a:r>
            <a:r>
              <a:rPr lang="el-GR" b="1" dirty="0" smtClean="0">
                <a:solidFill>
                  <a:schemeClr val="tx2"/>
                </a:solidFill>
              </a:rPr>
              <a:t>μικρο</a:t>
            </a:r>
            <a:r>
              <a:rPr lang="el-GR" dirty="0" smtClean="0">
                <a:solidFill>
                  <a:schemeClr val="tx2"/>
                </a:solidFill>
              </a:rPr>
              <a:t>σκοπική πηκτική </a:t>
            </a:r>
            <a:r>
              <a:rPr lang="el-GR" dirty="0" smtClean="0"/>
              <a:t>νέκρωση.</a:t>
            </a:r>
          </a:p>
          <a:p>
            <a:pPr fontAlgn="auto">
              <a:spcAft>
                <a:spcPts val="0"/>
              </a:spcAft>
              <a:buFont typeface="Wingdings 3" charset="2"/>
              <a:buChar char=""/>
              <a:defRPr/>
            </a:pPr>
            <a:r>
              <a:rPr lang="el-GR" dirty="0" smtClean="0"/>
              <a:t>Οι εστίες ίνωσης, υαλινοποίησης και αιμορραγίας εξαιρούνται από την αξιολόγηση .</a:t>
            </a:r>
          </a:p>
          <a:p>
            <a:pPr>
              <a:buFont typeface="Wingdings 3" charset="2"/>
              <a:buChar char=""/>
              <a:defRPr/>
            </a:pPr>
            <a:r>
              <a:rPr lang="el-GR" dirty="0" smtClean="0"/>
              <a:t>Η νέκρωση φαίνεται να έχει προγνωστική σημασία για το </a:t>
            </a:r>
            <a:r>
              <a:rPr lang="el-GR" b="1" dirty="0" smtClean="0"/>
              <a:t>διαυγοκυτταρικό</a:t>
            </a:r>
            <a:r>
              <a:rPr lang="el-GR" dirty="0" smtClean="0"/>
              <a:t> ΝΚΚ. Συμφωνία σε ποσοστό  86% των ερωτηθέντων ειδικών ως προς την αναφορά της νέκρωσης (παρουσία /απουσία) στο </a:t>
            </a:r>
            <a:r>
              <a:rPr lang="el-GR" dirty="0" smtClean="0">
                <a:solidFill>
                  <a:schemeClr val="tx2"/>
                </a:solidFill>
              </a:rPr>
              <a:t>διαυγοκυτταρικό ΝΚΚ  </a:t>
            </a:r>
            <a:r>
              <a:rPr lang="el-GR" dirty="0" smtClean="0"/>
              <a:t>και (69%) τον υπολογισμό του ποσοστού της (στη μικροσκοπική εξέταση).</a:t>
            </a:r>
          </a:p>
          <a:p>
            <a:pPr fontAlgn="auto">
              <a:spcAft>
                <a:spcPts val="0"/>
              </a:spcAft>
              <a:buFont typeface="Wingdings 3" charset="2"/>
              <a:buChar char=""/>
              <a:defRPr/>
            </a:pPr>
            <a:endParaRPr lang="el-GR" dirty="0" smtClean="0"/>
          </a:p>
          <a:p>
            <a:pPr fontAlgn="auto">
              <a:spcAft>
                <a:spcPts val="0"/>
              </a:spcAft>
              <a:buFont typeface="Wingdings 3" charset="2"/>
              <a:buChar char=""/>
              <a:defRPr/>
            </a:pPr>
            <a:r>
              <a:rPr lang="el-GR" dirty="0" smtClean="0"/>
              <a:t>Αμφισβητείται η σημασία της για τους άλλους τύπους.</a:t>
            </a:r>
          </a:p>
          <a:p>
            <a:pPr fontAlgn="auto">
              <a:spcAft>
                <a:spcPts val="0"/>
              </a:spcAft>
              <a:buFont typeface="Wingdings 3" charset="2"/>
              <a:buChar char=""/>
              <a:defRPr/>
            </a:pPr>
            <a:r>
              <a:rPr lang="el-GR" dirty="0" smtClean="0"/>
              <a:t>Στο θηλώδες  ΝΚΚ δεν σχετίζεται με την επιβίωση, αντανακλώντας την προδιάθεση αυτών των όγκων να υφίστανται αυτόματη νέκρωση.</a:t>
            </a:r>
          </a:p>
          <a:p>
            <a:pPr fontAlgn="auto">
              <a:spcAft>
                <a:spcPts val="0"/>
              </a:spcAft>
              <a:buFont typeface="Wingdings 3" charset="2"/>
              <a:buChar char=""/>
              <a:defRPr/>
            </a:pPr>
            <a:r>
              <a:rPr lang="el-GR" dirty="0" smtClean="0"/>
              <a:t>Στο χρωμόφοβο ΝΚΚ, φαίνεται  να έχει προγνωστική σημασία στη μονοπαραγοντική ανάλυση, ωστόσο οι σειρές είναι μικρές. </a:t>
            </a:r>
            <a:endParaRPr lang="el-GR"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Τίτλος 1"/>
          <p:cNvSpPr>
            <a:spLocks noGrp="1"/>
          </p:cNvSpPr>
          <p:nvPr>
            <p:ph type="title"/>
          </p:nvPr>
        </p:nvSpPr>
        <p:spPr>
          <a:xfrm>
            <a:off x="457200" y="274638"/>
            <a:ext cx="8229600" cy="511156"/>
          </a:xfrm>
        </p:spPr>
        <p:txBody>
          <a:bodyPr>
            <a:noAutofit/>
          </a:bodyPr>
          <a:lstStyle/>
          <a:p>
            <a:r>
              <a:rPr lang="el-GR" sz="2800" b="1" dirty="0" smtClean="0"/>
              <a:t>Η νέκρωση που ενδιαφέρει είναι </a:t>
            </a:r>
            <a:br>
              <a:rPr lang="el-GR" sz="2800" b="1" dirty="0" smtClean="0"/>
            </a:br>
            <a:r>
              <a:rPr lang="el-GR" sz="2800" b="1" dirty="0" smtClean="0"/>
              <a:t>η </a:t>
            </a:r>
            <a:r>
              <a:rPr lang="el-GR" sz="2800" b="1" dirty="0" smtClean="0">
                <a:effectLst>
                  <a:outerShdw blurRad="38100" dist="38100" dir="2700000" algn="tl">
                    <a:srgbClr val="000000">
                      <a:alpha val="43137"/>
                    </a:srgbClr>
                  </a:outerShdw>
                </a:effectLst>
              </a:rPr>
              <a:t>μικρο</a:t>
            </a:r>
            <a:r>
              <a:rPr lang="el-GR" sz="2800" b="1" dirty="0" smtClean="0"/>
              <a:t>σκοπικά ανιχνευόμενη,  πηκτική νέκρωση.</a:t>
            </a:r>
          </a:p>
        </p:txBody>
      </p:sp>
      <p:pic>
        <p:nvPicPr>
          <p:cNvPr id="96260" name="Εικόνα 3"/>
          <p:cNvPicPr>
            <a:picLocks noChangeAspect="1"/>
          </p:cNvPicPr>
          <p:nvPr/>
        </p:nvPicPr>
        <p:blipFill>
          <a:blip r:embed="rId3" cstate="print"/>
          <a:srcRect l="28777" t="11812" r="11453" b="10425"/>
          <a:stretch>
            <a:fillRect/>
          </a:stretch>
        </p:blipFill>
        <p:spPr bwMode="auto">
          <a:xfrm>
            <a:off x="857224" y="1000108"/>
            <a:ext cx="7058025" cy="5164138"/>
          </a:xfrm>
          <a:prstGeom prst="rect">
            <a:avLst/>
          </a:prstGeom>
          <a:noFill/>
          <a:ln w="9525">
            <a:noFill/>
            <a:miter lim="800000"/>
            <a:headEnd/>
            <a:tailEnd/>
          </a:ln>
        </p:spPr>
      </p:pic>
      <p:sp>
        <p:nvSpPr>
          <p:cNvPr id="5" name="Ορθογώνιο 4"/>
          <p:cNvSpPr/>
          <p:nvPr/>
        </p:nvSpPr>
        <p:spPr>
          <a:xfrm>
            <a:off x="928662" y="6429396"/>
            <a:ext cx="7000924" cy="428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b="1" dirty="0">
                <a:solidFill>
                  <a:srgbClr val="002060"/>
                </a:solidFill>
              </a:rPr>
              <a:t>Μικροσκοπική πηκτική νέκρωση σε διαυγοκυτταρικό </a:t>
            </a:r>
            <a:r>
              <a:rPr lang="el-GR" b="1" dirty="0" smtClean="0">
                <a:solidFill>
                  <a:srgbClr val="002060"/>
                </a:solidFill>
              </a:rPr>
              <a:t>ΝΚΚ</a:t>
            </a:r>
            <a:endParaRPr lang="el-GR" b="1" dirty="0">
              <a:solidFill>
                <a:srgbClr val="00206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p:cNvSpPr>
          <p:nvPr>
            <p:ph type="title"/>
          </p:nvPr>
        </p:nvSpPr>
        <p:spPr>
          <a:xfrm>
            <a:off x="457200" y="274638"/>
            <a:ext cx="8229600" cy="1368412"/>
          </a:xfrm>
        </p:spPr>
        <p:txBody>
          <a:bodyPr>
            <a:normAutofit fontScale="90000"/>
          </a:bodyPr>
          <a:lstStyle/>
          <a:p>
            <a:r>
              <a:rPr lang="el-GR" sz="3200" b="1" dirty="0" smtClean="0">
                <a:solidFill>
                  <a:schemeClr val="accent1"/>
                </a:solidFill>
                <a:latin typeface="Goudy Stout" pitchFamily="18" charset="0"/>
              </a:rPr>
              <a:t>Επί </a:t>
            </a:r>
            <a:r>
              <a:rPr lang="el-GR" sz="3200" b="1" u="sng" dirty="0" smtClean="0">
                <a:solidFill>
                  <a:schemeClr val="accent1"/>
                </a:solidFill>
                <a:latin typeface="Goudy Stout" pitchFamily="18" charset="0"/>
              </a:rPr>
              <a:t>μεταστατικής</a:t>
            </a:r>
            <a:r>
              <a:rPr lang="el-GR" sz="3200" b="1" dirty="0" smtClean="0">
                <a:solidFill>
                  <a:schemeClr val="accent1"/>
                </a:solidFill>
                <a:latin typeface="Goudy Stout" pitchFamily="18" charset="0"/>
              </a:rPr>
              <a:t> νόσου, δείκτες που επιβεβαιώνουν τη διάγνωση νεφρικού νεοπλάσματος </a:t>
            </a:r>
            <a:r>
              <a:rPr lang="el-GR" sz="3200" dirty="0" smtClean="0">
                <a:solidFill>
                  <a:schemeClr val="accent1"/>
                </a:solidFill>
                <a:latin typeface="Goudy Stout" pitchFamily="18" charset="0"/>
              </a:rPr>
              <a:t>(</a:t>
            </a:r>
            <a:r>
              <a:rPr lang="el-GR" sz="3200" b="1" dirty="0" smtClean="0">
                <a:solidFill>
                  <a:schemeClr val="accent1"/>
                </a:solidFill>
                <a:latin typeface="Goudy Stout" pitchFamily="18" charset="0"/>
              </a:rPr>
              <a:t>νεφρική προέλευση</a:t>
            </a:r>
            <a:r>
              <a:rPr lang="el-GR" sz="3200" dirty="0" smtClean="0">
                <a:solidFill>
                  <a:schemeClr val="accent1"/>
                </a:solidFill>
                <a:latin typeface="Goudy Stout" pitchFamily="18" charset="0"/>
              </a:rPr>
              <a:t>)</a:t>
            </a:r>
            <a:br>
              <a:rPr lang="el-GR" sz="3200" dirty="0" smtClean="0">
                <a:solidFill>
                  <a:schemeClr val="accent1"/>
                </a:solidFill>
                <a:latin typeface="Goudy Stout" pitchFamily="18" charset="0"/>
              </a:rPr>
            </a:br>
            <a:endParaRPr lang="el-GR" sz="3200" dirty="0" smtClean="0">
              <a:solidFill>
                <a:schemeClr val="accent1"/>
              </a:solidFill>
              <a:latin typeface="Goudy Stout" pitchFamily="18" charset="0"/>
            </a:endParaRPr>
          </a:p>
        </p:txBody>
      </p:sp>
      <p:sp>
        <p:nvSpPr>
          <p:cNvPr id="138243" name="Rectangle 3"/>
          <p:cNvSpPr>
            <a:spLocks noGrp="1"/>
          </p:cNvSpPr>
          <p:nvPr>
            <p:ph type="body" idx="1"/>
          </p:nvPr>
        </p:nvSpPr>
        <p:spPr>
          <a:xfrm>
            <a:off x="395288" y="1643050"/>
            <a:ext cx="8353425" cy="5214950"/>
          </a:xfrm>
        </p:spPr>
        <p:txBody>
          <a:bodyPr>
            <a:noAutofit/>
          </a:bodyPr>
          <a:lstStyle/>
          <a:p>
            <a:r>
              <a:rPr lang="en-GB" sz="2800" b="1" spc="600" dirty="0" smtClean="0">
                <a:solidFill>
                  <a:schemeClr val="accent1"/>
                </a:solidFill>
                <a:effectLst>
                  <a:outerShdw blurRad="38100" dist="38100" dir="2700000" algn="tl">
                    <a:srgbClr val="000000">
                      <a:alpha val="43137"/>
                    </a:srgbClr>
                  </a:outerShdw>
                </a:effectLst>
              </a:rPr>
              <a:t>PAX</a:t>
            </a:r>
            <a:r>
              <a:rPr lang="el-GR" sz="2800" b="1" spc="600" dirty="0" smtClean="0">
                <a:solidFill>
                  <a:schemeClr val="accent1"/>
                </a:solidFill>
                <a:effectLst>
                  <a:outerShdw blurRad="38100" dist="38100" dir="2700000" algn="tl">
                    <a:srgbClr val="000000">
                      <a:alpha val="43137"/>
                    </a:srgbClr>
                  </a:outerShdw>
                </a:effectLst>
              </a:rPr>
              <a:t>8</a:t>
            </a:r>
            <a:r>
              <a:rPr lang="el-GR" sz="2800" b="1" dirty="0" smtClean="0">
                <a:solidFill>
                  <a:schemeClr val="accent1"/>
                </a:solidFill>
              </a:rPr>
              <a:t>:</a:t>
            </a:r>
            <a:r>
              <a:rPr lang="el-GR" sz="2800" dirty="0" smtClean="0"/>
              <a:t>  ο χρησιμότερος δείκτης στην επιβεβαίωση της διάγνωσης μεταστατικού νεφροκυτταρικού καρκινώματος. </a:t>
            </a:r>
          </a:p>
          <a:p>
            <a:r>
              <a:rPr lang="el-GR" sz="2800" dirty="0" smtClean="0"/>
              <a:t>Η χρήση και άλλων δεικτών όπως Ε</a:t>
            </a:r>
            <a:r>
              <a:rPr lang="en-GB" sz="2800" dirty="0" smtClean="0"/>
              <a:t>R</a:t>
            </a:r>
            <a:r>
              <a:rPr lang="el-GR" sz="2800" dirty="0" smtClean="0"/>
              <a:t>, </a:t>
            </a:r>
            <a:r>
              <a:rPr lang="en-GB" sz="2800" dirty="0" smtClean="0"/>
              <a:t>CDX</a:t>
            </a:r>
            <a:r>
              <a:rPr lang="el-GR" sz="2800" dirty="0" smtClean="0"/>
              <a:t>2, </a:t>
            </a:r>
            <a:r>
              <a:rPr lang="en-GB" sz="2800" dirty="0" smtClean="0"/>
              <a:t>PSA</a:t>
            </a:r>
            <a:r>
              <a:rPr lang="el-GR" sz="2800" dirty="0" smtClean="0"/>
              <a:t>, </a:t>
            </a:r>
            <a:r>
              <a:rPr lang="en-GB" sz="2800" dirty="0" smtClean="0"/>
              <a:t>TTF</a:t>
            </a:r>
            <a:r>
              <a:rPr lang="el-GR" sz="2800" dirty="0" smtClean="0"/>
              <a:t>1, </a:t>
            </a:r>
            <a:r>
              <a:rPr lang="en-GB" sz="2800" dirty="0" smtClean="0"/>
              <a:t>GATA</a:t>
            </a:r>
            <a:r>
              <a:rPr lang="el-GR" sz="2800" dirty="0" smtClean="0"/>
              <a:t>3 &amp; </a:t>
            </a:r>
            <a:r>
              <a:rPr lang="en-GB" sz="2800" dirty="0" smtClean="0"/>
              <a:t>p</a:t>
            </a:r>
            <a:r>
              <a:rPr lang="el-GR" sz="2800" dirty="0" smtClean="0"/>
              <a:t>63, βοηθά στον αποκλεισμό άλλων καρκινωμάτων, συμπεριλαμβανομένων εκείνων που μπορεί επίσης να εκφράζουν  </a:t>
            </a:r>
            <a:r>
              <a:rPr lang="en-GB" sz="2800" dirty="0" smtClean="0"/>
              <a:t>PAX</a:t>
            </a:r>
            <a:r>
              <a:rPr lang="el-GR" sz="2800" dirty="0" smtClean="0"/>
              <a:t>8. </a:t>
            </a:r>
          </a:p>
          <a:p>
            <a:r>
              <a:rPr lang="el-GR" sz="2800" dirty="0" smtClean="0"/>
              <a:t>Οι άλλοι δείκτες που είθισται να χρησιμοποιούνται (</a:t>
            </a:r>
            <a:r>
              <a:rPr lang="en-GB" sz="2800" dirty="0" smtClean="0"/>
              <a:t>CD</a:t>
            </a:r>
            <a:r>
              <a:rPr lang="el-GR" sz="2800" dirty="0" smtClean="0"/>
              <a:t>10, </a:t>
            </a:r>
            <a:r>
              <a:rPr lang="en-GB" sz="2800" dirty="0" smtClean="0"/>
              <a:t>RCC</a:t>
            </a:r>
            <a:r>
              <a:rPr lang="el-GR" sz="2800" dirty="0" smtClean="0"/>
              <a:t> </a:t>
            </a:r>
            <a:r>
              <a:rPr lang="en-GB" sz="2800" dirty="0" smtClean="0"/>
              <a:t>antigen</a:t>
            </a:r>
            <a:r>
              <a:rPr lang="el-GR" sz="2800" dirty="0" smtClean="0"/>
              <a:t>, </a:t>
            </a:r>
            <a:r>
              <a:rPr lang="en-GB" sz="2800" dirty="0" err="1" smtClean="0"/>
              <a:t>Ksp</a:t>
            </a:r>
            <a:r>
              <a:rPr lang="el-GR" sz="2800" dirty="0" smtClean="0"/>
              <a:t>-</a:t>
            </a:r>
            <a:r>
              <a:rPr lang="en-GB" sz="2800" dirty="0" err="1" smtClean="0"/>
              <a:t>cadherin</a:t>
            </a:r>
            <a:r>
              <a:rPr lang="el-GR" sz="2800" dirty="0" smtClean="0"/>
              <a:t>) είναι απλώς ενισχυτικοί της διάγνωσης μεταστατικού </a:t>
            </a:r>
            <a:r>
              <a:rPr lang="el-GR" sz="2800" dirty="0" err="1" smtClean="0"/>
              <a:t>νεφροκυτταρικού</a:t>
            </a:r>
            <a:r>
              <a:rPr lang="el-GR" sz="2800" dirty="0" smtClean="0"/>
              <a:t> καρκινώματος.</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cstate="print"/>
          <a:srcRect/>
          <a:stretch>
            <a:fillRect/>
          </a:stretch>
        </p:blipFill>
        <p:spPr bwMode="auto">
          <a:xfrm>
            <a:off x="0" y="0"/>
            <a:ext cx="9144000" cy="5114925"/>
          </a:xfrm>
          <a:prstGeom prst="rect">
            <a:avLst/>
          </a:prstGeom>
          <a:noFill/>
          <a:ln w="9525">
            <a:noFill/>
            <a:round/>
            <a:headEnd/>
            <a:tailEnd/>
          </a:ln>
        </p:spPr>
      </p:pic>
      <p:sp>
        <p:nvSpPr>
          <p:cNvPr id="52227" name="Text Box 3"/>
          <p:cNvSpPr txBox="1">
            <a:spLocks noChangeArrowheads="1"/>
          </p:cNvSpPr>
          <p:nvPr/>
        </p:nvSpPr>
        <p:spPr bwMode="auto">
          <a:xfrm>
            <a:off x="0" y="5000636"/>
            <a:ext cx="9144000" cy="1714512"/>
          </a:xfrm>
          <a:prstGeom prst="rect">
            <a:avLst/>
          </a:prstGeom>
          <a:noFill/>
          <a:ln w="9525">
            <a:noFill/>
            <a:round/>
            <a:headEnd/>
            <a:tailEnd/>
          </a:ln>
        </p:spPr>
        <p:txBody>
          <a:bodyPr wrap="none" lIns="90000" tIns="45000" rIns="90000" bIns="45000"/>
          <a:lstStyle/>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2000" b="1" u="sng" spc="600" dirty="0" smtClean="0">
                <a:solidFill>
                  <a:srgbClr val="FF0000"/>
                </a:solidFill>
              </a:rPr>
              <a:t>Επίπεδη</a:t>
            </a:r>
            <a:r>
              <a:rPr lang="el-GR" sz="2000" b="1" dirty="0" smtClean="0">
                <a:solidFill>
                  <a:srgbClr val="FF0000"/>
                </a:solidFill>
              </a:rPr>
              <a:t> ενδοουροθηλιακή νεοπλασία.</a:t>
            </a:r>
          </a:p>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dirty="0" err="1" smtClean="0">
                <a:solidFill>
                  <a:schemeClr val="bg2">
                    <a:lumMod val="50000"/>
                  </a:schemeClr>
                </a:solidFill>
              </a:rPr>
              <a:t>Ουροθηλιακή</a:t>
            </a:r>
            <a:r>
              <a:rPr lang="en-GB" sz="2000" b="1" dirty="0" smtClean="0">
                <a:solidFill>
                  <a:schemeClr val="bg2">
                    <a:lumMod val="50000"/>
                  </a:schemeClr>
                </a:solidFill>
              </a:rPr>
              <a:t> </a:t>
            </a:r>
            <a:r>
              <a:rPr lang="en-GB" sz="2000" b="1" dirty="0" err="1" smtClean="0">
                <a:solidFill>
                  <a:srgbClr val="0070C0"/>
                </a:solidFill>
              </a:rPr>
              <a:t>δυσπλασία</a:t>
            </a:r>
            <a:r>
              <a:rPr lang="el-GR" sz="2000" b="1" dirty="0" smtClean="0">
                <a:solidFill>
                  <a:schemeClr val="bg2">
                    <a:lumMod val="50000"/>
                  </a:schemeClr>
                </a:solidFill>
              </a:rPr>
              <a:t>.  Μη  περαιτέρω διαβαθμιζόμενη αλλοίωση , </a:t>
            </a:r>
          </a:p>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2000" b="1" dirty="0" smtClean="0">
                <a:solidFill>
                  <a:schemeClr val="bg2">
                    <a:lumMod val="50000"/>
                  </a:schemeClr>
                </a:solidFill>
              </a:rPr>
              <a:t>ταυτόσημη της </a:t>
            </a:r>
            <a:r>
              <a:rPr lang="el-GR" sz="2000" b="1" dirty="0" smtClean="0">
                <a:solidFill>
                  <a:srgbClr val="0070C0"/>
                </a:solidFill>
              </a:rPr>
              <a:t>χαμηλόβαθμης</a:t>
            </a:r>
            <a:r>
              <a:rPr lang="el-GR" sz="2000" b="1" dirty="0" smtClean="0">
                <a:solidFill>
                  <a:schemeClr val="bg2">
                    <a:lumMod val="50000"/>
                  </a:schemeClr>
                </a:solidFill>
              </a:rPr>
              <a:t> ενδοουροθηλιακής νεοπλασίας, </a:t>
            </a:r>
          </a:p>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2000" b="1" dirty="0" smtClean="0">
                <a:solidFill>
                  <a:schemeClr val="bg2">
                    <a:lumMod val="50000"/>
                  </a:schemeClr>
                </a:solidFill>
              </a:rPr>
              <a:t>σε αντιδιαστολή με το </a:t>
            </a:r>
            <a:r>
              <a:rPr lang="en-US" sz="2000" b="1" dirty="0" smtClean="0">
                <a:solidFill>
                  <a:schemeClr val="tx1">
                    <a:lumMod val="85000"/>
                    <a:lumOff val="15000"/>
                  </a:schemeClr>
                </a:solidFill>
              </a:rPr>
              <a:t>in situ </a:t>
            </a:r>
            <a:r>
              <a:rPr lang="el-GR" sz="2000" b="1" dirty="0" smtClean="0">
                <a:solidFill>
                  <a:schemeClr val="bg2">
                    <a:lumMod val="50000"/>
                  </a:schemeClr>
                </a:solidFill>
              </a:rPr>
              <a:t>καρκίνωμα∙ το τελευταίο,</a:t>
            </a:r>
          </a:p>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2000" b="1" dirty="0" smtClean="0">
                <a:solidFill>
                  <a:schemeClr val="bg2">
                    <a:lumMod val="50000"/>
                  </a:schemeClr>
                </a:solidFill>
              </a:rPr>
              <a:t> εξορισμού, αντιστοιχεί στην   </a:t>
            </a:r>
            <a:r>
              <a:rPr lang="el-GR" sz="2000" b="1" dirty="0" smtClean="0">
                <a:solidFill>
                  <a:schemeClr val="tx1">
                    <a:lumMod val="85000"/>
                    <a:lumOff val="15000"/>
                  </a:schemeClr>
                </a:solidFill>
              </a:rPr>
              <a:t>υψηλόβαθμη</a:t>
            </a:r>
            <a:r>
              <a:rPr lang="el-GR" sz="2000" b="1" dirty="0" smtClean="0">
                <a:solidFill>
                  <a:schemeClr val="bg2">
                    <a:lumMod val="50000"/>
                  </a:schemeClr>
                </a:solidFill>
              </a:rPr>
              <a:t> ενδοουροθηλιακή νεοπλασία.  </a:t>
            </a:r>
            <a:endParaRPr lang="en-GB" sz="2000" b="1" dirty="0">
              <a:solidFill>
                <a:schemeClr val="bg2">
                  <a:lumMod val="50000"/>
                </a:schemeClr>
              </a:solidFill>
            </a:endParaRPr>
          </a:p>
        </p:txBody>
      </p:sp>
      <p:sp>
        <p:nvSpPr>
          <p:cNvPr id="4" name="Title 1"/>
          <p:cNvSpPr txBox="1">
            <a:spLocks/>
          </p:cNvSpPr>
          <p:nvPr/>
        </p:nvSpPr>
        <p:spPr>
          <a:xfrm>
            <a:off x="0" y="0"/>
            <a:ext cx="9144000" cy="714356"/>
          </a:xfrm>
          <a:prstGeom prst="rect">
            <a:avLst/>
          </a:prstGeom>
        </p:spPr>
        <p:txBody>
          <a:bodyP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sng"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ΑΠΟΧΕΤΕΥΤΙΚΗ </a:t>
            </a:r>
            <a:r>
              <a:rPr kumimoji="0" lang="en-US" sz="2800" b="1" i="0" u="sng"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 </a:t>
            </a:r>
            <a:r>
              <a:rPr kumimoji="0" lang="el-GR" sz="2800" b="1" i="0" u="sng"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ΜΟΙΡΑ </a:t>
            </a:r>
            <a:r>
              <a:rPr kumimoji="0" lang="en-US" sz="2800" b="1" i="0" u="sng"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 </a:t>
            </a:r>
            <a:r>
              <a:rPr kumimoji="0" lang="el-GR" sz="2800" b="0" i="0" u="sng"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ΟΥΡΟΠΟΙΗΤΙΚΟΥ - </a:t>
            </a:r>
            <a:r>
              <a:rPr kumimoji="0" lang="el-GR" sz="2800" b="1" i="0" u="sng"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ΟΥΡΟΔΟΧΟΣ ΚΥΣΤΗ </a:t>
            </a:r>
            <a:endParaRPr kumimoji="0" lang="el-GR" sz="2800" b="1" i="0" u="sng"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99392"/>
            <a:ext cx="8686800" cy="1170938"/>
          </a:xfrm>
        </p:spPr>
        <p:txBody>
          <a:bodyPr>
            <a:normAutofit fontScale="90000"/>
          </a:bodyPr>
          <a:lstStyle/>
          <a:p>
            <a:r>
              <a:rPr lang="el-GR" sz="4800" b="1" spc="600" dirty="0" smtClean="0">
                <a:effectLst>
                  <a:outerShdw blurRad="38100" dist="38100" dir="2700000" algn="tl">
                    <a:srgbClr val="000000">
                      <a:alpha val="43137"/>
                    </a:srgbClr>
                  </a:outerShdw>
                </a:effectLst>
              </a:rPr>
              <a:t>Πολύχωρο κυστικό </a:t>
            </a:r>
            <a:r>
              <a:rPr lang="el-GR" sz="4800" b="1" dirty="0" smtClean="0"/>
              <a:t>ΝΚΝ </a:t>
            </a:r>
            <a:r>
              <a:rPr lang="el-GR" sz="2400" dirty="0" smtClean="0"/>
              <a:t/>
            </a:r>
            <a:br>
              <a:rPr lang="el-GR" sz="2400" dirty="0" smtClean="0"/>
            </a:br>
            <a:r>
              <a:rPr lang="el-GR" sz="2400" dirty="0" smtClean="0"/>
              <a:t>(διαυγή νεοπλασματικά κύτταρα </a:t>
            </a:r>
            <a:r>
              <a:rPr lang="el-GR" sz="2400" b="1" dirty="0" smtClean="0">
                <a:effectLst>
                  <a:outerShdw blurRad="38100" dist="38100" dir="2700000" algn="tl">
                    <a:srgbClr val="000000">
                      <a:alpha val="43137"/>
                    </a:srgbClr>
                  </a:outerShdw>
                </a:effectLst>
              </a:rPr>
              <a:t>μόνο</a:t>
            </a:r>
            <a:r>
              <a:rPr lang="el-GR" sz="2400" dirty="0" smtClean="0"/>
              <a:t> στα διαφραγμάτια ή  στην επένδυση των κύστεων. Ήπια βιολογική συμπεριφορά)</a:t>
            </a:r>
            <a:endParaRPr lang="el-GR" sz="4800" b="1" dirty="0"/>
          </a:p>
        </p:txBody>
      </p:sp>
      <p:pic>
        <p:nvPicPr>
          <p:cNvPr id="3" name="Picture 2"/>
          <p:cNvPicPr>
            <a:picLocks noChangeAspect="1" noChangeArrowheads="1"/>
          </p:cNvPicPr>
          <p:nvPr/>
        </p:nvPicPr>
        <p:blipFill>
          <a:blip r:embed="rId2" cstate="print"/>
          <a:srcRect/>
          <a:stretch>
            <a:fillRect/>
          </a:stretch>
        </p:blipFill>
        <p:spPr bwMode="auto">
          <a:xfrm>
            <a:off x="683568" y="1124744"/>
            <a:ext cx="7620000" cy="5924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p:cNvSpPr>
          <p:nvPr>
            <p:ph type="title"/>
          </p:nvPr>
        </p:nvSpPr>
        <p:spPr/>
        <p:txBody>
          <a:bodyPr/>
          <a:lstStyle/>
          <a:p>
            <a:r>
              <a:rPr lang="el-GR" sz="3600" b="1" smtClean="0">
                <a:solidFill>
                  <a:srgbClr val="800000"/>
                </a:solidFill>
              </a:rPr>
              <a:t>ΔΙΗΘΗΤΙΚΟ ΟΥΡΟΘΗΛΙΑΚΟ ΚΑΡΚΙΝΩΜΑ</a:t>
            </a:r>
          </a:p>
        </p:txBody>
      </p:sp>
      <p:sp>
        <p:nvSpPr>
          <p:cNvPr id="66563" name="Rectangle 3"/>
          <p:cNvSpPr>
            <a:spLocks noGrp="1"/>
          </p:cNvSpPr>
          <p:nvPr>
            <p:ph type="body" idx="1"/>
          </p:nvPr>
        </p:nvSpPr>
        <p:spPr/>
        <p:txBody>
          <a:bodyPr/>
          <a:lstStyle/>
          <a:p>
            <a:r>
              <a:rPr lang="el-GR" altLang="ko-KR" b="1" i="1" dirty="0" smtClean="0">
                <a:solidFill>
                  <a:srgbClr val="800000"/>
                </a:solidFill>
              </a:rPr>
              <a:t>Ορισμός:</a:t>
            </a:r>
            <a:r>
              <a:rPr lang="el-GR" altLang="ko-KR" dirty="0" smtClean="0"/>
              <a:t> </a:t>
            </a:r>
            <a:r>
              <a:rPr lang="el-GR" altLang="ko-KR" sz="2800" dirty="0" smtClean="0">
                <a:solidFill>
                  <a:schemeClr val="tx2"/>
                </a:solidFill>
              </a:rPr>
              <a:t>Σύμφωνα με την </a:t>
            </a:r>
            <a:r>
              <a:rPr lang="en-US" altLang="ko-KR" sz="2800" dirty="0" smtClean="0">
                <a:solidFill>
                  <a:schemeClr val="tx2"/>
                </a:solidFill>
                <a:ea typeface="굴림" charset="-127"/>
              </a:rPr>
              <a:t>TNM</a:t>
            </a:r>
            <a:r>
              <a:rPr lang="el-GR" altLang="ko-KR" sz="2800" dirty="0" smtClean="0">
                <a:solidFill>
                  <a:schemeClr val="tx2"/>
                </a:solidFill>
              </a:rPr>
              <a:t>/</a:t>
            </a:r>
            <a:r>
              <a:rPr lang="en-US" altLang="ko-KR" sz="2800" dirty="0" smtClean="0">
                <a:solidFill>
                  <a:schemeClr val="tx2"/>
                </a:solidFill>
                <a:ea typeface="굴림" charset="-127"/>
              </a:rPr>
              <a:t>UICC </a:t>
            </a:r>
            <a:r>
              <a:rPr lang="el-GR" altLang="ko-KR" sz="2800" dirty="0" smtClean="0">
                <a:solidFill>
                  <a:schemeClr val="tx2"/>
                </a:solidFill>
              </a:rPr>
              <a:t>σταδιοποίηση (2009) και την Παγκόσμια Οργάνωση Υγείας (ΠΟΥ 2004), ένα ουροθηλιακό καρκίνωμα αρχίζει να χαρακτηρίζεται ως διηθητικό </a:t>
            </a:r>
            <a:r>
              <a:rPr lang="en-US" altLang="ko-KR" sz="2800" dirty="0" smtClean="0">
                <a:solidFill>
                  <a:schemeClr val="tx2"/>
                </a:solidFill>
              </a:rPr>
              <a:t>( </a:t>
            </a:r>
            <a:r>
              <a:rPr lang="en-US" altLang="ko-KR" sz="2800" b="1" dirty="0" smtClean="0">
                <a:solidFill>
                  <a:schemeClr val="tx2"/>
                </a:solidFill>
                <a:effectLst>
                  <a:outerShdw blurRad="38100" dist="38100" dir="2700000" algn="tl">
                    <a:srgbClr val="000000">
                      <a:alpha val="43137"/>
                    </a:srgbClr>
                  </a:outerShdw>
                </a:effectLst>
              </a:rPr>
              <a:t>pT1</a:t>
            </a:r>
            <a:r>
              <a:rPr lang="en-US" altLang="ko-KR" sz="2800" dirty="0" smtClean="0">
                <a:solidFill>
                  <a:schemeClr val="tx2"/>
                </a:solidFill>
              </a:rPr>
              <a:t> ) </a:t>
            </a:r>
            <a:r>
              <a:rPr lang="el-GR" altLang="ko-KR" sz="2800" dirty="0" smtClean="0">
                <a:solidFill>
                  <a:schemeClr val="tx2"/>
                </a:solidFill>
              </a:rPr>
              <a:t>από τη στιγμή που διηθεί :</a:t>
            </a:r>
          </a:p>
          <a:p>
            <a:r>
              <a:rPr lang="el-GR" altLang="ko-KR" sz="2800" dirty="0" smtClean="0">
                <a:solidFill>
                  <a:schemeClr val="tx2"/>
                </a:solidFill>
              </a:rPr>
              <a:t>είτε τον </a:t>
            </a:r>
            <a:r>
              <a:rPr lang="el-GR" altLang="ko-KR" sz="2800" b="1" dirty="0" smtClean="0">
                <a:solidFill>
                  <a:schemeClr val="tx2"/>
                </a:solidFill>
              </a:rPr>
              <a:t>υποεπιθηλιακό συνδετικό ιστό (χαλαρό υπόστρωμα </a:t>
            </a:r>
            <a:r>
              <a:rPr lang="en-US" altLang="ko-KR" sz="2800" b="1" dirty="0" smtClean="0">
                <a:solidFill>
                  <a:schemeClr val="tx2"/>
                </a:solidFill>
              </a:rPr>
              <a:t>/ </a:t>
            </a:r>
            <a:r>
              <a:rPr lang="el-GR" altLang="ko-KR" sz="2800" b="1" dirty="0" smtClean="0">
                <a:solidFill>
                  <a:schemeClr val="tx2"/>
                </a:solidFill>
              </a:rPr>
              <a:t>χόριο / </a:t>
            </a:r>
            <a:r>
              <a:rPr lang="en-US" altLang="ko-KR" sz="2800" b="1" dirty="0" smtClean="0">
                <a:solidFill>
                  <a:schemeClr val="tx2"/>
                </a:solidFill>
                <a:ea typeface="굴림" charset="-127"/>
              </a:rPr>
              <a:t>lamina </a:t>
            </a:r>
            <a:r>
              <a:rPr lang="en-US" altLang="ko-KR" sz="2800" b="1" dirty="0" err="1" smtClean="0">
                <a:solidFill>
                  <a:schemeClr val="tx2"/>
                </a:solidFill>
                <a:ea typeface="굴림" charset="-127"/>
              </a:rPr>
              <a:t>propria</a:t>
            </a:r>
            <a:r>
              <a:rPr lang="el-GR" altLang="ko-KR" sz="2800" b="1" dirty="0" smtClean="0">
                <a:solidFill>
                  <a:schemeClr val="tx2"/>
                </a:solidFill>
              </a:rPr>
              <a:t>)</a:t>
            </a:r>
          </a:p>
          <a:p>
            <a:r>
              <a:rPr lang="el-GR" altLang="ko-KR" sz="2800" dirty="0" smtClean="0">
                <a:solidFill>
                  <a:schemeClr val="tx2"/>
                </a:solidFill>
              </a:rPr>
              <a:t> είτε τον </a:t>
            </a:r>
            <a:r>
              <a:rPr lang="el-GR" altLang="ko-KR" sz="2800" b="1" dirty="0" smtClean="0">
                <a:solidFill>
                  <a:schemeClr val="tx2"/>
                </a:solidFill>
              </a:rPr>
              <a:t>αγγειοσυνδετικό άξονα </a:t>
            </a:r>
            <a:r>
              <a:rPr lang="el-GR" altLang="ko-KR" sz="2800" b="1" dirty="0" err="1" smtClean="0">
                <a:solidFill>
                  <a:schemeClr val="tx2"/>
                </a:solidFill>
              </a:rPr>
              <a:t>θηλώδους</a:t>
            </a:r>
            <a:r>
              <a:rPr lang="el-GR" altLang="ko-KR" sz="2800" b="1" dirty="0" smtClean="0">
                <a:solidFill>
                  <a:schemeClr val="tx2"/>
                </a:solidFill>
              </a:rPr>
              <a:t> σχηματισμού. </a:t>
            </a:r>
            <a:endParaRPr lang="el-GR" sz="2800" b="1" dirty="0" smtClean="0">
              <a:solidFill>
                <a:schemeClr val="tx2"/>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p:cNvSpPr>
          <p:nvPr>
            <p:ph type="title"/>
          </p:nvPr>
        </p:nvSpPr>
        <p:spPr>
          <a:xfrm>
            <a:off x="0" y="260648"/>
            <a:ext cx="9144000" cy="810898"/>
          </a:xfrm>
        </p:spPr>
        <p:txBody>
          <a:bodyPr>
            <a:noAutofit/>
          </a:bodyPr>
          <a:lstStyle/>
          <a:p>
            <a:r>
              <a:rPr lang="el-GR" altLang="ko-KR" sz="2000" b="1" i="1" dirty="0" smtClean="0">
                <a:solidFill>
                  <a:schemeClr val="bg2">
                    <a:lumMod val="25000"/>
                  </a:schemeClr>
                </a:solidFill>
              </a:rPr>
              <a:t>Ιστολογικά γνωρίσματα χρήσιμα  στη διάγνωση της  </a:t>
            </a:r>
            <a:r>
              <a:rPr lang="el-GR" altLang="ko-KR" sz="2000" b="1" i="1" spc="600" dirty="0" smtClean="0">
                <a:solidFill>
                  <a:schemeClr val="bg2">
                    <a:lumMod val="25000"/>
                  </a:schemeClr>
                </a:solidFill>
                <a:effectLst>
                  <a:outerShdw blurRad="38100" dist="38100" dir="2700000" algn="tl">
                    <a:srgbClr val="000000">
                      <a:alpha val="43137"/>
                    </a:srgbClr>
                  </a:outerShdw>
                </a:effectLst>
              </a:rPr>
              <a:t>διήθησης</a:t>
            </a:r>
            <a:r>
              <a:rPr lang="el-GR" altLang="ko-KR" sz="2000" spc="600" dirty="0" smtClean="0">
                <a:solidFill>
                  <a:schemeClr val="bg2">
                    <a:lumMod val="25000"/>
                  </a:schemeClr>
                </a:solidFill>
              </a:rPr>
              <a:t> </a:t>
            </a:r>
            <a:r>
              <a:rPr lang="el-GR" altLang="ko-KR" sz="2000" b="1" i="1" spc="600" dirty="0" smtClean="0">
                <a:solidFill>
                  <a:schemeClr val="bg2">
                    <a:lumMod val="25000"/>
                  </a:schemeClr>
                </a:solidFill>
              </a:rPr>
              <a:t>του χορίου </a:t>
            </a:r>
            <a:r>
              <a:rPr lang="el-GR" altLang="ko-KR" sz="2000" b="1" i="1" dirty="0" smtClean="0">
                <a:solidFill>
                  <a:schemeClr val="bg2">
                    <a:lumMod val="25000"/>
                  </a:schemeClr>
                </a:solidFill>
              </a:rPr>
              <a:t>του βλεννογόνου</a:t>
            </a:r>
            <a:r>
              <a:rPr lang="en-US" altLang="ko-KR" sz="2000" b="1" i="1" dirty="0" smtClean="0">
                <a:solidFill>
                  <a:schemeClr val="bg2">
                    <a:lumMod val="25000"/>
                  </a:schemeClr>
                </a:solidFill>
              </a:rPr>
              <a:t> (pT1)</a:t>
            </a:r>
            <a:r>
              <a:rPr lang="el-GR" altLang="ko-KR" sz="2000" b="1" i="1" dirty="0" smtClean="0">
                <a:solidFill>
                  <a:schemeClr val="bg2">
                    <a:lumMod val="25000"/>
                  </a:schemeClr>
                </a:solidFill>
              </a:rPr>
              <a:t>  και στη </a:t>
            </a:r>
            <a:r>
              <a:rPr lang="el-GR" altLang="ko-KR" sz="2000" b="1" i="1" dirty="0" err="1" smtClean="0">
                <a:solidFill>
                  <a:schemeClr val="bg2">
                    <a:lumMod val="25000"/>
                  </a:schemeClr>
                </a:solidFill>
              </a:rPr>
              <a:t>διαφοροδιάγνωσή</a:t>
            </a:r>
            <a:r>
              <a:rPr lang="el-GR" altLang="ko-KR" sz="2000" b="1" i="1" dirty="0" smtClean="0">
                <a:solidFill>
                  <a:schemeClr val="bg2">
                    <a:lumMod val="25000"/>
                  </a:schemeClr>
                </a:solidFill>
              </a:rPr>
              <a:t> της από το ανεστραμμένο πρότυπο ανάπτυξης ενός </a:t>
            </a:r>
            <a:r>
              <a:rPr lang="el-GR" altLang="ko-KR" sz="2000" b="1" i="1" dirty="0" err="1" smtClean="0">
                <a:solidFill>
                  <a:schemeClr val="bg2">
                    <a:lumMod val="25000"/>
                  </a:schemeClr>
                </a:solidFill>
              </a:rPr>
              <a:t>ουροθηλιακού</a:t>
            </a:r>
            <a:r>
              <a:rPr lang="el-GR" altLang="ko-KR" sz="2000" b="1" i="1" dirty="0" smtClean="0">
                <a:solidFill>
                  <a:schemeClr val="bg2">
                    <a:lumMod val="25000"/>
                  </a:schemeClr>
                </a:solidFill>
              </a:rPr>
              <a:t> καρκινώματος </a:t>
            </a:r>
            <a:r>
              <a:rPr lang="en-US" altLang="ko-KR" sz="2000" b="1" i="1" dirty="0" err="1" smtClean="0">
                <a:solidFill>
                  <a:schemeClr val="bg2">
                    <a:lumMod val="25000"/>
                  </a:schemeClr>
                </a:solidFill>
              </a:rPr>
              <a:t>pTa.</a:t>
            </a:r>
            <a:r>
              <a:rPr lang="el-GR" altLang="ko-KR" sz="2000" b="1" i="1" dirty="0" smtClean="0">
                <a:solidFill>
                  <a:schemeClr val="bg2">
                    <a:lumMod val="25000"/>
                  </a:schemeClr>
                </a:solidFill>
              </a:rPr>
              <a:t/>
            </a:r>
            <a:br>
              <a:rPr lang="el-GR" altLang="ko-KR" sz="2000" b="1" i="1" dirty="0" smtClean="0">
                <a:solidFill>
                  <a:schemeClr val="bg2">
                    <a:lumMod val="25000"/>
                  </a:schemeClr>
                </a:solidFill>
              </a:rPr>
            </a:br>
            <a:endParaRPr lang="el-GR" sz="2000" b="1" i="1" dirty="0" smtClean="0">
              <a:solidFill>
                <a:schemeClr val="bg2">
                  <a:lumMod val="25000"/>
                </a:schemeClr>
              </a:solidFill>
            </a:endParaRPr>
          </a:p>
        </p:txBody>
      </p:sp>
      <p:sp>
        <p:nvSpPr>
          <p:cNvPr id="68611" name="Rectangle 3"/>
          <p:cNvSpPr>
            <a:spLocks noGrp="1"/>
          </p:cNvSpPr>
          <p:nvPr>
            <p:ph type="body" idx="1"/>
          </p:nvPr>
        </p:nvSpPr>
        <p:spPr>
          <a:xfrm>
            <a:off x="0" y="1214422"/>
            <a:ext cx="9144000" cy="5643578"/>
          </a:xfrm>
        </p:spPr>
        <p:txBody>
          <a:bodyPr>
            <a:normAutofit/>
          </a:bodyPr>
          <a:lstStyle/>
          <a:p>
            <a:pPr algn="ctr">
              <a:lnSpc>
                <a:spcPct val="80000"/>
              </a:lnSpc>
            </a:pPr>
            <a:r>
              <a:rPr lang="el-GR" sz="2000" b="1" i="1" dirty="0" smtClean="0">
                <a:solidFill>
                  <a:schemeClr val="tx2"/>
                </a:solidFill>
              </a:rPr>
              <a:t>Α. Ιστολογικός βαθμός κακοήθειας</a:t>
            </a:r>
            <a:endParaRPr lang="el-GR" sz="2000" dirty="0" smtClean="0">
              <a:solidFill>
                <a:schemeClr val="tx2"/>
              </a:solidFill>
            </a:endParaRPr>
          </a:p>
          <a:p>
            <a:pPr algn="ctr">
              <a:lnSpc>
                <a:spcPct val="80000"/>
              </a:lnSpc>
              <a:buNone/>
            </a:pPr>
            <a:r>
              <a:rPr lang="el-GR" sz="2000" dirty="0" smtClean="0">
                <a:solidFill>
                  <a:schemeClr val="tx2"/>
                </a:solidFill>
              </a:rPr>
              <a:t>           Τα διηθητικά κύτταρα είναι </a:t>
            </a:r>
            <a:r>
              <a:rPr lang="el-GR" sz="2000" u="sng" dirty="0" smtClean="0">
                <a:solidFill>
                  <a:schemeClr val="tx2"/>
                </a:solidFill>
              </a:rPr>
              <a:t>συνήθως</a:t>
            </a:r>
            <a:r>
              <a:rPr lang="el-GR" sz="2000" dirty="0" smtClean="0">
                <a:solidFill>
                  <a:schemeClr val="tx2"/>
                </a:solidFill>
              </a:rPr>
              <a:t> υψηλότερου βαθμού κακοήθειας.</a:t>
            </a:r>
          </a:p>
          <a:p>
            <a:pPr algn="ctr">
              <a:lnSpc>
                <a:spcPct val="80000"/>
              </a:lnSpc>
              <a:buNone/>
            </a:pPr>
            <a:endParaRPr lang="el-GR" sz="2000" b="1" i="1" dirty="0" smtClean="0">
              <a:solidFill>
                <a:schemeClr val="tx2"/>
              </a:solidFill>
            </a:endParaRPr>
          </a:p>
          <a:p>
            <a:pPr algn="ctr">
              <a:lnSpc>
                <a:spcPct val="80000"/>
              </a:lnSpc>
            </a:pPr>
            <a:r>
              <a:rPr lang="el-GR" sz="2000" b="1" i="1" dirty="0" smtClean="0">
                <a:solidFill>
                  <a:schemeClr val="tx2"/>
                </a:solidFill>
              </a:rPr>
              <a:t>Β. </a:t>
            </a:r>
            <a:r>
              <a:rPr lang="en-US" sz="2000" b="1" i="1" dirty="0" smtClean="0">
                <a:solidFill>
                  <a:schemeClr val="tx2"/>
                </a:solidFill>
              </a:rPr>
              <a:t>A</a:t>
            </a:r>
            <a:r>
              <a:rPr lang="el-GR" sz="2000" b="1" i="1" dirty="0" smtClean="0">
                <a:solidFill>
                  <a:schemeClr val="tx2"/>
                </a:solidFill>
              </a:rPr>
              <a:t>ρχιτεκτονικά πρότυπα του διηθητικού επιθηλίου</a:t>
            </a:r>
          </a:p>
          <a:p>
            <a:pPr algn="ctr">
              <a:lnSpc>
                <a:spcPct val="80000"/>
              </a:lnSpc>
              <a:buNone/>
            </a:pPr>
            <a:r>
              <a:rPr lang="el-GR" sz="2000" dirty="0" smtClean="0">
                <a:solidFill>
                  <a:schemeClr val="tx2"/>
                </a:solidFill>
              </a:rPr>
              <a:t>1. Φωλεές ανώμαλου σχήματος</a:t>
            </a:r>
          </a:p>
          <a:p>
            <a:pPr algn="ctr">
              <a:lnSpc>
                <a:spcPct val="80000"/>
              </a:lnSpc>
              <a:buNone/>
            </a:pPr>
            <a:r>
              <a:rPr lang="el-GR" sz="2000" dirty="0" smtClean="0">
                <a:solidFill>
                  <a:schemeClr val="tx2"/>
                </a:solidFill>
              </a:rPr>
              <a:t>            2. Διήθηση από μεμονωμένα κύτταρα</a:t>
            </a:r>
          </a:p>
          <a:p>
            <a:pPr>
              <a:lnSpc>
                <a:spcPct val="80000"/>
              </a:lnSpc>
              <a:buNone/>
            </a:pPr>
            <a:r>
              <a:rPr lang="el-GR" sz="2000" dirty="0" smtClean="0">
                <a:solidFill>
                  <a:schemeClr val="tx2"/>
                </a:solidFill>
              </a:rPr>
              <a:t>                                                  3. Ανώμαλη ή απούσα βασική μεμβράνη</a:t>
            </a:r>
          </a:p>
          <a:p>
            <a:pPr>
              <a:lnSpc>
                <a:spcPct val="80000"/>
              </a:lnSpc>
              <a:buNone/>
            </a:pPr>
            <a:r>
              <a:rPr lang="el-GR" sz="2000" dirty="0" smtClean="0">
                <a:solidFill>
                  <a:schemeClr val="tx2"/>
                </a:solidFill>
              </a:rPr>
              <a:t>                                                  4. Δακτυλοειδείς προσεκβολές</a:t>
            </a:r>
          </a:p>
          <a:p>
            <a:pPr>
              <a:lnSpc>
                <a:spcPct val="80000"/>
              </a:lnSpc>
              <a:buNone/>
            </a:pPr>
            <a:r>
              <a:rPr lang="el-GR" sz="2000" dirty="0" smtClean="0">
                <a:solidFill>
                  <a:schemeClr val="tx2"/>
                </a:solidFill>
              </a:rPr>
              <a:t>                                                  5. Παράδοξη διαφοροποίηση</a:t>
            </a:r>
          </a:p>
          <a:p>
            <a:pPr>
              <a:lnSpc>
                <a:spcPct val="80000"/>
              </a:lnSpc>
              <a:buNone/>
            </a:pPr>
            <a:endParaRPr lang="el-GR" sz="2000" b="1" i="1" dirty="0" smtClean="0">
              <a:solidFill>
                <a:schemeClr val="tx2"/>
              </a:solidFill>
            </a:endParaRPr>
          </a:p>
          <a:p>
            <a:pPr algn="ctr">
              <a:lnSpc>
                <a:spcPct val="80000"/>
              </a:lnSpc>
            </a:pPr>
            <a:r>
              <a:rPr lang="el-GR" sz="2000" b="1" i="1" dirty="0" smtClean="0">
                <a:solidFill>
                  <a:schemeClr val="tx2"/>
                </a:solidFill>
              </a:rPr>
              <a:t>Γ. Διήθηση Αγγείων/λεμφαγγείων</a:t>
            </a:r>
          </a:p>
          <a:p>
            <a:pPr algn="ctr">
              <a:lnSpc>
                <a:spcPct val="80000"/>
              </a:lnSpc>
            </a:pPr>
            <a:endParaRPr lang="el-GR" sz="2000" b="1" i="1" dirty="0" smtClean="0">
              <a:solidFill>
                <a:schemeClr val="tx2"/>
              </a:solidFill>
            </a:endParaRPr>
          </a:p>
          <a:p>
            <a:pPr algn="ctr">
              <a:lnSpc>
                <a:spcPct val="80000"/>
              </a:lnSpc>
            </a:pPr>
            <a:r>
              <a:rPr lang="el-GR" sz="2000" b="1" i="1" dirty="0" smtClean="0">
                <a:solidFill>
                  <a:schemeClr val="tx2"/>
                </a:solidFill>
              </a:rPr>
              <a:t>Δ. Στρωματική αντίδραση</a:t>
            </a:r>
            <a:endParaRPr lang="el-GR" sz="2000" dirty="0" smtClean="0">
              <a:solidFill>
                <a:schemeClr val="tx2"/>
              </a:solidFill>
            </a:endParaRPr>
          </a:p>
          <a:p>
            <a:pPr algn="ctr">
              <a:lnSpc>
                <a:spcPct val="80000"/>
              </a:lnSpc>
              <a:buNone/>
            </a:pPr>
            <a:r>
              <a:rPr lang="el-GR" sz="2000" dirty="0" smtClean="0">
                <a:solidFill>
                  <a:schemeClr val="tx2"/>
                </a:solidFill>
              </a:rPr>
              <a:t>1.  Δεσμοπλασία</a:t>
            </a:r>
          </a:p>
          <a:p>
            <a:pPr algn="ctr">
              <a:lnSpc>
                <a:spcPct val="80000"/>
              </a:lnSpc>
              <a:buNone/>
            </a:pPr>
            <a:r>
              <a:rPr lang="el-GR" sz="2000" dirty="0" smtClean="0">
                <a:solidFill>
                  <a:schemeClr val="tx2"/>
                </a:solidFill>
              </a:rPr>
              <a:t>2.  Τεχνητή συρρίκνωση </a:t>
            </a:r>
          </a:p>
          <a:p>
            <a:pPr algn="ctr">
              <a:lnSpc>
                <a:spcPct val="80000"/>
              </a:lnSpc>
              <a:buNone/>
            </a:pPr>
            <a:r>
              <a:rPr lang="el-GR" sz="2000" dirty="0" smtClean="0">
                <a:solidFill>
                  <a:schemeClr val="tx2"/>
                </a:solidFill>
              </a:rPr>
              <a:t>3.  Φλεγμονή</a:t>
            </a:r>
          </a:p>
          <a:p>
            <a:pPr algn="ctr">
              <a:lnSpc>
                <a:spcPct val="80000"/>
              </a:lnSpc>
              <a:buNone/>
            </a:pPr>
            <a:r>
              <a:rPr lang="el-GR" sz="2000" dirty="0" smtClean="0">
                <a:solidFill>
                  <a:schemeClr val="tx2"/>
                </a:solidFill>
              </a:rPr>
              <a:t>4.  Μυξοειδές στρώμα</a:t>
            </a:r>
          </a:p>
          <a:p>
            <a:pPr algn="ctr">
              <a:lnSpc>
                <a:spcPct val="80000"/>
              </a:lnSpc>
              <a:buNone/>
            </a:pPr>
            <a:r>
              <a:rPr lang="el-GR" sz="2000" dirty="0" smtClean="0">
                <a:solidFill>
                  <a:schemeClr val="tx2"/>
                </a:solidFill>
              </a:rPr>
              <a:t>5.   Ψευδοσαρκωματώδες  στρώμα</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57232"/>
          </a:xfrm>
        </p:spPr>
        <p:txBody>
          <a:bodyPr>
            <a:noAutofit/>
          </a:bodyPr>
          <a:lstStyle/>
          <a:p>
            <a:r>
              <a:rPr lang="el-GR" sz="1400" b="1" dirty="0" smtClean="0">
                <a:solidFill>
                  <a:srgbClr val="7030A0"/>
                </a:solidFill>
                <a:effectLst>
                  <a:outerShdw blurRad="38100" dist="38100" dir="2700000" algn="tl">
                    <a:srgbClr val="000000">
                      <a:alpha val="43137"/>
                    </a:srgbClr>
                  </a:outerShdw>
                </a:effectLst>
              </a:rPr>
              <a:t>Ανεστραμμένο, ομαλού περιγράμματος </a:t>
            </a:r>
            <a:r>
              <a:rPr lang="el-GR" sz="1400" b="1" dirty="0" smtClean="0">
                <a:solidFill>
                  <a:srgbClr val="7030A0"/>
                </a:solidFill>
              </a:rPr>
              <a:t> πρότυπο ουροθηλιακού </a:t>
            </a:r>
            <a:r>
              <a:rPr lang="el-GR" sz="1400" b="1" dirty="0" smtClean="0">
                <a:solidFill>
                  <a:srgbClr val="7030A0"/>
                </a:solidFill>
                <a:effectLst>
                  <a:outerShdw blurRad="38100" dist="38100" dir="2700000" algn="tl">
                    <a:srgbClr val="000000">
                      <a:alpha val="43137"/>
                    </a:srgbClr>
                  </a:outerShdw>
                </a:effectLst>
              </a:rPr>
              <a:t>καρκινώματος</a:t>
            </a:r>
            <a:r>
              <a:rPr lang="en-US" sz="1400" b="1" dirty="0" smtClean="0">
                <a:solidFill>
                  <a:srgbClr val="7030A0"/>
                </a:solidFill>
                <a:effectLst>
                  <a:outerShdw blurRad="38100" dist="38100" dir="2700000" algn="tl">
                    <a:srgbClr val="000000">
                      <a:alpha val="43137"/>
                    </a:srgbClr>
                  </a:outerShdw>
                </a:effectLst>
              </a:rPr>
              <a:t> </a:t>
            </a:r>
            <a:r>
              <a:rPr lang="el-GR" sz="1400" b="1" u="sng" dirty="0" smtClean="0">
                <a:solidFill>
                  <a:srgbClr val="7030A0"/>
                </a:solidFill>
                <a:effectLst>
                  <a:outerShdw blurRad="38100" dist="38100" dir="2700000" algn="tl">
                    <a:srgbClr val="000000">
                      <a:alpha val="43137"/>
                    </a:srgbClr>
                  </a:outerShdw>
                </a:effectLst>
              </a:rPr>
              <a:t>εντός του χορίου </a:t>
            </a:r>
            <a:r>
              <a:rPr lang="el-GR" sz="1400" b="1" dirty="0" smtClean="0">
                <a:solidFill>
                  <a:srgbClr val="7030A0"/>
                </a:solidFill>
                <a:effectLst>
                  <a:outerShdw blurRad="38100" dist="38100" dir="2700000" algn="tl">
                    <a:srgbClr val="000000">
                      <a:alpha val="43137"/>
                    </a:srgbClr>
                  </a:outerShdw>
                </a:effectLst>
              </a:rPr>
              <a:t/>
            </a:r>
            <a:br>
              <a:rPr lang="el-GR" sz="1400" b="1" dirty="0" smtClean="0">
                <a:solidFill>
                  <a:srgbClr val="7030A0"/>
                </a:solidFill>
                <a:effectLst>
                  <a:outerShdw blurRad="38100" dist="38100" dir="2700000" algn="tl">
                    <a:srgbClr val="000000">
                      <a:alpha val="43137"/>
                    </a:srgbClr>
                  </a:outerShdw>
                </a:effectLst>
              </a:rPr>
            </a:br>
            <a:r>
              <a:rPr lang="el-GR" sz="1400" b="1" u="sng" dirty="0" smtClean="0">
                <a:solidFill>
                  <a:srgbClr val="7030A0"/>
                </a:solidFill>
                <a:effectLst>
                  <a:outerShdw blurRad="38100" dist="38100" dir="2700000" algn="tl">
                    <a:srgbClr val="000000">
                      <a:alpha val="43137"/>
                    </a:srgbClr>
                  </a:outerShdw>
                </a:effectLst>
              </a:rPr>
              <a:t>χωρίς</a:t>
            </a:r>
            <a:r>
              <a:rPr lang="el-GR" sz="1400" b="1" dirty="0" smtClean="0">
                <a:solidFill>
                  <a:srgbClr val="7030A0"/>
                </a:solidFill>
                <a:effectLst>
                  <a:outerShdw blurRad="38100" dist="38100" dir="2700000" algn="tl">
                    <a:srgbClr val="000000">
                      <a:alpha val="43137"/>
                    </a:srgbClr>
                  </a:outerShdw>
                </a:effectLst>
              </a:rPr>
              <a:t> διήθηση του χορίου (</a:t>
            </a:r>
            <a:r>
              <a:rPr lang="en-US" sz="1400" b="1" dirty="0" err="1" smtClean="0">
                <a:solidFill>
                  <a:srgbClr val="7030A0"/>
                </a:solidFill>
                <a:effectLst>
                  <a:outerShdw blurRad="38100" dist="38100" dir="2700000" algn="tl">
                    <a:srgbClr val="000000">
                      <a:alpha val="43137"/>
                    </a:srgbClr>
                  </a:outerShdw>
                </a:effectLst>
              </a:rPr>
              <a:t>pTa</a:t>
            </a:r>
            <a:r>
              <a:rPr lang="el-GR" sz="1400" b="1" dirty="0" smtClean="0">
                <a:solidFill>
                  <a:srgbClr val="7030A0"/>
                </a:solidFill>
                <a:effectLst>
                  <a:outerShdw blurRad="38100" dist="38100" dir="2700000" algn="tl">
                    <a:srgbClr val="000000">
                      <a:alpha val="43137"/>
                    </a:srgbClr>
                  </a:outerShdw>
                </a:effectLst>
              </a:rPr>
              <a:t>)</a:t>
            </a:r>
            <a:r>
              <a:rPr lang="en-US" sz="1400" b="1" dirty="0" smtClean="0">
                <a:solidFill>
                  <a:srgbClr val="7030A0"/>
                </a:solidFill>
                <a:effectLst>
                  <a:outerShdw blurRad="38100" dist="38100" dir="2700000" algn="tl">
                    <a:srgbClr val="000000">
                      <a:alpha val="43137"/>
                    </a:srgbClr>
                  </a:outerShdw>
                </a:effectLst>
              </a:rPr>
              <a:t>.</a:t>
            </a:r>
            <a:r>
              <a:rPr lang="el-GR" sz="1400" b="1" dirty="0" smtClean="0">
                <a:solidFill>
                  <a:srgbClr val="7030A0"/>
                </a:solidFill>
                <a:effectLst>
                  <a:outerShdw blurRad="38100" dist="38100" dir="2700000" algn="tl">
                    <a:srgbClr val="000000">
                      <a:alpha val="43137"/>
                    </a:srgbClr>
                  </a:outerShdw>
                </a:effectLst>
              </a:rPr>
              <a:t/>
            </a:r>
            <a:br>
              <a:rPr lang="el-GR" sz="1400" b="1" dirty="0" smtClean="0">
                <a:solidFill>
                  <a:srgbClr val="7030A0"/>
                </a:solidFill>
                <a:effectLst>
                  <a:outerShdw blurRad="38100" dist="38100" dir="2700000" algn="tl">
                    <a:srgbClr val="000000">
                      <a:alpha val="43137"/>
                    </a:srgbClr>
                  </a:outerShdw>
                </a:effectLst>
              </a:rPr>
            </a:br>
            <a:r>
              <a:rPr lang="el-GR" sz="1400" b="1" dirty="0" smtClean="0">
                <a:solidFill>
                  <a:srgbClr val="7030A0"/>
                </a:solidFill>
                <a:effectLst>
                  <a:outerShdw blurRad="38100" dist="38100" dir="2700000" algn="tl">
                    <a:srgbClr val="000000">
                      <a:alpha val="43137"/>
                    </a:srgbClr>
                  </a:outerShdw>
                </a:effectLst>
              </a:rPr>
              <a:t>Το </a:t>
            </a:r>
            <a:r>
              <a:rPr lang="el-GR" sz="1400" b="1" u="sng" dirty="0" smtClean="0">
                <a:solidFill>
                  <a:srgbClr val="7030A0"/>
                </a:solidFill>
                <a:effectLst>
                  <a:outerShdw blurRad="38100" dist="38100" dir="2700000" algn="tl">
                    <a:srgbClr val="000000">
                      <a:alpha val="43137"/>
                    </a:srgbClr>
                  </a:outerShdw>
                </a:effectLst>
              </a:rPr>
              <a:t>ίδιο</a:t>
            </a:r>
            <a:r>
              <a:rPr lang="el-GR" sz="1400" b="1" dirty="0" smtClean="0">
                <a:solidFill>
                  <a:srgbClr val="7030A0"/>
                </a:solidFill>
                <a:effectLst>
                  <a:outerShdw blurRad="38100" dist="38100" dir="2700000" algn="tl">
                    <a:srgbClr val="000000">
                      <a:alpha val="43137"/>
                    </a:srgbClr>
                  </a:outerShdw>
                </a:effectLst>
              </a:rPr>
              <a:t> πρότυπο , εφόσον απαντά εντός του μυϊκού χιτώνα (εν τη απουσία εκκολπώματος)  και πέραν αυτού </a:t>
            </a:r>
            <a:br>
              <a:rPr lang="el-GR" sz="1400" b="1" dirty="0" smtClean="0">
                <a:solidFill>
                  <a:srgbClr val="7030A0"/>
                </a:solidFill>
                <a:effectLst>
                  <a:outerShdw blurRad="38100" dist="38100" dir="2700000" algn="tl">
                    <a:srgbClr val="000000">
                      <a:alpha val="43137"/>
                    </a:srgbClr>
                  </a:outerShdw>
                </a:effectLst>
              </a:rPr>
            </a:br>
            <a:r>
              <a:rPr lang="el-GR" sz="1400" b="1" dirty="0" smtClean="0">
                <a:solidFill>
                  <a:srgbClr val="7030A0"/>
                </a:solidFill>
                <a:effectLst>
                  <a:outerShdw blurRad="38100" dist="38100" dir="2700000" algn="tl">
                    <a:srgbClr val="000000">
                      <a:alpha val="43137"/>
                    </a:srgbClr>
                  </a:outerShdw>
                </a:effectLst>
              </a:rPr>
              <a:t>( στους παρακυστικούς ιστούς και εντός του στρώματος του προστάτη αδένα ) θεωρείται  </a:t>
            </a:r>
            <a:r>
              <a:rPr lang="el-GR" sz="1400" b="1" spc="600" dirty="0" smtClean="0">
                <a:solidFill>
                  <a:srgbClr val="7030A0"/>
                </a:solidFill>
                <a:effectLst>
                  <a:outerShdw blurRad="38100" dist="38100" dir="2700000" algn="tl">
                    <a:srgbClr val="000000">
                      <a:alpha val="43137"/>
                    </a:srgbClr>
                  </a:outerShdw>
                </a:effectLst>
              </a:rPr>
              <a:t>διηθητικό</a:t>
            </a:r>
            <a:r>
              <a:rPr lang="el-GR" sz="1400" b="1" dirty="0" smtClean="0">
                <a:solidFill>
                  <a:srgbClr val="7030A0"/>
                </a:solidFill>
                <a:effectLst>
                  <a:outerShdw blurRad="38100" dist="38100" dir="2700000" algn="tl">
                    <a:srgbClr val="000000">
                      <a:alpha val="43137"/>
                    </a:srgbClr>
                  </a:outerShdw>
                </a:effectLst>
              </a:rPr>
              <a:t>.</a:t>
            </a:r>
            <a:endParaRPr lang="el-GR" sz="1400" b="1" dirty="0">
              <a:solidFill>
                <a:srgbClr val="7030A0"/>
              </a:solidFill>
              <a:effectLst>
                <a:outerShdw blurRad="38100" dist="38100" dir="2700000" algn="tl">
                  <a:srgbClr val="000000">
                    <a:alpha val="43137"/>
                  </a:srgbClr>
                </a:outerShdw>
              </a:effectLst>
            </a:endParaRPr>
          </a:p>
        </p:txBody>
      </p:sp>
      <p:pic>
        <p:nvPicPr>
          <p:cNvPr id="75778" name="Picture 2" descr="http://coursewareobjects.elsevier.com/objects/elr/ExpertConsult/Bostwick/urologic2e/IC/images/006031B.jpg"/>
          <p:cNvPicPr>
            <a:picLocks noChangeAspect="1" noChangeArrowheads="1"/>
          </p:cNvPicPr>
          <p:nvPr/>
        </p:nvPicPr>
        <p:blipFill>
          <a:blip r:embed="rId2" cstate="print"/>
          <a:srcRect/>
          <a:stretch>
            <a:fillRect/>
          </a:stretch>
        </p:blipFill>
        <p:spPr bwMode="auto">
          <a:xfrm>
            <a:off x="-622803" y="857232"/>
            <a:ext cx="9766803" cy="735173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57232"/>
          </a:xfrm>
        </p:spPr>
        <p:txBody>
          <a:bodyPr>
            <a:noAutofit/>
          </a:bodyPr>
          <a:lstStyle/>
          <a:p>
            <a:r>
              <a:rPr lang="el-GR" sz="2800" b="1" dirty="0" smtClean="0">
                <a:solidFill>
                  <a:schemeClr val="tx2">
                    <a:lumMod val="75000"/>
                  </a:schemeClr>
                </a:solidFill>
              </a:rPr>
              <a:t>Διήθηση</a:t>
            </a:r>
            <a:r>
              <a:rPr lang="el-GR" sz="2800" dirty="0" smtClean="0">
                <a:solidFill>
                  <a:schemeClr val="tx2">
                    <a:lumMod val="75000"/>
                  </a:schemeClr>
                </a:solidFill>
              </a:rPr>
              <a:t> του χορίου στο πλαίσιο ανεστραμμένου προτύπου </a:t>
            </a:r>
            <a:r>
              <a:rPr lang="en-US" sz="2800" dirty="0" smtClean="0">
                <a:solidFill>
                  <a:schemeClr val="tx2">
                    <a:lumMod val="75000"/>
                  </a:schemeClr>
                </a:solidFill>
              </a:rPr>
              <a:t> (pT1)</a:t>
            </a:r>
            <a:endParaRPr lang="el-GR" sz="2800" dirty="0">
              <a:solidFill>
                <a:schemeClr val="tx2">
                  <a:lumMod val="75000"/>
                </a:schemeClr>
              </a:solidFill>
            </a:endParaRPr>
          </a:p>
        </p:txBody>
      </p:sp>
      <p:pic>
        <p:nvPicPr>
          <p:cNvPr id="76802" name="Picture 2" descr="http://coursewareobjects.elsevier.com/objects/elr/ExpertConsult/Bostwick/urologic2e/IC/images/006031C.jpg"/>
          <p:cNvPicPr>
            <a:picLocks noChangeAspect="1" noChangeArrowheads="1"/>
          </p:cNvPicPr>
          <p:nvPr/>
        </p:nvPicPr>
        <p:blipFill>
          <a:blip r:embed="rId2" cstate="print"/>
          <a:srcRect/>
          <a:stretch>
            <a:fillRect/>
          </a:stretch>
        </p:blipFill>
        <p:spPr bwMode="auto">
          <a:xfrm>
            <a:off x="-285784" y="785794"/>
            <a:ext cx="9429784" cy="7240931"/>
          </a:xfrm>
          <a:prstGeom prst="rect">
            <a:avLst/>
          </a:prstGeom>
          <a:noFill/>
        </p:spPr>
      </p:pic>
      <p:sp>
        <p:nvSpPr>
          <p:cNvPr id="4" name="3 - Αριστερό βέλος"/>
          <p:cNvSpPr/>
          <p:nvPr/>
        </p:nvSpPr>
        <p:spPr>
          <a:xfrm rot="20024500">
            <a:off x="6356915" y="5996692"/>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Grp="1" noChangeAspect="1" noChangeArrowheads="1"/>
          </p:cNvPicPr>
          <p:nvPr>
            <p:ph idx="1"/>
          </p:nvPr>
        </p:nvPicPr>
        <p:blipFill>
          <a:blip r:embed="rId4" cstate="print"/>
          <a:srcRect/>
          <a:stretch>
            <a:fillRect/>
          </a:stretch>
        </p:blipFill>
        <p:spPr>
          <a:xfrm>
            <a:off x="827584" y="116632"/>
            <a:ext cx="7448474" cy="5623761"/>
          </a:xfrm>
          <a:noFill/>
        </p:spPr>
      </p:pic>
      <p:sp>
        <p:nvSpPr>
          <p:cNvPr id="69635" name="4 - Ορθογώνιο"/>
          <p:cNvSpPr>
            <a:spLocks noChangeArrowheads="1"/>
          </p:cNvSpPr>
          <p:nvPr/>
        </p:nvSpPr>
        <p:spPr bwMode="auto">
          <a:xfrm>
            <a:off x="0" y="5786453"/>
            <a:ext cx="9144000" cy="1077218"/>
          </a:xfrm>
          <a:prstGeom prst="rect">
            <a:avLst/>
          </a:prstGeom>
          <a:solidFill>
            <a:srgbClr val="FFCC99"/>
          </a:solidFill>
          <a:ln w="9525">
            <a:noFill/>
            <a:miter lim="800000"/>
            <a:headEnd/>
            <a:tailEnd/>
          </a:ln>
        </p:spPr>
        <p:txBody>
          <a:bodyPr wrap="square">
            <a:spAutoFit/>
          </a:bodyPr>
          <a:lstStyle/>
          <a:p>
            <a:pPr algn="ctr"/>
            <a:r>
              <a:rPr lang="en-US" sz="1600" b="1" dirty="0">
                <a:solidFill>
                  <a:schemeClr val="bg2">
                    <a:lumMod val="25000"/>
                  </a:schemeClr>
                </a:solidFill>
                <a:effectLst>
                  <a:outerShdw blurRad="38100" dist="38100" dir="2700000" algn="tl">
                    <a:srgbClr val="000000">
                      <a:alpha val="43137"/>
                    </a:srgbClr>
                  </a:outerShdw>
                </a:effectLst>
                <a:latin typeface="Calibri" pitchFamily="34" charset="0"/>
              </a:rPr>
              <a:t>pT1 </a:t>
            </a:r>
            <a:r>
              <a:rPr lang="el-GR" sz="1600" b="1" dirty="0">
                <a:solidFill>
                  <a:schemeClr val="tx2"/>
                </a:solidFill>
                <a:latin typeface="Calibri" pitchFamily="34" charset="0"/>
              </a:rPr>
              <a:t>ουροθηλιακό καρκίνωμα:  </a:t>
            </a:r>
            <a:r>
              <a:rPr lang="el-GR" sz="1600" b="1" spc="600" dirty="0">
                <a:solidFill>
                  <a:schemeClr val="tx2"/>
                </a:solidFill>
                <a:latin typeface="Calibri" pitchFamily="34" charset="0"/>
              </a:rPr>
              <a:t>διηθητικά </a:t>
            </a:r>
            <a:r>
              <a:rPr lang="el-GR" sz="1600" b="1" dirty="0">
                <a:solidFill>
                  <a:schemeClr val="tx2"/>
                </a:solidFill>
                <a:latin typeface="Calibri" pitchFamily="34" charset="0"/>
              </a:rPr>
              <a:t>πρότυπα </a:t>
            </a:r>
            <a:r>
              <a:rPr lang="en-US" sz="1600" b="1" dirty="0" smtClean="0">
                <a:solidFill>
                  <a:schemeClr val="tx2"/>
                </a:solidFill>
                <a:latin typeface="Calibri" pitchFamily="34" charset="0"/>
              </a:rPr>
              <a:t> </a:t>
            </a:r>
            <a:r>
              <a:rPr lang="el-GR" sz="1600" b="1" dirty="0" smtClean="0">
                <a:solidFill>
                  <a:schemeClr val="tx2"/>
                </a:solidFill>
                <a:latin typeface="Calibri" pitchFamily="34" charset="0"/>
              </a:rPr>
              <a:t>εντός του χορίου.</a:t>
            </a:r>
          </a:p>
          <a:p>
            <a:pPr algn="ctr"/>
            <a:r>
              <a:rPr lang="el-GR" sz="1600" b="1" dirty="0" smtClean="0">
                <a:solidFill>
                  <a:schemeClr val="tx2"/>
                </a:solidFill>
                <a:latin typeface="Calibri" pitchFamily="34" charset="0"/>
              </a:rPr>
              <a:t> </a:t>
            </a:r>
            <a:r>
              <a:rPr lang="en-US" sz="1600" b="1" dirty="0">
                <a:solidFill>
                  <a:schemeClr val="bg2">
                    <a:lumMod val="25000"/>
                  </a:schemeClr>
                </a:solidFill>
                <a:latin typeface="Calibri" pitchFamily="34" charset="0"/>
              </a:rPr>
              <a:t>(a)</a:t>
            </a:r>
            <a:r>
              <a:rPr lang="en-US" sz="1600" b="1" dirty="0">
                <a:solidFill>
                  <a:schemeClr val="tx2"/>
                </a:solidFill>
                <a:latin typeface="Calibri" pitchFamily="34" charset="0"/>
              </a:rPr>
              <a:t> </a:t>
            </a:r>
            <a:r>
              <a:rPr lang="el-GR" sz="1600" b="1" dirty="0">
                <a:solidFill>
                  <a:schemeClr val="tx2"/>
                </a:solidFill>
                <a:latin typeface="Calibri" pitchFamily="34" charset="0"/>
              </a:rPr>
              <a:t>Το ομαλό περίγραμμα της βασικής μεμβράνης διαταράσσεται </a:t>
            </a:r>
            <a:r>
              <a:rPr lang="el-GR" sz="1600" b="1" dirty="0" smtClean="0">
                <a:solidFill>
                  <a:schemeClr val="tx2"/>
                </a:solidFill>
                <a:latin typeface="Calibri" pitchFamily="34" charset="0"/>
              </a:rPr>
              <a:t>από τα </a:t>
            </a:r>
            <a:r>
              <a:rPr lang="el-GR" sz="1600" b="1" dirty="0">
                <a:solidFill>
                  <a:schemeClr val="tx2"/>
                </a:solidFill>
                <a:latin typeface="Calibri" pitchFamily="34" charset="0"/>
              </a:rPr>
              <a:t>διηθητικά </a:t>
            </a:r>
            <a:r>
              <a:rPr lang="el-GR" sz="1600" b="1" dirty="0" smtClean="0">
                <a:solidFill>
                  <a:schemeClr val="tx2"/>
                </a:solidFill>
                <a:latin typeface="Calibri" pitchFamily="34" charset="0"/>
              </a:rPr>
              <a:t>κύτταρα.</a:t>
            </a:r>
            <a:r>
              <a:rPr lang="en-US" sz="1600" b="1" dirty="0" smtClean="0">
                <a:solidFill>
                  <a:schemeClr val="tx2"/>
                </a:solidFill>
                <a:latin typeface="Calibri" pitchFamily="34" charset="0"/>
              </a:rPr>
              <a:t> </a:t>
            </a:r>
            <a:endParaRPr lang="el-GR" sz="1600" b="1" dirty="0" smtClean="0">
              <a:solidFill>
                <a:schemeClr val="tx2"/>
              </a:solidFill>
              <a:latin typeface="Calibri" pitchFamily="34" charset="0"/>
            </a:endParaRPr>
          </a:p>
          <a:p>
            <a:pPr algn="ctr"/>
            <a:r>
              <a:rPr lang="en-US" sz="1600" b="1" dirty="0" smtClean="0">
                <a:solidFill>
                  <a:schemeClr val="bg2">
                    <a:lumMod val="25000"/>
                  </a:schemeClr>
                </a:solidFill>
                <a:latin typeface="Calibri" pitchFamily="34" charset="0"/>
              </a:rPr>
              <a:t>(</a:t>
            </a:r>
            <a:r>
              <a:rPr lang="en-US" sz="1600" b="1" dirty="0">
                <a:solidFill>
                  <a:schemeClr val="bg2">
                    <a:lumMod val="25000"/>
                  </a:schemeClr>
                </a:solidFill>
                <a:latin typeface="Calibri" pitchFamily="34" charset="0"/>
              </a:rPr>
              <a:t>b </a:t>
            </a:r>
            <a:r>
              <a:rPr lang="el-GR" sz="1600" b="1" dirty="0">
                <a:solidFill>
                  <a:schemeClr val="bg2">
                    <a:lumMod val="25000"/>
                  </a:schemeClr>
                </a:solidFill>
                <a:latin typeface="Calibri" pitchFamily="34" charset="0"/>
              </a:rPr>
              <a:t>και </a:t>
            </a:r>
            <a:r>
              <a:rPr lang="en-US" sz="1600" b="1" dirty="0">
                <a:solidFill>
                  <a:schemeClr val="bg2">
                    <a:lumMod val="25000"/>
                  </a:schemeClr>
                </a:solidFill>
                <a:latin typeface="Calibri" pitchFamily="34" charset="0"/>
              </a:rPr>
              <a:t>c) </a:t>
            </a:r>
            <a:r>
              <a:rPr lang="el-GR" sz="1600" b="1" dirty="0">
                <a:solidFill>
                  <a:schemeClr val="tx2"/>
                </a:solidFill>
                <a:latin typeface="Calibri" pitchFamily="34" charset="0"/>
              </a:rPr>
              <a:t>Ακανόνιστες μικρές αθροίσεις νεοπλασματικών κυττάρων που διηθούν το </a:t>
            </a:r>
            <a:r>
              <a:rPr lang="el-GR" sz="1600" b="1" dirty="0" smtClean="0">
                <a:solidFill>
                  <a:schemeClr val="tx2"/>
                </a:solidFill>
                <a:latin typeface="Calibri" pitchFamily="34" charset="0"/>
              </a:rPr>
              <a:t>στρώμα.</a:t>
            </a:r>
            <a:r>
              <a:rPr lang="en-US" sz="1600" b="1" dirty="0" smtClean="0">
                <a:solidFill>
                  <a:schemeClr val="tx2"/>
                </a:solidFill>
                <a:latin typeface="Calibri" pitchFamily="34" charset="0"/>
              </a:rPr>
              <a:t> </a:t>
            </a:r>
            <a:r>
              <a:rPr lang="en-US" sz="1600" b="1" dirty="0">
                <a:solidFill>
                  <a:schemeClr val="bg2">
                    <a:lumMod val="25000"/>
                  </a:schemeClr>
                </a:solidFill>
                <a:latin typeface="Calibri" pitchFamily="34" charset="0"/>
              </a:rPr>
              <a:t>(d)</a:t>
            </a:r>
            <a:r>
              <a:rPr lang="en-US" sz="1600" b="1" dirty="0">
                <a:solidFill>
                  <a:schemeClr val="tx2"/>
                </a:solidFill>
                <a:latin typeface="Calibri" pitchFamily="34" charset="0"/>
              </a:rPr>
              <a:t> </a:t>
            </a:r>
            <a:r>
              <a:rPr lang="el-GR" sz="1600" b="1" dirty="0">
                <a:solidFill>
                  <a:schemeClr val="tx2"/>
                </a:solidFill>
                <a:latin typeface="Calibri" pitchFamily="34" charset="0"/>
              </a:rPr>
              <a:t>Ποικίλου μεγέθους φωλεές με μεμονωμένα κύτταρα και ακανόνιστες μικρές αθροίσεις διηθητικών </a:t>
            </a:r>
            <a:r>
              <a:rPr lang="el-GR" sz="1600" b="1" dirty="0" smtClean="0">
                <a:solidFill>
                  <a:schemeClr val="tx2"/>
                </a:solidFill>
                <a:latin typeface="Calibri" pitchFamily="34" charset="0"/>
              </a:rPr>
              <a:t>κυττάρων.</a:t>
            </a:r>
            <a:endParaRPr lang="el-GR" sz="1600" b="1" dirty="0">
              <a:solidFill>
                <a:schemeClr val="tx2"/>
              </a:solidFill>
              <a:latin typeface="Calibri"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68313" y="0"/>
            <a:ext cx="8229600" cy="1143000"/>
          </a:xfrm>
        </p:spPr>
        <p:txBody>
          <a:bodyPr>
            <a:normAutofit fontScale="90000"/>
          </a:bodyPr>
          <a:lstStyle/>
          <a:p>
            <a:pPr eaLnBrk="1" hangingPunct="1"/>
            <a:r>
              <a:rPr lang="el-GR" dirty="0" smtClean="0">
                <a:solidFill>
                  <a:schemeClr val="bg2">
                    <a:lumMod val="25000"/>
                  </a:schemeClr>
                </a:solidFill>
                <a:effectLst>
                  <a:outerShdw blurRad="38100" dist="38100" dir="2700000" algn="tl">
                    <a:srgbClr val="000000">
                      <a:alpha val="43137"/>
                    </a:srgbClr>
                  </a:outerShdw>
                </a:effectLst>
              </a:rPr>
              <a:t>Αληθής</a:t>
            </a:r>
            <a:r>
              <a:rPr lang="el-GR" dirty="0" smtClean="0">
                <a:solidFill>
                  <a:schemeClr val="bg2">
                    <a:lumMod val="25000"/>
                  </a:schemeClr>
                </a:solidFill>
              </a:rPr>
              <a:t> διήθηση αγγείων του χορίου.</a:t>
            </a:r>
            <a:br>
              <a:rPr lang="el-GR" dirty="0" smtClean="0">
                <a:solidFill>
                  <a:schemeClr val="bg2">
                    <a:lumMod val="25000"/>
                  </a:schemeClr>
                </a:solidFill>
              </a:rPr>
            </a:br>
            <a:r>
              <a:rPr lang="el-GR" dirty="0" smtClean="0">
                <a:solidFill>
                  <a:schemeClr val="bg2">
                    <a:lumMod val="25000"/>
                  </a:schemeClr>
                </a:solidFill>
              </a:rPr>
              <a:t>Δυσμενής πρόγνωση.</a:t>
            </a:r>
          </a:p>
        </p:txBody>
      </p:sp>
      <p:pic>
        <p:nvPicPr>
          <p:cNvPr id="72707" name="Picture 3" descr="8,20 Urothelial Carcinoma - Vascular invasion"/>
          <p:cNvPicPr>
            <a:picLocks noChangeAspect="1" noChangeArrowheads="1"/>
          </p:cNvPicPr>
          <p:nvPr/>
        </p:nvPicPr>
        <p:blipFill>
          <a:blip r:embed="rId2" cstate="print"/>
          <a:srcRect t="3749"/>
          <a:stretch>
            <a:fillRect/>
          </a:stretch>
        </p:blipFill>
        <p:spPr bwMode="auto">
          <a:xfrm>
            <a:off x="684213" y="1201738"/>
            <a:ext cx="7920037" cy="5251450"/>
          </a:xfrm>
          <a:prstGeom prst="rect">
            <a:avLst/>
          </a:prstGeom>
          <a:noFill/>
          <a:ln w="9525">
            <a:noFill/>
            <a:miter lim="800000"/>
            <a:headEnd/>
            <a:tailEnd/>
          </a:ln>
        </p:spPr>
      </p:pic>
      <p:sp>
        <p:nvSpPr>
          <p:cNvPr id="4" name="3 - Βέλος προς τα κάτω"/>
          <p:cNvSpPr/>
          <p:nvPr/>
        </p:nvSpPr>
        <p:spPr>
          <a:xfrm>
            <a:off x="2339752" y="1844824"/>
            <a:ext cx="216024"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Βέλος προς τα κάτω"/>
          <p:cNvSpPr/>
          <p:nvPr/>
        </p:nvSpPr>
        <p:spPr>
          <a:xfrm>
            <a:off x="6588224" y="5589240"/>
            <a:ext cx="216024"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116632"/>
            <a:ext cx="8712968" cy="1440160"/>
          </a:xfrm>
        </p:spPr>
        <p:txBody>
          <a:bodyPr>
            <a:normAutofit fontScale="90000"/>
          </a:bodyPr>
          <a:lstStyle/>
          <a:p>
            <a:r>
              <a:rPr lang="el-GR" dirty="0" smtClean="0"/>
              <a:t>Διήθηση βλεννογόνιας μυϊκής στοιβάδας τοιχώματος ουροδόχου κύστης (στάδιο </a:t>
            </a:r>
            <a:r>
              <a:rPr lang="en-US" dirty="0" smtClean="0"/>
              <a:t>pT</a:t>
            </a:r>
            <a:r>
              <a:rPr lang="en-US" dirty="0" smtClean="0">
                <a:effectLst>
                  <a:outerShdw blurRad="38100" dist="38100" dir="2700000" algn="tl">
                    <a:srgbClr val="000000">
                      <a:alpha val="43137"/>
                    </a:srgbClr>
                  </a:outerShdw>
                </a:effectLst>
              </a:rPr>
              <a:t>1</a:t>
            </a:r>
            <a:r>
              <a:rPr lang="en-US" dirty="0" smtClean="0"/>
              <a:t>) </a:t>
            </a:r>
            <a:endParaRPr lang="el-GR" dirty="0"/>
          </a:p>
        </p:txBody>
      </p:sp>
      <p:pic>
        <p:nvPicPr>
          <p:cNvPr id="7170" name="Picture 2" descr="https://www.auanet.org/education/modules/pathology/normal-histology/images/muscularis_propria-figureA.jpg"/>
          <p:cNvPicPr>
            <a:picLocks noChangeAspect="1" noChangeArrowheads="1"/>
          </p:cNvPicPr>
          <p:nvPr/>
        </p:nvPicPr>
        <p:blipFill>
          <a:blip r:embed="rId3" cstate="print"/>
          <a:srcRect/>
          <a:stretch>
            <a:fillRect/>
          </a:stretch>
        </p:blipFill>
        <p:spPr bwMode="auto">
          <a:xfrm>
            <a:off x="0" y="1772816"/>
            <a:ext cx="3059832" cy="2294874"/>
          </a:xfrm>
          <a:prstGeom prst="rect">
            <a:avLst/>
          </a:prstGeom>
          <a:noFill/>
        </p:spPr>
      </p:pic>
      <p:pic>
        <p:nvPicPr>
          <p:cNvPr id="7172" name="Picture 4" descr="Unfortunately we are unable to provide accessible alternative text for this. If you require assistance to access this image, please contact help@nature.com or the author"/>
          <p:cNvPicPr>
            <a:picLocks noChangeAspect="1" noChangeArrowheads="1"/>
          </p:cNvPicPr>
          <p:nvPr/>
        </p:nvPicPr>
        <p:blipFill>
          <a:blip r:embed="rId4" cstate="print"/>
          <a:srcRect/>
          <a:stretch>
            <a:fillRect/>
          </a:stretch>
        </p:blipFill>
        <p:spPr bwMode="auto">
          <a:xfrm>
            <a:off x="2915816" y="1772816"/>
            <a:ext cx="6228184" cy="4689808"/>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7504" y="116632"/>
            <a:ext cx="8784976" cy="1800200"/>
          </a:xfrm>
          <a:solidFill>
            <a:srgbClr val="FFCCFF"/>
          </a:solidFill>
        </p:spPr>
        <p:txBody>
          <a:bodyPr>
            <a:noAutofit/>
          </a:bodyPr>
          <a:lstStyle/>
          <a:p>
            <a:pPr>
              <a:defRPr/>
            </a:pPr>
            <a:r>
              <a:rPr lang="el-GR" sz="2400" dirty="0" smtClean="0"/>
              <a:t>Διήθηση διάσπαρτων, απ’ άκρη σ’ άκρη του ιστοτεμαχίου, λεπτών μεν  λείων μυϊκών στοιχείων του τοιχώματος της ουροδόχου κύστης, αλλά με έντονη </a:t>
            </a:r>
            <a:r>
              <a:rPr lang="el-GR" sz="2400" dirty="0" smtClean="0">
                <a:solidFill>
                  <a:schemeClr val="accent6">
                    <a:lumMod val="50000"/>
                  </a:schemeClr>
                </a:solidFill>
              </a:rPr>
              <a:t>ανοσοδραστικότητα αυτών έναντι της «</a:t>
            </a:r>
            <a:r>
              <a:rPr lang="en-US" sz="2400" dirty="0" err="1" smtClean="0">
                <a:solidFill>
                  <a:schemeClr val="accent6">
                    <a:lumMod val="50000"/>
                  </a:schemeClr>
                </a:solidFill>
              </a:rPr>
              <a:t>smoothelin</a:t>
            </a:r>
            <a:r>
              <a:rPr lang="el-GR" sz="2400" dirty="0" smtClean="0">
                <a:solidFill>
                  <a:schemeClr val="accent6">
                    <a:lumMod val="50000"/>
                  </a:schemeClr>
                </a:solidFill>
              </a:rPr>
              <a:t>»</a:t>
            </a:r>
            <a:r>
              <a:rPr lang="el-GR" sz="2400" b="1" dirty="0" smtClean="0"/>
              <a:t>· </a:t>
            </a:r>
            <a:r>
              <a:rPr lang="el-GR" sz="2400" dirty="0" smtClean="0"/>
              <a:t>άρα</a:t>
            </a:r>
            <a:r>
              <a:rPr lang="el-GR" sz="2400" dirty="0" smtClean="0">
                <a:solidFill>
                  <a:schemeClr val="accent6">
                    <a:lumMod val="50000"/>
                  </a:schemeClr>
                </a:solidFill>
              </a:rPr>
              <a:t> </a:t>
            </a:r>
            <a:r>
              <a:rPr lang="el-GR" sz="2400" dirty="0" smtClean="0"/>
              <a:t> διήθηση του μυϊκού χιτώνα και όχι της </a:t>
            </a:r>
            <a:r>
              <a:rPr lang="el-GR" sz="2400" dirty="0" err="1" smtClean="0"/>
              <a:t>βλεννογόνιας</a:t>
            </a:r>
            <a:r>
              <a:rPr lang="el-GR" sz="2400" dirty="0" smtClean="0"/>
              <a:t> μυϊκής στοιβάδας ( στάδιο </a:t>
            </a:r>
            <a:r>
              <a:rPr lang="en-US" sz="2400" dirty="0" err="1" smtClean="0"/>
              <a:t>pT</a:t>
            </a:r>
            <a:r>
              <a:rPr lang="el-GR" sz="2400" dirty="0" smtClean="0">
                <a:effectLst>
                  <a:outerShdw blurRad="38100" dist="38100" dir="2700000" algn="tl">
                    <a:srgbClr val="000000">
                      <a:alpha val="43137"/>
                    </a:srgbClr>
                  </a:outerShdw>
                </a:effectLst>
              </a:rPr>
              <a:t>2 </a:t>
            </a:r>
            <a:r>
              <a:rPr lang="el-GR" sz="2400" dirty="0" smtClean="0"/>
              <a:t>κι όχι </a:t>
            </a:r>
            <a:r>
              <a:rPr lang="en-US" sz="2400" dirty="0" smtClean="0"/>
              <a:t>pT1</a:t>
            </a:r>
            <a:r>
              <a:rPr lang="el-GR" sz="2400" dirty="0" smtClean="0"/>
              <a:t> </a:t>
            </a:r>
            <a:r>
              <a:rPr lang="en-US" sz="2400" dirty="0" smtClean="0"/>
              <a:t>)</a:t>
            </a:r>
            <a:r>
              <a:rPr lang="el-GR" sz="2400" dirty="0" smtClean="0"/>
              <a:t>.</a:t>
            </a:r>
            <a:endParaRPr lang="el-GR" sz="2400" dirty="0"/>
          </a:p>
        </p:txBody>
      </p:sp>
      <p:pic>
        <p:nvPicPr>
          <p:cNvPr id="73731" name="Picture 2" descr="D:\SCANS\2011-06-07 9e\9e 001.jpg"/>
          <p:cNvPicPr>
            <a:picLocks noGrp="1" noChangeAspect="1" noChangeArrowheads="1"/>
          </p:cNvPicPr>
          <p:nvPr>
            <p:ph idx="1"/>
          </p:nvPr>
        </p:nvPicPr>
        <p:blipFill>
          <a:blip r:embed="rId2" cstate="print"/>
          <a:srcRect/>
          <a:stretch>
            <a:fillRect/>
          </a:stretch>
        </p:blipFill>
        <p:spPr>
          <a:xfrm>
            <a:off x="-146050" y="2204864"/>
            <a:ext cx="9290050" cy="4537075"/>
          </a:xfrm>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1 - Τίτλος"/>
          <p:cNvSpPr>
            <a:spLocks noGrp="1"/>
          </p:cNvSpPr>
          <p:nvPr>
            <p:ph type="title"/>
          </p:nvPr>
        </p:nvSpPr>
        <p:spPr>
          <a:xfrm>
            <a:off x="428596" y="142852"/>
            <a:ext cx="8229600" cy="704851"/>
          </a:xfrm>
          <a:solidFill>
            <a:srgbClr val="FFCCFF"/>
          </a:solidFill>
        </p:spPr>
        <p:txBody>
          <a:bodyPr>
            <a:normAutofit fontScale="90000"/>
          </a:bodyPr>
          <a:lstStyle/>
          <a:p>
            <a:pPr eaLnBrk="1" hangingPunct="1"/>
            <a:r>
              <a:rPr lang="el-GR" sz="2800" b="1" dirty="0" smtClean="0">
                <a:solidFill>
                  <a:srgbClr val="800000"/>
                </a:solidFill>
              </a:rPr>
              <a:t>Πρότυπα διήθησης  μυϊκού χιτώνα/εξωστήρα μυ. </a:t>
            </a:r>
            <a:br>
              <a:rPr lang="el-GR" sz="2800" b="1" dirty="0" smtClean="0">
                <a:solidFill>
                  <a:srgbClr val="800000"/>
                </a:solidFill>
              </a:rPr>
            </a:br>
            <a:r>
              <a:rPr lang="en-US" sz="2800" b="1" dirty="0" smtClean="0">
                <a:solidFill>
                  <a:srgbClr val="800000"/>
                </a:solidFill>
              </a:rPr>
              <a:t>pT2 </a:t>
            </a:r>
            <a:r>
              <a:rPr lang="el-GR" sz="2800" b="1" dirty="0" smtClean="0">
                <a:solidFill>
                  <a:srgbClr val="800000"/>
                </a:solidFill>
              </a:rPr>
              <a:t>ουροθηλιακό καρκίνωμα. Ένδειξη κυστεκτομής.</a:t>
            </a:r>
          </a:p>
        </p:txBody>
      </p:sp>
      <p:pic>
        <p:nvPicPr>
          <p:cNvPr id="76803" name="Picture 2"/>
          <p:cNvPicPr>
            <a:picLocks noGrp="1" noChangeAspect="1" noChangeArrowheads="1"/>
          </p:cNvPicPr>
          <p:nvPr>
            <p:ph idx="1"/>
          </p:nvPr>
        </p:nvPicPr>
        <p:blipFill>
          <a:blip r:embed="rId3" cstate="print">
            <a:lum bright="-18000" contrast="48000"/>
          </a:blip>
          <a:srcRect/>
          <a:stretch>
            <a:fillRect/>
          </a:stretch>
        </p:blipFill>
        <p:spPr>
          <a:xfrm>
            <a:off x="1835150" y="981075"/>
            <a:ext cx="4906963" cy="5649913"/>
          </a:xfrm>
          <a:noFill/>
        </p:spPr>
      </p:pic>
      <p:sp>
        <p:nvSpPr>
          <p:cNvPr id="76804" name="Rectangle 6"/>
          <p:cNvSpPr>
            <a:spLocks noChangeArrowheads="1"/>
          </p:cNvSpPr>
          <p:nvPr/>
        </p:nvSpPr>
        <p:spPr bwMode="auto">
          <a:xfrm>
            <a:off x="0" y="1484313"/>
            <a:ext cx="1662122" cy="615553"/>
          </a:xfrm>
          <a:prstGeom prst="rect">
            <a:avLst/>
          </a:prstGeom>
          <a:solidFill>
            <a:srgbClr val="FFCC99"/>
          </a:solidFill>
          <a:ln w="9525">
            <a:noFill/>
            <a:miter lim="800000"/>
            <a:headEnd/>
            <a:tailEnd/>
          </a:ln>
        </p:spPr>
        <p:txBody>
          <a:bodyPr wrap="none">
            <a:spAutoFit/>
          </a:bodyPr>
          <a:lstStyle/>
          <a:p>
            <a:r>
              <a:rPr lang="en-US" dirty="0"/>
              <a:t> </a:t>
            </a:r>
            <a:r>
              <a:rPr lang="el-GR" sz="1600" b="1" dirty="0">
                <a:solidFill>
                  <a:schemeClr val="tx2"/>
                </a:solidFill>
              </a:rPr>
              <a:t>διήθηση </a:t>
            </a:r>
            <a:r>
              <a:rPr lang="el-GR" sz="1600" b="1" dirty="0" smtClean="0">
                <a:solidFill>
                  <a:schemeClr val="tx2"/>
                </a:solidFill>
              </a:rPr>
              <a:t>μυϊκού </a:t>
            </a:r>
            <a:endParaRPr lang="el-GR" sz="1600" b="1" dirty="0">
              <a:solidFill>
                <a:schemeClr val="tx2"/>
              </a:solidFill>
            </a:endParaRPr>
          </a:p>
          <a:p>
            <a:r>
              <a:rPr lang="el-GR" sz="1600" b="1" dirty="0">
                <a:solidFill>
                  <a:schemeClr val="tx2"/>
                </a:solidFill>
              </a:rPr>
              <a:t>τοιχώματος</a:t>
            </a:r>
          </a:p>
        </p:txBody>
      </p:sp>
      <p:sp>
        <p:nvSpPr>
          <p:cNvPr id="76805" name="Rectangle 8"/>
          <p:cNvSpPr>
            <a:spLocks noChangeArrowheads="1"/>
          </p:cNvSpPr>
          <p:nvPr/>
        </p:nvSpPr>
        <p:spPr bwMode="auto">
          <a:xfrm>
            <a:off x="0" y="2997200"/>
            <a:ext cx="1763713" cy="1600438"/>
          </a:xfrm>
          <a:prstGeom prst="rect">
            <a:avLst/>
          </a:prstGeom>
          <a:solidFill>
            <a:srgbClr val="FFCC99"/>
          </a:solidFill>
          <a:ln w="9525">
            <a:noFill/>
            <a:miter lim="800000"/>
            <a:headEnd/>
            <a:tailEnd/>
          </a:ln>
        </p:spPr>
        <p:txBody>
          <a:bodyPr>
            <a:spAutoFit/>
          </a:bodyPr>
          <a:lstStyle/>
          <a:p>
            <a:r>
              <a:rPr lang="el-GR" sz="1400" b="1" dirty="0">
                <a:solidFill>
                  <a:schemeClr val="tx2"/>
                </a:solidFill>
              </a:rPr>
              <a:t>Καταστροφή </a:t>
            </a:r>
            <a:r>
              <a:rPr lang="el-GR" sz="1400" b="1" dirty="0" smtClean="0">
                <a:solidFill>
                  <a:schemeClr val="tx2"/>
                </a:solidFill>
              </a:rPr>
              <a:t>μυϊκού </a:t>
            </a:r>
            <a:endParaRPr lang="el-GR" sz="1400" b="1" dirty="0">
              <a:solidFill>
                <a:schemeClr val="tx2"/>
              </a:solidFill>
            </a:endParaRPr>
          </a:p>
          <a:p>
            <a:r>
              <a:rPr lang="el-GR" sz="1400" b="1" dirty="0">
                <a:solidFill>
                  <a:schemeClr val="tx2"/>
                </a:solidFill>
              </a:rPr>
              <a:t>τοιχώματος</a:t>
            </a:r>
          </a:p>
          <a:p>
            <a:r>
              <a:rPr lang="el-GR" sz="1400" b="1" dirty="0">
                <a:solidFill>
                  <a:schemeClr val="tx2"/>
                </a:solidFill>
              </a:rPr>
              <a:t>και διάσπαση </a:t>
            </a:r>
          </a:p>
          <a:p>
            <a:r>
              <a:rPr lang="el-GR" sz="1400" b="1" dirty="0" smtClean="0">
                <a:solidFill>
                  <a:schemeClr val="tx2"/>
                </a:solidFill>
              </a:rPr>
              <a:t>μυϊκών </a:t>
            </a:r>
            <a:r>
              <a:rPr lang="el-GR" sz="1400" b="1" dirty="0">
                <a:solidFill>
                  <a:schemeClr val="tx2"/>
                </a:solidFill>
              </a:rPr>
              <a:t>δεσμίδων</a:t>
            </a:r>
          </a:p>
          <a:p>
            <a:r>
              <a:rPr lang="el-GR" sz="1400" b="1" dirty="0">
                <a:solidFill>
                  <a:schemeClr val="tx2"/>
                </a:solidFill>
              </a:rPr>
              <a:t> μιμούμενη διήθηση</a:t>
            </a:r>
          </a:p>
          <a:p>
            <a:r>
              <a:rPr lang="el-GR" sz="1400" b="1" dirty="0">
                <a:solidFill>
                  <a:schemeClr val="tx2"/>
                </a:solidFill>
              </a:rPr>
              <a:t> βλεννογόνιας</a:t>
            </a:r>
          </a:p>
          <a:p>
            <a:r>
              <a:rPr lang="el-GR" sz="1400" b="1" dirty="0">
                <a:solidFill>
                  <a:schemeClr val="tx2"/>
                </a:solidFill>
              </a:rPr>
              <a:t> μυικής στιβάδας</a:t>
            </a:r>
          </a:p>
        </p:txBody>
      </p:sp>
      <p:sp>
        <p:nvSpPr>
          <p:cNvPr id="76806" name="Rectangle 9"/>
          <p:cNvSpPr>
            <a:spLocks noChangeArrowheads="1"/>
          </p:cNvSpPr>
          <p:nvPr/>
        </p:nvSpPr>
        <p:spPr bwMode="auto">
          <a:xfrm>
            <a:off x="0" y="4851400"/>
            <a:ext cx="1763713" cy="1754326"/>
          </a:xfrm>
          <a:prstGeom prst="rect">
            <a:avLst/>
          </a:prstGeom>
          <a:solidFill>
            <a:srgbClr val="FFCC99"/>
          </a:solidFill>
          <a:ln w="9525">
            <a:noFill/>
            <a:miter lim="800000"/>
            <a:headEnd/>
            <a:tailEnd/>
          </a:ln>
        </p:spPr>
        <p:txBody>
          <a:bodyPr>
            <a:spAutoFit/>
          </a:bodyPr>
          <a:lstStyle/>
          <a:p>
            <a:r>
              <a:rPr lang="el-GR" sz="1200" b="1" dirty="0">
                <a:solidFill>
                  <a:schemeClr val="tx2"/>
                </a:solidFill>
                <a:effectLst>
                  <a:outerShdw blurRad="38100" dist="38100" dir="2700000" algn="tl">
                    <a:srgbClr val="000000">
                      <a:alpha val="43137"/>
                    </a:srgbClr>
                  </a:outerShdw>
                </a:effectLst>
              </a:rPr>
              <a:t>συχνά τα καρκινικά κύτταρα</a:t>
            </a:r>
          </a:p>
          <a:p>
            <a:r>
              <a:rPr lang="en-US" sz="1200" b="1" dirty="0">
                <a:solidFill>
                  <a:schemeClr val="tx2"/>
                </a:solidFill>
                <a:effectLst>
                  <a:outerShdw blurRad="38100" dist="38100" dir="2700000" algn="tl">
                    <a:srgbClr val="000000">
                      <a:alpha val="43137"/>
                    </a:srgbClr>
                  </a:outerShdw>
                </a:effectLst>
              </a:rPr>
              <a:t> </a:t>
            </a:r>
            <a:r>
              <a:rPr lang="el-GR" sz="1200" b="1" dirty="0">
                <a:solidFill>
                  <a:schemeClr val="tx2"/>
                </a:solidFill>
                <a:effectLst>
                  <a:outerShdw blurRad="38100" dist="38100" dir="2700000" algn="tl">
                    <a:srgbClr val="000000">
                      <a:alpha val="43137"/>
                    </a:srgbClr>
                  </a:outerShdw>
                </a:effectLst>
              </a:rPr>
              <a:t>επαλείφουν χωρίς</a:t>
            </a:r>
          </a:p>
          <a:p>
            <a:r>
              <a:rPr lang="el-GR" sz="1200" b="1" dirty="0">
                <a:solidFill>
                  <a:schemeClr val="tx2"/>
                </a:solidFill>
                <a:effectLst>
                  <a:outerShdw blurRad="38100" dist="38100" dir="2700000" algn="tl">
                    <a:srgbClr val="000000">
                      <a:alpha val="43137"/>
                    </a:srgbClr>
                  </a:outerShdw>
                </a:effectLst>
              </a:rPr>
              <a:t> να διεισδύουν </a:t>
            </a:r>
          </a:p>
          <a:p>
            <a:r>
              <a:rPr lang="el-GR" sz="1200" b="1" dirty="0">
                <a:solidFill>
                  <a:schemeClr val="tx2"/>
                </a:solidFill>
                <a:effectLst>
                  <a:outerShdw blurRad="38100" dist="38100" dir="2700000" algn="tl">
                    <a:srgbClr val="000000">
                      <a:alpha val="43137"/>
                    </a:srgbClr>
                  </a:outerShdw>
                </a:effectLst>
              </a:rPr>
              <a:t>στις </a:t>
            </a:r>
            <a:r>
              <a:rPr lang="el-GR" sz="1200" b="1" dirty="0" smtClean="0">
                <a:solidFill>
                  <a:schemeClr val="tx2"/>
                </a:solidFill>
                <a:effectLst>
                  <a:outerShdw blurRad="38100" dist="38100" dir="2700000" algn="tl">
                    <a:srgbClr val="000000">
                      <a:alpha val="43137"/>
                    </a:srgbClr>
                  </a:outerShdw>
                </a:effectLst>
              </a:rPr>
              <a:t>μυϊκές </a:t>
            </a:r>
            <a:r>
              <a:rPr lang="el-GR" sz="1200" b="1" dirty="0">
                <a:solidFill>
                  <a:schemeClr val="tx2"/>
                </a:solidFill>
                <a:effectLst>
                  <a:outerShdw blurRad="38100" dist="38100" dir="2700000" algn="tl">
                    <a:srgbClr val="000000">
                      <a:alpha val="43137"/>
                    </a:srgbClr>
                  </a:outerShdw>
                </a:effectLst>
              </a:rPr>
              <a:t>δεσμίδες</a:t>
            </a:r>
            <a:r>
              <a:rPr lang="en-US" sz="1200" b="1" dirty="0">
                <a:solidFill>
                  <a:schemeClr val="tx2"/>
                </a:solidFill>
                <a:effectLst>
                  <a:outerShdw blurRad="38100" dist="38100" dir="2700000" algn="tl">
                    <a:srgbClr val="000000">
                      <a:alpha val="43137"/>
                    </a:srgbClr>
                  </a:outerShdw>
                </a:effectLst>
              </a:rPr>
              <a:t>. </a:t>
            </a:r>
            <a:endParaRPr lang="el-GR" sz="1200" b="1" dirty="0">
              <a:solidFill>
                <a:schemeClr val="tx2"/>
              </a:solidFill>
              <a:effectLst>
                <a:outerShdw blurRad="38100" dist="38100" dir="2700000" algn="tl">
                  <a:srgbClr val="000000">
                    <a:alpha val="43137"/>
                  </a:srgbClr>
                </a:outerShdw>
              </a:effectLst>
            </a:endParaRPr>
          </a:p>
          <a:p>
            <a:r>
              <a:rPr lang="el-GR" sz="1200" b="1" dirty="0">
                <a:solidFill>
                  <a:schemeClr val="tx2"/>
                </a:solidFill>
                <a:effectLst>
                  <a:outerShdw blurRad="38100" dist="38100" dir="2700000" algn="tl">
                    <a:srgbClr val="000000">
                      <a:alpha val="43137"/>
                    </a:srgbClr>
                  </a:outerShdw>
                </a:effectLst>
              </a:rPr>
              <a:t>Το όριο μυ-όγκου μπορεί </a:t>
            </a:r>
          </a:p>
          <a:p>
            <a:r>
              <a:rPr lang="el-GR" sz="1200" b="1" dirty="0">
                <a:solidFill>
                  <a:schemeClr val="tx2"/>
                </a:solidFill>
                <a:effectLst>
                  <a:outerShdw blurRad="38100" dist="38100" dir="2700000" algn="tl">
                    <a:srgbClr val="000000">
                      <a:alpha val="43137"/>
                    </a:srgbClr>
                  </a:outerShdw>
                </a:effectLst>
              </a:rPr>
              <a:t>να έχει ομαλό </a:t>
            </a:r>
            <a:r>
              <a:rPr lang="el-GR" sz="1200" b="1" dirty="0" smtClean="0">
                <a:solidFill>
                  <a:schemeClr val="tx2"/>
                </a:solidFill>
                <a:effectLst>
                  <a:outerShdw blurRad="38100" dist="38100" dir="2700000" algn="tl">
                    <a:srgbClr val="000000">
                      <a:alpha val="43137"/>
                    </a:srgbClr>
                  </a:outerShdw>
                </a:effectLst>
              </a:rPr>
              <a:t>περίγραμμα</a:t>
            </a:r>
            <a:r>
              <a:rPr lang="en-US" sz="1200" b="1" dirty="0" smtClean="0">
                <a:solidFill>
                  <a:schemeClr val="tx2"/>
                </a:solidFill>
                <a:effectLst>
                  <a:outerShdw blurRad="38100" dist="38100" dir="2700000" algn="tl">
                    <a:srgbClr val="000000">
                      <a:alpha val="43137"/>
                    </a:srgbClr>
                  </a:outerShdw>
                </a:effectLst>
              </a:rPr>
              <a:t>.</a:t>
            </a:r>
            <a:endParaRPr lang="el-GR" sz="1200" b="1" dirty="0">
              <a:solidFill>
                <a:schemeClr val="tx2"/>
              </a:solidFill>
              <a:effectLst>
                <a:outerShdw blurRad="38100" dist="38100" dir="2700000" algn="tl">
                  <a:srgbClr val="000000">
                    <a:alpha val="43137"/>
                  </a:srgbClr>
                </a:outerShdw>
              </a:effectLst>
            </a:endParaRPr>
          </a:p>
        </p:txBody>
      </p:sp>
      <p:sp>
        <p:nvSpPr>
          <p:cNvPr id="76807" name="Rectangle 10"/>
          <p:cNvSpPr>
            <a:spLocks noChangeArrowheads="1"/>
          </p:cNvSpPr>
          <p:nvPr/>
        </p:nvSpPr>
        <p:spPr bwMode="auto">
          <a:xfrm>
            <a:off x="6786578" y="4714884"/>
            <a:ext cx="2357422" cy="2031325"/>
          </a:xfrm>
          <a:prstGeom prst="rect">
            <a:avLst/>
          </a:prstGeom>
          <a:solidFill>
            <a:srgbClr val="FFCC99"/>
          </a:solidFill>
          <a:ln w="9525">
            <a:noFill/>
            <a:miter lim="800000"/>
            <a:headEnd/>
            <a:tailEnd/>
          </a:ln>
        </p:spPr>
        <p:txBody>
          <a:bodyPr wrap="square">
            <a:spAutoFit/>
          </a:bodyPr>
          <a:lstStyle/>
          <a:p>
            <a:pPr algn="ctr"/>
            <a:r>
              <a:rPr lang="el-GR" sz="1400" b="1" dirty="0">
                <a:solidFill>
                  <a:schemeClr val="tx2"/>
                </a:solidFill>
              </a:rPr>
              <a:t>Ακόμη και χωρίς άμεση</a:t>
            </a:r>
          </a:p>
          <a:p>
            <a:pPr algn="ctr"/>
            <a:r>
              <a:rPr lang="el-GR" sz="1400" b="1" dirty="0">
                <a:solidFill>
                  <a:schemeClr val="tx2"/>
                </a:solidFill>
              </a:rPr>
              <a:t> διήθηση εντός του </a:t>
            </a:r>
            <a:r>
              <a:rPr lang="el-GR" sz="1400" b="1" dirty="0" smtClean="0">
                <a:solidFill>
                  <a:schemeClr val="tx2"/>
                </a:solidFill>
              </a:rPr>
              <a:t>μυϊκού </a:t>
            </a:r>
            <a:endParaRPr lang="el-GR" sz="1400" b="1" dirty="0">
              <a:solidFill>
                <a:schemeClr val="tx2"/>
              </a:solidFill>
            </a:endParaRPr>
          </a:p>
          <a:p>
            <a:pPr algn="ctr"/>
            <a:r>
              <a:rPr lang="el-GR" sz="1400" b="1" dirty="0">
                <a:solidFill>
                  <a:schemeClr val="tx2"/>
                </a:solidFill>
              </a:rPr>
              <a:t>χιτώνα</a:t>
            </a:r>
            <a:r>
              <a:rPr lang="en-US" sz="1400" b="1" dirty="0">
                <a:solidFill>
                  <a:schemeClr val="tx2"/>
                </a:solidFill>
              </a:rPr>
              <a:t>,</a:t>
            </a:r>
            <a:r>
              <a:rPr lang="el-GR" sz="1400" b="1" dirty="0">
                <a:solidFill>
                  <a:schemeClr val="tx2"/>
                </a:solidFill>
              </a:rPr>
              <a:t> η παρουσία</a:t>
            </a:r>
          </a:p>
          <a:p>
            <a:pPr algn="ctr"/>
            <a:r>
              <a:rPr lang="el-GR" sz="1400" b="1" dirty="0">
                <a:solidFill>
                  <a:schemeClr val="tx2"/>
                </a:solidFill>
              </a:rPr>
              <a:t> καρκινικών κυττάρων</a:t>
            </a:r>
          </a:p>
          <a:p>
            <a:pPr algn="ctr"/>
            <a:r>
              <a:rPr lang="el-GR" sz="1400" b="1" dirty="0">
                <a:solidFill>
                  <a:schemeClr val="tx2"/>
                </a:solidFill>
              </a:rPr>
              <a:t> παρακείμενα σε ευρείες</a:t>
            </a:r>
          </a:p>
          <a:p>
            <a:pPr algn="ctr"/>
            <a:r>
              <a:rPr lang="el-GR" sz="1400" b="1" dirty="0">
                <a:solidFill>
                  <a:schemeClr val="tx2"/>
                </a:solidFill>
              </a:rPr>
              <a:t> δεσμίδες</a:t>
            </a:r>
          </a:p>
          <a:p>
            <a:pPr algn="ctr"/>
            <a:r>
              <a:rPr lang="el-GR" sz="1400" b="1" dirty="0">
                <a:solidFill>
                  <a:schemeClr val="tx2"/>
                </a:solidFill>
              </a:rPr>
              <a:t> λείων </a:t>
            </a:r>
            <a:r>
              <a:rPr lang="el-GR" sz="1400" b="1" dirty="0" smtClean="0">
                <a:solidFill>
                  <a:schemeClr val="tx2"/>
                </a:solidFill>
              </a:rPr>
              <a:t>μυϊκών </a:t>
            </a:r>
            <a:r>
              <a:rPr lang="el-GR" sz="1400" b="1" dirty="0">
                <a:solidFill>
                  <a:schemeClr val="tx2"/>
                </a:solidFill>
              </a:rPr>
              <a:t>κυττάρων</a:t>
            </a:r>
          </a:p>
          <a:p>
            <a:pPr algn="ctr"/>
            <a:r>
              <a:rPr lang="el-GR" sz="1400" b="1" dirty="0">
                <a:solidFill>
                  <a:schemeClr val="tx2"/>
                </a:solidFill>
              </a:rPr>
              <a:t> κατηγοριοποιείται ως </a:t>
            </a:r>
            <a:r>
              <a:rPr lang="en-US" sz="1400" b="1" dirty="0">
                <a:solidFill>
                  <a:schemeClr val="tx2"/>
                </a:solidFill>
              </a:rPr>
              <a:t> </a:t>
            </a:r>
            <a:endParaRPr lang="el-GR" sz="1400" b="1" dirty="0">
              <a:solidFill>
                <a:schemeClr val="tx2"/>
              </a:solidFill>
            </a:endParaRPr>
          </a:p>
          <a:p>
            <a:pPr algn="ctr"/>
            <a:r>
              <a:rPr lang="en-US" sz="1400" b="1" dirty="0">
                <a:solidFill>
                  <a:schemeClr val="bg2">
                    <a:lumMod val="25000"/>
                  </a:schemeClr>
                </a:solidFill>
              </a:rPr>
              <a:t>pT2</a:t>
            </a:r>
            <a:r>
              <a:rPr lang="el-GR" sz="1400" b="1" dirty="0">
                <a:solidFill>
                  <a:schemeClr val="tx2"/>
                </a:solidFill>
              </a:rPr>
              <a:t> καρκίνωμα</a:t>
            </a:r>
            <a:r>
              <a:rPr lang="en-US" sz="1400" b="1" dirty="0">
                <a:solidFill>
                  <a:schemeClr val="tx2"/>
                </a:solidFill>
              </a:rPr>
              <a:t>.</a:t>
            </a:r>
            <a:endParaRPr lang="el-GR" sz="1400" b="1" dirty="0">
              <a:solidFill>
                <a:schemeClr val="tx2"/>
              </a:solidFill>
            </a:endParaRPr>
          </a:p>
        </p:txBody>
      </p:sp>
      <p:sp>
        <p:nvSpPr>
          <p:cNvPr id="76808" name="7 - Ορθογώνιο"/>
          <p:cNvSpPr>
            <a:spLocks noChangeArrowheads="1"/>
          </p:cNvSpPr>
          <p:nvPr/>
        </p:nvSpPr>
        <p:spPr bwMode="auto">
          <a:xfrm>
            <a:off x="7019925" y="1052513"/>
            <a:ext cx="1908175" cy="1223962"/>
          </a:xfrm>
          <a:prstGeom prst="rect">
            <a:avLst/>
          </a:prstGeom>
          <a:solidFill>
            <a:srgbClr val="FFCC99"/>
          </a:solidFill>
          <a:ln w="25400" algn="ctr">
            <a:solidFill>
              <a:srgbClr val="385D8A"/>
            </a:solidFill>
            <a:miter lim="800000"/>
            <a:headEnd/>
            <a:tailEnd/>
          </a:ln>
        </p:spPr>
        <p:txBody>
          <a:bodyPr anchor="ctr"/>
          <a:lstStyle/>
          <a:p>
            <a:r>
              <a:rPr lang="el-GR" sz="1400" b="1" dirty="0">
                <a:solidFill>
                  <a:schemeClr val="tx2"/>
                </a:solidFill>
              </a:rPr>
              <a:t>νησίδες ή φωλεές καρκινικών κυττάρων </a:t>
            </a:r>
            <a:r>
              <a:rPr lang="el-GR" sz="1400" b="1" u="sng" dirty="0">
                <a:solidFill>
                  <a:schemeClr val="tx2"/>
                </a:solidFill>
              </a:rPr>
              <a:t>διαχωρίζουν</a:t>
            </a:r>
            <a:r>
              <a:rPr lang="el-GR" sz="1400" b="1" dirty="0">
                <a:solidFill>
                  <a:schemeClr val="tx2"/>
                </a:solidFill>
              </a:rPr>
              <a:t> </a:t>
            </a:r>
            <a:r>
              <a:rPr lang="el-GR" sz="1400" b="1" dirty="0" smtClean="0">
                <a:solidFill>
                  <a:schemeClr val="tx2"/>
                </a:solidFill>
              </a:rPr>
              <a:t>μυϊκές </a:t>
            </a:r>
            <a:r>
              <a:rPr lang="el-GR" sz="1400" b="1" dirty="0">
                <a:solidFill>
                  <a:schemeClr val="tx2"/>
                </a:solidFill>
              </a:rPr>
              <a:t>δεσμίδες</a:t>
            </a:r>
          </a:p>
          <a:p>
            <a:pPr algn="ctr"/>
            <a:endParaRPr lang="el-GR" sz="1400" b="1" dirty="0">
              <a:solidFill>
                <a:schemeClr val="tx2"/>
              </a:solidFill>
              <a:latin typeface="Calibri"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2"/>
          <p:cNvPicPr>
            <a:picLocks noGrp="1" noChangeAspect="1" noChangeArrowheads="1"/>
          </p:cNvPicPr>
          <p:nvPr>
            <p:ph idx="1"/>
          </p:nvPr>
        </p:nvPicPr>
        <p:blipFill>
          <a:blip r:embed="rId4" cstate="print">
            <a:lum bright="-12000" contrast="36000"/>
          </a:blip>
          <a:srcRect/>
          <a:stretch>
            <a:fillRect/>
          </a:stretch>
        </p:blipFill>
        <p:spPr>
          <a:xfrm>
            <a:off x="1142976" y="214290"/>
            <a:ext cx="6481762" cy="4849813"/>
          </a:xfrm>
          <a:noFill/>
        </p:spPr>
      </p:pic>
      <p:sp>
        <p:nvSpPr>
          <p:cNvPr id="77828" name="4 - Ορθογώνιο"/>
          <p:cNvSpPr>
            <a:spLocks noChangeArrowheads="1"/>
          </p:cNvSpPr>
          <p:nvPr/>
        </p:nvSpPr>
        <p:spPr bwMode="auto">
          <a:xfrm>
            <a:off x="0" y="5445125"/>
            <a:ext cx="9143999" cy="1200329"/>
          </a:xfrm>
          <a:prstGeom prst="rect">
            <a:avLst/>
          </a:prstGeom>
          <a:solidFill>
            <a:srgbClr val="FFCC99"/>
          </a:solidFill>
          <a:ln w="9525">
            <a:noFill/>
            <a:miter lim="800000"/>
            <a:headEnd/>
            <a:tailEnd/>
          </a:ln>
        </p:spPr>
        <p:txBody>
          <a:bodyPr wrap="square">
            <a:spAutoFit/>
          </a:bodyPr>
          <a:lstStyle/>
          <a:p>
            <a:pPr algn="ctr"/>
            <a:r>
              <a:rPr lang="en-US" b="1" dirty="0" err="1" smtClean="0">
                <a:solidFill>
                  <a:schemeClr val="tx2"/>
                </a:solidFill>
                <a:latin typeface="Calibri" pitchFamily="34" charset="0"/>
              </a:rPr>
              <a:t>pT</a:t>
            </a:r>
            <a:r>
              <a:rPr lang="el-GR" b="1" dirty="0" smtClean="0">
                <a:solidFill>
                  <a:schemeClr val="tx2"/>
                </a:solidFill>
                <a:latin typeface="Calibri" pitchFamily="34" charset="0"/>
              </a:rPr>
              <a:t>2 καρκίνωμα</a:t>
            </a:r>
            <a:r>
              <a:rPr lang="el-GR" dirty="0" smtClean="0">
                <a:solidFill>
                  <a:schemeClr val="tx2"/>
                </a:solidFill>
                <a:latin typeface="Calibri" pitchFamily="34" charset="0"/>
              </a:rPr>
              <a:t>. Διήθηση εξωστήρα μυός. </a:t>
            </a:r>
          </a:p>
          <a:p>
            <a:pPr algn="ctr"/>
            <a:r>
              <a:rPr lang="el-GR" dirty="0" smtClean="0">
                <a:solidFill>
                  <a:schemeClr val="tx2"/>
                </a:solidFill>
                <a:latin typeface="Calibri" pitchFamily="34" charset="0"/>
              </a:rPr>
              <a:t>Λιπώδης </a:t>
            </a:r>
            <a:r>
              <a:rPr lang="el-GR" dirty="0">
                <a:solidFill>
                  <a:schemeClr val="tx2"/>
                </a:solidFill>
                <a:latin typeface="Calibri" pitchFamily="34" charset="0"/>
              </a:rPr>
              <a:t>ιστός μπορεί να υπάρχει τόσο στον υποεπιθηλιακό συνδετικό ιστό </a:t>
            </a:r>
            <a:r>
              <a:rPr lang="el-GR" dirty="0" smtClean="0">
                <a:solidFill>
                  <a:schemeClr val="tx2"/>
                </a:solidFill>
                <a:latin typeface="Calibri" pitchFamily="34" charset="0"/>
              </a:rPr>
              <a:t>(χόριο) όσο </a:t>
            </a:r>
            <a:r>
              <a:rPr lang="el-GR" dirty="0">
                <a:solidFill>
                  <a:schemeClr val="tx2"/>
                </a:solidFill>
                <a:effectLst>
                  <a:outerShdw blurRad="38100" dist="38100" dir="2700000" algn="tl">
                    <a:srgbClr val="000000">
                      <a:alpha val="43137"/>
                    </a:srgbClr>
                  </a:outerShdw>
                </a:effectLst>
                <a:latin typeface="Calibri" pitchFamily="34" charset="0"/>
              </a:rPr>
              <a:t>και</a:t>
            </a:r>
            <a:r>
              <a:rPr lang="el-GR" dirty="0">
                <a:solidFill>
                  <a:schemeClr val="tx2"/>
                </a:solidFill>
                <a:latin typeface="Calibri" pitchFamily="34" charset="0"/>
              </a:rPr>
              <a:t> στο </a:t>
            </a:r>
            <a:r>
              <a:rPr lang="el-GR" dirty="0" smtClean="0">
                <a:solidFill>
                  <a:schemeClr val="tx2"/>
                </a:solidFill>
                <a:latin typeface="Calibri" pitchFamily="34" charset="0"/>
              </a:rPr>
              <a:t>μυϊκό </a:t>
            </a:r>
            <a:r>
              <a:rPr lang="el-GR" dirty="0">
                <a:solidFill>
                  <a:schemeClr val="tx2"/>
                </a:solidFill>
                <a:latin typeface="Calibri" pitchFamily="34" charset="0"/>
              </a:rPr>
              <a:t>χιτώνα. </a:t>
            </a:r>
            <a:r>
              <a:rPr lang="el-GR" dirty="0" smtClean="0">
                <a:solidFill>
                  <a:schemeClr val="tx2"/>
                </a:solidFill>
                <a:latin typeface="Calibri" pitchFamily="34" charset="0"/>
              </a:rPr>
              <a:t>Συνεπώς, </a:t>
            </a:r>
            <a:r>
              <a:rPr lang="el-GR" dirty="0">
                <a:solidFill>
                  <a:schemeClr val="tx2"/>
                </a:solidFill>
                <a:latin typeface="Calibri" pitchFamily="34" charset="0"/>
              </a:rPr>
              <a:t>η διήθηση λίπους σε βιοπτικό υλικό </a:t>
            </a:r>
            <a:r>
              <a:rPr lang="en-US" dirty="0">
                <a:solidFill>
                  <a:schemeClr val="tx2"/>
                </a:solidFill>
                <a:latin typeface="Calibri" pitchFamily="34" charset="0"/>
              </a:rPr>
              <a:t> </a:t>
            </a:r>
            <a:r>
              <a:rPr lang="el-GR" dirty="0">
                <a:solidFill>
                  <a:schemeClr val="tx2"/>
                </a:solidFill>
                <a:latin typeface="Calibri" pitchFamily="34" charset="0"/>
              </a:rPr>
              <a:t>ή </a:t>
            </a:r>
            <a:r>
              <a:rPr lang="el-GR" dirty="0" smtClean="0">
                <a:solidFill>
                  <a:schemeClr val="tx2"/>
                </a:solidFill>
                <a:latin typeface="Calibri" pitchFamily="34" charset="0"/>
              </a:rPr>
              <a:t>υλικό </a:t>
            </a:r>
            <a:r>
              <a:rPr lang="en-US" dirty="0" smtClean="0">
                <a:solidFill>
                  <a:schemeClr val="tx2"/>
                </a:solidFill>
                <a:latin typeface="Calibri" pitchFamily="34" charset="0"/>
              </a:rPr>
              <a:t>TUR </a:t>
            </a:r>
            <a:r>
              <a:rPr lang="el-GR" b="1" dirty="0">
                <a:solidFill>
                  <a:schemeClr val="tx2"/>
                </a:solidFill>
                <a:latin typeface="Calibri" pitchFamily="34" charset="0"/>
              </a:rPr>
              <a:t>δεν </a:t>
            </a:r>
            <a:r>
              <a:rPr lang="el-GR" dirty="0">
                <a:solidFill>
                  <a:schemeClr val="tx2"/>
                </a:solidFill>
                <a:latin typeface="Calibri" pitchFamily="34" charset="0"/>
              </a:rPr>
              <a:t>εξυπακούεται ότι σημαίνει εξωκυστική επέκταση</a:t>
            </a:r>
            <a:r>
              <a:rPr lang="en-US" dirty="0">
                <a:solidFill>
                  <a:schemeClr val="tx2"/>
                </a:solidFill>
                <a:latin typeface="Calibri" pitchFamily="34" charset="0"/>
              </a:rPr>
              <a:t> (pT3</a:t>
            </a:r>
            <a:r>
              <a:rPr lang="el-GR" dirty="0">
                <a:solidFill>
                  <a:schemeClr val="tx2"/>
                </a:solidFill>
                <a:latin typeface="Calibri" pitchFamily="34" charset="0"/>
              </a:rPr>
              <a:t> καρκίνωμα</a:t>
            </a:r>
            <a:r>
              <a:rPr lang="en-US" dirty="0">
                <a:solidFill>
                  <a:schemeClr val="tx2"/>
                </a:solidFill>
                <a:latin typeface="Calibri" pitchFamily="34" charset="0"/>
              </a:rPr>
              <a:t>).</a:t>
            </a:r>
            <a:endParaRPr lang="el-GR" dirty="0">
              <a:solidFill>
                <a:schemeClr val="tx2"/>
              </a:solidFill>
              <a:latin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357354" y="0"/>
            <a:ext cx="12001584" cy="1417638"/>
          </a:xfrm>
        </p:spPr>
        <p:txBody>
          <a:bodyPr>
            <a:normAutofit/>
          </a:bodyPr>
          <a:lstStyle/>
          <a:p>
            <a:r>
              <a:rPr lang="el-GR" sz="2400" b="1" spc="300" dirty="0" smtClean="0">
                <a:effectLst>
                  <a:outerShdw blurRad="38100" dist="38100" dir="2700000" algn="tl">
                    <a:srgbClr val="000000">
                      <a:alpha val="43137"/>
                    </a:srgbClr>
                  </a:outerShdw>
                </a:effectLst>
              </a:rPr>
              <a:t>ΔΔ</a:t>
            </a:r>
            <a:r>
              <a:rPr lang="en-US" sz="2400" b="1" spc="300" dirty="0" smtClean="0">
                <a:effectLst>
                  <a:outerShdw blurRad="38100" dist="38100" dir="2700000" algn="tl">
                    <a:srgbClr val="000000">
                      <a:alpha val="43137"/>
                    </a:srgbClr>
                  </a:outerShdw>
                </a:effectLst>
              </a:rPr>
              <a:t>: </a:t>
            </a:r>
            <a:r>
              <a:rPr lang="el-GR" sz="2400" b="1" u="sng" spc="300" dirty="0" smtClean="0">
                <a:effectLst>
                  <a:outerShdw blurRad="38100" dist="38100" dir="2700000" algn="tl">
                    <a:srgbClr val="000000">
                      <a:alpha val="43137"/>
                    </a:srgbClr>
                  </a:outerShdw>
                </a:effectLst>
              </a:rPr>
              <a:t>Δ</a:t>
            </a:r>
            <a:r>
              <a:rPr lang="el-GR" sz="2400" b="1" u="sng" dirty="0" smtClean="0">
                <a:effectLst>
                  <a:outerShdw blurRad="38100" dist="38100" dir="2700000" algn="tl">
                    <a:srgbClr val="000000">
                      <a:alpha val="43137"/>
                    </a:srgbClr>
                  </a:outerShdw>
                </a:effectLst>
              </a:rPr>
              <a:t>ιαυγοκυτταρικό</a:t>
            </a:r>
            <a:r>
              <a:rPr lang="el-GR" sz="2400" b="1" dirty="0" smtClean="0"/>
              <a:t>  ΝΚΚ  με εκτεταμένη κυστική διαμόρφωση</a:t>
            </a:r>
            <a:endParaRPr lang="el-GR" sz="2400" b="1" dirty="0"/>
          </a:p>
        </p:txBody>
      </p:sp>
      <p:pic>
        <p:nvPicPr>
          <p:cNvPr id="7170" name="Picture 2"/>
          <p:cNvPicPr>
            <a:picLocks noChangeAspect="1" noChangeArrowheads="1"/>
          </p:cNvPicPr>
          <p:nvPr/>
        </p:nvPicPr>
        <p:blipFill>
          <a:blip r:embed="rId2" cstate="print"/>
          <a:srcRect/>
          <a:stretch>
            <a:fillRect/>
          </a:stretch>
        </p:blipFill>
        <p:spPr bwMode="auto">
          <a:xfrm>
            <a:off x="755576" y="1052736"/>
            <a:ext cx="7620000" cy="59245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l-GR" sz="3200" dirty="0" smtClean="0">
                <a:solidFill>
                  <a:schemeClr val="accent2">
                    <a:lumMod val="50000"/>
                  </a:schemeClr>
                </a:solidFill>
              </a:rPr>
              <a:t>ΣΥΣΤΗΜΑ </a:t>
            </a:r>
            <a:r>
              <a:rPr lang="en-US" sz="3200" b="1" dirty="0" smtClean="0">
                <a:solidFill>
                  <a:schemeClr val="accent2">
                    <a:lumMod val="50000"/>
                  </a:schemeClr>
                </a:solidFill>
              </a:rPr>
              <a:t>GLEASON </a:t>
            </a:r>
            <a:r>
              <a:rPr lang="en-US" sz="3200" dirty="0" smtClean="0">
                <a:solidFill>
                  <a:schemeClr val="accent2">
                    <a:lumMod val="50000"/>
                  </a:schemeClr>
                </a:solidFill>
              </a:rPr>
              <a:t/>
            </a:r>
            <a:br>
              <a:rPr lang="en-US" sz="3200" dirty="0" smtClean="0">
                <a:solidFill>
                  <a:schemeClr val="accent2">
                    <a:lumMod val="50000"/>
                  </a:schemeClr>
                </a:solidFill>
              </a:rPr>
            </a:br>
            <a:r>
              <a:rPr lang="el-GR" sz="3200" dirty="0" smtClean="0">
                <a:solidFill>
                  <a:schemeClr val="accent2">
                    <a:lumMod val="50000"/>
                  </a:schemeClr>
                </a:solidFill>
              </a:rPr>
              <a:t>ΔΙΑΒΑΘΜΙΣΗΣ ΚΑΚΟΗΘΕΙΑΣ ΤΟΥ ΚΑΡΚΙΝΩΜΑΤΟΣ ΤΟΥ </a:t>
            </a:r>
            <a:r>
              <a:rPr lang="el-GR" sz="3200" b="1" spc="600" dirty="0" smtClean="0">
                <a:solidFill>
                  <a:schemeClr val="accent2">
                    <a:lumMod val="50000"/>
                  </a:schemeClr>
                </a:solidFill>
              </a:rPr>
              <a:t>ΠΡΟΣΤΑΤΗ ΑΔΕΝΑ </a:t>
            </a:r>
            <a:r>
              <a:rPr lang="en-US" sz="3200" b="1" spc="600" dirty="0" smtClean="0">
                <a:solidFill>
                  <a:schemeClr val="accent2">
                    <a:lumMod val="50000"/>
                  </a:schemeClr>
                </a:solidFill>
              </a:rPr>
              <a:t> </a:t>
            </a:r>
            <a:endParaRPr lang="el-GR" sz="3200" b="1" spc="600" dirty="0">
              <a:solidFill>
                <a:schemeClr val="accent2">
                  <a:lumMod val="50000"/>
                </a:schemeClr>
              </a:solidFill>
            </a:endParaRPr>
          </a:p>
        </p:txBody>
      </p:sp>
      <p:sp>
        <p:nvSpPr>
          <p:cNvPr id="3" name="Content Placeholder 2"/>
          <p:cNvSpPr>
            <a:spLocks noGrp="1"/>
          </p:cNvSpPr>
          <p:nvPr>
            <p:ph idx="1"/>
          </p:nvPr>
        </p:nvSpPr>
        <p:spPr>
          <a:xfrm>
            <a:off x="457200" y="1916832"/>
            <a:ext cx="8229600" cy="4680520"/>
          </a:xfrm>
        </p:spPr>
        <p:txBody>
          <a:bodyPr>
            <a:normAutofit fontScale="92500"/>
          </a:bodyPr>
          <a:lstStyle/>
          <a:p>
            <a:r>
              <a:rPr lang="el-GR" dirty="0" smtClean="0">
                <a:solidFill>
                  <a:schemeClr val="accent2">
                    <a:lumMod val="50000"/>
                  </a:schemeClr>
                </a:solidFill>
              </a:rPr>
              <a:t>Εξακολουθεί να συνιστά την </a:t>
            </a:r>
            <a:r>
              <a:rPr lang="el-GR" b="1" dirty="0" smtClean="0">
                <a:solidFill>
                  <a:schemeClr val="accent2">
                    <a:lumMod val="50000"/>
                  </a:schemeClr>
                </a:solidFill>
              </a:rPr>
              <a:t>ισχυρότερη ιστολογική προγνωστική</a:t>
            </a:r>
            <a:r>
              <a:rPr lang="el-GR" dirty="0" smtClean="0">
                <a:solidFill>
                  <a:schemeClr val="accent2">
                    <a:lumMod val="50000"/>
                  </a:schemeClr>
                </a:solidFill>
              </a:rPr>
              <a:t> παράμετρο για τον καρκίνο του προστάτη αδένα και </a:t>
            </a:r>
            <a:r>
              <a:rPr lang="el-GR" b="1" spc="300" dirty="0" smtClean="0">
                <a:solidFill>
                  <a:schemeClr val="accent2">
                    <a:lumMod val="50000"/>
                  </a:schemeClr>
                </a:solidFill>
              </a:rPr>
              <a:t>κατευθύνει τον κλινικό χειρισμό των ασθενών</a:t>
            </a:r>
            <a:r>
              <a:rPr lang="el-GR" dirty="0" smtClean="0">
                <a:solidFill>
                  <a:schemeClr val="accent2">
                    <a:lumMod val="50000"/>
                  </a:schemeClr>
                </a:solidFill>
              </a:rPr>
              <a:t>.</a:t>
            </a:r>
          </a:p>
          <a:p>
            <a:r>
              <a:rPr lang="en-US" dirty="0" smtClean="0">
                <a:solidFill>
                  <a:schemeClr val="accent2">
                    <a:lumMod val="50000"/>
                  </a:schemeClr>
                </a:solidFill>
              </a:rPr>
              <a:t>B</a:t>
            </a:r>
            <a:r>
              <a:rPr lang="el-GR" dirty="0" smtClean="0">
                <a:solidFill>
                  <a:schemeClr val="accent2">
                    <a:lumMod val="50000"/>
                  </a:schemeClr>
                </a:solidFill>
              </a:rPr>
              <a:t>ασίζεται στην </a:t>
            </a:r>
            <a:r>
              <a:rPr lang="el-GR" b="1" spc="300" dirty="0" smtClean="0">
                <a:solidFill>
                  <a:schemeClr val="accent2">
                    <a:lumMod val="50000"/>
                  </a:schemeClr>
                </a:solidFill>
              </a:rPr>
              <a:t>αρχιτεκτονική</a:t>
            </a:r>
            <a:r>
              <a:rPr lang="el-GR" dirty="0" smtClean="0">
                <a:solidFill>
                  <a:schemeClr val="accent2">
                    <a:lumMod val="50000"/>
                  </a:schemeClr>
                </a:solidFill>
              </a:rPr>
              <a:t> του καρκινικού ιστού οπότε προσδιορίζεται </a:t>
            </a:r>
            <a:r>
              <a:rPr lang="en-US" dirty="0" smtClean="0">
                <a:solidFill>
                  <a:schemeClr val="accent2">
                    <a:lumMod val="50000"/>
                  </a:schemeClr>
                </a:solidFill>
              </a:rPr>
              <a:t> </a:t>
            </a:r>
            <a:r>
              <a:rPr lang="el-GR" dirty="0" smtClean="0">
                <a:solidFill>
                  <a:schemeClr val="accent2">
                    <a:lumMod val="50000"/>
                  </a:schemeClr>
                </a:solidFill>
              </a:rPr>
              <a:t>κυρίως υπό </a:t>
            </a:r>
            <a:r>
              <a:rPr lang="el-GR" dirty="0" smtClean="0">
                <a:solidFill>
                  <a:schemeClr val="accent2">
                    <a:lumMod val="50000"/>
                  </a:schemeClr>
                </a:solidFill>
                <a:effectLst>
                  <a:outerShdw blurRad="38100" dist="38100" dir="2700000" algn="tl">
                    <a:srgbClr val="000000">
                      <a:alpha val="43137"/>
                    </a:srgbClr>
                  </a:outerShdw>
                </a:effectLst>
              </a:rPr>
              <a:t>μικρή</a:t>
            </a:r>
            <a:r>
              <a:rPr lang="el-GR" dirty="0" smtClean="0">
                <a:solidFill>
                  <a:schemeClr val="accent2">
                    <a:lumMod val="50000"/>
                  </a:schemeClr>
                </a:solidFill>
              </a:rPr>
              <a:t> μεγέθυνση </a:t>
            </a:r>
            <a:r>
              <a:rPr lang="en-US" dirty="0" smtClean="0">
                <a:solidFill>
                  <a:schemeClr val="accent2">
                    <a:lumMod val="50000"/>
                  </a:schemeClr>
                </a:solidFill>
              </a:rPr>
              <a:t>(4X) </a:t>
            </a:r>
            <a:r>
              <a:rPr lang="el-GR" dirty="0" smtClean="0">
                <a:solidFill>
                  <a:schemeClr val="accent2">
                    <a:lumMod val="50000"/>
                  </a:schemeClr>
                </a:solidFill>
              </a:rPr>
              <a:t>και ενίοτε υπό  10Χ, όταν λ.χ. πρέπει να ξεχωρίσουμε συνωστιζόμενους από συγχωνευόμενους καρκινικούς αδένες. </a:t>
            </a:r>
            <a:endParaRPr lang="el-GR"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2984"/>
          </a:xfrm>
        </p:spPr>
        <p:txBody>
          <a:bodyPr>
            <a:normAutofit fontScale="90000"/>
          </a:bodyPr>
          <a:lstStyle/>
          <a:p>
            <a:r>
              <a:rPr lang="el-GR" b="1" dirty="0" smtClean="0">
                <a:solidFill>
                  <a:schemeClr val="accent2">
                    <a:lumMod val="50000"/>
                  </a:schemeClr>
                </a:solidFill>
              </a:rPr>
              <a:t>ΑΡΧΙΤΕΚΤΟΝΙΚΑ</a:t>
            </a:r>
            <a:r>
              <a:rPr lang="el-GR" dirty="0" smtClean="0">
                <a:solidFill>
                  <a:schemeClr val="accent2">
                    <a:lumMod val="50000"/>
                  </a:schemeClr>
                </a:solidFill>
              </a:rPr>
              <a:t> ΠΡΟΤΥΠΑ ΣΥΣΤΗΜΑΤΟΣ </a:t>
            </a:r>
            <a:r>
              <a:rPr lang="en-US" dirty="0" smtClean="0">
                <a:solidFill>
                  <a:schemeClr val="accent2">
                    <a:lumMod val="50000"/>
                  </a:schemeClr>
                </a:solidFill>
              </a:rPr>
              <a:t>GLEASON</a:t>
            </a:r>
            <a:endParaRPr lang="el-GR" dirty="0">
              <a:solidFill>
                <a:schemeClr val="accent2">
                  <a:lumMod val="50000"/>
                </a:schemeClr>
              </a:solidFill>
            </a:endParaRPr>
          </a:p>
        </p:txBody>
      </p:sp>
      <p:sp>
        <p:nvSpPr>
          <p:cNvPr id="3" name="Content Placeholder 2"/>
          <p:cNvSpPr>
            <a:spLocks noGrp="1"/>
          </p:cNvSpPr>
          <p:nvPr>
            <p:ph idx="1"/>
          </p:nvPr>
        </p:nvSpPr>
        <p:spPr>
          <a:xfrm>
            <a:off x="0" y="1214422"/>
            <a:ext cx="9144000" cy="5643578"/>
          </a:xfrm>
        </p:spPr>
        <p:txBody>
          <a:bodyPr>
            <a:normAutofit fontScale="77500" lnSpcReduction="20000"/>
          </a:bodyPr>
          <a:lstStyle/>
          <a:p>
            <a:r>
              <a:rPr lang="el-GR" dirty="0" smtClean="0">
                <a:solidFill>
                  <a:schemeClr val="accent2">
                    <a:lumMod val="50000"/>
                  </a:schemeClr>
                </a:solidFill>
                <a:effectLst>
                  <a:outerShdw blurRad="38100" dist="38100" dir="2700000" algn="tl">
                    <a:srgbClr val="000000">
                      <a:alpha val="43137"/>
                    </a:srgbClr>
                  </a:outerShdw>
                </a:effectLst>
              </a:rPr>
              <a:t>Διακριτοί, καλοσχηματισμένοι καρκινικοί αδένες</a:t>
            </a:r>
            <a:r>
              <a:rPr lang="en-US" dirty="0" smtClean="0">
                <a:solidFill>
                  <a:schemeClr val="accent2">
                    <a:lumMod val="50000"/>
                  </a:schemeClr>
                </a:solidFill>
              </a:rPr>
              <a:t>: </a:t>
            </a:r>
            <a:r>
              <a:rPr lang="el-GR" dirty="0" smtClean="0">
                <a:solidFill>
                  <a:schemeClr val="accent2">
                    <a:lumMod val="50000"/>
                  </a:schemeClr>
                </a:solidFill>
              </a:rPr>
              <a:t>Πρότυπα </a:t>
            </a:r>
          </a:p>
          <a:p>
            <a:pPr>
              <a:buNone/>
            </a:pPr>
            <a:r>
              <a:rPr lang="el-GR" dirty="0" smtClean="0">
                <a:solidFill>
                  <a:schemeClr val="accent2">
                    <a:lumMod val="50000"/>
                  </a:schemeClr>
                </a:solidFill>
              </a:rPr>
              <a:t>     1-</a:t>
            </a:r>
            <a:r>
              <a:rPr lang="el-GR" b="1" dirty="0" smtClean="0">
                <a:solidFill>
                  <a:schemeClr val="accent2">
                    <a:lumMod val="50000"/>
                  </a:schemeClr>
                </a:solidFill>
              </a:rPr>
              <a:t>3</a:t>
            </a:r>
            <a:r>
              <a:rPr lang="el-GR" dirty="0" smtClean="0">
                <a:solidFill>
                  <a:schemeClr val="accent2">
                    <a:lumMod val="50000"/>
                  </a:schemeClr>
                </a:solidFill>
              </a:rPr>
              <a:t>. </a:t>
            </a:r>
          </a:p>
          <a:p>
            <a:pPr>
              <a:buNone/>
            </a:pPr>
            <a:r>
              <a:rPr lang="el-GR" dirty="0" smtClean="0">
                <a:solidFill>
                  <a:schemeClr val="accent2">
                    <a:lumMod val="50000"/>
                  </a:schemeClr>
                </a:solidFill>
              </a:rPr>
              <a:t>    Καλή διαφοροποίηση, χαμηλόβαθμη ιστολογική κακοήθεια,</a:t>
            </a:r>
          </a:p>
          <a:p>
            <a:pPr>
              <a:buNone/>
            </a:pPr>
            <a:r>
              <a:rPr lang="el-GR" dirty="0" smtClean="0">
                <a:solidFill>
                  <a:schemeClr val="accent2">
                    <a:lumMod val="50000"/>
                  </a:schemeClr>
                </a:solidFill>
              </a:rPr>
              <a:t>    </a:t>
            </a:r>
            <a:r>
              <a:rPr lang="el-GR" dirty="0" err="1" smtClean="0">
                <a:solidFill>
                  <a:schemeClr val="accent2">
                    <a:lumMod val="50000"/>
                  </a:schemeClr>
                </a:solidFill>
              </a:rPr>
              <a:t>συνωστιζόμενοι</a:t>
            </a:r>
            <a:r>
              <a:rPr lang="el-GR" dirty="0" smtClean="0">
                <a:solidFill>
                  <a:schemeClr val="accent2">
                    <a:lumMod val="50000"/>
                  </a:schemeClr>
                </a:solidFill>
              </a:rPr>
              <a:t> καρκινικοί αδένες</a:t>
            </a:r>
            <a:r>
              <a:rPr lang="en-US" dirty="0" smtClean="0">
                <a:solidFill>
                  <a:schemeClr val="accent2">
                    <a:lumMod val="50000"/>
                  </a:schemeClr>
                </a:solidFill>
              </a:rPr>
              <a:t>:</a:t>
            </a:r>
            <a:r>
              <a:rPr lang="el-GR" dirty="0" smtClean="0">
                <a:solidFill>
                  <a:schemeClr val="accent2">
                    <a:lumMod val="50000"/>
                  </a:schemeClr>
                </a:solidFill>
              </a:rPr>
              <a:t>  ιστορικά πρότυπα 1 &amp; 2,</a:t>
            </a:r>
            <a:r>
              <a:rPr lang="en-US" dirty="0" smtClean="0">
                <a:solidFill>
                  <a:schemeClr val="accent2">
                    <a:lumMod val="50000"/>
                  </a:schemeClr>
                </a:solidFill>
              </a:rPr>
              <a:t> </a:t>
            </a:r>
            <a:r>
              <a:rPr lang="el-GR" dirty="0" smtClean="0">
                <a:solidFill>
                  <a:schemeClr val="accent2">
                    <a:lumMod val="50000"/>
                  </a:schemeClr>
                </a:solidFill>
              </a:rPr>
              <a:t>          </a:t>
            </a:r>
          </a:p>
          <a:p>
            <a:pPr>
              <a:buNone/>
            </a:pPr>
            <a:r>
              <a:rPr lang="el-GR" dirty="0" smtClean="0">
                <a:solidFill>
                  <a:schemeClr val="accent2">
                    <a:lumMod val="50000"/>
                  </a:schemeClr>
                </a:solidFill>
              </a:rPr>
              <a:t>    μέτρια διαφοροποίηση</a:t>
            </a:r>
            <a:r>
              <a:rPr lang="en-US" dirty="0" smtClean="0">
                <a:solidFill>
                  <a:schemeClr val="accent2">
                    <a:lumMod val="50000"/>
                  </a:schemeClr>
                </a:solidFill>
              </a:rPr>
              <a:t>, </a:t>
            </a:r>
            <a:r>
              <a:rPr lang="el-GR" dirty="0" smtClean="0">
                <a:solidFill>
                  <a:schemeClr val="accent2">
                    <a:lumMod val="50000"/>
                  </a:schemeClr>
                </a:solidFill>
              </a:rPr>
              <a:t>ενδιάμεση ιστολογική κακοήθεια</a:t>
            </a:r>
            <a:r>
              <a:rPr lang="en-US" dirty="0" smtClean="0">
                <a:solidFill>
                  <a:schemeClr val="accent2">
                    <a:lumMod val="50000"/>
                  </a:schemeClr>
                </a:solidFill>
              </a:rPr>
              <a:t>:</a:t>
            </a:r>
            <a:endParaRPr lang="el-GR" dirty="0" smtClean="0">
              <a:solidFill>
                <a:schemeClr val="accent2">
                  <a:lumMod val="50000"/>
                </a:schemeClr>
              </a:solidFill>
            </a:endParaRPr>
          </a:p>
          <a:p>
            <a:pPr>
              <a:buNone/>
            </a:pPr>
            <a:r>
              <a:rPr lang="el-GR" dirty="0" smtClean="0">
                <a:solidFill>
                  <a:schemeClr val="accent2">
                    <a:lumMod val="50000"/>
                  </a:schemeClr>
                </a:solidFill>
              </a:rPr>
              <a:t>    πρότυπο 3</a:t>
            </a:r>
          </a:p>
          <a:p>
            <a:r>
              <a:rPr lang="el-GR" dirty="0" smtClean="0">
                <a:solidFill>
                  <a:schemeClr val="accent2">
                    <a:lumMod val="50000"/>
                  </a:schemeClr>
                </a:solidFill>
                <a:effectLst>
                  <a:outerShdw blurRad="38100" dist="38100" dir="2700000" algn="tl">
                    <a:srgbClr val="000000">
                      <a:alpha val="43137"/>
                    </a:srgbClr>
                  </a:outerShdw>
                </a:effectLst>
              </a:rPr>
              <a:t>Καρκινικοί αδένες ατελώς σχηματισμένοι </a:t>
            </a:r>
            <a:r>
              <a:rPr lang="el-GR" dirty="0" smtClean="0">
                <a:solidFill>
                  <a:schemeClr val="accent2">
                    <a:lumMod val="50000"/>
                  </a:schemeClr>
                </a:solidFill>
              </a:rPr>
              <a:t>(</a:t>
            </a:r>
            <a:r>
              <a:rPr lang="en-US" dirty="0" smtClean="0">
                <a:solidFill>
                  <a:schemeClr val="accent2">
                    <a:lumMod val="50000"/>
                  </a:schemeClr>
                </a:solidFill>
              </a:rPr>
              <a:t> </a:t>
            </a:r>
            <a:r>
              <a:rPr lang="el-GR" dirty="0" smtClean="0">
                <a:solidFill>
                  <a:schemeClr val="accent2">
                    <a:lumMod val="50000"/>
                  </a:schemeClr>
                </a:solidFill>
                <a:effectLst>
                  <a:outerShdw blurRad="38100" dist="38100" dir="2700000" algn="tl">
                    <a:srgbClr val="000000">
                      <a:alpha val="43137"/>
                    </a:srgbClr>
                  </a:outerShdw>
                </a:effectLst>
              </a:rPr>
              <a:t>κακοσχηματισμένοι</a:t>
            </a:r>
            <a:r>
              <a:rPr lang="el-GR" dirty="0" smtClean="0">
                <a:solidFill>
                  <a:schemeClr val="accent2">
                    <a:lumMod val="50000"/>
                  </a:schemeClr>
                </a:solidFill>
              </a:rPr>
              <a:t>, στερούμενοι πλήρως περιβαλλόμενου από επιθήλιο, αυλού) /συγχωνευόμενοι/ ηθμοειδείς  καρκινικοί αδένες – τουλάχιστον μερική απώλεια αυλικής διαφοροποίησης</a:t>
            </a:r>
            <a:r>
              <a:rPr lang="en-US" dirty="0" smtClean="0">
                <a:solidFill>
                  <a:schemeClr val="accent2">
                    <a:lumMod val="50000"/>
                  </a:schemeClr>
                </a:solidFill>
              </a:rPr>
              <a:t>: </a:t>
            </a:r>
            <a:r>
              <a:rPr lang="el-GR" dirty="0" smtClean="0">
                <a:solidFill>
                  <a:schemeClr val="accent2">
                    <a:lumMod val="50000"/>
                  </a:schemeClr>
                </a:solidFill>
              </a:rPr>
              <a:t>πρότυπο  </a:t>
            </a:r>
            <a:r>
              <a:rPr lang="el-GR" b="1" dirty="0" smtClean="0">
                <a:solidFill>
                  <a:schemeClr val="accent2">
                    <a:lumMod val="50000"/>
                  </a:schemeClr>
                </a:solidFill>
              </a:rPr>
              <a:t>4</a:t>
            </a:r>
            <a:r>
              <a:rPr lang="el-GR" dirty="0" smtClean="0">
                <a:solidFill>
                  <a:schemeClr val="accent2">
                    <a:lumMod val="50000"/>
                  </a:schemeClr>
                </a:solidFill>
              </a:rPr>
              <a:t> (χαμηλή διαφοροποίηση , υψηλόβαθμη κακοήθεια)</a:t>
            </a:r>
          </a:p>
          <a:p>
            <a:r>
              <a:rPr lang="el-GR" dirty="0" smtClean="0">
                <a:solidFill>
                  <a:schemeClr val="accent2">
                    <a:lumMod val="50000"/>
                  </a:schemeClr>
                </a:solidFill>
                <a:effectLst>
                  <a:outerShdw blurRad="38100" dist="38100" dir="2700000" algn="tl">
                    <a:srgbClr val="000000">
                      <a:alpha val="43137"/>
                    </a:srgbClr>
                  </a:outerShdw>
                </a:effectLst>
              </a:rPr>
              <a:t>Σχεδόν πλήρης απώλεια  αυλικής-αδενικής διαφοροποίησης. </a:t>
            </a:r>
            <a:r>
              <a:rPr lang="el-GR" dirty="0" smtClean="0">
                <a:solidFill>
                  <a:schemeClr val="accent2">
                    <a:lumMod val="50000"/>
                  </a:schemeClr>
                </a:solidFill>
              </a:rPr>
              <a:t>Συμπαγή </a:t>
            </a:r>
            <a:r>
              <a:rPr lang="el-GR" dirty="0" err="1" smtClean="0">
                <a:solidFill>
                  <a:schemeClr val="accent2">
                    <a:lumMod val="50000"/>
                  </a:schemeClr>
                </a:solidFill>
              </a:rPr>
              <a:t>ταπήτια</a:t>
            </a:r>
            <a:r>
              <a:rPr lang="el-GR" dirty="0" smtClean="0">
                <a:solidFill>
                  <a:schemeClr val="accent2">
                    <a:lumMod val="50000"/>
                  </a:schemeClr>
                </a:solidFill>
              </a:rPr>
              <a:t>/χορδές/</a:t>
            </a:r>
            <a:r>
              <a:rPr lang="el-GR" dirty="0" err="1" smtClean="0">
                <a:solidFill>
                  <a:schemeClr val="accent2">
                    <a:lumMod val="50000"/>
                  </a:schemeClr>
                </a:solidFill>
              </a:rPr>
              <a:t>μεμονωμέν</a:t>
            </a:r>
            <a:r>
              <a:rPr lang="el-GR" dirty="0" smtClean="0">
                <a:solidFill>
                  <a:schemeClr val="accent2">
                    <a:lumMod val="50000"/>
                  </a:schemeClr>
                </a:solidFill>
              </a:rPr>
              <a:t>α καρκινικά κύτταρα/συμπαγείς φωλιές/νέκρωση</a:t>
            </a:r>
            <a:r>
              <a:rPr lang="en-US" dirty="0" smtClean="0">
                <a:solidFill>
                  <a:schemeClr val="accent2">
                    <a:lumMod val="50000"/>
                  </a:schemeClr>
                </a:solidFill>
              </a:rPr>
              <a:t>:</a:t>
            </a:r>
            <a:r>
              <a:rPr lang="el-GR" dirty="0" smtClean="0">
                <a:solidFill>
                  <a:schemeClr val="accent2">
                    <a:lumMod val="50000"/>
                  </a:schemeClr>
                </a:solidFill>
              </a:rPr>
              <a:t> πρότυπο  </a:t>
            </a:r>
            <a:r>
              <a:rPr lang="el-GR" b="1" dirty="0" smtClean="0">
                <a:solidFill>
                  <a:schemeClr val="accent2">
                    <a:lumMod val="50000"/>
                  </a:schemeClr>
                </a:solidFill>
              </a:rPr>
              <a:t>5</a:t>
            </a:r>
            <a:r>
              <a:rPr lang="el-GR" dirty="0" smtClean="0">
                <a:solidFill>
                  <a:schemeClr val="accent2">
                    <a:lumMod val="50000"/>
                  </a:schemeClr>
                </a:solidFill>
              </a:rPr>
              <a:t> (χαμηλότατα διαφοροποιημένα, υψηλόβαθμης κακοήθειας/ μορφολογικώς αδιαφοροποίητα καρκινώματα)</a:t>
            </a:r>
            <a:endParaRPr lang="el-GR"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08720"/>
          </a:xfrm>
        </p:spPr>
        <p:txBody>
          <a:bodyPr>
            <a:normAutofit fontScale="90000"/>
          </a:bodyPr>
          <a:lstStyle/>
          <a:p>
            <a:r>
              <a:rPr lang="el-GR" dirty="0" smtClean="0">
                <a:solidFill>
                  <a:schemeClr val="accent2">
                    <a:lumMod val="50000"/>
                  </a:schemeClr>
                </a:solidFill>
              </a:rPr>
              <a:t>Εξαγωγή </a:t>
            </a:r>
            <a:r>
              <a:rPr lang="el-GR" b="1" dirty="0" smtClean="0">
                <a:solidFill>
                  <a:schemeClr val="accent2">
                    <a:lumMod val="50000"/>
                  </a:schemeClr>
                </a:solidFill>
              </a:rPr>
              <a:t>αθροίσματος κατά </a:t>
            </a:r>
            <a:r>
              <a:rPr lang="en-US" b="1" dirty="0" smtClean="0">
                <a:solidFill>
                  <a:schemeClr val="accent2">
                    <a:lumMod val="50000"/>
                  </a:schemeClr>
                </a:solidFill>
              </a:rPr>
              <a:t>Gleason</a:t>
            </a:r>
            <a:r>
              <a:rPr lang="el-GR" b="1" dirty="0" smtClean="0">
                <a:solidFill>
                  <a:schemeClr val="accent2">
                    <a:lumMod val="50000"/>
                  </a:schemeClr>
                </a:solidFill>
              </a:rPr>
              <a:t> </a:t>
            </a:r>
            <a:endParaRPr lang="el-GR" b="1" dirty="0">
              <a:solidFill>
                <a:schemeClr val="accent2">
                  <a:lumMod val="50000"/>
                </a:schemeClr>
              </a:solidFill>
            </a:endParaRPr>
          </a:p>
        </p:txBody>
      </p:sp>
      <p:sp>
        <p:nvSpPr>
          <p:cNvPr id="3" name="2 - Θέση περιεχομένου"/>
          <p:cNvSpPr>
            <a:spLocks noGrp="1"/>
          </p:cNvSpPr>
          <p:nvPr>
            <p:ph idx="1"/>
          </p:nvPr>
        </p:nvSpPr>
        <p:spPr>
          <a:xfrm>
            <a:off x="0" y="785795"/>
            <a:ext cx="9144000" cy="6072206"/>
          </a:xfrm>
        </p:spPr>
        <p:txBody>
          <a:bodyPr>
            <a:normAutofit fontScale="92500" lnSpcReduction="10000"/>
          </a:bodyPr>
          <a:lstStyle/>
          <a:p>
            <a:r>
              <a:rPr lang="en-US" spc="600" dirty="0" smtClean="0">
                <a:solidFill>
                  <a:schemeClr val="accent2">
                    <a:lumMod val="50000"/>
                  </a:schemeClr>
                </a:solidFill>
              </a:rPr>
              <a:t>E</a:t>
            </a:r>
            <a:r>
              <a:rPr lang="el-GR" spc="600" dirty="0" err="1" smtClean="0">
                <a:solidFill>
                  <a:schemeClr val="accent2">
                    <a:lumMod val="50000"/>
                  </a:schemeClr>
                </a:solidFill>
              </a:rPr>
              <a:t>φόσον</a:t>
            </a:r>
            <a:r>
              <a:rPr lang="el-GR" spc="600" dirty="0" smtClean="0">
                <a:solidFill>
                  <a:schemeClr val="accent2">
                    <a:lumMod val="50000"/>
                  </a:schemeClr>
                </a:solidFill>
              </a:rPr>
              <a:t> </a:t>
            </a:r>
            <a:r>
              <a:rPr lang="el-GR" dirty="0" smtClean="0">
                <a:solidFill>
                  <a:schemeClr val="accent2">
                    <a:lumMod val="50000"/>
                  </a:schemeClr>
                </a:solidFill>
              </a:rPr>
              <a:t>οι θετικοί κύλινδροι της διά βελόνης βιοψίας έχουν </a:t>
            </a:r>
            <a:r>
              <a:rPr lang="el-GR" spc="300" dirty="0" smtClean="0">
                <a:solidFill>
                  <a:schemeClr val="accent2">
                    <a:lumMod val="50000"/>
                  </a:schemeClr>
                </a:solidFill>
              </a:rPr>
              <a:t>σημανθεί</a:t>
            </a:r>
            <a:r>
              <a:rPr lang="el-GR" dirty="0" smtClean="0">
                <a:solidFill>
                  <a:schemeClr val="accent2">
                    <a:lumMod val="50000"/>
                  </a:schemeClr>
                </a:solidFill>
              </a:rPr>
              <a:t> ανάλογα με την ακριβή  θέση </a:t>
            </a:r>
            <a:r>
              <a:rPr lang="el-GR" dirty="0" err="1" smtClean="0">
                <a:solidFill>
                  <a:schemeClr val="accent2">
                    <a:lumMod val="50000"/>
                  </a:schemeClr>
                </a:solidFill>
              </a:rPr>
              <a:t>ιστοληψίας</a:t>
            </a:r>
            <a:r>
              <a:rPr lang="el-GR" dirty="0" smtClean="0">
                <a:solidFill>
                  <a:schemeClr val="accent2">
                    <a:lumMod val="50000"/>
                  </a:schemeClr>
                </a:solidFill>
              </a:rPr>
              <a:t> τους από τον ουρολόγο ή εφόσον διακρίνονται διαφορετικά πρότυπα σε διάφορους ακέραιους κυλίνδρους του ίδιου φιαλιδίου, αναφέρεται το άθροισμα κατά </a:t>
            </a:r>
            <a:r>
              <a:rPr lang="en-US" dirty="0" smtClean="0">
                <a:solidFill>
                  <a:schemeClr val="accent2">
                    <a:lumMod val="50000"/>
                  </a:schemeClr>
                </a:solidFill>
              </a:rPr>
              <a:t>Gleason (</a:t>
            </a:r>
            <a:r>
              <a:rPr lang="el-GR" dirty="0" smtClean="0">
                <a:solidFill>
                  <a:schemeClr val="accent2">
                    <a:lumMod val="50000"/>
                  </a:schemeClr>
                </a:solidFill>
              </a:rPr>
              <a:t>διπλασιασμός του μοναδικού </a:t>
            </a:r>
            <a:r>
              <a:rPr lang="el-GR" dirty="0" err="1" smtClean="0">
                <a:solidFill>
                  <a:schemeClr val="accent2">
                    <a:lumMod val="50000"/>
                  </a:schemeClr>
                </a:solidFill>
              </a:rPr>
              <a:t>ανευρισκόμενου</a:t>
            </a:r>
            <a:r>
              <a:rPr lang="el-GR" dirty="0" smtClean="0">
                <a:solidFill>
                  <a:schemeClr val="accent2">
                    <a:lumMod val="50000"/>
                  </a:schemeClr>
                </a:solidFill>
              </a:rPr>
              <a:t> προτύπου ή άθροισμα</a:t>
            </a:r>
            <a:r>
              <a:rPr lang="el-GR" dirty="0" smtClean="0">
                <a:solidFill>
                  <a:schemeClr val="accent2">
                    <a:lumMod val="50000"/>
                  </a:schemeClr>
                </a:solidFill>
                <a:effectLst>
                  <a:outerShdw blurRad="38100" dist="38100" dir="2700000" algn="tl">
                    <a:srgbClr val="000000">
                      <a:alpha val="43137"/>
                    </a:srgbClr>
                  </a:outerShdw>
                </a:effectLst>
              </a:rPr>
              <a:t> </a:t>
            </a:r>
            <a:r>
              <a:rPr lang="el-GR" u="sng" dirty="0" smtClean="0">
                <a:solidFill>
                  <a:schemeClr val="accent2">
                    <a:lumMod val="50000"/>
                  </a:schemeClr>
                </a:solidFill>
                <a:effectLst>
                  <a:outerShdw blurRad="38100" dist="38100" dir="2700000" algn="tl">
                    <a:srgbClr val="000000">
                      <a:alpha val="43137"/>
                    </a:srgbClr>
                  </a:outerShdw>
                </a:effectLst>
              </a:rPr>
              <a:t>κατά σειρά</a:t>
            </a:r>
            <a:r>
              <a:rPr lang="el-GR" dirty="0" smtClean="0">
                <a:solidFill>
                  <a:schemeClr val="accent2">
                    <a:lumMod val="50000"/>
                  </a:schemeClr>
                </a:solidFill>
              </a:rPr>
              <a:t> πρώτα του πρωτεύοντος και κατόπιν του δευτερεύοντος </a:t>
            </a:r>
            <a:r>
              <a:rPr lang="el-GR" dirty="0" err="1" smtClean="0">
                <a:solidFill>
                  <a:schemeClr val="accent2">
                    <a:lumMod val="50000"/>
                  </a:schemeClr>
                </a:solidFill>
              </a:rPr>
              <a:t>ανευρισκόμενου</a:t>
            </a:r>
            <a:r>
              <a:rPr lang="el-GR" dirty="0" smtClean="0">
                <a:solidFill>
                  <a:schemeClr val="accent2">
                    <a:lumMod val="50000"/>
                  </a:schemeClr>
                </a:solidFill>
              </a:rPr>
              <a:t> προτύπου)</a:t>
            </a:r>
            <a:r>
              <a:rPr lang="en-US" dirty="0" smtClean="0">
                <a:solidFill>
                  <a:schemeClr val="accent2">
                    <a:lumMod val="50000"/>
                  </a:schemeClr>
                </a:solidFill>
              </a:rPr>
              <a:t> </a:t>
            </a:r>
            <a:r>
              <a:rPr lang="el-GR" spc="600" dirty="0" smtClean="0">
                <a:solidFill>
                  <a:schemeClr val="accent2">
                    <a:lumMod val="50000"/>
                  </a:schemeClr>
                </a:solidFill>
              </a:rPr>
              <a:t>χωριστά για τον κάθε κύλινδρο</a:t>
            </a:r>
            <a:r>
              <a:rPr lang="el-GR" dirty="0" smtClean="0">
                <a:solidFill>
                  <a:schemeClr val="accent2">
                    <a:lumMod val="50000"/>
                  </a:schemeClr>
                </a:solidFill>
              </a:rPr>
              <a:t>.  Σε κατακερματισμένους θετικούς κυλίνδρους αναφέρεται το συνολικό άθροισμα κατά </a:t>
            </a:r>
            <a:r>
              <a:rPr lang="en-US" dirty="0" smtClean="0">
                <a:solidFill>
                  <a:schemeClr val="accent2">
                    <a:lumMod val="50000"/>
                  </a:schemeClr>
                </a:solidFill>
              </a:rPr>
              <a:t>Gleason</a:t>
            </a:r>
            <a:r>
              <a:rPr lang="el-GR" dirty="0" smtClean="0">
                <a:solidFill>
                  <a:schemeClr val="accent2">
                    <a:lumMod val="50000"/>
                  </a:schemeClr>
                </a:solidFill>
              </a:rPr>
              <a:t>.</a:t>
            </a:r>
          </a:p>
          <a:p>
            <a:r>
              <a:rPr lang="el-GR" dirty="0" smtClean="0">
                <a:solidFill>
                  <a:schemeClr val="accent2">
                    <a:lumMod val="50000"/>
                  </a:schemeClr>
                </a:solidFill>
              </a:rPr>
              <a:t>Σε κάθε περίπτωση</a:t>
            </a:r>
            <a:r>
              <a:rPr lang="en-US" dirty="0" smtClean="0">
                <a:solidFill>
                  <a:schemeClr val="accent2">
                    <a:lumMod val="50000"/>
                  </a:schemeClr>
                </a:solidFill>
              </a:rPr>
              <a:t>,</a:t>
            </a:r>
            <a:r>
              <a:rPr lang="el-GR" dirty="0" smtClean="0">
                <a:solidFill>
                  <a:schemeClr val="accent2">
                    <a:lumMod val="50000"/>
                  </a:schemeClr>
                </a:solidFill>
              </a:rPr>
              <a:t> </a:t>
            </a:r>
            <a:r>
              <a:rPr lang="el-GR" dirty="0" smtClean="0">
                <a:solidFill>
                  <a:schemeClr val="accent2">
                    <a:lumMod val="50000"/>
                  </a:schemeClr>
                </a:solidFill>
                <a:effectLst>
                  <a:outerShdw blurRad="38100" dist="38100" dir="2700000" algn="tl">
                    <a:srgbClr val="000000">
                      <a:alpha val="43137"/>
                    </a:srgbClr>
                  </a:outerShdw>
                </a:effectLst>
              </a:rPr>
              <a:t>το παρατηρούμενο υψηλότερης κακοήθειας πρότυπο</a:t>
            </a:r>
            <a:r>
              <a:rPr lang="el-GR" dirty="0" smtClean="0">
                <a:solidFill>
                  <a:schemeClr val="accent2">
                    <a:lumMod val="50000"/>
                  </a:schemeClr>
                </a:solidFill>
              </a:rPr>
              <a:t> πρέπει να αναφέρεται.</a:t>
            </a:r>
            <a:endParaRPr lang="el-GR"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1143000"/>
          </a:xfrm>
        </p:spPr>
        <p:txBody>
          <a:bodyPr>
            <a:noAutofit/>
          </a:bodyPr>
          <a:lstStyle/>
          <a:p>
            <a:r>
              <a:rPr lang="el-GR" sz="3200" dirty="0" smtClean="0">
                <a:solidFill>
                  <a:schemeClr val="accent2">
                    <a:lumMod val="50000"/>
                  </a:schemeClr>
                </a:solidFill>
              </a:rPr>
              <a:t>Το πρότυπο της μέτριας και  εκείνα της χαμηλής διαφοροποίησης φαίνεται πως αντιπροσωπεύουν δύο </a:t>
            </a:r>
            <a:r>
              <a:rPr lang="el-GR" sz="3200" b="1" dirty="0" smtClean="0">
                <a:solidFill>
                  <a:schemeClr val="accent2">
                    <a:lumMod val="50000"/>
                  </a:schemeClr>
                </a:solidFill>
              </a:rPr>
              <a:t>ξεχωριστές</a:t>
            </a:r>
            <a:r>
              <a:rPr lang="el-GR" sz="3200" dirty="0" smtClean="0">
                <a:solidFill>
                  <a:schemeClr val="accent2">
                    <a:lumMod val="50000"/>
                  </a:schemeClr>
                </a:solidFill>
              </a:rPr>
              <a:t> νόσους.</a:t>
            </a:r>
            <a:endParaRPr lang="el-GR" sz="3200" dirty="0">
              <a:solidFill>
                <a:schemeClr val="accent2">
                  <a:lumMod val="50000"/>
                </a:schemeClr>
              </a:solidFill>
            </a:endParaRPr>
          </a:p>
        </p:txBody>
      </p:sp>
      <p:sp>
        <p:nvSpPr>
          <p:cNvPr id="3" name="Content Placeholder 2"/>
          <p:cNvSpPr>
            <a:spLocks noGrp="1"/>
          </p:cNvSpPr>
          <p:nvPr>
            <p:ph idx="1"/>
          </p:nvPr>
        </p:nvSpPr>
        <p:spPr>
          <a:xfrm>
            <a:off x="0" y="1714488"/>
            <a:ext cx="9144000" cy="5143512"/>
          </a:xfrm>
        </p:spPr>
        <p:txBody>
          <a:bodyPr>
            <a:normAutofit fontScale="92500" lnSpcReduction="20000"/>
          </a:bodyPr>
          <a:lstStyle/>
          <a:p>
            <a:r>
              <a:rPr lang="el-GR" dirty="0" smtClean="0">
                <a:solidFill>
                  <a:schemeClr val="accent2">
                    <a:lumMod val="50000"/>
                  </a:schemeClr>
                </a:solidFill>
              </a:rPr>
              <a:t>Οι καρκίνοι αθροίσματος 3+3=6 στις ριζικές προστατεκτομές  </a:t>
            </a:r>
            <a:r>
              <a:rPr lang="el-GR" dirty="0" smtClean="0">
                <a:solidFill>
                  <a:schemeClr val="accent2">
                    <a:lumMod val="50000"/>
                  </a:schemeClr>
                </a:solidFill>
                <a:effectLst>
                  <a:outerShdw blurRad="38100" dist="38100" dir="2700000" algn="tl">
                    <a:srgbClr val="000000">
                      <a:alpha val="43137"/>
                    </a:srgbClr>
                  </a:outerShdw>
                </a:effectLst>
              </a:rPr>
              <a:t>δε</a:t>
            </a:r>
            <a:r>
              <a:rPr lang="el-GR" dirty="0" smtClean="0">
                <a:solidFill>
                  <a:schemeClr val="accent2">
                    <a:lumMod val="50000"/>
                  </a:schemeClr>
                </a:solidFill>
              </a:rPr>
              <a:t> μεθίστανται λεμφογενώς και η επιβίωση των αντίστοιχων ασθενών εγγίζει το 100%. Η παρουσία του προτύπου 3 στο χειρουργικό όριο της ριζικής προστατεκτομής φαίνεται να μην επηρεάζει αρνητικά την ογκολογική έκβαση.</a:t>
            </a:r>
          </a:p>
          <a:p>
            <a:r>
              <a:rPr lang="el-GR" dirty="0" smtClean="0">
                <a:solidFill>
                  <a:schemeClr val="accent2">
                    <a:lumMod val="50000"/>
                  </a:schemeClr>
                </a:solidFill>
              </a:rPr>
              <a:t>Το </a:t>
            </a:r>
            <a:r>
              <a:rPr lang="el-GR" b="1" dirty="0" smtClean="0">
                <a:solidFill>
                  <a:schemeClr val="accent2">
                    <a:lumMod val="50000"/>
                  </a:schemeClr>
                </a:solidFill>
              </a:rPr>
              <a:t>ποσοστό της έκτασης </a:t>
            </a:r>
            <a:r>
              <a:rPr lang="el-GR" dirty="0" smtClean="0">
                <a:solidFill>
                  <a:schemeClr val="accent2">
                    <a:lumMod val="50000"/>
                  </a:schemeClr>
                </a:solidFill>
              </a:rPr>
              <a:t>που καταλαμβάνει στο βιοπτικό υλικό το πρότυπο </a:t>
            </a:r>
            <a:r>
              <a:rPr lang="el-GR" b="1" dirty="0" smtClean="0">
                <a:solidFill>
                  <a:schemeClr val="accent2">
                    <a:lumMod val="50000"/>
                  </a:schemeClr>
                </a:solidFill>
              </a:rPr>
              <a:t>4</a:t>
            </a:r>
            <a:r>
              <a:rPr lang="el-GR" dirty="0" smtClean="0">
                <a:solidFill>
                  <a:schemeClr val="accent2">
                    <a:lumMod val="50000"/>
                  </a:schemeClr>
                </a:solidFill>
              </a:rPr>
              <a:t> ή το </a:t>
            </a:r>
            <a:r>
              <a:rPr lang="el-GR" b="1" dirty="0" smtClean="0">
                <a:solidFill>
                  <a:schemeClr val="accent2">
                    <a:lumMod val="50000"/>
                  </a:schemeClr>
                </a:solidFill>
              </a:rPr>
              <a:t>5</a:t>
            </a:r>
            <a:r>
              <a:rPr lang="el-GR" dirty="0" smtClean="0">
                <a:solidFill>
                  <a:schemeClr val="accent2">
                    <a:lumMod val="50000"/>
                  </a:schemeClr>
                </a:solidFill>
              </a:rPr>
              <a:t> προδικάζει τη βιοχημική και κλινική εξέλιξη μετά την ακτινοθεραπεία. Αυτά τα πρότυπα χαμηλής διαφοροποίησης αντιστοιχούν στον πραγματικά επιθετικό καρκίνο που καθορίζει τη δυσμενή έκβαση της νόσου.</a:t>
            </a:r>
          </a:p>
          <a:p>
            <a:endParaRPr lang="el-GR" dirty="0">
              <a:solidFill>
                <a:schemeClr val="bg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706090"/>
          </a:xfrm>
        </p:spPr>
        <p:txBody>
          <a:bodyPr>
            <a:normAutofit fontScale="90000"/>
          </a:bodyPr>
          <a:lstStyle/>
          <a:p>
            <a:r>
              <a:rPr lang="el-GR" dirty="0" smtClean="0">
                <a:solidFill>
                  <a:schemeClr val="accent2">
                    <a:lumMod val="50000"/>
                  </a:schemeClr>
                </a:solidFill>
              </a:rPr>
              <a:t>Η αναφορά του προτύπου υψηλόβαθμης κακοήθειας στο άθροισμα κατά </a:t>
            </a:r>
            <a:r>
              <a:rPr lang="en-US" dirty="0" smtClean="0">
                <a:solidFill>
                  <a:schemeClr val="accent2">
                    <a:lumMod val="50000"/>
                  </a:schemeClr>
                </a:solidFill>
              </a:rPr>
              <a:t>Gleason </a:t>
            </a:r>
            <a:endParaRPr lang="el-GR" dirty="0">
              <a:solidFill>
                <a:schemeClr val="accent2">
                  <a:lumMod val="50000"/>
                </a:schemeClr>
              </a:solidFill>
            </a:endParaRPr>
          </a:p>
        </p:txBody>
      </p:sp>
      <p:sp>
        <p:nvSpPr>
          <p:cNvPr id="3" name="2 - Θέση περιεχομένου"/>
          <p:cNvSpPr>
            <a:spLocks noGrp="1"/>
          </p:cNvSpPr>
          <p:nvPr>
            <p:ph idx="1"/>
          </p:nvPr>
        </p:nvSpPr>
        <p:spPr>
          <a:xfrm>
            <a:off x="0" y="1214422"/>
            <a:ext cx="9144000" cy="5643578"/>
          </a:xfrm>
        </p:spPr>
        <p:txBody>
          <a:bodyPr>
            <a:normAutofit fontScale="77500" lnSpcReduction="20000"/>
          </a:bodyPr>
          <a:lstStyle/>
          <a:p>
            <a:r>
              <a:rPr lang="el-GR" sz="3100" dirty="0" smtClean="0">
                <a:solidFill>
                  <a:schemeClr val="accent2">
                    <a:lumMod val="50000"/>
                  </a:schemeClr>
                </a:solidFill>
              </a:rPr>
              <a:t>Επί  </a:t>
            </a:r>
            <a:r>
              <a:rPr lang="el-GR" sz="3100" dirty="0" smtClean="0">
                <a:solidFill>
                  <a:schemeClr val="accent2">
                    <a:lumMod val="50000"/>
                  </a:schemeClr>
                </a:solidFill>
                <a:effectLst>
                  <a:outerShdw blurRad="38100" dist="38100" dir="2700000" algn="tl">
                    <a:srgbClr val="000000">
                      <a:alpha val="43137"/>
                    </a:srgbClr>
                  </a:outerShdw>
                </a:effectLst>
              </a:rPr>
              <a:t>δύο</a:t>
            </a:r>
            <a:r>
              <a:rPr lang="el-GR" sz="3100" dirty="0" smtClean="0">
                <a:solidFill>
                  <a:schemeClr val="accent2">
                    <a:lumMod val="50000"/>
                  </a:schemeClr>
                </a:solidFill>
              </a:rPr>
              <a:t>  προτύπων, ενός κυρίαρχου ενδιάμεσης κακοήθειας κι ενός υπολειπόμενου υψηλόβαθμης κακοήθειας, αναφέρεται το πρότυπο υψηλόβαθμης κακοήθειας ως </a:t>
            </a:r>
            <a:r>
              <a:rPr lang="el-GR" sz="3100" i="1" dirty="0" smtClean="0">
                <a:solidFill>
                  <a:schemeClr val="accent2">
                    <a:lumMod val="50000"/>
                  </a:schemeClr>
                </a:solidFill>
              </a:rPr>
              <a:t>δευτερεύον</a:t>
            </a:r>
            <a:r>
              <a:rPr lang="el-GR" sz="3100" dirty="0" smtClean="0">
                <a:solidFill>
                  <a:schemeClr val="accent2">
                    <a:lumMod val="50000"/>
                  </a:schemeClr>
                </a:solidFill>
              </a:rPr>
              <a:t>, ακόμα κι αν είναι όλως εστιακό δηλ. στα επίπεδα του τριτεύοντος ( ήτοι &lt;  5% της έκτασης του καρκινικού ιστού).</a:t>
            </a:r>
          </a:p>
          <a:p>
            <a:r>
              <a:rPr lang="el-GR" sz="3100" dirty="0" smtClean="0">
                <a:solidFill>
                  <a:schemeClr val="accent2">
                    <a:lumMod val="50000"/>
                  </a:schemeClr>
                </a:solidFill>
              </a:rPr>
              <a:t>Εφόσον συνυπάρχει πρότυπο υψηλόβαθμης κακοήθειας  ( 4 ή 5 ) με ενδιάμεσης κακοήθειας, αναφέρονται τα </a:t>
            </a:r>
            <a:r>
              <a:rPr lang="el-GR" sz="3100" b="1" u="sng" dirty="0" smtClean="0">
                <a:solidFill>
                  <a:schemeClr val="accent2">
                    <a:lumMod val="50000"/>
                  </a:schemeClr>
                </a:solidFill>
                <a:effectLst>
                  <a:outerShdw blurRad="38100" dist="38100" dir="2700000" algn="tl">
                    <a:srgbClr val="000000">
                      <a:alpha val="43137"/>
                    </a:srgbClr>
                  </a:outerShdw>
                </a:effectLst>
              </a:rPr>
              <a:t>ποσοστά της έκτασης του καθενός</a:t>
            </a:r>
            <a:r>
              <a:rPr lang="el-GR" sz="3100" dirty="0" smtClean="0">
                <a:solidFill>
                  <a:schemeClr val="accent2">
                    <a:lumMod val="50000"/>
                  </a:schemeClr>
                </a:solidFill>
              </a:rPr>
              <a:t> επί του συνόλου του καρκινικού ιστού.</a:t>
            </a:r>
            <a:endParaRPr lang="en-US" sz="3100" dirty="0" smtClean="0">
              <a:solidFill>
                <a:schemeClr val="accent2">
                  <a:lumMod val="50000"/>
                </a:schemeClr>
              </a:solidFill>
            </a:endParaRPr>
          </a:p>
          <a:p>
            <a:endParaRPr lang="el-GR" sz="3100" dirty="0" smtClean="0">
              <a:solidFill>
                <a:schemeClr val="accent2">
                  <a:lumMod val="50000"/>
                </a:schemeClr>
              </a:solidFill>
            </a:endParaRPr>
          </a:p>
          <a:p>
            <a:r>
              <a:rPr lang="el-GR" sz="3100" dirty="0" smtClean="0">
                <a:solidFill>
                  <a:schemeClr val="accent2">
                    <a:lumMod val="50000"/>
                  </a:schemeClr>
                </a:solidFill>
              </a:rPr>
              <a:t>Επί </a:t>
            </a:r>
            <a:r>
              <a:rPr lang="el-GR" sz="3100" dirty="0" smtClean="0">
                <a:solidFill>
                  <a:schemeClr val="accent2">
                    <a:lumMod val="50000"/>
                  </a:schemeClr>
                </a:solidFill>
                <a:effectLst>
                  <a:outerShdw blurRad="38100" dist="38100" dir="2700000" algn="tl">
                    <a:srgbClr val="000000">
                      <a:alpha val="43137"/>
                    </a:srgbClr>
                  </a:outerShdw>
                </a:effectLst>
              </a:rPr>
              <a:t>τριών</a:t>
            </a:r>
            <a:r>
              <a:rPr lang="el-GR" sz="3100" dirty="0" smtClean="0">
                <a:solidFill>
                  <a:schemeClr val="accent2">
                    <a:lumMod val="50000"/>
                  </a:schemeClr>
                </a:solidFill>
              </a:rPr>
              <a:t> προτύπων, εκείνο της  </a:t>
            </a:r>
            <a:r>
              <a:rPr lang="el-GR" sz="3100" b="1" spc="600" dirty="0" smtClean="0">
                <a:solidFill>
                  <a:schemeClr val="accent2">
                    <a:lumMod val="50000"/>
                  </a:schemeClr>
                </a:solidFill>
              </a:rPr>
              <a:t>υψηλότερης</a:t>
            </a:r>
            <a:r>
              <a:rPr lang="el-GR" sz="3100" dirty="0" smtClean="0">
                <a:solidFill>
                  <a:schemeClr val="accent2">
                    <a:lumMod val="50000"/>
                  </a:schemeClr>
                </a:solidFill>
              </a:rPr>
              <a:t> κακοήθειας αναφέρεται ως </a:t>
            </a:r>
            <a:r>
              <a:rPr lang="el-GR" sz="3100" u="sng" dirty="0" smtClean="0">
                <a:solidFill>
                  <a:schemeClr val="accent2">
                    <a:lumMod val="50000"/>
                  </a:schemeClr>
                </a:solidFill>
              </a:rPr>
              <a:t>δευτερεύον</a:t>
            </a:r>
            <a:r>
              <a:rPr lang="el-GR" sz="3100" dirty="0" smtClean="0">
                <a:solidFill>
                  <a:schemeClr val="accent2">
                    <a:lumMod val="50000"/>
                  </a:schemeClr>
                </a:solidFill>
              </a:rPr>
              <a:t> στο </a:t>
            </a:r>
            <a:r>
              <a:rPr lang="el-GR" sz="3100" b="1" u="sng" dirty="0" smtClean="0">
                <a:solidFill>
                  <a:schemeClr val="accent2">
                    <a:lumMod val="50000"/>
                  </a:schemeClr>
                </a:solidFill>
              </a:rPr>
              <a:t>υλικό της βιοψίας διά βελόνης</a:t>
            </a:r>
          </a:p>
          <a:p>
            <a:pPr>
              <a:buNone/>
            </a:pPr>
            <a:r>
              <a:rPr lang="el-GR" sz="3100" dirty="0" smtClean="0">
                <a:solidFill>
                  <a:schemeClr val="accent2">
                    <a:lumMod val="50000"/>
                  </a:schemeClr>
                </a:solidFill>
              </a:rPr>
              <a:t>     π.χ. </a:t>
            </a:r>
            <a:endParaRPr lang="en-US" sz="3100" dirty="0" smtClean="0">
              <a:solidFill>
                <a:schemeClr val="accent2">
                  <a:lumMod val="50000"/>
                </a:schemeClr>
              </a:solidFill>
            </a:endParaRPr>
          </a:p>
          <a:p>
            <a:pPr>
              <a:buNone/>
            </a:pPr>
            <a:r>
              <a:rPr lang="en-US" sz="3100" dirty="0" smtClean="0">
                <a:solidFill>
                  <a:schemeClr val="accent2">
                    <a:lumMod val="50000"/>
                  </a:schemeClr>
                </a:solidFill>
              </a:rPr>
              <a:t>     </a:t>
            </a:r>
            <a:r>
              <a:rPr lang="el-GR" sz="3100" dirty="0" smtClean="0">
                <a:solidFill>
                  <a:schemeClr val="accent2">
                    <a:lumMod val="50000"/>
                  </a:schemeClr>
                </a:solidFill>
              </a:rPr>
              <a:t>Α) πρότυπο 3</a:t>
            </a:r>
            <a:r>
              <a:rPr lang="en-US" sz="3100" dirty="0" smtClean="0">
                <a:solidFill>
                  <a:schemeClr val="accent2">
                    <a:lumMod val="50000"/>
                  </a:schemeClr>
                </a:solidFill>
              </a:rPr>
              <a:t>: </a:t>
            </a:r>
            <a:r>
              <a:rPr lang="el-GR" sz="3100" dirty="0" smtClean="0">
                <a:solidFill>
                  <a:schemeClr val="accent2">
                    <a:lumMod val="50000"/>
                  </a:schemeClr>
                </a:solidFill>
              </a:rPr>
              <a:t>50%, πρότυπο 4</a:t>
            </a:r>
            <a:r>
              <a:rPr lang="en-US" sz="3100" dirty="0" smtClean="0">
                <a:solidFill>
                  <a:schemeClr val="accent2">
                    <a:lumMod val="50000"/>
                  </a:schemeClr>
                </a:solidFill>
              </a:rPr>
              <a:t>: 30% </a:t>
            </a:r>
            <a:r>
              <a:rPr lang="el-GR" sz="3100" dirty="0" smtClean="0">
                <a:solidFill>
                  <a:schemeClr val="accent2">
                    <a:lumMod val="50000"/>
                  </a:schemeClr>
                </a:solidFill>
              </a:rPr>
              <a:t>και πρότυπο </a:t>
            </a:r>
            <a:r>
              <a:rPr lang="en-US" sz="3100" dirty="0" smtClean="0">
                <a:solidFill>
                  <a:schemeClr val="accent2">
                    <a:lumMod val="50000"/>
                  </a:schemeClr>
                </a:solidFill>
              </a:rPr>
              <a:t>5: 5%, </a:t>
            </a:r>
            <a:r>
              <a:rPr lang="el-GR" sz="3100" dirty="0" smtClean="0">
                <a:solidFill>
                  <a:schemeClr val="accent2">
                    <a:lumMod val="50000"/>
                  </a:schemeClr>
                </a:solidFill>
              </a:rPr>
              <a:t>άθροισμα</a:t>
            </a:r>
            <a:r>
              <a:rPr lang="en-US" sz="3100" dirty="0" smtClean="0">
                <a:solidFill>
                  <a:schemeClr val="accent2">
                    <a:lumMod val="50000"/>
                  </a:schemeClr>
                </a:solidFill>
              </a:rPr>
              <a:t>: </a:t>
            </a:r>
            <a:r>
              <a:rPr lang="el-GR" sz="3100" dirty="0" smtClean="0">
                <a:solidFill>
                  <a:schemeClr val="accent2">
                    <a:lumMod val="50000"/>
                  </a:schemeClr>
                </a:solidFill>
              </a:rPr>
              <a:t>3+5=8.</a:t>
            </a:r>
          </a:p>
          <a:p>
            <a:pPr>
              <a:buNone/>
            </a:pPr>
            <a:r>
              <a:rPr lang="el-GR" sz="3100" dirty="0" smtClean="0">
                <a:solidFill>
                  <a:schemeClr val="accent2">
                    <a:lumMod val="50000"/>
                  </a:schemeClr>
                </a:solidFill>
              </a:rPr>
              <a:t>     Β) πρότυπο 3</a:t>
            </a:r>
            <a:r>
              <a:rPr lang="en-US" sz="3100" dirty="0" smtClean="0">
                <a:solidFill>
                  <a:schemeClr val="accent2">
                    <a:lumMod val="50000"/>
                  </a:schemeClr>
                </a:solidFill>
              </a:rPr>
              <a:t>: </a:t>
            </a:r>
            <a:r>
              <a:rPr lang="el-GR" sz="3100" dirty="0" smtClean="0">
                <a:solidFill>
                  <a:schemeClr val="accent2">
                    <a:lumMod val="50000"/>
                  </a:schemeClr>
                </a:solidFill>
              </a:rPr>
              <a:t>60%, πρότυπο 4</a:t>
            </a:r>
            <a:r>
              <a:rPr lang="en-US" sz="3100" dirty="0" smtClean="0">
                <a:solidFill>
                  <a:schemeClr val="accent2">
                    <a:lumMod val="50000"/>
                  </a:schemeClr>
                </a:solidFill>
              </a:rPr>
              <a:t>: 3</a:t>
            </a:r>
            <a:r>
              <a:rPr lang="el-GR" sz="3100" dirty="0" smtClean="0">
                <a:solidFill>
                  <a:schemeClr val="accent2">
                    <a:lumMod val="50000"/>
                  </a:schemeClr>
                </a:solidFill>
              </a:rPr>
              <a:t>8</a:t>
            </a:r>
            <a:r>
              <a:rPr lang="en-US" sz="3100" dirty="0" smtClean="0">
                <a:solidFill>
                  <a:schemeClr val="accent2">
                    <a:lumMod val="50000"/>
                  </a:schemeClr>
                </a:solidFill>
              </a:rPr>
              <a:t>% </a:t>
            </a:r>
            <a:r>
              <a:rPr lang="el-GR" sz="3100" dirty="0" smtClean="0">
                <a:solidFill>
                  <a:schemeClr val="accent2">
                    <a:lumMod val="50000"/>
                  </a:schemeClr>
                </a:solidFill>
              </a:rPr>
              <a:t>και πρότυπο </a:t>
            </a:r>
            <a:r>
              <a:rPr lang="en-US" sz="3100" dirty="0" smtClean="0">
                <a:solidFill>
                  <a:schemeClr val="accent2">
                    <a:lumMod val="50000"/>
                  </a:schemeClr>
                </a:solidFill>
              </a:rPr>
              <a:t>5: </a:t>
            </a:r>
            <a:r>
              <a:rPr lang="el-GR" sz="3100" dirty="0" smtClean="0">
                <a:solidFill>
                  <a:schemeClr val="accent2">
                    <a:lumMod val="50000"/>
                  </a:schemeClr>
                </a:solidFill>
              </a:rPr>
              <a:t>2</a:t>
            </a:r>
            <a:r>
              <a:rPr lang="en-US" sz="3100" dirty="0" smtClean="0">
                <a:solidFill>
                  <a:schemeClr val="accent2">
                    <a:lumMod val="50000"/>
                  </a:schemeClr>
                </a:solidFill>
              </a:rPr>
              <a:t>%, </a:t>
            </a:r>
            <a:r>
              <a:rPr lang="el-GR" sz="3100" dirty="0" smtClean="0">
                <a:solidFill>
                  <a:schemeClr val="accent2">
                    <a:lumMod val="50000"/>
                  </a:schemeClr>
                </a:solidFill>
              </a:rPr>
              <a:t>άθροισμα</a:t>
            </a:r>
            <a:r>
              <a:rPr lang="en-US" sz="3100" dirty="0" smtClean="0">
                <a:solidFill>
                  <a:schemeClr val="accent2">
                    <a:lumMod val="50000"/>
                  </a:schemeClr>
                </a:solidFill>
              </a:rPr>
              <a:t>: </a:t>
            </a:r>
            <a:r>
              <a:rPr lang="el-GR" sz="3100" dirty="0" smtClean="0">
                <a:solidFill>
                  <a:schemeClr val="accent2">
                    <a:lumMod val="50000"/>
                  </a:schemeClr>
                </a:solidFill>
              </a:rPr>
              <a:t>3+5=8 στο υλικό βιοψίας διά βελόνης και άθροισμα 3+4=7 με τριτεύον το πρότυπο 5 στο υλικό της ριζικής προστατεκτομής.</a:t>
            </a:r>
          </a:p>
          <a:p>
            <a:pPr>
              <a:buNone/>
            </a:pPr>
            <a:endParaRPr lang="el-GR" dirty="0" smtClean="0">
              <a:solidFill>
                <a:schemeClr val="bg1"/>
              </a:solidFill>
            </a:endParaRPr>
          </a:p>
          <a:p>
            <a:pPr>
              <a:buNone/>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20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20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20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solidFill>
                  <a:schemeClr val="accent2">
                    <a:lumMod val="50000"/>
                  </a:schemeClr>
                </a:solidFill>
              </a:rPr>
              <a:t>Η διαβάθμιση κατά </a:t>
            </a:r>
            <a:r>
              <a:rPr lang="en-US" dirty="0" smtClean="0">
                <a:solidFill>
                  <a:schemeClr val="accent2">
                    <a:lumMod val="50000"/>
                  </a:schemeClr>
                </a:solidFill>
              </a:rPr>
              <a:t>Gleason </a:t>
            </a:r>
            <a:r>
              <a:rPr lang="el-GR" dirty="0" smtClean="0">
                <a:solidFill>
                  <a:schemeClr val="accent2">
                    <a:lumMod val="50000"/>
                  </a:schemeClr>
                </a:solidFill>
              </a:rPr>
              <a:t/>
            </a:r>
            <a:br>
              <a:rPr lang="el-GR" dirty="0" smtClean="0">
                <a:solidFill>
                  <a:schemeClr val="accent2">
                    <a:lumMod val="50000"/>
                  </a:schemeClr>
                </a:solidFill>
              </a:rPr>
            </a:br>
            <a:r>
              <a:rPr lang="el-GR" dirty="0" smtClean="0">
                <a:solidFill>
                  <a:schemeClr val="accent2">
                    <a:lumMod val="50000"/>
                  </a:schemeClr>
                </a:solidFill>
              </a:rPr>
              <a:t>στο υλικό της </a:t>
            </a:r>
            <a:r>
              <a:rPr lang="el-GR" dirty="0" smtClean="0">
                <a:solidFill>
                  <a:schemeClr val="accent2">
                    <a:lumMod val="50000"/>
                  </a:schemeClr>
                </a:solidFill>
                <a:effectLst>
                  <a:outerShdw blurRad="38100" dist="38100" dir="2700000" algn="tl">
                    <a:srgbClr val="000000">
                      <a:alpha val="43137"/>
                    </a:srgbClr>
                  </a:outerShdw>
                </a:effectLst>
              </a:rPr>
              <a:t>ριζικής </a:t>
            </a:r>
            <a:r>
              <a:rPr lang="el-GR" dirty="0" err="1" smtClean="0">
                <a:solidFill>
                  <a:schemeClr val="accent2">
                    <a:lumMod val="50000"/>
                  </a:schemeClr>
                </a:solidFill>
                <a:effectLst>
                  <a:outerShdw blurRad="38100" dist="38100" dir="2700000" algn="tl">
                    <a:srgbClr val="000000">
                      <a:alpha val="43137"/>
                    </a:srgbClr>
                  </a:outerShdw>
                </a:effectLst>
              </a:rPr>
              <a:t>προστατεκτομής</a:t>
            </a:r>
            <a:endParaRPr lang="el-GR" dirty="0">
              <a:solidFill>
                <a:schemeClr val="accent2">
                  <a:lumMod val="50000"/>
                </a:schemeClr>
              </a:solidFill>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457200" y="1600200"/>
            <a:ext cx="8229600" cy="5257800"/>
          </a:xfrm>
        </p:spPr>
        <p:txBody>
          <a:bodyPr>
            <a:normAutofit lnSpcReduction="10000"/>
          </a:bodyPr>
          <a:lstStyle/>
          <a:p>
            <a:r>
              <a:rPr lang="el-GR" dirty="0" smtClean="0">
                <a:solidFill>
                  <a:schemeClr val="accent2">
                    <a:lumMod val="50000"/>
                  </a:schemeClr>
                </a:solidFill>
              </a:rPr>
              <a:t>Κάθε </a:t>
            </a:r>
            <a:r>
              <a:rPr lang="el-GR" b="1" dirty="0" smtClean="0">
                <a:solidFill>
                  <a:schemeClr val="accent2">
                    <a:lumMod val="50000"/>
                  </a:schemeClr>
                </a:solidFill>
              </a:rPr>
              <a:t>μείζων</a:t>
            </a:r>
            <a:r>
              <a:rPr lang="el-GR" dirty="0" smtClean="0">
                <a:solidFill>
                  <a:schemeClr val="accent2">
                    <a:lumMod val="50000"/>
                  </a:schemeClr>
                </a:solidFill>
              </a:rPr>
              <a:t> εστία καρκίνου διαβαθμίζεται </a:t>
            </a:r>
            <a:r>
              <a:rPr lang="el-GR" b="1" dirty="0" smtClean="0">
                <a:solidFill>
                  <a:schemeClr val="accent2">
                    <a:lumMod val="50000"/>
                  </a:schemeClr>
                </a:solidFill>
              </a:rPr>
              <a:t>χωριστά</a:t>
            </a:r>
            <a:r>
              <a:rPr lang="el-GR" dirty="0" smtClean="0">
                <a:solidFill>
                  <a:schemeClr val="accent2">
                    <a:lumMod val="50000"/>
                  </a:schemeClr>
                </a:solidFill>
              </a:rPr>
              <a:t>. Επί παραδείγματι, ένας καρκινικός όζος αθροίσματος 4+4=8 στον ένα λοβό κι ένας μεγαλύτερος καρκινικός όζος στον άλλο λοβό αθροίσματος 3+3=6 αναφέρονται </a:t>
            </a:r>
            <a:r>
              <a:rPr lang="el-GR" b="1" spc="300" dirty="0" smtClean="0">
                <a:solidFill>
                  <a:schemeClr val="accent2">
                    <a:lumMod val="50000"/>
                  </a:schemeClr>
                </a:solidFill>
              </a:rPr>
              <a:t>χωριστά</a:t>
            </a:r>
            <a:r>
              <a:rPr lang="el-GR" dirty="0" smtClean="0">
                <a:solidFill>
                  <a:schemeClr val="accent2">
                    <a:lumMod val="50000"/>
                  </a:schemeClr>
                </a:solidFill>
              </a:rPr>
              <a:t> και </a:t>
            </a:r>
            <a:r>
              <a:rPr lang="el-GR" i="1" dirty="0" smtClean="0">
                <a:solidFill>
                  <a:schemeClr val="accent2">
                    <a:lumMod val="50000"/>
                  </a:schemeClr>
                </a:solidFill>
              </a:rPr>
              <a:t>δεν</a:t>
            </a:r>
            <a:r>
              <a:rPr lang="el-GR" dirty="0" smtClean="0">
                <a:solidFill>
                  <a:schemeClr val="accent2">
                    <a:lumMod val="50000"/>
                  </a:schemeClr>
                </a:solidFill>
              </a:rPr>
              <a:t> συμψηφίζονται σε ένα άθροισμα 3+4=7.</a:t>
            </a:r>
          </a:p>
          <a:p>
            <a:r>
              <a:rPr lang="el-GR" dirty="0" smtClean="0">
                <a:solidFill>
                  <a:schemeClr val="accent2">
                    <a:lumMod val="50000"/>
                  </a:schemeClr>
                </a:solidFill>
              </a:rPr>
              <a:t>Μόνο οι </a:t>
            </a:r>
            <a:r>
              <a:rPr lang="el-GR" b="1" dirty="0" smtClean="0">
                <a:solidFill>
                  <a:schemeClr val="accent2">
                    <a:lumMod val="50000"/>
                  </a:schemeClr>
                </a:solidFill>
              </a:rPr>
              <a:t>μεγαλύτερες</a:t>
            </a:r>
            <a:r>
              <a:rPr lang="el-GR" dirty="0" smtClean="0">
                <a:solidFill>
                  <a:schemeClr val="accent2">
                    <a:lumMod val="50000"/>
                  </a:schemeClr>
                </a:solidFill>
              </a:rPr>
              <a:t> καρκινικές εστίες διαβαθμίζονται. Οι μικρότερες αναφέρονται μόνο εάν είναι </a:t>
            </a:r>
            <a:r>
              <a:rPr lang="el-GR" b="1" dirty="0" smtClean="0">
                <a:solidFill>
                  <a:schemeClr val="accent2">
                    <a:lumMod val="50000"/>
                  </a:schemeClr>
                </a:solidFill>
              </a:rPr>
              <a:t>υψηλότερης</a:t>
            </a:r>
            <a:r>
              <a:rPr lang="el-GR" dirty="0" smtClean="0">
                <a:solidFill>
                  <a:schemeClr val="accent2">
                    <a:lumMod val="50000"/>
                  </a:schemeClr>
                </a:solidFill>
              </a:rPr>
              <a:t> ιστολογικής κακοήθειας.</a:t>
            </a:r>
            <a:endParaRPr lang="el-GR"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85860"/>
            <a:ext cx="9144000" cy="630972"/>
          </a:xfrm>
        </p:spPr>
        <p:txBody>
          <a:bodyPr>
            <a:noAutofit/>
          </a:bodyPr>
          <a:lstStyle/>
          <a:p>
            <a:r>
              <a:rPr lang="el-GR" sz="3200" dirty="0" smtClean="0">
                <a:solidFill>
                  <a:schemeClr val="tx2"/>
                </a:solidFill>
              </a:rPr>
              <a:t>ΑΝΑΘΕΩΡΗΣΗ</a:t>
            </a:r>
            <a:r>
              <a:rPr lang="el-GR" sz="3200" dirty="0" smtClean="0"/>
              <a:t> ΣΥΣΤΗΜΑΤΟΣ ΙΣΤΟΛΟΓΙΚΗΣ ΔΙΑΒΑΘΜΙΣΗΣ ΚΑΚΟΗΘΕΙΑΣ ΠΡΟΣΤΑΤΙΚΟΥ ΑΔΕΝΟΚΑΡΚΙΝΩΜΑΤΟΣ</a:t>
            </a:r>
            <a:r>
              <a:rPr lang="en-US" sz="3200" dirty="0" smtClean="0"/>
              <a:t/>
            </a:r>
            <a:br>
              <a:rPr lang="en-US" sz="3200" dirty="0" smtClean="0"/>
            </a:br>
            <a:r>
              <a:rPr lang="el-GR" sz="2400" dirty="0" smtClean="0"/>
              <a:t>Ακριβέστερη διαστρωμάτωση ιστολογικών βαθμών κακοήθειας, απλοποιημένο σύστημα </a:t>
            </a:r>
            <a:r>
              <a:rPr lang="el-GR" sz="2400" b="1" dirty="0" smtClean="0"/>
              <a:t>5</a:t>
            </a:r>
            <a:r>
              <a:rPr lang="el-GR" sz="2400" dirty="0" smtClean="0"/>
              <a:t> βαθμών, μείωση υπερθεραπευτικών χειρισμών.</a:t>
            </a:r>
            <a:r>
              <a:rPr lang="el-GR" sz="2400" dirty="0" smtClean="0">
                <a:solidFill>
                  <a:schemeClr val="accent2">
                    <a:lumMod val="50000"/>
                  </a:schemeClr>
                </a:solidFill>
              </a:rPr>
              <a:t> </a:t>
            </a:r>
            <a:r>
              <a:rPr lang="el-GR" sz="2400" dirty="0" smtClean="0"/>
              <a:t>Απαραίτητη η </a:t>
            </a:r>
            <a:r>
              <a:rPr lang="el-GR" sz="2400" b="1" dirty="0" smtClean="0"/>
              <a:t>ταυτόχρονη</a:t>
            </a:r>
            <a:r>
              <a:rPr lang="el-GR" sz="2400" dirty="0" smtClean="0"/>
              <a:t> αναφορά του αθροιστικού βαθμού κατά </a:t>
            </a:r>
            <a:r>
              <a:rPr lang="en-US" sz="2400" dirty="0" smtClean="0"/>
              <a:t>Gleason</a:t>
            </a:r>
            <a:r>
              <a:rPr lang="el-GR" sz="2400" dirty="0" smtClean="0"/>
              <a:t> στις ιστολογικές εκθέσεις.</a:t>
            </a:r>
            <a:endParaRPr lang="el-GR" sz="2400" dirty="0"/>
          </a:p>
        </p:txBody>
      </p:sp>
      <p:sp>
        <p:nvSpPr>
          <p:cNvPr id="3" name="Content Placeholder 2"/>
          <p:cNvSpPr>
            <a:spLocks noGrp="1"/>
          </p:cNvSpPr>
          <p:nvPr>
            <p:ph idx="1"/>
          </p:nvPr>
        </p:nvSpPr>
        <p:spPr>
          <a:xfrm>
            <a:off x="457200" y="3214686"/>
            <a:ext cx="8229600" cy="3643314"/>
          </a:xfrm>
        </p:spPr>
        <p:txBody>
          <a:bodyPr>
            <a:normAutofit fontScale="92500" lnSpcReduction="10000"/>
          </a:bodyPr>
          <a:lstStyle/>
          <a:p>
            <a:r>
              <a:rPr lang="el-GR" sz="2400" dirty="0" smtClean="0"/>
              <a:t>Ομάδα βαθμού κακοήθειας 1 ( αθροιστικός βαθμός κατά </a:t>
            </a:r>
            <a:r>
              <a:rPr lang="en-US" sz="2400" dirty="0" smtClean="0"/>
              <a:t>Gleason </a:t>
            </a:r>
            <a:r>
              <a:rPr lang="el-GR" sz="2400" dirty="0" smtClean="0"/>
              <a:t>&lt; ή = 6 )</a:t>
            </a:r>
          </a:p>
          <a:p>
            <a:r>
              <a:rPr lang="el-GR" sz="2400" dirty="0" smtClean="0"/>
              <a:t>Ομάδα βαθμού κακοήθειας 2 ( αθροιστικός βαθμός κατά </a:t>
            </a:r>
            <a:r>
              <a:rPr lang="en-US" sz="2400" dirty="0" smtClean="0"/>
              <a:t>Gleason </a:t>
            </a:r>
            <a:r>
              <a:rPr lang="el-GR" sz="2400" dirty="0" smtClean="0">
                <a:effectLst>
                  <a:outerShdw blurRad="38100" dist="38100" dir="2700000" algn="tl">
                    <a:srgbClr val="000000">
                      <a:alpha val="43137"/>
                    </a:srgbClr>
                  </a:outerShdw>
                </a:effectLst>
              </a:rPr>
              <a:t>3+4</a:t>
            </a:r>
            <a:r>
              <a:rPr lang="el-GR" sz="2400" dirty="0" smtClean="0"/>
              <a:t> = 7 )</a:t>
            </a:r>
          </a:p>
          <a:p>
            <a:r>
              <a:rPr lang="el-GR" sz="2400" dirty="0" smtClean="0"/>
              <a:t>Ομάδα βαθμού κακοήθειας 3 ( αθροιστικός βαθμός κατά </a:t>
            </a:r>
            <a:r>
              <a:rPr lang="en-US" sz="2400" dirty="0" smtClean="0"/>
              <a:t>Gleason </a:t>
            </a:r>
            <a:r>
              <a:rPr lang="el-GR" sz="2400" dirty="0" smtClean="0">
                <a:effectLst>
                  <a:outerShdw blurRad="38100" dist="38100" dir="2700000" algn="tl">
                    <a:srgbClr val="000000">
                      <a:alpha val="43137"/>
                    </a:srgbClr>
                  </a:outerShdw>
                </a:effectLst>
              </a:rPr>
              <a:t>4</a:t>
            </a:r>
            <a:r>
              <a:rPr lang="el-GR" sz="2400" dirty="0" smtClean="0"/>
              <a:t>+3 = 7 )</a:t>
            </a:r>
          </a:p>
          <a:p>
            <a:r>
              <a:rPr lang="el-GR" sz="2400" dirty="0" smtClean="0"/>
              <a:t>Ομάδα βαθμού κακοήθειας 4 ( αθροιστικός βαθμός κατά </a:t>
            </a:r>
            <a:r>
              <a:rPr lang="en-US" sz="2400" dirty="0" smtClean="0"/>
              <a:t>Gleason </a:t>
            </a:r>
            <a:r>
              <a:rPr lang="el-GR" sz="2400" dirty="0" smtClean="0"/>
              <a:t> 8 )</a:t>
            </a:r>
          </a:p>
          <a:p>
            <a:r>
              <a:rPr lang="el-GR" sz="2400" dirty="0" smtClean="0"/>
              <a:t>Ομάδα βαθμού κακοήθειας 5 ( αθροιστικός βαθμός κατά </a:t>
            </a:r>
            <a:r>
              <a:rPr lang="en-US" sz="2400" dirty="0" smtClean="0"/>
              <a:t>Gleason </a:t>
            </a:r>
            <a:r>
              <a:rPr lang="el-GR" sz="2400" dirty="0" smtClean="0"/>
              <a:t> 9-10 )</a:t>
            </a:r>
          </a:p>
          <a:p>
            <a:endParaRPr lang="el-GR" dirty="0" smtClean="0"/>
          </a:p>
          <a:p>
            <a:endParaRPr lang="el-GR" dirty="0" smtClean="0"/>
          </a:p>
          <a:p>
            <a:endParaRPr lang="el-GR" dirty="0" smtClean="0"/>
          </a:p>
          <a:p>
            <a:endParaRPr lang="el-GR"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15416"/>
            <a:ext cx="3851920" cy="6696744"/>
          </a:xfrm>
        </p:spPr>
        <p:txBody>
          <a:bodyPr>
            <a:normAutofit/>
          </a:bodyPr>
          <a:lstStyle/>
          <a:p>
            <a:r>
              <a:rPr lang="el-GR" sz="3200" dirty="0" smtClean="0"/>
              <a:t>ΙΣΤΟΛΟΓΙΚΗ ΔΙΑΒΑΘΜΙΣΗ ΚΑΚΟΗΘΕΙΑΣ</a:t>
            </a:r>
            <a:br>
              <a:rPr lang="el-GR" sz="3200" dirty="0" smtClean="0"/>
            </a:br>
            <a:r>
              <a:rPr lang="el-GR" sz="3200" dirty="0" smtClean="0"/>
              <a:t>ΑΔΕΝΟΚΑΡΚΙΝΩΜΑ-ΤΟΣ ΠΡΟΣΤΑΤΗ ΑΔΕΝΑ </a:t>
            </a:r>
            <a:br>
              <a:rPr lang="el-GR" sz="3200" dirty="0" smtClean="0"/>
            </a:br>
            <a:r>
              <a:rPr lang="el-GR" sz="3200" dirty="0" smtClean="0"/>
              <a:t/>
            </a:r>
            <a:br>
              <a:rPr lang="el-GR" sz="3200" dirty="0" smtClean="0"/>
            </a:br>
            <a:r>
              <a:rPr lang="el-GR" sz="3200" dirty="0" smtClean="0"/>
              <a:t> Πρότυπο 3 και πρότυπο 4 της </a:t>
            </a:r>
            <a:r>
              <a:rPr lang="el-GR" sz="3200" dirty="0" err="1" smtClean="0"/>
              <a:t>πενταβάθμιας</a:t>
            </a:r>
            <a:r>
              <a:rPr lang="el-GR" sz="3200" dirty="0" smtClean="0"/>
              <a:t> κλίμακας</a:t>
            </a:r>
            <a:r>
              <a:rPr lang="en-US" sz="3200" dirty="0" smtClean="0"/>
              <a:t/>
            </a:r>
            <a:br>
              <a:rPr lang="en-US" sz="3200" dirty="0" smtClean="0"/>
            </a:br>
            <a:r>
              <a:rPr lang="el-GR" sz="3200" dirty="0" smtClean="0"/>
              <a:t>κατά </a:t>
            </a:r>
            <a:r>
              <a:rPr lang="en-US" sz="3200" dirty="0" smtClean="0"/>
              <a:t>Gleason</a:t>
            </a:r>
            <a:endParaRPr lang="el-GR" sz="3200" dirty="0"/>
          </a:p>
        </p:txBody>
      </p:sp>
      <p:pic>
        <p:nvPicPr>
          <p:cNvPr id="5" name="Picture 2" descr="C:\Users\θυμιος\Desktop\HIPON PROSTATE IMAGES - Αντίγραφο\NIKON 5o αρχείο\F172\54802 BA.JPG"/>
          <p:cNvPicPr>
            <a:picLocks noGrp="1" noChangeAspect="1" noChangeArrowheads="1"/>
          </p:cNvPicPr>
          <p:nvPr>
            <p:ph idx="1"/>
          </p:nvPr>
        </p:nvPicPr>
        <p:blipFill>
          <a:blip r:embed="rId3" cstate="print"/>
          <a:srcRect/>
          <a:stretch>
            <a:fillRect/>
          </a:stretch>
        </p:blipFill>
        <p:spPr bwMode="auto">
          <a:xfrm rot="16200000">
            <a:off x="2914589" y="865323"/>
            <a:ext cx="6915220" cy="5184574"/>
          </a:xfrm>
          <a:prstGeom prst="rect">
            <a:avLst/>
          </a:prstGeom>
          <a:noFill/>
        </p:spPr>
      </p:pic>
      <p:sp>
        <p:nvSpPr>
          <p:cNvPr id="6" name="5 - Αστέρι 4 ακτινών"/>
          <p:cNvSpPr/>
          <p:nvPr/>
        </p:nvSpPr>
        <p:spPr>
          <a:xfrm>
            <a:off x="7164288" y="980728"/>
            <a:ext cx="576064" cy="576064"/>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Αστέρι 4 ακτινών"/>
          <p:cNvSpPr/>
          <p:nvPr/>
        </p:nvSpPr>
        <p:spPr>
          <a:xfrm>
            <a:off x="4139952" y="3284984"/>
            <a:ext cx="576064" cy="576064"/>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Αστέρι 4 ακτινών"/>
          <p:cNvSpPr/>
          <p:nvPr/>
        </p:nvSpPr>
        <p:spPr>
          <a:xfrm>
            <a:off x="6516216" y="5085184"/>
            <a:ext cx="576064" cy="576064"/>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itle 1"/>
          <p:cNvSpPr txBox="1">
            <a:spLocks/>
          </p:cNvSpPr>
          <p:nvPr/>
        </p:nvSpPr>
        <p:spPr>
          <a:xfrm>
            <a:off x="6500826" y="273050"/>
            <a:ext cx="2000264" cy="116205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4000" b="1" i="0" u="none" strike="noStrike" kern="1200" cap="none" spc="0" normalizeH="0" baseline="0" noProof="0" dirty="0" smtClean="0">
                <a:ln>
                  <a:noFill/>
                </a:ln>
                <a:solidFill>
                  <a:schemeClr val="tx1"/>
                </a:solidFill>
                <a:effectLst/>
                <a:uLnTx/>
                <a:uFillTx/>
                <a:latin typeface="+mj-lt"/>
                <a:ea typeface="+mj-ea"/>
                <a:cs typeface="+mj-cs"/>
              </a:rPr>
              <a:t>3</a:t>
            </a:r>
            <a:endParaRPr kumimoji="0" lang="el-GR" sz="4000" b="1" i="0" u="none" strike="noStrike" kern="1200" cap="none" spc="0" normalizeH="0" baseline="0" noProof="0" dirty="0">
              <a:ln>
                <a:noFill/>
              </a:ln>
              <a:solidFill>
                <a:schemeClr val="tx1"/>
              </a:solidFill>
              <a:effectLst/>
              <a:uLnTx/>
              <a:uFillTx/>
              <a:latin typeface="+mj-lt"/>
              <a:ea typeface="+mj-ea"/>
              <a:cs typeface="+mj-cs"/>
            </a:endParaRPr>
          </a:p>
        </p:txBody>
      </p:sp>
      <p:sp>
        <p:nvSpPr>
          <p:cNvPr id="10" name="Title 1"/>
          <p:cNvSpPr txBox="1">
            <a:spLocks/>
          </p:cNvSpPr>
          <p:nvPr/>
        </p:nvSpPr>
        <p:spPr>
          <a:xfrm>
            <a:off x="4929190" y="3857628"/>
            <a:ext cx="3724300" cy="235745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l-GR" sz="4000" b="1" dirty="0" smtClean="0">
                <a:latin typeface="+mj-lt"/>
                <a:ea typeface="+mj-ea"/>
                <a:cs typeface="+mj-cs"/>
              </a:rPr>
              <a:t>4</a:t>
            </a:r>
            <a:endParaRPr kumimoji="0" lang="el-GR" sz="40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857364"/>
          </a:xfrm>
        </p:spPr>
        <p:txBody>
          <a:bodyPr>
            <a:noAutofit/>
          </a:bodyPr>
          <a:lstStyle/>
          <a:p>
            <a:r>
              <a:rPr lang="el-GR" sz="3200" dirty="0" smtClean="0">
                <a:solidFill>
                  <a:srgbClr val="7030A0"/>
                </a:solidFill>
              </a:rPr>
              <a:t>Η αδενική συγχώνευση ορίζεται ως η </a:t>
            </a:r>
            <a:r>
              <a:rPr lang="el-GR" sz="3200" b="1" dirty="0" smtClean="0">
                <a:solidFill>
                  <a:srgbClr val="7030A0"/>
                </a:solidFill>
              </a:rPr>
              <a:t>πλήρης απουσία </a:t>
            </a:r>
            <a:r>
              <a:rPr lang="el-GR" sz="3200" b="1" dirty="0" err="1" smtClean="0">
                <a:solidFill>
                  <a:srgbClr val="7030A0"/>
                </a:solidFill>
              </a:rPr>
              <a:t>στρωματικών</a:t>
            </a:r>
            <a:r>
              <a:rPr lang="el-GR" sz="3200" b="1" dirty="0" smtClean="0">
                <a:solidFill>
                  <a:srgbClr val="7030A0"/>
                </a:solidFill>
              </a:rPr>
              <a:t> ινών</a:t>
            </a:r>
            <a:r>
              <a:rPr lang="el-GR" sz="3200" dirty="0" smtClean="0">
                <a:solidFill>
                  <a:srgbClr val="7030A0"/>
                </a:solidFill>
              </a:rPr>
              <a:t> μεταξύ τουλάχιστον </a:t>
            </a:r>
            <a:r>
              <a:rPr lang="el-GR" sz="3200" b="1" dirty="0" smtClean="0">
                <a:solidFill>
                  <a:srgbClr val="7030A0"/>
                </a:solidFill>
              </a:rPr>
              <a:t>δύο</a:t>
            </a:r>
            <a:r>
              <a:rPr lang="el-GR" sz="3200" dirty="0" smtClean="0">
                <a:solidFill>
                  <a:srgbClr val="7030A0"/>
                </a:solidFill>
              </a:rPr>
              <a:t> καρκινικών αδένων και η ανίχνευση </a:t>
            </a:r>
            <a:r>
              <a:rPr lang="el-GR" sz="3200" b="1" dirty="0" smtClean="0">
                <a:solidFill>
                  <a:srgbClr val="7030A0"/>
                </a:solidFill>
              </a:rPr>
              <a:t>μιας γραμμής πυρήνων </a:t>
            </a:r>
            <a:r>
              <a:rPr lang="el-GR" sz="3200" dirty="0" smtClean="0">
                <a:solidFill>
                  <a:srgbClr val="7030A0"/>
                </a:solidFill>
              </a:rPr>
              <a:t>στην περιοχή της συγχώνευσης.</a:t>
            </a:r>
            <a:endParaRPr lang="el-GR" sz="3200" dirty="0">
              <a:solidFill>
                <a:srgbClr val="7030A0"/>
              </a:solidFill>
            </a:endParaRPr>
          </a:p>
        </p:txBody>
      </p:sp>
      <p:pic>
        <p:nvPicPr>
          <p:cNvPr id="92162" name="Picture 2" descr="https://static-content.springer.com/image/art%3A10.1007%2Fs12253-011-9484-6/MediaObjects/12253_2011_9484_Fig1_HTML.gif"/>
          <p:cNvPicPr>
            <a:picLocks noChangeAspect="1" noChangeArrowheads="1"/>
          </p:cNvPicPr>
          <p:nvPr/>
        </p:nvPicPr>
        <p:blipFill>
          <a:blip r:embed="rId3" cstate="print"/>
          <a:srcRect/>
          <a:stretch>
            <a:fillRect/>
          </a:stretch>
        </p:blipFill>
        <p:spPr bwMode="auto">
          <a:xfrm>
            <a:off x="-642974" y="2071678"/>
            <a:ext cx="5241614" cy="4000528"/>
          </a:xfrm>
          <a:prstGeom prst="rect">
            <a:avLst/>
          </a:prstGeom>
          <a:noFill/>
        </p:spPr>
      </p:pic>
      <p:pic>
        <p:nvPicPr>
          <p:cNvPr id="92164" name="Picture 4" descr="https://static-content.springer.com/image/art%3A10.1007%2Fs12253-011-9484-6/MediaObjects/12253_2011_9484_Fig2_HTML.gif"/>
          <p:cNvPicPr>
            <a:picLocks noChangeAspect="1" noChangeArrowheads="1"/>
          </p:cNvPicPr>
          <p:nvPr/>
        </p:nvPicPr>
        <p:blipFill>
          <a:blip r:embed="rId4" cstate="print"/>
          <a:srcRect/>
          <a:stretch>
            <a:fillRect/>
          </a:stretch>
        </p:blipFill>
        <p:spPr bwMode="auto">
          <a:xfrm>
            <a:off x="4000496" y="2071678"/>
            <a:ext cx="5347507" cy="4000528"/>
          </a:xfrm>
          <a:prstGeom prst="rect">
            <a:avLst/>
          </a:prstGeom>
          <a:noFill/>
        </p:spPr>
      </p:pic>
      <p:sp>
        <p:nvSpPr>
          <p:cNvPr id="5" name="1 - Τίτλος"/>
          <p:cNvSpPr txBox="1">
            <a:spLocks/>
          </p:cNvSpPr>
          <p:nvPr/>
        </p:nvSpPr>
        <p:spPr>
          <a:xfrm>
            <a:off x="0" y="6000768"/>
            <a:ext cx="4000496" cy="857232"/>
          </a:xfrm>
          <a:prstGeom prst="rect">
            <a:avLst/>
          </a:prstGeom>
        </p:spPr>
        <p:txBody>
          <a:bodyPr vert="horz" lIns="91440" tIns="45720" rIns="91440" bIns="45720" rtlCol="0" anchor="ctr">
            <a:normAutofit fontScale="3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rgbClr val="7030A0"/>
                </a:solidFill>
                <a:effectLst/>
                <a:uLnTx/>
                <a:uFillTx/>
                <a:latin typeface="+mj-lt"/>
                <a:ea typeface="+mj-ea"/>
                <a:cs typeface="+mj-cs"/>
              </a:rPr>
              <a:t>Αναγνωρίζονται  λεπτότατες </a:t>
            </a:r>
            <a:r>
              <a:rPr kumimoji="0" lang="el-GR" sz="4400" b="0" i="0" u="none" strike="noStrike" kern="1200" cap="none" spc="0" normalizeH="0" baseline="0" noProof="0" dirty="0" err="1" smtClean="0">
                <a:ln>
                  <a:noFill/>
                </a:ln>
                <a:solidFill>
                  <a:srgbClr val="7030A0"/>
                </a:solidFill>
                <a:effectLst/>
                <a:uLnTx/>
                <a:uFillTx/>
                <a:latin typeface="+mj-lt"/>
                <a:ea typeface="+mj-ea"/>
                <a:cs typeface="+mj-cs"/>
              </a:rPr>
              <a:t>στρωματικές</a:t>
            </a:r>
            <a:r>
              <a:rPr kumimoji="0" lang="el-GR" sz="4400" b="0" i="0" u="none" strike="noStrike" kern="1200" cap="none" spc="0" normalizeH="0" baseline="0" noProof="0" dirty="0" smtClean="0">
                <a:ln>
                  <a:noFill/>
                </a:ln>
                <a:solidFill>
                  <a:srgbClr val="7030A0"/>
                </a:solidFill>
                <a:effectLst/>
                <a:uLnTx/>
                <a:uFillTx/>
                <a:latin typeface="+mj-lt"/>
                <a:ea typeface="+mj-ea"/>
                <a:cs typeface="+mj-cs"/>
              </a:rPr>
              <a:t> ίνες ανάμεσα στους αδένες και δύο γραμμές πυρήνων. Δεν πρόκειται για συγχώνευση. </a:t>
            </a:r>
            <a:r>
              <a:rPr kumimoji="0" lang="en-US" sz="4400" b="0" i="0" u="none" strike="noStrike" kern="1200" cap="none" spc="0" normalizeH="0" baseline="0" noProof="0" dirty="0" smtClean="0">
                <a:ln>
                  <a:noFill/>
                </a:ln>
                <a:solidFill>
                  <a:srgbClr val="7030A0"/>
                </a:solidFill>
                <a:effectLst/>
                <a:uLnTx/>
                <a:uFillTx/>
                <a:latin typeface="+mj-lt"/>
                <a:ea typeface="+mj-ea"/>
                <a:cs typeface="+mj-cs"/>
              </a:rPr>
              <a:t>A</a:t>
            </a:r>
            <a:r>
              <a:rPr kumimoji="0" lang="el-GR" sz="4400" b="0" i="0" u="none" strike="noStrike" kern="1200" cap="none" spc="0" normalizeH="0" baseline="0" noProof="0" dirty="0" err="1" smtClean="0">
                <a:ln>
                  <a:noFill/>
                </a:ln>
                <a:solidFill>
                  <a:srgbClr val="7030A0"/>
                </a:solidFill>
                <a:effectLst/>
                <a:uLnTx/>
                <a:uFillTx/>
                <a:latin typeface="+mj-lt"/>
                <a:ea typeface="+mj-ea"/>
                <a:cs typeface="+mj-cs"/>
              </a:rPr>
              <a:t>θροιστικός</a:t>
            </a:r>
            <a:r>
              <a:rPr kumimoji="0" lang="el-GR" sz="4400" b="0" i="0" u="none" strike="noStrike" kern="1200" cap="none" spc="0" normalizeH="0" baseline="0" noProof="0" dirty="0" smtClean="0">
                <a:ln>
                  <a:noFill/>
                </a:ln>
                <a:solidFill>
                  <a:srgbClr val="7030A0"/>
                </a:solidFill>
                <a:effectLst/>
                <a:uLnTx/>
                <a:uFillTx/>
                <a:latin typeface="+mj-lt"/>
                <a:ea typeface="+mj-ea"/>
                <a:cs typeface="+mj-cs"/>
              </a:rPr>
              <a:t> βαθμός  κατά </a:t>
            </a:r>
            <a:r>
              <a:rPr kumimoji="0" lang="en-US" sz="4400" b="0" i="0" u="none" strike="noStrike" kern="1200" cap="none" spc="0" normalizeH="0" baseline="0" noProof="0" dirty="0" smtClean="0">
                <a:ln>
                  <a:noFill/>
                </a:ln>
                <a:solidFill>
                  <a:srgbClr val="7030A0"/>
                </a:solidFill>
                <a:effectLst/>
                <a:uLnTx/>
                <a:uFillTx/>
                <a:latin typeface="+mj-lt"/>
                <a:ea typeface="+mj-ea"/>
                <a:cs typeface="+mj-cs"/>
              </a:rPr>
              <a:t>Gleason 6 (3+3).</a:t>
            </a:r>
            <a:endParaRPr kumimoji="0" lang="el-GR" sz="4400" b="0" i="0" u="none" strike="noStrike" kern="1200" cap="none" spc="0" normalizeH="0" baseline="0" noProof="0" dirty="0">
              <a:ln>
                <a:noFill/>
              </a:ln>
              <a:solidFill>
                <a:srgbClr val="7030A0"/>
              </a:solidFill>
              <a:effectLst/>
              <a:uLnTx/>
              <a:uFillTx/>
              <a:latin typeface="+mj-lt"/>
              <a:ea typeface="+mj-ea"/>
              <a:cs typeface="+mj-cs"/>
            </a:endParaRPr>
          </a:p>
        </p:txBody>
      </p:sp>
      <p:sp>
        <p:nvSpPr>
          <p:cNvPr id="6" name="1 - Τίτλος"/>
          <p:cNvSpPr txBox="1">
            <a:spLocks/>
          </p:cNvSpPr>
          <p:nvPr/>
        </p:nvSpPr>
        <p:spPr>
          <a:xfrm>
            <a:off x="4143372" y="6072206"/>
            <a:ext cx="5000628" cy="785794"/>
          </a:xfrm>
          <a:prstGeom prst="rect">
            <a:avLst/>
          </a:prstGeom>
        </p:spPr>
        <p:txBody>
          <a:bodyPr vert="horz" lIns="91440" tIns="45720" rIns="91440" bIns="45720" rtlCol="0" anchor="ctr">
            <a:normAutofit fontScale="4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rgbClr val="7030A0"/>
                </a:solidFill>
                <a:effectLst/>
                <a:uLnTx/>
                <a:uFillTx/>
                <a:latin typeface="+mj-lt"/>
                <a:ea typeface="+mj-ea"/>
                <a:cs typeface="+mj-cs"/>
              </a:rPr>
              <a:t>Διακριτή εδώ η </a:t>
            </a:r>
            <a:r>
              <a:rPr kumimoji="0" lang="el-GR" sz="4400" b="0" i="0" u="none" strike="noStrike" kern="1200" cap="none" spc="0" normalizeH="0" noProof="0" dirty="0" smtClean="0">
                <a:ln>
                  <a:noFill/>
                </a:ln>
                <a:solidFill>
                  <a:srgbClr val="7030A0"/>
                </a:solidFill>
                <a:effectLst/>
                <a:uLnTx/>
                <a:uFillTx/>
                <a:latin typeface="+mj-lt"/>
                <a:ea typeface="+mj-ea"/>
                <a:cs typeface="+mj-cs"/>
              </a:rPr>
              <a:t> </a:t>
            </a:r>
            <a:r>
              <a:rPr kumimoji="0" lang="el-GR" sz="4400" b="0" i="0" u="none" strike="noStrike" kern="1200" cap="none" spc="0" normalizeH="0" baseline="0" noProof="0" dirty="0" smtClean="0">
                <a:ln>
                  <a:noFill/>
                </a:ln>
                <a:solidFill>
                  <a:srgbClr val="7030A0"/>
                </a:solidFill>
                <a:effectLst/>
                <a:uLnTx/>
                <a:uFillTx/>
                <a:latin typeface="+mj-lt"/>
                <a:ea typeface="+mj-ea"/>
                <a:cs typeface="+mj-cs"/>
              </a:rPr>
              <a:t>συγχώνευση. </a:t>
            </a:r>
            <a:r>
              <a:rPr kumimoji="0" lang="en-US" sz="4400" b="0" i="0" u="none" strike="noStrike" kern="1200" cap="none" spc="0" normalizeH="0" baseline="0" noProof="0" dirty="0" smtClean="0">
                <a:ln>
                  <a:noFill/>
                </a:ln>
                <a:solidFill>
                  <a:srgbClr val="7030A0"/>
                </a:solidFill>
                <a:effectLst/>
                <a:uLnTx/>
                <a:uFillTx/>
                <a:latin typeface="+mj-lt"/>
                <a:ea typeface="+mj-ea"/>
                <a:cs typeface="+mj-cs"/>
              </a:rPr>
              <a:t>A</a:t>
            </a:r>
            <a:r>
              <a:rPr kumimoji="0" lang="el-GR" sz="4400" b="0" i="0" u="none" strike="noStrike" kern="1200" cap="none" spc="0" normalizeH="0" baseline="0" noProof="0" dirty="0" err="1" smtClean="0">
                <a:ln>
                  <a:noFill/>
                </a:ln>
                <a:solidFill>
                  <a:srgbClr val="7030A0"/>
                </a:solidFill>
                <a:effectLst/>
                <a:uLnTx/>
                <a:uFillTx/>
                <a:latin typeface="+mj-lt"/>
                <a:ea typeface="+mj-ea"/>
                <a:cs typeface="+mj-cs"/>
              </a:rPr>
              <a:t>θροιστικός</a:t>
            </a:r>
            <a:r>
              <a:rPr kumimoji="0" lang="el-GR" sz="4400" b="0" i="0" u="none" strike="noStrike" kern="1200" cap="none" spc="0" normalizeH="0" baseline="0" noProof="0" dirty="0" smtClean="0">
                <a:ln>
                  <a:noFill/>
                </a:ln>
                <a:solidFill>
                  <a:srgbClr val="7030A0"/>
                </a:solidFill>
                <a:effectLst/>
                <a:uLnTx/>
                <a:uFillTx/>
                <a:latin typeface="+mj-lt"/>
                <a:ea typeface="+mj-ea"/>
                <a:cs typeface="+mj-cs"/>
              </a:rPr>
              <a:t> βαθμός  κατά </a:t>
            </a:r>
            <a:r>
              <a:rPr kumimoji="0" lang="en-US" sz="4400" b="0" i="0" u="none" strike="noStrike" kern="1200" cap="none" spc="0" normalizeH="0" baseline="0" noProof="0" dirty="0" smtClean="0">
                <a:ln>
                  <a:noFill/>
                </a:ln>
                <a:solidFill>
                  <a:srgbClr val="7030A0"/>
                </a:solidFill>
                <a:effectLst/>
                <a:uLnTx/>
                <a:uFillTx/>
                <a:latin typeface="+mj-lt"/>
                <a:ea typeface="+mj-ea"/>
                <a:cs typeface="+mj-cs"/>
              </a:rPr>
              <a:t>Gleason </a:t>
            </a:r>
            <a:r>
              <a:rPr kumimoji="0" lang="el-GR" sz="4400" b="0" i="0" u="none" strike="noStrike" kern="1200" cap="none" spc="0" normalizeH="0" baseline="0" noProof="0" dirty="0" smtClean="0">
                <a:ln>
                  <a:noFill/>
                </a:ln>
                <a:solidFill>
                  <a:srgbClr val="7030A0"/>
                </a:solidFill>
                <a:effectLst/>
                <a:uLnTx/>
                <a:uFillTx/>
                <a:latin typeface="+mj-lt"/>
                <a:ea typeface="+mj-ea"/>
                <a:cs typeface="+mj-cs"/>
              </a:rPr>
              <a:t>7</a:t>
            </a:r>
            <a:r>
              <a:rPr kumimoji="0" lang="en-US" sz="4400" b="0" i="0" u="none" strike="noStrike" kern="1200" cap="none" spc="0" normalizeH="0" baseline="0" noProof="0" dirty="0" smtClean="0">
                <a:ln>
                  <a:noFill/>
                </a:ln>
                <a:solidFill>
                  <a:srgbClr val="7030A0"/>
                </a:solidFill>
                <a:effectLst/>
                <a:uLnTx/>
                <a:uFillTx/>
                <a:latin typeface="+mj-lt"/>
                <a:ea typeface="+mj-ea"/>
                <a:cs typeface="+mj-cs"/>
              </a:rPr>
              <a:t> (</a:t>
            </a:r>
            <a:r>
              <a:rPr kumimoji="0" lang="en-US" sz="4400" b="1" i="0" u="none" strike="noStrike" kern="1200" cap="none" spc="0" normalizeH="0" baseline="0" noProof="0" dirty="0" smtClean="0">
                <a:ln>
                  <a:noFill/>
                </a:ln>
                <a:solidFill>
                  <a:srgbClr val="7030A0"/>
                </a:solidFill>
                <a:effectLst/>
                <a:uLnTx/>
                <a:uFillTx/>
                <a:latin typeface="+mj-lt"/>
                <a:ea typeface="+mj-ea"/>
                <a:cs typeface="+mj-cs"/>
              </a:rPr>
              <a:t>3</a:t>
            </a:r>
            <a:r>
              <a:rPr kumimoji="0" lang="en-US" sz="4400" b="0" i="0" u="none" strike="noStrike" kern="1200" cap="none" spc="0" normalizeH="0" baseline="0" noProof="0" dirty="0" smtClean="0">
                <a:ln>
                  <a:noFill/>
                </a:ln>
                <a:solidFill>
                  <a:srgbClr val="7030A0"/>
                </a:solidFill>
                <a:effectLst/>
                <a:uLnTx/>
                <a:uFillTx/>
                <a:latin typeface="+mj-lt"/>
                <a:ea typeface="+mj-ea"/>
                <a:cs typeface="+mj-cs"/>
              </a:rPr>
              <a:t>+</a:t>
            </a:r>
            <a:r>
              <a:rPr kumimoji="0" lang="el-GR" sz="4400" b="0" i="0" u="none" strike="noStrike" kern="1200" cap="none" spc="0" normalizeH="0" baseline="0" noProof="0" dirty="0" smtClean="0">
                <a:ln>
                  <a:noFill/>
                </a:ln>
                <a:solidFill>
                  <a:srgbClr val="7030A0"/>
                </a:solidFill>
                <a:effectLst/>
                <a:uLnTx/>
                <a:uFillTx/>
                <a:latin typeface="+mj-lt"/>
                <a:ea typeface="+mj-ea"/>
                <a:cs typeface="+mj-cs"/>
              </a:rPr>
              <a:t>4</a:t>
            </a:r>
            <a:r>
              <a:rPr kumimoji="0" lang="en-US" sz="4400" b="0" i="0" u="none" strike="noStrike" kern="1200" cap="none" spc="0" normalizeH="0" baseline="0" noProof="0" dirty="0" smtClean="0">
                <a:ln>
                  <a:noFill/>
                </a:ln>
                <a:solidFill>
                  <a:srgbClr val="7030A0"/>
                </a:solidFill>
                <a:effectLst/>
                <a:uLnTx/>
                <a:uFillTx/>
                <a:latin typeface="+mj-lt"/>
                <a:ea typeface="+mj-ea"/>
                <a:cs typeface="+mj-cs"/>
              </a:rPr>
              <a:t>).</a:t>
            </a:r>
            <a:endParaRPr kumimoji="0" lang="el-GR" sz="4400" b="0" i="0" u="none" strike="noStrike" kern="1200" cap="none" spc="0" normalizeH="0" baseline="0" noProof="0" dirty="0">
              <a:ln>
                <a:noFill/>
              </a:ln>
              <a:solidFill>
                <a:srgbClr val="7030A0"/>
              </a:solidFill>
              <a:effectLst/>
              <a:uLnTx/>
              <a:uFillTx/>
              <a:latin typeface="+mj-lt"/>
              <a:ea typeface="+mj-ea"/>
              <a:cs typeface="+mj-cs"/>
            </a:endParaRPr>
          </a:p>
        </p:txBody>
      </p:sp>
      <p:sp>
        <p:nvSpPr>
          <p:cNvPr id="7" name="6 - Βέλος προς τα κάτω"/>
          <p:cNvSpPr/>
          <p:nvPr/>
        </p:nvSpPr>
        <p:spPr>
          <a:xfrm rot="2923706">
            <a:off x="2750854" y="3303343"/>
            <a:ext cx="220884" cy="3865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Βέλος προς τα κάτω"/>
          <p:cNvSpPr/>
          <p:nvPr/>
        </p:nvSpPr>
        <p:spPr>
          <a:xfrm rot="2923706">
            <a:off x="3536670" y="4374914"/>
            <a:ext cx="220884" cy="3865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inkTgt spid="_x0000_s111618"/>
                                        </p:tgtEl>
                                        <p:attrNameLst>
                                          <p:attrName>style.visibility</p:attrName>
                                        </p:attrNameLst>
                                      </p:cBhvr>
                                      <p:to>
                                        <p:strVal val="visible"/>
                                      </p:to>
                                    </p:set>
                                    <p:animEffect transition="in" filter="wipe(down)">
                                      <p:cBhvr>
                                        <p:cTn id="7" dur="500"/>
                                        <p:tgtEl>
                                          <p:inkTgt spid="_x0000_s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6"/>
          <p:cNvSpPr>
            <a:spLocks noChangeArrowheads="1"/>
          </p:cNvSpPr>
          <p:nvPr/>
        </p:nvSpPr>
        <p:spPr bwMode="auto">
          <a:xfrm>
            <a:off x="8572500" y="6350000"/>
            <a:ext cx="476250" cy="231775"/>
          </a:xfrm>
          <a:prstGeom prst="rect">
            <a:avLst/>
          </a:prstGeom>
          <a:noFill/>
          <a:ln w="9525">
            <a:noFill/>
            <a:miter lim="800000"/>
            <a:headEnd/>
            <a:tailEnd/>
          </a:ln>
          <a:effectLst/>
        </p:spPr>
        <p:txBody>
          <a:bodyPr anchor="ctr">
            <a:spAutoFit/>
          </a:bodyPr>
          <a:lstStyle/>
          <a:p>
            <a:pPr algn="ctr"/>
            <a:r>
              <a:rPr lang="en-US" sz="900">
                <a:solidFill>
                  <a:srgbClr val="999999"/>
                </a:solidFill>
                <a:latin typeface="Calibri" charset="0"/>
              </a:rPr>
              <a:t>2</a:t>
            </a:r>
          </a:p>
        </p:txBody>
      </p:sp>
      <p:sp>
        <p:nvSpPr>
          <p:cNvPr id="23560" name="Rectangle 8"/>
          <p:cNvSpPr>
            <a:spLocks noChangeArrowheads="1"/>
          </p:cNvSpPr>
          <p:nvPr/>
        </p:nvSpPr>
        <p:spPr bwMode="auto">
          <a:xfrm>
            <a:off x="0" y="79375"/>
            <a:ext cx="9128125" cy="369332"/>
          </a:xfrm>
          <a:prstGeom prst="rect">
            <a:avLst/>
          </a:prstGeom>
          <a:noFill/>
          <a:ln w="9525">
            <a:noFill/>
            <a:miter lim="800000"/>
            <a:headEnd/>
            <a:tailEnd/>
          </a:ln>
          <a:effectLst/>
        </p:spPr>
        <p:txBody>
          <a:bodyPr anchor="ctr">
            <a:spAutoFit/>
          </a:bodyPr>
          <a:lstStyle/>
          <a:p>
            <a:pPr algn="ctr"/>
            <a:r>
              <a:rPr lang="el-GR" b="1" dirty="0" smtClean="0">
                <a:solidFill>
                  <a:srgbClr val="00B0F0"/>
                </a:solidFill>
                <a:latin typeface="Calibri" charset="0"/>
              </a:rPr>
              <a:t>ΕΚΤΙΜΗΣΗ ΑΔΕΝΙΚΗΣ ΔΙΑΦΟΡΟΠΟΙΗΣΗΣ  ΩΣ  ΠΡΟΣ ΤΟ ΒΑΘΜΟ  ΣΧΗΜΑΤΙΣΜΟΥ  </a:t>
            </a:r>
            <a:r>
              <a:rPr lang="el-GR" b="1" spc="600" dirty="0" smtClean="0">
                <a:solidFill>
                  <a:srgbClr val="00B0F0"/>
                </a:solidFill>
                <a:latin typeface="Calibri" charset="0"/>
              </a:rPr>
              <a:t>ΑΥΛΩΝ</a:t>
            </a:r>
            <a:r>
              <a:rPr lang="el-GR" b="1" dirty="0" smtClean="0">
                <a:solidFill>
                  <a:srgbClr val="00B0F0"/>
                </a:solidFill>
                <a:latin typeface="Calibri" charset="0"/>
              </a:rPr>
              <a:t> </a:t>
            </a:r>
            <a:endParaRPr lang="en-US" b="1" dirty="0">
              <a:solidFill>
                <a:srgbClr val="00B0F0"/>
              </a:solidFill>
              <a:latin typeface="Calibri" charset="0"/>
            </a:endParaRPr>
          </a:p>
        </p:txBody>
      </p:sp>
      <p:pic>
        <p:nvPicPr>
          <p:cNvPr id="92162" name="Picture 2" descr="Graphic"/>
          <p:cNvPicPr>
            <a:picLocks noChangeAspect="1" noChangeArrowheads="1"/>
          </p:cNvPicPr>
          <p:nvPr/>
        </p:nvPicPr>
        <p:blipFill>
          <a:blip r:embed="rId2" cstate="print"/>
          <a:srcRect/>
          <a:stretch>
            <a:fillRect/>
          </a:stretch>
        </p:blipFill>
        <p:spPr bwMode="auto">
          <a:xfrm>
            <a:off x="0" y="428604"/>
            <a:ext cx="9144000" cy="4800600"/>
          </a:xfrm>
          <a:prstGeom prst="rect">
            <a:avLst/>
          </a:prstGeom>
          <a:noFill/>
        </p:spPr>
      </p:pic>
      <p:sp>
        <p:nvSpPr>
          <p:cNvPr id="9" name="2 - Θέση περιεχομένου"/>
          <p:cNvSpPr txBox="1">
            <a:spLocks/>
          </p:cNvSpPr>
          <p:nvPr/>
        </p:nvSpPr>
        <p:spPr>
          <a:xfrm>
            <a:off x="0" y="5214950"/>
            <a:ext cx="9144000" cy="1643050"/>
          </a:xfrm>
          <a:prstGeom prst="rect">
            <a:avLst/>
          </a:prstGeom>
        </p:spPr>
        <p:txBody>
          <a:bodyPr>
            <a:normAutofit fontScale="40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accent2">
                    <a:lumMod val="50000"/>
                  </a:schemeClr>
                </a:solidFill>
                <a:effectLst/>
                <a:uLnTx/>
                <a:uFillTx/>
                <a:latin typeface="+mn-lt"/>
                <a:ea typeface="+mn-ea"/>
                <a:cs typeface="+mn-cs"/>
              </a:rPr>
              <a:t>Αδένες με καλοσχηματισμένους αυλούς  (Εικ. Α, βέλη υπ’ αριθμ.1)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accent2">
                    <a:lumMod val="50000"/>
                  </a:schemeClr>
                </a:solidFill>
                <a:effectLst/>
                <a:uLnTx/>
                <a:uFillTx/>
                <a:latin typeface="+mn-lt"/>
                <a:ea typeface="+mn-ea"/>
                <a:cs typeface="+mn-cs"/>
              </a:rPr>
              <a:t>Αδένες με καλοσχηματισμένους  αλλά μικρότατους  αυλούς , μικρότερους από τους πυρήνες της επένδυσής τους   (Εικ. Α, βέλη υπ’ αριθμ.2)</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accent2">
                    <a:lumMod val="50000"/>
                  </a:schemeClr>
                </a:solidFill>
                <a:effectLst/>
                <a:uLnTx/>
                <a:uFillTx/>
                <a:latin typeface="+mn-lt"/>
                <a:ea typeface="+mn-ea"/>
                <a:cs typeface="+mn-cs"/>
              </a:rPr>
              <a:t>Αναμεμιγμένοι αδένες με καλοσχηματισμένους , μικρότατους  αυλούς  (Εικ.Β, κύκλος)</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accent2">
                    <a:lumMod val="50000"/>
                  </a:schemeClr>
                </a:solidFill>
                <a:effectLst/>
                <a:uLnTx/>
                <a:uFillTx/>
                <a:latin typeface="+mn-lt"/>
                <a:ea typeface="+mn-ea"/>
                <a:cs typeface="+mn-cs"/>
              </a:rPr>
              <a:t>Αδένες με ασαφείς αυλούς (Εικ.</a:t>
            </a:r>
            <a:r>
              <a:rPr kumimoji="0" lang="en-US" sz="3200" b="0" i="0" u="none" strike="noStrike" kern="1200" cap="none" spc="0" normalizeH="0" baseline="0" noProof="0" dirty="0" smtClean="0">
                <a:ln>
                  <a:noFill/>
                </a:ln>
                <a:solidFill>
                  <a:schemeClr val="accent2">
                    <a:lumMod val="50000"/>
                  </a:schemeClr>
                </a:solidFill>
                <a:effectLst/>
                <a:uLnTx/>
                <a:uFillTx/>
                <a:latin typeface="+mn-lt"/>
                <a:ea typeface="+mn-ea"/>
                <a:cs typeface="+mn-cs"/>
              </a:rPr>
              <a:t>C</a:t>
            </a:r>
            <a:r>
              <a:rPr kumimoji="0" lang="el-GR" sz="3200" b="0" i="0" u="none" strike="noStrike" kern="1200" cap="none" spc="0" normalizeH="0" baseline="0" noProof="0" dirty="0" smtClean="0">
                <a:ln>
                  <a:noFill/>
                </a:ln>
                <a:solidFill>
                  <a:schemeClr val="accent2">
                    <a:lumMod val="50000"/>
                  </a:schemeClr>
                </a:solidFill>
                <a:effectLst/>
                <a:uLnTx/>
                <a:uFillTx/>
                <a:latin typeface="+mn-lt"/>
                <a:ea typeface="+mn-ea"/>
                <a:cs typeface="+mn-cs"/>
              </a:rPr>
              <a:t>, κύκλοι)</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accent2">
                    <a:lumMod val="50000"/>
                  </a:schemeClr>
                </a:solidFill>
                <a:effectLst/>
                <a:uLnTx/>
                <a:uFillTx/>
                <a:latin typeface="+mn-lt"/>
                <a:ea typeface="+mn-ea"/>
                <a:cs typeface="+mn-cs"/>
              </a:rPr>
              <a:t>Αδένες  με καθόλου ή σπάνια διακριτούς αυλούς αυλούς  (Εικ. Α, βέλη υπ’ αριθμ.3 και εικ.</a:t>
            </a:r>
            <a:r>
              <a:rPr kumimoji="0" lang="en-US" sz="3200" b="0" i="0" u="none" strike="noStrike" kern="1200" cap="none" spc="0" normalizeH="0" baseline="0" noProof="0" dirty="0" smtClean="0">
                <a:ln>
                  <a:noFill/>
                </a:ln>
                <a:solidFill>
                  <a:schemeClr val="accent2">
                    <a:lumMod val="50000"/>
                  </a:schemeClr>
                </a:solidFill>
                <a:effectLst/>
                <a:uLnTx/>
                <a:uFillTx/>
                <a:latin typeface="+mn-lt"/>
                <a:ea typeface="+mn-ea"/>
                <a:cs typeface="+mn-cs"/>
              </a:rPr>
              <a:t>D</a:t>
            </a:r>
            <a:r>
              <a:rPr kumimoji="0" lang="el-GR" sz="3200" b="0" i="0" u="none" strike="noStrike" kern="1200" cap="none" spc="0" normalizeH="0" baseline="0" noProof="0" dirty="0" smtClean="0">
                <a:ln>
                  <a:noFill/>
                </a:ln>
                <a:solidFill>
                  <a:schemeClr val="accent2">
                    <a:lumMod val="50000"/>
                  </a:schemeClr>
                </a:solidFill>
                <a:effectLst/>
                <a:uLnTx/>
                <a:uFillTx/>
                <a:latin typeface="+mn-lt"/>
                <a:ea typeface="+mn-ea"/>
                <a:cs typeface="+mn-cs"/>
              </a:rPr>
              <a:t>) </a:t>
            </a:r>
            <a:endParaRPr kumimoji="0" lang="en-US" sz="3200" b="0" i="0" u="none" strike="noStrike" kern="1200" cap="none" spc="0" normalizeH="0" baseline="0" noProof="0" dirty="0" smtClean="0">
              <a:ln>
                <a:noFill/>
              </a:ln>
              <a:solidFill>
                <a:schemeClr val="accent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accent2">
                    <a:lumMod val="50000"/>
                  </a:schemeClr>
                </a:solidFill>
                <a:effectLst/>
                <a:uLnTx/>
                <a:uFillTx/>
                <a:latin typeface="+mn-lt"/>
                <a:ea typeface="+mn-ea"/>
                <a:cs typeface="+mn-cs"/>
              </a:rPr>
              <a:t>Επιμηκυσμένοι, συμπιεσμένοι αδένες (Εικ.Ε, βέλη)</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accent2">
                    <a:lumMod val="50000"/>
                  </a:schemeClr>
                </a:solidFill>
                <a:effectLst/>
                <a:uLnTx/>
                <a:uFillTx/>
                <a:latin typeface="+mn-lt"/>
                <a:ea typeface="+mn-ea"/>
                <a:cs typeface="+mn-cs"/>
              </a:rPr>
              <a:t>Επιμηκυσμένες φωλιές με καθόλου ή σπάνιους αυλούς (Εικ. </a:t>
            </a:r>
            <a:r>
              <a:rPr kumimoji="0" lang="en-US" sz="3200" b="0" i="0" u="none" strike="noStrike" kern="1200" cap="none" spc="0" normalizeH="0" baseline="0" noProof="0" dirty="0" smtClean="0">
                <a:ln>
                  <a:noFill/>
                </a:ln>
                <a:solidFill>
                  <a:schemeClr val="accent2">
                    <a:lumMod val="50000"/>
                  </a:schemeClr>
                </a:solidFill>
                <a:effectLst/>
                <a:uLnTx/>
                <a:uFillTx/>
                <a:latin typeface="+mn-lt"/>
                <a:ea typeface="+mn-ea"/>
                <a:cs typeface="+mn-cs"/>
              </a:rPr>
              <a:t>F</a:t>
            </a:r>
            <a:r>
              <a:rPr kumimoji="0" lang="el-GR" sz="3200" b="0" i="0" u="none" strike="noStrike" kern="1200" cap="none" spc="0" normalizeH="0" baseline="0" noProof="0" dirty="0" smtClean="0">
                <a:ln>
                  <a:noFill/>
                </a:ln>
                <a:solidFill>
                  <a:schemeClr val="accent2">
                    <a:lumMod val="50000"/>
                  </a:schemeClr>
                </a:solidFill>
                <a:effectLst/>
                <a:uLnTx/>
                <a:uFillTx/>
                <a:latin typeface="+mn-lt"/>
                <a:ea typeface="+mn-ea"/>
                <a:cs typeface="+mn-cs"/>
              </a:rPr>
              <a:t>)</a:t>
            </a:r>
            <a:endParaRPr kumimoji="0" lang="el-GR" sz="3200" b="0" i="0" u="none" strike="noStrike" kern="1200" cap="none" spc="0" normalizeH="0" baseline="0" noProof="0" dirty="0">
              <a:ln>
                <a:noFill/>
              </a:ln>
              <a:solidFill>
                <a:schemeClr val="accent2">
                  <a:lumMod val="50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268760"/>
          </a:xfrm>
        </p:spPr>
        <p:txBody>
          <a:bodyPr>
            <a:normAutofit fontScale="90000"/>
          </a:bodyPr>
          <a:lstStyle/>
          <a:p>
            <a:r>
              <a:rPr lang="el-GR" sz="3600" b="1" dirty="0" smtClean="0">
                <a:effectLst>
                  <a:outerShdw blurRad="38100" dist="38100" dir="2700000" algn="tl">
                    <a:srgbClr val="000000">
                      <a:alpha val="43137"/>
                    </a:srgbClr>
                  </a:outerShdw>
                </a:effectLst>
              </a:rPr>
              <a:t>ΔΙΑΥΓΟΚΥΤΤΑΡΙΚΟ ΘΗΛΩΔΕΣ ΝΚΚ</a:t>
            </a:r>
            <a:r>
              <a:rPr lang="el-GR" sz="2400" dirty="0" smtClean="0"/>
              <a:t/>
            </a:r>
            <a:br>
              <a:rPr lang="el-GR" sz="2400" dirty="0" smtClean="0"/>
            </a:br>
            <a:r>
              <a:rPr lang="el-GR" sz="2400" dirty="0" smtClean="0"/>
              <a:t>Διάταξη των πυρήνων μακράν του </a:t>
            </a:r>
            <a:r>
              <a:rPr lang="el-GR" sz="2400" dirty="0" err="1" smtClean="0"/>
              <a:t>βασικ</a:t>
            </a:r>
            <a:r>
              <a:rPr lang="en-US" sz="2400" dirty="0" smtClean="0"/>
              <a:t>o</a:t>
            </a:r>
            <a:r>
              <a:rPr lang="el-GR" sz="2400" dirty="0" smtClean="0"/>
              <a:t>ύ άκρου των καρκινικών κυττάρων.</a:t>
            </a:r>
            <a:br>
              <a:rPr lang="el-GR" sz="2400" dirty="0" smtClean="0"/>
            </a:br>
            <a:endParaRPr lang="el-GR" sz="2400" dirty="0"/>
          </a:p>
        </p:txBody>
      </p:sp>
      <p:pic>
        <p:nvPicPr>
          <p:cNvPr id="1026" name="Picture 2" descr="http://upload.wikimedia.org/wikipedia/commons/8/8c/Clear_cell_papillary_renal_cell_carcinoma_-_very_high_mag.jpg"/>
          <p:cNvPicPr>
            <a:picLocks noChangeAspect="1" noChangeArrowheads="1"/>
          </p:cNvPicPr>
          <p:nvPr/>
        </p:nvPicPr>
        <p:blipFill>
          <a:blip r:embed="rId2" cstate="print"/>
          <a:srcRect/>
          <a:stretch>
            <a:fillRect/>
          </a:stretch>
        </p:blipFill>
        <p:spPr bwMode="auto">
          <a:xfrm>
            <a:off x="4067944" y="980728"/>
            <a:ext cx="4212469" cy="2808312"/>
          </a:xfrm>
          <a:prstGeom prst="rect">
            <a:avLst/>
          </a:prstGeom>
          <a:noFill/>
        </p:spPr>
      </p:pic>
      <p:pic>
        <p:nvPicPr>
          <p:cNvPr id="1028" name="Picture 4" descr="http://upload.wikimedia.org/wikipedia/commons/2/21/Clear_cell_papillary_renal_cell_carcinoma_-_high_mag.jpg"/>
          <p:cNvPicPr>
            <a:picLocks noChangeAspect="1" noChangeArrowheads="1"/>
          </p:cNvPicPr>
          <p:nvPr/>
        </p:nvPicPr>
        <p:blipFill>
          <a:blip r:embed="rId3" cstate="print"/>
          <a:srcRect/>
          <a:stretch>
            <a:fillRect/>
          </a:stretch>
        </p:blipFill>
        <p:spPr bwMode="auto">
          <a:xfrm rot="16200000">
            <a:off x="-630578" y="2150858"/>
            <a:ext cx="5292588" cy="3528392"/>
          </a:xfrm>
          <a:prstGeom prst="rect">
            <a:avLst/>
          </a:prstGeom>
          <a:noFill/>
        </p:spPr>
      </p:pic>
      <p:pic>
        <p:nvPicPr>
          <p:cNvPr id="1030" name="Picture 6" descr="http://www.pathpedia.com/clear-cell-papillary-renal-cell-carcinoma-%5b2-kd024-2%5d.jpeg?Width=600&amp;Height=450&amp;Format=4"/>
          <p:cNvPicPr>
            <a:picLocks noChangeAspect="1" noChangeArrowheads="1"/>
          </p:cNvPicPr>
          <p:nvPr/>
        </p:nvPicPr>
        <p:blipFill>
          <a:blip r:embed="rId4" cstate="print"/>
          <a:srcRect/>
          <a:stretch>
            <a:fillRect/>
          </a:stretch>
        </p:blipFill>
        <p:spPr bwMode="auto">
          <a:xfrm>
            <a:off x="4286248" y="3929066"/>
            <a:ext cx="3714776" cy="2732504"/>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6"/>
          <p:cNvSpPr>
            <a:spLocks noChangeArrowheads="1"/>
          </p:cNvSpPr>
          <p:nvPr/>
        </p:nvSpPr>
        <p:spPr bwMode="auto">
          <a:xfrm>
            <a:off x="8572500" y="6350000"/>
            <a:ext cx="476250" cy="231775"/>
          </a:xfrm>
          <a:prstGeom prst="rect">
            <a:avLst/>
          </a:prstGeom>
          <a:noFill/>
          <a:ln w="9525">
            <a:noFill/>
            <a:miter lim="800000"/>
            <a:headEnd/>
            <a:tailEnd/>
          </a:ln>
          <a:effectLst/>
        </p:spPr>
        <p:txBody>
          <a:bodyPr anchor="ctr">
            <a:spAutoFit/>
          </a:bodyPr>
          <a:lstStyle/>
          <a:p>
            <a:pPr algn="ctr"/>
            <a:r>
              <a:rPr lang="en-US" sz="900">
                <a:solidFill>
                  <a:srgbClr val="999999"/>
                </a:solidFill>
                <a:latin typeface="Calibri" charset="0"/>
              </a:rPr>
              <a:t>2</a:t>
            </a:r>
          </a:p>
        </p:txBody>
      </p:sp>
      <p:sp>
        <p:nvSpPr>
          <p:cNvPr id="23560" name="Rectangle 8"/>
          <p:cNvSpPr>
            <a:spLocks noChangeArrowheads="1"/>
          </p:cNvSpPr>
          <p:nvPr/>
        </p:nvSpPr>
        <p:spPr bwMode="auto">
          <a:xfrm>
            <a:off x="3571868" y="0"/>
            <a:ext cx="5556257" cy="6986528"/>
          </a:xfrm>
          <a:prstGeom prst="rect">
            <a:avLst/>
          </a:prstGeom>
          <a:noFill/>
          <a:ln w="9525">
            <a:noFill/>
            <a:miter lim="800000"/>
            <a:headEnd/>
            <a:tailEnd/>
          </a:ln>
          <a:effectLst/>
        </p:spPr>
        <p:txBody>
          <a:bodyPr wrap="square" anchor="ctr">
            <a:spAutoFit/>
          </a:bodyPr>
          <a:lstStyle/>
          <a:p>
            <a:pPr algn="ctr"/>
            <a:r>
              <a:rPr lang="el-GR" sz="3200" b="1" spc="600" dirty="0" smtClean="0">
                <a:solidFill>
                  <a:srgbClr val="FF0000"/>
                </a:solidFill>
                <a:latin typeface="Calibri" charset="0"/>
              </a:rPr>
              <a:t>ΣΥΝΑΘΡΟΙΖΟΜΕΝΟΙ</a:t>
            </a:r>
            <a:r>
              <a:rPr lang="el-GR" sz="3200" b="1" dirty="0" smtClean="0">
                <a:solidFill>
                  <a:srgbClr val="FF0000"/>
                </a:solidFill>
                <a:latin typeface="Calibri" charset="0"/>
              </a:rPr>
              <a:t> ΚΑΚΟΣΧΗΜΑΤΙΣΜΕΝΟΙ  ΚΑΡΚΙΝΙΚΟΙ ΑΔΕΝΕΣ</a:t>
            </a:r>
            <a:endParaRPr lang="el-GR" sz="2300" b="1" dirty="0" smtClean="0">
              <a:solidFill>
                <a:srgbClr val="FF0000"/>
              </a:solidFill>
              <a:latin typeface="Calibri" charset="0"/>
            </a:endParaRPr>
          </a:p>
          <a:p>
            <a:pPr algn="ctr"/>
            <a:r>
              <a:rPr lang="el-GR" sz="2800" b="1" dirty="0" smtClean="0">
                <a:solidFill>
                  <a:schemeClr val="accent2">
                    <a:lumMod val="50000"/>
                  </a:schemeClr>
                </a:solidFill>
                <a:latin typeface="Calibri" charset="0"/>
              </a:rPr>
              <a:t>Κακοσχηματισμένοι καρκινικοί αδένες  [εδώ με λοβιώδη (!) αρχιτεκτονική], οι οποίοι </a:t>
            </a:r>
            <a:r>
              <a:rPr lang="el-GR" sz="2800" b="1" u="sng" dirty="0" smtClean="0">
                <a:solidFill>
                  <a:schemeClr val="accent2">
                    <a:lumMod val="50000"/>
                  </a:schemeClr>
                </a:solidFill>
                <a:latin typeface="Calibri" charset="0"/>
              </a:rPr>
              <a:t>δεν</a:t>
            </a:r>
            <a:r>
              <a:rPr lang="el-GR" sz="2800" b="1" dirty="0" smtClean="0">
                <a:solidFill>
                  <a:schemeClr val="accent2">
                    <a:lumMod val="50000"/>
                  </a:schemeClr>
                </a:solidFill>
                <a:latin typeface="Calibri" charset="0"/>
              </a:rPr>
              <a:t> αναμειγνύονται με άλλους, καλοσχηματισμένους  καρκινικούς αδένες.</a:t>
            </a:r>
            <a:endParaRPr lang="el-GR" sz="2300" b="1" dirty="0" smtClean="0">
              <a:solidFill>
                <a:schemeClr val="accent2">
                  <a:lumMod val="50000"/>
                </a:schemeClr>
              </a:solidFill>
              <a:latin typeface="Calibri" charset="0"/>
            </a:endParaRPr>
          </a:p>
          <a:p>
            <a:pPr algn="ctr"/>
            <a:r>
              <a:rPr lang="el-GR" sz="2300" b="1" dirty="0" smtClean="0">
                <a:solidFill>
                  <a:schemeClr val="accent2">
                    <a:lumMod val="50000"/>
                  </a:schemeClr>
                </a:solidFill>
                <a:latin typeface="Calibri" charset="0"/>
              </a:rPr>
              <a:t>Α.  &lt; ή = 5 κακοσχηματισμένοι αδένες , τάση να υπαχθούν στο πρότυπο 4</a:t>
            </a:r>
          </a:p>
          <a:p>
            <a:pPr algn="ctr"/>
            <a:endParaRPr lang="el-GR" sz="2300" b="1" dirty="0" smtClean="0">
              <a:solidFill>
                <a:schemeClr val="accent2">
                  <a:lumMod val="50000"/>
                </a:schemeClr>
              </a:solidFill>
              <a:latin typeface="Calibri" charset="0"/>
            </a:endParaRPr>
          </a:p>
          <a:p>
            <a:pPr algn="ctr"/>
            <a:r>
              <a:rPr lang="el-GR" sz="2300" b="1" dirty="0" smtClean="0">
                <a:solidFill>
                  <a:schemeClr val="accent2">
                    <a:lumMod val="50000"/>
                  </a:schemeClr>
                </a:solidFill>
                <a:latin typeface="Calibri" charset="0"/>
              </a:rPr>
              <a:t>Β. 6-10 κακοσχηματισμένοι αδένες , πρότυπο 4</a:t>
            </a:r>
          </a:p>
          <a:p>
            <a:pPr algn="ctr"/>
            <a:endParaRPr lang="el-GR" sz="2300" b="1" dirty="0" smtClean="0">
              <a:solidFill>
                <a:schemeClr val="accent2">
                  <a:lumMod val="50000"/>
                </a:schemeClr>
              </a:solidFill>
              <a:latin typeface="Calibri" charset="0"/>
            </a:endParaRPr>
          </a:p>
          <a:p>
            <a:pPr algn="ctr"/>
            <a:r>
              <a:rPr lang="el-GR" sz="2300" b="1" dirty="0" smtClean="0">
                <a:solidFill>
                  <a:schemeClr val="accent2">
                    <a:lumMod val="50000"/>
                  </a:schemeClr>
                </a:solidFill>
                <a:latin typeface="Calibri" charset="0"/>
              </a:rPr>
              <a:t>Γ. &gt;10 κακοσχηματισμένοι αδένες , πρότυπο 4 </a:t>
            </a:r>
          </a:p>
        </p:txBody>
      </p:sp>
      <p:pic>
        <p:nvPicPr>
          <p:cNvPr id="91138" name="Picture 2" descr="Graphic"/>
          <p:cNvPicPr>
            <a:picLocks noChangeAspect="1" noChangeArrowheads="1"/>
          </p:cNvPicPr>
          <p:nvPr/>
        </p:nvPicPr>
        <p:blipFill>
          <a:blip r:embed="rId2" cstate="print"/>
          <a:srcRect/>
          <a:stretch>
            <a:fillRect/>
          </a:stretch>
        </p:blipFill>
        <p:spPr bwMode="auto">
          <a:xfrm>
            <a:off x="571472" y="0"/>
            <a:ext cx="2846070" cy="68580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6"/>
          <p:cNvSpPr>
            <a:spLocks noChangeArrowheads="1"/>
          </p:cNvSpPr>
          <p:nvPr/>
        </p:nvSpPr>
        <p:spPr bwMode="auto">
          <a:xfrm>
            <a:off x="8572500" y="6350000"/>
            <a:ext cx="476250" cy="231775"/>
          </a:xfrm>
          <a:prstGeom prst="rect">
            <a:avLst/>
          </a:prstGeom>
          <a:noFill/>
          <a:ln w="9525">
            <a:noFill/>
            <a:miter lim="800000"/>
            <a:headEnd/>
            <a:tailEnd/>
          </a:ln>
          <a:effectLst/>
        </p:spPr>
        <p:txBody>
          <a:bodyPr anchor="ctr">
            <a:spAutoFit/>
          </a:bodyPr>
          <a:lstStyle/>
          <a:p>
            <a:pPr algn="ctr"/>
            <a:r>
              <a:rPr lang="en-US" sz="900">
                <a:solidFill>
                  <a:srgbClr val="999999"/>
                </a:solidFill>
                <a:latin typeface="Calibri" charset="0"/>
              </a:rPr>
              <a:t>2</a:t>
            </a:r>
          </a:p>
        </p:txBody>
      </p:sp>
      <p:sp>
        <p:nvSpPr>
          <p:cNvPr id="23560" name="Rectangle 8"/>
          <p:cNvSpPr>
            <a:spLocks noChangeArrowheads="1"/>
          </p:cNvSpPr>
          <p:nvPr/>
        </p:nvSpPr>
        <p:spPr bwMode="auto">
          <a:xfrm>
            <a:off x="3357554" y="-142900"/>
            <a:ext cx="5786446" cy="8540800"/>
          </a:xfrm>
          <a:prstGeom prst="rect">
            <a:avLst/>
          </a:prstGeom>
          <a:noFill/>
          <a:ln w="9525">
            <a:noFill/>
            <a:miter lim="800000"/>
            <a:headEnd/>
            <a:tailEnd/>
          </a:ln>
          <a:effectLst/>
        </p:spPr>
        <p:txBody>
          <a:bodyPr wrap="square" anchor="ctr">
            <a:spAutoFit/>
          </a:bodyPr>
          <a:lstStyle/>
          <a:p>
            <a:pPr algn="ctr"/>
            <a:r>
              <a:rPr lang="el-GR" sz="3200" b="1" spc="600" dirty="0" smtClean="0">
                <a:solidFill>
                  <a:srgbClr val="00B0F0"/>
                </a:solidFill>
                <a:latin typeface="Calibri" charset="0"/>
              </a:rPr>
              <a:t>ΑΝΑΜΕΙΓΝΥΟΜΕΝΟΙ </a:t>
            </a:r>
            <a:r>
              <a:rPr lang="el-GR" sz="3200" b="1" u="sng" spc="600" dirty="0" smtClean="0">
                <a:solidFill>
                  <a:srgbClr val="0070C0"/>
                </a:solidFill>
                <a:latin typeface="Calibri" charset="0"/>
              </a:rPr>
              <a:t>ΟΛΩΣ ΠΑΡΑΚΕΙΜΕΝΟΙ </a:t>
            </a:r>
            <a:r>
              <a:rPr lang="el-GR" sz="3200" b="1" dirty="0" smtClean="0">
                <a:solidFill>
                  <a:srgbClr val="00B0F0"/>
                </a:solidFill>
                <a:latin typeface="Calibri" charset="0"/>
              </a:rPr>
              <a:t>ΚΑΚΟΣΧΗΜΑΤΙΣΜΕΝΟΙ  ΚΑΡΚΙΝΙΚΟΙ ΑΔΕΝΕΣ</a:t>
            </a:r>
            <a:endParaRPr lang="el-GR" sz="2300" dirty="0" smtClean="0">
              <a:solidFill>
                <a:srgbClr val="00B0F0"/>
              </a:solidFill>
              <a:latin typeface="Calibri" charset="0"/>
            </a:endParaRPr>
          </a:p>
          <a:p>
            <a:pPr algn="ctr"/>
            <a:r>
              <a:rPr lang="el-GR" sz="2800" dirty="0" smtClean="0">
                <a:solidFill>
                  <a:schemeClr val="accent2">
                    <a:lumMod val="50000"/>
                  </a:schemeClr>
                </a:solidFill>
                <a:latin typeface="Calibri" charset="0"/>
              </a:rPr>
              <a:t>Κακοσχηματισμένοι καρκινικοί αδένες (βέλη)  </a:t>
            </a:r>
            <a:r>
              <a:rPr lang="el-GR" sz="2800" b="1" spc="600" dirty="0" smtClean="0">
                <a:solidFill>
                  <a:schemeClr val="accent2">
                    <a:lumMod val="50000"/>
                  </a:schemeClr>
                </a:solidFill>
                <a:latin typeface="Calibri" charset="0"/>
              </a:rPr>
              <a:t>αμέσως παράκεινται </a:t>
            </a:r>
            <a:r>
              <a:rPr lang="el-GR" sz="2800" dirty="0" smtClean="0">
                <a:solidFill>
                  <a:schemeClr val="accent2">
                    <a:lumMod val="50000"/>
                  </a:schemeClr>
                </a:solidFill>
                <a:latin typeface="Calibri" charset="0"/>
              </a:rPr>
              <a:t>(σε  απόσταση &lt; 1 αδένα) άλλων, καλοσχηματισμένων  καρκινικών αδένων, με τους οποίους συχνά  και αναμειγνύονται.</a:t>
            </a:r>
            <a:endParaRPr lang="el-GR" sz="2300" dirty="0" smtClean="0">
              <a:solidFill>
                <a:schemeClr val="accent2">
                  <a:lumMod val="50000"/>
                </a:schemeClr>
              </a:solidFill>
              <a:latin typeface="Calibri" charset="0"/>
            </a:endParaRPr>
          </a:p>
          <a:p>
            <a:pPr algn="ctr"/>
            <a:endParaRPr lang="el-GR" sz="2300" dirty="0" smtClean="0">
              <a:solidFill>
                <a:schemeClr val="accent2">
                  <a:lumMod val="50000"/>
                </a:schemeClr>
              </a:solidFill>
              <a:latin typeface="Calibri" charset="0"/>
            </a:endParaRPr>
          </a:p>
          <a:p>
            <a:pPr algn="ctr"/>
            <a:r>
              <a:rPr lang="el-GR" sz="2300" b="1" dirty="0" smtClean="0">
                <a:solidFill>
                  <a:schemeClr val="accent2">
                    <a:lumMod val="50000"/>
                  </a:schemeClr>
                </a:solidFill>
                <a:latin typeface="Calibri" charset="0"/>
              </a:rPr>
              <a:t>Α.</a:t>
            </a:r>
            <a:r>
              <a:rPr lang="el-GR" sz="2300" dirty="0" smtClean="0">
                <a:solidFill>
                  <a:schemeClr val="accent2">
                    <a:lumMod val="50000"/>
                  </a:schemeClr>
                </a:solidFill>
                <a:latin typeface="Calibri" charset="0"/>
              </a:rPr>
              <a:t> </a:t>
            </a:r>
            <a:r>
              <a:rPr lang="el-GR" sz="2300" b="1" dirty="0" smtClean="0">
                <a:solidFill>
                  <a:schemeClr val="accent2">
                    <a:lumMod val="50000"/>
                  </a:schemeClr>
                </a:solidFill>
                <a:latin typeface="Calibri" charset="0"/>
              </a:rPr>
              <a:t>&lt; ή = 5 κακοσχηματισμένοι αδένες , πρότυπο 3</a:t>
            </a:r>
          </a:p>
          <a:p>
            <a:pPr algn="ctr"/>
            <a:r>
              <a:rPr lang="el-GR" sz="2300" b="1" dirty="0" smtClean="0">
                <a:solidFill>
                  <a:schemeClr val="accent2">
                    <a:lumMod val="50000"/>
                  </a:schemeClr>
                </a:solidFill>
                <a:latin typeface="Calibri" charset="0"/>
              </a:rPr>
              <a:t>Β. 6-10 κακοσχηματισμένοι αδένες , </a:t>
            </a:r>
          </a:p>
          <a:p>
            <a:pPr algn="ctr"/>
            <a:r>
              <a:rPr lang="el-GR" sz="2300" b="1" dirty="0" smtClean="0">
                <a:solidFill>
                  <a:schemeClr val="accent2">
                    <a:lumMod val="50000"/>
                  </a:schemeClr>
                </a:solidFill>
                <a:latin typeface="Calibri" charset="0"/>
              </a:rPr>
              <a:t>πρότυπο 3</a:t>
            </a:r>
          </a:p>
          <a:p>
            <a:pPr algn="ctr"/>
            <a:r>
              <a:rPr lang="el-GR" sz="2300" b="1" dirty="0" smtClean="0">
                <a:solidFill>
                  <a:schemeClr val="accent2">
                    <a:lumMod val="50000"/>
                  </a:schemeClr>
                </a:solidFill>
                <a:latin typeface="Calibri" charset="0"/>
              </a:rPr>
              <a:t>Γ. &gt;10 κακοσχηματισμένοι αδένες , </a:t>
            </a:r>
          </a:p>
          <a:p>
            <a:pPr algn="ctr"/>
            <a:r>
              <a:rPr lang="el-GR" sz="2300" b="1" dirty="0" smtClean="0">
                <a:solidFill>
                  <a:schemeClr val="accent2">
                    <a:lumMod val="50000"/>
                  </a:schemeClr>
                </a:solidFill>
                <a:latin typeface="Calibri" charset="0"/>
              </a:rPr>
              <a:t>πρότυπο 3</a:t>
            </a:r>
          </a:p>
          <a:p>
            <a:pPr algn="ctr"/>
            <a:endParaRPr lang="el-GR" sz="2300" dirty="0" smtClean="0">
              <a:solidFill>
                <a:schemeClr val="accent2">
                  <a:lumMod val="50000"/>
                </a:schemeClr>
              </a:solidFill>
              <a:latin typeface="Calibri" charset="0"/>
            </a:endParaRPr>
          </a:p>
          <a:p>
            <a:pPr algn="ctr"/>
            <a:endParaRPr lang="el-GR" sz="2300" dirty="0" smtClean="0">
              <a:solidFill>
                <a:schemeClr val="accent1">
                  <a:lumMod val="20000"/>
                  <a:lumOff val="80000"/>
                </a:schemeClr>
              </a:solidFill>
              <a:latin typeface="Calibri" charset="0"/>
            </a:endParaRPr>
          </a:p>
          <a:p>
            <a:pPr algn="ctr"/>
            <a:endParaRPr lang="el-GR" sz="2300" dirty="0" smtClean="0">
              <a:solidFill>
                <a:schemeClr val="accent1">
                  <a:lumMod val="20000"/>
                  <a:lumOff val="80000"/>
                </a:schemeClr>
              </a:solidFill>
              <a:latin typeface="Calibri" charset="0"/>
            </a:endParaRPr>
          </a:p>
          <a:p>
            <a:pPr algn="ctr"/>
            <a:endParaRPr lang="en-US" sz="2300" dirty="0">
              <a:solidFill>
                <a:schemeClr val="accent1">
                  <a:lumMod val="20000"/>
                  <a:lumOff val="80000"/>
                </a:schemeClr>
              </a:solidFill>
              <a:latin typeface="Calibri" charset="0"/>
            </a:endParaRPr>
          </a:p>
        </p:txBody>
      </p:sp>
      <p:pic>
        <p:nvPicPr>
          <p:cNvPr id="88066" name="Picture 2" descr="Graphic"/>
          <p:cNvPicPr>
            <a:picLocks noChangeAspect="1" noChangeArrowheads="1"/>
          </p:cNvPicPr>
          <p:nvPr/>
        </p:nvPicPr>
        <p:blipFill>
          <a:blip r:embed="rId2" cstate="print"/>
          <a:srcRect/>
          <a:stretch>
            <a:fillRect/>
          </a:stretch>
        </p:blipFill>
        <p:spPr bwMode="auto">
          <a:xfrm>
            <a:off x="428596" y="13640"/>
            <a:ext cx="2857520" cy="6844359"/>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6"/>
          <p:cNvSpPr>
            <a:spLocks noChangeArrowheads="1"/>
          </p:cNvSpPr>
          <p:nvPr/>
        </p:nvSpPr>
        <p:spPr bwMode="auto">
          <a:xfrm>
            <a:off x="8572500" y="6350000"/>
            <a:ext cx="476250" cy="231775"/>
          </a:xfrm>
          <a:prstGeom prst="rect">
            <a:avLst/>
          </a:prstGeom>
          <a:noFill/>
          <a:ln w="9525">
            <a:noFill/>
            <a:miter lim="800000"/>
            <a:headEnd/>
            <a:tailEnd/>
          </a:ln>
          <a:effectLst/>
        </p:spPr>
        <p:txBody>
          <a:bodyPr anchor="ctr">
            <a:spAutoFit/>
          </a:bodyPr>
          <a:lstStyle/>
          <a:p>
            <a:pPr algn="ctr"/>
            <a:r>
              <a:rPr lang="en-US" sz="900">
                <a:solidFill>
                  <a:srgbClr val="999999"/>
                </a:solidFill>
                <a:latin typeface="Calibri" charset="0"/>
              </a:rPr>
              <a:t>2</a:t>
            </a:r>
          </a:p>
        </p:txBody>
      </p:sp>
      <p:sp>
        <p:nvSpPr>
          <p:cNvPr id="23560" name="Rectangle 8"/>
          <p:cNvSpPr>
            <a:spLocks noChangeArrowheads="1"/>
          </p:cNvSpPr>
          <p:nvPr/>
        </p:nvSpPr>
        <p:spPr bwMode="auto">
          <a:xfrm>
            <a:off x="3214678" y="92333"/>
            <a:ext cx="5913447" cy="8987076"/>
          </a:xfrm>
          <a:prstGeom prst="rect">
            <a:avLst/>
          </a:prstGeom>
          <a:noFill/>
          <a:ln w="9525">
            <a:noFill/>
            <a:miter lim="800000"/>
            <a:headEnd/>
            <a:tailEnd/>
          </a:ln>
          <a:effectLst/>
        </p:spPr>
        <p:txBody>
          <a:bodyPr wrap="square" anchor="ctr">
            <a:spAutoFit/>
          </a:bodyPr>
          <a:lstStyle/>
          <a:p>
            <a:pPr algn="ctr"/>
            <a:r>
              <a:rPr lang="el-GR" sz="2400" b="1" spc="600" dirty="0" smtClean="0">
                <a:solidFill>
                  <a:srgbClr val="FF0000"/>
                </a:solidFill>
                <a:latin typeface="Calibri" charset="0"/>
              </a:rPr>
              <a:t>ΑΝΑΜΕΙΓΝΥΟΜΕΝΟΙ</a:t>
            </a:r>
          </a:p>
          <a:p>
            <a:pPr algn="ctr"/>
            <a:r>
              <a:rPr lang="el-GR" sz="2400" b="1" u="sng" spc="600" dirty="0" smtClean="0">
                <a:solidFill>
                  <a:srgbClr val="FF0000"/>
                </a:solidFill>
                <a:latin typeface="Calibri" charset="0"/>
              </a:rPr>
              <a:t>ΟΧΙ</a:t>
            </a:r>
            <a:r>
              <a:rPr lang="el-GR" sz="2400" b="1" spc="600" dirty="0" smtClean="0">
                <a:solidFill>
                  <a:srgbClr val="00B0F0"/>
                </a:solidFill>
                <a:latin typeface="Calibri" charset="0"/>
              </a:rPr>
              <a:t> ΟΛΩΣ ΠΑΡΑΚΕΙΜΕΝΟΙ  </a:t>
            </a:r>
            <a:r>
              <a:rPr lang="el-GR" sz="2400" b="1" dirty="0" smtClean="0">
                <a:solidFill>
                  <a:srgbClr val="00B0F0"/>
                </a:solidFill>
                <a:latin typeface="Calibri" charset="0"/>
              </a:rPr>
              <a:t> </a:t>
            </a:r>
            <a:r>
              <a:rPr lang="el-GR" sz="2400" b="1" dirty="0" smtClean="0">
                <a:solidFill>
                  <a:srgbClr val="FF0000"/>
                </a:solidFill>
                <a:latin typeface="Calibri" charset="0"/>
              </a:rPr>
              <a:t>ΚΑΚΟΣΧΗΜΑΤΙΣΜΕΝΟΙ ΚΑΡΚΙΝΙΚΟΙ ΑΔΕΝΕΣ</a:t>
            </a:r>
            <a:endParaRPr lang="en-US" sz="2400" dirty="0" smtClean="0">
              <a:solidFill>
                <a:srgbClr val="FF0000"/>
              </a:solidFill>
              <a:latin typeface="Calibri" charset="0"/>
            </a:endParaRPr>
          </a:p>
          <a:p>
            <a:pPr algn="ctr"/>
            <a:r>
              <a:rPr lang="en-US" sz="2300" dirty="0" smtClean="0">
                <a:solidFill>
                  <a:schemeClr val="accent2">
                    <a:lumMod val="50000"/>
                  </a:schemeClr>
                </a:solidFill>
                <a:latin typeface="Calibri" charset="0"/>
              </a:rPr>
              <a:t>O</a:t>
            </a:r>
            <a:r>
              <a:rPr lang="el-GR" sz="2300" dirty="0" smtClean="0">
                <a:solidFill>
                  <a:schemeClr val="accent2">
                    <a:lumMod val="50000"/>
                  </a:schemeClr>
                </a:solidFill>
                <a:latin typeface="Calibri" charset="0"/>
              </a:rPr>
              <a:t>ι κακοσχηματισμένοι καρκινικοί αδένες </a:t>
            </a:r>
          </a:p>
          <a:p>
            <a:pPr algn="ctr"/>
            <a:r>
              <a:rPr lang="el-GR" sz="2300" dirty="0" smtClean="0">
                <a:solidFill>
                  <a:schemeClr val="accent2">
                    <a:lumMod val="50000"/>
                  </a:schemeClr>
                </a:solidFill>
                <a:latin typeface="Calibri" charset="0"/>
              </a:rPr>
              <a:t>(βέλη) , παρότι αναμειγνύονται με παρακείμενούς τους καλοσχηματισμένους καρκινικούς αδένες, </a:t>
            </a:r>
            <a:r>
              <a:rPr lang="el-GR" sz="2300" u="sng" dirty="0" smtClean="0">
                <a:solidFill>
                  <a:schemeClr val="accent2">
                    <a:lumMod val="50000"/>
                  </a:schemeClr>
                </a:solidFill>
                <a:latin typeface="Calibri" charset="0"/>
              </a:rPr>
              <a:t>απέχουν τουλάχιστον έναν αδένα από αυτούς</a:t>
            </a:r>
            <a:r>
              <a:rPr lang="el-GR" sz="2300" dirty="0" smtClean="0">
                <a:solidFill>
                  <a:schemeClr val="accent2">
                    <a:lumMod val="50000"/>
                  </a:schemeClr>
                </a:solidFill>
                <a:latin typeface="Calibri" charset="0"/>
              </a:rPr>
              <a:t>, άρα </a:t>
            </a:r>
            <a:r>
              <a:rPr lang="el-GR" sz="2300" b="1" dirty="0" smtClean="0">
                <a:solidFill>
                  <a:schemeClr val="accent2">
                    <a:lumMod val="50000"/>
                  </a:schemeClr>
                </a:solidFill>
                <a:latin typeface="Calibri" charset="0"/>
              </a:rPr>
              <a:t>δε</a:t>
            </a:r>
            <a:r>
              <a:rPr lang="el-GR" sz="2300" dirty="0" smtClean="0">
                <a:solidFill>
                  <a:schemeClr val="accent2">
                    <a:lumMod val="50000"/>
                  </a:schemeClr>
                </a:solidFill>
                <a:latin typeface="Calibri" charset="0"/>
              </a:rPr>
              <a:t> θεωρούνται όλως παρακείμενοί τους.</a:t>
            </a:r>
          </a:p>
          <a:p>
            <a:pPr algn="ctr"/>
            <a:endParaRPr lang="el-GR" sz="2300" dirty="0" smtClean="0">
              <a:solidFill>
                <a:schemeClr val="accent2">
                  <a:lumMod val="50000"/>
                </a:schemeClr>
              </a:solidFill>
              <a:latin typeface="Calibri" charset="0"/>
            </a:endParaRPr>
          </a:p>
          <a:p>
            <a:pPr algn="ctr"/>
            <a:r>
              <a:rPr lang="el-GR" sz="2300" b="1" dirty="0" smtClean="0">
                <a:solidFill>
                  <a:schemeClr val="accent2">
                    <a:lumMod val="50000"/>
                  </a:schemeClr>
                </a:solidFill>
                <a:latin typeface="Calibri" charset="0"/>
              </a:rPr>
              <a:t>Α.</a:t>
            </a:r>
            <a:r>
              <a:rPr lang="el-GR" sz="2300" dirty="0" smtClean="0">
                <a:solidFill>
                  <a:schemeClr val="accent2">
                    <a:lumMod val="50000"/>
                  </a:schemeClr>
                </a:solidFill>
                <a:latin typeface="Calibri" charset="0"/>
              </a:rPr>
              <a:t> </a:t>
            </a:r>
            <a:r>
              <a:rPr lang="el-GR" sz="2300" b="1" dirty="0" smtClean="0">
                <a:solidFill>
                  <a:schemeClr val="accent2">
                    <a:lumMod val="50000"/>
                  </a:schemeClr>
                </a:solidFill>
                <a:latin typeface="Calibri" charset="0"/>
              </a:rPr>
              <a:t>&lt; ή = 5 κακοσχηματισμένοι αδένες , πρότυπο 3.</a:t>
            </a:r>
          </a:p>
          <a:p>
            <a:pPr algn="ctr"/>
            <a:endParaRPr lang="el-GR" sz="2300" b="1" dirty="0" smtClean="0">
              <a:solidFill>
                <a:schemeClr val="accent2">
                  <a:lumMod val="50000"/>
                </a:schemeClr>
              </a:solidFill>
              <a:latin typeface="Calibri" charset="0"/>
            </a:endParaRPr>
          </a:p>
          <a:p>
            <a:pPr algn="ctr"/>
            <a:r>
              <a:rPr lang="el-GR" sz="2300" b="1" dirty="0" smtClean="0">
                <a:solidFill>
                  <a:schemeClr val="accent2">
                    <a:lumMod val="50000"/>
                  </a:schemeClr>
                </a:solidFill>
                <a:latin typeface="Calibri" charset="0"/>
              </a:rPr>
              <a:t>Β. </a:t>
            </a:r>
            <a:r>
              <a:rPr lang="el-GR" sz="2300" b="1" u="sng" dirty="0" smtClean="0">
                <a:solidFill>
                  <a:schemeClr val="accent2">
                    <a:lumMod val="50000"/>
                  </a:schemeClr>
                </a:solidFill>
                <a:latin typeface="Calibri" charset="0"/>
              </a:rPr>
              <a:t>Από</a:t>
            </a:r>
            <a:r>
              <a:rPr lang="el-GR" sz="2300" b="1" dirty="0" smtClean="0">
                <a:solidFill>
                  <a:schemeClr val="accent2">
                    <a:lumMod val="50000"/>
                  </a:schemeClr>
                </a:solidFill>
                <a:latin typeface="Calibri" charset="0"/>
              </a:rPr>
              <a:t> </a:t>
            </a:r>
            <a:r>
              <a:rPr lang="el-GR" sz="2300" b="1" u="sng" dirty="0" smtClean="0">
                <a:solidFill>
                  <a:schemeClr val="accent2">
                    <a:lumMod val="50000"/>
                  </a:schemeClr>
                </a:solidFill>
                <a:effectLst>
                  <a:outerShdw blurRad="38100" dist="38100" dir="2700000" algn="tl">
                    <a:srgbClr val="000000">
                      <a:alpha val="43137"/>
                    </a:srgbClr>
                  </a:outerShdw>
                </a:effectLst>
                <a:latin typeface="Calibri" charset="0"/>
              </a:rPr>
              <a:t>6</a:t>
            </a:r>
            <a:r>
              <a:rPr lang="el-GR" sz="2300" b="1" dirty="0" smtClean="0">
                <a:solidFill>
                  <a:schemeClr val="accent2">
                    <a:lumMod val="50000"/>
                  </a:schemeClr>
                </a:solidFill>
                <a:latin typeface="Calibri" charset="0"/>
              </a:rPr>
              <a:t>-10 κακοσχηματισμένοι αδένες , </a:t>
            </a:r>
          </a:p>
          <a:p>
            <a:pPr algn="ctr"/>
            <a:r>
              <a:rPr lang="el-GR" sz="2300" b="1" dirty="0" smtClean="0">
                <a:solidFill>
                  <a:schemeClr val="accent2">
                    <a:lumMod val="50000"/>
                  </a:schemeClr>
                </a:solidFill>
                <a:latin typeface="Calibri" charset="0"/>
              </a:rPr>
              <a:t>πρότυπο 4</a:t>
            </a:r>
          </a:p>
          <a:p>
            <a:pPr algn="ctr"/>
            <a:endParaRPr lang="el-GR" sz="2300" b="1" dirty="0" smtClean="0">
              <a:solidFill>
                <a:schemeClr val="accent2">
                  <a:lumMod val="50000"/>
                </a:schemeClr>
              </a:solidFill>
              <a:latin typeface="Calibri" charset="0"/>
            </a:endParaRPr>
          </a:p>
          <a:p>
            <a:pPr algn="ctr"/>
            <a:r>
              <a:rPr lang="el-GR" sz="2300" b="1" dirty="0" smtClean="0">
                <a:solidFill>
                  <a:schemeClr val="accent2">
                    <a:lumMod val="50000"/>
                  </a:schemeClr>
                </a:solidFill>
                <a:latin typeface="Calibri" charset="0"/>
              </a:rPr>
              <a:t>Γ. &gt;10 κακοσχηματισμένοι αδένες , </a:t>
            </a:r>
          </a:p>
          <a:p>
            <a:pPr algn="ctr"/>
            <a:r>
              <a:rPr lang="el-GR" sz="2300" b="1" dirty="0" smtClean="0">
                <a:solidFill>
                  <a:schemeClr val="accent2">
                    <a:lumMod val="50000"/>
                  </a:schemeClr>
                </a:solidFill>
                <a:latin typeface="Calibri" charset="0"/>
              </a:rPr>
              <a:t>πρότυπο 4</a:t>
            </a:r>
          </a:p>
          <a:p>
            <a:pPr algn="ctr"/>
            <a:endParaRPr lang="el-GR" sz="2300" b="1" dirty="0" smtClean="0">
              <a:solidFill>
                <a:schemeClr val="accent2">
                  <a:lumMod val="50000"/>
                </a:schemeClr>
              </a:solidFill>
              <a:latin typeface="Calibri" charset="0"/>
            </a:endParaRPr>
          </a:p>
          <a:p>
            <a:pPr algn="ctr"/>
            <a:endParaRPr lang="el-GR" sz="2300" b="1" dirty="0" smtClean="0">
              <a:solidFill>
                <a:schemeClr val="accent2">
                  <a:lumMod val="50000"/>
                </a:schemeClr>
              </a:solidFill>
              <a:latin typeface="Calibri" charset="0"/>
            </a:endParaRPr>
          </a:p>
          <a:p>
            <a:pPr algn="ctr"/>
            <a:endParaRPr lang="el-GR" sz="2300" b="1" dirty="0" smtClean="0">
              <a:solidFill>
                <a:schemeClr val="accent1">
                  <a:lumMod val="20000"/>
                  <a:lumOff val="80000"/>
                </a:schemeClr>
              </a:solidFill>
              <a:latin typeface="Calibri" charset="0"/>
            </a:endParaRPr>
          </a:p>
          <a:p>
            <a:pPr algn="ctr"/>
            <a:endParaRPr lang="en-US" sz="2300" dirty="0" smtClean="0">
              <a:solidFill>
                <a:schemeClr val="accent1">
                  <a:lumMod val="20000"/>
                  <a:lumOff val="80000"/>
                </a:schemeClr>
              </a:solidFill>
              <a:latin typeface="Calibri" charset="0"/>
            </a:endParaRPr>
          </a:p>
          <a:p>
            <a:pPr algn="ctr"/>
            <a:endParaRPr lang="en-US" sz="2300" dirty="0" smtClean="0">
              <a:solidFill>
                <a:srgbClr val="00B0F0"/>
              </a:solidFill>
              <a:latin typeface="Calibri" charset="0"/>
            </a:endParaRPr>
          </a:p>
          <a:p>
            <a:pPr algn="ctr"/>
            <a:endParaRPr lang="en-US" sz="2300" dirty="0" smtClean="0">
              <a:solidFill>
                <a:srgbClr val="00B0F0"/>
              </a:solidFill>
              <a:latin typeface="Calibri" charset="0"/>
            </a:endParaRPr>
          </a:p>
          <a:p>
            <a:pPr algn="ctr"/>
            <a:endParaRPr lang="en-US" sz="2300" dirty="0">
              <a:solidFill>
                <a:schemeClr val="accent1">
                  <a:lumMod val="20000"/>
                  <a:lumOff val="80000"/>
                </a:schemeClr>
              </a:solidFill>
              <a:latin typeface="Calibri" charset="0"/>
            </a:endParaRPr>
          </a:p>
        </p:txBody>
      </p:sp>
      <p:pic>
        <p:nvPicPr>
          <p:cNvPr id="90114" name="Picture 2" descr="Graphic"/>
          <p:cNvPicPr>
            <a:picLocks noChangeAspect="1" noChangeArrowheads="1"/>
          </p:cNvPicPr>
          <p:nvPr/>
        </p:nvPicPr>
        <p:blipFill>
          <a:blip r:embed="rId2" cstate="print"/>
          <a:srcRect/>
          <a:stretch>
            <a:fillRect/>
          </a:stretch>
        </p:blipFill>
        <p:spPr bwMode="auto">
          <a:xfrm>
            <a:off x="357158" y="0"/>
            <a:ext cx="2854643" cy="68580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6"/>
          <p:cNvSpPr>
            <a:spLocks noChangeArrowheads="1"/>
          </p:cNvSpPr>
          <p:nvPr/>
        </p:nvSpPr>
        <p:spPr bwMode="auto">
          <a:xfrm>
            <a:off x="8572500" y="6350000"/>
            <a:ext cx="476250" cy="231775"/>
          </a:xfrm>
          <a:prstGeom prst="rect">
            <a:avLst/>
          </a:prstGeom>
          <a:noFill/>
          <a:ln w="9525">
            <a:noFill/>
            <a:miter lim="800000"/>
            <a:headEnd/>
            <a:tailEnd/>
          </a:ln>
          <a:effectLst/>
        </p:spPr>
        <p:txBody>
          <a:bodyPr anchor="ctr">
            <a:spAutoFit/>
          </a:bodyPr>
          <a:lstStyle/>
          <a:p>
            <a:pPr algn="ctr"/>
            <a:r>
              <a:rPr lang="en-US" sz="900">
                <a:solidFill>
                  <a:srgbClr val="999999"/>
                </a:solidFill>
                <a:latin typeface="Calibri" charset="0"/>
              </a:rPr>
              <a:t>2</a:t>
            </a:r>
          </a:p>
        </p:txBody>
      </p:sp>
      <p:sp>
        <p:nvSpPr>
          <p:cNvPr id="23561" name="Rectangle 9"/>
          <p:cNvSpPr>
            <a:spLocks noChangeArrowheads="1"/>
          </p:cNvSpPr>
          <p:nvPr/>
        </p:nvSpPr>
        <p:spPr bwMode="auto">
          <a:xfrm>
            <a:off x="0" y="-142900"/>
            <a:ext cx="9144000" cy="1077218"/>
          </a:xfrm>
          <a:prstGeom prst="rect">
            <a:avLst/>
          </a:prstGeom>
          <a:noFill/>
          <a:ln w="9525">
            <a:solidFill>
              <a:schemeClr val="tx1"/>
            </a:solidFill>
            <a:miter lim="800000"/>
            <a:headEnd/>
            <a:tailEnd/>
          </a:ln>
          <a:effectLst/>
        </p:spPr>
        <p:txBody>
          <a:bodyPr wrap="square" anchor="ctr">
            <a:spAutoFit/>
          </a:bodyPr>
          <a:lstStyle/>
          <a:p>
            <a:endParaRPr lang="en-US" sz="1600" dirty="0">
              <a:solidFill>
                <a:schemeClr val="accent1">
                  <a:lumMod val="20000"/>
                  <a:lumOff val="80000"/>
                </a:schemeClr>
              </a:solidFill>
              <a:latin typeface="Calibri" charset="0"/>
            </a:endParaRPr>
          </a:p>
          <a:p>
            <a:pPr algn="ctr"/>
            <a:r>
              <a:rPr lang="en-US" sz="2400" dirty="0" smtClean="0">
                <a:solidFill>
                  <a:schemeClr val="accent2">
                    <a:lumMod val="50000"/>
                  </a:schemeClr>
                </a:solidFill>
                <a:latin typeface="Calibri" charset="0"/>
              </a:rPr>
              <a:t>Zhou, Ming; Li, </a:t>
            </a:r>
            <a:r>
              <a:rPr lang="en-US" sz="2400" dirty="0" err="1" smtClean="0">
                <a:solidFill>
                  <a:schemeClr val="accent2">
                    <a:lumMod val="50000"/>
                  </a:schemeClr>
                </a:solidFill>
                <a:latin typeface="Calibri" charset="0"/>
              </a:rPr>
              <a:t>Jianbo</a:t>
            </a:r>
            <a:r>
              <a:rPr lang="en-US" sz="2400" dirty="0" smtClean="0">
                <a:solidFill>
                  <a:schemeClr val="accent2">
                    <a:lumMod val="50000"/>
                  </a:schemeClr>
                </a:solidFill>
                <a:latin typeface="Calibri" charset="0"/>
              </a:rPr>
              <a:t>; Cheng, Liang; </a:t>
            </a:r>
            <a:r>
              <a:rPr lang="en-US" sz="2400" dirty="0" err="1" smtClean="0">
                <a:solidFill>
                  <a:schemeClr val="accent2">
                    <a:lumMod val="50000"/>
                  </a:schemeClr>
                </a:solidFill>
                <a:latin typeface="Calibri" charset="0"/>
              </a:rPr>
              <a:t>Egevad</a:t>
            </a:r>
            <a:r>
              <a:rPr lang="en-US" sz="2400" dirty="0" smtClean="0">
                <a:solidFill>
                  <a:schemeClr val="accent2">
                    <a:lumMod val="50000"/>
                  </a:schemeClr>
                </a:solidFill>
                <a:latin typeface="Calibri" charset="0"/>
              </a:rPr>
              <a:t>, Lars</a:t>
            </a:r>
            <a:r>
              <a:rPr lang="el-GR" sz="2400" dirty="0" smtClean="0">
                <a:solidFill>
                  <a:schemeClr val="accent2">
                    <a:lumMod val="50000"/>
                  </a:schemeClr>
                </a:solidFill>
                <a:latin typeface="Calibri" charset="0"/>
              </a:rPr>
              <a:t> </a:t>
            </a:r>
            <a:r>
              <a:rPr lang="en-US" sz="2400" dirty="0" smtClean="0">
                <a:solidFill>
                  <a:schemeClr val="accent2">
                    <a:lumMod val="50000"/>
                  </a:schemeClr>
                </a:solidFill>
                <a:latin typeface="Calibri" charset="0"/>
              </a:rPr>
              <a:t>et al. </a:t>
            </a:r>
          </a:p>
          <a:p>
            <a:pPr algn="ctr"/>
            <a:r>
              <a:rPr lang="en-US" sz="2400" dirty="0" smtClean="0">
                <a:solidFill>
                  <a:schemeClr val="accent2">
                    <a:lumMod val="50000"/>
                  </a:schemeClr>
                </a:solidFill>
                <a:latin typeface="Calibri" charset="0"/>
              </a:rPr>
              <a:t>American </a:t>
            </a:r>
            <a:r>
              <a:rPr lang="en-US" sz="2400" dirty="0">
                <a:solidFill>
                  <a:schemeClr val="accent2">
                    <a:lumMod val="50000"/>
                  </a:schemeClr>
                </a:solidFill>
                <a:latin typeface="Calibri" charset="0"/>
              </a:rPr>
              <a:t>Journal of Surgical Pathology. 39(10):1331-1339, </a:t>
            </a:r>
            <a:r>
              <a:rPr lang="en-US" sz="2400" dirty="0" smtClean="0">
                <a:solidFill>
                  <a:schemeClr val="accent2">
                    <a:lumMod val="50000"/>
                  </a:schemeClr>
                </a:solidFill>
                <a:latin typeface="Calibri" charset="0"/>
              </a:rPr>
              <a:t>2015.</a:t>
            </a:r>
            <a:endParaRPr lang="en-US" sz="2400" dirty="0">
              <a:solidFill>
                <a:schemeClr val="accent2">
                  <a:lumMod val="50000"/>
                </a:schemeClr>
              </a:solidFill>
              <a:latin typeface="Calibri" charset="0"/>
            </a:endParaRPr>
          </a:p>
        </p:txBody>
      </p:sp>
      <p:sp>
        <p:nvSpPr>
          <p:cNvPr id="6" name="2 - Θέση περιεχομένου"/>
          <p:cNvSpPr txBox="1">
            <a:spLocks/>
          </p:cNvSpPr>
          <p:nvPr/>
        </p:nvSpPr>
        <p:spPr>
          <a:xfrm>
            <a:off x="428596" y="1214422"/>
            <a:ext cx="8258204" cy="5643578"/>
          </a:xfrm>
          <a:prstGeom prst="rect">
            <a:avLst/>
          </a:prstGeom>
        </p:spPr>
        <p:txBody>
          <a:bodyPr>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accent2">
                    <a:lumMod val="50000"/>
                  </a:schemeClr>
                </a:solidFill>
                <a:effectLst/>
                <a:uLnTx/>
                <a:uFillTx/>
                <a:latin typeface="+mn-lt"/>
                <a:ea typeface="+mn-ea"/>
                <a:cs typeface="+mn-cs"/>
              </a:rPr>
              <a:t>Ως </a:t>
            </a:r>
            <a:r>
              <a:rPr kumimoji="0" lang="el-GR" sz="3200" b="1" i="0" u="none" strike="noStrike" kern="1200" cap="none" spc="300" normalizeH="0" baseline="0" noProof="0" dirty="0" smtClean="0">
                <a:ln>
                  <a:noFill/>
                </a:ln>
                <a:solidFill>
                  <a:schemeClr val="accent2">
                    <a:lumMod val="50000"/>
                  </a:schemeClr>
                </a:solidFill>
                <a:effectLst>
                  <a:outerShdw blurRad="38100" dist="38100" dir="2700000" algn="tl">
                    <a:srgbClr val="000000">
                      <a:alpha val="43137"/>
                    </a:srgbClr>
                  </a:outerShdw>
                </a:effectLst>
                <a:uLnTx/>
                <a:uFillTx/>
                <a:latin typeface="+mn-lt"/>
                <a:ea typeface="+mn-ea"/>
                <a:cs typeface="+mn-cs"/>
              </a:rPr>
              <a:t>κακοσχηματισμένοι</a:t>
            </a:r>
            <a:r>
              <a:rPr kumimoji="0" lang="el-GR" sz="3200" b="1" i="0" u="none" strike="noStrike" kern="1200" cap="none" spc="0" normalizeH="0" baseline="0" noProof="0" dirty="0" smtClean="0">
                <a:ln>
                  <a:noFill/>
                </a:ln>
                <a:solidFill>
                  <a:schemeClr val="accent2">
                    <a:lumMod val="50000"/>
                  </a:schemeClr>
                </a:solidFill>
                <a:effectLst/>
                <a:uLnTx/>
                <a:uFillTx/>
                <a:latin typeface="+mn-lt"/>
                <a:ea typeface="+mn-ea"/>
                <a:cs typeface="+mn-cs"/>
              </a:rPr>
              <a:t> </a:t>
            </a:r>
            <a:r>
              <a:rPr kumimoji="0" lang="el-GR" sz="3200" b="0" i="0" u="none" strike="noStrike" kern="1200" cap="none" spc="0" normalizeH="0" baseline="0" noProof="0" dirty="0" smtClean="0">
                <a:ln>
                  <a:noFill/>
                </a:ln>
                <a:solidFill>
                  <a:schemeClr val="accent2">
                    <a:lumMod val="50000"/>
                  </a:schemeClr>
                </a:solidFill>
                <a:effectLst/>
                <a:uLnTx/>
                <a:uFillTx/>
                <a:latin typeface="+mn-lt"/>
                <a:ea typeface="+mn-ea"/>
                <a:cs typeface="+mn-cs"/>
              </a:rPr>
              <a:t> καρκινικοί αδένες νοούνται καρκινικοί αδένες  με </a:t>
            </a:r>
            <a:r>
              <a:rPr kumimoji="0" lang="el-GR" sz="3200" b="0" i="0" u="none" strike="noStrike" kern="1200" cap="none" spc="0" normalizeH="0" baseline="0" noProof="0" dirty="0" smtClean="0">
                <a:ln>
                  <a:noFill/>
                </a:ln>
                <a:solidFill>
                  <a:schemeClr val="accent2">
                    <a:lumMod val="50000"/>
                  </a:schemeClr>
                </a:solidFill>
                <a:effectLst>
                  <a:outerShdw blurRad="38100" dist="38100" dir="2700000" algn="tl">
                    <a:srgbClr val="000000">
                      <a:alpha val="43137"/>
                    </a:srgbClr>
                  </a:outerShdw>
                </a:effectLst>
                <a:uLnTx/>
                <a:uFillTx/>
                <a:latin typeface="+mn-lt"/>
                <a:ea typeface="+mn-ea"/>
                <a:cs typeface="+mn-cs"/>
              </a:rPr>
              <a:t>καθόλου ή σπάνιους αυλούς, επιμηκυσμένοι-συμπιεσμένοι αδένες και επιμηκυσμένες φωλιές.</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3200" b="0" i="0" u="none" strike="noStrike" kern="1200" cap="none" spc="0" normalizeH="0" baseline="0" noProof="0" dirty="0" smtClean="0">
              <a:ln>
                <a:noFill/>
              </a:ln>
              <a:solidFill>
                <a:schemeClr val="accent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1" i="0" u="none" strike="noStrike" kern="1200" cap="none" spc="600" normalizeH="0" baseline="0" noProof="0" dirty="0" smtClean="0">
                <a:ln>
                  <a:noFill/>
                </a:ln>
                <a:solidFill>
                  <a:schemeClr val="accent2">
                    <a:lumMod val="50000"/>
                  </a:schemeClr>
                </a:solidFill>
                <a:effectLst/>
                <a:uLnTx/>
                <a:uFillTx/>
                <a:latin typeface="+mn-lt"/>
                <a:ea typeface="+mn-ea"/>
                <a:cs typeface="+mn-cs"/>
              </a:rPr>
              <a:t>Αναμειγνυόμενοι</a:t>
            </a:r>
            <a:r>
              <a:rPr kumimoji="0" lang="el-GR" sz="3200" b="0" i="0" u="none" strike="noStrike" kern="1200" cap="none" spc="0" normalizeH="0" baseline="0" noProof="0" dirty="0" smtClean="0">
                <a:ln>
                  <a:noFill/>
                </a:ln>
                <a:solidFill>
                  <a:schemeClr val="accent2">
                    <a:lumMod val="50000"/>
                  </a:schemeClr>
                </a:solidFill>
                <a:effectLst/>
                <a:uLnTx/>
                <a:uFillTx/>
                <a:latin typeface="+mn-lt"/>
                <a:ea typeface="+mn-ea"/>
                <a:cs typeface="+mn-cs"/>
              </a:rPr>
              <a:t> κακοσχηματισμένοι καρκινικοί αδένες</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l-GR" sz="3200" b="0" i="0" u="none" strike="noStrike" kern="1200" cap="none" spc="0" normalizeH="0" baseline="0" noProof="0" dirty="0" smtClean="0">
                <a:ln>
                  <a:noFill/>
                </a:ln>
                <a:solidFill>
                  <a:schemeClr val="accent2">
                    <a:lumMod val="50000"/>
                  </a:schemeClr>
                </a:solidFill>
                <a:effectLst/>
                <a:uLnTx/>
                <a:uFillTx/>
                <a:latin typeface="+mn-lt"/>
                <a:ea typeface="+mn-ea"/>
                <a:cs typeface="+mn-cs"/>
              </a:rPr>
              <a:t> </a:t>
            </a:r>
            <a:r>
              <a:rPr kumimoji="0" lang="el-GR" sz="3200" b="0" i="0" u="none" strike="noStrike" kern="1200" cap="none" spc="0" normalizeH="0" noProof="0" dirty="0" smtClean="0">
                <a:ln>
                  <a:noFill/>
                </a:ln>
                <a:solidFill>
                  <a:schemeClr val="accent2">
                    <a:lumMod val="50000"/>
                  </a:schemeClr>
                </a:solidFill>
                <a:effectLst/>
                <a:uLnTx/>
                <a:uFillTx/>
                <a:latin typeface="+mn-lt"/>
                <a:ea typeface="+mn-ea"/>
                <a:cs typeface="+mn-cs"/>
              </a:rPr>
              <a:t>    </a:t>
            </a:r>
            <a:r>
              <a:rPr lang="el-GR" sz="3200" dirty="0" smtClean="0">
                <a:solidFill>
                  <a:schemeClr val="accent2">
                    <a:lumMod val="50000"/>
                  </a:schemeClr>
                </a:solidFill>
              </a:rPr>
              <a:t> </a:t>
            </a:r>
            <a:r>
              <a:rPr kumimoji="0" lang="el-GR" sz="3200" b="0" i="1" u="none" strike="noStrike" kern="1200" cap="none" spc="0" normalizeH="0" baseline="0" noProof="0" dirty="0" smtClean="0">
                <a:ln>
                  <a:noFill/>
                </a:ln>
                <a:solidFill>
                  <a:schemeClr val="accent2">
                    <a:lumMod val="50000"/>
                  </a:schemeClr>
                </a:solidFill>
                <a:effectLst/>
                <a:uLnTx/>
                <a:uFillTx/>
                <a:latin typeface="+mn-lt"/>
                <a:ea typeface="+mn-ea"/>
                <a:cs typeface="+mn-cs"/>
              </a:rPr>
              <a:t>είτε</a:t>
            </a:r>
            <a:r>
              <a:rPr kumimoji="0" lang="el-GR" sz="3200" b="0" i="0" u="none" strike="noStrike" kern="1200" cap="none" spc="0" normalizeH="0" baseline="0" noProof="0" dirty="0" smtClean="0">
                <a:ln>
                  <a:noFill/>
                </a:ln>
                <a:solidFill>
                  <a:schemeClr val="accent2">
                    <a:lumMod val="50000"/>
                  </a:schemeClr>
                </a:solidFill>
                <a:effectLst/>
                <a:uLnTx/>
                <a:uFillTx/>
                <a:latin typeface="+mn-lt"/>
                <a:ea typeface="+mn-ea"/>
                <a:cs typeface="+mn-cs"/>
              </a:rPr>
              <a:t> </a:t>
            </a:r>
            <a:r>
              <a:rPr kumimoji="0" lang="el-GR" sz="3200" b="1" i="0" u="none" strike="noStrike" kern="1200" cap="none" spc="0" normalizeH="0" baseline="0" noProof="0" dirty="0" smtClean="0">
                <a:ln>
                  <a:noFill/>
                </a:ln>
                <a:solidFill>
                  <a:schemeClr val="accent2">
                    <a:lumMod val="50000"/>
                  </a:schemeClr>
                </a:solidFill>
                <a:effectLst/>
                <a:uLnTx/>
                <a:uFillTx/>
                <a:latin typeface="+mn-lt"/>
                <a:ea typeface="+mn-ea"/>
                <a:cs typeface="+mn-cs"/>
              </a:rPr>
              <a:t>αναμειγνυόμενοι</a:t>
            </a:r>
            <a:r>
              <a:rPr kumimoji="0" lang="el-GR" sz="3200" b="0" i="0" u="none" strike="noStrike" kern="1200" cap="none" spc="0" normalizeH="0" baseline="0" noProof="0" dirty="0" smtClean="0">
                <a:ln>
                  <a:noFill/>
                </a:ln>
                <a:solidFill>
                  <a:schemeClr val="accent2">
                    <a:lumMod val="50000"/>
                  </a:schemeClr>
                </a:solidFill>
                <a:effectLst/>
                <a:uLnTx/>
                <a:uFillTx/>
                <a:latin typeface="+mn-lt"/>
                <a:ea typeface="+mn-ea"/>
                <a:cs typeface="+mn-cs"/>
              </a:rPr>
              <a:t>  και </a:t>
            </a:r>
            <a:r>
              <a:rPr kumimoji="0" lang="el-GR" sz="3200" b="0" i="0" u="sng" strike="noStrike" kern="1200" cap="none" spc="0" normalizeH="0" baseline="0" noProof="0" dirty="0" smtClean="0">
                <a:ln>
                  <a:noFill/>
                </a:ln>
                <a:solidFill>
                  <a:schemeClr val="accent2">
                    <a:lumMod val="50000"/>
                  </a:schemeClr>
                </a:solidFill>
                <a:effectLst/>
                <a:uLnTx/>
                <a:uFillTx/>
                <a:latin typeface="+mn-lt"/>
                <a:ea typeface="+mn-ea"/>
                <a:cs typeface="+mn-cs"/>
              </a:rPr>
              <a:t>όλως παρακείμενοι  (σε απόσταση &lt; 1 αδένα)</a:t>
            </a:r>
            <a:r>
              <a:rPr kumimoji="0" lang="el-GR" sz="3200" b="0" i="0" u="none" strike="noStrike" kern="1200" cap="none" spc="0" normalizeH="0" baseline="0" noProof="0" dirty="0" smtClean="0">
                <a:ln>
                  <a:noFill/>
                </a:ln>
                <a:solidFill>
                  <a:schemeClr val="accent2">
                    <a:lumMod val="50000"/>
                  </a:schemeClr>
                </a:solidFill>
                <a:effectLst/>
                <a:uLnTx/>
                <a:uFillTx/>
                <a:latin typeface="+mn-lt"/>
                <a:ea typeface="+mn-ea"/>
                <a:cs typeface="+mn-cs"/>
              </a:rPr>
              <a:t> σε άλλους καλοσχηματισμένους καρκινικούς αδένες   ανεξαρτήτως του αριθμού τους</a:t>
            </a:r>
            <a:r>
              <a:rPr lang="el-GR" sz="3200" dirty="0" smtClean="0">
                <a:solidFill>
                  <a:schemeClr val="accent2">
                    <a:lumMod val="50000"/>
                  </a:schemeClr>
                </a:solidFill>
              </a:rPr>
              <a:t> </a:t>
            </a:r>
          </a:p>
          <a:p>
            <a:pPr marL="342900" marR="0" lvl="0" indent="-342900" algn="l" defTabSz="914400" rtl="0" eaLnBrk="1" fontAlgn="auto" latinLnBrk="0" hangingPunct="1">
              <a:lnSpc>
                <a:spcPct val="100000"/>
              </a:lnSpc>
              <a:spcBef>
                <a:spcPct val="20000"/>
              </a:spcBef>
              <a:spcAft>
                <a:spcPts val="0"/>
              </a:spcAft>
              <a:buClrTx/>
              <a:buSzTx/>
              <a:tabLst/>
              <a:defRPr/>
            </a:pPr>
            <a:r>
              <a:rPr lang="el-GR" sz="3200" i="1" dirty="0" smtClean="0">
                <a:solidFill>
                  <a:schemeClr val="accent2">
                    <a:lumMod val="50000"/>
                  </a:schemeClr>
                </a:solidFill>
              </a:rPr>
              <a:t>      είτε</a:t>
            </a:r>
            <a:r>
              <a:rPr lang="el-GR" sz="3200" dirty="0" smtClean="0">
                <a:solidFill>
                  <a:schemeClr val="accent2">
                    <a:lumMod val="50000"/>
                  </a:schemeClr>
                </a:solidFill>
              </a:rPr>
              <a:t> </a:t>
            </a:r>
            <a:r>
              <a:rPr kumimoji="0" lang="el-GR" sz="3200" b="0" i="0" u="none" strike="noStrike" kern="1200" cap="none" spc="0" normalizeH="0" baseline="0" noProof="0" dirty="0" smtClean="0">
                <a:ln>
                  <a:noFill/>
                </a:ln>
                <a:solidFill>
                  <a:schemeClr val="accent2">
                    <a:lumMod val="50000"/>
                  </a:schemeClr>
                </a:solidFill>
                <a:effectLst/>
                <a:uLnTx/>
                <a:uFillTx/>
                <a:latin typeface="+mn-lt"/>
                <a:ea typeface="+mn-ea"/>
                <a:cs typeface="+mn-cs"/>
              </a:rPr>
              <a:t> </a:t>
            </a:r>
            <a:r>
              <a:rPr kumimoji="0" lang="el-GR" sz="3200" b="0" i="0" u="sng" strike="noStrike" kern="1200" cap="none" spc="0" normalizeH="0" baseline="0" noProof="0" dirty="0" smtClean="0">
                <a:ln>
                  <a:noFill/>
                </a:ln>
                <a:solidFill>
                  <a:schemeClr val="accent2">
                    <a:lumMod val="50000"/>
                  </a:schemeClr>
                </a:solidFill>
                <a:effectLst/>
                <a:uLnTx/>
                <a:uFillTx/>
                <a:latin typeface="+mn-lt"/>
                <a:ea typeface="+mn-ea"/>
                <a:cs typeface="+mn-cs"/>
              </a:rPr>
              <a:t> εστίες ολιγάριθμων (&lt; ή ίσων με 5) </a:t>
            </a:r>
            <a:r>
              <a:rPr kumimoji="0" lang="el-GR" sz="3200" b="1" i="0" u="sng" strike="noStrike" kern="1200" cap="none" spc="0" normalizeH="0" baseline="0" noProof="0" dirty="0" smtClean="0">
                <a:ln>
                  <a:noFill/>
                </a:ln>
                <a:solidFill>
                  <a:schemeClr val="accent2">
                    <a:lumMod val="50000"/>
                  </a:schemeClr>
                </a:solidFill>
                <a:effectLst/>
                <a:uLnTx/>
                <a:uFillTx/>
                <a:latin typeface="+mn-lt"/>
                <a:ea typeface="+mn-ea"/>
                <a:cs typeface="+mn-cs"/>
              </a:rPr>
              <a:t>αναμειγνυόμεων</a:t>
            </a:r>
            <a:r>
              <a:rPr kumimoji="0" lang="el-GR" sz="3200" b="1" i="0" u="sng" strike="noStrike" kern="1200" cap="none" spc="0" normalizeH="0" noProof="0" dirty="0" smtClean="0">
                <a:ln>
                  <a:noFill/>
                </a:ln>
                <a:solidFill>
                  <a:schemeClr val="accent2">
                    <a:lumMod val="50000"/>
                  </a:schemeClr>
                </a:solidFill>
                <a:effectLst/>
                <a:uLnTx/>
                <a:uFillTx/>
                <a:latin typeface="+mn-lt"/>
                <a:ea typeface="+mn-ea"/>
                <a:cs typeface="+mn-cs"/>
              </a:rPr>
              <a:t> </a:t>
            </a:r>
            <a:r>
              <a:rPr kumimoji="0" lang="el-GR" sz="3200" b="0" i="0" u="sng" strike="noStrike" kern="1200" cap="none" spc="0" normalizeH="0" baseline="0" noProof="0" dirty="0" smtClean="0">
                <a:ln>
                  <a:noFill/>
                </a:ln>
                <a:solidFill>
                  <a:schemeClr val="accent2">
                    <a:lumMod val="50000"/>
                  </a:schemeClr>
                </a:solidFill>
                <a:effectLst/>
                <a:uLnTx/>
                <a:uFillTx/>
                <a:latin typeface="+mn-lt"/>
                <a:ea typeface="+mn-ea"/>
                <a:cs typeface="+mn-cs"/>
              </a:rPr>
              <a:t>κακοσχηματισμένων </a:t>
            </a:r>
            <a:r>
              <a:rPr lang="el-GR" sz="3200" u="sng" dirty="0" smtClean="0">
                <a:solidFill>
                  <a:schemeClr val="accent2">
                    <a:lumMod val="50000"/>
                  </a:schemeClr>
                </a:solidFill>
              </a:rPr>
              <a:t>καρκινικών </a:t>
            </a:r>
            <a:r>
              <a:rPr kumimoji="0" lang="el-GR" sz="3200" b="0" i="0" u="sng" strike="noStrike" kern="1200" cap="none" spc="0" normalizeH="0" baseline="0" noProof="0" dirty="0" smtClean="0">
                <a:ln>
                  <a:noFill/>
                </a:ln>
                <a:solidFill>
                  <a:schemeClr val="accent2">
                    <a:lumMod val="50000"/>
                  </a:schemeClr>
                </a:solidFill>
                <a:effectLst/>
                <a:uLnTx/>
                <a:uFillTx/>
                <a:latin typeface="+mn-lt"/>
                <a:ea typeface="+mn-ea"/>
                <a:cs typeface="+mn-cs"/>
              </a:rPr>
              <a:t>αδένων</a:t>
            </a:r>
            <a:r>
              <a:rPr lang="el-GR" sz="3200" dirty="0" smtClean="0">
                <a:solidFill>
                  <a:schemeClr val="accent2">
                    <a:lumMod val="50000"/>
                  </a:schemeClr>
                </a:solidFill>
              </a:rPr>
              <a:t>, </a:t>
            </a:r>
            <a:r>
              <a:rPr kumimoji="0" lang="el-GR" sz="3200" b="0" i="0" u="none" strike="noStrike" kern="1200" cap="none" spc="0" normalizeH="0" baseline="0" noProof="0" dirty="0" smtClean="0">
                <a:ln>
                  <a:noFill/>
                </a:ln>
                <a:solidFill>
                  <a:schemeClr val="accent2">
                    <a:lumMod val="50000"/>
                  </a:schemeClr>
                </a:solidFill>
                <a:effectLst/>
                <a:uLnTx/>
                <a:uFillTx/>
                <a:latin typeface="+mn-lt"/>
                <a:ea typeface="+mn-ea"/>
                <a:cs typeface="+mn-cs"/>
              </a:rPr>
              <a:t> ανεξαρτήτως της εντόπισής τους, εντάσσονται στο πρότυπο </a:t>
            </a:r>
            <a:r>
              <a:rPr kumimoji="0" lang="el-GR" sz="3200" b="1" i="0" u="none" strike="noStrike" kern="1200" cap="none" spc="0" normalizeH="0" baseline="0" noProof="0" dirty="0" smtClean="0">
                <a:ln>
                  <a:noFill/>
                </a:ln>
                <a:solidFill>
                  <a:schemeClr val="accent2">
                    <a:lumMod val="50000"/>
                  </a:schemeClr>
                </a:solidFill>
                <a:effectLst/>
                <a:uLnTx/>
                <a:uFillTx/>
                <a:latin typeface="+mn-lt"/>
                <a:ea typeface="+mn-ea"/>
                <a:cs typeface="+mn-cs"/>
              </a:rPr>
              <a:t>3</a:t>
            </a:r>
            <a:r>
              <a:rPr kumimoji="0" lang="el-GR" sz="3200" b="0" i="0" u="none" strike="noStrike" kern="1200" cap="none" spc="0" normalizeH="0" baseline="0" noProof="0" dirty="0" smtClean="0">
                <a:ln>
                  <a:noFill/>
                </a:ln>
                <a:solidFill>
                  <a:schemeClr val="accent2">
                    <a:lumMod val="50000"/>
                  </a:schemeClr>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l-GR" sz="3200" b="0" i="0" u="none" strike="noStrike" kern="1200" cap="none" spc="0" normalizeH="0" baseline="0" noProof="0" dirty="0" smtClean="0">
              <a:ln>
                <a:noFill/>
              </a:ln>
              <a:solidFill>
                <a:schemeClr val="accent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accent2">
                    <a:lumMod val="50000"/>
                  </a:schemeClr>
                </a:solidFill>
                <a:effectLst/>
                <a:uLnTx/>
                <a:uFillTx/>
                <a:latin typeface="+mn-lt"/>
                <a:ea typeface="+mn-ea"/>
                <a:cs typeface="+mn-cs"/>
              </a:rPr>
              <a:t>Αντίθετα,  εστίες &gt;5 και κυρίως &gt;10 </a:t>
            </a:r>
            <a:r>
              <a:rPr kumimoji="0" lang="el-GR" sz="3200" b="1" i="0" u="none" strike="noStrike" kern="1200" cap="none" spc="0" normalizeH="0" baseline="0" noProof="0" dirty="0" smtClean="0">
                <a:ln>
                  <a:noFill/>
                </a:ln>
                <a:solidFill>
                  <a:schemeClr val="accent2">
                    <a:lumMod val="50000"/>
                  </a:schemeClr>
                </a:solidFill>
                <a:effectLst/>
                <a:uLnTx/>
                <a:uFillTx/>
                <a:latin typeface="+mn-lt"/>
                <a:ea typeface="+mn-ea"/>
                <a:cs typeface="+mn-cs"/>
              </a:rPr>
              <a:t>αναμειγνυόμενων</a:t>
            </a:r>
            <a:r>
              <a:rPr kumimoji="0" lang="el-GR" sz="3200" b="1" i="0" u="none" strike="noStrike" kern="1200" cap="none" spc="0" normalizeH="0" noProof="0" dirty="0" smtClean="0">
                <a:ln>
                  <a:noFill/>
                </a:ln>
                <a:solidFill>
                  <a:schemeClr val="accent2">
                    <a:lumMod val="50000"/>
                  </a:schemeClr>
                </a:solidFill>
                <a:effectLst/>
                <a:uLnTx/>
                <a:uFillTx/>
                <a:latin typeface="+mn-lt"/>
                <a:ea typeface="+mn-ea"/>
                <a:cs typeface="+mn-cs"/>
              </a:rPr>
              <a:t> </a:t>
            </a:r>
            <a:r>
              <a:rPr kumimoji="0" lang="el-GR" sz="3200" b="0" i="0" u="none" strike="noStrike" kern="1200" cap="none" spc="0" normalizeH="0" baseline="0" noProof="0" dirty="0" smtClean="0">
                <a:ln>
                  <a:noFill/>
                </a:ln>
                <a:solidFill>
                  <a:schemeClr val="accent2">
                    <a:lumMod val="50000"/>
                  </a:schemeClr>
                </a:solidFill>
                <a:effectLst/>
                <a:uLnTx/>
                <a:uFillTx/>
                <a:latin typeface="+mn-lt"/>
                <a:ea typeface="+mn-ea"/>
                <a:cs typeface="+mn-cs"/>
              </a:rPr>
              <a:t>κακοσχηματισμένων καρκινικών αδένων που </a:t>
            </a:r>
            <a:r>
              <a:rPr kumimoji="0" lang="el-GR" sz="3200" b="0" i="0" u="sng" strike="noStrike" kern="1200" cap="none" spc="0" normalizeH="0" baseline="0" noProof="0" dirty="0" smtClean="0">
                <a:ln>
                  <a:noFill/>
                </a:ln>
                <a:solidFill>
                  <a:schemeClr val="accent2">
                    <a:lumMod val="50000"/>
                  </a:schemeClr>
                </a:solidFill>
                <a:effectLst/>
                <a:uLnTx/>
                <a:uFillTx/>
                <a:latin typeface="+mn-lt"/>
                <a:ea typeface="+mn-ea"/>
                <a:cs typeface="+mn-cs"/>
              </a:rPr>
              <a:t>δεν</a:t>
            </a:r>
            <a:r>
              <a:rPr kumimoji="0" lang="el-GR" sz="3200" b="0" i="0" u="none" strike="noStrike" kern="1200" cap="none" spc="0" normalizeH="0" baseline="0" noProof="0" dirty="0" smtClean="0">
                <a:ln>
                  <a:noFill/>
                </a:ln>
                <a:solidFill>
                  <a:schemeClr val="accent2">
                    <a:lumMod val="50000"/>
                  </a:schemeClr>
                </a:solidFill>
                <a:effectLst/>
                <a:uLnTx/>
                <a:uFillTx/>
                <a:latin typeface="+mn-lt"/>
                <a:ea typeface="+mn-ea"/>
                <a:cs typeface="+mn-cs"/>
              </a:rPr>
              <a:t> είναι όλως παρακείμενοι σε καλοσχηματισμένους καρκινικούς αδένες </a:t>
            </a:r>
            <a:r>
              <a:rPr kumimoji="0" lang="el-GR" sz="3200" b="0" i="0" u="sng" strike="noStrike" kern="1200" cap="none" spc="0" normalizeH="0" baseline="0" noProof="0" dirty="0" smtClean="0">
                <a:ln>
                  <a:noFill/>
                </a:ln>
                <a:solidFill>
                  <a:schemeClr val="accent2">
                    <a:lumMod val="50000"/>
                  </a:schemeClr>
                </a:solidFill>
                <a:effectLst/>
                <a:uLnTx/>
                <a:uFillTx/>
                <a:latin typeface="+mn-lt"/>
                <a:ea typeface="+mn-ea"/>
                <a:cs typeface="+mn-cs"/>
              </a:rPr>
              <a:t>και</a:t>
            </a:r>
          </a:p>
          <a:p>
            <a:pPr marL="342900" marR="0" lvl="0" indent="-342900" algn="l" defTabSz="914400" rtl="0" eaLnBrk="1" fontAlgn="auto" latinLnBrk="0" hangingPunct="1">
              <a:lnSpc>
                <a:spcPct val="100000"/>
              </a:lnSpc>
              <a:spcBef>
                <a:spcPct val="20000"/>
              </a:spcBef>
              <a:spcAft>
                <a:spcPts val="0"/>
              </a:spcAft>
              <a:buClrTx/>
              <a:buSzTx/>
              <a:tabLst/>
              <a:defRPr/>
            </a:pPr>
            <a:r>
              <a:rPr lang="el-GR" sz="3200" dirty="0" smtClean="0">
                <a:solidFill>
                  <a:schemeClr val="accent2">
                    <a:lumMod val="50000"/>
                  </a:schemeClr>
                </a:solidFill>
              </a:rPr>
              <a:t>    </a:t>
            </a:r>
            <a:r>
              <a:rPr kumimoji="0" lang="el-GR" sz="3200" b="0" i="0" u="none" strike="noStrike" kern="1200" cap="none" spc="0" normalizeH="0" baseline="0" noProof="0" dirty="0" smtClean="0">
                <a:ln>
                  <a:noFill/>
                </a:ln>
                <a:solidFill>
                  <a:schemeClr val="accent2">
                    <a:lumMod val="50000"/>
                  </a:schemeClr>
                </a:solidFill>
                <a:effectLst/>
                <a:uLnTx/>
                <a:uFillTx/>
                <a:latin typeface="+mn-lt"/>
                <a:ea typeface="+mn-ea"/>
                <a:cs typeface="+mn-cs"/>
              </a:rPr>
              <a:t> </a:t>
            </a:r>
            <a:r>
              <a:rPr kumimoji="0" lang="el-GR" sz="3200" b="1" i="0" u="none" strike="noStrike" kern="1200" cap="none" spc="0" normalizeH="0" baseline="0" noProof="0" dirty="0" smtClean="0">
                <a:ln>
                  <a:noFill/>
                </a:ln>
                <a:solidFill>
                  <a:schemeClr val="accent2">
                    <a:lumMod val="50000"/>
                  </a:schemeClr>
                </a:solidFill>
                <a:effectLst/>
                <a:uLnTx/>
                <a:uFillTx/>
                <a:latin typeface="+mn-lt"/>
                <a:ea typeface="+mn-ea"/>
                <a:cs typeface="+mn-cs"/>
              </a:rPr>
              <a:t>συναθροιζόμενοι</a:t>
            </a:r>
            <a:r>
              <a:rPr kumimoji="0" lang="el-GR" sz="3200" b="0" i="0" u="none" strike="noStrike" kern="1200" cap="none" spc="0" normalizeH="0" baseline="0" noProof="0" dirty="0" smtClean="0">
                <a:ln>
                  <a:noFill/>
                </a:ln>
                <a:solidFill>
                  <a:schemeClr val="accent2">
                    <a:lumMod val="50000"/>
                  </a:schemeClr>
                </a:solidFill>
                <a:effectLst/>
                <a:uLnTx/>
                <a:uFillTx/>
                <a:latin typeface="+mn-lt"/>
                <a:ea typeface="+mn-ea"/>
                <a:cs typeface="+mn-cs"/>
              </a:rPr>
              <a:t>, </a:t>
            </a:r>
            <a:r>
              <a:rPr kumimoji="0" lang="el-GR" sz="3200" b="1" i="0" u="none" strike="noStrike" kern="1200" cap="none" spc="0" normalizeH="0" baseline="0" noProof="0" dirty="0" smtClean="0">
                <a:ln>
                  <a:noFill/>
                </a:ln>
                <a:solidFill>
                  <a:schemeClr val="accent2">
                    <a:lumMod val="50000"/>
                  </a:schemeClr>
                </a:solidFill>
                <a:effectLst/>
                <a:uLnTx/>
                <a:uFillTx/>
                <a:latin typeface="+mn-lt"/>
                <a:ea typeface="+mn-ea"/>
                <a:cs typeface="+mn-cs"/>
              </a:rPr>
              <a:t>μη</a:t>
            </a:r>
            <a:r>
              <a:rPr kumimoji="0" lang="el-GR" sz="3200" b="0" i="0" u="none" strike="noStrike" kern="1200" cap="none" spc="0" normalizeH="0" baseline="0" noProof="0" dirty="0" smtClean="0">
                <a:ln>
                  <a:noFill/>
                </a:ln>
                <a:solidFill>
                  <a:schemeClr val="accent2">
                    <a:lumMod val="50000"/>
                  </a:schemeClr>
                </a:solidFill>
                <a:effectLst/>
                <a:uLnTx/>
                <a:uFillTx/>
                <a:latin typeface="+mn-lt"/>
                <a:ea typeface="+mn-ea"/>
                <a:cs typeface="+mn-cs"/>
              </a:rPr>
              <a:t> αναμειγνυόμενοι κακοσχηματισμένοι καρκινικοί αδένες εντάσσονται στο πρότυπο </a:t>
            </a:r>
            <a:r>
              <a:rPr kumimoji="0" lang="el-GR" sz="3200" b="1" i="0" u="none" strike="noStrike" kern="1200" cap="none" spc="0" normalizeH="0" baseline="0" noProof="0" dirty="0" smtClean="0">
                <a:ln>
                  <a:noFill/>
                </a:ln>
                <a:solidFill>
                  <a:schemeClr val="accent2">
                    <a:lumMod val="50000"/>
                  </a:schemeClr>
                </a:solidFill>
                <a:effectLst/>
                <a:uLnTx/>
                <a:uFillTx/>
                <a:latin typeface="+mn-lt"/>
                <a:ea typeface="+mn-ea"/>
                <a:cs typeface="+mn-cs"/>
              </a:rPr>
              <a:t>4</a:t>
            </a:r>
            <a:r>
              <a:rPr kumimoji="0" lang="el-GR" sz="3200" b="0" i="0" u="none" strike="noStrike" kern="1200" cap="none" spc="0" normalizeH="0" baseline="0" noProof="0" dirty="0" smtClean="0">
                <a:ln>
                  <a:noFill/>
                </a:ln>
                <a:solidFill>
                  <a:schemeClr val="accent2">
                    <a:lumMod val="50000"/>
                  </a:schemeClr>
                </a:solidFill>
                <a:effectLst/>
                <a:uLnTx/>
                <a:uFillTx/>
                <a:latin typeface="+mn-lt"/>
                <a:ea typeface="+mn-ea"/>
                <a:cs typeface="+mn-cs"/>
              </a:rPr>
              <a:t>.</a:t>
            </a:r>
            <a:endParaRPr kumimoji="0" lang="el-GR" sz="3200" b="0" i="0" u="none" strike="noStrike" kern="1200" cap="none" spc="0" normalizeH="0" baseline="0" noProof="0" dirty="0">
              <a:ln>
                <a:noFill/>
              </a:ln>
              <a:solidFill>
                <a:schemeClr val="accent2">
                  <a:lumMod val="50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714876" cy="1435100"/>
          </a:xfrm>
        </p:spPr>
        <p:txBody>
          <a:bodyPr>
            <a:normAutofit/>
          </a:bodyPr>
          <a:lstStyle/>
          <a:p>
            <a:r>
              <a:rPr lang="el-GR" sz="2800" u="sng" spc="600" dirty="0" smtClean="0">
                <a:solidFill>
                  <a:schemeClr val="accent2">
                    <a:lumMod val="50000"/>
                  </a:schemeClr>
                </a:solidFill>
                <a:effectLst>
                  <a:outerShdw blurRad="38100" dist="38100" dir="2700000" algn="tl">
                    <a:srgbClr val="000000">
                      <a:alpha val="43137"/>
                    </a:srgbClr>
                  </a:outerShdw>
                </a:effectLst>
              </a:rPr>
              <a:t>Αθροιστικός βαθμός κακοήθειας  4+5=9 </a:t>
            </a:r>
            <a:r>
              <a:rPr lang="el-GR" sz="2800" spc="600" dirty="0" smtClean="0">
                <a:solidFill>
                  <a:schemeClr val="accent2">
                    <a:lumMod val="50000"/>
                  </a:schemeClr>
                </a:solidFill>
              </a:rPr>
              <a:t/>
            </a:r>
            <a:br>
              <a:rPr lang="el-GR" sz="2800" spc="600" dirty="0" smtClean="0">
                <a:solidFill>
                  <a:schemeClr val="accent2">
                    <a:lumMod val="50000"/>
                  </a:schemeClr>
                </a:solidFill>
              </a:rPr>
            </a:br>
            <a:endParaRPr lang="el-GR" sz="2800" dirty="0">
              <a:solidFill>
                <a:schemeClr val="accent2">
                  <a:lumMod val="50000"/>
                </a:schemeClr>
              </a:solidFill>
            </a:endParaRPr>
          </a:p>
        </p:txBody>
      </p:sp>
      <p:sp>
        <p:nvSpPr>
          <p:cNvPr id="4" name="Text Placeholder 3"/>
          <p:cNvSpPr>
            <a:spLocks noGrp="1"/>
          </p:cNvSpPr>
          <p:nvPr>
            <p:ph type="body" sz="half" idx="2"/>
          </p:nvPr>
        </p:nvSpPr>
        <p:spPr>
          <a:xfrm>
            <a:off x="0" y="785794"/>
            <a:ext cx="4643438" cy="6072206"/>
          </a:xfrm>
        </p:spPr>
        <p:txBody>
          <a:bodyPr>
            <a:normAutofit fontScale="92500" lnSpcReduction="20000"/>
          </a:bodyPr>
          <a:lstStyle/>
          <a:p>
            <a:endParaRPr lang="el-GR" dirty="0" smtClean="0"/>
          </a:p>
          <a:p>
            <a:r>
              <a:rPr lang="el-GR" sz="2000" dirty="0" smtClean="0">
                <a:solidFill>
                  <a:schemeClr val="accent2">
                    <a:lumMod val="50000"/>
                  </a:schemeClr>
                </a:solidFill>
              </a:rPr>
              <a:t>Βάσει της νέας  προγνωστικής ομαδοποίησης, έχει πλέον  κάποια σημασία η διάκριση του προτύπου 4 από το πρότυπο 5, καθώς το τελευταίο σε βιοπτικό υλικό προδικάζει  αυξημένη πιθανότητα μετάστασης και θανάτου συγκριτικά με το άθροισμα 4+4=8.</a:t>
            </a:r>
          </a:p>
          <a:p>
            <a:r>
              <a:rPr lang="el-GR" sz="2000" dirty="0" smtClean="0">
                <a:solidFill>
                  <a:schemeClr val="accent2">
                    <a:lumMod val="50000"/>
                  </a:schemeClr>
                </a:solidFill>
              </a:rPr>
              <a:t>Η  αναγνώριση της απώλειας  αδενικής διαφοροποίησης , που χαρακτηρίζει το πρότυπο 5,  είναι σε κάποιο βαθμό υποκειμενική,  καθώς  τίθεται θέμα τομής κάποιων  κακοσχηματισμένων αδένων του προτύπου 4.</a:t>
            </a:r>
          </a:p>
          <a:p>
            <a:r>
              <a:rPr lang="el-GR" sz="2000" dirty="0" smtClean="0">
                <a:solidFill>
                  <a:schemeClr val="accent2">
                    <a:lumMod val="50000"/>
                  </a:schemeClr>
                </a:solidFill>
              </a:rPr>
              <a:t>Συμπαγή ταπήτια, συμπαγείς χορδές,  μεμονωμένα κύτταρα,  περιοχές φαγεσωρικής νέκρωσης εντός του καρκινικού ιστού = τυπικό πρότυπο 5.</a:t>
            </a:r>
          </a:p>
          <a:p>
            <a:r>
              <a:rPr lang="el-GR" sz="2000" dirty="0" smtClean="0">
                <a:solidFill>
                  <a:schemeClr val="accent2">
                    <a:lumMod val="50000"/>
                  </a:schemeClr>
                </a:solidFill>
              </a:rPr>
              <a:t>Κυτταρικές φωλιές πιθανώς με </a:t>
            </a:r>
            <a:r>
              <a:rPr lang="el-GR" sz="2000" b="1" i="1" dirty="0" smtClean="0">
                <a:solidFill>
                  <a:schemeClr val="accent2">
                    <a:lumMod val="50000"/>
                  </a:schemeClr>
                </a:solidFill>
              </a:rPr>
              <a:t>κυτταροπλασματικά</a:t>
            </a:r>
            <a:r>
              <a:rPr lang="el-GR" sz="2000" b="1" dirty="0" smtClean="0">
                <a:solidFill>
                  <a:schemeClr val="accent2">
                    <a:lumMod val="50000"/>
                  </a:schemeClr>
                </a:solidFill>
              </a:rPr>
              <a:t> </a:t>
            </a:r>
            <a:r>
              <a:rPr lang="el-GR" sz="2000" b="1" i="1" dirty="0" smtClean="0">
                <a:solidFill>
                  <a:schemeClr val="accent2">
                    <a:lumMod val="50000"/>
                  </a:schemeClr>
                </a:solidFill>
              </a:rPr>
              <a:t>κενοτόπια</a:t>
            </a:r>
            <a:r>
              <a:rPr lang="el-GR" sz="2000" b="1" dirty="0" smtClean="0">
                <a:solidFill>
                  <a:schemeClr val="accent2">
                    <a:lumMod val="50000"/>
                  </a:schemeClr>
                </a:solidFill>
              </a:rPr>
              <a:t> </a:t>
            </a:r>
            <a:r>
              <a:rPr lang="el-GR" sz="2000" dirty="0" smtClean="0">
                <a:solidFill>
                  <a:schemeClr val="accent2">
                    <a:lumMod val="50000"/>
                  </a:schemeClr>
                </a:solidFill>
              </a:rPr>
              <a:t>(όχι κακώς σχηματισμένους αυλούς)  όπως τα σφραγιδοκύτταρα, εντάσσονται  στο πρότυπο 5, εφόσον  </a:t>
            </a:r>
            <a:r>
              <a:rPr lang="el-GR" sz="2000" u="sng" spc="600" dirty="0" smtClean="0">
                <a:solidFill>
                  <a:schemeClr val="accent2">
                    <a:lumMod val="50000"/>
                  </a:schemeClr>
                </a:solidFill>
              </a:rPr>
              <a:t>αλλού</a:t>
            </a:r>
            <a:r>
              <a:rPr lang="el-GR" sz="2000" dirty="0" smtClean="0">
                <a:solidFill>
                  <a:schemeClr val="accent2">
                    <a:lumMod val="50000"/>
                  </a:schemeClr>
                </a:solidFill>
              </a:rPr>
              <a:t> υπάρχουν τυπικές εικόνες προτύπου 5, όπως συνηθέστατα συμβαίνει .</a:t>
            </a:r>
          </a:p>
          <a:p>
            <a:endParaRPr lang="el-GR" sz="2000" dirty="0">
              <a:solidFill>
                <a:schemeClr val="accent1">
                  <a:lumMod val="20000"/>
                  <a:lumOff val="80000"/>
                </a:schemeClr>
              </a:solidFill>
            </a:endParaRPr>
          </a:p>
        </p:txBody>
      </p:sp>
      <p:pic>
        <p:nvPicPr>
          <p:cNvPr id="5" name="Picture 2" descr="p34g5"/>
          <p:cNvPicPr>
            <a:picLocks noGrp="1" noChangeAspect="1" noChangeArrowheads="1"/>
          </p:cNvPicPr>
          <p:nvPr>
            <p:ph idx="1"/>
          </p:nvPr>
        </p:nvPicPr>
        <p:blipFill>
          <a:blip r:embed="rId3" cstate="print"/>
          <a:srcRect/>
          <a:stretch>
            <a:fillRect/>
          </a:stretch>
        </p:blipFill>
        <p:spPr bwMode="auto">
          <a:xfrm rot="5400000">
            <a:off x="3601348" y="1327818"/>
            <a:ext cx="6441898" cy="421484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inkTgt spid="_x0000_s58372"/>
                                        </p:tgtEl>
                                        <p:attrNameLst>
                                          <p:attrName>style.visibility</p:attrName>
                                        </p:attrNameLst>
                                      </p:cBhvr>
                                      <p:to>
                                        <p:strVal val="visible"/>
                                      </p:to>
                                    </p:set>
                                    <p:animEffect transition="in" filter="fade">
                                      <p:cBhvr>
                                        <p:cTn id="7" dur="500"/>
                                        <p:tgtEl>
                                          <p:inkTgt spid="_x0000_s58372"/>
                                        </p:tgtEl>
                                      </p:cBhvr>
                                    </p:animEffect>
                                  </p:childTnLst>
                                </p:cTn>
                              </p:par>
                              <p:par>
                                <p:cTn id="8" presetID="10" presetClass="entr" presetSubtype="0" fill="hold" nodeType="withEffect">
                                  <p:stCondLst>
                                    <p:cond delay="0"/>
                                  </p:stCondLst>
                                  <p:childTnLst>
                                    <p:set>
                                      <p:cBhvr>
                                        <p:cTn id="9" dur="1" fill="hold">
                                          <p:stCondLst>
                                            <p:cond delay="0"/>
                                          </p:stCondLst>
                                        </p:cTn>
                                        <p:tgtEl>
                                          <p:inkTgt spid="_x0000_s58371"/>
                                        </p:tgtEl>
                                        <p:attrNameLst>
                                          <p:attrName>style.visibility</p:attrName>
                                        </p:attrNameLst>
                                      </p:cBhvr>
                                      <p:to>
                                        <p:strVal val="visible"/>
                                      </p:to>
                                    </p:set>
                                    <p:animEffect transition="in" filter="fade">
                                      <p:cBhvr>
                                        <p:cTn id="10" dur="500"/>
                                        <p:tgtEl>
                                          <p:inkTgt spid="_x0000_s58371"/>
                                        </p:tgtEl>
                                      </p:cBhvr>
                                    </p:animEffect>
                                  </p:childTnLst>
                                </p:cTn>
                              </p:par>
                              <p:par>
                                <p:cTn id="11" presetID="10" presetClass="entr" presetSubtype="0" fill="hold" nodeType="withEffect">
                                  <p:stCondLst>
                                    <p:cond delay="0"/>
                                  </p:stCondLst>
                                  <p:childTnLst>
                                    <p:set>
                                      <p:cBhvr>
                                        <p:cTn id="12" dur="1" fill="hold">
                                          <p:stCondLst>
                                            <p:cond delay="0"/>
                                          </p:stCondLst>
                                        </p:cTn>
                                        <p:tgtEl>
                                          <p:inkTgt spid="_x0000_s58373"/>
                                        </p:tgtEl>
                                        <p:attrNameLst>
                                          <p:attrName>style.visibility</p:attrName>
                                        </p:attrNameLst>
                                      </p:cBhvr>
                                      <p:to>
                                        <p:strVal val="visible"/>
                                      </p:to>
                                    </p:set>
                                    <p:animEffect transition="in" filter="fade">
                                      <p:cBhvr>
                                        <p:cTn id="13" dur="500"/>
                                        <p:tgtEl>
                                          <p:inkTgt spid="_x0000_s5837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inkTgt spid="_x0000_s58376"/>
                                        </p:tgtEl>
                                        <p:attrNameLst>
                                          <p:attrName>style.visibility</p:attrName>
                                        </p:attrNameLst>
                                      </p:cBhvr>
                                      <p:to>
                                        <p:strVal val="visible"/>
                                      </p:to>
                                    </p:set>
                                    <p:animEffect transition="in" filter="fade">
                                      <p:cBhvr>
                                        <p:cTn id="18" dur="500"/>
                                        <p:tgtEl>
                                          <p:inkTgt spid="_x0000_s58376"/>
                                        </p:tgtEl>
                                      </p:cBhvr>
                                    </p:animEffect>
                                  </p:childTnLst>
                                </p:cTn>
                              </p:par>
                              <p:par>
                                <p:cTn id="19" presetID="10" presetClass="entr" presetSubtype="0" fill="hold" nodeType="withEffect">
                                  <p:stCondLst>
                                    <p:cond delay="0"/>
                                  </p:stCondLst>
                                  <p:childTnLst>
                                    <p:set>
                                      <p:cBhvr>
                                        <p:cTn id="20" dur="1" fill="hold">
                                          <p:stCondLst>
                                            <p:cond delay="0"/>
                                          </p:stCondLst>
                                        </p:cTn>
                                        <p:tgtEl>
                                          <p:inkTgt spid="_x0000_s58375"/>
                                        </p:tgtEl>
                                        <p:attrNameLst>
                                          <p:attrName>style.visibility</p:attrName>
                                        </p:attrNameLst>
                                      </p:cBhvr>
                                      <p:to>
                                        <p:strVal val="visible"/>
                                      </p:to>
                                    </p:set>
                                    <p:animEffect transition="in" filter="fade">
                                      <p:cBhvr>
                                        <p:cTn id="21" dur="500"/>
                                        <p:tgtEl>
                                          <p:inkTgt spid="_x0000_s58375"/>
                                        </p:tgtEl>
                                      </p:cBhvr>
                                    </p:animEffect>
                                  </p:childTnLst>
                                </p:cTn>
                              </p:par>
                              <p:par>
                                <p:cTn id="22" presetID="10" presetClass="entr" presetSubtype="0" fill="hold" nodeType="withEffect">
                                  <p:stCondLst>
                                    <p:cond delay="0"/>
                                  </p:stCondLst>
                                  <p:childTnLst>
                                    <p:set>
                                      <p:cBhvr>
                                        <p:cTn id="23" dur="1" fill="hold">
                                          <p:stCondLst>
                                            <p:cond delay="0"/>
                                          </p:stCondLst>
                                        </p:cTn>
                                        <p:tgtEl>
                                          <p:inkTgt spid="_x0000_s58378"/>
                                        </p:tgtEl>
                                        <p:attrNameLst>
                                          <p:attrName>style.visibility</p:attrName>
                                        </p:attrNameLst>
                                      </p:cBhvr>
                                      <p:to>
                                        <p:strVal val="visible"/>
                                      </p:to>
                                    </p:set>
                                    <p:animEffect transition="in" filter="fade">
                                      <p:cBhvr>
                                        <p:cTn id="24" dur="500"/>
                                        <p:tgtEl>
                                          <p:inkTgt spid="_x0000_s58378"/>
                                        </p:tgtEl>
                                      </p:cBhvr>
                                    </p:animEffect>
                                  </p:childTnLst>
                                </p:cTn>
                              </p:par>
                              <p:par>
                                <p:cTn id="25" presetID="10" presetClass="entr" presetSubtype="0" fill="hold" nodeType="withEffect">
                                  <p:stCondLst>
                                    <p:cond delay="0"/>
                                  </p:stCondLst>
                                  <p:childTnLst>
                                    <p:set>
                                      <p:cBhvr>
                                        <p:cTn id="26" dur="1" fill="hold">
                                          <p:stCondLst>
                                            <p:cond delay="0"/>
                                          </p:stCondLst>
                                        </p:cTn>
                                        <p:tgtEl>
                                          <p:inkTgt spid="_x0000_s58374"/>
                                        </p:tgtEl>
                                        <p:attrNameLst>
                                          <p:attrName>style.visibility</p:attrName>
                                        </p:attrNameLst>
                                      </p:cBhvr>
                                      <p:to>
                                        <p:strVal val="visible"/>
                                      </p:to>
                                    </p:set>
                                    <p:animEffect transition="in" filter="fade">
                                      <p:cBhvr>
                                        <p:cTn id="27" dur="500"/>
                                        <p:tgtEl>
                                          <p:inkTgt spid="_x0000_s58374"/>
                                        </p:tgtEl>
                                      </p:cBhvr>
                                    </p:animEffect>
                                  </p:childTnLst>
                                </p:cTn>
                              </p:par>
                              <p:par>
                                <p:cTn id="28" presetID="10" presetClass="entr" presetSubtype="0" fill="hold" nodeType="withEffect">
                                  <p:stCondLst>
                                    <p:cond delay="0"/>
                                  </p:stCondLst>
                                  <p:childTnLst>
                                    <p:set>
                                      <p:cBhvr>
                                        <p:cTn id="29" dur="1" fill="hold">
                                          <p:stCondLst>
                                            <p:cond delay="0"/>
                                          </p:stCondLst>
                                        </p:cTn>
                                        <p:tgtEl>
                                          <p:inkTgt spid="_x0000_s58377"/>
                                        </p:tgtEl>
                                        <p:attrNameLst>
                                          <p:attrName>style.visibility</p:attrName>
                                        </p:attrNameLst>
                                      </p:cBhvr>
                                      <p:to>
                                        <p:strVal val="visible"/>
                                      </p:to>
                                    </p:set>
                                    <p:animEffect transition="in" filter="fade">
                                      <p:cBhvr>
                                        <p:cTn id="30" dur="500"/>
                                        <p:tgtEl>
                                          <p:inkTgt spid="_x0000_s5837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500174"/>
          </a:xfrm>
        </p:spPr>
        <p:txBody>
          <a:bodyPr>
            <a:noAutofit/>
          </a:bodyPr>
          <a:lstStyle/>
          <a:p>
            <a:r>
              <a:rPr lang="el-GR" sz="3200" dirty="0" smtClean="0">
                <a:effectLst>
                  <a:outerShdw blurRad="38100" dist="38100" dir="2700000" algn="tl">
                    <a:srgbClr val="000000">
                      <a:alpha val="43137"/>
                    </a:srgbClr>
                  </a:outerShdw>
                </a:effectLst>
              </a:rPr>
              <a:t>Επίμαχα σημεία </a:t>
            </a:r>
            <a:r>
              <a:rPr lang="el-GR" sz="3200" dirty="0" smtClean="0"/>
              <a:t>στη </a:t>
            </a:r>
            <a:r>
              <a:rPr lang="el-GR" sz="3200" spc="600" dirty="0" smtClean="0">
                <a:effectLst>
                  <a:outerShdw blurRad="38100" dist="38100" dir="2700000" algn="tl">
                    <a:srgbClr val="000000">
                      <a:alpha val="43137"/>
                    </a:srgbClr>
                  </a:outerShdw>
                </a:effectLst>
              </a:rPr>
              <a:t>διάγνωση</a:t>
            </a:r>
            <a:r>
              <a:rPr lang="el-GR" sz="3200" dirty="0" smtClean="0"/>
              <a:t> </a:t>
            </a:r>
            <a:r>
              <a:rPr lang="el-GR" sz="3200" u="sng" spc="300" dirty="0" smtClean="0">
                <a:effectLst>
                  <a:outerShdw blurRad="38100" dist="38100" dir="2700000" algn="tl">
                    <a:srgbClr val="000000">
                      <a:alpha val="43137"/>
                    </a:srgbClr>
                  </a:outerShdw>
                </a:effectLst>
              </a:rPr>
              <a:t>περιορισμένου</a:t>
            </a:r>
            <a:r>
              <a:rPr lang="el-GR" sz="3200" dirty="0" smtClean="0"/>
              <a:t> </a:t>
            </a:r>
            <a:r>
              <a:rPr lang="el-GR" sz="3200" b="1" dirty="0" smtClean="0"/>
              <a:t>καρκινώματος </a:t>
            </a:r>
            <a:r>
              <a:rPr lang="el-GR" sz="3200" dirty="0" smtClean="0"/>
              <a:t>προστάτη αδένα </a:t>
            </a:r>
            <a:br>
              <a:rPr lang="el-GR" sz="3200" dirty="0" smtClean="0"/>
            </a:br>
            <a:r>
              <a:rPr lang="el-GR" sz="3200" dirty="0" smtClean="0"/>
              <a:t>σε </a:t>
            </a:r>
            <a:r>
              <a:rPr lang="el-GR" sz="3200" u="sng" dirty="0" smtClean="0"/>
              <a:t>υλικό βιοψίας διά </a:t>
            </a:r>
            <a:r>
              <a:rPr lang="el-GR" sz="3200" u="sng" dirty="0" smtClean="0">
                <a:effectLst>
                  <a:outerShdw blurRad="38100" dist="38100" dir="2700000" algn="tl">
                    <a:srgbClr val="000000">
                      <a:alpha val="43137"/>
                    </a:srgbClr>
                  </a:outerShdw>
                </a:effectLst>
              </a:rPr>
              <a:t>βελόνης</a:t>
            </a:r>
            <a:endParaRPr lang="el-GR" sz="3200" u="sng" dirty="0">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0" y="1643050"/>
            <a:ext cx="9144000" cy="5214950"/>
          </a:xfrm>
        </p:spPr>
        <p:txBody>
          <a:bodyPr>
            <a:normAutofit fontScale="85000" lnSpcReduction="20000"/>
          </a:bodyPr>
          <a:lstStyle/>
          <a:p>
            <a:r>
              <a:rPr lang="el-GR" b="1" spc="600" dirty="0" smtClean="0">
                <a:effectLst>
                  <a:outerShdw blurRad="38100" dist="38100" dir="2700000" algn="tl">
                    <a:srgbClr val="000000">
                      <a:alpha val="43137"/>
                    </a:srgbClr>
                  </a:outerShdw>
                </a:effectLst>
              </a:rPr>
              <a:t>Δεν</a:t>
            </a:r>
            <a:r>
              <a:rPr lang="el-GR" dirty="0" smtClean="0"/>
              <a:t> προτείνεται δεσμευτικά </a:t>
            </a:r>
            <a:r>
              <a:rPr lang="el-GR" spc="300" dirty="0" smtClean="0"/>
              <a:t>ελάχιστος</a:t>
            </a:r>
            <a:r>
              <a:rPr lang="el-GR" dirty="0" smtClean="0"/>
              <a:t> αριθμός αδένων που να απαιτείται  για τη διάγνωση καρκίνου του προστάτη αδένα.</a:t>
            </a:r>
            <a:r>
              <a:rPr lang="el-GR" b="1" dirty="0" smtClean="0"/>
              <a:t> </a:t>
            </a:r>
            <a:r>
              <a:rPr lang="en-US" dirty="0" smtClean="0"/>
              <a:t>( </a:t>
            </a:r>
            <a:r>
              <a:rPr lang="el-GR" dirty="0" smtClean="0"/>
              <a:t>Με  ιδιαίτερη  </a:t>
            </a:r>
            <a:r>
              <a:rPr lang="el-GR" spc="600" dirty="0" smtClean="0"/>
              <a:t>περίσκεψη </a:t>
            </a:r>
            <a:r>
              <a:rPr lang="el-GR" dirty="0" smtClean="0"/>
              <a:t>η απόφαση </a:t>
            </a:r>
            <a:r>
              <a:rPr lang="el-GR" dirty="0" smtClean="0">
                <a:effectLst>
                  <a:outerShdw blurRad="38100" dist="38100" dir="2700000" algn="tl">
                    <a:srgbClr val="000000">
                      <a:alpha val="43137"/>
                    </a:srgbClr>
                  </a:outerShdw>
                </a:effectLst>
              </a:rPr>
              <a:t>διάγνωσης</a:t>
            </a:r>
            <a:r>
              <a:rPr lang="el-GR" dirty="0" smtClean="0"/>
              <a:t>  καρκίνου  σε  αδένες </a:t>
            </a:r>
            <a:r>
              <a:rPr lang="el-GR" b="1" dirty="0" smtClean="0"/>
              <a:t>&lt; </a:t>
            </a:r>
            <a:r>
              <a:rPr lang="el-GR" dirty="0" smtClean="0"/>
              <a:t>3)</a:t>
            </a:r>
            <a:r>
              <a:rPr lang="en-US" dirty="0" smtClean="0"/>
              <a:t>.</a:t>
            </a:r>
            <a:endParaRPr lang="el-GR" dirty="0" smtClean="0"/>
          </a:p>
          <a:p>
            <a:endParaRPr lang="el-GR" dirty="0" smtClean="0"/>
          </a:p>
          <a:p>
            <a:r>
              <a:rPr lang="el-GR" dirty="0" smtClean="0"/>
              <a:t>Η πιθανώς </a:t>
            </a:r>
            <a:r>
              <a:rPr lang="el-GR" dirty="0" smtClean="0">
                <a:effectLst>
                  <a:outerShdw blurRad="38100" dist="38100" dir="2700000" algn="tl">
                    <a:srgbClr val="000000">
                      <a:alpha val="43137"/>
                    </a:srgbClr>
                  </a:outerShdw>
                </a:effectLst>
              </a:rPr>
              <a:t>ελάχιστη έκταση</a:t>
            </a:r>
            <a:r>
              <a:rPr lang="el-GR" dirty="0" smtClean="0"/>
              <a:t> που καταλαμβάνει το καρκίνωμα </a:t>
            </a:r>
            <a:r>
              <a:rPr lang="en-US" dirty="0" smtClean="0"/>
              <a:t> </a:t>
            </a:r>
            <a:r>
              <a:rPr lang="el-GR" b="1" spc="600" dirty="0" smtClean="0">
                <a:effectLst>
                  <a:outerShdw blurRad="38100" dist="38100" dir="2700000" algn="tl">
                    <a:srgbClr val="000000">
                      <a:alpha val="43137"/>
                    </a:srgbClr>
                  </a:outerShdw>
                </a:effectLst>
              </a:rPr>
              <a:t>δεν</a:t>
            </a:r>
            <a:r>
              <a:rPr lang="el-GR" dirty="0" smtClean="0"/>
              <a:t> </a:t>
            </a:r>
            <a:r>
              <a:rPr lang="en-US" dirty="0" smtClean="0"/>
              <a:t> </a:t>
            </a:r>
            <a:r>
              <a:rPr lang="el-GR" dirty="0" smtClean="0"/>
              <a:t>πρέπει να επηρεάζει τη </a:t>
            </a:r>
            <a:r>
              <a:rPr lang="el-GR" dirty="0" smtClean="0">
                <a:effectLst>
                  <a:outerShdw blurRad="38100" dist="38100" dir="2700000" algn="tl">
                    <a:srgbClr val="000000">
                      <a:alpha val="43137"/>
                    </a:srgbClr>
                  </a:outerShdw>
                </a:effectLst>
              </a:rPr>
              <a:t>διαβάθμιση της κακοήθειάς </a:t>
            </a:r>
            <a:r>
              <a:rPr lang="el-GR" dirty="0" smtClean="0"/>
              <a:t>του.</a:t>
            </a:r>
          </a:p>
          <a:p>
            <a:endParaRPr lang="el-GR" dirty="0" smtClean="0"/>
          </a:p>
          <a:p>
            <a:r>
              <a:rPr lang="el-GR" dirty="0" smtClean="0"/>
              <a:t>Ο  </a:t>
            </a:r>
            <a:r>
              <a:rPr lang="el-GR" dirty="0" smtClean="0">
                <a:effectLst>
                  <a:outerShdw blurRad="38100" dist="38100" dir="2700000" algn="tl">
                    <a:srgbClr val="000000">
                      <a:alpha val="43137"/>
                    </a:srgbClr>
                  </a:outerShdw>
                </a:effectLst>
              </a:rPr>
              <a:t>άτυπος </a:t>
            </a:r>
            <a:r>
              <a:rPr lang="el-GR" dirty="0" err="1" smtClean="0">
                <a:effectLst>
                  <a:outerShdw blurRad="38100" dist="38100" dir="2700000" algn="tl">
                    <a:srgbClr val="000000">
                      <a:alpha val="43137"/>
                    </a:srgbClr>
                  </a:outerShdw>
                </a:effectLst>
              </a:rPr>
              <a:t>μικροκυψελιδώδης</a:t>
            </a:r>
            <a:r>
              <a:rPr lang="el-GR" dirty="0" smtClean="0">
                <a:effectLst>
                  <a:outerShdw blurRad="38100" dist="38100" dir="2700000" algn="tl">
                    <a:srgbClr val="000000">
                      <a:alpha val="43137"/>
                    </a:srgbClr>
                  </a:outerShdw>
                </a:effectLst>
              </a:rPr>
              <a:t> πολλαπλασιασμός (</a:t>
            </a:r>
            <a:r>
              <a:rPr lang="en-US" dirty="0" smtClean="0">
                <a:effectLst>
                  <a:outerShdw blurRad="38100" dist="38100" dir="2700000" algn="tl">
                    <a:srgbClr val="000000">
                      <a:alpha val="43137"/>
                    </a:srgbClr>
                  </a:outerShdw>
                </a:effectLst>
              </a:rPr>
              <a:t>ASAP) </a:t>
            </a:r>
            <a:r>
              <a:rPr lang="en-US" dirty="0" smtClean="0"/>
              <a:t>  </a:t>
            </a:r>
            <a:r>
              <a:rPr lang="el-GR" dirty="0" smtClean="0">
                <a:effectLst>
                  <a:outerShdw blurRad="38100" dist="38100" dir="2700000" algn="tl">
                    <a:srgbClr val="000000">
                      <a:alpha val="43137"/>
                    </a:srgbClr>
                  </a:outerShdw>
                </a:effectLst>
              </a:rPr>
              <a:t>δεν</a:t>
            </a:r>
            <a:r>
              <a:rPr lang="el-GR" dirty="0" smtClean="0"/>
              <a:t> </a:t>
            </a:r>
            <a:r>
              <a:rPr lang="en-US" dirty="0" smtClean="0"/>
              <a:t> </a:t>
            </a:r>
            <a:r>
              <a:rPr lang="el-GR" dirty="0" smtClean="0"/>
              <a:t>αντιστοιχεί σε νοσολογική οντότητα, </a:t>
            </a:r>
            <a:r>
              <a:rPr lang="el-GR" b="1" dirty="0" smtClean="0">
                <a:effectLst>
                  <a:outerShdw blurRad="38100" dist="38100" dir="2700000" algn="tl">
                    <a:srgbClr val="000000">
                      <a:alpha val="43137"/>
                    </a:srgbClr>
                  </a:outerShdw>
                </a:effectLst>
              </a:rPr>
              <a:t>έχει</a:t>
            </a:r>
            <a:r>
              <a:rPr lang="el-GR" dirty="0" smtClean="0"/>
              <a:t> όμως </a:t>
            </a:r>
            <a:r>
              <a:rPr lang="el-GR" spc="600" dirty="0" smtClean="0">
                <a:effectLst>
                  <a:outerShdw blurRad="38100" dist="38100" dir="2700000" algn="tl">
                    <a:srgbClr val="000000">
                      <a:alpha val="43137"/>
                    </a:srgbClr>
                  </a:outerShdw>
                </a:effectLst>
              </a:rPr>
              <a:t>κλινική </a:t>
            </a:r>
            <a:r>
              <a:rPr lang="el-GR" dirty="0" smtClean="0">
                <a:effectLst>
                  <a:outerShdw blurRad="38100" dist="38100" dir="2700000" algn="tl">
                    <a:srgbClr val="000000">
                      <a:alpha val="43137"/>
                    </a:srgbClr>
                  </a:outerShdw>
                </a:effectLst>
              </a:rPr>
              <a:t>σημασία </a:t>
            </a:r>
            <a:r>
              <a:rPr lang="el-GR" dirty="0" smtClean="0"/>
              <a:t>, καθώς θέτει υπόνοια παρουσίας καρκίνου στις </a:t>
            </a:r>
            <a:r>
              <a:rPr lang="el-GR" dirty="0" err="1" smtClean="0"/>
              <a:t>εξετασθείσες</a:t>
            </a:r>
            <a:r>
              <a:rPr lang="el-GR" dirty="0" smtClean="0"/>
              <a:t> τομές του </a:t>
            </a:r>
            <a:r>
              <a:rPr lang="el-GR" dirty="0" err="1" smtClean="0"/>
              <a:t>αποσταλέντος</a:t>
            </a:r>
            <a:r>
              <a:rPr lang="el-GR" dirty="0" smtClean="0"/>
              <a:t> υλικού .</a:t>
            </a:r>
            <a:endParaRPr lang="el-G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lide(fromBottom)">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slide(fromBottom)">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Documents and Settings\Administrator\Επιφάνεια εργασίας\ΕΙΚΟΝΕΣ ΠΡΟΣΤΑΤΗ για παρουσίαση 13.6\efig_06-407.jpg"/>
          <p:cNvPicPr>
            <a:picLocks noChangeAspect="1" noChangeArrowheads="1"/>
          </p:cNvPicPr>
          <p:nvPr/>
        </p:nvPicPr>
        <p:blipFill>
          <a:blip r:embed="rId2" cstate="print"/>
          <a:srcRect/>
          <a:stretch>
            <a:fillRect/>
          </a:stretch>
        </p:blipFill>
        <p:spPr bwMode="auto">
          <a:xfrm>
            <a:off x="-357188" y="-71438"/>
            <a:ext cx="9796463" cy="6929438"/>
          </a:xfrm>
          <a:prstGeom prst="rect">
            <a:avLst/>
          </a:prstGeom>
          <a:noFill/>
          <a:ln w="9525">
            <a:noFill/>
            <a:miter lim="800000"/>
            <a:headEnd/>
            <a:tailEnd/>
          </a:ln>
        </p:spPr>
      </p:pic>
      <p:sp>
        <p:nvSpPr>
          <p:cNvPr id="25603" name="2 - Ορθογώνιο"/>
          <p:cNvSpPr>
            <a:spLocks noChangeArrowheads="1"/>
          </p:cNvSpPr>
          <p:nvPr/>
        </p:nvSpPr>
        <p:spPr bwMode="auto">
          <a:xfrm>
            <a:off x="4572000" y="1556792"/>
            <a:ext cx="1368151" cy="1255728"/>
          </a:xfrm>
          <a:prstGeom prst="rect">
            <a:avLst/>
          </a:prstGeom>
          <a:noFill/>
          <a:ln w="9525">
            <a:noFill/>
            <a:miter lim="800000"/>
            <a:headEnd/>
            <a:tailEnd/>
          </a:ln>
        </p:spPr>
        <p:txBody>
          <a:bodyPr wrap="square">
            <a:spAutoFit/>
          </a:bodyPr>
          <a:lstStyle/>
          <a:p>
            <a:pPr marL="342900" indent="-342900">
              <a:spcBef>
                <a:spcPct val="20000"/>
              </a:spcBef>
            </a:pPr>
            <a:r>
              <a:rPr lang="el-GR" b="1" dirty="0" smtClean="0">
                <a:latin typeface="Calibri" pitchFamily="34" charset="0"/>
              </a:rPr>
              <a:t>Κερατίνη υψηλού Μ.Β.-</a:t>
            </a:r>
          </a:p>
          <a:p>
            <a:pPr marL="342900" indent="-342900">
              <a:spcBef>
                <a:spcPct val="20000"/>
              </a:spcBef>
            </a:pPr>
            <a:r>
              <a:rPr lang="en-US" b="1" dirty="0" smtClean="0">
                <a:latin typeface="Calibri" pitchFamily="34" charset="0"/>
              </a:rPr>
              <a:t>Ker</a:t>
            </a:r>
            <a:r>
              <a:rPr lang="el-GR" b="1" dirty="0" smtClean="0">
                <a:latin typeface="Calibri" pitchFamily="34" charset="0"/>
              </a:rPr>
              <a:t> </a:t>
            </a:r>
            <a:r>
              <a:rPr lang="el-GR" b="1" dirty="0">
                <a:latin typeface="Calibri" pitchFamily="34" charset="0"/>
              </a:rPr>
              <a:t>903</a:t>
            </a:r>
          </a:p>
        </p:txBody>
      </p:sp>
      <p:sp>
        <p:nvSpPr>
          <p:cNvPr id="4" name="3 - Ορθογώνιο"/>
          <p:cNvSpPr/>
          <p:nvPr/>
        </p:nvSpPr>
        <p:spPr>
          <a:xfrm>
            <a:off x="4572000" y="3286124"/>
            <a:ext cx="4786313" cy="3539430"/>
          </a:xfrm>
          <a:prstGeom prst="rect">
            <a:avLst/>
          </a:prstGeom>
        </p:spPr>
        <p:txBody>
          <a:bodyPr wrap="square">
            <a:spAutoFit/>
          </a:bodyPr>
          <a:lstStyle/>
          <a:p>
            <a:pPr algn="ctr" fontAlgn="auto">
              <a:spcBef>
                <a:spcPts val="0"/>
              </a:spcBef>
              <a:spcAft>
                <a:spcPts val="0"/>
              </a:spcAft>
              <a:defRPr/>
            </a:pPr>
            <a:r>
              <a:rPr lang="el-GR" sz="1600" b="1" dirty="0">
                <a:solidFill>
                  <a:schemeClr val="bg2">
                    <a:lumMod val="50000"/>
                  </a:schemeClr>
                </a:solidFill>
                <a:latin typeface="+mn-lt"/>
                <a:cs typeface="+mn-cs"/>
              </a:rPr>
              <a:t> </a:t>
            </a:r>
            <a:r>
              <a:rPr lang="en-US" sz="1600" b="1" dirty="0" smtClean="0">
                <a:solidFill>
                  <a:schemeClr val="bg2">
                    <a:lumMod val="50000"/>
                  </a:schemeClr>
                </a:solidFill>
                <a:latin typeface="+mn-lt"/>
                <a:cs typeface="+mn-cs"/>
              </a:rPr>
              <a:t>O</a:t>
            </a:r>
            <a:r>
              <a:rPr lang="el-GR" sz="1600" b="1" dirty="0" smtClean="0">
                <a:solidFill>
                  <a:schemeClr val="bg2">
                    <a:lumMod val="50000"/>
                  </a:schemeClr>
                </a:solidFill>
                <a:latin typeface="+mn-lt"/>
                <a:cs typeface="+mn-cs"/>
              </a:rPr>
              <a:t>λιγάριθμοι καρκινικοί αδένες στο υλικό της διά βελόνης βιοψίας.</a:t>
            </a:r>
          </a:p>
          <a:p>
            <a:pPr algn="ctr" fontAlgn="auto">
              <a:spcBef>
                <a:spcPts val="0"/>
              </a:spcBef>
              <a:spcAft>
                <a:spcPts val="0"/>
              </a:spcAft>
              <a:defRPr/>
            </a:pPr>
            <a:r>
              <a:rPr lang="el-GR" sz="1600" b="1" dirty="0" err="1" smtClean="0">
                <a:solidFill>
                  <a:schemeClr val="bg2">
                    <a:lumMod val="50000"/>
                  </a:schemeClr>
                </a:solidFill>
                <a:latin typeface="+mn-lt"/>
                <a:cs typeface="+mn-cs"/>
              </a:rPr>
              <a:t>Ανοσοϊστοχημική</a:t>
            </a:r>
            <a:r>
              <a:rPr lang="el-GR" sz="1600" b="1" dirty="0" smtClean="0">
                <a:solidFill>
                  <a:schemeClr val="bg2">
                    <a:lumMod val="50000"/>
                  </a:schemeClr>
                </a:solidFill>
                <a:latin typeface="+mn-lt"/>
                <a:cs typeface="+mn-cs"/>
              </a:rPr>
              <a:t>  </a:t>
            </a:r>
            <a:r>
              <a:rPr lang="el-GR" sz="1600" b="1" spc="600" dirty="0">
                <a:solidFill>
                  <a:schemeClr val="bg2">
                    <a:lumMod val="50000"/>
                  </a:schemeClr>
                </a:solidFill>
                <a:latin typeface="+mn-lt"/>
                <a:cs typeface="+mn-cs"/>
              </a:rPr>
              <a:t>επιβεβαίωση</a:t>
            </a:r>
            <a:r>
              <a:rPr lang="el-GR" sz="1600" b="1" dirty="0">
                <a:solidFill>
                  <a:schemeClr val="bg2">
                    <a:lumMod val="50000"/>
                  </a:schemeClr>
                </a:solidFill>
                <a:latin typeface="+mn-lt"/>
                <a:cs typeface="+mn-cs"/>
              </a:rPr>
              <a:t> </a:t>
            </a:r>
          </a:p>
          <a:p>
            <a:pPr algn="ctr" fontAlgn="auto">
              <a:spcBef>
                <a:spcPts val="0"/>
              </a:spcBef>
              <a:spcAft>
                <a:spcPts val="0"/>
              </a:spcAft>
              <a:defRPr/>
            </a:pPr>
            <a:r>
              <a:rPr lang="el-GR" sz="1600" b="1" dirty="0">
                <a:solidFill>
                  <a:schemeClr val="bg2">
                    <a:lumMod val="50000"/>
                  </a:schemeClr>
                </a:solidFill>
                <a:effectLst>
                  <a:outerShdw blurRad="38100" dist="38100" dir="2700000" algn="tl">
                    <a:srgbClr val="000000">
                      <a:alpha val="43137"/>
                    </a:srgbClr>
                  </a:outerShdw>
                </a:effectLst>
                <a:latin typeface="+mn-lt"/>
                <a:cs typeface="+mn-cs"/>
              </a:rPr>
              <a:t>διάγνωσης   </a:t>
            </a:r>
            <a:r>
              <a:rPr lang="el-GR" sz="1600" b="1" u="sng" spc="600" dirty="0">
                <a:solidFill>
                  <a:schemeClr val="bg2">
                    <a:lumMod val="50000"/>
                  </a:schemeClr>
                </a:solidFill>
                <a:effectLst>
                  <a:outerShdw blurRad="38100" dist="38100" dir="2700000" algn="tl">
                    <a:srgbClr val="000000">
                      <a:alpha val="43137"/>
                    </a:srgbClr>
                  </a:outerShdw>
                </a:effectLst>
                <a:latin typeface="+mn-lt"/>
                <a:cs typeface="+mn-cs"/>
              </a:rPr>
              <a:t>περιορισμένου</a:t>
            </a:r>
            <a:r>
              <a:rPr lang="el-GR" sz="1600" b="1" dirty="0">
                <a:solidFill>
                  <a:schemeClr val="bg2">
                    <a:lumMod val="50000"/>
                  </a:schemeClr>
                </a:solidFill>
                <a:effectLst>
                  <a:outerShdw blurRad="38100" dist="38100" dir="2700000" algn="tl">
                    <a:srgbClr val="000000">
                      <a:alpha val="43137"/>
                    </a:srgbClr>
                  </a:outerShdw>
                </a:effectLst>
                <a:latin typeface="+mn-lt"/>
                <a:cs typeface="+mn-cs"/>
              </a:rPr>
              <a:t> </a:t>
            </a:r>
          </a:p>
          <a:p>
            <a:pPr algn="ctr" fontAlgn="auto">
              <a:spcBef>
                <a:spcPts val="0"/>
              </a:spcBef>
              <a:spcAft>
                <a:spcPts val="0"/>
              </a:spcAft>
              <a:defRPr/>
            </a:pPr>
            <a:r>
              <a:rPr lang="el-GR" sz="1600" b="1" dirty="0">
                <a:solidFill>
                  <a:schemeClr val="bg2">
                    <a:lumMod val="50000"/>
                  </a:schemeClr>
                </a:solidFill>
                <a:latin typeface="+mn-lt"/>
                <a:cs typeface="+mn-cs"/>
              </a:rPr>
              <a:t>(στο συγκεκριμένο </a:t>
            </a:r>
            <a:r>
              <a:rPr lang="el-GR" sz="1600" b="1" dirty="0" err="1">
                <a:solidFill>
                  <a:schemeClr val="bg2">
                    <a:lumMod val="50000"/>
                  </a:schemeClr>
                </a:solidFill>
                <a:latin typeface="+mn-lt"/>
                <a:cs typeface="+mn-cs"/>
              </a:rPr>
              <a:t>ιστοτεμάχιο</a:t>
            </a:r>
            <a:r>
              <a:rPr lang="el-GR" sz="1600" b="1" dirty="0">
                <a:solidFill>
                  <a:schemeClr val="bg2">
                    <a:lumMod val="50000"/>
                  </a:schemeClr>
                </a:solidFill>
                <a:latin typeface="+mn-lt"/>
                <a:cs typeface="+mn-cs"/>
              </a:rPr>
              <a:t> από υλικό βιοψίας διά βελόνης) </a:t>
            </a:r>
          </a:p>
          <a:p>
            <a:pPr algn="ctr" fontAlgn="auto">
              <a:spcBef>
                <a:spcPts val="0"/>
              </a:spcBef>
              <a:spcAft>
                <a:spcPts val="0"/>
              </a:spcAft>
              <a:defRPr/>
            </a:pPr>
            <a:r>
              <a:rPr lang="el-GR" sz="1600" b="1" dirty="0" err="1">
                <a:solidFill>
                  <a:schemeClr val="bg2">
                    <a:lumMod val="50000"/>
                  </a:schemeClr>
                </a:solidFill>
                <a:latin typeface="+mn-lt"/>
                <a:cs typeface="+mn-cs"/>
              </a:rPr>
              <a:t>αδενοκαρκινώματος</a:t>
            </a:r>
            <a:r>
              <a:rPr lang="el-GR" sz="1600" b="1" dirty="0">
                <a:solidFill>
                  <a:schemeClr val="bg2">
                    <a:lumMod val="50000"/>
                  </a:schemeClr>
                </a:solidFill>
                <a:latin typeface="+mn-lt"/>
                <a:cs typeface="+mn-cs"/>
              </a:rPr>
              <a:t> προστάτη αδένα, </a:t>
            </a:r>
          </a:p>
          <a:p>
            <a:pPr algn="ctr" fontAlgn="auto">
              <a:spcBef>
                <a:spcPts val="0"/>
              </a:spcBef>
              <a:spcAft>
                <a:spcPts val="0"/>
              </a:spcAft>
              <a:defRPr/>
            </a:pPr>
            <a:r>
              <a:rPr lang="el-GR" sz="1600" b="1" dirty="0">
                <a:solidFill>
                  <a:schemeClr val="bg2">
                    <a:lumMod val="50000"/>
                  </a:schemeClr>
                </a:solidFill>
                <a:effectLst>
                  <a:outerShdw blurRad="38100" dist="38100" dir="2700000" algn="tl">
                    <a:srgbClr val="000000">
                      <a:alpha val="43137"/>
                    </a:srgbClr>
                  </a:outerShdw>
                </a:effectLst>
                <a:latin typeface="+mn-lt"/>
                <a:cs typeface="+mn-cs"/>
              </a:rPr>
              <a:t>μέτριας</a:t>
            </a:r>
            <a:r>
              <a:rPr lang="el-GR" sz="1600" b="1" dirty="0">
                <a:solidFill>
                  <a:schemeClr val="bg2">
                    <a:lumMod val="50000"/>
                  </a:schemeClr>
                </a:solidFill>
                <a:latin typeface="+mn-lt"/>
                <a:cs typeface="+mn-cs"/>
              </a:rPr>
              <a:t> </a:t>
            </a:r>
            <a:r>
              <a:rPr lang="el-GR" sz="1600" b="1" dirty="0" smtClean="0">
                <a:solidFill>
                  <a:schemeClr val="bg2">
                    <a:lumMod val="50000"/>
                  </a:schemeClr>
                </a:solidFill>
                <a:latin typeface="+mn-lt"/>
                <a:cs typeface="+mn-cs"/>
              </a:rPr>
              <a:t>διαφοροποίησης (</a:t>
            </a:r>
            <a:r>
              <a:rPr lang="el-GR" sz="1600" b="1" dirty="0" smtClean="0">
                <a:solidFill>
                  <a:schemeClr val="bg2">
                    <a:lumMod val="50000"/>
                  </a:schemeClr>
                </a:solidFill>
              </a:rPr>
              <a:t>αθροιστικού βαθμού κακοήθειας κατά </a:t>
            </a:r>
            <a:r>
              <a:rPr lang="en-US" sz="1600" b="1" dirty="0" smtClean="0">
                <a:solidFill>
                  <a:schemeClr val="bg2">
                    <a:lumMod val="50000"/>
                  </a:schemeClr>
                </a:solidFill>
              </a:rPr>
              <a:t>Gleason </a:t>
            </a:r>
            <a:r>
              <a:rPr lang="el-GR" sz="1600" b="1" dirty="0" smtClean="0">
                <a:solidFill>
                  <a:schemeClr val="bg2">
                    <a:lumMod val="50000"/>
                  </a:schemeClr>
                </a:solidFill>
              </a:rPr>
              <a:t>6, για τη συγκεκριμένη περίπτωση)</a:t>
            </a:r>
            <a:r>
              <a:rPr lang="el-GR" sz="1600" b="1" dirty="0" smtClean="0">
                <a:solidFill>
                  <a:schemeClr val="bg2">
                    <a:lumMod val="50000"/>
                  </a:schemeClr>
                </a:solidFill>
                <a:latin typeface="+mn-lt"/>
                <a:cs typeface="+mn-cs"/>
              </a:rPr>
              <a:t>.</a:t>
            </a:r>
          </a:p>
          <a:p>
            <a:pPr algn="ctr" fontAlgn="auto">
              <a:spcBef>
                <a:spcPts val="0"/>
              </a:spcBef>
              <a:spcAft>
                <a:spcPts val="0"/>
              </a:spcAft>
              <a:defRPr/>
            </a:pPr>
            <a:r>
              <a:rPr lang="el-GR" sz="1600" b="1" dirty="0" smtClean="0">
                <a:solidFill>
                  <a:schemeClr val="bg2">
                    <a:lumMod val="50000"/>
                  </a:schemeClr>
                </a:solidFill>
                <a:effectLst>
                  <a:outerShdw blurRad="38100" dist="38100" dir="2700000" algn="tl">
                    <a:srgbClr val="000000">
                      <a:alpha val="43137"/>
                    </a:srgbClr>
                  </a:outerShdw>
                </a:effectLst>
              </a:rPr>
              <a:t>Συνεκτίμηση</a:t>
            </a:r>
            <a:r>
              <a:rPr lang="el-GR" sz="1600" b="1" dirty="0" smtClean="0">
                <a:solidFill>
                  <a:schemeClr val="bg2">
                    <a:lumMod val="50000"/>
                  </a:schemeClr>
                </a:solidFill>
              </a:rPr>
              <a:t>  αθροιστικού βαθμού κακοήθειας κατά </a:t>
            </a:r>
            <a:r>
              <a:rPr lang="en-US" sz="1600" b="1" dirty="0" smtClean="0">
                <a:solidFill>
                  <a:schemeClr val="bg2">
                    <a:lumMod val="50000"/>
                  </a:schemeClr>
                </a:solidFill>
              </a:rPr>
              <a:t>Gleason </a:t>
            </a:r>
            <a:r>
              <a:rPr lang="el-GR" sz="1600" b="1" dirty="0" smtClean="0">
                <a:solidFill>
                  <a:schemeClr val="bg2">
                    <a:lumMod val="50000"/>
                  </a:schemeClr>
                </a:solidFill>
              </a:rPr>
              <a:t>( έως και 6 ή &gt;6)  και </a:t>
            </a:r>
            <a:r>
              <a:rPr lang="el-GR" sz="1600" b="1" dirty="0" smtClean="0">
                <a:solidFill>
                  <a:schemeClr val="bg2">
                    <a:lumMod val="50000"/>
                  </a:schemeClr>
                </a:solidFill>
                <a:effectLst>
                  <a:outerShdw blurRad="38100" dist="38100" dir="2700000" algn="tl">
                    <a:srgbClr val="000000">
                      <a:alpha val="43137"/>
                    </a:srgbClr>
                  </a:outerShdw>
                </a:effectLst>
              </a:rPr>
              <a:t>επιπέδων </a:t>
            </a:r>
            <a:r>
              <a:rPr lang="en-US" sz="1600" b="1" dirty="0" smtClean="0">
                <a:solidFill>
                  <a:schemeClr val="bg2">
                    <a:lumMod val="50000"/>
                  </a:schemeClr>
                </a:solidFill>
                <a:effectLst>
                  <a:outerShdw blurRad="38100" dist="38100" dir="2700000" algn="tl">
                    <a:srgbClr val="000000">
                      <a:alpha val="43137"/>
                    </a:srgbClr>
                  </a:outerShdw>
                </a:effectLst>
              </a:rPr>
              <a:t>PSA </a:t>
            </a:r>
            <a:r>
              <a:rPr lang="en-US" sz="1600" b="1" dirty="0" smtClean="0">
                <a:solidFill>
                  <a:schemeClr val="bg2">
                    <a:lumMod val="50000"/>
                  </a:schemeClr>
                </a:solidFill>
              </a:rPr>
              <a:t>( &gt; </a:t>
            </a:r>
            <a:r>
              <a:rPr lang="el-GR" sz="1600" b="1" dirty="0" smtClean="0">
                <a:solidFill>
                  <a:schemeClr val="bg2">
                    <a:lumMod val="50000"/>
                  </a:schemeClr>
                </a:solidFill>
              </a:rPr>
              <a:t>ή &lt; από 10 </a:t>
            </a:r>
            <a:r>
              <a:rPr lang="en-US" sz="1600" b="1" dirty="0" err="1" smtClean="0">
                <a:solidFill>
                  <a:schemeClr val="bg2">
                    <a:lumMod val="50000"/>
                  </a:schemeClr>
                </a:solidFill>
              </a:rPr>
              <a:t>ng</a:t>
            </a:r>
            <a:r>
              <a:rPr lang="en-US" sz="1600" b="1" dirty="0" smtClean="0">
                <a:solidFill>
                  <a:schemeClr val="bg2">
                    <a:lumMod val="50000"/>
                  </a:schemeClr>
                </a:solidFill>
              </a:rPr>
              <a:t>/dl, </a:t>
            </a:r>
            <a:r>
              <a:rPr lang="el-GR" sz="1600" b="1" dirty="0" smtClean="0">
                <a:solidFill>
                  <a:schemeClr val="bg2">
                    <a:lumMod val="50000"/>
                  </a:schemeClr>
                </a:solidFill>
              </a:rPr>
              <a:t>προκειμένου να αποφασισθεί χειρουργική αντιμετώπιση. </a:t>
            </a:r>
            <a:endParaRPr lang="el-GR" sz="1600" b="1" dirty="0">
              <a:solidFill>
                <a:schemeClr val="bg2">
                  <a:lumMod val="50000"/>
                </a:schemeClr>
              </a:solidFill>
              <a:latin typeface="+mn-lt"/>
              <a:cs typeface="+mn-cs"/>
            </a:endParaRPr>
          </a:p>
        </p:txBody>
      </p:sp>
      <p:sp>
        <p:nvSpPr>
          <p:cNvPr id="6" name="5 - Ορθογώνιο"/>
          <p:cNvSpPr/>
          <p:nvPr/>
        </p:nvSpPr>
        <p:spPr>
          <a:xfrm>
            <a:off x="2771800" y="3501008"/>
            <a:ext cx="1584176" cy="369332"/>
          </a:xfrm>
          <a:prstGeom prst="rect">
            <a:avLst/>
          </a:prstGeom>
        </p:spPr>
        <p:txBody>
          <a:bodyPr wrap="square">
            <a:spAutoFit/>
          </a:bodyPr>
          <a:lstStyle/>
          <a:p>
            <a:pPr fontAlgn="auto">
              <a:spcBef>
                <a:spcPts val="0"/>
              </a:spcBef>
              <a:spcAft>
                <a:spcPts val="0"/>
              </a:spcAft>
              <a:defRPr/>
            </a:pPr>
            <a:r>
              <a:rPr lang="el-GR" b="1" dirty="0" err="1" smtClean="0">
                <a:solidFill>
                  <a:schemeClr val="tx2">
                    <a:lumMod val="10000"/>
                  </a:schemeClr>
                </a:solidFill>
              </a:rPr>
              <a:t>Ρακεμάση</a:t>
            </a:r>
            <a:r>
              <a:rPr lang="el-GR" b="1" dirty="0" smtClean="0">
                <a:solidFill>
                  <a:schemeClr val="tx2">
                    <a:lumMod val="10000"/>
                  </a:schemeClr>
                </a:solidFill>
              </a:rPr>
              <a:t> </a:t>
            </a:r>
            <a:endParaRPr lang="el-GR" dirty="0">
              <a:solidFill>
                <a:schemeClr val="tx2">
                  <a:lumMod val="10000"/>
                </a:schemeClr>
              </a:solidFill>
              <a:latin typeface="+mn-lt"/>
              <a:cs typeface="+mn-cs"/>
            </a:endParaRPr>
          </a:p>
        </p:txBody>
      </p:sp>
      <p:sp>
        <p:nvSpPr>
          <p:cNvPr id="7" name="6 - Ορθογώνιο"/>
          <p:cNvSpPr/>
          <p:nvPr/>
        </p:nvSpPr>
        <p:spPr>
          <a:xfrm>
            <a:off x="2786063" y="3571875"/>
            <a:ext cx="2370137" cy="369888"/>
          </a:xfrm>
          <a:prstGeom prst="rect">
            <a:avLst/>
          </a:prstGeom>
        </p:spPr>
        <p:txBody>
          <a:bodyPr>
            <a:spAutoFit/>
          </a:bodyPr>
          <a:lstStyle/>
          <a:p>
            <a:pPr fontAlgn="auto">
              <a:spcBef>
                <a:spcPts val="0"/>
              </a:spcBef>
              <a:spcAft>
                <a:spcPts val="0"/>
              </a:spcAft>
              <a:defRPr/>
            </a:pPr>
            <a:endParaRPr lang="el-GR" dirty="0">
              <a:solidFill>
                <a:schemeClr val="bg1">
                  <a:lumMod val="95000"/>
                  <a:lumOff val="5000"/>
                </a:schemeClr>
              </a:solidFill>
              <a:latin typeface="+mn-lt"/>
              <a:cs typeface="+mn-cs"/>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smtClean="0"/>
              <a:t>Για τη διάγνωση </a:t>
            </a:r>
            <a:r>
              <a:rPr lang="el-GR" sz="3600" dirty="0" smtClean="0">
                <a:effectLst>
                  <a:outerShdw blurRad="38100" dist="38100" dir="2700000" algn="tl">
                    <a:srgbClr val="000000">
                      <a:alpha val="43137"/>
                    </a:srgbClr>
                  </a:outerShdw>
                </a:effectLst>
              </a:rPr>
              <a:t>περιορισμένης</a:t>
            </a:r>
            <a:r>
              <a:rPr lang="el-GR" sz="3600" dirty="0" smtClean="0"/>
              <a:t> ανάπτυξης </a:t>
            </a:r>
            <a:br>
              <a:rPr lang="el-GR" sz="3600" dirty="0" smtClean="0"/>
            </a:br>
            <a:r>
              <a:rPr lang="el-GR" sz="3600" dirty="0" smtClean="0"/>
              <a:t> προστατικού καρκίνου</a:t>
            </a:r>
            <a:r>
              <a:rPr lang="en-US" sz="3600" dirty="0" smtClean="0"/>
              <a:t>:</a:t>
            </a:r>
            <a:endParaRPr lang="el-GR" sz="3600" dirty="0"/>
          </a:p>
        </p:txBody>
      </p:sp>
      <p:sp>
        <p:nvSpPr>
          <p:cNvPr id="3" name="2 - Θέση περιεχομένου"/>
          <p:cNvSpPr>
            <a:spLocks noGrp="1"/>
          </p:cNvSpPr>
          <p:nvPr>
            <p:ph idx="1"/>
          </p:nvPr>
        </p:nvSpPr>
        <p:spPr>
          <a:xfrm>
            <a:off x="142844" y="2000240"/>
            <a:ext cx="9001156" cy="4643470"/>
          </a:xfrm>
        </p:spPr>
        <p:txBody>
          <a:bodyPr>
            <a:normAutofit fontScale="85000" lnSpcReduction="10000"/>
          </a:bodyPr>
          <a:lstStyle/>
          <a:p>
            <a:r>
              <a:rPr lang="el-GR" dirty="0" smtClean="0"/>
              <a:t>Συνεκτίμηση μορφολογικών ευρημάτων </a:t>
            </a:r>
            <a:r>
              <a:rPr lang="el-GR" dirty="0" smtClean="0">
                <a:effectLst>
                  <a:outerShdw blurRad="38100" dist="38100" dir="2700000" algn="tl">
                    <a:srgbClr val="000000">
                      <a:alpha val="43137"/>
                    </a:srgbClr>
                  </a:outerShdw>
                </a:effectLst>
              </a:rPr>
              <a:t>υπέρ ή κατά </a:t>
            </a:r>
            <a:r>
              <a:rPr lang="el-GR" dirty="0" smtClean="0"/>
              <a:t>της διάγνωσης κακοήθειας</a:t>
            </a:r>
            <a:r>
              <a:rPr lang="en-US" dirty="0" smtClean="0"/>
              <a:t>.</a:t>
            </a:r>
            <a:endParaRPr lang="el-GR" dirty="0" smtClean="0"/>
          </a:p>
          <a:p>
            <a:r>
              <a:rPr lang="el-GR" dirty="0" smtClean="0"/>
              <a:t>Αναζήτηση </a:t>
            </a:r>
            <a:r>
              <a:rPr lang="el-GR" dirty="0" err="1" smtClean="0">
                <a:effectLst>
                  <a:outerShdw blurRad="38100" dist="38100" dir="2700000" algn="tl">
                    <a:srgbClr val="000000">
                      <a:alpha val="43137"/>
                    </a:srgbClr>
                  </a:outerShdw>
                </a:effectLst>
              </a:rPr>
              <a:t>παθογνωμονικών</a:t>
            </a:r>
            <a:r>
              <a:rPr lang="el-GR" dirty="0" smtClean="0">
                <a:effectLst>
                  <a:outerShdw blurRad="38100" dist="38100" dir="2700000" algn="tl">
                    <a:srgbClr val="000000">
                      <a:alpha val="43137"/>
                    </a:srgbClr>
                  </a:outerShdw>
                </a:effectLst>
              </a:rPr>
              <a:t> </a:t>
            </a:r>
            <a:r>
              <a:rPr lang="el-GR" dirty="0" smtClean="0"/>
              <a:t>χαρακτηριστικών κακοήθειας</a:t>
            </a:r>
            <a:r>
              <a:rPr lang="en-US" dirty="0" smtClean="0"/>
              <a:t>.</a:t>
            </a:r>
            <a:endParaRPr lang="el-GR" dirty="0" smtClean="0"/>
          </a:p>
          <a:p>
            <a:r>
              <a:rPr lang="el-GR" dirty="0" err="1" smtClean="0"/>
              <a:t>Διαφοροδιάγνωση</a:t>
            </a:r>
            <a:r>
              <a:rPr lang="el-GR" dirty="0" smtClean="0"/>
              <a:t> των </a:t>
            </a:r>
            <a:r>
              <a:rPr lang="el-GR" dirty="0" smtClean="0">
                <a:effectLst>
                  <a:outerShdw blurRad="38100" dist="38100" dir="2700000" algn="tl">
                    <a:srgbClr val="000000">
                      <a:alpha val="43137"/>
                    </a:srgbClr>
                  </a:outerShdw>
                </a:effectLst>
              </a:rPr>
              <a:t>μιμητών</a:t>
            </a:r>
            <a:r>
              <a:rPr lang="el-GR" dirty="0" smtClean="0"/>
              <a:t> του προστατικού καρκινώματος</a:t>
            </a:r>
            <a:r>
              <a:rPr lang="en-US" dirty="0" smtClean="0"/>
              <a:t>.</a:t>
            </a:r>
            <a:endParaRPr lang="el-GR" dirty="0" smtClean="0"/>
          </a:p>
          <a:p>
            <a:r>
              <a:rPr lang="el-GR" dirty="0" smtClean="0">
                <a:effectLst>
                  <a:outerShdw blurRad="38100" dist="38100" dir="2700000" algn="tl">
                    <a:srgbClr val="000000">
                      <a:alpha val="43137"/>
                    </a:srgbClr>
                  </a:outerShdw>
                </a:effectLst>
              </a:rPr>
              <a:t>Φειδωλή</a:t>
            </a:r>
            <a:r>
              <a:rPr lang="el-GR" dirty="0" smtClean="0"/>
              <a:t> χρήση του όρου « άτυπος </a:t>
            </a:r>
            <a:r>
              <a:rPr lang="el-GR" dirty="0" err="1" smtClean="0"/>
              <a:t>μικροκυψελιδώδης</a:t>
            </a:r>
            <a:r>
              <a:rPr lang="el-GR" dirty="0" smtClean="0"/>
              <a:t> πολλαπλασιασμός </a:t>
            </a:r>
            <a:r>
              <a:rPr lang="en-US" dirty="0" smtClean="0"/>
              <a:t>-</a:t>
            </a:r>
            <a:r>
              <a:rPr lang="el-GR" dirty="0" smtClean="0"/>
              <a:t> </a:t>
            </a:r>
            <a:r>
              <a:rPr lang="en-US" dirty="0" smtClean="0"/>
              <a:t>ASAP</a:t>
            </a:r>
            <a:r>
              <a:rPr lang="el-GR" dirty="0" smtClean="0"/>
              <a:t> </a:t>
            </a:r>
            <a:r>
              <a:rPr lang="en-US" dirty="0" smtClean="0"/>
              <a:t>- </a:t>
            </a:r>
            <a:r>
              <a:rPr lang="el-GR" dirty="0" smtClean="0"/>
              <a:t>(Ελαφρά ή σοβαρή) </a:t>
            </a:r>
            <a:r>
              <a:rPr lang="el-GR" dirty="0" smtClean="0">
                <a:effectLst>
                  <a:outerShdw blurRad="38100" dist="38100" dir="2700000" algn="tl">
                    <a:srgbClr val="000000">
                      <a:alpha val="43137"/>
                    </a:srgbClr>
                  </a:outerShdw>
                </a:effectLst>
              </a:rPr>
              <a:t>υπόνοια</a:t>
            </a:r>
            <a:r>
              <a:rPr lang="el-GR" dirty="0" smtClean="0"/>
              <a:t> παρουσίας καρκίνου στις εξετασθείσες τομές του αποσταλέντος υλικού».</a:t>
            </a:r>
          </a:p>
          <a:p>
            <a:r>
              <a:rPr lang="el-GR" dirty="0" smtClean="0"/>
              <a:t>Ορθή χρήση και ερμηνεία των </a:t>
            </a:r>
            <a:r>
              <a:rPr lang="el-GR" i="1" dirty="0" err="1" smtClean="0"/>
              <a:t>ανοσοϊστοχημικών</a:t>
            </a:r>
            <a:r>
              <a:rPr lang="el-GR" dirty="0" smtClean="0"/>
              <a:t> χρώσεων, </a:t>
            </a:r>
            <a:r>
              <a:rPr lang="el-GR" b="1" dirty="0" smtClean="0">
                <a:effectLst>
                  <a:outerShdw blurRad="38100" dist="38100" dir="2700000" algn="tl">
                    <a:srgbClr val="000000">
                      <a:alpha val="43137"/>
                    </a:srgbClr>
                  </a:outerShdw>
                </a:effectLst>
              </a:rPr>
              <a:t>πάντα</a:t>
            </a:r>
            <a:r>
              <a:rPr lang="el-GR" dirty="0" smtClean="0">
                <a:effectLst>
                  <a:outerShdw blurRad="38100" dist="38100" dir="2700000" algn="tl">
                    <a:srgbClr val="000000">
                      <a:alpha val="43137"/>
                    </a:srgbClr>
                  </a:outerShdw>
                </a:effectLst>
              </a:rPr>
              <a:t> σε συνδυασμό </a:t>
            </a:r>
            <a:r>
              <a:rPr lang="el-GR" dirty="0" smtClean="0"/>
              <a:t>με τα </a:t>
            </a:r>
            <a:r>
              <a:rPr lang="en-US" dirty="0" smtClean="0"/>
              <a:t>  </a:t>
            </a:r>
            <a:r>
              <a:rPr lang="el-GR" b="1" i="1" spc="300" dirty="0" smtClean="0"/>
              <a:t>μορφολογικά</a:t>
            </a:r>
            <a:r>
              <a:rPr lang="el-GR" spc="300" dirty="0" smtClean="0"/>
              <a:t> </a:t>
            </a:r>
            <a:r>
              <a:rPr lang="en-US" spc="300" dirty="0" smtClean="0"/>
              <a:t> </a:t>
            </a:r>
            <a:r>
              <a:rPr lang="el-GR" dirty="0" smtClean="0"/>
              <a:t>δεδομένα</a:t>
            </a:r>
            <a:r>
              <a:rPr lang="en-US" dirty="0" smtClean="0"/>
              <a:t>.</a:t>
            </a:r>
            <a:r>
              <a:rPr lang="el-GR" dirty="0" smtClean="0"/>
              <a:t> </a:t>
            </a:r>
            <a:endParaRPr lang="el-GR" dirty="0"/>
          </a:p>
        </p:txBody>
      </p:sp>
    </p:spTree>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797040"/>
          </a:xfrm>
        </p:spPr>
        <p:txBody>
          <a:bodyPr>
            <a:normAutofit fontScale="90000"/>
          </a:bodyPr>
          <a:lstStyle/>
          <a:p>
            <a:r>
              <a:rPr lang="el-GR" b="1" dirty="0" smtClean="0"/>
              <a:t>ΚΑΡΚΙΝΙΚΕΣ ΕΞΕΡΓΑΣΙΕΣ </a:t>
            </a:r>
            <a:br>
              <a:rPr lang="el-GR" b="1" dirty="0" smtClean="0"/>
            </a:br>
            <a:r>
              <a:rPr lang="el-GR" b="1" dirty="0" smtClean="0"/>
              <a:t>ΠΑΡΑΚΕΙΜΕΝΩΝ ΤΗΣ ΟΥΡΗΘΡΑΣ  ΙΣΤΩΝ </a:t>
            </a:r>
            <a:r>
              <a:rPr lang="el-GR" dirty="0" smtClean="0"/>
              <a:t>ΔΥΝΗΤΙΚΩΣ </a:t>
            </a:r>
            <a:r>
              <a:rPr lang="el-GR" dirty="0" smtClean="0">
                <a:effectLst>
                  <a:outerShdw blurRad="38100" dist="38100" dir="2700000" algn="tl">
                    <a:srgbClr val="000000">
                      <a:alpha val="43137"/>
                    </a:srgbClr>
                  </a:outerShdw>
                </a:effectLst>
              </a:rPr>
              <a:t>ΠΡΟΒΑΛΛΟΥΣΕΣ  </a:t>
            </a:r>
            <a:br>
              <a:rPr lang="el-GR" dirty="0" smtClean="0">
                <a:effectLst>
                  <a:outerShdw blurRad="38100" dist="38100" dir="2700000" algn="tl">
                    <a:srgbClr val="000000">
                      <a:alpha val="43137"/>
                    </a:srgbClr>
                  </a:outerShdw>
                </a:effectLst>
              </a:rPr>
            </a:br>
            <a:r>
              <a:rPr lang="el-GR" dirty="0" smtClean="0">
                <a:effectLst>
                  <a:outerShdw blurRad="38100" dist="38100" dir="2700000" algn="tl">
                    <a:srgbClr val="000000">
                      <a:alpha val="43137"/>
                    </a:srgbClr>
                  </a:outerShdw>
                </a:effectLst>
              </a:rPr>
              <a:t>ΕΝΔΟ-ΠΕΡΙ/ΟΥΡΗΘΡΙΚΩΣ </a:t>
            </a:r>
            <a:endParaRPr lang="el-GR" dirty="0">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457200" y="2428868"/>
            <a:ext cx="8229600" cy="4096476"/>
          </a:xfrm>
        </p:spPr>
        <p:txBody>
          <a:bodyPr>
            <a:normAutofit lnSpcReduction="10000"/>
          </a:bodyPr>
          <a:lstStyle/>
          <a:p>
            <a:r>
              <a:rPr lang="el-GR" sz="3600" dirty="0" smtClean="0"/>
              <a:t>Επέκταση συμβατικού κυψελιδικού αδενοκαρκινώματος  προστάτη αδένα</a:t>
            </a:r>
          </a:p>
          <a:p>
            <a:r>
              <a:rPr lang="el-GR" sz="3600" dirty="0" err="1" smtClean="0"/>
              <a:t>Ενδοπορικό</a:t>
            </a:r>
            <a:r>
              <a:rPr lang="el-GR" sz="3600" dirty="0" smtClean="0"/>
              <a:t> καρκίνωμα του προστάτη </a:t>
            </a:r>
          </a:p>
          <a:p>
            <a:r>
              <a:rPr lang="en-US" sz="3600" dirty="0" smtClean="0"/>
              <a:t>(A</a:t>
            </a:r>
            <a:r>
              <a:rPr lang="el-GR" sz="3600" dirty="0" err="1" smtClean="0"/>
              <a:t>δενο</a:t>
            </a:r>
            <a:r>
              <a:rPr lang="en-US" sz="3600" dirty="0" smtClean="0"/>
              <a:t>)</a:t>
            </a:r>
            <a:r>
              <a:rPr lang="el-GR" sz="3600" dirty="0" smtClean="0"/>
              <a:t>Καρκίνωμα των προστατικών πόρων</a:t>
            </a:r>
          </a:p>
          <a:p>
            <a:r>
              <a:rPr lang="el-GR" sz="3600" dirty="0" err="1" smtClean="0"/>
              <a:t>Ουροθηλιακό</a:t>
            </a:r>
            <a:r>
              <a:rPr lang="el-GR" sz="3600" dirty="0" smtClean="0"/>
              <a:t> καρκίνωμα ουροδόχου κύστης </a:t>
            </a:r>
          </a:p>
          <a:p>
            <a:endParaRPr lang="el-GR" dirty="0" smtClean="0"/>
          </a:p>
          <a:p>
            <a:endParaRPr lang="el-GR" dirty="0" smtClean="0"/>
          </a:p>
          <a:p>
            <a:endParaRPr lang="el-GR"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71400"/>
            <a:ext cx="9144000" cy="1944216"/>
          </a:xfrm>
        </p:spPr>
        <p:txBody>
          <a:bodyPr>
            <a:noAutofit/>
          </a:bodyPr>
          <a:lstStyle/>
          <a:p>
            <a:r>
              <a:rPr lang="el-GR" sz="2000" spc="600" dirty="0" err="1" smtClean="0">
                <a:effectLst>
                  <a:outerShdw blurRad="38100" dist="38100" dir="2700000" algn="tl">
                    <a:srgbClr val="000000">
                      <a:alpha val="43137"/>
                    </a:srgbClr>
                  </a:outerShdw>
                </a:effectLst>
              </a:rPr>
              <a:t>Ενδοπορικό</a:t>
            </a:r>
            <a:r>
              <a:rPr lang="el-GR" sz="2000" dirty="0" smtClean="0">
                <a:effectLst>
                  <a:outerShdw blurRad="38100" dist="38100" dir="2700000" algn="tl">
                    <a:srgbClr val="000000">
                      <a:alpha val="43137"/>
                    </a:srgbClr>
                  </a:outerShdw>
                </a:effectLst>
              </a:rPr>
              <a:t> καρκίνωμα </a:t>
            </a:r>
            <a:r>
              <a:rPr lang="el-GR" sz="2000" dirty="0" smtClean="0"/>
              <a:t>του προστάτη.</a:t>
            </a:r>
            <a:br>
              <a:rPr lang="el-GR" sz="2000" dirty="0" smtClean="0"/>
            </a:br>
            <a:r>
              <a:rPr lang="el-GR" sz="2000" dirty="0" smtClean="0">
                <a:effectLst>
                  <a:outerShdw blurRad="38100" dist="38100" dir="2700000" algn="tl">
                    <a:srgbClr val="000000">
                      <a:alpha val="43137"/>
                    </a:srgbClr>
                  </a:outerShdw>
                </a:effectLst>
              </a:rPr>
              <a:t> </a:t>
            </a:r>
            <a:r>
              <a:rPr lang="el-GR" sz="1600" dirty="0" smtClean="0">
                <a:effectLst>
                  <a:outerShdw blurRad="38100" dist="38100" dir="2700000" algn="tl">
                    <a:srgbClr val="000000">
                      <a:alpha val="43137"/>
                    </a:srgbClr>
                  </a:outerShdw>
                </a:effectLst>
              </a:rPr>
              <a:t>Όψιμο </a:t>
            </a:r>
            <a:r>
              <a:rPr lang="el-GR" sz="1600" dirty="0" smtClean="0"/>
              <a:t>γεγονός στη φυσική πορεία του συμβατικού κυψελιδικού προστατικού καρκίνου.</a:t>
            </a:r>
            <a:r>
              <a:rPr lang="el-GR" sz="2000" dirty="0" smtClean="0"/>
              <a:t> </a:t>
            </a:r>
            <a:r>
              <a:rPr lang="el-GR" sz="1600" dirty="0" smtClean="0"/>
              <a:t>Άτυπα, κυβοειδή κύτταρα με στρογγυλούς πυρήνες (</a:t>
            </a:r>
            <a:r>
              <a:rPr lang="el-GR" sz="1600" dirty="0" smtClean="0">
                <a:effectLst>
                  <a:outerShdw blurRad="38100" dist="38100" dir="2700000" algn="tl">
                    <a:srgbClr val="000000">
                      <a:alpha val="43137"/>
                    </a:srgbClr>
                  </a:outerShdw>
                </a:effectLst>
              </a:rPr>
              <a:t>κυψελιδικής</a:t>
            </a:r>
            <a:r>
              <a:rPr lang="el-GR" sz="1600" dirty="0" smtClean="0"/>
              <a:t> μορφής κύτταρα). Παρακείμενο </a:t>
            </a:r>
            <a:r>
              <a:rPr lang="el-GR" sz="1600" dirty="0" smtClean="0">
                <a:effectLst>
                  <a:outerShdw blurRad="38100" dist="38100" dir="2700000" algn="tl">
                    <a:srgbClr val="000000">
                      <a:alpha val="43137"/>
                    </a:srgbClr>
                  </a:outerShdw>
                </a:effectLst>
              </a:rPr>
              <a:t>διηθητικό</a:t>
            </a:r>
            <a:r>
              <a:rPr lang="el-GR" sz="1600" dirty="0" smtClean="0"/>
              <a:t> καρκίνωμα σχεδόν </a:t>
            </a:r>
            <a:r>
              <a:rPr lang="el-GR" sz="1600" dirty="0" smtClean="0">
                <a:effectLst>
                  <a:outerShdw blurRad="38100" dist="38100" dir="2700000" algn="tl">
                    <a:srgbClr val="000000">
                      <a:alpha val="43137"/>
                    </a:srgbClr>
                  </a:outerShdw>
                </a:effectLst>
              </a:rPr>
              <a:t>πάντα</a:t>
            </a:r>
            <a:r>
              <a:rPr lang="el-GR" sz="1600" dirty="0" smtClean="0"/>
              <a:t>. Διατήρηση βασικού κυτταρικού στοίχου στο </a:t>
            </a:r>
            <a:r>
              <a:rPr lang="el-GR" sz="1600" dirty="0" err="1" smtClean="0">
                <a:effectLst>
                  <a:outerShdw blurRad="38100" dist="38100" dir="2700000" algn="tl">
                    <a:srgbClr val="000000">
                      <a:alpha val="43137"/>
                    </a:srgbClr>
                  </a:outerShdw>
                </a:effectLst>
              </a:rPr>
              <a:t>ενδοπορικό</a:t>
            </a:r>
            <a:r>
              <a:rPr lang="el-GR" sz="1600" dirty="0" smtClean="0"/>
              <a:t> καρκίνωμα. Αντίθετα με την </a:t>
            </a:r>
            <a:r>
              <a:rPr lang="en-US" sz="1600" dirty="0" smtClean="0"/>
              <a:t>PIN, </a:t>
            </a:r>
            <a:r>
              <a:rPr lang="el-GR" sz="1600" dirty="0" smtClean="0">
                <a:effectLst>
                  <a:outerShdw blurRad="38100" dist="38100" dir="2700000" algn="tl">
                    <a:srgbClr val="000000">
                      <a:alpha val="43137"/>
                    </a:srgbClr>
                  </a:outerShdw>
                </a:effectLst>
              </a:rPr>
              <a:t>πολύ</a:t>
            </a:r>
            <a:r>
              <a:rPr lang="el-GR" sz="1600" dirty="0" smtClean="0"/>
              <a:t> </a:t>
            </a:r>
            <a:r>
              <a:rPr lang="el-GR" sz="1600" dirty="0" smtClean="0">
                <a:effectLst>
                  <a:outerShdw blurRad="38100" dist="38100" dir="2700000" algn="tl">
                    <a:srgbClr val="000000">
                      <a:alpha val="43137"/>
                    </a:srgbClr>
                  </a:outerShdw>
                </a:effectLst>
              </a:rPr>
              <a:t>σύνθετη</a:t>
            </a:r>
            <a:r>
              <a:rPr lang="el-GR" sz="1600" dirty="0" smtClean="0"/>
              <a:t> αρχιτεκτονική, </a:t>
            </a:r>
            <a:r>
              <a:rPr lang="el-GR" sz="1600" dirty="0" smtClean="0">
                <a:effectLst>
                  <a:outerShdw blurRad="38100" dist="38100" dir="2700000" algn="tl">
                    <a:srgbClr val="000000">
                      <a:alpha val="43137"/>
                    </a:srgbClr>
                  </a:outerShdw>
                </a:effectLst>
              </a:rPr>
              <a:t>πολύ έντονη </a:t>
            </a:r>
            <a:r>
              <a:rPr lang="en-US" sz="1600" dirty="0" smtClean="0">
                <a:effectLst>
                  <a:outerShdw blurRad="38100" dist="38100" dir="2700000" algn="tl">
                    <a:srgbClr val="000000">
                      <a:alpha val="43137"/>
                    </a:srgbClr>
                  </a:outerShdw>
                </a:effectLst>
              </a:rPr>
              <a:t> </a:t>
            </a:r>
            <a:r>
              <a:rPr lang="el-GR" sz="1600" dirty="0" smtClean="0">
                <a:effectLst>
                  <a:outerShdw blurRad="38100" dist="38100" dir="2700000" algn="tl">
                    <a:srgbClr val="000000">
                      <a:alpha val="43137"/>
                    </a:srgbClr>
                  </a:outerShdw>
                </a:effectLst>
              </a:rPr>
              <a:t>και σχετικά </a:t>
            </a:r>
            <a:r>
              <a:rPr lang="el-GR" sz="1600" b="1" dirty="0" smtClean="0">
                <a:effectLst>
                  <a:outerShdw blurRad="38100" dist="38100" dir="2700000" algn="tl">
                    <a:srgbClr val="000000">
                      <a:alpha val="43137"/>
                    </a:srgbClr>
                  </a:outerShdw>
                </a:effectLst>
              </a:rPr>
              <a:t>αν</a:t>
            </a:r>
            <a:r>
              <a:rPr lang="el-GR" sz="1600" dirty="0" smtClean="0">
                <a:effectLst>
                  <a:outerShdw blurRad="38100" dist="38100" dir="2700000" algn="tl">
                    <a:srgbClr val="000000">
                      <a:alpha val="43137"/>
                    </a:srgbClr>
                  </a:outerShdw>
                </a:effectLst>
              </a:rPr>
              <a:t>ομοιόμορφη </a:t>
            </a:r>
            <a:r>
              <a:rPr lang="el-GR" sz="1600" dirty="0" smtClean="0"/>
              <a:t>πυρηνική </a:t>
            </a:r>
            <a:r>
              <a:rPr lang="el-GR" sz="1600" dirty="0" err="1" smtClean="0">
                <a:effectLst>
                  <a:outerShdw blurRad="38100" dist="38100" dir="2700000" algn="tl">
                    <a:srgbClr val="000000">
                      <a:alpha val="43137"/>
                    </a:srgbClr>
                  </a:outerShdw>
                </a:effectLst>
              </a:rPr>
              <a:t>ατυπία</a:t>
            </a:r>
            <a:r>
              <a:rPr lang="en-US" sz="1600" dirty="0" smtClean="0">
                <a:effectLst>
                  <a:outerShdw blurRad="38100" dist="38100" dir="2700000" algn="tl">
                    <a:srgbClr val="000000">
                      <a:alpha val="43137"/>
                    </a:srgbClr>
                  </a:outerShdw>
                </a:effectLst>
              </a:rPr>
              <a:t> </a:t>
            </a:r>
            <a:r>
              <a:rPr lang="el-GR" sz="1600" dirty="0" smtClean="0">
                <a:effectLst>
                  <a:outerShdw blurRad="38100" dist="38100" dir="2700000" algn="tl">
                    <a:srgbClr val="000000">
                      <a:alpha val="43137"/>
                    </a:srgbClr>
                  </a:outerShdw>
                </a:effectLst>
              </a:rPr>
              <a:t>μεταξύ των </a:t>
            </a:r>
            <a:r>
              <a:rPr lang="el-GR" sz="1600" dirty="0" err="1" smtClean="0">
                <a:effectLst>
                  <a:outerShdw blurRad="38100" dist="38100" dir="2700000" algn="tl">
                    <a:srgbClr val="000000">
                      <a:alpha val="43137"/>
                    </a:srgbClr>
                  </a:outerShdw>
                </a:effectLst>
              </a:rPr>
              <a:t>ατύπων</a:t>
            </a:r>
            <a:r>
              <a:rPr lang="el-GR" sz="1600" dirty="0" smtClean="0">
                <a:effectLst>
                  <a:outerShdw blurRad="38100" dist="38100" dir="2700000" algn="tl">
                    <a:srgbClr val="000000">
                      <a:alpha val="43137"/>
                    </a:srgbClr>
                  </a:outerShdw>
                </a:effectLst>
              </a:rPr>
              <a:t> κυττάρων</a:t>
            </a:r>
            <a:r>
              <a:rPr lang="el-GR" sz="1600" dirty="0" smtClean="0"/>
              <a:t>, </a:t>
            </a:r>
            <a:r>
              <a:rPr lang="el-GR" sz="1600" dirty="0" smtClean="0">
                <a:effectLst>
                  <a:outerShdw blurRad="38100" dist="38100" dir="2700000" algn="tl">
                    <a:srgbClr val="000000">
                      <a:alpha val="43137"/>
                    </a:srgbClr>
                  </a:outerShdw>
                </a:effectLst>
              </a:rPr>
              <a:t>μιτώσεις</a:t>
            </a:r>
            <a:r>
              <a:rPr lang="el-GR" sz="1600" dirty="0" smtClean="0"/>
              <a:t>. </a:t>
            </a:r>
            <a:r>
              <a:rPr lang="el-GR" sz="1400" dirty="0" smtClean="0"/>
              <a:t>(ΔΔ</a:t>
            </a:r>
            <a:r>
              <a:rPr lang="en-US" sz="1400" dirty="0" smtClean="0"/>
              <a:t>: </a:t>
            </a:r>
            <a:r>
              <a:rPr lang="el-GR" sz="1400" b="1" dirty="0" smtClean="0"/>
              <a:t>υψηλόβαθμη </a:t>
            </a:r>
            <a:r>
              <a:rPr lang="en-US" sz="1400" b="1" dirty="0" smtClean="0"/>
              <a:t>PIN</a:t>
            </a:r>
            <a:r>
              <a:rPr lang="el-GR" sz="1400" b="1" dirty="0" smtClean="0"/>
              <a:t>= πρόδρομη </a:t>
            </a:r>
            <a:r>
              <a:rPr lang="el-GR" sz="1400" dirty="0" smtClean="0"/>
              <a:t>αλλοίωση του προστατικού καρκίνου)</a:t>
            </a:r>
            <a:endParaRPr lang="el-GR" sz="1400" dirty="0"/>
          </a:p>
        </p:txBody>
      </p:sp>
      <p:pic>
        <p:nvPicPr>
          <p:cNvPr id="115714" name="Picture 2" descr="E:\PROSTATE INTRADUCTAL CARCINOMA\F148\IMAGE003.JPG"/>
          <p:cNvPicPr>
            <a:picLocks noChangeAspect="1" noChangeArrowheads="1"/>
          </p:cNvPicPr>
          <p:nvPr/>
        </p:nvPicPr>
        <p:blipFill>
          <a:blip r:embed="rId2" cstate="print"/>
          <a:srcRect/>
          <a:stretch>
            <a:fillRect/>
          </a:stretch>
        </p:blipFill>
        <p:spPr bwMode="auto">
          <a:xfrm rot="5400000">
            <a:off x="4292449" y="2385023"/>
            <a:ext cx="5112568" cy="3833387"/>
          </a:xfrm>
          <a:prstGeom prst="rect">
            <a:avLst/>
          </a:prstGeom>
          <a:noFill/>
        </p:spPr>
      </p:pic>
      <p:pic>
        <p:nvPicPr>
          <p:cNvPr id="118787" name="Picture 3" descr="E:\PROSTATE INTRADUCTAL CARCINOMA\F145\IMAGE007.JPG"/>
          <p:cNvPicPr>
            <a:picLocks noChangeAspect="1" noChangeArrowheads="1"/>
          </p:cNvPicPr>
          <p:nvPr/>
        </p:nvPicPr>
        <p:blipFill>
          <a:blip r:embed="rId3" cstate="print"/>
          <a:srcRect/>
          <a:stretch>
            <a:fillRect/>
          </a:stretch>
        </p:blipFill>
        <p:spPr bwMode="auto">
          <a:xfrm rot="16200000">
            <a:off x="-397255" y="2320792"/>
            <a:ext cx="5185983" cy="388843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32656"/>
            <a:ext cx="9144000" cy="1584176"/>
          </a:xfrm>
        </p:spPr>
        <p:txBody>
          <a:bodyPr>
            <a:noAutofit/>
          </a:bodyPr>
          <a:lstStyle/>
          <a:p>
            <a:r>
              <a:rPr lang="el-GR" sz="3600" b="1" dirty="0" smtClean="0"/>
              <a:t>ΒΑΣΙΚΗ   ΠΑΘΟΛΟΓΟΑΝΑΤΟΜΙΚΗ ΚΑΤΗΓΟΡΙΟΠΟΙΗΣΗ  </a:t>
            </a:r>
            <a:r>
              <a:rPr lang="en-US" sz="3600" b="1" dirty="0" smtClean="0"/>
              <a:t/>
            </a:r>
            <a:br>
              <a:rPr lang="en-US" sz="3600" b="1" dirty="0" smtClean="0"/>
            </a:br>
            <a:r>
              <a:rPr lang="el-GR" sz="3600" b="1" dirty="0" smtClean="0">
                <a:solidFill>
                  <a:schemeClr val="tx2"/>
                </a:solidFill>
              </a:rPr>
              <a:t>ΟΓΚΩΝ ΝΕΦΡΟΥ </a:t>
            </a:r>
            <a:r>
              <a:rPr lang="en-US" sz="3600" b="1" dirty="0" smtClean="0">
                <a:solidFill>
                  <a:schemeClr val="tx2"/>
                </a:solidFill>
              </a:rPr>
              <a:t> </a:t>
            </a:r>
            <a:r>
              <a:rPr lang="el-GR" sz="2800" dirty="0" smtClean="0"/>
              <a:t/>
            </a:r>
            <a:br>
              <a:rPr lang="el-GR" sz="2800" dirty="0" smtClean="0"/>
            </a:br>
            <a:endParaRPr lang="el-GR" sz="2800" dirty="0"/>
          </a:p>
        </p:txBody>
      </p:sp>
      <p:sp>
        <p:nvSpPr>
          <p:cNvPr id="3" name="2 - Θέση περιεχομένου"/>
          <p:cNvSpPr>
            <a:spLocks noGrp="1"/>
          </p:cNvSpPr>
          <p:nvPr>
            <p:ph idx="1"/>
          </p:nvPr>
        </p:nvSpPr>
        <p:spPr>
          <a:xfrm>
            <a:off x="0" y="1988840"/>
            <a:ext cx="9144000" cy="4869160"/>
          </a:xfrm>
        </p:spPr>
        <p:txBody>
          <a:bodyPr>
            <a:normAutofit lnSpcReduction="10000"/>
          </a:bodyPr>
          <a:lstStyle/>
          <a:p>
            <a:pPr>
              <a:buNone/>
            </a:pPr>
            <a:r>
              <a:rPr lang="en-US" dirty="0" smtClean="0">
                <a:effectLst>
                  <a:outerShdw blurRad="38100" dist="38100" dir="2700000" algn="tl">
                    <a:srgbClr val="000000">
                      <a:alpha val="43137"/>
                    </a:srgbClr>
                  </a:outerShdw>
                </a:effectLst>
              </a:rPr>
              <a:t>   </a:t>
            </a:r>
            <a:r>
              <a:rPr lang="el-GR" dirty="0" smtClean="0">
                <a:effectLst>
                  <a:outerShdw blurRad="38100" dist="38100" dir="2700000" algn="tl">
                    <a:srgbClr val="000000">
                      <a:alpha val="43137"/>
                    </a:srgbClr>
                  </a:outerShdw>
                </a:effectLst>
              </a:rPr>
              <a:t>Τέσσερεις</a:t>
            </a:r>
            <a:r>
              <a:rPr lang="el-GR" dirty="0" smtClean="0"/>
              <a:t> κύριες μορφές συχνών </a:t>
            </a:r>
            <a:r>
              <a:rPr lang="el-GR" dirty="0" err="1" smtClean="0"/>
              <a:t>νεφροκυτταρικών</a:t>
            </a:r>
            <a:r>
              <a:rPr lang="el-GR" dirty="0" smtClean="0"/>
              <a:t> όγκων έχουν ξεχωρίσει βάσει των </a:t>
            </a:r>
            <a:r>
              <a:rPr lang="el-GR" dirty="0" smtClean="0">
                <a:effectLst>
                  <a:outerShdw blurRad="38100" dist="38100" dir="2700000" algn="tl">
                    <a:srgbClr val="000000">
                      <a:alpha val="43137"/>
                    </a:srgbClr>
                  </a:outerShdw>
                </a:effectLst>
              </a:rPr>
              <a:t>μορφολογικών και γονιδιακών χαρακτηριστικών </a:t>
            </a:r>
            <a:r>
              <a:rPr lang="el-GR" dirty="0" smtClean="0"/>
              <a:t>τους ∙ ήτοι </a:t>
            </a:r>
            <a:endParaRPr lang="en-US" dirty="0" smtClean="0"/>
          </a:p>
          <a:p>
            <a:r>
              <a:rPr lang="el-GR" dirty="0" smtClean="0"/>
              <a:t>το </a:t>
            </a:r>
            <a:r>
              <a:rPr lang="el-GR" b="1" dirty="0" err="1" smtClean="0"/>
              <a:t>διαυγοκυτταρικό</a:t>
            </a:r>
            <a:r>
              <a:rPr lang="el-GR" dirty="0" smtClean="0"/>
              <a:t>  </a:t>
            </a:r>
            <a:r>
              <a:rPr lang="el-GR" dirty="0" err="1" smtClean="0"/>
              <a:t>νεφροκυτταρικό</a:t>
            </a:r>
            <a:r>
              <a:rPr lang="el-GR" dirty="0" smtClean="0"/>
              <a:t> καρκίνωμα</a:t>
            </a:r>
          </a:p>
          <a:p>
            <a:pPr>
              <a:buNone/>
            </a:pPr>
            <a:r>
              <a:rPr lang="el-GR" dirty="0" smtClean="0"/>
              <a:t>    </a:t>
            </a:r>
            <a:r>
              <a:rPr lang="en-US" dirty="0" smtClean="0"/>
              <a:t>( </a:t>
            </a:r>
            <a:r>
              <a:rPr lang="el-GR" dirty="0" smtClean="0"/>
              <a:t>Δ</a:t>
            </a:r>
            <a:r>
              <a:rPr lang="en-US" dirty="0" smtClean="0"/>
              <a:t> NKK) </a:t>
            </a:r>
            <a:r>
              <a:rPr lang="el-GR" dirty="0" smtClean="0"/>
              <a:t> ,</a:t>
            </a:r>
            <a:endParaRPr lang="en-US" dirty="0" smtClean="0"/>
          </a:p>
          <a:p>
            <a:r>
              <a:rPr lang="el-GR" dirty="0" smtClean="0"/>
              <a:t> το </a:t>
            </a:r>
            <a:r>
              <a:rPr lang="el-GR" b="1" dirty="0" err="1" smtClean="0"/>
              <a:t>θηλώδες</a:t>
            </a:r>
            <a:r>
              <a:rPr lang="el-GR" dirty="0" smtClean="0"/>
              <a:t> </a:t>
            </a:r>
            <a:r>
              <a:rPr lang="el-GR" dirty="0" err="1" smtClean="0"/>
              <a:t>νεφροκυτταρικό</a:t>
            </a:r>
            <a:r>
              <a:rPr lang="el-GR" dirty="0" smtClean="0"/>
              <a:t> καρκίνωμα ( Θ ΝΚΚ) ,</a:t>
            </a:r>
            <a:endParaRPr lang="en-US" dirty="0" smtClean="0"/>
          </a:p>
          <a:p>
            <a:r>
              <a:rPr lang="el-GR" dirty="0" smtClean="0"/>
              <a:t>το </a:t>
            </a:r>
            <a:r>
              <a:rPr lang="el-GR" b="1" dirty="0" err="1" smtClean="0"/>
              <a:t>χρωμόφοβο</a:t>
            </a:r>
            <a:r>
              <a:rPr lang="el-GR" dirty="0" smtClean="0"/>
              <a:t> </a:t>
            </a:r>
            <a:r>
              <a:rPr lang="el-GR" dirty="0" err="1" smtClean="0"/>
              <a:t>νεφροκυτταρικό</a:t>
            </a:r>
            <a:r>
              <a:rPr lang="el-GR" dirty="0" smtClean="0"/>
              <a:t> καρκίνωμα (Χ ΝΚΚ) και </a:t>
            </a:r>
            <a:endParaRPr lang="en-US" dirty="0" smtClean="0"/>
          </a:p>
          <a:p>
            <a:r>
              <a:rPr lang="el-GR" dirty="0" smtClean="0"/>
              <a:t>το ογκοκύτωμα (καλόηθες νεόπλασμα).</a:t>
            </a:r>
          </a:p>
          <a:p>
            <a:endParaRPr lang="el-GR"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E:\figures\640x480\1\68.jpg"/>
          <p:cNvPicPr>
            <a:picLocks noChangeAspect="1" noChangeArrowheads="1"/>
          </p:cNvPicPr>
          <p:nvPr/>
        </p:nvPicPr>
        <p:blipFill>
          <a:blip r:embed="rId2" cstate="print"/>
          <a:srcRect/>
          <a:stretch>
            <a:fillRect/>
          </a:stretch>
        </p:blipFill>
        <p:spPr bwMode="auto">
          <a:xfrm>
            <a:off x="827584" y="1204912"/>
            <a:ext cx="7535863" cy="5653088"/>
          </a:xfrm>
          <a:prstGeom prst="rect">
            <a:avLst/>
          </a:prstGeom>
          <a:noFill/>
          <a:ln w="9525">
            <a:noFill/>
            <a:miter lim="800000"/>
            <a:headEnd/>
            <a:tailEnd/>
          </a:ln>
        </p:spPr>
      </p:pic>
      <p:sp>
        <p:nvSpPr>
          <p:cNvPr id="21507" name="Text Box 4"/>
          <p:cNvSpPr txBox="1">
            <a:spLocks noChangeArrowheads="1"/>
          </p:cNvSpPr>
          <p:nvPr/>
        </p:nvSpPr>
        <p:spPr bwMode="auto">
          <a:xfrm>
            <a:off x="0" y="0"/>
            <a:ext cx="9144000" cy="1261884"/>
          </a:xfrm>
          <a:prstGeom prst="rect">
            <a:avLst/>
          </a:prstGeom>
          <a:noFill/>
          <a:ln w="9525">
            <a:noFill/>
            <a:miter lim="800000"/>
            <a:headEnd/>
            <a:tailEnd/>
          </a:ln>
        </p:spPr>
        <p:txBody>
          <a:bodyPr wrap="square">
            <a:spAutoFit/>
          </a:bodyPr>
          <a:lstStyle/>
          <a:p>
            <a:pPr algn="ctr">
              <a:spcBef>
                <a:spcPct val="50000"/>
              </a:spcBef>
            </a:pPr>
            <a:r>
              <a:rPr lang="el-GR" sz="2000" b="1" dirty="0" smtClean="0"/>
              <a:t>ΔΔ </a:t>
            </a:r>
            <a:r>
              <a:rPr lang="el-GR" sz="2000" b="1" dirty="0" err="1" smtClean="0"/>
              <a:t>ενδοπορικού</a:t>
            </a:r>
            <a:r>
              <a:rPr lang="el-GR" sz="2000" b="1" dirty="0" smtClean="0"/>
              <a:t> καρκινώματος </a:t>
            </a:r>
            <a:r>
              <a:rPr lang="en-US" sz="2000" b="1" dirty="0" smtClean="0"/>
              <a:t>: </a:t>
            </a:r>
            <a:r>
              <a:rPr lang="en-US" sz="2000" b="1" dirty="0" err="1" smtClean="0"/>
              <a:t>Επίπεδη</a:t>
            </a:r>
            <a:r>
              <a:rPr lang="en-US" sz="2000" b="1" dirty="0" smtClean="0"/>
              <a:t> </a:t>
            </a:r>
            <a:r>
              <a:rPr lang="el-GR" sz="2000" b="1" dirty="0" smtClean="0"/>
              <a:t> υψηλόβαθμη  προστατική </a:t>
            </a:r>
            <a:r>
              <a:rPr lang="el-GR" sz="2000" b="1" dirty="0" err="1" smtClean="0"/>
              <a:t>ενδοεπιθηλιακή</a:t>
            </a:r>
            <a:r>
              <a:rPr lang="el-GR" sz="2000" b="1" dirty="0" smtClean="0"/>
              <a:t> νεοπλασία – </a:t>
            </a:r>
            <a:r>
              <a:rPr lang="en-US" sz="2000" b="1" dirty="0" smtClean="0"/>
              <a:t>HG</a:t>
            </a:r>
            <a:r>
              <a:rPr lang="el-GR" sz="2000" b="1" dirty="0" smtClean="0"/>
              <a:t> </a:t>
            </a:r>
            <a:r>
              <a:rPr lang="en-US" sz="2000" b="1" dirty="0" smtClean="0"/>
              <a:t>PIN</a:t>
            </a:r>
            <a:r>
              <a:rPr lang="el-GR" sz="2000" b="1" dirty="0" smtClean="0"/>
              <a:t>. </a:t>
            </a:r>
            <a:r>
              <a:rPr lang="el-GR" b="1" dirty="0" smtClean="0"/>
              <a:t>Η </a:t>
            </a:r>
            <a:r>
              <a:rPr lang="en-US" b="1" dirty="0" smtClean="0"/>
              <a:t>PIN </a:t>
            </a:r>
            <a:r>
              <a:rPr lang="el-GR" b="1" dirty="0" smtClean="0"/>
              <a:t>συνιστά αλλοίωση της </a:t>
            </a:r>
            <a:r>
              <a:rPr lang="el-GR" b="1" spc="600" dirty="0" smtClean="0">
                <a:effectLst>
                  <a:outerShdw blurRad="38100" dist="38100" dir="2700000" algn="tl">
                    <a:srgbClr val="000000">
                      <a:alpha val="43137"/>
                    </a:srgbClr>
                  </a:outerShdw>
                </a:effectLst>
              </a:rPr>
              <a:t>περιφερικής</a:t>
            </a:r>
            <a:r>
              <a:rPr lang="el-GR" b="1" dirty="0" smtClean="0"/>
              <a:t> ζώνης του προστάτη αδένα, οπότε </a:t>
            </a:r>
            <a:r>
              <a:rPr lang="el-GR" b="1" u="sng" dirty="0" smtClean="0"/>
              <a:t>δεν</a:t>
            </a:r>
            <a:r>
              <a:rPr lang="el-GR" b="1" dirty="0" smtClean="0"/>
              <a:t> αναμένεται </a:t>
            </a:r>
            <a:r>
              <a:rPr lang="el-GR" b="1" dirty="0" err="1" smtClean="0"/>
              <a:t>περιουρηθρικά</a:t>
            </a:r>
            <a:r>
              <a:rPr lang="el-GR" b="1" dirty="0" smtClean="0"/>
              <a:t>. Εδώ, με τμηματική προσβολή των προστατικών αδένων. </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p:cTn id="7" dur="500" fill="hold"/>
                                        <p:tgtEl>
                                          <p:spTgt spid="215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50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15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9144000" cy="1512168"/>
          </a:xfrm>
        </p:spPr>
        <p:txBody>
          <a:bodyPr>
            <a:normAutofit fontScale="90000"/>
          </a:bodyPr>
          <a:lstStyle/>
          <a:p>
            <a:r>
              <a:rPr lang="el-GR" sz="2800" b="1" spc="600" dirty="0" err="1" smtClean="0"/>
              <a:t>Ουροθηλιακό</a:t>
            </a:r>
            <a:r>
              <a:rPr lang="el-GR" sz="2800" b="1" dirty="0" smtClean="0"/>
              <a:t> καρκίνωμα στην ουρήθρα </a:t>
            </a:r>
            <a:br>
              <a:rPr lang="el-GR" sz="2800" b="1" dirty="0" smtClean="0"/>
            </a:br>
            <a:r>
              <a:rPr lang="el-GR" sz="2800" b="1" dirty="0" smtClean="0"/>
              <a:t>εν προκειμένω </a:t>
            </a:r>
            <a:r>
              <a:rPr lang="el-GR" sz="2800" b="1" dirty="0" smtClean="0">
                <a:effectLst>
                  <a:outerShdw blurRad="38100" dist="38100" dir="2700000" algn="tl">
                    <a:srgbClr val="000000">
                      <a:alpha val="43137"/>
                    </a:srgbClr>
                  </a:outerShdw>
                </a:effectLst>
              </a:rPr>
              <a:t>σχετιζόμενο</a:t>
            </a:r>
            <a:r>
              <a:rPr lang="el-GR" sz="2800" b="1" dirty="0" smtClean="0"/>
              <a:t> με αντίστοιχο της ουροδόχου κύστης.</a:t>
            </a:r>
            <a:r>
              <a:rPr lang="el-GR" sz="2800" dirty="0" smtClean="0"/>
              <a:t/>
            </a:r>
            <a:br>
              <a:rPr lang="el-GR" sz="2800" dirty="0" smtClean="0"/>
            </a:br>
            <a:r>
              <a:rPr lang="el-GR" sz="2000" dirty="0" smtClean="0"/>
              <a:t>Η διάγνωσή του καθορίζει τη διατήρηση ή μη της ουρήθρας κατά την κυστεκτομή στους άρρενες με καρκίνο στην ουροδόχο κύστη. Στα θήλεα άτομα γίνεται ούτως ή άλλως </a:t>
            </a:r>
            <a:r>
              <a:rPr lang="el-GR" sz="2000" dirty="0" err="1" smtClean="0"/>
              <a:t>ουρηθρεκτομή</a:t>
            </a:r>
            <a:r>
              <a:rPr lang="el-GR" sz="2000" dirty="0" smtClean="0"/>
              <a:t> κατά την κυστεκτομή.</a:t>
            </a:r>
            <a:r>
              <a:rPr lang="el-GR" sz="2800" dirty="0" smtClean="0"/>
              <a:t/>
            </a:r>
            <a:br>
              <a:rPr lang="el-GR" sz="2800" dirty="0" smtClean="0"/>
            </a:br>
            <a:r>
              <a:rPr lang="el-GR" sz="2800" dirty="0" smtClean="0"/>
              <a:t> </a:t>
            </a:r>
            <a:endParaRPr lang="el-GR" sz="2800" dirty="0"/>
          </a:p>
        </p:txBody>
      </p:sp>
      <p:pic>
        <p:nvPicPr>
          <p:cNvPr id="3074" name="Picture 2" descr="C:\Users\ΤΑΝΙΑ\Desktop\011015.jpg"/>
          <p:cNvPicPr>
            <a:picLocks noChangeAspect="1" noChangeArrowheads="1"/>
          </p:cNvPicPr>
          <p:nvPr/>
        </p:nvPicPr>
        <p:blipFill>
          <a:blip r:embed="rId2" cstate="print"/>
          <a:srcRect/>
          <a:stretch>
            <a:fillRect/>
          </a:stretch>
        </p:blipFill>
        <p:spPr bwMode="auto">
          <a:xfrm rot="5400000">
            <a:off x="-774307" y="2173739"/>
            <a:ext cx="5278041" cy="4090482"/>
          </a:xfrm>
          <a:prstGeom prst="rect">
            <a:avLst/>
          </a:prstGeom>
          <a:noFill/>
        </p:spPr>
      </p:pic>
      <p:pic>
        <p:nvPicPr>
          <p:cNvPr id="3075" name="Picture 3" descr="C:\Users\ΤΑΝΙΑ\Desktop\011017.jpg"/>
          <p:cNvPicPr>
            <a:picLocks noChangeAspect="1" noChangeArrowheads="1"/>
          </p:cNvPicPr>
          <p:nvPr/>
        </p:nvPicPr>
        <p:blipFill>
          <a:blip r:embed="rId3" cstate="print"/>
          <a:srcRect/>
          <a:stretch>
            <a:fillRect/>
          </a:stretch>
        </p:blipFill>
        <p:spPr bwMode="auto">
          <a:xfrm rot="16200000">
            <a:off x="4527377" y="2105473"/>
            <a:ext cx="5517232" cy="4275855"/>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500174"/>
          </a:xfrm>
        </p:spPr>
        <p:txBody>
          <a:bodyPr>
            <a:noAutofit/>
          </a:bodyPr>
          <a:lstStyle/>
          <a:p>
            <a:r>
              <a:rPr lang="el-GR" sz="2000" dirty="0" smtClean="0"/>
              <a:t>Κατ’ αναλογία με το προηγούμενο,</a:t>
            </a:r>
            <a:r>
              <a:rPr lang="el-GR" sz="2000" b="1" dirty="0" smtClean="0"/>
              <a:t> </a:t>
            </a:r>
            <a:r>
              <a:rPr lang="en-US" sz="2000" b="1" dirty="0" smtClean="0"/>
              <a:t/>
            </a:r>
            <a:br>
              <a:rPr lang="en-US" sz="2000" b="1" dirty="0" smtClean="0"/>
            </a:br>
            <a:r>
              <a:rPr lang="el-GR" sz="2000" b="1" spc="600" dirty="0" smtClean="0">
                <a:effectLst>
                  <a:outerShdw blurRad="38100" dist="38100" dir="2700000" algn="tl">
                    <a:srgbClr val="000000">
                      <a:alpha val="43137"/>
                    </a:srgbClr>
                  </a:outerShdw>
                </a:effectLst>
              </a:rPr>
              <a:t>ουροθηλιακό</a:t>
            </a:r>
            <a:r>
              <a:rPr lang="el-GR" sz="2000" b="1" dirty="0" smtClean="0">
                <a:effectLst>
                  <a:outerShdw blurRad="38100" dist="38100" dir="2700000" algn="tl">
                    <a:srgbClr val="000000">
                      <a:alpha val="43137"/>
                    </a:srgbClr>
                  </a:outerShdw>
                </a:effectLst>
              </a:rPr>
              <a:t> καρκίνωμα ουροδόχου κύστης </a:t>
            </a:r>
            <a:r>
              <a:rPr lang="en-US" sz="2000" b="1" dirty="0" smtClean="0">
                <a:effectLst>
                  <a:outerShdw blurRad="38100" dist="38100" dir="2700000" algn="tl">
                    <a:srgbClr val="000000">
                      <a:alpha val="43137"/>
                    </a:srgbClr>
                  </a:outerShdw>
                </a:effectLst>
              </a:rPr>
              <a:t/>
            </a:r>
            <a:br>
              <a:rPr lang="en-US" sz="2000" b="1" dirty="0" smtClean="0">
                <a:effectLst>
                  <a:outerShdw blurRad="38100" dist="38100" dir="2700000" algn="tl">
                    <a:srgbClr val="000000">
                      <a:alpha val="43137"/>
                    </a:srgbClr>
                  </a:outerShdw>
                </a:effectLst>
              </a:rPr>
            </a:br>
            <a:r>
              <a:rPr lang="el-GR" sz="2000" b="1" dirty="0" smtClean="0">
                <a:effectLst>
                  <a:outerShdw blurRad="38100" dist="38100" dir="2700000" algn="tl">
                    <a:srgbClr val="000000">
                      <a:alpha val="43137"/>
                    </a:srgbClr>
                  </a:outerShdw>
                </a:effectLst>
              </a:rPr>
              <a:t>με ενδοεπιθηλιακή επέκταση στους περιουρηθραίους πόρους του προστάτη αδένα.</a:t>
            </a:r>
            <a:r>
              <a:rPr lang="el-GR" sz="2800" b="1" dirty="0" smtClean="0"/>
              <a:t/>
            </a:r>
            <a:br>
              <a:rPr lang="el-GR" sz="2800" b="1" dirty="0" smtClean="0"/>
            </a:br>
            <a:r>
              <a:rPr lang="el-GR" sz="2000" dirty="0" smtClean="0"/>
              <a:t>Η εμπλοκή των πόρων οφείλει να </a:t>
            </a:r>
            <a:r>
              <a:rPr lang="el-GR" sz="2000" spc="300" dirty="0" smtClean="0"/>
              <a:t>διακριθεί</a:t>
            </a:r>
            <a:r>
              <a:rPr lang="el-GR" sz="2000" dirty="0" smtClean="0"/>
              <a:t> </a:t>
            </a:r>
            <a:br>
              <a:rPr lang="el-GR" sz="2000" dirty="0" smtClean="0"/>
            </a:br>
            <a:r>
              <a:rPr lang="el-GR" sz="2000" dirty="0" smtClean="0"/>
              <a:t>από τη διήθηση του υποστρώματος</a:t>
            </a:r>
            <a:r>
              <a:rPr lang="en-US" sz="2000" dirty="0" smtClean="0"/>
              <a:t> </a:t>
            </a:r>
            <a:r>
              <a:rPr lang="el-GR" sz="2000" dirty="0" smtClean="0"/>
              <a:t>του προστάτη αδένα.</a:t>
            </a:r>
            <a:endParaRPr lang="el-GR" sz="2800" dirty="0"/>
          </a:p>
        </p:txBody>
      </p:sp>
      <p:pic>
        <p:nvPicPr>
          <p:cNvPr id="5" name="Picture 3" descr="C:\Documents and Settings\Administrator\Επιφάνεια εργασίας\Εικόνα 14.jpg"/>
          <p:cNvPicPr>
            <a:picLocks noGrp="1" noChangeAspect="1" noChangeArrowheads="1"/>
          </p:cNvPicPr>
          <p:nvPr>
            <p:ph sz="half" idx="1"/>
          </p:nvPr>
        </p:nvPicPr>
        <p:blipFill>
          <a:blip r:embed="rId2" cstate="print"/>
          <a:srcRect/>
          <a:stretch>
            <a:fillRect/>
          </a:stretch>
        </p:blipFill>
        <p:spPr bwMode="auto">
          <a:xfrm rot="16200000">
            <a:off x="-71470" y="2143116"/>
            <a:ext cx="5143536" cy="3857652"/>
          </a:xfrm>
          <a:prstGeom prst="rect">
            <a:avLst/>
          </a:prstGeom>
          <a:noFill/>
        </p:spPr>
      </p:pic>
      <p:pic>
        <p:nvPicPr>
          <p:cNvPr id="6146" name="Picture 2" descr="C:\Documents and Settings\Administrator\Επιφάνεια εργασίας\Εικόνα 15.jpg"/>
          <p:cNvPicPr>
            <a:picLocks noGrp="1" noChangeAspect="1" noChangeArrowheads="1"/>
          </p:cNvPicPr>
          <p:nvPr>
            <p:ph sz="half" idx="2"/>
          </p:nvPr>
        </p:nvPicPr>
        <p:blipFill>
          <a:blip r:embed="rId3" cstate="print"/>
          <a:srcRect/>
          <a:stretch>
            <a:fillRect/>
          </a:stretch>
        </p:blipFill>
        <p:spPr bwMode="auto">
          <a:xfrm rot="16200000">
            <a:off x="4143372" y="2143116"/>
            <a:ext cx="5143536" cy="3857652"/>
          </a:xfrm>
          <a:prstGeom prst="rect">
            <a:avLst/>
          </a:prstGeom>
          <a:noFill/>
        </p:spPr>
      </p:pic>
      <p:sp>
        <p:nvSpPr>
          <p:cNvPr id="7" name="1 - Τίτλος"/>
          <p:cNvSpPr txBox="1">
            <a:spLocks/>
          </p:cNvSpPr>
          <p:nvPr/>
        </p:nvSpPr>
        <p:spPr>
          <a:xfrm>
            <a:off x="5143504" y="2571744"/>
            <a:ext cx="3500462" cy="928694"/>
          </a:xfrm>
          <a:prstGeom prst="rect">
            <a:avLst/>
          </a:prstGeom>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800" b="1" dirty="0" smtClean="0">
                <a:latin typeface="+mj-lt"/>
                <a:ea typeface="+mj-ea"/>
                <a:cs typeface="+mj-cs"/>
              </a:rPr>
              <a:t>Ανοσοϊστοχημεία έναντι του </a:t>
            </a:r>
            <a:r>
              <a:rPr kumimoji="0" lang="en-US" sz="2800" b="1" i="0" u="none" strike="noStrike" kern="1200" cap="none" spc="0" normalizeH="0" baseline="0" noProof="0" dirty="0" smtClean="0">
                <a:ln>
                  <a:noFill/>
                </a:ln>
                <a:solidFill>
                  <a:schemeClr val="tx1"/>
                </a:solidFill>
                <a:effectLst/>
                <a:uLnTx/>
                <a:uFillTx/>
                <a:latin typeface="+mj-lt"/>
                <a:ea typeface="+mj-ea"/>
                <a:cs typeface="+mj-cs"/>
              </a:rPr>
              <a:t>PSA</a:t>
            </a:r>
            <a:r>
              <a:rPr kumimoji="0" lang="el-GR" sz="2800" b="1" i="0" u="none" strike="noStrike" kern="1200" cap="none" spc="0" normalizeH="0" baseline="0" noProof="0" dirty="0" smtClean="0">
                <a:ln>
                  <a:noFill/>
                </a:ln>
                <a:solidFill>
                  <a:schemeClr val="tx1"/>
                </a:solidFill>
                <a:effectLst/>
                <a:uLnTx/>
                <a:uFillTx/>
                <a:latin typeface="+mj-lt"/>
                <a:ea typeface="+mj-ea"/>
                <a:cs typeface="+mj-cs"/>
              </a:rPr>
              <a:t>.</a:t>
            </a:r>
            <a:r>
              <a:rPr kumimoji="0" lang="en-US" sz="2800" b="1" i="0" u="none" strike="noStrike" kern="1200" cap="none" spc="0" normalizeH="0" baseline="0" noProof="0" dirty="0" smtClean="0">
                <a:ln>
                  <a:noFill/>
                </a:ln>
                <a:solidFill>
                  <a:schemeClr val="tx1"/>
                </a:solidFill>
                <a:effectLst/>
                <a:uLnTx/>
                <a:uFillTx/>
                <a:latin typeface="+mj-lt"/>
                <a:ea typeface="+mj-ea"/>
                <a:cs typeface="+mj-cs"/>
              </a:rPr>
              <a:t>  </a:t>
            </a:r>
            <a:endParaRPr kumimoji="0" lang="el-GR"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12" name="11 - Βέλος προς τα κάτω"/>
          <p:cNvSpPr/>
          <p:nvPr/>
        </p:nvSpPr>
        <p:spPr>
          <a:xfrm>
            <a:off x="3929058" y="3286124"/>
            <a:ext cx="285752" cy="428628"/>
          </a:xfrm>
          <a:prstGeom prst="downArrow">
            <a:avLst/>
          </a:prstGeom>
          <a:solidFill>
            <a:srgbClr val="F9A5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Βέλος προς τα κάτω"/>
          <p:cNvSpPr/>
          <p:nvPr/>
        </p:nvSpPr>
        <p:spPr>
          <a:xfrm>
            <a:off x="3500430" y="2285992"/>
            <a:ext cx="285752" cy="428628"/>
          </a:xfrm>
          <a:prstGeom prst="downArrow">
            <a:avLst/>
          </a:prstGeom>
          <a:solidFill>
            <a:srgbClr val="F9A5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Βέλος προς τα κάτω"/>
          <p:cNvSpPr/>
          <p:nvPr/>
        </p:nvSpPr>
        <p:spPr>
          <a:xfrm rot="18173634">
            <a:off x="5253729" y="3884972"/>
            <a:ext cx="295487" cy="423331"/>
          </a:xfrm>
          <a:prstGeom prst="downArrow">
            <a:avLst/>
          </a:prstGeom>
          <a:solidFill>
            <a:srgbClr val="F9A5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Βέλος προς τα κάτω"/>
          <p:cNvSpPr/>
          <p:nvPr/>
        </p:nvSpPr>
        <p:spPr>
          <a:xfrm rot="3538839">
            <a:off x="6561230" y="3587467"/>
            <a:ext cx="309337" cy="482631"/>
          </a:xfrm>
          <a:prstGeom prst="downArrow">
            <a:avLst/>
          </a:prstGeom>
          <a:solidFill>
            <a:srgbClr val="F9A5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1 - Τίτλος"/>
          <p:cNvSpPr txBox="1">
            <a:spLocks/>
          </p:cNvSpPr>
          <p:nvPr/>
        </p:nvSpPr>
        <p:spPr>
          <a:xfrm>
            <a:off x="5072066" y="5072074"/>
            <a:ext cx="3724300" cy="1357322"/>
          </a:xfrm>
          <a:prstGeom prst="rect">
            <a:avLst/>
          </a:prstGeom>
        </p:spPr>
        <p:txBody>
          <a:bodyPr vert="horz" lIns="91440" tIns="45720" rIns="91440" bIns="45720" rtlCol="0" anchor="ctr">
            <a:normAutofit fontScale="85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smtClean="0">
                <a:ln>
                  <a:noFill/>
                </a:ln>
                <a:solidFill>
                  <a:schemeClr val="tx1"/>
                </a:solidFill>
                <a:effectLst/>
                <a:uLnTx/>
                <a:uFillTx/>
                <a:latin typeface="+mj-lt"/>
                <a:ea typeface="+mj-ea"/>
                <a:cs typeface="+mj-cs"/>
              </a:rPr>
              <a:t>Ο</a:t>
            </a:r>
            <a:r>
              <a:rPr kumimoji="0" lang="el-GR" sz="2800" b="1" i="0" u="none" strike="noStrike" kern="1200" cap="none" spc="0" normalizeH="0" noProof="0" dirty="0" smtClean="0">
                <a:ln>
                  <a:noFill/>
                </a:ln>
                <a:solidFill>
                  <a:schemeClr val="tx1"/>
                </a:solidFill>
                <a:effectLst/>
                <a:uLnTx/>
                <a:uFillTx/>
                <a:latin typeface="+mj-lt"/>
                <a:ea typeface="+mj-ea"/>
                <a:cs typeface="+mj-cs"/>
              </a:rPr>
              <a:t> ουροθηλιακός καρκίνος, αναμενομένως</a:t>
            </a:r>
            <a:r>
              <a:rPr kumimoji="0" lang="en-US" sz="2800" b="1" i="0" u="none" strike="noStrike" kern="1200" cap="none" spc="0" normalizeH="0" noProof="0" dirty="0" smtClean="0">
                <a:ln>
                  <a:noFill/>
                </a:ln>
                <a:solidFill>
                  <a:schemeClr val="tx1"/>
                </a:solidFill>
                <a:effectLst/>
                <a:uLnTx/>
                <a:uFillTx/>
                <a:latin typeface="+mj-lt"/>
                <a:ea typeface="+mj-ea"/>
                <a:cs typeface="+mj-cs"/>
              </a:rPr>
              <a:t>,</a:t>
            </a:r>
            <a:r>
              <a:rPr kumimoji="0" lang="el-GR" sz="2800" b="1" i="0" u="none" strike="noStrike" kern="1200" cap="none" spc="0" normalizeH="0" noProof="0" dirty="0" smtClean="0">
                <a:ln>
                  <a:noFill/>
                </a:ln>
                <a:solidFill>
                  <a:schemeClr val="tx1"/>
                </a:solidFill>
                <a:effectLst/>
                <a:uLnTx/>
                <a:uFillTx/>
                <a:latin typeface="+mj-lt"/>
                <a:ea typeface="+mj-ea"/>
                <a:cs typeface="+mj-cs"/>
              </a:rPr>
              <a:t> αρνητικός στο </a:t>
            </a:r>
            <a:r>
              <a:rPr kumimoji="0" lang="en-US" sz="2800" b="1" i="0" u="none" strike="noStrike" kern="1200" cap="none" spc="0" normalizeH="0" noProof="0" dirty="0" smtClean="0">
                <a:ln>
                  <a:noFill/>
                </a:ln>
                <a:solidFill>
                  <a:schemeClr val="tx1"/>
                </a:solidFill>
                <a:effectLst/>
                <a:uLnTx/>
                <a:uFillTx/>
                <a:latin typeface="+mj-lt"/>
                <a:ea typeface="+mj-ea"/>
                <a:cs typeface="+mj-cs"/>
              </a:rPr>
              <a:t>PSA</a:t>
            </a:r>
            <a:r>
              <a:rPr kumimoji="0" lang="el-GR" sz="2800" b="1" i="0" u="none" strike="noStrike" kern="1200" cap="none" spc="0" normalizeH="0" noProof="0" dirty="0" smtClean="0">
                <a:ln>
                  <a:noFill/>
                </a:ln>
                <a:solidFill>
                  <a:schemeClr val="tx1"/>
                </a:solidFill>
                <a:effectLst/>
                <a:uLnTx/>
                <a:uFillTx/>
                <a:latin typeface="+mj-lt"/>
                <a:ea typeface="+mj-ea"/>
                <a:cs typeface="+mj-cs"/>
              </a:rPr>
              <a:t> </a:t>
            </a:r>
            <a:endParaRPr kumimoji="0" lang="el-GR" sz="28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43408"/>
            <a:ext cx="4211960" cy="6744242"/>
          </a:xfrm>
        </p:spPr>
        <p:txBody>
          <a:bodyPr>
            <a:noAutofit/>
          </a:bodyPr>
          <a:lstStyle/>
          <a:p>
            <a:pPr algn="ctr"/>
            <a:r>
              <a:rPr lang="el-GR" dirty="0" smtClean="0"/>
              <a:t/>
            </a:r>
            <a:br>
              <a:rPr lang="el-GR" dirty="0" smtClean="0"/>
            </a:br>
            <a:r>
              <a:rPr lang="el-GR" sz="3600" dirty="0" smtClean="0"/>
              <a:t>ΘΕΜΑΤΑ ΣΤΑΔΙΟΠΟΙΗΣΗΣ </a:t>
            </a:r>
            <a:br>
              <a:rPr lang="el-GR" sz="3600" dirty="0" smtClean="0"/>
            </a:br>
            <a:r>
              <a:rPr lang="el-GR" dirty="0" smtClean="0"/>
              <a:t/>
            </a:r>
            <a:br>
              <a:rPr lang="el-GR" dirty="0" smtClean="0"/>
            </a:br>
            <a:r>
              <a:rPr lang="el-GR" sz="3200" dirty="0" smtClean="0"/>
              <a:t>Διήθηση σημασμένου με σινική μελάνη  εγχειρητικού ορίου , εν προκειμένω συμπίπτοντος με την προστατική  «κάψα».</a:t>
            </a:r>
            <a:r>
              <a:rPr lang="en-US" sz="3200" dirty="0" smtClean="0"/>
              <a:t> </a:t>
            </a:r>
            <a:r>
              <a:rPr lang="el-GR" sz="3200" dirty="0" smtClean="0"/>
              <a:t/>
            </a:r>
            <a:br>
              <a:rPr lang="el-GR" sz="3200" dirty="0" smtClean="0"/>
            </a:br>
            <a:r>
              <a:rPr lang="en-US" sz="3200" dirty="0" smtClean="0"/>
              <a:t>A</a:t>
            </a:r>
            <a:r>
              <a:rPr lang="el-GR" sz="3200" dirty="0" smtClean="0"/>
              <a:t>πουσία εξωπροστατικής διήθησης. </a:t>
            </a:r>
            <a:br>
              <a:rPr lang="el-GR" sz="3200" dirty="0" smtClean="0"/>
            </a:br>
            <a:r>
              <a:rPr lang="en-US" sz="3200" dirty="0" smtClean="0"/>
              <a:t> R+</a:t>
            </a:r>
            <a:r>
              <a:rPr lang="el-GR" sz="3200" dirty="0" smtClean="0"/>
              <a:t> στην πάνω εικόνα</a:t>
            </a:r>
            <a:r>
              <a:rPr lang="en-US" sz="3200" dirty="0" smtClean="0"/>
              <a:t>.</a:t>
            </a:r>
            <a:endParaRPr lang="el-GR" sz="3200" dirty="0"/>
          </a:p>
        </p:txBody>
      </p:sp>
      <p:pic>
        <p:nvPicPr>
          <p:cNvPr id="5" name="Picture 2" descr="C:\Users\θυμιος\Desktop\HIPON PROSTATE IMAGES - Αντίγραφο\NIKON 6ο αρχείο\F190\68539 A.JPG"/>
          <p:cNvPicPr>
            <a:picLocks noGrp="1" noChangeAspect="1" noChangeArrowheads="1"/>
          </p:cNvPicPr>
          <p:nvPr>
            <p:ph idx="1"/>
          </p:nvPr>
        </p:nvPicPr>
        <p:blipFill>
          <a:blip r:embed="rId3" cstate="print"/>
          <a:srcRect/>
          <a:stretch>
            <a:fillRect/>
          </a:stretch>
        </p:blipFill>
        <p:spPr bwMode="auto">
          <a:xfrm>
            <a:off x="4286247" y="3500438"/>
            <a:ext cx="4478339" cy="3357562"/>
          </a:xfrm>
          <a:prstGeom prst="rect">
            <a:avLst/>
          </a:prstGeom>
          <a:noFill/>
        </p:spPr>
      </p:pic>
      <p:pic>
        <p:nvPicPr>
          <p:cNvPr id="1026" name="Picture 2" descr="F:\HIPON PROSTATE IMAGES\13ο NIKON\F405\IMAGE000.JPG"/>
          <p:cNvPicPr>
            <a:picLocks noChangeAspect="1" noChangeArrowheads="1"/>
          </p:cNvPicPr>
          <p:nvPr/>
        </p:nvPicPr>
        <p:blipFill>
          <a:blip r:embed="rId4" cstate="print"/>
          <a:srcRect/>
          <a:stretch>
            <a:fillRect/>
          </a:stretch>
        </p:blipFill>
        <p:spPr bwMode="auto">
          <a:xfrm>
            <a:off x="4286248" y="0"/>
            <a:ext cx="4668516" cy="3500438"/>
          </a:xfrm>
          <a:prstGeom prst="rect">
            <a:avLst/>
          </a:prstGeom>
          <a:noFill/>
        </p:spPr>
      </p:pic>
      <p:sp>
        <p:nvSpPr>
          <p:cNvPr id="7" name="6 - Βέλος προς τα κάτω"/>
          <p:cNvSpPr/>
          <p:nvPr/>
        </p:nvSpPr>
        <p:spPr>
          <a:xfrm rot="3636379">
            <a:off x="8575009" y="3515851"/>
            <a:ext cx="246394" cy="64165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Βέλος προς τα κάτω"/>
          <p:cNvSpPr/>
          <p:nvPr/>
        </p:nvSpPr>
        <p:spPr>
          <a:xfrm rot="3636379">
            <a:off x="8680812" y="5230364"/>
            <a:ext cx="246394" cy="64165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Βέλος προς τα κάτω"/>
          <p:cNvSpPr/>
          <p:nvPr/>
        </p:nvSpPr>
        <p:spPr>
          <a:xfrm rot="3636379">
            <a:off x="7902270" y="1894712"/>
            <a:ext cx="116599" cy="333412"/>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FFFF00"/>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993775"/>
          </a:xfrm>
        </p:spPr>
        <p:txBody>
          <a:bodyPr rtlCol="0">
            <a:normAutofit fontScale="90000"/>
          </a:bodyPr>
          <a:lstStyle/>
          <a:p>
            <a:pPr eaLnBrk="1" fontAlgn="auto" hangingPunct="1">
              <a:spcAft>
                <a:spcPts val="0"/>
              </a:spcAft>
              <a:defRPr/>
            </a:pPr>
            <a:r>
              <a:rPr lang="el-GR" dirty="0" err="1" smtClean="0"/>
              <a:t>Εξωπροστατική</a:t>
            </a:r>
            <a:r>
              <a:rPr lang="el-GR" dirty="0" smtClean="0"/>
              <a:t> επέκταση του καρκινώματος (στάδιο </a:t>
            </a:r>
            <a:r>
              <a:rPr lang="en-US" dirty="0" smtClean="0"/>
              <a:t>pT3a)</a:t>
            </a:r>
            <a:endParaRPr lang="el-GR" dirty="0"/>
          </a:p>
        </p:txBody>
      </p:sp>
      <p:pic>
        <p:nvPicPr>
          <p:cNvPr id="32771" name="Picture 2"/>
          <p:cNvPicPr>
            <a:picLocks noChangeAspect="1" noChangeArrowheads="1"/>
          </p:cNvPicPr>
          <p:nvPr/>
        </p:nvPicPr>
        <p:blipFill>
          <a:blip r:embed="rId3" cstate="print"/>
          <a:srcRect/>
          <a:stretch>
            <a:fillRect/>
          </a:stretch>
        </p:blipFill>
        <p:spPr bwMode="auto">
          <a:xfrm>
            <a:off x="-214346" y="2214554"/>
            <a:ext cx="3429024" cy="4167638"/>
          </a:xfrm>
          <a:prstGeom prst="rect">
            <a:avLst/>
          </a:prstGeom>
          <a:noFill/>
          <a:ln w="9525">
            <a:noFill/>
            <a:miter lim="800000"/>
            <a:headEnd/>
            <a:tailEnd/>
          </a:ln>
        </p:spPr>
      </p:pic>
      <p:pic>
        <p:nvPicPr>
          <p:cNvPr id="32772" name="Picture 2"/>
          <p:cNvPicPr>
            <a:picLocks noChangeAspect="1" noChangeArrowheads="1"/>
          </p:cNvPicPr>
          <p:nvPr/>
        </p:nvPicPr>
        <p:blipFill>
          <a:blip r:embed="rId4" cstate="print"/>
          <a:srcRect/>
          <a:stretch>
            <a:fillRect/>
          </a:stretch>
        </p:blipFill>
        <p:spPr bwMode="auto">
          <a:xfrm>
            <a:off x="6000760" y="2214554"/>
            <a:ext cx="3449497" cy="4143404"/>
          </a:xfrm>
          <a:prstGeom prst="rect">
            <a:avLst/>
          </a:prstGeom>
          <a:noFill/>
          <a:ln w="9525">
            <a:noFill/>
            <a:miter lim="800000"/>
            <a:headEnd/>
            <a:tailEnd/>
          </a:ln>
        </p:spPr>
      </p:pic>
      <p:pic>
        <p:nvPicPr>
          <p:cNvPr id="5" name="Picture 2" descr="D:\HIPON PROSTATE IMAGES\NIKON 6ο αρχείο\F191\IMAGE000.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6200000">
            <a:off x="2553877" y="2732479"/>
            <a:ext cx="4143404" cy="310755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368412"/>
          </a:xfrm>
        </p:spPr>
        <p:txBody>
          <a:bodyPr>
            <a:noAutofit/>
          </a:bodyPr>
          <a:lstStyle/>
          <a:p>
            <a:r>
              <a:rPr lang="el-GR" sz="2000" dirty="0" smtClean="0">
                <a:solidFill>
                  <a:srgbClr val="FF0000"/>
                </a:solidFill>
              </a:rPr>
              <a:t>Διήθηση σπερματοδόχου ληκύθου </a:t>
            </a:r>
            <a:r>
              <a:rPr lang="el-GR" sz="2000" dirty="0" smtClean="0"/>
              <a:t>από προστατικό αδενοκαρκίνωμα </a:t>
            </a:r>
            <a:r>
              <a:rPr lang="el-GR" sz="2000" i="1" dirty="0" smtClean="0"/>
              <a:t>σε υλικό βιοψίας προστάτη αδένα. </a:t>
            </a:r>
            <a:r>
              <a:rPr lang="el-GR" sz="2000" dirty="0" smtClean="0"/>
              <a:t>Ήδη από τη βιοψία, στάδιο </a:t>
            </a:r>
            <a:r>
              <a:rPr lang="en-US" sz="2000" dirty="0" smtClean="0">
                <a:solidFill>
                  <a:srgbClr val="FF0000"/>
                </a:solidFill>
              </a:rPr>
              <a:t>pT3b</a:t>
            </a:r>
            <a:r>
              <a:rPr lang="el-GR" sz="2000" dirty="0" smtClean="0">
                <a:solidFill>
                  <a:srgbClr val="FF0000"/>
                </a:solidFill>
              </a:rPr>
              <a:t>  </a:t>
            </a:r>
            <a:r>
              <a:rPr lang="el-GR" sz="2000" dirty="0" smtClean="0"/>
              <a:t>οπότε μη ιάσιμος χειρουργικώς καρκίνος.Επίσης, ιδιαίτερα </a:t>
            </a:r>
            <a:r>
              <a:rPr lang="el-GR" sz="2000" i="1" dirty="0" smtClean="0"/>
              <a:t>στο υλικό βιοψίας διά βελόνης </a:t>
            </a:r>
            <a:r>
              <a:rPr lang="el-GR" sz="2000" dirty="0" smtClean="0"/>
              <a:t>σημαντική </a:t>
            </a:r>
            <a:br>
              <a:rPr lang="el-GR" sz="2000" dirty="0" smtClean="0"/>
            </a:br>
            <a:r>
              <a:rPr lang="el-GR" sz="2000" dirty="0" smtClean="0"/>
              <a:t>η αναζήτηση και η αναφορά </a:t>
            </a:r>
            <a:r>
              <a:rPr lang="el-GR" sz="2000" dirty="0" smtClean="0">
                <a:solidFill>
                  <a:srgbClr val="FF0000"/>
                </a:solidFill>
              </a:rPr>
              <a:t>περινευριδιακών καρκινικών διηθήσεων </a:t>
            </a:r>
            <a:br>
              <a:rPr lang="el-GR" sz="2000" dirty="0" smtClean="0">
                <a:solidFill>
                  <a:srgbClr val="FF0000"/>
                </a:solidFill>
              </a:rPr>
            </a:br>
            <a:r>
              <a:rPr lang="el-GR" sz="2000" dirty="0" smtClean="0">
                <a:solidFill>
                  <a:srgbClr val="FF0000"/>
                </a:solidFill>
              </a:rPr>
              <a:t> </a:t>
            </a:r>
            <a:r>
              <a:rPr lang="el-GR" sz="2000" dirty="0" smtClean="0"/>
              <a:t>καθώς και ο </a:t>
            </a:r>
            <a:r>
              <a:rPr lang="el-GR" sz="2000" dirty="0" smtClean="0">
                <a:solidFill>
                  <a:srgbClr val="FF0000"/>
                </a:solidFill>
              </a:rPr>
              <a:t>αριθμός των τεμαχίων </a:t>
            </a:r>
            <a:r>
              <a:rPr lang="el-GR" sz="2000" dirty="0" smtClean="0"/>
              <a:t>που πιθανώς εμφανίζουν </a:t>
            </a:r>
            <a:r>
              <a:rPr lang="en-US" sz="2000" dirty="0" smtClean="0">
                <a:solidFill>
                  <a:srgbClr val="FF0000"/>
                </a:solidFill>
              </a:rPr>
              <a:t>HG PIN</a:t>
            </a:r>
            <a:r>
              <a:rPr lang="en-US" sz="2000" dirty="0" smtClean="0"/>
              <a:t>.</a:t>
            </a:r>
            <a:endParaRPr lang="el-GR" sz="2000" dirty="0"/>
          </a:p>
        </p:txBody>
      </p:sp>
      <p:pic>
        <p:nvPicPr>
          <p:cNvPr id="1029" name="Picture 5" descr="http://www.webpathology.com/images/noimage.gif"/>
          <p:cNvPicPr>
            <a:picLocks noChangeAspect="1" noChangeArrowheads="1"/>
          </p:cNvPicPr>
          <p:nvPr/>
        </p:nvPicPr>
        <p:blipFill>
          <a:blip r:embed="rId2"/>
          <a:srcRect/>
          <a:stretch>
            <a:fillRect/>
          </a:stretch>
        </p:blipFill>
        <p:spPr bwMode="auto">
          <a:xfrm>
            <a:off x="155575" y="-136525"/>
            <a:ext cx="9525" cy="76200"/>
          </a:xfrm>
          <a:prstGeom prst="rect">
            <a:avLst/>
          </a:prstGeom>
          <a:noFill/>
        </p:spPr>
      </p:pic>
      <p:pic>
        <p:nvPicPr>
          <p:cNvPr id="66562" name="Picture 2" descr="http://www.webpathology.com/slides-13/slides/Prostate_CaP_SeminalVesicle3C_Resized.jpg"/>
          <p:cNvPicPr>
            <a:picLocks noChangeAspect="1" noChangeArrowheads="1"/>
          </p:cNvPicPr>
          <p:nvPr/>
        </p:nvPicPr>
        <p:blipFill>
          <a:blip r:embed="rId3" cstate="print"/>
          <a:srcRect/>
          <a:stretch>
            <a:fillRect/>
          </a:stretch>
        </p:blipFill>
        <p:spPr bwMode="auto">
          <a:xfrm rot="5400000">
            <a:off x="-72044" y="2500879"/>
            <a:ext cx="4590752" cy="3446597"/>
          </a:xfrm>
          <a:prstGeom prst="rect">
            <a:avLst/>
          </a:prstGeom>
          <a:noFill/>
        </p:spPr>
      </p:pic>
      <p:sp>
        <p:nvSpPr>
          <p:cNvPr id="6" name="Down Arrow 5"/>
          <p:cNvSpPr/>
          <p:nvPr/>
        </p:nvSpPr>
        <p:spPr>
          <a:xfrm>
            <a:off x="1285852" y="2786058"/>
            <a:ext cx="285752" cy="6429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98305" name="Picture 1" descr="C:\Users\αγαπουλακι\Desktop\SPRINGER BOOK\LAZARIS CHAP3 MATERIAL\CASE 3.2. PIN ASAP LIMITED Ca\CASES 3.2. IMGs TIF\FIG 3.2.24..tif"/>
          <p:cNvPicPr>
            <a:picLocks noChangeAspect="1" noChangeArrowheads="1"/>
          </p:cNvPicPr>
          <p:nvPr/>
        </p:nvPicPr>
        <p:blipFill>
          <a:blip r:embed="rId4" cstate="print"/>
          <a:srcRect/>
          <a:stretch>
            <a:fillRect/>
          </a:stretch>
        </p:blipFill>
        <p:spPr bwMode="auto">
          <a:xfrm>
            <a:off x="4857752" y="2000240"/>
            <a:ext cx="3243255" cy="2256626"/>
          </a:xfrm>
          <a:prstGeom prst="rect">
            <a:avLst/>
          </a:prstGeom>
          <a:noFill/>
        </p:spPr>
      </p:pic>
      <p:pic>
        <p:nvPicPr>
          <p:cNvPr id="98306" name="Picture 2" descr="C:\Users\αγαπουλακι\Desktop\SPRINGER BOOK\LAZARIS CHAP3 MATERIAL\CASE 3.2. PIN ASAP LIMITED Ca\CASES 3.2. IMGs TIF\FIG 3.2.02..tif"/>
          <p:cNvPicPr>
            <a:picLocks noChangeAspect="1" noChangeArrowheads="1"/>
          </p:cNvPicPr>
          <p:nvPr/>
        </p:nvPicPr>
        <p:blipFill>
          <a:blip r:embed="rId5" cstate="print"/>
          <a:srcRect/>
          <a:stretch>
            <a:fillRect/>
          </a:stretch>
        </p:blipFill>
        <p:spPr bwMode="auto">
          <a:xfrm>
            <a:off x="4857753" y="4500570"/>
            <a:ext cx="3286148" cy="2068658"/>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476672"/>
          </a:xfrm>
        </p:spPr>
        <p:txBody>
          <a:bodyPr>
            <a:normAutofit fontScale="90000"/>
          </a:bodyPr>
          <a:lstStyle/>
          <a:p>
            <a:r>
              <a:rPr lang="el-GR" dirty="0" smtClean="0"/>
              <a:t>Αντιπαραβολή ιστολογικής υφής </a:t>
            </a:r>
            <a:endParaRPr lang="el-GR" dirty="0"/>
          </a:p>
        </p:txBody>
      </p:sp>
      <p:sp>
        <p:nvSpPr>
          <p:cNvPr id="3" name="2 - Θέση κειμένου"/>
          <p:cNvSpPr>
            <a:spLocks noGrp="1"/>
          </p:cNvSpPr>
          <p:nvPr>
            <p:ph type="body" idx="1"/>
          </p:nvPr>
        </p:nvSpPr>
        <p:spPr>
          <a:xfrm>
            <a:off x="214282" y="642917"/>
            <a:ext cx="4283106" cy="337811"/>
          </a:xfrm>
        </p:spPr>
        <p:txBody>
          <a:bodyPr>
            <a:noAutofit/>
          </a:bodyPr>
          <a:lstStyle/>
          <a:p>
            <a:r>
              <a:rPr lang="el-GR" dirty="0" smtClean="0">
                <a:effectLst>
                  <a:outerShdw blurRad="38100" dist="38100" dir="2700000" algn="tl">
                    <a:srgbClr val="000000">
                      <a:alpha val="43137"/>
                    </a:srgbClr>
                  </a:outerShdw>
                </a:effectLst>
              </a:rPr>
              <a:t>σπερματοδόχου ληκύθου</a:t>
            </a:r>
            <a:endParaRPr lang="el-GR" dirty="0">
              <a:effectLst>
                <a:outerShdw blurRad="38100" dist="38100" dir="2700000" algn="tl">
                  <a:srgbClr val="000000">
                    <a:alpha val="43137"/>
                  </a:srgbClr>
                </a:outerShdw>
              </a:effectLst>
            </a:endParaRPr>
          </a:p>
        </p:txBody>
      </p:sp>
      <p:sp>
        <p:nvSpPr>
          <p:cNvPr id="5" name="4 - Θέση κειμένου"/>
          <p:cNvSpPr>
            <a:spLocks noGrp="1"/>
          </p:cNvSpPr>
          <p:nvPr>
            <p:ph type="body" sz="quarter" idx="3"/>
          </p:nvPr>
        </p:nvSpPr>
        <p:spPr>
          <a:xfrm>
            <a:off x="5429256" y="642918"/>
            <a:ext cx="3714744" cy="337810"/>
          </a:xfrm>
        </p:spPr>
        <p:txBody>
          <a:bodyPr>
            <a:noAutofit/>
          </a:bodyPr>
          <a:lstStyle/>
          <a:p>
            <a:r>
              <a:rPr lang="el-GR" dirty="0" err="1" smtClean="0">
                <a:solidFill>
                  <a:schemeClr val="accent1">
                    <a:lumMod val="75000"/>
                  </a:schemeClr>
                </a:solidFill>
              </a:rPr>
              <a:t>εκσπερματιστικού</a:t>
            </a:r>
            <a:r>
              <a:rPr lang="el-GR" dirty="0" smtClean="0">
                <a:solidFill>
                  <a:schemeClr val="accent1">
                    <a:lumMod val="75000"/>
                  </a:schemeClr>
                </a:solidFill>
              </a:rPr>
              <a:t> πόρου</a:t>
            </a:r>
            <a:endParaRPr lang="el-GR" dirty="0">
              <a:solidFill>
                <a:schemeClr val="accent1">
                  <a:lumMod val="75000"/>
                </a:schemeClr>
              </a:solidFill>
            </a:endParaRPr>
          </a:p>
        </p:txBody>
      </p:sp>
      <p:pic>
        <p:nvPicPr>
          <p:cNvPr id="1028" name="Picture 4" descr="C:\Users\ΤΑΝΙΑ\Desktop\seminal_vesicles-figureA_Big.jpg"/>
          <p:cNvPicPr>
            <a:picLocks noGrp="1" noChangeAspect="1" noChangeArrowheads="1"/>
          </p:cNvPicPr>
          <p:nvPr>
            <p:ph sz="half" idx="2"/>
          </p:nvPr>
        </p:nvPicPr>
        <p:blipFill>
          <a:blip r:embed="rId2" cstate="print"/>
          <a:srcRect/>
          <a:stretch>
            <a:fillRect/>
          </a:stretch>
        </p:blipFill>
        <p:spPr bwMode="auto">
          <a:xfrm>
            <a:off x="179512" y="980728"/>
            <a:ext cx="2688299" cy="2016224"/>
          </a:xfrm>
          <a:prstGeom prst="rect">
            <a:avLst/>
          </a:prstGeom>
          <a:noFill/>
        </p:spPr>
      </p:pic>
      <p:pic>
        <p:nvPicPr>
          <p:cNvPr id="1029" name="Picture 5" descr="C:\Users\ΤΑΝΙΑ\Desktop\seminal_vesicles-figureB_Big.jpg"/>
          <p:cNvPicPr>
            <a:picLocks noChangeAspect="1" noChangeArrowheads="1"/>
          </p:cNvPicPr>
          <p:nvPr/>
        </p:nvPicPr>
        <p:blipFill>
          <a:blip r:embed="rId3" cstate="print"/>
          <a:srcRect/>
          <a:stretch>
            <a:fillRect/>
          </a:stretch>
        </p:blipFill>
        <p:spPr bwMode="auto">
          <a:xfrm>
            <a:off x="0" y="3068960"/>
            <a:ext cx="4512502" cy="3384376"/>
          </a:xfrm>
          <a:prstGeom prst="rect">
            <a:avLst/>
          </a:prstGeom>
          <a:noFill/>
        </p:spPr>
      </p:pic>
      <p:pic>
        <p:nvPicPr>
          <p:cNvPr id="1030" name="Picture 6" descr="C:\Users\ΤΑΝΙΑ\Desktop\seminal_vesicles-figureC_Big.jpg"/>
          <p:cNvPicPr>
            <a:picLocks noGrp="1" noChangeAspect="1" noChangeArrowheads="1"/>
          </p:cNvPicPr>
          <p:nvPr>
            <p:ph sz="quarter" idx="4"/>
          </p:nvPr>
        </p:nvPicPr>
        <p:blipFill>
          <a:blip r:embed="rId4" cstate="print"/>
          <a:srcRect/>
          <a:stretch>
            <a:fillRect/>
          </a:stretch>
        </p:blipFill>
        <p:spPr bwMode="auto">
          <a:xfrm>
            <a:off x="6228184" y="980728"/>
            <a:ext cx="2688299" cy="2016224"/>
          </a:xfrm>
          <a:prstGeom prst="rect">
            <a:avLst/>
          </a:prstGeom>
          <a:noFill/>
        </p:spPr>
      </p:pic>
      <p:pic>
        <p:nvPicPr>
          <p:cNvPr id="1031" name="Picture 7" descr="C:\Users\ΤΑΝΙΑ\Desktop\seminal_vesicles-figureD_Big.jpg"/>
          <p:cNvPicPr>
            <a:picLocks noChangeAspect="1" noChangeArrowheads="1"/>
          </p:cNvPicPr>
          <p:nvPr/>
        </p:nvPicPr>
        <p:blipFill>
          <a:blip r:embed="rId5" cstate="print"/>
          <a:srcRect/>
          <a:stretch>
            <a:fillRect/>
          </a:stretch>
        </p:blipFill>
        <p:spPr bwMode="auto">
          <a:xfrm>
            <a:off x="4499992" y="3068960"/>
            <a:ext cx="4512501" cy="3384376"/>
          </a:xfrm>
          <a:prstGeom prst="rect">
            <a:avLst/>
          </a:prstGeom>
          <a:noFill/>
        </p:spPr>
      </p:pic>
      <p:sp>
        <p:nvSpPr>
          <p:cNvPr id="9" name="8 - Ορθογώνιο"/>
          <p:cNvSpPr/>
          <p:nvPr/>
        </p:nvSpPr>
        <p:spPr>
          <a:xfrm>
            <a:off x="3131840" y="980728"/>
            <a:ext cx="2808312" cy="1754326"/>
          </a:xfrm>
          <a:prstGeom prst="rect">
            <a:avLst/>
          </a:prstGeom>
        </p:spPr>
        <p:txBody>
          <a:bodyPr wrap="square">
            <a:spAutoFit/>
          </a:bodyPr>
          <a:lstStyle/>
          <a:p>
            <a:r>
              <a:rPr lang="el-GR" sz="1200" dirty="0" smtClean="0">
                <a:effectLst>
                  <a:outerShdw blurRad="38100" dist="38100" dir="2700000" algn="tl">
                    <a:srgbClr val="000000">
                      <a:alpha val="43137"/>
                    </a:srgbClr>
                  </a:outerShdw>
                </a:effectLst>
              </a:rPr>
              <a:t>Διάκριση</a:t>
            </a:r>
            <a:r>
              <a:rPr lang="el-GR" sz="1200" dirty="0" smtClean="0"/>
              <a:t> των </a:t>
            </a:r>
            <a:r>
              <a:rPr lang="el-GR" sz="1200" dirty="0" smtClean="0">
                <a:effectLst>
                  <a:outerShdw blurRad="38100" dist="38100" dir="2700000" algn="tl">
                    <a:srgbClr val="000000">
                      <a:alpha val="43137"/>
                    </a:srgbClr>
                  </a:outerShdw>
                </a:effectLst>
              </a:rPr>
              <a:t>σπερματοδόχων ληκύθων </a:t>
            </a:r>
            <a:r>
              <a:rPr lang="el-GR" sz="1200" dirty="0" smtClean="0"/>
              <a:t>από τους </a:t>
            </a:r>
            <a:r>
              <a:rPr lang="el-GR" sz="1200" dirty="0" err="1" smtClean="0">
                <a:solidFill>
                  <a:schemeClr val="accent1">
                    <a:lumMod val="75000"/>
                  </a:schemeClr>
                </a:solidFill>
                <a:effectLst>
                  <a:outerShdw blurRad="38100" dist="38100" dir="2700000" algn="tl">
                    <a:srgbClr val="000000">
                      <a:alpha val="43137"/>
                    </a:srgbClr>
                  </a:outerShdw>
                </a:effectLst>
              </a:rPr>
              <a:t>εκσπερματιστικούς</a:t>
            </a:r>
            <a:r>
              <a:rPr lang="el-GR" sz="1200" dirty="0" smtClean="0">
                <a:solidFill>
                  <a:schemeClr val="accent1">
                    <a:lumMod val="75000"/>
                  </a:schemeClr>
                </a:solidFill>
                <a:effectLst>
                  <a:outerShdw blurRad="38100" dist="38100" dir="2700000" algn="tl">
                    <a:srgbClr val="000000">
                      <a:alpha val="43137"/>
                    </a:srgbClr>
                  </a:outerShdw>
                </a:effectLst>
              </a:rPr>
              <a:t> πόρους </a:t>
            </a:r>
            <a:r>
              <a:rPr lang="el-GR" sz="1200" dirty="0" smtClean="0"/>
              <a:t>της κεντρικής ζώνης του προστάτη αδένα, σημαντική για την </a:t>
            </a:r>
            <a:r>
              <a:rPr lang="el-GR" sz="1200" dirty="0" err="1" smtClean="0"/>
              <a:t>εγχειρησιμότητα</a:t>
            </a:r>
            <a:r>
              <a:rPr lang="el-GR" sz="1200" dirty="0" smtClean="0"/>
              <a:t> του προστατικού καρκίνου</a:t>
            </a:r>
            <a:r>
              <a:rPr lang="en-US" sz="1200" dirty="0" smtClean="0"/>
              <a:t>:</a:t>
            </a:r>
            <a:r>
              <a:rPr lang="el-GR" sz="1200" dirty="0" smtClean="0"/>
              <a:t> </a:t>
            </a:r>
            <a:r>
              <a:rPr lang="el-GR" sz="1200" dirty="0" smtClean="0">
                <a:solidFill>
                  <a:schemeClr val="accent1">
                    <a:lumMod val="75000"/>
                  </a:schemeClr>
                </a:solidFill>
              </a:rPr>
              <a:t>Οι </a:t>
            </a:r>
            <a:r>
              <a:rPr lang="el-GR" sz="1200" dirty="0" err="1" smtClean="0">
                <a:solidFill>
                  <a:schemeClr val="accent1">
                    <a:lumMod val="75000"/>
                  </a:schemeClr>
                </a:solidFill>
              </a:rPr>
              <a:t>εκσπερματιστικοί</a:t>
            </a:r>
            <a:r>
              <a:rPr lang="el-GR" sz="1200" dirty="0" smtClean="0">
                <a:solidFill>
                  <a:schemeClr val="accent1">
                    <a:lumMod val="75000"/>
                  </a:schemeClr>
                </a:solidFill>
              </a:rPr>
              <a:t> πόροι στερούνται </a:t>
            </a:r>
            <a:r>
              <a:rPr lang="el-GR" sz="1200" dirty="0" err="1" smtClean="0">
                <a:solidFill>
                  <a:schemeClr val="accent1">
                    <a:lumMod val="75000"/>
                  </a:schemeClr>
                </a:solidFill>
              </a:rPr>
              <a:t>παχέος</a:t>
            </a:r>
            <a:r>
              <a:rPr lang="el-GR" sz="1200" dirty="0" smtClean="0">
                <a:solidFill>
                  <a:schemeClr val="accent1">
                    <a:lumMod val="75000"/>
                  </a:schemeClr>
                </a:solidFill>
              </a:rPr>
              <a:t> μυϊκού τοιχώματος και περιχαρακώνονται από </a:t>
            </a:r>
            <a:r>
              <a:rPr lang="el-GR" sz="1200" dirty="0" err="1" smtClean="0">
                <a:solidFill>
                  <a:schemeClr val="accent1">
                    <a:lumMod val="75000"/>
                  </a:schemeClr>
                </a:solidFill>
              </a:rPr>
              <a:t>κολλαγονώδες</a:t>
            </a:r>
            <a:r>
              <a:rPr lang="el-GR" sz="1200" dirty="0" smtClean="0">
                <a:solidFill>
                  <a:schemeClr val="accent1">
                    <a:lumMod val="75000"/>
                  </a:schemeClr>
                </a:solidFill>
              </a:rPr>
              <a:t> υπόστρωμα.</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2776"/>
          </a:xfrm>
        </p:spPr>
        <p:txBody>
          <a:bodyPr>
            <a:noAutofit/>
          </a:bodyPr>
          <a:lstStyle/>
          <a:p>
            <a:r>
              <a:rPr lang="el-GR" sz="1800" dirty="0" smtClean="0"/>
              <a:t>Η αναγνώριση </a:t>
            </a:r>
            <a:r>
              <a:rPr lang="el-GR" sz="1800" b="1" i="1" dirty="0" err="1" smtClean="0"/>
              <a:t>νευροενδοκρινικής</a:t>
            </a:r>
            <a:r>
              <a:rPr lang="el-GR" sz="1800" b="1" i="1" dirty="0" smtClean="0"/>
              <a:t> διαφοροποίησης</a:t>
            </a:r>
            <a:br>
              <a:rPr lang="el-GR" sz="1800" b="1" i="1" dirty="0" smtClean="0"/>
            </a:br>
            <a:r>
              <a:rPr lang="el-GR" sz="1800" b="1" i="1" dirty="0" smtClean="0"/>
              <a:t> </a:t>
            </a:r>
            <a:r>
              <a:rPr lang="el-GR" sz="1800" dirty="0" smtClean="0"/>
              <a:t>στο σύνηθες κυψελιδικό </a:t>
            </a:r>
            <a:r>
              <a:rPr lang="el-GR" sz="1800" dirty="0" err="1" smtClean="0"/>
              <a:t>αδενοκαρκίνωμα</a:t>
            </a:r>
            <a:r>
              <a:rPr lang="el-GR" sz="1800" dirty="0" smtClean="0"/>
              <a:t> του προστάτη αδένα και σε ειδικές ποικιλίες του</a:t>
            </a:r>
            <a:br>
              <a:rPr lang="el-GR" sz="1800" dirty="0" smtClean="0"/>
            </a:br>
            <a:r>
              <a:rPr lang="el-GR" sz="1800" dirty="0" smtClean="0"/>
              <a:t>( </a:t>
            </a:r>
            <a:r>
              <a:rPr lang="el-GR" sz="1800" dirty="0" err="1" smtClean="0"/>
              <a:t>μικροκυτταρικό</a:t>
            </a:r>
            <a:r>
              <a:rPr lang="el-GR" sz="1800" dirty="0" smtClean="0"/>
              <a:t> ή </a:t>
            </a:r>
            <a:r>
              <a:rPr lang="el-GR" sz="1800" dirty="0" err="1" smtClean="0"/>
              <a:t>μεγαλοκυτταρικό</a:t>
            </a:r>
            <a:r>
              <a:rPr lang="el-GR" sz="1800" dirty="0" smtClean="0"/>
              <a:t> </a:t>
            </a:r>
            <a:r>
              <a:rPr lang="el-GR" sz="1800" dirty="0" err="1" smtClean="0"/>
              <a:t>νευροενδοκρινικό</a:t>
            </a:r>
            <a:r>
              <a:rPr lang="el-GR" sz="1800" dirty="0" smtClean="0"/>
              <a:t> καρκίνωμα) </a:t>
            </a:r>
            <a:br>
              <a:rPr lang="el-GR" sz="1800" dirty="0" smtClean="0"/>
            </a:br>
            <a:r>
              <a:rPr lang="el-GR" sz="1800" dirty="0" smtClean="0"/>
              <a:t>  τεκμηριώνεται με </a:t>
            </a:r>
            <a:r>
              <a:rPr lang="el-GR" sz="1800" dirty="0" err="1" smtClean="0"/>
              <a:t>ανοσοϊστοχημική</a:t>
            </a:r>
            <a:r>
              <a:rPr lang="el-GR" sz="1800" dirty="0" smtClean="0"/>
              <a:t> χρώση και έχει σημασία</a:t>
            </a:r>
            <a:br>
              <a:rPr lang="el-GR" sz="1800" dirty="0" smtClean="0"/>
            </a:br>
            <a:r>
              <a:rPr lang="el-GR" sz="1800" dirty="0" smtClean="0"/>
              <a:t> για τους ογκολογικούς χειρισμούς των αντίστοιχων ασθενών.</a:t>
            </a:r>
            <a:endParaRPr lang="el-GR" sz="1800" dirty="0"/>
          </a:p>
        </p:txBody>
      </p:sp>
      <p:pic>
        <p:nvPicPr>
          <p:cNvPr id="156674" name="Picture 2" descr="C:\Users\KAV-AGRO\Desktop\ajceu0002-0273-f5.jpg"/>
          <p:cNvPicPr>
            <a:picLocks noChangeAspect="1" noChangeArrowheads="1"/>
          </p:cNvPicPr>
          <p:nvPr/>
        </p:nvPicPr>
        <p:blipFill>
          <a:blip r:embed="rId2" cstate="print"/>
          <a:srcRect/>
          <a:stretch>
            <a:fillRect/>
          </a:stretch>
        </p:blipFill>
        <p:spPr bwMode="auto">
          <a:xfrm>
            <a:off x="683568" y="1412776"/>
            <a:ext cx="7620000" cy="2743200"/>
          </a:xfrm>
          <a:prstGeom prst="rect">
            <a:avLst/>
          </a:prstGeom>
          <a:noFill/>
        </p:spPr>
      </p:pic>
      <p:pic>
        <p:nvPicPr>
          <p:cNvPr id="156675" name="Picture 3" descr="C:\Users\KAV-AGRO\Desktop\ajceu0002-0273-f2.jpg"/>
          <p:cNvPicPr>
            <a:picLocks noChangeAspect="1" noChangeArrowheads="1"/>
          </p:cNvPicPr>
          <p:nvPr/>
        </p:nvPicPr>
        <p:blipFill>
          <a:blip r:embed="rId3" cstate="print"/>
          <a:srcRect/>
          <a:stretch>
            <a:fillRect/>
          </a:stretch>
        </p:blipFill>
        <p:spPr bwMode="auto">
          <a:xfrm>
            <a:off x="251520" y="4437112"/>
            <a:ext cx="5400600" cy="2040451"/>
          </a:xfrm>
          <a:prstGeom prst="rect">
            <a:avLst/>
          </a:prstGeom>
          <a:noFill/>
        </p:spPr>
      </p:pic>
      <p:pic>
        <p:nvPicPr>
          <p:cNvPr id="156676" name="Picture 4" descr="C:\Users\KAV-AGRO\Desktop\ajceu0002-0273-f3.jpg"/>
          <p:cNvPicPr>
            <a:picLocks noChangeAspect="1" noChangeArrowheads="1"/>
          </p:cNvPicPr>
          <p:nvPr/>
        </p:nvPicPr>
        <p:blipFill>
          <a:blip r:embed="rId4" cstate="print"/>
          <a:srcRect/>
          <a:stretch>
            <a:fillRect/>
          </a:stretch>
        </p:blipFill>
        <p:spPr bwMode="auto">
          <a:xfrm>
            <a:off x="5796136" y="4293096"/>
            <a:ext cx="2880320" cy="2333918"/>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2564904"/>
          </a:xfrm>
        </p:spPr>
        <p:txBody>
          <a:bodyPr/>
          <a:lstStyle/>
          <a:p>
            <a:pPr>
              <a:defRPr/>
            </a:pPr>
            <a:r>
              <a:rPr lang="el-GR" sz="2800" dirty="0" smtClean="0"/>
              <a:t>Ο ίδιος ελυτροειδής (ορογόνος) χιτώνας του όρχεως με τα δύο πέταλά του ( τοιχωματικό και περισπλάχνιο ) και ο ινώδης χιτώνας του όρχεως </a:t>
            </a:r>
            <a:endParaRPr lang="el-GR" sz="2800" dirty="0"/>
          </a:p>
        </p:txBody>
      </p:sp>
      <p:pic>
        <p:nvPicPr>
          <p:cNvPr id="4100" name="Picture 6" descr="http://www.ansci.wisc.edu/jjp1/ansci_repro/lab/lab2/images2002/ta.jpg"/>
          <p:cNvPicPr>
            <a:picLocks noChangeAspect="1" noChangeArrowheads="1"/>
          </p:cNvPicPr>
          <p:nvPr/>
        </p:nvPicPr>
        <p:blipFill>
          <a:blip r:embed="rId2" cstate="print"/>
          <a:srcRect/>
          <a:stretch>
            <a:fillRect/>
          </a:stretch>
        </p:blipFill>
        <p:spPr bwMode="auto">
          <a:xfrm>
            <a:off x="4499992" y="2348880"/>
            <a:ext cx="3708400" cy="3905250"/>
          </a:xfrm>
          <a:prstGeom prst="rect">
            <a:avLst/>
          </a:prstGeom>
          <a:noFill/>
          <a:ln w="9525">
            <a:noFill/>
            <a:miter lim="800000"/>
            <a:headEnd/>
            <a:tailEnd/>
          </a:ln>
        </p:spPr>
      </p:pic>
      <p:sp>
        <p:nvSpPr>
          <p:cNvPr id="5" name="1 - Τίτλος"/>
          <p:cNvSpPr txBox="1">
            <a:spLocks/>
          </p:cNvSpPr>
          <p:nvPr/>
        </p:nvSpPr>
        <p:spPr>
          <a:xfrm>
            <a:off x="0" y="0"/>
            <a:ext cx="9144000" cy="3505200"/>
          </a:xfrm>
          <a:prstGeom prst="rect">
            <a:avLst/>
          </a:prstGeom>
        </p:spPr>
        <p:txBody>
          <a:bodyPr/>
          <a:lstStyle/>
          <a:p>
            <a:pPr algn="ctr" eaLnBrk="0" hangingPunct="0">
              <a:defRPr/>
            </a:pPr>
            <a:r>
              <a:rPr lang="el-GR" sz="4400" kern="0" dirty="0">
                <a:solidFill>
                  <a:schemeClr val="tx2"/>
                </a:solidFill>
                <a:effectLst>
                  <a:outerShdw blurRad="38100" dist="38100" dir="2700000" algn="tl">
                    <a:srgbClr val="000000"/>
                  </a:outerShdw>
                </a:effectLst>
                <a:latin typeface="+mj-lt"/>
                <a:ea typeface="+mj-ea"/>
                <a:cs typeface="+mj-cs"/>
              </a:rPr>
              <a:t>ΑΝΑΤΟΜΙΑ ΟΡΧΕΩΣ</a:t>
            </a:r>
          </a:p>
        </p:txBody>
      </p:sp>
      <p:pic>
        <p:nvPicPr>
          <p:cNvPr id="6" name="Picture 2" descr="E:\new\MALE130.jpg"/>
          <p:cNvPicPr>
            <a:picLocks noChangeAspect="1" noChangeArrowheads="1"/>
          </p:cNvPicPr>
          <p:nvPr/>
        </p:nvPicPr>
        <p:blipFill>
          <a:blip r:embed="rId3" cstate="print"/>
          <a:srcRect/>
          <a:stretch>
            <a:fillRect/>
          </a:stretch>
        </p:blipFill>
        <p:spPr bwMode="auto">
          <a:xfrm>
            <a:off x="971600" y="1916832"/>
            <a:ext cx="3024014" cy="460414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2 - Υπότιτλος"/>
          <p:cNvSpPr>
            <a:spLocks noGrp="1"/>
          </p:cNvSpPr>
          <p:nvPr>
            <p:ph type="subTitle" idx="1"/>
          </p:nvPr>
        </p:nvSpPr>
        <p:spPr>
          <a:xfrm>
            <a:off x="1371600" y="3332163"/>
            <a:ext cx="6400800" cy="1752600"/>
          </a:xfrm>
        </p:spPr>
        <p:txBody>
          <a:bodyPr/>
          <a:lstStyle/>
          <a:p>
            <a:pPr eaLnBrk="1" hangingPunct="1"/>
            <a:endParaRPr lang="el-GR" smtClean="0"/>
          </a:p>
        </p:txBody>
      </p:sp>
      <p:pic>
        <p:nvPicPr>
          <p:cNvPr id="16387" name="Picture 2"/>
          <p:cNvPicPr>
            <a:picLocks noChangeAspect="1" noChangeArrowheads="1"/>
          </p:cNvPicPr>
          <p:nvPr/>
        </p:nvPicPr>
        <p:blipFill>
          <a:blip r:embed="rId2" cstate="print"/>
          <a:srcRect/>
          <a:stretch>
            <a:fillRect/>
          </a:stretch>
        </p:blipFill>
        <p:spPr bwMode="auto">
          <a:xfrm>
            <a:off x="857250" y="1571625"/>
            <a:ext cx="7705725" cy="5286375"/>
          </a:xfrm>
          <a:prstGeom prst="rect">
            <a:avLst/>
          </a:prstGeom>
          <a:noFill/>
          <a:ln w="9525">
            <a:noFill/>
            <a:miter lim="800000"/>
            <a:headEnd/>
            <a:tailEnd/>
          </a:ln>
        </p:spPr>
      </p:pic>
      <p:sp>
        <p:nvSpPr>
          <p:cNvPr id="15364" name="4 - Ορθογώνιο"/>
          <p:cNvSpPr>
            <a:spLocks noChangeArrowheads="1"/>
          </p:cNvSpPr>
          <p:nvPr/>
        </p:nvSpPr>
        <p:spPr bwMode="auto">
          <a:xfrm>
            <a:off x="0" y="0"/>
            <a:ext cx="9144000" cy="1446213"/>
          </a:xfrm>
          <a:prstGeom prst="rect">
            <a:avLst/>
          </a:prstGeom>
          <a:noFill/>
          <a:ln w="9525">
            <a:noFill/>
            <a:miter lim="800000"/>
            <a:headEnd/>
            <a:tailEnd/>
          </a:ln>
        </p:spPr>
        <p:txBody>
          <a:bodyPr>
            <a:spAutoFit/>
          </a:bodyPr>
          <a:lstStyle/>
          <a:p>
            <a:pPr algn="ctr">
              <a:defRPr/>
            </a:pPr>
            <a:r>
              <a:rPr lang="el-GR" sz="2400" b="1" spc="600" dirty="0"/>
              <a:t>ΣΤΑΔΙΟΠΟΙΗΣΗ</a:t>
            </a:r>
          </a:p>
          <a:p>
            <a:pPr algn="ctr">
              <a:defRPr/>
            </a:pPr>
            <a:r>
              <a:rPr lang="el-GR" sz="1600" dirty="0"/>
              <a:t>Διαγραμματική απεικόνιση ενός όγκου (Α)  που διηθεί τον ίδιο ελυτροειδή χιτώνα  διασπώντας το μεσοθήλιο του περισπλάγχνιου πετάλου του </a:t>
            </a:r>
            <a:r>
              <a:rPr lang="en-US" sz="1600" dirty="0"/>
              <a:t>(pT2)</a:t>
            </a:r>
            <a:r>
              <a:rPr lang="el-GR" sz="1600" dirty="0"/>
              <a:t> </a:t>
            </a:r>
          </a:p>
          <a:p>
            <a:pPr algn="ctr">
              <a:defRPr/>
            </a:pPr>
            <a:r>
              <a:rPr lang="el-GR" sz="1600" dirty="0"/>
              <a:t>κι  ενός  άλλου όγκου (Β) που εμπλέκει  μέρος του αλληρείου δικτύου και διηθεί τα μαλακά μόρια της πύλης του όρχεως</a:t>
            </a:r>
            <a:r>
              <a:rPr lang="en-US" sz="1600" dirty="0"/>
              <a:t> (pT3</a:t>
            </a:r>
            <a:r>
              <a:rPr lang="el-GR" sz="1600" dirty="0"/>
              <a:t>, τουλάχιστον βάσει παλαιότερης </a:t>
            </a:r>
            <a:r>
              <a:rPr lang="el-GR" sz="1600" dirty="0" err="1"/>
              <a:t>σταδιοποίησης</a:t>
            </a:r>
            <a:r>
              <a:rPr lang="en-US" sz="1600" dirty="0"/>
              <a:t>)</a:t>
            </a:r>
            <a:r>
              <a:rPr lang="el-GR" sz="1600" dirty="0"/>
              <a:t>.</a:t>
            </a:r>
          </a:p>
        </p:txBody>
      </p:sp>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3857620" cy="714356"/>
          </a:xfrm>
        </p:spPr>
        <p:txBody>
          <a:bodyPr>
            <a:noAutofit/>
          </a:bodyPr>
          <a:lstStyle/>
          <a:p>
            <a:r>
              <a:rPr lang="el-GR" sz="2800" dirty="0" err="1" smtClean="0"/>
              <a:t>Θηλώδες</a:t>
            </a:r>
            <a:r>
              <a:rPr lang="el-GR" sz="2800" dirty="0" smtClean="0"/>
              <a:t> ΝΚΚ</a:t>
            </a:r>
            <a:r>
              <a:rPr lang="en-US" sz="2800" dirty="0" smtClean="0"/>
              <a:t> </a:t>
            </a:r>
            <a:r>
              <a:rPr lang="el-GR" sz="2800" dirty="0" smtClean="0"/>
              <a:t/>
            </a:r>
            <a:br>
              <a:rPr lang="el-GR" sz="2800" dirty="0" smtClean="0"/>
            </a:br>
            <a:r>
              <a:rPr lang="en-US" sz="1800" b="0" dirty="0" smtClean="0">
                <a:effectLst>
                  <a:outerShdw blurRad="38100" dist="38100" dir="2700000" algn="tl">
                    <a:srgbClr val="000000">
                      <a:alpha val="43137"/>
                    </a:srgbClr>
                  </a:outerShdw>
                </a:effectLst>
              </a:rPr>
              <a:t>(2</a:t>
            </a:r>
            <a:r>
              <a:rPr lang="el-GR" sz="1800" b="0" baseline="30000" dirty="0" err="1" smtClean="0">
                <a:effectLst>
                  <a:outerShdw blurRad="38100" dist="38100" dir="2700000" algn="tl">
                    <a:srgbClr val="000000">
                      <a:alpha val="43137"/>
                    </a:srgbClr>
                  </a:outerShdw>
                </a:effectLst>
              </a:rPr>
              <a:t>ος</a:t>
            </a:r>
            <a:r>
              <a:rPr lang="el-GR" sz="1800" b="0" dirty="0" smtClean="0">
                <a:effectLst>
                  <a:outerShdw blurRad="38100" dist="38100" dir="2700000" algn="tl">
                    <a:srgbClr val="000000">
                      <a:alpha val="43137"/>
                    </a:srgbClr>
                  </a:outerShdw>
                </a:effectLst>
              </a:rPr>
              <a:t> συχνότερος τύπος</a:t>
            </a:r>
            <a:r>
              <a:rPr lang="en-US" sz="1800" b="0" dirty="0" smtClean="0">
                <a:effectLst>
                  <a:outerShdw blurRad="38100" dist="38100" dir="2700000" algn="tl">
                    <a:srgbClr val="000000">
                      <a:alpha val="43137"/>
                    </a:srgbClr>
                  </a:outerShdw>
                </a:effectLst>
              </a:rPr>
              <a:t> </a:t>
            </a:r>
            <a:r>
              <a:rPr lang="el-GR" sz="1800" b="0" dirty="0" smtClean="0">
                <a:effectLst>
                  <a:outerShdw blurRad="38100" dist="38100" dir="2700000" algn="tl">
                    <a:srgbClr val="000000">
                      <a:alpha val="43137"/>
                    </a:srgbClr>
                  </a:outerShdw>
                </a:effectLst>
              </a:rPr>
              <a:t>ΝΚΚ) </a:t>
            </a:r>
            <a:endParaRPr lang="el-GR" sz="1800" b="0" dirty="0">
              <a:effectLst>
                <a:outerShdw blurRad="38100" dist="38100" dir="2700000" algn="tl">
                  <a:srgbClr val="000000">
                    <a:alpha val="43137"/>
                  </a:srgbClr>
                </a:outerShdw>
              </a:effectLst>
            </a:endParaRPr>
          </a:p>
        </p:txBody>
      </p:sp>
      <p:sp>
        <p:nvSpPr>
          <p:cNvPr id="4" name="3 - Θέση κειμένου"/>
          <p:cNvSpPr>
            <a:spLocks noGrp="1"/>
          </p:cNvSpPr>
          <p:nvPr>
            <p:ph type="body" sz="half" idx="2"/>
          </p:nvPr>
        </p:nvSpPr>
        <p:spPr>
          <a:xfrm>
            <a:off x="0" y="714356"/>
            <a:ext cx="4071934" cy="6143644"/>
          </a:xfrm>
        </p:spPr>
        <p:txBody>
          <a:bodyPr>
            <a:normAutofit fontScale="92500" lnSpcReduction="20000"/>
          </a:bodyPr>
          <a:lstStyle/>
          <a:p>
            <a:r>
              <a:rPr lang="el-GR" sz="1800" dirty="0" err="1" smtClean="0"/>
              <a:t>Πανκυτταροκερατίνη</a:t>
            </a:r>
            <a:r>
              <a:rPr lang="el-GR" sz="1800" dirty="0" smtClean="0"/>
              <a:t>  </a:t>
            </a:r>
            <a:r>
              <a:rPr lang="en-US" sz="1800" dirty="0" smtClean="0"/>
              <a:t> &amp;  CK</a:t>
            </a:r>
            <a:r>
              <a:rPr lang="el-GR" sz="1800" dirty="0" smtClean="0"/>
              <a:t>  χαμηλού</a:t>
            </a:r>
            <a:r>
              <a:rPr lang="en-US" sz="1800" dirty="0" smtClean="0"/>
              <a:t> </a:t>
            </a:r>
            <a:r>
              <a:rPr lang="el-GR" sz="1800" dirty="0" smtClean="0"/>
              <a:t>Μ.Β.</a:t>
            </a:r>
            <a:r>
              <a:rPr lang="en-US" sz="1800" dirty="0" smtClean="0"/>
              <a:t>  </a:t>
            </a:r>
            <a:r>
              <a:rPr lang="en-US" sz="1800" dirty="0" smtClean="0">
                <a:sym typeface="Wingdings" pitchFamily="2" charset="2"/>
              </a:rPr>
              <a:t>(+)</a:t>
            </a:r>
          </a:p>
          <a:p>
            <a:r>
              <a:rPr lang="en-US" sz="1800" b="1" dirty="0" smtClean="0">
                <a:sym typeface="Wingdings" pitchFamily="2" charset="2"/>
              </a:rPr>
              <a:t>CK7 (+) </a:t>
            </a:r>
            <a:r>
              <a:rPr lang="el-GR" sz="1800" b="1" dirty="0" smtClean="0">
                <a:sym typeface="Wingdings" pitchFamily="2" charset="2"/>
              </a:rPr>
              <a:t>στο 80% τύπου Ι </a:t>
            </a:r>
            <a:r>
              <a:rPr lang="el-GR" sz="1800" dirty="0" smtClean="0">
                <a:sym typeface="Wingdings" pitchFamily="2" charset="2"/>
              </a:rPr>
              <a:t>και στο 20% τύπου ΙΙ</a:t>
            </a:r>
          </a:p>
          <a:p>
            <a:r>
              <a:rPr lang="el-GR" sz="1800" dirty="0" smtClean="0">
                <a:effectLst>
                  <a:outerShdw blurRad="38100" dist="38100" dir="2700000" algn="tl">
                    <a:srgbClr val="000000">
                      <a:alpha val="43137"/>
                    </a:srgbClr>
                  </a:outerShdw>
                </a:effectLst>
                <a:sym typeface="Wingdings" pitchFamily="2" charset="2"/>
              </a:rPr>
              <a:t>ΑΜΑ</a:t>
            </a:r>
            <a:r>
              <a:rPr lang="en-US" sz="1800" dirty="0" smtClean="0">
                <a:effectLst>
                  <a:outerShdw blurRad="38100" dist="38100" dir="2700000" algn="tl">
                    <a:srgbClr val="000000">
                      <a:alpha val="43137"/>
                    </a:srgbClr>
                  </a:outerShdw>
                </a:effectLst>
                <a:sym typeface="Wingdings" pitchFamily="2" charset="2"/>
              </a:rPr>
              <a:t>CR</a:t>
            </a:r>
            <a:r>
              <a:rPr lang="en-US" sz="1800" dirty="0" smtClean="0">
                <a:sym typeface="Wingdings" pitchFamily="2" charset="2"/>
              </a:rPr>
              <a:t>: </a:t>
            </a:r>
            <a:r>
              <a:rPr lang="en-US" sz="1800" b="1" dirty="0" smtClean="0">
                <a:sym typeface="Wingdings" pitchFamily="2" charset="2"/>
              </a:rPr>
              <a:t>+</a:t>
            </a:r>
            <a:r>
              <a:rPr lang="el-GR" sz="1800" dirty="0" smtClean="0">
                <a:sym typeface="Wingdings" pitchFamily="2" charset="2"/>
              </a:rPr>
              <a:t> διάχυτη, </a:t>
            </a:r>
            <a:r>
              <a:rPr lang="el-GR" sz="1800" dirty="0" err="1" smtClean="0">
                <a:sym typeface="Wingdings" pitchFamily="2" charset="2"/>
              </a:rPr>
              <a:t>κυτταροπλασματική</a:t>
            </a:r>
            <a:r>
              <a:rPr lang="el-GR" sz="1800" dirty="0" smtClean="0">
                <a:sym typeface="Wingdings" pitchFamily="2" charset="2"/>
              </a:rPr>
              <a:t> κοκκώδης</a:t>
            </a:r>
          </a:p>
          <a:p>
            <a:r>
              <a:rPr lang="el-GR" sz="1800" dirty="0" smtClean="0">
                <a:sym typeface="Wingdings" pitchFamily="2" charset="2"/>
              </a:rPr>
              <a:t>ΕΜΑ &amp; </a:t>
            </a:r>
            <a:r>
              <a:rPr lang="el-GR" sz="1800" dirty="0" err="1" smtClean="0">
                <a:sym typeface="Wingdings" pitchFamily="2" charset="2"/>
              </a:rPr>
              <a:t>βιμεντίνη</a:t>
            </a:r>
            <a:r>
              <a:rPr lang="el-GR" sz="1800" dirty="0" smtClean="0">
                <a:sym typeface="Wingdings" pitchFamily="2" charset="2"/>
              </a:rPr>
              <a:t> (+) στο 50% των περιπτώσεων</a:t>
            </a:r>
          </a:p>
          <a:p>
            <a:r>
              <a:rPr lang="en-US" sz="1800" dirty="0" smtClean="0">
                <a:sym typeface="Wingdings" pitchFamily="2" charset="2"/>
              </a:rPr>
              <a:t>CD10 </a:t>
            </a:r>
            <a:r>
              <a:rPr lang="el-GR" sz="1800" dirty="0" smtClean="0">
                <a:sym typeface="Wingdings" pitchFamily="2" charset="2"/>
              </a:rPr>
              <a:t>(αυλική </a:t>
            </a:r>
            <a:r>
              <a:rPr lang="el-GR" sz="1800" dirty="0" err="1" smtClean="0">
                <a:sym typeface="Wingdings" pitchFamily="2" charset="2"/>
              </a:rPr>
              <a:t>μεμβρανική</a:t>
            </a:r>
            <a:r>
              <a:rPr lang="el-GR" sz="1800" dirty="0" smtClean="0">
                <a:sym typeface="Wingdings" pitchFamily="2" charset="2"/>
              </a:rPr>
              <a:t>) </a:t>
            </a:r>
            <a:r>
              <a:rPr lang="en-US" sz="1800" dirty="0" smtClean="0">
                <a:sym typeface="Wingdings" pitchFamily="2" charset="2"/>
              </a:rPr>
              <a:t>&amp; </a:t>
            </a:r>
            <a:r>
              <a:rPr lang="el-GR" sz="1800" dirty="0" smtClean="0">
                <a:sym typeface="Wingdings" pitchFamily="2" charset="2"/>
              </a:rPr>
              <a:t>αντιγόνο ΝΚΚ (+)  ως επί το πλείστον</a:t>
            </a:r>
          </a:p>
          <a:p>
            <a:r>
              <a:rPr lang="en-US" sz="1800" dirty="0" smtClean="0">
                <a:sym typeface="Wingdings" pitchFamily="2" charset="2"/>
              </a:rPr>
              <a:t>CA 9 </a:t>
            </a:r>
            <a:r>
              <a:rPr lang="el-GR" sz="1800" dirty="0" smtClean="0">
                <a:sym typeface="Wingdings" pitchFamily="2" charset="2"/>
              </a:rPr>
              <a:t> (</a:t>
            </a:r>
            <a:r>
              <a:rPr lang="el-GR" sz="1800" b="1" dirty="0" smtClean="0">
                <a:sym typeface="Wingdings" pitchFamily="2" charset="2"/>
              </a:rPr>
              <a:t>-</a:t>
            </a:r>
            <a:r>
              <a:rPr lang="el-GR" sz="1800" dirty="0" smtClean="0">
                <a:sym typeface="Wingdings" pitchFamily="2" charset="2"/>
              </a:rPr>
              <a:t>) ( Πιθανώς + σε ορισμένα τύπου2) </a:t>
            </a:r>
          </a:p>
          <a:p>
            <a:endParaRPr lang="el-GR" sz="1800" dirty="0" smtClean="0">
              <a:sym typeface="Wingdings" pitchFamily="2" charset="2"/>
            </a:endParaRPr>
          </a:p>
          <a:p>
            <a:endParaRPr lang="en-US" sz="1800" dirty="0" smtClean="0">
              <a:sym typeface="Wingdings" pitchFamily="2" charset="2"/>
            </a:endParaRPr>
          </a:p>
          <a:p>
            <a:r>
              <a:rPr lang="el-GR" sz="1800" b="1" dirty="0" smtClean="0">
                <a:sym typeface="Wingdings" pitchFamily="2" charset="2"/>
              </a:rPr>
              <a:t>ΔΔ κλειδιά </a:t>
            </a:r>
          </a:p>
          <a:p>
            <a:endParaRPr lang="en-US" sz="1800" dirty="0" smtClean="0">
              <a:sym typeface="Wingdings" pitchFamily="2" charset="2"/>
            </a:endParaRPr>
          </a:p>
          <a:p>
            <a:r>
              <a:rPr lang="el-GR" sz="1800" dirty="0" smtClean="0">
                <a:sym typeface="Wingdings" pitchFamily="2" charset="2"/>
              </a:rPr>
              <a:t>Στο διαφοροποιημένο </a:t>
            </a:r>
            <a:r>
              <a:rPr lang="el-GR" sz="1800" spc="300" dirty="0" err="1" smtClean="0">
                <a:sym typeface="Wingdings" pitchFamily="2" charset="2"/>
              </a:rPr>
              <a:t>νεφροβλάστωμα</a:t>
            </a:r>
            <a:r>
              <a:rPr lang="el-GR" sz="1800" spc="300" dirty="0" smtClean="0">
                <a:sym typeface="Wingdings" pitchFamily="2" charset="2"/>
              </a:rPr>
              <a:t> </a:t>
            </a:r>
            <a:r>
              <a:rPr lang="en-US" sz="1800" spc="300" dirty="0" smtClean="0">
                <a:sym typeface="Wingdings" pitchFamily="2" charset="2"/>
              </a:rPr>
              <a:t>:</a:t>
            </a:r>
            <a:endParaRPr lang="el-GR" sz="1800" spc="300" dirty="0" smtClean="0">
              <a:sym typeface="Wingdings" pitchFamily="2" charset="2"/>
            </a:endParaRPr>
          </a:p>
          <a:p>
            <a:r>
              <a:rPr lang="en-US" sz="1800" dirty="0" smtClean="0">
                <a:sym typeface="Wingdings" pitchFamily="2" charset="2"/>
              </a:rPr>
              <a:t>CD56  &amp; CD57 (+)</a:t>
            </a:r>
          </a:p>
          <a:p>
            <a:endParaRPr lang="en-US" sz="1800" dirty="0" smtClean="0">
              <a:sym typeface="Wingdings" pitchFamily="2" charset="2"/>
            </a:endParaRPr>
          </a:p>
          <a:p>
            <a:endParaRPr lang="en-US" sz="1800" dirty="0" smtClean="0">
              <a:sym typeface="Wingdings" pitchFamily="2" charset="2"/>
            </a:endParaRPr>
          </a:p>
          <a:p>
            <a:r>
              <a:rPr lang="el-GR" sz="1800" dirty="0" smtClean="0">
                <a:sym typeface="Wingdings" pitchFamily="2" charset="2"/>
              </a:rPr>
              <a:t>Στο </a:t>
            </a:r>
            <a:r>
              <a:rPr lang="el-GR" sz="1800" spc="300" dirty="0" smtClean="0">
                <a:sym typeface="Wingdings" pitchFamily="2" charset="2"/>
              </a:rPr>
              <a:t>ΝΚΚ το σχετιζόμενο με διαμετάθεση </a:t>
            </a:r>
            <a:r>
              <a:rPr lang="en-US" sz="1800" spc="300" dirty="0" smtClean="0">
                <a:sym typeface="Wingdings" pitchFamily="2" charset="2"/>
              </a:rPr>
              <a:t>Xp11.2/TFE3:</a:t>
            </a:r>
          </a:p>
          <a:p>
            <a:r>
              <a:rPr lang="el-GR" sz="1800" dirty="0" smtClean="0">
                <a:sym typeface="Wingdings" pitchFamily="2" charset="2"/>
              </a:rPr>
              <a:t>Οι πλείστοι </a:t>
            </a:r>
            <a:r>
              <a:rPr lang="el-GR" sz="1800" dirty="0" smtClean="0">
                <a:effectLst>
                  <a:outerShdw blurRad="38100" dist="38100" dir="2700000" algn="tl">
                    <a:srgbClr val="000000">
                      <a:alpha val="43137"/>
                    </a:srgbClr>
                  </a:outerShdw>
                </a:effectLst>
                <a:sym typeface="Wingdings" pitchFamily="2" charset="2"/>
              </a:rPr>
              <a:t>επιθηλιακοί δείκτες  μάλλον (-) ή </a:t>
            </a:r>
            <a:r>
              <a:rPr lang="el-GR" sz="1800" dirty="0" err="1" smtClean="0">
                <a:effectLst>
                  <a:outerShdw blurRad="38100" dist="38100" dir="2700000" algn="tl">
                    <a:srgbClr val="000000">
                      <a:alpha val="43137"/>
                    </a:srgbClr>
                  </a:outerShdw>
                </a:effectLst>
                <a:sym typeface="Wingdings" pitchFamily="2" charset="2"/>
              </a:rPr>
              <a:t>εστιακώς</a:t>
            </a:r>
            <a:r>
              <a:rPr lang="el-GR" sz="1800" dirty="0" smtClean="0">
                <a:effectLst>
                  <a:outerShdw blurRad="38100" dist="38100" dir="2700000" algn="tl">
                    <a:srgbClr val="000000">
                      <a:alpha val="43137"/>
                    </a:srgbClr>
                  </a:outerShdw>
                </a:effectLst>
                <a:sym typeface="Wingdings" pitchFamily="2" charset="2"/>
              </a:rPr>
              <a:t> μόνο  (+)</a:t>
            </a:r>
          </a:p>
          <a:p>
            <a:r>
              <a:rPr lang="en-US" sz="1800" dirty="0" smtClean="0">
                <a:effectLst>
                  <a:outerShdw blurRad="38100" dist="38100" dir="2700000" algn="tl">
                    <a:srgbClr val="000000">
                      <a:alpha val="43137"/>
                    </a:srgbClr>
                  </a:outerShdw>
                </a:effectLst>
                <a:sym typeface="Wingdings" pitchFamily="2" charset="2"/>
              </a:rPr>
              <a:t>TFE3 (+)</a:t>
            </a:r>
            <a:endParaRPr lang="el-GR" sz="1800" dirty="0" smtClean="0">
              <a:effectLst>
                <a:outerShdw blurRad="38100" dist="38100" dir="2700000" algn="tl">
                  <a:srgbClr val="000000">
                    <a:alpha val="43137"/>
                  </a:srgbClr>
                </a:outerShdw>
              </a:effectLst>
              <a:sym typeface="Wingdings" pitchFamily="2" charset="2"/>
            </a:endParaRPr>
          </a:p>
          <a:p>
            <a:endParaRPr lang="el-GR" dirty="0"/>
          </a:p>
        </p:txBody>
      </p:sp>
      <p:pic>
        <p:nvPicPr>
          <p:cNvPr id="2050" name="Picture 2" descr="http://www.webpathology.com/slides/slides/Kidney_RCC_Papillary1.jpg"/>
          <p:cNvPicPr>
            <a:picLocks noChangeAspect="1" noChangeArrowheads="1"/>
          </p:cNvPicPr>
          <p:nvPr/>
        </p:nvPicPr>
        <p:blipFill>
          <a:blip r:embed="rId2" cstate="print"/>
          <a:srcRect/>
          <a:stretch>
            <a:fillRect/>
          </a:stretch>
        </p:blipFill>
        <p:spPr bwMode="auto">
          <a:xfrm>
            <a:off x="3929058" y="-214338"/>
            <a:ext cx="4800600" cy="3600451"/>
          </a:xfrm>
          <a:prstGeom prst="rect">
            <a:avLst/>
          </a:prstGeom>
          <a:noFill/>
        </p:spPr>
      </p:pic>
      <p:pic>
        <p:nvPicPr>
          <p:cNvPr id="2052" name="Picture 4" descr="http://www.webpathology.com/slides/slides/Kidney_RCC_Papillary3.jpg"/>
          <p:cNvPicPr>
            <a:picLocks noChangeAspect="1" noChangeArrowheads="1"/>
          </p:cNvPicPr>
          <p:nvPr/>
        </p:nvPicPr>
        <p:blipFill>
          <a:blip r:embed="rId3" cstate="print"/>
          <a:srcRect/>
          <a:stretch>
            <a:fillRect/>
          </a:stretch>
        </p:blipFill>
        <p:spPr bwMode="auto">
          <a:xfrm rot="10800000">
            <a:off x="3929058" y="3500438"/>
            <a:ext cx="4800600" cy="3600451"/>
          </a:xfrm>
          <a:prstGeom prst="rect">
            <a:avLst/>
          </a:prstGeom>
          <a:noFill/>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57232"/>
          </a:xfrm>
        </p:spPr>
        <p:txBody>
          <a:bodyPr>
            <a:normAutofit fontScale="90000"/>
          </a:bodyPr>
          <a:lstStyle/>
          <a:p>
            <a:pPr>
              <a:defRPr/>
            </a:pPr>
            <a:r>
              <a:rPr lang="el-GR" sz="2800" dirty="0" smtClean="0"/>
              <a:t>ΣΥΓΧΡΟΝΗ ΤΑΞΙΝΟΜΗΣΗ ΟΓΚΩΝ ΓΕΝΝΗΤΙΚΩΝ ΚΥΤΤΑΡΩΝ ΤΟΥ ΟΡΧΕΩΣ – Π.Ο.Υ. 2016</a:t>
            </a:r>
            <a:endParaRPr lang="el-GR" sz="2800" dirty="0"/>
          </a:p>
        </p:txBody>
      </p:sp>
      <p:sp>
        <p:nvSpPr>
          <p:cNvPr id="3" name="2 - Θέση κειμένου"/>
          <p:cNvSpPr>
            <a:spLocks noGrp="1"/>
          </p:cNvSpPr>
          <p:nvPr>
            <p:ph type="body" idx="1"/>
          </p:nvPr>
        </p:nvSpPr>
        <p:spPr>
          <a:xfrm>
            <a:off x="250825" y="836711"/>
            <a:ext cx="4393183" cy="504057"/>
          </a:xfrm>
          <a:ln>
            <a:solidFill>
              <a:schemeClr val="accent2">
                <a:lumMod val="75000"/>
              </a:schemeClr>
            </a:solidFill>
          </a:ln>
        </p:spPr>
        <p:txBody>
          <a:bodyPr/>
          <a:lstStyle/>
          <a:p>
            <a:pPr algn="ctr">
              <a:defRPr/>
            </a:pPr>
            <a:r>
              <a:rPr lang="el-GR" dirty="0" smtClean="0"/>
              <a:t>ΠΡΟΕΡΧΟΜΕΝΟΙ ΑΠΟ </a:t>
            </a:r>
            <a:r>
              <a:rPr lang="en-US" dirty="0" smtClean="0"/>
              <a:t>GCNIS</a:t>
            </a:r>
            <a:endParaRPr lang="el-GR" dirty="0"/>
          </a:p>
        </p:txBody>
      </p:sp>
      <p:sp>
        <p:nvSpPr>
          <p:cNvPr id="4" name="3 - Θέση κειμένου"/>
          <p:cNvSpPr>
            <a:spLocks noGrp="1"/>
          </p:cNvSpPr>
          <p:nvPr>
            <p:ph type="body" sz="half" idx="3"/>
          </p:nvPr>
        </p:nvSpPr>
        <p:spPr>
          <a:xfrm>
            <a:off x="5003800" y="1052513"/>
            <a:ext cx="4140200" cy="590550"/>
          </a:xfrm>
        </p:spPr>
        <p:txBody>
          <a:bodyPr/>
          <a:lstStyle/>
          <a:p>
            <a:pPr algn="ctr">
              <a:defRPr/>
            </a:pPr>
            <a:r>
              <a:rPr lang="en-US" sz="2000" dirty="0" smtClean="0"/>
              <a:t>MH </a:t>
            </a:r>
            <a:r>
              <a:rPr lang="el-GR" sz="2000" dirty="0" smtClean="0"/>
              <a:t>ΣΧΕΤΙΖΟΜΕΝΟΙ ΜΕ </a:t>
            </a:r>
            <a:r>
              <a:rPr lang="en-US" sz="2000" dirty="0" smtClean="0"/>
              <a:t>GCNIS</a:t>
            </a:r>
            <a:endParaRPr lang="el-GR" sz="2000" dirty="0" smtClean="0"/>
          </a:p>
          <a:p>
            <a:pPr>
              <a:defRPr/>
            </a:pPr>
            <a:endParaRPr lang="el-GR" dirty="0"/>
          </a:p>
        </p:txBody>
      </p:sp>
      <p:sp>
        <p:nvSpPr>
          <p:cNvPr id="21509" name="4 - Θέση περιεχομένου"/>
          <p:cNvSpPr>
            <a:spLocks noGrp="1"/>
          </p:cNvSpPr>
          <p:nvPr>
            <p:ph sz="quarter" idx="2"/>
          </p:nvPr>
        </p:nvSpPr>
        <p:spPr>
          <a:xfrm>
            <a:off x="0" y="1484313"/>
            <a:ext cx="5000628" cy="5373687"/>
          </a:xfrm>
          <a:noFill/>
          <a:ln>
            <a:solidFill>
              <a:schemeClr val="accent1">
                <a:lumMod val="60000"/>
                <a:lumOff val="40000"/>
              </a:schemeClr>
            </a:solidFill>
          </a:ln>
        </p:spPr>
        <p:txBody>
          <a:bodyPr/>
          <a:lstStyle/>
          <a:p>
            <a:pPr>
              <a:defRPr/>
            </a:pPr>
            <a:r>
              <a:rPr lang="el-GR" sz="1600" dirty="0" smtClean="0">
                <a:solidFill>
                  <a:srgbClr val="FF0000"/>
                </a:solidFill>
              </a:rPr>
              <a:t>-</a:t>
            </a:r>
            <a:r>
              <a:rPr lang="en-US" sz="1600" dirty="0" smtClean="0">
                <a:solidFill>
                  <a:srgbClr val="FF0000"/>
                </a:solidFill>
              </a:rPr>
              <a:t> </a:t>
            </a:r>
            <a:r>
              <a:rPr lang="el-GR" sz="1600" b="1" spc="300" dirty="0" smtClean="0">
                <a:solidFill>
                  <a:srgbClr val="FF0000"/>
                </a:solidFill>
              </a:rPr>
              <a:t>Μη διηθητική </a:t>
            </a:r>
            <a:r>
              <a:rPr lang="el-GR" sz="1600" b="1" dirty="0" smtClean="0">
                <a:solidFill>
                  <a:srgbClr val="FF0000"/>
                </a:solidFill>
              </a:rPr>
              <a:t>νεοπλασία γεννητικών κυττάρων</a:t>
            </a:r>
            <a:r>
              <a:rPr lang="el-GR" sz="1600" b="1" dirty="0" smtClean="0"/>
              <a:t> </a:t>
            </a:r>
            <a:r>
              <a:rPr lang="en-US" sz="1600" dirty="0" smtClean="0"/>
              <a:t>(GCNIS-</a:t>
            </a:r>
            <a:r>
              <a:rPr lang="el-GR" sz="1600" dirty="0" smtClean="0"/>
              <a:t>ειδικές μορφές)</a:t>
            </a:r>
          </a:p>
          <a:p>
            <a:pPr>
              <a:defRPr/>
            </a:pPr>
            <a:r>
              <a:rPr lang="el-GR" sz="1600" b="1" dirty="0" smtClean="0">
                <a:solidFill>
                  <a:srgbClr val="FF0000"/>
                </a:solidFill>
              </a:rPr>
              <a:t>-</a:t>
            </a:r>
            <a:r>
              <a:rPr lang="en-US" sz="1600" b="1" dirty="0" smtClean="0">
                <a:solidFill>
                  <a:srgbClr val="FF0000"/>
                </a:solidFill>
              </a:rPr>
              <a:t> </a:t>
            </a:r>
            <a:r>
              <a:rPr lang="el-GR" sz="1600" b="1" dirty="0" smtClean="0">
                <a:solidFill>
                  <a:srgbClr val="FF0000"/>
                </a:solidFill>
                <a:effectLst>
                  <a:outerShdw blurRad="38100" dist="38100" dir="2700000" algn="tl">
                    <a:srgbClr val="000000">
                      <a:alpha val="43137"/>
                    </a:srgbClr>
                  </a:outerShdw>
                </a:effectLst>
              </a:rPr>
              <a:t>Αμιγείς όγκοι</a:t>
            </a:r>
            <a:r>
              <a:rPr lang="en-US" sz="1600" b="1" dirty="0" smtClean="0">
                <a:solidFill>
                  <a:srgbClr val="FF0000"/>
                </a:solidFill>
                <a:effectLst>
                  <a:outerShdw blurRad="38100" dist="38100" dir="2700000" algn="tl">
                    <a:srgbClr val="000000">
                      <a:alpha val="43137"/>
                    </a:srgbClr>
                  </a:outerShdw>
                </a:effectLst>
              </a:rPr>
              <a:t> (</a:t>
            </a:r>
            <a:r>
              <a:rPr lang="el-GR" sz="1600" b="1" dirty="0" smtClean="0">
                <a:solidFill>
                  <a:srgbClr val="FF0000"/>
                </a:solidFill>
                <a:effectLst>
                  <a:outerShdw blurRad="38100" dist="38100" dir="2700000" algn="tl">
                    <a:srgbClr val="000000">
                      <a:alpha val="43137"/>
                    </a:srgbClr>
                  </a:outerShdw>
                </a:effectLst>
              </a:rPr>
              <a:t> </a:t>
            </a:r>
            <a:r>
              <a:rPr lang="el-GR" sz="1600" b="1" spc="300" dirty="0" smtClean="0">
                <a:solidFill>
                  <a:srgbClr val="FF0000"/>
                </a:solidFill>
                <a:effectLst>
                  <a:outerShdw blurRad="38100" dist="38100" dir="2700000" algn="tl">
                    <a:srgbClr val="000000">
                      <a:alpha val="43137"/>
                    </a:srgbClr>
                  </a:outerShdw>
                </a:effectLst>
              </a:rPr>
              <a:t>μιας</a:t>
            </a:r>
            <a:r>
              <a:rPr lang="el-GR" sz="1600" b="1" dirty="0" smtClean="0">
                <a:solidFill>
                  <a:srgbClr val="FF0000"/>
                </a:solidFill>
                <a:effectLst>
                  <a:outerShdw blurRad="38100" dist="38100" dir="2700000" algn="tl">
                    <a:srgbClr val="000000">
                      <a:alpha val="43137"/>
                    </a:srgbClr>
                  </a:outerShdw>
                </a:effectLst>
              </a:rPr>
              <a:t> ιστολογικής ποικιλίας)</a:t>
            </a:r>
          </a:p>
          <a:p>
            <a:pPr>
              <a:buFont typeface="Wingdings 2" pitchFamily="18" charset="2"/>
              <a:buNone/>
              <a:defRPr/>
            </a:pPr>
            <a:r>
              <a:rPr lang="el-GR" sz="1600" dirty="0" smtClean="0">
                <a:solidFill>
                  <a:schemeClr val="accent2">
                    <a:lumMod val="75000"/>
                  </a:schemeClr>
                </a:solidFill>
              </a:rPr>
              <a:t>      </a:t>
            </a:r>
            <a:r>
              <a:rPr lang="en-US" sz="1600" dirty="0" smtClean="0">
                <a:solidFill>
                  <a:schemeClr val="accent2">
                    <a:lumMod val="75000"/>
                  </a:schemeClr>
                </a:solidFill>
              </a:rPr>
              <a:t>    </a:t>
            </a:r>
            <a:r>
              <a:rPr lang="el-GR" sz="1600" dirty="0" smtClean="0">
                <a:solidFill>
                  <a:schemeClr val="accent2">
                    <a:lumMod val="75000"/>
                  </a:schemeClr>
                </a:solidFill>
              </a:rPr>
              <a:t> </a:t>
            </a:r>
            <a:r>
              <a:rPr lang="en-US" sz="1600" dirty="0" smtClean="0">
                <a:solidFill>
                  <a:schemeClr val="accent2">
                    <a:lumMod val="75000"/>
                  </a:schemeClr>
                </a:solidFill>
              </a:rPr>
              <a:t> I. </a:t>
            </a:r>
            <a:r>
              <a:rPr lang="el-GR" sz="1600" b="1" dirty="0" err="1" smtClean="0">
                <a:solidFill>
                  <a:schemeClr val="accent2">
                    <a:lumMod val="75000"/>
                  </a:schemeClr>
                </a:solidFill>
              </a:rPr>
              <a:t>Σεμίνωμα</a:t>
            </a:r>
            <a:r>
              <a:rPr lang="el-GR" sz="1600" b="1" dirty="0" smtClean="0">
                <a:solidFill>
                  <a:schemeClr val="accent2">
                    <a:lumMod val="75000"/>
                  </a:schemeClr>
                </a:solidFill>
              </a:rPr>
              <a:t>-</a:t>
            </a:r>
            <a:endParaRPr lang="en-US" sz="1600" b="1" dirty="0" smtClean="0">
              <a:solidFill>
                <a:schemeClr val="accent2">
                  <a:lumMod val="75000"/>
                </a:schemeClr>
              </a:solidFill>
            </a:endParaRPr>
          </a:p>
          <a:p>
            <a:pPr>
              <a:buFont typeface="Wingdings 2" pitchFamily="18" charset="2"/>
              <a:buNone/>
              <a:defRPr/>
            </a:pPr>
            <a:r>
              <a:rPr lang="en-US" sz="1600" b="1" dirty="0" smtClean="0">
                <a:solidFill>
                  <a:schemeClr val="accent2">
                    <a:lumMod val="75000"/>
                  </a:schemeClr>
                </a:solidFill>
              </a:rPr>
              <a:t>           </a:t>
            </a:r>
            <a:r>
              <a:rPr lang="el-GR" sz="1600" b="1" dirty="0" err="1" smtClean="0">
                <a:solidFill>
                  <a:schemeClr val="accent2">
                    <a:lumMod val="75000"/>
                  </a:schemeClr>
                </a:solidFill>
              </a:rPr>
              <a:t>Σεμίνωμα</a:t>
            </a:r>
            <a:r>
              <a:rPr lang="el-GR" sz="1600" b="1" dirty="0" smtClean="0">
                <a:solidFill>
                  <a:schemeClr val="accent2">
                    <a:lumMod val="75000"/>
                  </a:schemeClr>
                </a:solidFill>
              </a:rPr>
              <a:t> με συγκυτιοτροφοβλαστικά κύτταρα.</a:t>
            </a:r>
          </a:p>
          <a:p>
            <a:pPr>
              <a:buFont typeface="Wingdings 2" pitchFamily="18" charset="2"/>
              <a:buNone/>
              <a:defRPr/>
            </a:pPr>
            <a:r>
              <a:rPr lang="el-GR" sz="1600" dirty="0" smtClean="0">
                <a:solidFill>
                  <a:schemeClr val="accent2">
                    <a:lumMod val="50000"/>
                  </a:schemeClr>
                </a:solidFill>
              </a:rPr>
              <a:t>       </a:t>
            </a:r>
            <a:r>
              <a:rPr lang="en-US" sz="1600" dirty="0" smtClean="0">
                <a:solidFill>
                  <a:schemeClr val="accent2">
                    <a:lumMod val="50000"/>
                  </a:schemeClr>
                </a:solidFill>
              </a:rPr>
              <a:t>II. </a:t>
            </a:r>
            <a:r>
              <a:rPr lang="el-GR" sz="1600" b="1" u="sng" dirty="0" smtClean="0">
                <a:solidFill>
                  <a:schemeClr val="accent2">
                    <a:lumMod val="50000"/>
                  </a:schemeClr>
                </a:solidFill>
              </a:rPr>
              <a:t>Μη σεμινωματώδεις όγκοι γεννητικών κυττάρων</a:t>
            </a:r>
            <a:r>
              <a:rPr lang="en-US" sz="1600" dirty="0" smtClean="0">
                <a:solidFill>
                  <a:schemeClr val="accent2">
                    <a:lumMod val="50000"/>
                  </a:schemeClr>
                </a:solidFill>
              </a:rPr>
              <a:t>:</a:t>
            </a:r>
            <a:endParaRPr lang="el-GR" sz="1600" dirty="0" smtClean="0">
              <a:solidFill>
                <a:schemeClr val="accent2">
                  <a:lumMod val="50000"/>
                </a:schemeClr>
              </a:solidFill>
            </a:endParaRPr>
          </a:p>
          <a:p>
            <a:pPr>
              <a:buFont typeface="Wingdings 2" pitchFamily="18" charset="2"/>
              <a:buNone/>
              <a:defRPr/>
            </a:pPr>
            <a:r>
              <a:rPr lang="el-GR" sz="1600" b="1" dirty="0" smtClean="0">
                <a:solidFill>
                  <a:schemeClr val="accent2">
                    <a:lumMod val="50000"/>
                  </a:schemeClr>
                </a:solidFill>
              </a:rPr>
              <a:t>       Εμβρυϊκό καρκίνωμα</a:t>
            </a:r>
            <a:r>
              <a:rPr lang="el-GR" sz="1600" dirty="0" smtClean="0">
                <a:solidFill>
                  <a:schemeClr val="accent2">
                    <a:lumMod val="50000"/>
                  </a:schemeClr>
                </a:solidFill>
              </a:rPr>
              <a:t> </a:t>
            </a:r>
            <a:endParaRPr lang="en-US" sz="1600" dirty="0" smtClean="0">
              <a:solidFill>
                <a:schemeClr val="accent2">
                  <a:lumMod val="50000"/>
                </a:schemeClr>
              </a:solidFill>
            </a:endParaRPr>
          </a:p>
          <a:p>
            <a:pPr>
              <a:buFont typeface="Wingdings 2" pitchFamily="18" charset="2"/>
              <a:buNone/>
              <a:defRPr/>
            </a:pPr>
            <a:r>
              <a:rPr lang="en-US" sz="1600" b="1" dirty="0" smtClean="0">
                <a:solidFill>
                  <a:schemeClr val="accent2">
                    <a:lumMod val="50000"/>
                  </a:schemeClr>
                </a:solidFill>
              </a:rPr>
              <a:t>       </a:t>
            </a:r>
            <a:r>
              <a:rPr lang="el-GR" sz="1600" b="1" dirty="0" smtClean="0">
                <a:solidFill>
                  <a:schemeClr val="accent2">
                    <a:lumMod val="50000"/>
                  </a:schemeClr>
                </a:solidFill>
              </a:rPr>
              <a:t>Όγκος λεκιθικού ασκού </a:t>
            </a:r>
            <a:r>
              <a:rPr lang="el-GR" sz="1600" b="1" i="1" dirty="0" smtClean="0">
                <a:solidFill>
                  <a:schemeClr val="accent2">
                    <a:lumMod val="50000"/>
                  </a:schemeClr>
                </a:solidFill>
              </a:rPr>
              <a:t>μετ</a:t>
            </a:r>
            <a:r>
              <a:rPr lang="el-GR" sz="1600" b="1" dirty="0" smtClean="0">
                <a:solidFill>
                  <a:schemeClr val="accent2">
                    <a:lumMod val="50000"/>
                  </a:schemeClr>
                </a:solidFill>
              </a:rPr>
              <a:t>εφηβικής  ποικιλίας</a:t>
            </a:r>
          </a:p>
          <a:p>
            <a:pPr>
              <a:buFont typeface="Wingdings 2" pitchFamily="18" charset="2"/>
              <a:buNone/>
              <a:defRPr/>
            </a:pPr>
            <a:r>
              <a:rPr lang="el-GR" sz="1600" b="1" dirty="0" smtClean="0">
                <a:solidFill>
                  <a:schemeClr val="accent2">
                    <a:lumMod val="50000"/>
                  </a:schemeClr>
                </a:solidFill>
              </a:rPr>
              <a:t>       Τροφοβλαστικοί όγκοι</a:t>
            </a:r>
            <a:r>
              <a:rPr lang="en-US" sz="1600" dirty="0" smtClean="0">
                <a:solidFill>
                  <a:schemeClr val="accent2">
                    <a:lumMod val="50000"/>
                  </a:schemeClr>
                </a:solidFill>
              </a:rPr>
              <a:t>:</a:t>
            </a:r>
            <a:endParaRPr lang="el-GR" sz="1600" dirty="0" smtClean="0">
              <a:solidFill>
                <a:schemeClr val="accent2">
                  <a:lumMod val="50000"/>
                </a:schemeClr>
              </a:solidFill>
            </a:endParaRPr>
          </a:p>
          <a:p>
            <a:pPr>
              <a:buFont typeface="Wingdings 2" pitchFamily="18" charset="2"/>
              <a:buNone/>
              <a:defRPr/>
            </a:pPr>
            <a:r>
              <a:rPr lang="el-GR" sz="1600" dirty="0" smtClean="0">
                <a:solidFill>
                  <a:schemeClr val="accent2">
                    <a:lumMod val="50000"/>
                  </a:schemeClr>
                </a:solidFill>
              </a:rPr>
              <a:t>       </a:t>
            </a:r>
            <a:r>
              <a:rPr lang="en-US" sz="1600" dirty="0" smtClean="0">
                <a:solidFill>
                  <a:schemeClr val="accent2">
                    <a:lumMod val="50000"/>
                  </a:schemeClr>
                </a:solidFill>
              </a:rPr>
              <a:t>   </a:t>
            </a:r>
            <a:r>
              <a:rPr lang="el-GR" sz="1600" dirty="0" smtClean="0">
                <a:solidFill>
                  <a:schemeClr val="accent2">
                    <a:lumMod val="50000"/>
                  </a:schemeClr>
                </a:solidFill>
              </a:rPr>
              <a:t>Α. Χοριοκαρκίνωμα</a:t>
            </a:r>
          </a:p>
          <a:p>
            <a:pPr>
              <a:buFont typeface="Wingdings 2" pitchFamily="18" charset="2"/>
              <a:buNone/>
              <a:defRPr/>
            </a:pPr>
            <a:r>
              <a:rPr lang="el-GR" sz="1600" dirty="0" smtClean="0">
                <a:solidFill>
                  <a:schemeClr val="accent2">
                    <a:lumMod val="50000"/>
                  </a:schemeClr>
                </a:solidFill>
              </a:rPr>
              <a:t>      </a:t>
            </a:r>
            <a:r>
              <a:rPr lang="en-US" sz="1600" dirty="0" smtClean="0">
                <a:solidFill>
                  <a:schemeClr val="accent2">
                    <a:lumMod val="50000"/>
                  </a:schemeClr>
                </a:solidFill>
              </a:rPr>
              <a:t>   </a:t>
            </a:r>
            <a:r>
              <a:rPr lang="el-GR" sz="1600" dirty="0" smtClean="0">
                <a:solidFill>
                  <a:schemeClr val="accent2">
                    <a:lumMod val="50000"/>
                  </a:schemeClr>
                </a:solidFill>
              </a:rPr>
              <a:t> Β. </a:t>
            </a:r>
            <a:r>
              <a:rPr lang="el-GR" sz="1600" i="1" dirty="0" smtClean="0">
                <a:solidFill>
                  <a:schemeClr val="accent2">
                    <a:lumMod val="50000"/>
                  </a:schemeClr>
                </a:solidFill>
              </a:rPr>
              <a:t>Μη</a:t>
            </a:r>
            <a:r>
              <a:rPr lang="el-GR" sz="1600" dirty="0" smtClean="0">
                <a:solidFill>
                  <a:schemeClr val="accent2">
                    <a:lumMod val="50000"/>
                  </a:schemeClr>
                </a:solidFill>
              </a:rPr>
              <a:t> χοριοκαρκινωματώδεις τροφοβλαστικοί όγκοι</a:t>
            </a:r>
            <a:r>
              <a:rPr lang="en-US" sz="1600" dirty="0" smtClean="0">
                <a:solidFill>
                  <a:schemeClr val="accent2">
                    <a:lumMod val="50000"/>
                  </a:schemeClr>
                </a:solidFill>
              </a:rPr>
              <a:t>:</a:t>
            </a:r>
            <a:r>
              <a:rPr lang="el-GR" sz="1600" dirty="0" smtClean="0">
                <a:solidFill>
                  <a:schemeClr val="accent2">
                    <a:lumMod val="50000"/>
                  </a:schemeClr>
                </a:solidFill>
              </a:rPr>
              <a:t> τροφοβλαστικός όγκος της θέσης εμφύτευσης , επιθηλιοειδής τροφοβλαστικός όγκος, κυστικός τροφοβλαστικός όγκος.</a:t>
            </a:r>
          </a:p>
          <a:p>
            <a:pPr>
              <a:buFont typeface="Wingdings 2" pitchFamily="18" charset="2"/>
              <a:buNone/>
              <a:defRPr/>
            </a:pPr>
            <a:r>
              <a:rPr lang="el-GR" sz="1600" b="1" dirty="0" smtClean="0">
                <a:solidFill>
                  <a:schemeClr val="accent2">
                    <a:lumMod val="50000"/>
                  </a:schemeClr>
                </a:solidFill>
              </a:rPr>
              <a:t>       Τεράτωμα, μετεφηβικής ποικιλίας</a:t>
            </a:r>
          </a:p>
          <a:p>
            <a:pPr>
              <a:buFont typeface="Wingdings 2" pitchFamily="18" charset="2"/>
              <a:buNone/>
              <a:defRPr/>
            </a:pPr>
            <a:r>
              <a:rPr lang="el-GR" sz="1600" b="1" dirty="0" smtClean="0">
                <a:solidFill>
                  <a:schemeClr val="accent2">
                    <a:lumMod val="50000"/>
                  </a:schemeClr>
                </a:solidFill>
              </a:rPr>
              <a:t>       Τεράτωμα με σωματικού τύπου κακοήθεια.</a:t>
            </a:r>
          </a:p>
          <a:p>
            <a:pPr>
              <a:buFont typeface="Wingdings 2" pitchFamily="18" charset="2"/>
              <a:buNone/>
              <a:defRPr/>
            </a:pPr>
            <a:r>
              <a:rPr lang="el-GR" sz="1600" dirty="0" smtClean="0">
                <a:solidFill>
                  <a:srgbClr val="FF0000"/>
                </a:solidFill>
              </a:rPr>
              <a:t>   - </a:t>
            </a:r>
            <a:r>
              <a:rPr lang="el-GR" sz="1600" b="1" spc="600" dirty="0" smtClean="0">
                <a:solidFill>
                  <a:srgbClr val="FF0000"/>
                </a:solidFill>
                <a:effectLst>
                  <a:outerShdw blurRad="38100" dist="38100" dir="2700000" algn="tl">
                    <a:srgbClr val="000000">
                      <a:alpha val="43137"/>
                    </a:srgbClr>
                  </a:outerShdw>
                </a:effectLst>
              </a:rPr>
              <a:t>Μικτοί</a:t>
            </a:r>
            <a:r>
              <a:rPr lang="el-GR" sz="1600" b="1" dirty="0" smtClean="0">
                <a:solidFill>
                  <a:srgbClr val="FF0000"/>
                </a:solidFill>
                <a:effectLst>
                  <a:outerShdw blurRad="38100" dist="38100" dir="2700000" algn="tl">
                    <a:srgbClr val="000000">
                      <a:alpha val="43137"/>
                    </a:srgbClr>
                  </a:outerShdw>
                </a:effectLst>
              </a:rPr>
              <a:t> όγκοι γεννητικών κυττάρων</a:t>
            </a:r>
          </a:p>
          <a:p>
            <a:pPr>
              <a:buFont typeface="Wingdings 2" pitchFamily="18" charset="2"/>
              <a:buNone/>
              <a:defRPr/>
            </a:pPr>
            <a:r>
              <a:rPr lang="el-GR" sz="1600" b="1" dirty="0" smtClean="0">
                <a:solidFill>
                  <a:srgbClr val="FF0000"/>
                </a:solidFill>
                <a:effectLst>
                  <a:outerShdw blurRad="38100" dist="38100" dir="2700000" algn="tl">
                    <a:srgbClr val="000000">
                      <a:alpha val="43137"/>
                    </a:srgbClr>
                  </a:outerShdw>
                </a:effectLst>
              </a:rPr>
              <a:t>   - </a:t>
            </a:r>
            <a:r>
              <a:rPr lang="el-GR" sz="1600" b="1" spc="300" dirty="0" smtClean="0">
                <a:solidFill>
                  <a:srgbClr val="FF0000"/>
                </a:solidFill>
                <a:effectLst>
                  <a:outerShdw blurRad="38100" dist="38100" dir="2700000" algn="tl">
                    <a:srgbClr val="000000">
                      <a:alpha val="43137"/>
                    </a:srgbClr>
                  </a:outerShdw>
                </a:effectLst>
              </a:rPr>
              <a:t>Υποστραφέντες </a:t>
            </a:r>
            <a:r>
              <a:rPr lang="el-GR" sz="1600" b="1" dirty="0" smtClean="0">
                <a:solidFill>
                  <a:srgbClr val="FF0000"/>
                </a:solidFill>
                <a:effectLst>
                  <a:outerShdw blurRad="38100" dist="38100" dir="2700000" algn="tl">
                    <a:srgbClr val="000000">
                      <a:alpha val="43137"/>
                    </a:srgbClr>
                  </a:outerShdw>
                </a:effectLst>
              </a:rPr>
              <a:t>όγκοι γεννητικών κυττάρων </a:t>
            </a:r>
          </a:p>
        </p:txBody>
      </p:sp>
      <p:sp>
        <p:nvSpPr>
          <p:cNvPr id="15366" name="5 - Θέση περιεχομένου"/>
          <p:cNvSpPr>
            <a:spLocks noGrp="1"/>
          </p:cNvSpPr>
          <p:nvPr>
            <p:ph sz="quarter" idx="4"/>
          </p:nvPr>
        </p:nvSpPr>
        <p:spPr>
          <a:xfrm>
            <a:off x="5003800" y="1484313"/>
            <a:ext cx="4140200" cy="5373687"/>
          </a:xfrm>
          <a:noFill/>
        </p:spPr>
        <p:txBody>
          <a:bodyPr/>
          <a:lstStyle/>
          <a:p>
            <a:pPr>
              <a:defRPr/>
            </a:pPr>
            <a:r>
              <a:rPr lang="el-GR" dirty="0" err="1" smtClean="0"/>
              <a:t>Σπερματοκυτταρικός</a:t>
            </a:r>
            <a:r>
              <a:rPr lang="el-GR" dirty="0" smtClean="0"/>
              <a:t> όγκος</a:t>
            </a:r>
          </a:p>
          <a:p>
            <a:pPr>
              <a:defRPr/>
            </a:pPr>
            <a:r>
              <a:rPr lang="el-GR" dirty="0" err="1" smtClean="0"/>
              <a:t>Τεράτωμα</a:t>
            </a:r>
            <a:r>
              <a:rPr lang="el-GR" dirty="0" smtClean="0"/>
              <a:t> </a:t>
            </a:r>
            <a:r>
              <a:rPr lang="el-GR" i="1" dirty="0" smtClean="0"/>
              <a:t>προ</a:t>
            </a:r>
            <a:r>
              <a:rPr lang="el-GR" dirty="0" smtClean="0"/>
              <a:t>εφηβικής ποικιλίας</a:t>
            </a:r>
          </a:p>
          <a:p>
            <a:pPr>
              <a:buFont typeface="Wingdings 2" pitchFamily="18" charset="2"/>
              <a:buNone/>
              <a:defRPr/>
            </a:pPr>
            <a:r>
              <a:rPr lang="el-GR" dirty="0" smtClean="0"/>
              <a:t>     </a:t>
            </a:r>
            <a:r>
              <a:rPr lang="el-GR" dirty="0" err="1" smtClean="0"/>
              <a:t>Δερμοειδής</a:t>
            </a:r>
            <a:r>
              <a:rPr lang="el-GR" dirty="0" smtClean="0"/>
              <a:t> κύστη</a:t>
            </a:r>
          </a:p>
          <a:p>
            <a:pPr>
              <a:buFont typeface="Wingdings 2" pitchFamily="18" charset="2"/>
              <a:buNone/>
              <a:defRPr/>
            </a:pPr>
            <a:r>
              <a:rPr lang="el-GR" dirty="0" smtClean="0"/>
              <a:t>     </a:t>
            </a:r>
            <a:r>
              <a:rPr lang="el-GR" dirty="0" err="1" smtClean="0"/>
              <a:t>Επιδερμοειδής</a:t>
            </a:r>
            <a:r>
              <a:rPr lang="el-GR" dirty="0" smtClean="0"/>
              <a:t> κύστη</a:t>
            </a:r>
          </a:p>
          <a:p>
            <a:pPr>
              <a:buFont typeface="Wingdings 2" pitchFamily="18" charset="2"/>
              <a:buNone/>
              <a:defRPr/>
            </a:pPr>
            <a:r>
              <a:rPr lang="el-GR" dirty="0" smtClean="0"/>
              <a:t>     Καλά διαφοροποιημένος </a:t>
            </a:r>
            <a:r>
              <a:rPr lang="el-GR" dirty="0" err="1" smtClean="0"/>
              <a:t>νευροενδοκρινικός</a:t>
            </a:r>
            <a:r>
              <a:rPr lang="el-GR" dirty="0" smtClean="0"/>
              <a:t> όγκος (</a:t>
            </a:r>
            <a:r>
              <a:rPr lang="el-GR" dirty="0" err="1" smtClean="0"/>
              <a:t>μονοδερμικό</a:t>
            </a:r>
            <a:r>
              <a:rPr lang="el-GR" dirty="0" smtClean="0"/>
              <a:t> </a:t>
            </a:r>
            <a:r>
              <a:rPr lang="el-GR" dirty="0" err="1" smtClean="0"/>
              <a:t>τεράτωμα</a:t>
            </a:r>
            <a:r>
              <a:rPr lang="el-GR" dirty="0" smtClean="0"/>
              <a:t>)</a:t>
            </a:r>
          </a:p>
          <a:p>
            <a:pPr>
              <a:defRPr/>
            </a:pPr>
            <a:r>
              <a:rPr lang="el-GR" dirty="0" smtClean="0"/>
              <a:t>Μικτό </a:t>
            </a:r>
            <a:r>
              <a:rPr lang="el-GR" dirty="0" err="1" smtClean="0"/>
              <a:t>τεράτωμα</a:t>
            </a:r>
            <a:r>
              <a:rPr lang="el-GR" dirty="0" smtClean="0"/>
              <a:t> και όγκος λεκιθικού ασκού, </a:t>
            </a:r>
            <a:r>
              <a:rPr lang="el-GR" i="1" dirty="0" smtClean="0"/>
              <a:t>προ</a:t>
            </a:r>
            <a:r>
              <a:rPr lang="el-GR" dirty="0" smtClean="0"/>
              <a:t>εφηβικής ποικιλίας</a:t>
            </a:r>
          </a:p>
          <a:p>
            <a:pPr>
              <a:defRPr/>
            </a:pPr>
            <a:r>
              <a:rPr lang="el-GR" dirty="0" smtClean="0"/>
              <a:t>Όγκος λεκιθικού ασκού, </a:t>
            </a:r>
            <a:r>
              <a:rPr lang="el-GR" i="1" dirty="0" smtClean="0"/>
              <a:t>προ</a:t>
            </a:r>
            <a:r>
              <a:rPr lang="el-GR" dirty="0" smtClean="0"/>
              <a:t>εφηβικής ποικιλίας</a:t>
            </a:r>
          </a:p>
        </p:txBody>
      </p:sp>
    </p:spTree>
  </p:cSld>
  <p:clrMapOvr>
    <a:masterClrMapping/>
  </p:clrMapOvr>
  <p:transition>
    <p:fade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rmAutofit/>
          </a:bodyPr>
          <a:lstStyle/>
          <a:p>
            <a:pPr eaLnBrk="1" fontAlgn="auto" hangingPunct="1">
              <a:spcAft>
                <a:spcPts val="0"/>
              </a:spcAft>
              <a:defRPr/>
            </a:pPr>
            <a:r>
              <a:rPr lang="el-GR" sz="2800" dirty="0" smtClean="0">
                <a:effectLst>
                  <a:outerShdw blurRad="38100" dist="38100" dir="2700000" algn="tl">
                    <a:srgbClr val="000000">
                      <a:alpha val="43137"/>
                    </a:srgbClr>
                  </a:outerShdw>
                </a:effectLst>
              </a:rPr>
              <a:t>Σπερματοκυτταρικός όγκος</a:t>
            </a:r>
            <a:r>
              <a:rPr lang="el-GR" sz="2800" dirty="0" smtClean="0"/>
              <a:t/>
            </a:r>
            <a:br>
              <a:rPr lang="el-GR" sz="2800" dirty="0" smtClean="0"/>
            </a:br>
            <a:r>
              <a:rPr lang="el-GR" sz="2800" dirty="0" smtClean="0"/>
              <a:t> (τέως σπερματοκυτταρικό σεμίνωμα)</a:t>
            </a:r>
            <a:endParaRPr lang="el-GR" sz="2800" dirty="0"/>
          </a:p>
        </p:txBody>
      </p:sp>
      <p:sp>
        <p:nvSpPr>
          <p:cNvPr id="26627" name="2 - Θέση περιεχομένου"/>
          <p:cNvSpPr>
            <a:spLocks noGrp="1"/>
          </p:cNvSpPr>
          <p:nvPr>
            <p:ph idx="1"/>
          </p:nvPr>
        </p:nvSpPr>
        <p:spPr>
          <a:xfrm>
            <a:off x="457200" y="908720"/>
            <a:ext cx="8229600" cy="2664297"/>
          </a:xfrm>
        </p:spPr>
        <p:txBody>
          <a:bodyPr>
            <a:normAutofit/>
          </a:bodyPr>
          <a:lstStyle/>
          <a:p>
            <a:pPr algn="just" eaLnBrk="1" hangingPunct="1"/>
            <a:r>
              <a:rPr lang="el-GR" sz="2400" dirty="0" smtClean="0"/>
              <a:t>Μέση ηλικία εμφάνισης </a:t>
            </a:r>
            <a:r>
              <a:rPr lang="en-US" sz="2400" dirty="0" smtClean="0"/>
              <a:t>: </a:t>
            </a:r>
            <a:r>
              <a:rPr lang="el-GR" sz="2400" dirty="0" smtClean="0"/>
              <a:t>55</a:t>
            </a:r>
            <a:r>
              <a:rPr lang="el-GR" sz="2400" baseline="30000" dirty="0" smtClean="0"/>
              <a:t>ο</a:t>
            </a:r>
            <a:r>
              <a:rPr lang="el-GR" sz="2400" dirty="0" smtClean="0"/>
              <a:t> έτος</a:t>
            </a:r>
          </a:p>
          <a:p>
            <a:pPr algn="just" eaLnBrk="1" hangingPunct="1"/>
            <a:r>
              <a:rPr lang="el-GR" sz="2400" b="1" dirty="0" smtClean="0"/>
              <a:t>Άριστη</a:t>
            </a:r>
            <a:r>
              <a:rPr lang="el-GR" sz="2400" dirty="0" smtClean="0"/>
              <a:t> πρόγνωση μετά τη χειρουργική εξαίρεσή του, εκτός αν συνυπάρχει σαρκωματώδες συστατικό.</a:t>
            </a:r>
          </a:p>
          <a:p>
            <a:pPr algn="just" eaLnBrk="1" hangingPunct="1"/>
            <a:r>
              <a:rPr lang="el-GR" sz="2400" dirty="0" smtClean="0"/>
              <a:t>Μεγάλη ποικιλομορφία </a:t>
            </a:r>
            <a:r>
              <a:rPr lang="el-GR" sz="2400" dirty="0" err="1" smtClean="0"/>
              <a:t>νεοπλασματικών</a:t>
            </a:r>
            <a:r>
              <a:rPr lang="el-GR" sz="2400" dirty="0" smtClean="0"/>
              <a:t> κυττάρων. Τρεις τύποι.</a:t>
            </a:r>
          </a:p>
          <a:p>
            <a:pPr algn="just" eaLnBrk="1" hangingPunct="1"/>
            <a:r>
              <a:rPr lang="el-GR" sz="2400" b="1" dirty="0" smtClean="0"/>
              <a:t>Δε</a:t>
            </a:r>
            <a:r>
              <a:rPr lang="el-GR" sz="2400" dirty="0" smtClean="0"/>
              <a:t> συνδυάζεται με </a:t>
            </a:r>
            <a:r>
              <a:rPr lang="en-US" sz="2400" dirty="0" smtClean="0"/>
              <a:t>GCNIS</a:t>
            </a:r>
            <a:r>
              <a:rPr lang="el-GR" sz="2400" dirty="0" smtClean="0"/>
              <a:t> ή άλλο όγκο γεννητικών κυττάρων</a:t>
            </a:r>
            <a:r>
              <a:rPr lang="en-US" sz="2400" dirty="0" smtClean="0"/>
              <a:t>.</a:t>
            </a:r>
            <a:endParaRPr lang="el-GR" sz="2400" dirty="0" smtClean="0"/>
          </a:p>
        </p:txBody>
      </p:sp>
      <p:pic>
        <p:nvPicPr>
          <p:cNvPr id="4" name="Picture 2"/>
          <p:cNvPicPr>
            <a:picLocks noChangeAspect="1" noChangeArrowheads="1"/>
          </p:cNvPicPr>
          <p:nvPr/>
        </p:nvPicPr>
        <p:blipFill>
          <a:blip r:embed="rId2" cstate="print"/>
          <a:srcRect/>
          <a:stretch>
            <a:fillRect/>
          </a:stretch>
        </p:blipFill>
        <p:spPr bwMode="auto">
          <a:xfrm>
            <a:off x="323528" y="3501008"/>
            <a:ext cx="3960440" cy="3069614"/>
          </a:xfrm>
          <a:prstGeom prst="rect">
            <a:avLst/>
          </a:prstGeom>
          <a:noFill/>
          <a:ln w="9525">
            <a:noFill/>
            <a:miter lim="800000"/>
            <a:headEnd/>
            <a:tailEnd/>
          </a:ln>
        </p:spPr>
      </p:pic>
      <p:pic>
        <p:nvPicPr>
          <p:cNvPr id="5" name="Picture 6" descr="Testes_GCT_SpermatocyticSeminoma3"/>
          <p:cNvPicPr>
            <a:picLocks noChangeAspect="1" noChangeArrowheads="1"/>
          </p:cNvPicPr>
          <p:nvPr/>
        </p:nvPicPr>
        <p:blipFill>
          <a:blip r:embed="rId3" cstate="print"/>
          <a:srcRect/>
          <a:stretch>
            <a:fillRect/>
          </a:stretch>
        </p:blipFill>
        <p:spPr>
          <a:xfrm>
            <a:off x="4427984" y="3501008"/>
            <a:ext cx="4433802" cy="3024336"/>
          </a:xfrm>
          <a:prstGeom prst="rect">
            <a:avLst/>
          </a:prstGeom>
        </p:spPr>
      </p:pic>
    </p:spTree>
  </p:cSld>
  <p:clrMapOvr>
    <a:masterClrMapping/>
  </p:clrMapOvr>
  <p:transition>
    <p:fade thruBlk="1"/>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2875" y="-500090"/>
            <a:ext cx="9429750" cy="1714512"/>
          </a:xfrm>
        </p:spPr>
        <p:txBody>
          <a:bodyPr/>
          <a:lstStyle/>
          <a:p>
            <a:pPr eaLnBrk="1" fontAlgn="auto" hangingPunct="1">
              <a:spcAft>
                <a:spcPts val="0"/>
              </a:spcAft>
              <a:defRPr/>
            </a:pPr>
            <a:r>
              <a:rPr lang="el-GR" sz="2400" spc="300" dirty="0" smtClean="0"/>
              <a:t>Κομβικά</a:t>
            </a:r>
            <a:r>
              <a:rPr lang="el-GR" sz="2400" dirty="0" smtClean="0"/>
              <a:t> σημεία στην  εξέταση των όγκων από γεννητικά κύτταρα του όρχεως</a:t>
            </a:r>
            <a:endParaRPr lang="el-GR" sz="2400" dirty="0"/>
          </a:p>
        </p:txBody>
      </p:sp>
      <p:sp>
        <p:nvSpPr>
          <p:cNvPr id="3" name="2 - Θέση περιεχομένου"/>
          <p:cNvSpPr>
            <a:spLocks noGrp="1"/>
          </p:cNvSpPr>
          <p:nvPr>
            <p:ph idx="1"/>
          </p:nvPr>
        </p:nvSpPr>
        <p:spPr>
          <a:xfrm>
            <a:off x="0" y="620688"/>
            <a:ext cx="9144000" cy="6451625"/>
          </a:xfrm>
          <a:noFill/>
        </p:spPr>
        <p:txBody>
          <a:bodyPr>
            <a:normAutofit fontScale="92500"/>
          </a:bodyPr>
          <a:lstStyle/>
          <a:p>
            <a:pPr marL="548640" indent="-411480" eaLnBrk="1" fontAlgn="auto" hangingPunct="1">
              <a:spcAft>
                <a:spcPts val="0"/>
              </a:spcAft>
              <a:buClr>
                <a:schemeClr val="tx1">
                  <a:shade val="95000"/>
                </a:schemeClr>
              </a:buClr>
              <a:buFont typeface="Wingdings 2"/>
              <a:buChar char=""/>
              <a:defRPr/>
            </a:pPr>
            <a:r>
              <a:rPr lang="el-GR" sz="1800" dirty="0" smtClean="0"/>
              <a:t>Τιμές</a:t>
            </a:r>
            <a:r>
              <a:rPr lang="el-GR" sz="1800" b="1" dirty="0" smtClean="0"/>
              <a:t>  </a:t>
            </a:r>
            <a:r>
              <a:rPr lang="en-US" sz="1800" b="1" dirty="0" smtClean="0"/>
              <a:t>LDH, AFP &amp; </a:t>
            </a:r>
            <a:r>
              <a:rPr lang="en-US" sz="1800" b="1" dirty="0" err="1" smtClean="0"/>
              <a:t>bhCG</a:t>
            </a:r>
            <a:r>
              <a:rPr lang="en-US" sz="1800" b="1" dirty="0" smtClean="0"/>
              <a:t> </a:t>
            </a:r>
            <a:r>
              <a:rPr lang="el-GR" sz="1800" b="1" dirty="0" smtClean="0"/>
              <a:t>γνωστές </a:t>
            </a:r>
            <a:r>
              <a:rPr lang="el-GR" sz="1800" dirty="0" smtClean="0"/>
              <a:t>κατά το χειρουργείο</a:t>
            </a:r>
            <a:r>
              <a:rPr lang="en-US" sz="1800" dirty="0" smtClean="0"/>
              <a:t>.</a:t>
            </a:r>
            <a:r>
              <a:rPr lang="el-GR" sz="1800" dirty="0" smtClean="0"/>
              <a:t> Επί αυξημένων τιμών </a:t>
            </a:r>
            <a:r>
              <a:rPr lang="en-US" sz="1800" b="1" dirty="0" smtClean="0"/>
              <a:t>AFP &amp; </a:t>
            </a:r>
            <a:r>
              <a:rPr lang="el-GR" sz="1800" b="1" dirty="0" err="1" smtClean="0"/>
              <a:t>β</a:t>
            </a:r>
            <a:r>
              <a:rPr lang="en-US" sz="1800" b="1" dirty="0" err="1" smtClean="0"/>
              <a:t>hCG</a:t>
            </a:r>
            <a:r>
              <a:rPr lang="el-GR" sz="1800" b="1" dirty="0" smtClean="0"/>
              <a:t>, </a:t>
            </a:r>
            <a:r>
              <a:rPr lang="el-GR" sz="1800" dirty="0" smtClean="0"/>
              <a:t>πιθανή ανάγκη λήψης </a:t>
            </a:r>
            <a:r>
              <a:rPr lang="el-GR" sz="1800" b="1" dirty="0" smtClean="0">
                <a:effectLst>
                  <a:outerShdw blurRad="38100" dist="38100" dir="2700000" algn="tl">
                    <a:srgbClr val="000000">
                      <a:alpha val="43137"/>
                    </a:srgbClr>
                  </a:outerShdw>
                </a:effectLst>
              </a:rPr>
              <a:t>επιπλέον</a:t>
            </a:r>
            <a:r>
              <a:rPr lang="el-GR" sz="1800" dirty="0" smtClean="0"/>
              <a:t> ιστολογικών τομών, εφόσον τα ήδη υπάρχοντα ιστολογικά ευρήματα δεν τις δικαιολογούν. </a:t>
            </a:r>
          </a:p>
          <a:p>
            <a:pPr marL="548640" indent="-411480" eaLnBrk="1" fontAlgn="auto" hangingPunct="1">
              <a:spcAft>
                <a:spcPts val="0"/>
              </a:spcAft>
              <a:buClr>
                <a:schemeClr val="tx1">
                  <a:shade val="95000"/>
                </a:schemeClr>
              </a:buClr>
              <a:buFont typeface="Wingdings 2"/>
              <a:buChar char=""/>
              <a:defRPr/>
            </a:pPr>
            <a:r>
              <a:rPr lang="el-GR" sz="1800" b="1" dirty="0" smtClean="0"/>
              <a:t>Μία τομή </a:t>
            </a:r>
            <a:r>
              <a:rPr lang="el-GR" sz="1800" dirty="0" smtClean="0"/>
              <a:t>1 τ.εκ. για </a:t>
            </a:r>
            <a:r>
              <a:rPr lang="el-GR" sz="1800" b="1" dirty="0" smtClean="0"/>
              <a:t>κάθε εκ. </a:t>
            </a:r>
            <a:r>
              <a:rPr lang="el-GR" sz="1800" dirty="0" smtClean="0"/>
              <a:t>μεγίστης διαμέτρου του όγκου</a:t>
            </a:r>
            <a:r>
              <a:rPr lang="en-US" sz="1800" dirty="0" smtClean="0"/>
              <a:t>.</a:t>
            </a:r>
            <a:endParaRPr lang="el-GR" sz="1800" dirty="0" smtClean="0"/>
          </a:p>
          <a:p>
            <a:pPr marL="548640" indent="-411480" eaLnBrk="1" fontAlgn="auto" hangingPunct="1">
              <a:spcAft>
                <a:spcPts val="0"/>
              </a:spcAft>
              <a:buClr>
                <a:schemeClr val="tx1">
                  <a:shade val="95000"/>
                </a:schemeClr>
              </a:buClr>
              <a:buFont typeface="Wingdings 2"/>
              <a:buChar char=""/>
              <a:defRPr/>
            </a:pPr>
            <a:r>
              <a:rPr lang="el-GR" sz="1800" dirty="0" smtClean="0"/>
              <a:t>Σε  </a:t>
            </a:r>
            <a:r>
              <a:rPr lang="el-GR" sz="1800" b="1" spc="300" dirty="0" smtClean="0"/>
              <a:t>μικτούς</a:t>
            </a:r>
            <a:r>
              <a:rPr lang="el-GR" sz="1800" dirty="0" smtClean="0"/>
              <a:t> όγκους ταυτοποιούμε τα </a:t>
            </a:r>
            <a:r>
              <a:rPr lang="el-GR" sz="1800" b="1" dirty="0" smtClean="0"/>
              <a:t>επιμέρους</a:t>
            </a:r>
            <a:r>
              <a:rPr lang="el-GR" sz="1800" dirty="0" smtClean="0"/>
              <a:t> συστατικά και εκτιμούμε το </a:t>
            </a:r>
            <a:r>
              <a:rPr lang="el-GR" sz="1800" b="1" dirty="0" smtClean="0"/>
              <a:t>ποσοστό</a:t>
            </a:r>
            <a:r>
              <a:rPr lang="el-GR" sz="1800" dirty="0" smtClean="0"/>
              <a:t> του καθενός από αυτά επί της συνολικής έκτασης του όγκου. Ιδιαίτερης σημασίας το </a:t>
            </a:r>
            <a:r>
              <a:rPr lang="el-GR" sz="1800" b="1" spc="300" dirty="0" smtClean="0"/>
              <a:t>ποσοστό εμβρυϊκού καρκινώματος (&lt;ή&gt; από 50%)</a:t>
            </a:r>
            <a:r>
              <a:rPr lang="en-US" sz="1800" b="1" spc="300" dirty="0" smtClean="0"/>
              <a:t>.</a:t>
            </a:r>
            <a:r>
              <a:rPr lang="el-GR" sz="1800" b="1" spc="300" dirty="0" smtClean="0"/>
              <a:t> </a:t>
            </a:r>
          </a:p>
          <a:p>
            <a:pPr marL="548640" indent="-411480" eaLnBrk="1" fontAlgn="auto" hangingPunct="1">
              <a:spcAft>
                <a:spcPts val="0"/>
              </a:spcAft>
              <a:buClr>
                <a:schemeClr val="tx1">
                  <a:shade val="95000"/>
                </a:schemeClr>
              </a:buClr>
              <a:buFont typeface="Wingdings 2"/>
              <a:buChar char=""/>
              <a:defRPr/>
            </a:pPr>
            <a:r>
              <a:rPr lang="el-GR" sz="1800" dirty="0" smtClean="0"/>
              <a:t>Αναζήτηση  </a:t>
            </a:r>
            <a:r>
              <a:rPr lang="el-GR" sz="1800" b="1" spc="300" dirty="0" smtClean="0"/>
              <a:t>σαφούς</a:t>
            </a:r>
            <a:r>
              <a:rPr lang="el-GR" sz="1800" dirty="0" smtClean="0"/>
              <a:t> </a:t>
            </a:r>
            <a:r>
              <a:rPr lang="el-GR" sz="1800" b="1" dirty="0" smtClean="0"/>
              <a:t>διήθησης</a:t>
            </a:r>
            <a:r>
              <a:rPr lang="el-GR" sz="1800" dirty="0" smtClean="0"/>
              <a:t> </a:t>
            </a:r>
            <a:r>
              <a:rPr lang="el-GR" sz="1800" b="1" dirty="0" smtClean="0"/>
              <a:t>φλεβικών/</a:t>
            </a:r>
            <a:r>
              <a:rPr lang="el-GR" sz="1800" b="1" dirty="0" err="1" smtClean="0"/>
              <a:t>λεμφαγγειακών</a:t>
            </a:r>
            <a:r>
              <a:rPr lang="el-GR" sz="1800" b="1" dirty="0" smtClean="0"/>
              <a:t> κλάδων </a:t>
            </a:r>
            <a:r>
              <a:rPr lang="el-GR" sz="1800" dirty="0" smtClean="0"/>
              <a:t>είτε</a:t>
            </a:r>
            <a:r>
              <a:rPr lang="el-GR" sz="1800" b="1" dirty="0" smtClean="0"/>
              <a:t> </a:t>
            </a:r>
            <a:r>
              <a:rPr lang="el-GR" sz="1800" dirty="0" smtClean="0"/>
              <a:t>πέριξ του όγκου  είτε εγγύς του ινώδους χιτώνα είτε </a:t>
            </a:r>
            <a:r>
              <a:rPr lang="el-GR" sz="1800" u="sng" dirty="0" smtClean="0"/>
              <a:t>μέσα</a:t>
            </a:r>
            <a:r>
              <a:rPr lang="el-GR" sz="1800" dirty="0" smtClean="0"/>
              <a:t> σε αγγεία του σπερματικού τόνου (</a:t>
            </a:r>
            <a:r>
              <a:rPr lang="el-GR" sz="1800" b="1" dirty="0" smtClean="0"/>
              <a:t>όλα</a:t>
            </a:r>
            <a:r>
              <a:rPr lang="el-GR" sz="1800" dirty="0" smtClean="0"/>
              <a:t> </a:t>
            </a:r>
            <a:r>
              <a:rPr lang="en-US" sz="1800" dirty="0" smtClean="0"/>
              <a:t>pT</a:t>
            </a:r>
            <a:r>
              <a:rPr lang="en-US" sz="1800" b="1" dirty="0" smtClean="0"/>
              <a:t>2</a:t>
            </a:r>
            <a:r>
              <a:rPr lang="en-US" sz="1800" dirty="0" smtClean="0"/>
              <a:t>)</a:t>
            </a:r>
            <a:r>
              <a:rPr lang="el-GR" sz="1800" dirty="0" smtClean="0"/>
              <a:t>. </a:t>
            </a:r>
            <a:r>
              <a:rPr lang="en-US" sz="1800" dirty="0" smtClean="0"/>
              <a:t>A</a:t>
            </a:r>
            <a:r>
              <a:rPr lang="el-GR" sz="1800" dirty="0" err="1" smtClean="0"/>
              <a:t>παραίτητη</a:t>
            </a:r>
            <a:r>
              <a:rPr lang="el-GR" sz="1800" dirty="0" smtClean="0"/>
              <a:t> η ανάλογη </a:t>
            </a:r>
            <a:r>
              <a:rPr lang="el-GR" sz="1800" dirty="0" err="1" smtClean="0"/>
              <a:t>ιστοληψία</a:t>
            </a:r>
            <a:r>
              <a:rPr lang="el-GR" sz="1800" dirty="0" smtClean="0"/>
              <a:t>. Σε περίπτωση μικτού νεοπλάσματος,  καθορισμός  ποιού συστατικού  χορηγεί τα αγγειακά έμβολα.</a:t>
            </a:r>
            <a:r>
              <a:rPr lang="en-US" sz="1800" dirty="0" smtClean="0"/>
              <a:t> </a:t>
            </a:r>
            <a:r>
              <a:rPr lang="el-GR" sz="1800" dirty="0" smtClean="0"/>
              <a:t>Η κατά συνέχεια διήθηση του λίπους της </a:t>
            </a:r>
            <a:r>
              <a:rPr lang="el-GR" sz="1800" b="1" dirty="0" smtClean="0"/>
              <a:t>πύλης</a:t>
            </a:r>
            <a:r>
              <a:rPr lang="el-GR" sz="1800" dirty="0" smtClean="0"/>
              <a:t> του όρχεως</a:t>
            </a:r>
            <a:r>
              <a:rPr lang="en-US" sz="1800" dirty="0" smtClean="0"/>
              <a:t>:</a:t>
            </a:r>
            <a:r>
              <a:rPr lang="el-GR" sz="1800" dirty="0" smtClean="0"/>
              <a:t> </a:t>
            </a:r>
            <a:r>
              <a:rPr lang="en-US" sz="1800" dirty="0" smtClean="0"/>
              <a:t>pT</a:t>
            </a:r>
            <a:r>
              <a:rPr lang="en-US" sz="1800" b="1" dirty="0" smtClean="0">
                <a:effectLst>
                  <a:outerShdw blurRad="38100" dist="38100" dir="2700000" algn="tl">
                    <a:srgbClr val="000000">
                      <a:alpha val="43137"/>
                    </a:srgbClr>
                  </a:outerShdw>
                </a:effectLst>
              </a:rPr>
              <a:t>3 </a:t>
            </a:r>
            <a:r>
              <a:rPr lang="en-US" sz="1800" dirty="0" smtClean="0">
                <a:effectLst>
                  <a:outerShdw blurRad="38100" dist="38100" dir="2700000" algn="tl">
                    <a:srgbClr val="000000">
                      <a:alpha val="43137"/>
                    </a:srgbClr>
                  </a:outerShdw>
                </a:effectLst>
              </a:rPr>
              <a:t>( </a:t>
            </a:r>
            <a:r>
              <a:rPr lang="el-GR" sz="1800" dirty="0" smtClean="0">
                <a:effectLst>
                  <a:outerShdw blurRad="38100" dist="38100" dir="2700000" algn="tl">
                    <a:srgbClr val="000000">
                      <a:alpha val="43137"/>
                    </a:srgbClr>
                  </a:outerShdw>
                </a:effectLst>
              </a:rPr>
              <a:t>τουλάχιστον βάσει </a:t>
            </a:r>
            <a:r>
              <a:rPr lang="el-GR" sz="1800" i="1" dirty="0" smtClean="0">
                <a:effectLst>
                  <a:outerShdw blurRad="38100" dist="38100" dir="2700000" algn="tl">
                    <a:srgbClr val="000000">
                      <a:alpha val="43137"/>
                    </a:srgbClr>
                  </a:outerShdw>
                </a:effectLst>
              </a:rPr>
              <a:t>παλαιότερης</a:t>
            </a:r>
            <a:r>
              <a:rPr lang="el-GR" sz="1800" dirty="0" smtClean="0">
                <a:effectLst>
                  <a:outerShdw blurRad="38100" dist="38100" dir="2700000" algn="tl">
                    <a:srgbClr val="000000">
                      <a:alpha val="43137"/>
                    </a:srgbClr>
                  </a:outerShdw>
                </a:effectLst>
              </a:rPr>
              <a:t> </a:t>
            </a:r>
            <a:r>
              <a:rPr lang="el-GR" sz="1800" dirty="0" err="1" smtClean="0">
                <a:effectLst>
                  <a:outerShdw blurRad="38100" dist="38100" dir="2700000" algn="tl">
                    <a:srgbClr val="000000">
                      <a:alpha val="43137"/>
                    </a:srgbClr>
                  </a:outerShdw>
                </a:effectLst>
              </a:rPr>
              <a:t>σταδιοποίησης</a:t>
            </a:r>
            <a:r>
              <a:rPr lang="el-GR" sz="1800" dirty="0" smtClean="0">
                <a:effectLst>
                  <a:outerShdw blurRad="38100" dist="38100" dir="2700000" algn="tl">
                    <a:srgbClr val="000000">
                      <a:alpha val="43137"/>
                    </a:srgbClr>
                  </a:outerShdw>
                </a:effectLst>
              </a:rPr>
              <a:t> )</a:t>
            </a:r>
            <a:r>
              <a:rPr lang="el-GR" sz="1800" dirty="0" smtClean="0"/>
              <a:t> </a:t>
            </a:r>
            <a:r>
              <a:rPr lang="en-US" sz="1800" b="1" dirty="0" smtClean="0"/>
              <a:t>.</a:t>
            </a:r>
            <a:endParaRPr lang="el-GR" sz="1800" b="1" dirty="0" smtClean="0"/>
          </a:p>
          <a:p>
            <a:pPr marL="548640" indent="-411480" eaLnBrk="1" fontAlgn="auto" hangingPunct="1">
              <a:spcAft>
                <a:spcPts val="0"/>
              </a:spcAft>
              <a:buClr>
                <a:schemeClr val="tx1">
                  <a:shade val="95000"/>
                </a:schemeClr>
              </a:buClr>
              <a:buFont typeface="Wingdings 2"/>
              <a:buChar char=""/>
              <a:defRPr/>
            </a:pPr>
            <a:r>
              <a:rPr lang="el-GR" sz="1800" b="1" dirty="0" smtClean="0">
                <a:effectLst>
                  <a:outerShdw blurRad="38100" dist="38100" dir="2700000" algn="tl">
                    <a:srgbClr val="000000">
                      <a:alpha val="43137"/>
                    </a:srgbClr>
                  </a:outerShdw>
                </a:effectLst>
              </a:rPr>
              <a:t>Τεκμηριωμένη</a:t>
            </a:r>
            <a:r>
              <a:rPr lang="el-GR" sz="1800" dirty="0" smtClean="0">
                <a:effectLst>
                  <a:outerShdw blurRad="38100" dist="38100" dir="2700000" algn="tl">
                    <a:srgbClr val="000000">
                      <a:alpha val="43137"/>
                    </a:srgbClr>
                  </a:outerShdw>
                </a:effectLst>
              </a:rPr>
              <a:t> προγνωστική</a:t>
            </a:r>
            <a:r>
              <a:rPr lang="el-GR" sz="1800" dirty="0" smtClean="0"/>
              <a:t> αξία στα </a:t>
            </a:r>
            <a:r>
              <a:rPr lang="el-GR" sz="1800" b="1" u="sng" dirty="0" smtClean="0">
                <a:solidFill>
                  <a:srgbClr val="FF0000"/>
                </a:solidFill>
              </a:rPr>
              <a:t>σεμινώματα</a:t>
            </a:r>
            <a:r>
              <a:rPr lang="en-US" sz="1800" dirty="0" smtClean="0"/>
              <a:t>: </a:t>
            </a:r>
            <a:r>
              <a:rPr lang="el-GR" sz="1800" dirty="0" smtClean="0"/>
              <a:t>διήθηση του  </a:t>
            </a:r>
            <a:r>
              <a:rPr lang="el-GR" sz="1800" b="1" spc="300" dirty="0" smtClean="0"/>
              <a:t>υπο</a:t>
            </a:r>
            <a:r>
              <a:rPr lang="el-GR" sz="1800" b="1" spc="600" dirty="0" smtClean="0"/>
              <a:t>στρώματος</a:t>
            </a:r>
            <a:r>
              <a:rPr lang="el-GR" sz="1800" b="1" dirty="0" smtClean="0"/>
              <a:t> </a:t>
            </a:r>
            <a:r>
              <a:rPr lang="el-GR" sz="1800" dirty="0" smtClean="0"/>
              <a:t>του </a:t>
            </a:r>
            <a:r>
              <a:rPr lang="el-GR" sz="1800" b="1" dirty="0" smtClean="0"/>
              <a:t>αλλήρειου δικτύου και η   </a:t>
            </a:r>
            <a:r>
              <a:rPr lang="el-GR" sz="1800" b="1" spc="600" dirty="0" smtClean="0"/>
              <a:t>μείζων διάμετρος </a:t>
            </a:r>
            <a:r>
              <a:rPr lang="el-GR" sz="1800" b="1" dirty="0" smtClean="0"/>
              <a:t>τους (&lt;3,3-6,&gt;6 εκ. ή, κατ’ άλλους, τα </a:t>
            </a:r>
            <a:r>
              <a:rPr lang="el-GR" sz="1800" b="1" u="sng" dirty="0" smtClean="0"/>
              <a:t>4 εκ</a:t>
            </a:r>
            <a:r>
              <a:rPr lang="el-GR" sz="1800" b="1" dirty="0" smtClean="0"/>
              <a:t>.)</a:t>
            </a:r>
            <a:r>
              <a:rPr lang="en-US" sz="1800" b="1" dirty="0" smtClean="0"/>
              <a:t>.</a:t>
            </a:r>
            <a:endParaRPr lang="el-GR" sz="1800" b="1" spc="600" dirty="0" smtClean="0"/>
          </a:p>
          <a:p>
            <a:pPr marL="548640" indent="-411480" eaLnBrk="1" fontAlgn="auto" hangingPunct="1">
              <a:spcAft>
                <a:spcPts val="0"/>
              </a:spcAft>
              <a:buClr>
                <a:schemeClr val="tx1">
                  <a:shade val="95000"/>
                </a:schemeClr>
              </a:buClr>
              <a:buFont typeface="Wingdings 2"/>
              <a:buChar char=""/>
              <a:defRPr/>
            </a:pPr>
            <a:r>
              <a:rPr lang="el-GR" sz="1800" b="1" spc="600" dirty="0" err="1" smtClean="0">
                <a:solidFill>
                  <a:srgbClr val="FF0000"/>
                </a:solidFill>
              </a:rPr>
              <a:t>Σεμίνωμα</a:t>
            </a:r>
            <a:r>
              <a:rPr lang="el-GR" sz="1800" b="1" spc="600" dirty="0" smtClean="0">
                <a:solidFill>
                  <a:srgbClr val="FF0000"/>
                </a:solidFill>
              </a:rPr>
              <a:t> με </a:t>
            </a:r>
            <a:r>
              <a:rPr lang="el-GR" sz="1800" b="1" spc="600" dirty="0" err="1" smtClean="0">
                <a:solidFill>
                  <a:srgbClr val="FF0000"/>
                </a:solidFill>
              </a:rPr>
              <a:t>ατυπία</a:t>
            </a:r>
            <a:r>
              <a:rPr lang="el-GR" sz="1800" b="1" spc="600" dirty="0" smtClean="0"/>
              <a:t> </a:t>
            </a:r>
            <a:r>
              <a:rPr lang="en-US" sz="1800" spc="600" dirty="0" smtClean="0"/>
              <a:t>(</a:t>
            </a:r>
            <a:r>
              <a:rPr lang="el-GR" sz="1800" spc="600" dirty="0" smtClean="0"/>
              <a:t>τάση </a:t>
            </a:r>
            <a:r>
              <a:rPr lang="el-GR" sz="1800" dirty="0" smtClean="0"/>
              <a:t>πρώιμης  μετάπτωσης  σε εμβρυϊκό καρκίνωμα )</a:t>
            </a:r>
            <a:r>
              <a:rPr lang="el-GR" sz="1800" b="1" dirty="0" smtClean="0"/>
              <a:t> </a:t>
            </a:r>
            <a:r>
              <a:rPr lang="en-US" sz="1800" b="1" dirty="0" smtClean="0"/>
              <a:t>.</a:t>
            </a:r>
          </a:p>
          <a:p>
            <a:pPr marL="548640" indent="-411480" eaLnBrk="1" fontAlgn="auto" hangingPunct="1">
              <a:spcAft>
                <a:spcPts val="0"/>
              </a:spcAft>
              <a:buClr>
                <a:schemeClr val="tx1">
                  <a:shade val="95000"/>
                </a:schemeClr>
              </a:buClr>
              <a:buFont typeface="Wingdings 2"/>
              <a:buChar char=""/>
              <a:defRPr/>
            </a:pPr>
            <a:r>
              <a:rPr lang="el-GR" sz="1800" b="1" dirty="0" smtClean="0"/>
              <a:t>Σε </a:t>
            </a:r>
            <a:r>
              <a:rPr lang="el-GR" sz="1800" b="1" u="sng" dirty="0" smtClean="0">
                <a:solidFill>
                  <a:srgbClr val="0070C0"/>
                </a:solidFill>
              </a:rPr>
              <a:t>μη </a:t>
            </a:r>
            <a:r>
              <a:rPr lang="el-GR" sz="1800" b="1" u="sng" dirty="0" err="1" smtClean="0">
                <a:solidFill>
                  <a:srgbClr val="0070C0"/>
                </a:solidFill>
              </a:rPr>
              <a:t>σεμινωματώδεις</a:t>
            </a:r>
            <a:r>
              <a:rPr lang="el-GR" sz="1800" b="1" u="sng" dirty="0" smtClean="0">
                <a:solidFill>
                  <a:srgbClr val="0070C0"/>
                </a:solidFill>
              </a:rPr>
              <a:t> </a:t>
            </a:r>
            <a:r>
              <a:rPr lang="el-GR" sz="1800" b="1" dirty="0" smtClean="0"/>
              <a:t>όγκους,</a:t>
            </a:r>
            <a:r>
              <a:rPr lang="en-US" sz="1800" b="1" dirty="0" smtClean="0"/>
              <a:t>  </a:t>
            </a:r>
            <a:r>
              <a:rPr lang="el-GR" sz="1800" b="1" spc="600" dirty="0" smtClean="0"/>
              <a:t>δυσμενής</a:t>
            </a:r>
            <a:r>
              <a:rPr lang="el-GR" sz="1800" b="1" dirty="0" smtClean="0"/>
              <a:t> </a:t>
            </a:r>
            <a:r>
              <a:rPr lang="el-GR" sz="1800" dirty="0" smtClean="0"/>
              <a:t>πρόγνωση</a:t>
            </a:r>
            <a:r>
              <a:rPr lang="en-US" sz="1800" dirty="0" smtClean="0"/>
              <a:t>:</a:t>
            </a:r>
            <a:r>
              <a:rPr lang="en-US" sz="1800" b="1" dirty="0" smtClean="0"/>
              <a:t> </a:t>
            </a:r>
            <a:r>
              <a:rPr lang="el-GR" sz="1800" b="1" dirty="0" smtClean="0"/>
              <a:t>αγγειακά έμβολα, στάδια </a:t>
            </a:r>
            <a:r>
              <a:rPr lang="en-US" sz="1800" b="1" dirty="0" smtClean="0"/>
              <a:t>pT2-3 </a:t>
            </a:r>
            <a:endParaRPr lang="el-GR" sz="1800" b="1" dirty="0" smtClean="0"/>
          </a:p>
          <a:p>
            <a:pPr marL="548640" indent="-411480" eaLnBrk="1" fontAlgn="auto" hangingPunct="1">
              <a:spcAft>
                <a:spcPts val="0"/>
              </a:spcAft>
              <a:buClr>
                <a:schemeClr val="tx1">
                  <a:shade val="95000"/>
                </a:schemeClr>
              </a:buClr>
              <a:buFont typeface="Wingdings 2"/>
              <a:buChar char=""/>
              <a:defRPr/>
            </a:pPr>
            <a:r>
              <a:rPr lang="el-GR" sz="1800" dirty="0" smtClean="0"/>
              <a:t>Εκτίμηση του </a:t>
            </a:r>
            <a:r>
              <a:rPr lang="el-GR" sz="1800" b="1" dirty="0" smtClean="0"/>
              <a:t>ρυθμού πολλαπλασιασμού </a:t>
            </a:r>
            <a:r>
              <a:rPr lang="el-GR" sz="1800" dirty="0" smtClean="0"/>
              <a:t>των κακοήθων κυττάρων σε </a:t>
            </a:r>
            <a:r>
              <a:rPr lang="el-GR" sz="1800" b="1" u="sng" dirty="0" smtClean="0">
                <a:solidFill>
                  <a:srgbClr val="0070C0"/>
                </a:solidFill>
              </a:rPr>
              <a:t>μη σεμινωματώδεις </a:t>
            </a:r>
            <a:r>
              <a:rPr lang="el-GR" sz="1800" dirty="0" smtClean="0"/>
              <a:t>όγκους ( ποσοστιαία έκφραση του ΜΙΒ-1 </a:t>
            </a:r>
            <a:r>
              <a:rPr lang="el-GR" sz="1800" b="1" dirty="0" smtClean="0"/>
              <a:t>&gt; ή &lt; από 70% </a:t>
            </a:r>
            <a:r>
              <a:rPr lang="el-GR" sz="1800" dirty="0" smtClean="0"/>
              <a:t>)</a:t>
            </a:r>
            <a:r>
              <a:rPr lang="en-US" sz="1800" dirty="0" smtClean="0"/>
              <a:t>.</a:t>
            </a:r>
            <a:endParaRPr lang="el-GR" sz="1800" dirty="0" smtClean="0"/>
          </a:p>
          <a:p>
            <a:pPr marL="548640" indent="-411480" eaLnBrk="1" fontAlgn="auto" hangingPunct="1">
              <a:spcAft>
                <a:spcPts val="0"/>
              </a:spcAft>
              <a:buClr>
                <a:schemeClr val="tx1">
                  <a:shade val="95000"/>
                </a:schemeClr>
              </a:buClr>
              <a:buFont typeface="Wingdings 2"/>
              <a:buChar char=""/>
              <a:defRPr/>
            </a:pPr>
            <a:r>
              <a:rPr lang="el-GR" sz="1800" dirty="0" smtClean="0"/>
              <a:t>Παρουσία ή απουσία </a:t>
            </a:r>
            <a:r>
              <a:rPr lang="el-GR" sz="1800" b="1" dirty="0" smtClean="0"/>
              <a:t> </a:t>
            </a:r>
            <a:r>
              <a:rPr lang="en-US" sz="1800" b="1" dirty="0" smtClean="0"/>
              <a:t>GCNIS </a:t>
            </a:r>
            <a:r>
              <a:rPr lang="el-GR" sz="1800" dirty="0" smtClean="0"/>
              <a:t>στο </a:t>
            </a:r>
            <a:r>
              <a:rPr lang="el-GR" sz="1800" spc="300" dirty="0" smtClean="0"/>
              <a:t>παρακείμενο</a:t>
            </a:r>
            <a:r>
              <a:rPr lang="el-GR" sz="1800" dirty="0" smtClean="0"/>
              <a:t> του όγκου ορχικό παρέγχυμα</a:t>
            </a:r>
            <a:r>
              <a:rPr lang="en-US" sz="1800" dirty="0" smtClean="0"/>
              <a:t>.</a:t>
            </a:r>
            <a:endParaRPr lang="el-GR" sz="1800" dirty="0" smtClean="0"/>
          </a:p>
          <a:p>
            <a:pPr marL="548640" indent="-411480" eaLnBrk="1" fontAlgn="auto" hangingPunct="1">
              <a:spcAft>
                <a:spcPts val="0"/>
              </a:spcAft>
              <a:buClr>
                <a:schemeClr val="tx1">
                  <a:shade val="95000"/>
                </a:schemeClr>
              </a:buClr>
              <a:buFont typeface="Wingdings 2"/>
              <a:buChar char=""/>
              <a:defRPr/>
            </a:pPr>
            <a:r>
              <a:rPr lang="el-GR" sz="1800" dirty="0" smtClean="0"/>
              <a:t>Κατηγορία </a:t>
            </a:r>
            <a:r>
              <a:rPr lang="en-US" sz="1800" b="1" dirty="0" err="1" smtClean="0"/>
              <a:t>pT</a:t>
            </a:r>
            <a:r>
              <a:rPr lang="en-US" sz="1800" dirty="0" smtClean="0"/>
              <a:t> </a:t>
            </a:r>
            <a:r>
              <a:rPr lang="el-GR" sz="1800" dirty="0" smtClean="0"/>
              <a:t>βάσει του συστήματος ΤΝΜ 2009</a:t>
            </a:r>
            <a:r>
              <a:rPr lang="en-US" sz="1800" dirty="0" smtClean="0"/>
              <a:t>.</a:t>
            </a:r>
            <a:endParaRPr lang="el-GR" sz="1800" dirty="0" smtClean="0"/>
          </a:p>
          <a:p>
            <a:pPr marL="548640" indent="-411480" eaLnBrk="1" fontAlgn="auto" hangingPunct="1">
              <a:spcAft>
                <a:spcPts val="0"/>
              </a:spcAft>
              <a:buClr>
                <a:schemeClr val="tx1">
                  <a:shade val="95000"/>
                </a:schemeClr>
              </a:buClr>
              <a:buFont typeface="Wingdings 2"/>
              <a:buChar char=""/>
              <a:defRPr/>
            </a:pPr>
            <a:endParaRPr lang="el-GR" sz="1800" dirty="0"/>
          </a:p>
        </p:txBody>
      </p:sp>
    </p:spTree>
  </p:cSld>
  <p:clrMapOvr>
    <a:masterClrMapping/>
  </p:clrMapOvr>
  <p:transition>
    <p:fade thruBlk="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0" y="6021288"/>
            <a:ext cx="9144000" cy="830997"/>
          </a:xfrm>
          <a:prstGeom prst="rect">
            <a:avLst/>
          </a:prstGeom>
          <a:noFill/>
          <a:ln w="9525">
            <a:noFill/>
            <a:miter lim="800000"/>
            <a:headEnd/>
            <a:tailEnd/>
          </a:ln>
        </p:spPr>
        <p:txBody>
          <a:bodyPr wrap="square">
            <a:spAutoFit/>
          </a:bodyPr>
          <a:lstStyle/>
          <a:p>
            <a:pPr algn="ctr"/>
            <a:r>
              <a:rPr lang="el-GR" sz="2400" b="1" dirty="0" smtClean="0">
                <a:solidFill>
                  <a:srgbClr val="FF0000"/>
                </a:solidFill>
              </a:rPr>
              <a:t>Σεμίνωμα</a:t>
            </a:r>
            <a:r>
              <a:rPr lang="el-GR" sz="2400" dirty="0" smtClean="0">
                <a:solidFill>
                  <a:srgbClr val="FF0000"/>
                </a:solidFill>
              </a:rPr>
              <a:t> </a:t>
            </a:r>
            <a:r>
              <a:rPr lang="el-GR" sz="2400" dirty="0" smtClean="0"/>
              <a:t>με έντονη </a:t>
            </a:r>
            <a:r>
              <a:rPr lang="el-GR" sz="2400" dirty="0" smtClean="0">
                <a:effectLst>
                  <a:outerShdw blurRad="38100" dist="38100" dir="2700000" algn="tl">
                    <a:srgbClr val="000000">
                      <a:alpha val="43137"/>
                    </a:srgbClr>
                  </a:outerShdw>
                </a:effectLst>
              </a:rPr>
              <a:t>νεκρωτική δραστηριότητα</a:t>
            </a:r>
            <a:r>
              <a:rPr lang="el-GR" sz="2400" dirty="0" smtClean="0">
                <a:effectLst>
                  <a:outerShdw blurRad="38100" dist="38100" dir="2700000" algn="tl">
                    <a:srgbClr val="000000">
                      <a:alpha val="43137"/>
                    </a:srgbClr>
                  </a:outerShdw>
                </a:effectLst>
                <a:latin typeface="Arial" charset="0"/>
              </a:rPr>
              <a:t>.</a:t>
            </a:r>
            <a:r>
              <a:rPr lang="el-GR" sz="2400" b="1" dirty="0" smtClean="0"/>
              <a:t>Επέκταση </a:t>
            </a:r>
            <a:r>
              <a:rPr lang="el-GR" sz="2400" b="1" dirty="0" smtClean="0">
                <a:solidFill>
                  <a:srgbClr val="FF0000"/>
                </a:solidFill>
              </a:rPr>
              <a:t>σεμινώματος</a:t>
            </a:r>
            <a:r>
              <a:rPr lang="el-GR" sz="2400" b="1" dirty="0" smtClean="0"/>
              <a:t> </a:t>
            </a:r>
          </a:p>
          <a:p>
            <a:pPr algn="ctr"/>
            <a:r>
              <a:rPr lang="el-GR" sz="2400" b="1" dirty="0" smtClean="0"/>
              <a:t>στο </a:t>
            </a:r>
            <a:r>
              <a:rPr lang="el-GR" sz="2400" b="1" spc="300" dirty="0" smtClean="0">
                <a:solidFill>
                  <a:schemeClr val="tx2"/>
                </a:solidFill>
              </a:rPr>
              <a:t>υπόστρωμα </a:t>
            </a:r>
            <a:r>
              <a:rPr lang="el-GR" sz="2400" b="1" dirty="0" smtClean="0"/>
              <a:t>του αλληρείου δικτύου.</a:t>
            </a:r>
            <a:endParaRPr lang="en-US" sz="2400" b="1" dirty="0"/>
          </a:p>
        </p:txBody>
      </p:sp>
      <p:pic>
        <p:nvPicPr>
          <p:cNvPr id="4" name="Picture 2" descr="E:\HIPON\ΕΚΠΑΙΔΕΥΤΙΚΟ YΛΙΚΟ ANAΡΤΗΘΕΝ ΣΤΗΝ ΠΛΑΤΦΟΡΜΑ ΤΟΥ HIPON\TESTIS HIPON\MODB_Ui_CHAPTER2 IMGS for the chapter overview (content and test )\MODB_Ui_CHAPTER2_IMG10.JPG"/>
          <p:cNvPicPr>
            <a:picLocks noChangeAspect="1" noChangeArrowheads="1"/>
          </p:cNvPicPr>
          <p:nvPr/>
        </p:nvPicPr>
        <p:blipFill>
          <a:blip r:embed="rId2" cstate="print"/>
          <a:srcRect/>
          <a:stretch>
            <a:fillRect/>
          </a:stretch>
        </p:blipFill>
        <p:spPr bwMode="auto">
          <a:xfrm>
            <a:off x="4786314" y="281459"/>
            <a:ext cx="4357686" cy="5811837"/>
          </a:xfrm>
          <a:prstGeom prst="rect">
            <a:avLst/>
          </a:prstGeom>
          <a:noFill/>
          <a:ln w="9525">
            <a:noFill/>
            <a:miter lim="800000"/>
            <a:headEnd/>
            <a:tailEnd/>
          </a:ln>
        </p:spPr>
      </p:pic>
      <p:sp>
        <p:nvSpPr>
          <p:cNvPr id="5" name="Left Arrow 4"/>
          <p:cNvSpPr/>
          <p:nvPr/>
        </p:nvSpPr>
        <p:spPr>
          <a:xfrm rot="18715691">
            <a:off x="7530037" y="1649943"/>
            <a:ext cx="785818" cy="4286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 name="Picture 6" descr="Testes_GCT_Seminoma8"/>
          <p:cNvPicPr>
            <a:picLocks noChangeAspect="1" noChangeArrowheads="1"/>
          </p:cNvPicPr>
          <p:nvPr/>
        </p:nvPicPr>
        <p:blipFill>
          <a:blip r:embed="rId3" cstate="print"/>
          <a:srcRect/>
          <a:stretch>
            <a:fillRect/>
          </a:stretch>
        </p:blipFill>
        <p:spPr>
          <a:xfrm rot="5400000">
            <a:off x="-1001005" y="1000949"/>
            <a:ext cx="5859598" cy="4429156"/>
          </a:xfrm>
          <a:prstGeom prst="rect">
            <a:avLst/>
          </a:prstGeom>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2 - Θέση περιεχομένου"/>
          <p:cNvSpPr>
            <a:spLocks noGrp="1"/>
          </p:cNvSpPr>
          <p:nvPr>
            <p:ph idx="1"/>
          </p:nvPr>
        </p:nvSpPr>
        <p:spPr>
          <a:xfrm>
            <a:off x="0" y="476672"/>
            <a:ext cx="9144000" cy="6381328"/>
          </a:xfrm>
          <a:noFill/>
        </p:spPr>
        <p:txBody>
          <a:bodyPr>
            <a:normAutofit lnSpcReduction="10000"/>
          </a:bodyPr>
          <a:lstStyle/>
          <a:p>
            <a:pPr>
              <a:defRPr/>
            </a:pPr>
            <a:r>
              <a:rPr lang="el-GR" sz="1600" dirty="0" smtClean="0"/>
              <a:t>Σεμινωματώδης ή μη σεμινωματώδης</a:t>
            </a:r>
            <a:r>
              <a:rPr lang="en-US" sz="1600" dirty="0" smtClean="0"/>
              <a:t> </a:t>
            </a:r>
            <a:r>
              <a:rPr lang="el-GR" sz="1600" dirty="0" smtClean="0"/>
              <a:t> κατηγορία </a:t>
            </a:r>
            <a:r>
              <a:rPr lang="en-US" sz="1600" dirty="0" smtClean="0"/>
              <a:t>(</a:t>
            </a:r>
            <a:r>
              <a:rPr lang="el-GR" sz="1600" dirty="0" smtClean="0"/>
              <a:t>η δεύτερη,δυνητικώς επιθετικότερη, ακτινοάντοχη)</a:t>
            </a:r>
            <a:r>
              <a:rPr lang="en-US" sz="1600" dirty="0" smtClean="0"/>
              <a:t>.</a:t>
            </a:r>
            <a:r>
              <a:rPr lang="el-GR" sz="1600" dirty="0" smtClean="0"/>
              <a:t> Μετά από σωστή παθολογοανατομική εξέταση και τυποποίηση,  εν γένει ιάσιμοι όγκοι , ακόμα κι αν είναι προχωρημένου σταδίου. </a:t>
            </a:r>
          </a:p>
          <a:p>
            <a:pPr>
              <a:defRPr/>
            </a:pPr>
            <a:r>
              <a:rPr lang="el-GR" sz="1600" dirty="0" smtClean="0"/>
              <a:t>Αυξημένος κίνδυνος απομακρυσμένης μετάστασης σε ασθενείς κλινικού σταδίου Ι με νεοπλασματική </a:t>
            </a:r>
            <a:r>
              <a:rPr lang="el-GR" sz="1600" b="1" dirty="0" smtClean="0"/>
              <a:t>διήθηση αγγειακών χώρων</a:t>
            </a:r>
            <a:r>
              <a:rPr lang="el-GR" sz="1600" dirty="0" smtClean="0"/>
              <a:t>. Στενή παρακολούθηση, παρά  θεραπευτική παρέμβαση, υπό σκέψη σε ασθενείς με όγκους </a:t>
            </a:r>
            <a:r>
              <a:rPr lang="el-GR" sz="1600" u="sng" dirty="0" smtClean="0"/>
              <a:t>χωρίς</a:t>
            </a:r>
            <a:r>
              <a:rPr lang="el-GR" sz="1600" dirty="0" smtClean="0"/>
              <a:t> νεοπλασματικά αγγειακά έμβολα και με </a:t>
            </a:r>
            <a:r>
              <a:rPr lang="el-GR" sz="1600" u="sng" dirty="0" smtClean="0"/>
              <a:t>άλλες ευμενείς προγνωστικές παραμέτρους </a:t>
            </a:r>
            <a:r>
              <a:rPr lang="el-GR" sz="1600" dirty="0" smtClean="0"/>
              <a:t>(λ.χ. μικρή έκταση εμβρυϊκού καρκινώματος)</a:t>
            </a:r>
            <a:r>
              <a:rPr lang="en-US" sz="1600" dirty="0" smtClean="0"/>
              <a:t>.</a:t>
            </a:r>
          </a:p>
          <a:p>
            <a:pPr>
              <a:defRPr/>
            </a:pPr>
            <a:r>
              <a:rPr lang="el-GR" sz="1600" dirty="0" smtClean="0"/>
              <a:t>Σε ένα κατά τα άλλα αμιγές σεμίνωμα, η παρουσία </a:t>
            </a:r>
            <a:r>
              <a:rPr lang="el-GR" sz="1600" b="1" dirty="0" smtClean="0"/>
              <a:t>μερικής υποστροφής  </a:t>
            </a:r>
            <a:r>
              <a:rPr lang="el-GR" sz="1600" dirty="0" smtClean="0"/>
              <a:t>μπορεί να αντιπροσωπεύει ένα μη σεμινωματώδες συστατικό που έχει υποστρέψει.</a:t>
            </a:r>
          </a:p>
          <a:p>
            <a:pPr>
              <a:defRPr/>
            </a:pPr>
            <a:r>
              <a:rPr lang="el-GR" sz="1600" dirty="0" smtClean="0"/>
              <a:t>Η </a:t>
            </a:r>
            <a:r>
              <a:rPr lang="el-GR" sz="1600" b="1" dirty="0" smtClean="0"/>
              <a:t>παρουσία συγκυτιοτροφοβλαστικών κυττάρων</a:t>
            </a:r>
            <a:r>
              <a:rPr lang="el-GR" sz="1600" dirty="0" smtClean="0"/>
              <a:t>, πλην του χοριοκαρκινώματος,  δυνητικώς συνοδεύει κι άλλες  ιστολογικές ποικιλίες  όγκων γεννητικών κυττάρων , κυρίως σεμινώματα, και είναι υπεύθυνη για </a:t>
            </a:r>
            <a:r>
              <a:rPr lang="el-GR" sz="1600" b="1" i="1" dirty="0" smtClean="0"/>
              <a:t>κάποιου βαθμού </a:t>
            </a:r>
            <a:r>
              <a:rPr lang="el-GR" sz="1600" dirty="0" smtClean="0"/>
              <a:t>αύξηση της </a:t>
            </a:r>
            <a:r>
              <a:rPr lang="en-US" sz="1600" dirty="0" smtClean="0"/>
              <a:t>b-HGP </a:t>
            </a:r>
            <a:r>
              <a:rPr lang="el-GR" sz="1600" dirty="0" smtClean="0"/>
              <a:t>στον ορό  ( συνήθως όχι &gt; 1000 </a:t>
            </a:r>
            <a:r>
              <a:rPr lang="en-US" sz="1600" dirty="0" err="1" smtClean="0"/>
              <a:t>mIU</a:t>
            </a:r>
            <a:r>
              <a:rPr lang="en-US" sz="1600" dirty="0" smtClean="0"/>
              <a:t>/</a:t>
            </a:r>
            <a:r>
              <a:rPr lang="en-US" sz="1600" dirty="0" err="1" smtClean="0"/>
              <a:t>mL</a:t>
            </a:r>
            <a:r>
              <a:rPr lang="en-US" sz="1600" dirty="0" smtClean="0"/>
              <a:t>)</a:t>
            </a:r>
            <a:r>
              <a:rPr lang="el-GR" sz="1600" dirty="0" smtClean="0"/>
              <a:t>, η οποία στερείται κλινικής σημασίας. Αντίθετα, η  πέραν του μετρίου ορολογικώς αυξημένη </a:t>
            </a:r>
            <a:r>
              <a:rPr lang="el-GR" sz="1600" b="1" dirty="0" smtClean="0"/>
              <a:t>Α</a:t>
            </a:r>
            <a:r>
              <a:rPr lang="en-US" sz="1600" b="1" dirty="0" smtClean="0"/>
              <a:t>FP</a:t>
            </a:r>
            <a:r>
              <a:rPr lang="el-GR" sz="1600" b="1" dirty="0" smtClean="0"/>
              <a:t> σε ένα ιστολογικώς διαγνωσμένο «αμιγές» σεμίνωμα </a:t>
            </a:r>
            <a:r>
              <a:rPr lang="el-GR" sz="1600" dirty="0" smtClean="0"/>
              <a:t>υποδηλώνει την ύπαρξη μη σεμινωματώδους συστατικού όγκου γεννητικών κυττάρων ή ηπατική νόσο.</a:t>
            </a:r>
          </a:p>
          <a:p>
            <a:pPr>
              <a:defRPr/>
            </a:pPr>
            <a:r>
              <a:rPr lang="el-GR" sz="1600" dirty="0" smtClean="0"/>
              <a:t>Η ανίχνευση </a:t>
            </a:r>
            <a:r>
              <a:rPr lang="en-US" sz="1600" dirty="0" smtClean="0"/>
              <a:t>GCNIS </a:t>
            </a:r>
            <a:r>
              <a:rPr lang="el-GR" sz="1600" dirty="0" smtClean="0"/>
              <a:t>σε παρακείμενα του όγκου ορχικά σωληνάρια </a:t>
            </a:r>
            <a:r>
              <a:rPr lang="el-GR" sz="1600" b="1" dirty="0" smtClean="0"/>
              <a:t>αποδεικνύει το κακόηθες δυναμικό του όγκου, </a:t>
            </a:r>
            <a:r>
              <a:rPr lang="el-GR" sz="1600" dirty="0" smtClean="0"/>
              <a:t>ανεξαρτήτως των μορφολογικών του χαρακτηριστικών. </a:t>
            </a:r>
            <a:endParaRPr lang="en-US" sz="1600" dirty="0" smtClean="0"/>
          </a:p>
          <a:p>
            <a:pPr>
              <a:defRPr/>
            </a:pPr>
            <a:r>
              <a:rPr lang="el-GR" sz="1600" b="1" dirty="0" smtClean="0"/>
              <a:t>Το τεράτωμα στον ενήλικα έχει μεταστατικό δυναμικό, </a:t>
            </a:r>
            <a:r>
              <a:rPr lang="el-GR" sz="1600" dirty="0" smtClean="0"/>
              <a:t>άσχετα από των ωριμότητα ή αωρότητα των συστατικών του. </a:t>
            </a:r>
            <a:r>
              <a:rPr lang="el-GR" sz="1600" dirty="0" smtClean="0">
                <a:effectLst>
                  <a:outerShdw blurRad="38100" dist="38100" dir="2700000" algn="tl">
                    <a:srgbClr val="000000">
                      <a:alpha val="43137"/>
                    </a:srgbClr>
                  </a:outerShdw>
                </a:effectLst>
              </a:rPr>
              <a:t>Επισφαλής η εκτίμηση υλικού ταχείας βιοψίας.</a:t>
            </a:r>
          </a:p>
          <a:p>
            <a:pPr>
              <a:defRPr/>
            </a:pPr>
            <a:r>
              <a:rPr lang="el-GR" sz="1600" dirty="0" smtClean="0"/>
              <a:t>Σημαντικότατη η ιστολογική τυποποίηση  βιώσιμων </a:t>
            </a:r>
            <a:r>
              <a:rPr lang="el-GR" sz="1600" u="sng" dirty="0" smtClean="0"/>
              <a:t>μεταστατικών</a:t>
            </a:r>
            <a:r>
              <a:rPr lang="el-GR" sz="1600" dirty="0" smtClean="0"/>
              <a:t> όγκων γεννητικών κυττάρων μετά από αρχική χημειοθεραπεία και συγκεκριμένα κατά πόσο πρόκειται για μεταστατικό υπολειμματικό τεράτωμα ή μη τερατωματώδη όγκο γεννητικών κυττάρων με τα αντίστοιχα ποσοστά . Η αμιγής τερατωματώδης μετάσταση γενικώς αντιμετωπίζεται μόνο με χειρουργική εξαίρεση, ενώ οι ασθενείς με άλλες ποικιλίες μεταστατικών όγκων γεννητικών κυττάρων παίρνουν επιπρόσθετη χημειοθεραπεία. Η παρουσία τερατώματος σε μια υπολειμματική μάζα επιβάλλει την πλήρη χειρουργική εξαίρεσή της</a:t>
            </a:r>
            <a:r>
              <a:rPr lang="en-US" sz="1600" dirty="0" smtClean="0"/>
              <a:t>,</a:t>
            </a:r>
            <a:r>
              <a:rPr lang="el-GR" sz="1600" dirty="0" smtClean="0"/>
              <a:t> καθώς υπάρχει το ενδεχόμενο </a:t>
            </a:r>
            <a:r>
              <a:rPr lang="el-GR" sz="1600" dirty="0" err="1" smtClean="0"/>
              <a:t>μετατερατωματώδους</a:t>
            </a:r>
            <a:r>
              <a:rPr lang="el-GR" sz="1600" dirty="0" smtClean="0"/>
              <a:t>  μετάπτωσης σε σωματικού τύπου κακοήθη νεοπλασία.</a:t>
            </a:r>
          </a:p>
          <a:p>
            <a:pPr>
              <a:defRPr/>
            </a:pPr>
            <a:endParaRPr lang="el-GR" sz="1600" dirty="0" smtClean="0"/>
          </a:p>
        </p:txBody>
      </p:sp>
      <p:sp>
        <p:nvSpPr>
          <p:cNvPr id="4" name="1 - Τίτλος"/>
          <p:cNvSpPr>
            <a:spLocks noGrp="1"/>
          </p:cNvSpPr>
          <p:nvPr>
            <p:ph type="title"/>
          </p:nvPr>
        </p:nvSpPr>
        <p:spPr>
          <a:xfrm>
            <a:off x="0" y="-99392"/>
            <a:ext cx="9144000" cy="504056"/>
          </a:xfrm>
        </p:spPr>
        <p:txBody>
          <a:bodyPr>
            <a:noAutofit/>
          </a:bodyPr>
          <a:lstStyle/>
          <a:p>
            <a:pPr>
              <a:defRPr/>
            </a:pPr>
            <a:r>
              <a:rPr lang="en-US" sz="2400" spc="300" dirty="0" smtClean="0"/>
              <a:t>K</a:t>
            </a:r>
            <a:r>
              <a:rPr lang="el-GR" sz="2400" spc="300" dirty="0" err="1" smtClean="0"/>
              <a:t>λινική</a:t>
            </a:r>
            <a:r>
              <a:rPr lang="el-GR" sz="2400" spc="300" dirty="0" smtClean="0"/>
              <a:t> </a:t>
            </a:r>
            <a:r>
              <a:rPr lang="el-GR" sz="2400" dirty="0" smtClean="0"/>
              <a:t>αξιολόγηση </a:t>
            </a:r>
            <a:r>
              <a:rPr lang="el-GR" sz="2400" dirty="0" err="1" smtClean="0"/>
              <a:t>παθολογοανατομικών</a:t>
            </a:r>
            <a:r>
              <a:rPr lang="el-GR" sz="2400" dirty="0" smtClean="0"/>
              <a:t> παραμέτρων</a:t>
            </a:r>
            <a:endParaRPr lang="el-GR" sz="2400"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7826">
                                            <p:txEl>
                                              <p:pRg st="0" end="0"/>
                                            </p:txEl>
                                          </p:spTgt>
                                        </p:tgtEl>
                                      </p:cBhvr>
                                    </p:animEffect>
                                    <p:set>
                                      <p:cBhvr>
                                        <p:cTn id="7" dur="1" fill="hold">
                                          <p:stCondLst>
                                            <p:cond delay="499"/>
                                          </p:stCondLst>
                                        </p:cTn>
                                        <p:tgtEl>
                                          <p:spTgt spid="77826">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826">
                                            <p:txEl>
                                              <p:pRg st="1" end="1"/>
                                            </p:txEl>
                                          </p:spTgt>
                                        </p:tgtEl>
                                        <p:attrNameLst>
                                          <p:attrName>style.visibility</p:attrName>
                                        </p:attrNameLst>
                                      </p:cBhvr>
                                      <p:to>
                                        <p:strVal val="visible"/>
                                      </p:to>
                                    </p:set>
                                    <p:animEffect transition="in" filter="fade">
                                      <p:cBhvr>
                                        <p:cTn id="12" dur="500"/>
                                        <p:tgtEl>
                                          <p:spTgt spid="778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77826">
                                            <p:txEl>
                                              <p:pRg st="1" end="1"/>
                                            </p:txEl>
                                          </p:spTgt>
                                        </p:tgtEl>
                                      </p:cBhvr>
                                    </p:animEffect>
                                    <p:set>
                                      <p:cBhvr>
                                        <p:cTn id="17" dur="1" fill="hold">
                                          <p:stCondLst>
                                            <p:cond delay="499"/>
                                          </p:stCondLst>
                                        </p:cTn>
                                        <p:tgtEl>
                                          <p:spTgt spid="77826">
                                            <p:txEl>
                                              <p:pRg st="1" end="1"/>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7826">
                                            <p:txEl>
                                              <p:pRg st="2" end="2"/>
                                            </p:txEl>
                                          </p:spTgt>
                                        </p:tgtEl>
                                        <p:attrNameLst>
                                          <p:attrName>style.visibility</p:attrName>
                                        </p:attrNameLst>
                                      </p:cBhvr>
                                      <p:to>
                                        <p:strVal val="visible"/>
                                      </p:to>
                                    </p:set>
                                    <p:animEffect transition="in" filter="fade">
                                      <p:cBhvr>
                                        <p:cTn id="22" dur="500"/>
                                        <p:tgtEl>
                                          <p:spTgt spid="7782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77826">
                                            <p:txEl>
                                              <p:pRg st="2" end="2"/>
                                            </p:txEl>
                                          </p:spTgt>
                                        </p:tgtEl>
                                      </p:cBhvr>
                                    </p:animEffect>
                                    <p:set>
                                      <p:cBhvr>
                                        <p:cTn id="27" dur="1" fill="hold">
                                          <p:stCondLst>
                                            <p:cond delay="499"/>
                                          </p:stCondLst>
                                        </p:cTn>
                                        <p:tgtEl>
                                          <p:spTgt spid="77826">
                                            <p:txEl>
                                              <p:pRg st="2" end="2"/>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7826">
                                            <p:txEl>
                                              <p:pRg st="3" end="3"/>
                                            </p:txEl>
                                          </p:spTgt>
                                        </p:tgtEl>
                                        <p:attrNameLst>
                                          <p:attrName>style.visibility</p:attrName>
                                        </p:attrNameLst>
                                      </p:cBhvr>
                                      <p:to>
                                        <p:strVal val="visible"/>
                                      </p:to>
                                    </p:set>
                                    <p:animEffect transition="in" filter="fade">
                                      <p:cBhvr>
                                        <p:cTn id="32" dur="500"/>
                                        <p:tgtEl>
                                          <p:spTgt spid="7782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77826">
                                            <p:txEl>
                                              <p:pRg st="3" end="3"/>
                                            </p:txEl>
                                          </p:spTgt>
                                        </p:tgtEl>
                                      </p:cBhvr>
                                    </p:animEffect>
                                    <p:set>
                                      <p:cBhvr>
                                        <p:cTn id="37" dur="1" fill="hold">
                                          <p:stCondLst>
                                            <p:cond delay="499"/>
                                          </p:stCondLst>
                                        </p:cTn>
                                        <p:tgtEl>
                                          <p:spTgt spid="77826">
                                            <p:txEl>
                                              <p:pRg st="3" end="3"/>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7826">
                                            <p:txEl>
                                              <p:pRg st="4" end="4"/>
                                            </p:txEl>
                                          </p:spTgt>
                                        </p:tgtEl>
                                        <p:attrNameLst>
                                          <p:attrName>style.visibility</p:attrName>
                                        </p:attrNameLst>
                                      </p:cBhvr>
                                      <p:to>
                                        <p:strVal val="visible"/>
                                      </p:to>
                                    </p:set>
                                    <p:animEffect transition="in" filter="fade">
                                      <p:cBhvr>
                                        <p:cTn id="42" dur="500"/>
                                        <p:tgtEl>
                                          <p:spTgt spid="77826">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77826">
                                            <p:txEl>
                                              <p:pRg st="4" end="4"/>
                                            </p:txEl>
                                          </p:spTgt>
                                        </p:tgtEl>
                                      </p:cBhvr>
                                    </p:animEffect>
                                    <p:set>
                                      <p:cBhvr>
                                        <p:cTn id="47" dur="1" fill="hold">
                                          <p:stCondLst>
                                            <p:cond delay="499"/>
                                          </p:stCondLst>
                                        </p:cTn>
                                        <p:tgtEl>
                                          <p:spTgt spid="77826">
                                            <p:txEl>
                                              <p:pRg st="4" end="4"/>
                                            </p:txEl>
                                          </p:spTgt>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7826">
                                            <p:txEl>
                                              <p:pRg st="5" end="5"/>
                                            </p:txEl>
                                          </p:spTgt>
                                        </p:tgtEl>
                                        <p:attrNameLst>
                                          <p:attrName>style.visibility</p:attrName>
                                        </p:attrNameLst>
                                      </p:cBhvr>
                                      <p:to>
                                        <p:strVal val="visible"/>
                                      </p:to>
                                    </p:set>
                                    <p:animEffect transition="in" filter="fade">
                                      <p:cBhvr>
                                        <p:cTn id="52" dur="500"/>
                                        <p:tgtEl>
                                          <p:spTgt spid="77826">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77826">
                                            <p:txEl>
                                              <p:pRg st="5" end="5"/>
                                            </p:txEl>
                                          </p:spTgt>
                                        </p:tgtEl>
                                      </p:cBhvr>
                                    </p:animEffect>
                                    <p:set>
                                      <p:cBhvr>
                                        <p:cTn id="57" dur="1" fill="hold">
                                          <p:stCondLst>
                                            <p:cond delay="499"/>
                                          </p:stCondLst>
                                        </p:cTn>
                                        <p:tgtEl>
                                          <p:spTgt spid="77826">
                                            <p:txEl>
                                              <p:pRg st="5" end="5"/>
                                            </p:txEl>
                                          </p:spTgt>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7826">
                                            <p:txEl>
                                              <p:pRg st="6" end="6"/>
                                            </p:txEl>
                                          </p:spTgt>
                                        </p:tgtEl>
                                        <p:attrNameLst>
                                          <p:attrName>style.visibility</p:attrName>
                                        </p:attrNameLst>
                                      </p:cBhvr>
                                      <p:to>
                                        <p:strVal val="visible"/>
                                      </p:to>
                                    </p:set>
                                    <p:animEffect transition="in" filter="fade">
                                      <p:cBhvr>
                                        <p:cTn id="62" dur="500"/>
                                        <p:tgtEl>
                                          <p:spTgt spid="7782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6" descr="Erythroplasia of Queyrat (Image courtesy of Hon P..."/>
          <p:cNvPicPr>
            <a:picLocks noChangeAspect="1" noChangeArrowheads="1"/>
          </p:cNvPicPr>
          <p:nvPr/>
        </p:nvPicPr>
        <p:blipFill>
          <a:blip r:embed="rId2" cstate="print"/>
          <a:srcRect/>
          <a:stretch>
            <a:fillRect/>
          </a:stretch>
        </p:blipFill>
        <p:spPr bwMode="auto">
          <a:xfrm>
            <a:off x="0" y="0"/>
            <a:ext cx="6076950" cy="6858000"/>
          </a:xfrm>
          <a:prstGeom prst="rect">
            <a:avLst/>
          </a:prstGeom>
          <a:noFill/>
          <a:ln w="9525">
            <a:noFill/>
            <a:miter lim="800000"/>
            <a:headEnd/>
            <a:tailEnd/>
          </a:ln>
        </p:spPr>
      </p:pic>
      <p:sp>
        <p:nvSpPr>
          <p:cNvPr id="3" name="2 - Θέση περιεχομένου"/>
          <p:cNvSpPr>
            <a:spLocks noGrp="1"/>
          </p:cNvSpPr>
          <p:nvPr>
            <p:ph idx="1"/>
          </p:nvPr>
        </p:nvSpPr>
        <p:spPr>
          <a:xfrm>
            <a:off x="6072198" y="0"/>
            <a:ext cx="3071802" cy="6858000"/>
          </a:xfrm>
        </p:spPr>
        <p:txBody>
          <a:bodyPr>
            <a:normAutofit fontScale="70000" lnSpcReduction="20000"/>
          </a:bodyPr>
          <a:lstStyle/>
          <a:p>
            <a:pPr algn="ctr">
              <a:buNone/>
            </a:pPr>
            <a:r>
              <a:rPr lang="el-GR" dirty="0" smtClean="0"/>
              <a:t>    </a:t>
            </a:r>
            <a:r>
              <a:rPr lang="el-GR" b="1" spc="300" dirty="0" smtClean="0"/>
              <a:t>ΑΛΛΟΙΩΣΕΙΣ   ΠΕΟΥΣ</a:t>
            </a:r>
          </a:p>
          <a:p>
            <a:endParaRPr lang="el-GR" dirty="0" smtClean="0"/>
          </a:p>
          <a:p>
            <a:r>
              <a:rPr lang="en-US" dirty="0" smtClean="0"/>
              <a:t>O</a:t>
            </a:r>
            <a:r>
              <a:rPr lang="el-GR" dirty="0" smtClean="0"/>
              <a:t>μαλή, λαμπερή, ελαφρώς υπεγειρμένη, βελούδινης υφής, ερυθηματώδης πλάκα στη βάλανο ή και στην ακροποσθία σε υπερήλικα.</a:t>
            </a:r>
            <a:endParaRPr lang="en-US" dirty="0" smtClean="0"/>
          </a:p>
          <a:p>
            <a:endParaRPr lang="el-GR" dirty="0" smtClean="0"/>
          </a:p>
          <a:p>
            <a:r>
              <a:rPr lang="el-GR" dirty="0" smtClean="0"/>
              <a:t>Κλινική ΔΔ</a:t>
            </a:r>
            <a:r>
              <a:rPr lang="en-US" dirty="0" smtClean="0"/>
              <a:t>:</a:t>
            </a:r>
          </a:p>
          <a:p>
            <a:pPr>
              <a:buNone/>
            </a:pPr>
            <a:r>
              <a:rPr lang="en-US" dirty="0" smtClean="0"/>
              <a:t>-</a:t>
            </a:r>
            <a:r>
              <a:rPr lang="el-GR" dirty="0" smtClean="0"/>
              <a:t>    Βαλανίτιδα του </a:t>
            </a:r>
            <a:r>
              <a:rPr lang="en-US" dirty="0" smtClean="0"/>
              <a:t>Zoon, </a:t>
            </a:r>
            <a:r>
              <a:rPr lang="el-GR" dirty="0" smtClean="0"/>
              <a:t>φαρμακευτικό εξάνθημα (συνηγορούντος ανάλογου ιστορικού), </a:t>
            </a:r>
            <a:r>
              <a:rPr lang="el-GR" spc="300" dirty="0" smtClean="0">
                <a:effectLst>
                  <a:outerShdw blurRad="38100" dist="38100" dir="2700000" algn="tl">
                    <a:srgbClr val="000000">
                      <a:alpha val="43137"/>
                    </a:srgbClr>
                  </a:outerShdw>
                </a:effectLst>
              </a:rPr>
              <a:t>ομαλός</a:t>
            </a:r>
            <a:r>
              <a:rPr lang="el-GR" dirty="0" smtClean="0">
                <a:effectLst>
                  <a:outerShdw blurRad="38100" dist="38100" dir="2700000" algn="tl">
                    <a:srgbClr val="000000">
                      <a:alpha val="43137"/>
                    </a:srgbClr>
                  </a:outerShdw>
                </a:effectLst>
              </a:rPr>
              <a:t> </a:t>
            </a:r>
            <a:r>
              <a:rPr lang="el-GR" dirty="0" smtClean="0"/>
              <a:t>λειχήνας, ψωρίαση.</a:t>
            </a:r>
          </a:p>
          <a:p>
            <a:pPr>
              <a:buNone/>
            </a:pPr>
            <a:endParaRPr lang="el-GR" dirty="0" smtClean="0"/>
          </a:p>
          <a:p>
            <a:pPr>
              <a:buNone/>
            </a:pPr>
            <a:r>
              <a:rPr lang="en-US" dirty="0" smtClean="0"/>
              <a:t>-</a:t>
            </a:r>
            <a:r>
              <a:rPr lang="el-GR" dirty="0" smtClean="0"/>
              <a:t>    Ενδοεπιθηλιακή νεοπλασία </a:t>
            </a:r>
            <a:r>
              <a:rPr lang="en-US" dirty="0" err="1" smtClean="0"/>
              <a:t>PeIN</a:t>
            </a:r>
            <a:r>
              <a:rPr lang="en-US" dirty="0" smtClean="0"/>
              <a:t>.</a:t>
            </a:r>
            <a:endParaRPr lang="el-GR"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ΕΝΔΟΕΠΙΘΗΛΙΑΚΗ ΝΕΟΠΛΑΣΙΑ </a:t>
            </a:r>
            <a:r>
              <a:rPr lang="en-US" b="1" dirty="0" smtClean="0"/>
              <a:t/>
            </a:r>
            <a:br>
              <a:rPr lang="en-US" b="1" dirty="0" smtClean="0"/>
            </a:br>
            <a:r>
              <a:rPr lang="el-GR" b="1" dirty="0" smtClean="0"/>
              <a:t>ΤΟΥ ΠΕΟΥΣ </a:t>
            </a:r>
            <a:r>
              <a:rPr lang="en-US" b="1" dirty="0" smtClean="0"/>
              <a:t>(</a:t>
            </a:r>
            <a:r>
              <a:rPr lang="en-US" b="1" dirty="0" err="1" smtClean="0"/>
              <a:t>PeIN</a:t>
            </a:r>
            <a:r>
              <a:rPr lang="en-US" b="1" dirty="0" smtClean="0"/>
              <a:t>) </a:t>
            </a:r>
            <a:endParaRPr lang="el-GR" b="1" dirty="0"/>
          </a:p>
        </p:txBody>
      </p:sp>
      <p:sp>
        <p:nvSpPr>
          <p:cNvPr id="3" name="2 - Θέση περιεχομένου"/>
          <p:cNvSpPr>
            <a:spLocks noGrp="1"/>
          </p:cNvSpPr>
          <p:nvPr>
            <p:ph idx="1"/>
          </p:nvPr>
        </p:nvSpPr>
        <p:spPr>
          <a:xfrm>
            <a:off x="0" y="1412776"/>
            <a:ext cx="9144000" cy="5445224"/>
          </a:xfrm>
        </p:spPr>
        <p:txBody>
          <a:bodyPr>
            <a:normAutofit fontScale="25000" lnSpcReduction="20000"/>
          </a:bodyPr>
          <a:lstStyle/>
          <a:p>
            <a:pPr algn="just">
              <a:buNone/>
            </a:pPr>
            <a:r>
              <a:rPr lang="en-US" sz="7200" b="1" dirty="0" smtClean="0">
                <a:solidFill>
                  <a:schemeClr val="accent2">
                    <a:lumMod val="50000"/>
                  </a:schemeClr>
                </a:solidFill>
              </a:rPr>
              <a:t>X</a:t>
            </a:r>
            <a:r>
              <a:rPr lang="el-GR" sz="7200" b="1" dirty="0" err="1" smtClean="0">
                <a:solidFill>
                  <a:schemeClr val="accent2">
                    <a:lumMod val="50000"/>
                  </a:schemeClr>
                </a:solidFill>
              </a:rPr>
              <a:t>αμηλόβαθμη</a:t>
            </a:r>
            <a:r>
              <a:rPr lang="el-GR" sz="7200" b="1" dirty="0" smtClean="0">
                <a:solidFill>
                  <a:schemeClr val="accent2">
                    <a:lumMod val="50000"/>
                  </a:schemeClr>
                </a:solidFill>
              </a:rPr>
              <a:t>, (διαφοροποιημένη, απλή) </a:t>
            </a:r>
            <a:r>
              <a:rPr lang="en-US" sz="7200" b="1" dirty="0" err="1" smtClean="0">
                <a:solidFill>
                  <a:schemeClr val="accent2">
                    <a:lumMod val="50000"/>
                  </a:schemeClr>
                </a:solidFill>
              </a:rPr>
              <a:t>PeIN</a:t>
            </a:r>
            <a:r>
              <a:rPr lang="en-US" sz="7200" dirty="0" smtClean="0"/>
              <a:t>: </a:t>
            </a:r>
            <a:r>
              <a:rPr lang="el-GR" sz="7200" dirty="0" smtClean="0"/>
              <a:t>Στη μικρή μεγέθυνση, η ατυπία περιορίζεται στην </a:t>
            </a:r>
            <a:r>
              <a:rPr lang="el-GR" sz="7200" dirty="0" smtClean="0">
                <a:effectLst>
                  <a:outerShdw blurRad="38100" dist="38100" dir="2700000" algn="tl">
                    <a:srgbClr val="000000">
                      <a:alpha val="43137"/>
                    </a:srgbClr>
                  </a:outerShdw>
                </a:effectLst>
              </a:rPr>
              <a:t>κατώτερη</a:t>
            </a:r>
            <a:r>
              <a:rPr lang="el-GR" sz="7200" dirty="0" smtClean="0"/>
              <a:t> μοίρα του επιθηλίου όπου ανευρίσκονται άτυπα βασικά κύτταρα με υπερχρωμικούς πυρήνες. Επιμήκυνση επιθηλιακών καταδύσεων. Στη μεγάλη μεγέθυνση, </a:t>
            </a:r>
            <a:r>
              <a:rPr lang="el-GR" sz="7200" dirty="0" err="1" smtClean="0"/>
              <a:t>υποσημαινόμενη</a:t>
            </a:r>
            <a:r>
              <a:rPr lang="el-GR" sz="7200" dirty="0" smtClean="0"/>
              <a:t> </a:t>
            </a:r>
            <a:r>
              <a:rPr lang="el-GR" sz="7200" dirty="0" err="1" smtClean="0"/>
              <a:t>δυσωρίμανση</a:t>
            </a:r>
            <a:r>
              <a:rPr lang="el-GR" sz="7200" dirty="0" smtClean="0"/>
              <a:t> σε όλα τα επίπεδα του επιθηλίου με παρουσία μεγάλων </a:t>
            </a:r>
            <a:r>
              <a:rPr lang="el-GR" sz="7200" dirty="0" err="1" smtClean="0"/>
              <a:t>ηωσινόφιλων</a:t>
            </a:r>
            <a:r>
              <a:rPr lang="el-GR" sz="7200" dirty="0" smtClean="0"/>
              <a:t> </a:t>
            </a:r>
            <a:r>
              <a:rPr lang="el-GR" sz="7200" dirty="0" err="1" smtClean="0"/>
              <a:t>κερατινοκυττάρων</a:t>
            </a:r>
            <a:r>
              <a:rPr lang="el-GR" sz="7200" dirty="0" smtClean="0"/>
              <a:t> &amp;  σφαιρών κερατίνης. </a:t>
            </a:r>
            <a:r>
              <a:rPr lang="el-GR" sz="7200" dirty="0" smtClean="0">
                <a:effectLst>
                  <a:outerShdw blurRad="38100" dist="38100" dir="2700000" algn="tl">
                    <a:srgbClr val="000000">
                      <a:alpha val="43137"/>
                    </a:srgbClr>
                  </a:outerShdw>
                </a:effectLst>
              </a:rPr>
              <a:t>Απουσία</a:t>
            </a:r>
            <a:r>
              <a:rPr lang="el-GR" sz="7200" dirty="0" smtClean="0"/>
              <a:t> </a:t>
            </a:r>
            <a:r>
              <a:rPr lang="el-GR" sz="7200" dirty="0" err="1" smtClean="0"/>
              <a:t>κοιλοκυττάρωσης</a:t>
            </a:r>
            <a:r>
              <a:rPr lang="el-GR" sz="7200" dirty="0" smtClean="0"/>
              <a:t>. Συσχέτιση με ιστορικό </a:t>
            </a:r>
            <a:r>
              <a:rPr lang="el-GR" sz="7200" dirty="0" smtClean="0">
                <a:effectLst>
                  <a:outerShdw blurRad="38100" dist="38100" dir="2700000" algn="tl">
                    <a:srgbClr val="000000">
                      <a:alpha val="43137"/>
                    </a:srgbClr>
                  </a:outerShdw>
                </a:effectLst>
              </a:rPr>
              <a:t>σκληρυντικού λειχήνα</a:t>
            </a:r>
            <a:r>
              <a:rPr lang="el-GR" sz="7200" dirty="0" smtClean="0"/>
              <a:t>.</a:t>
            </a:r>
          </a:p>
          <a:p>
            <a:pPr algn="just">
              <a:buNone/>
            </a:pPr>
            <a:r>
              <a:rPr lang="el-GR" sz="7200" dirty="0" smtClean="0"/>
              <a:t>      ΔΔ από υπερπλασία πλακώδους επιθηλίου / χρόνιο </a:t>
            </a:r>
            <a:r>
              <a:rPr lang="el-GR" sz="7200" dirty="0" smtClean="0">
                <a:effectLst>
                  <a:outerShdw blurRad="38100" dist="38100" dir="2700000" algn="tl">
                    <a:srgbClr val="000000">
                      <a:alpha val="43137"/>
                    </a:srgbClr>
                  </a:outerShdw>
                </a:effectLst>
              </a:rPr>
              <a:t>απλό,</a:t>
            </a:r>
            <a:r>
              <a:rPr lang="el-GR" sz="7200" dirty="0" smtClean="0"/>
              <a:t> </a:t>
            </a:r>
            <a:r>
              <a:rPr lang="el-GR" sz="7200" spc="300" dirty="0" smtClean="0">
                <a:effectLst>
                  <a:outerShdw blurRad="38100" dist="38100" dir="2700000" algn="tl">
                    <a:srgbClr val="000000">
                      <a:alpha val="43137"/>
                    </a:srgbClr>
                  </a:outerShdw>
                </a:effectLst>
              </a:rPr>
              <a:t>ομαλό</a:t>
            </a:r>
            <a:r>
              <a:rPr lang="el-GR" sz="7200" dirty="0" smtClean="0">
                <a:effectLst>
                  <a:outerShdw blurRad="38100" dist="38100" dir="2700000" algn="tl">
                    <a:srgbClr val="000000">
                      <a:alpha val="43137"/>
                    </a:srgbClr>
                  </a:outerShdw>
                </a:effectLst>
              </a:rPr>
              <a:t> </a:t>
            </a:r>
            <a:r>
              <a:rPr lang="el-GR" sz="7200" dirty="0" smtClean="0"/>
              <a:t>λειχήνα. Η τελευταία οντότητα έχει αντιδραστικό χαρακτήρα και στερείται τόσο </a:t>
            </a:r>
            <a:r>
              <a:rPr lang="el-GR" sz="7200" dirty="0" err="1" smtClean="0"/>
              <a:t>ατυπίας</a:t>
            </a:r>
            <a:r>
              <a:rPr lang="el-GR" sz="7200" dirty="0" smtClean="0"/>
              <a:t> στη βασική μοίρα του επιθηλίου όσο και </a:t>
            </a:r>
            <a:r>
              <a:rPr lang="el-GR" sz="7200" dirty="0" err="1" smtClean="0"/>
              <a:t>δυσωρίμανσης</a:t>
            </a:r>
            <a:r>
              <a:rPr lang="el-GR" sz="7200" dirty="0" smtClean="0"/>
              <a:t> των </a:t>
            </a:r>
            <a:r>
              <a:rPr lang="el-GR" sz="7200" dirty="0" err="1" smtClean="0"/>
              <a:t>κερατινοκυττάρων</a:t>
            </a:r>
            <a:r>
              <a:rPr lang="el-GR" sz="7200" dirty="0" smtClean="0"/>
              <a:t>.  </a:t>
            </a:r>
          </a:p>
          <a:p>
            <a:pPr algn="just">
              <a:buNone/>
            </a:pPr>
            <a:endParaRPr lang="el-GR" sz="4500" dirty="0" smtClean="0"/>
          </a:p>
          <a:p>
            <a:pPr algn="just">
              <a:buNone/>
            </a:pPr>
            <a:r>
              <a:rPr lang="el-GR" sz="7200" b="1" dirty="0" smtClean="0">
                <a:solidFill>
                  <a:srgbClr val="FF0000"/>
                </a:solidFill>
              </a:rPr>
              <a:t>Υψηλόβαθμη </a:t>
            </a:r>
            <a:r>
              <a:rPr lang="en-US" sz="7200" b="1" dirty="0" err="1" smtClean="0">
                <a:solidFill>
                  <a:srgbClr val="FF0000"/>
                </a:solidFill>
              </a:rPr>
              <a:t>PeIN</a:t>
            </a:r>
            <a:r>
              <a:rPr lang="en-US" sz="7200" dirty="0" smtClean="0"/>
              <a:t>:</a:t>
            </a:r>
          </a:p>
          <a:p>
            <a:pPr algn="just">
              <a:buNone/>
            </a:pPr>
            <a:r>
              <a:rPr lang="en-US" sz="7200" dirty="0" smtClean="0"/>
              <a:t>       1) </a:t>
            </a:r>
            <a:r>
              <a:rPr lang="el-GR" sz="7200" dirty="0" err="1" smtClean="0">
                <a:solidFill>
                  <a:srgbClr val="FF0000"/>
                </a:solidFill>
              </a:rPr>
              <a:t>Κονδυλωματώδης</a:t>
            </a:r>
            <a:r>
              <a:rPr lang="el-GR" sz="7200" dirty="0" smtClean="0">
                <a:solidFill>
                  <a:srgbClr val="FF0000"/>
                </a:solidFill>
              </a:rPr>
              <a:t>  </a:t>
            </a:r>
            <a:r>
              <a:rPr lang="en-US" sz="7200" dirty="0" smtClean="0">
                <a:solidFill>
                  <a:srgbClr val="FF0000"/>
                </a:solidFill>
              </a:rPr>
              <a:t>(warty) </a:t>
            </a:r>
            <a:r>
              <a:rPr lang="en-US" sz="7200" dirty="0" err="1" smtClean="0">
                <a:solidFill>
                  <a:srgbClr val="FF0000"/>
                </a:solidFill>
              </a:rPr>
              <a:t>PeIN</a:t>
            </a:r>
            <a:r>
              <a:rPr lang="en-US" sz="7200" dirty="0" smtClean="0"/>
              <a:t>:  </a:t>
            </a:r>
            <a:r>
              <a:rPr lang="el-GR" sz="7200" dirty="0" smtClean="0"/>
              <a:t>Πλειόμορφα κύτταρα με χαρακτήρες </a:t>
            </a:r>
            <a:r>
              <a:rPr lang="el-GR" sz="7200" dirty="0" err="1" smtClean="0">
                <a:effectLst>
                  <a:outerShdw blurRad="38100" dist="38100" dir="2700000" algn="tl">
                    <a:srgbClr val="000000">
                      <a:alpha val="43137"/>
                    </a:srgbClr>
                  </a:outerShdw>
                </a:effectLst>
              </a:rPr>
              <a:t>κοιλοκυτταρικής</a:t>
            </a:r>
            <a:r>
              <a:rPr lang="el-GR" sz="7200" dirty="0" smtClean="0">
                <a:effectLst>
                  <a:outerShdw blurRad="38100" dist="38100" dir="2700000" algn="tl">
                    <a:srgbClr val="000000">
                      <a:alpha val="43137"/>
                    </a:srgbClr>
                  </a:outerShdw>
                </a:effectLst>
              </a:rPr>
              <a:t> </a:t>
            </a:r>
            <a:r>
              <a:rPr lang="el-GR" sz="7200" dirty="0" err="1" smtClean="0">
                <a:effectLst>
                  <a:outerShdw blurRad="38100" dist="38100" dir="2700000" algn="tl">
                    <a:srgbClr val="000000">
                      <a:alpha val="43137"/>
                    </a:srgbClr>
                  </a:outerShdw>
                </a:effectLst>
              </a:rPr>
              <a:t>ατυπίας</a:t>
            </a:r>
            <a:r>
              <a:rPr lang="el-GR" sz="7200" dirty="0" smtClean="0">
                <a:effectLst>
                  <a:outerShdw blurRad="38100" dist="38100" dir="2700000" algn="tl">
                    <a:srgbClr val="000000">
                      <a:alpha val="43137"/>
                    </a:srgbClr>
                  </a:outerShdw>
                </a:effectLst>
              </a:rPr>
              <a:t> </a:t>
            </a:r>
            <a:r>
              <a:rPr lang="el-GR" sz="7200" dirty="0" smtClean="0"/>
              <a:t> </a:t>
            </a:r>
            <a:r>
              <a:rPr lang="en-US" sz="7200" dirty="0" smtClean="0"/>
              <a:t>[</a:t>
            </a:r>
            <a:r>
              <a:rPr lang="el-GR" sz="7200" dirty="0" smtClean="0"/>
              <a:t>σχετιζόμενη με τον </a:t>
            </a:r>
            <a:r>
              <a:rPr lang="en-US" sz="7200" dirty="0" smtClean="0"/>
              <a:t>HPV</a:t>
            </a:r>
            <a:r>
              <a:rPr lang="el-GR" sz="7200" dirty="0" smtClean="0"/>
              <a:t>, εξου</a:t>
            </a:r>
            <a:r>
              <a:rPr lang="en-US" sz="7200" dirty="0" smtClean="0"/>
              <a:t> (p16+) ] </a:t>
            </a:r>
            <a:r>
              <a:rPr lang="el-GR" sz="7200" dirty="0" smtClean="0"/>
              <a:t>αντικαθιστούν το μεγαλύτερο μέρος έως και ολόκληρο το πάχος του επιθηλίου (</a:t>
            </a:r>
            <a:r>
              <a:rPr lang="en-US" sz="7200" dirty="0" smtClean="0"/>
              <a:t>CIS) </a:t>
            </a:r>
            <a:r>
              <a:rPr lang="el-GR" sz="7200" dirty="0" smtClean="0"/>
              <a:t>.  Η επιφάνεια προσλαμβάνει κυματιστή, ακιδωτή διαμόρφωση.</a:t>
            </a:r>
          </a:p>
          <a:p>
            <a:pPr algn="just">
              <a:buNone/>
            </a:pPr>
            <a:r>
              <a:rPr lang="el-GR" sz="7200" dirty="0" smtClean="0"/>
              <a:t>        2) </a:t>
            </a:r>
            <a:r>
              <a:rPr lang="el-GR" sz="7200" dirty="0" smtClean="0">
                <a:solidFill>
                  <a:srgbClr val="FF0000"/>
                </a:solidFill>
              </a:rPr>
              <a:t>Βασικόμορφη-Βασικοκυτταροειδής (</a:t>
            </a:r>
            <a:r>
              <a:rPr lang="en-US" sz="7200" dirty="0" err="1" smtClean="0">
                <a:solidFill>
                  <a:srgbClr val="FF0000"/>
                </a:solidFill>
              </a:rPr>
              <a:t>basaloid</a:t>
            </a:r>
            <a:r>
              <a:rPr lang="en-US" sz="7200" dirty="0" smtClean="0">
                <a:solidFill>
                  <a:srgbClr val="FF0000"/>
                </a:solidFill>
              </a:rPr>
              <a:t>) </a:t>
            </a:r>
            <a:r>
              <a:rPr lang="en-US" sz="7200" dirty="0" err="1" smtClean="0">
                <a:solidFill>
                  <a:srgbClr val="FF0000"/>
                </a:solidFill>
              </a:rPr>
              <a:t>PeIN</a:t>
            </a:r>
            <a:r>
              <a:rPr lang="en-US" sz="7200" dirty="0" smtClean="0"/>
              <a:t>:  </a:t>
            </a:r>
            <a:r>
              <a:rPr lang="el-GR" sz="7200" dirty="0" smtClean="0"/>
              <a:t>Μονότονα, βασικού τύπου κύτταρα αντικαθιστούν το μεγαλύτερο μέρος έως και ολόκληρο το πάχος του επιθηλίου. Προβάλλουσα </a:t>
            </a:r>
            <a:r>
              <a:rPr lang="el-GR" sz="7200" dirty="0" err="1" smtClean="0"/>
              <a:t>αποπτωτική</a:t>
            </a:r>
            <a:r>
              <a:rPr lang="el-GR" sz="7200" dirty="0" smtClean="0"/>
              <a:t> και </a:t>
            </a:r>
            <a:r>
              <a:rPr lang="el-GR" sz="7200" dirty="0" err="1" smtClean="0"/>
              <a:t>μιτωτική</a:t>
            </a:r>
            <a:r>
              <a:rPr lang="el-GR" sz="7200" dirty="0" smtClean="0"/>
              <a:t> δραστηριότητα.</a:t>
            </a:r>
          </a:p>
          <a:p>
            <a:pPr algn="just">
              <a:buNone/>
            </a:pPr>
            <a:r>
              <a:rPr lang="el-GR" sz="7200" dirty="0" smtClean="0"/>
              <a:t>        3) </a:t>
            </a:r>
            <a:r>
              <a:rPr lang="el-GR" sz="7200" dirty="0" smtClean="0">
                <a:solidFill>
                  <a:srgbClr val="FF0000"/>
                </a:solidFill>
              </a:rPr>
              <a:t>Μικτή κονδυλωματώδης και βασικόμορφη-βασικοκυτταροειδής  </a:t>
            </a:r>
            <a:r>
              <a:rPr lang="en-US" sz="7200" dirty="0" err="1" smtClean="0">
                <a:solidFill>
                  <a:srgbClr val="FF0000"/>
                </a:solidFill>
              </a:rPr>
              <a:t>PeIN</a:t>
            </a:r>
            <a:r>
              <a:rPr lang="en-US" sz="7200" dirty="0" smtClean="0">
                <a:solidFill>
                  <a:srgbClr val="FF0000"/>
                </a:solidFill>
              </a:rPr>
              <a:t> </a:t>
            </a:r>
          </a:p>
          <a:p>
            <a:pPr algn="just">
              <a:buNone/>
            </a:pPr>
            <a:r>
              <a:rPr lang="en-US" sz="7200" dirty="0" smtClean="0"/>
              <a:t>       </a:t>
            </a:r>
            <a:r>
              <a:rPr lang="el-GR" sz="7200" dirty="0" smtClean="0"/>
              <a:t>ΔΔ της τελευταίας από</a:t>
            </a:r>
            <a:r>
              <a:rPr lang="en-US" sz="7200" dirty="0" smtClean="0"/>
              <a:t>:</a:t>
            </a:r>
            <a:r>
              <a:rPr lang="el-GR" sz="7200" dirty="0" smtClean="0"/>
              <a:t> α) κονδύλωμα. Στο κονδύλωμα η </a:t>
            </a:r>
            <a:r>
              <a:rPr lang="el-GR" sz="7200" dirty="0" err="1" smtClean="0"/>
              <a:t>κοιλοκυττάρωση</a:t>
            </a:r>
            <a:r>
              <a:rPr lang="el-GR" sz="7200" dirty="0" smtClean="0"/>
              <a:t> εστιάζεται  στην ανώτερη μοίρα του επιθηλίου, απουσιάζει ο πυρηνικός </a:t>
            </a:r>
            <a:r>
              <a:rPr lang="el-GR" sz="7200" dirty="0" err="1" smtClean="0"/>
              <a:t>πλειομορφισμός</a:t>
            </a:r>
            <a:r>
              <a:rPr lang="el-GR" sz="7200" dirty="0" smtClean="0"/>
              <a:t> , οι μιτώσεις είναι ολιγάριθμες και περιορίζονται στην κατώτερη μοίρα του επιθηλίου. β</a:t>
            </a:r>
            <a:r>
              <a:rPr lang="en-US" sz="7200" dirty="0" smtClean="0"/>
              <a:t>) </a:t>
            </a:r>
            <a:r>
              <a:rPr lang="el-GR" sz="7200" dirty="0" err="1" smtClean="0"/>
              <a:t>μποουενοειδή</a:t>
            </a:r>
            <a:r>
              <a:rPr lang="el-GR" sz="7200" dirty="0" smtClean="0"/>
              <a:t> </a:t>
            </a:r>
            <a:r>
              <a:rPr lang="el-GR" sz="7200" dirty="0" err="1" smtClean="0"/>
              <a:t>βλατίδωση</a:t>
            </a:r>
            <a:r>
              <a:rPr lang="el-GR" sz="7200" dirty="0" smtClean="0"/>
              <a:t>. Η ΔΔ  με την εν λόγω οντότητα δυνατή </a:t>
            </a:r>
            <a:r>
              <a:rPr lang="el-GR" sz="7200" dirty="0" smtClean="0">
                <a:effectLst>
                  <a:outerShdw blurRad="38100" dist="38100" dir="2700000" algn="tl">
                    <a:srgbClr val="000000">
                      <a:alpha val="43137"/>
                    </a:srgbClr>
                  </a:outerShdw>
                </a:effectLst>
              </a:rPr>
              <a:t>μόνο </a:t>
            </a:r>
            <a:r>
              <a:rPr lang="el-GR" sz="7200" dirty="0" smtClean="0"/>
              <a:t>μέσω της κλινικής συσχέτισης.</a:t>
            </a:r>
          </a:p>
          <a:p>
            <a:pPr algn="just">
              <a:buNone/>
            </a:pPr>
            <a:endParaRPr lang="el-GR" sz="4500" dirty="0" smtClean="0"/>
          </a:p>
          <a:p>
            <a:pPr algn="just">
              <a:buNone/>
            </a:pPr>
            <a:endParaRPr lang="el-GR" sz="3800" dirty="0" smtClean="0"/>
          </a:p>
          <a:p>
            <a:pPr algn="just">
              <a:buNone/>
            </a:pPr>
            <a:endParaRPr lang="el-GR" sz="2000" dirty="0" smtClean="0"/>
          </a:p>
          <a:p>
            <a:pPr algn="just">
              <a:buNone/>
            </a:pPr>
            <a:endParaRPr lang="el-GR" sz="2000" dirty="0" smtClean="0"/>
          </a:p>
          <a:p>
            <a:pPr algn="just">
              <a:buNone/>
            </a:pPr>
            <a:r>
              <a:rPr lang="el-GR" sz="2000" dirty="0" smtClean="0"/>
              <a:t>      </a:t>
            </a:r>
            <a:endParaRPr lang="el-GR" sz="20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rrowheads="1"/>
          </p:cNvSpPr>
          <p:nvPr>
            <p:ph type="title"/>
          </p:nvPr>
        </p:nvSpPr>
        <p:spPr>
          <a:xfrm>
            <a:off x="0" y="142852"/>
            <a:ext cx="9144000" cy="1274786"/>
          </a:xfrm>
        </p:spPr>
        <p:txBody>
          <a:bodyPr>
            <a:normAutofit fontScale="90000"/>
          </a:bodyPr>
          <a:lstStyle/>
          <a:p>
            <a:pPr eaLnBrk="1" hangingPunct="1">
              <a:defRPr/>
            </a:pPr>
            <a:r>
              <a:rPr lang="el-GR" sz="2700" b="1" dirty="0" err="1" smtClean="0">
                <a:solidFill>
                  <a:srgbClr val="FF0000"/>
                </a:solidFill>
              </a:rPr>
              <a:t>Βασικόμορφη</a:t>
            </a:r>
            <a:r>
              <a:rPr lang="el-GR" sz="2700" b="1" dirty="0" smtClean="0">
                <a:solidFill>
                  <a:srgbClr val="FF0000"/>
                </a:solidFill>
              </a:rPr>
              <a:t> υψηλόβαθμη </a:t>
            </a:r>
            <a:r>
              <a:rPr lang="en-US" sz="2700" b="1" dirty="0" err="1" smtClean="0">
                <a:solidFill>
                  <a:srgbClr val="FF0000"/>
                </a:solidFill>
              </a:rPr>
              <a:t>PeIN</a:t>
            </a:r>
            <a:r>
              <a:rPr lang="en-US" sz="2700" b="1" dirty="0" smtClean="0"/>
              <a:t>-</a:t>
            </a:r>
            <a:r>
              <a:rPr lang="el-GR" sz="2700" b="1" dirty="0" err="1" smtClean="0">
                <a:solidFill>
                  <a:srgbClr val="FF0000"/>
                </a:solidFill>
              </a:rPr>
              <a:t>Ερυθρο</a:t>
            </a:r>
            <a:r>
              <a:rPr lang="el-GR" sz="2700" b="1" dirty="0" err="1" smtClean="0"/>
              <a:t>πλακία</a:t>
            </a:r>
            <a:r>
              <a:rPr lang="el-GR" sz="2700" b="1" dirty="0" smtClean="0"/>
              <a:t> του </a:t>
            </a:r>
            <a:r>
              <a:rPr lang="en-US" sz="2700" b="1" dirty="0" err="1" smtClean="0"/>
              <a:t>Queyrat</a:t>
            </a:r>
            <a:r>
              <a:rPr lang="el-GR" b="1" dirty="0" smtClean="0"/>
              <a:t/>
            </a:r>
            <a:br>
              <a:rPr lang="el-GR" b="1" dirty="0" smtClean="0"/>
            </a:br>
            <a:r>
              <a:rPr lang="el-GR" sz="2400" dirty="0" smtClean="0"/>
              <a:t>Απώλεια πολικότητας, </a:t>
            </a:r>
            <a:r>
              <a:rPr lang="el-GR" sz="2400" dirty="0" err="1" smtClean="0"/>
              <a:t>υπερχρωμικοί</a:t>
            </a:r>
            <a:r>
              <a:rPr lang="el-GR" sz="2400" dirty="0" smtClean="0"/>
              <a:t> πυρήνες, εδώ κυτταρική δυσπλασία σε </a:t>
            </a:r>
            <a:r>
              <a:rPr lang="el-GR" sz="2400" dirty="0" smtClean="0">
                <a:effectLst>
                  <a:outerShdw blurRad="38100" dist="38100" dir="2700000" algn="tl">
                    <a:srgbClr val="000000">
                      <a:alpha val="43137"/>
                    </a:srgbClr>
                  </a:outerShdw>
                </a:effectLst>
              </a:rPr>
              <a:t>όλο</a:t>
            </a:r>
            <a:r>
              <a:rPr lang="el-GR" sz="2400" dirty="0" smtClean="0"/>
              <a:t> το πάχος  του επιθηλίου, πολυάριθμες τυπικές και άτυπες μιτώσεις. Χρόνια φλεγμονώδη στοιχεία με ταινιοειδή κατανομή </a:t>
            </a:r>
            <a:br>
              <a:rPr lang="el-GR" sz="2400" dirty="0" smtClean="0"/>
            </a:br>
            <a:r>
              <a:rPr lang="el-GR" sz="2400" dirty="0" smtClean="0"/>
              <a:t>και υπερπλασία αγγείων στο υποκείμενο χόριο. </a:t>
            </a:r>
            <a:endParaRPr lang="el-GR" dirty="0" smtClean="0"/>
          </a:p>
        </p:txBody>
      </p:sp>
      <p:sp>
        <p:nvSpPr>
          <p:cNvPr id="63491" name="Rectangle 3"/>
          <p:cNvSpPr>
            <a:spLocks noGrp="1" noRot="1" noChangeArrowheads="1"/>
          </p:cNvSpPr>
          <p:nvPr>
            <p:ph type="body" idx="1"/>
          </p:nvPr>
        </p:nvSpPr>
        <p:spPr/>
        <p:txBody>
          <a:bodyPr/>
          <a:lstStyle/>
          <a:p>
            <a:pPr eaLnBrk="1" hangingPunct="1">
              <a:defRPr/>
            </a:pPr>
            <a:endParaRPr lang="el-GR" smtClean="0"/>
          </a:p>
        </p:txBody>
      </p:sp>
      <p:pic>
        <p:nvPicPr>
          <p:cNvPr id="47108" name="Picture 4" descr="19b 14FF191"/>
          <p:cNvPicPr>
            <a:picLocks noChangeAspect="1" noChangeArrowheads="1"/>
          </p:cNvPicPr>
          <p:nvPr/>
        </p:nvPicPr>
        <p:blipFill>
          <a:blip r:embed="rId2" cstate="print"/>
          <a:srcRect/>
          <a:stretch>
            <a:fillRect/>
          </a:stretch>
        </p:blipFill>
        <p:spPr bwMode="auto">
          <a:xfrm>
            <a:off x="571472" y="1714488"/>
            <a:ext cx="8199020" cy="5730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0"/>
                                        </p:tgtEl>
                                        <p:attrNameLst>
                                          <p:attrName>style.visibility</p:attrName>
                                        </p:attrNameLst>
                                      </p:cBhvr>
                                      <p:to>
                                        <p:strVal val="visible"/>
                                      </p:to>
                                    </p:set>
                                    <p:anim calcmode="lin" valueType="num">
                                      <p:cBhvr additive="base">
                                        <p:cTn id="7" dur="500" fill="hold"/>
                                        <p:tgtEl>
                                          <p:spTgt spid="63490"/>
                                        </p:tgtEl>
                                        <p:attrNameLst>
                                          <p:attrName>ppt_x</p:attrName>
                                        </p:attrNameLst>
                                      </p:cBhvr>
                                      <p:tavLst>
                                        <p:tav tm="0">
                                          <p:val>
                                            <p:strVal val="#ppt_x"/>
                                          </p:val>
                                        </p:tav>
                                        <p:tav tm="100000">
                                          <p:val>
                                            <p:strVal val="#ppt_x"/>
                                          </p:val>
                                        </p:tav>
                                      </p:tavLst>
                                    </p:anim>
                                    <p:anim calcmode="lin" valueType="num">
                                      <p:cBhvr additive="base">
                                        <p:cTn id="8" dur="500" fill="hold"/>
                                        <p:tgtEl>
                                          <p:spTgt spid="634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rrowheads="1"/>
          </p:cNvSpPr>
          <p:nvPr>
            <p:ph type="title"/>
          </p:nvPr>
        </p:nvSpPr>
        <p:spPr>
          <a:xfrm>
            <a:off x="0" y="0"/>
            <a:ext cx="9144000" cy="928670"/>
          </a:xfrm>
        </p:spPr>
        <p:txBody>
          <a:bodyPr>
            <a:normAutofit fontScale="90000"/>
          </a:bodyPr>
          <a:lstStyle/>
          <a:p>
            <a:pPr eaLnBrk="1" hangingPunct="1">
              <a:defRPr/>
            </a:pPr>
            <a:r>
              <a:rPr lang="el-GR" sz="2700" b="1" dirty="0" smtClean="0">
                <a:solidFill>
                  <a:srgbClr val="FF0000"/>
                </a:solidFill>
              </a:rPr>
              <a:t>Υψηλόβαθμη </a:t>
            </a:r>
            <a:r>
              <a:rPr lang="en-US" sz="2700" b="1" dirty="0" err="1" smtClean="0">
                <a:solidFill>
                  <a:srgbClr val="FF0000"/>
                </a:solidFill>
              </a:rPr>
              <a:t>PeIN</a:t>
            </a:r>
            <a:r>
              <a:rPr lang="el-GR" sz="2700" b="1" dirty="0" smtClean="0">
                <a:solidFill>
                  <a:srgbClr val="FF0000"/>
                </a:solidFill>
              </a:rPr>
              <a:t> </a:t>
            </a:r>
            <a:r>
              <a:rPr lang="en-US" sz="2700" b="1" dirty="0" smtClean="0">
                <a:solidFill>
                  <a:srgbClr val="FF0000"/>
                </a:solidFill>
              </a:rPr>
              <a:t>-</a:t>
            </a:r>
            <a:r>
              <a:rPr lang="el-GR" sz="2700" b="1" dirty="0" smtClean="0">
                <a:solidFill>
                  <a:srgbClr val="FF0000"/>
                </a:solidFill>
              </a:rPr>
              <a:t> </a:t>
            </a:r>
            <a:r>
              <a:rPr lang="en-US" sz="2700" b="1" spc="600" dirty="0" smtClean="0">
                <a:solidFill>
                  <a:srgbClr val="FF0000"/>
                </a:solidFill>
              </a:rPr>
              <a:t>N</a:t>
            </a:r>
            <a:r>
              <a:rPr lang="el-GR" sz="2700" b="1" spc="600" dirty="0" smtClean="0">
                <a:solidFill>
                  <a:srgbClr val="FF0000"/>
                </a:solidFill>
              </a:rPr>
              <a:t>όσος του </a:t>
            </a:r>
            <a:r>
              <a:rPr lang="en-US" sz="2700" b="1" spc="600" dirty="0" smtClean="0">
                <a:solidFill>
                  <a:srgbClr val="FF0000"/>
                </a:solidFill>
              </a:rPr>
              <a:t>Bowen</a:t>
            </a:r>
            <a:r>
              <a:rPr lang="en-US" sz="2800" b="1" dirty="0" smtClean="0"/>
              <a:t/>
            </a:r>
            <a:br>
              <a:rPr lang="en-US" sz="2800" b="1" dirty="0" smtClean="0"/>
            </a:br>
            <a:r>
              <a:rPr lang="el-GR" sz="1800" dirty="0" err="1" smtClean="0"/>
              <a:t>Δυσωρίμανση</a:t>
            </a:r>
            <a:r>
              <a:rPr lang="el-GR" sz="1800" dirty="0" smtClean="0"/>
              <a:t> και έντονη </a:t>
            </a:r>
            <a:r>
              <a:rPr lang="el-GR" sz="1800" dirty="0" err="1" smtClean="0"/>
              <a:t>ατυπία</a:t>
            </a:r>
            <a:r>
              <a:rPr lang="el-GR" sz="1800" dirty="0" smtClean="0"/>
              <a:t> σε όλο το πάχος του επιθηλίου, ανάλογη με την προηγούμενη εικόνα· αλλά, </a:t>
            </a:r>
            <a:r>
              <a:rPr lang="el-GR" sz="1800" b="1" dirty="0" smtClean="0"/>
              <a:t>κλινικώς</a:t>
            </a:r>
            <a:r>
              <a:rPr lang="el-GR" sz="1800" dirty="0" smtClean="0"/>
              <a:t>, συνήθως </a:t>
            </a:r>
            <a:r>
              <a:rPr lang="el-GR" sz="1800" dirty="0" smtClean="0">
                <a:effectLst>
                  <a:outerShdw blurRad="38100" dist="38100" dir="2700000" algn="tl">
                    <a:srgbClr val="000000">
                      <a:alpha val="43137"/>
                    </a:srgbClr>
                  </a:outerShdw>
                </a:effectLst>
              </a:rPr>
              <a:t>όχι </a:t>
            </a:r>
            <a:r>
              <a:rPr lang="el-GR" sz="1800" dirty="0" smtClean="0"/>
              <a:t>ερυθρά χροιά. </a:t>
            </a:r>
            <a:r>
              <a:rPr lang="el-GR" sz="1800" b="1" dirty="0" smtClean="0"/>
              <a:t> </a:t>
            </a:r>
            <a:r>
              <a:rPr lang="el-GR" sz="1800" dirty="0" smtClean="0"/>
              <a:t>Σαφώς </a:t>
            </a:r>
            <a:r>
              <a:rPr lang="el-GR" sz="1800" dirty="0" err="1" smtClean="0"/>
              <a:t>αφοριζόμενη</a:t>
            </a:r>
            <a:r>
              <a:rPr lang="el-GR" sz="1800" dirty="0" smtClean="0"/>
              <a:t> λεπιδώδης πλάκα στο σώμα του πέους ασθενών μιας δεκαετίας νεότερων, συγκριτικά με την προηγούμενη οντότητα.  </a:t>
            </a:r>
          </a:p>
        </p:txBody>
      </p:sp>
      <p:pic>
        <p:nvPicPr>
          <p:cNvPr id="48132" name="Picture 4" descr="17a 14FF192"/>
          <p:cNvPicPr>
            <a:picLocks noChangeAspect="1" noChangeArrowheads="1"/>
          </p:cNvPicPr>
          <p:nvPr/>
        </p:nvPicPr>
        <p:blipFill>
          <a:blip r:embed="rId2" cstate="print"/>
          <a:srcRect/>
          <a:stretch>
            <a:fillRect/>
          </a:stretch>
        </p:blipFill>
        <p:spPr bwMode="auto">
          <a:xfrm>
            <a:off x="214282" y="1000108"/>
            <a:ext cx="8785225" cy="73167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wipe(down)">
                                      <p:cBhvr>
                                        <p:cTn id="7" dur="500"/>
                                        <p:tgtEl>
                                          <p:spTgt spid="69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15 451px-Bowen_disease_%282%29"/>
          <p:cNvPicPr>
            <a:picLocks noChangeAspect="1" noChangeArrowheads="1"/>
          </p:cNvPicPr>
          <p:nvPr/>
        </p:nvPicPr>
        <p:blipFill>
          <a:blip r:embed="rId3" cstate="print"/>
          <a:srcRect/>
          <a:stretch>
            <a:fillRect/>
          </a:stretch>
        </p:blipFill>
        <p:spPr bwMode="auto">
          <a:xfrm>
            <a:off x="1000100" y="853195"/>
            <a:ext cx="7104083" cy="6004805"/>
          </a:xfrm>
          <a:prstGeom prst="rect">
            <a:avLst/>
          </a:prstGeom>
          <a:noFill/>
          <a:ln w="9525">
            <a:noFill/>
            <a:miter lim="800000"/>
            <a:headEnd/>
            <a:tailEnd/>
          </a:ln>
        </p:spPr>
      </p:pic>
      <p:sp>
        <p:nvSpPr>
          <p:cNvPr id="3" name="Rectangle 2"/>
          <p:cNvSpPr>
            <a:spLocks noGrp="1" noRot="1" noChangeArrowheads="1"/>
          </p:cNvSpPr>
          <p:nvPr>
            <p:ph type="title"/>
          </p:nvPr>
        </p:nvSpPr>
        <p:spPr>
          <a:xfrm>
            <a:off x="0" y="0"/>
            <a:ext cx="9144000" cy="1428736"/>
          </a:xfrm>
        </p:spPr>
        <p:txBody>
          <a:bodyPr>
            <a:normAutofit fontScale="90000"/>
          </a:bodyPr>
          <a:lstStyle/>
          <a:p>
            <a:pPr eaLnBrk="1" hangingPunct="1">
              <a:defRPr/>
            </a:pPr>
            <a:r>
              <a:rPr lang="el-GR" sz="2700" b="1" dirty="0" smtClean="0">
                <a:solidFill>
                  <a:srgbClr val="FF0000"/>
                </a:solidFill>
              </a:rPr>
              <a:t>Υψηλόβαθμη </a:t>
            </a:r>
            <a:r>
              <a:rPr lang="en-US" sz="2700" b="1" dirty="0" err="1" smtClean="0">
                <a:solidFill>
                  <a:srgbClr val="FF0000"/>
                </a:solidFill>
              </a:rPr>
              <a:t>PeIN</a:t>
            </a:r>
            <a:r>
              <a:rPr lang="el-GR" sz="2700" b="1" dirty="0" smtClean="0">
                <a:solidFill>
                  <a:srgbClr val="FF0000"/>
                </a:solidFill>
              </a:rPr>
              <a:t> </a:t>
            </a:r>
            <a:r>
              <a:rPr lang="en-US" sz="2700" b="1" dirty="0" smtClean="0">
                <a:solidFill>
                  <a:srgbClr val="FF0000"/>
                </a:solidFill>
              </a:rPr>
              <a:t>-</a:t>
            </a:r>
            <a:r>
              <a:rPr lang="el-GR" sz="2700" b="1" dirty="0" smtClean="0">
                <a:solidFill>
                  <a:srgbClr val="FF0000"/>
                </a:solidFill>
              </a:rPr>
              <a:t> </a:t>
            </a:r>
            <a:r>
              <a:rPr lang="en-US" sz="2700" b="1" spc="600" dirty="0" smtClean="0">
                <a:solidFill>
                  <a:srgbClr val="FF0000"/>
                </a:solidFill>
              </a:rPr>
              <a:t>N</a:t>
            </a:r>
            <a:r>
              <a:rPr lang="el-GR" sz="2700" b="1" spc="600" dirty="0" smtClean="0">
                <a:solidFill>
                  <a:srgbClr val="FF0000"/>
                </a:solidFill>
              </a:rPr>
              <a:t>όσος του </a:t>
            </a:r>
            <a:r>
              <a:rPr lang="en-US" sz="2700" b="1" spc="600" dirty="0" smtClean="0">
                <a:solidFill>
                  <a:srgbClr val="FF0000"/>
                </a:solidFill>
              </a:rPr>
              <a:t>Bowen</a:t>
            </a:r>
            <a:r>
              <a:rPr lang="el-GR" sz="2700" b="1" spc="600" dirty="0" smtClean="0"/>
              <a:t/>
            </a:r>
            <a:br>
              <a:rPr lang="el-GR" sz="2700" b="1" spc="600" dirty="0" smtClean="0"/>
            </a:br>
            <a:r>
              <a:rPr lang="el-GR" sz="2000" dirty="0" smtClean="0"/>
              <a:t>Μεγάλοι,</a:t>
            </a:r>
            <a:r>
              <a:rPr lang="el-GR" sz="2000" spc="600" dirty="0" smtClean="0"/>
              <a:t> </a:t>
            </a:r>
            <a:r>
              <a:rPr lang="el-GR" sz="2000" dirty="0" err="1" smtClean="0"/>
              <a:t>υπερχρωμικοί</a:t>
            </a:r>
            <a:r>
              <a:rPr lang="el-GR" sz="2000" dirty="0" smtClean="0"/>
              <a:t> πυρήνες, πολυπύρηνα κύτταρα, </a:t>
            </a:r>
            <a:r>
              <a:rPr lang="el-GR" sz="2000" dirty="0" err="1" smtClean="0"/>
              <a:t>δυσκεράτωση</a:t>
            </a:r>
            <a:r>
              <a:rPr lang="el-GR" sz="2000" dirty="0" smtClean="0"/>
              <a:t>, </a:t>
            </a:r>
            <a:r>
              <a:rPr lang="el-GR" sz="2000" dirty="0" err="1" smtClean="0"/>
              <a:t>κενοτοποίωση</a:t>
            </a:r>
            <a:r>
              <a:rPr lang="el-GR" sz="2000" dirty="0" smtClean="0"/>
              <a:t> , πολυάριθμες τυπικές και άτυπες μιτώσεις. </a:t>
            </a:r>
            <a:r>
              <a:rPr lang="el-GR" sz="2000" dirty="0" smtClean="0">
                <a:effectLst>
                  <a:outerShdw blurRad="38100" dist="38100" dir="2700000" algn="tl">
                    <a:srgbClr val="000000">
                      <a:alpha val="43137"/>
                    </a:srgbClr>
                  </a:outerShdw>
                </a:effectLst>
              </a:rPr>
              <a:t>Εδώ, </a:t>
            </a:r>
            <a:r>
              <a:rPr lang="el-GR" sz="2000" dirty="0" err="1" smtClean="0">
                <a:effectLst>
                  <a:outerShdw blurRad="38100" dist="38100" dir="2700000" algn="tl">
                    <a:srgbClr val="000000">
                      <a:alpha val="43137"/>
                    </a:srgbClr>
                  </a:outerShdw>
                </a:effectLst>
              </a:rPr>
              <a:t>φωλεακό</a:t>
            </a:r>
            <a:r>
              <a:rPr lang="el-GR" sz="2000" dirty="0" smtClean="0">
                <a:effectLst>
                  <a:outerShdw blurRad="38100" dist="38100" dir="2700000" algn="tl">
                    <a:srgbClr val="000000">
                      <a:alpha val="43137"/>
                    </a:srgbClr>
                  </a:outerShdw>
                </a:effectLst>
              </a:rPr>
              <a:t>, </a:t>
            </a:r>
            <a:r>
              <a:rPr lang="el-GR" sz="2000" spc="300" dirty="0" err="1" smtClean="0">
                <a:effectLst>
                  <a:outerShdw blurRad="38100" dist="38100" dir="2700000" algn="tl">
                    <a:srgbClr val="000000">
                      <a:alpha val="43137"/>
                    </a:srgbClr>
                  </a:outerShdw>
                </a:effectLst>
              </a:rPr>
              <a:t>παζετοειδές</a:t>
            </a:r>
            <a:r>
              <a:rPr lang="el-GR" sz="2000" dirty="0" smtClean="0">
                <a:effectLst>
                  <a:outerShdw blurRad="38100" dist="38100" dir="2700000" algn="tl">
                    <a:srgbClr val="000000">
                      <a:alpha val="43137"/>
                    </a:srgbClr>
                  </a:outerShdw>
                </a:effectLst>
              </a:rPr>
              <a:t> πρότυπο.</a:t>
            </a:r>
            <a:r>
              <a:rPr lang="el-GR" sz="2000" dirty="0" smtClean="0"/>
              <a:t/>
            </a:r>
            <a:br>
              <a:rPr lang="el-GR" sz="2000" dirty="0" smtClean="0"/>
            </a:br>
            <a:r>
              <a:rPr lang="el-GR" sz="2000" dirty="0" err="1" smtClean="0"/>
              <a:t>Μακρο</a:t>
            </a:r>
            <a:r>
              <a:rPr lang="en-US" sz="2000" dirty="0" smtClean="0"/>
              <a:t>: </a:t>
            </a:r>
            <a:r>
              <a:rPr lang="el-GR" sz="2000" dirty="0" smtClean="0"/>
              <a:t>Σαφώς </a:t>
            </a:r>
            <a:r>
              <a:rPr lang="el-GR" sz="2000" dirty="0" err="1" smtClean="0"/>
              <a:t>αφοριζόμενη</a:t>
            </a:r>
            <a:r>
              <a:rPr lang="el-GR" sz="2000" dirty="0" smtClean="0"/>
              <a:t> , </a:t>
            </a:r>
            <a:r>
              <a:rPr lang="el-GR" sz="2000" dirty="0" smtClean="0">
                <a:effectLst>
                  <a:outerShdw blurRad="38100" dist="38100" dir="2700000" algn="tl">
                    <a:srgbClr val="000000">
                      <a:alpha val="43137"/>
                    </a:srgbClr>
                  </a:outerShdw>
                </a:effectLst>
              </a:rPr>
              <a:t>λεπιδώδης</a:t>
            </a:r>
            <a:r>
              <a:rPr lang="el-GR" sz="2000" dirty="0" smtClean="0"/>
              <a:t> , </a:t>
            </a:r>
            <a:r>
              <a:rPr lang="el-GR" sz="2000" dirty="0" err="1" smtClean="0"/>
              <a:t>ερυθηματώδης</a:t>
            </a:r>
            <a:r>
              <a:rPr lang="el-GR" sz="2000" dirty="0" smtClean="0"/>
              <a:t> πλάκα.</a:t>
            </a:r>
            <a:r>
              <a:rPr lang="en-US" sz="2800" b="1" dirty="0" smtClean="0"/>
              <a:t/>
            </a:r>
            <a:br>
              <a:rPr lang="en-US" sz="2800" b="1" dirty="0" smtClean="0"/>
            </a:br>
            <a:endParaRPr lang="el-GR" sz="18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inkTgt spid="_x0000_s82947"/>
                                        </p:tgtEl>
                                        <p:attrNameLst>
                                          <p:attrName>style.visibility</p:attrName>
                                        </p:attrNameLst>
                                      </p:cBhvr>
                                      <p:to>
                                        <p:strVal val="visible"/>
                                      </p:to>
                                    </p:set>
                                    <p:animEffect transition="in" filter="wipe(down)">
                                      <p:cBhvr>
                                        <p:cTn id="12" dur="500"/>
                                        <p:tgtEl>
                                          <p:inkTgt spid="_x0000_s82947"/>
                                        </p:tgtEl>
                                      </p:cBhvr>
                                    </p:animEffect>
                                  </p:childTnLst>
                                </p:cTn>
                              </p:par>
                              <p:par>
                                <p:cTn id="13" presetID="22" presetClass="entr" presetSubtype="4" fill="hold" nodeType="withEffect">
                                  <p:stCondLst>
                                    <p:cond delay="0"/>
                                  </p:stCondLst>
                                  <p:childTnLst>
                                    <p:set>
                                      <p:cBhvr>
                                        <p:cTn id="14" dur="1" fill="hold">
                                          <p:stCondLst>
                                            <p:cond delay="0"/>
                                          </p:stCondLst>
                                        </p:cTn>
                                        <p:tgtEl>
                                          <p:inkTgt spid="_x0000_s82948"/>
                                        </p:tgtEl>
                                        <p:attrNameLst>
                                          <p:attrName>style.visibility</p:attrName>
                                        </p:attrNameLst>
                                      </p:cBhvr>
                                      <p:to>
                                        <p:strVal val="visible"/>
                                      </p:to>
                                    </p:set>
                                    <p:animEffect transition="in" filter="wipe(down)">
                                      <p:cBhvr>
                                        <p:cTn id="15" dur="500"/>
                                        <p:tgtEl>
                                          <p:inkTgt spid="_x0000_s82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4346" y="-214338"/>
            <a:ext cx="9572692" cy="1357322"/>
          </a:xfrm>
        </p:spPr>
        <p:txBody>
          <a:bodyPr>
            <a:normAutofit/>
          </a:bodyPr>
          <a:lstStyle/>
          <a:p>
            <a:r>
              <a:rPr lang="el-GR" b="1" dirty="0" smtClean="0">
                <a:effectLst>
                  <a:outerShdw blurRad="38100" dist="38100" dir="2700000" algn="tl">
                    <a:srgbClr val="000000">
                      <a:alpha val="43137"/>
                    </a:srgbClr>
                  </a:outerShdw>
                </a:effectLst>
              </a:rPr>
              <a:t>Συμπαγής</a:t>
            </a:r>
            <a:r>
              <a:rPr lang="el-GR" b="1" dirty="0" smtClean="0"/>
              <a:t> ποικιλία  </a:t>
            </a:r>
            <a:r>
              <a:rPr lang="el-GR" b="1" spc="600" dirty="0" err="1" smtClean="0"/>
              <a:t>θηλώδους</a:t>
            </a:r>
            <a:r>
              <a:rPr lang="el-GR" b="1" dirty="0" smtClean="0"/>
              <a:t> ΝΚΚ</a:t>
            </a:r>
            <a:endParaRPr lang="el-GR" b="1" dirty="0"/>
          </a:p>
        </p:txBody>
      </p:sp>
      <p:pic>
        <p:nvPicPr>
          <p:cNvPr id="102402" name="Picture 2" descr="http://coursewareobjects.elsevier.com/objects/elr/ExpertConsult/Bostwick/urologic2e/IC/images/002032.jpg"/>
          <p:cNvPicPr>
            <a:picLocks noChangeAspect="1" noChangeArrowheads="1"/>
          </p:cNvPicPr>
          <p:nvPr/>
        </p:nvPicPr>
        <p:blipFill>
          <a:blip r:embed="rId2" cstate="print"/>
          <a:srcRect/>
          <a:stretch>
            <a:fillRect/>
          </a:stretch>
        </p:blipFill>
        <p:spPr bwMode="auto">
          <a:xfrm>
            <a:off x="714348" y="1142984"/>
            <a:ext cx="7715272" cy="600399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714356"/>
            <a:ext cx="9144000" cy="357190"/>
          </a:xfrm>
        </p:spPr>
        <p:txBody>
          <a:bodyPr>
            <a:normAutofit fontScale="90000"/>
          </a:bodyPr>
          <a:lstStyle/>
          <a:p>
            <a:r>
              <a:rPr lang="el-GR" dirty="0" smtClean="0"/>
              <a:t> </a:t>
            </a:r>
            <a:r>
              <a:rPr lang="el-GR" sz="4000" dirty="0" smtClean="0"/>
              <a:t>ΔΔ παζετοειδούς προτύπου </a:t>
            </a:r>
            <a:r>
              <a:rPr lang="el-GR" sz="4000" dirty="0" smtClean="0">
                <a:solidFill>
                  <a:srgbClr val="FF0000"/>
                </a:solidFill>
              </a:rPr>
              <a:t>νόσου του </a:t>
            </a:r>
            <a:r>
              <a:rPr lang="en-US" sz="4000" dirty="0" smtClean="0">
                <a:solidFill>
                  <a:srgbClr val="FF0000"/>
                </a:solidFill>
              </a:rPr>
              <a:t>Bowen</a:t>
            </a:r>
            <a:r>
              <a:rPr lang="el-GR" sz="4000" dirty="0" smtClean="0">
                <a:solidFill>
                  <a:srgbClr val="FF0000"/>
                </a:solidFill>
              </a:rPr>
              <a:t/>
            </a:r>
            <a:br>
              <a:rPr lang="el-GR" sz="4000" dirty="0" smtClean="0">
                <a:solidFill>
                  <a:srgbClr val="FF0000"/>
                </a:solidFill>
              </a:rPr>
            </a:br>
            <a:r>
              <a:rPr lang="el-GR" sz="4000" dirty="0" smtClean="0">
                <a:solidFill>
                  <a:srgbClr val="FF0000"/>
                </a:solidFill>
              </a:rPr>
              <a:t/>
            </a:r>
            <a:br>
              <a:rPr lang="el-GR" sz="4000" dirty="0" smtClean="0">
                <a:solidFill>
                  <a:srgbClr val="FF0000"/>
                </a:solidFill>
              </a:rPr>
            </a:br>
            <a:r>
              <a:rPr lang="el-GR" sz="3100" dirty="0" smtClean="0"/>
              <a:t>1.</a:t>
            </a:r>
            <a:r>
              <a:rPr lang="el-GR" sz="3100" u="sng" dirty="0" smtClean="0">
                <a:effectLst>
                  <a:outerShdw blurRad="38100" dist="38100" dir="2700000" algn="tl">
                    <a:srgbClr val="000000">
                      <a:alpha val="43137"/>
                    </a:srgbClr>
                  </a:outerShdw>
                </a:effectLst>
              </a:rPr>
              <a:t>Πρωτοπαθής</a:t>
            </a:r>
            <a:r>
              <a:rPr lang="el-GR" sz="3100" dirty="0" smtClean="0"/>
              <a:t> (εξωμαστική) νόσος του </a:t>
            </a:r>
            <a:r>
              <a:rPr lang="en-US" sz="3100" dirty="0" smtClean="0"/>
              <a:t>Paget</a:t>
            </a:r>
            <a:r>
              <a:rPr lang="el-GR" sz="3100" dirty="0" smtClean="0"/>
              <a:t> στο πέος </a:t>
            </a:r>
            <a:br>
              <a:rPr lang="el-GR" sz="3100" dirty="0" smtClean="0"/>
            </a:br>
            <a:r>
              <a:rPr lang="el-GR" sz="3100" dirty="0" smtClean="0"/>
              <a:t>(</a:t>
            </a:r>
            <a:r>
              <a:rPr lang="el-GR" sz="3100" dirty="0" smtClean="0">
                <a:effectLst>
                  <a:outerShdw blurRad="38100" dist="38100" dir="2700000" algn="tl">
                    <a:srgbClr val="000000">
                      <a:alpha val="43137"/>
                    </a:srgbClr>
                  </a:outerShdw>
                </a:effectLst>
              </a:rPr>
              <a:t>υποκείμενο καρκίνωμα </a:t>
            </a:r>
            <a:r>
              <a:rPr lang="el-GR" sz="3100" u="sng" dirty="0" err="1" smtClean="0">
                <a:effectLst>
                  <a:outerShdw blurRad="38100" dist="38100" dir="2700000" algn="tl">
                    <a:srgbClr val="000000">
                      <a:alpha val="43137"/>
                    </a:srgbClr>
                  </a:outerShdw>
                </a:effectLst>
              </a:rPr>
              <a:t>εξαρτηματικής</a:t>
            </a:r>
            <a:r>
              <a:rPr lang="el-GR" sz="3100" dirty="0" smtClean="0">
                <a:effectLst>
                  <a:outerShdw blurRad="38100" dist="38100" dir="2700000" algn="tl">
                    <a:srgbClr val="000000">
                      <a:alpha val="43137"/>
                    </a:srgbClr>
                  </a:outerShdw>
                </a:effectLst>
              </a:rPr>
              <a:t> αρχής</a:t>
            </a:r>
            <a:r>
              <a:rPr lang="el-GR" sz="3100" dirty="0" smtClean="0"/>
              <a:t>)</a:t>
            </a:r>
            <a:endParaRPr lang="el-GR" sz="3100" dirty="0"/>
          </a:p>
        </p:txBody>
      </p:sp>
      <p:sp>
        <p:nvSpPr>
          <p:cNvPr id="3" name="2 - Ορθογώνιο"/>
          <p:cNvSpPr/>
          <p:nvPr/>
        </p:nvSpPr>
        <p:spPr>
          <a:xfrm>
            <a:off x="0" y="1928802"/>
            <a:ext cx="9144000" cy="4524315"/>
          </a:xfrm>
          <a:prstGeom prst="rect">
            <a:avLst/>
          </a:prstGeom>
        </p:spPr>
        <p:txBody>
          <a:bodyPr wrap="square">
            <a:spAutoFit/>
          </a:bodyPr>
          <a:lstStyle/>
          <a:p>
            <a:r>
              <a:rPr lang="el-GR" sz="2000" b="1" spc="600" dirty="0" smtClean="0"/>
              <a:t>Θετικές</a:t>
            </a:r>
            <a:r>
              <a:rPr lang="el-GR" sz="2000" b="1" dirty="0" smtClean="0"/>
              <a:t> χρώσεις επί νόσου του </a:t>
            </a:r>
            <a:r>
              <a:rPr lang="en-US" sz="2000" b="1" dirty="0" smtClean="0"/>
              <a:t>Paget</a:t>
            </a:r>
            <a:r>
              <a:rPr lang="en-US" sz="2000" dirty="0" smtClean="0"/>
              <a:t/>
            </a:r>
            <a:br>
              <a:rPr lang="en-US" sz="2000" dirty="0" smtClean="0"/>
            </a:br>
            <a:r>
              <a:rPr lang="en-US" sz="2000" dirty="0" smtClean="0">
                <a:effectLst>
                  <a:outerShdw blurRad="38100" dist="38100" dir="2700000" algn="tl">
                    <a:srgbClr val="000000">
                      <a:alpha val="43137"/>
                    </a:srgbClr>
                  </a:outerShdw>
                </a:effectLst>
              </a:rPr>
              <a:t>CK7</a:t>
            </a:r>
            <a:r>
              <a:rPr lang="en-US" sz="2000" dirty="0" smtClean="0"/>
              <a:t>, </a:t>
            </a:r>
            <a:r>
              <a:rPr lang="en-US" sz="2000" b="1" dirty="0" smtClean="0">
                <a:effectLst>
                  <a:outerShdw blurRad="38100" dist="38100" dir="2700000" algn="tl">
                    <a:srgbClr val="000000">
                      <a:alpha val="43137"/>
                    </a:srgbClr>
                  </a:outerShdw>
                </a:effectLst>
              </a:rPr>
              <a:t>CAM 5.2</a:t>
            </a:r>
            <a:r>
              <a:rPr lang="en-US" sz="2000" dirty="0" smtClean="0"/>
              <a:t>, EMA </a:t>
            </a:r>
            <a:r>
              <a:rPr lang="el-GR" sz="2000" dirty="0" smtClean="0"/>
              <a:t> &amp; </a:t>
            </a:r>
            <a:r>
              <a:rPr lang="en-US" sz="2000" b="1" dirty="0" smtClean="0"/>
              <a:t>CEA</a:t>
            </a:r>
            <a:r>
              <a:rPr lang="el-GR" sz="2000" dirty="0" smtClean="0"/>
              <a:t>.</a:t>
            </a:r>
            <a:r>
              <a:rPr lang="en-US" sz="2000" dirty="0" smtClean="0"/>
              <a:t> </a:t>
            </a:r>
            <a:r>
              <a:rPr lang="el-GR" sz="2000" dirty="0" smtClean="0"/>
              <a:t>Επίσης</a:t>
            </a:r>
            <a:r>
              <a:rPr lang="en-US" sz="2000" dirty="0" smtClean="0"/>
              <a:t>:</a:t>
            </a:r>
            <a:r>
              <a:rPr lang="el-GR" sz="2000" dirty="0" smtClean="0"/>
              <a:t> </a:t>
            </a:r>
            <a:r>
              <a:rPr lang="en-US" sz="2000" dirty="0" smtClean="0"/>
              <a:t> </a:t>
            </a:r>
            <a:r>
              <a:rPr lang="en-US" sz="2000" b="1" dirty="0" smtClean="0"/>
              <a:t>PAS</a:t>
            </a:r>
            <a:r>
              <a:rPr lang="en-US" sz="2000" dirty="0" smtClean="0"/>
              <a:t>, MUC1, MUC5AC, </a:t>
            </a:r>
            <a:r>
              <a:rPr lang="el-GR" sz="2000" dirty="0" smtClean="0"/>
              <a:t>βλεννοκαρμίνη</a:t>
            </a:r>
            <a:r>
              <a:rPr lang="en-US" sz="2000" dirty="0" smtClean="0"/>
              <a:t>, </a:t>
            </a:r>
            <a:r>
              <a:rPr lang="en-US" sz="2000" b="1" dirty="0" err="1" smtClean="0"/>
              <a:t>Alcian</a:t>
            </a:r>
            <a:r>
              <a:rPr lang="en-US" sz="2000" b="1" dirty="0" smtClean="0"/>
              <a:t> Blue </a:t>
            </a:r>
            <a:r>
              <a:rPr lang="en-US" sz="2000" dirty="0" smtClean="0"/>
              <a:t>and GCDFP-15</a:t>
            </a:r>
            <a:r>
              <a:rPr lang="el-GR" sz="2000" dirty="0" smtClean="0"/>
              <a:t>.</a:t>
            </a:r>
          </a:p>
          <a:p>
            <a:r>
              <a:rPr lang="el-GR" sz="2000" b="1" dirty="0" smtClean="0"/>
              <a:t> Αρνητικές χρώσεις επί νόσου του </a:t>
            </a:r>
            <a:r>
              <a:rPr lang="en-US" sz="2000" b="1" dirty="0" smtClean="0"/>
              <a:t>Paget </a:t>
            </a:r>
            <a:r>
              <a:rPr lang="en-US" sz="2000" dirty="0" smtClean="0"/>
              <a:t/>
            </a:r>
            <a:br>
              <a:rPr lang="en-US" sz="2000" dirty="0" smtClean="0"/>
            </a:br>
            <a:r>
              <a:rPr lang="en-US" sz="2000" dirty="0" smtClean="0"/>
              <a:t> 34betaE12 (</a:t>
            </a:r>
            <a:r>
              <a:rPr lang="el-GR" sz="2000" dirty="0" smtClean="0"/>
              <a:t>υψηλού Μοριακού Βάρους </a:t>
            </a:r>
            <a:r>
              <a:rPr lang="el-GR" sz="2000" dirty="0" err="1" smtClean="0"/>
              <a:t>κυτταροκερατίνη</a:t>
            </a:r>
            <a:r>
              <a:rPr lang="en-US" sz="2000" dirty="0" smtClean="0"/>
              <a:t>), MUC2, </a:t>
            </a:r>
            <a:r>
              <a:rPr lang="en-US" sz="2000" dirty="0" smtClean="0">
                <a:solidFill>
                  <a:schemeClr val="bg2">
                    <a:lumMod val="25000"/>
                  </a:schemeClr>
                </a:solidFill>
              </a:rPr>
              <a:t>HMB45</a:t>
            </a:r>
            <a:r>
              <a:rPr lang="en-US" sz="2000" dirty="0" smtClean="0"/>
              <a:t>, </a:t>
            </a:r>
            <a:r>
              <a:rPr lang="en-US" sz="2000" dirty="0" err="1" smtClean="0">
                <a:solidFill>
                  <a:schemeClr val="bg2">
                    <a:lumMod val="25000"/>
                  </a:schemeClr>
                </a:solidFill>
              </a:rPr>
              <a:t>MelanA</a:t>
            </a:r>
            <a:r>
              <a:rPr lang="en-US" sz="2000" dirty="0" smtClean="0">
                <a:solidFill>
                  <a:schemeClr val="bg2">
                    <a:lumMod val="25000"/>
                  </a:schemeClr>
                </a:solidFill>
              </a:rPr>
              <a:t> / Mart1 and S100</a:t>
            </a:r>
            <a:r>
              <a:rPr lang="el-GR" sz="2000" dirty="0" smtClean="0">
                <a:solidFill>
                  <a:schemeClr val="bg2">
                    <a:lumMod val="25000"/>
                  </a:schemeClr>
                </a:solidFill>
              </a:rPr>
              <a:t>.</a:t>
            </a:r>
            <a:endParaRPr lang="en-US" sz="2000" dirty="0" smtClean="0">
              <a:solidFill>
                <a:schemeClr val="bg2">
                  <a:lumMod val="25000"/>
                </a:schemeClr>
              </a:solidFill>
            </a:endParaRPr>
          </a:p>
          <a:p>
            <a:endParaRPr lang="en-US" sz="2000" dirty="0" smtClean="0"/>
          </a:p>
          <a:p>
            <a:r>
              <a:rPr lang="el-GR" sz="2000" dirty="0" smtClean="0">
                <a:effectLst>
                  <a:outerShdw blurRad="38100" dist="38100" dir="2700000" algn="tl">
                    <a:srgbClr val="000000">
                      <a:alpha val="43137"/>
                    </a:srgbClr>
                  </a:outerShdw>
                </a:effectLst>
              </a:rPr>
              <a:t>Διαφοροδιάγνωση </a:t>
            </a:r>
            <a:endParaRPr lang="en-US" sz="2000" dirty="0" smtClean="0"/>
          </a:p>
          <a:p>
            <a:r>
              <a:rPr lang="el-GR" sz="2000" b="1" spc="600" dirty="0" err="1" smtClean="0"/>
              <a:t>Παζετοειδής</a:t>
            </a:r>
            <a:r>
              <a:rPr lang="el-GR" sz="2000" b="1" spc="600" dirty="0" smtClean="0"/>
              <a:t> </a:t>
            </a:r>
            <a:r>
              <a:rPr lang="el-GR" sz="2000" b="1" dirty="0" smtClean="0">
                <a:solidFill>
                  <a:srgbClr val="FF0000"/>
                </a:solidFill>
              </a:rPr>
              <a:t>νόσος του </a:t>
            </a:r>
            <a:r>
              <a:rPr lang="en-US" sz="2000" b="1" dirty="0" smtClean="0">
                <a:solidFill>
                  <a:srgbClr val="FF0000"/>
                </a:solidFill>
              </a:rPr>
              <a:t>Bowen</a:t>
            </a:r>
            <a:r>
              <a:rPr lang="en-US" sz="2000" b="1" dirty="0" smtClean="0"/>
              <a:t>:</a:t>
            </a:r>
            <a:r>
              <a:rPr lang="en-US" sz="2000" dirty="0" smtClean="0"/>
              <a:t> </a:t>
            </a:r>
            <a:r>
              <a:rPr lang="el-GR" sz="2000" dirty="0" smtClean="0"/>
              <a:t> </a:t>
            </a:r>
            <a:r>
              <a:rPr lang="el-GR" sz="2000" b="1" dirty="0" smtClean="0"/>
              <a:t>θετική</a:t>
            </a:r>
            <a:r>
              <a:rPr lang="el-GR" sz="2000" dirty="0" smtClean="0"/>
              <a:t> </a:t>
            </a:r>
            <a:r>
              <a:rPr lang="el-GR" sz="2000" dirty="0" err="1" smtClean="0"/>
              <a:t>ανοσοχρώση</a:t>
            </a:r>
            <a:r>
              <a:rPr lang="el-GR" sz="2000" dirty="0" smtClean="0"/>
              <a:t> έναντι</a:t>
            </a:r>
            <a:r>
              <a:rPr lang="en-US" sz="2000" dirty="0" smtClean="0"/>
              <a:t> </a:t>
            </a:r>
            <a:r>
              <a:rPr lang="en-US" sz="2000" dirty="0" smtClean="0">
                <a:solidFill>
                  <a:srgbClr val="FF0000"/>
                </a:solidFill>
              </a:rPr>
              <a:t>34betaE12</a:t>
            </a:r>
            <a:r>
              <a:rPr lang="en-US" sz="2000" dirty="0" smtClean="0"/>
              <a:t>, </a:t>
            </a:r>
            <a:r>
              <a:rPr lang="en-US" sz="2000" dirty="0" smtClean="0">
                <a:solidFill>
                  <a:srgbClr val="FF0000"/>
                </a:solidFill>
              </a:rPr>
              <a:t>p63</a:t>
            </a:r>
            <a:r>
              <a:rPr lang="en-US" sz="2000" dirty="0" smtClean="0"/>
              <a:t>,  </a:t>
            </a:r>
            <a:r>
              <a:rPr lang="el-GR" sz="2000" b="1" dirty="0" smtClean="0"/>
              <a:t>αρνητικές</a:t>
            </a:r>
            <a:r>
              <a:rPr lang="en-US" sz="2000" dirty="0" smtClean="0"/>
              <a:t>: </a:t>
            </a:r>
            <a:r>
              <a:rPr lang="en-US" sz="2000" dirty="0" err="1" smtClean="0"/>
              <a:t>mucicarmine</a:t>
            </a:r>
            <a:r>
              <a:rPr lang="en-US" sz="2000" dirty="0" smtClean="0"/>
              <a:t>, CEA, </a:t>
            </a:r>
            <a:r>
              <a:rPr lang="en-US" sz="2000" dirty="0" smtClean="0">
                <a:effectLst>
                  <a:outerShdw blurRad="38100" dist="38100" dir="2700000" algn="tl">
                    <a:srgbClr val="000000">
                      <a:alpha val="43137"/>
                    </a:srgbClr>
                  </a:outerShdw>
                </a:effectLst>
              </a:rPr>
              <a:t>CK7</a:t>
            </a:r>
            <a:r>
              <a:rPr lang="el-GR" sz="2000" dirty="0" smtClean="0">
                <a:effectLst>
                  <a:outerShdw blurRad="38100" dist="38100" dir="2700000" algn="tl">
                    <a:srgbClr val="000000">
                      <a:alpha val="43137"/>
                    </a:srgbClr>
                  </a:outerShdw>
                </a:effectLst>
              </a:rPr>
              <a:t> ( όχι πάντα)</a:t>
            </a:r>
            <a:r>
              <a:rPr lang="en-US" sz="2000" dirty="0" smtClean="0"/>
              <a:t> </a:t>
            </a:r>
            <a:r>
              <a:rPr lang="el-GR" sz="2000" dirty="0" smtClean="0"/>
              <a:t> και</a:t>
            </a:r>
            <a:r>
              <a:rPr lang="en-US" sz="2000" dirty="0" smtClean="0"/>
              <a:t> CK20.</a:t>
            </a:r>
            <a:endParaRPr lang="el-GR" sz="2000" dirty="0" smtClean="0"/>
          </a:p>
          <a:p>
            <a:endParaRPr lang="en-US" sz="2000" dirty="0" smtClean="0"/>
          </a:p>
          <a:p>
            <a:endParaRPr lang="en-US" sz="2000" dirty="0" smtClean="0"/>
          </a:p>
          <a:p>
            <a:r>
              <a:rPr lang="en-US" sz="2800" b="1" dirty="0" smtClean="0">
                <a:solidFill>
                  <a:schemeClr val="bg2">
                    <a:lumMod val="25000"/>
                  </a:schemeClr>
                </a:solidFill>
              </a:rPr>
              <a:t>2. E</a:t>
            </a:r>
            <a:r>
              <a:rPr lang="el-GR" sz="2800" b="1" dirty="0" smtClean="0">
                <a:solidFill>
                  <a:schemeClr val="bg2">
                    <a:lumMod val="25000"/>
                  </a:schemeClr>
                </a:solidFill>
              </a:rPr>
              <a:t>πιπολής εξαπλούμενο, παζετοειδές </a:t>
            </a:r>
            <a:r>
              <a:rPr lang="en-US" sz="2800" b="1" dirty="0" smtClean="0">
                <a:solidFill>
                  <a:schemeClr val="bg2">
                    <a:lumMod val="25000"/>
                  </a:schemeClr>
                </a:solidFill>
              </a:rPr>
              <a:t> in situ </a:t>
            </a:r>
            <a:r>
              <a:rPr lang="el-GR" sz="2800" b="1" dirty="0" smtClean="0">
                <a:solidFill>
                  <a:schemeClr val="bg2">
                    <a:lumMod val="25000"/>
                  </a:schemeClr>
                </a:solidFill>
              </a:rPr>
              <a:t> μελάνωμα</a:t>
            </a:r>
            <a:r>
              <a:rPr lang="en-US" sz="2800" b="1" dirty="0" smtClean="0">
                <a:solidFill>
                  <a:schemeClr val="bg2">
                    <a:lumMod val="25000"/>
                  </a:schemeClr>
                </a:solidFill>
              </a:rPr>
              <a:t>:</a:t>
            </a:r>
            <a:r>
              <a:rPr lang="en-US" sz="2800" dirty="0" smtClean="0"/>
              <a:t> </a:t>
            </a:r>
            <a:endParaRPr lang="el-GR" sz="2800" dirty="0" smtClean="0"/>
          </a:p>
          <a:p>
            <a:r>
              <a:rPr lang="el-GR" sz="2000" dirty="0" smtClean="0"/>
              <a:t>ανοσοϊστοθετικότητα </a:t>
            </a:r>
            <a:r>
              <a:rPr lang="el-GR" sz="2000" dirty="0" smtClean="0">
                <a:solidFill>
                  <a:schemeClr val="bg2">
                    <a:lumMod val="25000"/>
                  </a:schemeClr>
                </a:solidFill>
              </a:rPr>
              <a:t>μελανοκυτταρικών δεικτών </a:t>
            </a:r>
            <a:r>
              <a:rPr lang="en-US" sz="2000" dirty="0" smtClean="0">
                <a:solidFill>
                  <a:schemeClr val="bg2">
                    <a:lumMod val="25000"/>
                  </a:schemeClr>
                </a:solidFill>
              </a:rPr>
              <a:t> </a:t>
            </a:r>
            <a:r>
              <a:rPr lang="en-US" sz="2000" dirty="0" smtClean="0"/>
              <a:t>(</a:t>
            </a:r>
            <a:r>
              <a:rPr lang="en-US" sz="2000" b="1" dirty="0" smtClean="0">
                <a:solidFill>
                  <a:schemeClr val="bg2">
                    <a:lumMod val="25000"/>
                  </a:schemeClr>
                </a:solidFill>
              </a:rPr>
              <a:t>HMB-45</a:t>
            </a:r>
            <a:r>
              <a:rPr lang="en-US" sz="2000" dirty="0" smtClean="0"/>
              <a:t>, </a:t>
            </a:r>
            <a:r>
              <a:rPr lang="en-US" sz="2000" dirty="0" err="1" smtClean="0">
                <a:solidFill>
                  <a:schemeClr val="bg2">
                    <a:lumMod val="25000"/>
                  </a:schemeClr>
                </a:solidFill>
              </a:rPr>
              <a:t>Melan</a:t>
            </a:r>
            <a:r>
              <a:rPr lang="en-US" sz="2000" dirty="0" smtClean="0">
                <a:solidFill>
                  <a:schemeClr val="bg2">
                    <a:lumMod val="25000"/>
                  </a:schemeClr>
                </a:solidFill>
              </a:rPr>
              <a:t>-A, </a:t>
            </a:r>
            <a:r>
              <a:rPr lang="el-GR" sz="2000" dirty="0" smtClean="0">
                <a:solidFill>
                  <a:schemeClr val="bg2">
                    <a:lumMod val="25000"/>
                  </a:schemeClr>
                </a:solidFill>
              </a:rPr>
              <a:t> </a:t>
            </a:r>
            <a:r>
              <a:rPr lang="en-US" sz="2000" dirty="0" smtClean="0">
                <a:solidFill>
                  <a:schemeClr val="bg2">
                    <a:lumMod val="25000"/>
                  </a:schemeClr>
                </a:solidFill>
              </a:rPr>
              <a:t>S-100</a:t>
            </a:r>
            <a:r>
              <a:rPr lang="en-US" sz="2000" dirty="0" smtClean="0"/>
              <a:t>)</a:t>
            </a:r>
            <a:endParaRPr lang="en-US" sz="20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rrowheads="1"/>
          </p:cNvSpPr>
          <p:nvPr>
            <p:ph type="title"/>
          </p:nvPr>
        </p:nvSpPr>
        <p:spPr>
          <a:xfrm>
            <a:off x="0" y="0"/>
            <a:ext cx="9144000" cy="2348880"/>
          </a:xfrm>
        </p:spPr>
        <p:txBody>
          <a:bodyPr>
            <a:normAutofit/>
          </a:bodyPr>
          <a:lstStyle/>
          <a:p>
            <a:pPr eaLnBrk="1" hangingPunct="1">
              <a:defRPr/>
            </a:pPr>
            <a:r>
              <a:rPr lang="en-US" sz="3200" b="1" dirty="0" smtClean="0"/>
              <a:t>M</a:t>
            </a:r>
            <a:r>
              <a:rPr lang="el-GR" sz="3200" b="1" dirty="0" smtClean="0"/>
              <a:t>ποουενο</a:t>
            </a:r>
            <a:r>
              <a:rPr lang="el-GR" sz="3200" b="1" i="1" spc="600" dirty="0" smtClean="0"/>
              <a:t>ειδής</a:t>
            </a:r>
            <a:r>
              <a:rPr lang="el-GR" sz="3200" b="1" dirty="0" smtClean="0"/>
              <a:t> βλατίδωση.</a:t>
            </a:r>
            <a:br>
              <a:rPr lang="el-GR" sz="3200" b="1" dirty="0" smtClean="0"/>
            </a:br>
            <a:r>
              <a:rPr lang="el-GR" sz="2000" dirty="0" smtClean="0"/>
              <a:t>Παρά τη μέτρια, κονδυλωματώδους μορφής  ατυπία των ακανθωδών κυττάρων, διατηρείται κάπως ένα πλαίσιο ωρίμανσης. Καθοριστική πάντως για τη διαφοροδιάγνωση με τη νόσο του </a:t>
            </a:r>
            <a:r>
              <a:rPr lang="en-US" sz="2000" dirty="0" smtClean="0"/>
              <a:t>Bowen,</a:t>
            </a:r>
            <a:r>
              <a:rPr lang="el-GR" sz="2000" dirty="0" smtClean="0"/>
              <a:t> </a:t>
            </a:r>
            <a:r>
              <a:rPr lang="el-GR" sz="2000" dirty="0" smtClean="0">
                <a:effectLst>
                  <a:outerShdw blurRad="38100" dist="38100" dir="2700000" algn="tl">
                    <a:srgbClr val="000000">
                      <a:alpha val="43137"/>
                    </a:srgbClr>
                  </a:outerShdw>
                </a:effectLst>
              </a:rPr>
              <a:t>η κλινική και μακροσκοπική </a:t>
            </a:r>
            <a:r>
              <a:rPr lang="el-GR" sz="2000" dirty="0" smtClean="0"/>
              <a:t>εικόνα. </a:t>
            </a:r>
            <a:br>
              <a:rPr lang="el-GR" sz="2000" dirty="0" smtClean="0"/>
            </a:br>
            <a:r>
              <a:rPr lang="el-GR" sz="2000" dirty="0" smtClean="0"/>
              <a:t>Πιθανότητα αυτόματης υποστροφής, συντηρητική αντιμετώπιση.</a:t>
            </a:r>
          </a:p>
        </p:txBody>
      </p:sp>
      <p:pic>
        <p:nvPicPr>
          <p:cNvPr id="56324" name="Picture 4" descr="18b 14FF193"/>
          <p:cNvPicPr>
            <a:picLocks noChangeAspect="1" noChangeArrowheads="1"/>
          </p:cNvPicPr>
          <p:nvPr/>
        </p:nvPicPr>
        <p:blipFill>
          <a:blip r:embed="rId2" cstate="print"/>
          <a:srcRect/>
          <a:stretch>
            <a:fillRect/>
          </a:stretch>
        </p:blipFill>
        <p:spPr bwMode="auto">
          <a:xfrm>
            <a:off x="2663601" y="2780928"/>
            <a:ext cx="6713325" cy="4608512"/>
          </a:xfrm>
          <a:prstGeom prst="rect">
            <a:avLst/>
          </a:prstGeom>
          <a:noFill/>
          <a:ln w="9525">
            <a:noFill/>
            <a:miter lim="800000"/>
            <a:headEnd/>
            <a:tailEnd/>
          </a:ln>
        </p:spPr>
      </p:pic>
      <p:pic>
        <p:nvPicPr>
          <p:cNvPr id="5" name="Picture 4" descr="18 bowenoid-papulosis-9"/>
          <p:cNvPicPr>
            <a:picLocks noChangeAspect="1" noChangeArrowheads="1"/>
          </p:cNvPicPr>
          <p:nvPr/>
        </p:nvPicPr>
        <p:blipFill>
          <a:blip r:embed="rId3" cstate="print"/>
          <a:srcRect/>
          <a:stretch>
            <a:fillRect/>
          </a:stretch>
        </p:blipFill>
        <p:spPr bwMode="auto">
          <a:xfrm rot="16200000">
            <a:off x="-753409" y="3281802"/>
            <a:ext cx="4077072" cy="3075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6"/>
                                        </p:tgtEl>
                                        <p:attrNameLst>
                                          <p:attrName>style.visibility</p:attrName>
                                        </p:attrNameLst>
                                      </p:cBhvr>
                                      <p:to>
                                        <p:strVal val="visible"/>
                                      </p:to>
                                    </p:set>
                                    <p:anim calcmode="lin" valueType="num">
                                      <p:cBhvr additive="base">
                                        <p:cTn id="7" dur="500" fill="hold"/>
                                        <p:tgtEl>
                                          <p:spTgt spid="67586"/>
                                        </p:tgtEl>
                                        <p:attrNameLst>
                                          <p:attrName>ppt_x</p:attrName>
                                        </p:attrNameLst>
                                      </p:cBhvr>
                                      <p:tavLst>
                                        <p:tav tm="0">
                                          <p:val>
                                            <p:strVal val="#ppt_x"/>
                                          </p:val>
                                        </p:tav>
                                        <p:tav tm="100000">
                                          <p:val>
                                            <p:strVal val="#ppt_x"/>
                                          </p:val>
                                        </p:tav>
                                      </p:tavLst>
                                    </p:anim>
                                    <p:anim calcmode="lin" valueType="num">
                                      <p:cBhvr additive="base">
                                        <p:cTn id="8" dur="500" fill="hold"/>
                                        <p:tgtEl>
                                          <p:spTgt spid="675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11a ExtGenitalia_CondylomaGross"/>
          <p:cNvPicPr>
            <a:picLocks noChangeAspect="1" noChangeArrowheads="1"/>
          </p:cNvPicPr>
          <p:nvPr/>
        </p:nvPicPr>
        <p:blipFill>
          <a:blip r:embed="rId2" cstate="print"/>
          <a:srcRect/>
          <a:stretch>
            <a:fillRect/>
          </a:stretch>
        </p:blipFill>
        <p:spPr bwMode="auto">
          <a:xfrm>
            <a:off x="1285852" y="-285776"/>
            <a:ext cx="6606682" cy="5530863"/>
          </a:xfrm>
          <a:prstGeom prst="rect">
            <a:avLst/>
          </a:prstGeom>
          <a:noFill/>
          <a:ln w="9525">
            <a:noFill/>
            <a:miter lim="800000"/>
            <a:headEnd/>
            <a:tailEnd/>
          </a:ln>
        </p:spPr>
      </p:pic>
      <p:sp>
        <p:nvSpPr>
          <p:cNvPr id="3" name="2 - Θέση περιεχομένου"/>
          <p:cNvSpPr>
            <a:spLocks noGrp="1"/>
          </p:cNvSpPr>
          <p:nvPr>
            <p:ph idx="1"/>
          </p:nvPr>
        </p:nvSpPr>
        <p:spPr>
          <a:xfrm>
            <a:off x="0" y="5429264"/>
            <a:ext cx="9144000" cy="1428736"/>
          </a:xfrm>
        </p:spPr>
        <p:txBody>
          <a:bodyPr>
            <a:normAutofit fontScale="85000" lnSpcReduction="10000"/>
          </a:bodyPr>
          <a:lstStyle/>
          <a:p>
            <a:r>
              <a:rPr lang="el-GR" dirty="0" smtClean="0"/>
              <a:t>Η συχνότερη ογκόμορφη εξωφυτική αλλοίωση του πέους είναι  </a:t>
            </a:r>
            <a:r>
              <a:rPr lang="el-GR" spc="600" dirty="0" smtClean="0">
                <a:effectLst>
                  <a:outerShdw blurRad="38100" dist="38100" dir="2700000" algn="tl">
                    <a:srgbClr val="000000">
                      <a:alpha val="43137"/>
                    </a:srgbClr>
                  </a:outerShdw>
                </a:effectLst>
              </a:rPr>
              <a:t>καλοήθης</a:t>
            </a:r>
            <a:r>
              <a:rPr lang="el-GR" dirty="0" smtClean="0"/>
              <a:t>.</a:t>
            </a:r>
          </a:p>
          <a:p>
            <a:r>
              <a:rPr lang="el-GR" dirty="0" smtClean="0"/>
              <a:t>Συνήθως στη στεφάνη της βαλάνου ή στο στόμιο του πέους.</a:t>
            </a:r>
          </a:p>
          <a:p>
            <a:endParaRPr lang="el-GR"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Rot="1" noChangeArrowheads="1"/>
          </p:cNvSpPr>
          <p:nvPr>
            <p:ph type="body" idx="1"/>
          </p:nvPr>
        </p:nvSpPr>
        <p:spPr>
          <a:xfrm>
            <a:off x="0" y="4500570"/>
            <a:ext cx="6012160" cy="2357430"/>
          </a:xfrm>
        </p:spPr>
        <p:txBody>
          <a:bodyPr>
            <a:normAutofit fontScale="92500" lnSpcReduction="20000"/>
          </a:bodyPr>
          <a:lstStyle/>
          <a:p>
            <a:pPr>
              <a:defRPr/>
            </a:pPr>
            <a:r>
              <a:rPr lang="el-GR" sz="2400" dirty="0" smtClean="0"/>
              <a:t>Πολλαπλασιασμός πλακώδους επιθηλίου με εν γένει τακτική ωρίμανση, </a:t>
            </a:r>
            <a:r>
              <a:rPr lang="el-GR" sz="2400" dirty="0" err="1" smtClean="0"/>
              <a:t>υπερκεράτωση</a:t>
            </a:r>
            <a:r>
              <a:rPr lang="el-GR" sz="2400" dirty="0" smtClean="0"/>
              <a:t>, </a:t>
            </a:r>
            <a:r>
              <a:rPr lang="el-GR" sz="2400" dirty="0" err="1" smtClean="0"/>
              <a:t>παρακεράτωση</a:t>
            </a:r>
            <a:r>
              <a:rPr lang="el-GR" sz="2400" dirty="0" smtClean="0"/>
              <a:t>.</a:t>
            </a:r>
          </a:p>
          <a:p>
            <a:pPr>
              <a:defRPr/>
            </a:pPr>
            <a:r>
              <a:rPr lang="el-GR" sz="2400" dirty="0" err="1" smtClean="0"/>
              <a:t>Κοιλοκυτταρική</a:t>
            </a:r>
            <a:r>
              <a:rPr lang="el-GR" sz="2400" dirty="0" smtClean="0"/>
              <a:t> </a:t>
            </a:r>
            <a:r>
              <a:rPr lang="el-GR" sz="2400" dirty="0" err="1" smtClean="0"/>
              <a:t>ατυπία</a:t>
            </a:r>
            <a:r>
              <a:rPr lang="en-US" sz="2400" dirty="0" smtClean="0"/>
              <a:t>: </a:t>
            </a:r>
            <a:r>
              <a:rPr lang="el-GR" sz="2400" dirty="0" err="1" smtClean="0"/>
              <a:t>ρητινοειδείς</a:t>
            </a:r>
            <a:r>
              <a:rPr lang="el-GR" sz="2400" dirty="0" smtClean="0"/>
              <a:t> πυρηνικές μεταβολές, λιγοστά διπύρηνα, ελάχιστη κυτταρική </a:t>
            </a:r>
            <a:r>
              <a:rPr lang="el-GR" sz="2400" dirty="0" err="1" smtClean="0"/>
              <a:t>ατυπία</a:t>
            </a:r>
            <a:r>
              <a:rPr lang="el-GR" sz="2400" dirty="0" smtClean="0"/>
              <a:t> ( εκτός εάν έχει εφαρμοσθεί </a:t>
            </a:r>
            <a:r>
              <a:rPr lang="el-GR" sz="2400" dirty="0" err="1" smtClean="0"/>
              <a:t>ποδοφυλλίνη</a:t>
            </a:r>
            <a:r>
              <a:rPr lang="el-GR" sz="2400" dirty="0" smtClean="0"/>
              <a:t>, οπότε </a:t>
            </a:r>
            <a:r>
              <a:rPr lang="el-GR" sz="2400" dirty="0" err="1" smtClean="0"/>
              <a:t>ατυπία</a:t>
            </a:r>
            <a:r>
              <a:rPr lang="el-GR" sz="2400" dirty="0" smtClean="0"/>
              <a:t> αντιδραστικής αιτιολογίας).</a:t>
            </a:r>
          </a:p>
          <a:p>
            <a:pPr>
              <a:defRPr/>
            </a:pPr>
            <a:endParaRPr lang="el-GR" sz="2400" dirty="0" smtClean="0"/>
          </a:p>
          <a:p>
            <a:pPr eaLnBrk="1" hangingPunct="1">
              <a:defRPr/>
            </a:pPr>
            <a:endParaRPr lang="el-GR" dirty="0" smtClean="0"/>
          </a:p>
        </p:txBody>
      </p:sp>
      <p:pic>
        <p:nvPicPr>
          <p:cNvPr id="30724" name="Picture 4" descr="13 ExtGenitalia_Condyloma3"/>
          <p:cNvPicPr>
            <a:picLocks noChangeAspect="1" noChangeArrowheads="1"/>
          </p:cNvPicPr>
          <p:nvPr/>
        </p:nvPicPr>
        <p:blipFill>
          <a:blip r:embed="rId2" cstate="print"/>
          <a:srcRect/>
          <a:stretch>
            <a:fillRect/>
          </a:stretch>
        </p:blipFill>
        <p:spPr bwMode="auto">
          <a:xfrm>
            <a:off x="0" y="-214338"/>
            <a:ext cx="5731000" cy="4708811"/>
          </a:xfrm>
          <a:prstGeom prst="rect">
            <a:avLst/>
          </a:prstGeom>
          <a:noFill/>
          <a:ln w="9525">
            <a:noFill/>
            <a:miter lim="800000"/>
            <a:headEnd/>
            <a:tailEnd/>
          </a:ln>
        </p:spPr>
      </p:pic>
      <p:pic>
        <p:nvPicPr>
          <p:cNvPr id="4" name="Picture 4" descr="12 ExtGenitalia_Condyloma1"/>
          <p:cNvPicPr>
            <a:picLocks noChangeAspect="1" noChangeArrowheads="1"/>
          </p:cNvPicPr>
          <p:nvPr/>
        </p:nvPicPr>
        <p:blipFill>
          <a:blip r:embed="rId3" cstate="print"/>
          <a:srcRect/>
          <a:stretch>
            <a:fillRect/>
          </a:stretch>
        </p:blipFill>
        <p:spPr bwMode="auto">
          <a:xfrm rot="5400000">
            <a:off x="5644819" y="367340"/>
            <a:ext cx="4119057" cy="3384376"/>
          </a:xfrm>
          <a:prstGeom prst="rect">
            <a:avLst/>
          </a:prstGeom>
          <a:noFill/>
          <a:ln w="9525">
            <a:noFill/>
            <a:miter lim="800000"/>
            <a:headEnd/>
            <a:tailEnd/>
          </a:ln>
        </p:spPr>
      </p:pic>
      <p:pic>
        <p:nvPicPr>
          <p:cNvPr id="5" name="Picture 4" descr="14 ExtGenitalia_Condyloma4"/>
          <p:cNvPicPr>
            <a:picLocks noChangeAspect="1" noChangeArrowheads="1"/>
          </p:cNvPicPr>
          <p:nvPr/>
        </p:nvPicPr>
        <p:blipFill>
          <a:blip r:embed="rId4" cstate="print"/>
          <a:srcRect/>
          <a:stretch>
            <a:fillRect/>
          </a:stretch>
        </p:blipFill>
        <p:spPr bwMode="auto">
          <a:xfrm rot="5400000">
            <a:off x="5662221" y="4643034"/>
            <a:ext cx="4084251" cy="3384376"/>
          </a:xfrm>
          <a:prstGeom prst="rect">
            <a:avLst/>
          </a:prstGeom>
          <a:noFill/>
          <a:ln w="9525">
            <a:noFill/>
            <a:miter lim="800000"/>
            <a:headEnd/>
            <a:tailEnd/>
          </a:ln>
        </p:spPr>
      </p:pic>
      <p:sp>
        <p:nvSpPr>
          <p:cNvPr id="6" name="Rectangle 5"/>
          <p:cNvSpPr/>
          <p:nvPr/>
        </p:nvSpPr>
        <p:spPr>
          <a:xfrm>
            <a:off x="5643570" y="3500438"/>
            <a:ext cx="3500430" cy="800219"/>
          </a:xfrm>
          <a:prstGeom prst="rect">
            <a:avLst/>
          </a:prstGeom>
        </p:spPr>
        <p:txBody>
          <a:bodyPr wrap="square">
            <a:spAutoFit/>
          </a:bodyPr>
          <a:lstStyle/>
          <a:p>
            <a:r>
              <a:rPr lang="el-GR" sz="2800" b="1" spc="600" dirty="0" smtClean="0"/>
              <a:t>Κονδύλωμα</a:t>
            </a:r>
            <a:r>
              <a:rPr lang="el-GR" b="1" dirty="0" smtClean="0"/>
              <a:t>- </a:t>
            </a:r>
            <a:endParaRPr lang="en-US" b="1" dirty="0" smtClean="0"/>
          </a:p>
          <a:p>
            <a:r>
              <a:rPr lang="el-GR" b="1" dirty="0" smtClean="0"/>
              <a:t>λοίμωξη από Η</a:t>
            </a:r>
            <a:r>
              <a:rPr lang="en-US" b="1" dirty="0" smtClean="0"/>
              <a:t>PV</a:t>
            </a:r>
            <a:r>
              <a:rPr lang="el-GR" b="1" dirty="0" smtClean="0"/>
              <a:t>, </a:t>
            </a:r>
            <a:r>
              <a:rPr lang="el-GR" sz="1200" b="1" dirty="0" smtClean="0"/>
              <a:t>συνήθως τύποι 6,11.</a:t>
            </a:r>
            <a:endParaRPr lang="el-GR" sz="1200"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Autofit/>
          </a:bodyPr>
          <a:lstStyle/>
          <a:p>
            <a:r>
              <a:rPr lang="el-GR" sz="3200" dirty="0" err="1" smtClean="0"/>
              <a:t>Διαφοροδιάγνωση</a:t>
            </a:r>
            <a:r>
              <a:rPr lang="el-GR" sz="3200" dirty="0" smtClean="0"/>
              <a:t> (καλοήθους) </a:t>
            </a:r>
            <a:r>
              <a:rPr lang="el-GR" sz="3200" dirty="0" err="1" smtClean="0"/>
              <a:t>οξυτενούς</a:t>
            </a:r>
            <a:r>
              <a:rPr lang="el-GR" sz="3200" dirty="0" smtClean="0"/>
              <a:t> </a:t>
            </a:r>
            <a:r>
              <a:rPr lang="el-GR" sz="3200" dirty="0" smtClean="0">
                <a:effectLst>
                  <a:outerShdw blurRad="38100" dist="38100" dir="2700000" algn="tl">
                    <a:srgbClr val="000000">
                      <a:alpha val="43137"/>
                    </a:srgbClr>
                  </a:outerShdw>
                </a:effectLst>
              </a:rPr>
              <a:t>κονδυλώματος</a:t>
            </a:r>
            <a:r>
              <a:rPr lang="en-US" sz="3200" dirty="0" smtClean="0"/>
              <a:t> </a:t>
            </a:r>
            <a:r>
              <a:rPr lang="el-GR" sz="3200" dirty="0" smtClean="0"/>
              <a:t>από άλλες, </a:t>
            </a:r>
            <a:r>
              <a:rPr lang="el-GR" sz="3200" spc="300" dirty="0" smtClean="0"/>
              <a:t>εξωφυτικές</a:t>
            </a:r>
            <a:r>
              <a:rPr lang="el-GR" sz="3200" dirty="0" smtClean="0"/>
              <a:t> μεν εξεργασίες αλλά με διηθητική συνιστώσα (1-4) ή </a:t>
            </a:r>
            <a:r>
              <a:rPr lang="el-GR" sz="3200" dirty="0" smtClean="0">
                <a:solidFill>
                  <a:schemeClr val="bg1">
                    <a:lumMod val="65000"/>
                  </a:schemeClr>
                </a:solidFill>
              </a:rPr>
              <a:t>όχι</a:t>
            </a:r>
            <a:r>
              <a:rPr lang="el-GR" sz="3200" dirty="0" smtClean="0"/>
              <a:t>.</a:t>
            </a:r>
            <a:endParaRPr lang="el-GR" sz="3200" dirty="0"/>
          </a:p>
        </p:txBody>
      </p:sp>
      <p:sp>
        <p:nvSpPr>
          <p:cNvPr id="3" name="2 - Θέση περιεχομένου"/>
          <p:cNvSpPr>
            <a:spLocks noGrp="1"/>
          </p:cNvSpPr>
          <p:nvPr>
            <p:ph idx="1"/>
          </p:nvPr>
        </p:nvSpPr>
        <p:spPr>
          <a:xfrm>
            <a:off x="0" y="1571612"/>
            <a:ext cx="9144000" cy="5286388"/>
          </a:xfrm>
        </p:spPr>
        <p:txBody>
          <a:bodyPr>
            <a:normAutofit fontScale="77500" lnSpcReduction="20000"/>
          </a:bodyPr>
          <a:lstStyle/>
          <a:p>
            <a:r>
              <a:rPr lang="el-GR" dirty="0" smtClean="0"/>
              <a:t>1) </a:t>
            </a:r>
            <a:r>
              <a:rPr lang="el-GR" dirty="0" err="1" smtClean="0"/>
              <a:t>Κονδυλωματώδες</a:t>
            </a:r>
            <a:r>
              <a:rPr lang="el-GR" dirty="0" smtClean="0"/>
              <a:t> (</a:t>
            </a:r>
            <a:r>
              <a:rPr lang="en-US" dirty="0" smtClean="0"/>
              <a:t>warty)</a:t>
            </a:r>
            <a:r>
              <a:rPr lang="el-GR" dirty="0" smtClean="0"/>
              <a:t> καρκίνωμα. Μορφολογικές ενδείξεις λοίμωξης από </a:t>
            </a:r>
            <a:r>
              <a:rPr lang="en-US" dirty="0" smtClean="0"/>
              <a:t>HPV</a:t>
            </a:r>
            <a:r>
              <a:rPr lang="el-GR" dirty="0" smtClean="0"/>
              <a:t> ( ήτοι κοιλοκυττάρωση/κοιλοκυτταρική ατυπία)</a:t>
            </a:r>
            <a:r>
              <a:rPr lang="en-US" dirty="0" smtClean="0"/>
              <a:t>.</a:t>
            </a:r>
            <a:endParaRPr lang="el-GR" dirty="0" smtClean="0"/>
          </a:p>
          <a:p>
            <a:r>
              <a:rPr lang="el-GR" dirty="0" smtClean="0"/>
              <a:t>2) </a:t>
            </a:r>
            <a:r>
              <a:rPr lang="el-GR" dirty="0" err="1" smtClean="0"/>
              <a:t>Θηλώδες</a:t>
            </a:r>
            <a:r>
              <a:rPr lang="el-GR" dirty="0" smtClean="0"/>
              <a:t> καρκίνωμα μη περαιτέρω τυποποιούμενο </a:t>
            </a:r>
            <a:r>
              <a:rPr lang="en-US" dirty="0" smtClean="0"/>
              <a:t>(NOS) : </a:t>
            </a:r>
            <a:r>
              <a:rPr lang="el-GR" dirty="0" smtClean="0"/>
              <a:t>απουσία κοιλοκυττάρωσης, </a:t>
            </a:r>
            <a:r>
              <a:rPr lang="en-US" dirty="0" smtClean="0"/>
              <a:t>p16 (-)</a:t>
            </a:r>
            <a:r>
              <a:rPr lang="el-GR" dirty="0" smtClean="0"/>
              <a:t>.</a:t>
            </a:r>
            <a:endParaRPr lang="en-US" dirty="0" smtClean="0"/>
          </a:p>
          <a:p>
            <a:r>
              <a:rPr lang="en-US" dirty="0" smtClean="0"/>
              <a:t>3) </a:t>
            </a:r>
            <a:r>
              <a:rPr lang="el-GR" dirty="0" smtClean="0"/>
              <a:t>Ακροχορδονώδες (</a:t>
            </a:r>
            <a:r>
              <a:rPr lang="en-US" dirty="0" err="1" smtClean="0"/>
              <a:t>verrucous</a:t>
            </a:r>
            <a:r>
              <a:rPr lang="en-US" dirty="0" smtClean="0"/>
              <a:t>) </a:t>
            </a:r>
            <a:r>
              <a:rPr lang="el-GR" dirty="0" smtClean="0"/>
              <a:t>καρκίνωμα</a:t>
            </a:r>
            <a:r>
              <a:rPr lang="en-US" dirty="0" smtClean="0"/>
              <a:t>:</a:t>
            </a:r>
            <a:r>
              <a:rPr lang="el-GR" dirty="0" smtClean="0"/>
              <a:t> απουσία </a:t>
            </a:r>
            <a:r>
              <a:rPr lang="el-GR" dirty="0" err="1" smtClean="0"/>
              <a:t>κοιλοκυττάρωσης</a:t>
            </a:r>
            <a:r>
              <a:rPr lang="el-GR" dirty="0" smtClean="0"/>
              <a:t> , </a:t>
            </a:r>
            <a:r>
              <a:rPr lang="en-US" dirty="0" smtClean="0"/>
              <a:t>p16 (-)</a:t>
            </a:r>
            <a:r>
              <a:rPr lang="el-GR" dirty="0" smtClean="0"/>
              <a:t>. Σε επιφανειακές βιοψίες, δυσχερέστατη η ΔΔ με το κονδύλωμα∙όμως, σε μικρές αλλοιώσεις, κοινή, συντηρητική αντιμετώπιση τόσο του κονδυλώματος όσο και του ακροχορδονώδους καρκινώματος.</a:t>
            </a:r>
            <a:endParaRPr lang="en-US" dirty="0" smtClean="0"/>
          </a:p>
          <a:p>
            <a:r>
              <a:rPr lang="en-US" dirty="0" smtClean="0"/>
              <a:t>4) K</a:t>
            </a:r>
            <a:r>
              <a:rPr lang="el-GR" dirty="0" err="1" smtClean="0"/>
              <a:t>ακοήθης</a:t>
            </a:r>
            <a:r>
              <a:rPr lang="el-GR" dirty="0" smtClean="0"/>
              <a:t> εξαλλαγή κονδυλώματος, πιθανότερη στη γιγαντιαία ποικιλία του. Μορφολογικές ενδείξεις λοίμωξης από </a:t>
            </a:r>
            <a:r>
              <a:rPr lang="en-US" dirty="0" smtClean="0"/>
              <a:t>HPV </a:t>
            </a:r>
            <a:r>
              <a:rPr lang="el-GR" dirty="0" smtClean="0"/>
              <a:t>στο κονδύλωμα</a:t>
            </a:r>
            <a:r>
              <a:rPr lang="en-US" dirty="0" smtClean="0"/>
              <a:t>.</a:t>
            </a:r>
            <a:endParaRPr lang="el-GR" dirty="0" smtClean="0"/>
          </a:p>
          <a:p>
            <a:r>
              <a:rPr lang="el-GR" dirty="0" smtClean="0">
                <a:solidFill>
                  <a:srgbClr val="00B0F0"/>
                </a:solidFill>
              </a:rPr>
              <a:t>5) Θηλωμάτωση της στεφάνης της βαλάνου,συνήθως ραχιαία </a:t>
            </a:r>
            <a:r>
              <a:rPr lang="en-US" dirty="0" smtClean="0">
                <a:solidFill>
                  <a:srgbClr val="00B0F0"/>
                </a:solidFill>
              </a:rPr>
              <a:t>: </a:t>
            </a:r>
            <a:r>
              <a:rPr lang="el-GR" dirty="0" smtClean="0">
                <a:solidFill>
                  <a:srgbClr val="00B0F0"/>
                </a:solidFill>
              </a:rPr>
              <a:t>μικρά ινοεπιθηλιακά θηλώματα-πολύποδες</a:t>
            </a:r>
            <a:r>
              <a:rPr lang="en-US" dirty="0" smtClean="0">
                <a:solidFill>
                  <a:srgbClr val="00B0F0"/>
                </a:solidFill>
              </a:rPr>
              <a:t>.</a:t>
            </a:r>
            <a:r>
              <a:rPr lang="el-GR" dirty="0" smtClean="0">
                <a:solidFill>
                  <a:srgbClr val="00B0F0"/>
                </a:solidFill>
              </a:rPr>
              <a:t> Λευκοκίτρινες μαργαριταροειδείς βλατίδες, 1-2 χιλ., απουσία κοιλοκυττάρωσης. </a:t>
            </a:r>
            <a:endParaRPr lang="el-GR" dirty="0">
              <a:solidFill>
                <a:srgbClr val="00B0F0"/>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rrowheads="1"/>
          </p:cNvSpPr>
          <p:nvPr>
            <p:ph type="title"/>
          </p:nvPr>
        </p:nvSpPr>
        <p:spPr>
          <a:xfrm>
            <a:off x="0" y="0"/>
            <a:ext cx="9144000" cy="1124744"/>
          </a:xfrm>
        </p:spPr>
        <p:txBody>
          <a:bodyPr>
            <a:normAutofit fontScale="90000"/>
          </a:bodyPr>
          <a:lstStyle/>
          <a:p>
            <a:pPr lvl="0">
              <a:defRPr/>
            </a:pPr>
            <a:r>
              <a:rPr lang="el-GR" sz="3100" dirty="0" smtClean="0"/>
              <a:t>Κονδυλωματώδες – μυρμηκιώδες </a:t>
            </a:r>
            <a:r>
              <a:rPr lang="en-US" sz="3100" dirty="0" smtClean="0"/>
              <a:t>(warty) </a:t>
            </a:r>
            <a:r>
              <a:rPr lang="el-GR" sz="3100" dirty="0" smtClean="0"/>
              <a:t>ΑΚΚ. </a:t>
            </a:r>
            <a:r>
              <a:rPr lang="el-GR" sz="4000" dirty="0" smtClean="0"/>
              <a:t/>
            </a:r>
            <a:br>
              <a:rPr lang="el-GR" sz="4000" dirty="0" smtClean="0"/>
            </a:br>
            <a:r>
              <a:rPr lang="el-GR" sz="1800" dirty="0" smtClean="0"/>
              <a:t>Καταστρεπτική </a:t>
            </a:r>
            <a:r>
              <a:rPr lang="el-GR" sz="1800" dirty="0" smtClean="0">
                <a:effectLst>
                  <a:outerShdw blurRad="38100" dist="38100" dir="2700000" algn="tl">
                    <a:srgbClr val="000000">
                      <a:alpha val="43137"/>
                    </a:srgbClr>
                  </a:outerShdw>
                </a:effectLst>
              </a:rPr>
              <a:t>διηθητική</a:t>
            </a:r>
            <a:r>
              <a:rPr lang="el-GR" sz="1800" dirty="0" smtClean="0"/>
              <a:t> ανάπτυξη- </a:t>
            </a:r>
            <a:r>
              <a:rPr lang="el-GR" sz="1800" dirty="0" smtClean="0">
                <a:effectLst>
                  <a:outerShdw blurRad="38100" dist="38100" dir="2700000" algn="tl">
                    <a:srgbClr val="000000">
                      <a:alpha val="43137"/>
                    </a:srgbClr>
                  </a:outerShdw>
                </a:effectLst>
              </a:rPr>
              <a:t>Διηθητική</a:t>
            </a:r>
            <a:r>
              <a:rPr lang="el-GR" sz="1800" dirty="0" smtClean="0"/>
              <a:t> η παρυφή.</a:t>
            </a:r>
            <a:br>
              <a:rPr lang="el-GR" sz="1800" dirty="0" smtClean="0"/>
            </a:br>
            <a:r>
              <a:rPr lang="el-GR" sz="1800" dirty="0" smtClean="0"/>
              <a:t>Η </a:t>
            </a:r>
            <a:r>
              <a:rPr lang="el-GR" sz="1800" dirty="0" smtClean="0">
                <a:effectLst>
                  <a:outerShdw blurRad="38100" dist="38100" dir="2700000" algn="tl">
                    <a:srgbClr val="000000">
                      <a:alpha val="43137"/>
                    </a:srgbClr>
                  </a:outerShdw>
                </a:effectLst>
              </a:rPr>
              <a:t>μόνη εξωφυτική ποικιλία αμιγούς </a:t>
            </a:r>
            <a:r>
              <a:rPr lang="el-GR" sz="1800" dirty="0" smtClean="0"/>
              <a:t>ακανθοκυτταρικού καρκίνου με προβάλλουσα, διάχυτη </a:t>
            </a:r>
            <a:r>
              <a:rPr lang="el-GR" sz="1800" dirty="0" smtClean="0">
                <a:effectLst>
                  <a:outerShdw blurRad="38100" dist="38100" dir="2700000" algn="tl">
                    <a:srgbClr val="000000">
                      <a:alpha val="43137"/>
                    </a:srgbClr>
                  </a:outerShdw>
                </a:effectLst>
              </a:rPr>
              <a:t>κοιλοκυτταρική ατυπία</a:t>
            </a:r>
            <a:r>
              <a:rPr lang="el-GR" sz="1600" dirty="0" smtClean="0"/>
              <a:t>.  Επί απουσίας της τελευταίας, ο ανάλογος όγκος ταξινομείται ως θηλώδες ΑΚΚ, μη περαιτέρω τυποποιούμενο.</a:t>
            </a:r>
          </a:p>
        </p:txBody>
      </p:sp>
      <p:pic>
        <p:nvPicPr>
          <p:cNvPr id="76804" name="Picture 4" descr="24b 14FF202B"/>
          <p:cNvPicPr>
            <a:picLocks noChangeAspect="1" noChangeArrowheads="1"/>
          </p:cNvPicPr>
          <p:nvPr/>
        </p:nvPicPr>
        <p:blipFill>
          <a:blip r:embed="rId2" cstate="print"/>
          <a:srcRect/>
          <a:stretch>
            <a:fillRect/>
          </a:stretch>
        </p:blipFill>
        <p:spPr bwMode="auto">
          <a:xfrm rot="5400000">
            <a:off x="-1708488" y="2292664"/>
            <a:ext cx="7088272" cy="4896447"/>
          </a:xfrm>
          <a:prstGeom prst="rect">
            <a:avLst/>
          </a:prstGeom>
          <a:noFill/>
          <a:ln w="9525">
            <a:noFill/>
            <a:miter lim="800000"/>
            <a:headEnd/>
            <a:tailEnd/>
          </a:ln>
        </p:spPr>
      </p:pic>
      <p:pic>
        <p:nvPicPr>
          <p:cNvPr id="5" name="Picture 4" descr="24a 14FF202A"/>
          <p:cNvPicPr>
            <a:picLocks noChangeAspect="1" noChangeArrowheads="1"/>
          </p:cNvPicPr>
          <p:nvPr/>
        </p:nvPicPr>
        <p:blipFill>
          <a:blip r:embed="rId3" cstate="print"/>
          <a:srcRect/>
          <a:stretch>
            <a:fillRect/>
          </a:stretch>
        </p:blipFill>
        <p:spPr bwMode="auto">
          <a:xfrm>
            <a:off x="4283968" y="1196752"/>
            <a:ext cx="7692686" cy="662473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450"/>
                                        </p:tgtEl>
                                        <p:attrNameLst>
                                          <p:attrName>style.visibility</p:attrName>
                                        </p:attrNameLst>
                                      </p:cBhvr>
                                      <p:to>
                                        <p:strVal val="visible"/>
                                      </p:to>
                                    </p:set>
                                    <p:anim calcmode="lin" valueType="num">
                                      <p:cBhvr additive="base">
                                        <p:cTn id="7" dur="500" fill="hold"/>
                                        <p:tgtEl>
                                          <p:spTgt spid="104450"/>
                                        </p:tgtEl>
                                        <p:attrNameLst>
                                          <p:attrName>ppt_x</p:attrName>
                                        </p:attrNameLst>
                                      </p:cBhvr>
                                      <p:tavLst>
                                        <p:tav tm="0">
                                          <p:val>
                                            <p:strVal val="#ppt_x"/>
                                          </p:val>
                                        </p:tav>
                                        <p:tav tm="100000">
                                          <p:val>
                                            <p:strVal val="#ppt_x"/>
                                          </p:val>
                                        </p:tav>
                                      </p:tavLst>
                                    </p:anim>
                                    <p:anim calcmode="lin" valueType="num">
                                      <p:cBhvr additive="base">
                                        <p:cTn id="8" dur="500" fill="hold"/>
                                        <p:tgtEl>
                                          <p:spTgt spid="1044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22 ExtGenitalia_PenisVerrucousCA1"/>
          <p:cNvPicPr>
            <a:picLocks noChangeAspect="1" noChangeArrowheads="1"/>
          </p:cNvPicPr>
          <p:nvPr/>
        </p:nvPicPr>
        <p:blipFill>
          <a:blip r:embed="rId2" cstate="print"/>
          <a:srcRect/>
          <a:stretch>
            <a:fillRect/>
          </a:stretch>
        </p:blipFill>
        <p:spPr bwMode="auto">
          <a:xfrm>
            <a:off x="0" y="-243408"/>
            <a:ext cx="4464174" cy="3730989"/>
          </a:xfrm>
          <a:prstGeom prst="rect">
            <a:avLst/>
          </a:prstGeom>
          <a:noFill/>
          <a:ln w="9525">
            <a:noFill/>
            <a:miter lim="800000"/>
            <a:headEnd/>
            <a:tailEnd/>
          </a:ln>
        </p:spPr>
      </p:pic>
      <p:pic>
        <p:nvPicPr>
          <p:cNvPr id="5" name="Picture 4" descr="23 ExtGenitalia_PenisVerrucousCA2"/>
          <p:cNvPicPr>
            <a:picLocks noChangeAspect="1" noChangeArrowheads="1"/>
          </p:cNvPicPr>
          <p:nvPr/>
        </p:nvPicPr>
        <p:blipFill>
          <a:blip r:embed="rId3" cstate="print"/>
          <a:srcRect/>
          <a:stretch>
            <a:fillRect/>
          </a:stretch>
        </p:blipFill>
        <p:spPr bwMode="auto">
          <a:xfrm>
            <a:off x="4644008" y="-243409"/>
            <a:ext cx="4499992" cy="3728875"/>
          </a:xfrm>
          <a:prstGeom prst="rect">
            <a:avLst/>
          </a:prstGeom>
          <a:noFill/>
          <a:ln w="9525">
            <a:noFill/>
            <a:miter lim="800000"/>
            <a:headEnd/>
            <a:tailEnd/>
          </a:ln>
        </p:spPr>
      </p:pic>
      <p:pic>
        <p:nvPicPr>
          <p:cNvPr id="6" name="Picture 4" descr="24 ExtGenitalia_PenisVerrucousCA3"/>
          <p:cNvPicPr>
            <a:picLocks noChangeAspect="1" noChangeArrowheads="1"/>
          </p:cNvPicPr>
          <p:nvPr/>
        </p:nvPicPr>
        <p:blipFill>
          <a:blip r:embed="rId4" cstate="print"/>
          <a:srcRect/>
          <a:stretch>
            <a:fillRect/>
          </a:stretch>
        </p:blipFill>
        <p:spPr bwMode="auto">
          <a:xfrm rot="10800000">
            <a:off x="4644008" y="3645023"/>
            <a:ext cx="4499992" cy="3760923"/>
          </a:xfrm>
          <a:prstGeom prst="rect">
            <a:avLst/>
          </a:prstGeom>
          <a:noFill/>
          <a:ln w="9525">
            <a:noFill/>
            <a:miter lim="800000"/>
            <a:headEnd/>
            <a:tailEnd/>
          </a:ln>
        </p:spPr>
      </p:pic>
      <p:pic>
        <p:nvPicPr>
          <p:cNvPr id="7" name="Picture 4" descr="21c 14FF200"/>
          <p:cNvPicPr>
            <a:picLocks noChangeAspect="1" noChangeArrowheads="1"/>
          </p:cNvPicPr>
          <p:nvPr/>
        </p:nvPicPr>
        <p:blipFill>
          <a:blip r:embed="rId5" cstate="print"/>
          <a:srcRect/>
          <a:stretch>
            <a:fillRect/>
          </a:stretch>
        </p:blipFill>
        <p:spPr bwMode="auto">
          <a:xfrm>
            <a:off x="-180528" y="3645024"/>
            <a:ext cx="4680520" cy="3930136"/>
          </a:xfrm>
          <a:prstGeom prst="rect">
            <a:avLst/>
          </a:prstGeom>
          <a:noFill/>
          <a:ln w="9525">
            <a:noFill/>
            <a:miter lim="800000"/>
            <a:headEnd/>
            <a:tailEnd/>
          </a:ln>
        </p:spPr>
      </p:pic>
      <p:sp>
        <p:nvSpPr>
          <p:cNvPr id="8" name="Rectangle 2"/>
          <p:cNvSpPr>
            <a:spLocks noGrp="1" noRot="1" noChangeArrowheads="1"/>
          </p:cNvSpPr>
          <p:nvPr>
            <p:ph type="title"/>
          </p:nvPr>
        </p:nvSpPr>
        <p:spPr>
          <a:xfrm>
            <a:off x="457200" y="1643050"/>
            <a:ext cx="8229600" cy="857256"/>
          </a:xfrm>
        </p:spPr>
        <p:txBody>
          <a:bodyPr>
            <a:normAutofit fontScale="90000"/>
          </a:bodyPr>
          <a:lstStyle/>
          <a:p>
            <a:pPr>
              <a:defRPr/>
            </a:pPr>
            <a:r>
              <a:rPr lang="el-GR" sz="3100" b="1" dirty="0" smtClean="0"/>
              <a:t>Ακροχορδονώδες</a:t>
            </a:r>
            <a:r>
              <a:rPr lang="en-US" sz="3100" b="1" dirty="0" smtClean="0"/>
              <a:t> (</a:t>
            </a:r>
            <a:r>
              <a:rPr lang="en-US" sz="3100" b="1" dirty="0" err="1" smtClean="0"/>
              <a:t>verrucous</a:t>
            </a:r>
            <a:r>
              <a:rPr lang="en-US" sz="3100" b="1" dirty="0" smtClean="0"/>
              <a:t>)</a:t>
            </a:r>
            <a:r>
              <a:rPr lang="el-GR" sz="3100" b="1" dirty="0" smtClean="0"/>
              <a:t> ΑΚΚ</a:t>
            </a:r>
            <a:br>
              <a:rPr lang="el-GR" sz="3100" b="1" dirty="0" smtClean="0"/>
            </a:br>
            <a:r>
              <a:rPr lang="el-GR" sz="2200" u="sng" spc="600" dirty="0" smtClean="0">
                <a:effectLst>
                  <a:outerShdw blurRad="38100" dist="38100" dir="2700000" algn="tl">
                    <a:srgbClr val="000000">
                      <a:alpha val="43137"/>
                    </a:srgbClr>
                  </a:outerShdw>
                </a:effectLst>
              </a:rPr>
              <a:t>Απωθητική διήθηση </a:t>
            </a:r>
            <a:r>
              <a:rPr lang="el-GR" sz="2200" spc="600" dirty="0" smtClean="0">
                <a:effectLst>
                  <a:outerShdw blurRad="38100" dist="38100" dir="2700000" algn="tl">
                    <a:srgbClr val="000000">
                      <a:alpha val="43137"/>
                    </a:srgbClr>
                  </a:outerShdw>
                </a:effectLst>
              </a:rPr>
              <a:t>με βολβώδεις επεκτάσεις του καρκινικού ακανθώδους επιθηλίου.</a:t>
            </a:r>
            <a:r>
              <a:rPr lang="el-GR" sz="2200" b="1" spc="600" dirty="0" smtClean="0">
                <a:effectLst>
                  <a:outerShdw blurRad="38100" dist="38100" dir="2700000" algn="tl">
                    <a:srgbClr val="000000">
                      <a:alpha val="43137"/>
                    </a:srgbClr>
                  </a:outerShdw>
                </a:effectLst>
              </a:rPr>
              <a:t/>
            </a:r>
            <a:br>
              <a:rPr lang="el-GR" sz="2200" b="1" spc="600" dirty="0" smtClean="0">
                <a:effectLst>
                  <a:outerShdw blurRad="38100" dist="38100" dir="2700000" algn="tl">
                    <a:srgbClr val="000000">
                      <a:alpha val="43137"/>
                    </a:srgbClr>
                  </a:outerShdw>
                </a:effectLst>
              </a:rPr>
            </a:br>
            <a:r>
              <a:rPr lang="el-GR" sz="2400" dirty="0" smtClean="0"/>
              <a:t>Η εν λόγω ποικιλία εξορισμού είναι χαμηλόβαθμης κακοήθειας </a:t>
            </a:r>
            <a:br>
              <a:rPr lang="el-GR" sz="2400" dirty="0" smtClean="0"/>
            </a:br>
            <a:r>
              <a:rPr lang="el-GR" sz="2200" b="1" spc="600" dirty="0" smtClean="0">
                <a:effectLst>
                  <a:outerShdw blurRad="38100" dist="38100" dir="2700000" algn="tl">
                    <a:srgbClr val="000000">
                      <a:alpha val="43137"/>
                    </a:srgbClr>
                  </a:outerShdw>
                </a:effectLst>
              </a:rPr>
              <a:t/>
            </a:r>
            <a:br>
              <a:rPr lang="el-GR" sz="2200" b="1" spc="600" dirty="0" smtClean="0">
                <a:effectLst>
                  <a:outerShdw blurRad="38100" dist="38100" dir="2700000" algn="tl">
                    <a:srgbClr val="000000">
                      <a:alpha val="43137"/>
                    </a:srgbClr>
                  </a:outerShdw>
                </a:effectLst>
              </a:rPr>
            </a:br>
            <a:r>
              <a:rPr lang="el-GR" sz="2200" b="1" spc="600" dirty="0" smtClean="0">
                <a:effectLst>
                  <a:outerShdw blurRad="38100" dist="38100" dir="2700000" algn="tl">
                    <a:srgbClr val="000000">
                      <a:alpha val="43137"/>
                    </a:srgbClr>
                  </a:outerShdw>
                </a:effectLst>
              </a:rPr>
              <a:t/>
            </a:r>
            <a:br>
              <a:rPr lang="el-GR" sz="2200" b="1" spc="600" dirty="0" smtClean="0">
                <a:effectLst>
                  <a:outerShdw blurRad="38100" dist="38100" dir="2700000" algn="tl">
                    <a:srgbClr val="000000">
                      <a:alpha val="43137"/>
                    </a:srgbClr>
                  </a:outerShdw>
                </a:effectLst>
              </a:rPr>
            </a:br>
            <a:endParaRPr lang="el-GR" sz="22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0660"/>
                                        </p:tgtEl>
                                      </p:cBhvr>
                                    </p:animEffect>
                                    <p:set>
                                      <p:cBhvr>
                                        <p:cTn id="7" dur="1" fill="hold">
                                          <p:stCondLst>
                                            <p:cond delay="499"/>
                                          </p:stCondLst>
                                        </p:cTn>
                                        <p:tgtEl>
                                          <p:spTgt spid="7066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214422"/>
          </a:xfrm>
        </p:spPr>
        <p:txBody>
          <a:bodyPr>
            <a:noAutofit/>
          </a:bodyPr>
          <a:lstStyle/>
          <a:p>
            <a:r>
              <a:rPr lang="el-GR" sz="2800" dirty="0" smtClean="0"/>
              <a:t>ΙΣΤΟΛΟΓΙΚΕΣ ΠΟΙΚΙΛΙΕΣ </a:t>
            </a:r>
            <a:br>
              <a:rPr lang="el-GR" sz="2800" dirty="0" smtClean="0"/>
            </a:br>
            <a:r>
              <a:rPr lang="el-GR" sz="2800" dirty="0" smtClean="0"/>
              <a:t>ΑΜΙΓΩΝ </a:t>
            </a:r>
            <a:r>
              <a:rPr lang="el-GR" sz="2800" b="1" u="sng" dirty="0" smtClean="0"/>
              <a:t>ΑΚ</a:t>
            </a:r>
            <a:r>
              <a:rPr lang="en-US" sz="2800" b="1" u="sng" dirty="0" smtClean="0"/>
              <a:t>AN</a:t>
            </a:r>
            <a:r>
              <a:rPr lang="el-GR" sz="2800" b="1" u="sng" dirty="0" smtClean="0"/>
              <a:t>ΘΟΚΥΤΤΑΡΙΚΩΝ </a:t>
            </a:r>
            <a:r>
              <a:rPr lang="el-GR" sz="2800" b="1" dirty="0" smtClean="0"/>
              <a:t>ΚΑΡΚΙΝΩΜΑΤΩΝ </a:t>
            </a:r>
            <a:r>
              <a:rPr lang="el-GR" sz="2800" dirty="0" smtClean="0"/>
              <a:t>ΠΕΟΥΣ</a:t>
            </a:r>
            <a:br>
              <a:rPr lang="el-GR" sz="2800" dirty="0" smtClean="0"/>
            </a:br>
            <a:r>
              <a:rPr lang="el-GR" sz="2800" dirty="0" smtClean="0"/>
              <a:t> </a:t>
            </a:r>
            <a:endParaRPr lang="el-GR" sz="2800" dirty="0"/>
          </a:p>
        </p:txBody>
      </p:sp>
      <p:sp>
        <p:nvSpPr>
          <p:cNvPr id="3" name="2 - Θέση περιεχομένου"/>
          <p:cNvSpPr>
            <a:spLocks noGrp="1"/>
          </p:cNvSpPr>
          <p:nvPr>
            <p:ph idx="1"/>
          </p:nvPr>
        </p:nvSpPr>
        <p:spPr>
          <a:xfrm>
            <a:off x="0" y="1071546"/>
            <a:ext cx="9144000" cy="5786454"/>
          </a:xfrm>
        </p:spPr>
        <p:txBody>
          <a:bodyPr>
            <a:normAutofit fontScale="92500" lnSpcReduction="20000"/>
          </a:bodyPr>
          <a:lstStyle/>
          <a:p>
            <a:r>
              <a:rPr lang="el-GR" sz="2000" b="1" dirty="0" smtClean="0"/>
              <a:t>Σύνηθες</a:t>
            </a:r>
          </a:p>
          <a:p>
            <a:r>
              <a:rPr lang="el-GR" sz="2000" b="1" dirty="0" smtClean="0"/>
              <a:t>Ακροχορδονώδες (</a:t>
            </a:r>
            <a:r>
              <a:rPr lang="en-US" sz="2000" b="1" dirty="0" err="1" smtClean="0"/>
              <a:t>verrucous</a:t>
            </a:r>
            <a:r>
              <a:rPr lang="en-US" sz="2000" b="1" dirty="0" smtClean="0"/>
              <a:t>): </a:t>
            </a:r>
            <a:r>
              <a:rPr lang="el-GR" sz="2000" dirty="0" smtClean="0"/>
              <a:t>εξαιρετικά καλώς διαφοροποιημένο σε ΟΛΗ του την έκταση, κρατήρες κερατίνης, ροπαλοειδής, απωθητική βάση. Επί μη ολικής εξαίρεσης,</a:t>
            </a:r>
          </a:p>
          <a:p>
            <a:pPr>
              <a:buNone/>
            </a:pPr>
            <a:r>
              <a:rPr lang="el-GR" sz="2000" dirty="0" smtClean="0"/>
              <a:t>       η διάγνωση τίθεται ως εξής</a:t>
            </a:r>
            <a:r>
              <a:rPr lang="en-US" sz="2000" dirty="0" smtClean="0"/>
              <a:t>: </a:t>
            </a:r>
            <a:r>
              <a:rPr lang="el-GR" sz="2000" dirty="0" smtClean="0"/>
              <a:t>« Καλά διαφοροποιημένο ΑΚΚ με ακροχορδονώδη ιστολογία». ΔΔ του ακροχορδονώδους ΑΚΚ από το </a:t>
            </a:r>
            <a:r>
              <a:rPr lang="el-GR" sz="2000" b="1" dirty="0" smtClean="0"/>
              <a:t>καρκίνωμα </a:t>
            </a:r>
            <a:r>
              <a:rPr lang="en-US" sz="2000" b="1" dirty="0" err="1" smtClean="0"/>
              <a:t>cuniculatum</a:t>
            </a:r>
            <a:r>
              <a:rPr lang="en-US" sz="2000" dirty="0" smtClean="0"/>
              <a:t>: </a:t>
            </a:r>
            <a:r>
              <a:rPr lang="el-GR" sz="2000" dirty="0" smtClean="0"/>
              <a:t>το τελευταίο χαρακτηρίζεται από ένα σύνθετο, βαθύ, </a:t>
            </a:r>
            <a:r>
              <a:rPr lang="el-GR" sz="2000" i="1" dirty="0" smtClean="0">
                <a:effectLst>
                  <a:outerShdw blurRad="38100" dist="38100" dir="2700000" algn="tl">
                    <a:srgbClr val="000000">
                      <a:alpha val="43137"/>
                    </a:srgbClr>
                  </a:outerShdw>
                </a:effectLst>
              </a:rPr>
              <a:t>συριγγώδες </a:t>
            </a:r>
            <a:r>
              <a:rPr lang="el-GR" sz="2000" dirty="0" smtClean="0"/>
              <a:t>πρότυπο ανάπτυξης.</a:t>
            </a:r>
            <a:endParaRPr lang="en-US" sz="2000" dirty="0" smtClean="0"/>
          </a:p>
          <a:p>
            <a:r>
              <a:rPr lang="el-GR" sz="2000" dirty="0" smtClean="0">
                <a:effectLst>
                  <a:outerShdw blurRad="38100" dist="38100" dir="2700000" algn="tl">
                    <a:srgbClr val="000000">
                      <a:alpha val="43137"/>
                    </a:srgbClr>
                  </a:outerShdw>
                </a:effectLst>
              </a:rPr>
              <a:t> </a:t>
            </a:r>
            <a:r>
              <a:rPr lang="el-GR" sz="2000" dirty="0" err="1" smtClean="0">
                <a:effectLst>
                  <a:outerShdw blurRad="38100" dist="38100" dir="2700000" algn="tl">
                    <a:srgbClr val="000000">
                      <a:alpha val="43137"/>
                    </a:srgbClr>
                  </a:outerShdw>
                </a:effectLst>
              </a:rPr>
              <a:t>Ψευδοϋπερπλαστικό</a:t>
            </a:r>
            <a:r>
              <a:rPr lang="el-GR" sz="2000" dirty="0" smtClean="0"/>
              <a:t>.  Κλασικά σε  ηλικιωμένους σε έδαφος σκληρυντικού λειχήνα από μακρού χρονολογούμενου. Μιμείται </a:t>
            </a:r>
            <a:r>
              <a:rPr lang="el-GR" sz="2000" dirty="0" err="1" smtClean="0"/>
              <a:t>ψευδοεπιθηλιωματώδη</a:t>
            </a:r>
            <a:r>
              <a:rPr lang="el-GR" sz="2000" dirty="0" smtClean="0"/>
              <a:t> υπερπλασία αλλά συνιστά </a:t>
            </a:r>
            <a:r>
              <a:rPr lang="el-GR" sz="2000" i="1" dirty="0" smtClean="0"/>
              <a:t>βαθύτερης</a:t>
            </a:r>
            <a:r>
              <a:rPr lang="el-GR" sz="2000" dirty="0" smtClean="0"/>
              <a:t> επέκτασης αλλοίωση με πλέον διαταραγμένη οργάνωση.</a:t>
            </a:r>
          </a:p>
          <a:p>
            <a:pPr>
              <a:buNone/>
            </a:pPr>
            <a:endParaRPr lang="el-GR" sz="2000" dirty="0" smtClean="0"/>
          </a:p>
          <a:p>
            <a:r>
              <a:rPr lang="el-GR" sz="2000" b="1" dirty="0" err="1" smtClean="0"/>
              <a:t>Κονδυλωματώδες</a:t>
            </a:r>
            <a:r>
              <a:rPr lang="el-GR" sz="2000" b="1" dirty="0" smtClean="0"/>
              <a:t> (</a:t>
            </a:r>
            <a:r>
              <a:rPr lang="en-US" sz="2000" b="1" dirty="0" smtClean="0"/>
              <a:t>warty) </a:t>
            </a:r>
            <a:r>
              <a:rPr lang="el-GR" sz="2000" b="1" dirty="0" smtClean="0"/>
              <a:t>καρκίνωμα</a:t>
            </a:r>
            <a:r>
              <a:rPr lang="en-US" sz="2000" dirty="0" smtClean="0"/>
              <a:t>: </a:t>
            </a:r>
            <a:r>
              <a:rPr lang="el-GR" sz="2000" dirty="0" smtClean="0"/>
              <a:t>σχέση με </a:t>
            </a:r>
            <a:r>
              <a:rPr lang="en-US" sz="2000" dirty="0" smtClean="0"/>
              <a:t>HIV</a:t>
            </a:r>
            <a:r>
              <a:rPr lang="el-GR" sz="2000" dirty="0" smtClean="0"/>
              <a:t> και </a:t>
            </a:r>
            <a:r>
              <a:rPr lang="en-US" sz="2000" dirty="0" smtClean="0"/>
              <a:t>HPV, </a:t>
            </a:r>
            <a:r>
              <a:rPr lang="el-GR" sz="2000" dirty="0" smtClean="0"/>
              <a:t>σε μικρή μεγέθυνση ταυτόχρονα διαυγές και βαθυχρωματικό πρότυπο, δενδροειδείς κυματιστές θηλές, κοιλοκυτταρική ατυπία σε όλη του την έκταση, διηθητική παρυφή.</a:t>
            </a:r>
          </a:p>
          <a:p>
            <a:r>
              <a:rPr lang="el-GR" sz="2000" dirty="0" err="1" smtClean="0"/>
              <a:t>Θηλώδες</a:t>
            </a:r>
            <a:r>
              <a:rPr lang="el-GR" sz="2000" dirty="0" smtClean="0"/>
              <a:t> μη περαιτέρω τυποποιούμενο (</a:t>
            </a:r>
            <a:r>
              <a:rPr lang="en-US" sz="2000" dirty="0" smtClean="0"/>
              <a:t>NOS)</a:t>
            </a:r>
            <a:r>
              <a:rPr lang="el-GR" sz="2000" dirty="0" smtClean="0"/>
              <a:t>. Διηθητική παρυφή όπως το προηγούμενο καρκίνωμα αλλά χωρίς </a:t>
            </a:r>
            <a:r>
              <a:rPr lang="el-GR" sz="2000" dirty="0" err="1" smtClean="0"/>
              <a:t>κοιλοκυτταρική</a:t>
            </a:r>
            <a:r>
              <a:rPr lang="el-GR" sz="2000" dirty="0" smtClean="0"/>
              <a:t> </a:t>
            </a:r>
            <a:r>
              <a:rPr lang="el-GR" sz="2000" dirty="0" err="1" smtClean="0"/>
              <a:t>ατυπία</a:t>
            </a:r>
            <a:r>
              <a:rPr lang="el-GR" sz="2000" dirty="0" smtClean="0"/>
              <a:t>.</a:t>
            </a:r>
            <a:endParaRPr lang="en-US" sz="2000" dirty="0" smtClean="0"/>
          </a:p>
          <a:p>
            <a:endParaRPr lang="en-US" sz="2000" dirty="0" smtClean="0"/>
          </a:p>
          <a:p>
            <a:r>
              <a:rPr lang="el-GR" sz="2000" b="1" dirty="0" smtClean="0"/>
              <a:t>Βασικόμορφο/</a:t>
            </a:r>
            <a:r>
              <a:rPr lang="en-US" sz="2000" b="1" dirty="0" smtClean="0"/>
              <a:t>B</a:t>
            </a:r>
            <a:r>
              <a:rPr lang="el-GR" sz="2000" b="1" dirty="0" err="1" smtClean="0"/>
              <a:t>ασικοκυτταροειδές</a:t>
            </a:r>
            <a:r>
              <a:rPr lang="en-US" sz="2000" dirty="0" smtClean="0"/>
              <a:t>: </a:t>
            </a:r>
            <a:r>
              <a:rPr lang="el-GR" sz="2000" dirty="0" smtClean="0"/>
              <a:t>Συμπαγείς νησίδες συχνά με </a:t>
            </a:r>
            <a:r>
              <a:rPr lang="el-GR" sz="2000" dirty="0" err="1" smtClean="0"/>
              <a:t>φαγεσωρικής</a:t>
            </a:r>
            <a:r>
              <a:rPr lang="el-GR" sz="2000" dirty="0" smtClean="0"/>
              <a:t> μορφής νέκρωση ή απότομη κεντρική </a:t>
            </a:r>
            <a:r>
              <a:rPr lang="el-GR" sz="2000" dirty="0" err="1" smtClean="0"/>
              <a:t>κερατινοποίηση</a:t>
            </a:r>
            <a:r>
              <a:rPr lang="el-GR" sz="2000" dirty="0" smtClean="0"/>
              <a:t>, περιφερικές σχισμές μεταξύ του όγκου και του στρώματος</a:t>
            </a:r>
          </a:p>
          <a:p>
            <a:r>
              <a:rPr lang="el-GR" sz="2000" b="1" dirty="0" err="1" smtClean="0"/>
              <a:t>Ατρακτοκυτταρικό</a:t>
            </a:r>
            <a:r>
              <a:rPr lang="el-GR" sz="2000" b="1" dirty="0" smtClean="0"/>
              <a:t>-</a:t>
            </a:r>
            <a:r>
              <a:rPr lang="el-GR" sz="2000" b="1" dirty="0" err="1" smtClean="0"/>
              <a:t>σαρκωματοειδές</a:t>
            </a:r>
            <a:r>
              <a:rPr lang="en-US" sz="2000" b="1" dirty="0" smtClean="0"/>
              <a:t>:</a:t>
            </a:r>
            <a:r>
              <a:rPr lang="en-US" sz="2000" dirty="0" smtClean="0"/>
              <a:t> </a:t>
            </a:r>
            <a:r>
              <a:rPr lang="el-GR" sz="2000" dirty="0" smtClean="0"/>
              <a:t>Πανκυτταροκερατίνη ΑΕ1/ΑΕ3 &amp; Κερατίνη 34βΕ12 συχνά θετικές </a:t>
            </a:r>
            <a:r>
              <a:rPr lang="en-US" sz="2000" dirty="0" smtClean="0"/>
              <a:t>,</a:t>
            </a:r>
            <a:r>
              <a:rPr lang="el-GR" sz="2000" dirty="0" smtClean="0"/>
              <a:t>έστω εστιακά </a:t>
            </a:r>
            <a:r>
              <a:rPr lang="en-US" sz="2000" dirty="0" smtClean="0"/>
              <a:t>, </a:t>
            </a:r>
            <a:r>
              <a:rPr lang="el-GR" sz="2000" dirty="0" smtClean="0"/>
              <a:t>στα ατρακτόμορφα κύτταρά του.</a:t>
            </a:r>
            <a:endParaRPr lang="en-US" sz="2000" dirty="0" smtClean="0"/>
          </a:p>
          <a:p>
            <a:endParaRPr lang="en-US" sz="2000" dirty="0" smtClean="0"/>
          </a:p>
          <a:p>
            <a:endParaRPr lang="en-US" sz="2000" dirty="0" smtClean="0"/>
          </a:p>
          <a:p>
            <a:endParaRPr lang="en-US" sz="2000" dirty="0" smtClean="0"/>
          </a:p>
          <a:p>
            <a:endParaRPr lang="el-GR" dirty="0" smtClean="0"/>
          </a:p>
          <a:p>
            <a:endParaRPr lang="el-GR" dirty="0" smtClean="0"/>
          </a:p>
          <a:p>
            <a:endParaRPr lang="el-GR"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rrowheads="1"/>
          </p:cNvSpPr>
          <p:nvPr>
            <p:ph type="title"/>
          </p:nvPr>
        </p:nvSpPr>
        <p:spPr>
          <a:xfrm>
            <a:off x="0" y="0"/>
            <a:ext cx="9144000" cy="1417638"/>
          </a:xfrm>
        </p:spPr>
        <p:txBody>
          <a:bodyPr>
            <a:noAutofit/>
          </a:bodyPr>
          <a:lstStyle/>
          <a:p>
            <a:pPr eaLnBrk="1" hangingPunct="1">
              <a:defRPr/>
            </a:pPr>
            <a:r>
              <a:rPr lang="el-GR" sz="3200" b="1" dirty="0" smtClean="0"/>
              <a:t>Αναγνώριση  </a:t>
            </a:r>
            <a:r>
              <a:rPr lang="el-GR" sz="3200" b="1" spc="300" dirty="0" smtClean="0">
                <a:effectLst>
                  <a:outerShdw blurRad="38100" dist="38100" dir="2700000" algn="tl">
                    <a:srgbClr val="000000">
                      <a:alpha val="43137"/>
                    </a:srgbClr>
                  </a:outerShdw>
                </a:effectLst>
              </a:rPr>
              <a:t>διήθησης</a:t>
            </a:r>
            <a:r>
              <a:rPr lang="el-GR" sz="3200" b="1" dirty="0" smtClean="0"/>
              <a:t> κατά τη μικροσκόπηση. </a:t>
            </a:r>
            <a:r>
              <a:rPr lang="el-GR" sz="3200" b="1" u="sng" dirty="0" smtClean="0"/>
              <a:t>Σύνηθες</a:t>
            </a:r>
            <a:r>
              <a:rPr lang="el-GR" sz="3200" b="1" dirty="0" smtClean="0"/>
              <a:t>, ακανθοκυτταρικό καρκίνωμα (ΑΚΚ),</a:t>
            </a:r>
            <a:br>
              <a:rPr lang="el-GR" sz="3200" b="1" dirty="0" smtClean="0"/>
            </a:br>
            <a:r>
              <a:rPr lang="el-GR" sz="3200" b="1" dirty="0" smtClean="0"/>
              <a:t>εν προκειμένω, καλής έως μέτριας διαφοροποίησης </a:t>
            </a:r>
          </a:p>
        </p:txBody>
      </p:sp>
      <p:sp>
        <p:nvSpPr>
          <p:cNvPr id="89091" name="Rectangle 3"/>
          <p:cNvSpPr>
            <a:spLocks noGrp="1" noRot="1" noChangeArrowheads="1"/>
          </p:cNvSpPr>
          <p:nvPr>
            <p:ph type="body" idx="1"/>
          </p:nvPr>
        </p:nvSpPr>
        <p:spPr/>
        <p:txBody>
          <a:bodyPr/>
          <a:lstStyle/>
          <a:p>
            <a:pPr eaLnBrk="1" hangingPunct="1">
              <a:defRPr/>
            </a:pPr>
            <a:endParaRPr lang="el-GR" smtClean="0"/>
          </a:p>
        </p:txBody>
      </p:sp>
      <p:pic>
        <p:nvPicPr>
          <p:cNvPr id="63492" name="Picture 4" descr="20a 14FF197"/>
          <p:cNvPicPr>
            <a:picLocks noChangeAspect="1" noChangeArrowheads="1"/>
          </p:cNvPicPr>
          <p:nvPr/>
        </p:nvPicPr>
        <p:blipFill>
          <a:blip r:embed="rId2" cstate="print"/>
          <a:srcRect/>
          <a:stretch>
            <a:fillRect/>
          </a:stretch>
        </p:blipFill>
        <p:spPr bwMode="auto">
          <a:xfrm>
            <a:off x="250825" y="1557338"/>
            <a:ext cx="8569325" cy="5759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rrowheads="1"/>
          </p:cNvSpPr>
          <p:nvPr>
            <p:ph type="title"/>
          </p:nvPr>
        </p:nvSpPr>
        <p:spPr>
          <a:xfrm>
            <a:off x="0" y="0"/>
            <a:ext cx="9144000" cy="1371600"/>
          </a:xfrm>
        </p:spPr>
        <p:txBody>
          <a:bodyPr>
            <a:normAutofit fontScale="90000"/>
          </a:bodyPr>
          <a:lstStyle/>
          <a:p>
            <a:r>
              <a:rPr lang="el-GR" sz="2800" dirty="0" err="1" smtClean="0"/>
              <a:t>Ψευδοϋπερπλαστικό</a:t>
            </a:r>
            <a:r>
              <a:rPr lang="el-GR" sz="2800" dirty="0" smtClean="0"/>
              <a:t> (</a:t>
            </a:r>
            <a:r>
              <a:rPr lang="el-GR" sz="2800" b="1" dirty="0" smtClean="0"/>
              <a:t>όχι </a:t>
            </a:r>
            <a:r>
              <a:rPr lang="el-GR" sz="2800" dirty="0" smtClean="0"/>
              <a:t>ακροχορδονώδες) ΑΚΚ. </a:t>
            </a:r>
            <a:br>
              <a:rPr lang="el-GR" sz="2800" dirty="0" smtClean="0"/>
            </a:br>
            <a:r>
              <a:rPr lang="el-GR" sz="2000" dirty="0" smtClean="0"/>
              <a:t>Χαρακτηριστικά</a:t>
            </a:r>
            <a:r>
              <a:rPr lang="el-GR" sz="2800" dirty="0" smtClean="0"/>
              <a:t> </a:t>
            </a:r>
            <a:r>
              <a:rPr lang="el-GR" sz="2000" i="1" u="sng" dirty="0" smtClean="0">
                <a:effectLst>
                  <a:outerShdw blurRad="38100" dist="38100" dir="2700000" algn="tl">
                    <a:srgbClr val="000000">
                      <a:alpha val="43137"/>
                    </a:srgbClr>
                  </a:outerShdw>
                </a:effectLst>
              </a:rPr>
              <a:t>επίπεδος ή μόλις ελαφρά επηρμένος </a:t>
            </a:r>
            <a:r>
              <a:rPr lang="el-GR" sz="2000" dirty="0" smtClean="0"/>
              <a:t>όγκος.</a:t>
            </a:r>
            <a:r>
              <a:rPr lang="en-US" sz="2000" dirty="0" smtClean="0"/>
              <a:t/>
            </a:r>
            <a:br>
              <a:rPr lang="en-US" sz="2000" dirty="0" smtClean="0"/>
            </a:br>
            <a:r>
              <a:rPr lang="el-GR" sz="2000" dirty="0" smtClean="0"/>
              <a:t>Βάσει των κλινικών πληροφοριών, </a:t>
            </a:r>
            <a:r>
              <a:rPr lang="el-GR" sz="2000" dirty="0" err="1" smtClean="0"/>
              <a:t>διαφοροδιάγνωση</a:t>
            </a:r>
            <a:r>
              <a:rPr lang="el-GR" sz="2000" dirty="0" smtClean="0"/>
              <a:t> </a:t>
            </a:r>
            <a:r>
              <a:rPr lang="el-GR" sz="2000" dirty="0" err="1" smtClean="0"/>
              <a:t>ψευδοεπιθηλιωματώδους</a:t>
            </a:r>
            <a:r>
              <a:rPr lang="el-GR" sz="2000" dirty="0" smtClean="0"/>
              <a:t> υπερπλασίας.</a:t>
            </a:r>
            <a:endParaRPr lang="el-GR" sz="2000" dirty="0"/>
          </a:p>
        </p:txBody>
      </p:sp>
      <p:pic>
        <p:nvPicPr>
          <p:cNvPr id="114691" name="Picture 3" descr="25a 14FF204"/>
          <p:cNvPicPr>
            <a:picLocks noChangeAspect="1" noChangeArrowheads="1"/>
          </p:cNvPicPr>
          <p:nvPr/>
        </p:nvPicPr>
        <p:blipFill>
          <a:blip r:embed="rId2" cstate="print"/>
          <a:srcRect/>
          <a:stretch>
            <a:fillRect/>
          </a:stretch>
        </p:blipFill>
        <p:spPr bwMode="auto">
          <a:xfrm>
            <a:off x="827088" y="1341438"/>
            <a:ext cx="7632700" cy="5832475"/>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3857620" cy="928670"/>
          </a:xfrm>
        </p:spPr>
        <p:txBody>
          <a:bodyPr>
            <a:noAutofit/>
          </a:bodyPr>
          <a:lstStyle/>
          <a:p>
            <a:r>
              <a:rPr lang="el-GR" dirty="0" err="1" smtClean="0"/>
              <a:t>Χρωμόφοβο</a:t>
            </a:r>
            <a:r>
              <a:rPr lang="el-GR" dirty="0" smtClean="0"/>
              <a:t> ΝΚΚ (Χ ΝΚΚ)</a:t>
            </a:r>
            <a:br>
              <a:rPr lang="el-GR" dirty="0" smtClean="0"/>
            </a:br>
            <a:r>
              <a:rPr lang="el-GR" b="0" dirty="0" smtClean="0"/>
              <a:t>(3</a:t>
            </a:r>
            <a:r>
              <a:rPr lang="el-GR" b="0" baseline="30000" dirty="0" smtClean="0"/>
              <a:t>ος</a:t>
            </a:r>
            <a:r>
              <a:rPr lang="el-GR" b="0" dirty="0" smtClean="0"/>
              <a:t> συχνότερος </a:t>
            </a:r>
            <a:r>
              <a:rPr lang="el-GR" b="0" dirty="0" err="1" smtClean="0"/>
              <a:t>υπότυπος</a:t>
            </a:r>
            <a:r>
              <a:rPr lang="el-GR" b="0" dirty="0" smtClean="0"/>
              <a:t> ΝΚΚ )</a:t>
            </a:r>
            <a:br>
              <a:rPr lang="el-GR" b="0" dirty="0" smtClean="0"/>
            </a:br>
            <a:endParaRPr lang="el-GR" b="0" dirty="0"/>
          </a:p>
        </p:txBody>
      </p:sp>
      <p:sp>
        <p:nvSpPr>
          <p:cNvPr id="4" name="3 - Θέση κειμένου"/>
          <p:cNvSpPr>
            <a:spLocks noGrp="1"/>
          </p:cNvSpPr>
          <p:nvPr>
            <p:ph type="body" sz="half" idx="2"/>
          </p:nvPr>
        </p:nvSpPr>
        <p:spPr>
          <a:xfrm>
            <a:off x="0" y="571480"/>
            <a:ext cx="3571868" cy="6286520"/>
          </a:xfrm>
        </p:spPr>
        <p:txBody>
          <a:bodyPr>
            <a:normAutofit fontScale="85000" lnSpcReduction="10000"/>
          </a:bodyPr>
          <a:lstStyle/>
          <a:p>
            <a:r>
              <a:rPr lang="en-US" sz="2000" b="1" dirty="0" smtClean="0"/>
              <a:t>CK7</a:t>
            </a:r>
            <a:r>
              <a:rPr lang="en-US" sz="2000" dirty="0" smtClean="0"/>
              <a:t> </a:t>
            </a:r>
            <a:r>
              <a:rPr lang="el-GR" sz="2000" dirty="0" smtClean="0"/>
              <a:t>(με </a:t>
            </a:r>
            <a:r>
              <a:rPr lang="el-GR" sz="2000" dirty="0" err="1" smtClean="0"/>
              <a:t>μεβρανική</a:t>
            </a:r>
            <a:r>
              <a:rPr lang="el-GR" sz="2000" dirty="0" smtClean="0"/>
              <a:t> επίταση), </a:t>
            </a:r>
            <a:r>
              <a:rPr lang="en-US" sz="2000" dirty="0" smtClean="0">
                <a:effectLst>
                  <a:outerShdw blurRad="38100" dist="38100" dir="2700000" algn="tl">
                    <a:srgbClr val="000000">
                      <a:alpha val="43137"/>
                    </a:srgbClr>
                  </a:outerShdw>
                </a:effectLst>
              </a:rPr>
              <a:t>CD117,</a:t>
            </a:r>
            <a:r>
              <a:rPr lang="en-US" sz="2000" dirty="0" smtClean="0"/>
              <a:t> </a:t>
            </a:r>
            <a:r>
              <a:rPr lang="en-US" sz="2000" dirty="0" err="1" smtClean="0">
                <a:effectLst>
                  <a:outerShdw blurRad="38100" dist="38100" dir="2700000" algn="tl">
                    <a:srgbClr val="000000">
                      <a:alpha val="43137"/>
                    </a:srgbClr>
                  </a:outerShdw>
                </a:effectLst>
              </a:rPr>
              <a:t>ksp-cadherin</a:t>
            </a:r>
            <a:r>
              <a:rPr lang="el-GR" sz="2000" dirty="0" smtClean="0"/>
              <a:t> </a:t>
            </a:r>
            <a:r>
              <a:rPr lang="en-US" sz="2000" dirty="0" smtClean="0"/>
              <a:t>&amp; EMA : </a:t>
            </a:r>
            <a:r>
              <a:rPr lang="el-GR" sz="2000" b="1" dirty="0" smtClean="0"/>
              <a:t>διάχυτα (+)</a:t>
            </a:r>
          </a:p>
          <a:p>
            <a:r>
              <a:rPr lang="el-GR" sz="2000" dirty="0" smtClean="0"/>
              <a:t>Αντιγόνο ΝΚΚ , ποικίλη έκφραση.</a:t>
            </a:r>
          </a:p>
          <a:p>
            <a:r>
              <a:rPr lang="en-US" sz="2000" b="1" dirty="0" smtClean="0"/>
              <a:t>CD10 </a:t>
            </a:r>
            <a:r>
              <a:rPr lang="en-US" sz="2000" dirty="0" smtClean="0"/>
              <a:t>&amp; S100A1 </a:t>
            </a:r>
            <a:r>
              <a:rPr lang="en-US" sz="2000" b="1" dirty="0" smtClean="0"/>
              <a:t>(-)</a:t>
            </a:r>
          </a:p>
          <a:p>
            <a:r>
              <a:rPr lang="el-GR" sz="2000" dirty="0" smtClean="0"/>
              <a:t>Χρώση κολλοειδούς σιδήρου του </a:t>
            </a:r>
            <a:r>
              <a:rPr lang="en-US" sz="2000" dirty="0" smtClean="0"/>
              <a:t>Hale (</a:t>
            </a:r>
            <a:r>
              <a:rPr lang="en-US" sz="2000" b="1" dirty="0" smtClean="0"/>
              <a:t>+</a:t>
            </a:r>
            <a:r>
              <a:rPr lang="en-US" sz="2000" dirty="0" smtClean="0"/>
              <a:t>)</a:t>
            </a:r>
            <a:r>
              <a:rPr lang="el-GR" sz="2000" dirty="0" smtClean="0"/>
              <a:t>.</a:t>
            </a:r>
            <a:r>
              <a:rPr lang="el-GR" sz="2000" b="1" dirty="0" smtClean="0"/>
              <a:t>Πάντα</a:t>
            </a:r>
            <a:r>
              <a:rPr lang="el-GR" sz="2000" dirty="0" smtClean="0"/>
              <a:t> με </a:t>
            </a:r>
            <a:r>
              <a:rPr lang="el-GR" sz="2000" dirty="0" smtClean="0">
                <a:effectLst>
                  <a:outerShdw blurRad="38100" dist="38100" dir="2700000" algn="tl">
                    <a:srgbClr val="000000">
                      <a:alpha val="43137"/>
                    </a:srgbClr>
                  </a:outerShdw>
                </a:effectLst>
              </a:rPr>
              <a:t>θετικό</a:t>
            </a:r>
            <a:r>
              <a:rPr lang="el-GR" sz="2000" dirty="0" smtClean="0"/>
              <a:t> μάρτυρα.</a:t>
            </a:r>
            <a:endParaRPr lang="en-US" sz="2000" dirty="0" smtClean="0"/>
          </a:p>
          <a:p>
            <a:endParaRPr lang="en-US" sz="2000" dirty="0" smtClean="0"/>
          </a:p>
          <a:p>
            <a:r>
              <a:rPr lang="el-GR" sz="2000" b="1" dirty="0" smtClean="0"/>
              <a:t>ΔΔ κλειδιά  </a:t>
            </a:r>
            <a:endParaRPr lang="en-US" sz="2000" b="1" dirty="0" smtClean="0"/>
          </a:p>
          <a:p>
            <a:endParaRPr lang="el-GR" sz="2000" dirty="0" smtClean="0"/>
          </a:p>
          <a:p>
            <a:r>
              <a:rPr lang="el-GR" sz="2000" dirty="0" smtClean="0"/>
              <a:t>Στο  </a:t>
            </a:r>
            <a:r>
              <a:rPr lang="el-GR" sz="2000" spc="300" dirty="0" err="1" smtClean="0"/>
              <a:t>διαυγοκυτταρικό</a:t>
            </a:r>
            <a:r>
              <a:rPr lang="el-GR" sz="2000" spc="300" dirty="0" smtClean="0"/>
              <a:t> ΝΚΚ</a:t>
            </a:r>
            <a:r>
              <a:rPr lang="en-US" sz="2000" dirty="0" smtClean="0"/>
              <a:t>:</a:t>
            </a:r>
          </a:p>
          <a:p>
            <a:r>
              <a:rPr lang="el-GR" sz="2000" dirty="0" smtClean="0"/>
              <a:t>Χρώση κολλοειδούς σιδήρου του </a:t>
            </a:r>
            <a:r>
              <a:rPr lang="en-US" sz="2000" dirty="0" smtClean="0"/>
              <a:t>Hale (</a:t>
            </a:r>
            <a:r>
              <a:rPr lang="el-GR" sz="2000" b="1" dirty="0" smtClean="0"/>
              <a:t>-</a:t>
            </a:r>
            <a:r>
              <a:rPr lang="en-US" sz="2000" dirty="0" smtClean="0"/>
              <a:t>)</a:t>
            </a:r>
            <a:endParaRPr lang="el-GR" sz="2000" dirty="0" smtClean="0"/>
          </a:p>
          <a:p>
            <a:r>
              <a:rPr lang="en-US" sz="2000" dirty="0" smtClean="0"/>
              <a:t>CK7(</a:t>
            </a:r>
            <a:r>
              <a:rPr lang="en-US" sz="2000" b="1" dirty="0" smtClean="0"/>
              <a:t>-</a:t>
            </a:r>
            <a:r>
              <a:rPr lang="en-US" sz="2000" dirty="0" smtClean="0"/>
              <a:t>),CD117(-)</a:t>
            </a:r>
          </a:p>
          <a:p>
            <a:endParaRPr lang="en-US" sz="2000" dirty="0" smtClean="0"/>
          </a:p>
          <a:p>
            <a:r>
              <a:rPr lang="el-GR" sz="2000" dirty="0" smtClean="0"/>
              <a:t>Στο   </a:t>
            </a:r>
            <a:r>
              <a:rPr lang="el-GR" sz="2000" spc="300" dirty="0" err="1" smtClean="0"/>
              <a:t>ογκοκύτωμα</a:t>
            </a:r>
            <a:r>
              <a:rPr lang="el-GR" sz="2000" dirty="0" smtClean="0"/>
              <a:t> </a:t>
            </a:r>
            <a:r>
              <a:rPr lang="en-US" sz="2000" dirty="0" smtClean="0"/>
              <a:t>:</a:t>
            </a:r>
          </a:p>
          <a:p>
            <a:r>
              <a:rPr lang="el-GR" sz="2000" dirty="0" smtClean="0"/>
              <a:t>Χρώση κολλοειδούς σιδήρου του </a:t>
            </a:r>
            <a:r>
              <a:rPr lang="en-US" sz="2000" dirty="0" smtClean="0"/>
              <a:t>Hale (+</a:t>
            </a:r>
            <a:r>
              <a:rPr lang="el-GR" sz="2000" dirty="0" smtClean="0"/>
              <a:t> στους </a:t>
            </a:r>
            <a:r>
              <a:rPr lang="el-GR" sz="2000" dirty="0" smtClean="0">
                <a:effectLst>
                  <a:outerShdw blurRad="38100" dist="38100" dir="2700000" algn="tl">
                    <a:srgbClr val="000000">
                      <a:alpha val="43137"/>
                    </a:srgbClr>
                  </a:outerShdw>
                </a:effectLst>
              </a:rPr>
              <a:t>αυλούς</a:t>
            </a:r>
            <a:r>
              <a:rPr lang="el-GR" sz="2000" dirty="0" smtClean="0"/>
              <a:t>, όχι σε ολόκληρα  τα </a:t>
            </a:r>
            <a:r>
              <a:rPr lang="el-GR" sz="2000" dirty="0" err="1" smtClean="0"/>
              <a:t>νεοπλασματικά</a:t>
            </a:r>
            <a:r>
              <a:rPr lang="el-GR" sz="2000" dirty="0" smtClean="0"/>
              <a:t> κύτταρα</a:t>
            </a:r>
            <a:r>
              <a:rPr lang="en-US" sz="2000" dirty="0" smtClean="0"/>
              <a:t>)</a:t>
            </a:r>
            <a:endParaRPr lang="el-GR" sz="2000" dirty="0" smtClean="0"/>
          </a:p>
          <a:p>
            <a:r>
              <a:rPr lang="el-GR" sz="2000" dirty="0" smtClean="0"/>
              <a:t>Η </a:t>
            </a:r>
            <a:r>
              <a:rPr lang="en-US" sz="2000" dirty="0" smtClean="0"/>
              <a:t>CK7 (+)  </a:t>
            </a:r>
            <a:r>
              <a:rPr lang="el-GR" sz="2000" dirty="0" smtClean="0"/>
              <a:t>σε </a:t>
            </a:r>
            <a:r>
              <a:rPr lang="el-GR" sz="2000" dirty="0" smtClean="0">
                <a:effectLst>
                  <a:outerShdw blurRad="38100" dist="38100" dir="2700000" algn="tl">
                    <a:srgbClr val="000000">
                      <a:alpha val="43137"/>
                    </a:srgbClr>
                  </a:outerShdw>
                </a:effectLst>
              </a:rPr>
              <a:t>μεμονωμένα </a:t>
            </a:r>
            <a:r>
              <a:rPr lang="el-GR" sz="2000" dirty="0" smtClean="0"/>
              <a:t>κύτταρα ή σε </a:t>
            </a:r>
            <a:r>
              <a:rPr lang="el-GR" sz="2000" dirty="0" smtClean="0">
                <a:effectLst>
                  <a:outerShdw blurRad="38100" dist="38100" dir="2700000" algn="tl">
                    <a:srgbClr val="000000">
                      <a:alpha val="43137"/>
                    </a:srgbClr>
                  </a:outerShdw>
                </a:effectLst>
              </a:rPr>
              <a:t>μικρές ομάδες </a:t>
            </a:r>
            <a:r>
              <a:rPr lang="el-GR" sz="2000" dirty="0" smtClean="0"/>
              <a:t>κυττάρων</a:t>
            </a:r>
          </a:p>
          <a:p>
            <a:r>
              <a:rPr lang="en-US" sz="2000" dirty="0" smtClean="0"/>
              <a:t>S100A1 (+)</a:t>
            </a:r>
          </a:p>
          <a:p>
            <a:endParaRPr lang="el-GR" dirty="0"/>
          </a:p>
        </p:txBody>
      </p:sp>
      <p:pic>
        <p:nvPicPr>
          <p:cNvPr id="1026" name="Picture 2" descr="C:\Documents and Settings\Administrator\Επιφάνεια εργασίας\ΕΙΚΟΝΕΣ 18.6.11\ΧΡΩΜΟΦ.HALE.jpg"/>
          <p:cNvPicPr>
            <a:picLocks noGrp="1" noChangeAspect="1" noChangeArrowheads="1"/>
          </p:cNvPicPr>
          <p:nvPr>
            <p:ph idx="1"/>
          </p:nvPr>
        </p:nvPicPr>
        <p:blipFill>
          <a:blip r:embed="rId2" cstate="print"/>
          <a:srcRect/>
          <a:stretch>
            <a:fillRect/>
          </a:stretch>
        </p:blipFill>
        <p:spPr bwMode="auto">
          <a:xfrm rot="16200000">
            <a:off x="6626129" y="231888"/>
            <a:ext cx="3106980" cy="2643205"/>
          </a:xfrm>
          <a:prstGeom prst="rect">
            <a:avLst/>
          </a:prstGeom>
          <a:noFill/>
        </p:spPr>
      </p:pic>
      <p:pic>
        <p:nvPicPr>
          <p:cNvPr id="1028" name="Picture 4" descr="http://www.webpathology.com/slides/slides/Kidney_RCC_Chromophobe1.jpg"/>
          <p:cNvPicPr>
            <a:picLocks noChangeAspect="1" noChangeArrowheads="1"/>
          </p:cNvPicPr>
          <p:nvPr/>
        </p:nvPicPr>
        <p:blipFill>
          <a:blip r:embed="rId3" cstate="print"/>
          <a:srcRect/>
          <a:stretch>
            <a:fillRect/>
          </a:stretch>
        </p:blipFill>
        <p:spPr bwMode="auto">
          <a:xfrm>
            <a:off x="3500430" y="-214338"/>
            <a:ext cx="4167247" cy="3125436"/>
          </a:xfrm>
          <a:prstGeom prst="rect">
            <a:avLst/>
          </a:prstGeom>
          <a:noFill/>
        </p:spPr>
      </p:pic>
      <p:pic>
        <p:nvPicPr>
          <p:cNvPr id="1030" name="Picture 6" descr="http://www.webpathology.com/slides/slides/Kidney_RCC_Chromophobe3.jpg"/>
          <p:cNvPicPr>
            <a:picLocks noChangeAspect="1" noChangeArrowheads="1"/>
          </p:cNvPicPr>
          <p:nvPr/>
        </p:nvPicPr>
        <p:blipFill>
          <a:blip r:embed="rId4" cstate="print"/>
          <a:srcRect/>
          <a:stretch>
            <a:fillRect/>
          </a:stretch>
        </p:blipFill>
        <p:spPr bwMode="auto">
          <a:xfrm rot="10800000">
            <a:off x="3643306" y="2857496"/>
            <a:ext cx="2619392" cy="2286016"/>
          </a:xfrm>
          <a:prstGeom prst="rect">
            <a:avLst/>
          </a:prstGeom>
          <a:noFill/>
        </p:spPr>
      </p:pic>
      <p:pic>
        <p:nvPicPr>
          <p:cNvPr id="1032" name="Picture 8" descr="http://www.webpathology.com/slides/slides/Kidney_RCC_Chromophobe2.jpg"/>
          <p:cNvPicPr>
            <a:picLocks noChangeAspect="1" noChangeArrowheads="1"/>
          </p:cNvPicPr>
          <p:nvPr/>
        </p:nvPicPr>
        <p:blipFill>
          <a:blip r:embed="rId5" cstate="print"/>
          <a:srcRect/>
          <a:stretch>
            <a:fillRect/>
          </a:stretch>
        </p:blipFill>
        <p:spPr bwMode="auto">
          <a:xfrm rot="10800000">
            <a:off x="3643306" y="5072074"/>
            <a:ext cx="2643206" cy="1982405"/>
          </a:xfrm>
          <a:prstGeom prst="rect">
            <a:avLst/>
          </a:prstGeom>
          <a:noFill/>
        </p:spPr>
      </p:pic>
      <p:pic>
        <p:nvPicPr>
          <p:cNvPr id="8" name="Picture 2" descr="C:\Documents and Settings\Administrator\Επιφάνεια εργασίας\1746-1596-4-21-1.jpg"/>
          <p:cNvPicPr>
            <a:picLocks noChangeAspect="1" noChangeArrowheads="1"/>
          </p:cNvPicPr>
          <p:nvPr/>
        </p:nvPicPr>
        <p:blipFill>
          <a:blip r:embed="rId6" cstate="print"/>
          <a:srcRect/>
          <a:stretch>
            <a:fillRect/>
          </a:stretch>
        </p:blipFill>
        <p:spPr bwMode="auto">
          <a:xfrm rot="5400000">
            <a:off x="5680028" y="3394028"/>
            <a:ext cx="4040188" cy="2887756"/>
          </a:xfrm>
          <a:prstGeom prst="rect">
            <a:avLst/>
          </a:prstGeom>
          <a:noFill/>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rrowheads="1"/>
          </p:cNvSpPr>
          <p:nvPr>
            <p:ph type="title"/>
          </p:nvPr>
        </p:nvSpPr>
        <p:spPr>
          <a:xfrm>
            <a:off x="457200" y="0"/>
            <a:ext cx="8229600" cy="1268760"/>
          </a:xfrm>
        </p:spPr>
        <p:txBody>
          <a:bodyPr>
            <a:normAutofit fontScale="90000"/>
          </a:bodyPr>
          <a:lstStyle/>
          <a:p>
            <a:pPr eaLnBrk="1" hangingPunct="1">
              <a:defRPr/>
            </a:pPr>
            <a:r>
              <a:rPr lang="el-GR" sz="4000" b="1" dirty="0" smtClean="0"/>
              <a:t>Βασικόμορφο-Βασικοκυτταροειδές </a:t>
            </a:r>
            <a:r>
              <a:rPr lang="el-GR" sz="4000" b="1" u="sng" dirty="0" smtClean="0">
                <a:effectLst>
                  <a:outerShdw blurRad="38100" dist="38100" dir="2700000" algn="tl">
                    <a:srgbClr val="000000">
                      <a:alpha val="43137"/>
                    </a:srgbClr>
                  </a:outerShdw>
                </a:effectLst>
              </a:rPr>
              <a:t>Α</a:t>
            </a:r>
            <a:r>
              <a:rPr lang="el-GR" sz="4000" b="1" dirty="0" smtClean="0"/>
              <a:t>ΚΚ. </a:t>
            </a:r>
            <a:r>
              <a:rPr lang="el-GR" sz="3600" b="1" dirty="0" smtClean="0"/>
              <a:t>Αυξημένο μεταστατικό δυναμικό.</a:t>
            </a:r>
          </a:p>
        </p:txBody>
      </p:sp>
      <p:pic>
        <p:nvPicPr>
          <p:cNvPr id="79876" name="Picture 4" descr="24c 14FF203"/>
          <p:cNvPicPr>
            <a:picLocks noChangeAspect="1" noChangeArrowheads="1"/>
          </p:cNvPicPr>
          <p:nvPr/>
        </p:nvPicPr>
        <p:blipFill>
          <a:blip r:embed="rId2" cstate="print"/>
          <a:srcRect/>
          <a:stretch>
            <a:fillRect/>
          </a:stretch>
        </p:blipFill>
        <p:spPr bwMode="auto">
          <a:xfrm rot="5400000">
            <a:off x="-1151414" y="2211567"/>
            <a:ext cx="5545311" cy="3747554"/>
          </a:xfrm>
          <a:prstGeom prst="rect">
            <a:avLst/>
          </a:prstGeom>
          <a:noFill/>
          <a:ln w="9525">
            <a:noFill/>
            <a:miter lim="800000"/>
            <a:headEnd/>
            <a:tailEnd/>
          </a:ln>
        </p:spPr>
      </p:pic>
      <p:pic>
        <p:nvPicPr>
          <p:cNvPr id="5" name="Picture 4" descr="ereno_Fig4_HTML"/>
          <p:cNvPicPr>
            <a:picLocks noChangeAspect="1" noChangeArrowheads="1"/>
          </p:cNvPicPr>
          <p:nvPr/>
        </p:nvPicPr>
        <p:blipFill>
          <a:blip r:embed="rId3" cstate="print"/>
          <a:srcRect/>
          <a:stretch>
            <a:fillRect/>
          </a:stretch>
        </p:blipFill>
        <p:spPr bwMode="auto">
          <a:xfrm>
            <a:off x="4211960" y="1268760"/>
            <a:ext cx="3960440" cy="2862030"/>
          </a:xfrm>
          <a:prstGeom prst="rect">
            <a:avLst/>
          </a:prstGeom>
          <a:noFill/>
          <a:ln w="9525">
            <a:noFill/>
            <a:miter lim="800000"/>
            <a:headEnd/>
            <a:tailEnd/>
          </a:ln>
        </p:spPr>
      </p:pic>
      <p:pic>
        <p:nvPicPr>
          <p:cNvPr id="6" name="Picture 6" descr="ereno_Fig5_HTML"/>
          <p:cNvPicPr>
            <a:picLocks noChangeAspect="1" noChangeArrowheads="1"/>
          </p:cNvPicPr>
          <p:nvPr/>
        </p:nvPicPr>
        <p:blipFill>
          <a:blip r:embed="rId4" cstate="print"/>
          <a:srcRect/>
          <a:stretch>
            <a:fillRect/>
          </a:stretch>
        </p:blipFill>
        <p:spPr bwMode="auto">
          <a:xfrm>
            <a:off x="4211960" y="4293095"/>
            <a:ext cx="3960440" cy="286006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8546"/>
                                        </p:tgtEl>
                                        <p:attrNameLst>
                                          <p:attrName>style.visibility</p:attrName>
                                        </p:attrNameLst>
                                      </p:cBhvr>
                                      <p:to>
                                        <p:strVal val="visible"/>
                                      </p:to>
                                    </p:set>
                                    <p:anim calcmode="lin" valueType="num">
                                      <p:cBhvr additive="base">
                                        <p:cTn id="7" dur="500" fill="hold"/>
                                        <p:tgtEl>
                                          <p:spTgt spid="108546"/>
                                        </p:tgtEl>
                                        <p:attrNameLst>
                                          <p:attrName>ppt_x</p:attrName>
                                        </p:attrNameLst>
                                      </p:cBhvr>
                                      <p:tavLst>
                                        <p:tav tm="0">
                                          <p:val>
                                            <p:strVal val="#ppt_x"/>
                                          </p:val>
                                        </p:tav>
                                        <p:tav tm="100000">
                                          <p:val>
                                            <p:strVal val="#ppt_x"/>
                                          </p:val>
                                        </p:tav>
                                      </p:tavLst>
                                    </p:anim>
                                    <p:anim calcmode="lin" valueType="num">
                                      <p:cBhvr additive="base">
                                        <p:cTn id="8" dur="500" fill="hold"/>
                                        <p:tgtEl>
                                          <p:spTgt spid="1085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0" y="0"/>
            <a:ext cx="9144000" cy="1417638"/>
          </a:xfrm>
        </p:spPr>
        <p:txBody>
          <a:bodyPr>
            <a:normAutofit fontScale="90000"/>
          </a:bodyPr>
          <a:lstStyle/>
          <a:p>
            <a:pPr eaLnBrk="1" hangingPunct="1">
              <a:defRPr/>
            </a:pPr>
            <a:r>
              <a:rPr lang="el-GR" b="1" dirty="0" smtClean="0"/>
              <a:t>ΔΔ</a:t>
            </a:r>
            <a:r>
              <a:rPr lang="en-US" b="1" dirty="0" smtClean="0"/>
              <a:t>: </a:t>
            </a:r>
            <a:r>
              <a:rPr lang="el-GR" b="1" dirty="0" smtClean="0"/>
              <a:t>Βασικοκυτταρ</a:t>
            </a:r>
            <a:r>
              <a:rPr lang="el-GR" b="1" dirty="0" smtClean="0">
                <a:effectLst>
                  <a:outerShdw blurRad="38100" dist="38100" dir="2700000" algn="tl">
                    <a:srgbClr val="000000">
                      <a:alpha val="43137"/>
                    </a:srgbClr>
                  </a:outerShdw>
                </a:effectLst>
              </a:rPr>
              <a:t>ικό</a:t>
            </a:r>
            <a:r>
              <a:rPr lang="el-GR" b="1" dirty="0" smtClean="0"/>
              <a:t> καρκίνωμα </a:t>
            </a:r>
            <a:r>
              <a:rPr lang="el-GR" b="1" spc="600" dirty="0" smtClean="0"/>
              <a:t>δέρματος</a:t>
            </a:r>
            <a:r>
              <a:rPr lang="el-GR" b="1" dirty="0" smtClean="0"/>
              <a:t> πέους (σπάνιο). </a:t>
            </a:r>
            <a:br>
              <a:rPr lang="el-GR" b="1" dirty="0" smtClean="0"/>
            </a:br>
            <a:r>
              <a:rPr lang="el-GR" sz="3100" dirty="0" smtClean="0"/>
              <a:t>Απουσία ουσιώδους μεταστατικού δυναμικού.</a:t>
            </a:r>
          </a:p>
        </p:txBody>
      </p:sp>
      <p:sp>
        <p:nvSpPr>
          <p:cNvPr id="111619" name="Rectangle 3"/>
          <p:cNvSpPr>
            <a:spLocks noGrp="1" noRot="1" noChangeArrowheads="1"/>
          </p:cNvSpPr>
          <p:nvPr>
            <p:ph type="body" idx="1"/>
          </p:nvPr>
        </p:nvSpPr>
        <p:spPr/>
        <p:txBody>
          <a:bodyPr/>
          <a:lstStyle/>
          <a:p>
            <a:pPr eaLnBrk="1" hangingPunct="1">
              <a:defRPr/>
            </a:pPr>
            <a:endParaRPr lang="el-GR" smtClean="0"/>
          </a:p>
        </p:txBody>
      </p:sp>
      <p:pic>
        <p:nvPicPr>
          <p:cNvPr id="81924" name="Picture 4" descr="24d 14FF206"/>
          <p:cNvPicPr>
            <a:picLocks noChangeAspect="1" noChangeArrowheads="1"/>
          </p:cNvPicPr>
          <p:nvPr/>
        </p:nvPicPr>
        <p:blipFill>
          <a:blip r:embed="rId2" cstate="print"/>
          <a:srcRect/>
          <a:stretch>
            <a:fillRect/>
          </a:stretch>
        </p:blipFill>
        <p:spPr bwMode="auto">
          <a:xfrm>
            <a:off x="250825" y="1484313"/>
            <a:ext cx="8497888" cy="568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rrowheads="1"/>
          </p:cNvSpPr>
          <p:nvPr>
            <p:ph type="title"/>
          </p:nvPr>
        </p:nvSpPr>
        <p:spPr>
          <a:xfrm>
            <a:off x="0" y="0"/>
            <a:ext cx="9144000" cy="1417638"/>
          </a:xfrm>
        </p:spPr>
        <p:txBody>
          <a:bodyPr>
            <a:normAutofit fontScale="90000"/>
          </a:bodyPr>
          <a:lstStyle/>
          <a:p>
            <a:pPr eaLnBrk="1" hangingPunct="1">
              <a:defRPr/>
            </a:pPr>
            <a:r>
              <a:rPr lang="el-GR" sz="3600" b="1" dirty="0" smtClean="0"/>
              <a:t>Ατρακτοκυτταρικό - σαρκωματοειδές ΑΚΚ. </a:t>
            </a:r>
            <a:r>
              <a:rPr lang="el-GR" sz="4000" b="1" dirty="0" smtClean="0"/>
              <a:t/>
            </a:r>
            <a:br>
              <a:rPr lang="el-GR" sz="4000" b="1" dirty="0" smtClean="0"/>
            </a:br>
            <a:r>
              <a:rPr lang="el-GR" sz="2200" b="1" dirty="0" smtClean="0"/>
              <a:t>Δι</a:t>
            </a:r>
            <a:r>
              <a:rPr lang="el-GR" sz="2200" dirty="0" smtClean="0"/>
              <a:t>φασικός όγκος</a:t>
            </a:r>
            <a:r>
              <a:rPr lang="en-US" sz="2200" dirty="0" smtClean="0"/>
              <a:t>: </a:t>
            </a:r>
            <a:r>
              <a:rPr lang="el-GR" sz="2200" dirty="0" smtClean="0"/>
              <a:t> </a:t>
            </a:r>
            <a:br>
              <a:rPr lang="el-GR" sz="2200" dirty="0" smtClean="0"/>
            </a:br>
            <a:r>
              <a:rPr lang="el-GR" sz="2200" dirty="0" smtClean="0"/>
              <a:t>ατρακτοκυτταρικά-σαρκωματοειδή στοιχεία με έντονο πυρηνικό πλειομορφισμό </a:t>
            </a:r>
            <a:r>
              <a:rPr lang="el-GR" sz="2200" b="1" dirty="0" smtClean="0"/>
              <a:t>και</a:t>
            </a:r>
            <a:r>
              <a:rPr lang="el-GR" sz="2200" dirty="0" smtClean="0"/>
              <a:t> εστίες πλακώδους διαφοροποίησης</a:t>
            </a:r>
            <a:r>
              <a:rPr lang="el-GR" sz="2200" b="1" dirty="0" smtClean="0"/>
              <a:t>. Δυσμενής πρόγνωση.</a:t>
            </a:r>
          </a:p>
        </p:txBody>
      </p:sp>
      <p:pic>
        <p:nvPicPr>
          <p:cNvPr id="83971" name="Picture 3" descr="25c 14FF205"/>
          <p:cNvPicPr>
            <a:picLocks noChangeAspect="1" noChangeArrowheads="1"/>
          </p:cNvPicPr>
          <p:nvPr/>
        </p:nvPicPr>
        <p:blipFill>
          <a:blip r:embed="rId2" cstate="print"/>
          <a:srcRect/>
          <a:stretch>
            <a:fillRect/>
          </a:stretch>
        </p:blipFill>
        <p:spPr bwMode="auto">
          <a:xfrm>
            <a:off x="395288" y="1484313"/>
            <a:ext cx="8355012"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2"/>
          <a:srcRect/>
          <a:stretch>
            <a:fillRect/>
          </a:stretch>
        </p:blipFill>
        <p:spPr bwMode="auto">
          <a:xfrm>
            <a:off x="-2143172" y="-1044288"/>
            <a:ext cx="14055371" cy="79022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4422"/>
          </a:xfrm>
        </p:spPr>
        <p:txBody>
          <a:bodyPr>
            <a:noAutofit/>
          </a:bodyPr>
          <a:lstStyle/>
          <a:p>
            <a:r>
              <a:rPr lang="en-US" sz="2400" dirty="0" smtClean="0"/>
              <a:t>H </a:t>
            </a:r>
            <a:r>
              <a:rPr lang="el-GR" sz="2400" dirty="0" smtClean="0">
                <a:effectLst>
                  <a:outerShdw blurRad="38100" dist="38100" dir="2700000" algn="tl">
                    <a:srgbClr val="000000">
                      <a:alpha val="43137"/>
                    </a:srgbClr>
                  </a:outerShdw>
                </a:effectLst>
              </a:rPr>
              <a:t>αφομοίωση της </a:t>
            </a:r>
            <a:r>
              <a:rPr lang="el-GR" sz="2400" dirty="0" smtClean="0">
                <a:solidFill>
                  <a:srgbClr val="0070C0"/>
                </a:solidFill>
                <a:effectLst>
                  <a:outerShdw blurRad="38100" dist="38100" dir="2700000" algn="tl">
                    <a:srgbClr val="000000">
                      <a:alpha val="43137"/>
                    </a:srgbClr>
                  </a:outerShdw>
                </a:effectLst>
              </a:rPr>
              <a:t>θεωρίας </a:t>
            </a:r>
            <a:r>
              <a:rPr lang="el-GR" sz="2400" dirty="0" smtClean="0">
                <a:effectLst>
                  <a:outerShdw blurRad="38100" dist="38100" dir="2700000" algn="tl">
                    <a:srgbClr val="000000">
                      <a:alpha val="43137"/>
                    </a:srgbClr>
                  </a:outerShdw>
                </a:effectLst>
              </a:rPr>
              <a:t>μέσω της </a:t>
            </a:r>
            <a:r>
              <a:rPr lang="el-GR" sz="2400" dirty="0" smtClean="0">
                <a:solidFill>
                  <a:srgbClr val="C00000"/>
                </a:solidFill>
                <a:effectLst>
                  <a:outerShdw blurRad="38100" dist="38100" dir="2700000" algn="tl">
                    <a:srgbClr val="000000">
                      <a:alpha val="43137"/>
                    </a:srgbClr>
                  </a:outerShdw>
                </a:effectLst>
              </a:rPr>
              <a:t>πράξης</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
            </a:r>
            <a:br>
              <a:rPr lang="en-US" sz="2400" dirty="0" smtClean="0">
                <a:effectLst>
                  <a:outerShdw blurRad="38100" dist="38100" dir="2700000" algn="tl">
                    <a:srgbClr val="000000">
                      <a:alpha val="43137"/>
                    </a:srgbClr>
                  </a:outerShdw>
                </a:effectLst>
              </a:rPr>
            </a:br>
            <a:r>
              <a:rPr lang="el-GR" sz="2400" b="1" dirty="0" smtClean="0"/>
              <a:t>και</a:t>
            </a:r>
            <a:r>
              <a:rPr lang="el-GR" sz="2400" dirty="0" smtClean="0"/>
              <a:t> στα ιατρικά συγγράμματα.</a:t>
            </a:r>
            <a:br>
              <a:rPr lang="el-GR" sz="2400" dirty="0" smtClean="0"/>
            </a:br>
            <a:r>
              <a:rPr lang="en-US" sz="2000" dirty="0" smtClean="0"/>
              <a:t>A. C. </a:t>
            </a:r>
            <a:r>
              <a:rPr lang="en-US" sz="2000" dirty="0" err="1" smtClean="0"/>
              <a:t>Lazaris</a:t>
            </a:r>
            <a:r>
              <a:rPr lang="en-US" sz="2000" dirty="0" smtClean="0"/>
              <a:t> (ed.) </a:t>
            </a:r>
            <a:r>
              <a:rPr lang="en-US" sz="2000" dirty="0" smtClean="0">
                <a:effectLst>
                  <a:outerShdw blurRad="38100" dist="38100" dir="2700000" algn="tl">
                    <a:srgbClr val="000000">
                      <a:alpha val="43137"/>
                    </a:srgbClr>
                  </a:outerShdw>
                </a:effectLst>
              </a:rPr>
              <a:t>CLINICAL GENITOURINARY PATHOLOGY: </a:t>
            </a:r>
            <a:br>
              <a:rPr lang="en-US" sz="2000" dirty="0" smtClean="0">
                <a:effectLst>
                  <a:outerShdw blurRad="38100" dist="38100" dir="2700000" algn="tl">
                    <a:srgbClr val="000000">
                      <a:alpha val="43137"/>
                    </a:srgbClr>
                  </a:outerShdw>
                </a:effectLst>
              </a:rPr>
            </a:br>
            <a:r>
              <a:rPr lang="en-US" sz="2000" dirty="0" smtClean="0">
                <a:effectLst>
                  <a:outerShdw blurRad="38100" dist="38100" dir="2700000" algn="tl">
                    <a:srgbClr val="000000">
                      <a:alpha val="43137"/>
                    </a:srgbClr>
                  </a:outerShdw>
                </a:effectLst>
              </a:rPr>
              <a:t>A Case-based Learning Approach. SPRINGER 2018</a:t>
            </a:r>
            <a:endParaRPr lang="el-GR" sz="2000"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cstate="print"/>
          <a:srcRect/>
          <a:stretch>
            <a:fillRect/>
          </a:stretch>
        </p:blipFill>
        <p:spPr bwMode="auto">
          <a:xfrm>
            <a:off x="-357222" y="1315332"/>
            <a:ext cx="9858445" cy="5542668"/>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285784" y="1268760"/>
            <a:ext cx="10037927" cy="5589240"/>
          </a:xfrm>
          <a:prstGeom prst="rect">
            <a:avLst/>
          </a:prstGeom>
          <a:noFill/>
          <a:ln w="9525">
            <a:noFill/>
            <a:miter lim="800000"/>
            <a:headEnd/>
            <a:tailEnd/>
          </a:ln>
          <a:effectLst/>
        </p:spPr>
      </p:pic>
      <p:pic>
        <p:nvPicPr>
          <p:cNvPr id="3" name="Picture 2"/>
          <p:cNvPicPr>
            <a:picLocks noChangeAspect="1" noChangeArrowheads="1"/>
          </p:cNvPicPr>
          <p:nvPr/>
        </p:nvPicPr>
        <p:blipFill>
          <a:blip r:embed="rId4" cstate="print"/>
          <a:srcRect/>
          <a:stretch>
            <a:fillRect/>
          </a:stretch>
        </p:blipFill>
        <p:spPr bwMode="auto">
          <a:xfrm>
            <a:off x="-612576" y="1268760"/>
            <a:ext cx="11054473" cy="621510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7"/>
                                        </p:tgtEl>
                                      </p:cBhvr>
                                    </p:animEffect>
                                    <p:set>
                                      <p:cBhvr>
                                        <p:cTn id="17" dur="1" fill="hold">
                                          <p:stCondLst>
                                            <p:cond delay="499"/>
                                          </p:stCondLst>
                                        </p:cTn>
                                        <p:tgtEl>
                                          <p:spTgt spid="102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F:\evening-walk-in-the-white-tower-of-thessaloniki-vasilis-bottas.jpg"/>
          <p:cNvPicPr>
            <a:picLocks noChangeAspect="1" noChangeArrowheads="1"/>
          </p:cNvPicPr>
          <p:nvPr/>
        </p:nvPicPr>
        <p:blipFill>
          <a:blip r:embed="rId2" cstate="print"/>
          <a:srcRect/>
          <a:stretch>
            <a:fillRect/>
          </a:stretch>
        </p:blipFill>
        <p:spPr bwMode="auto">
          <a:xfrm>
            <a:off x="323528" y="260648"/>
            <a:ext cx="8424936" cy="6318702"/>
          </a:xfrm>
          <a:prstGeom prst="rect">
            <a:avLst/>
          </a:prstGeom>
          <a:noFill/>
        </p:spPr>
      </p:pic>
      <p:sp>
        <p:nvSpPr>
          <p:cNvPr id="3" name="2 - Θέση κειμένου"/>
          <p:cNvSpPr txBox="1">
            <a:spLocks/>
          </p:cNvSpPr>
          <p:nvPr/>
        </p:nvSpPr>
        <p:spPr>
          <a:xfrm>
            <a:off x="899592" y="6597352"/>
            <a:ext cx="8532440" cy="260648"/>
          </a:xfrm>
          <a:prstGeom prst="rect">
            <a:avLst/>
          </a:prstGeom>
        </p:spPr>
        <p:txBody>
          <a:bodyPr>
            <a:normAutofit fontScale="25000" lnSpcReduction="20000"/>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l-GR" sz="32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6400" b="0" i="0" u="none" strike="noStrike" kern="1200" cap="none" spc="0" normalizeH="0" baseline="0" noProof="0" dirty="0" smtClean="0">
                <a:ln>
                  <a:noFill/>
                </a:ln>
                <a:solidFill>
                  <a:schemeClr val="tx1"/>
                </a:solidFill>
                <a:effectLst/>
                <a:uLnTx/>
                <a:uFillTx/>
                <a:latin typeface="+mn-lt"/>
                <a:ea typeface="+mn-ea"/>
                <a:cs typeface="+mn-cs"/>
              </a:rPr>
              <a:t>B. M</a:t>
            </a:r>
            <a:r>
              <a:rPr kumimoji="0" lang="el-GR" sz="6400" b="0" i="0" u="none" strike="noStrike" kern="1200" cap="none" spc="0" normalizeH="0" baseline="0" noProof="0" dirty="0" err="1" smtClean="0">
                <a:ln>
                  <a:noFill/>
                </a:ln>
                <a:solidFill>
                  <a:schemeClr val="tx1"/>
                </a:solidFill>
                <a:effectLst/>
                <a:uLnTx/>
                <a:uFillTx/>
                <a:latin typeface="+mn-lt"/>
                <a:ea typeface="+mn-ea"/>
                <a:cs typeface="+mn-cs"/>
              </a:rPr>
              <a:t>πότας</a:t>
            </a:r>
            <a:r>
              <a:rPr kumimoji="0" lang="en-US" sz="6400" b="0" i="0" u="none" strike="noStrike" kern="1200" cap="none" spc="0" normalizeH="0" baseline="0" noProof="0" dirty="0" smtClean="0">
                <a:ln>
                  <a:noFill/>
                </a:ln>
                <a:solidFill>
                  <a:schemeClr val="tx1"/>
                </a:solidFill>
                <a:effectLst/>
                <a:uLnTx/>
                <a:uFillTx/>
                <a:latin typeface="+mn-lt"/>
                <a:ea typeface="+mn-ea"/>
                <a:cs typeface="+mn-cs"/>
              </a:rPr>
              <a:t>: A</a:t>
            </a:r>
            <a:r>
              <a:rPr kumimoji="0" lang="el-GR" sz="6400" b="0" i="0" u="none" strike="noStrike" kern="1200" cap="none" spc="0" normalizeH="0" baseline="0" noProof="0" dirty="0" err="1" smtClean="0">
                <a:ln>
                  <a:noFill/>
                </a:ln>
                <a:solidFill>
                  <a:schemeClr val="tx1"/>
                </a:solidFill>
                <a:effectLst/>
                <a:uLnTx/>
                <a:uFillTx/>
                <a:latin typeface="+mn-lt"/>
                <a:ea typeface="+mn-ea"/>
                <a:cs typeface="+mn-cs"/>
              </a:rPr>
              <a:t>πογευματινός</a:t>
            </a:r>
            <a:r>
              <a:rPr kumimoji="0" lang="el-GR" sz="6400" b="0" i="0" u="none" strike="noStrike" kern="1200" cap="none" spc="0" normalizeH="0" baseline="0" noProof="0" dirty="0" smtClean="0">
                <a:ln>
                  <a:noFill/>
                </a:ln>
                <a:solidFill>
                  <a:schemeClr val="tx1"/>
                </a:solidFill>
                <a:effectLst/>
                <a:uLnTx/>
                <a:uFillTx/>
                <a:latin typeface="+mn-lt"/>
                <a:ea typeface="+mn-ea"/>
                <a:cs typeface="+mn-cs"/>
              </a:rPr>
              <a:t> περίπατος  στο Λευκό Πύργο της Θεσσαλονίκης</a:t>
            </a:r>
            <a:endParaRPr kumimoji="0" lang="el-GR" sz="6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dissolve">
                                      <p:cBhvr>
                                        <p:cTn id="7" dur="3000"/>
                                        <p:tgtEl>
                                          <p:spTgt spid="7987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1126</TotalTime>
  <Words>5661</Words>
  <Application>Microsoft Office PowerPoint</Application>
  <PresentationFormat>On-screen Show (4:3)</PresentationFormat>
  <Paragraphs>497</Paragraphs>
  <Slides>95</Slides>
  <Notes>7</Notes>
  <HiddenSlides>3</HiddenSlides>
  <MMClips>0</MMClips>
  <ScaleCrop>false</ScaleCrop>
  <HeadingPairs>
    <vt:vector size="4" baseType="variant">
      <vt:variant>
        <vt:lpstr>Theme</vt:lpstr>
      </vt:variant>
      <vt:variant>
        <vt:i4>1</vt:i4>
      </vt:variant>
      <vt:variant>
        <vt:lpstr>Slide Titles</vt:lpstr>
      </vt:variant>
      <vt:variant>
        <vt:i4>95</vt:i4>
      </vt:variant>
    </vt:vector>
  </HeadingPairs>
  <TitlesOfParts>
    <vt:vector size="96" baseType="lpstr">
      <vt:lpstr>Office Theme</vt:lpstr>
      <vt:lpstr>Slide 1</vt:lpstr>
      <vt:lpstr>ΝΕΦΡΟΙ Παθολογοανατομικές παράμετροι  επηρεάζουσες σημαντικά  τη σχετιζόμενη με το νεφροκυτταρικό καρκίνωμα (ΝΚΚ)  επιβίωση των ασθενών</vt:lpstr>
      <vt:lpstr>Πολύχωρο κυστικό ΝΚΝ  (διαυγή νεοπλασματικά κύτταρα μόνο στα διαφραγμάτια ή  στην επένδυση των κύστεων. Ήπια βιολογική συμπεριφορά)</vt:lpstr>
      <vt:lpstr>ΔΔ: Διαυγοκυτταρικό  ΝΚΚ  με εκτεταμένη κυστική διαμόρφωση</vt:lpstr>
      <vt:lpstr>ΔΙΑΥΓΟΚΥΤΤΑΡΙΚΟ ΘΗΛΩΔΕΣ ΝΚΚ Διάταξη των πυρήνων μακράν του βασικoύ άκρου των καρκινικών κυττάρων. </vt:lpstr>
      <vt:lpstr>ΒΑΣΙΚΗ   ΠΑΘΟΛΟΓΟΑΝΑΤΟΜΙΚΗ ΚΑΤΗΓΟΡΙΟΠΟΙΗΣΗ   ΟΓΚΩΝ ΝΕΦΡΟΥ   </vt:lpstr>
      <vt:lpstr>Θηλώδες ΝΚΚ  (2ος συχνότερος τύπος ΝΚΚ) </vt:lpstr>
      <vt:lpstr>Συμπαγής ποικιλία  θηλώδους ΝΚΚ</vt:lpstr>
      <vt:lpstr>Χρωμόφοβο ΝΚΚ (Χ ΝΚΚ) (3ος συχνότερος υπότυπος ΝΚΚ ) </vt:lpstr>
      <vt:lpstr>Αναφορά ποσοστού  σαρκωματοειδούς ή και  ραβδοειδούς (απο)διαφοροποίησης  ΝΚΚ</vt:lpstr>
      <vt:lpstr>ΘΕΜΑΤΑ ΣΤΑΔΙΟΠΟΙΗΣΗΣ ( 8η έκδοση AJCC/TNM, 2017).  ΔΙΗΘΗΣΗ ΠΕΡΙΝΕΦΡΙΚΩΝ ΙΣΤΩΝ</vt:lpstr>
      <vt:lpstr>Slide 12</vt:lpstr>
      <vt:lpstr>Slide 13</vt:lpstr>
      <vt:lpstr>ΕΚΤΙΜΗΣΗ ΔΙΗΘΗΣΗΣ ΝΕΦΡΙΚΟΥ ΚΟΛΠΟΥ (pT3a)</vt:lpstr>
      <vt:lpstr>Slide 15</vt:lpstr>
      <vt:lpstr>Μικροσκοπική τεκμηρίωση  διήθησης  του νεφρικού κόλπου (pT3a)</vt:lpstr>
      <vt:lpstr>Slide 17</vt:lpstr>
      <vt:lpstr>Διήθηση νεφρικής φλέβας ή τμηματικών κλάδων της  (Τ3α). Δειγματοληψία, όρια</vt:lpstr>
      <vt:lpstr>Slide 19</vt:lpstr>
      <vt:lpstr>Slide 20</vt:lpstr>
      <vt:lpstr>«Εμπλοκή» του επινεφριδίου κατά συνέχεια ιστού (pT4)</vt:lpstr>
      <vt:lpstr>Slide 22</vt:lpstr>
      <vt:lpstr>Slide 23</vt:lpstr>
      <vt:lpstr> Από τον πυρηνικό προς τον «πυρηνιακό» βαθμό κακοήθειας …</vt:lpstr>
      <vt:lpstr>Συστάσεις εξειδικευμένων ιστοπαθολόγων ( αντίστοιχα ποσοστά συμφωνίας % )</vt:lpstr>
      <vt:lpstr>Η σημασία της νέκρωσης</vt:lpstr>
      <vt:lpstr>Η νέκρωση που ενδιαφέρει είναι  η μικροσκοπικά ανιχνευόμενη,  πηκτική νέκρωση.</vt:lpstr>
      <vt:lpstr>Επί μεταστατικής νόσου, δείκτες που επιβεβαιώνουν τη διάγνωση νεφρικού νεοπλάσματος (νεφρική προέλευση) </vt:lpstr>
      <vt:lpstr>Slide 29</vt:lpstr>
      <vt:lpstr>ΔΙΗΘΗΤΙΚΟ ΟΥΡΟΘΗΛΙΑΚΟ ΚΑΡΚΙΝΩΜΑ</vt:lpstr>
      <vt:lpstr>Ιστολογικά γνωρίσματα χρήσιμα  στη διάγνωση της  διήθησης του χορίου του βλεννογόνου (pT1)  και στη διαφοροδιάγνωσή της από το ανεστραμμένο πρότυπο ανάπτυξης ενός ουροθηλιακού καρκινώματος pTa. </vt:lpstr>
      <vt:lpstr>Ανεστραμμένο, ομαλού περιγράμματος  πρότυπο ουροθηλιακού καρκινώματος εντός του χορίου  χωρίς διήθηση του χορίου (pTa). Το ίδιο πρότυπο , εφόσον απαντά εντός του μυϊκού χιτώνα (εν τη απουσία εκκολπώματος)  και πέραν αυτού  ( στους παρακυστικούς ιστούς και εντός του στρώματος του προστάτη αδένα ) θεωρείται  διηθητικό.</vt:lpstr>
      <vt:lpstr>Διήθηση του χορίου στο πλαίσιο ανεστραμμένου προτύπου  (pT1)</vt:lpstr>
      <vt:lpstr>Slide 34</vt:lpstr>
      <vt:lpstr>Αληθής διήθηση αγγείων του χορίου. Δυσμενής πρόγνωση.</vt:lpstr>
      <vt:lpstr>Διήθηση βλεννογόνιας μυϊκής στοιβάδας τοιχώματος ουροδόχου κύστης (στάδιο pT1) </vt:lpstr>
      <vt:lpstr>Διήθηση διάσπαρτων, απ’ άκρη σ’ άκρη του ιστοτεμαχίου, λεπτών μεν  λείων μυϊκών στοιχείων του τοιχώματος της ουροδόχου κύστης, αλλά με έντονη ανοσοδραστικότητα αυτών έναντι της «smoothelin»· άρα  διήθηση του μυϊκού χιτώνα και όχι της βλεννογόνιας μυϊκής στοιβάδας ( στάδιο pT2 κι όχι pT1 ).</vt:lpstr>
      <vt:lpstr>Πρότυπα διήθησης  μυϊκού χιτώνα/εξωστήρα μυ.  pT2 ουροθηλιακό καρκίνωμα. Ένδειξη κυστεκτομής.</vt:lpstr>
      <vt:lpstr>Slide 39</vt:lpstr>
      <vt:lpstr>ΣΥΣΤΗΜΑ GLEASON  ΔΙΑΒΑΘΜΙΣΗΣ ΚΑΚΟΗΘΕΙΑΣ ΤΟΥ ΚΑΡΚΙΝΩΜΑΤΟΣ ΤΟΥ ΠΡΟΣΤΑΤΗ ΑΔΕΝΑ  </vt:lpstr>
      <vt:lpstr>ΑΡΧΙΤΕΚΤΟΝΙΚΑ ΠΡΟΤΥΠΑ ΣΥΣΤΗΜΑΤΟΣ GLEASON</vt:lpstr>
      <vt:lpstr>Εξαγωγή αθροίσματος κατά Gleason </vt:lpstr>
      <vt:lpstr>Το πρότυπο της μέτριας και  εκείνα της χαμηλής διαφοροποίησης φαίνεται πως αντιπροσωπεύουν δύο ξεχωριστές νόσους.</vt:lpstr>
      <vt:lpstr>Η αναφορά του προτύπου υψηλόβαθμης κακοήθειας στο άθροισμα κατά Gleason </vt:lpstr>
      <vt:lpstr>Η διαβάθμιση κατά Gleason  στο υλικό της ριζικής προστατεκτομής</vt:lpstr>
      <vt:lpstr>ΑΝΑΘΕΩΡΗΣΗ ΣΥΣΤΗΜΑΤΟΣ ΙΣΤΟΛΟΓΙΚΗΣ ΔΙΑΒΑΘΜΙΣΗΣ ΚΑΚΟΗΘΕΙΑΣ ΠΡΟΣΤΑΤΙΚΟΥ ΑΔΕΝΟΚΑΡΚΙΝΩΜΑΤΟΣ Ακριβέστερη διαστρωμάτωση ιστολογικών βαθμών κακοήθειας, απλοποιημένο σύστημα 5 βαθμών, μείωση υπερθεραπευτικών χειρισμών. Απαραίτητη η ταυτόχρονη αναφορά του αθροιστικού βαθμού κατά Gleason στις ιστολογικές εκθέσεις.</vt:lpstr>
      <vt:lpstr>ΙΣΤΟΛΟΓΙΚΗ ΔΙΑΒΑΘΜΙΣΗ ΚΑΚΟΗΘΕΙΑΣ ΑΔΕΝΟΚΑΡΚΙΝΩΜΑ-ΤΟΣ ΠΡΟΣΤΑΤΗ ΑΔΕΝΑ    Πρότυπο 3 και πρότυπο 4 της πενταβάθμιας κλίμακας κατά Gleason</vt:lpstr>
      <vt:lpstr>Η αδενική συγχώνευση ορίζεται ως η πλήρης απουσία στρωματικών ινών μεταξύ τουλάχιστον δύο καρκινικών αδένων και η ανίχνευση μιας γραμμής πυρήνων στην περιοχή της συγχώνευσης.</vt:lpstr>
      <vt:lpstr>Slide 49</vt:lpstr>
      <vt:lpstr>Slide 50</vt:lpstr>
      <vt:lpstr>Slide 51</vt:lpstr>
      <vt:lpstr>Slide 52</vt:lpstr>
      <vt:lpstr>Slide 53</vt:lpstr>
      <vt:lpstr>Αθροιστικός βαθμός κακοήθειας  4+5=9  </vt:lpstr>
      <vt:lpstr>Επίμαχα σημεία στη διάγνωση περιορισμένου καρκινώματος προστάτη αδένα  σε υλικό βιοψίας διά βελόνης</vt:lpstr>
      <vt:lpstr>Slide 56</vt:lpstr>
      <vt:lpstr>Για τη διάγνωση περιορισμένης ανάπτυξης   προστατικού καρκίνου:</vt:lpstr>
      <vt:lpstr>ΚΑΡΚΙΝΙΚΕΣ ΕΞΕΡΓΑΣΙΕΣ  ΠΑΡΑΚΕΙΜΕΝΩΝ ΤΗΣ ΟΥΡΗΘΡΑΣ  ΙΣΤΩΝ ΔΥΝΗΤΙΚΩΣ ΠΡΟΒΑΛΛΟΥΣΕΣ   ΕΝΔΟ-ΠΕΡΙ/ΟΥΡΗΘΡΙΚΩΣ </vt:lpstr>
      <vt:lpstr>Ενδοπορικό καρκίνωμα του προστάτη.  Όψιμο γεγονός στη φυσική πορεία του συμβατικού κυψελιδικού προστατικού καρκίνου. Άτυπα, κυβοειδή κύτταρα με στρογγυλούς πυρήνες (κυψελιδικής μορφής κύτταρα). Παρακείμενο διηθητικό καρκίνωμα σχεδόν πάντα. Διατήρηση βασικού κυτταρικού στοίχου στο ενδοπορικό καρκίνωμα. Αντίθετα με την PIN, πολύ σύνθετη αρχιτεκτονική, πολύ έντονη  και σχετικά ανομοιόμορφη πυρηνική ατυπία μεταξύ των ατύπων κυττάρων, μιτώσεις. (ΔΔ: υψηλόβαθμη PIN= πρόδρομη αλλοίωση του προστατικού καρκίνου)</vt:lpstr>
      <vt:lpstr>Slide 60</vt:lpstr>
      <vt:lpstr>Ουροθηλιακό καρκίνωμα στην ουρήθρα  εν προκειμένω σχετιζόμενο με αντίστοιχο της ουροδόχου κύστης. Η διάγνωσή του καθορίζει τη διατήρηση ή μη της ουρήθρας κατά την κυστεκτομή στους άρρενες με καρκίνο στην ουροδόχο κύστη. Στα θήλεα άτομα γίνεται ούτως ή άλλως ουρηθρεκτομή κατά την κυστεκτομή.  </vt:lpstr>
      <vt:lpstr>Κατ’ αναλογία με το προηγούμενο,  ουροθηλιακό καρκίνωμα ουροδόχου κύστης  με ενδοεπιθηλιακή επέκταση στους περιουρηθραίους πόρους του προστάτη αδένα. Η εμπλοκή των πόρων οφείλει να διακριθεί  από τη διήθηση του υποστρώματος του προστάτη αδένα.</vt:lpstr>
      <vt:lpstr> ΘΕΜΑΤΑ ΣΤΑΔΙΟΠΟΙΗΣΗΣ   Διήθηση σημασμένου με σινική μελάνη  εγχειρητικού ορίου , εν προκειμένω συμπίπτοντος με την προστατική  «κάψα».  Aπουσία εξωπροστατικής διήθησης.   R+ στην πάνω εικόνα.</vt:lpstr>
      <vt:lpstr>Εξωπροστατική επέκταση του καρκινώματος (στάδιο pT3a)</vt:lpstr>
      <vt:lpstr>Διήθηση σπερματοδόχου ληκύθου από προστατικό αδενοκαρκίνωμα σε υλικό βιοψίας προστάτη αδένα. Ήδη από τη βιοψία, στάδιο pT3b  οπότε μη ιάσιμος χειρουργικώς καρκίνος.Επίσης, ιδιαίτερα στο υλικό βιοψίας διά βελόνης σημαντική  η αναζήτηση και η αναφορά περινευριδιακών καρκινικών διηθήσεων   καθώς και ο αριθμός των τεμαχίων που πιθανώς εμφανίζουν HG PIN.</vt:lpstr>
      <vt:lpstr>Αντιπαραβολή ιστολογικής υφής </vt:lpstr>
      <vt:lpstr>Η αναγνώριση νευροενδοκρινικής διαφοροποίησης  στο σύνηθες κυψελιδικό αδενοκαρκίνωμα του προστάτη αδένα και σε ειδικές ποικιλίες του ( μικροκυτταρικό ή μεγαλοκυτταρικό νευροενδοκρινικό καρκίνωμα)    τεκμηριώνεται με ανοσοϊστοχημική χρώση και έχει σημασία  για τους ογκολογικούς χειρισμούς των αντίστοιχων ασθενών.</vt:lpstr>
      <vt:lpstr>Ο ίδιος ελυτροειδής (ορογόνος) χιτώνας του όρχεως με τα δύο πέταλά του ( τοιχωματικό και περισπλάχνιο ) και ο ινώδης χιτώνας του όρχεως </vt:lpstr>
      <vt:lpstr>Slide 69</vt:lpstr>
      <vt:lpstr>ΣΥΓΧΡΟΝΗ ΤΑΞΙΝΟΜΗΣΗ ΟΓΚΩΝ ΓΕΝΝΗΤΙΚΩΝ ΚΥΤΤΑΡΩΝ ΤΟΥ ΟΡΧΕΩΣ – Π.Ο.Υ. 2016</vt:lpstr>
      <vt:lpstr>Σπερματοκυτταρικός όγκος  (τέως σπερματοκυτταρικό σεμίνωμα)</vt:lpstr>
      <vt:lpstr>Κομβικά σημεία στην  εξέταση των όγκων από γεννητικά κύτταρα του όρχεως</vt:lpstr>
      <vt:lpstr>Slide 73</vt:lpstr>
      <vt:lpstr>Kλινική αξιολόγηση παθολογοανατομικών παραμέτρων</vt:lpstr>
      <vt:lpstr>Slide 75</vt:lpstr>
      <vt:lpstr>ΕΝΔΟΕΠΙΘΗΛΙΑΚΗ ΝΕΟΠΛΑΣΙΑ  ΤΟΥ ΠΕΟΥΣ (PeIN) </vt:lpstr>
      <vt:lpstr>Βασικόμορφη υψηλόβαθμη PeIN-Ερυθροπλακία του Queyrat Απώλεια πολικότητας, υπερχρωμικοί πυρήνες, εδώ κυτταρική δυσπλασία σε όλο το πάχος  του επιθηλίου, πολυάριθμες τυπικές και άτυπες μιτώσεις. Χρόνια φλεγμονώδη στοιχεία με ταινιοειδή κατανομή  και υπερπλασία αγγείων στο υποκείμενο χόριο. </vt:lpstr>
      <vt:lpstr>Υψηλόβαθμη PeIN - Nόσος του Bowen Δυσωρίμανση και έντονη ατυπία σε όλο το πάχος του επιθηλίου, ανάλογη με την προηγούμενη εικόνα· αλλά, κλινικώς, συνήθως όχι ερυθρά χροιά.  Σαφώς αφοριζόμενη λεπιδώδης πλάκα στο σώμα του πέους ασθενών μιας δεκαετίας νεότερων, συγκριτικά με την προηγούμενη οντότητα.  </vt:lpstr>
      <vt:lpstr>Υψηλόβαθμη PeIN - Nόσος του Bowen Μεγάλοι, υπερχρωμικοί πυρήνες, πολυπύρηνα κύτταρα, δυσκεράτωση, κενοτοποίωση , πολυάριθμες τυπικές και άτυπες μιτώσεις. Εδώ, φωλεακό, παζετοειδές πρότυπο. Μακρο: Σαφώς αφοριζόμενη , λεπιδώδης , ερυθηματώδης πλάκα. </vt:lpstr>
      <vt:lpstr> ΔΔ παζετοειδούς προτύπου νόσου του Bowen  1.Πρωτοπαθής (εξωμαστική) νόσος του Paget στο πέος  (υποκείμενο καρκίνωμα εξαρτηματικής αρχής)</vt:lpstr>
      <vt:lpstr>Mποουενοειδής βλατίδωση. Παρά τη μέτρια, κονδυλωματώδους μορφής  ατυπία των ακανθωδών κυττάρων, διατηρείται κάπως ένα πλαίσιο ωρίμανσης. Καθοριστική πάντως για τη διαφοροδιάγνωση με τη νόσο του Bowen, η κλινική και μακροσκοπική εικόνα.  Πιθανότητα αυτόματης υποστροφής, συντηρητική αντιμετώπιση.</vt:lpstr>
      <vt:lpstr>Slide 82</vt:lpstr>
      <vt:lpstr>Slide 83</vt:lpstr>
      <vt:lpstr>Διαφοροδιάγνωση (καλοήθους) οξυτενούς κονδυλώματος από άλλες, εξωφυτικές μεν εξεργασίες αλλά με διηθητική συνιστώσα (1-4) ή όχι.</vt:lpstr>
      <vt:lpstr>Κονδυλωματώδες – μυρμηκιώδες (warty) ΑΚΚ.  Καταστρεπτική διηθητική ανάπτυξη- Διηθητική η παρυφή. Η μόνη εξωφυτική ποικιλία αμιγούς ακανθοκυτταρικού καρκίνου με προβάλλουσα, διάχυτη κοιλοκυτταρική ατυπία.  Επί απουσίας της τελευταίας, ο ανάλογος όγκος ταξινομείται ως θηλώδες ΑΚΚ, μη περαιτέρω τυποποιούμενο.</vt:lpstr>
      <vt:lpstr>Ακροχορδονώδες (verrucous) ΑΚΚ Απωθητική διήθηση με βολβώδεις επεκτάσεις του καρκινικού ακανθώδους επιθηλίου. Η εν λόγω ποικιλία εξορισμού είναι χαμηλόβαθμης κακοήθειας    </vt:lpstr>
      <vt:lpstr>ΙΣΤΟΛΟΓΙΚΕΣ ΠΟΙΚΙΛΙΕΣ  ΑΜΙΓΩΝ ΑΚANΘΟΚΥΤΤΑΡΙΚΩΝ ΚΑΡΚΙΝΩΜΑΤΩΝ ΠΕΟΥΣ  </vt:lpstr>
      <vt:lpstr>Αναγνώριση  διήθησης κατά τη μικροσκόπηση. Σύνηθες, ακανθοκυτταρικό καρκίνωμα (ΑΚΚ), εν προκειμένω, καλής έως μέτριας διαφοροποίησης </vt:lpstr>
      <vt:lpstr>Ψευδοϋπερπλαστικό (όχι ακροχορδονώδες) ΑΚΚ.  Χαρακτηριστικά επίπεδος ή μόλις ελαφρά επηρμένος όγκος. Βάσει των κλινικών πληροφοριών, διαφοροδιάγνωση ψευδοεπιθηλιωματώδους υπερπλασίας.</vt:lpstr>
      <vt:lpstr>Βασικόμορφο-Βασικοκυτταροειδές ΑΚΚ. Αυξημένο μεταστατικό δυναμικό.</vt:lpstr>
      <vt:lpstr>ΔΔ: Βασικοκυτταρικό καρκίνωμα δέρματος πέους (σπάνιο).  Απουσία ουσιώδους μεταστατικού δυναμικού.</vt:lpstr>
      <vt:lpstr>Ατρακτοκυτταρικό - σαρκωματοειδές ΑΚΚ.  Διφασικός όγκος:   ατρακτοκυτταρικά-σαρκωματοειδή στοιχεία με έντονο πυρηνικό πλειομορφισμό και εστίες πλακώδους διαφοροποίησης. Δυσμενής πρόγνωση.</vt:lpstr>
      <vt:lpstr>Slide 93</vt:lpstr>
      <vt:lpstr>H αφομοίωση της θεωρίας μέσω της πράξης  και στα ιατρικά συγγράμματα. A. C. Lazaris (ed.) CLINICAL GENITOURINARY PATHOLOGY:  A Case-based Learning Approach. SPRINGER 2018</vt:lpstr>
      <vt:lpstr>Slide 95</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αγαπουλακι</dc:creator>
  <cp:lastModifiedBy>αγαπουλακι</cp:lastModifiedBy>
  <cp:revision>153</cp:revision>
  <dcterms:created xsi:type="dcterms:W3CDTF">2015-10-25T08:50:57Z</dcterms:created>
  <dcterms:modified xsi:type="dcterms:W3CDTF">2018-04-07T15:21:39Z</dcterms:modified>
</cp:coreProperties>
</file>