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8" r:id="rId3"/>
    <p:sldId id="259" r:id="rId4"/>
    <p:sldId id="260" r:id="rId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CCFF"/>
    <a:srgbClr val="0F1A2F"/>
    <a:srgbClr val="182B4C"/>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4650" autoAdjust="0"/>
  </p:normalViewPr>
  <p:slideViewPr>
    <p:cSldViewPr snapToGrid="0">
      <p:cViewPr varScale="1">
        <p:scale>
          <a:sx n="49" d="100"/>
          <a:sy n="49" d="100"/>
        </p:scale>
        <p:origin x="1008"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723D2-8FEB-44A2-8D2A-792C36A58F27}" type="datetimeFigureOut">
              <a:rPr lang="el-GR" smtClean="0"/>
              <a:pPr/>
              <a:t>30/5/2024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00B3A-C52F-43C3-BA25-B9963EEB6FC9}" type="slidenum">
              <a:rPr lang="el-GR" smtClean="0"/>
              <a:pPr/>
              <a:t>‹#›</a:t>
            </a:fld>
            <a:endParaRPr lang="el-GR"/>
          </a:p>
        </p:txBody>
      </p:sp>
    </p:spTree>
    <p:extLst>
      <p:ext uri="{BB962C8B-B14F-4D97-AF65-F5344CB8AC3E}">
        <p14:creationId xmlns:p14="http://schemas.microsoft.com/office/powerpoint/2010/main" val="640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Experiment 1: Establishing the Contextual Bias Paradigm</a:t>
            </a:r>
          </a:p>
          <a:p>
            <a:r>
              <a:rPr lang="en-US" dirty="0"/>
              <a:t>- Scene gist can be activated within 42 </a:t>
            </a:r>
            <a:r>
              <a:rPr lang="en-US" dirty="0" err="1"/>
              <a:t>ms.</a:t>
            </a:r>
            <a:endParaRPr lang="en-US" dirty="0"/>
          </a:p>
          <a:p>
            <a:r>
              <a:rPr lang="en-US" dirty="0"/>
              <a:t>-The bias effect (tendency to perceive the target object) increased with longer scene presentation durations.</a:t>
            </a:r>
          </a:p>
          <a:p>
            <a:endParaRPr lang="el-GR" dirty="0"/>
          </a:p>
        </p:txBody>
      </p:sp>
      <p:sp>
        <p:nvSpPr>
          <p:cNvPr id="4" name="Slide Number Placeholder 3"/>
          <p:cNvSpPr>
            <a:spLocks noGrp="1"/>
          </p:cNvSpPr>
          <p:nvPr>
            <p:ph type="sldNum" sz="quarter" idx="5"/>
          </p:nvPr>
        </p:nvSpPr>
        <p:spPr/>
        <p:txBody>
          <a:bodyPr/>
          <a:lstStyle/>
          <a:p>
            <a:fld id="{31900B3A-C52F-43C3-BA25-B9963EEB6FC9}" type="slidenum">
              <a:rPr lang="el-GR" smtClean="0"/>
              <a:pPr/>
              <a:t>1</a:t>
            </a:fld>
            <a:endParaRPr lang="el-GR"/>
          </a:p>
        </p:txBody>
      </p:sp>
    </p:spTree>
    <p:extLst>
      <p:ext uri="{BB962C8B-B14F-4D97-AF65-F5344CB8AC3E}">
        <p14:creationId xmlns:p14="http://schemas.microsoft.com/office/powerpoint/2010/main" val="283546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monochrome photographs in the same luminance values as in the original color photograph.</a:t>
            </a:r>
          </a:p>
          <a:p>
            <a:r>
              <a:rPr lang="en-US" dirty="0"/>
              <a:t>Taken together, the results suggest that color plays a role in activating scene gist. However, on the basis of these results, we cannot determine what specific role color is playing. The two possibilities are (a) that color is able to activate scene gist directly and (b) that boundaries are more difficult to extract from blurred scenes, and added color improves segmentation of the scene.</a:t>
            </a:r>
          </a:p>
          <a:p>
            <a:r>
              <a:rPr lang="en-US" dirty="0"/>
              <a:t>* The effect of color only appeared at 80 </a:t>
            </a:r>
            <a:r>
              <a:rPr lang="en-US" dirty="0" err="1"/>
              <a:t>ms</a:t>
            </a:r>
            <a:r>
              <a:rPr lang="en-US" dirty="0"/>
              <a:t>, which is well after the 42-ms onset of the bias effect seen in Experiment 1b.</a:t>
            </a:r>
          </a:p>
          <a:p>
            <a:endParaRPr lang="el-GR" dirty="0"/>
          </a:p>
        </p:txBody>
      </p:sp>
      <p:sp>
        <p:nvSpPr>
          <p:cNvPr id="4" name="Slide Number Placeholder 3"/>
          <p:cNvSpPr>
            <a:spLocks noGrp="1"/>
          </p:cNvSpPr>
          <p:nvPr>
            <p:ph type="sldNum" sz="quarter" idx="5"/>
          </p:nvPr>
        </p:nvSpPr>
        <p:spPr/>
        <p:txBody>
          <a:bodyPr/>
          <a:lstStyle/>
          <a:p>
            <a:fld id="{31900B3A-C52F-43C3-BA25-B9963EEB6FC9}" type="slidenum">
              <a:rPr lang="el-GR" smtClean="0"/>
              <a:pPr/>
              <a:t>2</a:t>
            </a:fld>
            <a:endParaRPr lang="el-GR"/>
          </a:p>
        </p:txBody>
      </p:sp>
    </p:spTree>
    <p:extLst>
      <p:ext uri="{BB962C8B-B14F-4D97-AF65-F5344CB8AC3E}">
        <p14:creationId xmlns:p14="http://schemas.microsoft.com/office/powerpoint/2010/main" val="362109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Segmentation = the visual system divides a scene into distinct objects and </a:t>
            </a:r>
            <a:r>
              <a:rPr lang="en-US" dirty="0" smtClean="0"/>
              <a:t>regions </a:t>
            </a:r>
            <a:r>
              <a:rPr lang="en-US" dirty="0" smtClean="0">
                <a:sym typeface="Wingdings" panose="05000000000000000000" pitchFamily="2" charset="2"/>
              </a:rPr>
              <a:t></a:t>
            </a:r>
            <a:r>
              <a:rPr lang="en-US" dirty="0" smtClean="0"/>
              <a:t> </a:t>
            </a:r>
            <a:r>
              <a:rPr lang="en-US" dirty="0"/>
              <a:t>helps in identifying boundaries</a:t>
            </a:r>
          </a:p>
          <a:p>
            <a:r>
              <a:rPr lang="en-US" dirty="0"/>
              <a:t>Segmentation hypothesis, 1: even abnormal colors provide some segmentation cues , whereas monochrome scenes provide none.</a:t>
            </a:r>
          </a:p>
          <a:p>
            <a:r>
              <a:rPr lang="en-US" dirty="0"/>
              <a:t>2: In both cases, the presence of color (regardless of whether it is natural or not) helps in segmenting the scene.</a:t>
            </a:r>
          </a:p>
          <a:p>
            <a:endParaRPr lang="el-GR" dirty="0"/>
          </a:p>
        </p:txBody>
      </p:sp>
      <p:sp>
        <p:nvSpPr>
          <p:cNvPr id="4" name="Slide Number Placeholder 3"/>
          <p:cNvSpPr>
            <a:spLocks noGrp="1"/>
          </p:cNvSpPr>
          <p:nvPr>
            <p:ph type="sldNum" sz="quarter" idx="5"/>
          </p:nvPr>
        </p:nvSpPr>
        <p:spPr/>
        <p:txBody>
          <a:bodyPr/>
          <a:lstStyle/>
          <a:p>
            <a:fld id="{31900B3A-C52F-43C3-BA25-B9963EEB6FC9}" type="slidenum">
              <a:rPr lang="el-GR" smtClean="0"/>
              <a:pPr/>
              <a:t>3</a:t>
            </a:fld>
            <a:endParaRPr lang="el-GR"/>
          </a:p>
        </p:txBody>
      </p:sp>
    </p:spTree>
    <p:extLst>
      <p:ext uri="{BB962C8B-B14F-4D97-AF65-F5344CB8AC3E}">
        <p14:creationId xmlns:p14="http://schemas.microsoft.com/office/powerpoint/2010/main" val="2723975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Although these results support the color association hypothesis,</a:t>
            </a:r>
          </a:p>
          <a:p>
            <a:r>
              <a:rPr lang="en-US" sz="1200" b="0" i="0" u="none" strike="noStrike" kern="1200" baseline="0" dirty="0" smtClean="0">
                <a:solidFill>
                  <a:schemeClr val="tx1"/>
                </a:solidFill>
                <a:latin typeface="+mn-lt"/>
                <a:ea typeface="+mn-ea"/>
                <a:cs typeface="+mn-cs"/>
              </a:rPr>
              <a:t>they do not necessarily rule out the </a:t>
            </a:r>
            <a:r>
              <a:rPr lang="en-US" sz="1200" b="0" i="0" u="none" strike="noStrike" kern="1200" baseline="0" smtClean="0">
                <a:solidFill>
                  <a:schemeClr val="tx1"/>
                </a:solidFill>
                <a:latin typeface="+mn-lt"/>
                <a:ea typeface="+mn-ea"/>
                <a:cs typeface="+mn-cs"/>
              </a:rPr>
              <a:t>segmentation hypothesis.</a:t>
            </a:r>
            <a:endParaRPr lang="el-GR" dirty="0"/>
          </a:p>
        </p:txBody>
      </p:sp>
      <p:sp>
        <p:nvSpPr>
          <p:cNvPr id="4" name="Slide Number Placeholder 3"/>
          <p:cNvSpPr>
            <a:spLocks noGrp="1"/>
          </p:cNvSpPr>
          <p:nvPr>
            <p:ph type="sldNum" sz="quarter" idx="5"/>
          </p:nvPr>
        </p:nvSpPr>
        <p:spPr/>
        <p:txBody>
          <a:bodyPr/>
          <a:lstStyle/>
          <a:p>
            <a:fld id="{31900B3A-C52F-43C3-BA25-B9963EEB6FC9}" type="slidenum">
              <a:rPr lang="el-GR" smtClean="0"/>
              <a:pPr/>
              <a:t>4</a:t>
            </a:fld>
            <a:endParaRPr lang="el-GR"/>
          </a:p>
        </p:txBody>
      </p:sp>
    </p:spTree>
    <p:extLst>
      <p:ext uri="{BB962C8B-B14F-4D97-AF65-F5344CB8AC3E}">
        <p14:creationId xmlns:p14="http://schemas.microsoft.com/office/powerpoint/2010/main" val="2731941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82E24B-A733-4003-925C-BDFBF07A60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xmlns="" id="{9AF72DEE-BEC6-4FF1-BC2C-666E19D5D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xmlns="" id="{4E3DCD5C-2806-4F68-B7A0-B9F994117355}"/>
              </a:ext>
            </a:extLst>
          </p:cNvPr>
          <p:cNvSpPr>
            <a:spLocks noGrp="1"/>
          </p:cNvSpPr>
          <p:nvPr>
            <p:ph type="dt" sz="half" idx="10"/>
          </p:nvPr>
        </p:nvSpPr>
        <p:spPr/>
        <p:txBody>
          <a:bodyPr/>
          <a:lstStyle/>
          <a:p>
            <a:fld id="{6A0352C4-6D55-4F62-B59E-701898434009}" type="datetimeFigureOut">
              <a:rPr lang="el-GR" smtClean="0"/>
              <a:pPr/>
              <a:t>30/5/2024</a:t>
            </a:fld>
            <a:endParaRPr lang="el-GR"/>
          </a:p>
        </p:txBody>
      </p:sp>
      <p:sp>
        <p:nvSpPr>
          <p:cNvPr id="5" name="Footer Placeholder 4">
            <a:extLst>
              <a:ext uri="{FF2B5EF4-FFF2-40B4-BE49-F238E27FC236}">
                <a16:creationId xmlns:a16="http://schemas.microsoft.com/office/drawing/2014/main" xmlns="" id="{73A65E4D-260D-4B03-97D5-FF2352FC30B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4F144341-9089-443E-882C-E8ED61F32BBF}"/>
              </a:ext>
            </a:extLst>
          </p:cNvPr>
          <p:cNvSpPr>
            <a:spLocks noGrp="1"/>
          </p:cNvSpPr>
          <p:nvPr>
            <p:ph type="sldNum" sz="quarter" idx="12"/>
          </p:nvPr>
        </p:nvSpPr>
        <p:spPr/>
        <p:txBody>
          <a:bodyPr/>
          <a:lstStyle/>
          <a:p>
            <a:fld id="{3A0B6101-AEA7-4357-B2AA-93D028027F70}" type="slidenum">
              <a:rPr lang="el-GR" smtClean="0"/>
              <a:pPr/>
              <a:t>‹#›</a:t>
            </a:fld>
            <a:endParaRPr lang="el-GR"/>
          </a:p>
        </p:txBody>
      </p:sp>
    </p:spTree>
    <p:extLst>
      <p:ext uri="{BB962C8B-B14F-4D97-AF65-F5344CB8AC3E}">
        <p14:creationId xmlns:p14="http://schemas.microsoft.com/office/powerpoint/2010/main" val="5773238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9A7654-CEBC-445D-AB0B-0BEBC317F2AF}"/>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xmlns="" id="{181CCD33-BC7B-4DE0-9696-5B00757131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77277A5F-B66E-44AE-9E6A-6D8B8A3DBC9A}"/>
              </a:ext>
            </a:extLst>
          </p:cNvPr>
          <p:cNvSpPr>
            <a:spLocks noGrp="1"/>
          </p:cNvSpPr>
          <p:nvPr>
            <p:ph type="dt" sz="half" idx="10"/>
          </p:nvPr>
        </p:nvSpPr>
        <p:spPr/>
        <p:txBody>
          <a:bodyPr/>
          <a:lstStyle/>
          <a:p>
            <a:fld id="{6A0352C4-6D55-4F62-B59E-701898434009}" type="datetimeFigureOut">
              <a:rPr lang="el-GR" smtClean="0"/>
              <a:pPr/>
              <a:t>30/5/2024</a:t>
            </a:fld>
            <a:endParaRPr lang="el-GR"/>
          </a:p>
        </p:txBody>
      </p:sp>
      <p:sp>
        <p:nvSpPr>
          <p:cNvPr id="5" name="Footer Placeholder 4">
            <a:extLst>
              <a:ext uri="{FF2B5EF4-FFF2-40B4-BE49-F238E27FC236}">
                <a16:creationId xmlns:a16="http://schemas.microsoft.com/office/drawing/2014/main" xmlns="" id="{947FD35F-0A92-43E4-9D8D-A1CBA3E11CB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298620BA-2ECF-41A2-930B-9CDA6BC1B50B}"/>
              </a:ext>
            </a:extLst>
          </p:cNvPr>
          <p:cNvSpPr>
            <a:spLocks noGrp="1"/>
          </p:cNvSpPr>
          <p:nvPr>
            <p:ph type="sldNum" sz="quarter" idx="12"/>
          </p:nvPr>
        </p:nvSpPr>
        <p:spPr/>
        <p:txBody>
          <a:bodyPr/>
          <a:lstStyle/>
          <a:p>
            <a:fld id="{3A0B6101-AEA7-4357-B2AA-93D028027F70}" type="slidenum">
              <a:rPr lang="el-GR" smtClean="0"/>
              <a:pPr/>
              <a:t>‹#›</a:t>
            </a:fld>
            <a:endParaRPr lang="el-GR"/>
          </a:p>
        </p:txBody>
      </p:sp>
    </p:spTree>
    <p:extLst>
      <p:ext uri="{BB962C8B-B14F-4D97-AF65-F5344CB8AC3E}">
        <p14:creationId xmlns:p14="http://schemas.microsoft.com/office/powerpoint/2010/main" val="11122897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644D91F-C1A8-4EA9-900C-DDEB431357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xmlns="" id="{E39465F0-26E0-4D78-9BFD-7422F83CBE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7F031272-BBB1-4883-8943-4E406181C4DD}"/>
              </a:ext>
            </a:extLst>
          </p:cNvPr>
          <p:cNvSpPr>
            <a:spLocks noGrp="1"/>
          </p:cNvSpPr>
          <p:nvPr>
            <p:ph type="dt" sz="half" idx="10"/>
          </p:nvPr>
        </p:nvSpPr>
        <p:spPr/>
        <p:txBody>
          <a:bodyPr/>
          <a:lstStyle/>
          <a:p>
            <a:fld id="{6A0352C4-6D55-4F62-B59E-701898434009}" type="datetimeFigureOut">
              <a:rPr lang="el-GR" smtClean="0"/>
              <a:pPr/>
              <a:t>30/5/2024</a:t>
            </a:fld>
            <a:endParaRPr lang="el-GR"/>
          </a:p>
        </p:txBody>
      </p:sp>
      <p:sp>
        <p:nvSpPr>
          <p:cNvPr id="5" name="Footer Placeholder 4">
            <a:extLst>
              <a:ext uri="{FF2B5EF4-FFF2-40B4-BE49-F238E27FC236}">
                <a16:creationId xmlns:a16="http://schemas.microsoft.com/office/drawing/2014/main" xmlns="" id="{BF88ACB1-3D74-4E32-B855-AE9F1B1A862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2CE6EB95-AEE6-49F7-AAD2-DCD868FADC06}"/>
              </a:ext>
            </a:extLst>
          </p:cNvPr>
          <p:cNvSpPr>
            <a:spLocks noGrp="1"/>
          </p:cNvSpPr>
          <p:nvPr>
            <p:ph type="sldNum" sz="quarter" idx="12"/>
          </p:nvPr>
        </p:nvSpPr>
        <p:spPr/>
        <p:txBody>
          <a:bodyPr/>
          <a:lstStyle/>
          <a:p>
            <a:fld id="{3A0B6101-AEA7-4357-B2AA-93D028027F70}" type="slidenum">
              <a:rPr lang="el-GR" smtClean="0"/>
              <a:pPr/>
              <a:t>‹#›</a:t>
            </a:fld>
            <a:endParaRPr lang="el-GR"/>
          </a:p>
        </p:txBody>
      </p:sp>
    </p:spTree>
    <p:extLst>
      <p:ext uri="{BB962C8B-B14F-4D97-AF65-F5344CB8AC3E}">
        <p14:creationId xmlns:p14="http://schemas.microsoft.com/office/powerpoint/2010/main" val="8308527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F58ACB-BD16-45DC-9926-18D9D741EF3E}"/>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0958275F-9A8F-4110-A84F-3ADC912EC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A797E79F-EE81-4099-9081-9102C2113460}"/>
              </a:ext>
            </a:extLst>
          </p:cNvPr>
          <p:cNvSpPr>
            <a:spLocks noGrp="1"/>
          </p:cNvSpPr>
          <p:nvPr>
            <p:ph type="dt" sz="half" idx="10"/>
          </p:nvPr>
        </p:nvSpPr>
        <p:spPr/>
        <p:txBody>
          <a:bodyPr/>
          <a:lstStyle/>
          <a:p>
            <a:fld id="{6A0352C4-6D55-4F62-B59E-701898434009}" type="datetimeFigureOut">
              <a:rPr lang="el-GR" smtClean="0"/>
              <a:pPr/>
              <a:t>30/5/2024</a:t>
            </a:fld>
            <a:endParaRPr lang="el-GR"/>
          </a:p>
        </p:txBody>
      </p:sp>
      <p:sp>
        <p:nvSpPr>
          <p:cNvPr id="5" name="Footer Placeholder 4">
            <a:extLst>
              <a:ext uri="{FF2B5EF4-FFF2-40B4-BE49-F238E27FC236}">
                <a16:creationId xmlns:a16="http://schemas.microsoft.com/office/drawing/2014/main" xmlns="" id="{DFF6A08E-635D-48A7-8C49-A42F4EB74F0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9AE3A68A-B974-4221-BD40-4D32F8BEA0F1}"/>
              </a:ext>
            </a:extLst>
          </p:cNvPr>
          <p:cNvSpPr>
            <a:spLocks noGrp="1"/>
          </p:cNvSpPr>
          <p:nvPr>
            <p:ph type="sldNum" sz="quarter" idx="12"/>
          </p:nvPr>
        </p:nvSpPr>
        <p:spPr/>
        <p:txBody>
          <a:bodyPr/>
          <a:lstStyle/>
          <a:p>
            <a:fld id="{3A0B6101-AEA7-4357-B2AA-93D028027F70}" type="slidenum">
              <a:rPr lang="el-GR" smtClean="0"/>
              <a:pPr/>
              <a:t>‹#›</a:t>
            </a:fld>
            <a:endParaRPr lang="el-GR"/>
          </a:p>
        </p:txBody>
      </p:sp>
    </p:spTree>
    <p:extLst>
      <p:ext uri="{BB962C8B-B14F-4D97-AF65-F5344CB8AC3E}">
        <p14:creationId xmlns:p14="http://schemas.microsoft.com/office/powerpoint/2010/main" val="2998250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67CDF6-6525-4432-A139-E7B6E0F62E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xmlns="" id="{2EBBAF18-79DA-4A43-9622-B99C258776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F7B3F19-6950-4B4E-9DF5-C2D7655DCA5C}"/>
              </a:ext>
            </a:extLst>
          </p:cNvPr>
          <p:cNvSpPr>
            <a:spLocks noGrp="1"/>
          </p:cNvSpPr>
          <p:nvPr>
            <p:ph type="dt" sz="half" idx="10"/>
          </p:nvPr>
        </p:nvSpPr>
        <p:spPr/>
        <p:txBody>
          <a:bodyPr/>
          <a:lstStyle/>
          <a:p>
            <a:fld id="{6A0352C4-6D55-4F62-B59E-701898434009}" type="datetimeFigureOut">
              <a:rPr lang="el-GR" smtClean="0"/>
              <a:pPr/>
              <a:t>30/5/2024</a:t>
            </a:fld>
            <a:endParaRPr lang="el-GR"/>
          </a:p>
        </p:txBody>
      </p:sp>
      <p:sp>
        <p:nvSpPr>
          <p:cNvPr id="5" name="Footer Placeholder 4">
            <a:extLst>
              <a:ext uri="{FF2B5EF4-FFF2-40B4-BE49-F238E27FC236}">
                <a16:creationId xmlns:a16="http://schemas.microsoft.com/office/drawing/2014/main" xmlns="" id="{4E60C2E4-545C-4E08-802D-F937107D25C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0E32AEB1-0833-4E94-8039-2BC8C39C32A3}"/>
              </a:ext>
            </a:extLst>
          </p:cNvPr>
          <p:cNvSpPr>
            <a:spLocks noGrp="1"/>
          </p:cNvSpPr>
          <p:nvPr>
            <p:ph type="sldNum" sz="quarter" idx="12"/>
          </p:nvPr>
        </p:nvSpPr>
        <p:spPr/>
        <p:txBody>
          <a:bodyPr/>
          <a:lstStyle/>
          <a:p>
            <a:fld id="{3A0B6101-AEA7-4357-B2AA-93D028027F70}" type="slidenum">
              <a:rPr lang="el-GR" smtClean="0"/>
              <a:pPr/>
              <a:t>‹#›</a:t>
            </a:fld>
            <a:endParaRPr lang="el-GR"/>
          </a:p>
        </p:txBody>
      </p:sp>
    </p:spTree>
    <p:extLst>
      <p:ext uri="{BB962C8B-B14F-4D97-AF65-F5344CB8AC3E}">
        <p14:creationId xmlns:p14="http://schemas.microsoft.com/office/powerpoint/2010/main" val="16350321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018F60-397E-46E6-AA99-1E3489F0A54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482B5601-2F43-44AA-9583-00E20E94EF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xmlns="" id="{BBF12D0D-1158-453B-BBDC-F0A735CB92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xmlns="" id="{3781D444-584F-49D3-B63C-AE8EE6AA7D92}"/>
              </a:ext>
            </a:extLst>
          </p:cNvPr>
          <p:cNvSpPr>
            <a:spLocks noGrp="1"/>
          </p:cNvSpPr>
          <p:nvPr>
            <p:ph type="dt" sz="half" idx="10"/>
          </p:nvPr>
        </p:nvSpPr>
        <p:spPr/>
        <p:txBody>
          <a:bodyPr/>
          <a:lstStyle/>
          <a:p>
            <a:fld id="{6A0352C4-6D55-4F62-B59E-701898434009}" type="datetimeFigureOut">
              <a:rPr lang="el-GR" smtClean="0"/>
              <a:pPr/>
              <a:t>30/5/2024</a:t>
            </a:fld>
            <a:endParaRPr lang="el-GR"/>
          </a:p>
        </p:txBody>
      </p:sp>
      <p:sp>
        <p:nvSpPr>
          <p:cNvPr id="6" name="Footer Placeholder 5">
            <a:extLst>
              <a:ext uri="{FF2B5EF4-FFF2-40B4-BE49-F238E27FC236}">
                <a16:creationId xmlns:a16="http://schemas.microsoft.com/office/drawing/2014/main" xmlns="" id="{667E75A3-2B1B-4650-B302-4F30CFA6900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8C8974A9-CFAC-431D-ABDA-5FE89F192FC7}"/>
              </a:ext>
            </a:extLst>
          </p:cNvPr>
          <p:cNvSpPr>
            <a:spLocks noGrp="1"/>
          </p:cNvSpPr>
          <p:nvPr>
            <p:ph type="sldNum" sz="quarter" idx="12"/>
          </p:nvPr>
        </p:nvSpPr>
        <p:spPr/>
        <p:txBody>
          <a:bodyPr/>
          <a:lstStyle/>
          <a:p>
            <a:fld id="{3A0B6101-AEA7-4357-B2AA-93D028027F70}" type="slidenum">
              <a:rPr lang="el-GR" smtClean="0"/>
              <a:pPr/>
              <a:t>‹#›</a:t>
            </a:fld>
            <a:endParaRPr lang="el-GR"/>
          </a:p>
        </p:txBody>
      </p:sp>
    </p:spTree>
    <p:extLst>
      <p:ext uri="{BB962C8B-B14F-4D97-AF65-F5344CB8AC3E}">
        <p14:creationId xmlns:p14="http://schemas.microsoft.com/office/powerpoint/2010/main" val="19074472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EAABC-5704-427A-9848-05AE989AE9E8}"/>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xmlns="" id="{AA9D8005-686F-480C-B078-A2EF69DDFC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99237DF-8F56-47DE-95E6-55A91A5AD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xmlns="" id="{3894E473-98E0-456C-877C-DAB4F87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4DEA9CD-FB77-43B7-BDFD-64B60FC3FE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xmlns="" id="{A321FB44-2FE4-431F-818A-DD956331DC0E}"/>
              </a:ext>
            </a:extLst>
          </p:cNvPr>
          <p:cNvSpPr>
            <a:spLocks noGrp="1"/>
          </p:cNvSpPr>
          <p:nvPr>
            <p:ph type="dt" sz="half" idx="10"/>
          </p:nvPr>
        </p:nvSpPr>
        <p:spPr/>
        <p:txBody>
          <a:bodyPr/>
          <a:lstStyle/>
          <a:p>
            <a:fld id="{6A0352C4-6D55-4F62-B59E-701898434009}" type="datetimeFigureOut">
              <a:rPr lang="el-GR" smtClean="0"/>
              <a:pPr/>
              <a:t>30/5/2024</a:t>
            </a:fld>
            <a:endParaRPr lang="el-GR"/>
          </a:p>
        </p:txBody>
      </p:sp>
      <p:sp>
        <p:nvSpPr>
          <p:cNvPr id="8" name="Footer Placeholder 7">
            <a:extLst>
              <a:ext uri="{FF2B5EF4-FFF2-40B4-BE49-F238E27FC236}">
                <a16:creationId xmlns:a16="http://schemas.microsoft.com/office/drawing/2014/main" xmlns="" id="{CF6A9E2B-00B3-4740-8B39-4EC5A116DBD7}"/>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xmlns="" id="{39BDB5EC-B30F-4AA7-A4AF-2EE8EC8C9368}"/>
              </a:ext>
            </a:extLst>
          </p:cNvPr>
          <p:cNvSpPr>
            <a:spLocks noGrp="1"/>
          </p:cNvSpPr>
          <p:nvPr>
            <p:ph type="sldNum" sz="quarter" idx="12"/>
          </p:nvPr>
        </p:nvSpPr>
        <p:spPr/>
        <p:txBody>
          <a:bodyPr/>
          <a:lstStyle/>
          <a:p>
            <a:fld id="{3A0B6101-AEA7-4357-B2AA-93D028027F70}" type="slidenum">
              <a:rPr lang="el-GR" smtClean="0"/>
              <a:pPr/>
              <a:t>‹#›</a:t>
            </a:fld>
            <a:endParaRPr lang="el-GR"/>
          </a:p>
        </p:txBody>
      </p:sp>
    </p:spTree>
    <p:extLst>
      <p:ext uri="{BB962C8B-B14F-4D97-AF65-F5344CB8AC3E}">
        <p14:creationId xmlns:p14="http://schemas.microsoft.com/office/powerpoint/2010/main" val="17616655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727498-90A2-4A44-8028-9505E55782FE}"/>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xmlns="" id="{AF628AE3-365F-4F2E-956E-F649020D769F}"/>
              </a:ext>
            </a:extLst>
          </p:cNvPr>
          <p:cNvSpPr>
            <a:spLocks noGrp="1"/>
          </p:cNvSpPr>
          <p:nvPr>
            <p:ph type="dt" sz="half" idx="10"/>
          </p:nvPr>
        </p:nvSpPr>
        <p:spPr/>
        <p:txBody>
          <a:bodyPr/>
          <a:lstStyle/>
          <a:p>
            <a:fld id="{6A0352C4-6D55-4F62-B59E-701898434009}" type="datetimeFigureOut">
              <a:rPr lang="el-GR" smtClean="0"/>
              <a:pPr/>
              <a:t>30/5/2024</a:t>
            </a:fld>
            <a:endParaRPr lang="el-GR"/>
          </a:p>
        </p:txBody>
      </p:sp>
      <p:sp>
        <p:nvSpPr>
          <p:cNvPr id="4" name="Footer Placeholder 3">
            <a:extLst>
              <a:ext uri="{FF2B5EF4-FFF2-40B4-BE49-F238E27FC236}">
                <a16:creationId xmlns:a16="http://schemas.microsoft.com/office/drawing/2014/main" xmlns="" id="{0C46CC9D-F390-4570-A3F4-E73EA47D6DAB}"/>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xmlns="" id="{6695A36F-5C2C-44E8-B672-7244BE5AD8A9}"/>
              </a:ext>
            </a:extLst>
          </p:cNvPr>
          <p:cNvSpPr>
            <a:spLocks noGrp="1"/>
          </p:cNvSpPr>
          <p:nvPr>
            <p:ph type="sldNum" sz="quarter" idx="12"/>
          </p:nvPr>
        </p:nvSpPr>
        <p:spPr/>
        <p:txBody>
          <a:bodyPr/>
          <a:lstStyle/>
          <a:p>
            <a:fld id="{3A0B6101-AEA7-4357-B2AA-93D028027F70}" type="slidenum">
              <a:rPr lang="el-GR" smtClean="0"/>
              <a:pPr/>
              <a:t>‹#›</a:t>
            </a:fld>
            <a:endParaRPr lang="el-GR"/>
          </a:p>
        </p:txBody>
      </p:sp>
    </p:spTree>
    <p:extLst>
      <p:ext uri="{BB962C8B-B14F-4D97-AF65-F5344CB8AC3E}">
        <p14:creationId xmlns:p14="http://schemas.microsoft.com/office/powerpoint/2010/main" val="16043116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D9BDC18-D6C6-45A7-80B9-29527E20A6F7}"/>
              </a:ext>
            </a:extLst>
          </p:cNvPr>
          <p:cNvSpPr>
            <a:spLocks noGrp="1"/>
          </p:cNvSpPr>
          <p:nvPr>
            <p:ph type="dt" sz="half" idx="10"/>
          </p:nvPr>
        </p:nvSpPr>
        <p:spPr/>
        <p:txBody>
          <a:bodyPr/>
          <a:lstStyle/>
          <a:p>
            <a:fld id="{6A0352C4-6D55-4F62-B59E-701898434009}" type="datetimeFigureOut">
              <a:rPr lang="el-GR" smtClean="0"/>
              <a:pPr/>
              <a:t>30/5/2024</a:t>
            </a:fld>
            <a:endParaRPr lang="el-GR"/>
          </a:p>
        </p:txBody>
      </p:sp>
      <p:sp>
        <p:nvSpPr>
          <p:cNvPr id="3" name="Footer Placeholder 2">
            <a:extLst>
              <a:ext uri="{FF2B5EF4-FFF2-40B4-BE49-F238E27FC236}">
                <a16:creationId xmlns:a16="http://schemas.microsoft.com/office/drawing/2014/main" xmlns="" id="{E37DB756-C0C5-4885-BCD0-D1B51AB624BB}"/>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xmlns="" id="{EFF84160-6C1B-4A17-B86F-4C67CE6D99D1}"/>
              </a:ext>
            </a:extLst>
          </p:cNvPr>
          <p:cNvSpPr>
            <a:spLocks noGrp="1"/>
          </p:cNvSpPr>
          <p:nvPr>
            <p:ph type="sldNum" sz="quarter" idx="12"/>
          </p:nvPr>
        </p:nvSpPr>
        <p:spPr/>
        <p:txBody>
          <a:bodyPr/>
          <a:lstStyle/>
          <a:p>
            <a:fld id="{3A0B6101-AEA7-4357-B2AA-93D028027F70}" type="slidenum">
              <a:rPr lang="el-GR" smtClean="0"/>
              <a:pPr/>
              <a:t>‹#›</a:t>
            </a:fld>
            <a:endParaRPr lang="el-GR"/>
          </a:p>
        </p:txBody>
      </p:sp>
    </p:spTree>
    <p:extLst>
      <p:ext uri="{BB962C8B-B14F-4D97-AF65-F5344CB8AC3E}">
        <p14:creationId xmlns:p14="http://schemas.microsoft.com/office/powerpoint/2010/main" val="23975194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E87D5E-37A6-453B-A966-5D34A32F5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FB9CBC8A-4128-4259-811C-9FABCC2C10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xmlns="" id="{91CA14F7-6AA3-4CCB-8D9D-4D28A92D0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84C830-E9FA-422B-B22E-7C1433E0E5D9}"/>
              </a:ext>
            </a:extLst>
          </p:cNvPr>
          <p:cNvSpPr>
            <a:spLocks noGrp="1"/>
          </p:cNvSpPr>
          <p:nvPr>
            <p:ph type="dt" sz="half" idx="10"/>
          </p:nvPr>
        </p:nvSpPr>
        <p:spPr/>
        <p:txBody>
          <a:bodyPr/>
          <a:lstStyle/>
          <a:p>
            <a:fld id="{6A0352C4-6D55-4F62-B59E-701898434009}" type="datetimeFigureOut">
              <a:rPr lang="el-GR" smtClean="0"/>
              <a:pPr/>
              <a:t>30/5/2024</a:t>
            </a:fld>
            <a:endParaRPr lang="el-GR"/>
          </a:p>
        </p:txBody>
      </p:sp>
      <p:sp>
        <p:nvSpPr>
          <p:cNvPr id="6" name="Footer Placeholder 5">
            <a:extLst>
              <a:ext uri="{FF2B5EF4-FFF2-40B4-BE49-F238E27FC236}">
                <a16:creationId xmlns:a16="http://schemas.microsoft.com/office/drawing/2014/main" xmlns="" id="{8E971006-6849-48B0-87A2-153284DAAF7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E00F26F9-6054-4A21-BC7A-1ACC9BC6C83B}"/>
              </a:ext>
            </a:extLst>
          </p:cNvPr>
          <p:cNvSpPr>
            <a:spLocks noGrp="1"/>
          </p:cNvSpPr>
          <p:nvPr>
            <p:ph type="sldNum" sz="quarter" idx="12"/>
          </p:nvPr>
        </p:nvSpPr>
        <p:spPr/>
        <p:txBody>
          <a:bodyPr/>
          <a:lstStyle/>
          <a:p>
            <a:fld id="{3A0B6101-AEA7-4357-B2AA-93D028027F70}" type="slidenum">
              <a:rPr lang="el-GR" smtClean="0"/>
              <a:pPr/>
              <a:t>‹#›</a:t>
            </a:fld>
            <a:endParaRPr lang="el-GR"/>
          </a:p>
        </p:txBody>
      </p:sp>
    </p:spTree>
    <p:extLst>
      <p:ext uri="{BB962C8B-B14F-4D97-AF65-F5344CB8AC3E}">
        <p14:creationId xmlns:p14="http://schemas.microsoft.com/office/powerpoint/2010/main" val="26075829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78FF77-D794-4654-A361-3D907C1B4F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xmlns="" id="{3F3E53E0-6EDB-4100-A525-3C72F5CFE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xmlns="" id="{65F2D88F-DB8A-431E-9EE6-F7269722A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A403F4F-9AC5-4444-9DCF-EE23DCA8DD64}"/>
              </a:ext>
            </a:extLst>
          </p:cNvPr>
          <p:cNvSpPr>
            <a:spLocks noGrp="1"/>
          </p:cNvSpPr>
          <p:nvPr>
            <p:ph type="dt" sz="half" idx="10"/>
          </p:nvPr>
        </p:nvSpPr>
        <p:spPr/>
        <p:txBody>
          <a:bodyPr/>
          <a:lstStyle/>
          <a:p>
            <a:fld id="{6A0352C4-6D55-4F62-B59E-701898434009}" type="datetimeFigureOut">
              <a:rPr lang="el-GR" smtClean="0"/>
              <a:pPr/>
              <a:t>30/5/2024</a:t>
            </a:fld>
            <a:endParaRPr lang="el-GR"/>
          </a:p>
        </p:txBody>
      </p:sp>
      <p:sp>
        <p:nvSpPr>
          <p:cNvPr id="6" name="Footer Placeholder 5">
            <a:extLst>
              <a:ext uri="{FF2B5EF4-FFF2-40B4-BE49-F238E27FC236}">
                <a16:creationId xmlns:a16="http://schemas.microsoft.com/office/drawing/2014/main" xmlns="" id="{EC36933C-C797-44FD-BE8B-749A54BE098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FD002818-7383-4B07-B038-8F7DAA5A635F}"/>
              </a:ext>
            </a:extLst>
          </p:cNvPr>
          <p:cNvSpPr>
            <a:spLocks noGrp="1"/>
          </p:cNvSpPr>
          <p:nvPr>
            <p:ph type="sldNum" sz="quarter" idx="12"/>
          </p:nvPr>
        </p:nvSpPr>
        <p:spPr/>
        <p:txBody>
          <a:bodyPr/>
          <a:lstStyle/>
          <a:p>
            <a:fld id="{3A0B6101-AEA7-4357-B2AA-93D028027F70}" type="slidenum">
              <a:rPr lang="el-GR" smtClean="0"/>
              <a:pPr/>
              <a:t>‹#›</a:t>
            </a:fld>
            <a:endParaRPr lang="el-GR"/>
          </a:p>
        </p:txBody>
      </p:sp>
    </p:spTree>
    <p:extLst>
      <p:ext uri="{BB962C8B-B14F-4D97-AF65-F5344CB8AC3E}">
        <p14:creationId xmlns:p14="http://schemas.microsoft.com/office/powerpoint/2010/main" val="16587139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CA91815-B65E-4A22-8737-225EC83C3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xmlns="" id="{02CC4C52-1006-4B8C-9F8D-8BA8B7B8D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C89159AF-514D-498C-B455-E9E7387B5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352C4-6D55-4F62-B59E-701898434009}" type="datetimeFigureOut">
              <a:rPr lang="el-GR" smtClean="0"/>
              <a:pPr/>
              <a:t>30/5/2024</a:t>
            </a:fld>
            <a:endParaRPr lang="el-GR"/>
          </a:p>
        </p:txBody>
      </p:sp>
      <p:sp>
        <p:nvSpPr>
          <p:cNvPr id="5" name="Footer Placeholder 4">
            <a:extLst>
              <a:ext uri="{FF2B5EF4-FFF2-40B4-BE49-F238E27FC236}">
                <a16:creationId xmlns:a16="http://schemas.microsoft.com/office/drawing/2014/main" xmlns="" id="{D579DE91-C63A-4647-8BBE-15F6FC48E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xmlns="" id="{0D10DF3B-9DF4-4E03-AD48-22540C33E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B6101-AEA7-4357-B2AA-93D028027F70}" type="slidenum">
              <a:rPr lang="el-GR" smtClean="0"/>
              <a:pPr/>
              <a:t>‹#›</a:t>
            </a:fld>
            <a:endParaRPr lang="el-GR"/>
          </a:p>
        </p:txBody>
      </p:sp>
    </p:spTree>
    <p:extLst>
      <p:ext uri="{BB962C8B-B14F-4D97-AF65-F5344CB8AC3E}">
        <p14:creationId xmlns:p14="http://schemas.microsoft.com/office/powerpoint/2010/main" val="3848308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2B4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77479-F537-4CC5-B2EB-D6183F9B1839}"/>
              </a:ext>
            </a:extLst>
          </p:cNvPr>
          <p:cNvSpPr>
            <a:spLocks noGrp="1"/>
          </p:cNvSpPr>
          <p:nvPr>
            <p:ph type="ctrTitle"/>
          </p:nvPr>
        </p:nvSpPr>
        <p:spPr>
          <a:xfrm>
            <a:off x="686498" y="163630"/>
            <a:ext cx="10819002" cy="587142"/>
          </a:xfrm>
        </p:spPr>
        <p:txBody>
          <a:bodyPr>
            <a:normAutofit fontScale="90000"/>
          </a:bodyPr>
          <a:lstStyle/>
          <a:p>
            <a:r>
              <a:rPr lang="en-US" sz="2800" b="1" dirty="0">
                <a:solidFill>
                  <a:srgbClr val="FFFF00"/>
                </a:solidFill>
                <a:latin typeface="Times New Roman" panose="02020603050405020304" pitchFamily="18" charset="0"/>
                <a:cs typeface="Times New Roman" panose="02020603050405020304" pitchFamily="18" charset="0"/>
              </a:rPr>
              <a:t>THE INFLUENCE OF COLOR ON THE PERCEPTION OF SCENE GIST</a:t>
            </a:r>
            <a:endParaRPr lang="el-GR" sz="2800"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879FD97A-4D1B-4480-AB78-CCAF2B4A6AC4}"/>
              </a:ext>
            </a:extLst>
          </p:cNvPr>
          <p:cNvSpPr txBox="1"/>
          <p:nvPr/>
        </p:nvSpPr>
        <p:spPr>
          <a:xfrm>
            <a:off x="503393" y="1529147"/>
            <a:ext cx="11185211" cy="3785652"/>
          </a:xfrm>
          <a:prstGeom prst="rect">
            <a:avLst/>
          </a:prstGeom>
          <a:noFill/>
          <a:ln>
            <a:noFill/>
          </a:ln>
        </p:spPr>
        <p:txBody>
          <a:bodyPr wrap="square" rtlCol="0">
            <a:spAutoFit/>
          </a:bodyPr>
          <a:lstStyle/>
          <a:p>
            <a:pPr algn="l"/>
            <a:r>
              <a:rPr lang="en-US" sz="2000" b="1" dirty="0">
                <a:solidFill>
                  <a:srgbClr val="00B0F0"/>
                </a:solidFill>
                <a:latin typeface="Times New Roman" panose="02020603050405020304" pitchFamily="18" charset="0"/>
                <a:cs typeface="Times New Roman" panose="02020603050405020304" pitchFamily="18" charset="0"/>
              </a:rPr>
              <a:t>Introduction</a:t>
            </a:r>
          </a:p>
          <a:p>
            <a:pPr marL="342900" indent="-342900" algn="l">
              <a:buFont typeface="Arial" panose="020B0604020202020204" pitchFamily="34" charset="0"/>
              <a:buChar char="•"/>
            </a:pPr>
            <a:endParaRPr lang="en-US" sz="2000" b="1" dirty="0">
              <a:solidFill>
                <a:schemeClr val="bg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Visual scenes are processed quickly, with basic-level category or gist extracted within 100 </a:t>
            </a:r>
            <a:r>
              <a:rPr lang="en-US" sz="2000" dirty="0" err="1">
                <a:solidFill>
                  <a:schemeClr val="bg1"/>
                </a:solidFill>
                <a:latin typeface="Times New Roman" panose="02020603050405020304" pitchFamily="18" charset="0"/>
                <a:cs typeface="Times New Roman" panose="02020603050405020304" pitchFamily="18" charset="0"/>
              </a:rPr>
              <a:t>ms.</a:t>
            </a:r>
            <a:endParaRPr lang="en-US" sz="2000" dirty="0">
              <a:solidFill>
                <a:schemeClr val="bg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The study investigates how color contributes to this rapid gist extraction</a:t>
            </a:r>
          </a:p>
          <a:p>
            <a:pPr marL="342900" indent="-342900" algn="l">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algn="l"/>
            <a:r>
              <a:rPr lang="en-US" sz="2000" b="1" dirty="0">
                <a:solidFill>
                  <a:srgbClr val="00B0F0"/>
                </a:solidFill>
                <a:latin typeface="Times New Roman" panose="02020603050405020304" pitchFamily="18" charset="0"/>
                <a:cs typeface="Times New Roman" panose="02020603050405020304" pitchFamily="18" charset="0"/>
              </a:rPr>
              <a:t>Experiment A: The Role of Color in Scene Gist Activation</a:t>
            </a:r>
          </a:p>
          <a:p>
            <a:pPr algn="l"/>
            <a:endParaRPr lang="en-US" sz="2000" b="1" dirty="0">
              <a:solidFill>
                <a:srgbClr val="00B0F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b="1" dirty="0">
                <a:solidFill>
                  <a:schemeClr val="bg1"/>
                </a:solidFill>
                <a:latin typeface="Times New Roman" panose="02020603050405020304" pitchFamily="18" charset="0"/>
                <a:cs typeface="Times New Roman" panose="02020603050405020304" pitchFamily="18" charset="0"/>
              </a:rPr>
              <a:t>Objective: </a:t>
            </a:r>
            <a:r>
              <a:rPr lang="en-US" sz="2000" dirty="0">
                <a:solidFill>
                  <a:schemeClr val="bg1"/>
                </a:solidFill>
                <a:latin typeface="Times New Roman" panose="02020603050405020304" pitchFamily="18" charset="0"/>
                <a:cs typeface="Times New Roman" panose="02020603050405020304" pitchFamily="18" charset="0"/>
              </a:rPr>
              <a:t>To explore the effects of color on normal and structurally degraded (blurred) scenes.</a:t>
            </a:r>
          </a:p>
          <a:p>
            <a:pPr marL="342900" indent="-342900" algn="l">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b="1" dirty="0">
                <a:solidFill>
                  <a:schemeClr val="bg1"/>
                </a:solidFill>
                <a:latin typeface="Times New Roman" panose="02020603050405020304" pitchFamily="18" charset="0"/>
                <a:cs typeface="Times New Roman" panose="02020603050405020304" pitchFamily="18" charset="0"/>
              </a:rPr>
              <a:t>Method:</a:t>
            </a:r>
            <a:r>
              <a:rPr lang="en-US" sz="2000" dirty="0">
                <a:solidFill>
                  <a:schemeClr val="bg1"/>
                </a:solidFill>
                <a:latin typeface="Times New Roman" panose="02020603050405020304" pitchFamily="18" charset="0"/>
                <a:cs typeface="Times New Roman" panose="02020603050405020304" pitchFamily="18" charset="0"/>
              </a:rPr>
              <a:t> Participants viewed normal and blurred scenes in both colored and grayscale formats.</a:t>
            </a:r>
          </a:p>
          <a:p>
            <a:pPr algn="l"/>
            <a:endParaRPr lang="en-US" sz="2000" dirty="0">
              <a:solidFill>
                <a:schemeClr val="bg1"/>
              </a:solidFill>
              <a:latin typeface="Times New Roman" panose="02020603050405020304" pitchFamily="18" charset="0"/>
              <a:cs typeface="Times New Roman" panose="02020603050405020304" pitchFamily="18" charset="0"/>
            </a:endParaRPr>
          </a:p>
          <a:p>
            <a:pPr algn="l"/>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E6B88A26-DCE6-4F8D-9181-9F8D6C6BFBF1}"/>
              </a:ext>
            </a:extLst>
          </p:cNvPr>
          <p:cNvSpPr txBox="1"/>
          <p:nvPr/>
        </p:nvSpPr>
        <p:spPr>
          <a:xfrm>
            <a:off x="503394" y="5602871"/>
            <a:ext cx="10231238" cy="830997"/>
          </a:xfrm>
          <a:prstGeom prst="rect">
            <a:avLst/>
          </a:prstGeom>
          <a:solidFill>
            <a:schemeClr val="accent2">
              <a:lumMod val="75000"/>
            </a:schemeClr>
          </a:solidFill>
        </p:spPr>
        <p:txBody>
          <a:bodyPr wrap="square">
            <a:spAutoFit/>
          </a:bodyPr>
          <a:lstStyle/>
          <a:p>
            <a:r>
              <a:rPr lang="en-US" sz="1600" b="0" i="0" dirty="0" err="1">
                <a:solidFill>
                  <a:schemeClr val="bg1"/>
                </a:solidFill>
                <a:effectLst/>
                <a:latin typeface="Times New Roman" panose="02020603050405020304" pitchFamily="18" charset="0"/>
              </a:rPr>
              <a:t>Castelhano</a:t>
            </a:r>
            <a:r>
              <a:rPr lang="en-US" sz="1600" b="0" i="0" dirty="0">
                <a:solidFill>
                  <a:schemeClr val="bg1"/>
                </a:solidFill>
                <a:effectLst/>
                <a:latin typeface="Times New Roman" panose="02020603050405020304" pitchFamily="18" charset="0"/>
              </a:rPr>
              <a:t>, M. S., &amp; Henderson, J. M. (2008). The influence of color on the perception of scene gist. </a:t>
            </a:r>
            <a:r>
              <a:rPr lang="en-US" sz="1600" b="0" i="1" dirty="0">
                <a:solidFill>
                  <a:schemeClr val="bg1"/>
                </a:solidFill>
                <a:effectLst/>
                <a:latin typeface="Times New Roman" panose="02020603050405020304" pitchFamily="18" charset="0"/>
              </a:rPr>
              <a:t>Journal of Experimental Psychology. Human Perception and Performance</a:t>
            </a:r>
            <a:r>
              <a:rPr lang="en-US" sz="1600" b="0" i="0" dirty="0">
                <a:solidFill>
                  <a:schemeClr val="bg1"/>
                </a:solidFill>
                <a:effectLst/>
                <a:latin typeface="Times New Roman" panose="02020603050405020304" pitchFamily="18" charset="0"/>
              </a:rPr>
              <a:t>, </a:t>
            </a:r>
            <a:r>
              <a:rPr lang="en-US" sz="1600" b="0" i="1" dirty="0">
                <a:solidFill>
                  <a:schemeClr val="bg1"/>
                </a:solidFill>
                <a:effectLst/>
                <a:latin typeface="Times New Roman" panose="02020603050405020304" pitchFamily="18" charset="0"/>
              </a:rPr>
              <a:t>34</a:t>
            </a:r>
            <a:r>
              <a:rPr lang="en-US" sz="1600" b="0" i="0" dirty="0">
                <a:solidFill>
                  <a:schemeClr val="bg1"/>
                </a:solidFill>
                <a:effectLst/>
                <a:latin typeface="Times New Roman" panose="02020603050405020304" pitchFamily="18" charset="0"/>
              </a:rPr>
              <a:t>(3), 660–675.</a:t>
            </a:r>
          </a:p>
          <a:p>
            <a:r>
              <a:rPr lang="en-US" sz="1600" dirty="0">
                <a:solidFill>
                  <a:schemeClr val="bg1"/>
                </a:solidFill>
                <a:latin typeface="Times New Roman" panose="02020603050405020304" pitchFamily="18" charset="0"/>
                <a:cs typeface="Times New Roman" panose="02020603050405020304" pitchFamily="18" charset="0"/>
              </a:rPr>
              <a:t>https://doi.org/10.1037/0096-1523.34.3.660</a:t>
            </a:r>
            <a:endParaRPr lang="el-G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834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2B4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77479-F537-4CC5-B2EB-D6183F9B1839}"/>
              </a:ext>
            </a:extLst>
          </p:cNvPr>
          <p:cNvSpPr>
            <a:spLocks noGrp="1"/>
          </p:cNvSpPr>
          <p:nvPr>
            <p:ph type="ctrTitle"/>
          </p:nvPr>
        </p:nvSpPr>
        <p:spPr>
          <a:xfrm>
            <a:off x="686498" y="163630"/>
            <a:ext cx="10819002" cy="587142"/>
          </a:xfrm>
        </p:spPr>
        <p:txBody>
          <a:bodyPr>
            <a:normAutofit fontScale="90000"/>
          </a:bodyPr>
          <a:lstStyle/>
          <a:p>
            <a:r>
              <a:rPr lang="en-US" sz="2800" b="1" dirty="0">
                <a:solidFill>
                  <a:srgbClr val="FFFF00"/>
                </a:solidFill>
                <a:latin typeface="Times New Roman" panose="02020603050405020304" pitchFamily="18" charset="0"/>
                <a:cs typeface="Times New Roman" panose="02020603050405020304" pitchFamily="18" charset="0"/>
              </a:rPr>
              <a:t>THE INFLUENCE OF COLOR ON THE PERCEPTION OF SCENE GIST</a:t>
            </a:r>
            <a:endParaRPr lang="el-GR" sz="2800" b="1" dirty="0">
              <a:solidFill>
                <a:schemeClr val="bg1"/>
              </a:solidFill>
              <a:latin typeface="Times New Roman" panose="02020603050405020304" pitchFamily="18" charset="0"/>
              <a:cs typeface="Times New Roman" panose="02020603050405020304" pitchFamily="18" charset="0"/>
            </a:endParaRPr>
          </a:p>
        </p:txBody>
      </p:sp>
      <p:pic>
        <p:nvPicPr>
          <p:cNvPr id="4" name="Εικόνα 1">
            <a:extLst>
              <a:ext uri="{FF2B5EF4-FFF2-40B4-BE49-F238E27FC236}">
                <a16:creationId xmlns:a16="http://schemas.microsoft.com/office/drawing/2014/main" xmlns="" id="{7672FCED-5AA0-4FCF-A79F-D258A32C2B0A}"/>
              </a:ext>
            </a:extLst>
          </p:cNvPr>
          <p:cNvPicPr/>
          <p:nvPr/>
        </p:nvPicPr>
        <p:blipFill rotWithShape="1">
          <a:blip r:embed="rId3"/>
          <a:srcRect l="21272" t="18437" r="17173" b="6165"/>
          <a:stretch/>
        </p:blipFill>
        <p:spPr bwMode="auto">
          <a:xfrm>
            <a:off x="552450" y="1007427"/>
            <a:ext cx="5265420" cy="3861753"/>
          </a:xfrm>
          <a:prstGeom prst="rect">
            <a:avLst/>
          </a:prstGeom>
          <a:ln>
            <a:noFill/>
          </a:ln>
          <a:extLst>
            <a:ext uri="{53640926-AAD7-44D8-BBD7-CCE9431645EC}">
              <a14:shadowObscured xmlns:a14="http://schemas.microsoft.com/office/drawing/2010/main"/>
            </a:ext>
          </a:extLst>
        </p:spPr>
      </p:pic>
      <p:pic>
        <p:nvPicPr>
          <p:cNvPr id="5" name="Εικόνα 2">
            <a:extLst>
              <a:ext uri="{FF2B5EF4-FFF2-40B4-BE49-F238E27FC236}">
                <a16:creationId xmlns:a16="http://schemas.microsoft.com/office/drawing/2014/main" xmlns="" id="{E0D104BE-7784-46F6-9765-6355E2BBFBCB}"/>
              </a:ext>
            </a:extLst>
          </p:cNvPr>
          <p:cNvPicPr/>
          <p:nvPr/>
        </p:nvPicPr>
        <p:blipFill rotWithShape="1">
          <a:blip r:embed="rId4"/>
          <a:srcRect l="25127" t="20326" r="23820" b="18455"/>
          <a:stretch/>
        </p:blipFill>
        <p:spPr bwMode="auto">
          <a:xfrm>
            <a:off x="6838950" y="1007427"/>
            <a:ext cx="5082542" cy="3861753"/>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xmlns="" id="{F4FE274D-8F6B-4DC9-9E40-9376E62F225E}"/>
              </a:ext>
            </a:extLst>
          </p:cNvPr>
          <p:cNvSpPr txBox="1"/>
          <p:nvPr/>
        </p:nvSpPr>
        <p:spPr>
          <a:xfrm>
            <a:off x="609600" y="5111909"/>
            <a:ext cx="11369042" cy="1200329"/>
          </a:xfrm>
          <a:prstGeom prst="rect">
            <a:avLst/>
          </a:prstGeom>
          <a:noFill/>
        </p:spPr>
        <p:txBody>
          <a:bodyPr wrap="square">
            <a:spAutoFit/>
          </a:bodyPr>
          <a:lstStyle/>
          <a:p>
            <a:pPr marL="342900" indent="-342900" algn="l">
              <a:buFont typeface="Arial" panose="020B0604020202020204" pitchFamily="34" charset="0"/>
              <a:buChar char="•"/>
            </a:pPr>
            <a:r>
              <a:rPr lang="en-US" sz="1800" b="1" dirty="0">
                <a:solidFill>
                  <a:schemeClr val="bg1"/>
                </a:solidFill>
                <a:latin typeface="Times New Roman" panose="02020603050405020304" pitchFamily="18" charset="0"/>
                <a:cs typeface="Times New Roman" panose="02020603050405020304" pitchFamily="18" charset="0"/>
              </a:rPr>
              <a:t>Key Findings:</a:t>
            </a:r>
          </a:p>
          <a:p>
            <a:pPr algn="l"/>
            <a:r>
              <a:rPr lang="en-US" sz="1800" dirty="0">
                <a:solidFill>
                  <a:schemeClr val="bg1"/>
                </a:solidFill>
                <a:latin typeface="Times New Roman" panose="02020603050405020304" pitchFamily="18" charset="0"/>
                <a:cs typeface="Times New Roman" panose="02020603050405020304" pitchFamily="18" charset="0"/>
              </a:rPr>
              <a:t>- In normal scenes, color did not significantly enhance scene gist activation.</a:t>
            </a:r>
          </a:p>
          <a:p>
            <a:pPr algn="l"/>
            <a:r>
              <a:rPr lang="en-US" sz="1800" dirty="0">
                <a:solidFill>
                  <a:schemeClr val="bg1"/>
                </a:solidFill>
                <a:latin typeface="Times New Roman" panose="02020603050405020304" pitchFamily="18" charset="0"/>
                <a:cs typeface="Times New Roman" panose="02020603050405020304" pitchFamily="18" charset="0"/>
              </a:rPr>
              <a:t>- In blurred scenes, color significantly improved scene gist activation.</a:t>
            </a:r>
          </a:p>
          <a:p>
            <a:pPr algn="l"/>
            <a:r>
              <a:rPr lang="en-US" sz="1800" dirty="0">
                <a:solidFill>
                  <a:schemeClr val="bg1"/>
                </a:solidFill>
                <a:latin typeface="Times New Roman" panose="02020603050405020304" pitchFamily="18" charset="0"/>
                <a:cs typeface="Times New Roman" panose="02020603050405020304" pitchFamily="18" charset="0"/>
              </a:rPr>
              <a:t>- This suggests that color plays a critical role in aiding scene perception when structural details are compromised.</a:t>
            </a:r>
          </a:p>
        </p:txBody>
      </p:sp>
    </p:spTree>
    <p:extLst>
      <p:ext uri="{BB962C8B-B14F-4D97-AF65-F5344CB8AC3E}">
        <p14:creationId xmlns:p14="http://schemas.microsoft.com/office/powerpoint/2010/main" val="2654367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2B4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77479-F537-4CC5-B2EB-D6183F9B1839}"/>
              </a:ext>
            </a:extLst>
          </p:cNvPr>
          <p:cNvSpPr>
            <a:spLocks noGrp="1"/>
          </p:cNvSpPr>
          <p:nvPr>
            <p:ph type="ctrTitle"/>
          </p:nvPr>
        </p:nvSpPr>
        <p:spPr>
          <a:xfrm>
            <a:off x="686498" y="163630"/>
            <a:ext cx="10819002" cy="587142"/>
          </a:xfrm>
        </p:spPr>
        <p:txBody>
          <a:bodyPr>
            <a:normAutofit fontScale="90000"/>
          </a:bodyPr>
          <a:lstStyle/>
          <a:p>
            <a:r>
              <a:rPr lang="en-US" sz="2800" b="1" dirty="0">
                <a:solidFill>
                  <a:srgbClr val="FFFF00"/>
                </a:solidFill>
                <a:latin typeface="Times New Roman" panose="02020603050405020304" pitchFamily="18" charset="0"/>
                <a:cs typeface="Times New Roman" panose="02020603050405020304" pitchFamily="18" charset="0"/>
              </a:rPr>
              <a:t>THE INFLUENCE OF COLOR ON THE PERCEPTION OF SCENE GIST</a:t>
            </a:r>
            <a:endParaRPr lang="el-GR" sz="2800" b="1"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B1C389A-F235-4A2F-8095-B6808BBEBF3D}"/>
              </a:ext>
            </a:extLst>
          </p:cNvPr>
          <p:cNvSpPr txBox="1"/>
          <p:nvPr/>
        </p:nvSpPr>
        <p:spPr>
          <a:xfrm>
            <a:off x="503393" y="1422822"/>
            <a:ext cx="11185211" cy="5016758"/>
          </a:xfrm>
          <a:prstGeom prst="rect">
            <a:avLst/>
          </a:prstGeom>
          <a:noFill/>
          <a:ln>
            <a:noFill/>
          </a:ln>
        </p:spPr>
        <p:txBody>
          <a:bodyPr wrap="square" rtlCol="0">
            <a:spAutoFit/>
          </a:bodyPr>
          <a:lstStyle/>
          <a:p>
            <a:pPr algn="l"/>
            <a:r>
              <a:rPr lang="en-US" sz="2000" b="1" dirty="0">
                <a:solidFill>
                  <a:srgbClr val="00B0F0"/>
                </a:solidFill>
                <a:latin typeface="Times New Roman" panose="02020603050405020304" pitchFamily="18" charset="0"/>
                <a:cs typeface="Times New Roman" panose="02020603050405020304" pitchFamily="18" charset="0"/>
              </a:rPr>
              <a:t>Experiment B: Color as a </a:t>
            </a:r>
            <a:r>
              <a:rPr lang="en-US" sz="2000" b="1" dirty="0" err="1">
                <a:solidFill>
                  <a:srgbClr val="00B0F0"/>
                </a:solidFill>
                <a:latin typeface="Times New Roman" panose="02020603050405020304" pitchFamily="18" charset="0"/>
                <a:cs typeface="Times New Roman" panose="02020603050405020304" pitchFamily="18" charset="0"/>
              </a:rPr>
              <a:t>segmenter</a:t>
            </a:r>
            <a:r>
              <a:rPr lang="en-US" sz="2000" b="1" dirty="0">
                <a:solidFill>
                  <a:srgbClr val="00B0F0"/>
                </a:solidFill>
                <a:latin typeface="Times New Roman" panose="02020603050405020304" pitchFamily="18" charset="0"/>
                <a:cs typeface="Times New Roman" panose="02020603050405020304" pitchFamily="18" charset="0"/>
              </a:rPr>
              <a:t> vs. direct cue</a:t>
            </a:r>
          </a:p>
          <a:p>
            <a:pPr algn="l"/>
            <a:endParaRPr lang="en-US" sz="2000" b="1" dirty="0">
              <a:solidFill>
                <a:srgbClr val="00B0F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b="1" dirty="0">
                <a:solidFill>
                  <a:schemeClr val="bg1"/>
                </a:solidFill>
                <a:latin typeface="Times New Roman" panose="02020603050405020304" pitchFamily="18" charset="0"/>
                <a:cs typeface="Times New Roman" panose="02020603050405020304" pitchFamily="18" charset="0"/>
              </a:rPr>
              <a:t>Objective: </a:t>
            </a:r>
            <a:r>
              <a:rPr lang="en-US" sz="2000" dirty="0">
                <a:solidFill>
                  <a:schemeClr val="bg1"/>
                </a:solidFill>
                <a:latin typeface="Times New Roman" panose="02020603050405020304" pitchFamily="18" charset="0"/>
                <a:cs typeface="Times New Roman" panose="02020603050405020304" pitchFamily="18" charset="0"/>
              </a:rPr>
              <a:t>Investigate if color helps with scene segmentation or directly cues scene gist. </a:t>
            </a:r>
          </a:p>
          <a:p>
            <a:pPr marL="342900" indent="-342900" algn="l">
              <a:buFont typeface="Arial" panose="020B0604020202020204" pitchFamily="34" charset="0"/>
              <a:buChar char="•"/>
            </a:pPr>
            <a:endParaRPr lang="en-US" sz="2000" b="1" dirty="0">
              <a:solidFill>
                <a:schemeClr val="bg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b="1" dirty="0">
                <a:solidFill>
                  <a:schemeClr val="bg1"/>
                </a:solidFill>
                <a:latin typeface="Times New Roman" panose="02020603050405020304" pitchFamily="18" charset="0"/>
                <a:cs typeface="Times New Roman" panose="02020603050405020304" pitchFamily="18" charset="0"/>
              </a:rPr>
              <a:t>Method: </a:t>
            </a:r>
            <a:r>
              <a:rPr lang="en-US" sz="2000" dirty="0">
                <a:solidFill>
                  <a:schemeClr val="bg1"/>
                </a:solidFill>
                <a:latin typeface="Times New Roman" panose="02020603050405020304" pitchFamily="18" charset="0"/>
                <a:cs typeface="Times New Roman" panose="02020603050405020304" pitchFamily="18" charset="0"/>
              </a:rPr>
              <a:t>Used normally colored, abnormally colored, and monochrome blurred scenes.</a:t>
            </a:r>
          </a:p>
          <a:p>
            <a:pPr marL="342900" indent="-342900" algn="l">
              <a:buFont typeface="Arial" panose="020B0604020202020204" pitchFamily="34" charset="0"/>
              <a:buChar char="•"/>
            </a:pPr>
            <a:endParaRPr lang="en-US" sz="2000" b="1" dirty="0">
              <a:solidFill>
                <a:schemeClr val="bg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b="1" dirty="0">
                <a:solidFill>
                  <a:schemeClr val="bg1"/>
                </a:solidFill>
                <a:latin typeface="Times New Roman" panose="02020603050405020304" pitchFamily="18" charset="0"/>
                <a:cs typeface="Times New Roman" panose="02020603050405020304" pitchFamily="18" charset="0"/>
              </a:rPr>
              <a:t>Prediction:</a:t>
            </a:r>
          </a:p>
          <a:p>
            <a:pPr marL="342900" indent="-342900" algn="l">
              <a:buFont typeface="Arial" panose="020B0604020202020204" pitchFamily="34" charset="0"/>
              <a:buChar char="•"/>
            </a:pPr>
            <a:endParaRPr lang="en-US" sz="2000" b="1" dirty="0">
              <a:solidFill>
                <a:schemeClr val="bg1"/>
              </a:solidFill>
              <a:latin typeface="Times New Roman" panose="02020603050405020304" pitchFamily="18" charset="0"/>
              <a:cs typeface="Times New Roman" panose="02020603050405020304" pitchFamily="18" charset="0"/>
            </a:endParaRPr>
          </a:p>
          <a:p>
            <a:pPr algn="l"/>
            <a:r>
              <a:rPr lang="en-US" sz="2000" u="sng" dirty="0">
                <a:solidFill>
                  <a:schemeClr val="bg1"/>
                </a:solidFill>
                <a:latin typeface="Times New Roman" panose="02020603050405020304" pitchFamily="18" charset="0"/>
                <a:cs typeface="Times New Roman" panose="02020603050405020304" pitchFamily="18" charset="0"/>
              </a:rPr>
              <a:t>Segmentation Hypothesis: </a:t>
            </a:r>
          </a:p>
          <a:p>
            <a:pPr algn="l"/>
            <a:r>
              <a:rPr lang="en-US" sz="2000" dirty="0">
                <a:solidFill>
                  <a:schemeClr val="bg1"/>
                </a:solidFill>
                <a:latin typeface="Times New Roman" panose="02020603050405020304" pitchFamily="18" charset="0"/>
                <a:cs typeface="Times New Roman" panose="02020603050405020304" pitchFamily="18" charset="0"/>
              </a:rPr>
              <a:t>Abnormally colored scenes should show greater response bias than monochrome scenes and be as strong as normally colored scenes.</a:t>
            </a:r>
          </a:p>
          <a:p>
            <a:pPr algn="l"/>
            <a:endParaRPr lang="en-US" sz="2000" dirty="0">
              <a:solidFill>
                <a:schemeClr val="bg1"/>
              </a:solidFill>
              <a:latin typeface="Times New Roman" panose="02020603050405020304" pitchFamily="18" charset="0"/>
              <a:cs typeface="Times New Roman" panose="02020603050405020304" pitchFamily="18" charset="0"/>
            </a:endParaRPr>
          </a:p>
          <a:p>
            <a:pPr algn="l"/>
            <a:r>
              <a:rPr lang="en-US" sz="2000" u="sng" dirty="0">
                <a:solidFill>
                  <a:schemeClr val="bg1"/>
                </a:solidFill>
                <a:latin typeface="Times New Roman" panose="02020603050405020304" pitchFamily="18" charset="0"/>
                <a:cs typeface="Times New Roman" panose="02020603050405020304" pitchFamily="18" charset="0"/>
              </a:rPr>
              <a:t>Color Association Hypothesis:</a:t>
            </a:r>
          </a:p>
          <a:p>
            <a:pPr algn="l"/>
            <a:r>
              <a:rPr lang="en-US" sz="2000" dirty="0">
                <a:solidFill>
                  <a:schemeClr val="bg1"/>
                </a:solidFill>
                <a:latin typeface="Times New Roman" panose="02020603050405020304" pitchFamily="18" charset="0"/>
                <a:cs typeface="Times New Roman" panose="02020603050405020304" pitchFamily="18" charset="0"/>
              </a:rPr>
              <a:t>Abnormally colored scenes should negatively impact response bias compared to normally colored scenes.</a:t>
            </a:r>
          </a:p>
          <a:p>
            <a:pPr algn="l"/>
            <a:endParaRPr lang="en-US" sz="2000" b="1" dirty="0">
              <a:solidFill>
                <a:schemeClr val="bg1"/>
              </a:solidFill>
              <a:latin typeface="Times New Roman" panose="02020603050405020304" pitchFamily="18" charset="0"/>
              <a:cs typeface="Times New Roman" panose="02020603050405020304" pitchFamily="18" charset="0"/>
            </a:endParaRPr>
          </a:p>
          <a:p>
            <a:pPr algn="l"/>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437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82B4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77479-F537-4CC5-B2EB-D6183F9B1839}"/>
              </a:ext>
            </a:extLst>
          </p:cNvPr>
          <p:cNvSpPr>
            <a:spLocks noGrp="1"/>
          </p:cNvSpPr>
          <p:nvPr>
            <p:ph type="ctrTitle"/>
          </p:nvPr>
        </p:nvSpPr>
        <p:spPr>
          <a:xfrm>
            <a:off x="686498" y="163630"/>
            <a:ext cx="10819002" cy="587142"/>
          </a:xfrm>
        </p:spPr>
        <p:txBody>
          <a:bodyPr>
            <a:normAutofit fontScale="90000"/>
          </a:bodyPr>
          <a:lstStyle/>
          <a:p>
            <a:r>
              <a:rPr lang="en-US" sz="2800" b="1" dirty="0">
                <a:solidFill>
                  <a:srgbClr val="FFFF00"/>
                </a:solidFill>
                <a:latin typeface="Times New Roman" panose="02020603050405020304" pitchFamily="18" charset="0"/>
                <a:cs typeface="Times New Roman" panose="02020603050405020304" pitchFamily="18" charset="0"/>
              </a:rPr>
              <a:t>THE INFLUENCE OF COLOR ON THE PERCEPTION OF SCENE GIST</a:t>
            </a:r>
            <a:endParaRPr lang="el-GR" sz="2800" b="1"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4FE274D-8F6B-4DC9-9E40-9376E62F225E}"/>
              </a:ext>
            </a:extLst>
          </p:cNvPr>
          <p:cNvSpPr txBox="1"/>
          <p:nvPr/>
        </p:nvSpPr>
        <p:spPr>
          <a:xfrm>
            <a:off x="411478" y="4027388"/>
            <a:ext cx="11369042" cy="1477328"/>
          </a:xfrm>
          <a:prstGeom prst="rect">
            <a:avLst/>
          </a:prstGeom>
          <a:noFill/>
        </p:spPr>
        <p:txBody>
          <a:bodyPr wrap="square">
            <a:spAutoFit/>
          </a:bodyPr>
          <a:lstStyle/>
          <a:p>
            <a:pPr marL="285750" indent="-285750" algn="l">
              <a:buFont typeface="Arial" panose="020B0604020202020204" pitchFamily="34" charset="0"/>
              <a:buChar char="•"/>
            </a:pPr>
            <a:r>
              <a:rPr lang="en-US" sz="1800" b="1" dirty="0">
                <a:solidFill>
                  <a:schemeClr val="bg1"/>
                </a:solidFill>
                <a:latin typeface="Times New Roman" panose="02020603050405020304" pitchFamily="18" charset="0"/>
                <a:cs typeface="Times New Roman" panose="02020603050405020304" pitchFamily="18" charset="0"/>
              </a:rPr>
              <a:t>Key Findings:</a:t>
            </a:r>
          </a:p>
          <a:p>
            <a:pPr algn="l"/>
            <a:r>
              <a:rPr lang="en-US" sz="1800" b="1" dirty="0">
                <a:solidFill>
                  <a:schemeClr val="bg1"/>
                </a:solidFill>
                <a:latin typeface="Times New Roman" panose="02020603050405020304" pitchFamily="18" charset="0"/>
                <a:cs typeface="Times New Roman" panose="02020603050405020304" pitchFamily="18" charset="0"/>
              </a:rPr>
              <a:t>-</a:t>
            </a:r>
            <a:r>
              <a:rPr lang="en-US" sz="1800" dirty="0">
                <a:solidFill>
                  <a:schemeClr val="bg1"/>
                </a:solidFill>
                <a:latin typeface="Times New Roman" panose="02020603050405020304" pitchFamily="18" charset="0"/>
                <a:cs typeface="Times New Roman" panose="02020603050405020304" pitchFamily="18" charset="0"/>
              </a:rPr>
              <a:t>Normally colored scenes had the strongest bias effect.</a:t>
            </a:r>
          </a:p>
          <a:p>
            <a:pPr algn="l"/>
            <a:r>
              <a:rPr lang="en-US" sz="1800" dirty="0">
                <a:solidFill>
                  <a:schemeClr val="bg1"/>
                </a:solidFill>
                <a:latin typeface="Times New Roman" panose="02020603050405020304" pitchFamily="18" charset="0"/>
                <a:cs typeface="Times New Roman" panose="02020603050405020304" pitchFamily="18" charset="0"/>
              </a:rPr>
              <a:t>-Abnormally colored and monochrome scenes had similar, lower bias effects.</a:t>
            </a:r>
          </a:p>
          <a:p>
            <a:pPr algn="l"/>
            <a:r>
              <a:rPr lang="en-US" sz="1800" dirty="0">
                <a:solidFill>
                  <a:schemeClr val="bg1"/>
                </a:solidFill>
                <a:latin typeface="Times New Roman" panose="02020603050405020304" pitchFamily="18" charset="0"/>
                <a:cs typeface="Times New Roman" panose="02020603050405020304" pitchFamily="18" charset="0"/>
              </a:rPr>
              <a:t>-Conclusion: Color is directly associated with scene gist, highlighting the importance of typical color patterns in scene recognition.</a:t>
            </a:r>
          </a:p>
        </p:txBody>
      </p:sp>
      <p:pic>
        <p:nvPicPr>
          <p:cNvPr id="6" name="Εικόνα 3">
            <a:extLst>
              <a:ext uri="{FF2B5EF4-FFF2-40B4-BE49-F238E27FC236}">
                <a16:creationId xmlns:a16="http://schemas.microsoft.com/office/drawing/2014/main" xmlns="" id="{35995AA3-10A6-4B42-B794-DA7A6A62FF28}"/>
              </a:ext>
            </a:extLst>
          </p:cNvPr>
          <p:cNvPicPr/>
          <p:nvPr/>
        </p:nvPicPr>
        <p:blipFill rotWithShape="1">
          <a:blip r:embed="rId3"/>
          <a:srcRect l="20341" t="13236" r="15045" b="13728"/>
          <a:stretch/>
        </p:blipFill>
        <p:spPr bwMode="auto">
          <a:xfrm>
            <a:off x="1252162" y="1074419"/>
            <a:ext cx="4153431" cy="2783074"/>
          </a:xfrm>
          <a:prstGeom prst="rect">
            <a:avLst/>
          </a:prstGeom>
          <a:ln>
            <a:noFill/>
          </a:ln>
          <a:extLst>
            <a:ext uri="{53640926-AAD7-44D8-BBD7-CCE9431645EC}">
              <a14:shadowObscured xmlns:a14="http://schemas.microsoft.com/office/drawing/2010/main"/>
            </a:ext>
          </a:extLst>
        </p:spPr>
      </p:pic>
      <p:pic>
        <p:nvPicPr>
          <p:cNvPr id="8" name="Εικόνα 4">
            <a:extLst>
              <a:ext uri="{FF2B5EF4-FFF2-40B4-BE49-F238E27FC236}">
                <a16:creationId xmlns:a16="http://schemas.microsoft.com/office/drawing/2014/main" xmlns="" id="{1056FA61-A5EB-4BAA-8D52-C6EFC782973F}"/>
              </a:ext>
            </a:extLst>
          </p:cNvPr>
          <p:cNvPicPr/>
          <p:nvPr/>
        </p:nvPicPr>
        <p:blipFill rotWithShape="1">
          <a:blip r:embed="rId4"/>
          <a:srcRect l="19411" t="16310" r="19566" b="16801"/>
          <a:stretch/>
        </p:blipFill>
        <p:spPr bwMode="auto">
          <a:xfrm>
            <a:off x="6486481" y="1074418"/>
            <a:ext cx="3873884" cy="2783074"/>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xmlns="" id="{CCFCA21A-E034-44F7-8325-9F1EDB75BF9F}"/>
              </a:ext>
            </a:extLst>
          </p:cNvPr>
          <p:cNvSpPr txBox="1"/>
          <p:nvPr/>
        </p:nvSpPr>
        <p:spPr>
          <a:xfrm>
            <a:off x="411478" y="5771040"/>
            <a:ext cx="11369042" cy="923330"/>
          </a:xfrm>
          <a:prstGeom prst="rect">
            <a:avLst/>
          </a:prstGeom>
          <a:solidFill>
            <a:schemeClr val="accent2">
              <a:lumMod val="75000"/>
            </a:schemeClr>
          </a:solidFill>
        </p:spPr>
        <p:txBody>
          <a:bodyPr wrap="square">
            <a:spAutoFit/>
          </a:bodyPr>
          <a:lstStyle/>
          <a:p>
            <a:pPr algn="l"/>
            <a:r>
              <a:rPr lang="en-US" sz="1800" b="1" dirty="0">
                <a:solidFill>
                  <a:schemeClr val="bg1"/>
                </a:solidFill>
                <a:latin typeface="Times New Roman" panose="02020603050405020304" pitchFamily="18" charset="0"/>
                <a:cs typeface="Times New Roman" panose="02020603050405020304" pitchFamily="18" charset="0"/>
              </a:rPr>
              <a:t>Overall Finding:</a:t>
            </a:r>
          </a:p>
          <a:p>
            <a:pPr algn="l"/>
            <a:r>
              <a:rPr lang="en-US" sz="1800" b="1" dirty="0">
                <a:solidFill>
                  <a:schemeClr val="bg1"/>
                </a:solidFill>
                <a:latin typeface="Times New Roman" panose="02020603050405020304" pitchFamily="18" charset="0"/>
                <a:cs typeface="Times New Roman" panose="02020603050405020304" pitchFamily="18" charset="0"/>
              </a:rPr>
              <a:t>Visual information quickly activates scene gist; color plays a role, particularly when structural information is degraded.</a:t>
            </a:r>
          </a:p>
        </p:txBody>
      </p:sp>
    </p:spTree>
    <p:extLst>
      <p:ext uri="{BB962C8B-B14F-4D97-AF65-F5344CB8AC3E}">
        <p14:creationId xmlns:p14="http://schemas.microsoft.com/office/powerpoint/2010/main" val="1425533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4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3364</TotalTime>
  <Words>580</Words>
  <Application>Microsoft Office PowerPoint</Application>
  <PresentationFormat>Ευρεία οθόνη</PresentationFormat>
  <Paragraphs>54</Paragraphs>
  <Slides>4</Slides>
  <Notes>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vt:i4>
      </vt:variant>
    </vt:vector>
  </HeadingPairs>
  <TitlesOfParts>
    <vt:vector size="10" baseType="lpstr">
      <vt:lpstr>Arial</vt:lpstr>
      <vt:lpstr>Calibri</vt:lpstr>
      <vt:lpstr>Calibri Light</vt:lpstr>
      <vt:lpstr>Times New Roman</vt:lpstr>
      <vt:lpstr>Wingdings</vt:lpstr>
      <vt:lpstr>Office Theme</vt:lpstr>
      <vt:lpstr>THE INFLUENCE OF COLOR ON THE PERCEPTION OF SCENE GIST</vt:lpstr>
      <vt:lpstr>THE INFLUENCE OF COLOR ON THE PERCEPTION OF SCENE GIST</vt:lpstr>
      <vt:lpstr>THE INFLUENCE OF COLOR ON THE PERCEPTION OF SCENE GIST</vt:lpstr>
      <vt:lpstr>THE INFLUENCE OF COLOR ON THE PERCEPTION OF SCENE GIST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ΜΕΤΑΤΡΑΥΜΑΤΙΚΗ ΔΙΑΤΑΡΑΧΗ STRESS ΩΣ ΣΥΝΕΠΕΙΑ ΣΟΒΑΡΗΣ ΣΩΜΑΤΙΚΗΣ ΝΟΣΟΥ: ΕΛΕΦΑΝΤΑΣ ΣΤΟ ΔΩΜΑΤΙΟ;</dc:title>
  <dc:creator>Leonidas Grigoriou</dc:creator>
  <cp:lastModifiedBy>myrsini papakounadi</cp:lastModifiedBy>
  <cp:revision>443</cp:revision>
  <dcterms:created xsi:type="dcterms:W3CDTF">2021-06-08T20:13:40Z</dcterms:created>
  <dcterms:modified xsi:type="dcterms:W3CDTF">2024-05-30T06:21:32Z</dcterms:modified>
</cp:coreProperties>
</file>