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7" r:id="rId4"/>
    <p:sldId id="259" r:id="rId5"/>
    <p:sldId id="265" r:id="rId6"/>
    <p:sldId id="266" r:id="rId7"/>
    <p:sldId id="269" r:id="rId8"/>
    <p:sldId id="274" r:id="rId9"/>
    <p:sldId id="270" r:id="rId10"/>
    <p:sldId id="260" r:id="rId11"/>
    <p:sldId id="271" r:id="rId12"/>
    <p:sldId id="275" r:id="rId13"/>
    <p:sldId id="261" r:id="rId14"/>
    <p:sldId id="262" r:id="rId15"/>
    <p:sldId id="272" r:id="rId16"/>
    <p:sldId id="273" r:id="rId17"/>
    <p:sldId id="263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0"/>
    <p:restoredTop sz="93367"/>
  </p:normalViewPr>
  <p:slideViewPr>
    <p:cSldViewPr>
      <p:cViewPr varScale="1">
        <p:scale>
          <a:sx n="120" d="100"/>
          <a:sy n="120" d="100"/>
        </p:scale>
        <p:origin x="176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2853615-BFDE-46DE-814C-47EC6EF6D371}" type="datetimeFigureOut">
              <a:rPr lang="el-GR" smtClean="0"/>
              <a:pPr/>
              <a:t>26/2/23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26/2/23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26/2/23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26/2/23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26/2/23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26/2/23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26/2/23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26/2/23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26/2/23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2853615-BFDE-46DE-814C-47EC6EF6D371}" type="datetimeFigureOut">
              <a:rPr lang="el-GR" smtClean="0"/>
              <a:pPr/>
              <a:t>26/2/23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2853615-BFDE-46DE-814C-47EC6EF6D371}" type="datetimeFigureOut">
              <a:rPr lang="el-GR" smtClean="0"/>
              <a:pPr/>
              <a:t>26/2/23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2853615-BFDE-46DE-814C-47EC6EF6D371}" type="datetimeFigureOut">
              <a:rPr lang="el-GR" smtClean="0"/>
              <a:pPr/>
              <a:t>26/2/23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Μέση παιδική ηλικία</a:t>
            </a:r>
            <a:br>
              <a:rPr lang="el-GR" dirty="0"/>
            </a:br>
            <a:r>
              <a:rPr lang="el-GR" dirty="0"/>
              <a:t>Γνωστική ανάπτυξη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Ανάπτυξη του παιδιού ΙΙ</a:t>
            </a:r>
          </a:p>
          <a:p>
            <a:endParaRPr lang="el-GR" i="1" dirty="0"/>
          </a:p>
          <a:p>
            <a:r>
              <a:rPr lang="el-GR" i="1" dirty="0"/>
              <a:t>Λήδα Αναγνωστάκη</a:t>
            </a:r>
          </a:p>
          <a:p>
            <a:r>
              <a:rPr lang="el-GR" i="1" dirty="0"/>
              <a:t>ΕΚΠΑ/ΤΕΑΠΗ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1186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Μοντέλο επεξεργασίας πληροφοριών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Αλλαγές σε τρεις σημαντικές λειτουργίες στην μέση παιδική ηλικία: στην ικανότητα προσοχής, </a:t>
            </a:r>
            <a:r>
              <a:rPr lang="el-GR"/>
              <a:t>στη μνήμη </a:t>
            </a:r>
            <a:r>
              <a:rPr lang="el-GR" dirty="0"/>
              <a:t>και στη μεταγνώση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1067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Μοντέλο επεξεργασίας πληροφοριών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1. Προσοχή: ικανότητα ρύθμισης της προσοχής</a:t>
            </a:r>
          </a:p>
          <a:p>
            <a:r>
              <a:rPr lang="el-GR" dirty="0"/>
              <a:t>Τα παιδιά επιλέγουν και διεκπεραιώνουν μία αποτελεσματική στρατηγική προσοχής (αγνοούν άσχετες διαστάσεις, επικεντρώνονται σε σχετικες πλευρές ενός έργου)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Μοντέλο επεξεργασίας πληροφοριών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pPr marL="0" indent="0">
              <a:buNone/>
            </a:pPr>
            <a:r>
              <a:rPr lang="el-GR" dirty="0"/>
              <a:t>2. Μνήμη: </a:t>
            </a:r>
          </a:p>
          <a:p>
            <a:pPr lvl="1"/>
            <a:r>
              <a:rPr lang="el-GR" dirty="0"/>
              <a:t>Διεργασίες ελέγχου (στρατηγικές και τεχνικές που βελτιώνουν τη μνήμη: π.χ. επανάληψη, οργάνωση, σημασιολογική επεξεργασία): αποτελεσματικότερη κωδικοποίηση και ανάκληση πληροφοριών</a:t>
            </a:r>
          </a:p>
          <a:p>
            <a:pPr lvl="1"/>
            <a:r>
              <a:rPr lang="el-GR" dirty="0"/>
              <a:t>Συνειδητές προσπάθειες για απομνημόνευση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4669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Μοντέλο επεξεργασίας πληροφοριών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3. </a:t>
            </a:r>
            <a:r>
              <a:rPr lang="el-GR" dirty="0" err="1"/>
              <a:t>Μεταγνώση</a:t>
            </a:r>
            <a:r>
              <a:rPr lang="el-GR" dirty="0"/>
              <a:t>: η ικανότητα παρακολούθησης από το ίδιο το άτομο της δικής του σκέψης και μνήμης- επίγνωση των διεργασιών σκέψης και μνήμης. </a:t>
            </a:r>
          </a:p>
          <a:p>
            <a:r>
              <a:rPr lang="el-GR" dirty="0"/>
              <a:t>Ξεκινά ουσιαστικά να αναπτύσσεται στη μέση παιδική ηλικία</a:t>
            </a:r>
          </a:p>
          <a:p>
            <a:r>
              <a:rPr lang="el-GR" dirty="0"/>
              <a:t>Συνεχίζουν να αναπτύσσονται στην εφηβεία</a:t>
            </a:r>
          </a:p>
        </p:txBody>
      </p:sp>
    </p:spTree>
    <p:extLst>
      <p:ext uri="{BB962C8B-B14F-4D97-AF65-F5344CB8AC3E}">
        <p14:creationId xmlns:p14="http://schemas.microsoft.com/office/powerpoint/2010/main" val="913204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Θεωρία του </a:t>
            </a:r>
            <a:r>
              <a:rPr lang="en-US" dirty="0" err="1"/>
              <a:t>Vygotsky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σχολική εκπαίδευση ως βασική κατευθυντήρια δραστηριότητα της ανάπτυξης στη μέση παιδική ηλικία (όπως το παιχνίδι στην προσχολική ηλικία)</a:t>
            </a:r>
          </a:p>
        </p:txBody>
      </p:sp>
    </p:spTree>
    <p:extLst>
      <p:ext uri="{BB962C8B-B14F-4D97-AF65-F5344CB8AC3E}">
        <p14:creationId xmlns:p14="http://schemas.microsoft.com/office/powerpoint/2010/main" val="3577042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Διδασκαλία και ΖΕΑ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«αυτό που το παιδί μπορεί να κάνει σήμερα σε </a:t>
            </a:r>
            <a:r>
              <a:rPr lang="el-GR" b="1" dirty="0"/>
              <a:t>συνεργασία</a:t>
            </a:r>
            <a:r>
              <a:rPr lang="el-GR" dirty="0"/>
              <a:t> είναι αυτό που θα μπορεί να κάνει αύριο ανεξάρτητα» (1934/1987)</a:t>
            </a:r>
          </a:p>
          <a:p>
            <a:pPr marL="0" indent="0">
              <a:buNone/>
            </a:pPr>
            <a:r>
              <a:rPr lang="el-GR" dirty="0"/>
              <a:t>Επομένως, «η διδασκαλία είναι χρήσιμη μόνο όταν προηγείται της ανάπτυξης», όταν ωθεί το παιδί «να εκτελέσει δραστηριότητες που το αναγκάζουν να ξεπεράσει τον εαυτό του».</a:t>
            </a:r>
          </a:p>
          <a:p>
            <a:pPr marL="0" indent="0">
              <a:buNone/>
            </a:pPr>
            <a:r>
              <a:rPr lang="el-GR" dirty="0"/>
              <a:t>Η διδασκαλία, δεν εμφυτεύει γνωστικές ικανότητες, αλλά δημιουργεί τις συνθήκες ώστε να αναπτυχθούν  γνωστικές ικανότητες. Δημιουργεί, (ή θα έπρεπε να δημιουργεί) λοιπόν, ΖΕΑ. </a:t>
            </a:r>
          </a:p>
        </p:txBody>
      </p:sp>
    </p:spTree>
    <p:extLst>
      <p:ext uri="{BB962C8B-B14F-4D97-AF65-F5344CB8AC3E}">
        <p14:creationId xmlns:p14="http://schemas.microsoft.com/office/powerpoint/2010/main" val="2798496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ΖΕΑ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/>
              <a:t>Έτσι, η ΖΕΑ </a:t>
            </a: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</a:rPr>
              <a:t>ΔΕΝ</a:t>
            </a:r>
          </a:p>
          <a:p>
            <a:r>
              <a:rPr lang="el-GR" dirty="0"/>
              <a:t>Ταυτίζεται με τις διαδικασίες της καθοδήγησης</a:t>
            </a:r>
          </a:p>
          <a:p>
            <a:r>
              <a:rPr lang="el-GR" dirty="0"/>
              <a:t>Εξισώνεται με τη μάθηση δεξιοτήτων</a:t>
            </a:r>
          </a:p>
          <a:p>
            <a:r>
              <a:rPr lang="el-GR" dirty="0"/>
              <a:t>Είναι προϋπάρχον δυναμικό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Αντίθετα, </a:t>
            </a:r>
          </a:p>
          <a:p>
            <a:pPr marL="0" indent="0">
              <a:buNone/>
            </a:pPr>
            <a:r>
              <a:rPr lang="el-GR" dirty="0"/>
              <a:t>Αναφέρεται στις αναδυόμενες ψυχολογικές λειτουργίες που θα μετασχηματιστούν μέσα από την </a:t>
            </a:r>
            <a:r>
              <a:rPr lang="el-GR"/>
              <a:t>κατάλληλη καθοδήγηση (διδασκαλία)</a:t>
            </a:r>
            <a:r>
              <a:rPr lang="en-US"/>
              <a:t>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3463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Vygotsky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Διδασκαλία/μάθηση: δηλώνει τη διαλεκτική σχέση μεταξύ τους</a:t>
            </a:r>
          </a:p>
          <a:p>
            <a:pPr marL="0" indent="0">
              <a:buNone/>
            </a:pPr>
            <a:r>
              <a:rPr lang="el-GR" dirty="0"/>
              <a:t>Η διδασκαλία/μάθηση δεν οδηγεί μόνο σε νέες γνώσεις ή δεξιότητες αλλά επιτρέπει στα παιδιά να μετακινηθούν σε νέα επίπεδα κατανόησης. </a:t>
            </a:r>
          </a:p>
          <a:p>
            <a:pPr marL="0" indent="0">
              <a:buNone/>
            </a:pPr>
            <a:r>
              <a:rPr lang="el-GR" dirty="0"/>
              <a:t>Η διδασκαλία, δεν εμφυτεύει γνωστικές ικανότητες, αλλά δημιουργεί τις συνθήκες ώστε να αναπτυχθούν  γνωστικές ικανότητες (επίγνωση και εκούσιο έλεγχο της νοητικής λειτουργίας). 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1421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Έναρξη επίσημης εκπαίδευσης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Δεν είναι τυχαίο ότι σε όλες τις κοινωνίες η έναρξη της «επίσημης» εκπαίδευσης </a:t>
            </a:r>
            <a:r>
              <a:rPr lang="en-US" dirty="0"/>
              <a:t>–</a:t>
            </a:r>
            <a:r>
              <a:rPr lang="el-GR" dirty="0"/>
              <a:t>όπως αυτή ορίζεται σε κάθε πλαίσιο- αρχίζει στην άρχή της μέσης παιδικής ηλικίας.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0600"/>
            <a:ext cx="7772400" cy="2691408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tx1"/>
                </a:solidFill>
              </a:rPr>
              <a:t>Η θεωρία του </a:t>
            </a:r>
            <a:r>
              <a:rPr lang="en-US" sz="3600" dirty="0">
                <a:solidFill>
                  <a:schemeClr val="tx1"/>
                </a:solidFill>
              </a:rPr>
              <a:t>Jean Piaget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l-GR" sz="2800" dirty="0"/>
              <a:t>Τα στάδια νοητικής ανάπτυξης </a:t>
            </a:r>
          </a:p>
          <a:p>
            <a:pPr algn="ctr" eaLnBrk="1" hangingPunct="1">
              <a:buFontTx/>
              <a:buNone/>
            </a:pPr>
            <a:endParaRPr lang="en-US" sz="2800" dirty="0"/>
          </a:p>
          <a:p>
            <a:pPr eaLnBrk="1" hangingPunct="1"/>
            <a:r>
              <a:rPr lang="el-GR" sz="2800" dirty="0"/>
              <a:t>Αισθητηριοκινητική νόηση (0-2 χρ)</a:t>
            </a:r>
          </a:p>
          <a:p>
            <a:pPr eaLnBrk="1" hangingPunct="1"/>
            <a:r>
              <a:rPr lang="el-GR" sz="2800" dirty="0"/>
              <a:t>Προλειτουργική νόηση (σύμβολα, αλλά περιορισμένη προσωπική οπτική) (2</a:t>
            </a:r>
            <a:r>
              <a:rPr lang="en-US" sz="2800" dirty="0"/>
              <a:t>—</a:t>
            </a:r>
            <a:r>
              <a:rPr lang="el-GR" sz="2800" dirty="0"/>
              <a:t>6 χρ)</a:t>
            </a:r>
          </a:p>
          <a:p>
            <a:pPr eaLnBrk="1" hangingPunct="1"/>
            <a:r>
              <a:rPr lang="el-GR" sz="2800" b="1" dirty="0"/>
              <a:t>Συγκεκριμένες νοητικές λειτουργίες (όχι αφαιρετικές) (6-12 χρ)</a:t>
            </a:r>
          </a:p>
          <a:p>
            <a:pPr eaLnBrk="1" hangingPunct="1"/>
            <a:r>
              <a:rPr lang="el-GR" sz="2800" dirty="0"/>
              <a:t>Τυπικές νοητικές λειτουργίες (12-19 χρ)</a:t>
            </a:r>
          </a:p>
          <a:p>
            <a:pPr eaLnBrk="1" hangingPunct="1">
              <a:buFontTx/>
              <a:buNone/>
            </a:pPr>
            <a:endParaRPr lang="el-G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027242"/>
          </a:xfrm>
        </p:spPr>
        <p:txBody>
          <a:bodyPr>
            <a:normAutofit fontScale="90000"/>
          </a:bodyPr>
          <a:lstStyle/>
          <a:p>
            <a:r>
              <a:rPr lang="en-US" dirty="0"/>
              <a:t>Piaget</a:t>
            </a:r>
            <a:br>
              <a:rPr lang="el-GR" dirty="0"/>
            </a:br>
            <a:r>
              <a:rPr lang="el-GR" sz="2400" dirty="0"/>
              <a:t>(Πηγή: </a:t>
            </a:r>
            <a:r>
              <a:rPr lang="en-US" sz="2400" dirty="0"/>
              <a:t>Craig &amp; </a:t>
            </a:r>
            <a:r>
              <a:rPr lang="en-US" sz="2400" dirty="0" err="1"/>
              <a:t>Baucum</a:t>
            </a:r>
            <a:r>
              <a:rPr lang="en-US" sz="2400" dirty="0"/>
              <a:t>, 2007, </a:t>
            </a:r>
            <a:r>
              <a:rPr lang="el-GR" sz="2400" dirty="0"/>
              <a:t>σελ. 579)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57869" y="1772816"/>
            <a:ext cx="2939521" cy="72008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Προ-λειτουργική νόηση</a:t>
            </a:r>
          </a:p>
          <a:p>
            <a:r>
              <a:rPr lang="el-GR" dirty="0"/>
              <a:t>Η σκέψη είναι: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quarter" idx="3"/>
          </p:nvPr>
        </p:nvSpPr>
        <p:spPr>
          <a:xfrm>
            <a:off x="4910669" y="1700808"/>
            <a:ext cx="2944368" cy="1027242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Λειτουργική-ενεργητική νόηση</a:t>
            </a:r>
          </a:p>
          <a:p>
            <a:r>
              <a:rPr lang="el-GR" dirty="0"/>
              <a:t>Η σκέψη είναι: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Πιο άκαμπτη και στατική</a:t>
            </a:r>
          </a:p>
          <a:p>
            <a:r>
              <a:rPr lang="el-GR" dirty="0"/>
              <a:t>Μη αναστρέψιμη</a:t>
            </a:r>
          </a:p>
          <a:p>
            <a:r>
              <a:rPr lang="el-GR" dirty="0"/>
              <a:t>Επικεντρωμένη στο εδώ και τώρα</a:t>
            </a:r>
          </a:p>
          <a:p>
            <a:r>
              <a:rPr lang="el-GR" dirty="0"/>
              <a:t>Επικεντρωμένη σε μια μόνο διάσταση</a:t>
            </a:r>
          </a:p>
          <a:p>
            <a:r>
              <a:rPr lang="el-GR" dirty="0"/>
              <a:t>Εγωκεντρική</a:t>
            </a:r>
          </a:p>
          <a:p>
            <a:r>
              <a:rPr lang="el-GR" dirty="0"/>
              <a:t>Βασίζεται σε αισθητηριακές ενδείξεις</a:t>
            </a:r>
          </a:p>
          <a:p>
            <a:r>
              <a:rPr lang="el-GR" dirty="0"/>
              <a:t>Ενορατική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Πιο ευέλικτη</a:t>
            </a:r>
          </a:p>
          <a:p>
            <a:r>
              <a:rPr lang="el-GR" dirty="0"/>
              <a:t>Αναστρέψιμη</a:t>
            </a:r>
          </a:p>
          <a:p>
            <a:r>
              <a:rPr lang="el-GR" dirty="0"/>
              <a:t>Δεν περιορίζεται στο εδώ και τώρα</a:t>
            </a:r>
          </a:p>
          <a:p>
            <a:r>
              <a:rPr lang="el-GR" dirty="0"/>
              <a:t>Πολυδιάστατη, αποκεντρωμένη</a:t>
            </a:r>
          </a:p>
          <a:p>
            <a:r>
              <a:rPr lang="el-GR" dirty="0"/>
              <a:t>Λιγότερο εγωκεντρική</a:t>
            </a:r>
          </a:p>
          <a:p>
            <a:r>
              <a:rPr lang="el-GR" dirty="0"/>
              <a:t>Χαρακτηρίζεται από τη χρήση λογικών συλλογισμών</a:t>
            </a:r>
          </a:p>
          <a:p>
            <a:r>
              <a:rPr lang="el-GR" dirty="0"/>
              <a:t>Αναζήτηση σχέσεων αιτίας-αποτελέσματος</a:t>
            </a:r>
          </a:p>
        </p:txBody>
      </p:sp>
    </p:spTree>
    <p:extLst>
      <p:ext uri="{BB962C8B-B14F-4D97-AF65-F5344CB8AC3E}">
        <p14:creationId xmlns:p14="http://schemas.microsoft.com/office/powerpoint/2010/main" val="2697939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Piaget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dirty="0"/>
              <a:t>Ενεργητική Νόηση</a:t>
            </a:r>
          </a:p>
          <a:p>
            <a:r>
              <a:rPr lang="el-GR" dirty="0"/>
              <a:t>Οι περιορισμοί αλλάζουν και η σκέψη γίνεται λογική</a:t>
            </a:r>
          </a:p>
          <a:p>
            <a:r>
              <a:rPr lang="el-GR" dirty="0"/>
              <a:t>Αποκέντρωση, αντιστρεψιμότητα και χρήση λογικών αρχών (αίτια-αποτέλεσμα)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597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Piaget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dirty="0"/>
              <a:t>Ενεργητική Νόηση</a:t>
            </a:r>
          </a:p>
          <a:p>
            <a:pPr algn="ctr"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	Έτσι, αντιμετωπίζουν προβλήματα διατήρησης, ταξινόμησης, </a:t>
            </a:r>
            <a:r>
              <a:rPr lang="el-GR" dirty="0" err="1"/>
              <a:t>σειροθέτησης</a:t>
            </a:r>
            <a:r>
              <a:rPr lang="el-GR" dirty="0"/>
              <a:t>, τάξεων</a:t>
            </a:r>
          </a:p>
          <a:p>
            <a:pPr>
              <a:buNone/>
            </a:pPr>
            <a:r>
              <a:rPr lang="el-GR" dirty="0"/>
              <a:t>Όμως</a:t>
            </a:r>
          </a:p>
          <a:p>
            <a:r>
              <a:rPr lang="el-GR" dirty="0"/>
              <a:t>Η σκέψη δεν είναι πλήρως απελευθερωμένη</a:t>
            </a:r>
          </a:p>
          <a:p>
            <a:r>
              <a:rPr lang="el-GR" dirty="0"/>
              <a:t>Οι περισσότερες λογικές λειτουργίες είναι δεμένες με την πραγματικότητα. Γίνονται με τη σύμπραξη της εμπειρίας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78997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Piaget</a:t>
            </a:r>
            <a:r>
              <a:rPr lang="el-GR" dirty="0"/>
              <a:t> και εκπαίδευση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Σύμφωνα με τη θεωρία του</a:t>
            </a:r>
            <a:r>
              <a:rPr lang="en-US" dirty="0"/>
              <a:t> Piaget</a:t>
            </a:r>
            <a:r>
              <a:rPr lang="el-GR" dirty="0"/>
              <a:t>, το παιδί μαθαίνει τη ενεργητική νόηση κυρίως μόνο του</a:t>
            </a:r>
            <a:r>
              <a:rPr lang="en-US" dirty="0"/>
              <a:t>. K</a:t>
            </a:r>
            <a:r>
              <a:rPr lang="el-GR" dirty="0"/>
              <a:t>αθώς εξερευνά το περιβάλλον, θέτει στον εαυτό του ερωτήματα και ανακαλύπτει απαντήσεις, αποκτώντας πιο περίπλοκες μορφές σκέψεις </a:t>
            </a:r>
          </a:p>
          <a:p>
            <a:r>
              <a:rPr lang="el-GR" dirty="0"/>
              <a:t>Εντούτοις η κατάλληλη εκπαίδευση επιταχύνει τη γνωστική ανάπτυξη και επισπεύδει την είσοδο στην ενεργητική νόηση. </a:t>
            </a:r>
          </a:p>
          <a:p>
            <a:r>
              <a:rPr lang="el-GR" dirty="0"/>
              <a:t>Κατάλληλη εκπαίδευση: πραγματικά αντικείμενα, ενεργοί μαθητές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5CE46-E286-9446-A66B-08BB38336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Πέρα από τη θεωρία του </a:t>
            </a:r>
            <a:r>
              <a:rPr lang="en-US" dirty="0"/>
              <a:t>Piaget..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06A98-6365-9547-B15C-295ED725C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Ποιες αλλαγές συμβαίνουν στο γνωστικό επίπεδο στη μέση παιδική ηλικία σύμφωνα με άλλες γνωστικές θεωρίες;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7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1179513"/>
            <a:ext cx="7772400" cy="3084513"/>
          </a:xfrm>
        </p:spPr>
        <p:txBody>
          <a:bodyPr/>
          <a:lstStyle/>
          <a:p>
            <a:br>
              <a:rPr lang="el-GR" sz="3200" dirty="0">
                <a:solidFill>
                  <a:schemeClr val="bg1"/>
                </a:solidFill>
              </a:rPr>
            </a:br>
            <a:br>
              <a:rPr lang="el-GR" sz="3200" dirty="0">
                <a:solidFill>
                  <a:schemeClr val="bg1"/>
                </a:solidFill>
              </a:rPr>
            </a:br>
            <a:r>
              <a:rPr lang="el-GR" sz="2800" dirty="0"/>
              <a:t>Μοντέλο επεξεργασίας πληροφοριών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47801"/>
            <a:ext cx="7772400" cy="516731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l-GR" sz="2400" dirty="0"/>
              <a:t>	Το βασικό προτεινόμενο μοντέλο περιλαμβάνει:</a:t>
            </a:r>
          </a:p>
          <a:p>
            <a:pPr eaLnBrk="1" hangingPunct="1">
              <a:buFontTx/>
              <a:buNone/>
            </a:pPr>
            <a:r>
              <a:rPr lang="el-GR" sz="2400" dirty="0">
                <a:solidFill>
                  <a:schemeClr val="bg1"/>
                </a:solidFill>
              </a:rPr>
              <a:t>	</a:t>
            </a:r>
            <a:r>
              <a:rPr lang="el-GR" sz="2400" dirty="0"/>
              <a:t>αισθητηριακή </a:t>
            </a:r>
            <a:r>
              <a:rPr lang="el-GR" dirty="0"/>
              <a:t>καταγραφή</a:t>
            </a:r>
            <a:r>
              <a:rPr lang="el-GR" sz="2400" dirty="0"/>
              <a:t>, βραχύχρονη ή μνήμη εργασίας και μακρόχρονη μνήμη (και «ενδιάμεσες» δεξιότητες/λειτουργίες) </a:t>
            </a:r>
          </a:p>
          <a:p>
            <a:pPr eaLnBrk="1" hangingPunct="1">
              <a:buFontTx/>
              <a:buNone/>
            </a:pPr>
            <a:r>
              <a:rPr lang="el-GR" sz="2400" dirty="0"/>
              <a:t>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7472510" cy="2704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0184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ινέζα">
  <a:themeElements>
    <a:clrScheme name="Πινέζα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Πινέζα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ινέζ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124</TotalTime>
  <Words>692</Words>
  <Application>Microsoft Macintosh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Brush Script MT</vt:lpstr>
      <vt:lpstr>Arial</vt:lpstr>
      <vt:lpstr>Constantia</vt:lpstr>
      <vt:lpstr>Franklin Gothic Book</vt:lpstr>
      <vt:lpstr>Rage Italic</vt:lpstr>
      <vt:lpstr>Πινέζα</vt:lpstr>
      <vt:lpstr>Μέση παιδική ηλικία Γνωστική ανάπτυξη</vt:lpstr>
      <vt:lpstr>Έναρξη επίσημης εκπαίδευσης</vt:lpstr>
      <vt:lpstr>Η θεωρία του Jean Piaget</vt:lpstr>
      <vt:lpstr>Piaget (Πηγή: Craig &amp; Baucum, 2007, σελ. 579)</vt:lpstr>
      <vt:lpstr>Piaget</vt:lpstr>
      <vt:lpstr>Piaget</vt:lpstr>
      <vt:lpstr>Piaget και εκπαίδευση</vt:lpstr>
      <vt:lpstr>Πέρα από τη θεωρία του Piaget..</vt:lpstr>
      <vt:lpstr>  Μοντέλο επεξεργασίας πληροφοριών</vt:lpstr>
      <vt:lpstr>Μοντέλο επεξεργασίας πληροφοριών</vt:lpstr>
      <vt:lpstr>Μοντέλο επεξεργασίας πληροφοριών</vt:lpstr>
      <vt:lpstr>Μοντέλο επεξεργασίας πληροφοριών</vt:lpstr>
      <vt:lpstr>Μοντέλο επεξεργασίας πληροφοριών</vt:lpstr>
      <vt:lpstr>Θεωρία του Vygotsky</vt:lpstr>
      <vt:lpstr>Διδασκαλία και ΖΕΑ</vt:lpstr>
      <vt:lpstr>ΖΕΑ</vt:lpstr>
      <vt:lpstr>Vygotsky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Πρώτη παιδική ηλικία Γνωστική ανάπτυξη</dc:title>
  <dc:creator>UOA</dc:creator>
  <cp:lastModifiedBy>Lida Anagnostaki</cp:lastModifiedBy>
  <cp:revision>23</cp:revision>
  <dcterms:created xsi:type="dcterms:W3CDTF">2017-04-16T18:15:17Z</dcterms:created>
  <dcterms:modified xsi:type="dcterms:W3CDTF">2023-02-26T09:17:11Z</dcterms:modified>
</cp:coreProperties>
</file>