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80" r:id="rId2"/>
    <p:sldId id="257" r:id="rId3"/>
    <p:sldId id="292" r:id="rId4"/>
    <p:sldId id="293" r:id="rId5"/>
    <p:sldId id="304" r:id="rId6"/>
    <p:sldId id="303" r:id="rId7"/>
    <p:sldId id="305" r:id="rId8"/>
    <p:sldId id="308" r:id="rId9"/>
    <p:sldId id="309" r:id="rId10"/>
    <p:sldId id="320" r:id="rId11"/>
    <p:sldId id="341" r:id="rId12"/>
    <p:sldId id="342" r:id="rId13"/>
    <p:sldId id="286" r:id="rId14"/>
    <p:sldId id="317" r:id="rId15"/>
    <p:sldId id="338" r:id="rId16"/>
    <p:sldId id="343" r:id="rId17"/>
    <p:sldId id="294" r:id="rId18"/>
    <p:sldId id="344" r:id="rId19"/>
    <p:sldId id="273" r:id="rId20"/>
    <p:sldId id="345" r:id="rId21"/>
    <p:sldId id="346" r:id="rId22"/>
    <p:sldId id="291" r:id="rId23"/>
    <p:sldId id="347" r:id="rId24"/>
    <p:sldId id="340" r:id="rId25"/>
    <p:sldId id="348" r:id="rId26"/>
    <p:sldId id="349" r:id="rId27"/>
    <p:sldId id="275" r:id="rId28"/>
    <p:sldId id="278" r:id="rId29"/>
    <p:sldId id="279" r:id="rId30"/>
    <p:sldId id="283" r:id="rId31"/>
    <p:sldId id="285" r:id="rId32"/>
    <p:sldId id="261" r:id="rId33"/>
    <p:sldId id="265" r:id="rId34"/>
    <p:sldId id="301" r:id="rId35"/>
    <p:sldId id="287" r:id="rId36"/>
    <p:sldId id="284" r:id="rId37"/>
    <p:sldId id="264" r:id="rId38"/>
    <p:sldId id="302" r:id="rId39"/>
    <p:sldId id="270" r:id="rId40"/>
    <p:sldId id="268" r:id="rId41"/>
    <p:sldId id="288" r:id="rId42"/>
    <p:sldId id="307" r:id="rId43"/>
    <p:sldId id="289" r:id="rId44"/>
    <p:sldId id="298" r:id="rId45"/>
    <p:sldId id="295" r:id="rId46"/>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7" d="100"/>
          <a:sy n="107" d="100"/>
        </p:scale>
        <p:origin x="23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38915" name="Rectangle 3"/>
          <p:cNvSpPr>
            <a:spLocks noGrp="1" noChangeArrowheads="1"/>
          </p:cNvSpPr>
          <p:nvPr>
            <p:ph type="dt" sz="quarter"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38916" name="Rectangle 4"/>
          <p:cNvSpPr>
            <a:spLocks noGrp="1" noChangeArrowheads="1"/>
          </p:cNvSpPr>
          <p:nvPr>
            <p:ph type="ftr" sz="quarter" idx="2"/>
          </p:nvPr>
        </p:nvSpPr>
        <p:spPr bwMode="auto">
          <a:xfrm>
            <a:off x="0" y="9421813"/>
            <a:ext cx="29384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38917" name="Rectangle 5"/>
          <p:cNvSpPr>
            <a:spLocks noGrp="1" noChangeArrowheads="1"/>
          </p:cNvSpPr>
          <p:nvPr>
            <p:ph type="sldNum" sz="quarter" idx="3"/>
          </p:nvPr>
        </p:nvSpPr>
        <p:spPr bwMode="auto">
          <a:xfrm>
            <a:off x="3843338" y="9421813"/>
            <a:ext cx="29384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3A235E2-837C-4116-A689-11C36CE391BF}" type="slidenum">
              <a:rPr lang="el-GR"/>
              <a:pPr>
                <a:defRPr/>
              </a:pPr>
              <a:t>‹#›</a:t>
            </a:fld>
            <a:endParaRPr lang="el-GR"/>
          </a:p>
        </p:txBody>
      </p:sp>
    </p:spTree>
    <p:extLst>
      <p:ext uri="{BB962C8B-B14F-4D97-AF65-F5344CB8AC3E}">
        <p14:creationId xmlns:p14="http://schemas.microsoft.com/office/powerpoint/2010/main" val="111749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18435" name="Rectangle 3"/>
          <p:cNvSpPr>
            <a:spLocks noGrp="1" noChangeArrowheads="1"/>
          </p:cNvSpPr>
          <p:nvPr>
            <p:ph type="dt"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286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8438" name="Rectangle 6"/>
          <p:cNvSpPr>
            <a:spLocks noGrp="1" noChangeArrowheads="1"/>
          </p:cNvSpPr>
          <p:nvPr>
            <p:ph type="ftr" sz="quarter" idx="4"/>
          </p:nvPr>
        </p:nvSpPr>
        <p:spPr bwMode="auto">
          <a:xfrm>
            <a:off x="0" y="942022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18439" name="Rectangle 7"/>
          <p:cNvSpPr>
            <a:spLocks noGrp="1" noChangeArrowheads="1"/>
          </p:cNvSpPr>
          <p:nvPr>
            <p:ph type="sldNum" sz="quarter" idx="5"/>
          </p:nvPr>
        </p:nvSpPr>
        <p:spPr bwMode="auto">
          <a:xfrm>
            <a:off x="3841750" y="9420225"/>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44BCDAE-7EF4-4E06-8305-0C018B464191}" type="slidenum">
              <a:rPr lang="el-GR"/>
              <a:pPr>
                <a:defRPr/>
              </a:pPr>
              <a:t>‹#›</a:t>
            </a:fld>
            <a:endParaRPr lang="el-GR"/>
          </a:p>
        </p:txBody>
      </p:sp>
    </p:spTree>
    <p:extLst>
      <p:ext uri="{BB962C8B-B14F-4D97-AF65-F5344CB8AC3E}">
        <p14:creationId xmlns:p14="http://schemas.microsoft.com/office/powerpoint/2010/main" val="3418959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D03466-4FE2-C120-D630-41C0DA4AEA58}"/>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E31F1018-88A0-DBE7-F2E1-D597E79454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18CBAAF-F008-568A-EC69-912DBF0F8AB7}"/>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5D20A626-4064-EBB4-8B62-2CE2F30BC7A7}"/>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C0589F51-E9AB-A12F-0746-BFE803CC2F06}"/>
              </a:ext>
            </a:extLst>
          </p:cNvPr>
          <p:cNvSpPr>
            <a:spLocks noGrp="1"/>
          </p:cNvSpPr>
          <p:nvPr>
            <p:ph type="sldNum" sz="quarter" idx="12"/>
          </p:nvPr>
        </p:nvSpPr>
        <p:spPr/>
        <p:txBody>
          <a:bodyPr/>
          <a:lstStyle/>
          <a:p>
            <a:pPr>
              <a:defRPr/>
            </a:pPr>
            <a:fld id="{7C07A798-20B7-4E2F-B008-048A96B8C4AE}" type="slidenum">
              <a:rPr lang="el-GR" smtClean="0"/>
              <a:pPr>
                <a:defRPr/>
              </a:pPr>
              <a:t>‹#›</a:t>
            </a:fld>
            <a:endParaRPr lang="el-GR"/>
          </a:p>
        </p:txBody>
      </p:sp>
    </p:spTree>
    <p:extLst>
      <p:ext uri="{BB962C8B-B14F-4D97-AF65-F5344CB8AC3E}">
        <p14:creationId xmlns:p14="http://schemas.microsoft.com/office/powerpoint/2010/main" val="330370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EF7274-14E7-B581-C082-47FC41C948E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7E3C6748-A0E6-885E-75D1-885160B697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870B4BD-B126-C407-452A-9111D2FE7ED4}"/>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F1D280D6-D5D0-3DE5-D8CA-D22663DCC5D4}"/>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8C1C2370-C36F-C608-1721-6A39A9593DD7}"/>
              </a:ext>
            </a:extLst>
          </p:cNvPr>
          <p:cNvSpPr>
            <a:spLocks noGrp="1"/>
          </p:cNvSpPr>
          <p:nvPr>
            <p:ph type="sldNum" sz="quarter" idx="12"/>
          </p:nvPr>
        </p:nvSpPr>
        <p:spPr/>
        <p:txBody>
          <a:bodyPr/>
          <a:lstStyle/>
          <a:p>
            <a:pPr>
              <a:defRPr/>
            </a:pPr>
            <a:fld id="{296C8025-8B90-46C6-9FC7-DC737BD3DBC7}" type="slidenum">
              <a:rPr lang="el-GR" smtClean="0"/>
              <a:pPr>
                <a:defRPr/>
              </a:pPr>
              <a:t>‹#›</a:t>
            </a:fld>
            <a:endParaRPr lang="el-GR"/>
          </a:p>
        </p:txBody>
      </p:sp>
    </p:spTree>
    <p:extLst>
      <p:ext uri="{BB962C8B-B14F-4D97-AF65-F5344CB8AC3E}">
        <p14:creationId xmlns:p14="http://schemas.microsoft.com/office/powerpoint/2010/main" val="30226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F56FC85-1C4A-9EA7-1DD7-C80F49973FBE}"/>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E250F20A-6AC1-020F-3ED3-4D150535C772}"/>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C5BECDA-70AF-3F2B-5E38-314B566615BA}"/>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57CABE5C-51BC-135D-ECA4-23D334835B9E}"/>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8316B463-6026-FB71-C0A6-67D9E320FE2F}"/>
              </a:ext>
            </a:extLst>
          </p:cNvPr>
          <p:cNvSpPr>
            <a:spLocks noGrp="1"/>
          </p:cNvSpPr>
          <p:nvPr>
            <p:ph type="sldNum" sz="quarter" idx="12"/>
          </p:nvPr>
        </p:nvSpPr>
        <p:spPr/>
        <p:txBody>
          <a:bodyPr/>
          <a:lstStyle/>
          <a:p>
            <a:pPr>
              <a:defRPr/>
            </a:pPr>
            <a:fld id="{E350B66E-F6A4-4477-8F1C-0546B5108818}" type="slidenum">
              <a:rPr lang="el-GR" smtClean="0"/>
              <a:pPr>
                <a:defRPr/>
              </a:pPr>
              <a:t>‹#›</a:t>
            </a:fld>
            <a:endParaRPr lang="el-GR"/>
          </a:p>
        </p:txBody>
      </p:sp>
    </p:spTree>
    <p:extLst>
      <p:ext uri="{BB962C8B-B14F-4D97-AF65-F5344CB8AC3E}">
        <p14:creationId xmlns:p14="http://schemas.microsoft.com/office/powerpoint/2010/main" val="6218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63CC5-1610-252F-5B85-5B0025D8C5F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D64078E-9EFB-846D-1FCC-4C246841E9D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A493FF0-C5D5-50AE-7215-315E46C3B711}"/>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4D53BDF3-6EF9-620A-53F0-48FED28E4D69}"/>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2690BCD2-3FD0-8333-0509-FC82543AFA5A}"/>
              </a:ext>
            </a:extLst>
          </p:cNvPr>
          <p:cNvSpPr>
            <a:spLocks noGrp="1"/>
          </p:cNvSpPr>
          <p:nvPr>
            <p:ph type="sldNum" sz="quarter" idx="12"/>
          </p:nvPr>
        </p:nvSpPr>
        <p:spPr/>
        <p:txBody>
          <a:bodyPr/>
          <a:lstStyle/>
          <a:p>
            <a:pPr>
              <a:defRPr/>
            </a:pPr>
            <a:fld id="{EBA97FF3-5F86-4EA0-BE24-6DCD226C637C}" type="slidenum">
              <a:rPr lang="el-GR" smtClean="0"/>
              <a:pPr>
                <a:defRPr/>
              </a:pPr>
              <a:t>‹#›</a:t>
            </a:fld>
            <a:endParaRPr lang="el-GR"/>
          </a:p>
        </p:txBody>
      </p:sp>
    </p:spTree>
    <p:extLst>
      <p:ext uri="{BB962C8B-B14F-4D97-AF65-F5344CB8AC3E}">
        <p14:creationId xmlns:p14="http://schemas.microsoft.com/office/powerpoint/2010/main" val="22254928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279309-6C9C-55C3-2557-A53351E9E9A9}"/>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467CEB8-E3FD-FF02-2273-8EAA24CB41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F3684BC-74C6-A7C8-2ABF-6E0A1674DFEC}"/>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D6B866DF-5ADF-C3D2-FF50-002B3521B447}"/>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2EE840EB-414F-B54F-83E0-ABDADB523F12}"/>
              </a:ext>
            </a:extLst>
          </p:cNvPr>
          <p:cNvSpPr>
            <a:spLocks noGrp="1"/>
          </p:cNvSpPr>
          <p:nvPr>
            <p:ph type="sldNum" sz="quarter" idx="12"/>
          </p:nvPr>
        </p:nvSpPr>
        <p:spPr/>
        <p:txBody>
          <a:bodyPr/>
          <a:lstStyle/>
          <a:p>
            <a:pPr>
              <a:defRPr/>
            </a:pPr>
            <a:fld id="{2467C410-1B32-47BA-8D3B-40AD77B816EB}" type="slidenum">
              <a:rPr lang="el-GR" smtClean="0"/>
              <a:pPr>
                <a:defRPr/>
              </a:pPr>
              <a:t>‹#›</a:t>
            </a:fld>
            <a:endParaRPr lang="el-GR"/>
          </a:p>
        </p:txBody>
      </p:sp>
    </p:spTree>
    <p:extLst>
      <p:ext uri="{BB962C8B-B14F-4D97-AF65-F5344CB8AC3E}">
        <p14:creationId xmlns:p14="http://schemas.microsoft.com/office/powerpoint/2010/main" val="7517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97F785-61BD-7E81-53B8-DDAC4620AD8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D84CEB9-1376-916B-739B-D8E2498F4498}"/>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3802D158-C451-960F-E583-38CE7723110F}"/>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369CDAA-4549-3CC9-5433-26E8F94D7F23}"/>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32833F6A-22D4-80AD-3EB3-E7445D7287E9}"/>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2BE79419-BBB0-D89D-481E-C8ECF5422E74}"/>
              </a:ext>
            </a:extLst>
          </p:cNvPr>
          <p:cNvSpPr>
            <a:spLocks noGrp="1"/>
          </p:cNvSpPr>
          <p:nvPr>
            <p:ph type="sldNum" sz="quarter" idx="12"/>
          </p:nvPr>
        </p:nvSpPr>
        <p:spPr/>
        <p:txBody>
          <a:bodyPr/>
          <a:lstStyle/>
          <a:p>
            <a:pPr>
              <a:defRPr/>
            </a:pPr>
            <a:fld id="{50307327-D945-4B55-AA8B-ADDB32654058}" type="slidenum">
              <a:rPr lang="el-GR" smtClean="0"/>
              <a:pPr>
                <a:defRPr/>
              </a:pPr>
              <a:t>‹#›</a:t>
            </a:fld>
            <a:endParaRPr lang="el-GR"/>
          </a:p>
        </p:txBody>
      </p:sp>
    </p:spTree>
    <p:extLst>
      <p:ext uri="{BB962C8B-B14F-4D97-AF65-F5344CB8AC3E}">
        <p14:creationId xmlns:p14="http://schemas.microsoft.com/office/powerpoint/2010/main" val="39505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516778-7BDD-CDAC-C5CD-B9E55147AE2A}"/>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F063460-0F07-BC64-4520-2414640D603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6E55653-CCBB-C4C0-6B85-2914562D33F4}"/>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39265400-7A17-7149-34A8-E513BC45310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4B707B6-7436-E324-93C7-212A8228B887}"/>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B0736DD0-21FD-3BC9-905F-C8D5AFEFB6E9}"/>
              </a:ext>
            </a:extLst>
          </p:cNvPr>
          <p:cNvSpPr>
            <a:spLocks noGrp="1"/>
          </p:cNvSpPr>
          <p:nvPr>
            <p:ph type="dt" sz="half" idx="10"/>
          </p:nvPr>
        </p:nvSpPr>
        <p:spPr/>
        <p:txBody>
          <a:bodyPr/>
          <a:lstStyle/>
          <a:p>
            <a:pPr>
              <a:defRPr/>
            </a:pPr>
            <a:endParaRPr lang="el-GR"/>
          </a:p>
        </p:txBody>
      </p:sp>
      <p:sp>
        <p:nvSpPr>
          <p:cNvPr id="8" name="Θέση υποσέλιδου 7">
            <a:extLst>
              <a:ext uri="{FF2B5EF4-FFF2-40B4-BE49-F238E27FC236}">
                <a16:creationId xmlns:a16="http://schemas.microsoft.com/office/drawing/2014/main" id="{560751A3-0EB7-2EB8-7E80-BFC215C292A8}"/>
              </a:ext>
            </a:extLst>
          </p:cNvPr>
          <p:cNvSpPr>
            <a:spLocks noGrp="1"/>
          </p:cNvSpPr>
          <p:nvPr>
            <p:ph type="ftr" sz="quarter" idx="11"/>
          </p:nvPr>
        </p:nvSpPr>
        <p:spPr/>
        <p:txBody>
          <a:bodyPr/>
          <a:lstStyle/>
          <a:p>
            <a:pPr>
              <a:defRPr/>
            </a:pPr>
            <a:endParaRPr lang="el-GR"/>
          </a:p>
        </p:txBody>
      </p:sp>
      <p:sp>
        <p:nvSpPr>
          <p:cNvPr id="9" name="Θέση αριθμού διαφάνειας 8">
            <a:extLst>
              <a:ext uri="{FF2B5EF4-FFF2-40B4-BE49-F238E27FC236}">
                <a16:creationId xmlns:a16="http://schemas.microsoft.com/office/drawing/2014/main" id="{9268354E-FD21-0D5F-C812-D2C6D74D49DA}"/>
              </a:ext>
            </a:extLst>
          </p:cNvPr>
          <p:cNvSpPr>
            <a:spLocks noGrp="1"/>
          </p:cNvSpPr>
          <p:nvPr>
            <p:ph type="sldNum" sz="quarter" idx="12"/>
          </p:nvPr>
        </p:nvSpPr>
        <p:spPr/>
        <p:txBody>
          <a:bodyPr/>
          <a:lstStyle/>
          <a:p>
            <a:pPr>
              <a:defRPr/>
            </a:pPr>
            <a:fld id="{64DDE48C-E981-491A-BAB1-C828650FE4EF}" type="slidenum">
              <a:rPr lang="el-GR" smtClean="0"/>
              <a:pPr>
                <a:defRPr/>
              </a:pPr>
              <a:t>‹#›</a:t>
            </a:fld>
            <a:endParaRPr lang="el-GR"/>
          </a:p>
        </p:txBody>
      </p:sp>
    </p:spTree>
    <p:extLst>
      <p:ext uri="{BB962C8B-B14F-4D97-AF65-F5344CB8AC3E}">
        <p14:creationId xmlns:p14="http://schemas.microsoft.com/office/powerpoint/2010/main" val="330693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1D722-D090-135D-A989-C13DEAF54B2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CF6FB005-AA73-D02F-5BF8-DD8AE405EFC9}"/>
              </a:ext>
            </a:extLst>
          </p:cNvPr>
          <p:cNvSpPr>
            <a:spLocks noGrp="1"/>
          </p:cNvSpPr>
          <p:nvPr>
            <p:ph type="dt" sz="half" idx="10"/>
          </p:nvPr>
        </p:nvSpPr>
        <p:spPr/>
        <p:txBody>
          <a:bodyPr/>
          <a:lstStyle/>
          <a:p>
            <a:pPr>
              <a:defRPr/>
            </a:pPr>
            <a:endParaRPr lang="el-GR"/>
          </a:p>
        </p:txBody>
      </p:sp>
      <p:sp>
        <p:nvSpPr>
          <p:cNvPr id="4" name="Θέση υποσέλιδου 3">
            <a:extLst>
              <a:ext uri="{FF2B5EF4-FFF2-40B4-BE49-F238E27FC236}">
                <a16:creationId xmlns:a16="http://schemas.microsoft.com/office/drawing/2014/main" id="{D3E2ECF6-43AA-8C2B-023D-C16E229EF8FA}"/>
              </a:ext>
            </a:extLst>
          </p:cNvPr>
          <p:cNvSpPr>
            <a:spLocks noGrp="1"/>
          </p:cNvSpPr>
          <p:nvPr>
            <p:ph type="ftr" sz="quarter" idx="11"/>
          </p:nvPr>
        </p:nvSpPr>
        <p:spPr/>
        <p:txBody>
          <a:bodyPr/>
          <a:lstStyle/>
          <a:p>
            <a:pPr>
              <a:defRPr/>
            </a:pPr>
            <a:endParaRPr lang="el-GR"/>
          </a:p>
        </p:txBody>
      </p:sp>
      <p:sp>
        <p:nvSpPr>
          <p:cNvPr id="5" name="Θέση αριθμού διαφάνειας 4">
            <a:extLst>
              <a:ext uri="{FF2B5EF4-FFF2-40B4-BE49-F238E27FC236}">
                <a16:creationId xmlns:a16="http://schemas.microsoft.com/office/drawing/2014/main" id="{67A84A0E-B24F-FDDC-E203-D66080250837}"/>
              </a:ext>
            </a:extLst>
          </p:cNvPr>
          <p:cNvSpPr>
            <a:spLocks noGrp="1"/>
          </p:cNvSpPr>
          <p:nvPr>
            <p:ph type="sldNum" sz="quarter" idx="12"/>
          </p:nvPr>
        </p:nvSpPr>
        <p:spPr/>
        <p:txBody>
          <a:bodyPr/>
          <a:lstStyle/>
          <a:p>
            <a:pPr>
              <a:defRPr/>
            </a:pPr>
            <a:fld id="{8C8404B6-3F8D-49F9-92BF-BC8962730A0E}" type="slidenum">
              <a:rPr lang="el-GR" smtClean="0"/>
              <a:pPr>
                <a:defRPr/>
              </a:pPr>
              <a:t>‹#›</a:t>
            </a:fld>
            <a:endParaRPr lang="el-GR"/>
          </a:p>
        </p:txBody>
      </p:sp>
    </p:spTree>
    <p:extLst>
      <p:ext uri="{BB962C8B-B14F-4D97-AF65-F5344CB8AC3E}">
        <p14:creationId xmlns:p14="http://schemas.microsoft.com/office/powerpoint/2010/main" val="406858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6C01E6E-36F5-DB52-0423-3A4E8BCF4EBC}"/>
              </a:ext>
            </a:extLst>
          </p:cNvPr>
          <p:cNvSpPr>
            <a:spLocks noGrp="1"/>
          </p:cNvSpPr>
          <p:nvPr>
            <p:ph type="dt" sz="half" idx="10"/>
          </p:nvPr>
        </p:nvSpPr>
        <p:spPr/>
        <p:txBody>
          <a:bodyPr/>
          <a:lstStyle/>
          <a:p>
            <a:pPr>
              <a:defRPr/>
            </a:pPr>
            <a:endParaRPr lang="el-GR"/>
          </a:p>
        </p:txBody>
      </p:sp>
      <p:sp>
        <p:nvSpPr>
          <p:cNvPr id="3" name="Θέση υποσέλιδου 2">
            <a:extLst>
              <a:ext uri="{FF2B5EF4-FFF2-40B4-BE49-F238E27FC236}">
                <a16:creationId xmlns:a16="http://schemas.microsoft.com/office/drawing/2014/main" id="{35BAF511-652F-7E40-CFCE-30A2A34EBA3D}"/>
              </a:ext>
            </a:extLst>
          </p:cNvPr>
          <p:cNvSpPr>
            <a:spLocks noGrp="1"/>
          </p:cNvSpPr>
          <p:nvPr>
            <p:ph type="ftr" sz="quarter" idx="11"/>
          </p:nvPr>
        </p:nvSpPr>
        <p:spPr/>
        <p:txBody>
          <a:bodyPr/>
          <a:lstStyle/>
          <a:p>
            <a:pPr>
              <a:defRPr/>
            </a:pPr>
            <a:endParaRPr lang="el-GR"/>
          </a:p>
        </p:txBody>
      </p:sp>
      <p:sp>
        <p:nvSpPr>
          <p:cNvPr id="4" name="Θέση αριθμού διαφάνειας 3">
            <a:extLst>
              <a:ext uri="{FF2B5EF4-FFF2-40B4-BE49-F238E27FC236}">
                <a16:creationId xmlns:a16="http://schemas.microsoft.com/office/drawing/2014/main" id="{2AF72980-32DA-B54F-9AE2-E15383844D14}"/>
              </a:ext>
            </a:extLst>
          </p:cNvPr>
          <p:cNvSpPr>
            <a:spLocks noGrp="1"/>
          </p:cNvSpPr>
          <p:nvPr>
            <p:ph type="sldNum" sz="quarter" idx="12"/>
          </p:nvPr>
        </p:nvSpPr>
        <p:spPr/>
        <p:txBody>
          <a:bodyPr/>
          <a:lstStyle/>
          <a:p>
            <a:pPr>
              <a:defRPr/>
            </a:pPr>
            <a:fld id="{EBA97FF3-5F86-4EA0-BE24-6DCD226C637C}" type="slidenum">
              <a:rPr lang="el-GR" smtClean="0"/>
              <a:pPr>
                <a:defRPr/>
              </a:pPr>
              <a:t>‹#›</a:t>
            </a:fld>
            <a:endParaRPr lang="el-GR"/>
          </a:p>
        </p:txBody>
      </p:sp>
    </p:spTree>
    <p:extLst>
      <p:ext uri="{BB962C8B-B14F-4D97-AF65-F5344CB8AC3E}">
        <p14:creationId xmlns:p14="http://schemas.microsoft.com/office/powerpoint/2010/main" val="214338275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B27A5-A374-671F-723E-01901D3759F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4AF688A-A621-81E4-7BE9-3DE511BA64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9601BB4C-C779-2BED-80B9-0005AEB378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B6BD3C8-58CB-4151-02B2-297CAB978D27}"/>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FF98A2B0-EF51-8851-F820-E0A8B5C4F82A}"/>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63AE0C73-B300-850E-7584-97591B1C4685}"/>
              </a:ext>
            </a:extLst>
          </p:cNvPr>
          <p:cNvSpPr>
            <a:spLocks noGrp="1"/>
          </p:cNvSpPr>
          <p:nvPr>
            <p:ph type="sldNum" sz="quarter" idx="12"/>
          </p:nvPr>
        </p:nvSpPr>
        <p:spPr/>
        <p:txBody>
          <a:bodyPr/>
          <a:lstStyle/>
          <a:p>
            <a:pPr>
              <a:defRPr/>
            </a:pPr>
            <a:fld id="{CDB700F1-5211-4FF2-BF60-C2BEC671DAE2}" type="slidenum">
              <a:rPr lang="el-GR" smtClean="0"/>
              <a:pPr>
                <a:defRPr/>
              </a:pPr>
              <a:t>‹#›</a:t>
            </a:fld>
            <a:endParaRPr lang="el-GR"/>
          </a:p>
        </p:txBody>
      </p:sp>
    </p:spTree>
    <p:extLst>
      <p:ext uri="{BB962C8B-B14F-4D97-AF65-F5344CB8AC3E}">
        <p14:creationId xmlns:p14="http://schemas.microsoft.com/office/powerpoint/2010/main" val="13215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C3BF7-6FD4-FC74-A7E7-44361C305BCF}"/>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A236E563-237E-6866-9A26-3C7DD6F2AB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Θέση κειμένου 3">
            <a:extLst>
              <a:ext uri="{FF2B5EF4-FFF2-40B4-BE49-F238E27FC236}">
                <a16:creationId xmlns:a16="http://schemas.microsoft.com/office/drawing/2014/main" id="{E7AC7E4A-80EB-17CC-FF26-72C0511FFC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007E8A6-2B00-356C-1701-97FC1A987F6C}"/>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CCF446CE-5F07-199D-9227-0574E594F5A5}"/>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23A0C8D6-7F60-6B2C-5F36-A40E2BEB60EB}"/>
              </a:ext>
            </a:extLst>
          </p:cNvPr>
          <p:cNvSpPr>
            <a:spLocks noGrp="1"/>
          </p:cNvSpPr>
          <p:nvPr>
            <p:ph type="sldNum" sz="quarter" idx="12"/>
          </p:nvPr>
        </p:nvSpPr>
        <p:spPr/>
        <p:txBody>
          <a:bodyPr/>
          <a:lstStyle/>
          <a:p>
            <a:pPr>
              <a:defRPr/>
            </a:pPr>
            <a:fld id="{7A9178FB-1421-4147-ADAD-128820A4A139}" type="slidenum">
              <a:rPr lang="el-GR" smtClean="0"/>
              <a:pPr>
                <a:defRPr/>
              </a:pPr>
              <a:t>‹#›</a:t>
            </a:fld>
            <a:endParaRPr lang="el-GR"/>
          </a:p>
        </p:txBody>
      </p:sp>
    </p:spTree>
    <p:extLst>
      <p:ext uri="{BB962C8B-B14F-4D97-AF65-F5344CB8AC3E}">
        <p14:creationId xmlns:p14="http://schemas.microsoft.com/office/powerpoint/2010/main" val="232084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47E65B3-D174-97F6-524E-B1124B2E08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5A5B8F1-ADB5-E34E-A198-5EA62501F3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39B1E60-3ACC-A6FA-D617-B7706BCCBED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l-GR"/>
          </a:p>
        </p:txBody>
      </p:sp>
      <p:sp>
        <p:nvSpPr>
          <p:cNvPr id="5" name="Θέση υποσέλιδου 4">
            <a:extLst>
              <a:ext uri="{FF2B5EF4-FFF2-40B4-BE49-F238E27FC236}">
                <a16:creationId xmlns:a16="http://schemas.microsoft.com/office/drawing/2014/main" id="{BA7D97B9-5904-1DC9-1D68-C99E8EA938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p>
        </p:txBody>
      </p:sp>
      <p:sp>
        <p:nvSpPr>
          <p:cNvPr id="6" name="Θέση αριθμού διαφάνειας 5">
            <a:extLst>
              <a:ext uri="{FF2B5EF4-FFF2-40B4-BE49-F238E27FC236}">
                <a16:creationId xmlns:a16="http://schemas.microsoft.com/office/drawing/2014/main" id="{03159F2B-D738-CC70-642E-209A47270C1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BA97FF3-5F86-4EA0-BE24-6DCD226C637C}" type="slidenum">
              <a:rPr lang="el-GR" smtClean="0"/>
              <a:pPr>
                <a:defRPr/>
              </a:pPr>
              <a:t>‹#›</a:t>
            </a:fld>
            <a:endParaRPr lang="el-GR"/>
          </a:p>
        </p:txBody>
      </p:sp>
    </p:spTree>
    <p:extLst>
      <p:ext uri="{BB962C8B-B14F-4D97-AF65-F5344CB8AC3E}">
        <p14:creationId xmlns:p14="http://schemas.microsoft.com/office/powerpoint/2010/main" val="2362726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76EA97-F108-CBAC-9BB6-FA91AB3DFBC4}"/>
              </a:ext>
            </a:extLst>
          </p:cNvPr>
          <p:cNvSpPr>
            <a:spLocks noGrp="1"/>
          </p:cNvSpPr>
          <p:nvPr>
            <p:ph type="ctrTitle"/>
          </p:nvPr>
        </p:nvSpPr>
        <p:spPr>
          <a:xfrm>
            <a:off x="76200" y="2133600"/>
            <a:ext cx="8991600" cy="708025"/>
          </a:xfrm>
        </p:spPr>
        <p:txBody>
          <a:bodyPr>
            <a:normAutofit/>
          </a:bodyPr>
          <a:lstStyle/>
          <a:p>
            <a:r>
              <a:rPr lang="el-GR" altLang="el-GR" sz="4400" b="1" dirty="0">
                <a:solidFill>
                  <a:srgbClr val="0070C0"/>
                </a:solidFill>
                <a:latin typeface="+mn-lt"/>
              </a:rPr>
              <a:t>Η Κβαντική Θεωρία &amp; η Θέση </a:t>
            </a:r>
            <a:r>
              <a:rPr lang="en-US" altLang="el-GR" sz="4400" b="1" dirty="0">
                <a:solidFill>
                  <a:srgbClr val="0070C0"/>
                </a:solidFill>
                <a:latin typeface="+mn-lt"/>
              </a:rPr>
              <a:t>Forman</a:t>
            </a:r>
            <a:endParaRPr lang="en-US" sz="4400" b="1" dirty="0">
              <a:latin typeface="+mn-lt"/>
            </a:endParaRPr>
          </a:p>
        </p:txBody>
      </p:sp>
      <p:sp>
        <p:nvSpPr>
          <p:cNvPr id="3" name="Υπότιτλος 2">
            <a:extLst>
              <a:ext uri="{FF2B5EF4-FFF2-40B4-BE49-F238E27FC236}">
                <a16:creationId xmlns:a16="http://schemas.microsoft.com/office/drawing/2014/main" id="{3F03AAE5-9BF7-4AC5-6AC6-05704DD5F4C6}"/>
              </a:ext>
            </a:extLst>
          </p:cNvPr>
          <p:cNvSpPr>
            <a:spLocks noGrp="1"/>
          </p:cNvSpPr>
          <p:nvPr>
            <p:ph type="subTitle" idx="1"/>
          </p:nvPr>
        </p:nvSpPr>
        <p:spPr>
          <a:xfrm>
            <a:off x="609600" y="3886200"/>
            <a:ext cx="7924800" cy="1752600"/>
          </a:xfrm>
        </p:spPr>
        <p:txBody>
          <a:bodyPr>
            <a:normAutofit/>
          </a:bodyPr>
          <a:lstStyle/>
          <a:p>
            <a:r>
              <a:rPr lang="el-GR" sz="3200" dirty="0">
                <a:solidFill>
                  <a:schemeClr val="tx1"/>
                </a:solidFill>
              </a:rPr>
              <a:t>Θόδωρος Αραμπατζής &amp; Κώστας Ταμπάκης</a:t>
            </a:r>
          </a:p>
          <a:p>
            <a:r>
              <a:rPr lang="en-US" sz="3200" dirty="0">
                <a:solidFill>
                  <a:schemeClr val="tx1"/>
                </a:solidFill>
              </a:rPr>
              <a:t>12</a:t>
            </a:r>
            <a:r>
              <a:rPr lang="el-GR" sz="3200" dirty="0">
                <a:solidFill>
                  <a:schemeClr val="tx1"/>
                </a:solidFill>
              </a:rPr>
              <a:t>/</a:t>
            </a:r>
            <a:r>
              <a:rPr lang="en-US" sz="3200" dirty="0">
                <a:solidFill>
                  <a:schemeClr val="tx1"/>
                </a:solidFill>
              </a:rPr>
              <a:t>1</a:t>
            </a:r>
            <a:r>
              <a:rPr lang="el-GR" sz="3200" dirty="0">
                <a:solidFill>
                  <a:schemeClr val="tx1"/>
                </a:solidFill>
              </a:rPr>
              <a:t>2/2023</a:t>
            </a:r>
          </a:p>
        </p:txBody>
      </p:sp>
    </p:spTree>
    <p:extLst>
      <p:ext uri="{BB962C8B-B14F-4D97-AF65-F5344CB8AC3E}">
        <p14:creationId xmlns:p14="http://schemas.microsoft.com/office/powerpoint/2010/main" val="399687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329F84-789B-45FF-B1FC-681AB17255E0}"/>
              </a:ext>
            </a:extLst>
          </p:cNvPr>
          <p:cNvSpPr>
            <a:spLocks noGrp="1"/>
          </p:cNvSpPr>
          <p:nvPr>
            <p:ph type="title"/>
          </p:nvPr>
        </p:nvSpPr>
        <p:spPr>
          <a:xfrm>
            <a:off x="457200" y="152400"/>
            <a:ext cx="8229600" cy="914400"/>
          </a:xfrm>
        </p:spPr>
        <p:txBody>
          <a:bodyPr>
            <a:noAutofit/>
          </a:bodyPr>
          <a:lstStyle/>
          <a:p>
            <a:pPr algn="ctr"/>
            <a:r>
              <a:rPr lang="el-GR" sz="3600" b="1" dirty="0">
                <a:solidFill>
                  <a:srgbClr val="0070C0"/>
                </a:solidFill>
              </a:rPr>
              <a:t>Η θέση του </a:t>
            </a:r>
            <a:r>
              <a:rPr lang="en-US" sz="3600" b="1" dirty="0">
                <a:solidFill>
                  <a:srgbClr val="0070C0"/>
                </a:solidFill>
              </a:rPr>
              <a:t>Kuhn</a:t>
            </a:r>
            <a:r>
              <a:rPr lang="el-GR" sz="3600" b="1" dirty="0">
                <a:solidFill>
                  <a:srgbClr val="0070C0"/>
                </a:solidFill>
              </a:rPr>
              <a:t> για τις απαρχές της κβαντικής ασυνέχειας</a:t>
            </a:r>
            <a:endParaRPr lang="en-US" sz="3600" b="1" dirty="0">
              <a:solidFill>
                <a:srgbClr val="0070C0"/>
              </a:solidFill>
            </a:endParaRPr>
          </a:p>
        </p:txBody>
      </p:sp>
      <p:pic>
        <p:nvPicPr>
          <p:cNvPr id="7" name="Θέση περιεχομένου 6">
            <a:extLst>
              <a:ext uri="{FF2B5EF4-FFF2-40B4-BE49-F238E27FC236}">
                <a16:creationId xmlns:a16="http://schemas.microsoft.com/office/drawing/2014/main" id="{1D50CCEF-4B2C-4D56-B268-600FD6F096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350964"/>
            <a:ext cx="4141595" cy="5354636"/>
          </a:xfrm>
        </p:spPr>
      </p:pic>
      <p:pic>
        <p:nvPicPr>
          <p:cNvPr id="5" name="Picture 2" descr="C:\Users\Θόδωρος\Desktop\Thomas Kuhn.jpg">
            <a:extLst>
              <a:ext uri="{FF2B5EF4-FFF2-40B4-BE49-F238E27FC236}">
                <a16:creationId xmlns:a16="http://schemas.microsoft.com/office/drawing/2014/main" id="{61B788D5-BE27-41FE-BBDC-F4F32509CC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3399" y="1808457"/>
            <a:ext cx="3693427" cy="463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4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F902C93-36D3-B3BC-ABC3-DE094628A6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031" y="764646"/>
            <a:ext cx="7829937" cy="5328707"/>
          </a:xfrm>
        </p:spPr>
      </p:pic>
    </p:spTree>
    <p:extLst>
      <p:ext uri="{BB962C8B-B14F-4D97-AF65-F5344CB8AC3E}">
        <p14:creationId xmlns:p14="http://schemas.microsoft.com/office/powerpoint/2010/main" val="40145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304800" y="76200"/>
            <a:ext cx="8458200" cy="762000"/>
          </a:xfrm>
        </p:spPr>
        <p:txBody>
          <a:bodyPr>
            <a:noAutofit/>
          </a:bodyPr>
          <a:lstStyle/>
          <a:p>
            <a:pPr algn="ctr"/>
            <a:r>
              <a:rPr lang="el-GR" sz="4000" b="1" dirty="0">
                <a:solidFill>
                  <a:srgbClr val="0070C0"/>
                </a:solidFill>
                <a:latin typeface="Calibri" panose="020F0502020204030204" pitchFamily="34" charset="0"/>
                <a:cs typeface="Calibri" panose="020F0502020204030204" pitchFamily="34" charset="0"/>
              </a:rPr>
              <a:t>Η κβαντική θεωρία του ατόμου</a:t>
            </a:r>
          </a:p>
        </p:txBody>
      </p:sp>
      <p:sp>
        <p:nvSpPr>
          <p:cNvPr id="3" name="Θέση κειμένου 2"/>
          <p:cNvSpPr>
            <a:spLocks noGrp="1"/>
          </p:cNvSpPr>
          <p:nvPr>
            <p:ph type="body" idx="1"/>
          </p:nvPr>
        </p:nvSpPr>
        <p:spPr>
          <a:xfrm>
            <a:off x="89647" y="1317812"/>
            <a:ext cx="4041775" cy="457200"/>
          </a:xfrm>
        </p:spPr>
        <p:txBody>
          <a:bodyPr>
            <a:normAutofit lnSpcReduction="10000"/>
          </a:bodyPr>
          <a:lstStyle/>
          <a:p>
            <a:pPr algn="ctr">
              <a:defRPr/>
            </a:pPr>
            <a:r>
              <a:rPr lang="en-US" sz="2800" dirty="0"/>
              <a:t>Niels Bohr, 1885-1962</a:t>
            </a:r>
            <a:endParaRPr lang="el-GR" sz="2800" dirty="0"/>
          </a:p>
        </p:txBody>
      </p:sp>
      <p:sp>
        <p:nvSpPr>
          <p:cNvPr id="4" name="Θέση κειμένου 3"/>
          <p:cNvSpPr>
            <a:spLocks noGrp="1"/>
          </p:cNvSpPr>
          <p:nvPr>
            <p:ph type="body" sz="half" idx="3"/>
          </p:nvPr>
        </p:nvSpPr>
        <p:spPr>
          <a:xfrm>
            <a:off x="4131422" y="1308847"/>
            <a:ext cx="4922931" cy="457200"/>
          </a:xfrm>
        </p:spPr>
        <p:txBody>
          <a:bodyPr>
            <a:normAutofit lnSpcReduction="10000"/>
          </a:bodyPr>
          <a:lstStyle/>
          <a:p>
            <a:pPr algn="ctr">
              <a:defRPr/>
            </a:pPr>
            <a:r>
              <a:rPr lang="en-US" sz="2800" dirty="0"/>
              <a:t>Arnold </a:t>
            </a:r>
            <a:r>
              <a:rPr lang="en-US" sz="2800" dirty="0" err="1"/>
              <a:t>Sommerfeld</a:t>
            </a:r>
            <a:r>
              <a:rPr lang="en-US" sz="2800" dirty="0"/>
              <a:t>, 1868-1951</a:t>
            </a:r>
            <a:endParaRPr lang="el-GR" sz="2800" dirty="0"/>
          </a:p>
        </p:txBody>
      </p:sp>
      <p:pic>
        <p:nvPicPr>
          <p:cNvPr id="8197" name="Θέση περιεχομένου 6"/>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335" y="1905000"/>
            <a:ext cx="3200400" cy="4484687"/>
          </a:xfrm>
        </p:spPr>
      </p:pic>
      <p:pic>
        <p:nvPicPr>
          <p:cNvPr id="8198" name="Θέση περιεχομένου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67262" y="1905000"/>
            <a:ext cx="3879850" cy="4465638"/>
          </a:xfrm>
        </p:spPr>
      </p:pic>
    </p:spTree>
    <p:extLst>
      <p:ext uri="{BB962C8B-B14F-4D97-AF65-F5344CB8AC3E}">
        <p14:creationId xmlns:p14="http://schemas.microsoft.com/office/powerpoint/2010/main" val="195189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n-US" sz="3600" b="1" dirty="0">
                <a:solidFill>
                  <a:srgbClr val="0070C0"/>
                </a:solidFill>
                <a:latin typeface="+mn-lt"/>
              </a:rPr>
              <a:t>Bohr 1913</a:t>
            </a:r>
            <a:br>
              <a:rPr lang="en-US" sz="3600" b="1" dirty="0">
                <a:solidFill>
                  <a:srgbClr val="0070C0"/>
                </a:solidFill>
                <a:latin typeface="+mn-lt"/>
              </a:rPr>
            </a:br>
            <a:r>
              <a:rPr lang="el-GR" sz="3600" b="1" dirty="0">
                <a:solidFill>
                  <a:srgbClr val="0070C0"/>
                </a:solidFill>
                <a:latin typeface="+mn-lt"/>
              </a:rPr>
              <a:t>Οι στάσιμες καταστάσεις</a:t>
            </a:r>
            <a:r>
              <a:rPr lang="en-US" sz="3600" b="1" dirty="0">
                <a:solidFill>
                  <a:srgbClr val="0070C0"/>
                </a:solidFill>
                <a:latin typeface="+mn-lt"/>
              </a:rPr>
              <a:t> </a:t>
            </a:r>
            <a:r>
              <a:rPr lang="el-GR" sz="3600" b="1" dirty="0">
                <a:solidFill>
                  <a:srgbClr val="0070C0"/>
                </a:solidFill>
                <a:latin typeface="+mn-lt"/>
              </a:rPr>
              <a:t>του ατόμου</a:t>
            </a: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931894"/>
            <a:ext cx="4766562" cy="4358000"/>
          </a:xfrm>
        </p:spPr>
      </p:pic>
      <p:sp>
        <p:nvSpPr>
          <p:cNvPr id="4" name="Θέση περιεχομένου 3"/>
          <p:cNvSpPr>
            <a:spLocks noGrp="1"/>
          </p:cNvSpPr>
          <p:nvPr>
            <p:ph sz="half" idx="2"/>
          </p:nvPr>
        </p:nvSpPr>
        <p:spPr>
          <a:xfrm>
            <a:off x="5181600" y="1905000"/>
            <a:ext cx="3810000" cy="3810000"/>
          </a:xfrm>
        </p:spPr>
        <p:txBody>
          <a:bodyPr/>
          <a:lstStyle/>
          <a:p>
            <a:endParaRPr lang="el-GR" sz="4000" i="1" dirty="0">
              <a:latin typeface="Times New Roman" pitchFamily="18" charset="0"/>
              <a:cs typeface="Times New Roman" pitchFamily="18" charset="0"/>
            </a:endParaRPr>
          </a:p>
          <a:p>
            <a:endParaRPr lang="el-GR" sz="4000" i="1" dirty="0">
              <a:latin typeface="Times New Roman" pitchFamily="18" charset="0"/>
              <a:cs typeface="Times New Roman" pitchFamily="18" charset="0"/>
            </a:endParaRPr>
          </a:p>
          <a:p>
            <a:pPr marL="0" indent="0" algn="ctr">
              <a:buNone/>
            </a:pPr>
            <a:r>
              <a:rPr lang="en-US" sz="4000" i="1" dirty="0">
                <a:latin typeface="Calibri" panose="020F0502020204030204" pitchFamily="34" charset="0"/>
                <a:cs typeface="Calibri" panose="020F0502020204030204" pitchFamily="34" charset="0"/>
              </a:rPr>
              <a:t>h </a:t>
            </a:r>
            <a:r>
              <a:rPr lang="el-GR" sz="4000" i="1" dirty="0">
                <a:latin typeface="Calibri" panose="020F0502020204030204" pitchFamily="34" charset="0"/>
                <a:cs typeface="Calibri" panose="020F0502020204030204" pitchFamily="34" charset="0"/>
              </a:rPr>
              <a:t>ν </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W</a:t>
            </a:r>
            <a:r>
              <a:rPr lang="en-US" sz="4000" i="1" baseline="-25000" dirty="0" err="1">
                <a:latin typeface="Calibri" panose="020F0502020204030204" pitchFamily="34" charset="0"/>
                <a:cs typeface="Calibri" panose="020F0502020204030204" pitchFamily="34" charset="0"/>
              </a:rPr>
              <a:t>n</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W</a:t>
            </a:r>
            <a:r>
              <a:rPr lang="en-US" sz="4000" i="1" baseline="-25000" dirty="0" err="1">
                <a:latin typeface="Calibri" panose="020F0502020204030204" pitchFamily="34" charset="0"/>
                <a:cs typeface="Calibri" panose="020F0502020204030204" pitchFamily="34" charset="0"/>
              </a:rPr>
              <a:t>m</a:t>
            </a:r>
            <a:endParaRPr lang="el-GR" sz="4000" dirty="0">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255389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92162"/>
          </a:xfrm>
        </p:spPr>
        <p:txBody>
          <a:bodyPr/>
          <a:lstStyle/>
          <a:p>
            <a:pPr algn="ctr"/>
            <a:r>
              <a:rPr lang="el-GR" sz="3600" b="1" dirty="0">
                <a:solidFill>
                  <a:srgbClr val="0070C0"/>
                </a:solidFill>
                <a:latin typeface="+mn-lt"/>
              </a:rPr>
              <a:t>Η «ελεύθερη βούληση» του ηλεκτρονίου</a:t>
            </a:r>
            <a:endParaRPr lang="el-GR" sz="4000" b="1" dirty="0">
              <a:solidFill>
                <a:srgbClr val="0070C0"/>
              </a:solidFill>
              <a:latin typeface="+mn-lt"/>
            </a:endParaRPr>
          </a:p>
        </p:txBody>
      </p:sp>
      <p:sp>
        <p:nvSpPr>
          <p:cNvPr id="3" name="Θέση περιεχομένου 2"/>
          <p:cNvSpPr>
            <a:spLocks noGrp="1"/>
          </p:cNvSpPr>
          <p:nvPr>
            <p:ph sz="half" idx="1"/>
          </p:nvPr>
        </p:nvSpPr>
        <p:spPr>
          <a:xfrm>
            <a:off x="4876800" y="1828800"/>
            <a:ext cx="4038600" cy="3886200"/>
          </a:xfrm>
        </p:spPr>
        <p:txBody>
          <a:bodyPr>
            <a:normAutofit/>
          </a:bodyPr>
          <a:lstStyle/>
          <a:p>
            <a:pPr>
              <a:spcBef>
                <a:spcPts val="1200"/>
              </a:spcBef>
              <a:spcAft>
                <a:spcPts val="1200"/>
              </a:spcAft>
            </a:pPr>
            <a:r>
              <a:rPr lang="el-GR" dirty="0"/>
              <a:t>Η αντίδραση του </a:t>
            </a:r>
            <a:r>
              <a:rPr lang="en-US" dirty="0"/>
              <a:t>Ernest </a:t>
            </a:r>
            <a:r>
              <a:rPr lang="el-GR" dirty="0" err="1"/>
              <a:t>Rutherford</a:t>
            </a:r>
            <a:r>
              <a:rPr lang="en-US" dirty="0"/>
              <a:t> (1871-1937)</a:t>
            </a:r>
            <a:r>
              <a:rPr lang="el-GR" dirty="0"/>
              <a:t>: «το ηλεκτρόνιο πρέπει να αποφασίζει σε ποια συχνότητα πρόκειται να δονηθεί όταν περνά από μια στάσιμη κατάσταση σε μια άλλη» (επιστολή στον </a:t>
            </a:r>
            <a:r>
              <a:rPr lang="el-GR" dirty="0" err="1"/>
              <a:t>Bohr</a:t>
            </a:r>
            <a:r>
              <a:rPr lang="el-GR" dirty="0"/>
              <a:t>, 20 Μαρτίου 1913).</a:t>
            </a:r>
          </a:p>
          <a:p>
            <a:pPr>
              <a:spcBef>
                <a:spcPts val="1200"/>
              </a:spcBef>
              <a:spcAft>
                <a:spcPts val="1200"/>
              </a:spcAft>
            </a:pPr>
            <a:r>
              <a:rPr lang="el-GR" dirty="0"/>
              <a:t>Δηλαδή, η έλλειψη </a:t>
            </a:r>
            <a:r>
              <a:rPr lang="el-GR" dirty="0" err="1"/>
              <a:t>αιτιακής</a:t>
            </a:r>
            <a:r>
              <a:rPr lang="el-GR" dirty="0"/>
              <a:t> εξήγησης των κβαντικών μεταπτώσεων συνιστά μειονέκτημα της θεωρίας.</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742" y="1905000"/>
            <a:ext cx="3985846" cy="3657600"/>
          </a:xfrm>
        </p:spPr>
      </p:pic>
    </p:spTree>
    <p:extLst>
      <p:ext uri="{BB962C8B-B14F-4D97-AF65-F5344CB8AC3E}">
        <p14:creationId xmlns:p14="http://schemas.microsoft.com/office/powerpoint/2010/main" val="261004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15962"/>
          </a:xfrm>
        </p:spPr>
        <p:txBody>
          <a:bodyPr>
            <a:noAutofit/>
          </a:bodyPr>
          <a:lstStyle/>
          <a:p>
            <a:pPr algn="ctr"/>
            <a:r>
              <a:rPr lang="el-GR" altLang="el-GR" sz="4000" b="1" dirty="0">
                <a:solidFill>
                  <a:srgbClr val="0070C0"/>
                </a:solidFill>
                <a:latin typeface="+mn-lt"/>
              </a:rPr>
              <a:t>Οι πρώτες αντιδράσεις </a:t>
            </a:r>
            <a:endParaRPr lang="el-GR" sz="4000" b="1" dirty="0">
              <a:solidFill>
                <a:srgbClr val="0070C0"/>
              </a:solidFill>
              <a:latin typeface="+mn-lt"/>
            </a:endParaRPr>
          </a:p>
        </p:txBody>
      </p:sp>
      <p:sp>
        <p:nvSpPr>
          <p:cNvPr id="3" name="Θέση κειμένου 2"/>
          <p:cNvSpPr>
            <a:spLocks noGrp="1"/>
          </p:cNvSpPr>
          <p:nvPr>
            <p:ph type="body" idx="1"/>
          </p:nvPr>
        </p:nvSpPr>
        <p:spPr>
          <a:xfrm>
            <a:off x="474837" y="1081311"/>
            <a:ext cx="4040188" cy="639762"/>
          </a:xfrm>
        </p:spPr>
        <p:txBody>
          <a:bodyPr anchor="ctr"/>
          <a:lstStyle/>
          <a:p>
            <a:pPr algn="ctr"/>
            <a:r>
              <a:rPr lang="en-US" altLang="el-GR" sz="2800" dirty="0"/>
              <a:t>J.</a:t>
            </a:r>
            <a:r>
              <a:rPr lang="el-GR" altLang="el-GR" sz="2800" dirty="0"/>
              <a:t> </a:t>
            </a:r>
            <a:r>
              <a:rPr lang="en-US" altLang="el-GR" sz="2800" dirty="0"/>
              <a:t>J.</a:t>
            </a:r>
            <a:r>
              <a:rPr lang="el-GR" altLang="el-GR" sz="2800" dirty="0"/>
              <a:t> </a:t>
            </a:r>
            <a:r>
              <a:rPr lang="el-GR" altLang="el-GR" sz="2800" dirty="0" err="1"/>
              <a:t>Thomson</a:t>
            </a:r>
            <a:r>
              <a:rPr lang="en-US" altLang="el-GR" sz="2800" dirty="0"/>
              <a:t>, 1856-1940</a:t>
            </a:r>
            <a:endParaRPr lang="el-GR" sz="2800" dirty="0"/>
          </a:p>
        </p:txBody>
      </p:sp>
      <p:sp>
        <p:nvSpPr>
          <p:cNvPr id="4" name="Θέση κειμένου 3"/>
          <p:cNvSpPr>
            <a:spLocks noGrp="1"/>
          </p:cNvSpPr>
          <p:nvPr>
            <p:ph type="body" sz="half" idx="3"/>
          </p:nvPr>
        </p:nvSpPr>
        <p:spPr>
          <a:xfrm>
            <a:off x="4645026" y="1535113"/>
            <a:ext cx="4041775" cy="639762"/>
          </a:xfrm>
        </p:spPr>
        <p:txBody>
          <a:bodyPr anchor="ctr">
            <a:normAutofit/>
          </a:bodyPr>
          <a:lstStyle/>
          <a:p>
            <a:endParaRPr lang="en-US" altLang="el-GR" dirty="0"/>
          </a:p>
          <a:p>
            <a:endParaRPr lang="el-GR" dirty="0"/>
          </a:p>
        </p:txBody>
      </p:sp>
      <p:sp>
        <p:nvSpPr>
          <p:cNvPr id="5" name="Θέση περιεχομένου 4"/>
          <p:cNvSpPr>
            <a:spLocks noGrp="1"/>
          </p:cNvSpPr>
          <p:nvPr>
            <p:ph sz="quarter" idx="2"/>
          </p:nvPr>
        </p:nvSpPr>
        <p:spPr>
          <a:xfrm>
            <a:off x="4876800" y="1981201"/>
            <a:ext cx="3867182" cy="4495800"/>
          </a:xfrm>
        </p:spPr>
        <p:txBody>
          <a:bodyPr/>
          <a:lstStyle/>
          <a:p>
            <a:pPr marL="0" indent="0">
              <a:buNone/>
            </a:pPr>
            <a:r>
              <a:rPr lang="el-GR" altLang="el-GR" sz="2800" dirty="0"/>
              <a:t>«οι συνήθεις μηχανικές αρχές … επαρκούν πλήρως για να εξηγήσουν τα λεγόμενα κβαντικά φαινόμενα» (</a:t>
            </a:r>
            <a:r>
              <a:rPr lang="en-US" altLang="el-GR" sz="2800" dirty="0"/>
              <a:t>J. L. </a:t>
            </a:r>
            <a:r>
              <a:rPr lang="el-GR" altLang="el-GR" sz="2800" dirty="0"/>
              <a:t> </a:t>
            </a:r>
            <a:r>
              <a:rPr lang="en-US" altLang="el-GR" sz="2800" dirty="0" err="1"/>
              <a:t>Heilbron</a:t>
            </a:r>
            <a:r>
              <a:rPr lang="en-US" altLang="el-GR" sz="2800" dirty="0"/>
              <a:t>, “Lectures on the History of Atomic Physics 1900-1922,” 1977</a:t>
            </a:r>
            <a:r>
              <a:rPr lang="el-GR" altLang="el-GR" sz="2800" dirty="0"/>
              <a:t>, </a:t>
            </a:r>
            <a:r>
              <a:rPr lang="el-GR" altLang="el-GR" sz="2800" dirty="0" err="1"/>
              <a:t>σελ</a:t>
            </a:r>
            <a:r>
              <a:rPr lang="en-US" altLang="el-GR" sz="2800" dirty="0"/>
              <a:t>. </a:t>
            </a:r>
            <a:r>
              <a:rPr lang="el-GR" altLang="el-GR" sz="2800" dirty="0"/>
              <a:t>72)</a:t>
            </a:r>
            <a:r>
              <a:rPr lang="en-US" altLang="el-GR" sz="2800" dirty="0"/>
              <a:t>.</a:t>
            </a:r>
            <a:endParaRPr lang="el-GR" altLang="el-GR" sz="2800" dirty="0"/>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51263" y="1811785"/>
            <a:ext cx="3087337" cy="4823965"/>
          </a:xfrm>
        </p:spPr>
      </p:pic>
    </p:spTree>
    <p:extLst>
      <p:ext uri="{BB962C8B-B14F-4D97-AF65-F5344CB8AC3E}">
        <p14:creationId xmlns:p14="http://schemas.microsoft.com/office/powerpoint/2010/main" val="230724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81000" y="457200"/>
            <a:ext cx="4040188" cy="750887"/>
          </a:xfrm>
        </p:spPr>
        <p:txBody>
          <a:bodyPr anchor="ctr"/>
          <a:lstStyle/>
          <a:p>
            <a:pPr algn="ctr"/>
            <a:r>
              <a:rPr lang="el-GR" altLang="el-GR" sz="3200" dirty="0" err="1"/>
              <a:t>Otto</a:t>
            </a:r>
            <a:r>
              <a:rPr lang="el-GR" altLang="el-GR" sz="3200" dirty="0"/>
              <a:t> </a:t>
            </a:r>
            <a:r>
              <a:rPr lang="el-GR" altLang="el-GR" sz="3200" dirty="0" err="1"/>
              <a:t>Stern</a:t>
            </a:r>
            <a:r>
              <a:rPr lang="en-US" altLang="el-GR" sz="3200" dirty="0"/>
              <a:t>, 1888-1969</a:t>
            </a:r>
            <a:endParaRPr lang="el-GR" sz="3200" dirty="0"/>
          </a:p>
        </p:txBody>
      </p:sp>
      <p:sp>
        <p:nvSpPr>
          <p:cNvPr id="5" name="Θέση περιεχομένου 4"/>
          <p:cNvSpPr>
            <a:spLocks noGrp="1"/>
          </p:cNvSpPr>
          <p:nvPr>
            <p:ph sz="quarter" idx="2"/>
          </p:nvPr>
        </p:nvSpPr>
        <p:spPr>
          <a:xfrm>
            <a:off x="4724400" y="1828800"/>
            <a:ext cx="4192588" cy="4749466"/>
          </a:xfrm>
        </p:spPr>
        <p:txBody>
          <a:bodyPr/>
          <a:lstStyle/>
          <a:p>
            <a:pPr marL="137160" lvl="1" indent="0">
              <a:buClr>
                <a:schemeClr val="tx1">
                  <a:shade val="95000"/>
                </a:schemeClr>
              </a:buClr>
              <a:buSzPct val="65000"/>
              <a:buNone/>
            </a:pPr>
            <a:r>
              <a:rPr lang="el-GR" altLang="el-GR" sz="2800" dirty="0"/>
              <a:t>«Αν οι ανοησίες που μόλις δημοσίευσε ο </a:t>
            </a:r>
            <a:r>
              <a:rPr lang="en-US" altLang="el-GR" sz="2800" dirty="0"/>
              <a:t>Bohr </a:t>
            </a:r>
            <a:r>
              <a:rPr lang="el-GR" altLang="el-GR" sz="2800" dirty="0"/>
              <a:t>είναι σωστές, θα παρατήσω τη φυσική»</a:t>
            </a:r>
            <a:r>
              <a:rPr lang="en-US" altLang="el-GR" sz="2800" dirty="0"/>
              <a:t> </a:t>
            </a:r>
            <a:r>
              <a:rPr lang="el-GR" altLang="el-GR" sz="2800" dirty="0"/>
              <a:t>(</a:t>
            </a:r>
            <a:r>
              <a:rPr lang="en-US" altLang="el-GR" sz="2800" dirty="0"/>
              <a:t>G. Holton, “‘Success sanctifies the means’: Heisenberg, Oppenheimer, and the transition to modern physics”, 1984, </a:t>
            </a:r>
            <a:r>
              <a:rPr lang="el-GR" altLang="el-GR" sz="2800" dirty="0"/>
              <a:t>σ. 158).</a:t>
            </a:r>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84682" y="1317250"/>
            <a:ext cx="3713660" cy="5261018"/>
          </a:xfrm>
        </p:spPr>
      </p:pic>
    </p:spTree>
    <p:extLst>
      <p:ext uri="{BB962C8B-B14F-4D97-AF65-F5344CB8AC3E}">
        <p14:creationId xmlns:p14="http://schemas.microsoft.com/office/powerpoint/2010/main" val="333531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20227" y="304800"/>
            <a:ext cx="4040188" cy="750887"/>
          </a:xfrm>
        </p:spPr>
        <p:txBody>
          <a:bodyPr anchor="ctr"/>
          <a:lstStyle/>
          <a:p>
            <a:pPr algn="ctr"/>
            <a:r>
              <a:rPr lang="el-GR" altLang="el-GR" sz="2800" dirty="0" err="1"/>
              <a:t>Paul</a:t>
            </a:r>
            <a:r>
              <a:rPr lang="el-GR" altLang="el-GR" sz="2800" dirty="0"/>
              <a:t> </a:t>
            </a:r>
            <a:r>
              <a:rPr lang="el-GR" altLang="el-GR" sz="2800" dirty="0" err="1"/>
              <a:t>Ehrenfest</a:t>
            </a:r>
            <a:r>
              <a:rPr lang="el-GR" altLang="el-GR" sz="2800" dirty="0"/>
              <a:t>:</a:t>
            </a:r>
            <a:r>
              <a:rPr lang="en-US" altLang="el-GR" sz="2800" dirty="0"/>
              <a:t> 1880-1933</a:t>
            </a:r>
            <a:endParaRPr lang="el-GR" sz="2400" dirty="0"/>
          </a:p>
        </p:txBody>
      </p:sp>
      <p:sp>
        <p:nvSpPr>
          <p:cNvPr id="5" name="Θέση περιεχομένου 4"/>
          <p:cNvSpPr>
            <a:spLocks noGrp="1"/>
          </p:cNvSpPr>
          <p:nvPr>
            <p:ph sz="quarter" idx="2"/>
          </p:nvPr>
        </p:nvSpPr>
        <p:spPr>
          <a:xfrm>
            <a:off x="4876800" y="1447800"/>
            <a:ext cx="4040188" cy="5050731"/>
          </a:xfrm>
        </p:spPr>
        <p:txBody>
          <a:bodyPr/>
          <a:lstStyle/>
          <a:p>
            <a:pPr marL="137160" lvl="1" indent="0">
              <a:buClr>
                <a:schemeClr val="tx1">
                  <a:shade val="95000"/>
                </a:schemeClr>
              </a:buClr>
              <a:buSzPct val="65000"/>
              <a:buNone/>
            </a:pPr>
            <a:r>
              <a:rPr lang="el-GR" altLang="el-GR" sz="3000" dirty="0"/>
              <a:t>«Η θεωρία του </a:t>
            </a:r>
            <a:r>
              <a:rPr lang="el-GR" altLang="el-GR" sz="3000" dirty="0" err="1"/>
              <a:t>Bohr</a:t>
            </a:r>
            <a:r>
              <a:rPr lang="el-GR" altLang="el-GR" sz="3000" dirty="0"/>
              <a:t> μ’ έχει οδηγήσει σε απελπισία … Εάν αυτός είναι ο τρόπος για να επιτευχθεί ο στόχος, τότε θα πρέπει να πάψω να κάνω φυσική» (επιστολή στον </a:t>
            </a:r>
            <a:r>
              <a:rPr lang="en-US" altLang="el-GR" sz="3000" dirty="0"/>
              <a:t>Lorentz, 25 </a:t>
            </a:r>
            <a:r>
              <a:rPr lang="el-GR" altLang="el-GR" sz="3000" dirty="0"/>
              <a:t>Αυγούστου </a:t>
            </a:r>
            <a:r>
              <a:rPr lang="en-US" altLang="el-GR" sz="3000" dirty="0"/>
              <a:t>1913</a:t>
            </a:r>
            <a:r>
              <a:rPr lang="el-GR" altLang="el-GR" sz="3000" dirty="0"/>
              <a:t>).</a:t>
            </a:r>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1004" y="1161060"/>
            <a:ext cx="3766197" cy="5337471"/>
          </a:xfrm>
        </p:spPr>
      </p:pic>
    </p:spTree>
    <p:extLst>
      <p:ext uri="{BB962C8B-B14F-4D97-AF65-F5344CB8AC3E}">
        <p14:creationId xmlns:p14="http://schemas.microsoft.com/office/powerpoint/2010/main" val="257001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28600" y="600491"/>
            <a:ext cx="4255514" cy="694909"/>
          </a:xfrm>
        </p:spPr>
        <p:txBody>
          <a:bodyPr anchor="ctr"/>
          <a:lstStyle/>
          <a:p>
            <a:pPr algn="ctr"/>
            <a:r>
              <a:rPr lang="el-GR" altLang="el-GR" sz="2400" dirty="0" err="1"/>
              <a:t>Erwin</a:t>
            </a:r>
            <a:r>
              <a:rPr lang="el-GR" altLang="el-GR" sz="2400" dirty="0"/>
              <a:t> </a:t>
            </a:r>
            <a:r>
              <a:rPr lang="el-GR" altLang="el-GR" sz="2400" dirty="0" err="1"/>
              <a:t>Schrödinger</a:t>
            </a:r>
            <a:r>
              <a:rPr lang="en-US" altLang="el-GR" sz="2400" dirty="0"/>
              <a:t>, 1887-1961</a:t>
            </a:r>
            <a:endParaRPr lang="el-GR" sz="2400" dirty="0"/>
          </a:p>
        </p:txBody>
      </p:sp>
      <p:sp>
        <p:nvSpPr>
          <p:cNvPr id="5" name="Θέση περιεχομένου 4"/>
          <p:cNvSpPr>
            <a:spLocks noGrp="1"/>
          </p:cNvSpPr>
          <p:nvPr>
            <p:ph sz="quarter" idx="2"/>
          </p:nvPr>
        </p:nvSpPr>
        <p:spPr>
          <a:xfrm>
            <a:off x="4805650" y="1676400"/>
            <a:ext cx="4040188" cy="4612486"/>
          </a:xfrm>
        </p:spPr>
        <p:txBody>
          <a:bodyPr/>
          <a:lstStyle/>
          <a:p>
            <a:pPr marL="342900" lvl="1" indent="0">
              <a:buNone/>
            </a:pPr>
            <a:r>
              <a:rPr lang="el-GR" altLang="el-GR" sz="3600" dirty="0"/>
              <a:t>Η θεωρία του </a:t>
            </a:r>
            <a:r>
              <a:rPr lang="el-GR" altLang="el-GR" sz="3600" dirty="0" err="1"/>
              <a:t>Bohr</a:t>
            </a:r>
            <a:r>
              <a:rPr lang="el-GR" altLang="el-GR" sz="3600" dirty="0"/>
              <a:t> είναι «εκτρωματική» και «σχεδόν αδιανόητη» (επιστολή στον </a:t>
            </a:r>
            <a:r>
              <a:rPr lang="en-US" altLang="el-GR" sz="3600" dirty="0"/>
              <a:t>Lorentz, 6 </a:t>
            </a:r>
            <a:r>
              <a:rPr lang="el-GR" altLang="el-GR" sz="3600" dirty="0"/>
              <a:t>Ιουνίου </a:t>
            </a:r>
            <a:r>
              <a:rPr lang="en-US" altLang="el-GR" sz="3600" dirty="0"/>
              <a:t>1926</a:t>
            </a:r>
            <a:r>
              <a:rPr lang="el-GR" altLang="el-GR" sz="3600" dirty="0"/>
              <a:t>).</a:t>
            </a:r>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 y="1529469"/>
            <a:ext cx="3505200" cy="4911608"/>
          </a:xfrm>
        </p:spPr>
      </p:pic>
    </p:spTree>
    <p:extLst>
      <p:ext uri="{BB962C8B-B14F-4D97-AF65-F5344CB8AC3E}">
        <p14:creationId xmlns:p14="http://schemas.microsoft.com/office/powerpoint/2010/main" val="365947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normAutofit/>
          </a:bodyPr>
          <a:lstStyle/>
          <a:p>
            <a:pPr algn="ctr" eaLnBrk="1" hangingPunct="1"/>
            <a:r>
              <a:rPr lang="el-GR" sz="3600" b="1" dirty="0">
                <a:solidFill>
                  <a:srgbClr val="0070C0"/>
                </a:solidFill>
                <a:latin typeface="+mn-lt"/>
              </a:rPr>
              <a:t>Πιθανοκρατία &amp; ελεύθερη βούληση</a:t>
            </a:r>
          </a:p>
        </p:txBody>
      </p:sp>
      <p:sp>
        <p:nvSpPr>
          <p:cNvPr id="9219" name="Rectangle 3"/>
          <p:cNvSpPr>
            <a:spLocks noGrp="1" noChangeArrowheads="1"/>
          </p:cNvSpPr>
          <p:nvPr>
            <p:ph type="body" idx="1"/>
          </p:nvPr>
        </p:nvSpPr>
        <p:spPr>
          <a:xfrm>
            <a:off x="461211" y="1219200"/>
            <a:ext cx="8229600" cy="5410200"/>
          </a:xfrm>
        </p:spPr>
        <p:txBody>
          <a:bodyPr/>
          <a:lstStyle/>
          <a:p>
            <a:pPr eaLnBrk="1" hangingPunct="1">
              <a:spcBef>
                <a:spcPts val="1200"/>
              </a:spcBef>
              <a:spcAft>
                <a:spcPts val="1200"/>
              </a:spcAft>
            </a:pPr>
            <a:r>
              <a:rPr lang="en-US" sz="2800" dirty="0"/>
              <a:t>Einstein 1916: </a:t>
            </a:r>
            <a:r>
              <a:rPr lang="el-GR" sz="2800" dirty="0"/>
              <a:t>η εισαγωγή πιθανοτήτων στην κβαντική θεωρία του ατόμου</a:t>
            </a:r>
          </a:p>
          <a:p>
            <a:pPr lvl="1" eaLnBrk="1" hangingPunct="1">
              <a:spcBef>
                <a:spcPts val="1200"/>
              </a:spcBef>
              <a:spcAft>
                <a:spcPts val="1200"/>
              </a:spcAft>
            </a:pPr>
            <a:r>
              <a:rPr lang="el-GR" sz="2500" dirty="0"/>
              <a:t>σε κάθε κβαντική μετάπτωση αντιστοιχεί μία πιθανότητα</a:t>
            </a:r>
          </a:p>
          <a:p>
            <a:pPr lvl="1" eaLnBrk="1" hangingPunct="1">
              <a:spcBef>
                <a:spcPts val="1200"/>
              </a:spcBef>
              <a:spcAft>
                <a:spcPts val="1200"/>
              </a:spcAft>
            </a:pPr>
            <a:r>
              <a:rPr lang="el-GR" sz="2500" dirty="0"/>
              <a:t>συναγωγή του νόμου του </a:t>
            </a:r>
            <a:r>
              <a:rPr lang="en-US" sz="2500" dirty="0"/>
              <a:t>Planck </a:t>
            </a:r>
            <a:r>
              <a:rPr lang="el-GR" sz="2500" dirty="0"/>
              <a:t>για την ακτινοβολία του μέλανος σώματος</a:t>
            </a:r>
            <a:endParaRPr lang="en-US" sz="2500" dirty="0"/>
          </a:p>
          <a:p>
            <a:pPr eaLnBrk="1" hangingPunct="1">
              <a:spcBef>
                <a:spcPts val="1200"/>
              </a:spcBef>
              <a:spcAft>
                <a:spcPts val="1200"/>
              </a:spcAft>
            </a:pPr>
            <a:r>
              <a:rPr lang="en-US" sz="2800" dirty="0"/>
              <a:t>C. G. Darwin</a:t>
            </a:r>
            <a:r>
              <a:rPr lang="el-GR" sz="2800" dirty="0"/>
              <a:t> (</a:t>
            </a:r>
            <a:r>
              <a:rPr lang="el-GR" sz="2800" dirty="0" err="1"/>
              <a:t>εγγονός</a:t>
            </a:r>
            <a:r>
              <a:rPr lang="el-GR" sz="2800" dirty="0"/>
              <a:t> του Κάρολου Δαρβίνου) 1919: ένα από τα ενδεχόμενα που εξετάζουν οι φυσικοί είναι να αποδώσουν «ελεύθερη βούληση στα ηλεκτρόνια»</a:t>
            </a:r>
            <a:r>
              <a:rPr lang="en-US" sz="2800" dirty="0"/>
              <a:t> (</a:t>
            </a:r>
            <a:r>
              <a:rPr lang="el-GR" sz="2800" dirty="0"/>
              <a:t>παρατίθεται στο </a:t>
            </a:r>
            <a:r>
              <a:rPr lang="en-US" sz="2800" dirty="0"/>
              <a:t>Hendry, “Weimar Culture and Quantum</a:t>
            </a:r>
            <a:r>
              <a:rPr lang="el-GR" sz="2800" dirty="0"/>
              <a:t> </a:t>
            </a:r>
            <a:r>
              <a:rPr lang="en-US" sz="2800" dirty="0"/>
              <a:t>Causality,” 1980</a:t>
            </a:r>
            <a:r>
              <a:rPr lang="el-GR" sz="2800" dirty="0"/>
              <a:t>, σ. </a:t>
            </a:r>
            <a:r>
              <a:rPr lang="en-US" sz="2800" dirty="0"/>
              <a:t>162</a:t>
            </a:r>
            <a:r>
              <a:rPr lang="el-GR" sz="2800" dirty="0"/>
              <a:t>).</a:t>
            </a:r>
          </a:p>
        </p:txBody>
      </p:sp>
    </p:spTree>
    <p:extLst>
      <p:ext uri="{BB962C8B-B14F-4D97-AF65-F5344CB8AC3E}">
        <p14:creationId xmlns:p14="http://schemas.microsoft.com/office/powerpoint/2010/main" val="227133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533400"/>
          </a:xfrm>
        </p:spPr>
        <p:txBody>
          <a:bodyPr>
            <a:normAutofit fontScale="90000"/>
          </a:bodyPr>
          <a:lstStyle/>
          <a:p>
            <a:pPr algn="ctr" eaLnBrk="1" hangingPunct="1"/>
            <a:r>
              <a:rPr lang="en-US" altLang="el-GR" sz="4400" b="1" dirty="0">
                <a:solidFill>
                  <a:srgbClr val="0070C0"/>
                </a:solidFill>
                <a:latin typeface="+mn-lt"/>
              </a:rPr>
              <a:t>Outline</a:t>
            </a:r>
            <a:endParaRPr lang="el-GR" altLang="el-GR" sz="4000" b="1" dirty="0">
              <a:solidFill>
                <a:srgbClr val="0070C0"/>
              </a:solidFill>
              <a:latin typeface="+mn-lt"/>
            </a:endParaRPr>
          </a:p>
        </p:txBody>
      </p:sp>
      <p:sp>
        <p:nvSpPr>
          <p:cNvPr id="3075" name="Rectangle 3"/>
          <p:cNvSpPr>
            <a:spLocks noGrp="1" noChangeArrowheads="1"/>
          </p:cNvSpPr>
          <p:nvPr>
            <p:ph idx="1"/>
          </p:nvPr>
        </p:nvSpPr>
        <p:spPr>
          <a:xfrm>
            <a:off x="457200" y="1524000"/>
            <a:ext cx="8305800" cy="4800600"/>
          </a:xfrm>
        </p:spPr>
        <p:txBody>
          <a:bodyPr>
            <a:normAutofit/>
          </a:bodyPr>
          <a:lstStyle/>
          <a:p>
            <a:pPr marL="609600" indent="-609600" eaLnBrk="1" hangingPunct="1">
              <a:lnSpc>
                <a:spcPct val="80000"/>
              </a:lnSpc>
              <a:spcBef>
                <a:spcPts val="1200"/>
              </a:spcBef>
              <a:spcAft>
                <a:spcPts val="1200"/>
              </a:spcAft>
              <a:buFontTx/>
              <a:buAutoNum type="arabicPeriod"/>
            </a:pPr>
            <a:r>
              <a:rPr lang="el-GR" altLang="el-GR" sz="3200" dirty="0"/>
              <a:t>Η έννοια της κρίσης στην ΙΦΕ: </a:t>
            </a:r>
            <a:r>
              <a:rPr lang="en-US" altLang="el-GR" sz="3200" dirty="0"/>
              <a:t>Thomas Kuhn</a:t>
            </a:r>
          </a:p>
          <a:p>
            <a:pPr marL="609600" indent="-609600" eaLnBrk="1" hangingPunct="1">
              <a:lnSpc>
                <a:spcPct val="80000"/>
              </a:lnSpc>
              <a:spcBef>
                <a:spcPts val="1200"/>
              </a:spcBef>
              <a:spcAft>
                <a:spcPts val="1200"/>
              </a:spcAft>
              <a:buFontTx/>
              <a:buAutoNum type="arabicPeriod"/>
            </a:pPr>
            <a:r>
              <a:rPr lang="el-GR" altLang="el-GR" sz="3200" dirty="0"/>
              <a:t>Η κβαντική επανάσταση</a:t>
            </a:r>
            <a:endParaRPr lang="en-US" altLang="el-GR" sz="3200" dirty="0"/>
          </a:p>
          <a:p>
            <a:pPr marL="609600" indent="-609600" eaLnBrk="1" hangingPunct="1">
              <a:lnSpc>
                <a:spcPct val="80000"/>
              </a:lnSpc>
              <a:spcBef>
                <a:spcPts val="1200"/>
              </a:spcBef>
              <a:spcAft>
                <a:spcPts val="1200"/>
              </a:spcAft>
              <a:buFontTx/>
              <a:buAutoNum type="arabicPeriod"/>
            </a:pPr>
            <a:r>
              <a:rPr lang="el-GR" altLang="el-GR" sz="3200" dirty="0"/>
              <a:t>Ποιος είναι ο </a:t>
            </a:r>
            <a:r>
              <a:rPr lang="en-US" altLang="el-GR" sz="3200" dirty="0"/>
              <a:t>Paul Forman;</a:t>
            </a:r>
          </a:p>
          <a:p>
            <a:pPr marL="609600" indent="-609600" eaLnBrk="1" hangingPunct="1">
              <a:lnSpc>
                <a:spcPct val="80000"/>
              </a:lnSpc>
              <a:spcBef>
                <a:spcPts val="1200"/>
              </a:spcBef>
              <a:spcAft>
                <a:spcPts val="1200"/>
              </a:spcAft>
              <a:buFontTx/>
              <a:buAutoNum type="arabicPeriod"/>
            </a:pPr>
            <a:r>
              <a:rPr lang="el-GR" altLang="el-GR" sz="3200" dirty="0"/>
              <a:t>Η θέση </a:t>
            </a:r>
            <a:r>
              <a:rPr lang="en-US" altLang="el-GR" sz="3200" dirty="0"/>
              <a:t>Forman</a:t>
            </a:r>
            <a:r>
              <a:rPr lang="el-GR" altLang="el-GR" sz="3200" dirty="0"/>
              <a:t> </a:t>
            </a:r>
          </a:p>
          <a:p>
            <a:pPr marL="609600" indent="-609600" eaLnBrk="1" hangingPunct="1">
              <a:lnSpc>
                <a:spcPct val="80000"/>
              </a:lnSpc>
              <a:spcBef>
                <a:spcPts val="1200"/>
              </a:spcBef>
              <a:spcAft>
                <a:spcPts val="1200"/>
              </a:spcAft>
              <a:buFontTx/>
              <a:buAutoNum type="arabicPeriod"/>
            </a:pPr>
            <a:r>
              <a:rPr lang="el-GR" altLang="el-GR" sz="3200" dirty="0"/>
              <a:t>Η μεθοδολογία</a:t>
            </a:r>
            <a:r>
              <a:rPr lang="en-US" altLang="el-GR" sz="3200" dirty="0"/>
              <a:t> </a:t>
            </a:r>
            <a:r>
              <a:rPr lang="el-GR" altLang="el-GR" sz="3200" dirty="0"/>
              <a:t>και οι πηγές του </a:t>
            </a:r>
            <a:r>
              <a:rPr lang="en-US" altLang="el-GR" sz="3200" dirty="0"/>
              <a:t>Forman</a:t>
            </a:r>
            <a:endParaRPr lang="el-GR" altLang="el-GR" sz="3200" dirty="0"/>
          </a:p>
          <a:p>
            <a:pPr marL="609600" indent="-609600" eaLnBrk="1" hangingPunct="1">
              <a:lnSpc>
                <a:spcPct val="80000"/>
              </a:lnSpc>
              <a:spcBef>
                <a:spcPts val="1200"/>
              </a:spcBef>
              <a:spcAft>
                <a:spcPts val="1200"/>
              </a:spcAft>
              <a:buFontTx/>
              <a:buAutoNum type="arabicPeriod"/>
            </a:pPr>
            <a:r>
              <a:rPr lang="el-GR" altLang="el-GR" sz="3200" dirty="0"/>
              <a:t>Η κριτική πρόσληψη της θέσης </a:t>
            </a:r>
            <a:r>
              <a:rPr lang="en-US" altLang="el-GR" sz="3200" dirty="0"/>
              <a:t>Forman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normAutofit/>
          </a:bodyPr>
          <a:lstStyle/>
          <a:p>
            <a:pPr algn="ctr"/>
            <a:r>
              <a:rPr lang="el-GR" altLang="el-GR" sz="3600" b="1" dirty="0">
                <a:solidFill>
                  <a:srgbClr val="0070C0"/>
                </a:solidFill>
                <a:latin typeface="+mn-lt"/>
              </a:rPr>
              <a:t>Η κρίση στη φυσική, 1922-1925</a:t>
            </a:r>
          </a:p>
        </p:txBody>
      </p:sp>
      <p:sp>
        <p:nvSpPr>
          <p:cNvPr id="10243" name="Θέση περιεχομένου 2"/>
          <p:cNvSpPr>
            <a:spLocks noGrp="1"/>
          </p:cNvSpPr>
          <p:nvPr>
            <p:ph idx="1"/>
          </p:nvPr>
        </p:nvSpPr>
        <p:spPr>
          <a:xfrm>
            <a:off x="457200" y="1905000"/>
            <a:ext cx="8229600" cy="4221165"/>
          </a:xfrm>
        </p:spPr>
        <p:txBody>
          <a:bodyPr>
            <a:normAutofit/>
          </a:bodyPr>
          <a:lstStyle/>
          <a:p>
            <a:pPr>
              <a:spcBef>
                <a:spcPts val="1200"/>
              </a:spcBef>
              <a:spcAft>
                <a:spcPts val="1200"/>
              </a:spcAft>
            </a:pPr>
            <a:r>
              <a:rPr lang="el-GR" sz="3200" dirty="0"/>
              <a:t>Πειραματικές ανωμαλίες: το φάσμα του ατόμου του ηλίου, το ανώμαλο φαινόμενο </a:t>
            </a:r>
            <a:r>
              <a:rPr lang="en-US" sz="3200" dirty="0"/>
              <a:t>Zeeman</a:t>
            </a:r>
            <a:endParaRPr lang="el-GR" sz="3200" dirty="0"/>
          </a:p>
          <a:p>
            <a:pPr>
              <a:spcBef>
                <a:spcPts val="1200"/>
              </a:spcBef>
              <a:spcAft>
                <a:spcPts val="1200"/>
              </a:spcAft>
            </a:pPr>
            <a:r>
              <a:rPr lang="el-GR" sz="3200" dirty="0"/>
              <a:t>Η αμφισβήτηση των μηχανικών μοντέλων και των οπτικών απεικονίσεων</a:t>
            </a:r>
          </a:p>
        </p:txBody>
      </p:sp>
    </p:spTree>
    <p:extLst>
      <p:ext uri="{BB962C8B-B14F-4D97-AF65-F5344CB8AC3E}">
        <p14:creationId xmlns:p14="http://schemas.microsoft.com/office/powerpoint/2010/main" val="113505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3741" y="533400"/>
            <a:ext cx="8077200" cy="1066800"/>
          </a:xfrm>
        </p:spPr>
        <p:txBody>
          <a:bodyPr anchor="ctr">
            <a:noAutofit/>
          </a:bodyPr>
          <a:lstStyle/>
          <a:p>
            <a:pPr algn="ctr">
              <a:spcBef>
                <a:spcPct val="50000"/>
              </a:spcBef>
            </a:pPr>
            <a:r>
              <a:rPr lang="en-US" altLang="el-GR" sz="3600" b="1" dirty="0">
                <a:solidFill>
                  <a:srgbClr val="0070C0"/>
                </a:solidFill>
                <a:latin typeface="+mn-lt"/>
              </a:rPr>
              <a:t>A</a:t>
            </a:r>
            <a:r>
              <a:rPr lang="el-GR" altLang="el-GR" sz="3600" b="1" dirty="0">
                <a:solidFill>
                  <a:srgbClr val="0070C0"/>
                </a:solidFill>
                <a:latin typeface="+mn-lt"/>
              </a:rPr>
              <a:t>. </a:t>
            </a:r>
            <a:r>
              <a:rPr lang="en-US" altLang="el-GR" sz="3600" b="1" dirty="0">
                <a:solidFill>
                  <a:srgbClr val="0070C0"/>
                </a:solidFill>
                <a:latin typeface="+mn-lt"/>
              </a:rPr>
              <a:t>Einstein, “</a:t>
            </a:r>
            <a:r>
              <a:rPr lang="de-DE" altLang="el-GR" sz="3600" b="1" dirty="0">
                <a:solidFill>
                  <a:srgbClr val="0070C0"/>
                </a:solidFill>
                <a:latin typeface="+mn-lt"/>
              </a:rPr>
              <a:t>Uber die </a:t>
            </a:r>
            <a:r>
              <a:rPr lang="de-DE" altLang="el-GR" sz="3600" b="1" dirty="0" err="1">
                <a:solidFill>
                  <a:srgbClr val="0070C0"/>
                </a:solidFill>
                <a:latin typeface="+mn-lt"/>
              </a:rPr>
              <a:t>gegenwartige</a:t>
            </a:r>
            <a:r>
              <a:rPr lang="de-DE" altLang="el-GR" sz="3600" b="1" dirty="0">
                <a:solidFill>
                  <a:srgbClr val="0070C0"/>
                </a:solidFill>
                <a:latin typeface="+mn-lt"/>
              </a:rPr>
              <a:t> Krise der theoretischen Physik,“ 1922.</a:t>
            </a:r>
            <a:endParaRPr lang="el-GR" altLang="el-GR" sz="3200" b="1" dirty="0">
              <a:solidFill>
                <a:srgbClr val="0070C0"/>
              </a:solidFill>
              <a:latin typeface="+mn-lt"/>
            </a:endParaRPr>
          </a:p>
        </p:txBody>
      </p:sp>
      <p:sp>
        <p:nvSpPr>
          <p:cNvPr id="20483" name="Rectangle 3"/>
          <p:cNvSpPr>
            <a:spLocks noGrp="1" noChangeArrowheads="1"/>
          </p:cNvSpPr>
          <p:nvPr>
            <p:ph idx="1"/>
          </p:nvPr>
        </p:nvSpPr>
        <p:spPr>
          <a:xfrm>
            <a:off x="381000" y="1905000"/>
            <a:ext cx="8305800" cy="4572000"/>
          </a:xfrm>
        </p:spPr>
        <p:txBody>
          <a:bodyPr>
            <a:normAutofit/>
          </a:bodyPr>
          <a:lstStyle/>
          <a:p>
            <a:pPr marL="457200" indent="-457200">
              <a:spcBef>
                <a:spcPts val="1200"/>
              </a:spcBef>
              <a:spcAft>
                <a:spcPts val="1200"/>
              </a:spcAft>
            </a:pPr>
            <a:r>
              <a:rPr lang="el-GR" altLang="el-GR" sz="3200" dirty="0"/>
              <a:t>«τα θεμέλια της θεωρητικής φυσικής κλονίζονται και η εμπειρία απαιτεί να διατυπώσουμε νόμους υψηλότερου επιπέδου. Πότε θα μας δοθεί αυτή σωτήρια ιδέα; Ευτυχείς είναι εκείνοι που θα ζήσουν για να το δουν» (</a:t>
            </a:r>
            <a:r>
              <a:rPr lang="el-GR" altLang="el-GR" sz="3200" i="1" dirty="0" err="1"/>
              <a:t>Einstein</a:t>
            </a:r>
            <a:r>
              <a:rPr lang="el-GR" altLang="el-GR" sz="3200" i="1" dirty="0"/>
              <a:t> </a:t>
            </a:r>
            <a:r>
              <a:rPr lang="el-GR" altLang="el-GR" sz="3200" i="1" dirty="0" err="1"/>
              <a:t>Papers</a:t>
            </a:r>
            <a:r>
              <a:rPr lang="el-GR" altLang="el-GR" sz="3200" dirty="0"/>
              <a:t>,</a:t>
            </a:r>
            <a:r>
              <a:rPr lang="el-GR" altLang="el-GR" sz="3200" i="1" dirty="0"/>
              <a:t> </a:t>
            </a:r>
            <a:r>
              <a:rPr lang="el-GR" altLang="el-GR" sz="3200" i="1" dirty="0" err="1"/>
              <a:t>Volume</a:t>
            </a:r>
            <a:r>
              <a:rPr lang="el-GR" altLang="el-GR" sz="3200" i="1" dirty="0"/>
              <a:t> 13: The </a:t>
            </a:r>
            <a:r>
              <a:rPr lang="el-GR" altLang="el-GR" sz="3200" i="1" dirty="0" err="1"/>
              <a:t>Berlin</a:t>
            </a:r>
            <a:r>
              <a:rPr lang="el-GR" altLang="el-GR" sz="3200" i="1" dirty="0"/>
              <a:t> </a:t>
            </a:r>
            <a:r>
              <a:rPr lang="el-GR" altLang="el-GR" sz="3200" i="1" dirty="0" err="1"/>
              <a:t>Years</a:t>
            </a:r>
            <a:r>
              <a:rPr lang="el-GR" altLang="el-GR" sz="3200" i="1" dirty="0"/>
              <a:t>: </a:t>
            </a:r>
            <a:r>
              <a:rPr lang="el-GR" altLang="el-GR" sz="3200" i="1" dirty="0" err="1"/>
              <a:t>Writings</a:t>
            </a:r>
            <a:r>
              <a:rPr lang="el-GR" altLang="el-GR" sz="3200" i="1" dirty="0"/>
              <a:t> &amp; </a:t>
            </a:r>
            <a:r>
              <a:rPr lang="el-GR" altLang="el-GR" sz="3200" i="1" dirty="0" err="1"/>
              <a:t>Correspondence</a:t>
            </a:r>
            <a:r>
              <a:rPr lang="el-GR" altLang="el-GR" sz="3200" i="1" dirty="0"/>
              <a:t> </a:t>
            </a:r>
            <a:r>
              <a:rPr lang="el-GR" altLang="el-GR" sz="3200" i="1" dirty="0" err="1"/>
              <a:t>January</a:t>
            </a:r>
            <a:r>
              <a:rPr lang="el-GR" altLang="el-GR" sz="3200" i="1" dirty="0"/>
              <a:t> 1922-March 1923</a:t>
            </a:r>
            <a:r>
              <a:rPr lang="el-GR" altLang="el-GR" sz="3200" dirty="0"/>
              <a:t>, σ</a:t>
            </a:r>
            <a:r>
              <a:rPr lang="en-US" altLang="el-GR" sz="3200" dirty="0"/>
              <a:t>.</a:t>
            </a:r>
            <a:r>
              <a:rPr lang="el-GR" altLang="el-GR" sz="3200" dirty="0"/>
              <a:t> 254). </a:t>
            </a:r>
          </a:p>
        </p:txBody>
      </p:sp>
    </p:spTree>
    <p:extLst>
      <p:ext uri="{BB962C8B-B14F-4D97-AF65-F5344CB8AC3E}">
        <p14:creationId xmlns:p14="http://schemas.microsoft.com/office/powerpoint/2010/main" val="324249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57200" y="758457"/>
            <a:ext cx="4040188" cy="750887"/>
          </a:xfrm>
        </p:spPr>
        <p:txBody>
          <a:bodyPr anchor="ctr">
            <a:normAutofit fontScale="92500"/>
          </a:bodyPr>
          <a:lstStyle/>
          <a:p>
            <a:pPr algn="ctr"/>
            <a:r>
              <a:rPr lang="en-US" sz="2800" dirty="0"/>
              <a:t>Wolfgang Pauli, 1900-1958</a:t>
            </a:r>
            <a:endParaRPr lang="el-GR" sz="2800" dirty="0"/>
          </a:p>
        </p:txBody>
      </p:sp>
      <p:pic>
        <p:nvPicPr>
          <p:cNvPr id="7" name="Θέση περιεχομένου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85800" y="1509344"/>
            <a:ext cx="3429000" cy="4849588"/>
          </a:xfrm>
        </p:spPr>
      </p:pic>
      <p:sp>
        <p:nvSpPr>
          <p:cNvPr id="6" name="Θέση περιεχομένου 5"/>
          <p:cNvSpPr>
            <a:spLocks noGrp="1"/>
          </p:cNvSpPr>
          <p:nvPr>
            <p:ph sz="quarter" idx="4"/>
          </p:nvPr>
        </p:nvSpPr>
        <p:spPr>
          <a:xfrm>
            <a:off x="4667437" y="1905000"/>
            <a:ext cx="4041775" cy="3763963"/>
          </a:xfrm>
        </p:spPr>
        <p:txBody>
          <a:bodyPr>
            <a:normAutofit/>
          </a:bodyPr>
          <a:lstStyle/>
          <a:p>
            <a:r>
              <a:rPr lang="el-GR" altLang="el-GR" sz="2400" dirty="0"/>
              <a:t>«Στην παρούσα φάση η φυσική είναι ξανά σε μεγάλη σύγχυση. Για μένα, σε κάθε περίπτωση, έχει γίνει υπερβολικά δύσκολη και θα ήθελα να είχα γίνει κωμικός στον κινηματογράφο ή κάτι παρόμοιο και να μην είχα ακούσει ποτέ τίποτε για φυσική» (επιστολή στον </a:t>
            </a:r>
            <a:r>
              <a:rPr lang="en-GB" sz="2400" dirty="0" err="1">
                <a:effectLst/>
                <a:ea typeface="Times New Roman" panose="02020603050405020304" pitchFamily="18" charset="0"/>
              </a:rPr>
              <a:t>Kronig</a:t>
            </a:r>
            <a:r>
              <a:rPr lang="en-GB" sz="2400" dirty="0">
                <a:effectLst/>
                <a:ea typeface="Times New Roman" panose="02020603050405020304" pitchFamily="18" charset="0"/>
              </a:rPr>
              <a:t>, 21 </a:t>
            </a:r>
            <a:r>
              <a:rPr lang="el-GR" sz="2400" dirty="0">
                <a:effectLst/>
                <a:ea typeface="Times New Roman" panose="02020603050405020304" pitchFamily="18" charset="0"/>
              </a:rPr>
              <a:t>Μαΐου</a:t>
            </a:r>
            <a:r>
              <a:rPr lang="el-GR" sz="2400" dirty="0">
                <a:ea typeface="Times New Roman" panose="02020603050405020304" pitchFamily="18" charset="0"/>
              </a:rPr>
              <a:t> </a:t>
            </a:r>
            <a:r>
              <a:rPr lang="en-GB" sz="2400" dirty="0">
                <a:effectLst/>
                <a:ea typeface="Times New Roman" panose="02020603050405020304" pitchFamily="18" charset="0"/>
              </a:rPr>
              <a:t>1925</a:t>
            </a:r>
            <a:r>
              <a:rPr lang="el-GR" altLang="el-GR" sz="2400" dirty="0"/>
              <a:t>).</a:t>
            </a:r>
          </a:p>
        </p:txBody>
      </p:sp>
    </p:spTree>
    <p:extLst>
      <p:ext uri="{BB962C8B-B14F-4D97-AF65-F5344CB8AC3E}">
        <p14:creationId xmlns:p14="http://schemas.microsoft.com/office/powerpoint/2010/main" val="1165689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152400"/>
            <a:ext cx="8686800" cy="609600"/>
          </a:xfrm>
        </p:spPr>
        <p:txBody>
          <a:bodyPr>
            <a:normAutofit fontScale="90000"/>
          </a:bodyPr>
          <a:lstStyle/>
          <a:p>
            <a:r>
              <a:rPr lang="el-GR" sz="3200" b="1" dirty="0">
                <a:solidFill>
                  <a:srgbClr val="0070C0"/>
                </a:solidFill>
                <a:latin typeface="+mn-lt"/>
              </a:rPr>
              <a:t>Η διατύπωση της μηχανικής μητρών (φθινόπωρο 1925)</a:t>
            </a:r>
          </a:p>
        </p:txBody>
      </p:sp>
      <p:sp>
        <p:nvSpPr>
          <p:cNvPr id="3" name="Θέση κειμένου 2"/>
          <p:cNvSpPr>
            <a:spLocks noGrp="1"/>
          </p:cNvSpPr>
          <p:nvPr>
            <p:ph type="body" idx="1"/>
          </p:nvPr>
        </p:nvSpPr>
        <p:spPr>
          <a:xfrm>
            <a:off x="318247" y="1371600"/>
            <a:ext cx="3984637" cy="381000"/>
          </a:xfrm>
        </p:spPr>
        <p:txBody>
          <a:bodyPr anchor="ctr">
            <a:noAutofit/>
          </a:bodyPr>
          <a:lstStyle/>
          <a:p>
            <a:pPr algn="ctr"/>
            <a:r>
              <a:rPr lang="en-US" sz="2000" dirty="0"/>
              <a:t>Werner Heisenberg, 1901-1976</a:t>
            </a:r>
            <a:endParaRPr lang="el-GR" sz="2000" dirty="0"/>
          </a:p>
        </p:txBody>
      </p:sp>
      <p:pic>
        <p:nvPicPr>
          <p:cNvPr id="7" name="Θέση περιεχομένου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04800" y="1945820"/>
            <a:ext cx="3877365" cy="4777468"/>
          </a:xfrm>
        </p:spPr>
      </p:pic>
      <p:pic>
        <p:nvPicPr>
          <p:cNvPr id="9" name="Θέση περιεχομένου 8">
            <a:extLst>
              <a:ext uri="{FF2B5EF4-FFF2-40B4-BE49-F238E27FC236}">
                <a16:creationId xmlns:a16="http://schemas.microsoft.com/office/drawing/2014/main" id="{729994A9-0150-412F-AC01-4BC4EBC3EBD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831854"/>
            <a:ext cx="3505200" cy="5891434"/>
          </a:xfrm>
        </p:spPr>
      </p:pic>
    </p:spTree>
    <p:extLst>
      <p:ext uri="{BB962C8B-B14F-4D97-AF65-F5344CB8AC3E}">
        <p14:creationId xmlns:p14="http://schemas.microsoft.com/office/powerpoint/2010/main" val="1142820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DC09AD4F-B332-A76E-5C3A-D8E1736BEDB2}"/>
              </a:ext>
            </a:extLst>
          </p:cNvPr>
          <p:cNvSpPr>
            <a:spLocks noGrp="1"/>
          </p:cNvSpPr>
          <p:nvPr>
            <p:ph sz="half" idx="2"/>
          </p:nvPr>
        </p:nvSpPr>
        <p:spPr>
          <a:xfrm>
            <a:off x="4629150" y="381000"/>
            <a:ext cx="4362450" cy="6248400"/>
          </a:xfrm>
        </p:spPr>
        <p:txBody>
          <a:bodyPr>
            <a:normAutofit/>
          </a:bodyPr>
          <a:lstStyle/>
          <a:p>
            <a:pPr marL="0" indent="0">
              <a:buNone/>
            </a:pPr>
            <a:endParaRPr lang="el-GR" sz="3200" dirty="0"/>
          </a:p>
          <a:p>
            <a:pPr marL="0" indent="0">
              <a:buNone/>
            </a:pPr>
            <a:endParaRPr lang="el-GR" sz="3200" dirty="0"/>
          </a:p>
          <a:p>
            <a:pPr marL="0" indent="0">
              <a:buNone/>
            </a:pPr>
            <a:endParaRPr lang="el-GR" sz="3200" dirty="0"/>
          </a:p>
          <a:p>
            <a:pPr marL="0" indent="0">
              <a:buNone/>
            </a:pPr>
            <a:r>
              <a:rPr lang="el-GR" sz="3200" dirty="0" err="1"/>
              <a:t>Louis</a:t>
            </a:r>
            <a:r>
              <a:rPr lang="el-GR" sz="3200" dirty="0"/>
              <a:t> de </a:t>
            </a:r>
            <a:r>
              <a:rPr lang="el-GR" sz="3200" dirty="0" err="1"/>
              <a:t>Broglie</a:t>
            </a:r>
            <a:r>
              <a:rPr lang="el-GR" sz="3200" dirty="0"/>
              <a:t> (1924):</a:t>
            </a:r>
          </a:p>
          <a:p>
            <a:pPr marL="342900" lvl="1" indent="0">
              <a:buNone/>
            </a:pPr>
            <a:r>
              <a:rPr lang="el-GR" sz="2900" dirty="0"/>
              <a:t>το ηλεκτρόνιο με ορμή p  εκδηλώνει κυματικά 	      χαρακτηριστικά με  𝛌=𝒉/𝒑</a:t>
            </a:r>
          </a:p>
          <a:p>
            <a:endParaRPr lang="en-US" sz="3600" dirty="0"/>
          </a:p>
        </p:txBody>
      </p:sp>
      <p:pic>
        <p:nvPicPr>
          <p:cNvPr id="1026" name="Picture 2" descr="ullstein bild Dtl./ullstein bild via Getty Images">
            <a:extLst>
              <a:ext uri="{FF2B5EF4-FFF2-40B4-BE49-F238E27FC236}">
                <a16:creationId xmlns:a16="http://schemas.microsoft.com/office/drawing/2014/main" id="{1F622C75-2E33-E87F-CB3B-3E68C8FDA0B4}"/>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08252"/>
            <a:ext cx="4049237" cy="54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8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9361"/>
            <a:ext cx="8229600" cy="566439"/>
          </a:xfrm>
        </p:spPr>
        <p:txBody>
          <a:bodyPr>
            <a:noAutofit/>
          </a:bodyPr>
          <a:lstStyle/>
          <a:p>
            <a:r>
              <a:rPr lang="el-GR" sz="2800" b="1" dirty="0">
                <a:solidFill>
                  <a:srgbClr val="0070C0"/>
                </a:solidFill>
                <a:latin typeface="+mn-lt"/>
              </a:rPr>
              <a:t>Η διατύπωση της κυματομηχανικής (άνοιξη 1926)</a:t>
            </a:r>
          </a:p>
        </p:txBody>
      </p:sp>
      <p:sp>
        <p:nvSpPr>
          <p:cNvPr id="3" name="Θέση κειμένου 2"/>
          <p:cNvSpPr>
            <a:spLocks noGrp="1"/>
          </p:cNvSpPr>
          <p:nvPr>
            <p:ph type="body" idx="1"/>
          </p:nvPr>
        </p:nvSpPr>
        <p:spPr>
          <a:xfrm>
            <a:off x="470647" y="957561"/>
            <a:ext cx="3657601" cy="304800"/>
          </a:xfrm>
        </p:spPr>
        <p:txBody>
          <a:bodyPr anchor="ctr">
            <a:noAutofit/>
          </a:bodyPr>
          <a:lstStyle/>
          <a:p>
            <a:pPr algn="ctr"/>
            <a:r>
              <a:rPr lang="en-US" sz="2000" dirty="0">
                <a:latin typeface="+mj-lt"/>
              </a:rPr>
              <a:t>Erwin Schr</a:t>
            </a:r>
            <a:r>
              <a:rPr lang="en-US" sz="2000" dirty="0">
                <a:effectLst/>
                <a:latin typeface="+mj-lt"/>
                <a:ea typeface="Calibri" panose="020F0502020204030204" pitchFamily="34" charset="0"/>
              </a:rPr>
              <a:t>ö</a:t>
            </a:r>
            <a:r>
              <a:rPr lang="en-US" sz="2000" dirty="0">
                <a:latin typeface="+mj-lt"/>
              </a:rPr>
              <a:t>dinger, 1887-1961</a:t>
            </a:r>
          </a:p>
        </p:txBody>
      </p:sp>
      <p:pic>
        <p:nvPicPr>
          <p:cNvPr id="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13978" y="1447801"/>
            <a:ext cx="3929422" cy="526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Θέση περιεχομένου 7">
            <a:extLst>
              <a:ext uri="{FF2B5EF4-FFF2-40B4-BE49-F238E27FC236}">
                <a16:creationId xmlns:a16="http://schemas.microsoft.com/office/drawing/2014/main" id="{FF33F357-459E-4C17-A2BC-A15BB421691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745526"/>
            <a:ext cx="3540991" cy="5966220"/>
          </a:xfrm>
        </p:spPr>
      </p:pic>
    </p:spTree>
    <p:extLst>
      <p:ext uri="{BB962C8B-B14F-4D97-AF65-F5344CB8AC3E}">
        <p14:creationId xmlns:p14="http://schemas.microsoft.com/office/powerpoint/2010/main" val="208694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90282" y="304800"/>
            <a:ext cx="3597350" cy="713074"/>
          </a:xfrm>
        </p:spPr>
        <p:txBody>
          <a:bodyPr anchor="ctr"/>
          <a:lstStyle/>
          <a:p>
            <a:pPr algn="ctr"/>
            <a:r>
              <a:rPr lang="en-US" sz="2400" dirty="0">
                <a:latin typeface="Calibri" panose="020F0502020204030204" pitchFamily="34" charset="0"/>
                <a:cs typeface="Calibri" panose="020F0502020204030204" pitchFamily="34" charset="0"/>
              </a:rPr>
              <a:t>Max Born, 1882-1970</a:t>
            </a:r>
            <a:endParaRPr lang="el-GR" sz="2400" dirty="0">
              <a:latin typeface="Calibri" panose="020F0502020204030204" pitchFamily="34" charset="0"/>
              <a:cs typeface="Calibri" panose="020F0502020204030204" pitchFamily="34" charset="0"/>
            </a:endParaRPr>
          </a:p>
        </p:txBody>
      </p:sp>
      <p:pic>
        <p:nvPicPr>
          <p:cNvPr id="7" name="Θέση περιεχομένου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284574"/>
            <a:ext cx="3962400" cy="5111495"/>
          </a:xfrm>
        </p:spPr>
      </p:pic>
      <p:sp>
        <p:nvSpPr>
          <p:cNvPr id="6" name="Θέση περιεχομένου 5"/>
          <p:cNvSpPr>
            <a:spLocks noGrp="1"/>
          </p:cNvSpPr>
          <p:nvPr>
            <p:ph sz="quarter" idx="4"/>
          </p:nvPr>
        </p:nvSpPr>
        <p:spPr>
          <a:xfrm>
            <a:off x="5241850" y="1828800"/>
            <a:ext cx="3597350" cy="4297363"/>
          </a:xfrm>
        </p:spPr>
        <p:txBody>
          <a:bodyPr/>
          <a:lstStyle/>
          <a:p>
            <a:pPr marL="0" indent="0">
              <a:buNone/>
            </a:pPr>
            <a:endParaRPr lang="en-US" dirty="0"/>
          </a:p>
          <a:p>
            <a:pPr marL="0" indent="0">
              <a:buNone/>
            </a:pPr>
            <a:r>
              <a:rPr lang="el-GR" sz="3200" dirty="0"/>
              <a:t>Η </a:t>
            </a:r>
            <a:r>
              <a:rPr lang="el-GR" sz="3200" dirty="0" err="1"/>
              <a:t>πιθανοκρατική</a:t>
            </a:r>
            <a:r>
              <a:rPr lang="el-GR" sz="3200" dirty="0"/>
              <a:t> ερμηνεία της </a:t>
            </a:r>
            <a:r>
              <a:rPr lang="el-GR" sz="3200" dirty="0" err="1"/>
              <a:t>κυματοσυνάρτησης</a:t>
            </a:r>
            <a:r>
              <a:rPr lang="el-GR" sz="3200" dirty="0"/>
              <a:t> (1926)</a:t>
            </a:r>
          </a:p>
        </p:txBody>
      </p:sp>
    </p:spTree>
    <p:extLst>
      <p:ext uri="{BB962C8B-B14F-4D97-AF65-F5344CB8AC3E}">
        <p14:creationId xmlns:p14="http://schemas.microsoft.com/office/powerpoint/2010/main" val="85139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04800"/>
            <a:ext cx="8534400" cy="914400"/>
          </a:xfrm>
        </p:spPr>
        <p:txBody>
          <a:bodyPr>
            <a:normAutofit fontScale="90000"/>
          </a:bodyPr>
          <a:lstStyle/>
          <a:p>
            <a:pPr algn="ctr">
              <a:lnSpc>
                <a:spcPct val="115000"/>
              </a:lnSpc>
              <a:spcAft>
                <a:spcPts val="1000"/>
              </a:spcAft>
            </a:pPr>
            <a:br>
              <a:rPr lang="en-US" sz="3200" dirty="0">
                <a:latin typeface="+mn-lt"/>
              </a:rPr>
            </a:br>
            <a:r>
              <a:rPr lang="en-US" sz="5300" b="1" dirty="0">
                <a:solidFill>
                  <a:srgbClr val="0070C0"/>
                </a:solidFill>
                <a:latin typeface="+mn-lt"/>
              </a:rPr>
              <a:t>H </a:t>
            </a:r>
            <a:r>
              <a:rPr lang="el-GR" sz="5300" b="1" dirty="0">
                <a:solidFill>
                  <a:srgbClr val="0070C0"/>
                </a:solidFill>
                <a:latin typeface="+mn-lt"/>
              </a:rPr>
              <a:t>αρχή της αβεβαιότητας</a:t>
            </a:r>
            <a:br>
              <a:rPr lang="el-GR" sz="4400" dirty="0">
                <a:latin typeface="+mn-lt"/>
              </a:rPr>
            </a:br>
            <a:endParaRPr lang="el-GR" sz="3200" dirty="0">
              <a:latin typeface="+mn-lt"/>
              <a:cs typeface="Times New Roman" pitchFamily="18" charset="0"/>
            </a:endParaRPr>
          </a:p>
        </p:txBody>
      </p:sp>
      <p:sp>
        <p:nvSpPr>
          <p:cNvPr id="11267" name="Rectangle 3"/>
          <p:cNvSpPr>
            <a:spLocks noGrp="1" noChangeArrowheads="1"/>
          </p:cNvSpPr>
          <p:nvPr>
            <p:ph type="body" idx="1"/>
          </p:nvPr>
        </p:nvSpPr>
        <p:spPr>
          <a:xfrm>
            <a:off x="381000" y="1371600"/>
            <a:ext cx="8534400" cy="5181600"/>
          </a:xfrm>
        </p:spPr>
        <p:txBody>
          <a:bodyPr>
            <a:normAutofit/>
          </a:bodyPr>
          <a:lstStyle/>
          <a:p>
            <a:pPr eaLnBrk="1" hangingPunct="1">
              <a:spcBef>
                <a:spcPts val="600"/>
              </a:spcBef>
              <a:spcAft>
                <a:spcPts val="600"/>
              </a:spcAft>
            </a:pPr>
            <a:r>
              <a:rPr lang="en-GB" sz="3200" dirty="0">
                <a:cs typeface="Times New Roman" pitchFamily="18" charset="0"/>
              </a:rPr>
              <a:t>«</a:t>
            </a:r>
            <a:r>
              <a:rPr lang="el-GR" sz="3200" dirty="0">
                <a:cs typeface="Times New Roman" pitchFamily="18" charset="0"/>
              </a:rPr>
              <a:t>Όμως</a:t>
            </a:r>
            <a:r>
              <a:rPr lang="en-GB" sz="3200" dirty="0">
                <a:cs typeface="Times New Roman" pitchFamily="18" charset="0"/>
              </a:rPr>
              <a:t> </a:t>
            </a:r>
            <a:r>
              <a:rPr lang="el-GR" sz="3200" dirty="0">
                <a:cs typeface="Times New Roman" pitchFamily="18" charset="0"/>
              </a:rPr>
              <a:t>στην</a:t>
            </a:r>
            <a:r>
              <a:rPr lang="en-GB" sz="3200" dirty="0">
                <a:cs typeface="Times New Roman" pitchFamily="18" charset="0"/>
              </a:rPr>
              <a:t> </a:t>
            </a:r>
            <a:r>
              <a:rPr lang="el-GR" sz="3200" dirty="0">
                <a:cs typeface="Times New Roman" pitchFamily="18" charset="0"/>
              </a:rPr>
              <a:t>αυστηρή</a:t>
            </a:r>
            <a:r>
              <a:rPr lang="en-GB" sz="3200" dirty="0">
                <a:cs typeface="Times New Roman" pitchFamily="18" charset="0"/>
              </a:rPr>
              <a:t> </a:t>
            </a:r>
            <a:r>
              <a:rPr lang="el-GR" sz="3200" dirty="0">
                <a:cs typeface="Times New Roman" pitchFamily="18" charset="0"/>
              </a:rPr>
              <a:t>διατύπωση</a:t>
            </a:r>
            <a:r>
              <a:rPr lang="en-GB" sz="3200" dirty="0">
                <a:cs typeface="Times New Roman" pitchFamily="18" charset="0"/>
              </a:rPr>
              <a:t> </a:t>
            </a:r>
            <a:r>
              <a:rPr lang="el-GR" sz="3200" dirty="0">
                <a:cs typeface="Times New Roman" pitchFamily="18" charset="0"/>
              </a:rPr>
              <a:t>του</a:t>
            </a:r>
            <a:r>
              <a:rPr lang="en-GB" sz="3200" dirty="0">
                <a:cs typeface="Times New Roman" pitchFamily="18" charset="0"/>
              </a:rPr>
              <a:t> </a:t>
            </a:r>
            <a:r>
              <a:rPr lang="el-GR" sz="3200" dirty="0">
                <a:cs typeface="Times New Roman" pitchFamily="18" charset="0"/>
              </a:rPr>
              <a:t>νόμου</a:t>
            </a:r>
            <a:r>
              <a:rPr lang="en-GB" sz="3200" dirty="0">
                <a:cs typeface="Times New Roman" pitchFamily="18" charset="0"/>
              </a:rPr>
              <a:t> </a:t>
            </a:r>
            <a:r>
              <a:rPr lang="el-GR" sz="3200" dirty="0">
                <a:cs typeface="Times New Roman" pitchFamily="18" charset="0"/>
              </a:rPr>
              <a:t>της</a:t>
            </a:r>
            <a:r>
              <a:rPr lang="en-GB" sz="3200" dirty="0">
                <a:cs typeface="Times New Roman" pitchFamily="18" charset="0"/>
              </a:rPr>
              <a:t> </a:t>
            </a:r>
            <a:r>
              <a:rPr lang="el-GR" sz="3200" dirty="0">
                <a:cs typeface="Times New Roman" pitchFamily="18" charset="0"/>
              </a:rPr>
              <a:t>αιτιότητας</a:t>
            </a:r>
            <a:r>
              <a:rPr lang="en-GB" sz="3200" dirty="0">
                <a:cs typeface="Times New Roman" pitchFamily="18" charset="0"/>
              </a:rPr>
              <a:t>: </a:t>
            </a:r>
            <a:r>
              <a:rPr lang="el-GR" sz="3200" dirty="0">
                <a:cs typeface="Times New Roman" pitchFamily="18" charset="0"/>
              </a:rPr>
              <a:t>‘Εάν</a:t>
            </a:r>
            <a:r>
              <a:rPr lang="en-GB" sz="3200" dirty="0">
                <a:cs typeface="Times New Roman" pitchFamily="18" charset="0"/>
              </a:rPr>
              <a:t> </a:t>
            </a:r>
            <a:r>
              <a:rPr lang="el-GR" sz="3200" dirty="0">
                <a:cs typeface="Times New Roman" pitchFamily="18" charset="0"/>
              </a:rPr>
              <a:t>γνωρίζουμε</a:t>
            </a:r>
            <a:r>
              <a:rPr lang="en-GB" sz="3200" dirty="0">
                <a:cs typeface="Times New Roman" pitchFamily="18" charset="0"/>
              </a:rPr>
              <a:t> </a:t>
            </a:r>
            <a:r>
              <a:rPr lang="el-GR" sz="3200" dirty="0">
                <a:cs typeface="Times New Roman" pitchFamily="18" charset="0"/>
              </a:rPr>
              <a:t>επακριβώς</a:t>
            </a:r>
            <a:r>
              <a:rPr lang="en-GB" sz="3200" dirty="0">
                <a:cs typeface="Times New Roman" pitchFamily="18" charset="0"/>
              </a:rPr>
              <a:t> </a:t>
            </a:r>
            <a:r>
              <a:rPr lang="el-GR" sz="3200" dirty="0">
                <a:cs typeface="Times New Roman" pitchFamily="18" charset="0"/>
              </a:rPr>
              <a:t>το</a:t>
            </a:r>
            <a:r>
              <a:rPr lang="en-GB" sz="3200" dirty="0">
                <a:cs typeface="Times New Roman" pitchFamily="18" charset="0"/>
              </a:rPr>
              <a:t> </a:t>
            </a:r>
            <a:r>
              <a:rPr lang="el-GR" sz="3200" dirty="0">
                <a:cs typeface="Times New Roman" pitchFamily="18" charset="0"/>
              </a:rPr>
              <a:t>παρόν</a:t>
            </a:r>
            <a:r>
              <a:rPr lang="en-GB" sz="3200" dirty="0">
                <a:cs typeface="Times New Roman" pitchFamily="18" charset="0"/>
              </a:rPr>
              <a:t>, </a:t>
            </a:r>
            <a:r>
              <a:rPr lang="el-GR" sz="3200" dirty="0">
                <a:cs typeface="Times New Roman" pitchFamily="18" charset="0"/>
              </a:rPr>
              <a:t>μπορούμε</a:t>
            </a:r>
            <a:r>
              <a:rPr lang="en-GB" sz="3200" dirty="0">
                <a:cs typeface="Times New Roman" pitchFamily="18" charset="0"/>
              </a:rPr>
              <a:t> </a:t>
            </a:r>
            <a:r>
              <a:rPr lang="el-GR" sz="3200" dirty="0">
                <a:cs typeface="Times New Roman" pitchFamily="18" charset="0"/>
              </a:rPr>
              <a:t>να</a:t>
            </a:r>
            <a:r>
              <a:rPr lang="en-GB" sz="3200" dirty="0">
                <a:cs typeface="Times New Roman" pitchFamily="18" charset="0"/>
              </a:rPr>
              <a:t> </a:t>
            </a:r>
            <a:r>
              <a:rPr lang="el-GR" sz="3200" dirty="0">
                <a:cs typeface="Times New Roman" pitchFamily="18" charset="0"/>
              </a:rPr>
              <a:t>υπολογίσουμε</a:t>
            </a:r>
            <a:r>
              <a:rPr lang="en-GB" sz="3200" dirty="0">
                <a:cs typeface="Times New Roman" pitchFamily="18" charset="0"/>
              </a:rPr>
              <a:t> </a:t>
            </a:r>
            <a:r>
              <a:rPr lang="el-GR" sz="3200" dirty="0">
                <a:cs typeface="Times New Roman" pitchFamily="18" charset="0"/>
              </a:rPr>
              <a:t>το</a:t>
            </a:r>
            <a:r>
              <a:rPr lang="en-GB" sz="3200" dirty="0">
                <a:cs typeface="Times New Roman" pitchFamily="18" charset="0"/>
              </a:rPr>
              <a:t> </a:t>
            </a:r>
            <a:r>
              <a:rPr lang="el-GR" sz="3200" dirty="0">
                <a:cs typeface="Times New Roman" pitchFamily="18" charset="0"/>
              </a:rPr>
              <a:t>μέλλον’</a:t>
            </a:r>
            <a:r>
              <a:rPr lang="en-GB" sz="3200" dirty="0">
                <a:cs typeface="Times New Roman" pitchFamily="18" charset="0"/>
              </a:rPr>
              <a:t>, </a:t>
            </a:r>
            <a:r>
              <a:rPr lang="el-GR" sz="3200" dirty="0">
                <a:cs typeface="Times New Roman" pitchFamily="18" charset="0"/>
              </a:rPr>
              <a:t>δεν</a:t>
            </a:r>
            <a:r>
              <a:rPr lang="en-GB" sz="3200" dirty="0">
                <a:cs typeface="Times New Roman" pitchFamily="18" charset="0"/>
              </a:rPr>
              <a:t> </a:t>
            </a:r>
            <a:r>
              <a:rPr lang="el-GR" sz="3200" dirty="0">
                <a:cs typeface="Times New Roman" pitchFamily="18" charset="0"/>
              </a:rPr>
              <a:t>είναι</a:t>
            </a:r>
            <a:r>
              <a:rPr lang="en-GB" sz="3200" dirty="0">
                <a:cs typeface="Times New Roman" pitchFamily="18" charset="0"/>
              </a:rPr>
              <a:t> </a:t>
            </a:r>
            <a:r>
              <a:rPr lang="el-GR" sz="3200" dirty="0">
                <a:cs typeface="Times New Roman" pitchFamily="18" charset="0"/>
              </a:rPr>
              <a:t>εσφαλμένο</a:t>
            </a:r>
            <a:r>
              <a:rPr lang="en-GB" sz="3200" dirty="0">
                <a:cs typeface="Times New Roman" pitchFamily="18" charset="0"/>
              </a:rPr>
              <a:t> </a:t>
            </a:r>
            <a:r>
              <a:rPr lang="el-GR" sz="3200" dirty="0">
                <a:cs typeface="Times New Roman" pitchFamily="18" charset="0"/>
              </a:rPr>
              <a:t>το</a:t>
            </a:r>
            <a:r>
              <a:rPr lang="en-GB" sz="3200" dirty="0">
                <a:cs typeface="Times New Roman" pitchFamily="18" charset="0"/>
              </a:rPr>
              <a:t> </a:t>
            </a:r>
            <a:r>
              <a:rPr lang="el-GR" sz="3200" dirty="0">
                <a:cs typeface="Times New Roman" pitchFamily="18" charset="0"/>
              </a:rPr>
              <a:t>συμπέρασμα</a:t>
            </a:r>
            <a:r>
              <a:rPr lang="en-GB" sz="3200" dirty="0">
                <a:cs typeface="Times New Roman" pitchFamily="18" charset="0"/>
              </a:rPr>
              <a:t>, </a:t>
            </a:r>
            <a:r>
              <a:rPr lang="el-GR" sz="3200" dirty="0">
                <a:cs typeface="Times New Roman" pitchFamily="18" charset="0"/>
              </a:rPr>
              <a:t>αλλά</a:t>
            </a:r>
            <a:r>
              <a:rPr lang="en-GB" sz="3200" dirty="0">
                <a:cs typeface="Times New Roman" pitchFamily="18" charset="0"/>
              </a:rPr>
              <a:t> </a:t>
            </a:r>
            <a:r>
              <a:rPr lang="el-GR" sz="3200" dirty="0">
                <a:cs typeface="Times New Roman" pitchFamily="18" charset="0"/>
              </a:rPr>
              <a:t>η</a:t>
            </a:r>
            <a:r>
              <a:rPr lang="en-GB" sz="3200" dirty="0">
                <a:cs typeface="Times New Roman" pitchFamily="18" charset="0"/>
              </a:rPr>
              <a:t> </a:t>
            </a:r>
            <a:r>
              <a:rPr lang="el-GR" sz="3200" dirty="0">
                <a:cs typeface="Times New Roman" pitchFamily="18" charset="0"/>
              </a:rPr>
              <a:t>προϋπόθεση</a:t>
            </a:r>
            <a:r>
              <a:rPr lang="en-GB" sz="3200" dirty="0">
                <a:cs typeface="Times New Roman" pitchFamily="18" charset="0"/>
              </a:rPr>
              <a:t>. </a:t>
            </a:r>
            <a:r>
              <a:rPr lang="el-GR" sz="3200" dirty="0">
                <a:cs typeface="Times New Roman" pitchFamily="18" charset="0"/>
              </a:rPr>
              <a:t>Δεν μπορούμε, από θέση αρχής, να γνωρίζουμε όλα εκείνα τα καθοριστικά στοιχεία που συνιστούν το παρόν» </a:t>
            </a:r>
            <a:r>
              <a:rPr lang="en-US" sz="3200" dirty="0">
                <a:cs typeface="Times New Roman" pitchFamily="18" charset="0"/>
              </a:rPr>
              <a:t>(W. Heisenberg, “</a:t>
            </a:r>
            <a:r>
              <a:rPr lang="en-US" sz="3200" dirty="0" err="1">
                <a:cs typeface="Times New Roman" pitchFamily="18" charset="0"/>
              </a:rPr>
              <a:t>Über</a:t>
            </a:r>
            <a:r>
              <a:rPr lang="en-US" sz="3200" dirty="0">
                <a:cs typeface="Times New Roman" pitchFamily="18" charset="0"/>
              </a:rPr>
              <a:t> den </a:t>
            </a:r>
            <a:r>
              <a:rPr lang="en-US" sz="3200" dirty="0" err="1">
                <a:cs typeface="Times New Roman" pitchFamily="18" charset="0"/>
              </a:rPr>
              <a:t>anschaulichen</a:t>
            </a:r>
            <a:r>
              <a:rPr lang="en-US" sz="3200" dirty="0">
                <a:cs typeface="Times New Roman" pitchFamily="18" charset="0"/>
              </a:rPr>
              <a:t> </a:t>
            </a:r>
            <a:r>
              <a:rPr lang="en-US" sz="3200" dirty="0" err="1">
                <a:cs typeface="Times New Roman" pitchFamily="18" charset="0"/>
              </a:rPr>
              <a:t>Inhalt</a:t>
            </a:r>
            <a:r>
              <a:rPr lang="en-US" sz="3200" dirty="0">
                <a:cs typeface="Times New Roman" pitchFamily="18" charset="0"/>
              </a:rPr>
              <a:t> der </a:t>
            </a:r>
            <a:r>
              <a:rPr lang="en-US" sz="3200" dirty="0" err="1">
                <a:cs typeface="Times New Roman" pitchFamily="18" charset="0"/>
              </a:rPr>
              <a:t>quantentheoretischen</a:t>
            </a:r>
            <a:r>
              <a:rPr lang="en-US" sz="3200" dirty="0">
                <a:cs typeface="Times New Roman" pitchFamily="18" charset="0"/>
              </a:rPr>
              <a:t> </a:t>
            </a:r>
            <a:r>
              <a:rPr lang="en-US" sz="3200" dirty="0" err="1">
                <a:cs typeface="Times New Roman" pitchFamily="18" charset="0"/>
              </a:rPr>
              <a:t>Kinematik</a:t>
            </a:r>
            <a:r>
              <a:rPr lang="en-US" sz="3200" dirty="0">
                <a:cs typeface="Times New Roman" pitchFamily="18" charset="0"/>
              </a:rPr>
              <a:t> und </a:t>
            </a:r>
            <a:r>
              <a:rPr lang="en-US" sz="3200" dirty="0" err="1">
                <a:cs typeface="Times New Roman" pitchFamily="18" charset="0"/>
              </a:rPr>
              <a:t>Mechanik</a:t>
            </a:r>
            <a:r>
              <a:rPr lang="en-GB" sz="3200" dirty="0">
                <a:cs typeface="Times New Roman" pitchFamily="18" charset="0"/>
              </a:rPr>
              <a:t>,” </a:t>
            </a:r>
            <a:r>
              <a:rPr lang="en-US" sz="3200" i="1" dirty="0" err="1">
                <a:cs typeface="Times New Roman" pitchFamily="18" charset="0"/>
              </a:rPr>
              <a:t>Zeitschr</a:t>
            </a:r>
            <a:r>
              <a:rPr lang="en-US" sz="3200" i="1" dirty="0">
                <a:cs typeface="Times New Roman" pitchFamily="18" charset="0"/>
              </a:rPr>
              <a:t>. f. Phys., 43</a:t>
            </a:r>
            <a:r>
              <a:rPr lang="en-US" sz="3200" dirty="0">
                <a:cs typeface="Times New Roman" pitchFamily="18" charset="0"/>
              </a:rPr>
              <a:t> (1927), 172-198</a:t>
            </a:r>
            <a:r>
              <a:rPr lang="en-GB" sz="3200" dirty="0">
                <a:cs typeface="Times New Roman" pitchFamily="18" charset="0"/>
              </a:rPr>
              <a:t>, </a:t>
            </a:r>
            <a:r>
              <a:rPr lang="el-GR" sz="3200" dirty="0">
                <a:cs typeface="Times New Roman" pitchFamily="18" charset="0"/>
              </a:rPr>
              <a:t>σελ. 197).</a:t>
            </a:r>
          </a:p>
        </p:txBody>
      </p:sp>
    </p:spTree>
    <p:extLst>
      <p:ext uri="{BB962C8B-B14F-4D97-AF65-F5344CB8AC3E}">
        <p14:creationId xmlns:p14="http://schemas.microsoft.com/office/powerpoint/2010/main" val="112112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a:extLst>
              <a:ext uri="{FF2B5EF4-FFF2-40B4-BE49-F238E27FC236}">
                <a16:creationId xmlns:a16="http://schemas.microsoft.com/office/drawing/2014/main" id="{ED452645-8569-4067-88B7-B05BFE61B40D}"/>
              </a:ext>
            </a:extLst>
          </p:cNvPr>
          <p:cNvSpPr>
            <a:spLocks noGrp="1"/>
          </p:cNvSpPr>
          <p:nvPr>
            <p:ph type="title"/>
          </p:nvPr>
        </p:nvSpPr>
        <p:spPr>
          <a:xfrm>
            <a:off x="457200" y="228600"/>
            <a:ext cx="8229600" cy="457200"/>
          </a:xfrm>
        </p:spPr>
        <p:txBody>
          <a:bodyPr>
            <a:noAutofit/>
          </a:bodyPr>
          <a:lstStyle/>
          <a:p>
            <a:pPr algn="ctr"/>
            <a:r>
              <a:rPr lang="el-GR" altLang="en-US" sz="4400" b="1" dirty="0">
                <a:solidFill>
                  <a:srgbClr val="0070C0"/>
                </a:solidFill>
                <a:latin typeface="+mn-lt"/>
              </a:rPr>
              <a:t>Η πρόσληψη της νέας φυσικής</a:t>
            </a:r>
          </a:p>
        </p:txBody>
      </p:sp>
      <p:sp>
        <p:nvSpPr>
          <p:cNvPr id="7171" name="Θέση περιεχομένου 2">
            <a:extLst>
              <a:ext uri="{FF2B5EF4-FFF2-40B4-BE49-F238E27FC236}">
                <a16:creationId xmlns:a16="http://schemas.microsoft.com/office/drawing/2014/main" id="{0653CD42-C1AB-4E9A-B119-33ACBD90C962}"/>
              </a:ext>
            </a:extLst>
          </p:cNvPr>
          <p:cNvSpPr>
            <a:spLocks noGrp="1"/>
          </p:cNvSpPr>
          <p:nvPr>
            <p:ph idx="1"/>
          </p:nvPr>
        </p:nvSpPr>
        <p:spPr>
          <a:xfrm>
            <a:off x="304800" y="1066800"/>
            <a:ext cx="8610600" cy="5257800"/>
          </a:xfrm>
        </p:spPr>
        <p:txBody>
          <a:bodyPr>
            <a:normAutofit/>
          </a:bodyPr>
          <a:lstStyle/>
          <a:p>
            <a:pPr>
              <a:spcBef>
                <a:spcPts val="1200"/>
              </a:spcBef>
              <a:spcAft>
                <a:spcPts val="1200"/>
              </a:spcAft>
            </a:pPr>
            <a:r>
              <a:rPr lang="el-GR" altLang="en-US" sz="2400" dirty="0"/>
              <a:t>«[Τα τελευταία 50 χρόνια] το κύριο οικοδόμημα της επιστήμης έχει γίνει σχεδόν αγνώριστο … ο θεωρητικός φυσικός πρέπει να παραδεχθεί ότι ο κλάδος του έχει την εμφάνιση … ενός κτιρίου που έχει μετατραπεί σε ένα σωρό από συντρίμμια από μια διαδοχή σεισμικών σοκ».</a:t>
            </a:r>
          </a:p>
          <a:p>
            <a:pPr>
              <a:spcBef>
                <a:spcPts val="1200"/>
              </a:spcBef>
              <a:spcAft>
                <a:spcPts val="1200"/>
              </a:spcAft>
            </a:pPr>
            <a:r>
              <a:rPr lang="el-GR" altLang="en-US" sz="2400" dirty="0"/>
              <a:t>«Τα σεισμικά σοκ ήταν, φυσικά, νέα δεδομένα της παρατήρησης και το κτίριο κατέρρευσε διότι δεν ήταν χτισμένο στον στέρεο βράχο των επιβεβαιωμένων γεγονότων, αλλά στην κινούμενη άμμο της εικασίας και της θεωρητικολογίας. Πράγματι δεν ήταν τίποτε περισσότερο από ένα μουσείο μοντέλων που είχαν συσσωρευτεί διότι οι φυσικοί παλαιάς κοπής είχαν ένα πάθος με την προσπάθεια παρομοίωσης των συστατικών της φύσης με οικεία αντικείμενα, όπως οι μπάλες του μπιλιάρδου, το ζελέ, και οι σβούρες» (</a:t>
            </a:r>
            <a:r>
              <a:rPr lang="el-GR" altLang="en-US" sz="2400" dirty="0" err="1"/>
              <a:t>James</a:t>
            </a:r>
            <a:r>
              <a:rPr lang="el-GR" altLang="en-US" sz="2400" dirty="0"/>
              <a:t> </a:t>
            </a:r>
            <a:r>
              <a:rPr lang="el-GR" altLang="en-US" sz="2400" dirty="0" err="1"/>
              <a:t>Jeans</a:t>
            </a:r>
            <a:r>
              <a:rPr lang="el-GR" altLang="en-US" sz="2400" dirty="0"/>
              <a:t>, </a:t>
            </a:r>
            <a:r>
              <a:rPr lang="el-GR" altLang="en-US" sz="2400" i="1" dirty="0"/>
              <a:t>BAAS</a:t>
            </a:r>
            <a:r>
              <a:rPr lang="el-GR" altLang="en-US" sz="2400" dirty="0"/>
              <a:t>, 1934: 214).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a:extLst>
              <a:ext uri="{FF2B5EF4-FFF2-40B4-BE49-F238E27FC236}">
                <a16:creationId xmlns:a16="http://schemas.microsoft.com/office/drawing/2014/main" id="{3BF34B15-0A5A-4405-8B21-1926F1EE83D6}"/>
              </a:ext>
            </a:extLst>
          </p:cNvPr>
          <p:cNvSpPr>
            <a:spLocks noGrp="1"/>
          </p:cNvSpPr>
          <p:nvPr>
            <p:ph type="title"/>
          </p:nvPr>
        </p:nvSpPr>
        <p:spPr>
          <a:xfrm>
            <a:off x="152400" y="685800"/>
            <a:ext cx="8839200" cy="1066800"/>
          </a:xfrm>
        </p:spPr>
        <p:txBody>
          <a:bodyPr>
            <a:noAutofit/>
          </a:bodyPr>
          <a:lstStyle/>
          <a:p>
            <a:pPr algn="ctr"/>
            <a:r>
              <a:rPr lang="el-GR" altLang="en-US" sz="4000" b="1" dirty="0">
                <a:solidFill>
                  <a:srgbClr val="0070C0"/>
                </a:solidFill>
                <a:latin typeface="+mn-lt"/>
              </a:rPr>
              <a:t>Οι νέοι κανόνες της κβαντικής θεωρίας</a:t>
            </a:r>
          </a:p>
        </p:txBody>
      </p:sp>
      <p:sp>
        <p:nvSpPr>
          <p:cNvPr id="11267" name="Θέση περιεχομένου 2">
            <a:extLst>
              <a:ext uri="{FF2B5EF4-FFF2-40B4-BE49-F238E27FC236}">
                <a16:creationId xmlns:a16="http://schemas.microsoft.com/office/drawing/2014/main" id="{D046FB70-FE27-4619-8CB8-01C5FB4A7AD2}"/>
              </a:ext>
            </a:extLst>
          </p:cNvPr>
          <p:cNvSpPr>
            <a:spLocks noGrp="1"/>
          </p:cNvSpPr>
          <p:nvPr>
            <p:ph idx="1"/>
          </p:nvPr>
        </p:nvSpPr>
        <p:spPr>
          <a:xfrm>
            <a:off x="457200" y="1981200"/>
            <a:ext cx="8229600" cy="4592638"/>
          </a:xfrm>
        </p:spPr>
        <p:txBody>
          <a:bodyPr>
            <a:normAutofit/>
          </a:bodyPr>
          <a:lstStyle/>
          <a:p>
            <a:pPr>
              <a:spcBef>
                <a:spcPts val="1200"/>
              </a:spcBef>
              <a:spcAft>
                <a:spcPts val="1200"/>
              </a:spcAft>
            </a:pPr>
            <a:r>
              <a:rPr lang="el-GR" altLang="en-US" sz="2400" dirty="0"/>
              <a:t>Η κβαντική θεωρία έχει γίνει, στις ανώτερες βαθμίδες της, μια συλλογή από αριθμητικές συνταγές, στις οποίες έχει δοθεί η επιφανειακή μορφή μιας συνεκτικής μαθηματικής θεωρίας έτσι ώστε να αποσιωπηθεί ο </a:t>
            </a:r>
            <a:r>
              <a:rPr lang="el-GR" altLang="en-US" sz="2400" i="1" dirty="0"/>
              <a:t>ad hoc</a:t>
            </a:r>
            <a:r>
              <a:rPr lang="el-GR" altLang="en-US" sz="2400" dirty="0"/>
              <a:t> χαρακτήρας τους. Η δυσκολία κατανόησης τους δεν είναι μαθηματική, αλλά θεμελιώδης. Ορισμένοι από τους κανόνες θυμίζουν ακαταμάχητα τη διδασκαλία των αλχημιστών, ή την κουζίνα των μαγισσών στον </a:t>
            </a:r>
            <a:r>
              <a:rPr lang="el-GR" altLang="en-US" sz="2400" dirty="0" err="1"/>
              <a:t>Φάουστ</a:t>
            </a:r>
            <a:r>
              <a:rPr lang="el-GR" altLang="en-US" sz="2400" dirty="0"/>
              <a:t> (</a:t>
            </a:r>
            <a:r>
              <a:rPr lang="el-GR" altLang="en-US" sz="2400" dirty="0" err="1"/>
              <a:t>Andrade</a:t>
            </a:r>
            <a:r>
              <a:rPr lang="en-US" altLang="en-US" sz="2400" dirty="0"/>
              <a:t>, </a:t>
            </a:r>
            <a:r>
              <a:rPr lang="en-US" altLang="en-US" sz="2400" i="1" dirty="0"/>
              <a:t>The Structure of the Atom</a:t>
            </a:r>
            <a:r>
              <a:rPr lang="en-US" altLang="en-US" sz="2400" dirty="0"/>
              <a:t>,</a:t>
            </a:r>
            <a:r>
              <a:rPr lang="el-GR" altLang="en-US" sz="2400" dirty="0"/>
              <a:t> 1927</a:t>
            </a:r>
            <a:r>
              <a:rPr lang="en-US" altLang="en-US" sz="2400" dirty="0"/>
              <a:t>, </a:t>
            </a:r>
            <a:r>
              <a:rPr lang="el-GR" altLang="en-US" sz="2400" dirty="0"/>
              <a:t>σ. 708).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Θόδωρος\Desktop\Thomas Kuh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 y="990600"/>
            <a:ext cx="4083548" cy="5121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Θόδωρος\Desktop\SS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66502" y="587310"/>
            <a:ext cx="3796498" cy="56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1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a:extLst>
              <a:ext uri="{FF2B5EF4-FFF2-40B4-BE49-F238E27FC236}">
                <a16:creationId xmlns:a16="http://schemas.microsoft.com/office/drawing/2014/main" id="{08A212A1-3A70-4FA2-BA1C-2CB1C78B0AC6}"/>
              </a:ext>
            </a:extLst>
          </p:cNvPr>
          <p:cNvSpPr>
            <a:spLocks noGrp="1"/>
          </p:cNvSpPr>
          <p:nvPr>
            <p:ph type="title"/>
          </p:nvPr>
        </p:nvSpPr>
        <p:spPr>
          <a:xfrm>
            <a:off x="152400" y="284162"/>
            <a:ext cx="8839200" cy="838200"/>
          </a:xfrm>
        </p:spPr>
        <p:txBody>
          <a:bodyPr>
            <a:noAutofit/>
          </a:bodyPr>
          <a:lstStyle/>
          <a:p>
            <a:pPr algn="ctr"/>
            <a:r>
              <a:rPr lang="el-GR" altLang="en-US" sz="4000" b="1" dirty="0">
                <a:solidFill>
                  <a:srgbClr val="0070C0"/>
                </a:solidFill>
                <a:latin typeface="+mn-lt"/>
              </a:rPr>
              <a:t>Η περιθωριοποίηση της παλιάς γενιάς</a:t>
            </a:r>
          </a:p>
        </p:txBody>
      </p:sp>
      <p:sp>
        <p:nvSpPr>
          <p:cNvPr id="12291" name="Θέση περιεχομένου 2">
            <a:extLst>
              <a:ext uri="{FF2B5EF4-FFF2-40B4-BE49-F238E27FC236}">
                <a16:creationId xmlns:a16="http://schemas.microsoft.com/office/drawing/2014/main" id="{54DB4E0D-133B-4719-A1FA-FB0959924C1D}"/>
              </a:ext>
            </a:extLst>
          </p:cNvPr>
          <p:cNvSpPr>
            <a:spLocks noGrp="1"/>
          </p:cNvSpPr>
          <p:nvPr>
            <p:ph idx="1"/>
          </p:nvPr>
        </p:nvSpPr>
        <p:spPr>
          <a:xfrm>
            <a:off x="457200" y="1447800"/>
            <a:ext cx="8229600" cy="4800600"/>
          </a:xfrm>
        </p:spPr>
        <p:txBody>
          <a:bodyPr/>
          <a:lstStyle/>
          <a:p>
            <a:r>
              <a:rPr lang="el-GR" altLang="en-US" sz="2400" dirty="0"/>
              <a:t>Εμένα και πολλούς άλλους της παλιότερης γενιάς [φυσικών] μας έχουν αφήσει πολύ πίσω. … Ακόμη και ο J. J. </a:t>
            </a:r>
            <a:r>
              <a:rPr lang="el-GR" altLang="en-US" sz="2400" dirty="0" err="1"/>
              <a:t>Thomson</a:t>
            </a:r>
            <a:r>
              <a:rPr lang="el-GR" altLang="en-US" sz="2400" dirty="0"/>
              <a:t> έχει μείνει πίσω, και έχω ακούσει να μιλάνε για τον ακόμη μεγαλύτερο μαθηματικό … </a:t>
            </a:r>
            <a:r>
              <a:rPr lang="el-GR" altLang="en-US" sz="2400" dirty="0" err="1"/>
              <a:t>Joseph</a:t>
            </a:r>
            <a:r>
              <a:rPr lang="el-GR" altLang="en-US" sz="2400" dirty="0"/>
              <a:t> </a:t>
            </a:r>
            <a:r>
              <a:rPr lang="el-GR" altLang="en-US" sz="2400" dirty="0" err="1"/>
              <a:t>Larmor</a:t>
            </a:r>
            <a:r>
              <a:rPr lang="el-GR" altLang="en-US" sz="2400" dirty="0"/>
              <a:t> σαν να έχει μείνει στο ράφι. Τα νιάτα κινούνται προς τα μπρος με απτόητη ενέργεια σε περιοχές που θα είχαν τρομοκρατήσει τον γέρο-</a:t>
            </a:r>
            <a:r>
              <a:rPr lang="el-GR" altLang="en-US" sz="2400" dirty="0" err="1"/>
              <a:t>Kelvin</a:t>
            </a:r>
            <a:r>
              <a:rPr lang="el-GR" altLang="en-US" sz="2400" dirty="0"/>
              <a:t>. Ακόμη και ο </a:t>
            </a:r>
            <a:r>
              <a:rPr lang="el-GR" altLang="en-US" sz="2400" dirty="0" err="1"/>
              <a:t>Νεύτων</a:t>
            </a:r>
            <a:r>
              <a:rPr lang="el-GR" altLang="en-US" sz="2400" dirty="0"/>
              <a:t> έχει αρχίσει να θεωρείται απαρχαιωμένος και [οι νέοι φυσικοί] έχουν ελάχιστο σεβασμό για τους επιστημονικούς προγόνους τους. Ζούμε σε μια επαναστατική περίοδο και πρέπει να περάσουν αρκετά χρόνια προτού να καταλαγιάσουμε σε αυτό που θα μπορούσαμε να αποκαλέσουμε κοινό νου (επιστολή του </a:t>
            </a:r>
            <a:r>
              <a:rPr lang="el-GR" altLang="en-US" sz="2400" dirty="0" err="1"/>
              <a:t>Lodge</a:t>
            </a:r>
            <a:r>
              <a:rPr lang="en-US" altLang="en-US" sz="2400" dirty="0"/>
              <a:t> </a:t>
            </a:r>
            <a:r>
              <a:rPr lang="el-GR" altLang="en-US" sz="2400" dirty="0"/>
              <a:t>στον </a:t>
            </a:r>
            <a:r>
              <a:rPr lang="en-US" altLang="en-US" sz="2400" dirty="0"/>
              <a:t>Arthur Hill</a:t>
            </a:r>
            <a:r>
              <a:rPr lang="el-GR" altLang="en-US" sz="2400" dirty="0"/>
              <a:t>, 5 Μαρτίου 1928).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8773" y="259080"/>
            <a:ext cx="8183880" cy="762000"/>
          </a:xfrm>
        </p:spPr>
        <p:txBody>
          <a:bodyPr>
            <a:normAutofit/>
          </a:bodyPr>
          <a:lstStyle/>
          <a:p>
            <a:pPr algn="ctr"/>
            <a:r>
              <a:rPr lang="el-GR" altLang="el-GR" sz="4800" b="1" dirty="0">
                <a:solidFill>
                  <a:srgbClr val="0070C0"/>
                </a:solidFill>
                <a:latin typeface="+mn-lt"/>
              </a:rPr>
              <a:t>Ποιος είναι ο </a:t>
            </a:r>
            <a:r>
              <a:rPr lang="en-US" altLang="el-GR" sz="4800" b="1" dirty="0">
                <a:solidFill>
                  <a:srgbClr val="0070C0"/>
                </a:solidFill>
                <a:latin typeface="+mn-lt"/>
              </a:rPr>
              <a:t>Paul Forman;</a:t>
            </a:r>
            <a:endParaRPr lang="el-GR" sz="4800" b="1" dirty="0">
              <a:solidFill>
                <a:srgbClr val="0070C0"/>
              </a:solidFill>
              <a:latin typeface="+mn-lt"/>
            </a:endParaRPr>
          </a:p>
        </p:txBody>
      </p:sp>
      <p:sp>
        <p:nvSpPr>
          <p:cNvPr id="3" name="Θέση περιεχομένου 2"/>
          <p:cNvSpPr>
            <a:spLocks noGrp="1"/>
          </p:cNvSpPr>
          <p:nvPr>
            <p:ph sz="half" idx="1"/>
          </p:nvPr>
        </p:nvSpPr>
        <p:spPr>
          <a:xfrm>
            <a:off x="457200" y="1143000"/>
            <a:ext cx="3931920" cy="5455920"/>
          </a:xfrm>
        </p:spPr>
        <p:txBody>
          <a:bodyPr>
            <a:noAutofit/>
          </a:bodyPr>
          <a:lstStyle/>
          <a:p>
            <a:pPr>
              <a:spcBef>
                <a:spcPts val="600"/>
              </a:spcBef>
              <a:spcAft>
                <a:spcPts val="600"/>
              </a:spcAft>
            </a:pPr>
            <a:r>
              <a:rPr lang="el-GR" altLang="el-GR" sz="2800" dirty="0"/>
              <a:t>Μαθητής του </a:t>
            </a:r>
            <a:r>
              <a:rPr lang="en-US" altLang="el-GR" sz="2800" dirty="0"/>
              <a:t>Kuhn </a:t>
            </a:r>
            <a:r>
              <a:rPr lang="el-GR" altLang="el-GR" sz="2800" dirty="0"/>
              <a:t>στο </a:t>
            </a:r>
            <a:r>
              <a:rPr lang="en-US" altLang="el-GR" sz="2800" dirty="0"/>
              <a:t>Berkeley</a:t>
            </a:r>
          </a:p>
          <a:p>
            <a:pPr>
              <a:spcBef>
                <a:spcPts val="600"/>
              </a:spcBef>
              <a:spcAft>
                <a:spcPts val="600"/>
              </a:spcAft>
            </a:pPr>
            <a:r>
              <a:rPr lang="el-GR" altLang="el-GR" sz="2800" dirty="0"/>
              <a:t>Συνεργάτης του </a:t>
            </a:r>
            <a:r>
              <a:rPr lang="en-US" altLang="el-GR" sz="2800" dirty="0"/>
              <a:t>Kuhn </a:t>
            </a:r>
            <a:r>
              <a:rPr lang="el-GR" altLang="el-GR" sz="2800" dirty="0"/>
              <a:t>στο </a:t>
            </a:r>
            <a:r>
              <a:rPr lang="en-US" altLang="el-GR" sz="2800" dirty="0"/>
              <a:t>Archive for the History of Quantum Physics</a:t>
            </a:r>
          </a:p>
          <a:p>
            <a:pPr>
              <a:spcBef>
                <a:spcPts val="600"/>
              </a:spcBef>
              <a:spcAft>
                <a:spcPts val="600"/>
              </a:spcAft>
            </a:pPr>
            <a:r>
              <a:rPr lang="el-GR" altLang="el-GR" sz="2800" dirty="0"/>
              <a:t>Σημαντικό έργο στην ιστορία των φυσικών επιστημών</a:t>
            </a:r>
          </a:p>
          <a:p>
            <a:pPr lvl="1">
              <a:spcBef>
                <a:spcPts val="600"/>
              </a:spcBef>
              <a:spcAft>
                <a:spcPts val="600"/>
              </a:spcAft>
            </a:pPr>
            <a:r>
              <a:rPr lang="el-GR" altLang="el-GR" sz="2000" dirty="0"/>
              <a:t>Το πρώιμο έργο του αποτελούνταν από ιδιαίτερα τεχνικές μελέτες της φυσικής των αρχών του 20</a:t>
            </a:r>
            <a:r>
              <a:rPr lang="el-GR" altLang="el-GR" sz="2000" baseline="30000" dirty="0"/>
              <a:t>ου</a:t>
            </a:r>
            <a:r>
              <a:rPr lang="el-GR" altLang="el-GR" sz="2000" dirty="0"/>
              <a:t> αιώνα.</a:t>
            </a:r>
          </a:p>
        </p:txBody>
      </p:sp>
      <p:pic>
        <p:nvPicPr>
          <p:cNvPr id="1026" name="Picture 2" descr="C:\Users\Θόδωρος\Desktop\Paul Forman_HSS 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2" y="1524000"/>
            <a:ext cx="395891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21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183880" cy="685800"/>
          </a:xfrm>
        </p:spPr>
        <p:txBody>
          <a:bodyPr>
            <a:normAutofit/>
          </a:bodyPr>
          <a:lstStyle/>
          <a:p>
            <a:pPr algn="ctr" eaLnBrk="1" hangingPunct="1"/>
            <a:r>
              <a:rPr lang="el-GR" altLang="el-GR" sz="4000" b="1" dirty="0">
                <a:solidFill>
                  <a:srgbClr val="0070C0"/>
                </a:solidFill>
                <a:latin typeface="+mn-lt"/>
              </a:rPr>
              <a:t>Το άρθρο του </a:t>
            </a:r>
            <a:r>
              <a:rPr lang="en-US" altLang="el-GR" sz="4000" b="1" dirty="0">
                <a:solidFill>
                  <a:srgbClr val="0070C0"/>
                </a:solidFill>
                <a:latin typeface="+mn-lt"/>
              </a:rPr>
              <a:t>Forman</a:t>
            </a:r>
            <a:endParaRPr lang="el-GR" altLang="el-GR" sz="4000" b="1" dirty="0">
              <a:solidFill>
                <a:srgbClr val="0070C0"/>
              </a:solidFill>
              <a:latin typeface="+mn-lt"/>
            </a:endParaRPr>
          </a:p>
        </p:txBody>
      </p:sp>
      <p:sp>
        <p:nvSpPr>
          <p:cNvPr id="12291" name="Rectangle 3"/>
          <p:cNvSpPr>
            <a:spLocks noGrp="1" noChangeArrowheads="1"/>
          </p:cNvSpPr>
          <p:nvPr>
            <p:ph idx="1"/>
          </p:nvPr>
        </p:nvSpPr>
        <p:spPr>
          <a:xfrm>
            <a:off x="381000" y="1676400"/>
            <a:ext cx="8183880" cy="4187952"/>
          </a:xfrm>
        </p:spPr>
        <p:txBody>
          <a:bodyPr>
            <a:normAutofit/>
          </a:bodyPr>
          <a:lstStyle/>
          <a:p>
            <a:pPr marL="609600" indent="-609600" eaLnBrk="1" hangingPunct="1"/>
            <a:r>
              <a:rPr lang="el-GR" altLang="el-GR" sz="2400" dirty="0"/>
              <a:t>«Το πολιτισμικό περιβάλλον της Δημοκρατίας της </a:t>
            </a:r>
            <a:r>
              <a:rPr lang="el-GR" altLang="el-GR" sz="2400" dirty="0" err="1"/>
              <a:t>Βαϊμάρης</a:t>
            </a:r>
            <a:r>
              <a:rPr lang="el-GR" altLang="el-GR" sz="2400" dirty="0"/>
              <a:t>, η αιτιότητα και η κβαντική θεωρία, 1918-1927: Η προσαρμογή των Γερμανών φυσικών και μαθηματικών σε ένα εχθρικό διανοητικό περιβάλλον,» </a:t>
            </a:r>
            <a:r>
              <a:rPr lang="en-US" altLang="el-GR" sz="2400" i="1" dirty="0"/>
              <a:t>Historical Studies in the Physical Sciences</a:t>
            </a:r>
            <a:r>
              <a:rPr lang="en-US" altLang="el-GR" sz="2400" dirty="0"/>
              <a:t>, 1971.</a:t>
            </a:r>
          </a:p>
          <a:p>
            <a:pPr marL="609600" indent="-609600" eaLnBrk="1" hangingPunct="1"/>
            <a:endParaRPr lang="en-US" altLang="el-GR" sz="2400" dirty="0"/>
          </a:p>
          <a:p>
            <a:pPr marL="893064" lvl="1" indent="-609600">
              <a:buFontTx/>
              <a:buNone/>
            </a:pPr>
            <a:r>
              <a:rPr lang="el-GR" altLang="el-GR" sz="2800" dirty="0"/>
              <a:t>	Συνδέει την απόρριψη της αιτιότητας στη φυσική κατά τη δεκαετία του 1920 με το κοινωνικό-πολιτισμικό περιβάλλον της δημοκρατίας της Βαϊμάρης.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533400"/>
            <a:ext cx="8686800" cy="914400"/>
          </a:xfrm>
        </p:spPr>
        <p:txBody>
          <a:bodyPr>
            <a:noAutofit/>
          </a:bodyPr>
          <a:lstStyle/>
          <a:p>
            <a:pPr algn="ctr">
              <a:spcBef>
                <a:spcPct val="50000"/>
              </a:spcBef>
            </a:pPr>
            <a:r>
              <a:rPr lang="el-GR" altLang="el-GR" sz="3600" b="1" dirty="0">
                <a:solidFill>
                  <a:srgbClr val="0070C0"/>
                </a:solidFill>
                <a:latin typeface="+mn-lt"/>
              </a:rPr>
              <a:t>Η περιρρέουσα ατμόσφαιρα στη Δημοκρατία της </a:t>
            </a:r>
            <a:r>
              <a:rPr lang="el-GR" altLang="el-GR" sz="3600" b="1" dirty="0" err="1">
                <a:solidFill>
                  <a:srgbClr val="0070C0"/>
                </a:solidFill>
                <a:latin typeface="+mn-lt"/>
              </a:rPr>
              <a:t>Βαϊμάρης</a:t>
            </a:r>
            <a:endParaRPr lang="el-GR" altLang="el-GR" sz="3600" b="1" dirty="0">
              <a:solidFill>
                <a:srgbClr val="0070C0"/>
              </a:solidFill>
              <a:latin typeface="+mn-lt"/>
            </a:endParaRPr>
          </a:p>
        </p:txBody>
      </p:sp>
      <p:sp>
        <p:nvSpPr>
          <p:cNvPr id="20483" name="Rectangle 3"/>
          <p:cNvSpPr>
            <a:spLocks noGrp="1" noChangeArrowheads="1"/>
          </p:cNvSpPr>
          <p:nvPr>
            <p:ph idx="1"/>
          </p:nvPr>
        </p:nvSpPr>
        <p:spPr>
          <a:xfrm>
            <a:off x="381000" y="1828800"/>
            <a:ext cx="8305800" cy="4648200"/>
          </a:xfrm>
        </p:spPr>
        <p:txBody>
          <a:bodyPr>
            <a:normAutofit/>
          </a:bodyPr>
          <a:lstStyle/>
          <a:p>
            <a:pPr marL="457200" indent="-457200" eaLnBrk="1" hangingPunct="1">
              <a:lnSpc>
                <a:spcPct val="80000"/>
              </a:lnSpc>
              <a:spcBef>
                <a:spcPts val="0"/>
              </a:spcBef>
              <a:spcAft>
                <a:spcPts val="1200"/>
              </a:spcAft>
            </a:pPr>
            <a:r>
              <a:rPr lang="el-GR" altLang="el-GR" sz="2800" dirty="0"/>
              <a:t>Η ξαφνική και μη αναμενόμενη ήττα των Γερμανών</a:t>
            </a:r>
          </a:p>
          <a:p>
            <a:pPr marL="457200" indent="-457200">
              <a:lnSpc>
                <a:spcPct val="80000"/>
              </a:lnSpc>
              <a:spcBef>
                <a:spcPts val="0"/>
              </a:spcBef>
              <a:spcAft>
                <a:spcPts val="1200"/>
              </a:spcAft>
            </a:pPr>
            <a:r>
              <a:rPr lang="el-GR" altLang="el-GR" sz="2800" dirty="0"/>
              <a:t>Η γενικευμένη αίσθηση κρίσης</a:t>
            </a:r>
          </a:p>
          <a:p>
            <a:pPr marL="457200" indent="-457200" eaLnBrk="1" hangingPunct="1">
              <a:lnSpc>
                <a:spcPct val="80000"/>
              </a:lnSpc>
              <a:spcBef>
                <a:spcPts val="0"/>
              </a:spcBef>
              <a:spcAft>
                <a:spcPts val="1200"/>
              </a:spcAft>
            </a:pPr>
            <a:r>
              <a:rPr lang="el-GR" altLang="el-GR" sz="2800" dirty="0"/>
              <a:t>Η σύνδεση της ήττας με την παρακμή της επιστήμης και της τεχνολογίας</a:t>
            </a:r>
          </a:p>
          <a:p>
            <a:pPr marL="457200" indent="-457200">
              <a:lnSpc>
                <a:spcPct val="80000"/>
              </a:lnSpc>
              <a:spcBef>
                <a:spcPts val="0"/>
              </a:spcBef>
              <a:spcAft>
                <a:spcPts val="1200"/>
              </a:spcAft>
            </a:pPr>
            <a:r>
              <a:rPr lang="el-GR" altLang="el-GR" sz="2800" dirty="0"/>
              <a:t>Αμφισβήτηση της ορθολογικότητας, της προόδου, της μηχανιστικής σκέψης, της αιτιότητας, του υλισμού</a:t>
            </a:r>
          </a:p>
          <a:p>
            <a:pPr marL="457200" indent="-457200" eaLnBrk="1" hangingPunct="1">
              <a:lnSpc>
                <a:spcPct val="80000"/>
              </a:lnSpc>
              <a:spcBef>
                <a:spcPts val="0"/>
              </a:spcBef>
              <a:spcAft>
                <a:spcPts val="1200"/>
              </a:spcAft>
            </a:pPr>
            <a:r>
              <a:rPr lang="el-GR" altLang="el-GR" sz="2800" dirty="0"/>
              <a:t>Νεορομαντισμός, ανορθολογισμός: θεοποίηση της ζωής, της διαίσθησης και της άμεσης εμπειρίας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183880" cy="914400"/>
          </a:xfrm>
        </p:spPr>
        <p:txBody>
          <a:bodyPr>
            <a:normAutofit/>
          </a:bodyPr>
          <a:lstStyle/>
          <a:p>
            <a:pPr algn="ctr"/>
            <a:r>
              <a:rPr lang="en-US" altLang="el-GR" sz="4000" b="1" dirty="0">
                <a:solidFill>
                  <a:srgbClr val="0070C0"/>
                </a:solidFill>
                <a:latin typeface="+mn-lt"/>
              </a:rPr>
              <a:t>Spengler</a:t>
            </a:r>
            <a:r>
              <a:rPr lang="el-GR" altLang="el-GR" sz="4000" b="1" dirty="0">
                <a:solidFill>
                  <a:srgbClr val="0070C0"/>
                </a:solidFill>
                <a:latin typeface="+mn-lt"/>
              </a:rPr>
              <a:t>,</a:t>
            </a:r>
            <a:r>
              <a:rPr lang="en-US" altLang="el-GR" sz="4000" b="1" dirty="0">
                <a:solidFill>
                  <a:srgbClr val="0070C0"/>
                </a:solidFill>
                <a:latin typeface="+mn-lt"/>
              </a:rPr>
              <a:t> </a:t>
            </a:r>
            <a:r>
              <a:rPr lang="el-GR" altLang="el-GR" sz="4000" b="1" i="1" dirty="0">
                <a:solidFill>
                  <a:srgbClr val="0070C0"/>
                </a:solidFill>
                <a:latin typeface="+mn-lt"/>
              </a:rPr>
              <a:t>Η Παρακμή της Δύσης</a:t>
            </a:r>
            <a:endParaRPr lang="el-GR" sz="4000" b="1" dirty="0">
              <a:solidFill>
                <a:srgbClr val="0070C0"/>
              </a:solidFill>
              <a:latin typeface="+mn-lt"/>
            </a:endParaRPr>
          </a:p>
        </p:txBody>
      </p:sp>
      <p:sp>
        <p:nvSpPr>
          <p:cNvPr id="4" name="Θέση περιεχομένου 3"/>
          <p:cNvSpPr>
            <a:spLocks noGrp="1"/>
          </p:cNvSpPr>
          <p:nvPr>
            <p:ph sz="half" idx="2"/>
          </p:nvPr>
        </p:nvSpPr>
        <p:spPr>
          <a:xfrm>
            <a:off x="4648200" y="1524000"/>
            <a:ext cx="4191000" cy="4841770"/>
          </a:xfrm>
        </p:spPr>
        <p:txBody>
          <a:bodyPr anchor="ctr">
            <a:normAutofit/>
          </a:bodyPr>
          <a:lstStyle/>
          <a:p>
            <a:pPr marL="0" indent="0">
              <a:spcBef>
                <a:spcPts val="0"/>
              </a:spcBef>
              <a:spcAft>
                <a:spcPts val="1200"/>
              </a:spcAft>
              <a:buNone/>
            </a:pPr>
            <a:r>
              <a:rPr lang="el-GR" altLang="el-GR" sz="2800" dirty="0"/>
              <a:t>Εμβληματικό βιβλίο με τεράστια επιρροή</a:t>
            </a:r>
          </a:p>
          <a:p>
            <a:pPr marL="283464" lvl="1" indent="0">
              <a:spcBef>
                <a:spcPts val="0"/>
              </a:spcBef>
              <a:spcAft>
                <a:spcPts val="1200"/>
              </a:spcAft>
              <a:buNone/>
            </a:pPr>
            <a:r>
              <a:rPr lang="el-GR" altLang="el-GR" sz="2400" dirty="0"/>
              <a:t>Από το 1918 έως το 1926 πουλήθηκαν 100000 αντίτυπα.</a:t>
            </a:r>
          </a:p>
          <a:p>
            <a:pPr marL="0" indent="0">
              <a:spcBef>
                <a:spcPts val="0"/>
              </a:spcBef>
              <a:spcAft>
                <a:spcPts val="1200"/>
              </a:spcAft>
              <a:buNone/>
            </a:pPr>
            <a:r>
              <a:rPr lang="el-GR" altLang="el-GR" sz="2800" dirty="0"/>
              <a:t>Εκφράζει το </a:t>
            </a:r>
            <a:r>
              <a:rPr lang="en-US" altLang="el-GR" sz="2800" dirty="0"/>
              <a:t>Zeitgeist</a:t>
            </a:r>
            <a:r>
              <a:rPr lang="el-GR" altLang="el-GR" sz="2800" dirty="0"/>
              <a:t>:</a:t>
            </a:r>
            <a:endParaRPr lang="el-GR" altLang="el-GR" dirty="0"/>
          </a:p>
          <a:p>
            <a:pPr marL="283464" lvl="1" indent="0">
              <a:spcBef>
                <a:spcPts val="0"/>
              </a:spcBef>
              <a:spcAft>
                <a:spcPts val="1200"/>
              </a:spcAft>
              <a:buNone/>
            </a:pPr>
            <a:r>
              <a:rPr lang="el-GR" altLang="el-GR" sz="2400" dirty="0"/>
              <a:t>Η επιστήμη ταυτίζεται με την αρχή της αιτιότητας και οδεύει προς το τέλος της.</a:t>
            </a:r>
          </a:p>
        </p:txBody>
      </p:sp>
      <p:pic>
        <p:nvPicPr>
          <p:cNvPr id="4098" name="Picture 2" descr="C:\Users\Θόδωρος\Desktop\Speng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 y="1524000"/>
            <a:ext cx="3405378" cy="484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3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3860" y="685800"/>
            <a:ext cx="8183880" cy="685800"/>
          </a:xfrm>
        </p:spPr>
        <p:txBody>
          <a:bodyPr>
            <a:normAutofit/>
          </a:bodyPr>
          <a:lstStyle/>
          <a:p>
            <a:pPr algn="ctr"/>
            <a:r>
              <a:rPr lang="el-GR" altLang="el-GR" sz="4000" b="1" dirty="0">
                <a:solidFill>
                  <a:srgbClr val="0070C0"/>
                </a:solidFill>
                <a:latin typeface="+mn-lt"/>
              </a:rPr>
              <a:t>Η βασική θέση του άρθρου</a:t>
            </a:r>
            <a:endParaRPr lang="el-GR" sz="4000" b="1" dirty="0">
              <a:solidFill>
                <a:srgbClr val="0070C0"/>
              </a:solidFill>
              <a:latin typeface="+mn-lt"/>
            </a:endParaRPr>
          </a:p>
        </p:txBody>
      </p:sp>
      <p:sp>
        <p:nvSpPr>
          <p:cNvPr id="3" name="Ορθογώνιο 2"/>
          <p:cNvSpPr/>
          <p:nvPr/>
        </p:nvSpPr>
        <p:spPr>
          <a:xfrm>
            <a:off x="533400" y="1601818"/>
            <a:ext cx="8077200" cy="4524315"/>
          </a:xfrm>
          <a:prstGeom prst="rect">
            <a:avLst/>
          </a:prstGeom>
        </p:spPr>
        <p:txBody>
          <a:bodyPr wrap="square">
            <a:spAutoFit/>
          </a:bodyPr>
          <a:lstStyle/>
          <a:p>
            <a:pPr eaLnBrk="1" hangingPunct="1">
              <a:lnSpc>
                <a:spcPct val="80000"/>
              </a:lnSpc>
              <a:spcBef>
                <a:spcPts val="0"/>
              </a:spcBef>
              <a:spcAft>
                <a:spcPts val="1200"/>
              </a:spcAft>
            </a:pPr>
            <a:r>
              <a:rPr lang="el-GR" altLang="el-GR" sz="3000" dirty="0"/>
              <a:t>«Υπάρχουν συντριπτικά στοιχεία που καταδεικνύουν ότι τα χρόνια μετά το τέλος του Α΄ Παγκοσμίου Πολέμου αλλά πριν από την ανάπτυξη μιας μη </a:t>
            </a:r>
            <a:r>
              <a:rPr lang="el-GR" altLang="el-GR" sz="3000" dirty="0" err="1"/>
              <a:t>αιτιακής</a:t>
            </a:r>
            <a:r>
              <a:rPr lang="el-GR" altLang="el-GR" sz="3000" dirty="0"/>
              <a:t> κβαντομηχανικής, που συντελέστηκε υπό την επίδραση διαφόρων «ρευμάτων σκέψης», πολλοί Γερμανοί φυσικοί, </a:t>
            </a:r>
            <a:r>
              <a:rPr lang="el-GR" altLang="el-GR" sz="3000" b="1" dirty="0"/>
              <a:t>για λόγους που δευτερευόντως μόνο σχετίζονται με τις εξελίξεις στο δικό τους πεδίο</a:t>
            </a:r>
            <a:r>
              <a:rPr lang="el-GR" altLang="el-GR" sz="3000" dirty="0"/>
              <a:t>, κράτησαν αποστάσεις από την αιτιότητα στη φυσική ή ακόμη και την αποκήρυξαν ρητά» (</a:t>
            </a:r>
            <a:r>
              <a:rPr lang="en-US" altLang="el-GR" sz="3000" dirty="0"/>
              <a:t>Forman 1971, </a:t>
            </a:r>
            <a:r>
              <a:rPr lang="el-GR" altLang="el-GR" sz="3000" dirty="0"/>
              <a:t>σ. 3)</a:t>
            </a:r>
            <a:r>
              <a:rPr lang="en-US" altLang="el-GR" sz="3000" dirty="0"/>
              <a:t>.</a:t>
            </a:r>
            <a:endParaRPr lang="el-GR" altLang="el-GR" sz="3000" dirty="0"/>
          </a:p>
        </p:txBody>
      </p:sp>
    </p:spTree>
    <p:extLst>
      <p:ext uri="{BB962C8B-B14F-4D97-AF65-F5344CB8AC3E}">
        <p14:creationId xmlns:p14="http://schemas.microsoft.com/office/powerpoint/2010/main" val="3377738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Θέση περιεχομένου 2"/>
          <p:cNvSpPr>
            <a:spLocks noGrp="1"/>
          </p:cNvSpPr>
          <p:nvPr>
            <p:ph idx="1"/>
          </p:nvPr>
        </p:nvSpPr>
        <p:spPr>
          <a:xfrm>
            <a:off x="457200" y="1257300"/>
            <a:ext cx="8229600" cy="4343400"/>
          </a:xfrm>
        </p:spPr>
        <p:txBody>
          <a:bodyPr>
            <a:normAutofit/>
          </a:bodyPr>
          <a:lstStyle/>
          <a:p>
            <a:pPr eaLnBrk="1" hangingPunct="1">
              <a:lnSpc>
                <a:spcPct val="90000"/>
              </a:lnSpc>
              <a:spcBef>
                <a:spcPts val="1200"/>
              </a:spcBef>
              <a:spcAft>
                <a:spcPts val="1200"/>
              </a:spcAft>
            </a:pPr>
            <a:r>
              <a:rPr lang="el-GR" altLang="el-GR" sz="2400" dirty="0">
                <a:solidFill>
                  <a:srgbClr val="000000"/>
                </a:solidFill>
              </a:rPr>
              <a:t>«</a:t>
            </a:r>
            <a:r>
              <a:rPr lang="el-GR" altLang="el-GR" sz="2400" dirty="0">
                <a:solidFill>
                  <a:srgbClr val="000000"/>
                </a:solidFill>
                <a:cs typeface="Times New Roman" pitchFamily="18" charset="0"/>
              </a:rPr>
              <a:t>οι Γερμανοί φυσικοί, που ξαφνικά λόγω της αλλαγής των κοινωνικών αξιών χάνουν την επιδοκιμασία και το κύρος που απολάμβαναν πριν και κατά τη διάρκεια του Α΄ Παγκοσμίου Πολέμου, </a:t>
            </a:r>
            <a:r>
              <a:rPr lang="el-GR" altLang="el-GR" sz="2400" b="1" dirty="0">
                <a:solidFill>
                  <a:srgbClr val="000000"/>
                </a:solidFill>
                <a:cs typeface="Times New Roman" pitchFamily="18" charset="0"/>
              </a:rPr>
              <a:t>εξωθούνται</a:t>
            </a:r>
            <a:r>
              <a:rPr lang="el-GR" altLang="el-GR" sz="2400" dirty="0">
                <a:solidFill>
                  <a:srgbClr val="000000"/>
                </a:solidFill>
                <a:cs typeface="Times New Roman" pitchFamily="18" charset="0"/>
              </a:rPr>
              <a:t> να αλλάξουν την ιδεολογία τους, ακόμη και το περιεχόμενο της επιστήμης τους προκειμένου να ανακτήσουν μια πιο ελκυστική δημόσια εικόνα» (σ. 121).</a:t>
            </a:r>
          </a:p>
          <a:p>
            <a:pPr algn="just" eaLnBrk="1" hangingPunct="1">
              <a:lnSpc>
                <a:spcPct val="90000"/>
              </a:lnSpc>
              <a:spcBef>
                <a:spcPts val="1200"/>
              </a:spcBef>
              <a:spcAft>
                <a:spcPts val="1200"/>
              </a:spcAft>
            </a:pPr>
            <a:r>
              <a:rPr lang="el-GR" altLang="el-GR" sz="2400" dirty="0">
                <a:solidFill>
                  <a:srgbClr val="000000"/>
                </a:solidFill>
                <a:cs typeface="Times New Roman" pitchFamily="18" charset="0"/>
              </a:rPr>
              <a:t>«τα πραγματικά προβλήματα της ατομικής φυσικής έπαιξαν </a:t>
            </a:r>
            <a:r>
              <a:rPr lang="el-GR" altLang="el-GR" sz="2400" b="1" dirty="0">
                <a:solidFill>
                  <a:srgbClr val="000000"/>
                </a:solidFill>
                <a:cs typeface="Times New Roman" pitchFamily="18" charset="0"/>
              </a:rPr>
              <a:t>δευτερεύοντα μόνο ρόλο </a:t>
            </a:r>
            <a:r>
              <a:rPr lang="el-GR" altLang="el-GR" sz="2400" dirty="0">
                <a:solidFill>
                  <a:srgbClr val="000000"/>
                </a:solidFill>
                <a:cs typeface="Times New Roman" pitchFamily="18" charset="0"/>
              </a:rPr>
              <a:t>[στην απόρριψη της αιτιότητας] … ο σημαντικότερος παράγοντας ήταν η κοινωνική και η διανοητική πίεση που ασκήθηκε στους φυσικούς ως μέλη της γερμανικής ακαδημαϊκής κοινότητας» (σ. 121).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609600"/>
            <a:ext cx="8839200" cy="487362"/>
          </a:xfrm>
        </p:spPr>
        <p:txBody>
          <a:bodyPr>
            <a:noAutofit/>
          </a:bodyPr>
          <a:lstStyle/>
          <a:p>
            <a:pPr algn="ctr" eaLnBrk="1" hangingPunct="1"/>
            <a:r>
              <a:rPr lang="el-GR" altLang="el-GR" sz="4000" b="1" dirty="0">
                <a:solidFill>
                  <a:srgbClr val="0070C0"/>
                </a:solidFill>
                <a:latin typeface="+mn-lt"/>
              </a:rPr>
              <a:t>Η μεθοδολογία και οι πηγές του </a:t>
            </a:r>
            <a:r>
              <a:rPr lang="en-US" altLang="el-GR" sz="4000" b="1" dirty="0">
                <a:solidFill>
                  <a:srgbClr val="0070C0"/>
                </a:solidFill>
                <a:latin typeface="+mn-lt"/>
              </a:rPr>
              <a:t>Forman</a:t>
            </a:r>
            <a:endParaRPr lang="el-GR" altLang="el-GR" sz="4000" b="1" dirty="0">
              <a:solidFill>
                <a:srgbClr val="0070C0"/>
              </a:solidFill>
              <a:latin typeface="+mn-lt"/>
            </a:endParaRPr>
          </a:p>
        </p:txBody>
      </p:sp>
      <p:sp>
        <p:nvSpPr>
          <p:cNvPr id="19459" name="Rectangle 3"/>
          <p:cNvSpPr>
            <a:spLocks noGrp="1" noChangeArrowheads="1"/>
          </p:cNvSpPr>
          <p:nvPr>
            <p:ph idx="1"/>
          </p:nvPr>
        </p:nvSpPr>
        <p:spPr>
          <a:xfrm>
            <a:off x="457200" y="1524000"/>
            <a:ext cx="8229600" cy="4953000"/>
          </a:xfrm>
        </p:spPr>
        <p:txBody>
          <a:bodyPr>
            <a:normAutofit/>
          </a:bodyPr>
          <a:lstStyle/>
          <a:p>
            <a:pPr eaLnBrk="1" hangingPunct="1">
              <a:lnSpc>
                <a:spcPct val="80000"/>
              </a:lnSpc>
              <a:spcAft>
                <a:spcPct val="50000"/>
              </a:spcAft>
            </a:pPr>
            <a:r>
              <a:rPr lang="el-GR" altLang="el-GR" sz="2800" b="1" dirty="0" err="1"/>
              <a:t>Αιτιακή</a:t>
            </a:r>
            <a:r>
              <a:rPr lang="el-GR" altLang="el-GR" sz="2800" b="1" dirty="0"/>
              <a:t> ιστορία</a:t>
            </a:r>
            <a:r>
              <a:rPr lang="el-GR" altLang="el-GR" sz="2800" dirty="0"/>
              <a:t>:</a:t>
            </a:r>
          </a:p>
          <a:p>
            <a:pPr lvl="1">
              <a:lnSpc>
                <a:spcPct val="80000"/>
              </a:lnSpc>
              <a:spcAft>
                <a:spcPct val="50000"/>
              </a:spcAft>
            </a:pPr>
            <a:r>
              <a:rPr lang="el-GR" altLang="el-GR" sz="2400" dirty="0"/>
              <a:t>«ο ιστορικός δεν μπορεί να επαναπαύεται με αόριστες και αμφίσημες εκφράσεις όπως ‘προετοίμασαν την πνευματική ατμόσφαιρα’ … , αλλά θα πρέπει να επιμένει σε μια </a:t>
            </a:r>
            <a:r>
              <a:rPr lang="el-GR" altLang="el-GR" sz="2400" dirty="0" err="1"/>
              <a:t>αιτιακή</a:t>
            </a:r>
            <a:r>
              <a:rPr lang="el-GR" altLang="el-GR" sz="2400" dirty="0"/>
              <a:t> ανάλυση, καταδεικνύοντας τις περιστάσεις υπό τις οποίες, καθώς και τις αλληλεπιδράσεις διά των οποίων, </a:t>
            </a:r>
            <a:r>
              <a:rPr lang="el-GR" altLang="el-GR" sz="2400" b="1" dirty="0"/>
              <a:t>οι επιστήμονες συμπαρασύρθηκαν από τα διανοητικά ρεύματα</a:t>
            </a:r>
            <a:r>
              <a:rPr lang="el-GR" altLang="el-GR" sz="2400" dirty="0"/>
              <a:t>» (σελ. 2).</a:t>
            </a:r>
          </a:p>
          <a:p>
            <a:pPr eaLnBrk="1" hangingPunct="1">
              <a:lnSpc>
                <a:spcPct val="80000"/>
              </a:lnSpc>
            </a:pPr>
            <a:r>
              <a:rPr lang="el-GR" altLang="el-GR" sz="2800" dirty="0"/>
              <a:t>Οι </a:t>
            </a:r>
            <a:r>
              <a:rPr lang="el-GR" altLang="el-GR" sz="2800" b="1" dirty="0"/>
              <a:t>πηγές</a:t>
            </a:r>
            <a:r>
              <a:rPr lang="el-GR" altLang="el-GR" sz="2800" dirty="0"/>
              <a:t> του σχετίζονται με την παρουσία των φυσικών στη δημόσια σφαίρα</a:t>
            </a:r>
            <a:r>
              <a:rPr lang="en-US" altLang="el-GR" sz="2800" dirty="0"/>
              <a:t> </a:t>
            </a:r>
            <a:r>
              <a:rPr lang="el-GR" altLang="el-GR" sz="2800" dirty="0"/>
              <a:t>και όχι με τη θεωρητική η πειραματική πρακτική τους.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 y="533400"/>
            <a:ext cx="8991600" cy="1051560"/>
          </a:xfrm>
        </p:spPr>
        <p:txBody>
          <a:bodyPr>
            <a:noAutofit/>
          </a:bodyPr>
          <a:lstStyle/>
          <a:p>
            <a:pPr algn="ctr"/>
            <a:r>
              <a:rPr lang="el-GR" sz="3600" b="1" dirty="0">
                <a:solidFill>
                  <a:srgbClr val="0070C0"/>
                </a:solidFill>
                <a:effectLst/>
                <a:latin typeface="+mn-lt"/>
              </a:rPr>
              <a:t>Το άρθρο του </a:t>
            </a:r>
            <a:r>
              <a:rPr lang="en-US" sz="3600" b="1" dirty="0">
                <a:solidFill>
                  <a:srgbClr val="0070C0"/>
                </a:solidFill>
                <a:effectLst/>
                <a:latin typeface="+mn-lt"/>
              </a:rPr>
              <a:t>Forman </a:t>
            </a:r>
            <a:r>
              <a:rPr lang="el-GR" sz="3600" b="1" dirty="0">
                <a:solidFill>
                  <a:srgbClr val="0070C0"/>
                </a:solidFill>
                <a:effectLst/>
                <a:latin typeface="+mn-lt"/>
              </a:rPr>
              <a:t>και η κρίση των ‘60ς</a:t>
            </a:r>
            <a:endParaRPr lang="el-GR" sz="3600" b="1" dirty="0">
              <a:solidFill>
                <a:srgbClr val="0070C0"/>
              </a:solidFill>
              <a:latin typeface="+mn-lt"/>
            </a:endParaRPr>
          </a:p>
        </p:txBody>
      </p:sp>
      <p:sp>
        <p:nvSpPr>
          <p:cNvPr id="3" name="Θέση περιεχομένου 2"/>
          <p:cNvSpPr>
            <a:spLocks noGrp="1"/>
          </p:cNvSpPr>
          <p:nvPr>
            <p:ph idx="1"/>
          </p:nvPr>
        </p:nvSpPr>
        <p:spPr>
          <a:xfrm>
            <a:off x="457200" y="1828800"/>
            <a:ext cx="8183880" cy="4035552"/>
          </a:xfrm>
        </p:spPr>
        <p:txBody>
          <a:bodyPr>
            <a:normAutofit/>
          </a:bodyPr>
          <a:lstStyle/>
          <a:p>
            <a:pPr>
              <a:spcBef>
                <a:spcPts val="1200"/>
              </a:spcBef>
              <a:spcAft>
                <a:spcPts val="1200"/>
              </a:spcAft>
            </a:pPr>
            <a:r>
              <a:rPr lang="el-GR" sz="3200" dirty="0"/>
              <a:t>Ψυχρός πόλεμος</a:t>
            </a:r>
          </a:p>
          <a:p>
            <a:pPr>
              <a:spcBef>
                <a:spcPts val="1200"/>
              </a:spcBef>
              <a:spcAft>
                <a:spcPts val="1200"/>
              </a:spcAft>
            </a:pPr>
            <a:r>
              <a:rPr lang="el-GR" sz="3200" dirty="0"/>
              <a:t>Πόλεμος του Βιετνάμ (ναπάλμ, </a:t>
            </a:r>
            <a:r>
              <a:rPr lang="en-US" sz="3200" dirty="0"/>
              <a:t>agent orange)</a:t>
            </a:r>
            <a:endParaRPr lang="el-GR" sz="3200" dirty="0"/>
          </a:p>
          <a:p>
            <a:pPr>
              <a:spcBef>
                <a:spcPts val="1200"/>
              </a:spcBef>
              <a:spcAft>
                <a:spcPts val="1200"/>
              </a:spcAft>
            </a:pPr>
            <a:r>
              <a:rPr lang="el-GR" sz="3200" dirty="0"/>
              <a:t>Μαζική εμπλοκή του στρατού στην επιστημονική έρευνα</a:t>
            </a:r>
          </a:p>
          <a:p>
            <a:pPr>
              <a:spcBef>
                <a:spcPts val="1200"/>
              </a:spcBef>
              <a:spcAft>
                <a:spcPts val="1200"/>
              </a:spcAft>
            </a:pPr>
            <a:r>
              <a:rPr lang="el-GR" sz="3200" dirty="0"/>
              <a:t>Το οικολογικό κίνημα</a:t>
            </a:r>
          </a:p>
        </p:txBody>
      </p:sp>
    </p:spTree>
    <p:extLst>
      <p:ext uri="{BB962C8B-B14F-4D97-AF65-F5344CB8AC3E}">
        <p14:creationId xmlns:p14="http://schemas.microsoft.com/office/powerpoint/2010/main" val="177692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33400"/>
            <a:ext cx="8183880" cy="838200"/>
          </a:xfrm>
        </p:spPr>
        <p:txBody>
          <a:bodyPr>
            <a:noAutofit/>
          </a:bodyPr>
          <a:lstStyle/>
          <a:p>
            <a:pPr algn="ctr"/>
            <a:r>
              <a:rPr lang="el-GR" altLang="el-GR" sz="4000" b="1" dirty="0">
                <a:solidFill>
                  <a:srgbClr val="0070C0"/>
                </a:solidFill>
                <a:latin typeface="+mn-lt"/>
              </a:rPr>
              <a:t>Κριτική στη θέση </a:t>
            </a:r>
            <a:r>
              <a:rPr lang="en-US" altLang="el-GR" sz="4000" b="1" dirty="0">
                <a:solidFill>
                  <a:srgbClr val="0070C0"/>
                </a:solidFill>
                <a:latin typeface="+mn-lt"/>
              </a:rPr>
              <a:t>Forman</a:t>
            </a:r>
            <a:endParaRPr lang="el-GR" altLang="el-GR" sz="4000" b="1" dirty="0">
              <a:solidFill>
                <a:srgbClr val="0070C0"/>
              </a:solidFill>
              <a:latin typeface="+mn-lt"/>
            </a:endParaRPr>
          </a:p>
        </p:txBody>
      </p:sp>
      <p:sp>
        <p:nvSpPr>
          <p:cNvPr id="13315" name="Rectangle 3"/>
          <p:cNvSpPr>
            <a:spLocks noGrp="1" noChangeArrowheads="1"/>
          </p:cNvSpPr>
          <p:nvPr>
            <p:ph idx="1"/>
          </p:nvPr>
        </p:nvSpPr>
        <p:spPr>
          <a:xfrm>
            <a:off x="533400" y="1600200"/>
            <a:ext cx="8183880" cy="4264152"/>
          </a:xfrm>
        </p:spPr>
        <p:txBody>
          <a:bodyPr>
            <a:normAutofit lnSpcReduction="10000"/>
          </a:bodyPr>
          <a:lstStyle/>
          <a:p>
            <a:pPr>
              <a:lnSpc>
                <a:spcPct val="90000"/>
              </a:lnSpc>
              <a:spcAft>
                <a:spcPts val="1200"/>
              </a:spcAft>
            </a:pPr>
            <a:r>
              <a:rPr lang="el-GR" altLang="el-GR" sz="3200" dirty="0"/>
              <a:t>Κατ’ αρχάς, δεν έχει αμφισβητηθεί η σύγκλιση πολιτισμικού περιβάλλοντος και φυσικής:</a:t>
            </a:r>
          </a:p>
          <a:p>
            <a:pPr lvl="1">
              <a:lnSpc>
                <a:spcPct val="90000"/>
              </a:lnSpc>
              <a:spcAft>
                <a:spcPts val="1200"/>
              </a:spcAft>
            </a:pPr>
            <a:r>
              <a:rPr lang="el-GR" altLang="el-GR" sz="2800" dirty="0"/>
              <a:t>«Έχει ενδιαφέρον να παρατηρήσει κανείς ότι ακόμη και η φυσική, ένας κλάδος που δεσμεύεται αυστηρά από τα πειραματικά αποτελέσματα, οδηγείται σε μονοπάτια απολύτως παράλληλα με τα μονοπάτια των διανοητικών κινημάτων σε άλλους τομείς [της σύγχρονης ζωής]». </a:t>
            </a:r>
            <a:r>
              <a:rPr lang="en-US" altLang="el-GR" sz="2800" dirty="0"/>
              <a:t>Gustav Mie</a:t>
            </a:r>
            <a:r>
              <a:rPr lang="el-GR" altLang="el-GR" sz="2800" dirty="0"/>
              <a:t>, από τον εναρκτήριο λόγο του ως Καθηγητή Φυσικής, Πανεπιστήμιο του Φράιμπουργκ, 26 Ιανουαρίου 1925.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33400"/>
            <a:ext cx="8183880" cy="990600"/>
          </a:xfrm>
        </p:spPr>
        <p:txBody>
          <a:bodyPr>
            <a:noAutofit/>
          </a:bodyPr>
          <a:lstStyle/>
          <a:p>
            <a:pPr algn="ctr"/>
            <a:r>
              <a:rPr lang="el-GR" sz="3200" b="1" dirty="0">
                <a:solidFill>
                  <a:srgbClr val="0070C0"/>
                </a:solidFill>
                <a:latin typeface="+mn-lt"/>
              </a:rPr>
              <a:t>Το μοντέλο ανάπτυξης της επιστήμης στη </a:t>
            </a:r>
            <a:r>
              <a:rPr lang="el-GR" sz="3200" b="1" i="1" dirty="0">
                <a:solidFill>
                  <a:srgbClr val="0070C0"/>
                </a:solidFill>
                <a:latin typeface="+mn-lt"/>
              </a:rPr>
              <a:t>Δομή</a:t>
            </a:r>
            <a:endParaRPr lang="el-GR" sz="3200" b="1" dirty="0">
              <a:solidFill>
                <a:srgbClr val="0070C0"/>
              </a:solidFill>
              <a:latin typeface="+mn-lt"/>
            </a:endParaRPr>
          </a:p>
        </p:txBody>
      </p:sp>
      <p:sp>
        <p:nvSpPr>
          <p:cNvPr id="3" name="Θέση περιεχομένου 2"/>
          <p:cNvSpPr>
            <a:spLocks noGrp="1"/>
          </p:cNvSpPr>
          <p:nvPr>
            <p:ph sz="half" idx="1"/>
          </p:nvPr>
        </p:nvSpPr>
        <p:spPr>
          <a:xfrm>
            <a:off x="533400" y="1676400"/>
            <a:ext cx="3931920" cy="4267200"/>
          </a:xfrm>
        </p:spPr>
        <p:txBody>
          <a:bodyPr>
            <a:noAutofit/>
          </a:bodyPr>
          <a:lstStyle/>
          <a:p>
            <a:pPr>
              <a:spcBef>
                <a:spcPts val="1200"/>
              </a:spcBef>
            </a:pPr>
            <a:r>
              <a:rPr lang="el-GR" sz="2800" dirty="0"/>
              <a:t>Παράδειγμα</a:t>
            </a:r>
            <a:endParaRPr lang="en-US" sz="2800" dirty="0"/>
          </a:p>
          <a:p>
            <a:pPr>
              <a:spcBef>
                <a:spcPts val="1200"/>
              </a:spcBef>
            </a:pPr>
            <a:r>
              <a:rPr lang="el-GR" sz="2800" dirty="0"/>
              <a:t>Κανονική επιστήμη</a:t>
            </a:r>
          </a:p>
          <a:p>
            <a:pPr>
              <a:spcBef>
                <a:spcPts val="1200"/>
              </a:spcBef>
            </a:pPr>
            <a:r>
              <a:rPr lang="el-GR" sz="2800" dirty="0"/>
              <a:t>Ανωμαλίες</a:t>
            </a:r>
          </a:p>
          <a:p>
            <a:pPr>
              <a:spcBef>
                <a:spcPts val="1200"/>
              </a:spcBef>
            </a:pPr>
            <a:r>
              <a:rPr lang="el-GR" sz="2800" b="1" dirty="0"/>
              <a:t>Κρίση</a:t>
            </a:r>
          </a:p>
          <a:p>
            <a:pPr>
              <a:spcBef>
                <a:spcPts val="1200"/>
              </a:spcBef>
            </a:pPr>
            <a:r>
              <a:rPr lang="el-GR" sz="2800" dirty="0"/>
              <a:t>Ιδιόρρυθμη επιστήμη</a:t>
            </a:r>
          </a:p>
          <a:p>
            <a:pPr>
              <a:spcBef>
                <a:spcPts val="1200"/>
              </a:spcBef>
            </a:pPr>
            <a:r>
              <a:rPr lang="el-GR" sz="2800" dirty="0"/>
              <a:t>Επιστημονική επανάσταση</a:t>
            </a:r>
          </a:p>
        </p:txBody>
      </p:sp>
      <p:sp>
        <p:nvSpPr>
          <p:cNvPr id="4" name="Θέση περιεχομένου 3"/>
          <p:cNvSpPr>
            <a:spLocks noGrp="1"/>
          </p:cNvSpPr>
          <p:nvPr>
            <p:ph sz="half" idx="2"/>
          </p:nvPr>
        </p:nvSpPr>
        <p:spPr>
          <a:xfrm>
            <a:off x="4572000" y="1828800"/>
            <a:ext cx="4084320" cy="4008120"/>
          </a:xfrm>
        </p:spPr>
        <p:txBody>
          <a:bodyPr>
            <a:normAutofit fontScale="92500" lnSpcReduction="10000"/>
          </a:bodyPr>
          <a:lstStyle/>
          <a:p>
            <a:pPr marL="0" indent="0">
              <a:buNone/>
            </a:pPr>
            <a:r>
              <a:rPr lang="el-GR" dirty="0"/>
              <a:t>Κεφάλαιο 7: «Οι κρίσεις και η ανάδυση των επιστημονικών θεωριών»</a:t>
            </a:r>
          </a:p>
          <a:p>
            <a:endParaRPr lang="el-GR" dirty="0"/>
          </a:p>
          <a:p>
            <a:pPr marL="0" indent="0">
              <a:buNone/>
            </a:pPr>
            <a:r>
              <a:rPr lang="el-GR" dirty="0"/>
              <a:t>«Η εμφάνιση νέων θεωριών, επειδή απαιτεί καταστροφή Παραδειγμάτων σε μεγάλη κλίμακα και εκτεταμένες τροποποιήσεις στα προβλήματα και τις τεχνικές της φυσιολογικής επιστήμης, έρχεται κατά κανόνα μετά από </a:t>
            </a:r>
            <a:r>
              <a:rPr lang="el-GR" b="1" dirty="0"/>
              <a:t>μια περίοδο έκδηλης επαγγελματικής αβεβαιότητας</a:t>
            </a:r>
            <a:r>
              <a:rPr lang="el-GR" dirty="0"/>
              <a:t>. Όπως είναι φυσικό, αυτή η αβεβαιότητα προκαλείται από τη </a:t>
            </a:r>
            <a:r>
              <a:rPr lang="el-GR" b="1" dirty="0"/>
              <a:t>συνεχιζόμενη αδυναμία να βρεθεί μια ικανοποιητική λύση στους γρίφους</a:t>
            </a:r>
            <a:r>
              <a:rPr lang="el-GR" dirty="0"/>
              <a:t> της φυσιολογικής επιστήμης» (σ. 139).</a:t>
            </a:r>
          </a:p>
          <a:p>
            <a:endParaRPr lang="el-GR" dirty="0"/>
          </a:p>
        </p:txBody>
      </p:sp>
    </p:spTree>
    <p:extLst>
      <p:ext uri="{BB962C8B-B14F-4D97-AF65-F5344CB8AC3E}">
        <p14:creationId xmlns:p14="http://schemas.microsoft.com/office/powerpoint/2010/main" val="300422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153400" cy="1051560"/>
          </a:xfrm>
        </p:spPr>
        <p:txBody>
          <a:bodyPr>
            <a:noAutofit/>
          </a:bodyPr>
          <a:lstStyle/>
          <a:p>
            <a:pPr algn="ctr" eaLnBrk="1" hangingPunct="1"/>
            <a:r>
              <a:rPr lang="el-GR" altLang="el-GR" sz="4800" b="1" dirty="0">
                <a:solidFill>
                  <a:srgbClr val="0070C0"/>
                </a:solidFill>
                <a:latin typeface="+mn-lt"/>
              </a:rPr>
              <a:t>Αδυναμίες του άρθρου</a:t>
            </a:r>
          </a:p>
        </p:txBody>
      </p:sp>
      <p:sp>
        <p:nvSpPr>
          <p:cNvPr id="24579" name="Rectangle 3"/>
          <p:cNvSpPr>
            <a:spLocks noGrp="1" noChangeArrowheads="1"/>
          </p:cNvSpPr>
          <p:nvPr>
            <p:ph idx="1"/>
          </p:nvPr>
        </p:nvSpPr>
        <p:spPr>
          <a:xfrm>
            <a:off x="457200" y="1752600"/>
            <a:ext cx="8305800" cy="4419600"/>
          </a:xfrm>
        </p:spPr>
        <p:txBody>
          <a:bodyPr/>
          <a:lstStyle/>
          <a:p>
            <a:pPr eaLnBrk="1" hangingPunct="1">
              <a:lnSpc>
                <a:spcPct val="80000"/>
              </a:lnSpc>
            </a:pPr>
            <a:endParaRPr lang="en-US" altLang="el-GR" sz="2400" dirty="0"/>
          </a:p>
          <a:p>
            <a:pPr>
              <a:lnSpc>
                <a:spcPct val="80000"/>
              </a:lnSpc>
              <a:spcBef>
                <a:spcPts val="0"/>
              </a:spcBef>
              <a:spcAft>
                <a:spcPts val="1200"/>
              </a:spcAft>
            </a:pPr>
            <a:r>
              <a:rPr lang="el-GR" sz="4000" dirty="0"/>
              <a:t>Υπήρχαν σημάδια κρίσης στη φυσική πριν τον 1</a:t>
            </a:r>
            <a:r>
              <a:rPr lang="el-GR" sz="4000" baseline="30000" dirty="0"/>
              <a:t>ο</a:t>
            </a:r>
            <a:r>
              <a:rPr lang="el-GR" sz="4000" dirty="0"/>
              <a:t> Π.Π.</a:t>
            </a:r>
          </a:p>
          <a:p>
            <a:pPr eaLnBrk="1" hangingPunct="1">
              <a:lnSpc>
                <a:spcPct val="80000"/>
              </a:lnSpc>
              <a:spcBef>
                <a:spcPts val="1200"/>
              </a:spcBef>
              <a:spcAft>
                <a:spcPts val="1200"/>
              </a:spcAft>
            </a:pPr>
            <a:r>
              <a:rPr lang="el-GR" altLang="el-GR" sz="4000" dirty="0"/>
              <a:t>Υπήρχαν σοβαροί λόγοι στο εσωτερικό της φυσικής που ώθησαν τους φυσικούς στην εγκατάλειψη της αιτιότητας.</a:t>
            </a:r>
            <a:endParaRPr lang="en-US" altLang="el-GR"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609600"/>
            <a:ext cx="8839200" cy="914400"/>
          </a:xfrm>
        </p:spPr>
        <p:txBody>
          <a:bodyPr>
            <a:normAutofit fontScale="90000"/>
          </a:bodyPr>
          <a:lstStyle/>
          <a:p>
            <a:pPr algn="ctr"/>
            <a:r>
              <a:rPr lang="el-GR" altLang="el-GR" sz="3600" b="1" dirty="0">
                <a:solidFill>
                  <a:srgbClr val="0070C0"/>
                </a:solidFill>
                <a:latin typeface="+mn-lt"/>
              </a:rPr>
              <a:t>Κριτική στη μηχανιστική προσέγγιση του </a:t>
            </a:r>
            <a:r>
              <a:rPr lang="en-US" altLang="el-GR" sz="3600" b="1" dirty="0">
                <a:solidFill>
                  <a:srgbClr val="0070C0"/>
                </a:solidFill>
                <a:latin typeface="+mn-lt"/>
              </a:rPr>
              <a:t>Forman</a:t>
            </a:r>
            <a:endParaRPr lang="el-GR" sz="3600" b="1" dirty="0">
              <a:solidFill>
                <a:srgbClr val="0070C0"/>
              </a:solidFill>
              <a:latin typeface="+mn-lt"/>
            </a:endParaRPr>
          </a:p>
        </p:txBody>
      </p:sp>
      <p:sp>
        <p:nvSpPr>
          <p:cNvPr id="3" name="Θέση περιεχομένου 2"/>
          <p:cNvSpPr>
            <a:spLocks noGrp="1"/>
          </p:cNvSpPr>
          <p:nvPr>
            <p:ph idx="1"/>
          </p:nvPr>
        </p:nvSpPr>
        <p:spPr>
          <a:xfrm>
            <a:off x="457200" y="1905000"/>
            <a:ext cx="8183880" cy="3883152"/>
          </a:xfrm>
        </p:spPr>
        <p:txBody>
          <a:bodyPr>
            <a:noAutofit/>
          </a:bodyPr>
          <a:lstStyle/>
          <a:p>
            <a:pPr lvl="1">
              <a:lnSpc>
                <a:spcPct val="80000"/>
              </a:lnSpc>
              <a:spcBef>
                <a:spcPts val="0"/>
              </a:spcBef>
              <a:spcAft>
                <a:spcPts val="1200"/>
              </a:spcAft>
            </a:pPr>
            <a:r>
              <a:rPr lang="el-GR" altLang="el-GR" sz="3200" dirty="0"/>
              <a:t>Πολλοί φυσικοί </a:t>
            </a:r>
            <a:r>
              <a:rPr lang="en-US" altLang="el-GR" sz="3200" dirty="0"/>
              <a:t>(</a:t>
            </a:r>
            <a:r>
              <a:rPr lang="el-GR" altLang="el-GR" sz="3200" dirty="0"/>
              <a:t>π.χ. </a:t>
            </a:r>
            <a:r>
              <a:rPr lang="en-US" altLang="el-GR" sz="3200" dirty="0"/>
              <a:t>Einstein, Planck, </a:t>
            </a:r>
            <a:r>
              <a:rPr lang="en-US" altLang="el-GR" sz="3200" dirty="0" err="1"/>
              <a:t>Schroedinger</a:t>
            </a:r>
            <a:r>
              <a:rPr lang="en-US" altLang="el-GR" sz="3200" dirty="0"/>
              <a:t>, Wien) </a:t>
            </a:r>
            <a:r>
              <a:rPr lang="el-GR" altLang="el-GR" sz="3200" dirty="0"/>
              <a:t>δεν απέρριψαν την αιτιότητα. Χαρακτηριστική είναι η περίπτωση του </a:t>
            </a:r>
            <a:r>
              <a:rPr lang="en-US" altLang="el-GR" sz="3200" dirty="0"/>
              <a:t>Einstein</a:t>
            </a:r>
            <a:r>
              <a:rPr lang="el-GR" altLang="el-GR" sz="3200" dirty="0"/>
              <a:t>:</a:t>
            </a:r>
          </a:p>
          <a:p>
            <a:pPr lvl="3">
              <a:lnSpc>
                <a:spcPct val="80000"/>
              </a:lnSpc>
              <a:spcBef>
                <a:spcPts val="0"/>
              </a:spcBef>
              <a:spcAft>
                <a:spcPts val="1200"/>
              </a:spcAft>
            </a:pPr>
            <a:r>
              <a:rPr lang="el-GR" altLang="el-GR" sz="2400" dirty="0">
                <a:cs typeface="Times New Roman" pitchFamily="18" charset="0"/>
              </a:rPr>
              <a:t>νιώθω πολύ μεγάλο θαυμασμό για τη συμβολή της νεότερης γενιάς των φυσικών, που συγκεντρώνονται κάτω από την ονομασία «κβαντική μηχανική»</a:t>
            </a:r>
            <a:r>
              <a:rPr lang="en-US" altLang="el-GR" sz="2400" dirty="0">
                <a:cs typeface="Times New Roman" pitchFamily="18" charset="0"/>
              </a:rPr>
              <a:t> …</a:t>
            </a:r>
            <a:r>
              <a:rPr lang="el-GR" altLang="el-GR" sz="2400" dirty="0">
                <a:cs typeface="Times New Roman" pitchFamily="18" charset="0"/>
              </a:rPr>
              <a:t> μόνο που πιστεύω ότι ο περιορισμός στους νόμους της στατιστικής θα είναι προσωρινός (</a:t>
            </a:r>
            <a:r>
              <a:rPr lang="en-US" altLang="el-GR" sz="2400" dirty="0">
                <a:cs typeface="Times New Roman" pitchFamily="18" charset="0"/>
              </a:rPr>
              <a:t>Einstein</a:t>
            </a:r>
            <a:r>
              <a:rPr lang="el-GR" altLang="el-GR" sz="2400" dirty="0">
                <a:cs typeface="Times New Roman" pitchFamily="18" charset="0"/>
              </a:rPr>
              <a:t>, «</a:t>
            </a:r>
            <a:r>
              <a:rPr lang="en-US" altLang="el-GR" sz="2400" dirty="0" err="1">
                <a:cs typeface="Times New Roman" pitchFamily="18" charset="0"/>
              </a:rPr>
              <a:t>Ansprache</a:t>
            </a:r>
            <a:r>
              <a:rPr lang="el-GR" altLang="el-GR" sz="2400" dirty="0">
                <a:cs typeface="Times New Roman" pitchFamily="18" charset="0"/>
              </a:rPr>
              <a:t> … </a:t>
            </a:r>
            <a:r>
              <a:rPr lang="en-US" altLang="el-GR" sz="2400" dirty="0">
                <a:cs typeface="Times New Roman" pitchFamily="18" charset="0"/>
              </a:rPr>
              <a:t>an Prof</a:t>
            </a:r>
            <a:r>
              <a:rPr lang="el-GR" altLang="el-GR" sz="2400" dirty="0">
                <a:cs typeface="Times New Roman" pitchFamily="18" charset="0"/>
              </a:rPr>
              <a:t>. </a:t>
            </a:r>
            <a:r>
              <a:rPr lang="en-US" altLang="el-GR" sz="2400" dirty="0">
                <a:cs typeface="Times New Roman" pitchFamily="18" charset="0"/>
              </a:rPr>
              <a:t>Planck</a:t>
            </a:r>
            <a:r>
              <a:rPr lang="el-GR" altLang="el-GR" sz="2400" dirty="0">
                <a:cs typeface="Times New Roman" pitchFamily="18" charset="0"/>
              </a:rPr>
              <a:t>», </a:t>
            </a:r>
            <a:r>
              <a:rPr lang="en-US" altLang="el-GR" sz="2400" i="1" dirty="0" err="1">
                <a:cs typeface="Times New Roman" pitchFamily="18" charset="0"/>
              </a:rPr>
              <a:t>Forschungen</a:t>
            </a:r>
            <a:r>
              <a:rPr lang="en-US" altLang="el-GR" sz="2400" i="1" dirty="0">
                <a:cs typeface="Times New Roman" pitchFamily="18" charset="0"/>
              </a:rPr>
              <a:t> und </a:t>
            </a:r>
            <a:r>
              <a:rPr lang="en-US" altLang="el-GR" sz="2400" i="1" dirty="0" err="1">
                <a:cs typeface="Times New Roman" pitchFamily="18" charset="0"/>
              </a:rPr>
              <a:t>Fortschritte</a:t>
            </a:r>
            <a:r>
              <a:rPr lang="el-GR" altLang="el-GR" sz="2400" i="1" dirty="0">
                <a:cs typeface="Times New Roman" pitchFamily="18" charset="0"/>
              </a:rPr>
              <a:t>, 5</a:t>
            </a:r>
            <a:r>
              <a:rPr lang="el-GR" altLang="el-GR" sz="2400" dirty="0">
                <a:cs typeface="Times New Roman" pitchFamily="18" charset="0"/>
              </a:rPr>
              <a:t> [1929], 248).</a:t>
            </a:r>
            <a:endParaRPr lang="en-US" altLang="el-GR" sz="2400" dirty="0">
              <a:cs typeface="Times New Roman" pitchFamily="18" charset="0"/>
            </a:endParaRPr>
          </a:p>
        </p:txBody>
      </p:sp>
      <p:sp>
        <p:nvSpPr>
          <p:cNvPr id="5" name="Θέση αριθμού διαφάνειας 4"/>
          <p:cNvSpPr>
            <a:spLocks noGrp="1"/>
          </p:cNvSpPr>
          <p:nvPr>
            <p:ph type="sldNum" sz="quarter" idx="12"/>
          </p:nvPr>
        </p:nvSpPr>
        <p:spPr/>
        <p:txBody>
          <a:bodyPr/>
          <a:lstStyle/>
          <a:p>
            <a:pPr>
              <a:defRPr/>
            </a:pPr>
            <a:fld id="{E1D56BEA-CD8C-42AD-856A-3E673F454F11}" type="slidenum">
              <a:rPr lang="el-GR" smtClean="0"/>
              <a:pPr>
                <a:defRPr/>
              </a:pPr>
              <a:t>41</a:t>
            </a:fld>
            <a:endParaRPr lang="el-GR"/>
          </a:p>
        </p:txBody>
      </p:sp>
    </p:spTree>
    <p:extLst>
      <p:ext uri="{BB962C8B-B14F-4D97-AF65-F5344CB8AC3E}">
        <p14:creationId xmlns:p14="http://schemas.microsoft.com/office/powerpoint/2010/main" val="2675097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533400"/>
            <a:ext cx="8183880" cy="990600"/>
          </a:xfrm>
        </p:spPr>
        <p:txBody>
          <a:bodyPr>
            <a:normAutofit fontScale="90000"/>
          </a:bodyPr>
          <a:lstStyle/>
          <a:p>
            <a:pPr algn="ctr"/>
            <a:br>
              <a:rPr lang="en-US" altLang="el-GR" dirty="0"/>
            </a:br>
            <a:endParaRPr lang="el-GR" dirty="0"/>
          </a:p>
        </p:txBody>
      </p:sp>
      <p:sp>
        <p:nvSpPr>
          <p:cNvPr id="3" name="Θέση περιεχομένου 2"/>
          <p:cNvSpPr>
            <a:spLocks noGrp="1"/>
          </p:cNvSpPr>
          <p:nvPr>
            <p:ph idx="1"/>
          </p:nvPr>
        </p:nvSpPr>
        <p:spPr>
          <a:xfrm>
            <a:off x="457200" y="304800"/>
            <a:ext cx="8183880" cy="6172200"/>
          </a:xfrm>
        </p:spPr>
        <p:txBody>
          <a:bodyPr>
            <a:noAutofit/>
          </a:bodyPr>
          <a:lstStyle/>
          <a:p>
            <a:pPr lvl="1">
              <a:lnSpc>
                <a:spcPct val="80000"/>
              </a:lnSpc>
              <a:spcBef>
                <a:spcPts val="1200"/>
              </a:spcBef>
              <a:spcAft>
                <a:spcPts val="1200"/>
              </a:spcAft>
            </a:pPr>
            <a:r>
              <a:rPr lang="el-GR" sz="2800" dirty="0"/>
              <a:t>Η κρίση στη φυσική στη δεκαετία του 1920 δεν άγγιξε όλους τους φυσικούς το ίδιο.</a:t>
            </a:r>
          </a:p>
          <a:p>
            <a:pPr lvl="1">
              <a:lnSpc>
                <a:spcPct val="80000"/>
              </a:lnSpc>
              <a:spcBef>
                <a:spcPts val="1200"/>
              </a:spcBef>
              <a:spcAft>
                <a:spcPts val="1200"/>
              </a:spcAft>
            </a:pPr>
            <a:r>
              <a:rPr lang="el-GR" sz="2800" dirty="0"/>
              <a:t>Επηρέασε μόνο φυσικούς, όπως ο </a:t>
            </a:r>
            <a:r>
              <a:rPr lang="en-US" sz="2800" dirty="0"/>
              <a:t>Bohr </a:t>
            </a:r>
            <a:r>
              <a:rPr lang="el-GR" sz="2800" dirty="0"/>
              <a:t>και οι «μαθητές» του, που εστίαζαν στα θεμέλια της φυσικής.</a:t>
            </a:r>
          </a:p>
          <a:p>
            <a:pPr lvl="1">
              <a:lnSpc>
                <a:spcPct val="80000"/>
              </a:lnSpc>
              <a:spcBef>
                <a:spcPts val="1200"/>
              </a:spcBef>
              <a:spcAft>
                <a:spcPts val="1200"/>
              </a:spcAft>
            </a:pPr>
            <a:r>
              <a:rPr lang="el-GR" sz="2800" dirty="0"/>
              <a:t>Αντίθετα, άφησε παγερά αδιάφορους φυσικούς, όπως ο </a:t>
            </a:r>
            <a:r>
              <a:rPr lang="en-US" sz="2800" dirty="0"/>
              <a:t>Arnold </a:t>
            </a:r>
            <a:r>
              <a:rPr lang="en-US" sz="2800" dirty="0" err="1"/>
              <a:t>Sommerfeld</a:t>
            </a:r>
            <a:r>
              <a:rPr lang="en-US" sz="2800" dirty="0"/>
              <a:t> </a:t>
            </a:r>
            <a:r>
              <a:rPr lang="el-GR" sz="2800" dirty="0"/>
              <a:t>και οι μαθητές του, που είχαν μια πιο τεχνοκρατική αντίληψη για τη φυσική.</a:t>
            </a:r>
          </a:p>
          <a:p>
            <a:pPr lvl="1">
              <a:lnSpc>
                <a:spcPct val="80000"/>
              </a:lnSpc>
              <a:spcBef>
                <a:spcPts val="1200"/>
              </a:spcBef>
              <a:spcAft>
                <a:spcPts val="1200"/>
              </a:spcAft>
            </a:pPr>
            <a:r>
              <a:rPr lang="el-GR" altLang="el-GR" sz="2800" dirty="0">
                <a:cs typeface="Times New Roman" pitchFamily="18" charset="0"/>
              </a:rPr>
              <a:t>Επίσης, πολλοί φυσικοί (π.χ., οι </a:t>
            </a:r>
            <a:r>
              <a:rPr lang="en-US" altLang="el-GR" sz="2800" dirty="0">
                <a:cs typeface="Times New Roman" pitchFamily="18" charset="0"/>
              </a:rPr>
              <a:t>Werner Heisenberg</a:t>
            </a:r>
            <a:r>
              <a:rPr lang="el-GR" altLang="el-GR" sz="2800" dirty="0">
                <a:cs typeface="Times New Roman" pitchFamily="18" charset="0"/>
              </a:rPr>
              <a:t> και</a:t>
            </a:r>
            <a:r>
              <a:rPr lang="en-US" altLang="el-GR" sz="2800" dirty="0">
                <a:cs typeface="Times New Roman" pitchFamily="18" charset="0"/>
              </a:rPr>
              <a:t> Pascual Jordan)</a:t>
            </a:r>
            <a:r>
              <a:rPr lang="el-GR" altLang="el-GR" sz="2800" dirty="0">
                <a:cs typeface="Times New Roman" pitchFamily="18" charset="0"/>
              </a:rPr>
              <a:t> είχαν αρμονική σχέση με το πολιτισμικό τους περιβάλλον</a:t>
            </a:r>
            <a:r>
              <a:rPr lang="en-US" altLang="el-GR" sz="2800" dirty="0">
                <a:cs typeface="Times New Roman" pitchFamily="18" charset="0"/>
              </a:rPr>
              <a:t>.</a:t>
            </a:r>
            <a:endParaRPr lang="el-GR" sz="2800" dirty="0"/>
          </a:p>
          <a:p>
            <a:pPr lvl="1">
              <a:lnSpc>
                <a:spcPct val="80000"/>
              </a:lnSpc>
              <a:spcBef>
                <a:spcPts val="1200"/>
              </a:spcBef>
              <a:spcAft>
                <a:spcPts val="1200"/>
              </a:spcAft>
            </a:pPr>
            <a:r>
              <a:rPr lang="el-GR" sz="2800" dirty="0"/>
              <a:t>Συνεπώς, οι κοινωνικές &amp; πολιτισμικές επιρροές δεν έχουν τον χαρακτήρα μηχανικών αιτίων</a:t>
            </a:r>
            <a:r>
              <a:rPr lang="en-US" sz="2800" dirty="0"/>
              <a:t>.</a:t>
            </a:r>
            <a:endParaRPr lang="en-US" altLang="el-GR" sz="2800" dirty="0">
              <a:cs typeface="Times New Roman" pitchFamily="18" charset="0"/>
            </a:endParaRPr>
          </a:p>
        </p:txBody>
      </p:sp>
    </p:spTree>
    <p:extLst>
      <p:ext uri="{BB962C8B-B14F-4D97-AF65-F5344CB8AC3E}">
        <p14:creationId xmlns:p14="http://schemas.microsoft.com/office/powerpoint/2010/main" val="562108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457200"/>
            <a:ext cx="8183880" cy="762000"/>
          </a:xfrm>
        </p:spPr>
        <p:txBody>
          <a:bodyPr>
            <a:normAutofit/>
          </a:bodyPr>
          <a:lstStyle/>
          <a:p>
            <a:pPr algn="ctr"/>
            <a:r>
              <a:rPr lang="el-GR" sz="4000" b="1" dirty="0">
                <a:solidFill>
                  <a:srgbClr val="0070C0"/>
                </a:solidFill>
                <a:latin typeface="+mn-lt"/>
              </a:rPr>
              <a:t>Η επιρροή της θέσης </a:t>
            </a:r>
            <a:r>
              <a:rPr lang="en-US" sz="4000" b="1" dirty="0">
                <a:solidFill>
                  <a:srgbClr val="0070C0"/>
                </a:solidFill>
                <a:latin typeface="+mn-lt"/>
              </a:rPr>
              <a:t>Forman</a:t>
            </a:r>
            <a:endParaRPr lang="el-GR" sz="4000" b="1" dirty="0">
              <a:solidFill>
                <a:srgbClr val="0070C0"/>
              </a:solidFill>
              <a:latin typeface="+mn-lt"/>
            </a:endParaRPr>
          </a:p>
        </p:txBody>
      </p:sp>
      <p:sp>
        <p:nvSpPr>
          <p:cNvPr id="3" name="Θέση περιεχομένου 2"/>
          <p:cNvSpPr>
            <a:spLocks noGrp="1"/>
          </p:cNvSpPr>
          <p:nvPr>
            <p:ph idx="1"/>
          </p:nvPr>
        </p:nvSpPr>
        <p:spPr>
          <a:xfrm>
            <a:off x="457200" y="1447800"/>
            <a:ext cx="8183880" cy="4800600"/>
          </a:xfrm>
        </p:spPr>
        <p:txBody>
          <a:bodyPr>
            <a:noAutofit/>
          </a:bodyPr>
          <a:lstStyle/>
          <a:p>
            <a:pPr>
              <a:lnSpc>
                <a:spcPct val="120000"/>
              </a:lnSpc>
              <a:spcBef>
                <a:spcPts val="0"/>
              </a:spcBef>
              <a:spcAft>
                <a:spcPts val="600"/>
              </a:spcAft>
            </a:pPr>
            <a:r>
              <a:rPr lang="el-GR" altLang="el-GR" sz="2800" dirty="0"/>
              <a:t>Κλασικό παράδειγμα κοινωνιολογικής προσέγγισης στην ιστορία της νεότερης φυσικής</a:t>
            </a:r>
          </a:p>
          <a:p>
            <a:pPr>
              <a:lnSpc>
                <a:spcPct val="120000"/>
              </a:lnSpc>
              <a:spcBef>
                <a:spcPts val="0"/>
              </a:spcBef>
              <a:spcAft>
                <a:spcPts val="600"/>
              </a:spcAft>
            </a:pPr>
            <a:r>
              <a:rPr lang="el-GR" altLang="el-GR" sz="2800" dirty="0"/>
              <a:t>Σημείο αναφοράς της κοινωνικής </a:t>
            </a:r>
            <a:r>
              <a:rPr lang="el-GR" altLang="el-GR" sz="2800" dirty="0" err="1"/>
              <a:t>κατασκευασιοκρατίας</a:t>
            </a:r>
            <a:endParaRPr lang="en-US" altLang="el-GR" sz="2800" dirty="0"/>
          </a:p>
          <a:p>
            <a:pPr>
              <a:lnSpc>
                <a:spcPct val="120000"/>
              </a:lnSpc>
              <a:spcBef>
                <a:spcPts val="0"/>
              </a:spcBef>
              <a:spcAft>
                <a:spcPts val="600"/>
              </a:spcAft>
            </a:pPr>
            <a:r>
              <a:rPr lang="el-GR" altLang="el-GR" sz="2800" dirty="0"/>
              <a:t>Αφετηρία για άλλες ιστορικές μελέτες</a:t>
            </a:r>
            <a:endParaRPr lang="en-US" altLang="el-GR" sz="2800" dirty="0"/>
          </a:p>
          <a:p>
            <a:pPr lvl="2">
              <a:lnSpc>
                <a:spcPct val="120000"/>
              </a:lnSpc>
              <a:spcBef>
                <a:spcPts val="0"/>
              </a:spcBef>
              <a:spcAft>
                <a:spcPts val="600"/>
              </a:spcAft>
            </a:pPr>
            <a:r>
              <a:rPr lang="en-US" altLang="el-GR" sz="1800" dirty="0"/>
              <a:t>James Cushing</a:t>
            </a:r>
            <a:r>
              <a:rPr lang="el-GR" altLang="el-GR" sz="1800" dirty="0"/>
              <a:t>, </a:t>
            </a:r>
            <a:r>
              <a:rPr lang="en-US" altLang="el-GR" sz="1800" i="1" dirty="0"/>
              <a:t>Historical Contingency and the Copenhagen Hegemony</a:t>
            </a:r>
            <a:r>
              <a:rPr lang="en-US" altLang="el-GR" sz="1800" dirty="0"/>
              <a:t>, 1994.</a:t>
            </a:r>
          </a:p>
          <a:p>
            <a:pPr lvl="2">
              <a:lnSpc>
                <a:spcPct val="120000"/>
              </a:lnSpc>
              <a:spcBef>
                <a:spcPts val="0"/>
              </a:spcBef>
              <a:spcAft>
                <a:spcPts val="600"/>
              </a:spcAft>
            </a:pPr>
            <a:r>
              <a:rPr lang="en-US" altLang="el-GR" sz="1800" dirty="0"/>
              <a:t>Mara</a:t>
            </a:r>
            <a:r>
              <a:rPr lang="el-GR" altLang="el-GR" sz="1800" dirty="0"/>
              <a:t> </a:t>
            </a:r>
            <a:r>
              <a:rPr lang="en-US" altLang="el-GR" sz="1800" dirty="0" err="1"/>
              <a:t>Beller</a:t>
            </a:r>
            <a:r>
              <a:rPr lang="en-US" altLang="el-GR" sz="1800" dirty="0"/>
              <a:t>, </a:t>
            </a:r>
            <a:r>
              <a:rPr lang="en-US" altLang="el-GR" sz="1800" i="1" dirty="0"/>
              <a:t>Quantum Dialogue</a:t>
            </a:r>
            <a:r>
              <a:rPr lang="en-US" altLang="el-GR" sz="1800" dirty="0"/>
              <a:t>, 1999</a:t>
            </a:r>
            <a:r>
              <a:rPr lang="el-GR" altLang="el-GR" sz="1800" dirty="0"/>
              <a:t>.</a:t>
            </a:r>
            <a:endParaRPr lang="en-US" altLang="el-GR" sz="1800" dirty="0"/>
          </a:p>
          <a:p>
            <a:pPr lvl="2">
              <a:lnSpc>
                <a:spcPct val="120000"/>
              </a:lnSpc>
              <a:spcBef>
                <a:spcPts val="0"/>
              </a:spcBef>
              <a:spcAft>
                <a:spcPts val="600"/>
              </a:spcAft>
            </a:pPr>
            <a:r>
              <a:rPr lang="en-US" altLang="el-GR" sz="1800" dirty="0"/>
              <a:t>Anne</a:t>
            </a:r>
            <a:r>
              <a:rPr lang="el-GR" altLang="el-GR" sz="1800" dirty="0"/>
              <a:t> </a:t>
            </a:r>
            <a:r>
              <a:rPr lang="en-US" altLang="el-GR" sz="1800" dirty="0"/>
              <a:t>Harrington</a:t>
            </a:r>
            <a:r>
              <a:rPr lang="el-GR" altLang="el-GR" sz="1800" dirty="0"/>
              <a:t>, </a:t>
            </a:r>
            <a:r>
              <a:rPr lang="el-GR" altLang="el-GR" sz="1800" i="1" dirty="0" err="1"/>
              <a:t>Reenchanted</a:t>
            </a:r>
            <a:r>
              <a:rPr lang="el-GR" altLang="el-GR" sz="1800" i="1" dirty="0"/>
              <a:t> </a:t>
            </a:r>
            <a:r>
              <a:rPr lang="el-GR" altLang="el-GR" sz="1800" i="1" dirty="0" err="1"/>
              <a:t>Science</a:t>
            </a:r>
            <a:r>
              <a:rPr lang="el-GR" altLang="el-GR" sz="1800" i="1" dirty="0"/>
              <a:t>: </a:t>
            </a:r>
            <a:r>
              <a:rPr lang="el-GR" altLang="el-GR" sz="1800" i="1" dirty="0" err="1"/>
              <a:t>Ηolism</a:t>
            </a:r>
            <a:r>
              <a:rPr lang="el-GR" altLang="el-GR" sz="1800" i="1" dirty="0"/>
              <a:t> </a:t>
            </a:r>
            <a:r>
              <a:rPr lang="el-GR" altLang="el-GR" sz="1800" i="1" dirty="0" err="1"/>
              <a:t>in</a:t>
            </a:r>
            <a:r>
              <a:rPr lang="el-GR" altLang="el-GR" sz="1800" i="1" dirty="0"/>
              <a:t> </a:t>
            </a:r>
            <a:r>
              <a:rPr lang="el-GR" altLang="el-GR" sz="1800" i="1" dirty="0" err="1"/>
              <a:t>German</a:t>
            </a:r>
            <a:r>
              <a:rPr lang="el-GR" altLang="el-GR" sz="1800" i="1" dirty="0"/>
              <a:t> </a:t>
            </a:r>
            <a:r>
              <a:rPr lang="el-GR" altLang="el-GR" sz="1800" i="1" dirty="0" err="1"/>
              <a:t>Culture</a:t>
            </a:r>
            <a:r>
              <a:rPr lang="el-GR" altLang="el-GR" sz="1800" i="1" dirty="0"/>
              <a:t> </a:t>
            </a:r>
            <a:r>
              <a:rPr lang="el-GR" altLang="el-GR" sz="1800" i="1" dirty="0" err="1"/>
              <a:t>from</a:t>
            </a:r>
            <a:r>
              <a:rPr lang="el-GR" altLang="el-GR" sz="1800" i="1" dirty="0"/>
              <a:t> </a:t>
            </a:r>
            <a:r>
              <a:rPr lang="el-GR" altLang="el-GR" sz="1800" i="1" dirty="0" err="1"/>
              <a:t>Wilhelm</a:t>
            </a:r>
            <a:r>
              <a:rPr lang="el-GR" altLang="el-GR" sz="1800" i="1" dirty="0"/>
              <a:t> II </a:t>
            </a:r>
            <a:r>
              <a:rPr lang="el-GR" altLang="el-GR" sz="1800" i="1" dirty="0" err="1"/>
              <a:t>to</a:t>
            </a:r>
            <a:r>
              <a:rPr lang="el-GR" altLang="el-GR" sz="1800" i="1" dirty="0"/>
              <a:t> </a:t>
            </a:r>
            <a:r>
              <a:rPr lang="el-GR" altLang="el-GR" sz="1800" i="1" dirty="0" err="1"/>
              <a:t>Hitler</a:t>
            </a:r>
            <a:r>
              <a:rPr lang="en-US" altLang="el-GR" sz="1800" dirty="0"/>
              <a:t>, 1999</a:t>
            </a:r>
            <a:endParaRPr lang="el-GR" altLang="el-GR" sz="1800" dirty="0"/>
          </a:p>
        </p:txBody>
      </p:sp>
    </p:spTree>
    <p:extLst>
      <p:ext uri="{BB962C8B-B14F-4D97-AF65-F5344CB8AC3E}">
        <p14:creationId xmlns:p14="http://schemas.microsoft.com/office/powerpoint/2010/main" val="8543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63830"/>
            <a:ext cx="8183880" cy="457200"/>
          </a:xfrm>
        </p:spPr>
        <p:txBody>
          <a:bodyPr>
            <a:noAutofit/>
          </a:bodyPr>
          <a:lstStyle/>
          <a:p>
            <a:pPr algn="ctr"/>
            <a:r>
              <a:rPr lang="el-GR" sz="3200" b="1" dirty="0">
                <a:solidFill>
                  <a:srgbClr val="0070C0"/>
                </a:solidFill>
                <a:latin typeface="+mn-lt"/>
              </a:rPr>
              <a:t>Σύγχρονες συζητήσεις για τη θέση </a:t>
            </a:r>
            <a:r>
              <a:rPr lang="en-US" sz="3200" b="1" dirty="0">
                <a:solidFill>
                  <a:srgbClr val="0070C0"/>
                </a:solidFill>
                <a:latin typeface="+mn-lt"/>
              </a:rPr>
              <a:t>Forman</a:t>
            </a:r>
            <a:endParaRPr lang="el-GR" sz="3200" b="1" dirty="0">
              <a:solidFill>
                <a:srgbClr val="0070C0"/>
              </a:solidFill>
              <a:latin typeface="+mn-lt"/>
            </a:endParaRPr>
          </a:p>
        </p:txBody>
      </p:sp>
      <p:pic>
        <p:nvPicPr>
          <p:cNvPr id="3075" name="Picture 3" descr="C:\Users\Θόδωρος\Desktop\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798307"/>
            <a:ext cx="4038600" cy="592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4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Θόδωρος\Desktop\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08" y="152400"/>
            <a:ext cx="5523279"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2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endParaRPr lang="el-GR" dirty="0"/>
          </a:p>
          <a:p>
            <a:r>
              <a:rPr lang="el-GR" dirty="0"/>
              <a:t>«το νέο Παράδειγμα ή μια επαρκής υπόδειξη πού επιτρέπει μια μελλοντική αναδιάρθρωση, εμφανίζεται ξαφνικά, μερικές φορές στη μέση της νύχτας, στο μυαλό ενός επιστήμονα βαθιά βυθισμένου στην κρίση» (Κουν, </a:t>
            </a:r>
            <a:r>
              <a:rPr lang="el-GR" i="1" dirty="0"/>
              <a:t>Δομή</a:t>
            </a:r>
            <a:r>
              <a:rPr lang="el-GR" dirty="0"/>
              <a:t>, σελ. 165).</a:t>
            </a:r>
          </a:p>
        </p:txBody>
      </p:sp>
    </p:spTree>
    <p:extLst>
      <p:ext uri="{BB962C8B-B14F-4D97-AF65-F5344CB8AC3E}">
        <p14:creationId xmlns:p14="http://schemas.microsoft.com/office/powerpoint/2010/main" val="236655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457200"/>
            <a:ext cx="8686800" cy="6096000"/>
          </a:xfrm>
        </p:spPr>
        <p:txBody>
          <a:bodyPr>
            <a:noAutofit/>
          </a:bodyPr>
          <a:lstStyle/>
          <a:p>
            <a:r>
              <a:rPr lang="el-GR" sz="2400" dirty="0"/>
              <a:t>«Ο κλονισμός της φυσιολογικής δραστηριότητας επίλυσης γρίφων δεν αποτελεί, βέβαια, το μοναδικό συστατικό της αστρονομικής κρίσης πού αντιμετώπισε ό Κοπέρνικος. Μια εκτεταμένη εξέταση θα έπρεπε ακόμη να συζητήσει την κοινωνική πίεση για μια μεταρρύθμιση του ημερολογίου, μια πίεση που έκανε ιδιαίτερα επείγον το πρόβλημα της μετάπτωσης των ισημεριών. Επιπλέον, μια πλήρης πραγμάτευση θα έπρεπε να λάβει υπόψη της τη μεσαιωνική κριτική στον Αριστοτέλη, την άνοδο του Νεοπλατωνισμού της Αναγέννησης και άλλα σημαντικά ιστορικά στοιχεία. </a:t>
            </a:r>
            <a:r>
              <a:rPr lang="el-GR" sz="2400" b="1" dirty="0"/>
              <a:t>Όμως ο κλονισμός της τεχνικής δραστηριότητας θα παρέμενε πάλι ό πυρήνας της κρίσης</a:t>
            </a:r>
            <a:r>
              <a:rPr lang="el-GR" sz="2400" dirty="0"/>
              <a:t>. </a:t>
            </a:r>
            <a:r>
              <a:rPr lang="el-GR" sz="2400" b="1" dirty="0"/>
              <a:t>Σε μια ώριμη επιστήμη </a:t>
            </a:r>
            <a:r>
              <a:rPr lang="el-GR" sz="2400" dirty="0"/>
              <a:t>— και η αστρονομία είχε γίνει ώριμη από την αρχαιότητα — </a:t>
            </a:r>
            <a:r>
              <a:rPr lang="el-GR" sz="2400" b="1" dirty="0"/>
              <a:t>οι εξωτερικοί παράγοντες</a:t>
            </a:r>
            <a:r>
              <a:rPr lang="el-GR" sz="2400" dirty="0"/>
              <a:t>, όπως αυτοί πού αναφέραμε, </a:t>
            </a:r>
            <a:r>
              <a:rPr lang="el-GR" sz="2400" b="1" dirty="0"/>
              <a:t>είναι ουσιαστικοί κυρίως για τον προσδιορισμό της χρονικής στιγμής του κλονισμού, για την ευκολία με την οποία θα αναγνωριστεί και για την περιοχή στην οποία θα πρωτοεμφανιστεί</a:t>
            </a:r>
            <a:r>
              <a:rPr lang="el-GR" sz="2400" dirty="0"/>
              <a:t> (περιοχή όπου έχει ακριβώς δοθεί ιδιαίτερη προσοχή)» (Κουν, </a:t>
            </a:r>
            <a:r>
              <a:rPr lang="el-GR" sz="2400" i="1" dirty="0"/>
              <a:t>Δομή</a:t>
            </a:r>
            <a:r>
              <a:rPr lang="el-GR" sz="2400" dirty="0"/>
              <a:t>, σελ. 141).</a:t>
            </a:r>
          </a:p>
        </p:txBody>
      </p:sp>
    </p:spTree>
    <p:extLst>
      <p:ext uri="{BB962C8B-B14F-4D97-AF65-F5344CB8AC3E}">
        <p14:creationId xmlns:p14="http://schemas.microsoft.com/office/powerpoint/2010/main" val="281225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457200"/>
            <a:ext cx="8839200" cy="1082040"/>
          </a:xfrm>
        </p:spPr>
        <p:txBody>
          <a:bodyPr>
            <a:normAutofit/>
          </a:bodyPr>
          <a:lstStyle/>
          <a:p>
            <a:pPr algn="ctr"/>
            <a:r>
              <a:rPr lang="el-GR" sz="4800" b="1" dirty="0">
                <a:solidFill>
                  <a:srgbClr val="0070C0"/>
                </a:solidFill>
                <a:latin typeface="+mn-lt"/>
              </a:rPr>
              <a:t>Η κβαντική επανάσταση</a:t>
            </a:r>
          </a:p>
        </p:txBody>
      </p:sp>
      <p:sp>
        <p:nvSpPr>
          <p:cNvPr id="3" name="Θέση περιεχομένου 2"/>
          <p:cNvSpPr>
            <a:spLocks noGrp="1"/>
          </p:cNvSpPr>
          <p:nvPr>
            <p:ph idx="1"/>
          </p:nvPr>
        </p:nvSpPr>
        <p:spPr>
          <a:xfrm>
            <a:off x="457200" y="1676400"/>
            <a:ext cx="8183880" cy="4187952"/>
          </a:xfrm>
        </p:spPr>
        <p:txBody>
          <a:bodyPr>
            <a:normAutofit/>
          </a:bodyPr>
          <a:lstStyle/>
          <a:p>
            <a:pPr marL="0" indent="0">
              <a:buNone/>
            </a:pPr>
            <a:endParaRPr lang="el-GR" sz="2800" dirty="0"/>
          </a:p>
          <a:p>
            <a:r>
              <a:rPr lang="el-GR" sz="2800" dirty="0"/>
              <a:t>«Η ιστορία της επιστήμης, κατά την άποψη μου, δεν παρέχει κανένα εξίσου σαφές, λεπτομερές, και πειστικό παράδειγμα του δημιουργικού ρόλου της … κρίσης» (</a:t>
            </a:r>
            <a:r>
              <a:rPr lang="en-US" sz="2800" dirty="0"/>
              <a:t>Kuhn</a:t>
            </a:r>
            <a:r>
              <a:rPr lang="el-GR" sz="2800" dirty="0"/>
              <a:t>, “</a:t>
            </a:r>
            <a:r>
              <a:rPr lang="en-US" sz="2800" dirty="0"/>
              <a:t>Reflections on my critics</a:t>
            </a:r>
            <a:r>
              <a:rPr lang="el-GR" sz="2800" dirty="0"/>
              <a:t>,” 1970, σ. 258).</a:t>
            </a:r>
          </a:p>
        </p:txBody>
      </p:sp>
    </p:spTree>
    <p:extLst>
      <p:ext uri="{BB962C8B-B14F-4D97-AF65-F5344CB8AC3E}">
        <p14:creationId xmlns:p14="http://schemas.microsoft.com/office/powerpoint/2010/main" val="60065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52400" y="274638"/>
            <a:ext cx="8763000" cy="1143000"/>
          </a:xfrm>
        </p:spPr>
        <p:txBody>
          <a:bodyPr>
            <a:noAutofit/>
          </a:bodyPr>
          <a:lstStyle/>
          <a:p>
            <a:pPr algn="ctr"/>
            <a:r>
              <a:rPr lang="el-GR" sz="4400" b="1" dirty="0">
                <a:solidFill>
                  <a:srgbClr val="0070C0"/>
                </a:solidFill>
                <a:latin typeface="+mn-lt"/>
              </a:rPr>
              <a:t>Η κβαντική επανάσταση</a:t>
            </a:r>
          </a:p>
        </p:txBody>
      </p:sp>
      <p:sp>
        <p:nvSpPr>
          <p:cNvPr id="35843" name="Rectangle 3"/>
          <p:cNvSpPr>
            <a:spLocks noGrp="1" noChangeArrowheads="1"/>
          </p:cNvSpPr>
          <p:nvPr>
            <p:ph idx="1"/>
          </p:nvPr>
        </p:nvSpPr>
        <p:spPr>
          <a:xfrm>
            <a:off x="457200" y="1600200"/>
            <a:ext cx="8229600" cy="4709160"/>
          </a:xfrm>
        </p:spPr>
        <p:txBody>
          <a:bodyPr>
            <a:normAutofit/>
          </a:bodyPr>
          <a:lstStyle/>
          <a:p>
            <a:pPr>
              <a:spcBef>
                <a:spcPts val="1200"/>
              </a:spcBef>
              <a:spcAft>
                <a:spcPts val="1200"/>
              </a:spcAft>
            </a:pPr>
            <a:r>
              <a:rPr lang="el-GR" sz="3600" dirty="0"/>
              <a:t>Η διαμόρφωση της κβαντικής θεωρίας, 1900-1927</a:t>
            </a:r>
          </a:p>
          <a:p>
            <a:pPr>
              <a:spcBef>
                <a:spcPts val="1200"/>
              </a:spcBef>
              <a:spcAft>
                <a:spcPts val="1200"/>
              </a:spcAft>
            </a:pPr>
            <a:r>
              <a:rPr lang="el-GR" sz="3600" dirty="0"/>
              <a:t>(Α)συνέχεια και </a:t>
            </a:r>
            <a:r>
              <a:rPr lang="en-US" sz="3600" dirty="0"/>
              <a:t>(</a:t>
            </a:r>
            <a:r>
              <a:rPr lang="el-GR" sz="3600" dirty="0"/>
              <a:t>απόρριψη της) αιτιότητα(ς)</a:t>
            </a:r>
          </a:p>
          <a:p>
            <a:pPr lvl="2">
              <a:spcBef>
                <a:spcPts val="1200"/>
              </a:spcBef>
              <a:spcAft>
                <a:spcPts val="1200"/>
              </a:spcAft>
            </a:pPr>
            <a:r>
              <a:rPr lang="el-GR" sz="3000" dirty="0"/>
              <a:t>Η ασυνέχεια της ενέργειας</a:t>
            </a:r>
            <a:endParaRPr lang="en-US" sz="3000" dirty="0"/>
          </a:p>
          <a:p>
            <a:pPr lvl="2">
              <a:spcBef>
                <a:spcPts val="1200"/>
              </a:spcBef>
              <a:spcAft>
                <a:spcPts val="1200"/>
              </a:spcAft>
            </a:pPr>
            <a:r>
              <a:rPr lang="el-GR" sz="3000" dirty="0"/>
              <a:t>Η μελέτη της δομής του ατόμου</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97299"/>
            <a:ext cx="8534400" cy="718354"/>
          </a:xfrm>
        </p:spPr>
        <p:txBody>
          <a:bodyPr>
            <a:noAutofit/>
          </a:bodyPr>
          <a:lstStyle/>
          <a:p>
            <a:pPr algn="ctr"/>
            <a:r>
              <a:rPr lang="el-GR" sz="3200" b="1" dirty="0">
                <a:solidFill>
                  <a:srgbClr val="0070C0"/>
                </a:solidFill>
                <a:latin typeface="+mn-lt"/>
              </a:rPr>
              <a:t>Η ακτινοβολία του μέλανος σώματος και οι απαρχές της κβαντικής ασυνέχειας</a:t>
            </a:r>
          </a:p>
        </p:txBody>
      </p:sp>
      <p:sp>
        <p:nvSpPr>
          <p:cNvPr id="3" name="Θέση κειμένου 2"/>
          <p:cNvSpPr>
            <a:spLocks noGrp="1"/>
          </p:cNvSpPr>
          <p:nvPr>
            <p:ph type="body" idx="1"/>
          </p:nvPr>
        </p:nvSpPr>
        <p:spPr>
          <a:xfrm>
            <a:off x="84698" y="1556986"/>
            <a:ext cx="4040188" cy="541503"/>
          </a:xfrm>
        </p:spPr>
        <p:txBody>
          <a:bodyPr anchor="ctr"/>
          <a:lstStyle/>
          <a:p>
            <a:pPr algn="ctr"/>
            <a:r>
              <a:rPr lang="en-US" sz="2400" dirty="0"/>
              <a:t>Max Planck, 1858-1947</a:t>
            </a:r>
            <a:endParaRPr lang="el-GR" sz="2400" dirty="0"/>
          </a:p>
        </p:txBody>
      </p:sp>
      <p:sp>
        <p:nvSpPr>
          <p:cNvPr id="4" name="Θέση κειμένου 3"/>
          <p:cNvSpPr>
            <a:spLocks noGrp="1"/>
          </p:cNvSpPr>
          <p:nvPr>
            <p:ph type="body" sz="half" idx="3"/>
          </p:nvPr>
        </p:nvSpPr>
        <p:spPr>
          <a:xfrm>
            <a:off x="4343400" y="1535113"/>
            <a:ext cx="4572001" cy="541503"/>
          </a:xfrm>
        </p:spPr>
        <p:txBody>
          <a:bodyPr anchor="ctr">
            <a:noAutofit/>
          </a:bodyPr>
          <a:lstStyle/>
          <a:p>
            <a:pPr marL="137160" lvl="0" algn="ctr">
              <a:buClr>
                <a:srgbClr val="FFFFFF">
                  <a:shade val="95000"/>
                </a:srgbClr>
              </a:buClr>
            </a:pPr>
            <a:r>
              <a:rPr lang="el-GR" sz="2400" dirty="0"/>
              <a:t>Η </a:t>
            </a:r>
            <a:r>
              <a:rPr lang="el-GR" sz="2400" dirty="0" err="1"/>
              <a:t>κβάντωση</a:t>
            </a:r>
            <a:r>
              <a:rPr lang="el-GR" sz="2400" dirty="0"/>
              <a:t> της ενέργειας, ε= </a:t>
            </a:r>
            <a:r>
              <a:rPr lang="en-US" sz="2400" dirty="0"/>
              <a:t>h</a:t>
            </a:r>
            <a:r>
              <a:rPr lang="el-GR" sz="2400" dirty="0"/>
              <a:t>ν</a:t>
            </a:r>
          </a:p>
        </p:txBody>
      </p:sp>
      <p:pic>
        <p:nvPicPr>
          <p:cNvPr id="7" name="Θέση περιεχομένου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09600" y="2362199"/>
            <a:ext cx="2990385" cy="4198501"/>
          </a:xfrm>
        </p:spPr>
      </p:pic>
      <p:sp>
        <p:nvSpPr>
          <p:cNvPr id="6" name="Θέση περιεχομένου 5"/>
          <p:cNvSpPr>
            <a:spLocks noGrp="1"/>
          </p:cNvSpPr>
          <p:nvPr>
            <p:ph sz="quarter" idx="4"/>
          </p:nvPr>
        </p:nvSpPr>
        <p:spPr/>
        <p:txBody>
          <a:bodyPr>
            <a:normAutofit/>
          </a:bodyPr>
          <a:lstStyle/>
          <a:p>
            <a:pPr algn="ctr"/>
            <a:endParaRPr lang="el-GR" sz="3200" dirty="0"/>
          </a:p>
          <a:p>
            <a:pPr algn="ctr"/>
            <a:endParaRPr lang="el-GR" sz="3200" dirty="0"/>
          </a:p>
        </p:txBody>
      </p:sp>
      <p:pic>
        <p:nvPicPr>
          <p:cNvPr id="8" name="Θέση περιεχομένου 6"/>
          <p:cNvPicPr>
            <a:picLocks noChangeAspect="1"/>
          </p:cNvPicPr>
          <p:nvPr/>
        </p:nvPicPr>
        <p:blipFill>
          <a:blip r:embed="rId3"/>
          <a:stretch>
            <a:fillRect/>
          </a:stretch>
        </p:blipFill>
        <p:spPr>
          <a:xfrm>
            <a:off x="5105400" y="2168206"/>
            <a:ext cx="3276600" cy="4477417"/>
          </a:xfrm>
          <a:prstGeom prst="rect">
            <a:avLst/>
          </a:prstGeom>
        </p:spPr>
      </p:pic>
    </p:spTree>
    <p:extLst>
      <p:ext uri="{BB962C8B-B14F-4D97-AF65-F5344CB8AC3E}">
        <p14:creationId xmlns:p14="http://schemas.microsoft.com/office/powerpoint/2010/main" val="315881647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1048</TotalTime>
  <Words>2372</Words>
  <Application>Microsoft Office PowerPoint</Application>
  <PresentationFormat>Προβολή στην οθόνη (4:3)</PresentationFormat>
  <Paragraphs>145</Paragraphs>
  <Slides>45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45</vt:i4>
      </vt:variant>
    </vt:vector>
  </HeadingPairs>
  <TitlesOfParts>
    <vt:vector size="50" baseType="lpstr">
      <vt:lpstr>Arial</vt:lpstr>
      <vt:lpstr>Calibri</vt:lpstr>
      <vt:lpstr>Calibri Light</vt:lpstr>
      <vt:lpstr>Times New Roman</vt:lpstr>
      <vt:lpstr>Θέμα του Office</vt:lpstr>
      <vt:lpstr>Η Κβαντική Θεωρία &amp; η Θέση Forman</vt:lpstr>
      <vt:lpstr>Outline</vt:lpstr>
      <vt:lpstr>Παρουσίαση του PowerPoint</vt:lpstr>
      <vt:lpstr>Το μοντέλο ανάπτυξης της επιστήμης στη Δομή</vt:lpstr>
      <vt:lpstr>Παρουσίαση του PowerPoint</vt:lpstr>
      <vt:lpstr>Παρουσίαση του PowerPoint</vt:lpstr>
      <vt:lpstr>Η κβαντική επανάσταση</vt:lpstr>
      <vt:lpstr>Η κβαντική επανάσταση</vt:lpstr>
      <vt:lpstr>Η ακτινοβολία του μέλανος σώματος και οι απαρχές της κβαντικής ασυνέχειας</vt:lpstr>
      <vt:lpstr>Η θέση του Kuhn για τις απαρχές της κβαντικής ασυνέχειας</vt:lpstr>
      <vt:lpstr>Παρουσίαση του PowerPoint</vt:lpstr>
      <vt:lpstr>Η κβαντική θεωρία του ατόμου</vt:lpstr>
      <vt:lpstr>Bohr 1913 Οι στάσιμες καταστάσεις του ατόμου</vt:lpstr>
      <vt:lpstr>Η «ελεύθερη βούληση» του ηλεκτρονίου</vt:lpstr>
      <vt:lpstr>Οι πρώτες αντιδράσεις </vt:lpstr>
      <vt:lpstr>Παρουσίαση του PowerPoint</vt:lpstr>
      <vt:lpstr>Παρουσίαση του PowerPoint</vt:lpstr>
      <vt:lpstr>Παρουσίαση του PowerPoint</vt:lpstr>
      <vt:lpstr>Πιθανοκρατία &amp; ελεύθερη βούληση</vt:lpstr>
      <vt:lpstr>Η κρίση στη φυσική, 1922-1925</vt:lpstr>
      <vt:lpstr>A. Einstein, “Uber die gegenwartige Krise der theoretischen Physik,“ 1922.</vt:lpstr>
      <vt:lpstr>Παρουσίαση του PowerPoint</vt:lpstr>
      <vt:lpstr>Η διατύπωση της μηχανικής μητρών (φθινόπωρο 1925)</vt:lpstr>
      <vt:lpstr>Παρουσίαση του PowerPoint</vt:lpstr>
      <vt:lpstr>Η διατύπωση της κυματομηχανικής (άνοιξη 1926)</vt:lpstr>
      <vt:lpstr>Παρουσίαση του PowerPoint</vt:lpstr>
      <vt:lpstr> H αρχή της αβεβαιότητας </vt:lpstr>
      <vt:lpstr>Η πρόσληψη της νέας φυσικής</vt:lpstr>
      <vt:lpstr>Οι νέοι κανόνες της κβαντικής θεωρίας</vt:lpstr>
      <vt:lpstr>Η περιθωριοποίηση της παλιάς γενιάς</vt:lpstr>
      <vt:lpstr>Ποιος είναι ο Paul Forman;</vt:lpstr>
      <vt:lpstr>Το άρθρο του Forman</vt:lpstr>
      <vt:lpstr>Η περιρρέουσα ατμόσφαιρα στη Δημοκρατία της Βαϊμάρης</vt:lpstr>
      <vt:lpstr>Spengler, Η Παρακμή της Δύσης</vt:lpstr>
      <vt:lpstr>Η βασική θέση του άρθρου</vt:lpstr>
      <vt:lpstr>Παρουσίαση του PowerPoint</vt:lpstr>
      <vt:lpstr>Η μεθοδολογία και οι πηγές του Forman</vt:lpstr>
      <vt:lpstr>Το άρθρο του Forman και η κρίση των ‘60ς</vt:lpstr>
      <vt:lpstr>Κριτική στη θέση Forman</vt:lpstr>
      <vt:lpstr>Αδυναμίες του άρθρου</vt:lpstr>
      <vt:lpstr>Κριτική στη μηχανιστική προσέγγιση του Forman</vt:lpstr>
      <vt:lpstr> </vt:lpstr>
      <vt:lpstr>Η επιρροή της θέσης Forman</vt:lpstr>
      <vt:lpstr>Σύγχρονες συζητήσεις για τη θέση Forman</vt:lpstr>
      <vt:lpstr>Παρουσίαση του PowerPoint</vt:lpstr>
    </vt:vector>
  </TitlesOfParts>
  <Company>.:L4zy w4r3z:.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Φιλοσοφία του Πειράματος</dc:title>
  <dc:creator>Θόδωρος Αραμπατζής</dc:creator>
  <cp:lastModifiedBy>Reviewer</cp:lastModifiedBy>
  <cp:revision>128</cp:revision>
  <dcterms:created xsi:type="dcterms:W3CDTF">2006-05-04T12:37:19Z</dcterms:created>
  <dcterms:modified xsi:type="dcterms:W3CDTF">2023-12-12T11:40:08Z</dcterms:modified>
</cp:coreProperties>
</file>