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15"/>
  </p:handoutMasterIdLst>
  <p:sldIdLst>
    <p:sldId id="485" r:id="rId3"/>
    <p:sldId id="487" r:id="rId4"/>
    <p:sldId id="492" r:id="rId5"/>
    <p:sldId id="333" r:id="rId6"/>
    <p:sldId id="334" r:id="rId7"/>
    <p:sldId id="335" r:id="rId8"/>
    <p:sldId id="336" r:id="rId9"/>
    <p:sldId id="317" r:id="rId10"/>
    <p:sldId id="488" r:id="rId11"/>
    <p:sldId id="489" r:id="rId12"/>
    <p:sldId id="490" r:id="rId13"/>
    <p:sldId id="491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63E0342-7C41-49D1-B3A2-930D081649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92B9-E013-4F60-9AE5-169984DB25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5860-8049-4F78-B852-766B34CE7C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E4B4-6DF0-4098-9C3F-D387A21606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CB42-1F3D-4AE7-8BC4-A256A1418C21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2422-DBEB-49BA-863F-D1FD5185DF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9A77-9905-4059-9EF7-68FDA983C565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99F3-310B-43F9-8420-0896183FA3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C81E-41A1-4FE1-8578-7ABB2EDDED8B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8E33-8C4D-4BD2-8A3C-A81515BA32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7F1F-8048-4723-B22F-ECE230B1D070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711F-0562-4CE1-89FF-7224D76A46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36D3-3A26-499D-B6E0-D9F43AE682DA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DFC8-5B93-4A9E-B88B-FC9EA8EE42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1D0C-A9F7-4F8E-830D-0596BCD7766E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D545-12AC-40DF-81F4-D91517C7EB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BD6C-4E0F-480C-ADB7-A4169E9DE74C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D830-D2C0-4E20-8309-421C27C276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2403-8F1A-4D98-A223-10190C078C04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485D-9EA2-423C-9146-A3557A5CE8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A2A-A00D-4972-862A-33FD0680A5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293F-D776-4A5A-8EF1-54CE472E9FFB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7D5C-8DCC-43E4-9DFA-4C2AC547E5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319-284A-4277-9D9C-0A93A538F4FA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A19A-3BA9-4088-A804-26943E6343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EC8D-AF31-45F3-8B01-C1C579C9AF35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E5DA-8A9A-481A-879B-2E8F9D0781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B25-F344-4A3C-96C3-7DE8B94BB3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C990-0C9C-44F7-AEDB-C94E06C3DE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04EA-35E3-45E4-875D-DDBBE98CCB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E396-CEB7-490D-AA3D-192B6B26FB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9D0C-68A4-4DEA-BCAC-8296EAAD73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5BEE-666F-4C74-A693-9CC55691D3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0DED-298A-460D-8646-8BDFBF90CA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D9BEDD-46D3-4D1E-B0BF-1FFFA77C81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Τελικός Εγκέφαλος</a:t>
            </a:r>
            <a:br>
              <a:rPr lang="el-GR" smtClean="0"/>
            </a:br>
            <a:endParaRPr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AB95E-5663-4F3B-93A0-6294724968C5}" type="datetimeFigureOut">
              <a:rPr lang="el-GR"/>
              <a:pPr>
                <a:defRPr/>
              </a:pPr>
              <a:t>02/11/2017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F51F8B-9752-4E21-B056-CAEE608736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smtClean="0"/>
              <a:t>ΑΝΑΤΟΜΙΑ  ΚΑΤΑ  ΣΥΣΤΗΜΑΤΑ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sz="1800" b="1" smtClean="0"/>
              <a:t>Πεπτικό  -  Αναπνευστικό  -  </a:t>
            </a:r>
            <a:r>
              <a:rPr lang="el-GR" sz="1800" b="1" smtClean="0">
                <a:solidFill>
                  <a:srgbClr val="FF0066"/>
                </a:solidFill>
              </a:rPr>
              <a:t>Κυκλοφορικό</a:t>
            </a:r>
            <a:r>
              <a:rPr lang="el-GR" sz="1800" b="1" smtClean="0"/>
              <a:t>  -  Ουροποιητικό -  Νευρικό  -</a:t>
            </a:r>
          </a:p>
          <a:p>
            <a:pPr algn="ctr">
              <a:buFontTx/>
              <a:buNone/>
            </a:pPr>
            <a:r>
              <a:rPr lang="el-GR" sz="1800" b="1" smtClean="0"/>
              <a:t>Μυοσκελετικό  -  Γεννητικό  -  Ενδοκρινικό  </a:t>
            </a:r>
          </a:p>
          <a:p>
            <a:pPr>
              <a:buFontTx/>
              <a:buNone/>
            </a:pPr>
            <a:r>
              <a:rPr lang="el-GR" b="1" smtClean="0"/>
              <a:t>           </a:t>
            </a:r>
          </a:p>
          <a:p>
            <a:pPr>
              <a:buFontTx/>
              <a:buNone/>
            </a:pPr>
            <a:endParaRPr lang="el-GR" b="1" smtClean="0"/>
          </a:p>
          <a:p>
            <a:pPr algn="ctr">
              <a:buFontTx/>
              <a:buNone/>
            </a:pPr>
            <a:r>
              <a:rPr lang="el-GR" b="1" smtClean="0"/>
              <a:t>ΑΝΑΤΟΜΙΑ  ΚΑΤΑ  ΧΩΡΕΣ</a:t>
            </a:r>
          </a:p>
          <a:p>
            <a:pPr>
              <a:buFontTx/>
              <a:buNone/>
            </a:pPr>
            <a:r>
              <a:rPr lang="el-GR" sz="2000" smtClean="0">
                <a:solidFill>
                  <a:srgbClr val="FF0066"/>
                </a:solidFill>
              </a:rPr>
              <a:t>Κεφαλή - Τράχηλος – Θώρακας – Κοιλιά – Πύελος – Κορμός - Άκρα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</a:rPr>
              <a:t>Κυκλοφορία άνω άκρου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000768"/>
            <a:ext cx="9144000" cy="857232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Μασχαλιαία </a:t>
            </a:r>
            <a:r>
              <a:rPr lang="en-US" sz="2400" dirty="0" smtClean="0"/>
              <a:t>(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)</a:t>
            </a:r>
            <a:r>
              <a:rPr lang="el-GR" sz="2400" dirty="0" smtClean="0"/>
              <a:t> αρ.+ φλ.- Βραχιόνια </a:t>
            </a:r>
            <a:r>
              <a:rPr lang="en-US" sz="2400" dirty="0" smtClean="0"/>
              <a:t>(brachial) – </a:t>
            </a:r>
            <a:r>
              <a:rPr lang="el-GR" sz="2400" dirty="0" smtClean="0"/>
              <a:t>Κερκιδική </a:t>
            </a:r>
            <a:r>
              <a:rPr lang="en-US" sz="2400" dirty="0" smtClean="0"/>
              <a:t>(radial) –  </a:t>
            </a:r>
            <a:r>
              <a:rPr lang="el-GR" sz="2400" dirty="0" smtClean="0"/>
              <a:t>ωλένια </a:t>
            </a:r>
            <a:r>
              <a:rPr lang="en-US" sz="2400" dirty="0" smtClean="0"/>
              <a:t>(</a:t>
            </a:r>
            <a:r>
              <a:rPr lang="en-US" sz="2400" dirty="0" err="1" smtClean="0"/>
              <a:t>ulnar</a:t>
            </a:r>
            <a:r>
              <a:rPr lang="en-US" sz="2400" dirty="0" smtClean="0"/>
              <a:t>)</a:t>
            </a:r>
            <a:r>
              <a:rPr lang="el-GR" sz="2400" dirty="0" smtClean="0"/>
              <a:t> – κεφαλική (</a:t>
            </a:r>
            <a:r>
              <a:rPr lang="en-US" sz="2400" dirty="0" err="1" smtClean="0"/>
              <a:t>cefalic</a:t>
            </a:r>
            <a:r>
              <a:rPr lang="en-US" sz="2400" dirty="0" smtClean="0"/>
              <a:t>) </a:t>
            </a:r>
            <a:r>
              <a:rPr lang="el-GR" sz="2400" dirty="0" smtClean="0"/>
              <a:t>φλ. – βασιλική (</a:t>
            </a:r>
            <a:r>
              <a:rPr lang="en-US" sz="2400" dirty="0" err="1" smtClean="0"/>
              <a:t>basilic</a:t>
            </a:r>
            <a:r>
              <a:rPr lang="en-US" sz="2400" dirty="0" smtClean="0"/>
              <a:t>) </a:t>
            </a:r>
            <a:r>
              <a:rPr lang="el-GR" sz="2400" dirty="0" smtClean="0"/>
              <a:t>φλ. </a:t>
            </a:r>
            <a:endParaRPr lang="el-GR" sz="2400" dirty="0"/>
          </a:p>
        </p:txBody>
      </p:sp>
      <p:pic>
        <p:nvPicPr>
          <p:cNvPr id="5" name="4 - Θέση περιεχομένου" descr="Veins of upper lim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868" y="928670"/>
            <a:ext cx="5369483" cy="5109950"/>
          </a:xfrm>
        </p:spPr>
      </p:pic>
      <p:pic>
        <p:nvPicPr>
          <p:cNvPr id="6" name="5 - Εικόνα" descr="upper limb arte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4786346" cy="5343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</a:rPr>
              <a:t>Κυκλοφορία κάτω άκρου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000768"/>
            <a:ext cx="9144000" cy="857232"/>
          </a:xfrm>
        </p:spPr>
        <p:txBody>
          <a:bodyPr/>
          <a:lstStyle/>
          <a:p>
            <a:pPr>
              <a:buNone/>
            </a:pPr>
            <a:r>
              <a:rPr lang="el-GR" sz="1800" dirty="0" smtClean="0"/>
              <a:t>Μηριαία </a:t>
            </a:r>
            <a:r>
              <a:rPr lang="en-US" sz="1800" dirty="0" smtClean="0"/>
              <a:t>(femoral) –  </a:t>
            </a:r>
            <a:r>
              <a:rPr lang="el-GR" sz="1800" dirty="0" smtClean="0"/>
              <a:t>Ιγνυακή </a:t>
            </a:r>
            <a:r>
              <a:rPr lang="en-US" sz="1800" dirty="0" smtClean="0"/>
              <a:t>(</a:t>
            </a:r>
            <a:r>
              <a:rPr lang="en-US" sz="1800" dirty="0" err="1" smtClean="0"/>
              <a:t>popliteal</a:t>
            </a:r>
            <a:r>
              <a:rPr lang="en-US" sz="1800" dirty="0" smtClean="0"/>
              <a:t>)</a:t>
            </a:r>
            <a:r>
              <a:rPr lang="el-GR" sz="1800" dirty="0" smtClean="0"/>
              <a:t> – </a:t>
            </a:r>
            <a:r>
              <a:rPr lang="el-GR" sz="1800" dirty="0" err="1" smtClean="0"/>
              <a:t>Κνημιαία</a:t>
            </a:r>
            <a:r>
              <a:rPr lang="el-GR" sz="1800" dirty="0" smtClean="0"/>
              <a:t> (</a:t>
            </a:r>
            <a:r>
              <a:rPr lang="en-US" sz="1800" dirty="0" err="1" smtClean="0"/>
              <a:t>tibial</a:t>
            </a:r>
            <a:r>
              <a:rPr lang="en-US" sz="1800" dirty="0" smtClean="0"/>
              <a:t>) – </a:t>
            </a:r>
            <a:r>
              <a:rPr lang="el-GR" sz="1800" dirty="0" err="1" smtClean="0"/>
              <a:t>Περονιαία</a:t>
            </a:r>
            <a:r>
              <a:rPr lang="el-GR" sz="1800" dirty="0" smtClean="0"/>
              <a:t> </a:t>
            </a:r>
            <a:r>
              <a:rPr lang="en-US" sz="1800" dirty="0" smtClean="0"/>
              <a:t>(Fibular) </a:t>
            </a:r>
            <a:r>
              <a:rPr lang="el-GR" sz="1800" dirty="0" smtClean="0"/>
              <a:t>(Αρτηρίες +εν τω βάθει Φλέβες) – Μείζων + ελάσσων σαφηνής φλέβες (επιπολής φλεβικό δίκτυο</a:t>
            </a:r>
            <a:r>
              <a:rPr lang="el-GR" sz="2000" dirty="0" smtClean="0"/>
              <a:t>)   </a:t>
            </a:r>
            <a:endParaRPr lang="el-GR" sz="2000" dirty="0"/>
          </a:p>
        </p:txBody>
      </p:sp>
      <p:pic>
        <p:nvPicPr>
          <p:cNvPr id="8" name="7 - Θέση περιεχομένου" descr="Veins-Of-Lower-Limb-Anatom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000108"/>
            <a:ext cx="3778728" cy="5105037"/>
          </a:xfrm>
        </p:spPr>
      </p:pic>
      <p:pic>
        <p:nvPicPr>
          <p:cNvPr id="9" name="8 - Εικόνα" descr="Arteries_of_the_Pelvis_and_Lower_Extremity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974" y="857232"/>
            <a:ext cx="5072098" cy="5067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ΦΛΕΒΙΚΟ+λεμφικό ΣΥΣΤΗΜ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1428784"/>
            <a:ext cx="10001288" cy="7500966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654032"/>
          </a:xfrm>
        </p:spPr>
        <p:txBody>
          <a:bodyPr/>
          <a:lstStyle/>
          <a:p>
            <a:r>
              <a:rPr lang="el-GR" sz="2800" dirty="0" smtClean="0">
                <a:solidFill>
                  <a:srgbClr val="FF0000"/>
                </a:solidFill>
              </a:rPr>
              <a:t>Λεμφική κυκλοφορία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52"/>
            <a:ext cx="1785918" cy="5572164"/>
          </a:xfrm>
        </p:spPr>
        <p:txBody>
          <a:bodyPr/>
          <a:lstStyle/>
          <a:p>
            <a:pPr>
              <a:buNone/>
            </a:pPr>
            <a:r>
              <a:rPr lang="el-GR" sz="2000" b="1" dirty="0" smtClean="0"/>
              <a:t>Μείζων </a:t>
            </a:r>
          </a:p>
          <a:p>
            <a:pPr>
              <a:buNone/>
            </a:pPr>
            <a:r>
              <a:rPr lang="el-GR" sz="2000" b="1" dirty="0" smtClean="0"/>
              <a:t>Θωρακικός </a:t>
            </a:r>
          </a:p>
          <a:p>
            <a:pPr>
              <a:buNone/>
            </a:pPr>
            <a:r>
              <a:rPr lang="el-GR" sz="2000" b="1" dirty="0" smtClean="0"/>
              <a:t>Πόρος</a:t>
            </a:r>
          </a:p>
          <a:p>
            <a:pPr>
              <a:buNone/>
            </a:pPr>
            <a:r>
              <a:rPr lang="el-GR" sz="1800" dirty="0" smtClean="0"/>
              <a:t>(κάτω άκρα,</a:t>
            </a:r>
          </a:p>
          <a:p>
            <a:pPr>
              <a:buNone/>
            </a:pPr>
            <a:r>
              <a:rPr lang="el-GR" sz="1800" dirty="0" smtClean="0"/>
              <a:t> πύελος, κοιλιά,</a:t>
            </a:r>
          </a:p>
          <a:p>
            <a:pPr>
              <a:buNone/>
            </a:pPr>
            <a:r>
              <a:rPr lang="el-GR" sz="1800" dirty="0" smtClean="0"/>
              <a:t>Αριστερό άνω ημιμόριο </a:t>
            </a:r>
          </a:p>
          <a:p>
            <a:pPr>
              <a:buNone/>
            </a:pPr>
            <a:r>
              <a:rPr lang="el-GR" sz="1800" i="1" dirty="0" smtClean="0"/>
              <a:t>Αριστερή</a:t>
            </a:r>
          </a:p>
          <a:p>
            <a:pPr>
              <a:buNone/>
            </a:pPr>
            <a:r>
              <a:rPr lang="el-GR" sz="1800" i="1" dirty="0" smtClean="0"/>
              <a:t> φλεβώδης γωνία</a:t>
            </a:r>
          </a:p>
          <a:p>
            <a:pPr>
              <a:buNone/>
            </a:pPr>
            <a:r>
              <a:rPr lang="el-GR" sz="2000" b="1" dirty="0" smtClean="0"/>
              <a:t>Ελάσσων</a:t>
            </a:r>
          </a:p>
          <a:p>
            <a:pPr>
              <a:buNone/>
            </a:pPr>
            <a:r>
              <a:rPr lang="el-GR" sz="2000" b="1" dirty="0" smtClean="0"/>
              <a:t>Θωρακικός</a:t>
            </a:r>
          </a:p>
          <a:p>
            <a:pPr>
              <a:buNone/>
            </a:pPr>
            <a:r>
              <a:rPr lang="el-GR" sz="2000" b="1" dirty="0" smtClean="0"/>
              <a:t>Πόρος</a:t>
            </a:r>
          </a:p>
          <a:p>
            <a:pPr>
              <a:buNone/>
            </a:pPr>
            <a:r>
              <a:rPr lang="el-GR" sz="1800" dirty="0" smtClean="0"/>
              <a:t>Δεξιό άνω ημιμόριο </a:t>
            </a:r>
          </a:p>
          <a:p>
            <a:pPr>
              <a:buNone/>
            </a:pPr>
            <a:r>
              <a:rPr lang="el-GR" sz="1800" i="1" dirty="0" err="1" smtClean="0"/>
              <a:t>Δεξ</a:t>
            </a:r>
            <a:r>
              <a:rPr lang="el-GR" sz="1800" i="1" dirty="0" smtClean="0"/>
              <a:t>. Φλεβώδης γωνία</a:t>
            </a:r>
          </a:p>
          <a:p>
            <a:pPr>
              <a:buNone/>
            </a:pPr>
            <a:endParaRPr lang="el-GR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Το+κυκλοφορικό+σύστημ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4572031" cy="3429024"/>
          </a:xfrm>
          <a:prstGeom prst="rect">
            <a:avLst/>
          </a:prstGeom>
        </p:spPr>
      </p:pic>
      <p:pic>
        <p:nvPicPr>
          <p:cNvPr id="21506" name="Picture 4" descr="circulatorysystem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6340"/>
            <a:ext cx="4325952" cy="67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κυκλοφορί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857232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Καρδιά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>
              <a:buNone/>
            </a:pPr>
            <a:r>
              <a:rPr lang="el-GR" sz="1800" dirty="0" smtClean="0"/>
              <a:t>Α+Κ κοίλη φλέβα – Δ. Κόλπος – Τριγλώχιν βαλβίδα – Δ. κοιλία – πνευμονική </a:t>
            </a:r>
            <a:r>
              <a:rPr lang="el-GR" sz="1800" dirty="0" err="1" smtClean="0"/>
              <a:t>αρτ</a:t>
            </a:r>
            <a:r>
              <a:rPr lang="el-GR" sz="1800" dirty="0" smtClean="0"/>
              <a:t>. – πνευμονικές βλ. – Αρ. Κόλπος – Μιτροειδής βαλβίδα – Αρ. Κοιλία – Αορτή – (στεφανιαίες αρτηρίες) – Μεγάλη κυκλοφορία - </a:t>
            </a:r>
            <a:r>
              <a:rPr lang="el-GR" sz="1800" dirty="0" smtClean="0"/>
              <a:t>Α+Κ κοίλη φλέβα </a:t>
            </a:r>
            <a:endParaRPr lang="el-GR" sz="1800" dirty="0"/>
          </a:p>
        </p:txBody>
      </p:sp>
      <p:pic>
        <p:nvPicPr>
          <p:cNvPr id="5" name="4 - Θέση περιεχομένου" descr="καρδιά - 2 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3568" y="1500174"/>
            <a:ext cx="5523115" cy="4000527"/>
          </a:xfrm>
        </p:spPr>
      </p:pic>
      <p:pic>
        <p:nvPicPr>
          <p:cNvPr id="7" name="6 - Εικόνα" descr="Καρδιά -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00108"/>
            <a:ext cx="385765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</a:rPr>
              <a:t>Κυκλοφορία τραχήλου - κεφαλής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5929330"/>
            <a:ext cx="8643998" cy="785794"/>
          </a:xfrm>
        </p:spPr>
        <p:txBody>
          <a:bodyPr/>
          <a:lstStyle/>
          <a:p>
            <a:pPr>
              <a:buNone/>
            </a:pPr>
            <a:r>
              <a:rPr lang="el-GR" sz="1600" dirty="0" smtClean="0"/>
              <a:t>Βραχιονοκεφαλική αρτηρία – φλέβες, Κοινή καρωτίδα αρτηρία – έσω </a:t>
            </a:r>
            <a:r>
              <a:rPr lang="el-GR" sz="1600" dirty="0" err="1" smtClean="0"/>
              <a:t>σφαγίτιδα</a:t>
            </a:r>
            <a:r>
              <a:rPr lang="el-GR" sz="1600" dirty="0" smtClean="0"/>
              <a:t> </a:t>
            </a:r>
            <a:r>
              <a:rPr lang="en-US" sz="1600" dirty="0" smtClean="0"/>
              <a:t>(jugular)</a:t>
            </a:r>
            <a:r>
              <a:rPr lang="el-GR" sz="1600" dirty="0" smtClean="0"/>
              <a:t> φλέβα</a:t>
            </a:r>
            <a:endParaRPr lang="en-US" sz="1600" dirty="0" smtClean="0"/>
          </a:p>
          <a:p>
            <a:pPr>
              <a:buNone/>
            </a:pPr>
            <a:r>
              <a:rPr lang="el-GR" sz="1600" dirty="0" smtClean="0"/>
              <a:t>Υποκλείδια </a:t>
            </a:r>
            <a:r>
              <a:rPr lang="en-US" sz="1600" dirty="0" smtClean="0"/>
              <a:t>(</a:t>
            </a:r>
            <a:r>
              <a:rPr lang="en-US" sz="1600" dirty="0" err="1" smtClean="0"/>
              <a:t>subclavian</a:t>
            </a:r>
            <a:r>
              <a:rPr lang="en-US" sz="1600" dirty="0" smtClean="0"/>
              <a:t>) </a:t>
            </a:r>
            <a:r>
              <a:rPr lang="el-GR" sz="1600" dirty="0" smtClean="0"/>
              <a:t>αρτηρία – φλέβα</a:t>
            </a:r>
            <a:r>
              <a:rPr lang="en-US" sz="1600" dirty="0" smtClean="0"/>
              <a:t>, </a:t>
            </a:r>
            <a:r>
              <a:rPr lang="el-GR" sz="1600" dirty="0" smtClean="0"/>
              <a:t>έξω καρωτίδα, έσω καρωτίδα (μέσα στο κρανίο)      </a:t>
            </a:r>
            <a:endParaRPr lang="el-GR" sz="1600" dirty="0"/>
          </a:p>
        </p:txBody>
      </p:sp>
      <p:pic>
        <p:nvPicPr>
          <p:cNvPr id="5" name="4 - Θέση περιεχομένου" descr="neck-head-drawing-DWTW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000108"/>
            <a:ext cx="4610104" cy="4929265"/>
          </a:xfrm>
        </p:spPr>
      </p:pic>
      <p:pic>
        <p:nvPicPr>
          <p:cNvPr id="6" name="5 - Εικόνα" descr="Pictures-of-brachiocephalic-veins-1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4691150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</a:rPr>
              <a:t>Αρτηριακή αιμάτωση εγκεφάλου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86520"/>
            <a:ext cx="8715404" cy="57148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Έσω καρωτίδα: Πρόσθια 2/3 – Σπονδυλική: Οπίσθιο 1/3</a:t>
            </a:r>
            <a:endParaRPr lang="el-GR" dirty="0"/>
          </a:p>
        </p:txBody>
      </p:sp>
      <p:pic>
        <p:nvPicPr>
          <p:cNvPr id="5" name="4 - Θέση περιεχομένου" descr="Circle_of_Willis_en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642917"/>
            <a:ext cx="3429024" cy="5460721"/>
          </a:xfrm>
        </p:spPr>
      </p:pic>
      <p:pic>
        <p:nvPicPr>
          <p:cNvPr id="6" name="5 - Εικόνα" descr="spinal - carot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4503820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85794"/>
          </a:xfrm>
        </p:spPr>
        <p:txBody>
          <a:bodyPr/>
          <a:lstStyle/>
          <a:p>
            <a:r>
              <a:rPr lang="el-GR" sz="4000" dirty="0" smtClean="0">
                <a:solidFill>
                  <a:srgbClr val="FF0000"/>
                </a:solidFill>
              </a:rPr>
              <a:t>Αιμάτωση θωρακικού τοιχώματος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857892"/>
            <a:ext cx="8929718" cy="1000108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Θωρακική αορτή και ανωτάτη μεσοπλεύριος: μεσοπλεύριες αρτηρίες. Μεσοπλεύριες φλέβες: </a:t>
            </a:r>
            <a:r>
              <a:rPr lang="el-GR" sz="2000" dirty="0" err="1" smtClean="0"/>
              <a:t>Άζυγος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ημιάζυγες</a:t>
            </a:r>
            <a:r>
              <a:rPr lang="el-GR" sz="2000" dirty="0" smtClean="0"/>
              <a:t> φλ. – </a:t>
            </a:r>
            <a:r>
              <a:rPr lang="el-GR" sz="2000" dirty="0" err="1" smtClean="0"/>
              <a:t>Εσω</a:t>
            </a:r>
            <a:r>
              <a:rPr lang="el-GR" sz="2000" dirty="0" smtClean="0"/>
              <a:t> θωρακική (</a:t>
            </a:r>
            <a:r>
              <a:rPr lang="el-GR" sz="2000" dirty="0" err="1" smtClean="0"/>
              <a:t>αρτ</a:t>
            </a:r>
            <a:r>
              <a:rPr lang="el-GR" sz="2000" dirty="0" smtClean="0"/>
              <a:t>. + φλ.)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5 - Θέση περιεχομένου" descr="azygos ve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2714" y="1000108"/>
            <a:ext cx="3868828" cy="4714908"/>
          </a:xfrm>
        </p:spPr>
      </p:pic>
      <p:pic>
        <p:nvPicPr>
          <p:cNvPr id="7" name="6 - Εικόνα" descr="intercostal arte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47625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57232"/>
          </a:xfrm>
        </p:spPr>
        <p:txBody>
          <a:bodyPr/>
          <a:lstStyle/>
          <a:p>
            <a:r>
              <a:rPr lang="el-GR" sz="3200" dirty="0" smtClean="0">
                <a:solidFill>
                  <a:srgbClr val="FF0000"/>
                </a:solidFill>
              </a:rPr>
              <a:t>Κυκλοφορία πεπτικού – Πυλαίο φλεβικό σύστημα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072206"/>
            <a:ext cx="9144000" cy="785794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Κοιλιακή αρτηρία - Άνω </a:t>
            </a:r>
            <a:r>
              <a:rPr lang="el-GR" sz="2400" dirty="0" smtClean="0"/>
              <a:t>+</a:t>
            </a:r>
            <a:r>
              <a:rPr lang="el-GR" sz="2400" dirty="0" smtClean="0"/>
              <a:t> Κάτω μεσεντέριος αρτηρία (φλέβες) Σπληνική αρτηρία (+φλ.) – Ηπατικές αρτηρίες (φλ.)</a:t>
            </a:r>
            <a:endParaRPr lang="el-GR" sz="2400" dirty="0"/>
          </a:p>
        </p:txBody>
      </p:sp>
      <p:pic>
        <p:nvPicPr>
          <p:cNvPr id="5" name="4 - Θέση περιεχομένου" descr="portal_vein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7806" y="785794"/>
            <a:ext cx="4666194" cy="5336842"/>
          </a:xfrm>
        </p:spPr>
      </p:pic>
      <p:pic>
        <p:nvPicPr>
          <p:cNvPr id="6" name="5 - Εικόνα" descr="celiac-tru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4429124" cy="4026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kidney -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979012" cy="3286148"/>
          </a:xfrm>
        </p:spPr>
      </p:pic>
      <p:pic>
        <p:nvPicPr>
          <p:cNvPr id="6" name="5 - Εικόνα" descr="kidney -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09" y="3429000"/>
            <a:ext cx="4881597" cy="292895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Νεφρική κυκλοφορία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6357958"/>
            <a:ext cx="8715404" cy="35716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n-US" sz="2400" dirty="0" smtClean="0"/>
              <a:t>Kidney = </a:t>
            </a:r>
            <a:r>
              <a:rPr lang="el-GR" sz="2400" dirty="0" smtClean="0"/>
              <a:t>νεφρός, </a:t>
            </a:r>
            <a:r>
              <a:rPr lang="en-US" sz="2400" dirty="0" smtClean="0"/>
              <a:t>Renal = </a:t>
            </a:r>
            <a:r>
              <a:rPr lang="el-GR" sz="2400" dirty="0" smtClean="0"/>
              <a:t>νεφρικός</a:t>
            </a:r>
            <a:endParaRPr lang="el-G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311</Words>
  <Application>Microsoft Office PowerPoint</Application>
  <PresentationFormat>Προβολή στην οθόνη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Θέμα του Office</vt:lpstr>
      <vt:lpstr>Προσαρμοσμένη σχεδίαση</vt:lpstr>
      <vt:lpstr>ΑΝΑΤΟΜΙΑ  ΚΑΤΑ  ΣΥΣΤΗΜΑΤΑ</vt:lpstr>
      <vt:lpstr>Διαφάνεια 2</vt:lpstr>
      <vt:lpstr>Διαφάνεια 3</vt:lpstr>
      <vt:lpstr>Καρδιά</vt:lpstr>
      <vt:lpstr>Κυκλοφορία τραχήλου - κεφαλής</vt:lpstr>
      <vt:lpstr>Αρτηριακή αιμάτωση εγκεφάλου</vt:lpstr>
      <vt:lpstr>Αιμάτωση θωρακικού τοιχώματος</vt:lpstr>
      <vt:lpstr>Κυκλοφορία πεπτικού – Πυλαίο φλεβικό σύστημα</vt:lpstr>
      <vt:lpstr>Νεφρική κυκλοφορία</vt:lpstr>
      <vt:lpstr>Κυκλοφορία άνω άκρου</vt:lpstr>
      <vt:lpstr>Κυκλοφορία κάτω άκρου</vt:lpstr>
      <vt:lpstr>Λεμφική κυκλοφορία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  ΣΤΟ  ΝΕΥΡΙΚΟ ΣΥΣΤΗΜΑ</dc:title>
  <dc:creator>user</dc:creator>
  <cp:lastModifiedBy>user</cp:lastModifiedBy>
  <cp:revision>46</cp:revision>
  <dcterms:created xsi:type="dcterms:W3CDTF">2007-10-05T08:16:54Z</dcterms:created>
  <dcterms:modified xsi:type="dcterms:W3CDTF">2017-11-02T13:54:16Z</dcterms:modified>
</cp:coreProperties>
</file>