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4" r:id="rId1"/>
  </p:sldMasterIdLst>
  <p:notesMasterIdLst>
    <p:notesMasterId r:id="rId17"/>
  </p:notesMasterIdLst>
  <p:sldIdLst>
    <p:sldId id="256" r:id="rId2"/>
    <p:sldId id="272" r:id="rId3"/>
    <p:sldId id="273" r:id="rId4"/>
    <p:sldId id="269" r:id="rId5"/>
    <p:sldId id="259" r:id="rId6"/>
    <p:sldId id="270" r:id="rId7"/>
    <p:sldId id="271" r:id="rId8"/>
    <p:sldId id="277" r:id="rId9"/>
    <p:sldId id="257" r:id="rId10"/>
    <p:sldId id="274" r:id="rId11"/>
    <p:sldId id="261" r:id="rId12"/>
    <p:sldId id="275" r:id="rId13"/>
    <p:sldId id="276" r:id="rId14"/>
    <p:sldId id="268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29" autoAdjust="0"/>
    <p:restoredTop sz="78634" autoAdjust="0"/>
  </p:normalViewPr>
  <p:slideViewPr>
    <p:cSldViewPr snapToGrid="0">
      <p:cViewPr>
        <p:scale>
          <a:sx n="52" d="100"/>
          <a:sy n="52" d="100"/>
        </p:scale>
        <p:origin x="-2502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4A4F6-5512-4176-AF25-AEC0715C5517}" type="doc">
      <dgm:prSet loTypeId="urn:microsoft.com/office/officeart/2005/8/layout/venn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9EDFC01A-AA85-4384-BFDB-D916F51FDE05}">
      <dgm:prSet phldrT="[Κείμενο]"/>
      <dgm:spPr/>
      <dgm:t>
        <a:bodyPr/>
        <a:lstStyle/>
        <a:p>
          <a:r>
            <a:rPr lang="el-GR" dirty="0"/>
            <a:t>Πομπηία </a:t>
          </a:r>
        </a:p>
        <a:p>
          <a:r>
            <a:rPr lang="el-GR" dirty="0"/>
            <a:t>75-76 </a:t>
          </a:r>
          <a:r>
            <a:rPr lang="el-GR" dirty="0" err="1"/>
            <a:t>μ.Χ</a:t>
          </a:r>
          <a:r>
            <a:rPr lang="el-GR" dirty="0"/>
            <a:t>. </a:t>
          </a:r>
        </a:p>
      </dgm:t>
    </dgm:pt>
    <dgm:pt modelId="{113D36E9-C7A8-46A8-9438-441C6142E728}" type="parTrans" cxnId="{6017C63A-726D-4CD0-8162-589FC3C9F6E4}">
      <dgm:prSet/>
      <dgm:spPr/>
      <dgm:t>
        <a:bodyPr/>
        <a:lstStyle/>
        <a:p>
          <a:endParaRPr lang="el-GR"/>
        </a:p>
      </dgm:t>
    </dgm:pt>
    <dgm:pt modelId="{CDDD3407-DB1F-4FE4-B2AC-317B526403FC}" type="sibTrans" cxnId="{6017C63A-726D-4CD0-8162-589FC3C9F6E4}">
      <dgm:prSet/>
      <dgm:spPr/>
      <dgm:t>
        <a:bodyPr/>
        <a:lstStyle/>
        <a:p>
          <a:endParaRPr lang="el-GR"/>
        </a:p>
      </dgm:t>
    </dgm:pt>
    <dgm:pt modelId="{1FF84044-D983-4EF8-926A-074C8505815C}">
      <dgm:prSet phldrT="[Κείμενο]"/>
      <dgm:spPr/>
      <dgm:t>
        <a:bodyPr/>
        <a:lstStyle/>
        <a:p>
          <a:r>
            <a:rPr lang="el-GR" b="1" dirty="0"/>
            <a:t>Γ’ Βασιλειών 3, 16-28</a:t>
          </a:r>
        </a:p>
      </dgm:t>
    </dgm:pt>
    <dgm:pt modelId="{06702BD1-32E5-4EE1-8D30-2AF4967320D7}" type="parTrans" cxnId="{CFED4AA3-AE88-4F7F-AE0F-B54CEAFE0DDE}">
      <dgm:prSet/>
      <dgm:spPr/>
      <dgm:t>
        <a:bodyPr/>
        <a:lstStyle/>
        <a:p>
          <a:endParaRPr lang="el-GR"/>
        </a:p>
      </dgm:t>
    </dgm:pt>
    <dgm:pt modelId="{08D1B730-BBE4-4A2F-940F-4C3D79081183}" type="sibTrans" cxnId="{CFED4AA3-AE88-4F7F-AE0F-B54CEAFE0DDE}">
      <dgm:prSet/>
      <dgm:spPr/>
      <dgm:t>
        <a:bodyPr/>
        <a:lstStyle/>
        <a:p>
          <a:endParaRPr lang="el-GR"/>
        </a:p>
      </dgm:t>
    </dgm:pt>
    <dgm:pt modelId="{E52F48E6-8642-4BE2-AC4F-49D1FC3844BF}">
      <dgm:prSet phldrT="[Κείμενο]" custT="1"/>
      <dgm:spPr/>
      <dgm:t>
        <a:bodyPr/>
        <a:lstStyle/>
        <a:p>
          <a:r>
            <a:rPr lang="el-GR" sz="3100" dirty="0"/>
            <a:t>Σολομών 10</a:t>
          </a:r>
          <a:r>
            <a:rPr lang="el-GR" sz="1000" baseline="30000" dirty="0"/>
            <a:t>ος</a:t>
          </a:r>
          <a:r>
            <a:rPr lang="el-GR" sz="1000" dirty="0"/>
            <a:t> </a:t>
          </a:r>
          <a:r>
            <a:rPr lang="el-GR" sz="3600" dirty="0"/>
            <a:t>αι.</a:t>
          </a:r>
          <a:endParaRPr lang="el-GR" sz="3100" dirty="0"/>
        </a:p>
      </dgm:t>
    </dgm:pt>
    <dgm:pt modelId="{BEAC9A92-17B9-4C32-BA3B-A9874449F76C}" type="parTrans" cxnId="{0D9C71A4-672B-46F1-9033-2DB2CE326108}">
      <dgm:prSet/>
      <dgm:spPr/>
      <dgm:t>
        <a:bodyPr/>
        <a:lstStyle/>
        <a:p>
          <a:endParaRPr lang="el-GR"/>
        </a:p>
      </dgm:t>
    </dgm:pt>
    <dgm:pt modelId="{E260EBB9-378A-4A91-8AFA-7F5640B99816}" type="sibTrans" cxnId="{0D9C71A4-672B-46F1-9033-2DB2CE326108}">
      <dgm:prSet/>
      <dgm:spPr/>
      <dgm:t>
        <a:bodyPr/>
        <a:lstStyle/>
        <a:p>
          <a:endParaRPr lang="el-GR"/>
        </a:p>
      </dgm:t>
    </dgm:pt>
    <dgm:pt modelId="{136F1C3A-CA75-430F-A28B-90B05E0D1A5C}">
      <dgm:prSet phldrT="[Κείμενο]"/>
      <dgm:spPr/>
      <dgm:t>
        <a:bodyPr/>
        <a:lstStyle/>
        <a:p>
          <a:r>
            <a:rPr lang="el-GR" dirty="0"/>
            <a:t>Σωκράτης και Αριστοτέλης</a:t>
          </a:r>
        </a:p>
        <a:p>
          <a:r>
            <a:rPr lang="el-GR" dirty="0"/>
            <a:t>4</a:t>
          </a:r>
          <a:r>
            <a:rPr lang="el-GR" baseline="30000" dirty="0"/>
            <a:t>ος</a:t>
          </a:r>
          <a:r>
            <a:rPr lang="el-GR" dirty="0"/>
            <a:t> αι. </a:t>
          </a:r>
          <a:r>
            <a:rPr lang="el-GR" dirty="0" err="1"/>
            <a:t>π.Χ.</a:t>
          </a:r>
          <a:endParaRPr lang="el-GR" dirty="0"/>
        </a:p>
        <a:p>
          <a:r>
            <a:rPr lang="el-GR" dirty="0"/>
            <a:t>Όχι Πλάτων </a:t>
          </a:r>
        </a:p>
      </dgm:t>
    </dgm:pt>
    <dgm:pt modelId="{ACD037D4-885F-4DD7-B45F-273D52FD2B38}" type="parTrans" cxnId="{D5188C75-05AD-4815-82EC-81A0A88D8A73}">
      <dgm:prSet/>
      <dgm:spPr/>
      <dgm:t>
        <a:bodyPr/>
        <a:lstStyle/>
        <a:p>
          <a:endParaRPr lang="el-GR"/>
        </a:p>
      </dgm:t>
    </dgm:pt>
    <dgm:pt modelId="{82A1571D-DD4A-4990-98CD-DF8BEE09AB8F}" type="sibTrans" cxnId="{D5188C75-05AD-4815-82EC-81A0A88D8A73}">
      <dgm:prSet/>
      <dgm:spPr/>
      <dgm:t>
        <a:bodyPr/>
        <a:lstStyle/>
        <a:p>
          <a:endParaRPr lang="el-GR"/>
        </a:p>
      </dgm:t>
    </dgm:pt>
    <dgm:pt modelId="{1C65863C-42D1-4F62-BA2A-A1DC9BB76D47}" type="pres">
      <dgm:prSet presAssocID="{13A4A4F6-5512-4176-AF25-AEC0715C55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9287569-3C34-47B8-89E3-56E4ABD85200}" type="pres">
      <dgm:prSet presAssocID="{9EDFC01A-AA85-4384-BFDB-D916F51FDE0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AEA83D-C469-4638-B674-700A0CFAB774}" type="pres">
      <dgm:prSet presAssocID="{CDDD3407-DB1F-4FE4-B2AC-317B526403FC}" presName="space" presStyleCnt="0"/>
      <dgm:spPr/>
    </dgm:pt>
    <dgm:pt modelId="{8D42F805-B9C6-41FA-8355-83FC6E9D614A}" type="pres">
      <dgm:prSet presAssocID="{1FF84044-D983-4EF8-926A-074C8505815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D2319F-0B4C-42F9-AE44-E1CB365B7C5B}" type="pres">
      <dgm:prSet presAssocID="{08D1B730-BBE4-4A2F-940F-4C3D79081183}" presName="space" presStyleCnt="0"/>
      <dgm:spPr/>
    </dgm:pt>
    <dgm:pt modelId="{AA608E74-EAA4-4530-AD04-54BE3CB7BFA9}" type="pres">
      <dgm:prSet presAssocID="{E52F48E6-8642-4BE2-AC4F-49D1FC3844BF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01CAB7-00B7-4678-A6CE-0C7DA28551D1}" type="pres">
      <dgm:prSet presAssocID="{E260EBB9-378A-4A91-8AFA-7F5640B99816}" presName="space" presStyleCnt="0"/>
      <dgm:spPr/>
    </dgm:pt>
    <dgm:pt modelId="{A8D439AF-42EF-4436-9456-1968AD60A924}" type="pres">
      <dgm:prSet presAssocID="{136F1C3A-CA75-430F-A28B-90B05E0D1A5C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017C63A-726D-4CD0-8162-589FC3C9F6E4}" srcId="{13A4A4F6-5512-4176-AF25-AEC0715C5517}" destId="{9EDFC01A-AA85-4384-BFDB-D916F51FDE05}" srcOrd="0" destOrd="0" parTransId="{113D36E9-C7A8-46A8-9438-441C6142E728}" sibTransId="{CDDD3407-DB1F-4FE4-B2AC-317B526403FC}"/>
    <dgm:cxn modelId="{0D9C71A4-672B-46F1-9033-2DB2CE326108}" srcId="{13A4A4F6-5512-4176-AF25-AEC0715C5517}" destId="{E52F48E6-8642-4BE2-AC4F-49D1FC3844BF}" srcOrd="2" destOrd="0" parTransId="{BEAC9A92-17B9-4C32-BA3B-A9874449F76C}" sibTransId="{E260EBB9-378A-4A91-8AFA-7F5640B99816}"/>
    <dgm:cxn modelId="{BBDC5BB6-2207-4A1E-B19B-EF55EABF959C}" type="presOf" srcId="{E52F48E6-8642-4BE2-AC4F-49D1FC3844BF}" destId="{AA608E74-EAA4-4530-AD04-54BE3CB7BFA9}" srcOrd="0" destOrd="0" presId="urn:microsoft.com/office/officeart/2005/8/layout/venn3"/>
    <dgm:cxn modelId="{5CA9B371-8035-44DB-9D16-0E407D344461}" type="presOf" srcId="{1FF84044-D983-4EF8-926A-074C8505815C}" destId="{8D42F805-B9C6-41FA-8355-83FC6E9D614A}" srcOrd="0" destOrd="0" presId="urn:microsoft.com/office/officeart/2005/8/layout/venn3"/>
    <dgm:cxn modelId="{44DB38B0-B569-4406-B12C-8EB8DE436A82}" type="presOf" srcId="{13A4A4F6-5512-4176-AF25-AEC0715C5517}" destId="{1C65863C-42D1-4F62-BA2A-A1DC9BB76D47}" srcOrd="0" destOrd="0" presId="urn:microsoft.com/office/officeart/2005/8/layout/venn3"/>
    <dgm:cxn modelId="{CFED4AA3-AE88-4F7F-AE0F-B54CEAFE0DDE}" srcId="{13A4A4F6-5512-4176-AF25-AEC0715C5517}" destId="{1FF84044-D983-4EF8-926A-074C8505815C}" srcOrd="1" destOrd="0" parTransId="{06702BD1-32E5-4EE1-8D30-2AF4967320D7}" sibTransId="{08D1B730-BBE4-4A2F-940F-4C3D79081183}"/>
    <dgm:cxn modelId="{C880D1C3-C8F7-4B88-AD9E-A29C6AF3451B}" type="presOf" srcId="{9EDFC01A-AA85-4384-BFDB-D916F51FDE05}" destId="{49287569-3C34-47B8-89E3-56E4ABD85200}" srcOrd="0" destOrd="0" presId="urn:microsoft.com/office/officeart/2005/8/layout/venn3"/>
    <dgm:cxn modelId="{D5188C75-05AD-4815-82EC-81A0A88D8A73}" srcId="{13A4A4F6-5512-4176-AF25-AEC0715C5517}" destId="{136F1C3A-CA75-430F-A28B-90B05E0D1A5C}" srcOrd="3" destOrd="0" parTransId="{ACD037D4-885F-4DD7-B45F-273D52FD2B38}" sibTransId="{82A1571D-DD4A-4990-98CD-DF8BEE09AB8F}"/>
    <dgm:cxn modelId="{09E8BD41-08BF-48BE-953E-0B66E5EAB2E0}" type="presOf" srcId="{136F1C3A-CA75-430F-A28B-90B05E0D1A5C}" destId="{A8D439AF-42EF-4436-9456-1968AD60A924}" srcOrd="0" destOrd="0" presId="urn:microsoft.com/office/officeart/2005/8/layout/venn3"/>
    <dgm:cxn modelId="{347DFB9A-E92D-4A2F-A722-205CD4533C39}" type="presParOf" srcId="{1C65863C-42D1-4F62-BA2A-A1DC9BB76D47}" destId="{49287569-3C34-47B8-89E3-56E4ABD85200}" srcOrd="0" destOrd="0" presId="urn:microsoft.com/office/officeart/2005/8/layout/venn3"/>
    <dgm:cxn modelId="{6DBF99C3-0332-49F9-B360-62331169C41D}" type="presParOf" srcId="{1C65863C-42D1-4F62-BA2A-A1DC9BB76D47}" destId="{A0AEA83D-C469-4638-B674-700A0CFAB774}" srcOrd="1" destOrd="0" presId="urn:microsoft.com/office/officeart/2005/8/layout/venn3"/>
    <dgm:cxn modelId="{DC5D6D9F-4185-4A91-9BFA-9B9A088D04C9}" type="presParOf" srcId="{1C65863C-42D1-4F62-BA2A-A1DC9BB76D47}" destId="{8D42F805-B9C6-41FA-8355-83FC6E9D614A}" srcOrd="2" destOrd="0" presId="urn:microsoft.com/office/officeart/2005/8/layout/venn3"/>
    <dgm:cxn modelId="{58810572-A537-48AA-8CDF-B330114FCBE3}" type="presParOf" srcId="{1C65863C-42D1-4F62-BA2A-A1DC9BB76D47}" destId="{14D2319F-0B4C-42F9-AE44-E1CB365B7C5B}" srcOrd="3" destOrd="0" presId="urn:microsoft.com/office/officeart/2005/8/layout/venn3"/>
    <dgm:cxn modelId="{1A247FA5-65F1-41B7-B20A-C09C80654061}" type="presParOf" srcId="{1C65863C-42D1-4F62-BA2A-A1DC9BB76D47}" destId="{AA608E74-EAA4-4530-AD04-54BE3CB7BFA9}" srcOrd="4" destOrd="0" presId="urn:microsoft.com/office/officeart/2005/8/layout/venn3"/>
    <dgm:cxn modelId="{8BF87D8F-7078-449E-B894-F5624D4E2695}" type="presParOf" srcId="{1C65863C-42D1-4F62-BA2A-A1DC9BB76D47}" destId="{AA01CAB7-00B7-4678-A6CE-0C7DA28551D1}" srcOrd="5" destOrd="0" presId="urn:microsoft.com/office/officeart/2005/8/layout/venn3"/>
    <dgm:cxn modelId="{484C3DF1-F6DA-406F-95F4-FCA4586BE5C3}" type="presParOf" srcId="{1C65863C-42D1-4F62-BA2A-A1DC9BB76D47}" destId="{A8D439AF-42EF-4436-9456-1968AD60A92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16D-02C9-4837-99B4-1B3CF83A1F5C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DDE04544-3B32-4AE4-AA40-3860453C6AF7}" type="pres">
      <dgm:prSet presAssocID="{D75FE16D-02C9-4837-99B4-1B3CF83A1F5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7DD71AF-D463-438C-BCFD-A393E807B5F2}" type="pres">
      <dgm:prSet presAssocID="{D75FE16D-02C9-4837-99B4-1B3CF83A1F5C}" presName="radial" presStyleCnt="0">
        <dgm:presLayoutVars>
          <dgm:animLvl val="ctr"/>
        </dgm:presLayoutVars>
      </dgm:prSet>
      <dgm:spPr/>
    </dgm:pt>
  </dgm:ptLst>
  <dgm:cxnLst>
    <dgm:cxn modelId="{74BB73E6-5C41-4411-A782-13AF2746BBA0}" type="presOf" srcId="{D75FE16D-02C9-4837-99B4-1B3CF83A1F5C}" destId="{DDE04544-3B32-4AE4-AA40-3860453C6AF7}" srcOrd="0" destOrd="0" presId="urn:microsoft.com/office/officeart/2005/8/layout/radial3"/>
    <dgm:cxn modelId="{64D13443-FE88-4899-A3F4-C9FA4760E5CE}" type="presParOf" srcId="{DDE04544-3B32-4AE4-AA40-3860453C6AF7}" destId="{67DD71AF-D463-438C-BCFD-A393E807B5F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162845-6055-4D96-9AD7-90A5ED11D64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66F76A86-B47A-4F9F-8E59-4E8A82569E46}">
      <dgm:prSet phldrT="[Κείμενο]" custT="1"/>
      <dgm:spPr/>
      <dgm:t>
        <a:bodyPr/>
        <a:lstStyle/>
        <a:p>
          <a:r>
            <a:rPr lang="el-GR" sz="2400" dirty="0"/>
            <a:t>ΕΛΛΑΣ</a:t>
          </a:r>
        </a:p>
        <a:p>
          <a:r>
            <a:rPr lang="el-GR" sz="2400" dirty="0"/>
            <a:t>(Πλάτων ή Αριστοτέλης)</a:t>
          </a:r>
        </a:p>
      </dgm:t>
    </dgm:pt>
    <dgm:pt modelId="{9E207FCF-1096-4147-B6A2-9D5566FA7218}" type="parTrans" cxnId="{40729C46-D4A9-4F2E-9B8B-61357A16D438}">
      <dgm:prSet/>
      <dgm:spPr/>
      <dgm:t>
        <a:bodyPr/>
        <a:lstStyle/>
        <a:p>
          <a:endParaRPr lang="el-GR"/>
        </a:p>
      </dgm:t>
    </dgm:pt>
    <dgm:pt modelId="{1A85F301-EB3A-4ACB-81B2-F1DBD394BD38}" type="sibTrans" cxnId="{40729C46-D4A9-4F2E-9B8B-61357A16D438}">
      <dgm:prSet/>
      <dgm:spPr/>
      <dgm:t>
        <a:bodyPr/>
        <a:lstStyle/>
        <a:p>
          <a:endParaRPr lang="el-GR"/>
        </a:p>
      </dgm:t>
    </dgm:pt>
    <dgm:pt modelId="{357DA993-916E-443E-B122-F08822400B20}">
      <dgm:prSet phldrT="[Κείμενο]" custT="1"/>
      <dgm:spPr/>
      <dgm:t>
        <a:bodyPr/>
        <a:lstStyle/>
        <a:p>
          <a:r>
            <a:rPr lang="el-GR" sz="2400" dirty="0"/>
            <a:t>ΡΩΜΗ</a:t>
          </a:r>
        </a:p>
      </dgm:t>
    </dgm:pt>
    <dgm:pt modelId="{C600575C-C09B-4ACD-A5A8-AB334BFEC196}" type="parTrans" cxnId="{5B7945A7-44A0-4F06-A396-F6D9CF603B2A}">
      <dgm:prSet/>
      <dgm:spPr/>
      <dgm:t>
        <a:bodyPr/>
        <a:lstStyle/>
        <a:p>
          <a:endParaRPr lang="el-GR"/>
        </a:p>
      </dgm:t>
    </dgm:pt>
    <dgm:pt modelId="{531AEEDB-1DC7-41A2-80F6-FA92F344CA24}" type="sibTrans" cxnId="{5B7945A7-44A0-4F06-A396-F6D9CF603B2A}">
      <dgm:prSet/>
      <dgm:spPr/>
      <dgm:t>
        <a:bodyPr/>
        <a:lstStyle/>
        <a:p>
          <a:endParaRPr lang="el-GR"/>
        </a:p>
      </dgm:t>
    </dgm:pt>
    <dgm:pt modelId="{488A7839-8B8F-4CCC-BC74-F223BCF4B7D5}">
      <dgm:prSet phldrT="[Κείμενο]" custT="1"/>
      <dgm:spPr/>
      <dgm:t>
        <a:bodyPr/>
        <a:lstStyle/>
        <a:p>
          <a:r>
            <a:rPr lang="el-GR" sz="2800" dirty="0"/>
            <a:t>ΙΟΥΔΑΙΑ</a:t>
          </a:r>
          <a:r>
            <a:rPr lang="el-GR" sz="2800" baseline="0" dirty="0"/>
            <a:t> </a:t>
          </a:r>
          <a:endParaRPr lang="el-GR" sz="2800" dirty="0"/>
        </a:p>
      </dgm:t>
    </dgm:pt>
    <dgm:pt modelId="{567691F4-469B-44D5-A9AE-73D30F48DCCE}" type="parTrans" cxnId="{FBF8F07A-3708-4DEE-A32F-BC5008DD8C61}">
      <dgm:prSet/>
      <dgm:spPr/>
      <dgm:t>
        <a:bodyPr/>
        <a:lstStyle/>
        <a:p>
          <a:endParaRPr lang="el-GR"/>
        </a:p>
      </dgm:t>
    </dgm:pt>
    <dgm:pt modelId="{90FA5F3D-90D9-4771-AEAC-4CB8CE9BA38F}" type="sibTrans" cxnId="{FBF8F07A-3708-4DEE-A32F-BC5008DD8C61}">
      <dgm:prSet/>
      <dgm:spPr/>
      <dgm:t>
        <a:bodyPr/>
        <a:lstStyle/>
        <a:p>
          <a:endParaRPr lang="el-GR"/>
        </a:p>
      </dgm:t>
    </dgm:pt>
    <dgm:pt modelId="{39A49047-086D-4043-8D5C-ECDD95EEB1C1}" type="pres">
      <dgm:prSet presAssocID="{AA162845-6055-4D96-9AD7-90A5ED11D645}" presName="compositeShape" presStyleCnt="0">
        <dgm:presLayoutVars>
          <dgm:chMax val="7"/>
          <dgm:dir/>
          <dgm:resizeHandles val="exact"/>
        </dgm:presLayoutVars>
      </dgm:prSet>
      <dgm:spPr/>
    </dgm:pt>
    <dgm:pt modelId="{B5D28807-5256-4E77-A2C8-CC7BC3EF760B}" type="pres">
      <dgm:prSet presAssocID="{66F76A86-B47A-4F9F-8E59-4E8A82569E46}" presName="circ1" presStyleLbl="vennNode1" presStyleIdx="0" presStyleCnt="3"/>
      <dgm:spPr/>
      <dgm:t>
        <a:bodyPr/>
        <a:lstStyle/>
        <a:p>
          <a:endParaRPr lang="el-GR"/>
        </a:p>
      </dgm:t>
    </dgm:pt>
    <dgm:pt modelId="{6EAF7968-D37B-4110-8D05-894870C2101E}" type="pres">
      <dgm:prSet presAssocID="{66F76A86-B47A-4F9F-8E59-4E8A82569E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112B9C-5D41-43BD-8A68-84AF2C17C799}" type="pres">
      <dgm:prSet presAssocID="{357DA993-916E-443E-B122-F08822400B20}" presName="circ2" presStyleLbl="vennNode1" presStyleIdx="1" presStyleCnt="3"/>
      <dgm:spPr/>
      <dgm:t>
        <a:bodyPr/>
        <a:lstStyle/>
        <a:p>
          <a:endParaRPr lang="el-GR"/>
        </a:p>
      </dgm:t>
    </dgm:pt>
    <dgm:pt modelId="{029BBAB4-E653-4775-A4B0-D6B557F320B9}" type="pres">
      <dgm:prSet presAssocID="{357DA993-916E-443E-B122-F08822400B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AD0AB7-E2EC-4ACF-B672-C383A15EC85C}" type="pres">
      <dgm:prSet presAssocID="{488A7839-8B8F-4CCC-BC74-F223BCF4B7D5}" presName="circ3" presStyleLbl="vennNode1" presStyleIdx="2" presStyleCnt="3" custLinFactNeighborX="1925"/>
      <dgm:spPr/>
      <dgm:t>
        <a:bodyPr/>
        <a:lstStyle/>
        <a:p>
          <a:endParaRPr lang="el-GR"/>
        </a:p>
      </dgm:t>
    </dgm:pt>
    <dgm:pt modelId="{A2180011-20C6-4BB1-945B-062E3F057436}" type="pres">
      <dgm:prSet presAssocID="{488A7839-8B8F-4CCC-BC74-F223BCF4B7D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FC363CB-92C9-4FE6-B533-9D65DEF148FA}" type="presOf" srcId="{66F76A86-B47A-4F9F-8E59-4E8A82569E46}" destId="{6EAF7968-D37B-4110-8D05-894870C2101E}" srcOrd="1" destOrd="0" presId="urn:microsoft.com/office/officeart/2005/8/layout/venn1"/>
    <dgm:cxn modelId="{40729C46-D4A9-4F2E-9B8B-61357A16D438}" srcId="{AA162845-6055-4D96-9AD7-90A5ED11D645}" destId="{66F76A86-B47A-4F9F-8E59-4E8A82569E46}" srcOrd="0" destOrd="0" parTransId="{9E207FCF-1096-4147-B6A2-9D5566FA7218}" sibTransId="{1A85F301-EB3A-4ACB-81B2-F1DBD394BD38}"/>
    <dgm:cxn modelId="{F1B939AC-D414-4C90-8557-B828F79F9662}" type="presOf" srcId="{488A7839-8B8F-4CCC-BC74-F223BCF4B7D5}" destId="{A2180011-20C6-4BB1-945B-062E3F057436}" srcOrd="1" destOrd="0" presId="urn:microsoft.com/office/officeart/2005/8/layout/venn1"/>
    <dgm:cxn modelId="{A17BBD50-73F1-490B-AA31-8424332001E5}" type="presOf" srcId="{357DA993-916E-443E-B122-F08822400B20}" destId="{02112B9C-5D41-43BD-8A68-84AF2C17C799}" srcOrd="0" destOrd="0" presId="urn:microsoft.com/office/officeart/2005/8/layout/venn1"/>
    <dgm:cxn modelId="{7ADDD2A6-7DC7-4B5E-91B2-D2BBB96CEB6D}" type="presOf" srcId="{357DA993-916E-443E-B122-F08822400B20}" destId="{029BBAB4-E653-4775-A4B0-D6B557F320B9}" srcOrd="1" destOrd="0" presId="urn:microsoft.com/office/officeart/2005/8/layout/venn1"/>
    <dgm:cxn modelId="{FBF8F07A-3708-4DEE-A32F-BC5008DD8C61}" srcId="{AA162845-6055-4D96-9AD7-90A5ED11D645}" destId="{488A7839-8B8F-4CCC-BC74-F223BCF4B7D5}" srcOrd="2" destOrd="0" parTransId="{567691F4-469B-44D5-A9AE-73D30F48DCCE}" sibTransId="{90FA5F3D-90D9-4771-AEAC-4CB8CE9BA38F}"/>
    <dgm:cxn modelId="{1A9BCD0C-FF38-4422-A900-E0B377722B81}" type="presOf" srcId="{488A7839-8B8F-4CCC-BC74-F223BCF4B7D5}" destId="{6BAD0AB7-E2EC-4ACF-B672-C383A15EC85C}" srcOrd="0" destOrd="0" presId="urn:microsoft.com/office/officeart/2005/8/layout/venn1"/>
    <dgm:cxn modelId="{5B7945A7-44A0-4F06-A396-F6D9CF603B2A}" srcId="{AA162845-6055-4D96-9AD7-90A5ED11D645}" destId="{357DA993-916E-443E-B122-F08822400B20}" srcOrd="1" destOrd="0" parTransId="{C600575C-C09B-4ACD-A5A8-AB334BFEC196}" sibTransId="{531AEEDB-1DC7-41A2-80F6-FA92F344CA24}"/>
    <dgm:cxn modelId="{03F6F138-4875-48FB-9EFF-2DC87A9EDE09}" type="presOf" srcId="{AA162845-6055-4D96-9AD7-90A5ED11D645}" destId="{39A49047-086D-4043-8D5C-ECDD95EEB1C1}" srcOrd="0" destOrd="0" presId="urn:microsoft.com/office/officeart/2005/8/layout/venn1"/>
    <dgm:cxn modelId="{20279C68-4C0E-4F61-B948-624839E69D47}" type="presOf" srcId="{66F76A86-B47A-4F9F-8E59-4E8A82569E46}" destId="{B5D28807-5256-4E77-A2C8-CC7BC3EF760B}" srcOrd="0" destOrd="0" presId="urn:microsoft.com/office/officeart/2005/8/layout/venn1"/>
    <dgm:cxn modelId="{02913E86-4404-4AF7-AB54-86D128ADCEBC}" type="presParOf" srcId="{39A49047-086D-4043-8D5C-ECDD95EEB1C1}" destId="{B5D28807-5256-4E77-A2C8-CC7BC3EF760B}" srcOrd="0" destOrd="0" presId="urn:microsoft.com/office/officeart/2005/8/layout/venn1"/>
    <dgm:cxn modelId="{73B2EBA1-8872-4F37-8A33-F765D8AAD2D5}" type="presParOf" srcId="{39A49047-086D-4043-8D5C-ECDD95EEB1C1}" destId="{6EAF7968-D37B-4110-8D05-894870C2101E}" srcOrd="1" destOrd="0" presId="urn:microsoft.com/office/officeart/2005/8/layout/venn1"/>
    <dgm:cxn modelId="{303DF30C-15DC-4F0C-808E-F945D33A9B4F}" type="presParOf" srcId="{39A49047-086D-4043-8D5C-ECDD95EEB1C1}" destId="{02112B9C-5D41-43BD-8A68-84AF2C17C799}" srcOrd="2" destOrd="0" presId="urn:microsoft.com/office/officeart/2005/8/layout/venn1"/>
    <dgm:cxn modelId="{47FD32EC-65DD-4A4A-8F0D-9FA63340B147}" type="presParOf" srcId="{39A49047-086D-4043-8D5C-ECDD95EEB1C1}" destId="{029BBAB4-E653-4775-A4B0-D6B557F320B9}" srcOrd="3" destOrd="0" presId="urn:microsoft.com/office/officeart/2005/8/layout/venn1"/>
    <dgm:cxn modelId="{35495436-6495-4525-9EB7-9BF8FC689CEC}" type="presParOf" srcId="{39A49047-086D-4043-8D5C-ECDD95EEB1C1}" destId="{6BAD0AB7-E2EC-4ACF-B672-C383A15EC85C}" srcOrd="4" destOrd="0" presId="urn:microsoft.com/office/officeart/2005/8/layout/venn1"/>
    <dgm:cxn modelId="{1D3DED01-3234-4EFE-85B0-98787FAE4DC9}" type="presParOf" srcId="{39A49047-086D-4043-8D5C-ECDD95EEB1C1}" destId="{A2180011-20C6-4BB1-945B-062E3F0574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87569-3C34-47B8-89E3-56E4ABD85200}">
      <dsp:nvSpPr>
        <dsp:cNvPr id="0" name=""/>
        <dsp:cNvSpPr/>
      </dsp:nvSpPr>
      <dsp:spPr>
        <a:xfrm>
          <a:off x="3116" y="293458"/>
          <a:ext cx="3126666" cy="31266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2071" tIns="33020" rIns="17207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/>
            <a:t>Πομπηία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/>
            <a:t>75-76 </a:t>
          </a:r>
          <a:r>
            <a:rPr lang="el-GR" sz="2600" kern="1200" dirty="0" err="1"/>
            <a:t>μ.Χ</a:t>
          </a:r>
          <a:r>
            <a:rPr lang="el-GR" sz="2600" kern="1200" dirty="0"/>
            <a:t>. </a:t>
          </a:r>
        </a:p>
      </dsp:txBody>
      <dsp:txXfrm>
        <a:off x="3116" y="293458"/>
        <a:ext cx="3126666" cy="3126666"/>
      </dsp:txXfrm>
    </dsp:sp>
    <dsp:sp modelId="{8D42F805-B9C6-41FA-8355-83FC6E9D614A}">
      <dsp:nvSpPr>
        <dsp:cNvPr id="0" name=""/>
        <dsp:cNvSpPr/>
      </dsp:nvSpPr>
      <dsp:spPr>
        <a:xfrm>
          <a:off x="2504449" y="293458"/>
          <a:ext cx="3126666" cy="31266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2071" tIns="33020" rIns="17207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1" kern="1200" dirty="0"/>
            <a:t>Γ’ Βασιλειών 3, 16-28</a:t>
          </a:r>
        </a:p>
      </dsp:txBody>
      <dsp:txXfrm>
        <a:off x="2504449" y="293458"/>
        <a:ext cx="3126666" cy="3126666"/>
      </dsp:txXfrm>
    </dsp:sp>
    <dsp:sp modelId="{AA608E74-EAA4-4530-AD04-54BE3CB7BFA9}">
      <dsp:nvSpPr>
        <dsp:cNvPr id="0" name=""/>
        <dsp:cNvSpPr/>
      </dsp:nvSpPr>
      <dsp:spPr>
        <a:xfrm>
          <a:off x="5005781" y="293458"/>
          <a:ext cx="3126666" cy="31266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2071" tIns="39370" rIns="172071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/>
            <a:t>Σολομών 10</a:t>
          </a:r>
          <a:r>
            <a:rPr lang="el-GR" sz="1000" kern="1200" baseline="30000" dirty="0"/>
            <a:t>ος</a:t>
          </a:r>
          <a:r>
            <a:rPr lang="el-GR" sz="1000" kern="1200" dirty="0"/>
            <a:t> </a:t>
          </a:r>
          <a:r>
            <a:rPr lang="el-GR" sz="3600" kern="1200" dirty="0"/>
            <a:t>αι.</a:t>
          </a:r>
          <a:endParaRPr lang="el-GR" sz="3100" kern="1200" dirty="0"/>
        </a:p>
      </dsp:txBody>
      <dsp:txXfrm>
        <a:off x="5005781" y="293458"/>
        <a:ext cx="3126666" cy="3126666"/>
      </dsp:txXfrm>
    </dsp:sp>
    <dsp:sp modelId="{A8D439AF-42EF-4436-9456-1968AD60A924}">
      <dsp:nvSpPr>
        <dsp:cNvPr id="0" name=""/>
        <dsp:cNvSpPr/>
      </dsp:nvSpPr>
      <dsp:spPr>
        <a:xfrm>
          <a:off x="7507114" y="293458"/>
          <a:ext cx="3126666" cy="312666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2071" tIns="33020" rIns="17207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/>
            <a:t>Σωκράτης και Αριστοτέλης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/>
            <a:t>4</a:t>
          </a:r>
          <a:r>
            <a:rPr lang="el-GR" sz="2600" kern="1200" baseline="30000" dirty="0"/>
            <a:t>ος</a:t>
          </a:r>
          <a:r>
            <a:rPr lang="el-GR" sz="2600" kern="1200" dirty="0"/>
            <a:t> αι. </a:t>
          </a:r>
          <a:r>
            <a:rPr lang="el-GR" sz="2600" kern="1200" dirty="0" err="1"/>
            <a:t>π.Χ.</a:t>
          </a:r>
          <a:endParaRPr lang="el-GR" sz="2600" kern="1200" dirty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/>
            <a:t>Όχι Πλάτων </a:t>
          </a:r>
        </a:p>
      </dsp:txBody>
      <dsp:txXfrm>
        <a:off x="7507114" y="293458"/>
        <a:ext cx="3126666" cy="31266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D28807-5256-4E77-A2C8-CC7BC3EF760B}">
      <dsp:nvSpPr>
        <dsp:cNvPr id="0" name=""/>
        <dsp:cNvSpPr/>
      </dsp:nvSpPr>
      <dsp:spPr>
        <a:xfrm>
          <a:off x="4230619" y="60099"/>
          <a:ext cx="2884784" cy="288478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ΕΛΛΑΣ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(Πλάτων ή Αριστοτέλης)</a:t>
          </a:r>
        </a:p>
      </dsp:txBody>
      <dsp:txXfrm>
        <a:off x="4615257" y="564936"/>
        <a:ext cx="2115508" cy="1298152"/>
      </dsp:txXfrm>
    </dsp:sp>
    <dsp:sp modelId="{02112B9C-5D41-43BD-8A68-84AF2C17C799}">
      <dsp:nvSpPr>
        <dsp:cNvPr id="0" name=""/>
        <dsp:cNvSpPr/>
      </dsp:nvSpPr>
      <dsp:spPr>
        <a:xfrm>
          <a:off x="5271546" y="1863089"/>
          <a:ext cx="2884784" cy="2884784"/>
        </a:xfrm>
        <a:prstGeom prst="ellipse">
          <a:avLst/>
        </a:prstGeom>
        <a:solidFill>
          <a:schemeClr val="accent5">
            <a:alpha val="50000"/>
            <a:hueOff val="3005349"/>
            <a:satOff val="-13190"/>
            <a:lumOff val="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ΡΩΜΗ</a:t>
          </a:r>
        </a:p>
      </dsp:txBody>
      <dsp:txXfrm>
        <a:off x="6153809" y="2608325"/>
        <a:ext cx="1730870" cy="1586631"/>
      </dsp:txXfrm>
    </dsp:sp>
    <dsp:sp modelId="{6BAD0AB7-E2EC-4ACF-B672-C383A15EC85C}">
      <dsp:nvSpPr>
        <dsp:cNvPr id="0" name=""/>
        <dsp:cNvSpPr/>
      </dsp:nvSpPr>
      <dsp:spPr>
        <a:xfrm>
          <a:off x="3245225" y="1863089"/>
          <a:ext cx="2884784" cy="2884784"/>
        </a:xfrm>
        <a:prstGeom prst="ellipse">
          <a:avLst/>
        </a:prstGeom>
        <a:solidFill>
          <a:schemeClr val="accent5">
            <a:alpha val="50000"/>
            <a:hueOff val="6010699"/>
            <a:satOff val="-26380"/>
            <a:lumOff val="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/>
            <a:t>ΙΟΥΔΑΙΑ</a:t>
          </a:r>
          <a:r>
            <a:rPr lang="el-GR" sz="2800" kern="1200" baseline="0" dirty="0"/>
            <a:t> </a:t>
          </a:r>
          <a:endParaRPr lang="el-GR" sz="2800" kern="1200" dirty="0"/>
        </a:p>
      </dsp:txBody>
      <dsp:txXfrm>
        <a:off x="3516876" y="2608325"/>
        <a:ext cx="1730870" cy="1586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A89D0-9212-432A-92EC-949BAA50C3F8}" type="datetimeFigureOut">
              <a:rPr lang="el-GR" smtClean="0"/>
              <a:pPr/>
              <a:t>24/11/2016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C380B-8F2E-4422-A13B-03E39793DF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2997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380B-8F2E-4422-A13B-03E39793DFFD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783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380B-8F2E-4422-A13B-03E39793DFFD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5191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380B-8F2E-4422-A13B-03E39793DFFD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8895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380B-8F2E-4422-A13B-03E39793DFFD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4380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380B-8F2E-4422-A13B-03E39793DFFD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111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380B-8F2E-4422-A13B-03E39793DFFD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506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380B-8F2E-4422-A13B-03E39793DFFD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0050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380B-8F2E-4422-A13B-03E39793DFFD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2935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07CAC4-F4D8-444D-A18C-234081050D39}" type="datetime1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l-GR"/>
              <a:t>ΣΩΤΗΡΙΟΣ ΔΕΣΠΟΤΗΣ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748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5E57-7FDD-4040-814C-106256E45771}" type="datetime1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ΣΩΤΗΡΙΟΣ ΔΕΣΠΟΤΗΣ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15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0A66-6354-452D-BC23-90C624B88BAF}" type="datetime1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ΣΩΤΗΡΙΟΣ ΔΕΣΠΟΤΗΣ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768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F411-D14E-4870-83A5-77B3054C2BA9}" type="datetime1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ΣΩΤΗΡΙΟΣ ΔΕΣΠΟΤΗΣ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716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839B-11EF-4295-8AF4-9B1061F376BB}" type="datetime1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ΣΩΤΗΡΙΟΣ ΔΕΣΠΟΤΗΣ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164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12EC-B6A1-4503-9A16-C09D42293CFC}" type="datetime1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ΣΩΤΗΡΙΟΣ ΔΕΣΠΟΤΗΣ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203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EA1C-99B4-45D3-89EF-6A8455F241BA}" type="datetime1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ΣΩΤΗΡΙΟΣ ΔΕΣΠΟΤΗΣ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81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7EA0-B232-4678-8416-BD301831F1C4}" type="datetime1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ΣΩΤΗΡΙΟΣ ΔΕΣΠΟΤΗΣ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444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D611-C1F7-4661-A1AE-3A22CAD16AD9}" type="datetime1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ΣΩΤΗΡΙΟΣ ΔΕΣΠΟΤΗΣ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262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D795-DFEE-4DD3-81C3-546FC12ABED6}" type="datetime1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ΣΩΤΗΡΙΟΣ ΔΕΣΠΟΤΗΣ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08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C5CE-D120-4A4F-8638-CE2E556DDAED}" type="datetime1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57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1E32963-2E7A-49CE-AABA-1B900AC7D152}" type="datetime1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l-GR"/>
              <a:t>ΣΩΤΗΡΙΟΣ ΔΕΣΠΟΤΗΣ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300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dn.biblicalarchaeology.org/wp-content/uploads/house-physician-pompeii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dn.biblicalarchaeology.org/wp-content/uploads/solomon-socrates-and-aristotle-02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dn.biblicalarchaeology.org/wp-content/uploads/solomon-socrates-and-aristotle-02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dn.biblicalarchaeology.org/wp-content/uploads/solomon-socrates-and-aristotle-02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100490" y="5294671"/>
            <a:ext cx="5973096" cy="1165122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</a:rPr>
              <a:t>ΣΩΤΗΡΙΟΣ ΔΕΣΠΟΤΗΣ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221226" y="589936"/>
            <a:ext cx="6445046" cy="367234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l-GR" sz="3200" dirty="0"/>
              <a:t>ΑΡΙΣΤΟΤΕΛΗΣ ΚΑΙ ΙΟΥΔΑΙΟΙ ΣΤΗ ΦΙΛΟΛΟΓΙΑ ΚΑΙ ΤΗΝ ΤΕΧΝΗ </a:t>
            </a:r>
            <a:br>
              <a:rPr lang="el-GR" sz="3200" dirty="0"/>
            </a:br>
            <a:r>
              <a:rPr lang="el-GR" sz="3200" dirty="0"/>
              <a:t>ΤΗΝ ΠΕΡΙΟΔΟ </a:t>
            </a:r>
            <a:r>
              <a:rPr lang="en-US" sz="3200" dirty="0"/>
              <a:t>3</a:t>
            </a:r>
            <a:r>
              <a:rPr lang="el-GR" sz="3200" baseline="30000" dirty="0" err="1"/>
              <a:t>ος</a:t>
            </a:r>
            <a:r>
              <a:rPr lang="el-GR" sz="3200" dirty="0"/>
              <a:t>  π.Χ.- 1</a:t>
            </a:r>
            <a:r>
              <a:rPr lang="el-GR" sz="3200" baseline="30000" dirty="0"/>
              <a:t>ος</a:t>
            </a:r>
            <a:r>
              <a:rPr lang="el-GR" sz="3200" dirty="0"/>
              <a:t>   μ. Χ.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grpSp>
        <p:nvGrpSpPr>
          <p:cNvPr id="22" name="Group 9"/>
          <p:cNvGrpSpPr/>
          <p:nvPr/>
        </p:nvGrpSpPr>
        <p:grpSpPr>
          <a:xfrm>
            <a:off x="6764770" y="1395385"/>
            <a:ext cx="7264756" cy="4553111"/>
            <a:chOff x="4289557" y="1748244"/>
            <a:chExt cx="6974541" cy="4107399"/>
          </a:xfrm>
          <a:blipFill>
            <a:blip r:embed="rId3"/>
            <a:stretch>
              <a:fillRect/>
            </a:stretch>
          </a:blipFill>
        </p:grpSpPr>
        <p:sp>
          <p:nvSpPr>
            <p:cNvPr id="23" name="Rounded Rectangle 5"/>
            <p:cNvSpPr/>
            <p:nvPr/>
          </p:nvSpPr>
          <p:spPr>
            <a:xfrm rot="19094493">
              <a:off x="4494669" y="1748244"/>
              <a:ext cx="5817351" cy="770703"/>
            </a:xfrm>
            <a:prstGeom prst="roundRect">
              <a:avLst/>
            </a:prstGeom>
            <a:grpFill/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Rounded Rectangle 6"/>
            <p:cNvSpPr/>
            <p:nvPr/>
          </p:nvSpPr>
          <p:spPr>
            <a:xfrm rot="19094493">
              <a:off x="4289557" y="2878302"/>
              <a:ext cx="6543969" cy="1207853"/>
            </a:xfrm>
            <a:prstGeom prst="roundRect">
              <a:avLst/>
            </a:prstGeom>
            <a:grpFill/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5" name="Rounded Rectangle 7"/>
            <p:cNvSpPr/>
            <p:nvPr/>
          </p:nvSpPr>
          <p:spPr>
            <a:xfrm rot="19094493">
              <a:off x="4967169" y="4256063"/>
              <a:ext cx="6296929" cy="1599580"/>
            </a:xfrm>
            <a:prstGeom prst="roundRect">
              <a:avLst/>
            </a:prstGeom>
            <a:grpFill/>
            <a:ln w="12700" cap="flat" cmpd="sng" algn="ctr">
              <a:solidFill>
                <a:srgbClr val="1CAD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7" name="Rounded Rectangle 4"/>
          <p:cNvSpPr/>
          <p:nvPr/>
        </p:nvSpPr>
        <p:spPr>
          <a:xfrm rot="19094493">
            <a:off x="7466517" y="319335"/>
            <a:ext cx="5448616" cy="54120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53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614594" y="595396"/>
            <a:ext cx="6890286" cy="968079"/>
          </a:xfrm>
        </p:spPr>
        <p:txBody>
          <a:bodyPr>
            <a:normAutofit/>
          </a:bodyPr>
          <a:lstStyle/>
          <a:p>
            <a:pPr algn="ctr"/>
            <a:r>
              <a:rPr lang="el-GR" b="1" dirty="0" err="1"/>
              <a:t>Αυτοφωνία</a:t>
            </a:r>
            <a:r>
              <a:rPr lang="el-GR" b="1" dirty="0"/>
              <a:t> Αριστοτέλη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71601" y="1828800"/>
            <a:ext cx="9702800" cy="419946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l-GR" sz="2400" dirty="0">
                <a:solidFill>
                  <a:schemeClr val="tx1"/>
                </a:solidFill>
              </a:rPr>
              <a:t>Κείνος, λοιπόν, ο άνθρωπος </a:t>
            </a:r>
            <a:r>
              <a:rPr lang="el-GR" sz="2400" b="1" dirty="0">
                <a:solidFill>
                  <a:schemeClr val="tx1"/>
                </a:solidFill>
              </a:rPr>
              <a:t>ήταν Ιουδαίος το γένος </a:t>
            </a:r>
            <a:r>
              <a:rPr lang="el-GR" sz="2400" dirty="0">
                <a:solidFill>
                  <a:schemeClr val="tx1"/>
                </a:solidFill>
              </a:rPr>
              <a:t>από την κοίλη Συρία. Αυτοί κατάγονταν </a:t>
            </a:r>
            <a:r>
              <a:rPr lang="el-GR" sz="2400" b="1" dirty="0">
                <a:solidFill>
                  <a:schemeClr val="tx1"/>
                </a:solidFill>
              </a:rPr>
              <a:t>από τους Ινδούς φιλοσόφους</a:t>
            </a:r>
            <a:r>
              <a:rPr lang="el-GR" sz="2400" dirty="0">
                <a:solidFill>
                  <a:schemeClr val="tx1"/>
                </a:solidFill>
              </a:rPr>
              <a:t>, κι αυτοί οι φιλόσοφοι, όπως λένε, στην Ινδία ονομάζονται </a:t>
            </a:r>
            <a:r>
              <a:rPr lang="el-GR" sz="2400" dirty="0" err="1">
                <a:solidFill>
                  <a:schemeClr val="tx1"/>
                </a:solidFill>
              </a:rPr>
              <a:t>Καλανοί</a:t>
            </a:r>
            <a:r>
              <a:rPr lang="el-GR" sz="2400" dirty="0">
                <a:solidFill>
                  <a:schemeClr val="tx1"/>
                </a:solidFill>
              </a:rPr>
              <a:t>, ενώ στη Συρία ονομάζονται Ιουδαίοι από τον τόπο που κατοικούν, γιατί ο τόπος στον οποίο κατοικούν ονομάζεται </a:t>
            </a:r>
            <a:r>
              <a:rPr lang="el-GR" sz="2400" b="1" dirty="0">
                <a:solidFill>
                  <a:schemeClr val="tx1"/>
                </a:solidFill>
              </a:rPr>
              <a:t>Ιουδαία</a:t>
            </a:r>
            <a:r>
              <a:rPr lang="el-GR" sz="2400" dirty="0">
                <a:solidFill>
                  <a:schemeClr val="tx1"/>
                </a:solidFill>
              </a:rPr>
              <a:t>. Η πόλη τους έχει ένα πολύ παράξενο όνομα, τη λένε </a:t>
            </a:r>
            <a:r>
              <a:rPr lang="el-GR" sz="2400" b="1" dirty="0" err="1">
                <a:solidFill>
                  <a:schemeClr val="tx1"/>
                </a:solidFill>
              </a:rPr>
              <a:t>Ιερουσαλήμη</a:t>
            </a:r>
            <a:r>
              <a:rPr lang="el-GR" sz="2400" b="1" dirty="0">
                <a:solidFill>
                  <a:schemeClr val="tx1"/>
                </a:solidFill>
              </a:rPr>
              <a:t>,</a:t>
            </a:r>
            <a:r>
              <a:rPr lang="el-GR" sz="2400" dirty="0">
                <a:solidFill>
                  <a:schemeClr val="tx1"/>
                </a:solidFill>
              </a:rPr>
              <a:t> Αυτός, λοιπόν, ο άνθρωπος, που είχε μεγάλο κύκλο φίλων και κατέβαινε από την ενδοχώρα στα παράλια, </a:t>
            </a:r>
            <a:r>
              <a:rPr lang="el-GR" sz="2400" b="1" dirty="0">
                <a:solidFill>
                  <a:schemeClr val="tx1"/>
                </a:solidFill>
              </a:rPr>
              <a:t>όχι μόνο ήξερε ελληνικά, αλλά είχε και ψυχή ελληνική</a:t>
            </a:r>
            <a:r>
              <a:rPr lang="el-GR" sz="2400" dirty="0">
                <a:solidFill>
                  <a:schemeClr val="tx1"/>
                </a:solidFill>
              </a:rPr>
              <a:t>. Κατά την παραμονή μου στην Ασία, επισκέφθηκε τα ίδια μέρη με μένα και ήρθε για να συζητήσει μαζί μου και με άλλους φιλοσόφους </a:t>
            </a:r>
            <a:r>
              <a:rPr lang="el-GR" sz="2400" b="1" dirty="0">
                <a:solidFill>
                  <a:schemeClr val="tx1"/>
                </a:solidFill>
              </a:rPr>
              <a:t>για να γνωρίσει τη γνώση μας. </a:t>
            </a:r>
            <a:r>
              <a:rPr lang="el-GR" sz="2400" dirty="0">
                <a:solidFill>
                  <a:schemeClr val="tx1"/>
                </a:solidFill>
              </a:rPr>
              <a:t>Αλλά έτσι όπως ήταν εξοικειωμένος με πολλούς μορφωμένους ανθρώπους, </a:t>
            </a:r>
            <a:r>
              <a:rPr lang="el-GR" sz="2400" b="1" dirty="0">
                <a:solidFill>
                  <a:schemeClr val="tx1"/>
                </a:solidFill>
              </a:rPr>
              <a:t>ήταν εκείνος που μας δίδαξε κάτι από τη δική του σοφία». </a:t>
            </a:r>
          </a:p>
          <a:p>
            <a:pPr marL="45720" indent="0" algn="r">
              <a:buNone/>
            </a:pPr>
            <a:r>
              <a:rPr lang="el-GR" sz="2000" b="1" i="1" dirty="0"/>
              <a:t>(</a:t>
            </a:r>
            <a:r>
              <a:rPr lang="el-GR" sz="2000" b="1" i="1" dirty="0" err="1"/>
              <a:t>Μτφρ</a:t>
            </a:r>
            <a:r>
              <a:rPr lang="el-GR" sz="2000" b="1" i="1" dirty="0"/>
              <a:t>. Φιλολογική Ομάδα Κάκτου)</a:t>
            </a:r>
          </a:p>
          <a:p>
            <a:endParaRPr lang="el-G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09419" y="339213"/>
            <a:ext cx="6253316" cy="1533831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Ιουδαίος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32438" y="1873045"/>
            <a:ext cx="6430297" cy="43950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l-GR" sz="2400" b="1" dirty="0"/>
              <a:t>ΧΑΡΑΚΤΗΡΙΣΤΙΚΑ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Ινδία (</a:t>
            </a:r>
            <a:r>
              <a:rPr lang="el-GR" sz="2800" dirty="0" err="1">
                <a:solidFill>
                  <a:schemeClr val="accent6">
                    <a:lumMod val="50000"/>
                  </a:schemeClr>
                </a:solidFill>
              </a:rPr>
              <a:t>Γυμνοσοφιστές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 &lt; Μάγοι Περσών)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Ελληνική Γλώσσα και Σοφία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Εγκράτεια και Σωφροσύνη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</p:txBody>
      </p:sp>
      <p:pic>
        <p:nvPicPr>
          <p:cNvPr id="5" name="Picture 2" descr="Αποτέλεσμα εικόνας για Άσσος Μικρά Ασί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7" y="1325129"/>
            <a:ext cx="4634622" cy="4603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303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7135" y="191729"/>
            <a:ext cx="10709437" cy="1371599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Σχέση αντί σχάσης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6260301"/>
              </p:ext>
            </p:extLst>
          </p:nvPr>
        </p:nvGraphicFramePr>
        <p:xfrm>
          <a:off x="410548" y="1754156"/>
          <a:ext cx="11346024" cy="4907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xmlns="" val="3315798851"/>
              </p:ext>
            </p:extLst>
          </p:nvPr>
        </p:nvGraphicFramePr>
        <p:xfrm>
          <a:off x="410548" y="1563328"/>
          <a:ext cx="11346024" cy="480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9015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/>
          <p:cNvSpPr>
            <a:spLocks noGrp="1"/>
          </p:cNvSpPr>
          <p:nvPr>
            <p:ph type="title"/>
          </p:nvPr>
        </p:nvSpPr>
        <p:spPr>
          <a:xfrm>
            <a:off x="4129548" y="427703"/>
            <a:ext cx="5810497" cy="1268362"/>
          </a:xfrm>
        </p:spPr>
        <p:txBody>
          <a:bodyPr/>
          <a:lstStyle/>
          <a:p>
            <a:pPr algn="ctr"/>
            <a:r>
              <a:rPr lang="el-GR" dirty="0"/>
              <a:t>Σύζευξη 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4852219" y="2595717"/>
            <a:ext cx="4616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Αθήνα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800" i="1" dirty="0">
                <a:solidFill>
                  <a:schemeClr val="accent1">
                    <a:lumMod val="75000"/>
                  </a:schemeClr>
                </a:solidFill>
              </a:rPr>
              <a:t>και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800" dirty="0"/>
              <a:t>Ιερουσαλήμ </a:t>
            </a:r>
          </a:p>
          <a:p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Λόγος </a:t>
            </a:r>
            <a:r>
              <a:rPr lang="el-GR" sz="2800" i="1" dirty="0">
                <a:solidFill>
                  <a:schemeClr val="accent1">
                    <a:lumMod val="75000"/>
                  </a:schemeClr>
                </a:solidFill>
              </a:rPr>
              <a:t>και </a:t>
            </a:r>
            <a:r>
              <a:rPr lang="el-GR" sz="2800" dirty="0"/>
              <a:t>Πίστη </a:t>
            </a:r>
          </a:p>
          <a:p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Αριστοτέλης </a:t>
            </a:r>
            <a:r>
              <a:rPr lang="el-GR" sz="2800" i="1" dirty="0">
                <a:solidFill>
                  <a:schemeClr val="accent1">
                    <a:lumMod val="75000"/>
                  </a:schemeClr>
                </a:solidFill>
              </a:rPr>
              <a:t>και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800" dirty="0"/>
              <a:t>Θεολογία </a:t>
            </a: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4" y="615754"/>
            <a:ext cx="3923072" cy="56911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220930" y="3910934"/>
            <a:ext cx="6489290" cy="2079522"/>
          </a:xfrm>
          <a:prstGeom prst="rect">
            <a:avLst/>
          </a:prstGeom>
          <a:solidFill>
            <a:schemeClr val="accent6">
              <a:lumMod val="20000"/>
              <a:lumOff val="8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i="1" dirty="0">
                <a:solidFill>
                  <a:schemeClr val="accent6">
                    <a:lumMod val="50000"/>
                  </a:schemeClr>
                </a:solidFill>
              </a:rPr>
              <a:t>Ευχαριστώ για την προσοχή σας !!!</a:t>
            </a:r>
          </a:p>
        </p:txBody>
      </p:sp>
    </p:spTree>
    <p:extLst>
      <p:ext uri="{BB962C8B-B14F-4D97-AF65-F5344CB8AC3E}">
        <p14:creationId xmlns:p14="http://schemas.microsoft.com/office/powerpoint/2010/main" xmlns="" val="23732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2610465" y="1769805"/>
            <a:ext cx="7433186" cy="3362633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Βιβλιογραφία </a:t>
            </a:r>
          </a:p>
          <a:p>
            <a:pPr algn="ctr"/>
            <a:endParaRPr lang="el-GR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http://www.biblicalarchaeology.org/daily/ancient-cultures/solomon-socrates-and-aristotle/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47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1443" y="878118"/>
            <a:ext cx="4586749" cy="1489588"/>
          </a:xfrm>
        </p:spPr>
        <p:txBody>
          <a:bodyPr>
            <a:normAutofit fontScale="90000"/>
          </a:bodyPr>
          <a:lstStyle/>
          <a:p>
            <a:r>
              <a:rPr lang="el-GR" cap="none" dirty="0">
                <a:solidFill>
                  <a:schemeClr val="tx2">
                    <a:lumMod val="85000"/>
                    <a:lumOff val="15000"/>
                  </a:schemeClr>
                </a:solidFill>
              </a:rPr>
              <a:t>«Τι σχέση έχει η Αθήνα με την Ιερουσαλήμ;»</a:t>
            </a:r>
            <a:endParaRPr lang="el-GR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4 - Θέση εικόνας" descr="makryteri-gefyra-ston-kosmo-0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99" r="10499"/>
          <a:stretch>
            <a:fillRect/>
          </a:stretch>
        </p:blipFill>
        <p:spPr>
          <a:xfrm>
            <a:off x="5413248" y="737418"/>
            <a:ext cx="6099048" cy="5368413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1443" y="3111911"/>
            <a:ext cx="4586749" cy="2182760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002060"/>
                </a:solidFill>
              </a:rPr>
              <a:t>Τερτυλλιανός  </a:t>
            </a:r>
          </a:p>
          <a:p>
            <a:r>
              <a:rPr lang="el-GR" sz="2400" dirty="0">
                <a:solidFill>
                  <a:srgbClr val="002060"/>
                </a:solidFill>
              </a:rPr>
              <a:t>(160 – 225 μ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l-GR" sz="2400" dirty="0">
                <a:solidFill>
                  <a:srgbClr val="002060"/>
                </a:solidFill>
              </a:rPr>
              <a:t>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l-GR" sz="2400" dirty="0">
                <a:solidFill>
                  <a:srgbClr val="002060"/>
                </a:solidFill>
              </a:rPr>
              <a:t>) </a:t>
            </a:r>
          </a:p>
          <a:p>
            <a:endParaRPr lang="el-GR" sz="2400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'De </a:t>
            </a:r>
            <a:r>
              <a:rPr lang="en-US" sz="2400" b="1" dirty="0" err="1">
                <a:solidFill>
                  <a:srgbClr val="002060"/>
                </a:solidFill>
              </a:rPr>
              <a:t>praescriptione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haereticorum</a:t>
            </a:r>
            <a:r>
              <a:rPr lang="en-US" sz="2400" b="1" dirty="0">
                <a:solidFill>
                  <a:srgbClr val="002060"/>
                </a:solidFill>
              </a:rPr>
              <a:t>'</a:t>
            </a:r>
            <a:endParaRPr lang="el-G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ΠΡΩΤΗ ΠΑΓΚΟΣΜΙΑ ΑΠΕΙΚΟΝΙΣΗ ΣΚΗΝΗΣ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ΤΗΣ ΒΙΒΛΟΥ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8605630"/>
              </p:ext>
            </p:extLst>
          </p:nvPr>
        </p:nvGraphicFramePr>
        <p:xfrm>
          <a:off x="709127" y="2500605"/>
          <a:ext cx="10636897" cy="371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7195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17639" y="855406"/>
            <a:ext cx="9962533" cy="1120878"/>
          </a:xfrm>
        </p:spPr>
        <p:txBody>
          <a:bodyPr>
            <a:normAutofit fontScale="90000"/>
          </a:bodyPr>
          <a:lstStyle/>
          <a:p>
            <a:r>
              <a:rPr lang="el-GR" b="1" cap="none" dirty="0">
                <a:solidFill>
                  <a:schemeClr val="accent3">
                    <a:lumMod val="50000"/>
                  </a:schemeClr>
                </a:solidFill>
              </a:rPr>
              <a:t>Πρώτη νωπογραφία με θέμα από τη Βίβλο</a:t>
            </a:r>
            <a:br>
              <a:rPr lang="el-GR" b="1" cap="none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l-GR" sz="2700" b="1" cap="none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l-GR" sz="2700" b="1" cap="none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l-GR" sz="2700" b="1" cap="none" dirty="0">
                <a:solidFill>
                  <a:schemeClr val="accent3">
                    <a:lumMod val="50000"/>
                  </a:schemeClr>
                </a:solidFill>
              </a:rPr>
              <a:t>Πομπηία 75-76 μ.Χ.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  <p:pic>
        <p:nvPicPr>
          <p:cNvPr id="4" name="3 - Θέση περιεχομένου" descr="solomon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418" y="1814051"/>
            <a:ext cx="10766323" cy="462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56903" y="442451"/>
            <a:ext cx="6504039" cy="1297859"/>
          </a:xfrm>
        </p:spPr>
        <p:txBody>
          <a:bodyPr>
            <a:normAutofit/>
          </a:bodyPr>
          <a:lstStyle/>
          <a:p>
            <a:r>
              <a:rPr lang="el-GR" sz="4000" b="1" cap="none" dirty="0"/>
              <a:t>Λεπτομέρεια Νωπογραφίας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650948" y="4708579"/>
            <a:ext cx="2529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* Σωκράτης</a:t>
            </a:r>
            <a:r>
              <a:rPr lang="el-GR" sz="2400" dirty="0"/>
              <a:t> </a:t>
            </a:r>
            <a:r>
              <a:rPr lang="el-GR" dirty="0"/>
              <a:t> 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5650948" y="3696235"/>
            <a:ext cx="2161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/>
              <a:t>* Αριστοτέλης</a:t>
            </a:r>
            <a:r>
              <a:rPr lang="el-GR" sz="2400" dirty="0"/>
              <a:t> 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5583214" y="2683892"/>
            <a:ext cx="364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/>
              <a:t>* Ιδιοκτήτης – Ρωμαίος (;)</a:t>
            </a:r>
          </a:p>
        </p:txBody>
      </p:sp>
      <p:pic>
        <p:nvPicPr>
          <p:cNvPr id="8" name="7 - Εικόνα" descr="http://cdn.biblicalarchaeology.org/wp-content/uploads/solomon-socrates-and-aristotle-02-229x3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206" y="1392529"/>
            <a:ext cx="4675238" cy="50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13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91432" y="5294670"/>
            <a:ext cx="9178805" cy="119756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Museo Pio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Clementino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at the Vatican. </a:t>
            </a:r>
            <a:r>
              <a:rPr lang="en-US" sz="2000" i="1" dirty="0" err="1">
                <a:solidFill>
                  <a:schemeClr val="accent2">
                    <a:lumMod val="50000"/>
                  </a:schemeClr>
                </a:solidFill>
              </a:rPr>
              <a:t>Alinari</a:t>
            </a:r>
            <a:r>
              <a:rPr lang="el-GR" sz="2000" i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Art Resource</a:t>
            </a:r>
            <a:r>
              <a:rPr lang="el-GR" sz="20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NY</a:t>
            </a:r>
            <a:endParaRPr lang="el-G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5 - Εικόνα" descr="http://cdn.biblicalarchaeology.org/wp-content/uploads/solomon-socrates-and-aristotle-02-229x30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612" y="1018640"/>
            <a:ext cx="4527755" cy="459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303" y="1018640"/>
            <a:ext cx="4399591" cy="46670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95071" y="5692877"/>
            <a:ext cx="5694352" cy="958645"/>
          </a:xfrm>
        </p:spPr>
        <p:txBody>
          <a:bodyPr>
            <a:normAutofit/>
          </a:bodyPr>
          <a:lstStyle/>
          <a:p>
            <a:r>
              <a:rPr lang="el-GR" sz="1600" b="1" dirty="0">
                <a:solidFill>
                  <a:schemeClr val="accent2">
                    <a:lumMod val="50000"/>
                  </a:schemeClr>
                </a:solidFill>
              </a:rPr>
              <a:t>Αριστοτέλης 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Spada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Gallery, Rome</a:t>
            </a:r>
            <a:endParaRPr lang="el-G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5 - Εικόνα" descr="http://cdn.biblicalarchaeology.org/wp-content/uploads/solomon-socrates-and-aristotle-02-229x30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155" y="914400"/>
            <a:ext cx="4663549" cy="494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265" y="765022"/>
            <a:ext cx="4468760" cy="52670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265471" y="457201"/>
            <a:ext cx="11680723" cy="107663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/>
              <a:t>ΑΡΙΣΤΟΤΕΛΗΣ </a:t>
            </a:r>
            <a:r>
              <a:rPr lang="el-GR" sz="3600" b="1" i="1" dirty="0"/>
              <a:t>ΚΑΙ</a:t>
            </a:r>
            <a:r>
              <a:rPr lang="el-GR" sz="3600" b="1" dirty="0"/>
              <a:t> </a:t>
            </a:r>
            <a:r>
              <a:rPr lang="el-GR" sz="3600" b="1" dirty="0" smtClean="0"/>
              <a:t>ΣΟΛΟΜΩΝ</a:t>
            </a:r>
            <a:br>
              <a:rPr lang="el-GR" sz="3600" b="1" dirty="0" smtClean="0"/>
            </a:br>
            <a:r>
              <a:rPr lang="el-GR" sz="3600" b="1" dirty="0" smtClean="0"/>
              <a:t>(Αθήνα και Ιερουσαλήμ)</a:t>
            </a:r>
            <a:endParaRPr lang="el-GR" sz="3600" b="1" dirty="0"/>
          </a:p>
        </p:txBody>
      </p:sp>
      <p:pic>
        <p:nvPicPr>
          <p:cNvPr id="7" name="6 - Θέση περιεχομένου" descr="ΣΟΛΟΜΟ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684" y="1808280"/>
            <a:ext cx="2365453" cy="4235128"/>
          </a:xfrm>
        </p:spPr>
      </p:pic>
      <p:pic>
        <p:nvPicPr>
          <p:cNvPr id="10" name="9 - Θέση περιεχομένου" descr="aristotle-0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970137" y="1808280"/>
            <a:ext cx="2914469" cy="4235128"/>
          </a:xfrm>
        </p:spPr>
      </p:pic>
      <p:sp>
        <p:nvSpPr>
          <p:cNvPr id="9" name="Ορθογώνιο 8"/>
          <p:cNvSpPr/>
          <p:nvPr/>
        </p:nvSpPr>
        <p:spPr>
          <a:xfrm>
            <a:off x="6319389" y="2135567"/>
            <a:ext cx="522092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b="1" dirty="0" smtClean="0"/>
              <a:t>Σοφία </a:t>
            </a:r>
            <a:r>
              <a:rPr lang="el-GR" sz="2800" dirty="0" smtClean="0"/>
              <a:t>(Ζητούμενο πολιτικού ανδρός) </a:t>
            </a:r>
            <a:endParaRPr lang="el-G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 smtClean="0"/>
              <a:t>Α</a:t>
            </a:r>
            <a:r>
              <a:rPr lang="el-GR" sz="2800" dirty="0" smtClean="0"/>
              <a:t>πό τη Φυσική στη Μεταφυσική (</a:t>
            </a:r>
            <a:r>
              <a:rPr lang="el-GR" sz="2800" b="1" dirty="0" smtClean="0"/>
              <a:t>Παροιμίες</a:t>
            </a:r>
            <a:r>
              <a:rPr lang="el-GR" sz="2800" dirty="0" smtClean="0"/>
              <a:t>)</a:t>
            </a:r>
            <a:endParaRPr lang="el-G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 err="1" smtClean="0"/>
              <a:t>Μεσότης</a:t>
            </a:r>
            <a:r>
              <a:rPr lang="el-GR" sz="28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 smtClean="0"/>
              <a:t>Κατάφαση στο Παρόν (</a:t>
            </a:r>
            <a:r>
              <a:rPr lang="el-GR" sz="2800" b="1" dirty="0" smtClean="0"/>
              <a:t>Εκκλησιαστής</a:t>
            </a:r>
            <a:endParaRPr lang="el-G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 err="1" smtClean="0"/>
              <a:t>Ποίηση+Κάθαρση</a:t>
            </a:r>
            <a:r>
              <a:rPr lang="el-GR" sz="2800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 smtClean="0"/>
              <a:t>Θεωρία + </a:t>
            </a:r>
            <a:r>
              <a:rPr lang="el-GR" sz="2800" dirty="0" err="1" smtClean="0"/>
              <a:t>Θέωση</a:t>
            </a:r>
            <a:r>
              <a:rPr lang="el-GR" sz="2800" dirty="0" smtClean="0"/>
              <a:t> </a:t>
            </a:r>
            <a:r>
              <a:rPr lang="el-GR" sz="2800" b="1" dirty="0" smtClean="0"/>
              <a:t>(Άσμα Ασμάτων)</a:t>
            </a:r>
            <a:endParaRPr lang="el-G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5471" y="162232"/>
            <a:ext cx="11739715" cy="2964426"/>
          </a:xfrm>
        </p:spPr>
        <p:txBody>
          <a:bodyPr>
            <a:normAutofit/>
          </a:bodyPr>
          <a:lstStyle/>
          <a:p>
            <a:pPr algn="ctr"/>
            <a:r>
              <a:rPr lang="el-GR" b="1" cap="none" dirty="0"/>
              <a:t>Φιλολογική μαρτυρία</a:t>
            </a:r>
            <a:br>
              <a:rPr lang="el-GR" b="1" cap="none" dirty="0"/>
            </a:br>
            <a:r>
              <a:rPr lang="el-GR" b="1" cap="none" dirty="0"/>
              <a:t>για τη σχέση Αριστοτέλη και «Ιουδαίου»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56852" y="3023419"/>
            <a:ext cx="9306232" cy="3697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Κλέαρχος </a:t>
            </a:r>
            <a:r>
              <a:rPr lang="el-GR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από τους Σόλους της Κύπρου</a:t>
            </a:r>
            <a:r>
              <a:rPr lang="el-GR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(</a:t>
            </a:r>
            <a:r>
              <a:rPr lang="el-GR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περ</a:t>
            </a:r>
            <a:r>
              <a:rPr lang="el-GR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. 300 π.Χ.) </a:t>
            </a:r>
          </a:p>
          <a:p>
            <a:pPr marL="0" indent="0">
              <a:buNone/>
            </a:pPr>
            <a:endParaRPr lang="el-GR" sz="24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Έργο </a:t>
            </a:r>
            <a:r>
              <a:rPr lang="el-GR" sz="2400" b="1" i="1" dirty="0" err="1">
                <a:solidFill>
                  <a:schemeClr val="accent6">
                    <a:lumMod val="50000"/>
                  </a:schemeClr>
                </a:solidFill>
              </a:rPr>
              <a:t>Περὶ</a:t>
            </a:r>
            <a:r>
              <a:rPr lang="el-G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400" b="1" i="1" dirty="0" err="1">
                <a:solidFill>
                  <a:schemeClr val="accent6">
                    <a:lumMod val="50000"/>
                  </a:schemeClr>
                </a:solidFill>
              </a:rPr>
              <a:t>ὕπνου</a:t>
            </a:r>
            <a:r>
              <a:rPr lang="el-G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 algn="r">
              <a:buNone/>
            </a:pPr>
            <a:endParaRPr lang="el-GR" sz="2400" dirty="0"/>
          </a:p>
          <a:p>
            <a:pPr marL="0" indent="0" algn="r">
              <a:buNone/>
            </a:pPr>
            <a:r>
              <a:rPr lang="el-GR" sz="2400" dirty="0" err="1">
                <a:solidFill>
                  <a:schemeClr val="accent6">
                    <a:lumMod val="50000"/>
                  </a:schemeClr>
                </a:solidFill>
              </a:rPr>
              <a:t>Ιώσηπος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l-GR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400" i="1" dirty="0">
                <a:solidFill>
                  <a:schemeClr val="accent6">
                    <a:lumMod val="50000"/>
                  </a:schemeClr>
                </a:solidFill>
              </a:rPr>
              <a:t>Κατά Απίωνος  Α’</a:t>
            </a: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  <a:t>  176- 185</a:t>
            </a:r>
          </a:p>
          <a:p>
            <a:pPr marL="0" indent="0" algn="r">
              <a:buNone/>
            </a:pP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  <a:t>(=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Ευσεβίου, </a:t>
            </a:r>
            <a:r>
              <a:rPr lang="el-GR" sz="2400" i="1" dirty="0">
                <a:solidFill>
                  <a:schemeClr val="accent6">
                    <a:lumMod val="50000"/>
                  </a:schemeClr>
                </a:solidFill>
              </a:rPr>
              <a:t>Προπαρασκευή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 9.5)</a:t>
            </a:r>
          </a:p>
        </p:txBody>
      </p:sp>
    </p:spTree>
    <p:extLst>
      <p:ext uri="{BB962C8B-B14F-4D97-AF65-F5344CB8AC3E}">
        <p14:creationId xmlns:p14="http://schemas.microsoft.com/office/powerpoint/2010/main" xmlns="" val="2978791131"/>
      </p:ext>
    </p:extLst>
  </p:cSld>
  <p:clrMapOvr>
    <a:masterClrMapping/>
  </p:clrMapOvr>
</p:sld>
</file>

<file path=ppt/theme/theme1.xml><?xml version="1.0" encoding="utf-8"?>
<a:theme xmlns:a="http://schemas.openxmlformats.org/drawingml/2006/main" name="Βάση">
  <a:themeElements>
    <a:clrScheme name="Ζεστό μπλε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Βάση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Βάση</Template>
  <TotalTime>2071</TotalTime>
  <Words>379</Words>
  <Application>Microsoft Office PowerPoint</Application>
  <PresentationFormat>Προσαρμογή</PresentationFormat>
  <Paragraphs>72</Paragraphs>
  <Slides>15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Βάση</vt:lpstr>
      <vt:lpstr>ΑΡΙΣΤΟΤΕΛΗΣ ΚΑΙ ΙΟΥΔΑΙΟΙ ΣΤΗ ΦΙΛΟΛΟΓΙΑ ΚΑΙ ΤΗΝ ΤΕΧΝΗ  ΤΗΝ ΠΕΡΙΟΔΟ 3ος  π.Χ.- 1ος   μ. Χ. </vt:lpstr>
      <vt:lpstr>«Τι σχέση έχει η Αθήνα με την Ιερουσαλήμ;»</vt:lpstr>
      <vt:lpstr>ΠΡΩΤΗ ΠΑΓΚΟΣΜΙΑ ΑΠΕΙΚΟΝΙΣΗ ΣΚΗΝΗΣ  ΤΗΣ ΒΙΒΛΟΥ</vt:lpstr>
      <vt:lpstr>Πρώτη νωπογραφία με θέμα από τη Βίβλο  Πομπηία 75-76 μ.Χ. </vt:lpstr>
      <vt:lpstr>Λεπτομέρεια Νωπογραφίας</vt:lpstr>
      <vt:lpstr>Museo Pio Clementino at the Vatican. Alinari/Art Resource, NY</vt:lpstr>
      <vt:lpstr>Αριστοτέλης  Spada Gallery, Rome</vt:lpstr>
      <vt:lpstr>ΑΡΙΣΤΟΤΕΛΗΣ ΚΑΙ ΣΟΛΟΜΩΝ (Αθήνα και Ιερουσαλήμ)</vt:lpstr>
      <vt:lpstr>Φιλολογική μαρτυρία για τη σχέση Αριστοτέλη και «Ιουδαίου» </vt:lpstr>
      <vt:lpstr>Αυτοφωνία Αριστοτέλη</vt:lpstr>
      <vt:lpstr>Ιουδαίος</vt:lpstr>
      <vt:lpstr>Σχέση αντί σχάσης</vt:lpstr>
      <vt:lpstr>Σύζευξη 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Παρουσιαση power point</dc:title>
  <dc:creator>Sotirios Despotis</dc:creator>
  <cp:lastModifiedBy>ΣΩΤΗΡΗΣ</cp:lastModifiedBy>
  <cp:revision>102</cp:revision>
  <dcterms:created xsi:type="dcterms:W3CDTF">2016-10-27T13:39:22Z</dcterms:created>
  <dcterms:modified xsi:type="dcterms:W3CDTF">2016-11-24T05:28:59Z</dcterms:modified>
</cp:coreProperties>
</file>