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4" r:id="rId21"/>
    <p:sldId id="275" r:id="rId22"/>
    <p:sldId id="277" r:id="rId23"/>
    <p:sldId id="27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25/4/2015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Συνέντευξη με νήπια</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Δυσκολίες</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85000" lnSpcReduction="10000"/>
          </a:bodyPr>
          <a:lstStyle/>
          <a:p>
            <a:r>
              <a:rPr lang="el-GR" dirty="0" smtClean="0"/>
              <a:t>Τα μικρά παιδιά χρειάζονται τη βοήθεια των ενηλίκων για να εκφράσουν όσο μπορούν περισσότερο τις ιδέες και τις σκέψεις τους. Συχνά δεν λένε αυτά που ξέρουν γιατί πιστεύουν ότι οι ενήλικες  τα  γνωρίζουν  ‘όλα’.  ‘Επίσης, δυσκολεύονται να εξηγήσουν τη σκέψη τους και χρειάζονται   τις   κατάλληλες   ερωτήσεις   για   να</a:t>
            </a:r>
          </a:p>
          <a:p>
            <a:pPr>
              <a:buNone/>
            </a:pPr>
            <a:r>
              <a:rPr lang="el-GR" dirty="0" smtClean="0"/>
              <a:t>     ‘</a:t>
            </a:r>
            <a:r>
              <a:rPr lang="el-GR" dirty="0" smtClean="0"/>
              <a:t>ξετυλίξουν’   το   συλλογισμό   τους.   Ένα   </a:t>
            </a:r>
            <a:r>
              <a:rPr lang="el-GR" dirty="0" smtClean="0"/>
              <a:t>άλλο χαρακτηριστικό </a:t>
            </a:r>
            <a:r>
              <a:rPr lang="el-GR" dirty="0" smtClean="0"/>
              <a:t>των μικρών παιδιών είναι η τάση τους να απαντάνε στις ερωτήσεις των ενηλίκων, ανεξάρτητα από το αν γνωρίζουν την απάντηση ή όχι, απλώς γιατί επιθυμούν την επιδοκιμασία τους.</a:t>
            </a:r>
          </a:p>
          <a:p>
            <a:pPr>
              <a:buNone/>
            </a:pPr>
            <a:r>
              <a:rPr lang="el-GR" dirty="0" smtClean="0"/>
              <a:t/>
            </a:r>
            <a:br>
              <a:rPr lang="el-GR" dirty="0" smtClean="0"/>
            </a:b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Σκέψου….</a:t>
            </a:r>
            <a:endParaRPr lang="el-GR" dirty="0"/>
          </a:p>
        </p:txBody>
      </p:sp>
      <p:sp>
        <p:nvSpPr>
          <p:cNvPr id="3" name="2 - Θέση περιεχομένου"/>
          <p:cNvSpPr>
            <a:spLocks noGrp="1"/>
          </p:cNvSpPr>
          <p:nvPr>
            <p:ph idx="1"/>
          </p:nvPr>
        </p:nvSpPr>
        <p:spPr/>
        <p:txBody>
          <a:bodyPr/>
          <a:lstStyle/>
          <a:p>
            <a:r>
              <a:rPr lang="el-GR" i="1" dirty="0" smtClean="0"/>
              <a:t>Μπορείς να σκεφτείς άλλα χαρακτηριστικά των παιδιών της προσχολικής ηλικίας που χρειάζεται να έχει υπόψη του ο εκπαιδευτικός για να μπορέσει να οργανώσει μια επιτυχημένη </a:t>
            </a:r>
            <a:r>
              <a:rPr lang="el-GR" i="1" dirty="0" smtClean="0"/>
              <a:t>συνέντευξη;</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Άσκηση</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Φτιάξε ένα πίνακα με δυο στήλες. Στη μια στήλη σημείωσε αναπτυξιακά χαρακτηριστικά των παιδιών της προσχολικής ηλικίας που θεωρείς ότι μπορούν να επηρεάσουν τη συνέντευξη εκπαιδευτικού-μαθητή. Στη δεύτερη στήλη, δίπλα σε κάθε χαρακτηριστικό που έχεις εντοπίσει, σημείωσε τι μπορεί να κάνει ο εκπαιδευτικός για να διευκολύνει την επικοινωνία του με το παιδί.</a:t>
            </a:r>
          </a:p>
          <a:p>
            <a:pPr>
              <a:buNone/>
            </a:pPr>
            <a:r>
              <a:rPr lang="el-GR" dirty="0" smtClean="0"/>
              <a:t>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Παραδείγματα συνεντεύξεων</a:t>
            </a:r>
            <a:endParaRPr lang="el-GR" dirty="0"/>
          </a:p>
        </p:txBody>
      </p:sp>
      <p:sp>
        <p:nvSpPr>
          <p:cNvPr id="3" name="2 - Θέση περιεχομένου"/>
          <p:cNvSpPr>
            <a:spLocks noGrp="1"/>
          </p:cNvSpPr>
          <p:nvPr>
            <p:ph idx="1"/>
          </p:nvPr>
        </p:nvSpPr>
        <p:spPr/>
        <p:txBody>
          <a:bodyPr>
            <a:normAutofit/>
          </a:bodyPr>
          <a:lstStyle/>
          <a:p>
            <a:r>
              <a:rPr lang="el-GR" dirty="0" smtClean="0"/>
              <a:t>Μελετήστε  τις  δυο  συνεντεύξεις  που  ακολουθούν.  Υλοποιήθηκαν  από  υποψήφιες νηπιαγωγούς κατά τη διάρκεια της Πρακτικής τους Άσκησης σε νηπιαγωγείο.</a:t>
            </a:r>
          </a:p>
          <a:p>
            <a:r>
              <a:rPr lang="el-GR" dirty="0" smtClean="0"/>
              <a:t> </a:t>
            </a:r>
            <a:r>
              <a:rPr lang="el-GR" dirty="0" smtClean="0"/>
              <a:t>Μπορείτε </a:t>
            </a:r>
            <a:r>
              <a:rPr lang="el-GR" dirty="0" smtClean="0"/>
              <a:t>να καταλάβετε για ποιο λόγο έγιναν αυτές οι συνεντεύξεις;.</a:t>
            </a:r>
          </a:p>
          <a:p>
            <a:r>
              <a:rPr lang="el-GR" dirty="0" smtClean="0"/>
              <a:t> </a:t>
            </a:r>
            <a:r>
              <a:rPr lang="el-GR" dirty="0" smtClean="0"/>
              <a:t>Τι </a:t>
            </a:r>
            <a:r>
              <a:rPr lang="el-GR" dirty="0" smtClean="0"/>
              <a:t>πληροφορίες μας δίνουν για τα συγκεκριμένα παιδιά;</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76672"/>
            <a:ext cx="8229600" cy="5649491"/>
          </a:xfrm>
        </p:spPr>
        <p:txBody>
          <a:bodyPr>
            <a:noAutofit/>
          </a:bodyPr>
          <a:lstStyle/>
          <a:p>
            <a:r>
              <a:rPr lang="el-GR" sz="2000" b="1" dirty="0" smtClean="0"/>
              <a:t>1η </a:t>
            </a:r>
            <a:r>
              <a:rPr lang="el-GR" sz="2000" b="1" dirty="0" smtClean="0"/>
              <a:t>συνέντευξη</a:t>
            </a:r>
            <a:r>
              <a:rPr lang="el-GR" sz="2000" dirty="0" smtClean="0"/>
              <a:t/>
            </a:r>
            <a:br>
              <a:rPr lang="el-GR" sz="2000" dirty="0" smtClean="0"/>
            </a:br>
            <a:r>
              <a:rPr lang="el-GR" sz="2000" dirty="0" smtClean="0"/>
              <a:t>Φ: Ποια είναι η αγαπημένη σου ώρα στο Νηπιαγωγείο;</a:t>
            </a:r>
          </a:p>
          <a:p>
            <a:r>
              <a:rPr lang="el-GR" sz="2000" dirty="0" smtClean="0"/>
              <a:t>Π : Δεν μου αρέσει το σχολείο</a:t>
            </a:r>
          </a:p>
          <a:p>
            <a:r>
              <a:rPr lang="el-GR" sz="2000" dirty="0" smtClean="0"/>
              <a:t>Φ: Έχεις άλλα αδέλφια; Π : Ναι</a:t>
            </a:r>
          </a:p>
          <a:p>
            <a:r>
              <a:rPr lang="el-GR" sz="2000" dirty="0" smtClean="0"/>
              <a:t>Φ: Τι σου αρέσει να κάνεις στο σπίτι;</a:t>
            </a:r>
          </a:p>
          <a:p>
            <a:r>
              <a:rPr lang="el-GR" sz="2000" dirty="0" smtClean="0"/>
              <a:t>Π: Να παίζω με τα παιχνίδια μου</a:t>
            </a:r>
          </a:p>
          <a:p>
            <a:pPr>
              <a:buNone/>
            </a:pPr>
            <a:r>
              <a:rPr lang="el-GR" sz="2000" dirty="0" smtClean="0"/>
              <a:t> </a:t>
            </a:r>
          </a:p>
          <a:p>
            <a:r>
              <a:rPr lang="el-GR" sz="2000" b="1" dirty="0" smtClean="0"/>
              <a:t>2η </a:t>
            </a:r>
            <a:r>
              <a:rPr lang="el-GR" sz="2000" b="1" dirty="0" smtClean="0"/>
              <a:t>συνέντευξη</a:t>
            </a:r>
          </a:p>
          <a:p>
            <a:pPr>
              <a:buNone/>
            </a:pPr>
            <a:r>
              <a:rPr lang="el-GR" sz="2000" dirty="0" smtClean="0"/>
              <a:t> </a:t>
            </a:r>
            <a:r>
              <a:rPr lang="el-GR" sz="2000" dirty="0" smtClean="0"/>
              <a:t>     Φ</a:t>
            </a:r>
            <a:r>
              <a:rPr lang="el-GR" sz="2000" dirty="0" smtClean="0"/>
              <a:t>: Έχεις αδέλφια;</a:t>
            </a:r>
          </a:p>
          <a:p>
            <a:r>
              <a:rPr lang="el-GR" sz="2000" dirty="0" smtClean="0"/>
              <a:t>Π : Ναι ένα μεγαλύτερο που πάει</a:t>
            </a:r>
          </a:p>
          <a:p>
            <a:r>
              <a:rPr lang="el-GR" sz="2000" dirty="0" smtClean="0"/>
              <a:t>Δημοτικό</a:t>
            </a:r>
          </a:p>
          <a:p>
            <a:r>
              <a:rPr lang="el-GR" sz="2000" dirty="0" smtClean="0"/>
              <a:t>Φ: Τι δουλειά κάνει ο μπαμπάς και η μαμά;</a:t>
            </a:r>
          </a:p>
          <a:p>
            <a:r>
              <a:rPr lang="el-GR" sz="2000" dirty="0" smtClean="0"/>
              <a:t>Π : Η μαμά μου κάνει κάτι με χαρτιά πολλά και ο μπαμπάς μου κάνει με σφυριά</a:t>
            </a:r>
          </a:p>
          <a:p>
            <a:r>
              <a:rPr lang="el-GR" sz="2000" dirty="0" smtClean="0"/>
              <a:t>Φ: Τι σου αρέσει να κάνεις  στο σπίτι;</a:t>
            </a:r>
          </a:p>
          <a:p>
            <a:r>
              <a:rPr lang="el-GR" sz="2000" dirty="0" smtClean="0"/>
              <a:t>Π : (παύση) διάφορα, αλλά πιο</a:t>
            </a:r>
          </a:p>
          <a:p>
            <a:r>
              <a:rPr lang="el-GR" sz="2000" dirty="0" smtClean="0"/>
              <a:t>πολύ να παίζω με κούκλες.</a:t>
            </a:r>
          </a:p>
          <a:p>
            <a:pPr>
              <a:buNone/>
            </a:pPr>
            <a:r>
              <a:rPr lang="el-GR" sz="2000" dirty="0" smtClean="0"/>
              <a:t/>
            </a:r>
            <a:br>
              <a:rPr lang="el-GR" sz="2000" dirty="0" smtClean="0"/>
            </a:br>
            <a:endParaRPr lang="el-G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a:t>
            </a:r>
            <a:endParaRPr lang="el-GR" dirty="0"/>
          </a:p>
        </p:txBody>
      </p:sp>
      <p:sp>
        <p:nvSpPr>
          <p:cNvPr id="3" name="2 - Θέση περιεχομένου"/>
          <p:cNvSpPr>
            <a:spLocks noGrp="1"/>
          </p:cNvSpPr>
          <p:nvPr>
            <p:ph idx="1"/>
          </p:nvPr>
        </p:nvSpPr>
        <p:spPr/>
        <p:txBody>
          <a:bodyPr/>
          <a:lstStyle/>
          <a:p>
            <a:r>
              <a:rPr lang="el-GR" i="1" dirty="0" smtClean="0"/>
              <a:t>Οι συνεντεύξεις αυτές δεν φαίνεται να έχουν κάποιο συγκεκριμένο στόχο. Δεν είναι σαφές για ποιο λόγο έγιναν και ποια ανάγκη θα μπορούσαν να εξυπηρετήσουν.</a:t>
            </a:r>
            <a:endParaRPr lang="el-GR" dirty="0" smtClean="0"/>
          </a:p>
          <a:p>
            <a:r>
              <a:rPr lang="el-GR" i="1" dirty="0" smtClean="0"/>
              <a:t>Οι </a:t>
            </a:r>
            <a:r>
              <a:rPr lang="el-GR" i="1" dirty="0" smtClean="0"/>
              <a:t>ερωτήσεις δεν έχουν συνοχή μεταξύ τους και δεν μας επιτρέπουν να πάρουμε ολοκληρωμένες πληροφορίες για κανένα θέμα από αυτά που θίγονται</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Επιστροφή στη δική σου συνέντευξη</a:t>
            </a:r>
            <a:endParaRPr lang="el-GR" dirty="0"/>
          </a:p>
        </p:txBody>
      </p:sp>
      <p:sp>
        <p:nvSpPr>
          <p:cNvPr id="3" name="2 - Θέση περιεχομένου"/>
          <p:cNvSpPr>
            <a:spLocks noGrp="1"/>
          </p:cNvSpPr>
          <p:nvPr>
            <p:ph idx="1"/>
          </p:nvPr>
        </p:nvSpPr>
        <p:spPr/>
        <p:txBody>
          <a:bodyPr/>
          <a:lstStyle/>
          <a:p>
            <a:r>
              <a:rPr lang="el-GR" dirty="0" smtClean="0"/>
              <a:t>Τώρα μπορείς να επιστρέψεις στις αρχικές ερωτήσεις της δικής σου συνέντευξης και να ελέγξεις  αν έχει συνοχή και συγκεκριμένο στόχο</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620688"/>
            <a:ext cx="8229600" cy="1143000"/>
          </a:xfrm>
        </p:spPr>
        <p:txBody>
          <a:bodyPr>
            <a:normAutofit fontScale="90000"/>
          </a:bodyPr>
          <a:lstStyle/>
          <a:p>
            <a:r>
              <a:rPr lang="el-GR" b="1" dirty="0" smtClean="0"/>
              <a:t>3η συνέντευξη: «ενδιαφέροντα των παιδιών»</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70000" lnSpcReduction="20000"/>
          </a:bodyPr>
          <a:lstStyle/>
          <a:p>
            <a:r>
              <a:rPr lang="el-GR" dirty="0" smtClean="0"/>
              <a:t>Φ: Ποιο είναι το αγαπημένο σου παραμύθι; </a:t>
            </a:r>
            <a:endParaRPr lang="el-GR" dirty="0" smtClean="0"/>
          </a:p>
          <a:p>
            <a:r>
              <a:rPr lang="el-GR" dirty="0" smtClean="0"/>
              <a:t>Π </a:t>
            </a:r>
            <a:r>
              <a:rPr lang="el-GR" dirty="0" smtClean="0"/>
              <a:t>: Η </a:t>
            </a:r>
            <a:r>
              <a:rPr lang="el-GR" dirty="0" err="1" smtClean="0"/>
              <a:t>Μουλάν</a:t>
            </a:r>
            <a:endParaRPr lang="el-GR" dirty="0" smtClean="0"/>
          </a:p>
          <a:p>
            <a:r>
              <a:rPr lang="el-GR" dirty="0" smtClean="0"/>
              <a:t>Φ: Γιατί σου αρέσει η </a:t>
            </a:r>
            <a:r>
              <a:rPr lang="el-GR" dirty="0" err="1" smtClean="0"/>
              <a:t>Μουλαν</a:t>
            </a:r>
            <a:r>
              <a:rPr lang="el-GR" dirty="0" smtClean="0"/>
              <a:t>;</a:t>
            </a:r>
          </a:p>
          <a:p>
            <a:r>
              <a:rPr lang="el-GR" dirty="0" smtClean="0"/>
              <a:t>Π : Γιατί έχει πολέμους</a:t>
            </a:r>
          </a:p>
          <a:p>
            <a:r>
              <a:rPr lang="el-GR" dirty="0" smtClean="0"/>
              <a:t>Φ: Δηλαδή σου αρέσει όταν πολεμάνε οι άνθρωποι;</a:t>
            </a:r>
          </a:p>
          <a:p>
            <a:pPr>
              <a:buNone/>
            </a:pPr>
            <a:r>
              <a:rPr lang="el-GR" i="1" dirty="0" smtClean="0"/>
              <a:t>     [</a:t>
            </a:r>
            <a:r>
              <a:rPr lang="el-GR" i="1" dirty="0" smtClean="0"/>
              <a:t>με αυτή την ερώτηση δεν παίρνει απάντηση, τι άλλο θα μπορούσε να ρωτήσει;]</a:t>
            </a:r>
            <a:endParaRPr lang="el-GR" dirty="0" smtClean="0"/>
          </a:p>
          <a:p>
            <a:r>
              <a:rPr lang="el-GR" dirty="0" smtClean="0"/>
              <a:t>Π</a:t>
            </a:r>
            <a:r>
              <a:rPr lang="el-GR" dirty="0" smtClean="0"/>
              <a:t>: Έχει και αυτοκράτορες και πριγκίπισσες με φορέματα Φ: σου αρέσουν δηλαδή τα φορέματα στις πριγκίπισσες; </a:t>
            </a:r>
            <a:r>
              <a:rPr lang="el-GR" i="1" dirty="0" smtClean="0"/>
              <a:t>[τι άλλο θα μπορούσες να ρωτήσεις εσύ;]</a:t>
            </a:r>
            <a:endParaRPr lang="el-GR" dirty="0" smtClean="0"/>
          </a:p>
          <a:p>
            <a:pPr>
              <a:buNone/>
            </a:pPr>
            <a:r>
              <a:rPr lang="el-GR" dirty="0" smtClean="0"/>
              <a:t> </a:t>
            </a:r>
          </a:p>
          <a:p>
            <a:r>
              <a:rPr lang="el-GR" dirty="0" smtClean="0"/>
              <a:t>Π: Ε βέβαια και η </a:t>
            </a:r>
            <a:r>
              <a:rPr lang="el-GR" dirty="0" err="1" smtClean="0"/>
              <a:t>Γιασμίν</a:t>
            </a:r>
            <a:r>
              <a:rPr lang="el-GR" dirty="0" smtClean="0"/>
              <a:t> μου αρέσει που είναι πριγκίπισσα</a:t>
            </a:r>
          </a:p>
          <a:p>
            <a:r>
              <a:rPr lang="el-GR" i="1" dirty="0" smtClean="0"/>
              <a:t>[Θα μπορούσε να πάρει περισσότερες πληροφορίες; Με ποιο τρόπο; Δοκίμασε να διατυπώσεις εναλλακτικές ερωτήσεις;]</a:t>
            </a:r>
            <a:endParaRPr lang="el-GR" dirty="0" smtClean="0"/>
          </a:p>
          <a:p>
            <a:pPr>
              <a:buNone/>
            </a:pPr>
            <a:r>
              <a:rPr lang="el-GR" dirty="0" smtClean="0"/>
              <a:t/>
            </a:r>
            <a:br>
              <a:rPr lang="el-GR" dirty="0" smtClean="0"/>
            </a:b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Παρατηρήσεις</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i="1" dirty="0" smtClean="0"/>
              <a:t>Η Φ δεν στέκεται στην πρώτη απάντηση που δίνει το παιδί. Συνεχίζει με επεξηγηματική ερώτηση (γιατί σου αρέσει η </a:t>
            </a:r>
            <a:r>
              <a:rPr lang="el-GR" i="1" dirty="0" err="1" smtClean="0"/>
              <a:t>Μουλάν</a:t>
            </a:r>
            <a:r>
              <a:rPr lang="el-GR" i="1" dirty="0" smtClean="0"/>
              <a:t>;)  προσπαθώντας να καταλάβει γιατί αρέσει στο παιδί το συγκεκριμένο παραμύθι.</a:t>
            </a:r>
            <a:endParaRPr lang="el-GR" dirty="0" smtClean="0"/>
          </a:p>
          <a:p>
            <a:r>
              <a:rPr lang="el-GR" dirty="0" smtClean="0"/>
              <a:t> </a:t>
            </a:r>
          </a:p>
          <a:p>
            <a:r>
              <a:rPr lang="el-GR" i="1" dirty="0" smtClean="0"/>
              <a:t>Ωστόσο παρατηρούμε ότι:</a:t>
            </a:r>
            <a:endParaRPr lang="el-GR" dirty="0" smtClean="0"/>
          </a:p>
          <a:p>
            <a:r>
              <a:rPr lang="el-GR" dirty="0" smtClean="0"/>
              <a:t> </a:t>
            </a:r>
          </a:p>
          <a:p>
            <a:r>
              <a:rPr lang="el-GR" i="1" dirty="0" smtClean="0"/>
              <a:t>Υποβάλλει απαντήσεις: «Σου αρέσουν δηλαδή τα φορέματα και οι πριγκίπισσες;»</a:t>
            </a:r>
            <a:endParaRPr lang="el-GR" dirty="0" smtClean="0"/>
          </a:p>
          <a:p>
            <a:r>
              <a:rPr lang="el-GR" i="1" dirty="0" smtClean="0"/>
              <a:t>Δεν καταφέρνει να συλλέξει περισσότερες πληροφορίες για το ενδιαφέρον του παιδιού για τη </a:t>
            </a:r>
            <a:r>
              <a:rPr lang="el-GR" i="1" dirty="0" err="1" smtClean="0"/>
              <a:t>Μουλάν</a:t>
            </a:r>
            <a:endParaRPr lang="el-GR" dirty="0" smtClean="0"/>
          </a:p>
          <a:p>
            <a:r>
              <a:rPr lang="el-GR" dirty="0" smtClean="0"/>
              <a:t> </a:t>
            </a:r>
          </a:p>
          <a:p>
            <a:r>
              <a:rPr lang="el-GR" b="1" dirty="0" smtClean="0"/>
              <a:t>Ερωτήσεις που θα μπορούσε να διατυπώσει:</a:t>
            </a:r>
            <a:endParaRPr lang="el-GR" dirty="0" smtClean="0"/>
          </a:p>
          <a:p>
            <a:r>
              <a:rPr lang="el-GR" dirty="0" smtClean="0"/>
              <a:t> </a:t>
            </a:r>
          </a:p>
          <a:p>
            <a:r>
              <a:rPr lang="el-GR" i="1" dirty="0" smtClean="0"/>
              <a:t>Ποιοι πολεμάνε στη </a:t>
            </a:r>
            <a:r>
              <a:rPr lang="el-GR" i="1" dirty="0" err="1" smtClean="0"/>
              <a:t>Μουλάν</a:t>
            </a:r>
            <a:r>
              <a:rPr lang="el-GR" i="1" dirty="0" smtClean="0"/>
              <a:t>; Γιατί;, Τι γίνεται σε αυτό το παραμύθι μπορείς να μου περιγράψεις; Τι άλλο σου αρέσει στη </a:t>
            </a:r>
            <a:r>
              <a:rPr lang="el-GR" i="1" dirty="0" err="1" smtClean="0"/>
              <a:t>Μουλάν</a:t>
            </a:r>
            <a:r>
              <a:rPr lang="el-GR" i="1" dirty="0" smtClean="0"/>
              <a:t>; Πως είναι τα φορέματα, μπορείς να μου περιγράψεις; Ποια είναι η </a:t>
            </a:r>
            <a:r>
              <a:rPr lang="el-GR" i="1" dirty="0" err="1" smtClean="0"/>
              <a:t>Γιασμίν</a:t>
            </a:r>
            <a:r>
              <a:rPr lang="el-GR" i="1" dirty="0" smtClean="0"/>
              <a:t>; …..</a:t>
            </a:r>
            <a:endParaRPr lang="el-GR" dirty="0" smtClean="0"/>
          </a:p>
          <a:p>
            <a:pPr>
              <a:buNone/>
            </a:pPr>
            <a:r>
              <a:rPr lang="el-GR" dirty="0" smtClean="0"/>
              <a:t> </a:t>
            </a:r>
          </a:p>
          <a:p>
            <a:pPr>
              <a:buNone/>
            </a:pPr>
            <a:r>
              <a:rPr lang="el-GR" dirty="0" smtClean="0"/>
              <a:t>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Ποια χρονική στιγμή είναι κατάλληλη για να κάνουμε συνέντευξη σε ένα παιδί αυτής της ηλικίας;</a:t>
            </a:r>
          </a:p>
          <a:p>
            <a:r>
              <a:rPr lang="el-GR" dirty="0" smtClean="0"/>
              <a:t>Πως </a:t>
            </a:r>
            <a:r>
              <a:rPr lang="el-GR" dirty="0" smtClean="0"/>
              <a:t>θα προκαλέσουμε το ενδιαφέρον του, ώστε να μας αφιερώσει χρόνο;</a:t>
            </a:r>
          </a:p>
          <a:p>
            <a:r>
              <a:rPr lang="el-GR" dirty="0" smtClean="0"/>
              <a:t>Έχουν </a:t>
            </a:r>
            <a:r>
              <a:rPr lang="el-GR" dirty="0" smtClean="0"/>
              <a:t>νόημα οι ερωτήσεις μας για το παιδί;</a:t>
            </a:r>
          </a:p>
          <a:p>
            <a:r>
              <a:rPr lang="el-GR" dirty="0" smtClean="0"/>
              <a:t>Πως   </a:t>
            </a:r>
            <a:r>
              <a:rPr lang="el-GR" dirty="0" smtClean="0"/>
              <a:t>θα   ξεκινήσουμε   τη   συνέντευξη   και   με   ποια   σειρά   θα</a:t>
            </a:r>
          </a:p>
          <a:p>
            <a:pPr>
              <a:buNone/>
            </a:pPr>
            <a:r>
              <a:rPr lang="el-GR" dirty="0" smtClean="0"/>
              <a:t>      διατυπώσουμε </a:t>
            </a:r>
            <a:r>
              <a:rPr lang="el-GR" dirty="0" smtClean="0"/>
              <a:t>τις σχετικές ερωτήσεις;</a:t>
            </a:r>
          </a:p>
          <a:p>
            <a:r>
              <a:rPr lang="el-GR" dirty="0" smtClean="0"/>
              <a:t>Πως </a:t>
            </a:r>
            <a:r>
              <a:rPr lang="el-GR" dirty="0" smtClean="0"/>
              <a:t>θα τις διατυπώσουμε;</a:t>
            </a:r>
          </a:p>
          <a:p>
            <a:r>
              <a:rPr lang="el-GR" dirty="0" smtClean="0"/>
              <a:t>Πως    </a:t>
            </a:r>
            <a:r>
              <a:rPr lang="el-GR" dirty="0" smtClean="0"/>
              <a:t>θα    διαχειριστούμε    διάφορες    αντιδράσεις    μη    πάντα</a:t>
            </a:r>
          </a:p>
          <a:p>
            <a:pPr>
              <a:buNone/>
            </a:pPr>
            <a:r>
              <a:rPr lang="el-GR" dirty="0" smtClean="0"/>
              <a:t>      προβλέψιμες</a:t>
            </a:r>
            <a:r>
              <a:rPr lang="el-GR" dirty="0" smtClean="0"/>
              <a:t>;</a:t>
            </a:r>
          </a:p>
          <a:p>
            <a:pPr>
              <a:buNone/>
            </a:pPr>
            <a:r>
              <a:rPr lang="el-GR" dirty="0" smtClean="0"/>
              <a:t>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404664"/>
            <a:ext cx="8229600" cy="604867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Βασικές αρχές για τη διατύπωση μιας ερώτησης</a:t>
            </a:r>
            <a:endParaRPr lang="el-GR" dirty="0"/>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i="1" dirty="0" smtClean="0"/>
              <a:t>«Αν μας εκπλήσσει διαρκώς η οξυδέρκεια των παιδιών αυτό σημαίνει πως δεν τα παίρνουμε στα σοβαρά.» </a:t>
            </a:r>
            <a:r>
              <a:rPr lang="en-US" i="1" dirty="0" err="1" smtClean="0"/>
              <a:t>Janusz</a:t>
            </a:r>
            <a:r>
              <a:rPr lang="en-US" i="1" dirty="0" smtClean="0"/>
              <a:t> </a:t>
            </a:r>
            <a:r>
              <a:rPr lang="en-US" i="1" dirty="0" err="1" smtClean="0"/>
              <a:t>Korczak</a:t>
            </a:r>
            <a:r>
              <a:rPr lang="en-US" i="1" dirty="0" smtClean="0"/>
              <a:t> (Joseph, 1999)</a:t>
            </a:r>
            <a:endParaRPr lang="el-GR" dirty="0" smtClean="0"/>
          </a:p>
          <a:p>
            <a:r>
              <a:rPr lang="en-US" dirty="0" smtClean="0"/>
              <a:t> </a:t>
            </a:r>
            <a:r>
              <a:rPr lang="el-GR" i="1" dirty="0" smtClean="0"/>
              <a:t>Οι ενήλικες που σχεδιάζουν συνεντεύξεις με παιδιά προσχολικής ηλικίας πρέπει να λαμβάνουν υπόψη τους όχι μόνο τα μεθοδολογικά αλλά και τα ηθικά ζητήματα που εγείρει η συγκεκριμένη διαδικασία</a:t>
            </a:r>
            <a:r>
              <a:rPr lang="en-US" dirty="0" smtClean="0"/>
              <a:t> </a:t>
            </a:r>
            <a:r>
              <a:rPr lang="el-GR" dirty="0" smtClean="0"/>
              <a:t> </a:t>
            </a:r>
            <a:r>
              <a:rPr lang="en-US" dirty="0" smtClean="0"/>
              <a:t> </a:t>
            </a:r>
            <a:endParaRPr lang="el-G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Επιστροφή στις αρχικές ερωτήσεις</a:t>
            </a:r>
            <a:endParaRPr lang="el-GR" dirty="0"/>
          </a:p>
        </p:txBody>
      </p:sp>
      <p:sp>
        <p:nvSpPr>
          <p:cNvPr id="3" name="2 - Θέση περιεχομένου"/>
          <p:cNvSpPr>
            <a:spLocks noGrp="1"/>
          </p:cNvSpPr>
          <p:nvPr>
            <p:ph idx="1"/>
          </p:nvPr>
        </p:nvSpPr>
        <p:spPr/>
        <p:txBody>
          <a:bodyPr/>
          <a:lstStyle/>
          <a:p>
            <a:r>
              <a:rPr lang="el-GR" dirty="0" smtClean="0"/>
              <a:t>Εστίασε σε ένα παιδί από αυτά που φοιτούν στο νηπιαγωγείο που κάνεις την πρακτική σου. Σε ποιο βαθμό και ως προς τι θα διαφοροποιούσες τις ερωτήσεις αυτές;</a:t>
            </a:r>
          </a:p>
          <a:p>
            <a:r>
              <a:rPr lang="el-GR" dirty="0" smtClean="0"/>
              <a:t>……………………………………………………………………………………………………………………………………………………………………………………..</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Σύνοψη</a:t>
            </a:r>
            <a:endParaRPr lang="el-GR" dirty="0"/>
          </a:p>
        </p:txBody>
      </p:sp>
      <p:sp>
        <p:nvSpPr>
          <p:cNvPr id="3" name="2 - Θέση περιεχομένου"/>
          <p:cNvSpPr>
            <a:spLocks noGrp="1"/>
          </p:cNvSpPr>
          <p:nvPr>
            <p:ph idx="1"/>
          </p:nvPr>
        </p:nvSpPr>
        <p:spPr/>
        <p:txBody>
          <a:bodyPr/>
          <a:lstStyle/>
          <a:p>
            <a:r>
              <a:rPr lang="el-GR" dirty="0" smtClean="0"/>
              <a:t>Ποιες είναι οι παράμετροι που πρέπει να λάβει υπόψη του/της ο/η εκπαιδευτικός όταν σχεδιάζει μια συνέντευξη;</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Παρατήρηση ή συνέντευξη;</a:t>
            </a:r>
            <a:endParaRPr lang="el-GR" dirty="0"/>
          </a:p>
        </p:txBody>
      </p:sp>
      <p:sp>
        <p:nvSpPr>
          <p:cNvPr id="3" name="2 - Θέση περιεχομένου"/>
          <p:cNvSpPr>
            <a:spLocks noGrp="1"/>
          </p:cNvSpPr>
          <p:nvPr>
            <p:ph idx="1"/>
          </p:nvPr>
        </p:nvSpPr>
        <p:spPr/>
        <p:txBody>
          <a:bodyPr/>
          <a:lstStyle/>
          <a:p>
            <a:r>
              <a:rPr lang="el-GR" dirty="0" smtClean="0"/>
              <a:t>Με βάση την εμπειρία σας από τις πρακτικές ασκήσεις, αλλά και από τη συμμετοχή σας σε έρευνες,  ποια μέθοδο θεωρείτε πιο αποτελεσματική για τη συλλογή των στοιχείων εκείνων, που είναι κατά τη γνώμη σας απαραίτητα για να γνωρίσετε καλύτερα μια συνθήκη ή ένα πρόσωπο;</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2050" name="Picture 2"/>
          <p:cNvPicPr>
            <a:picLocks noGrp="1" noChangeAspect="1" noChangeArrowheads="1"/>
          </p:cNvPicPr>
          <p:nvPr>
            <p:ph idx="1"/>
          </p:nvPr>
        </p:nvPicPr>
        <p:blipFill>
          <a:blip r:embed="rId2" cstate="print"/>
          <a:srcRect/>
          <a:stretch>
            <a:fillRect/>
          </a:stretch>
        </p:blipFill>
        <p:spPr bwMode="auto">
          <a:xfrm>
            <a:off x="-180528" y="0"/>
            <a:ext cx="9324528"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3074" name="Picture 2"/>
          <p:cNvPicPr>
            <a:picLocks noGrp="1" noChangeAspect="1" noChangeArrowheads="1"/>
          </p:cNvPicPr>
          <p:nvPr>
            <p:ph idx="1"/>
          </p:nvPr>
        </p:nvPicPr>
        <p:blipFill>
          <a:blip r:embed="rId2" cstate="print"/>
          <a:srcRect/>
          <a:stretch>
            <a:fillRect/>
          </a:stretch>
        </p:blipFill>
        <p:spPr bwMode="auto">
          <a:xfrm>
            <a:off x="-1692696" y="0"/>
            <a:ext cx="9324528"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Παρατήρηση ή συνέντευξη;</a:t>
            </a:r>
            <a:endParaRPr lang="el-GR" dirty="0"/>
          </a:p>
        </p:txBody>
      </p:sp>
      <p:sp>
        <p:nvSpPr>
          <p:cNvPr id="3" name="2 - Θέση περιεχομένου"/>
          <p:cNvSpPr>
            <a:spLocks noGrp="1"/>
          </p:cNvSpPr>
          <p:nvPr>
            <p:ph idx="1"/>
          </p:nvPr>
        </p:nvSpPr>
        <p:spPr/>
        <p:txBody>
          <a:bodyPr/>
          <a:lstStyle/>
          <a:p>
            <a:r>
              <a:rPr lang="el-GR" dirty="0" smtClean="0"/>
              <a:t>Ωστόσο υποστηρίζεται ότι αυτές οι δύο μέθοδοι λειτουργούν συμπληρωματικά. Εντοπίζετε σημεία στα οποία η μια μέθοδος συμπληρώνει την άλλη;</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συνέντευξη στην εκπαιδευτική διαδικασία</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77500" lnSpcReduction="20000"/>
          </a:bodyPr>
          <a:lstStyle/>
          <a:p>
            <a:r>
              <a:rPr lang="el-GR" dirty="0" smtClean="0"/>
              <a:t>Η</a:t>
            </a:r>
            <a:r>
              <a:rPr lang="el-GR" sz="4200" dirty="0" smtClean="0"/>
              <a:t> συνέντευξη με τα παιδιά </a:t>
            </a:r>
            <a:r>
              <a:rPr lang="el-GR" sz="4200" dirty="0" smtClean="0"/>
              <a:t>αποτελεί  </a:t>
            </a:r>
            <a:r>
              <a:rPr lang="el-GR" sz="4200" dirty="0" smtClean="0"/>
              <a:t>ένα  ισχυρό  εργαλείο  για  να  γνωρίσει  ο  εκπαιδευτικός  καλύτερα  τους μαθητές του: </a:t>
            </a:r>
            <a:endParaRPr lang="el-GR" sz="4200" dirty="0" smtClean="0"/>
          </a:p>
          <a:p>
            <a:r>
              <a:rPr lang="el-GR" sz="4200" dirty="0" smtClean="0"/>
              <a:t>τα </a:t>
            </a:r>
            <a:r>
              <a:rPr lang="el-GR" sz="4200" dirty="0" smtClean="0"/>
              <a:t>ενδιαφέροντά τους, </a:t>
            </a:r>
            <a:endParaRPr lang="el-GR" sz="4200" dirty="0" smtClean="0"/>
          </a:p>
          <a:p>
            <a:r>
              <a:rPr lang="el-GR" sz="4200" dirty="0" smtClean="0"/>
              <a:t>τον </a:t>
            </a:r>
            <a:r>
              <a:rPr lang="el-GR" sz="4200" dirty="0" smtClean="0"/>
              <a:t>τρόπο που σκέφτονται, </a:t>
            </a:r>
            <a:endParaRPr lang="el-GR" sz="4200" dirty="0" smtClean="0"/>
          </a:p>
          <a:p>
            <a:r>
              <a:rPr lang="el-GR" sz="4200" dirty="0" smtClean="0"/>
              <a:t>τα </a:t>
            </a:r>
            <a:r>
              <a:rPr lang="el-GR" sz="4200" dirty="0" smtClean="0"/>
              <a:t>συναισθήματα, </a:t>
            </a:r>
            <a:endParaRPr lang="el-GR" sz="4200" dirty="0" smtClean="0"/>
          </a:p>
          <a:p>
            <a:r>
              <a:rPr lang="el-GR" sz="4200" dirty="0" smtClean="0"/>
              <a:t>τις </a:t>
            </a:r>
            <a:r>
              <a:rPr lang="el-GR" sz="4200" dirty="0" smtClean="0"/>
              <a:t>εμπειρίες ή τις απόψεις τους για διάφορα θέματα. </a:t>
            </a:r>
            <a:r>
              <a:rPr lang="el-GR" dirty="0" smtClean="0"/>
              <a:t> </a:t>
            </a:r>
          </a:p>
          <a:p>
            <a:endParaRPr lang="el-GR" dirty="0" smtClean="0"/>
          </a:p>
          <a:p>
            <a:pPr>
              <a:buNone/>
            </a:pPr>
            <a:r>
              <a:rPr lang="el-GR" dirty="0" smtClean="0"/>
              <a:t>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6453336"/>
          </a:xfrm>
        </p:spPr>
        <p:txBody>
          <a:bodyPr>
            <a:normAutofit fontScale="85000" lnSpcReduction="20000"/>
          </a:bodyPr>
          <a:lstStyle/>
          <a:p>
            <a:r>
              <a:rPr lang="el-GR" sz="3300" dirty="0" smtClean="0"/>
              <a:t>Στην προσχολική εκπαίδευση παρουσιάζονται καθημερινά πολλές ευκαιρίες, αυθόρμητες ή οργανωμένες, για να μιλήσουμε με τα παιδιά αλλά κυρίως να τα ακούσουμε</a:t>
            </a:r>
            <a:r>
              <a:rPr lang="en-US" sz="3300" dirty="0" smtClean="0"/>
              <a:t> </a:t>
            </a:r>
            <a:r>
              <a:rPr lang="el-GR" sz="3300" dirty="0" smtClean="0"/>
              <a:t>. </a:t>
            </a:r>
          </a:p>
          <a:p>
            <a:endParaRPr lang="el-GR" sz="3300" dirty="0" smtClean="0"/>
          </a:p>
          <a:p>
            <a:r>
              <a:rPr lang="en-US" sz="3300" dirty="0" smtClean="0"/>
              <a:t> </a:t>
            </a:r>
            <a:r>
              <a:rPr lang="el-GR" sz="3300" dirty="0" smtClean="0"/>
              <a:t>Μπορείτε να σκεφτείτε κάποιες από αυτές;</a:t>
            </a:r>
          </a:p>
          <a:p>
            <a:r>
              <a:rPr lang="el-GR" sz="3300" dirty="0" smtClean="0"/>
              <a:t>Με βάση την εμπειρία σας από την πρακτική πιστεύετε ότι οι εκπαιδευτικοί </a:t>
            </a:r>
            <a:r>
              <a:rPr lang="el-GR" sz="3300" dirty="0" smtClean="0"/>
              <a:t>τις </a:t>
            </a:r>
            <a:r>
              <a:rPr lang="el-GR" sz="3300" dirty="0" smtClean="0"/>
              <a:t>εκμεταλλεύονται; </a:t>
            </a:r>
          </a:p>
          <a:p>
            <a:r>
              <a:rPr lang="el-GR" sz="3300" dirty="0" smtClean="0"/>
              <a:t>Ας προσπαθήσουμε να ερμηνεύσουμε τη στάση τους</a:t>
            </a:r>
          </a:p>
          <a:p>
            <a:pPr>
              <a:buNone/>
            </a:pPr>
            <a:r>
              <a:rPr lang="el-GR" sz="3300" dirty="0" smtClean="0"/>
              <a:t>  </a:t>
            </a:r>
            <a:r>
              <a:rPr lang="el-GR" dirty="0" smtClean="0"/>
              <a:t>………………………………………………………………………………………………………………………………………………………………………………………………………………………………………………………………………………………</a:t>
            </a:r>
            <a:endParaRPr lang="el-GR" dirty="0" smtClean="0"/>
          </a:p>
          <a:p>
            <a:pPr>
              <a:buNone/>
            </a:pPr>
            <a:r>
              <a:rPr lang="el-GR" dirty="0" smtClean="0"/>
              <a:t>  </a:t>
            </a:r>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Ερμηνεία</a:t>
            </a:r>
            <a:endParaRPr lang="el-GR" dirty="0"/>
          </a:p>
        </p:txBody>
      </p:sp>
      <p:sp>
        <p:nvSpPr>
          <p:cNvPr id="3" name="2 - Θέση περιεχομένου"/>
          <p:cNvSpPr>
            <a:spLocks noGrp="1"/>
          </p:cNvSpPr>
          <p:nvPr>
            <p:ph idx="1"/>
          </p:nvPr>
        </p:nvSpPr>
        <p:spPr/>
        <p:txBody>
          <a:bodyPr/>
          <a:lstStyle/>
          <a:p>
            <a:r>
              <a:rPr lang="el-GR" dirty="0" smtClean="0"/>
              <a:t>Όπως επισημαίνουν η </a:t>
            </a:r>
            <a:r>
              <a:rPr lang="en-US" dirty="0" smtClean="0"/>
              <a:t>Millie </a:t>
            </a:r>
            <a:r>
              <a:rPr lang="en-US" dirty="0" err="1" smtClean="0"/>
              <a:t>Almy</a:t>
            </a:r>
            <a:r>
              <a:rPr lang="en-US" dirty="0" smtClean="0"/>
              <a:t> </a:t>
            </a:r>
            <a:r>
              <a:rPr lang="el-GR" dirty="0" smtClean="0"/>
              <a:t>και η </a:t>
            </a:r>
            <a:r>
              <a:rPr lang="en-US" dirty="0" smtClean="0"/>
              <a:t>Celia </a:t>
            </a:r>
            <a:r>
              <a:rPr lang="en-US" dirty="0" err="1" smtClean="0"/>
              <a:t>Genishi</a:t>
            </a:r>
            <a:r>
              <a:rPr lang="en-US" dirty="0" smtClean="0"/>
              <a:t> </a:t>
            </a:r>
            <a:r>
              <a:rPr lang="el-GR" dirty="0" smtClean="0"/>
              <a:t>(1979), στη δουλειά του εκπαιδευτικού, πολύ συχνά, το βάρος μας πέφτει στην ομιλία και ξεχνάμε την ακρόαση: μιλάμε, εξηγούμε, διηγούμαστε, περιγράφουμε ή δίνουμε οδηγίες και ξεχνάμε να ακούσουμε πραγματικά τα παιδιά. Ή ακούμε τα λόγια αλλά όχι τα συναισθήματα και τις σκέψεις τους.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772</Words>
  <Application>Microsoft Office PowerPoint</Application>
  <PresentationFormat>Προβολή στην οθόνη (4:3)</PresentationFormat>
  <Paragraphs>99</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Συνέντευξη με νήπια</vt:lpstr>
      <vt:lpstr>Διαφάνεια 2</vt:lpstr>
      <vt:lpstr>Παρατήρηση ή συνέντευξη;</vt:lpstr>
      <vt:lpstr>Διαφάνεια 4</vt:lpstr>
      <vt:lpstr>Διαφάνεια 5</vt:lpstr>
      <vt:lpstr>Παρατήρηση ή συνέντευξη;</vt:lpstr>
      <vt:lpstr>Η συνέντευξη στην εκπαιδευτική διαδικασία</vt:lpstr>
      <vt:lpstr>Διαφάνεια 8</vt:lpstr>
      <vt:lpstr>Ερμηνεία</vt:lpstr>
      <vt:lpstr>Δυσκολίες</vt:lpstr>
      <vt:lpstr>Σκέψου….</vt:lpstr>
      <vt:lpstr>Άσκηση</vt:lpstr>
      <vt:lpstr>Παραδείγματα συνεντεύξεων</vt:lpstr>
      <vt:lpstr>Διαφάνεια 14</vt:lpstr>
      <vt:lpstr>Κριτική</vt:lpstr>
      <vt:lpstr>Επιστροφή στη δική σου συνέντευξη</vt:lpstr>
      <vt:lpstr>3η συνέντευξη: «ενδιαφέροντα των παιδιών» </vt:lpstr>
      <vt:lpstr>Παρατηρήσεις</vt:lpstr>
      <vt:lpstr>Ερωτήματα</vt:lpstr>
      <vt:lpstr>Βασικές αρχές για τη διατύπωση μιας ερώτησης</vt:lpstr>
      <vt:lpstr>Διαφάνεια 21</vt:lpstr>
      <vt:lpstr>Επιστροφή στις αρχικές ερωτήσεις</vt:lpstr>
      <vt:lpstr>Σύνοψη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Συνέντευξη με νήπια</dc:title>
  <dc:creator>vtsafos</dc:creator>
  <cp:lastModifiedBy>vtsafos</cp:lastModifiedBy>
  <cp:revision>3</cp:revision>
  <dcterms:created xsi:type="dcterms:W3CDTF">2015-04-23T17:37:32Z</dcterms:created>
  <dcterms:modified xsi:type="dcterms:W3CDTF">2015-04-25T09:38:01Z</dcterms:modified>
</cp:coreProperties>
</file>