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9" r:id="rId3"/>
    <p:sldId id="258" r:id="rId4"/>
    <p:sldId id="274" r:id="rId5"/>
    <p:sldId id="261" r:id="rId6"/>
    <p:sldId id="260" r:id="rId7"/>
    <p:sldId id="275" r:id="rId8"/>
    <p:sldId id="262" r:id="rId9"/>
    <p:sldId id="266" r:id="rId10"/>
    <p:sldId id="290" r:id="rId11"/>
    <p:sldId id="263" r:id="rId12"/>
    <p:sldId id="264" r:id="rId13"/>
    <p:sldId id="272" r:id="rId14"/>
    <p:sldId id="280" r:id="rId15"/>
    <p:sldId id="268" r:id="rId16"/>
    <p:sldId id="270" r:id="rId17"/>
    <p:sldId id="286" r:id="rId18"/>
    <p:sldId id="267" r:id="rId19"/>
    <p:sldId id="284" r:id="rId20"/>
    <p:sldId id="276" r:id="rId21"/>
    <p:sldId id="277" r:id="rId22"/>
    <p:sldId id="279" r:id="rId23"/>
    <p:sldId id="257" r:id="rId24"/>
    <p:sldId id="273" r:id="rId25"/>
    <p:sldId id="269" r:id="rId26"/>
    <p:sldId id="292" r:id="rId27"/>
    <p:sldId id="265" r:id="rId28"/>
    <p:sldId id="281" r:id="rId29"/>
    <p:sldId id="282" r:id="rId30"/>
    <p:sldId id="288" r:id="rId31"/>
    <p:sldId id="289" r:id="rId32"/>
    <p:sldId id="291" r:id="rId33"/>
    <p:sldId id="287" r:id="rId34"/>
    <p:sldId id="293" r:id="rId35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80266" autoAdjust="0"/>
  </p:normalViewPr>
  <p:slideViewPr>
    <p:cSldViewPr>
      <p:cViewPr>
        <p:scale>
          <a:sx n="60" d="100"/>
          <a:sy n="60" d="100"/>
        </p:scale>
        <p:origin x="-1374" y="-4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ED4C31-776B-4FF1-AFA4-3F5921FE42FA}" type="datetimeFigureOut">
              <a:rPr lang="el-GR" smtClean="0"/>
              <a:pPr/>
              <a:t>30/4/2020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896F88-AA86-4817-B18E-E717596D1A5D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Amedeo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Modigliani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96F88-AA86-4817-B18E-E717596D1A5D}" type="slidenum">
              <a:rPr lang="el-GR" smtClean="0"/>
              <a:pPr/>
              <a:t>2</a:t>
            </a:fld>
            <a:endParaRPr lang="el-G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96F88-AA86-4817-B18E-E717596D1A5D}" type="slidenum">
              <a:rPr lang="el-GR" smtClean="0"/>
              <a:pPr/>
              <a:t>21</a:t>
            </a:fld>
            <a:endParaRPr lang="el-G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l-GR" smtClean="0"/>
              <a:pPr/>
              <a:t>22</a:t>
            </a:fld>
            <a:endParaRPr lang="el-G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Αναγνωστοπούλου </a:t>
            </a:r>
            <a:r>
              <a:rPr lang="el-GR" dirty="0" err="1" smtClean="0"/>
              <a:t>Βένια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96F88-AA86-4817-B18E-E717596D1A5D}" type="slidenum">
              <a:rPr lang="el-GR" smtClean="0"/>
              <a:pPr/>
              <a:t>23</a:t>
            </a:fld>
            <a:endParaRPr lang="el-G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96F88-AA86-4817-B18E-E717596D1A5D}" type="slidenum">
              <a:rPr lang="el-GR" smtClean="0"/>
              <a:pPr/>
              <a:t>24</a:t>
            </a:fld>
            <a:endParaRPr lang="el-G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93016-D8C5-450B-884F-6F5DA3A0A9D5}" type="slidenum">
              <a:rPr lang="el-GR" smtClean="0"/>
              <a:pPr/>
              <a:t>28</a:t>
            </a:fld>
            <a:endParaRPr lang="el-G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93016-D8C5-450B-884F-6F5DA3A0A9D5}" type="slidenum">
              <a:rPr lang="el-GR" smtClean="0"/>
              <a:pPr/>
              <a:t>29</a:t>
            </a:fld>
            <a:endParaRPr lang="el-G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93016-D8C5-450B-884F-6F5DA3A0A9D5}" type="slidenum">
              <a:rPr lang="el-GR" smtClean="0"/>
              <a:pPr/>
              <a:t>30</a:t>
            </a:fld>
            <a:endParaRPr lang="el-G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93016-D8C5-450B-884F-6F5DA3A0A9D5}" type="slidenum">
              <a:rPr lang="el-GR" smtClean="0"/>
              <a:pPr/>
              <a:t>31</a:t>
            </a:fld>
            <a:endParaRPr lang="el-G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93016-D8C5-450B-884F-6F5DA3A0A9D5}" type="slidenum">
              <a:rPr lang="el-GR" smtClean="0"/>
              <a:pPr/>
              <a:t>32</a:t>
            </a:fld>
            <a:endParaRPr lang="el-G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93016-D8C5-450B-884F-6F5DA3A0A9D5}" type="slidenum">
              <a:rPr lang="el-GR" smtClean="0"/>
              <a:pPr/>
              <a:t>33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96F88-AA86-4817-B18E-E717596D1A5D}" type="slidenum">
              <a:rPr lang="el-GR" smtClean="0"/>
              <a:pPr/>
              <a:t>5</a:t>
            </a:fld>
            <a:endParaRPr lang="el-G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96F88-AA86-4817-B18E-E717596D1A5D}" type="slidenum">
              <a:rPr lang="el-GR" smtClean="0"/>
              <a:pPr/>
              <a:t>34</a:t>
            </a:fld>
            <a:endParaRPr 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Amedeo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Modigliani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96F88-AA86-4817-B18E-E717596D1A5D}" type="slidenum">
              <a:rPr lang="el-GR" smtClean="0"/>
              <a:pPr/>
              <a:t>7</a:t>
            </a:fld>
            <a:endParaRPr 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96F88-AA86-4817-B18E-E717596D1A5D}" type="slidenum">
              <a:rPr lang="el-GR" smtClean="0"/>
              <a:pPr/>
              <a:t>15</a:t>
            </a:fld>
            <a:endParaRPr 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96F88-AA86-4817-B18E-E717596D1A5D}" type="slidenum">
              <a:rPr lang="el-GR" smtClean="0"/>
              <a:pPr/>
              <a:t>16</a:t>
            </a:fld>
            <a:endParaRPr 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l-GR" smtClean="0"/>
              <a:pPr/>
              <a:t>17</a:t>
            </a:fld>
            <a:endParaRPr 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96F88-AA86-4817-B18E-E717596D1A5D}" type="slidenum">
              <a:rPr lang="el-GR" smtClean="0"/>
              <a:pPr/>
              <a:t>18</a:t>
            </a:fld>
            <a:endParaRPr lang="el-G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>
              <a:buFontTx/>
              <a:buNone/>
            </a:pP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93016-D8C5-450B-884F-6F5DA3A0A9D5}" type="slidenum">
              <a:rPr lang="el-GR" smtClean="0"/>
              <a:pPr/>
              <a:t>19</a:t>
            </a:fld>
            <a:endParaRPr lang="el-G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Ίσως βάλω κάποιο διάγραμμα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96F88-AA86-4817-B18E-E717596D1A5D}" type="slidenum">
              <a:rPr lang="el-GR" smtClean="0"/>
              <a:pPr/>
              <a:t>20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5523-D1CB-4DBF-91F3-E1ADBD15A1F3}" type="datetimeFigureOut">
              <a:rPr lang="el-GR" smtClean="0"/>
              <a:pPr/>
              <a:t>30/4/2020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D53D4-4D39-44E3-8CE8-D29985179CC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5523-D1CB-4DBF-91F3-E1ADBD15A1F3}" type="datetimeFigureOut">
              <a:rPr lang="el-GR" smtClean="0"/>
              <a:pPr/>
              <a:t>30/4/2020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D53D4-4D39-44E3-8CE8-D29985179CC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5523-D1CB-4DBF-91F3-E1ADBD15A1F3}" type="datetimeFigureOut">
              <a:rPr lang="el-GR" smtClean="0"/>
              <a:pPr/>
              <a:t>30/4/2020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D53D4-4D39-44E3-8CE8-D29985179CC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E7BB1FE-DF9E-4276-8B40-C3CD83B4B42B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615455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5523-D1CB-4DBF-91F3-E1ADBD15A1F3}" type="datetimeFigureOut">
              <a:rPr lang="el-GR" smtClean="0"/>
              <a:pPr/>
              <a:t>30/4/2020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D53D4-4D39-44E3-8CE8-D29985179CC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5523-D1CB-4DBF-91F3-E1ADBD15A1F3}" type="datetimeFigureOut">
              <a:rPr lang="el-GR" smtClean="0"/>
              <a:pPr/>
              <a:t>30/4/2020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D53D4-4D39-44E3-8CE8-D29985179CC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5523-D1CB-4DBF-91F3-E1ADBD15A1F3}" type="datetimeFigureOut">
              <a:rPr lang="el-GR" smtClean="0"/>
              <a:pPr/>
              <a:t>30/4/2020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D53D4-4D39-44E3-8CE8-D29985179CC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5523-D1CB-4DBF-91F3-E1ADBD15A1F3}" type="datetimeFigureOut">
              <a:rPr lang="el-GR" smtClean="0"/>
              <a:pPr/>
              <a:t>30/4/2020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D53D4-4D39-44E3-8CE8-D29985179CC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5523-D1CB-4DBF-91F3-E1ADBD15A1F3}" type="datetimeFigureOut">
              <a:rPr lang="el-GR" smtClean="0"/>
              <a:pPr/>
              <a:t>30/4/2020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D53D4-4D39-44E3-8CE8-D29985179CC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5523-D1CB-4DBF-91F3-E1ADBD15A1F3}" type="datetimeFigureOut">
              <a:rPr lang="el-GR" smtClean="0"/>
              <a:pPr/>
              <a:t>30/4/2020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D53D4-4D39-44E3-8CE8-D29985179CC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5523-D1CB-4DBF-91F3-E1ADBD15A1F3}" type="datetimeFigureOut">
              <a:rPr lang="el-GR" smtClean="0"/>
              <a:pPr/>
              <a:t>30/4/2020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D53D4-4D39-44E3-8CE8-D29985179CC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5523-D1CB-4DBF-91F3-E1ADBD15A1F3}" type="datetimeFigureOut">
              <a:rPr lang="el-GR" smtClean="0"/>
              <a:pPr/>
              <a:t>30/4/2020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D53D4-4D39-44E3-8CE8-D29985179CC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55523-D1CB-4DBF-91F3-E1ADBD15A1F3}" type="datetimeFigureOut">
              <a:rPr lang="el-GR" smtClean="0"/>
              <a:pPr/>
              <a:t>30/4/2020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D53D4-4D39-44E3-8CE8-D29985179CCB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3.jpeg"/><Relationship Id="rId7" Type="http://schemas.openxmlformats.org/officeDocument/2006/relationships/image" Target="../media/image38.jpe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png"/><Relationship Id="rId9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dentalhealthonline.net/prevention_ages_6_18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3600" b="1" dirty="0" smtClean="0"/>
              <a:t>Προβλήματα μικτού φραγμού ΙΙ</a:t>
            </a:r>
            <a:endParaRPr lang="el-GR" sz="3600" b="1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b="1" dirty="0" smtClean="0"/>
              <a:t>Ελένη </a:t>
            </a:r>
            <a:r>
              <a:rPr lang="el-GR" b="1" dirty="0" err="1" smtClean="0"/>
              <a:t>Βασταρδή</a:t>
            </a:r>
            <a:endParaRPr lang="el-GR" b="1" dirty="0"/>
          </a:p>
        </p:txBody>
      </p:sp>
      <p:pic>
        <p:nvPicPr>
          <p:cNvPr id="1026" name="Picture 2" descr="C:\Users\Eleni\Google Drive\Desktop\ΜΑΟΥ ΕΜΠΟΔΙΣΤΗΣ ΓΛΩΣΣΑΣ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flipH="1">
            <a:off x="-32" y="4967362"/>
            <a:ext cx="1818485" cy="1273777"/>
          </a:xfrm>
          <a:prstGeom prst="rect">
            <a:avLst/>
          </a:prstGeom>
          <a:noFill/>
        </p:spPr>
      </p:pic>
      <p:pic>
        <p:nvPicPr>
          <p:cNvPr id="1027" name="Picture 3" descr="C:\Users\Eleni\Google Drive\Desktop\ΡΑΦΑΗΛ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857356" y="4967362"/>
            <a:ext cx="1723345" cy="1273777"/>
          </a:xfrm>
          <a:prstGeom prst="rect">
            <a:avLst/>
          </a:prstGeom>
          <a:noFill/>
        </p:spPr>
      </p:pic>
      <p:pic>
        <p:nvPicPr>
          <p:cNvPr id="1028" name="Picture 4" descr="C:\Users\Eleni\Google Drive\Desktop\hawley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429256" y="4967362"/>
            <a:ext cx="1787542" cy="1273777"/>
          </a:xfrm>
          <a:prstGeom prst="rect">
            <a:avLst/>
          </a:prstGeom>
          <a:noFill/>
        </p:spPr>
      </p:pic>
      <p:pic>
        <p:nvPicPr>
          <p:cNvPr id="1030" name="Picture 6" descr="C:\Users\Eleni\Google Drive\Desktop\ΚΑΡΑΙΣΑΡΙΔΗΣ ΜΟΝΟ ΕΝΕΡΓΟΠΟΙΗΤΗΣ. ΠΡΟΣΘΙΑ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653154" y="4966937"/>
            <a:ext cx="1704664" cy="1279284"/>
          </a:xfrm>
          <a:prstGeom prst="rect">
            <a:avLst/>
          </a:prstGeom>
          <a:noFill/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245834" y="357166"/>
            <a:ext cx="1541008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Eleni\Google Drive\Desktop\ΕΞΕΛΙΚΤΡΑ &amp; ΓΛΩΣΣΙΚΟ ΤΟΞΟ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 rot="5400000">
            <a:off x="7583655" y="4680764"/>
            <a:ext cx="1273776" cy="18469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llustration of permanent maxillary incisors erupting at a more labial inclination than their primary predecessors. Vertical lines display the different of width and length of the dental arch after eruption.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flipH="1">
            <a:off x="4353848" y="642918"/>
            <a:ext cx="4290118" cy="5495906"/>
          </a:xfrm>
          <a:prstGeom prst="rect">
            <a:avLst/>
          </a:prstGeom>
          <a:noFill/>
        </p:spPr>
      </p:pic>
      <p:sp>
        <p:nvSpPr>
          <p:cNvPr id="5" name="4 - TextBox"/>
          <p:cNvSpPr txBox="1"/>
          <p:nvPr/>
        </p:nvSpPr>
        <p:spPr>
          <a:xfrm>
            <a:off x="6929454" y="6274378"/>
            <a:ext cx="2079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Molhin</a:t>
            </a:r>
            <a:r>
              <a:rPr lang="en-US" sz="2000" dirty="0" smtClean="0"/>
              <a:t> et al. 2017</a:t>
            </a:r>
            <a:endParaRPr lang="el-GR" sz="2000" dirty="0"/>
          </a:p>
        </p:txBody>
      </p:sp>
      <p:pic>
        <p:nvPicPr>
          <p:cNvPr id="6" name="Picture 4" descr="Favourable variations in the size ratio between the&#10;primary and permanent teeth:&#10;Labial inclination:&#10;The interincisal angl...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720" y="1928802"/>
            <a:ext cx="3434059" cy="3429024"/>
          </a:xfrm>
          <a:prstGeom prst="rect">
            <a:avLst/>
          </a:prstGeom>
          <a:noFill/>
        </p:spPr>
      </p:pic>
      <p:sp>
        <p:nvSpPr>
          <p:cNvPr id="7" name="6 - Ορθογώνιο"/>
          <p:cNvSpPr/>
          <p:nvPr/>
        </p:nvSpPr>
        <p:spPr>
          <a:xfrm>
            <a:off x="3500430" y="500042"/>
            <a:ext cx="20297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b="1" dirty="0" smtClean="0"/>
              <a:t>Ερώτηση 1</a:t>
            </a:r>
            <a:endParaRPr lang="el-G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b="1" dirty="0" smtClean="0"/>
              <a:t>Ερώτηση</a:t>
            </a:r>
            <a:r>
              <a:rPr lang="en-US" sz="3200" dirty="0" smtClean="0"/>
              <a:t> </a:t>
            </a:r>
            <a:r>
              <a:rPr lang="en-US" sz="3200" b="1" dirty="0" smtClean="0"/>
              <a:t>2</a:t>
            </a:r>
            <a:endParaRPr lang="el-GR" sz="3200" b="1" dirty="0"/>
          </a:p>
        </p:txBody>
      </p:sp>
      <p:pic>
        <p:nvPicPr>
          <p:cNvPr id="4" name="Picture 2" descr="C:\Users\Eleni\Google Drive\Desktop\ΑΠΟΣΤΟΛΟΠΟΥΛΟΣ ΝΙΚΟΛΑΟΣ\ΑΠΟΣΤΟΛΟΠΟΥΛΟΣ ΝΙΚΟΛΑΣ- FRONTAL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670569" y="1981483"/>
            <a:ext cx="5544637" cy="33763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b="1" dirty="0" smtClean="0"/>
              <a:t>Ερώτηση 3</a:t>
            </a:r>
            <a:endParaRPr lang="el-GR" sz="3200" b="1" dirty="0"/>
          </a:p>
        </p:txBody>
      </p:sp>
      <p:pic>
        <p:nvPicPr>
          <p:cNvPr id="23554" name="Picture 2" descr="https://lh3.googleusercontent.com/C-KtmJ-0y7-7MzGfEUbsoP5-gZbYlSA66WqFynyEZPycIaMU6Kp8GRO2eNz6JuVJpjUJkSzcdzVNTPBdznYVVZshE5iQC6MthHhTVixjBq9QblhPNMuW-GEqp3XjT06AsJt9v0AP6fms1WTR4VzHOUxEee5g7b1QlLk23JwaDh0jgdZUrBEPV5J3thHKGwOPX2lZrMNvv-rDmCZqNcGfKJ3eTYAPwb5Ybprpj0cvUMZEv5cWul8QsOrp9OHnnYsmZH-UfnEwtEP4U4u2F2e-W8aZuIqR3Z9SkwZ4cov2KpuMNmyTSdSt8Ilejy2-GjSSsUPxnEhICXH3PKGB56qo2FqP_5ln1zJbtM3h-Sc2E-hitv1GwK0_Dl6-9mrLYPtMoEDqEJgbhIhkDrr5iUpksyrbgV3Niy2ZfQacPV5LxRgd1-XRczk-a_9O3MOg-0XX-s7y73OETzuQJOywZYfGLdIkTIU5ZW4AxVPsdKUxJhXp8wmc4bKcnsOOdqVLHN3MO8trnPOwdmf-sDZ0asizqvMFGmubu8fEe-4xDyJ4vdJriGaWFsP0UbTIZ4ia-MLfQH1qFGvxYVPOwbvWkFpQKaU4p2mIAx-nJTElvdkXHgo5__u_v4PyUY1ez-Qg2PqzDnvzPFi2Q1KRJvCZ1EVh51T3vk2maLpEQn0VgoYsybphmZRlkAFmDePPR20D-A8=w1124-h843-n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208052" y="1857364"/>
            <a:ext cx="4578526" cy="35974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b="1" dirty="0" smtClean="0"/>
              <a:t>Ερώτηση 4</a:t>
            </a:r>
            <a:endParaRPr lang="el-GR" sz="3200" b="1" dirty="0"/>
          </a:p>
        </p:txBody>
      </p:sp>
      <p:pic>
        <p:nvPicPr>
          <p:cNvPr id="5" name="Picture 3" descr="IMG_4117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1406" y="2500306"/>
            <a:ext cx="3000396" cy="1428760"/>
          </a:xfrm>
          <a:prstGeom prst="rect">
            <a:avLst/>
          </a:prstGeom>
        </p:spPr>
      </p:pic>
      <p:pic>
        <p:nvPicPr>
          <p:cNvPr id="6" name="Picture 4" descr="IMG_4118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071802" y="2500306"/>
            <a:ext cx="2957029" cy="1428760"/>
          </a:xfrm>
          <a:prstGeom prst="rect">
            <a:avLst/>
          </a:prstGeom>
        </p:spPr>
      </p:pic>
      <p:pic>
        <p:nvPicPr>
          <p:cNvPr id="17409" name="Picture 1" descr="C:\Users\Eleni\Google Drive\Desktop\123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000760" y="2500307"/>
            <a:ext cx="3000396" cy="14355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b="1" dirty="0" smtClean="0"/>
              <a:t>Ερώτηση</a:t>
            </a:r>
            <a:r>
              <a:rPr lang="en-US" sz="3200" b="1" smtClean="0"/>
              <a:t> </a:t>
            </a:r>
            <a:r>
              <a:rPr lang="el-GR" sz="3200" b="1" smtClean="0"/>
              <a:t>4</a:t>
            </a:r>
            <a:endParaRPr lang="el-GR" sz="3200" b="1" dirty="0"/>
          </a:p>
        </p:txBody>
      </p:sp>
      <p:sp>
        <p:nvSpPr>
          <p:cNvPr id="4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l-GR" sz="2800" b="1" dirty="0" smtClean="0"/>
              <a:t>Φυσιολογικές αλλαγές κατά την αύξηση άνω γνάθου</a:t>
            </a:r>
          </a:p>
          <a:p>
            <a:r>
              <a:rPr lang="el-GR" sz="2800" dirty="0" smtClean="0"/>
              <a:t>Αύξηση του μήκους της κατά 1,5 </a:t>
            </a:r>
            <a:r>
              <a:rPr lang="en-US" sz="2800" dirty="0" smtClean="0"/>
              <a:t>mm </a:t>
            </a:r>
            <a:r>
              <a:rPr lang="el-GR" sz="2800" dirty="0" smtClean="0"/>
              <a:t>λόγω χειλικής απόκλισης και μεγέθους μονίμων τομέων</a:t>
            </a:r>
            <a:endParaRPr lang="en-US" sz="2800" dirty="0" smtClean="0"/>
          </a:p>
          <a:p>
            <a:r>
              <a:rPr lang="el-GR" sz="2800" dirty="0" smtClean="0"/>
              <a:t>Η μεγαλύτερη αύξηση στην εγκάρσια διάσταση συμπίπτει με ανατολή των τομέων</a:t>
            </a:r>
          </a:p>
          <a:p>
            <a:r>
              <a:rPr lang="el-GR" sz="2800" dirty="0" smtClean="0"/>
              <a:t>Η </a:t>
            </a:r>
            <a:r>
              <a:rPr lang="el-GR" sz="2800" dirty="0" err="1" smtClean="0"/>
              <a:t>διακυνοδοντική</a:t>
            </a:r>
            <a:r>
              <a:rPr lang="el-GR" sz="2800" dirty="0" smtClean="0"/>
              <a:t> απόσταση αυξάνεται κατά 2 </a:t>
            </a:r>
            <a:r>
              <a:rPr lang="en-US" sz="2800" dirty="0" smtClean="0"/>
              <a:t>mm </a:t>
            </a:r>
            <a:r>
              <a:rPr lang="el-GR" sz="2800" dirty="0" smtClean="0"/>
              <a:t>στη διάρκεια του μικτού φραγμού </a:t>
            </a:r>
            <a:endParaRPr lang="el-GR" sz="2800" dirty="0"/>
          </a:p>
        </p:txBody>
      </p:sp>
      <p:sp>
        <p:nvSpPr>
          <p:cNvPr id="5" name="4 - Ορθογώνιο"/>
          <p:cNvSpPr/>
          <p:nvPr/>
        </p:nvSpPr>
        <p:spPr>
          <a:xfrm>
            <a:off x="928662" y="6000768"/>
            <a:ext cx="81439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Bishara</a:t>
            </a:r>
            <a:r>
              <a:rPr lang="en-US" b="1" dirty="0" smtClean="0"/>
              <a:t> et al. </a:t>
            </a:r>
            <a:r>
              <a:rPr lang="el-GR" b="1" dirty="0" smtClean="0"/>
              <a:t>1997. </a:t>
            </a:r>
            <a:r>
              <a:rPr lang="en-US" b="1" dirty="0" smtClean="0"/>
              <a:t>Arch width changes from 6 weeks to 45 years of age. 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b="1" dirty="0" smtClean="0"/>
              <a:t>Ερώτηση 4</a:t>
            </a:r>
            <a:endParaRPr lang="el-GR" sz="3200" b="1" dirty="0"/>
          </a:p>
        </p:txBody>
      </p:sp>
      <p:pic>
        <p:nvPicPr>
          <p:cNvPr id="27650" name="Picture 2" descr="Fig. 6. A, Changes in maxillary intermolar width ages 3 to 45 years. At 3 and 5 years, second deciduous molar were measured, while at 8, 13, 26, and 45 years, first permanent molars were measured. B, Changes in mandibular intermolar width ages 3 to 45 years. At 3 and 5 years, second deciduous molar were measured, while at 8, 13, 26, and 45 years first permanent molars were measured.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0034" y="1714488"/>
            <a:ext cx="7600950" cy="4286280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1000132" y="6202940"/>
            <a:ext cx="75009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Bishara</a:t>
            </a:r>
            <a:r>
              <a:rPr lang="en-US" b="1" dirty="0" smtClean="0"/>
              <a:t> et al. </a:t>
            </a:r>
            <a:r>
              <a:rPr lang="el-GR" b="1" dirty="0" smtClean="0"/>
              <a:t>1997. </a:t>
            </a:r>
            <a:r>
              <a:rPr lang="en-US" b="1" dirty="0" smtClean="0"/>
              <a:t>Arch width changes from 6 weeks to 45 years of age. 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b="1" dirty="0" smtClean="0"/>
              <a:t>Ερώτηση 4</a:t>
            </a:r>
            <a:endParaRPr lang="el-GR" sz="3200" b="1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85762" y="1689119"/>
            <a:ext cx="840108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2400" dirty="0" smtClean="0"/>
              <a:t>Η </a:t>
            </a:r>
            <a:r>
              <a:rPr lang="el-GR" sz="2400" dirty="0" err="1" smtClean="0"/>
              <a:t>διακυνοδοντική</a:t>
            </a:r>
            <a:r>
              <a:rPr lang="el-GR" sz="2400" dirty="0" smtClean="0"/>
              <a:t> απόσταση στην κάτω γνάθο σταθεροποιείται:</a:t>
            </a:r>
          </a:p>
          <a:p>
            <a:r>
              <a:rPr lang="el-GR" sz="2400" dirty="0" smtClean="0"/>
              <a:t>Κορίτσια – 9 χρόνια</a:t>
            </a:r>
          </a:p>
          <a:p>
            <a:r>
              <a:rPr lang="el-GR" sz="2400" dirty="0" smtClean="0"/>
              <a:t>Αγόρια – 10 χρόνια</a:t>
            </a:r>
          </a:p>
          <a:p>
            <a:pPr>
              <a:buNone/>
            </a:pPr>
            <a:r>
              <a:rPr lang="el-GR" sz="2400" dirty="0" smtClean="0"/>
              <a:t>Η </a:t>
            </a:r>
            <a:r>
              <a:rPr lang="el-GR" sz="2400" dirty="0" err="1" smtClean="0"/>
              <a:t>διακυνοδοντική</a:t>
            </a:r>
            <a:r>
              <a:rPr lang="el-GR" sz="2400" dirty="0" smtClean="0"/>
              <a:t> απόσταση στην άνω γνάθο σταθεροποιείται:</a:t>
            </a:r>
          </a:p>
          <a:p>
            <a:r>
              <a:rPr lang="el-GR" sz="2400" dirty="0" smtClean="0"/>
              <a:t>Κορίτσια – 12 χρόνια</a:t>
            </a:r>
          </a:p>
          <a:p>
            <a:r>
              <a:rPr lang="el-GR" sz="2400" dirty="0" smtClean="0"/>
              <a:t>Αγόρια – έως 18 χρόνια</a:t>
            </a:r>
          </a:p>
          <a:p>
            <a:pPr>
              <a:buNone/>
            </a:pPr>
            <a:endParaRPr lang="el-GR" sz="2400" dirty="0" smtClean="0"/>
          </a:p>
          <a:p>
            <a:pPr>
              <a:buNone/>
            </a:pPr>
            <a:endParaRPr lang="el-G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655" y="71414"/>
            <a:ext cx="6859785" cy="1020762"/>
          </a:xfrm>
        </p:spPr>
        <p:txBody>
          <a:bodyPr>
            <a:normAutofit/>
          </a:bodyPr>
          <a:lstStyle/>
          <a:p>
            <a:pPr algn="ctr"/>
            <a:r>
              <a:rPr lang="el-GR" sz="3200" dirty="0" smtClean="0"/>
              <a:t>Ερώτηση 5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5" name="Picture 5" descr="An external file that holds a picture, illustration, etc.&#10;Object name is JPBS-4-234-g00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247878" y="1785926"/>
            <a:ext cx="3110203" cy="4234066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113458" y="6309320"/>
            <a:ext cx="55443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+mj-lt"/>
              </a:rPr>
              <a:t>Ericson</a:t>
            </a:r>
            <a:r>
              <a:rPr lang="el-GR" sz="2000" b="1" dirty="0" smtClean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&amp; </a:t>
            </a:r>
            <a:r>
              <a:rPr lang="en-US" sz="2000" b="1" dirty="0" err="1" smtClean="0">
                <a:latin typeface="+mj-lt"/>
              </a:rPr>
              <a:t>Kurol</a:t>
            </a:r>
            <a:r>
              <a:rPr lang="en-US" sz="2000" b="1" dirty="0" smtClean="0">
                <a:latin typeface="+mj-lt"/>
              </a:rPr>
              <a:t>, 1988;</a:t>
            </a:r>
            <a:r>
              <a:rPr lang="el-GR" sz="2000" b="1" dirty="0" smtClean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J </a:t>
            </a:r>
            <a:r>
              <a:rPr lang="en-US" sz="2000" b="1" dirty="0" err="1" smtClean="0">
                <a:latin typeface="+mj-lt"/>
              </a:rPr>
              <a:t>Pharm</a:t>
            </a:r>
            <a:r>
              <a:rPr lang="en-US" sz="2000" b="1" dirty="0" smtClean="0">
                <a:latin typeface="+mj-lt"/>
              </a:rPr>
              <a:t> </a:t>
            </a:r>
            <a:r>
              <a:rPr lang="en-US" sz="2000" b="1" dirty="0" err="1" smtClean="0">
                <a:latin typeface="+mj-lt"/>
              </a:rPr>
              <a:t>Bioallied</a:t>
            </a:r>
            <a:r>
              <a:rPr lang="en-US" sz="2000" b="1" dirty="0" smtClean="0">
                <a:latin typeface="+mj-lt"/>
              </a:rPr>
              <a:t> </a:t>
            </a:r>
            <a:r>
              <a:rPr lang="en-US" sz="2000" b="1" dirty="0" err="1" smtClean="0">
                <a:latin typeface="+mj-lt"/>
              </a:rPr>
              <a:t>Sci</a:t>
            </a:r>
            <a:r>
              <a:rPr lang="el-GR" sz="2000" b="1" dirty="0" smtClean="0">
                <a:latin typeface="+mj-lt"/>
              </a:rPr>
              <a:t>. </a:t>
            </a:r>
            <a:r>
              <a:rPr lang="en-US" sz="2000" b="1" dirty="0" smtClean="0">
                <a:latin typeface="+mj-lt"/>
              </a:rPr>
              <a:t>2012</a:t>
            </a:r>
            <a:r>
              <a:rPr lang="el-GR" sz="2000" b="1" dirty="0" smtClean="0">
                <a:latin typeface="+mj-lt"/>
              </a:rPr>
              <a:t>.</a:t>
            </a:r>
            <a:endParaRPr lang="en-US" sz="2000" b="1" dirty="0" smtClean="0">
              <a:latin typeface="+mj-lt"/>
            </a:endParaRPr>
          </a:p>
        </p:txBody>
      </p:sp>
      <p:grpSp>
        <p:nvGrpSpPr>
          <p:cNvPr id="3" name="Group 12"/>
          <p:cNvGrpSpPr/>
          <p:nvPr/>
        </p:nvGrpSpPr>
        <p:grpSpPr>
          <a:xfrm>
            <a:off x="1142976" y="1857364"/>
            <a:ext cx="2857520" cy="4286280"/>
            <a:chOff x="981844" y="1223235"/>
            <a:chExt cx="3116262" cy="5230994"/>
          </a:xfrm>
        </p:grpSpPr>
        <p:pic>
          <p:nvPicPr>
            <p:cNvPr id="8" name="Picture 15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981844" y="1223235"/>
              <a:ext cx="3116262" cy="4956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Line 5"/>
            <p:cNvSpPr>
              <a:spLocks noChangeShapeType="1"/>
            </p:cNvSpPr>
            <p:nvPr/>
          </p:nvSpPr>
          <p:spPr bwMode="auto">
            <a:xfrm flipH="1" flipV="1">
              <a:off x="1786062" y="1556792"/>
              <a:ext cx="142875" cy="4897437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1732771" y="2182251"/>
              <a:ext cx="1352550" cy="1409700"/>
            </a:xfrm>
            <a:custGeom>
              <a:avLst/>
              <a:gdLst>
                <a:gd name="T0" fmla="*/ 2147483647 w 852"/>
                <a:gd name="T1" fmla="*/ 0 h 888"/>
                <a:gd name="T2" fmla="*/ 2147483647 w 852"/>
                <a:gd name="T3" fmla="*/ 2147483647 h 888"/>
                <a:gd name="T4" fmla="*/ 2147483647 w 852"/>
                <a:gd name="T5" fmla="*/ 2147483647 h 888"/>
                <a:gd name="T6" fmla="*/ 2147483647 w 852"/>
                <a:gd name="T7" fmla="*/ 2147483647 h 888"/>
                <a:gd name="T8" fmla="*/ 2147483647 w 852"/>
                <a:gd name="T9" fmla="*/ 2147483647 h 888"/>
                <a:gd name="T10" fmla="*/ 2147483647 w 852"/>
                <a:gd name="T11" fmla="*/ 2147483647 h 888"/>
                <a:gd name="T12" fmla="*/ 2147483647 w 852"/>
                <a:gd name="T13" fmla="*/ 2147483647 h 888"/>
                <a:gd name="T14" fmla="*/ 2147483647 w 852"/>
                <a:gd name="T15" fmla="*/ 2147483647 h 88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2"/>
                <a:gd name="T25" fmla="*/ 0 h 888"/>
                <a:gd name="T26" fmla="*/ 852 w 852"/>
                <a:gd name="T27" fmla="*/ 888 h 88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2" h="888">
                  <a:moveTo>
                    <a:pt x="480" y="0"/>
                  </a:moveTo>
                  <a:cubicBezTo>
                    <a:pt x="455" y="21"/>
                    <a:pt x="379" y="84"/>
                    <a:pt x="327" y="123"/>
                  </a:cubicBezTo>
                  <a:cubicBezTo>
                    <a:pt x="282" y="153"/>
                    <a:pt x="221" y="174"/>
                    <a:pt x="168" y="234"/>
                  </a:cubicBezTo>
                  <a:cubicBezTo>
                    <a:pt x="115" y="294"/>
                    <a:pt x="30" y="383"/>
                    <a:pt x="15" y="489"/>
                  </a:cubicBezTo>
                  <a:cubicBezTo>
                    <a:pt x="0" y="595"/>
                    <a:pt x="50" y="822"/>
                    <a:pt x="78" y="852"/>
                  </a:cubicBezTo>
                  <a:cubicBezTo>
                    <a:pt x="106" y="882"/>
                    <a:pt x="330" y="888"/>
                    <a:pt x="399" y="864"/>
                  </a:cubicBezTo>
                  <a:cubicBezTo>
                    <a:pt x="468" y="840"/>
                    <a:pt x="593" y="758"/>
                    <a:pt x="669" y="660"/>
                  </a:cubicBezTo>
                  <a:cubicBezTo>
                    <a:pt x="745" y="562"/>
                    <a:pt x="814" y="337"/>
                    <a:pt x="852" y="252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2508456" y="1735873"/>
              <a:ext cx="888491" cy="882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l-GR" altLang="el-GR" sz="4800" b="1" dirty="0">
                  <a:solidFill>
                    <a:srgbClr val="FFFFFF"/>
                  </a:solidFill>
                  <a:latin typeface="Georgia" pitchFamily="18" charset="0"/>
                </a:rPr>
                <a:t>Α</a:t>
              </a:r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1125861" y="1758950"/>
              <a:ext cx="888491" cy="882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l-GR" altLang="el-GR" sz="4800" b="1" dirty="0">
                  <a:solidFill>
                    <a:srgbClr val="FFFFFF"/>
                  </a:solidFill>
                  <a:latin typeface="Georgia" pitchFamily="18" charset="0"/>
                </a:rPr>
                <a:t>Β</a:t>
              </a:r>
            </a:p>
          </p:txBody>
        </p:sp>
      </p:grp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952656" y="6309320"/>
            <a:ext cx="2043399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l-GR" sz="2000" b="1" dirty="0" err="1">
                <a:latin typeface="+mj-lt"/>
              </a:rPr>
              <a:t>Ngan</a:t>
            </a:r>
            <a:r>
              <a:rPr lang="en-US" altLang="el-GR" sz="2000" b="1" dirty="0">
                <a:latin typeface="+mj-lt"/>
              </a:rPr>
              <a:t> et al.</a:t>
            </a:r>
            <a:r>
              <a:rPr lang="el-GR" altLang="el-GR" sz="2000" b="1" dirty="0">
                <a:latin typeface="+mj-lt"/>
              </a:rPr>
              <a:t>, </a:t>
            </a:r>
            <a:r>
              <a:rPr lang="el-GR" altLang="el-GR" sz="2000" b="1" dirty="0" smtClean="0">
                <a:latin typeface="+mj-lt"/>
              </a:rPr>
              <a:t>2000.</a:t>
            </a:r>
            <a:endParaRPr lang="el-GR" altLang="el-GR" sz="20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73041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lh3.googleusercontent.com/PNZxEAejWArHq966tASuiagT3fLfcRNpHtGSRlWdRgxT5WIqxeETP88aGcdkvcI6AUgzd7t3FclDOhuqZkSNgw9jH7zWJl49x-Oj9X5NgONWEzSniQt6EMI8AzDktQqRB_LL2Cuo7yeEs-w_p1HQRMptj9DfUVawS4TQykPlDZgpuRifCNhc54oNacq80qf7ska8S5oeieplF-p5yIqPCwch4ee06T5tcGBWtnOWE7HWbxPDJCO7uqte1UIYl9UfK-lfi3YAvQ3YFlpN8sFHOXdqtzlxeNQVwD73S3uXr5L2bF_bZOLMu_USUBdcli5dbQUbhiNFJWnTScpkNfFuRUzmAbQe4sf-YylSocfoEu_hiDgtKj-aUWNtEaoMg_qojl2jeKiRpm8xeHiuHPtLeTiBoLoqCHjPdf__RTpYst4U3cgGg7SsG_eFQUNTCYNH3-KnXEoi0hnOBeNI6FeQZ5Ld5o9jjrqdK2oIPanC0ObsuAH6r9GsSn6IlYk94Lh1MBf_8xFF3ZsilL-cJ0KKCicmcqGqae-RrzLLZvGaYXEML6MlNB0zBl0guhpv106Xnd0CxQUiWbUdD1e2DusaY1SCnFFA0OgsyLYEytHQRCziZFQE1kFKeYR4Gj1CwcXCRhxvq5-0pXUFMMiU5l1qarillAQRrlPMpD_-7qnw88EJ37oAe2CtN9jPDQVimlQ=w1124-h843-no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000232" y="1928802"/>
            <a:ext cx="4857784" cy="392909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7500"/>
          </a:bodyPr>
          <a:lstStyle/>
          <a:p>
            <a:pPr lvl="0">
              <a:defRPr/>
            </a:pPr>
            <a:r>
              <a:rPr lang="el-GR" sz="3200" b="1" dirty="0" smtClean="0"/>
              <a:t>Ερώτηση 5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3 - Δεξιό βέλος"/>
          <p:cNvSpPr/>
          <p:nvPr/>
        </p:nvSpPr>
        <p:spPr>
          <a:xfrm>
            <a:off x="5357818" y="4214818"/>
            <a:ext cx="35719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5 - Δεξιό βέλος"/>
          <p:cNvSpPr/>
          <p:nvPr/>
        </p:nvSpPr>
        <p:spPr>
          <a:xfrm flipH="1">
            <a:off x="3286116" y="4214818"/>
            <a:ext cx="35719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88640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Ερώτηση</a:t>
            </a:r>
            <a:r>
              <a:rPr kumimoji="0" lang="el-GR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5</a:t>
            </a:r>
            <a:r>
              <a:rPr kumimoji="0" lang="el-G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5022272" y="0"/>
            <a:ext cx="12172853" cy="916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5"/>
          <p:cNvGrpSpPr/>
          <p:nvPr/>
        </p:nvGrpSpPr>
        <p:grpSpPr>
          <a:xfrm>
            <a:off x="1907704" y="3717032"/>
            <a:ext cx="5760640" cy="2952328"/>
            <a:chOff x="1331640" y="1598797"/>
            <a:chExt cx="6928825" cy="3990443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1331640" y="1598797"/>
              <a:ext cx="6928825" cy="3990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Down Arrow 4"/>
            <p:cNvSpPr/>
            <p:nvPr/>
          </p:nvSpPr>
          <p:spPr>
            <a:xfrm>
              <a:off x="3491880" y="2348880"/>
              <a:ext cx="144016" cy="288032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pic>
        <p:nvPicPr>
          <p:cNvPr id="18434" name="Picture 2" descr="Αποτέλεσμα εικόνας για submerged primary teeth panoramic Xray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907703" y="980729"/>
            <a:ext cx="5752511" cy="2664295"/>
          </a:xfrm>
          <a:prstGeom prst="rect">
            <a:avLst/>
          </a:prstGeom>
          <a:noFill/>
        </p:spPr>
      </p:pic>
      <p:sp>
        <p:nvSpPr>
          <p:cNvPr id="8" name="Down Arrow 7"/>
          <p:cNvSpPr/>
          <p:nvPr/>
        </p:nvSpPr>
        <p:spPr>
          <a:xfrm>
            <a:off x="3856132" y="2348880"/>
            <a:ext cx="119735" cy="21310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Down Arrow 8"/>
          <p:cNvSpPr/>
          <p:nvPr/>
        </p:nvSpPr>
        <p:spPr>
          <a:xfrm>
            <a:off x="5388369" y="2351804"/>
            <a:ext cx="119735" cy="21310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dirty="0" smtClean="0"/>
              <a:t>Η παρέμβαση πρέπει να ωφελεί και να μην βλάπτει</a:t>
            </a:r>
            <a:endParaRPr lang="el-GR" sz="2800" b="1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l-GR" sz="2000" b="1" dirty="0" smtClean="0"/>
          </a:p>
          <a:p>
            <a:pPr>
              <a:buNone/>
            </a:pPr>
            <a:r>
              <a:rPr lang="el-GR" sz="2000" b="1" dirty="0" smtClean="0"/>
              <a:t>	Πότε: 7-8 στα κορίτσια και 8-9 στα αγόρια</a:t>
            </a:r>
            <a:endParaRPr lang="el-GR" sz="2000" dirty="0"/>
          </a:p>
        </p:txBody>
      </p:sp>
      <p:pic>
        <p:nvPicPr>
          <p:cNvPr id="2050" name="Picture 2" descr="Amedeo Modigliani, Alice, 1915 - Collecting Stamps - PostBeeld ..."/>
          <p:cNvPicPr>
            <a:picLocks noChangeAspect="1" noChangeArrowheads="1"/>
          </p:cNvPicPr>
          <p:nvPr/>
        </p:nvPicPr>
        <p:blipFill>
          <a:blip r:embed="rId3" cstate="screen"/>
          <a:srcRect l="15958" r="12233"/>
          <a:stretch>
            <a:fillRect/>
          </a:stretch>
        </p:blipFill>
        <p:spPr bwMode="auto">
          <a:xfrm>
            <a:off x="1142976" y="3000372"/>
            <a:ext cx="1285884" cy="2552700"/>
          </a:xfrm>
          <a:prstGeom prst="rect">
            <a:avLst/>
          </a:prstGeom>
          <a:noFill/>
        </p:spPr>
      </p:pic>
      <p:pic>
        <p:nvPicPr>
          <p:cNvPr id="2052" name="Picture 4" descr="Amedeo Modigliani | Boy in a Striped Sweater | The Met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357422" y="3012269"/>
            <a:ext cx="1500198" cy="25289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b="1" dirty="0" smtClean="0"/>
              <a:t>Ερώτηση 6</a:t>
            </a:r>
            <a:endParaRPr lang="el-GR" sz="3200" b="1" dirty="0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633668" y="2285992"/>
            <a:ext cx="2367488" cy="1889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311851" y="2285992"/>
            <a:ext cx="2260413" cy="193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42844" y="2285992"/>
            <a:ext cx="2018851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214546" y="2285992"/>
            <a:ext cx="2049894" cy="193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285984" y="6274378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 err="1"/>
              <a:t>Schour</a:t>
            </a:r>
            <a:r>
              <a:rPr lang="el-GR" b="1" dirty="0"/>
              <a:t> &amp; </a:t>
            </a:r>
            <a:r>
              <a:rPr lang="el-GR" b="1" dirty="0" err="1"/>
              <a:t>Massler</a:t>
            </a:r>
            <a:r>
              <a:rPr lang="el-GR" b="1" dirty="0"/>
              <a:t> </a:t>
            </a:r>
            <a:r>
              <a:rPr lang="el-GR" b="1" dirty="0" err="1" smtClean="0"/>
              <a:t>Diagram</a:t>
            </a:r>
            <a:r>
              <a:rPr lang="en-US" b="1" dirty="0" smtClean="0"/>
              <a:t> (1941)</a:t>
            </a:r>
            <a:endParaRPr lang="el-GR" b="1" dirty="0"/>
          </a:p>
        </p:txBody>
      </p:sp>
      <p:sp>
        <p:nvSpPr>
          <p:cNvPr id="9" name="8 - Ορθογώνιο"/>
          <p:cNvSpPr/>
          <p:nvPr/>
        </p:nvSpPr>
        <p:spPr>
          <a:xfrm>
            <a:off x="2658903" y="4357694"/>
            <a:ext cx="1270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b="1" dirty="0" err="1" smtClean="0"/>
              <a:t>Age</a:t>
            </a:r>
            <a:r>
              <a:rPr lang="el-GR" b="1" dirty="0" smtClean="0"/>
              <a:t> </a:t>
            </a:r>
            <a:r>
              <a:rPr lang="en-US" b="1" dirty="0" smtClean="0"/>
              <a:t>9 Years</a:t>
            </a:r>
            <a:endParaRPr lang="el-GR" b="1" dirty="0"/>
          </a:p>
        </p:txBody>
      </p:sp>
      <p:sp>
        <p:nvSpPr>
          <p:cNvPr id="10" name="9 - Ορθογώνιο"/>
          <p:cNvSpPr/>
          <p:nvPr/>
        </p:nvSpPr>
        <p:spPr>
          <a:xfrm>
            <a:off x="500034" y="4369836"/>
            <a:ext cx="1270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b="1" dirty="0" err="1" smtClean="0"/>
              <a:t>Age</a:t>
            </a:r>
            <a:r>
              <a:rPr lang="el-GR" b="1" dirty="0" smtClean="0"/>
              <a:t> 7 </a:t>
            </a:r>
            <a:r>
              <a:rPr lang="en-US" b="1" dirty="0" smtClean="0"/>
              <a:t>Years</a:t>
            </a:r>
            <a:endParaRPr lang="el-GR" b="1" dirty="0"/>
          </a:p>
        </p:txBody>
      </p:sp>
      <p:sp>
        <p:nvSpPr>
          <p:cNvPr id="11" name="10 - Ορθογώνιο"/>
          <p:cNvSpPr/>
          <p:nvPr/>
        </p:nvSpPr>
        <p:spPr>
          <a:xfrm>
            <a:off x="4827898" y="4357694"/>
            <a:ext cx="138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b="1" dirty="0" err="1" smtClean="0"/>
              <a:t>Age</a:t>
            </a:r>
            <a:r>
              <a:rPr lang="el-GR" b="1" dirty="0" smtClean="0"/>
              <a:t> 10</a:t>
            </a:r>
            <a:r>
              <a:rPr lang="en-US" b="1" dirty="0" smtClean="0"/>
              <a:t> Years</a:t>
            </a:r>
            <a:endParaRPr lang="el-GR" b="1" dirty="0"/>
          </a:p>
        </p:txBody>
      </p:sp>
      <p:sp>
        <p:nvSpPr>
          <p:cNvPr id="12" name="11 - Ορθογώνιο"/>
          <p:cNvSpPr/>
          <p:nvPr/>
        </p:nvSpPr>
        <p:spPr>
          <a:xfrm>
            <a:off x="7185352" y="4357694"/>
            <a:ext cx="138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b="1" dirty="0" err="1" smtClean="0"/>
              <a:t>Age</a:t>
            </a:r>
            <a:r>
              <a:rPr lang="el-GR" b="1" dirty="0" smtClean="0"/>
              <a:t> 12</a:t>
            </a:r>
            <a:r>
              <a:rPr lang="en-US" b="1" dirty="0" smtClean="0"/>
              <a:t> Years</a:t>
            </a:r>
            <a:endParaRPr lang="el-G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/>
          <p:cNvGrpSpPr/>
          <p:nvPr/>
        </p:nvGrpSpPr>
        <p:grpSpPr>
          <a:xfrm>
            <a:off x="1285852" y="3429000"/>
            <a:ext cx="7128792" cy="3339298"/>
            <a:chOff x="2638028" y="3429000"/>
            <a:chExt cx="7128792" cy="3339298"/>
          </a:xfrm>
        </p:grpSpPr>
        <p:pic>
          <p:nvPicPr>
            <p:cNvPr id="5" name="Picture 3" descr="F:\Rizakos Axilleas premolar impaction\Rizakos Axilleas Pano 28.8.12.jpg"/>
            <p:cNvPicPr>
              <a:picLocks noChangeAspect="1" noChangeArrowheads="1"/>
            </p:cNvPicPr>
            <p:nvPr/>
          </p:nvPicPr>
          <p:blipFill>
            <a:blip r:embed="rId3" cstate="screen"/>
            <a:srcRect l="874" t="4332" r="4716" b="15124"/>
            <a:stretch>
              <a:fillRect/>
            </a:stretch>
          </p:blipFill>
          <p:spPr bwMode="auto">
            <a:xfrm>
              <a:off x="2638028" y="3429000"/>
              <a:ext cx="7128792" cy="3339298"/>
            </a:xfrm>
            <a:prstGeom prst="rect">
              <a:avLst/>
            </a:prstGeom>
            <a:noFill/>
          </p:spPr>
        </p:pic>
        <p:sp>
          <p:nvSpPr>
            <p:cNvPr id="6" name="5-Point Star 3"/>
            <p:cNvSpPr/>
            <p:nvPr/>
          </p:nvSpPr>
          <p:spPr>
            <a:xfrm>
              <a:off x="5090067" y="5085184"/>
              <a:ext cx="140249" cy="130045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85852" y="44624"/>
            <a:ext cx="7128792" cy="3277723"/>
            <a:chOff x="2638028" y="44624"/>
            <a:chExt cx="7128792" cy="327772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2638028" y="44624"/>
              <a:ext cx="7128792" cy="3277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5-Point Star 4"/>
            <p:cNvSpPr/>
            <p:nvPr/>
          </p:nvSpPr>
          <p:spPr>
            <a:xfrm>
              <a:off x="5158308" y="1916832"/>
              <a:ext cx="140249" cy="130045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0" name="Rectangle 5"/>
            <p:cNvSpPr/>
            <p:nvPr/>
          </p:nvSpPr>
          <p:spPr>
            <a:xfrm>
              <a:off x="8254652" y="2780928"/>
              <a:ext cx="1368152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el-GR" sz="1600" b="1" dirty="0" smtClean="0">
                  <a:ln w="50800"/>
                  <a:solidFill>
                    <a:schemeClr val="bg1"/>
                  </a:solidFill>
                </a:rPr>
                <a:t>8</a:t>
              </a:r>
              <a:r>
                <a:rPr lang="el-GR" sz="1600" b="1" cap="none" spc="0" dirty="0" smtClean="0">
                  <a:ln w="50800"/>
                  <a:solidFill>
                    <a:schemeClr val="bg1"/>
                  </a:solidFill>
                  <a:effectLst/>
                </a:rPr>
                <a:t>-3-2004</a:t>
              </a:r>
              <a:endParaRPr lang="en-US" sz="1600" b="1" cap="none" spc="0" dirty="0">
                <a:ln w="50800"/>
                <a:solidFill>
                  <a:schemeClr val="bg1"/>
                </a:solidFill>
                <a:effectLst/>
              </a:endParaRPr>
            </a:p>
          </p:txBody>
        </p:sp>
      </p:grpSp>
      <p:sp>
        <p:nvSpPr>
          <p:cNvPr id="11" name="Rectangle 6"/>
          <p:cNvSpPr/>
          <p:nvPr/>
        </p:nvSpPr>
        <p:spPr>
          <a:xfrm>
            <a:off x="7000892" y="6330806"/>
            <a:ext cx="1368152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l-GR" sz="1600" b="1" dirty="0" smtClean="0">
                <a:ln w="50800"/>
                <a:solidFill>
                  <a:schemeClr val="bg1"/>
                </a:solidFill>
              </a:rPr>
              <a:t>28</a:t>
            </a:r>
            <a:r>
              <a:rPr lang="el-GR" sz="1600" b="1" cap="none" spc="0" dirty="0" smtClean="0">
                <a:ln w="50800"/>
                <a:solidFill>
                  <a:schemeClr val="bg1"/>
                </a:solidFill>
                <a:effectLst/>
              </a:rPr>
              <a:t>-8-2012</a:t>
            </a:r>
            <a:endParaRPr lang="en-US" sz="1600" b="1" cap="none" spc="0" dirty="0">
              <a:ln w="50800"/>
              <a:solidFill>
                <a:schemeClr val="bg1"/>
              </a:solidFill>
              <a:effectLst/>
            </a:endParaRPr>
          </a:p>
        </p:txBody>
      </p:sp>
      <p:sp>
        <p:nvSpPr>
          <p:cNvPr id="12" name="11 - Δεξιό βέλος"/>
          <p:cNvSpPr/>
          <p:nvPr/>
        </p:nvSpPr>
        <p:spPr>
          <a:xfrm>
            <a:off x="2857488" y="5643578"/>
            <a:ext cx="357190" cy="214314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6020" y="2060848"/>
            <a:ext cx="3781405" cy="516706"/>
          </a:xfrm>
        </p:spPr>
        <p:txBody>
          <a:bodyPr>
            <a:normAutofit/>
          </a:bodyPr>
          <a:lstStyle/>
          <a:p>
            <a:pPr algn="ctr"/>
            <a:r>
              <a:rPr lang="el-GR" sz="2000" b="1" dirty="0" err="1" smtClean="0"/>
              <a:t>Μαρσιποποίηση</a:t>
            </a:r>
            <a:r>
              <a:rPr lang="el-GR" sz="2000" b="1" dirty="0" smtClean="0"/>
              <a:t> κύστης</a:t>
            </a:r>
            <a:endParaRPr lang="el-GR" sz="2000" b="1" dirty="0"/>
          </a:p>
        </p:txBody>
      </p:sp>
      <p:grpSp>
        <p:nvGrpSpPr>
          <p:cNvPr id="3" name="Group 3"/>
          <p:cNvGrpSpPr/>
          <p:nvPr/>
        </p:nvGrpSpPr>
        <p:grpSpPr>
          <a:xfrm>
            <a:off x="214282" y="260648"/>
            <a:ext cx="3763497" cy="2168220"/>
            <a:chOff x="1364661" y="3496632"/>
            <a:chExt cx="5929092" cy="3316744"/>
          </a:xfrm>
        </p:grpSpPr>
        <p:pic>
          <p:nvPicPr>
            <p:cNvPr id="5" name="Picture 3" descr="F:\Rizakos Axilleas premolar impaction\Rizakos Axilleas Pano 28.8.12.jpg"/>
            <p:cNvPicPr>
              <a:picLocks noChangeAspect="1" noChangeArrowheads="1"/>
            </p:cNvPicPr>
            <p:nvPr/>
          </p:nvPicPr>
          <p:blipFill>
            <a:blip r:embed="rId3" cstate="screen"/>
            <a:srcRect l="8413" t="5920" r="15119" b="16172"/>
            <a:stretch>
              <a:fillRect/>
            </a:stretch>
          </p:blipFill>
          <p:spPr bwMode="auto">
            <a:xfrm>
              <a:off x="1364661" y="3496632"/>
              <a:ext cx="5929092" cy="3316744"/>
            </a:xfrm>
            <a:prstGeom prst="rect">
              <a:avLst/>
            </a:prstGeom>
            <a:noFill/>
          </p:spPr>
        </p:pic>
        <p:sp>
          <p:nvSpPr>
            <p:cNvPr id="6" name="5-Point Star 5"/>
            <p:cNvSpPr/>
            <p:nvPr/>
          </p:nvSpPr>
          <p:spPr>
            <a:xfrm>
              <a:off x="3347864" y="5085184"/>
              <a:ext cx="144016" cy="144016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14282" y="4501507"/>
            <a:ext cx="3786214" cy="2070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flipV="1">
            <a:off x="2153896" y="2764551"/>
            <a:ext cx="1846600" cy="1653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11"/>
          <p:cNvGrpSpPr/>
          <p:nvPr/>
        </p:nvGrpSpPr>
        <p:grpSpPr>
          <a:xfrm>
            <a:off x="4214810" y="2571445"/>
            <a:ext cx="4462715" cy="1857688"/>
            <a:chOff x="2720687" y="428419"/>
            <a:chExt cx="6128992" cy="2247401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5950395" y="428419"/>
              <a:ext cx="2899284" cy="2247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7" cstate="screen"/>
            <a:srcRect r="-853"/>
            <a:stretch>
              <a:fillRect/>
            </a:stretch>
          </p:blipFill>
          <p:spPr bwMode="auto">
            <a:xfrm>
              <a:off x="2720687" y="428419"/>
              <a:ext cx="3445733" cy="224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" name="Picture 2" descr="C:\Users\Vastardi\Google Drive\Desktop\Rizakos Axilleas premolar impaction\Rizakos Axilleas CT 7.9.12\scan0002.jpg"/>
          <p:cNvPicPr>
            <a:picLocks noChangeAspect="1" noChangeArrowheads="1"/>
          </p:cNvPicPr>
          <p:nvPr/>
        </p:nvPicPr>
        <p:blipFill>
          <a:blip r:embed="rId8" cstate="screen"/>
          <a:srcRect l="12818" t="57104" r="10845" b="3975"/>
          <a:stretch>
            <a:fillRect/>
          </a:stretch>
        </p:blipFill>
        <p:spPr bwMode="auto">
          <a:xfrm>
            <a:off x="6500826" y="270908"/>
            <a:ext cx="2138853" cy="1729332"/>
          </a:xfrm>
          <a:prstGeom prst="rect">
            <a:avLst/>
          </a:prstGeom>
          <a:noFill/>
        </p:spPr>
      </p:pic>
      <p:pic>
        <p:nvPicPr>
          <p:cNvPr id="14" name="Picture 2" descr="C:\Users\Vastardi\Google Drive\Desktop\Rizakos Axilleas premolar impaction\Rizakos Axilleas CT 7.9.12\scan0002.jpg"/>
          <p:cNvPicPr>
            <a:picLocks noChangeAspect="1" noChangeArrowheads="1"/>
          </p:cNvPicPr>
          <p:nvPr/>
        </p:nvPicPr>
        <p:blipFill>
          <a:blip r:embed="rId8" cstate="screen"/>
          <a:srcRect l="11870" t="3843" r="2363" b="57402"/>
          <a:stretch>
            <a:fillRect/>
          </a:stretch>
        </p:blipFill>
        <p:spPr bwMode="auto">
          <a:xfrm>
            <a:off x="4214810" y="270909"/>
            <a:ext cx="2314167" cy="1729331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 flipH="1">
            <a:off x="200687" y="2765795"/>
            <a:ext cx="1954946" cy="166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F:\Rizakos Axilleas premolar impaction\Rizakos Axilleas 1.13-6mo after surg.jpg"/>
          <p:cNvPicPr>
            <a:picLocks noChangeAspect="1" noChangeArrowheads="1"/>
          </p:cNvPicPr>
          <p:nvPr/>
        </p:nvPicPr>
        <p:blipFill>
          <a:blip r:embed="rId10" cstate="screen"/>
          <a:srcRect r="2757" b="8876"/>
          <a:stretch>
            <a:fillRect/>
          </a:stretch>
        </p:blipFill>
        <p:spPr bwMode="auto">
          <a:xfrm>
            <a:off x="4143372" y="5030820"/>
            <a:ext cx="1600883" cy="1458163"/>
          </a:xfrm>
          <a:prstGeom prst="rect">
            <a:avLst/>
          </a:prstGeom>
          <a:noFill/>
        </p:spPr>
      </p:pic>
      <p:pic>
        <p:nvPicPr>
          <p:cNvPr id="23" name="Picture 4" descr="F:\Rizakos Axilleas premolar impaction\Rizakos Axilleas 45 29.10.13.jpg"/>
          <p:cNvPicPr>
            <a:picLocks noChangeAspect="1" noChangeArrowheads="1"/>
          </p:cNvPicPr>
          <p:nvPr/>
        </p:nvPicPr>
        <p:blipFill>
          <a:blip r:embed="rId11" cstate="screen"/>
          <a:srcRect l="3982" b="3494"/>
          <a:stretch>
            <a:fillRect/>
          </a:stretch>
        </p:blipFill>
        <p:spPr bwMode="auto">
          <a:xfrm>
            <a:off x="5727471" y="5030819"/>
            <a:ext cx="1630611" cy="1458164"/>
          </a:xfrm>
          <a:prstGeom prst="rect">
            <a:avLst/>
          </a:prstGeom>
          <a:noFill/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7369544" y="5000636"/>
            <a:ext cx="1488736" cy="1488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Isosceles Triangle 24"/>
          <p:cNvSpPr/>
          <p:nvPr/>
        </p:nvSpPr>
        <p:spPr>
          <a:xfrm>
            <a:off x="8174333" y="6163351"/>
            <a:ext cx="112443" cy="299982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740349" y="4429132"/>
            <a:ext cx="3781405" cy="51670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400" b="1" dirty="0" smtClean="0">
                <a:latin typeface="+mj-lt"/>
                <a:ea typeface="+mj-ea"/>
                <a:cs typeface="+mj-cs"/>
              </a:rPr>
              <a:t>Ορθοδοντική έλξη προγομφίου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196374" y="2269352"/>
            <a:ext cx="3781405" cy="5167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000" b="1" dirty="0" smtClean="0">
                <a:latin typeface="+mj-lt"/>
                <a:ea typeface="+mj-ea"/>
                <a:cs typeface="+mj-cs"/>
              </a:rPr>
              <a:t>Οδοντοφόρος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κύστη #45</a:t>
            </a:r>
            <a:endParaRPr kumimoji="0" lang="el-GR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Eleni\Google Drive\Desktop\ΑΝΑΓΝΩΣΤΟΠΟΥΛΟΥ ΒΕΝΙΑ\ΑΝΑΓΝΩΣΤΟΠΟΥΛΟΥ ΒΕΝΙΑ ΠΡΟΣΘΙΑ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071802" y="1357298"/>
            <a:ext cx="2847323" cy="1714512"/>
          </a:xfrm>
          <a:prstGeom prst="rect">
            <a:avLst/>
          </a:prstGeom>
          <a:noFill/>
        </p:spPr>
      </p:pic>
      <p:pic>
        <p:nvPicPr>
          <p:cNvPr id="5" name="Picture 2" descr="C:\Users\Eleni\Google Drive\Desktop\ΑΝΑΓΝΩΣΤΟΠΟΥΛΟΥ ΒΕΝΙΑ\ΑΝΑΓΝΩΣΤΟΠΟΥΛΟΥ ΒΕΝΙΑ ΑΡΙΣΤΕΡΑ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000760" y="1357298"/>
            <a:ext cx="2928958" cy="1714512"/>
          </a:xfrm>
          <a:prstGeom prst="rect">
            <a:avLst/>
          </a:prstGeom>
          <a:noFill/>
        </p:spPr>
      </p:pic>
      <p:pic>
        <p:nvPicPr>
          <p:cNvPr id="6" name="Picture 3" descr="C:\Users\Eleni\Google Drive\Desktop\ΑΝΑΓΝΩΣΤΟΠΟΥΛΟΥ ΒΕΝΙΑ\ΑΝΑΓΝΩΣΤΟΠΟΥΛΟΥ ΒΕΝΙΑ ΔΕΞΙΑ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14314" y="1357298"/>
            <a:ext cx="2786050" cy="1714512"/>
          </a:xfrm>
          <a:prstGeom prst="rect">
            <a:avLst/>
          </a:prstGeom>
          <a:noFill/>
        </p:spPr>
      </p:pic>
      <p:pic>
        <p:nvPicPr>
          <p:cNvPr id="7" name="Picture 4" descr="C:\Users\Eleni\Google Drive\Desktop\ΑΝΑΓΝΩΣΤΟΠΟΥΛΟΥ ΒΕΝΙΑ\ΑΝΑΓΝΩΣΤΟΠΟΥΛΟΥ ΒΕΝΙΑ ΑΝΩ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 flipH="1">
            <a:off x="1357290" y="4161028"/>
            <a:ext cx="3157288" cy="2536473"/>
          </a:xfrm>
          <a:prstGeom prst="rect">
            <a:avLst/>
          </a:prstGeom>
          <a:noFill/>
        </p:spPr>
      </p:pic>
      <p:pic>
        <p:nvPicPr>
          <p:cNvPr id="8" name="Picture 5" descr="C:\Users\Eleni\Google Drive\Desktop\ΑΝΑΓΝΩΣΤΟΠΟΥΛΟΥ ΒΕΝΙΑ\ΑΝΑΓΝΩΣΤΟΠΟΥΛΟΥ ΒΕΝΙΑ ΚΑΤΩ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 rot="10800000" flipH="1">
            <a:off x="4572001" y="4161027"/>
            <a:ext cx="3050863" cy="25364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Eleni\Google Drive\Desktop\ΑΝΑΓΝΩΣΤΟΠΟΥΛΟΥ ΡΑΝΙΑ ΑΝΩ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720" y="3286124"/>
            <a:ext cx="4071966" cy="3242745"/>
          </a:xfrm>
          <a:prstGeom prst="rect">
            <a:avLst/>
          </a:prstGeom>
          <a:noFill/>
        </p:spPr>
      </p:pic>
      <p:pic>
        <p:nvPicPr>
          <p:cNvPr id="34819" name="Picture 3" descr="C:\Users\Eleni\Google Drive\Desktop\ΑΝΑΓΝΩΣΤΟΠΟΥΛΟΥ ΡΑΝΙΑ ΚΑΤΩ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581720" y="3286124"/>
            <a:ext cx="4308831" cy="3242744"/>
          </a:xfrm>
          <a:prstGeom prst="rect">
            <a:avLst/>
          </a:prstGeom>
          <a:noFill/>
        </p:spPr>
      </p:pic>
      <p:pic>
        <p:nvPicPr>
          <p:cNvPr id="34820" name="Picture 4" descr="C:\Users\Eleni\Google Drive\Desktop\ΑΝΑΓΝΩΣΤΟΠΟΥΛΟΥ ΡΑΝΙΑ ΠΡΟΣΘΙΑ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85720" y="500042"/>
            <a:ext cx="5000628" cy="2542402"/>
          </a:xfrm>
          <a:prstGeom prst="rect">
            <a:avLst/>
          </a:prstGeom>
          <a:noFill/>
        </p:spPr>
      </p:pic>
      <p:pic>
        <p:nvPicPr>
          <p:cNvPr id="34821" name="Picture 5" descr="C:\Users\Eleni\Google Drive\Desktop\ΑΝΑΓΝΩΣΤΟΠΟΥΛΟΥ ΡΑΝΙΑ ΕΞΕΛΙΚΤΡΑ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332135" y="500042"/>
            <a:ext cx="3526113" cy="25424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C:\Users\Eleni\Google Drive\Desktop\ΚΑΡΑΙΣΑΡΙΔΗΣ ΑΡΙΣΤΕΡΑ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072198" y="561485"/>
            <a:ext cx="2928958" cy="1653069"/>
          </a:xfrm>
          <a:prstGeom prst="rect">
            <a:avLst/>
          </a:prstGeom>
          <a:noFill/>
        </p:spPr>
      </p:pic>
      <p:pic>
        <p:nvPicPr>
          <p:cNvPr id="32772" name="Picture 4" descr="C:\Users\Eleni\Google Drive\Desktop\ΚΑΡΑΙΣΑΡΙΔΗΣ ΠΡΟΣΘΙΑ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016199" y="561487"/>
            <a:ext cx="2913123" cy="1647270"/>
          </a:xfrm>
          <a:prstGeom prst="rect">
            <a:avLst/>
          </a:prstGeom>
          <a:noFill/>
        </p:spPr>
      </p:pic>
      <p:pic>
        <p:nvPicPr>
          <p:cNvPr id="32773" name="Picture 5" descr="C:\Users\Eleni\Google Drive\Desktop\ΚΑΡΑΙΣΑΡΙΔΗΣ ΔΕΞΙΑ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1406" y="561486"/>
            <a:ext cx="2786082" cy="1634495"/>
          </a:xfrm>
          <a:prstGeom prst="rect">
            <a:avLst/>
          </a:prstGeom>
          <a:noFill/>
        </p:spPr>
      </p:pic>
      <p:pic>
        <p:nvPicPr>
          <p:cNvPr id="32774" name="Picture 6" descr="C:\Users\Eleni\Google Drive\Desktop\ΚΑΡΑΙΣΑΡΙΔΗΣ ΠΡΟΣΘΙΑ ΜΕ ΜΗΧΑΝΗΜΑ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000364" y="2268532"/>
            <a:ext cx="2928958" cy="1803410"/>
          </a:xfrm>
          <a:prstGeom prst="rect">
            <a:avLst/>
          </a:prstGeom>
          <a:noFill/>
        </p:spPr>
      </p:pic>
      <p:pic>
        <p:nvPicPr>
          <p:cNvPr id="32775" name="Picture 7" descr="C:\Users\Eleni\Google Drive\Desktop\ΚΑΡΑΙΣΑΡΙΔΗΣ ΕΝΕΡΓΟΠΟΙΗΤΗΣ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072198" y="2285992"/>
            <a:ext cx="2938095" cy="1785950"/>
          </a:xfrm>
          <a:prstGeom prst="rect">
            <a:avLst/>
          </a:prstGeom>
          <a:noFill/>
        </p:spPr>
      </p:pic>
      <p:pic>
        <p:nvPicPr>
          <p:cNvPr id="32776" name="Picture 8" descr="C:\Users\Eleni\Google Drive\Desktop\ΚΑΡΑΙΣΑΡΙΔΗΣ ΜΟΝΟ ΕΝΕΡΓΟΠΟΙΗΤΗΣ. ΠΡΟΣΘΙΑ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71406" y="2285992"/>
            <a:ext cx="2786082" cy="1785950"/>
          </a:xfrm>
          <a:prstGeom prst="rect">
            <a:avLst/>
          </a:prstGeom>
          <a:noFill/>
        </p:spPr>
      </p:pic>
      <p:pic>
        <p:nvPicPr>
          <p:cNvPr id="1026" name="Picture 2" descr="C:\Users\Eleni\Google Drive\Desktop\κάτω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4572000" y="4210073"/>
            <a:ext cx="3314264" cy="2362199"/>
          </a:xfrm>
          <a:prstGeom prst="rect">
            <a:avLst/>
          </a:prstGeom>
          <a:noFill/>
        </p:spPr>
      </p:pic>
      <p:pic>
        <p:nvPicPr>
          <p:cNvPr id="1027" name="Picture 3" descr="C:\Users\Eleni\Downloads\άνω.jp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1213659" y="4210073"/>
            <a:ext cx="3215465" cy="23621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Eleni\Google Drive\Desktop\βαθειά δήξη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42976" y="1366245"/>
            <a:ext cx="7072362" cy="44202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lh3.googleusercontent.com/tVis8L4jV5PnaKUwCT4BwU5YM1aHB7MNm5ExRrueHMLLLI9fH9JQQd9kQWhdZZpaefWgxRRA8LB8l7XqUuDsljVDSgz-kb9KINk_bvpFtqW1cLaTY4KedJyf--VbzJ-hBLxGvtwNUI9xfBa91-d_Y6_yMA0_0mpSI4gBmsVzs7drCOSsEIpnwim57gd9hRyF-kdJSu3DgY2POP9wZEDOhifoxLACQ-OkCLvbeMlx-qpj1i3rd87itlcdFVf_PAPLf4_YRbnUk-dEBiQlzX3eiKR7ftoPVQMBPAGbzBNtvyeChki9gLta2ct_q057QxYTEuNBEqH0dfQ2NtOg764nphHEszz1DqIMJuzMKakXsl4eGZ1uTJ0t7c8tifYQkmTbJWh1a7VR34yhU3fGyZ9KjAsVruR8aAmh6T09n1mHZP-tXowUb_W31sxUdVp4bx1CgWVEc7Flyj0tQ6cjDUG8EX077Hzs4NU_wRq8e94PYpnM_oTFX_uEy_Rikal6YRDEYanM1ZAwZ0gOFCkc9on8A5o3KtGJe6nKqmT07G5jGyVwbHfrwKBHkN6svWnM5eZ5V6Kjtv6dG82dwEK6JxxqkDBFUdr9yYD3eiGYiWJhaBn00jug0uwIxGnfrNZ8zeplYqfdIxonbxKSrJf9PV7nMyp7h4tNzbuAYWaECnBy_0LQHo6Y_u85QIU4X3wcAnc=w1124-h843-n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285984" y="3571876"/>
            <a:ext cx="4500594" cy="2972090"/>
          </a:xfrm>
          <a:prstGeom prst="rect">
            <a:avLst/>
          </a:prstGeom>
          <a:noFill/>
        </p:spPr>
      </p:pic>
      <p:pic>
        <p:nvPicPr>
          <p:cNvPr id="2050" name="Picture 2" descr="C:\Users\Eleni\Google Drive\Desktop\ΑΝΘΙΜΟΣ ΝΙΚΟΛΑΣ 10.19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14282" y="1000108"/>
            <a:ext cx="4301620" cy="2143140"/>
          </a:xfrm>
          <a:prstGeom prst="rect">
            <a:avLst/>
          </a:prstGeom>
          <a:noFill/>
        </p:spPr>
      </p:pic>
      <p:pic>
        <p:nvPicPr>
          <p:cNvPr id="2052" name="Picture 4" descr="C:\Users\Eleni\Downloads\ΑΝΘΙΜΟΣ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30150" y="1000108"/>
            <a:ext cx="4371006" cy="2143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/>
          <a:srcRect l="12199" t="23319" r="4032"/>
          <a:stretch>
            <a:fillRect/>
          </a:stretch>
        </p:blipFill>
        <p:spPr bwMode="auto">
          <a:xfrm>
            <a:off x="899592" y="3645024"/>
            <a:ext cx="741682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screen"/>
          <a:srcRect l="12649" t="24028" r="4359"/>
          <a:stretch>
            <a:fillRect/>
          </a:stretch>
        </p:blipFill>
        <p:spPr bwMode="auto">
          <a:xfrm>
            <a:off x="899592" y="332629"/>
            <a:ext cx="7416824" cy="316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own Arrow 8"/>
          <p:cNvSpPr/>
          <p:nvPr/>
        </p:nvSpPr>
        <p:spPr>
          <a:xfrm>
            <a:off x="5220072" y="1844824"/>
            <a:ext cx="216024" cy="216024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TextBox 7"/>
          <p:cNvSpPr txBox="1"/>
          <p:nvPr/>
        </p:nvSpPr>
        <p:spPr>
          <a:xfrm>
            <a:off x="1187624" y="3068960"/>
            <a:ext cx="1039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 smtClean="0">
                <a:solidFill>
                  <a:schemeClr val="bg1">
                    <a:lumMod val="65000"/>
                  </a:schemeClr>
                </a:solidFill>
              </a:rPr>
              <a:t>15-4-2016</a:t>
            </a:r>
            <a:endParaRPr lang="el-GR" sz="16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59632" y="6330806"/>
            <a:ext cx="1039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 smtClean="0">
                <a:solidFill>
                  <a:schemeClr val="bg1">
                    <a:lumMod val="65000"/>
                  </a:schemeClr>
                </a:solidFill>
              </a:rPr>
              <a:t>2-11-2016</a:t>
            </a:r>
            <a:endParaRPr lang="el-GR" sz="16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40944" y="2348880"/>
            <a:ext cx="371503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44008" y="332656"/>
            <a:ext cx="374441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11560" y="332656"/>
            <a:ext cx="374441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644008" y="2348880"/>
            <a:ext cx="374441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493589" y="3872081"/>
            <a:ext cx="8640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9-4-2005</a:t>
            </a:r>
            <a:endParaRPr lang="el-GR" sz="12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44401" y="1999873"/>
            <a:ext cx="885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24-2-2004</a:t>
            </a:r>
            <a:endParaRPr lang="el-GR" sz="12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28992" y="1927865"/>
            <a:ext cx="885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11-7-2003</a:t>
            </a:r>
            <a:endParaRPr lang="el-GR" sz="12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30743" y="3933056"/>
            <a:ext cx="8274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15-2-2006</a:t>
            </a:r>
            <a:endParaRPr lang="el-GR" sz="1200" b="1" dirty="0">
              <a:solidFill>
                <a:schemeClr val="bg1"/>
              </a:solidFill>
            </a:endParaRPr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11560" y="4365104"/>
            <a:ext cx="374441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4644008" y="4365104"/>
            <a:ext cx="374441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3428992" y="5877272"/>
            <a:ext cx="8274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18-7-2007</a:t>
            </a:r>
            <a:endParaRPr lang="el-GR" sz="12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30743" y="5888305"/>
            <a:ext cx="8274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11-5-2012</a:t>
            </a:r>
            <a:endParaRPr lang="el-GR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368412"/>
          </a:xfrm>
        </p:spPr>
        <p:txBody>
          <a:bodyPr>
            <a:normAutofit/>
          </a:bodyPr>
          <a:lstStyle/>
          <a:p>
            <a:r>
              <a:rPr lang="el-GR" sz="3600" b="1" dirty="0" smtClean="0"/>
              <a:t>Στόχοι θεραπείας</a:t>
            </a:r>
            <a:br>
              <a:rPr lang="el-GR" sz="3600" b="1" dirty="0" smtClean="0"/>
            </a:br>
            <a:r>
              <a:rPr lang="el-GR" sz="1100" dirty="0" smtClean="0"/>
              <a:t/>
            </a:r>
            <a:br>
              <a:rPr lang="el-GR" sz="1100" dirty="0" smtClean="0"/>
            </a:br>
            <a:r>
              <a:rPr lang="el-GR" sz="2200" dirty="0" smtClean="0"/>
              <a:t>(</a:t>
            </a:r>
            <a:r>
              <a:rPr lang="el-GR" sz="2200" dirty="0" smtClean="0">
                <a:solidFill>
                  <a:schemeClr val="accent1"/>
                </a:solidFill>
              </a:rPr>
              <a:t>ΚΑΤΑΣΤΑΛΤΙΚΗ ή ΑΝΑΧΑΙΤΙΣΤΙΚΗ ή ΠΡΩΙΜΗ ή ΠΡΩΤΗ ΦΑΣΗ</a:t>
            </a:r>
            <a:r>
              <a:rPr lang="el-GR" sz="2200" dirty="0" smtClean="0"/>
              <a:t>)</a:t>
            </a:r>
            <a:endParaRPr lang="el-GR" sz="22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528638" y="2189185"/>
            <a:ext cx="8043890" cy="4525963"/>
          </a:xfrm>
        </p:spPr>
        <p:txBody>
          <a:bodyPr>
            <a:normAutofit/>
          </a:bodyPr>
          <a:lstStyle/>
          <a:p>
            <a:pPr lvl="0"/>
            <a:r>
              <a:rPr lang="el-GR" sz="2400" dirty="0" smtClean="0"/>
              <a:t>Πρόληψη προβλημάτων δυνητικά βλαπτικών σε δόντια και περιβάλλοντες ιστούς</a:t>
            </a:r>
          </a:p>
          <a:p>
            <a:pPr lvl="0"/>
            <a:r>
              <a:rPr lang="el-GR" sz="2400" dirty="0" smtClean="0"/>
              <a:t>Επίτευξη καλύτερης σύγκλεισης</a:t>
            </a:r>
          </a:p>
          <a:p>
            <a:pPr lvl="0"/>
            <a:r>
              <a:rPr lang="el-GR" sz="2400" dirty="0" smtClean="0"/>
              <a:t>Διόρθωση δυσαρμονίας στο εγκάρσιο επίπεδο, </a:t>
            </a:r>
            <a:r>
              <a:rPr lang="el-GR" sz="2400" dirty="0" err="1" smtClean="0"/>
              <a:t>προσθιοπίσθιο</a:t>
            </a:r>
            <a:r>
              <a:rPr lang="el-GR" sz="2400" dirty="0" smtClean="0"/>
              <a:t> και κατακόρυφο επίπεδο χρησιμοποιώντας τις αρχές της αύξησης προς όφελος του ασθενούς</a:t>
            </a:r>
          </a:p>
          <a:p>
            <a:pPr lvl="0"/>
            <a:r>
              <a:rPr lang="el-GR" sz="2400" dirty="0" smtClean="0"/>
              <a:t>Ψυχολογικοί &amp; οικονομικοί παράγοντες</a:t>
            </a:r>
          </a:p>
          <a:p>
            <a:endParaRPr lang="el-G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/>
          <p:nvPr/>
        </p:nvGrpSpPr>
        <p:grpSpPr>
          <a:xfrm>
            <a:off x="395536" y="1700808"/>
            <a:ext cx="8568952" cy="4104456"/>
            <a:chOff x="395536" y="1700808"/>
            <a:chExt cx="8568952" cy="4104456"/>
          </a:xfrm>
        </p:grpSpPr>
        <p:grpSp>
          <p:nvGrpSpPr>
            <p:cNvPr id="3" name="Group 7"/>
            <p:cNvGrpSpPr/>
            <p:nvPr/>
          </p:nvGrpSpPr>
          <p:grpSpPr>
            <a:xfrm>
              <a:off x="395536" y="1700808"/>
              <a:ext cx="8568952" cy="4104456"/>
              <a:chOff x="781649" y="126351"/>
              <a:chExt cx="7534767" cy="3302649"/>
            </a:xfrm>
          </p:grpSpPr>
          <p:pic>
            <p:nvPicPr>
              <p:cNvPr id="5" name="Picture 3" descr="F:\Palla Nikoletta odontoma\Palla Nikoletta Pano 11.10.12 odontoma.jpg"/>
              <p:cNvPicPr>
                <a:picLocks noChangeAspect="1" noChangeArrowheads="1"/>
              </p:cNvPicPr>
              <p:nvPr/>
            </p:nvPicPr>
            <p:blipFill>
              <a:blip r:embed="rId3" cstate="screen"/>
              <a:srcRect l="6594" t="40785" r="5849" b="4315"/>
              <a:stretch>
                <a:fillRect/>
              </a:stretch>
            </p:blipFill>
            <p:spPr bwMode="auto">
              <a:xfrm>
                <a:off x="781649" y="126351"/>
                <a:ext cx="7332167" cy="3302649"/>
              </a:xfrm>
              <a:prstGeom prst="rect">
                <a:avLst/>
              </a:prstGeom>
              <a:noFill/>
            </p:spPr>
          </p:pic>
          <p:sp>
            <p:nvSpPr>
              <p:cNvPr id="6" name="Rectangle 5"/>
              <p:cNvSpPr/>
              <p:nvPr/>
            </p:nvSpPr>
            <p:spPr>
              <a:xfrm>
                <a:off x="6948264" y="3121223"/>
                <a:ext cx="1368152" cy="30777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balanced" dir="t">
                    <a:rot lat="0" lon="0" rev="2100000"/>
                  </a:lightRig>
                </a:scene3d>
                <a:sp3d extrusionH="57150" prstMaterial="metal">
                  <a:bevelT w="38100" h="25400"/>
                  <a:contourClr>
                    <a:schemeClr val="bg2"/>
                  </a:contourClr>
                </a:sp3d>
              </a:bodyPr>
              <a:lstStyle/>
              <a:p>
                <a:pPr algn="ctr"/>
                <a:r>
                  <a:rPr lang="el-GR" sz="1400" b="1" cap="none" spc="0" dirty="0" smtClean="0">
                    <a:ln w="50800"/>
                    <a:solidFill>
                      <a:schemeClr val="bg1">
                        <a:shade val="50000"/>
                      </a:schemeClr>
                    </a:solidFill>
                    <a:effectLst/>
                  </a:rPr>
                  <a:t>29-11-2012</a:t>
                </a:r>
                <a:endParaRPr lang="en-US" sz="1400" b="1" cap="none" spc="0" dirty="0">
                  <a:ln w="50800"/>
                  <a:solidFill>
                    <a:schemeClr val="bg1">
                      <a:shade val="50000"/>
                    </a:schemeClr>
                  </a:solidFill>
                  <a:effectLst/>
                </a:endParaRPr>
              </a:p>
            </p:txBody>
          </p:sp>
        </p:grpSp>
        <p:sp>
          <p:nvSpPr>
            <p:cNvPr id="11" name="Down Arrow 10"/>
            <p:cNvSpPr/>
            <p:nvPr/>
          </p:nvSpPr>
          <p:spPr>
            <a:xfrm>
              <a:off x="5940152" y="4293096"/>
              <a:ext cx="144016" cy="144016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2" name="Down Arrow 11"/>
            <p:cNvSpPr/>
            <p:nvPr/>
          </p:nvSpPr>
          <p:spPr>
            <a:xfrm>
              <a:off x="6228184" y="3933056"/>
              <a:ext cx="144016" cy="144016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259632" y="116632"/>
            <a:ext cx="6768752" cy="6641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761807" y="4192"/>
            <a:ext cx="7482601" cy="3352800"/>
            <a:chOff x="1043608" y="3606635"/>
            <a:chExt cx="7344816" cy="3237229"/>
          </a:xfrm>
        </p:grpSpPr>
        <p:pic>
          <p:nvPicPr>
            <p:cNvPr id="5" name="Picture 2" descr="F:\Palla Nikoletta odontoma\Palla Nikoletta Pano 6.5.14 odontoma.jpg"/>
            <p:cNvPicPr>
              <a:picLocks noChangeAspect="1" noChangeArrowheads="1"/>
            </p:cNvPicPr>
            <p:nvPr/>
          </p:nvPicPr>
          <p:blipFill>
            <a:blip r:embed="rId3" cstate="screen"/>
            <a:srcRect l="5083" t="26650" r="7557" b="5576"/>
            <a:stretch>
              <a:fillRect/>
            </a:stretch>
          </p:blipFill>
          <p:spPr bwMode="auto">
            <a:xfrm>
              <a:off x="1043608" y="3606635"/>
              <a:ext cx="7344816" cy="3237229"/>
            </a:xfrm>
            <a:prstGeom prst="rect">
              <a:avLst/>
            </a:prstGeom>
            <a:noFill/>
          </p:spPr>
        </p:pic>
        <p:sp>
          <p:nvSpPr>
            <p:cNvPr id="6" name="Rectangle 5"/>
            <p:cNvSpPr/>
            <p:nvPr/>
          </p:nvSpPr>
          <p:spPr>
            <a:xfrm>
              <a:off x="1403648" y="6505599"/>
              <a:ext cx="1368152" cy="30777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el-GR" sz="1400" b="1" dirty="0" smtClean="0">
                  <a:ln w="50800"/>
                  <a:solidFill>
                    <a:schemeClr val="bg1">
                      <a:shade val="50000"/>
                    </a:schemeClr>
                  </a:solidFill>
                </a:rPr>
                <a:t>6</a:t>
              </a:r>
              <a:r>
                <a:rPr lang="el-GR" sz="1400" b="1" cap="none" spc="0" dirty="0" smtClean="0">
                  <a:ln w="50800"/>
                  <a:solidFill>
                    <a:schemeClr val="bg1">
                      <a:shade val="50000"/>
                    </a:schemeClr>
                  </a:solidFill>
                  <a:effectLst/>
                </a:rPr>
                <a:t>-5-2014</a:t>
              </a:r>
              <a:endParaRPr lang="en-US" sz="1400" b="1" cap="none" spc="0" dirty="0">
                <a:ln w="50800"/>
                <a:solidFill>
                  <a:schemeClr val="bg1">
                    <a:shade val="50000"/>
                  </a:schemeClr>
                </a:solidFill>
                <a:effectLst/>
              </a:endParaRPr>
            </a:p>
          </p:txBody>
        </p:sp>
      </p:grpSp>
      <p:grpSp>
        <p:nvGrpSpPr>
          <p:cNvPr id="3" name="Group 6"/>
          <p:cNvGrpSpPr/>
          <p:nvPr/>
        </p:nvGrpSpPr>
        <p:grpSpPr>
          <a:xfrm>
            <a:off x="755576" y="3384376"/>
            <a:ext cx="7486062" cy="3429000"/>
            <a:chOff x="971600" y="3212976"/>
            <a:chExt cx="7344816" cy="3240360"/>
          </a:xfrm>
        </p:grpSpPr>
        <p:pic>
          <p:nvPicPr>
            <p:cNvPr id="8" name="Picture 2" descr="C:\Users\Vastardi\Downloads\Palla Nikoletta Pano 07.09.16 (10.01.03).jpg"/>
            <p:cNvPicPr>
              <a:picLocks noChangeAspect="1" noChangeArrowheads="1"/>
            </p:cNvPicPr>
            <p:nvPr/>
          </p:nvPicPr>
          <p:blipFill>
            <a:blip r:embed="rId4" cstate="screen"/>
            <a:srcRect l="2525" t="17665" r="893" b="21889"/>
            <a:stretch>
              <a:fillRect/>
            </a:stretch>
          </p:blipFill>
          <p:spPr bwMode="auto">
            <a:xfrm>
              <a:off x="971600" y="3212976"/>
              <a:ext cx="7344816" cy="3240360"/>
            </a:xfrm>
            <a:prstGeom prst="rect">
              <a:avLst/>
            </a:prstGeom>
            <a:noFill/>
          </p:spPr>
        </p:pic>
        <p:sp>
          <p:nvSpPr>
            <p:cNvPr id="9" name="Rectangle 8"/>
            <p:cNvSpPr/>
            <p:nvPr/>
          </p:nvSpPr>
          <p:spPr>
            <a:xfrm>
              <a:off x="1587064" y="5840916"/>
              <a:ext cx="1080121" cy="30777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el-GR" sz="1400" b="1" cap="none" spc="0" dirty="0" smtClean="0">
                  <a:ln w="50800"/>
                  <a:solidFill>
                    <a:schemeClr val="bg1">
                      <a:shade val="50000"/>
                    </a:schemeClr>
                  </a:solidFill>
                  <a:effectLst/>
                </a:rPr>
                <a:t>7-9-2016</a:t>
              </a:r>
              <a:endParaRPr lang="en-US" sz="1400" b="1" cap="none" spc="0" dirty="0">
                <a:ln w="50800"/>
                <a:solidFill>
                  <a:schemeClr val="bg1">
                    <a:shade val="50000"/>
                  </a:schemeClr>
                </a:solidFill>
                <a:effectLst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332656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200" b="1" dirty="0" smtClean="0">
                <a:latin typeface="+mj-lt"/>
                <a:ea typeface="+mj-ea"/>
                <a:cs typeface="+mj-cs"/>
              </a:rPr>
              <a:t>Πρωτογενής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200" b="1" dirty="0" smtClean="0">
                <a:latin typeface="+mj-lt"/>
                <a:ea typeface="+mj-ea"/>
                <a:cs typeface="+mj-cs"/>
              </a:rPr>
              <a:t>αδυναμία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ανατολής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59993" y="188640"/>
            <a:ext cx="2543855" cy="199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868144" y="404664"/>
            <a:ext cx="2657681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-Point Star 5"/>
          <p:cNvSpPr/>
          <p:nvPr/>
        </p:nvSpPr>
        <p:spPr>
          <a:xfrm>
            <a:off x="2843808" y="1844824"/>
            <a:ext cx="216024" cy="216024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3" name="Group 8"/>
          <p:cNvGrpSpPr/>
          <p:nvPr/>
        </p:nvGrpSpPr>
        <p:grpSpPr>
          <a:xfrm>
            <a:off x="683568" y="2276872"/>
            <a:ext cx="7761977" cy="3768904"/>
            <a:chOff x="698455" y="2564904"/>
            <a:chExt cx="7761977" cy="376890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 flipH="1">
              <a:off x="698455" y="2564904"/>
              <a:ext cx="7761977" cy="3768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5-Point Star 6"/>
            <p:cNvSpPr/>
            <p:nvPr/>
          </p:nvSpPr>
          <p:spPr>
            <a:xfrm>
              <a:off x="6372200" y="3717032"/>
              <a:ext cx="216024" cy="216024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8" name="Rectangle 7"/>
          <p:cNvSpPr/>
          <p:nvPr/>
        </p:nvSpPr>
        <p:spPr>
          <a:xfrm>
            <a:off x="144016" y="6165304"/>
            <a:ext cx="8892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Primary failure of eruption and </a:t>
            </a:r>
            <a:r>
              <a:rPr lang="en-US" sz="1400" b="1" i="1" dirty="0" smtClean="0"/>
              <a:t>PTH1R</a:t>
            </a:r>
            <a:r>
              <a:rPr lang="en-US" sz="1400" b="1" dirty="0" smtClean="0"/>
              <a:t>: the importance of a genetic diagnosis for orthodontic treatment planning</a:t>
            </a:r>
            <a:r>
              <a:rPr lang="el-GR" sz="1400" b="1" dirty="0" smtClean="0"/>
              <a:t>. </a:t>
            </a:r>
            <a:r>
              <a:rPr lang="en-US" sz="1400" b="1" dirty="0" smtClean="0"/>
              <a:t> </a:t>
            </a:r>
          </a:p>
          <a:p>
            <a:pPr algn="ctr"/>
            <a:r>
              <a:rPr lang="en-US" sz="1400" b="1" dirty="0" smtClean="0"/>
              <a:t>				</a:t>
            </a:r>
            <a:r>
              <a:rPr lang="el-GR" sz="1400" b="1" dirty="0" smtClean="0"/>
              <a:t>                </a:t>
            </a:r>
            <a:r>
              <a:rPr lang="en-US" sz="1400" b="1" dirty="0" smtClean="0">
                <a:solidFill>
                  <a:schemeClr val="bg1">
                    <a:lumMod val="65000"/>
                  </a:schemeClr>
                </a:solidFill>
              </a:rPr>
              <a:t>Am J </a:t>
            </a:r>
            <a:r>
              <a:rPr lang="en-US" sz="1400" b="1" dirty="0" err="1" smtClean="0">
                <a:solidFill>
                  <a:schemeClr val="bg1">
                    <a:lumMod val="65000"/>
                  </a:schemeClr>
                </a:solidFill>
              </a:rPr>
              <a:t>Orthod</a:t>
            </a:r>
            <a:r>
              <a:rPr lang="en-US" sz="1400" b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bg1">
                    <a:lumMod val="65000"/>
                  </a:schemeClr>
                </a:solidFill>
              </a:rPr>
              <a:t>Dentofacial</a:t>
            </a:r>
            <a:r>
              <a:rPr lang="en-US" sz="1400" b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bg1">
                    <a:lumMod val="65000"/>
                  </a:schemeClr>
                </a:solidFill>
              </a:rPr>
              <a:t>Orthop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  <a:r>
              <a:rPr lang="el-GR" sz="1400" u="sng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400" dirty="0" smtClean="0"/>
              <a:t>2010;137(2):160.e1-7.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71472" y="5643578"/>
            <a:ext cx="8229600" cy="1143000"/>
          </a:xfrm>
        </p:spPr>
        <p:txBody>
          <a:bodyPr>
            <a:normAutofit/>
          </a:bodyPr>
          <a:lstStyle/>
          <a:p>
            <a:r>
              <a:rPr lang="el-GR" sz="3200" b="1" dirty="0" smtClean="0"/>
              <a:t>					</a:t>
            </a:r>
            <a:r>
              <a:rPr lang="el-GR" sz="3200" b="1" dirty="0" smtClean="0">
                <a:solidFill>
                  <a:schemeClr val="tx2">
                    <a:lumMod val="75000"/>
                  </a:schemeClr>
                </a:solidFill>
              </a:rPr>
              <a:t>Ευχαριστώ</a:t>
            </a:r>
            <a:endParaRPr lang="el-GR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 descr="Modigliani at Tate Modern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428728" y="1428736"/>
            <a:ext cx="6500858" cy="4000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b="1" dirty="0" smtClean="0"/>
              <a:t>Κατασταλτική </a:t>
            </a:r>
            <a:r>
              <a:rPr lang="en-US" sz="3200" b="1" dirty="0" smtClean="0"/>
              <a:t>vs.</a:t>
            </a:r>
            <a:r>
              <a:rPr lang="el-GR" sz="3200" b="1" dirty="0" smtClean="0"/>
              <a:t> επανορθωτικής θεραπείας</a:t>
            </a:r>
            <a:endParaRPr lang="el-GR" sz="3200" b="1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85720" y="1974871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l-GR" sz="2800" dirty="0" smtClean="0"/>
              <a:t>	Καλύτερο δυνατό αποτέλεσμα </a:t>
            </a:r>
          </a:p>
          <a:p>
            <a:pPr algn="ctr">
              <a:buNone/>
            </a:pPr>
            <a:r>
              <a:rPr lang="el-GR" sz="2800" dirty="0" smtClean="0"/>
              <a:t>	σε</a:t>
            </a:r>
          </a:p>
          <a:p>
            <a:pPr algn="ctr">
              <a:buNone/>
            </a:pPr>
            <a:r>
              <a:rPr lang="el-GR" sz="2800" dirty="0" smtClean="0"/>
              <a:t>	λιγότερο δυνατό χρόνο </a:t>
            </a:r>
          </a:p>
          <a:p>
            <a:pPr algn="ctr">
              <a:buNone/>
            </a:pPr>
            <a:r>
              <a:rPr lang="el-GR" sz="2800" dirty="0" smtClean="0"/>
              <a:t>	με</a:t>
            </a:r>
          </a:p>
          <a:p>
            <a:pPr algn="ctr">
              <a:buNone/>
            </a:pPr>
            <a:r>
              <a:rPr lang="el-GR" sz="2800" dirty="0" smtClean="0"/>
              <a:t>	λιγότερη δυνατή δυσφορία ασθενούς </a:t>
            </a:r>
          </a:p>
          <a:p>
            <a:pPr algn="ctr">
              <a:buNone/>
            </a:pPr>
            <a:r>
              <a:rPr lang="el-GR" sz="2800" dirty="0" smtClean="0"/>
              <a:t>	και</a:t>
            </a:r>
          </a:p>
          <a:p>
            <a:pPr algn="ctr">
              <a:buNone/>
            </a:pPr>
            <a:r>
              <a:rPr lang="el-GR" sz="2800" dirty="0" smtClean="0"/>
              <a:t>	μικρότερο δυνατό κόστος</a:t>
            </a:r>
            <a:endParaRPr lang="el-G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b="1" dirty="0" smtClean="0"/>
              <a:t>Πλεονεκτήματα</a:t>
            </a:r>
            <a:endParaRPr lang="el-GR" sz="3200" b="1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endParaRPr lang="el-GR" sz="2400" dirty="0" smtClean="0"/>
          </a:p>
          <a:p>
            <a:pPr lvl="0"/>
            <a:r>
              <a:rPr lang="el-GR" sz="2400" dirty="0" smtClean="0"/>
              <a:t>Βελτίωση εμφάνισης μέσω ορθοπεδικών</a:t>
            </a:r>
            <a:r>
              <a:rPr lang="en-US" sz="2400" dirty="0" smtClean="0"/>
              <a:t> </a:t>
            </a:r>
            <a:r>
              <a:rPr lang="el-GR" sz="2400" dirty="0" smtClean="0"/>
              <a:t>αλλαγών</a:t>
            </a:r>
          </a:p>
          <a:p>
            <a:pPr lvl="0"/>
            <a:r>
              <a:rPr lang="el-GR" sz="2400" dirty="0" smtClean="0"/>
              <a:t>Προστασία από οδοντικά και περιοδοντικά τραύματα</a:t>
            </a:r>
          </a:p>
          <a:p>
            <a:pPr lvl="0"/>
            <a:r>
              <a:rPr lang="el-GR" sz="2400" dirty="0" smtClean="0"/>
              <a:t>Δυνατότητα καθοδήγησης των δοντιών σε ευνοϊκότερη θέση</a:t>
            </a:r>
          </a:p>
          <a:p>
            <a:pPr lvl="0"/>
            <a:r>
              <a:rPr lang="el-GR" sz="2400" dirty="0" smtClean="0"/>
              <a:t>Άμεση ανταπόκριση ιστών</a:t>
            </a:r>
          </a:p>
          <a:p>
            <a:pPr lvl="0"/>
            <a:r>
              <a:rPr lang="el-GR" sz="2400" dirty="0" smtClean="0"/>
              <a:t>Μείωση του ενεργού χρόνου θεραπείας</a:t>
            </a:r>
          </a:p>
          <a:p>
            <a:pPr lvl="0"/>
            <a:r>
              <a:rPr lang="el-GR" sz="2400" dirty="0" smtClean="0"/>
              <a:t>Λιγότερες εξαγωγές</a:t>
            </a:r>
          </a:p>
          <a:p>
            <a:pPr lvl="0"/>
            <a:r>
              <a:rPr lang="el-GR" sz="2400" dirty="0" smtClean="0"/>
              <a:t>Βελτίωση σταθερότητας αποτελέσματος</a:t>
            </a:r>
          </a:p>
          <a:p>
            <a:pPr lvl="0"/>
            <a:r>
              <a:rPr lang="el-GR" sz="2400" dirty="0" smtClean="0"/>
              <a:t>Καλύτερη συνεργασία</a:t>
            </a:r>
          </a:p>
          <a:p>
            <a:endParaRPr lang="el-G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b="1" dirty="0" smtClean="0"/>
              <a:t>Μειονεκτήματα</a:t>
            </a:r>
            <a:endParaRPr lang="el-GR" sz="3200" b="1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l-GR" sz="2400" dirty="0" smtClean="0"/>
          </a:p>
          <a:p>
            <a:r>
              <a:rPr lang="el-GR" sz="2400" dirty="0" smtClean="0"/>
              <a:t>Ανάγκη ορθογναθικής χειρουργικής</a:t>
            </a:r>
          </a:p>
          <a:p>
            <a:pPr lvl="0"/>
            <a:r>
              <a:rPr lang="el-GR" sz="2400" dirty="0" smtClean="0"/>
              <a:t>Αυξημένη πιθανότητα οδοντικού και περιοδοντικού τραύματος ή φθοράς </a:t>
            </a:r>
          </a:p>
          <a:p>
            <a:r>
              <a:rPr lang="el-GR" sz="2400" dirty="0" smtClean="0"/>
              <a:t>Αντιμετώπιση με εξαγωγές</a:t>
            </a:r>
          </a:p>
          <a:p>
            <a:pPr lvl="0"/>
            <a:r>
              <a:rPr lang="el-GR" sz="2400" dirty="0" smtClean="0"/>
              <a:t>Μεγαλύτερη διάρκεια και κόστος θεραπείας </a:t>
            </a:r>
          </a:p>
          <a:p>
            <a:pPr lvl="0"/>
            <a:r>
              <a:rPr lang="el-GR" sz="2400" dirty="0" smtClean="0"/>
              <a:t>Δυσκολία στη συνεργασία</a:t>
            </a:r>
          </a:p>
          <a:p>
            <a:endParaRPr lang="el-G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Q&amp;A</a:t>
            </a:r>
            <a:endParaRPr lang="el-GR" dirty="0"/>
          </a:p>
        </p:txBody>
      </p:sp>
      <p:pic>
        <p:nvPicPr>
          <p:cNvPr id="35842" name="Picture 2" descr="Falsi Modigliani, a Genova almeno tre dipinti contraffatti - Il ...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693598" y="2071678"/>
            <a:ext cx="4921282" cy="2571768"/>
          </a:xfrm>
          <a:prstGeom prst="rect">
            <a:avLst/>
          </a:prstGeom>
          <a:noFill/>
        </p:spPr>
      </p:pic>
      <p:pic>
        <p:nvPicPr>
          <p:cNvPr id="35844" name="Picture 4" descr="Amazon.com: Posterazzi Portrait of Marguerite 1917 Poster Print by ...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00034" y="2071678"/>
            <a:ext cx="3000396" cy="2571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b="1" dirty="0" smtClean="0"/>
              <a:t>Ερώτηση 1</a:t>
            </a:r>
            <a:endParaRPr lang="el-GR" sz="3200" b="1" dirty="0"/>
          </a:p>
        </p:txBody>
      </p:sp>
      <p:sp>
        <p:nvSpPr>
          <p:cNvPr id="19458" name="AutoShape 2" descr="What are SHARK TEETH and should I be worried? - Kiddies Dental Ca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9460" name="Picture 4" descr="What are SHARK TEETH and should I be worried? - Kiddies Dental Care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047884" y="2515061"/>
            <a:ext cx="5024446" cy="3485707"/>
          </a:xfrm>
          <a:prstGeom prst="rect">
            <a:avLst/>
          </a:prstGeom>
          <a:noFill/>
        </p:spPr>
      </p:pic>
      <p:pic>
        <p:nvPicPr>
          <p:cNvPr id="6" name="Picture 2" descr="https://lh3.googleusercontent.com/ITWq1dfC4JGoQkgESWEYaU7KWXE8txe8BAtfTkRsPtpfYho4n6Q2HYsWSmdA-LfQB-3OluKTiYKgUVly0fj3cR3kGvphr854hagcbkjW44CFRYmtUNflVT1Mw7XlL4CAP-VVZA2BaqG-kfF-4YlRt7rMrOAAR0IQWBUYef52RdefWVs2995t9D7qPqwy4td1G5AeNDrnbOOlPGIe7NSxCjlVsWZra-jwrBzU3XQf-jfMAE2PSxCEcRnQ8DfGH9WNUPrR6skoJf3NxwoUS0MlTEbd8T6b_ISheMzVnXg9FrR-n8NIZ7P8WyUR_3F3tsutQS6BqZsBclNiRtUCKlYUk6FWckhvZHcBLSiz8wg5p1YYFzOtEZh5pRgcRb3FiDt07jnz0w8s5V1tag8uRMEIq6wejdoY6c14ixal0ja3w2dUhbPf5LThThl1jIlR9lv-6joMRxOKJNd7gMYryRvHFv31S1ZCN1--vds2-hzgOtpXMjOFGJ5oK827G3JqtXCtL7Y4tflaXjPpb3ARwOIekN73rUdfqN_7ce6w2kfJvSzSN9aBe35Fa6iFS6r2HlSy8wqyiEa55QT0IbE7ACj8up5S0_i_bjaLJegm62Rpl_wC8_GXNOQ8ELgBdaKScOuYa1HCIuuIOU63m2j3IrlwYBgrv6v6u_qAkxYJP_huUkYEZnm2QjTx-OjprHjU-Go=w1032-h581-no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982900" y="142852"/>
            <a:ext cx="3018256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b="1" dirty="0" smtClean="0"/>
              <a:t>Ερώτηση 1</a:t>
            </a:r>
            <a:endParaRPr lang="el-GR" sz="3200" dirty="0"/>
          </a:p>
        </p:txBody>
      </p:sp>
      <p:pic>
        <p:nvPicPr>
          <p:cNvPr id="25606" name="Picture 6" descr="https://www.wykop.pl/cdn/c3201142/comment_8ckjUVn2ZhgLgeksNHd89ppaINnL0j48,w400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71538" y="2352690"/>
            <a:ext cx="3810000" cy="3362326"/>
          </a:xfrm>
          <a:prstGeom prst="rect">
            <a:avLst/>
          </a:prstGeom>
          <a:noFill/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51520" y="6343007"/>
            <a:ext cx="87548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l-GR" sz="1200" b="1" dirty="0" err="1" smtClean="0">
                <a:solidFill>
                  <a:schemeClr val="tx2">
                    <a:lumMod val="75000"/>
                  </a:schemeClr>
                </a:solidFill>
              </a:rPr>
              <a:t>Massler</a:t>
            </a:r>
            <a:r>
              <a:rPr lang="el-GR" sz="12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l-GR" sz="1200" b="1" dirty="0" err="1">
                <a:solidFill>
                  <a:schemeClr val="tx2">
                    <a:lumMod val="75000"/>
                  </a:schemeClr>
                </a:solidFill>
              </a:rPr>
              <a:t>Schour</a:t>
            </a:r>
            <a:r>
              <a:rPr lang="el-GR" sz="1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l-GR" sz="1200" b="1" dirty="0" err="1">
                <a:solidFill>
                  <a:schemeClr val="tx2">
                    <a:lumMod val="75000"/>
                  </a:schemeClr>
                </a:solidFill>
              </a:rPr>
              <a:t>Diagrams</a:t>
            </a:r>
            <a:r>
              <a:rPr lang="el-GR" sz="1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l-GR" sz="1200" b="1" dirty="0" err="1">
                <a:solidFill>
                  <a:schemeClr val="tx2">
                    <a:lumMod val="75000"/>
                  </a:schemeClr>
                </a:solidFill>
              </a:rPr>
              <a:t>from</a:t>
            </a:r>
            <a:r>
              <a:rPr lang="el-GR" sz="1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l-GR" sz="1200" b="1" dirty="0" err="1">
                <a:solidFill>
                  <a:schemeClr val="tx2">
                    <a:lumMod val="75000"/>
                  </a:schemeClr>
                </a:solidFill>
              </a:rPr>
              <a:t>Ash</a:t>
            </a:r>
            <a:r>
              <a:rPr lang="el-GR" sz="1200" b="1" dirty="0">
                <a:solidFill>
                  <a:schemeClr val="tx2">
                    <a:lumMod val="75000"/>
                  </a:schemeClr>
                </a:solidFill>
              </a:rPr>
              <a:t>, M. </a:t>
            </a:r>
            <a:r>
              <a:rPr lang="el-GR" sz="1200" b="1" dirty="0" err="1">
                <a:solidFill>
                  <a:schemeClr val="tx2">
                    <a:lumMod val="75000"/>
                  </a:schemeClr>
                </a:solidFill>
              </a:rPr>
              <a:t>Wheeler's</a:t>
            </a:r>
            <a:r>
              <a:rPr lang="el-GR" sz="1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l-GR" sz="1200" b="1" dirty="0" err="1">
                <a:solidFill>
                  <a:schemeClr val="tx2">
                    <a:lumMod val="75000"/>
                  </a:schemeClr>
                </a:solidFill>
              </a:rPr>
              <a:t>Dental</a:t>
            </a:r>
            <a:r>
              <a:rPr lang="el-GR" sz="1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l-GR" sz="1200" b="1" dirty="0" err="1">
                <a:solidFill>
                  <a:schemeClr val="tx2">
                    <a:lumMod val="75000"/>
                  </a:schemeClr>
                </a:solidFill>
              </a:rPr>
              <a:t>Anatomy</a:t>
            </a:r>
            <a:r>
              <a:rPr lang="el-GR" sz="1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l-GR" sz="1200" b="1" dirty="0" err="1">
                <a:solidFill>
                  <a:schemeClr val="tx2">
                    <a:lumMod val="75000"/>
                  </a:schemeClr>
                </a:solidFill>
              </a:rPr>
              <a:t>and</a:t>
            </a:r>
            <a:r>
              <a:rPr lang="el-GR" sz="1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l-GR" sz="1200" b="1" dirty="0" err="1">
                <a:solidFill>
                  <a:schemeClr val="tx2">
                    <a:lumMod val="75000"/>
                  </a:schemeClr>
                </a:solidFill>
              </a:rPr>
              <a:t>Physiology</a:t>
            </a:r>
            <a:r>
              <a:rPr lang="el-GR" sz="1200" b="1" dirty="0">
                <a:solidFill>
                  <a:schemeClr val="tx2">
                    <a:lumMod val="75000"/>
                  </a:schemeClr>
                </a:solidFill>
              </a:rPr>
              <a:t> 7th </a:t>
            </a:r>
            <a:r>
              <a:rPr lang="el-GR" sz="1200" b="1" dirty="0" err="1">
                <a:solidFill>
                  <a:schemeClr val="tx2">
                    <a:lumMod val="75000"/>
                  </a:schemeClr>
                </a:solidFill>
              </a:rPr>
              <a:t>ed</a:t>
            </a:r>
            <a:r>
              <a:rPr lang="el-GR" sz="1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l-GR" sz="1200" b="1" dirty="0" err="1">
                <a:solidFill>
                  <a:schemeClr val="tx2">
                    <a:lumMod val="75000"/>
                  </a:schemeClr>
                </a:solidFill>
              </a:rPr>
              <a:t>W.B.Saunders</a:t>
            </a:r>
            <a:r>
              <a:rPr lang="el-GR" sz="1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l-GR" sz="1200" b="1" dirty="0" err="1">
                <a:solidFill>
                  <a:schemeClr val="tx2">
                    <a:lumMod val="75000"/>
                  </a:schemeClr>
                </a:solidFill>
              </a:rPr>
              <a:t>permission</a:t>
            </a:r>
            <a:r>
              <a:rPr lang="el-GR" sz="1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l-GR" sz="1200" b="1" dirty="0" err="1">
                <a:solidFill>
                  <a:schemeClr val="tx2">
                    <a:lumMod val="75000"/>
                  </a:schemeClr>
                </a:solidFill>
              </a:rPr>
              <a:t>requested</a:t>
            </a:r>
            <a:r>
              <a:rPr lang="el-GR" sz="1200" b="1" dirty="0">
                <a:solidFill>
                  <a:schemeClr val="tx2">
                    <a:lumMod val="75000"/>
                  </a:schemeClr>
                </a:solidFill>
              </a:rPr>
              <a:t> 2/28/00</a:t>
            </a:r>
          </a:p>
          <a:p>
            <a:pPr eaLnBrk="0" hangingPunct="0"/>
            <a:endParaRPr lang="el-GR" sz="1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Picture 2" descr="Dental Health Onlin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214942" y="2357430"/>
            <a:ext cx="3357586" cy="3357586"/>
          </a:xfrm>
          <a:prstGeom prst="rect">
            <a:avLst/>
          </a:prstGeom>
          <a:noFill/>
        </p:spPr>
      </p:pic>
      <p:sp>
        <p:nvSpPr>
          <p:cNvPr id="8" name="7 - Ορθογώνιο"/>
          <p:cNvSpPr/>
          <p:nvPr/>
        </p:nvSpPr>
        <p:spPr>
          <a:xfrm>
            <a:off x="5857916" y="5425875"/>
            <a:ext cx="2857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4"/>
              </a:rPr>
              <a:t>www.dentalhealthonline.net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3361</TotalTime>
  <Words>393</Words>
  <Application>Microsoft Office PowerPoint</Application>
  <PresentationFormat>On-screen Show (4:3)</PresentationFormat>
  <Paragraphs>119</Paragraphs>
  <Slides>34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Θέμα του Office</vt:lpstr>
      <vt:lpstr>Προβλήματα μικτού φραγμού ΙΙ</vt:lpstr>
      <vt:lpstr>Η παρέμβαση πρέπει να ωφελεί και να μην βλάπτει</vt:lpstr>
      <vt:lpstr>Στόχοι θεραπείας  (ΚΑΤΑΣΤΑΛΤΙΚΗ ή ΑΝΑΧΑΙΤΙΣΤΙΚΗ ή ΠΡΩΙΜΗ ή ΠΡΩΤΗ ΦΑΣΗ)</vt:lpstr>
      <vt:lpstr>Κατασταλτική vs. επανορθωτικής θεραπείας</vt:lpstr>
      <vt:lpstr>Πλεονεκτήματα</vt:lpstr>
      <vt:lpstr>Μειονεκτήματα</vt:lpstr>
      <vt:lpstr>Q&amp;A</vt:lpstr>
      <vt:lpstr>Ερώτηση 1</vt:lpstr>
      <vt:lpstr>Ερώτηση 1</vt:lpstr>
      <vt:lpstr>Slide 10</vt:lpstr>
      <vt:lpstr>Ερώτηση 2</vt:lpstr>
      <vt:lpstr>Ερώτηση 3</vt:lpstr>
      <vt:lpstr>Ερώτηση 4</vt:lpstr>
      <vt:lpstr>Ερώτηση 4</vt:lpstr>
      <vt:lpstr>Ερώτηση 4</vt:lpstr>
      <vt:lpstr>Ερώτηση 4</vt:lpstr>
      <vt:lpstr>Ερώτηση 5</vt:lpstr>
      <vt:lpstr>Ερώτηση 5</vt:lpstr>
      <vt:lpstr>Slide 19</vt:lpstr>
      <vt:lpstr>Ερώτηση 6</vt:lpstr>
      <vt:lpstr>Slide 21</vt:lpstr>
      <vt:lpstr>Μαρσιποποίηση κύστης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     Ευχαριστώ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ΠΡΟΒΛΗΜΑΤΑ ΜΙΚΤΟΥ ΦΡΑΓΜΟΥ ΙΙ</dc:title>
  <dc:creator>Eleni</dc:creator>
  <cp:lastModifiedBy>Demetrios Halazonetis</cp:lastModifiedBy>
  <cp:revision>217</cp:revision>
  <dcterms:created xsi:type="dcterms:W3CDTF">2020-04-25T12:58:10Z</dcterms:created>
  <dcterms:modified xsi:type="dcterms:W3CDTF">2020-04-30T07:03:39Z</dcterms:modified>
</cp:coreProperties>
</file>