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63" r:id="rId2"/>
    <p:sldId id="352" r:id="rId3"/>
    <p:sldId id="353" r:id="rId4"/>
    <p:sldId id="351" r:id="rId5"/>
    <p:sldId id="462" r:id="rId6"/>
    <p:sldId id="334" r:id="rId7"/>
    <p:sldId id="386" r:id="rId8"/>
    <p:sldId id="300" r:id="rId9"/>
    <p:sldId id="388" r:id="rId10"/>
    <p:sldId id="387" r:id="rId11"/>
    <p:sldId id="268" r:id="rId12"/>
    <p:sldId id="264" r:id="rId13"/>
    <p:sldId id="338" r:id="rId14"/>
    <p:sldId id="269" r:id="rId15"/>
    <p:sldId id="342" r:id="rId16"/>
    <p:sldId id="298" r:id="rId17"/>
    <p:sldId id="340" r:id="rId18"/>
    <p:sldId id="311" r:id="rId19"/>
    <p:sldId id="343" r:id="rId20"/>
    <p:sldId id="270" r:id="rId21"/>
    <p:sldId id="374" r:id="rId22"/>
    <p:sldId id="276" r:id="rId23"/>
    <p:sldId id="299" r:id="rId24"/>
    <p:sldId id="339" r:id="rId25"/>
    <p:sldId id="341" r:id="rId26"/>
    <p:sldId id="335" r:id="rId27"/>
    <p:sldId id="336" r:id="rId28"/>
    <p:sldId id="337" r:id="rId29"/>
    <p:sldId id="301" r:id="rId30"/>
    <p:sldId id="302" r:id="rId31"/>
    <p:sldId id="304" r:id="rId32"/>
    <p:sldId id="303" r:id="rId33"/>
    <p:sldId id="307" r:id="rId34"/>
    <p:sldId id="345" r:id="rId35"/>
    <p:sldId id="346" r:id="rId36"/>
    <p:sldId id="347" r:id="rId37"/>
    <p:sldId id="349" r:id="rId38"/>
    <p:sldId id="370" r:id="rId39"/>
    <p:sldId id="371" r:id="rId40"/>
    <p:sldId id="316" r:id="rId41"/>
    <p:sldId id="317" r:id="rId42"/>
    <p:sldId id="318" r:id="rId43"/>
    <p:sldId id="319" r:id="rId44"/>
    <p:sldId id="372" r:id="rId45"/>
    <p:sldId id="389" r:id="rId46"/>
    <p:sldId id="392" r:id="rId47"/>
    <p:sldId id="290" r:id="rId48"/>
    <p:sldId id="34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5744C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4CDBF-9CE5-4A47-BD8B-2424DBF2EB13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95305-17F2-49EA-B82A-13F0F050E9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777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AD93-BBDE-42C4-915E-0F7A5067C80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618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ΔΕΝ ΙΣΧΥΕΙ!!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7986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Έχετε προσέξει ασφαλώς κάποιους τύπους που πηγαίνουν πίσω από τον ρεπόρτερ για να προβληθούν.</a:t>
            </a:r>
            <a:r>
              <a:rPr lang="el-GR" baseline="0" dirty="0"/>
              <a:t> Χαλάνε ωστόσο το πλάνο! Αυτό συμβαίνει και με τα οστεοκλαστικού τύπου πολυπύρηνα γιγαντοκύτταρα. Δεν είναι το νεοπλασματικό κύτταρο (ή το κύτταρο που φέρνει την είδηση) ωστόσο προκαλεί καταστροφή!</a:t>
            </a:r>
          </a:p>
          <a:p>
            <a:r>
              <a:rPr lang="el-GR" baseline="0" dirty="0"/>
              <a:t>Είναι το κύτταρο που βλέπετε πάνω αριστερά....Ευτυχώς συνοδεύει συνήθως καλοήθεις αλλοιώσεις.</a:t>
            </a:r>
          </a:p>
          <a:p>
            <a:r>
              <a:rPr lang="el-GR" baseline="0" dirty="0"/>
              <a:t>Είναι όμως εκλεκτικά!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1332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6116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Προφανώς η μυξοειδής εκφύλιση χαλάει τη συνοχή</a:t>
            </a:r>
            <a:r>
              <a:rPr lang="el-GR" baseline="0" dirty="0"/>
              <a:t> του χόνδρου και αυξάνει το μεταστατικό δυναμικό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6116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Με σύγχρονη αύξηση σελίδων 80 – 150 – 300 – 450 – 700!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Ενδιάμεση:</a:t>
            </a:r>
            <a:r>
              <a:rPr lang="el-GR" baseline="0" dirty="0"/>
              <a:t> σκεφτείτε τι βλάβη μπορεί να προκαλέσει αυτή η τοπική αλλοίωση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ΑΡ: τελαγγειεκτατικό οστεοσάρκωμα ΔΕ: χονδροσάρκωμα (ηλικία, εντόπιση, εμφάνιση μακρο-)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4941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2915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5177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0391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6891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4343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15/04/2024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8000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15/04/2024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8163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15/04/2024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48360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15/04/2024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17412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15/04/2024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5475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15/04/2024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4222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B9736-E94B-49FD-82D4-4D414E82CD15}" type="datetimeFigureOut">
              <a:rPr lang="en-GB" smtClean="0"/>
              <a:pPr/>
              <a:t>15/04/2024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8885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9.g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gi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2.png"/><Relationship Id="rId4" Type="http://schemas.openxmlformats.org/officeDocument/2006/relationships/image" Target="../media/image7.jpe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55.png"/><Relationship Id="rId10" Type="http://schemas.openxmlformats.org/officeDocument/2006/relationships/image" Target="../media/image78.jpeg"/><Relationship Id="rId4" Type="http://schemas.openxmlformats.org/officeDocument/2006/relationships/image" Target="../media/image75.jpeg"/><Relationship Id="rId9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3.png"/><Relationship Id="rId5" Type="http://schemas.openxmlformats.org/officeDocument/2006/relationships/image" Target="../media/image65.png"/><Relationship Id="rId15" Type="http://schemas.openxmlformats.org/officeDocument/2006/relationships/image" Target="../media/image87.png"/><Relationship Id="rId10" Type="http://schemas.openxmlformats.org/officeDocument/2006/relationships/image" Target="../media/image82.jpeg"/><Relationship Id="rId4" Type="http://schemas.openxmlformats.org/officeDocument/2006/relationships/image" Target="../media/image9.gif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2.png"/><Relationship Id="rId7" Type="http://schemas.openxmlformats.org/officeDocument/2006/relationships/image" Target="../media/image9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55.png"/><Relationship Id="rId9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02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7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14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7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image" Target="../media/image7.jpeg"/><Relationship Id="rId7" Type="http://schemas.openxmlformats.org/officeDocument/2006/relationships/image" Target="../media/image1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2.png"/><Relationship Id="rId9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1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43000" y="189831"/>
            <a:ext cx="640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sq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l-GR" altLang="el-GR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1</a:t>
            </a:r>
            <a:r>
              <a:rPr lang="el-GR" altLang="el-GR" sz="1600" b="1" baseline="300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ο</a:t>
            </a:r>
            <a:r>
              <a:rPr lang="el-GR" altLang="el-GR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ΕΡΓΑΣΤΗΡΙΟ ΠΑΘΟΛΟΓΙΚΗΣ ΑΝΑΤΟΜΙΚΗΣ</a:t>
            </a:r>
          </a:p>
          <a:p>
            <a:pPr algn="ctr"/>
            <a:r>
              <a:rPr lang="el-GR" altLang="el-GR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ΙΑΤΡΙΚΗ ΣΧΟΛΗ – ΠΑΝΕΠΙΣΤΗΜΙΟ ΑΘΗΝΩΝ</a:t>
            </a:r>
          </a:p>
          <a:p>
            <a:pPr algn="ctr"/>
            <a:r>
              <a:rPr lang="el-GR" altLang="el-GR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Διευθυντής: Καθηγητής Ν. </a:t>
            </a:r>
            <a:r>
              <a:rPr lang="el-GR" altLang="el-GR" sz="1600" b="1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Καβαντζάς</a:t>
            </a:r>
            <a:endParaRPr lang="en-GB" altLang="el-GR" sz="1600" b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8" y="98241"/>
            <a:ext cx="661279" cy="102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28" y="93348"/>
            <a:ext cx="700913" cy="102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219200" y="5562600"/>
            <a:ext cx="6858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2000" dirty="0">
                <a:latin typeface="Arial" charset="0"/>
              </a:rPr>
              <a:t>Γιώργος Αγρογιάννης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2000" dirty="0">
                <a:latin typeface="Arial" charset="0"/>
              </a:rPr>
              <a:t>Ιστοπαθολόγος, Αναπλ. Καθηγητής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175747" y="1981200"/>
            <a:ext cx="685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4400" b="1" dirty="0">
                <a:cs typeface="Times New Roman" panose="02020603050405020304" pitchFamily="18" charset="0"/>
              </a:rPr>
              <a:t>Νεοπλάσματα οστών</a:t>
            </a:r>
            <a:endParaRPr lang="el-GR" altLang="el-GR" sz="4400" dirty="0"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71061" y="3490912"/>
            <a:ext cx="2285842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8" y="3476815"/>
            <a:ext cx="2130228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56" y="3480149"/>
            <a:ext cx="2152650" cy="162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56" y="3506027"/>
            <a:ext cx="2269883" cy="160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5886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40817" y="104866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l-GR" sz="1200" b="1" u="sng" dirty="0">
                <a:solidFill>
                  <a:prstClr val="black"/>
                </a:solidFill>
                <a:cs typeface="Arial" panose="020B0604020202020204" pitchFamily="34" charset="0"/>
              </a:rPr>
              <a:t>Απεικονιστικές μέθοδοι:</a:t>
            </a:r>
          </a:p>
          <a:p>
            <a:pPr lvl="0"/>
            <a:endParaRPr lang="el-GR" sz="1200" b="1" u="sng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1450" lvl="0" indent="-171450">
              <a:buBlip>
                <a:blip r:embed="rId4"/>
              </a:buBlip>
            </a:pPr>
            <a:r>
              <a:rPr lang="el-GR" sz="1200" dirty="0">
                <a:solidFill>
                  <a:prstClr val="black"/>
                </a:solidFill>
                <a:cs typeface="Arial" panose="020B0604020202020204" pitchFamily="34" charset="0"/>
              </a:rPr>
              <a:t>Απλή ακτινογραφία</a:t>
            </a:r>
          </a:p>
          <a:p>
            <a:pPr marL="171450" lvl="0" indent="-171450">
              <a:buBlip>
                <a:blip r:embed="rId4"/>
              </a:buBlip>
            </a:pPr>
            <a:r>
              <a:rPr lang="el-GR" sz="1200" dirty="0">
                <a:solidFill>
                  <a:prstClr val="black"/>
                </a:solidFill>
                <a:cs typeface="Arial" panose="020B0604020202020204" pitchFamily="34" charset="0"/>
              </a:rPr>
              <a:t>Αξονική τομογραφία</a:t>
            </a:r>
          </a:p>
          <a:p>
            <a:pPr marL="171450" lvl="0" indent="-171450">
              <a:buBlip>
                <a:blip r:embed="rId4"/>
              </a:buBlip>
            </a:pPr>
            <a:r>
              <a:rPr lang="el-GR" sz="1200" dirty="0">
                <a:solidFill>
                  <a:prstClr val="black"/>
                </a:solidFill>
                <a:cs typeface="Arial" panose="020B0604020202020204" pitchFamily="34" charset="0"/>
              </a:rPr>
              <a:t>Μαγνητική τομογραφία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" y="2743200"/>
            <a:ext cx="863282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Όγκοι οστών - απεικονιστικά</a:t>
            </a:r>
          </a:p>
        </p:txBody>
      </p:sp>
    </p:spTree>
    <p:extLst>
      <p:ext uri="{BB962C8B-B14F-4D97-AF65-F5344CB8AC3E}">
        <p14:creationId xmlns="" xmlns:p14="http://schemas.microsoft.com/office/powerpoint/2010/main" val="925015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609600" y="1524000"/>
            <a:ext cx="4191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600" dirty="0">
                <a:latin typeface="Arial" charset="0"/>
                <a:cs typeface="Arial" charset="0"/>
              </a:rPr>
              <a:t>Διακρίνονται σε: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l-GR" sz="1600" dirty="0">
              <a:latin typeface="Arial" charset="0"/>
              <a:cs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altLang="el-GR" sz="1600" u="sng" dirty="0">
                <a:latin typeface="Arial" charset="0"/>
                <a:cs typeface="Arial" charset="0"/>
              </a:rPr>
              <a:t>καλοήθη</a:t>
            </a:r>
            <a:r>
              <a:rPr lang="el-GR" altLang="el-GR" sz="1600" dirty="0">
                <a:latin typeface="Arial" charset="0"/>
                <a:cs typeface="Arial" charset="0"/>
              </a:rPr>
              <a:t> (κατάληξη –ώματα) </a:t>
            </a:r>
            <a:endParaRPr lang="en-US" altLang="el-GR" sz="1600" dirty="0">
              <a:latin typeface="Arial" charset="0"/>
              <a:cs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l-GR" sz="1600" dirty="0">
              <a:latin typeface="Arial" charset="0"/>
              <a:cs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altLang="el-GR" sz="1600" u="sng" dirty="0">
                <a:latin typeface="Arial" charset="0"/>
                <a:cs typeface="Arial" charset="0"/>
              </a:rPr>
              <a:t>κακοήθη</a:t>
            </a:r>
            <a:r>
              <a:rPr lang="el-GR" altLang="el-GR" sz="1600" dirty="0">
                <a:latin typeface="Arial" charset="0"/>
                <a:cs typeface="Arial" charset="0"/>
              </a:rPr>
              <a:t> (κατάληξη –σαρκώματα)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l-GR" sz="1600" dirty="0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600" dirty="0">
                <a:latin typeface="Arial" charset="0"/>
                <a:cs typeface="Arial" charset="0"/>
              </a:rPr>
              <a:t>Η ορολογία στην παθολογική ανατομική είναι περιγραφική...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l-GR" sz="1600" dirty="0">
              <a:latin typeface="Arial" charset="0"/>
              <a:cs typeface="Arial" charset="0"/>
            </a:endParaRPr>
          </a:p>
        </p:txBody>
      </p:sp>
      <p:graphicFrame>
        <p:nvGraphicFramePr>
          <p:cNvPr id="8" name="3 - Πίνακας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04188572"/>
              </p:ext>
            </p:extLst>
          </p:nvPr>
        </p:nvGraphicFramePr>
        <p:xfrm>
          <a:off x="4495800" y="1981200"/>
          <a:ext cx="4481512" cy="1501776"/>
        </p:xfrm>
        <a:graphic>
          <a:graphicData uri="http://schemas.openxmlformats.org/drawingml/2006/table">
            <a:tbl>
              <a:tblPr/>
              <a:tblGrid>
                <a:gridCol w="20952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862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54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algn="l" fontAlgn="b"/>
                      <a:r>
                        <a:rPr lang="el-GR" sz="24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Καλόηθες</a:t>
                      </a:r>
                      <a:endParaRPr lang="el-GR" sz="2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algn="l" fontAlgn="b"/>
                      <a:r>
                        <a:rPr lang="el-GR" sz="2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Κακόηθες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444">
                <a:tc>
                  <a:txBody>
                    <a:bodyPr/>
                    <a:lstStyle/>
                    <a:p>
                      <a:pPr algn="l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Οστέωμα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Οστεοσάρκωμα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5444">
                <a:tc>
                  <a:txBody>
                    <a:bodyPr/>
                    <a:lstStyle/>
                    <a:p>
                      <a:pPr algn="l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Χόνδρωμα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Χονδροσάρκωμα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54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algn="l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Ίνωμα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algn="l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Ινοσάρκωμα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Ονοματολογία</a:t>
            </a:r>
          </a:p>
        </p:txBody>
      </p:sp>
    </p:spTree>
    <p:extLst>
      <p:ext uri="{BB962C8B-B14F-4D97-AF65-F5344CB8AC3E}">
        <p14:creationId xmlns="" xmlns:p14="http://schemas.microsoft.com/office/powerpoint/2010/main" val="88796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400" y="1219200"/>
            <a:ext cx="5029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Blip>
                <a:blip r:embed="rId5"/>
              </a:buBlip>
              <a:tabLst/>
              <a:defRPr/>
            </a:pPr>
            <a:r>
              <a:rPr lang="el-GR" altLang="nl-NL" sz="1400" kern="0" noProof="0" dirty="0">
                <a:solidFill>
                  <a:srgbClr val="111166"/>
                </a:solidFill>
              </a:rPr>
              <a:t>Τα νεοπλάσματα των οστών είναι δύσκολες οντότητες:</a:t>
            </a:r>
            <a:endParaRPr kumimoji="0" lang="nl-NL" altLang="nl-NL" sz="14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lang="el-GR" altLang="nl-NL" sz="1400" kern="0" dirty="0">
                <a:solidFill>
                  <a:srgbClr val="111166"/>
                </a:solidFill>
              </a:rPr>
              <a:t>Σπάνια (τα κακοήθη)</a:t>
            </a:r>
            <a:endParaRPr lang="en-US" altLang="nl-NL" sz="1400" kern="0" dirty="0">
              <a:solidFill>
                <a:srgbClr val="111166"/>
              </a:solidFill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Σε σύνολο περίπου</a:t>
            </a:r>
            <a:r>
              <a:rPr kumimoji="0" lang="el-GR" altLang="nl-NL" sz="1400" b="0" i="0" u="none" strike="noStrike" kern="0" cap="none" spc="0" normalizeH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 6</a:t>
            </a: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0 οντοτήτων:</a:t>
            </a:r>
          </a:p>
          <a:p>
            <a:pPr lvl="2" indent="-187325" eaLnBrk="1" hangingPunct="1">
              <a:defRPr/>
            </a:pPr>
            <a:r>
              <a:rPr lang="el-GR" altLang="nl-NL" sz="1400" kern="0" dirty="0">
                <a:solidFill>
                  <a:srgbClr val="111166"/>
                </a:solidFill>
              </a:rPr>
              <a:t>Καλοήθη </a:t>
            </a:r>
            <a:r>
              <a:rPr lang="en-US" altLang="nl-NL" sz="1400" kern="0" dirty="0">
                <a:solidFill>
                  <a:srgbClr val="111166"/>
                </a:solidFill>
              </a:rPr>
              <a:t>n=</a:t>
            </a:r>
            <a:r>
              <a:rPr lang="el-GR" altLang="nl-NL" sz="1400" kern="0" dirty="0">
                <a:solidFill>
                  <a:srgbClr val="111166"/>
                </a:solidFill>
              </a:rPr>
              <a:t>20</a:t>
            </a:r>
            <a:endParaRPr lang="en-US" altLang="nl-NL" sz="1400" kern="0" dirty="0">
              <a:solidFill>
                <a:srgbClr val="111166"/>
              </a:solidFill>
            </a:endParaRPr>
          </a:p>
          <a:p>
            <a:pPr lvl="2" indent="-187325" eaLnBrk="1" hangingPunct="1">
              <a:defRPr/>
            </a:pPr>
            <a:r>
              <a:rPr lang="el-GR" altLang="nl-NL" sz="1400" kern="0" dirty="0">
                <a:solidFill>
                  <a:srgbClr val="111166"/>
                </a:solidFill>
              </a:rPr>
              <a:t>Ενδιάμεσης βιολογικής συμπεριφοράς </a:t>
            </a:r>
            <a:r>
              <a:rPr lang="en-US" altLang="nl-NL" sz="1400" kern="0" dirty="0">
                <a:solidFill>
                  <a:srgbClr val="111166"/>
                </a:solidFill>
              </a:rPr>
              <a:t>n=</a:t>
            </a:r>
            <a:r>
              <a:rPr lang="el-GR" altLang="nl-NL" sz="1400" kern="0" dirty="0">
                <a:solidFill>
                  <a:srgbClr val="111166"/>
                </a:solidFill>
              </a:rPr>
              <a:t>10</a:t>
            </a:r>
            <a:endParaRPr lang="en-US" altLang="nl-NL" sz="1400" kern="0" dirty="0">
              <a:solidFill>
                <a:srgbClr val="111166"/>
              </a:solidFill>
            </a:endParaRPr>
          </a:p>
          <a:p>
            <a:pPr lvl="2" indent="-187325" eaLnBrk="1" hangingPunct="1">
              <a:defRPr/>
            </a:pPr>
            <a:r>
              <a:rPr lang="el-GR" altLang="nl-NL" sz="1400" kern="0" dirty="0">
                <a:solidFill>
                  <a:srgbClr val="FF0000"/>
                </a:solidFill>
              </a:rPr>
              <a:t>Κακοήθη </a:t>
            </a:r>
            <a:r>
              <a:rPr lang="en-US" altLang="nl-NL" sz="1400" kern="0" dirty="0">
                <a:solidFill>
                  <a:srgbClr val="FF0000"/>
                </a:solidFill>
              </a:rPr>
              <a:t>n=</a:t>
            </a:r>
            <a:r>
              <a:rPr lang="el-GR" altLang="nl-NL" sz="1400" kern="0" dirty="0">
                <a:solidFill>
                  <a:srgbClr val="FF0000"/>
                </a:solidFill>
              </a:rPr>
              <a:t>28</a:t>
            </a:r>
            <a:endParaRPr kumimoji="0" lang="nl-NL" altLang="nl-NL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kumimoji="0" lang="el-GR" alt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Εξαιρετικά</a:t>
            </a: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 περιορισμένη βοήθεια της ανοσοϊστοχημείας</a:t>
            </a: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Μορφολογική επικάλυψη</a:t>
            </a:r>
            <a:endParaRPr kumimoji="0" lang="en-US" altLang="nl-NL" sz="1400" b="0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lang="el-GR" altLang="nl-NL" sz="1400" kern="0" noProof="0" dirty="0">
                <a:solidFill>
                  <a:srgbClr val="111166"/>
                </a:solidFill>
              </a:rPr>
              <a:t>Μεγάλες διακυμάνσεις στη συμπεριφορά και στην αντιμετώπιση ακόμη και εντός της ίδιας ιστογενετικής προέλευσης. Πχ.:</a:t>
            </a:r>
          </a:p>
          <a:p>
            <a:pPr lvl="2" indent="-187325" eaLnBrk="1" hangingPunct="1">
              <a:buNone/>
              <a:defRPr/>
            </a:pPr>
            <a:r>
              <a:rPr lang="el-GR" altLang="nl-NL" sz="1200" kern="0" noProof="0" dirty="0">
                <a:solidFill>
                  <a:srgbClr val="111166"/>
                </a:solidFill>
              </a:rPr>
              <a:t>Οστεοσάρκωμα οστεοβλαστικό </a:t>
            </a:r>
            <a:r>
              <a:rPr lang="el-GR" altLang="nl-NL" sz="1200" kern="0" noProof="0" dirty="0">
                <a:solidFill>
                  <a:srgbClr val="111166"/>
                </a:solidFill>
                <a:sym typeface="Wingdings" pitchFamily="2" charset="2"/>
              </a:rPr>
              <a:t> ΧΜΘ</a:t>
            </a:r>
          </a:p>
          <a:p>
            <a:pPr lvl="2" indent="-187325" eaLnBrk="1" hangingPunct="1">
              <a:buNone/>
              <a:defRPr/>
            </a:pPr>
            <a:r>
              <a:rPr kumimoji="0" lang="el-GR" altLang="nl-NL" sz="1200" b="0" i="0" u="none" strike="noStrike" kern="0" cap="none" spc="0" normalizeH="0" baseline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  <a:sym typeface="Wingdings" pitchFamily="2" charset="2"/>
              </a:rPr>
              <a:t>Οστεοσάρκωμα χονδροβλαστικό  ΧΜΘ αμφίβολη</a:t>
            </a:r>
            <a:endParaRPr kumimoji="0" lang="en-US" altLang="nl-NL" sz="1200" b="0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endParaRPr kumimoji="0" lang="nl-NL" altLang="nl-NL" sz="1200" b="0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nl-NL" altLang="nl-NL" sz="12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2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12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nl-NL" sz="12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Γενικά χαρακτηριστικά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65742" y="3106579"/>
            <a:ext cx="26953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SATB2 – </a:t>
            </a:r>
            <a:r>
              <a:rPr lang="el-GR" sz="1000" dirty="0"/>
              <a:t>οστεοσάρκωμα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65742" y="5641225"/>
            <a:ext cx="26953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IDH-1 – </a:t>
            </a:r>
            <a:r>
              <a:rPr lang="el-GR" sz="1000" dirty="0"/>
              <a:t>χονδροσάρκωμα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133"/>
          <a:stretch/>
        </p:blipFill>
        <p:spPr bwMode="auto">
          <a:xfrm>
            <a:off x="5257800" y="978666"/>
            <a:ext cx="3017520" cy="210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976" t="53838" r="2314" b="3640"/>
          <a:stretch/>
        </p:blipFill>
        <p:spPr bwMode="auto">
          <a:xfrm>
            <a:off x="5257800" y="3505200"/>
            <a:ext cx="3017520" cy="207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08950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40817" y="2109787"/>
            <a:ext cx="326438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4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altLang="nl-NL" sz="1400" kern="0" noProof="0" dirty="0">
                <a:solidFill>
                  <a:srgbClr val="111166"/>
                </a:solidFill>
              </a:rPr>
              <a:t>Βαθμονόμηση βιολογικής συμπεριφοράς:</a:t>
            </a: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4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Καλοήθης</a:t>
            </a:r>
            <a:endParaRPr kumimoji="0" lang="nl-NL" altLang="nl-NL" sz="14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Ενδιάμεση</a:t>
            </a:r>
            <a:endParaRPr kumimoji="0" lang="nl-NL" altLang="nl-NL" sz="14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Τοπικά επιθετικό νεόπλασμα </a:t>
            </a:r>
            <a:r>
              <a:rPr kumimoji="0" lang="el-GR" alt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ή</a:t>
            </a:r>
            <a:endParaRPr kumimoji="0" lang="nl-NL" altLang="nl-NL" sz="14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Σπάνιες</a:t>
            </a:r>
            <a:r>
              <a:rPr kumimoji="0" lang="el-GR" altLang="nl-NL" sz="1400" b="0" i="0" u="none" strike="noStrike" kern="0" cap="none" spc="0" normalizeH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 μεταστάσεις – «εμφυτεύσεις»</a:t>
            </a: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Κακοήθης</a:t>
            </a:r>
            <a:endParaRPr kumimoji="0" lang="nl-NL" altLang="nl-NL" sz="14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Βιολογική συμπεριφορά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WHO 2013</a:t>
            </a: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92389" y="1066800"/>
            <a:ext cx="5053734" cy="3024001"/>
            <a:chOff x="3792389" y="1066800"/>
            <a:chExt cx="5053734" cy="302400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53200" y="1066800"/>
              <a:ext cx="2292923" cy="30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 descr="C:\Users\Agrojohn\Desktop\giantcelltumordistalfemurmriscan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389" y="1066801"/>
              <a:ext cx="2647177" cy="3024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651" y="4191000"/>
            <a:ext cx="358183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8796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3561" r="2352" b="5372"/>
          <a:stretch/>
        </p:blipFill>
        <p:spPr bwMode="auto">
          <a:xfrm>
            <a:off x="6531789" y="1711666"/>
            <a:ext cx="1240611" cy="331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2" t="2007" r="46270" b="25280"/>
          <a:stretch/>
        </p:blipFill>
        <p:spPr bwMode="auto">
          <a:xfrm>
            <a:off x="3962399" y="1711666"/>
            <a:ext cx="2214209" cy="331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240817" y="1449020"/>
            <a:ext cx="265478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200" b="1" dirty="0">
                <a:latin typeface="+mn-lt"/>
                <a:cs typeface="Arial" charset="0"/>
              </a:rPr>
              <a:t>Για την ιστολογική ταυτοποίηση – διάγνωση: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l-GR" sz="1200" dirty="0">
              <a:latin typeface="+mn-lt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r>
              <a:rPr lang="el-GR" altLang="el-GR" sz="1200" dirty="0">
                <a:latin typeface="+mn-lt"/>
                <a:cs typeface="Arial" charset="0"/>
              </a:rPr>
              <a:t> Ακριβές ιστορικό: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200" dirty="0">
                <a:latin typeface="+mn-lt"/>
                <a:cs typeface="Arial" charset="0"/>
              </a:rPr>
              <a:t>	</a:t>
            </a:r>
            <a:r>
              <a:rPr lang="el-GR" altLang="el-GR" sz="1200" b="1" dirty="0">
                <a:latin typeface="+mn-lt"/>
                <a:cs typeface="Arial" charset="0"/>
              </a:rPr>
              <a:t>Ηλικία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200" b="1" dirty="0">
                <a:latin typeface="+mn-lt"/>
                <a:cs typeface="Arial" charset="0"/>
              </a:rPr>
              <a:t>	Εντόπιση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200" b="1" dirty="0">
                <a:latin typeface="+mn-lt"/>
                <a:cs typeface="Arial" charset="0"/>
              </a:rPr>
              <a:t>	Ταχύτητα ανάπτυξης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200" dirty="0">
                <a:latin typeface="+mn-lt"/>
                <a:cs typeface="Arial" charset="0"/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r>
              <a:rPr lang="el-GR" altLang="el-GR" sz="1200" dirty="0">
                <a:latin typeface="+mn-lt"/>
                <a:cs typeface="Arial" charset="0"/>
              </a:rPr>
              <a:t> Απεικονιστικά ευρήματα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endParaRPr lang="el-GR" altLang="el-GR" sz="1200" dirty="0">
              <a:latin typeface="+mn-lt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r>
              <a:rPr lang="el-GR" altLang="el-GR" sz="1200" dirty="0">
                <a:latin typeface="+mn-lt"/>
                <a:cs typeface="Arial" charset="0"/>
              </a:rPr>
              <a:t> Ιστοχημεία, ανοσοϊστοχημεία (</a:t>
            </a:r>
            <a:r>
              <a:rPr lang="el-GR" altLang="el-GR" sz="1200" b="1" dirty="0">
                <a:latin typeface="+mn-lt"/>
                <a:cs typeface="Arial" charset="0"/>
              </a:rPr>
              <a:t>πολύ </a:t>
            </a:r>
            <a:r>
              <a:rPr lang="el-GR" altLang="el-GR" sz="1200" dirty="0">
                <a:latin typeface="+mn-lt"/>
                <a:cs typeface="Arial" charset="0"/>
              </a:rPr>
              <a:t>περιορισμένη)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endParaRPr lang="el-GR" altLang="el-GR" sz="1200" dirty="0">
              <a:latin typeface="+mn-lt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r>
              <a:rPr lang="el-GR" altLang="el-GR" sz="1200" dirty="0">
                <a:latin typeface="+mn-lt"/>
                <a:cs typeface="Arial" charset="0"/>
              </a:rPr>
              <a:t> Σύγχρονη βιβλιογραφία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Διαγνωστική προσέγγιση – προαπαιτούμενα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09736" y="2731765"/>
            <a:ext cx="1066873" cy="1530199"/>
            <a:chOff x="4208177" y="1738116"/>
            <a:chExt cx="1066873" cy="1530199"/>
          </a:xfrm>
        </p:grpSpPr>
        <p:sp>
          <p:nvSpPr>
            <p:cNvPr id="2" name="Down Arrow 1"/>
            <p:cNvSpPr/>
            <p:nvPr/>
          </p:nvSpPr>
          <p:spPr>
            <a:xfrm rot="19461794">
              <a:off x="4208177" y="1755817"/>
              <a:ext cx="228600" cy="3810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" name="Down Arrow 11"/>
            <p:cNvSpPr/>
            <p:nvPr/>
          </p:nvSpPr>
          <p:spPr>
            <a:xfrm rot="2297229">
              <a:off x="5046450" y="1738116"/>
              <a:ext cx="228600" cy="3810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" name="Down Arrow 12"/>
            <p:cNvSpPr/>
            <p:nvPr/>
          </p:nvSpPr>
          <p:spPr>
            <a:xfrm rot="11013937">
              <a:off x="4537993" y="2887315"/>
              <a:ext cx="228600" cy="3810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83186" y="2139839"/>
            <a:ext cx="986379" cy="2061860"/>
            <a:chOff x="6478386" y="1645480"/>
            <a:chExt cx="986379" cy="2061860"/>
          </a:xfrm>
        </p:grpSpPr>
        <p:sp>
          <p:nvSpPr>
            <p:cNvPr id="14" name="Down Arrow 13"/>
            <p:cNvSpPr/>
            <p:nvPr/>
          </p:nvSpPr>
          <p:spPr>
            <a:xfrm rot="19461794">
              <a:off x="6499299" y="1645480"/>
              <a:ext cx="228600" cy="3810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" name="Down Arrow 15"/>
            <p:cNvSpPr/>
            <p:nvPr/>
          </p:nvSpPr>
          <p:spPr>
            <a:xfrm rot="14095944">
              <a:off x="6554586" y="3402540"/>
              <a:ext cx="228600" cy="3810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Down Arrow 16"/>
            <p:cNvSpPr/>
            <p:nvPr/>
          </p:nvSpPr>
          <p:spPr>
            <a:xfrm rot="3304049">
              <a:off x="7159965" y="2298288"/>
              <a:ext cx="228600" cy="3810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67200" y="5257800"/>
            <a:ext cx="158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17 ετών</a:t>
            </a:r>
          </a:p>
          <a:p>
            <a:r>
              <a:rPr lang="el-GR" sz="1200" dirty="0"/>
              <a:t>μετάφυση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90900" y="5257800"/>
            <a:ext cx="158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65 ετών</a:t>
            </a:r>
          </a:p>
          <a:p>
            <a:r>
              <a:rPr lang="el-GR" sz="1200" dirty="0"/>
              <a:t>διάφυση</a:t>
            </a:r>
          </a:p>
        </p:txBody>
      </p:sp>
    </p:spTree>
    <p:extLst>
      <p:ext uri="{BB962C8B-B14F-4D97-AF65-F5344CB8AC3E}">
        <p14:creationId xmlns="" xmlns:p14="http://schemas.microsoft.com/office/powerpoint/2010/main" val="8879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144169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Απλή κύστη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Σάρκωμα </a:t>
            </a:r>
            <a:r>
              <a:rPr lang="en-US" sz="1400" b="1" dirty="0">
                <a:latin typeface="+mj-lt"/>
              </a:rPr>
              <a:t>Ewing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Χονδροβλάστωμα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Μη οστεοποιούμενο ίνωμα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Οστεοχόνδρωμα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Ινώδης δυσπλασία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Οστεοσάρκωμα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Οστεοειδές οστέωμα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Ανευρυσματική κύστη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Ηωσινόφιλο κοκκίωμα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Γιγαντοκυτταρικός όγκος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Εγχόνδρωμα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Ινοσάρκωμα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Οστέωμα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Χονδροσάρκωμα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Μυέλωμα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Μεταστάσεις</a:t>
            </a:r>
          </a:p>
          <a:p>
            <a:pPr marL="285750" indent="-285750">
              <a:lnSpc>
                <a:spcPts val="2200"/>
              </a:lnSpc>
              <a:buBlip>
                <a:blip r:embed="rId2"/>
              </a:buBlip>
            </a:pPr>
            <a:r>
              <a:rPr lang="el-GR" sz="1400" b="1" dirty="0">
                <a:latin typeface="+mj-lt"/>
              </a:rPr>
              <a:t>Χόρδωμα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6130" y="849324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10	20	30	40	50	60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63240" y="1296005"/>
            <a:ext cx="4701603" cy="3673404"/>
            <a:chOff x="3063240" y="1296005"/>
            <a:chExt cx="4701603" cy="3673404"/>
          </a:xfrm>
        </p:grpSpPr>
        <p:sp>
          <p:nvSpPr>
            <p:cNvPr id="5" name="Rounded Rectangle 4"/>
            <p:cNvSpPr/>
            <p:nvPr/>
          </p:nvSpPr>
          <p:spPr>
            <a:xfrm>
              <a:off x="3063240" y="1296005"/>
              <a:ext cx="1097280" cy="9144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063240" y="1829969"/>
              <a:ext cx="1371600" cy="9144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341086" y="2141696"/>
              <a:ext cx="1097280" cy="9144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341086" y="2423825"/>
              <a:ext cx="1097280" cy="9144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21434" y="2697137"/>
              <a:ext cx="1920240" cy="9144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292344" y="3270212"/>
              <a:ext cx="1920240" cy="9144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92344" y="3532819"/>
              <a:ext cx="1920240" cy="9144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292344" y="3820883"/>
              <a:ext cx="1920240" cy="9144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450080" y="4085111"/>
              <a:ext cx="1645920" cy="9144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558603" y="4367240"/>
              <a:ext cx="4206240" cy="9144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220645" y="4877969"/>
              <a:ext cx="1828800" cy="9144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5212584" y="1157101"/>
            <a:ext cx="0" cy="532106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206130" y="6468265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10	20	30	40	50	60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67018" y="1554833"/>
            <a:ext cx="5269262" cy="4709976"/>
            <a:chOff x="3067018" y="1554833"/>
            <a:chExt cx="5269262" cy="4709976"/>
          </a:xfrm>
        </p:grpSpPr>
        <p:sp>
          <p:nvSpPr>
            <p:cNvPr id="20" name="Rounded Rectangle 19"/>
            <p:cNvSpPr/>
            <p:nvPr/>
          </p:nvSpPr>
          <p:spPr>
            <a:xfrm>
              <a:off x="3067018" y="1554833"/>
              <a:ext cx="1097280" cy="9144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577368" y="2995640"/>
              <a:ext cx="1645920" cy="9144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227320" y="4649369"/>
              <a:ext cx="1463040" cy="9144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226942" y="5220554"/>
              <a:ext cx="3108960" cy="9144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958588" y="5563769"/>
              <a:ext cx="2377440" cy="9144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227320" y="5868569"/>
              <a:ext cx="3108960" cy="9144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769457" y="6173369"/>
              <a:ext cx="1554480" cy="9144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Διαγνωστική προσέγγιση οστικών όγκων - ηλικία</a:t>
            </a:r>
          </a:p>
        </p:txBody>
      </p:sp>
    </p:spTree>
    <p:extLst>
      <p:ext uri="{BB962C8B-B14F-4D97-AF65-F5344CB8AC3E}">
        <p14:creationId xmlns="" xmlns:p14="http://schemas.microsoft.com/office/powerpoint/2010/main" val="166254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17650"/>
            <a:ext cx="7467600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Διαγνωστική προσέγγιση οστικών όγκων - ηλικία</a:t>
            </a:r>
          </a:p>
        </p:txBody>
      </p:sp>
    </p:spTree>
    <p:extLst>
      <p:ext uri="{BB962C8B-B14F-4D97-AF65-F5344CB8AC3E}">
        <p14:creationId xmlns="" xmlns:p14="http://schemas.microsoft.com/office/powerpoint/2010/main" val="262889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143000" y="206559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Διαγνωστική προσέγγιση οστικών όγκων - εντόπιση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429" b="98143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76" r="35484"/>
          <a:stretch>
            <a:fillRect/>
          </a:stretch>
        </p:blipFill>
        <p:spPr bwMode="auto">
          <a:xfrm>
            <a:off x="1219200" y="1371600"/>
            <a:ext cx="14478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1553473" y="1600200"/>
            <a:ext cx="3018527" cy="4925199"/>
            <a:chOff x="1553473" y="1600200"/>
            <a:chExt cx="3018527" cy="4925199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861870" y="1676400"/>
              <a:ext cx="263104" cy="356557"/>
            </a:xfrm>
            <a:prstGeom prst="line">
              <a:avLst/>
            </a:prstGeom>
            <a:ln w="19050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209800" y="6095999"/>
              <a:ext cx="304800" cy="381001"/>
            </a:xfrm>
            <a:prstGeom prst="line">
              <a:avLst/>
            </a:prstGeom>
            <a:ln w="19050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-6780000">
              <a:off x="1746295" y="6069897"/>
              <a:ext cx="304800" cy="381001"/>
            </a:xfrm>
            <a:prstGeom prst="line">
              <a:avLst/>
            </a:prstGeom>
            <a:ln w="19050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981200" y="6096000"/>
              <a:ext cx="228600" cy="0"/>
            </a:xfrm>
            <a:prstGeom prst="line">
              <a:avLst/>
            </a:prstGeom>
            <a:ln w="19050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895600" y="1600200"/>
              <a:ext cx="16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Επίφυση</a:t>
              </a:r>
              <a:endParaRPr lang="en-US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19400" y="6248400"/>
              <a:ext cx="16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Επίφυση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90800" y="2209800"/>
              <a:ext cx="16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Μετάφυση</a:t>
              </a:r>
              <a:endParaRPr 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71800" y="5791200"/>
              <a:ext cx="16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Μετάφυση</a:t>
              </a:r>
              <a:endParaRPr lang="en-US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90800" y="4343400"/>
              <a:ext cx="1600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Διάφυση</a:t>
              </a:r>
              <a:endParaRPr lang="en-US" sz="12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2209800" y="1752600"/>
              <a:ext cx="60960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-3240000">
              <a:off x="1600200" y="2353704"/>
              <a:ext cx="263104" cy="356557"/>
            </a:xfrm>
            <a:prstGeom prst="line">
              <a:avLst/>
            </a:prstGeom>
            <a:ln w="19050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-3240000">
              <a:off x="1918802" y="5519339"/>
              <a:ext cx="263104" cy="356557"/>
            </a:xfrm>
            <a:prstGeom prst="line">
              <a:avLst/>
            </a:prstGeom>
            <a:ln w="19050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7" idx="1"/>
            </p:cNvCxnSpPr>
            <p:nvPr/>
          </p:nvCxnSpPr>
          <p:spPr>
            <a:xfrm flipH="1">
              <a:off x="1828800" y="2348300"/>
              <a:ext cx="762000" cy="1390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2066026" y="3498008"/>
              <a:ext cx="609600" cy="91440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2286000" y="4572000"/>
              <a:ext cx="381000" cy="76200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2209800" y="5943600"/>
              <a:ext cx="762000" cy="1390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2209800" y="6400800"/>
              <a:ext cx="60960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258574" y="914400"/>
            <a:ext cx="3666226" cy="5816714"/>
            <a:chOff x="4258574" y="914400"/>
            <a:chExt cx="3666226" cy="5816714"/>
          </a:xfrm>
        </p:grpSpPr>
        <p:sp>
          <p:nvSpPr>
            <p:cNvPr id="45" name="TextBox 44"/>
            <p:cNvSpPr txBox="1"/>
            <p:nvPr/>
          </p:nvSpPr>
          <p:spPr>
            <a:xfrm>
              <a:off x="6248400" y="1295400"/>
              <a:ext cx="1676400" cy="615553"/>
            </a:xfrm>
            <a:prstGeom prst="rect">
              <a:avLst/>
            </a:prstGeom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l-GR" sz="1400" dirty="0"/>
                <a:t>ΕΠΙΦΥΣΗ</a:t>
              </a:r>
            </a:p>
            <a:p>
              <a:pPr>
                <a:buFont typeface="Arial" pitchFamily="34" charset="0"/>
                <a:buChar char="•"/>
              </a:pPr>
              <a:r>
                <a:rPr lang="el-GR" sz="1000" dirty="0"/>
                <a:t>Χονδροβλάστωμα</a:t>
              </a:r>
            </a:p>
            <a:p>
              <a:pPr>
                <a:buFont typeface="Arial" pitchFamily="34" charset="0"/>
                <a:buChar char="•"/>
              </a:pPr>
              <a:r>
                <a:rPr lang="el-GR" sz="1000" dirty="0"/>
                <a:t>Γιγαντοκυτταρικός όγκος</a:t>
              </a:r>
              <a:endParaRPr lang="en-US" sz="1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48400" y="2133600"/>
              <a:ext cx="1676400" cy="1077218"/>
            </a:xfrm>
            <a:prstGeom prst="rect">
              <a:avLst/>
            </a:prstGeom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l-GR" sz="1400" dirty="0"/>
                <a:t>ΜΕΤΑΦΥΣΗ</a:t>
              </a:r>
            </a:p>
            <a:p>
              <a:pPr>
                <a:buFont typeface="Arial" pitchFamily="34" charset="0"/>
                <a:buChar char="•"/>
              </a:pPr>
              <a:r>
                <a:rPr lang="el-GR" sz="1000" dirty="0"/>
                <a:t>Οστεοβλάστωμα</a:t>
              </a:r>
            </a:p>
            <a:p>
              <a:pPr>
                <a:buFont typeface="Arial" pitchFamily="34" charset="0"/>
                <a:buChar char="•"/>
              </a:pPr>
              <a:r>
                <a:rPr lang="el-GR" sz="1000" dirty="0"/>
                <a:t>Οστεοχόνδρωμα</a:t>
              </a:r>
            </a:p>
            <a:p>
              <a:pPr>
                <a:buFont typeface="Arial" pitchFamily="34" charset="0"/>
                <a:buChar char="•"/>
              </a:pPr>
              <a:r>
                <a:rPr lang="el-GR" sz="1000" dirty="0"/>
                <a:t>Μη οστεοποιούμενο ίνωμα</a:t>
              </a:r>
            </a:p>
            <a:p>
              <a:pPr>
                <a:buFont typeface="Arial" pitchFamily="34" charset="0"/>
                <a:buChar char="•"/>
              </a:pPr>
              <a:r>
                <a:rPr lang="el-GR" sz="1000" dirty="0"/>
                <a:t>Οστεοειδές οστέωμα</a:t>
              </a:r>
            </a:p>
            <a:p>
              <a:pPr>
                <a:buFont typeface="Arial" pitchFamily="34" charset="0"/>
                <a:buChar char="•"/>
              </a:pPr>
              <a:r>
                <a:rPr lang="el-GR" sz="1000" dirty="0"/>
                <a:t>Χονδρομυξοειδές ίνωμα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48400" y="3393062"/>
              <a:ext cx="1676400" cy="615553"/>
            </a:xfrm>
            <a:prstGeom prst="rect">
              <a:avLst/>
            </a:prstGeom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l-GR" sz="1400" dirty="0"/>
                <a:t>ΔΙΑΦΥΣΗ</a:t>
              </a:r>
            </a:p>
            <a:p>
              <a:pPr>
                <a:buFont typeface="Arial" pitchFamily="34" charset="0"/>
                <a:buChar char="•"/>
              </a:pPr>
              <a:r>
                <a:rPr lang="el-GR" sz="1000" dirty="0"/>
                <a:t>Εγχόνδρωμα</a:t>
              </a:r>
            </a:p>
            <a:p>
              <a:pPr>
                <a:buFont typeface="Arial" pitchFamily="34" charset="0"/>
                <a:buChar char="•"/>
              </a:pPr>
              <a:r>
                <a:rPr lang="el-GR" sz="1000" dirty="0"/>
                <a:t>Ινώδης δυσπλασία</a:t>
              </a:r>
              <a:endParaRPr lang="en-US" sz="1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48400" y="4870847"/>
              <a:ext cx="1676400" cy="615553"/>
            </a:xfrm>
            <a:prstGeom prst="rect">
              <a:avLst/>
            </a:prstGeom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l-GR" sz="1400" dirty="0"/>
                <a:t>ΔΙΑΦΥΣΗ</a:t>
              </a:r>
            </a:p>
            <a:p>
              <a:pPr>
                <a:buFont typeface="Arial" pitchFamily="34" charset="0"/>
                <a:buChar char="•"/>
              </a:pPr>
              <a:r>
                <a:rPr lang="el-GR" sz="1000" dirty="0"/>
                <a:t>Σάρκωμα </a:t>
              </a:r>
              <a:r>
                <a:rPr lang="en-US" sz="1000" dirty="0"/>
                <a:t>Ewing</a:t>
              </a:r>
            </a:p>
            <a:p>
              <a:pPr>
                <a:buFont typeface="Arial" pitchFamily="34" charset="0"/>
                <a:buChar char="•"/>
              </a:pPr>
              <a:r>
                <a:rPr lang="el-GR" sz="1000" dirty="0"/>
                <a:t>Χονδροσάρκωμα</a:t>
              </a:r>
              <a:endParaRPr lang="en-US" sz="1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48400" y="5719107"/>
              <a:ext cx="1676400" cy="615553"/>
            </a:xfrm>
            <a:prstGeom prst="rect">
              <a:avLst/>
            </a:prstGeom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l-GR" sz="1400" dirty="0"/>
                <a:t>ΜΕΤΑΦΥΣΗ</a:t>
              </a:r>
            </a:p>
            <a:p>
              <a:pPr>
                <a:buFont typeface="Arial" pitchFamily="34" charset="0"/>
                <a:buChar char="•"/>
              </a:pPr>
              <a:r>
                <a:rPr lang="el-GR" sz="1000" dirty="0"/>
                <a:t>Οστεοσάρκωμα</a:t>
              </a:r>
            </a:p>
            <a:p>
              <a:pPr>
                <a:buFont typeface="Arial" pitchFamily="34" charset="0"/>
                <a:buChar char="•"/>
              </a:pPr>
              <a:r>
                <a:rPr lang="el-GR" sz="1000" dirty="0"/>
                <a:t>Εξωοστικό οστεοσάρκωμα</a:t>
              </a: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4258574" y="1416164"/>
              <a:ext cx="1447800" cy="5314950"/>
              <a:chOff x="4267200" y="1295400"/>
              <a:chExt cx="1447800" cy="5314950"/>
            </a:xfrm>
          </p:grpSpPr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backgroundRemoval t="1429" b="98143" l="10000" r="9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37276" r="35484"/>
              <a:stretch>
                <a:fillRect/>
              </a:stretch>
            </p:blipFill>
            <p:spPr bwMode="auto">
              <a:xfrm>
                <a:off x="4267200" y="1295400"/>
                <a:ext cx="1447800" cy="5314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49"/>
              <p:cNvSpPr/>
              <p:nvPr/>
            </p:nvSpPr>
            <p:spPr>
              <a:xfrm>
                <a:off x="5045368" y="1524000"/>
                <a:ext cx="337515" cy="271607"/>
              </a:xfrm>
              <a:custGeom>
                <a:avLst/>
                <a:gdLst>
                  <a:gd name="connsiteX0" fmla="*/ 173613 w 337515"/>
                  <a:gd name="connsiteY0" fmla="*/ 28071 h 271607"/>
                  <a:gd name="connsiteX1" fmla="*/ 173613 w 337515"/>
                  <a:gd name="connsiteY1" fmla="*/ 28071 h 271607"/>
                  <a:gd name="connsiteX2" fmla="*/ 104602 w 337515"/>
                  <a:gd name="connsiteY2" fmla="*/ 2192 h 271607"/>
                  <a:gd name="connsiteX3" fmla="*/ 35590 w 337515"/>
                  <a:gd name="connsiteY3" fmla="*/ 19445 h 271607"/>
                  <a:gd name="connsiteX4" fmla="*/ 26964 w 337515"/>
                  <a:gd name="connsiteY4" fmla="*/ 148841 h 271607"/>
                  <a:gd name="connsiteX5" fmla="*/ 52843 w 337515"/>
                  <a:gd name="connsiteY5" fmla="*/ 157467 h 271607"/>
                  <a:gd name="connsiteX6" fmla="*/ 78723 w 337515"/>
                  <a:gd name="connsiteY6" fmla="*/ 174720 h 271607"/>
                  <a:gd name="connsiteX7" fmla="*/ 113228 w 337515"/>
                  <a:gd name="connsiteY7" fmla="*/ 226479 h 271607"/>
                  <a:gd name="connsiteX8" fmla="*/ 130481 w 337515"/>
                  <a:gd name="connsiteY8" fmla="*/ 252358 h 271607"/>
                  <a:gd name="connsiteX9" fmla="*/ 156360 w 337515"/>
                  <a:gd name="connsiteY9" fmla="*/ 269611 h 271607"/>
                  <a:gd name="connsiteX10" fmla="*/ 303009 w 337515"/>
                  <a:gd name="connsiteY10" fmla="*/ 260984 h 271607"/>
                  <a:gd name="connsiteX11" fmla="*/ 311636 w 337515"/>
                  <a:gd name="connsiteY11" fmla="*/ 235105 h 271607"/>
                  <a:gd name="connsiteX12" fmla="*/ 337515 w 337515"/>
                  <a:gd name="connsiteY12" fmla="*/ 209226 h 271607"/>
                  <a:gd name="connsiteX13" fmla="*/ 328889 w 337515"/>
                  <a:gd name="connsiteY13" fmla="*/ 131588 h 271607"/>
                  <a:gd name="connsiteX14" fmla="*/ 268504 w 337515"/>
                  <a:gd name="connsiteY14" fmla="*/ 53950 h 271607"/>
                  <a:gd name="connsiteX15" fmla="*/ 199492 w 337515"/>
                  <a:gd name="connsiteY15" fmla="*/ 36698 h 271607"/>
                  <a:gd name="connsiteX16" fmla="*/ 173613 w 337515"/>
                  <a:gd name="connsiteY16" fmla="*/ 28071 h 27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7515" h="271607">
                    <a:moveTo>
                      <a:pt x="173613" y="28071"/>
                    </a:moveTo>
                    <a:lnTo>
                      <a:pt x="173613" y="28071"/>
                    </a:lnTo>
                    <a:cubicBezTo>
                      <a:pt x="150609" y="19445"/>
                      <a:pt x="128884" y="5928"/>
                      <a:pt x="104602" y="2192"/>
                    </a:cubicBezTo>
                    <a:cubicBezTo>
                      <a:pt x="90355" y="0"/>
                      <a:pt x="51935" y="13996"/>
                      <a:pt x="35590" y="19445"/>
                    </a:cubicBezTo>
                    <a:cubicBezTo>
                      <a:pt x="4365" y="66285"/>
                      <a:pt x="0" y="61208"/>
                      <a:pt x="26964" y="148841"/>
                    </a:cubicBezTo>
                    <a:cubicBezTo>
                      <a:pt x="29638" y="157532"/>
                      <a:pt x="44217" y="154592"/>
                      <a:pt x="52843" y="157467"/>
                    </a:cubicBezTo>
                    <a:cubicBezTo>
                      <a:pt x="61470" y="163218"/>
                      <a:pt x="71896" y="166917"/>
                      <a:pt x="78723" y="174720"/>
                    </a:cubicBezTo>
                    <a:cubicBezTo>
                      <a:pt x="92377" y="190325"/>
                      <a:pt x="101726" y="209226"/>
                      <a:pt x="113228" y="226479"/>
                    </a:cubicBezTo>
                    <a:cubicBezTo>
                      <a:pt x="118979" y="235105"/>
                      <a:pt x="121855" y="246607"/>
                      <a:pt x="130481" y="252358"/>
                    </a:cubicBezTo>
                    <a:lnTo>
                      <a:pt x="156360" y="269611"/>
                    </a:lnTo>
                    <a:cubicBezTo>
                      <a:pt x="205243" y="266735"/>
                      <a:pt x="255208" y="271607"/>
                      <a:pt x="303009" y="260984"/>
                    </a:cubicBezTo>
                    <a:cubicBezTo>
                      <a:pt x="311885" y="259011"/>
                      <a:pt x="306592" y="242671"/>
                      <a:pt x="311636" y="235105"/>
                    </a:cubicBezTo>
                    <a:cubicBezTo>
                      <a:pt x="318403" y="224954"/>
                      <a:pt x="328889" y="217852"/>
                      <a:pt x="337515" y="209226"/>
                    </a:cubicBezTo>
                    <a:cubicBezTo>
                      <a:pt x="334640" y="183347"/>
                      <a:pt x="337123" y="156290"/>
                      <a:pt x="328889" y="131588"/>
                    </a:cubicBezTo>
                    <a:cubicBezTo>
                      <a:pt x="323994" y="116902"/>
                      <a:pt x="287641" y="66708"/>
                      <a:pt x="268504" y="53950"/>
                    </a:cubicBezTo>
                    <a:cubicBezTo>
                      <a:pt x="257137" y="46372"/>
                      <a:pt x="205711" y="37942"/>
                      <a:pt x="199492" y="36698"/>
                    </a:cubicBezTo>
                    <a:lnTo>
                      <a:pt x="173613" y="28071"/>
                    </a:lnTo>
                    <a:close/>
                  </a:path>
                </a:pathLst>
              </a:cu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4839575" y="3226280"/>
                <a:ext cx="238710" cy="819510"/>
              </a:xfrm>
              <a:custGeom>
                <a:avLst/>
                <a:gdLst>
                  <a:gd name="connsiteX0" fmla="*/ 42978 w 238710"/>
                  <a:gd name="connsiteY0" fmla="*/ 0 h 819510"/>
                  <a:gd name="connsiteX1" fmla="*/ 42978 w 238710"/>
                  <a:gd name="connsiteY1" fmla="*/ 0 h 819510"/>
                  <a:gd name="connsiteX2" fmla="*/ 34351 w 238710"/>
                  <a:gd name="connsiteY2" fmla="*/ 448574 h 819510"/>
                  <a:gd name="connsiteX3" fmla="*/ 42978 w 238710"/>
                  <a:gd name="connsiteY3" fmla="*/ 526211 h 819510"/>
                  <a:gd name="connsiteX4" fmla="*/ 60230 w 238710"/>
                  <a:gd name="connsiteY4" fmla="*/ 586596 h 819510"/>
                  <a:gd name="connsiteX5" fmla="*/ 68857 w 238710"/>
                  <a:gd name="connsiteY5" fmla="*/ 646981 h 819510"/>
                  <a:gd name="connsiteX6" fmla="*/ 77483 w 238710"/>
                  <a:gd name="connsiteY6" fmla="*/ 741872 h 819510"/>
                  <a:gd name="connsiteX7" fmla="*/ 94736 w 238710"/>
                  <a:gd name="connsiteY7" fmla="*/ 802257 h 819510"/>
                  <a:gd name="connsiteX8" fmla="*/ 120615 w 238710"/>
                  <a:gd name="connsiteY8" fmla="*/ 819510 h 819510"/>
                  <a:gd name="connsiteX9" fmla="*/ 163747 w 238710"/>
                  <a:gd name="connsiteY9" fmla="*/ 810883 h 819510"/>
                  <a:gd name="connsiteX10" fmla="*/ 189627 w 238710"/>
                  <a:gd name="connsiteY10" fmla="*/ 793630 h 819510"/>
                  <a:gd name="connsiteX11" fmla="*/ 232759 w 238710"/>
                  <a:gd name="connsiteY11" fmla="*/ 741872 h 819510"/>
                  <a:gd name="connsiteX12" fmla="*/ 206879 w 238710"/>
                  <a:gd name="connsiteY12" fmla="*/ 552091 h 819510"/>
                  <a:gd name="connsiteX13" fmla="*/ 198253 w 238710"/>
                  <a:gd name="connsiteY13" fmla="*/ 526211 h 819510"/>
                  <a:gd name="connsiteX14" fmla="*/ 163747 w 238710"/>
                  <a:gd name="connsiteY14" fmla="*/ 474453 h 819510"/>
                  <a:gd name="connsiteX15" fmla="*/ 137868 w 238710"/>
                  <a:gd name="connsiteY15" fmla="*/ 388189 h 819510"/>
                  <a:gd name="connsiteX16" fmla="*/ 129242 w 238710"/>
                  <a:gd name="connsiteY16" fmla="*/ 362310 h 819510"/>
                  <a:gd name="connsiteX17" fmla="*/ 111989 w 238710"/>
                  <a:gd name="connsiteY17" fmla="*/ 284672 h 819510"/>
                  <a:gd name="connsiteX18" fmla="*/ 103363 w 238710"/>
                  <a:gd name="connsiteY18" fmla="*/ 207034 h 819510"/>
                  <a:gd name="connsiteX19" fmla="*/ 94736 w 238710"/>
                  <a:gd name="connsiteY19" fmla="*/ 94891 h 819510"/>
                  <a:gd name="connsiteX20" fmla="*/ 42978 w 238710"/>
                  <a:gd name="connsiteY20" fmla="*/ 0 h 81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710" h="819510">
                    <a:moveTo>
                      <a:pt x="42978" y="0"/>
                    </a:moveTo>
                    <a:lnTo>
                      <a:pt x="42978" y="0"/>
                    </a:lnTo>
                    <a:cubicBezTo>
                      <a:pt x="0" y="193402"/>
                      <a:pt x="19956" y="74319"/>
                      <a:pt x="34351" y="448574"/>
                    </a:cubicBezTo>
                    <a:cubicBezTo>
                      <a:pt x="35352" y="474593"/>
                      <a:pt x="39019" y="500476"/>
                      <a:pt x="42978" y="526211"/>
                    </a:cubicBezTo>
                    <a:cubicBezTo>
                      <a:pt x="46073" y="546329"/>
                      <a:pt x="53788" y="567270"/>
                      <a:pt x="60230" y="586596"/>
                    </a:cubicBezTo>
                    <a:cubicBezTo>
                      <a:pt x="63106" y="606724"/>
                      <a:pt x="66612" y="626773"/>
                      <a:pt x="68857" y="646981"/>
                    </a:cubicBezTo>
                    <a:cubicBezTo>
                      <a:pt x="72364" y="678547"/>
                      <a:pt x="73285" y="710390"/>
                      <a:pt x="77483" y="741872"/>
                    </a:cubicBezTo>
                    <a:cubicBezTo>
                      <a:pt x="77731" y="743729"/>
                      <a:pt x="90480" y="796937"/>
                      <a:pt x="94736" y="802257"/>
                    </a:cubicBezTo>
                    <a:cubicBezTo>
                      <a:pt x="101212" y="810353"/>
                      <a:pt x="111989" y="813759"/>
                      <a:pt x="120615" y="819510"/>
                    </a:cubicBezTo>
                    <a:cubicBezTo>
                      <a:pt x="134992" y="816634"/>
                      <a:pt x="150018" y="816031"/>
                      <a:pt x="163747" y="810883"/>
                    </a:cubicBezTo>
                    <a:cubicBezTo>
                      <a:pt x="173455" y="807243"/>
                      <a:pt x="181662" y="800267"/>
                      <a:pt x="189627" y="793630"/>
                    </a:cubicBezTo>
                    <a:cubicBezTo>
                      <a:pt x="214534" y="772875"/>
                      <a:pt x="215795" y="767317"/>
                      <a:pt x="232759" y="741872"/>
                    </a:cubicBezTo>
                    <a:cubicBezTo>
                      <a:pt x="222997" y="585689"/>
                      <a:pt x="238710" y="647585"/>
                      <a:pt x="206879" y="552091"/>
                    </a:cubicBezTo>
                    <a:cubicBezTo>
                      <a:pt x="204003" y="543464"/>
                      <a:pt x="203297" y="533777"/>
                      <a:pt x="198253" y="526211"/>
                    </a:cubicBezTo>
                    <a:lnTo>
                      <a:pt x="163747" y="474453"/>
                    </a:lnTo>
                    <a:cubicBezTo>
                      <a:pt x="150710" y="422301"/>
                      <a:pt x="158871" y="451199"/>
                      <a:pt x="137868" y="388189"/>
                    </a:cubicBezTo>
                    <a:cubicBezTo>
                      <a:pt x="134993" y="379563"/>
                      <a:pt x="130737" y="371279"/>
                      <a:pt x="129242" y="362310"/>
                    </a:cubicBezTo>
                    <a:cubicBezTo>
                      <a:pt x="119120" y="301582"/>
                      <a:pt x="126146" y="327144"/>
                      <a:pt x="111989" y="284672"/>
                    </a:cubicBezTo>
                    <a:cubicBezTo>
                      <a:pt x="109114" y="258793"/>
                      <a:pt x="105720" y="232966"/>
                      <a:pt x="103363" y="207034"/>
                    </a:cubicBezTo>
                    <a:cubicBezTo>
                      <a:pt x="99969" y="169697"/>
                      <a:pt x="98876" y="132153"/>
                      <a:pt x="94736" y="94891"/>
                    </a:cubicBezTo>
                    <a:cubicBezTo>
                      <a:pt x="89625" y="48894"/>
                      <a:pt x="51604" y="15815"/>
                      <a:pt x="42978" y="0"/>
                    </a:cubicBezTo>
                    <a:close/>
                  </a:path>
                </a:pathLst>
              </a:cu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4554748" y="1863304"/>
                <a:ext cx="441767" cy="609600"/>
              </a:xfrm>
              <a:custGeom>
                <a:avLst/>
                <a:gdLst>
                  <a:gd name="connsiteX0" fmla="*/ 250166 w 441767"/>
                  <a:gd name="connsiteY0" fmla="*/ 0 h 431321"/>
                  <a:gd name="connsiteX1" fmla="*/ 250166 w 441767"/>
                  <a:gd name="connsiteY1" fmla="*/ 0 h 431321"/>
                  <a:gd name="connsiteX2" fmla="*/ 172529 w 441767"/>
                  <a:gd name="connsiteY2" fmla="*/ 8626 h 431321"/>
                  <a:gd name="connsiteX3" fmla="*/ 120770 w 441767"/>
                  <a:gd name="connsiteY3" fmla="*/ 25879 h 431321"/>
                  <a:gd name="connsiteX4" fmla="*/ 94891 w 441767"/>
                  <a:gd name="connsiteY4" fmla="*/ 34506 h 431321"/>
                  <a:gd name="connsiteX5" fmla="*/ 34506 w 441767"/>
                  <a:gd name="connsiteY5" fmla="*/ 51758 h 431321"/>
                  <a:gd name="connsiteX6" fmla="*/ 8627 w 441767"/>
                  <a:gd name="connsiteY6" fmla="*/ 69011 h 431321"/>
                  <a:gd name="connsiteX7" fmla="*/ 0 w 441767"/>
                  <a:gd name="connsiteY7" fmla="*/ 112143 h 431321"/>
                  <a:gd name="connsiteX8" fmla="*/ 8627 w 441767"/>
                  <a:gd name="connsiteY8" fmla="*/ 189781 h 431321"/>
                  <a:gd name="connsiteX9" fmla="*/ 25880 w 441767"/>
                  <a:gd name="connsiteY9" fmla="*/ 241540 h 431321"/>
                  <a:gd name="connsiteX10" fmla="*/ 34506 w 441767"/>
                  <a:gd name="connsiteY10" fmla="*/ 267419 h 431321"/>
                  <a:gd name="connsiteX11" fmla="*/ 43132 w 441767"/>
                  <a:gd name="connsiteY11" fmla="*/ 310551 h 431321"/>
                  <a:gd name="connsiteX12" fmla="*/ 69012 w 441767"/>
                  <a:gd name="connsiteY12" fmla="*/ 336430 h 431321"/>
                  <a:gd name="connsiteX13" fmla="*/ 94891 w 441767"/>
                  <a:gd name="connsiteY13" fmla="*/ 388189 h 431321"/>
                  <a:gd name="connsiteX14" fmla="*/ 172529 w 441767"/>
                  <a:gd name="connsiteY14" fmla="*/ 431321 h 431321"/>
                  <a:gd name="connsiteX15" fmla="*/ 232914 w 441767"/>
                  <a:gd name="connsiteY15" fmla="*/ 422694 h 431321"/>
                  <a:gd name="connsiteX16" fmla="*/ 284672 w 441767"/>
                  <a:gd name="connsiteY16" fmla="*/ 379562 h 431321"/>
                  <a:gd name="connsiteX17" fmla="*/ 345057 w 441767"/>
                  <a:gd name="connsiteY17" fmla="*/ 362309 h 431321"/>
                  <a:gd name="connsiteX18" fmla="*/ 370936 w 441767"/>
                  <a:gd name="connsiteY18" fmla="*/ 345057 h 431321"/>
                  <a:gd name="connsiteX19" fmla="*/ 388189 w 441767"/>
                  <a:gd name="connsiteY19" fmla="*/ 319177 h 431321"/>
                  <a:gd name="connsiteX20" fmla="*/ 414068 w 441767"/>
                  <a:gd name="connsiteY20" fmla="*/ 293298 h 431321"/>
                  <a:gd name="connsiteX21" fmla="*/ 422695 w 441767"/>
                  <a:gd name="connsiteY21" fmla="*/ 267419 h 431321"/>
                  <a:gd name="connsiteX22" fmla="*/ 439948 w 441767"/>
                  <a:gd name="connsiteY22" fmla="*/ 241540 h 431321"/>
                  <a:gd name="connsiteX23" fmla="*/ 431321 w 441767"/>
                  <a:gd name="connsiteY23" fmla="*/ 198408 h 431321"/>
                  <a:gd name="connsiteX24" fmla="*/ 414068 w 441767"/>
                  <a:gd name="connsiteY24" fmla="*/ 146649 h 431321"/>
                  <a:gd name="connsiteX25" fmla="*/ 405442 w 441767"/>
                  <a:gd name="connsiteY25" fmla="*/ 120770 h 431321"/>
                  <a:gd name="connsiteX26" fmla="*/ 388189 w 441767"/>
                  <a:gd name="connsiteY26" fmla="*/ 69011 h 431321"/>
                  <a:gd name="connsiteX27" fmla="*/ 301925 w 441767"/>
                  <a:gd name="connsiteY27" fmla="*/ 43132 h 431321"/>
                  <a:gd name="connsiteX28" fmla="*/ 250166 w 441767"/>
                  <a:gd name="connsiteY28" fmla="*/ 0 h 43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41767" h="431321">
                    <a:moveTo>
                      <a:pt x="250166" y="0"/>
                    </a:moveTo>
                    <a:lnTo>
                      <a:pt x="250166" y="0"/>
                    </a:lnTo>
                    <a:cubicBezTo>
                      <a:pt x="224287" y="2875"/>
                      <a:pt x="198062" y="3520"/>
                      <a:pt x="172529" y="8626"/>
                    </a:cubicBezTo>
                    <a:cubicBezTo>
                      <a:pt x="154696" y="12193"/>
                      <a:pt x="138023" y="20128"/>
                      <a:pt x="120770" y="25879"/>
                    </a:cubicBezTo>
                    <a:cubicBezTo>
                      <a:pt x="112144" y="28755"/>
                      <a:pt x="103713" y="32301"/>
                      <a:pt x="94891" y="34506"/>
                    </a:cubicBezTo>
                    <a:cubicBezTo>
                      <a:pt x="51564" y="45337"/>
                      <a:pt x="71633" y="39383"/>
                      <a:pt x="34506" y="51758"/>
                    </a:cubicBezTo>
                    <a:cubicBezTo>
                      <a:pt x="25880" y="57509"/>
                      <a:pt x="13771" y="60009"/>
                      <a:pt x="8627" y="69011"/>
                    </a:cubicBezTo>
                    <a:cubicBezTo>
                      <a:pt x="1353" y="81741"/>
                      <a:pt x="0" y="97481"/>
                      <a:pt x="0" y="112143"/>
                    </a:cubicBezTo>
                    <a:cubicBezTo>
                      <a:pt x="0" y="138182"/>
                      <a:pt x="3520" y="164248"/>
                      <a:pt x="8627" y="189781"/>
                    </a:cubicBezTo>
                    <a:cubicBezTo>
                      <a:pt x="12194" y="207614"/>
                      <a:pt x="20129" y="224287"/>
                      <a:pt x="25880" y="241540"/>
                    </a:cubicBezTo>
                    <a:cubicBezTo>
                      <a:pt x="28755" y="250166"/>
                      <a:pt x="32723" y="258503"/>
                      <a:pt x="34506" y="267419"/>
                    </a:cubicBezTo>
                    <a:cubicBezTo>
                      <a:pt x="37381" y="281796"/>
                      <a:pt x="36575" y="297437"/>
                      <a:pt x="43132" y="310551"/>
                    </a:cubicBezTo>
                    <a:cubicBezTo>
                      <a:pt x="48588" y="321463"/>
                      <a:pt x="60385" y="327804"/>
                      <a:pt x="69012" y="336430"/>
                    </a:cubicBezTo>
                    <a:cubicBezTo>
                      <a:pt x="75165" y="354890"/>
                      <a:pt x="79152" y="374417"/>
                      <a:pt x="94891" y="388189"/>
                    </a:cubicBezTo>
                    <a:cubicBezTo>
                      <a:pt x="131397" y="420132"/>
                      <a:pt x="136985" y="419473"/>
                      <a:pt x="172529" y="431321"/>
                    </a:cubicBezTo>
                    <a:cubicBezTo>
                      <a:pt x="192657" y="428445"/>
                      <a:pt x="213439" y="428537"/>
                      <a:pt x="232914" y="422694"/>
                    </a:cubicBezTo>
                    <a:cubicBezTo>
                      <a:pt x="258575" y="414996"/>
                      <a:pt x="263664" y="393568"/>
                      <a:pt x="284672" y="379562"/>
                    </a:cubicBezTo>
                    <a:cubicBezTo>
                      <a:pt x="292095" y="374613"/>
                      <a:pt x="340460" y="363458"/>
                      <a:pt x="345057" y="362309"/>
                    </a:cubicBezTo>
                    <a:cubicBezTo>
                      <a:pt x="353683" y="356558"/>
                      <a:pt x="363605" y="352388"/>
                      <a:pt x="370936" y="345057"/>
                    </a:cubicBezTo>
                    <a:cubicBezTo>
                      <a:pt x="378267" y="337726"/>
                      <a:pt x="381552" y="327142"/>
                      <a:pt x="388189" y="319177"/>
                    </a:cubicBezTo>
                    <a:cubicBezTo>
                      <a:pt x="395999" y="309805"/>
                      <a:pt x="405442" y="301924"/>
                      <a:pt x="414068" y="293298"/>
                    </a:cubicBezTo>
                    <a:cubicBezTo>
                      <a:pt x="416944" y="284672"/>
                      <a:pt x="418628" y="275552"/>
                      <a:pt x="422695" y="267419"/>
                    </a:cubicBezTo>
                    <a:cubicBezTo>
                      <a:pt x="427332" y="258146"/>
                      <a:pt x="438662" y="251828"/>
                      <a:pt x="439948" y="241540"/>
                    </a:cubicBezTo>
                    <a:cubicBezTo>
                      <a:pt x="441767" y="226991"/>
                      <a:pt x="435179" y="212553"/>
                      <a:pt x="431321" y="198408"/>
                    </a:cubicBezTo>
                    <a:cubicBezTo>
                      <a:pt x="426536" y="180863"/>
                      <a:pt x="419819" y="163902"/>
                      <a:pt x="414068" y="146649"/>
                    </a:cubicBezTo>
                    <a:lnTo>
                      <a:pt x="405442" y="120770"/>
                    </a:lnTo>
                    <a:cubicBezTo>
                      <a:pt x="405442" y="120769"/>
                      <a:pt x="388190" y="69011"/>
                      <a:pt x="388189" y="69011"/>
                    </a:cubicBezTo>
                    <a:cubicBezTo>
                      <a:pt x="325183" y="48009"/>
                      <a:pt x="354074" y="56168"/>
                      <a:pt x="301925" y="43132"/>
                    </a:cubicBezTo>
                    <a:cubicBezTo>
                      <a:pt x="247774" y="7031"/>
                      <a:pt x="258793" y="7189"/>
                      <a:pt x="250166" y="0"/>
                    </a:cubicBezTo>
                    <a:close/>
                  </a:path>
                </a:pathLst>
              </a:cu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4935411" y="4502989"/>
                <a:ext cx="364799" cy="737487"/>
              </a:xfrm>
              <a:custGeom>
                <a:avLst/>
                <a:gdLst>
                  <a:gd name="connsiteX0" fmla="*/ 67910 w 364799"/>
                  <a:gd name="connsiteY0" fmla="*/ 69011 h 737487"/>
                  <a:gd name="connsiteX1" fmla="*/ 67910 w 364799"/>
                  <a:gd name="connsiteY1" fmla="*/ 69011 h 737487"/>
                  <a:gd name="connsiteX2" fmla="*/ 7525 w 364799"/>
                  <a:gd name="connsiteY2" fmla="*/ 112143 h 737487"/>
                  <a:gd name="connsiteX3" fmla="*/ 24778 w 364799"/>
                  <a:gd name="connsiteY3" fmla="*/ 163902 h 737487"/>
                  <a:gd name="connsiteX4" fmla="*/ 33404 w 364799"/>
                  <a:gd name="connsiteY4" fmla="*/ 189781 h 737487"/>
                  <a:gd name="connsiteX5" fmla="*/ 42031 w 364799"/>
                  <a:gd name="connsiteY5" fmla="*/ 215660 h 737487"/>
                  <a:gd name="connsiteX6" fmla="*/ 67910 w 364799"/>
                  <a:gd name="connsiteY6" fmla="*/ 362309 h 737487"/>
                  <a:gd name="connsiteX7" fmla="*/ 93789 w 364799"/>
                  <a:gd name="connsiteY7" fmla="*/ 379562 h 737487"/>
                  <a:gd name="connsiteX8" fmla="*/ 102415 w 364799"/>
                  <a:gd name="connsiteY8" fmla="*/ 431320 h 737487"/>
                  <a:gd name="connsiteX9" fmla="*/ 128295 w 364799"/>
                  <a:gd name="connsiteY9" fmla="*/ 517585 h 737487"/>
                  <a:gd name="connsiteX10" fmla="*/ 136921 w 364799"/>
                  <a:gd name="connsiteY10" fmla="*/ 543464 h 737487"/>
                  <a:gd name="connsiteX11" fmla="*/ 188680 w 364799"/>
                  <a:gd name="connsiteY11" fmla="*/ 577969 h 737487"/>
                  <a:gd name="connsiteX12" fmla="*/ 197306 w 364799"/>
                  <a:gd name="connsiteY12" fmla="*/ 707366 h 737487"/>
                  <a:gd name="connsiteX13" fmla="*/ 214559 w 364799"/>
                  <a:gd name="connsiteY13" fmla="*/ 733245 h 737487"/>
                  <a:gd name="connsiteX14" fmla="*/ 266317 w 364799"/>
                  <a:gd name="connsiteY14" fmla="*/ 724619 h 737487"/>
                  <a:gd name="connsiteX15" fmla="*/ 292197 w 364799"/>
                  <a:gd name="connsiteY15" fmla="*/ 698739 h 737487"/>
                  <a:gd name="connsiteX16" fmla="*/ 300823 w 364799"/>
                  <a:gd name="connsiteY16" fmla="*/ 672860 h 737487"/>
                  <a:gd name="connsiteX17" fmla="*/ 283570 w 364799"/>
                  <a:gd name="connsiteY17" fmla="*/ 586596 h 737487"/>
                  <a:gd name="connsiteX18" fmla="*/ 266317 w 364799"/>
                  <a:gd name="connsiteY18" fmla="*/ 526211 h 737487"/>
                  <a:gd name="connsiteX19" fmla="*/ 240438 w 364799"/>
                  <a:gd name="connsiteY19" fmla="*/ 405441 h 737487"/>
                  <a:gd name="connsiteX20" fmla="*/ 223185 w 364799"/>
                  <a:gd name="connsiteY20" fmla="*/ 379562 h 737487"/>
                  <a:gd name="connsiteX21" fmla="*/ 231812 w 364799"/>
                  <a:gd name="connsiteY21" fmla="*/ 327803 h 737487"/>
                  <a:gd name="connsiteX22" fmla="*/ 249064 w 364799"/>
                  <a:gd name="connsiteY22" fmla="*/ 267419 h 737487"/>
                  <a:gd name="connsiteX23" fmla="*/ 274944 w 364799"/>
                  <a:gd name="connsiteY23" fmla="*/ 250166 h 737487"/>
                  <a:gd name="connsiteX24" fmla="*/ 326702 w 364799"/>
                  <a:gd name="connsiteY24" fmla="*/ 112143 h 737487"/>
                  <a:gd name="connsiteX25" fmla="*/ 352581 w 364799"/>
                  <a:gd name="connsiteY25" fmla="*/ 120769 h 737487"/>
                  <a:gd name="connsiteX26" fmla="*/ 309449 w 364799"/>
                  <a:gd name="connsiteY26" fmla="*/ 69011 h 737487"/>
                  <a:gd name="connsiteX27" fmla="*/ 292197 w 364799"/>
                  <a:gd name="connsiteY27" fmla="*/ 43132 h 737487"/>
                  <a:gd name="connsiteX28" fmla="*/ 214559 w 364799"/>
                  <a:gd name="connsiteY28" fmla="*/ 0 h 737487"/>
                  <a:gd name="connsiteX29" fmla="*/ 171427 w 364799"/>
                  <a:gd name="connsiteY29" fmla="*/ 8626 h 737487"/>
                  <a:gd name="connsiteX30" fmla="*/ 145547 w 364799"/>
                  <a:gd name="connsiteY30" fmla="*/ 60385 h 737487"/>
                  <a:gd name="connsiteX31" fmla="*/ 67910 w 364799"/>
                  <a:gd name="connsiteY31" fmla="*/ 69011 h 737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64799" h="737487">
                    <a:moveTo>
                      <a:pt x="67910" y="69011"/>
                    </a:moveTo>
                    <a:lnTo>
                      <a:pt x="67910" y="69011"/>
                    </a:lnTo>
                    <a:cubicBezTo>
                      <a:pt x="47782" y="83388"/>
                      <a:pt x="17761" y="89624"/>
                      <a:pt x="7525" y="112143"/>
                    </a:cubicBezTo>
                    <a:cubicBezTo>
                      <a:pt x="0" y="128699"/>
                      <a:pt x="19027" y="146649"/>
                      <a:pt x="24778" y="163902"/>
                    </a:cubicBezTo>
                    <a:lnTo>
                      <a:pt x="33404" y="189781"/>
                    </a:lnTo>
                    <a:lnTo>
                      <a:pt x="42031" y="215660"/>
                    </a:lnTo>
                    <a:cubicBezTo>
                      <a:pt x="45461" y="263685"/>
                      <a:pt x="29794" y="324193"/>
                      <a:pt x="67910" y="362309"/>
                    </a:cubicBezTo>
                    <a:cubicBezTo>
                      <a:pt x="75241" y="369640"/>
                      <a:pt x="85163" y="373811"/>
                      <a:pt x="93789" y="379562"/>
                    </a:cubicBezTo>
                    <a:cubicBezTo>
                      <a:pt x="129661" y="433368"/>
                      <a:pt x="102415" y="377747"/>
                      <a:pt x="102415" y="431320"/>
                    </a:cubicBezTo>
                    <a:cubicBezTo>
                      <a:pt x="102415" y="486828"/>
                      <a:pt x="104910" y="482507"/>
                      <a:pt x="128295" y="517585"/>
                    </a:cubicBezTo>
                    <a:cubicBezTo>
                      <a:pt x="131170" y="526211"/>
                      <a:pt x="130491" y="537034"/>
                      <a:pt x="136921" y="543464"/>
                    </a:cubicBezTo>
                    <a:cubicBezTo>
                      <a:pt x="151583" y="558126"/>
                      <a:pt x="188680" y="577969"/>
                      <a:pt x="188680" y="577969"/>
                    </a:cubicBezTo>
                    <a:cubicBezTo>
                      <a:pt x="191555" y="621101"/>
                      <a:pt x="190199" y="664726"/>
                      <a:pt x="197306" y="707366"/>
                    </a:cubicBezTo>
                    <a:cubicBezTo>
                      <a:pt x="199010" y="717593"/>
                      <a:pt x="204501" y="730730"/>
                      <a:pt x="214559" y="733245"/>
                    </a:cubicBezTo>
                    <a:cubicBezTo>
                      <a:pt x="231527" y="737487"/>
                      <a:pt x="249064" y="727494"/>
                      <a:pt x="266317" y="724619"/>
                    </a:cubicBezTo>
                    <a:cubicBezTo>
                      <a:pt x="274944" y="715992"/>
                      <a:pt x="285430" y="708890"/>
                      <a:pt x="292197" y="698739"/>
                    </a:cubicBezTo>
                    <a:cubicBezTo>
                      <a:pt x="297241" y="691173"/>
                      <a:pt x="300823" y="681953"/>
                      <a:pt x="300823" y="672860"/>
                    </a:cubicBezTo>
                    <a:cubicBezTo>
                      <a:pt x="300823" y="621323"/>
                      <a:pt x="294194" y="623781"/>
                      <a:pt x="283570" y="586596"/>
                    </a:cubicBezTo>
                    <a:cubicBezTo>
                      <a:pt x="261906" y="510773"/>
                      <a:pt x="287002" y="588260"/>
                      <a:pt x="266317" y="526211"/>
                    </a:cubicBezTo>
                    <a:cubicBezTo>
                      <a:pt x="262667" y="497009"/>
                      <a:pt x="259349" y="433807"/>
                      <a:pt x="240438" y="405441"/>
                    </a:cubicBezTo>
                    <a:lnTo>
                      <a:pt x="223185" y="379562"/>
                    </a:lnTo>
                    <a:cubicBezTo>
                      <a:pt x="208225" y="334681"/>
                      <a:pt x="212999" y="371701"/>
                      <a:pt x="231812" y="327803"/>
                    </a:cubicBezTo>
                    <a:cubicBezTo>
                      <a:pt x="233242" y="324466"/>
                      <a:pt x="243899" y="273875"/>
                      <a:pt x="249064" y="267419"/>
                    </a:cubicBezTo>
                    <a:cubicBezTo>
                      <a:pt x="255541" y="259323"/>
                      <a:pt x="266317" y="255917"/>
                      <a:pt x="274944" y="250166"/>
                    </a:cubicBezTo>
                    <a:cubicBezTo>
                      <a:pt x="283549" y="103880"/>
                      <a:pt x="235818" y="89423"/>
                      <a:pt x="326702" y="112143"/>
                    </a:cubicBezTo>
                    <a:cubicBezTo>
                      <a:pt x="335523" y="114348"/>
                      <a:pt x="343955" y="117894"/>
                      <a:pt x="352581" y="120769"/>
                    </a:cubicBezTo>
                    <a:cubicBezTo>
                      <a:pt x="309748" y="56517"/>
                      <a:pt x="364799" y="135430"/>
                      <a:pt x="309449" y="69011"/>
                    </a:cubicBezTo>
                    <a:cubicBezTo>
                      <a:pt x="302812" y="61047"/>
                      <a:pt x="299999" y="49959"/>
                      <a:pt x="292197" y="43132"/>
                    </a:cubicBezTo>
                    <a:cubicBezTo>
                      <a:pt x="255689" y="11188"/>
                      <a:pt x="250104" y="11848"/>
                      <a:pt x="214559" y="0"/>
                    </a:cubicBezTo>
                    <a:cubicBezTo>
                      <a:pt x="200182" y="2875"/>
                      <a:pt x="184157" y="1352"/>
                      <a:pt x="171427" y="8626"/>
                    </a:cubicBezTo>
                    <a:cubicBezTo>
                      <a:pt x="144636" y="23935"/>
                      <a:pt x="161394" y="40577"/>
                      <a:pt x="145547" y="60385"/>
                    </a:cubicBezTo>
                    <a:cubicBezTo>
                      <a:pt x="138609" y="69057"/>
                      <a:pt x="80849" y="67573"/>
                      <a:pt x="67910" y="69011"/>
                    </a:cubicBezTo>
                    <a:close/>
                  </a:path>
                </a:pathLst>
              </a:cu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4733072" y="5539652"/>
                <a:ext cx="511788" cy="550797"/>
              </a:xfrm>
              <a:custGeom>
                <a:avLst/>
                <a:gdLst>
                  <a:gd name="connsiteX0" fmla="*/ 339260 w 511788"/>
                  <a:gd name="connsiteY0" fmla="*/ 7133 h 550797"/>
                  <a:gd name="connsiteX1" fmla="*/ 339260 w 511788"/>
                  <a:gd name="connsiteY1" fmla="*/ 7133 h 550797"/>
                  <a:gd name="connsiteX2" fmla="*/ 270249 w 511788"/>
                  <a:gd name="connsiteY2" fmla="*/ 33012 h 550797"/>
                  <a:gd name="connsiteX3" fmla="*/ 218490 w 511788"/>
                  <a:gd name="connsiteY3" fmla="*/ 50265 h 550797"/>
                  <a:gd name="connsiteX4" fmla="*/ 114973 w 511788"/>
                  <a:gd name="connsiteY4" fmla="*/ 41639 h 550797"/>
                  <a:gd name="connsiteX5" fmla="*/ 54588 w 511788"/>
                  <a:gd name="connsiteY5" fmla="*/ 33012 h 550797"/>
                  <a:gd name="connsiteX6" fmla="*/ 20083 w 511788"/>
                  <a:gd name="connsiteY6" fmla="*/ 84771 h 550797"/>
                  <a:gd name="connsiteX7" fmla="*/ 2830 w 511788"/>
                  <a:gd name="connsiteY7" fmla="*/ 136529 h 550797"/>
                  <a:gd name="connsiteX8" fmla="*/ 11456 w 511788"/>
                  <a:gd name="connsiteY8" fmla="*/ 352190 h 550797"/>
                  <a:gd name="connsiteX9" fmla="*/ 45962 w 511788"/>
                  <a:gd name="connsiteY9" fmla="*/ 403948 h 550797"/>
                  <a:gd name="connsiteX10" fmla="*/ 71841 w 511788"/>
                  <a:gd name="connsiteY10" fmla="*/ 412574 h 550797"/>
                  <a:gd name="connsiteX11" fmla="*/ 114973 w 511788"/>
                  <a:gd name="connsiteY11" fmla="*/ 490212 h 550797"/>
                  <a:gd name="connsiteX12" fmla="*/ 166732 w 511788"/>
                  <a:gd name="connsiteY12" fmla="*/ 516091 h 550797"/>
                  <a:gd name="connsiteX13" fmla="*/ 252996 w 511788"/>
                  <a:gd name="connsiteY13" fmla="*/ 541971 h 550797"/>
                  <a:gd name="connsiteX14" fmla="*/ 313381 w 511788"/>
                  <a:gd name="connsiteY14" fmla="*/ 481586 h 550797"/>
                  <a:gd name="connsiteX15" fmla="*/ 365139 w 511788"/>
                  <a:gd name="connsiteY15" fmla="*/ 438454 h 550797"/>
                  <a:gd name="connsiteX16" fmla="*/ 408271 w 511788"/>
                  <a:gd name="connsiteY16" fmla="*/ 429827 h 550797"/>
                  <a:gd name="connsiteX17" fmla="*/ 460030 w 511788"/>
                  <a:gd name="connsiteY17" fmla="*/ 386695 h 550797"/>
                  <a:gd name="connsiteX18" fmla="*/ 494536 w 511788"/>
                  <a:gd name="connsiteY18" fmla="*/ 334937 h 550797"/>
                  <a:gd name="connsiteX19" fmla="*/ 503162 w 511788"/>
                  <a:gd name="connsiteY19" fmla="*/ 291805 h 550797"/>
                  <a:gd name="connsiteX20" fmla="*/ 511788 w 511788"/>
                  <a:gd name="connsiteY20" fmla="*/ 265925 h 550797"/>
                  <a:gd name="connsiteX21" fmla="*/ 503162 w 511788"/>
                  <a:gd name="connsiteY21" fmla="*/ 196914 h 550797"/>
                  <a:gd name="connsiteX22" fmla="*/ 485909 w 511788"/>
                  <a:gd name="connsiteY22" fmla="*/ 171035 h 550797"/>
                  <a:gd name="connsiteX23" fmla="*/ 460030 w 511788"/>
                  <a:gd name="connsiteY23" fmla="*/ 162408 h 550797"/>
                  <a:gd name="connsiteX24" fmla="*/ 434151 w 511788"/>
                  <a:gd name="connsiteY24" fmla="*/ 102023 h 550797"/>
                  <a:gd name="connsiteX25" fmla="*/ 425524 w 511788"/>
                  <a:gd name="connsiteY25" fmla="*/ 76144 h 550797"/>
                  <a:gd name="connsiteX26" fmla="*/ 339260 w 511788"/>
                  <a:gd name="connsiteY26" fmla="*/ 7133 h 5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1788" h="550797">
                    <a:moveTo>
                      <a:pt x="339260" y="7133"/>
                    </a:moveTo>
                    <a:lnTo>
                      <a:pt x="339260" y="7133"/>
                    </a:lnTo>
                    <a:lnTo>
                      <a:pt x="270249" y="33012"/>
                    </a:lnTo>
                    <a:cubicBezTo>
                      <a:pt x="253122" y="39129"/>
                      <a:pt x="218490" y="50265"/>
                      <a:pt x="218490" y="50265"/>
                    </a:cubicBezTo>
                    <a:cubicBezTo>
                      <a:pt x="183984" y="47390"/>
                      <a:pt x="148926" y="48430"/>
                      <a:pt x="114973" y="41639"/>
                    </a:cubicBezTo>
                    <a:cubicBezTo>
                      <a:pt x="42159" y="27076"/>
                      <a:pt x="141544" y="11274"/>
                      <a:pt x="54588" y="33012"/>
                    </a:cubicBezTo>
                    <a:cubicBezTo>
                      <a:pt x="43086" y="50265"/>
                      <a:pt x="26640" y="65100"/>
                      <a:pt x="20083" y="84771"/>
                    </a:cubicBezTo>
                    <a:lnTo>
                      <a:pt x="2830" y="136529"/>
                    </a:lnTo>
                    <a:cubicBezTo>
                      <a:pt x="5705" y="208416"/>
                      <a:pt x="0" y="281163"/>
                      <a:pt x="11456" y="352190"/>
                    </a:cubicBezTo>
                    <a:cubicBezTo>
                      <a:pt x="14758" y="372661"/>
                      <a:pt x="26291" y="397391"/>
                      <a:pt x="45962" y="403948"/>
                    </a:cubicBezTo>
                    <a:lnTo>
                      <a:pt x="71841" y="412574"/>
                    </a:lnTo>
                    <a:cubicBezTo>
                      <a:pt x="79437" y="435360"/>
                      <a:pt x="92728" y="482797"/>
                      <a:pt x="114973" y="490212"/>
                    </a:cubicBezTo>
                    <a:cubicBezTo>
                      <a:pt x="209362" y="521676"/>
                      <a:pt x="66393" y="471496"/>
                      <a:pt x="166732" y="516091"/>
                    </a:cubicBezTo>
                    <a:cubicBezTo>
                      <a:pt x="193734" y="528092"/>
                      <a:pt x="224319" y="534801"/>
                      <a:pt x="252996" y="541971"/>
                    </a:cubicBezTo>
                    <a:cubicBezTo>
                      <a:pt x="311552" y="522451"/>
                      <a:pt x="244173" y="550797"/>
                      <a:pt x="313381" y="481586"/>
                    </a:cubicBezTo>
                    <a:cubicBezTo>
                      <a:pt x="326808" y="468158"/>
                      <a:pt x="345921" y="445661"/>
                      <a:pt x="365139" y="438454"/>
                    </a:cubicBezTo>
                    <a:cubicBezTo>
                      <a:pt x="378868" y="433306"/>
                      <a:pt x="393894" y="432703"/>
                      <a:pt x="408271" y="429827"/>
                    </a:cubicBezTo>
                    <a:cubicBezTo>
                      <a:pt x="431276" y="414491"/>
                      <a:pt x="442147" y="409687"/>
                      <a:pt x="460030" y="386695"/>
                    </a:cubicBezTo>
                    <a:cubicBezTo>
                      <a:pt x="472760" y="370328"/>
                      <a:pt x="494536" y="334937"/>
                      <a:pt x="494536" y="334937"/>
                    </a:cubicBezTo>
                    <a:cubicBezTo>
                      <a:pt x="497411" y="320560"/>
                      <a:pt x="499606" y="306029"/>
                      <a:pt x="503162" y="291805"/>
                    </a:cubicBezTo>
                    <a:cubicBezTo>
                      <a:pt x="505367" y="282983"/>
                      <a:pt x="511788" y="275018"/>
                      <a:pt x="511788" y="265925"/>
                    </a:cubicBezTo>
                    <a:cubicBezTo>
                      <a:pt x="511788" y="242742"/>
                      <a:pt x="509262" y="219280"/>
                      <a:pt x="503162" y="196914"/>
                    </a:cubicBezTo>
                    <a:cubicBezTo>
                      <a:pt x="500434" y="186912"/>
                      <a:pt x="494005" y="177512"/>
                      <a:pt x="485909" y="171035"/>
                    </a:cubicBezTo>
                    <a:cubicBezTo>
                      <a:pt x="478809" y="165355"/>
                      <a:pt x="468656" y="165284"/>
                      <a:pt x="460030" y="162408"/>
                    </a:cubicBezTo>
                    <a:cubicBezTo>
                      <a:pt x="439798" y="101717"/>
                      <a:pt x="466130" y="176641"/>
                      <a:pt x="434151" y="102023"/>
                    </a:cubicBezTo>
                    <a:cubicBezTo>
                      <a:pt x="430569" y="93665"/>
                      <a:pt x="431954" y="82574"/>
                      <a:pt x="425524" y="76144"/>
                    </a:cubicBezTo>
                    <a:cubicBezTo>
                      <a:pt x="349379" y="0"/>
                      <a:pt x="388943" y="71991"/>
                      <a:pt x="339260" y="7133"/>
                    </a:cubicBezTo>
                    <a:close/>
                  </a:path>
                </a:pathLst>
              </a:cu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 rot="523863">
                <a:off x="5280436" y="5397244"/>
                <a:ext cx="258793" cy="451465"/>
              </a:xfrm>
              <a:custGeom>
                <a:avLst/>
                <a:gdLst>
                  <a:gd name="connsiteX0" fmla="*/ 25880 w 258793"/>
                  <a:gd name="connsiteY0" fmla="*/ 106409 h 451465"/>
                  <a:gd name="connsiteX1" fmla="*/ 25880 w 258793"/>
                  <a:gd name="connsiteY1" fmla="*/ 106409 h 451465"/>
                  <a:gd name="connsiteX2" fmla="*/ 60385 w 258793"/>
                  <a:gd name="connsiteY2" fmla="*/ 235805 h 451465"/>
                  <a:gd name="connsiteX3" fmla="*/ 69012 w 258793"/>
                  <a:gd name="connsiteY3" fmla="*/ 261684 h 451465"/>
                  <a:gd name="connsiteX4" fmla="*/ 112144 w 258793"/>
                  <a:gd name="connsiteY4" fmla="*/ 313443 h 451465"/>
                  <a:gd name="connsiteX5" fmla="*/ 155276 w 258793"/>
                  <a:gd name="connsiteY5" fmla="*/ 356575 h 451465"/>
                  <a:gd name="connsiteX6" fmla="*/ 181155 w 258793"/>
                  <a:gd name="connsiteY6" fmla="*/ 408333 h 451465"/>
                  <a:gd name="connsiteX7" fmla="*/ 207034 w 258793"/>
                  <a:gd name="connsiteY7" fmla="*/ 425586 h 451465"/>
                  <a:gd name="connsiteX8" fmla="*/ 224287 w 258793"/>
                  <a:gd name="connsiteY8" fmla="*/ 451465 h 451465"/>
                  <a:gd name="connsiteX9" fmla="*/ 241540 w 258793"/>
                  <a:gd name="connsiteY9" fmla="*/ 425586 h 451465"/>
                  <a:gd name="connsiteX10" fmla="*/ 258793 w 258793"/>
                  <a:gd name="connsiteY10" fmla="*/ 373828 h 451465"/>
                  <a:gd name="connsiteX11" fmla="*/ 250166 w 258793"/>
                  <a:gd name="connsiteY11" fmla="*/ 313443 h 451465"/>
                  <a:gd name="connsiteX12" fmla="*/ 215661 w 258793"/>
                  <a:gd name="connsiteY12" fmla="*/ 235805 h 451465"/>
                  <a:gd name="connsiteX13" fmla="*/ 189781 w 258793"/>
                  <a:gd name="connsiteY13" fmla="*/ 209926 h 451465"/>
                  <a:gd name="connsiteX14" fmla="*/ 215661 w 258793"/>
                  <a:gd name="connsiteY14" fmla="*/ 158167 h 451465"/>
                  <a:gd name="connsiteX15" fmla="*/ 224287 w 258793"/>
                  <a:gd name="connsiteY15" fmla="*/ 132288 h 451465"/>
                  <a:gd name="connsiteX16" fmla="*/ 215661 w 258793"/>
                  <a:gd name="connsiteY16" fmla="*/ 89156 h 451465"/>
                  <a:gd name="connsiteX17" fmla="*/ 163902 w 258793"/>
                  <a:gd name="connsiteY17" fmla="*/ 46024 h 451465"/>
                  <a:gd name="connsiteX18" fmla="*/ 138023 w 258793"/>
                  <a:gd name="connsiteY18" fmla="*/ 20145 h 451465"/>
                  <a:gd name="connsiteX19" fmla="*/ 69012 w 258793"/>
                  <a:gd name="connsiteY19" fmla="*/ 2892 h 451465"/>
                  <a:gd name="connsiteX20" fmla="*/ 17253 w 258793"/>
                  <a:gd name="connsiteY20" fmla="*/ 11518 h 451465"/>
                  <a:gd name="connsiteX21" fmla="*/ 0 w 258793"/>
                  <a:gd name="connsiteY21" fmla="*/ 63277 h 451465"/>
                  <a:gd name="connsiteX22" fmla="*/ 25880 w 258793"/>
                  <a:gd name="connsiteY22" fmla="*/ 106409 h 45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58793" h="451465">
                    <a:moveTo>
                      <a:pt x="25880" y="106409"/>
                    </a:moveTo>
                    <a:lnTo>
                      <a:pt x="25880" y="106409"/>
                    </a:lnTo>
                    <a:cubicBezTo>
                      <a:pt x="47075" y="201793"/>
                      <a:pt x="34749" y="158901"/>
                      <a:pt x="60385" y="235805"/>
                    </a:cubicBezTo>
                    <a:cubicBezTo>
                      <a:pt x="63261" y="244431"/>
                      <a:pt x="63968" y="254118"/>
                      <a:pt x="69012" y="261684"/>
                    </a:cubicBezTo>
                    <a:cubicBezTo>
                      <a:pt x="111837" y="325927"/>
                      <a:pt x="56803" y="247036"/>
                      <a:pt x="112144" y="313443"/>
                    </a:cubicBezTo>
                    <a:cubicBezTo>
                      <a:pt x="148089" y="356576"/>
                      <a:pt x="107829" y="324943"/>
                      <a:pt x="155276" y="356575"/>
                    </a:cubicBezTo>
                    <a:cubicBezTo>
                      <a:pt x="162292" y="377624"/>
                      <a:pt x="164432" y="391610"/>
                      <a:pt x="181155" y="408333"/>
                    </a:cubicBezTo>
                    <a:cubicBezTo>
                      <a:pt x="188486" y="415664"/>
                      <a:pt x="198408" y="419835"/>
                      <a:pt x="207034" y="425586"/>
                    </a:cubicBezTo>
                    <a:cubicBezTo>
                      <a:pt x="212785" y="434212"/>
                      <a:pt x="213919" y="451465"/>
                      <a:pt x="224287" y="451465"/>
                    </a:cubicBezTo>
                    <a:cubicBezTo>
                      <a:pt x="234655" y="451465"/>
                      <a:pt x="237329" y="435060"/>
                      <a:pt x="241540" y="425586"/>
                    </a:cubicBezTo>
                    <a:cubicBezTo>
                      <a:pt x="248926" y="408968"/>
                      <a:pt x="258793" y="373828"/>
                      <a:pt x="258793" y="373828"/>
                    </a:cubicBezTo>
                    <a:cubicBezTo>
                      <a:pt x="255917" y="353700"/>
                      <a:pt x="254738" y="333255"/>
                      <a:pt x="250166" y="313443"/>
                    </a:cubicBezTo>
                    <a:cubicBezTo>
                      <a:pt x="242964" y="282234"/>
                      <a:pt x="235402" y="259494"/>
                      <a:pt x="215661" y="235805"/>
                    </a:cubicBezTo>
                    <a:cubicBezTo>
                      <a:pt x="207851" y="226433"/>
                      <a:pt x="198408" y="218552"/>
                      <a:pt x="189781" y="209926"/>
                    </a:cubicBezTo>
                    <a:cubicBezTo>
                      <a:pt x="211467" y="144872"/>
                      <a:pt x="182213" y="225065"/>
                      <a:pt x="215661" y="158167"/>
                    </a:cubicBezTo>
                    <a:cubicBezTo>
                      <a:pt x="219727" y="150034"/>
                      <a:pt x="221412" y="140914"/>
                      <a:pt x="224287" y="132288"/>
                    </a:cubicBezTo>
                    <a:cubicBezTo>
                      <a:pt x="221412" y="117911"/>
                      <a:pt x="222218" y="102270"/>
                      <a:pt x="215661" y="89156"/>
                    </a:cubicBezTo>
                    <a:cubicBezTo>
                      <a:pt x="204861" y="67556"/>
                      <a:pt x="180886" y="60178"/>
                      <a:pt x="163902" y="46024"/>
                    </a:cubicBezTo>
                    <a:cubicBezTo>
                      <a:pt x="154530" y="38214"/>
                      <a:pt x="149129" y="25193"/>
                      <a:pt x="138023" y="20145"/>
                    </a:cubicBezTo>
                    <a:cubicBezTo>
                      <a:pt x="116437" y="10333"/>
                      <a:pt x="69012" y="2892"/>
                      <a:pt x="69012" y="2892"/>
                    </a:cubicBezTo>
                    <a:cubicBezTo>
                      <a:pt x="51759" y="5767"/>
                      <a:pt x="30416" y="0"/>
                      <a:pt x="17253" y="11518"/>
                    </a:cubicBezTo>
                    <a:cubicBezTo>
                      <a:pt x="3566" y="23494"/>
                      <a:pt x="0" y="63277"/>
                      <a:pt x="0" y="63277"/>
                    </a:cubicBezTo>
                    <a:lnTo>
                      <a:pt x="25880" y="106409"/>
                    </a:lnTo>
                    <a:close/>
                  </a:path>
                </a:pathLst>
              </a:cu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9" name="Straight Arrow Connector 58"/>
            <p:cNvCxnSpPr/>
            <p:nvPr/>
          </p:nvCxnSpPr>
          <p:spPr>
            <a:xfrm flipH="1">
              <a:off x="5562600" y="1524000"/>
              <a:ext cx="609600" cy="1524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 flipV="1">
              <a:off x="5334000" y="2438400"/>
              <a:ext cx="838200" cy="2286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5334000" y="3733800"/>
              <a:ext cx="838200" cy="762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 flipV="1">
              <a:off x="5715000" y="5791200"/>
              <a:ext cx="457200" cy="762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 flipV="1">
              <a:off x="5486400" y="4876800"/>
              <a:ext cx="685800" cy="2286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6553200" y="914400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dirty="0"/>
                <a:t>ΚΑΛΟΗΘΕΙΣ</a:t>
              </a:r>
              <a:endParaRPr lang="en-US" sz="1400" b="1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553200" y="4492823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dirty="0"/>
                <a:t>ΚΑΚΟΗΘΕΙΣ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27500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50417" y="206559"/>
            <a:ext cx="730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Διαγνωστική προσέγγιση οστικών όγκων - απεικονιστικά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063823"/>
            <a:ext cx="4343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Πολύ σημαντικά τα απεικονιστικά ευρήματα (1):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Blip>
                <a:blip r:embed="rId4"/>
              </a:buBlip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Όρια (σαφή ή όχι)</a:t>
            </a:r>
          </a:p>
          <a:p>
            <a:pPr marL="628650" lvl="1" indent="-171450">
              <a:buBlip>
                <a:blip r:embed="rId4"/>
              </a:buBlip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Διατήρηση ή διάσπαση του φλοιού</a:t>
            </a:r>
          </a:p>
          <a:p>
            <a:pPr marL="628650" lvl="1" indent="-171450">
              <a:buBlip>
                <a:blip r:embed="rId4"/>
              </a:buBlip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Συνύπαρξη κατάγματος</a:t>
            </a:r>
          </a:p>
          <a:p>
            <a:pPr marL="628650" lvl="1" indent="-171450">
              <a:buBlip>
                <a:blip r:embed="rId4"/>
              </a:buBlip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Ακτινολογικά σημεία κακοήθειας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17" y="3276600"/>
            <a:ext cx="1889834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76600"/>
            <a:ext cx="226422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84" r="10829"/>
          <a:stretch/>
        </p:blipFill>
        <p:spPr bwMode="auto">
          <a:xfrm>
            <a:off x="5562600" y="3276600"/>
            <a:ext cx="226710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85852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33400" y="1063823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Πολύ σημαντικά τα απεικονιστικά ευρήματα (2):</a:t>
            </a:r>
          </a:p>
          <a:p>
            <a:endParaRPr lang="el-G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Blip>
                <a:blip r:embed="rId4"/>
              </a:buBlip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Παρουσία κυστικών χώρων</a:t>
            </a:r>
          </a:p>
          <a:p>
            <a:pPr marL="628650" lvl="1" indent="-171450">
              <a:buBlip>
                <a:blip r:embed="rId4"/>
              </a:buBlip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Αποτιτανώσεις</a:t>
            </a:r>
          </a:p>
          <a:p>
            <a:pPr marL="628650" lvl="1" indent="-171450">
              <a:buBlip>
                <a:blip r:embed="rId4"/>
              </a:buBlip>
            </a:pP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Σύσταση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0" y="2590800"/>
            <a:ext cx="3248025" cy="27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2590800"/>
            <a:ext cx="3872699" cy="27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50417" y="206559"/>
            <a:ext cx="730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Διαγνωστική προσέγγιση οστικών όγκων - απεικονιστικά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4888" y="54241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MRI</a:t>
            </a:r>
            <a:endParaRPr lang="el-GR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54241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CT</a:t>
            </a:r>
            <a:endParaRPr lang="el-GR" sz="1200" dirty="0"/>
          </a:p>
        </p:txBody>
      </p:sp>
    </p:spTree>
    <p:extLst>
      <p:ext uri="{BB962C8B-B14F-4D97-AF65-F5344CB8AC3E}">
        <p14:creationId xmlns="" xmlns:p14="http://schemas.microsoft.com/office/powerpoint/2010/main" val="382466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Στοιχεία δομής και φυσιολογίας του οστού</a:t>
            </a:r>
          </a:p>
        </p:txBody>
      </p:sp>
      <p:pic>
        <p:nvPicPr>
          <p:cNvPr id="66562" name="Picture 2" descr="http://previews.123rf.com/images/3dclipartsde/3dclipartsde1102/3dclipartsde110200219/8907034-anatomical-correct-male-skeleton-3D-rendering--Stock-Photo-skeleton-skull-hum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6385" y1="7000" x2="35000" y2="39077"/>
                        <a14:backgroundMark x1="97923" y1="3769" x2="80231" y2="23769"/>
                        <a14:backgroundMark x1="4846" y1="65000" x2="29846" y2="53154"/>
                        <a14:backgroundMark x1="3769" y1="79308" x2="21692" y2="95846"/>
                        <a14:backgroundMark x1="39231" y1="96231" x2="93154" y2="96231"/>
                        <a14:backgroundMark x1="97923" y1="35462" x2="90923" y2="64769"/>
                        <a14:backgroundMark x1="79231" y1="54846" x2="74462" y2="58692"/>
                        <a14:backgroundMark x1="43385" y1="45692" x2="42462" y2="67462"/>
                        <a14:backgroundMark x1="47769" y1="57154" x2="60000" y2="5715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343400" cy="43434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04800" y="1447800"/>
            <a:ext cx="419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7"/>
              </a:buBlip>
            </a:pPr>
            <a:r>
              <a:rPr lang="el-GR" sz="1200" dirty="0"/>
              <a:t>  Τα οστά αποτελούν το </a:t>
            </a:r>
            <a:r>
              <a:rPr lang="el-GR" sz="1200" b="1" dirty="0"/>
              <a:t>ερειστικό</a:t>
            </a:r>
            <a:r>
              <a:rPr lang="el-GR" sz="1200" dirty="0"/>
              <a:t> </a:t>
            </a:r>
            <a:r>
              <a:rPr lang="el-GR" sz="1200" b="1" dirty="0"/>
              <a:t>σύστημα</a:t>
            </a:r>
            <a:r>
              <a:rPr lang="el-GR" sz="1200" dirty="0"/>
              <a:t> του ανθρώπου</a:t>
            </a:r>
          </a:p>
          <a:p>
            <a:pPr>
              <a:buBlip>
                <a:blip r:embed="rId7"/>
              </a:buBlip>
            </a:pPr>
            <a:endParaRPr lang="el-GR" sz="1200" dirty="0"/>
          </a:p>
          <a:p>
            <a:pPr>
              <a:buBlip>
                <a:blip r:embed="rId7"/>
              </a:buBlip>
            </a:pPr>
            <a:r>
              <a:rPr lang="el-GR" sz="1200" dirty="0"/>
              <a:t>  Χαρακτηρίζονται από µεγάλο βαθµό στερεότητας και αντοχής, αλλά </a:t>
            </a:r>
            <a:r>
              <a:rPr lang="en-US" sz="1200" b="1" dirty="0"/>
              <a:t>KAI</a:t>
            </a:r>
            <a:r>
              <a:rPr lang="en-US" sz="1200" dirty="0"/>
              <a:t> </a:t>
            </a:r>
            <a:r>
              <a:rPr lang="el-GR" sz="1200" dirty="0"/>
              <a:t>µικρό βαθµό ελαστικότητας</a:t>
            </a:r>
          </a:p>
          <a:p>
            <a:pPr>
              <a:buBlip>
                <a:blip r:embed="rId7"/>
              </a:buBlip>
            </a:pPr>
            <a:endParaRPr lang="el-GR" sz="1200" dirty="0"/>
          </a:p>
          <a:p>
            <a:pPr>
              <a:buBlip>
                <a:blip r:embed="rId7"/>
              </a:buBlip>
            </a:pPr>
            <a:r>
              <a:rPr lang="el-GR" sz="1200" dirty="0"/>
              <a:t>  Η βασική τους λειτουργία είναι η στήριξη και η προστασία των διάφορων οργάνων (προστασία σπλάχνων και ζωτικών οργάνων)</a:t>
            </a:r>
          </a:p>
          <a:p>
            <a:pPr>
              <a:buBlip>
                <a:blip r:embed="rId7"/>
              </a:buBlip>
            </a:pPr>
            <a:endParaRPr lang="el-GR" sz="1200" dirty="0"/>
          </a:p>
          <a:p>
            <a:pPr>
              <a:buBlip>
                <a:blip r:embed="rId7"/>
              </a:buBlip>
            </a:pPr>
            <a:r>
              <a:rPr lang="el-GR" sz="1200" dirty="0"/>
              <a:t>  Ο ρόλος τους είναι σηµαντικός στο µεταβολισµό του ασβεστίου, του οποίου αποτελούν τη σπουδαιότερη αποθήκη καθώς και πηγή προµήθειας για τις ανάγκες του οργανισµού</a:t>
            </a:r>
          </a:p>
          <a:p>
            <a:pPr>
              <a:buBlip>
                <a:blip r:embed="rId7"/>
              </a:buBlip>
            </a:pPr>
            <a:endParaRPr lang="el-GR" sz="1200" dirty="0"/>
          </a:p>
          <a:p>
            <a:pPr>
              <a:buBlip>
                <a:blip r:embed="rId7"/>
              </a:buBlip>
            </a:pPr>
            <a:r>
              <a:rPr lang="el-GR" sz="1200" dirty="0"/>
              <a:t>  Σε όλη τη διάρκεια της ζωής ανακατασκευάζονται, για να προσαρµοσθούν σε καινούργιες µηχανικές συνθήκες λειτουργίας που δηµιουργούνται </a:t>
            </a:r>
            <a:r>
              <a:rPr lang="el-GR" sz="1200" b="1" dirty="0"/>
              <a:t>(</a:t>
            </a:r>
            <a:r>
              <a:rPr lang="en-US" sz="1200" b="1" dirty="0"/>
              <a:t>remodeling)</a:t>
            </a:r>
          </a:p>
        </p:txBody>
      </p:sp>
    </p:spTree>
    <p:extLst>
      <p:ext uri="{BB962C8B-B14F-4D97-AF65-F5344CB8AC3E}">
        <p14:creationId xmlns="" xmlns:p14="http://schemas.microsoft.com/office/powerpoint/2010/main" val="2908950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3 - TextBox"/>
          <p:cNvSpPr txBox="1">
            <a:spLocks noChangeArrowheads="1"/>
          </p:cNvSpPr>
          <p:nvPr/>
        </p:nvSpPr>
        <p:spPr bwMode="auto">
          <a:xfrm>
            <a:off x="335173" y="1219200"/>
            <a:ext cx="301762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200" b="1" dirty="0">
                <a:latin typeface="Arial" charset="0"/>
                <a:cs typeface="Arial" charset="0"/>
              </a:rPr>
              <a:t>Μορφολογικά χαρακτηριστικά υπέρ καλοήθειας: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l-GR" sz="1200" dirty="0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</a:pPr>
            <a:r>
              <a:rPr lang="el-GR" altLang="el-GR" sz="1200" dirty="0">
                <a:latin typeface="Arial" charset="0"/>
                <a:cs typeface="Arial" charset="0"/>
              </a:rPr>
              <a:t> Περίγραπτες αλλοιώσεις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</a:pPr>
            <a:r>
              <a:rPr lang="el-GR" altLang="el-GR" sz="1200" dirty="0">
                <a:latin typeface="Arial" charset="0"/>
                <a:cs typeface="Arial" charset="0"/>
              </a:rPr>
              <a:t> Συχνά περιβάλλονται από ινώδη κάψα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</a:pPr>
            <a:r>
              <a:rPr lang="el-GR" altLang="el-GR" sz="1200" dirty="0">
                <a:latin typeface="Arial" charset="0"/>
                <a:cs typeface="Arial" charset="0"/>
              </a:rPr>
              <a:t> Απωθούν τον παρακείμενο ιστό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</a:pPr>
            <a:endParaRPr lang="el-GR" altLang="el-GR" sz="1200" dirty="0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l-GR" sz="1200" dirty="0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l-GR" sz="1200" dirty="0"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20949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Διαγνωστική προσέγγιση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Μακροσκοπικά χαρακτηριστικά</a:t>
            </a:r>
          </a:p>
        </p:txBody>
      </p:sp>
      <p:sp>
        <p:nvSpPr>
          <p:cNvPr id="14" name="2 - TextBox"/>
          <p:cNvSpPr txBox="1">
            <a:spLocks noChangeArrowheads="1"/>
          </p:cNvSpPr>
          <p:nvPr/>
        </p:nvSpPr>
        <p:spPr bwMode="auto">
          <a:xfrm>
            <a:off x="381000" y="4025205"/>
            <a:ext cx="301762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200" b="1" dirty="0">
                <a:latin typeface="Arial" charset="0"/>
                <a:cs typeface="Arial" charset="0"/>
              </a:rPr>
              <a:t>Μορφολογικά χαρακτηριστικά υπέρ κακοήθειας: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l-GR" sz="1200" dirty="0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</a:pPr>
            <a:r>
              <a:rPr lang="el-GR" altLang="el-GR" sz="1200" dirty="0">
                <a:latin typeface="Arial" charset="0"/>
                <a:cs typeface="Arial" charset="0"/>
              </a:rPr>
              <a:t> Ασαφή όρια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</a:pPr>
            <a:r>
              <a:rPr lang="el-GR" altLang="el-GR" sz="1200" dirty="0">
                <a:latin typeface="Arial" charset="0"/>
                <a:cs typeface="Arial" charset="0"/>
              </a:rPr>
              <a:t> Απουσία κάψας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</a:pPr>
            <a:r>
              <a:rPr lang="el-GR" altLang="el-GR" sz="1200" dirty="0">
                <a:latin typeface="Arial" charset="0"/>
                <a:cs typeface="Arial" charset="0"/>
              </a:rPr>
              <a:t> Διάσπαση φλοιού του οστού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</a:pPr>
            <a:r>
              <a:rPr lang="el-GR" altLang="el-GR" sz="1200" dirty="0">
                <a:latin typeface="Arial" charset="0"/>
                <a:cs typeface="Arial" charset="0"/>
              </a:rPr>
              <a:t> Επέκταση στα μαλακά μόρια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</a:pPr>
            <a:r>
              <a:rPr lang="el-GR" altLang="el-GR" sz="1200" dirty="0">
                <a:latin typeface="Arial" charset="0"/>
                <a:cs typeface="Arial" charset="0"/>
              </a:rPr>
              <a:t> Παρουσία νεκρώσεων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73301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51"/>
          <a:stretch/>
        </p:blipFill>
        <p:spPr bwMode="auto">
          <a:xfrm>
            <a:off x="4876800" y="3581400"/>
            <a:ext cx="3391109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304800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Οστεοχόνδρωμα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6400" y="6034317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Κεντρικό χονδροσάρκωμα</a:t>
            </a:r>
          </a:p>
        </p:txBody>
      </p:sp>
    </p:spTree>
    <p:extLst>
      <p:ext uri="{BB962C8B-B14F-4D97-AF65-F5344CB8AC3E}">
        <p14:creationId xmlns="" xmlns:p14="http://schemas.microsoft.com/office/powerpoint/2010/main" val="887965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267200"/>
            <a:ext cx="274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l-GR" sz="1200" b="1" dirty="0">
                <a:solidFill>
                  <a:srgbClr val="FF0000"/>
                </a:solidFill>
              </a:rPr>
              <a:t>Ιστολογική εξέταση</a:t>
            </a:r>
            <a:endParaRPr lang="en-US" sz="1200" b="1" dirty="0">
              <a:solidFill>
                <a:srgbClr val="FF0000"/>
              </a:solidFill>
            </a:endParaRPr>
          </a:p>
          <a:p>
            <a:pPr marL="285750" indent="-285750">
              <a:buFontTx/>
              <a:buBlip>
                <a:blip r:embed="rId3"/>
              </a:buBlip>
            </a:pPr>
            <a:r>
              <a:rPr lang="el-GR" sz="1200" b="1" dirty="0">
                <a:solidFill>
                  <a:prstClr val="black"/>
                </a:solidFill>
              </a:rPr>
              <a:t>διάγνωση και βαθμονόμηση</a:t>
            </a:r>
            <a:endParaRPr lang="en-US" sz="1200" b="1" dirty="0">
              <a:solidFill>
                <a:prstClr val="black"/>
              </a:solidFill>
            </a:endParaRPr>
          </a:p>
          <a:p>
            <a:pPr marL="285750" indent="-285750">
              <a:buFontTx/>
              <a:buBlip>
                <a:blip r:embed="rId3"/>
              </a:buBlip>
            </a:pPr>
            <a:r>
              <a:rPr lang="el-GR" sz="1200" b="1" u="sng" dirty="0">
                <a:solidFill>
                  <a:prstClr val="black"/>
                </a:solidFill>
              </a:rPr>
              <a:t>εγχειρητικά όρια</a:t>
            </a:r>
          </a:p>
          <a:p>
            <a:pPr marL="285750" indent="-285750">
              <a:buFontTx/>
              <a:buBlip>
                <a:blip r:embed="rId3"/>
              </a:buBlip>
            </a:pPr>
            <a:r>
              <a:rPr lang="el-GR" sz="1200" b="1" dirty="0">
                <a:solidFill>
                  <a:prstClr val="black"/>
                </a:solidFill>
              </a:rPr>
              <a:t>εκτίμηση ανταπόκρισης σε ΧΜΘ 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297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srgbClr val="FF0000"/>
                </a:solidFill>
              </a:rPr>
              <a:t>Μακροσκοπικός χειρισμός</a:t>
            </a:r>
            <a:endParaRPr lang="en-US" sz="1200" b="1" dirty="0">
              <a:solidFill>
                <a:srgbClr val="FF0000"/>
              </a:solidFill>
            </a:endParaRPr>
          </a:p>
          <a:p>
            <a:pPr marL="285750" indent="-285750">
              <a:buFontTx/>
              <a:buBlip>
                <a:blip r:embed="rId3"/>
              </a:buBlip>
            </a:pPr>
            <a:r>
              <a:rPr lang="el-GR" sz="1200" dirty="0">
                <a:solidFill>
                  <a:prstClr val="black"/>
                </a:solidFill>
              </a:rPr>
              <a:t>Πρόκληση!</a:t>
            </a:r>
          </a:p>
          <a:p>
            <a:pPr marL="285750" indent="-285750">
              <a:buFontTx/>
              <a:buBlip>
                <a:blip r:embed="rId3"/>
              </a:buBlip>
            </a:pPr>
            <a:r>
              <a:rPr lang="el-GR" sz="1200" dirty="0">
                <a:solidFill>
                  <a:prstClr val="black"/>
                </a:solidFill>
              </a:rPr>
              <a:t>Επιθεώρηση – συσχέτιση με </a:t>
            </a:r>
            <a:r>
              <a:rPr lang="en-US" sz="1200" dirty="0">
                <a:solidFill>
                  <a:prstClr val="black"/>
                </a:solidFill>
              </a:rPr>
              <a:t>CT/MRI </a:t>
            </a:r>
            <a:r>
              <a:rPr lang="el-GR" sz="1200" dirty="0">
                <a:solidFill>
                  <a:prstClr val="black"/>
                </a:solidFill>
              </a:rPr>
              <a:t>για προσανατολισμό</a:t>
            </a:r>
            <a:endParaRPr lang="en-US" sz="1200" dirty="0">
              <a:solidFill>
                <a:prstClr val="black"/>
              </a:solidFill>
            </a:endParaRPr>
          </a:p>
          <a:p>
            <a:pPr marL="285750" indent="-285750">
              <a:buFontTx/>
              <a:buBlip>
                <a:blip r:embed="rId3"/>
              </a:buBlip>
            </a:pPr>
            <a:r>
              <a:rPr lang="el-GR" sz="1200" b="1" dirty="0">
                <a:solidFill>
                  <a:prstClr val="black"/>
                </a:solidFill>
              </a:rPr>
              <a:t>Φωτογράφηση</a:t>
            </a:r>
            <a:endParaRPr lang="en-US" sz="1200" b="1" dirty="0">
              <a:solidFill>
                <a:prstClr val="black"/>
              </a:solidFill>
            </a:endParaRPr>
          </a:p>
          <a:p>
            <a:pPr marL="285750" indent="-285750">
              <a:buFontTx/>
              <a:buBlip>
                <a:blip r:embed="rId3"/>
              </a:buBlip>
            </a:pPr>
            <a:r>
              <a:rPr lang="el-GR" sz="1200" dirty="0">
                <a:solidFill>
                  <a:prstClr val="black"/>
                </a:solidFill>
              </a:rPr>
              <a:t>Μέτρηση</a:t>
            </a:r>
            <a:endParaRPr lang="en-US" sz="1200" dirty="0">
              <a:solidFill>
                <a:prstClr val="black"/>
              </a:solidFill>
            </a:endParaRPr>
          </a:p>
          <a:p>
            <a:pPr marL="285750" indent="-285750">
              <a:buFontTx/>
              <a:buBlip>
                <a:blip r:embed="rId3"/>
              </a:buBlip>
            </a:pPr>
            <a:r>
              <a:rPr lang="el-GR" sz="1200" dirty="0">
                <a:solidFill>
                  <a:prstClr val="black"/>
                </a:solidFill>
              </a:rPr>
              <a:t>Περιγραφή</a:t>
            </a:r>
            <a:endParaRPr lang="en-US" sz="1200" dirty="0">
              <a:solidFill>
                <a:prstClr val="black"/>
              </a:solidFill>
            </a:endParaRPr>
          </a:p>
          <a:p>
            <a:pPr marL="285750" indent="-285750">
              <a:buFontTx/>
              <a:buBlip>
                <a:blip r:embed="rId3"/>
              </a:buBlip>
            </a:pPr>
            <a:r>
              <a:rPr lang="el-GR" sz="1200" dirty="0">
                <a:solidFill>
                  <a:prstClr val="black"/>
                </a:solidFill>
              </a:rPr>
              <a:t>Ιστοληψία - χαρτογράφηση</a:t>
            </a:r>
            <a:endParaRPr lang="en-US" sz="1200" dirty="0">
              <a:solidFill>
                <a:prstClr val="black"/>
              </a:solidFill>
            </a:endParaRPr>
          </a:p>
          <a:p>
            <a:pPr marL="285750" indent="-285750">
              <a:buFontTx/>
              <a:buBlip>
                <a:blip r:embed="rId3"/>
              </a:buBlip>
            </a:pPr>
            <a:r>
              <a:rPr lang="el-GR" sz="1200" b="1" dirty="0">
                <a:solidFill>
                  <a:prstClr val="black"/>
                </a:solidFill>
              </a:rPr>
              <a:t>Φωτογράφηση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7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8" name="Picture 7" descr="Untitled-1remastered fi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untitl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1" name="Picture 2" descr="H:\ARCHIVES\1_PAPAGGELOPOULOS\2015_UOA_18860\2015_UOA_18860_2_IMG_ (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3578267" cy="281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69"/>
          <a:stretch>
            <a:fillRect/>
          </a:stretch>
        </p:blipFill>
        <p:spPr bwMode="auto">
          <a:xfrm>
            <a:off x="5402643" y="990599"/>
            <a:ext cx="2480891" cy="245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 descr="F:\BONE AND SOFT TISSUE ARCHIVES\1_PAPAGGELOPOULOS\2015_UOA_13178\2015_UOA_13178_MRI_ (3).jpg"/>
          <p:cNvPicPr>
            <a:picLocks noChangeAspect="1" noChangeArrowheads="1"/>
          </p:cNvPicPr>
          <p:nvPr/>
        </p:nvPicPr>
        <p:blipFill>
          <a:blip r:embed="rId8" cstate="print"/>
          <a:srcRect l="44460" t="16593" r="4272" b="11632"/>
          <a:stretch>
            <a:fillRect/>
          </a:stretch>
        </p:blipFill>
        <p:spPr bwMode="auto">
          <a:xfrm flipH="1">
            <a:off x="3200400" y="982133"/>
            <a:ext cx="1524000" cy="2370667"/>
          </a:xfrm>
          <a:prstGeom prst="rect">
            <a:avLst/>
          </a:prstGeom>
          <a:noFill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2050616" cy="218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235800" y="6660269"/>
            <a:ext cx="583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000" dirty="0">
                <a:solidFill>
                  <a:prstClr val="white"/>
                </a:solidFill>
              </a:rPr>
              <a:t>ΜΕΤΕΚΠΑΙΔΕΥΤΙΚΑ ΜΑΘΗΜΑΤΑ</a:t>
            </a:r>
            <a:r>
              <a:rPr lang="en-US" sz="1000" dirty="0">
                <a:solidFill>
                  <a:prstClr val="white"/>
                </a:solidFill>
              </a:rPr>
              <a:t> 2018</a:t>
            </a:r>
            <a:r>
              <a:rPr lang="el-GR" sz="1000" dirty="0">
                <a:solidFill>
                  <a:prstClr val="white"/>
                </a:solidFill>
              </a:rPr>
              <a:t> Α’ ΕΡΓΑΣΤΗΡΙΟΥ ΠΑΘΟΛΟΓΙΚΗΣ ΑΝΑΤΟΜΙΚΗΣ  ΙΑΤΡΙΚΗΣ ΣΧΟΛΗΣ ΕΚΠΑ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Διαγνωστική προσέγγιση</a:t>
            </a:r>
          </a:p>
        </p:txBody>
      </p:sp>
    </p:spTree>
    <p:extLst>
      <p:ext uri="{BB962C8B-B14F-4D97-AF65-F5344CB8AC3E}">
        <p14:creationId xmlns="" xmlns:p14="http://schemas.microsoft.com/office/powerpoint/2010/main" val="145830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93" y="838200"/>
            <a:ext cx="5039807" cy="568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Βαθμονόμηση (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grading)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κατά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32010" y="1447800"/>
            <a:ext cx="1565995" cy="2362200"/>
            <a:chOff x="3732010" y="1447800"/>
            <a:chExt cx="1565995" cy="2362200"/>
          </a:xfrm>
        </p:grpSpPr>
        <p:sp>
          <p:nvSpPr>
            <p:cNvPr id="4" name="Oval 3"/>
            <p:cNvSpPr/>
            <p:nvPr/>
          </p:nvSpPr>
          <p:spPr>
            <a:xfrm>
              <a:off x="3732010" y="1447800"/>
              <a:ext cx="1534607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Oval 10"/>
            <p:cNvSpPr/>
            <p:nvPr/>
          </p:nvSpPr>
          <p:spPr>
            <a:xfrm>
              <a:off x="3763398" y="2636772"/>
              <a:ext cx="1534607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" name="Oval 11"/>
            <p:cNvSpPr/>
            <p:nvPr/>
          </p:nvSpPr>
          <p:spPr>
            <a:xfrm>
              <a:off x="3733800" y="3505200"/>
              <a:ext cx="1534607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28600" y="1981200"/>
            <a:ext cx="3505200" cy="29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000" b="0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  <a:latin typeface="Arial"/>
            </a:endParaRP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altLang="nl-NL" sz="1000" b="0" kern="0" dirty="0">
                <a:solidFill>
                  <a:srgbClr val="111166"/>
                </a:solidFill>
                <a:latin typeface="Arial"/>
              </a:rPr>
              <a:t>Αν αποφασίσουμε ότι έχουμε ιστολογικά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altLang="nl-NL" sz="1000" b="0" kern="0" dirty="0">
                <a:solidFill>
                  <a:srgbClr val="111166"/>
                </a:solidFill>
                <a:latin typeface="Arial"/>
              </a:rPr>
              <a:t>ένα κακόηθες μεσεγχυματογενές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altLang="nl-NL" sz="1000" b="0" kern="0" dirty="0">
                <a:solidFill>
                  <a:srgbClr val="111166"/>
                </a:solidFill>
                <a:latin typeface="Arial"/>
              </a:rPr>
              <a:t>νεόπλασμα - </a:t>
            </a:r>
            <a:r>
              <a:rPr lang="el-GR" altLang="nl-NL" sz="1000" kern="0" dirty="0">
                <a:solidFill>
                  <a:srgbClr val="111166"/>
                </a:solidFill>
                <a:latin typeface="Arial"/>
              </a:rPr>
              <a:t>σάρκωμα</a:t>
            </a:r>
            <a:r>
              <a:rPr lang="el-GR" altLang="nl-NL" sz="1000" b="0" kern="0" dirty="0">
                <a:solidFill>
                  <a:srgbClr val="111166"/>
                </a:solidFill>
                <a:latin typeface="Arial"/>
              </a:rPr>
              <a:t>, ακολουθεί η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altLang="nl-NL" sz="1000" b="0" kern="0" dirty="0">
                <a:solidFill>
                  <a:srgbClr val="111166"/>
                </a:solidFill>
                <a:latin typeface="Arial"/>
              </a:rPr>
              <a:t>βαθμονόμηση </a:t>
            </a:r>
            <a:r>
              <a:rPr lang="el-GR" altLang="nl-NL" sz="1000" kern="0" dirty="0">
                <a:solidFill>
                  <a:srgbClr val="111166"/>
                </a:solidFill>
                <a:latin typeface="Arial"/>
              </a:rPr>
              <a:t>(</a:t>
            </a:r>
            <a:r>
              <a:rPr lang="en-US" altLang="nl-NL" sz="1000" kern="0" dirty="0">
                <a:solidFill>
                  <a:srgbClr val="111166"/>
                </a:solidFill>
                <a:latin typeface="Arial"/>
              </a:rPr>
              <a:t>grading)</a:t>
            </a:r>
            <a:r>
              <a:rPr lang="en-US" altLang="nl-NL" sz="1000" b="0" kern="0" dirty="0">
                <a:solidFill>
                  <a:srgbClr val="111166"/>
                </a:solidFill>
                <a:latin typeface="Arial"/>
              </a:rPr>
              <a:t>, </a:t>
            </a:r>
            <a:r>
              <a:rPr lang="el-GR" altLang="nl-NL" sz="1000" b="0" kern="0" dirty="0">
                <a:solidFill>
                  <a:srgbClr val="111166"/>
                </a:solidFill>
                <a:latin typeface="Arial"/>
              </a:rPr>
              <a:t>δηλαδή η πρόβλεψη της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altLang="nl-NL" sz="1000" b="0" kern="0" dirty="0">
                <a:solidFill>
                  <a:srgbClr val="111166"/>
                </a:solidFill>
                <a:latin typeface="Arial"/>
              </a:rPr>
              <a:t>βιολογικής συμπεριφοράς με βάση :</a:t>
            </a:r>
          </a:p>
          <a:p>
            <a:pPr marL="193675" marR="0" lvl="0" indent="-193675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altLang="nl-NL" sz="1000" b="0" kern="0" dirty="0">
              <a:solidFill>
                <a:srgbClr val="111166"/>
              </a:solidFill>
              <a:latin typeface="Arial"/>
            </a:endParaRPr>
          </a:p>
          <a:p>
            <a:pPr eaLnBrk="1" hangingPunct="1">
              <a:defRPr/>
            </a:pPr>
            <a:r>
              <a:rPr lang="el-GR" altLang="nl-NL" sz="1000" kern="0" dirty="0">
                <a:solidFill>
                  <a:srgbClr val="111166"/>
                </a:solidFill>
                <a:latin typeface="Arial"/>
              </a:rPr>
              <a:t>Διαφοροποίηση</a:t>
            </a:r>
          </a:p>
          <a:p>
            <a:pPr eaLnBrk="1" hangingPunct="1">
              <a:defRPr/>
            </a:pPr>
            <a:r>
              <a:rPr lang="el-GR" altLang="nl-NL" sz="1000" kern="0" dirty="0">
                <a:solidFill>
                  <a:srgbClr val="111166"/>
                </a:solidFill>
                <a:latin typeface="Arial"/>
              </a:rPr>
              <a:t>Μιτώσεις</a:t>
            </a:r>
          </a:p>
          <a:p>
            <a:pPr eaLnBrk="1" hangingPunct="1">
              <a:defRPr/>
            </a:pPr>
            <a:r>
              <a:rPr lang="el-GR" altLang="nl-NL" sz="1000" kern="0" dirty="0">
                <a:solidFill>
                  <a:srgbClr val="111166"/>
                </a:solidFill>
                <a:latin typeface="Arial"/>
              </a:rPr>
              <a:t>Νέκρωση</a:t>
            </a:r>
          </a:p>
          <a:p>
            <a:pPr eaLnBrk="1" hangingPunct="1">
              <a:buNone/>
              <a:defRPr/>
            </a:pPr>
            <a:endParaRPr lang="el-GR" altLang="nl-NL" sz="1000" kern="0" dirty="0">
              <a:solidFill>
                <a:srgbClr val="111166"/>
              </a:solidFill>
              <a:latin typeface="Arial"/>
            </a:endParaRPr>
          </a:p>
          <a:p>
            <a:pPr eaLnBrk="1" hangingPunct="1">
              <a:buNone/>
              <a:defRPr/>
            </a:pPr>
            <a:r>
              <a:rPr lang="el-GR" altLang="nl-NL" sz="1000" kern="0" dirty="0">
                <a:solidFill>
                  <a:srgbClr val="111166"/>
                </a:solidFill>
                <a:latin typeface="Arial"/>
              </a:rPr>
              <a:t>Σημείωση: αρκετά νεοπλάσματα έχουν</a:t>
            </a:r>
          </a:p>
          <a:p>
            <a:pPr eaLnBrk="1" hangingPunct="1">
              <a:buNone/>
              <a:defRPr/>
            </a:pPr>
            <a:r>
              <a:rPr lang="el-GR" altLang="nl-NL" sz="1000" kern="0" dirty="0">
                <a:solidFill>
                  <a:srgbClr val="111166"/>
                </a:solidFill>
                <a:latin typeface="Arial"/>
              </a:rPr>
              <a:t>ιδιαίτερα κριτήρια πρόβλεψης της συμπεριφοράς τους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07578" y="4572000"/>
            <a:ext cx="1069221" cy="1410015"/>
            <a:chOff x="3807578" y="4572000"/>
            <a:chExt cx="1069221" cy="1410015"/>
          </a:xfrm>
        </p:grpSpPr>
        <p:sp>
          <p:nvSpPr>
            <p:cNvPr id="14" name="Oval 13"/>
            <p:cNvSpPr/>
            <p:nvPr/>
          </p:nvSpPr>
          <p:spPr>
            <a:xfrm>
              <a:off x="3807579" y="4572000"/>
              <a:ext cx="993021" cy="4572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Oval 14"/>
            <p:cNvSpPr/>
            <p:nvPr/>
          </p:nvSpPr>
          <p:spPr>
            <a:xfrm>
              <a:off x="3807578" y="4953000"/>
              <a:ext cx="1069221" cy="6096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" name="Oval 15"/>
            <p:cNvSpPr/>
            <p:nvPr/>
          </p:nvSpPr>
          <p:spPr>
            <a:xfrm>
              <a:off x="3807578" y="5532372"/>
              <a:ext cx="993022" cy="449643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026" name="Picture 2" descr="error 404 logic not found meme - Custom (1359) Page 4 • MemesHappen">
            <a:extLst>
              <a:ext uri="{FF2B5EF4-FFF2-40B4-BE49-F238E27FC236}">
                <a16:creationId xmlns="" xmlns:a16="http://schemas.microsoft.com/office/drawing/2014/main" id="{23B821C2-7513-4C55-8C38-C7827EF7F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41486"/>
            <a:ext cx="8534400" cy="586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7935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Διαγνωστική προσέγγιση οστικών όγκων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41"/>
          <a:stretch/>
        </p:blipFill>
        <p:spPr bwMode="auto">
          <a:xfrm>
            <a:off x="493713" y="1352550"/>
            <a:ext cx="5678487" cy="316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914400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u="sng" dirty="0">
                <a:solidFill>
                  <a:srgbClr val="FF0000"/>
                </a:solidFill>
              </a:rPr>
              <a:t>Στα νεοπλάσματα των οστών ισχύει το </a:t>
            </a:r>
            <a:r>
              <a:rPr lang="en-US" sz="1600" u="sng" dirty="0">
                <a:solidFill>
                  <a:srgbClr val="0000FF"/>
                </a:solidFill>
              </a:rPr>
              <a:t>grade</a:t>
            </a:r>
            <a:r>
              <a:rPr lang="en-US" sz="1600" u="sng" dirty="0">
                <a:solidFill>
                  <a:srgbClr val="FF0000"/>
                </a:solidFill>
              </a:rPr>
              <a:t> </a:t>
            </a:r>
            <a:r>
              <a:rPr lang="el-GR" sz="1600" u="sng" dirty="0">
                <a:solidFill>
                  <a:srgbClr val="FF0000"/>
                </a:solidFill>
              </a:rPr>
              <a:t>εξ ορισμού: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4724400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u="sng" dirty="0">
                <a:solidFill>
                  <a:srgbClr val="FF0000"/>
                </a:solidFill>
              </a:rPr>
              <a:t>Εξαιρέσεις: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7124"/>
          <a:stretch/>
        </p:blipFill>
        <p:spPr bwMode="auto">
          <a:xfrm>
            <a:off x="493713" y="5172612"/>
            <a:ext cx="7507288" cy="61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31377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Μοριακή βιολογία οστικών όγκων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52400" y="1600200"/>
            <a:ext cx="54864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l-GR" altLang="nl-N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Μεταγραφική απορύθμιση</a:t>
            </a: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altLang="nl-NL" sz="1400" noProof="0" dirty="0"/>
              <a:t>	Διαμεταθέσεις που καταλήγουν σε «χιμαιρικούς» μεταγραφικούς παράγοντες</a:t>
            </a: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l-GR" altLang="nl-NL" sz="1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l-GR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nl-NL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l-GR" altLang="nl-N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Απορυθμισμένη σηματοδότηση</a:t>
            </a:r>
          </a:p>
          <a:p>
            <a:pPr marL="796925" marR="0" lvl="1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altLang="nl-NL" sz="1400" dirty="0"/>
              <a:t>Διαμεταθέσεις που καταλήγουν σε υπερέκφραση γονιδίων</a:t>
            </a:r>
          </a:p>
          <a:p>
            <a:pPr marL="796925" marR="0" lvl="1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altLang="nl-NL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Συγκεκριμένες ενισχύσεις</a:t>
            </a:r>
          </a:p>
          <a:p>
            <a:pPr marL="796925" marR="0" lvl="1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altLang="nl-N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Ενεργοποιητικές μεταλλάξεις</a:t>
            </a:r>
            <a:r>
              <a:rPr kumimoji="0" lang="el-GR" altLang="nl-NL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γονιδίων</a:t>
            </a:r>
          </a:p>
          <a:p>
            <a:pPr marL="796925" marR="0" lvl="1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l-GR" altLang="nl-NL" sz="1400" baseline="0" dirty="0"/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el-GR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el-GR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el-GR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el-GR" altLang="nl-NL" sz="1400" b="1" dirty="0"/>
              <a:t>Πολύπλοκοι καρυότυποι</a:t>
            </a: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altLang="nl-NL" sz="1400" dirty="0"/>
              <a:t>	Χρωμοθρυψία</a:t>
            </a:r>
            <a:endParaRPr kumimoji="0" lang="nl-NL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0" y="2743200"/>
            <a:ext cx="2743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EWSR1/FLI1 </a:t>
            </a:r>
            <a:r>
              <a:rPr lang="el-GR" sz="1000" dirty="0"/>
              <a:t>διαμετάθεση στο σάρκωμα </a:t>
            </a:r>
            <a:r>
              <a:rPr lang="en-US" sz="1000" dirty="0"/>
              <a:t>Ewing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95000" y="4301703"/>
            <a:ext cx="2971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lvl="1" indent="-419100">
              <a:spcBef>
                <a:spcPct val="20000"/>
              </a:spcBef>
              <a:defRPr/>
            </a:pPr>
            <a:r>
              <a:rPr lang="en-US" sz="1000" i="1" dirty="0"/>
              <a:t>MDM2 </a:t>
            </a:r>
            <a:r>
              <a:rPr lang="el-GR" sz="1000" dirty="0"/>
              <a:t>ενίσχυση</a:t>
            </a:r>
            <a:r>
              <a:rPr lang="en-US" sz="1000" dirty="0"/>
              <a:t> </a:t>
            </a:r>
            <a:r>
              <a:rPr lang="el-GR" sz="1000" dirty="0"/>
              <a:t>στο χαμηλής κακοήθειας</a:t>
            </a:r>
            <a:endParaRPr lang="en-US" sz="1000" dirty="0"/>
          </a:p>
          <a:p>
            <a:pPr marL="796925" lvl="1" indent="-419100">
              <a:spcBef>
                <a:spcPct val="20000"/>
              </a:spcBef>
              <a:defRPr/>
            </a:pPr>
            <a:r>
              <a:rPr lang="el-GR" sz="1000" dirty="0"/>
              <a:t>ενδομυελικό</a:t>
            </a:r>
            <a:r>
              <a:rPr lang="en-US" sz="1000" dirty="0"/>
              <a:t> </a:t>
            </a:r>
            <a:r>
              <a:rPr lang="el-GR" sz="1000" dirty="0"/>
              <a:t>οστεοσάρκωμα</a:t>
            </a:r>
            <a:endParaRPr lang="el-GR" altLang="nl-NL" sz="10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437" b="10918"/>
          <a:stretch/>
        </p:blipFill>
        <p:spPr bwMode="auto">
          <a:xfrm>
            <a:off x="6347610" y="990600"/>
            <a:ext cx="247783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https://www.abbottmolecular.com/en-us/staticAssets/images/vysis-mdm2-cep-12-hybridization-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244964"/>
            <a:ext cx="1281926" cy="1051179"/>
          </a:xfrm>
          <a:prstGeom prst="rect">
            <a:avLst/>
          </a:prstGeom>
          <a:noFill/>
        </p:spPr>
      </p:pic>
      <p:pic>
        <p:nvPicPr>
          <p:cNvPr id="28676" name="Picture 4" descr="http://www.abnova.com/application_image/FG0020-95-146-1-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06526" y="3244963"/>
            <a:ext cx="1371600" cy="1040130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4878234"/>
            <a:ext cx="15557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674738" y="6434935"/>
            <a:ext cx="3429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lvl="1" indent="-419100">
              <a:spcBef>
                <a:spcPct val="20000"/>
              </a:spcBef>
              <a:defRPr/>
            </a:pPr>
            <a:r>
              <a:rPr lang="el-GR" sz="1000" i="1" dirty="0"/>
              <a:t>Ρήξεις και αναδιατάξεις σε συμβατικό οστεοσάρκωμα</a:t>
            </a:r>
            <a:endParaRPr lang="el-GR" altLang="nl-NL" sz="1000" dirty="0"/>
          </a:p>
        </p:txBody>
      </p:sp>
    </p:spTree>
    <p:extLst>
      <p:ext uri="{BB962C8B-B14F-4D97-AF65-F5344CB8AC3E}">
        <p14:creationId xmlns="" xmlns:p14="http://schemas.microsoft.com/office/powerpoint/2010/main" val="887965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38200" y="206559"/>
            <a:ext cx="71628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Κλινικά χρησιμοποιούμενες μοριακές αλλαγές σε νεοπλάσματα οστών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52400" y="1600200"/>
            <a:ext cx="5486400" cy="25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19100" indent="-419100">
              <a:spcBef>
                <a:spcPct val="20000"/>
              </a:spcBef>
              <a:buFontTx/>
              <a:buAutoNum type="arabicPeriod"/>
              <a:defRPr/>
            </a:pPr>
            <a:r>
              <a:rPr lang="el-GR" altLang="nl-NL" sz="1400" b="1" dirty="0"/>
              <a:t>Κεντρικό χονδροσάρκωμα, </a:t>
            </a:r>
            <a:r>
              <a:rPr lang="el-GR" altLang="nl-NL" sz="1400" dirty="0"/>
              <a:t>μεταλλάξεις στα γονίδια </a:t>
            </a:r>
            <a:r>
              <a:rPr lang="en-US" altLang="nl-NL" sz="1400" i="1" dirty="0">
                <a:solidFill>
                  <a:srgbClr val="FF0000"/>
                </a:solidFill>
              </a:rPr>
              <a:t>IDH1/IDH2</a:t>
            </a:r>
            <a:r>
              <a:rPr lang="en-US" altLang="nl-NL" sz="1400" dirty="0"/>
              <a:t> </a:t>
            </a:r>
            <a:r>
              <a:rPr lang="el-GR" altLang="nl-NL" sz="1400" dirty="0"/>
              <a:t>σε ποσοστό 38-70%</a:t>
            </a:r>
            <a:endParaRPr lang="el-GR" altLang="nl-NL" sz="1400" b="1" dirty="0"/>
          </a:p>
          <a:p>
            <a:pPr marL="419100" indent="-419100">
              <a:spcBef>
                <a:spcPct val="20000"/>
              </a:spcBef>
              <a:buFontTx/>
              <a:buAutoNum type="arabicPeriod"/>
              <a:defRPr/>
            </a:pPr>
            <a:r>
              <a:rPr lang="el-GR" altLang="nl-NL" sz="1400" b="1" dirty="0"/>
              <a:t>Σάρκωμα </a:t>
            </a:r>
            <a:r>
              <a:rPr lang="en-US" altLang="nl-NL" sz="1400" b="1" dirty="0"/>
              <a:t>Ewing</a:t>
            </a:r>
            <a:r>
              <a:rPr lang="el-GR" altLang="nl-NL" sz="1400" b="1" dirty="0"/>
              <a:t>,</a:t>
            </a:r>
            <a:r>
              <a:rPr lang="en-US" altLang="nl-NL" sz="1400" dirty="0"/>
              <a:t> </a:t>
            </a:r>
            <a:r>
              <a:rPr lang="el-GR" altLang="nl-NL" sz="1400" dirty="0"/>
              <a:t>διαμετάθεση γονιδίων </a:t>
            </a:r>
            <a:r>
              <a:rPr lang="en-US" altLang="nl-NL" sz="1400" i="1" dirty="0">
                <a:solidFill>
                  <a:srgbClr val="FF0000"/>
                </a:solidFill>
              </a:rPr>
              <a:t>EWSR1-FLI1</a:t>
            </a:r>
            <a:r>
              <a:rPr lang="el-GR" altLang="nl-NL" sz="1400" dirty="0"/>
              <a:t> σε ποσοστό 9</a:t>
            </a:r>
            <a:r>
              <a:rPr lang="en-US" altLang="nl-NL" sz="1400" dirty="0"/>
              <a:t>5%</a:t>
            </a:r>
            <a:endParaRPr lang="el-GR" altLang="nl-NL" sz="1400" dirty="0"/>
          </a:p>
          <a:p>
            <a:pPr marL="419100" indent="-419100">
              <a:spcBef>
                <a:spcPct val="20000"/>
              </a:spcBef>
              <a:buFontTx/>
              <a:buAutoNum type="arabicPeriod"/>
              <a:defRPr/>
            </a:pPr>
            <a:r>
              <a:rPr kumimoji="0" lang="el-GR" altLang="nl-N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Ανευρυσματική κύστη</a:t>
            </a:r>
            <a:r>
              <a:rPr kumimoji="0" lang="el-GR" altLang="nl-N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l-GR" altLang="nl-NL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α</a:t>
            </a:r>
            <a:r>
              <a:rPr kumimoji="0" lang="el-GR" altLang="nl-N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ναδιάταξη χρωμοσώματος 17</a:t>
            </a:r>
            <a:r>
              <a:rPr kumimoji="0" lang="en-US" altLang="nl-N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p13</a:t>
            </a:r>
            <a:r>
              <a:rPr kumimoji="0" lang="el-GR" altLang="nl-NL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που καταλήγει σε διαμετάθεση γονιδίων </a:t>
            </a:r>
            <a:r>
              <a:rPr kumimoji="0" lang="en-US" altLang="nl-NL" sz="14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USP6-CDH11</a:t>
            </a:r>
            <a:r>
              <a:rPr kumimoji="0" lang="en-US" altLang="nl-NL" sz="14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altLang="nl-NL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σε ποσοστό 70%</a:t>
            </a:r>
          </a:p>
          <a:p>
            <a:pPr marL="419100" indent="-419100">
              <a:spcBef>
                <a:spcPct val="20000"/>
              </a:spcBef>
              <a:buFontTx/>
              <a:buAutoNum type="arabicPeriod"/>
              <a:defRPr/>
            </a:pPr>
            <a:r>
              <a:rPr lang="el-GR" altLang="nl-NL" sz="1400" b="1" baseline="0" dirty="0"/>
              <a:t>Ινώδης</a:t>
            </a:r>
            <a:r>
              <a:rPr lang="el-GR" altLang="nl-NL" sz="1400" b="1" dirty="0"/>
              <a:t> δυσπλασία, </a:t>
            </a:r>
            <a:r>
              <a:rPr lang="el-GR" altLang="nl-NL" sz="1400" dirty="0"/>
              <a:t>μεταλλάξεις στο γονίδιο </a:t>
            </a:r>
            <a:r>
              <a:rPr lang="en-US" altLang="nl-NL" sz="1400" i="1" dirty="0">
                <a:solidFill>
                  <a:srgbClr val="FF0000"/>
                </a:solidFill>
              </a:rPr>
              <a:t>GNAS</a:t>
            </a:r>
            <a:r>
              <a:rPr lang="en-US" altLang="nl-NL" sz="1400" dirty="0"/>
              <a:t> </a:t>
            </a:r>
            <a:r>
              <a:rPr lang="el-GR" altLang="nl-NL" sz="1400" dirty="0"/>
              <a:t>σε ποσοστό 93%</a:t>
            </a:r>
            <a:r>
              <a:rPr kumimoji="0" lang="el-GR" altLang="nl-N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19100" indent="-419100">
              <a:spcBef>
                <a:spcPct val="20000"/>
              </a:spcBef>
              <a:buFontTx/>
              <a:buAutoNum type="arabicPeriod"/>
              <a:defRPr/>
            </a:pPr>
            <a:r>
              <a:rPr lang="el-GR" altLang="nl-NL" sz="1400" b="1" dirty="0"/>
              <a:t>Χόρδωμα, </a:t>
            </a:r>
            <a:r>
              <a:rPr lang="el-GR" altLang="nl-NL" sz="1400" dirty="0"/>
              <a:t>ενίσχυση στο γονίδιο </a:t>
            </a:r>
            <a:r>
              <a:rPr lang="el-GR" altLang="nl-NL" sz="1400" i="1" dirty="0">
                <a:solidFill>
                  <a:srgbClr val="FF0000"/>
                </a:solidFill>
              </a:rPr>
              <a:t>Τ-</a:t>
            </a:r>
            <a:r>
              <a:rPr lang="en-US" altLang="nl-NL" sz="1400" i="1" dirty="0" err="1">
                <a:solidFill>
                  <a:srgbClr val="FF0000"/>
                </a:solidFill>
              </a:rPr>
              <a:t>brachyury</a:t>
            </a:r>
            <a:r>
              <a:rPr lang="en-US" altLang="nl-NL" sz="1400" i="1" dirty="0">
                <a:solidFill>
                  <a:srgbClr val="FF0000"/>
                </a:solidFill>
              </a:rPr>
              <a:t> </a:t>
            </a:r>
            <a:r>
              <a:rPr lang="el-GR" altLang="nl-NL" sz="1400" dirty="0"/>
              <a:t>του χρωμοσώματος 7</a:t>
            </a:r>
            <a:r>
              <a:rPr lang="en-US" altLang="nl-NL" sz="1400" dirty="0"/>
              <a:t>q33 </a:t>
            </a:r>
            <a:r>
              <a:rPr lang="el-GR" altLang="nl-NL" sz="1400" dirty="0"/>
              <a:t>σε ποσοστό 95%</a:t>
            </a:r>
            <a:endParaRPr kumimoji="0" lang="nl-NL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44" name="Picture 4" descr="https://3.bp.blogspot.com/-f1KN6vI4aPs/VyKt6x4O_ZI/AAAAAAAAeO0/rrgNDGhodRM9whtti_zyt8DQR6fu-46SgCLcB/s1600/pws-na-kanete-emvoliasmo-mpoliasma-se-karpofora-dentra.jpg"/>
          <p:cNvPicPr>
            <a:picLocks noChangeAspect="1" noChangeArrowheads="1"/>
          </p:cNvPicPr>
          <p:nvPr/>
        </p:nvPicPr>
        <p:blipFill>
          <a:blip r:embed="rId5" cstate="print"/>
          <a:srcRect l="7333" r="50000"/>
          <a:stretch>
            <a:fillRect/>
          </a:stretch>
        </p:blipFill>
        <p:spPr bwMode="auto">
          <a:xfrm>
            <a:off x="6172200" y="2895600"/>
            <a:ext cx="2549573" cy="32766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867400" y="6172200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Εισαγωγή γονιδίων μεταξύ διαφορετικών οπωροφόρων δέντρων με εμβολιασμό!</a:t>
            </a: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88796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143000" y="206559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1Α. Οστεοβλαστικοί όγκοι – οστεοειδές οστέωμα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οστεοβλάστωμα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23851" y="1828800"/>
            <a:ext cx="295274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Καλοήθεις οστικές αλλοιώσεις μικρού μεγέθους (οστεοειδές οστέωμα &lt; 2 εκ.) και μεγαλύτερου μεγέθους (οστεοβλάστωμα 2 – 10 εκ.)</a:t>
            </a: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Συνήθως σε παιδιά και νεαρούς ενήλικες.</a:t>
            </a:r>
          </a:p>
          <a:p>
            <a:pPr algn="l" eaLnBrk="1" hangingPunct="1"/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Εντόπιση: κυρίως μακρά οστά (οστεοειδές οστέωμα) – σπόνδυλοι (οστεοβλάστωμα).</a:t>
            </a:r>
            <a:endParaRPr lang="en-US" altLang="el-GR" sz="12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88" t="7727" r="34457" b="12687"/>
          <a:stretch/>
        </p:blipFill>
        <p:spPr bwMode="auto">
          <a:xfrm>
            <a:off x="4495801" y="4606007"/>
            <a:ext cx="1354530" cy="171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21" y="4606007"/>
            <a:ext cx="2493494" cy="171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6124"/>
          <a:stretch/>
        </p:blipFill>
        <p:spPr bwMode="auto">
          <a:xfrm>
            <a:off x="5422796" y="1142999"/>
            <a:ext cx="1987772" cy="320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93487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143000" y="9442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1Α. Οστεοβλαστικοί όγκοι – οστεοειδές οστέωμα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οστεοβλάστωμα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απεικονιστικά ευρήματα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1852342" cy="185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09600" y="2344188"/>
            <a:ext cx="29527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FontTx/>
              <a:buBlip>
                <a:blip r:embed="rId5"/>
              </a:buBlip>
            </a:pPr>
            <a:r>
              <a:rPr lang="el-GR" altLang="el-GR" sz="1200" dirty="0">
                <a:latin typeface="+mn-lt"/>
              </a:rPr>
              <a:t> Σκλήρυνση του φλοιού γύρω από μια ακτινοδιαυγή περιοχή που αντιπροσωπεύει τη βλάβη.</a:t>
            </a:r>
          </a:p>
          <a:p>
            <a:pPr algn="l" eaLnBrk="1" hangingPunct="1">
              <a:buFontTx/>
              <a:buBlip>
                <a:blip r:embed="rId5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5"/>
              </a:buBlip>
            </a:pPr>
            <a:r>
              <a:rPr lang="el-GR" altLang="el-GR" sz="1200" dirty="0">
                <a:latin typeface="+mn-lt"/>
              </a:rPr>
              <a:t> Απλή α/α και </a:t>
            </a:r>
            <a:r>
              <a:rPr lang="en-US" altLang="el-GR" sz="1200" dirty="0">
                <a:latin typeface="+mn-lt"/>
              </a:rPr>
              <a:t>CT </a:t>
            </a:r>
            <a:r>
              <a:rPr lang="el-GR" altLang="el-GR" sz="1200" dirty="0">
                <a:latin typeface="+mn-lt"/>
              </a:rPr>
              <a:t>οι απεικονιστικές τεχνικές επιλογής</a:t>
            </a:r>
          </a:p>
          <a:p>
            <a:pPr algn="l" eaLnBrk="1" hangingPunct="1"/>
            <a:endParaRPr lang="el-GR" altLang="el-GR" sz="1200" dirty="0">
              <a:latin typeface="+mn-lt"/>
            </a:endParaRPr>
          </a:p>
          <a:p>
            <a:pPr algn="l" eaLnBrk="1" hangingPunct="1"/>
            <a:endParaRPr lang="el-GR" altLang="el-GR" sz="1200" dirty="0">
              <a:latin typeface="+mn-l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35" y="1295400"/>
            <a:ext cx="1647825" cy="185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3371428" cy="198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92468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143000" y="77169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1Α. Οστεοβλαστικοί όγκοι – οστεοειδές οστέωμα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οστεοβλάστωμα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ιστολογικά ευρήματα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89" y="1143000"/>
            <a:ext cx="2500313" cy="166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89" y="2971800"/>
            <a:ext cx="25003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05"/>
          <a:stretch/>
        </p:blipFill>
        <p:spPr bwMode="auto">
          <a:xfrm>
            <a:off x="5160088" y="4762815"/>
            <a:ext cx="2500313" cy="180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09600" y="2344188"/>
            <a:ext cx="295274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FontTx/>
              <a:buBlip>
                <a:blip r:embed="rId7"/>
              </a:buBlip>
            </a:pPr>
            <a:r>
              <a:rPr lang="el-GR" altLang="el-GR" sz="1200" dirty="0">
                <a:latin typeface="+mn-lt"/>
              </a:rPr>
              <a:t> Έντονη οστεοβλαστική δραστηριότητα με μορφή «φωλεάς» – </a:t>
            </a:r>
            <a:r>
              <a:rPr lang="en-US" altLang="el-GR" sz="1200" dirty="0">
                <a:latin typeface="+mn-lt"/>
              </a:rPr>
              <a:t>“nidus” </a:t>
            </a:r>
            <a:r>
              <a:rPr lang="el-GR" altLang="el-GR" sz="1200" dirty="0">
                <a:latin typeface="+mn-lt"/>
              </a:rPr>
              <a:t>(χαρακτηριστικό του οστεοειδούς οστεώματος)</a:t>
            </a:r>
          </a:p>
          <a:p>
            <a:pPr algn="l" eaLnBrk="1" hangingPunct="1">
              <a:buFontTx/>
              <a:buBlip>
                <a:blip r:embed="rId7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7"/>
              </a:buBlip>
            </a:pPr>
            <a:r>
              <a:rPr lang="el-GR" altLang="el-GR" sz="1200" dirty="0">
                <a:latin typeface="+mn-lt"/>
              </a:rPr>
              <a:t> Ενεργοί, πυκνοχρωματικοί οστεοβλάστες που επαλείφουν άωρο οστό (που πρόσφατα έχει σχηματιστεί)</a:t>
            </a: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7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7"/>
              </a:buBlip>
            </a:pPr>
            <a:r>
              <a:rPr lang="el-GR" altLang="el-GR" sz="1200" dirty="0">
                <a:latin typeface="+mn-lt"/>
              </a:rPr>
              <a:t> Περιβάλλεται από το προϋπάρχον οστό – περιφερική σκλήρυνση</a:t>
            </a:r>
          </a:p>
          <a:p>
            <a:pPr algn="l" eaLnBrk="1" hangingPunct="1"/>
            <a:endParaRPr lang="el-GR" altLang="el-GR" sz="1200" dirty="0">
              <a:latin typeface="+mn-lt"/>
            </a:endParaRPr>
          </a:p>
          <a:p>
            <a:pPr algn="l" eaLnBrk="1" hangingPunct="1"/>
            <a:endParaRPr lang="el-GR" altLang="el-GR" sz="12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5187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23851" y="997089"/>
            <a:ext cx="4400549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Υψηλής κακοήθειας νεόπλασμα με παραγωγή οστεοειδούς από κακοήθη κύτταρα. Ευμεγέθης όγκος, άνω των 5 εκ. </a:t>
            </a: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Ο</a:t>
            </a:r>
            <a:r>
              <a:rPr lang="el-GR" altLang="el-GR" sz="1200" u="sng" dirty="0">
                <a:latin typeface="+mn-lt"/>
              </a:rPr>
              <a:t> συχνότερος κακοήθης πρωτοπαθής όγκος των οστών</a:t>
            </a:r>
            <a:r>
              <a:rPr lang="el-GR" altLang="el-GR" sz="1200" dirty="0">
                <a:latin typeface="+mn-lt"/>
              </a:rPr>
              <a:t> (4-5 περιπτώσεις / 1,000,000). Συνήθως σε νεαρούς ενήλικες, κυρίως άρρενες</a:t>
            </a: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Εντόπιση: κυρίως </a:t>
            </a:r>
            <a:r>
              <a:rPr lang="el-GR" altLang="el-GR" sz="1200" b="1" dirty="0">
                <a:latin typeface="+mn-lt"/>
              </a:rPr>
              <a:t>μετάφυση στα</a:t>
            </a:r>
            <a:r>
              <a:rPr lang="el-GR" altLang="el-GR" sz="1200" dirty="0">
                <a:latin typeface="+mn-lt"/>
              </a:rPr>
              <a:t> </a:t>
            </a:r>
            <a:r>
              <a:rPr lang="el-GR" altLang="el-GR" sz="1200" b="1" dirty="0">
                <a:latin typeface="+mn-lt"/>
              </a:rPr>
              <a:t>μακρά οστά</a:t>
            </a:r>
            <a:r>
              <a:rPr lang="el-GR" altLang="el-GR" sz="1200" dirty="0">
                <a:latin typeface="+mn-lt"/>
              </a:rPr>
              <a:t>: μηριαίο, κνήμη, βραχιόνιο (μετάφυση)</a:t>
            </a: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n-US" altLang="el-GR" sz="1200" dirty="0">
                <a:latin typeface="+mn-lt"/>
              </a:rPr>
              <a:t> </a:t>
            </a:r>
            <a:r>
              <a:rPr lang="el-GR" altLang="el-GR" sz="1200" dirty="0">
                <a:latin typeface="+mn-lt"/>
              </a:rPr>
              <a:t>Νεόπλασμα που η πρόγνωσή του σχετίζεται σημαντικά με την ανταπόκριση στη χημειοθεραπεία</a:t>
            </a: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Κλινικά:	</a:t>
            </a:r>
          </a:p>
          <a:p>
            <a:pPr lvl="1" algn="l" eaLnBrk="1" hangingPunct="1">
              <a:buFontTx/>
              <a:buBlip>
                <a:blip r:embed="rId5"/>
              </a:buBlip>
            </a:pPr>
            <a:r>
              <a:rPr lang="el-GR" altLang="el-GR" sz="1200" dirty="0">
                <a:latin typeface="+mn-lt"/>
              </a:rPr>
              <a:t>πόνος (τραύμα;)</a:t>
            </a:r>
          </a:p>
          <a:p>
            <a:pPr lvl="1" algn="l" eaLnBrk="1" hangingPunct="1">
              <a:buFontTx/>
              <a:buBlip>
                <a:blip r:embed="rId5"/>
              </a:buBlip>
            </a:pPr>
            <a:r>
              <a:rPr lang="el-GR" altLang="el-GR" sz="1200" dirty="0">
                <a:latin typeface="+mn-lt"/>
              </a:rPr>
              <a:t>μάζα κατά την ψηλάφηση</a:t>
            </a:r>
          </a:p>
          <a:p>
            <a:pPr lvl="1" algn="l" eaLnBrk="1" hangingPunct="1">
              <a:buFontTx/>
              <a:buBlip>
                <a:blip r:embed="rId5"/>
              </a:buBlip>
            </a:pPr>
            <a:r>
              <a:rPr lang="el-GR" altLang="el-GR" sz="1200" dirty="0">
                <a:latin typeface="+mn-lt"/>
              </a:rPr>
              <a:t>οίδημα	</a:t>
            </a:r>
          </a:p>
          <a:p>
            <a:pPr lvl="1" algn="l" eaLnBrk="1" hangingPunct="1">
              <a:buFontTx/>
              <a:buBlip>
                <a:blip r:embed="rId5"/>
              </a:buBlip>
            </a:pPr>
            <a:r>
              <a:rPr lang="el-GR" altLang="el-GR" sz="1200" dirty="0">
                <a:latin typeface="+mn-lt"/>
              </a:rPr>
              <a:t>ερυθρότητα</a:t>
            </a:r>
          </a:p>
          <a:p>
            <a:pPr lvl="1" algn="l" eaLnBrk="1" hangingPunct="1">
              <a:buFontTx/>
              <a:buBlip>
                <a:blip r:embed="rId5"/>
              </a:buBlip>
            </a:pPr>
            <a:r>
              <a:rPr lang="el-GR" altLang="el-GR" sz="1200" dirty="0">
                <a:latin typeface="+mn-lt"/>
              </a:rPr>
              <a:t>παθολογικά κατάγματα στο 5-10% των περιπτώσεων</a:t>
            </a:r>
            <a:endParaRPr lang="en-US" altLang="el-GR" sz="1200" dirty="0">
              <a:latin typeface="+mn-lt"/>
            </a:endParaRPr>
          </a:p>
          <a:p>
            <a:pPr lvl="1" algn="l" eaLnBrk="1" hangingPunct="1">
              <a:buFontTx/>
              <a:buBlip>
                <a:blip r:embed="rId5"/>
              </a:buBlip>
            </a:pPr>
            <a:endParaRPr lang="en-US" altLang="el-GR" sz="1200" dirty="0">
              <a:latin typeface="+mn-lt"/>
            </a:endParaRPr>
          </a:p>
          <a:p>
            <a:pPr lvl="1" algn="l" eaLnBrk="1" hangingPunct="1"/>
            <a:endParaRPr lang="en-US" altLang="el-GR" sz="1200" dirty="0">
              <a:latin typeface="+mn-lt"/>
            </a:endParaRPr>
          </a:p>
          <a:p>
            <a:pPr algn="l" eaLnBrk="1" hangingPunct="1"/>
            <a:r>
              <a:rPr lang="el-GR" altLang="el-GR" sz="1200" b="1" u="sng" dirty="0">
                <a:latin typeface="+mn-lt"/>
              </a:rPr>
              <a:t>Πρόγνωση:</a:t>
            </a:r>
          </a:p>
          <a:p>
            <a:pPr algn="l" eaLnBrk="1" hangingPunct="1"/>
            <a:r>
              <a:rPr lang="el-GR" altLang="el-GR" sz="1200" dirty="0">
                <a:latin typeface="+mn-lt"/>
              </a:rPr>
              <a:t>Μεταστατική νόσος: </a:t>
            </a:r>
            <a:r>
              <a:rPr lang="el-GR" altLang="el-GR" sz="1200" b="1" dirty="0">
                <a:latin typeface="+mn-lt"/>
              </a:rPr>
              <a:t>20%</a:t>
            </a:r>
            <a:r>
              <a:rPr lang="el-GR" altLang="el-GR" sz="1200" dirty="0">
                <a:latin typeface="+mn-lt"/>
              </a:rPr>
              <a:t> 5ετής επιβίωση</a:t>
            </a:r>
          </a:p>
          <a:p>
            <a:pPr algn="l" eaLnBrk="1" hangingPunct="1"/>
            <a:r>
              <a:rPr lang="el-GR" altLang="el-GR" sz="1200" dirty="0">
                <a:latin typeface="+mn-lt"/>
              </a:rPr>
              <a:t>Τοπική νόσος με ανταπόκριση (</a:t>
            </a:r>
            <a:r>
              <a:rPr lang="el-GR" altLang="el-GR" sz="1200" b="1" dirty="0">
                <a:solidFill>
                  <a:srgbClr val="FF0000"/>
                </a:solidFill>
                <a:latin typeface="+mn-lt"/>
              </a:rPr>
              <a:t>&gt;95% νέκρωση</a:t>
            </a:r>
            <a:r>
              <a:rPr lang="el-GR" altLang="el-GR" sz="1200" dirty="0">
                <a:latin typeface="+mn-lt"/>
              </a:rPr>
              <a:t>) στη ΧΜΘ: </a:t>
            </a:r>
            <a:r>
              <a:rPr lang="el-GR" altLang="el-GR" sz="1200" b="1" dirty="0">
                <a:latin typeface="+mn-lt"/>
              </a:rPr>
              <a:t>80-95%</a:t>
            </a:r>
            <a:r>
              <a:rPr lang="el-GR" altLang="el-GR" sz="1200" dirty="0">
                <a:latin typeface="+mn-lt"/>
              </a:rPr>
              <a:t> 5ετής επιβίωση</a:t>
            </a:r>
          </a:p>
          <a:p>
            <a:pPr eaLnBrk="1" hangingPunct="1"/>
            <a:r>
              <a:rPr lang="el-GR" altLang="el-GR" sz="1200" dirty="0">
                <a:latin typeface="+mn-lt"/>
              </a:rPr>
              <a:t>Τοπική νόσος χωρίς ανταπόκριση ή χωρίς ΧΜΘ: </a:t>
            </a:r>
            <a:r>
              <a:rPr lang="el-GR" altLang="el-GR" sz="1200" b="1" dirty="0">
                <a:latin typeface="+mn-lt"/>
              </a:rPr>
              <a:t>5-20%</a:t>
            </a:r>
            <a:r>
              <a:rPr lang="el-GR" altLang="el-GR" sz="1200" dirty="0">
                <a:latin typeface="+mn-lt"/>
              </a:rPr>
              <a:t> 5ετής επιβίωση</a:t>
            </a:r>
          </a:p>
          <a:p>
            <a:pPr algn="l" eaLnBrk="1" hangingPunct="1"/>
            <a:endParaRPr lang="el-GR" altLang="el-GR" sz="1200" dirty="0">
              <a:latin typeface="+mn-lt"/>
            </a:endParaRPr>
          </a:p>
          <a:p>
            <a:pPr algn="l" eaLnBrk="1" hangingPunct="1"/>
            <a:endParaRPr lang="el-GR" altLang="el-GR" sz="1200" dirty="0">
              <a:latin typeface="+mn-lt"/>
            </a:endParaRPr>
          </a:p>
          <a:p>
            <a:pPr algn="l" eaLnBrk="1" hangingPunct="1"/>
            <a:endParaRPr lang="el-GR" altLang="el-GR" sz="1200" dirty="0">
              <a:latin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604" y="4738802"/>
            <a:ext cx="1563796" cy="125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22" y="4738802"/>
            <a:ext cx="2025650" cy="125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1Β. Οστεοβλαστικοί όγκοι - οστεοσάρκωμα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28" y="1295400"/>
            <a:ext cx="173517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76695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Στοιχεία δομής και φυσιολογίας του οστού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28600" y="3723144"/>
            <a:ext cx="5029200" cy="2677656"/>
            <a:chOff x="228600" y="1447800"/>
            <a:chExt cx="5029200" cy="2677656"/>
          </a:xfrm>
        </p:grpSpPr>
        <p:sp>
          <p:nvSpPr>
            <p:cNvPr id="11" name="Rectangle 10"/>
            <p:cNvSpPr/>
            <p:nvPr/>
          </p:nvSpPr>
          <p:spPr>
            <a:xfrm>
              <a:off x="228600" y="1447800"/>
              <a:ext cx="502920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1200" dirty="0">
                  <a:solidFill>
                    <a:srgbClr val="FF0000"/>
                  </a:solidFill>
                </a:rPr>
                <a:t>Τα οστά αποτελούνται από </a:t>
              </a:r>
              <a:r>
                <a:rPr lang="el-GR" sz="1200" b="1" dirty="0">
                  <a:solidFill>
                    <a:srgbClr val="FF0000"/>
                  </a:solidFill>
                </a:rPr>
                <a:t>οργανικό</a:t>
              </a:r>
              <a:r>
                <a:rPr lang="el-GR" sz="1200" dirty="0">
                  <a:solidFill>
                    <a:srgbClr val="FF0000"/>
                  </a:solidFill>
                </a:rPr>
                <a:t> και </a:t>
              </a:r>
              <a:r>
                <a:rPr lang="el-GR" sz="1200" b="1" dirty="0">
                  <a:solidFill>
                    <a:srgbClr val="FF0000"/>
                  </a:solidFill>
                </a:rPr>
                <a:t>ανόργανο</a:t>
              </a:r>
              <a:r>
                <a:rPr lang="el-GR" sz="1200" dirty="0">
                  <a:solidFill>
                    <a:srgbClr val="FF0000"/>
                  </a:solidFill>
                </a:rPr>
                <a:t> µέρος:</a:t>
              </a:r>
            </a:p>
            <a:p>
              <a:r>
                <a:rPr lang="el-GR" sz="1200" dirty="0"/>
                <a:t>		</a:t>
              </a:r>
            </a:p>
            <a:p>
              <a:r>
                <a:rPr lang="el-GR" sz="1200" dirty="0"/>
                <a:t>			Κύτταρα του οστίτη ιστού </a:t>
              </a:r>
            </a:p>
            <a:p>
              <a:r>
                <a:rPr lang="el-GR" sz="1200" dirty="0"/>
                <a:t> </a:t>
              </a:r>
              <a:r>
                <a:rPr lang="el-GR" sz="1200" b="1" dirty="0">
                  <a:solidFill>
                    <a:srgbClr val="FF0000"/>
                  </a:solidFill>
                </a:rPr>
                <a:t>Οργανικό µέρος  35% </a:t>
              </a:r>
              <a:r>
                <a:rPr lang="el-GR" sz="1200" dirty="0"/>
                <a:t>		Κολλαγόνα ινίδια</a:t>
              </a:r>
            </a:p>
            <a:p>
              <a:r>
                <a:rPr lang="el-GR" sz="1200" dirty="0"/>
                <a:t>			Θεµέλια ουσία </a:t>
              </a:r>
            </a:p>
            <a:p>
              <a:endParaRPr lang="el-GR" sz="1200" dirty="0"/>
            </a:p>
            <a:p>
              <a:endParaRPr lang="el-GR" sz="1200" dirty="0"/>
            </a:p>
            <a:p>
              <a:r>
                <a:rPr lang="el-GR" sz="1200" dirty="0"/>
                <a:t>			Φωσφορικό ασβέστιο (80- 90%)</a:t>
              </a:r>
            </a:p>
            <a:p>
              <a:r>
                <a:rPr lang="el-GR" sz="1200" dirty="0"/>
                <a:t>			Ανθρακικό ασβέστιο (8-10%),</a:t>
              </a:r>
            </a:p>
            <a:p>
              <a:r>
                <a:rPr lang="el-GR" sz="1200" b="1" dirty="0">
                  <a:solidFill>
                    <a:srgbClr val="FF0000"/>
                  </a:solidFill>
                </a:rPr>
                <a:t>Ανόργανα συστατικά 65% </a:t>
              </a:r>
              <a:r>
                <a:rPr lang="el-GR" sz="1200" dirty="0">
                  <a:solidFill>
                    <a:srgbClr val="FF0000"/>
                  </a:solidFill>
                </a:rPr>
                <a:t>	</a:t>
              </a:r>
              <a:r>
                <a:rPr lang="el-GR" sz="1200" dirty="0"/>
                <a:t>	Χλωριούχο ασβέστιο (0,5%),</a:t>
              </a:r>
            </a:p>
            <a:p>
              <a:r>
                <a:rPr lang="el-GR" sz="1200" dirty="0"/>
                <a:t>			Φωσφορικό µαγνήσιο (1-2%)</a:t>
              </a:r>
            </a:p>
            <a:p>
              <a:r>
                <a:rPr lang="el-GR" sz="1200" dirty="0"/>
                <a:t>			Αλκαλικά άλατα (2%).	</a:t>
              </a:r>
            </a:p>
            <a:p>
              <a:endParaRPr lang="el-GR" sz="1200" dirty="0"/>
            </a:p>
            <a:p>
              <a:endParaRPr lang="el-GR" sz="1200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828800" y="1981200"/>
              <a:ext cx="1143000" cy="1600200"/>
              <a:chOff x="1828800" y="1981200"/>
              <a:chExt cx="1143000" cy="1600200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V="1">
                <a:off x="1828800" y="1981200"/>
                <a:ext cx="1066800" cy="76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1828800" y="2133600"/>
                <a:ext cx="1066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1828800" y="2209800"/>
                <a:ext cx="1066800" cy="76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2133600" y="2895600"/>
                <a:ext cx="838200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133600" y="3048000"/>
                <a:ext cx="83820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133600" y="3200400"/>
                <a:ext cx="838200" cy="76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2133600" y="3318296"/>
                <a:ext cx="838200" cy="76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2133600" y="3352800"/>
                <a:ext cx="838200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8610" name="Picture 2" descr="http://digitalschool.minedu.gov.gr/modules/ebook/show.php/DSGL-A105/321/2155,7810/images/img7_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990600"/>
            <a:ext cx="3569326" cy="5029200"/>
          </a:xfrm>
          <a:prstGeom prst="rect">
            <a:avLst/>
          </a:prstGeom>
          <a:noFill/>
        </p:spPr>
      </p:pic>
      <p:sp>
        <p:nvSpPr>
          <p:cNvPr id="36" name="2 - TextBox"/>
          <p:cNvSpPr txBox="1">
            <a:spLocks noChangeArrowheads="1"/>
          </p:cNvSpPr>
          <p:nvPr/>
        </p:nvSpPr>
        <p:spPr bwMode="auto">
          <a:xfrm>
            <a:off x="304800" y="1752600"/>
            <a:ext cx="3962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200" b="1" dirty="0">
                <a:solidFill>
                  <a:srgbClr val="FF0000"/>
                </a:solidFill>
                <a:latin typeface="+mn-lt"/>
                <a:cs typeface="Arial" charset="0"/>
              </a:rPr>
              <a:t>Δομικά στοιχεία του οστού: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l-GR" sz="1200" b="1" dirty="0">
              <a:latin typeface="+mn-lt"/>
              <a:cs typeface="Arial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altLang="el-GR" sz="1200" dirty="0">
                <a:latin typeface="+mn-lt"/>
                <a:cs typeface="Arial" charset="0"/>
              </a:rPr>
              <a:t>Περιόστεο 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altLang="el-GR" sz="1200" b="1" dirty="0">
                <a:latin typeface="+mn-lt"/>
                <a:cs typeface="Arial" charset="0"/>
              </a:rPr>
              <a:t>Οστίτης</a:t>
            </a:r>
            <a:r>
              <a:rPr lang="el-GR" altLang="el-GR" sz="1200" dirty="0">
                <a:latin typeface="+mn-lt"/>
                <a:cs typeface="Arial" charset="0"/>
              </a:rPr>
              <a:t> </a:t>
            </a:r>
            <a:r>
              <a:rPr lang="el-GR" altLang="el-GR" sz="1200" b="1" dirty="0">
                <a:latin typeface="+mn-lt"/>
                <a:cs typeface="Arial" charset="0"/>
              </a:rPr>
              <a:t>ιστός</a:t>
            </a:r>
            <a:r>
              <a:rPr lang="el-GR" altLang="el-GR" sz="1200" dirty="0">
                <a:latin typeface="+mn-lt"/>
                <a:cs typeface="Arial" charset="0"/>
              </a:rPr>
              <a:t> (σπογγώδες και φλοιώδες οστό</a:t>
            </a:r>
            <a:r>
              <a:rPr lang="en-US" altLang="el-GR" sz="1200" dirty="0">
                <a:latin typeface="+mn-lt"/>
                <a:cs typeface="Arial" charset="0"/>
              </a:rPr>
              <a:t>)</a:t>
            </a:r>
            <a:endParaRPr lang="el-GR" altLang="el-GR" sz="1200" dirty="0">
              <a:latin typeface="+mn-lt"/>
              <a:cs typeface="Arial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altLang="el-GR" sz="1200" dirty="0">
                <a:latin typeface="+mn-lt"/>
                <a:cs typeface="Arial" charset="0"/>
              </a:rPr>
              <a:t> Αρθρικός χόνδρος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altLang="el-GR" sz="1200" dirty="0">
                <a:latin typeface="+mn-lt"/>
                <a:cs typeface="Arial" charset="0"/>
              </a:rPr>
              <a:t> Μυελός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altLang="el-GR" sz="1200" dirty="0">
                <a:latin typeface="+mn-lt"/>
                <a:cs typeface="Arial" charset="0"/>
              </a:rPr>
              <a:t> Αγγεία</a:t>
            </a:r>
          </a:p>
        </p:txBody>
      </p:sp>
    </p:spTree>
    <p:extLst>
      <p:ext uri="{BB962C8B-B14F-4D97-AF65-F5344CB8AC3E}">
        <p14:creationId xmlns="" xmlns:p14="http://schemas.microsoft.com/office/powerpoint/2010/main" val="2908950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2" name="Picture 4" descr="H:\ARCHIVES\1_PAPAGGELOPOULOS\2015_UOA_13178\2015_UOA_13178_MRI_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3568804"/>
            <a:ext cx="2324101" cy="2324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3568804"/>
            <a:ext cx="2324101" cy="232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295400" y="2960014"/>
            <a:ext cx="280034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FontTx/>
              <a:buBlip>
                <a:blip r:embed="rId6"/>
              </a:buBlip>
            </a:pPr>
            <a:r>
              <a:rPr lang="el-GR" altLang="el-GR" sz="1000" dirty="0"/>
              <a:t> Εντόπιση στη μετάφυση</a:t>
            </a:r>
            <a:endParaRPr lang="en-US" altLang="el-GR" sz="1000" dirty="0"/>
          </a:p>
          <a:p>
            <a:pPr algn="l" eaLnBrk="1" hangingPunct="1">
              <a:buFontTx/>
              <a:buBlip>
                <a:blip r:embed="rId6"/>
              </a:buBlip>
            </a:pPr>
            <a:endParaRPr lang="el-GR" altLang="el-GR" sz="1000" dirty="0"/>
          </a:p>
          <a:p>
            <a:pPr algn="l" eaLnBrk="1" hangingPunct="1">
              <a:buFontTx/>
              <a:buBlip>
                <a:blip r:embed="rId6"/>
              </a:buBlip>
            </a:pPr>
            <a:r>
              <a:rPr lang="el-GR" altLang="el-GR" sz="1000" dirty="0"/>
              <a:t> Διάσπαση φλοιού</a:t>
            </a:r>
            <a:endParaRPr lang="en-US" altLang="el-GR" sz="1000" dirty="0"/>
          </a:p>
          <a:p>
            <a:pPr algn="l" eaLnBrk="1" hangingPunct="1">
              <a:buFontTx/>
              <a:buBlip>
                <a:blip r:embed="rId6"/>
              </a:buBlip>
            </a:pPr>
            <a:endParaRPr lang="el-GR" altLang="el-GR" sz="1000" dirty="0"/>
          </a:p>
          <a:p>
            <a:pPr algn="l" eaLnBrk="1" hangingPunct="1">
              <a:buFontTx/>
              <a:buBlip>
                <a:blip r:embed="rId6"/>
              </a:buBlip>
            </a:pPr>
            <a:r>
              <a:rPr lang="el-GR" altLang="el-GR" sz="1000" dirty="0"/>
              <a:t> Νεκρώσεις</a:t>
            </a:r>
            <a:endParaRPr lang="en-US" altLang="el-GR" sz="1000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1066799"/>
            <a:ext cx="2324101" cy="232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43000" y="50322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1Β. Οστεοβλαστικοί όγκοι - οστεοσάρκωμα</a:t>
            </a:r>
          </a:p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απεικονιστικά ευρήματα</a:t>
            </a:r>
          </a:p>
        </p:txBody>
      </p:sp>
      <p:pic>
        <p:nvPicPr>
          <p:cNvPr id="7176" name="Picture 8" descr="H:\ARCHIVES\2_UOA\2015_UOA_16358\2015_UOA_16358_1Α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1066799"/>
            <a:ext cx="2324101" cy="23241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81500" y="3353116"/>
            <a:ext cx="12953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UOA-1</a:t>
            </a:r>
            <a:r>
              <a:rPr lang="en-US" sz="800" baseline="30000" dirty="0"/>
              <a:t>st</a:t>
            </a:r>
            <a:r>
              <a:rPr lang="en-US" sz="800" dirty="0"/>
              <a:t> </a:t>
            </a:r>
            <a:r>
              <a:rPr lang="en-US" sz="800" dirty="0" err="1"/>
              <a:t>Dept</a:t>
            </a:r>
            <a:r>
              <a:rPr lang="en-US" sz="800" dirty="0"/>
              <a:t> of Pathology</a:t>
            </a:r>
            <a:endParaRPr lang="el-GR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7048500" y="3353360"/>
            <a:ext cx="12953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UOA-1</a:t>
            </a:r>
            <a:r>
              <a:rPr lang="en-US" sz="800" baseline="30000" dirty="0"/>
              <a:t>st</a:t>
            </a:r>
            <a:r>
              <a:rPr lang="en-US" sz="800" dirty="0"/>
              <a:t> </a:t>
            </a:r>
            <a:r>
              <a:rPr lang="en-US" sz="800" dirty="0" err="1"/>
              <a:t>Dept</a:t>
            </a:r>
            <a:r>
              <a:rPr lang="en-US" sz="800" dirty="0"/>
              <a:t> of Pathology</a:t>
            </a:r>
            <a:endParaRPr lang="el-GR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4381499" y="5892905"/>
            <a:ext cx="12953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UOA-1</a:t>
            </a:r>
            <a:r>
              <a:rPr lang="en-US" sz="800" baseline="30000" dirty="0"/>
              <a:t>st</a:t>
            </a:r>
            <a:r>
              <a:rPr lang="en-US" sz="800" dirty="0"/>
              <a:t> </a:t>
            </a:r>
            <a:r>
              <a:rPr lang="en-US" sz="800" dirty="0" err="1"/>
              <a:t>Dept</a:t>
            </a:r>
            <a:r>
              <a:rPr lang="en-US" sz="800" dirty="0"/>
              <a:t> of Pathology</a:t>
            </a:r>
            <a:endParaRPr lang="el-GR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7037164" y="5898259"/>
            <a:ext cx="12953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UOA-1</a:t>
            </a:r>
            <a:r>
              <a:rPr lang="en-US" sz="800" baseline="30000" dirty="0"/>
              <a:t>st</a:t>
            </a:r>
            <a:r>
              <a:rPr lang="en-US" sz="800" dirty="0"/>
              <a:t> </a:t>
            </a:r>
            <a:r>
              <a:rPr lang="en-US" sz="800" dirty="0" err="1"/>
              <a:t>Dept</a:t>
            </a:r>
            <a:r>
              <a:rPr lang="en-US" sz="800" dirty="0"/>
              <a:t> of Pathology</a:t>
            </a:r>
            <a:endParaRPr lang="el-GR" sz="800" dirty="0"/>
          </a:p>
        </p:txBody>
      </p:sp>
    </p:spTree>
    <p:extLst>
      <p:ext uri="{BB962C8B-B14F-4D97-AF65-F5344CB8AC3E}">
        <p14:creationId xmlns="" xmlns:p14="http://schemas.microsoft.com/office/powerpoint/2010/main" val="2234897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94" name="Picture 2" descr="H:\ARCHIVES\1_PAPAGGELOPOULOS\2015_UOA_18860\2015_UOA_18860_2_IMG_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8" y="1295400"/>
            <a:ext cx="2667000" cy="41242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ARCHIVES\1_PAPAGGELOPOULOS\2015_UOA_18860\2015_UOA_18860_2_IMG_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31898"/>
            <a:ext cx="4191000" cy="4010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43000" y="34039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1Β. Οστεοβλαστικοί όγκοι - οστεοσάρκωμα</a:t>
            </a:r>
          </a:p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μακροσκοπική εικόνα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3600" y="5342695"/>
            <a:ext cx="12953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UOA-1</a:t>
            </a:r>
            <a:r>
              <a:rPr lang="en-US" sz="800" baseline="30000" dirty="0"/>
              <a:t>st</a:t>
            </a:r>
            <a:r>
              <a:rPr lang="en-US" sz="800" dirty="0"/>
              <a:t> </a:t>
            </a:r>
            <a:r>
              <a:rPr lang="en-US" sz="800" dirty="0" err="1"/>
              <a:t>Dept</a:t>
            </a:r>
            <a:r>
              <a:rPr lang="en-US" sz="800" dirty="0"/>
              <a:t> of Pathology</a:t>
            </a:r>
            <a:endParaRPr lang="el-GR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6403320" y="5311905"/>
            <a:ext cx="12953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UOA-1</a:t>
            </a:r>
            <a:r>
              <a:rPr lang="en-US" sz="800" baseline="30000" dirty="0"/>
              <a:t>st</a:t>
            </a:r>
            <a:r>
              <a:rPr lang="en-US" sz="800" dirty="0"/>
              <a:t> </a:t>
            </a:r>
            <a:r>
              <a:rPr lang="en-US" sz="800" dirty="0" err="1"/>
              <a:t>Dept</a:t>
            </a:r>
            <a:r>
              <a:rPr lang="en-US" sz="800" dirty="0"/>
              <a:t> of Pathology</a:t>
            </a:r>
            <a:endParaRPr lang="el-GR" sz="800" dirty="0"/>
          </a:p>
        </p:txBody>
      </p:sp>
    </p:spTree>
    <p:extLst>
      <p:ext uri="{BB962C8B-B14F-4D97-AF65-F5344CB8AC3E}">
        <p14:creationId xmlns="" xmlns:p14="http://schemas.microsoft.com/office/powerpoint/2010/main" val="2234897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H:\ARCHIVES\1_PAPAGGELOPOULOS\2015_UOA_996\Figure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497" y="1465045"/>
            <a:ext cx="2517006" cy="1887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03702" y="1747202"/>
            <a:ext cx="2800349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FontTx/>
              <a:buBlip>
                <a:blip r:embed="rId5"/>
              </a:buBlip>
            </a:pPr>
            <a:r>
              <a:rPr lang="el-GR" altLang="el-GR" sz="1200" dirty="0">
                <a:latin typeface="+mn-lt"/>
              </a:rPr>
              <a:t> Παραγωγή οστεοειδούς</a:t>
            </a:r>
            <a:r>
              <a:rPr lang="en-US" altLang="el-GR" sz="1200" dirty="0">
                <a:latin typeface="+mn-lt"/>
              </a:rPr>
              <a:t> (</a:t>
            </a:r>
            <a:r>
              <a:rPr lang="el-GR" altLang="el-GR" sz="1200" dirty="0">
                <a:latin typeface="+mn-lt"/>
              </a:rPr>
              <a:t>δύσκολη μερικές φορές η διάκρισή του από κολλαγόνο)</a:t>
            </a: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5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5"/>
              </a:buBlip>
            </a:pPr>
            <a:r>
              <a:rPr lang="el-GR" altLang="el-GR" sz="1200" dirty="0">
                <a:latin typeface="+mn-lt"/>
              </a:rPr>
              <a:t> Ατυπία κυττάρων</a:t>
            </a: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5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5"/>
              </a:buBlip>
            </a:pPr>
            <a:r>
              <a:rPr lang="el-GR" altLang="el-GR" sz="1200" dirty="0">
                <a:latin typeface="+mn-lt"/>
              </a:rPr>
              <a:t> Νεκρώσεις</a:t>
            </a:r>
          </a:p>
          <a:p>
            <a:pPr algn="l" eaLnBrk="1" hangingPunct="1">
              <a:buFontTx/>
              <a:buBlip>
                <a:blip r:embed="rId5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5"/>
              </a:buBlip>
            </a:pPr>
            <a:r>
              <a:rPr lang="el-GR" altLang="el-GR" sz="1200" dirty="0">
                <a:latin typeface="+mn-lt"/>
              </a:rPr>
              <a:t> Μπορεί να εμφανίζει ετερόλογα στοιχεία (χόνδρος, ινώδης ιστός) ή να συνοδεύεται από οστεοκλαστικού τύπου πολυπύρηνα γιγαντοκύτταρα</a:t>
            </a:r>
          </a:p>
          <a:p>
            <a:pPr algn="l" eaLnBrk="1" hangingPunct="1">
              <a:buFontTx/>
              <a:buBlip>
                <a:blip r:embed="rId5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5"/>
              </a:buBlip>
            </a:pPr>
            <a:r>
              <a:rPr lang="el-GR" altLang="el-GR" sz="1200" dirty="0">
                <a:latin typeface="+mn-lt"/>
              </a:rPr>
              <a:t> </a:t>
            </a:r>
            <a:r>
              <a:rPr lang="el-GR" altLang="el-GR" sz="1200" b="1" dirty="0">
                <a:latin typeface="+mn-lt"/>
              </a:rPr>
              <a:t>Σημαντική η εκτίμηση του ποσοστού νέκρωσης μετά από χημειοθεραπεία</a:t>
            </a:r>
          </a:p>
          <a:p>
            <a:pPr algn="l" eaLnBrk="1" hangingPunct="1">
              <a:buFontTx/>
              <a:buBlip>
                <a:blip r:embed="rId5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5"/>
              </a:buBlip>
            </a:pPr>
            <a:endParaRPr lang="en-US" altLang="el-GR" sz="1200" dirty="0">
              <a:latin typeface="+mn-lt"/>
            </a:endParaRPr>
          </a:p>
        </p:txBody>
      </p:sp>
      <p:pic>
        <p:nvPicPr>
          <p:cNvPr id="6147" name="Picture 3" descr="H:\ARCHIVES\1_PAPAGGELOPOULOS\2015_UOA_19469\2015_UOA_19469_4_IMG_ (6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66" y="3505200"/>
            <a:ext cx="2484437" cy="18628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ARCHIVES\1_PAPAGGELOPOULOS\2015_UOA_19469\2015_UOA_19469_4_IMG_ (8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49" y="1465045"/>
            <a:ext cx="2517689" cy="1887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57" r="4270"/>
          <a:stretch/>
        </p:blipFill>
        <p:spPr bwMode="auto">
          <a:xfrm>
            <a:off x="6060249" y="3505200"/>
            <a:ext cx="2517689" cy="186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43000" y="34039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1Β. Οστεοβλαστικοί όγκοι - οστεοσάρκωμα</a:t>
            </a:r>
          </a:p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ιστολογική εικόνα</a:t>
            </a:r>
          </a:p>
        </p:txBody>
      </p:sp>
    </p:spTree>
    <p:extLst>
      <p:ext uri="{BB962C8B-B14F-4D97-AF65-F5344CB8AC3E}">
        <p14:creationId xmlns="" xmlns:p14="http://schemas.microsoft.com/office/powerpoint/2010/main" val="2234897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6374" y="1106671"/>
            <a:ext cx="3565026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l-GR" altLang="el-GR" sz="1000" b="1" u="sng" dirty="0"/>
              <a:t>Ιστολογικοί υπότυποι: </a:t>
            </a:r>
            <a:endParaRPr lang="en-US" altLang="el-GR" sz="1000" b="1" u="sng" dirty="0"/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el-GR" altLang="el-GR" sz="1000" b="1" dirty="0">
                <a:solidFill>
                  <a:srgbClr val="0000FF"/>
                </a:solidFill>
              </a:rPr>
              <a:t>Χαμηλής κακοήθειας κεντρικό οστεοσάρκωμα</a:t>
            </a:r>
            <a:endParaRPr lang="en-US" altLang="el-GR" sz="1000" b="1" dirty="0">
              <a:solidFill>
                <a:srgbClr val="0000FF"/>
              </a:solidFill>
            </a:endParaRPr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endParaRPr lang="en-US" altLang="el-GR" sz="1000" b="1" dirty="0"/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endParaRPr lang="en-US" altLang="el-GR" sz="1000" b="1" dirty="0"/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endParaRPr lang="en-US" altLang="el-GR" sz="1000" b="1" dirty="0"/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endParaRPr lang="en-US" altLang="el-GR" sz="1000" b="1" dirty="0"/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endParaRPr lang="el-GR" altLang="el-GR" sz="1000" b="1" dirty="0"/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el-GR" altLang="el-GR" sz="1000" b="1" u="sng" dirty="0">
                <a:solidFill>
                  <a:srgbClr val="FF0000"/>
                </a:solidFill>
              </a:rPr>
              <a:t>Συμβατικό οστεοσάρκωμα</a:t>
            </a:r>
          </a:p>
          <a:p>
            <a:pPr lvl="1" eaLnBrk="1" hangingPunct="1">
              <a:spcBef>
                <a:spcPct val="50000"/>
              </a:spcBef>
              <a:buFontTx/>
              <a:buBlip>
                <a:blip r:embed="rId5"/>
              </a:buBlip>
            </a:pPr>
            <a:r>
              <a:rPr lang="el-GR" altLang="el-GR" sz="1000" dirty="0"/>
              <a:t> Οστεοβλαστικό οστεοσάρκωμα</a:t>
            </a:r>
          </a:p>
          <a:p>
            <a:pPr lvl="1" eaLnBrk="1" hangingPunct="1">
              <a:spcBef>
                <a:spcPct val="50000"/>
              </a:spcBef>
              <a:buFontTx/>
              <a:buBlip>
                <a:blip r:embed="rId5"/>
              </a:buBlip>
            </a:pPr>
            <a:r>
              <a:rPr lang="el-GR" altLang="el-GR" sz="1000" dirty="0"/>
              <a:t> Χονδροβλαστικό οστεοσάρκωμα</a:t>
            </a:r>
          </a:p>
          <a:p>
            <a:pPr lvl="1" eaLnBrk="1" hangingPunct="1">
              <a:spcBef>
                <a:spcPct val="50000"/>
              </a:spcBef>
              <a:buFontTx/>
              <a:buBlip>
                <a:blip r:embed="rId5"/>
              </a:buBlip>
            </a:pPr>
            <a:r>
              <a:rPr lang="el-GR" altLang="el-GR" sz="1000" dirty="0"/>
              <a:t> Ινοβλαστικό οστεοσάρκωμα</a:t>
            </a:r>
            <a:endParaRPr lang="en-US" altLang="el-GR" sz="1000" dirty="0"/>
          </a:p>
          <a:p>
            <a:pPr lvl="1" eaLnBrk="1" hangingPunct="1">
              <a:spcBef>
                <a:spcPct val="50000"/>
              </a:spcBef>
              <a:buFontTx/>
              <a:buBlip>
                <a:blip r:embed="rId5"/>
              </a:buBlip>
            </a:pPr>
            <a:endParaRPr lang="en-US" altLang="el-GR" sz="1000" dirty="0"/>
          </a:p>
          <a:p>
            <a:pPr lvl="1" eaLnBrk="1" hangingPunct="1">
              <a:spcBef>
                <a:spcPct val="50000"/>
              </a:spcBef>
              <a:buFontTx/>
              <a:buBlip>
                <a:blip r:embed="rId5"/>
              </a:buBlip>
            </a:pPr>
            <a:endParaRPr lang="en-US" altLang="el-GR" sz="1000" dirty="0"/>
          </a:p>
          <a:p>
            <a:pPr lvl="1" eaLnBrk="1" hangingPunct="1">
              <a:spcBef>
                <a:spcPct val="50000"/>
              </a:spcBef>
              <a:buFontTx/>
              <a:buBlip>
                <a:blip r:embed="rId5"/>
              </a:buBlip>
            </a:pPr>
            <a:endParaRPr lang="en-US" altLang="el-GR" sz="1000" dirty="0"/>
          </a:p>
          <a:p>
            <a:pPr lvl="1" eaLnBrk="1" hangingPunct="1">
              <a:spcBef>
                <a:spcPct val="50000"/>
              </a:spcBef>
              <a:buFontTx/>
              <a:buBlip>
                <a:blip r:embed="rId5"/>
              </a:buBlip>
            </a:pPr>
            <a:endParaRPr lang="el-GR" altLang="el-GR" sz="1000" dirty="0"/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el-GR" altLang="el-GR" sz="1000" b="1" dirty="0">
                <a:solidFill>
                  <a:srgbClr val="0000FF"/>
                </a:solidFill>
              </a:rPr>
              <a:t>Τελαγγειεκτατικό οστεοσάρκωμα</a:t>
            </a:r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el-GR" altLang="el-GR" sz="1000" b="1" dirty="0">
                <a:solidFill>
                  <a:srgbClr val="0000FF"/>
                </a:solidFill>
              </a:rPr>
              <a:t>Μικροκυτταρικό οστεοσάρκωμα</a:t>
            </a:r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endParaRPr lang="el-GR" altLang="el-GR" sz="1000" b="1" dirty="0">
              <a:solidFill>
                <a:srgbClr val="0000FF"/>
              </a:solidFill>
            </a:endParaRPr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endParaRPr lang="el-GR" altLang="el-GR" sz="1000" b="1" dirty="0">
              <a:solidFill>
                <a:srgbClr val="0000FF"/>
              </a:solidFill>
            </a:endParaRPr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endParaRPr lang="el-GR" altLang="el-GR" sz="1000" b="1" dirty="0">
              <a:solidFill>
                <a:srgbClr val="0000FF"/>
              </a:solidFill>
            </a:endParaRPr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el-GR" altLang="el-GR" sz="1000" b="1" dirty="0">
                <a:solidFill>
                  <a:srgbClr val="0000FF"/>
                </a:solidFill>
              </a:rPr>
              <a:t>Παροστικό οστεοσάρκωμα</a:t>
            </a:r>
            <a:r>
              <a:rPr lang="en-US" altLang="el-GR" sz="1000" b="1" dirty="0">
                <a:solidFill>
                  <a:srgbClr val="0000FF"/>
                </a:solidFill>
              </a:rPr>
              <a:t> (</a:t>
            </a:r>
            <a:r>
              <a:rPr lang="el-GR" altLang="el-GR" sz="1000" b="1" dirty="0">
                <a:solidFill>
                  <a:srgbClr val="0000FF"/>
                </a:solidFill>
              </a:rPr>
              <a:t>χαμηλής κακοήθειας)</a:t>
            </a:r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el-GR" altLang="el-GR" sz="1000" b="1" dirty="0">
                <a:solidFill>
                  <a:srgbClr val="0000FF"/>
                </a:solidFill>
              </a:rPr>
              <a:t>Περιοστικό οστεοσάρκωμα (ενδιάμεσης κακοήθειας)</a:t>
            </a:r>
          </a:p>
          <a:p>
            <a:pPr marL="171450" indent="-171450" algn="l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el-GR" altLang="el-GR" sz="1000" b="1" dirty="0">
                <a:solidFill>
                  <a:srgbClr val="0000FF"/>
                </a:solidFill>
              </a:rPr>
              <a:t>Υψηλής κακοήθειας επιφανειακό οστεοσάρκωμα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81400" y="2514600"/>
            <a:ext cx="5408704" cy="1280160"/>
            <a:chOff x="3581400" y="2514600"/>
            <a:chExt cx="5408704" cy="128016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681"/>
            <a:stretch/>
          </p:blipFill>
          <p:spPr bwMode="auto">
            <a:xfrm>
              <a:off x="5403903" y="2514600"/>
              <a:ext cx="1788868" cy="128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2514600"/>
              <a:ext cx="1721445" cy="128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284972" y="2514600"/>
              <a:ext cx="1705132" cy="128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90600"/>
            <a:ext cx="1700019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725558" y="5457984"/>
            <a:ext cx="3046842" cy="1225654"/>
            <a:chOff x="3567034" y="5457984"/>
            <a:chExt cx="3046842" cy="1225654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642" t="19032" r="36486"/>
            <a:stretch/>
          </p:blipFill>
          <p:spPr bwMode="auto">
            <a:xfrm>
              <a:off x="3567034" y="5457984"/>
              <a:ext cx="959624" cy="1225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605577" y="5613008"/>
              <a:ext cx="1188244" cy="87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497" r="27246"/>
            <a:stretch/>
          </p:blipFill>
          <p:spPr bwMode="auto">
            <a:xfrm>
              <a:off x="5875587" y="5457986"/>
              <a:ext cx="738289" cy="118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567034" y="4038600"/>
            <a:ext cx="3625737" cy="1280160"/>
            <a:chOff x="3567034" y="4038600"/>
            <a:chExt cx="3625737" cy="128016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034" y="4038600"/>
              <a:ext cx="1705131" cy="128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3903" y="4038600"/>
              <a:ext cx="1788868" cy="128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143000" y="34039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1Β. Οστεοβλαστικοί όγκοι - οστεοσάρκωμα</a:t>
            </a:r>
          </a:p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ιστολογική εικόνα</a:t>
            </a:r>
          </a:p>
        </p:txBody>
      </p:sp>
    </p:spTree>
    <p:extLst>
      <p:ext uri="{BB962C8B-B14F-4D97-AF65-F5344CB8AC3E}">
        <p14:creationId xmlns="" xmlns:p14="http://schemas.microsoft.com/office/powerpoint/2010/main" val="76905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143000" y="68543"/>
            <a:ext cx="619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2Α. Νεοπλάσματα πλούσια σε γιγαντοκύτταρα -  γιγαντοκυτταρικός όγκος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23851" y="1828800"/>
            <a:ext cx="295274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b="1" dirty="0">
                <a:latin typeface="+mn-lt"/>
              </a:rPr>
              <a:t>  Ενδιάμεσης κακοήθειας (τοπικά επιθετικό) </a:t>
            </a:r>
            <a:r>
              <a:rPr lang="el-GR" altLang="el-GR" sz="1200" dirty="0">
                <a:latin typeface="+mn-lt"/>
              </a:rPr>
              <a:t>νεόπλασμα αποτελούμενο από μονοπύρηνα και πολυπύρηνα «οστεοκλαστικού τύπου» γιγαντοκύτταρα </a:t>
            </a: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Μεταξύ 20 και 45 ετών, μετά τη σύγκλειση των επιφύσεων.</a:t>
            </a:r>
          </a:p>
          <a:p>
            <a:pPr algn="l" eaLnBrk="1" hangingPunct="1"/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Εντόπιση: κυρίως επίφυση – μετάφυση στα μακρά οστά</a:t>
            </a:r>
            <a:endParaRPr lang="en-US" altLang="el-GR" sz="1200" dirty="0">
              <a:latin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76600" y="914400"/>
            <a:ext cx="3276600" cy="5638800"/>
            <a:chOff x="4572000" y="914400"/>
            <a:chExt cx="2057400" cy="4038600"/>
          </a:xfrm>
        </p:grpSpPr>
        <p:pic>
          <p:nvPicPr>
            <p:cNvPr id="1026" name="Picture 2" descr="http://www.bonetumor.org/sites/default/files/imagecache/Main-Image/GiantCellTumor_3.png"/>
            <p:cNvPicPr>
              <a:picLocks noChangeAspect="1" noChangeArrowheads="1"/>
            </p:cNvPicPr>
            <p:nvPr/>
          </p:nvPicPr>
          <p:blipFill>
            <a:blip r:embed="rId5" cstate="print"/>
            <a:srcRect l="54717"/>
            <a:stretch>
              <a:fillRect/>
            </a:stretch>
          </p:blipFill>
          <p:spPr bwMode="auto">
            <a:xfrm>
              <a:off x="4800600" y="914400"/>
              <a:ext cx="1828800" cy="4038600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4572000" y="41148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48200" y="11430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http://pathologyoutlines.com/wick/giant%20cell%20tumor%20distal%20femur%20gros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1752600"/>
            <a:ext cx="1645920" cy="2170707"/>
          </a:xfrm>
          <a:prstGeom prst="rect">
            <a:avLst/>
          </a:prstGeom>
          <a:noFill/>
        </p:spPr>
      </p:pic>
      <p:pic>
        <p:nvPicPr>
          <p:cNvPr id="1030" name="Picture 6" descr="http://www.bonetumor.org/tumors/images/gctclinspec.JPG"/>
          <p:cNvPicPr>
            <a:picLocks noChangeAspect="1" noChangeArrowheads="1"/>
          </p:cNvPicPr>
          <p:nvPr/>
        </p:nvPicPr>
        <p:blipFill>
          <a:blip r:embed="rId7" cstate="print"/>
          <a:srcRect l="9917" r="7438"/>
          <a:stretch>
            <a:fillRect/>
          </a:stretch>
        </p:blipFill>
        <p:spPr bwMode="auto">
          <a:xfrm>
            <a:off x="6934200" y="4038600"/>
            <a:ext cx="1645920" cy="1439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1338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143000" y="68543"/>
            <a:ext cx="619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2Α. Νεοπλάσματα πλούσια σε γιγαντοκύτταρα -  γιγαντοκυτταρικός όγκος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απεικονιστικά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23851" y="1828800"/>
            <a:ext cx="295274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Έκκεντρη αλλοίωση, λυτική</a:t>
            </a: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Ομαλά όρια</a:t>
            </a: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Σε παραμελημένες περιπτώσεις διασπά το φλοιό και απωθεί τα πέριξ μαλακά μόρια</a:t>
            </a: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Πολύ σπάνια εκτός μετάφυσης</a:t>
            </a:r>
            <a:endParaRPr lang="en-US" altLang="el-GR" sz="1200" dirty="0">
              <a:latin typeface="+mn-lt"/>
            </a:endParaRPr>
          </a:p>
        </p:txBody>
      </p:sp>
      <p:pic>
        <p:nvPicPr>
          <p:cNvPr id="13" name="Picture 7" descr="RcelT-1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  <a:grayscl/>
          </a:blip>
          <a:srcRect/>
          <a:stretch>
            <a:fillRect/>
          </a:stretch>
        </p:blipFill>
        <p:spPr bwMode="auto">
          <a:xfrm>
            <a:off x="3733802" y="1143000"/>
            <a:ext cx="2421583" cy="310896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</p:pic>
      <p:pic>
        <p:nvPicPr>
          <p:cNvPr id="14" name="Afbeelding 1" descr="GCT3134236MRT2sag.JPG"/>
          <p:cNvPicPr>
            <a:picLocks noChangeAspect="1"/>
          </p:cNvPicPr>
          <p:nvPr/>
        </p:nvPicPr>
        <p:blipFill>
          <a:blip r:embed="rId6" cstate="print"/>
          <a:srcRect r="27915"/>
          <a:stretch>
            <a:fillRect/>
          </a:stretch>
        </p:blipFill>
        <p:spPr bwMode="auto">
          <a:xfrm>
            <a:off x="6400800" y="1142998"/>
            <a:ext cx="1920781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41338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143000" y="68543"/>
            <a:ext cx="619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2Α. Νεοπλάσματα πλούσια σε γιγαντοκύτταρα -  γιγαντοκυτταρικός όγκος - ιστολογικά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23851" y="1828800"/>
            <a:ext cx="295274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</a:t>
            </a:r>
            <a:r>
              <a:rPr lang="el-GR" altLang="el-GR" sz="1200" b="1" dirty="0">
                <a:latin typeface="+mn-lt"/>
              </a:rPr>
              <a:t>Τρεις συνιστώσες: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l-GR" altLang="el-GR" sz="1200" dirty="0">
                <a:latin typeface="+mn-lt"/>
              </a:rPr>
              <a:t>  </a:t>
            </a:r>
            <a:r>
              <a:rPr lang="el-GR" altLang="el-GR" sz="1200" dirty="0">
                <a:solidFill>
                  <a:srgbClr val="FF0000"/>
                </a:solidFill>
                <a:latin typeface="+mn-lt"/>
              </a:rPr>
              <a:t>Μονοπύρηνα</a:t>
            </a:r>
            <a:r>
              <a:rPr lang="el-GR" altLang="el-GR" sz="1200" dirty="0">
                <a:latin typeface="+mn-lt"/>
              </a:rPr>
              <a:t> ατρακτόμορφα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l-GR" altLang="el-GR" sz="1200" dirty="0">
                <a:latin typeface="+mn-lt"/>
              </a:rPr>
              <a:t>  Μεγαλύτερα επιθηλιοειδή </a:t>
            </a:r>
            <a:r>
              <a:rPr lang="el-GR" altLang="el-GR" sz="1200" dirty="0">
                <a:solidFill>
                  <a:srgbClr val="FF0000"/>
                </a:solidFill>
                <a:latin typeface="+mn-lt"/>
              </a:rPr>
              <a:t>ιστιοκύτταρα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l-GR" altLang="el-GR" sz="1200" dirty="0">
                <a:latin typeface="+mn-lt"/>
              </a:rPr>
              <a:t>  Οστεοκλαστικού τύπου πολυπύρηνα </a:t>
            </a:r>
            <a:r>
              <a:rPr lang="el-GR" altLang="el-GR" sz="1200" dirty="0">
                <a:solidFill>
                  <a:srgbClr val="FF0000"/>
                </a:solidFill>
                <a:latin typeface="+mn-lt"/>
              </a:rPr>
              <a:t>γιγαντοκύτταρα </a:t>
            </a:r>
            <a:r>
              <a:rPr lang="el-GR" altLang="el-GR" sz="1200" dirty="0">
                <a:latin typeface="+mn-lt"/>
              </a:rPr>
              <a:t>(αντιδραστικά, μη νεοπλασματικά, αλλά επιζήμια!)</a:t>
            </a:r>
          </a:p>
          <a:p>
            <a:pPr lvl="1" eaLnBrk="1" hangingPunct="1">
              <a:buFont typeface="Arial" pitchFamily="34" charset="0"/>
              <a:buChar char="•"/>
            </a:pPr>
            <a:endParaRPr lang="el-GR" altLang="el-GR" sz="1200" dirty="0">
              <a:latin typeface="+mn-lt"/>
            </a:endParaRPr>
          </a:p>
          <a:p>
            <a:pPr eaLnBrk="1" hangingPunct="1"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Αφρώδη ιστιοκύτταρα</a:t>
            </a:r>
          </a:p>
          <a:p>
            <a:pPr eaLnBrk="1" hangingPunct="1"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Εναποθέσεις αιμοσιδηρίνης</a:t>
            </a:r>
          </a:p>
          <a:p>
            <a:pPr eaLnBrk="1" hangingPunct="1"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Μπορεί να συνυπάρχει αντιδραστικό οστό</a:t>
            </a:r>
          </a:p>
          <a:p>
            <a:pPr eaLnBrk="1" hangingPunct="1"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eaLnBrk="1" hangingPunct="1"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Μπορεί να υπάρχουν αγγειακά έμβολα!</a:t>
            </a:r>
          </a:p>
          <a:p>
            <a:pPr eaLnBrk="1" hangingPunct="1"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eaLnBrk="1" hangingPunct="1"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Μπορεί να υπάρχουν εμφυτεύσεις!</a:t>
            </a:r>
          </a:p>
          <a:p>
            <a:pPr lvl="1" eaLnBrk="1" hangingPunct="1">
              <a:buFont typeface="Arial" pitchFamily="34" charset="0"/>
              <a:buChar char="•"/>
            </a:pPr>
            <a:endParaRPr lang="el-GR" altLang="el-GR" sz="1200" dirty="0">
              <a:latin typeface="+mn-lt"/>
            </a:endParaRPr>
          </a:p>
          <a:p>
            <a:pPr lvl="1" eaLnBrk="1" hangingPunct="1">
              <a:buFont typeface="Arial" pitchFamily="34" charset="0"/>
              <a:buChar char="•"/>
            </a:pPr>
            <a:endParaRPr lang="el-GR" altLang="el-GR" sz="1200" dirty="0">
              <a:latin typeface="+mn-lt"/>
            </a:endParaRPr>
          </a:p>
        </p:txBody>
      </p:sp>
      <p:pic>
        <p:nvPicPr>
          <p:cNvPr id="58370" name="Picture 2" descr="http://www.nature.com/bonekeyreports/2012/120905/bonekey2012149/images_article/bonekey2012149-f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371600"/>
            <a:ext cx="2590800" cy="1930146"/>
          </a:xfrm>
          <a:prstGeom prst="rect">
            <a:avLst/>
          </a:prstGeom>
          <a:noFill/>
        </p:spPr>
      </p:pic>
      <p:pic>
        <p:nvPicPr>
          <p:cNvPr id="58372" name="Picture 4" descr="http://www.webpathology.com/slides-13/slides/Bone_GiantCellTumor7_BoneMatri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3342740"/>
            <a:ext cx="2590800" cy="1945093"/>
          </a:xfrm>
          <a:prstGeom prst="rect">
            <a:avLst/>
          </a:prstGeom>
          <a:noFill/>
        </p:spPr>
      </p:pic>
      <p:pic>
        <p:nvPicPr>
          <p:cNvPr id="58374" name="Picture 6" descr="http://www.sarcomaimages.com/images/db/giant-cell-tumor-of-soft-tissue/giant-cell-tumor-of-soft-tissue-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1291" y="1371600"/>
            <a:ext cx="2556509" cy="1923857"/>
          </a:xfrm>
          <a:prstGeom prst="rect">
            <a:avLst/>
          </a:prstGeom>
          <a:noFill/>
        </p:spPr>
      </p:pic>
      <p:pic>
        <p:nvPicPr>
          <p:cNvPr id="58376" name="Picture 8" descr="http://www.webpathology.com/slides-13/slides/Bone_GiantCellTumor16_FoamCells.jp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27322" y="3344174"/>
            <a:ext cx="2537396" cy="1947672"/>
          </a:xfrm>
          <a:prstGeom prst="rect">
            <a:avLst/>
          </a:prstGeom>
          <a:noFill/>
        </p:spPr>
      </p:pic>
      <p:pic>
        <p:nvPicPr>
          <p:cNvPr id="13" name="Picture 2" descr="5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5334000"/>
            <a:ext cx="1066800" cy="13153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4724400" y="5410200"/>
            <a:ext cx="12192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0413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143000" y="68543"/>
            <a:ext cx="619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2Α. Νεοπλάσματα πλούσια σε γιγαντοκύτταρα -  γιγαντοκυτταρικός όγκος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φυσιολογία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23851" y="1828800"/>
            <a:ext cx="295274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Το νεοπλασματικό κύτταρο είναι το μονοπύρηνο ατρακτόμορφο</a:t>
            </a: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Εκκρίνει χημειοτακτικά μόρια, κύριο </a:t>
            </a:r>
            <a:r>
              <a:rPr lang="en-US" altLang="el-GR" sz="1200" dirty="0">
                <a:latin typeface="+mn-lt"/>
              </a:rPr>
              <a:t>RANK</a:t>
            </a:r>
            <a:r>
              <a:rPr lang="el-GR" altLang="el-GR" sz="1200" dirty="0">
                <a:latin typeface="+mn-lt"/>
              </a:rPr>
              <a:t> που προσελκύουν μονοπύρηνα ιστιοκύτταρα</a:t>
            </a: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Σύνδεση με </a:t>
            </a:r>
            <a:r>
              <a:rPr lang="en-US" altLang="el-GR" sz="1200" dirty="0">
                <a:latin typeface="+mn-lt"/>
              </a:rPr>
              <a:t>RANK-</a:t>
            </a:r>
            <a:r>
              <a:rPr lang="en-US" altLang="el-GR" sz="1200" dirty="0" err="1">
                <a:latin typeface="+mn-lt"/>
              </a:rPr>
              <a:t>ligant</a:t>
            </a:r>
            <a:r>
              <a:rPr lang="en-US" altLang="el-GR" sz="1200" dirty="0">
                <a:latin typeface="+mn-lt"/>
              </a:rPr>
              <a:t> </a:t>
            </a:r>
            <a:r>
              <a:rPr lang="el-GR" altLang="el-GR" sz="1200" dirty="0">
                <a:latin typeface="+mn-lt"/>
              </a:rPr>
              <a:t>στην επιφάνεια των μονοπύρηνων και σύντηξη αυτών σε πολυπύρηνα οστεοκλαστικού τύπου γιγαντοκύτταρα</a:t>
            </a: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Αποκόπτοντας τον </a:t>
            </a:r>
            <a:r>
              <a:rPr lang="en-US" altLang="el-GR" sz="1200" dirty="0">
                <a:latin typeface="+mn-lt"/>
              </a:rPr>
              <a:t>RANK-</a:t>
            </a:r>
            <a:r>
              <a:rPr lang="en-US" altLang="el-GR" sz="1200" dirty="0" err="1">
                <a:latin typeface="+mn-lt"/>
              </a:rPr>
              <a:t>ligant</a:t>
            </a:r>
            <a:r>
              <a:rPr lang="en-US" altLang="el-GR" sz="1200" dirty="0">
                <a:latin typeface="+mn-lt"/>
              </a:rPr>
              <a:t> </a:t>
            </a:r>
            <a:r>
              <a:rPr lang="el-GR" altLang="el-GR" sz="1200" dirty="0">
                <a:latin typeface="+mn-lt"/>
              </a:rPr>
              <a:t>διακόπτεται η χημειοταξία των μονοπύρηνων (στοχευμένη θεραπεία με </a:t>
            </a:r>
            <a:r>
              <a:rPr lang="en-US" altLang="el-GR" sz="1200" dirty="0" err="1">
                <a:latin typeface="+mn-lt"/>
              </a:rPr>
              <a:t>Denozumab</a:t>
            </a:r>
            <a:r>
              <a:rPr lang="en-US" altLang="el-GR" sz="1200" dirty="0">
                <a:latin typeface="+mn-lt"/>
              </a:rPr>
              <a:t>)  </a:t>
            </a:r>
          </a:p>
        </p:txBody>
      </p:sp>
      <p:pic>
        <p:nvPicPr>
          <p:cNvPr id="1026" name="Picture 2" descr="https://www.dovepress.com/cr_data/article_fulltext/s57000/57359/img/fig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828800"/>
            <a:ext cx="4695043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41338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143000" y="68543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Ινοϊστιοκυτταρικά νεοπλάσματα – </a:t>
            </a:r>
          </a:p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μη οστεοποιούμενο ίνωμα / καλόηθες ινώδες ιστιοκύτωμα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23851" y="1828800"/>
            <a:ext cx="2952749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</a:t>
            </a:r>
            <a:r>
              <a:rPr lang="en-US" altLang="el-GR" sz="1200" b="1" dirty="0">
                <a:latin typeface="+mn-lt"/>
              </a:rPr>
              <a:t>NOF (non ossifying fibroma): </a:t>
            </a:r>
            <a:r>
              <a:rPr lang="el-GR" altLang="el-GR" sz="1200" dirty="0">
                <a:latin typeface="+mn-lt"/>
              </a:rPr>
              <a:t>Καλοήθης ινοβλαστική αλλοίωση συνήθως ανάμικτη με πολυπύρηνα οστεοκλαστικού τύπου γιγαντοκύτταρα</a:t>
            </a:r>
            <a:r>
              <a:rPr lang="en-US" altLang="el-GR" sz="1200" dirty="0">
                <a:latin typeface="+mn-lt"/>
              </a:rPr>
              <a:t>. </a:t>
            </a:r>
            <a:r>
              <a:rPr lang="el-GR" altLang="el-GR" sz="1200" u="sng" dirty="0">
                <a:latin typeface="+mn-lt"/>
              </a:rPr>
              <a:t>Ο συχνότερος οστικός όγκος</a:t>
            </a: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u="sng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</a:t>
            </a:r>
            <a:r>
              <a:rPr lang="en-US" altLang="el-GR" sz="1200" dirty="0">
                <a:latin typeface="+mn-lt"/>
              </a:rPr>
              <a:t>H </a:t>
            </a:r>
            <a:r>
              <a:rPr lang="el-GR" altLang="el-GR" sz="1200" dirty="0">
                <a:latin typeface="+mn-lt"/>
              </a:rPr>
              <a:t>ίδια βλάβη λέγεται </a:t>
            </a:r>
            <a:r>
              <a:rPr lang="en-US" altLang="el-GR" sz="1200" b="1" dirty="0">
                <a:latin typeface="+mn-lt"/>
              </a:rPr>
              <a:t>FCD</a:t>
            </a:r>
            <a:r>
              <a:rPr lang="en-US" altLang="el-GR" sz="1200" dirty="0">
                <a:latin typeface="+mn-lt"/>
              </a:rPr>
              <a:t> (</a:t>
            </a:r>
            <a:r>
              <a:rPr lang="en-US" altLang="el-GR" sz="1200" b="1" dirty="0">
                <a:latin typeface="+mn-lt"/>
              </a:rPr>
              <a:t>fibrous cortical defect)</a:t>
            </a:r>
            <a:r>
              <a:rPr lang="en-US" altLang="el-GR" sz="1200" dirty="0">
                <a:latin typeface="+mn-lt"/>
              </a:rPr>
              <a:t> </a:t>
            </a:r>
            <a:r>
              <a:rPr lang="el-GR" altLang="el-GR" sz="1200" dirty="0">
                <a:latin typeface="+mn-lt"/>
              </a:rPr>
              <a:t>αν περιορίζεται μόνο στο φλοιό του οστού ή </a:t>
            </a:r>
            <a:r>
              <a:rPr lang="en-US" altLang="el-GR" sz="1200" b="1" dirty="0">
                <a:latin typeface="+mn-lt"/>
              </a:rPr>
              <a:t>BFH (benign fibrous histiocytoma) </a:t>
            </a:r>
            <a:r>
              <a:rPr lang="el-GR" altLang="el-GR" sz="1200" dirty="0">
                <a:latin typeface="+mn-lt"/>
              </a:rPr>
              <a:t>όταν εντοπίζεται στην πύελο </a:t>
            </a:r>
            <a:r>
              <a:rPr lang="en-US" altLang="el-GR" sz="1200" dirty="0">
                <a:latin typeface="+mn-lt"/>
              </a:rPr>
              <a:t> </a:t>
            </a: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n-US" altLang="el-GR" sz="1200" dirty="0">
                <a:latin typeface="+mn-lt"/>
              </a:rPr>
              <a:t> </a:t>
            </a:r>
            <a:r>
              <a:rPr lang="el-GR" altLang="el-GR" sz="1200" dirty="0">
                <a:latin typeface="+mn-lt"/>
              </a:rPr>
              <a:t>Ηλικία: παιδική και εφηβική. Δεδομένα δείχνουν ότι 54% των αγοριών και 22% των κοριτσιών φέρουν ασυμπτωματικό </a:t>
            </a:r>
            <a:r>
              <a:rPr lang="en-US" altLang="el-GR" sz="1200" dirty="0">
                <a:latin typeface="+mn-lt"/>
              </a:rPr>
              <a:t>NOF</a:t>
            </a: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n-US" altLang="el-GR" sz="1200" dirty="0">
                <a:latin typeface="+mn-lt"/>
              </a:rPr>
              <a:t> </a:t>
            </a:r>
            <a:r>
              <a:rPr lang="el-GR" altLang="el-GR" sz="1200" dirty="0">
                <a:latin typeface="+mn-lt"/>
              </a:rPr>
              <a:t>Εντόπιση: μετάφυση μακρών οστών, μερικές φορές πολυεστιακή</a:t>
            </a: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Κλινικά</a:t>
            </a:r>
          </a:p>
          <a:p>
            <a:pPr algn="l" eaLnBrk="1" hangingPunct="1"/>
            <a:r>
              <a:rPr lang="el-GR" altLang="el-GR" sz="1200" dirty="0">
                <a:latin typeface="+mn-lt"/>
              </a:rPr>
              <a:t>Συνήθως τυχαίο εύρημα</a:t>
            </a:r>
          </a:p>
          <a:p>
            <a:pPr algn="l" eaLnBrk="1" hangingPunct="1"/>
            <a:endParaRPr lang="el-GR" altLang="el-GR" sz="1200" dirty="0">
              <a:latin typeface="+mn-lt"/>
            </a:endParaRPr>
          </a:p>
          <a:p>
            <a:pPr algn="l" eaLnBrk="1" hangingPunct="1"/>
            <a:endParaRPr lang="en-US" altLang="el-GR" sz="1200" dirty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33800" y="1524000"/>
            <a:ext cx="2822214" cy="4162986"/>
            <a:chOff x="5334000" y="1066800"/>
            <a:chExt cx="2822214" cy="4162986"/>
          </a:xfrm>
        </p:grpSpPr>
        <p:pic>
          <p:nvPicPr>
            <p:cNvPr id="1027" name="Picture 3" descr="C:\Users\Agrojohn\Desktop\5807a2793049c05866f959359df89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066800"/>
              <a:ext cx="2822214" cy="41629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517888" y="4343400"/>
              <a:ext cx="838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Typical</a:t>
              </a:r>
              <a:endParaRPr lang="el-GR" sz="10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513216" y="4589621"/>
              <a:ext cx="77296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Non typical</a:t>
              </a:r>
              <a:endParaRPr lang="el-GR" dirty="0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600" y="1143000"/>
            <a:ext cx="171857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601" y="4191000"/>
            <a:ext cx="1718572" cy="240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55228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143000" y="68543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Ινοϊστιοκυτταρικά νεοπλάσματα – </a:t>
            </a:r>
          </a:p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μη οστεοποιούμενο ίνωμα / καλόηθες ινώδες ιστιοκύτωμα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23851" y="1828800"/>
            <a:ext cx="29527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</a:t>
            </a:r>
            <a:r>
              <a:rPr lang="en-US" altLang="el-GR" sz="1200" b="1" dirty="0">
                <a:latin typeface="+mn-lt"/>
              </a:rPr>
              <a:t>NOF </a:t>
            </a:r>
            <a:r>
              <a:rPr lang="el-GR" altLang="el-GR" sz="1200" dirty="0">
                <a:latin typeface="+mn-lt"/>
              </a:rPr>
              <a:t>και</a:t>
            </a:r>
            <a:r>
              <a:rPr lang="el-GR" altLang="el-GR" sz="1200" b="1" dirty="0">
                <a:latin typeface="+mn-lt"/>
              </a:rPr>
              <a:t> </a:t>
            </a:r>
            <a:r>
              <a:rPr lang="en-US" altLang="el-GR" sz="1200" b="1" dirty="0">
                <a:latin typeface="+mn-lt"/>
              </a:rPr>
              <a:t>BFH </a:t>
            </a:r>
            <a:r>
              <a:rPr lang="el-GR" altLang="el-GR" sz="1200" dirty="0">
                <a:latin typeface="+mn-lt"/>
              </a:rPr>
              <a:t>είναι όμοια ιστολογικά</a:t>
            </a: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Ινοβλαστικά στοιχεία χωρίς ατυπία, οστεοκλαστικού τύπου πολυπύρηνα γιγαντοκύτταρα, αφρώδη ιστιοκύτταρα</a:t>
            </a:r>
            <a:endParaRPr lang="en-US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endParaRPr lang="el-GR" altLang="el-GR" sz="1200" dirty="0">
              <a:latin typeface="+mn-lt"/>
            </a:endParaRPr>
          </a:p>
          <a:p>
            <a:pPr algn="l" eaLnBrk="1" hangingPunct="1">
              <a:buFontTx/>
              <a:buBlip>
                <a:blip r:embed="rId4"/>
              </a:buBlip>
            </a:pPr>
            <a:r>
              <a:rPr lang="el-GR" altLang="el-GR" sz="1200" dirty="0">
                <a:latin typeface="+mn-lt"/>
              </a:rPr>
              <a:t>  Εναποθέσεις αιμοσιδηρίνης</a:t>
            </a:r>
          </a:p>
          <a:p>
            <a:pPr algn="l" eaLnBrk="1" hangingPunct="1"/>
            <a:endParaRPr lang="en-US" altLang="el-GR" sz="1200" dirty="0"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57" y="3733799"/>
            <a:ext cx="3599036" cy="275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02"/>
          <a:stretch/>
        </p:blipFill>
        <p:spPr bwMode="auto">
          <a:xfrm>
            <a:off x="4818456" y="1000987"/>
            <a:ext cx="3599036" cy="258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8871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Στοιχεία δομής και φυσιολογίας του οστού</a:t>
            </a:r>
          </a:p>
        </p:txBody>
      </p:sp>
      <p:sp>
        <p:nvSpPr>
          <p:cNvPr id="26" name="2 - TextBox"/>
          <p:cNvSpPr txBox="1">
            <a:spLocks noChangeArrowheads="1"/>
          </p:cNvSpPr>
          <p:nvPr/>
        </p:nvSpPr>
        <p:spPr bwMode="auto">
          <a:xfrm>
            <a:off x="152400" y="1752600"/>
            <a:ext cx="289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200" b="1" dirty="0">
                <a:latin typeface="+mn-lt"/>
                <a:cs typeface="Arial" charset="0"/>
              </a:rPr>
              <a:t>Κύτταρα που εμπλέκονται στο </a:t>
            </a:r>
            <a:r>
              <a:rPr lang="en-US" altLang="el-GR" sz="1200" b="1" dirty="0">
                <a:latin typeface="+mn-lt"/>
                <a:cs typeface="Arial" charset="0"/>
              </a:rPr>
              <a:t>remodeling: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altLang="el-GR" sz="1200" dirty="0">
                <a:latin typeface="+mn-lt"/>
                <a:cs typeface="Arial" charset="0"/>
              </a:rPr>
              <a:t>  Οστεοπρογονικά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altLang="el-GR" sz="1200" dirty="0">
                <a:latin typeface="+mn-lt"/>
                <a:cs typeface="Arial" charset="0"/>
              </a:rPr>
              <a:t>  Οστεοβλάστες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altLang="el-GR" sz="1200" dirty="0">
                <a:latin typeface="+mn-lt"/>
                <a:cs typeface="Arial" charset="0"/>
              </a:rPr>
              <a:t>  Οστεοκύτταρα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altLang="el-GR" sz="1200" dirty="0">
                <a:latin typeface="+mn-lt"/>
                <a:cs typeface="Arial" charset="0"/>
              </a:rPr>
              <a:t>  Οστεοκλάστες</a:t>
            </a:r>
          </a:p>
        </p:txBody>
      </p:sp>
      <p:pic>
        <p:nvPicPr>
          <p:cNvPr id="10" name="Picture 4" descr="S9781416031215-026-f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482188"/>
            <a:ext cx="5540375" cy="2147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2466" name="Picture 2" descr="https://peweemaster7.files.wordpress.com/2013/12/bone_remodeling_carto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447800"/>
            <a:ext cx="3149600" cy="2362200"/>
          </a:xfrm>
          <a:prstGeom prst="rect">
            <a:avLst/>
          </a:prstGeom>
          <a:noFill/>
        </p:spPr>
      </p:pic>
      <p:sp>
        <p:nvSpPr>
          <p:cNvPr id="11" name="2 - TextBox"/>
          <p:cNvSpPr txBox="1">
            <a:spLocks noChangeArrowheads="1"/>
          </p:cNvSpPr>
          <p:nvPr/>
        </p:nvSpPr>
        <p:spPr bwMode="auto">
          <a:xfrm>
            <a:off x="76200" y="3581400"/>
            <a:ext cx="2819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r>
              <a:rPr lang="el-GR" altLang="el-GR" sz="1200" dirty="0">
                <a:latin typeface="+mn-lt"/>
                <a:cs typeface="Arial" charset="0"/>
              </a:rPr>
              <a:t>  </a:t>
            </a:r>
            <a:r>
              <a:rPr lang="en-US" altLang="el-GR" sz="1200" b="1" dirty="0">
                <a:latin typeface="+mn-lt"/>
                <a:cs typeface="Arial" charset="0"/>
              </a:rPr>
              <a:t>OPG </a:t>
            </a:r>
            <a:r>
              <a:rPr lang="el-GR" altLang="el-GR" sz="1200" b="1" dirty="0">
                <a:latin typeface="+mn-lt"/>
                <a:cs typeface="Arial" charset="0"/>
              </a:rPr>
              <a:t>(οστεοπρωτογερίνη)</a:t>
            </a:r>
            <a:r>
              <a:rPr lang="el-GR" altLang="el-GR" sz="1200" dirty="0">
                <a:latin typeface="+mn-lt"/>
                <a:cs typeface="Arial" charset="0"/>
              </a:rPr>
              <a:t> μπλοκάρει τον </a:t>
            </a:r>
            <a:r>
              <a:rPr lang="en-US" altLang="el-GR" sz="1200" dirty="0">
                <a:latin typeface="+mn-lt"/>
                <a:cs typeface="Arial" charset="0"/>
              </a:rPr>
              <a:t>RANK </a:t>
            </a:r>
            <a:r>
              <a:rPr lang="en-US" altLang="el-GR" sz="1200" dirty="0" err="1">
                <a:latin typeface="+mn-lt"/>
                <a:cs typeface="Arial" charset="0"/>
              </a:rPr>
              <a:t>ligant</a:t>
            </a:r>
            <a:r>
              <a:rPr lang="en-US" altLang="el-GR" sz="1200" dirty="0">
                <a:latin typeface="+mn-lt"/>
                <a:cs typeface="Arial" charset="0"/>
              </a:rPr>
              <a:t> </a:t>
            </a:r>
            <a:r>
              <a:rPr lang="el-GR" altLang="el-GR" sz="1200" dirty="0">
                <a:latin typeface="+mn-lt"/>
                <a:cs typeface="Arial" charset="0"/>
                <a:sym typeface="Wingdings" pitchFamily="2" charset="2"/>
              </a:rPr>
              <a:t> </a:t>
            </a:r>
            <a:r>
              <a:rPr lang="el-GR" altLang="el-GR" sz="1200" dirty="0">
                <a:latin typeface="+mn-lt"/>
                <a:cs typeface="Arial" charset="0"/>
              </a:rPr>
              <a:t>αποτρέπει την διαφοροποίηση προς οστεοκλάστες </a:t>
            </a:r>
            <a:r>
              <a:rPr lang="el-GR" altLang="el-GR" sz="1200" dirty="0">
                <a:latin typeface="+mn-lt"/>
                <a:cs typeface="Arial" charset="0"/>
                <a:sym typeface="Wingdings" pitchFamily="2" charset="2"/>
              </a:rPr>
              <a:t> </a:t>
            </a:r>
            <a:r>
              <a:rPr lang="el-GR" altLang="el-GR" sz="1200" dirty="0">
                <a:latin typeface="+mn-lt"/>
                <a:cs typeface="Arial" charset="0"/>
              </a:rPr>
              <a:t>αποτρέπει την αποδόμηση του οστού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endParaRPr lang="el-GR" altLang="el-GR" sz="1200" dirty="0">
              <a:latin typeface="+mn-lt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r>
              <a:rPr lang="el-GR" altLang="el-GR" sz="1200" dirty="0">
                <a:latin typeface="+mn-lt"/>
                <a:cs typeface="Arial" charset="0"/>
              </a:rPr>
              <a:t>  </a:t>
            </a:r>
            <a:r>
              <a:rPr lang="en-US" altLang="el-GR" sz="1200" b="1" dirty="0">
                <a:latin typeface="+mn-lt"/>
                <a:cs typeface="Arial" charset="0"/>
              </a:rPr>
              <a:t>RANK </a:t>
            </a:r>
            <a:r>
              <a:rPr lang="en-US" altLang="el-GR" sz="1200" b="1" dirty="0" err="1">
                <a:latin typeface="+mn-lt"/>
                <a:cs typeface="Arial" charset="0"/>
              </a:rPr>
              <a:t>ligant</a:t>
            </a:r>
            <a:r>
              <a:rPr lang="en-US" altLang="el-GR" sz="1200" b="1" dirty="0">
                <a:latin typeface="+mn-lt"/>
                <a:cs typeface="Arial" charset="0"/>
              </a:rPr>
              <a:t> </a:t>
            </a:r>
            <a:r>
              <a:rPr lang="el-GR" altLang="el-GR" sz="1200" dirty="0">
                <a:latin typeface="+mn-lt"/>
                <a:cs typeface="Arial" charset="0"/>
              </a:rPr>
              <a:t>προάγει τη διαφοροποίηση προς οστεοκλάστες</a:t>
            </a:r>
          </a:p>
        </p:txBody>
      </p:sp>
      <p:pic>
        <p:nvPicPr>
          <p:cNvPr id="12" name="Picture 2" descr="S01871-026-f002"/>
          <p:cNvPicPr>
            <a:picLocks noChangeAspect="1" noChangeArrowheads="1"/>
          </p:cNvPicPr>
          <p:nvPr/>
        </p:nvPicPr>
        <p:blipFill>
          <a:blip r:embed="rId8" cstate="print"/>
          <a:srcRect b="6139"/>
          <a:stretch>
            <a:fillRect/>
          </a:stretch>
        </p:blipFill>
        <p:spPr bwMode="auto">
          <a:xfrm>
            <a:off x="6400800" y="990600"/>
            <a:ext cx="2558180" cy="3276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8950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143000" y="20655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Σάρκωμα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Ewing</a:t>
            </a: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795" t="27949" r="15888" b="23517"/>
          <a:stretch/>
        </p:blipFill>
        <p:spPr bwMode="auto">
          <a:xfrm>
            <a:off x="5715000" y="4031672"/>
            <a:ext cx="2032841" cy="252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0816" y="2362200"/>
            <a:ext cx="47148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l-GR" altLang="el-G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Υψηλής κακοήθειας νεόπλασμα με στρογγυλοκυταρική μορφολογία. Προβάλει ως βλάβη καστανόφαιης χροιάς με αιμορραγικές περιοχές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l-GR" altLang="el-GR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l-GR" altLang="el-G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Επιδημιολογία: ηλικιακό φάσμα μεταξύ 5 και 20 ετών, κυρίως άρρενες</a:t>
            </a:r>
            <a:r>
              <a:rPr kumimoji="0" lang="el-GR" altLang="el-GR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, ίσως το συχνότερο κακόηθες</a:t>
            </a:r>
            <a:r>
              <a:rPr kumimoji="0" lang="el-GR" altLang="el-GR" sz="1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νεόπλασμα των οστών μέχρι την ηλικία των 9 ετών</a:t>
            </a:r>
            <a:endParaRPr kumimoji="0" lang="el-GR" altLang="el-GR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l-GR" altLang="el-GR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l-GR" altLang="el-G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Εντόπιση: διάφυση μακρών οστών, πύελος</a:t>
            </a:r>
            <a:endParaRPr kumimoji="0" lang="en-US" altLang="el-GR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l-GR" altLang="el-GR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l-GR" altLang="el-G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Κλινικά: </a:t>
            </a:r>
          </a:p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l-GR" altLang="el-G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πόνος</a:t>
            </a:r>
          </a:p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l-GR" altLang="el-G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μάζα στην προσβληθείσα περιοχή</a:t>
            </a:r>
          </a:p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l-GR" altLang="el-G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πυρετός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3041360" cy="27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413381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362" name="Picture 2" descr="H:\ARCHIVES\1_PAPAGGELOPOULOS\2014_UOA_21861\2014_UOA_21861_MR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24"/>
          <a:stretch>
            <a:fillRect/>
          </a:stretch>
        </p:blipFill>
        <p:spPr bwMode="auto">
          <a:xfrm>
            <a:off x="3886200" y="1295400"/>
            <a:ext cx="3448292" cy="2410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496" b="9108"/>
          <a:stretch/>
        </p:blipFill>
        <p:spPr bwMode="auto">
          <a:xfrm>
            <a:off x="455789" y="1295400"/>
            <a:ext cx="2997711" cy="241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89"/>
          <a:stretch>
            <a:fillRect/>
          </a:stretch>
        </p:blipFill>
        <p:spPr bwMode="auto">
          <a:xfrm>
            <a:off x="455788" y="3962400"/>
            <a:ext cx="2997711" cy="233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89"/>
          <a:stretch>
            <a:fillRect/>
          </a:stretch>
        </p:blipFill>
        <p:spPr bwMode="auto">
          <a:xfrm>
            <a:off x="3886200" y="3962400"/>
            <a:ext cx="2032488" cy="233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43000" y="206559"/>
            <a:ext cx="6191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Σάρκωμα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Ewing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απεικονιστικά ευρήματα</a:t>
            </a:r>
          </a:p>
        </p:txBody>
      </p:sp>
    </p:spTree>
    <p:extLst>
      <p:ext uri="{BB962C8B-B14F-4D97-AF65-F5344CB8AC3E}">
        <p14:creationId xmlns="" xmlns:p14="http://schemas.microsoft.com/office/powerpoint/2010/main" val="3041338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386" name="Picture 2" descr="H:\ARCHIVES\1_PAPAGGELOPOULOS\2015_UOA_8210\2015_UOA_8210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1858144" cy="36956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1828800"/>
            <a:ext cx="2999820" cy="37532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0" y="206559"/>
            <a:ext cx="6191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Σάρκωμα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Ewing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μακροσκοπική εικόνα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5677757"/>
            <a:ext cx="12953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UOA-1</a:t>
            </a:r>
            <a:r>
              <a:rPr lang="en-US" sz="800" baseline="30000" dirty="0"/>
              <a:t>st</a:t>
            </a:r>
            <a:r>
              <a:rPr lang="en-US" sz="800" dirty="0"/>
              <a:t> </a:t>
            </a:r>
            <a:r>
              <a:rPr lang="en-US" sz="800" dirty="0" err="1"/>
              <a:t>Dept</a:t>
            </a:r>
            <a:r>
              <a:rPr lang="en-US" sz="800" dirty="0"/>
              <a:t> of Pathology</a:t>
            </a:r>
            <a:endParaRPr lang="el-GR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6543121" y="5696562"/>
            <a:ext cx="12953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UOA-1</a:t>
            </a:r>
            <a:r>
              <a:rPr lang="en-US" sz="800" baseline="30000" dirty="0"/>
              <a:t>st</a:t>
            </a:r>
            <a:r>
              <a:rPr lang="en-US" sz="800" dirty="0"/>
              <a:t> </a:t>
            </a:r>
            <a:r>
              <a:rPr lang="en-US" sz="800" dirty="0" err="1"/>
              <a:t>Dept</a:t>
            </a:r>
            <a:r>
              <a:rPr lang="en-US" sz="800" dirty="0"/>
              <a:t> of Pathology</a:t>
            </a:r>
            <a:endParaRPr lang="el-GR" sz="800" dirty="0"/>
          </a:p>
        </p:txBody>
      </p:sp>
    </p:spTree>
    <p:extLst>
      <p:ext uri="{BB962C8B-B14F-4D97-AF65-F5344CB8AC3E}">
        <p14:creationId xmlns="" xmlns:p14="http://schemas.microsoft.com/office/powerpoint/2010/main" val="2017687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1066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797" y="2971800"/>
            <a:ext cx="2497203" cy="188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437" b="10918"/>
          <a:stretch/>
        </p:blipFill>
        <p:spPr bwMode="auto">
          <a:xfrm>
            <a:off x="5503797" y="4953000"/>
            <a:ext cx="247783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20567" y="2286000"/>
            <a:ext cx="375143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Blip>
                <a:blip r:embed="rId7"/>
              </a:buBlip>
            </a:pPr>
            <a:r>
              <a:rPr lang="el-GR" altLang="el-GR" sz="1200" dirty="0">
                <a:latin typeface="+mn-lt"/>
              </a:rPr>
              <a:t> Ομοιόμορφα, στρογγυλά κύτταρα με υψηλό μιτωτικό δείκτη</a:t>
            </a:r>
          </a:p>
          <a:p>
            <a:pPr algn="l" eaLnBrk="1" hangingPunct="1">
              <a:spcBef>
                <a:spcPct val="50000"/>
              </a:spcBef>
              <a:buFontTx/>
              <a:buBlip>
                <a:blip r:embed="rId7"/>
              </a:buBlip>
            </a:pPr>
            <a:r>
              <a:rPr lang="el-GR" altLang="el-GR" sz="1200" dirty="0">
                <a:latin typeface="+mn-lt"/>
              </a:rPr>
              <a:t> Αυξημένες μιτώσεις</a:t>
            </a:r>
          </a:p>
          <a:p>
            <a:pPr algn="l" eaLnBrk="1" hangingPunct="1">
              <a:spcBef>
                <a:spcPct val="50000"/>
              </a:spcBef>
              <a:buFontTx/>
              <a:buBlip>
                <a:blip r:embed="rId7"/>
              </a:buBlip>
            </a:pPr>
            <a:r>
              <a:rPr lang="el-GR" altLang="el-GR" sz="1200" dirty="0">
                <a:latin typeface="+mn-lt"/>
              </a:rPr>
              <a:t> Ροζέτες </a:t>
            </a:r>
            <a:r>
              <a:rPr lang="en-US" altLang="el-GR" sz="1200" dirty="0">
                <a:latin typeface="+mn-lt"/>
              </a:rPr>
              <a:t>Homer-Wright</a:t>
            </a:r>
            <a:r>
              <a:rPr lang="el-GR" altLang="el-GR" sz="1200" dirty="0">
                <a:latin typeface="+mn-lt"/>
              </a:rPr>
              <a:t> (συνηγορητικό νευρικής διαφοροποίησης)</a:t>
            </a:r>
            <a:endParaRPr lang="en-US" altLang="el-GR" sz="1200" dirty="0">
              <a:latin typeface="+mn-lt"/>
            </a:endParaRPr>
          </a:p>
          <a:p>
            <a:pPr algn="l" eaLnBrk="1" hangingPunct="1">
              <a:spcBef>
                <a:spcPct val="50000"/>
              </a:spcBef>
              <a:buFontTx/>
              <a:buBlip>
                <a:blip r:embed="rId7"/>
              </a:buBlip>
            </a:pPr>
            <a:r>
              <a:rPr lang="en-US" altLang="el-GR" sz="1200" dirty="0">
                <a:latin typeface="+mn-lt"/>
              </a:rPr>
              <a:t> CD99</a:t>
            </a:r>
            <a:r>
              <a:rPr lang="el-GR" altLang="el-GR" sz="1200" dirty="0">
                <a:latin typeface="+mn-lt"/>
              </a:rPr>
              <a:t>, </a:t>
            </a:r>
            <a:r>
              <a:rPr lang="en-US" altLang="el-GR" sz="1200" dirty="0">
                <a:latin typeface="+mn-lt"/>
              </a:rPr>
              <a:t>Fli-1, ERG</a:t>
            </a:r>
          </a:p>
          <a:p>
            <a:pPr algn="l" eaLnBrk="1" hangingPunct="1">
              <a:spcBef>
                <a:spcPct val="50000"/>
              </a:spcBef>
              <a:buFontTx/>
              <a:buBlip>
                <a:blip r:embed="rId7"/>
              </a:buBlip>
            </a:pPr>
            <a:r>
              <a:rPr lang="en-US" altLang="el-GR" sz="1200" dirty="0">
                <a:latin typeface="+mn-lt"/>
              </a:rPr>
              <a:t> </a:t>
            </a:r>
            <a:r>
              <a:rPr lang="el-GR" altLang="el-GR" sz="1200" dirty="0">
                <a:latin typeface="+mn-lt"/>
              </a:rPr>
              <a:t>Διαμετάθεση </a:t>
            </a:r>
            <a:r>
              <a:rPr lang="en-US" altLang="el-GR" sz="1200" dirty="0">
                <a:latin typeface="+mn-lt"/>
              </a:rPr>
              <a:t>t(11;22)(q24;q12)</a:t>
            </a:r>
            <a:endParaRPr lang="el-GR" altLang="el-GR" sz="12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206559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Σάρκωμα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Ewing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ιστολογικά ευρήματα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143000" y="4038600"/>
            <a:ext cx="3554397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nl-NL" sz="1200" dirty="0"/>
              <a:t>t(11;22)(q24;q12)	EWSR1-FLI1	85%</a:t>
            </a:r>
          </a:p>
          <a:p>
            <a:pPr>
              <a:lnSpc>
                <a:spcPct val="110000"/>
              </a:lnSpc>
            </a:pPr>
            <a:r>
              <a:rPr lang="en-US" altLang="nl-NL" sz="1200" dirty="0"/>
              <a:t>t(21;22)(q22;q12)	EWSR1-ERG	10%</a:t>
            </a:r>
          </a:p>
          <a:p>
            <a:pPr>
              <a:lnSpc>
                <a:spcPct val="110000"/>
              </a:lnSpc>
            </a:pPr>
            <a:r>
              <a:rPr lang="en-US" altLang="nl-NL" sz="1200" dirty="0"/>
              <a:t>t(7;22)(q22;q12)	EWSR1-ETV1	&lt;1%</a:t>
            </a:r>
          </a:p>
          <a:p>
            <a:pPr>
              <a:lnSpc>
                <a:spcPct val="110000"/>
              </a:lnSpc>
            </a:pPr>
            <a:r>
              <a:rPr lang="en-US" altLang="nl-NL" sz="1200" dirty="0"/>
              <a:t>t(17;22)(q12;q12)	EWSR1-ETV4	&lt;1%</a:t>
            </a:r>
          </a:p>
          <a:p>
            <a:pPr>
              <a:lnSpc>
                <a:spcPct val="110000"/>
              </a:lnSpc>
            </a:pPr>
            <a:r>
              <a:rPr lang="en-US" altLang="nl-NL" sz="1200" dirty="0"/>
              <a:t>t(2;22)(q33;q12)	EWSR1-FEV	&lt;1%</a:t>
            </a:r>
          </a:p>
          <a:p>
            <a:pPr>
              <a:lnSpc>
                <a:spcPct val="110000"/>
              </a:lnSpc>
            </a:pPr>
            <a:endParaRPr lang="en-US" altLang="nl-NL" sz="1200" dirty="0"/>
          </a:p>
          <a:p>
            <a:pPr>
              <a:lnSpc>
                <a:spcPct val="110000"/>
              </a:lnSpc>
              <a:buFontTx/>
              <a:buNone/>
            </a:pPr>
            <a:endParaRPr lang="en-US" altLang="nl-NL" sz="1200" dirty="0"/>
          </a:p>
          <a:p>
            <a:pPr>
              <a:lnSpc>
                <a:spcPct val="110000"/>
              </a:lnSpc>
              <a:buFontTx/>
              <a:buNone/>
            </a:pPr>
            <a:endParaRPr lang="en-US" altLang="nl-NL" sz="1200" dirty="0"/>
          </a:p>
        </p:txBody>
      </p:sp>
    </p:spTree>
    <p:extLst>
      <p:ext uri="{BB962C8B-B14F-4D97-AF65-F5344CB8AC3E}">
        <p14:creationId xmlns="" xmlns:p14="http://schemas.microsoft.com/office/powerpoint/2010/main" val="2017687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143000" y="150431"/>
            <a:ext cx="678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Οστεοκλαστικού τύπου πολυπύρηνα γιγαντοκύτταρα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89" y="1219200"/>
            <a:ext cx="4588788" cy="292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8314" y="3124200"/>
            <a:ext cx="297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6"/>
              </a:buBlip>
            </a:pPr>
            <a:r>
              <a:rPr lang="el-GR" sz="1200" dirty="0"/>
              <a:t>Δε θεωρούνται νεοπλασματικά, ωστόσο είναι ζημιογόνα</a:t>
            </a:r>
          </a:p>
          <a:p>
            <a:pPr marL="171450" indent="-171450">
              <a:buBlip>
                <a:blip r:embed="rId6"/>
              </a:buBlip>
            </a:pPr>
            <a:r>
              <a:rPr lang="el-GR" sz="1200" dirty="0"/>
              <a:t>Συνοδεύουν πολλές αλλοιώσεις των οστών</a:t>
            </a:r>
          </a:p>
          <a:p>
            <a:pPr marL="171450" indent="-171450">
              <a:buBlip>
                <a:blip r:embed="rId6"/>
              </a:buBlip>
            </a:pPr>
            <a:r>
              <a:rPr lang="el-GR" sz="1200" dirty="0"/>
              <a:t>Ο μηχανισμός χημειοταξίας είναι το μονοπάτι του </a:t>
            </a:r>
            <a:r>
              <a:rPr lang="en-US" sz="1200" dirty="0"/>
              <a:t>RANK</a:t>
            </a:r>
            <a:r>
              <a:rPr lang="el-GR" sz="1200" dirty="0"/>
              <a:t>/</a:t>
            </a:r>
            <a:r>
              <a:rPr lang="en-US" sz="1200" dirty="0"/>
              <a:t>RANK-L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33489" y="4567297"/>
            <a:ext cx="8386711" cy="2062103"/>
            <a:chOff x="263035" y="4494074"/>
            <a:chExt cx="8386711" cy="2062103"/>
          </a:xfrm>
        </p:grpSpPr>
        <p:grpSp>
          <p:nvGrpSpPr>
            <p:cNvPr id="4" name="Group 3"/>
            <p:cNvGrpSpPr/>
            <p:nvPr/>
          </p:nvGrpSpPr>
          <p:grpSpPr>
            <a:xfrm>
              <a:off x="263035" y="4494074"/>
              <a:ext cx="8386711" cy="1754326"/>
              <a:chOff x="263035" y="4113937"/>
              <a:chExt cx="8386711" cy="1754326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263035" y="4113937"/>
                <a:ext cx="291063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>
                    <a:solidFill>
                      <a:srgbClr val="FF0000"/>
                    </a:solidFill>
                  </a:rPr>
                  <a:t>ΚΑΛΟΗΘΕΙΣ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Γιγαντοκυτταρική αλλοίωση μικρών οστών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Νόσος </a:t>
                </a:r>
                <a:r>
                  <a:rPr lang="en-US" sz="1200" dirty="0"/>
                  <a:t>Paget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«Φαιός» όγκος υπεπαραθυρεοειδισμού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Μη οστεοποιούμενο ίνωμα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Κεντρικό γιγαντοκυτταρικό κοκκίωμα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Χερουβισμός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Οστεοειδές οστέωμα</a:t>
                </a:r>
                <a:endParaRPr lang="en-US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261562" y="4113937"/>
                <a:ext cx="29106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>
                    <a:solidFill>
                      <a:srgbClr val="FF0000"/>
                    </a:solidFill>
                  </a:rPr>
                  <a:t>ΕΝΔΙΑΜΕΣΗΣ ΣΥΜΠΕΡΙΦΟΡΑΣ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Γιγαντοκυτταρικός όγκος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Χονδρομυξοειδές ίνωμα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Χονδροβλάστωμα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Ανευρυσματική κύστη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Οστεοβλάστωμα</a:t>
                </a:r>
                <a:endParaRPr lang="en-US" sz="12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739108" y="4113937"/>
                <a:ext cx="29106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>
                    <a:solidFill>
                      <a:srgbClr val="FF0000"/>
                    </a:solidFill>
                  </a:rPr>
                  <a:t>ΚΑΚΟΗΘΕΙΣ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Κακοήθης γιγαντοκυτταρικός όγκος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Μεταστάσεις πλούσιες σε γιγαντοκύτταρα</a:t>
                </a:r>
              </a:p>
              <a:p>
                <a:pPr marL="171450" indent="-171450">
                  <a:buBlip>
                    <a:blip r:embed="rId6"/>
                  </a:buBlip>
                </a:pPr>
                <a:r>
                  <a:rPr lang="el-GR" sz="1200" dirty="0"/>
                  <a:t>Οστεοσάρκωμα πλούσιο σε γιγαντοκύτταρα</a:t>
                </a:r>
                <a:endParaRPr lang="en-US" sz="1200" dirty="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566126" y="6248400"/>
              <a:ext cx="5077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>
                  <a:solidFill>
                    <a:srgbClr val="FF0000"/>
                  </a:solidFill>
                </a:rPr>
                <a:t>Οι περισσότερες και πιο συχνές βλάβες δεν είναι κακοήθεις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3" y="1086627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1287"/>
            <a:ext cx="2514600" cy="216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4167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14 - TextBox"/>
          <p:cNvSpPr txBox="1"/>
          <p:nvPr/>
        </p:nvSpPr>
        <p:spPr>
          <a:xfrm>
            <a:off x="2895600" y="1295400"/>
            <a:ext cx="25908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rgbClr val="FF0000"/>
                </a:solidFill>
              </a:rPr>
              <a:t>Χόνδρος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381000" y="2133600"/>
            <a:ext cx="804672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l-GR" dirty="0"/>
              <a:t>Υαλοειδής	</a:t>
            </a:r>
            <a:r>
              <a:rPr lang="en-US" dirty="0"/>
              <a:t>                  </a:t>
            </a:r>
            <a:r>
              <a:rPr lang="el-GR" dirty="0"/>
              <a:t>Ινώδης	</a:t>
            </a:r>
            <a:r>
              <a:rPr lang="en-US" dirty="0"/>
              <a:t>               </a:t>
            </a:r>
            <a:r>
              <a:rPr lang="el-GR" dirty="0"/>
              <a:t>Ελαστικός</a:t>
            </a:r>
            <a:r>
              <a:rPr lang="en-US" dirty="0"/>
              <a:t>     </a:t>
            </a:r>
            <a:r>
              <a:rPr lang="el-GR" dirty="0"/>
              <a:t>	«</a:t>
            </a:r>
            <a:r>
              <a:rPr lang="el-GR" dirty="0" err="1"/>
              <a:t>Μυξοειδής</a:t>
            </a:r>
            <a:r>
              <a:rPr lang="el-GR" dirty="0"/>
              <a:t>»</a:t>
            </a:r>
          </a:p>
        </p:txBody>
      </p:sp>
      <p:sp>
        <p:nvSpPr>
          <p:cNvPr id="17" name="16 - TextBox"/>
          <p:cNvSpPr txBox="1"/>
          <p:nvPr/>
        </p:nvSpPr>
        <p:spPr>
          <a:xfrm>
            <a:off x="381000" y="5117068"/>
            <a:ext cx="804672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Αρθρικές επιφάνειες	Μηνίσκοι		Ους		Νεοπλάσματα</a:t>
            </a:r>
          </a:p>
        </p:txBody>
      </p:sp>
      <p:pic>
        <p:nvPicPr>
          <p:cNvPr id="6147" name="Picture 3" descr="ÎÏÎ¿ÏÎ­Î»ÎµÏÎ¼Î± ÎµÎ¹ÎºÏÎ½Î±Ï Î³Î¹Î± articular surfa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007836"/>
            <a:ext cx="1905000" cy="1411764"/>
          </a:xfrm>
          <a:prstGeom prst="rect">
            <a:avLst/>
          </a:prstGeom>
          <a:noFill/>
        </p:spPr>
      </p:pic>
      <p:pic>
        <p:nvPicPr>
          <p:cNvPr id="6149" name="Picture 5" descr="Î£ÏÎµÏÎ¹ÎºÎ® ÎµÎ¹ÎºÏÎ½Î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2941637"/>
            <a:ext cx="1661504" cy="1782763"/>
          </a:xfrm>
          <a:prstGeom prst="rect">
            <a:avLst/>
          </a:prstGeom>
          <a:noFill/>
        </p:spPr>
      </p:pic>
      <p:pic>
        <p:nvPicPr>
          <p:cNvPr id="6151" name="Picture 7" descr="ÎÏÎ¿ÏÎ­Î»ÎµÏÎ¼Î± ÎµÎ¹ÎºÏÎ½Î±Ï Î³Î¹Î± pinna of e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2819400"/>
            <a:ext cx="1905000" cy="1905000"/>
          </a:xfrm>
          <a:prstGeom prst="rect">
            <a:avLst/>
          </a:prstGeom>
          <a:noFill/>
        </p:spPr>
      </p:pic>
      <p:pic>
        <p:nvPicPr>
          <p:cNvPr id="6155" name="Picture 11" descr="C:\Users\George\Desktop\chondrosarcoma.jpg"/>
          <p:cNvPicPr>
            <a:picLocks noChangeAspect="1" noChangeArrowheads="1"/>
          </p:cNvPicPr>
          <p:nvPr/>
        </p:nvPicPr>
        <p:blipFill>
          <a:blip r:embed="rId8" cstate="print"/>
          <a:srcRect t="6417"/>
          <a:stretch>
            <a:fillRect/>
          </a:stretch>
        </p:blipFill>
        <p:spPr bwMode="auto">
          <a:xfrm>
            <a:off x="6832879" y="2667000"/>
            <a:ext cx="1549121" cy="2057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143000" y="206559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Α. Χονδροβλαστικά νεοπλάσματα</a:t>
            </a:r>
          </a:p>
        </p:txBody>
      </p:sp>
    </p:spTree>
    <p:extLst>
      <p:ext uri="{BB962C8B-B14F-4D97-AF65-F5344CB8AC3E}">
        <p14:creationId xmlns="" xmlns:p14="http://schemas.microsoft.com/office/powerpoint/2010/main" val="1044334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Χονδροσάρκωμα – θεραπεία - επιβίωση</a:t>
            </a:r>
          </a:p>
        </p:txBody>
      </p:sp>
      <p:pic>
        <p:nvPicPr>
          <p:cNvPr id="12" name="Picture 13" descr="08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3543300"/>
            <a:ext cx="1676400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1" descr="05-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1676400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5" descr="schema kraakbe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82" t="13884" r="12862" b="66061"/>
          <a:stretch>
            <a:fillRect/>
          </a:stretch>
        </p:blipFill>
        <p:spPr bwMode="auto">
          <a:xfrm>
            <a:off x="914400" y="9906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6"/>
          <p:cNvSpPr>
            <a:spLocks noChangeShapeType="1"/>
          </p:cNvSpPr>
          <p:nvPr/>
        </p:nvSpPr>
        <p:spPr bwMode="auto">
          <a:xfrm flipH="1">
            <a:off x="3124200" y="914400"/>
            <a:ext cx="22225" cy="426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5029200" y="914400"/>
            <a:ext cx="0" cy="426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400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719451" y="2872711"/>
            <a:ext cx="8473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nl-NL" sz="1200" dirty="0">
                <a:solidFill>
                  <a:srgbClr val="111166"/>
                </a:solidFill>
                <a:latin typeface="Arial" pitchFamily="34" charset="0"/>
                <a:cs typeface="Arial" pitchFamily="34" charset="0"/>
              </a:rPr>
              <a:t>Καλόηθες</a:t>
            </a:r>
            <a:endParaRPr lang="nl-NL" altLang="nl-NL" sz="1200" dirty="0">
              <a:solidFill>
                <a:srgbClr val="1111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238112" y="2780378"/>
            <a:ext cx="17359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nl-NL" sz="1200" dirty="0">
                <a:solidFill>
                  <a:srgbClr val="111166"/>
                </a:solidFill>
                <a:latin typeface="Arial" pitchFamily="34" charset="0"/>
                <a:cs typeface="Arial" pitchFamily="34" charset="0"/>
              </a:rPr>
              <a:t>Ενδιάμεσης βιολογικής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nl-NL" sz="1200" dirty="0">
                <a:solidFill>
                  <a:srgbClr val="111166"/>
                </a:solidFill>
                <a:latin typeface="Arial" pitchFamily="34" charset="0"/>
                <a:cs typeface="Arial" pitchFamily="34" charset="0"/>
              </a:rPr>
              <a:t>συμπεριφοράς </a:t>
            </a:r>
            <a:endParaRPr lang="nl-NL" altLang="nl-NL" sz="1200" dirty="0">
              <a:solidFill>
                <a:srgbClr val="1111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380128" y="2826544"/>
            <a:ext cx="8477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nl-NL" sz="1200" dirty="0">
                <a:solidFill>
                  <a:srgbClr val="111166"/>
                </a:solidFill>
                <a:latin typeface="Arial" pitchFamily="34" charset="0"/>
                <a:cs typeface="Arial" pitchFamily="34" charset="0"/>
              </a:rPr>
              <a:t>Κακόηθες</a:t>
            </a:r>
            <a:endParaRPr lang="nl-NL" altLang="nl-NL" sz="1200" dirty="0">
              <a:solidFill>
                <a:srgbClr val="1111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6" descr="Pictur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085" t="9166" r="17107" b="78477"/>
          <a:stretch>
            <a:fillRect/>
          </a:stretch>
        </p:blipFill>
        <p:spPr bwMode="auto">
          <a:xfrm>
            <a:off x="6858000" y="3527425"/>
            <a:ext cx="155575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228600" y="5230813"/>
            <a:ext cx="8686800" cy="779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10ετής επιβίωση     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  <a:latin typeface="Arial" pitchFamily="34" charset="0"/>
              </a:rPr>
              <a:t>100%		83%		64%		29%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Μεταστάσεις</a:t>
            </a:r>
            <a:r>
              <a:rPr lang="nl-NL" altLang="nl-NL" sz="1800" kern="0" dirty="0">
                <a:solidFill>
                  <a:srgbClr val="111166"/>
                </a:solidFill>
                <a:latin typeface="Arial" pitchFamily="34" charset="0"/>
              </a:rPr>
              <a:t>           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  <a:latin typeface="Arial" pitchFamily="34" charset="0"/>
              </a:rPr>
              <a:t>0%	 	 0%		10%		71%</a:t>
            </a:r>
          </a:p>
        </p:txBody>
      </p:sp>
      <p:pic>
        <p:nvPicPr>
          <p:cNvPr id="22" name="Picture 24" descr="CS micro"/>
          <p:cNvPicPr>
            <a:picLocks noChangeAspect="1" noChangeArrowheads="1"/>
          </p:cNvPicPr>
          <p:nvPr/>
        </p:nvPicPr>
        <p:blipFill>
          <a:blip r:embed="rId9" cstate="print">
            <a:lum brigh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3541713"/>
            <a:ext cx="1520825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228600" y="6078538"/>
            <a:ext cx="8686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Θεραπεία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  <a:latin typeface="Arial" pitchFamily="34" charset="0"/>
              </a:rPr>
              <a:t>	</a:t>
            </a:r>
            <a:r>
              <a:rPr lang="el-GR" altLang="nl-NL" sz="1800" kern="0" dirty="0">
                <a:solidFill>
                  <a:srgbClr val="111166"/>
                </a:solidFill>
                <a:latin typeface="Arial" pitchFamily="34" charset="0"/>
              </a:rPr>
              <a:t> π</a:t>
            </a: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  <a:latin typeface="Arial" pitchFamily="34" charset="0"/>
              </a:rPr>
              <a:t>αρακολούθηση/απόξεση        </a:t>
            </a:r>
            <a:r>
              <a:rPr kumimoji="0" lang="nl-NL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  <a:latin typeface="Arial" pitchFamily="34" charset="0"/>
              </a:rPr>
              <a:t>  </a:t>
            </a:r>
            <a:r>
              <a:rPr lang="el-GR" altLang="nl-NL" sz="1400" kern="0" dirty="0">
                <a:solidFill>
                  <a:srgbClr val="111166"/>
                </a:solidFill>
                <a:latin typeface="Arial" pitchFamily="34" charset="0"/>
              </a:rPr>
              <a:t>απόξεση</a:t>
            </a:r>
            <a:r>
              <a:rPr kumimoji="0" lang="nl-NL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  <a:latin typeface="Arial" pitchFamily="34" charset="0"/>
              </a:rPr>
              <a:t>    </a:t>
            </a:r>
            <a:r>
              <a:rPr kumimoji="0" lang="nl-NL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  <a:latin typeface="Arial" pitchFamily="34" charset="0"/>
              </a:rPr>
              <a:t>            	    </a:t>
            </a: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  <a:latin typeface="Arial" pitchFamily="34" charset="0"/>
              </a:rPr>
              <a:t>      </a:t>
            </a:r>
            <a:r>
              <a:rPr kumimoji="0" lang="nl-NL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  <a:latin typeface="Arial" pitchFamily="34" charset="0"/>
              </a:rPr>
              <a:t>en bloc </a:t>
            </a: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  <a:latin typeface="Arial" pitchFamily="34" charset="0"/>
              </a:rPr>
              <a:t>εκτομή</a:t>
            </a:r>
            <a:endParaRPr kumimoji="0" lang="nl-NL" altLang="nl-NL" sz="1400" b="0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3235048" y="1420813"/>
            <a:ext cx="1665842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charset="0"/>
              </a:rPr>
              <a:t>ACT (CS1)</a:t>
            </a:r>
            <a:endParaRPr kumimoji="0" lang="en-GB" altLang="nl-NL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638800" y="5192398"/>
            <a:ext cx="762000" cy="46593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Oval 24"/>
          <p:cNvSpPr/>
          <p:nvPr/>
        </p:nvSpPr>
        <p:spPr>
          <a:xfrm>
            <a:off x="7444299" y="5180013"/>
            <a:ext cx="762000" cy="46593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7059747" y="6428612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Adopted by J.V.M.G. </a:t>
            </a:r>
            <a:r>
              <a:rPr lang="en-US" sz="1000" dirty="0" err="1"/>
              <a:t>Bovee</a:t>
            </a:r>
            <a:endParaRPr lang="el-GR" sz="1000" dirty="0"/>
          </a:p>
        </p:txBody>
      </p:sp>
    </p:spTree>
    <p:extLst>
      <p:ext uri="{BB962C8B-B14F-4D97-AF65-F5344CB8AC3E}">
        <p14:creationId xmlns="" xmlns:p14="http://schemas.microsoft.com/office/powerpoint/2010/main" val="3705274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4_IMA_06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99" y="33069"/>
            <a:ext cx="5075387" cy="3383280"/>
          </a:xfrm>
          <a:prstGeom prst="rect">
            <a:avLst/>
          </a:prstGeom>
        </p:spPr>
      </p:pic>
      <p:pic>
        <p:nvPicPr>
          <p:cNvPr id="11" name="Picture 10" descr="2014_IMA_07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500" y="457201"/>
            <a:ext cx="3749040" cy="5622755"/>
          </a:xfrm>
          <a:prstGeom prst="rect">
            <a:avLst/>
          </a:prstGeom>
        </p:spPr>
      </p:pic>
      <p:pic>
        <p:nvPicPr>
          <p:cNvPr id="1026" name="Picture 2" descr="E:\102_MY PICTURES\2014 PHOTOS\2014_IMA_0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" y="3444964"/>
            <a:ext cx="5075388" cy="3382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96240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87" y="914400"/>
            <a:ext cx="607351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01926" y="3657601"/>
            <a:ext cx="1671860" cy="2998156"/>
            <a:chOff x="801926" y="3657601"/>
            <a:chExt cx="1671860" cy="2998156"/>
          </a:xfrm>
        </p:grpSpPr>
        <p:sp>
          <p:nvSpPr>
            <p:cNvPr id="7" name="TextBox 6"/>
            <p:cNvSpPr txBox="1"/>
            <p:nvPr/>
          </p:nvSpPr>
          <p:spPr>
            <a:xfrm>
              <a:off x="952500" y="6409536"/>
              <a:ext cx="1143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Osteochondroma</a:t>
              </a:r>
              <a:endParaRPr lang="el-GR" sz="1000" dirty="0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926" y="3657601"/>
              <a:ext cx="1671860" cy="2718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522894" y="3657601"/>
            <a:ext cx="1676399" cy="2998155"/>
            <a:chOff x="3522894" y="3657601"/>
            <a:chExt cx="1676399" cy="2998155"/>
          </a:xfrm>
        </p:grpSpPr>
        <p:sp>
          <p:nvSpPr>
            <p:cNvPr id="11" name="TextBox 10"/>
            <p:cNvSpPr txBox="1"/>
            <p:nvPr/>
          </p:nvSpPr>
          <p:spPr>
            <a:xfrm>
              <a:off x="3810000" y="6409535"/>
              <a:ext cx="1143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Osteosarcoma</a:t>
              </a:r>
              <a:endParaRPr lang="el-GR" sz="1000" dirty="0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0523" b="16007"/>
            <a:stretch/>
          </p:blipFill>
          <p:spPr bwMode="auto">
            <a:xfrm rot="16200000">
              <a:off x="3006431" y="4174064"/>
              <a:ext cx="2709326" cy="1676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248400" y="3657600"/>
            <a:ext cx="1752600" cy="2948704"/>
            <a:chOff x="6248400" y="3657600"/>
            <a:chExt cx="1752600" cy="2948704"/>
          </a:xfrm>
        </p:grpSpPr>
        <p:sp>
          <p:nvSpPr>
            <p:cNvPr id="12" name="TextBox 11"/>
            <p:cNvSpPr txBox="1"/>
            <p:nvPr/>
          </p:nvSpPr>
          <p:spPr>
            <a:xfrm>
              <a:off x="6248400" y="6360083"/>
              <a:ext cx="1676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Giant cell </a:t>
              </a:r>
              <a:r>
                <a:rPr lang="en-US" sz="1000" dirty="0" err="1"/>
                <a:t>tumour</a:t>
              </a:r>
              <a:endParaRPr lang="el-GR" sz="1000" dirty="0"/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185" t="15163" r="54595" b="22112"/>
            <a:stretch/>
          </p:blipFill>
          <p:spPr bwMode="auto">
            <a:xfrm>
              <a:off x="6248400" y="3657600"/>
              <a:ext cx="1752600" cy="270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1344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9330" name="Picture 2" descr="Soft Tissue and Bone Tumours (Medicine): 9789283245025: Medicine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3429000" cy="4340506"/>
          </a:xfrm>
          <a:prstGeom prst="rect">
            <a:avLst/>
          </a:prstGeom>
          <a:noFill/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4" cstate="print"/>
          <a:srcRect l="2500" t="18889" r="18125" b="8889"/>
          <a:stretch>
            <a:fillRect/>
          </a:stretch>
        </p:blipFill>
        <p:spPr bwMode="auto">
          <a:xfrm>
            <a:off x="3733800" y="3226370"/>
            <a:ext cx="5370008" cy="274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4038600" y="17526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 smtClean="0"/>
              <a:t>20</a:t>
            </a:r>
            <a:r>
              <a:rPr lang="en-US" sz="4400" dirty="0" smtClean="0"/>
              <a:t>20</a:t>
            </a:r>
            <a:r>
              <a:rPr lang="el-GR" sz="4400" dirty="0" smtClean="0"/>
              <a:t> </a:t>
            </a:r>
            <a:r>
              <a:rPr lang="el-GR" sz="4400" dirty="0"/>
              <a:t>- 5</a:t>
            </a:r>
            <a:r>
              <a:rPr lang="el-GR" sz="4400" baseline="30000" dirty="0"/>
              <a:t>η</a:t>
            </a:r>
            <a:r>
              <a:rPr lang="el-GR" sz="4400" dirty="0"/>
              <a:t> ΕΚΔΟΣΗ</a:t>
            </a:r>
          </a:p>
        </p:txBody>
      </p:sp>
      <p:pic>
        <p:nvPicPr>
          <p:cNvPr id="5" name="Picture 7" descr="Untitled-1remastered final">
            <a:extLst>
              <a:ext uri="{FF2B5EF4-FFF2-40B4-BE49-F238E27FC236}">
                <a16:creationId xmlns="" xmlns:a16="http://schemas.microsoft.com/office/drawing/2014/main" id="{9D8DFA3F-9C24-4FE0-B751-58B3FCC9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>
            <a:extLst>
              <a:ext uri="{FF2B5EF4-FFF2-40B4-BE49-F238E27FC236}">
                <a16:creationId xmlns="" xmlns:a16="http://schemas.microsoft.com/office/drawing/2014/main" id="{3AB5A125-D9CC-4C72-BD10-1ACE26F3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A377C5B-00FB-431A-E3ED-0882E7F3E79C}"/>
              </a:ext>
            </a:extLst>
          </p:cNvPr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Ταξινόμηση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</p:spTree>
    <p:extLst>
      <p:ext uri="{BB962C8B-B14F-4D97-AF65-F5344CB8AC3E}">
        <p14:creationId xmlns="" xmlns:p14="http://schemas.microsoft.com/office/powerpoint/2010/main" val="40326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410" name="Picture 2" descr="E:\scan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57" y="914400"/>
            <a:ext cx="6073922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Ταξινόμηση όγκων οστών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WHO 2013</a:t>
            </a: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9281" y="4283103"/>
            <a:ext cx="1493837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90457" y="1653099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ounded Rectangle 9"/>
          <p:cNvSpPr/>
          <p:nvPr/>
        </p:nvSpPr>
        <p:spPr>
          <a:xfrm>
            <a:off x="590457" y="3520314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ounded Rectangle 10"/>
          <p:cNvSpPr/>
          <p:nvPr/>
        </p:nvSpPr>
        <p:spPr>
          <a:xfrm>
            <a:off x="590457" y="4924485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Rounded Rectangle 11"/>
          <p:cNvSpPr/>
          <p:nvPr/>
        </p:nvSpPr>
        <p:spPr>
          <a:xfrm>
            <a:off x="590457" y="5396799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ounded Rectangle 12"/>
          <p:cNvSpPr/>
          <p:nvPr/>
        </p:nvSpPr>
        <p:spPr>
          <a:xfrm>
            <a:off x="590457" y="5861556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ounded Rectangle 13"/>
          <p:cNvSpPr/>
          <p:nvPr/>
        </p:nvSpPr>
        <p:spPr>
          <a:xfrm>
            <a:off x="590457" y="6090156"/>
            <a:ext cx="1554480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ounded Rectangle 14"/>
          <p:cNvSpPr/>
          <p:nvPr/>
        </p:nvSpPr>
        <p:spPr>
          <a:xfrm>
            <a:off x="3717429" y="937071"/>
            <a:ext cx="2468880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ounded Rectangle 15"/>
          <p:cNvSpPr/>
          <p:nvPr/>
        </p:nvSpPr>
        <p:spPr>
          <a:xfrm>
            <a:off x="3717429" y="1403541"/>
            <a:ext cx="2468880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Rounded Rectangle 16"/>
          <p:cNvSpPr/>
          <p:nvPr/>
        </p:nvSpPr>
        <p:spPr>
          <a:xfrm>
            <a:off x="3717429" y="1883412"/>
            <a:ext cx="2468880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Rounded Rectangle 17"/>
          <p:cNvSpPr/>
          <p:nvPr/>
        </p:nvSpPr>
        <p:spPr>
          <a:xfrm>
            <a:off x="3717429" y="2584956"/>
            <a:ext cx="2468880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Rounded Rectangle 18"/>
          <p:cNvSpPr/>
          <p:nvPr/>
        </p:nvSpPr>
        <p:spPr>
          <a:xfrm>
            <a:off x="3717429" y="3289017"/>
            <a:ext cx="2468880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Rounded Rectangle 19"/>
          <p:cNvSpPr/>
          <p:nvPr/>
        </p:nvSpPr>
        <p:spPr>
          <a:xfrm>
            <a:off x="3717429" y="4454055"/>
            <a:ext cx="2606040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Rounded Rectangle 20"/>
          <p:cNvSpPr/>
          <p:nvPr/>
        </p:nvSpPr>
        <p:spPr>
          <a:xfrm>
            <a:off x="3717429" y="4685985"/>
            <a:ext cx="2468880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95180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0" y="206559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Συνεργασία μεταξύ ειδικοτήτων</a:t>
            </a:r>
          </a:p>
        </p:txBody>
      </p:sp>
      <p:sp>
        <p:nvSpPr>
          <p:cNvPr id="26" name="2 - TextBox"/>
          <p:cNvSpPr txBox="1">
            <a:spLocks noChangeArrowheads="1"/>
          </p:cNvSpPr>
          <p:nvPr/>
        </p:nvSpPr>
        <p:spPr bwMode="auto">
          <a:xfrm>
            <a:off x="76200" y="1761777"/>
            <a:ext cx="479424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solidFill>
                  <a:prstClr val="black"/>
                </a:solidFill>
                <a:latin typeface="Calibri"/>
                <a:cs typeface="Arial" charset="0"/>
              </a:rPr>
              <a:t>Στα νεοπλάσματα των οστών, δεν εννοείται: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l-GR" sz="1400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l-GR" altLang="el-GR" sz="1400" dirty="0">
                <a:solidFill>
                  <a:prstClr val="black"/>
                </a:solidFill>
                <a:latin typeface="Calibri"/>
                <a:cs typeface="Arial" charset="0"/>
              </a:rPr>
              <a:t> ιστολογική διάγνωση </a:t>
            </a:r>
            <a:r>
              <a:rPr lang="el-GR" altLang="el-GR" sz="1400" b="1" dirty="0">
                <a:solidFill>
                  <a:prstClr val="black"/>
                </a:solidFill>
                <a:latin typeface="Calibri"/>
                <a:cs typeface="Arial" charset="0"/>
              </a:rPr>
              <a:t>(ιστοπαθολόγος)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l-GR" altLang="el-GR" sz="1400" b="1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el-GR" altLang="el-GR" sz="1400" dirty="0">
                <a:solidFill>
                  <a:prstClr val="black"/>
                </a:solidFill>
                <a:latin typeface="Calibri"/>
                <a:cs typeface="Arial" charset="0"/>
              </a:rPr>
              <a:t>χωρίς κλινικές πληροφορίες </a:t>
            </a:r>
            <a:r>
              <a:rPr lang="el-GR" altLang="el-GR" sz="1400" b="1" dirty="0">
                <a:solidFill>
                  <a:prstClr val="black"/>
                </a:solidFill>
                <a:latin typeface="Calibri"/>
                <a:cs typeface="Arial" charset="0"/>
              </a:rPr>
              <a:t>(ορθοπαιδικός χειρουργός)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r>
              <a:rPr lang="el-GR" altLang="el-GR" sz="1400" b="1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el-GR" altLang="el-GR" sz="1400" dirty="0">
                <a:solidFill>
                  <a:prstClr val="black"/>
                </a:solidFill>
                <a:latin typeface="Calibri"/>
                <a:cs typeface="Arial" charset="0"/>
              </a:rPr>
              <a:t>και απεικονιστική συνεκτίμηση </a:t>
            </a:r>
            <a:r>
              <a:rPr lang="el-GR" altLang="el-GR" sz="1400" b="1" dirty="0">
                <a:solidFill>
                  <a:prstClr val="black"/>
                </a:solidFill>
                <a:latin typeface="Calibri"/>
                <a:cs typeface="Arial" charset="0"/>
              </a:rPr>
              <a:t>(ακτινολόγος)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3"/>
              </a:buBlip>
            </a:pPr>
            <a:endParaRPr lang="el-GR" altLang="el-GR" sz="14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97215" y="1447800"/>
            <a:ext cx="4114800" cy="1496199"/>
            <a:chOff x="4343400" y="3124200"/>
            <a:chExt cx="4114800" cy="1496199"/>
          </a:xfrm>
        </p:grpSpPr>
        <p:grpSp>
          <p:nvGrpSpPr>
            <p:cNvPr id="8" name="Group 20"/>
            <p:cNvGrpSpPr/>
            <p:nvPr/>
          </p:nvGrpSpPr>
          <p:grpSpPr>
            <a:xfrm>
              <a:off x="5181600" y="3452812"/>
              <a:ext cx="2286000" cy="1042988"/>
              <a:chOff x="5614988" y="3117850"/>
              <a:chExt cx="2286000" cy="1042988"/>
            </a:xfrm>
          </p:grpSpPr>
          <p:sp>
            <p:nvSpPr>
              <p:cNvPr id="10" name="AutoShape 11"/>
              <p:cNvSpPr>
                <a:spLocks noChangeArrowheads="1"/>
              </p:cNvSpPr>
              <p:nvPr/>
            </p:nvSpPr>
            <p:spPr bwMode="auto">
              <a:xfrm>
                <a:off x="5719763" y="3117850"/>
                <a:ext cx="2089150" cy="936625"/>
              </a:xfrm>
              <a:prstGeom prst="triangle">
                <a:avLst>
                  <a:gd name="adj" fmla="val 50000"/>
                </a:avLst>
              </a:prstGeom>
              <a:noFill/>
              <a:ln w="2857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altLang="nl-NL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 flipV="1">
                <a:off x="5716588" y="3810000"/>
                <a:ext cx="700087" cy="24765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 flipH="1" flipV="1">
                <a:off x="7159625" y="3803650"/>
                <a:ext cx="625475" cy="23495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>
                <a:off x="6765925" y="3117850"/>
                <a:ext cx="1588" cy="40005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5740400" y="4160838"/>
                <a:ext cx="792163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Line 16"/>
              <p:cNvSpPr>
                <a:spLocks noChangeShapeType="1"/>
              </p:cNvSpPr>
              <p:nvPr/>
            </p:nvSpPr>
            <p:spPr bwMode="auto">
              <a:xfrm rot="10800000" flipV="1">
                <a:off x="7008813" y="4154488"/>
                <a:ext cx="795337" cy="158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Line 17"/>
              <p:cNvSpPr>
                <a:spLocks noChangeShapeType="1"/>
              </p:cNvSpPr>
              <p:nvPr/>
            </p:nvSpPr>
            <p:spPr bwMode="auto">
              <a:xfrm rot="10800000">
                <a:off x="7470775" y="3608388"/>
                <a:ext cx="430213" cy="37465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Line 18"/>
              <p:cNvSpPr>
                <a:spLocks noChangeShapeType="1"/>
              </p:cNvSpPr>
              <p:nvPr/>
            </p:nvSpPr>
            <p:spPr bwMode="auto">
              <a:xfrm rot="10800000" flipH="1" flipV="1">
                <a:off x="6958013" y="3146425"/>
                <a:ext cx="406400" cy="35718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5614988" y="3624263"/>
                <a:ext cx="412750" cy="384175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 rot="10800000" flipV="1">
                <a:off x="6116638" y="3155950"/>
                <a:ext cx="431800" cy="360363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867400" y="3124200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>
                  <a:solidFill>
                    <a:prstClr val="black"/>
                  </a:solidFill>
                </a:rPr>
                <a:t>Χειρουργός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43400" y="43434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>
                  <a:solidFill>
                    <a:prstClr val="black"/>
                  </a:solidFill>
                </a:rPr>
                <a:t>Ακτινολόγος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91400" y="4343400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>
                  <a:solidFill>
                    <a:prstClr val="black"/>
                  </a:solidFill>
                </a:rPr>
                <a:t>Παθ/τόμος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029325" y="3962872"/>
              <a:ext cx="609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Βλάβη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983287" y="3920679"/>
              <a:ext cx="655638" cy="312737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sp>
        <p:nvSpPr>
          <p:cNvPr id="27" name="26 - Ορθογώνιο"/>
          <p:cNvSpPr/>
          <p:nvPr/>
        </p:nvSpPr>
        <p:spPr>
          <a:xfrm>
            <a:off x="1143000" y="4267200"/>
            <a:ext cx="4322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“…</a:t>
            </a:r>
            <a:r>
              <a:rPr lang="el-GR" altLang="el-GR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Ο χειρουργός υποθέτει</a:t>
            </a:r>
            <a:r>
              <a:rPr lang="en-US" altLang="el-GR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 </a:t>
            </a:r>
            <a:r>
              <a:rPr lang="el-GR" altLang="el-GR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τη διάγνωση, ο απεικονιστής προτείνει διαφορική διάγνωση, ο </a:t>
            </a:r>
            <a:r>
              <a:rPr lang="el-GR" altLang="el-GR" b="1" i="1" u="sng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ιστοπαθολόγος</a:t>
            </a:r>
            <a:r>
              <a:rPr lang="el-GR" altLang="el-GR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 θέτει τη διάγνωση</a:t>
            </a:r>
            <a:r>
              <a:rPr lang="en-US" altLang="el-GR" b="1" i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…”</a:t>
            </a:r>
            <a:endParaRPr lang="el-GR" altLang="el-GR" b="1" i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charset="0"/>
            </a:endParaRPr>
          </a:p>
        </p:txBody>
      </p:sp>
      <p:pic>
        <p:nvPicPr>
          <p:cNvPr id="34" name="Picture 7" descr="Untitled-1remastered fi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 descr="untitl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890" y="3657600"/>
            <a:ext cx="2857500" cy="273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4083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Όγκοι οστών - επιδημιολογικά</a:t>
            </a:r>
          </a:p>
        </p:txBody>
      </p:sp>
      <p:sp>
        <p:nvSpPr>
          <p:cNvPr id="4" name="Rectangle 3"/>
          <p:cNvSpPr/>
          <p:nvPr/>
        </p:nvSpPr>
        <p:spPr>
          <a:xfrm>
            <a:off x="113355" y="1266885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200" b="1" u="sng" dirty="0">
                <a:cs typeface="Arial" panose="020B0604020202020204" pitchFamily="34" charset="0"/>
              </a:rPr>
              <a:t>Επιδημιολογικά δεδομένα:</a:t>
            </a:r>
          </a:p>
          <a:p>
            <a:endParaRPr lang="en-US" sz="1200" u="sng" dirty="0">
              <a:cs typeface="Arial" panose="020B0604020202020204" pitchFamily="34" charset="0"/>
            </a:endParaRPr>
          </a:p>
          <a:p>
            <a:pPr marL="171450" indent="-171450">
              <a:buBlip>
                <a:blip r:embed="rId4"/>
              </a:buBlip>
            </a:pPr>
            <a:r>
              <a:rPr lang="el-GR" sz="1200" dirty="0">
                <a:cs typeface="Arial" panose="020B0604020202020204" pitchFamily="34" charset="0"/>
              </a:rPr>
              <a:t>Σχετικά συνήθεις, ωστόσο είναι </a:t>
            </a:r>
            <a:r>
              <a:rPr lang="el-GR" sz="1200" b="1" dirty="0">
                <a:cs typeface="Arial" panose="020B0604020202020204" pitchFamily="34" charset="0"/>
              </a:rPr>
              <a:t>σπάνιοι οι κλινικά σημαντικοί</a:t>
            </a:r>
          </a:p>
          <a:p>
            <a:pPr marL="171450" indent="-171450">
              <a:buBlip>
                <a:blip r:embed="rId4"/>
              </a:buBlip>
            </a:pPr>
            <a:endParaRPr lang="el-GR" sz="1200" dirty="0">
              <a:cs typeface="Arial" panose="020B0604020202020204" pitchFamily="34" charset="0"/>
            </a:endParaRPr>
          </a:p>
          <a:p>
            <a:pPr marL="171450" indent="-171450">
              <a:buBlip>
                <a:blip r:embed="rId4"/>
              </a:buBlip>
            </a:pPr>
            <a:r>
              <a:rPr lang="el-GR" sz="1200" dirty="0">
                <a:cs typeface="Arial" panose="020B0604020202020204" pitchFamily="34" charset="0"/>
              </a:rPr>
              <a:t>Οι κακοήθεις αποτελούν περίπου το 0,2% του συνόλου των κακοηθειών και ευθύνονται για το 1% των θανάτων από κακοήθειες</a:t>
            </a:r>
          </a:p>
          <a:p>
            <a:pPr marL="171450" indent="-171450">
              <a:buBlip>
                <a:blip r:embed="rId4"/>
              </a:buBlip>
            </a:pPr>
            <a:endParaRPr lang="el-GR" sz="1200" dirty="0">
              <a:cs typeface="Arial" panose="020B0604020202020204" pitchFamily="34" charset="0"/>
            </a:endParaRPr>
          </a:p>
          <a:p>
            <a:pPr marL="171450" indent="-171450">
              <a:buBlip>
                <a:blip r:embed="rId4"/>
              </a:buBlip>
            </a:pPr>
            <a:r>
              <a:rPr lang="el-GR" sz="1200" dirty="0">
                <a:cs typeface="Arial" panose="020B0604020202020204" pitchFamily="34" charset="0"/>
              </a:rPr>
              <a:t>Αναλογία όγκων μαλακών μορίων : </a:t>
            </a:r>
            <a:r>
              <a:rPr lang="el-GR" sz="1200" b="1" dirty="0">
                <a:cs typeface="Arial" panose="020B0604020202020204" pitchFamily="34" charset="0"/>
              </a:rPr>
              <a:t>όγκων οστών </a:t>
            </a:r>
            <a:r>
              <a:rPr lang="el-GR" sz="1200" dirty="0">
                <a:cs typeface="Arial" panose="020B0604020202020204" pitchFamily="34" charset="0"/>
              </a:rPr>
              <a:t>= 10:1</a:t>
            </a:r>
          </a:p>
          <a:p>
            <a:pPr marL="171450" indent="-171450">
              <a:buBlip>
                <a:blip r:embed="rId4"/>
              </a:buBlip>
            </a:pPr>
            <a:endParaRPr lang="el-GR" sz="1200" b="1" dirty="0">
              <a:cs typeface="Arial" panose="020B0604020202020204" pitchFamily="34" charset="0"/>
            </a:endParaRPr>
          </a:p>
          <a:p>
            <a:pPr marL="171450" indent="-171450">
              <a:buBlip>
                <a:blip r:embed="rId4"/>
              </a:buBlip>
            </a:pPr>
            <a:r>
              <a:rPr lang="en-US" sz="1200" b="1" dirty="0">
                <a:cs typeface="Arial" panose="020B0604020202020204" pitchFamily="34" charset="0"/>
              </a:rPr>
              <a:t>A</a:t>
            </a:r>
            <a:r>
              <a:rPr lang="el-GR" sz="1200" b="1" dirty="0">
                <a:cs typeface="Arial" panose="020B0604020202020204" pitchFamily="34" charset="0"/>
              </a:rPr>
              <a:t>υξάνει η συχνότητά τους μεταξύ των όγκων στις παιδικές ηλικίες</a:t>
            </a:r>
          </a:p>
          <a:p>
            <a:pPr marL="171450" indent="-171450">
              <a:buBlip>
                <a:blip r:embed="rId4"/>
              </a:buBlip>
            </a:pPr>
            <a:endParaRPr lang="el-GR" sz="1200" dirty="0">
              <a:cs typeface="Arial" panose="020B0604020202020204" pitchFamily="34" charset="0"/>
            </a:endParaRPr>
          </a:p>
          <a:p>
            <a:pPr marL="171450" indent="-171450">
              <a:buBlip>
                <a:blip r:embed="rId4"/>
              </a:buBlip>
            </a:pPr>
            <a:r>
              <a:rPr lang="el-GR" sz="1200" dirty="0">
                <a:cs typeface="Arial" panose="020B0604020202020204" pitchFamily="34" charset="0"/>
              </a:rPr>
              <a:t>Προδιαθεσικοί παράγοντες: τα περισσότερα σαρκώματα </a:t>
            </a:r>
            <a:r>
              <a:rPr lang="el-GR" sz="1200" b="1" dirty="0">
                <a:cs typeface="Arial" panose="020B0604020202020204" pitchFamily="34" charset="0"/>
              </a:rPr>
              <a:t>δεν έχουν</a:t>
            </a:r>
            <a:r>
              <a:rPr lang="el-GR" sz="1200" dirty="0">
                <a:cs typeface="Arial" panose="020B0604020202020204" pitchFamily="34" charset="0"/>
              </a:rPr>
              <a:t> σαφή αιτιολογία, ωστόσο ενοχοποιούνται η ιονίζουσα ακτινοβολία, μεγάλα οστικά έμφρακτα, νόσος Paget</a:t>
            </a:r>
            <a:endParaRPr lang="en-US" sz="1200" dirty="0">
              <a:cs typeface="Arial" panose="020B0604020202020204" pitchFamily="34" charset="0"/>
            </a:endParaRPr>
          </a:p>
          <a:p>
            <a:pPr marL="171450" indent="-171450">
              <a:buBlip>
                <a:blip r:embed="rId4"/>
              </a:buBlip>
            </a:pPr>
            <a:endParaRPr lang="el-GR" sz="1200" dirty="0">
              <a:cs typeface="Arial" panose="020B0604020202020204" pitchFamily="34" charset="0"/>
            </a:endParaRPr>
          </a:p>
          <a:p>
            <a:pPr marL="171450" indent="-171450">
              <a:buBlip>
                <a:blip r:embed="rId4"/>
              </a:buBlip>
            </a:pPr>
            <a:r>
              <a:rPr lang="el-GR" sz="1200" dirty="0">
                <a:cs typeface="Arial" panose="020B0604020202020204" pitchFamily="34" charset="0"/>
              </a:rPr>
              <a:t>Γενετική προδιάθεση:</a:t>
            </a:r>
            <a:endParaRPr lang="en-US" sz="1200" dirty="0"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dirty="0" err="1">
                <a:cs typeface="Arial" panose="020B0604020202020204" pitchFamily="34" charset="0"/>
              </a:rPr>
              <a:t>Maffuci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l-GR" sz="1200" dirty="0">
                <a:cs typeface="Arial" panose="020B0604020202020204" pitchFamily="34" charset="0"/>
              </a:rPr>
              <a:t>σχετίζεται με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l-GR" sz="1200" dirty="0">
                <a:cs typeface="Arial" panose="020B0604020202020204" pitchFamily="34" charset="0"/>
              </a:rPr>
              <a:t>χονδροσάρκωμα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dirty="0">
                <a:cs typeface="Arial" panose="020B0604020202020204" pitchFamily="34" charset="0"/>
              </a:rPr>
              <a:t>McCune – Albright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l-GR" sz="1200" dirty="0">
                <a:cs typeface="Arial" panose="020B0604020202020204" pitchFamily="34" charset="0"/>
              </a:rPr>
              <a:t>σχετίζεται με ινώδη δυσπλασία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dirty="0">
                <a:cs typeface="Arial" panose="020B0604020202020204" pitchFamily="34" charset="0"/>
              </a:rPr>
              <a:t>FAP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l-GR" sz="1200" dirty="0">
                <a:cs typeface="Arial" panose="020B0604020202020204" pitchFamily="34" charset="0"/>
              </a:rPr>
              <a:t>σχετίζεται με παρουσία οστεωμάτων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dirty="0">
                <a:cs typeface="Arial" panose="020B0604020202020204" pitchFamily="34" charset="0"/>
              </a:rPr>
              <a:t>Li-</a:t>
            </a:r>
            <a:r>
              <a:rPr lang="en-US" sz="1200" b="1" dirty="0" err="1">
                <a:cs typeface="Arial" panose="020B0604020202020204" pitchFamily="34" charset="0"/>
              </a:rPr>
              <a:t>Fraumeni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l-GR" sz="1200" dirty="0">
                <a:cs typeface="Arial" panose="020B0604020202020204" pitchFamily="34" charset="0"/>
              </a:rPr>
              <a:t>σχετίζεται με οστεοσάρκωμα</a:t>
            </a:r>
          </a:p>
          <a:p>
            <a:pPr lvl="1"/>
            <a:endParaRPr lang="el-GR" sz="1200" dirty="0">
              <a:cs typeface="Arial" panose="020B0604020202020204" pitchFamily="34" charset="0"/>
            </a:endParaRPr>
          </a:p>
          <a:p>
            <a:endParaRPr lang="el-GR" sz="1200" b="1" u="sng" dirty="0">
              <a:cs typeface="Arial" panose="020B0604020202020204" pitchFamily="34" charset="0"/>
            </a:endParaRPr>
          </a:p>
          <a:p>
            <a:endParaRPr lang="el-GR" sz="1200" b="1" u="sng" dirty="0">
              <a:cs typeface="Arial" panose="020B0604020202020204" pitchFamily="34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9800"/>
            <a:ext cx="3462904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91130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81000" y="1752600"/>
            <a:ext cx="2057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1200" b="1" u="sng" dirty="0">
                <a:solidFill>
                  <a:prstClr val="black"/>
                </a:solidFill>
                <a:cs typeface="Arial" panose="020B0604020202020204" pitchFamily="34" charset="0"/>
              </a:rPr>
              <a:t>Κλινικά συμπτώματα:</a:t>
            </a:r>
          </a:p>
          <a:p>
            <a:pPr lvl="0"/>
            <a:endParaRPr lang="el-GR" sz="1200" b="1" u="sng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1450" lvl="0" indent="-171450">
              <a:buBlip>
                <a:blip r:embed="rId4"/>
              </a:buBlip>
            </a:pPr>
            <a:r>
              <a:rPr lang="el-GR" sz="1200" dirty="0">
                <a:solidFill>
                  <a:prstClr val="black"/>
                </a:solidFill>
                <a:cs typeface="Arial" panose="020B0604020202020204" pitchFamily="34" charset="0"/>
              </a:rPr>
              <a:t>Πόνος </a:t>
            </a:r>
          </a:p>
          <a:p>
            <a:pPr marL="171450" lvl="0" indent="-171450">
              <a:buBlip>
                <a:blip r:embed="rId4"/>
              </a:buBlip>
            </a:pPr>
            <a:endParaRPr lang="el-GR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1450" lvl="0" indent="-171450">
              <a:buBlip>
                <a:blip r:embed="rId4"/>
              </a:buBlip>
            </a:pPr>
            <a:r>
              <a:rPr lang="el-GR" sz="1200" dirty="0">
                <a:solidFill>
                  <a:prstClr val="black"/>
                </a:solidFill>
                <a:cs typeface="Arial" panose="020B0604020202020204" pitchFamily="34" charset="0"/>
              </a:rPr>
              <a:t>Οίδημα</a:t>
            </a:r>
          </a:p>
          <a:p>
            <a:pPr marL="171450" lvl="0" indent="-171450">
              <a:buBlip>
                <a:blip r:embed="rId4"/>
              </a:buBlip>
            </a:pPr>
            <a:endParaRPr lang="el-GR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1450" lvl="0" indent="-171450">
              <a:buBlip>
                <a:blip r:embed="rId4"/>
              </a:buBlip>
            </a:pPr>
            <a:r>
              <a:rPr lang="el-GR" sz="1200" dirty="0">
                <a:solidFill>
                  <a:prstClr val="black"/>
                </a:solidFill>
                <a:cs typeface="Arial" panose="020B0604020202020204" pitchFamily="34" charset="0"/>
              </a:rPr>
              <a:t>Κάταγμα</a:t>
            </a:r>
          </a:p>
          <a:p>
            <a:pPr marL="171450" lvl="0" indent="-171450">
              <a:buBlip>
                <a:blip r:embed="rId4"/>
              </a:buBlip>
            </a:pPr>
            <a:endParaRPr lang="el-GR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1450" lvl="0" indent="-171450">
              <a:buBlip>
                <a:blip r:embed="rId4"/>
              </a:buBlip>
            </a:pPr>
            <a:r>
              <a:rPr lang="el-GR" sz="1200" dirty="0">
                <a:solidFill>
                  <a:prstClr val="black"/>
                </a:solidFill>
                <a:cs typeface="Arial" panose="020B0604020202020204" pitchFamily="34" charset="0"/>
              </a:rPr>
              <a:t>Ασυμπτωματικοί!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00200"/>
            <a:ext cx="2266950" cy="340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29" r="11329"/>
          <a:stretch/>
        </p:blipFill>
        <p:spPr bwMode="auto">
          <a:xfrm>
            <a:off x="4617064" y="1676401"/>
            <a:ext cx="2012336" cy="332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725"/>
          <a:stretch/>
        </p:blipFill>
        <p:spPr bwMode="auto">
          <a:xfrm>
            <a:off x="6853640" y="1676400"/>
            <a:ext cx="2137960" cy="332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Όγκοι οστών - συμπτώματα</a:t>
            </a:r>
          </a:p>
        </p:txBody>
      </p:sp>
    </p:spTree>
    <p:extLst>
      <p:ext uri="{BB962C8B-B14F-4D97-AF65-F5344CB8AC3E}">
        <p14:creationId xmlns="" xmlns:p14="http://schemas.microsoft.com/office/powerpoint/2010/main" val="394716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2459</TotalTime>
  <Words>2060</Words>
  <Application>Microsoft Office PowerPoint</Application>
  <PresentationFormat>Προβολή στην οθόνη (4:3)</PresentationFormat>
  <Paragraphs>530</Paragraphs>
  <Slides>48</Slides>
  <Notes>16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48</vt:i4>
      </vt:variant>
    </vt:vector>
  </HeadingPairs>
  <TitlesOfParts>
    <vt:vector size="49" baseType="lpstr">
      <vt:lpstr>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</vt:vector>
  </TitlesOfParts>
  <Company>LUMC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Agrogiannis, G.A. (poialg)</dc:creator>
  <cp:lastModifiedBy>George</cp:lastModifiedBy>
  <cp:revision>237</cp:revision>
  <dcterms:created xsi:type="dcterms:W3CDTF">2014-10-24T14:32:11Z</dcterms:created>
  <dcterms:modified xsi:type="dcterms:W3CDTF">2024-04-15T07:34:29Z</dcterms:modified>
</cp:coreProperties>
</file>