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2" r:id="rId3"/>
    <p:sldId id="267" r:id="rId4"/>
    <p:sldId id="266" r:id="rId5"/>
    <p:sldId id="264" r:id="rId6"/>
    <p:sldId id="258" r:id="rId7"/>
    <p:sldId id="257" r:id="rId8"/>
    <p:sldId id="271" r:id="rId9"/>
    <p:sldId id="268" r:id="rId10"/>
    <p:sldId id="263" r:id="rId11"/>
    <p:sldId id="269" r:id="rId12"/>
    <p:sldId id="270" r:id="rId1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60" y="88"/>
      </p:cViewPr>
      <p:guideLst>
        <p:guide orient="horz" pos="2160"/>
        <p:guide pos="2880"/>
      </p:guideLst>
    </p:cSldViewPr>
  </p:slideViewPr>
  <p:notesTextViewPr>
    <p:cViewPr>
      <p:scale>
        <a:sx n="100" d="100"/>
        <a:sy n="100" d="100"/>
      </p:scale>
      <p:origin x="0" y="0"/>
    </p:cViewPr>
  </p:notesTextViewPr>
  <p:sorterViewPr>
    <p:cViewPr>
      <p:scale>
        <a:sx n="49" d="100"/>
        <a:sy n="4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Γεωργία-Ελένη Θωμοπούλου" userId="f50e4f197289d2d2" providerId="LiveId" clId="{6AB92DCA-A8C7-44C4-93A7-DEFCA0E9E228}"/>
    <pc:docChg chg="custSel addSld delSld modSld">
      <pc:chgData name="Γεωργία-Ελένη Θωμοπούλου" userId="f50e4f197289d2d2" providerId="LiveId" clId="{6AB92DCA-A8C7-44C4-93A7-DEFCA0E9E228}" dt="2022-10-05T15:26:56.697" v="3585" actId="14100"/>
      <pc:docMkLst>
        <pc:docMk/>
      </pc:docMkLst>
      <pc:sldChg chg="modSp">
        <pc:chgData name="Γεωργία-Ελένη Θωμοπούλου" userId="f50e4f197289d2d2" providerId="LiveId" clId="{6AB92DCA-A8C7-44C4-93A7-DEFCA0E9E228}" dt="2022-10-05T15:24:56.187" v="3583" actId="20577"/>
        <pc:sldMkLst>
          <pc:docMk/>
          <pc:sldMk cId="0" sldId="256"/>
        </pc:sldMkLst>
        <pc:spChg chg="mod">
          <ac:chgData name="Γεωργία-Ελένη Θωμοπούλου" userId="f50e4f197289d2d2" providerId="LiveId" clId="{6AB92DCA-A8C7-44C4-93A7-DEFCA0E9E228}" dt="2022-10-05T15:24:56.187" v="3583" actId="20577"/>
          <ac:spMkLst>
            <pc:docMk/>
            <pc:sldMk cId="0" sldId="256"/>
            <ac:spMk id="3" creationId="{00000000-0000-0000-0000-000000000000}"/>
          </ac:spMkLst>
        </pc:spChg>
      </pc:sldChg>
      <pc:sldChg chg="addSp modSp mod modAnim">
        <pc:chgData name="Γεωργία-Ελένη Θωμοπούλου" userId="f50e4f197289d2d2" providerId="LiveId" clId="{6AB92DCA-A8C7-44C4-93A7-DEFCA0E9E228}" dt="2022-10-04T11:40:17.249" v="2419" actId="20577"/>
        <pc:sldMkLst>
          <pc:docMk/>
          <pc:sldMk cId="0" sldId="257"/>
        </pc:sldMkLst>
        <pc:spChg chg="add mod">
          <ac:chgData name="Γεωργία-Ελένη Θωμοπούλου" userId="f50e4f197289d2d2" providerId="LiveId" clId="{6AB92DCA-A8C7-44C4-93A7-DEFCA0E9E228}" dt="2022-10-04T09:29:31.624" v="258" actId="1076"/>
          <ac:spMkLst>
            <pc:docMk/>
            <pc:sldMk cId="0" sldId="257"/>
            <ac:spMk id="2" creationId="{A97477EF-4DFF-2FF6-A16F-8C0DF26168F7}"/>
          </ac:spMkLst>
        </pc:spChg>
        <pc:spChg chg="add mod">
          <ac:chgData name="Γεωργία-Ελένη Θωμοπούλου" userId="f50e4f197289d2d2" providerId="LiveId" clId="{6AB92DCA-A8C7-44C4-93A7-DEFCA0E9E228}" dt="2022-10-04T09:30:22.771" v="263" actId="1076"/>
          <ac:spMkLst>
            <pc:docMk/>
            <pc:sldMk cId="0" sldId="257"/>
            <ac:spMk id="3" creationId="{4930DA61-E011-78EE-7C0E-AE918BAA3467}"/>
          </ac:spMkLst>
        </pc:spChg>
        <pc:spChg chg="mod">
          <ac:chgData name="Γεωργία-Ελένη Θωμοπούλου" userId="f50e4f197289d2d2" providerId="LiveId" clId="{6AB92DCA-A8C7-44C4-93A7-DEFCA0E9E228}" dt="2022-10-04T11:34:31.775" v="2343" actId="20577"/>
          <ac:spMkLst>
            <pc:docMk/>
            <pc:sldMk cId="0" sldId="257"/>
            <ac:spMk id="6" creationId="{00000000-0000-0000-0000-000000000000}"/>
          </ac:spMkLst>
        </pc:spChg>
        <pc:spChg chg="mod">
          <ac:chgData name="Γεωργία-Ελένη Θωμοπούλου" userId="f50e4f197289d2d2" providerId="LiveId" clId="{6AB92DCA-A8C7-44C4-93A7-DEFCA0E9E228}" dt="2022-10-04T11:40:17.249" v="2419" actId="20577"/>
          <ac:spMkLst>
            <pc:docMk/>
            <pc:sldMk cId="0" sldId="257"/>
            <ac:spMk id="7" creationId="{C8FC42DA-8A71-7ACF-3726-F8FD0B0AA728}"/>
          </ac:spMkLst>
        </pc:spChg>
        <pc:spChg chg="mod">
          <ac:chgData name="Γεωργία-Ελένη Θωμοπούλου" userId="f50e4f197289d2d2" providerId="LiveId" clId="{6AB92DCA-A8C7-44C4-93A7-DEFCA0E9E228}" dt="2022-10-04T11:34:29.906" v="2342" actId="20577"/>
          <ac:spMkLst>
            <pc:docMk/>
            <pc:sldMk cId="0" sldId="257"/>
            <ac:spMk id="11" creationId="{3F0AB431-2C2E-7066-9A16-A9C7C994E9AD}"/>
          </ac:spMkLst>
        </pc:spChg>
      </pc:sldChg>
      <pc:sldChg chg="modSp mod">
        <pc:chgData name="Γεωργία-Ελένη Θωμοπούλου" userId="f50e4f197289d2d2" providerId="LiveId" clId="{6AB92DCA-A8C7-44C4-93A7-DEFCA0E9E228}" dt="2022-10-04T17:10:28.164" v="3271" actId="14100"/>
        <pc:sldMkLst>
          <pc:docMk/>
          <pc:sldMk cId="0" sldId="258"/>
        </pc:sldMkLst>
        <pc:spChg chg="mod">
          <ac:chgData name="Γεωργία-Ελένη Θωμοπούλου" userId="f50e4f197289d2d2" providerId="LiveId" clId="{6AB92DCA-A8C7-44C4-93A7-DEFCA0E9E228}" dt="2022-10-04T11:34:47.556" v="2347" actId="20577"/>
          <ac:spMkLst>
            <pc:docMk/>
            <pc:sldMk cId="0" sldId="258"/>
            <ac:spMk id="2" creationId="{3E6D4EB9-2715-9CA1-5E96-822C202B538D}"/>
          </ac:spMkLst>
        </pc:spChg>
        <pc:spChg chg="mod">
          <ac:chgData name="Γεωργία-Ελένη Θωμοπούλου" userId="f50e4f197289d2d2" providerId="LiveId" clId="{6AB92DCA-A8C7-44C4-93A7-DEFCA0E9E228}" dt="2022-10-04T11:34:45.817" v="2346" actId="20577"/>
          <ac:spMkLst>
            <pc:docMk/>
            <pc:sldMk cId="0" sldId="258"/>
            <ac:spMk id="4" creationId="{9CB2CDFF-B7D2-872C-73A7-C376461FFF46}"/>
          </ac:spMkLst>
        </pc:spChg>
        <pc:spChg chg="mod">
          <ac:chgData name="Γεωργία-Ελένη Θωμοπούλου" userId="f50e4f197289d2d2" providerId="LiveId" clId="{6AB92DCA-A8C7-44C4-93A7-DEFCA0E9E228}" dt="2022-10-04T17:10:23.049" v="3270" actId="14100"/>
          <ac:spMkLst>
            <pc:docMk/>
            <pc:sldMk cId="0" sldId="258"/>
            <ac:spMk id="6" creationId="{00000000-0000-0000-0000-000000000000}"/>
          </ac:spMkLst>
        </pc:spChg>
        <pc:spChg chg="mod">
          <ac:chgData name="Γεωργία-Ελένη Θωμοπούλου" userId="f50e4f197289d2d2" providerId="LiveId" clId="{6AB92DCA-A8C7-44C4-93A7-DEFCA0E9E228}" dt="2022-10-04T17:10:28.164" v="3271" actId="14100"/>
          <ac:spMkLst>
            <pc:docMk/>
            <pc:sldMk cId="0" sldId="258"/>
            <ac:spMk id="8" creationId="{00000000-0000-0000-0000-000000000000}"/>
          </ac:spMkLst>
        </pc:spChg>
      </pc:sldChg>
      <pc:sldChg chg="addSp modSp del mod modAnim">
        <pc:chgData name="Γεωργία-Ελένη Θωμοπούλου" userId="f50e4f197289d2d2" providerId="LiveId" clId="{6AB92DCA-A8C7-44C4-93A7-DEFCA0E9E228}" dt="2022-10-05T09:53:01.375" v="3524" actId="2696"/>
        <pc:sldMkLst>
          <pc:docMk/>
          <pc:sldMk cId="0" sldId="260"/>
        </pc:sldMkLst>
        <pc:spChg chg="add mod">
          <ac:chgData name="Γεωργία-Ελένη Θωμοπούλου" userId="f50e4f197289d2d2" providerId="LiveId" clId="{6AB92DCA-A8C7-44C4-93A7-DEFCA0E9E228}" dt="2022-10-04T11:06:15.208" v="2054" actId="14100"/>
          <ac:spMkLst>
            <pc:docMk/>
            <pc:sldMk cId="0" sldId="260"/>
            <ac:spMk id="2" creationId="{CE82C779-553F-E09A-A922-555AADC894EC}"/>
          </ac:spMkLst>
        </pc:spChg>
        <pc:spChg chg="mod">
          <ac:chgData name="Γεωργία-Ελένη Θωμοπούλου" userId="f50e4f197289d2d2" providerId="LiveId" clId="{6AB92DCA-A8C7-44C4-93A7-DEFCA0E9E228}" dt="2022-10-05T09:27:11.622" v="3430" actId="113"/>
          <ac:spMkLst>
            <pc:docMk/>
            <pc:sldMk cId="0" sldId="260"/>
            <ac:spMk id="7" creationId="{00000000-0000-0000-0000-000000000000}"/>
          </ac:spMkLst>
        </pc:spChg>
        <pc:picChg chg="mod">
          <ac:chgData name="Γεωργία-Ελένη Θωμοπούλου" userId="f50e4f197289d2d2" providerId="LiveId" clId="{6AB92DCA-A8C7-44C4-93A7-DEFCA0E9E228}" dt="2022-10-04T11:06:12.608" v="2053" actId="1076"/>
          <ac:picMkLst>
            <pc:docMk/>
            <pc:sldMk cId="0" sldId="260"/>
            <ac:picMk id="6" creationId="{00000000-0000-0000-0000-000000000000}"/>
          </ac:picMkLst>
        </pc:picChg>
      </pc:sldChg>
      <pc:sldChg chg="addSp modSp mod">
        <pc:chgData name="Γεωργία-Ελένη Θωμοπούλου" userId="f50e4f197289d2d2" providerId="LiveId" clId="{6AB92DCA-A8C7-44C4-93A7-DEFCA0E9E228}" dt="2022-10-05T09:56:17.965" v="3531" actId="255"/>
        <pc:sldMkLst>
          <pc:docMk/>
          <pc:sldMk cId="0" sldId="262"/>
        </pc:sldMkLst>
        <pc:spChg chg="add mod">
          <ac:chgData name="Γεωργία-Ελένη Θωμοπούλου" userId="f50e4f197289d2d2" providerId="LiveId" clId="{6AB92DCA-A8C7-44C4-93A7-DEFCA0E9E228}" dt="2022-10-04T17:00:34.221" v="3222" actId="20577"/>
          <ac:spMkLst>
            <pc:docMk/>
            <pc:sldMk cId="0" sldId="262"/>
            <ac:spMk id="2" creationId="{BACEFE6E-3C63-36AD-D62A-EE794F5A61EA}"/>
          </ac:spMkLst>
        </pc:spChg>
        <pc:spChg chg="mod">
          <ac:chgData name="Γεωργία-Ελένη Θωμοπούλου" userId="f50e4f197289d2d2" providerId="LiveId" clId="{6AB92DCA-A8C7-44C4-93A7-DEFCA0E9E228}" dt="2022-10-05T09:55:57.387" v="3529" actId="255"/>
          <ac:spMkLst>
            <pc:docMk/>
            <pc:sldMk cId="0" sldId="262"/>
            <ac:spMk id="6" creationId="{00000000-0000-0000-0000-000000000000}"/>
          </ac:spMkLst>
        </pc:spChg>
        <pc:spChg chg="mod">
          <ac:chgData name="Γεωργία-Ελένη Θωμοπούλου" userId="f50e4f197289d2d2" providerId="LiveId" clId="{6AB92DCA-A8C7-44C4-93A7-DEFCA0E9E228}" dt="2022-10-05T09:56:17.965" v="3531" actId="255"/>
          <ac:spMkLst>
            <pc:docMk/>
            <pc:sldMk cId="0" sldId="262"/>
            <ac:spMk id="7" creationId="{00000000-0000-0000-0000-000000000000}"/>
          </ac:spMkLst>
        </pc:spChg>
        <pc:spChg chg="mod">
          <ac:chgData name="Γεωργία-Ελένη Θωμοπούλου" userId="f50e4f197289d2d2" providerId="LiveId" clId="{6AB92DCA-A8C7-44C4-93A7-DEFCA0E9E228}" dt="2022-10-05T09:56:07.052" v="3530" actId="255"/>
          <ac:spMkLst>
            <pc:docMk/>
            <pc:sldMk cId="0" sldId="262"/>
            <ac:spMk id="9" creationId="{00000000-0000-0000-0000-000000000000}"/>
          </ac:spMkLst>
        </pc:spChg>
        <pc:picChg chg="mod">
          <ac:chgData name="Γεωργία-Ελένη Θωμοπούλου" userId="f50e4f197289d2d2" providerId="LiveId" clId="{6AB92DCA-A8C7-44C4-93A7-DEFCA0E9E228}" dt="2022-10-04T16:53:52.478" v="3057" actId="1076"/>
          <ac:picMkLst>
            <pc:docMk/>
            <pc:sldMk cId="0" sldId="262"/>
            <ac:picMk id="100" creationId="{00000000-0000-0000-0000-000000000000}"/>
          </ac:picMkLst>
        </pc:picChg>
      </pc:sldChg>
      <pc:sldChg chg="modSp mod">
        <pc:chgData name="Γεωργία-Ελένη Θωμοπούλου" userId="f50e4f197289d2d2" providerId="LiveId" clId="{6AB92DCA-A8C7-44C4-93A7-DEFCA0E9E228}" dt="2022-10-05T15:26:56.697" v="3585" actId="14100"/>
        <pc:sldMkLst>
          <pc:docMk/>
          <pc:sldMk cId="0" sldId="263"/>
        </pc:sldMkLst>
        <pc:spChg chg="mod">
          <ac:chgData name="Γεωργία-Ελένη Θωμοπούλου" userId="f50e4f197289d2d2" providerId="LiveId" clId="{6AB92DCA-A8C7-44C4-93A7-DEFCA0E9E228}" dt="2022-10-05T15:26:56.697" v="3585" actId="14100"/>
          <ac:spMkLst>
            <pc:docMk/>
            <pc:sldMk cId="0" sldId="263"/>
            <ac:spMk id="2" creationId="{00000000-0000-0000-0000-000000000000}"/>
          </ac:spMkLst>
        </pc:spChg>
        <pc:spChg chg="mod">
          <ac:chgData name="Γεωργία-Ελένη Θωμοπούλου" userId="f50e4f197289d2d2" providerId="LiveId" clId="{6AB92DCA-A8C7-44C4-93A7-DEFCA0E9E228}" dt="2022-10-04T11:34:11.104" v="2339" actId="20577"/>
          <ac:spMkLst>
            <pc:docMk/>
            <pc:sldMk cId="0" sldId="263"/>
            <ac:spMk id="5" creationId="{00000000-0000-0000-0000-000000000000}"/>
          </ac:spMkLst>
        </pc:spChg>
        <pc:spChg chg="mod">
          <ac:chgData name="Γεωργία-Ελένη Θωμοπούλου" userId="f50e4f197289d2d2" providerId="LiveId" clId="{6AB92DCA-A8C7-44C4-93A7-DEFCA0E9E228}" dt="2022-10-04T11:34:14.276" v="2340" actId="20577"/>
          <ac:spMkLst>
            <pc:docMk/>
            <pc:sldMk cId="0" sldId="263"/>
            <ac:spMk id="7" creationId="{00000000-0000-0000-0000-000000000000}"/>
          </ac:spMkLst>
        </pc:spChg>
        <pc:spChg chg="mod">
          <ac:chgData name="Γεωργία-Ελένη Θωμοπούλου" userId="f50e4f197289d2d2" providerId="LiveId" clId="{6AB92DCA-A8C7-44C4-93A7-DEFCA0E9E228}" dt="2022-10-04T16:42:39.486" v="2942" actId="27636"/>
          <ac:spMkLst>
            <pc:docMk/>
            <pc:sldMk cId="0" sldId="263"/>
            <ac:spMk id="9" creationId="{00000000-0000-0000-0000-000000000000}"/>
          </ac:spMkLst>
        </pc:spChg>
        <pc:picChg chg="mod">
          <ac:chgData name="Γεωργία-Ελένη Θωμοπούλου" userId="f50e4f197289d2d2" providerId="LiveId" clId="{6AB92DCA-A8C7-44C4-93A7-DEFCA0E9E228}" dt="2022-10-04T11:10:17.241" v="2100" actId="1076"/>
          <ac:picMkLst>
            <pc:docMk/>
            <pc:sldMk cId="0" sldId="263"/>
            <ac:picMk id="6" creationId="{00000000-0000-0000-0000-000000000000}"/>
          </ac:picMkLst>
        </pc:picChg>
        <pc:picChg chg="mod">
          <ac:chgData name="Γεωργία-Ελένη Θωμοπούλου" userId="f50e4f197289d2d2" providerId="LiveId" clId="{6AB92DCA-A8C7-44C4-93A7-DEFCA0E9E228}" dt="2022-10-04T16:42:29.788" v="2938" actId="1076"/>
          <ac:picMkLst>
            <pc:docMk/>
            <pc:sldMk cId="0" sldId="263"/>
            <ac:picMk id="8" creationId="{00000000-0000-0000-0000-000000000000}"/>
          </ac:picMkLst>
        </pc:picChg>
      </pc:sldChg>
      <pc:sldChg chg="modSp mod">
        <pc:chgData name="Γεωργία-Ελένη Θωμοπούλου" userId="f50e4f197289d2d2" providerId="LiveId" clId="{6AB92DCA-A8C7-44C4-93A7-DEFCA0E9E228}" dt="2022-10-04T11:39:43.777" v="2418" actId="20577"/>
        <pc:sldMkLst>
          <pc:docMk/>
          <pc:sldMk cId="0" sldId="264"/>
        </pc:sldMkLst>
        <pc:spChg chg="mod">
          <ac:chgData name="Γεωργία-Ελένη Θωμοπούλου" userId="f50e4f197289d2d2" providerId="LiveId" clId="{6AB92DCA-A8C7-44C4-93A7-DEFCA0E9E228}" dt="2022-10-04T11:39:43.777" v="2418" actId="20577"/>
          <ac:spMkLst>
            <pc:docMk/>
            <pc:sldMk cId="0" sldId="264"/>
            <ac:spMk id="2" creationId="{00000000-0000-0000-0000-000000000000}"/>
          </ac:spMkLst>
        </pc:spChg>
        <pc:spChg chg="mod">
          <ac:chgData name="Γεωργία-Ελένη Θωμοπούλου" userId="f50e4f197289d2d2" providerId="LiveId" clId="{6AB92DCA-A8C7-44C4-93A7-DEFCA0E9E228}" dt="2022-10-04T11:34:52.322" v="2348" actId="20577"/>
          <ac:spMkLst>
            <pc:docMk/>
            <pc:sldMk cId="0" sldId="264"/>
            <ac:spMk id="6" creationId="{00000000-0000-0000-0000-000000000000}"/>
          </ac:spMkLst>
        </pc:spChg>
      </pc:sldChg>
      <pc:sldChg chg="modSp mod">
        <pc:chgData name="Γεωργία-Ελένη Θωμοπούλου" userId="f50e4f197289d2d2" providerId="LiveId" clId="{6AB92DCA-A8C7-44C4-93A7-DEFCA0E9E228}" dt="2022-10-05T09:25:56.570" v="3394" actId="20577"/>
        <pc:sldMkLst>
          <pc:docMk/>
          <pc:sldMk cId="0" sldId="266"/>
        </pc:sldMkLst>
        <pc:spChg chg="mod">
          <ac:chgData name="Γεωργία-Ελένη Θωμοπούλου" userId="f50e4f197289d2d2" providerId="LiveId" clId="{6AB92DCA-A8C7-44C4-93A7-DEFCA0E9E228}" dt="2022-10-05T09:25:56.570" v="3394" actId="20577"/>
          <ac:spMkLst>
            <pc:docMk/>
            <pc:sldMk cId="0" sldId="266"/>
            <ac:spMk id="2" creationId="{00000000-0000-0000-0000-000000000000}"/>
          </ac:spMkLst>
        </pc:spChg>
        <pc:spChg chg="mod">
          <ac:chgData name="Γεωργία-Ελένη Θωμοπούλου" userId="f50e4f197289d2d2" providerId="LiveId" clId="{6AB92DCA-A8C7-44C4-93A7-DEFCA0E9E228}" dt="2022-10-05T09:25:10.172" v="3388" actId="14100"/>
          <ac:spMkLst>
            <pc:docMk/>
            <pc:sldMk cId="0" sldId="266"/>
            <ac:spMk id="3" creationId="{00000000-0000-0000-0000-000000000000}"/>
          </ac:spMkLst>
        </pc:spChg>
      </pc:sldChg>
      <pc:sldChg chg="modSp mod modAnim">
        <pc:chgData name="Γεωργία-Ελένη Θωμοπούλου" userId="f50e4f197289d2d2" providerId="LiveId" clId="{6AB92DCA-A8C7-44C4-93A7-DEFCA0E9E228}" dt="2022-10-04T16:53:03.653" v="3055" actId="20577"/>
        <pc:sldMkLst>
          <pc:docMk/>
          <pc:sldMk cId="180090950" sldId="268"/>
        </pc:sldMkLst>
        <pc:spChg chg="mod">
          <ac:chgData name="Γεωργία-Ελένη Θωμοπούλου" userId="f50e4f197289d2d2" providerId="LiveId" clId="{6AB92DCA-A8C7-44C4-93A7-DEFCA0E9E228}" dt="2022-10-04T16:53:03.653" v="3055" actId="20577"/>
          <ac:spMkLst>
            <pc:docMk/>
            <pc:sldMk cId="180090950" sldId="268"/>
            <ac:spMk id="2" creationId="{6B5A5BD0-BAAB-49EF-FCDA-56C5EAF0323F}"/>
          </ac:spMkLst>
        </pc:spChg>
        <pc:spChg chg="mod">
          <ac:chgData name="Γεωργία-Ελένη Θωμοπούλου" userId="f50e4f197289d2d2" providerId="LiveId" clId="{6AB92DCA-A8C7-44C4-93A7-DEFCA0E9E228}" dt="2022-10-04T11:30:50.678" v="2321" actId="14100"/>
          <ac:spMkLst>
            <pc:docMk/>
            <pc:sldMk cId="180090950" sldId="268"/>
            <ac:spMk id="3" creationId="{D5A57226-1CA7-AFFB-B226-4E0B84D6BAFD}"/>
          </ac:spMkLst>
        </pc:spChg>
        <pc:picChg chg="mod">
          <ac:chgData name="Γεωργία-Ελένη Θωμοπούλου" userId="f50e4f197289d2d2" providerId="LiveId" clId="{6AB92DCA-A8C7-44C4-93A7-DEFCA0E9E228}" dt="2022-10-04T11:30:59.830" v="2325" actId="1076"/>
          <ac:picMkLst>
            <pc:docMk/>
            <pc:sldMk cId="180090950" sldId="268"/>
            <ac:picMk id="8" creationId="{21AD1D2F-FCDB-21B0-ABBC-877E37B462A4}"/>
          </ac:picMkLst>
        </pc:picChg>
      </pc:sldChg>
      <pc:sldChg chg="modSp mod">
        <pc:chgData name="Γεωργία-Ελένη Θωμοπούλου" userId="f50e4f197289d2d2" providerId="LiveId" clId="{6AB92DCA-A8C7-44C4-93A7-DEFCA0E9E228}" dt="2022-10-04T09:11:39.360" v="17" actId="20577"/>
        <pc:sldMkLst>
          <pc:docMk/>
          <pc:sldMk cId="2674386189" sldId="269"/>
        </pc:sldMkLst>
        <pc:spChg chg="mod">
          <ac:chgData name="Γεωργία-Ελένη Θωμοπούλου" userId="f50e4f197289d2d2" providerId="LiveId" clId="{6AB92DCA-A8C7-44C4-93A7-DEFCA0E9E228}" dt="2022-10-04T09:11:29.196" v="16" actId="14100"/>
          <ac:spMkLst>
            <pc:docMk/>
            <pc:sldMk cId="2674386189" sldId="269"/>
            <ac:spMk id="2" creationId="{8F5D4D4F-A2E6-BF64-D764-70CF4586DDDE}"/>
          </ac:spMkLst>
        </pc:spChg>
        <pc:spChg chg="mod">
          <ac:chgData name="Γεωργία-Ελένη Θωμοπούλου" userId="f50e4f197289d2d2" providerId="LiveId" clId="{6AB92DCA-A8C7-44C4-93A7-DEFCA0E9E228}" dt="2022-10-04T09:11:39.360" v="17" actId="20577"/>
          <ac:spMkLst>
            <pc:docMk/>
            <pc:sldMk cId="2674386189" sldId="269"/>
            <ac:spMk id="3" creationId="{0EA7AD2F-B7B3-2ABC-7D16-51A492E2109A}"/>
          </ac:spMkLst>
        </pc:spChg>
      </pc:sldChg>
      <pc:sldChg chg="modSp mod modAnim">
        <pc:chgData name="Γεωργία-Ελένη Θωμοπούλου" userId="f50e4f197289d2d2" providerId="LiveId" clId="{6AB92DCA-A8C7-44C4-93A7-DEFCA0E9E228}" dt="2022-10-03T14:54:51.769" v="9" actId="20577"/>
        <pc:sldMkLst>
          <pc:docMk/>
          <pc:sldMk cId="3743860670" sldId="270"/>
        </pc:sldMkLst>
        <pc:spChg chg="mod">
          <ac:chgData name="Γεωργία-Ελένη Θωμοπούλου" userId="f50e4f197289d2d2" providerId="LiveId" clId="{6AB92DCA-A8C7-44C4-93A7-DEFCA0E9E228}" dt="2022-10-03T14:54:51.769" v="9" actId="20577"/>
          <ac:spMkLst>
            <pc:docMk/>
            <pc:sldMk cId="3743860670" sldId="270"/>
            <ac:spMk id="2" creationId="{3DF5581F-5347-F49D-73BE-19F652492303}"/>
          </ac:spMkLst>
        </pc:spChg>
      </pc:sldChg>
      <pc:sldChg chg="addSp delSp modSp new del mod">
        <pc:chgData name="Γεωργία-Ελένη Θωμοπούλου" userId="f50e4f197289d2d2" providerId="LiveId" clId="{6AB92DCA-A8C7-44C4-93A7-DEFCA0E9E228}" dt="2022-10-04T16:59:36.602" v="3207" actId="2696"/>
        <pc:sldMkLst>
          <pc:docMk/>
          <pc:sldMk cId="786592556" sldId="271"/>
        </pc:sldMkLst>
        <pc:spChg chg="del mod">
          <ac:chgData name="Γεωργία-Ελένη Θωμοπούλου" userId="f50e4f197289d2d2" providerId="LiveId" clId="{6AB92DCA-A8C7-44C4-93A7-DEFCA0E9E228}" dt="2022-10-04T16:56:00.516" v="3147" actId="21"/>
          <ac:spMkLst>
            <pc:docMk/>
            <pc:sldMk cId="786592556" sldId="271"/>
            <ac:spMk id="3" creationId="{5C5BEC8E-BFD7-011D-D21F-D807C64ADA91}"/>
          </ac:spMkLst>
        </pc:spChg>
        <pc:spChg chg="mod">
          <ac:chgData name="Γεωργία-Ελένη Θωμοπούλου" userId="f50e4f197289d2d2" providerId="LiveId" clId="{6AB92DCA-A8C7-44C4-93A7-DEFCA0E9E228}" dt="2022-10-04T16:55:47.437" v="3143" actId="27636"/>
          <ac:spMkLst>
            <pc:docMk/>
            <pc:sldMk cId="786592556" sldId="271"/>
            <ac:spMk id="5" creationId="{315BB9F2-20A1-C196-EC8D-524A477F5EF5}"/>
          </ac:spMkLst>
        </pc:spChg>
        <pc:spChg chg="add mod">
          <ac:chgData name="Γεωργία-Ελένη Θωμοπούλου" userId="f50e4f197289d2d2" providerId="LiveId" clId="{6AB92DCA-A8C7-44C4-93A7-DEFCA0E9E228}" dt="2022-10-04T16:56:00.516" v="3147" actId="21"/>
          <ac:spMkLst>
            <pc:docMk/>
            <pc:sldMk cId="786592556" sldId="271"/>
            <ac:spMk id="8" creationId="{BC7974EA-13BD-70DE-16AA-E32601C9D625}"/>
          </ac:spMkLst>
        </pc:spChg>
      </pc:sldChg>
      <pc:sldChg chg="addSp modSp new mod modAnim">
        <pc:chgData name="Γεωργία-Ελένη Θωμοπούλου" userId="f50e4f197289d2d2" providerId="LiveId" clId="{6AB92DCA-A8C7-44C4-93A7-DEFCA0E9E228}" dt="2022-10-05T09:53:50.278" v="3528"/>
        <pc:sldMkLst>
          <pc:docMk/>
          <pc:sldMk cId="2225988724" sldId="271"/>
        </pc:sldMkLst>
        <pc:spChg chg="mod">
          <ac:chgData name="Γεωργία-Ελένη Θωμοπούλου" userId="f50e4f197289d2d2" providerId="LiveId" clId="{6AB92DCA-A8C7-44C4-93A7-DEFCA0E9E228}" dt="2022-10-05T09:51:05.925" v="3515" actId="14100"/>
          <ac:spMkLst>
            <pc:docMk/>
            <pc:sldMk cId="2225988724" sldId="271"/>
            <ac:spMk id="2" creationId="{D68DF432-D3C7-5DC1-B1D9-CD5ADFAE7EE5}"/>
          </ac:spMkLst>
        </pc:spChg>
        <pc:spChg chg="mod">
          <ac:chgData name="Γεωργία-Ελένη Θωμοπούλου" userId="f50e4f197289d2d2" providerId="LiveId" clId="{6AB92DCA-A8C7-44C4-93A7-DEFCA0E9E228}" dt="2022-10-05T09:50:32.117" v="3512" actId="14100"/>
          <ac:spMkLst>
            <pc:docMk/>
            <pc:sldMk cId="2225988724" sldId="271"/>
            <ac:spMk id="3" creationId="{323C775F-522E-C2C2-A1F3-8B41656196F3}"/>
          </ac:spMkLst>
        </pc:spChg>
        <pc:spChg chg="add mod">
          <ac:chgData name="Γεωργία-Ελένη Θωμοπούλου" userId="f50e4f197289d2d2" providerId="LiveId" clId="{6AB92DCA-A8C7-44C4-93A7-DEFCA0E9E228}" dt="2022-10-05T09:52:45.249" v="3523" actId="14100"/>
          <ac:spMkLst>
            <pc:docMk/>
            <pc:sldMk cId="2225988724" sldId="271"/>
            <ac:spMk id="4" creationId="{A7070DE1-90BC-FBE0-AB87-8546444F39C3}"/>
          </ac:spMkLst>
        </pc:spChg>
        <pc:picChg chg="add mod">
          <ac:chgData name="Γεωργία-Ελένη Θωμοπούλου" userId="f50e4f197289d2d2" providerId="LiveId" clId="{6AB92DCA-A8C7-44C4-93A7-DEFCA0E9E228}" dt="2022-10-05T09:50:13.404" v="3502" actId="1076"/>
          <ac:picMkLst>
            <pc:docMk/>
            <pc:sldMk cId="2225988724" sldId="271"/>
            <ac:picMk id="5" creationId="{D8C2B56A-85E7-BCF1-0742-48F44D2EF519}"/>
          </ac:picMkLst>
        </pc:picChg>
      </pc:sldChg>
      <pc:sldChg chg="modSp new del mod">
        <pc:chgData name="Γεωργία-Ελένη Θωμοπούλου" userId="f50e4f197289d2d2" providerId="LiveId" clId="{6AB92DCA-A8C7-44C4-93A7-DEFCA0E9E228}" dt="2022-10-04T10:40:40.446" v="1625" actId="2696"/>
        <pc:sldMkLst>
          <pc:docMk/>
          <pc:sldMk cId="2565917344" sldId="271"/>
        </pc:sldMkLst>
        <pc:spChg chg="mod">
          <ac:chgData name="Γεωργία-Ελένη Θωμοπούλου" userId="f50e4f197289d2d2" providerId="LiveId" clId="{6AB92DCA-A8C7-44C4-93A7-DEFCA0E9E228}" dt="2022-10-04T10:38:12.854" v="1598" actId="20577"/>
          <ac:spMkLst>
            <pc:docMk/>
            <pc:sldMk cId="2565917344" sldId="271"/>
            <ac:spMk id="2" creationId="{5BCA9D9F-DFE6-597F-21EC-E41565519AEE}"/>
          </ac:spMkLst>
        </pc:spChg>
      </pc:sldChg>
    </pc:docChg>
  </pc:docChgLst>
  <pc:docChgLst>
    <pc:chgData name="Γεωργία-Ελένη Θωμοπούλου" userId="f50e4f197289d2d2" providerId="LiveId" clId="{0C817F74-98FA-4E12-9579-DB550F4314CD}"/>
    <pc:docChg chg="modSld">
      <pc:chgData name="Γεωργία-Ελένη Θωμοπούλου" userId="f50e4f197289d2d2" providerId="LiveId" clId="{0C817F74-98FA-4E12-9579-DB550F4314CD}" dt="2022-10-07T15:07:18.756" v="6" actId="20577"/>
      <pc:docMkLst>
        <pc:docMk/>
      </pc:docMkLst>
      <pc:sldChg chg="modSp">
        <pc:chgData name="Γεωργία-Ελένη Θωμοπούλου" userId="f50e4f197289d2d2" providerId="LiveId" clId="{0C817F74-98FA-4E12-9579-DB550F4314CD}" dt="2022-10-06T09:49:04.322" v="5"/>
        <pc:sldMkLst>
          <pc:docMk/>
          <pc:sldMk cId="0" sldId="256"/>
        </pc:sldMkLst>
        <pc:spChg chg="mod">
          <ac:chgData name="Γεωργία-Ελένη Θωμοπούλου" userId="f50e4f197289d2d2" providerId="LiveId" clId="{0C817F74-98FA-4E12-9579-DB550F4314CD}" dt="2022-10-06T09:49:04.322" v="5"/>
          <ac:spMkLst>
            <pc:docMk/>
            <pc:sldMk cId="0" sldId="256"/>
            <ac:spMk id="3" creationId="{00000000-0000-0000-0000-000000000000}"/>
          </ac:spMkLst>
        </pc:spChg>
      </pc:sldChg>
      <pc:sldChg chg="modSp">
        <pc:chgData name="Γεωργία-Ελένη Θωμοπούλου" userId="f50e4f197289d2d2" providerId="LiveId" clId="{0C817F74-98FA-4E12-9579-DB550F4314CD}" dt="2022-10-07T15:07:18.756" v="6" actId="20577"/>
        <pc:sldMkLst>
          <pc:docMk/>
          <pc:sldMk cId="3743860670" sldId="270"/>
        </pc:sldMkLst>
        <pc:spChg chg="mod">
          <ac:chgData name="Γεωργία-Ελένη Θωμοπούλου" userId="f50e4f197289d2d2" providerId="LiveId" clId="{0C817F74-98FA-4E12-9579-DB550F4314CD}" dt="2022-10-07T15:07:18.756" v="6" actId="20577"/>
          <ac:spMkLst>
            <pc:docMk/>
            <pc:sldMk cId="3743860670" sldId="270"/>
            <ac:spMk id="2" creationId="{3DF5581F-5347-F49D-73BE-19F652492303}"/>
          </ac:spMkLst>
        </pc:spChg>
      </pc:sldChg>
    </pc:docChg>
  </pc:docChgLst>
</pc:chgInfo>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2-10-03T10:05:33.664"/>
    </inkml:context>
    <inkml:brush xml:id="br0">
      <inkml:brushProperty name="width" value="0.05292" units="cm"/>
      <inkml:brushProperty name="height" value="0.05292" units="cm"/>
      <inkml:brushProperty name="color" value="#FF0000"/>
    </inkml:brush>
  </inkml:definitions>
  <inkml:trace contextRef="#ctx0" brushRef="#br0">8238 6385 0,'53'0'422,"0"0"-407,52 18-15,107 70 16,-159-88 0,-35 18-1,34-18 204,19 0-219,35 17 16,-18-17-16,0 53 15,-35-53-15,-18 0 32,54 0 93,-36 0-125,-18 0 15,53 0 1,-53 0-16,1 0 15,17 0 1,-36 0 0,1 0 171,70 0-187,-35 0 16,-18 0-16,106 0 15,-70 0 1,-54 0 62,19 0-78,34 0 16,-34 18-1,69-18 1,54 18 0,-159-1-1,18-17 188,35 18-203,35 0 16,71 17 0,-53 0-1,-89-35 220,54 18-220,17 35-15,-18-36 16,54 19 0,17 34-1,-88-52 1,0-18 109,-18 0-125,0 0 15,1 0 1,70 0 0,-54 0-1,1 0 79,141 53-78,-158-53-1,87 17 1,-105 1 0,17-18 124,71 18-140,-36-1 16,19 1-1,-19-1 1,-35 1 0,1-18 93,17 0-93,-18 0-16,-17 0 15,35 0 1,-36 0 0,18 0 77,1 0-93,52 0 16,-70 0 0,-1 0-1,1 0 1,-1 0 203,1 0-204,0 0 1,-1 0 906,36 0-907,-35 0-15</inkml:trace>
  <inkml:trace contextRef="#ctx0" brushRef="#br0" timeOffset="4019.99">8361 8872 0,'0'36'63,"106"-36"-63,-35 17 15,34 19 1,-52-19-16,106 1 31,-106-18-15,0 0-1,-35 0 157,52 35-156,54 18-16,17 0 31,70 35-15,-122-35-16,-54-35 15,18-1 157,53 19-156,-36-19-16,-17 19 16,-18-19-16,18 1 15,88 35 1,-105-36-1,87 54 157,-35-36-172,71 53 16,-53-35-16,106 0 16,-89 18 15,-105-54-16,35 1 110,-1 17-125,90 18 16,-90-53-16,160 88 16,-71-52-1,0 34 1,-70-34 0,-36-19 124,89 18-140,-89-17 16,18 0-16,35-1 15,-35 19 1,-35-36 0,17 17-1,-17-17 1,-1 18 0,36 0 15,-35-18-31,35 17 15,0 1 1,-18 0 15,18-18-15,0 52 0,-36-52-1,1 18 32,53 0-47,-36-1 16,35 1-1,-17 0 1,-35-18 0,0 0 15,-1 0-31,54 17 94,-36 1-94,-17-18 15,-1 18 1,1-18-1</inkml:trace>
  <inkml:trace contextRef="#ctx0" brushRef="#br0" timeOffset="9452.04">12965 12241 0,'70'0'172,"-17"0"-172,71 0 15,-54 0-15,19 18 16,-19 0 15,-52-1-15,17-17-1,18 36 298,18-1-313,17 35 16,53 1-1,-71-71 548,-17 53-563,53-18 0,88 36 15,-159-54 1,1 1 0,-19 0 312,54 35-328,-18-36 15,88 54 1,-106-54 0,53 1 218,1 53-218,34-36-16,36 53 15,53 18 1,-107-71-16,36 18 15,-123-53 220,53 35-220,52 18-15,71 18 16,-17 17 0,-72-53-1,-87-17 1,0-18 140,52 18-156,-17-1 16,18 18-1,17 18 1,-18-35 0,-34-18 77,-1 35-93,36-17 16,-19 0 0,-16-18-16,17 0 15,0 35 1,-36-35 0,36 0 140,71 0-141,-89 0 1,35 0 0,-34 0-1,-19 0 1,19 0 62,17 0-78,52 0 16,-87 0-16,17 18 15,-17-18 1,35 17 78,17 1-79,19 17-15,-54-17 16,0-18 0</inkml:trace>
  <inkml:trace contextRef="#ctx0" brushRef="#br0" timeOffset="19240.96">11078 12471 0,'17'0'437,"18"17"-421,36 19 312,70 34-328,-53 1 0,36-18 15,-36-18 1,-35-17 0,35-1 265,-35 1-265,71 35-16,-19 0 31,19-18-31,87 36 15,-175-54 1,-1 18 172,71-17-188,17 53 15,1-18-15,123 70 31,-124-88-15,-105-17 0,0 0 187,87-1-188,-34 36 1,52-35 0,36 17-1,-35 0 1,-19 18 265,-34-18-265,35 18-16,-18-35 15,35 35 1,-105-35 187,70 17-187,36 53-16,35-35 15,105 35 1,-193-70-16,34 17 16,-69-17-1,52 17 110,0 0-109,-53-17-16,54 70 16,69-35-1,-69 18 1,16-18-1,-34-18 157,88 106-156,-71-106-16,0 18 16,36-18-1,17 18-15,70 18 16,-158-54-1,0 19 142,18-19-157,17 36 15,35-17 1,19 17 0,16-1-1,-140-34 1,0-18 124,105 35-124,-70-17-16,35 35 16,106 0-1,-17 0 1,-125-36 0,19 1 265,35 0-266,17-1-15,-52 36 16,176 53 0,-230-88-1,36-1 563,0 1-562,35 0 437,-70-18-453,17 0 297,54 35-281,-36-17-16,-18-1 15,-18-17 1,36 18 562,36 52-562,34-17-16,142 35 15,-142-35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hasCustomPrompt="1"/>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72E95389-8B7A-4D5D-A686-A8EEBFD03789}" type="datetimeFigureOut">
              <a:rPr lang="el-GR" smtClean="0"/>
              <a:t>7/10/2022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F81B75E-3968-41D4-83A4-3233C23B523D}"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hasCustomPrompt="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2E95389-8B7A-4D5D-A686-A8EEBFD03789}" type="datetimeFigureOut">
              <a:rPr lang="el-GR" smtClean="0"/>
              <a:t>7/10/2022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F81B75E-3968-41D4-83A4-3233C23B523D}"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hasCustomPrompt="1"/>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hasCustomPrompt="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2E95389-8B7A-4D5D-A686-A8EEBFD03789}" type="datetimeFigureOut">
              <a:rPr lang="el-GR" smtClean="0"/>
              <a:t>7/10/2022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F81B75E-3968-41D4-83A4-3233C23B523D}"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p>
        </p:txBody>
      </p:sp>
      <p:sp>
        <p:nvSpPr>
          <p:cNvPr id="3" name="2 - Θέση περιεχομένου"/>
          <p:cNvSpPr>
            <a:spLocks noGrp="1"/>
          </p:cNvSpPr>
          <p:nvPr>
            <p:ph idx="1" hasCustomPrompt="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2E95389-8B7A-4D5D-A686-A8EEBFD03789}" type="datetimeFigureOut">
              <a:rPr lang="el-GR" smtClean="0"/>
              <a:t>7/10/2022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F81B75E-3968-41D4-83A4-3233C23B523D}"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2E95389-8B7A-4D5D-A686-A8EEBFD03789}" type="datetimeFigureOut">
              <a:rPr lang="el-GR" smtClean="0"/>
              <a:t>7/10/2022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F81B75E-3968-41D4-83A4-3233C23B523D}"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p>
        </p:txBody>
      </p:sp>
      <p:sp>
        <p:nvSpPr>
          <p:cNvPr id="3" name="2 - Θέση περιεχομένου"/>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72E95389-8B7A-4D5D-A686-A8EEBFD03789}" type="datetimeFigureOut">
              <a:rPr lang="el-GR" smtClean="0"/>
              <a:t>7/10/2022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F81B75E-3968-41D4-83A4-3233C23B523D}"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72E95389-8B7A-4D5D-A686-A8EEBFD03789}" type="datetimeFigureOut">
              <a:rPr lang="el-GR" smtClean="0"/>
              <a:t>7/10/2022</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7F81B75E-3968-41D4-83A4-3233C23B523D}"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72E95389-8B7A-4D5D-A686-A8EEBFD03789}" type="datetimeFigureOut">
              <a:rPr lang="el-GR" smtClean="0"/>
              <a:t>7/10/2022</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7F81B75E-3968-41D4-83A4-3233C23B523D}"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2E95389-8B7A-4D5D-A686-A8EEBFD03789}" type="datetimeFigureOut">
              <a:rPr lang="el-GR" smtClean="0"/>
              <a:t>7/10/2022</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7F81B75E-3968-41D4-83A4-3233C23B523D}"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2E95389-8B7A-4D5D-A686-A8EEBFD03789}" type="datetimeFigureOut">
              <a:rPr lang="el-GR" smtClean="0"/>
              <a:t>7/10/2022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F81B75E-3968-41D4-83A4-3233C23B523D}"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2E95389-8B7A-4D5D-A686-A8EEBFD03789}" type="datetimeFigureOut">
              <a:rPr lang="el-GR" smtClean="0"/>
              <a:t>7/10/2022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F81B75E-3968-41D4-83A4-3233C23B523D}" type="slidenum">
              <a:rPr lang="el-GR" smtClean="0"/>
              <a:t>‹#›</a:t>
            </a:fld>
            <a:endParaRPr lang="el-G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95389-8B7A-4D5D-A686-A8EEBFD03789}" type="datetimeFigureOut">
              <a:rPr lang="el-GR" smtClean="0"/>
              <a:t>7/10/2022</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1B75E-3968-41D4-83A4-3233C23B523D}"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946785"/>
            <a:ext cx="7772400" cy="1877695"/>
          </a:xfrm>
        </p:spPr>
        <p:txBody>
          <a:bodyPr/>
          <a:lstStyle/>
          <a:p>
            <a:r>
              <a:rPr lang="el-GR"/>
              <a:t>Ο άνθρωπος </a:t>
            </a:r>
            <a:br>
              <a:rPr lang="el-GR"/>
            </a:br>
            <a:r>
              <a:rPr lang="el-GR"/>
              <a:t>πίσω από τον κύβο παραφίνης</a:t>
            </a:r>
          </a:p>
        </p:txBody>
      </p:sp>
      <p:sp>
        <p:nvSpPr>
          <p:cNvPr id="3" name="2 - Υπότιτλος"/>
          <p:cNvSpPr>
            <a:spLocks noGrp="1"/>
          </p:cNvSpPr>
          <p:nvPr>
            <p:ph type="subTitle" idx="1"/>
          </p:nvPr>
        </p:nvSpPr>
        <p:spPr>
          <a:xfrm>
            <a:off x="1371600" y="2913380"/>
            <a:ext cx="6400800" cy="2725420"/>
          </a:xfrm>
        </p:spPr>
        <p:txBody>
          <a:bodyPr>
            <a:normAutofit/>
          </a:bodyPr>
          <a:lstStyle/>
          <a:p>
            <a:r>
              <a:rPr lang="en-US" altLang="el-GR" dirty="0"/>
              <a:t>M</a:t>
            </a:r>
            <a:r>
              <a:rPr lang="el-GR" altLang="el-GR" dirty="0" err="1"/>
              <a:t>ια</a:t>
            </a:r>
            <a:r>
              <a:rPr lang="el-GR" altLang="el-GR" dirty="0"/>
              <a:t> </a:t>
            </a:r>
            <a:r>
              <a:rPr lang="el-GR" altLang="el-GR" i="1" dirty="0"/>
              <a:t>πραγματιστική θεώρηση </a:t>
            </a:r>
          </a:p>
          <a:p>
            <a:r>
              <a:rPr lang="el-GR" altLang="el-GR" dirty="0"/>
              <a:t>των </a:t>
            </a:r>
            <a:r>
              <a:rPr lang="el-GR" altLang="el-GR" b="1" dirty="0"/>
              <a:t>ανθρωπιστικών αξιών </a:t>
            </a:r>
          </a:p>
          <a:p>
            <a:r>
              <a:rPr lang="el-GR" altLang="el-GR" dirty="0"/>
              <a:t>στις </a:t>
            </a:r>
            <a:r>
              <a:rPr lang="el-GR" altLang="el-GR" i="1" dirty="0"/>
              <a:t>σύγχρονες</a:t>
            </a:r>
            <a:r>
              <a:rPr lang="el-GR" altLang="el-GR" dirty="0">
                <a:effectLst>
                  <a:outerShdw blurRad="38100" dist="38100" dir="2700000" algn="tl">
                    <a:srgbClr val="000000">
                      <a:alpha val="43137"/>
                    </a:srgbClr>
                  </a:outerShdw>
                </a:effectLst>
              </a:rPr>
              <a:t> </a:t>
            </a:r>
            <a:r>
              <a:rPr lang="el-GR" altLang="el-GR" dirty="0"/>
              <a:t>επιστήμες υγείας</a:t>
            </a:r>
          </a:p>
        </p:txBody>
      </p:sp>
      <p:sp>
        <p:nvSpPr>
          <p:cNvPr id="4" name="1 - Τίτλος"/>
          <p:cNvSpPr>
            <a:spLocks noGrp="1"/>
          </p:cNvSpPr>
          <p:nvPr/>
        </p:nvSpPr>
        <p:spPr>
          <a:xfrm>
            <a:off x="812800" y="42545"/>
            <a:ext cx="7772400" cy="8185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300"/>
              <a:t>ΕΠΙΣΤΗΜΟΝΙΚΗ ΕΚΔΗΛΩΣΗ Ε.Ε.Π.Α.-Π.Ε.Τ.Ι.Ε.</a:t>
            </a:r>
          </a:p>
          <a:p>
            <a:r>
              <a:rPr lang="el-GR" sz="2300"/>
              <a:t>8.10.2022</a:t>
            </a:r>
          </a:p>
        </p:txBody>
      </p:sp>
      <p:sp>
        <p:nvSpPr>
          <p:cNvPr id="5" name="1 - Τίτλος"/>
          <p:cNvSpPr>
            <a:spLocks noGrp="1"/>
          </p:cNvSpPr>
          <p:nvPr/>
        </p:nvSpPr>
        <p:spPr>
          <a:xfrm>
            <a:off x="812800" y="5081270"/>
            <a:ext cx="7772400" cy="142303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a:t>Ανδρέας Χ. Λάζαρης</a:t>
            </a:r>
          </a:p>
          <a:p>
            <a:r>
              <a:rPr lang="el-GR" sz="2400"/>
              <a:t>Ιατρός-Ιστοπαθολόγος</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1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1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31875" y="-5715"/>
            <a:ext cx="3330575" cy="443865"/>
          </a:xfrm>
        </p:spPr>
        <p:txBody>
          <a:bodyPr>
            <a:normAutofit/>
          </a:bodyPr>
          <a:lstStyle/>
          <a:p>
            <a:r>
              <a:rPr lang="el-GR" altLang="en-US" sz="1600" dirty="0"/>
              <a:t>Π. </a:t>
            </a:r>
            <a:r>
              <a:rPr lang="el-GR" altLang="en-US" sz="1600" dirty="0" err="1"/>
              <a:t>ντες</a:t>
            </a:r>
            <a:r>
              <a:rPr lang="el-GR" altLang="en-US" sz="1600" dirty="0"/>
              <a:t> </a:t>
            </a:r>
            <a:r>
              <a:rPr lang="el-GR" altLang="en-US" sz="1600" dirty="0" err="1"/>
              <a:t>Αμουάν</a:t>
            </a:r>
            <a:r>
              <a:rPr lang="en-US" altLang="en-US" sz="1600" dirty="0"/>
              <a:t>:</a:t>
            </a:r>
            <a:r>
              <a:rPr lang="el-GR" altLang="en-US" sz="1600" dirty="0"/>
              <a:t> Στην τάξη, 1886.</a:t>
            </a:r>
          </a:p>
        </p:txBody>
      </p:sp>
      <p:pic>
        <p:nvPicPr>
          <p:cNvPr id="101" name="Content Placeholder 100"/>
          <p:cNvPicPr>
            <a:picLocks noGrp="1" noChangeAspect="1"/>
          </p:cNvPicPr>
          <p:nvPr>
            <p:ph sz="half" idx="1"/>
          </p:nvPr>
        </p:nvPicPr>
        <p:blipFill>
          <a:blip r:embed="rId2"/>
          <a:stretch>
            <a:fillRect/>
          </a:stretch>
        </p:blipFill>
        <p:spPr>
          <a:xfrm>
            <a:off x="755015" y="349250"/>
            <a:ext cx="4038600" cy="2519680"/>
          </a:xfrm>
          <a:prstGeom prst="rect">
            <a:avLst/>
          </a:prstGeom>
          <a:noFill/>
          <a:ln w="9525">
            <a:noFill/>
          </a:ln>
        </p:spPr>
      </p:pic>
      <p:pic>
        <p:nvPicPr>
          <p:cNvPr id="6" name="Content Placeholder 5"/>
          <p:cNvPicPr>
            <a:picLocks noGrp="1" noChangeAspect="1"/>
          </p:cNvPicPr>
          <p:nvPr>
            <p:ph sz="half" idx="2"/>
          </p:nvPr>
        </p:nvPicPr>
        <p:blipFill>
          <a:blip r:embed="rId3"/>
          <a:stretch>
            <a:fillRect/>
          </a:stretch>
        </p:blipFill>
        <p:spPr>
          <a:xfrm>
            <a:off x="5487670" y="2210435"/>
            <a:ext cx="3392805" cy="4526280"/>
          </a:xfrm>
          <a:prstGeom prst="rect">
            <a:avLst/>
          </a:prstGeom>
        </p:spPr>
      </p:pic>
      <p:sp>
        <p:nvSpPr>
          <p:cNvPr id="7" name="Title 4"/>
          <p:cNvSpPr>
            <a:spLocks noGrp="1"/>
          </p:cNvSpPr>
          <p:nvPr/>
        </p:nvSpPr>
        <p:spPr>
          <a:xfrm>
            <a:off x="5308600" y="757555"/>
            <a:ext cx="3808730" cy="26714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1600" dirty="0"/>
              <a:t>Α. </a:t>
            </a:r>
            <a:r>
              <a:rPr lang="el-GR" altLang="en-US" sz="1600" dirty="0" err="1"/>
              <a:t>Νταργκελά</a:t>
            </a:r>
            <a:r>
              <a:rPr lang="en-US" altLang="en-US" sz="1600" dirty="0"/>
              <a:t>:</a:t>
            </a:r>
            <a:r>
              <a:rPr lang="el-GR" altLang="en-US" sz="1600" dirty="0"/>
              <a:t> Ο γύρος του κόσμου, 1860.</a:t>
            </a:r>
          </a:p>
        </p:txBody>
      </p:sp>
      <p:pic>
        <p:nvPicPr>
          <p:cNvPr id="8" name="Picture 7"/>
          <p:cNvPicPr>
            <a:picLocks noChangeAspect="1"/>
          </p:cNvPicPr>
          <p:nvPr/>
        </p:nvPicPr>
        <p:blipFill>
          <a:blip r:embed="rId4"/>
          <a:stretch>
            <a:fillRect/>
          </a:stretch>
        </p:blipFill>
        <p:spPr>
          <a:xfrm>
            <a:off x="755015" y="2927539"/>
            <a:ext cx="4038600" cy="3092071"/>
          </a:xfrm>
          <a:prstGeom prst="rect">
            <a:avLst/>
          </a:prstGeom>
        </p:spPr>
      </p:pic>
      <p:sp>
        <p:nvSpPr>
          <p:cNvPr id="9" name="Title 4"/>
          <p:cNvSpPr>
            <a:spLocks noGrp="1"/>
          </p:cNvSpPr>
          <p:nvPr/>
        </p:nvSpPr>
        <p:spPr>
          <a:xfrm>
            <a:off x="179513" y="6019610"/>
            <a:ext cx="5071302" cy="837755"/>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1600" dirty="0"/>
              <a:t>Ζ. </a:t>
            </a:r>
            <a:r>
              <a:rPr lang="el-GR" altLang="en-US" sz="1600" dirty="0" err="1"/>
              <a:t>Μπυλάν</a:t>
            </a:r>
            <a:r>
              <a:rPr lang="en-US" altLang="en-US" sz="1600" dirty="0"/>
              <a:t>:</a:t>
            </a:r>
            <a:r>
              <a:rPr lang="el-GR" altLang="en-US" sz="1600" dirty="0"/>
              <a:t> Ευτυχισμένοι γονείς. </a:t>
            </a:r>
          </a:p>
          <a:p>
            <a:r>
              <a:rPr lang="el-GR" altLang="en-US" sz="1600" b="1" spc="300" dirty="0"/>
              <a:t>Ο τρόπος ζωής και τα έργα των γονέων </a:t>
            </a:r>
            <a:r>
              <a:rPr lang="el-GR" altLang="en-US" sz="1600" dirty="0"/>
              <a:t>καθορίζουν την ανατροφή του παιδιού τους, όχι τα λόγια τους.</a:t>
            </a:r>
          </a:p>
        </p:txBody>
      </p:sp>
      <p:sp>
        <p:nvSpPr>
          <p:cNvPr id="2" name="Title 4"/>
          <p:cNvSpPr>
            <a:spLocks noGrp="1"/>
          </p:cNvSpPr>
          <p:nvPr/>
        </p:nvSpPr>
        <p:spPr>
          <a:xfrm>
            <a:off x="4793615" y="-5715"/>
            <a:ext cx="4399280" cy="18505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1600" dirty="0"/>
              <a:t>Δυνατότητα παροχής </a:t>
            </a:r>
            <a:r>
              <a:rPr lang="el-GR" altLang="en-US" sz="1600" dirty="0" err="1"/>
              <a:t>στοχευμένων</a:t>
            </a:r>
            <a:r>
              <a:rPr lang="el-GR" altLang="en-US" sz="1600" dirty="0"/>
              <a:t> στο </a:t>
            </a:r>
            <a:r>
              <a:rPr lang="el-GR" altLang="en-US" sz="1600" dirty="0">
                <a:effectLst>
                  <a:outerShdw blurRad="38100" dist="38100" dir="2700000" algn="tl">
                    <a:srgbClr val="000000">
                      <a:alpha val="43137"/>
                    </a:srgbClr>
                  </a:outerShdw>
                </a:effectLst>
              </a:rPr>
              <a:t>κλινικό</a:t>
            </a:r>
            <a:r>
              <a:rPr lang="el-GR" altLang="en-US" sz="1600" dirty="0"/>
              <a:t> ιατρικό πεδίο, </a:t>
            </a:r>
            <a:r>
              <a:rPr lang="el-GR" altLang="en-US" sz="1600" b="1" dirty="0"/>
              <a:t>ερεθισμάτων ανθρωπιστικής παιδείας</a:t>
            </a:r>
            <a:r>
              <a:rPr lang="el-GR" altLang="en-US" sz="1600" dirty="0"/>
              <a:t> σε </a:t>
            </a:r>
            <a:r>
              <a:rPr lang="el-GR" altLang="en-US" sz="1600" i="1" dirty="0">
                <a:effectLst>
                  <a:outerShdw blurRad="38100" dist="38100" dir="2700000" algn="tl">
                    <a:srgbClr val="000000">
                      <a:alpha val="43137"/>
                    </a:srgbClr>
                  </a:outerShdw>
                </a:effectLst>
              </a:rPr>
              <a:t>όσους</a:t>
            </a:r>
            <a:r>
              <a:rPr lang="el-GR" altLang="en-US" sz="1600" i="1" dirty="0"/>
              <a:t> </a:t>
            </a:r>
            <a:r>
              <a:rPr lang="el-GR" altLang="en-US" sz="1600" dirty="0"/>
              <a:t>επαγγελματίες υγείας ή εκπαιδευόμενους αισθάνονται </a:t>
            </a:r>
          </a:p>
          <a:p>
            <a:r>
              <a:rPr lang="el-GR" altLang="en-US" sz="1600" b="1" i="1" dirty="0"/>
              <a:t>δεκτικοί</a:t>
            </a:r>
            <a:r>
              <a:rPr lang="el-GR" altLang="en-US" sz="1600" b="1" dirty="0"/>
              <a:t> </a:t>
            </a:r>
            <a:r>
              <a:rPr lang="el-GR" altLang="en-US" sz="1600" dirty="0"/>
              <a:t>σε αυτά, καθώς έχουν ιδανικά, κυρίως λόγω της </a:t>
            </a:r>
            <a:r>
              <a:rPr lang="el-GR" altLang="en-US" sz="1600" dirty="0">
                <a:effectLst>
                  <a:outerShdw blurRad="38100" dist="38100" dir="2700000" algn="tl">
                    <a:srgbClr val="000000">
                      <a:alpha val="43137"/>
                    </a:srgbClr>
                  </a:outerShdw>
                </a:effectLst>
              </a:rPr>
              <a:t>καλής ανατροφής </a:t>
            </a:r>
            <a:r>
              <a:rPr lang="el-GR" altLang="en-US" sz="1600" dirty="0"/>
              <a:t>τους, και έχουν </a:t>
            </a:r>
            <a:r>
              <a:rPr lang="el-GR" altLang="en-US" sz="1600" dirty="0">
                <a:effectLst>
                  <a:outerShdw blurRad="38100" dist="38100" dir="2700000" algn="tl">
                    <a:srgbClr val="000000">
                      <a:alpha val="43137"/>
                    </a:srgbClr>
                  </a:outerShdw>
                </a:effectLst>
              </a:rPr>
              <a:t>διαθέσιμο χρόνο</a:t>
            </a:r>
            <a:r>
              <a:rPr lang="el-GR" altLang="en-US" sz="1600" dirty="0"/>
              <a:t>.</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5D4D4F-A2E6-BF64-D764-70CF4586DDDE}"/>
              </a:ext>
            </a:extLst>
          </p:cNvPr>
          <p:cNvSpPr>
            <a:spLocks noGrp="1"/>
          </p:cNvSpPr>
          <p:nvPr>
            <p:ph type="title"/>
          </p:nvPr>
        </p:nvSpPr>
        <p:spPr>
          <a:xfrm>
            <a:off x="457200" y="274638"/>
            <a:ext cx="8229600" cy="1786210"/>
          </a:xfrm>
        </p:spPr>
        <p:txBody>
          <a:bodyPr/>
          <a:lstStyle/>
          <a:p>
            <a:r>
              <a:rPr lang="el-GR" dirty="0"/>
              <a:t>Βιβλιογραφία  αφύπνισης</a:t>
            </a:r>
          </a:p>
        </p:txBody>
      </p:sp>
      <p:sp>
        <p:nvSpPr>
          <p:cNvPr id="3" name="Θέση περιεχομένου 2">
            <a:extLst>
              <a:ext uri="{FF2B5EF4-FFF2-40B4-BE49-F238E27FC236}">
                <a16:creationId xmlns:a16="http://schemas.microsoft.com/office/drawing/2014/main" id="{0EA7AD2F-B7B3-2ABC-7D16-51A492E2109A}"/>
              </a:ext>
            </a:extLst>
          </p:cNvPr>
          <p:cNvSpPr>
            <a:spLocks noGrp="1"/>
          </p:cNvSpPr>
          <p:nvPr>
            <p:ph idx="1"/>
          </p:nvPr>
        </p:nvSpPr>
        <p:spPr>
          <a:xfrm>
            <a:off x="457200" y="2564904"/>
            <a:ext cx="8229600" cy="4293096"/>
          </a:xfrm>
        </p:spPr>
        <p:txBody>
          <a:bodyPr>
            <a:normAutofit fontScale="77500" lnSpcReduction="20000"/>
          </a:bodyPr>
          <a:lstStyle/>
          <a:p>
            <a:r>
              <a:rPr lang="en-US" dirty="0"/>
              <a:t>Mod Care J 2022, 19(2):e128081.</a:t>
            </a:r>
          </a:p>
          <a:p>
            <a:r>
              <a:rPr lang="en-US" dirty="0"/>
              <a:t>Academic Pathology 2016, 3:1-5.</a:t>
            </a:r>
          </a:p>
          <a:p>
            <a:r>
              <a:rPr lang="en-US" dirty="0" err="1"/>
              <a:t>Acad</a:t>
            </a:r>
            <a:r>
              <a:rPr lang="en-US" dirty="0"/>
              <a:t> Med 2010,85:318-323.</a:t>
            </a:r>
          </a:p>
          <a:p>
            <a:r>
              <a:rPr lang="en-US" dirty="0"/>
              <a:t>Diagnostic Pathology 2010, 5(Suppl I):S1.</a:t>
            </a:r>
          </a:p>
          <a:p>
            <a:r>
              <a:rPr lang="en-US" dirty="0"/>
              <a:t>Mt Sinai J Med 2009, 76: 372-380.</a:t>
            </a:r>
          </a:p>
          <a:p>
            <a:r>
              <a:rPr lang="en-US" dirty="0"/>
              <a:t>Hum </a:t>
            </a:r>
            <a:r>
              <a:rPr lang="en-US" dirty="0" err="1"/>
              <a:t>Pathol</a:t>
            </a:r>
            <a:r>
              <a:rPr lang="en-US" dirty="0"/>
              <a:t> 2008, 39:1-2.</a:t>
            </a:r>
          </a:p>
          <a:p>
            <a:r>
              <a:rPr lang="en-US" dirty="0"/>
              <a:t>Australian Family Physician 2008, 37(5):369-370.</a:t>
            </a:r>
          </a:p>
          <a:p>
            <a:r>
              <a:rPr lang="en-US" dirty="0"/>
              <a:t>Perspectives in Biology and Medicine 2007, 50(3):321-333.</a:t>
            </a:r>
          </a:p>
          <a:p>
            <a:r>
              <a:rPr lang="en-US" dirty="0" err="1"/>
              <a:t>Acad</a:t>
            </a:r>
            <a:r>
              <a:rPr lang="en-US" dirty="0"/>
              <a:t> Med 1995, 70(9): 758-760.</a:t>
            </a:r>
          </a:p>
          <a:p>
            <a:r>
              <a:rPr lang="en-US" dirty="0"/>
              <a:t>The Yale Journal of Biology and Medicine 1992, 65:183-187</a:t>
            </a:r>
            <a:r>
              <a:rPr lang="el-GR" dirty="0"/>
              <a:t>.</a:t>
            </a:r>
          </a:p>
        </p:txBody>
      </p:sp>
    </p:spTree>
    <p:extLst>
      <p:ext uri="{BB962C8B-B14F-4D97-AF65-F5344CB8AC3E}">
        <p14:creationId xmlns:p14="http://schemas.microsoft.com/office/powerpoint/2010/main" val="267438618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F5581F-5347-F49D-73BE-19F652492303}"/>
              </a:ext>
            </a:extLst>
          </p:cNvPr>
          <p:cNvSpPr>
            <a:spLocks noGrp="1"/>
          </p:cNvSpPr>
          <p:nvPr>
            <p:ph type="title"/>
          </p:nvPr>
        </p:nvSpPr>
        <p:spPr>
          <a:xfrm>
            <a:off x="0" y="274638"/>
            <a:ext cx="9144000" cy="1426170"/>
          </a:xfrm>
        </p:spPr>
        <p:txBody>
          <a:bodyPr>
            <a:noAutofit/>
          </a:bodyPr>
          <a:lstStyle/>
          <a:p>
            <a:r>
              <a:rPr lang="el-GR" sz="2400" dirty="0"/>
              <a:t>Οι ρίζες της  </a:t>
            </a:r>
            <a:r>
              <a:rPr lang="el-GR" sz="2400" b="1" spc="600" dirty="0"/>
              <a:t>ολιστικής υγείας</a:t>
            </a:r>
            <a:r>
              <a:rPr lang="el-GR" sz="2400" dirty="0"/>
              <a:t>.</a:t>
            </a:r>
            <a:br>
              <a:rPr lang="el-GR" sz="2400" dirty="0"/>
            </a:br>
            <a:r>
              <a:rPr lang="el-GR" sz="1800" dirty="0"/>
              <a:t>Πώς οι Έλληνες συνέλαβαν τη σύνδεση μεταξύ </a:t>
            </a:r>
            <a:r>
              <a:rPr lang="el-GR" sz="1800" i="1" dirty="0"/>
              <a:t>σώματος, ψυχής και περιβάλλοντος, </a:t>
            </a:r>
            <a:br>
              <a:rPr lang="el-GR" sz="1800" dirty="0"/>
            </a:br>
            <a:r>
              <a:rPr lang="el-GR" sz="1800" dirty="0"/>
              <a:t>θεμελιώνοντας το σύγχρονο ανθρωπιστικό «</a:t>
            </a:r>
            <a:r>
              <a:rPr lang="el-GR" sz="1800" b="1" i="1" dirty="0" err="1"/>
              <a:t>βιοψυχοκοινωνικό</a:t>
            </a:r>
            <a:r>
              <a:rPr lang="el-GR" sz="1800" dirty="0"/>
              <a:t>» πρότυπο </a:t>
            </a:r>
            <a:br>
              <a:rPr lang="el-GR" sz="1800" dirty="0"/>
            </a:br>
            <a:r>
              <a:rPr lang="el-GR" sz="1800" dirty="0"/>
              <a:t>για την υγεία και τη νόσο.</a:t>
            </a:r>
            <a:br>
              <a:rPr lang="el-GR" sz="1800" dirty="0"/>
            </a:br>
            <a:br>
              <a:rPr lang="el-GR" sz="1800" dirty="0"/>
            </a:br>
            <a:r>
              <a:rPr lang="el-GR" sz="1400" dirty="0"/>
              <a:t>Ιπποκράτης και Γαληνός.</a:t>
            </a:r>
            <a:br>
              <a:rPr lang="el-GR" sz="1400" dirty="0"/>
            </a:br>
            <a:r>
              <a:rPr lang="el-GR" sz="1400" dirty="0"/>
              <a:t> Νωπογραφία στην κρύπτη του καθεδρικού ναού της Αγίας Μαρίας, </a:t>
            </a:r>
            <a:r>
              <a:rPr lang="el-GR" sz="1400" dirty="0" err="1"/>
              <a:t>Anagni</a:t>
            </a:r>
            <a:r>
              <a:rPr lang="el-GR" sz="1400" dirty="0"/>
              <a:t>, Ιταλία, 13ος αιώνας.</a:t>
            </a:r>
            <a:br>
              <a:rPr lang="el-GR" sz="1400" dirty="0"/>
            </a:br>
            <a:endParaRPr lang="el-GR" sz="1400" dirty="0"/>
          </a:p>
        </p:txBody>
      </p:sp>
      <p:pic>
        <p:nvPicPr>
          <p:cNvPr id="5" name="Εικόνα 4">
            <a:extLst>
              <a:ext uri="{FF2B5EF4-FFF2-40B4-BE49-F238E27FC236}">
                <a16:creationId xmlns:a16="http://schemas.microsoft.com/office/drawing/2014/main" id="{994D9918-0B77-81A6-3FED-92F5535D146A}"/>
              </a:ext>
            </a:extLst>
          </p:cNvPr>
          <p:cNvPicPr>
            <a:picLocks noChangeAspect="1"/>
          </p:cNvPicPr>
          <p:nvPr/>
        </p:nvPicPr>
        <p:blipFill>
          <a:blip r:embed="rId2"/>
          <a:stretch>
            <a:fillRect/>
          </a:stretch>
        </p:blipFill>
        <p:spPr>
          <a:xfrm>
            <a:off x="719572" y="1844824"/>
            <a:ext cx="7704856" cy="4815535"/>
          </a:xfrm>
          <a:prstGeom prst="rect">
            <a:avLst/>
          </a:prstGeom>
        </p:spPr>
      </p:pic>
    </p:spTree>
    <p:extLst>
      <p:ext uri="{BB962C8B-B14F-4D97-AF65-F5344CB8AC3E}">
        <p14:creationId xmlns:p14="http://schemas.microsoft.com/office/powerpoint/2010/main" val="374386067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6045" y="13335"/>
            <a:ext cx="4374515" cy="483870"/>
          </a:xfrm>
        </p:spPr>
        <p:txBody>
          <a:bodyPr>
            <a:normAutofit/>
          </a:bodyPr>
          <a:lstStyle/>
          <a:p>
            <a:r>
              <a:rPr lang="el-GR" altLang="en-US" sz="1400" dirty="0"/>
              <a:t>Ο. </a:t>
            </a:r>
            <a:r>
              <a:rPr lang="el-GR" altLang="en-US" sz="1400" dirty="0" err="1"/>
              <a:t>Νταρτσούκ</a:t>
            </a:r>
            <a:r>
              <a:rPr lang="en-US" altLang="en-US" sz="1400" dirty="0"/>
              <a:t>: </a:t>
            </a:r>
            <a:r>
              <a:rPr lang="el-GR" altLang="en-US" sz="1400" dirty="0"/>
              <a:t>Η γέννηση της ζωής</a:t>
            </a:r>
            <a:r>
              <a:rPr lang="el-GR" altLang="en-US" sz="1600" dirty="0"/>
              <a:t>.</a:t>
            </a:r>
          </a:p>
        </p:txBody>
      </p:sp>
      <p:pic>
        <p:nvPicPr>
          <p:cNvPr id="5" name="Content Placeholder 4"/>
          <p:cNvPicPr>
            <a:picLocks noGrp="1" noChangeAspect="1"/>
          </p:cNvPicPr>
          <p:nvPr>
            <p:ph sz="half" idx="1"/>
          </p:nvPr>
        </p:nvPicPr>
        <p:blipFill>
          <a:blip r:embed="rId2"/>
          <a:stretch>
            <a:fillRect/>
          </a:stretch>
        </p:blipFill>
        <p:spPr>
          <a:xfrm>
            <a:off x="395605" y="404495"/>
            <a:ext cx="3315335" cy="3260725"/>
          </a:xfrm>
          <a:prstGeom prst="rect">
            <a:avLst/>
          </a:prstGeom>
        </p:spPr>
      </p:pic>
      <p:pic>
        <p:nvPicPr>
          <p:cNvPr id="100" name="Content Placeholder 99"/>
          <p:cNvPicPr>
            <a:picLocks noGrp="1" noChangeAspect="1"/>
          </p:cNvPicPr>
          <p:nvPr>
            <p:ph sz="half" idx="2"/>
          </p:nvPr>
        </p:nvPicPr>
        <p:blipFill>
          <a:blip r:embed="rId3"/>
          <a:stretch>
            <a:fillRect/>
          </a:stretch>
        </p:blipFill>
        <p:spPr>
          <a:xfrm>
            <a:off x="1173882" y="4067810"/>
            <a:ext cx="6652726" cy="2527663"/>
          </a:xfrm>
          <a:prstGeom prst="rect">
            <a:avLst/>
          </a:prstGeom>
          <a:noFill/>
          <a:ln w="9525">
            <a:noFill/>
          </a:ln>
        </p:spPr>
      </p:pic>
      <p:sp>
        <p:nvSpPr>
          <p:cNvPr id="7" name="Title 5"/>
          <p:cNvSpPr>
            <a:spLocks noGrp="1"/>
          </p:cNvSpPr>
          <p:nvPr/>
        </p:nvSpPr>
        <p:spPr>
          <a:xfrm>
            <a:off x="866140" y="6470015"/>
            <a:ext cx="7350760" cy="5429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1400" dirty="0"/>
              <a:t>Π. </a:t>
            </a:r>
            <a:r>
              <a:rPr lang="el-GR" altLang="en-US" sz="1400" dirty="0" err="1"/>
              <a:t>Γκωγκέν</a:t>
            </a:r>
            <a:r>
              <a:rPr lang="en-US" altLang="en-US" sz="1400" dirty="0"/>
              <a:t>: </a:t>
            </a:r>
            <a:r>
              <a:rPr lang="el-GR" altLang="en-US" sz="1400" dirty="0"/>
              <a:t>Από πού ερχόμαστε, τι είμαστε, πού πηγαίνουμε</a:t>
            </a:r>
            <a:r>
              <a:rPr lang="en-US" altLang="en-US" sz="1400" dirty="0"/>
              <a:t>; 1897</a:t>
            </a:r>
            <a:r>
              <a:rPr lang="el-GR" altLang="en-US" sz="1400" dirty="0"/>
              <a:t>.</a:t>
            </a:r>
            <a:endParaRPr lang="en-US" altLang="en-US" sz="1400" dirty="0"/>
          </a:p>
        </p:txBody>
      </p:sp>
      <p:pic>
        <p:nvPicPr>
          <p:cNvPr id="8" name="Picture 7" descr="An anatomist examining a female corpse. The painting was made by German painter Gabriel von Max."/>
          <p:cNvPicPr>
            <a:picLocks noChangeAspect="1"/>
          </p:cNvPicPr>
          <p:nvPr/>
        </p:nvPicPr>
        <p:blipFill>
          <a:blip r:embed="rId4"/>
          <a:stretch>
            <a:fillRect/>
          </a:stretch>
        </p:blipFill>
        <p:spPr>
          <a:xfrm>
            <a:off x="4500245" y="430530"/>
            <a:ext cx="4276725" cy="3208655"/>
          </a:xfrm>
          <a:prstGeom prst="rect">
            <a:avLst/>
          </a:prstGeom>
        </p:spPr>
      </p:pic>
      <p:sp>
        <p:nvSpPr>
          <p:cNvPr id="9" name="Title 5"/>
          <p:cNvSpPr>
            <a:spLocks noGrp="1"/>
          </p:cNvSpPr>
          <p:nvPr/>
        </p:nvSpPr>
        <p:spPr>
          <a:xfrm>
            <a:off x="4149090" y="27940"/>
            <a:ext cx="5042535" cy="46926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l-GR" sz="1400" dirty="0" err="1"/>
              <a:t>Γκ</a:t>
            </a:r>
            <a:r>
              <a:rPr lang="el-GR" altLang="el-GR" sz="1400" dirty="0"/>
              <a:t>. φον Μαξ</a:t>
            </a:r>
            <a:r>
              <a:rPr lang="en-US" altLang="el-GR" sz="1400" dirty="0"/>
              <a:t>: </a:t>
            </a:r>
            <a:r>
              <a:rPr lang="el-GR" altLang="en-US" sz="1400" dirty="0"/>
              <a:t>Α</a:t>
            </a:r>
            <a:r>
              <a:rPr lang="el-GR" altLang="el-GR" sz="1400" dirty="0"/>
              <a:t>νατόμος εξετάζει πτώμα γυναίκας.</a:t>
            </a:r>
          </a:p>
        </p:txBody>
      </p:sp>
      <p:sp>
        <p:nvSpPr>
          <p:cNvPr id="2" name="Θέση κειμένου 2">
            <a:extLst>
              <a:ext uri="{FF2B5EF4-FFF2-40B4-BE49-F238E27FC236}">
                <a16:creationId xmlns:a16="http://schemas.microsoft.com/office/drawing/2014/main" id="{BACEFE6E-3C63-36AD-D62A-EE794F5A61EA}"/>
              </a:ext>
            </a:extLst>
          </p:cNvPr>
          <p:cNvSpPr txBox="1">
            <a:spLocks/>
          </p:cNvSpPr>
          <p:nvPr/>
        </p:nvSpPr>
        <p:spPr>
          <a:xfrm>
            <a:off x="0" y="3717032"/>
            <a:ext cx="9143999" cy="10081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l-GR" sz="1400" dirty="0"/>
              <a:t>Οι </a:t>
            </a:r>
            <a:r>
              <a:rPr lang="el-GR" sz="1400" b="1" dirty="0"/>
              <a:t>επιστήμες υγείας </a:t>
            </a:r>
            <a:r>
              <a:rPr lang="el-GR" sz="1400" dirty="0"/>
              <a:t>είναι εκείνες που βρίσκονται, συγκριτικά με όλες τις άλλες, </a:t>
            </a:r>
            <a:r>
              <a:rPr lang="el-GR" sz="1400" b="1" dirty="0"/>
              <a:t>πιο κοντά στη ζωή και στον θάνατο.</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2000"/>
                                        <p:tgtEl>
                                          <p:spTgt spid="100"/>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A59EF97-E622-7997-8E1E-716932A766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4" name="Γραφή 13">
                <a:extLst>
                  <a:ext uri="{FF2B5EF4-FFF2-40B4-BE49-F238E27FC236}">
                    <a16:creationId xmlns:a16="http://schemas.microsoft.com/office/drawing/2014/main" id="{8D6FB9CC-F240-DD2B-B81D-9CAED107493B}"/>
                  </a:ext>
                </a:extLst>
              </p14:cNvPr>
              <p14:cNvContentPartPr/>
              <p14:nvPr/>
            </p14:nvContentPartPr>
            <p14:xfrm>
              <a:off x="2965680" y="2298600"/>
              <a:ext cx="4178520" cy="3480120"/>
            </p14:xfrm>
          </p:contentPart>
        </mc:Choice>
        <mc:Fallback xmlns="">
          <p:pic>
            <p:nvPicPr>
              <p:cNvPr id="14" name="Γραφή 13">
                <a:extLst>
                  <a:ext uri="{FF2B5EF4-FFF2-40B4-BE49-F238E27FC236}">
                    <a16:creationId xmlns:a16="http://schemas.microsoft.com/office/drawing/2014/main" id="{8D6FB9CC-F240-DD2B-B81D-9CAED107493B}"/>
                  </a:ext>
                </a:extLst>
              </p:cNvPr>
              <p:cNvPicPr/>
              <p:nvPr/>
            </p:nvPicPr>
            <p:blipFill>
              <a:blip r:embed="rId4"/>
              <a:stretch>
                <a:fillRect/>
              </a:stretch>
            </p:blipFill>
            <p:spPr>
              <a:xfrm>
                <a:off x="2956320" y="2289240"/>
                <a:ext cx="4197240" cy="3498840"/>
              </a:xfrm>
              <a:prstGeom prst="rect">
                <a:avLst/>
              </a:prstGeom>
            </p:spPr>
          </p:pic>
        </mc:Fallback>
      </mc:AlternateContent>
    </p:spTree>
    <p:extLst>
      <p:ext uri="{BB962C8B-B14F-4D97-AF65-F5344CB8AC3E}">
        <p14:creationId xmlns:p14="http://schemas.microsoft.com/office/powerpoint/2010/main" val="39394262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416"/>
            <a:ext cx="9144000" cy="1728192"/>
          </a:xfrm>
        </p:spPr>
        <p:txBody>
          <a:bodyPr>
            <a:normAutofit/>
          </a:bodyPr>
          <a:lstStyle/>
          <a:p>
            <a:r>
              <a:rPr lang="el-GR" altLang="en-US" sz="2400" dirty="0"/>
              <a:t>Στη </a:t>
            </a:r>
            <a:r>
              <a:rPr lang="el-GR" altLang="en-US" sz="2400" spc="300" dirty="0">
                <a:effectLst>
                  <a:outerShdw blurRad="38100" dist="38100" dir="2700000" algn="tl">
                    <a:srgbClr val="000000">
                      <a:alpha val="43137"/>
                    </a:srgbClr>
                  </a:outerShdw>
                </a:effectLst>
              </a:rPr>
              <a:t>σύγχρονη</a:t>
            </a:r>
            <a:r>
              <a:rPr lang="el-GR" altLang="en-US" sz="2400" dirty="0"/>
              <a:t> Ιατρική, πώς υπεισέρχεται το </a:t>
            </a:r>
            <a:r>
              <a:rPr lang="el-GR" altLang="en-US" sz="2400" b="1" dirty="0"/>
              <a:t>ανθρωπιστικό πνεύμα </a:t>
            </a:r>
            <a:r>
              <a:rPr lang="el-GR" altLang="en-US" sz="2400" dirty="0"/>
              <a:t>αφενός</a:t>
            </a:r>
            <a:r>
              <a:rPr lang="el-GR" altLang="en-US" sz="2400" b="1" dirty="0"/>
              <a:t>  </a:t>
            </a:r>
            <a:r>
              <a:rPr lang="el-GR" altLang="en-US" sz="2400" dirty="0"/>
              <a:t>στις </a:t>
            </a:r>
            <a:r>
              <a:rPr lang="el-GR" altLang="en-US" sz="2400" dirty="0">
                <a:effectLst>
                  <a:outerShdw blurRad="38100" dist="38100" dir="2700000" algn="tl">
                    <a:srgbClr val="000000">
                      <a:alpha val="43137"/>
                    </a:srgbClr>
                  </a:outerShdw>
                </a:effectLst>
              </a:rPr>
              <a:t>σχέσεις των επαγγελματιών υγείας μεταξύ τους </a:t>
            </a:r>
            <a:br>
              <a:rPr lang="el-GR" altLang="en-US" sz="2400" dirty="0"/>
            </a:br>
            <a:r>
              <a:rPr lang="el-GR" altLang="en-US" sz="2400" dirty="0"/>
              <a:t>αφετέρου στη </a:t>
            </a:r>
            <a:r>
              <a:rPr lang="el-GR" altLang="en-US" sz="2400" dirty="0">
                <a:effectLst>
                  <a:outerShdw blurRad="38100" dist="38100" dir="2700000" algn="tl">
                    <a:srgbClr val="000000">
                      <a:alpha val="43137"/>
                    </a:srgbClr>
                  </a:outerShdw>
                </a:effectLst>
              </a:rPr>
              <a:t>σχέση γιατρού-ασθενούς</a:t>
            </a:r>
            <a:r>
              <a:rPr lang="en-US" altLang="en-US" sz="2400" dirty="0"/>
              <a:t>;</a:t>
            </a:r>
          </a:p>
        </p:txBody>
      </p:sp>
      <p:sp>
        <p:nvSpPr>
          <p:cNvPr id="3" name="Content Placeholder 2"/>
          <p:cNvSpPr>
            <a:spLocks noGrp="1"/>
          </p:cNvSpPr>
          <p:nvPr>
            <p:ph idx="1"/>
          </p:nvPr>
        </p:nvSpPr>
        <p:spPr>
          <a:xfrm>
            <a:off x="0" y="1340768"/>
            <a:ext cx="9144000" cy="5904656"/>
          </a:xfrm>
        </p:spPr>
        <p:txBody>
          <a:bodyPr>
            <a:normAutofit fontScale="72500" lnSpcReduction="20000"/>
          </a:bodyPr>
          <a:lstStyle/>
          <a:p>
            <a:pPr algn="just"/>
            <a:r>
              <a:rPr lang="el-GR" altLang="en-US" dirty="0"/>
              <a:t>Η άσκηση της </a:t>
            </a:r>
            <a:r>
              <a:rPr lang="el-GR" altLang="en-US" b="1" dirty="0"/>
              <a:t>σύγχρονης ιατρικής </a:t>
            </a:r>
            <a:r>
              <a:rPr lang="el-GR" altLang="en-US" dirty="0"/>
              <a:t>συνιστά</a:t>
            </a:r>
            <a:r>
              <a:rPr lang="el-GR" altLang="en-US" b="1" dirty="0"/>
              <a:t> </a:t>
            </a:r>
            <a:r>
              <a:rPr lang="el-GR" altLang="en-US" dirty="0"/>
              <a:t>μια</a:t>
            </a:r>
            <a:r>
              <a:rPr lang="el-GR" altLang="en-US" b="1" dirty="0"/>
              <a:t> </a:t>
            </a:r>
            <a:r>
              <a:rPr lang="el-GR" altLang="en-US" b="1" u="sng" dirty="0"/>
              <a:t>συλλογική</a:t>
            </a:r>
            <a:r>
              <a:rPr lang="el-GR" altLang="en-US" b="1" dirty="0"/>
              <a:t> προσπάθεια με </a:t>
            </a:r>
            <a:r>
              <a:rPr lang="el-GR" altLang="en-US" dirty="0"/>
              <a:t> </a:t>
            </a:r>
            <a:r>
              <a:rPr lang="el-GR" altLang="en-US" b="1" u="sng" dirty="0"/>
              <a:t>ομαδικό</a:t>
            </a:r>
            <a:r>
              <a:rPr lang="el-GR" altLang="en-US" b="1" dirty="0"/>
              <a:t> πνεύμα</a:t>
            </a:r>
            <a:r>
              <a:rPr lang="el-GR" altLang="en-US" dirty="0"/>
              <a:t> το οποίο προϋποθέτει τον </a:t>
            </a:r>
            <a:r>
              <a:rPr lang="el-GR" altLang="en-US" b="1" dirty="0"/>
              <a:t>αλληλοσεβασμό</a:t>
            </a:r>
            <a:r>
              <a:rPr lang="el-GR" altLang="en-US" dirty="0"/>
              <a:t> και την </a:t>
            </a:r>
            <a:r>
              <a:rPr lang="el-GR" altLang="en-US" b="1" dirty="0"/>
              <a:t>αναγνώριση της συμβολής</a:t>
            </a:r>
            <a:r>
              <a:rPr lang="el-GR" altLang="en-US" dirty="0"/>
              <a:t> </a:t>
            </a:r>
            <a:r>
              <a:rPr lang="el-GR" altLang="en-US" i="1" spc="600" dirty="0"/>
              <a:t>όλων</a:t>
            </a:r>
            <a:r>
              <a:rPr lang="el-GR" altLang="en-US" dirty="0"/>
              <a:t> των εμπλεκόμενων επαγγελματιών υγείας. Η υποτίμηση συναδέλφων και συνεργατών φαίνεται να συναρτάται συχνά με μια  διαστρεβλωμένη εγωκεντρική ανταγωνιστική αντίληψη των γιατρών περί αριστείας. Συμβολή του </a:t>
            </a:r>
            <a:r>
              <a:rPr lang="el-GR" altLang="en-US" dirty="0" err="1"/>
              <a:t>ιστοτεχνολόγου</a:t>
            </a:r>
            <a:r>
              <a:rPr lang="el-GR" altLang="en-US" dirty="0"/>
              <a:t> στην τελική </a:t>
            </a:r>
            <a:r>
              <a:rPr lang="el-GR" altLang="en-US" dirty="0" err="1"/>
              <a:t>παθολογοανατομική</a:t>
            </a:r>
            <a:r>
              <a:rPr lang="el-GR" altLang="en-US" dirty="0"/>
              <a:t> διάγνωση σε ποσοστά από 25-50%. Επίπλαστη η διάκριση επιστήμονα-τεχνολόγου.</a:t>
            </a:r>
          </a:p>
          <a:p>
            <a:pPr algn="just"/>
            <a:r>
              <a:rPr lang="el-GR" altLang="en-US" dirty="0"/>
              <a:t>Τα αξιοθαύμαστα </a:t>
            </a:r>
            <a:r>
              <a:rPr lang="el-GR" altLang="en-US" b="1" dirty="0"/>
              <a:t>τεχνολογικά επιτεύγματα</a:t>
            </a:r>
            <a:r>
              <a:rPr lang="el-GR" altLang="en-US" dirty="0"/>
              <a:t> συνιστούν </a:t>
            </a:r>
            <a:r>
              <a:rPr lang="el-GR" altLang="en-US" i="1" dirty="0"/>
              <a:t>αναγκαία</a:t>
            </a:r>
            <a:r>
              <a:rPr lang="el-GR" altLang="en-US" dirty="0"/>
              <a:t> συνθήκη για την πρόοδο και καταξίωση της σύγχρονης ιατρικής, αλλά </a:t>
            </a:r>
            <a:r>
              <a:rPr lang="el-GR" altLang="en-US" b="1" u="sng" dirty="0">
                <a:solidFill>
                  <a:srgbClr val="FF0000"/>
                </a:solidFill>
                <a:effectLst>
                  <a:outerShdw blurRad="38100" dist="38100" dir="2700000" algn="tl">
                    <a:srgbClr val="000000">
                      <a:alpha val="43137"/>
                    </a:srgbClr>
                  </a:outerShdw>
                </a:effectLst>
              </a:rPr>
              <a:t>όχι</a:t>
            </a:r>
            <a:r>
              <a:rPr lang="el-GR" altLang="en-US" b="1" u="sng" dirty="0"/>
              <a:t> ικανή</a:t>
            </a:r>
            <a:r>
              <a:rPr lang="el-GR" altLang="en-US" b="1" dirty="0"/>
              <a:t>, </a:t>
            </a:r>
            <a:r>
              <a:rPr lang="el-GR" altLang="en-US" dirty="0"/>
              <a:t>τουλάχιστον</a:t>
            </a:r>
            <a:r>
              <a:rPr lang="el-GR" altLang="en-US" b="1" dirty="0"/>
              <a:t> </a:t>
            </a:r>
            <a:r>
              <a:rPr lang="el-GR" altLang="en-US" dirty="0"/>
              <a:t>για τους περισσότερους ασθενείς οι οποίοι παραπονούνται για απρόσωπη και μηχανιστική αντιμετώπιση της «περίπτωσής» τους. Παθολογική υπερεκτίμηση της ξερής γνώσης, υποεκτίμηση των ανθρώπινων σχέσεων. Πολλοί λίγοι γιατροί χαμογελούν στον ασθενή. </a:t>
            </a:r>
            <a:r>
              <a:rPr lang="el-GR" altLang="en-US" b="1" dirty="0"/>
              <a:t>Επιτακτική η</a:t>
            </a:r>
            <a:r>
              <a:rPr lang="en-US" altLang="el-GR" b="1" dirty="0"/>
              <a:t> </a:t>
            </a:r>
            <a:r>
              <a:rPr lang="el-GR" altLang="en-US" b="1" dirty="0"/>
              <a:t>ανάγκη</a:t>
            </a:r>
            <a:r>
              <a:rPr lang="el-GR" altLang="en-US" dirty="0"/>
              <a:t> για </a:t>
            </a:r>
            <a:r>
              <a:rPr lang="el-GR" altLang="en-US" b="1" u="sng" dirty="0" err="1"/>
              <a:t>ενσυναίσθηση</a:t>
            </a:r>
            <a:r>
              <a:rPr lang="el-GR" altLang="en-US" dirty="0"/>
              <a:t>. Ιατρική </a:t>
            </a:r>
            <a:r>
              <a:rPr lang="el-GR" altLang="en-US" b="1" dirty="0"/>
              <a:t>επικεντρωμένη στον πάσχοντα ως </a:t>
            </a:r>
            <a:r>
              <a:rPr lang="el-GR" altLang="en-US" b="1" spc="600" dirty="0"/>
              <a:t>αδιαίρετη ολότητα </a:t>
            </a:r>
            <a:r>
              <a:rPr lang="el-GR" altLang="en-US" b="1" dirty="0"/>
              <a:t>( νους, σώμα και πνεύμα )</a:t>
            </a:r>
            <a:r>
              <a:rPr lang="el-GR" altLang="en-US" dirty="0"/>
              <a:t>, όχι στην αρρώστια. Καθοριστικής σημασίας και το </a:t>
            </a:r>
            <a:r>
              <a:rPr lang="el-GR" altLang="en-US" b="1" dirty="0" err="1"/>
              <a:t>κοινωνικο</a:t>
            </a:r>
            <a:r>
              <a:rPr lang="el-GR" altLang="en-US" b="1" dirty="0"/>
              <a:t>-πολιτικό πλαίσιο</a:t>
            </a:r>
            <a:r>
              <a:rPr lang="el-GR" altLang="en-US" dirty="0">
                <a:effectLst>
                  <a:outerShdw blurRad="38100" dist="38100" dir="2700000" algn="tl">
                    <a:srgbClr val="000000">
                      <a:alpha val="43137"/>
                    </a:srgbClr>
                  </a:outerShdw>
                </a:effectLst>
              </a:rPr>
              <a:t> </a:t>
            </a:r>
            <a:r>
              <a:rPr lang="el-GR" altLang="en-US" dirty="0"/>
              <a:t>μέσα στο οποίο δραστηριοποιείται ο γιατρός.</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56055"/>
            <a:ext cx="8229600" cy="737870"/>
          </a:xfrm>
        </p:spPr>
        <p:txBody>
          <a:bodyPr>
            <a:normAutofit/>
          </a:bodyPr>
          <a:lstStyle/>
          <a:p>
            <a:r>
              <a:rPr lang="el-GR" altLang="en-US" sz="1800" dirty="0" err="1"/>
              <a:t>Τζ</a:t>
            </a:r>
            <a:r>
              <a:rPr lang="el-GR" altLang="en-US" sz="1800" dirty="0"/>
              <a:t>. </a:t>
            </a:r>
            <a:r>
              <a:rPr lang="el-GR" altLang="en-US" sz="1800" dirty="0" err="1"/>
              <a:t>Γουοτερχάουζ</a:t>
            </a:r>
            <a:r>
              <a:rPr lang="el-GR" altLang="en-US" sz="1800" dirty="0"/>
              <a:t> </a:t>
            </a:r>
            <a:r>
              <a:rPr lang="en-US" altLang="en-US" sz="1800" dirty="0"/>
              <a:t>: </a:t>
            </a:r>
            <a:r>
              <a:rPr lang="el-GR" altLang="en-US" sz="1800" dirty="0"/>
              <a:t>Ηχώ και Νάρκισσος, 1903.</a:t>
            </a:r>
          </a:p>
        </p:txBody>
      </p:sp>
      <p:pic>
        <p:nvPicPr>
          <p:cNvPr id="5" name="Content Placeholder 4"/>
          <p:cNvPicPr>
            <a:picLocks noGrp="1" noChangeAspect="1"/>
          </p:cNvPicPr>
          <p:nvPr>
            <p:ph idx="1"/>
          </p:nvPr>
        </p:nvPicPr>
        <p:blipFill>
          <a:blip r:embed="rId2"/>
          <a:stretch>
            <a:fillRect/>
          </a:stretch>
        </p:blipFill>
        <p:spPr>
          <a:xfrm>
            <a:off x="539115" y="1988820"/>
            <a:ext cx="7933690" cy="4526280"/>
          </a:xfrm>
          <a:prstGeom prst="rect">
            <a:avLst/>
          </a:prstGeom>
        </p:spPr>
      </p:pic>
      <p:sp>
        <p:nvSpPr>
          <p:cNvPr id="2" name="Title 1"/>
          <p:cNvSpPr>
            <a:spLocks noGrp="1"/>
          </p:cNvSpPr>
          <p:nvPr/>
        </p:nvSpPr>
        <p:spPr>
          <a:xfrm>
            <a:off x="457200" y="0"/>
            <a:ext cx="8229600" cy="14176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2400" dirty="0"/>
              <a:t>Η </a:t>
            </a:r>
            <a:r>
              <a:rPr lang="el-GR" altLang="en-US" sz="2400" dirty="0">
                <a:effectLst>
                  <a:outerShdw blurRad="38100" dist="38100" dir="2700000" algn="tl">
                    <a:srgbClr val="000000">
                      <a:alpha val="43137"/>
                    </a:srgbClr>
                  </a:outerShdw>
                </a:effectLst>
              </a:rPr>
              <a:t>διαταραχή της προσωπικότητας </a:t>
            </a:r>
          </a:p>
          <a:p>
            <a:r>
              <a:rPr lang="el-GR" altLang="en-US" sz="2400" dirty="0"/>
              <a:t>η </a:t>
            </a:r>
            <a:r>
              <a:rPr lang="el-GR" altLang="en-US" sz="2400" i="1" dirty="0">
                <a:effectLst>
                  <a:outerShdw blurRad="38100" dist="38100" dir="2700000" algn="tl">
                    <a:srgbClr val="000000">
                      <a:alpha val="43137"/>
                    </a:srgbClr>
                  </a:outerShdw>
                </a:effectLst>
              </a:rPr>
              <a:t>εξ ορισμού </a:t>
            </a:r>
            <a:r>
              <a:rPr lang="el-GR" altLang="en-US" sz="2400" dirty="0"/>
              <a:t>χαρακτηριζόμενη από μεγαλομανία, </a:t>
            </a:r>
          </a:p>
          <a:p>
            <a:r>
              <a:rPr lang="el-GR" altLang="en-US" sz="2400" dirty="0"/>
              <a:t>από υποτίμηση των άλλων με έντονη επιθυμία κυριαρχίας σε αυτούς και από παντελή έλλειψη </a:t>
            </a:r>
            <a:r>
              <a:rPr lang="el-GR" altLang="en-US" sz="2400" dirty="0" err="1"/>
              <a:t>ενσυναίσθησης</a:t>
            </a:r>
            <a:r>
              <a:rPr lang="el-GR" altLang="en-US" sz="2400" dirty="0"/>
              <a:t>.</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 y="-99392"/>
            <a:ext cx="4605021" cy="648072"/>
          </a:xfrm>
        </p:spPr>
        <p:txBody>
          <a:bodyPr>
            <a:normAutofit fontScale="90000"/>
          </a:bodyPr>
          <a:lstStyle/>
          <a:p>
            <a:r>
              <a:rPr lang="el-GR" sz="2000" dirty="0"/>
              <a:t>Π. Πικάσο</a:t>
            </a:r>
            <a:r>
              <a:rPr lang="en-US" sz="2000" dirty="0"/>
              <a:t>: </a:t>
            </a:r>
            <a:r>
              <a:rPr lang="el-GR" sz="2000" dirty="0"/>
              <a:t>Επιστήμη και φιλανθρωπία, 1897.</a:t>
            </a:r>
          </a:p>
        </p:txBody>
      </p:sp>
      <p:pic>
        <p:nvPicPr>
          <p:cNvPr id="5" name="Content Placeholder 4"/>
          <p:cNvPicPr>
            <a:picLocks noGrp="1" noChangeAspect="1"/>
          </p:cNvPicPr>
          <p:nvPr>
            <p:ph sz="half" idx="1"/>
          </p:nvPr>
        </p:nvPicPr>
        <p:blipFill>
          <a:blip r:embed="rId2"/>
          <a:stretch>
            <a:fillRect/>
          </a:stretch>
        </p:blipFill>
        <p:spPr>
          <a:xfrm>
            <a:off x="194978" y="404664"/>
            <a:ext cx="4221144" cy="3213735"/>
          </a:xfrm>
          <a:prstGeom prst="rect">
            <a:avLst/>
          </a:prstGeom>
        </p:spPr>
      </p:pic>
      <p:pic>
        <p:nvPicPr>
          <p:cNvPr id="7" name="Content Placeholder 6"/>
          <p:cNvPicPr>
            <a:picLocks noGrp="1" noChangeAspect="1"/>
          </p:cNvPicPr>
          <p:nvPr>
            <p:ph sz="half" idx="2"/>
          </p:nvPr>
        </p:nvPicPr>
        <p:blipFill>
          <a:blip r:embed="rId3"/>
          <a:stretch>
            <a:fillRect/>
          </a:stretch>
        </p:blipFill>
        <p:spPr>
          <a:xfrm>
            <a:off x="4703445" y="404664"/>
            <a:ext cx="3983355" cy="3213735"/>
          </a:xfrm>
          <a:prstGeom prst="rect">
            <a:avLst/>
          </a:prstGeom>
        </p:spPr>
      </p:pic>
      <p:sp>
        <p:nvSpPr>
          <p:cNvPr id="8" name="Title 5"/>
          <p:cNvSpPr>
            <a:spLocks noGrp="1"/>
          </p:cNvSpPr>
          <p:nvPr/>
        </p:nvSpPr>
        <p:spPr>
          <a:xfrm>
            <a:off x="4699102" y="1"/>
            <a:ext cx="3987698" cy="4046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l-GR" sz="1800" dirty="0"/>
              <a:t>E. K</a:t>
            </a:r>
            <a:r>
              <a:rPr lang="el-GR" altLang="el-GR" sz="1800" dirty="0" err="1"/>
              <a:t>αρολούς</a:t>
            </a:r>
            <a:r>
              <a:rPr lang="en-US" altLang="el-GR" sz="1800" dirty="0"/>
              <a:t>: </a:t>
            </a:r>
            <a:r>
              <a:rPr lang="el-GR" altLang="el-GR" sz="1800" dirty="0"/>
              <a:t>Η διάγνωση του γιατρού.</a:t>
            </a:r>
          </a:p>
        </p:txBody>
      </p:sp>
      <p:sp>
        <p:nvSpPr>
          <p:cNvPr id="2" name="Title 3">
            <a:extLst>
              <a:ext uri="{FF2B5EF4-FFF2-40B4-BE49-F238E27FC236}">
                <a16:creationId xmlns:a16="http://schemas.microsoft.com/office/drawing/2014/main" id="{3E6D4EB9-2715-9CA1-5E96-822C202B538D}"/>
              </a:ext>
            </a:extLst>
          </p:cNvPr>
          <p:cNvSpPr txBox="1">
            <a:spLocks/>
          </p:cNvSpPr>
          <p:nvPr/>
        </p:nvSpPr>
        <p:spPr>
          <a:xfrm>
            <a:off x="223756" y="3618399"/>
            <a:ext cx="4038600" cy="49135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1800" dirty="0"/>
              <a:t>Π. </a:t>
            </a:r>
            <a:r>
              <a:rPr lang="el-GR" altLang="en-US" sz="1800" dirty="0" err="1"/>
              <a:t>Μπουβερέ</a:t>
            </a:r>
            <a:r>
              <a:rPr lang="en-US" altLang="en-US" sz="1800" dirty="0"/>
              <a:t>: </a:t>
            </a:r>
            <a:r>
              <a:rPr lang="el-GR" altLang="en-US" sz="1800" dirty="0"/>
              <a:t>Ένα ατύχημα.</a:t>
            </a:r>
          </a:p>
        </p:txBody>
      </p:sp>
      <p:pic>
        <p:nvPicPr>
          <p:cNvPr id="3" name="Content Placeholder 2">
            <a:extLst>
              <a:ext uri="{FF2B5EF4-FFF2-40B4-BE49-F238E27FC236}">
                <a16:creationId xmlns:a16="http://schemas.microsoft.com/office/drawing/2014/main" id="{359300D7-25D5-6DD7-903D-753C455A7526}"/>
              </a:ext>
            </a:extLst>
          </p:cNvPr>
          <p:cNvPicPr>
            <a:picLocks noChangeAspect="1"/>
          </p:cNvPicPr>
          <p:nvPr/>
        </p:nvPicPr>
        <p:blipFill>
          <a:blip r:embed="rId4"/>
          <a:stretch>
            <a:fillRect/>
          </a:stretch>
        </p:blipFill>
        <p:spPr>
          <a:xfrm>
            <a:off x="223756" y="4005064"/>
            <a:ext cx="4221144" cy="2714541"/>
          </a:xfrm>
          <a:prstGeom prst="rect">
            <a:avLst/>
          </a:prstGeom>
        </p:spPr>
      </p:pic>
      <p:sp>
        <p:nvSpPr>
          <p:cNvPr id="4" name="Title 6">
            <a:extLst>
              <a:ext uri="{FF2B5EF4-FFF2-40B4-BE49-F238E27FC236}">
                <a16:creationId xmlns:a16="http://schemas.microsoft.com/office/drawing/2014/main" id="{9CB2CDFF-B7D2-872C-73A7-C376461FFF46}"/>
              </a:ext>
            </a:extLst>
          </p:cNvPr>
          <p:cNvSpPr txBox="1">
            <a:spLocks/>
          </p:cNvSpPr>
          <p:nvPr/>
        </p:nvSpPr>
        <p:spPr>
          <a:xfrm>
            <a:off x="4741356" y="3674175"/>
            <a:ext cx="3688006" cy="40466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1800" dirty="0"/>
              <a:t>Λ. </a:t>
            </a:r>
            <a:r>
              <a:rPr lang="el-GR" altLang="en-US" sz="1800" dirty="0" err="1"/>
              <a:t>Φιλντς</a:t>
            </a:r>
            <a:r>
              <a:rPr lang="en-US" altLang="en-US" sz="1800" dirty="0"/>
              <a:t>: O </a:t>
            </a:r>
            <a:r>
              <a:rPr lang="el-GR" altLang="en-US" sz="1800" dirty="0"/>
              <a:t>γιατρός, 1887.</a:t>
            </a:r>
          </a:p>
        </p:txBody>
      </p:sp>
      <p:pic>
        <p:nvPicPr>
          <p:cNvPr id="9" name="Content Placeholder 5">
            <a:extLst>
              <a:ext uri="{FF2B5EF4-FFF2-40B4-BE49-F238E27FC236}">
                <a16:creationId xmlns:a16="http://schemas.microsoft.com/office/drawing/2014/main" id="{A00B1B99-5383-E803-7C59-5F618F50FE8C}"/>
              </a:ext>
            </a:extLst>
          </p:cNvPr>
          <p:cNvPicPr>
            <a:picLocks noChangeAspect="1"/>
          </p:cNvPicPr>
          <p:nvPr/>
        </p:nvPicPr>
        <p:blipFill>
          <a:blip r:embed="rId5"/>
          <a:stretch>
            <a:fillRect/>
          </a:stretch>
        </p:blipFill>
        <p:spPr>
          <a:xfrm>
            <a:off x="4699103" y="4005064"/>
            <a:ext cx="3987698" cy="2708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stretch>
            <a:fillRect/>
          </a:stretch>
        </p:blipFill>
        <p:spPr>
          <a:xfrm>
            <a:off x="4747577" y="1599563"/>
            <a:ext cx="4044883" cy="5069795"/>
          </a:xfrm>
          <a:prstGeom prst="rect">
            <a:avLst/>
          </a:prstGeom>
        </p:spPr>
      </p:pic>
      <p:sp>
        <p:nvSpPr>
          <p:cNvPr id="6" name="Title 3"/>
          <p:cNvSpPr>
            <a:spLocks noGrp="1"/>
          </p:cNvSpPr>
          <p:nvPr/>
        </p:nvSpPr>
        <p:spPr>
          <a:xfrm>
            <a:off x="4664158" y="1124744"/>
            <a:ext cx="4175044" cy="6480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1600" dirty="0"/>
              <a:t>Α. Ζερβέ</a:t>
            </a:r>
            <a:r>
              <a:rPr lang="en-US" altLang="en-US" sz="1600" dirty="0"/>
              <a:t>: </a:t>
            </a:r>
            <a:r>
              <a:rPr lang="el-GR" altLang="en-US" sz="1600" dirty="0"/>
              <a:t>Πριν τη χειρουργική επέμβαση, 1887.</a:t>
            </a:r>
          </a:p>
        </p:txBody>
      </p:sp>
      <p:sp>
        <p:nvSpPr>
          <p:cNvPr id="7" name="Τίτλος 6">
            <a:extLst>
              <a:ext uri="{FF2B5EF4-FFF2-40B4-BE49-F238E27FC236}">
                <a16:creationId xmlns:a16="http://schemas.microsoft.com/office/drawing/2014/main" id="{C8FC42DA-8A71-7ACF-3726-F8FD0B0AA728}"/>
              </a:ext>
            </a:extLst>
          </p:cNvPr>
          <p:cNvSpPr>
            <a:spLocks noGrp="1"/>
          </p:cNvSpPr>
          <p:nvPr>
            <p:ph type="title"/>
          </p:nvPr>
        </p:nvSpPr>
        <p:spPr>
          <a:xfrm>
            <a:off x="0" y="0"/>
            <a:ext cx="9144000" cy="1055371"/>
          </a:xfrm>
        </p:spPr>
        <p:txBody>
          <a:bodyPr>
            <a:normAutofit/>
          </a:bodyPr>
          <a:lstStyle/>
          <a:p>
            <a:r>
              <a:rPr lang="el-GR" sz="2400" dirty="0" err="1"/>
              <a:t>Έναυση</a:t>
            </a:r>
            <a:r>
              <a:rPr lang="el-GR" sz="2400" dirty="0"/>
              <a:t> φαντασίας, προβληματισμού, αισθητικής, καλλιέργειας μέσω της φιλοτεχνίας. Μέγα ζητούμενο η  </a:t>
            </a:r>
            <a:r>
              <a:rPr lang="el-GR" sz="2400" b="1" spc="600" dirty="0" err="1"/>
              <a:t>ενσυναίσθηση</a:t>
            </a:r>
            <a:r>
              <a:rPr lang="el-GR" sz="2400" b="1" spc="600" dirty="0"/>
              <a:t>.</a:t>
            </a:r>
          </a:p>
        </p:txBody>
      </p:sp>
      <p:pic>
        <p:nvPicPr>
          <p:cNvPr id="10" name="Content Placeholder 7" descr="Self-Portrait-with-Dr">
            <a:extLst>
              <a:ext uri="{FF2B5EF4-FFF2-40B4-BE49-F238E27FC236}">
                <a16:creationId xmlns:a16="http://schemas.microsoft.com/office/drawing/2014/main" id="{B503EE40-1614-936F-1764-7AC4680D1CE9}"/>
              </a:ext>
            </a:extLst>
          </p:cNvPr>
          <p:cNvPicPr>
            <a:picLocks noChangeAspect="1"/>
          </p:cNvPicPr>
          <p:nvPr/>
        </p:nvPicPr>
        <p:blipFill>
          <a:blip r:embed="rId3"/>
          <a:stretch>
            <a:fillRect/>
          </a:stretch>
        </p:blipFill>
        <p:spPr>
          <a:xfrm>
            <a:off x="244558" y="1599564"/>
            <a:ext cx="4175042" cy="5069795"/>
          </a:xfrm>
          <a:prstGeom prst="rect">
            <a:avLst/>
          </a:prstGeom>
        </p:spPr>
      </p:pic>
      <p:sp>
        <p:nvSpPr>
          <p:cNvPr id="11" name="Title 6">
            <a:extLst>
              <a:ext uri="{FF2B5EF4-FFF2-40B4-BE49-F238E27FC236}">
                <a16:creationId xmlns:a16="http://schemas.microsoft.com/office/drawing/2014/main" id="{3F0AB431-2C2E-7066-9A16-A9C7C994E9AD}"/>
              </a:ext>
            </a:extLst>
          </p:cNvPr>
          <p:cNvSpPr>
            <a:spLocks noGrp="1"/>
          </p:cNvSpPr>
          <p:nvPr/>
        </p:nvSpPr>
        <p:spPr>
          <a:xfrm>
            <a:off x="244557" y="716915"/>
            <a:ext cx="4175044" cy="12661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n-US" sz="1600" dirty="0"/>
              <a:t>Φ. ντε Γκόγια</a:t>
            </a:r>
            <a:r>
              <a:rPr lang="en-US" altLang="en-US" sz="1600" dirty="0"/>
              <a:t>: </a:t>
            </a:r>
            <a:r>
              <a:rPr lang="el-GR" altLang="en-US" sz="1600" dirty="0"/>
              <a:t>Αυτοπροσωπογραφία </a:t>
            </a:r>
          </a:p>
          <a:p>
            <a:r>
              <a:rPr lang="el-GR" altLang="en-US" sz="1600" dirty="0"/>
              <a:t>με τον γιατρό Αριέτα (λεπτομέρεια) 1820.</a:t>
            </a:r>
          </a:p>
        </p:txBody>
      </p:sp>
      <p:sp>
        <p:nvSpPr>
          <p:cNvPr id="2" name="Βέλος: Δεξιό 1">
            <a:extLst>
              <a:ext uri="{FF2B5EF4-FFF2-40B4-BE49-F238E27FC236}">
                <a16:creationId xmlns:a16="http://schemas.microsoft.com/office/drawing/2014/main" id="{A97477EF-4DFF-2FF6-A16F-8C0DF26168F7}"/>
              </a:ext>
            </a:extLst>
          </p:cNvPr>
          <p:cNvSpPr/>
          <p:nvPr/>
        </p:nvSpPr>
        <p:spPr>
          <a:xfrm rot="4037750">
            <a:off x="6887362" y="4068886"/>
            <a:ext cx="421153" cy="304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Βέλος: Δεξιό 2">
            <a:extLst>
              <a:ext uri="{FF2B5EF4-FFF2-40B4-BE49-F238E27FC236}">
                <a16:creationId xmlns:a16="http://schemas.microsoft.com/office/drawing/2014/main" id="{4930DA61-E011-78EE-7C0E-AE918BAA3467}"/>
              </a:ext>
            </a:extLst>
          </p:cNvPr>
          <p:cNvSpPr/>
          <p:nvPr/>
        </p:nvSpPr>
        <p:spPr>
          <a:xfrm rot="6238953">
            <a:off x="7656340" y="4932986"/>
            <a:ext cx="421153" cy="304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8DF432-D3C7-5DC1-B1D9-CD5ADFAE7EE5}"/>
              </a:ext>
            </a:extLst>
          </p:cNvPr>
          <p:cNvSpPr>
            <a:spLocks noGrp="1"/>
          </p:cNvSpPr>
          <p:nvPr>
            <p:ph type="title"/>
          </p:nvPr>
        </p:nvSpPr>
        <p:spPr>
          <a:xfrm>
            <a:off x="-1" y="0"/>
            <a:ext cx="9144001" cy="548680"/>
          </a:xfrm>
        </p:spPr>
        <p:txBody>
          <a:bodyPr>
            <a:normAutofit/>
          </a:bodyPr>
          <a:lstStyle/>
          <a:p>
            <a:r>
              <a:rPr lang="el-GR" sz="2800" b="1" dirty="0"/>
              <a:t>Καλλιέργεια ανθρωπιστικού πνεύματος</a:t>
            </a:r>
            <a:endParaRPr lang="el-GR" sz="2800" dirty="0"/>
          </a:p>
        </p:txBody>
      </p:sp>
      <p:sp>
        <p:nvSpPr>
          <p:cNvPr id="3" name="Θέση περιεχομένου 2">
            <a:extLst>
              <a:ext uri="{FF2B5EF4-FFF2-40B4-BE49-F238E27FC236}">
                <a16:creationId xmlns:a16="http://schemas.microsoft.com/office/drawing/2014/main" id="{323C775F-522E-C2C2-A1F3-8B41656196F3}"/>
              </a:ext>
            </a:extLst>
          </p:cNvPr>
          <p:cNvSpPr>
            <a:spLocks noGrp="1"/>
          </p:cNvSpPr>
          <p:nvPr>
            <p:ph idx="1"/>
          </p:nvPr>
        </p:nvSpPr>
        <p:spPr>
          <a:xfrm>
            <a:off x="-1" y="548680"/>
            <a:ext cx="5796137" cy="7560840"/>
          </a:xfrm>
        </p:spPr>
        <p:txBody>
          <a:bodyPr>
            <a:normAutofit fontScale="47500" lnSpcReduction="20000"/>
          </a:bodyPr>
          <a:lstStyle/>
          <a:p>
            <a:pPr algn="ctr"/>
            <a:r>
              <a:rPr lang="el-GR" sz="3800" dirty="0"/>
              <a:t>Όταν συναντάς έναν ανάπηρο άνθρωπο, βλέπεις πρώτα την αναπηρία του ή τον άνθρωπο</a:t>
            </a:r>
            <a:r>
              <a:rPr lang="en-US" sz="3800" dirty="0"/>
              <a:t>;</a:t>
            </a:r>
            <a:r>
              <a:rPr lang="el-GR" sz="3800" dirty="0"/>
              <a:t> </a:t>
            </a:r>
            <a:r>
              <a:rPr lang="el-GR" sz="3800" b="1" dirty="0"/>
              <a:t>Καθημερινή η εξάσκηση </a:t>
            </a:r>
            <a:r>
              <a:rPr lang="el-GR" sz="3800" dirty="0"/>
              <a:t>του</a:t>
            </a:r>
            <a:r>
              <a:rPr lang="el-GR" sz="3800" b="1" dirty="0"/>
              <a:t> </a:t>
            </a:r>
            <a:r>
              <a:rPr lang="el-GR" sz="3800" dirty="0"/>
              <a:t>ανθρωπισμού.</a:t>
            </a:r>
            <a:br>
              <a:rPr lang="el-GR" sz="3800" dirty="0"/>
            </a:br>
            <a:r>
              <a:rPr lang="el-GR" sz="3800" dirty="0"/>
              <a:t>- Δόμηση πνευματικών και ηθικών εννοιών </a:t>
            </a:r>
            <a:br>
              <a:rPr lang="el-GR" sz="3800" dirty="0"/>
            </a:br>
            <a:r>
              <a:rPr lang="el-GR" sz="3800" dirty="0"/>
              <a:t>σ΄ έναν κόσμο όπου ο παραλογισμός, η απελπισία, η μοναξιά και ο θάνατος είναι εξίσου φανερά με τη γέννηση της ζωής, τη φιλία, την ελπίδα και τη σοφία.</a:t>
            </a:r>
          </a:p>
          <a:p>
            <a:pPr algn="ctr"/>
            <a:endParaRPr lang="el-GR" sz="3800" dirty="0"/>
          </a:p>
          <a:p>
            <a:pPr algn="ctr"/>
            <a:r>
              <a:rPr lang="el-GR" sz="3800" dirty="0"/>
              <a:t>- Μέσω </a:t>
            </a:r>
            <a:r>
              <a:rPr lang="el-GR" sz="3800" b="1" dirty="0"/>
              <a:t>ανθρωπιστικών ερεθισμάτων για το νόημα της ζωής </a:t>
            </a:r>
            <a:r>
              <a:rPr lang="el-GR" sz="3800" dirty="0"/>
              <a:t>( φιλοσοφία, θεολογία, κοινωνικές επιστήμες, γράμματα και τέχνες ) </a:t>
            </a:r>
            <a:r>
              <a:rPr lang="el-GR" sz="3800" b="1" dirty="0"/>
              <a:t>καλύτερη έκβαση των ασθενών </a:t>
            </a:r>
            <a:r>
              <a:rPr lang="el-GR" sz="3800" dirty="0"/>
              <a:t>λόγω </a:t>
            </a:r>
            <a:r>
              <a:rPr lang="el-GR" sz="3800" b="1" dirty="0">
                <a:effectLst>
                  <a:outerShdw blurRad="38100" dist="38100" dir="2700000" algn="tl">
                    <a:srgbClr val="000000">
                      <a:alpha val="43137"/>
                    </a:srgbClr>
                  </a:outerShdw>
                </a:effectLst>
              </a:rPr>
              <a:t>προαγωγής στην πρακτική των  γιατρών </a:t>
            </a:r>
            <a:r>
              <a:rPr lang="el-GR" sz="3800" b="1" i="1" spc="600" dirty="0">
                <a:effectLst>
                  <a:outerShdw blurRad="38100" dist="38100" dir="2700000" algn="tl">
                    <a:srgbClr val="000000">
                      <a:alpha val="43137"/>
                    </a:srgbClr>
                  </a:outerShdw>
                </a:effectLst>
              </a:rPr>
              <a:t>επαγγελματικών</a:t>
            </a:r>
            <a:r>
              <a:rPr lang="el-GR" sz="3800" b="1" dirty="0">
                <a:effectLst>
                  <a:outerShdw blurRad="38100" dist="38100" dir="2700000" algn="tl">
                    <a:srgbClr val="000000">
                      <a:alpha val="43137"/>
                    </a:srgbClr>
                  </a:outerShdw>
                </a:effectLst>
              </a:rPr>
              <a:t> δεξιοτήτων</a:t>
            </a:r>
            <a:r>
              <a:rPr lang="el-GR" sz="3800" dirty="0"/>
              <a:t> </a:t>
            </a:r>
            <a:r>
              <a:rPr lang="el-GR" sz="3800" dirty="0">
                <a:effectLst>
                  <a:outerShdw blurRad="38100" dist="38100" dir="2700000" algn="tl">
                    <a:srgbClr val="000000">
                      <a:alpha val="43137"/>
                    </a:srgbClr>
                  </a:outerShdw>
                </a:effectLst>
              </a:rPr>
              <a:t>παρατήρησης, αναλυτικής και δημιουργικής σκέψης, συναισθηματικής νοημοσύνης, ικανότητας ακρόασης του συνομιλητή και αλληλεπιδραστικής επικοινωνίας με αυτόν, </a:t>
            </a:r>
            <a:r>
              <a:rPr lang="el-GR" sz="3800" dirty="0" err="1">
                <a:effectLst>
                  <a:outerShdw blurRad="38100" dist="38100" dir="2700000" algn="tl">
                    <a:srgbClr val="000000">
                      <a:alpha val="43137"/>
                    </a:srgbClr>
                  </a:outerShdw>
                </a:effectLst>
              </a:rPr>
              <a:t>συνεργασιμότητας</a:t>
            </a:r>
            <a:r>
              <a:rPr lang="el-GR" sz="3800" dirty="0">
                <a:effectLst>
                  <a:outerShdw blurRad="38100" dist="38100" dir="2700000" algn="tl">
                    <a:srgbClr val="000000">
                      <a:alpha val="43137"/>
                    </a:srgbClr>
                  </a:outerShdw>
                </a:effectLst>
              </a:rPr>
              <a:t>, αλληλοσεβασμού, αναγνώριση κοινών εμπειριών με τους άλλους ανθρώπους και ιδιαιτεροτήτων τους, αίσθημα ευθύνης και αποστολής, αντίληψη αναφορικά με την ηθική, αλτρουισμός, ευεξία.</a:t>
            </a:r>
          </a:p>
          <a:p>
            <a:pPr algn="ctr"/>
            <a:endParaRPr lang="el-GR" sz="3800" dirty="0"/>
          </a:p>
          <a:p>
            <a:pPr algn="ctr"/>
            <a:r>
              <a:rPr lang="en-US" sz="3800" dirty="0"/>
              <a:t>- </a:t>
            </a:r>
            <a:r>
              <a:rPr lang="el-GR" sz="3800" dirty="0">
                <a:effectLst>
                  <a:outerShdw blurRad="38100" dist="38100" dir="2700000" algn="tl">
                    <a:srgbClr val="000000">
                      <a:alpha val="43137"/>
                    </a:srgbClr>
                  </a:outerShdw>
                </a:effectLst>
              </a:rPr>
              <a:t>Πείραμα </a:t>
            </a:r>
            <a:r>
              <a:rPr lang="el-GR" sz="3800" dirty="0"/>
              <a:t>με εισαγωγή μαθητών κατεύθυνσης ανθρωπιστικών σπουδών στην Ιατρική. Απάντηση στην στείρα τεχνοκρατική αντίληψη « Τι χρειάζεται να εξετάζεται στις πανελλαδικές στη νεοελληνική γλώσσα και λογοτεχνία ο αυριανός γιατρός</a:t>
            </a:r>
            <a:r>
              <a:rPr lang="en-US" sz="3800" dirty="0"/>
              <a:t>;</a:t>
            </a:r>
            <a:r>
              <a:rPr lang="el-GR" sz="3800" dirty="0"/>
              <a:t> »</a:t>
            </a:r>
            <a:br>
              <a:rPr lang="el-GR" sz="3800" dirty="0"/>
            </a:br>
            <a:br>
              <a:rPr lang="el-GR" sz="2900" dirty="0"/>
            </a:br>
            <a:br>
              <a:rPr lang="el-GR" sz="3200" dirty="0"/>
            </a:br>
            <a:endParaRPr lang="el-GR" dirty="0"/>
          </a:p>
        </p:txBody>
      </p:sp>
      <p:sp>
        <p:nvSpPr>
          <p:cNvPr id="4" name="Τίτλος 1">
            <a:extLst>
              <a:ext uri="{FF2B5EF4-FFF2-40B4-BE49-F238E27FC236}">
                <a16:creationId xmlns:a16="http://schemas.microsoft.com/office/drawing/2014/main" id="{A7070DE1-90BC-FBE0-AB87-8546444F39C3}"/>
              </a:ext>
            </a:extLst>
          </p:cNvPr>
          <p:cNvSpPr txBox="1">
            <a:spLocks/>
          </p:cNvSpPr>
          <p:nvPr/>
        </p:nvSpPr>
        <p:spPr>
          <a:xfrm>
            <a:off x="5436096" y="1772816"/>
            <a:ext cx="3888432" cy="12961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a:t>Η Επιστήμη </a:t>
            </a:r>
            <a:r>
              <a:rPr lang="el-GR" sz="2800" b="1" dirty="0"/>
              <a:t>και</a:t>
            </a:r>
            <a:r>
              <a:rPr lang="el-GR" sz="2800" dirty="0"/>
              <a:t> η </a:t>
            </a:r>
            <a:r>
              <a:rPr lang="el-GR" sz="2800" i="1" dirty="0"/>
              <a:t>Τέχνη</a:t>
            </a:r>
            <a:r>
              <a:rPr lang="el-GR" sz="2800" dirty="0"/>
              <a:t> </a:t>
            </a:r>
          </a:p>
          <a:p>
            <a:r>
              <a:rPr lang="el-GR" sz="2800" dirty="0"/>
              <a:t>της Ιατρικής</a:t>
            </a:r>
          </a:p>
        </p:txBody>
      </p:sp>
      <p:pic>
        <p:nvPicPr>
          <p:cNvPr id="5" name="Content Placeholder 5">
            <a:extLst>
              <a:ext uri="{FF2B5EF4-FFF2-40B4-BE49-F238E27FC236}">
                <a16:creationId xmlns:a16="http://schemas.microsoft.com/office/drawing/2014/main" id="{D8C2B56A-85E7-BCF1-0742-48F44D2EF519}"/>
              </a:ext>
            </a:extLst>
          </p:cNvPr>
          <p:cNvPicPr>
            <a:picLocks noChangeAspect="1"/>
          </p:cNvPicPr>
          <p:nvPr/>
        </p:nvPicPr>
        <p:blipFill>
          <a:blip r:embed="rId2"/>
          <a:stretch>
            <a:fillRect/>
          </a:stretch>
        </p:blipFill>
        <p:spPr>
          <a:xfrm>
            <a:off x="5940152" y="2852936"/>
            <a:ext cx="3052758" cy="3590176"/>
          </a:xfrm>
          <a:prstGeom prst="rect">
            <a:avLst/>
          </a:prstGeom>
        </p:spPr>
      </p:pic>
    </p:spTree>
    <p:extLst>
      <p:ext uri="{BB962C8B-B14F-4D97-AF65-F5344CB8AC3E}">
        <p14:creationId xmlns:p14="http://schemas.microsoft.com/office/powerpoint/2010/main" val="2225988724"/>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5A5BD0-BAAB-49EF-FCDA-56C5EAF0323F}"/>
              </a:ext>
            </a:extLst>
          </p:cNvPr>
          <p:cNvSpPr>
            <a:spLocks noGrp="1"/>
          </p:cNvSpPr>
          <p:nvPr>
            <p:ph type="title"/>
          </p:nvPr>
        </p:nvSpPr>
        <p:spPr>
          <a:xfrm>
            <a:off x="0" y="274637"/>
            <a:ext cx="9144000" cy="2290267"/>
          </a:xfrm>
        </p:spPr>
        <p:txBody>
          <a:bodyPr>
            <a:normAutofit fontScale="90000"/>
          </a:bodyPr>
          <a:lstStyle/>
          <a:p>
            <a:pPr algn="just"/>
            <a:r>
              <a:rPr lang="el-GR" sz="2400" dirty="0"/>
              <a:t>Είναι μάλλον ανώφελη η παροχή ερεθισμάτων ανθρωπιστικής παιδείας για την καλλιέργεια και βελτίωση ανθρώπων που έχουν πια πλήρως διαμορφώσει τον χαρακτήρα τους, τη βιοθεωρία τους και την καθημερινότητά τους.</a:t>
            </a:r>
            <a:br>
              <a:rPr lang="el-GR" sz="2400" dirty="0"/>
            </a:br>
            <a:r>
              <a:rPr lang="el-GR" sz="2400" dirty="0"/>
              <a:t>Πάντως, έτσι ή αλλιώς, η εκπαίδευση των σύγχρονων νέων γιατρών οφείλει να απαγκιστρωθεί από το ξεπερασμένο πια πατερναλιστικό πρότυπο της αυθεντίας και να ενστερνιστεί το πνεύμα της </a:t>
            </a:r>
            <a:r>
              <a:rPr lang="el-GR" sz="2400" b="1" dirty="0"/>
              <a:t>ομαδικής προσπάθειας</a:t>
            </a:r>
            <a:r>
              <a:rPr lang="el-GR" sz="2400" dirty="0"/>
              <a:t>.</a:t>
            </a:r>
            <a:br>
              <a:rPr lang="el-GR" sz="2400" dirty="0"/>
            </a:br>
            <a:br>
              <a:rPr lang="el-GR" sz="2400" dirty="0"/>
            </a:br>
            <a:endParaRPr lang="el-GR" sz="2400" dirty="0"/>
          </a:p>
        </p:txBody>
      </p:sp>
      <p:sp>
        <p:nvSpPr>
          <p:cNvPr id="3" name="Θέση κειμένου 2">
            <a:extLst>
              <a:ext uri="{FF2B5EF4-FFF2-40B4-BE49-F238E27FC236}">
                <a16:creationId xmlns:a16="http://schemas.microsoft.com/office/drawing/2014/main" id="{D5A57226-1CA7-AFFB-B226-4E0B84D6BAFD}"/>
              </a:ext>
            </a:extLst>
          </p:cNvPr>
          <p:cNvSpPr>
            <a:spLocks noGrp="1"/>
          </p:cNvSpPr>
          <p:nvPr>
            <p:ph type="body" idx="1"/>
          </p:nvPr>
        </p:nvSpPr>
        <p:spPr>
          <a:xfrm>
            <a:off x="2339752" y="1844825"/>
            <a:ext cx="5328592" cy="720080"/>
          </a:xfrm>
        </p:spPr>
        <p:txBody>
          <a:bodyPr>
            <a:normAutofit/>
          </a:bodyPr>
          <a:lstStyle/>
          <a:p>
            <a:r>
              <a:rPr lang="el-GR" sz="1600" b="0" dirty="0"/>
              <a:t>  Α. βαν Ντάικ</a:t>
            </a:r>
            <a:r>
              <a:rPr lang="en-US" sz="1600" b="0" dirty="0"/>
              <a:t>: </a:t>
            </a:r>
            <a:r>
              <a:rPr lang="el-GR" sz="1600" b="0" dirty="0"/>
              <a:t>Ο Χριστός θεραπεύει τον παράλυτο,1619.</a:t>
            </a:r>
          </a:p>
        </p:txBody>
      </p:sp>
      <p:pic>
        <p:nvPicPr>
          <p:cNvPr id="8" name="Θέση περιεχομένου 7">
            <a:extLst>
              <a:ext uri="{FF2B5EF4-FFF2-40B4-BE49-F238E27FC236}">
                <a16:creationId xmlns:a16="http://schemas.microsoft.com/office/drawing/2014/main" id="{21AD1D2F-FCDB-21B0-ABBC-877E37B462A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339752" y="2578472"/>
            <a:ext cx="4998962" cy="4018459"/>
          </a:xfrm>
        </p:spPr>
      </p:pic>
    </p:spTree>
    <p:extLst>
      <p:ext uri="{BB962C8B-B14F-4D97-AF65-F5344CB8AC3E}">
        <p14:creationId xmlns:p14="http://schemas.microsoft.com/office/powerpoint/2010/main" val="18009095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908</Words>
  <Application>Microsoft Office PowerPoint</Application>
  <PresentationFormat>Προβολή στην οθόνη (4:3)</PresentationFormat>
  <Paragraphs>55</Paragraphs>
  <Slides>12</Slides>
  <Notes>0</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12</vt:i4>
      </vt:variant>
    </vt:vector>
  </HeadingPairs>
  <TitlesOfParts>
    <vt:vector size="15" baseType="lpstr">
      <vt:lpstr>Arial</vt:lpstr>
      <vt:lpstr>Calibri</vt:lpstr>
      <vt:lpstr>Θέμα του Office</vt:lpstr>
      <vt:lpstr>Ο άνθρωπος  πίσω από τον κύβο παραφίνης</vt:lpstr>
      <vt:lpstr>Ο. Νταρτσούκ: Η γέννηση της ζωής.</vt:lpstr>
      <vt:lpstr>Παρουσίαση του PowerPoint</vt:lpstr>
      <vt:lpstr>Στη σύγχρονη Ιατρική, πώς υπεισέρχεται το ανθρωπιστικό πνεύμα αφενός  στις σχέσεις των επαγγελματιών υγείας μεταξύ τους  αφετέρου στη σχέση γιατρού-ασθενούς;</vt:lpstr>
      <vt:lpstr>Τζ. Γουοτερχάουζ : Ηχώ και Νάρκισσος, 1903.</vt:lpstr>
      <vt:lpstr>Π. Πικάσο: Επιστήμη και φιλανθρωπία, 1897.</vt:lpstr>
      <vt:lpstr>Έναυση φαντασίας, προβληματισμού, αισθητικής, καλλιέργειας μέσω της φιλοτεχνίας. Μέγα ζητούμενο η  ενσυναίσθηση.</vt:lpstr>
      <vt:lpstr>Καλλιέργεια ανθρωπιστικού πνεύματος</vt:lpstr>
      <vt:lpstr>Είναι μάλλον ανώφελη η παροχή ερεθισμάτων ανθρωπιστικής παιδείας για την καλλιέργεια και βελτίωση ανθρώπων που έχουν πια πλήρως διαμορφώσει τον χαρακτήρα τους, τη βιοθεωρία τους και την καθημερινότητά τους. Πάντως, έτσι ή αλλιώς, η εκπαίδευση των σύγχρονων νέων γιατρών οφείλει να απαγκιστρωθεί από το ξεπερασμένο πια πατερναλιστικό πρότυπο της αυθεντίας και να ενστερνιστεί το πνεύμα της ομαδικής προσπάθειας.  </vt:lpstr>
      <vt:lpstr>Π. ντες Αμουάν: Στην τάξη, 1886.</vt:lpstr>
      <vt:lpstr>Βιβλιογραφία  αφύπνισης</vt:lpstr>
      <vt:lpstr>Οι ρίζες της  ολιστικής υγείας. Πώς οι Έλληνες συνέλαβαν τη σύνδεση μεταξύ σώματος, ψυχής και περιβάλλοντος,  θεμελιώνοντας το σύγχρονο ανθρωπιστικό «βιοψυχοκοινωνικό» πρότυπο  για την υγεία και τη νόσο.  Ιπποκράτης και Γαληνός.  Νωπογραφία στην κρύπτη του καθεδρικού ναού της Αγίας Μαρίας, Anagni, Ιταλία, 13ος αιώνας.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Γεωργία-Ελένη Θωμοπούλου</cp:lastModifiedBy>
  <cp:revision>40</cp:revision>
  <dcterms:created xsi:type="dcterms:W3CDTF">2022-09-30T14:01:00Z</dcterms:created>
  <dcterms:modified xsi:type="dcterms:W3CDTF">2022-10-07T15:07:22Z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CD5E6F4450F645EF8D9556BE6C1F9164</vt:lpwstr>
  </property>
  <property fmtid="{D5CDD505-2E9C-101B-9397-08002B2CF9AE}" pid="3" name="KSOProductBuildVer">
    <vt:lpwstr>1033-11.2.0.11341</vt:lpwstr>
  </property>
</Properties>
</file>