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3.xml" ContentType="application/vnd.openxmlformats-officedocument.presentationml.notesSlide+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notesSlides/notesSlide4.xml" ContentType="application/vnd.openxmlformats-officedocument.presentationml.notesSlide+xml"/>
  <Override PartName="/ppt/ink/ink69.xml" ContentType="application/inkml+xml"/>
  <Override PartName="/ppt/ink/ink70.xml" ContentType="application/inkml+xml"/>
  <Override PartName="/ppt/ink/ink7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308" r:id="rId2"/>
    <p:sldId id="318" r:id="rId3"/>
    <p:sldId id="319" r:id="rId4"/>
    <p:sldId id="320" r:id="rId5"/>
    <p:sldId id="397" r:id="rId6"/>
    <p:sldId id="455" r:id="rId7"/>
    <p:sldId id="398" r:id="rId8"/>
    <p:sldId id="321" r:id="rId9"/>
    <p:sldId id="322" r:id="rId10"/>
    <p:sldId id="323" r:id="rId11"/>
    <p:sldId id="460" r:id="rId12"/>
    <p:sldId id="459" r:id="rId13"/>
    <p:sldId id="357" r:id="rId14"/>
    <p:sldId id="324" r:id="rId15"/>
    <p:sldId id="360" r:id="rId16"/>
    <p:sldId id="361" r:id="rId17"/>
    <p:sldId id="362" r:id="rId18"/>
    <p:sldId id="369" r:id="rId19"/>
    <p:sldId id="370" r:id="rId20"/>
    <p:sldId id="371" r:id="rId21"/>
    <p:sldId id="334" r:id="rId22"/>
    <p:sldId id="368" r:id="rId23"/>
    <p:sldId id="373" r:id="rId24"/>
    <p:sldId id="426" r:id="rId25"/>
    <p:sldId id="325" r:id="rId26"/>
    <p:sldId id="409" r:id="rId27"/>
    <p:sldId id="386" r:id="rId28"/>
    <p:sldId id="415" r:id="rId29"/>
    <p:sldId id="446" r:id="rId30"/>
    <p:sldId id="404" r:id="rId31"/>
    <p:sldId id="433" r:id="rId32"/>
    <p:sldId id="434" r:id="rId33"/>
    <p:sldId id="435" r:id="rId34"/>
    <p:sldId id="436" r:id="rId35"/>
    <p:sldId id="437" r:id="rId36"/>
    <p:sldId id="438" r:id="rId37"/>
    <p:sldId id="440" r:id="rId38"/>
    <p:sldId id="441" r:id="rId39"/>
    <p:sldId id="442" r:id="rId40"/>
    <p:sldId id="443" r:id="rId41"/>
    <p:sldId id="444" r:id="rId42"/>
    <p:sldId id="445" r:id="rId43"/>
    <p:sldId id="457" r:id="rId44"/>
    <p:sldId id="326" r:id="rId45"/>
    <p:sldId id="429" r:id="rId46"/>
    <p:sldId id="430" r:id="rId47"/>
    <p:sldId id="424" r:id="rId48"/>
    <p:sldId id="431" r:id="rId49"/>
    <p:sldId id="414" r:id="rId50"/>
    <p:sldId id="432" r:id="rId51"/>
    <p:sldId id="410" r:id="rId52"/>
    <p:sldId id="353" r:id="rId53"/>
    <p:sldId id="411" r:id="rId54"/>
    <p:sldId id="354" r:id="rId55"/>
    <p:sldId id="345" r:id="rId56"/>
    <p:sldId id="388" r:id="rId57"/>
    <p:sldId id="412" r:id="rId58"/>
    <p:sldId id="417" r:id="rId59"/>
    <p:sldId id="423" r:id="rId60"/>
    <p:sldId id="418" r:id="rId61"/>
    <p:sldId id="329" r:id="rId62"/>
    <p:sldId id="356" r:id="rId63"/>
    <p:sldId id="422" r:id="rId64"/>
    <p:sldId id="355" r:id="rId65"/>
    <p:sldId id="416" r:id="rId66"/>
    <p:sldId id="307" r:id="rId67"/>
    <p:sldId id="384" r:id="rId68"/>
    <p:sldId id="383" r:id="rId69"/>
    <p:sldId id="382" r:id="rId70"/>
    <p:sldId id="447" r:id="rId71"/>
    <p:sldId id="454" r:id="rId72"/>
    <p:sldId id="453" r:id="rId73"/>
    <p:sldId id="451" r:id="rId74"/>
    <p:sldId id="450" r:id="rId75"/>
    <p:sldId id="448" r:id="rId76"/>
    <p:sldId id="395" r:id="rId77"/>
    <p:sldId id="351" r:id="rId78"/>
    <p:sldId id="425" r:id="rId79"/>
    <p:sldId id="374" r:id="rId80"/>
    <p:sldId id="377" r:id="rId81"/>
    <p:sldId id="375" r:id="rId82"/>
    <p:sldId id="350" r:id="rId83"/>
    <p:sldId id="376" r:id="rId84"/>
    <p:sldId id="380" r:id="rId85"/>
    <p:sldId id="378" r:id="rId86"/>
    <p:sldId id="358" r:id="rId87"/>
    <p:sldId id="379" r:id="rId88"/>
    <p:sldId id="385" r:id="rId89"/>
    <p:sldId id="458" r:id="rId90"/>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0" d="100"/>
          <a:sy n="80" d="100"/>
        </p:scale>
        <p:origin x="-1522" y="-149"/>
      </p:cViewPr>
      <p:guideLst>
        <p:guide orient="horz" pos="2160"/>
        <p:guide pos="2880"/>
      </p:guideLst>
    </p:cSldViewPr>
  </p:slideViewPr>
  <p:notesTextViewPr>
    <p:cViewPr>
      <p:scale>
        <a:sx n="100" d="100"/>
        <a:sy n="100" d="100"/>
      </p:scale>
      <p:origin x="0" y="0"/>
    </p:cViewPr>
  </p:notesTextViewPr>
  <p:sorterViewPr>
    <p:cViewPr>
      <p:scale>
        <a:sx n="70" d="100"/>
        <a:sy n="7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3-14T13:47:43.907"/>
    </inkml:context>
    <inkml:brush xml:id="br0">
      <inkml:brushProperty name="width" value="0.08819" units="cm"/>
      <inkml:brushProperty name="height" value="0.35278" units="cm"/>
      <inkml:brushProperty name="color" value="#99CC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5367 1191,'25'0,"0"0,0-25,0 0,-1-49,1 74,-25-25,25 25,0-49,24 24,-24 0,0 25,-1-25,1 0,0 1,0 24,24-50,1 50,-25 0,-1-25,26 0,-25 25,-1-24,1 24,25-25,-25 0,24-25,-24 50,49-24,-24-1,-1 0,26 0,-51 0,26 25,-25-24,24-1,-24 25,24 0,26-50,-50 50,24-25,1 25,49-49,-75 49,76-25,-51 25,100-25,-1 0,-98 25,74-24,-75 24,75-25,-74 0,73 0,-48 25,24-24,0 24,-74 0,24 0,1 0,-1 0,-24 0,25 0,-1 0,-24 0,0 0,24 0,-24-25,0 25,0 0,24-25,25 25,25 0,-74 0,74-50,-25 50,99 0,-148 0,123 0,-24 0,-49 0,48 0,-98 0,74 0,-49 0,24 0,-24 0,24 0,0 0,-49 0,25 0,-26 0,51 0,-51 0,26 0,-25 0,24 0,26 0,-26 0,25 0,-49 0,49 0,-24 0,49 0,-25 0,-49 0,25 0,-1 0,1 0,-1 0,-24 0,0 0,0 0,24-24,-24 24,49 0,1 0,98 0,-74 0,99 0,-124 0,100 0,-100 0,100 0,-75 0,-50 0,25 0,-49 0,0 0,0 0,0 0,24-25,-24 25,24 0,-24 0,49 0,1 0,-26 0,75 0,-74 0,49 0,-50 0,75 0,-25 0,25 25,25-1,-75 1,99 0,-148-25,99 25,-50 0,50-1,0-24,-99 25,49-25,-24 0,-26 25,1 0,0-25,0 0,-1 24,1-24,25 0,-26 25,1 0,50 0,24 0,-75-1,51 1,-26 0,1 25,-25-26,24 1,-24 0,24 25,26-1,-51-24,26 25,0-50,24 74,-49-49,49 24,-25 1,-49 0,25-50,-25 24,25 1,-25 25,25-25,-25-1,25 26,-25-25,49 0,-24 24,0-24,-1 0,-24 0,25-1,25 26,-50-25,24 24,26-24,-25 25,0-50,-1 74,1-74,-25 50,25-50,-25 24,0 51,25-50,-1-1,26 51,-25-26,24-24,-49 25,25-25,0-1,0 1,-1 0,-24 0,50 24,24 51,-24-76,49 100,0-74,-50-25,26 49,-51-49,51 25,-50-50,-1 49,-24 1,0-26,50 75,-25-50,24 50,-49-49,50 24,-26 1,1-50,0-25,-25 24,0 1,0 25,0 24,0 25,0-24,0-26,50 26,-50-50,24 49,1-49,-25 24,25 1,0-25,-25-1,0 1,0 0,0 0,0 24,24 1,1-25,-25 74,0-74,25 74,-25-74,49 49,-24 1,-25-26,25 26,-25-26,0-24,0 0,0 0,0-1,0 1,0 0,0 0,0 24,0 1,0 0,0 24,0-49,-25-1,25 1,-25 25,1-25,-1-1,0 26,0-25,1 24,-1-49,0 25,25 25,-25-50,-24 49,-26 1,-73 49,123-74,-49 0,49-25,0 25,0-25,1 24,-1 26,-25-25,50 0,-49-1,-1 26,26-50,-1 25,0 0,0-25,25 24,-25-24,1 0,24 50,-25-50,0 25,0-25,1 25,-1-1,0 1,0-25,25 25,-49 0,49 0,-25-25,0 24,0 1,1 0,-1 0,0-1,-49 26,24-25,1 24,24-24,-25 0,26 0,-26 0,50 24,-25-49,25 25,-24-25,-1 0,25 25,-25-25,25 25,-25-25,25 24,-24-24,-26 25,25-25,-24 0,-1 0,1 25,24-25,-25 0,50 25,-74-25,24 0,1 0,24 0,0 0,1 0,-1 25,0-25,0 0,1 0,24 49,-75-24,26 25,-50 24,49-49,1 0,49-1,-25 1,0-25,0 25,-24 49,-1-49,1 25,-26-1,51-24,-26 25,0-1,50-24,-24-25,24 25,0 0,-25-25,0 49,25 75,-25-124,1 50,24-25,-25-25,25 24,-50 26,26-50,-1 25,0-25,0 0,-24 0,-50 0,49 0,-49-25,50 0,-26 25,26 0,-1 0,25-25,1 25,-1 0,0 0,-24 0,-26 25,50-25,-49 0,49 0,-24 25,-1-25,1 0,24 25,0-25,0 0,1 0,-1 0,0 0,0 0,1 25,-1-25,0 0,0 24,1-24,-1 25,0-25,0 0,0 25,1-25,-1 0,0 25,0 0,1-1,-1 1,0 0,-24 0,49 0,-25-25,25 49,0-24,0 74,0-74,0 24,0-25,0 1,0 0,-50 25,25-50,-49 49,49-49,1 0,24 25,-25-25,-25 25,1 0,49-1,-25-24,25 25,0 0,0 0,-25-25,25 24,-25 1,25 0,0 0,0 0,-24-25,24 24,0 26,-25-50,25 25,0 0,-25-1,0 1,1 0,-1 0,0 0,0-1,1-24,24 25,-25-25,0 25,0 0,0 0,1-1,-1 26,0-25,0 0,1-1,-26-24,50 25,-49 0,-1 25,0-50,26 0,24 24,-25-24,0 25,0-25,-24 0,-1 0,26 0,-26 0,0 0,1 0,-1 0,26 0,-26-25,25 25,-49 0,49 0,-24 0,24 0,0 0,-24 0,-1 0,25 0,1 0,-1 0,0 0,0 0,0 0,-24 0,24 0,0 0,1 0,-26 0,25 50,25-25,-24 0,-1-1,25 1,-25 0,25 0,-25 0,0-1,25 1,-24-25,24 25,-50 0,50 0,-25-25,1 24,-1 1,-25 0,26 0,-26-1,25-24,0 25,-49 0,49-25,1 0,-26 25,25-25,25 25,-24-25,-1 0,25 24,-25-24,25 25,-25 0,0-25,25 25,-24-25,24 25,0-1,-25-24,25 25,-25 0,0-25,25 25,-24-25,-1 25,0-25,25 24,-25-24,1 25,-1 0,0 0,0-25,25 25,-74-1,74 1,-50 0,26 0,-1 0,0-25,25 24,-25 1,1-25,-1 0,25 25,-25 0,-25 0,26-1,-1-24,25 25,-25-25,0 25,-24 25,24-50,1 24,-25 1,-1 25,25-50,-24 0,49 25,-50-1,1-24,-25 50,49-50,-25 0,1 0,-26 0,51 0,-51 25,1-25,24 0,-24 0,25 0,-1 0,1 0,-26 0,1 0,49 0,-24 0,24 0,-25 0,-24 0,49 0,-49 25,0-25,49 0,-25 0,26 0,-26 0,0 0,1 0,24 0,-24 0,-26 0,51 0,-51 24,50-24,-49 25,25-25,-26 0,1 25,49-25,-49 0,49 0,-74 25,74-25,-24 0,24 0,0 0,0 0,1 0,-26 24,25-24,1 0,-51 0,51 0,-1 0,-25 0,25 0,1 0,-1 0,0 0,0 0,1 0,-1 0,0 0,0 0,1 25,-26-25,25 0,-49 0,49 0,0 0,1 0,-1 0,-25 0,26 0,-26 0,25 0,-49 0,49 0,0 0,1 0,-1 0,0 0,0 0,1 0,-26 0,-49 0,25 0,49-25,-25 1,26 24,-26-25,25 25,0-25,1 25,-1-25,-25 25,-73-49,98 24,-74 0,49-24,25 49,25-25,-24 25,-1 0,0 0,-24-25,-100-49,99 49,-98-25,98 25,-74-24,50 24,-25-25,25 1,49 49,0 0,25-25,-25 25,1 0,24-25,0 0,-50 1,1 24,-75-75,25 26,49 24,1-25,-1 1,-74-1,75 25,-50-24,-1-26,76 50,-26-24,1 24,24-24,0 49,0-25,-24-25,-100-49,100 74,-26-24,51-1,-1 50,-25-25,50 0,-24 1,-1-1,-25-25,1 25,-1-24,1-1,24 50,-25-49,26 24,-1 25,-25 0,25-50,1 50,-51-74,51 49,-1 25,0 0,25-25,-25 25,-24-25,-50 1,24-26,1 25,49 0,1 1,-26-26,-49 0,74 26,-49-26,74 25,-25 25,0 0,25-24,-24 24,24-25,-25 0,25 0,-25 25,25-25,-25 25,25-24,0-1,-25 25,25-25,0 0,-49-24,49 25,-25 24,25-25,-25 0,25-24,-49-26,24 50,25-24,0 24,0 0,0 0,-25-24,-24-75,24 74,0 1,0 24,25 0,0-25,0 26,0-26,-24 25,-1-24,25 24,0 0,0 0,0-24,-25-1,0-24,25 49,0-25,0 1,0 24,0 0,0 0,0-49,0 49,0-74,0 49,0 26,0-1,0-25,0 25,50-49,-25 24,-25 26,24-1,-24-25,25 25,0 25,-25-24,25-1,0 25,74-50,-50 50,75 0,-74-25,-1 25,-24-24,24-1,-24 25,25 0,24-50,-24 50,73-74,-98 74,49-50,-49 50,25 0,-1 0,26 0,-26-24,50-1,-24 25,48-25,-48 0,24 25,0 0,-50-25,-24 25,0-24,0 24,-25-25,24 0,1 0,25 0,-50 1,24 24,-24-25,50 25,-50-50,74 25,-74-24,75-1,-51 25,1-24,0 24,24-25,26 1,-50 24,74-99,-25 0,-49 99,24-49,-24 49,0-49,24 74,1-99,-25 49,49-74,-25-25,-49 124,25-74,0 50,-25 24,0 0,25-25,24 1,-49 24,25-25,0 1,-25-1,25 25,-1-24,-24 24,25 0,25-49,-26 24,1 50,0-49,-25 24,50 0,-50 0,24 1,-24-1,25 0,-25-25,0 26,25-1,-25 0,0 0,25-49,-25 49,0-25,0 26,0-51,24 26,1-26,0 1,0-1,-1 51,1-125,0 124,25-48,-50 23,24-24,26-50,-25 99,-25-49,24 49,1-74,0 74,24-25,-24 1,0 24,25-25,-50 25,49 1,1-26,-26 50,1-25,25-24,-26 24,1 0,25 0,-25 0,-1 1,26-1,-1 25,26-50,-26 25,1 25,-25-24,24-1,1 25,24-25,-49 25,24 0,-49-25,50 25,-25 0,-1-25,1 25,-25-24,25 24,0 0,-25-25,49-25,-24 50,0 0,-1-25,-24 1,25 24,0 0,0-25,0 25,-1 0,-24-25,25 25,-25-25,25 25,0 0,-1-24,1-1,0 0,-25 0</inkml:trace>
</inkml:ink>
</file>

<file path=ppt/ink/ink1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7:49:07.474"/>
    </inkml:context>
    <inkml:brush xml:id="br0">
      <inkml:brushProperty name="width" value="0.05292" units="cm"/>
      <inkml:brushProperty name="height" value="0.05292" units="cm"/>
      <inkml:brushProperty name="fitToCurve" value="1"/>
    </inkml:brush>
  </inkml:definitions>
  <inkml:trace contextRef="#ctx0" brushRef="#br0">0 0,'0'0,"0"20,20 0,-20 0,20 0,0-20,-1 20,1-1,0 1,-20 0,20 0,0 20,0-40,-20 20,39-1,-39 1,20 0,0 0,0-20,0 40,-20-40,19 19,-19-19,0 20,0 0,0-20,20 20,0-20,0 40,-20-40,20 20,0-1,0 1,-1-20,1 40,0-20,-20 0,20-20,0 39,0-39,-20 40,39-40,-39 20,20 0,0 0,-20 19,40-39,-40 40,39-20,-19 20,-20-21,40 1,-20 20,19-20,-19 19,0-19,-20 20,40-20,-20 0,-1 0,1-1,0 1,0 20,-20-20,40 0,-20 19,19-19,-39 20,40-20,-20 19,19-19,-19 20,20-20,-20 0,0 19,0 1,19 0,-19-20,0 19,20-19,-21 0,1 20,0-1,20-19,-20 20,19-20,-39 0,40 39,-20-39,20 20,-21-20,21 19,-20 1,20 0,-21 19,21 1,-20-40,20 0,-21 19,21-19,-40 20,40-20,-20 19,0-19,-1 0,-19 0,40 20,-20-1,20-19,-21 0,1 0,40 20,-60-40,40 39,-40 1,19-40,1 40,0-21,0 1,20 0,-21 20,21-40,-20 40,20-21,-20 21,-1-20,21 20,-20-21,20 21,-21-20,21 20,0-20,-1 19,21 1,-20-20,-1 0,21 19,-40-19,19 0,-19 20,20-20,-20-1,0 1,19 0,1 0,0 0,-1 0,1 0,-20 19,0 1,19-20,1 19,-20-39,20 20,-20 20,19-20,-19 0,0 0,20-20,-1 39,-19-19,0 20,20-40,-40 40,39-40,1 39,-20-19,20 40,-1-41,1 21,0 20,19-1,1-39,-21 40,21-40,-40 19,39 1,-19-20,19 0,1 19,-40-19,20 40,-1-60,-39 39,60-19,-40 20,19-20,-19 19,20 21,0 0,-1-21,1 1,0 20,-1-21,1-19,0 20,19-1,-19 1,19 0,-19 0,39 19,-39-39,20 20,-1 39,1-39,-21-1,1 1,39 20,1 19,-21-19,21-21,-41 21,41-20,-40 19,-1-39,21 20,-21 19,1-39,20 40,-21-21,1 1,-20 0,20-20,-21-1,1 1,20 20,-20-20,19 20,-19-21,20 1,-20 0,20 20,-21-20,1 19,20 1,0 0,-1-20,-19 19,20-19,19 20,-39-1,20-19,0 20,-1-20,21 20,-21-21,-19 1,20 20,-20-20,20 20,-21-21,21 1,-40 0,40 0,-1 0,-19 19,40-19,-20 20,-21-20,21 20,0-21,-1-19,-19 40,20-40,0 0,-21 40,1-20,20-20,-20 20,20-20,-21 19,1-19,20 20,-20 20,19-40,1 0,-20 0,20 40,19-21,-39-19,20 20,19 0,-39-20,20 40,-1-40,1 20,-20 0,40-1,-41 1,21-20,-20 40,20-20,-1-20,1 39,0-39,19 40,-19-20,0 0,-21-20,41 40,-40-40,19 19,-19 1,0 0,0-20,20 0,-40 20,39-20,-19 20,20 0,-20 0,19-1,1 21,-20-20,20 0,-1 19,1 1,0-20,39 20,-39-1,-1-19,21 20,-20-20,-1-20,1 39,20-39,-41 20,21 0,-40-20,20 40,20-20,-20 19,-1-39,-19 20,40-20,-40 40,20-40,0 20,19 20,-19-40,20 39,-20-19,19 20,1-20,0 19,19 1,-39-20,0 0,40 19,-21-19,1 20,19-20,-19 39,0-39,0 0,-21 20,1-1,-20-39,0 20,0-20,0 40,20-40,0 20,0 20,19-21,-39 41,40-60,-20 40,20-21,-1 21,1-20,-40 20,20-40,0 39,0-39,-1 0,-19 20,20-20,-20 20,20 0,0 20,0-40,-20 20,20-20,0 19,-20 1,0-20,19 0,-19 20,0-20,0 20,40 0,-40 0,0-1,20 1,-20-20,0 0,0 20,0-20,0 20,20 0,0 0,-20-20,39 39,-39-39,0 20,20 0,-20-20,0 20,20-20,-20 20,20 0,-20 0,0-20,20 19,-20-19,19 20,-19 0,20 20,0-20,0-1,-20 1,0 0,20 20,0-20,19 0,-19-1,0 21,0-20,0 20,0-40,-20 19,19-19,-19 40,20-20,-20 0,20-20,-20 0,0 20,0-20,0 20,20-1,-20-19,0 20,0-20,20 0,-20 20,0-20,0 20,0 0,0-20,20 20,-20-20,0 0,0 20,19-1,-19-19,0 0,20 20,-20-20,20 40,-20-20,20 0,0-1,-20 1,20 0,-20-20,20 40,-1-40,-19 40,40-40,-40 19,0-19,20 20,-20-20,0 20,20-20,0 20,-20-20,0 0,19 40,-19-40</inkml:trace>
</inkml:ink>
</file>

<file path=ppt/ink/ink1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3-19T07:05:47.648"/>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989 2252,'-24'24,"-124"51,99-75,-74 74,74-49,0-25,-1 49,26-49,-1 50,1-50,24 24,0 1,-25 24,25-24,-25 49,1-49,-1 99,-24-75,0 26,24-26,-24 25,0-24,24-25,0 24,25-24,-24 0,24-1,0 1,0 0,0 24,0 25,0-49,0 74,0-49,0 24,0 0,0 50,0-25,24-25,1 0,-25-49,25 24,-1 1,25 24,-24-49,49 74,-25-25,25-24,-25 73,0-98,1 74,-1-74,25 49,-1-25,-23 1,23-1,-23-24,23 25,-48-1,123-24,-124 0,124 24,0 25,-99-49,99 0,-124 0,75 24,-50-49,0 25,25-1,-50 1,26-25,-1 0,25 50,-50-50,50 24,-25-24,25 50,0-1,-49-49,48 25,-23 0,-1 0,-25-25,26 0,23 0,-23 0,-1 0,0 0,25 0,-49 0,48 0,-48 0,49 0,24-50,-49 25,25-49,-25 49,1-24,-26 24,50-49,-25 25,-24 24,24-49,-24 24,24 1,-24 24,24-49,-25 49,-24-99,0 25,25 25,-25-50,0 75,0-75,25 75,-25-50,0 74,0-99,0-24,0 98,0-24,0 49,0-74,0 50,-50-25,50-25,-24 49,-25-49,49 74,-50-74,26 25,-1 0,1 74,-26-99,-23 50,73-1,-74-49,49 74,-24-49,49 49,-25 1,-24-75,0 49,49 25,-25 25,25-49,-24 49,-1-25,0 1,25-1,0 0,-24 25,24-25,-25-24,25 24,-24 25,24-25,0 1,0-1,0 0,0-24,0 24,0 0,-25-24,25 24,0 0,0 0,-25 25,25-24,0-26,0 25,0 1,0-1,0-25,-24 26,-1-1,25-24,0 24,0-25,0 26,0-26,-24 50,24-49,0 24,-25 0,25 0,0 1,-25-26,25 25,0-24,0 24,-24-24,-1-1,25 25,-25-24,25 24,0-24,-24 24,24-49,0 49,-25-24,25-1,0 1,0 24,-24 0,24 0,0-24,0 24,0 0,0 1,-25-26,0 25,25-24,-24-1,-1 50,25-24,0-1,-24-25,-1 26,25-1,-25 0,25 1,-24-1,-1 0,-24-49,24 74,1-25,-1 0,1 25,-26-49,1 49,49-25,-24 25,-26 0,26 0,-1 0,0 0,1 0,-50 25,49 0,1-25,-1 0,25 24,-24 1,-26 25,26-26,-1-24,25 25,-24-25,-1 50,-24-50,49 24,0 26,-25 24,1-25,24 1,0-25,0 24,0-24,0 0,0-1,-25 1,0 0,-48 49,73-49,-25-25,25 25,-25 24,-24-24,24 24,1-24,24 0,-25-25,25 25,-74 49,74-50,-24-24,24 50,-25-50,25 25,-24 49,24-25,0-24,0 49,0-49,0 0,0 0,0-1,-25 26,0 24,25-49,0 0,-24-1,24 1,-25 0,25 0,-24 24,24 0,-25-24,25 0,-25-25,25 25,0-1,0 1,-24-25,24 25,-25-25,1 25,24 24,-50 1,26-50,-1 49,25-24,0 0</inkml:trace>
</inkml:ink>
</file>

<file path=ppt/ink/ink1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3-19T08:24:14.04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49 9965,'0'50,"0"0,0-1,25 51,-25-76,25 26,0-25,-25 25,24-1,-24-24,0 0,25-25,-25 25,25-1,-25 1,25 25,-1-25,1 49,0 1,-25-50,0-1,25 26,-25 0,0-26,0 1,0 0,0 0,0 0,25 24,-1 26,1-25,0-26,-25 26,25-50,0 50,-25-26,0 26,0-25,0 0,24 24,1 1,-25-25,0 0,0 0,25-25,-25 49,0-24,25 0,-1-25,-24 49,0-24,25 0,0 25,-25-25,25 49,-25-49,49 25,-49-1,25 26,0-26,0-24,0 25,-1-25,1-1,0 26,49 25,-74-51,50 26,-1 0,-49-26,25 26,0-50,0 50,0-25,-1 24,1-24,0 25,24-1,-49-24,50 25,-50-25,50 24,-50 1,49-25,-24 24,-25-24,25 0,0 0,-1 0,1-25,0 49,0 1,-1-25,26 24,-50-24,25 0,-25 25,25-25,-1-1,26 26,-25-25,-25 0,24-25,-24 24,25-24,-25 25,0 0,50 0,-25 25,-1-26,26 26,0 0,-26-50,-24 25,25-1,0 1,-25 0,25-25,-25 25,24-25,1 25,0-1,0-24,-25 25,49-25,-49 25,25 0,25-25,-50 25,25-25,24 25,-24-1,-25 1,49-25,-24 0,0 25,0-25,-25 25,49 0,-24 0,0-1,0-24,24 0,-24 25,0-25,0 0,-1 0,-24 25,25-25,0 25,0-25,0 0,-1 0,1 25,0-25,0 0,0 0,-1 0,-24 24,50-24,-25 25,-1-25,1 0,0 0,0 0,24 25,1-25,-25 0,24 0,-24 25,25-25,-26 0,1 0,-25 25,50-25,-25 0,-1 0,1 0,25 25,-25-25,24 0,-24 24,49-24,-24 0,-1 0,-24 0,0 25,0-25,24 0,-24 0,0 0,24 0,-24 0,25-25,-25 1,24 24,-24-25,24 0,1 0,0-25,-26 26,26-1,-25 0,24 0,1 0,-50 1,49-1,-24 0,25-25,-50 25,49 1,-49-1,25 0,-25 0,25 0,0 25,-25-25,49-24,-49 24,25 0,-25 0,25 1,0-1,-25 0,24 0,-24-25,0 26,0-1,0 0,0 0,25 0,-25-24,0 24,25 0,-25 0,0 0,0 1,0-1,0 0,0 0,0 0,0 0,0 1,25-1,-25 0,0 0,0 0,0 0,25 25,-25-49,24 24,1 0,-25 0,25-24,25 24,-50 0,24 0,1 25,-25-25,25 1,-25-1,25 0,-1 25,1-25,-25 0,25 25,0 0,24 0,-24-24,0 24,25 0,-26-25,26 25,-25 0,24-25,-24 25,25-25,-26 0,1 25,0 0,0 0,-25-25,25 25,-1 0,1 0,0 0,0 0,-1 0,1 0,0 0,0 0,0 0,-1 0,1 0,0 0,0-24,0 24,-1 0,1-25,0 25,0 0,-1-25,1 25,0 0,0-25,0 0,-1 25,26 0,-25 0,-1 0,1 0,0 0,0 0,0 0,-1 0,26 0,0 0,-1 0,-24 0,0-25,-1 25,1 0,0 0,0 0,0 0,-1 0,1 0,25 0,-25 0,24 0,-24 0,0 0,24-24,-24-1,0 25,24 0,-49-25,25 25,0 0,0 0,-25-25,25 25,-1 0,1 0,0 0,0 0,-1 0,1-25,0 25,0 0,0 0,-1-24,26-1,-50 0,50 0,-26 25,1 0,-25-25,25 25,0 0,-1-25,-24 1,25-1,-25 0,25 0,0 0,-25 0,25 1,-25-1,24 0,1 0,-25 0,25 1,-25-1,25 0,-25 0,0 0,25 25,-25-25,0 1,0-1,24 25,-24-25,0-25,0 25,0 1,0-1,0 0,0-25,0 26,0-1,0 0,0 0,-24 25,24-50,-25 50,25-24,0-1,-25 25,25-25,-25 25,0-25,25 0,-24 25,-1-49,0 24,0 0,0 25,25-25,-24 25,-1-49,0 24,0 25,25-25,-24 25,-1 0,25-25,0 0,-50 25,50-25,-25 25,25-24,-24 24,-1-50,0 50,-25-50,26 25,-1 25,0-24,0-26,1 50,-1 0,25-25,-25 25,25-25,-25 25,0-24,1-1,-26 0,50 0,-50 25,50-25,-24 0,-1 1,0-26,0 50,25-25,-24-25,-1 50,25-24,-25-1,25 0,0 0,-25-24,0 24,25 0,0 0,-24 0,24 0,0 1,-50-26,50 25,-50-25,50 26,0-1,-24 0,24-25,-25 26,25-1,0 0,0 0,0 0,-25 0,25 1,0-26,0 25,0 0,0 0,0 1,0-1,-25 0,25 0,0 0,-24 1,-1-26,25 25,-25 25,25-25,0 0,-25 1,0-26,25 0,-24 25,-1-24,25 24,-25 25,25-50,-25 1,25 24,-25 0,25 0,0 0,0 1,0-26,0 0,0 1,0-26,0 50,0 1,0-51,0 50,0 0,0 1,0-26,0 25,0 0,0 1,0-1,0 0,0 0,0 0,0 0,25 25,0-24,-25-26,0 0,0 25,0-49,0 49,0-49,0 49,-25 25,25-25,0 0,0 0,0 1,-25 24,25-25,0 0,0 0,0 0,-24 0,24 1,0-1,0 0,-25 25,25-25,0 0,-25 1,-49-1,49 0,0-25,0 50,1-25,-1 25,0-24,-49-26,74 25,-25 25,25-25,-25 25,0 0,25-25,-24 25,-1-24,0-1,0 0,0 25,-24-25,-25 0,49 1,-99-26,74 50,25-25,-24 0,24 25,-24 0,-1 0,25 0,0 0,1 0,-26 0,0 0,-24-25,25 1,24 24,-25-25,1 25,-26 0,26-25,24 25,25-25,-25 25,-24-25,-1 0,25 25,-74-49,74 49,0-25,-24 0,-1 0,26 25,-1 0,25-24,0-1,-25 0,0 25,0-25,25 0,-24 0,24 1,-25-26,25 25,-25 25,25-25,0 0,0 1,-25-26,25 25,0 0,0-24,-25 49,25-25,0 0,0 0,0-24,0 24,0 0,0 0,0 0,0 0,0 1,0-1,0 0,0 0,0 0,0 1,25-26,0 0,-25 25,25 1,-25-1,0 0,25-25,-1 25,1-49,-25 24,0 26,0-51,0 50,25-24,-25 24,25-50,-25 50,25-24,-1-1,1 25,-25 1,25 24,-25-25,25 25,-25-25,24 25,1-50,0 50,0 0,-25-25,49 1,-24-1,0 0,0 0,0 25,-25-25,0 0,24 1,1-1,0 25,0 0,-1-50,1 25,25 1,-25-1,-1 0,26 0,-25 25,-25-25,25 0,-1 25,1-24,0 24,-25-25,25 25,24-50,1 25,-50 1,25 24,-1-25,1 25,-25-25,25 25,0-25,0 0,-1 25,-24-25,25 25,0 0,0 0,-1-24,1 24,0 0,0 0,0 0,-1-25,1 25,25 0,-1 0,-24 0,0-25,0 25,-1 0,1 0,0 0,0-25,0 25,24 0,-24 0,25 0,-26 0,26 0,-25 0,24 0,-24 0,25 0,24 0,-49 0,-1 0,26 0,-25 0,74 0,0 0,-25 0,-49 0,25 0,-25 0,-1 0,1 25,0 0,99-25,-99 25,49 24,-49-49,24 0,-24 25,25 0,-25-25,-1 25,26-25,-25 25,-1-25,1 24,0-24,0 0,0 25,-1 0,1-25,0 25,0-25,0 0,-1 25,-24-1,50-24,-25 25,-1-25,1 25,0-25,0 25,0 0,-1-25,1 25,0-25,0 0,0 0,-1 24,1 1,0-25,24 25,1 0,-25-25,-25 25,25-25,24 49,-24-49,-25 25,25-25,0 25,-1-25,1 25,0 0,24-1,-24 1,-25 0,50-25,-25 0,-25 25,24-25,1 25,0 0,24-25,-49 24,25-24,0 0,0 25,0-25,-1 25,1-25,0 0,25 50,-1-50,1 24,-26-24,1 0,0 0,25 25,-1-25,-24 0,0 0,0 0,-25-25,24 25,26-24,-25 24,-1 0,1-25,-25 0,25 25,-25-25,0-24,25 49,-25-25,25 0,-25 0,0 0,24 25,-24-25,0 1,0-26,25 25,-25 0,0 0,25 1,-25-1,25-25,-25 25,25-24,-25 24,0-25,24 25,-24 1,0-1,0 0,0 0,0 0,0-24,0 24,0 0,0 0,0-24,0 24,0-25,0 25,0 0,0-24,0 24,0 0,-24-24,-1 24,25 0,0-25,-25 50,25-25,0 1,-25-1,0 0,1 25,-1-50,25 25,-25 25,25-24,-25 24,25-25,0 0,-25 25,25-25,-24 0,-1 1,25-1,-25 25,25-25,0 0,0 0,0 0,-25 25,25-24,-24 24,24-25,0 0,0 0,0-25,-25 26,25-1,0 0,-25-25,0 1,25 24,-25-25,25 25,0-24,-24-26,24 50,0-24,-25 24,25-25,0 26,0-26,0 25,-25 0,25-24,-25 24,25 0,0 0,0 0,0 0,0 1,0-1,-25 25,25-25,0 0,0 0,0 1,0-1,0 0,0 0,-24 0,24 0,0-24,0 24,0 0,0 0,-25-24,25-1,-25 25,25-24,0 24,0 0,0 0,-25 0,25-24,0 24,-24 0,24 0,0-25,0 26,0-1,0-50,-25 75,25-49,-25 24,25-50,-50 26,50 24,0 0,-24-25,-1 1,25 24,-50-25,50 1,-25 24,1 0,24-25,-25 26,0-1,25 0,-25 25,25-25,-49-25,24 26,0-1,0 25,1-25,-51 0,51 25,-26 0,25-25,-24 1,-51-1,51 25,-50 0,49 0,25-25,1 25,-1 0,0-25,0 25,0 0,-24 0,24 0,-24 0,24-25,0 25,-25 0,26 0,-26-25,0 25,1 0,24 0,-24 0,-1 0,25 0,-24 0,-1 0,25 0,0 0,1 0,-26 0,25 0,1 0,-1 0,-25 0,1 0,-1 0,-24-24,24 24,-24-25,24 0,-74 25,75 0,-50-25,49 25,0 0,1 0,24 0,0 0,1-25,-51 0,50 25,-74-24,50-1,-125 0,125 0,-75 0,49 25,1-24,0-1,49 25,0 0,0 0,-24 0,-1-25,-49 25,-25-25,74 0,-49 25,50 0,-75 0,99-25,-74 25,25 0,49 0,-25 0,1 0,-1 0,25 0,-24 0,-1 0,1 25,-26-25,26 25,-26-25,26 0,-26 25,26-25,-1 25,25-25,1 0,-26 25,25-25,1 0,-1 0,-25 0,1 0,-1 24,25-24,-24 25,24-25,-74 25,49-25,-24 50,49-50,-49 24,49 1,0-25,0 25,-24-25,24 0,0 25,0-25,1 25,-1-25,0 0,0 25,0-1,1-24,-1 0,-49 25,24 25,25-50,-24 25,24-25,-25 25,25-25,-49 0,0 24,49 1,0-25,25 25,-49-25,24 0,0 0,25 25,-25 0,0-25,1 0,-1 24,0-24,0 0,1 0,-1 25,0-25,-25 0,50 25,-24-25,-1 0,-25 0,25 0,1 0,-1 0,0 25,0-25,1 0,-1 0,0 0,0 0,-24 0,24 25,-25-25,26 25,-100-25,99 0,-50 24,-48-24,98 0,0 0,25 25,-50-25,26 0,-1 0,0 0,0 0,0 0,1 0,-1 0,0 0,50 0,0 0,-25-25,-25 25,0 0,0 0,1 0,-1 0,0 0,0 0,-24 0,-1 0,0 25,26-25,-1 0,0 0,0 25,1-25,-1 0,0 0,0 0,0 0,1 0,-1 0,0 25,0-25,0 0,25 25,-24-25,-1 0,0 0,25 25,-49-25,24 0,0 0,-25 0,26 0</inkml:trace>
</inkml:ink>
</file>

<file path=ppt/ink/ink1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3-19T08:24:46.743"/>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4387 818,'0'49,"0"1,0 24,25-24,0-25,24 74,-24-25,-1-74,-24 25,25-1,-25 1,25 0,-25 0,24 24,-24-24,25 0,0 24,-1-24,1 0,-25-1,0 1,49 25,1-1,-50-24,49 25,-49-26,25 1,-1-25,-24 25,25 0,-25-1,49 1,-24 49,0-74,-1 50,1-25,24 49,-24-49,0 24,49 50,-74-74,49 49,-24-24,-1 74,1-124,0 74,-1-49,1 49,0 0,-25-49,24 24,1 1,-25 24,0-49,0 25,24-1,-24 1,25-26,-25 1,25 0,-1 0,-24 24,0-24,25 0,0 24,-25-24,24 24,1-24,-25 49,25-49,-1 74,1-24,-25-51,0 26,0-25,0 24,0-24,25 24,-25-24,0 25,24-50,-24 49,0-24,0 49,0 1,0-1,0-49,0 24,0-24,0 0,0-1,0 26,0-1,0 1,0-25,0-1,0 26,0-25,0 49,0-25,0-24,0 0,0 25,0-26,0 1,0 0,0 0,-24 24,24-24,0 24,0-24,0 25,-25-50,25 24,0 26,0-25,0-1,0 1,-25 25,1-1,24 1,-25-50,0 49,25-24,0 0,-24 0,24-1,0 1,-25 0,0 0,25-1,-24-24,24 25,0 0,-25-25,25 25,-25-1,1 1,-1 0,1 0,-1-1,25 1,-25-25,25 25,-24 0,24-1,-25-24,0 25,25 0,-24 0,-1-25,25 24,-49-24,24 25,25 0,-25-25,-24 0,24 0,1 25,-1-25,0 0,1 0,-1 0,0 0,-24 25,24-25,1 0,-1 0,-24 0,24 0,0 0,1 0,-1 0,0 0,1 0,-26 0,-24 0,50 0,-1 0,25 24,-25-24,1 0,-1 25,-24-25,-25 25,49-25,0 0,1 0,-1 25,-24-25,24 0,-24 0,-1 0,-48 0,48 0,26 0,-26 0,1 0,24 0,1 0,-26 0,-48-50,73 50,-24-25,24 25,-24-24,24 24,0 0,1-25,-1 25,25-25,-25 25,-24-50,0 1,24 49,-24-50,24 26,0-1,1 25,24-25,-25 25,0 0,25-49,-49-1,-25-49,49 74,25-24,-24 24,-1 0,25 1,0-1,0-25,-25 50,25-24,0-26,0 25,0 0,0-24,-24 24,24-24,0 24,-25-49,25 49,0 0,0 0,0 1,-25-1,25 0,0 0,0 1,0-1,-24 0,24 0,0 1,-25-1,0 0,25 0,0 0,0 1,-24-1,24 0,-50-24,50-26,-24 75,-1-49,25 24,-25 0,25 1,-24-1,24 0,-25-24,25 24,-25 25,25-25,0 0,0 1,0-26,-24 50,24-25,-25 1,25-1,0 0,-25 25,25-25,0 0,0 1,-24-26,-1 1,25 24,-25 0,25 0,-24 1,24-1,0 0,0 0,0 1,-25-1,25 0,0 0,0 1,0-1,0 0,0 0,0 1,0-1,0 0,0 0,0 0,-25 1,25-26,0 25,0 1,0-1,0 0,0 0,0-24,0 24,0-24,0 24,0 0,0 0,0-24,-24 24,24 0,0-24,0 24,0-24,-25 49,25-25,0-25,-25 25,25 1,-24-1,24 0,-25 25,0-25,1 1,24-1,-25 25,25-25,-25 25,1 0,-1-25,0 1,1-1,-26 25,26 0,-1-25,-24 25,-25-25,-74-49,49 25,74 49,-49-50,25 50,0-25,24 1,0 24,-49-25,25 0,-25-24,49 24,-24 0,0 0,24 25,0-25,1 1,-1-1,0 25,-24-25,-25-24,49 49,-49-50,50 50,24-25,-25 25,25-24,-25 24,1-25,-26 0,1 25,-50-99,50 74,24 1,1-1,24 0,-25 25,25-25,0 1,0-1,-25 0,25-25,0 26,0-26,0 1,0-1,0 1,0-1,0 25,0-24,0-1,0 1,0-1,0 26,0-26,0 25,0 1,0-1,0 0,0 0,0 0,0 1,25-1,-25 0,0 0,0 1,0-1,25 25,-25-25,24-24,1 24,-25 0,25 25,-25-25,24 25,1-24,-25-1,25 0,-1 0,-24 1,25 24,0-25,-1 0,26 0,-26 25,1 0,0-24,-1-1,1 0,24 25,-49-50,25 50,0 0,-25-24,24 24,26-50,-1 25,-49 1,25 24,24 0,-24 0,-1-25,1 25,24 0,-24-25,0 25,-1 0,1-25,24 1,-24 24,74 0,-75 0,1 0,0 0,98 0,-74 0,25 0,-49 0,24 0,-24 0,0 0,-1 0,1 0,24 0,-24 0,0 0,24 0,25 24,-25-24,50 25,-50-25,-24 0,24 0,75 0,-50 0,-25 0,-24 0,24-25,0 25,-24 0,24-24,-24-1,0 25,24 0,0 0,25 0,99 25,-124-25,25 0,-49 0,0 24,-1 1,50 25,74 24,-98-49,48 49,-24-74,0 50,-74-26,25-24,0 0,24 25,0 25,50 24,-74-74,24 49,0 1,-24-25,0-25,-25 24,24 1,26 0,-26 0,1-25,-25 24,49 26,-24-25,0-1,-25 1,49 0,-49 0,0 0,25-25</inkml:trace>
</inkml:ink>
</file>

<file path=ppt/ink/ink1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8:21:36.745"/>
    </inkml:context>
    <inkml:brush xml:id="br0">
      <inkml:brushProperty name="width" value="0.05292" units="cm"/>
      <inkml:brushProperty name="height" value="0.05292" units="cm"/>
      <inkml:brushProperty name="fitToCurve" value="1"/>
    </inkml:brush>
  </inkml:definitions>
  <inkml:trace contextRef="#ctx0" brushRef="#br0">1721 4,'0'0,"0"0,-20 0,20 0,-20 0,0 0,1 0,-1 20,0-1,20-19,-19 0,-1 0,20 0,-20 20,20-20,-20 0,1 0,19 19,-20-19,0 0,0 0,20 0,-19 0,19 0,-20 0,20 20,-20-20,0 0,20 0,-19 0,19 0,-20 0,0 20,20-20,-19 0,19 0,-20 0,20 19,0-19,-20 0,0 20,20-20,-19 0,19 0,-20 0,0 0,0 0,20 0,-19 19,19-19,-20 0,0 20,1-20,-1 20,20-20,0 0,-20 0,20 0,-20 0,20 19,-19-19,-1 0,20 0,0 20,-20-20,20 0,-20 0,20 0,-19 0,19 19,-20 1,20-20,0 0,-20 0,20 19,0-19,-20 20,20 0,-19-20,19 0,-20 19,20-19,-20 20,20-20,-19 19,-1-19,20 20,0-20,0 0,-20 0,20 19,-20-19,1 0,19 0,0 20,-20 0,20-20,-20 0,20 19,-20-19,1 20,19-20,-20 0,20 0,0 19,-20 1,0-20,20 0,0 0,-19 0,19 19,-20-19,20 0,0 0,-39 20,39 0,-20-20,20 19,-20-19,20 0,-20 0,20 20,-19-20,19 0,-20 19,0 1,20-20,-20 19,20-19,-19 0,19 20,0 0,-20-20,0 19,20-19,-19 20,19-20,0 0,-20 19,0 1,20-20,-20 20,20-20,-19 19,19 1,-20-20,20 19,-20-19,20 20,-20-20,20 19,0 1,0-20,0 20,-19-20,-1 19,20 1,0-20,0 0,-20 19,20-19,0 20,0-20,0 0,0 19,-20 1,20-20,0 20,0-20,0 19,0 1,0-20,0 19,-19-19,19 20,0-20,-20 19,20 1,0-20,0 20,0-20,0 19,0 1,0-20,0 19,0-19,0 40,0-40,0 19,0-19,0 20,0-20,0 39,0-39,20 19,-20-19,0 20,19-20,-19 20,0-20,20 0,-20 19,0-19,20 20,0-1,-20-19,0 20,0-20,19 19,-19-19,20 0,0 20,-20 0,0-20,0 0,20 19,-20-19,0 0,19 20,-19-1,0-19,20 20,0-20,-20 19,20-19,-20 20,39 0,-39-20,0 19,20-19,-1 20,-19-20,0 19,20-19,-20 0,0 20,20-20,0 19,-20-19,0 0,19 20,-19-20,20 0,-20 0,20 0,0 0,-20 20,19-20,-19 19,20-19,0 20,-20-20,19 0,-19 0,40 19,-40 1,20-20,-20 0,19 0,1 20,-20-20,20 0,0 0,-1 0,-19 0,20 0,0 0,0 0,-1 0,1 0,0 0,-20 0,19 0,1 0,0 0,-20 0,20 0,-20 0,19 0,1 0,-20 0,20 0,0 0,-1 0,-19 0,20 0,-20 0,20 0,0 0,-1 0,1 0,-20 0,20 0,-1 0,1 0,-20 0,20 0,0 0,-1 0,1 0,0 0,0 0,-1 0,1 0,0 0,-1 0,1 0,0 0,-20 0,20 0,-1 0,1 0,-20 0,20 0,-20 0,20 0,-20 0,19 0,1 0,-20 0,20-20,19 0,-39 20,40 0,-40 0,19-19,1 19,20-20,-40 20,19 0,1-19,0-1,19 20,-39-20,40 1,-1-20,-19 39,39-20,-39 1,19-1,1-19,-20 19,-1 1,21-1,-40 1,19 19,1-20,0 0,0 1,-20-1,19 20,-19-19,20-1,0 1,0 19,-1-20,-19 0,40 1,-20-20,19 0,-39 39,20-40,-1 21,1-1,-20 1,20-1,-20 0,20 20,-20-39,19 39,-19-19,20-1,-20 1,20 19,-20-20,0 0,0 20,0-19,20 19,-20-20,0 20,0-19,0-1,0 20,0-19,0-1,19 0,-19 20,0-19,0-1,0 1,0 19,0-20,0-19,0 19,0-19,0 20,0-1,0 0,0-19,0 20,0-20,0-1,0 40,0-19,0-1,0 1,0-20,0 19,0 0,0-19,0 20,0-1,0 1,-19-1,-1 0,20 1,0-1,0 20,0-19,-20 19,20-20,-20 1,20 19,0-20,-19 20,-1-20,20 20,0 0,-20 0,20-19,0 19,0-20,-20 20,1 0,-1 0,20 0,-20-19,1 19,-1 0,20-20,-20 0,0 20,20 0,-19 0,19-19,-40 19,40 0,-20 0,20-20,-19 20,19 0,-20-19,0 19,20 0,0 0,-20 0,20 0,-39 0,39 0,-20 0,20 0,-39 0,39 0,-20 0,20 0,-39 0,39 0,-20 0,20 0,-20-20,20 20,-20 0,1 0,-1 0,20 0,-20 0,1 0,19 0,-20 0,0 0,0 0,20 0,-19 0,19 0,-20 0,0 0,20 0,-20 0,20 0,-19 0,19 0,-20 0,0 0</inkml:trace>
</inkml:ink>
</file>

<file path=ppt/ink/ink1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8:21:44.888"/>
    </inkml:context>
    <inkml:brush xml:id="br0">
      <inkml:brushProperty name="width" value="0.05292" units="cm"/>
      <inkml:brushProperty name="height" value="0.05292" units="cm"/>
      <inkml:brushProperty name="fitToCurve" value="1"/>
    </inkml:brush>
  </inkml:definitions>
  <inkml:trace contextRef="#ctx0" brushRef="#br0">874 59,'0'0,"0"0,0 0,-40 0,40 0,-19 0,19 19,-20-19,20 0,-20 19,0-19,20 0,-20 0,20 19,-20-19,1 0,19 0,-20 0,20 0,0 19,-20-19,20 0,-20 0,0 0,20 0,-19 19,19-19,-20 0,20 0,-20 0,0 20,20-20,-20 0,20 0,-20 0,1 0,19 19,-20-19,20 0,0 0,-20 19,0-19,20 19,0-19,-20 0,1 0,19 19,-20-19,20 19,-20 0,20-19,-20 0,20 19,-20-19,20 0,-19 0,19 19,0-19,-20 19,20-19,0 19,-20-19,0 0,20 19,-20 0,20 0,-20-19,1 20,19-20,0 19,-20 0,20-19,0 19,-20-19,20 19,0-19,-20 19,0 0,20-19,0 19,0-19,-19 19,19 0,0-19,0 19,-20-19,20 19,0 0,-20-19,20 0,0 20,0-20,0 19,0 0,0-19,-20 19,20-19,0 19,0-19,0 19,0 0,0-19,0 19,0-19,0 19,0 0,0 0,0-19,0 19,0 0,0 20,20-39,-20 19,20-19,-20 19,0-19,0 19,20-19,-20 0,19 0,-19 19,0-19,20 19,-20-19,0 19,0-19,20 19,-20-19,20 19,0-19,-20 19,19 0,-19-19,0 19,20-19,0 0,-20 19,0-19,20 0,-20 19,0 1,0-20,20 0,-20 0,20 0,-1 19,-19-19,20 0,-20 0,20 0,0 0,-20 0,20 0,-20 0,19 0,-19 0,20 0,0 0,-20 0,20 0,-20 0,20 0,-20 0,19 0,1 0,-20 0,20 0,-20 0,20 0,0 0,-20 0,20 0,-20 0,19 0,1 0,0 0,0 0,0 0,-20 0,19 0,-19 0,20 0,0 0,-20 0,20 0,-20 0,40 0,-40 0,19 0,1 0,0 0,-20 0,20 0,0 0,-1 0,-19 0,20 0,0 0,0 0,-20 0,20 0,-1 0,1 0,-20 0,20 0,-20 0,20 0,-20 0,40 0,-40 0,19 0,-19 0,20 0,0 0,0 0,-20 0,20 0,-1 0,-19 0,20 0,-20 0,40 0,-40 0,20 0,-20 0,20 0,-20 0,19 0,1 0,-20 0,20 0,-20 0,0 0,20 0,0 0,-20 0,19 0,-19 0,0-19,20 19,-20 0,20 0,-20-20,20 1,-20 19,20 0,-20 0,19-19,1 19,-20 0,0 0,0-19,20 19,-20-19,20 19,-20 0,0-19,20 19,0-19,-20 19,19-19,-19 0,0 19,20 0,-20-19,20 19,-20-19,20 19,-20-19,0 19,20 0,-20-19,19 19,-19-19,20 19,-20 0,0 0,20-20,-20 1,0 19,20-19,0 19,-20-19,20 0,-20 19,19-19,-19 19,0-19,0 19,40-38,-40 38,0-19,0 0,0 19,20-19,0 0,-20 0,19-1,-19 1,0 0,20 19,-20-19,0 0,0 19,0-19,0 19,0-19,20 19,-20-19,0 19,0-19,0 19,0-19,0 19,0-19,0 0,0 19,0-19,0 19,0-20,0 20,0-19,0 0,0 19,0-19,0 19,0-19,-20 19,20-19,0 19,0-19,0 19,0-19,-20 19,20 0,0 0,-19 0,19-19,0 0,0 19,0 0,0-19,0 19,-20 0,20-19,-20 19,20-19,0 19,0-19,-20 19,20 0,0 0,-20 0,1 0,19 0,-20 0,20 0,0-20,-20 20,20 0,-20 0,0 0,20 0,-20 0,20 0,-19 0,19-19,-20 19,20 0,0-19,-20 19,20 0,-20 0,0 0,1 0,-1 0,20 0,-20 0,0 0,20 0,-20 0,20 0,-20 0,1 0,-1 0,20 0,-20 0,0 0,20 0,-20 0,1 0,-1 0,0 0,20 0,-20-19,0 19,20 0,-19 0,19 0,-20 0,20 0,-40-19,40 19,-20-19,20 19,-20 0,1 0,19 0,-20 0,20 0,-20 0,0-19,20 19,-20 0,20 0,-19 0,19-19,-20 19,0 0,20 0,-20 0,20-19,-20 19,0 0,20 0,-19 0,19 0,-20 0,20 0,-20 0,0 0,20 0,-20 0,20 0,-19 0,19 0,-20 0,20 19,0-19,-20 0,20 0</inkml:trace>
</inkml:ink>
</file>

<file path=ppt/ink/ink1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4-06T09:22:50.59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1705 320,'0'0,"0"0,0 0,-40 0,40-20,-20 20,1-20,-1 20,0-20,1-19,-1 19,0 20,-19-20,39 0,-40 20,40 0,-39-19,39 19,-39-20,19 20,0 0,1 0,-1 0,0-20,1 20,-1 0,0 0,0 0,1 0,-1 0,0 0,-19-20,19 1,-19-1,-1 20,1 0,0 0,19 0,-19 0,-20 0,39 0,-20-20,1 20,0 0,39 0,-40-20,21 20,-1 0,0 0,0 0,1 0,-1 0,0 0,1 0,19 0,-20 0,20 0,-39 0,39 0,-20 20,0-20,1 0,19 20,-20-20,0 0,0 20,20-1,-19-19,-1 20,20-20,-20 20,20 0,-19-20,-1 19,20-19,-20 20,20 0,-19-20,-1 20,20-1,-20 1,20-20,-20 20,1 0,19 0,0-1,-20 1,20 0,0 0,0-1,0 1,-39 0,39 19,0-19,0 0,0 19,0-19,0 0,0 19,0-19,0 0,0 0,0 0,0-1,0 1,0-20,0 40,0-21,0 1,0-20,0 20,0 0,0-1,0 1,0-20,0 40,0-21,19 1,-19 0,0 0,0 0,0 19,20-19,-20 19,0-19,0-20,0 20,20 0,-20-1,0-19,19 40,-19-20,0-1,0 1,20 0,-20-20,0 20,20-1,-20 1,0-20,20 20,-20 0,0 0,39 19,-39-19,39 19,-19-19,-20 0,20-20,-1 39,1-39,0 0,-20 20,20-20,-20 20,19 0,1-20,-20 19,20-19,-20 20,19-20,-19 0,20 0,0 0,-20 0,19 20,-19 0,20-20,-20 0,20 0,-1 0,1 0,0 0,0 0,-1 0,1 0,0 0,-1 0,1 20,-20-20,20 0,-20 0,19 0,1 0,-20 0,20 0,-20 0,20 0,-1 0,-19 0,20 0,0 19,-1-19,1 20,0-20,19 0,-39 40,39-40,-19 19,0-19,-20 20,20-20,-20 0,19 20,1-20,-20 20,20-20,-20 19,19-19,-19 20,20 0,0-20,-20 20,19-1,-19 1,40 0,-40-20,20 20,-1-1,-19 1,20-20,-20 20,39 0,-39-20,20 39,0-39,-20 20,0 0,19-20,-19 20,20-1,0 1,-20-20,0 20,0-20,19 20,-19-1,0-19,20 0,0 20,-20-20,0 20,0-20,20 20,-20-1,0 1,19 0,1-20,-20 0,20 20,-20-20,0 0,0 0,19 20,-19-1,20-19,0 20,-20-20,19 20,-19-20,20 0,0 0,-20 20,20-20,-20 19,19 1,1-20,-20 0,20 0,-1 0,1 0,-20 0,20 0,19 0,-39 0,20 0,-1 0,1 0,-20-20,20 1,-20-1,20 20,-1 0,-19-40,20 40,-20 0,20-19,-1 19,1-40,-20 40,20-40,19 40,-39-19,20 19,0-20,-20 0,0 20,19 0,-19-20,0 20,0 0,0-19,20-1,-20 20,39 0,-39-20,0 20,0-20,0 1,20 19,-20 0,0-20,20 20,-20 0,0-20,19 20,-19-20,20 1,-20 19,20-20,-20 0,39 0,-39 20,20-20,0 20,-20 0,19-19,-19-1,20 20,0-20,-20 20,19 0,-19 0,0-20,20 20,-20-19,20 19,-1 0,-19-20,20 20,0-20,0 0,-20 20,0-19,19 19,-19-20,20 20,0-20,-20 20,19 0,-19-20,0 20,20-19,0-1,-20 0,19 20,-19-39,20 19,-20 0,20 0,-20 0,0-19,0 39,0-40,0 40,0-19,0-1,0 0,0 0,0 1,0-1,0 20,0-20,0 0,0 1,0 19,0-20,0 20,0-20,0 0,-20 0,20 20,-20 0,20-39,-19 39,19 0,-20-20,0 20,20 0,-19-20,19 1,-20 19,20-20,-20 0,1 0,19 20,-20-19,20-1,-20 0,0 0,20 1,-19 19,19-20,-20 20,0-20,20 0,-19 1,19-1,-20 20,20-20,-39 0,39 0,-20 1,0-1,-19 0,39 0,-40 1,40-1,-39 0,39 0,-39 1,39-1,-40 0,40 20,0-20,-19 1,-21 19,20 0,20-20,-19 0,19 20,-40-20,40 20,-19 0,19-39,-20 39,0-20,20 20,-19 0,19-20,0 20,0-20,0 20,-20-19,20 19,-20-20,0 20,20-20,-19 20,19-20,-20 20,0 0,20-19,0 19,0 0,0-20,0 0,0 20,-19 0,19 0,0-20,-20 20,20 0,0 0,-20-19,1 19,19-20,-20 0,20 20,-20 0,20-20,-19 20,19 0,-20 0,20-19,0-1,0 20</inkml:trace>
</inkml:ink>
</file>

<file path=ppt/ink/ink17.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4-06T09:23:04.89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0 0</inkml:trace>
</inkml:ink>
</file>

<file path=ppt/ink/ink18.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4-06T09:23:06.115"/>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1808 1296,'0'-20,"0"0,0 0,0 20,0-19,0 19,0-20,0 0,-19 20,-1-20,0-19,20 19,-19 20,19-20,0-19,-40 39,40-20,0 0,-19 20,-1-39,20 39,-20-20,1 0,19 1,-20-1,20 20,-20-40,1 40,19-19,-40-1,40 0,-19 1,-1-21,20 40,-20-39,1-1,-1 40,0-39,20 19,-39-20,19 21,20-1,-59-20,59 21,-20-21,1 40,19-39,-20 39,20 0,-20-20,1 20,19-20,0 20,-20 0,20-39,-39 39,39-20,-40 0,40 0,-39 1,19 19,20-40,-19 40,-21-20,40 1,-19 19,19-20,-20 20,0-20,1 0,19 20,-20-19,0 19,1 0,-1 0,-19-20,39 20,-20-20,-19 20,39 0,-40 0,40 0,-19 0,-21 0,21 0,-1 0,-20 0,21 0,19 0,-40 0,40 0,-39 0,39 0,-39 0,19 0,-19 20,19-20,0 0,1 0,-1 20,0-1,1 1,-1-20,0 20,-19-20,39 0,-20 20,20-1,0 1,-19-20,-1 20,20-20,0 39,0-19,-20 0,1 19,19-39,0 40,0-40,0 39,0-19,0-20,0 40,0-40,0 19,0 1,0 0,0 19,0-39,0 20,0 0,0 0,0 19,0-19,0 0,0-1,0 1,0 0,0 19,0-19,0 0,0 19,0-19,0-20,0 39,0-39,0 40,0-40,0 20,0 19,0-39,0 20,0 19,0-39,-20 40,20-20,0-1,0 1,0-20,0 40,20-40,-1 39,-19-39,20 20,0 19,-20-39,19 20,-19 0,20 0,0-1,-20 1,19 0,-19 0,20 19,19-19,-39 0,20-1,-20 1,20 20,-20-40,0 39,19-19,1 0,-20 19,0 1,20-21,-1 41,-19-60,20 39,0-19,-20-1,0 1,0 0,0 0,0-1,0 21,0-20,0 19,0-19,0 0,0-1,0 1,0 0,0 0,0-1,0 1,0 39,0-39,0 0,0 19,19 1,-19-1,0-19,0 20,0-21,0 1,20 0,-20 0,0 19,20 1,-20-21,19 21,-19-1,0 1,40-1,-21 20,1 1,20-21,-21 1,1-1,0-19,-20 0,19-1,1 21,-20-40,0 20,20-1,-20 1,0-20,19 40,1-21,0 21,-1-1,21-19,-21 20,1-40,0 39,-1-39,-19 40,20-40,-20 0,20 19,-1-19,1 20,0 20,-20-40,39 19,-19 21,-1-20,-19 19,20 1,19-21,-19 21,0-20,-1 19,21-19,-40 0,39-20,-19 19,-1 1,1-20,-20 0,20 20,0-20,-20 0,19 0,-19 0,20 0,0 0,19 0,-39 0,20 0,19 0,-19 0,-1 0,1 0,0-20,-20 0,19 20,21 0,-21-19,-19-1,20 20,-20-20,39 0,-19 20,19 0,-39-39,59 19,20 0,-20 20,-20-39,1 39,-1 0,20-20,-19 20,-21-20,1 20,-20-39,39 19,-19-19,-20 39,20-60,-20 41,0-21,19 1,1-1,-20 1,20-1,-20 1,19-1,-19 1,0 19,0 0,20-19,-20 39,0-20,0-20,0 40,0-39,0 19,0 0,0 1,0-1,0 0,0 0,0 1,0-1,0-19,0 39,0-40,0 1,-20 19,1 0,19-19,0 19,0 0,0 0,-20 1,20-21,0 20,0 1,0 19,-20-20,20 0,0 0,0 1,0-1,0 0,0 0,-19 1,19 19,0-20,0-20,0 21,0-1,0-20,0 21,0-1,-20-20,20 21,0 19,0-40,-20 1,20 39,0-40,-19 40,19-20,0-19,-20 39,20-20,0 0,0 1,0 19,0-40,0 40,0-19,0-1,-20 0,1 0,19 1,0-1,0 0,0 0,0-19,0 39,0-20,0-39,-20 39,0 0,20-19,-20 39,20-40,0 21,0-1,0 20,-19-20,-1 20,20 0,0-20,0 1,0 19,-20-20,20 20,0-20,-19 20,-1-39,0 39,20-20,-19 20,-1-20,20 0,0 20,0 0,-20-19,20 19,-19 0,19 0,-20 0,20 0,-20 0,20-20,-19 20,19 0,-20 0,0 0,20-20,0 20,-19 0,19-20,0 20,-20 0,20 0,-20 0,20 0,-19-19,19 19</inkml:trace>
</inkml:ink>
</file>

<file path=ppt/ink/ink1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11:44.12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996 3668,'0'0,"0"-19,0 19,0-20,0 20,0-20,0 20,0-20,0 0,0 20,0-19,0 19,0-20,0 0,-19 20,19-20,0 20,0-20,-20 0,20 1,-20-1,0 0,20-20,-39 40,39-19,-20 19,0-40,1 40,19-40,-40 40,40-39,-20 19,1 0,-1 0,0-20,0 21,1-1,-1 0,0 0,0-39,1 59,-1-20,20 20,-20-20,0 0,0 0,1 1,19-1,-20 0,0 20,20-20,-20 0,1 20,19-20,-20 1,20-21,-20 40,0-40,20 21,-19-1,-1-40,0 21,20 39,-20-40,1 20,-1 0,20 0,-20-19,20 19,-20-20,20 1,-19 19,-1-40,0 41,20-1,0-40,0 40,0 1,-20-41,20 40,0-19,-39 19,39 0,0-20,0 1,-20-21,20 21,0-1,-20 0,20-19,0-1,0 21,0-1,0 1,0-21,0 20,0-19,0 19,0 1,0-1,0 0,0-19,0 39,0-20,0 21,0-41,0 20,0 21,0-1,20-40,-20 21,0 19,20-40,-20 1,20 19,-1 20,1-39,20 19,-40-19,39 39,-19-20,19 1,1-1,-1 20,-19-19,0 19,19-20,1 40,-1-39,-19 19,0 0,0 20,0 0,19 0,-39-20,20 20,-20 0,20 0,-20 0,19-20,1 20,0 0,0 0,-1 0,41 0,-41 0,21 0,-1 0,-19 0,0 0,19 0,1 20,-20-20,39 20,-39-20,-1 0,1 0,40 0,-41 0,21 0,-1 0,1 0,19 0,0 0,1 20,-21 0,1-20,19 0,-20 0,-19 0,0 0,39 0,-39 0,0 0,19 0,1 0,-40 0,39 0,-19 0,39 0,-39 0,0 0,0 0,-1 0,1 0,20 0,-40 0,39 0,-39 0,20 0,0 0,-1 0,1 0,0 0,0 0,19 0,-19 0,19 0,1 0,-20 0,19 0,-19 0,0 0,0 0,-1 0,1 0,0 0,19 0,-19 0,-20 0,40 0,-1 0,-19 0,19 0,1 0,-1 0,-19 0,20 0,-1 0,-19 0,0 0,19 0,1 0,-1 0,1 0,-21 0,41 0,-40 0,19 0,-19 0,0 0,-1 0,21 0,-20 0,-20 19,19-19,1 0,20 0,-21 0,-19 20,0-20,20 0,0 0,0 0,-20 0,19 0,1 0,-20 0,20 0,-20 0,20 0,-1 0,-19 0,20 0,-20 0,20 0,-20 0,20 0,-1 0,-19 0,40 0,-40 0,20 0,-1 0,1 0,-20 0,20 0,-20 0,20 0,-20 20,20-20,-1 0,1 0,-20 0,40 0,-40 0,19 0,1 0,0 0,0 0,-1 0,1 0,0 0,0 0,-1 0,-19 20,40-20,-40 0,39 0,-39 0,20 0,20 0,-40 0,39 0,-39 0,20 0,-20 0,20 0,-1 0,1 0,0 0,-20 0,20 0,-1 0,-19 0,20 0,0 0,0 0,-20 0,20 0,-20 0,19 0,1 0,-20 0,20 0,0 0,-1 0,1 0,-20 0,40 0,-40 0,19 0,1 0,0 0,-20 0,20 0,-1 0,1 0,0 0,-20 0,20 0,-1 0,-19 0,20 0,0 20,0-20,-20 0,19 19,1-19,0 0,0 0,-20 20,39 0,-39-20,0 0,20 20,-20-20,20 0,-1 20,-19-20,40 20,-40-20,0 19,39 1,-39 0,20-20,-20 20,20-20,-20 20,20 0,0-20,-20 19,19-19,-19 20,0 0,20-20,0 0,-20 20,0 0,20-20,-20 19,19-19,-19 20,0-20,20 40,0-40,-20 20,0-20,20 20,-20-1,19-19,1 20,-20-20,0 0,20 20,-20-20,0 20,20 0,-1-20,-19 20,0-20,20 19,-20 1,40 0,-40-20,19 20,1 0,-20 19,40-19,-40 20,39-20,-19-1,-20 1,20 0,-1 20,21-20,-20 19,-1-19,-19 0,40 0,-40-1,20-19,0 40,-1-40,1 40,0-40,0 39,-1-39,1 20,-20 0,40 0,-21 0,1 0,-20-1,40 21,-40-40,39 40,-39-21,40 1,-40 0,39 0,-39-20,20 20,-20-20,20 20,-1-1,1 1,0-20,0 40,-20-40,39 39,-39-39,20 20,0 0,-1 0,1-20,0 20,0 0,-1-20,-19 0,40 19,-20 1,0 0,19 0,-19-20,19 40,1-21,-20 1,19 20,-19-40,19 20,-39-1,20 1,0-20,0 20,-1 0,1-20,-20 20,20 0,0-1,-1 1,21 0,-40 0,20-20,-1 40,1-1,0 1,19 19,-19-19,20-20,-20 19,-20-19,0 0,19-20,-19 20,0 0,20-20,-20 20,0-20,20 19,-20-19,0 20,0 0,0 0,0-20,0 39,20 1,-20-20,19 20,-19 19,0-39,20 20,-20-1,40 1,-40-1,19 1,21 20,-20-21,-1 1,21 0,-40 19,39-19,-39-21,20 41,-20-20,40-1,-21 1,1 19,20 1,-40-40,19 39,1-39,0 20,19 19,-39-19,20-21,20 61,-1-41,-19 1,0 20,0-21,-20 1,19-20,1 19,0 1,0 0,-1-1,1 21,-20-21,20 21,0-1,-1-19,-19 0,20-1,0-39,-20 40,0-20,0 19,20-19,-1 0,-19 0,0 0,0 19,0-19,0 0,0 20,0-1,0-19,0 0,0 20,0-21,0 1,0 40,0-41,0 21,0 0,0-1,0 1,20 0,-20-1,0 1,0 19,0-19,0-20,0 39,0-39,0 40,0-60,20 19,-20 21,0-20,0 0,0 0,0-1,0 1,0 0,20 20,-20-40,0 20,0-1,0 1,0-20,0 20,0-20,0 40,0-40,0 19,0 21,0-40,19 40,-19-40,0 39,0-19,0 0,0 0,20 0,-20 0,0-1,0 41,0-60,0 20,0-1,0 1,0 0,20 0,-20 0,0 0,0-1,0 21,0-20,0 0,0 0,0-1,0 1,0 20,20-40,-20 39,0 1,0-40,0 40,0-1,0-19,19 20,-19-20,0 19,0-19,0 0,0 20,0-1,0-19,0 20,0-1,0 1,0 0,0-21,0 1,0 0,0 20,0-1,0-19,0 0,0 20,0-1,0-39,0 40,0-20,0 0,0-1,0 1,0 0,20 20,-20-40,0 39,0-39,0 20,0 20,0-40,0 20,0 0,20-1,-20-19,0 40,0-40,0 20,0 0,0-1,20 1,-20-20,0 40,0-40,0 20,0 0,0-1,0-19,0 20,0-20,0 40,0-40,0 20,0 0,0-1,0-19,0 20,0-20,0 40,0-40,0 20,0-1,0-19,0 40,0-40,0 20,0 0,0 0,0-1,0 1,0 20,0 0,0-21,0 1,0 20,0-20,0-1,0 21,0-20,0 0,0 0,0-1,0 1,0-20,19 40,-19-40,0 20,0 0,0-1,0 1,20-20,-20 20,0-20,0 40,0-40,0 39,0-39,0 20,0 0,0 0,0 0,0-20,0 19,0 1,0-20,0 20,0 0,0 0,0-20,0 19,0 1,0-20,0 20,0 0,0 0,0 0,0-1,0 1,0 0,0 0,0 0,0 19,0-39,0 20,0-20,0 20,0 0,0 0,0-20,0 39,-20-39,20 0,0 20,0-20,0 20,0-20,0 20,0 0,0-20,0 0,0 19,0-19,0 20,0 0,0-20,0 20,0-20,0 20,0-20,0 0,0 20,0-20,0 19,0-19,0 20,0-20,0 20,0 0,0 0,0-20,0 39,0-39,0 20,0 0,0 0,0 0,0-1,0 1,0-20,0 40,0-40,0 20,0 0,0-20,0 39,0-19,0 0,0 0,0-20,0 39,0-19,0 0,0 20,0-21,0 1,0 20,0-40,0 20,0 0,0-1,0 21,0-20,0 0,0 19,0-19,0 0,0 0,0 0,0-1,0 21,0-20,0 0,0 19,0-19,0-20,0 20,0 0,-19 0,19-1,0 1,0 0,0 0,0 0,0 0,0-1,0 1,0 0,0 0,0 0,0 0,-20-1,20-19,0 20,0 0,0-20,0 20,0 0,-20-20,20 19,0-19,-20 20,20-20,0 20,-19-20,-1 40,0-40,0 20,20-1,-19-19,19 20,-40-20,40 0,-20 20,1 0,-1-20,0 20,0-20,1 19,-1 1,-39 0,39-20,-20 40,1-40,19 0,0 20,-19-20,19 19,0-19,-19 0,-1 0,20 0,-19 20,-1-20,21 0,-1 0,-39 0,19 0,20 0,1 0,-21 0,20 0,1 0,-1 0,0 0,0 0,-19 0,19 0,0 0,-19 0,19 0,0 0,0 0,1 0,-1 0,-39 0,59 0,-20 0,-20 0,21 0,-1 0,-39 0,59 0,-20 0,-39 0,59 0,-20 0,0 0,0 0,-19 0,19 0,0 20,-19-20,-1 0,21 0,-21 20,0-20,1 20,19 0,0-1,20-19,-39 0,19 20,0-20,-19 0,19 20,0-20,-19 20,39-20,-40 0,40 39,0-39,-19 0,-1 20,0-20,20 0,-20 20,1-20,-1 20,0-20,20 0,-20 20,1-20,19 20,0-1,-20-19,20 20,-20-20,0 20,20-20,-19 0,19 0,-20 20,20-20,-20 0,0 0,20 20,0-20,-19 20,19-20,-20 19,0 1,20-20,0 20,-20-20,20 0,-39 20,39-20,-20 20,20-20,-20 19,0 1,1-20,19 0,-40 20,1-20,39 0,-40 0,20 0,1 0,-1 0,0 0,0 0,-19 0,19 20,0-20,1 0,-1 20,-20-20,40 0,-39 0,39 0,-20 0,0 0,1 0,-1 0,0 0,0 0,0 0,1 0,-1 0,-20 0,21 0,-21 0,1 0,19 0,0 0,-19 0,-1 0,1 0,19 0,-20 0,40 0,-19 0,-21 0,20 0,1 0,-21-20,20 20,1 0,-1 0,20 0,-20 0,0-20,-19 20,39-20,-40 0,20 20,1-39,-21 19,20 20,1-20,-21 20,1-39,19 39,20 0,-40-20,21-20,-1 40,0-20,20 0,-20 20,1-19,-1-1,0 0,-19 0,19 0,0 0,20 1,-39-1,19 0,-20-20,40 21,-59-21,39 20,0 0,1 0,-21-19,1 19,19-20,0 20,-19-19,19 39,0-40,-19 40,19-39,0 39,20 0,-20-20,1 20,19-20,-20 0,20 0,-20 0,0 20,20-19,0 19,-19-20,19 20,-40-40,40 40,-20-39,1 39,-1 0,20-20,-40 0,21 0,-21 0,40 0,-20 1,20 19,-39 0,19-40,0 40,20 0,-39-20,19 0,0 20,0-39,-19 39,19-20,0 0,-19 20,39 0,-40-20,21 0,-1 20,0 0,0 0,1 0,-21-19,40 19,-39-20,39 20,-20 0,0 0,0 0,1 0,-1 0,20 0,-20 0,20 0,-39-20,39 20,-20 0,20-20,-20 20,0 0,20 0,-20 0,20 0,-19 0,19 0,-40 0,40 0,-20 0,1-20,-1 20,20 0,-40-20,40 20,-19 0,19 0,-40 0,40 0,-20 0,1-19,-1 19,20 0,-20 0,20 0,-20 0,1 0,19 0,-20 0,20 0,-20-20,0 20,20 0,-19 0,-1 0,0-20,20 20,-20 0,20 0,-39 0,39 0,-20 0,20 0,-20 0,20 0,-19 0,-1 0,20 0,-20 0,20 0,-20-20,0 20,1 0,19 0,-20 0,0 0,0 0,20 0,-19 0,-1 0,0 0,20 0,-20 0,1 0,-1 0,20-20,-40 20,40 0,-19 0,19 0,-20 0,0 0,20-20,0 20,-20 0,20 0,0 0,-19 0,19 0,-20 0,0 0,20 0,-20 0,20 0,-19 0,-1 0,20 0,0 0,-20-19,20 19,-20 0,20 0,-19 0,-1 0,20 0,0-20,-20 20,20 0,-20-20,20 20,-19 0,19-20,-20 0,20 20,-20-19,20 19,-20-20,1 20,19-20,-20 20,20 0,-40-20,40 0,0 20,-20 0,20 0,0-20,0 20,-19 0,19-19,0-1,-20 20,20-20,0 20,-20-20,20 20,-20-20,20 20,0 0,0-20,0 20,-19-19,19 19,-20 0,20-20,0 0,0 20,0-20,0 20,-20 0,20-20,0 1,0 19,0-20,0 20,0-20,0 20,-20-20,20 0,0 20,-19 0,19-20,0 20,0-19,0 19,0-20,0 20,0-20,0 20,0-20,0 20,0-20,0 0,0 20,0-19,0 19,0-20,0 20,0-20,0 0,0 20,0-20,0 20,0-19,0-1,0 20,0-20,0 20,0-20,0 20,0 0,0-20,0 0,19 20,-19 0,0 0,0-19,0 19,20-20,-20 0,20 0,-20 20,20-20,-20 0,19 20,-19 0,20-19,-20 19,0-20,20 20,0 0,-20-20,0 0,19 20,-19 0,20 0,-20-20,20 20,-20 0,20-19,-20-1,20 20,-1-20,-19 20,20-20,-20 0,20 20,-20-20,0 20,0-19,20 19,-1 0,-19-40,0 20,20 20,-20 0,0-20,20 20,0 0,-20-20,0 20,0 0,0-39,19 39,-19 0,20-20,-20 20,20 0,-20-20,0 0,0 20,20 0,-20-19,0 19,0-20,0 20,19 0,-19-20,0 20,0-20,20 20,-20-20,20 20,-20-39,0 19,0 20,0-20,0 0,0 0,20 1,-20 19,0-20,19 20,-19-20,0 20,20-20,-20 0,0 20,20 0,-20-20,0 20,0-19,0-1,0 20,20 0,-1-20,-19 0,0 0,0 20,0-20,0 20,0-19,20 19,-20-20,0 0,0 20,0-20,20 20,-20-20,0 1,0 19,0-20,0 20,0-20,0 20,0-20,0 0,0 20,0 0,0-20,0 1,0-1,0 20,0-20,0 20,0-40,0 40,0-20,0 1,0-1,0 0,0 20,0-20,0 0,0 1,0 19,0-40,0 40,0-20,0 0,0 0,0 20,0-19,0-1,0 0,0 20,0-20,0 0,0 0,0 20,0-19,0 19,0-20,0 0,0 0,0 20,0-20,0 1,0-1,0 0,0 0,-20-20,20 40,-20-19,20-21,0 0,0 20,0 1,0-1,-19-20,19 20,0 1,0-1,0 0,0 0,-20-20,20 21,0-1,-20-20,20 40,0-20,0-19,0 39,0-20,0 0,0 0,0 0,0 1,-20-1,20 20,0-40,0 20,0 0,-19 1,-1-1,20-20,0 20,-20 1,0-21,20 40,-19-40,19 40,-20-20,20 1,-20-1,20 20,-20-40,1 40,19-20,0 0,-20 1,0 19,20-40,0 40,0 0,-20-20,20 20,-19-20,-1 20,20-19,0-1,-20 0,20 20,0-20,0 0,-20-19,1 19,19 0,0 0,-40 0,40-39,-20 39,0 0,1-19,19 19,0 0,0-20,-20 40,20-20,0 1,-20-1,20 0,0 0,0 20,0-20,-20 0,20 1,0-1,0 20,-19-40,19 40,0-20,0 1,-20-1,20 20,0-20,0 20,0-20,0 0,-20 20,20-20,0 20,0-19,0-1,-20 20,20-20,0-20,0 40,0-39,0 39,0-20,0 20,-19-40,19 40,0-20,0 1,0-1,0 20,-20-20,20 20,0-20,0 0,0 0,0 1,0 19,0-40,0 40,0-20,0 0,0 0,0 1,-20-1,20 0,0 0,0 0,0 1,0-1,0 0,0 0,-20 0,20 0,0 1,0-21,0 20,0 0,0-19,0 19,0 20,0-40,0 20,0 1,0-1,0 0,0 0,0 0,0 0,0 1,0-1,0 0,0 0,0 0,0 1,0 19,0-40,0 20,0 0,20 0,-20 1,0-1,0 20,0-20,0 20,0-40,0 40,0-20,0 20,0-19,0-1,0 0,0 20,0-20,0 0,0 20,0-19,0-1,0 20,0-40,0 40,0-40,0 40,0-19,0 19,0-40,0 40,0-20,0 0,0 0,0 1,0-1,0 0,0 0,0 20,0-39,0 39,0-40,0 40,0-20,0 20,0 0,0-20,0 20,0-20,0 1,0 19,0 0,0-20,0 20,0-20,0 0,0 20,20-20,-20 0,0 1,0 19,0-20,0 20,0 0,0-20,0 0,0 0,0 20,0-19,0 19,0-20,0 0,20 20,-1 0,-19-20,0 20,0-20,0 20,0-20,0 1,0 19,0-20,0 20,0-20,0 20,0-20,20 20,-20-20,0 20,0 0,0-20,20 20,-20 0</inkml:trace>
</inkml:ink>
</file>

<file path=ppt/ink/ink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3-15T12:27:35.564"/>
    </inkml:context>
    <inkml:brush xml:id="br0">
      <inkml:brushProperty name="width" value="0.05292" units="cm"/>
      <inkml:brushProperty name="height" value="0.05292" units="cm"/>
      <inkml:brushProperty name="fitToCurve" value="1"/>
    </inkml:brush>
  </inkml:definitions>
  <inkml:trace contextRef="#ctx0" brushRef="#br0">5974 0,'0'50,"25"-25,0-1,-25 1,0 0,0 0,49 24,-24 1,25 0,-50-26,24-24,-24 25,0 0,0 0,0 49,25-49,-25 25,25-50,-25 24,0 1,0 0,0 0,25 24,-1-24,-24 0,50 25,-50-26,0 1,0 0,0 0,0 0,0-1,0 1,25 0,-25 0,0 0,0-1,0 1,0 0,0 0,0 0,0-1,0 1,0 0,24 0,-24 0,0-1,0 1,0 0,0 0,0 0,0-1,25 1,-25 0,25-25,-25 50,25-26,-25 1,24 0,-24 0,0 0,0-1,0 26,25 0,0 24,-25-49,0 0,0 24,0 1,0-25,0-1,0 1,0 0,-25 0,25 0,-25-1,25 1,-24 0,24 0,-25-25,25 25,0-1,0 1,0 0,0 0,0 24,-25-24,25 0,-25 0,25 0,0-1,-24-24,24 25,-25 0,0 0,25 0,-25-1,1 1,-1 0,25 0,-25-25,25 25,-25-25,1 0,24 24,-25-24,25 25,-50 0,1-25,-1 25,26 0,-1-25,0 0,0 0,1 0,24 24,-25-24,-25 25,-24 0,25 0,-1-25,26 0,-26 0,-24 25,49-25,-24 0,24 0,0 0,-24 0,24 0,0 0,0 0,-24 0,24 0,-24 0,24 0,-25 0,-24-25,25 25,-1 0,1 0,24-25,0 25,0 0,25-25,0 0,-24 1,-1-1,0 0,25 0,-49-24,24 24,0 0,25 0,-24 25,-1-25,0 25,-24-24,-50-26,49 50,50-25,-25 25,-24 0,49-25,-25 1,0 24,1-25,-1 25,0-50,0 50,25-25,-24 25,-1 0,25-24,-25 24,25-25,-25-25,-24 25,24 25,0-49,1 49,-26-50,1 25,24 25</inkml:trace>
  <inkml:trace contextRef="#ctx0" brushRef="#br0" timeOffset="24237">3797 2282,'-25'-25,"0"25,-24 0,24-25,0 25,1-25,-1 25,-25 0,1-49,24 49,1 0,-51-25,51 25,-1 0,0-25,0 25,-24-25,24 25,-24 0,-1-24,-24-1,24 0,1 0,24 25,0 0,1 0,24-25,-25 25,0-24,0-1,1 0,-1 0,-25 0,26 25,-1 0,0-24,25-1,-49 0,-1 0,26 25,-51-25,26 1,24 24,0-25,1 25,-1 0,25-25,-25 25,0-25,-49 0,49 1,-24-1,24 25,0 0,1-25,-1 25,25-25,-50 0,50 1,-49 24,49-25,-50 0,26 0,-1 0,0 25,-24 0,49-24,-25 24,25-25,-25 25,25-25,-25 25,1-25,-1 0,0 25,0-24,1 24,-1-25,0 25,25-25,-24 25,-1 0,25-25,-25 25,25-25,-49 25,49-24,-25 24,0 0,0 0,25-25,-24 25,-1 0,0 0,0-25,1 25,-1 0,0 0,0 0,1 0,-1 0,0 0,0 0,-24 0,24 0,-24 0,24 0,0 0,0 0,1 0,-1 0,-25 0,26 25,-1 0,-25-25,26 0,24 24,-50-24,25 50,1-50,-1 0,25 25,-49-25,49 25,-25-1,-25 1,26 0,-1-25,0 50,0-50,1 0,24 24,0 26,-25-50,0 0,25 25,-25 0,25-1,-24-24,24 25,-25-25,25 25,0 0,0 0,0-1,-25-24,25 25,0 0,0 0,0 0,0-1,0 1,0 0,0 0,0 0,0-1,0 1,0 0,0 0,0 0,0-1,0 1,0 0,0 0,0 0,0-1,25-24,-25 25,25-25,-25 25,24 25,1-50,-25 24,25-24,-25 25,0 0,25-25,-25 25,24-25,-24 25,25-1,0-24,-25 25,25-25,-25 25,24-25,-24 25,25-25,0 25,24-1,-24 1,0 0,24 0,-49 0,25-25,0 24,-1-24,1 0,-25 25,0 0,25-25,0 50,49-26,-49 26,49-25,-25 0,-24 24,0-24,24-25,-49 25,25-25,0 25,0 24,-1-24,26 0,-1 0,-24-1,0-24,-25 25,25-25,-1 25,1 0,25 0,-1-1,1 1,-26 0,1 0,24 0,-24-25,-25 24,25 1,0 0,24 0,1 24,-26-49,26 50,-25-50,-1 25,1 0,-25-1,25-24,0 25,-25 0,49 0,-24 0,0-25,-25 24,24 1,1-25,-25 25,0 0,25 0,0-25,-25 24,24 26,1-50,-25 25,25 0,0-25,-25 24,24-24,-24 25,50 25,-50-1,49-24,-49 0,50 0,-50 0,0-1,0 1,0 0,0 0,0 0,-25-25,25 24,-25-24,1 0,-1 0,0 25,25 0,-25-25,1 0,-1 0,0 0,25 25,-25-25,25 25,-24-1,24 1,-25-25,0 25,25 0,-25-25,25 25,0-1,-24-24,24 25,0 0,0 0,-25-25,25 25,-25-25,25 24,-25-24,25 25,0 0,-24-25,24 25,-25-25,25 25,-25-25,25 24,-25 1,25 0,-24-25,-1 25,0-25,25 25,-25-25</inkml:trace>
</inkml:ink>
</file>

<file path=ppt/ink/ink2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23T07:16:21.87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65 5951,'0'0,"0"-20,0 20,0-20,0 0,0 0,0 1,0-1,0 0,0 0,0 0,0-19,0 19,0-20,0-19,0-1,0 1,0-20,0 19,0 1,0-1,0 21,0-1,0 0,0 1,0-21,0 40,0 1,0-21,0 20,0 0,0 0,0 1,0-1,0-20,0 40,0-39,0 39,0-20,0-20,0 20,0 0,0-19,0 19,0 20,0-40,0 40,0-39,0 19,0 0,0 0,0 0,0 1,0-1,0 0,0 0,0-20,0 40,0-39,0 19,19 0,1-19,-1 39,-19-40,20 40,-1-20,21 0,-21-19,20 19,-19 0,-1 0,40-19,-20 19,0-20,1 20,-1 0,0-19,-20 19,1 0,0 20,-20-20,19 1,1-1,19 0,-19 20,19-40,-20 20,20 1,-19-1,-20-20,20 40,-1 0,-19-20,20 20,-1-19,-19-1,20 20,-1-40,21 40,-21-40,1 21,19-1,0 0,0 0,-19 0,19 1,0-1,-19 0,19 0,0 0,-20 0,21-19,-21 19,20-20,-39 40,20-20,-20 1,20-1,-1 20,-19-20,20 0,-1 20,-19-39,20 39,-20-20,0 20,19-20,-19 20,0-20,0 0,0 0,0 1,0-1,0 0,0 0,0-19,0 19,0 20,20-20,0 0,-20 20,0-20,0 0,0 1,19 19,-19-20,0 0,0 0,20 0,-20 20,0-19,0-1,19 20,1 0,-20-20,19 20,-19-20,40 20,-40 0,0 0,19-20,-19 20,0-20,20 20,-1-19,-19 19,20-40,-1 20,1 0,-20-19,39-1,-19-19,-1 19,20 0,-19 1,0 19,-1-20,20 20,-19-19,-1 39,1-40,-20 40,20 0,-20-20,19 0,-19 1,20-1,19 0,-39-20,39 21,0-1,-19 0,-1-40,21 21,-21-1,20 1,-19-1,-1 0,1 40,-20-20,39 1,-39-1,20 0,-20 0,19 0,-19 1,0 19,20-20,-20 0,0 0,0 20,19-20,-19 0,20 1,-20 19,0 0,20-20,-20 20,19 0,1-20,-1 20,-19-20,20 0,-20 20,19-19,-19-1,20 0,0 20,-1-20,20 0,-39 0,39 1,-19-21,19 20,-39-19,39 19,-19-20,19 40,-19-59,19 39,-20 0,1-20,19 20,-19 1,19-1,-20 20,1-40,19 20,-19 20,19-19,-20-21,40 40,-39-20,-1 0,40 0,0-19,-20 19,20-20,-1 21,-38 19,19-40,0 20,0 20,0-40,-19 21,19 19,0-20,1 0,-1 20,-20-20,20 0,-19 20,19 0,0-19,20-1,-20 0,0 20,0 0,1-20,18 0,-19 0,1 20,-1 0,0-19,-20 19,1 0,0 0,-1-20,1 20,-1 0,21 0,-21 0,1 0,19 0,0 0,-39 0,39 0,-19 0,-1 0,20 20,-19-1,0 1,38-20,-38 40,19-20,0 19,-19-19,-1 0,1 0,-1 0,1 19,-20-39,20 20,-1 0,1 0,-1 19,-19 1,20-20,-1 19,-19-19,0 0,20 20,-20-1,20-19,-20 0,19 59,-19-19,20-1,-1 1,-19-40,0 19,0 1,0-1,0-19,0 20,0-20,0 19,0-19,20 20,-20-20,0 19,0 1,-20-20,1 19,19 1,-39-20,19 39,0-39,1 0,-20 20,19-21,1 21,-1-20,-19 39,19-39,-19 0,20 39,-1-39,-19 0,0 20,0-1,-20-19,39 20,-19-1,-20 1,20 0,-19-1,-1-39,0 40,0 0,1-1,-1 1,20 0,-40 19,1-19,19 39,-19-20,19 1,1-21,19 1,-1 20,1-21,20-19,-21 0,21 19,-1-19,1 0,-1 20,1-20,-1-1,20 1,-20 0,20 0,-39 19,20-19,19 0,-39 20,39-40,-40 39,40 1,-19 0,-20-1,39 1,0 0,-20-21,1 21,19-20,0 0,0 0,0-1,-20 1,20 20,-20-1,1-19,-1 40,1-21,19-19,0 20,-20-40,20 20,-19 19,19-39,0 40,0 0,0-21,-20 1,20 20,0-20,0-1,-20 21,20-20,-19 0,-1 19,20-19,0 20,-39 19,39-19,-19 0,-1-1,0 1,1-1,-1 1,-19 0,20-20,-1 19,0 1,-19-20,20 39,-1-19,-19-20,19 39,-19-39,-20 39,40-39,-20 40,19 19,-39-59,20 59,0-39,20-21,-40 41,20-20,-40 19,40-19,0-1,0 1,19 0,-38-1,38-19,-19 39,19-39,-19 20,-20 0,40-21,-20 21,-20-20,39 20,-38-1,38-19,1 0,-40 19,59-19,-59 0,59 20,-39-40,19 39,-19-19,20 20,-1-40,-19 20,19-1,1 21,-20-40,19 20,1 0,-21 0,40-1,-39-19,20 20,-1-20,-19 0,39 0,-39 20,19-20,1 0,-1 20,0-20,1 0,-1 0,-19 0,20 0,-21 0,1 20,0-1,0 1,0-20,19 0,1 20,19-20,-20 0,1 0,-1 0,0 0,1 0,-1 0,-19 0,20 0,-1 0,0 0,1 0,19 0,-20 0,20 0,-19 0,-1-20,0 0,1 20,-1 0,1-19,-1-1,20 0,-19 20,-1-40,0 40,20 0,-39-39,39 39,-19 0,19-20,-20 20,20-20,-19 20,19 0,0-20,-20 20,20 0,0-20,-20 20,20-19,0-1,-19 0,-1 20,20 0,-19-20,19 0,0 20,-20-19,20 19,-19 0,19-20,-20 0,20 20,0-20,0 20,-20 0,20-20,0 20,0-20,0 20,0-19,-19 19,19-20,-20 20,20 0,-19-20,19 0,0 20,-20-20,20 20,0-19,0 19</inkml:trace>
</inkml:ink>
</file>

<file path=ppt/ink/ink2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7:57:29.951"/>
    </inkml:context>
    <inkml:brush xml:id="br0">
      <inkml:brushProperty name="width" value="0.05292" units="cm"/>
      <inkml:brushProperty name="height" value="0.05292" units="cm"/>
      <inkml:brushProperty name="fitToCurve" value="1"/>
    </inkml:brush>
  </inkml:definitions>
  <inkml:trace contextRef="#ctx0" brushRef="#br0">1345 25,'0'0,"-19"0,-1 0,20 0,-19 0,19 0,-39 0,39 0,-20 0,1 0,-1 0,-19 0,20 0,19 0,-39 0,20 0,-1 0,1-20,-1 20,1 0,-20 0,19 0,1 0,-19 0,18 0,1 0,-20 0,39 0,-20 0,1 0,-1 0,20 0,-19 0,19 0,-20 0,1 0,19 0,0 0,-20 0,20 0,-19 20,19-20,-39 0,39 0,-39 19,39-19,-20 0,1 20,0-1,-1-19,20 0,-19 20,-1-1,1-19,19 0,-20 20,1-20,-1 39,20-39,-19 0,19 19,-20-19,20 39,-19-39,-1 20,20-20,-19 19,19 1,0-20,-20 19,20 1,-19-20,19 19,-20 1,20-20,0 19,-19-19,-1 20,20-1,0-19,0 20,-19-20,19 19,0 20,-20-19,1-1,19-19,0 39,0-39,-39 20,39-20,0 19,-20 1,20 19,0-39,0 19,-19 1,19-1,0 1,-20-1,20 1,0-20,0 19,0 1,0-1,0 19,0 1,0-19,0-1,0 1,0-1,0 20,0-19,0-1,0 20,0-19,0-1,0 1,0-1,0 1,0 19,0-20,0 1,0 19,0-39,0 39,0-20,0-19,0 39,0-39,0 39,0-39,0 20,0-1,0 1,0-1,20-19,-20 20,0-20,0 19,0-19,19 20,-19-20,0 0,20 19,-1-19,-19 0,20 20,-20-1,0-19,19 0,-19 0,20 0,-1 20,-19-20,20 0,-20 19,19-19,1 0,-20 0,19 0,1 0,-1 0,-19 0,20 0,-20 0,19 0,1 0,-20 0,19 0,-19 0,20 0,-1 0,1 0,-20 0,19 0,1 0,-1 0,1 0,-20 0,38 0,-38 0,39 0,-19 0,-1 0,20 0,-19 0,-1 0,20 0,0 0,-39 0,39-19,0-1,-39 20,38 0,-18 0,-1-19,1 19,-1-20,1 1,-1 19,1 0,-20 0,19 0,-19 0,0-20,20 20,-1-19,1 19,-1-20,0 1,1 19,-1 0,1 0,-20-20,19 20,1-19,-20 19,19 0,1-20,-1 20,-19 0,20-19,-20 19,19-20,-19 20,20 0,-1-19,-19 19,20-20,-20 20,19 0,1-19,-1 19,-19 0,39-20,-39 1,20 19,-20 0,19-20,1 20,-20 0,19-19,-19 19,0 0,20-20,-1 1,-19 19,0-20,20 20,-20-19,19-1,-19 20,0-19,0 19,20-20,-20 20,0-19,0-1,0 20,19-19,-19-1,0 1,20-1,-20 1,19-20,-19 19,0 1,0-1,0 20,0-19,19-1,-19 1,0 19,0-19,0 0,0 19,0-20,0 20,0-19,0-1,0 20,0-19,0 19,0-20,0 1,0-1,0 20,20-19,-20-1,0 1,0 19,0-20,0 20,0-19,0-1,0 20,0-19,0 19,0-20,0 1,0 19,0-20,0 20,0-19,0 19,0-20,0 1,0 19,0-20,0 20,0-19,0-1,0 1,0 19,0-20,0 20,0-19,0 19,0-20,0 20,0-19,0 19,0 0,-20-20,20 1,0 19,0 0,-19 0,19-20,0 20,0-19,-19 19,19 0,-20-20,20 1,-19 19,19-20,0 20,-20 0,1-19,19 19,-20-20,20 20,-19 0,19 0,0-19,-20 19,20 0,-19 0,19 0,-20 0,20 0,-19 0,-1 0,20 0,0-20,-19 20,19 0,0 0,-20 0,20 0,-19 0,19-19,-20 19,20 0,0-20,-19 20,19 0,0 0,-20 0,1 0</inkml:trace>
</inkml:ink>
</file>

<file path=ppt/ink/ink2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7:57:35.536"/>
    </inkml:context>
    <inkml:brush xml:id="br0">
      <inkml:brushProperty name="width" value="0.05292" units="cm"/>
      <inkml:brushProperty name="height" value="0.05292" units="cm"/>
      <inkml:brushProperty name="fitToCurve" value="1"/>
    </inkml:brush>
  </inkml:definitions>
  <inkml:trace contextRef="#ctx0" brushRef="#br0">1528 118,'0'0,"0"0,-39 0,-1-20,20 20,1 0,-21 0,20-19,-19 19,19-20,0 1,-19 19,19 0,0-19,20 19,-20 0,1 0,-1 0,0 0,0 0,20 0,-19 0,19 0,-20 0,0 0,0 0,20 0,-19 0,-1 0,20 0,-20 0,0 0,0 0,20 0,-19 0,19 0,-40 0,40 0,-20 0,20 0,-19 0,19 0,-20 0,0 0,0 0,20 0,-19 0,-1 0,-20 0,40 0,-19 0,-1 0,-1 0,-19 0,40 0,-19 0,19 0,-20 0,20 0,-20 0,20 19,-20-19,20 0,0 19,-19-19,19 0,-20 20,0-20,20 0,-20 19,20-19,-19 20,19-20,0 19,-20-19,0 0,20 0,0 20,-20-20,20 0,0 19,-19 0,-1-19,20 0,-20 20,20-20,-20 0,20 19,-39 1,39-20,-20 19,20-19,0 19,-20-19,20 20,-20-20,20 0,-19 19,19-19,-20 0,20 20,-20-1,20-19,0 20,0-20,-20 19,20-19,-19 19,19 1,0-20,-20 19,20 1,0-1,-20-19,20 20,0-20,0 19,0 0,0 1,0-20,0 19,0 1,0-1,0-19,-20 19,20 1,0-1,0 1,0-1,0 1,0-20,0 38,0-38,0 39,0-19,0-20,0 39,0-20,0 0,0 1,0-20,20 39,-20-39,20 19,-20 20,0-39,0 39,20-20,-20 1,19-1,-19 0,0 1,20-1,-20 1,0-1,20 1,-20-1,20 0,19 1,-19-1,-20 20,20-39,-20 19,19 1,1-1,0-19,0 20,0-1,-20-19,39 39,-39-39,40 19,-21 1,1-1,20 1,-21-1,21 1,-20-20,-1 19,-19 0,20-19,-20 0,20 20,1-1,-1-19,-20 20,19-1,1-19,0 19,0 1,19-20,-19 19,0 1,39-1,-39 1,19-20,-19 19,0 0,19 1,-19-20,0 19,19 1,-39-20,40 0,-1 0,-19 19,0-19,19 0,-19 0,20 19,-1 1,1-20,-20 0,19 0,-19 0,0 19,-1-19,-19 0,40 0,-20 0,-1 0,1 0,0 0,0 0,19 0,-19 0,0 0,19 0,-19 0,0 0,19 0,-18 0,-1 0,0 0,-20 0,39 0,-19 0,0 0,-20 0,20 0,-1 0,1 0,-20 0,20 0,-20 0,20-19,-1-1,1 1,0 0,0-1,-1 1,21-20,-20 20,-1-20,1 19,0 1,-20 19,20-39,-1 20,1-20,-20 19,20 1,0-39,0 19,-1 0,-19 0,20 0,0 0,-20 20,0 0,0-1,0 1,0 19,0-39,0 20,0 19,0-39,0 19,0 1,0-20,0 39,0-39,0 0,0 0,0 20,0 0,0-1,0-19,0 20,0 0,-20-1,20-19,0 20,0-1,0 20,-20-38,20 38,0-20,0 20,0-39,0 39,-19-39,19 39,0-19,0 0,0-1,-20 20,20-19,0-1,0 1,-20-20,0 39,20-19,0-1,-20 1,1 19,-1-20,20 20,-20-19,20 19,0-19,0 19,-20 0,1 0,19-20,-20 20,20 0,0 0,-20-19,20 19,-20 0,1-20,19 20,-20 0,20 0,0-19,-40 19,40 0,-19-20,19 20,0 0,-20 0,0 0,20-19,-20 19,20 0,-19 0,-1 0,20-19,0 19,-20 0,20 0,-20 0,20-20,-20 20,1 0,19 0,-20 0,20 0,-20 0,20 0,-21 0,21 0,-19 0,19 0,-20-19,20 19,-20 0,0 0,20 0,0-20,-19 20,19 0,-20 0,0 0,20 0,0 0,-20 0,20 0,-19 0,19 0,-20 0,0 0,20 0,-20 0,20 0,0 0,-20-19,1 19,19 0,-20 0,20 0,-20 0,20 0,0-19,-20 19,20-20,-19 20,19 0,0 0,0-19,-20 19,20 0,0 0,0-20</inkml:trace>
</inkml:ink>
</file>

<file path=ppt/ink/ink2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4-06T09:14:22.09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242 0,'0'20,"-20"-20,20 20,0-20,-20 19,0 1,20-20,-19 20,19-20,-20 20,0-1,20-19,0 0,0 20,-20-20,20 20,0-20,0 20,-20-20,20 20,0-1,0-19,0 20,-19 0,-1-20,20 20,0-20,0 39,-20-39,20 0,-20 40,20-40,0 20,0-20,0 20,0-1,0-19,0 20,0-20,0 20,0 0,0 0,0-20,0 19,0-19,0 20,20 0,-20-20,0 20,0 0,20-20,-20 19,0-19,0 20,20-20,-1 0,-19 0,0 20,20-20,-20 0,20 0,-20 0,0 0,20 0,0 20,-20-20,0 19,39-19,-39 20,20-20,-20 0,20 0,-20 20,20-20,0 0,-20 0,0 0,19 0,-19 0,0 0,20 0,-20 0,20 0,0 0,-20 20,20-20,-20 0,19 0,1 0,-20 0,20 20,-20-20,0 19,20 1,-20-20,20 20,-20-20,20 20,-20-20,0 20,0-1,0-19,19 20,-19-20,0 20,0 0,0-20,0 20,0-1,0-19,0 20,0 0,0-20,0 20,0 19,0-39,0 20,0 0,0-20,0 20,0-20,0 19,0 1,0-20,0 20,0 0,0 0,0-1,0-19,0 20,-19 0,19-20,0 20,-20 0,20-1,0-19,0 20,0-20,0 20,0-20,0 20,0 0,0-20,0 19,0 1,0 0,0 0,0 0,0 19,0 1,0-1,0-19,0 0,0 19,0-39,0 40,0-40,0 20,0-20,0 20,0-1,0-19,0 20,0-20,20 40,-20-40,0 20,0-1,0 1,0-20,19 20,-19 0,20 0,0-20,-20 19,20-19,0 20,-1 0,-19 0,40-20,-40 20,20-1,0-19,0 40,-1-40,1 40,0-40,-20 0,0 19,40-19,-21 40,1-40,-20 0,20 0,0 0,0 0,0 20,-1-20,1 0,0 0,0 0,0 0,-1 0,21 0,-40 0,20 0,0 0,-1 0,1 0,-20 0,20 0,0 0,0 0,-20 0,39-20,-39 0,40 0,-40 20,20 0,0 0,-20 0,19 0,-19 0,40-19,-40-1,20 20,-20-20,20 20,-20 0,39 0,-39-20,0 20,20 0,-20 0,20-20,0 20,-20 0,20 0,-20-19,19 19,1 0,-20 0,20 0,-20 0,0-20,20 0,-20 20,20 0,0 0,-20-20,19 20,-19 0,20 0,0 0,-20-20,20 20,0-19,-20 19,19 0,-19-20,20 20,-20 0,20-20,-20 20,20 0,0 0,0-20,-1 0,-19 20,20 0,-20 0,0-19,20 19,-20 0,20-20,0 0,-20 20,19 0,-19 0,0-20,20 20,0-20,-20 20,20 0,-20 0,20 0,-20 0,20 0,-1-19,-19 19,20 0,-20 0,20-20,-20 20,20 0,0 0,-20 0,19 0,-19 0,20 0,0 0,-20 0,20 0,0 0,-1 0,1 0,-20 0,0 0,20 20,0-20,0 0,0 19,-1-19,-19 0,40 20,-20-20,0 0,-20 0,19 20,-19-20,20 0,0 0,-20 40,20-40,-20 0,20 19,0-19,-20 20,19 0,-19-20,0 0,20 0,0 20,0-20,0 20,-1-1,1-19,0 20,-20-20,40 0,-40 20,20-20,-20 0,19 20,1-20,0 0,0 20,0-20,-20 0,19 0,1 0,0 0,-20 0,20 19,-20-19,20 0,-20 0,20 0,-20 0,19 0,1 0,0 0,-20 0,20 0,0 0,-1 0,1 0,0 0,0 0,20 0,-40 0,39 0,-19 0,-20 0,20 0,0 0,-1 0,-19 0,20-19,0 19,-20-20,40 0,-40 20,20-20,-1 0,1 1,-20 19,20-40,0 40,0 0,-20-20,19 20,-19-20,0 1,0 19,0-20,0 20,0-20,0 0,0 20,0-20,20 20,-20 0,0-19,0 19,0-20,0 20,0 0,0-20,0 20,0-20,0 20,0 0,0-20,0 1,0 19,0-20,0 20,0-20,0 0,0 20,0-19,-20 19,20-20,0 20,0-20,0 0,0 20,0-20,0 20,-19 0,19-19,0-1,-20 20,20 0,-20-20,20 20,-20 0</inkml:trace>
</inkml:ink>
</file>

<file path=ppt/ink/ink2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4-06T09:14:08.442"/>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2701 244,'-20'0,"20"0,-39 0,39 0,-20-20,20 0,0 20,-19-20,-1 20,20-19,-20 19,20-20,-19 0,19 20,-20-20,1 20,19 0,0-20,-20 20,20 0,-20 0,1 0,19 0,-20 0,20-19,-20 19,20 0,0 0,-39-20,39 20,-19 0,19 0,-20 0,0 0,20-20,-19 20,19 0,-20 0,1 0,-1 0,20 0,-39 0,39 0,-20 0,0 0,1 0,-1 0,1 0,-1 0,0 0,20 0,-19 0,-1 0,20 0,-19 0,19 0,-20 0,0 0,20 0,-19 0,19 0,-20 0,20 0,-20 0,1 0,19 0,0 0,-20 0,20 0,-19 0,19 0,-20 0,20 0,-20 0,20 0,-19 0,19 0,0 20,-20-20,0 0,20 0,-19 0,19 0,-20 0,1 0,19 0,-20 0,20 0,-20 0,1 0,19 0,-20 0,20 0,-19 0,19 0,-20-20,0 20,20 0,-19 0,-1 0,0 0,20 0,-19 0,19 0,0 0,-20 0,1 0,19 0,-20 0,0 0,20 0,-39 0,39 0,-39 0,19 0,20 0,-39 0,19 0,1-20,-1 20,20 0,-39 0,39 0,-20 0,20 0,-39 0,19 0,1 0,19 0,-20 0,1 0,-1 0,20 0,-20 0,20 0,-19 0,19 0,-20 0,1 0,-1 0,0 0,1 0,-1 0,0 0,1 0,-1 0,-19 0,39 0,-20 0,20 0,-19 0,19 0,0 20,-20-20,1 0,-1 0,20 20,0-20,-20 0,1 20,19-20,-20 0,20 0,-20 0,20 19,0-19,-19 20,-1-20,20 0,0 20,-19-20,19 20,-20-20,0 0,20 20,0-20,-19 0,19 0,0 19,-20-19,20 0,0 20,-19-20,-1 20,20-20,0 39,-20-39,20 20,0-20,-19 20,-1 0,0-20,20 20,-19-1,-1 1,20-20,0 20,-39-20,39 20,0 0,-20 19,20-39,-19 40,-1-1,20-19,-20 0,20 0,0-1,-19 1,-1 20,20-20,-19-1,19 1,0 0,0 0,0-1,-20 1,20 0,0 0,0 0,0-1,0 21,-20-20,20 0,0-1,0 1,-19 0,19 0,0-1,0 1,0 0,0 0,0 0,0-1,0 1,0 0,0 0,0 0,0-1,0 1,0 0,0 0,0 39,0-19,0-40,0 39,0 1,0-40,0 39,0-19,0 0,0 0,0-1,0 1,0 20,0-20,0-1,0 21,0-20,0 0,0 19,0-19,0 0,0-1,0 1,0 0,0-20,0 20,0-20,19 20,-19-1,0-19,0 20,20-20,-20 20,20-20,-20 20,0-20,0 0,19 20,-19-20,0 19,0-19,20 0,-20 20,19 0,-19-20,0 0,20 20,-20-20,20 0,-20 19,0 1,0-20,19 0,1 20,-20-20,20 20,-20-20,19 20,-19-20,20 0,-1 19,-19-19,20 0,-20 0,20 20,-1-20,-19-20,0 20,0 0,20 0,-20 0,20 0,-20 0,19 20,1-20,-20 0,19 0,-19 0,20 0,0 0,-20 0,0 0,0 20,19-20,-19 0,20 0,-20 0,19 0,1 20,-20 0,20-20,-20 0,39 0,-39 0,20 0,-20 0,19 0,1 0,-1 0,-19 0,20 0,-20 0,39 0,-39 0,20 0,-1 0,1 0,-20 0,20 0,-1 0,1 0,-20 0,20 0,-1 0,1 0,-20 0,19 0,1 0,0 0,19 0,-20 0,1 0,19 0,-39 19,20-19,39 0,-59 0,19 0,40 0,-59 0,40-19,-1 19,-20 0,-19-20,40 20,-21 0,1 0,39 0,-40 0,-19 0,40 0,-21 0,1 0,-1 0,1 0,19-20,-19 20,-1 0,1 0,19 0,-19 0,0 0,-1 0,-19 0,39 0,-19 0,0 0,-1 0,1 0,0 0,19-40,-39 40,39-19,0 19,-19-20,19 20,-19 0,-1 0,21-20,-21 20,1 0,-1-20,1 20,0 0,19-20,-39 20,39 0,-19 0,-20 0,19 0,1 0,19 0,-39 0,39 0,-19-39,0 39,19-20,-39 0,19 1,40-1,-59 0,40 20,-21-20,1 0,-1 20,1-19,-20-1,39 0,-39 20,20 0,-20-40,20 21,-1-1,-19 20,20-20,-20 0,39 1,-19-1,-20-20,19 1,-19 19,20-20,-20 20,19 1,1-21,-20 20,20-19,-20-1,0 40,0-39,0-1,0 20,0-19,0-1,0 20,0-19,0 19,0-20,-20 1,20 19,0-20,0 1,0-1,0 21,0-1,0-20,0 20,0 1,0-1,0 0,0 0,0-19,-20 19,20 0,0 0,-19 1,19-41,0 60,0-20,0-19,0 39,0-20,-20-20,20 40,0-39,-19 39,19-20,0 20,0-39,0 39,0-20,0 20,-20-20,20 0,0 20,0 0,-20-20,1 20,19 0,0-19,-20-1,20 20,0-20,0 20,-19-20,19 20,0-20,-20 20,20-19,0 19,0 0,-20 0,20 0,-19 0,19 0,-20 0,0 0,20-20,0 20,-19 0,19 0,-20 0,1 0,19 0,-20 0,0-20,1 20,19 0,-20 0,0-20,1 20,-1 0,1 0,-1 0,0 0,1 0,19 0,-20 0,1-19,-1 19,20 0,-20 0,20 0,-19-20,-1 20,20-20,-20 20,20 0,0 0,-19 0,19-20,-20 20,1 0</inkml:trace>
</inkml:ink>
</file>

<file path=ppt/ink/ink25.xml><?xml version="1.0" encoding="utf-8"?>
<inkml:ink xmlns:inkml="http://www.w3.org/2003/InkML">
  <inkml:definitions>
    <inkml:context xml:id="ctx0">
      <inkml:inkSource xml:id="inkSrc0">
        <inkml:traceFormat>
          <inkml:channel name="X" type="integer" max="1600" units="cm"/>
          <inkml:channel name="Y" type="integer" max="900" units="cm"/>
        </inkml:traceFormat>
        <inkml:channelProperties>
          <inkml:channelProperty channel="X" name="resolution" value="46.51163" units="1/cm"/>
          <inkml:channelProperty channel="Y" name="resolution" value="46.63213" units="1/cm"/>
        </inkml:channelProperties>
      </inkml:inkSource>
      <inkml:timestamp xml:id="ts0" timeString="2020-12-28T10:23:50.318"/>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555 48,'-21'-21,"0"21,0-20,0 20,0 0,0 0,-21 0,21 0,0 0,0 0,0 0,0 0,0 0,0 20,0-20,0 21,0 0,-21 0,42 0,-21-21,21 21,0 21,-21-22,21 1,0 0,0 0,-21-21,21 21,0 0,-21 20,21-20,-21 0,21 0,0 21,0-21,0 20,0-20,0 0,0 0,0 0,0 0,-21 0,21 0,0-1,0 1,0 0,0 0,0 0,0 0,0 0,0-1,0 1,0 0,21 0,0-21,-21 21,21-21,21 0,0 0,-21 0,0 0,0 0,0 0,0 0,0 0,0 0,0 0,0 0,21 0,-21 0,0-21,0 0,-21 0,21 21,0-21,-21 1,21 20,-21-21,21 21,-21-42,21 42,-21-21,0 0,21 0,-21 1,42-1,-21 0,-1 21,-20-21,21 21,-21-21,42 0,-21 21,0-21,0 21,0-21,0 1,-21-1,0-21,21 21,-21 0,0 0,0 0,0 1,0-1,0 0,0 0,0 0,0 0,-21 0,0 21,21-20,-21 20,0 0,0-21,0 21,0-21,0 21,0 0,21-21,-20 21,-1 0</inkml:trace>
</inkml:ink>
</file>

<file path=ppt/ink/ink2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44:17.9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1266 180,'0'-24,"-25"24,0-25,-25 25,26-24,-1-1,0 25,0 0,1-24,-1 24,0 0,0 0,-24 0,-26 0,51 0,-51-24,26-1,24 25,-24 0,-1 0,25 0,-24 0,-50 0,74 0,-49 0,24 0,-24 0,24 0,50 25,-24-1,-1 0,0 1,0-1,25 1,0-1,-25-24,25 25,0 23,0 1,0-24,0 24,0-1,0-23,0-1,25 1,-25-1,0 1,25-25,-25 24,0 0,25-24,-25 25,25-25,-1 49,1-25,0 25,0-24,-1-1,1-24,-25 24,0 1,25-25,-25 24,25-24,-25 25,24-1,1 1,0-25,-25 24,25-24,-25 24,24-24,1 0,0 0,-25 25,50-1,-26 1,26-1,-50 1,25-25,-1 24,1-24,-25 24,25-24,-25 25,25-25,-25 24,24-24,1 0,0 25,0-25,-25 24,49 1,1-1,-25 0,24 1,-24-25,-25 24,25-24,-1 0,1 25,25-1,-26-24,26 25,-25-25,24 24,-24-24,0 25,0-25,-1 0,1 0,0 0,24 0,-24 0,0 0,0 0,-1 0,1 0,25 0,-25 0,-1 0,1-25,0 25,-25-24,25-1,-1 1,1-1,-25 1,25 24,-25-25,25 1,-1 24,-24-24,0-25,25 49,-25-25,0 1,0-25,0 25,0-1,0 1,0-1,0 1,0-1,0 1,-25 0,1-1,24 1,-25-1,25 1,0-1,-25 25,25-24,0 0,-25 24,1-25,24-24,-25 49,25-24,-25-1,0 25,25-24,0-1,-24 25,24-24,-25 24,25-24,-25 24,25-25,-25 25,25-24,-25 24,25-25,-24 25,24-24,0-1,0 1,-25 24,25-24,-25 24,0-25,25 1,-24 24,24-25,0 1,-25 24,25-25,0 1,-25 24,25-24,0-1,-25 25,25-24,-24 24,24-25,-25 25,25-24,-25 24</inkml:trace>
</inkml:ink>
</file>

<file path=ppt/ink/ink2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44:40.234"/>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1554 157,'0'-25,"-24"25,24-24,-25 24,1 0,24-25,-49 25,24-24,-49 24,1 0,23 0,1-25,25 25,-1 0,25-25,-24 25,-1 0,-24 0,24 0,-24 0,0 0,24 0,1 0,-1 0,1 0,-1 0,-24 25,24-25,1 25,-1-25,1 0,-1 24,1-24,-1 25,1-25,-1 49,25-25,-25-24,1 25,24 0,-25-25,25 24,-24-24,24 25,-25-25,25 24,-24-24,24 25,-25-1,0 1,1-1,-1 1,1 24,-1-49,25 25,-24-25,24 24,0 1,-25-25,25 24,-25 1,1 0,24-1,0 1,-25-25,25 24,-24-24,24 25,0-1,0 1,-25 0,25-1,0 1,-24-25,24 24,0 1,0-1,0 1,0-1,0 1,0 0,0-1,0 1,0-1,0 25,0-24,0 0,0-1,0 1,0-1,0 1,0-1,24-24,-24 25,0 0,0-1,0 1,25-1,-25 1,24-1,-24 1,25 24,-1-24,-24-1,0 1,25-1,-25 1,25-25,-25 24,24 1,-24 0,25-1,-25 1,24-1,-24 1,25-1,-1-24,-24 25,25-25,-25 25,25-1,-1-24,1 25,-25-1,49 1,0-1,-24-24,-25 25,24-25,1 0,-1 24,1-24,-1 25,1-25,-1 0,1 0,0 0,24 25,0-25,0 0,-24 0,24 0,0 0,-25 0,1 0,0 0,-1 0,1 0,-1 0,1-25,49-24,-25 24,-25-24,1 49,-1-24,1-1,0 25,-1-24,1-1,-25 0,49 25,-49-24,24-1,1 1,-1-1,1 1,-25-1,25 25,-1-25,1 1,-25-1,24 25,-24-49,25 49,-1-24,-24-1,25 0,-25 1,0-25,25 49,-25-25,24-24,-24 25,0-26,0 26,0-1,0 1,0-1,0 1,0-26,0 26,0-25,0 24,0 1,0-26,0 26,0-1,0 1,0-1,0 1,0-1,0 1,0-1,0 0,-24 25,24-24,0-1,0 1,0-1,0 1,-25-1,25 0,0-24,0 25,0-1,0 1,-25 24,25-25,0 0,0 1,0-1,-24 1,24-1,-25 25,25-24,-24 24,24-25,-49 1,49-1,-25 25,25-25</inkml:trace>
</inkml:ink>
</file>

<file path=ppt/ink/ink28.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44:35.58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866 1,'-24'0,"-1"0,0 0,0 0,0 0,1 0,-51 0,51 0,-1 0,0 0,0 0,1 24,-1-24,-25 25,26 0,-1-1,0-24,25 25,-25-25,25 25,0-1,-24-24,24 25,0-1,-25-24,0 25,25 0,-25-25,25 24,0 1,-25-25,25 25,-24-25,24 24,-25-24,25 25,0-1,-25-24,25 25,-25 0,25-1,-24 1,-1 0,0-1,25 1,0 0,0-1,-25 25,1-24,24 0,0-1,0 1,0 0,0-1,0 1,0-1,0 1,0 0,0-1,0 1,24-25,-24 25,0-1,0 1,25-25,-25 49,0-24,25-25,0 0,-25 24,0 1,24-25,1 0,0 0,-25 25,25-25,-1 0,1 24,0 1,0-25,0 0,-1 0,1 0,0 0,0 0,-1 0,-24 25,25-25,0 0,0 0,-1 0,1 0,0 0,0 0,-1 0,1 0,-25-25,50 25,-26 0,1 0,0 0,-25-25,25 25,0 0,-25-24,24 24,1 0,0 0,0-25,-1 0,26 1,-25-1,-25 1,24-1,1 0,-25 1,0-1,25 25,-25-25,0 1,25-1,-25 0,0 1,24-1,-24 1,0-1,25 25,-25-25,0 1,0-1,0 0,0 1,0-1,0 1,0-1,0 0,0 1,0-1,-25 0,25 1,-24-26,24 26,0-1,-25 25,25-24,0-1,-25 25,0-25,25 1,-24 24,24-25,0 0,-25 25,25-49,0 25,-25 24,0-25,1 0,-1 25,0-24,-24-1,24 25,25-25</inkml:trace>
</inkml:ink>
</file>

<file path=ppt/ink/ink2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44:50.70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1703 128,'-49'-25,"0"25,-25-25,74 1,-49 24,0 0,25-25,-1 0,1 25,-1 0,-73 0,49 0,-49 0,73 25,-49-25,25 0,0 25,25-25,24 24,-25-24,1 0,-26 0,50 25,-73-25,48 0,1 0,-25 0,24 0,1 0,24 25,-25-25,1 0,-1 0,25 25,-25-25,25 24,-24-24,24 50,-49-50,49 24,-49-24,49 25,-25 0,1-25,-1 24,1 1,-1 0,0 0,1-25,-1 24,1 1,24 0,-25-25,25 24,0 1,0 0,-24-1,-1-24,25 50,0-26,0 1,-24-25,24 25,0 0,0-1,0 1,0 0,0-1,0 1,0 0,0-1,0 1,0 0,0 24,0-24,24 0,-24-1,25 1,-25 0,24-1,-24 1,0 0,0-1,25-24,-25 25,0 0,24 0,1-1,-1 1,-24 0,25-1,0-24,-25 25,24-25,-24 25,0-1,25-24,-25 25,24-25,1 0,-25 25,24-1,1 1,-1-25,1 25,-1-25,-24 25,25-25,0 0,-25 24,24-24,-24 25,49-25,-24 0,-1 25,1-25,-1 0,1 0,-1 24,1 1,24-25,-24 0,-1 25,1-25,24 0,-25 0,25 0,-24 0,-1 0,1 0,-25 24,25-24,-1 0,50 0,-1 0,-24 0,-24-24,0 24,24-25,-25 0,1 25,-1 0,-24-24,25-1,24 0,-25 25,1-24,-1-1,26-25,-26 50,1-24,-1-1,1 0,-1 25,-24-24,25 24,-25-50,49 50,-49-24,24-1,-24 0,25 25,-25-24,25-1,-25 0,24-24,1 24,-25 0,24-24,-24 24,25-24,-25 24,0 0,0 1,0-1,0 0,0 1,0-1,0 0,0 1,0-1,0 0,0 1,0-1,0 0,0 0,0 1,0-1,0 0,-25 1,1 24,24-50,-25 26,25-1,0 0,-24 25,24-24,0-1,-25 25,25-25,-25 0,25 1,0-1,-24 25,24-25,-25 1,1-1,-1 25,25-25,-24 25,-1 0,25-24</inkml:trace>
</inkml:ink>
</file>

<file path=ppt/ink/ink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3-15T12:28:13.964"/>
    </inkml:context>
    <inkml:brush xml:id="br0">
      <inkml:brushProperty name="width" value="0.05292" units="cm"/>
      <inkml:brushProperty name="height" value="0.05292" units="cm"/>
      <inkml:brushProperty name="fitToCurve" value="1"/>
    </inkml:brush>
  </inkml:definitions>
  <inkml:trace contextRef="#ctx0" brushRef="#br0">988 3646,'50'-50,"-50"25,49 1,-49-1,0 0,25 25,-25-25,25 25,-1-49,1 49,-25-25,49 0,-49 0,0 0,25 1,-25-1,25 25,-25-50,24 50,-24-25,25 25,-25-24,25-1,0 0,-25 0,24 25,-24-25,25 25,0 0,-1-24,26-1,-1 25,-49-25,50 0,-1-24,-24 24,-1 0,26 0,-26 0,1 1,0 24,-1-50,-24 25,50-24,-1 24,-49 0,25 25,0-50,-1 50,-24-24,25-1,-25 0,25 25,-25-50,24 26,-24-1,0-25,75 1,-75-26,24 26,26-51,-50 76,49-100,-24 99,-1-49,1-1,0 26,24-51,-49 76,25-51,-25 26,25-26,-25 1,0 24,0 25,0-24,0 24,0 0,0 0,0-24,0 24,0-25,0-24,0 49,-25 0,0 1,25-1,-24-25,-1 1,0 49,25-25,-49-25,24 25,0 25,1-24,-1-1,0 0,1 25,-1-50,-25 26,26-1,-50 25,0-25,74 0,-75 25,51 0,24-25,-25 25,-24 0,24-24,-49 24,0-25,24 25,-24-25,25 25,-25 0,49 0,0 0,1 0,-26 0,26 0,-26 0,-24 0,49 0,-49 0,25 0,-25 0,24 0,26 0,24-25,-50 25,50-25,-24 25,24-24,-25 24,0 0,25-25,-24 25,-50 0,49 0,-25 0,26 0,-1-25,-49 0,49 25,1 0,24-25,-25 25,25-24,-50 24,-24-25,25 0,24 25,-24-25,24 0,0 25</inkml:trace>
</inkml:ink>
</file>

<file path=ppt/ink/ink3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43:09.79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52,'25'-25,"0"25,-1-24,1 24,0 0,0 0,25 0,24 0,-49 0,0 0,-1 24,2-24,-1 0,0 0,0 0,-1 0,1 0,0 0,0 0,0 0,-1 0,-24 25,25-25,0 0,0 0,0 0,-50 25,0-25,-25 25,1-25,24 0,-49 25,49-25,0 0,0 0,-1 24,2-24,-1 24,0-24,0 0,0 0,1 0,-1 25,0 0,75-25,24 50,-24-26,-26-24,2 25,-1-25,0 25,0-25,-1 25,-123 0,73-1,-48-24,24 0,1 0,-1 25,50 0,25-25,49 25,-49-1,0-24,0 0,0 0,-1 0,27 0,-51 24,25-24,0 0,-50 0,0 25,-50-25,50 25,-50-25,26 0,24 0,-50 25,26-25,49 25,25-25,-1 0,26 24,-25 1,0-25,0 0,-1 0,1 0,0 0</inkml:trace>
</inkml:ink>
</file>

<file path=ppt/ink/ink3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43:21.06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374-1,'25'0,"0"0,24 0,-25 0,1 0,0 0,25 0,0 24,-25-24,0 0,0 0,-25 25,25-25,0 0,0 0,0 0,0 25,25 0,-26-25,-24 25,-24-25,-1 25,0-25,-25 24,50-48,-50 24,25 0,0 0,0 0,0 24,0-24,0 0,25 25,-25-25,0 0,0 0,-48 25,-2-25,25 0,-25 0,50 0,-50 0,50 0,25 25,50-25,-25 25,25 0,-25-25,25 0,0 25,0-25,48 24,-73 1,50-25,-50 0,25 0,-25 0,0 0,-25 24,-25-24,0 0,-25 25,25 0,-75-25,27 0,23 0,-50 25,75-25,-25 24,0 1,25 0,0 0,25 0,0 0,0-1,50 26,0-25,-25-25,50 25,-50-25,0 0,0 0,0 0,0 0,-1 0,0 0,1 0,0 0,-50 0,-24 0,-25 0,24 0,0 0,-25 0,50 0,0 0,25 25,-25-25,0 0,0 0,-24-25,24 25,0 0</inkml:trace>
</inkml:ink>
</file>

<file path=ppt/ink/ink32.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43:36.08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33,'25'0,"-1"0,-24-24,25 24,0 0,0 0,50 0,-50 0,25 0,-25 0,0 0,0 0,25 0,-25 0,0 0,-1 0,26 0,-25 0,0 0,25 0,-25 0,25 0,-25 0,-100 24,25-1,25-23,-25 24,0 0,26-1,-1 1,0-24,0 0,25 23,-25-23,25 24,-25-24,0 0,0 23,0-23,0 24,0-24,0 0,0 0,25 24,-25-24,0 0,0 0,-24 0</inkml:trace>
</inkml:ink>
</file>

<file path=ppt/ink/ink33.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44:04.07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29,'0'-24,"25"24,0 0,25 0,-25 0,-1 0,1 0,0 0,0 0,0 0,0 0,0 0,0 0,24 0,-24 0,25 0,-25 0,0 0,0 0,24 0,-49 24,25-24,0 0,-25 25,25-25,0 0,0 24,-25 0,0 1,0-1,0 0,-25 1,0-25,25 24,-25-24,-74 0,74 24,-50 1,50-25,0 0,0 0,-24 0,24 0,0 0,0 0,0 0,-25 0,26 0,-1 0,50 0,-1 0,1 0,0 0,0 0,0 0,0 0,25 0,-1 0,-24 0,25 0,0 0,-25 0,49-25,-24 25,-25 0,0-24,-1 0,1 24,0-25,-25 1</inkml:trace>
</inkml:ink>
</file>

<file path=ppt/ink/ink34.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45:12.834"/>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1094 33,'0'-25,"25"25,0 0,0 0,24 0,-24 0,49 0,1 0,-51 0,51 0,-50 0,24 25,-24-25,0 24,0-24,-1 0,-24 25,25-25,-25 25,25 24,0 24,-25-48,24 0,-24-1,-74-24,25 0,-1 0,-99 0,25 0,99 0,-74-24,75 24,-26 0,25 0,0 0,25 24,50 1,-25-25,0 24,-1 1,26-25,24 25,-24-1,24 1,-49-25,-25 24,25-24,-25 25,0 0,-25-1,25 1,-25-25,0 0,1 0,24 24,-25-24,0 0,0 0,-24 0,24 0,-25 0,1 0,-1 25,1 0,24-25,-25 24,25-24,25 25,0-1,-24-24,24 25,0 0,0-1,0 1,24-25,26 0,-25 24,24 1,-24-25,25 25,-25-1,-25 1,-25-25,-25 0,-123 0,74 0,50-25,-50 25,74 0,-49 0,49 0,-25 0,25 0,1 0,-1 0,0 0,25-24,-50-1,26 25,-26 0,25-25,-24 1,24 24,25-25,-25 1,0-1,1 0,24 1,0-1,0 1,0-1,24 0,-24 1,50-1,-1 1,-24-1,25 0,-25 25,24-24,1-1,-25 25,24-24,-49-1,25 25,25-25,-1 25,1 0,-26 0,1 0,25 0,-1-24,1 24,-50-25,24 25,-24-24,-24 24,-26 0,26 24,-26-24,-49 25,25-1,-26-24,51 25,-50 0,-25-25,49 0,26 0,24 24,0-24,25 25,0-1,0 1,0 0,-25-1,25 1,0-1,0 1,0 0,0-1,0 1,0-1,25-24,25 0,-1 0,50 0,1 0,-51 0,26 0,-51 0,76 0,-51 0,1 0,-1 0,-24 0,0 0,-25-24,25 24,-1 0,1 0,0 0,-1-25,1 25,-1 0,1 0,0 0,25 0,-1 0,-24 0,0 0,0 0,-1 0,1 25,0-25,-25 24,0 1,25-25,-25 25</inkml:trace>
</inkml:ink>
</file>

<file path=ppt/ink/ink3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1:25.69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99 0,'0'0,"0"0,20 0,-20 0,0 20,40-20,-40 20,20-20,20 0,0 20,-21-20,41 20,-40-20,0 0,20 0,-20 0,0 0,0 0,-20 0,39 0,-19 0,0 0,0 0,-20 0,40 0,-40 0,20 0,-20 0,20 0,-20 0,0 0,20 0,0 0,-20 0,20 0,-1 0,1 0,-20 0,20 0,-20 0,40 0,-20 20,20 0,20-20,-1 20,-59-20,40 0,-20 0,0 0,0 20,-20-20,0 0,0 0,0 0,-40 0,20 0,0 20,-40-20,21 0,-21 0,0 0,0 0,1 0,-1 0,20 0,0 0,1 19,-1-19,0 40,0-40,0 0,20 0,-20 0,-19 20,-1-20,20 0,0 0,1 0,19 20,0-20,20 0,0 0,0 0,0 20,0-20,20 20,0-20,-20 0,39 0,-19 0,0 20,40 0,-40-20,20 0,19 0,1 0,-20 0,0 0,-20 0,0 0,19 0,1 0,-20 20,20 0,-20 0,0-20,59 0,-39 0,0 0,0 0,-20 0,20 20,-40-20,20 0,-1 0,-19 20,20-20,-20 20,0-20,0 0,-20 0,-19 0,19 0,20 19,0-19,0 0,-20 0,0 0,20 0,-20 0,-20 20,40-20,-40 0,40 0,-20 20,-19-20,19 20,0-20,0 0,0 19,20-19,-20 0,20 0,0 20,-20-20,0 0,20 20,0-20,-20 20,20-20,-20 20,1-20,19 0,0 20,-20 0,0-20,0 20,20 0,0-20,0 20,-20-20,20 0,0 20,20-20,-20 0,20 0,20 0,-1 0,1 0,0 0,20 0,-1 19,-19-19,20 0,-20 0,0 20,-1-20,1 0,-20 0,0 0,0 0,0 0,-20 0,20 0,-20 0,20 0,-20 0,0 20,20-20,0 0,-20 0,20 0,-20 0,0 0,0 0,-40 0,40 0,-40 20,20 0,0-20,-20 20,20 0,-20-20,-19 0,19 20,-20-20,40 20,-20 0,21-20,-1 20,0 0,0-20,-20 0,40 0,-20 20,20-20,-40 0,20 0,0 20,20-20,-19 0,19 0,0 0,0 0,0 0,0 0,19 0,1 0,20 0,-20 20,0-20,40 19,-20-19,-21 0,41 20,-20-20,20 0,-40 0,19 0,-19 0,40 0,-60 0,20 0,-20 0</inkml:trace>
</inkml:ink>
</file>

<file path=ppt/ink/ink3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1:38.26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500-1,'0'20,"0"-20,20 0,0 19,0-19,0 0,0 0,-20 20,20-20,-20 0,20 0,-20 0,20 0,0 0,-20 0,20 0,-20 0,0 20,20-20,0 0,-20 0,20 20,-20-20,20 0,-20 0,20 0,0 0,-20 0,20 0,-20 0,0 0,0 20,-20-20,-20 20,40-20,-20 0,0 20,0-20,-20 19,20 1,0-20,-20 0,40 0,-40 20,20-20,20 0,-20 20,0-20,0 0,20 0,0 0,-20 0,20 20,-20-20,20 0,0 0,-20 0,20 0,0 20,-20-20,0 0,20 19,0-19,-20 0,20 20,0-20,0 20,0-20,20 20,0 0,0-20,0 39,-20-39,40 20,-40 0,20-20,-20 20,0-20,20 20,-20-20,0 0,20 0,0 0,-20 20,0 0,20-20,-20 0,0 0,-40 19,40-19,-40 0,-20 40,0-20,20 0,-40-20,40 20,0-1,-20 1,20-20,0 0,40 20,-20 0,0-20,20 20,20-20,-20 20,40-1,0 1,0 0,20 0,0 20,-20-20,20-1,-20 1,20-20,-40 0,0 0,0 0,0 20,0-20,-20 0,20 0,-20 20,20-20,-20 0,0-20,0-20,0 21,0-1,20 20,0-40,-20 40,20-20,-20 20,0-20,40 20,-40 0,0-20,20 20,-20-19,0 19,0 0,20 0,-20-20,20 20,-20 0,0-20,0 0,0 20,0-20,0 0,-20 1,20 19,-20-20,0 0,-20-20,20 20,-20 1,40 19,-20 0,20-20,0 0,0 0,0 20,0-20,0 20,0-20,0 20,20-20,-20 20,40-19,-40 19,20-20,0 0,0 20,-20 0,40 0,-40-20,20 20,-20 0,20-20,0 20,-20 0,20-20,-20 20,0-19,20 19,-20 0,0 0,20-20,-20 0,20 20,-20-20,0 20,0 0,-20-40,20 21,-20-1,0 20,20-20,0 20,-20 0,20-20,-20 20,20-20,0 20,0 0,0-20,0 20,-20-20</inkml:trace>
</inkml:ink>
</file>

<file path=ppt/ink/ink37.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1:56.488"/>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969 0,'0'0,"0"0,0 0,20 0,-20 0,21 0,-1 0,-20 0,20 0,-20 0,20 0,0 0,-20 0,20 0,-20 0,21 0,-21 0,20 0,0 0,-20 0,20 0,-20 20,0-20,20 0,1 0,-21 0,20 0,-20 0,20 0,-20 0,20 19,0-19,-20 0,21 0,-21 0,0 20,0-20,0 0,-21 0,1 20,20-20,-20 19,-20-19,19 20,-19 0,20-20,0 19,-21 1,41-20,-40 19,20-19,0 20,20-20,-21 20,21-20,0 0,0 19,-20-19,20 20,0-20,0 20,0-20,0 0,41 19,-41-19,0 20,40 0,-40-1,40-19,-20 20,1-20,-1 19,0 1,20 0,-19-20,-1 0,-20 19,40 1,-20-20,-20 0,0 20,0-20,21 0,-21 19,20-19,-20 0,-20 20,-21-20,1 20,-1 19,-19-39,-1 39,1-19,19-1,1-19,-21 20,21-20,20 20,-21-20,21 0,0 0,20 0,0 19,0 1,20-20,-20 19,20 1,41 0,-41-1,21 1,-1 0,0-1,1 1,-1 0,-40-20,40 0,-40 0,21 0,-21 19,0-19,20 0,0 20,-20-20,20 0,-20 0,0 0,-40 0,20 0,-1 19,1-19,-20 0,-21 0,1 0,-1 0,1 0,-1 0,1 0,-21 0,40 20,1-20,20 0,-21 20,21-20,0 0,-20 19,20-19,-1 0,-19 0,40 0,-20 0,0 20,-1-20,1 0,20 0,-40 0,20 0,-1 0,1 0,0 20,0-20,20 0,-40 19,40-19,0 0,0 20,-21-20,21 0,0 20,0-20,21 0,-1 0,-20 0,20 0,0 0,0 19,41 1,-21-20,-40 0,41 0,-1 19,0-19,-19 20,19-20,-20 0,0 0,0 0,1 0,-21 0,20 0,-20 0,20 0,0 0,0 0,-20 0,21 0,-1 0,0 0,-20 0,20 0,-20 0,20 0,1 0,-1 0,-20 0,20 0,0 0,-20 0,20 0,-20 0,0 0,20 0,1 0,-21 0,20 0,-20 0,20 0,-20 0,20 0,0 0,-20 0,21 0,-21 0,20 0,0 0,-40 0,20 0,-41 0,21 0,0 0,0 0,0 0,-1 0,1 0,0 0,-20 20,20-20,20 0,-41 0,21 0,0 0,0 0,-1 19,1-19,0 0,0 0,-41 0,41 0,0 0,-20 0,-1 0,21 0,0 0,0 0,-1 0,1 0,0 0,20 0,-20 0,0 0,20 0,-21 0,21 0,-20 0,0 0,20 0,-20 0,0 0,0 0,-1 0,21 0,-20 0,0 0,20 0,0 0,0 0,20 0,-20 0,20 0,-20 0,41 0,-41 0,40 0,-20 0,-20 0,41 20,-41-20,20 0,0 0,0 0,0 0,1 0,-1 0,0 0,0 0,0 0,1 0,-1 0,-20 0,40 0,-20 0,0 0,1 0,-1 0,0 0,0 0,-20 0,41 0,-41 0,20 0,0 0,0-20,0 20,-20 0,21-19,-1 19,-20 0,20-20,-20 0,20 20,0-19,0 19,-20-20,0 1,21-1,-1 20,-20 0,20-20,-20 1,0 19,20 0,0-20,-20 20</inkml:trace>
</inkml:ink>
</file>

<file path=ppt/ink/ink38.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2:07.580"/>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594 2,'0'0,"39"0,-19 0,0 0,19 0,-19 0,0 0,39 0,-19 0,-1 0,1 0,-20 0,19 0,-39 0,20 0,-20 0,0 0,20 0,-1 0,-19 19,20-19,-20 0,0 20,0-20,0 0,0 0,-39 0,19 0,-20 0,21 0,-41 0,40 0,-19 0,-1 0,1 0,-21 0,60 0,-19 0,-41 0,41 20,-1-20,20 0,-20 0,0 19,1-19,-1 20,0-20,0 0,0 0,-19 20,19-20,0 19,20-19,-19 0,19 0,-20 20,20-20,0 0,-20 0,0 0,20 20,0-20,20 0,-20 20,20-1,0-19,-1 0,1 0,20 20,-21 0,21-20,0 19,19 21,-20-20,21-1,-41-19,1 20,20 0,-20-20,19 19,-19 1,0-20,19 0,-39 0,20 0,-20 0,20 20,0 0,-20-20,19 0,-19 0,-19 0,-1 0,0 0,0 0,-19 0,-21 0,21 0,19 0,0 0,-39 0,39 19,0-19,-19 0,19 20,0-20,-19 0,19 0,0 0,0 0,1 0,-1 20,20-20,-40 0,21 0,19 19,-40-19,20 20,0-20,20 0,-19 0,19 20,-20-20,0 20,20-20,-20 19,20-19,-19 0,19 20,0-20,0 0,-20 0,0 0,20 0,-20 20,20-20,-39 0,39 19,-20-19,20 0,-20 0,0 0,20 20,0-20,20 0,-20 0,20 0,0 0,0 20,19-20,1 0,-1 0,1 0,19 0,-19 0,-21 0,1 0,20 0,-40 0,19 0,21 0,-20 0,0 0,-20 0,19 0,-19 0,20 0,0 0,0 0,-1-20,1 20,20 0,-40 0,19 0,21-20,-20 20,0-39,-20 39,19 0,-19 0,20 0,-20 0,0-20,20 20,-20 0,20-19,-1 19,-19 0,0 0,20 0,-20-20,0 20,20 0,-20-20,20 20,0 0,-20 0,19 0,-19-20,0 20,0 0,20-19,0 19,-20-20,0 20,0-20,20 20,-1 0,1 0,-20-19,20 19,-20-20,0 20,0 0,20 0,-20-20,0 20,20 0,-20-20,0 20,0-19,0 19,0-20,-20 20,20-20,0 20,-20 0,20-19,0 19,-20 0,20-20,-20 20,20 0,-19 0,19 0,0-20,-20 20,20 0</inkml:trace>
</inkml:ink>
</file>

<file path=ppt/ink/ink3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2:11.49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28,'0'0,"0"0,20 0,20 0,-19 0,-1 0,20-20,0 20,1 0,-1 0,0 0,-40 0,20 0,-20 0,20 0,1 0,-21 0,20 0,0 0,0 0,0 0,-20 20,20-20,0 0,-20 0,21 0,-1 0,0 0,-20 0,0 0,-20 0,0 0,-1 0,1 0,0 0,0 0,-20 0,40 0,-41 0,21 0,0 0,0 0,20 0,-40 0,40 0,-20 0,-21 0,41 0,-40 0,20 19,20-19,-20 0,0 0,-1 19,1-19,20 0,-20 0,20 0,0 0,-20 0,20 19,0-19,0 20,0-1,0-19,40 0,-40 19,20-19,-20 0,41 0,-21 20,0-20,0 0,0 19,21 0,-21-19,0 0,-20 0,20 0,0 0,0 0,-20 0,20 0,-20 0,21 0,-21 0,20 0,0 0,-20 0,20 0,-20 0,0 0,-20 0,0 0,20 0,-20 0,20 0,-41 0,21 0,20 20,-40-20,40 0,-20 0,20 0,-20 0,-1 19,21-19,-20 0,20 0,-20 0,0 0,20 0,0 19,-20-19,20 20,-20-20,20 0,-20 0,20 0,0 0,0 19,0-19,0 19,0 0,20-19,-20 0,20 0,-20 20,20-20,0 0,0 0,0 0,-20 0,21 0,-1 0,0 0,20 0,-40 0,20 0,0 0,1 0,-21 0,0 0</inkml:trace>
</inkml:ink>
</file>

<file path=ppt/ink/ink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4-07T10:15:17.81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7421 3429,'-20'0,"20"0,-20 0,20 0,-19 0,19 0,-20 0,0-20,20 20,0 0,-20 0,20-20,0 0,0 20,-19 0,-1 0,0 0,20-20,0 20,-20-19,20 19,-20-20,1 20,19 0,0-20,-20 20,20 0,0-20,-20 20,20 0,-20-20,20 20,0-20,-20 20,20-19,0 19,0-20,-19 20,19-20,0 20,0 0,-20-20,0 20,20-20,-20 20,20-19,0-1,0 0,-19 0,-1 0,20 20,-20 0,20-20,-20 1,0-1,1 20,19 0,-20-20,20 0,-20-19,0 39,20-20,-20 0,20 0,0 20,-19-40,-1 21,20-21,-20 20,20 0,-20-19,0 39,20-40,0 0,-39 21,39-41,-20 40,0 1,1-1,19 0,0-40,-20 41,20-1,0 0,0-20,0 40,0-19,0-1,0 0,0 20,0-20,0 20,0-20,0 0,0 20,0-19,-20 19,20-20,0 0,0 20,0-20,0 0,0 20,-20-19,20-1,-20 20,20-20,0 0,0 0,-19 20,19-20,0 20,-20 0,20-19,0-1,0 20,0-20,-20 20,20 0,0-20,-20 20,20-20,0 1,0 19,0-20,0 20,0-20,0 0,-20 20,20-20,0 0,0 20,0-19,-19 19,19-20,-20 20,20-20,0 20,0-20,-20 0,20 1,0 19,-20-20,20 0,0 20,0-20,-19 0,-1 0,20 20,-20-19,20 19,0-20,0 0,0 0,-20 20,0-20,20 1,0-1,-19 20,19-20,0 0,-20 20,0-20,20 20,-20-39,20 39,0-20,-20 20,1-20,19 0,-20 20,20-20,0 20,-20-19,0-1,20 20,-20-20,20 20,-19-20,-1 0,20 20,-20-20,20 20,-20-19,20-1,-19 20,-1-20,20 20,0 0,-20-20,20 20,-20 0,0 0,20-20,-19 1,19 19,-20-20,0 20,20 0,-20-20,0 20,20 0,-19 0,-1 0,0 0,20-20,-20 20,1 0,-1 0,20 0,-20 0,0 0,20 0,-39 0,19 0,0 0,0 0,20 0,-20 0,20 0,-39 0,39 0,-20 0,0 0,1 0,19 0,-20 0,0 0,0 0,0 0,20 0,-19 0,-1 0,0 0,20 0,-40 0,40 0,-19 0,-21 20,40-20,-20 0,0 0,20 0,-19 0,19 20,-20-20,20 0,-20 0,0 20,1-1,19-19,-20 0,0 0,20 20,-20-20,20 0,-39 20,19-20,0 20,20-20,-20 20,20-20,-20 0,20 0,-19 19,-1-19,0 20,20 0,-20-20,20 20,-19-20,19 0,-20 20,20 0,-20-20,0 19,20-19,-20 20,20-20,0 0,-19 20,-1 0,20-20,-20 20,20-20,0 0,-20 19,0 1,20-20,-19 20,19-20,-20 20,20-20,0 20,-20-20,0 0,20 20,-20-20,20 19,0-19,-19 20,-1 0,20-20,-20 0,20 20,0-20,0 20,-20-20,20 19,-19-19,19 0,-20 20,20-20,0 0,-20 20,20-20,0 20,-20 0,0-20,1 20,19-20,-20 0,0 19,-20 1,40-20,-19 20,19 0,-20-20,0 0,20 20,0-20,-20 0,20 19,0-19,-19 20,19-20,0 0,0 20,-20-20,20 20,-20-20,20 20,-20 0,20-20,-20 19,1-19,19 20,-20 0,20-20,-20 20,0 0,20-1,0-19,0 20,-20-20,20 0,0 20,-19 0,19-20,0 20,-20-20,20 0,0 20,-20-20,20 19,0 1,-20-20,20 20,0-20,0 20,-20 0,1-20,19 19,0-19,-20 20,20 0,-20 0,0-20,20 20,0-20,0 20,-19-1,19-19,0 20,-20-20,20 20,0 0,0-20,-20 20,0-20,20 39,-20-39,1 20,19-20,-20 20,20 0,0-20,-20 0,20 20,0-20,0 19,-20-19,20 20,-20 0,20-20,0 20,0-20,-19 20,19-1,0-19,-20 0,20 20,-20-20,20 20,0-20,0 0,0 20,0 0,-20-20,20 20,0-20,0 19,0-19,0 20,-19-20,19 20,0-20,0 20,0-20,-20 20,20-1,0-19,-20 0,20 20,0-20,0 20,0 0,-20-20,20 20,0-20,0 20,0-1,0 1,0-20,-20 20,20-20,0 20,-19 0,19-20,0 19,0-19,0 20,0 0,0-20,0 20,0-20,0 20,0-20,0 20,0-1,0-19,0 20,0-20,-20 20,20-20,0 20,-20-20,20 20,0-20,0 19,0-19,-20 0,20 20,0 0,0-20,-20 20,20 0,-19 0,19-20,-20 19,0-19,20 20,0 0,-20-20,20 0,0 20,-20 0,1-1,19-19,0 0,0 20,-20-20,20 20,-20 0,0-20,20 20,0-20,-19 39,19-39,0 20,-20 0,0 0,20-20,0 20,0-20,-20 19,20 1,0 0,-20-20,20 20,-39 0,39 19,-20-39,20 20,-20 0,20 0,-20 0,1-1,19 1,-20 0,20 0,-20-20,0 20,20 0,-19 19,-1-39,20 40,-40-20,40-1,-39 1,39 0,-20 0,0 0,0 0,0-1,1 1,19-20,0 20,-20 0,0 0,0-1,0 1,1-20,19 40,-20-40,0 20,20-20,0 20,-20-1,20 1,0-20,-19 20,-1-20,0 20,0 19,20-39,-20 40,20-40,-19 20,19 0,-20 0,0-1,0 1,20 20,-20-20,20-1,-19 1,19 0,0-20,0 20,0 0,0 0,-20 19,0-19,20 0,0 0,0-1,0 1,0 0,-20 20,1-40,19 20,0-1,0 1,0 0,0 0,0 0,0-1,-20 1,20-20,0 20,0-20,-20 40,20-40,0 20,0-1,0 1,-20-20,20 20,0 0,0 0,0-1,-20-19,20 20,0 0,0-20,-19 20,19-20,0 20,0 0,0-20,-20 19,20-19,0 20,0 0,0 0,0-20,-20 20,0-1,20 1,0-20,-20 40,20-40,0 20,-19-20,19 20,0-20,-20 19,20 1,-20-20,20 20,-20-20,20 20,0 0,-20-20,1 19,19-19,-20 20,20-20,0 0,-20 20,20 0,-20-20,1 20,19-20,-20 20,20-1,-20-19,0 0,20 20,0-20,-20 20,20-20,-19 0,19 20,0 0,-20-20,0 0,20 19,-20-19,20 20,-20-20,1 0,-1 20,20-20,-20 20,0-20,-19 0,19 20,0-20,-19 20,-1-1,20-19,0 0,20 0,-19 0,-1 0,20 20,0-20,-20 0,20 0,-20 0,0 0,-19 0,39 0,-20 0,0 0,20 0,-39 0,19 0,0 0,-19 0,39 0,-20 0,-40 0,60 0,-19 0,19 0,-40 0,40 0,-20 0,20 0,0 0,-39 0,39-20,-20 20,0-19,0-1,1 20,-1-20,20 20,-20-20,20 20,-20-20,20 20,-20 0,1 0,19 0,-20 0,20-20,0 20,0-19,-20 19,0-20,0 20,20 0,-39-20,39 20,0-20,-20 0,20 20,0 0,-20-19,1 19,-1-20,20 20,-20-20,0 20,20-20,-20 20,20-20,-19 0,-1 20,0-19,20 19,0-20,0 20,-20 0,20-20,-20 0,20 20,0-20,0 20,-19-39,-1 19,20 0,0 20,0-20,-20 20,20-20,0 1,-20-1,1 20,19-20,-20 0,20 0,-20 20,20-19,-20-1,20 20,0-20,-20 20,20-40,0 40,-19-20,19 1,0-1,-20 20,0-20,20 20,-20-20,20 0,0 20,0-19,0-1,0 0,0 20,0-20,0 0,0 0,0 20,0-19,0 19,0-40,0 20,0 20,0-39,0 19,0 0,0-20,-20 20,20 1,0 19,0-20,0 0,0 0,0-19,0 39,0-20,0 0,0 0,0 0,0 0,0 1,0-21,0 20,0 0,0-19,0 39,0-40,0 20,0-19,0 19,0 0,0-20,0 21,0-1,0-20,0 40,0-20,0-19,0 39,0-40,0 20,0 0,0 1,0 19,0-40,0 40,0-20,0 20,0-40,0 40,0-19,0-1,0 0,0 0,0 20,0-20,0 1,0-1,0 20,0-40,0 20,0 0,0-19,0 19,20 0,-20-19,0 19,0 0,0 0,0 0,0 0,0 1,0-1,0 0,20 20,-20 0,0-20,20 20,-20-20,0 1,0 19,0-20,0 20,0-40,20 20,-20 0,19 20,-19-39,0 39,0-20,0-20,20 21,-20-1,20 0,-20 0,0 0,20 20,-20-39,0 39,20-20,-20 20,0-40,19 1,1 19,-20 0,0-20,20 40,0-39,-20 39,0-20,0 20,0-20,19 0,-19 20,0 0,0-20,0 20,20 0,-20-19,0-1,20 20,-20-20,20 20,-20-20,20 20,-20-20,19 0,1 1,0-1,-20 20,20-20,0 20,-20-20,19 0,-19 20,20-19,0-1,-20 0,20 20,-20-20,19 20,-19 0,0-20,20 0,0 1,-20 19,20-20,0 0,-1 0,-19 0,20 20,0-19,-20 19,20 0,-20-20,20 0,-1 0,-19 20,20-20,-20 20,20-20,0 1,0 19,-20-20,19 0,1 20,-20-20,20 0,-20 1,20 19,-1-20,-19 20,20-20,0 0,0 20,-20 0,0-20,20 20,-20 0,19 0,1-20,-20 20,0-19,20 19,-20 0,20 0,-20-20,39 20,-39-20,20 0,0 20,-20-20,20 20,-20 0,19-19,-19 19,20 0,0 0,0-40,-20 40,0-20,39 20,-39-20,40 20,-40-39,40 39,-21-40,1 40,-20 0,20-20,0 20,0 0,-1-20,1 1,20-1,-40 20,19-20,1 20,-20-20,20 20,0-20,0 20,-20 0,19-20,1 1,20 19,-20-20,-20 0,19 20,21-40,-40 40,39-19,-39 19,20-20,0 0,20 20,-21-20,-19 0,0 20,20 0,0 0,-20-20,20 20,0 0,-1-19,1-1,0 20,0 0,-20 0,20 0,-1 0,1-20,-20 20,20 0,0-20,-1 20,1-20,0 20,-20 0,20-19,-20 19,20-20,-1 20,21-20,-40 20,40 0,-40-20,19 0,1 20,0 0,-20 0,20 0,-1 0,1-39,0 39,0 0,-20 0,20-20,-20 20,19 0,1 0,-20-20,20 0,-20 20,40 0,-21-20,1 20,-20-19,20 19,-20 0,20-20,0 20,-20 0,19-20,21 0,-20 20,19-20,-39 0,20 20,20-19,-21-1,21 0,-20-20,19 40,-39-19,40-1,-40 20,20 0,-1 0,1-20,0 0,0 0,0 20,-1-20,-19 20,20-19,0-1,0 20,0-20,-20 20,19 0,1 0,-20-20,0 0,20 20,-20 0,20 0,-20-19,20 19,-20 0,0 0,0-20,19 20,-19 0,20-20,-20 0,0 20,20 0,0-20,-20 20,19-20,-19 20,20-19,0 19,-20-20,20 20,0-20,-20 0,19 20,-19 0,0-20,20 20,-20 0,20-19,0-1,-20 20,20-20,-20 20,19-20,-19 20,20-20,0 0,-20 20,20-19,-1-1,-19 0,0 20,0 0,20-20,-20 0,0 20,0 0,0-19,20 19,-20-20,20 20,-20 0,0-20,0 0,20 20,-20-20,0 20,0-20,0 1,0 19,0-20,0 20,19 0,-19-20,0 20,0-20,20 20,-20-20,0 20,20-19,-20 19,0-20,0 0,0 20,0-20,20 20,-20 0</inkml:trace>
</inkml:ink>
</file>

<file path=ppt/ink/ink4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2:14.94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0 103,'0'0,"0"0,20 0,-20 0,40 0,-20 0,0 0,19 0,-19 0,20 0,-1 0,1 0,0 0,-20 0,0 0,19 0,-19 19,20-19,-1 20,-19-20,40 20,-1-20,-19 20,-20-1,20-19,-21 0,1 20,0-1,-20-19,20 0,0 0,0 20,-20-20,0 19,19 1,1-20,-20 0,20 20,0-20,0 0,-20 0,20 20,0-20,-1 19,41 1,-40 0,19 0,-19 0,0-20,-20 0,20 0,-20 19,0 1,0-20,20 0,-20 20,0-20,20 20,-20-20,19 19,-19 1,20-20,-20 20,20-20,0 20,-20-1,20-19,-20 20,0-20,20 20,-20 0,20-20,-20 19,0-19,0 0,0 0,-20 0,0 0,-20-39,0 19,1 0,-1 1,0 19,1-20,-21 0,40 0,-19 20,-1-19,-20 19,41-20,-1 0,-20 20,20 0,0 0,-19 0,39-20,-40 1,-19 19,19 0,0-20,-19 0,19 0,-20 20,41 0,-1 0,0-20,20 20,-40 0,20-19,0 19,20 0,0 0,-19 0,19-20,0 20,0 0,0 0,0 20,19-1,1-19,-20 20,20-20,20 20,-20 20,0-40,-20 39,59-19,-39 0,20-20,-1 39,-19-19,20 0,0-1,-21 1,1 20,20-40,-20 39,0-20,-1-19,1 20,20-1,-20 1,0 0,19-20,-19 20,20-20,-20 0,0 39,19-39,-19 20,20 0,-40-20,20 0,-20 20,0-20,39 19,-39-19,20 0,-20 0,20 0,0 0,-20 0,20 0,-20 0,19 0,-19 0,20 0,-20 0,0 0,-20-19,1-1,-1 20,-20-20,20 20,-19 0,-1-20,20 0,0 20,-19-19,39 19,-20 0,0-20,0 20,0 0,20 0,-20 0,0 0,20 0,-19 0,-1 0,-20-20,20 20,0 0,1 0,-1 0,-20-20,20 20,-19-19,19-1,-20 20,0 0,20 0,-39 0,59 0,-20 0,0-19,20 19,-20 0,1 0,19-20,-20 20,20 0,-20 0,0-19,20 19,-20 0,20 0,0-20,-20 20,20-20,0 20,-39 0,39 0,-40-20,40 20,-20 0,20 0,0-19,-20 19,20-20,-20 20,20 0,-19-20,19 20,-20-20,20 20,0-19,0-1,-20 20,20 0,0-20,0 20,0-20,0 1,0-1,0 20,0-20,0 0,0 20,0-20,0 1,0-1,0 20,0-20,0 0,0 1,0 19,0-20,0 20,0-19,0 19,0-20,0 1,0 19,0-20,0 20,0-20,0 20,0-20,0 20,0-19,0 19,0 0,20 0,-20-20,20 20,-20-20,19 20,1 0,-20-20,20 20,0 0,0-19,0 19,-1 0,1 0,-20 0,20 0,0 0,0 0,0 0,0 0,-1-20,1 20,0 0,-20 0,20 0,0 0,0 0,-20 0,19 0,-19 0,20 0,0 0,-20 0,0 0,20 0,-20 0</inkml:trace>
</inkml:ink>
</file>

<file path=ppt/ink/ink4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6:07.712"/>
    </inkml:context>
    <inkml:brush xml:id="br0">
      <inkml:brushProperty name="width" value="0.03528" units="cm"/>
      <inkml:brushProperty name="height" value="0.03528" units="cm"/>
      <inkml:brushProperty name="fitToCurve" value="1"/>
      <inkml:brushProperty name="ignorePressure" value="1"/>
    </inkml:brush>
    <inkml:brush xml:id="br1">
      <inkml:brushProperty name="width" value="0.05292" units="cm"/>
      <inkml:brushProperty name="height" value="0.05292" units="cm"/>
      <inkml:brushProperty name="color" value="#FF0000"/>
      <inkml:brushProperty name="fitToCurve" value="1"/>
    </inkml:brush>
  </inkml:definitions>
  <inkml:trace contextRef="#ctx0" brushRef="#br0">14184 3578,'0'-19,"0"19,0 0,-40-40,40 40,-20-19,0-1,1 20,19 0,-40-20,40 20,-20 0,20 0,-20-20,0 20,1 0,-1 0,0-19,-20 19,40 0,-39 0,19 0,0 0,0 0,0 0,0-20,1 20,-1 0,0 0,0-20,0 20,20 0,-20 0,1 0,-1 0,20 0,-40 0,40 0,-20 0,0 0,0 0,-19 0,39 0,-20 0,-20 0,20 0,1 0,-21 0,20 0,20 0,-20 0,0 0,-19 20,19-20,0 0,20 0,-20 20,20-20,-39 0,19 19,0-19,0 0,0 40,20-40,-20 0,20 0,-39 20,39-20,0 0,-20 0,20 19,0-19,-20 20,20-20,-20 0,0 0,20 20,-19-20,19 19,-20-19,0 0,20 20,0 0,0-20,-20 19,20-19,0 20,0 0,0-20,0 19,0 1,0 0,0 0,0-20,0 19,0 1,0 0,0-20,0 39,0-19,0-1,0 1,20 0,-20 19,20-19,-20 0,20-1,-20 1,0 19,19-39,1 20,20-20,-40 39,20-39,-20 20,20 0,-1-20,-19 20,20-1,0 1,20 0,-40-1,20 1,39-20,-59 0,20 0,0 20,0-20,-1 19,-19 1,40 0,-40-20,20 0,-20 19,40-19,-40 20,19-20,-19 20,20-20,0 0,-20 20,20-20,-20 0,20 19,0 1,-20-20,19 0,1 20,0-20,0 19,-20 1,20-20,20 20,-40-1,0-19,0 20,19-20,1 20,-20 0,20-1,0 1,-20 0,20-1,-20 1,20 0,-20-1,19 1,-19 0,20-20,0 19,-20 1,0 0,20-20,-20 20,0-1,20-19,0 20,-20-20,19 39,1-39,0 20,0 0,0-1,-20-19,20 20,-1 0,1-1,-20-19,20 20,-20 0,20-20,0 0,-20 20,0-20,20 0,-20 19,19 1,1-20,-20 0,20 20,0-20,0 0,-20 19,20-19,-20 20,19-20,1 0,-20 0,20 0,-20 0,20 0,-20 0,20 0,0 0,-1 0,-19 0,20 0,0 0,0 0,-20 0,40 0,-20 0,-1 0,-19 0,20 0,20 0,-40 0,20 0,0 0,19 0,1 0,-20 0,0 0,-1 0,1 0,0 0,-20-20,20 20,-20 0,20 0,-20-19,20 19,-20 0,19-20,1 0,0 20,-20 0,20 0,-20 0,20 0,0-19,-20 19,0-20,19 0,-19 20,20 0,-20-20,20 20,-20-39,20 39,0-20,0 20,-1-19,1-1,0 20,0-20,0 20,-20-19,20 19,-20-20,0 0,19 1,1-1,-20 20,0 0,0-20,20 0,-20 20,0-19,0 19,0-40,20 40,0 0,-20-19,0 19,20-20,-20 20,0-20,20 20,-20-19,0-1,0 0,0 1,0 19,19-40,-19 1,0 39,0-20,0 0,0-19,0 39,0-20,0 1,0-1,0-20,0 40,20-19,-20-1,0 0,0 1,0-1,0 0,0 1,0-1,0 0,0 1,0-1,0 0,0 0,0 1,0 19,0-20,0 0,0 1,0 19,-20-20,20 0,0 1,0 19,0-20,-19 0,19 20,0-20,0 20,0-19,0 19,0-20,0 0,-20 20,20 0,0-19,0 19,-20-20,0 20,20-20,0 1,0 19,-20 0,20-20,-20 20,0 0,20-20,0 20,-19 0,19-19,-20 19,0 0,0 0,20-20,-40 20,21 0,-1 0,0 0,20-20,-20 20,0 0,20 0,-20-20,1 20,-1 0,20 0,-20 0,0 0,20-19,0 19,-20 0,20 0,-20 0,20 0,-39-20,39 20,-20 0,0 0,0 0,20 0,-20-20,20 20,-19 0,-1 0,20 0,-20 0,20 0,-20 0,0 0,20 0,-20 0,1-19,-1 19,20 0,-20 0,20 0,-20 0,0 0,20 0,-20 0,20 0,-19 0,19 0,-20 0,0 0,20 0,-20 0,20 0,-20 0,20 0,-20 0,0 0,20 0,-19 0,19 0,-20 0,0 0,20 0,-20 0,20-20,0 20,-20 0,20 0,-20-20,-19 1,19 19,20 0,-20-20</inkml:trace>
  <inkml:trace contextRef="#ctx0" brushRef="#br0" timeOffset="13652">8352 7675,'0'0,"0"0,0 0,19-20,1 20,-20 0,0-39,40 39,-20-20,0 0,-1 20,1-19,0-1,0 20,0-20,20 1,-40 19,39 0,-39-20,40 20,-40 0,20 0,0 0,-1-20,1 20,0 0,0 0,0 0,0 0,19 0,-39 0,20 0,0 0,0 0,19 0,-19 0,0 0,20 0,-20 0,-20 0,39 0,-19 0,0 0,0 0,0 0,-1 0,1 0,0 0,20 0,-20 0,-1 0,1 0,0 0,0 0,40 0,-21 20,-39-20,20 20,0-20,0 0,-20 0,20 0,-1 0,1 19,-20-19,20 0,-20 20,20 0,0-20,-20 0,0 19,20-19,-20 20,19-20,1 20,-20-20,0 19,0-19,20 20,-20 0,20-20,0 0,-20 20,20-20,-20 19,0-19,19 20,-19 0,0-20,20 19,-20-19,20 0,-20 20,0 0,0-20,0 19,20-19,-20 20,0-20,0 20,0-1,0-19,20 20,-20-20,20 20,-20 0,0-20,0 19,0-19,0 20,0-20,19 20,-19-1,0-19,0 20,0-20,0 20,0-1,0-19,0 20,0 0,0 0,0-20,0 19,0 1,0 0,0-20,0 19,0 1,0 0,20-1,-20-19,0 20,0-20,20 39,-20-39,0 20,0 0,0 0,0-1,0 1,0 0,0-20,0 19,0 1,0 0,0-20,0 19,0 1,0-20,0 20,0-20,0 20,0-1,0 1,0-20,0 20,0-1,0 1,0-20,0 39,-20-19,20 0,0-20,0 19,-20 1,20 0,-19-20,19 20,0-1,-20 1,20-20,-20 20,20-20,0 19,-20-19,20 20,-20-20,20 0,-20 20,1-20,19 19,-20 1,0-20,0 0,0 0,20 20,-39-20,39 0,-20 0,0 0,0 19,0 1,20-20,-39 0,39 20,-20-20,0 0,0 0,-20 0,40 0,-39 0,19 0,-20 20,20-20,-19 0,39 0,-40 0,20 0,-39 0,19 0,20 0,0 0,-39 0,39 0,0 0,-20 0,1 0,19 0,0 0,-20 0,21 0,-21 0,0 0,1 0,19 0,-20 0,0 0,21 0,-1 0,0 0,0 0,0 0,-20 0,21 0,19 0,-40 0,40 0,-20 0,0 0,0 0,20 0,-39 0,19 0,0 0,0 0,-19 0,19 0,0 0,-20 0,20 0,1 0,-21 19,0-19,20 0,-19 0,19 0,-20 0,1 20,19-20,0 20,-20-1,20-19,-19 0,-1 0,20 20,0 0,20-20,-20 19,-19-19,19 0,-20 0,1 20,39-20,-20 20,0-20,0 0,20 0,-20 0,20 20,-39-1,39-19,-40 0,40 0,-20 0,20 20,-20-20,0 0,20 20,-19-20,19 0,-20 0,20 19,-20-19,0 20,20-20,-20 0,20 0,0 20,-39-20,39 0,0 19,-20 1,0-20,0 0,20 20,-20-20,20 0,-20 19,1 1,19-20,-20 0,0 20,20-20,0 0,0 20,-40-20,40 0,-39 0,39 39,-20-39,20 0,-20 20,0-20,0 19,20-19,-20 0,0 0,20 20,0-20,-19 0,-1 0,0 0,20 20,-20-20,20 19,-20-19,20 0,-39 0,19 0,0 20,0-20,0 0,0 0,1 0,-1 20,-20-20,40 20,-20-20,-19 0,19 0,0 0,-20 0,40 0,-39 0,39 0,-20 0,0 0,0 0,0 19,20-19,-39 0,19 0,0 0,-20 0,0 0,40 0,-39 0,19 0,0 0,-20 0,40 0,-19 0,-1 0,0 0,0 0,20 0,-20 0,-19 0,39 0,-40 0,40 0,-20 0,0 0,0 0,1 0,19 0,-20 0,0 0,20 0,-20 0,0 0,0 0,20 0,-19 0,19 0,-20 0,0 0,20 0,-20 0,20 0,-20 0,20 0,-20-19,20-1,-19 20,19-20,-40 20,40-20,-20 1,20-1,-20 20,20-20,-20 1,1 19,19-20,0 20,0 0,-20-20,20 20,0 0,0-19,-20-1,20 20,-20-20,20 20,0-39,0 39,0-20,0 20,0-20,0 1,0 19,0-20,0 0,0 1,0-1,0 20,0 0,0-20,20 20,-20-19,0 19,0-20,0 20,20 0,-20-20,0 20,20 0,-20-20,19 20,-19-19,0 19,20-20,0 20,0 0,-20 0,0-20,20 1,0 19,-20 0,19-20,21 0,-20 20,0-19,0 19,-1 0,21-20,-40 20,20 0,0-20,0 20,19 0,-19 0,0-20,0 1,-20 19,20 0,-1 0,-19 0,0 0,20 0,-20 0,20 0,0 0,0-20,-20 20,20 0,-20-20,0 20,19 0,1 0,-20 0,20-19,-20 19,0 0,20-20,0 20,-20 0,20 0,-20-20,0 20,19 0,-19-19,0 19,0-20,20 20,0-20,-20 20,20 0,0-19,0-1,-20 20,0-20,20 20,-20-20,19 1,-19-1,20 20,-20 0,0-20,20 1,-20 19,20 0,-20-20,0 20,0 0,20 0,-20-20,20 20,-20 0,19-19,-19-1,0 0,0 20,40-19,-40 19,0 0,20 0,-20-20,0 20,0 0,20-20,0 20,-20 0,0-20,19 20,-19-19,20 19,0 0,-20 0,20-20,-20 20,20 0,-20-20,20 20,-1 0,-19-19,0 19,20 0,0-20,0 20,-20 0,20 0,-20 0,0 0,20 0,-1-20,-19 20,0 0,20-19,-20 19,20 0,-20-20,20 20,0 0,-20 0,20-20,-20 20,19 0,1 0,-20-20,20 1,-20 19,40 0,-40-20,0 20,20-39,-20 39,20-20,-1 20,-19 0,20-20,-20 20,20-19,0 19,0-20,-20 20,0-20,20 20,-1 0,1 0,0 0,0-19,-20-1,20 20,-20-20,0 20,0 0,39-20,-39 1,0 19,20-20,-20 20,40 0,-40 0,20-20,-20 1,20 19,-1 0,-19 0,20-20,0 20,-20 0,20-20,0 20,0 0,-20 0,19 0,1 0,-20 0,20 0,-20 0,20-19,0-1,0 20,-20 0,19 0,1-20,-20 20,20 0,0 0,0 0,-20 0,20-20,-20 20,19 0,-19 0,40-19,-20 19,0 0,-20 0,20 0,0 0,-1-20,-19 20,20 0,-20 0,20 0,0 0,-20 0,20 0,-20 0,20 0,-20 0,19 0,1 0,-20 0,20 0,-20 0,20 0,0 0,-20 0,20 0,-20 0,19 0,-19 0,20-20,0 20,-20 0,20 0,-20 0,20 0,0 0,-20 0,19 0,-19 0,0 0,0-19,20 19,-20 0,0 0,20 0,0 0,-20 0,0-20,20 20,-20 0,20 0,-1 0,-19 0,20 0,-20 0,0 0,20 0,-20 0,20-20,0 20,-20 0,0 0,0-19,20 19,-20-20,19 20,1 0,-20 0,0 0,20-20,-20 20</inkml:trace>
  <inkml:trace contextRef="#ctx0" brushRef="#br1" timeOffset="89722">2718 6375,'0'0,"20"0,-20 0,20 0,-20-39,0 19,19-19,21-21,-40 21,20 0,0-40,0 39,-1 1,1 0,20-1,-20 1,19 0,1 39,-40-20,20-20,20 21,-40-1,39-19,1 19,-20-19,19 19,1 0,0-19,19 39,-39-20,20-19,19 39,-39-20,0 0,20 1,-20-1,-1 20,1 0,0-39,0 39,-20-20,20 0,-20 0,39 1,-39-1,0 0,0 1,20-21,0 40,-20-39,20-1,0 21,-20-21,39 1,-19 0,0-1,0 1,0 19,-20-19,20 19,-20-19,19-1,-19 1,0 0,0-1,0 1,0-20,0 19,0 21,0-21,-19 1,19 19,0 0,-20 1,0-1,20 0,-40 1,40 19,-39-20,19-19,-20 19,40 20,-40-20,21 0,19 20,-40-19,20-1,0 0,20 1,-20 19,1-20,-1 0,-20-19,20-1,20-19,-20 59,0-39,20 0,0-20,-19-1,19 21,0-20,-20 0,20 0,0 0,0-20,0-20,0 40,0 0,0 20,0 0,0-21,0 21,20 0,-20-1,0 1,0 19,19-39,21 39,-40-19,20 19,0 1,-20 19,40-20,-21 20,1-20,0-19,0 39,20-20,-1-19,-19 39,0 0,0-20,0 0,19 20,-19-19,20-1,-20 20,19-20,-19 1,0-1,20 0,-21 20,21-19,-20 19,0 0,0-20,-20 20,39 0,-39 0,20 0,20 0,-40-20,0 0,39 20,-39 0,20 0,0-19,0-1,20 0,-40 20,20-19,-1 19,21 0,-40-40,40 40,-20-19,19-1,-19 20,-20-20,40 0,-20 1,19-1,-19 20,-20-39,40 19,-40 0,39 1,-19-21,0 40,0-39,20 19,-21-19,1 19,0 0,0-39,-20 40,40 19,-40-20,19-20,-19 40,20-39,-20 39,20-39,0 39,-20-20,20 0,0 1,-20-1,0 20,0-20,19 1,-19 19,0-20,0 0,20 0,-20 20,0-19,0 19,0-20,20 20,-20-20,0 1,20 19,-20 0,0-20,0 20,0 0,20-20,-20 20,0-19,0 19,20-20,-20 20,20-20,-20 0,0 1,0-1,0 0,0 20,19-19,-19 19,20-40,-20 40,0-19,0 19,20 0,-20-20,20 20,-20 0,20-20,-20 1,0-1,39 0,-39 20,0-20,40 1,-40-1,20 0,0 1,0 19,-1-20,-19 20,20-20,-20 1,20 19,0-20,0 0,0 20,39-19,-39-1,0 0,19 0,1 1,-20 19,20 0,-1 0,-19-40,0 40,0-19,19-1,1 20,-20-39,40 19,-21 0,-19 0,20 1,-1-1,-19-19,40 39,-40 0,-1-20,1 0,0 20,20-19,-40-1,20 0,-20 20,39-19,-19-1,0 20,-20 0,40-40,19 40,-19-39,-20 19,-1 1,41-1,-40 0,20 1,-1-1,-19 0,0 0,20 20,-40 0,39 0,-39 0,20 0,-20 0,20 0,0 0,-20 0,20 0,19 0,-19 0,0 0,20 0,19 0,-59 0,20 0,20 0,-21 0,1 0,20 0,0 0,-21 0,21 0,0 20,-20 0,19-20,1 20,-20-1,20 1,-1 0,1-1,-20-19,0 40,19-21,-19 1,20 0,-20 0,-1-1,1-19,-20 20,20 0,0-1,0-19,0 20,-1 0,-19-1,40 1,-40 0,40-1,-20 21,-1-20,1-1,0 1,0 0,0-1,0 21,-20-21,19 1,1-20,0 40,0-40,0 39,0-39,-1 20,-19-1,20 1,-20-20,20 20,0-20,-20 19,0 1,20 0,-20-20,0 0,20 19,0-19,-20 20,19 0,1 0,20-1,-40 21,0-40,20 19,0 1,-20 0,19-1,-19 1,20 0,0-1,-20 1,0-20,20 40,-20-21,20 1,-20 0,0-1,20 21,-20-21,0-19,0 20,0 0,19 0,-19-1,0 1,0 0,0-1,0 21,0-21,0 1,20 19,0-19,-20 0,20 19,0-19,-20 19,20 20,19-39,-39 0,0 0,40 19,-40-19,0 19,40-19,-21 19,-19-39,40 39,-40-39,20 20,0 20,19-21,-39-19,20 20,0 0,20 19,-40 0,39-19,-19-20,0 40,-20-40,20 19,-20-19,20 0,-20 0,0 20,20 0,-20-20,20 0,-1 19,-19 1,0 0,20-20,-20 19,40 1,-40 0,0-1,0 1,20-20,-20 20,0-20,0 20,0-1,0-19,0 20,0-20,0 39,0-39,0 20,0 0,0-1,0 1,0 0,0-1,0 21,0-20,0-1,0-19,0 20,0 0,0-1,0-19,0 20,0-20,0 20,0-20,0 19,0 1,0-20,0 20,0-20,0 20,0-1,0-19,0 20,0-20,0 20,0-20,0 19,0 1,0-20,0 20,0-20,0 19,0 1,0-20,0 20,0-20,0 19,0-19,0 20,0-20,0 20,0-20,0 20,0-20,0 19,0 1,0-20,0 20,0-20,0 19,0-19,0 20,0 0,0-20,0 0,0 19,0-19,0 20,0 0,0-20,0 20,0-20,0 19,0-19,0 20,-20-20,20 20,0-20,0 19,0-19,0 20,0 0,0-20,0 19,0-19,0 20,0-20,0 20,0-1,0-19,0 20,0-20,0 20,0 0,0-20,0 19,0-19,0 20,0-20,0 20,0-1,0-19,0 20,0-20,0 20,-20-20,20 19,0 1,0-20,-20 0,20 20,0-20,0 19,0 1,0-20,0 20,0-20,0 39,-20-39,20 0,0 0,0 20,0-20,-19 20,19-20,0 19,0 1,-20-20,20 20,0-20,0 0,-20 39,20-39,0 20,0-20,-20 20,0-1,20 1,-20-20,20 20,0-1,0-19,-20 20,20 0,0-20,-19 19,19-19,0 0,0 20,-20-20,20 20,0-20,-20 19,20-19,-20 20,0-20,20 40,-20-40,20 19,-39 1,39 0,-20-1,0 1,20 0,-20-20,20 19,-20 1,1 0,19 0,0-1,-20 1,0 0,20 39,-40-40,40 21,0-21,-20-19,1 20,19 0,0-20,0 20,-20-20,20 19,0-19,0 20,0 0,-40-20,40 19,0 1,-20 19,0-39,-19 20,-1 0,20-1,-19 1,19-20,-20 20,-19-20,19 20,20-1,-20 1,20-20,-19 20,39-20,-20 19,0-19,0 20,0-20,1 20,-21-1,20-19,-20 40,21-20,-1-20,-20 39,20-19,0-1,-39 1,19 19,1-19,-1 0,0 19,20-39,-39 20,19 0,1-1,-1-19,0 20,20 0,-19-20,-1 0,0 19,20 1,-19-20,39 0,-20 0,0 0,0 0,0 0,20 20,0-20,-19 19,-1-19,20 0,-20 0,0 20,0-20,20 0,-20 0,20 20,-19-20,-1 0,20 20,0-20,-20 0,20 19,-20-19,0 0,20 0,0 20,-20 0,20-20,-39 19,39-19,-20 20,0 0,0-20,-19 19,-1-19,20 20,0-20,20 20,-39-20,-1 19,40-19,-20 0,0 0,20 0,-20 20,20-20,-20 0,20 0,0 0,-19 0,-1 0,20 20,0-20,-20 0,20 0,0 20,-20-20,0 19,20-19,0 0,0 20,-20-20,20 20,0-1,0-19,0 20,0-20,-19 0,19 0,-40 0,20 0,0 0,0 0,1 0,-1 0,20 20,-40-20,40 0,-20 0,20 0,-20 0,20 19,0-19,-19 0,-1 0,20 0,-20 20,20-20,-20 0,0 20,20-20,-20 0,20 20,-19-20,19 19,0-19,0 0,0 0,-20 20,0-20,20 0,-20 0,20 0,0 0,-20 0,20 20,-20-1,20-19,0 20,-19-20,19 20,-40-20,40 19,-20-19,20 0,0 20,-20-20,20 0,0 20,0-20,0 39,0-39,0 40,0-40,0 19,0 21,0-40,0 19,0 1,0 0,0-1,0-19,0 20,-20 0,20-1,0 1,0-20,0 20,0 0,0-20,0 19,0 1,0 0,0-20,0 39,0-19,0-1,0-19,0 20,0 0,0 0,0-1,0 1,0 0,0-1,0 1,0 0,0-20,0 39,0-39,0 20,0-20,0 39,0-39,0 20,0 0,0-1,0 1,0-20,0 20,0-1,0-19,0 20,0-20,0 20,0-20,0 19,0 1,0-20,0 20,0-20,0 20,0-1,0-19,0 20,0 0,0-1,0 1,0 0,0-1,0-19,0 20,0 0,0-1,0 1,0-20,0 40,0-21,0 1,0 0,0-20,0 39,0-39,0 20,0-20,0 19,0 1,0 0,0-20,0 0,0 19,0 1,0-20,-20 0,20 20,0-20,0 20,0-20,-19 19,19 1,0-20,0 20,0-20,0 19,-20-19,20 20,0-20,0 0,0 20,-20-20,20 0,0 0,0 19,0-19,-20 20,0-20,20 20,-20-20,20 20,0-20,-19 0,19 19,-20 1,0-20,20 20,0-20,-20 19,20-19,-20 0,20 40,-20-40,20 0,0 19,0-19,-19 0,19 20,0-20,0 20,-20-20,20 0,0 0,-20 0,0 19,20-19,-20 0,20 0,0 0,-20 0,20 0,0 20,-19-20,-1 0,20 20,0-20,0 0,-20 0,20 0,-20 0,0 0,20 20,-20-20,20 0,-19 0,19 0,0 0,-20 0,0 0,20 0,-20 0,20 19,-20-19,0 0,20 0,-19 0,19 0,-20 0,20 0,-20 0,20 20,-20-20,20 0,-20 0,20 0,-20 0,1 0,19 20,-20-20,20 0,-20 0,0 19,0-19,20 0,-20 0,0 0,20 0,-19 0,19 0,-20 0,20 20,0-20,-20 0,0 0,20 0,-20 0,20 0,-20 20,1-20,19 0,-20 0,20 19,0-19,-20 0,20 0,-20 20,0-20,20 0,-20 0,20 0,0 20,-19-20,-1 20,20-20,-20 0,20 19,-20-19,20 0,-20 0,20 20,-20 0,20-20,-19 0,19 0,-20 0,0 19,20-19,0 20,0-20,-20 0,20 20,-20-1,0-19,20 0,-19 40,19-40,-20 0,0 0,20 0,0 0,-20 0,20 19,-40-19,40 20,0-20,-19 0,19 0,-20 20,0 0,20-20,-20 0,20 19,-20-19,20 20,-20 0,1-20,-1 0,20 19,0-19,-20 0,0 20,20-20,-20 0,20 20,0-1,-40-19,40 20,-19-20,19 0,-20 0,0 39,20-39,0 0,0 20,-20-20,20 20,-20 0,20-20,0 19,0-19,0 20,-20-20,1 20,19-20,0 19,0-19,0 20,-20-20,20 0,0 20,0-1,0-19,-20 0,20 20,-20-20,20 0,0 20,0 0,0-20,0 19,0-19,-20 0,20 20,0-20,0 20,-20-20,20 19,0-19,0 20,0-20,0 20,0-1,0-19,0 20,-19-20,19 20,0-20,-20 0,20 19,0 1,0-20,0 20,0-20,0 20,0-1,-20-19,20 20,0 0,-20-1,20-19,-20 20,20 0,0-20,0 19,-20 1,20-20,-19 40,19-40,0 19,-20-19,20 20,-20 0,20-20,0 19,0 1,-20 0,0-20,20 19,0 1,-20 0,20-20,0 39,-19-19,-1 0,0 19,20-19,-20-1,20 1,0 0,0 19,0-39,0 40,0-21,0-19,0 40,0-40,0 19,0 1,0 0,0-20,0 19,0-19,0 20,0 0,0-20,0 19,0-19,0 40,0-40,0 20,0-1,0 1,0 0,0-1,0 1,0 0,0-1,0 1,0-20,0 39,0-39,0 20,0-20,0 40,0-40,0 19,0 1,0 0,0-1,0 1,0 0,0-1,0 1,0 0,0 0,0-1,0 1,0 0,0-20,0 19,0 1,0 0,0-20,0 19,0 1,0 0,0-1,0-19,0 20,0 0,0 0,0-20,0 39,0-39,0 20,0-1,0 1,0 0,0-20,0 19,0 1,0 0,0-20,0 39,0-39,0 20,0 0,0-1,0 1,0-20,0 39,0-39,0 20,0-20,0 20,0-1,0 1,0-20,0 20,0 0,0-1,0-19,0 20,0 0,0-20,0 19,0-19,0 40,-20-40,20 0,0 0,0 19,0-19,-20 20,20-20,0 0,-19 20,19-20,0 19,0 1,0-20,0 20,0-20,0 0,0 20,-20-1,20-19,0 20,0-20,0 20,-20-20,20 0,0 0,0 19,0 1,0-20,-20 20,20-20,0 19,0 1,0-20,-20 20,20-20,0 20,-20-20,20 19,0 1,0-20,-19 20,19-20,0 0,0 19,0 1,-20-20,20 0,0 20,-20-20,0 19,20-19,0 20,0 0,-20-20,20 0,0 0,0 19,-20-19,20 0,-20 0,20 20,0 0,0-20,0 0,0 20,-19-20,19 0,0 19,0-19,0 20,-20-20,20 20,0-20,0 0,-20 0,0 0,20 19,0-19,-20 0,20 0,-20 20,1-20,19 20,0-20,-20 0,20 19,-20-19,20 0,-20 20,0-20,0 0,20 0,-19 0,-1 0,0 0,20 0,-20 0,0 0,0 0,20 0,-39 0,39 0,-20 0,0 0,0 0,0 0,20 0,-39 0,39 0,-40 0,40 0,-20 0,0 0,1 0,-1 0,0 0,0 0,-20 0,40 0,-19 0,-21 0,20 0,0 0,-20 0,21 0,-1 0,-20 0,0 0,1 0,19 0,-40 0,21 0,-21 0,21 0,-1 0,0 0,1-20,-21 20,20 0,1 0,-21 0,1 0,-1-19,20 19,1-20,-21 0,21 20,-21 0,20 0,1-19,19 19,-40 0,1-20,19 0,-19 1,19-1,-39-20,19 21,1-1,-41-19,61 19,-1 0,0 20,1-19,19 19,-20-20,20 20,-19-39,-1 39,40 0,-40-20,40 20,-39-20,39 20,-20-20,-20 1,40-1,0 0,-39 1,39 19,-20-20,20 0,-20 20,0-19,0-1,0-20,1 21,-21-1,20-19,0 19,-20-19,21 39,-1-40,20 40,-20-19,0-1,20 0,0 0,0 1,-20 19,0-20,20 0,0 1,-19-1,19 0,0-19,-20 19,20 1,0-1,-20-39,20 39,0 0,0-19,0 0,0 19,0-20,0 21,0-21,0 21,-20-40,20 39,0-19,0 19,0 0,0-19,0 19,0-19,0-1,0 21,0-1,0-20,0 1,0 19,0 1,0-1,0 0,0 1,20-1,-20 0,0 1,20-41,0 41,-1-1,1-19,-20 19,20-19,0-1,-20 21,20-1,0 0,-1-19,-19 19,0 0,20 20,-20-19,20-1,0 0,-20 1,20 19,-20-40,20 40,0-20,-20 20,19-39,1 19,0 1,0 19,-20-40,20 21,-20-1,39 0,-39 1,20 19,0-40,0 40,0-20,0 20,-20-39,39 19,-39 1,20 19,0-20,-20 20,20-20,-20 1,20 19,-1-20,-19 20,20-20,-20 0,20 20,-20-19,20 19,-20-40,20 40,0 0,-1 0,-19-19,0 19,20-20,-20 0,0 20,0-19,20-1,0 20,-20-20,20 1,-20 19,20-20,-1 0,1 0,0 20,0-19,0-1,-20 0,20-19,0 39,-1-39,1 39,0 0,-20-20,20 0,-20 0,20 1,-20-1,0 0,20 20,-20-19,19-1,-19 0,20 1,-20-21,20 21,0-1,-20 0,20 0,0-19,-1 0,1 19,0-39,-20 20,0-21,40 21,-40 0,20-40,-20 39,19-19,-19 40,0-60,0 20,20 0,0 19,-20-19,20 20,-20-20,0 19,20 1,0-20,-1 20,1-21,-20 41,20-1,0-19,-20 39,0-40,0 40,0-19,20-1,-20 0,0 20,0-19,20 19,-1-20,-19 0,0 20,0-20,0 20,0-19,20 19,-20-40,0 40,20-19,0-1,-20 20,0-20,0 20,20-19,0-1,-1 0,1 20,0-20,0 1,-20 19,0-20,20 20,0 0,-20-39,20 39,-20 0,19 0,1-20,-20 20,0 0,20-20,-20 1,0 19,20 0,-20-20,0 20,20 0,0 0,-20 0,19 0,-19-20,20 1,-20 19,20 0,-20-20,0 20,20 0,-20-20,0 20,20 0,0-20,-20 20,19 0,-19-19,0 19,20-20,0 20,-20-20,0 20,20 0,0-19,0 19,-1 0,1 0,-20-20,20 0,-20 20,20 0,-20 0,20-19,0 19,-1 0,-19-20,0 20,20 0,0 0,-20-20,0 0,20 20,-20 0,0-19,20 19,-20 0,0 0,0-20,20 0,-1 20,-19-19,0 19,0 0,20-20,-20 20,0-20,0 1,0 19,0-20,0 20,20 0,0-20,-20 1,0 19,0 0,0-20,20 20,-20 0,0-20,0 20,20 0,-20-20,0 1,0 19,0 0,0-20,19 20,-19 0,0-20,20 20,-20-19,20 19,-20 0,0-20,0 20,20 0,0 0,-20 0</inkml:trace>
</inkml:ink>
</file>

<file path=ppt/ink/ink4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6:43.969"/>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1117 5730,'0'-20,"0"20,19 0,-19 0,0 0,0-40,20 20,0 1,0 19,-20-20,20 20,0-20,-20-20,19 21,1-21,-20 20,20-19,20 19,-40 0,20 0,-20 0,0 1,19-1,1 0,-20 0,20 0,0-19,-20 19,20 0,0 0,-20 1,19 19,-19 0,20-20,-20 0,20 0,0 0,-20 20,20-39,19 19,-39 0,20 20,0-39,20 19,-40 20,0-20,20 20,-20-20,0 20,0 0,19 0,-19-20,0 20,20 0,-20-19,20 19,-20 0,0-20,0 20,20 0,-20 0,20 0,0 0,-1-20,1 20,0-20,20 20,-1-20,1-19,-20 19,0 0,39-19,-19-1,-20 20,39-19,-39 39,20-40,-1 20,-19 0,0 20,0-39,0 39,-20-40,20 40,-1-20,-19 20,0-19,20-1,-20 20,0-20,20 20,-20-20,0 0,0 1,20 19,-20-20,0 20,0-20,0 0,0 20,0-20,0 20,0-39,40 39,-40-40,0 40,19-20,-19 0,20 1,0-1,-20 0,40 0,-40 20,20-39,-1 39,-19-20,20 0,0 20,0 0,0-20,-20 20,20-20,-1 20,-19-19,20 19,-20-20,40 20,-20-20,0 20,-1-20,1 20,0-20,0 1,0-1,0 20,-20 0,19-20,-19 20,20 0,0 0,-20-20,0 20,20 0,-20 0,20-20,0 1,-20 19,19 0,-19 0,0 0,20-20,0 20,-20 0,0-20,20 0,20 0,-21 1,1-1,0 0,0 20,-20-40,20 40,-20-19,20 19,-20 0,0-20,0 0,0 20,0-20,0 20,0-20,0 20,0-19,0-1,0 20,0-20,0 20,0-20,0 0,0 20,0-19,0 19,0-20,0 20,0-20,0 0,0 20,0-20,0 20,0-19,0 19,0-20,0 0,0 20,0-20,0 20,0-20,0 1,0 19,0-20,0 20,0 0,0-20,0 20,0-20,0 0,0 1,0 19,0-40,0 40,0-20,0 20,0-20,0 1,0 19,-20-20,20 20,-20 0,20-20,-20 20,0-20,20 20,-20-20,20 20,-19 0,19-19,-20 19,0-20,20 0,-20 20,20-20,-20 20,0 0,20-20,0 1,-19 19,-21 0,40-20,-20 20,20 0,-20 0,20-20,-20 20,20 0,-19-20,19 20,-20-20,0 20,0 0,20-19,-20 19,0 0,20 0,-19-20,19 20,-20-20,20 20,-20 0,0-20,0-19,0 39,20 0,-19-20,19 0,-20 0,0 0,20 1,-20-1,-20-20,40 40,0-20,0 0,0 1,0-1,0 0,0 0,0 0,0-19,0 19,0 0,0 0,0-19,0 19,0 0,0-19,0 19,0 0,0 0,0 20,0-39,0 39,0-20,0 20,0-20,0 0,0 20,0-20,0 20,0-19,0-21,20 20,-20-19,20-1,0 0,0 1,-20 19,20 0,-1-19,-19 39,0-40,20 40,-20-20,20 0,-20 1,0-1,20 0,-20 0,0 20,0-20,0 20,0-19,0-1,0 0,0 20,0-40,0 21,0-1,0 20,0-20,-20 20,20-20,0 20,0-20,0 1,0 19,0-20,0 0,0 0,0-19,0-1,0 0,0 21,20-1,0 0,-20-20,0 21,0 19,0-40,0 40,0-20,0 20,0-20,20 20,-20-19,0 19,19-20,-19-20,20 40,0 0,0-39,0 39,0-40,-20 20,39 0,-19 1,20-1,-20-20,19 20,1-19,-20-1,19 20,1 20,0-20,-1 1,1-1,-20 20,20 0,-21 0,41-20,-40 20,19 0,-39 0,20 0,0 0,0 0,20 0,-21 0,1 0,20 0,0 0,-1 0,-19 0,40-40,-21 40,1 0,19 0,1-19,-1 19,1-20,-20 0,-21 20,21 0,-20 0,20 0,-21 0,21-20,-20 20,0-20,0 20,-1 0,21 0,-20 0,0 0,0 0,-20 0,39 0,-39 0,40 0,-40 0,20 0,0 0,-1 0,-19 0,20 0,20 0,-20 0,0 0,19 0,1 0,0 0,19 0,-19 0,19 0,-19 0,0 20,-1-20,-19 0,40 0,-21 0,-19 0,20 0,19 0,1-20,-40 20,19 0,1 0,19 0,-19 0,-20 0,20 0,-1 0,1 0,0 0,-1 0,-19 0,20 0,-20 0,-1 0,21 0,-40 0,40 0,-20 0,-1 0,1 0,0 0,40 0,-41 0,41 0,-20 0,-21 0,21 0,0 0,-1 0,1 0,0 0,-20 0,39 0,-19 0,-20 0,-1 0,41 0,-40 0,19 0,1 0,20 0,-21 0,1 0,-20 0,19 0,1 0,-20 0,0 0,39 0,-59-19,20 19,20 0,-40 0,39 0,-39 0,20-20,-20 20,20 0,0 0,0 0,-20 0,39 0,-39 0,20 0,-20 0,0 0,20 0,0 0,0 0,0 0,-1 0,21 0,-20 0,20 0,-1 0,1 0,0 0,-1 0,-19 0,40 0,-41 0,21 0,-20 0,20 0,-21 0,21 0,0 0,-1 0,-39 0,40 0,-20 0,20 0,-21 0,1 0,-20 0,40 0,-20 0,0 20,-1-20,-19 0,40 0,-20 0,0 0,0 19,-20-19,39 0,-19 0,0 0,-20 20,20-20,0 20,-1-20,1 0,-20 0,40 0,-40 0,40 20,-40-20,19 0,1 0,0 0,20 20,-20-20,-1 19,-19-19,20 0,-20 0,20 0,-20 0,20 0,0 20,0 0,-1-20,1 20,-20-20,40 20,0 19,-21-19,-19-20,20 20,-20 0,20-20,0 19,-20 1,0-20,20 0,-20 20,20-20,-1 20,-19 0,0-20,20 20,-20-20,0 19,20-19,-20 20,0 0,0 0,0 0,20-20,-20 19,20 1,-20 0,0-20,0 20,0-20,0 20,20-20,-20 19,0 1,0-20,0 20,0-20,0 20,0-20,0 20,0-1,0-19,0 20,0-20,0 20,0 0,0-20,0 20,0-20,0 19,0 1,0 0,0 0,0 0,0 19,0-19,0 0,0 19,0-39,0 20,-20 20,20-40,0 39,0 1,0-40,0 40,0-40,0 19,0 21,0-40,0 20,0-20,-20 20,20-1,0-19,0 20,0 0,0 0,-20 0,20-1,-20 1,20-20,-20 40,20-40,0 20,-19-1,-1 1,20-20,-20 40,20-40,-20 20,0-20,20 19,-20-19,20 20,-19 0,-1 20,20-40,0 39,-20-39,0 20,20-20,-20 20,0 0,1-1,19-19,-20 0,0 20,0-20,0 20,0 0,1-20,-1 20,0-20,0 19,0 1,0-20,1 0,-1 0,0 0,0 20,20-20,-40 20,1-20,19 0,-20 0,1 0,19 0,20 0,-40 20,40-20,-40 0,40 0,-19 19,-21-19,40 0,-40 0,40 0,-20 0,-19 0,19 0,0 0,-39 0,39 0,-20 0,20 0,-39 0,59 0,-20 0,-40 0,60 0,-19 0,-1 0,0 0,0 0,20 20,0-20,-40 0,40 0,-19 0,19 0,-40 0,40 0,-20 0,20 20,-20-20,20 20,-20-20,20 0,0 0,0 20,0-20,0 19,-19-19,19 0,0 20,0 0,0-20,0 20,0 0,0-1,0 1,0 0,0 0,0 0,0 0,0-1,0-19,0 40,0-40,0 20,0-20,0 20,0-1,0-19,0 20,0 0,0 0,0-20,0 20,0-20,0 19,0 1,0-20,0 20,0-20,0 20,0-20,0 20,0-1,0-19,0 20,0-20,0 20,0 0,0 0,0-20,0 39,0-39,0 20,0 0,0 0,0-20,0 19,0-19,0 20,0-20,0 20,0 0,0 0,0-20,0 19,0 1,0-20,-20 20,20-20,0 40,-20-40,20 19,-20 1,20-20,-20 20,20-20,0 20,-20-20,1 20,19-1,-40 1,40 0,0-20,-20 20,20 0,-20-1,20-19,0 20,-20-20,20 40,0-40,0 20,0 19,-19-39,19 40,0-20,0-1,0 21,0-40,0 20,0 0,0-1,0 21,-20-20,20-20,-20 39,20-39,0 20,0 0,0-20,0 20,0-20,0 20,0-1,0 1,0 0,0-20,0 20,0 0,0-20,0 19,0-19,0 20,0 0,0 0,0 0,0-1,0 1,0-20,0 20,0 0,0-20,0 20,0-20,0 0,0 19,-20 1,20-20,0 20,0 0,0 0,0-20,0 19,-20-19,20 20,0-20,0 20,0 0,-20 0,1 0,19 19,0-39,-20 40,20-40,0 20,0-1,-20-19,0 0,20 20,0 0,-20-20,20 20,0 0,-20-1,1 1,19 0,0-20,0 20,-20 0,20-1,0-19,0 20,-20-20,0 20,20 0,-20-20,20 20,-20-1,1-19,19 0,-20 20,20-20,-20 20,0-20,20 0,-40 20,40-20,-19 0,-1 20,0-20,-20 0,1 19,19-19,0 0,-20 0,20 20,-19-20,-1 0,0 0,1 0,-1 0,0 0,1 0,-1 0,20 0,0 0,-19 0,19 0,-20 0,1-20,19 20,0 0,0-19,0 19,0 0,1-40,-1 20,20 20,-20-20,0 1,0-1,0 20,1-20,19 20,-20-20,0 0,20 1,-40-1,40-20,-20 40,1-39,-1 19,0 0,-20 0,40 20,-39-39,19-1,0 0,-20 1,20 19,-19 0,19 0,-20-19,40 19,-59-20,39 1,-20 19,1-20,19 20,-20-39,40 59,-40-20,21 0,-21 1,20-1,-20-20,21 20,-1 1,-20-1,40 20,-20-20,0 20,20 0,-19-20,-1 20,0 0,20 0,-20 0,0 0,0 0,20 0,-19 0,19 0,-20 0,20 0,-20 0,0 0,0 0,20 0,-20 0,1 0,19 0,-20 0,0 0,0 0,20 0,-20 20,0-20,1 0,19 20,-20-20,20 0,-20 0,20 0,-20 0,0 0,20 20,0-1,-20-19,20 0,-19 20,-1-20,20 20,-20-20,20 20,-20 0,20-20,-20 19,20-19,-20 20,20 0,-39 0,39 0,-20-1,20-19,-20 40,0-40,20 20,-20-20,20 20,0-1,0-19,0 20,0 0,-19 0,19 0,0-1,0 1,-20 0,20 0,0 20,0-21,0 1,0 20,0-20,0-1,0 1,0 0,0 0,0 19,0-19,0 0,0 0,0 0,0-1,0 21,0-20,0 0,0 19,0-19,0 0,0 19,0 21,0-40,0 39,0-19,20-1,-20 40,19-39,-19 0,0-1,0 21,0-21,20 1,-20-1,20-19,0 20,-20-1,0-19,0 20,0-40,0 39,0 1,0 0,20-1,-20 1,0-1,0 21,0-21,0 1,0 0,0-1,0 21,20-21,-20-19,0 20,0 19,19-39,-19-20,0 40,0-40,0 39,20-19,-20 0,0 0,0-1,0 1,0 20,0-20,20-1,-20 41,0-40,0 19,0-19,0 20,0-1,0-39,0 40,0-20,0-1,0 21,0-20,0 0,0-1,0 1,0 0,0-20,0 40,0-40,0 19,0-19,0 40,0-20,0 0,0-1,0 21,0-20,0 0,0 19,0-19,0 0,0 19,0-19,0 0,0 0,0 0,0-1,0 1,0 0,0 20,0-1,0-39,0 40,0-1,0-19,0 0,0 0,0 0,0-1,0 21,0-20,0 0,0-1,0-19,0 40,0-40,0 20,0-20,0 20,0-1,0 1,0-20,0 40,0-20,0-1,0 1,0 20,0-40,0 40,0-21,0-19,0 40,0-20,0 0,0-20,0 39,0-19,0-20,0 20,0 0,0-1,-20 1,20 0,0 0,0 0,0 19,0-39,-20 20,20 0,0 0,0-20,-19 39,-1-39,20 20,0 20,-20-40,20 19,0 1,-20-20,20 20,0 0,-20-20,20 20,0-1,-20-19,20 0,0 20,-19-20,-1 40,20-40,0 20,-20-20,20 0,-20 0,0 0,20 19,-20-19,20 20,-39-20,39 0,0 20,-20-20,20 0,-20 20,20 0,-20-20,0 0,20 0,-19 0,19 0,-20 0,0 0,20 0,-20 0,20 0,-20 0,20 19,-20-19,1 0,19 20,-20-20,20 20,-20 0,0-20,20 0,-20 0,20 20,0-1,-59 1,59-20,-20 20,0 0,0-20,20 20,-20-20,1 19,-1 1,0-20,20 0,-20 20,0-20,20 20,-39-20,39 20,-20-20,20 0,-20 19,0-19,20 0,-20 40,20-40,-20 0,20 0,-19 20,-1-20,20 20,-20-20,0 19,0-19,20 20,-20-20,20 0,-19 0,-1 0,20 20,-20-20,20 20,0 0,-20-20,20 0,0 19,-20-19,0 0,20 20,-19 0,19-20,-20 0,20 20,-20-20,20 20,-20-20,20 19,0-19,-40 0,40 0,-19 20,-1-20,0 0,20 0,-40 0,40 0,-20 0,1 0,-1 0,20 0,-20 0,20 0,-20 0,20 0,-20 0,0 0,20 0,-19 0,19 0,0 20,-20-20,0 0,20 0,-20 0,20 0,-20 0,0 0,1 0,-1 0,0 0,0 0,0 0,0 0,1 0,-1 0,20 0,-20 0,0 0,0 0,0 0,1 0,-1 0,20 0,-20 0,0 0,0 0,0 0,20 0,-39 0,39 0,-20 0,0 0,0 0,0 0,1 0,-1 0,20 0,-20 0,0 0,0 0,0 0,20 0,-39 0,39-20,-40 20,40 0,-20 0,0 0,1 0,-1 0,-20 0,20 0,-19 0,-1 0,20 0,0-20,-19 20,19-19,-20 19,0 0,1-20,19 20,-20 0,1 0,-1 0,20 0,-20-20,1 20,39 0,-20 0,0-20,0 20,0 0,1 0,19 0,-20 0,20 0,-20 0,0 0,0 0,20-20,-20 20,1 0,-1-19,0-1,-20 20,20-20,1 0,-1 0,0 1,0 19,0-20,0 20,-19-20,19 0,-20 0,40 20,-20-39,1 39,-1-20,0 0,20-19,-40 39,40-40,-20 20,1 0,-21-19,20 19,0 0,0 0,20 20,-19-39,-1 39,20-20,-40 0,40 0,-20 20,0-19,1-1,-1 0,0 0,-20 20,40-39,-20 39,20-20,-19 20,-1-20,20 0,-20 20,20-20,-20 20,0 0,20-19,-20-1,20 20,-19 0,19-20,-20 20,20 0,0-20,-20 0,20 20,-20-19,0 19,20-20,-20 0,1 0,-1 20,20-20,-20 1,20 19,-40-20,40 0,-20 0,20 20,0 0,0-20,-19 20,19-19,-20 19,20-20,-20 20,20-20,0 20,0-20,-20 20,20-20,-20 1,20 19,0-20,-20 20,20-20,0 20,0-20,0 0,-19 20,19-19,0 19,-20 0,20-20,0 0,0 20,-20 0,20-20,0 20,0-20,0 20,0-20,0 1,0-1,0 0,0 20,0-20,0 20,0-20,0 20,0-19,0-1,0 20,0-20,20 0,-20 0,0-19,0 39,0-20,20 0,-20 0,19-19,-19 19,20-20,0 21,-20-1,0-20,20 40,-20-39,0 39,0-40,20 20,-20 0,0 1,0-21,0 20,0 0,0-19,20 39,-20-20,19-20,-19 40,0-39,20 39,-20-20,20 0,0 0,-20 20,20-19,-20-1,0 0,0 20,20-20,-20 20,19-39,-19 39,0-20,20 20,0-40,0 40,-20-39,20 19,0 0,-20 20,19-40,-19 40,0 0,20-19,0 19,-20-20,20 0,-20 0,0 20,20-39,0 39,-20-20,19 0,-19 20,40-20,-40 0,0 1,0 19,40-20,-40 0,20 20,-20-20,0 20,19-20,1 20,-20 0,0-39,20 39,-20 0,0 0,20 0,0-40,-20 40,0 0,0-20,20 20,-20 0,0-19,19 19,-19 0,0-20,20 0,-20 20,0-20,20 20,-20 0,0 0,0-20,0 1,20 19,-20-20,0 20,0-20,0 20,0-20,20 20,-20-20,20 20,-20 0,0-19,0 19,0-20,19 0,-19 20,0 0,0-20,0 20,20-20,-20 20,0-20,0 1,0 19,0 0,0-20,20 20,-20 0,0-20,20 20,-20-20,0 20,0-20,20 20,-20 0,0-19,0 19,0-20,0 0,20 20,-1 0,-19 0,0 0,0-20,0 20,20 0,-20 0,0-20,0 1,20 19,-20-20,0 20,20 0,-20 0,0-20,20 20,-20 0,0-20,0 20,0-20,0 20,20 0,-20-19</inkml:trace>
</inkml:ink>
</file>

<file path=ppt/ink/ink4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8:16.20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0,'20'0,"-20"0,20 0,0 0,-20 0,20 0,-20 0,20 0,0 0,-20 0,0 0,20 0,-20 0,0 0,20 0,-20 0,20 0,0 0,-20 20,0-20,20 0,-20 20,0-20,21 0,-21 0,20 0,-20 0,20 0,-20 0,0 20,20-20,-20 0,20 0</inkml:trace>
</inkml:ink>
</file>

<file path=ppt/ink/ink4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8:18.71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0 118,'0'0,"0"0,20-20,0 20,-20 0,20-19,0 19,-20 0,20 0,-20 0,20 0,-20-20,20 20,0-19,-20 19,20 0,-20 0,20 0,-20 0,20 0,0-20,-20 20,20 0,-20 0,20 0,0 0,-20 0,0 0,20 0,-20 0,20 0,-20-19,19 19,1 0,-20 0</inkml:trace>
</inkml:ink>
</file>

<file path=ppt/ink/ink4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8:20.25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0,'0'19,"0"-19,0 0,0 0,20 0,-20 0,20 0,0 0,-20 0,20 0,-20 18,20-18,0 0,-20 0,20 0,-20 0,20 0,-20 0,20 0,-1 0,-19 0,20 0,-20 0,20 0,0 0</inkml:trace>
</inkml:ink>
</file>

<file path=ppt/ink/ink4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8:26.82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 16,'19'0,"-19"0,20 0,-20 0,20 0,-20 0,20 0,0 0,-20 0,20 0,-20 0,19 0,1 0,-20 0,20 0,-20 0,20 0,-20 0,20 0,0 0,-20-16,0 16</inkml:trace>
</inkml:ink>
</file>

<file path=ppt/ink/ink47.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8:55.592"/>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43,'0'0,"0"0,0-21,0 21,20 0,-1 0,-19 0,20 0,-20 0,20 0,0 0,-20 0,20 0,-20 0,20 0,-20 0,19 0,1 0,-20 0,20 0,-20 0,20 0,0 0,-20 0,20 0,-20 0,0 0,20 0,-20 0,19 0,1 0,-20-22</inkml:trace>
</inkml:ink>
</file>

<file path=ppt/ink/ink48.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9:07.01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602 0,'0'0,"20"0,20 0,-20 0,0 0,0 0,0 0,0 0,0 0,-20 0,20 0,0 0,-20 0,20 0,-20 0,0 20,20-20,0 0,-20 0,20 0,-20 0,20 0,-20 19,20-19,-20 20,0 0,0-20,0 0,0 20,0-20,-20 0,0 19,0-19,-20 20,20-20,0 0,0 0,0 0,-20 20,20-20,20 0,-40 0,40 0,-20 0,0 0,0 0,0 19,0-19,0 0,0 0,20 0,-20 0,0 0,0 20,-20-20,20 0,1 0,-1 20,-20-20,40 20,-20-20,-20 0,20 0,0 0,0 19,0-19,20 20,-20-20,20 0,0 0,0 20,-20-20,20 0,0 0,0 19,20-19,-20 0,0 20,20 0,0-20,-20 0,20 0,-20 20,20-20,0 0,-20 0,20 0,-20 19,0-19,20 0,0 0,-20 20,0-20,20 0,-20 0,20 20,-20-20,20 0,-20 0,19 0,-19 19,0-19,20 0,-20 20,0-20,0 20,20-20,0 20,-20-20,20 19,-20-19,20 20,0-20,-20 0,0 0,20 20,-20-20,20 0,-20 19,0-19,0 20,0-20,-40 0,40 0,-20 0,20 20,-20-20,0 0,0 0,20 0,-20 0,20 20,-20-20,1 0,19 0,-20 19,0 0,20-19,-20 0,-20 0,20 20,-20-1,20-19,0 0,0 20,20 0,-20-20,0 0,20 20,0-20,-20 0,20 19,0 1,0-20,-20 0,20 20,0-20,-20 0,0 19,20-19,-20 20,20 0,0-20,-20 0,20 20,0-1,0 1,-20-20,20 0,20 0,-20 0,20 0,0 0,0 0,-20-20,0 20,20 0,-20 0,20-19,0 19,0-20,-20 0,40 20,-20-20,0 1,0 19,0 0,0-20,0 20,0 0,-20-20,40 20,-40 0,20 0,-1 0,1 0,-20 0,20 0,-20 0,20 0,-20 0,40 0,-40 0,20 0,-20 20,40-20,-40 0,40 20,-40-20,20 19,20 1,-20 0,0 0,0-20,-20 19,20-19,-20 20,0-20,20 0,-20 20,20-20,0 19,-20 1,20-20,-20 20,20 0,0-20,-20 19,20-19,-20 20,20 0,-20-1,20-19,-20 0,20 20,-20 0,0-20,20 20,0-20,-20 19,20-19,-20 20,20 0,-20-20,20 19,0-19,-20 0,20 0,-20 0,20 20,0-20,0 0,-20 20,20-20,0 0,-20 0,20 19,-20-19,20 0,-20 0,20 0,0 0,-20 0,20 0,-20 0,20 0,0 0,-20 0,20 0,-20 0,20 0,-20 0,20 0,0 0,-20 0,20 0,0 0,0 0,-20 0,20 0,20 0,-40 0,40 0,-20 0,0 0,0 0,20 0,-20 0,0 0,-20 0,20 0,0 0,0 0,-20 0,20 0,-20 0,20 0,0 0,-20 0,20 0,-20 0,20 0,-20 0,20 0,-20 0,-20-19,20 19,-40-20,20 0,-20-19,20 39,0-20,-20 1,40 19,-40-20,40 0,-20 20,20 0,-20-20,0 20,20 0,-20-19,0-1,0 0,-20 1,40 19,-20-40,0 40,20-20,-20 1,0 19,20-20,0 0,-20 20,20-19,0-1,-20 20,20-20,0 0,-20 20,20-19,0-1,0 0,0 1,0 19,0-20,0 20,0-20,0 0,0 20,0-19,0-1,0 1,0 19,0-19,0 19,0-40,0 40,0-20,0 1,0-1,0 0,0 1,0-1,0 0,0 0,0 1,0 19,0-20,0 0,0 1,0 19,0 0,0-20,0 0,0 20,0-20,0 20,0-19,0 19,0-20,0 0,0 20,0-19,0 19,0 0,0-20,-20 0,20 20,0-20,-20 20,20 0,0-19,-20 19,0 0,20-20,-20 0,20 20,0 0,-20 0,0 0,20-19,0 19,-20 0,20 0,-20-20,20 20,-20 0,0 0,20-20,-20 20,0 0,0 0,20 0,-20 0,20 0,-20 0,0 0,20 0,-20 0,20 0,-20 0,20 0,-20 0,0 0,20 0,-20 0,20 0,-40 0,0 0,0 0,0 0,0 0</inkml:trace>
</inkml:ink>
</file>

<file path=ppt/ink/ink4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9:17.465"/>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0-1,'0'0,"0"0,19 0,-19 19,20 1,-20-20,20 20,-20-20,0 20,20 0,0-20,-20 0,0 19,20-19,-20 20,19-20,1 0,0 0,-20 0,20 20,0-20,0 0,-20 20,19-20,1 0,0 0,-20 0,20 0,0 19,0-19,-1 0,1 0,0 0,-20 20,40 0,-40-20,20 0,-1 0,1 0,0 0,0 0,20 0,-21 0,1 0,20 0,-20 0,0 0,-1 0,1 20,0-20,0 0,-20 0,40 0,-40 0,0-20,39 20,-39 0,0 0,20 0,-20-20,0 20,0-20,20 20,-20-19,0 19,20 0,-20-20,20 20,-20 0,0-20,19 20,-19 0,20-20,0 20,-20 0,0-19,20 19,0-20,0 20,-20 0,19 0,21-20,-40 20,40 0,-40 0,20 0,-20 0,19 0,1 0,-20 0,20 0,0 0,0 0,-20 0,20 0,-20 0,19 0,1 0,0-20,-20 20,20 0,0-20,0 20,19 0,-19 0,0 0,20 0,-21 0,1 0,0 0,-20 0,20 0,-20 0,0 0,-20 0,0 0,-19 0,-21 0,1 0,19 0,-20 0,21 0,19 0,-20 0,40 20,-59-20,39 0,0 20,-20-20,21 20,-21-20,20 0,20 20,-40-1,21-19,-1 20,0-20,-20 20,20-20,1 20,19-1,0-19,-20 0,20 20,0-20,0 20,0-20,0 40,0-40,20 0,-1 19,-19-19,0 20,20 0,-20-20,0 20,40-20,-40 20,20-1,0-19,-1 20,-19-20,20 20,0 0,0 0,0-1,-20-19,20 20,19 0,-39-20,20 0,0 20,-20-20,20 20,-20-20,0 19,20-19,-20 0,19 0,1 20,-20-20,20 0,-20 20,20-20,0 0,-20 0,20 20,-20-20,19 19,-19-19,20 20,0-20,-20 20,20 0,-20-20,0 20,0-1,0 1,20-20,-20 0,0 20,20-20,-20 0,0 20,19-20,-19 20,0-20,20 0,-20 19,0-19,0 0,0 20,0-20,0 20,0 0,0 0,20-20,-20 19,20 1,-20-20,0 20,0-20,20 0,-20 20,0-20,0 20,0-1,-20-19,0 0,20 0,0 0,-20 0,20 20,-20-20,20 0,-39 0,39 0,-20 0,0 0,0 20,0-20,1 0,19 20,-20-20,0 0,0 0,20 0,-20 0,20 0,0 0,-20 0,20 0,-19 0,-1 0,0 0,20 0,-20 0,0 0,20 0,-20 0,20 0,0 0,0 0,0 0,0-20,0 0,0 20,0-20,20 1,-20 19,20 0,-20-20,0 0,0 0,0 20,0-20,0 1,20-1,-20 20,0-20,0 20,20 0,-20 0,0-20,0 20,0-20,20 1,-20 19,19 0,-19-20,0 0,0 0,0 20,0 0,0-20,20 20,-20 0</inkml:trace>
</inkml:ink>
</file>

<file path=ppt/ink/ink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7:23:50.049"/>
    </inkml:context>
    <inkml:brush xml:id="br0">
      <inkml:brushProperty name="width" value="0.05292" units="cm"/>
      <inkml:brushProperty name="height" value="0.05292" units="cm"/>
      <inkml:brushProperty name="fitToCurve" value="1"/>
    </inkml:brush>
  </inkml:definitions>
  <inkml:trace contextRef="#ctx0" brushRef="#br0">2955 4825,'0'0,"0"0,-20 0,0 0,1 0,19 19,-40-19,40 0,-20 0,20 20,-20-20,0 0,20 20,-39-20,39 0,0 0,-20 0,20 0,-20 0,0 20,1-20,19 0,-20 0,20 0,-20 19,0-19,20 20,0-20,0 0,0 20,-20-20,20 0,-19 0,19 20,0-1,-20 1,0-20,0 20,0-20,20 0,-19 0,-1 20,20-20,-20 0,20 0,0 19,-20-19,20 20,0-20,-39 20,39-20,-20 0,20 20,-20-20,20 19,-20-19,20 20,-20 0,20-20,-19 39,-21-39,40 40,-20-40,20 20,-20-20,1 19,19 1,0-20,-20 20,0-20,20 20,-20-1,20-19,-20 20,20-20,0 20,0-20,-19 20,19-1,0 1,-20-20,20 20,0 0,-20-1,20 1,0 0,0 0,0-1,-20-19,20 20,0 0,0 0,0 19,0-39,-20 20,1 0,19-1,0 1,0 0,0 0,0-1,0 1,0 0,0 0,0-1,0 21,-20-20,20 19,-20-19,20-20,0 39,0-19,0 0,0 19,0-19,0 0,0 19,0-39,0 20,0 20,0-40,0 39,0-19,0 0,0-1,0 1,0 0,0 0,0-1,0 1,0 20,0-21,0 1,0 0,0 0,0-1,0 1,0 0,0 0,0 19,0-19,0 19,0-19,0-20,0 40,0-40,0 39,0-39,0 20,20 19,-20-39,0 40,0-40,0 19,20 1,-1 20,-19-40,0 19,0 21,20-20,-20-1,20 1,-20 0,20-20,-20 20,0-20,20 0,-20 19,19 1,-19-20,20 20,-20-20,20 20,0-20,-20 19,20-19,-20 20,19-20,-19 0,40 20,-40-20,20 20,-20-20,20 0,-1 0,-19 19,20-19,-20 0,20 20,0-20,-20 0,20 0,-20 0,19 20,1-20,-20 20,0-20,20 0,-20 0,20 19,0-19,-1 0,-19 0,20 0,-20 0,20 0,0 0,-20 0,20 0,-20 0,19 0,1 0,0 0,-20 0,20 0,-20 0,39 0,-39 0,20 0,-20 0,40 0,-20 0,-1 0,1 0,0-19,20 19,-1 0,-39 0,40-20,-20 0,0 20,19 0,-19 0,0-20,-20 20,39-19,-39 19,20 0,0-20,0 20,0 0,-1-20,21 0,-20 1,0-1,-1 20,1-20,-20 0,20 1,20-1,-21 0,-19 0,40 20,-40-39,20 39,0-20,-1 0,-19 1,20 19,0-40,20 1,-21 19,1-39,20 39,19-59,-19 40,-20-1,19 1,1-1,-20 20,0-19,-1 19,-19-19,20 19,0 0,-20-39,0 59,0-20,20-19,-20 19,0 0,0 0,0 1,0-41,0 41,0-1,0-20,0 1,0 19,0 0,0 1,0-1,0 0,0 0,0 1,0-1,0 20,0-20,0 0,0 1,0 19,0-20,0 0,0 0,0 20,0-39,0 39,0-20,0-19,0 19,0 0,0-19,0 19,0 0,0-19,0-1,0 1,0 19,0 0,0 0,0 1,0 19,0-40,0 40,0-39,0 19,0 20,0-40,0 40,0-19,0-1,0 0,0 0,-20 1,20-1,0 20,0-40,0 40,0-19,0 19,0-20,0 20,0-20,0 0,-20 20,20-19,0 19,0-20,0 0,0 20,-20-20,20 20,0-19,-19 19,19 0,0-20,0 0,0 20,0-20,0 20,-20 0,20-19,0 19,0-20,0 20,-20 0,0-20,20 20,-20 0,20-20,-20 20,20 0,-19 0,-1 0,20-19,-20 19,20-20,-20 20,0 0,20 0,-19 0,-1 0,0 0,20 0,-20 0,20 0,-20 0,1 0,-1 0,20 0,-20 0,0 0,0 0,20 0,-19 0,-1 0,0 0,20 0,-20 0,-19 0,19 0,0 0,-20 0,21 0,-1 0,20 0,-20 0,20 0,-20 0,0 0,20 0,-19 0,19 0,-20 0,20 0,-20 0,0 0,20 0,0 0,-20 0,20 0,-19 0,-1 0,20 0,-20 0,20 0,-20 0,20 0,-20 0,1 0,19 0,-20 0,20 0,-20 0,0 0,20 0,-20 0,20 0,0 20</inkml:trace>
  <inkml:trace contextRef="#ctx0" brushRef="#br0" timeOffset="23184">242 1230,'0'-20,"0"20,0 0,0-19,20 19,-20-20,0 20,0-20,19 0,-19 1,20-1,0 0,-20 0,0-19,20 19,-20 0,0-19,20 19,-20 0,0-19,19 39,-19-20,20 20,-20-39,0 39,0-20,0 20,20 0,-20-20,20 1,-20 19,0-20,20 20,-1-20,-19 20,20-20,-20 20,20-39,0 39,-20 0,20-20,-20 20,19-20,1 20,-20-19,20 19,-20 0,20-20,-20 20,20-20,-1 20,-19 0,0-20,20 20,-20 0,0 0,0-19,0-1,20 20,0 0,-20-20,0 20,20-20,-1 1,1 19,0-20,-20 20,20 0,0-20,-20 0,19 20,1 0,-20-19,20 19,-20 0,20-20,-20 20,20-20,-20 20,20 0,-20-20,19 20,-19 0,20 0,0-19,-20-1,20 20,-20-20,20 20,-1 0,-19 0,0-20,20 20,-20-19,20 19,0 0,-20-20,0 20,0 0,20 0,-20 0,19-20,1 20,0-20,-20 20,40 0,-40-19,0 19,19 0,1-20,0 20,0 0,-20-20,20 0,-1 20,1-19,0 19,0 0,0 0,-1 0,1 0,-20 0,20 0,0 0,-20 0,20 0,-20 0,19 0,1 0,-20 0,20 0,-20 0,20 0,0 0,-1 0,1 0,-20 0,20 0,0 0,0 0,-20 0,19 0,1 0,-20 0,20 0,-20 0,40 0,-40 0,20 0,-20 0,19 0,1 0,0 0,-20 0,20 0,0 0,-20 0,19 0,-19 0,20 0,-20 0,0 0,20 0,0 0,0 0,-20 0,19 0,1 19,-20-19,0 20,20-20,-20 0,20 0,0 20,-20-20,19 0,1 0,-20 20,20-20,-20 0,20 19,-20-19,20 20,-1-20,-19 0,20 20,-20-20,20 20,0-20,-20 19,20-19,-20 20,19-20,-19 20,20 0,0-20,0 39,-20-39,20 20,-20 0,19-1,1-19,-20 20,0 0,20 0,-20-20,0 19,20-19,0 40,-20-40,0 0,19 20,-19-1,20 1,0-20,-20 20,0 0,20-1,-20-19,39 20,-39 0,20 0,-20-1,20 1,-20 20,20-40,0 0,-20 39,0-39,19 0,-19 20,0-20,0 20,20-1,-20 1,0 0,20-20,-20 19,20-19,-20 20,0 0,0-20,20 20,-20-1,0 1,0 0,0 0,0-1,0 21,20-20,-1 19,-19 1,0-40,20 19,-20 1,0 0,0-20,0 20,0-20,20 19,-20 1,0-20,0 20,0-20,0 20,20-1,-20 1,0-20,0 0,0 20,0 0,20-20,-20 19,19-19,-19 0,0 20,0-20,0 20,0 0,0-20,0 19,20-19,-20 40,0-20,0-1,0 1,0 0,0 0,0 19,20-39,0 40,-20-21,0 1,0 0,0 19,0-19,0 0,20 0,-20-1,0 1,0-20,0 20,19 0,-19-20,0 19,0-19,0 20,0-20,0 40,0-40,0 19,0 1,0 0,20 0,-20-20,0 39,0-39,0 40,0-21,0-19,0 40,0-40,0 20,0-1,0 21,0-20,0-1,0-19,0 20,0 0,0 19,0-19,0-20,0 40,0-21,0 1,0 0,20 0,-20 19,0-39,0 20,20 19,-20-39,0 40,0-20,0-1,0 1,0-20,0 40,0-40,20 39,-20-39,0 20,0 19,0-39,0 40,0-40,0 20,0-1,0 1,0 0,0 19,0-39,0 40,0-20,0-1,0 1,0 20,0-1,0-19,0 19,19-39,-19 20,0 20,0-21,0 1,0-20,0 20,0-20,0 39,0-39,0 20,0 0,0 0,0-20,0 19,-19-19,19 20,0-20,0 20,0 0,-20-20,20 19,0-19,-20 0,20 20,0 0,0-20,0 20,-20-20,0 0,20 19,0 1,-19-20,19 20,-20-20,0 0,20 20,0-1,-20-19,0 40,1-40,19 0,-20 20,0-20,0 0,20 19,0-19,-20 20,1-20,-1 0,20 0,-20 0,0 0,20 0,-20 0,20 0,-20 0,1 0,-1 0,0 0,0 20,20-20,-20 0,1 0,19 0,-40 0,40 0,-40 0,40 0,-19 0,-1 0,0 0,20 0,-20 0,-19 0,19 0,0 0,0-20,0 20,20 0,-19 0,-21 0,20 0,0 0,20 0,-19 0,-1 0,0-20,0 20,0 0,1 0,19 0,-20 0,20 0,-40 0,40 0,-20 0,20 0,-19 0,-1 0,20 0,-20 0,20 0,-40-19,40 19,0 0,-19 0,-1 0,0 0,20 0,-20 0,0 0,20 0,-19 0,19 0,-20 0,20 0,-20 0,0 0,20-20,-20 20,20 0,-20 0,1-20,19 20,0-20,-20 20,0 0,0-19,0-1,20 20,-19 0,-1 0,20-20,-20 20,20 0,-20 0,20 0,-20 0,1-20,19 20,-20 0,20-19,-20-1,0 20,0-20,1 0,-1 20,0 0,0-19,0 19,20 0,-19 0,-1-20,20 20,-20 0,20 0,-20 0,0-20,20 20,-19 0,19-20,-20 20,20-19,0 19,-20 0,0 0,20 0,-20 0,20 0,-39-20,39 20,-20 0,20-20,-20 20,0 0,20 0,-19 0,19-20,-20 20,20 0,0 0,-20 0,0-19,20 19,-20 0,20 0,-19-20,-1 20,20 0,-20 0,20 0,-20 0,20-20,-20 20,0 0,20 0,0-20,-19 20,19 0,-20 0,0-19,20 19,0-20,-20 20,20 0,-20 0,20-20,-19 20,-1 0,20-20,-20 20,20 0,0-19,-20 19,0-20,20 20,-19-20,19 20,-20 0,0-20,0 1,20 19,-20-20,20 20,-19 0,19-20,0 20,0-20,0 20,-20-19,20 19,0-20,0 20,-20-20,20 0,0 20,0-19,-20 19,0-40,20 40,0-20,0 20,0-19,0-1,-19 20,19 0,0-20,0 20,0-20,-20 20,0-19,20-1,-20 20,20-20,0 20,-20-39,20 39,0-20,-19 0,19 0,0 20,0-19,0 19,0-20,0 0,0 20,-20-20,20 20,0-19,0 19,-20 0,0-40,20 40,0 0,0-20,-20 1,20-1,0 20,0-20,0 0,-19 20,19-19,-20 19,20 0,0-20,0 20,0 0,0-20,0 0,-20 20,20 0,0 0,0-19,0 19,-20 0,20-20,0 20,0-20,0 0,-20 20,20 0,0-19,-19 19,19-20,-20 0,20 20,0-20,0 20,-20 0,20-19,-20 19,20-20,0 20,0-20,0 20,-20-20,20 20,0-19,0 19,0-20,-19 0,19 0,0 1,0 19,0-20,0 20,-20-20,20 0,0 1,-20 19,20-20,0 20,0-20,0 0,0 20,0-19,0-1,0 20,0-20,0 20,0-39,0 39,0-20,0 20,0-20,-20 20,20-20,0 20,0-19,0 19,0-20,0 20,0-20,0 0,0 20,0-19,0-1,0 0,0 20,0-20,0 20,0-19,0 19,0-20,0 20,0-20,0 20,0-20,0 20,0-19,0-1,0 20,0-20,0 20,0-20,20 20,-20 0,20-19,-20-1,0 20,0-20,20 20,-20-20,0 20,19-19,-19 19,0-20,20 20,0 0,-20-20,20 20,-20 0,0-20,0 1,20 19,-20 0,19 0,-19 0,0-20,0 20,20 0,-20 0,20 0,-20-20,0 20,0-20,20 20,0 0,-20-19,0 19,19 0,-19 0,0 0,20 0,0 0,-20-20,0 20</inkml:trace>
</inkml:ink>
</file>

<file path=ppt/ink/ink5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9:29:22.099"/>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1944 1177,'0'0,"0"0,-20 0,20 0,0-20,-20 20,20 0,-20-19,0 19,20-20,-19 20,19 0,-20-19,0-1,20 20,-20-20,20 20,0-19,-20-1,1 20,19 0,-20 0,20-20,-20 20,20 0,0-19,-20 19,0 0,20 0,-19 0,19-20,-20 20,0-20,20 20,-20 0,0 0,0-19,20 19,-19 0,-1 0,0 0,0 0,20 0,-39 0,39 0,-20 0,20 0,-20 0,0 0,20 0,-20 0,1 19,-1-19,20 20,-20-20,20 0,-40 0,40 0,-20 0,20 0,-19 20,-1-20,0 0,20 0,-20 0,0 0,20 0,0 19,-19 1,19-20,0 20,-20-20,0 0,20 19,0-19,0 0,-20 20,20 0,0-20,-20 19,20-19,-19 20,19-20,-20 39,20-39,-20 20,0-20,0 0,20 19,0-19,-20 20,1-20,19 20,-20-20,20 0,-20 0,0 0,0 0,20 0,-39 0,19 0,20 0,-20 0,0 0,20 0,-19 0,19 0,-40 0,40 0,-20 0,0 0,0 0,1 0,19 0,-20 0,0-20,20 20,0 0,-20-20,20 20,-20-39,1 39,-1-20,0 20,20-19,0-1,-40 1,40 19,-19-20,-1 20,0-20,20 20,0-19,-20-1,0 0,0 1,20-1,-39 20,39-20,-20 1,20-1,-20 20,0-39,1 39,19-20,-20 1,20 19,-20-20,20 20,-20-20,20 1,0 19,-20-20,0 0,20 1,-19 19,19 0,0-20,0 20,0-20,0 20,-20-19,0-1,20 20,0-20,0 20,0-19,0-1,0 20,20 0,0 0,-1 0,1 0,40 0,-40 0,39 0,-19 0,-21 0,41 0,-40 0,19 0,-19 0,20 0,-20 0,-1 0,1 0,-20 0,20 0,0 0,-20 0,20 0,-1 0,1 0,-20 0,20 0,-20 0,20 0,0 0,-20 0,20 0,-20 0,19 0,-19 0,20 0,0 0,-20 0,20 0,-20 0,0 0,20 0,-1-19,-19 19,0-20,20 20,-20-20,0 20,0-19,0 19,0-20,0 20,0-20,0 1,0 19,0-20,20 20,-20 0,0-39,0 19,20 1,-20-1,0 20,0-20,0 1,0 19,0-20,0 20,0-20,0 20,0-19,-20 19,20-20,0 20,-20 0,20-20,0 20,-20 0,20-19,-19 19,19-20,-20 20,20-20,-20 20,20-19,-20 19,0 0,1-20,19 20,-20 0,0 0,20 0,-20-19,0 19,0 0,20 0,-19 0,19 0,-20 0,0-20,20 0,-20 20,20 0,-20 0,20 0,-19-19,-1 19,20 0,20 19,-20-19,19 0,1 0,0 0,0 40,0-40,-20 0,19 0,-19 0,20 0,-20 19,20-19,0 0,-20 20,40-20,-40 0,19 0,-19 0,20 19,-20-19,20 20,0-20,-20 20,20-20,-20 0,19 19,1-19,-20 0,20 20,0 0,0-20,-20 19,19-19,-19 20,20-20,-20 0</inkml:trace>
</inkml:ink>
</file>

<file path=ppt/ink/ink5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8:29:22.558"/>
    </inkml:context>
    <inkml:brush xml:id="br0">
      <inkml:brushProperty name="width" value="0.05292" units="cm"/>
      <inkml:brushProperty name="height" value="0.05292" units="cm"/>
      <inkml:brushProperty name="fitToCurve" value="1"/>
    </inkml:brush>
  </inkml:definitions>
  <inkml:trace contextRef="#ctx0" brushRef="#br0">755 0,'-20'0,"20"0,-20 0,20 0,-20 0,1 0,19 0,-20 0,20 0,0 0,-20 0,20 0,-20 0,0 0,20 0,-19 0,19 0,-20 0,0 0,20 20,0-20,-20 0,20 19,0-19,-19 0,19 0,0 0,-20 0,0 0,20 20,0-20,-20 20,20-20,0 0,0 20,0-1,-19-19,-1 0,20 0,0 20,-20-20,20 20,0-20,0 0,-20 19,20-19,0 0,-20 20,1-20,19 0,-20 20,20-20,-20 20,0-1,20-19,-19 0,19 20,0-20,-20 39,0-39,20 20,0-20,0 20,-20 0,20-20,0 19,0-19,-19 20,19 0,0-20,0 20,0-20,-20 19,0-19,20 20,0 0,0-20,0 19,0-19,0 20,0-20,0 20,0 0,-20-20,20 19,0-19,0 20,0 0,-20-20,20 19,0-19,0 40,0-40,0 20,0-20,0 19,0-19,0 20,0 0,0-20,0 20,0-20,0 19,-19 1,19-20,0 20,0-20,0 19,-20-19,20 0,0 20,0 0,0-20,0 20,0-20,0 19,0 1,0-20,0 20,0-20,-20 19,20-19,0 20,0 0,0-20,0 20,0-20,0 19,0 1,0-20,0 20,0-20,0 20,0-20,0 19,0 1,-20-20,20 20,0-20,0 19,0 1,0-20,0 20,0-20,0 20,0-20,0 19,0 1,0-20,0 20,0-20,0 19,0 1,0-20,0 20,0-20,0 20,0-20,0 19,0 1,0-20,0 0,0 20,20-20,-20 0,0 20,0-1,0-19,0 20,0-20,20 0,-20 20,0-20,20 0,-20 19,0-19,0 20,0-20,19 0,-19 20,0-20,0 0,20 0,-20 20,20-20,-20 19,0 1,0-20,0 20,0-20,20 0,-20 19,0-19,20 0,-20 0,0 0,19 0,-19 0,20 0,-20 20,20-20,-20 0,20 0,-20 0,0 0,19 0,1 0,-20 0,20 20,-20-20,20 0,-20 0,19 0,1 0,-20 0,20 0,-20 0,20 0,-20 0,20 0,-1 0,-19 0,20 0,-20 0,20 0,0 0,-20 0,19 0,-19 0,20 0,-20 0,20 0,0 0,-20 0,19 0,-19 0,40 0,-40 0,20 0,0 0,-1 0,-19 0,20 0,-20 0,20 0,0-20,-20 20,19-20,1 20,0 0,-20 0,20 0,-20-19,19 19,-19 0,20-20,0 20,-20 0,20 0,-20-20,20 1,-1 19,-19 0,20-20,-20 20,40 0,-40 0,19-20,1 0,0 20,-20-19,20 19,-20-20,19 20,-19-20,20 1,-20 19,20-20,0 20,0-20,-20 0,19 20,-19-19,20-1,-20 0,20 0,0 1,-1-21,-19 40,20-39,-20 19,20 0,-20-19,39 19,-39-39,40-20,-20 40,0 19,-20-39,39 19,-19 21,-20-21,20-19,-1 39,-19-19,0-1,20 40,-20-39,0 39,0-20,0 1,0-1,0 0,0 20,0-20,0 1,0 19,0-20,0 0,0 1,0 19,-20 0,20-20,0 20,0-20,-19 20,-1-20,20 1,0 19,-20 0,20-40,-20 40,1 0,19-20,-20 20,0 0,0 0,0-19,20 19,-19-20,-1 20,0-20,20 20,-20-19,1 19,-1 0,0-20,20 0,-20 20,20 0,-19 0,19 0,-20-20,0 20,20 0,-20-19,20-1,-20 20,1 0,-1 0,0 0,0 0,20 0,-19 0,19 0,-40 0,40-20,0 20,0 0,-20 0,20-19,0 19,-19 0,-1 0,20-20,-20 20,20-20,0 20,-20 0,20-20,-20 20,1 0,19 0,-20 0,20 0,-20 0,0 0,20 0,0 0,0-19,0-1,-19 20</inkml:trace>
</inkml:ink>
</file>

<file path=ppt/ink/ink5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8:29:30.311"/>
    </inkml:context>
    <inkml:brush xml:id="br0">
      <inkml:brushProperty name="width" value="0.05292" units="cm"/>
      <inkml:brushProperty name="height" value="0.05292" units="cm"/>
      <inkml:brushProperty name="fitToCurve" value="1"/>
    </inkml:brush>
  </inkml:definitions>
  <inkml:trace contextRef="#ctx0" brushRef="#br0">388 363,'0'0,"0"-19,19 19,-19-20,19 20,-19 0,20-20,-1 1,-19 19,20 0,-20-20,38 20,-18 0,-1-20,-19 20,19-19,-19 19,20 0,-20-20,19 20,1-20,-20 20,19-19,0 19,1 0,-1 0,20-20,-20 0,1 20,-1 0,0-19,1 19,-1 0,1-20,-1 20,-19-20,19 20,1 0,-20-19,19 19,-19 0,19 0,1 0,-1 0,-19 0,20 0,-20 0,0-20,19 20,0 0,-19 0,20 0,-20-20,38 20,-18 0,-20 0,39 0,-20 0,0 0,1 0,-1 0,0 0,1 0,-1 0,1 0,-20 0,19 0,0 0,-19 0,20 0,-20 0,19 0,1 0,-20 0,19 0,-19 0,19 0,-19 0,0 0,20 0,-1 0,-19 0,19 0,-19 0,20 20,-1-20,-19 0,20 0,-20 0,19 0,-19 0,0 20,19-20,-19 0,20 0,-20 19,0-19,19 0,-19 0,19 20,-19 0,0-20,0 0,20 0,-1 0,-19 0,0 19,20-19,-20 0,0 0,0 20,19 0,0-20,-19 0,0 19,20-19,-20 0,0 0,0 20,0-20,19 0,-19 20,0-1,0-19,0 0,0 20,19-20,-19 0,20 20,-20-1,0-19,0 20,0-20,0 0,19 0,-19 20,0-20,0 19,0 1,0-20,0 0,0 20,0-20,0 19,0-19,0 20,0 0,20-20,-20 0,0 19,0-19,19 40,-19-40,0 19,0 1,0 0,0-1,39 1,-39 0,0-1,0-19,0 20,0 0,0-20,0 19,0 1,0-20,0 20,0-20,19 0,-19 19,0 1,0-20,0 20,0-20,0 19,0-19,0 20,0 0,0-20,0 19,0-19,0 20,20 0,-20-20,0 19,0-19,0 20,0-20,19 20,-19-1,0-19,0 20,0-20,0 20,0-1,0-19,0 20,0-20,0 20,0-20,0 19,0 1,0-20,0 20,0-20,0 19,0 1,0 0,0-1,0 1,0 0,0-20,0 39,0-39,0 20,0-20,0 19,0 1,0-20,0 20,0-20,0 19,0 1,0-20,0 20,0-20,0 19,0-19,0 20,0 0,0-20,0 19,0 1,-19 0,19-1,0-19,0 20,0 0,0-20,0 19,0-19,0 0,0 40,0-40,0 19,0-19,0 20,0-20,0 20,-20-1,20-19,0 20,0-20,0 20,-19-1,19-19,-20 20,20-20,0 20,-19-20,19 19,0 1,0-20,0 20,-19-20,19 19,0 1,0-20,-20 20,20-20,0 19,-19-19,19 0,0 20,-20 0,20-20,0 19,-19-19,0 20,19 0,-20-20,20 19,-19-19,0 20,19-20,0 20,-20-1,20-19,-19 20,19-20,-20 0,20 20,-19-1,19-19,-19 0,19 20,-20-20,1 0,19 20,-19-20,19 19,-20-19,1 0,19 0,-20 20,20-20,-19 0,19 0,-39 20,39-20,-19 0,19 0,-19 0,-1 19,20-19,-19 0,-1 20,1-20,0 0,-1 0,20 0,-19 0,19 0,-20 0,1 0,0 0,19 0,-20 0,20 0,-19 0,0 0,19 0,-20 0,20 20,-39-20,39 0,-19 0,0 0,-1 0,20 0,-19 0,0 19,-1-19,20 0,-19 0,19 0,-20 0,20 0,-19 0,0 0,19 0,-20 0,20 0,-19 0,0 0,19 0,-20 0,1 0,-1 0,20 0,-19 0,19 0,-19 0,19 0,-20 0,1 0,19 0,-20 0,1 0,0 0,19 0,-20 0,20 0,-38 0,38 0,-20 0,20 0,-19-19,-1 19,20 0,-19 0,19-20,0 20,-19 0,19 0,0-20,-20 20,1 0,19-19,-19 19,19 0,-20 0,20-20,0 20,-19 0,19-20,-20 20,20 0,-19 0,19-19,0-1,0 20,-19 0,-1-20,20 20,0-19,-19-1,19 20,0 0,-19-20,-1 1,20-1,0 20,-19-20,19 20,-20-19,20-1,0 20,0-20,-19 20,19 0,-19 0,19 0,-20-19,20 19,0-20,-19 0,19 20,-20-19,20 19,-19 0,19-20,0 20,0-20,-19 1,19 19,0-20,-20 20,1-39,19 39,0-20,0 20,0-20,-19 1,19 19,0-20,0 20,-20-39,1 39,19 0,0-20,0 0,0 1,0 19,0-20,0 20,0-20,0 1,0 19,0-20,0 20,0-20,0 20,0-19,0-1,0 20,0-20,0 20,0-19,0-1,0 20,0-20,0 1,0-1,0 20,0-20,0 1,0 19,0-20,0 0,0 20,0-19,0-1,0 0,0-19,0 39,0-20,0 20,0-19,0-1,0 20,0-20,0 1,0-1,0 20,0-20,0 1,0-1,0 0,0 1,0-1,0 0,0 1,0-1,0 0,0 1,0-1,0 20,0-20,0 1,0 19,0-20,0 20,0-20,0 1,0 19,0-20,0 20,0-20,0 20,0-19,0-1,0 20,0-20,0 20,0 0,0-19,19 19,-19-20,0 20,0-20,20 20,-20 0,0 0,19-39,0 39,-19-20,0 20,0 0,20 0,-20-19,0 19,0 0,19-20,-19 20,0-20,19 20,1 0,-20 0,19-19,-19 19,0 0,20-20,-1 20,0 0,-19-20,0 20,20 0,-1 0,-19 0,20 0,-20 0,0-19,19 19,-19 0,0 0,0 0,19 0,1 0</inkml:trace>
</inkml:ink>
</file>

<file path=ppt/ink/ink5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8:29:39.236"/>
    </inkml:context>
    <inkml:brush xml:id="br0">
      <inkml:brushProperty name="width" value="0.05292" units="cm"/>
      <inkml:brushProperty name="height" value="0.05292" units="cm"/>
      <inkml:brushProperty name="fitToCurve" value="1"/>
    </inkml:brush>
  </inkml:definitions>
  <inkml:trace contextRef="#ctx0" brushRef="#br0">754 42,'0'0,"0"0,0 0,-19 0,19 0,-20 0,20 0,-20 0,0 0,20 0,-20 0,20 0,0 0,-19 0,19 0,-20 0,0 0,20 0,-20 0,20 0,-39 0,19 0,20 0,-20 20,1-20,19 0,0 0,-20 0,20 0,-20 0,0 0,20 0,-19 19,19-19,-20 0,20 0,-20 20,0-20,20 0,-20 0,20 20,-19-20,19 0,-20 0,20 19,-20-19,20 0,-39 20,39-20,-20 20,20-20,0 0,-20 0,20 0,0 19,-20-19,1 20,19-20,-20 0,20 20,0-20,0 19,-20-19,0 0,20 20,-20-20,20 20,0-20,0 19,0-19,-19 20,19-20,0 20,-20-1,20-19,0 20,0-20,0 20,0-20,0 19,0 1,0-20,0 20,0-20,0 19,0 1,0-20,0 20,0-20,0 19,0-19,0 20,0 0,0-20,0 19,-20-19,20 20,0 0,0-1,0-19,0 20,0 0,0-20,0 19,20-19,-20 20,20-20,-20 0,0 20,0-1,0-19,19 20,-19-20,0 0,0 20,0-1,20-19,-20 20,0-20,20 20,-20-20,20 0,-20 19,0 1,20-20,-20 0,19 0,-19 20,20-20,-20 0,0 0,20 0,-20 0,0 19,20-19,-20 20,19-20,-19 0,0 0,20 0,-20 20,20-20,-20 0,0 0,0 19,20-19,-20 0,19 0,-19 20,20-20,-20 20,0-20,0 0,20 0,0 0,0 0,-20 0,19 0,1 0,-20 0,20 0,-20 0,20 0,-20 0,19 0,1 0,-20 0,20 0,-20 0,20 0,-1 0,-19 0,20 0,-20 0,20 0,0 0,-1 0,-19 0,20 0,-20 0,20 0,0 0,-20 0,20 0,-20 0,19 19,-19-19,20 0,0 0,-20 0,20 0,-20 0,19 0,1 0,-20 0,20 0,-20 0,20 0,-20 0,19 0,1 0,-20 0,20 0,-20 0,20 0,0 0,-20 0,19 0,-19-19,40 19,-40 0,20-20,-20 20,19 0,1 0,-20 0,0-20,20 20,-20 0,20 0,-20 0,19 0,1-19,-20 19,20 0,-20 0,0 0,20 0,0-20,-20 20,19-20,-19 20,20 0,-20-19,20 19,0 0,-20-20,0 20,19 0,-19-20,20 20,0-19,-20 19,20-20,-20 20,19-20,-19 1,20 19,-20-20,20 20,-20 0,0-20,0 1,20 19,-20-20,0 20,19-20,-19 20,20-19,-20-1,0 20,0-20,0 20,0-19,0-1,0 0,20 20,-20-19,0 19,0-20,0 0,0 20,0-19,0 19,0-20,0 20,0-20,0 20,0-19,0 19,0 0,0-20,0 20,-20-20,20 1,0 19,0-20,0 20,-20 0,20-20,0 1,0 19,0 0,0-20,-19 20,19 0,0-20,-20 20,0 0,20-19,0-1,-20 20,20 0,0-20,-19 20,19 0,0-19,-20-1,0 20,20 0,-20 0,20-20,0 20,0-19,-19 19,-1 0,20 0,-20 0,20 0,0-20,0 0,-20 20,20 0,-19 0,19 0,-20 0,20 0,0-19,-20 19,20 0,0 0,-20 0,20-20,-20 20,20 0,0-20,-19 20,19 0,0 0,-20 0,20 0,0-19,-20 19,0 0,20 0,-19 0,19 0,-40 0,40 0,0-20,-20 20,20 0,-19 0,-1 0,20 0,-20-20,20 20,-20 0,20 0,-20 0,1 0,19 0,0-19,-20 19,20 0,-20 0,0 0,20 0,-19 0,19 0,-20 0,20 0,-20 0,0 0,20 0,-19 0,-1 0</inkml:trace>
</inkml:ink>
</file>

<file path=ppt/ink/ink5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7:52:19.204"/>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437 0,'0'0,"-19"0,-1 0,20 0,-19 19,19-19,-20 0,20 19,-19-19,-1 0,20 0,-19 0,19 0,-20 19,1-19,19 19,-20-19,20 0,-19 0,19 0,-20 0,20 19,0-19,-20 0,20 0,0 19,0 0,-19-19,19 0,0 19,-20-19,20 0,-19 19,19-19,0 0,-20 20,20-1,0-19,0 19,-19-19,19 0,0 19,-20-19,20 19,-19-19,19 19,0-19,-20 19,20-19,0 19,0 0,0-19,0 0,0 38,0-38,0 19,0-19,-19 0,19 20,0-1,0-19,0 19,0-19,0 19,0 0,0 0,0-19,0 19,0 0,0 0,0-19,0 19,0-19,0 19,0 0,0-19,0 20,0-20,0 19,0-19,0 38,0-38,19 19,-19-19,0 38,0-38,20 19,-20 0,0-19,19 0,-19 19,0 0,20-19,-20 19,0 0,0-19,19 0,-19 20,0-20,0 19,20-19,-1 0,-19 0,0 19,20-19,-20 0,19 0,-19 19,20 0,-20-19,20 0,-20 19,0-19,19 0,-19 0,20 0,-1 0,-19 0,20 0,-20 0,19 0,1 0,-20 0,19 0,-19 0,20 0,-20 0,19 0,1 0,-20 0,19 0,1 0,-1 0,-19 0,20 0,-20 0,0 0,20 0,-1 0,-19 0,20 0,-20 0,19 0,-19 0,20-19,-1 19,-19-19,0 19,20 0,-20-19,19 19,1 0,-20 0,19 0,-19-19,20 0,-20 19,19 0,1-20,-20 20,20-19,-20 19,19-19,1 0,-20 19,0-19,19 19,-19-38,20 38,-1-19,-19 0,20 0,-20 19,0-19,19 0,1 19,-20-19,0 19,0-20,0 1,0 19,19-19,-19 19,0-19,0 19,0-19,0 0,0 19,0-19,0 19,0-19,0 0,0 19,0 0,0-19,0 19,0-19,0 19,0-19,0-1,0 20,0-19,0 19,0-19,0 0,0 19,-19-19,19 19,0-19,-20 19,20 0,0-19,0 0,0 19,0-19,-19 19,19 0,0 0,0-19,-20 0,20 19,0-19,-19 19,19 0,-20 0,20-20,0 20,-19-19,19 19,0-19,-20 19,1 0,19 0,-20 0,20-19,0 19,-20 0,20 0,-19 0,19-19,-20 19,20 0,0 0,-19 0,19 0,-20 0,1-19,19 19,-20 0,20-19,0 19,-19 0,19 0,0 0,-20 0,1 0,19 0,0-19,-20 19,20 0,0 0,-19 0,-1 0,20-19,0 19,-20 0,20 0,0-19,-19 19,19 0,-20 0</inkml:trace>
</inkml:ink>
</file>

<file path=ppt/ink/ink5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8:08:12.678"/>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1390 22,'0'0,"0"0,-19 0,19 0,-20 0,20 0,-20 0,0 0,20 0,-20 0,1 0,-1 0,20 0,-20 0,20 0,-20 0,1 0,-1 0,0 0,0 0,1 0,19 0,-40 0,40 0,-20 0,20 0,-20 0,1 0,-1 0,20 0,-20 0,0 19,1-19,-1 20,0-20,20 0,-20 0,0 0,1 0,19 20,-20-20,0 0,20 0,-20 0,20 0,-19 0,-1 20,0-20,20 20,-20-20,20 0,-19 0,-1 19,20-19,-20 0,20 20,-20 0,0-20,20 0,-19 20,19-20,-20 19,20-19,-20 40,0-40,20 0,-19 20,19-20,0 39,-20-39,0 20,0 0,20-20,-19 20,-1-1,20 1,-40 0,40 0,0-20,-20 20,20-20,0 19,-19-19,-1 20,0 0,20 0,-20-1,-19 21,39-20,-40 19,20 1,1-20,-1-1,20 1,-20 20,0-20,20-20,-19 19,19 1,0 0,0 0,-20 19,20-19,0 20,0-21,0 1,-20 0,20 19,0-19,0 0,0 0,-20 0,20-1,0 1,0 0,0 19,0-39,0 20,0 20,0-40,0 39,0-19,0-20,0 40,0-20,0-1,0 21,0-20,0-1,0 1,0 0,0 0,0 19,0-19,0 0,0 0,0-1,0 1,0 20,0-20,20-1,-20 1,0 0,0 0,0 19,0-39,0 40,0-20,0-1,0 1,0 0,0 0,0 19,0-19,0 0,0 19,0-19,0 20,40-21,-40 1,0 20,0-20,19-20,1 19,-20 21,20-20,-20-1,0 21,20-20,-20 0,0 19,0-19,19 0,1-1,-20 1,0 0,20 0,-20 0,0-20,40 19,-40 1,0-20,19 20,-19-20,20 20,0 0,-20-20,20 19,-20-19,19 20,1-20,-20 0,20 20,-20 0,20-20,-20 19,20-19,-1 0,1 20,-20 0,40-20,-40 20,19-20,21 0,-40 0,39 0,-19 20,0-20,-20 19,20-19,-20 0,20 0,-1 0,1 0,0 0,0 0,-1 0,1 20,-20-20,20 0,0 0,-1 20,1-20,-20 0,40 0,-40 0,20 0,-20 0,39 0,-39 0,20 0,0 0,-1 0,21 0,-40 20,20-20,0 0,-1 0,1 0,-20 0,20 0,0 0,-1 0,-19 0,20 0,0 0,0 0,-20 0,19 0,1 0,0 0,0 0,0 0,-1 0,1 0,0 0,0 0,-1 0,1 0,0 0,0 0,-20 0,39 0,-39 0,20 0,-20 0,20 0,-20 0,20 0,-1 0,-19 0,20 0,-20 0,20 0,0 0,19-20,-39 20,20 0,0 0,0 0,-20 0,19 0,21 0,-40 0,39 0,-39-20,20 20,20 0,-40 0,39 0,-39 0,20 0,-20-20,20 20,0 0,-1 0,-19 0,20 0,-20 0,20 0,0 0,-1-19,1 19,20-20,-20 0,-1 20,1-20,-20 20,40-20,-40 20,19-19,1 19,-20-20,20 20,-20-20,20 0,-1 20,1-19,0-21,0 40,0-20,19-19,-19 19,19 0,-39 0,20 20,0-39,20 39,-40-20,19 0,-19 0,40 1,-40 19,20-20,-1 0,1 0,0 0,-20 1,20-1,-1 0,-19 20,20-20,-20 1,20-1,-20 20,20-20,-20 20,0-40,0 40,20-19,-20 19,0-20,19 0,-19 0,0 20,0-39,20 39,-20-20,0 20,20-40,0 21,-20-1,0 0,0 0,0 1,0 19,0-20,0 0,0 20,0-20,0-19,19 39,-19-20,0 0,0 0,0 1,0-1,0 0,0 0,0 0,0-19,0 19,0 0,0-19,0 19,0 0,0 0,0-19,0-1,0 21,0-21,0 0,0 21,0-21,0 40,0-20,0 0,0 1,-19-21,19 20,0 1,0-1,0 0,0 0,0-19,0 19,0 0,0 20,0-20,-20 1,20-1,0 0,0 0,0 0,0 20,-20-39,20 39,-20-20,20-19,0 39,0-20,0 20,0-20,0 0,0 20,-19-20,19 20,0-19,-20-1,20 20,-20-20,20 20,0-39,0 39,-20-20,20 20,0-20,0 20,-20-20,20 0,-19 1,19 19,0-40,0 40,0 0,-20-20,20 20,-20-19,20-1,-20 0,20 20,-19 0,19-20,0 0,-20 20,20 0,0-19,-20 19,20-20,0 0,-20 20,20 0,0-20,-19 20,19 0,0-19,0-1,-20 20,0-20,20 20,-20 0,20-20,0 20,0 0,-20 0,20-39,0 39,0 0,-19 0,-1 0,20-20,0 20,-20 0,20-20,-20 20,20-20,-19 20,19 0,-20 0,20 0,0 0,-20-19,20 19,-40 0,40 0,0 0,-19 0,19 0,-20 0,0-20,0 20,20-20,-19 20,-1 0,20 0,-20 0,0 0,1-20,19 20,-20 0,20 0,0 0,-20-20,20 20,-20 0,0 0,1 0,19 0,-20 0,0 0,0 0,20 0,-19 0,-1 0,0 0,20 0,-20 0,1 0,-1 0,20 0,-20 0,0 0,20 0,-20 0,20 0,-19 0,19 0,-20 0,0 0,20 0,-20 0,20 0,-19 0,-1 0,20 0,-20 0,20 0,-20 0,20 0,-20 0,1 0,19 0,-20 0,20 0,0-19,-20 19,0 0,20 0,-19 0,19-20,-20 20,20 0,-20 0,0 0,20 0,-19 0,19 0,-20 0,0 0</inkml:trace>
</inkml:ink>
</file>

<file path=ppt/ink/ink5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8:08:19.0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5016 591,'0'-20,"0"0,0 0,0 0,0 20,0-19,0-1,0 0,0 0,0 0,0 1,0-1,0-20,-20 40,20-20,0 20,0-39,0 39,-20-20,20 0,-40 20,40-20,0 20,0 0,-19-19,19 19,-20 0,0-20,20 20,-20-20,20 20,-20-20,0 20,1-19,19-1,-20 20,0-20,0 20,0 0,1-20,-1 0,0 20,-20 0,21 0,-1 0,-20 0,20 0,1 0,-1-19,-20 19,20 0,1 0,-41 0,1 0,19 0,-19 0,19 0,20 0,-19 0,-1 0,0 0,21 0,-41 0,21 0,-1 0,20 0,-19 0,19 0,-20 0,1 0,19 0,0 0,-20 0,1 19,-1-19,1 20,-1 0,20-20,-19 20,-1 0,0-1,1-19,-1 20,-19 0,39 0,-20-1,1 21,19-40,-20 20,-19 0,59-20,-40 39,-19-39,39 20,-20 0,1 0,-21 19,21-19,-1 0,-19-20,19 20,1 19,-1-39,0 40,21-40,-21 20,-20-1,60 1,-39 0,-40 20,39-21,20-19,-19 40,-1-20,0 0,1-1,19 1,-20 20,21-40,-21 39,0-19,21 20,-21-20,20 19,-19 21,-1-41,20 1,-19 20,-1-1,20-19,-20 20,21-20,-21 39,20-39,-19 39,-21-19,40-20,-19 39,19-39,-20 39,21-19,-21-1,0 21,1-1,19-39,0 39,-19-39,19 20,-20 19,20-39,-19 19,-1 41,1-61,19 41,-40-1,60-19,-20-1,-19-19,-1 20,20-1,-19 21,19-40,0 19,0 1,1-1,19 1,-20-20,-20 19,40 1,-39 0,19-1,20 40,-40-39,20 0,1 19,-1 40,-20-59,40 19,-20-19,1 19,-1-39,20 19,0 21,-20-21,0-19,20 20,-20-1,20-19,0 20,0 19,-19 20,19-59,0 39,0-19,-20 0,20 19,0 0,0 1,-20 19,20-20,0 21,0-21,0 20,0 0,0 20,0 0,0-39,0-1,0 20,0-19,0 19,0 0,20-39,-20 19,0 0,20-19,-20 19,0 1,19-21,-19 1,0 19,0 1,40-21,-20 1,0 0,-1-1,1 1,0 19,0-19,-20-1,39 21,-19-40,-20 39,40 0,-20-19,-20 0,39-1,1 21,-20-21,19 1,-19-1,-20 1,40-1,-40 1,19 0,21-21,-20 1,0 0,-1 20,21-1,-20 1,0-1,0-19,39 40,-59-41,20 21,19 0,-39-21,60 21,-40 0,39-1,-19 1,-1-20,-19 39,20-19,-21-21,1 21,20-20,-20 19,-20-39,19 20,21 0,-20 20,19-21,-19 1,0 20,0-40,39 39,-19-19,-20 20,19-40,-39 20,40-20,0 19,-21 1,21 0,0-20,-21 20,1-20,0 20,20-20,-1 0,-19 19,39-19,-19 20,19-20,-39 0,20 0,-20 0,39 20,-19-20,-40 0,39 0,-19 20,20-20,-1 20,1-20,0 0,-1 19,21 1,19-20,-40 20,1-20,39 0,0 0,40 20,-59-20,-1 0,0 0,-19 0,0 0,-20 0,-1 0,1 0,0 0,39 0,-59 20,20-20,20 0,-20 0,-1 0,21 0,-20 0,0 0,-1 0,21 0,-20 0,19 0,-19 0,0 0,20 0,-40 0,19 0,1 0,0-20,-20 20,20 0,19 0,-19-40,0 40,39-20,-19 20,-20-19,39-21,-19 40,-20 0,19 0,1 0,-20-20,0 20,-1-20,1 20,0 0,0 0,0 0,-1-19,1 19,20 0,-40-20,20 20,39-40,-39 40,0-20,19 1,-19-1,20 0,-21 20,21-40,0 21,-40 19,39-20,-19 0,-20 20,20-20,0 0,0 1,-20 19,19-20,1 0,0 0,0 0,0 20,-1-39,1 19,20 0,-20 0,-1-19,21 39,-20-40,0 20,19 1,-19-21,-20 40,20-20,19-19,-19 19,0 20,0-40,0 20,-1 1,1 19,0-20,0 0,-20 20,20-20,-1 20,1-20,0 1,-20 19,20-20,0 0,-1 0,-19 0,20 20,-20-19,20 19,-20-20,20 20,-20-20,20 20,0-20,-1-19,-19 39,20-20,0 20,0-40,0 40,-1-39,1 19,-20 20,40 0,-40-20,20 20,-1 0,-19-20,0 20,20 0,-20 0,0 0,20 0,-20-20,20 20,0-19,-20 19,19 0,-19 0,0-20,20 20,0 0,-20 0,0-20,20 20,-20 0,39-20,-39 0,40 1,-40 19,20-20,0 0,-1 20,1 0,0-20,-20 20,20 0,-20 0,0-19,20 19,-20 0,19 0,1 0,-20-20,20 0,0 20,0 0,-20 0,0 0,0 0,19 0,-19 0,20 0,0-20,-20 20,20-20,-20 20,40-19,-40 19,19-20,1 20,0 0,0-20,0 20,-1 0,1 0,-20-20,20 20,-20 0,20-20,0 1,19 19,-39-20,20 0,0 20,0 0,-1-20,-19 0,40 1,-40 19,20-20,-20 20,39-20,-39 0,20 0,0 1,-20-1,40 0,-40 20,19-20,-19 20,40-20,-40 1,20-1,0 0,-20 0,39 0,-39 1,40-1,-40 20,20-40,-1 40,-19-20,20 1,0-1,0-20,-20 40,39-39,-19 39,-20-40,40 40,-40-40,20 21,-20-21,20 20,-1 0,-19 1,0-1,20-20,-20 40,20-39,-20 39,20-20,-20-20,0 20,0-19,20-1,-20 20,0 1,0-21,19 20,-19 0,0-39,0 39,20 0,-20-19,20 19,-20-39,0 39,0 0,0 0,0-19,0 19,0-20,0 21,0-21,0 20,0-19,0 19,0-20,0 20,0 1,0-21,0 20,0 0,0-19,0 19,0 0,0-19,0 19,0 0,0 0,0 0,0 1,0-21,0 20,0 0,0-19,0 19,0 0,0 20,-20-20,20-19,0 39,0-40,0 40,-20-20,20-19,0 39,0-40,0 40,-19-20,19 20,-20-39,20 39,0-20,-20 20,20 0,0-20,0 0,0 20,0-19,0 19,0-20,-20 20,20-20,0 0,0 20,0-20,-20 20,20-19,-19-1,19 20,-20-40,0 20,0 1,0 19,20-40,-39 40,39-20,-20 20,20-20,-40 20,20-19,1-1,-1 20,0 0,0-20,0 0,1 20,-1-19,0 19,20-20,-40 20,40-20,-39 20,19-20,0 20,-19-20,39 20,-40-19,20-1,-19 20,19 0,0 0,0-20,-19 20,19-20,0 0,-20 1,21 19,-21 0,20-20,-19 0,-1 0,20 0,0 20,-19-19,19 19,0-20,20 20,-40-20,40 20,-19-20,-1 20,0-20,0 20,0-19,1 19,19 0,-20 0,0-20,20 20,0-20,-20 20,20 0,-39-20,39 20,-20 0,20-20,-20 20,0-19,20-1,-39 20,39 0,-40-20,40-20,-59 21,39-41,-20 40,-19-19,-1 39,60 0,-39-40,19 20,0 1,20 19,-20-20,20 20,-39-20,39 0,-20 20,0-20,20 1,-20 19,20-20,0 20,-20-20,1 20,19 0,0-20,-20 0,20 20,0 0,0-19,0 19,-20 0,20 0,-20-20,0 20,20-20,0 20,0 0,0-20,0 20,-19-20,19 20,0-39,0 39,-20 0,20-20,-20 20,20 0,0-20,-20 0,20 20,0 0,0-19,-20 19,20-20,0 0,0 20,-19-20,-1 20,20-20,0 20,0 0,-20-19,20-1,0 20,0 0,0-20,-20 0,20 0,-20 1,20-1,0 0,-19 20,19-40,0 40,0-19,0-1,0 0,0 20,-20-20,20 1,0-1,-20-20,20 40,0-20,0 1,0-1,0 20,0-40,0 40,0-20,0 1,0-1,0 20,0-20,0 20,0-20,0 0,0 1,0-21,0 20,0 0,0 1,0-1,0 0,0-20,0 40,0-39,0 39,0-20,0-20,0 40,0-19,0 19,0-20,0 0,0 20,0-20,0 20,0-20,0 20,0-19,0-1,0 20,0-20,0 20,-20-20,20 0,0 20,0-19,-20 19,20-20,0 20,0 0,0-20,0 0,0 20,0-20,0 20,0-19,0-1,-19 0,19 20,0-20,0 0,0 20,0-19,0 19,0 0,0-20,-20 20,20 0,0-20,0 20,0-20,0 20,0-20,-20 20,0-19,20-1,0 20,0-20,0 20,0 0,0-20,0 20,-20 0,20-20,0 1,0 19</inkml:trace>
</inkml:ink>
</file>

<file path=ppt/ink/ink57.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7:47:04.517"/>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427 0,'0'0,"0"0,-19 0,-1 0,20 0,-19 0,19 0,-19 0,19 0,-19 0,19 0,-19 0,19 20,-20-20,20 20,-19-20,0 0,19 0,0 19,-19-19,19 0,0 0,-20 0,20 20,0-20,-19 0,19 20,-19-20,19 20,0-20,0 0,-19 0,19 19,-19-19,-1 20,20 0,0-20,-19 20,19-20,-19 19,19-19,0 20,0 0,0-20,-19 20,19-20,-20 19,20 1,0-20,0 20,-19-20,19 20,0-20,0 19,0 1,0-20,0 20,0-20,0 20,0-1,0-19,0 20,0-20,0 40,0-40,0 0,0 0,0 19,0-19,0 20,0 0,0 0,0-20,0 19,0-19,0 20,0 0,0-20,0 19,0-19,0 20,0-20,0 20,0 0,0-20,0 19,0-19,0 20,0 0,0-20,0 20,0-20,0 19,0-19,0 20,0 0,0-20,0 20,0-20,0 19,0 1,0-20,0 20,0-20,0 20,0-20,0 19,0 1,0 0,0-20,0 20,0-20,0 19,0-19,0 20,0-20,0 0,0 20,19-20,-19 20,20-20,-20 19,0-19,19 0,-19 0,0 20,19-20,-19 0,0 20,19-20,1 0,-20 0,0 0,19 0,-19 20,0-20,19 0,0 0,-19 0,19 0,-19 0,20 0,-20 0,19 0,0 0,-19 0,19 0,-19 0,20 0,-1 0,-19 0,0 0,19 0,-19 0,0 0,19 0,-19 0,19 0,1 0,-20-20,19 20,-19 0,0-20,19 20,0 0,-19 0,19 0,-19 0,0-20,20 20,-20 0,0 0,19 0,0 0,-19-19,0 19,0 0,19 0,1-20,-1 20,-19-20,19 20,-19 0,0 0,0-20,0 20,19-19,0-1,-19 20,0 0,0-20,20 20,-20 0,0-20,0 1,0 19,19-20,-19 20,0 0,0-20,0 20,0-20,0 1,19 19,-19 0,0-20,0 20,0-40,0 40,19 0,-19-19,0-1,0 0,0 20,0-20,0 20,0-19,0-1,0 20,0-20,0 20,0-20,0 20,0-19,0-1,0 20,0-20,0 20,0-19,0-1,0 0,0 20,0-20,-19 20,19 0,0-19,0-1,0 20,0 0,0-20,0 20,0-20,0 1,-19 19,19-20,0 20,0-20,0 20,0-20,0 1,0 19,0-20,0 20,0-20,0 20,0-20,0 20,0-19,-19 19,19 0,0-20,0 20,0-20,0 0,0 20,-20 0,20-19,-19 19,19 0,0 0,0-20,-19 20,19-20,0 20,0 0,0-20,-19 20,0 0,19 0,-20 0,20-19,0 19,0 0,0-20,-19 20,19-20,0 20,-19 0,0 0,19-20,0 20,0 0,0 0,0-19,-20 19,20-20,0 20,-19 0,0 0,19 0,0 0</inkml:trace>
</inkml:ink>
</file>

<file path=ppt/ink/ink58.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7:47:20.055"/>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0 0</inkml:trace>
</inkml:ink>
</file>

<file path=ppt/ink/ink5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7:47:20.523"/>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1805 27,'0'-20,"-20"20,20 0,-20 0,0 0,20 0,-19 0,-1 20,0-20,20 0,-20 0,20 0,0 19,-19-19,-1 0,20 0,-20 0,20 20,-20-20,1 0,19 0,-20 20,20-20,-20 19,20-19,0 0,-20 20,1-20,19 0,-20 20,20-20,-20 19,0-19,20 0,-19 20,19-20,-20 20,20-20,0 0,-20 0,20 19,-20 1,20-20,-19 20,19-20,-20 0,20 20,-20-1,20-19,-20 20,20-20,0 20,0-20,-19 0,19 19,0-19,0 0,0 20,0-20,0 20,0-1,0 1,0-20,0 20,0-20,0 20,0-1,0-19,0 20,0-20,0 20,0-20,0 0,0 19,0 1,0-20,0 20,0-20,0 19,19-19,1 20,-20 0,0-20,0 0,20 0,-20 20,20-20,-20 0,19 0,1 0,-20 0,20 0,-20 0,20 0,-1 0,-19 0,20 0,-20 19,0-19,20 0,-20 0,20 0,-1 0,-19 0,20 0,-20 0,20 0,-20 0,20 0,-1 0,-19 0,20 0,-20 0,0 0,20 0,0 0,-20 0,19 0,-19 0,20 0,-20 0,20 0,0 0,-20 0,19 0,-19 20,20-20,-20 0,20 0,0 0,-20 0,0 0,20 0,-1 0,-19 0,20 0,0 0,0 0,-20 0,19 0,1 0,0 0,-20 0,20 0,-20 0,19 0,-19 0,20 0,0 0,-20 0,20 0,-20 0,19 0,1 0,0 0,-20 0,39 0,-39 0,20 0,-20 0,20 0,0 0,-1 0,-19 0,40 0,-40 0,20-20,-20 20,19 0,-19-19,20 19,-20 0,20 0,-20-20,0 20,20 0,-20-20,19 0,-19 20,20-19,-20 19,20 0,-20-20,0 0,0 20,20-19,-20 19,19-20,-19 20,0-20,0 1,0 19,0-20,20 20,-20-20,0 0,0 20,0-19,0 19,0-20,0 20,0-20,0 1,0 19,0-20,0 20,0-20,0 1,0-1,0 20,0-20,0 0,0 20,0 0,-20-19,1-1,19 0,0 20,-20 0,20-19,0 19,0 0,0-20,0 20,-20 0,0 0,20 0,-19 0,19-20,0 1,0 19,-20 0,0 0,20-20,-20 20,20 0,-19 0,19 0,0-20,-40 20,40-19,-20 19,1 0,-1 0,0 0,20 0,0 0,-39 0,39 0,-20 0,20-20,-20 20,0 0,20 0,-19 0,19 0,-20 0,0 0,20 0,-20 0,20 0,-19 0,19 0,-20 0,0 0,20 0,-20 0,20 0,-19 0,-1 0,20 0,-20 0,20 0,-20 0,20 0,0 0,-19 0,19 20,-20-20,0 0,20 0,-40 0,21 0</inkml:trace>
  <inkml:trace contextRef="#ctx0" brushRef="#br0" timeOffset="4118">718 952,'0'-19,"0"19,0-40,0 40,0 0,0 0,0-19,-20 19,1-20,19 0,-20 20,0 0,0 0,20-20,-19 20,19 0,-20 0,0 0,0 0,20 0,-19 0,-1 0,20 0,-20 0,0 0,1 0,-1 0,20 0,-40 0,40 0,-20 0,-19 0,39 0,-40 0,21 0,19 0,-40 0,40 0,-20 0,20 0,-19 0,-1 0,20 0,-20 0,20 0,-20 0,1 0,19 20,-20 0,20-20,-20 20,20-20,0 19,-20-19,20 20,0 0,0-20,-19 19,19-19,0 20,0 0,0-20,0 19,0-19,0 20,-20-20,20 20,0 0,0-20,0 19,0 1,0 0,0-1,0-19,0 20,0 0,0-1,0 1,0 0,0-20,0 39,0-39,0 20,20-20,-1 20,-19-20,20 19,-20 1,20 0,0-1,-1 1,1 0,0 0,0-1,-1 1,1 0,0-1,-20 1,0-20,20 20,-1-20,1 19,-20 1,20-20,-20 0,0 20,0-20,20 20,-20-20,19 19,1-19,-20 0,20 0,-20 20,20-20,0 0,-20 20,19-20,-19 0,20 0,-20 19,0 1,40-20,-40 0,19 0,-19 20,0-20,0 0,20 0,0 19,-20-19,20 20,-20 0,19-20,1 0,-20 0,0 20,20-20,0 0,-20 19,19-19,-19 20,20-20,-20 0,20 0,0 0,-20 20,19-20,-19 0,20 0,-20 19,0-19,20 0,0 0,-20 20,0 0,19-20,-19 0,20 0,-20 0,0 19,20-19,0 0,-20 0,19 0,-19 0,20 0,0 0,-20 0,20 20,-1-20,1 0,-20 0,20 0,-20 0,20 0,-20 20,20-20,-1 0,-19 0,20 0,0 0,0 0,-20 0,19 0,-19 0,20 0,0 0,-20 0,20 0,-20 0,19 0,-19 0,20 0,0-20,0 20,-20 0,0 0,0 0,0-20,19 20,1-19,-20-1,20 20,-20 0,0-20,20 20,-20-19,19 19,-19-20,20 20,-20-20,0 20,0-19,0 19,20-20,-20 0,0 20,0-20,0 20,0-19,0 19,0-20,0 0,0 20,0-19,0 19,0-20,0 20,0-20,0 1,0 19,0-20,0 20,0-20,0 20,0-20,0 20,0-19,0 19,0-20,0 20,-20 0,20-20,0 1,-20 19,20-20,0 20,0-20,0 20,0-19,-19 19,19-20,0 20,-20 0,20-20,0 20,0-20,0 1,0 19,0-20,0 20,-20-20,20 1,-20 19,20-20,0 20,-19 0,19-20,0 20,0 0,-20-19,0 19,20 0,-20 0,20-20,0 20,-19 0,19-20,0 20,-20 0,0-20,20 20,-20-19,20 19,-19-20,-1 20,20 0,0-20,0 20,-20 0,20 0,-20-19,1 19,-1 0,20-20,0 0,-20 20,20-19,-20 19,0-20,20 20,-19 0,19 0,0 0,-20 0,0 0,20-20,0 20,-20 0,20 0,0 0,-19-20,19 1,-20 19,20 0,0 0,-20-20,20 20,-20 0,20-20,-19 20,19 0,-20 0,20-19,0 19,0-20,-20 20,20 0,0 0,0-20,-20 20,20 0,-19 0,19 0,0 0,-20 0,20-19,0 19,-20-20,20 20,0 0,-20 0,20 0,-19 0,19-20,0 20,-20 0,20 0,-20 0,-19 0</inkml:trace>
</inkml:ink>
</file>

<file path=ppt/ink/ink6.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7:23:55.293"/>
    </inkml:context>
    <inkml:brush xml:id="br0">
      <inkml:brushProperty name="width" value="0.05292" units="cm"/>
      <inkml:brushProperty name="height" value="0.05292" units="cm"/>
      <inkml:brushProperty name="fitToCurve" value="1"/>
    </inkml:brush>
  </inkml:definitions>
  <inkml:trace contextRef="#ctx0" brushRef="#br0">2404 653,'0'0,"-20"20,0-20,20 0,0 19,-19-19,19 0,-20 0,0 20,0 0,20-20,-20 20,0-20,20 0,-19 0,-1 0,0 20,20-1,0-19,-20 0,20 20,-20-20,20 0,-20 0,0 0,20 20,-19-20,19 0,-20 20,0-1,20-19,-20 20,20-20,-40 20,40-20,-19 20,19-20,-20 0,20 20,-20-20,0 0,0 39,20-39,-20 20,1 0,-1-20,20 19,-40 1,40 0,-40-20,40 20,0 0,-19-1,-21-19,40 0,-40 0,40 0,-20 0,20 20,-19 0,19-20,-40 20,40-20,-40 19,20 1,0-20,20 20,-19 0,19-20,-40 0,40 20,-20-20,20 0,-20 0,0 19,1 1,-1-20,0 0,20 0,-40 20,40-20,-20 0,-19 20,39-1,-40-19,20 0,0 0,-19 20,39 0,-40-20,40 20,-40 0,40-20,-20 19,-19-19,19 0,-20 0,40 20,-20 0,1-20,-1 20,0-20,0 0,20 20,-40-20,21 0,-1 19,0 1,0 0,0 0,20-20,-39 19,39-19,-40 20,40 0,-20-20,0 20,0 0,20 19,-20-19,20-20,-19 20,-1-1,-20 1,40-20,-20 20,-19-20,39 40,0-40,-40 19,40 1,-20-20,20 20,-20 0,0-1,20-19,-19 20,19-20,0 20,0 0,-20 0,20-1,0 1,0 0,-20 0,20-1,-20 1,20 0,0-20,0 20,0 19,-20-39,20 20,-20 0,20 0,0-20,0 39,0-39,0 20,-19 0,19-20,0 20,-20-1,20 1,0 0,-20-20,20 39,0-19,0-20,0 40,0-40,0 20,0-1,-20 1,20 0,0 0,0-20,0 19,0 1,0 0,0-20,-20 20,20-20,-20 20,20-20,0 19,0 1,0-20,0 20,0-20,0 39,0-39,0 20,0 0,-20 0,20 0,0-20,0 19,0 1,0 0,0 0,0-1,0-19,0 20,0 0,0 0,0-20,0 20,0-20,0 19,0 1,0 0,0-20,0 20,0-20,0 19,0 1,0-20,0 20,0-20,0 20,0 0,20-20,-20 19,20-19,-20 20,0-20,0 20,0 0,0-20,0 19,0-19,20 40,-20-40,0 20,20-20,-20 20,20-20,-20 19,0 1,20-20,-20 0,0 0,19 0,1 20,-20 0,20-20,-20 19,20-19,-20 0,20 40,-20-40,20 0,-20 20,19 0,-19-1,20-19,-20 20,20-20,-20 20,20 0,-20-20,20 19,0-19,-20 0,19 20,-19 0,20-20,0 20,-20-20,20 20,-20-20,0 0,20 19,0-19,-20 20,0-20,19 0,-19 20,20-20,-20 0,0 20,20-20,0 19,-20-19,20 0,-20 20,20-20,0 0,-20 0,19 20,-19-20,20 0,0 0,-20 20,20-20,-20 0,20 0,-20 0,20 0,-1 0,-19 0,20 0,-20 0,20 20,0-20,0 0,-20 0,20 0,-1 19,-19-19,20 0,0 0,0 0,-20 0,20 20,0-20,-1 0,-19 20,20-20,-20 0,20 0,-20 0,40 0,-40 20,20-20,-20 0,20 0,-1 20,-19-20,20 0,0 19,0-19,0 0,0 20,-1-20,-19 0,20 20,0-20,-20 0,20 0,20 0,-40 0,19 0,-19 0,0 0,20 0,0 0,0 0,0 0,19 0,-19 0,0 0,0 0,20 0,-20 0,-1 0,41 0,-20 0,-1 0,-19 0,20-20,-20 20,-1 0,1 0,0 0,0 0,20 0,-1 0,-39 0,40 0,-20 0,0 0,-1-20,1 20,20 0,-40 0,20 0,0 0,0 0,19-19,-19 19,20 0,-20-20,39 20,-39 0,0 0,19 0,1 0,-40 0,40 0,19 0,-39 0,0 0,20 0,-1 0,-39-20,40 20,0 0,-20 0,-1 0,41 0,-40 0,0 0,19-20,1 20,-20 0,0 0,19 0,-19-20,0 20,20 0,-20 0,19-19,-19 19,0 0,0-20,0 20,-1 0,1-20,0 20,0 0,0-20,0 20,19-20,-19 20,0-19,0 19,0 0,19-20,-39 20,20-20,0 20,0 0,0-20,0 20,19-19,1 19,-20-20,19 0,-19 20,20-20,-20 0,0 1,19-1,-19 0,20 20,-40-20,39 1,1-21,-40 40,40-40,0 40,-40-19,39-1,-19 20,0-40,0 1,19 19,-39-20,20 21,0-1,20 0,-40 20,20-39,-1 19,-19 0,40 20,-40-40,40 40,-20-39,-20 39,19-20,-19 20,40-20,-20 1,-20 19,0-40,0 40,20-20,-20 20,0-39,0 39,0-40,0 20,20 20,-20-19,20-1,-1-20,-19 40,0 0,20-20,-20 20,0-19,20-1,-20 20,20-20,-20 20,0-20,0 1,20-1,-20 0,0 0,39-19,-19 39,-20-40,20 20,-20 1,20-1,0 0,0-39,-1 59,1-20,-20 0,20 0,-20 1,20-1,0 20,-20-20,20 0,-20 0,19 1,-19-1,20 20,-20-20,20 20,-20-20,0 1,0-1,0 20,20-20,-20 0,0 0,0 1,0-1,0 0,0 0,0 20,0-19,0 19,0-40,0 40,20-20,-20 20,0-39,0 39,0-20,0-20,0 21,0-1,0 0,0 0,0 0,0 20,0-19,0 19,0-20,0 0,0 20,-20-20,20 1,0-1,0 0,0 0,0-19,0-1,-20 20,20 1,0-21,0 20,0 0,0 1,0-1,0 0,0 0,0 0,0 20,0-19,0 19,0-20,0 20,0 0,0-20,0 0,0 20,0-19,0 19,0-40,0 40,0-20,0 0,-20 1,20-1,-20 0,20 0,0 20,0-19,0-1,0 20,0-20,-19 20,19-20,0 0,-20 20,20 0,0-19,0 19,0 0,0-20,0 20,0-20,0 0,0 20,-20-19,20 19,0 0,-20-20,20 0,0 20,0-20,-20 0,0 1,20-1,0 20,-19-20,19 0,-20 20,20 0,0 0,0-19,-20-1,20 0,0 20,-20-20,20 20,0-20,-20 1,20 19,-20-20,20 20,0-20,0 20,-19-20,19 1,0 19,0-20,-20 20,0-20,20 0,0 20,0-20,0 20,-20 0,20-19,0 19,-20-20,20 0,-20 20,20 0,-19-20,19 20,0-19,-20-1,20 20,-20 0,0-20,20 20,0-20,-20 20,20 0,0 0,-20-20,20 1,0 19,-20 0,1-20,19 20,0 0,0-20,-20 20,20-20,-20 20,0 0,20-19,0 19,0 0,-20-20,20 20,0-20,-20 20,20-20,0 20,0-20,-19 20,19 0,-20-19,20 19,0-20,-20 20,20-20,0 20,-20 0,0 0,20-20,0 20,-20 0,1-19,19 19,-20 0,0-20,20 20,-40 0,40 0,-20-20,1 20,-1 0,-20 0,40 0,-40 0,1-20,-1 20,0 0,1 0,19 0,-20 0,20 20,0-20,-19 0,19 0,0 0,0 0,20 0,-39 20,39-20,-20 20,20-20,-20 0,0 0,0 0,0 0,0 0,20 19,-19-19,-1 0,20 20,-20-20,20 0,-20 0,20 0,-20 0,0 20,20-20,-19 0,-1 20,0-20,0 19,0-19,0 20,1-20,-1 0,0 0,0 0,0 0,0 0,-19 20,39-20,-20 0,-20 0,40 0,-20 20,0-20,1 0,19 0,-20 20,0-20,0 0,0 0,0 0,20 19,-19 1,-21-20,40 0,-20 0,20 0,-40 0,40 0,-19 20,-1-20,0 0,20 0,-40 0,40 0,-20 20,20-20,-19 0,19 19,-20-19,0 20,20-20,-20 0,20 0,-20 20,0-20,20 0,0 20,-20-20,20 20,-19-1,19-19,-20 20,0-20,20 0,0 20,0 0,-20-20,20 0,0 19,-20-19,0 20,20-20,-19 20,19-20,0 20,-20-20,20 20,0-20,-20 19,20 1,0-20,-20 0,20 20,0-20,-20 0,20 20,0-20,0 19,-20-19,1 0,19 0,-20 20,-40-20</inkml:trace>
</inkml:ink>
</file>

<file path=ppt/ink/ink60.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7:47:30.429"/>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637 0,'0'0,"-20"0,20 0,-39 0,39 0,-20 0,0 0,0 0,0 0,0 0,1 20,-21-20,20 0,0 0,-19 0,39 0,-20 0,20 0,-20 0,0 0,20 0,-20 0,20 0,-20 20,0-20,1 0,19 0,0 19,-40-19,40 20,0-20,-20 0,20 20,-20-20,0 20,20-20,-19 20,19-1,0-19,0 20,-20-20,20 0,0 0,-20 20,20-20,-20 0,20 40,0-40,0 20,-20-20,20 39,0-39,0 20,0-20,0 20,0 0,0-20,0 20,0-20,0 19,0 1,0-20,0 20,0-20,0 20,0-20,0 20,0 0,0-20,0 19,0-19,0 20,0 0,0-20,0 0,0 20,20-20,-20 39,20-39,-20 20,0 0,0 0,0 0,20 0,-20-1,20-19,-20 20,19 0,-19-20,0 20,20-20,-20 20,0-20,20 0,-20 20,0-20,20 19,0-19,-20 0,20 20,-20-20,19 0,1 20,-20-20,20 0,-20 20,40-20,-40 20,20-20,-20 0,20 0,-20 20,19-20,-19 19,20-19,-20 0,20 0,-20 0,0 20,20-20,0 0,-20 0,20 0,-1 20,1-20,0 0,-20 0,40 0,-40 20,39-20,-19 20,0-20,40 0,-40 0,-1 0,21 0,-20 0,-20 0,20 0,0 0,-1 0,1 0,0 0,-20 0,20 0,0 0,0 0,19 0,-39 19,20-19,0 0,0 0,0 0,-20 0,39 0,-39 0,20 0,-20 0,20 0,0 0,-20 0,20 0,-20 0,20 0,-20 0,19 0,1 0,-20 0,20 0,0 0,0 0,-20 0,20 0,0 0,-1 0,-19 0,20 0,-20 0,20 0,0 0,-20 0,20 0,19 0,-39 20,20-20,20 0,-40 0,40 0,-40 0,20 0,-1 0,1 0,-20 0,20 0,-20 0,0 0,0-20,20 20,0 0,-20 0,0-19,0 19,20 0,-20-20,0 20,0 0,0-20,0 0,19 20,-19-20,0 20,0-19,0-1,0 20,0-20,0 20,0-20,0 20,0-20,0 0,0 20,0-19,-19 19,19 0,0-20,0 0,0 20,0 0,0-20,0 20,-20 0,20-20,-20 20,20 0,0-20,0 1,-20 19,20 0,0-20,0 20,-20 0,20-20,0 0,-20 20,20-20,0 20,-19-20,19 20,-20-19,20 19,-20-20,0 20,0-20,20 0,0 20,-20 0,20 0,0-20,-20 20,20 0,0-19,-19-1,-1 20,20-20,-20 20,20-20,0 20,-20 0,0 0,20-20,0 0,-20 20,20 0,0-19,0 19,-19-20,19 20,0-20,-20 20,0-20,20 20,0-20,-20 20,20-20,-20 20,0-19,20 19,0 0,-20-20,20 20,0 0,-39-20,39 20,0-20,-20 20,0-20,0 20,0 0,20-20,-19 20,19 0,-20 0,20 0,0 0,0-19,-20 19,20-20,-20 0,0 20,20 0,-20-20,20 20,-39 0,39 0,-20 0,20 0,0 0,-20 0,0-20,20 20,0 0,-20 0,20 0,-20 0,20 0,-19 0,19-19,-20 19,20 0,-20 0,20 0,-20 0,0 0,20 0,-20 0,20 0,-19 0,19 0,0-20,-20 20,0 0,20 0,-20 0,20 0,-20 0,0 0,20 0,0 0,-20 0,20 0</inkml:trace>
</inkml:ink>
</file>

<file path=ppt/ink/ink61.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7:46:20.213"/>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3140 1211,'0'0,"0"0,-19 0,19 0,-20 20,20-20,-40 40,21-21,-1 21,0-40,20 20,-20 0,1-1,19-19,-20 20,20-20,0 0,-20 20,0-20,20 0,-19 20,19-20,-20 0,0 20,20-20,0 19,-20 1,20 0,-19-20,-1 20,20 0,-20-20,0 19,1-19,19 20,-20 0,20-20,-20 0,20 20,-19-20,-1 20,20 0,-40-20,40 19,-19-19,-1 40,0-40,0 20,1 0,-1-1,0 1,20-20,-20 20,1-20,-1 20,20 0,-20-20,20 19,-39 1,39 0,-40-20,40 20,-20-20,1 20,-1-1,20 1,-39 0,39-20,-20 20,0 0,0 19,1-39,-21 40,20-20,-19 19,19-39,-19 40,19-40,0 40,0-21,-19 21,19-40,0 40,1-21,-1 1,-19 0,19 20,0-20,0-1,1 1,19-20,-20 40,20-40,-40 20,40-1,-39 1,39-20,-20 40,0-20,1-1,-1 21,-20-20,21 19,-21-19,20 20,1-40,-1 40,0-40,1 39,-21-39,40 40,-20-40,1 39,-1-39,0 0,20 40,0-40,0 20,-20-20,1 39,-1-19,20 0,-20-20,0 20,1 0,19-20,-20 20,20-1,-40 1,40 0,-19 0,19-20,0 20,-20-20,0 39,20-39,-20 20,20 0,-39 0,39-20,-20 39,20-39,-39 20,39 0,-40 0,21-1,19 1,-40 20,1-20,19 19,-20-19,21 20,-21-20,40 19,-20-39,1 20,-1 0,0 19,20-39,0 0,0 20,0 0,0 0,-20 0,1-20,19 19,-20 1,0 0,1 0,19 0,-40 19,40-39,-20 20,1 20,19-20,-20-1,0 1,20 20,0-40,-20 20,20-1,-39 1,39 20,0-40,-20 20,0 19,20-19,0 0,-19 0,19 0,0-1,-20 1,20 0,0-20,0 40,-20-21,20 1,-20 0,20 0,-19 0,19-1,0 1,0-20,-20 40,20-40,0 39,0-19,0 0,0 0,0 20,0-21,0 21,0-20,-20 39,20 1,0-21,-19 1,19-1,0 21,0-20,0-1,0 1,0-1,0 21,0-21,0-19,0 20,0-1,0 21,0-40,0 19,0 1,0 0,0 19,0-19,0-1,0-19,0 40,0-21,0 1,0-20,0 19,0 21,0-41,0 21,0-20,0 19,0-19,0 0,0 20,0-20,0-1,0 1,19-20,-19 40,0-40,0 39,0-19,20 0,-20 0,0 19,20-19,-20 20,19-20,1 19,-20-19,20 20,0-1,-20 1,19 0,1-21,-20 21,40 0,-40-21,39 21,-39-20,20 19,-20-19,39 0,-39 40,20-60,-20 19,20 21,0-20,-20 19,19-19,1 0,19 20,-19-21,0 1,-20 0,39 20,-39-40,40 39,-40-19,20 0,-1 0,1 0,20-1,-40 1,0 0,19 0,-19 0,40-1,-40 1,39 0,-39-20,20 20,20 0,-40-1,19 1,-19 0,0-20,0 20,40 0,-40-1,39 1,-19 20,0-40,-1 40,1-40,0 39,0-39,-20 20,19 0,1-20,0 20,-20-20,20 19,-20-19,0 20,19 0,1-20,0 0,0 20,-20-20,19 20,-19-1,20-19,0 20,0-20,-1 20,1 0,0 0,-1-1,21-19,-40 20,20 0,-1-20,1 0,-20 20,20 0,0-20,-1 20,1-20,-20 0,20 19,0 1,-1-20,1 20,-20-20,40 0,-21 20,1 0,0-20,0 19,-1-19,1 20,0-20,-1 0,1 0,0 0,0 0,-1 0,1 20,0-20,19 0,-39 0,40 20,-20-20,19 0,-19 0,19 0,-19 20,20-20,-21 0,40 0,-39 0,0 0,19 0,1 0,-20 0,-1 0,21 0,-20 0,-1 0,21 0,-40 0,20 0,-1 0,1 0,-20 0,20 0,0 0,-1 0,-19 0,20 0,-20 0,20 0,-1 0,1 0,-20 0,40 0,-40 0,19 0,1 0,0 0,0 0,-20 0,39 0,-19 0,0 0,19 0,-19 0,0-20,19 20,-19 0,0 0,-1 0,1 0,0 0,-20-20,19 20,1 0,0 0,-20 0,20-20,-1 20,1 0,-20 0,20-20,0 20,-1-19,1-1,-20 0,40 20,-1-20,-19 0,0 1,-1-1,1 20,-20 0,40-20,-40 20,19-20,1-20,19 40,-39-39,40 19,19 0,-19 0,-1-19,-39 19,20 20,-20-20,39 20,-39-20,20 20,0-19,0-1,-1-20,1 40,0-20,19-19,-39 39,40-20,-21 0,1 0,0 0,19-19,-19 19,20-39,-1 39,-19-20,0 40,19-39,-39 39,40-20,-40-20,19 40,1-39,20 19,-21 0,21-40,-21 21,1 39,0-20,19-20,-19 21,20-21,-21 20,-19-19,20 19,0 0,0 0,-1-19,1 19,0 0,0 0,-1-20,1 21,0-1,-20 0,20-20,-1 21,-19-1,20-20,0 20,-1-19,1 19,-20 0,20-19,-20 39,20-40,-20 20,0 0,0-19,19 19,1 0,-20 0,0 0,0-19,0-21,20 1,-20 19,0 1,0 19,0-40,0 21,0 19,0 0,0-19,0-1,0 20,0-19,0-1,0 0,0 1,0-1,0-19,0-1,0 1,0 19,0-19,0-1,0 1,0 19,0-19,20-1,-1 21,-19-1,0 1,0-1,0-20,0 21,0-1,0 20,0-19,0-1,0 1,0-1,20 0,-20 21,0-21,0 20,0-20,0 1,0 19,0-20,0 1,0 19,0 0,20-39,-20 59,0-20,0-20,20 1,-20-1,19 0,-19-19,0 39,20-19,0-21,-20 40,20-19,-20 19,19-59,1 19,0 21,-20-21,0 1,0-1,0 1,0-40,20 39,-1 1,-19 19,0-19,0 19,0-19,0 0,0 39,0-40,0 1,0 39,0-39,0-1,0 40,0-39,0-1,0 21,0-21,0-19,20 20,-20-20,0 19,0 1,0-1,20-19,-20 39,0 1,0-1,0 1,0 19,0-20,0 20,0 0,0-19,0 19,0 0,0 0,0-39,0 59,0-40,0 1,0-1,0 1,0-1,0 20,0-39,0 19,0 0,0 21,0-21,0 20,0 0,0-19,0 19,0 20,0-40,0 40,0-19,0 19,0-40,0 40,0-40,-20 20,20 20,0-39,0 39,0-20,-20 0,20 0,0 1,0-1,-19 0,19 0,-20-19,20-1,-20 20,20-19,0-1,0 20,-20 0,1-19,-1-1,20 0,-20 21,0-21,20 0,0 1,-19-1,19 20,-20-19,20 19,-20 0,20 0,0 0,-20 1,20-1,0 0,-39 20,39-40,0 40,0-19,-20-1,20 0,-20 20,1 0,19-20,-20 20,20-20,-20 1,0 19,1-20,-1 20,0-20,-39 20,39 0,-19 0,-20-20,19 0,1 20,19 0,-20 0,21-20,-1 20,0 0,20 0,-20 0,1 0,-1 0,20-19,-20 19,1 0,-21 0,20 0,1 0,-21 0,40 0,-20 0,1 0,-1 0,0 0,0 0,20 0,-19 0,-1 0,0 0,-19 0,39 0,-20 0,20 19,-40-19,40 20,-39-20,19 0,1 0,-1 20,0 0,20-20,-20 0,1 0,19 20,0-20,-20 0,20 0,-20 0,20 20,0-20,-20 0,1 0,19 19,0-19,-20 20,20-20,-20 0,20 20,-20-20,20 0,0 0,-19 20,19-20,-20 0,20 20,0-1,0-19,-20 0,0 0,20 20,0-20,-19 20,-1 0,20-20,-20 20,0-20,20 19,0 1,-19-20,-1 20,20 0,-20 0,20-20,-19 0,-1 20,0-20,0 19,20 1,-19-20,19 20,-20-20,20 20,0 0,-20-20,0 0,20 19,0 1,-39-20,39 0,0 20,0-20,0 20,-20-20,20 20,0-20,0 19,-20 1,20-20,-19 0,19 20,-20-20,20 20,-20 0,20-20,-20 19,1 1,19 0,-20-20,20 20,0-20,0 20,-20 0,20-20,-20 0,20 19,0-19,0 20,0-20,0 20,-19 0,19-20,0 20,0-20,0 19,-20-19,20 20,-20-20,20 20,0-20,0 20,0-20,0 20,0-1,0-19,0 20,0-20,-19 20,19 0,0 0,0-20,0 19,0 1,0-20,0 20,0-20,0 20</inkml:trace>
</inkml:ink>
</file>

<file path=ppt/ink/ink62.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7:46:29.93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2424 344,'-20'0,"0"-20,20 20,-20 0,20-20,-19 20,-1 0,0 0,0-20,-19 0,19 1,0-1,0 20,0 0,20-20,-19 20,19-20,-20 20,20 0,-20 0,20 0,-20-20,0 20,20 0,-39 0,19 0,0-19,-39 19,19-20,40 20,-40 0,21-20,-1 20,0 0,0-20,-19 20,19-20,0 20,-20 0,21-19,-1 19,0 0,0 0,-19-20,-1 20,20 0,0 0,1 0,-21 0,20 0,0 0,1 0,-1 0,-20 0,20-20,1 20,-21 0,0 0,40 0,-39 0,19 0,0 0,-19 0,19 0,0 0,-20 0,1 0,39 0,-40 0,40 0,-20 0,-19 0,19 0,0 0,0 0,1 0,-1 0,0 0,0 0,0 0,1 0,-1 0,0 0,0 0,0 0,20 20,-20-20,1 20,-1-20,0 0,0 0,0 0,1 0,19 19,0-19,-20 0,20 20,0 0,-40 0,40-20,-20 0,20 39,-19-39,-1 20,0 0,20 0,-40 0,40-1,0-19,-19 20,-1 0,20 0,-20-20,20 20,0-1,-20-19,20 20,-20-20,20 20,0 0,0-1,0-19,-19 40,19-40,0 20,0-20,0 39,0-39,-20 20,20 0,0 0,-20 0,20-1,0 1,0 0,0 19,0-19,0 40,0-41,0 1,0 20,0-1,0 1,0 0,-20 19,20-20,0 21,0 19,0-20,0 1,0-1,0 0,0 1,0-1,0 1,0-21,0 20,0-19,0 19,0-39,0 20,0-20,0 39,0-39,0 19,0 1,0 19,0-19,0-1,0 21,0-21,0 1,0 19,0-39,0 20,0-21,0 21,0 0,0-21,-20 21,20 0,0-21,0 21,0-1,0-19,0 0,0 20,0-40,0 19,0 1,0 0,0 20,0-21,0 1,0 0,0 39,0-39,-19 0,19 19,0-19,0 0,0 20,0-1,0-19,0 0,0 19,0-19,0 0,-20 0,20-1,0 1,0-20,0 20,0 0,0 0,0-1,0 1,0 20,0-40,0 20,0-1,0 1,0 20,0-40,0 39,0-19,0 0,0 0,0 19,0-19,0 0,0 0,0-1,0 1,0-20,0 40,0-20,0-20,0 39,0-39,0 40,0-40,0 39,0-19,0 0,0 0,20 19,-20-19,0 0,0 0,0-20,0 39,19-39,-19 20,0 0,20-1,-20 21,20-40,-20 20,0 0,20-1,0 1,-20-20,0 20,0 0,0 0,19-20,-19 39,20-39,-20 20,0-20,0 20,20-20,0 20,-20-20,0 19,0-19,20 20,-1 0,1-20,-20 20,20-20,-20 19,0-19,0 0,20 20,0 0,-20-20,0 20,19-20,-19 20,20-1,0-19,0 20,-20-20,0 0,20 20,-1 0,-19-20,20 0,-20 20,20-20,0 0,-20 0,20 0,19 19,-19-19,0 20,0-20,0 0,19 0,-19 0,0 0,19 0,-19 0,0 0,0 0,0 0,-1 0,-19 0,20 0,0 0,0 0,0 0,-20 0,39 0,-39 0,40 0,-20 0,-20 0,39 0,-39 0,20 0,20 0,-40 0,39 0,-39 0,20 0,20 0,-40 0,39 0,-19 0,0 0,0 0,19 0,-19 0,0 0,0 0,-1 0,1 0,0 0,0 0,0 0,-1 0,1 0,0 0,0 0,0 0,-20 0,39 0,-39 0,20 0,0 0,0 0,-1 0,-19 0,20 20,0-20,0 0,-20 0,20 0,-1 0,-19 0,20 0,0 0,0 0,0 0,-1 0,1 0,0 0,0 0,19 0,-19 0,0 0,0 0,20 0,-40 0,39 0,1 0,19 0,-39 0,0 0,0 0,19 0,-19 0,0 0,-20 0,39-20,-39 20,40-20,-40 20,20 0,19-19,-39-1,40 20,0-20,-1 0,-19 20,0 0,0-20,-1 20,1-19,20 19,-20-20,-1 0,41 0,-60 20,39-39,-19 39,20-20,-1 0,1 0,0 1,-21-1,21 0,-20 0,19 0,-39 1,20 19,-20-20,20 20,0-40,0 40,-20-20,39 1,-19-1,0 20,-20-20,20 0,-20 20,39-39,-39 39,20-20,0 0,0 20,-1-20,1 1,0-1,0 20,0-40,0 40,19-39,-39 39,40-20,-1-20,-19 40,20-39,-20 39,19-20,-39 0,20 20,20-39,-40 39,39-20,-39 0,40 20,-20 0,-1-20,1 0,0 1,0 19,0-40,19 20,-39 20,20-20,0 1,0 19,-1-20,1 20,-20 0,20-40,0 40,0 0,19-20,-39 20,40 0,-40 0,20 0,-20-19,19 19,-19-20,40 20,-40 0,40-20,-21 0,1 20,20-19,-20-1,-1 20,1-40,20 40,-1-20,-39 1,40-1,-20 20,0-20,-1 20,-19-20,40 0,-40 20,20 0,-20-19,20 19,-1-20,1 0,0 20,-20-20,20 1,0 19,-1-20,1 0,0 0,0 20,0-20,-20 1,20 19,-20 0,19-20,-19 20,20-20,-20 20,20 0,-20-40,0 40,20-19,-20 19,0-20,20 0,-20 0,0 20,0-39,19 39,-19-20,0 20,0-20,0 0,0 1,0 19,0-40,0 40,0-40,20 40,-20-19,0-21,0 40,0-20,0 0,-20 1,20 19,0-20,0 0,0 0,0 20,0-39,-19 39,19-20,-20-20,0 21,20-21,-20 20,20 0,-20-39,1 39,19 0,0 1,0-1,0 0,-20 0,0 1,20-1,0 20,-20-20,20 0,0 20,-20-20,20 20,-20-19,1-21,19 40,-40-20,40 0,-20 1,0 19,1-20,-1 20,0-20,0 0,0 20,1-20,-1 1,20 19,-20-20,0 20,20-20,-20 0,1 20,-1-19,20-1,-20 20,0-40,0 40,-19-20,19 1,20 19,0-20,-20 0,20 0,-39 20,39-20,-20 1,0 19,0-20,0 0,1 0,-1 20,20-19,-20-1,0 20,20-20,-39 0,39 0,-40 20,40-19,0 19,-20 0,20-20,-39 0,39 20,-20 0,20-20,-20 20,0 0,0-20,20 20,-19-19,-1 19,0 0,20 0,0 0,-20 0,20-20,-20 20,1 0,19-20,-40 20,40-20,-40 20,21 0,19-20,-20 20,0-19,0-1,20 20,-39-20,39 20,-40-20,40 1,-20 19,0 0,1 0,-1-20,20 20,-20 0,0 0,0 0,20 0,-19 0,-1-20,20 20,0-20,-20 20,20 0,-20-20,20 20,0-19,0-1,-20 20,20-20,0 20,-20-20,20 20,-19 0,19-20,0 1,-20 19,0 0,0 0,20-20,0 0,-20 0,1 20,19-19,-20 19,0-20,0 0,0 0,1 0,-1 20,20-19,-20 19,0-20,0 0,1 20,-1 0,20 0,-20-20,20 20,-40-20,40 1,-19-1,-1 20,20-20,-20 20,20-20,-20 20,0-20,20 1,0 19,-19-20,19 20,-20-20,0 0,20 20,-20 0,20-19,-20 19,20 0,0-20,0 20,-19 0,-1 0,20 0,-20-20,20 20,-20-20,20 20,-20 0,20-20,-19 20,19-19,0-1,-20 20,20-20,-20 20,0 0,20-20,-20 20,20 0,0-20,-19 20,-1-19,20 19,-20 0,20 0,0 0,-20 0,20-20,0 20,-20 0,1 0,-1 0,20-20,-20 20,0-20,20 20,-20 0,20 0,-19 0,-1-19,20 19,0 0,-20 0,20 0,-20 0,20-20,0 20,-39 0,39 0,-20 0,20 0,0 0,-20 0,0 0,20 0,-20 0,20 0,0-20,-19 20,-1 0,20-20,-20 20,20 0</inkml:trace>
</inkml:ink>
</file>

<file path=ppt/ink/ink63.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7:46:37.966"/>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44 1810,'0'-20,"0"0,0 20,-19-19,19-21,0 40,0-19,-20-1,20 20,0-19,0-21,0 21,0-21,0 1,0 0,0-1,0 21,0-1,0-19,0 39,0-39,0-1,0 21,0-1,0 0,0 1,0-1,0 20,0-20,0 1,0 19,0-20,0 20,0-20,0 20,0-19,0 19,20-20,-20 1,0-1,0 0,0 1,19 19,-19 0,0-20,0 20,0-20,20 20,-20-19,0-1,0 20,0-20,0 20,20-19,-20 19,0 0,20-20,0 0,-20 20,0-19,19 19,-19 0,20-20,-20 0,20 20,0 0,-20 0,20 0,-20-19,19 19,1 0,-20 0,20 0,-20 0,20 0,-20 0,20-20,-1 20,-19 0,20 0,-20 0,20 0,0 0,0-19,-20 19,19 0,1 0,0 0,-20 0,20 0,0 0,-1 0,1 0,0 0,0-20,-20 20,39 0,-19 0,0 0,0 0,-1 0,1 0,0 0,0 0,19 0,-39 0,20 0,0 0,0 0,19 0,-39 0,20 0,0 0,0 0,0 0,19-20,-19 20,0-19,-20 19,39-20,1 0,0 20,-21 0,21-19,-20 19,19-20,1 20,19-20,-39 1,20 19,-20-20,-1 20,41 0,-60-20,20 20,19-19,1 19,-1-20,1 1,0 19,-21-20,21 0,-40 20,40-19,-21 19,1 0,-20-20,20 0,20 20,-40-19,19-1,1 20,20-39,-1 39,-19 0,-20-20,20 20,0-20,0 20,-20 0,39 0,-39-19,20-1,-20 20,20 0,19-19,-19 19,0-20,0 20,19-20,-19 20,0-19,20 19,-21 0,1 0,0 0,0 0,0-20,-20 20,19 0,1 0,20-20,-40 20,20 0,19 0,-39 0,40 0,-20-19,-1 19,1 0,0 0,0 0,0 0,-1 0,21 0,-20 0,0 0,19 0,-19 0,0 0,0 0,19 0,-19 0,0 0,19 0,1 0,-20 0,0-20,-1 20,1 0,-20 0,20 0,20 0,-21 0,1 0,20 0,-20 0,-1 0,21 0,-20 0,-20 0,39 0,-19 0,0 0,0 0,0 0,-1 0,21 0,-20 0,0 0,19 0,1 0,-20 0,-1 0,1 0,0 0,0 0,0 0,-1 0,41 0,-21 0,1 0,-20 0,19 0,1 0,0 0,-1 0,-19 0,0 0,0 0,19 0,-19 0,0 0,0 0,19 0,-39 20,20-20,0 0,0 19,19-19,-19 20,0 0,19-1,-19 21,20-40,-1 19,1 20,59-19,-59 19,-1-19,1-20,-1 20,-19-1,20 21,-20-21,-1 1,-19 0,20-20,-20 19,20-19,-20 20,20-1,-20 1,20 19,-1 1,1-21,-20 1,20 39,0-20,-20-19,0-1,0 1,39 0,-39-1,0 1,0 0,0-20,0 39,0-39,0 20,20 19,-20-19,0-1,0 1,0 0,0-1,0-19,0 20,0-1,0 1,0 0,0-1,0 1,0 0,0-1,0 1,0 0,0-1,0-19,0 20,0 0,0-20,0 19,0 1,0-1,0 1,0 0,0-1,0-19,0 20,0 0,0-20,0 19,-20-19,20 20,0-20,0 39,-19-39,-1 20,20-20,0 20,0-1,-20-19,20 0,0 20,-20-20,20 0,0 39,0-39,0 20,-20-20,20 19,0 1,0-20,0 20,-19-20,19 19,0-19,0 20,0 0,0-20,0 19,-20-19,20 0,0 40,0-40,0 0,-20 19,0 1,20 0,0-20,0 19,-20 1,20-1,0-19,0 20,-19 0,19-1,0-19,-20 20,20-20,0 39,0-39,0 20,-20-20,20 20,0-20,-20 19,20-19,-20 20,20-20,0 20,0-1,-19 1,19-20,0 39,-20-39,20 20,-20-1,20 1,0-20,0 20,0-1,-20-19,20 20,0-20,-20 0,20 20,-19-20,19 0,0 19,0 1,-20-20,20 20,0-20,0 0,-20 19,20 1,0-20,0 20,-20-20,20 19,-20-19,20 0,0 20,0-1,0-19,-19 0,19 20,0-20,0 20,0-1,0-19,-20 20,0-20,20 0,0 20,0-20,-20 19,20 1,0-20,0 20,0-20,-20 19,20 1,-19-20,19 20,0-20,-20 0,20 19,0-19,0 20,0-1,0-19,-20 20,20-20,0 20,0-1,-20-19,20 0,0 20,-20 0,20-20,-19 0,19 19,0-19,0 20,0-20,-20 20,20-20,-20 19,20 1,-20-20,20 20,-20-20,20 19,-19-19,-1 20,20 0,-20-20,20 19,0-19,-20 0,20 20,0-1,-20-19,1 0,19 0,0 20,-20-20,20 20,-20-20,0 19,20-19,0 20,-20-20,20 0,-19 20,19-20,-20 0,0 0,20 0,0 19,-20-19,20 20,0-20,-20 0,20 0,-19 0,-1 0,20 0,-20 0,20 0,-20 0,0 0,20 0,-19 20,19-20,-20 0,20 0,-20 0,0 0,20 0,0 0,-20 0,20 0,-19 0,-1 0,0 0,20 0,-20 0,0 0,20 0,-19 0,19 19,-20-19,0 0,0 0,20 0,-39 0,19 0,20 20,-20-20,0 0,0 20,20-20,-19 0,-1 0,0 0,0 19,-19-19,39 0,-20 0,20 0,-20 0,20 0,-20 0,0 0,20 20,-19-20,19 0,-20 0,0 0,20 19,-20-19,20 0,-20 0,20 0,-19 0,-1 20,-20-20,40 0,-20 20,1-20,-1 0,20 0,-20 0,20 0,-40 19,40-19,-19 0,-1 0,0 0,20 0,-20 0,0 0,1 0,-1 0,20 0,-20 0,0 0,-19 0,19 0,0 0,20 0,-20 0,0 0,1 0,-1 0,20 0,-40 0,40 0,-20 0,1 0,-1 0,20 0,-20 0,0 0,0 0,1 0,-1-19,0 19,0 0,0 0,1 0,-1 0,0 0,20 0,-20 0,0 0,1-20,-1 0,0 20,20 0,-20 0,0 0,20 0,0 0,-19 0,-1 0,0 0,20-19,-20 19,20 0,-20 0,20 0,-19-20,-1 20,20 0,-20 0,20 0,-20-19,0 19,20-20,-19 20,-1 0,20 0,-20-20,20 20,0-19,-20 19,0-20,20 20,-19 0,19-20,-20 20,20 0,0-19,-20 19,20-20,-40 0,40 20,-19-19,19 19,-40 0,40-20,-40 0,40 20,0 0,-19 0,-1-19,0 19,20 0,-20 0,20-20,-20 1,20 19,-39 0,39 0,0-20,-20 20,0-20,20 20,-20 0,20 0,-19 0,19-19,-20 19,0 0,0 0,0 0,20-20,-19 20,-21 0,40 0,-20 0,20-20,0 20,-20-19,1 19,-1 0,20-20,-20 20,20-20,-20 20,20 0,0 0,-20 0,20-19,-19 19,19 0,-20-20,0 20,20 0,0-20,-20 20,20 0,-20 0,1 0,19 0,-20-19,20 19,-20 0,20-20,0 0,-20 20,20 0,-20 0,20-19,-19 19,19 0,-20 0,0-20,20 1,-20 19,20-20,-20 20,20-20,-19 20,19 0,0-19,-20 19,20 0,-20 0,20-20,-40 0,40 20,0-19,-39-1,39 20,-20-20,0 1,20 19,-20 0,20-20,-19 20,19 0,-20-20,20 1,0 19,-20-20,0 20,20-39,-20 39,1 0,19-20,0 20,-20 0,20 0,0-19,-20 19,0 0,20-20,-20 0,20 20,0 0,-19-19,19-1,0 0,-20 1,20 19,-20-20,20 20,0 0,-20 0,20-20,0 20,-20 0,1-19,19 19,0-20,-20 20,20 0,-20-20,20 20,-20 0,0 0,20-19,-19-1,19 20,0-19,0 19,-20 0,20 0,-20-20,20 20,0 0,-20 0,20-20,0 1,-19 19,19 0,-20 0,20-20,-20 20,20 0,-20-20,20 20,-20 0,20-19,-19 19,19 0,0 0,-20 0,20-20,0 20,0 0,-20-20,0 20,20 0,0 0,0-19,-20-1,20 20,0 0,-19 0,19-20,0 20,-20 0,0 0,20-19,0-1,-20 20,20 0,-20 0,20 0,-19 0,19 0,-20 0,20-19,-20 19,20 0,0-20,-20 20,0-20,20 20,-19 0,19-19,0 19,0 0,-20 0,20-20,-20 20,20 0,0 0,0-20,0 1,-20 19,20 0,0 0,0-20,0-19</inkml:trace>
</inkml:ink>
</file>

<file path=ppt/ink/ink64.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7:46:56.312"/>
    </inkml:context>
    <inkml:brush xml:id="br0">
      <inkml:brushProperty name="width" value="0.05292" units="cm"/>
      <inkml:brushProperty name="height" value="0.05292" units="cm"/>
      <inkml:brushProperty name="color" value="#FF0000"/>
      <inkml:brushProperty name="fitToCurve" value="1"/>
    </inkml:brush>
  </inkml:definitions>
  <inkml:trace contextRef="#ctx0" brushRef="#br0">1415 42,'0'0,"0"0,0 20,-40-20,21 19,-1 1,0-20,0 0,20 20,-19-20,-1 0,0 0,20 0,-20 0,20 19,0 1,-19-20,19 0,0 0,-20 20,0-20,20 0,-20 0,1 0,19 19,-20-19,20 20,-20-20,20 0,-20 20,1-20,19 20,-20-1,20-19,-20 20,1-20,19 0,-20 20,20-20,-20 19,20 1,-20-20,1 20,19-20,-20 0,20 19,-20 1,0-20,20 20,-19-20,19 0,0 20,-40-20,40 0,0 19,-20 1,20-20,-19 20,19-20,-20 19,0 1,20-20,-20 0,20 20,-19-20,-1 39,20-39,-20 20,0-20,1 20,19-1,0-19,-20 20,0-20,0 20,20-1,-19-19,19 20,-40-20,40 39,-20-39,1 20,19 0,-20-20,20 20,-39-1,39 1,0-20,-20 20,20-20,-20 19,0 1,20-20,-19 20,19-1,-20-19,0 20,20 0,0 0,0 19,-20-39,20 20,-19 19,-1-39,20 39,-20-19,0 0,20 19,0-39,0 40,-19-1,19-39,0 20,0-1,-40 1,40 20,-20-21,20 1,-19 19,19-19,-20 0,20 19,0-19,0 0,0 39,0-40,0 1,0 20,0-1,0 0,-20-19,20 39,0-19,0-1,0 0,0-19,0 39,0-19,0-21,0 21,0-1,0 0,0-19,0 0,0 19,0-39,20 40,-20-40,20 19,-20 1,19 0,-19-1,40 1,-20 0,-1 0,-19-1,20 1,0-20,0 39,-20-39,19 40,1-40,0 19,-20 1,0 0,20-20,-1 20,1-20,-20 19,20 1,-20 0,39-1,-19-19,0 20,-1 0,1-20,0 19,-20-19,20 0,-1 0,-19 20,20-20,-20 0,20 0,0 40,-1-21,1 1,-20-20,20 20,-20-1,20 1,-1-20,-19 39,20-39,0 20,0-20,19 20,-19 0,19-1,-19-19,0 20,0 0,-1-20,1 19,20 1,-1 0,-19-1,-1-19,1 20,0 0,19 0,-39-20,40 19,-40 1,20-20,-1 20,1-1,0 21,19-40,-19 0,0 39,0-39,19 20,-19 19,0-19,19-20,1 20,-1-20,-19 19,19-19,1 20,-21 0,1-1,39 1,1-20,-41 0,21 20,-1 0,1-20,-20 19,19-19,1 0,-21 20,1-20,-20 20,40-20,-40 0,19 0,1 0,0 0,0 0,-1 0,1 19,19-19,-19 0,0 0,19 0,-19 0,20 0,-1 0,-19 0,0 0,-1 0,21 0,-40 0,39 0,-39 0,20 0,20 0,-21 0,1 0,0 0,0 0,-1 0,1 0,20 0,-21 0,1 0,0 0,19 0,-19 0,0 0,-1 0,1 0,0 0,0 0,-1 0,21 0,-1 0,-39 0,40 0,-20 0,-1 0,21-19,-40 19,0-20,20 20,-20 0,19-20,1 1,-20 19,20-20,-20 0,20 0,-1 20,-19-39,0 39,20-20,-20 1,20-1,-20-19,20 19,-20 0,19-19,-19 19,20 0,-20-19,0 0,0 19,20-20,-20 1,0 39,0-39,0 19,0 0,0-19,0-20,0 39,0 0,0-19,0 19,0 1,-20-21,0 20,20 1,0 19,0-20,0-19,0 39,0-40,0 21,-19-1,19 0,-20 0,20-19,0 0,0 39,-20-40,20 21,0-1,0-20,-20 21,20-1,-19 0,19 20,0-19,0-1,-20 0,20 20,0-19,-20 19,20-20,0 0,0 0,-20-19,20 19,0 1,0-1,0 20,0-39,0 39,0-20,0 20,-19-20,19 0,0 1,0-1,0 0,0 1,0 19,-20-40,20 40,0-19,-20-1,20 0,0-19,0 39,0-20,-20 0,1 1,19-21,0 21,-40-21,40 20,0 1,-20 19,20-20,0-19,0 39,-19-40,19 40,-20-19,20-1,0 0,0-19,-20 39,20-20,-20 0,20 1,-19 19,19-20,0 20,-20-20,20 20,-20-39,20 39,0-20,0 0,-20-19,20 39,0-20,0 20,0-39,0 39,-19-20,19 0,0 1,0-1,-20 20,20-20,0 1,0 19,0-20,0 20,0-20,0 20,0-39,-20 39,20-20,0 20,0-20,0 1,0-1,0 0,0 1,-20 19,20-20,0 0,-19 1,19-1,0 0,0 20,0-20,0 1,-20 19,20-20,0 20,0-39,-20 39,20-20,0 20,0 0,0-20,0 20,-19-19,-1 19,20-20,0 20,0-20,-20 20,20-20,0 1,0-1,-20 20,1-20,19-19,0 19,-40 1,40-1,-59 0,59 0,0 1,0 19,-20-20,0 20,1-20,19 1,-20 19,20-20,-20 20,0 0,1-39,-1 39,20 0,-20-20,0 0,1 20,19-20,-20 20,20 0,-40 0,21-19,-1-1,0 20,20 0,-20-20,1 20,-1 0,0-19,1 19,19-20,-20 20,0 0,20-20,-20 20,20 0,-19 0,19 0,-20 0,0 0,20 0,0-19,-20 19,20 0,-19-20,-1 20,0 0,20 0,0 0,-39 0,39 0,-20-20,20 20,-20 0,0 0,20 0,-19 0,19 0,-20 0,20 0,-20-20,0 20,20 0,-19 0,19 0,-40 0,40 0,-20 0,20 0,-19 0,-1 0,20 0,-20 0,20 0,-20 0,20 0,-19 0,-1 0,20 0,-20 0,20 0,-19 0,-1 0,20 0,-20 0,20 0,-20 0,20 0,-19 0,-1 0,20 0,-20 0,20 0,-20 0,20 0,-19 0,-1 0,20 0,0 0,-20 0,20 0,0 20,-20-20,1 0,19 0,0 0</inkml:trace>
</inkml:ink>
</file>

<file path=ppt/ink/ink65.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7T07:47:57.198"/>
    </inkml:context>
    <inkml:brush xml:id="br0">
      <inkml:brushProperty name="width" value="0.03528" units="cm"/>
      <inkml:brushProperty name="height" value="0.03528" units="cm"/>
      <inkml:brushProperty name="fitToCurve" value="1"/>
      <inkml:brushProperty name="ignorePressure" value="1"/>
    </inkml:brush>
  </inkml:definitions>
  <inkml:trace contextRef="#ctx0" brushRef="#br0">378 24,'-19'0,"19"0,-20 0,20 0,-19 0,19 0,-19 0,-1 0,20 0,-19 0,19 0,0 0,-39 19,39-19,0 0,-19 0,19 0,0 0,0 0,0 20,-19-20,-1 20,20-20,-19 20,19-20,-19 19,19 1,0-20,0 20,-20-20,1 0,19 20,0-20,-19 0,19 19,0 1,0-20,0 20,0-20,-20 0,20 39,0-39,-19 20,19-20,0 20,0-20,0 20,0-1,0-19,0 20,0-20,0 20,0 0,0-20,-19 19,19-19,0 20,0-20,0 20,0-1,0-19,0 20,0-20,0 20,0 0,0-20,0 19,0-19,0 20,0-20,0 20,0 0,0-20,0 19,0-19,0 20,0 0,0-20,0 20,0-1,0 1,0-20,0 20,0-20,0 20,0-20,0 19,0 1,0-20,0 20,0-20,0 20,0-20,0 19,0-19,0 0,0 20,0-20,19 0,-19 39,19-39,-19 0,0 20,20-20,-20 0,0 20,19-20,-19 0,0 20,0-1,19-19,-19 0,0 20,20-20,-20 0,19 20,-19-20,0 0,0 20,19-20,-19 19,20-19,-20 0,0 0,19 0,-19 0,0 20,19-20,1 0,-20 0,0 0,19 0,-19 0,19 0,-19 0,20 0,-1 0,-19 0,19 0,-19 0,20 0,-1 0,-19 0,19 0,-19 0,20 0,-20 0,19 0,0 0,-19 0,0 0,20 0,-20 0,0 0,19 0,-19-20,19 1,-19 19,20 0,-20 0,19-20,-19 20,19 0,1 0,-20-20,0 20,19 0,-19 0,0-20,19 20,1-19,-20 19,19 0,-19-20,0 20,39-20,-39 0,0 20,0 0,19-19,-19 19,19-20,-19 20,0-20,20 20,-20-19,0 19,19 0,-19-20,0 20,0-20,19 0,-19 20,20-19,-20 19,0 0,0-20,0 20,0-20,0 0,0 20,0-19,0 19,0-20,0 0,0 20,0-20,0 20,0-19,0 19,0-20,0 0,0 20,0-20,0 20,0-19,0-1,0 20,0-20,0 20,0-20,-20 20,20 0,0-19,0 19,0-20,0 20,0-20,0 20,0-19,0-1,0 20,0-20,-19 20,19 0,-19 0,19-20,0 20,0 0,0-19,-20 19,20-20,0 20,0-20,0 20,-19 0,19-20,0 20,0-19,0 19,-19 0,19-20,-20 20,20 0,0 0,0-20,0 20,0-20,0 1,0 19,-19 0,19-20,0 20,0 0,-19 0,-1 0,20-20,0 20,0-20,-19 20,19 0,0 0,-19-19,19 19,0-20,0 20,-20 0,20-20,-19 20,19-20,0 20,0 0,-19 0,19-19,0 19,-20 0,20-20,0 20,-19 0,0 0,19 0,0 0,-20 0,20 0,-19 0,0 0,19 0,-20 0,20 0,0 0,-19 0</inkml:trace>
</inkml:ink>
</file>

<file path=ppt/ink/ink66.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7-12-12T17:34:39.840"/>
    </inkml:context>
    <inkml:brush xml:id="br0">
      <inkml:brushProperty name="width" value="0.08819" units="cm"/>
      <inkml:brushProperty name="height" value="0.35278" units="cm"/>
      <inkml:brushProperty name="color" value="#FF00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77,'24'0,"101"0,-51 0,25 0,-74 0,0 0,25 0,-1 0,-24 0,0-19,0 19,-1 0,1 0,25 0,-25 0,0 0,24 0,1 0,-25 0,49 0,0 19,26-19,-51 19,-24-19,0 20,99-20,-74 0,24 19,25-19,-24 0,-1 0,-49 0,25 0,-1 0,1 0,24 0,-24 0,0 0,-25 0,-1 0,1 0,0 0,0 0,24 0,-24 0,25 0,0 0,-1 0,-24 0,0 0,0 0,24 0,1 0,0 0,-1 0,1 0,-1 0,1 0,-25 0,0 0,24 0,1 0,0 0,-1-19,1 19,-25 0,-1 0,1 0,0 0,25 0,-25 0,-1 0,1 0,25 0,-25 0,-1 0,1 0,0 0,0 0,0 0,0 0,-1 0,26 0,-25 0,24 0,-24 0,0 0,0 0,24 0,1 0,-25 0,49 0,-24 0,-25 0,24 0,1 0,0 0,-25 0,-1 0,26 0,0 0,-26 0,26 0,-25 0,0 0,24 0,-24 0,0 0,0 0,0 0,-1 0,1 0,0 0,0 0,0 0,24 0,-24 0,25 0,-25 0,24 0,-24 0,0 0,0 0,-1 0,1 0,0 0,0 0,25 0,24 19,-24-19,-26 0,26 0,-25 0,0 0,24 19,1-19,-25 0,24 0,1 38,-25-38,0 0,-1 0,1 0,0 0,25 0,-25 0,-1 0,1 0,0 0,0 0,24 0,-24 0,0 0,0 0,0 0,0 0,-1 0,1 0,0 0,0 0,0 0,24 0,1 0,0 0,-26 0,26 0,-25 0,0 0,-1 0,26 0,-25 0,0 0,0 0,-1-19,1 0,-50 19,1 0,-1 0,0 0,0-19,0 19,0 0,1-19,-26 19,0 0,26 0,-1 0,0 0,-25 0,25 0,1 0,-1 0,0 0,-25 0,26 0,-26 0,25 0,0 0,0 0,1 0,-1 0,0 0,0 0,-24 0,-1 0,25 0,0 0,0 0,1 0,-1 0,0 0,0 0,-24 0,24 0,0 0,0 0,0 0,1 0,-1 0,0 0,-25 0,25 0,1 0,-26 0,0 0,26 0,-1 0,-25 0,0 0,1 0,24 0,0 0,0 0,1 0,-1 0,-25 0,0 0,1 0,24 0,0 0,0 0,1 0,-26 0,25 0,-49 0,49-20,0 20,0 0,0 0,-24 0,98 0,1 0,0-38,-25 38,-1 0,-48 0,-51 0,-24 0,49 0,-74 0,99 0,-24 38,-1-38,25 0,0 0,1 0,-1 0,0 0,0 0,0 0,-24 0,-1 0,-24 0,49 0,-25 0,-24 0,24 0,-24-38,24 38,25 0,0 0,1 0,-26 0,0 0,-24 0,24 0,25 0,1 0,-1 0,0 0,0 0,-25-19,1 19,-1 0,1-19,-1 19,0 0,1 0,24 0,0 0,0 0,-24 0,-1 0,25 0,-24 0,24 0,-25 0,25 0,0 0,1 0,-1 0,0 0,0 0,-24 0,-1 0,25 0,-25 0,-49 0,50 0,-1 0,0 0,1 0,24 0,0 0,0 0,-24 0,-1 0,25 0,-24 0,24 0,-25 0,25 0,0 0,1 0,-51 0,50 0,-24 0,-1 0,25 38,-24-38,-26 0,26 0,24 0,0 0,0 0,0 0,1 0,-1 38,0-38,0 0,-25 0,1 0,-1 0,1 0,-26 0,25 0,26 0,-1 0,0 0,-25 0,26 0,48 0,26 0,-25 0,0 0,-1 0,1 0,0 0,0 0,0 0,24 0,1 0,-25 0,0 0,-1 0,1 0,0 0,25 0,-1 0,-24 39,0-39,25 0,-26 0,1 0,0 0,0 0,0 0,24 0,-24 0</inkml:trace>
</inkml:ink>
</file>

<file path=ppt/ink/ink67.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7-12-12T17:51:37.667"/>
    </inkml:context>
    <inkml:brush xml:id="br0">
      <inkml:brushProperty name="width" value="0.08819" units="cm"/>
      <inkml:brushProperty name="height" value="0.35278" units="cm"/>
      <inkml:brushProperty name="color" value="#00B0F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297 127,'100'0,"48"0,-123 0,25 22,-25-22,-1 0,1 0,198 0,-173 21,0-21,-1 22,1-22,-25 0,-1 0,1 0,0 0,25 0,24 22,75-1,-50-21,-49 0,-26 0,26 0,0 21,49-21,-50 43,1-43,0 0,-26 0,1 0,0 0,0 0,0 0,-1 0,26 0,0 0,-1 0,-24 0,0 0,0 0,-1 0,1 0,0 0,0 0,24 0,-24 0,0 0,0 0,24 0,-24 0,0 0,0 0,0 0,0 0,-1 0,1 0,25 0,-25 0,-1 0,1 0,0 0,0 0,0 0,-1 0,-24-21,50 21,-25 0,0 0,-1-22,1 22,0 0,0-21,0 21,24 0,-24 0,0-21,0 21,24 0,-24 0,25-22,-26 22,1 0,0 0,0-22,0 22,-1 0,1 0,0 0,25 0,24 0,-49 0,24 0,-24 0,0 0,0 0,0 0,-1 0,26 0,-25 0,0 0,-1 0,1 0,0 0,0 0,0 0,-1 0,26 0,-25 0,0 0,-1 0,1 0,0 0,0 0,0 0,-1 0,1 0,0 0,25 0,-26 0,1 0,0 0,0 0,24 0,1 0,-25 0,0 0,-1 0,26 0,-25 0,0 0,24 0,-24 0,0 0,0 0,-1 0,1 0,0 0,0 0,24 0,-24 0,0 0,0 0,0 0,-1 0,1 0,0 0,25 0,-26 0,1 0,25 0,-25 0,-1 0,1 0,25 0,-25 0,-1 0,1 0,25 0,-1 0,1 0,0 0,-26 0,1 0,0 0,0 0,0 0,24 0,-24 0,0 0,0 0,-1 0,26 0,-25 0,0 0,-1 0,26 0,-25 0,0 0,24 0,-24 0,0 0,0 0,24 0,-49 22,50-22,-25 0,-1 0,1 0,0 0,0 0,0 0,-1 0,1 0,0 0,0 0,25 0,-50 22,0-1,-25-21,0 0,-25 0,1 0,-1 21,25-21,-49 0,49 0,0 22,0-22,1 21,-1-21,0 0,0 0,-24 0,24 0,0 0,-25 0,26 0,-1 0,0 0,0 0,0 0,-24 0,24 0,0 0,0 0,1 0,-1 0,-25 0,25 0,1 0,-1-21,0 21,0 0,0 0,-24 0,24 0,0 0,0 0,-24 0,-1 0,25 0,1 0,-1 0,0 0,0 0,-24 0,24 0,0 0,0 0,0-43,1 43,-1 0,0 0,-25 0,1 0,-1 0,1-43,24 43,0 0,0 0,0 0,1-22,-1 22,-25 0,25-21,1 21,-1 0,-25 0,1 0,-1 0,0 0,26 0,-1 0,0 0,-25 21,1-21,24 0,0 22,0-22,1 0,-1 0,0 22,0-22,-24 0,24 0,0 0,0 0,-24 0,-1 0,25 0,0 0,1 0,-1 0,0 0,0 0,0 0,1 0,-1 0,0 0,0 0,-24 0,-1 0,25 0,0 0,1 0,-1 0,-25 0,1 0,24 0,0 0,-25 0,26 0,-1 0,0 0,0 0,0 0,-24 0,24 0,0 0,0-22,-24 22,24 0,0 0,0 0,1 0,-1-22,-25 22,1 0,-1 0,25 0,-49-21,49 21,-25 0,1 0,24 0,-50 0,1 0,-25 0,49 0,1 0,24 0,0 0,0 0,0 0,1 0,-1 43,-25-43,1 0,-1 0,25 0,0 0,1 0,-1 0,0 0,0 0,0 0,-24 43,24-43,0 0,0 0,-24 0,24 0,0 0,0 0,1 0,-26 0,25 0,-24 0,-1 0,25 0,-24 0,-1 0,25 0,0 0,1 0,-1 0,0 0,0 0,-24 0,-1 0,0 0,1 0,-1 0,1 0,-51 0,26 0,24 0,1 0,-1 0,25 0,-24 0,-26 0,51 0,-51 0,26 0,-1 0,0 0,26 0,-1 0,74-21,-49-1,50 22,-25-43,0 43,-1 0,1-44,0 44,0-42,0 42,-1 0,1 0,25 0,-1 0,-24 0,0 0,0 0,0 0,-1-43,26 43,0 0,-26 0,1 0,0 0,0 0,24 0,-24 0,0 0,0 0,0 0,-1 0,26 0,-25 0,24 0,-24 0,0 0,0 0,0 0,24 0,-24 0,25 0,-26 0,1 0,0 0,0 0,0 0,24 0,-24 0,0 0,0 0,-1 0,1 0,0 0,0 0,0 0,-1 0,-48 0,-76 0,51 0,-26 0,26 0,-50 0,49 0,25 21,-24-21,24 0,0 22,0-22,-24 0,24 0,0 0,-25 0,1 0,-1 0,25 0,1 0,-1 0,0 0,-25 0,1 0,-1 0,50 21,-49-21,24 21,0-21,0 0,50 0,0 0,0 0,-1 0,1 0,0 0,0 0,0 0,24 0,1 0,-25 0,49 0,0 0,-24 0,-25 0,0 0,-1 0,26 0,0 0,-26 0,1 0,0 0,25 0,-26 0,1 0,25 0,-25 0,-1 0,1 0,0 0,25 0,-1 22,1-22,-1 0,1 22,0-22,-1 0,-49 43,50-43,-1 0,-24 0,0 0,25 0,-26 43,26-43,-25 0,0 0,-1 0,1 0,0 0,0 0,0 43,24-43,1 0,-25 0,24 0,1 0,-25 0,-1 0,1 0,0 0,0 0,24 0,-24 0,0 0,0 0,0 0,0 0,-1 0,1 0,25 0,-1 0,-24 0,0 0,0 0,0 0,-1 0,1 0,0 0,0 0,0 0,-1-22,1 22,0 0,25 0,-26 0,26 0,-25 0,0 0,-1 0,26 0,-25 0,0 0,-1 0,1-42,0 42,0 0,24 0,1 0,-25 0,0 0,24 0,-24 0,0 0,0 0,-1 0,1 0,25 0,-25 0,24 0,1 0,-1 0,1 0,0 0,-26 0,51 0,-26 0,1 0,-25 0,24 0,-24 0,0 0,0 0,0 0,-1 0,26 0,-25 0,0 0,-1 0,1 0,0 0,0 0,0 0,-1 0,1-44,0 44</inkml:trace>
</inkml:ink>
</file>

<file path=ppt/ink/ink68.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0-12-18T15:46:30.489"/>
    </inkml:context>
    <inkml:brush xml:id="br0">
      <inkml:brushProperty name="width" value="0.05292" units="cm"/>
      <inkml:brushProperty name="height" value="0.05292" units="cm"/>
      <inkml:brushProperty name="color" value="#FF0000"/>
    </inkml:brush>
  </inkml:definitions>
  <inkml:trace contextRef="#ctx0" brushRef="#br0">12102 11762,'-66'-98,"3"147,-69 47,4 2,-1-51,1 49,62 2,-62-2,-5 0,5-47,66 47,62-1,0 50,-133-46,5-3,128-1,0-45,0 45,-128 1,-5-47,133 47,0 3,-62-53,62 53,0-4,-128-48,128 51,0-2,-133-47,133 47,0-47,0 47,0 0,0-47,0 47,0-47,-128 47,128-1,0 100,0-149,0 53,0-53,0 53,0-4,0-45,0 45,0-48,0 51,0-2,0-47,66 47,-66 0,0-47,129 47,-129 0,128-47,-62 47,62 2,-128-51,129 51,3-2,-4 0,-61-1,-67-45,128 45,0 4,1-3,-63-50,62 53,5-4,-5 1,-128-47,128 47,-62 0,63 2,-1-51,5 51,-71-2,70 0,-4 2,1-51,-1 48,-62 4,63-99,3 0,-70 0,67 0,3 96,-70-96,70 0,63 0,-67 0,1 0,-63 0,62 0,-62 0,63 0,-1-50,-62 50,63-95,-1 95,-62 0,63-96,3 96,-4-49,-62-47,63 0,-1 96,-62-98,63 2,-1 47,4-47,-3 0,-67 1,70-4,-3 53,-1-53,4 3,-69 1,69 45,-4-45,1-1,-63-3,62-92,1 95,3 47,-4-47,-128-2,129 51,-129-51,0 2,0 47,0-47,66 0,-66 47,0-47,128 0,-128 47,129-47,-129 1,0 45,0-45,0 45,0-45,0-4,132 53,-70-50,-62-3,0 53,129-53,-129 4,0 45,0-45,0-1,0 47,0-47,0 47,132-47,-132 0,0 47,-66-47,66 1,0 45,0-45,0 45,0-45,0-4,0 53,0-50,0 47,0-47,0-3,0 53,0-53,0 53,0-53,0 4,0 48,-129-51,129 2,0 47,-66-47,66 0,0 47,-128-47,-133-145,261 143,0 51,-62-48,-70-4,132 3,-129 47,1-47,-1 1,63-4,-62 53,-4-50,3-3,67 99,-199-95,133-1,-4 96,69-98,-69 98,4 0,-67 0,67 0,-1-47,-131 47,197 0,-69 0,70 0,-70 0,3 0,63 0,-62 0,65 0,-69 0,4 0,62 0,-191 0,125 0,69 96,-65-96,-327 240,389-240,-63 0,-128 0,191 0,-62 99,-133-3,5-1,123-45,5 45,-1 100,-131-100,131 1,129 0,0-47,0 47,0-47,0 47,0 2,-66-51,66 49,0 2,0-51</inkml:trace>
</inkml:ink>
</file>

<file path=ppt/ink/ink69.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00:06.483"/>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51,'25'0,"0"0,0 0,-25-26,25 26,-25-26,49 26,1 0,-25 0,-1 0,1 0,0 0,0 0,0 0,-1 0,1 0,0 0</inkml:trace>
</inkml:ink>
</file>

<file path=ppt/ink/ink7.xml><?xml version="1.0" encoding="utf-8"?>
<inkml:ink xmlns:inkml="http://www.w3.org/2003/InkML">
  <inkml:definitions>
    <inkml:context xml:id="ctx0">
      <inkml:inkSource xml:id="inkSrc0">
        <inkml:traceFormat>
          <inkml:channel name="X" type="integer" max="1920" units="cm"/>
          <inkml:channel name="Y" type="integer" max="1080" units="cm"/>
        </inkml:traceFormat>
        <inkml:channelProperties>
          <inkml:channelProperty channel="X" name="resolution" value="55.81395" units="1/cm"/>
          <inkml:channelProperty channel="Y" name="resolution" value="55.95855" units="1/cm"/>
        </inkml:channelProperties>
      </inkml:inkSource>
      <inkml:timestamp xml:id="ts0" timeString="2021-01-04T08:08:42.822"/>
    </inkml:context>
    <inkml:brush xml:id="br0">
      <inkml:brushProperty name="width" value="0.05292" units="cm"/>
      <inkml:brushProperty name="height" value="0.05292" units="cm"/>
    </inkml:brush>
  </inkml:definitions>
  <inkml:trace contextRef="#ctx0" brushRef="#br0">10283 9066,'-35'-35,"35"17,0 1,0-54,0 36,0 0,0-18,0 35,0-52,0 52,18-17,-18-1,53-34,-53 17,35 35,0-35,-17 36,-18-1,35-35,0 0,-17 0,-18 36,18-1,-1 0,-17 1,36-1,17-35,-36 18,1 17,-18 1,18-1,-18 0,35 1,-35-19,0 19,35-1,18-52,-35 17,17-35,-17 35,17 35,-18-35,1 35,-18 1,35-1,-17-35,17 36,-17-36,0 35,-1-35,-17 35,35 1,-17-18,0 17,-18 0,17-35,19 36,-19-36,-17 35,36 1,34-89,-17 53,-35 18,-1-1,19 19,-1-36,-17 35,-18-17,35-18,0 18,-17 17,17 0,-35 1,53-89</inkml:trace>
  <inkml:trace contextRef="#ctx0" brushRef="#br0" timeOffset="4615.6906">20567 11112,'53'-52,"-53"-1,0-71,0 36,0 53,0 17,0-123,0 88,0-35,-18 70,18-17,-35-18,35 18,-18-71,18 71,0-18,-17 0,17-35,-18 17,18 53,0-52,0 35,0-18,0 35,0 0,0-52,0 52,0-17,0 0,0-54,0 72,0-1,0-35,0 36,0-1,0-35,0 35,0 1,0-1,0-52,0-54,0 106,0-17,0 0,0 17,0-70,0 53,0-71,0 71,0-1,0-17,0 36,0-1,0 1,0-1,0 0,0-35,0 18,0-18,0 36,0-54,0 36,0-1,0 19,0-36,0 35,0 1,0-54,0 53,0-17,0-18,0 18,0 0,0-36,0 36,0-18,0 18,0 17,0-17,0-1,0-16,0 34,0 0</inkml:trace>
</inkml:ink>
</file>

<file path=ppt/ink/ink70.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00:11.217"/>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0 417,'24'0,"1"0,0 0,-25-24,24-1,1 25,-1-25,-24 0,0 2,25 23,-25-25,0 0,0 0,0 1,0-1,0 0,0 0,0 2,25 23,-1-25,1 25,-25-25,24 25,-24-25,25 25,0 0,-25-24,24 24,1 0</inkml:trace>
</inkml:ink>
</file>

<file path=ppt/ink/ink71.xml><?xml version="1.0" encoding="utf-8"?>
<inkml:ink xmlns:inkml="http://www.w3.org/2003/InkML">
  <inkml:definitions>
    <inkml:context xml:id="ctx0">
      <inkml:inkSource xml:id="inkSrc0">
        <inkml:traceFormat>
          <inkml:channel name="X" type="integer" max="1366" units="cm"/>
          <inkml:channel name="Y" type="integer" max="768" units="cm"/>
        </inkml:traceFormat>
        <inkml:channelProperties>
          <inkml:channelProperty channel="X" name="resolution" value="39.7093" units="1/cm"/>
          <inkml:channelProperty channel="Y" name="resolution" value="39.79275" units="1/cm"/>
        </inkml:channelProperties>
      </inkml:inkSource>
      <inkml:timestamp xml:id="ts0" timeString="2016-04-03T07:00:16.871"/>
    </inkml:context>
    <inkml:brush xml:id="br0">
      <inkml:brushProperty name="width" value="0.08819" units="cm"/>
      <inkml:brushProperty name="height" value="0.35278" units="cm"/>
      <inkml:brushProperty name="color" value="#FFFF00"/>
      <inkml:brushProperty name="transparency" value="170"/>
      <inkml:brushProperty name="tip" value="rectangle"/>
      <inkml:brushProperty name="rasterOp" value="maskPen"/>
      <inkml:brushProperty name="fitToCurve" value="1"/>
      <inkml:brushProperty name="ignorePressure" value="1"/>
    </inkml:brush>
  </inkml:definitions>
  <inkml:trace contextRef="#ctx0" brushRef="#br0">-2-1,'25'0,"0"0,0 0,75 24,-50 1,25-25,-25 50,-26-50,1 0,-25 25,0 0,0-1,0 1,25 0,-25 0,0 0,25-1,-25 1,0 0,0 0,0 0,0-1,-25 1,0-25,0 0,25 25,-24-25,24 25,-25 0,0-25,25 24,-25-24,25 25,-25-25,0 25,50-25,0 0,0 0,25 0,49 0,-74 0,25 0,-25 0,25 0</inkml:trace>
</inkml:ink>
</file>

<file path=ppt/ink/ink8.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7:48:49.922"/>
    </inkml:context>
    <inkml:brush xml:id="br0">
      <inkml:brushProperty name="width" value="0.05292" units="cm"/>
      <inkml:brushProperty name="height" value="0.05292" units="cm"/>
      <inkml:brushProperty name="fitToCurve" value="1"/>
    </inkml:brush>
  </inkml:definitions>
  <inkml:trace contextRef="#ctx0" brushRef="#br0">1251 0,'0'0,"0"0,0 19,0-19,-20 0,0 0,20 20,0-20,-20 20,20-20,-20 20,20-1,-19-19,-1 20,20-20,-20 20,0 0,1-20,19 20,-20-20,20 19,0-19,-20 40,0-40,20 0,0 0,-20 0,20 20,0-20,-19 20,-1-1,20-19,-20 40,20-40,-20 20,20-20,0 20,-19-20,-1 19,0 1,0-20,20 20,-20-20,20 40,-39-40,39 39,-20-39,0 40,0-40,1 39,-21-19,20 20,-19-21,39 1,-40-20,40 40,-20-40,1 39,-1-19,0 0,0 0,1 0,19-1,-20 1,0 0,20 0,-20-1,0 1,1 0,-1 0,0 19,20-19,-20 0,1-20,19 20,-20 19,0-19,20 0,-20 0,20 0,-20-1,20 1,0 0,-19 0,19-20,0 20,0-20,0 39,0-39,0 20,0-20,0 39,-20-19,20 0,0 0,0-20,0 20,-20-1,20 21,0-20,0-20,0 39,-20-39,20 40,0-20,-20 0,20 19,-19 1,19-21,0 21,0 19,0-19,0 0,-20-21,20 21,0 0,-20-21,20 21,0 0,0-1,0-19,0 19,0-19,0 0,0 0,0 19,0-39,0 40,0 0,0-21,0 1,0 20,0 19,0-19,0-1,0 1,0-20,0 19,0 1,0-1,0-19,0 20,0-1,0-19,0 20,0-1,0 1,0 19,0-19,0-1,0 1,0-20,0 19,0 1,0 19,0-19,0-1,0 1,0 0,0-1,0 1,0-20,0 19,0-19,0 0,0 19,0-19,0 0,0 20,20-1,-20-19,0 19,20 21,-20-21,0 21,0-40,0 19,19 21,-19-21,0 1,0-1,20 1,-20 19,0-19,20 19,-20-19,20 19,0 1,-20-1,0-20,0 1,19 0,-19-1,20 21,-20-21,20 1,0-1,-20 21,0-60,0 19,20 1,-20 0,0 0,19 0,-19 19,20-39,-20 40,20-1,0 1,19-20,-19 19,20-19,-40 20,59 39,-20-59,-39-1,40 1,-40 0,0 0,20-20,0 0,19 20,-39-20,20 39,0-39,-1 0,1 20,0 0,0-20,19 20,-39-1,20-19,-20 0,40 20,-20 0,-1-20,1 40,0-40,0 0,-1 19,21 1,-20 0,0 0,-1-1,41 1,-41 0,21 20,0-40,-21 59,21-39,-20 0,19-1,1 1,-20 0,19 0,-19 0,20-1,-1-19,40 40,-39 0,-1-21,21 41,-21-41,1 1,19 0,-19 39,-21-39,21-20,-20 20,0-20,-1 0,-19 0,20 0,0 0,-20 20,20 0,0-20,-1 19,-19-19,20 20,0 0,0 0,-1 0,1-1,0 1,0 0,0 0,-20-20,39 19,1 21,-21-40,21 20,0-20,-21 20,21-20,-1 19,1 1,-20-20,0 20,-20-20,19 0,1 20,-20-20,20 0,0 20,-1-20,1 19,-20-19,40 0,-40 0,20 0,-1 20,1-20,0 0,-20 20,20-20,0 0,-1 20,1-20,-20 0,20 0,0 20,-1-20,21 19,-20 1,0-20,-20 0,19 0,-19 0,20 0,0 0,0 0,-20 20,39 0,-39-20,20 0,0 0,0 20,19-1,-19 1,0 0,-1-20,1 0,20 20,-20-20,-1 0,21 0,-20 19,0-19,-1 20,1-20,0 20,0-20,-1 0,1 0,0 0,-20 0,20 0,19 0,-39 0,60 0,-41 0,21 0,0 0,-1 0,-19 0,39 0,-19 0,19 0,-19 0,-1 0,21 0,-1 0,0 0,-19 0,-20 0,19 0,1 0,19 0,0 0,-39 0,0 0,20 0,-21 0,1 0,0 0,0-20,0 20,19-20,20 1,-39 19,20 0,-40 0,39-20,-39 20,20 0,0 0,0-20,19 20,-19-20,20 1,-21-1,41 20,-21-20,21 20,-41-20,21 0,0 1,-1-1,-19 20,19-40,-39 40,40-39,-20 39,19-40,1 20,-20-19,19 19,1 20,-1-40,1 20,-1 1,1-21,0 20,-1-19,-19 19,0 0,0-19,-1 19,1 0,-20 0,20 0,0 20,-20-19,39-1,-39 20,0-20,20 20,-20-40,0 40,0-19,0 19,20 0,0-20,-20 0,0 20</inkml:trace>
</inkml:ink>
</file>

<file path=ppt/ink/ink9.xml><?xml version="1.0" encoding="utf-8"?>
<inkml:ink xmlns:inkml="http://www.w3.org/2003/InkML">
  <inkml:definitions>
    <inkml:context xml:id="ctx0">
      <inkml:inkSource xml:id="inkSrc0">
        <inkml:traceFormat>
          <inkml:channel name="X" type="integer" max="1280" units="cm"/>
          <inkml:channel name="Y" type="integer" max="1024" units="cm"/>
        </inkml:traceFormat>
        <inkml:channelProperties>
          <inkml:channelProperty channel="X" name="resolution" value="28.31858" units="1/cm"/>
          <inkml:channelProperty channel="Y" name="resolution" value="28.36565" units="1/cm"/>
        </inkml:channelProperties>
      </inkml:inkSource>
      <inkml:timestamp xml:id="ts0" timeString="2016-03-16T07:48:59.484"/>
    </inkml:context>
    <inkml:brush xml:id="br0">
      <inkml:brushProperty name="width" value="0.05292" units="cm"/>
      <inkml:brushProperty name="height" value="0.05292" units="cm"/>
      <inkml:brushProperty name="fitToCurve" value="1"/>
    </inkml:brush>
  </inkml:definitions>
  <inkml:trace contextRef="#ctx0" brushRef="#br0">0 0,'20'0,"0"0,0 0,19 0,1 0,19 0,1 0,19 0,-19 0,19 0,1 0,-1 0,0 0,-19 0,0 0,-1 0,1 0,-21 0,21 0,-1 0,1 20,59-20,-40 20,40-20,-39 0,19 20,-20-20,-19 0,-1 0,1 0,-20 0,19 40,21-40,-41 0,1 0,0 20,-1-20,21 0,-40 0,19 0,-19 0,20 0,19 0,-39 19,40-19,-21 0,21 0,-20 20,19-20,1 0,-40 0,19 20,1-20,0 0,-1 0,1 40,20-40,-41 0,1 20,20-20,-20 0,19 0,1 19,20-19,-40 20,19 0,1 0,0-20,-21 20,1-20,20 20,-20-20,19 20,-19-20,0 19,0 1,0-20,20 20,-1 0,1 0,0-20,-1 20,1-1,-20 1,19 0,-19 0,20-20,-20 40,0-40,-20 19,39 1,-19 0,0 0,-20-20,20 20,0 0,19 19,-19-19,20 20,-40 0,40-21,-1 41,1-60,-20 59,20-39,-21 0,21 20,-20-20,20 39,-1-39,-19 0,-20 0,40 0,-40-20,20 39,0-39,-1 20,1 0,0 0,20 0,-20 19,19-19,-19 20,20-20,-40-20,0 20,40-20,-40 19,19 1,1-20,0 0,0 0,0 20,0 0,-1 0,1-20,-20 0,20 20,0 0,-20-20,20 19,-20 1,39 0,-39-20,40 20,-40-20,20 20,-20 0,20-20,0 39,-20-39,20 20,-20 0,19 0,1 0,-20-1,20-19,-20 20,0-20,0 20,0-20,20 20,-20 0,0-20,0 20,0-20,20 20,-20-1,0-19,20 20,-20-20,19 40,-19-20,20-20,-20 39,0-39,0 20,20-20,-20 40,20-40,-20 20,20 0,-20-20,0 19,20 1,-20 0,0 0,20-20,-1 40,-19-20,0-1,20 1,-20 0,0-20,20 20,-20 0,20 0,-20-1,0-19,20 20,-20 0,0 0,0 0,20 0,-20 0,0-1,39 1,-39 0,0 0,20 0,0 0,0-20,-20 39,0-39,20 40,0-40,-20 20,0-20,0 20,19 0,-19-1,0-19,0 20,20 0,-20 0,0-20,0 20,20 0,0-20,-20 19,0-19,0 20,0 0,0-20,0 20,0-20,0 20,0-20,20 20,-20-1,0 1,20-20,-1 0,-19 40,0-40,0 20,0-20,0 40,0-40,0 0,0 19,0 1,0 0,20-20,-20 0,0 20,0-20,20 20,-20 0,0-20,0 19,0-19,20 40,0-40,-20 0,0 20,0-20,0 20,0-20,0 20,20-1,-20-19,19 40,-19-40,20 40,-20-40,0 20,0-20,20 0,-20 20,0-20,0 19,0 1,0-20,20 0,-20 20,0-20,0 20,0 0,0-20,0 0,20 0,-20 20,0-20,0 19,0-19,0 20,0 0,0-20,0 20,0-20,0 20,0 0,0-20,0 0,0 0,-20 0,0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52E9EE-29A0-4F0F-B315-8354907FFE3D}" type="datetimeFigureOut">
              <a:rPr lang="el-GR" smtClean="0"/>
              <a:pPr/>
              <a:t>4/1/2021</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0F9B3B-96FE-46B0-B037-9CB9D4342BBD}" type="slidenum">
              <a:rPr lang="el-GR" smtClean="0"/>
              <a:pPr/>
              <a:t>‹#›</a:t>
            </a:fld>
            <a:endParaRPr lang="el-GR"/>
          </a:p>
        </p:txBody>
      </p:sp>
    </p:spTree>
    <p:extLst>
      <p:ext uri="{BB962C8B-B14F-4D97-AF65-F5344CB8AC3E}">
        <p14:creationId xmlns:p14="http://schemas.microsoft.com/office/powerpoint/2010/main" val="979015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C0F9B3B-96FE-46B0-B037-9CB9D4342BBD}" type="slidenum">
              <a:rPr lang="el-GR" smtClean="0"/>
              <a:pPr/>
              <a:t>7</a:t>
            </a:fld>
            <a:endParaRPr lang="el-GR"/>
          </a:p>
        </p:txBody>
      </p:sp>
    </p:spTree>
    <p:extLst>
      <p:ext uri="{BB962C8B-B14F-4D97-AF65-F5344CB8AC3E}">
        <p14:creationId xmlns:p14="http://schemas.microsoft.com/office/powerpoint/2010/main" val="2129800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C0F9B3B-96FE-46B0-B037-9CB9D4342BBD}" type="slidenum">
              <a:rPr lang="el-GR" smtClean="0"/>
              <a:pPr/>
              <a:t>10</a:t>
            </a:fld>
            <a:endParaRPr lang="el-GR"/>
          </a:p>
        </p:txBody>
      </p:sp>
    </p:spTree>
    <p:extLst>
      <p:ext uri="{BB962C8B-B14F-4D97-AF65-F5344CB8AC3E}">
        <p14:creationId xmlns:p14="http://schemas.microsoft.com/office/powerpoint/2010/main" val="209939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Θέση εικόνας διαφάνειας 1"/>
          <p:cNvSpPr>
            <a:spLocks noGrp="1" noRot="1" noChangeAspect="1" noTextEdit="1"/>
          </p:cNvSpPr>
          <p:nvPr>
            <p:ph type="sldImg"/>
          </p:nvPr>
        </p:nvSpPr>
        <p:spPr bwMode="auto">
          <a:noFill/>
          <a:ln>
            <a:solidFill>
              <a:srgbClr val="000000"/>
            </a:solidFill>
            <a:miter lim="800000"/>
            <a:headEnd/>
            <a:tailEnd/>
          </a:ln>
        </p:spPr>
      </p:sp>
      <p:sp>
        <p:nvSpPr>
          <p:cNvPr id="94211" name="Θέση σημειώσεων 2"/>
          <p:cNvSpPr>
            <a:spLocks noGrp="1"/>
          </p:cNvSpPr>
          <p:nvPr>
            <p:ph type="body" idx="1"/>
          </p:nvPr>
        </p:nvSpPr>
        <p:spPr bwMode="auto">
          <a:noFill/>
        </p:spPr>
        <p:txBody>
          <a:bodyPr wrap="square" numCol="1" anchor="t" anchorCtr="0" compatLnSpc="1">
            <a:prstTxWarp prst="textNoShape">
              <a:avLst/>
            </a:prstTxWarp>
          </a:bodyPr>
          <a:lstStyle/>
          <a:p>
            <a:endParaRPr lang="el-GR" smtClean="0"/>
          </a:p>
        </p:txBody>
      </p:sp>
      <p:sp>
        <p:nvSpPr>
          <p:cNvPr id="4" name="Θέση αριθμού διαφάνειας 3"/>
          <p:cNvSpPr>
            <a:spLocks noGrp="1"/>
          </p:cNvSpPr>
          <p:nvPr>
            <p:ph type="sldNum" sz="quarter" idx="5"/>
          </p:nvPr>
        </p:nvSpPr>
        <p:spPr/>
        <p:txBody>
          <a:bodyPr/>
          <a:lstStyle/>
          <a:p>
            <a:pPr>
              <a:defRPr/>
            </a:pPr>
            <a:fld id="{C74FBEAD-B88A-4CA0-8F47-ABD27AC8BF1C}" type="slidenum">
              <a:rPr lang="el-GR" smtClean="0"/>
              <a:pPr>
                <a:defRPr/>
              </a:pPr>
              <a:t>25</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6C0F9B3B-96FE-46B0-B037-9CB9D4342BBD}" type="slidenum">
              <a:rPr lang="el-GR" smtClean="0"/>
              <a:pPr/>
              <a:t>76</a:t>
            </a:fld>
            <a:endParaRPr lang="el-GR"/>
          </a:p>
        </p:txBody>
      </p:sp>
    </p:spTree>
    <p:extLst>
      <p:ext uri="{BB962C8B-B14F-4D97-AF65-F5344CB8AC3E}">
        <p14:creationId xmlns:p14="http://schemas.microsoft.com/office/powerpoint/2010/main" val="3399819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5" name="4 - Θέση υποσέλιδου"/>
          <p:cNvSpPr>
            <a:spLocks noGrp="1"/>
          </p:cNvSpPr>
          <p:nvPr>
            <p:ph type="ftr" sz="quarter" idx="11"/>
          </p:nvPr>
        </p:nvSpPr>
        <p:spPr/>
        <p:txBody>
          <a:bodyPr/>
          <a:lstStyle/>
          <a:p>
            <a:endParaRPr lang="el-GR"/>
          </a:p>
        </p:txBody>
      </p:sp>
      <p:sp>
        <p:nvSpPr>
          <p:cNvPr id="6" name="5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8" name="7 - Θέση υποσέλιδου"/>
          <p:cNvSpPr>
            <a:spLocks noGrp="1"/>
          </p:cNvSpPr>
          <p:nvPr>
            <p:ph type="ftr" sz="quarter" idx="11"/>
          </p:nvPr>
        </p:nvSpPr>
        <p:spPr/>
        <p:txBody>
          <a:bodyPr/>
          <a:lstStyle/>
          <a:p>
            <a:endParaRPr lang="el-GR"/>
          </a:p>
        </p:txBody>
      </p:sp>
      <p:sp>
        <p:nvSpPr>
          <p:cNvPr id="9" name="8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4" name="3 - Θέση υποσέλιδου"/>
          <p:cNvSpPr>
            <a:spLocks noGrp="1"/>
          </p:cNvSpPr>
          <p:nvPr>
            <p:ph type="ftr" sz="quarter" idx="11"/>
          </p:nvPr>
        </p:nvSpPr>
        <p:spPr/>
        <p:txBody>
          <a:bodyPr/>
          <a:lstStyle/>
          <a:p>
            <a:endParaRPr lang="el-GR"/>
          </a:p>
        </p:txBody>
      </p:sp>
      <p:sp>
        <p:nvSpPr>
          <p:cNvPr id="5" name="4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3" name="2 - Θέση υποσέλιδου"/>
          <p:cNvSpPr>
            <a:spLocks noGrp="1"/>
          </p:cNvSpPr>
          <p:nvPr>
            <p:ph type="ftr" sz="quarter" idx="11"/>
          </p:nvPr>
        </p:nvSpPr>
        <p:spPr/>
        <p:txBody>
          <a:bodyPr/>
          <a:lstStyle/>
          <a:p>
            <a:endParaRPr lang="el-GR"/>
          </a:p>
        </p:txBody>
      </p:sp>
      <p:sp>
        <p:nvSpPr>
          <p:cNvPr id="4" name="3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6574174A-DB2D-447E-8358-CE891340AD10}" type="datetimeFigureOut">
              <a:rPr lang="el-GR" smtClean="0"/>
              <a:pPr/>
              <a:t>4/1/2021</a:t>
            </a:fld>
            <a:endParaRPr lang="el-GR"/>
          </a:p>
        </p:txBody>
      </p:sp>
      <p:sp>
        <p:nvSpPr>
          <p:cNvPr id="6" name="5 - Θέση υποσέλιδου"/>
          <p:cNvSpPr>
            <a:spLocks noGrp="1"/>
          </p:cNvSpPr>
          <p:nvPr>
            <p:ph type="ftr" sz="quarter" idx="11"/>
          </p:nvPr>
        </p:nvSpPr>
        <p:spPr/>
        <p:txBody>
          <a:bodyPr/>
          <a:lstStyle/>
          <a:p>
            <a:endParaRPr lang="el-GR"/>
          </a:p>
        </p:txBody>
      </p:sp>
      <p:sp>
        <p:nvSpPr>
          <p:cNvPr id="7" name="6 - Θέση αριθμού διαφάνειας"/>
          <p:cNvSpPr>
            <a:spLocks noGrp="1"/>
          </p:cNvSpPr>
          <p:nvPr>
            <p:ph type="sldNum" sz="quarter" idx="12"/>
          </p:nvPr>
        </p:nvSpPr>
        <p:spPr/>
        <p:txBody>
          <a:bodyPr/>
          <a:lstStyle/>
          <a:p>
            <a:fld id="{0682770C-A0BA-4DA8-A2DE-A499A6B54128}"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1000">
              <a:schemeClr val="accent6">
                <a:lumMod val="60000"/>
                <a:lumOff val="40000"/>
              </a:schemeClr>
            </a:gs>
            <a:gs pos="0">
              <a:schemeClr val="accent1">
                <a:lumMod val="40000"/>
                <a:lumOff val="60000"/>
              </a:schemeClr>
            </a:gs>
            <a:gs pos="74000">
              <a:schemeClr val="accent2">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4174A-DB2D-447E-8358-CE891340AD10}" type="datetimeFigureOut">
              <a:rPr lang="el-GR" smtClean="0"/>
              <a:pPr/>
              <a:t>4/1/2021</a:t>
            </a:fld>
            <a:endParaRPr lang="el-GR"/>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82770C-A0BA-4DA8-A2DE-A499A6B54128}"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customXml" Target="../ink/ink2.xml"/><Relationship Id="rId7" Type="http://schemas.openxmlformats.org/officeDocument/2006/relationships/customXml" Target="../ink/ink4.xml"/><Relationship Id="rId2" Type="http://schemas.openxmlformats.org/officeDocument/2006/relationships/image" Target="../media/image5.jpeg"/><Relationship Id="rId1" Type="http://schemas.openxmlformats.org/officeDocument/2006/relationships/slideLayout" Target="../slideLayouts/slideLayout8.xml"/><Relationship Id="rId6" Type="http://schemas.openxmlformats.org/officeDocument/2006/relationships/image" Target="../media/image8.emf"/><Relationship Id="rId5" Type="http://schemas.openxmlformats.org/officeDocument/2006/relationships/customXml" Target="../ink/ink3.xml"/><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customXml" Target="../ink/ink6.xml"/><Relationship Id="rId4" Type="http://schemas.openxmlformats.org/officeDocument/2006/relationships/image" Target="../media/image20.emf"/></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customXml" Target="../ink/ink8.xml"/><Relationship Id="rId7" Type="http://schemas.openxmlformats.org/officeDocument/2006/relationships/customXml" Target="../ink/ink10.xml"/><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customXml" Target="../ink/ink9.xml"/><Relationship Id="rId4" Type="http://schemas.openxmlformats.org/officeDocument/2006/relationships/image" Target="../media/image126.emf"/></Relationships>
</file>

<file path=ppt/slides/_rels/slide23.xml.rels><?xml version="1.0" encoding="UTF-8" standalone="yes"?>
<Relationships xmlns="http://schemas.openxmlformats.org/package/2006/relationships"><Relationship Id="rId3" Type="http://schemas.openxmlformats.org/officeDocument/2006/relationships/customXml" Target="../ink/ink11.xml"/><Relationship Id="rId2" Type="http://schemas.openxmlformats.org/officeDocument/2006/relationships/image" Target="../media/image15.jpeg"/><Relationship Id="rId1" Type="http://schemas.openxmlformats.org/officeDocument/2006/relationships/slideLayout" Target="../slideLayouts/slideLayout8.xml"/><Relationship Id="rId4" Type="http://schemas.openxmlformats.org/officeDocument/2006/relationships/image" Target="../media/image24.emf"/></Relationships>
</file>

<file path=ppt/slides/_rels/slide24.xml.rels><?xml version="1.0" encoding="UTF-8" standalone="yes"?>
<Relationships xmlns="http://schemas.openxmlformats.org/package/2006/relationships"><Relationship Id="rId3" Type="http://schemas.openxmlformats.org/officeDocument/2006/relationships/customXml" Target="../ink/ink12.xml"/><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41.emf"/><Relationship Id="rId5" Type="http://schemas.openxmlformats.org/officeDocument/2006/relationships/customXml" Target="../ink/ink13.xml"/><Relationship Id="rId4" Type="http://schemas.openxmlformats.org/officeDocument/2006/relationships/image" Target="../media/image40.emf"/></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customXml" Target="../ink/ink14.xml"/><Relationship Id="rId7" Type="http://schemas.openxmlformats.org/officeDocument/2006/relationships/customXml" Target="../ink/ink16.xml"/><Relationship Id="rId12" Type="http://schemas.openxmlformats.org/officeDocument/2006/relationships/image" Target="../media/image31.emf"/><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8.emf"/><Relationship Id="rId11" Type="http://schemas.openxmlformats.org/officeDocument/2006/relationships/customXml" Target="../ink/ink18.xml"/><Relationship Id="rId5" Type="http://schemas.openxmlformats.org/officeDocument/2006/relationships/customXml" Target="../ink/ink15.xml"/><Relationship Id="rId10" Type="http://schemas.openxmlformats.org/officeDocument/2006/relationships/image" Target="../media/image30.emf"/><Relationship Id="rId4" Type="http://schemas.openxmlformats.org/officeDocument/2006/relationships/image" Target="../media/image27.emf"/><Relationship Id="rId9" Type="http://schemas.openxmlformats.org/officeDocument/2006/relationships/customXml" Target="../ink/ink1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ustomXml" Target="../ink/ink19.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customXml" Target="../ink/ink20.xml"/><Relationship Id="rId4" Type="http://schemas.openxmlformats.org/officeDocument/2006/relationships/image" Target="../media/image37.emf"/></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ustomXml" Target="../ink/ink21.xml"/><Relationship Id="rId2"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48.emf"/><Relationship Id="rId5" Type="http://schemas.openxmlformats.org/officeDocument/2006/relationships/customXml" Target="../ink/ink22.xml"/><Relationship Id="rId4" Type="http://schemas.openxmlformats.org/officeDocument/2006/relationships/image" Target="../media/image47.emf"/></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customXml" Target="../ink/ink23.xml"/><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56.emf"/><Relationship Id="rId5" Type="http://schemas.openxmlformats.org/officeDocument/2006/relationships/customXml" Target="../ink/ink24.xml"/><Relationship Id="rId4" Type="http://schemas.openxmlformats.org/officeDocument/2006/relationships/image" Target="../media/image55.emf"/></Relationships>
</file>

<file path=ppt/slides/_rels/slide39.xml.rels><?xml version="1.0" encoding="UTF-8" standalone="yes"?>
<Relationships xmlns="http://schemas.openxmlformats.org/package/2006/relationships"><Relationship Id="rId3" Type="http://schemas.openxmlformats.org/officeDocument/2006/relationships/customXml" Target="../ink/ink25.xml"/><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1.emf"/><Relationship Id="rId13" Type="http://schemas.openxmlformats.org/officeDocument/2006/relationships/customXml" Target="../ink/ink31.xml"/><Relationship Id="rId18" Type="http://schemas.openxmlformats.org/officeDocument/2006/relationships/image" Target="../media/image66.emf"/><Relationship Id="rId3" Type="http://schemas.openxmlformats.org/officeDocument/2006/relationships/customXml" Target="../ink/ink26.xml"/><Relationship Id="rId7" Type="http://schemas.openxmlformats.org/officeDocument/2006/relationships/customXml" Target="../ink/ink28.xml"/><Relationship Id="rId12" Type="http://schemas.openxmlformats.org/officeDocument/2006/relationships/image" Target="../media/image63.emf"/><Relationship Id="rId17" Type="http://schemas.openxmlformats.org/officeDocument/2006/relationships/customXml" Target="../ink/ink33.xml"/><Relationship Id="rId2" Type="http://schemas.openxmlformats.org/officeDocument/2006/relationships/image" Target="../media/image32.jpeg"/><Relationship Id="rId16" Type="http://schemas.openxmlformats.org/officeDocument/2006/relationships/image" Target="../media/image65.emf"/><Relationship Id="rId20" Type="http://schemas.openxmlformats.org/officeDocument/2006/relationships/image" Target="../media/image67.emf"/><Relationship Id="rId1" Type="http://schemas.openxmlformats.org/officeDocument/2006/relationships/slideLayout" Target="../slideLayouts/slideLayout8.xml"/><Relationship Id="rId6" Type="http://schemas.openxmlformats.org/officeDocument/2006/relationships/image" Target="../media/image60.emf"/><Relationship Id="rId11" Type="http://schemas.openxmlformats.org/officeDocument/2006/relationships/customXml" Target="../ink/ink30.xml"/><Relationship Id="rId5" Type="http://schemas.openxmlformats.org/officeDocument/2006/relationships/customXml" Target="../ink/ink27.xml"/><Relationship Id="rId15" Type="http://schemas.openxmlformats.org/officeDocument/2006/relationships/customXml" Target="../ink/ink32.xml"/><Relationship Id="rId10" Type="http://schemas.openxmlformats.org/officeDocument/2006/relationships/image" Target="../media/image62.emf"/><Relationship Id="rId19" Type="http://schemas.openxmlformats.org/officeDocument/2006/relationships/customXml" Target="../ink/ink34.xml"/><Relationship Id="rId4" Type="http://schemas.openxmlformats.org/officeDocument/2006/relationships/image" Target="../media/image59.emf"/><Relationship Id="rId9" Type="http://schemas.openxmlformats.org/officeDocument/2006/relationships/customXml" Target="../ink/ink29.xml"/><Relationship Id="rId14" Type="http://schemas.openxmlformats.org/officeDocument/2006/relationships/image" Target="../media/image64.emf"/></Relationships>
</file>

<file path=ppt/slides/_rels/slide41.xml.rels><?xml version="1.0" encoding="UTF-8" standalone="yes"?>
<Relationships xmlns="http://schemas.openxmlformats.org/package/2006/relationships"><Relationship Id="rId8" Type="http://schemas.openxmlformats.org/officeDocument/2006/relationships/image" Target="../media/image71.emf"/><Relationship Id="rId13" Type="http://schemas.openxmlformats.org/officeDocument/2006/relationships/customXml" Target="../ink/ink40.xml"/><Relationship Id="rId3" Type="http://schemas.openxmlformats.org/officeDocument/2006/relationships/customXml" Target="../ink/ink35.xml"/><Relationship Id="rId7" Type="http://schemas.openxmlformats.org/officeDocument/2006/relationships/customXml" Target="../ink/ink37.xml"/><Relationship Id="rId12" Type="http://schemas.openxmlformats.org/officeDocument/2006/relationships/image" Target="../media/image73.emf"/><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70.emf"/><Relationship Id="rId11" Type="http://schemas.openxmlformats.org/officeDocument/2006/relationships/customXml" Target="../ink/ink39.xml"/><Relationship Id="rId5" Type="http://schemas.openxmlformats.org/officeDocument/2006/relationships/customXml" Target="../ink/ink36.xml"/><Relationship Id="rId10" Type="http://schemas.openxmlformats.org/officeDocument/2006/relationships/image" Target="../media/image72.emf"/><Relationship Id="rId4" Type="http://schemas.openxmlformats.org/officeDocument/2006/relationships/image" Target="../media/image69.emf"/><Relationship Id="rId9" Type="http://schemas.openxmlformats.org/officeDocument/2006/relationships/customXml" Target="../ink/ink38.xml"/><Relationship Id="rId14" Type="http://schemas.openxmlformats.org/officeDocument/2006/relationships/image" Target="../media/image74.emf"/></Relationships>
</file>

<file path=ppt/slides/_rels/slide42.xml.rels><?xml version="1.0" encoding="UTF-8" standalone="yes"?>
<Relationships xmlns="http://schemas.openxmlformats.org/package/2006/relationships"><Relationship Id="rId8" Type="http://schemas.openxmlformats.org/officeDocument/2006/relationships/image" Target="../media/image78.emf"/><Relationship Id="rId13" Type="http://schemas.openxmlformats.org/officeDocument/2006/relationships/customXml" Target="../ink/ink46.xml"/><Relationship Id="rId18" Type="http://schemas.openxmlformats.org/officeDocument/2006/relationships/image" Target="../media/image83.emf"/><Relationship Id="rId3" Type="http://schemas.openxmlformats.org/officeDocument/2006/relationships/customXml" Target="../ink/ink41.xml"/><Relationship Id="rId21" Type="http://schemas.openxmlformats.org/officeDocument/2006/relationships/customXml" Target="../ink/ink50.xml"/><Relationship Id="rId7" Type="http://schemas.openxmlformats.org/officeDocument/2006/relationships/customXml" Target="../ink/ink43.xml"/><Relationship Id="rId12" Type="http://schemas.openxmlformats.org/officeDocument/2006/relationships/image" Target="../media/image80.emf"/><Relationship Id="rId17" Type="http://schemas.openxmlformats.org/officeDocument/2006/relationships/customXml" Target="../ink/ink48.xml"/><Relationship Id="rId2" Type="http://schemas.openxmlformats.org/officeDocument/2006/relationships/image" Target="../media/image34.jpeg"/><Relationship Id="rId16" Type="http://schemas.openxmlformats.org/officeDocument/2006/relationships/image" Target="../media/image82.emf"/><Relationship Id="rId20" Type="http://schemas.openxmlformats.org/officeDocument/2006/relationships/image" Target="../media/image84.emf"/><Relationship Id="rId1" Type="http://schemas.openxmlformats.org/officeDocument/2006/relationships/slideLayout" Target="../slideLayouts/slideLayout2.xml"/><Relationship Id="rId6" Type="http://schemas.openxmlformats.org/officeDocument/2006/relationships/image" Target="../media/image77.emf"/><Relationship Id="rId11" Type="http://schemas.openxmlformats.org/officeDocument/2006/relationships/customXml" Target="../ink/ink45.xml"/><Relationship Id="rId5" Type="http://schemas.openxmlformats.org/officeDocument/2006/relationships/customXml" Target="../ink/ink42.xml"/><Relationship Id="rId15" Type="http://schemas.openxmlformats.org/officeDocument/2006/relationships/customXml" Target="../ink/ink47.xml"/><Relationship Id="rId10" Type="http://schemas.openxmlformats.org/officeDocument/2006/relationships/image" Target="../media/image79.emf"/><Relationship Id="rId19" Type="http://schemas.openxmlformats.org/officeDocument/2006/relationships/customXml" Target="../ink/ink49.xml"/><Relationship Id="rId4" Type="http://schemas.openxmlformats.org/officeDocument/2006/relationships/image" Target="../media/image76.emf"/><Relationship Id="rId9" Type="http://schemas.openxmlformats.org/officeDocument/2006/relationships/customXml" Target="../ink/ink44.xml"/><Relationship Id="rId14" Type="http://schemas.openxmlformats.org/officeDocument/2006/relationships/image" Target="../media/image81.emf"/><Relationship Id="rId22" Type="http://schemas.openxmlformats.org/officeDocument/2006/relationships/image" Target="../media/image85.emf"/></Relationships>
</file>

<file path=ppt/slides/_rels/slide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4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6.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8" Type="http://schemas.openxmlformats.org/officeDocument/2006/relationships/image" Target="../media/image106.emf"/><Relationship Id="rId3" Type="http://schemas.openxmlformats.org/officeDocument/2006/relationships/customXml" Target="../ink/ink51.xml"/><Relationship Id="rId7" Type="http://schemas.openxmlformats.org/officeDocument/2006/relationships/customXml" Target="../ink/ink53.xml"/><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105.emf"/><Relationship Id="rId5" Type="http://schemas.openxmlformats.org/officeDocument/2006/relationships/customXml" Target="../ink/ink52.xml"/><Relationship Id="rId10" Type="http://schemas.openxmlformats.org/officeDocument/2006/relationships/image" Target="../media/image53.emf"/><Relationship Id="rId4" Type="http://schemas.openxmlformats.org/officeDocument/2006/relationships/image" Target="../media/image104.emf"/><Relationship Id="rId9" Type="http://schemas.openxmlformats.org/officeDocument/2006/relationships/customXml" Target="../ink/ink54.xml"/></Relationships>
</file>

<file path=ppt/slides/_rels/slide5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customXml" Target="../ink/ink55.xml"/><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114.emf"/><Relationship Id="rId5" Type="http://schemas.openxmlformats.org/officeDocument/2006/relationships/customXml" Target="../ink/ink56.xml"/><Relationship Id="rId4" Type="http://schemas.openxmlformats.org/officeDocument/2006/relationships/image" Target="../media/image113.emf"/></Relationships>
</file>

<file path=ppt/slides/_rels/slide5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20.emf"/><Relationship Id="rId13" Type="http://schemas.openxmlformats.org/officeDocument/2006/relationships/customXml" Target="../ink/ink62.xml"/><Relationship Id="rId18" Type="http://schemas.openxmlformats.org/officeDocument/2006/relationships/image" Target="../media/image125.emf"/><Relationship Id="rId3" Type="http://schemas.openxmlformats.org/officeDocument/2006/relationships/customXml" Target="../ink/ink57.xml"/><Relationship Id="rId7" Type="http://schemas.openxmlformats.org/officeDocument/2006/relationships/customXml" Target="../ink/ink59.xml"/><Relationship Id="rId12" Type="http://schemas.openxmlformats.org/officeDocument/2006/relationships/image" Target="../media/image122.emf"/><Relationship Id="rId17" Type="http://schemas.openxmlformats.org/officeDocument/2006/relationships/customXml" Target="../ink/ink64.xml"/><Relationship Id="rId2" Type="http://schemas.openxmlformats.org/officeDocument/2006/relationships/image" Target="../media/image60.jpeg"/><Relationship Id="rId16" Type="http://schemas.openxmlformats.org/officeDocument/2006/relationships/image" Target="../media/image124.emf"/><Relationship Id="rId20" Type="http://schemas.openxmlformats.org/officeDocument/2006/relationships/image" Target="../media/image75.emf"/><Relationship Id="rId1" Type="http://schemas.openxmlformats.org/officeDocument/2006/relationships/slideLayout" Target="../slideLayouts/slideLayout2.xml"/><Relationship Id="rId6" Type="http://schemas.openxmlformats.org/officeDocument/2006/relationships/image" Target="../media/image119.emf"/><Relationship Id="rId11" Type="http://schemas.openxmlformats.org/officeDocument/2006/relationships/customXml" Target="../ink/ink61.xml"/><Relationship Id="rId5" Type="http://schemas.openxmlformats.org/officeDocument/2006/relationships/customXml" Target="../ink/ink58.xml"/><Relationship Id="rId15" Type="http://schemas.openxmlformats.org/officeDocument/2006/relationships/customXml" Target="../ink/ink63.xml"/><Relationship Id="rId10" Type="http://schemas.openxmlformats.org/officeDocument/2006/relationships/image" Target="../media/image121.emf"/><Relationship Id="rId19" Type="http://schemas.openxmlformats.org/officeDocument/2006/relationships/customXml" Target="../ink/ink65.xml"/><Relationship Id="rId4" Type="http://schemas.openxmlformats.org/officeDocument/2006/relationships/image" Target="../media/image68.emf"/><Relationship Id="rId9" Type="http://schemas.openxmlformats.org/officeDocument/2006/relationships/customXml" Target="../ink/ink60.xml"/><Relationship Id="rId14" Type="http://schemas.openxmlformats.org/officeDocument/2006/relationships/image" Target="../media/image123.emf"/></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35.emf"/><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customXml" Target="../ink/ink67.xml"/><Relationship Id="rId5" Type="http://schemas.openxmlformats.org/officeDocument/2006/relationships/image" Target="../media/image134.emf"/><Relationship Id="rId4" Type="http://schemas.openxmlformats.org/officeDocument/2006/relationships/customXml" Target="../ink/ink66.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customXml" Target="../ink/ink68.xml"/><Relationship Id="rId2" Type="http://schemas.openxmlformats.org/officeDocument/2006/relationships/image" Target="../media/image73.png"/><Relationship Id="rId1" Type="http://schemas.openxmlformats.org/officeDocument/2006/relationships/slideLayout" Target="../slideLayouts/slideLayout6.xml"/><Relationship Id="rId4" Type="http://schemas.openxmlformats.org/officeDocument/2006/relationships/image" Target="../media/image86.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image" Target="../media/image88.jpeg"/></Relationships>
</file>

<file path=ppt/slides/_rels/slide7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8" Type="http://schemas.openxmlformats.org/officeDocument/2006/relationships/image" Target="../media/image159.emf"/><Relationship Id="rId3" Type="http://schemas.openxmlformats.org/officeDocument/2006/relationships/customXml" Target="../ink/ink69.xml"/><Relationship Id="rId7" Type="http://schemas.openxmlformats.org/officeDocument/2006/relationships/customXml" Target="../ink/ink71.xml"/><Relationship Id="rId2" Type="http://schemas.openxmlformats.org/officeDocument/2006/relationships/image" Target="../media/image100.jpeg"/><Relationship Id="rId1" Type="http://schemas.openxmlformats.org/officeDocument/2006/relationships/slideLayout" Target="../slideLayouts/slideLayout6.xml"/><Relationship Id="rId6" Type="http://schemas.openxmlformats.org/officeDocument/2006/relationships/image" Target="../media/image158.emf"/><Relationship Id="rId5" Type="http://schemas.openxmlformats.org/officeDocument/2006/relationships/customXml" Target="../ink/ink70.xml"/><Relationship Id="rId4" Type="http://schemas.openxmlformats.org/officeDocument/2006/relationships/image" Target="../media/image157.emf"/></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8.xml"/><Relationship Id="rId4" Type="http://schemas.openxmlformats.org/officeDocument/2006/relationships/image" Target="../media/image106.jpeg"/></Relationships>
</file>

<file path=ppt/slides/_rels/slide8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603448"/>
            <a:ext cx="9144000" cy="3024336"/>
          </a:xfrm>
        </p:spPr>
        <p:txBody>
          <a:bodyPr>
            <a:normAutofit/>
          </a:bodyPr>
          <a:lstStyle/>
          <a:p>
            <a:r>
              <a:rPr lang="el-GR" sz="2800" dirty="0" smtClean="0"/>
              <a:t>ΕΛΛΗΝΙΚΗ ΕΤΑΙΡΕΙΑ ΠΑΘΟΛΟΓΙΚΗΣ ΑΝΑΤΟΜΙΚΗΣ – ΠΑΝΕΛΛΗΝΙΑ </a:t>
            </a:r>
            <a:r>
              <a:rPr lang="en-US" sz="2800" dirty="0" smtClean="0"/>
              <a:t> </a:t>
            </a:r>
            <a:r>
              <a:rPr lang="el-GR" sz="2800" dirty="0" smtClean="0"/>
              <a:t>ΕΝΩΣΗ </a:t>
            </a:r>
            <a:r>
              <a:rPr lang="en-US" sz="2800" dirty="0" smtClean="0"/>
              <a:t> </a:t>
            </a:r>
            <a:r>
              <a:rPr lang="el-GR" sz="2800" dirty="0" smtClean="0"/>
              <a:t>ΠΑΘΟΛΟΓΟΑΝΑΤΟΜΩΝ </a:t>
            </a:r>
            <a:r>
              <a:rPr lang="el-GR" dirty="0" smtClean="0"/>
              <a:t/>
            </a:r>
            <a:br>
              <a:rPr lang="el-GR" dirty="0" smtClean="0"/>
            </a:br>
            <a:r>
              <a:rPr lang="el-GR" sz="2400" dirty="0" smtClean="0">
                <a:effectLst>
                  <a:outerShdw blurRad="38100" dist="38100" dir="2700000" algn="tl">
                    <a:srgbClr val="000000">
                      <a:alpha val="43137"/>
                    </a:srgbClr>
                  </a:outerShdw>
                </a:effectLst>
              </a:rPr>
              <a:t>Εκπαιδευτικές  </a:t>
            </a:r>
            <a:r>
              <a:rPr lang="en-US" sz="2400" i="1" dirty="0" smtClean="0">
                <a:effectLst>
                  <a:outerShdw blurRad="38100" dist="38100" dir="2700000" algn="tl">
                    <a:srgbClr val="000000">
                      <a:alpha val="43137"/>
                    </a:srgbClr>
                  </a:outerShdw>
                </a:effectLst>
              </a:rPr>
              <a:t>e</a:t>
            </a:r>
            <a:r>
              <a:rPr lang="el-GR" sz="2400" i="1" dirty="0" smtClean="0">
                <a:effectLst>
                  <a:outerShdw blurRad="38100" dist="38100" dir="2700000" algn="tl">
                    <a:srgbClr val="000000">
                      <a:alpha val="43137"/>
                    </a:srgbClr>
                  </a:outerShdw>
                </a:effectLst>
              </a:rPr>
              <a:t>-</a:t>
            </a:r>
            <a:r>
              <a:rPr lang="el-GR" sz="2400" dirty="0" smtClean="0">
                <a:effectLst>
                  <a:outerShdw blurRad="38100" dist="38100" dir="2700000" algn="tl">
                    <a:srgbClr val="000000">
                      <a:alpha val="43137"/>
                    </a:srgbClr>
                  </a:outerShdw>
                </a:effectLst>
              </a:rPr>
              <a:t>Συναντήσεις Ακαδημαϊκού Έτους 2020-2021</a:t>
            </a:r>
            <a:br>
              <a:rPr lang="el-GR" sz="2400" dirty="0" smtClean="0">
                <a:effectLst>
                  <a:outerShdw blurRad="38100" dist="38100" dir="2700000" algn="tl">
                    <a:srgbClr val="000000">
                      <a:alpha val="43137"/>
                    </a:srgbClr>
                  </a:outerShdw>
                </a:effectLst>
              </a:rPr>
            </a:br>
            <a:r>
              <a:rPr lang="el-GR" sz="2000" dirty="0" smtClean="0"/>
              <a:t>Τετάρτη 13.1.2021</a:t>
            </a:r>
            <a:endParaRPr lang="el-GR" sz="2000" dirty="0"/>
          </a:p>
        </p:txBody>
      </p:sp>
      <p:sp>
        <p:nvSpPr>
          <p:cNvPr id="3" name="2 - Υπότιτλος"/>
          <p:cNvSpPr>
            <a:spLocks noGrp="1"/>
          </p:cNvSpPr>
          <p:nvPr>
            <p:ph type="subTitle" idx="1"/>
          </p:nvPr>
        </p:nvSpPr>
        <p:spPr>
          <a:xfrm>
            <a:off x="0" y="2060848"/>
            <a:ext cx="9144000" cy="4797152"/>
          </a:xfrm>
        </p:spPr>
        <p:txBody>
          <a:bodyPr>
            <a:normAutofit fontScale="92500"/>
          </a:bodyPr>
          <a:lstStyle/>
          <a:p>
            <a:r>
              <a:rPr lang="el-GR" b="1" dirty="0" smtClean="0">
                <a:solidFill>
                  <a:schemeClr val="tx1"/>
                </a:solidFill>
              </a:rPr>
              <a:t>ΕΠΙΜΑΧΑ ΘΕΜΑΤΑ ΣΤΗ  </a:t>
            </a:r>
            <a:r>
              <a:rPr lang="el-GR" b="1" spc="600" dirty="0" smtClean="0">
                <a:solidFill>
                  <a:schemeClr val="tx1"/>
                </a:solidFill>
              </a:rPr>
              <a:t>ΔΙΑΒΑΘΜΙΣΗ</a:t>
            </a:r>
          </a:p>
          <a:p>
            <a:r>
              <a:rPr lang="el-GR" b="1" dirty="0" smtClean="0">
                <a:solidFill>
                  <a:schemeClr val="tx1"/>
                </a:solidFill>
              </a:rPr>
              <a:t> ΤΟΥ ΚΑΡΚΙΝΟΥ ΤΟΥ ΠΡΟΣΤΑΤΗ  </a:t>
            </a:r>
            <a:r>
              <a:rPr lang="el-GR" b="1" spc="600" dirty="0" smtClean="0">
                <a:solidFill>
                  <a:schemeClr val="tx1"/>
                </a:solidFill>
              </a:rPr>
              <a:t>ΚΑΤΑ </a:t>
            </a:r>
            <a:r>
              <a:rPr lang="en-US" b="1" spc="600" dirty="0" smtClean="0">
                <a:solidFill>
                  <a:schemeClr val="tx1"/>
                </a:solidFill>
              </a:rPr>
              <a:t>GLEASON </a:t>
            </a:r>
            <a:r>
              <a:rPr lang="en-US" b="1" dirty="0" smtClean="0">
                <a:solidFill>
                  <a:schemeClr val="tx1"/>
                </a:solidFill>
              </a:rPr>
              <a:t>–</a:t>
            </a:r>
          </a:p>
          <a:p>
            <a:r>
              <a:rPr lang="el-GR" b="1" dirty="0" smtClean="0">
                <a:solidFill>
                  <a:schemeClr val="tx1"/>
                </a:solidFill>
              </a:rPr>
              <a:t>ΔΙΕΘΝΗΣ ΕΤΑΙΡΕΙΑ ΟΥΡΟΛΟΓΙΚΗΣ ΠΑΘΟΛΟΓΟΑΝΑΤΟΜΙΑΣ (</a:t>
            </a:r>
            <a:r>
              <a:rPr lang="en-US" b="1" dirty="0" smtClean="0">
                <a:solidFill>
                  <a:schemeClr val="tx1"/>
                </a:solidFill>
              </a:rPr>
              <a:t>ISUP</a:t>
            </a:r>
            <a:r>
              <a:rPr lang="el-GR" b="1" dirty="0" smtClean="0">
                <a:solidFill>
                  <a:schemeClr val="tx1"/>
                </a:solidFill>
              </a:rPr>
              <a:t>)</a:t>
            </a:r>
            <a:r>
              <a:rPr lang="en-US" b="1" dirty="0" smtClean="0">
                <a:solidFill>
                  <a:schemeClr val="tx1"/>
                </a:solidFill>
              </a:rPr>
              <a:t>: </a:t>
            </a:r>
            <a:endParaRPr lang="el-GR" b="1" dirty="0" smtClean="0">
              <a:solidFill>
                <a:schemeClr val="tx1"/>
              </a:solidFill>
            </a:endParaRPr>
          </a:p>
          <a:p>
            <a:r>
              <a:rPr lang="en-US" b="1" dirty="0" smtClean="0">
                <a:solidFill>
                  <a:schemeClr val="tx1"/>
                </a:solidFill>
              </a:rPr>
              <a:t>K</a:t>
            </a:r>
            <a:r>
              <a:rPr lang="el-GR" b="1" dirty="0" smtClean="0">
                <a:solidFill>
                  <a:schemeClr val="tx1"/>
                </a:solidFill>
              </a:rPr>
              <a:t>ΑΤΕΥΘΥΝΤΗΡΙΕΣ ΟΔΗΓΙΕΣ </a:t>
            </a:r>
          </a:p>
          <a:p>
            <a:endParaRPr lang="el-GR" dirty="0" smtClean="0"/>
          </a:p>
          <a:p>
            <a:endParaRPr lang="el-GR" dirty="0" smtClean="0"/>
          </a:p>
          <a:p>
            <a:r>
              <a:rPr lang="el-GR" sz="2400" dirty="0" smtClean="0">
                <a:solidFill>
                  <a:schemeClr val="tx1"/>
                </a:solidFill>
              </a:rPr>
              <a:t>Ανδρέας  Χ. </a:t>
            </a:r>
            <a:r>
              <a:rPr lang="el-GR" sz="2400" dirty="0" err="1" smtClean="0">
                <a:solidFill>
                  <a:schemeClr val="tx1"/>
                </a:solidFill>
              </a:rPr>
              <a:t>Λάζαρης</a:t>
            </a:r>
            <a:r>
              <a:rPr lang="el-GR" sz="2400" dirty="0" smtClean="0">
                <a:solidFill>
                  <a:schemeClr val="tx1"/>
                </a:solidFill>
              </a:rPr>
              <a:t> </a:t>
            </a:r>
          </a:p>
          <a:p>
            <a:r>
              <a:rPr lang="el-GR" sz="2400" dirty="0" smtClean="0">
                <a:solidFill>
                  <a:schemeClr val="tx1"/>
                </a:solidFill>
              </a:rPr>
              <a:t>Ιατρός - </a:t>
            </a:r>
            <a:r>
              <a:rPr lang="el-GR" sz="2400" dirty="0" err="1" smtClean="0">
                <a:solidFill>
                  <a:schemeClr val="tx1"/>
                </a:solidFill>
              </a:rPr>
              <a:t>Ιστοπαθολόγος</a:t>
            </a:r>
            <a:endParaRPr lang="el-GR" sz="24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Ορθογώνιο 1"/>
          <p:cNvSpPr>
            <a:spLocks noChangeArrowheads="1"/>
          </p:cNvSpPr>
          <p:nvPr/>
        </p:nvSpPr>
        <p:spPr bwMode="auto">
          <a:xfrm>
            <a:off x="0" y="-99392"/>
            <a:ext cx="9144000" cy="7824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el-GR" sz="2000" dirty="0"/>
              <a:t>Στα παρασκευάσματα </a:t>
            </a:r>
            <a:r>
              <a:rPr lang="el-GR" sz="2000" b="1" u="sng" spc="600" dirty="0"/>
              <a:t>ριζικών </a:t>
            </a:r>
            <a:r>
              <a:rPr lang="el-GR" sz="2000" b="1" u="sng" spc="600" dirty="0" err="1"/>
              <a:t>προστατεκτομών</a:t>
            </a:r>
            <a:r>
              <a:rPr lang="el-GR" sz="2000" dirty="0"/>
              <a:t>, άσχετα με τον αναφερόμενο αθροιστικό βαθμό κακοήθειας, συστήνεται η </a:t>
            </a:r>
            <a:r>
              <a:rPr lang="el-GR" sz="2000" b="1" dirty="0"/>
              <a:t>αναλυτική καταγραφή </a:t>
            </a:r>
            <a:r>
              <a:rPr lang="el-GR" sz="2000" b="1" dirty="0" smtClean="0"/>
              <a:t> </a:t>
            </a:r>
            <a:r>
              <a:rPr lang="el-GR" sz="2000" b="1" u="sng" spc="600" dirty="0" smtClean="0"/>
              <a:t>όλων</a:t>
            </a:r>
            <a:r>
              <a:rPr lang="el-GR" sz="2000" b="1" dirty="0" smtClean="0"/>
              <a:t> </a:t>
            </a:r>
            <a:r>
              <a:rPr lang="el-GR" sz="2000" b="1" dirty="0"/>
              <a:t>των </a:t>
            </a:r>
            <a:r>
              <a:rPr lang="el-GR" sz="2000" b="1" dirty="0" err="1"/>
              <a:t>απαντώμενων</a:t>
            </a:r>
            <a:r>
              <a:rPr lang="el-GR" sz="2000" b="1" dirty="0"/>
              <a:t> προτύπων και η </a:t>
            </a:r>
            <a:r>
              <a:rPr lang="el-GR" sz="2000" b="1" dirty="0" smtClean="0"/>
              <a:t> </a:t>
            </a:r>
            <a:r>
              <a:rPr lang="el-GR" sz="2000" b="1" spc="300" dirty="0" smtClean="0"/>
              <a:t>ποσοστιαία  έκταση </a:t>
            </a:r>
            <a:r>
              <a:rPr lang="el-GR" sz="2000" b="1" dirty="0"/>
              <a:t>που το </a:t>
            </a:r>
            <a:r>
              <a:rPr lang="el-GR" sz="2000" b="1" dirty="0" smtClean="0"/>
              <a:t> </a:t>
            </a:r>
            <a:r>
              <a:rPr lang="el-GR" sz="2000" b="1" spc="600" dirty="0" smtClean="0"/>
              <a:t>καθένα</a:t>
            </a:r>
            <a:r>
              <a:rPr lang="el-GR" sz="2000" b="1" dirty="0" smtClean="0"/>
              <a:t> </a:t>
            </a:r>
            <a:r>
              <a:rPr lang="el-GR" sz="2000" b="1" dirty="0"/>
              <a:t>από αυτά </a:t>
            </a:r>
            <a:r>
              <a:rPr lang="el-GR" sz="2000" b="1" dirty="0" smtClean="0"/>
              <a:t>καταλαμβάνει επί του καρκινικού ιστού.</a:t>
            </a:r>
            <a:endParaRPr lang="en-US" sz="2000" b="1" dirty="0" smtClean="0"/>
          </a:p>
          <a:p>
            <a:pPr algn="just">
              <a:defRPr/>
            </a:pPr>
            <a:endParaRPr lang="el-GR" sz="1600" dirty="0"/>
          </a:p>
          <a:p>
            <a:pPr algn="just">
              <a:defRPr/>
            </a:pPr>
            <a:r>
              <a:rPr lang="el-GR" sz="1600" dirty="0"/>
              <a:t> Αναφορικά με τον </a:t>
            </a:r>
            <a:r>
              <a:rPr lang="el-GR" sz="1600" dirty="0" smtClean="0"/>
              <a:t> </a:t>
            </a:r>
            <a:r>
              <a:rPr lang="el-GR" sz="1600" b="1" spc="300" dirty="0" smtClean="0"/>
              <a:t>αθροιστικό</a:t>
            </a:r>
            <a:r>
              <a:rPr lang="el-GR" sz="1600" b="1" dirty="0" smtClean="0"/>
              <a:t>  βαθμό </a:t>
            </a:r>
            <a:r>
              <a:rPr lang="el-GR" sz="1600" dirty="0" smtClean="0"/>
              <a:t>κακοήθειας κατά </a:t>
            </a:r>
            <a:r>
              <a:rPr lang="en-US" sz="1600" dirty="0" smtClean="0"/>
              <a:t>Gleason</a:t>
            </a:r>
            <a:r>
              <a:rPr lang="el-GR" sz="1600" dirty="0" smtClean="0"/>
              <a:t> στις </a:t>
            </a:r>
            <a:r>
              <a:rPr lang="el-GR" sz="1600" b="1" dirty="0" smtClean="0">
                <a:effectLst>
                  <a:outerShdw blurRad="38100" dist="38100" dir="2700000" algn="tl">
                    <a:srgbClr val="000000">
                      <a:alpha val="43137"/>
                    </a:srgbClr>
                  </a:outerShdw>
                </a:effectLst>
              </a:rPr>
              <a:t>ριζικές </a:t>
            </a:r>
            <a:r>
              <a:rPr lang="el-GR" sz="1600" b="1" dirty="0" err="1" smtClean="0">
                <a:effectLst>
                  <a:outerShdw blurRad="38100" dist="38100" dir="2700000" algn="tl">
                    <a:srgbClr val="000000">
                      <a:alpha val="43137"/>
                    </a:srgbClr>
                  </a:outerShdw>
                </a:effectLst>
              </a:rPr>
              <a:t>προστατεκτομές</a:t>
            </a:r>
            <a:r>
              <a:rPr lang="el-GR" sz="1600" dirty="0" smtClean="0"/>
              <a:t>: </a:t>
            </a:r>
            <a:endParaRPr lang="en-US" sz="1600" dirty="0" smtClean="0"/>
          </a:p>
          <a:p>
            <a:pPr algn="just">
              <a:defRPr/>
            </a:pPr>
            <a:endParaRPr lang="el-GR" sz="1600" dirty="0" smtClean="0"/>
          </a:p>
          <a:p>
            <a:pPr algn="just">
              <a:defRPr/>
            </a:pPr>
            <a:r>
              <a:rPr lang="en-US" sz="1600" dirty="0" smtClean="0"/>
              <a:t>- </a:t>
            </a:r>
            <a:r>
              <a:rPr lang="el-GR" sz="1600" dirty="0" smtClean="0"/>
              <a:t>Όταν το </a:t>
            </a:r>
            <a:r>
              <a:rPr lang="el-GR" sz="1600" u="sng" dirty="0" smtClean="0"/>
              <a:t>έλασσον</a:t>
            </a:r>
            <a:r>
              <a:rPr lang="el-GR" sz="1600" dirty="0" smtClean="0"/>
              <a:t> πρότυπο είναι </a:t>
            </a:r>
            <a:r>
              <a:rPr lang="el-GR" sz="1600" i="1" dirty="0" smtClean="0"/>
              <a:t>χαμηλότερης κακοήθειας </a:t>
            </a:r>
            <a:r>
              <a:rPr lang="el-GR" sz="1600" dirty="0" smtClean="0"/>
              <a:t>από το πρωτεύον και όταν </a:t>
            </a:r>
            <a:r>
              <a:rPr lang="el-GR" sz="1600" i="1" dirty="0" smtClean="0"/>
              <a:t>το τριτεύον σε </a:t>
            </a:r>
            <a:r>
              <a:rPr lang="el-GR" sz="1600" i="1" dirty="0" smtClean="0">
                <a:effectLst>
                  <a:outerShdw blurRad="38100" dist="38100" dir="2700000" algn="tl">
                    <a:srgbClr val="000000">
                      <a:alpha val="43137"/>
                    </a:srgbClr>
                  </a:outerShdw>
                </a:effectLst>
              </a:rPr>
              <a:t>≤ 5%</a:t>
            </a:r>
            <a:r>
              <a:rPr lang="el-GR" sz="1600" i="1" dirty="0" smtClean="0"/>
              <a:t> </a:t>
            </a:r>
            <a:r>
              <a:rPr lang="el-GR" sz="1600" dirty="0" smtClean="0"/>
              <a:t>είναι </a:t>
            </a:r>
            <a:r>
              <a:rPr lang="el-GR" sz="1600" i="1" dirty="0" smtClean="0"/>
              <a:t>χαμηλότερης κακοήθειας </a:t>
            </a:r>
            <a:r>
              <a:rPr lang="el-GR" sz="1600" dirty="0" smtClean="0"/>
              <a:t>από το δευτερεύον, τότε το </a:t>
            </a:r>
            <a:r>
              <a:rPr lang="el-GR" sz="1600" u="sng" dirty="0" smtClean="0"/>
              <a:t>έλασσον</a:t>
            </a:r>
            <a:r>
              <a:rPr lang="el-GR" sz="1600" dirty="0" smtClean="0"/>
              <a:t> ή το </a:t>
            </a:r>
            <a:r>
              <a:rPr lang="el-GR" sz="1600" i="1" dirty="0" smtClean="0"/>
              <a:t>τριτεύον πρότυπο σε </a:t>
            </a:r>
            <a:r>
              <a:rPr lang="el-GR" sz="1600" i="1" dirty="0" smtClean="0">
                <a:effectLst>
                  <a:outerShdw blurRad="38100" dist="38100" dir="2700000" algn="tl">
                    <a:srgbClr val="000000">
                      <a:alpha val="43137"/>
                    </a:srgbClr>
                  </a:outerShdw>
                </a:effectLst>
              </a:rPr>
              <a:t>≤ </a:t>
            </a:r>
            <a:r>
              <a:rPr lang="el-GR" sz="1600" i="1" dirty="0">
                <a:effectLst>
                  <a:outerShdw blurRad="38100" dist="38100" dir="2700000" algn="tl">
                    <a:srgbClr val="000000">
                      <a:alpha val="43137"/>
                    </a:srgbClr>
                  </a:outerShdw>
                </a:effectLst>
              </a:rPr>
              <a:t>5</a:t>
            </a:r>
            <a:r>
              <a:rPr lang="el-GR" sz="1600" i="1" dirty="0" smtClean="0">
                <a:effectLst>
                  <a:outerShdw blurRad="38100" dist="38100" dir="2700000" algn="tl">
                    <a:srgbClr val="000000">
                      <a:alpha val="43137"/>
                    </a:srgbClr>
                  </a:outerShdw>
                </a:effectLst>
              </a:rPr>
              <a:t>%</a:t>
            </a:r>
            <a:r>
              <a:rPr lang="el-GR" sz="1600" dirty="0" smtClean="0"/>
              <a:t> </a:t>
            </a:r>
            <a:r>
              <a:rPr lang="el-GR" sz="1600" i="1" u="sng" dirty="0" smtClean="0"/>
              <a:t>δεν</a:t>
            </a:r>
            <a:r>
              <a:rPr lang="el-GR" sz="1600" dirty="0" smtClean="0"/>
              <a:t> </a:t>
            </a:r>
            <a:r>
              <a:rPr lang="el-GR" sz="1600" dirty="0" err="1" smtClean="0"/>
              <a:t>προσμετράται</a:t>
            </a:r>
            <a:r>
              <a:rPr lang="el-GR" sz="1600" dirty="0" smtClean="0"/>
              <a:t> ως δεύτερος προσθετέος στον αθροιστικό βαθμό κακοήθειας κατά </a:t>
            </a:r>
            <a:r>
              <a:rPr lang="en-US" sz="1600" dirty="0" smtClean="0"/>
              <a:t>Gleason.</a:t>
            </a:r>
          </a:p>
          <a:p>
            <a:pPr algn="just">
              <a:defRPr/>
            </a:pPr>
            <a:endParaRPr lang="en-US" sz="1600" dirty="0" smtClean="0"/>
          </a:p>
          <a:p>
            <a:pPr algn="just">
              <a:defRPr/>
            </a:pPr>
            <a:r>
              <a:rPr lang="en-US" sz="1600" dirty="0" smtClean="0"/>
              <a:t>- </a:t>
            </a:r>
            <a:r>
              <a:rPr lang="el-GR" sz="1600" dirty="0" smtClean="0"/>
              <a:t> Κατά </a:t>
            </a:r>
            <a:r>
              <a:rPr lang="el-GR" sz="1600" dirty="0"/>
              <a:t>την </a:t>
            </a:r>
            <a:r>
              <a:rPr lang="en-US" sz="1600" b="1" dirty="0" smtClean="0"/>
              <a:t>ISUP</a:t>
            </a:r>
            <a:r>
              <a:rPr lang="en-US" sz="1600" dirty="0" smtClean="0"/>
              <a:t>, </a:t>
            </a:r>
            <a:r>
              <a:rPr lang="el-GR" sz="1600" dirty="0" smtClean="0"/>
              <a:t> όταν α) υπάρχει </a:t>
            </a:r>
            <a:r>
              <a:rPr lang="el-GR" sz="1600" u="sng" dirty="0"/>
              <a:t>έλασσον </a:t>
            </a:r>
            <a:r>
              <a:rPr lang="el-GR" sz="1600" u="sng" dirty="0" smtClean="0"/>
              <a:t>πρότυπο 4 ή 5</a:t>
            </a:r>
            <a:r>
              <a:rPr lang="el-GR" sz="1600" dirty="0" smtClean="0"/>
              <a:t> </a:t>
            </a:r>
            <a:r>
              <a:rPr lang="el-GR" sz="1600" b="1" dirty="0" smtClean="0"/>
              <a:t>ή</a:t>
            </a:r>
            <a:r>
              <a:rPr lang="el-GR" sz="1600" dirty="0" smtClean="0"/>
              <a:t> β) </a:t>
            </a:r>
            <a:r>
              <a:rPr lang="el-GR" sz="1600" i="1" dirty="0" smtClean="0"/>
              <a:t>υπάρχει </a:t>
            </a:r>
            <a:r>
              <a:rPr lang="el-GR" sz="1600" i="1" dirty="0"/>
              <a:t>(πέραν του δευτερεύοντος) τριτεύον </a:t>
            </a:r>
            <a:r>
              <a:rPr lang="el-GR" sz="1600" i="1" dirty="0" smtClean="0"/>
              <a:t>πρότυπο 5 (ή 4, στην υποθετική περίπτωση με πρωτεύον το 5 και δευτερεύον το 3) που </a:t>
            </a:r>
            <a:r>
              <a:rPr lang="el-GR" sz="1600" i="1" dirty="0"/>
              <a:t>καταλαμβάνει </a:t>
            </a:r>
            <a:r>
              <a:rPr lang="el-GR" sz="1600" i="1" dirty="0" smtClean="0">
                <a:effectLst>
                  <a:outerShdw blurRad="38100" dist="38100" dir="2700000" algn="tl">
                    <a:srgbClr val="000000">
                      <a:alpha val="43137"/>
                    </a:srgbClr>
                  </a:outerShdw>
                </a:effectLst>
              </a:rPr>
              <a:t>≤5</a:t>
            </a:r>
            <a:r>
              <a:rPr lang="el-GR" sz="1600" i="1" dirty="0">
                <a:effectLst>
                  <a:outerShdw blurRad="38100" dist="38100" dir="2700000" algn="tl">
                    <a:srgbClr val="000000">
                      <a:alpha val="43137"/>
                    </a:srgbClr>
                  </a:outerShdw>
                </a:effectLst>
              </a:rPr>
              <a:t>%</a:t>
            </a:r>
            <a:r>
              <a:rPr lang="el-GR" sz="1600" i="1" dirty="0"/>
              <a:t> του καρκινικού ιστού</a:t>
            </a:r>
            <a:r>
              <a:rPr lang="el-GR" sz="1600" dirty="0" smtClean="0"/>
              <a:t>, τότε α) </a:t>
            </a:r>
            <a:r>
              <a:rPr lang="el-GR" sz="1600" u="sng" dirty="0" smtClean="0"/>
              <a:t>διπλασιάζεται </a:t>
            </a:r>
            <a:r>
              <a:rPr lang="el-GR" sz="1600" u="sng" dirty="0"/>
              <a:t>το πρωτεύον </a:t>
            </a:r>
            <a:r>
              <a:rPr lang="el-GR" sz="1600" u="sng" dirty="0" smtClean="0"/>
              <a:t>πρότυπο</a:t>
            </a:r>
            <a:r>
              <a:rPr lang="el-GR" sz="1600" dirty="0" smtClean="0"/>
              <a:t> </a:t>
            </a:r>
            <a:r>
              <a:rPr lang="el-GR" sz="1600" b="1" dirty="0" smtClean="0"/>
              <a:t>ή</a:t>
            </a:r>
            <a:r>
              <a:rPr lang="el-GR" sz="1600" dirty="0" smtClean="0"/>
              <a:t> β) </a:t>
            </a:r>
            <a:r>
              <a:rPr lang="el-GR" sz="1600" i="1" dirty="0" smtClean="0"/>
              <a:t>προστίθενται κατά σειρά το πρωτεύον και το δευτερεύον πρότυπο, </a:t>
            </a:r>
            <a:r>
              <a:rPr lang="el-GR" sz="1600" b="1" dirty="0" smtClean="0"/>
              <a:t>αντίστοιχα</a:t>
            </a:r>
            <a:r>
              <a:rPr lang="el-GR" sz="1600" i="1" dirty="0" smtClean="0"/>
              <a:t>·</a:t>
            </a:r>
            <a:r>
              <a:rPr lang="el-GR" sz="1600" dirty="0" smtClean="0"/>
              <a:t> </a:t>
            </a:r>
            <a:r>
              <a:rPr lang="el-GR" sz="1600" b="1" dirty="0" smtClean="0"/>
              <a:t>αναφέρεται όμως ότι υπάρχει και </a:t>
            </a:r>
            <a:r>
              <a:rPr lang="el-GR" sz="1600" dirty="0" smtClean="0"/>
              <a:t>α)</a:t>
            </a:r>
            <a:r>
              <a:rPr lang="el-GR" sz="1600" b="1" dirty="0" smtClean="0"/>
              <a:t> το </a:t>
            </a:r>
            <a:r>
              <a:rPr lang="el-GR" sz="1600" b="1" u="sng" dirty="0" smtClean="0"/>
              <a:t>έλασσον πρότυπο 4 ή 5</a:t>
            </a:r>
            <a:r>
              <a:rPr lang="el-GR" sz="1600" b="1" dirty="0" smtClean="0"/>
              <a:t>  ή </a:t>
            </a:r>
            <a:r>
              <a:rPr lang="el-GR" sz="1600" dirty="0" smtClean="0"/>
              <a:t>β)</a:t>
            </a:r>
            <a:r>
              <a:rPr lang="el-GR" sz="1600" b="1" dirty="0" smtClean="0"/>
              <a:t> </a:t>
            </a:r>
            <a:r>
              <a:rPr lang="el-GR" sz="1600" b="1" i="1" dirty="0" smtClean="0"/>
              <a:t>το</a:t>
            </a:r>
            <a:r>
              <a:rPr lang="el-GR" sz="1600" b="1" dirty="0" smtClean="0"/>
              <a:t> </a:t>
            </a:r>
            <a:r>
              <a:rPr lang="el-GR" sz="1600" b="1" i="1" dirty="0" smtClean="0"/>
              <a:t>τριτεύον</a:t>
            </a:r>
            <a:r>
              <a:rPr lang="el-GR" sz="1600" b="1" dirty="0" smtClean="0"/>
              <a:t> </a:t>
            </a:r>
            <a:r>
              <a:rPr lang="el-GR" sz="1600" b="1" i="1" dirty="0" smtClean="0"/>
              <a:t>πρότυπο 5 (ή το 4</a:t>
            </a:r>
            <a:r>
              <a:rPr lang="el-GR" sz="1600" b="1" i="1" dirty="0"/>
              <a:t>) σε ≤5%</a:t>
            </a:r>
            <a:r>
              <a:rPr lang="en-US" sz="1600" b="1" dirty="0" smtClean="0"/>
              <a:t>.</a:t>
            </a:r>
            <a:endParaRPr lang="el-GR" sz="1600" dirty="0" smtClean="0"/>
          </a:p>
          <a:p>
            <a:pPr algn="just">
              <a:defRPr/>
            </a:pPr>
            <a:r>
              <a:rPr lang="el-GR" sz="1600" dirty="0" smtClean="0"/>
              <a:t>(</a:t>
            </a:r>
            <a:r>
              <a:rPr lang="en-US" sz="1600" dirty="0" smtClean="0"/>
              <a:t>K</a:t>
            </a:r>
            <a:r>
              <a:rPr lang="el-GR" sz="1600" dirty="0" smtClean="0"/>
              <a:t>ατά </a:t>
            </a:r>
            <a:r>
              <a:rPr lang="el-GR" sz="1600" dirty="0"/>
              <a:t>την </a:t>
            </a:r>
            <a:r>
              <a:rPr lang="en-US" sz="1600" dirty="0" smtClean="0">
                <a:effectLst>
                  <a:outerShdw blurRad="38100" dist="38100" dir="2700000" algn="tl">
                    <a:srgbClr val="000000">
                      <a:alpha val="43137"/>
                    </a:srgbClr>
                  </a:outerShdw>
                </a:effectLst>
              </a:rPr>
              <a:t>GUPS</a:t>
            </a:r>
            <a:r>
              <a:rPr lang="en-US" sz="1600" dirty="0" smtClean="0"/>
              <a:t>, </a:t>
            </a:r>
            <a:r>
              <a:rPr lang="el-GR" sz="1600" dirty="0" smtClean="0"/>
              <a:t>το </a:t>
            </a:r>
            <a:r>
              <a:rPr lang="el-GR" sz="1600" u="sng" dirty="0" smtClean="0"/>
              <a:t>έλασσον</a:t>
            </a:r>
            <a:r>
              <a:rPr lang="el-GR" sz="1600" dirty="0" smtClean="0"/>
              <a:t> </a:t>
            </a:r>
            <a:r>
              <a:rPr lang="el-GR" sz="1600" dirty="0" smtClean="0">
                <a:effectLst>
                  <a:outerShdw blurRad="38100" dist="38100" dir="2700000" algn="tl">
                    <a:srgbClr val="000000">
                      <a:alpha val="43137"/>
                    </a:srgbClr>
                  </a:outerShdw>
                </a:effectLst>
              </a:rPr>
              <a:t>θα μπορούσε </a:t>
            </a:r>
            <a:r>
              <a:rPr lang="el-GR" sz="1600" dirty="0" smtClean="0"/>
              <a:t>να υπολογίζεται ως </a:t>
            </a:r>
            <a:r>
              <a:rPr lang="el-GR" sz="1600" dirty="0"/>
              <a:t>δεύτερος </a:t>
            </a:r>
            <a:r>
              <a:rPr lang="el-GR" sz="1600" dirty="0" smtClean="0"/>
              <a:t>προσθετέος </a:t>
            </a:r>
            <a:r>
              <a:rPr lang="el-GR" sz="1600" dirty="0"/>
              <a:t>στον αθροιστικό </a:t>
            </a:r>
            <a:r>
              <a:rPr lang="el-GR" sz="1600" dirty="0" smtClean="0"/>
              <a:t>βαθμό κακοήθειας, όταν </a:t>
            </a:r>
            <a:r>
              <a:rPr lang="el-GR" sz="1600" dirty="0" smtClean="0"/>
              <a:t>π.χ. το </a:t>
            </a:r>
            <a:r>
              <a:rPr lang="el-GR" sz="1600" u="sng" dirty="0" smtClean="0"/>
              <a:t>έλασσον</a:t>
            </a:r>
            <a:r>
              <a:rPr lang="el-GR" sz="1600" dirty="0" smtClean="0"/>
              <a:t> είναι πρότυπο 4 με πρωτεύον το 3, οπότε ο αθροιστικός βαθμός υπολογίζεται </a:t>
            </a:r>
            <a:r>
              <a:rPr lang="el-GR" sz="1600" dirty="0" smtClean="0">
                <a:solidFill>
                  <a:srgbClr val="002060"/>
                </a:solidFill>
              </a:rPr>
              <a:t>3+</a:t>
            </a:r>
            <a:r>
              <a:rPr lang="el-GR" sz="1600" u="sng" dirty="0" smtClean="0">
                <a:solidFill>
                  <a:srgbClr val="002060"/>
                </a:solidFill>
              </a:rPr>
              <a:t>4</a:t>
            </a:r>
            <a:r>
              <a:rPr lang="el-GR" sz="1600" dirty="0" smtClean="0">
                <a:solidFill>
                  <a:srgbClr val="002060"/>
                </a:solidFill>
              </a:rPr>
              <a:t>=7</a:t>
            </a:r>
            <a:r>
              <a:rPr lang="el-GR" sz="1600" dirty="0" smtClean="0"/>
              <a:t> </a:t>
            </a:r>
            <a:r>
              <a:rPr lang="el-GR" sz="1600" dirty="0"/>
              <a:t>ή</a:t>
            </a:r>
            <a:r>
              <a:rPr lang="el-GR" sz="1600" dirty="0" smtClean="0"/>
              <a:t> </a:t>
            </a:r>
            <a:r>
              <a:rPr lang="el-GR" sz="1600" dirty="0" smtClean="0"/>
              <a:t>όταν το </a:t>
            </a:r>
            <a:r>
              <a:rPr lang="el-GR" sz="1600" u="sng" dirty="0" smtClean="0"/>
              <a:t>έλασσον</a:t>
            </a:r>
            <a:r>
              <a:rPr lang="el-GR" sz="1600" dirty="0" smtClean="0"/>
              <a:t> είναι πρότυπο 5 με πρωτεύον το 4</a:t>
            </a:r>
            <a:r>
              <a:rPr lang="el-GR" sz="1600" dirty="0"/>
              <a:t>, οπότε ο αθροιστικός βαθμός </a:t>
            </a:r>
            <a:r>
              <a:rPr lang="el-GR" sz="1600" dirty="0" smtClean="0"/>
              <a:t>υπολογίζεται </a:t>
            </a:r>
            <a:r>
              <a:rPr lang="el-GR" sz="1600" dirty="0" smtClean="0">
                <a:solidFill>
                  <a:schemeClr val="accent6">
                    <a:lumMod val="50000"/>
                  </a:schemeClr>
                </a:solidFill>
              </a:rPr>
              <a:t>4+</a:t>
            </a:r>
            <a:r>
              <a:rPr lang="el-GR" sz="1600" u="sng" dirty="0" smtClean="0">
                <a:solidFill>
                  <a:schemeClr val="accent6">
                    <a:lumMod val="50000"/>
                  </a:schemeClr>
                </a:solidFill>
              </a:rPr>
              <a:t>5</a:t>
            </a:r>
            <a:r>
              <a:rPr lang="el-GR" sz="1600" dirty="0" smtClean="0">
                <a:solidFill>
                  <a:schemeClr val="accent6">
                    <a:lumMod val="50000"/>
                  </a:schemeClr>
                </a:solidFill>
              </a:rPr>
              <a:t>=9</a:t>
            </a:r>
            <a:r>
              <a:rPr lang="el-GR" sz="1600" dirty="0" smtClean="0"/>
              <a:t>. Κατά την </a:t>
            </a:r>
            <a:r>
              <a:rPr lang="en-US" sz="1600" dirty="0" smtClean="0"/>
              <a:t>ISUP, </a:t>
            </a:r>
            <a:r>
              <a:rPr lang="el-GR" sz="1600" dirty="0" smtClean="0"/>
              <a:t>οι αντίστοιχοι αθροιστικοί βαθμοί των δύο προηγουμένων θα ήταν </a:t>
            </a:r>
            <a:r>
              <a:rPr lang="el-GR" sz="1600" dirty="0" smtClean="0">
                <a:solidFill>
                  <a:srgbClr val="002060"/>
                </a:solidFill>
              </a:rPr>
              <a:t>3+3=6 με έλασσον πρότυπο 4 </a:t>
            </a:r>
            <a:r>
              <a:rPr lang="el-GR" sz="1600" dirty="0" smtClean="0"/>
              <a:t>και </a:t>
            </a:r>
            <a:r>
              <a:rPr lang="el-GR" sz="1600" dirty="0" smtClean="0">
                <a:solidFill>
                  <a:schemeClr val="accent6">
                    <a:lumMod val="50000"/>
                  </a:schemeClr>
                </a:solidFill>
              </a:rPr>
              <a:t>4+4=8 με έλασσον πρότυπο 5</a:t>
            </a:r>
            <a:r>
              <a:rPr lang="el-GR" sz="1600" dirty="0" smtClean="0"/>
              <a:t>.)</a:t>
            </a:r>
          </a:p>
          <a:p>
            <a:pPr algn="just">
              <a:defRPr/>
            </a:pPr>
            <a:endParaRPr lang="el-GR" sz="1600" dirty="0"/>
          </a:p>
          <a:p>
            <a:pPr algn="just">
              <a:defRPr/>
            </a:pPr>
            <a:r>
              <a:rPr lang="en-US" sz="1600" dirty="0" smtClean="0"/>
              <a:t>- </a:t>
            </a:r>
            <a:r>
              <a:rPr lang="el-GR" sz="1600" dirty="0" smtClean="0"/>
              <a:t>Όταν υπάρχει </a:t>
            </a:r>
            <a:r>
              <a:rPr lang="el-GR" sz="1600" dirty="0"/>
              <a:t>(πέραν του δευτερεύοντος) </a:t>
            </a:r>
            <a:r>
              <a:rPr lang="el-GR" b="1" i="1" dirty="0" smtClean="0"/>
              <a:t>τριτεύον</a:t>
            </a:r>
            <a:r>
              <a:rPr lang="el-GR" sz="1600" b="1" i="1" dirty="0" smtClean="0"/>
              <a:t> πρότυπο </a:t>
            </a:r>
            <a:r>
              <a:rPr lang="el-GR" b="1" i="1" dirty="0" smtClean="0"/>
              <a:t>υψηλότερης κακοήθειας  </a:t>
            </a:r>
            <a:r>
              <a:rPr lang="el-GR" sz="1600" b="1" i="1" dirty="0" smtClean="0"/>
              <a:t>από το δευτερεύον και αυτό το τριτεύον  </a:t>
            </a:r>
            <a:r>
              <a:rPr lang="el-GR" sz="1600" b="1" i="1" dirty="0"/>
              <a:t>καταλαμβάνει </a:t>
            </a:r>
            <a:r>
              <a:rPr lang="el-GR" b="1" i="1" dirty="0"/>
              <a:t>&gt;</a:t>
            </a:r>
            <a:r>
              <a:rPr lang="el-GR" b="1" i="1" dirty="0" smtClean="0"/>
              <a:t>5</a:t>
            </a:r>
            <a:r>
              <a:rPr lang="el-GR" b="1" i="1" dirty="0"/>
              <a:t>%</a:t>
            </a:r>
            <a:r>
              <a:rPr lang="el-GR" sz="1600" b="1" i="1" dirty="0"/>
              <a:t> δηλ. </a:t>
            </a:r>
            <a:r>
              <a:rPr lang="el-GR" b="1" i="1" dirty="0"/>
              <a:t>6</a:t>
            </a:r>
            <a:r>
              <a:rPr lang="el-GR" b="1" i="1" dirty="0" smtClean="0"/>
              <a:t>-33</a:t>
            </a:r>
            <a:r>
              <a:rPr lang="el-GR" b="1" i="1" dirty="0"/>
              <a:t>%</a:t>
            </a:r>
            <a:r>
              <a:rPr lang="el-GR" sz="1600" b="1" i="1" dirty="0"/>
              <a:t> του καρκινικού ιστού</a:t>
            </a:r>
            <a:r>
              <a:rPr lang="el-GR" sz="1600" dirty="0"/>
              <a:t>, αυτό </a:t>
            </a:r>
            <a:r>
              <a:rPr lang="el-GR" sz="1600" dirty="0" smtClean="0"/>
              <a:t>πρέπει να </a:t>
            </a:r>
            <a:r>
              <a:rPr lang="el-GR" sz="1600" dirty="0"/>
              <a:t>περιλαμβάνεται, ως </a:t>
            </a:r>
            <a:r>
              <a:rPr lang="el-GR" i="1" dirty="0"/>
              <a:t>δεύτερος</a:t>
            </a:r>
            <a:r>
              <a:rPr lang="el-GR" dirty="0"/>
              <a:t> προσθετέος </a:t>
            </a:r>
            <a:r>
              <a:rPr lang="el-GR" sz="1600" dirty="0"/>
              <a:t>στον αθροιστικό </a:t>
            </a:r>
            <a:r>
              <a:rPr lang="el-GR" sz="1600" dirty="0" smtClean="0"/>
              <a:t>βαθμό· οπότε, </a:t>
            </a:r>
            <a:r>
              <a:rPr lang="el-GR" sz="1600" dirty="0" smtClean="0">
                <a:effectLst>
                  <a:outerShdw blurRad="38100" dist="38100" dir="2700000" algn="tl">
                    <a:srgbClr val="000000">
                      <a:alpha val="43137"/>
                    </a:srgbClr>
                  </a:outerShdw>
                </a:effectLst>
              </a:rPr>
              <a:t>δεν </a:t>
            </a:r>
            <a:r>
              <a:rPr lang="el-GR" sz="1600" dirty="0" smtClean="0"/>
              <a:t>προστίθενται</a:t>
            </a:r>
            <a:r>
              <a:rPr lang="el-GR" sz="1600" dirty="0"/>
              <a:t>, </a:t>
            </a:r>
            <a:r>
              <a:rPr lang="el-GR" sz="1600" dirty="0" smtClean="0"/>
              <a:t>σε αυτήν την περίπτωση, κατά </a:t>
            </a:r>
            <a:r>
              <a:rPr lang="el-GR" sz="1600" dirty="0"/>
              <a:t>σειρά, το πρωτεύον και το δευτερεύον πρότυπο για τον υπολογισμό του αθροιστικού </a:t>
            </a:r>
            <a:r>
              <a:rPr lang="el-GR" sz="1600" dirty="0" smtClean="0"/>
              <a:t>βαθμού κακοήθειας. </a:t>
            </a:r>
          </a:p>
          <a:p>
            <a:pPr algn="just"/>
            <a:endParaRPr lang="el-GR" sz="1600" dirty="0"/>
          </a:p>
          <a:p>
            <a:pPr algn="just">
              <a:defRPr/>
            </a:pPr>
            <a:endParaRPr lang="el-GR" sz="1600" dirty="0"/>
          </a:p>
          <a:p>
            <a:pPr algn="just">
              <a:defRPr/>
            </a:pPr>
            <a:endParaRPr lang="el-GR"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746">
                                            <p:txEl>
                                              <p:pRg st="2" end="2"/>
                                            </p:txEl>
                                          </p:spTgt>
                                        </p:tgtEl>
                                        <p:attrNameLst>
                                          <p:attrName>style.visibility</p:attrName>
                                        </p:attrNameLst>
                                      </p:cBhvr>
                                      <p:to>
                                        <p:strVal val="visible"/>
                                      </p:to>
                                    </p:set>
                                    <p:animEffect transition="in" filter="fade">
                                      <p:cBhvr>
                                        <p:cTn id="7" dur="500"/>
                                        <p:tgtEl>
                                          <p:spTgt spid="3174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746">
                                            <p:txEl>
                                              <p:pRg st="4" end="4"/>
                                            </p:txEl>
                                          </p:spTgt>
                                        </p:tgtEl>
                                        <p:attrNameLst>
                                          <p:attrName>style.visibility</p:attrName>
                                        </p:attrNameLst>
                                      </p:cBhvr>
                                      <p:to>
                                        <p:strVal val="visible"/>
                                      </p:to>
                                    </p:set>
                                    <p:animEffect transition="in" filter="fade">
                                      <p:cBhvr>
                                        <p:cTn id="12" dur="500"/>
                                        <p:tgtEl>
                                          <p:spTgt spid="3174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746">
                                            <p:txEl>
                                              <p:pRg st="6" end="6"/>
                                            </p:txEl>
                                          </p:spTgt>
                                        </p:tgtEl>
                                        <p:attrNameLst>
                                          <p:attrName>style.visibility</p:attrName>
                                        </p:attrNameLst>
                                      </p:cBhvr>
                                      <p:to>
                                        <p:strVal val="visible"/>
                                      </p:to>
                                    </p:set>
                                    <p:animEffect transition="in" filter="fade">
                                      <p:cBhvr>
                                        <p:cTn id="17" dur="500"/>
                                        <p:tgtEl>
                                          <p:spTgt spid="31746">
                                            <p:txEl>
                                              <p:pRg st="6" end="6"/>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1746">
                                            <p:txEl>
                                              <p:pRg st="7" end="7"/>
                                            </p:txEl>
                                          </p:spTgt>
                                        </p:tgtEl>
                                        <p:attrNameLst>
                                          <p:attrName>style.visibility</p:attrName>
                                        </p:attrNameLst>
                                      </p:cBhvr>
                                      <p:to>
                                        <p:strVal val="visible"/>
                                      </p:to>
                                    </p:set>
                                    <p:animEffect transition="in" filter="fade">
                                      <p:cBhvr>
                                        <p:cTn id="20" dur="500"/>
                                        <p:tgtEl>
                                          <p:spTgt spid="31746">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1746">
                                            <p:txEl>
                                              <p:pRg st="9" end="9"/>
                                            </p:txEl>
                                          </p:spTgt>
                                        </p:tgtEl>
                                        <p:attrNameLst>
                                          <p:attrName>style.visibility</p:attrName>
                                        </p:attrNameLst>
                                      </p:cBhvr>
                                      <p:to>
                                        <p:strVal val="visible"/>
                                      </p:to>
                                    </p:set>
                                    <p:animEffect transition="in" filter="fade">
                                      <p:cBhvr>
                                        <p:cTn id="25" dur="500"/>
                                        <p:tgtEl>
                                          <p:spTgt spid="3174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315416"/>
            <a:ext cx="9144000" cy="1584176"/>
          </a:xfrm>
        </p:spPr>
        <p:txBody>
          <a:bodyPr>
            <a:normAutofit/>
          </a:bodyPr>
          <a:lstStyle/>
          <a:p>
            <a:r>
              <a:rPr lang="el-GR" sz="2400" dirty="0" smtClean="0"/>
              <a:t>ΕΞΑΓΩΓΗ ΑΘΡΟΙΣΤΙΚΟΥ ΒΑΘΜΟΥ ΚΑΚΟΗΘΕΙΑΣ ΚΑΤ</a:t>
            </a:r>
            <a:r>
              <a:rPr lang="en-US" sz="2400" dirty="0" smtClean="0"/>
              <a:t>A</a:t>
            </a:r>
            <a:r>
              <a:rPr lang="el-GR" sz="2400" dirty="0" smtClean="0"/>
              <a:t> </a:t>
            </a:r>
            <a:r>
              <a:rPr lang="en-US" sz="2400" dirty="0" smtClean="0"/>
              <a:t>GLEASON </a:t>
            </a:r>
            <a:br>
              <a:rPr lang="en-US" sz="2400" dirty="0" smtClean="0"/>
            </a:br>
            <a:r>
              <a:rPr lang="el-GR" sz="2400" dirty="0" smtClean="0"/>
              <a:t>ΣΤΙΣ  </a:t>
            </a:r>
            <a:r>
              <a:rPr lang="el-GR" sz="2400" b="1" spc="300" dirty="0" smtClean="0"/>
              <a:t>ΡΙΖΙΚΕΣ ΠΡΟΣΤΑΤΕΚΤΟΜΕΣ</a:t>
            </a:r>
            <a:r>
              <a:rPr lang="en-US" sz="2400" b="1" dirty="0" smtClean="0"/>
              <a:t>,</a:t>
            </a:r>
            <a:r>
              <a:rPr lang="el-GR" sz="2400" b="1" dirty="0" smtClean="0"/>
              <a:t> ΚΥΡΙΩΣ ΒΑΣΕΙ ΤΗΣ </a:t>
            </a:r>
            <a:r>
              <a:rPr lang="en-US" sz="2400" b="1" dirty="0" smtClean="0"/>
              <a:t>ISUP</a:t>
            </a:r>
            <a:endParaRPr lang="el-GR" sz="2400" b="1" dirty="0"/>
          </a:p>
        </p:txBody>
      </p:sp>
      <p:sp>
        <p:nvSpPr>
          <p:cNvPr id="3" name="Θέση περιεχομένου 2"/>
          <p:cNvSpPr>
            <a:spLocks noGrp="1"/>
          </p:cNvSpPr>
          <p:nvPr>
            <p:ph idx="1"/>
          </p:nvPr>
        </p:nvSpPr>
        <p:spPr>
          <a:xfrm>
            <a:off x="0" y="1052736"/>
            <a:ext cx="9144000" cy="6192688"/>
          </a:xfrm>
        </p:spPr>
        <p:txBody>
          <a:bodyPr>
            <a:normAutofit fontScale="62500" lnSpcReduction="20000"/>
          </a:bodyPr>
          <a:lstStyle/>
          <a:p>
            <a:r>
              <a:rPr lang="el-GR" dirty="0" smtClean="0"/>
              <a:t>Πρωτεύον 3, έλασσον 4</a:t>
            </a:r>
            <a:r>
              <a:rPr lang="en-US" dirty="0" smtClean="0"/>
              <a:t>: </a:t>
            </a:r>
            <a:r>
              <a:rPr lang="el-GR" dirty="0" smtClean="0"/>
              <a:t>      κατά </a:t>
            </a:r>
            <a:r>
              <a:rPr lang="en-US" dirty="0" smtClean="0"/>
              <a:t>ISUP 3+3=6 </a:t>
            </a:r>
            <a:r>
              <a:rPr lang="el-GR" dirty="0" smtClean="0"/>
              <a:t>με έλασσον το 4, </a:t>
            </a:r>
          </a:p>
          <a:p>
            <a:pPr marL="0" indent="0">
              <a:buNone/>
            </a:pPr>
            <a:r>
              <a:rPr lang="el-GR" dirty="0"/>
              <a:t> </a:t>
            </a:r>
            <a:r>
              <a:rPr lang="el-GR" dirty="0" smtClean="0"/>
              <a:t>                                                        </a:t>
            </a:r>
            <a:r>
              <a:rPr lang="el-GR" sz="2600" dirty="0" smtClean="0"/>
              <a:t>(κατά </a:t>
            </a:r>
            <a:r>
              <a:rPr lang="en-US" sz="2600" dirty="0" smtClean="0"/>
              <a:t>GUPS </a:t>
            </a:r>
            <a:r>
              <a:rPr lang="el-GR" sz="2600" dirty="0"/>
              <a:t>π</a:t>
            </a:r>
            <a:r>
              <a:rPr lang="el-GR" sz="2600" dirty="0" smtClean="0"/>
              <a:t>ιθανώς </a:t>
            </a:r>
            <a:r>
              <a:rPr lang="en-US" sz="2600" dirty="0" smtClean="0"/>
              <a:t>3+4=7</a:t>
            </a:r>
            <a:r>
              <a:rPr lang="el-GR" sz="2600" dirty="0" smtClean="0"/>
              <a:t>,</a:t>
            </a:r>
            <a:r>
              <a:rPr lang="en-US" sz="2600" dirty="0" smtClean="0"/>
              <a:t> </a:t>
            </a:r>
            <a:r>
              <a:rPr lang="el-GR" sz="2600" dirty="0" smtClean="0"/>
              <a:t>όπου το 4 έλασσον).</a:t>
            </a:r>
          </a:p>
          <a:p>
            <a:r>
              <a:rPr lang="el-GR" dirty="0"/>
              <a:t>Πρωτεύον </a:t>
            </a:r>
            <a:r>
              <a:rPr lang="el-GR" dirty="0" smtClean="0"/>
              <a:t>3, </a:t>
            </a:r>
            <a:r>
              <a:rPr lang="el-GR" dirty="0"/>
              <a:t>έλασσον </a:t>
            </a:r>
            <a:r>
              <a:rPr lang="el-GR" dirty="0" smtClean="0"/>
              <a:t>5</a:t>
            </a:r>
            <a:r>
              <a:rPr lang="en-US" dirty="0" smtClean="0"/>
              <a:t>: </a:t>
            </a:r>
            <a:r>
              <a:rPr lang="el-GR" dirty="0" smtClean="0"/>
              <a:t>      </a:t>
            </a:r>
            <a:r>
              <a:rPr lang="en-US" dirty="0" smtClean="0"/>
              <a:t>3+3=6 </a:t>
            </a:r>
            <a:r>
              <a:rPr lang="el-GR" dirty="0"/>
              <a:t>με έλασσον </a:t>
            </a:r>
            <a:r>
              <a:rPr lang="el-GR" dirty="0" smtClean="0"/>
              <a:t>το 5.</a:t>
            </a:r>
          </a:p>
          <a:p>
            <a:r>
              <a:rPr lang="el-GR" dirty="0"/>
              <a:t>Πρωτεύον </a:t>
            </a:r>
            <a:r>
              <a:rPr lang="el-GR" dirty="0" smtClean="0"/>
              <a:t>4, </a:t>
            </a:r>
            <a:r>
              <a:rPr lang="el-GR" dirty="0"/>
              <a:t>έλασσον </a:t>
            </a:r>
            <a:r>
              <a:rPr lang="el-GR" dirty="0" smtClean="0"/>
              <a:t>5</a:t>
            </a:r>
            <a:r>
              <a:rPr lang="en-US" dirty="0" smtClean="0"/>
              <a:t>: </a:t>
            </a:r>
            <a:r>
              <a:rPr lang="el-GR" dirty="0" smtClean="0"/>
              <a:t>      κατά </a:t>
            </a:r>
            <a:r>
              <a:rPr lang="en-US" dirty="0"/>
              <a:t>ISUP </a:t>
            </a:r>
            <a:r>
              <a:rPr lang="el-GR" dirty="0" smtClean="0"/>
              <a:t>4</a:t>
            </a:r>
            <a:r>
              <a:rPr lang="en-US" dirty="0" smtClean="0"/>
              <a:t>+</a:t>
            </a:r>
            <a:r>
              <a:rPr lang="el-GR" dirty="0" smtClean="0"/>
              <a:t>4</a:t>
            </a:r>
            <a:r>
              <a:rPr lang="en-US" dirty="0" smtClean="0"/>
              <a:t>=</a:t>
            </a:r>
            <a:r>
              <a:rPr lang="el-GR" dirty="0" smtClean="0"/>
              <a:t>8</a:t>
            </a:r>
            <a:r>
              <a:rPr lang="en-US" dirty="0" smtClean="0"/>
              <a:t> </a:t>
            </a:r>
            <a:r>
              <a:rPr lang="el-GR" dirty="0"/>
              <a:t>με έλασσον </a:t>
            </a:r>
            <a:r>
              <a:rPr lang="el-GR" dirty="0" smtClean="0"/>
              <a:t>το 5, </a:t>
            </a:r>
          </a:p>
          <a:p>
            <a:pPr marL="0" indent="0">
              <a:buNone/>
            </a:pPr>
            <a:r>
              <a:rPr lang="el-GR" dirty="0"/>
              <a:t> </a:t>
            </a:r>
            <a:r>
              <a:rPr lang="el-GR" dirty="0" smtClean="0"/>
              <a:t>                                                        </a:t>
            </a:r>
            <a:r>
              <a:rPr lang="el-GR" sz="2600" dirty="0" smtClean="0"/>
              <a:t>(κατά </a:t>
            </a:r>
            <a:r>
              <a:rPr lang="en-US" sz="2600" dirty="0"/>
              <a:t>GUPS </a:t>
            </a:r>
            <a:r>
              <a:rPr lang="el-GR" sz="2600" dirty="0" smtClean="0"/>
              <a:t>πιθανώς 4</a:t>
            </a:r>
            <a:r>
              <a:rPr lang="en-US" sz="2600" dirty="0" smtClean="0"/>
              <a:t>+</a:t>
            </a:r>
            <a:r>
              <a:rPr lang="el-GR" sz="2600" dirty="0" smtClean="0"/>
              <a:t>5</a:t>
            </a:r>
            <a:r>
              <a:rPr lang="en-US" sz="2600" dirty="0" smtClean="0"/>
              <a:t>=</a:t>
            </a:r>
            <a:r>
              <a:rPr lang="el-GR" sz="2600" dirty="0" smtClean="0"/>
              <a:t>9,</a:t>
            </a:r>
            <a:r>
              <a:rPr lang="en-US" sz="2600" dirty="0" smtClean="0"/>
              <a:t> </a:t>
            </a:r>
            <a:r>
              <a:rPr lang="el-GR" sz="2600" dirty="0"/>
              <a:t>όπου το </a:t>
            </a:r>
            <a:r>
              <a:rPr lang="el-GR" sz="2600" dirty="0" smtClean="0"/>
              <a:t>5 έλασσον).</a:t>
            </a:r>
          </a:p>
          <a:p>
            <a:r>
              <a:rPr lang="el-GR" dirty="0"/>
              <a:t>Πρωτεύον </a:t>
            </a:r>
            <a:r>
              <a:rPr lang="el-GR" dirty="0" smtClean="0"/>
              <a:t>5, </a:t>
            </a:r>
            <a:r>
              <a:rPr lang="el-GR" dirty="0"/>
              <a:t>έλασσον </a:t>
            </a:r>
            <a:r>
              <a:rPr lang="el-GR" dirty="0" smtClean="0"/>
              <a:t>4</a:t>
            </a:r>
            <a:r>
              <a:rPr lang="en-US" dirty="0" smtClean="0"/>
              <a:t>: </a:t>
            </a:r>
            <a:r>
              <a:rPr lang="el-GR" dirty="0" smtClean="0"/>
              <a:t>      5</a:t>
            </a:r>
            <a:r>
              <a:rPr lang="en-US" dirty="0" smtClean="0"/>
              <a:t>+</a:t>
            </a:r>
            <a:r>
              <a:rPr lang="el-GR" dirty="0" smtClean="0"/>
              <a:t>5</a:t>
            </a:r>
            <a:r>
              <a:rPr lang="en-US" dirty="0" smtClean="0"/>
              <a:t>=</a:t>
            </a:r>
            <a:r>
              <a:rPr lang="el-GR" dirty="0" smtClean="0"/>
              <a:t>10.</a:t>
            </a:r>
          </a:p>
          <a:p>
            <a:endParaRPr lang="el-GR" dirty="0" smtClean="0"/>
          </a:p>
          <a:p>
            <a:r>
              <a:rPr lang="el-GR" dirty="0" smtClean="0"/>
              <a:t>Πρωτεύον 3, δευτερεύον 4, τριτεύον, σε </a:t>
            </a:r>
            <a:r>
              <a:rPr lang="el-GR" dirty="0" smtClean="0">
                <a:effectLst>
                  <a:outerShdw blurRad="38100" dist="38100" dir="2700000" algn="tl">
                    <a:srgbClr val="000000">
                      <a:alpha val="43137"/>
                    </a:srgbClr>
                  </a:outerShdw>
                </a:effectLst>
              </a:rPr>
              <a:t>≤</a:t>
            </a:r>
            <a:r>
              <a:rPr lang="el-GR" dirty="0" smtClean="0"/>
              <a:t>5%, το 5</a:t>
            </a:r>
            <a:r>
              <a:rPr lang="en-US" dirty="0" smtClean="0"/>
              <a:t>:</a:t>
            </a:r>
            <a:r>
              <a:rPr lang="el-GR" dirty="0" smtClean="0"/>
              <a:t>     3+4=7 με τριτεύον, σε ≤</a:t>
            </a:r>
            <a:r>
              <a:rPr lang="el-GR" dirty="0"/>
              <a:t>5</a:t>
            </a:r>
            <a:r>
              <a:rPr lang="el-GR" dirty="0" smtClean="0"/>
              <a:t>%,  </a:t>
            </a:r>
            <a:r>
              <a:rPr lang="el-GR" sz="2600" dirty="0" smtClean="0"/>
              <a:t>(ή κατά </a:t>
            </a:r>
            <a:r>
              <a:rPr lang="en-US" sz="2600" dirty="0" smtClean="0"/>
              <a:t>GUPS </a:t>
            </a:r>
            <a:r>
              <a:rPr lang="el-GR" sz="2600" dirty="0" smtClean="0"/>
              <a:t>έλασσον τριτεύον) </a:t>
            </a:r>
            <a:r>
              <a:rPr lang="el-GR" dirty="0" smtClean="0"/>
              <a:t>το 5.</a:t>
            </a:r>
          </a:p>
          <a:p>
            <a:r>
              <a:rPr lang="el-GR" dirty="0"/>
              <a:t>Πρωτεύον 3, δευτερεύον </a:t>
            </a:r>
            <a:r>
              <a:rPr lang="el-GR" dirty="0" smtClean="0"/>
              <a:t>5, τριτεύον, </a:t>
            </a:r>
            <a:r>
              <a:rPr lang="el-GR" dirty="0"/>
              <a:t>σε </a:t>
            </a:r>
            <a:r>
              <a:rPr lang="el-GR" dirty="0">
                <a:effectLst>
                  <a:outerShdw blurRad="38100" dist="38100" dir="2700000" algn="tl">
                    <a:srgbClr val="000000">
                      <a:alpha val="43137"/>
                    </a:srgbClr>
                  </a:outerShdw>
                </a:effectLst>
              </a:rPr>
              <a:t>≤</a:t>
            </a:r>
            <a:r>
              <a:rPr lang="el-GR" dirty="0"/>
              <a:t>5</a:t>
            </a:r>
            <a:r>
              <a:rPr lang="el-GR" dirty="0" smtClean="0"/>
              <a:t>%, το 4</a:t>
            </a:r>
            <a:r>
              <a:rPr lang="en-US" dirty="0" smtClean="0"/>
              <a:t>:</a:t>
            </a:r>
            <a:r>
              <a:rPr lang="el-GR" dirty="0" smtClean="0"/>
              <a:t>     3+5=8.</a:t>
            </a:r>
          </a:p>
          <a:p>
            <a:r>
              <a:rPr lang="el-GR" dirty="0"/>
              <a:t>Πρωτεύον </a:t>
            </a:r>
            <a:r>
              <a:rPr lang="el-GR" dirty="0" smtClean="0"/>
              <a:t>4, </a:t>
            </a:r>
            <a:r>
              <a:rPr lang="el-GR" dirty="0"/>
              <a:t>δευτερεύον </a:t>
            </a:r>
            <a:r>
              <a:rPr lang="el-GR" dirty="0" smtClean="0"/>
              <a:t>3, τριτεύον, σε ≤</a:t>
            </a:r>
            <a:r>
              <a:rPr lang="el-GR" dirty="0"/>
              <a:t>5</a:t>
            </a:r>
            <a:r>
              <a:rPr lang="el-GR" dirty="0" smtClean="0"/>
              <a:t>%, το 5</a:t>
            </a:r>
            <a:r>
              <a:rPr lang="en-US" dirty="0"/>
              <a:t>:</a:t>
            </a:r>
            <a:r>
              <a:rPr lang="el-GR" dirty="0"/>
              <a:t> </a:t>
            </a:r>
            <a:r>
              <a:rPr lang="el-GR" dirty="0" smtClean="0"/>
              <a:t>    4+3=7 </a:t>
            </a:r>
            <a:r>
              <a:rPr lang="el-GR" dirty="0"/>
              <a:t>με </a:t>
            </a:r>
            <a:r>
              <a:rPr lang="el-GR" dirty="0" smtClean="0"/>
              <a:t>τριτεύον, σε ≤</a:t>
            </a:r>
            <a:r>
              <a:rPr lang="el-GR" dirty="0"/>
              <a:t>5</a:t>
            </a:r>
            <a:r>
              <a:rPr lang="el-GR" dirty="0" smtClean="0"/>
              <a:t>%, </a:t>
            </a:r>
          </a:p>
          <a:p>
            <a:pPr marL="0" indent="0">
              <a:buNone/>
            </a:pPr>
            <a:r>
              <a:rPr lang="el-GR" sz="2600" dirty="0"/>
              <a:t> </a:t>
            </a:r>
            <a:r>
              <a:rPr lang="el-GR" sz="2600" dirty="0" smtClean="0"/>
              <a:t>      (</a:t>
            </a:r>
            <a:r>
              <a:rPr lang="el-GR" sz="2600" dirty="0"/>
              <a:t>ή κατά </a:t>
            </a:r>
            <a:r>
              <a:rPr lang="en-US" sz="2600" dirty="0"/>
              <a:t>GUPS </a:t>
            </a:r>
            <a:r>
              <a:rPr lang="el-GR" sz="2600" dirty="0"/>
              <a:t>έλασσον τριτεύον) </a:t>
            </a:r>
            <a:r>
              <a:rPr lang="el-GR" dirty="0"/>
              <a:t>το </a:t>
            </a:r>
            <a:r>
              <a:rPr lang="el-GR" dirty="0" smtClean="0"/>
              <a:t>5.</a:t>
            </a:r>
          </a:p>
          <a:p>
            <a:r>
              <a:rPr lang="el-GR" dirty="0"/>
              <a:t>Πρωτεύον </a:t>
            </a:r>
            <a:r>
              <a:rPr lang="el-GR" dirty="0" smtClean="0"/>
              <a:t>5, </a:t>
            </a:r>
            <a:r>
              <a:rPr lang="el-GR" dirty="0"/>
              <a:t>δευτερεύον 3, </a:t>
            </a:r>
            <a:r>
              <a:rPr lang="el-GR" dirty="0" smtClean="0"/>
              <a:t>τριτεύον, σε </a:t>
            </a:r>
            <a:r>
              <a:rPr lang="el-GR" dirty="0" smtClean="0">
                <a:effectLst>
                  <a:outerShdw blurRad="38100" dist="38100" dir="2700000" algn="tl">
                    <a:srgbClr val="000000">
                      <a:alpha val="43137"/>
                    </a:srgbClr>
                  </a:outerShdw>
                </a:effectLst>
              </a:rPr>
              <a:t>≤</a:t>
            </a:r>
            <a:r>
              <a:rPr lang="el-GR" dirty="0"/>
              <a:t>5</a:t>
            </a:r>
            <a:r>
              <a:rPr lang="el-GR" dirty="0" smtClean="0"/>
              <a:t>%, το 4</a:t>
            </a:r>
            <a:r>
              <a:rPr lang="en-US" dirty="0" smtClean="0"/>
              <a:t>:</a:t>
            </a:r>
            <a:r>
              <a:rPr lang="el-GR" dirty="0" smtClean="0"/>
              <a:t>      κατά </a:t>
            </a:r>
            <a:r>
              <a:rPr lang="en-US" dirty="0"/>
              <a:t>ISUP </a:t>
            </a:r>
            <a:r>
              <a:rPr lang="el-GR" dirty="0" smtClean="0"/>
              <a:t>5+3=8 </a:t>
            </a:r>
            <a:r>
              <a:rPr lang="el-GR" dirty="0"/>
              <a:t>με </a:t>
            </a:r>
            <a:r>
              <a:rPr lang="el-GR" dirty="0" smtClean="0"/>
              <a:t>τριτεύον, σε ≤</a:t>
            </a:r>
            <a:r>
              <a:rPr lang="el-GR" dirty="0"/>
              <a:t>5</a:t>
            </a:r>
            <a:r>
              <a:rPr lang="el-GR" dirty="0" smtClean="0"/>
              <a:t>%, το 4                                                          </a:t>
            </a:r>
            <a:r>
              <a:rPr lang="el-GR" sz="2600" dirty="0" smtClean="0"/>
              <a:t>(κατά </a:t>
            </a:r>
            <a:r>
              <a:rPr lang="en-US" sz="2600" dirty="0"/>
              <a:t>GUPS </a:t>
            </a:r>
            <a:r>
              <a:rPr lang="el-GR" sz="2600" dirty="0" smtClean="0"/>
              <a:t>5</a:t>
            </a:r>
            <a:r>
              <a:rPr lang="en-US" sz="2600" dirty="0" smtClean="0"/>
              <a:t>+4=</a:t>
            </a:r>
            <a:r>
              <a:rPr lang="el-GR" sz="2600" dirty="0" smtClean="0"/>
              <a:t>9,</a:t>
            </a:r>
            <a:r>
              <a:rPr lang="en-US" sz="2600" dirty="0" smtClean="0"/>
              <a:t> </a:t>
            </a:r>
            <a:r>
              <a:rPr lang="el-GR" sz="2600" dirty="0"/>
              <a:t>όπου το 4 </a:t>
            </a:r>
            <a:r>
              <a:rPr lang="el-GR" sz="2600" dirty="0" smtClean="0"/>
              <a:t>θα μπορούσε καταχρηστικώς να θεωρηθεί «έλασσον τριτεύον»).</a:t>
            </a:r>
          </a:p>
          <a:p>
            <a:endParaRPr lang="el-GR" dirty="0" smtClean="0"/>
          </a:p>
          <a:p>
            <a:r>
              <a:rPr lang="el-GR" dirty="0"/>
              <a:t>Πρωτεύον 3, δευτερεύον 4, </a:t>
            </a:r>
            <a:r>
              <a:rPr lang="el-GR" dirty="0" smtClean="0"/>
              <a:t>τριτεύον, </a:t>
            </a:r>
            <a:r>
              <a:rPr lang="el-GR" dirty="0"/>
              <a:t>σε </a:t>
            </a:r>
            <a:r>
              <a:rPr lang="el-GR" b="1" dirty="0" smtClean="0">
                <a:effectLst>
                  <a:outerShdw blurRad="38100" dist="38100" dir="2700000" algn="tl">
                    <a:srgbClr val="000000">
                      <a:alpha val="43137"/>
                    </a:srgbClr>
                  </a:outerShdw>
                </a:effectLst>
              </a:rPr>
              <a:t>&gt;</a:t>
            </a:r>
            <a:r>
              <a:rPr lang="el-GR" dirty="0" smtClean="0"/>
              <a:t>5%, το 5</a:t>
            </a:r>
            <a:r>
              <a:rPr lang="en-US" dirty="0"/>
              <a:t>:</a:t>
            </a:r>
            <a:r>
              <a:rPr lang="el-GR" dirty="0"/>
              <a:t> </a:t>
            </a:r>
            <a:r>
              <a:rPr lang="el-GR" dirty="0" smtClean="0"/>
              <a:t>     3+5=8.</a:t>
            </a:r>
            <a:endParaRPr lang="el-GR" dirty="0"/>
          </a:p>
          <a:p>
            <a:r>
              <a:rPr lang="el-GR" dirty="0"/>
              <a:t>Πρωτεύον 3, δευτερεύον 5, </a:t>
            </a:r>
            <a:r>
              <a:rPr lang="el-GR" dirty="0" smtClean="0"/>
              <a:t>τριτεύον, </a:t>
            </a:r>
            <a:r>
              <a:rPr lang="el-GR" dirty="0"/>
              <a:t>σε </a:t>
            </a:r>
            <a:r>
              <a:rPr lang="el-GR" b="1" dirty="0">
                <a:effectLst>
                  <a:outerShdw blurRad="38100" dist="38100" dir="2700000" algn="tl">
                    <a:srgbClr val="000000">
                      <a:alpha val="43137"/>
                    </a:srgbClr>
                  </a:outerShdw>
                </a:effectLst>
              </a:rPr>
              <a:t>&gt;</a:t>
            </a:r>
            <a:r>
              <a:rPr lang="el-GR" dirty="0"/>
              <a:t>5</a:t>
            </a:r>
            <a:r>
              <a:rPr lang="el-GR" dirty="0" smtClean="0"/>
              <a:t>%, το 4</a:t>
            </a:r>
            <a:r>
              <a:rPr lang="en-US" dirty="0"/>
              <a:t>:</a:t>
            </a:r>
            <a:r>
              <a:rPr lang="el-GR" dirty="0"/>
              <a:t> </a:t>
            </a:r>
            <a:r>
              <a:rPr lang="el-GR" dirty="0" smtClean="0"/>
              <a:t>     3+5=8.</a:t>
            </a:r>
          </a:p>
          <a:p>
            <a:r>
              <a:rPr lang="el-GR" dirty="0" smtClean="0"/>
              <a:t>Πρωτεύον 4, δευτερεύον 3, τριτεύον, σε </a:t>
            </a:r>
            <a:r>
              <a:rPr lang="el-GR" b="1" dirty="0" smtClean="0">
                <a:effectLst>
                  <a:outerShdw blurRad="38100" dist="38100" dir="2700000" algn="tl">
                    <a:srgbClr val="000000">
                      <a:alpha val="43137"/>
                    </a:srgbClr>
                  </a:outerShdw>
                </a:effectLst>
              </a:rPr>
              <a:t>&gt;</a:t>
            </a:r>
            <a:r>
              <a:rPr lang="el-GR" dirty="0" smtClean="0"/>
              <a:t>5%, το 5</a:t>
            </a:r>
            <a:r>
              <a:rPr lang="en-US" dirty="0" smtClean="0"/>
              <a:t>:</a:t>
            </a:r>
            <a:r>
              <a:rPr lang="el-GR" dirty="0" smtClean="0"/>
              <a:t>      4+5=9.</a:t>
            </a:r>
          </a:p>
          <a:p>
            <a:r>
              <a:rPr lang="el-GR" dirty="0" smtClean="0"/>
              <a:t>Πρωτεύον </a:t>
            </a:r>
            <a:r>
              <a:rPr lang="el-GR" dirty="0"/>
              <a:t>5, δευτερεύον 3, </a:t>
            </a:r>
            <a:r>
              <a:rPr lang="el-GR" dirty="0" smtClean="0"/>
              <a:t>τριτεύον, </a:t>
            </a:r>
            <a:r>
              <a:rPr lang="el-GR" dirty="0"/>
              <a:t>σε </a:t>
            </a:r>
            <a:r>
              <a:rPr lang="el-GR" b="1" dirty="0" smtClean="0">
                <a:effectLst>
                  <a:outerShdw blurRad="38100" dist="38100" dir="2700000" algn="tl">
                    <a:srgbClr val="000000">
                      <a:alpha val="43137"/>
                    </a:srgbClr>
                  </a:outerShdw>
                </a:effectLst>
              </a:rPr>
              <a:t>&gt;</a:t>
            </a:r>
            <a:r>
              <a:rPr lang="el-GR" dirty="0" smtClean="0"/>
              <a:t>5%, </a:t>
            </a:r>
            <a:r>
              <a:rPr lang="el-GR" dirty="0"/>
              <a:t>το 4</a:t>
            </a:r>
            <a:r>
              <a:rPr lang="en-US" dirty="0"/>
              <a:t>:</a:t>
            </a:r>
            <a:r>
              <a:rPr lang="el-GR" dirty="0"/>
              <a:t> </a:t>
            </a:r>
            <a:r>
              <a:rPr lang="el-GR" dirty="0" smtClean="0"/>
              <a:t>     5</a:t>
            </a:r>
            <a:r>
              <a:rPr lang="en-US" dirty="0" smtClean="0"/>
              <a:t>+4=</a:t>
            </a:r>
            <a:r>
              <a:rPr lang="el-GR" dirty="0" smtClean="0"/>
              <a:t>9</a:t>
            </a:r>
            <a:r>
              <a:rPr lang="en-US" dirty="0" smtClean="0"/>
              <a:t>.</a:t>
            </a:r>
            <a:endParaRPr lang="el-GR" dirty="0"/>
          </a:p>
          <a:p>
            <a:endParaRPr lang="el-GR" dirty="0" smtClean="0"/>
          </a:p>
          <a:p>
            <a:endParaRPr lang="el-GR" dirty="0"/>
          </a:p>
          <a:p>
            <a:endParaRPr lang="el-GR" dirty="0" smtClean="0"/>
          </a:p>
          <a:p>
            <a:endParaRPr lang="el-GR" dirty="0" smtClean="0"/>
          </a:p>
          <a:p>
            <a:endParaRPr lang="el-GR" dirty="0"/>
          </a:p>
          <a:p>
            <a:endParaRPr lang="el-GR" dirty="0"/>
          </a:p>
        </p:txBody>
      </p:sp>
    </p:spTree>
    <p:extLst>
      <p:ext uri="{BB962C8B-B14F-4D97-AF65-F5344CB8AC3E}">
        <p14:creationId xmlns:p14="http://schemas.microsoft.com/office/powerpoint/2010/main" val="3049641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p:cNvSpPr/>
          <p:nvPr/>
        </p:nvSpPr>
        <p:spPr>
          <a:xfrm>
            <a:off x="0" y="0"/>
            <a:ext cx="8964488" cy="6986528"/>
          </a:xfrm>
          <a:prstGeom prst="rect">
            <a:avLst/>
          </a:prstGeom>
        </p:spPr>
        <p:txBody>
          <a:bodyPr wrap="square">
            <a:spAutoFit/>
          </a:bodyPr>
          <a:lstStyle/>
          <a:p>
            <a:pPr lvl="0" algn="just">
              <a:defRPr/>
            </a:pPr>
            <a:r>
              <a:rPr lang="el-GR" sz="2800" dirty="0">
                <a:solidFill>
                  <a:prstClr val="black"/>
                </a:solidFill>
              </a:rPr>
              <a:t>Σε περίπτωση αναγνωρίσεως, στο παρασκεύασμα της ριζικής </a:t>
            </a:r>
            <a:r>
              <a:rPr lang="el-GR" sz="2800" dirty="0" err="1">
                <a:solidFill>
                  <a:prstClr val="black"/>
                </a:solidFill>
              </a:rPr>
              <a:t>προστατεκτομής</a:t>
            </a:r>
            <a:r>
              <a:rPr lang="el-GR" sz="2800" dirty="0">
                <a:solidFill>
                  <a:prstClr val="black"/>
                </a:solidFill>
              </a:rPr>
              <a:t>, </a:t>
            </a:r>
            <a:r>
              <a:rPr lang="el-GR" sz="2800" b="1" dirty="0">
                <a:solidFill>
                  <a:prstClr val="black"/>
                </a:solidFill>
              </a:rPr>
              <a:t>κυρίαρχου όζου/μείζονος εστίας </a:t>
            </a:r>
            <a:r>
              <a:rPr lang="el-GR" sz="2800" dirty="0">
                <a:solidFill>
                  <a:prstClr val="black"/>
                </a:solidFill>
                <a:effectLst>
                  <a:outerShdw blurRad="38100" dist="38100" dir="2700000" algn="tl">
                    <a:srgbClr val="000000">
                      <a:alpha val="43137"/>
                    </a:srgbClr>
                  </a:outerShdw>
                </a:effectLst>
              </a:rPr>
              <a:t>καρκινικού ιστού</a:t>
            </a:r>
            <a:r>
              <a:rPr lang="el-GR" sz="2800" dirty="0">
                <a:solidFill>
                  <a:prstClr val="black"/>
                </a:solidFill>
              </a:rPr>
              <a:t>, ο αναφερόμενος αθροιστικός βαθμός κακοηθείας κατά </a:t>
            </a:r>
            <a:r>
              <a:rPr lang="en-US" sz="2800" dirty="0" smtClean="0">
                <a:solidFill>
                  <a:prstClr val="black"/>
                </a:solidFill>
              </a:rPr>
              <a:t>Gleason </a:t>
            </a:r>
            <a:r>
              <a:rPr lang="el-GR" sz="2800" dirty="0" smtClean="0">
                <a:solidFill>
                  <a:prstClr val="black"/>
                </a:solidFill>
              </a:rPr>
              <a:t>αφορά </a:t>
            </a:r>
            <a:r>
              <a:rPr lang="el-GR" sz="2800" dirty="0">
                <a:solidFill>
                  <a:prstClr val="black"/>
                </a:solidFill>
              </a:rPr>
              <a:t>σε αυτόν τον </a:t>
            </a:r>
            <a:r>
              <a:rPr lang="el-GR" sz="2800" dirty="0" smtClean="0">
                <a:solidFill>
                  <a:prstClr val="black"/>
                </a:solidFill>
              </a:rPr>
              <a:t>κυρίαρχο καρκινικό όζο/σε </a:t>
            </a:r>
            <a:r>
              <a:rPr lang="el-GR" sz="2800" dirty="0">
                <a:solidFill>
                  <a:prstClr val="black"/>
                </a:solidFill>
              </a:rPr>
              <a:t>αυτήν τη μείζονα </a:t>
            </a:r>
            <a:r>
              <a:rPr lang="el-GR" sz="2800" dirty="0" smtClean="0">
                <a:solidFill>
                  <a:prstClr val="black"/>
                </a:solidFill>
              </a:rPr>
              <a:t>εστία καρκινικού ιστού. </a:t>
            </a:r>
            <a:r>
              <a:rPr lang="el-GR" sz="2800" dirty="0">
                <a:solidFill>
                  <a:prstClr val="black"/>
                </a:solidFill>
              </a:rPr>
              <a:t>Κάθε </a:t>
            </a:r>
            <a:r>
              <a:rPr lang="el-GR" sz="2800" b="1" dirty="0">
                <a:solidFill>
                  <a:prstClr val="black"/>
                </a:solidFill>
              </a:rPr>
              <a:t>μείζων</a:t>
            </a:r>
            <a:r>
              <a:rPr lang="el-GR" sz="2800" dirty="0">
                <a:solidFill>
                  <a:prstClr val="black"/>
                </a:solidFill>
              </a:rPr>
              <a:t> εστία καρκίνου διαβαθμίζεται </a:t>
            </a:r>
            <a:r>
              <a:rPr lang="el-GR" sz="2800" b="1" dirty="0">
                <a:solidFill>
                  <a:prstClr val="black"/>
                </a:solidFill>
              </a:rPr>
              <a:t>χωριστά</a:t>
            </a:r>
            <a:r>
              <a:rPr lang="el-GR" sz="2800" dirty="0">
                <a:solidFill>
                  <a:prstClr val="black"/>
                </a:solidFill>
              </a:rPr>
              <a:t>. Επί παραδείγματι, ένας καρκινικός όζος αθροίσματος 4+4=8 στον ένα λοβό κι ένας μεγαλύτερος καρκινικός όζος στον άλλο λοβό αθροίσματος 3+3=6 αναφέρονται  </a:t>
            </a:r>
            <a:r>
              <a:rPr lang="el-GR" sz="2800" b="1" spc="300" dirty="0">
                <a:solidFill>
                  <a:prstClr val="black"/>
                </a:solidFill>
              </a:rPr>
              <a:t>χωριστά</a:t>
            </a:r>
            <a:r>
              <a:rPr lang="el-GR" sz="2800" dirty="0">
                <a:solidFill>
                  <a:prstClr val="black"/>
                </a:solidFill>
              </a:rPr>
              <a:t> και </a:t>
            </a:r>
            <a:r>
              <a:rPr lang="el-GR" sz="2800" i="1" dirty="0">
                <a:solidFill>
                  <a:prstClr val="black"/>
                </a:solidFill>
              </a:rPr>
              <a:t>δεν </a:t>
            </a:r>
            <a:r>
              <a:rPr lang="el-GR" sz="2800" dirty="0">
                <a:solidFill>
                  <a:prstClr val="black"/>
                </a:solidFill>
              </a:rPr>
              <a:t>συμψηφίζονται σε ένα άθροισμα 3+4=7.</a:t>
            </a:r>
          </a:p>
          <a:p>
            <a:pPr lvl="0" algn="just"/>
            <a:r>
              <a:rPr lang="el-GR" sz="2800" dirty="0">
                <a:solidFill>
                  <a:prstClr val="black"/>
                </a:solidFill>
              </a:rPr>
              <a:t>Μόνο οι </a:t>
            </a:r>
            <a:r>
              <a:rPr lang="el-GR" sz="2800" b="1" dirty="0">
                <a:solidFill>
                  <a:prstClr val="black"/>
                </a:solidFill>
              </a:rPr>
              <a:t>μεγαλύτερες</a:t>
            </a:r>
            <a:r>
              <a:rPr lang="el-GR" sz="2800" dirty="0">
                <a:solidFill>
                  <a:prstClr val="black"/>
                </a:solidFill>
              </a:rPr>
              <a:t> καρκινικές εστίες διαβαθμίζονται. Οι μικρότερες αναφέρονται μόνο εάν είναι </a:t>
            </a:r>
            <a:r>
              <a:rPr lang="el-GR" sz="2800" b="1" dirty="0">
                <a:solidFill>
                  <a:prstClr val="black"/>
                </a:solidFill>
              </a:rPr>
              <a:t>υψηλότερης</a:t>
            </a:r>
            <a:r>
              <a:rPr lang="el-GR" sz="2800" dirty="0">
                <a:solidFill>
                  <a:prstClr val="black"/>
                </a:solidFill>
              </a:rPr>
              <a:t> ιστολογικής κακοήθειας</a:t>
            </a:r>
            <a:r>
              <a:rPr lang="el-GR" sz="2800" dirty="0" smtClean="0">
                <a:solidFill>
                  <a:prstClr val="black"/>
                </a:solidFill>
              </a:rPr>
              <a:t>.</a:t>
            </a:r>
            <a:endParaRPr lang="el-GR" sz="2800" dirty="0">
              <a:solidFill>
                <a:prstClr val="black"/>
              </a:solidFill>
            </a:endParaRPr>
          </a:p>
          <a:p>
            <a:pPr lvl="0" algn="just"/>
            <a:r>
              <a:rPr lang="el-GR" sz="2800" dirty="0">
                <a:solidFill>
                  <a:prstClr val="black"/>
                </a:solidFill>
              </a:rPr>
              <a:t>Εάν δεν αναγνωρίζεται κυρίαρχος όζος/μείζων εστία, λαμβάνεται υπ</a:t>
            </a:r>
            <a:r>
              <a:rPr lang="el-GR" sz="2800" dirty="0" smtClean="0">
                <a:solidFill>
                  <a:prstClr val="black"/>
                </a:solidFill>
              </a:rPr>
              <a:t>’ όψιν </a:t>
            </a:r>
            <a:r>
              <a:rPr lang="el-GR" sz="2800" dirty="0">
                <a:solidFill>
                  <a:prstClr val="black"/>
                </a:solidFill>
              </a:rPr>
              <a:t>η εν γένει διαμόρφωση του διάχυτου ή </a:t>
            </a:r>
            <a:r>
              <a:rPr lang="el-GR" sz="2800" dirty="0" err="1">
                <a:solidFill>
                  <a:prstClr val="black"/>
                </a:solidFill>
              </a:rPr>
              <a:t>πολυεστιακού</a:t>
            </a:r>
            <a:r>
              <a:rPr lang="el-GR" sz="2800" dirty="0">
                <a:solidFill>
                  <a:prstClr val="black"/>
                </a:solidFill>
              </a:rPr>
              <a:t> καρκινικού ιστού.</a:t>
            </a:r>
          </a:p>
        </p:txBody>
      </p:sp>
    </p:spTree>
    <p:extLst>
      <p:ext uri="{BB962C8B-B14F-4D97-AF65-F5344CB8AC3E}">
        <p14:creationId xmlns:p14="http://schemas.microsoft.com/office/powerpoint/2010/main" val="770336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836712"/>
            <a:ext cx="9144000" cy="432048"/>
          </a:xfrm>
        </p:spPr>
        <p:txBody>
          <a:bodyPr>
            <a:normAutofit fontScale="90000"/>
          </a:bodyPr>
          <a:lstStyle/>
          <a:p>
            <a:r>
              <a:rPr lang="en-US" sz="2000" dirty="0" smtClean="0"/>
              <a:t> </a:t>
            </a:r>
            <a:r>
              <a:rPr lang="el-GR" sz="2000" dirty="0" smtClean="0"/>
              <a:t>Χαρακτηριστικά  </a:t>
            </a:r>
            <a:r>
              <a:rPr lang="el-GR" sz="2000" dirty="0" smtClean="0">
                <a:effectLst>
                  <a:outerShdw blurRad="38100" dist="38100" dir="2700000" algn="tl">
                    <a:srgbClr val="000000">
                      <a:alpha val="43137"/>
                    </a:srgbClr>
                  </a:outerShdw>
                </a:effectLst>
              </a:rPr>
              <a:t>πρότυπα</a:t>
            </a:r>
            <a:r>
              <a:rPr lang="el-GR" sz="2000" dirty="0" smtClean="0"/>
              <a:t> του σύγχρονου</a:t>
            </a:r>
            <a:r>
              <a:rPr lang="en-US" sz="2000" dirty="0" smtClean="0"/>
              <a:t>,</a:t>
            </a:r>
            <a:r>
              <a:rPr lang="el-GR" sz="2000" dirty="0" smtClean="0"/>
              <a:t> αναθεωρημένου </a:t>
            </a:r>
            <a:r>
              <a:rPr lang="el-GR" sz="2000" dirty="0" smtClean="0">
                <a:effectLst>
                  <a:outerShdw blurRad="38100" dist="38100" dir="2700000" algn="tl">
                    <a:srgbClr val="000000">
                      <a:alpha val="43137"/>
                    </a:srgbClr>
                  </a:outerShdw>
                </a:effectLst>
              </a:rPr>
              <a:t>συστήματος  </a:t>
            </a:r>
            <a:r>
              <a:rPr lang="en-US" sz="2000" dirty="0" smtClean="0">
                <a:effectLst>
                  <a:outerShdw blurRad="38100" dist="38100" dir="2700000" algn="tl">
                    <a:srgbClr val="000000">
                      <a:alpha val="43137"/>
                    </a:srgbClr>
                  </a:outerShdw>
                </a:effectLst>
              </a:rPr>
              <a:t>Gleason </a:t>
            </a:r>
            <a:r>
              <a:rPr lang="el-GR" sz="2000" dirty="0" smtClean="0"/>
              <a:t>και οι αντίστοιχες </a:t>
            </a:r>
            <a:r>
              <a:rPr lang="el-GR" sz="2000" b="1" dirty="0" smtClean="0"/>
              <a:t>ομάδες</a:t>
            </a:r>
            <a:r>
              <a:rPr lang="el-GR" sz="2000" dirty="0" smtClean="0"/>
              <a:t> </a:t>
            </a:r>
            <a:r>
              <a:rPr lang="el-GR" sz="2000" b="1" dirty="0" smtClean="0"/>
              <a:t>βαθμού κακοήθειας του συστήματος της ΠΟΥ</a:t>
            </a:r>
            <a:r>
              <a:rPr lang="en-US" sz="2000" b="1" dirty="0" smtClean="0"/>
              <a:t> / ISUP</a:t>
            </a:r>
            <a:r>
              <a:rPr lang="en-US" sz="2000" dirty="0" smtClean="0"/>
              <a:t>  </a:t>
            </a:r>
            <a:r>
              <a:rPr lang="el-GR" sz="2000" dirty="0" smtClean="0"/>
              <a:t>(</a:t>
            </a:r>
            <a:r>
              <a:rPr lang="en-US" sz="2000" dirty="0" smtClean="0"/>
              <a:t>A-H, X100-X200). </a:t>
            </a:r>
            <a:r>
              <a:rPr lang="el-GR" sz="2000" dirty="0" smtClean="0"/>
              <a:t> Απαραίτητη η </a:t>
            </a:r>
            <a:r>
              <a:rPr lang="el-GR" sz="2000" b="1" dirty="0" smtClean="0"/>
              <a:t>ταυτόχρονη</a:t>
            </a:r>
            <a:r>
              <a:rPr lang="el-GR" sz="2000" dirty="0" smtClean="0"/>
              <a:t> αναφορά του </a:t>
            </a:r>
            <a:r>
              <a:rPr lang="el-GR" sz="2000" b="1" dirty="0" smtClean="0"/>
              <a:t>αθροιστικού βαθμού κακοήθειας κατά </a:t>
            </a:r>
            <a:r>
              <a:rPr lang="en-US" sz="2000" b="1" dirty="0" smtClean="0"/>
              <a:t>Gleason </a:t>
            </a:r>
            <a:r>
              <a:rPr lang="el-GR" sz="2000" b="1" u="sng" dirty="0" smtClean="0"/>
              <a:t>και</a:t>
            </a:r>
            <a:r>
              <a:rPr lang="el-GR" sz="2000" dirty="0" smtClean="0"/>
              <a:t> της </a:t>
            </a:r>
            <a:r>
              <a:rPr lang="el-GR" sz="2000" b="1" dirty="0" smtClean="0"/>
              <a:t>ομάδας βαθμού κακοήθειας κατά ΠΟΥ</a:t>
            </a:r>
            <a:r>
              <a:rPr lang="en-US" sz="2000" b="1" dirty="0" smtClean="0"/>
              <a:t> </a:t>
            </a:r>
            <a:r>
              <a:rPr lang="el-GR" sz="2000" b="1" dirty="0" smtClean="0"/>
              <a:t>/</a:t>
            </a:r>
            <a:r>
              <a:rPr lang="en-US" sz="2000" b="1" dirty="0" smtClean="0"/>
              <a:t> ISUP</a:t>
            </a:r>
            <a:r>
              <a:rPr lang="el-GR" sz="2000" b="1" dirty="0" smtClean="0"/>
              <a:t> </a:t>
            </a:r>
            <a:r>
              <a:rPr lang="en-US" sz="2000" b="1" dirty="0" smtClean="0"/>
              <a:t> </a:t>
            </a:r>
            <a:r>
              <a:rPr lang="el-GR" sz="2000" dirty="0" smtClean="0"/>
              <a:t>στις ιστολογικές εκθέσεις. </a:t>
            </a:r>
            <a:r>
              <a:rPr lang="en-US" sz="2700" dirty="0" smtClean="0"/>
              <a:t/>
            </a:r>
            <a:br>
              <a:rPr lang="en-US" sz="2700" dirty="0" smtClean="0"/>
            </a:br>
            <a:r>
              <a:rPr lang="en-US" sz="2700" dirty="0" smtClean="0"/>
              <a:t/>
            </a:r>
            <a:br>
              <a:rPr lang="en-US" sz="2700" dirty="0" smtClean="0"/>
            </a:br>
            <a:endParaRPr lang="el-GR" sz="2700" dirty="0"/>
          </a:p>
        </p:txBody>
      </p:sp>
      <p:pic>
        <p:nvPicPr>
          <p:cNvPr id="24578" name="Picture 2" descr="C:\Users\User\Desktop\9260-PB3-R1.png"/>
          <p:cNvPicPr>
            <a:picLocks noChangeAspect="1" noChangeArrowheads="1"/>
          </p:cNvPicPr>
          <p:nvPr/>
        </p:nvPicPr>
        <p:blipFill>
          <a:blip r:embed="rId2" cstate="print"/>
          <a:srcRect/>
          <a:stretch>
            <a:fillRect/>
          </a:stretch>
        </p:blipFill>
        <p:spPr bwMode="auto">
          <a:xfrm>
            <a:off x="683568" y="1340768"/>
            <a:ext cx="7920880" cy="5360457"/>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980727"/>
            <a:ext cx="8229600" cy="935385"/>
          </a:xfrm>
        </p:spPr>
        <p:txBody>
          <a:bodyPr>
            <a:normAutofit fontScale="90000"/>
          </a:bodyPr>
          <a:lstStyle/>
          <a:p>
            <a:r>
              <a:rPr lang="el-GR" sz="3200" dirty="0" smtClean="0">
                <a:effectLst>
                  <a:outerShdw blurRad="38100" dist="38100" dir="2700000" algn="tl">
                    <a:srgbClr val="000000">
                      <a:alpha val="43137"/>
                    </a:srgbClr>
                  </a:outerShdw>
                </a:effectLst>
              </a:rPr>
              <a:t>ΙΣΧΥΟΝ ΣΥΣΤΗΜΑ ΙΣΤΟΛΟΓΙΚΗΣ ΔΙΑΒΑΘΜΙΣΗΣ ΚΑΚΟΗΘΕΙΑΣ ΠΡΟΣΤΑΤΙΚΟΥ ΑΔΕΝΟΚΑΡΚΙΝΩΜΑΤΟΣ</a:t>
            </a:r>
            <a:r>
              <a:rPr lang="en-US" sz="3200" dirty="0" smtClean="0"/>
              <a:t/>
            </a:r>
            <a:br>
              <a:rPr lang="en-US" sz="3200" dirty="0" smtClean="0"/>
            </a:br>
            <a:r>
              <a:rPr lang="el-GR" sz="2200" dirty="0" smtClean="0"/>
              <a:t>Ακριβέστερη διαστρωμάτωση </a:t>
            </a:r>
            <a:r>
              <a:rPr lang="el-GR" sz="2200" dirty="0"/>
              <a:t>ο</a:t>
            </a:r>
            <a:r>
              <a:rPr lang="el-GR" sz="2200" dirty="0" smtClean="0"/>
              <a:t>μάδων ιστολογικών βαθμών κακοήθειας, απλοποιημένο σύστημα </a:t>
            </a:r>
            <a:r>
              <a:rPr lang="el-GR" sz="2200" b="1" dirty="0" smtClean="0"/>
              <a:t>5</a:t>
            </a:r>
            <a:r>
              <a:rPr lang="el-GR" sz="2200" dirty="0" smtClean="0"/>
              <a:t> βαθμών πρόγνωσης </a:t>
            </a:r>
            <a:r>
              <a:rPr lang="el-GR" sz="2200" u="sng" dirty="0" smtClean="0"/>
              <a:t>καθοριζομένων </a:t>
            </a:r>
            <a:r>
              <a:rPr lang="el-GR" sz="2200" u="sng" dirty="0" smtClean="0">
                <a:effectLst>
                  <a:outerShdw blurRad="38100" dist="38100" dir="2700000" algn="tl">
                    <a:srgbClr val="000000">
                      <a:alpha val="43137"/>
                    </a:srgbClr>
                  </a:outerShdw>
                </a:effectLst>
              </a:rPr>
              <a:t>βάσει του </a:t>
            </a:r>
            <a:r>
              <a:rPr lang="el-GR" sz="2200" u="sng" spc="300" dirty="0" smtClean="0">
                <a:effectLst>
                  <a:outerShdw blurRad="38100" dist="38100" dir="2700000" algn="tl">
                    <a:srgbClr val="000000">
                      <a:alpha val="43137"/>
                    </a:srgbClr>
                  </a:outerShdw>
                </a:effectLst>
              </a:rPr>
              <a:t>αθροιστικού βαθμού</a:t>
            </a:r>
            <a:r>
              <a:rPr lang="el-GR" sz="2200" spc="300" dirty="0" smtClean="0">
                <a:effectLst>
                  <a:outerShdw blurRad="38100" dist="38100" dir="2700000" algn="tl">
                    <a:srgbClr val="000000">
                      <a:alpha val="43137"/>
                    </a:srgbClr>
                  </a:outerShdw>
                </a:effectLst>
              </a:rPr>
              <a:t> </a:t>
            </a:r>
            <a:r>
              <a:rPr lang="el-GR" sz="2200" dirty="0" smtClean="0"/>
              <a:t>(</a:t>
            </a:r>
            <a:r>
              <a:rPr lang="el-GR" sz="2200" i="1" dirty="0" smtClean="0"/>
              <a:t>ασχέτως</a:t>
            </a:r>
            <a:r>
              <a:rPr lang="el-GR" sz="2200" dirty="0" smtClean="0"/>
              <a:t> του ενίοτε </a:t>
            </a:r>
            <a:r>
              <a:rPr lang="el-GR" sz="2200" dirty="0" err="1" smtClean="0"/>
              <a:t>συναναφερόμενου</a:t>
            </a:r>
            <a:r>
              <a:rPr lang="el-GR" sz="2200" dirty="0" smtClean="0"/>
              <a:t> ελάσσονος ή τριτεύοντος, σε ≤ 5%, προτύπου υψηλόβαθμης κακοήθειας), </a:t>
            </a:r>
            <a:br>
              <a:rPr lang="el-GR" sz="2200" dirty="0" smtClean="0"/>
            </a:br>
            <a:r>
              <a:rPr lang="el-GR" sz="2200" dirty="0" smtClean="0"/>
              <a:t>μείωση </a:t>
            </a:r>
            <a:r>
              <a:rPr lang="el-GR" sz="2200" dirty="0" err="1" smtClean="0"/>
              <a:t>υπερθεραπευτικών</a:t>
            </a:r>
            <a:r>
              <a:rPr lang="el-GR" sz="2200" dirty="0" smtClean="0"/>
              <a:t> χειρισμών.</a:t>
            </a:r>
          </a:p>
        </p:txBody>
      </p:sp>
      <p:sp>
        <p:nvSpPr>
          <p:cNvPr id="3" name="Content Placeholder 2"/>
          <p:cNvSpPr>
            <a:spLocks noGrp="1"/>
          </p:cNvSpPr>
          <p:nvPr>
            <p:ph idx="1"/>
          </p:nvPr>
        </p:nvSpPr>
        <p:spPr>
          <a:xfrm>
            <a:off x="457200" y="2924175"/>
            <a:ext cx="8229600" cy="3719513"/>
          </a:xfrm>
        </p:spPr>
        <p:txBody>
          <a:bodyPr>
            <a:normAutofit lnSpcReduction="10000"/>
          </a:bodyPr>
          <a:lstStyle/>
          <a:p>
            <a:pPr>
              <a:defRPr/>
            </a:pPr>
            <a:r>
              <a:rPr lang="el-GR" sz="2400" dirty="0" smtClean="0"/>
              <a:t>Ομάδα βαθμού κακοήθειας </a:t>
            </a:r>
            <a:r>
              <a:rPr lang="en-US" sz="2400" dirty="0" smtClean="0"/>
              <a:t> </a:t>
            </a:r>
            <a:r>
              <a:rPr lang="en-US" sz="2400" b="1" dirty="0" smtClean="0"/>
              <a:t>I</a:t>
            </a:r>
            <a:r>
              <a:rPr lang="el-GR" sz="2400" dirty="0" smtClean="0"/>
              <a:t> ( αθροιστικός βαθμός κατά </a:t>
            </a:r>
            <a:r>
              <a:rPr lang="en-US" sz="2400" dirty="0" smtClean="0"/>
              <a:t>Gleason </a:t>
            </a:r>
            <a:r>
              <a:rPr lang="el-GR" sz="2400" b="1" dirty="0" smtClean="0">
                <a:effectLst>
                  <a:outerShdw blurRad="38100" dist="38100" dir="2700000" algn="tl">
                    <a:srgbClr val="000000">
                      <a:alpha val="43137"/>
                    </a:srgbClr>
                  </a:outerShdw>
                </a:effectLst>
              </a:rPr>
              <a:t>≤ </a:t>
            </a:r>
            <a:r>
              <a:rPr lang="el-GR" sz="2400" dirty="0" smtClean="0">
                <a:effectLst>
                  <a:outerShdw blurRad="38100" dist="38100" dir="2700000" algn="tl">
                    <a:srgbClr val="000000">
                      <a:alpha val="43137"/>
                    </a:srgbClr>
                  </a:outerShdw>
                </a:effectLst>
              </a:rPr>
              <a:t>6 </a:t>
            </a:r>
            <a:r>
              <a:rPr lang="el-GR" sz="2400" dirty="0" smtClean="0"/>
              <a:t>)</a:t>
            </a:r>
          </a:p>
          <a:p>
            <a:pPr>
              <a:defRPr/>
            </a:pPr>
            <a:r>
              <a:rPr lang="el-GR" sz="2400" dirty="0" smtClean="0"/>
              <a:t>Ομάδα βαθμού κακοήθειας </a:t>
            </a:r>
            <a:r>
              <a:rPr lang="en-US" sz="2400" dirty="0" smtClean="0"/>
              <a:t> </a:t>
            </a:r>
            <a:r>
              <a:rPr lang="en-US" sz="2400" b="1" dirty="0" smtClean="0"/>
              <a:t>II</a:t>
            </a:r>
            <a:r>
              <a:rPr lang="el-GR" sz="2400" dirty="0" smtClean="0"/>
              <a:t> ( αθροιστικός βαθμός κατά </a:t>
            </a:r>
            <a:r>
              <a:rPr lang="en-US" sz="2400" dirty="0" smtClean="0"/>
              <a:t>Gleason </a:t>
            </a:r>
            <a:r>
              <a:rPr lang="el-GR" sz="2400" dirty="0" smtClean="0">
                <a:effectLst>
                  <a:outerShdw blurRad="38100" dist="38100" dir="2700000" algn="tl">
                    <a:srgbClr val="000000">
                      <a:alpha val="43137"/>
                    </a:srgbClr>
                  </a:outerShdw>
                </a:effectLst>
              </a:rPr>
              <a:t>3</a:t>
            </a:r>
            <a:r>
              <a:rPr lang="el-GR" sz="2400" dirty="0" smtClean="0"/>
              <a:t>+4 = 7 )</a:t>
            </a:r>
          </a:p>
          <a:p>
            <a:pPr>
              <a:defRPr/>
            </a:pPr>
            <a:r>
              <a:rPr lang="el-GR" sz="2400" dirty="0" smtClean="0"/>
              <a:t>Ομάδα βαθμού κακοήθειας </a:t>
            </a:r>
            <a:r>
              <a:rPr lang="en-US" sz="2400" dirty="0" smtClean="0"/>
              <a:t> </a:t>
            </a:r>
            <a:r>
              <a:rPr lang="en-US" sz="2400" b="1" dirty="0" smtClean="0"/>
              <a:t>III</a:t>
            </a:r>
            <a:r>
              <a:rPr lang="el-GR" sz="2400" dirty="0" smtClean="0"/>
              <a:t> ( αθροιστικός βαθμός κατά </a:t>
            </a:r>
            <a:r>
              <a:rPr lang="en-US" sz="2400" dirty="0" smtClean="0"/>
              <a:t>Gleason </a:t>
            </a:r>
            <a:r>
              <a:rPr lang="el-GR" sz="2400" dirty="0" smtClean="0">
                <a:effectLst>
                  <a:outerShdw blurRad="38100" dist="38100" dir="2700000" algn="tl">
                    <a:srgbClr val="000000">
                      <a:alpha val="43137"/>
                    </a:srgbClr>
                  </a:outerShdw>
                </a:effectLst>
              </a:rPr>
              <a:t>4</a:t>
            </a:r>
            <a:r>
              <a:rPr lang="el-GR" sz="2400" dirty="0" smtClean="0"/>
              <a:t>+3 = 7 )</a:t>
            </a:r>
          </a:p>
          <a:p>
            <a:pPr>
              <a:defRPr/>
            </a:pPr>
            <a:r>
              <a:rPr lang="el-GR" sz="2400" dirty="0" smtClean="0"/>
              <a:t>Ομάδα βαθμού κακοήθειας </a:t>
            </a:r>
            <a:r>
              <a:rPr lang="en-US" sz="2400" dirty="0" smtClean="0"/>
              <a:t> </a:t>
            </a:r>
            <a:r>
              <a:rPr lang="en-US" sz="2400" b="1" dirty="0" smtClean="0"/>
              <a:t>IV</a:t>
            </a:r>
            <a:r>
              <a:rPr lang="el-GR" sz="2400" dirty="0" smtClean="0"/>
              <a:t> </a:t>
            </a:r>
            <a:r>
              <a:rPr lang="en-US" sz="2400" dirty="0" smtClean="0"/>
              <a:t>[</a:t>
            </a:r>
            <a:r>
              <a:rPr lang="el-GR" sz="2400" dirty="0" smtClean="0"/>
              <a:t> αθροιστικός βαθμός κατά </a:t>
            </a:r>
            <a:r>
              <a:rPr lang="en-US" sz="2400" dirty="0" smtClean="0"/>
              <a:t>Gleason </a:t>
            </a:r>
            <a:r>
              <a:rPr lang="el-GR" sz="2400" dirty="0" smtClean="0"/>
              <a:t> 8 </a:t>
            </a:r>
            <a:r>
              <a:rPr lang="el-GR" sz="2400" dirty="0"/>
              <a:t>(4+4=8, 3+5=8, 5+3=8</a:t>
            </a:r>
            <a:r>
              <a:rPr lang="el-GR" sz="2400" dirty="0" smtClean="0"/>
              <a:t>)</a:t>
            </a:r>
            <a:r>
              <a:rPr lang="en-US" sz="2400" dirty="0" smtClean="0"/>
              <a:t> ]</a:t>
            </a:r>
            <a:endParaRPr lang="el-GR" sz="2400" dirty="0" smtClean="0"/>
          </a:p>
          <a:p>
            <a:pPr>
              <a:defRPr/>
            </a:pPr>
            <a:r>
              <a:rPr lang="el-GR" sz="2400" dirty="0" smtClean="0"/>
              <a:t>Ομάδα βαθμού κακοήθειας </a:t>
            </a:r>
            <a:r>
              <a:rPr lang="en-US" sz="2400" dirty="0" smtClean="0"/>
              <a:t> </a:t>
            </a:r>
            <a:r>
              <a:rPr lang="en-US" sz="2400" b="1" dirty="0" smtClean="0"/>
              <a:t>V</a:t>
            </a:r>
            <a:r>
              <a:rPr lang="el-GR" sz="2400" dirty="0" smtClean="0"/>
              <a:t> </a:t>
            </a:r>
            <a:r>
              <a:rPr lang="en-US" sz="2400" dirty="0" smtClean="0"/>
              <a:t>[</a:t>
            </a:r>
            <a:r>
              <a:rPr lang="el-GR" sz="2400" dirty="0" smtClean="0"/>
              <a:t> αθροιστικός βαθμός κατά </a:t>
            </a:r>
            <a:r>
              <a:rPr lang="en-US" sz="2400" dirty="0" smtClean="0"/>
              <a:t>Gleason </a:t>
            </a:r>
            <a:r>
              <a:rPr lang="el-GR" sz="2400" dirty="0" smtClean="0"/>
              <a:t> ≥</a:t>
            </a:r>
            <a:r>
              <a:rPr lang="en-US" sz="2400" dirty="0" smtClean="0"/>
              <a:t> </a:t>
            </a:r>
            <a:r>
              <a:rPr lang="el-GR" sz="2400" dirty="0" smtClean="0"/>
              <a:t>9 </a:t>
            </a:r>
            <a:r>
              <a:rPr lang="el-GR" sz="2400" dirty="0"/>
              <a:t>(4+5=9, 5+4=9, 5+5=10)</a:t>
            </a:r>
            <a:r>
              <a:rPr lang="el-GR" sz="2400" dirty="0" smtClean="0"/>
              <a:t> </a:t>
            </a:r>
            <a:r>
              <a:rPr lang="en-US" sz="2400" dirty="0"/>
              <a:t>]</a:t>
            </a:r>
            <a:endParaRPr lang="el-GR" sz="2400" dirty="0" smtClean="0"/>
          </a:p>
          <a:p>
            <a:pPr>
              <a:defRPr/>
            </a:pPr>
            <a:endParaRPr lang="el-GR" dirty="0" smtClean="0"/>
          </a:p>
          <a:p>
            <a:pPr>
              <a:defRPr/>
            </a:pPr>
            <a:endParaRPr lang="el-GR" dirty="0" smtClean="0"/>
          </a:p>
          <a:p>
            <a:pPr>
              <a:defRPr/>
            </a:pPr>
            <a:endParaRPr lang="el-GR" dirty="0" smtClean="0"/>
          </a:p>
          <a:p>
            <a:pPr>
              <a:defRPr/>
            </a:pPr>
            <a:endParaRPr lang="el-G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9144000" cy="1240666"/>
          </a:xfrm>
        </p:spPr>
        <p:txBody>
          <a:bodyPr>
            <a:noAutofit/>
          </a:bodyPr>
          <a:lstStyle/>
          <a:p>
            <a:pPr algn="just"/>
            <a:r>
              <a:rPr lang="el-GR" sz="1400" dirty="0" smtClean="0"/>
              <a:t>Στο ιστορικό πρότυπο 2, οι καρκινικοί αδένες ήταν πιο ποικίλου μεγέθους, πιο χαλαρά διατασσόμενοι  κι όχι τόσο ομοιόμορφοι σε μέγεθος όσο στο </a:t>
            </a:r>
            <a:r>
              <a:rPr lang="el-GR" sz="1400" dirty="0" smtClean="0"/>
              <a:t>σπανιότατο</a:t>
            </a:r>
            <a:r>
              <a:rPr lang="el-GR" sz="1400" dirty="0" smtClean="0"/>
              <a:t>, επίσης ιστορικό πρότυπο 1, το οποίο, όταν απαντιόταν, συχνά καταλάμβανε τόσο μικρή </a:t>
            </a:r>
            <a:r>
              <a:rPr lang="el-GR" sz="1400" dirty="0" smtClean="0"/>
              <a:t>έκταση, </a:t>
            </a:r>
            <a:r>
              <a:rPr lang="el-GR" sz="1400" dirty="0" smtClean="0"/>
              <a:t>ώστε δε</a:t>
            </a:r>
            <a:r>
              <a:rPr lang="el-GR" sz="1400" dirty="0"/>
              <a:t>ν</a:t>
            </a:r>
            <a:r>
              <a:rPr lang="el-GR" sz="1400" dirty="0" smtClean="0"/>
              <a:t> συνυπολογιζόταν στον αθροιστικό βαθμό κακοήθειας. Καθώς όταν </a:t>
            </a:r>
            <a:r>
              <a:rPr lang="el-GR" sz="1400" dirty="0" err="1" smtClean="0"/>
              <a:t>πρωτο</a:t>
            </a:r>
            <a:r>
              <a:rPr lang="el-GR" sz="1400" dirty="0" smtClean="0"/>
              <a:t>-περιγράφτηκε  το πρότυπο 1 δεν υπήρχε </a:t>
            </a:r>
            <a:r>
              <a:rPr lang="el-GR" sz="1400" dirty="0" err="1" smtClean="0"/>
              <a:t>ανοσοϊστοχημεία</a:t>
            </a:r>
            <a:r>
              <a:rPr lang="el-GR" sz="1400" dirty="0" smtClean="0"/>
              <a:t>, δεν αποκλείεται τα περισσότερα τέτοια «καρκινώματα» προτύπου 1 να αντιστοιχούσαν σε </a:t>
            </a:r>
            <a:r>
              <a:rPr lang="el-GR" sz="1400" dirty="0" err="1" smtClean="0"/>
              <a:t>αδενώσεις</a:t>
            </a:r>
            <a:r>
              <a:rPr lang="el-GR" sz="1400" dirty="0" smtClean="0"/>
              <a:t>. Ο διαχωρισμός αδένων περιφερικά της κύριας αδενικής συνάθροισης σε μήκος άνω της διαμέτρου ενός αδένα υποδήλωνε συνιστώσα προτύπου 2, τουλάχιστον. </a:t>
            </a:r>
            <a:r>
              <a:rPr lang="el-GR" sz="1400" dirty="0" smtClean="0"/>
              <a:t>Τα πρότυπα καλής διαφοροποίησης (1&amp;2) συνήθως</a:t>
            </a:r>
            <a:r>
              <a:rPr lang="el-GR" sz="1400" dirty="0" smtClean="0"/>
              <a:t>, αλλά όχι πάντα,  </a:t>
            </a:r>
            <a:r>
              <a:rPr lang="el-GR" sz="1400" dirty="0" smtClean="0"/>
              <a:t>απαντούσαν  </a:t>
            </a:r>
            <a:r>
              <a:rPr lang="el-GR" sz="1400" dirty="0" smtClean="0"/>
              <a:t>στη μεταβατική ζώνη του προστάτη αδένα (περιουρηθρικά).</a:t>
            </a:r>
            <a:endParaRPr lang="el-GR" sz="1400" dirty="0"/>
          </a:p>
        </p:txBody>
      </p:sp>
      <p:pic>
        <p:nvPicPr>
          <p:cNvPr id="4" name="Content Placeholder 3" descr="p02g1"/>
          <p:cNvPicPr>
            <a:picLocks noGrp="1" noChangeAspect="1" noChangeArrowheads="1"/>
          </p:cNvPicPr>
          <p:nvPr>
            <p:ph idx="1"/>
          </p:nvPr>
        </p:nvPicPr>
        <p:blipFill>
          <a:blip r:embed="rId2" cstate="print"/>
          <a:srcRect r="4050"/>
          <a:stretch>
            <a:fillRect/>
          </a:stretch>
        </p:blipFill>
        <p:spPr bwMode="auto">
          <a:xfrm>
            <a:off x="1428728" y="1591776"/>
            <a:ext cx="6429420" cy="5063892"/>
          </a:xfrm>
          <a:prstGeom prst="rect">
            <a:avLst/>
          </a:prstGeom>
          <a:noFill/>
          <a:ln w="9525">
            <a:noFill/>
            <a:miter lim="800000"/>
            <a:headEnd/>
            <a:tailEnd/>
          </a:ln>
        </p:spPr>
      </p:pic>
      <p:sp>
        <p:nvSpPr>
          <p:cNvPr id="5" name="Title 1"/>
          <p:cNvSpPr txBox="1">
            <a:spLocks/>
          </p:cNvSpPr>
          <p:nvPr/>
        </p:nvSpPr>
        <p:spPr>
          <a:xfrm>
            <a:off x="5072066" y="4786322"/>
            <a:ext cx="2786082" cy="1571636"/>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accent4">
                    <a:lumMod val="75000"/>
                  </a:schemeClr>
                </a:solidFill>
                <a:effectLst/>
                <a:uLnTx/>
                <a:uFillTx/>
                <a:latin typeface="+mj-lt"/>
                <a:ea typeface="+mj-ea"/>
                <a:cs typeface="+mj-cs"/>
              </a:rPr>
              <a:t>    Πρότυπο 1</a:t>
            </a:r>
          </a:p>
        </p:txBody>
      </p:sp>
      <p:sp>
        <p:nvSpPr>
          <p:cNvPr id="6" name="Title 1"/>
          <p:cNvSpPr txBox="1">
            <a:spLocks/>
          </p:cNvSpPr>
          <p:nvPr/>
        </p:nvSpPr>
        <p:spPr>
          <a:xfrm>
            <a:off x="3214678" y="2285992"/>
            <a:ext cx="4795870" cy="1714512"/>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solidFill>
                  <a:schemeClr val="accent4">
                    <a:lumMod val="75000"/>
                  </a:schemeClr>
                </a:solidFill>
                <a:effectLst/>
                <a:uLnTx/>
                <a:uFillTx/>
                <a:latin typeface="+mj-lt"/>
                <a:ea typeface="+mj-ea"/>
                <a:cs typeface="+mj-cs"/>
              </a:rPr>
              <a:t>Πρότυπο 2</a:t>
            </a:r>
          </a:p>
        </p:txBody>
      </p:sp>
      <p:sp>
        <p:nvSpPr>
          <p:cNvPr id="7" name="Title 1"/>
          <p:cNvSpPr txBox="1">
            <a:spLocks/>
          </p:cNvSpPr>
          <p:nvPr/>
        </p:nvSpPr>
        <p:spPr>
          <a:xfrm>
            <a:off x="0" y="6453336"/>
            <a:ext cx="9144000" cy="404664"/>
          </a:xfrm>
          <a:prstGeom prst="rect">
            <a:avLst/>
          </a:prstGeom>
        </p:spPr>
        <p:txBody>
          <a:bodyPr vert="horz" lIns="91440" tIns="45720" rIns="91440" bIns="45720" rtlCol="0" anchor="ctr">
            <a:normAutofit fontScale="85000" lnSpcReduction="20000"/>
          </a:bodyPr>
          <a:lstStyle/>
          <a:p>
            <a:pPr lvl="0" algn="ctr">
              <a:spcBef>
                <a:spcPct val="0"/>
              </a:spcBef>
              <a:defRPr/>
            </a:pPr>
            <a:endParaRPr kumimoji="0" lang="el-GR" sz="2800" b="0" i="0" u="sng"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mc:AlternateContent xmlns:mc="http://schemas.openxmlformats.org/markup-compatibility/2006" xmlns:p14="http://schemas.microsoft.com/office/powerpoint/2010/main">
        <mc:Choice Requires="p14">
          <p:contentPart p14:bwMode="auto" r:id="rId3">
            <p14:nvContentPartPr>
              <p14:cNvPr id="2050" name="Ink 2"/>
              <p14:cNvContentPartPr>
                <a14:cpLocks xmlns:a14="http://schemas.microsoft.com/office/drawing/2010/main" noRot="1" noChangeAspect="1" noEditPoints="1" noChangeArrowheads="1" noChangeShapeType="1"/>
              </p14:cNvContentPartPr>
              <p14:nvPr/>
            </p14:nvContentPartPr>
            <p14:xfrm>
              <a:off x="1476375" y="1773238"/>
              <a:ext cx="6510338" cy="4089400"/>
            </p14:xfrm>
          </p:contentPart>
        </mc:Choice>
        <mc:Fallback xmlns="">
          <p:pic>
            <p:nvPicPr>
              <p:cNvPr id="2050" name="Ink 2"/>
              <p:cNvPicPr>
                <a:picLocks noRot="1" noChangeAspect="1" noEditPoints="1" noChangeArrowheads="1" noChangeShapeType="1"/>
              </p:cNvPicPr>
              <p:nvPr/>
            </p:nvPicPr>
            <p:blipFill>
              <a:blip r:embed="rId4" cstate="print"/>
              <a:stretch>
                <a:fillRect/>
              </a:stretch>
            </p:blipFill>
            <p:spPr>
              <a:xfrm>
                <a:off x="1460536" y="1709516"/>
                <a:ext cx="6542017" cy="4216845"/>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1412776"/>
            <a:ext cx="3635896" cy="4159364"/>
          </a:xfrm>
        </p:spPr>
        <p:txBody>
          <a:bodyPr>
            <a:normAutofit fontScale="85000" lnSpcReduction="20000"/>
          </a:bodyPr>
          <a:lstStyle/>
          <a:p>
            <a:r>
              <a:rPr lang="el-GR" sz="1800" dirty="0" smtClean="0"/>
              <a:t>Αφοριζόμενο οζίο αποτελούμενο από αδένες  </a:t>
            </a:r>
            <a:r>
              <a:rPr lang="el-GR" sz="1800" b="1" i="1" dirty="0" smtClean="0">
                <a:effectLst>
                  <a:outerShdw blurRad="38100" dist="38100" dir="2700000" algn="tl">
                    <a:srgbClr val="000000">
                      <a:alpha val="43137"/>
                    </a:srgbClr>
                  </a:outerShdw>
                </a:effectLst>
              </a:rPr>
              <a:t>σχετικά</a:t>
            </a:r>
            <a:r>
              <a:rPr lang="el-GR" sz="1800" dirty="0" smtClean="0"/>
              <a:t> ομοιόμορφου, ενδιάμεσου μεγέθους </a:t>
            </a:r>
          </a:p>
          <a:p>
            <a:r>
              <a:rPr lang="el-GR" sz="1800" dirty="0" smtClean="0"/>
              <a:t>( συχνά μεγαλύτερου από τους  μικρότερους αδένες </a:t>
            </a:r>
            <a:r>
              <a:rPr lang="el-GR" sz="1800" dirty="0" smtClean="0"/>
              <a:t>που κατά κανόνα απαντούν </a:t>
            </a:r>
            <a:r>
              <a:rPr lang="el-GR" sz="1800" dirty="0" smtClean="0"/>
              <a:t>στο  πρότυπο 3 )  και   σχήματος </a:t>
            </a:r>
            <a:r>
              <a:rPr lang="en-US" sz="1800" dirty="0" smtClean="0"/>
              <a:t> </a:t>
            </a:r>
            <a:r>
              <a:rPr lang="el-GR" sz="1800" dirty="0" smtClean="0"/>
              <a:t>στρογγυλού-ωοειδούς με ανοικτούς αυλούς κι ομαλά περιγράμματα, πιο </a:t>
            </a:r>
            <a:r>
              <a:rPr lang="el-GR" sz="1800" b="1" dirty="0" smtClean="0"/>
              <a:t>χαλαρά διατασσόμενους </a:t>
            </a:r>
            <a:r>
              <a:rPr lang="el-GR" sz="1800" dirty="0" smtClean="0"/>
              <a:t>με περισσότερο </a:t>
            </a:r>
            <a:r>
              <a:rPr lang="el-GR" sz="1800" b="1" dirty="0" smtClean="0"/>
              <a:t>παρεμβαλλόμενο υπόστρωμα</a:t>
            </a:r>
            <a:r>
              <a:rPr lang="el-GR" sz="1800" dirty="0" smtClean="0"/>
              <a:t> απότι στο 1</a:t>
            </a:r>
            <a:r>
              <a:rPr lang="el-GR" sz="1800" baseline="30000" dirty="0" smtClean="0"/>
              <a:t>ο</a:t>
            </a:r>
            <a:r>
              <a:rPr lang="el-GR" sz="1800" dirty="0" smtClean="0"/>
              <a:t> πρότυπο, αλλά  σαφώς όχι τόσο  όσο στο 3</a:t>
            </a:r>
            <a:r>
              <a:rPr lang="el-GR" sz="1800" baseline="30000" dirty="0" smtClean="0"/>
              <a:t>ο</a:t>
            </a:r>
            <a:r>
              <a:rPr lang="el-GR" sz="1800" dirty="0" smtClean="0"/>
              <a:t> πρότυπο δηλ. διάταξη σε λιγότερο εύρος από εκείνο </a:t>
            </a:r>
            <a:r>
              <a:rPr lang="el-GR" sz="1800" dirty="0" smtClean="0"/>
              <a:t>που καταλαμβάνει ο ένας αδένας. </a:t>
            </a:r>
            <a:r>
              <a:rPr lang="el-GR" sz="1800" spc="600" dirty="0" smtClean="0"/>
              <a:t>Ελάχιστη</a:t>
            </a:r>
            <a:r>
              <a:rPr lang="el-GR" sz="1800" dirty="0" smtClean="0"/>
              <a:t> διηθητική επέκταση στο πέριξ καλόηθες προστατικό παρέγχυμα επέτρεπε το πρότυπο 2 .</a:t>
            </a:r>
          </a:p>
          <a:p>
            <a:r>
              <a:rPr lang="el-GR" sz="1800" dirty="0" smtClean="0"/>
              <a:t>Και σε αυτήν την περίπτωση, αρκετοί καρκινικοί αδένες είναι μεγαλύτεροι σε μέγεθος από εκείνους του συνήθους προτύπου 3.</a:t>
            </a:r>
            <a:endParaRPr lang="en-US" sz="1800" dirty="0" smtClean="0"/>
          </a:p>
          <a:p>
            <a:endParaRPr lang="el-GR" sz="2000" dirty="0" smtClean="0"/>
          </a:p>
          <a:p>
            <a:endParaRPr lang="el-GR" sz="2000" dirty="0"/>
          </a:p>
        </p:txBody>
      </p:sp>
      <p:pic>
        <p:nvPicPr>
          <p:cNvPr id="5" name="Picture 3" descr="p03g2"/>
          <p:cNvPicPr>
            <a:picLocks noGrp="1" noChangeAspect="1" noChangeArrowheads="1"/>
          </p:cNvPicPr>
          <p:nvPr>
            <p:ph idx="1"/>
          </p:nvPr>
        </p:nvPicPr>
        <p:blipFill>
          <a:blip r:embed="rId2" cstate="print"/>
          <a:srcRect r="4050"/>
          <a:stretch>
            <a:fillRect/>
          </a:stretch>
        </p:blipFill>
        <p:spPr bwMode="auto">
          <a:xfrm rot="5400000">
            <a:off x="2915029" y="728276"/>
            <a:ext cx="6858002" cy="5401449"/>
          </a:xfrm>
          <a:prstGeom prst="rect">
            <a:avLst/>
          </a:prstGeom>
          <a:noFill/>
          <a:ln w="9525">
            <a:noFill/>
            <a:miter lim="800000"/>
            <a:headEnd/>
            <a:tailEnd/>
          </a:ln>
        </p:spPr>
      </p:pic>
      <p:sp>
        <p:nvSpPr>
          <p:cNvPr id="6" name="Title 1"/>
          <p:cNvSpPr txBox="1">
            <a:spLocks noGrp="1"/>
          </p:cNvSpPr>
          <p:nvPr>
            <p:ph type="title"/>
          </p:nvPr>
        </p:nvSpPr>
        <p:spPr>
          <a:xfrm>
            <a:off x="0" y="0"/>
            <a:ext cx="3714744" cy="1340768"/>
          </a:xfrm>
          <a:prstGeom prst="rect">
            <a:avLst/>
          </a:prstGeom>
        </p:spPr>
        <p:txBody>
          <a:bodyPr vert="horz" lIns="91440" tIns="45720" rIns="91440" bIns="45720" rtlCol="0" anchor="ctr">
            <a:normAutofit fontScale="90000"/>
          </a:bodyPr>
          <a:lstStyle/>
          <a:p>
            <a:pPr lvl="0" algn="ctr">
              <a:defRPr/>
            </a:pPr>
            <a:r>
              <a:rPr kumimoji="0" lang="el-GR" sz="2200" b="0"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Αθροιστικός βαθμός κακοήθειας  </a:t>
            </a:r>
            <a:r>
              <a:rPr kumimoji="0" lang="el-GR" sz="2200" b="1"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2</a:t>
            </a:r>
            <a:r>
              <a:rPr kumimoji="0" lang="el-GR" sz="2200" b="0"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+3=5</a:t>
            </a:r>
            <a:r>
              <a:rPr kumimoji="0" lang="el-GR" sz="2800" b="0"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
            </a:r>
            <a:br>
              <a:rPr kumimoji="0" lang="el-GR" sz="2800" b="0"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br>
            <a:r>
              <a:rPr lang="el-GR" sz="1800" b="0" u="sng" dirty="0" smtClean="0">
                <a:effectLst>
                  <a:outerShdw blurRad="38100" dist="38100" dir="2700000" algn="tl">
                    <a:srgbClr val="000000">
                      <a:alpha val="43137"/>
                    </a:srgbClr>
                  </a:outerShdw>
                </a:effectLst>
              </a:rPr>
              <a:t>σε υλικό </a:t>
            </a:r>
            <a:r>
              <a:rPr lang="el-GR" sz="1800" b="0" i="1" u="sng" dirty="0" smtClean="0">
                <a:effectLst>
                  <a:outerShdw blurRad="38100" dist="38100" dir="2700000" algn="tl">
                    <a:srgbClr val="000000">
                      <a:alpha val="43137"/>
                    </a:srgbClr>
                  </a:outerShdw>
                </a:effectLst>
              </a:rPr>
              <a:t>ριζικής</a:t>
            </a:r>
            <a:r>
              <a:rPr lang="el-GR" sz="1800" b="0" u="sng" dirty="0" smtClean="0">
                <a:effectLst>
                  <a:outerShdw blurRad="38100" dist="38100" dir="2700000" algn="tl">
                    <a:srgbClr val="000000">
                      <a:alpha val="43137"/>
                    </a:srgbClr>
                  </a:outerShdw>
                </a:effectLst>
              </a:rPr>
              <a:t> </a:t>
            </a:r>
            <a:r>
              <a:rPr lang="el-GR" sz="1800" b="0" u="sng" dirty="0" err="1" smtClean="0">
                <a:effectLst>
                  <a:outerShdw blurRad="38100" dist="38100" dir="2700000" algn="tl">
                    <a:srgbClr val="000000">
                      <a:alpha val="43137"/>
                    </a:srgbClr>
                  </a:outerShdw>
                </a:effectLst>
              </a:rPr>
              <a:t>προστατεκτομής</a:t>
            </a:r>
            <a:r>
              <a:rPr lang="el-GR" sz="1800" b="0" u="sng" dirty="0" smtClean="0">
                <a:effectLst>
                  <a:outerShdw blurRad="38100" dist="38100" dir="2700000" algn="tl">
                    <a:srgbClr val="000000">
                      <a:alpha val="43137"/>
                    </a:srgbClr>
                  </a:outerShdw>
                </a:effectLst>
              </a:rPr>
              <a:t> </a:t>
            </a:r>
            <a:br>
              <a:rPr lang="el-GR" sz="1800" b="0" u="sng" dirty="0" smtClean="0">
                <a:effectLst>
                  <a:outerShdw blurRad="38100" dist="38100" dir="2700000" algn="tl">
                    <a:srgbClr val="000000">
                      <a:alpha val="43137"/>
                    </a:srgbClr>
                  </a:outerShdw>
                </a:effectLst>
              </a:rPr>
            </a:br>
            <a:r>
              <a:rPr lang="el-GR" sz="1800" b="0" u="sng" dirty="0" smtClean="0">
                <a:effectLst>
                  <a:outerShdw blurRad="38100" dist="38100" dir="2700000" algn="tl">
                    <a:srgbClr val="000000">
                      <a:alpha val="43137"/>
                    </a:srgbClr>
                  </a:outerShdw>
                </a:effectLst>
              </a:rPr>
              <a:t>με   </a:t>
            </a:r>
            <a:r>
              <a:rPr lang="el-GR" sz="1800" b="0" i="1" u="sng" spc="600" dirty="0" smtClean="0">
                <a:effectLst>
                  <a:outerShdw blurRad="38100" dist="38100" dir="2700000" algn="tl">
                    <a:srgbClr val="000000">
                      <a:alpha val="43137"/>
                    </a:srgbClr>
                  </a:outerShdw>
                </a:effectLst>
              </a:rPr>
              <a:t>μοναδική</a:t>
            </a:r>
            <a:r>
              <a:rPr lang="el-GR" sz="1800" b="0" i="1" u="sng" dirty="0" smtClean="0">
                <a:effectLst>
                  <a:outerShdw blurRad="38100" dist="38100" dir="2700000" algn="tl">
                    <a:srgbClr val="000000">
                      <a:alpha val="43137"/>
                    </a:srgbClr>
                  </a:outerShdw>
                </a:effectLst>
              </a:rPr>
              <a:t> εστία </a:t>
            </a:r>
            <a:r>
              <a:rPr lang="el-GR" sz="1800" b="0" u="sng" dirty="0" smtClean="0">
                <a:effectLst>
                  <a:outerShdw blurRad="38100" dist="38100" dir="2700000" algn="tl">
                    <a:srgbClr val="000000">
                      <a:alpha val="43137"/>
                    </a:srgbClr>
                  </a:outerShdw>
                </a:effectLst>
              </a:rPr>
              <a:t>καρκίνου</a:t>
            </a:r>
            <a:br>
              <a:rPr lang="el-GR" sz="1800" b="0" u="sng" dirty="0" smtClean="0">
                <a:effectLst>
                  <a:outerShdw blurRad="38100" dist="38100" dir="2700000" algn="tl">
                    <a:srgbClr val="000000">
                      <a:alpha val="43137"/>
                    </a:srgbClr>
                  </a:outerShdw>
                </a:effectLst>
              </a:rPr>
            </a:br>
            <a:r>
              <a:rPr lang="el-GR" sz="1800" b="0" u="sng" dirty="0" smtClean="0">
                <a:effectLst>
                  <a:outerShdw blurRad="38100" dist="38100" dir="2700000" algn="tl">
                    <a:srgbClr val="000000">
                      <a:alpha val="43137"/>
                    </a:srgbClr>
                  </a:outerShdw>
                </a:effectLst>
              </a:rPr>
              <a:t> </a:t>
            </a:r>
            <a:r>
              <a:rPr lang="el-GR" sz="1800" b="0" i="1" u="sng" dirty="0" smtClean="0">
                <a:effectLst>
                  <a:outerShdw blurRad="38100" dist="38100" dir="2700000" algn="tl">
                    <a:srgbClr val="000000">
                      <a:alpha val="43137"/>
                    </a:srgbClr>
                  </a:outerShdw>
                </a:effectLst>
              </a:rPr>
              <a:t>την εικονιζόμενη.</a:t>
            </a:r>
            <a:endParaRPr kumimoji="0" lang="el-GR" sz="1800" b="0" i="1" u="sng" strike="noStrike" kern="1200" cap="none" spc="0" normalizeH="0" baseline="0" noProof="0" dirty="0">
              <a:ln>
                <a:noFill/>
              </a:ln>
              <a:effectLst>
                <a:outerShdw blurRad="38100" dist="38100" dir="2700000" algn="tl">
                  <a:srgbClr val="000000">
                    <a:alpha val="43137"/>
                  </a:srgbClr>
                </a:outerShdw>
              </a:effectLst>
              <a:uLnTx/>
              <a:uFillTx/>
            </a:endParaRPr>
          </a:p>
        </p:txBody>
      </p:sp>
      <p:sp>
        <p:nvSpPr>
          <p:cNvPr id="7" name="Title 1"/>
          <p:cNvSpPr txBox="1">
            <a:spLocks/>
          </p:cNvSpPr>
          <p:nvPr/>
        </p:nvSpPr>
        <p:spPr>
          <a:xfrm>
            <a:off x="0" y="5157192"/>
            <a:ext cx="3571868" cy="1700808"/>
          </a:xfrm>
          <a:prstGeom prst="rect">
            <a:avLst/>
          </a:prstGeom>
        </p:spPr>
        <p:txBody>
          <a:bodyPr vert="horz" lIns="91440" tIns="45720" rIns="91440" bIns="45720" rtlCol="0" anchor="b">
            <a:normAutofit fontScale="9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000" b="1" i="0" u="none" strike="noStrike" kern="1200" cap="none" spc="0" normalizeH="0" baseline="0" noProof="0" dirty="0" smtClean="0">
                <a:ln>
                  <a:noFill/>
                </a:ln>
                <a:effectLst/>
                <a:uLnTx/>
                <a:uFillTx/>
                <a:latin typeface="+mj-lt"/>
                <a:ea typeface="+mj-ea"/>
                <a:cs typeface="+mj-cs"/>
              </a:rPr>
              <a:t>ΤΑ ΠΡΟΤΥΠΑ ΤΗΣ ΚΑΛΗΣ ΔΙΑΦΟΡΟΠΟΙΗΣΗΣ ( ήτοι το 1ο και το 2ο) ΑΝΑΓΝΩΡΙΖΟΝΤΑΙ  ΠΙΑ ΣΕ ΕΞΑΙΡΕΤΙΚΑ ΣΠΑΝΙΕΣ ΠΕΡΙΠΤΩΣΕΙΣ  </a:t>
            </a:r>
            <a:r>
              <a:rPr lang="el-GR" sz="2000" b="1" dirty="0" smtClean="0">
                <a:latin typeface="+mj-lt"/>
                <a:ea typeface="+mj-ea"/>
                <a:cs typeface="+mj-cs"/>
              </a:rPr>
              <a:t>ΚΑΙ </a:t>
            </a:r>
            <a:r>
              <a:rPr kumimoji="0" lang="el-GR" sz="2000" b="1" i="0" u="sng" strike="noStrike" kern="1200" cap="none" spc="300" normalizeH="0" baseline="0" noProof="0" dirty="0" smtClean="0">
                <a:ln>
                  <a:noFill/>
                </a:ln>
                <a:effectLst/>
                <a:uLnTx/>
                <a:uFillTx/>
                <a:latin typeface="+mj-lt"/>
                <a:ea typeface="+mj-ea"/>
                <a:cs typeface="+mj-cs"/>
              </a:rPr>
              <a:t>ΜΟΝΟ</a:t>
            </a:r>
            <a:r>
              <a:rPr kumimoji="0" lang="el-GR" sz="2000" b="1" i="0" u="none" strike="noStrike" kern="1200" cap="none" spc="0" normalizeH="0" baseline="0" noProof="0" dirty="0" smtClean="0">
                <a:ln>
                  <a:noFill/>
                </a:ln>
                <a:effectLst/>
                <a:uLnTx/>
                <a:uFillTx/>
                <a:latin typeface="+mj-lt"/>
                <a:ea typeface="+mj-ea"/>
                <a:cs typeface="+mj-cs"/>
              </a:rPr>
              <a:t> ΣΕ </a:t>
            </a:r>
            <a:r>
              <a:rPr kumimoji="0" lang="en-US" sz="2000" b="1" i="0" u="none" strike="noStrike" kern="1200" cap="none" spc="0" normalizeH="0" baseline="0" noProof="0" dirty="0" smtClean="0">
                <a:ln>
                  <a:noFill/>
                </a:ln>
                <a:effectLst/>
                <a:uLnTx/>
                <a:uFillTx/>
                <a:latin typeface="+mj-lt"/>
                <a:ea typeface="+mj-ea"/>
                <a:cs typeface="+mj-cs"/>
              </a:rPr>
              <a:t> </a:t>
            </a:r>
            <a:r>
              <a:rPr kumimoji="0" lang="el-GR" sz="2000" b="1" i="0" u="none" strike="noStrike" kern="1200" cap="none" spc="660" normalizeH="0" noProof="0" dirty="0" smtClean="0">
                <a:ln>
                  <a:noFill/>
                </a:ln>
                <a:effectLst/>
                <a:uLnTx/>
                <a:uFillTx/>
                <a:latin typeface="+mj-lt"/>
                <a:ea typeface="+mj-ea"/>
                <a:cs typeface="+mj-cs"/>
              </a:rPr>
              <a:t>ΧΕΙΡΟΥΡΓΙΚΟ</a:t>
            </a:r>
            <a:r>
              <a:rPr kumimoji="0" lang="el-GR" sz="2000" b="1" i="0" u="none" strike="noStrike" kern="1200" cap="none" spc="0" normalizeH="0" baseline="0" noProof="0" dirty="0" smtClean="0">
                <a:ln>
                  <a:noFill/>
                </a:ln>
                <a:effectLst/>
                <a:uLnTx/>
                <a:uFillTx/>
                <a:latin typeface="+mj-lt"/>
                <a:ea typeface="+mj-ea"/>
                <a:cs typeface="+mj-cs"/>
              </a:rPr>
              <a:t> ΥΛΙΚΟ </a:t>
            </a:r>
            <a:r>
              <a:rPr kumimoji="0" lang="en-US" sz="2000" b="1" i="0" u="none" strike="noStrike" kern="1200" cap="none" spc="0" normalizeH="0" baseline="0" noProof="0" dirty="0" smtClean="0">
                <a:ln>
                  <a:noFill/>
                </a:ln>
                <a:effectLst/>
                <a:uLnTx/>
                <a:uFillTx/>
                <a:latin typeface="+mj-lt"/>
                <a:ea typeface="+mj-ea"/>
                <a:cs typeface="+mj-cs"/>
              </a:rPr>
              <a:t> </a:t>
            </a:r>
            <a:r>
              <a:rPr kumimoji="0" lang="el-GR" sz="2000" b="1" i="0" u="none" strike="noStrike" kern="1200" cap="none" spc="0" normalizeH="0" baseline="0" noProof="0" dirty="0" smtClean="0">
                <a:ln>
                  <a:noFill/>
                </a:ln>
                <a:effectLst/>
                <a:uLnTx/>
                <a:uFillTx/>
                <a:latin typeface="+mj-lt"/>
                <a:ea typeface="+mj-ea"/>
                <a:cs typeface="+mj-cs"/>
              </a:rPr>
              <a:t>ΡΙΖΙΚΗΣ</a:t>
            </a:r>
            <a:r>
              <a:rPr kumimoji="0" lang="el-GR" sz="2000" b="1" i="0" u="none" strike="noStrike" kern="1200" cap="none" spc="0" normalizeH="0" noProof="0" dirty="0" smtClean="0">
                <a:ln>
                  <a:noFill/>
                </a:ln>
                <a:effectLst/>
                <a:uLnTx/>
                <a:uFillTx/>
                <a:latin typeface="+mj-lt"/>
                <a:ea typeface="+mj-ea"/>
                <a:cs typeface="+mj-cs"/>
              </a:rPr>
              <a:t> </a:t>
            </a:r>
            <a:r>
              <a:rPr kumimoji="0" lang="el-GR" sz="2000" b="1" i="0" u="none" strike="noStrike" kern="1200" cap="none" spc="0" normalizeH="0" baseline="0" noProof="0" dirty="0" smtClean="0">
                <a:ln>
                  <a:noFill/>
                </a:ln>
                <a:effectLst/>
                <a:uLnTx/>
                <a:uFillTx/>
                <a:latin typeface="+mj-lt"/>
                <a:ea typeface="+mj-ea"/>
                <a:cs typeface="+mj-cs"/>
              </a:rPr>
              <a:t>ΠΡΟΣΤΑΤΕΚΤΟΜΗΣ </a:t>
            </a:r>
            <a:endParaRPr kumimoji="0" lang="el-GR" sz="2000" b="1" i="0" u="none" strike="noStrike" kern="1200" cap="none" spc="0" normalizeH="0" baseline="0" noProof="0" dirty="0">
              <a:ln>
                <a:noFill/>
              </a:ln>
              <a:effectLst/>
              <a:uLnTx/>
              <a:uFillTx/>
              <a:latin typeface="+mj-lt"/>
              <a:ea typeface="+mj-ea"/>
              <a:cs typeface="+mj-cs"/>
            </a:endParaRPr>
          </a:p>
        </p:txBody>
      </p:sp>
      <mc:AlternateContent xmlns:mc="http://schemas.openxmlformats.org/markup-compatibility/2006" xmlns:p14="http://schemas.microsoft.com/office/powerpoint/2010/main">
        <mc:Choice Requires="p14">
          <p:contentPart p14:bwMode="auto" r:id="rId3">
            <p14:nvContentPartPr>
              <p14:cNvPr id="3074" name="Ink 2"/>
              <p14:cNvContentPartPr>
                <a14:cpLocks xmlns:a14="http://schemas.microsoft.com/office/drawing/2010/main" noRot="1" noChangeAspect="1" noEditPoints="1" noChangeArrowheads="1" noChangeShapeType="1"/>
              </p14:cNvContentPartPr>
              <p14:nvPr/>
            </p14:nvContentPartPr>
            <p14:xfrm>
              <a:off x="6372225" y="5089525"/>
              <a:ext cx="2349500" cy="1768475"/>
            </p14:xfrm>
          </p:contentPart>
        </mc:Choice>
        <mc:Fallback xmlns="">
          <p:pic>
            <p:nvPicPr>
              <p:cNvPr id="3074" name="Ink 2"/>
              <p:cNvPicPr>
                <a:picLocks noRot="1" noChangeAspect="1" noEditPoints="1" noChangeArrowheads="1" noChangeShapeType="1"/>
              </p:cNvPicPr>
              <p:nvPr/>
            </p:nvPicPr>
            <p:blipFill>
              <a:blip r:embed="rId4" cstate="print"/>
              <a:stretch>
                <a:fillRect/>
              </a:stretch>
            </p:blipFill>
            <p:spPr>
              <a:xfrm>
                <a:off x="6362864" y="5080164"/>
                <a:ext cx="2368221" cy="178719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5" name="Ink 3"/>
              <p14:cNvContentPartPr>
                <a14:cpLocks xmlns:a14="http://schemas.microsoft.com/office/drawing/2010/main" noRot="1" noChangeAspect="1" noEditPoints="1" noChangeArrowheads="1" noChangeShapeType="1"/>
              </p14:cNvContentPartPr>
              <p14:nvPr/>
            </p14:nvContentPartPr>
            <p14:xfrm>
              <a:off x="8027988" y="1268413"/>
              <a:ext cx="911225" cy="1312862"/>
            </p14:xfrm>
          </p:contentPart>
        </mc:Choice>
        <mc:Fallback xmlns="">
          <p:pic>
            <p:nvPicPr>
              <p:cNvPr id="3075" name="Ink 3"/>
              <p:cNvPicPr>
                <a:picLocks noRot="1" noChangeAspect="1" noEditPoints="1" noChangeArrowheads="1" noChangeShapeType="1"/>
              </p:cNvPicPr>
              <p:nvPr/>
            </p:nvPicPr>
            <p:blipFill>
              <a:blip r:embed="rId6" cstate="print"/>
              <a:stretch>
                <a:fillRect/>
              </a:stretch>
            </p:blipFill>
            <p:spPr>
              <a:xfrm>
                <a:off x="8018627" y="1259053"/>
                <a:ext cx="929946" cy="133158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076" name="Ink 4"/>
              <p14:cNvContentPartPr>
                <a14:cpLocks xmlns:a14="http://schemas.microsoft.com/office/drawing/2010/main" noRot="1" noChangeAspect="1" noEditPoints="1" noChangeArrowheads="1" noChangeShapeType="1"/>
              </p14:cNvContentPartPr>
              <p14:nvPr/>
            </p14:nvContentPartPr>
            <p14:xfrm>
              <a:off x="5372100" y="42863"/>
              <a:ext cx="2671763" cy="2236787"/>
            </p14:xfrm>
          </p:contentPart>
        </mc:Choice>
        <mc:Fallback xmlns="">
          <p:pic>
            <p:nvPicPr>
              <p:cNvPr id="3076" name="Ink 4"/>
              <p:cNvPicPr>
                <a:picLocks noRot="1" noChangeAspect="1" noEditPoints="1" noChangeArrowheads="1" noChangeShapeType="1"/>
              </p:cNvPicPr>
              <p:nvPr/>
            </p:nvPicPr>
            <p:blipFill>
              <a:blip r:embed="rId8" cstate="print"/>
              <a:stretch>
                <a:fillRect/>
              </a:stretch>
            </p:blipFill>
            <p:spPr>
              <a:xfrm>
                <a:off x="5365620" y="36383"/>
                <a:ext cx="2684724" cy="2249748"/>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wipe(down)">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down)">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wipe(down)">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l-GR" sz="1600" dirty="0" smtClean="0">
                <a:effectLst>
                  <a:outerShdw blurRad="38100" dist="38100" dir="2700000" algn="tl">
                    <a:srgbClr val="000000">
                      <a:alpha val="43137"/>
                    </a:srgbClr>
                  </a:outerShdw>
                </a:effectLst>
              </a:rPr>
              <a:t>Μόνη εστία καρκίνου σε βιοψία διά βελόνης.</a:t>
            </a:r>
            <a:br>
              <a:rPr lang="el-GR" sz="1600" dirty="0" smtClean="0">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Καλοσχηματισμένοι καρκινικοί αδένες (εδώ με ενδαυλικά κρυσταλλοειδή, συνηγορούντα για διάγνωση κακοήθειας). Λόγω του μεγέθους , του συνωστισμού των καρκινικών  αδένων  και της απουσίας διηθητικής επέκτασης, τίθεται υπό σκέψη η διάγνωση του ιστορικού πλέον, προτύπου 2. </a:t>
            </a:r>
            <a:r>
              <a:rPr lang="el-GR" sz="1600" dirty="0" smtClean="0">
                <a:effectLst>
                  <a:outerShdw blurRad="38100" dist="38100" dir="2700000" algn="tl">
                    <a:srgbClr val="000000">
                      <a:alpha val="43137"/>
                    </a:srgbClr>
                  </a:outerShdw>
                </a:effectLst>
              </a:rPr>
              <a:t/>
            </a:r>
            <a:br>
              <a:rPr lang="el-GR" sz="1600" dirty="0" smtClean="0">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Το </a:t>
            </a:r>
            <a:r>
              <a:rPr lang="el-GR" sz="1600" dirty="0" smtClean="0">
                <a:effectLst>
                  <a:outerShdw blurRad="38100" dist="38100" dir="2700000" algn="tl">
                    <a:srgbClr val="000000">
                      <a:alpha val="43137"/>
                    </a:srgbClr>
                  </a:outerShdw>
                </a:effectLst>
              </a:rPr>
              <a:t>εν λόγω πρότυπο όμως </a:t>
            </a:r>
            <a:r>
              <a:rPr lang="el-GR" sz="1600" dirty="0" smtClean="0">
                <a:effectLst>
                  <a:outerShdw blurRad="38100" dist="38100" dir="2700000" algn="tl">
                    <a:srgbClr val="000000">
                      <a:alpha val="43137"/>
                    </a:srgbClr>
                  </a:outerShdw>
                </a:effectLst>
              </a:rPr>
              <a:t>δεν </a:t>
            </a:r>
            <a:r>
              <a:rPr lang="el-GR" sz="1600" dirty="0" smtClean="0">
                <a:effectLst>
                  <a:outerShdw blurRad="38100" dist="38100" dir="2700000" algn="tl">
                    <a:srgbClr val="000000">
                      <a:alpha val="43137"/>
                    </a:srgbClr>
                  </a:outerShdw>
                </a:effectLst>
              </a:rPr>
              <a:t>διαγιγνώσκεται  ποτέ σε υλικό βιοψίας διά βελόνης· </a:t>
            </a:r>
            <a:br>
              <a:rPr lang="el-GR" sz="1600" dirty="0" smtClean="0">
                <a:effectLst>
                  <a:outerShdw blurRad="38100" dist="38100" dir="2700000" algn="tl">
                    <a:srgbClr val="000000">
                      <a:alpha val="43137"/>
                    </a:srgbClr>
                  </a:outerShdw>
                </a:effectLst>
              </a:rPr>
            </a:br>
            <a:r>
              <a:rPr lang="el-GR" sz="1600" dirty="0" smtClean="0">
                <a:effectLst>
                  <a:outerShdw blurRad="38100" dist="38100" dir="2700000" algn="tl">
                    <a:srgbClr val="000000">
                      <a:alpha val="43137"/>
                    </a:srgbClr>
                  </a:outerShdw>
                </a:effectLst>
              </a:rPr>
              <a:t>οπότε, στην  εν λόγω εστία αποδίδεται ο  αθροιστικός βαθμός </a:t>
            </a:r>
            <a:r>
              <a:rPr lang="el-GR" sz="1600" b="1" dirty="0" smtClean="0">
                <a:effectLst>
                  <a:outerShdw blurRad="38100" dist="38100" dir="2700000" algn="tl">
                    <a:srgbClr val="000000">
                      <a:alpha val="43137"/>
                    </a:srgbClr>
                  </a:outerShdw>
                </a:effectLst>
              </a:rPr>
              <a:t>6</a:t>
            </a:r>
            <a:r>
              <a:rPr lang="el-GR" sz="1600" dirty="0" smtClean="0">
                <a:effectLst>
                  <a:outerShdw blurRad="38100" dist="38100" dir="2700000" algn="tl">
                    <a:srgbClr val="000000">
                      <a:alpha val="43137"/>
                    </a:srgbClr>
                  </a:outerShdw>
                </a:effectLst>
              </a:rPr>
              <a:t> (=3+3).</a:t>
            </a:r>
            <a:endParaRPr lang="el-GR" sz="1600" dirty="0">
              <a:effectLst>
                <a:outerShdw blurRad="38100" dist="38100" dir="2700000" algn="tl">
                  <a:srgbClr val="000000">
                    <a:alpha val="43137"/>
                  </a:srgbClr>
                </a:outerShdw>
              </a:effectLst>
            </a:endParaRPr>
          </a:p>
        </p:txBody>
      </p:sp>
      <p:pic>
        <p:nvPicPr>
          <p:cNvPr id="4" name="Picture 2" descr="p40sc5"/>
          <p:cNvPicPr>
            <a:picLocks noGrp="1" noChangeAspect="1" noChangeArrowheads="1"/>
          </p:cNvPicPr>
          <p:nvPr>
            <p:ph idx="1"/>
          </p:nvPr>
        </p:nvPicPr>
        <p:blipFill>
          <a:blip r:embed="rId2" cstate="print"/>
          <a:srcRect r="4050"/>
          <a:stretch>
            <a:fillRect/>
          </a:stretch>
        </p:blipFill>
        <p:spPr bwMode="auto">
          <a:xfrm>
            <a:off x="1285852" y="1428736"/>
            <a:ext cx="6711945" cy="52864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426170"/>
          </a:xfrm>
        </p:spPr>
        <p:txBody>
          <a:bodyPr>
            <a:normAutofit fontScale="90000"/>
          </a:bodyPr>
          <a:lstStyle/>
          <a:p>
            <a:r>
              <a:rPr lang="el-GR" sz="3200" dirty="0" smtClean="0">
                <a:effectLst>
                  <a:outerShdw blurRad="38100" dist="38100" dir="2700000" algn="tl">
                    <a:srgbClr val="000000">
                      <a:alpha val="43137"/>
                    </a:srgbClr>
                  </a:outerShdw>
                </a:effectLst>
              </a:rPr>
              <a:t>Μικροί καρκινικοί αδένες </a:t>
            </a:r>
            <a:r>
              <a:rPr lang="el-GR" sz="3200" dirty="0" smtClean="0"/>
              <a:t>αναπτύσσονται διηθητικά εμφανώς </a:t>
            </a:r>
            <a:r>
              <a:rPr lang="el-GR" sz="3200" dirty="0" smtClean="0">
                <a:effectLst>
                  <a:outerShdw blurRad="38100" dist="38100" dir="2700000" algn="tl">
                    <a:srgbClr val="000000">
                      <a:alpha val="43137"/>
                    </a:srgbClr>
                  </a:outerShdw>
                </a:effectLst>
              </a:rPr>
              <a:t>ανάμεσα</a:t>
            </a:r>
            <a:r>
              <a:rPr lang="el-GR" sz="3200" dirty="0" smtClean="0"/>
              <a:t>  σε μεγαλύτερους, καλοήθεις  ή και  </a:t>
            </a:r>
            <a:r>
              <a:rPr lang="el-GR" sz="3200" b="1" spc="600" dirty="0" smtClean="0"/>
              <a:t>γύρω</a:t>
            </a:r>
            <a:r>
              <a:rPr lang="el-GR" sz="3200" dirty="0" smtClean="0"/>
              <a:t> από αυτούς. </a:t>
            </a:r>
            <a:br>
              <a:rPr lang="el-GR" sz="3200" dirty="0" smtClean="0"/>
            </a:br>
            <a:r>
              <a:rPr lang="el-GR" sz="3200" dirty="0" smtClean="0"/>
              <a:t>Αθροιστικός βαθμός κακοήθειας 3+3=6 </a:t>
            </a:r>
            <a:r>
              <a:rPr lang="el-GR" sz="3200" dirty="0" smtClean="0">
                <a:solidFill>
                  <a:schemeClr val="bg1"/>
                </a:solidFill>
              </a:rPr>
              <a:t/>
            </a:r>
            <a:br>
              <a:rPr lang="el-GR" sz="3200" dirty="0" smtClean="0">
                <a:solidFill>
                  <a:schemeClr val="bg1"/>
                </a:solidFill>
              </a:rPr>
            </a:br>
            <a:endParaRPr lang="el-GR" sz="3200" dirty="0">
              <a:solidFill>
                <a:schemeClr val="bg1"/>
              </a:solidFill>
            </a:endParaRPr>
          </a:p>
        </p:txBody>
      </p:sp>
      <p:pic>
        <p:nvPicPr>
          <p:cNvPr id="68610" name="Picture 2" descr="E:\figures\640x480\1000\1092.jpg"/>
          <p:cNvPicPr>
            <a:picLocks noChangeAspect="1" noChangeArrowheads="1"/>
          </p:cNvPicPr>
          <p:nvPr/>
        </p:nvPicPr>
        <p:blipFill>
          <a:blip r:embed="rId2" cstate="print"/>
          <a:srcRect/>
          <a:stretch>
            <a:fillRect/>
          </a:stretch>
        </p:blipFill>
        <p:spPr bwMode="auto">
          <a:xfrm rot="5400000">
            <a:off x="-183092" y="2254738"/>
            <a:ext cx="4893499" cy="3670124"/>
          </a:xfrm>
          <a:prstGeom prst="rect">
            <a:avLst/>
          </a:prstGeom>
          <a:noFill/>
        </p:spPr>
      </p:pic>
      <p:pic>
        <p:nvPicPr>
          <p:cNvPr id="68611" name="Picture 3" descr="E:\figures\640x480\1000\1093.jpg"/>
          <p:cNvPicPr>
            <a:picLocks noChangeAspect="1" noChangeArrowheads="1"/>
          </p:cNvPicPr>
          <p:nvPr/>
        </p:nvPicPr>
        <p:blipFill>
          <a:blip r:embed="rId3" cstate="print"/>
          <a:srcRect/>
          <a:stretch>
            <a:fillRect/>
          </a:stretch>
        </p:blipFill>
        <p:spPr bwMode="auto">
          <a:xfrm rot="5400000">
            <a:off x="4524377" y="2262177"/>
            <a:ext cx="4953013" cy="37147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E:\figures\640x480\1000\1094.jpg"/>
          <p:cNvPicPr>
            <a:picLocks noChangeAspect="1" noChangeArrowheads="1"/>
          </p:cNvPicPr>
          <p:nvPr/>
        </p:nvPicPr>
        <p:blipFill>
          <a:blip r:embed="rId2" cstate="print"/>
          <a:srcRect/>
          <a:stretch>
            <a:fillRect/>
          </a:stretch>
        </p:blipFill>
        <p:spPr bwMode="auto">
          <a:xfrm rot="5400000">
            <a:off x="-103385" y="1983704"/>
            <a:ext cx="5143493" cy="3857620"/>
          </a:xfrm>
          <a:prstGeom prst="rect">
            <a:avLst/>
          </a:prstGeom>
          <a:noFill/>
        </p:spPr>
      </p:pic>
      <p:pic>
        <p:nvPicPr>
          <p:cNvPr id="69636" name="Picture 4" descr="E:\figures\640x480\1000\1095.jpg"/>
          <p:cNvPicPr>
            <a:picLocks noChangeAspect="1" noChangeArrowheads="1"/>
          </p:cNvPicPr>
          <p:nvPr/>
        </p:nvPicPr>
        <p:blipFill>
          <a:blip r:embed="rId3" cstate="print"/>
          <a:srcRect/>
          <a:stretch>
            <a:fillRect/>
          </a:stretch>
        </p:blipFill>
        <p:spPr bwMode="auto">
          <a:xfrm rot="5400000">
            <a:off x="4076944" y="1979841"/>
            <a:ext cx="5112569" cy="3834426"/>
          </a:xfrm>
          <a:prstGeom prst="rect">
            <a:avLst/>
          </a:prstGeom>
          <a:noFill/>
        </p:spPr>
      </p:pic>
      <p:sp>
        <p:nvSpPr>
          <p:cNvPr id="5" name="1 - Τίτλος"/>
          <p:cNvSpPr>
            <a:spLocks noGrp="1"/>
          </p:cNvSpPr>
          <p:nvPr>
            <p:ph type="title"/>
          </p:nvPr>
        </p:nvSpPr>
        <p:spPr>
          <a:xfrm>
            <a:off x="0" y="188640"/>
            <a:ext cx="9144000" cy="1512168"/>
          </a:xfrm>
        </p:spPr>
        <p:txBody>
          <a:bodyPr>
            <a:normAutofit fontScale="90000"/>
          </a:bodyPr>
          <a:lstStyle/>
          <a:p>
            <a:r>
              <a:rPr lang="el-GR" sz="3200" dirty="0" smtClean="0"/>
              <a:t>Πολυάριθμοι, μικροί καρκινικοί αδένες, προφανώς διηθητικοί, αν και εδώ μη σχετιζόμενοι με άλλους, καλοήθεις. Αθροιστικός βαθμός κακοήθειας 3+3=6. </a:t>
            </a:r>
            <a:br>
              <a:rPr lang="el-GR" sz="3200" dirty="0" smtClean="0"/>
            </a:br>
            <a:endParaRPr lang="el-G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pPr>
              <a:defRPr/>
            </a:pPr>
            <a:r>
              <a:rPr lang="el-GR" sz="3200" dirty="0" smtClean="0">
                <a:solidFill>
                  <a:schemeClr val="tx1">
                    <a:lumMod val="95000"/>
                  </a:schemeClr>
                </a:solidFill>
              </a:rPr>
              <a:t>ΣΥΣΤΗΜΑ ΚΑΤΑ </a:t>
            </a:r>
            <a:r>
              <a:rPr lang="en-US" sz="3200" b="1" dirty="0" smtClean="0">
                <a:solidFill>
                  <a:schemeClr val="tx1">
                    <a:lumMod val="95000"/>
                  </a:schemeClr>
                </a:solidFill>
              </a:rPr>
              <a:t>GLEASON </a:t>
            </a:r>
            <a:r>
              <a:rPr lang="en-US" sz="3200" dirty="0" smtClean="0">
                <a:solidFill>
                  <a:schemeClr val="tx1">
                    <a:lumMod val="95000"/>
                  </a:schemeClr>
                </a:solidFill>
              </a:rPr>
              <a:t/>
            </a:r>
            <a:br>
              <a:rPr lang="en-US" sz="3200" dirty="0" smtClean="0">
                <a:solidFill>
                  <a:schemeClr val="tx1">
                    <a:lumMod val="95000"/>
                  </a:schemeClr>
                </a:solidFill>
              </a:rPr>
            </a:br>
            <a:r>
              <a:rPr lang="el-GR" sz="3200" dirty="0" smtClean="0">
                <a:solidFill>
                  <a:schemeClr val="tx1">
                    <a:lumMod val="95000"/>
                  </a:schemeClr>
                </a:solidFill>
              </a:rPr>
              <a:t>ΔΙΑΒΑΘΜΙΣΗΣ ΚΑΚΟΗΘΕΙΑΣ ΤΟΥ ΚΑΡΚΙΝΩΜΑΤΟΣ ΤΟΥ </a:t>
            </a:r>
            <a:r>
              <a:rPr lang="el-GR" sz="3200" b="1" spc="600" dirty="0" smtClean="0">
                <a:solidFill>
                  <a:schemeClr val="tx1">
                    <a:lumMod val="95000"/>
                  </a:schemeClr>
                </a:solidFill>
              </a:rPr>
              <a:t>ΠΡΟΣΤΑΤΗ ΑΔΕΝΑ </a:t>
            </a:r>
            <a:r>
              <a:rPr lang="en-US" sz="3200" b="1" spc="600" dirty="0" smtClean="0">
                <a:solidFill>
                  <a:schemeClr val="tx1">
                    <a:lumMod val="95000"/>
                  </a:schemeClr>
                </a:solidFill>
              </a:rPr>
              <a:t> </a:t>
            </a:r>
            <a:endParaRPr lang="el-GR" sz="3200" b="1" spc="600" dirty="0">
              <a:solidFill>
                <a:schemeClr val="tx1">
                  <a:lumMod val="95000"/>
                </a:schemeClr>
              </a:solidFill>
            </a:endParaRPr>
          </a:p>
        </p:txBody>
      </p:sp>
      <p:sp>
        <p:nvSpPr>
          <p:cNvPr id="3" name="Content Placeholder 2"/>
          <p:cNvSpPr>
            <a:spLocks noGrp="1"/>
          </p:cNvSpPr>
          <p:nvPr>
            <p:ph idx="1"/>
          </p:nvPr>
        </p:nvSpPr>
        <p:spPr>
          <a:xfrm>
            <a:off x="457200" y="1916113"/>
            <a:ext cx="8229600" cy="5041279"/>
          </a:xfrm>
        </p:spPr>
        <p:txBody>
          <a:bodyPr>
            <a:normAutofit fontScale="77500" lnSpcReduction="20000"/>
          </a:bodyPr>
          <a:lstStyle/>
          <a:p>
            <a:pPr algn="just">
              <a:defRPr/>
            </a:pPr>
            <a:r>
              <a:rPr lang="el-GR" dirty="0" smtClean="0">
                <a:solidFill>
                  <a:schemeClr val="tx1">
                    <a:lumMod val="95000"/>
                  </a:schemeClr>
                </a:solidFill>
              </a:rPr>
              <a:t>Εξακολουθεί να συνιστά την </a:t>
            </a:r>
            <a:r>
              <a:rPr lang="el-GR" b="1" dirty="0" smtClean="0">
                <a:solidFill>
                  <a:schemeClr val="tx1">
                    <a:lumMod val="95000"/>
                  </a:schemeClr>
                </a:solidFill>
              </a:rPr>
              <a:t>ισχυρότερη ιστολογική προγνωστική</a:t>
            </a:r>
            <a:r>
              <a:rPr lang="el-GR" dirty="0" smtClean="0">
                <a:solidFill>
                  <a:schemeClr val="tx1">
                    <a:lumMod val="95000"/>
                  </a:schemeClr>
                </a:solidFill>
              </a:rPr>
              <a:t> παράμετρο για τον καρκίνο του προστάτη αδένα και, μαζί με την τιμή του ειδικού προστατικού αντιγόνου (</a:t>
            </a:r>
            <a:r>
              <a:rPr lang="en-US" dirty="0" smtClean="0">
                <a:solidFill>
                  <a:schemeClr val="tx1">
                    <a:lumMod val="95000"/>
                  </a:schemeClr>
                </a:solidFill>
              </a:rPr>
              <a:t>PSA)</a:t>
            </a:r>
            <a:r>
              <a:rPr lang="el-GR" dirty="0" smtClean="0">
                <a:solidFill>
                  <a:schemeClr val="tx1">
                    <a:lumMod val="95000"/>
                  </a:schemeClr>
                </a:solidFill>
              </a:rPr>
              <a:t> στον ορό</a:t>
            </a:r>
            <a:r>
              <a:rPr lang="en-US" dirty="0">
                <a:solidFill>
                  <a:schemeClr val="tx1">
                    <a:lumMod val="95000"/>
                  </a:schemeClr>
                </a:solidFill>
              </a:rPr>
              <a:t> ( &lt; 10, 10-20, &gt;20 </a:t>
            </a:r>
            <a:r>
              <a:rPr lang="en-US" dirty="0" err="1">
                <a:solidFill>
                  <a:schemeClr val="tx1">
                    <a:lumMod val="95000"/>
                  </a:schemeClr>
                </a:solidFill>
              </a:rPr>
              <a:t>ng</a:t>
            </a:r>
            <a:r>
              <a:rPr lang="en-US" dirty="0">
                <a:solidFill>
                  <a:schemeClr val="tx1">
                    <a:lumMod val="95000"/>
                  </a:schemeClr>
                </a:solidFill>
              </a:rPr>
              <a:t>/mL)</a:t>
            </a:r>
            <a:r>
              <a:rPr lang="el-GR" dirty="0" smtClean="0">
                <a:solidFill>
                  <a:schemeClr val="tx1">
                    <a:lumMod val="95000"/>
                  </a:schemeClr>
                </a:solidFill>
              </a:rPr>
              <a:t> και το κλινικό στάδιο, </a:t>
            </a:r>
            <a:r>
              <a:rPr lang="el-GR" b="1" spc="300" dirty="0" smtClean="0">
                <a:solidFill>
                  <a:schemeClr val="tx1">
                    <a:lumMod val="95000"/>
                  </a:schemeClr>
                </a:solidFill>
              </a:rPr>
              <a:t>κατευθύνει τον </a:t>
            </a:r>
            <a:r>
              <a:rPr lang="el-GR" b="1" spc="300" dirty="0" smtClean="0">
                <a:solidFill>
                  <a:schemeClr val="tx1">
                    <a:lumMod val="95000"/>
                  </a:schemeClr>
                </a:solidFill>
                <a:effectLst>
                  <a:outerShdw blurRad="38100" dist="38100" dir="2700000" algn="tl">
                    <a:srgbClr val="000000">
                      <a:alpha val="43137"/>
                    </a:srgbClr>
                  </a:outerShdw>
                </a:effectLst>
              </a:rPr>
              <a:t>κλινικό χειρισμό </a:t>
            </a:r>
            <a:r>
              <a:rPr lang="el-GR" b="1" spc="300" dirty="0" smtClean="0">
                <a:solidFill>
                  <a:schemeClr val="tx1">
                    <a:lumMod val="95000"/>
                  </a:schemeClr>
                </a:solidFill>
              </a:rPr>
              <a:t>των ασθενών, </a:t>
            </a:r>
            <a:r>
              <a:rPr lang="el-GR" spc="300" dirty="0" smtClean="0">
                <a:solidFill>
                  <a:schemeClr val="tx1">
                    <a:lumMod val="95000"/>
                  </a:schemeClr>
                </a:solidFill>
                <a:effectLst>
                  <a:outerShdw blurRad="38100" dist="38100" dir="2700000" algn="tl">
                    <a:srgbClr val="000000">
                      <a:alpha val="43137"/>
                    </a:srgbClr>
                  </a:outerShdw>
                </a:effectLst>
              </a:rPr>
              <a:t>ορίζοντας τρεις ομάδες κινδύνου ασθενών με εντοπισμένο καρκίνο</a:t>
            </a:r>
            <a:r>
              <a:rPr lang="el-GR" dirty="0" smtClean="0">
                <a:solidFill>
                  <a:schemeClr val="tx1">
                    <a:lumMod val="95000"/>
                  </a:schemeClr>
                </a:solidFill>
                <a:effectLst>
                  <a:outerShdw blurRad="38100" dist="38100" dir="2700000" algn="tl">
                    <a:srgbClr val="000000">
                      <a:alpha val="43137"/>
                    </a:srgbClr>
                  </a:outerShdw>
                </a:effectLst>
              </a:rPr>
              <a:t>.</a:t>
            </a:r>
          </a:p>
          <a:p>
            <a:pPr algn="just">
              <a:defRPr/>
            </a:pPr>
            <a:endParaRPr lang="el-GR" dirty="0" smtClean="0">
              <a:solidFill>
                <a:schemeClr val="tx1">
                  <a:lumMod val="95000"/>
                </a:schemeClr>
              </a:solidFill>
            </a:endParaRPr>
          </a:p>
          <a:p>
            <a:pPr algn="just">
              <a:defRPr/>
            </a:pPr>
            <a:r>
              <a:rPr lang="el-GR" dirty="0" smtClean="0">
                <a:solidFill>
                  <a:schemeClr val="tx1">
                    <a:lumMod val="95000"/>
                  </a:schemeClr>
                </a:solidFill>
              </a:rPr>
              <a:t>Πρόκειται για αρκετά </a:t>
            </a:r>
            <a:r>
              <a:rPr lang="el-GR" dirty="0" err="1" smtClean="0">
                <a:solidFill>
                  <a:schemeClr val="tx1">
                    <a:lumMod val="95000"/>
                  </a:schemeClr>
                </a:solidFill>
              </a:rPr>
              <a:t>αναπαραγώγιμο</a:t>
            </a:r>
            <a:r>
              <a:rPr lang="el-GR" dirty="0" smtClean="0">
                <a:solidFill>
                  <a:schemeClr val="tx1">
                    <a:lumMod val="95000"/>
                  </a:schemeClr>
                </a:solidFill>
              </a:rPr>
              <a:t> σύστημα, καθώς </a:t>
            </a:r>
            <a:r>
              <a:rPr lang="el-GR" dirty="0">
                <a:solidFill>
                  <a:schemeClr val="tx1">
                    <a:lumMod val="95000"/>
                  </a:schemeClr>
                </a:solidFill>
              </a:rPr>
              <a:t>β</a:t>
            </a:r>
            <a:r>
              <a:rPr lang="el-GR" dirty="0" smtClean="0">
                <a:solidFill>
                  <a:schemeClr val="tx1">
                    <a:lumMod val="95000"/>
                  </a:schemeClr>
                </a:solidFill>
              </a:rPr>
              <a:t>ασίζεται </a:t>
            </a:r>
            <a:r>
              <a:rPr lang="el-GR" spc="300" dirty="0" smtClean="0">
                <a:solidFill>
                  <a:schemeClr val="tx1">
                    <a:lumMod val="95000"/>
                  </a:schemeClr>
                </a:solidFill>
                <a:effectLst>
                  <a:outerShdw blurRad="38100" dist="38100" dir="2700000" algn="tl">
                    <a:srgbClr val="000000">
                      <a:alpha val="43137"/>
                    </a:srgbClr>
                  </a:outerShdw>
                </a:effectLst>
              </a:rPr>
              <a:t>αποκλειστικά</a:t>
            </a:r>
            <a:r>
              <a:rPr lang="el-GR" dirty="0" smtClean="0">
                <a:solidFill>
                  <a:schemeClr val="tx1">
                    <a:lumMod val="95000"/>
                  </a:schemeClr>
                </a:solidFill>
              </a:rPr>
              <a:t> στην </a:t>
            </a:r>
            <a:r>
              <a:rPr lang="el-GR" b="1" spc="300" dirty="0" smtClean="0">
                <a:solidFill>
                  <a:schemeClr val="tx1">
                    <a:lumMod val="95000"/>
                  </a:schemeClr>
                </a:solidFill>
              </a:rPr>
              <a:t>αρχιτεκτονική</a:t>
            </a:r>
            <a:r>
              <a:rPr lang="el-GR" dirty="0" smtClean="0">
                <a:solidFill>
                  <a:schemeClr val="tx1">
                    <a:lumMod val="95000"/>
                  </a:schemeClr>
                </a:solidFill>
              </a:rPr>
              <a:t> του καρκινικού ιστού· οπότε, το κάθε πρότυπό του προσδιορίζεται κυρίως υπό </a:t>
            </a:r>
            <a:r>
              <a:rPr lang="el-GR" dirty="0" smtClean="0">
                <a:solidFill>
                  <a:schemeClr val="tx1">
                    <a:lumMod val="95000"/>
                  </a:schemeClr>
                </a:solidFill>
                <a:effectLst>
                  <a:outerShdw blurRad="38100" dist="38100" dir="2700000" algn="tl">
                    <a:srgbClr val="000000">
                      <a:alpha val="43137"/>
                    </a:srgbClr>
                  </a:outerShdw>
                </a:effectLst>
              </a:rPr>
              <a:t>μικρή</a:t>
            </a:r>
            <a:r>
              <a:rPr lang="el-GR" dirty="0" smtClean="0">
                <a:solidFill>
                  <a:schemeClr val="tx1">
                    <a:lumMod val="95000"/>
                  </a:schemeClr>
                </a:solidFill>
              </a:rPr>
              <a:t> μεγέθυνση </a:t>
            </a:r>
            <a:r>
              <a:rPr lang="en-US" dirty="0" smtClean="0">
                <a:solidFill>
                  <a:schemeClr val="tx1">
                    <a:lumMod val="95000"/>
                  </a:schemeClr>
                </a:solidFill>
              </a:rPr>
              <a:t>(4X) </a:t>
            </a:r>
            <a:r>
              <a:rPr lang="el-GR" dirty="0" smtClean="0">
                <a:solidFill>
                  <a:schemeClr val="tx1">
                    <a:lumMod val="95000"/>
                  </a:schemeClr>
                </a:solidFill>
              </a:rPr>
              <a:t>και ενίοτε υπό 10Χ, όταν λ.χ. πρέπει να ξεχωρίσουμε συνωστισμένους από συγχωνευμένους καρκινικούς αδένες. </a:t>
            </a:r>
            <a:endParaRPr lang="el-GR" dirty="0">
              <a:solidFill>
                <a:schemeClr val="tx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714488"/>
          </a:xfrm>
        </p:spPr>
        <p:txBody>
          <a:bodyPr>
            <a:noAutofit/>
          </a:bodyPr>
          <a:lstStyle/>
          <a:p>
            <a:r>
              <a:rPr lang="el-GR" sz="2000" dirty="0" err="1" smtClean="0">
                <a:effectLst>
                  <a:outerShdw blurRad="38100" dist="38100" dir="2700000" algn="tl">
                    <a:srgbClr val="000000">
                      <a:alpha val="43137"/>
                    </a:srgbClr>
                  </a:outerShdw>
                </a:effectLst>
              </a:rPr>
              <a:t>Μικροαδενικοί</a:t>
            </a:r>
            <a:r>
              <a:rPr lang="el-GR" sz="2000" dirty="0" smtClean="0"/>
              <a:t>, ως επί το πλείστον, </a:t>
            </a:r>
            <a:r>
              <a:rPr lang="el-GR" sz="2000" dirty="0" smtClean="0">
                <a:effectLst>
                  <a:outerShdw blurRad="38100" dist="38100" dir="2700000" algn="tl">
                    <a:srgbClr val="000000">
                      <a:alpha val="43137"/>
                    </a:srgbClr>
                  </a:outerShdw>
                </a:effectLst>
              </a:rPr>
              <a:t>σχηματισμοί</a:t>
            </a:r>
            <a:r>
              <a:rPr lang="el-GR" sz="2000" dirty="0" smtClean="0"/>
              <a:t>, ποικίλου μεγέθους και σχήματος, επιμηκυσμένοι ή γωνιώδεις, με  ανοικτούς αυλούς, </a:t>
            </a:r>
            <a:r>
              <a:rPr lang="el-GR" sz="2000" b="1" u="sng" dirty="0" smtClean="0">
                <a:effectLst>
                  <a:outerShdw blurRad="38100" dist="38100" dir="2700000" algn="tl">
                    <a:srgbClr val="000000">
                      <a:alpha val="43137"/>
                    </a:srgbClr>
                  </a:outerShdw>
                </a:effectLst>
              </a:rPr>
              <a:t>αφοριζόμενοι από υπόστρωμα</a:t>
            </a:r>
            <a:r>
              <a:rPr lang="el-GR" sz="2000" dirty="0" smtClean="0"/>
              <a:t>.</a:t>
            </a:r>
            <a:br>
              <a:rPr lang="el-GR" sz="2000" dirty="0" smtClean="0"/>
            </a:br>
            <a:r>
              <a:rPr lang="el-GR" sz="2000" dirty="0" smtClean="0"/>
              <a:t>Αντίθετα με το πρότυπο 4, πρόκειται για διακριτούς αδένες· γύρω από τον καθένα μπορούμε να σχηματίσουμε έναν νοητό κύκλο. Οι αδένες του προτύπου </a:t>
            </a:r>
            <a:r>
              <a:rPr lang="el-GR" sz="2000" b="1" dirty="0" smtClean="0"/>
              <a:t>3</a:t>
            </a:r>
            <a:r>
              <a:rPr lang="el-GR" sz="2000" dirty="0" smtClean="0"/>
              <a:t> συχνά διαχωρίζονται από απόσταση </a:t>
            </a:r>
            <a:r>
              <a:rPr lang="el-GR" sz="2000" b="1" dirty="0" smtClean="0"/>
              <a:t>υπερβαίνουσα</a:t>
            </a:r>
            <a:r>
              <a:rPr lang="el-GR" sz="2000" dirty="0" smtClean="0"/>
              <a:t> τη διάμετρο ενός αδένα. </a:t>
            </a:r>
            <a:endParaRPr lang="el-GR" sz="2000" dirty="0"/>
          </a:p>
        </p:txBody>
      </p:sp>
      <p:pic>
        <p:nvPicPr>
          <p:cNvPr id="4" name="Content Placeholder 3" descr="p04g3"/>
          <p:cNvPicPr>
            <a:picLocks noGrp="1" noChangeAspect="1" noChangeArrowheads="1"/>
          </p:cNvPicPr>
          <p:nvPr>
            <p:ph idx="1"/>
          </p:nvPr>
        </p:nvPicPr>
        <p:blipFill>
          <a:blip r:embed="rId2" cstate="print"/>
          <a:srcRect/>
          <a:stretch>
            <a:fillRect/>
          </a:stretch>
        </p:blipFill>
        <p:spPr bwMode="auto">
          <a:xfrm>
            <a:off x="1071538" y="1785926"/>
            <a:ext cx="7040387" cy="4525963"/>
          </a:xfrm>
          <a:prstGeom prst="rect">
            <a:avLst/>
          </a:prstGeom>
          <a:noFill/>
          <a:ln w="9525">
            <a:noFill/>
            <a:miter lim="800000"/>
            <a:headEnd/>
            <a:tailEnd/>
          </a:ln>
        </p:spPr>
      </p:pic>
      <p:sp>
        <p:nvSpPr>
          <p:cNvPr id="5" name="Title 1"/>
          <p:cNvSpPr txBox="1">
            <a:spLocks/>
          </p:cNvSpPr>
          <p:nvPr/>
        </p:nvSpPr>
        <p:spPr>
          <a:xfrm>
            <a:off x="0" y="6286520"/>
            <a:ext cx="9144000" cy="57148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Πρότυπο 3 - Αθροιστικός βαθμός κακοήθειας  </a:t>
            </a:r>
            <a:r>
              <a:rPr lang="el-GR" sz="2800" b="1" u="sng" dirty="0" smtClean="0">
                <a:effectLst>
                  <a:outerShdw blurRad="38100" dist="38100" dir="2700000" algn="tl">
                    <a:srgbClr val="000000">
                      <a:alpha val="43137"/>
                    </a:srgbClr>
                  </a:outerShdw>
                </a:effectLst>
                <a:latin typeface="+mj-lt"/>
                <a:ea typeface="+mj-ea"/>
                <a:cs typeface="+mj-cs"/>
              </a:rPr>
              <a:t>3</a:t>
            </a:r>
            <a:r>
              <a:rPr kumimoji="0" lang="el-GR" sz="2800" b="0"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a:t>
            </a:r>
            <a:r>
              <a:rPr kumimoji="0" lang="el-GR" sz="2800" b="1"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3</a:t>
            </a:r>
            <a:r>
              <a:rPr kumimoji="0" lang="el-GR" sz="2800" b="0"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=6</a:t>
            </a:r>
            <a:endParaRPr kumimoji="0" lang="el-GR" sz="2800" b="0" i="0" u="sng"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mc:AlternateContent xmlns:mc="http://schemas.openxmlformats.org/markup-compatibility/2006" xmlns:p14="http://schemas.microsoft.com/office/powerpoint/2010/main">
        <mc:Choice Requires="p14">
          <p:contentPart p14:bwMode="auto" r:id="rId3">
            <p14:nvContentPartPr>
              <p14:cNvPr id="6146" name="Ink 2"/>
              <p14:cNvContentPartPr>
                <a14:cpLocks xmlns:a14="http://schemas.microsoft.com/office/drawing/2010/main" noRot="1" noChangeAspect="1" noEditPoints="1" noChangeArrowheads="1" noChangeShapeType="1"/>
              </p14:cNvContentPartPr>
              <p14:nvPr/>
            </p14:nvContentPartPr>
            <p14:xfrm>
              <a:off x="4427538" y="2133600"/>
              <a:ext cx="1436687" cy="2706688"/>
            </p14:xfrm>
          </p:contentPart>
        </mc:Choice>
        <mc:Fallback xmlns="">
          <p:pic>
            <p:nvPicPr>
              <p:cNvPr id="6146" name="Ink 2"/>
              <p:cNvPicPr>
                <a:picLocks noRot="1" noChangeAspect="1" noEditPoints="1" noChangeArrowheads="1" noChangeShapeType="1"/>
              </p:cNvPicPr>
              <p:nvPr/>
            </p:nvPicPr>
            <p:blipFill>
              <a:blip r:embed="rId4" cstate="print"/>
              <a:stretch>
                <a:fillRect/>
              </a:stretch>
            </p:blipFill>
            <p:spPr>
              <a:xfrm>
                <a:off x="4418178" y="2124241"/>
                <a:ext cx="1455406" cy="2725407"/>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147" name="Ink 3"/>
              <p14:cNvContentPartPr>
                <a14:cpLocks xmlns:a14="http://schemas.microsoft.com/office/drawing/2010/main" noRot="1" noChangeAspect="1" noEditPoints="1" noChangeArrowheads="1" noChangeShapeType="1"/>
              </p14:cNvContentPartPr>
              <p14:nvPr/>
            </p14:nvContentPartPr>
            <p14:xfrm>
              <a:off x="5940425" y="3933825"/>
              <a:ext cx="1858963" cy="1530350"/>
            </p14:xfrm>
          </p:contentPart>
        </mc:Choice>
        <mc:Fallback xmlns="">
          <p:pic>
            <p:nvPicPr>
              <p:cNvPr id="6147" name="Ink 3"/>
              <p:cNvPicPr>
                <a:picLocks noRot="1" noChangeAspect="1" noEditPoints="1" noChangeArrowheads="1" noChangeShapeType="1"/>
              </p:cNvPicPr>
              <p:nvPr/>
            </p:nvPicPr>
            <p:blipFill>
              <a:blip r:embed="rId6" cstate="print"/>
              <a:stretch>
                <a:fillRect/>
              </a:stretch>
            </p:blipFill>
            <p:spPr>
              <a:xfrm>
                <a:off x="5931065" y="3924465"/>
                <a:ext cx="1877682" cy="154907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3" name="Μελάνι 2"/>
              <p14:cNvContentPartPr/>
              <p14:nvPr/>
            </p14:nvContentPartPr>
            <p14:xfrm>
              <a:off x="3689280" y="2324160"/>
              <a:ext cx="3734280" cy="1676520"/>
            </p14:xfrm>
          </p:contentPart>
        </mc:Choice>
        <mc:Fallback>
          <p:pic>
            <p:nvPicPr>
              <p:cNvPr id="3" name="Μελάνι 2"/>
              <p:cNvPicPr/>
              <p:nvPr/>
            </p:nvPicPr>
            <p:blipFill>
              <a:blip r:embed="rId8"/>
              <a:stretch>
                <a:fillRect/>
              </a:stretch>
            </p:blipFill>
            <p:spPr>
              <a:xfrm>
                <a:off x="3679920" y="2314800"/>
                <a:ext cx="3753000" cy="169524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wipe(down)">
                                      <p:cBhvr>
                                        <p:cTn id="7" dur="500"/>
                                        <p:tgtEl>
                                          <p:spTgt spid="6147"/>
                                        </p:tgtEl>
                                      </p:cBhvr>
                                    </p:animEffect>
                                  </p:childTnLst>
                                </p:cTn>
                              </p:par>
                              <p:par>
                                <p:cTn id="8" presetID="22" presetClass="entr" presetSubtype="4"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Effect transition="in" filter="wipe(down)">
                                      <p:cBhvr>
                                        <p:cTn id="10" dur="500"/>
                                        <p:tgtEl>
                                          <p:spTgt spid="6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404664"/>
            <a:ext cx="9144000" cy="1012974"/>
          </a:xfrm>
        </p:spPr>
        <p:txBody>
          <a:bodyPr>
            <a:noAutofit/>
          </a:bodyPr>
          <a:lstStyle/>
          <a:p>
            <a:r>
              <a:rPr lang="el-GR" sz="2800" dirty="0" smtClean="0"/>
              <a:t>Μικροί, αλλά και μεγαλύτεροι ανώμαλοι, διακλαδιζόμενοι, κυματοειδείς  καρκινικοί αδένες</a:t>
            </a:r>
            <a:r>
              <a:rPr lang="el-GR" sz="2800" dirty="0" smtClean="0"/>
              <a:t>, επίσης </a:t>
            </a:r>
            <a:r>
              <a:rPr lang="el-GR" sz="2800" dirty="0" smtClean="0"/>
              <a:t>προτύπου </a:t>
            </a:r>
            <a:r>
              <a:rPr lang="el-GR" sz="2800" b="1" dirty="0" smtClean="0"/>
              <a:t>3 </a:t>
            </a:r>
            <a:r>
              <a:rPr lang="en-US" sz="3200" b="1" dirty="0" smtClean="0"/>
              <a:t/>
            </a:r>
            <a:br>
              <a:rPr lang="en-US" sz="3200" b="1" dirty="0" smtClean="0"/>
            </a:br>
            <a:r>
              <a:rPr lang="el-GR" sz="2400" dirty="0" smtClean="0"/>
              <a:t>(Α-Η, Χ100)</a:t>
            </a:r>
            <a:r>
              <a:rPr lang="en-US" sz="2400" dirty="0" smtClean="0"/>
              <a:t>.</a:t>
            </a:r>
            <a:r>
              <a:rPr lang="el-GR" sz="2400" dirty="0" smtClean="0"/>
              <a:t> </a:t>
            </a:r>
            <a:r>
              <a:rPr lang="el-GR" sz="3200" dirty="0" smtClean="0"/>
              <a:t/>
            </a:r>
            <a:br>
              <a:rPr lang="el-GR" sz="3200" dirty="0" smtClean="0"/>
            </a:br>
            <a:endParaRPr lang="el-GR" sz="3200" dirty="0"/>
          </a:p>
        </p:txBody>
      </p:sp>
      <p:pic>
        <p:nvPicPr>
          <p:cNvPr id="25602" name="Picture 2" descr="C:\Users\User\Desktop\Branching-Gleason-pattern-3-hematoxylin-eosin-original-magnification-3100.png"/>
          <p:cNvPicPr>
            <a:picLocks noChangeAspect="1" noChangeArrowheads="1"/>
          </p:cNvPicPr>
          <p:nvPr/>
        </p:nvPicPr>
        <p:blipFill>
          <a:blip r:embed="rId2" cstate="print"/>
          <a:srcRect/>
          <a:stretch>
            <a:fillRect/>
          </a:stretch>
        </p:blipFill>
        <p:spPr bwMode="auto">
          <a:xfrm>
            <a:off x="1115616" y="1412776"/>
            <a:ext cx="6934200" cy="520065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09g3b"/>
          <p:cNvPicPr>
            <a:picLocks noGrp="1" noChangeAspect="1" noChangeArrowheads="1"/>
          </p:cNvPicPr>
          <p:nvPr>
            <p:ph idx="1"/>
          </p:nvPr>
        </p:nvPicPr>
        <p:blipFill>
          <a:blip r:embed="rId2" cstate="print"/>
          <a:srcRect/>
          <a:stretch>
            <a:fillRect/>
          </a:stretch>
        </p:blipFill>
        <p:spPr bwMode="auto">
          <a:xfrm>
            <a:off x="1285852" y="1571612"/>
            <a:ext cx="6429420" cy="5143536"/>
          </a:xfrm>
          <a:prstGeom prst="rect">
            <a:avLst/>
          </a:prstGeom>
          <a:noFill/>
          <a:ln w="9525">
            <a:noFill/>
            <a:miter lim="800000"/>
            <a:headEnd/>
            <a:tailEnd/>
          </a:ln>
        </p:spPr>
      </p:pic>
      <p:sp>
        <p:nvSpPr>
          <p:cNvPr id="5" name="Title 1"/>
          <p:cNvSpPr txBox="1">
            <a:spLocks noGrp="1"/>
          </p:cNvSpPr>
          <p:nvPr>
            <p:ph type="title"/>
          </p:nvPr>
        </p:nvSpPr>
        <p:spPr>
          <a:xfrm>
            <a:off x="0" y="142852"/>
            <a:ext cx="9144000" cy="127478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0"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Μικρή καρκινική εστία </a:t>
            </a:r>
            <a:r>
              <a:rPr lang="el-GR" sz="2400" u="sng" dirty="0" smtClean="0">
                <a:effectLst>
                  <a:outerShdw blurRad="38100" dist="38100" dir="2700000" algn="tl">
                    <a:srgbClr val="000000">
                      <a:alpha val="43137"/>
                    </a:srgbClr>
                  </a:outerShdw>
                </a:effectLst>
              </a:rPr>
              <a:t>π</a:t>
            </a:r>
            <a:r>
              <a:rPr kumimoji="0" lang="el-GR" sz="2400" b="0" i="0" u="sng"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ροτύπου 3, </a:t>
            </a:r>
            <a:r>
              <a:rPr kumimoji="0" lang="el-GR" sz="2400" b="0" i="0"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 </a:t>
            </a:r>
            <a:r>
              <a:rPr kumimoji="0" lang="el-GR" sz="2400" b="0" i="0" strike="noStrike" kern="1200" cap="none" spc="0" normalizeH="0" baseline="0" noProof="0" dirty="0" smtClean="0">
                <a:ln>
                  <a:noFill/>
                </a:ln>
                <a:uLnTx/>
                <a:uFillTx/>
                <a:latin typeface="+mj-lt"/>
                <a:ea typeface="+mj-ea"/>
                <a:cs typeface="+mj-cs"/>
              </a:rPr>
              <a:t>εν προκειμένω με τη συνήθη διηθητική ανάπτυξη </a:t>
            </a:r>
            <a:r>
              <a:rPr kumimoji="0" lang="el-GR" sz="2400" b="0" i="0" u="sng" strike="noStrike" kern="1200" cap="none" spc="0" normalizeH="0" baseline="0" noProof="0" dirty="0" smtClean="0">
                <a:ln>
                  <a:noFill/>
                </a:ln>
                <a:uLnTx/>
                <a:uFillTx/>
                <a:latin typeface="+mj-lt"/>
                <a:ea typeface="+mj-ea"/>
                <a:cs typeface="+mj-cs"/>
              </a:rPr>
              <a:t>ανάμεσα</a:t>
            </a:r>
            <a:r>
              <a:rPr kumimoji="0" lang="el-GR" sz="2400" b="0" i="0" strike="noStrike" kern="1200" cap="none" spc="0" normalizeH="0" baseline="0" noProof="0" dirty="0" smtClean="0">
                <a:ln>
                  <a:noFill/>
                </a:ln>
                <a:uLnTx/>
                <a:uFillTx/>
                <a:latin typeface="+mj-lt"/>
                <a:ea typeface="+mj-ea"/>
                <a:cs typeface="+mj-cs"/>
              </a:rPr>
              <a:t> σε καλοήθεις αδένες. Το πρότυπο 3, σε αντίθεση με τα προηγούμενά του, είναι </a:t>
            </a:r>
            <a:r>
              <a:rPr kumimoji="0" lang="el-GR" sz="2400" b="1" i="0" strike="noStrike" kern="1200" cap="none" spc="0" normalizeH="0" baseline="0" noProof="0" dirty="0" smtClean="0">
                <a:ln>
                  <a:noFill/>
                </a:ln>
                <a:uLnTx/>
                <a:uFillTx/>
                <a:latin typeface="+mj-lt"/>
                <a:ea typeface="+mj-ea"/>
                <a:cs typeface="+mj-cs"/>
              </a:rPr>
              <a:t>σαφώς</a:t>
            </a:r>
            <a:r>
              <a:rPr kumimoji="0" lang="el-GR" sz="2400" b="0" i="0" strike="noStrike" kern="1200" cap="none" spc="0" normalizeH="0" baseline="0" noProof="0" dirty="0" smtClean="0">
                <a:ln>
                  <a:noFill/>
                </a:ln>
                <a:uLnTx/>
                <a:uFillTx/>
                <a:latin typeface="+mj-lt"/>
                <a:ea typeface="+mj-ea"/>
                <a:cs typeface="+mj-cs"/>
              </a:rPr>
              <a:t> διηθητικό.</a:t>
            </a:r>
            <a:r>
              <a:rPr kumimoji="0" lang="el-GR" sz="2400" b="0" i="0" u="sng" strike="noStrike" kern="1200" cap="none" spc="0" normalizeH="0" baseline="0" noProof="0" dirty="0" smtClean="0">
                <a:ln>
                  <a:noFill/>
                </a:ln>
                <a:uLnTx/>
                <a:uFillTx/>
                <a:latin typeface="+mj-lt"/>
                <a:ea typeface="+mj-ea"/>
                <a:cs typeface="+mj-cs"/>
              </a:rPr>
              <a:t>  </a:t>
            </a:r>
            <a:r>
              <a:rPr kumimoji="0" lang="el-GR" sz="2400" b="0" i="0" u="sng" strike="noStrike" kern="1200" cap="none" spc="0" normalizeH="0" noProof="0" dirty="0" smtClean="0">
                <a:ln>
                  <a:noFill/>
                </a:ln>
                <a:uLnTx/>
                <a:uFillTx/>
                <a:latin typeface="+mj-lt"/>
                <a:ea typeface="+mj-ea"/>
                <a:cs typeface="+mj-cs"/>
              </a:rPr>
              <a:t> </a:t>
            </a:r>
            <a:r>
              <a:rPr kumimoji="0" lang="el-GR" sz="2400" b="0" i="0" u="sng" strike="noStrike" kern="1200" cap="none" spc="0" normalizeH="0" baseline="0" noProof="0" dirty="0" smtClean="0">
                <a:ln>
                  <a:noFill/>
                </a:ln>
                <a:uLnTx/>
                <a:uFillTx/>
                <a:latin typeface="+mj-lt"/>
                <a:ea typeface="+mj-ea"/>
                <a:cs typeface="+mj-cs"/>
              </a:rPr>
              <a:t/>
            </a:r>
            <a:br>
              <a:rPr kumimoji="0" lang="el-GR" sz="2400" b="0" i="0" u="sng" strike="noStrike" kern="1200" cap="none" spc="0" normalizeH="0" baseline="0" noProof="0" dirty="0" smtClean="0">
                <a:ln>
                  <a:noFill/>
                </a:ln>
                <a:uLnTx/>
                <a:uFillTx/>
                <a:latin typeface="+mj-lt"/>
                <a:ea typeface="+mj-ea"/>
                <a:cs typeface="+mj-cs"/>
              </a:rPr>
            </a:br>
            <a:r>
              <a:rPr kumimoji="0" lang="el-GR" sz="2400" b="0" i="0" u="sng" strike="noStrike" kern="1200" cap="none" spc="0" normalizeH="0" baseline="0" noProof="0" dirty="0" smtClean="0">
                <a:ln>
                  <a:noFill/>
                </a:ln>
                <a:uLnTx/>
                <a:uFillTx/>
                <a:latin typeface="+mj-lt"/>
                <a:ea typeface="+mj-ea"/>
                <a:cs typeface="+mj-cs"/>
              </a:rPr>
              <a:t>Αθροιστικός βαθμός κακοήθειας  </a:t>
            </a:r>
            <a:r>
              <a:rPr lang="el-GR" sz="2400" b="1" u="sng" dirty="0" smtClean="0">
                <a:latin typeface="+mj-lt"/>
                <a:ea typeface="+mj-ea"/>
                <a:cs typeface="+mj-cs"/>
              </a:rPr>
              <a:t>3</a:t>
            </a:r>
            <a:r>
              <a:rPr kumimoji="0" lang="el-GR" sz="2400" b="1" i="0" u="sng" strike="noStrike" kern="1200" cap="none" spc="0" normalizeH="0" baseline="0" noProof="0" dirty="0" smtClean="0">
                <a:ln>
                  <a:noFill/>
                </a:ln>
                <a:uLnTx/>
                <a:uFillTx/>
                <a:latin typeface="+mj-lt"/>
                <a:ea typeface="+mj-ea"/>
                <a:cs typeface="+mj-cs"/>
              </a:rPr>
              <a:t>+3=6</a:t>
            </a:r>
            <a:endParaRPr kumimoji="0" lang="el-GR" sz="2400" b="1" i="0" u="sng" strike="noStrike" kern="1200" cap="none" spc="0" normalizeH="0" baseline="0" noProof="0" dirty="0">
              <a:ln>
                <a:noFill/>
              </a:ln>
              <a:uLnTx/>
              <a:uFillTx/>
              <a:latin typeface="+mj-lt"/>
              <a:ea typeface="+mj-ea"/>
              <a:cs typeface="+mj-cs"/>
            </a:endParaRPr>
          </a:p>
        </p:txBody>
      </p:sp>
      <mc:AlternateContent xmlns:mc="http://schemas.openxmlformats.org/markup-compatibility/2006" xmlns:p14="http://schemas.microsoft.com/office/powerpoint/2010/main">
        <mc:Choice Requires="p14">
          <p:contentPart p14:bwMode="auto" r:id="rId3">
            <p14:nvContentPartPr>
              <p14:cNvPr id="5122" name="Ink 2"/>
              <p14:cNvContentPartPr>
                <a14:cpLocks xmlns:a14="http://schemas.microsoft.com/office/drawing/2010/main" noRot="1" noChangeAspect="1" noEditPoints="1" noChangeArrowheads="1" noChangeShapeType="1"/>
              </p14:cNvContentPartPr>
              <p14:nvPr/>
            </p14:nvContentPartPr>
            <p14:xfrm>
              <a:off x="4859338" y="1628775"/>
              <a:ext cx="2273300" cy="2678113"/>
            </p14:xfrm>
          </p:contentPart>
        </mc:Choice>
        <mc:Fallback xmlns="">
          <p:pic>
            <p:nvPicPr>
              <p:cNvPr id="5122" name="Ink 2"/>
              <p:cNvPicPr>
                <a:picLocks noRot="1" noChangeAspect="1" noEditPoints="1" noChangeArrowheads="1" noChangeShapeType="1"/>
              </p:cNvPicPr>
              <p:nvPr/>
            </p:nvPicPr>
            <p:blipFill>
              <a:blip r:embed="rId4" cstate="print"/>
              <a:stretch>
                <a:fillRect/>
              </a:stretch>
            </p:blipFill>
            <p:spPr>
              <a:xfrm>
                <a:off x="4849978" y="1619415"/>
                <a:ext cx="2292019" cy="2696834"/>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123" name="Ink 3"/>
              <p14:cNvContentPartPr>
                <a14:cpLocks xmlns:a14="http://schemas.microsoft.com/office/drawing/2010/main" noRot="1" noChangeAspect="1" noEditPoints="1" noChangeArrowheads="1" noChangeShapeType="1"/>
              </p14:cNvContentPartPr>
              <p14:nvPr/>
            </p14:nvContentPartPr>
            <p14:xfrm>
              <a:off x="1403350" y="5229225"/>
              <a:ext cx="2251075" cy="1408113"/>
            </p14:xfrm>
          </p:contentPart>
        </mc:Choice>
        <mc:Fallback xmlns="">
          <p:pic>
            <p:nvPicPr>
              <p:cNvPr id="5123" name="Ink 3"/>
              <p:cNvPicPr>
                <a:picLocks noRot="1" noChangeAspect="1" noEditPoints="1" noChangeArrowheads="1" noChangeShapeType="1"/>
              </p:cNvPicPr>
              <p:nvPr/>
            </p:nvPicPr>
            <p:blipFill>
              <a:blip r:embed="rId6" cstate="print"/>
              <a:stretch>
                <a:fillRect/>
              </a:stretch>
            </p:blipFill>
            <p:spPr>
              <a:xfrm>
                <a:off x="1393989" y="5219864"/>
                <a:ext cx="2269798" cy="142683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124" name="Ink 4"/>
              <p14:cNvContentPartPr>
                <a14:cpLocks xmlns:a14="http://schemas.microsoft.com/office/drawing/2010/main" noRot="1" noChangeAspect="1" noEditPoints="1" noChangeArrowheads="1" noChangeShapeType="1"/>
              </p14:cNvContentPartPr>
              <p14:nvPr/>
            </p14:nvContentPartPr>
            <p14:xfrm>
              <a:off x="1476375" y="2420938"/>
              <a:ext cx="4457700" cy="4102100"/>
            </p14:xfrm>
          </p:contentPart>
        </mc:Choice>
        <mc:Fallback xmlns="">
          <p:pic>
            <p:nvPicPr>
              <p:cNvPr id="5124" name="Ink 4"/>
              <p:cNvPicPr>
                <a:picLocks noRot="1" noChangeAspect="1" noEditPoints="1" noChangeArrowheads="1" noChangeShapeType="1"/>
              </p:cNvPicPr>
              <p:nvPr/>
            </p:nvPicPr>
            <p:blipFill>
              <a:blip r:embed="rId8" cstate="print"/>
              <a:stretch>
                <a:fillRect/>
              </a:stretch>
            </p:blipFill>
            <p:spPr>
              <a:xfrm>
                <a:off x="1467015" y="2411578"/>
                <a:ext cx="4476419" cy="412082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wipe(down)">
                                      <p:cBhvr>
                                        <p:cTn id="12" dur="500"/>
                                        <p:tgtEl>
                                          <p:spTgt spid="5122"/>
                                        </p:tgtEl>
                                      </p:cBhvr>
                                    </p:animEffect>
                                  </p:childTnLst>
                                </p:cTn>
                              </p:par>
                              <p:par>
                                <p:cTn id="13" presetID="22" presetClass="entr" presetSubtype="4" fill="hold" nodeType="withEffect">
                                  <p:stCondLst>
                                    <p:cond delay="0"/>
                                  </p:stCondLst>
                                  <p:childTnLst>
                                    <p:set>
                                      <p:cBhvr>
                                        <p:cTn id="14" dur="1" fill="hold">
                                          <p:stCondLst>
                                            <p:cond delay="0"/>
                                          </p:stCondLst>
                                        </p:cTn>
                                        <p:tgtEl>
                                          <p:spTgt spid="5123"/>
                                        </p:tgtEl>
                                        <p:attrNameLst>
                                          <p:attrName>style.visibility</p:attrName>
                                        </p:attrNameLst>
                                      </p:cBhvr>
                                      <p:to>
                                        <p:strVal val="visible"/>
                                      </p:to>
                                    </p:set>
                                    <p:animEffect transition="in" filter="wipe(down)">
                                      <p:cBhvr>
                                        <p:cTn id="15" dur="500"/>
                                        <p:tgtEl>
                                          <p:spTgt spid="512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2133600"/>
            <a:ext cx="4357686" cy="4895800"/>
          </a:xfrm>
        </p:spPr>
        <p:txBody>
          <a:bodyPr>
            <a:normAutofit fontScale="92500" lnSpcReduction="10000"/>
          </a:bodyPr>
          <a:lstStyle/>
          <a:p>
            <a:pPr algn="just"/>
            <a:r>
              <a:rPr lang="el-GR" sz="1800" dirty="0" smtClean="0"/>
              <a:t>Αθροιστικός βαθμός κακοήθειας </a:t>
            </a:r>
            <a:r>
              <a:rPr lang="el-GR" sz="1800" i="1" dirty="0" smtClean="0">
                <a:effectLst>
                  <a:outerShdw blurRad="38100" dist="38100" dir="2700000" algn="tl">
                    <a:srgbClr val="000000">
                      <a:alpha val="43137"/>
                    </a:srgbClr>
                  </a:outerShdw>
                </a:effectLst>
              </a:rPr>
              <a:t>δυνητικώς</a:t>
            </a:r>
            <a:r>
              <a:rPr lang="el-GR" sz="1800" dirty="0" smtClean="0"/>
              <a:t> (όχι υποχρεωτικώς) υπολογίζεται </a:t>
            </a:r>
            <a:r>
              <a:rPr lang="el-GR" sz="1800" b="1" dirty="0" smtClean="0"/>
              <a:t>και </a:t>
            </a:r>
            <a:r>
              <a:rPr lang="el-GR" sz="1800" dirty="0" smtClean="0"/>
              <a:t>σε μικροσκοπικές εστίες καρκίνου </a:t>
            </a:r>
            <a:r>
              <a:rPr lang="el-GR" sz="1800" b="1" dirty="0" smtClean="0"/>
              <a:t>≤ 1χιλ</a:t>
            </a:r>
            <a:r>
              <a:rPr lang="el-GR" sz="1800" dirty="0" smtClean="0"/>
              <a:t>. με αθροιστικό βαθμό κακοήθειας έως 7,  καθώς έχει αποδειχθεί  ότι αυτός συμπίπτει με τον βαθμό κακοήθειας  στην </a:t>
            </a:r>
            <a:r>
              <a:rPr lang="el-GR" sz="1800" dirty="0" err="1" smtClean="0"/>
              <a:t>προστατεκτομή</a:t>
            </a:r>
            <a:r>
              <a:rPr lang="el-GR" sz="1800" dirty="0" smtClean="0"/>
              <a:t>, εφόσον βέβαια η τελευταία κριθεί  κλινικώς  ότι έχει νόημα και στο εγχειρητικό παρασκεύασμά της όντως διαπιστωθεί καρκίνος. Σε κάθε περίπτωση, σε τέτοιες μικροσκοπικές εστίες, ο αθροιστικός βαθμός κακοήθειας </a:t>
            </a:r>
            <a:r>
              <a:rPr lang="el-GR" sz="1800" b="1" dirty="0" smtClean="0"/>
              <a:t>δεν</a:t>
            </a:r>
            <a:r>
              <a:rPr lang="el-GR" sz="1800" dirty="0" smtClean="0"/>
              <a:t> σχετίζεται με το </a:t>
            </a:r>
            <a:r>
              <a:rPr lang="el-GR" sz="1800" i="1" dirty="0" smtClean="0"/>
              <a:t>στάδιο</a:t>
            </a:r>
            <a:r>
              <a:rPr lang="el-GR" sz="1800" dirty="0" smtClean="0"/>
              <a:t> του καρκίνου και αυτό καλό είναι να αναφέρεται στην έκθεση. </a:t>
            </a:r>
            <a:endParaRPr lang="en-US" sz="1800" dirty="0" smtClean="0"/>
          </a:p>
          <a:p>
            <a:pPr algn="just"/>
            <a:r>
              <a:rPr lang="el-GR" sz="1800" dirty="0" smtClean="0"/>
              <a:t>Όμως, </a:t>
            </a:r>
            <a:r>
              <a:rPr lang="el-GR" sz="1800" dirty="0"/>
              <a:t>ε</a:t>
            </a:r>
            <a:r>
              <a:rPr lang="el-GR" sz="1800" dirty="0" smtClean="0"/>
              <a:t>πί </a:t>
            </a:r>
            <a:r>
              <a:rPr lang="el-GR" sz="1800" i="1" dirty="0" smtClean="0"/>
              <a:t>αμιγώς υψηλόβαθμης</a:t>
            </a:r>
            <a:r>
              <a:rPr lang="el-GR" sz="1800" dirty="0" smtClean="0"/>
              <a:t> κακοήθειας, </a:t>
            </a:r>
            <a:r>
              <a:rPr lang="el-GR" sz="1800" i="1" dirty="0" smtClean="0"/>
              <a:t>τόσο περιορισμένου</a:t>
            </a:r>
            <a:r>
              <a:rPr lang="el-GR" sz="1800" dirty="0" smtClean="0"/>
              <a:t> καρκινώματος, καλό είναι να </a:t>
            </a:r>
            <a:r>
              <a:rPr lang="el-GR" sz="1800" i="1" dirty="0" smtClean="0"/>
              <a:t>αποφεύγεται </a:t>
            </a:r>
            <a:r>
              <a:rPr lang="el-GR" sz="1800" dirty="0" smtClean="0"/>
              <a:t>η αναφορά </a:t>
            </a:r>
            <a:r>
              <a:rPr lang="el-GR" sz="1800" i="1" dirty="0" smtClean="0"/>
              <a:t>αθροιστικού βαθμού κακοήθειας στη βιοψία</a:t>
            </a:r>
            <a:r>
              <a:rPr lang="el-GR" sz="1800" dirty="0" smtClean="0"/>
              <a:t>, ώστε να μην υπερεκτιμηθεί ο βαθμός κακοήθειας ολόκληρου του καρκίνου.</a:t>
            </a:r>
          </a:p>
        </p:txBody>
      </p:sp>
      <p:pic>
        <p:nvPicPr>
          <p:cNvPr id="5" name="Picture 2" descr="p43sc6"/>
          <p:cNvPicPr>
            <a:picLocks noGrp="1" noChangeAspect="1" noChangeArrowheads="1"/>
          </p:cNvPicPr>
          <p:nvPr>
            <p:ph idx="1"/>
          </p:nvPr>
        </p:nvPicPr>
        <p:blipFill>
          <a:blip r:embed="rId2" cstate="print"/>
          <a:srcRect/>
          <a:stretch>
            <a:fillRect/>
          </a:stretch>
        </p:blipFill>
        <p:spPr bwMode="auto">
          <a:xfrm rot="5400000">
            <a:off x="3507216" y="1207635"/>
            <a:ext cx="6357982" cy="4514167"/>
          </a:xfrm>
          <a:prstGeom prst="rect">
            <a:avLst/>
          </a:prstGeom>
          <a:noFill/>
          <a:ln w="9525">
            <a:noFill/>
            <a:miter lim="800000"/>
            <a:headEnd/>
            <a:tailEnd/>
          </a:ln>
        </p:spPr>
      </p:pic>
      <p:sp>
        <p:nvSpPr>
          <p:cNvPr id="6" name="Title 1"/>
          <p:cNvSpPr>
            <a:spLocks noGrp="1"/>
          </p:cNvSpPr>
          <p:nvPr>
            <p:ph type="title"/>
          </p:nvPr>
        </p:nvSpPr>
        <p:spPr>
          <a:xfrm>
            <a:off x="0" y="188640"/>
            <a:ext cx="4429124" cy="2088232"/>
          </a:xfrm>
        </p:spPr>
        <p:txBody>
          <a:bodyPr>
            <a:normAutofit fontScale="90000"/>
          </a:bodyPr>
          <a:lstStyle/>
          <a:p>
            <a:pPr algn="ctr"/>
            <a:r>
              <a:rPr lang="el-GR" sz="2800" dirty="0" smtClean="0"/>
              <a:t>Όλως περιορισμένη (στο παρόν </a:t>
            </a:r>
            <a:r>
              <a:rPr lang="el-GR" sz="2800" dirty="0" err="1" smtClean="0"/>
              <a:t>βιοπτικό</a:t>
            </a:r>
            <a:r>
              <a:rPr lang="el-GR" sz="2800" dirty="0" smtClean="0"/>
              <a:t> υλικό) ανάπτυξη καρκίνου, προτύπου 3, </a:t>
            </a:r>
            <a:br>
              <a:rPr lang="el-GR" sz="2800" dirty="0" smtClean="0"/>
            </a:br>
            <a:r>
              <a:rPr lang="el-GR" sz="2800" dirty="0" smtClean="0"/>
              <a:t>αθροιστικού βαθμού κακοήθειας 6 (=3+3).</a:t>
            </a:r>
            <a:br>
              <a:rPr lang="el-GR" sz="2800" dirty="0" smtClean="0"/>
            </a:br>
            <a:endParaRPr lang="el-GR" sz="2800" dirty="0"/>
          </a:p>
        </p:txBody>
      </p:sp>
      <mc:AlternateContent xmlns:mc="http://schemas.openxmlformats.org/markup-compatibility/2006" xmlns:p14="http://schemas.microsoft.com/office/powerpoint/2010/main">
        <mc:Choice Requires="p14">
          <p:contentPart p14:bwMode="auto" r:id="rId3">
            <p14:nvContentPartPr>
              <p14:cNvPr id="7170" name="Ink 2"/>
              <p14:cNvContentPartPr>
                <a14:cpLocks xmlns:a14="http://schemas.microsoft.com/office/drawing/2010/main" noRot="1" noChangeAspect="1" noEditPoints="1" noChangeArrowheads="1" noChangeShapeType="1"/>
              </p14:cNvContentPartPr>
              <p14:nvPr/>
            </p14:nvContentPartPr>
            <p14:xfrm>
              <a:off x="6516688" y="2133600"/>
              <a:ext cx="1438275" cy="2125663"/>
            </p14:xfrm>
          </p:contentPart>
        </mc:Choice>
        <mc:Fallback xmlns="">
          <p:pic>
            <p:nvPicPr>
              <p:cNvPr id="7170" name="Ink 2"/>
              <p:cNvPicPr>
                <a:picLocks noRot="1" noChangeAspect="1" noEditPoints="1" noChangeArrowheads="1" noChangeShapeType="1"/>
              </p:cNvPicPr>
              <p:nvPr/>
            </p:nvPicPr>
            <p:blipFill>
              <a:blip r:embed="rId4" cstate="print"/>
              <a:stretch>
                <a:fillRect/>
              </a:stretch>
            </p:blipFill>
            <p:spPr>
              <a:xfrm>
                <a:off x="6510208" y="2127120"/>
                <a:ext cx="1451236" cy="2138622"/>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764704"/>
            <a:ext cx="4224338" cy="6408712"/>
          </a:xfrm>
        </p:spPr>
        <p:txBody>
          <a:bodyPr>
            <a:normAutofit fontScale="92500" lnSpcReduction="20000"/>
          </a:bodyPr>
          <a:lstStyle/>
          <a:p>
            <a:pPr algn="just"/>
            <a:r>
              <a:rPr lang="el-GR" sz="2000" dirty="0" smtClean="0"/>
              <a:t>Στην εικονιζόμενη </a:t>
            </a:r>
            <a:r>
              <a:rPr lang="el-GR" sz="2000" dirty="0" smtClean="0">
                <a:effectLst>
                  <a:outerShdw blurRad="38100" dist="38100" dir="2700000" algn="tl">
                    <a:srgbClr val="000000">
                      <a:alpha val="43137"/>
                    </a:srgbClr>
                  </a:outerShdw>
                </a:effectLst>
              </a:rPr>
              <a:t>μικρή</a:t>
            </a:r>
            <a:r>
              <a:rPr lang="el-GR" sz="2000" dirty="0" smtClean="0"/>
              <a:t> εστία καρκίνου,  φαίνεται να κυριαρχεί το πρότυπο </a:t>
            </a:r>
            <a:r>
              <a:rPr lang="el-GR" sz="2000" dirty="0" smtClean="0">
                <a:solidFill>
                  <a:srgbClr val="FF0000"/>
                </a:solidFill>
              </a:rPr>
              <a:t>4</a:t>
            </a:r>
            <a:r>
              <a:rPr lang="el-GR" sz="2000" dirty="0" smtClean="0"/>
              <a:t> με τους </a:t>
            </a:r>
            <a:r>
              <a:rPr lang="el-GR" sz="2000" dirty="0" smtClean="0">
                <a:effectLst>
                  <a:outerShdw blurRad="38100" dist="38100" dir="2700000" algn="tl">
                    <a:srgbClr val="000000">
                      <a:alpha val="43137"/>
                    </a:srgbClr>
                  </a:outerShdw>
                </a:effectLst>
              </a:rPr>
              <a:t>κακοσχηματισμένους (ατελείς) αδένες </a:t>
            </a:r>
            <a:r>
              <a:rPr lang="el-GR" sz="2000" dirty="0" err="1" smtClean="0"/>
              <a:t>του∙</a:t>
            </a:r>
            <a:r>
              <a:rPr lang="el-GR" sz="2000" dirty="0" smtClean="0"/>
              <a:t> παρόλα αυτά, διακρίνονται κάποιοι μεμονωμένοι, καλοσχηματισμένοι καρκινικοί αδένες οι οποίοι πιθανώς θα καταλαμβάνουν ικανή έκταση στο εγχειρητικό παρασκεύασμα της προστατεκτομής που θα ακολουθήσει,  οπότε  μπορούμε να αναφέρουμε το 3 ως δευτερεύον πρότυπο στην παρούσα εστία.</a:t>
            </a:r>
          </a:p>
          <a:p>
            <a:pPr algn="just"/>
            <a:r>
              <a:rPr lang="el-GR" sz="2000" dirty="0" smtClean="0"/>
              <a:t>Όμως, στην  υποθετική περίπτωση που στο υλικό της βιοψίας διά βελόνης ανευρισκόταν εκτεταμένο καρκίνωμα με πρότυπο 4 σε ≥ 95% της έκτασής του,  με μόνο σπάνιους μεμονωμένους αδένες προτύπου 3 (έλασσον πρότυπο χαμηλότερης κακοήθειας),  τότε το άθροισμα θα υπολογιζόταν στο 8 (=4+4), καθώς το έλασσον  πρότυπο χαμηλόβαθμης ή χαμηλότερης κακοήθειας </a:t>
            </a:r>
            <a:r>
              <a:rPr lang="el-GR" sz="2000" i="1" dirty="0" smtClean="0"/>
              <a:t>δεν</a:t>
            </a:r>
            <a:r>
              <a:rPr lang="el-GR" sz="2000" dirty="0" smtClean="0"/>
              <a:t> συνυπολογίζεται στον αθροιστικό βαθμό κακοήθειας σε κανένα είδος δείγματος προστάτη αδένα. </a:t>
            </a:r>
            <a:endParaRPr lang="el-GR" sz="2000" dirty="0"/>
          </a:p>
        </p:txBody>
      </p:sp>
      <p:pic>
        <p:nvPicPr>
          <p:cNvPr id="5" name="Picture 2" descr="p51sc7"/>
          <p:cNvPicPr>
            <a:picLocks noGrp="1" noChangeAspect="1" noChangeArrowheads="1"/>
          </p:cNvPicPr>
          <p:nvPr>
            <p:ph idx="1"/>
          </p:nvPr>
        </p:nvPicPr>
        <p:blipFill>
          <a:blip r:embed="rId2" cstate="print"/>
          <a:srcRect/>
          <a:stretch>
            <a:fillRect/>
          </a:stretch>
        </p:blipFill>
        <p:spPr bwMode="auto">
          <a:xfrm rot="5400000">
            <a:off x="3295674" y="1204865"/>
            <a:ext cx="6338865" cy="4500594"/>
          </a:xfrm>
          <a:prstGeom prst="rect">
            <a:avLst/>
          </a:prstGeom>
          <a:noFill/>
          <a:ln w="9525">
            <a:noFill/>
            <a:miter lim="800000"/>
            <a:headEnd/>
            <a:tailEnd/>
          </a:ln>
        </p:spPr>
      </p:pic>
      <p:sp>
        <p:nvSpPr>
          <p:cNvPr id="6" name="Title 1"/>
          <p:cNvSpPr>
            <a:spLocks noGrp="1"/>
          </p:cNvSpPr>
          <p:nvPr>
            <p:ph type="title"/>
          </p:nvPr>
        </p:nvSpPr>
        <p:spPr>
          <a:xfrm>
            <a:off x="0" y="-315416"/>
            <a:ext cx="4143372" cy="1080120"/>
          </a:xfrm>
        </p:spPr>
        <p:txBody>
          <a:bodyPr>
            <a:normAutofit/>
          </a:bodyPr>
          <a:lstStyle/>
          <a:p>
            <a:pPr algn="ctr"/>
            <a:r>
              <a:rPr lang="el-GR" sz="2400" dirty="0" smtClean="0"/>
              <a:t>Αθροιστικός βαθμός κακοήθειας </a:t>
            </a:r>
            <a:r>
              <a:rPr lang="en-US" sz="2400" dirty="0" smtClean="0"/>
              <a:t> </a:t>
            </a:r>
            <a:r>
              <a:rPr lang="el-GR" sz="2400" dirty="0" smtClean="0"/>
              <a:t>  </a:t>
            </a:r>
            <a:r>
              <a:rPr lang="el-GR" sz="2400" dirty="0" smtClean="0">
                <a:effectLst>
                  <a:outerShdw blurRad="38100" dist="38100" dir="2700000" algn="tl">
                    <a:srgbClr val="000000">
                      <a:alpha val="43137"/>
                    </a:srgbClr>
                  </a:outerShdw>
                </a:effectLst>
              </a:rPr>
              <a:t>7 </a:t>
            </a:r>
            <a:r>
              <a:rPr lang="el-GR" sz="2400" dirty="0" smtClean="0"/>
              <a:t>(=</a:t>
            </a:r>
            <a:r>
              <a:rPr lang="el-GR" sz="2400" dirty="0" smtClean="0">
                <a:solidFill>
                  <a:srgbClr val="FF0000"/>
                </a:solidFill>
              </a:rPr>
              <a:t>4</a:t>
            </a:r>
            <a:r>
              <a:rPr lang="el-GR" sz="2400" dirty="0" smtClean="0"/>
              <a:t>+3)</a:t>
            </a:r>
            <a:endParaRPr lang="el-GR" sz="2400" dirty="0"/>
          </a:p>
        </p:txBody>
      </p:sp>
      <mc:AlternateContent xmlns:mc="http://schemas.openxmlformats.org/markup-compatibility/2006" xmlns:p14="http://schemas.microsoft.com/office/powerpoint/2010/main">
        <mc:Choice Requires="p14">
          <p:contentPart p14:bwMode="auto" r:id="rId3">
            <p14:nvContentPartPr>
              <p14:cNvPr id="139266" name="Ink 2"/>
              <p14:cNvContentPartPr>
                <a14:cpLocks xmlns:a14="http://schemas.microsoft.com/office/drawing/2010/main" noRot="1" noChangeAspect="1" noEditPoints="1" noChangeArrowheads="1" noChangeShapeType="1"/>
              </p14:cNvContentPartPr>
              <p14:nvPr/>
            </p14:nvContentPartPr>
            <p14:xfrm>
              <a:off x="4224338" y="482600"/>
              <a:ext cx="3625850" cy="5313363"/>
            </p14:xfrm>
          </p:contentPart>
        </mc:Choice>
        <mc:Fallback xmlns="">
          <p:pic>
            <p:nvPicPr>
              <p:cNvPr id="139266" name="Ink 2"/>
              <p:cNvPicPr>
                <a:picLocks noRot="1" noChangeAspect="1" noEditPoints="1" noChangeArrowheads="1" noChangeShapeType="1"/>
              </p:cNvPicPr>
              <p:nvPr/>
            </p:nvPicPr>
            <p:blipFill>
              <a:blip r:embed="rId4" cstate="print"/>
              <a:stretch>
                <a:fillRect/>
              </a:stretch>
            </p:blipFill>
            <p:spPr>
              <a:xfrm>
                <a:off x="4214978" y="473240"/>
                <a:ext cx="3644570" cy="5332083"/>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39267" name="Ink 3"/>
              <p14:cNvContentPartPr>
                <a14:cpLocks xmlns:a14="http://schemas.microsoft.com/office/drawing/2010/main" noRot="1" noChangeAspect="1" noEditPoints="1" noChangeArrowheads="1" noChangeShapeType="1"/>
              </p14:cNvContentPartPr>
              <p14:nvPr/>
            </p14:nvContentPartPr>
            <p14:xfrm>
              <a:off x="5940425" y="2133600"/>
              <a:ext cx="2106613" cy="2347913"/>
            </p14:xfrm>
          </p:contentPart>
        </mc:Choice>
        <mc:Fallback xmlns="">
          <p:pic>
            <p:nvPicPr>
              <p:cNvPr id="139267" name="Ink 3"/>
              <p:cNvPicPr>
                <a:picLocks noRot="1" noChangeAspect="1" noEditPoints="1" noChangeArrowheads="1" noChangeShapeType="1"/>
              </p:cNvPicPr>
              <p:nvPr/>
            </p:nvPicPr>
            <p:blipFill>
              <a:blip r:embed="rId6" cstate="print"/>
              <a:stretch>
                <a:fillRect/>
              </a:stretch>
            </p:blipFill>
            <p:spPr>
              <a:xfrm>
                <a:off x="5933945" y="2127120"/>
                <a:ext cx="2119572" cy="2360873"/>
              </a:xfrm>
              <a:prstGeom prst="rect">
                <a:avLst/>
              </a:prstGeom>
            </p:spPr>
          </p:pic>
        </mc:Fallback>
      </mc:AlternateContent>
    </p:spTree>
    <p:extLst>
      <p:ext uri="{BB962C8B-B14F-4D97-AF65-F5344CB8AC3E}">
        <p14:creationId xmlns:p14="http://schemas.microsoft.com/office/powerpoint/2010/main" val="421336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 y="-747463"/>
            <a:ext cx="3347865" cy="7344815"/>
          </a:xfrm>
        </p:spPr>
        <p:txBody>
          <a:bodyPr/>
          <a:lstStyle/>
          <a:p>
            <a:pPr algn="ctr"/>
            <a:r>
              <a:rPr lang="el-GR" sz="3200" dirty="0" smtClean="0"/>
              <a:t>ΙΣΤΟΛΟΓΙΚΗ ΔΙΑΒΑΘΜΙΣΗ ΚΑΚΟΗΘΕΙΑΣ</a:t>
            </a:r>
            <a:br>
              <a:rPr lang="el-GR" sz="3200" dirty="0" smtClean="0"/>
            </a:br>
            <a:r>
              <a:rPr lang="el-GR" sz="3200" dirty="0" smtClean="0"/>
              <a:t>ΑΔΕΝΟ-</a:t>
            </a:r>
            <a:br>
              <a:rPr lang="el-GR" sz="3200" dirty="0" smtClean="0"/>
            </a:br>
            <a:r>
              <a:rPr lang="el-GR" sz="3200" dirty="0" smtClean="0"/>
              <a:t>ΚΑΡΚΙΝΩΜΑΤΟΣ ΠΡΟΣΤΑΤΗ ΑΔΕΝΑ </a:t>
            </a:r>
            <a:br>
              <a:rPr lang="el-GR" sz="3200" dirty="0" smtClean="0"/>
            </a:br>
            <a:r>
              <a:rPr lang="el-GR" sz="3200" dirty="0" smtClean="0"/>
              <a:t/>
            </a:r>
            <a:br>
              <a:rPr lang="el-GR" sz="3200" dirty="0" smtClean="0"/>
            </a:br>
            <a:r>
              <a:rPr lang="el-GR" sz="3200" spc="600" dirty="0" smtClean="0"/>
              <a:t>Διάκριση</a:t>
            </a:r>
            <a:r>
              <a:rPr lang="el-GR" sz="3200" dirty="0" smtClean="0"/>
              <a:t> προτύπων 3 και 4 της </a:t>
            </a:r>
            <a:r>
              <a:rPr lang="el-GR" sz="3200" dirty="0" err="1" smtClean="0"/>
              <a:t>πενταβάθμιας</a:t>
            </a:r>
            <a:r>
              <a:rPr lang="el-GR" sz="3200" dirty="0" smtClean="0"/>
              <a:t> κλίμακας προτύπων</a:t>
            </a:r>
            <a:r>
              <a:rPr lang="en-US" sz="3200" dirty="0" smtClean="0"/>
              <a:t/>
            </a:r>
            <a:br>
              <a:rPr lang="en-US" sz="3200" dirty="0" smtClean="0"/>
            </a:br>
            <a:r>
              <a:rPr lang="el-GR" sz="3200" dirty="0" smtClean="0"/>
              <a:t>κατά </a:t>
            </a:r>
            <a:r>
              <a:rPr lang="en-US" sz="3200" dirty="0" smtClean="0"/>
              <a:t>Gleason</a:t>
            </a:r>
            <a:endParaRPr lang="el-GR" sz="3200" dirty="0" smtClean="0"/>
          </a:p>
        </p:txBody>
      </p:sp>
      <p:pic>
        <p:nvPicPr>
          <p:cNvPr id="25603" name="Picture 2" descr="C:\Users\θυμιος\Desktop\HIPON PROSTATE IMAGES - Αντίγραφο\NIKON 5o αρχείο\F172\54802 BA.JPG"/>
          <p:cNvPicPr>
            <a:picLocks noGrp="1" noChangeAspect="1" noChangeArrowheads="1"/>
          </p:cNvPicPr>
          <p:nvPr>
            <p:ph idx="1"/>
          </p:nvPr>
        </p:nvPicPr>
        <p:blipFill>
          <a:blip r:embed="rId3" cstate="print"/>
          <a:srcRect/>
          <a:stretch>
            <a:fillRect/>
          </a:stretch>
        </p:blipFill>
        <p:spPr>
          <a:xfrm>
            <a:off x="3387658" y="-819472"/>
            <a:ext cx="5576830" cy="7677472"/>
          </a:xfrm>
        </p:spPr>
      </p:pic>
      <p:sp>
        <p:nvSpPr>
          <p:cNvPr id="6" name="5 - Αστέρι 4 ακτινών"/>
          <p:cNvSpPr/>
          <p:nvPr/>
        </p:nvSpPr>
        <p:spPr>
          <a:xfrm>
            <a:off x="7164388" y="981075"/>
            <a:ext cx="576262" cy="576263"/>
          </a:xfrm>
          <a:prstGeom prst="star4">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7" name="6 - Αστέρι 4 ακτινών"/>
          <p:cNvSpPr/>
          <p:nvPr/>
        </p:nvSpPr>
        <p:spPr>
          <a:xfrm>
            <a:off x="4716016" y="4149080"/>
            <a:ext cx="576263" cy="576262"/>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8" name="7 - Αστέρι 4 ακτινών"/>
          <p:cNvSpPr/>
          <p:nvPr/>
        </p:nvSpPr>
        <p:spPr>
          <a:xfrm>
            <a:off x="6516688" y="5084763"/>
            <a:ext cx="576262" cy="576262"/>
          </a:xfrm>
          <a:prstGeom prst="star4">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9" name="Title 1"/>
          <p:cNvSpPr txBox="1">
            <a:spLocks/>
          </p:cNvSpPr>
          <p:nvPr/>
        </p:nvSpPr>
        <p:spPr>
          <a:xfrm>
            <a:off x="6500813" y="273050"/>
            <a:ext cx="2000250" cy="1162050"/>
          </a:xfrm>
          <a:prstGeom prst="rect">
            <a:avLst/>
          </a:prstGeom>
        </p:spPr>
        <p:txBody>
          <a:bodyPr anchor="b">
            <a:normAutofit/>
          </a:bodyPr>
          <a:lstStyle/>
          <a:p>
            <a:pPr fontAlgn="auto">
              <a:spcAft>
                <a:spcPts val="0"/>
              </a:spcAft>
              <a:defRPr/>
            </a:pPr>
            <a:r>
              <a:rPr lang="el-GR" sz="4000" b="1" dirty="0">
                <a:latin typeface="+mj-lt"/>
                <a:ea typeface="+mj-ea"/>
                <a:cs typeface="+mj-cs"/>
              </a:rPr>
              <a:t>3</a:t>
            </a:r>
          </a:p>
        </p:txBody>
      </p:sp>
      <p:sp>
        <p:nvSpPr>
          <p:cNvPr id="10" name="Title 1"/>
          <p:cNvSpPr txBox="1">
            <a:spLocks/>
          </p:cNvSpPr>
          <p:nvPr/>
        </p:nvSpPr>
        <p:spPr>
          <a:xfrm>
            <a:off x="4929188" y="3857625"/>
            <a:ext cx="3724275" cy="2357438"/>
          </a:xfrm>
          <a:prstGeom prst="rect">
            <a:avLst/>
          </a:prstGeom>
        </p:spPr>
        <p:txBody>
          <a:bodyPr anchor="b">
            <a:normAutofit/>
          </a:bodyPr>
          <a:lstStyle/>
          <a:p>
            <a:pPr fontAlgn="auto">
              <a:spcAft>
                <a:spcPts val="0"/>
              </a:spcAft>
              <a:defRPr/>
            </a:pPr>
            <a:r>
              <a:rPr lang="el-GR" sz="4000" b="1" dirty="0">
                <a:latin typeface="+mj-lt"/>
                <a:ea typeface="+mj-ea"/>
                <a:cs typeface="+mj-cs"/>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14356"/>
            <a:ext cx="9144000" cy="703282"/>
          </a:xfrm>
        </p:spPr>
        <p:txBody>
          <a:bodyPr>
            <a:noAutofit/>
          </a:bodyPr>
          <a:lstStyle/>
          <a:p>
            <a:r>
              <a:rPr lang="el-GR" sz="2000" dirty="0" smtClean="0"/>
              <a:t>Στο πρότυπο </a:t>
            </a:r>
            <a:r>
              <a:rPr lang="el-GR" sz="2000" b="1" dirty="0" smtClean="0">
                <a:solidFill>
                  <a:srgbClr val="FF0000"/>
                </a:solidFill>
              </a:rPr>
              <a:t>4</a:t>
            </a:r>
            <a:r>
              <a:rPr lang="el-GR" sz="2000" b="1" dirty="0" smtClean="0"/>
              <a:t>,</a:t>
            </a:r>
            <a:r>
              <a:rPr lang="el-GR" sz="2000" dirty="0" smtClean="0"/>
              <a:t> οι καρκινικοί αδένες κατά κανόνα δεν είναι πλέον μεμονωμένοι ή διακριτοί, όπως συμβαίνει στα πρότυπα 1-3. Μοιάζουν συγχωνευμένοι, ασαφώς αφοριζόμενοι  και μη διαχωριζόμενοι πλήρως από συνδετικό υπόστρωμα, με μόνο εστιακή παρουσία αυλών, ή συγκροτούν ηθμοειδείς σχηματισμούς.</a:t>
            </a:r>
            <a:br>
              <a:rPr lang="el-GR" sz="2000" dirty="0" smtClean="0"/>
            </a:br>
            <a:r>
              <a:rPr lang="el-GR" sz="2000" dirty="0" smtClean="0">
                <a:solidFill>
                  <a:schemeClr val="tx2">
                    <a:lumMod val="20000"/>
                    <a:lumOff val="80000"/>
                  </a:schemeClr>
                </a:solidFill>
              </a:rPr>
              <a:t/>
            </a:r>
            <a:br>
              <a:rPr lang="el-GR" sz="2000" dirty="0" smtClean="0">
                <a:solidFill>
                  <a:schemeClr val="tx2">
                    <a:lumMod val="20000"/>
                    <a:lumOff val="80000"/>
                  </a:schemeClr>
                </a:solidFill>
              </a:rPr>
            </a:br>
            <a:r>
              <a:rPr lang="el-GR" sz="2000" u="sng" dirty="0" smtClean="0">
                <a:solidFill>
                  <a:schemeClr val="accent6">
                    <a:lumMod val="20000"/>
                    <a:lumOff val="80000"/>
                  </a:schemeClr>
                </a:solidFill>
                <a:effectLst>
                  <a:outerShdw blurRad="38100" dist="38100" dir="2700000" algn="tl">
                    <a:srgbClr val="000000">
                      <a:alpha val="43137"/>
                    </a:srgbClr>
                  </a:outerShdw>
                </a:effectLst>
              </a:rPr>
              <a:t> </a:t>
            </a:r>
            <a:r>
              <a:rPr lang="el-GR" sz="2000" dirty="0" smtClean="0">
                <a:solidFill>
                  <a:schemeClr val="tx2">
                    <a:lumMod val="20000"/>
                    <a:lumOff val="80000"/>
                  </a:schemeClr>
                </a:solidFill>
              </a:rPr>
              <a:t/>
            </a:r>
            <a:br>
              <a:rPr lang="el-GR" sz="2000" dirty="0" smtClean="0">
                <a:solidFill>
                  <a:schemeClr val="tx2">
                    <a:lumMod val="20000"/>
                    <a:lumOff val="80000"/>
                  </a:schemeClr>
                </a:solidFill>
              </a:rPr>
            </a:br>
            <a:endParaRPr lang="el-GR" sz="2000" dirty="0">
              <a:solidFill>
                <a:schemeClr val="tx2">
                  <a:lumMod val="20000"/>
                  <a:lumOff val="80000"/>
                </a:schemeClr>
              </a:solidFill>
            </a:endParaRPr>
          </a:p>
        </p:txBody>
      </p:sp>
      <p:pic>
        <p:nvPicPr>
          <p:cNvPr id="4" name="Content Placeholder 3" descr="p22g4a"/>
          <p:cNvPicPr>
            <a:picLocks noGrp="1" noChangeAspect="1" noChangeArrowheads="1"/>
          </p:cNvPicPr>
          <p:nvPr>
            <p:ph idx="1"/>
          </p:nvPr>
        </p:nvPicPr>
        <p:blipFill>
          <a:blip r:embed="rId2" cstate="print"/>
          <a:srcRect/>
          <a:stretch>
            <a:fillRect/>
          </a:stretch>
        </p:blipFill>
        <p:spPr bwMode="auto">
          <a:xfrm>
            <a:off x="928662" y="1285860"/>
            <a:ext cx="7358114" cy="5224261"/>
          </a:xfrm>
          <a:prstGeom prst="rect">
            <a:avLst/>
          </a:prstGeom>
          <a:noFill/>
          <a:ln w="9525">
            <a:noFill/>
            <a:miter lim="800000"/>
            <a:headEnd/>
            <a:tailEnd/>
          </a:ln>
        </p:spPr>
      </p:pic>
      <p:sp>
        <p:nvSpPr>
          <p:cNvPr id="6" name="5 - Ορθογώνιο"/>
          <p:cNvSpPr/>
          <p:nvPr/>
        </p:nvSpPr>
        <p:spPr>
          <a:xfrm>
            <a:off x="0" y="6429396"/>
            <a:ext cx="9144000" cy="400110"/>
          </a:xfrm>
          <a:prstGeom prst="rect">
            <a:avLst/>
          </a:prstGeom>
        </p:spPr>
        <p:txBody>
          <a:bodyPr wrap="square">
            <a:spAutoFit/>
          </a:bodyPr>
          <a:lstStyle/>
          <a:p>
            <a:pPr algn="ctr"/>
            <a:r>
              <a:rPr lang="el-GR" sz="2000" b="1" u="sng" spc="600" dirty="0" smtClean="0">
                <a:effectLst>
                  <a:outerShdw blurRad="38100" dist="38100" dir="2700000" algn="tl">
                    <a:srgbClr val="000000">
                      <a:alpha val="43137"/>
                    </a:srgbClr>
                  </a:outerShdw>
                </a:effectLst>
              </a:rPr>
              <a:t>Αθροιστικός βαθμός κακοήθειας  </a:t>
            </a:r>
            <a:r>
              <a:rPr lang="el-GR" sz="2000" b="1" u="sng" spc="600" dirty="0" smtClean="0">
                <a:solidFill>
                  <a:srgbClr val="FF0000"/>
                </a:solidFill>
                <a:effectLst>
                  <a:outerShdw blurRad="38100" dist="38100" dir="2700000" algn="tl">
                    <a:srgbClr val="000000">
                      <a:alpha val="43137"/>
                    </a:srgbClr>
                  </a:outerShdw>
                </a:effectLst>
              </a:rPr>
              <a:t>4</a:t>
            </a:r>
            <a:r>
              <a:rPr lang="el-GR" sz="2000" b="1" u="sng" spc="600" dirty="0" smtClean="0">
                <a:effectLst>
                  <a:outerShdw blurRad="38100" dist="38100" dir="2700000" algn="tl">
                    <a:srgbClr val="000000">
                      <a:alpha val="43137"/>
                    </a:srgbClr>
                  </a:outerShdw>
                </a:effectLst>
              </a:rPr>
              <a:t>+</a:t>
            </a:r>
            <a:r>
              <a:rPr lang="el-GR" sz="2000" b="1" u="sng" spc="600" dirty="0" smtClean="0"/>
              <a:t>3</a:t>
            </a:r>
            <a:r>
              <a:rPr lang="el-GR" sz="2000" b="1" u="sng" spc="600" dirty="0" smtClean="0">
                <a:effectLst>
                  <a:outerShdw blurRad="38100" dist="38100" dir="2700000" algn="tl">
                    <a:srgbClr val="000000">
                      <a:alpha val="43137"/>
                    </a:srgbClr>
                  </a:outerShdw>
                </a:effectLst>
              </a:rPr>
              <a:t>=7 </a:t>
            </a:r>
            <a:endParaRPr lang="el-GR" sz="2000" b="1" spc="600" dirty="0"/>
          </a:p>
        </p:txBody>
      </p:sp>
      <mc:AlternateContent xmlns:mc="http://schemas.openxmlformats.org/markup-compatibility/2006" xmlns:p14="http://schemas.microsoft.com/office/powerpoint/2010/main">
        <mc:Choice Requires="p14">
          <p:contentPart p14:bwMode="auto" r:id="rId3">
            <p14:nvContentPartPr>
              <p14:cNvPr id="22530" name="Ink 2"/>
              <p14:cNvContentPartPr>
                <a14:cpLocks xmlns:a14="http://schemas.microsoft.com/office/drawing/2010/main" noRot="1" noChangeAspect="1" noEditPoints="1" noChangeArrowheads="1" noChangeShapeType="1"/>
              </p14:cNvContentPartPr>
              <p14:nvPr/>
            </p14:nvContentPartPr>
            <p14:xfrm>
              <a:off x="3276600" y="3860800"/>
              <a:ext cx="950913" cy="736600"/>
            </p14:xfrm>
          </p:contentPart>
        </mc:Choice>
        <mc:Fallback xmlns="">
          <p:pic>
            <p:nvPicPr>
              <p:cNvPr id="22530" name="Ink 2"/>
              <p:cNvPicPr>
                <a:picLocks noRot="1" noChangeAspect="1" noEditPoints="1" noChangeArrowheads="1" noChangeShapeType="1"/>
              </p:cNvPicPr>
              <p:nvPr/>
            </p:nvPicPr>
            <p:blipFill>
              <a:blip r:embed="rId4" cstate="print"/>
              <a:stretch>
                <a:fillRect/>
              </a:stretch>
            </p:blipFill>
            <p:spPr>
              <a:xfrm>
                <a:off x="3267242" y="3851444"/>
                <a:ext cx="969629" cy="75531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2531" name="Ink 3"/>
              <p14:cNvContentPartPr>
                <a14:cpLocks xmlns:a14="http://schemas.microsoft.com/office/drawing/2010/main" noRot="1" noChangeAspect="1" noEditPoints="1" noChangeArrowheads="1" noChangeShapeType="1"/>
              </p14:cNvContentPartPr>
              <p14:nvPr/>
            </p14:nvContentPartPr>
            <p14:xfrm>
              <a:off x="4211638" y="1484313"/>
              <a:ext cx="736600" cy="463550"/>
            </p14:xfrm>
          </p:contentPart>
        </mc:Choice>
        <mc:Fallback xmlns="">
          <p:pic>
            <p:nvPicPr>
              <p:cNvPr id="22531" name="Ink 3"/>
              <p:cNvPicPr>
                <a:picLocks noRot="1" noChangeAspect="1" noEditPoints="1" noChangeArrowheads="1" noChangeShapeType="1"/>
              </p:cNvPicPr>
              <p:nvPr/>
            </p:nvPicPr>
            <p:blipFill>
              <a:blip r:embed="rId6" cstate="print"/>
              <a:stretch>
                <a:fillRect/>
              </a:stretch>
            </p:blipFill>
            <p:spPr>
              <a:xfrm>
                <a:off x="4202277" y="1474956"/>
                <a:ext cx="755321" cy="48226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532" name="Ink 4"/>
              <p14:cNvContentPartPr>
                <a14:cpLocks xmlns:a14="http://schemas.microsoft.com/office/drawing/2010/main" noRot="1" noChangeAspect="1" noEditPoints="1" noChangeArrowheads="1" noChangeShapeType="1"/>
              </p14:cNvContentPartPr>
              <p14:nvPr/>
            </p14:nvContentPartPr>
            <p14:xfrm>
              <a:off x="2800350" y="2043113"/>
              <a:ext cx="1008063" cy="971550"/>
            </p14:xfrm>
          </p:contentPart>
        </mc:Choice>
        <mc:Fallback xmlns="">
          <p:pic>
            <p:nvPicPr>
              <p:cNvPr id="22532" name="Ink 4"/>
              <p:cNvPicPr>
                <a:picLocks noRot="1" noChangeAspect="1" noEditPoints="1" noChangeArrowheads="1" noChangeShapeType="1"/>
              </p:cNvPicPr>
              <p:nvPr/>
            </p:nvPicPr>
            <p:blipFill>
              <a:blip r:embed="rId8" cstate="print"/>
              <a:stretch>
                <a:fillRect/>
              </a:stretch>
            </p:blipFill>
            <p:spPr>
              <a:xfrm>
                <a:off x="2790989" y="2033754"/>
                <a:ext cx="1026784" cy="99026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533" name="Ink 5"/>
              <p14:cNvContentPartPr>
                <a14:cpLocks xmlns:a14="http://schemas.microsoft.com/office/drawing/2010/main" noRot="1" noChangeAspect="1" noEditPoints="1" noChangeArrowheads="1" noChangeShapeType="1"/>
              </p14:cNvContentPartPr>
              <p14:nvPr/>
            </p14:nvContentPartPr>
            <p14:xfrm>
              <a:off x="198291450" y="129535238"/>
              <a:ext cx="0" cy="0"/>
            </p14:xfrm>
          </p:contentPart>
        </mc:Choice>
        <mc:Fallback xmlns="">
          <p:pic>
            <p:nvPicPr>
              <p:cNvPr id="22533" name="Ink 5"/>
              <p:cNvPicPr>
                <a:picLocks noRot="1" noChangeAspect="1" noEditPoints="1" noChangeArrowheads="1" noChangeShapeType="1"/>
              </p:cNvPicPr>
              <p:nvPr/>
            </p:nvPicPr>
            <p:blipFill>
              <a:blip r:embed="rId10"/>
              <a:stretch>
                <a:fillRect/>
              </a:stretch>
            </p:blipFill>
            <p:spPr>
              <a:xfrm>
                <a:off x="198291450" y="129535238"/>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2534" name="Ink 6"/>
              <p14:cNvContentPartPr>
                <a14:cpLocks xmlns:a14="http://schemas.microsoft.com/office/drawing/2010/main" noRot="1" noChangeAspect="1" noEditPoints="1" noChangeArrowheads="1" noChangeShapeType="1"/>
              </p14:cNvContentPartPr>
              <p14:nvPr/>
            </p14:nvContentPartPr>
            <p14:xfrm>
              <a:off x="5572125" y="3600450"/>
              <a:ext cx="879475" cy="1443038"/>
            </p14:xfrm>
          </p:contentPart>
        </mc:Choice>
        <mc:Fallback xmlns="">
          <p:pic>
            <p:nvPicPr>
              <p:cNvPr id="22534" name="Ink 6"/>
              <p:cNvPicPr>
                <a:picLocks noRot="1" noChangeAspect="1" noEditPoints="1" noChangeArrowheads="1" noChangeShapeType="1"/>
              </p:cNvPicPr>
              <p:nvPr/>
            </p:nvPicPr>
            <p:blipFill>
              <a:blip r:embed="rId12" cstate="print"/>
              <a:stretch>
                <a:fillRect/>
              </a:stretch>
            </p:blipFill>
            <p:spPr>
              <a:xfrm>
                <a:off x="5562765" y="3591089"/>
                <a:ext cx="898195" cy="1461760"/>
              </a:xfrm>
              <a:prstGeom prst="rect">
                <a:avLst/>
              </a:prstGeom>
            </p:spPr>
          </p:pic>
        </mc:Fallback>
      </mc:AlternateContent>
    </p:spTree>
    <p:extLst>
      <p:ext uri="{BB962C8B-B14F-4D97-AF65-F5344CB8AC3E}">
        <p14:creationId xmlns:p14="http://schemas.microsoft.com/office/powerpoint/2010/main" val="470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531"/>
                                        </p:tgtEl>
                                        <p:attrNameLst>
                                          <p:attrName>style.visibility</p:attrName>
                                        </p:attrNameLst>
                                      </p:cBhvr>
                                      <p:to>
                                        <p:strVal val="visible"/>
                                      </p:to>
                                    </p:set>
                                    <p:animEffect transition="in" filter="wipe(down)">
                                      <p:cBhvr>
                                        <p:cTn id="12" dur="500"/>
                                        <p:tgtEl>
                                          <p:spTgt spid="22531"/>
                                        </p:tgtEl>
                                      </p:cBhvr>
                                    </p:animEffect>
                                  </p:childTnLst>
                                </p:cTn>
                              </p:par>
                              <p:par>
                                <p:cTn id="13" presetID="22" presetClass="entr" presetSubtype="4" fill="hold" nodeType="withEffect">
                                  <p:stCondLst>
                                    <p:cond delay="0"/>
                                  </p:stCondLst>
                                  <p:childTnLst>
                                    <p:set>
                                      <p:cBhvr>
                                        <p:cTn id="14" dur="1" fill="hold">
                                          <p:stCondLst>
                                            <p:cond delay="0"/>
                                          </p:stCondLst>
                                        </p:cTn>
                                        <p:tgtEl>
                                          <p:spTgt spid="22530"/>
                                        </p:tgtEl>
                                        <p:attrNameLst>
                                          <p:attrName>style.visibility</p:attrName>
                                        </p:attrNameLst>
                                      </p:cBhvr>
                                      <p:to>
                                        <p:strVal val="visible"/>
                                      </p:to>
                                    </p:set>
                                    <p:animEffect transition="in" filter="wipe(down)">
                                      <p:cBhvr>
                                        <p:cTn id="15" dur="500"/>
                                        <p:tgtEl>
                                          <p:spTgt spid="2253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916832"/>
          </a:xfrm>
        </p:spPr>
        <p:txBody>
          <a:bodyPr>
            <a:noAutofit/>
          </a:bodyPr>
          <a:lstStyle/>
          <a:p>
            <a:r>
              <a:rPr lang="en-US" sz="1600" dirty="0" smtClean="0"/>
              <a:t/>
            </a:r>
            <a:br>
              <a:rPr lang="en-US" sz="1600" dirty="0" smtClean="0"/>
            </a:br>
            <a:r>
              <a:rPr lang="el-GR" sz="2000" dirty="0" smtClean="0"/>
              <a:t>Οι τέσσερεις </a:t>
            </a:r>
            <a:r>
              <a:rPr lang="el-GR" sz="2000" u="sng" spc="300" dirty="0" smtClean="0"/>
              <a:t>βασικές</a:t>
            </a:r>
            <a:r>
              <a:rPr lang="el-GR" sz="2000" dirty="0" smtClean="0"/>
              <a:t> </a:t>
            </a:r>
            <a:r>
              <a:rPr lang="el-GR" sz="2000" b="1" dirty="0" smtClean="0"/>
              <a:t>ιστολογικές ποικιλίες καρκινικού ιστού</a:t>
            </a:r>
            <a:r>
              <a:rPr lang="el-GR" sz="2000" dirty="0" smtClean="0"/>
              <a:t> στο πρότυπο </a:t>
            </a:r>
            <a:r>
              <a:rPr lang="el-GR" sz="2000" b="1" dirty="0" smtClean="0"/>
              <a:t>4</a:t>
            </a:r>
            <a:r>
              <a:rPr lang="el-GR" sz="2000" dirty="0" smtClean="0"/>
              <a:t>.</a:t>
            </a:r>
            <a:r>
              <a:rPr lang="en-US" sz="2000" dirty="0" smtClean="0"/>
              <a:t/>
            </a:r>
            <a:br>
              <a:rPr lang="en-US" sz="2000" dirty="0" smtClean="0"/>
            </a:br>
            <a:r>
              <a:rPr lang="el-GR" sz="2000" dirty="0" smtClean="0"/>
              <a:t> Α.  </a:t>
            </a:r>
            <a:r>
              <a:rPr lang="el-GR" sz="2000" b="1" spc="600" dirty="0" smtClean="0">
                <a:effectLst>
                  <a:outerShdw blurRad="38100" dist="38100" dir="2700000" algn="tl">
                    <a:srgbClr val="000000">
                      <a:alpha val="43137"/>
                    </a:srgbClr>
                  </a:outerShdw>
                </a:effectLst>
              </a:rPr>
              <a:t>Ηθμοειδείς</a:t>
            </a:r>
            <a:r>
              <a:rPr lang="el-GR" sz="2000" dirty="0" smtClean="0">
                <a:effectLst>
                  <a:outerShdw blurRad="38100" dist="38100" dir="2700000" algn="tl">
                    <a:srgbClr val="000000">
                      <a:alpha val="43137"/>
                    </a:srgbClr>
                  </a:outerShdw>
                </a:effectLst>
              </a:rPr>
              <a:t> αδένες</a:t>
            </a:r>
            <a:r>
              <a:rPr lang="el-GR" sz="2000" dirty="0" smtClean="0"/>
              <a:t>. Λόγω της επιθετικότητάς τους χρήζουν </a:t>
            </a:r>
            <a:r>
              <a:rPr lang="el-GR" sz="2000" b="1" spc="600" dirty="0" smtClean="0">
                <a:effectLst>
                  <a:outerShdw blurRad="38100" dist="38100" dir="2700000" algn="tl">
                    <a:srgbClr val="000000">
                      <a:alpha val="43137"/>
                    </a:srgbClr>
                  </a:outerShdw>
                </a:effectLst>
              </a:rPr>
              <a:t>ιδιαίτερης μνείας</a:t>
            </a:r>
            <a:r>
              <a:rPr lang="el-GR" sz="2000" dirty="0" smtClean="0"/>
              <a:t>, όταν απαντώνται στο πλαίσιο του προτύπου 4. </a:t>
            </a:r>
            <a:r>
              <a:rPr lang="en-US" sz="2000" dirty="0" smtClean="0"/>
              <a:t/>
            </a:r>
            <a:br>
              <a:rPr lang="en-US" sz="2000" dirty="0" smtClean="0"/>
            </a:br>
            <a:r>
              <a:rPr lang="el-GR" sz="2000" dirty="0" smtClean="0"/>
              <a:t>Β. </a:t>
            </a:r>
            <a:r>
              <a:rPr lang="el-GR" sz="2000" dirty="0" smtClean="0">
                <a:effectLst>
                  <a:outerShdw blurRad="38100" dist="38100" dir="2700000" algn="tl">
                    <a:srgbClr val="000000">
                      <a:alpha val="43137"/>
                    </a:srgbClr>
                  </a:outerShdw>
                </a:effectLst>
              </a:rPr>
              <a:t>Συγχωνευμένοι αδένες </a:t>
            </a:r>
            <a:r>
              <a:rPr lang="en-US" sz="2000" dirty="0" smtClean="0">
                <a:effectLst>
                  <a:outerShdw blurRad="38100" dist="38100" dir="2700000" algn="tl">
                    <a:srgbClr val="000000">
                      <a:alpha val="43137"/>
                    </a:srgbClr>
                  </a:outerShdw>
                </a:effectLst>
              </a:rPr>
              <a:t> </a:t>
            </a:r>
            <a:r>
              <a:rPr lang="en-US" sz="2000" dirty="0" smtClean="0"/>
              <a:t>C. </a:t>
            </a:r>
            <a:r>
              <a:rPr lang="el-GR" sz="2000" dirty="0" smtClean="0"/>
              <a:t> </a:t>
            </a:r>
            <a:r>
              <a:rPr lang="el-GR" sz="2000" dirty="0" smtClean="0">
                <a:effectLst>
                  <a:outerShdw blurRad="38100" dist="38100" dir="2700000" algn="tl">
                    <a:srgbClr val="000000">
                      <a:alpha val="43137"/>
                    </a:srgbClr>
                  </a:outerShdw>
                </a:effectLst>
              </a:rPr>
              <a:t>Κακοσχηματισμένοι (ατελείς) αδένες </a:t>
            </a:r>
            <a:r>
              <a:rPr lang="en-US" sz="2000" dirty="0" smtClean="0"/>
              <a:t/>
            </a:r>
            <a:br>
              <a:rPr lang="en-US" sz="2000" dirty="0" smtClean="0"/>
            </a:br>
            <a:r>
              <a:rPr lang="el-GR" sz="2000" dirty="0" smtClean="0"/>
              <a:t> </a:t>
            </a:r>
            <a:r>
              <a:rPr lang="en-US" sz="2000" dirty="0" smtClean="0"/>
              <a:t>D. </a:t>
            </a:r>
            <a:r>
              <a:rPr lang="el-GR" sz="2000" dirty="0" smtClean="0"/>
              <a:t> </a:t>
            </a:r>
            <a:r>
              <a:rPr lang="el-GR" sz="2000" dirty="0" err="1" smtClean="0">
                <a:effectLst>
                  <a:outerShdw blurRad="38100" dist="38100" dir="2700000" algn="tl">
                    <a:srgbClr val="000000">
                      <a:alpha val="43137"/>
                    </a:srgbClr>
                  </a:outerShdw>
                </a:effectLst>
              </a:rPr>
              <a:t>Σπειραματοειδείς</a:t>
            </a:r>
            <a:r>
              <a:rPr lang="el-GR" sz="2000" dirty="0" smtClean="0">
                <a:effectLst>
                  <a:outerShdw blurRad="38100" dist="38100" dir="2700000" algn="tl">
                    <a:srgbClr val="000000">
                      <a:alpha val="43137"/>
                    </a:srgbClr>
                  </a:outerShdw>
                </a:effectLst>
              </a:rPr>
              <a:t> (αδενικές) δομές. </a:t>
            </a:r>
            <a:r>
              <a:rPr lang="en-US" sz="2000" dirty="0" smtClean="0"/>
              <a:t>[</a:t>
            </a:r>
            <a:r>
              <a:rPr lang="el-GR" sz="2000" dirty="0" smtClean="0"/>
              <a:t>Α-Η,  Χ100, (</a:t>
            </a:r>
            <a:r>
              <a:rPr lang="en-US" sz="2000" dirty="0" smtClean="0"/>
              <a:t>A&amp;D), X200(B) &amp; X400(C)].</a:t>
            </a:r>
            <a:r>
              <a:rPr lang="en-US" sz="1600" dirty="0" smtClean="0"/>
              <a:t/>
            </a:r>
            <a:br>
              <a:rPr lang="en-US" sz="1600" dirty="0" smtClean="0"/>
            </a:br>
            <a:r>
              <a:rPr lang="en-US" sz="1600" dirty="0" err="1" smtClean="0"/>
              <a:t>Paner</a:t>
            </a:r>
            <a:r>
              <a:rPr lang="en-US" sz="1600" dirty="0" smtClean="0"/>
              <a:t> GP </a:t>
            </a:r>
            <a:r>
              <a:rPr lang="el-GR" sz="1600" dirty="0" smtClean="0"/>
              <a:t>και συν.</a:t>
            </a:r>
            <a:r>
              <a:rPr lang="en-US" sz="1600" dirty="0" smtClean="0"/>
              <a:t> </a:t>
            </a:r>
            <a:r>
              <a:rPr lang="el-GR" sz="1600" dirty="0" smtClean="0"/>
              <a:t> </a:t>
            </a:r>
            <a:r>
              <a:rPr lang="en-US" sz="1600" dirty="0" smtClean="0"/>
              <a:t>Arch </a:t>
            </a:r>
            <a:r>
              <a:rPr lang="en-US" sz="1600" dirty="0" err="1" smtClean="0"/>
              <a:t>Pathol</a:t>
            </a:r>
            <a:r>
              <a:rPr lang="en-US" sz="1600" dirty="0" smtClean="0"/>
              <a:t> Lab Med 2019;143:550-64.</a:t>
            </a:r>
            <a:r>
              <a:rPr lang="en-US" sz="2000" dirty="0" smtClean="0"/>
              <a:t/>
            </a:r>
            <a:br>
              <a:rPr lang="en-US" sz="2000" dirty="0" smtClean="0"/>
            </a:br>
            <a:endParaRPr lang="el-GR" sz="2000" dirty="0"/>
          </a:p>
        </p:txBody>
      </p:sp>
      <p:pic>
        <p:nvPicPr>
          <p:cNvPr id="26626" name="Picture 2" descr="C:\Users\User\Desktop\Four-basic-architectural-patterns-of-Gleason-pattern-4-A-Cribriform-glands-B-Fused.png"/>
          <p:cNvPicPr>
            <a:picLocks noChangeAspect="1" noChangeArrowheads="1"/>
          </p:cNvPicPr>
          <p:nvPr/>
        </p:nvPicPr>
        <p:blipFill>
          <a:blip r:embed="rId2" cstate="print"/>
          <a:srcRect/>
          <a:stretch>
            <a:fillRect/>
          </a:stretch>
        </p:blipFill>
        <p:spPr bwMode="auto">
          <a:xfrm>
            <a:off x="1475656" y="1988840"/>
            <a:ext cx="6280373" cy="4721363"/>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1143000"/>
          </a:xfrm>
        </p:spPr>
        <p:txBody>
          <a:bodyPr>
            <a:noAutofit/>
          </a:bodyPr>
          <a:lstStyle/>
          <a:p>
            <a:r>
              <a:rPr lang="el-GR" sz="3200" spc="300" dirty="0" err="1" smtClean="0">
                <a:effectLst>
                  <a:outerShdw blurRad="38100" dist="38100" dir="2700000" algn="tl">
                    <a:srgbClr val="000000">
                      <a:alpha val="43137"/>
                    </a:srgbClr>
                  </a:outerShdw>
                </a:effectLst>
              </a:rPr>
              <a:t>Θηλώδες</a:t>
            </a:r>
            <a:r>
              <a:rPr lang="el-GR" sz="3200" dirty="0" smtClean="0">
                <a:effectLst>
                  <a:outerShdw blurRad="38100" dist="38100" dir="2700000" algn="tl">
                    <a:srgbClr val="000000">
                      <a:alpha val="43137"/>
                    </a:srgbClr>
                  </a:outerShdw>
                </a:effectLst>
              </a:rPr>
              <a:t>  πρότυπο 4 με </a:t>
            </a:r>
            <a:r>
              <a:rPr lang="el-GR" sz="3200" dirty="0" err="1" smtClean="0">
                <a:effectLst>
                  <a:outerShdw blurRad="38100" dist="38100" dir="2700000" algn="tl">
                    <a:srgbClr val="000000">
                      <a:alpha val="43137"/>
                    </a:srgbClr>
                  </a:outerShdw>
                </a:effectLst>
              </a:rPr>
              <a:t>στρωματικούς</a:t>
            </a:r>
            <a:r>
              <a:rPr lang="el-GR" sz="3200" dirty="0" smtClean="0">
                <a:effectLst>
                  <a:outerShdw blurRad="38100" dist="38100" dir="2700000" algn="tl">
                    <a:srgbClr val="000000">
                      <a:alpha val="43137"/>
                    </a:srgbClr>
                  </a:outerShdw>
                </a:effectLst>
              </a:rPr>
              <a:t> άξονες (σχετικά ασυνήθης ποικιλία).</a:t>
            </a:r>
            <a:endParaRPr lang="el-GR" sz="3200" dirty="0">
              <a:effectLst>
                <a:outerShdw blurRad="38100" dist="38100" dir="2700000" algn="tl">
                  <a:srgbClr val="000000">
                    <a:alpha val="43137"/>
                  </a:srgbClr>
                </a:outerShdw>
              </a:effectLst>
            </a:endParaRPr>
          </a:p>
        </p:txBody>
      </p:sp>
      <p:pic>
        <p:nvPicPr>
          <p:cNvPr id="196610" name="Picture 2" descr="C:\Users\KAV-AGRO\Desktop\prostategleasonfig5.jpg"/>
          <p:cNvPicPr>
            <a:picLocks noChangeAspect="1" noChangeArrowheads="1"/>
          </p:cNvPicPr>
          <p:nvPr/>
        </p:nvPicPr>
        <p:blipFill>
          <a:blip r:embed="rId2" cstate="print"/>
          <a:srcRect/>
          <a:stretch>
            <a:fillRect/>
          </a:stretch>
        </p:blipFill>
        <p:spPr bwMode="auto">
          <a:xfrm>
            <a:off x="1403648" y="1628800"/>
            <a:ext cx="6690320" cy="5034466"/>
          </a:xfrm>
          <a:prstGeom prst="rect">
            <a:avLst/>
          </a:prstGeom>
          <a:noFill/>
        </p:spPr>
      </p:pic>
    </p:spTree>
    <p:extLst>
      <p:ext uri="{BB962C8B-B14F-4D97-AF65-F5344CB8AC3E}">
        <p14:creationId xmlns:p14="http://schemas.microsoft.com/office/powerpoint/2010/main" val="37780283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00808"/>
          </a:xfrm>
        </p:spPr>
        <p:txBody>
          <a:bodyPr>
            <a:normAutofit fontScale="90000"/>
          </a:bodyPr>
          <a:lstStyle/>
          <a:p>
            <a:pPr algn="ctr"/>
            <a:r>
              <a:rPr lang="el-GR" sz="3100" dirty="0" smtClean="0">
                <a:solidFill>
                  <a:schemeClr val="bg2">
                    <a:lumMod val="10000"/>
                  </a:schemeClr>
                </a:solidFill>
                <a:latin typeface="+mn-lt"/>
              </a:rPr>
              <a:t>Μεγάλοι αδένες με επιθήλιο της μορφής των </a:t>
            </a:r>
            <a:r>
              <a:rPr lang="el-GR" sz="3100" dirty="0" smtClean="0">
                <a:solidFill>
                  <a:schemeClr val="bg2">
                    <a:lumMod val="10000"/>
                  </a:schemeClr>
                </a:solidFill>
                <a:effectLst>
                  <a:outerShdw blurRad="38100" dist="38100" dir="2700000" algn="tl">
                    <a:srgbClr val="000000">
                      <a:alpha val="43137"/>
                    </a:srgbClr>
                  </a:outerShdw>
                </a:effectLst>
                <a:latin typeface="+mn-lt"/>
              </a:rPr>
              <a:t>πόρων</a:t>
            </a:r>
            <a:r>
              <a:rPr lang="en-US" dirty="0" smtClean="0">
                <a:solidFill>
                  <a:schemeClr val="tx2">
                    <a:lumMod val="75000"/>
                  </a:schemeClr>
                </a:solidFill>
                <a:latin typeface="+mn-lt"/>
              </a:rPr>
              <a:t/>
            </a:r>
            <a:br>
              <a:rPr lang="en-US" dirty="0" smtClean="0">
                <a:solidFill>
                  <a:schemeClr val="tx2">
                    <a:lumMod val="75000"/>
                  </a:schemeClr>
                </a:solidFill>
                <a:latin typeface="+mn-lt"/>
              </a:rPr>
            </a:br>
            <a:r>
              <a:rPr lang="el-GR" sz="1600" dirty="0" smtClean="0">
                <a:latin typeface="+mn-lt"/>
              </a:rPr>
              <a:t>Επιβάλλεται προσεκτική μελέτη της αρχιτεκτονικής, ώστε να ξεχωρίσουμε τη σχετικά απλή αρχιτεκτονική του δίκην </a:t>
            </a:r>
            <a:r>
              <a:rPr lang="en-US" sz="1600" dirty="0" smtClean="0">
                <a:latin typeface="+mn-lt"/>
              </a:rPr>
              <a:t>PIN</a:t>
            </a:r>
            <a:r>
              <a:rPr lang="el-GR" sz="1600" dirty="0" smtClean="0">
                <a:latin typeface="+mn-lt"/>
              </a:rPr>
              <a:t>  καρκινώματος (με </a:t>
            </a:r>
            <a:r>
              <a:rPr lang="el-GR" sz="1600" dirty="0" err="1" smtClean="0">
                <a:latin typeface="+mn-lt"/>
              </a:rPr>
              <a:t>στοιβαδοποιούμενους</a:t>
            </a:r>
            <a:r>
              <a:rPr lang="el-GR" sz="1600" dirty="0" smtClean="0">
                <a:latin typeface="+mn-lt"/>
              </a:rPr>
              <a:t>, εδώ επιμηκυμένους πυρήνες, λόγω της </a:t>
            </a:r>
            <a:r>
              <a:rPr lang="el-GR" sz="1600" dirty="0" err="1" smtClean="0">
                <a:latin typeface="+mn-lt"/>
              </a:rPr>
              <a:t>πορογενούς</a:t>
            </a:r>
            <a:r>
              <a:rPr lang="el-GR" sz="1600" dirty="0" smtClean="0">
                <a:latin typeface="+mn-lt"/>
              </a:rPr>
              <a:t> προέλευσής τους), </a:t>
            </a:r>
            <a:r>
              <a:rPr lang="el-GR" sz="1600" dirty="0" smtClean="0">
                <a:latin typeface="+mn-lt"/>
              </a:rPr>
              <a:t>αθροιστικού βαθμού κακοήθειας κατά </a:t>
            </a:r>
            <a:r>
              <a:rPr lang="en-US" sz="1600" dirty="0" smtClean="0">
                <a:latin typeface="+mn-lt"/>
              </a:rPr>
              <a:t>Gleason </a:t>
            </a:r>
            <a:r>
              <a:rPr lang="el-GR" sz="1600" b="1" dirty="0" smtClean="0">
                <a:latin typeface="+mn-lt"/>
              </a:rPr>
              <a:t>6</a:t>
            </a:r>
            <a:r>
              <a:rPr lang="el-GR" sz="1600" dirty="0" smtClean="0">
                <a:latin typeface="+mn-lt"/>
              </a:rPr>
              <a:t> (3+3) (αρ. εικ.)  το οποίο συμπεριφέρεται σαν το αντιστοίχου βαθμού κακοήθειας κυψελιδικό </a:t>
            </a:r>
            <a:r>
              <a:rPr lang="el-GR" sz="1600" dirty="0" err="1" smtClean="0">
                <a:latin typeface="+mn-lt"/>
              </a:rPr>
              <a:t>αδενοκαρκίνωμα</a:t>
            </a:r>
            <a:r>
              <a:rPr lang="el-GR" sz="1600" dirty="0" smtClean="0">
                <a:latin typeface="+mn-lt"/>
              </a:rPr>
              <a:t>, από την πιο σύνθετη </a:t>
            </a:r>
            <a:r>
              <a:rPr lang="el-GR" sz="1600" b="1" i="1" u="sng" dirty="0" smtClean="0">
                <a:latin typeface="+mn-lt"/>
              </a:rPr>
              <a:t>γνήσια</a:t>
            </a:r>
            <a:r>
              <a:rPr lang="el-GR" sz="1600" dirty="0" smtClean="0">
                <a:latin typeface="+mn-lt"/>
              </a:rPr>
              <a:t> </a:t>
            </a:r>
            <a:r>
              <a:rPr lang="el-GR" sz="1600" dirty="0" err="1" smtClean="0">
                <a:latin typeface="+mn-lt"/>
              </a:rPr>
              <a:t>θηλώδη</a:t>
            </a:r>
            <a:r>
              <a:rPr lang="el-GR" sz="1600" dirty="0" smtClean="0">
                <a:latin typeface="+mn-lt"/>
              </a:rPr>
              <a:t> αρχιτεκτονική του επιθετικού κλασικού </a:t>
            </a:r>
            <a:r>
              <a:rPr lang="el-GR" sz="1600" dirty="0" err="1" smtClean="0">
                <a:latin typeface="+mn-lt"/>
              </a:rPr>
              <a:t>πορογενούς</a:t>
            </a:r>
            <a:r>
              <a:rPr lang="el-GR" sz="1600" dirty="0" smtClean="0">
                <a:latin typeface="+mn-lt"/>
              </a:rPr>
              <a:t> </a:t>
            </a:r>
            <a:r>
              <a:rPr lang="el-GR" sz="1600" dirty="0" err="1" smtClean="0">
                <a:latin typeface="+mn-lt"/>
              </a:rPr>
              <a:t>αδενοκαρκινώματος</a:t>
            </a:r>
            <a:r>
              <a:rPr lang="el-GR" sz="1600" dirty="0" smtClean="0">
                <a:latin typeface="+mn-lt"/>
              </a:rPr>
              <a:t>, αθροιστικού βαθμού κακοήθειας κατά </a:t>
            </a:r>
            <a:r>
              <a:rPr lang="en-US" sz="1600" dirty="0" smtClean="0">
                <a:latin typeface="+mn-lt"/>
              </a:rPr>
              <a:t>Gleason </a:t>
            </a:r>
            <a:r>
              <a:rPr lang="el-GR" sz="1600" b="1" dirty="0" smtClean="0">
                <a:latin typeface="+mn-lt"/>
              </a:rPr>
              <a:t>8</a:t>
            </a:r>
            <a:r>
              <a:rPr lang="el-GR" sz="1600" dirty="0" smtClean="0">
                <a:latin typeface="+mn-lt"/>
              </a:rPr>
              <a:t> (4+4) (δεξιά </a:t>
            </a:r>
            <a:r>
              <a:rPr lang="el-GR" sz="1600" dirty="0" err="1" smtClean="0">
                <a:latin typeface="+mn-lt"/>
              </a:rPr>
              <a:t>εικ</a:t>
            </a:r>
            <a:r>
              <a:rPr lang="el-GR" sz="1600" dirty="0" smtClean="0">
                <a:latin typeface="+mn-lt"/>
              </a:rPr>
              <a:t>.)</a:t>
            </a:r>
            <a:endParaRPr lang="el-GR" sz="1600" dirty="0">
              <a:latin typeface="+mn-lt"/>
            </a:endParaRPr>
          </a:p>
        </p:txBody>
      </p:sp>
      <p:pic>
        <p:nvPicPr>
          <p:cNvPr id="80898" name="Picture 2" descr="C:\Users\KAV-AGRO\Desktop\13.6.18\PIN-like prostate cancer\fig11geni0411.jpg"/>
          <p:cNvPicPr>
            <a:picLocks noChangeAspect="1" noChangeArrowheads="1"/>
          </p:cNvPicPr>
          <p:nvPr/>
        </p:nvPicPr>
        <p:blipFill>
          <a:blip r:embed="rId2" cstate="print"/>
          <a:srcRect/>
          <a:stretch>
            <a:fillRect/>
          </a:stretch>
        </p:blipFill>
        <p:spPr bwMode="auto">
          <a:xfrm rot="16200000">
            <a:off x="-258618" y="2642993"/>
            <a:ext cx="4980715" cy="3096344"/>
          </a:xfrm>
          <a:prstGeom prst="rect">
            <a:avLst/>
          </a:prstGeom>
          <a:noFill/>
        </p:spPr>
      </p:pic>
      <p:pic>
        <p:nvPicPr>
          <p:cNvPr id="80899" name="Picture 3" descr="C:\Users\KAV-AGRO\Desktop\13.6.18\PIN-like prostate cancer\fig12geni0412.jpg"/>
          <p:cNvPicPr>
            <a:picLocks noChangeAspect="1" noChangeArrowheads="1"/>
          </p:cNvPicPr>
          <p:nvPr/>
        </p:nvPicPr>
        <p:blipFill>
          <a:blip r:embed="rId3" cstate="print"/>
          <a:srcRect/>
          <a:stretch>
            <a:fillRect/>
          </a:stretch>
        </p:blipFill>
        <p:spPr bwMode="auto">
          <a:xfrm rot="16200000">
            <a:off x="4502424" y="2634480"/>
            <a:ext cx="4968552" cy="3101205"/>
          </a:xfrm>
          <a:prstGeom prst="rect">
            <a:avLst/>
          </a:prstGeom>
          <a:noFill/>
        </p:spPr>
      </p:pic>
    </p:spTree>
    <p:extLst>
      <p:ext uri="{BB962C8B-B14F-4D97-AF65-F5344CB8AC3E}">
        <p14:creationId xmlns:p14="http://schemas.microsoft.com/office/powerpoint/2010/main" val="23948497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8720"/>
          </a:xfrm>
        </p:spPr>
        <p:txBody>
          <a:bodyPr>
            <a:noAutofit/>
          </a:bodyPr>
          <a:lstStyle/>
          <a:p>
            <a:pPr>
              <a:defRPr/>
            </a:pPr>
            <a:r>
              <a:rPr lang="el-GR" sz="3200" b="1" spc="600" dirty="0" smtClean="0">
                <a:solidFill>
                  <a:schemeClr val="tx1">
                    <a:lumMod val="95000"/>
                  </a:schemeClr>
                </a:solidFill>
              </a:rPr>
              <a:t> ΤΑ ΠΕΝΤΕ ΑΡΧΙΤΕΚΤΟΝΙΚΑ</a:t>
            </a:r>
            <a:r>
              <a:rPr lang="el-GR" sz="3200" dirty="0" smtClean="0">
                <a:solidFill>
                  <a:schemeClr val="tx1">
                    <a:lumMod val="95000"/>
                  </a:schemeClr>
                </a:solidFill>
              </a:rPr>
              <a:t> </a:t>
            </a:r>
            <a:r>
              <a:rPr lang="el-GR" sz="3200" b="1" dirty="0" smtClean="0">
                <a:solidFill>
                  <a:schemeClr val="tx1">
                    <a:lumMod val="95000"/>
                  </a:schemeClr>
                </a:solidFill>
              </a:rPr>
              <a:t>ΠΡΟΤΥΠΑ </a:t>
            </a:r>
            <a:r>
              <a:rPr lang="el-GR" sz="3200" dirty="0" smtClean="0">
                <a:solidFill>
                  <a:schemeClr val="tx1">
                    <a:lumMod val="95000"/>
                  </a:schemeClr>
                </a:solidFill>
              </a:rPr>
              <a:t>ΤΟΥ ΣΥΣΤΗΜΑΤΟΣ  </a:t>
            </a:r>
            <a:r>
              <a:rPr lang="en-US" sz="3200" b="1" dirty="0" smtClean="0">
                <a:solidFill>
                  <a:schemeClr val="tx1">
                    <a:lumMod val="95000"/>
                  </a:schemeClr>
                </a:solidFill>
              </a:rPr>
              <a:t>GLEASON</a:t>
            </a:r>
            <a:endParaRPr lang="el-GR" sz="3200" b="1" dirty="0">
              <a:solidFill>
                <a:schemeClr val="tx1">
                  <a:lumMod val="95000"/>
                </a:schemeClr>
              </a:solidFill>
            </a:endParaRPr>
          </a:p>
        </p:txBody>
      </p:sp>
      <p:sp>
        <p:nvSpPr>
          <p:cNvPr id="3" name="Content Placeholder 2"/>
          <p:cNvSpPr>
            <a:spLocks noGrp="1"/>
          </p:cNvSpPr>
          <p:nvPr>
            <p:ph idx="1"/>
          </p:nvPr>
        </p:nvSpPr>
        <p:spPr>
          <a:xfrm>
            <a:off x="0" y="980728"/>
            <a:ext cx="9144000" cy="6120680"/>
          </a:xfrm>
        </p:spPr>
        <p:txBody>
          <a:bodyPr>
            <a:normAutofit fontScale="70000" lnSpcReduction="20000"/>
          </a:bodyPr>
          <a:lstStyle/>
          <a:p>
            <a:pPr algn="just">
              <a:defRPr/>
            </a:pPr>
            <a:r>
              <a:rPr lang="el-GR" dirty="0" smtClean="0">
                <a:solidFill>
                  <a:schemeClr val="tx1">
                    <a:lumMod val="95000"/>
                  </a:schemeClr>
                </a:solidFill>
                <a:effectLst>
                  <a:outerShdw blurRad="38100" dist="38100" dir="2700000" algn="tl">
                    <a:srgbClr val="000000">
                      <a:alpha val="43137"/>
                    </a:srgbClr>
                  </a:outerShdw>
                </a:effectLst>
              </a:rPr>
              <a:t>Διακριτοί, καλοσχηματισμένοι καρκινικοί αδένες</a:t>
            </a:r>
            <a:r>
              <a:rPr lang="en-US" dirty="0" smtClean="0">
                <a:solidFill>
                  <a:schemeClr val="tx1">
                    <a:lumMod val="95000"/>
                  </a:schemeClr>
                </a:solidFill>
              </a:rPr>
              <a:t>: </a:t>
            </a:r>
            <a:r>
              <a:rPr lang="el-GR" dirty="0" smtClean="0">
                <a:solidFill>
                  <a:schemeClr val="tx1">
                    <a:lumMod val="95000"/>
                  </a:schemeClr>
                </a:solidFill>
              </a:rPr>
              <a:t>Πρότυπα  </a:t>
            </a:r>
            <a:r>
              <a:rPr lang="el-GR" b="1" dirty="0" smtClean="0">
                <a:solidFill>
                  <a:schemeClr val="tx1">
                    <a:lumMod val="95000"/>
                  </a:schemeClr>
                </a:solidFill>
                <a:effectLst>
                  <a:outerShdw blurRad="38100" dist="38100" dir="2700000" algn="tl">
                    <a:srgbClr val="000000">
                      <a:alpha val="43137"/>
                    </a:srgbClr>
                  </a:outerShdw>
                </a:effectLst>
              </a:rPr>
              <a:t>χαμηλόβαθμης κακοήθειας</a:t>
            </a:r>
            <a:r>
              <a:rPr lang="el-GR" dirty="0" smtClean="0">
                <a:solidFill>
                  <a:schemeClr val="tx1">
                    <a:lumMod val="95000"/>
                  </a:schemeClr>
                </a:solidFill>
                <a:effectLst>
                  <a:outerShdw blurRad="38100" dist="38100" dir="2700000" algn="tl">
                    <a:srgbClr val="000000">
                      <a:alpha val="43137"/>
                    </a:srgbClr>
                  </a:outerShdw>
                </a:effectLst>
              </a:rPr>
              <a:t> </a:t>
            </a:r>
            <a:r>
              <a:rPr lang="en-US" dirty="0" smtClean="0">
                <a:solidFill>
                  <a:schemeClr val="tx1">
                    <a:lumMod val="95000"/>
                  </a:schemeClr>
                </a:solidFill>
              </a:rPr>
              <a:t>:</a:t>
            </a:r>
            <a:r>
              <a:rPr lang="el-GR" dirty="0" smtClean="0">
                <a:solidFill>
                  <a:schemeClr val="tx1">
                    <a:lumMod val="95000"/>
                  </a:schemeClr>
                </a:solidFill>
              </a:rPr>
              <a:t> 1-</a:t>
            </a:r>
            <a:r>
              <a:rPr lang="el-GR" b="1" dirty="0" smtClean="0">
                <a:solidFill>
                  <a:schemeClr val="tx1">
                    <a:lumMod val="95000"/>
                  </a:schemeClr>
                </a:solidFill>
              </a:rPr>
              <a:t>3, και τα τρία με κοινή βιολογική συμπεριφορά· </a:t>
            </a:r>
            <a:r>
              <a:rPr lang="el-GR" dirty="0">
                <a:solidFill>
                  <a:schemeClr val="tx1">
                    <a:lumMod val="95000"/>
                  </a:schemeClr>
                </a:solidFill>
              </a:rPr>
              <a:t>σ</a:t>
            </a:r>
            <a:r>
              <a:rPr lang="el-GR" dirty="0" smtClean="0">
                <a:solidFill>
                  <a:schemeClr val="tx1">
                    <a:lumMod val="95000"/>
                  </a:schemeClr>
                </a:solidFill>
              </a:rPr>
              <a:t>χεδόν </a:t>
            </a:r>
            <a:r>
              <a:rPr lang="el-GR" b="1" dirty="0" smtClean="0">
                <a:solidFill>
                  <a:schemeClr val="tx1">
                    <a:lumMod val="95000"/>
                  </a:schemeClr>
                </a:solidFill>
              </a:rPr>
              <a:t>ποτέ</a:t>
            </a:r>
            <a:r>
              <a:rPr lang="el-GR" dirty="0" smtClean="0">
                <a:solidFill>
                  <a:schemeClr val="tx1">
                    <a:lumMod val="95000"/>
                  </a:schemeClr>
                </a:solidFill>
              </a:rPr>
              <a:t> </a:t>
            </a:r>
            <a:r>
              <a:rPr lang="el-GR" b="1" dirty="0" smtClean="0">
                <a:solidFill>
                  <a:schemeClr val="tx1">
                    <a:lumMod val="95000"/>
                  </a:schemeClr>
                </a:solidFill>
              </a:rPr>
              <a:t>δεν</a:t>
            </a:r>
            <a:r>
              <a:rPr lang="el-GR" dirty="0" smtClean="0">
                <a:solidFill>
                  <a:schemeClr val="tx1">
                    <a:lumMod val="95000"/>
                  </a:schemeClr>
                </a:solidFill>
              </a:rPr>
              <a:t> </a:t>
            </a:r>
            <a:r>
              <a:rPr lang="el-GR" dirty="0" err="1" smtClean="0">
                <a:solidFill>
                  <a:schemeClr val="tx1">
                    <a:lumMod val="95000"/>
                  </a:schemeClr>
                </a:solidFill>
              </a:rPr>
              <a:t>μεθίστανται</a:t>
            </a:r>
            <a:r>
              <a:rPr lang="el-GR" dirty="0" smtClean="0">
                <a:solidFill>
                  <a:schemeClr val="tx1">
                    <a:lumMod val="95000"/>
                  </a:schemeClr>
                </a:solidFill>
              </a:rPr>
              <a:t>, άρα αρκεί η ενεργός παρακολούθηση των «καρκινοπαθών».</a:t>
            </a:r>
          </a:p>
          <a:p>
            <a:pPr algn="just">
              <a:buFont typeface="Arial" charset="0"/>
              <a:buNone/>
              <a:defRPr/>
            </a:pPr>
            <a:r>
              <a:rPr lang="el-GR" dirty="0" smtClean="0">
                <a:solidFill>
                  <a:schemeClr val="tx1">
                    <a:lumMod val="95000"/>
                  </a:schemeClr>
                </a:solidFill>
              </a:rPr>
              <a:t>     Καλή διαφοροποίηση, </a:t>
            </a:r>
            <a:r>
              <a:rPr lang="el-GR" dirty="0" smtClean="0">
                <a:solidFill>
                  <a:schemeClr val="tx1">
                    <a:lumMod val="95000"/>
                  </a:schemeClr>
                </a:solidFill>
                <a:effectLst>
                  <a:outerShdw blurRad="38100" dist="38100" dir="2700000" algn="tl">
                    <a:srgbClr val="000000">
                      <a:alpha val="43137"/>
                    </a:srgbClr>
                  </a:outerShdw>
                </a:effectLst>
              </a:rPr>
              <a:t>χαμηλόβαθμη</a:t>
            </a:r>
            <a:r>
              <a:rPr lang="el-GR" dirty="0" smtClean="0">
                <a:solidFill>
                  <a:schemeClr val="tx1">
                    <a:lumMod val="95000"/>
                  </a:schemeClr>
                </a:solidFill>
              </a:rPr>
              <a:t> ιστολογική κακοήθεια,</a:t>
            </a:r>
          </a:p>
          <a:p>
            <a:pPr algn="just">
              <a:buFont typeface="Arial" charset="0"/>
              <a:buNone/>
              <a:defRPr/>
            </a:pPr>
            <a:r>
              <a:rPr lang="el-GR" dirty="0" smtClean="0">
                <a:solidFill>
                  <a:schemeClr val="tx1">
                    <a:lumMod val="95000"/>
                  </a:schemeClr>
                </a:solidFill>
              </a:rPr>
              <a:t>     </a:t>
            </a:r>
            <a:r>
              <a:rPr lang="el-GR" dirty="0" err="1" smtClean="0">
                <a:solidFill>
                  <a:schemeClr val="tx1">
                    <a:lumMod val="95000"/>
                  </a:schemeClr>
                </a:solidFill>
              </a:rPr>
              <a:t>συνωστιζόμενοι</a:t>
            </a:r>
            <a:r>
              <a:rPr lang="el-GR" dirty="0" smtClean="0">
                <a:solidFill>
                  <a:schemeClr val="tx1">
                    <a:lumMod val="95000"/>
                  </a:schemeClr>
                </a:solidFill>
              </a:rPr>
              <a:t> καρκινικοί αδένες</a:t>
            </a:r>
            <a:r>
              <a:rPr lang="en-US" dirty="0" smtClean="0">
                <a:solidFill>
                  <a:schemeClr val="tx1">
                    <a:lumMod val="95000"/>
                  </a:schemeClr>
                </a:solidFill>
              </a:rPr>
              <a:t>:</a:t>
            </a:r>
            <a:r>
              <a:rPr lang="el-GR" dirty="0" smtClean="0">
                <a:solidFill>
                  <a:schemeClr val="tx1">
                    <a:lumMod val="95000"/>
                  </a:schemeClr>
                </a:solidFill>
              </a:rPr>
              <a:t>  ιστορικά πλέον πρότυπα 1 &amp; 2.</a:t>
            </a:r>
            <a:r>
              <a:rPr lang="en-US" dirty="0" smtClean="0">
                <a:solidFill>
                  <a:schemeClr val="tx1">
                    <a:lumMod val="95000"/>
                  </a:schemeClr>
                </a:solidFill>
              </a:rPr>
              <a:t> </a:t>
            </a:r>
            <a:r>
              <a:rPr lang="el-GR" dirty="0" smtClean="0">
                <a:solidFill>
                  <a:schemeClr val="tx1">
                    <a:lumMod val="95000"/>
                  </a:schemeClr>
                </a:solidFill>
              </a:rPr>
              <a:t>          </a:t>
            </a:r>
          </a:p>
          <a:p>
            <a:pPr algn="just">
              <a:buFont typeface="Arial" charset="0"/>
              <a:buNone/>
              <a:defRPr/>
            </a:pPr>
            <a:r>
              <a:rPr lang="el-GR" dirty="0" smtClean="0">
                <a:solidFill>
                  <a:schemeClr val="tx1">
                    <a:lumMod val="95000"/>
                  </a:schemeClr>
                </a:solidFill>
              </a:rPr>
              <a:t>     Μέτρια </a:t>
            </a:r>
            <a:r>
              <a:rPr lang="en-US" dirty="0" smtClean="0">
                <a:solidFill>
                  <a:schemeClr val="tx1">
                    <a:lumMod val="95000"/>
                  </a:schemeClr>
                </a:solidFill>
              </a:rPr>
              <a:t>(</a:t>
            </a:r>
            <a:r>
              <a:rPr lang="el-GR" dirty="0" smtClean="0">
                <a:solidFill>
                  <a:schemeClr val="tx1">
                    <a:lumMod val="95000"/>
                  </a:schemeClr>
                </a:solidFill>
              </a:rPr>
              <a:t>μέση, ενδιάμεση) διαφοροποίηση</a:t>
            </a:r>
            <a:r>
              <a:rPr lang="en-US" dirty="0" smtClean="0">
                <a:solidFill>
                  <a:schemeClr val="tx1">
                    <a:lumMod val="95000"/>
                  </a:schemeClr>
                </a:solidFill>
              </a:rPr>
              <a:t>, </a:t>
            </a:r>
            <a:r>
              <a:rPr lang="el-GR" dirty="0" smtClean="0">
                <a:solidFill>
                  <a:schemeClr val="tx1">
                    <a:lumMod val="95000"/>
                  </a:schemeClr>
                </a:solidFill>
              </a:rPr>
              <a:t>αλλά </a:t>
            </a:r>
            <a:r>
              <a:rPr lang="el-GR" dirty="0" smtClean="0">
                <a:solidFill>
                  <a:schemeClr val="tx1">
                    <a:lumMod val="95000"/>
                  </a:schemeClr>
                </a:solidFill>
                <a:effectLst>
                  <a:outerShdw blurRad="38100" dist="38100" dir="2700000" algn="tl">
                    <a:srgbClr val="000000">
                      <a:alpha val="43137"/>
                    </a:srgbClr>
                  </a:outerShdw>
                </a:effectLst>
              </a:rPr>
              <a:t>επίσης χαμηλόβαθμη </a:t>
            </a:r>
            <a:r>
              <a:rPr lang="el-GR" dirty="0" smtClean="0">
                <a:solidFill>
                  <a:schemeClr val="tx1">
                    <a:lumMod val="95000"/>
                  </a:schemeClr>
                </a:solidFill>
              </a:rPr>
              <a:t>ιστολογική κακοήθεια</a:t>
            </a:r>
            <a:r>
              <a:rPr lang="en-US" dirty="0" smtClean="0">
                <a:solidFill>
                  <a:schemeClr val="tx1">
                    <a:lumMod val="95000"/>
                  </a:schemeClr>
                </a:solidFill>
              </a:rPr>
              <a:t>:</a:t>
            </a:r>
            <a:r>
              <a:rPr lang="el-GR" dirty="0">
                <a:solidFill>
                  <a:schemeClr val="tx1">
                    <a:lumMod val="95000"/>
                  </a:schemeClr>
                </a:solidFill>
              </a:rPr>
              <a:t> </a:t>
            </a:r>
            <a:r>
              <a:rPr lang="el-GR" dirty="0" smtClean="0">
                <a:solidFill>
                  <a:schemeClr val="tx1">
                    <a:lumMod val="95000"/>
                  </a:schemeClr>
                </a:solidFill>
              </a:rPr>
              <a:t>πρότυπο </a:t>
            </a:r>
            <a:r>
              <a:rPr lang="el-GR" b="1" dirty="0" smtClean="0">
                <a:solidFill>
                  <a:schemeClr val="tx1">
                    <a:lumMod val="95000"/>
                  </a:schemeClr>
                </a:solidFill>
              </a:rPr>
              <a:t>3.</a:t>
            </a:r>
          </a:p>
          <a:p>
            <a:pPr algn="just">
              <a:buFont typeface="Arial" charset="0"/>
              <a:buNone/>
              <a:defRPr/>
            </a:pPr>
            <a:endParaRPr lang="el-GR" b="1" dirty="0" smtClean="0">
              <a:solidFill>
                <a:schemeClr val="tx1">
                  <a:lumMod val="95000"/>
                </a:schemeClr>
              </a:solidFill>
            </a:endParaRPr>
          </a:p>
          <a:p>
            <a:pPr algn="just">
              <a:defRPr/>
            </a:pPr>
            <a:r>
              <a:rPr lang="el-GR" dirty="0" smtClean="0">
                <a:solidFill>
                  <a:schemeClr val="tx1">
                    <a:lumMod val="95000"/>
                  </a:schemeClr>
                </a:solidFill>
                <a:effectLst>
                  <a:outerShdw blurRad="38100" dist="38100" dir="2700000" algn="tl">
                    <a:srgbClr val="000000">
                      <a:alpha val="43137"/>
                    </a:srgbClr>
                  </a:outerShdw>
                </a:effectLst>
              </a:rPr>
              <a:t>Καρκινικοί αδένες</a:t>
            </a:r>
            <a:r>
              <a:rPr lang="en-US" dirty="0" smtClean="0">
                <a:solidFill>
                  <a:schemeClr val="tx1">
                    <a:lumMod val="95000"/>
                  </a:schemeClr>
                </a:solidFill>
                <a:effectLst>
                  <a:outerShdw blurRad="38100" dist="38100" dir="2700000" algn="tl">
                    <a:srgbClr val="000000">
                      <a:alpha val="43137"/>
                    </a:srgbClr>
                  </a:outerShdw>
                </a:effectLst>
              </a:rPr>
              <a:t>:</a:t>
            </a:r>
            <a:r>
              <a:rPr lang="el-GR" dirty="0" smtClean="0">
                <a:solidFill>
                  <a:schemeClr val="tx1">
                    <a:lumMod val="95000"/>
                  </a:schemeClr>
                </a:solidFill>
                <a:effectLst>
                  <a:outerShdw blurRad="38100" dist="38100" dir="2700000" algn="tl">
                    <a:srgbClr val="000000">
                      <a:alpha val="43137"/>
                    </a:srgbClr>
                  </a:outerShdw>
                </a:effectLst>
              </a:rPr>
              <a:t> κακοσχηματισμένοι </a:t>
            </a:r>
            <a:r>
              <a:rPr lang="el-GR" dirty="0" smtClean="0">
                <a:solidFill>
                  <a:schemeClr val="tx1">
                    <a:lumMod val="95000"/>
                  </a:schemeClr>
                </a:solidFill>
              </a:rPr>
              <a:t>(ήτοι </a:t>
            </a:r>
            <a:r>
              <a:rPr lang="el-GR" dirty="0" smtClean="0">
                <a:solidFill>
                  <a:schemeClr val="tx1">
                    <a:lumMod val="95000"/>
                  </a:schemeClr>
                </a:solidFill>
                <a:effectLst>
                  <a:outerShdw blurRad="38100" dist="38100" dir="2700000" algn="tl">
                    <a:srgbClr val="000000">
                      <a:alpha val="43137"/>
                    </a:srgbClr>
                  </a:outerShdw>
                </a:effectLst>
              </a:rPr>
              <a:t>ατελώς σχηματισμένοι</a:t>
            </a:r>
            <a:r>
              <a:rPr lang="el-GR" dirty="0" smtClean="0">
                <a:solidFill>
                  <a:schemeClr val="tx1">
                    <a:lumMod val="95000"/>
                  </a:schemeClr>
                </a:solidFill>
              </a:rPr>
              <a:t>, στερούμενοι πλήρως περιβαλλόμενου από επιθήλιο, αυλού) / </a:t>
            </a:r>
            <a:r>
              <a:rPr lang="el-GR" dirty="0" smtClean="0">
                <a:solidFill>
                  <a:schemeClr val="tx1">
                    <a:lumMod val="95000"/>
                  </a:schemeClr>
                </a:solidFill>
                <a:effectLst>
                  <a:outerShdw blurRad="38100" dist="38100" dir="2700000" algn="tl">
                    <a:srgbClr val="000000">
                      <a:alpha val="43137"/>
                    </a:srgbClr>
                  </a:outerShdw>
                </a:effectLst>
              </a:rPr>
              <a:t>συγχωνευμένοι</a:t>
            </a:r>
            <a:r>
              <a:rPr lang="el-GR" dirty="0" smtClean="0">
                <a:solidFill>
                  <a:schemeClr val="tx1">
                    <a:lumMod val="95000"/>
                  </a:schemeClr>
                </a:solidFill>
              </a:rPr>
              <a:t> / «</a:t>
            </a:r>
            <a:r>
              <a:rPr lang="el-GR" dirty="0" err="1" smtClean="0">
                <a:solidFill>
                  <a:schemeClr val="tx1">
                    <a:lumMod val="95000"/>
                  </a:schemeClr>
                </a:solidFill>
              </a:rPr>
              <a:t>υπερνεφρωματοειδείς</a:t>
            </a:r>
            <a:r>
              <a:rPr lang="el-GR" dirty="0" smtClean="0">
                <a:solidFill>
                  <a:schemeClr val="tx1">
                    <a:lumMod val="95000"/>
                  </a:schemeClr>
                </a:solidFill>
              </a:rPr>
              <a:t>» / </a:t>
            </a:r>
            <a:r>
              <a:rPr lang="el-GR" dirty="0" err="1" smtClean="0">
                <a:solidFill>
                  <a:schemeClr val="tx1">
                    <a:lumMod val="95000"/>
                  </a:schemeClr>
                </a:solidFill>
                <a:effectLst>
                  <a:outerShdw blurRad="38100" dist="38100" dir="2700000" algn="tl">
                    <a:srgbClr val="000000">
                      <a:alpha val="43137"/>
                    </a:srgbClr>
                  </a:outerShdw>
                </a:effectLst>
              </a:rPr>
              <a:t>σπειραματοειδείς</a:t>
            </a:r>
            <a:r>
              <a:rPr lang="en-US" dirty="0" smtClean="0">
                <a:solidFill>
                  <a:schemeClr val="tx1">
                    <a:lumMod val="95000"/>
                  </a:schemeClr>
                </a:solidFill>
                <a:effectLst>
                  <a:outerShdw blurRad="38100" dist="38100" dir="2700000" algn="tl">
                    <a:srgbClr val="000000">
                      <a:alpha val="43137"/>
                    </a:srgbClr>
                  </a:outerShdw>
                </a:effectLst>
              </a:rPr>
              <a:t> </a:t>
            </a:r>
            <a:r>
              <a:rPr lang="el-GR" dirty="0" smtClean="0">
                <a:solidFill>
                  <a:schemeClr val="tx1">
                    <a:lumMod val="95000"/>
                  </a:schemeClr>
                </a:solidFill>
                <a:effectLst>
                  <a:outerShdw blurRad="38100" dist="38100" dir="2700000" algn="tl">
                    <a:srgbClr val="000000">
                      <a:alpha val="43137"/>
                    </a:srgbClr>
                  </a:outerShdw>
                </a:effectLst>
              </a:rPr>
              <a:t>δομές</a:t>
            </a:r>
            <a:r>
              <a:rPr lang="el-GR" dirty="0" smtClean="0">
                <a:solidFill>
                  <a:schemeClr val="tx1">
                    <a:lumMod val="95000"/>
                  </a:schemeClr>
                </a:solidFill>
              </a:rPr>
              <a:t> /  </a:t>
            </a:r>
            <a:r>
              <a:rPr lang="el-GR" dirty="0" smtClean="0">
                <a:solidFill>
                  <a:schemeClr val="tx1">
                    <a:lumMod val="95000"/>
                  </a:schemeClr>
                </a:solidFill>
                <a:effectLst>
                  <a:outerShdw blurRad="38100" dist="38100" dir="2700000" algn="tl">
                    <a:srgbClr val="000000">
                      <a:alpha val="43137"/>
                    </a:srgbClr>
                  </a:outerShdw>
                </a:effectLst>
              </a:rPr>
              <a:t>ηθμοειδείς</a:t>
            </a:r>
            <a:r>
              <a:rPr lang="el-GR" dirty="0" smtClean="0">
                <a:solidFill>
                  <a:schemeClr val="tx1">
                    <a:lumMod val="95000"/>
                  </a:schemeClr>
                </a:solidFill>
              </a:rPr>
              <a:t>  καρκινικοί </a:t>
            </a:r>
            <a:r>
              <a:rPr lang="el-GR" dirty="0" smtClean="0">
                <a:solidFill>
                  <a:schemeClr val="tx1">
                    <a:lumMod val="95000"/>
                  </a:schemeClr>
                </a:solidFill>
              </a:rPr>
              <a:t>αδένες. </a:t>
            </a:r>
            <a:r>
              <a:rPr lang="el-GR" dirty="0">
                <a:solidFill>
                  <a:schemeClr val="tx1">
                    <a:lumMod val="95000"/>
                  </a:schemeClr>
                </a:solidFill>
              </a:rPr>
              <a:t>Τ</a:t>
            </a:r>
            <a:r>
              <a:rPr lang="el-GR" dirty="0" smtClean="0">
                <a:solidFill>
                  <a:schemeClr val="tx1">
                    <a:lumMod val="95000"/>
                  </a:schemeClr>
                </a:solidFill>
              </a:rPr>
              <a:t>ουλάχιστον </a:t>
            </a:r>
            <a:r>
              <a:rPr lang="el-GR" dirty="0" smtClean="0">
                <a:solidFill>
                  <a:schemeClr val="tx1">
                    <a:lumMod val="95000"/>
                  </a:schemeClr>
                </a:solidFill>
              </a:rPr>
              <a:t>μερική απώλεια αυλικής </a:t>
            </a:r>
            <a:r>
              <a:rPr lang="el-GR" dirty="0" smtClean="0">
                <a:solidFill>
                  <a:schemeClr val="tx1">
                    <a:lumMod val="95000"/>
                  </a:schemeClr>
                </a:solidFill>
              </a:rPr>
              <a:t>διαφοροποίησης</a:t>
            </a:r>
            <a:r>
              <a:rPr lang="en-US" dirty="0">
                <a:solidFill>
                  <a:schemeClr val="tx1">
                    <a:lumMod val="95000"/>
                  </a:schemeClr>
                </a:solidFill>
              </a:rPr>
              <a:t> </a:t>
            </a:r>
            <a:r>
              <a:rPr lang="el-GR" dirty="0" smtClean="0">
                <a:solidFill>
                  <a:schemeClr val="tx1">
                    <a:lumMod val="95000"/>
                  </a:schemeClr>
                </a:solidFill>
              </a:rPr>
              <a:t>με διατήρηση του αδενικού περιγράμματος στο</a:t>
            </a:r>
            <a:r>
              <a:rPr lang="en-US" dirty="0" smtClean="0">
                <a:solidFill>
                  <a:schemeClr val="tx1">
                    <a:lumMod val="95000"/>
                  </a:schemeClr>
                </a:solidFill>
              </a:rPr>
              <a:t> </a:t>
            </a:r>
            <a:r>
              <a:rPr lang="el-GR" dirty="0" smtClean="0">
                <a:solidFill>
                  <a:schemeClr val="tx1">
                    <a:lumMod val="95000"/>
                  </a:schemeClr>
                </a:solidFill>
              </a:rPr>
              <a:t>πρότυπο  </a:t>
            </a:r>
            <a:r>
              <a:rPr lang="el-GR" b="1" dirty="0" smtClean="0">
                <a:solidFill>
                  <a:schemeClr val="tx1">
                    <a:lumMod val="95000"/>
                  </a:schemeClr>
                </a:solidFill>
              </a:rPr>
              <a:t>4</a:t>
            </a:r>
            <a:r>
              <a:rPr lang="el-GR" dirty="0" smtClean="0">
                <a:solidFill>
                  <a:schemeClr val="tx1">
                    <a:lumMod val="95000"/>
                  </a:schemeClr>
                </a:solidFill>
              </a:rPr>
              <a:t> (</a:t>
            </a:r>
            <a:r>
              <a:rPr lang="el-GR" dirty="0" smtClean="0">
                <a:solidFill>
                  <a:schemeClr val="tx1">
                    <a:lumMod val="95000"/>
                  </a:schemeClr>
                </a:solidFill>
                <a:effectLst>
                  <a:outerShdw blurRad="38100" dist="38100" dir="2700000" algn="tl">
                    <a:srgbClr val="000000">
                      <a:alpha val="43137"/>
                    </a:srgbClr>
                  </a:outerShdw>
                </a:effectLst>
              </a:rPr>
              <a:t>χαμηλή διαφοροποίηση, </a:t>
            </a:r>
            <a:r>
              <a:rPr lang="el-GR" b="1" dirty="0" smtClean="0">
                <a:solidFill>
                  <a:schemeClr val="tx1">
                    <a:lumMod val="95000"/>
                  </a:schemeClr>
                </a:solidFill>
                <a:effectLst>
                  <a:outerShdw blurRad="38100" dist="38100" dir="2700000" algn="tl">
                    <a:srgbClr val="000000">
                      <a:alpha val="43137"/>
                    </a:srgbClr>
                  </a:outerShdw>
                </a:effectLst>
              </a:rPr>
              <a:t>υψηλόβαθμη</a:t>
            </a:r>
            <a:r>
              <a:rPr lang="el-GR" dirty="0" smtClean="0">
                <a:solidFill>
                  <a:schemeClr val="tx1">
                    <a:lumMod val="95000"/>
                  </a:schemeClr>
                </a:solidFill>
                <a:effectLst>
                  <a:outerShdw blurRad="38100" dist="38100" dir="2700000" algn="tl">
                    <a:srgbClr val="000000">
                      <a:alpha val="43137"/>
                    </a:srgbClr>
                  </a:outerShdw>
                </a:effectLst>
              </a:rPr>
              <a:t> </a:t>
            </a:r>
            <a:r>
              <a:rPr lang="el-GR" b="1" dirty="0" smtClean="0">
                <a:solidFill>
                  <a:schemeClr val="tx1">
                    <a:lumMod val="95000"/>
                  </a:schemeClr>
                </a:solidFill>
                <a:effectLst>
                  <a:outerShdw blurRad="38100" dist="38100" dir="2700000" algn="tl">
                    <a:srgbClr val="000000">
                      <a:alpha val="43137"/>
                    </a:srgbClr>
                  </a:outerShdw>
                </a:effectLst>
              </a:rPr>
              <a:t>κακοήθεια</a:t>
            </a:r>
            <a:r>
              <a:rPr lang="el-GR" dirty="0" smtClean="0">
                <a:solidFill>
                  <a:schemeClr val="tx1">
                    <a:lumMod val="95000"/>
                  </a:schemeClr>
                </a:solidFill>
              </a:rPr>
              <a:t>).</a:t>
            </a:r>
          </a:p>
          <a:p>
            <a:pPr algn="just">
              <a:defRPr/>
            </a:pPr>
            <a:r>
              <a:rPr lang="el-GR" dirty="0" smtClean="0">
                <a:solidFill>
                  <a:schemeClr val="tx1">
                    <a:lumMod val="95000"/>
                  </a:schemeClr>
                </a:solidFill>
                <a:effectLst>
                  <a:outerShdw blurRad="38100" dist="38100" dir="2700000" algn="tl">
                    <a:srgbClr val="000000">
                      <a:alpha val="43137"/>
                    </a:srgbClr>
                  </a:outerShdw>
                </a:effectLst>
              </a:rPr>
              <a:t>Σχεδόν πλήρης απώλεια  αυλικής-αδενικής διαφοροποίησης. </a:t>
            </a:r>
            <a:r>
              <a:rPr lang="el-GR" dirty="0" smtClean="0">
                <a:solidFill>
                  <a:schemeClr val="tx1">
                    <a:lumMod val="95000"/>
                  </a:schemeClr>
                </a:solidFill>
              </a:rPr>
              <a:t>Συμπαγή </a:t>
            </a:r>
            <a:r>
              <a:rPr lang="el-GR" dirty="0" err="1" smtClean="0">
                <a:solidFill>
                  <a:schemeClr val="tx1">
                    <a:lumMod val="95000"/>
                  </a:schemeClr>
                </a:solidFill>
              </a:rPr>
              <a:t>ταπήτια</a:t>
            </a:r>
            <a:r>
              <a:rPr lang="el-GR" dirty="0" smtClean="0">
                <a:solidFill>
                  <a:schemeClr val="tx1">
                    <a:lumMod val="95000"/>
                  </a:schemeClr>
                </a:solidFill>
              </a:rPr>
              <a:t>-στρώσεις / χορδές / μεμονωμένα καρκινικά κύτταρα / συμπαγείς φωλιές / νέκρωση</a:t>
            </a:r>
            <a:r>
              <a:rPr lang="en-US" dirty="0" smtClean="0">
                <a:solidFill>
                  <a:schemeClr val="tx1">
                    <a:lumMod val="95000"/>
                  </a:schemeClr>
                </a:solidFill>
              </a:rPr>
              <a:t>:</a:t>
            </a:r>
            <a:r>
              <a:rPr lang="el-GR" dirty="0" smtClean="0">
                <a:solidFill>
                  <a:schemeClr val="tx1">
                    <a:lumMod val="95000"/>
                  </a:schemeClr>
                </a:solidFill>
              </a:rPr>
              <a:t> πρότυπο  </a:t>
            </a:r>
            <a:r>
              <a:rPr lang="el-GR" b="1" dirty="0" smtClean="0">
                <a:solidFill>
                  <a:schemeClr val="tx1">
                    <a:lumMod val="95000"/>
                  </a:schemeClr>
                </a:solidFill>
              </a:rPr>
              <a:t>5</a:t>
            </a:r>
            <a:r>
              <a:rPr lang="el-GR" dirty="0" smtClean="0">
                <a:solidFill>
                  <a:schemeClr val="tx1">
                    <a:lumMod val="95000"/>
                  </a:schemeClr>
                </a:solidFill>
              </a:rPr>
              <a:t> [ </a:t>
            </a:r>
            <a:r>
              <a:rPr lang="el-GR" dirty="0" smtClean="0">
                <a:solidFill>
                  <a:schemeClr val="tx1">
                    <a:lumMod val="95000"/>
                  </a:schemeClr>
                </a:solidFill>
                <a:effectLst>
                  <a:outerShdw blurRad="38100" dist="38100" dir="2700000" algn="tl">
                    <a:srgbClr val="000000">
                      <a:alpha val="43137"/>
                    </a:srgbClr>
                  </a:outerShdw>
                </a:effectLst>
              </a:rPr>
              <a:t>χαμηλότατα διαφοροποιημένα, πιο </a:t>
            </a:r>
            <a:r>
              <a:rPr lang="el-GR" b="1" dirty="0" smtClean="0">
                <a:solidFill>
                  <a:schemeClr val="tx1">
                    <a:lumMod val="95000"/>
                  </a:schemeClr>
                </a:solidFill>
                <a:effectLst>
                  <a:outerShdw blurRad="38100" dist="38100" dir="2700000" algn="tl">
                    <a:srgbClr val="000000">
                      <a:alpha val="43137"/>
                    </a:srgbClr>
                  </a:outerShdw>
                </a:effectLst>
              </a:rPr>
              <a:t>υψηλόβαθμης κακοήθειας </a:t>
            </a:r>
            <a:r>
              <a:rPr lang="el-GR" dirty="0" smtClean="0">
                <a:solidFill>
                  <a:schemeClr val="tx1">
                    <a:lumMod val="95000"/>
                  </a:schemeClr>
                </a:solidFill>
                <a:effectLst>
                  <a:outerShdw blurRad="38100" dist="38100" dir="2700000" algn="tl">
                    <a:srgbClr val="000000">
                      <a:alpha val="43137"/>
                    </a:srgbClr>
                  </a:outerShdw>
                </a:effectLst>
              </a:rPr>
              <a:t>(συγκριτικά με το πρότυπο 4), έως και μορφολογικώς αδιαφοροποίητα καρκινώματα</a:t>
            </a:r>
            <a:r>
              <a:rPr lang="el-GR" dirty="0">
                <a:solidFill>
                  <a:schemeClr val="tx1">
                    <a:lumMod val="95000"/>
                  </a:schemeClr>
                </a:solidFill>
              </a:rPr>
              <a:t> </a:t>
            </a:r>
            <a:r>
              <a:rPr lang="el-GR" dirty="0" smtClean="0">
                <a:solidFill>
                  <a:schemeClr val="tx1">
                    <a:lumMod val="95000"/>
                  </a:schemeClr>
                </a:solidFill>
              </a:rPr>
              <a:t>].</a:t>
            </a:r>
            <a:endParaRPr lang="el-GR" dirty="0">
              <a:solidFill>
                <a:schemeClr val="tx1">
                  <a:lumMod val="95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xit" presetSubtype="0" fill="hold" nodeType="clickEffect">
                                  <p:stCondLst>
                                    <p:cond delay="0"/>
                                  </p:stCondLst>
                                  <p:childTnLst>
                                    <p:animEffect transition="out" filter="dissolve">
                                      <p:cBhvr>
                                        <p:cTn id="20" dur="500"/>
                                        <p:tgtEl>
                                          <p:spTgt spid="3">
                                            <p:txEl>
                                              <p:pRg st="0" end="0"/>
                                            </p:txEl>
                                          </p:spTgt>
                                        </p:tgtEl>
                                      </p:cBhvr>
                                    </p:animEffect>
                                    <p:set>
                                      <p:cBhvr>
                                        <p:cTn id="21" dur="1" fill="hold">
                                          <p:stCondLst>
                                            <p:cond delay="499"/>
                                          </p:stCondLst>
                                        </p:cTn>
                                        <p:tgtEl>
                                          <p:spTgt spid="3">
                                            <p:txEl>
                                              <p:pRg st="0" end="0"/>
                                            </p:txEl>
                                          </p:spTgt>
                                        </p:tgtEl>
                                        <p:attrNameLst>
                                          <p:attrName>style.visibility</p:attrName>
                                        </p:attrNameLst>
                                      </p:cBhvr>
                                      <p:to>
                                        <p:strVal val="hidden"/>
                                      </p:to>
                                    </p:set>
                                  </p:childTnLst>
                                </p:cTn>
                              </p:par>
                              <p:par>
                                <p:cTn id="22" presetID="9" presetClass="exit" presetSubtype="0" fill="hold" nodeType="withEffect">
                                  <p:stCondLst>
                                    <p:cond delay="0"/>
                                  </p:stCondLst>
                                  <p:childTnLst>
                                    <p:animEffect transition="out" filter="dissolve">
                                      <p:cBhvr>
                                        <p:cTn id="23" dur="500"/>
                                        <p:tgtEl>
                                          <p:spTgt spid="3">
                                            <p:txEl>
                                              <p:pRg st="1" end="1"/>
                                            </p:txEl>
                                          </p:spTgt>
                                        </p:tgtEl>
                                      </p:cBhvr>
                                    </p:animEffect>
                                    <p:set>
                                      <p:cBhvr>
                                        <p:cTn id="24" dur="1" fill="hold">
                                          <p:stCondLst>
                                            <p:cond delay="499"/>
                                          </p:stCondLst>
                                        </p:cTn>
                                        <p:tgtEl>
                                          <p:spTgt spid="3">
                                            <p:txEl>
                                              <p:pRg st="1" end="1"/>
                                            </p:txEl>
                                          </p:spTgt>
                                        </p:tgtEl>
                                        <p:attrNameLst>
                                          <p:attrName>style.visibility</p:attrName>
                                        </p:attrNameLst>
                                      </p:cBhvr>
                                      <p:to>
                                        <p:strVal val="hidden"/>
                                      </p:to>
                                    </p:set>
                                  </p:childTnLst>
                                </p:cTn>
                              </p:par>
                              <p:par>
                                <p:cTn id="25" presetID="9" presetClass="exit" presetSubtype="0" fill="hold" nodeType="withEffect">
                                  <p:stCondLst>
                                    <p:cond delay="0"/>
                                  </p:stCondLst>
                                  <p:childTnLst>
                                    <p:animEffect transition="out" filter="dissolve">
                                      <p:cBhvr>
                                        <p:cTn id="26" dur="500"/>
                                        <p:tgtEl>
                                          <p:spTgt spid="3">
                                            <p:txEl>
                                              <p:pRg st="2" end="2"/>
                                            </p:txEl>
                                          </p:spTgt>
                                        </p:tgtEl>
                                      </p:cBhvr>
                                    </p:animEffect>
                                    <p:set>
                                      <p:cBhvr>
                                        <p:cTn id="27" dur="1" fill="hold">
                                          <p:stCondLst>
                                            <p:cond delay="499"/>
                                          </p:stCondLst>
                                        </p:cTn>
                                        <p:tgtEl>
                                          <p:spTgt spid="3">
                                            <p:txEl>
                                              <p:pRg st="2" end="2"/>
                                            </p:txEl>
                                          </p:spTgt>
                                        </p:tgtEl>
                                        <p:attrNameLst>
                                          <p:attrName>style.visibility</p:attrName>
                                        </p:attrNameLst>
                                      </p:cBhvr>
                                      <p:to>
                                        <p:strVal val="hidden"/>
                                      </p:to>
                                    </p:set>
                                  </p:childTnLst>
                                </p:cTn>
                              </p:par>
                              <p:par>
                                <p:cTn id="28" presetID="9" presetClass="exit" presetSubtype="0" fill="hold" nodeType="withEffect">
                                  <p:stCondLst>
                                    <p:cond delay="0"/>
                                  </p:stCondLst>
                                  <p:childTnLst>
                                    <p:animEffect transition="out" filter="dissolve">
                                      <p:cBhvr>
                                        <p:cTn id="29" dur="500"/>
                                        <p:tgtEl>
                                          <p:spTgt spid="3">
                                            <p:txEl>
                                              <p:pRg st="3" end="3"/>
                                            </p:txEl>
                                          </p:spTgt>
                                        </p:tgtEl>
                                      </p:cBhvr>
                                    </p:animEffect>
                                    <p:set>
                                      <p:cBhvr>
                                        <p:cTn id="30"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dissolv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dissolve">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20g4"/>
          <p:cNvPicPr>
            <a:picLocks noGrp="1" noChangeAspect="1" noChangeArrowheads="1"/>
          </p:cNvPicPr>
          <p:nvPr>
            <p:ph idx="1"/>
          </p:nvPr>
        </p:nvPicPr>
        <p:blipFill>
          <a:blip r:embed="rId2" cstate="print"/>
          <a:srcRect/>
          <a:stretch>
            <a:fillRect/>
          </a:stretch>
        </p:blipFill>
        <p:spPr bwMode="auto">
          <a:xfrm>
            <a:off x="928662" y="1500174"/>
            <a:ext cx="7345034" cy="5214974"/>
          </a:xfrm>
          <a:prstGeom prst="rect">
            <a:avLst/>
          </a:prstGeom>
          <a:noFill/>
          <a:ln w="9525">
            <a:noFill/>
            <a:miter lim="800000"/>
            <a:headEnd/>
            <a:tailEnd/>
          </a:ln>
        </p:spPr>
      </p:pic>
      <p:sp>
        <p:nvSpPr>
          <p:cNvPr id="5" name="Title 1"/>
          <p:cNvSpPr>
            <a:spLocks noGrp="1"/>
          </p:cNvSpPr>
          <p:nvPr>
            <p:ph type="title"/>
          </p:nvPr>
        </p:nvSpPr>
        <p:spPr>
          <a:xfrm>
            <a:off x="0" y="116632"/>
            <a:ext cx="9144000" cy="1301006"/>
          </a:xfrm>
        </p:spPr>
        <p:txBody>
          <a:bodyPr>
            <a:noAutofit/>
          </a:bodyPr>
          <a:lstStyle/>
          <a:p>
            <a:r>
              <a:rPr lang="el-GR" sz="3200" dirty="0" smtClean="0"/>
              <a:t>Πρωτεύον πρότυπο</a:t>
            </a:r>
            <a:r>
              <a:rPr lang="en-US" sz="3200" dirty="0" smtClean="0"/>
              <a:t>: 3</a:t>
            </a:r>
            <a:br>
              <a:rPr lang="en-US" sz="3200" dirty="0" smtClean="0"/>
            </a:br>
            <a:r>
              <a:rPr lang="el-GR" sz="3200" dirty="0" smtClean="0"/>
              <a:t>Δευτερεύον πρότυπο</a:t>
            </a:r>
            <a:r>
              <a:rPr lang="en-US" sz="3200" dirty="0" smtClean="0"/>
              <a:t>: </a:t>
            </a:r>
            <a:r>
              <a:rPr lang="en-US" sz="3200" dirty="0" smtClean="0">
                <a:solidFill>
                  <a:srgbClr val="FF0000"/>
                </a:solidFill>
              </a:rPr>
              <a:t>4</a:t>
            </a:r>
            <a:r>
              <a:rPr lang="el-GR" sz="3200" dirty="0" smtClean="0"/>
              <a:t> με κακοσχηματισμένους (ατελείς) καρκινικούς αδένες.</a:t>
            </a:r>
            <a:endParaRPr lang="el-GR" sz="3200" dirty="0"/>
          </a:p>
        </p:txBody>
      </p:sp>
      <mc:AlternateContent xmlns:mc="http://schemas.openxmlformats.org/markup-compatibility/2006" xmlns:p14="http://schemas.microsoft.com/office/powerpoint/2010/main">
        <mc:Choice Requires="p14">
          <p:contentPart p14:bwMode="auto" r:id="rId3">
            <p14:nvContentPartPr>
              <p14:cNvPr id="152578" name="Ink 2"/>
              <p14:cNvContentPartPr>
                <a14:cpLocks xmlns:a14="http://schemas.microsoft.com/office/drawing/2010/main" noRot="1" noChangeAspect="1" noEditPoints="1" noChangeArrowheads="1" noChangeShapeType="1"/>
              </p14:cNvContentPartPr>
              <p14:nvPr/>
            </p14:nvContentPartPr>
            <p14:xfrm>
              <a:off x="5076825" y="1557338"/>
              <a:ext cx="3122613" cy="4457700"/>
            </p14:xfrm>
          </p:contentPart>
        </mc:Choice>
        <mc:Fallback xmlns="">
          <p:pic>
            <p:nvPicPr>
              <p:cNvPr id="152578" name="Ink 2"/>
              <p:cNvPicPr>
                <a:picLocks noRot="1" noChangeAspect="1" noEditPoints="1" noChangeArrowheads="1" noChangeShapeType="1"/>
              </p:cNvPicPr>
              <p:nvPr/>
            </p:nvPicPr>
            <p:blipFill>
              <a:blip r:embed="rId4" cstate="print"/>
              <a:stretch>
                <a:fillRect/>
              </a:stretch>
            </p:blipFill>
            <p:spPr>
              <a:xfrm>
                <a:off x="5070345" y="1550858"/>
                <a:ext cx="3135573" cy="447065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2579" name="Ink 3"/>
              <p14:cNvContentPartPr>
                <a14:cpLocks xmlns:a14="http://schemas.microsoft.com/office/drawing/2010/main" noRot="1" noChangeAspect="1" noEditPoints="1" noChangeArrowheads="1" noChangeShapeType="1"/>
              </p14:cNvContentPartPr>
              <p14:nvPr/>
            </p14:nvContentPartPr>
            <p14:xfrm>
              <a:off x="2843213" y="2636838"/>
              <a:ext cx="2043112" cy="2365375"/>
            </p14:xfrm>
          </p:contentPart>
        </mc:Choice>
        <mc:Fallback xmlns="">
          <p:pic>
            <p:nvPicPr>
              <p:cNvPr id="152579" name="Ink 3"/>
              <p:cNvPicPr>
                <a:picLocks noRot="1" noChangeAspect="1" noEditPoints="1" noChangeArrowheads="1" noChangeShapeType="1"/>
              </p:cNvPicPr>
              <p:nvPr/>
            </p:nvPicPr>
            <p:blipFill>
              <a:blip r:embed="rId6" cstate="print"/>
              <a:stretch>
                <a:fillRect/>
              </a:stretch>
            </p:blipFill>
            <p:spPr>
              <a:xfrm>
                <a:off x="2833852" y="2627477"/>
                <a:ext cx="2061833" cy="2384096"/>
              </a:xfrm>
              <a:prstGeom prst="rect">
                <a:avLst/>
              </a:prstGeom>
            </p:spPr>
          </p:pic>
        </mc:Fallback>
      </mc:AlternateContent>
    </p:spTree>
    <p:extLst>
      <p:ext uri="{BB962C8B-B14F-4D97-AF65-F5344CB8AC3E}">
        <p14:creationId xmlns:p14="http://schemas.microsoft.com/office/powerpoint/2010/main" val="145419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52578"/>
                                        </p:tgtEl>
                                        <p:attrNameLst>
                                          <p:attrName>style.visibility</p:attrName>
                                        </p:attrNameLst>
                                      </p:cBhvr>
                                      <p:to>
                                        <p:strVal val="visible"/>
                                      </p:to>
                                    </p:set>
                                    <p:animEffect transition="in" filter="box(in)">
                                      <p:cBhvr>
                                        <p:cTn id="7" dur="500"/>
                                        <p:tgtEl>
                                          <p:spTgt spid="15257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2579"/>
                                        </p:tgtEl>
                                        <p:attrNameLst>
                                          <p:attrName>style.visibility</p:attrName>
                                        </p:attrNameLst>
                                      </p:cBhvr>
                                      <p:to>
                                        <p:strVal val="visible"/>
                                      </p:to>
                                    </p:set>
                                    <p:animEffect transition="in" filter="wipe(down)">
                                      <p:cBhvr>
                                        <p:cTn id="12" dur="500"/>
                                        <p:tgtEl>
                                          <p:spTgt spid="1525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0" y="79375"/>
            <a:ext cx="9128125" cy="369332"/>
          </a:xfrm>
          <a:prstGeom prst="rect">
            <a:avLst/>
          </a:prstGeom>
          <a:noFill/>
          <a:ln w="9525">
            <a:noFill/>
            <a:miter lim="800000"/>
            <a:headEnd/>
            <a:tailEnd/>
          </a:ln>
          <a:effectLst/>
        </p:spPr>
        <p:txBody>
          <a:bodyPr anchor="ctr">
            <a:spAutoFit/>
          </a:bodyPr>
          <a:lstStyle/>
          <a:p>
            <a:pPr algn="ctr"/>
            <a:r>
              <a:rPr lang="el-GR" b="1" dirty="0" smtClean="0">
                <a:latin typeface="Calibri" charset="0"/>
              </a:rPr>
              <a:t>ΕΚΤΙΜΗΣΗ ΑΔΕΝΙΚΗΣ ΔΙΑΦΟΡΟΠΟΙΗΣΗΣ  ΩΣ  ΠΡΟΣ ΤΟΝ </a:t>
            </a:r>
            <a:r>
              <a:rPr lang="el-GR" b="1" u="sng" dirty="0" smtClean="0">
                <a:latin typeface="Calibri" charset="0"/>
              </a:rPr>
              <a:t>ΒΑΘΜΟ  ΣΧΗΜΑΤΙΣΜΟΥ  </a:t>
            </a:r>
            <a:r>
              <a:rPr lang="el-GR" b="1" u="sng" spc="600" dirty="0" smtClean="0">
                <a:latin typeface="Calibri" charset="0"/>
              </a:rPr>
              <a:t>ΑΥΛΩΝ</a:t>
            </a:r>
            <a:r>
              <a:rPr lang="el-GR" b="1" u="sng" dirty="0" smtClean="0">
                <a:latin typeface="Calibri" charset="0"/>
              </a:rPr>
              <a:t> </a:t>
            </a:r>
            <a:endParaRPr lang="en-US" b="1" u="sng" dirty="0">
              <a:latin typeface="Calibri" charset="0"/>
            </a:endParaRPr>
          </a:p>
        </p:txBody>
      </p:sp>
      <p:pic>
        <p:nvPicPr>
          <p:cNvPr id="92162" name="Picture 2" descr="Graphic"/>
          <p:cNvPicPr>
            <a:picLocks noChangeAspect="1" noChangeArrowheads="1"/>
          </p:cNvPicPr>
          <p:nvPr/>
        </p:nvPicPr>
        <p:blipFill>
          <a:blip r:embed="rId2" cstate="print"/>
          <a:srcRect/>
          <a:stretch>
            <a:fillRect/>
          </a:stretch>
        </p:blipFill>
        <p:spPr bwMode="auto">
          <a:xfrm>
            <a:off x="0" y="428604"/>
            <a:ext cx="9144000" cy="4800600"/>
          </a:xfrm>
          <a:prstGeom prst="rect">
            <a:avLst/>
          </a:prstGeom>
          <a:noFill/>
        </p:spPr>
      </p:pic>
      <p:sp>
        <p:nvSpPr>
          <p:cNvPr id="9" name="2 - Θέση περιεχομένου"/>
          <p:cNvSpPr txBox="1">
            <a:spLocks/>
          </p:cNvSpPr>
          <p:nvPr/>
        </p:nvSpPr>
        <p:spPr>
          <a:xfrm>
            <a:off x="0" y="5214950"/>
            <a:ext cx="9144000" cy="1643050"/>
          </a:xfrm>
          <a:prstGeom prst="rect">
            <a:avLst/>
          </a:prstGeom>
        </p:spPr>
        <p:txBody>
          <a:bodyPr>
            <a:normAutofit fontScale="400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effectLst/>
                <a:uLnTx/>
                <a:uFillTx/>
                <a:latin typeface="+mn-lt"/>
                <a:ea typeface="+mn-ea"/>
                <a:cs typeface="+mn-cs"/>
              </a:rPr>
              <a:t>Αδένες με καλοσχηματισμένους αυλούς  (Εικ. Α, βέλη υπ’ αριθμ.1)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effectLst/>
                <a:uLnTx/>
                <a:uFillTx/>
                <a:latin typeface="+mn-lt"/>
                <a:ea typeface="+mn-ea"/>
                <a:cs typeface="+mn-cs"/>
              </a:rPr>
              <a:t>Αδένες με καλοσχηματισμένους  αλλά μικρότατους  αυλούς,  μικρότερους από τους πυρήνες της κυτταρικής επένδυσής τους   (Εικ. Α, βέλη υπ’ αριθμ.2)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effectLst/>
                <a:uLnTx/>
                <a:uFillTx/>
                <a:latin typeface="+mn-lt"/>
                <a:ea typeface="+mn-ea"/>
                <a:cs typeface="+mn-cs"/>
              </a:rPr>
              <a:t>Αναμεμιγμένοι αδένες, με καλοσχηματισμένους, μικρότατους  αυλούς  (Εικ.Β, κύκλος)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effectLst/>
                <a:uLnTx/>
                <a:uFillTx/>
                <a:latin typeface="+mn-lt"/>
                <a:ea typeface="+mn-ea"/>
                <a:cs typeface="+mn-cs"/>
              </a:rPr>
              <a:t>Αδένες με ασαφείς αυλούς (Εικ.</a:t>
            </a:r>
            <a:r>
              <a:rPr kumimoji="0" lang="en-US" sz="3200" b="0" i="0" u="none" strike="noStrike" kern="1200" cap="none" spc="0" normalizeH="0" baseline="0" noProof="0" dirty="0" smtClean="0">
                <a:ln>
                  <a:noFill/>
                </a:ln>
                <a:effectLst/>
                <a:uLnTx/>
                <a:uFillTx/>
                <a:latin typeface="+mn-lt"/>
                <a:ea typeface="+mn-ea"/>
                <a:cs typeface="+mn-cs"/>
              </a:rPr>
              <a:t>C</a:t>
            </a:r>
            <a:r>
              <a:rPr kumimoji="0" lang="el-GR" sz="3200" b="0" i="0" u="none" strike="noStrike" kern="1200" cap="none" spc="0" normalizeH="0" baseline="0" noProof="0" dirty="0" smtClean="0">
                <a:ln>
                  <a:noFill/>
                </a:ln>
                <a:effectLst/>
                <a:uLnTx/>
                <a:uFillTx/>
                <a:latin typeface="+mn-lt"/>
                <a:ea typeface="+mn-ea"/>
                <a:cs typeface="+mn-cs"/>
              </a:rPr>
              <a:t>, κύκλοι)</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effectLst/>
                <a:uLnTx/>
                <a:uFillTx/>
                <a:latin typeface="+mn-lt"/>
                <a:ea typeface="+mn-ea"/>
                <a:cs typeface="+mn-cs"/>
              </a:rPr>
              <a:t>Κακοσχηματισμένοι (ατελείς) αδένες  με καθόλου ή σπάνια διακριτούς αυλούς αυλούς  (Εικ. Α, βέλη υπ’ αριθμ.3 και εικ.</a:t>
            </a:r>
            <a:r>
              <a:rPr kumimoji="0" lang="en-US" sz="3200" b="0" i="0" u="none" strike="noStrike" kern="1200" cap="none" spc="0" normalizeH="0" baseline="0" noProof="0" dirty="0" smtClean="0">
                <a:ln>
                  <a:noFill/>
                </a:ln>
                <a:effectLst/>
                <a:uLnTx/>
                <a:uFillTx/>
                <a:latin typeface="+mn-lt"/>
                <a:ea typeface="+mn-ea"/>
                <a:cs typeface="+mn-cs"/>
              </a:rPr>
              <a:t>D</a:t>
            </a:r>
            <a:r>
              <a:rPr kumimoji="0" lang="el-GR" sz="3200" b="0" i="0" u="none" strike="noStrike" kern="1200" cap="none" spc="0" normalizeH="0" baseline="0" noProof="0" dirty="0" smtClean="0">
                <a:ln>
                  <a:noFill/>
                </a:ln>
                <a:effectLst/>
                <a:uLnTx/>
                <a:uFillTx/>
                <a:latin typeface="+mn-lt"/>
                <a:ea typeface="+mn-ea"/>
                <a:cs typeface="+mn-cs"/>
              </a:rPr>
              <a:t>) </a:t>
            </a:r>
            <a:endParaRPr kumimoji="0" lang="en-US" sz="3200" b="0" i="0" u="none" strike="noStrike" kern="1200" cap="none" spc="0" normalizeH="0" baseline="0" noProof="0" dirty="0" smtClean="0">
              <a:ln>
                <a:noFill/>
              </a:ln>
              <a:effectLst/>
              <a:uLnTx/>
              <a:uFillTx/>
              <a:latin typeface="+mn-lt"/>
              <a:ea typeface="+mn-ea"/>
              <a:cs typeface="+mn-cs"/>
            </a:endParaRPr>
          </a:p>
          <a:p>
            <a:pPr marL="342900" lvl="0" indent="-342900">
              <a:spcBef>
                <a:spcPct val="20000"/>
              </a:spcBef>
              <a:buFont typeface="Arial" pitchFamily="34" charset="0"/>
              <a:buChar char="•"/>
              <a:defRPr/>
            </a:pPr>
            <a:r>
              <a:rPr lang="el-GR" sz="3200" dirty="0" smtClean="0"/>
              <a:t>Κακοσχηματισμένοι (ατελείς) </a:t>
            </a:r>
            <a:r>
              <a:rPr lang="el-GR" sz="3200" dirty="0" err="1" smtClean="0"/>
              <a:t>επιμηκυσμένοι</a:t>
            </a:r>
            <a:r>
              <a:rPr kumimoji="0" lang="el-GR" sz="3200" b="0" i="0" u="none" strike="noStrike" kern="1200" cap="none" spc="0" normalizeH="0" baseline="0" noProof="0" dirty="0" smtClean="0">
                <a:ln>
                  <a:noFill/>
                </a:ln>
                <a:effectLst/>
                <a:uLnTx/>
                <a:uFillTx/>
                <a:latin typeface="+mn-lt"/>
                <a:ea typeface="+mn-ea"/>
                <a:cs typeface="+mn-cs"/>
              </a:rPr>
              <a:t>, συμπιεσμένοι αδένες (Εικ.Ε, βέλη)</a:t>
            </a:r>
          </a:p>
          <a:p>
            <a:pPr marL="342900" lvl="0" indent="-342900">
              <a:spcBef>
                <a:spcPct val="20000"/>
              </a:spcBef>
              <a:buFont typeface="Arial" pitchFamily="34" charset="0"/>
              <a:buChar char="•"/>
              <a:defRPr/>
            </a:pPr>
            <a:r>
              <a:rPr lang="el-GR" sz="3200" dirty="0" smtClean="0"/>
              <a:t>Κακοσχηματισμένοι (ατελείς) </a:t>
            </a:r>
            <a:r>
              <a:rPr lang="el-GR" sz="3200" dirty="0" err="1" smtClean="0"/>
              <a:t>επιμηκυσμένες</a:t>
            </a:r>
            <a:r>
              <a:rPr lang="el-GR" sz="3200" dirty="0" smtClean="0"/>
              <a:t> </a:t>
            </a:r>
            <a:r>
              <a:rPr kumimoji="0" lang="el-GR" sz="3200" b="0" i="0" u="none" strike="noStrike" kern="1200" cap="none" spc="0" normalizeH="0" baseline="0" noProof="0" dirty="0" smtClean="0">
                <a:ln>
                  <a:noFill/>
                </a:ln>
                <a:effectLst/>
                <a:uLnTx/>
                <a:uFillTx/>
                <a:latin typeface="+mn-lt"/>
                <a:ea typeface="+mn-ea"/>
                <a:cs typeface="+mn-cs"/>
              </a:rPr>
              <a:t>φωλιές με καθόλου ή σπάνιους αυλούς (Εικ. </a:t>
            </a:r>
            <a:r>
              <a:rPr kumimoji="0" lang="en-US" sz="3200" b="0" i="0" u="none" strike="noStrike" kern="1200" cap="none" spc="0" normalizeH="0" baseline="0" noProof="0" dirty="0" smtClean="0">
                <a:ln>
                  <a:noFill/>
                </a:ln>
                <a:effectLst/>
                <a:uLnTx/>
                <a:uFillTx/>
                <a:latin typeface="+mn-lt"/>
                <a:ea typeface="+mn-ea"/>
                <a:cs typeface="+mn-cs"/>
              </a:rPr>
              <a:t>F</a:t>
            </a:r>
            <a:r>
              <a:rPr kumimoji="0" lang="el-GR" sz="3200" b="0" i="0" u="none" strike="noStrike" kern="1200" cap="none" spc="0" normalizeH="0" baseline="0" noProof="0" dirty="0" smtClean="0">
                <a:ln>
                  <a:noFill/>
                </a:ln>
                <a:effectLst/>
                <a:uLnTx/>
                <a:uFillTx/>
                <a:latin typeface="+mn-lt"/>
                <a:ea typeface="+mn-ea"/>
                <a:cs typeface="+mn-cs"/>
              </a:rPr>
              <a:t>)</a:t>
            </a:r>
            <a:endParaRPr kumimoji="0" lang="el-GR" sz="3200" b="0" i="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9595082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2400" dirty="0" smtClean="0"/>
              <a:t>Πρότυπο </a:t>
            </a:r>
            <a:r>
              <a:rPr lang="el-GR" sz="2400" b="1" dirty="0" smtClean="0"/>
              <a:t>4</a:t>
            </a:r>
            <a:r>
              <a:rPr lang="el-GR" sz="2400" dirty="0" smtClean="0"/>
              <a:t> κατά </a:t>
            </a:r>
            <a:r>
              <a:rPr lang="en-US" sz="2400" dirty="0" smtClean="0"/>
              <a:t>Gleason</a:t>
            </a:r>
            <a:r>
              <a:rPr lang="el-GR" sz="2400" dirty="0" smtClean="0"/>
              <a:t> με </a:t>
            </a:r>
            <a:r>
              <a:rPr lang="el-GR" sz="2400" dirty="0" smtClean="0">
                <a:effectLst>
                  <a:outerShdw blurRad="38100" dist="38100" dir="2700000" algn="tl">
                    <a:srgbClr val="000000">
                      <a:alpha val="43137"/>
                    </a:srgbClr>
                  </a:outerShdw>
                </a:effectLst>
              </a:rPr>
              <a:t>κακοσχηματισμένους (ατελείς) καρκινικούς αδένες.  </a:t>
            </a:r>
            <a:r>
              <a:rPr lang="el-GR" sz="2400" dirty="0" smtClean="0"/>
              <a:t>Απουσία ή σπάνια παρουσία αυλών, επιμηκυμένοι συμπιεσμένοι αδένες και επιμηκυμένες φωλιές (Α-Η).</a:t>
            </a:r>
            <a:endParaRPr lang="el-GR" sz="2400" dirty="0"/>
          </a:p>
        </p:txBody>
      </p:sp>
      <p:pic>
        <p:nvPicPr>
          <p:cNvPr id="1026" name="Picture 2" descr="C:\Users\User\Desktop\18596-PB4-2054-R1.png"/>
          <p:cNvPicPr>
            <a:picLocks noChangeAspect="1" noChangeArrowheads="1"/>
          </p:cNvPicPr>
          <p:nvPr/>
        </p:nvPicPr>
        <p:blipFill>
          <a:blip r:embed="rId2" cstate="print"/>
          <a:srcRect/>
          <a:stretch>
            <a:fillRect/>
          </a:stretch>
        </p:blipFill>
        <p:spPr bwMode="auto">
          <a:xfrm>
            <a:off x="1475656" y="1628800"/>
            <a:ext cx="6192688" cy="4950300"/>
          </a:xfrm>
          <a:prstGeom prst="rect">
            <a:avLst/>
          </a:prstGeom>
          <a:noFill/>
        </p:spPr>
      </p:pic>
      <p:sp>
        <p:nvSpPr>
          <p:cNvPr id="4" name="3 - Ορθογώνιο"/>
          <p:cNvSpPr/>
          <p:nvPr/>
        </p:nvSpPr>
        <p:spPr>
          <a:xfrm>
            <a:off x="6516216" y="5949280"/>
            <a:ext cx="1008112" cy="369332"/>
          </a:xfrm>
          <a:prstGeom prst="rect">
            <a:avLst/>
          </a:prstGeom>
        </p:spPr>
        <p:txBody>
          <a:bodyPr wrap="square">
            <a:spAutoFit/>
          </a:bodyPr>
          <a:lstStyle/>
          <a:p>
            <a:r>
              <a:rPr lang="en-US" dirty="0" smtClean="0"/>
              <a:t>50 µm</a:t>
            </a:r>
            <a:endParaRPr lang="el-GR" dirty="0"/>
          </a:p>
        </p:txBody>
      </p:sp>
    </p:spTree>
    <p:extLst>
      <p:ext uri="{BB962C8B-B14F-4D97-AF65-F5344CB8AC3E}">
        <p14:creationId xmlns:p14="http://schemas.microsoft.com/office/powerpoint/2010/main" val="8300404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1" name="Rectangle 9"/>
          <p:cNvSpPr>
            <a:spLocks noChangeArrowheads="1"/>
          </p:cNvSpPr>
          <p:nvPr/>
        </p:nvSpPr>
        <p:spPr bwMode="auto">
          <a:xfrm>
            <a:off x="0" y="-142900"/>
            <a:ext cx="9144000" cy="1077218"/>
          </a:xfrm>
          <a:prstGeom prst="rect">
            <a:avLst/>
          </a:prstGeom>
          <a:noFill/>
          <a:ln w="9525">
            <a:solidFill>
              <a:schemeClr val="tx1"/>
            </a:solidFill>
            <a:miter lim="800000"/>
            <a:headEnd/>
            <a:tailEnd/>
          </a:ln>
          <a:effectLst/>
        </p:spPr>
        <p:txBody>
          <a:bodyPr wrap="square" anchor="ctr">
            <a:spAutoFit/>
          </a:bodyPr>
          <a:lstStyle/>
          <a:p>
            <a:endParaRPr lang="en-US" sz="1600" dirty="0">
              <a:solidFill>
                <a:schemeClr val="accent1">
                  <a:lumMod val="20000"/>
                  <a:lumOff val="80000"/>
                </a:schemeClr>
              </a:solidFill>
              <a:latin typeface="Calibri" charset="0"/>
            </a:endParaRPr>
          </a:p>
          <a:p>
            <a:pPr algn="ctr"/>
            <a:r>
              <a:rPr lang="en-US" sz="2400" dirty="0" smtClean="0">
                <a:latin typeface="Calibri" charset="0"/>
              </a:rPr>
              <a:t>Zhou</a:t>
            </a:r>
            <a:r>
              <a:rPr lang="el-GR" sz="2400" dirty="0" smtClean="0">
                <a:latin typeface="Calibri" charset="0"/>
              </a:rPr>
              <a:t> Μ, </a:t>
            </a:r>
            <a:r>
              <a:rPr lang="en-US" sz="2400" dirty="0" smtClean="0">
                <a:latin typeface="Calibri" charset="0"/>
              </a:rPr>
              <a:t> Li J</a:t>
            </a:r>
            <a:r>
              <a:rPr lang="el-GR" sz="2400" dirty="0" smtClean="0">
                <a:latin typeface="Calibri" charset="0"/>
              </a:rPr>
              <a:t>, </a:t>
            </a:r>
            <a:r>
              <a:rPr lang="en-US" sz="2400" dirty="0" smtClean="0">
                <a:latin typeface="Calibri" charset="0"/>
              </a:rPr>
              <a:t> Cheng</a:t>
            </a:r>
            <a:r>
              <a:rPr lang="el-GR" sz="2400" dirty="0" smtClean="0">
                <a:latin typeface="Calibri" charset="0"/>
              </a:rPr>
              <a:t> </a:t>
            </a:r>
            <a:r>
              <a:rPr lang="en-US" sz="2400" dirty="0" smtClean="0">
                <a:latin typeface="Calibri" charset="0"/>
              </a:rPr>
              <a:t>L,  </a:t>
            </a:r>
            <a:r>
              <a:rPr lang="en-US" sz="2400" dirty="0" err="1" smtClean="0">
                <a:latin typeface="Calibri" charset="0"/>
              </a:rPr>
              <a:t>Egevad</a:t>
            </a:r>
            <a:r>
              <a:rPr lang="en-US" sz="2400" dirty="0" smtClean="0">
                <a:latin typeface="Calibri" charset="0"/>
              </a:rPr>
              <a:t> L</a:t>
            </a:r>
            <a:r>
              <a:rPr lang="el-GR" sz="2400" dirty="0" smtClean="0">
                <a:latin typeface="Calibri" charset="0"/>
              </a:rPr>
              <a:t>  </a:t>
            </a:r>
            <a:r>
              <a:rPr lang="en-US" sz="2400" dirty="0" smtClean="0">
                <a:latin typeface="Calibri" charset="0"/>
              </a:rPr>
              <a:t>et al. </a:t>
            </a:r>
          </a:p>
          <a:p>
            <a:pPr algn="ctr"/>
            <a:r>
              <a:rPr lang="en-US" sz="2400" dirty="0" smtClean="0">
                <a:latin typeface="Calibri" charset="0"/>
              </a:rPr>
              <a:t>American </a:t>
            </a:r>
            <a:r>
              <a:rPr lang="en-US" sz="2400" dirty="0">
                <a:latin typeface="Calibri" charset="0"/>
              </a:rPr>
              <a:t>Journal of Surgical Pathology. 39(10):1331-1339, </a:t>
            </a:r>
            <a:r>
              <a:rPr lang="en-US" sz="2400" dirty="0" smtClean="0">
                <a:latin typeface="Calibri" charset="0"/>
              </a:rPr>
              <a:t>2015.</a:t>
            </a:r>
            <a:endParaRPr lang="en-US" sz="2400" dirty="0">
              <a:latin typeface="Calibri" charset="0"/>
            </a:endParaRPr>
          </a:p>
        </p:txBody>
      </p:sp>
      <p:sp>
        <p:nvSpPr>
          <p:cNvPr id="6" name="2 - Θέση περιεχομένου"/>
          <p:cNvSpPr txBox="1">
            <a:spLocks/>
          </p:cNvSpPr>
          <p:nvPr/>
        </p:nvSpPr>
        <p:spPr>
          <a:xfrm>
            <a:off x="428596" y="1412776"/>
            <a:ext cx="8258204" cy="5904656"/>
          </a:xfrm>
          <a:prstGeom prst="rect">
            <a:avLst/>
          </a:prstGeom>
        </p:spPr>
        <p:txBody>
          <a:bodyPr>
            <a:normAutofit fontScale="70000" lnSpcReduction="20000"/>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effectLst/>
                <a:uLnTx/>
                <a:uFillTx/>
                <a:latin typeface="+mn-lt"/>
                <a:ea typeface="+mn-ea"/>
                <a:cs typeface="+mn-cs"/>
              </a:rPr>
              <a:t>Ως </a:t>
            </a:r>
            <a:r>
              <a:rPr kumimoji="0" lang="el-GR" sz="3200" b="0"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κακοσχηματισμένοι (ατελείς)</a:t>
            </a:r>
            <a:r>
              <a:rPr kumimoji="0" lang="el-GR" sz="3200" b="0" i="0" u="none" strike="noStrike" kern="1200" cap="none" spc="0" normalizeH="0" baseline="0" noProof="0" dirty="0" smtClean="0">
                <a:ln>
                  <a:noFill/>
                </a:ln>
                <a:effectLst/>
                <a:uLnTx/>
                <a:uFillTx/>
                <a:latin typeface="+mn-lt"/>
                <a:ea typeface="+mn-ea"/>
                <a:cs typeface="+mn-cs"/>
              </a:rPr>
              <a:t>  καρκινικοί αδένες νοούνται καρκινικοί αδένες  με καθόλου ή σπάνιους αυλούς, επιμηκυμένοι-συμπιεσμένοι αδένες και επιμηκυμένες φωλιές.</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smtClean="0">
              <a:ln>
                <a:noFill/>
              </a:ln>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1" i="0" u="none" strike="noStrike" kern="1200" cap="none" spc="600" normalizeH="0" baseline="0" noProof="0" dirty="0" smtClean="0">
                <a:ln>
                  <a:noFill/>
                </a:ln>
                <a:effectLst/>
                <a:uLnTx/>
                <a:uFillTx/>
                <a:latin typeface="+mn-lt"/>
                <a:ea typeface="+mn-ea"/>
                <a:cs typeface="+mn-cs"/>
              </a:rPr>
              <a:t>Αναμειγνυόμενοι</a:t>
            </a:r>
            <a:r>
              <a:rPr kumimoji="0" lang="el-GR" sz="3200" b="0" i="0" u="none" strike="noStrike" kern="1200" cap="none" spc="0" normalizeH="0" baseline="0" noProof="0" dirty="0" smtClean="0">
                <a:ln>
                  <a:noFill/>
                </a:ln>
                <a:effectLst/>
                <a:uLnTx/>
                <a:uFillTx/>
                <a:latin typeface="+mn-lt"/>
                <a:ea typeface="+mn-ea"/>
                <a:cs typeface="+mn-cs"/>
              </a:rPr>
              <a:t> κακοσχηματισμένοι καρκινικοί αδένες </a:t>
            </a:r>
            <a:r>
              <a:rPr kumimoji="0" lang="el-GR" sz="3200" b="0" i="1" u="none" strike="noStrike" kern="1200" cap="none" spc="0" normalizeH="0" baseline="0" noProof="0" dirty="0" smtClean="0">
                <a:ln>
                  <a:noFill/>
                </a:ln>
                <a:effectLst/>
                <a:uLnTx/>
                <a:uFillTx/>
                <a:latin typeface="+mn-lt"/>
                <a:ea typeface="+mn-ea"/>
                <a:cs typeface="+mn-cs"/>
              </a:rPr>
              <a:t>είτε</a:t>
            </a:r>
            <a:r>
              <a:rPr kumimoji="0" lang="el-GR" sz="3200" b="0" i="0" u="none" strike="noStrike" kern="1200" cap="none" spc="0" normalizeH="0" baseline="0" noProof="0" dirty="0" smtClean="0">
                <a:ln>
                  <a:noFill/>
                </a:ln>
                <a:effectLst/>
                <a:uLnTx/>
                <a:uFillTx/>
                <a:latin typeface="+mn-lt"/>
                <a:ea typeface="+mn-ea"/>
                <a:cs typeface="+mn-cs"/>
              </a:rPr>
              <a:t> </a:t>
            </a:r>
            <a:r>
              <a:rPr kumimoji="0" lang="el-GR" sz="3200" b="1" i="0" u="none" strike="noStrike" kern="1200" cap="none" spc="0" normalizeH="0" baseline="0" noProof="0" dirty="0" smtClean="0">
                <a:ln>
                  <a:noFill/>
                </a:ln>
                <a:effectLst/>
                <a:uLnTx/>
                <a:uFillTx/>
                <a:latin typeface="+mn-lt"/>
                <a:ea typeface="+mn-ea"/>
                <a:cs typeface="+mn-cs"/>
              </a:rPr>
              <a:t>αναμειγνυόμενοι</a:t>
            </a:r>
            <a:r>
              <a:rPr kumimoji="0" lang="el-GR" sz="3200" b="0" i="0" u="none" strike="noStrike" kern="1200" cap="none" spc="0" normalizeH="0" baseline="0" noProof="0" dirty="0" smtClean="0">
                <a:ln>
                  <a:noFill/>
                </a:ln>
                <a:effectLst/>
                <a:uLnTx/>
                <a:uFillTx/>
                <a:latin typeface="+mn-lt"/>
                <a:ea typeface="+mn-ea"/>
                <a:cs typeface="+mn-cs"/>
              </a:rPr>
              <a:t>  και </a:t>
            </a:r>
            <a:r>
              <a:rPr kumimoji="0" lang="el-GR" sz="3200" b="0" i="0" u="sng" strike="noStrike" kern="1200" cap="none" spc="0" normalizeH="0" baseline="0" noProof="0" dirty="0" smtClean="0">
                <a:ln>
                  <a:noFill/>
                </a:ln>
                <a:effectLst/>
                <a:uLnTx/>
                <a:uFillTx/>
                <a:latin typeface="+mn-lt"/>
                <a:ea typeface="+mn-ea"/>
                <a:cs typeface="+mn-cs"/>
              </a:rPr>
              <a:t>όλως παρακείμενοι  (σε απόσταση &lt; 1 αδένα)</a:t>
            </a:r>
            <a:r>
              <a:rPr kumimoji="0" lang="el-GR" sz="3200" b="0" i="0" u="none" strike="noStrike" kern="1200" cap="none" spc="0" normalizeH="0" baseline="0" noProof="0" dirty="0" smtClean="0">
                <a:ln>
                  <a:noFill/>
                </a:ln>
                <a:effectLst/>
                <a:uLnTx/>
                <a:uFillTx/>
                <a:latin typeface="+mn-lt"/>
                <a:ea typeface="+mn-ea"/>
                <a:cs typeface="+mn-cs"/>
              </a:rPr>
              <a:t> σε άλλους</a:t>
            </a:r>
            <a:r>
              <a:rPr kumimoji="0" lang="en-US" sz="3200" b="0" i="0" u="none" strike="noStrike" kern="1200" cap="none" spc="0" normalizeH="0" baseline="0" noProof="0" dirty="0" smtClean="0">
                <a:ln>
                  <a:noFill/>
                </a:ln>
                <a:effectLst/>
                <a:uLnTx/>
                <a:uFillTx/>
                <a:latin typeface="+mn-lt"/>
                <a:ea typeface="+mn-ea"/>
                <a:cs typeface="+mn-cs"/>
              </a:rPr>
              <a:t>,</a:t>
            </a:r>
            <a:r>
              <a:rPr kumimoji="0" lang="el-GR" sz="3200" b="0" i="0" u="none" strike="noStrike" kern="1200" cap="none" spc="0" normalizeH="0" baseline="0" noProof="0" dirty="0" smtClean="0">
                <a:ln>
                  <a:noFill/>
                </a:ln>
                <a:effectLst/>
                <a:uLnTx/>
                <a:uFillTx/>
                <a:latin typeface="+mn-lt"/>
                <a:ea typeface="+mn-ea"/>
                <a:cs typeface="+mn-cs"/>
              </a:rPr>
              <a:t> καλοσχηματισμένους καρκινικούς αδένες</a:t>
            </a:r>
            <a:r>
              <a:rPr kumimoji="0" lang="en-US" sz="3200" b="0" i="0" u="none" strike="noStrike" kern="1200" cap="none" spc="0" normalizeH="0" baseline="0" noProof="0" dirty="0" smtClean="0">
                <a:ln>
                  <a:noFill/>
                </a:ln>
                <a:effectLst/>
                <a:uLnTx/>
                <a:uFillTx/>
                <a:latin typeface="+mn-lt"/>
                <a:ea typeface="+mn-ea"/>
                <a:cs typeface="+mn-cs"/>
              </a:rPr>
              <a:t>,</a:t>
            </a:r>
            <a:r>
              <a:rPr kumimoji="0" lang="el-GR" sz="3200" b="0" i="0" u="none" strike="noStrike" kern="1200" cap="none" spc="0" normalizeH="0" baseline="0" noProof="0" dirty="0" smtClean="0">
                <a:ln>
                  <a:noFill/>
                </a:ln>
                <a:effectLst/>
                <a:uLnTx/>
                <a:uFillTx/>
                <a:latin typeface="+mn-lt"/>
                <a:ea typeface="+mn-ea"/>
                <a:cs typeface="+mn-cs"/>
              </a:rPr>
              <a:t>   ανεξαρτήτως του αριθμού τους</a:t>
            </a:r>
            <a:r>
              <a:rPr kumimoji="0" lang="en-US" sz="3200" b="0" i="0" u="none" strike="noStrike" kern="1200" cap="none" spc="0" normalizeH="0" baseline="0" noProof="0" dirty="0" smtClean="0">
                <a:ln>
                  <a:noFill/>
                </a:ln>
                <a:effectLst/>
                <a:uLnTx/>
                <a:uFillTx/>
                <a:latin typeface="+mn-lt"/>
                <a:ea typeface="+mn-ea"/>
                <a:cs typeface="+mn-cs"/>
              </a:rPr>
              <a:t>,</a:t>
            </a:r>
            <a:r>
              <a:rPr lang="el-GR" sz="3200" dirty="0" smtClean="0"/>
              <a:t> </a:t>
            </a:r>
            <a:r>
              <a:rPr lang="el-GR" sz="3200" i="1" dirty="0" smtClean="0"/>
              <a:t>είτε</a:t>
            </a:r>
            <a:r>
              <a:rPr lang="el-GR" sz="3200" dirty="0" smtClean="0"/>
              <a:t> </a:t>
            </a:r>
            <a:r>
              <a:rPr kumimoji="0" lang="el-GR" sz="3200" b="0" i="0" u="none" strike="noStrike" kern="1200" cap="none" spc="0" normalizeH="0" baseline="0" noProof="0" dirty="0" smtClean="0">
                <a:ln>
                  <a:noFill/>
                </a:ln>
                <a:effectLst/>
                <a:uLnTx/>
                <a:uFillTx/>
                <a:latin typeface="+mn-lt"/>
                <a:ea typeface="+mn-ea"/>
                <a:cs typeface="+mn-cs"/>
              </a:rPr>
              <a:t> </a:t>
            </a:r>
            <a:r>
              <a:rPr kumimoji="0" lang="el-GR" sz="3200" b="0" i="0" u="sng" strike="noStrike" kern="1200" cap="none" spc="0" normalizeH="0" baseline="0" noProof="0" dirty="0" smtClean="0">
                <a:ln>
                  <a:noFill/>
                </a:ln>
                <a:effectLst/>
                <a:uLnTx/>
                <a:uFillTx/>
                <a:latin typeface="+mn-lt"/>
                <a:ea typeface="+mn-ea"/>
                <a:cs typeface="+mn-cs"/>
              </a:rPr>
              <a:t>μικρές εστίες &lt; ή ίσες  με 5 </a:t>
            </a:r>
            <a:r>
              <a:rPr kumimoji="0" lang="el-GR" sz="3200" b="1" i="0" u="sng" strike="noStrike" kern="1200" cap="none" spc="0" normalizeH="0" baseline="0" noProof="0" dirty="0" smtClean="0">
                <a:ln>
                  <a:noFill/>
                </a:ln>
                <a:effectLst/>
                <a:uLnTx/>
                <a:uFillTx/>
                <a:latin typeface="+mn-lt"/>
                <a:ea typeface="+mn-ea"/>
                <a:cs typeface="+mn-cs"/>
              </a:rPr>
              <a:t>αναμειγνυόμενους</a:t>
            </a:r>
            <a:r>
              <a:rPr kumimoji="0" lang="el-GR" sz="3200" b="1" i="0" u="sng" strike="noStrike" kern="1200" cap="none" spc="0" normalizeH="0" noProof="0" dirty="0" smtClean="0">
                <a:ln>
                  <a:noFill/>
                </a:ln>
                <a:effectLst/>
                <a:uLnTx/>
                <a:uFillTx/>
                <a:latin typeface="+mn-lt"/>
                <a:ea typeface="+mn-ea"/>
                <a:cs typeface="+mn-cs"/>
              </a:rPr>
              <a:t> </a:t>
            </a:r>
            <a:r>
              <a:rPr kumimoji="0" lang="el-GR" sz="3200" b="0" i="0" u="sng" strike="noStrike" kern="1200" cap="none" spc="0" normalizeH="0" baseline="0" noProof="0" dirty="0" smtClean="0">
                <a:ln>
                  <a:noFill/>
                </a:ln>
                <a:effectLst/>
                <a:uLnTx/>
                <a:uFillTx/>
                <a:latin typeface="+mn-lt"/>
                <a:ea typeface="+mn-ea"/>
                <a:cs typeface="+mn-cs"/>
              </a:rPr>
              <a:t>κακοσχηματισμένους </a:t>
            </a:r>
            <a:r>
              <a:rPr lang="el-GR" sz="3200" u="sng" dirty="0" smtClean="0"/>
              <a:t>καρκινικούς </a:t>
            </a:r>
            <a:r>
              <a:rPr kumimoji="0" lang="el-GR" sz="3200" b="0" i="0" u="sng" strike="noStrike" kern="1200" cap="none" spc="0" normalizeH="0" baseline="0" noProof="0" dirty="0" smtClean="0">
                <a:ln>
                  <a:noFill/>
                </a:ln>
                <a:effectLst/>
                <a:uLnTx/>
                <a:uFillTx/>
                <a:latin typeface="+mn-lt"/>
                <a:ea typeface="+mn-ea"/>
                <a:cs typeface="+mn-cs"/>
              </a:rPr>
              <a:t>αδένες</a:t>
            </a:r>
            <a:r>
              <a:rPr lang="el-GR" sz="3200" dirty="0" smtClean="0"/>
              <a:t>, </a:t>
            </a:r>
            <a:r>
              <a:rPr kumimoji="0" lang="el-GR" sz="3200" b="0" i="0" u="none" strike="noStrike" kern="1200" cap="none" spc="0" normalizeH="0" baseline="0" noProof="0" dirty="0" smtClean="0">
                <a:ln>
                  <a:noFill/>
                </a:ln>
                <a:effectLst/>
                <a:uLnTx/>
                <a:uFillTx/>
                <a:latin typeface="+mn-lt"/>
                <a:ea typeface="+mn-ea"/>
                <a:cs typeface="+mn-cs"/>
              </a:rPr>
              <a:t> ανεξαρτήτως της εντόπισής τους, εντάσσονται στο πρότυπο </a:t>
            </a:r>
            <a:r>
              <a:rPr kumimoji="0" lang="el-GR" sz="32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3</a:t>
            </a:r>
            <a:r>
              <a:rPr kumimoji="0" lang="el-GR" sz="3200" b="0" i="0" u="none" strike="noStrike" kern="1200" cap="none" spc="0" normalizeH="0" baseline="0" noProof="0" dirty="0" smtClean="0">
                <a:ln>
                  <a:noFill/>
                </a:ln>
                <a:effectLst/>
                <a:uLnTx/>
                <a:uFillTx/>
                <a:latin typeface="+mn-lt"/>
                <a:ea typeface="+mn-ea"/>
                <a:cs typeface="+mn-cs"/>
              </a:rPr>
              <a:t>.</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l-GR" sz="3200" dirty="0" smtClean="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l-GR" sz="3200" b="0" i="0" u="none" strike="noStrike" kern="1200" cap="none" spc="0" normalizeH="0" baseline="0" noProof="0" dirty="0" smtClean="0">
              <a:ln>
                <a:noFill/>
              </a:ln>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sz="3200" b="0" i="0" u="none" strike="noStrike" kern="1200" cap="none" spc="0" normalizeH="0" baseline="0" noProof="0" dirty="0" smtClean="0">
                <a:ln>
                  <a:noFill/>
                </a:ln>
                <a:effectLst/>
                <a:uLnTx/>
                <a:uFillTx/>
                <a:latin typeface="+mn-lt"/>
                <a:ea typeface="+mn-ea"/>
                <a:cs typeface="+mn-cs"/>
              </a:rPr>
              <a:t>Αντίθετα,  εστίες &gt;5 και κυρίως &gt;10 </a:t>
            </a:r>
            <a:r>
              <a:rPr kumimoji="0" lang="el-GR" sz="3200" b="1" i="0" u="none" strike="noStrike" kern="1200" cap="none" spc="0" normalizeH="0" baseline="0" noProof="0" dirty="0" smtClean="0">
                <a:ln>
                  <a:noFill/>
                </a:ln>
                <a:effectLst/>
                <a:uLnTx/>
                <a:uFillTx/>
                <a:latin typeface="+mn-lt"/>
                <a:ea typeface="+mn-ea"/>
                <a:cs typeface="+mn-cs"/>
              </a:rPr>
              <a:t>αναμειγνυόμενων</a:t>
            </a:r>
            <a:r>
              <a:rPr kumimoji="0" lang="el-GR" sz="3200" b="1" i="0" u="none" strike="noStrike" kern="1200" cap="none" spc="0" normalizeH="0" noProof="0" dirty="0" smtClean="0">
                <a:ln>
                  <a:noFill/>
                </a:ln>
                <a:effectLst/>
                <a:uLnTx/>
                <a:uFillTx/>
                <a:latin typeface="+mn-lt"/>
                <a:ea typeface="+mn-ea"/>
                <a:cs typeface="+mn-cs"/>
              </a:rPr>
              <a:t> </a:t>
            </a:r>
            <a:r>
              <a:rPr kumimoji="0" lang="el-GR" sz="3200" b="0" i="0" u="none" strike="noStrike" kern="1200" cap="none" spc="0" normalizeH="0" baseline="0" noProof="0" dirty="0" smtClean="0">
                <a:ln>
                  <a:noFill/>
                </a:ln>
                <a:effectLst/>
                <a:uLnTx/>
                <a:uFillTx/>
                <a:latin typeface="+mn-lt"/>
                <a:ea typeface="+mn-ea"/>
                <a:cs typeface="+mn-cs"/>
              </a:rPr>
              <a:t>κακοσχηματισμένων καρκινικών αδένων που </a:t>
            </a:r>
            <a:r>
              <a:rPr kumimoji="0" lang="el-GR" sz="3200" b="0" i="0" u="sng" strike="noStrike" kern="1200" cap="none" spc="0" normalizeH="0" baseline="0" noProof="0" dirty="0" smtClean="0">
                <a:ln>
                  <a:noFill/>
                </a:ln>
                <a:effectLst/>
                <a:uLnTx/>
                <a:uFillTx/>
                <a:latin typeface="+mn-lt"/>
                <a:ea typeface="+mn-ea"/>
                <a:cs typeface="+mn-cs"/>
              </a:rPr>
              <a:t>δεν</a:t>
            </a:r>
            <a:r>
              <a:rPr kumimoji="0" lang="el-GR" sz="3200" b="0" i="0" u="none" strike="noStrike" kern="1200" cap="none" spc="0" normalizeH="0" baseline="0" noProof="0" dirty="0" smtClean="0">
                <a:ln>
                  <a:noFill/>
                </a:ln>
                <a:effectLst/>
                <a:uLnTx/>
                <a:uFillTx/>
                <a:latin typeface="+mn-lt"/>
                <a:ea typeface="+mn-ea"/>
                <a:cs typeface="+mn-cs"/>
              </a:rPr>
              <a:t> είναι όλως παρακείμενοι σε καλοσχηματισμένους καρκινικούς αδένες</a:t>
            </a:r>
            <a:r>
              <a:rPr kumimoji="0" lang="en-US" sz="3200" b="0" i="0" u="none" strike="noStrike" kern="1200" cap="none" spc="0" normalizeH="0" noProof="0" dirty="0" smtClean="0">
                <a:ln>
                  <a:noFill/>
                </a:ln>
                <a:effectLst/>
                <a:uLnTx/>
                <a:uFillTx/>
                <a:latin typeface="+mn-lt"/>
                <a:ea typeface="+mn-ea"/>
                <a:cs typeface="+mn-cs"/>
              </a:rPr>
              <a:t> </a:t>
            </a:r>
            <a:r>
              <a:rPr kumimoji="0" lang="el-GR" sz="3200" b="0" i="0" u="none" strike="noStrike" kern="1200" cap="none" spc="0" normalizeH="0" noProof="0" dirty="0" smtClean="0">
                <a:ln>
                  <a:noFill/>
                </a:ln>
                <a:effectLst/>
                <a:uLnTx/>
                <a:uFillTx/>
                <a:latin typeface="+mn-lt"/>
                <a:ea typeface="+mn-ea"/>
                <a:cs typeface="+mn-cs"/>
              </a:rPr>
              <a:t>καθώς </a:t>
            </a:r>
            <a:r>
              <a:rPr kumimoji="0" lang="el-GR" sz="3200" b="0" i="0" u="none" strike="noStrike" kern="1200" cap="none" spc="0" normalizeH="0" baseline="0" noProof="0" dirty="0" smtClean="0">
                <a:ln>
                  <a:noFill/>
                </a:ln>
                <a:effectLst/>
                <a:uLnTx/>
                <a:uFillTx/>
                <a:latin typeface="+mn-lt"/>
                <a:ea typeface="+mn-ea"/>
                <a:cs typeface="+mn-cs"/>
              </a:rPr>
              <a:t>και </a:t>
            </a:r>
            <a:r>
              <a:rPr kumimoji="0" lang="el-GR" sz="3200" b="1" i="0" u="none" strike="noStrike" kern="1200" cap="none" spc="0" normalizeH="0" baseline="0" noProof="0" dirty="0" smtClean="0">
                <a:ln>
                  <a:noFill/>
                </a:ln>
                <a:effectLst/>
                <a:uLnTx/>
                <a:uFillTx/>
                <a:latin typeface="+mn-lt"/>
                <a:ea typeface="+mn-ea"/>
                <a:cs typeface="+mn-cs"/>
              </a:rPr>
              <a:t>συναθροισμένοι</a:t>
            </a:r>
            <a:r>
              <a:rPr kumimoji="0" lang="el-GR" sz="3200" b="0" i="0" u="none" strike="noStrike" kern="1200" cap="none" spc="0" normalizeH="0" baseline="0" noProof="0" dirty="0" smtClean="0">
                <a:ln>
                  <a:noFill/>
                </a:ln>
                <a:effectLst/>
                <a:uLnTx/>
                <a:uFillTx/>
                <a:latin typeface="+mn-lt"/>
                <a:ea typeface="+mn-ea"/>
                <a:cs typeface="+mn-cs"/>
              </a:rPr>
              <a:t>, </a:t>
            </a:r>
            <a:r>
              <a:rPr kumimoji="0" lang="el-GR" sz="3200" b="1" i="0" u="none" strike="noStrike" kern="1200" cap="none" spc="0" normalizeH="0" baseline="0" noProof="0" dirty="0" smtClean="0">
                <a:ln>
                  <a:noFill/>
                </a:ln>
                <a:effectLst/>
                <a:uLnTx/>
                <a:uFillTx/>
                <a:latin typeface="+mn-lt"/>
                <a:ea typeface="+mn-ea"/>
                <a:cs typeface="+mn-cs"/>
              </a:rPr>
              <a:t>μη</a:t>
            </a:r>
            <a:r>
              <a:rPr kumimoji="0" lang="el-GR" sz="3200" b="0" i="0" u="none" strike="noStrike" kern="1200" cap="none" spc="0" normalizeH="0" baseline="0" noProof="0" dirty="0" smtClean="0">
                <a:ln>
                  <a:noFill/>
                </a:ln>
                <a:effectLst/>
                <a:uLnTx/>
                <a:uFillTx/>
                <a:latin typeface="+mn-lt"/>
                <a:ea typeface="+mn-ea"/>
                <a:cs typeface="+mn-cs"/>
              </a:rPr>
              <a:t> αναμειγνυόμενοι, κακοσχηματισμένοι καρκινικοί αδένες εντάσσονται στο πρότυπο </a:t>
            </a:r>
            <a:r>
              <a:rPr kumimoji="0" lang="el-GR" sz="3200" b="1" i="0" u="none" strike="noStrike" kern="1200" cap="none" spc="0" normalizeH="0" baseline="0" noProof="0" dirty="0" smtClean="0">
                <a:ln>
                  <a:noFill/>
                </a:ln>
                <a:effectLst>
                  <a:outerShdw blurRad="38100" dist="38100" dir="2700000" algn="tl">
                    <a:srgbClr val="000000">
                      <a:alpha val="43137"/>
                    </a:srgbClr>
                  </a:outerShdw>
                </a:effectLst>
                <a:uLnTx/>
                <a:uFillTx/>
                <a:latin typeface="+mn-lt"/>
                <a:ea typeface="+mn-ea"/>
                <a:cs typeface="+mn-cs"/>
              </a:rPr>
              <a:t>4</a:t>
            </a:r>
            <a:r>
              <a:rPr kumimoji="0" lang="el-GR" sz="3200" b="0" i="0" u="none" strike="noStrike" kern="1200" cap="none" spc="0" normalizeH="0" baseline="0" noProof="0" dirty="0" smtClean="0">
                <a:ln>
                  <a:noFill/>
                </a:ln>
                <a:effectLst/>
                <a:uLnTx/>
                <a:uFillTx/>
                <a:latin typeface="+mn-lt"/>
                <a:ea typeface="+mn-ea"/>
                <a:cs typeface="+mn-cs"/>
              </a:rPr>
              <a:t>.</a:t>
            </a:r>
            <a:endParaRPr kumimoji="0" lang="el-GR" sz="3200" b="0" i="0" u="none" strike="noStrike" kern="1200" cap="none" spc="0" normalizeH="0" baseline="0" noProof="0" dirty="0">
              <a:ln>
                <a:noFill/>
              </a:ln>
              <a:effectLst/>
              <a:uLnTx/>
              <a:uFillTx/>
              <a:latin typeface="+mn-lt"/>
              <a:ea typeface="+mn-ea"/>
              <a:cs typeface="+mn-cs"/>
            </a:endParaRPr>
          </a:p>
        </p:txBody>
      </p:sp>
    </p:spTree>
    <p:extLst>
      <p:ext uri="{BB962C8B-B14F-4D97-AF65-F5344CB8AC3E}">
        <p14:creationId xmlns:p14="http://schemas.microsoft.com/office/powerpoint/2010/main" val="3246397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dissolv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6">
                                            <p:txEl>
                                              <p:pRg st="2" end="2"/>
                                            </p:txEl>
                                          </p:spTgt>
                                        </p:tgtEl>
                                      </p:cBhvr>
                                    </p:animEffect>
                                    <p:set>
                                      <p:cBhvr>
                                        <p:cTn id="12" dur="1" fill="hold">
                                          <p:stCondLst>
                                            <p:cond delay="499"/>
                                          </p:stCondLst>
                                        </p:cTn>
                                        <p:tgtEl>
                                          <p:spTgt spid="6">
                                            <p:txEl>
                                              <p:pRg st="2" end="2"/>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animEffect transition="in" filter="dissolve">
                                      <p:cBhvr>
                                        <p:cTn id="1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3419872" y="184666"/>
            <a:ext cx="5708253" cy="6617196"/>
          </a:xfrm>
          <a:prstGeom prst="rect">
            <a:avLst/>
          </a:prstGeom>
          <a:noFill/>
          <a:ln w="9525">
            <a:noFill/>
            <a:miter lim="800000"/>
            <a:headEnd/>
            <a:tailEnd/>
          </a:ln>
          <a:effectLst/>
        </p:spPr>
        <p:txBody>
          <a:bodyPr wrap="square" anchor="ctr">
            <a:spAutoFit/>
          </a:bodyPr>
          <a:lstStyle/>
          <a:p>
            <a:pPr algn="ctr"/>
            <a:r>
              <a:rPr lang="el-GR" sz="3200" b="1" spc="600" dirty="0" smtClean="0">
                <a:latin typeface="Calibri" charset="0"/>
              </a:rPr>
              <a:t>ΣΥΝΑΘΡΟΙΖΟΜΕΝΟΙ</a:t>
            </a:r>
            <a:r>
              <a:rPr lang="el-GR" sz="3200" b="1" dirty="0" smtClean="0">
                <a:latin typeface="Calibri" charset="0"/>
              </a:rPr>
              <a:t> ΚΑΚΟΣΧΗΜΑΤΙΣΜΕΝΟΙ (ΑΤΕΛΕΙΣ) ΚΑΡΚΙΝΙΚΟΙ ΑΔΕΝΕΣ</a:t>
            </a:r>
            <a:endParaRPr lang="el-GR" sz="2300" b="1" dirty="0" smtClean="0">
              <a:latin typeface="Calibri" charset="0"/>
            </a:endParaRPr>
          </a:p>
          <a:p>
            <a:pPr algn="ctr"/>
            <a:r>
              <a:rPr lang="el-GR" sz="2400" b="1" dirty="0" smtClean="0">
                <a:latin typeface="Calibri" charset="0"/>
              </a:rPr>
              <a:t>Κακοσχηματισμένοι καρκινικοί αδένες  [εδώ μάλιστα με υποτυπωδώς </a:t>
            </a:r>
            <a:r>
              <a:rPr lang="el-GR" sz="2400" b="1" dirty="0" err="1" smtClean="0">
                <a:latin typeface="Calibri" charset="0"/>
              </a:rPr>
              <a:t>λοβιώδη</a:t>
            </a:r>
            <a:r>
              <a:rPr lang="el-GR" sz="2400" b="1" dirty="0" smtClean="0">
                <a:latin typeface="Calibri" charset="0"/>
              </a:rPr>
              <a:t> (!) αρχιτεκτονική], οι οποίοι </a:t>
            </a:r>
            <a:r>
              <a:rPr lang="el-GR" sz="2400" b="1" u="sng" dirty="0" smtClean="0">
                <a:latin typeface="Calibri" charset="0"/>
              </a:rPr>
              <a:t>δεν</a:t>
            </a:r>
            <a:r>
              <a:rPr lang="el-GR" sz="2400" b="1" dirty="0" smtClean="0">
                <a:latin typeface="Calibri" charset="0"/>
              </a:rPr>
              <a:t> αναμειγνύονται με άλλους, καλοσχηματισμένους  καρκινικούς αδένες.</a:t>
            </a:r>
          </a:p>
          <a:p>
            <a:pPr algn="ctr"/>
            <a:endParaRPr lang="el-GR" sz="2400" b="1" dirty="0" smtClean="0">
              <a:latin typeface="Calibri" charset="0"/>
            </a:endParaRPr>
          </a:p>
          <a:p>
            <a:pPr algn="ctr"/>
            <a:r>
              <a:rPr lang="el-GR" sz="2300" b="1" dirty="0" smtClean="0">
                <a:latin typeface="Calibri" charset="0"/>
              </a:rPr>
              <a:t>Α.  &lt; ή = 5 κακοσχηματισμένοι αδένες , τάση να υπαχθούν στο πρότυπο  4</a:t>
            </a:r>
          </a:p>
          <a:p>
            <a:pPr algn="ctr"/>
            <a:endParaRPr lang="el-GR" sz="2300" b="1" dirty="0" smtClean="0">
              <a:latin typeface="Calibri" charset="0"/>
            </a:endParaRPr>
          </a:p>
          <a:p>
            <a:pPr algn="ctr"/>
            <a:r>
              <a:rPr lang="el-GR" sz="2300" b="1" dirty="0" smtClean="0">
                <a:latin typeface="Calibri" charset="0"/>
              </a:rPr>
              <a:t>Β. 6-10 κακοσχηματισμένοι αδένες , πρότυπο 4</a:t>
            </a:r>
          </a:p>
          <a:p>
            <a:pPr algn="ctr"/>
            <a:endParaRPr lang="el-GR" sz="2300" b="1" dirty="0" smtClean="0">
              <a:latin typeface="Calibri" charset="0"/>
            </a:endParaRPr>
          </a:p>
          <a:p>
            <a:pPr algn="ctr"/>
            <a:r>
              <a:rPr lang="en-US" sz="2300" b="1" dirty="0" smtClean="0">
                <a:latin typeface="Calibri" charset="0"/>
              </a:rPr>
              <a:t>C</a:t>
            </a:r>
            <a:r>
              <a:rPr lang="el-GR" sz="2300" b="1" dirty="0" smtClean="0">
                <a:latin typeface="Calibri" charset="0"/>
              </a:rPr>
              <a:t>.  &gt;10 κακοσχηματισμένοι αδένες , πρότυπο 4 </a:t>
            </a:r>
          </a:p>
        </p:txBody>
      </p:sp>
      <p:pic>
        <p:nvPicPr>
          <p:cNvPr id="91138" name="Picture 2" descr="Graphic"/>
          <p:cNvPicPr>
            <a:picLocks noChangeAspect="1" noChangeArrowheads="1"/>
          </p:cNvPicPr>
          <p:nvPr/>
        </p:nvPicPr>
        <p:blipFill>
          <a:blip r:embed="rId2" cstate="print"/>
          <a:srcRect/>
          <a:stretch>
            <a:fillRect/>
          </a:stretch>
        </p:blipFill>
        <p:spPr bwMode="auto">
          <a:xfrm>
            <a:off x="571472" y="0"/>
            <a:ext cx="2846070" cy="6858000"/>
          </a:xfrm>
          <a:prstGeom prst="rect">
            <a:avLst/>
          </a:prstGeom>
          <a:noFill/>
        </p:spPr>
      </p:pic>
    </p:spTree>
    <p:extLst>
      <p:ext uri="{BB962C8B-B14F-4D97-AF65-F5344CB8AC3E}">
        <p14:creationId xmlns:p14="http://schemas.microsoft.com/office/powerpoint/2010/main" val="10933453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3357554" y="-142900"/>
            <a:ext cx="5786446" cy="8540800"/>
          </a:xfrm>
          <a:prstGeom prst="rect">
            <a:avLst/>
          </a:prstGeom>
          <a:noFill/>
          <a:ln w="9525">
            <a:noFill/>
            <a:miter lim="800000"/>
            <a:headEnd/>
            <a:tailEnd/>
          </a:ln>
          <a:effectLst/>
        </p:spPr>
        <p:txBody>
          <a:bodyPr wrap="square" anchor="ctr">
            <a:spAutoFit/>
          </a:bodyPr>
          <a:lstStyle/>
          <a:p>
            <a:pPr algn="ctr"/>
            <a:r>
              <a:rPr lang="el-GR" sz="3200" b="1" spc="600" dirty="0" smtClean="0">
                <a:latin typeface="Calibri" charset="0"/>
              </a:rPr>
              <a:t>ΑΝΑΜΕΙΓΝΥΟΜΕΝΟΙ </a:t>
            </a:r>
            <a:r>
              <a:rPr lang="el-GR" sz="3200" b="1" u="sng" spc="600" dirty="0" smtClean="0">
                <a:effectLst>
                  <a:outerShdw blurRad="38100" dist="38100" dir="2700000" algn="tl">
                    <a:srgbClr val="000000">
                      <a:alpha val="43137"/>
                    </a:srgbClr>
                  </a:outerShdw>
                </a:effectLst>
                <a:latin typeface="Calibri" charset="0"/>
              </a:rPr>
              <a:t>ΟΛΩΣ</a:t>
            </a:r>
            <a:r>
              <a:rPr lang="el-GR" sz="3200" b="1" u="sng" spc="600" dirty="0" smtClean="0">
                <a:latin typeface="Calibri" charset="0"/>
              </a:rPr>
              <a:t> ΠΑΡΑΚΕΙΜΕΝΟΙ </a:t>
            </a:r>
            <a:r>
              <a:rPr lang="el-GR" sz="3200" b="1" dirty="0" smtClean="0">
                <a:latin typeface="Calibri" charset="0"/>
              </a:rPr>
              <a:t>ΚΑΚΟΣΧΗΜΑΤΙΣΜΕΝΟΙ  (ΑΤΕΛΕΙΣ) ΚΑΡΚΙΝΙΚΟΙ ΑΔΕΝΕΣ</a:t>
            </a:r>
            <a:endParaRPr lang="el-GR" sz="2300" dirty="0" smtClean="0">
              <a:latin typeface="Calibri" charset="0"/>
            </a:endParaRPr>
          </a:p>
          <a:p>
            <a:pPr algn="ctr"/>
            <a:r>
              <a:rPr lang="el-GR" sz="2800" dirty="0" smtClean="0">
                <a:latin typeface="Calibri" charset="0"/>
              </a:rPr>
              <a:t>Κακοσχηματισμένοι καρκινικοί αδένες (βέλη)  </a:t>
            </a:r>
            <a:r>
              <a:rPr lang="el-GR" sz="2800" b="1" spc="600" dirty="0" smtClean="0">
                <a:latin typeface="Calibri" charset="0"/>
              </a:rPr>
              <a:t>αμέσως παράκεινται </a:t>
            </a:r>
            <a:r>
              <a:rPr lang="el-GR" sz="2800" dirty="0" smtClean="0">
                <a:latin typeface="Calibri" charset="0"/>
              </a:rPr>
              <a:t>(σε  απόσταση &lt; της έκτασης 1 αδένα) άλλων, καλοσχηματισμένων  καρκινικών αδένων, με τους οποίους συχνά  και αναμειγνύονται.</a:t>
            </a:r>
            <a:endParaRPr lang="el-GR" sz="2300" dirty="0" smtClean="0">
              <a:latin typeface="Calibri" charset="0"/>
            </a:endParaRPr>
          </a:p>
          <a:p>
            <a:pPr algn="ctr"/>
            <a:endParaRPr lang="el-GR" sz="2300" dirty="0" smtClean="0">
              <a:latin typeface="Calibri" charset="0"/>
            </a:endParaRPr>
          </a:p>
          <a:p>
            <a:pPr algn="ctr"/>
            <a:r>
              <a:rPr lang="el-GR" sz="2300" b="1" dirty="0" smtClean="0">
                <a:latin typeface="Calibri" charset="0"/>
              </a:rPr>
              <a:t>Α.</a:t>
            </a:r>
            <a:r>
              <a:rPr lang="el-GR" sz="2300" dirty="0" smtClean="0">
                <a:latin typeface="Calibri" charset="0"/>
              </a:rPr>
              <a:t> </a:t>
            </a:r>
            <a:r>
              <a:rPr lang="en-US" sz="2300" dirty="0" smtClean="0">
                <a:latin typeface="Calibri" charset="0"/>
              </a:rPr>
              <a:t> </a:t>
            </a:r>
            <a:r>
              <a:rPr lang="el-GR" sz="2300" b="1" dirty="0" smtClean="0">
                <a:latin typeface="Calibri" charset="0"/>
              </a:rPr>
              <a:t>&lt; ή = 5 κακοσχηματισμένοι αδένες , πρότυπο 3</a:t>
            </a:r>
          </a:p>
          <a:p>
            <a:pPr algn="ctr"/>
            <a:r>
              <a:rPr lang="el-GR" sz="2300" b="1" dirty="0" smtClean="0">
                <a:latin typeface="Calibri" charset="0"/>
              </a:rPr>
              <a:t>Β. </a:t>
            </a:r>
            <a:r>
              <a:rPr lang="en-US" sz="2300" b="1" dirty="0" smtClean="0">
                <a:latin typeface="Calibri" charset="0"/>
              </a:rPr>
              <a:t> </a:t>
            </a:r>
            <a:r>
              <a:rPr lang="el-GR" sz="2300" b="1" dirty="0" smtClean="0">
                <a:latin typeface="Calibri" charset="0"/>
              </a:rPr>
              <a:t>6-10 κακοσχηματισμένοι αδένες , </a:t>
            </a:r>
          </a:p>
          <a:p>
            <a:pPr algn="ctr"/>
            <a:r>
              <a:rPr lang="el-GR" sz="2300" b="1" dirty="0" smtClean="0">
                <a:latin typeface="Calibri" charset="0"/>
              </a:rPr>
              <a:t>πρότυπο 3</a:t>
            </a:r>
          </a:p>
          <a:p>
            <a:pPr algn="ctr"/>
            <a:r>
              <a:rPr lang="en-US" sz="2300" b="1" dirty="0" smtClean="0">
                <a:latin typeface="Calibri" charset="0"/>
              </a:rPr>
              <a:t>C</a:t>
            </a:r>
            <a:r>
              <a:rPr lang="el-GR" sz="2300" b="1" dirty="0" smtClean="0">
                <a:latin typeface="Calibri" charset="0"/>
              </a:rPr>
              <a:t>. </a:t>
            </a:r>
            <a:r>
              <a:rPr lang="en-US" sz="2300" b="1" dirty="0" smtClean="0">
                <a:latin typeface="Calibri" charset="0"/>
              </a:rPr>
              <a:t> </a:t>
            </a:r>
            <a:r>
              <a:rPr lang="el-GR" sz="2300" b="1" dirty="0" smtClean="0">
                <a:latin typeface="Calibri" charset="0"/>
              </a:rPr>
              <a:t>&gt;10 κακοσχηματισμένοι αδένες , </a:t>
            </a:r>
          </a:p>
          <a:p>
            <a:pPr algn="ctr"/>
            <a:r>
              <a:rPr lang="el-GR" sz="2300" b="1" dirty="0" smtClean="0">
                <a:latin typeface="Calibri" charset="0"/>
              </a:rPr>
              <a:t>πρότυπο 3</a:t>
            </a:r>
          </a:p>
          <a:p>
            <a:pPr algn="ctr"/>
            <a:endParaRPr lang="el-GR" sz="2300" dirty="0" smtClean="0">
              <a:solidFill>
                <a:schemeClr val="accent1">
                  <a:lumMod val="20000"/>
                  <a:lumOff val="80000"/>
                </a:schemeClr>
              </a:solidFill>
              <a:latin typeface="Calibri" charset="0"/>
            </a:endParaRPr>
          </a:p>
          <a:p>
            <a:pPr algn="ctr"/>
            <a:endParaRPr lang="el-GR" sz="2300" dirty="0" smtClean="0">
              <a:solidFill>
                <a:schemeClr val="accent1">
                  <a:lumMod val="20000"/>
                  <a:lumOff val="80000"/>
                </a:schemeClr>
              </a:solidFill>
              <a:latin typeface="Calibri" charset="0"/>
            </a:endParaRPr>
          </a:p>
          <a:p>
            <a:pPr algn="ctr"/>
            <a:endParaRPr lang="el-GR" sz="2300" dirty="0" smtClean="0">
              <a:solidFill>
                <a:schemeClr val="accent1">
                  <a:lumMod val="20000"/>
                  <a:lumOff val="80000"/>
                </a:schemeClr>
              </a:solidFill>
              <a:latin typeface="Calibri" charset="0"/>
            </a:endParaRPr>
          </a:p>
          <a:p>
            <a:pPr algn="ctr"/>
            <a:endParaRPr lang="en-US" sz="2300" dirty="0">
              <a:solidFill>
                <a:schemeClr val="accent1">
                  <a:lumMod val="20000"/>
                  <a:lumOff val="80000"/>
                </a:schemeClr>
              </a:solidFill>
              <a:latin typeface="Calibri" charset="0"/>
            </a:endParaRPr>
          </a:p>
        </p:txBody>
      </p:sp>
      <p:pic>
        <p:nvPicPr>
          <p:cNvPr id="88066" name="Picture 2" descr="Graphic"/>
          <p:cNvPicPr>
            <a:picLocks noChangeAspect="1" noChangeArrowheads="1"/>
          </p:cNvPicPr>
          <p:nvPr/>
        </p:nvPicPr>
        <p:blipFill>
          <a:blip r:embed="rId2" cstate="print"/>
          <a:srcRect/>
          <a:stretch>
            <a:fillRect/>
          </a:stretch>
        </p:blipFill>
        <p:spPr bwMode="auto">
          <a:xfrm>
            <a:off x="428596" y="13640"/>
            <a:ext cx="2857520" cy="6844359"/>
          </a:xfrm>
          <a:prstGeom prst="rect">
            <a:avLst/>
          </a:prstGeom>
          <a:noFill/>
        </p:spPr>
      </p:pic>
    </p:spTree>
    <p:extLst>
      <p:ext uri="{BB962C8B-B14F-4D97-AF65-F5344CB8AC3E}">
        <p14:creationId xmlns:p14="http://schemas.microsoft.com/office/powerpoint/2010/main" val="2033217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001156" cy="1368412"/>
          </a:xfrm>
        </p:spPr>
        <p:txBody>
          <a:bodyPr>
            <a:normAutofit fontScale="90000"/>
          </a:bodyPr>
          <a:lstStyle/>
          <a:p>
            <a:pPr algn="just"/>
            <a:r>
              <a:rPr lang="el-GR" sz="2200" dirty="0" smtClean="0"/>
              <a:t>Οι  όλως παρακείμενοι, θεωρούμενοι ως κατ’ εφαπτομένη κομμένοι, κακοσχηματισμένοι καρκινικοί αδένες παρατηρούνται ως μικρές συμπαγείς φωλιές και δικαιολογούνται, ακόμη, στο πλαίσιο του προτύπου </a:t>
            </a:r>
            <a:r>
              <a:rPr lang="el-GR" sz="2200" b="1" dirty="0" smtClean="0"/>
              <a:t>3</a:t>
            </a:r>
            <a:r>
              <a:rPr lang="el-GR" sz="2200" dirty="0" smtClean="0"/>
              <a:t>, ιδίως όταν αυτοί </a:t>
            </a:r>
            <a:r>
              <a:rPr lang="el-GR" sz="2200" b="1" u="sng" dirty="0" smtClean="0"/>
              <a:t>χάνονται στα βαθύτερα επίπεδα τομών</a:t>
            </a:r>
            <a:r>
              <a:rPr lang="el-GR" sz="2200" b="1" dirty="0" smtClean="0"/>
              <a:t>. </a:t>
            </a:r>
            <a:r>
              <a:rPr lang="el-GR" sz="2200" u="sng" dirty="0" smtClean="0">
                <a:effectLst>
                  <a:outerShdw blurRad="38100" dist="38100" dir="2700000" algn="tl">
                    <a:srgbClr val="000000">
                      <a:alpha val="43137"/>
                    </a:srgbClr>
                  </a:outerShdw>
                </a:effectLst>
              </a:rPr>
              <a:t>Αθροιστικός βαθμός κακοήθειας  </a:t>
            </a:r>
            <a:r>
              <a:rPr lang="el-GR" sz="2200" b="1" u="sng" dirty="0" smtClean="0">
                <a:effectLst>
                  <a:outerShdw blurRad="38100" dist="38100" dir="2700000" algn="tl">
                    <a:srgbClr val="000000">
                      <a:alpha val="43137"/>
                    </a:srgbClr>
                  </a:outerShdw>
                </a:effectLst>
              </a:rPr>
              <a:t>3</a:t>
            </a:r>
            <a:r>
              <a:rPr lang="el-GR" sz="2200" u="sng" dirty="0" smtClean="0">
                <a:effectLst>
                  <a:outerShdw blurRad="38100" dist="38100" dir="2700000" algn="tl">
                    <a:srgbClr val="000000">
                      <a:alpha val="43137"/>
                    </a:srgbClr>
                  </a:outerShdw>
                </a:effectLst>
              </a:rPr>
              <a:t>+</a:t>
            </a:r>
            <a:r>
              <a:rPr lang="el-GR" sz="2200" b="1" u="sng" dirty="0" smtClean="0">
                <a:effectLst>
                  <a:outerShdw blurRad="38100" dist="38100" dir="2700000" algn="tl">
                    <a:srgbClr val="000000">
                      <a:alpha val="43137"/>
                    </a:srgbClr>
                  </a:outerShdw>
                </a:effectLst>
              </a:rPr>
              <a:t>3</a:t>
            </a:r>
            <a:r>
              <a:rPr lang="el-GR" sz="2200" u="sng" dirty="0" smtClean="0">
                <a:effectLst>
                  <a:outerShdw blurRad="38100" dist="38100" dir="2700000" algn="tl">
                    <a:srgbClr val="000000">
                      <a:alpha val="43137"/>
                    </a:srgbClr>
                  </a:outerShdw>
                </a:effectLst>
              </a:rPr>
              <a:t>=</a:t>
            </a:r>
            <a:r>
              <a:rPr lang="el-GR" sz="2200" b="1" u="sng" dirty="0" smtClean="0">
                <a:effectLst>
                  <a:outerShdw blurRad="38100" dist="38100" dir="2700000" algn="tl">
                    <a:srgbClr val="000000">
                      <a:alpha val="43137"/>
                    </a:srgbClr>
                  </a:outerShdw>
                </a:effectLst>
              </a:rPr>
              <a:t>6</a:t>
            </a:r>
            <a:r>
              <a:rPr lang="el-GR" sz="2200" u="sng" dirty="0" smtClean="0">
                <a:effectLst>
                  <a:outerShdw blurRad="38100" dist="38100" dir="2700000" algn="tl">
                    <a:srgbClr val="000000">
                      <a:alpha val="43137"/>
                    </a:srgbClr>
                  </a:outerShdw>
                </a:effectLst>
              </a:rPr>
              <a:t>.</a:t>
            </a:r>
            <a:r>
              <a:rPr lang="el-GR" sz="3200" dirty="0" smtClean="0"/>
              <a:t/>
            </a:r>
            <a:br>
              <a:rPr lang="el-GR" sz="3200" dirty="0" smtClean="0"/>
            </a:br>
            <a:endParaRPr lang="el-GR" sz="3200" dirty="0"/>
          </a:p>
        </p:txBody>
      </p:sp>
      <p:pic>
        <p:nvPicPr>
          <p:cNvPr id="4" name="Content Placeholder 3" descr="p10g3c"/>
          <p:cNvPicPr>
            <a:picLocks noGrp="1" noChangeAspect="1" noChangeArrowheads="1"/>
          </p:cNvPicPr>
          <p:nvPr>
            <p:ph idx="1"/>
          </p:nvPr>
        </p:nvPicPr>
        <p:blipFill>
          <a:blip r:embed="rId2" cstate="print"/>
          <a:srcRect/>
          <a:stretch>
            <a:fillRect/>
          </a:stretch>
        </p:blipFill>
        <p:spPr bwMode="auto">
          <a:xfrm>
            <a:off x="714348" y="1571612"/>
            <a:ext cx="7786742" cy="5139250"/>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30722" name="Ink 2"/>
              <p14:cNvContentPartPr>
                <a14:cpLocks xmlns:a14="http://schemas.microsoft.com/office/drawing/2010/main" noRot="1" noChangeAspect="1" noEditPoints="1" noChangeArrowheads="1" noChangeShapeType="1"/>
              </p14:cNvContentPartPr>
              <p14:nvPr/>
            </p14:nvContentPartPr>
            <p14:xfrm>
              <a:off x="2627313" y="3213100"/>
              <a:ext cx="642937" cy="628650"/>
            </p14:xfrm>
          </p:contentPart>
        </mc:Choice>
        <mc:Fallback xmlns="">
          <p:pic>
            <p:nvPicPr>
              <p:cNvPr id="30722" name="Ink 2"/>
              <p:cNvPicPr>
                <a:picLocks noRot="1" noChangeAspect="1" noEditPoints="1" noChangeArrowheads="1" noChangeShapeType="1"/>
              </p:cNvPicPr>
              <p:nvPr/>
            </p:nvPicPr>
            <p:blipFill>
              <a:blip r:embed="rId4" cstate="print"/>
              <a:stretch>
                <a:fillRect/>
              </a:stretch>
            </p:blipFill>
            <p:spPr>
              <a:xfrm>
                <a:off x="2617959" y="3203744"/>
                <a:ext cx="661646" cy="647362"/>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0723" name="Ink 3"/>
              <p14:cNvContentPartPr>
                <a14:cpLocks xmlns:a14="http://schemas.microsoft.com/office/drawing/2010/main" noRot="1" noChangeAspect="1" noEditPoints="1" noChangeArrowheads="1" noChangeShapeType="1"/>
              </p14:cNvContentPartPr>
              <p14:nvPr/>
            </p14:nvContentPartPr>
            <p14:xfrm>
              <a:off x="5867400" y="5300663"/>
              <a:ext cx="893763" cy="742950"/>
            </p14:xfrm>
          </p:contentPart>
        </mc:Choice>
        <mc:Fallback xmlns="">
          <p:pic>
            <p:nvPicPr>
              <p:cNvPr id="30723" name="Ink 3"/>
              <p:cNvPicPr>
                <a:picLocks noRot="1" noChangeAspect="1" noEditPoints="1" noChangeArrowheads="1" noChangeShapeType="1"/>
              </p:cNvPicPr>
              <p:nvPr/>
            </p:nvPicPr>
            <p:blipFill>
              <a:blip r:embed="rId6" cstate="print"/>
              <a:stretch>
                <a:fillRect/>
              </a:stretch>
            </p:blipFill>
            <p:spPr>
              <a:xfrm>
                <a:off x="5858034" y="5291304"/>
                <a:ext cx="912496" cy="761668"/>
              </a:xfrm>
              <a:prstGeom prst="rect">
                <a:avLst/>
              </a:prstGeom>
            </p:spPr>
          </p:pic>
        </mc:Fallback>
      </mc:AlternateContent>
    </p:spTree>
    <p:extLst>
      <p:ext uri="{BB962C8B-B14F-4D97-AF65-F5344CB8AC3E}">
        <p14:creationId xmlns:p14="http://schemas.microsoft.com/office/powerpoint/2010/main" val="303056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wipe(down)">
                                      <p:cBhvr>
                                        <p:cTn id="7" dur="500"/>
                                        <p:tgtEl>
                                          <p:spTgt spid="30722"/>
                                        </p:tgtEl>
                                      </p:cBhvr>
                                    </p:animEffect>
                                  </p:childTnLst>
                                </p:cTn>
                              </p:par>
                              <p:par>
                                <p:cTn id="8" presetID="22" presetClass="entr" presetSubtype="4" fill="hold" nodeType="withEffect">
                                  <p:stCondLst>
                                    <p:cond delay="0"/>
                                  </p:stCondLst>
                                  <p:childTnLst>
                                    <p:set>
                                      <p:cBhvr>
                                        <p:cTn id="9" dur="1" fill="hold">
                                          <p:stCondLst>
                                            <p:cond delay="0"/>
                                          </p:stCondLst>
                                        </p:cTn>
                                        <p:tgtEl>
                                          <p:spTgt spid="30723"/>
                                        </p:tgtEl>
                                        <p:attrNameLst>
                                          <p:attrName>style.visibility</p:attrName>
                                        </p:attrNameLst>
                                      </p:cBhvr>
                                      <p:to>
                                        <p:strVal val="visible"/>
                                      </p:to>
                                    </p:set>
                                    <p:animEffect transition="in" filter="wipe(down)">
                                      <p:cBhvr>
                                        <p:cTn id="10" dur="500"/>
                                        <p:tgtEl>
                                          <p:spTgt spid="3072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Rectangle 6"/>
          <p:cNvSpPr>
            <a:spLocks noChangeArrowheads="1"/>
          </p:cNvSpPr>
          <p:nvPr/>
        </p:nvSpPr>
        <p:spPr bwMode="auto">
          <a:xfrm>
            <a:off x="8572500" y="6350000"/>
            <a:ext cx="476250" cy="231775"/>
          </a:xfrm>
          <a:prstGeom prst="rect">
            <a:avLst/>
          </a:prstGeom>
          <a:noFill/>
          <a:ln w="9525">
            <a:noFill/>
            <a:miter lim="800000"/>
            <a:headEnd/>
            <a:tailEnd/>
          </a:ln>
          <a:effectLst/>
        </p:spPr>
        <p:txBody>
          <a:bodyPr anchor="ctr">
            <a:spAutoFit/>
          </a:bodyPr>
          <a:lstStyle/>
          <a:p>
            <a:pPr algn="ctr"/>
            <a:r>
              <a:rPr lang="en-US" sz="900">
                <a:solidFill>
                  <a:srgbClr val="999999"/>
                </a:solidFill>
                <a:latin typeface="Calibri" charset="0"/>
              </a:rPr>
              <a:t>2</a:t>
            </a:r>
          </a:p>
        </p:txBody>
      </p:sp>
      <p:sp>
        <p:nvSpPr>
          <p:cNvPr id="23560" name="Rectangle 8"/>
          <p:cNvSpPr>
            <a:spLocks noChangeArrowheads="1"/>
          </p:cNvSpPr>
          <p:nvPr/>
        </p:nvSpPr>
        <p:spPr bwMode="auto">
          <a:xfrm>
            <a:off x="3214678" y="-261609"/>
            <a:ext cx="5913447" cy="9694962"/>
          </a:xfrm>
          <a:prstGeom prst="rect">
            <a:avLst/>
          </a:prstGeom>
          <a:noFill/>
          <a:ln w="9525">
            <a:noFill/>
            <a:miter lim="800000"/>
            <a:headEnd/>
            <a:tailEnd/>
          </a:ln>
          <a:effectLst/>
        </p:spPr>
        <p:txBody>
          <a:bodyPr wrap="square" anchor="ctr">
            <a:spAutoFit/>
          </a:bodyPr>
          <a:lstStyle/>
          <a:p>
            <a:pPr algn="ctr"/>
            <a:r>
              <a:rPr lang="el-GR" sz="2400" b="1" spc="600" dirty="0" smtClean="0">
                <a:latin typeface="Calibri" charset="0"/>
              </a:rPr>
              <a:t>ΑΝΑΜΕΙΓΝΥΟΜΕΝΟΙ</a:t>
            </a:r>
          </a:p>
          <a:p>
            <a:pPr algn="ctr"/>
            <a:r>
              <a:rPr lang="el-GR" sz="2400" b="1" u="sng" spc="600" dirty="0" smtClean="0">
                <a:effectLst>
                  <a:outerShdw blurRad="38100" dist="38100" dir="2700000" algn="tl">
                    <a:srgbClr val="000000">
                      <a:alpha val="43137"/>
                    </a:srgbClr>
                  </a:outerShdw>
                </a:effectLst>
                <a:latin typeface="Calibri" charset="0"/>
              </a:rPr>
              <a:t>ΟΧΙ</a:t>
            </a:r>
            <a:r>
              <a:rPr lang="el-GR" sz="2400" b="1" spc="600" dirty="0" smtClean="0">
                <a:latin typeface="Calibri" charset="0"/>
              </a:rPr>
              <a:t> ΟΛΩΣ ΠΑΡΑΚΕΙΜΕΝΟΙ  </a:t>
            </a:r>
            <a:r>
              <a:rPr lang="el-GR" sz="2400" b="1" dirty="0" smtClean="0">
                <a:latin typeface="Calibri" charset="0"/>
              </a:rPr>
              <a:t> ΚΑΚΟΣΧΗΜΑΤΙΣΜΕΝΟΙ ΚΑΡΚΙΝΙΚΟΙ ΑΔΕΝΕΣ</a:t>
            </a:r>
            <a:endParaRPr lang="en-US" sz="2400" dirty="0" smtClean="0">
              <a:latin typeface="Calibri" charset="0"/>
            </a:endParaRPr>
          </a:p>
          <a:p>
            <a:pPr algn="ctr"/>
            <a:r>
              <a:rPr lang="en-US" sz="2300" dirty="0" smtClean="0">
                <a:latin typeface="Calibri" charset="0"/>
              </a:rPr>
              <a:t>O</a:t>
            </a:r>
            <a:r>
              <a:rPr lang="el-GR" sz="2300" dirty="0" smtClean="0">
                <a:latin typeface="Calibri" charset="0"/>
              </a:rPr>
              <a:t>ι </a:t>
            </a:r>
            <a:r>
              <a:rPr lang="el-GR" sz="2300" dirty="0" smtClean="0">
                <a:effectLst>
                  <a:outerShdw blurRad="38100" dist="38100" dir="2700000" algn="tl">
                    <a:srgbClr val="000000">
                      <a:alpha val="43137"/>
                    </a:srgbClr>
                  </a:outerShdw>
                </a:effectLst>
                <a:latin typeface="Calibri" charset="0"/>
              </a:rPr>
              <a:t>κακοσχηματισμένοι</a:t>
            </a:r>
            <a:r>
              <a:rPr lang="el-GR" sz="2300" dirty="0" smtClean="0">
                <a:latin typeface="Calibri" charset="0"/>
              </a:rPr>
              <a:t> καρκινικοί αδένες </a:t>
            </a:r>
          </a:p>
          <a:p>
            <a:pPr algn="ctr"/>
            <a:r>
              <a:rPr lang="el-GR" sz="2300" dirty="0" smtClean="0">
                <a:latin typeface="Calibri" charset="0"/>
              </a:rPr>
              <a:t>(βέλη) , παρότι αναμειγνύονται με παρακείμενούς τους καλοσχηματισμένους καρκινικούς αδένες, βρίσκονται </a:t>
            </a:r>
            <a:r>
              <a:rPr lang="el-GR" sz="2300" u="sng" dirty="0" smtClean="0">
                <a:latin typeface="Calibri" charset="0"/>
              </a:rPr>
              <a:t>σε απόσταση πέραν της έκτασης  τουλάχιστον  </a:t>
            </a:r>
            <a:r>
              <a:rPr lang="el-GR" sz="2300" i="1" u="sng" dirty="0" smtClean="0">
                <a:latin typeface="Calibri" charset="0"/>
              </a:rPr>
              <a:t>ενός</a:t>
            </a:r>
            <a:r>
              <a:rPr lang="el-GR" sz="2300" u="sng" dirty="0" smtClean="0">
                <a:latin typeface="Calibri" charset="0"/>
              </a:rPr>
              <a:t> καλοσχηματισμένου αδένα</a:t>
            </a:r>
            <a:r>
              <a:rPr lang="el-GR" sz="2300" dirty="0" smtClean="0">
                <a:latin typeface="Calibri" charset="0"/>
              </a:rPr>
              <a:t>, άρα </a:t>
            </a:r>
            <a:r>
              <a:rPr lang="el-GR" sz="2300" b="1" i="1" dirty="0" smtClean="0">
                <a:latin typeface="Calibri" charset="0"/>
              </a:rPr>
              <a:t>δεν</a:t>
            </a:r>
            <a:r>
              <a:rPr lang="el-GR" sz="2300" dirty="0" smtClean="0">
                <a:latin typeface="Calibri" charset="0"/>
              </a:rPr>
              <a:t> θεωρούνται όλως παρακείμενοι των καλοσχηματισμένων.</a:t>
            </a:r>
          </a:p>
          <a:p>
            <a:pPr algn="ctr"/>
            <a:r>
              <a:rPr lang="el-GR" sz="2300" b="1" dirty="0" smtClean="0">
                <a:latin typeface="Calibri" charset="0"/>
              </a:rPr>
              <a:t>Α.</a:t>
            </a:r>
            <a:r>
              <a:rPr lang="el-GR" sz="2300" dirty="0" smtClean="0">
                <a:latin typeface="Calibri" charset="0"/>
              </a:rPr>
              <a:t> </a:t>
            </a:r>
            <a:r>
              <a:rPr lang="en-US" sz="2300" dirty="0" smtClean="0">
                <a:latin typeface="Calibri" charset="0"/>
              </a:rPr>
              <a:t> </a:t>
            </a:r>
            <a:r>
              <a:rPr lang="el-GR" sz="2300" b="1" dirty="0" smtClean="0">
                <a:latin typeface="Calibri" charset="0"/>
              </a:rPr>
              <a:t>&lt; ή = 5 κακοσχηματισμένοι αδένες , πρότυπο 3.</a:t>
            </a:r>
          </a:p>
          <a:p>
            <a:pPr algn="ctr"/>
            <a:endParaRPr lang="el-GR" sz="2300" b="1" dirty="0" smtClean="0">
              <a:latin typeface="Calibri" charset="0"/>
            </a:endParaRPr>
          </a:p>
          <a:p>
            <a:pPr algn="ctr"/>
            <a:r>
              <a:rPr lang="el-GR" sz="2300" b="1" dirty="0" smtClean="0">
                <a:latin typeface="Calibri" charset="0"/>
              </a:rPr>
              <a:t>Β. </a:t>
            </a:r>
            <a:r>
              <a:rPr lang="en-US" sz="2300" b="1" dirty="0" smtClean="0">
                <a:latin typeface="Calibri" charset="0"/>
              </a:rPr>
              <a:t> </a:t>
            </a:r>
            <a:r>
              <a:rPr lang="el-GR" sz="2300" b="1" u="sng" dirty="0" smtClean="0">
                <a:latin typeface="Calibri" charset="0"/>
              </a:rPr>
              <a:t>Από</a:t>
            </a:r>
            <a:r>
              <a:rPr lang="el-GR" sz="2300" b="1" dirty="0" smtClean="0">
                <a:latin typeface="Calibri" charset="0"/>
              </a:rPr>
              <a:t> </a:t>
            </a:r>
            <a:r>
              <a:rPr lang="el-GR" sz="2300" b="1" u="sng" dirty="0" smtClean="0">
                <a:effectLst>
                  <a:outerShdw blurRad="38100" dist="38100" dir="2700000" algn="tl">
                    <a:srgbClr val="000000">
                      <a:alpha val="43137"/>
                    </a:srgbClr>
                  </a:outerShdw>
                </a:effectLst>
                <a:latin typeface="Calibri" charset="0"/>
              </a:rPr>
              <a:t>6</a:t>
            </a:r>
            <a:r>
              <a:rPr lang="el-GR" sz="2300" b="1" dirty="0" smtClean="0">
                <a:latin typeface="Calibri" charset="0"/>
              </a:rPr>
              <a:t>-10 κακοσχηματισμένοι αδένες , </a:t>
            </a:r>
          </a:p>
          <a:p>
            <a:pPr algn="ctr"/>
            <a:r>
              <a:rPr lang="el-GR" sz="2300" b="1" dirty="0" smtClean="0">
                <a:latin typeface="Calibri" charset="0"/>
              </a:rPr>
              <a:t>πρότυπο 4</a:t>
            </a:r>
          </a:p>
          <a:p>
            <a:pPr algn="ctr"/>
            <a:endParaRPr lang="el-GR" sz="2300" b="1" dirty="0" smtClean="0">
              <a:latin typeface="Calibri" charset="0"/>
            </a:endParaRPr>
          </a:p>
          <a:p>
            <a:pPr algn="ctr"/>
            <a:r>
              <a:rPr lang="en-US" sz="2300" b="1" dirty="0" smtClean="0">
                <a:latin typeface="Calibri" charset="0"/>
              </a:rPr>
              <a:t>C</a:t>
            </a:r>
            <a:r>
              <a:rPr lang="el-GR" sz="2300" b="1" dirty="0" smtClean="0">
                <a:latin typeface="Calibri" charset="0"/>
              </a:rPr>
              <a:t>. </a:t>
            </a:r>
            <a:r>
              <a:rPr lang="en-US" sz="2300" b="1" dirty="0" smtClean="0">
                <a:latin typeface="Calibri" charset="0"/>
              </a:rPr>
              <a:t> </a:t>
            </a:r>
            <a:r>
              <a:rPr lang="el-GR" sz="2300" b="1" dirty="0" smtClean="0">
                <a:latin typeface="Calibri" charset="0"/>
              </a:rPr>
              <a:t>&gt;10 κακοσχηματισμένοι αδένες , </a:t>
            </a:r>
          </a:p>
          <a:p>
            <a:pPr algn="ctr"/>
            <a:r>
              <a:rPr lang="el-GR" sz="2300" b="1" dirty="0" smtClean="0">
                <a:latin typeface="Calibri" charset="0"/>
              </a:rPr>
              <a:t>πρότυπο 4</a:t>
            </a:r>
          </a:p>
          <a:p>
            <a:pPr algn="ctr"/>
            <a:endParaRPr lang="el-GR" sz="2300" b="1" dirty="0" smtClean="0">
              <a:solidFill>
                <a:schemeClr val="accent1">
                  <a:lumMod val="20000"/>
                  <a:lumOff val="80000"/>
                </a:schemeClr>
              </a:solidFill>
              <a:latin typeface="Calibri" charset="0"/>
            </a:endParaRPr>
          </a:p>
          <a:p>
            <a:pPr algn="ctr"/>
            <a:endParaRPr lang="el-GR" sz="2300" b="1" dirty="0" smtClean="0">
              <a:solidFill>
                <a:schemeClr val="accent1">
                  <a:lumMod val="20000"/>
                  <a:lumOff val="80000"/>
                </a:schemeClr>
              </a:solidFill>
              <a:latin typeface="Calibri" charset="0"/>
            </a:endParaRPr>
          </a:p>
          <a:p>
            <a:pPr algn="ctr"/>
            <a:endParaRPr lang="el-GR" sz="2300" b="1" dirty="0" smtClean="0">
              <a:solidFill>
                <a:schemeClr val="accent1">
                  <a:lumMod val="20000"/>
                  <a:lumOff val="80000"/>
                </a:schemeClr>
              </a:solidFill>
              <a:latin typeface="Calibri" charset="0"/>
            </a:endParaRPr>
          </a:p>
          <a:p>
            <a:pPr algn="ctr"/>
            <a:endParaRPr lang="en-US" sz="2300" dirty="0" smtClean="0">
              <a:solidFill>
                <a:schemeClr val="accent1">
                  <a:lumMod val="20000"/>
                  <a:lumOff val="80000"/>
                </a:schemeClr>
              </a:solidFill>
              <a:latin typeface="Calibri" charset="0"/>
            </a:endParaRPr>
          </a:p>
          <a:p>
            <a:pPr algn="ctr"/>
            <a:endParaRPr lang="en-US" sz="2300" dirty="0" smtClean="0">
              <a:solidFill>
                <a:srgbClr val="00B0F0"/>
              </a:solidFill>
              <a:latin typeface="Calibri" charset="0"/>
            </a:endParaRPr>
          </a:p>
          <a:p>
            <a:pPr algn="ctr"/>
            <a:endParaRPr lang="en-US" sz="2300" dirty="0" smtClean="0">
              <a:solidFill>
                <a:srgbClr val="00B0F0"/>
              </a:solidFill>
              <a:latin typeface="Calibri" charset="0"/>
            </a:endParaRPr>
          </a:p>
          <a:p>
            <a:pPr algn="ctr"/>
            <a:endParaRPr lang="en-US" sz="2300" dirty="0">
              <a:solidFill>
                <a:schemeClr val="accent1">
                  <a:lumMod val="20000"/>
                  <a:lumOff val="80000"/>
                </a:schemeClr>
              </a:solidFill>
              <a:latin typeface="Calibri" charset="0"/>
            </a:endParaRPr>
          </a:p>
        </p:txBody>
      </p:sp>
      <p:pic>
        <p:nvPicPr>
          <p:cNvPr id="90114" name="Picture 2" descr="Graphic"/>
          <p:cNvPicPr>
            <a:picLocks noChangeAspect="1" noChangeArrowheads="1"/>
          </p:cNvPicPr>
          <p:nvPr/>
        </p:nvPicPr>
        <p:blipFill>
          <a:blip r:embed="rId2" cstate="print"/>
          <a:srcRect/>
          <a:stretch>
            <a:fillRect/>
          </a:stretch>
        </p:blipFill>
        <p:spPr bwMode="auto">
          <a:xfrm>
            <a:off x="357158" y="0"/>
            <a:ext cx="2854643" cy="6858000"/>
          </a:xfrm>
          <a:prstGeom prst="rect">
            <a:avLst/>
          </a:prstGeom>
          <a:noFill/>
        </p:spPr>
      </p:pic>
    </p:spTree>
    <p:extLst>
      <p:ext uri="{BB962C8B-B14F-4D97-AF65-F5344CB8AC3E}">
        <p14:creationId xmlns:p14="http://schemas.microsoft.com/office/powerpoint/2010/main" val="22330055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772816"/>
          </a:xfrm>
        </p:spPr>
        <p:txBody>
          <a:bodyPr>
            <a:normAutofit fontScale="90000"/>
          </a:bodyPr>
          <a:lstStyle/>
          <a:p>
            <a:r>
              <a:rPr lang="el-GR" dirty="0" smtClean="0"/>
              <a:t>Αθροιστικός βαθμός κακοήθειας 3+</a:t>
            </a:r>
            <a:r>
              <a:rPr lang="el-GR" dirty="0" smtClean="0">
                <a:solidFill>
                  <a:srgbClr val="FF0000"/>
                </a:solidFill>
              </a:rPr>
              <a:t>4</a:t>
            </a:r>
            <a:r>
              <a:rPr lang="el-GR" dirty="0" smtClean="0"/>
              <a:t>=7. Οριακή περίπτωση.</a:t>
            </a:r>
            <a:br>
              <a:rPr lang="el-GR" dirty="0" smtClean="0"/>
            </a:br>
            <a:endParaRPr lang="el-GR" dirty="0"/>
          </a:p>
        </p:txBody>
      </p:sp>
      <p:pic>
        <p:nvPicPr>
          <p:cNvPr id="73730" name="Picture 2" descr="E:\figures\640x480\1100\1143.jpg"/>
          <p:cNvPicPr>
            <a:picLocks noChangeAspect="1" noChangeArrowheads="1"/>
          </p:cNvPicPr>
          <p:nvPr/>
        </p:nvPicPr>
        <p:blipFill>
          <a:blip r:embed="rId2" cstate="print"/>
          <a:srcRect/>
          <a:stretch>
            <a:fillRect/>
          </a:stretch>
        </p:blipFill>
        <p:spPr bwMode="auto">
          <a:xfrm>
            <a:off x="1043608" y="1268760"/>
            <a:ext cx="7128792" cy="5346594"/>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32770" name="Ink 2"/>
              <p14:cNvContentPartPr>
                <a14:cpLocks xmlns:a14="http://schemas.microsoft.com/office/drawing/2010/main" noRot="1" noChangeAspect="1" noEditPoints="1" noChangeArrowheads="1" noChangeShapeType="1"/>
              </p14:cNvContentPartPr>
              <p14:nvPr/>
            </p14:nvContentPartPr>
            <p14:xfrm>
              <a:off x="3286125" y="4757738"/>
              <a:ext cx="1322388" cy="836612"/>
            </p14:xfrm>
          </p:contentPart>
        </mc:Choice>
        <mc:Fallback xmlns="">
          <p:pic>
            <p:nvPicPr>
              <p:cNvPr id="32770" name="Ink 2"/>
              <p:cNvPicPr>
                <a:picLocks noRot="1" noChangeAspect="1" noEditPoints="1" noChangeArrowheads="1" noChangeShapeType="1"/>
              </p:cNvPicPr>
              <p:nvPr/>
            </p:nvPicPr>
            <p:blipFill>
              <a:blip r:embed="rId4" cstate="print"/>
              <a:stretch>
                <a:fillRect/>
              </a:stretch>
            </p:blipFill>
            <p:spPr>
              <a:xfrm>
                <a:off x="3276764" y="4748378"/>
                <a:ext cx="1341110" cy="855331"/>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2771" name="Ink 3"/>
              <p14:cNvContentPartPr>
                <a14:cpLocks xmlns:a14="http://schemas.microsoft.com/office/drawing/2010/main" noRot="1" noChangeAspect="1" noEditPoints="1" noChangeArrowheads="1" noChangeShapeType="1"/>
              </p14:cNvContentPartPr>
              <p14:nvPr/>
            </p14:nvContentPartPr>
            <p14:xfrm>
              <a:off x="5021263" y="2457450"/>
              <a:ext cx="1122362" cy="865188"/>
            </p14:xfrm>
          </p:contentPart>
        </mc:Choice>
        <mc:Fallback xmlns="">
          <p:pic>
            <p:nvPicPr>
              <p:cNvPr id="32771" name="Ink 3"/>
              <p:cNvPicPr>
                <a:picLocks noRot="1" noChangeAspect="1" noEditPoints="1" noChangeArrowheads="1" noChangeShapeType="1"/>
              </p:cNvPicPr>
              <p:nvPr/>
            </p:nvPicPr>
            <p:blipFill>
              <a:blip r:embed="rId6" cstate="print"/>
              <a:stretch>
                <a:fillRect/>
              </a:stretch>
            </p:blipFill>
            <p:spPr>
              <a:xfrm>
                <a:off x="5014784" y="2450969"/>
                <a:ext cx="1135321" cy="878150"/>
              </a:xfrm>
              <a:prstGeom prst="rect">
                <a:avLst/>
              </a:prstGeom>
            </p:spPr>
          </p:pic>
        </mc:Fallback>
      </mc:AlternateContent>
    </p:spTree>
    <p:extLst>
      <p:ext uri="{BB962C8B-B14F-4D97-AF65-F5344CB8AC3E}">
        <p14:creationId xmlns:p14="http://schemas.microsoft.com/office/powerpoint/2010/main" val="169023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628800"/>
          </a:xfrm>
        </p:spPr>
        <p:txBody>
          <a:bodyPr>
            <a:noAutofit/>
          </a:bodyPr>
          <a:lstStyle/>
          <a:p>
            <a:pPr algn="just"/>
            <a:r>
              <a:rPr lang="en-US" sz="1400" dirty="0" smtClean="0"/>
              <a:t/>
            </a:r>
            <a:br>
              <a:rPr lang="en-US" sz="1400" dirty="0" smtClean="0"/>
            </a:br>
            <a:r>
              <a:rPr lang="en-US" sz="1600" dirty="0" smtClean="0"/>
              <a:t>A. </a:t>
            </a:r>
            <a:r>
              <a:rPr lang="el-GR" sz="1600" dirty="0" smtClean="0"/>
              <a:t>Σε υλικό βιοψίας διά βελόνης, καρκινικοί αδένες προτύπου </a:t>
            </a:r>
            <a:r>
              <a:rPr lang="el-GR" sz="1600" b="1" dirty="0" smtClean="0"/>
              <a:t>3</a:t>
            </a:r>
            <a:r>
              <a:rPr lang="el-GR" sz="1600" dirty="0" smtClean="0"/>
              <a:t>, κομμένοι </a:t>
            </a:r>
            <a:r>
              <a:rPr lang="el-GR" sz="1600" dirty="0" smtClean="0">
                <a:effectLst>
                  <a:outerShdw blurRad="38100" dist="38100" dir="2700000" algn="tl">
                    <a:srgbClr val="000000">
                      <a:alpha val="43137"/>
                    </a:srgbClr>
                  </a:outerShdw>
                </a:effectLst>
              </a:rPr>
              <a:t>κατ’ εφαπτομένη </a:t>
            </a:r>
            <a:r>
              <a:rPr lang="el-GR" sz="1600" dirty="0" smtClean="0"/>
              <a:t>(βλ. μικρή περιοχή στο κάτω δεξιό τεταρτημόριο της εικόνας Α).  Β. Εστιακή παρουσία προτύπου </a:t>
            </a:r>
            <a:r>
              <a:rPr lang="el-GR" sz="1600" b="1" dirty="0" smtClean="0"/>
              <a:t>4</a:t>
            </a:r>
            <a:r>
              <a:rPr lang="el-GR" sz="1600" dirty="0" smtClean="0"/>
              <a:t> με κακοσχηματισμένους αδένες, σε υλικό διά βελόνης βιοψίας.  </a:t>
            </a:r>
            <a:r>
              <a:rPr lang="en-US" sz="1600" dirty="0" smtClean="0"/>
              <a:t>C. K</a:t>
            </a:r>
            <a:r>
              <a:rPr lang="el-GR" sz="1600" dirty="0" err="1" smtClean="0"/>
              <a:t>αρκινικοί</a:t>
            </a:r>
            <a:r>
              <a:rPr lang="el-GR" sz="1600" dirty="0" smtClean="0"/>
              <a:t>  σχηματισμοί προτύπου </a:t>
            </a:r>
            <a:r>
              <a:rPr lang="el-GR" sz="1600" b="1" dirty="0" smtClean="0"/>
              <a:t>4</a:t>
            </a:r>
            <a:r>
              <a:rPr lang="el-GR" sz="1600" dirty="0" smtClean="0"/>
              <a:t>, ορισμένοι των οποίων </a:t>
            </a:r>
            <a:r>
              <a:rPr lang="el-GR" sz="1600" dirty="0" smtClean="0">
                <a:effectLst>
                  <a:outerShdw blurRad="38100" dist="38100" dir="2700000" algn="tl">
                    <a:srgbClr val="000000">
                      <a:alpha val="43137"/>
                    </a:srgbClr>
                  </a:outerShdw>
                </a:effectLst>
              </a:rPr>
              <a:t>κατ’</a:t>
            </a:r>
            <a:r>
              <a:rPr lang="el-GR" sz="1600" dirty="0" smtClean="0"/>
              <a:t> </a:t>
            </a:r>
            <a:r>
              <a:rPr lang="el-GR" sz="1600" dirty="0" smtClean="0">
                <a:effectLst>
                  <a:outerShdw blurRad="38100" dist="38100" dir="2700000" algn="tl">
                    <a:srgbClr val="000000">
                      <a:alpha val="43137"/>
                    </a:srgbClr>
                  </a:outerShdw>
                </a:effectLst>
              </a:rPr>
              <a:t>εφαπτομένη</a:t>
            </a:r>
            <a:r>
              <a:rPr lang="el-GR" sz="1600" dirty="0" smtClean="0"/>
              <a:t> κομμένοι, με νηματοειδή εμφάνιση, σε ριζική </a:t>
            </a:r>
            <a:r>
              <a:rPr lang="el-GR" sz="1600" dirty="0" err="1" smtClean="0"/>
              <a:t>προστατεκτομή</a:t>
            </a:r>
            <a:r>
              <a:rPr lang="el-GR" sz="1600" dirty="0" smtClean="0"/>
              <a:t>. </a:t>
            </a:r>
            <a:r>
              <a:rPr lang="en-US" sz="1600" dirty="0" smtClean="0"/>
              <a:t>D. </a:t>
            </a:r>
            <a:r>
              <a:rPr lang="el-GR" sz="1600" dirty="0" smtClean="0"/>
              <a:t> Πρότυπο </a:t>
            </a:r>
            <a:r>
              <a:rPr lang="el-GR" sz="1600" b="1" dirty="0" smtClean="0"/>
              <a:t>4</a:t>
            </a:r>
            <a:r>
              <a:rPr lang="el-GR" sz="1600" dirty="0" smtClean="0"/>
              <a:t> και πρότυπο </a:t>
            </a:r>
            <a:r>
              <a:rPr lang="el-GR" sz="1600" b="1" dirty="0" smtClean="0"/>
              <a:t>5</a:t>
            </a:r>
            <a:r>
              <a:rPr lang="el-GR" sz="1600" dirty="0" smtClean="0"/>
              <a:t> με τη μορφή μεμονωμένων κυττάρων και νηματίων στο άνω ήμισυ της εικόνας  </a:t>
            </a:r>
            <a:r>
              <a:rPr lang="en-US" sz="1600" dirty="0" smtClean="0"/>
              <a:t>D. </a:t>
            </a:r>
            <a:r>
              <a:rPr lang="el-GR" sz="1600" dirty="0" smtClean="0"/>
              <a:t> Υλικό ριζικής  </a:t>
            </a:r>
            <a:r>
              <a:rPr lang="el-GR" sz="1600" dirty="0" err="1" smtClean="0"/>
              <a:t>προστατεκτομής</a:t>
            </a:r>
            <a:r>
              <a:rPr lang="el-GR" sz="1600" dirty="0" smtClean="0"/>
              <a:t>.                          </a:t>
            </a:r>
            <a:r>
              <a:rPr lang="en-US" sz="1600" dirty="0" err="1" smtClean="0"/>
              <a:t>Srigley</a:t>
            </a:r>
            <a:r>
              <a:rPr lang="en-US" sz="1600" dirty="0" smtClean="0"/>
              <a:t> JR </a:t>
            </a:r>
            <a:r>
              <a:rPr lang="el-GR" sz="1600" dirty="0" smtClean="0"/>
              <a:t>και συν. </a:t>
            </a:r>
            <a:r>
              <a:rPr lang="en-US" sz="1600" dirty="0" smtClean="0"/>
              <a:t>Pathology 2019 ;51(5): 463-473</a:t>
            </a:r>
            <a:r>
              <a:rPr lang="el-GR" sz="1600" dirty="0" smtClean="0"/>
              <a:t>.</a:t>
            </a:r>
            <a:endParaRPr lang="el-GR" sz="1600" dirty="0"/>
          </a:p>
        </p:txBody>
      </p:sp>
      <p:pic>
        <p:nvPicPr>
          <p:cNvPr id="29698" name="Picture 2" descr="C:\Users\User\Desktop\1-s2.0-S0031302519302855-gr2_lrg.jpg"/>
          <p:cNvPicPr>
            <a:picLocks noChangeAspect="1" noChangeArrowheads="1"/>
          </p:cNvPicPr>
          <p:nvPr/>
        </p:nvPicPr>
        <p:blipFill>
          <a:blip r:embed="rId2" cstate="print"/>
          <a:srcRect/>
          <a:stretch>
            <a:fillRect/>
          </a:stretch>
        </p:blipFill>
        <p:spPr bwMode="auto">
          <a:xfrm>
            <a:off x="2411760" y="1772816"/>
            <a:ext cx="4896445" cy="4896445"/>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1026" name="Ink 2"/>
              <p14:cNvContentPartPr>
                <a14:cpLocks xmlns:a14="http://schemas.microsoft.com/office/drawing/2010/main" noRot="1" noChangeAspect="1" noEditPoints="1" noChangeArrowheads="1" noChangeShapeType="1"/>
              </p14:cNvContentPartPr>
              <p14:nvPr/>
            </p14:nvContentPartPr>
            <p14:xfrm>
              <a:off x="4319588" y="3687763"/>
              <a:ext cx="306387" cy="328612"/>
            </p14:xfrm>
          </p:contentPart>
        </mc:Choice>
        <mc:Fallback xmlns="">
          <p:pic>
            <p:nvPicPr>
              <p:cNvPr id="1026" name="Ink 2"/>
              <p:cNvPicPr>
                <a:picLocks noRot="1" noChangeAspect="1" noEditPoints="1" noChangeArrowheads="1" noChangeShapeType="1"/>
              </p:cNvPicPr>
              <p:nvPr/>
            </p:nvPicPr>
            <p:blipFill>
              <a:blip r:embed="rId4"/>
              <a:stretch>
                <a:fillRect/>
              </a:stretch>
            </p:blipFill>
            <p:spPr>
              <a:xfrm>
                <a:off x="4313107" y="3681284"/>
                <a:ext cx="319348" cy="341569"/>
              </a:xfrm>
              <a:prstGeom prst="rect">
                <a:avLst/>
              </a:prstGeom>
            </p:spPr>
          </p:pic>
        </mc:Fallback>
      </mc:AlternateContent>
    </p:spTree>
    <p:extLst>
      <p:ext uri="{BB962C8B-B14F-4D97-AF65-F5344CB8AC3E}">
        <p14:creationId xmlns:p14="http://schemas.microsoft.com/office/powerpoint/2010/main" val="11000211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7424"/>
            <a:ext cx="9144000" cy="1800200"/>
          </a:xfrm>
        </p:spPr>
        <p:txBody>
          <a:bodyPr>
            <a:noAutofit/>
          </a:bodyPr>
          <a:lstStyle/>
          <a:p>
            <a:pPr>
              <a:defRPr/>
            </a:pPr>
            <a:r>
              <a:rPr lang="el-GR" sz="1800" dirty="0" smtClean="0">
                <a:solidFill>
                  <a:schemeClr val="tx1">
                    <a:lumMod val="95000"/>
                  </a:schemeClr>
                </a:solidFill>
              </a:rPr>
              <a:t>Το πρότυπο της </a:t>
            </a:r>
            <a:r>
              <a:rPr lang="el-GR" sz="1800" i="1" dirty="0" smtClean="0">
                <a:solidFill>
                  <a:schemeClr val="tx1">
                    <a:lumMod val="95000"/>
                  </a:schemeClr>
                </a:solidFill>
              </a:rPr>
              <a:t>μέτριας</a:t>
            </a:r>
            <a:r>
              <a:rPr lang="el-GR" sz="1800" dirty="0" smtClean="0">
                <a:solidFill>
                  <a:schemeClr val="tx1">
                    <a:lumMod val="95000"/>
                  </a:schemeClr>
                </a:solidFill>
              </a:rPr>
              <a:t> (δηλ. το 3) και  εκείνα της </a:t>
            </a:r>
            <a:r>
              <a:rPr lang="el-GR" sz="1800" b="1" dirty="0" smtClean="0">
                <a:solidFill>
                  <a:schemeClr val="tx1">
                    <a:lumMod val="95000"/>
                  </a:schemeClr>
                </a:solidFill>
              </a:rPr>
              <a:t>χαμηλής διαφοροποίησης  </a:t>
            </a:r>
            <a:r>
              <a:rPr lang="el-GR" sz="1800" dirty="0" smtClean="0">
                <a:solidFill>
                  <a:schemeClr val="tx1">
                    <a:lumMod val="95000"/>
                  </a:schemeClr>
                </a:solidFill>
              </a:rPr>
              <a:t>(δηλ. το </a:t>
            </a:r>
            <a:r>
              <a:rPr lang="el-GR" sz="1800" b="1" dirty="0" smtClean="0">
                <a:solidFill>
                  <a:schemeClr val="tx1">
                    <a:lumMod val="95000"/>
                  </a:schemeClr>
                </a:solidFill>
              </a:rPr>
              <a:t>4 </a:t>
            </a:r>
            <a:r>
              <a:rPr lang="el-GR" sz="1800" dirty="0" smtClean="0">
                <a:solidFill>
                  <a:schemeClr val="tx1">
                    <a:lumMod val="95000"/>
                  </a:schemeClr>
                </a:solidFill>
              </a:rPr>
              <a:t>και το </a:t>
            </a:r>
            <a:r>
              <a:rPr lang="el-GR" sz="1800" b="1" dirty="0" smtClean="0">
                <a:solidFill>
                  <a:schemeClr val="tx1">
                    <a:lumMod val="95000"/>
                  </a:schemeClr>
                </a:solidFill>
              </a:rPr>
              <a:t>5</a:t>
            </a:r>
            <a:r>
              <a:rPr lang="el-GR" sz="1800" dirty="0" smtClean="0">
                <a:solidFill>
                  <a:schemeClr val="tx1">
                    <a:lumMod val="95000"/>
                  </a:schemeClr>
                </a:solidFill>
              </a:rPr>
              <a:t>) </a:t>
            </a:r>
            <a:r>
              <a:rPr lang="el-GR" sz="1800" dirty="0">
                <a:solidFill>
                  <a:schemeClr val="tx1">
                    <a:lumMod val="95000"/>
                  </a:schemeClr>
                </a:solidFill>
              </a:rPr>
              <a:t>-</a:t>
            </a:r>
            <a:r>
              <a:rPr lang="el-GR" sz="1800" dirty="0" smtClean="0">
                <a:solidFill>
                  <a:schemeClr val="tx1">
                    <a:lumMod val="95000"/>
                  </a:schemeClr>
                </a:solidFill>
              </a:rPr>
              <a:t> το 3 </a:t>
            </a:r>
            <a:r>
              <a:rPr lang="el-GR" sz="1800" i="1" dirty="0" smtClean="0">
                <a:solidFill>
                  <a:schemeClr val="tx1">
                    <a:lumMod val="95000"/>
                  </a:schemeClr>
                </a:solidFill>
              </a:rPr>
              <a:t>χαμηλόβαθμης</a:t>
            </a:r>
            <a:r>
              <a:rPr lang="el-GR" sz="1800" dirty="0" smtClean="0">
                <a:solidFill>
                  <a:schemeClr val="tx1">
                    <a:lumMod val="95000"/>
                  </a:schemeClr>
                </a:solidFill>
              </a:rPr>
              <a:t> </a:t>
            </a:r>
            <a:r>
              <a:rPr lang="el-GR" sz="1800" dirty="0" smtClean="0">
                <a:solidFill>
                  <a:schemeClr val="tx1">
                    <a:lumMod val="95000"/>
                  </a:schemeClr>
                </a:solidFill>
              </a:rPr>
              <a:t>και </a:t>
            </a:r>
            <a:r>
              <a:rPr lang="el-GR" sz="1800" dirty="0" smtClean="0">
                <a:solidFill>
                  <a:schemeClr val="tx1">
                    <a:lumMod val="95000"/>
                  </a:schemeClr>
                </a:solidFill>
              </a:rPr>
              <a:t>τα 4 και 5 </a:t>
            </a:r>
            <a:r>
              <a:rPr lang="el-GR" sz="1800" b="1" dirty="0" smtClean="0">
                <a:solidFill>
                  <a:schemeClr val="tx1">
                    <a:lumMod val="95000"/>
                  </a:schemeClr>
                </a:solidFill>
              </a:rPr>
              <a:t>υψηλόβαθμης</a:t>
            </a:r>
            <a:r>
              <a:rPr lang="el-GR" sz="1800" dirty="0" smtClean="0">
                <a:solidFill>
                  <a:schemeClr val="tx1">
                    <a:lumMod val="95000"/>
                  </a:schemeClr>
                </a:solidFill>
              </a:rPr>
              <a:t> κακοήθειας -  </a:t>
            </a:r>
            <a:r>
              <a:rPr lang="el-GR" sz="1800" dirty="0" smtClean="0">
                <a:solidFill>
                  <a:schemeClr val="tx1">
                    <a:lumMod val="95000"/>
                  </a:schemeClr>
                </a:solidFill>
              </a:rPr>
              <a:t>φαίνεται πως αντιπροσωπεύουν δύο </a:t>
            </a:r>
            <a:r>
              <a:rPr lang="el-GR" sz="1800" dirty="0" smtClean="0">
                <a:solidFill>
                  <a:schemeClr val="tx1">
                    <a:lumMod val="95000"/>
                  </a:schemeClr>
                </a:solidFill>
                <a:effectLst>
                  <a:outerShdw blurRad="38100" dist="38100" dir="2700000" algn="tl">
                    <a:srgbClr val="000000">
                      <a:alpha val="43137"/>
                    </a:srgbClr>
                  </a:outerShdw>
                </a:effectLst>
              </a:rPr>
              <a:t>κλινικώς </a:t>
            </a:r>
            <a:r>
              <a:rPr lang="el-GR" sz="1800" b="1" dirty="0" smtClean="0">
                <a:solidFill>
                  <a:schemeClr val="tx1">
                    <a:lumMod val="95000"/>
                  </a:schemeClr>
                </a:solidFill>
              </a:rPr>
              <a:t>ξεχωριστές</a:t>
            </a:r>
            <a:r>
              <a:rPr lang="el-GR" sz="1800" dirty="0" smtClean="0">
                <a:solidFill>
                  <a:schemeClr val="tx1">
                    <a:lumMod val="95000"/>
                  </a:schemeClr>
                </a:solidFill>
              </a:rPr>
              <a:t> νόσους.</a:t>
            </a:r>
            <a:endParaRPr lang="el-GR" sz="1800" dirty="0">
              <a:solidFill>
                <a:schemeClr val="tx1">
                  <a:lumMod val="95000"/>
                </a:schemeClr>
              </a:solidFill>
            </a:endParaRPr>
          </a:p>
        </p:txBody>
      </p:sp>
      <p:sp>
        <p:nvSpPr>
          <p:cNvPr id="3" name="Content Placeholder 2"/>
          <p:cNvSpPr>
            <a:spLocks noGrp="1"/>
          </p:cNvSpPr>
          <p:nvPr>
            <p:ph idx="1"/>
          </p:nvPr>
        </p:nvSpPr>
        <p:spPr>
          <a:xfrm>
            <a:off x="0" y="980728"/>
            <a:ext cx="9144000" cy="6120680"/>
          </a:xfrm>
        </p:spPr>
        <p:txBody>
          <a:bodyPr>
            <a:noAutofit/>
          </a:bodyPr>
          <a:lstStyle/>
          <a:p>
            <a:pPr algn="just">
              <a:defRPr/>
            </a:pPr>
            <a:r>
              <a:rPr lang="el-GR" sz="1600" dirty="0" smtClean="0">
                <a:solidFill>
                  <a:schemeClr val="tx1">
                    <a:lumMod val="95000"/>
                  </a:schemeClr>
                </a:solidFill>
              </a:rPr>
              <a:t>Οι καρκίνοι αθροίσματος 3+3=6 στις ριζικές </a:t>
            </a:r>
            <a:r>
              <a:rPr lang="el-GR" sz="1600" dirty="0" err="1" smtClean="0">
                <a:solidFill>
                  <a:schemeClr val="tx1">
                    <a:lumMod val="95000"/>
                  </a:schemeClr>
                </a:solidFill>
              </a:rPr>
              <a:t>προστατεκτομές</a:t>
            </a:r>
            <a:r>
              <a:rPr lang="el-GR" sz="1600" dirty="0" smtClean="0">
                <a:solidFill>
                  <a:schemeClr val="tx1">
                    <a:lumMod val="95000"/>
                  </a:schemeClr>
                </a:solidFill>
              </a:rPr>
              <a:t>  </a:t>
            </a:r>
            <a:r>
              <a:rPr lang="el-GR" sz="1600" dirty="0" smtClean="0">
                <a:solidFill>
                  <a:schemeClr val="tx1">
                    <a:lumMod val="95000"/>
                  </a:schemeClr>
                </a:solidFill>
                <a:effectLst>
                  <a:outerShdw blurRad="38100" dist="38100" dir="2700000" algn="tl">
                    <a:srgbClr val="000000">
                      <a:alpha val="43137"/>
                    </a:srgbClr>
                  </a:outerShdw>
                </a:effectLst>
              </a:rPr>
              <a:t>δεν</a:t>
            </a:r>
            <a:r>
              <a:rPr lang="el-GR" sz="1600" dirty="0" smtClean="0">
                <a:solidFill>
                  <a:schemeClr val="tx1">
                    <a:lumMod val="95000"/>
                  </a:schemeClr>
                </a:solidFill>
              </a:rPr>
              <a:t> μεθίστανται λεμφογενώς και η επιβίωση των αντίστοιχων ασθενών εγγίζει το 100%. Η παρουσία του προτύπου 3 στο χειρουργικό όριο της ριζικής προστατεκτομής φαίνεται να </a:t>
            </a:r>
            <a:r>
              <a:rPr lang="el-GR" sz="1600" dirty="0" smtClean="0">
                <a:solidFill>
                  <a:schemeClr val="tx1">
                    <a:lumMod val="95000"/>
                  </a:schemeClr>
                </a:solidFill>
                <a:effectLst>
                  <a:outerShdw blurRad="38100" dist="38100" dir="2700000" algn="tl">
                    <a:srgbClr val="000000">
                      <a:alpha val="43137"/>
                    </a:srgbClr>
                  </a:outerShdw>
                </a:effectLst>
              </a:rPr>
              <a:t>μην </a:t>
            </a:r>
            <a:r>
              <a:rPr lang="el-GR" sz="1600" dirty="0" smtClean="0">
                <a:solidFill>
                  <a:schemeClr val="tx1">
                    <a:lumMod val="95000"/>
                  </a:schemeClr>
                </a:solidFill>
              </a:rPr>
              <a:t>επηρεάζει αρνητικά την ογκολογική έκβαση.</a:t>
            </a:r>
          </a:p>
          <a:p>
            <a:pPr algn="just">
              <a:defRPr/>
            </a:pPr>
            <a:endParaRPr lang="el-GR" sz="1600" dirty="0" smtClean="0">
              <a:solidFill>
                <a:schemeClr val="tx1">
                  <a:lumMod val="95000"/>
                </a:schemeClr>
              </a:solidFill>
            </a:endParaRPr>
          </a:p>
          <a:p>
            <a:pPr algn="just"/>
            <a:r>
              <a:rPr lang="el-GR" sz="1600" dirty="0" smtClean="0">
                <a:solidFill>
                  <a:schemeClr val="tx1">
                    <a:lumMod val="95000"/>
                  </a:schemeClr>
                </a:solidFill>
              </a:rPr>
              <a:t>Τα πρότυπα </a:t>
            </a:r>
            <a:r>
              <a:rPr lang="el-GR" sz="1600" b="1" dirty="0" smtClean="0">
                <a:solidFill>
                  <a:schemeClr val="tx1">
                    <a:lumMod val="95000"/>
                  </a:schemeClr>
                </a:solidFill>
              </a:rPr>
              <a:t>υψηλόβαθμης κακοήθειας</a:t>
            </a:r>
            <a:r>
              <a:rPr lang="el-GR" sz="1600" dirty="0" smtClean="0">
                <a:solidFill>
                  <a:schemeClr val="tx1">
                    <a:lumMod val="95000"/>
                  </a:schemeClr>
                </a:solidFill>
              </a:rPr>
              <a:t> αντιστοιχούν στον </a:t>
            </a:r>
            <a:r>
              <a:rPr lang="el-GR" sz="1600" b="1" dirty="0" smtClean="0">
                <a:solidFill>
                  <a:schemeClr val="tx1">
                    <a:lumMod val="95000"/>
                  </a:schemeClr>
                </a:solidFill>
              </a:rPr>
              <a:t>πραγματικά επιθετικό </a:t>
            </a:r>
            <a:r>
              <a:rPr lang="el-GR" sz="1600" dirty="0" smtClean="0">
                <a:solidFill>
                  <a:schemeClr val="tx1">
                    <a:lumMod val="95000"/>
                  </a:schemeClr>
                </a:solidFill>
              </a:rPr>
              <a:t>καρκίνο που καθορίζει τη </a:t>
            </a:r>
            <a:r>
              <a:rPr lang="el-GR" sz="1600" b="1" dirty="0" smtClean="0"/>
              <a:t>σαφώς επιβαρυμένη</a:t>
            </a:r>
            <a:r>
              <a:rPr lang="el-GR" sz="1600" dirty="0" smtClean="0"/>
              <a:t>,</a:t>
            </a:r>
            <a:r>
              <a:rPr lang="el-GR" sz="1600" b="1" dirty="0">
                <a:solidFill>
                  <a:schemeClr val="tx1">
                    <a:lumMod val="95000"/>
                  </a:schemeClr>
                </a:solidFill>
              </a:rPr>
              <a:t> </a:t>
            </a:r>
            <a:r>
              <a:rPr lang="el-GR" sz="1600" b="1" dirty="0" smtClean="0">
                <a:solidFill>
                  <a:schemeClr val="tx1">
                    <a:lumMod val="95000"/>
                  </a:schemeClr>
                </a:solidFill>
              </a:rPr>
              <a:t>δυσμενή έκβαση </a:t>
            </a:r>
            <a:r>
              <a:rPr lang="el-GR" sz="1600" dirty="0" smtClean="0">
                <a:solidFill>
                  <a:schemeClr val="tx1">
                    <a:lumMod val="95000"/>
                  </a:schemeClr>
                </a:solidFill>
              </a:rPr>
              <a:t>της νόσου.</a:t>
            </a:r>
            <a:r>
              <a:rPr lang="el-GR" sz="1600" dirty="0"/>
              <a:t> </a:t>
            </a:r>
            <a:r>
              <a:rPr lang="el-GR" sz="1600" dirty="0" smtClean="0"/>
              <a:t>Άρα, βάσει </a:t>
            </a:r>
            <a:r>
              <a:rPr lang="el-GR" sz="1600" dirty="0"/>
              <a:t>πρόσφατων συστάσεων, η </a:t>
            </a:r>
            <a:r>
              <a:rPr lang="el-GR" sz="1600" b="1" spc="600" dirty="0"/>
              <a:t>έκταση </a:t>
            </a:r>
            <a:r>
              <a:rPr lang="el-GR" sz="1600" b="1" dirty="0"/>
              <a:t>των προτύπων </a:t>
            </a:r>
            <a:r>
              <a:rPr lang="el-GR" sz="1600" b="1" dirty="0" smtClean="0"/>
              <a:t>υψηλόβαθμης </a:t>
            </a:r>
            <a:r>
              <a:rPr lang="el-GR" sz="1600" b="1" dirty="0"/>
              <a:t>κακοήθειας</a:t>
            </a:r>
            <a:r>
              <a:rPr lang="el-GR" sz="1600" dirty="0"/>
              <a:t> του προστατικού </a:t>
            </a:r>
            <a:r>
              <a:rPr lang="el-GR" sz="1600" dirty="0" err="1"/>
              <a:t>αδενοκαρκινώματος</a:t>
            </a:r>
            <a:r>
              <a:rPr lang="el-GR" sz="1600" dirty="0"/>
              <a:t>, ήτοι </a:t>
            </a:r>
            <a:r>
              <a:rPr lang="el-GR" sz="1600" dirty="0" smtClean="0"/>
              <a:t>κυρίως του προτύπου </a:t>
            </a:r>
            <a:r>
              <a:rPr lang="el-GR" sz="1600" b="1" dirty="0"/>
              <a:t>4</a:t>
            </a:r>
            <a:r>
              <a:rPr lang="el-GR" sz="1600" dirty="0"/>
              <a:t> </a:t>
            </a:r>
            <a:r>
              <a:rPr lang="el-GR" sz="1600" dirty="0" smtClean="0"/>
              <a:t>αλλά και του προτύπου </a:t>
            </a:r>
            <a:r>
              <a:rPr lang="el-GR" sz="1600" b="1" dirty="0" smtClean="0"/>
              <a:t>5</a:t>
            </a:r>
            <a:r>
              <a:rPr lang="el-GR" sz="1600" dirty="0" smtClean="0"/>
              <a:t> </a:t>
            </a:r>
            <a:r>
              <a:rPr lang="el-GR" sz="1600" dirty="0"/>
              <a:t>κατά </a:t>
            </a:r>
            <a:r>
              <a:rPr lang="el-GR" sz="1600" dirty="0" err="1" smtClean="0"/>
              <a:t>Gleason</a:t>
            </a:r>
            <a:r>
              <a:rPr lang="el-GR" sz="1600" dirty="0" smtClean="0"/>
              <a:t>, πρέπει, εν γένει,  να  </a:t>
            </a:r>
            <a:r>
              <a:rPr lang="el-GR" sz="1600" b="1" spc="300" dirty="0" err="1" smtClean="0"/>
              <a:t>ποσοτικοποιείται</a:t>
            </a:r>
            <a:r>
              <a:rPr lang="el-GR" sz="1600" dirty="0" smtClean="0"/>
              <a:t> </a:t>
            </a:r>
            <a:r>
              <a:rPr lang="el-GR" sz="1600" b="1" dirty="0"/>
              <a:t>ως ποσοστό επί της συνολικής εκτάσεως του καρκινικού </a:t>
            </a:r>
            <a:r>
              <a:rPr lang="el-GR" sz="1600" b="1" dirty="0" smtClean="0"/>
              <a:t>ιστού, το οποίο </a:t>
            </a:r>
            <a:r>
              <a:rPr lang="el-GR" sz="1600" b="1" dirty="0"/>
              <a:t>να αναφέρεται ιδιαιτέρως, σε </a:t>
            </a:r>
            <a:r>
              <a:rPr lang="el-GR" sz="1600" b="1" dirty="0" smtClean="0"/>
              <a:t> </a:t>
            </a:r>
            <a:r>
              <a:rPr lang="el-GR" sz="1600" b="1" spc="600" dirty="0" smtClean="0"/>
              <a:t>όλα</a:t>
            </a:r>
            <a:r>
              <a:rPr lang="el-GR" sz="1600" b="1" dirty="0" smtClean="0"/>
              <a:t> </a:t>
            </a:r>
            <a:r>
              <a:rPr lang="el-GR" sz="1600" b="1" dirty="0"/>
              <a:t>τα </a:t>
            </a:r>
            <a:r>
              <a:rPr lang="el-GR" sz="1600" b="1" dirty="0" smtClean="0"/>
              <a:t>είδη των δειγμάτων </a:t>
            </a:r>
            <a:r>
              <a:rPr lang="el-GR" sz="1600" b="1" dirty="0"/>
              <a:t>ιστού προστάτη </a:t>
            </a:r>
            <a:r>
              <a:rPr lang="el-GR" sz="1600" b="1" dirty="0" smtClean="0"/>
              <a:t>αδένα, των θετικών για κακοήθεια σε ικανή έκταση, τουλάχιστον.</a:t>
            </a:r>
            <a:r>
              <a:rPr lang="el-GR" sz="1600" dirty="0" smtClean="0"/>
              <a:t> Ιδιαίτερα σε δείγματα </a:t>
            </a:r>
            <a:r>
              <a:rPr lang="el-GR" sz="1600" b="1" dirty="0" smtClean="0"/>
              <a:t>βιοψιών διά βελόνης </a:t>
            </a:r>
            <a:r>
              <a:rPr lang="el-GR" sz="1600" dirty="0" smtClean="0"/>
              <a:t>ομάδων βαθμών κακοήθειας 2 &amp; 3 κατά </a:t>
            </a:r>
            <a:r>
              <a:rPr lang="en-US" sz="1600" dirty="0" smtClean="0"/>
              <a:t>ISUP </a:t>
            </a:r>
            <a:r>
              <a:rPr lang="el-GR" sz="1600" dirty="0" smtClean="0"/>
              <a:t>( ήτοι αθροιστικών βαθμών κακοήθειας 3+4 &amp; 4+3 κατά </a:t>
            </a:r>
            <a:r>
              <a:rPr lang="en-US" sz="1600" dirty="0" smtClean="0"/>
              <a:t>Gleason )</a:t>
            </a:r>
            <a:r>
              <a:rPr lang="el-GR" sz="1600" dirty="0" smtClean="0"/>
              <a:t> καθώς και σε εκείνα όπου </a:t>
            </a:r>
            <a:r>
              <a:rPr lang="el-GR" sz="1600" dirty="0" smtClean="0">
                <a:effectLst>
                  <a:outerShdw blurRad="38100" dist="38100" dir="2700000" algn="tl">
                    <a:srgbClr val="000000">
                      <a:alpha val="43137"/>
                    </a:srgbClr>
                  </a:outerShdw>
                </a:effectLst>
              </a:rPr>
              <a:t>συν</a:t>
            </a:r>
            <a:r>
              <a:rPr lang="el-GR" sz="1600" dirty="0" smtClean="0"/>
              <a:t>υπάρχει τουλάχιστον σε έναν κύλινδρο, αθροιστικός βαθμός 4+4,</a:t>
            </a:r>
            <a:r>
              <a:rPr lang="en-US" sz="1600" dirty="0" smtClean="0"/>
              <a:t> </a:t>
            </a:r>
            <a:r>
              <a:rPr lang="el-GR" sz="1600" dirty="0" smtClean="0"/>
              <a:t>η αναφορά της </a:t>
            </a:r>
            <a:r>
              <a:rPr lang="el-GR" sz="1600" b="1" dirty="0" smtClean="0"/>
              <a:t>ποσοστιαίας έκτασης του προτύπου 4</a:t>
            </a:r>
            <a:r>
              <a:rPr lang="el-GR" sz="1600" dirty="0" smtClean="0"/>
              <a:t> επί του συνολικού καρκινικού ιστού είναι  </a:t>
            </a:r>
            <a:r>
              <a:rPr lang="el-GR" sz="1600" b="1" spc="600" dirty="0" smtClean="0"/>
              <a:t>επιβεβλημένη, </a:t>
            </a:r>
            <a:r>
              <a:rPr lang="el-GR" sz="1600" dirty="0" smtClean="0">
                <a:effectLst>
                  <a:outerShdw blurRad="38100" dist="38100" dir="2700000" algn="tl">
                    <a:srgbClr val="000000">
                      <a:alpha val="43137"/>
                    </a:srgbClr>
                  </a:outerShdw>
                </a:effectLst>
              </a:rPr>
              <a:t>με κρίσιμης σημασίας ποσοστά έκτασης του προτύπου 4 τα ≤ 5%, ≤10% και &gt;10%.</a:t>
            </a:r>
          </a:p>
          <a:p>
            <a:pPr algn="just"/>
            <a:endParaRPr lang="el-GR" sz="1600" dirty="0" smtClean="0"/>
          </a:p>
          <a:p>
            <a:pPr algn="just"/>
            <a:r>
              <a:rPr lang="el-GR" sz="1600" dirty="0" smtClean="0"/>
              <a:t>Ειδικότερα δε, </a:t>
            </a:r>
            <a:r>
              <a:rPr lang="el-GR" sz="1600" dirty="0"/>
              <a:t>για το πρότυπο </a:t>
            </a:r>
            <a:r>
              <a:rPr lang="el-GR" sz="1600" b="1" dirty="0"/>
              <a:t>4</a:t>
            </a:r>
            <a:r>
              <a:rPr lang="el-GR" sz="1600" dirty="0"/>
              <a:t>, πρέπει να </a:t>
            </a:r>
            <a:r>
              <a:rPr lang="el-GR" sz="1600" dirty="0" smtClean="0"/>
              <a:t>αναφέρεται, ως σημαντική </a:t>
            </a:r>
            <a:r>
              <a:rPr lang="el-GR" sz="1600" b="1" dirty="0" smtClean="0"/>
              <a:t>αρνητική</a:t>
            </a:r>
            <a:r>
              <a:rPr lang="el-GR" sz="1600" dirty="0" smtClean="0"/>
              <a:t> προγνωστική παράμετρος για υποτροπή και σχετιζόμενο με τον καρκίνο, θάνατο, τουλάχιστον στους </a:t>
            </a:r>
            <a:r>
              <a:rPr lang="el-GR" sz="1600" dirty="0"/>
              <a:t>αθροιστικούς βαθμούς 3+</a:t>
            </a:r>
            <a:r>
              <a:rPr lang="el-GR" sz="1600" dirty="0">
                <a:effectLst>
                  <a:outerShdw blurRad="38100" dist="38100" dir="2700000" algn="tl">
                    <a:srgbClr val="000000">
                      <a:alpha val="43137"/>
                    </a:srgbClr>
                  </a:outerShdw>
                </a:effectLst>
              </a:rPr>
              <a:t>4</a:t>
            </a:r>
            <a:r>
              <a:rPr lang="el-GR" sz="1600" dirty="0"/>
              <a:t>, </a:t>
            </a:r>
            <a:r>
              <a:rPr lang="el-GR" sz="1600" dirty="0">
                <a:effectLst>
                  <a:outerShdw blurRad="38100" dist="38100" dir="2700000" algn="tl">
                    <a:srgbClr val="000000">
                      <a:alpha val="43137"/>
                    </a:srgbClr>
                  </a:outerShdw>
                </a:effectLst>
              </a:rPr>
              <a:t>4</a:t>
            </a:r>
            <a:r>
              <a:rPr lang="el-GR" sz="1600" dirty="0"/>
              <a:t>+3 &amp; </a:t>
            </a:r>
            <a:r>
              <a:rPr lang="el-GR" sz="1600" dirty="0" smtClean="0">
                <a:effectLst>
                  <a:outerShdw blurRad="38100" dist="38100" dir="2700000" algn="tl">
                    <a:srgbClr val="000000">
                      <a:alpha val="43137"/>
                    </a:srgbClr>
                  </a:outerShdw>
                </a:effectLst>
              </a:rPr>
              <a:t>4</a:t>
            </a:r>
            <a:r>
              <a:rPr lang="el-GR" sz="1600" dirty="0" smtClean="0"/>
              <a:t>+</a:t>
            </a:r>
            <a:r>
              <a:rPr lang="el-GR" sz="1600" dirty="0" smtClean="0">
                <a:effectLst>
                  <a:outerShdw blurRad="38100" dist="38100" dir="2700000" algn="tl">
                    <a:srgbClr val="000000">
                      <a:alpha val="43137"/>
                    </a:srgbClr>
                  </a:outerShdw>
                </a:effectLst>
              </a:rPr>
              <a:t>4</a:t>
            </a:r>
            <a:r>
              <a:rPr lang="el-GR" sz="1600" dirty="0" smtClean="0"/>
              <a:t>, </a:t>
            </a:r>
            <a:r>
              <a:rPr lang="el-GR" sz="1600" dirty="0"/>
              <a:t>η </a:t>
            </a:r>
            <a:r>
              <a:rPr lang="el-GR" sz="1600" b="1" dirty="0"/>
              <a:t>παρουσία ή </a:t>
            </a:r>
            <a:r>
              <a:rPr lang="el-GR" sz="1600" dirty="0"/>
              <a:t>η</a:t>
            </a:r>
            <a:r>
              <a:rPr lang="el-GR" sz="1600" b="1" dirty="0"/>
              <a:t> απουσία </a:t>
            </a:r>
            <a:r>
              <a:rPr lang="el-GR" sz="1600" b="1" dirty="0" smtClean="0"/>
              <a:t> </a:t>
            </a:r>
            <a:r>
              <a:rPr lang="el-GR" sz="1600" b="1" spc="600" dirty="0" smtClean="0"/>
              <a:t>ηθμοειδών αδένων</a:t>
            </a:r>
            <a:r>
              <a:rPr lang="el-GR" sz="1600" dirty="0" smtClean="0"/>
              <a:t>· </a:t>
            </a:r>
            <a:r>
              <a:rPr lang="el-GR" sz="1600" dirty="0"/>
              <a:t>οι τελευταίοι δυνητικώς παρατηρούνται, ανάμεσα στις άλλες μορφολογικές ποικιλίες του εν λόγω </a:t>
            </a:r>
            <a:r>
              <a:rPr lang="el-GR" sz="1600" dirty="0" smtClean="0"/>
              <a:t>ετερογενούς προτύπου</a:t>
            </a:r>
            <a:r>
              <a:rPr lang="el-GR" sz="1600" dirty="0"/>
              <a:t>, ήτοι τις </a:t>
            </a:r>
            <a:r>
              <a:rPr lang="el-GR" sz="1600" dirty="0" err="1"/>
              <a:t>σπειραματοειδείς</a:t>
            </a:r>
            <a:r>
              <a:rPr lang="el-GR" sz="1600" dirty="0"/>
              <a:t> </a:t>
            </a:r>
            <a:r>
              <a:rPr lang="el-GR" sz="1600" dirty="0" smtClean="0"/>
              <a:t>δομές, </a:t>
            </a:r>
            <a:r>
              <a:rPr lang="el-GR" sz="1600" dirty="0"/>
              <a:t>τους </a:t>
            </a:r>
            <a:r>
              <a:rPr lang="el-GR" sz="1600" dirty="0" smtClean="0"/>
              <a:t>κακοσχηματισμένους (ατελώς σχηματισμένους) και τους συγχωνευμένους </a:t>
            </a:r>
            <a:r>
              <a:rPr lang="el-GR" sz="1600" dirty="0"/>
              <a:t>καρκινικούς αδένες. </a:t>
            </a:r>
          </a:p>
          <a:p>
            <a:pPr algn="just">
              <a:defRPr/>
            </a:pPr>
            <a:endParaRPr lang="el-GR" sz="1600" dirty="0" smtClean="0">
              <a:solidFill>
                <a:schemeClr val="tx1">
                  <a:lumMod val="95000"/>
                </a:schemeClr>
              </a:solidFill>
            </a:endParaRPr>
          </a:p>
          <a:p>
            <a:pPr>
              <a:defRPr/>
            </a:pPr>
            <a:endParaRPr lang="el-GR" sz="1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3">
                                            <p:txEl>
                                              <p:pRg st="0" end="0"/>
                                            </p:txEl>
                                          </p:spTgt>
                                        </p:tgtEl>
                                      </p:cBhvr>
                                    </p:animEffect>
                                    <p:set>
                                      <p:cBhvr>
                                        <p:cTn id="12"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714876" cy="1435100"/>
          </a:xfrm>
        </p:spPr>
        <p:txBody>
          <a:bodyPr>
            <a:normAutofit/>
          </a:bodyPr>
          <a:lstStyle/>
          <a:p>
            <a:r>
              <a:rPr lang="el-GR" sz="2800" u="sng" spc="600" dirty="0" smtClean="0">
                <a:effectLst>
                  <a:outerShdw blurRad="38100" dist="38100" dir="2700000" algn="tl">
                    <a:srgbClr val="000000">
                      <a:alpha val="43137"/>
                    </a:srgbClr>
                  </a:outerShdw>
                </a:effectLst>
              </a:rPr>
              <a:t>Αθροιστικός βαθμός κακοήθειας  4+5=9 </a:t>
            </a:r>
            <a:r>
              <a:rPr lang="el-GR" sz="2800" spc="600" dirty="0" smtClean="0"/>
              <a:t/>
            </a:r>
            <a:br>
              <a:rPr lang="el-GR" sz="2800" spc="600" dirty="0" smtClean="0"/>
            </a:br>
            <a:endParaRPr lang="el-GR" sz="2800" dirty="0"/>
          </a:p>
        </p:txBody>
      </p:sp>
      <p:sp>
        <p:nvSpPr>
          <p:cNvPr id="4" name="Text Placeholder 3"/>
          <p:cNvSpPr>
            <a:spLocks noGrp="1"/>
          </p:cNvSpPr>
          <p:nvPr>
            <p:ph type="body" sz="half" idx="2"/>
          </p:nvPr>
        </p:nvSpPr>
        <p:spPr>
          <a:xfrm>
            <a:off x="0" y="1306512"/>
            <a:ext cx="4643438" cy="5551488"/>
          </a:xfrm>
        </p:spPr>
        <p:txBody>
          <a:bodyPr>
            <a:normAutofit fontScale="85000" lnSpcReduction="10000"/>
          </a:bodyPr>
          <a:lstStyle/>
          <a:p>
            <a:endParaRPr lang="el-GR" dirty="0" smtClean="0"/>
          </a:p>
          <a:p>
            <a:pPr algn="just"/>
            <a:r>
              <a:rPr lang="el-GR" sz="2000" dirty="0" smtClean="0"/>
              <a:t>Βάσει της νέας  προγνωστικής ομαδοποίησης, έχει πλέον  κάποια σημασία η διάκριση του προτύπου 4 από το πρότυπο 5, καθώς το τελευταίο, σε </a:t>
            </a:r>
            <a:r>
              <a:rPr lang="el-GR" sz="2000" dirty="0" err="1" smtClean="0"/>
              <a:t>βιοπτικό</a:t>
            </a:r>
            <a:r>
              <a:rPr lang="el-GR" sz="2000" dirty="0" smtClean="0"/>
              <a:t> υλικό, προδικάζει  αυξημένη πιθανότητα μετάστασης και θανάτου συγκριτικά με το άθροισμα 4+4=8.</a:t>
            </a:r>
          </a:p>
          <a:p>
            <a:pPr algn="just"/>
            <a:r>
              <a:rPr lang="el-GR" sz="2000" dirty="0" smtClean="0"/>
              <a:t>Η  αναγνώριση της απώλειας  αδενικής διαφοροποίησης, που χαρακτηρίζει το πρότυπο 5,  είναι σε κάποιο βαθμό υποκειμενική,  καθώς  τίθεται θέμα κατ’ εφαπτομένη τομής κάποιων  κακοσχηματισμένων αδένων του προτύπου 4.</a:t>
            </a:r>
          </a:p>
          <a:p>
            <a:pPr algn="just"/>
            <a:r>
              <a:rPr lang="el-GR" sz="2000" dirty="0" smtClean="0"/>
              <a:t>Συμπαγή ταπήτια, συμπαγείς χορδές,  μεμονωμένα κύτταρα,  περιοχές φαγεσωρικής νέκρωσης εντός του καρκινικού ιστού = τυπικό πρότυπο 5.</a:t>
            </a:r>
          </a:p>
          <a:p>
            <a:pPr algn="just"/>
            <a:r>
              <a:rPr lang="el-GR" sz="2000" dirty="0" smtClean="0"/>
              <a:t>Κυτταρικές φωλιές πιθανώς με </a:t>
            </a:r>
            <a:r>
              <a:rPr lang="el-GR" sz="2000" b="1" i="1" dirty="0" smtClean="0"/>
              <a:t>κυτταροπλασματικά</a:t>
            </a:r>
            <a:r>
              <a:rPr lang="el-GR" sz="2000" b="1" dirty="0" smtClean="0"/>
              <a:t> </a:t>
            </a:r>
            <a:r>
              <a:rPr lang="el-GR" sz="2000" b="1" i="1" dirty="0" smtClean="0"/>
              <a:t>κενοτόπια</a:t>
            </a:r>
            <a:r>
              <a:rPr lang="el-GR" sz="2000" b="1" dirty="0" smtClean="0"/>
              <a:t> </a:t>
            </a:r>
            <a:r>
              <a:rPr lang="el-GR" sz="2000" dirty="0" smtClean="0"/>
              <a:t>(όχι κακώς σχηματισμένους αυλούς)  όπως τα σφραγιδοκύτταρα, εντάσσονται  στο πρότυπο 5, εφόσον  </a:t>
            </a:r>
            <a:r>
              <a:rPr lang="el-GR" sz="2000" u="sng" spc="600" dirty="0" smtClean="0"/>
              <a:t>αλλού</a:t>
            </a:r>
            <a:r>
              <a:rPr lang="el-GR" sz="2000" dirty="0" smtClean="0"/>
              <a:t> υπάρχουν τυπικές εικόνες προτύπου 5, όπως συνηθέστατα συμβαίνει .</a:t>
            </a:r>
          </a:p>
          <a:p>
            <a:pPr algn="just"/>
            <a:endParaRPr lang="el-GR" sz="2000" dirty="0">
              <a:solidFill>
                <a:schemeClr val="accent1">
                  <a:lumMod val="20000"/>
                  <a:lumOff val="80000"/>
                </a:schemeClr>
              </a:solidFill>
            </a:endParaRPr>
          </a:p>
        </p:txBody>
      </p:sp>
      <p:pic>
        <p:nvPicPr>
          <p:cNvPr id="5" name="Picture 2" descr="p34g5"/>
          <p:cNvPicPr>
            <a:picLocks noGrp="1" noChangeAspect="1" noChangeArrowheads="1"/>
          </p:cNvPicPr>
          <p:nvPr>
            <p:ph idx="1"/>
          </p:nvPr>
        </p:nvPicPr>
        <p:blipFill>
          <a:blip r:embed="rId2" cstate="print"/>
          <a:srcRect/>
          <a:stretch>
            <a:fillRect/>
          </a:stretch>
        </p:blipFill>
        <p:spPr bwMode="auto">
          <a:xfrm rot="5400000">
            <a:off x="3601348" y="1327818"/>
            <a:ext cx="6441898" cy="4214842"/>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104449" name="Ink 1"/>
              <p14:cNvContentPartPr>
                <a14:cpLocks xmlns:a14="http://schemas.microsoft.com/office/drawing/2010/main" noRot="1" noChangeAspect="1" noEditPoints="1" noChangeArrowheads="1" noChangeShapeType="1"/>
              </p14:cNvContentPartPr>
              <p14:nvPr/>
            </p14:nvContentPartPr>
            <p14:xfrm>
              <a:off x="5419725" y="4652963"/>
              <a:ext cx="696913" cy="544512"/>
            </p14:xfrm>
          </p:contentPart>
        </mc:Choice>
        <mc:Fallback xmlns="">
          <p:pic>
            <p:nvPicPr>
              <p:cNvPr id="104449" name="Ink 1"/>
              <p:cNvPicPr>
                <a:picLocks noRot="1" noChangeAspect="1" noEditPoints="1" noChangeArrowheads="1" noChangeShapeType="1"/>
              </p:cNvPicPr>
              <p:nvPr/>
            </p:nvPicPr>
            <p:blipFill>
              <a:blip r:embed="rId4" cstate="print"/>
              <a:stretch>
                <a:fillRect/>
              </a:stretch>
            </p:blipFill>
            <p:spPr>
              <a:xfrm>
                <a:off x="5410366" y="4643606"/>
                <a:ext cx="715632" cy="56322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04450" name="Ink 2"/>
              <p14:cNvContentPartPr>
                <a14:cpLocks xmlns:a14="http://schemas.microsoft.com/office/drawing/2010/main" noRot="1" noChangeAspect="1" noEditPoints="1" noChangeArrowheads="1" noChangeShapeType="1"/>
              </p14:cNvContentPartPr>
              <p14:nvPr/>
            </p14:nvContentPartPr>
            <p14:xfrm>
              <a:off x="4683125" y="260350"/>
              <a:ext cx="669925" cy="776288"/>
            </p14:xfrm>
          </p:contentPart>
        </mc:Choice>
        <mc:Fallback xmlns="">
          <p:pic>
            <p:nvPicPr>
              <p:cNvPr id="104450" name="Ink 2"/>
              <p:cNvPicPr>
                <a:picLocks noRot="1" noChangeAspect="1" noEditPoints="1" noChangeArrowheads="1" noChangeShapeType="1"/>
              </p:cNvPicPr>
              <p:nvPr/>
            </p:nvPicPr>
            <p:blipFill>
              <a:blip r:embed="rId6" cstate="print"/>
              <a:stretch>
                <a:fillRect/>
              </a:stretch>
            </p:blipFill>
            <p:spPr>
              <a:xfrm>
                <a:off x="4673765" y="250988"/>
                <a:ext cx="688644" cy="79501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4451" name="Ink 3"/>
              <p14:cNvContentPartPr>
                <a14:cpLocks xmlns:a14="http://schemas.microsoft.com/office/drawing/2010/main" noRot="1" noChangeAspect="1" noEditPoints="1" noChangeArrowheads="1" noChangeShapeType="1"/>
              </p14:cNvContentPartPr>
              <p14:nvPr/>
            </p14:nvContentPartPr>
            <p14:xfrm>
              <a:off x="6051550" y="630238"/>
              <a:ext cx="428625" cy="463550"/>
            </p14:xfrm>
          </p:contentPart>
        </mc:Choice>
        <mc:Fallback xmlns="">
          <p:pic>
            <p:nvPicPr>
              <p:cNvPr id="104451" name="Ink 3"/>
              <p:cNvPicPr>
                <a:picLocks noRot="1" noChangeAspect="1" noEditPoints="1" noChangeArrowheads="1" noChangeShapeType="1"/>
              </p:cNvPicPr>
              <p:nvPr/>
            </p:nvPicPr>
            <p:blipFill>
              <a:blip r:embed="rId8" cstate="print"/>
              <a:stretch>
                <a:fillRect/>
              </a:stretch>
            </p:blipFill>
            <p:spPr>
              <a:xfrm>
                <a:off x="6042193" y="620881"/>
                <a:ext cx="447339" cy="482265"/>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4452" name="Ink 4"/>
              <p14:cNvContentPartPr>
                <a14:cpLocks xmlns:a14="http://schemas.microsoft.com/office/drawing/2010/main" noRot="1" noChangeAspect="1" noEditPoints="1" noChangeArrowheads="1" noChangeShapeType="1"/>
              </p14:cNvContentPartPr>
              <p14:nvPr/>
            </p14:nvContentPartPr>
            <p14:xfrm>
              <a:off x="6011863" y="2708275"/>
              <a:ext cx="741362" cy="642938"/>
            </p14:xfrm>
          </p:contentPart>
        </mc:Choice>
        <mc:Fallback xmlns="">
          <p:pic>
            <p:nvPicPr>
              <p:cNvPr id="104452" name="Ink 4"/>
              <p:cNvPicPr>
                <a:picLocks noRot="1" noChangeAspect="1" noEditPoints="1" noChangeArrowheads="1" noChangeShapeType="1"/>
              </p:cNvPicPr>
              <p:nvPr/>
            </p:nvPicPr>
            <p:blipFill>
              <a:blip r:embed="rId10" cstate="print"/>
              <a:stretch>
                <a:fillRect/>
              </a:stretch>
            </p:blipFill>
            <p:spPr>
              <a:xfrm>
                <a:off x="6002501" y="2698915"/>
                <a:ext cx="760085" cy="66165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4453" name="Ink 5"/>
              <p14:cNvContentPartPr>
                <a14:cpLocks xmlns:a14="http://schemas.microsoft.com/office/drawing/2010/main" noRot="1" noChangeAspect="1" noEditPoints="1" noChangeArrowheads="1" noChangeShapeType="1"/>
              </p14:cNvContentPartPr>
              <p14:nvPr/>
            </p14:nvContentPartPr>
            <p14:xfrm>
              <a:off x="8104188" y="4292600"/>
              <a:ext cx="250825" cy="250825"/>
            </p14:xfrm>
          </p:contentPart>
        </mc:Choice>
        <mc:Fallback xmlns="">
          <p:pic>
            <p:nvPicPr>
              <p:cNvPr id="104453" name="Ink 5"/>
              <p:cNvPicPr>
                <a:picLocks noRot="1" noChangeAspect="1" noEditPoints="1" noChangeArrowheads="1" noChangeShapeType="1"/>
              </p:cNvPicPr>
              <p:nvPr/>
            </p:nvPicPr>
            <p:blipFill>
              <a:blip r:embed="rId12" cstate="print"/>
              <a:stretch>
                <a:fillRect/>
              </a:stretch>
            </p:blipFill>
            <p:spPr>
              <a:xfrm>
                <a:off x="8088331" y="4228904"/>
                <a:ext cx="282539" cy="37821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04454" name="Ink 6"/>
              <p14:cNvContentPartPr>
                <a14:cpLocks xmlns:a14="http://schemas.microsoft.com/office/drawing/2010/main" noRot="1" noChangeAspect="1" noEditPoints="1" noChangeArrowheads="1" noChangeShapeType="1"/>
              </p14:cNvContentPartPr>
              <p14:nvPr/>
            </p14:nvContentPartPr>
            <p14:xfrm>
              <a:off x="7350125" y="2697163"/>
              <a:ext cx="331788" cy="277812"/>
            </p14:xfrm>
          </p:contentPart>
        </mc:Choice>
        <mc:Fallback xmlns="">
          <p:pic>
            <p:nvPicPr>
              <p:cNvPr id="104454" name="Ink 6"/>
              <p:cNvPicPr>
                <a:picLocks noRot="1" noChangeAspect="1" noEditPoints="1" noChangeArrowheads="1" noChangeShapeType="1"/>
              </p:cNvPicPr>
              <p:nvPr/>
            </p:nvPicPr>
            <p:blipFill>
              <a:blip r:embed="rId14" cstate="print"/>
              <a:stretch>
                <a:fillRect/>
              </a:stretch>
            </p:blipFill>
            <p:spPr>
              <a:xfrm>
                <a:off x="7334291" y="2633468"/>
                <a:ext cx="363815" cy="404843"/>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04455" name="Ink 7"/>
              <p14:cNvContentPartPr>
                <a14:cpLocks xmlns:a14="http://schemas.microsoft.com/office/drawing/2010/main" noRot="1" noChangeAspect="1" noEditPoints="1" noChangeArrowheads="1" noChangeShapeType="1"/>
              </p14:cNvContentPartPr>
              <p14:nvPr/>
            </p14:nvContentPartPr>
            <p14:xfrm>
              <a:off x="7566025" y="1257300"/>
              <a:ext cx="260350" cy="98425"/>
            </p14:xfrm>
          </p:contentPart>
        </mc:Choice>
        <mc:Fallback xmlns="">
          <p:pic>
            <p:nvPicPr>
              <p:cNvPr id="104455" name="Ink 7"/>
              <p:cNvPicPr>
                <a:picLocks noRot="1" noChangeAspect="1" noEditPoints="1" noChangeArrowheads="1" noChangeShapeType="1"/>
              </p:cNvPicPr>
              <p:nvPr/>
            </p:nvPicPr>
            <p:blipFill>
              <a:blip r:embed="rId16" cstate="print"/>
              <a:stretch>
                <a:fillRect/>
              </a:stretch>
            </p:blipFill>
            <p:spPr>
              <a:xfrm>
                <a:off x="7549821" y="1193847"/>
                <a:ext cx="292399" cy="225332"/>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04456" name="Ink 8"/>
              <p14:cNvContentPartPr>
                <a14:cpLocks xmlns:a14="http://schemas.microsoft.com/office/drawing/2010/main" noRot="1" noChangeAspect="1" noEditPoints="1" noChangeArrowheads="1" noChangeShapeType="1"/>
              </p14:cNvContentPartPr>
              <p14:nvPr/>
            </p14:nvContentPartPr>
            <p14:xfrm>
              <a:off x="5076825" y="6381750"/>
              <a:ext cx="277813" cy="98425"/>
            </p14:xfrm>
          </p:contentPart>
        </mc:Choice>
        <mc:Fallback xmlns="">
          <p:pic>
            <p:nvPicPr>
              <p:cNvPr id="104456" name="Ink 8"/>
              <p:cNvPicPr>
                <a:picLocks noRot="1" noChangeAspect="1" noEditPoints="1" noChangeArrowheads="1" noChangeShapeType="1"/>
              </p:cNvPicPr>
              <p:nvPr/>
            </p:nvPicPr>
            <p:blipFill>
              <a:blip r:embed="rId18" cstate="print"/>
              <a:stretch>
                <a:fillRect/>
              </a:stretch>
            </p:blipFill>
            <p:spPr>
              <a:xfrm>
                <a:off x="5060991" y="6317936"/>
                <a:ext cx="309481" cy="225692"/>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04457" name="Ink 9"/>
              <p14:cNvContentPartPr>
                <a14:cpLocks xmlns:a14="http://schemas.microsoft.com/office/drawing/2010/main" noRot="1" noChangeAspect="1" noEditPoints="1" noChangeArrowheads="1" noChangeShapeType="1"/>
              </p14:cNvContentPartPr>
              <p14:nvPr/>
            </p14:nvContentPartPr>
            <p14:xfrm>
              <a:off x="7134225" y="3408363"/>
              <a:ext cx="635000" cy="339725"/>
            </p14:xfrm>
          </p:contentPart>
        </mc:Choice>
        <mc:Fallback xmlns="">
          <p:pic>
            <p:nvPicPr>
              <p:cNvPr id="104457" name="Ink 9"/>
              <p:cNvPicPr>
                <a:picLocks noRot="1" noChangeAspect="1" noEditPoints="1" noChangeArrowheads="1" noChangeShapeType="1"/>
              </p:cNvPicPr>
              <p:nvPr/>
            </p:nvPicPr>
            <p:blipFill>
              <a:blip r:embed="rId20" cstate="print"/>
              <a:stretch>
                <a:fillRect/>
              </a:stretch>
            </p:blipFill>
            <p:spPr>
              <a:xfrm>
                <a:off x="7118386" y="3345024"/>
                <a:ext cx="667038" cy="466402"/>
              </a:xfrm>
              <a:prstGeom prst="rect">
                <a:avLst/>
              </a:prstGeom>
            </p:spPr>
          </p:pic>
        </mc:Fallback>
      </mc:AlternateContent>
    </p:spTree>
    <p:extLst>
      <p:ext uri="{BB962C8B-B14F-4D97-AF65-F5344CB8AC3E}">
        <p14:creationId xmlns:p14="http://schemas.microsoft.com/office/powerpoint/2010/main" val="306699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fade">
                                      <p:cBhvr>
                                        <p:cTn id="7" dur="500"/>
                                        <p:tgtEl>
                                          <p:spTgt spid="104451"/>
                                        </p:tgtEl>
                                      </p:cBhvr>
                                    </p:animEffect>
                                  </p:childTnLst>
                                </p:cTn>
                              </p:par>
                              <p:par>
                                <p:cTn id="8" presetID="10" presetClass="entr" presetSubtype="0" fill="hold" nodeType="withEffect">
                                  <p:stCondLst>
                                    <p:cond delay="0"/>
                                  </p:stCondLst>
                                  <p:childTnLst>
                                    <p:set>
                                      <p:cBhvr>
                                        <p:cTn id="9" dur="1" fill="hold">
                                          <p:stCondLst>
                                            <p:cond delay="0"/>
                                          </p:stCondLst>
                                        </p:cTn>
                                        <p:tgtEl>
                                          <p:spTgt spid="104450"/>
                                        </p:tgtEl>
                                        <p:attrNameLst>
                                          <p:attrName>style.visibility</p:attrName>
                                        </p:attrNameLst>
                                      </p:cBhvr>
                                      <p:to>
                                        <p:strVal val="visible"/>
                                      </p:to>
                                    </p:set>
                                    <p:animEffect transition="in" filter="fade">
                                      <p:cBhvr>
                                        <p:cTn id="10" dur="500"/>
                                        <p:tgtEl>
                                          <p:spTgt spid="104450"/>
                                        </p:tgtEl>
                                      </p:cBhvr>
                                    </p:animEffect>
                                  </p:childTnLst>
                                </p:cTn>
                              </p:par>
                              <p:par>
                                <p:cTn id="11" presetID="10" presetClass="entr" presetSubtype="0" fill="hold" nodeType="withEffect">
                                  <p:stCondLst>
                                    <p:cond delay="0"/>
                                  </p:stCondLst>
                                  <p:childTnLst>
                                    <p:set>
                                      <p:cBhvr>
                                        <p:cTn id="12" dur="1" fill="hold">
                                          <p:stCondLst>
                                            <p:cond delay="0"/>
                                          </p:stCondLst>
                                        </p:cTn>
                                        <p:tgtEl>
                                          <p:spTgt spid="104452"/>
                                        </p:tgtEl>
                                        <p:attrNameLst>
                                          <p:attrName>style.visibility</p:attrName>
                                        </p:attrNameLst>
                                      </p:cBhvr>
                                      <p:to>
                                        <p:strVal val="visible"/>
                                      </p:to>
                                    </p:set>
                                    <p:animEffect transition="in" filter="fade">
                                      <p:cBhvr>
                                        <p:cTn id="13" dur="500"/>
                                        <p:tgtEl>
                                          <p:spTgt spid="10445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4455"/>
                                        </p:tgtEl>
                                        <p:attrNameLst>
                                          <p:attrName>style.visibility</p:attrName>
                                        </p:attrNameLst>
                                      </p:cBhvr>
                                      <p:to>
                                        <p:strVal val="visible"/>
                                      </p:to>
                                    </p:set>
                                    <p:animEffect transition="in" filter="fade">
                                      <p:cBhvr>
                                        <p:cTn id="18" dur="500"/>
                                        <p:tgtEl>
                                          <p:spTgt spid="104455"/>
                                        </p:tgtEl>
                                      </p:cBhvr>
                                    </p:animEffect>
                                  </p:childTnLst>
                                </p:cTn>
                              </p:par>
                              <p:par>
                                <p:cTn id="19" presetID="10" presetClass="entr" presetSubtype="0" fill="hold" nodeType="withEffect">
                                  <p:stCondLst>
                                    <p:cond delay="0"/>
                                  </p:stCondLst>
                                  <p:childTnLst>
                                    <p:set>
                                      <p:cBhvr>
                                        <p:cTn id="20" dur="1" fill="hold">
                                          <p:stCondLst>
                                            <p:cond delay="0"/>
                                          </p:stCondLst>
                                        </p:cTn>
                                        <p:tgtEl>
                                          <p:spTgt spid="104454"/>
                                        </p:tgtEl>
                                        <p:attrNameLst>
                                          <p:attrName>style.visibility</p:attrName>
                                        </p:attrNameLst>
                                      </p:cBhvr>
                                      <p:to>
                                        <p:strVal val="visible"/>
                                      </p:to>
                                    </p:set>
                                    <p:animEffect transition="in" filter="fade">
                                      <p:cBhvr>
                                        <p:cTn id="21" dur="500"/>
                                        <p:tgtEl>
                                          <p:spTgt spid="104454"/>
                                        </p:tgtEl>
                                      </p:cBhvr>
                                    </p:animEffect>
                                  </p:childTnLst>
                                </p:cTn>
                              </p:par>
                              <p:par>
                                <p:cTn id="22" presetID="10" presetClass="entr" presetSubtype="0" fill="hold" nodeType="withEffect">
                                  <p:stCondLst>
                                    <p:cond delay="0"/>
                                  </p:stCondLst>
                                  <p:childTnLst>
                                    <p:set>
                                      <p:cBhvr>
                                        <p:cTn id="23" dur="1" fill="hold">
                                          <p:stCondLst>
                                            <p:cond delay="0"/>
                                          </p:stCondLst>
                                        </p:cTn>
                                        <p:tgtEl>
                                          <p:spTgt spid="104457"/>
                                        </p:tgtEl>
                                        <p:attrNameLst>
                                          <p:attrName>style.visibility</p:attrName>
                                        </p:attrNameLst>
                                      </p:cBhvr>
                                      <p:to>
                                        <p:strVal val="visible"/>
                                      </p:to>
                                    </p:set>
                                    <p:animEffect transition="in" filter="fade">
                                      <p:cBhvr>
                                        <p:cTn id="24" dur="500"/>
                                        <p:tgtEl>
                                          <p:spTgt spid="104457"/>
                                        </p:tgtEl>
                                      </p:cBhvr>
                                    </p:animEffect>
                                  </p:childTnLst>
                                </p:cTn>
                              </p:par>
                              <p:par>
                                <p:cTn id="25" presetID="10" presetClass="entr" presetSubtype="0" fill="hold" nodeType="withEffect">
                                  <p:stCondLst>
                                    <p:cond delay="0"/>
                                  </p:stCondLst>
                                  <p:childTnLst>
                                    <p:set>
                                      <p:cBhvr>
                                        <p:cTn id="26" dur="1" fill="hold">
                                          <p:stCondLst>
                                            <p:cond delay="0"/>
                                          </p:stCondLst>
                                        </p:cTn>
                                        <p:tgtEl>
                                          <p:spTgt spid="104453"/>
                                        </p:tgtEl>
                                        <p:attrNameLst>
                                          <p:attrName>style.visibility</p:attrName>
                                        </p:attrNameLst>
                                      </p:cBhvr>
                                      <p:to>
                                        <p:strVal val="visible"/>
                                      </p:to>
                                    </p:set>
                                    <p:animEffect transition="in" filter="fade">
                                      <p:cBhvr>
                                        <p:cTn id="27" dur="500"/>
                                        <p:tgtEl>
                                          <p:spTgt spid="104453"/>
                                        </p:tgtEl>
                                      </p:cBhvr>
                                    </p:animEffect>
                                  </p:childTnLst>
                                </p:cTn>
                              </p:par>
                              <p:par>
                                <p:cTn id="28" presetID="10" presetClass="entr" presetSubtype="0" fill="hold" nodeType="withEffect">
                                  <p:stCondLst>
                                    <p:cond delay="0"/>
                                  </p:stCondLst>
                                  <p:childTnLst>
                                    <p:set>
                                      <p:cBhvr>
                                        <p:cTn id="29" dur="1" fill="hold">
                                          <p:stCondLst>
                                            <p:cond delay="0"/>
                                          </p:stCondLst>
                                        </p:cTn>
                                        <p:tgtEl>
                                          <p:spTgt spid="104456"/>
                                        </p:tgtEl>
                                        <p:attrNameLst>
                                          <p:attrName>style.visibility</p:attrName>
                                        </p:attrNameLst>
                                      </p:cBhvr>
                                      <p:to>
                                        <p:strVal val="visible"/>
                                      </p:to>
                                    </p:set>
                                    <p:animEffect transition="in" filter="fade">
                                      <p:cBhvr>
                                        <p:cTn id="30" dur="500"/>
                                        <p:tgtEl>
                                          <p:spTgt spid="10445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346" y="214290"/>
            <a:ext cx="9358346" cy="1857388"/>
          </a:xfrm>
        </p:spPr>
        <p:txBody>
          <a:bodyPr>
            <a:normAutofit fontScale="90000"/>
          </a:bodyPr>
          <a:lstStyle/>
          <a:p>
            <a:r>
              <a:rPr lang="en-US" sz="3200" dirty="0" smtClean="0">
                <a:solidFill>
                  <a:srgbClr val="FFFF00"/>
                </a:solidFill>
              </a:rPr>
              <a:t/>
            </a:r>
            <a:br>
              <a:rPr lang="en-US" sz="3200" dirty="0" smtClean="0">
                <a:solidFill>
                  <a:srgbClr val="FFFF00"/>
                </a:solidFill>
              </a:rPr>
            </a:br>
            <a:r>
              <a:rPr lang="en-US" sz="3600" dirty="0" smtClean="0"/>
              <a:t>A</a:t>
            </a:r>
            <a:r>
              <a:rPr lang="el-GR" sz="3600" dirty="0" smtClean="0"/>
              <a:t>θροιστικός βαθμός κακοήθειας</a:t>
            </a:r>
            <a:r>
              <a:rPr lang="en-US" sz="3600" dirty="0" smtClean="0"/>
              <a:t> </a:t>
            </a:r>
            <a:r>
              <a:rPr lang="el-GR" sz="3600" dirty="0" smtClean="0"/>
              <a:t> </a:t>
            </a:r>
            <a:r>
              <a:rPr lang="en-US" sz="3600" dirty="0" smtClean="0"/>
              <a:t>9</a:t>
            </a:r>
            <a:r>
              <a:rPr lang="el-GR" sz="3600" dirty="0" smtClean="0"/>
              <a:t>  (4+</a:t>
            </a:r>
            <a:r>
              <a:rPr lang="en-US" sz="3600" dirty="0" smtClean="0"/>
              <a:t>5</a:t>
            </a:r>
            <a:r>
              <a:rPr lang="el-GR" sz="3600" dirty="0" smtClean="0"/>
              <a:t>)</a:t>
            </a:r>
            <a:br>
              <a:rPr lang="el-GR" sz="3600" dirty="0" smtClean="0"/>
            </a:br>
            <a:r>
              <a:rPr lang="en-US" sz="3200" dirty="0" smtClean="0"/>
              <a:t/>
            </a:r>
            <a:br>
              <a:rPr lang="en-US" sz="3200" dirty="0" smtClean="0"/>
            </a:br>
            <a:endParaRPr lang="el-GR" sz="3200" dirty="0"/>
          </a:p>
        </p:txBody>
      </p:sp>
      <p:pic>
        <p:nvPicPr>
          <p:cNvPr id="4" name="Picture 2" descr="p25g4"/>
          <p:cNvPicPr>
            <a:picLocks noGrp="1" noChangeAspect="1" noChangeArrowheads="1"/>
          </p:cNvPicPr>
          <p:nvPr>
            <p:ph idx="1"/>
          </p:nvPr>
        </p:nvPicPr>
        <p:blipFill>
          <a:blip r:embed="rId2" cstate="print"/>
          <a:srcRect/>
          <a:stretch>
            <a:fillRect/>
          </a:stretch>
        </p:blipFill>
        <p:spPr bwMode="auto">
          <a:xfrm>
            <a:off x="1000100" y="1500174"/>
            <a:ext cx="7244418" cy="5143536"/>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38914" name="Ink 2"/>
              <p14:cNvContentPartPr>
                <a14:cpLocks xmlns:a14="http://schemas.microsoft.com/office/drawing/2010/main" noRot="1" noChangeAspect="1" noEditPoints="1" noChangeArrowheads="1" noChangeShapeType="1"/>
              </p14:cNvContentPartPr>
              <p14:nvPr/>
            </p14:nvContentPartPr>
            <p14:xfrm>
              <a:off x="7529513" y="2500313"/>
              <a:ext cx="420687" cy="401637"/>
            </p14:xfrm>
          </p:contentPart>
        </mc:Choice>
        <mc:Fallback xmlns="">
          <p:pic>
            <p:nvPicPr>
              <p:cNvPr id="38914" name="Ink 2"/>
              <p:cNvPicPr>
                <a:picLocks noRot="1" noChangeAspect="1" noEditPoints="1" noChangeArrowheads="1" noChangeShapeType="1"/>
              </p:cNvPicPr>
              <p:nvPr/>
            </p:nvPicPr>
            <p:blipFill>
              <a:blip r:embed="rId4" cstate="print"/>
              <a:stretch>
                <a:fillRect/>
              </a:stretch>
            </p:blipFill>
            <p:spPr>
              <a:xfrm>
                <a:off x="7513679" y="2436972"/>
                <a:ext cx="452355" cy="52867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8915" name="Ink 3"/>
              <p14:cNvContentPartPr>
                <a14:cpLocks xmlns:a14="http://schemas.microsoft.com/office/drawing/2010/main" noRot="1" noChangeAspect="1" noEditPoints="1" noChangeArrowheads="1" noChangeShapeType="1"/>
              </p14:cNvContentPartPr>
              <p14:nvPr/>
            </p14:nvContentPartPr>
            <p14:xfrm>
              <a:off x="6651625" y="1924050"/>
              <a:ext cx="315913" cy="357188"/>
            </p14:xfrm>
          </p:contentPart>
        </mc:Choice>
        <mc:Fallback xmlns="">
          <p:pic>
            <p:nvPicPr>
              <p:cNvPr id="38915" name="Ink 3"/>
              <p:cNvPicPr>
                <a:picLocks noRot="1" noChangeAspect="1" noEditPoints="1" noChangeArrowheads="1" noChangeShapeType="1"/>
              </p:cNvPicPr>
              <p:nvPr/>
            </p:nvPicPr>
            <p:blipFill>
              <a:blip r:embed="rId6" cstate="print"/>
              <a:stretch>
                <a:fillRect/>
              </a:stretch>
            </p:blipFill>
            <p:spPr>
              <a:xfrm>
                <a:off x="6635793" y="1860318"/>
                <a:ext cx="347576" cy="48429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8916" name="Ink 4"/>
              <p14:cNvContentPartPr>
                <a14:cpLocks xmlns:a14="http://schemas.microsoft.com/office/drawing/2010/main" noRot="1" noChangeAspect="1" noEditPoints="1" noChangeArrowheads="1" noChangeShapeType="1"/>
              </p14:cNvContentPartPr>
              <p14:nvPr/>
            </p14:nvContentPartPr>
            <p14:xfrm>
              <a:off x="7745413" y="4437063"/>
              <a:ext cx="487362" cy="471487"/>
            </p14:xfrm>
          </p:contentPart>
        </mc:Choice>
        <mc:Fallback xmlns="">
          <p:pic>
            <p:nvPicPr>
              <p:cNvPr id="38916" name="Ink 4"/>
              <p:cNvPicPr>
                <a:picLocks noRot="1" noChangeAspect="1" noEditPoints="1" noChangeArrowheads="1" noChangeShapeType="1"/>
              </p:cNvPicPr>
              <p:nvPr/>
            </p:nvPicPr>
            <p:blipFill>
              <a:blip r:embed="rId8" cstate="print"/>
              <a:stretch>
                <a:fillRect/>
              </a:stretch>
            </p:blipFill>
            <p:spPr>
              <a:xfrm>
                <a:off x="7729576" y="4373718"/>
                <a:ext cx="519037" cy="598177"/>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8917" name="Ink 5"/>
              <p14:cNvContentPartPr>
                <a14:cpLocks xmlns:a14="http://schemas.microsoft.com/office/drawing/2010/main" noRot="1" noChangeAspect="1" noEditPoints="1" noChangeArrowheads="1" noChangeShapeType="1"/>
              </p14:cNvContentPartPr>
              <p14:nvPr/>
            </p14:nvContentPartPr>
            <p14:xfrm>
              <a:off x="5472113" y="4822825"/>
              <a:ext cx="407987" cy="263525"/>
            </p14:xfrm>
          </p:contentPart>
        </mc:Choice>
        <mc:Fallback xmlns="">
          <p:pic>
            <p:nvPicPr>
              <p:cNvPr id="38917" name="Ink 5"/>
              <p:cNvPicPr>
                <a:picLocks noRot="1" noChangeAspect="1" noEditPoints="1" noChangeArrowheads="1" noChangeShapeType="1"/>
              </p:cNvPicPr>
              <p:nvPr/>
            </p:nvPicPr>
            <p:blipFill>
              <a:blip r:embed="rId10" cstate="print"/>
              <a:stretch>
                <a:fillRect/>
              </a:stretch>
            </p:blipFill>
            <p:spPr>
              <a:xfrm>
                <a:off x="5456269" y="4759104"/>
                <a:ext cx="439675" cy="39060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8918" name="Ink 6"/>
              <p14:cNvContentPartPr>
                <a14:cpLocks xmlns:a14="http://schemas.microsoft.com/office/drawing/2010/main" noRot="1" noChangeAspect="1" noEditPoints="1" noChangeArrowheads="1" noChangeShapeType="1"/>
              </p14:cNvContentPartPr>
              <p14:nvPr/>
            </p14:nvContentPartPr>
            <p14:xfrm>
              <a:off x="6207125" y="4868863"/>
              <a:ext cx="193675" cy="128587"/>
            </p14:xfrm>
          </p:contentPart>
        </mc:Choice>
        <mc:Fallback xmlns="">
          <p:pic>
            <p:nvPicPr>
              <p:cNvPr id="38918" name="Ink 6"/>
              <p:cNvPicPr>
                <a:picLocks noRot="1" noChangeAspect="1" noEditPoints="1" noChangeArrowheads="1" noChangeShapeType="1"/>
              </p:cNvPicPr>
              <p:nvPr/>
            </p:nvPicPr>
            <p:blipFill>
              <a:blip r:embed="rId12" cstate="print"/>
              <a:stretch>
                <a:fillRect/>
              </a:stretch>
            </p:blipFill>
            <p:spPr>
              <a:xfrm>
                <a:off x="6191285" y="4805470"/>
                <a:ext cx="225354" cy="25537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8919" name="Ink 7"/>
              <p14:cNvContentPartPr>
                <a14:cpLocks xmlns:a14="http://schemas.microsoft.com/office/drawing/2010/main" noRot="1" noChangeAspect="1" noEditPoints="1" noChangeArrowheads="1" noChangeShapeType="1"/>
              </p14:cNvContentPartPr>
              <p14:nvPr/>
            </p14:nvContentPartPr>
            <p14:xfrm>
              <a:off x="4500563" y="4292600"/>
              <a:ext cx="493712" cy="342900"/>
            </p14:xfrm>
          </p:contentPart>
        </mc:Choice>
        <mc:Fallback xmlns="">
          <p:pic>
            <p:nvPicPr>
              <p:cNvPr id="38919" name="Ink 7"/>
              <p:cNvPicPr>
                <a:picLocks noRot="1" noChangeAspect="1" noEditPoints="1" noChangeArrowheads="1" noChangeShapeType="1"/>
              </p:cNvPicPr>
              <p:nvPr/>
            </p:nvPicPr>
            <p:blipFill>
              <a:blip r:embed="rId14" cstate="print"/>
              <a:stretch>
                <a:fillRect/>
              </a:stretch>
            </p:blipFill>
            <p:spPr>
              <a:xfrm>
                <a:off x="4484718" y="4228913"/>
                <a:ext cx="525402" cy="470273"/>
              </a:xfrm>
              <a:prstGeom prst="rect">
                <a:avLst/>
              </a:prstGeom>
            </p:spPr>
          </p:pic>
        </mc:Fallback>
      </mc:AlternateContent>
    </p:spTree>
    <p:extLst>
      <p:ext uri="{BB962C8B-B14F-4D97-AF65-F5344CB8AC3E}">
        <p14:creationId xmlns:p14="http://schemas.microsoft.com/office/powerpoint/2010/main" val="368807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8915"/>
                                        </p:tgtEl>
                                        <p:attrNameLst>
                                          <p:attrName>style.visibility</p:attrName>
                                        </p:attrNameLst>
                                      </p:cBhvr>
                                      <p:to>
                                        <p:strVal val="visible"/>
                                      </p:to>
                                    </p:set>
                                    <p:animEffect transition="in" filter="box(in)">
                                      <p:cBhvr>
                                        <p:cTn id="7" dur="500"/>
                                        <p:tgtEl>
                                          <p:spTgt spid="38915"/>
                                        </p:tgtEl>
                                      </p:cBhvr>
                                    </p:animEffect>
                                  </p:childTnLst>
                                </p:cTn>
                              </p:par>
                              <p:par>
                                <p:cTn id="8" presetID="4" presetClass="entr" presetSubtype="16" fill="hold" nodeType="withEffect">
                                  <p:stCondLst>
                                    <p:cond delay="0"/>
                                  </p:stCondLst>
                                  <p:childTnLst>
                                    <p:set>
                                      <p:cBhvr>
                                        <p:cTn id="9" dur="1" fill="hold">
                                          <p:stCondLst>
                                            <p:cond delay="0"/>
                                          </p:stCondLst>
                                        </p:cTn>
                                        <p:tgtEl>
                                          <p:spTgt spid="38914"/>
                                        </p:tgtEl>
                                        <p:attrNameLst>
                                          <p:attrName>style.visibility</p:attrName>
                                        </p:attrNameLst>
                                      </p:cBhvr>
                                      <p:to>
                                        <p:strVal val="visible"/>
                                      </p:to>
                                    </p:set>
                                    <p:animEffect transition="in" filter="box(in)">
                                      <p:cBhvr>
                                        <p:cTn id="10" dur="500"/>
                                        <p:tgtEl>
                                          <p:spTgt spid="38914"/>
                                        </p:tgtEl>
                                      </p:cBhvr>
                                    </p:animEffect>
                                  </p:childTnLst>
                                </p:cTn>
                              </p:par>
                              <p:par>
                                <p:cTn id="11" presetID="4" presetClass="entr" presetSubtype="16" fill="hold" nodeType="withEffect">
                                  <p:stCondLst>
                                    <p:cond delay="0"/>
                                  </p:stCondLst>
                                  <p:childTnLst>
                                    <p:set>
                                      <p:cBhvr>
                                        <p:cTn id="12" dur="1" fill="hold">
                                          <p:stCondLst>
                                            <p:cond delay="0"/>
                                          </p:stCondLst>
                                        </p:cTn>
                                        <p:tgtEl>
                                          <p:spTgt spid="38916"/>
                                        </p:tgtEl>
                                        <p:attrNameLst>
                                          <p:attrName>style.visibility</p:attrName>
                                        </p:attrNameLst>
                                      </p:cBhvr>
                                      <p:to>
                                        <p:strVal val="visible"/>
                                      </p:to>
                                    </p:set>
                                    <p:animEffect transition="in" filter="box(in)">
                                      <p:cBhvr>
                                        <p:cTn id="13" dur="500"/>
                                        <p:tgtEl>
                                          <p:spTgt spid="38916"/>
                                        </p:tgtEl>
                                      </p:cBhvr>
                                    </p:animEffect>
                                  </p:childTnLst>
                                </p:cTn>
                              </p:par>
                              <p:par>
                                <p:cTn id="14" presetID="4" presetClass="entr" presetSubtype="16" fill="hold" nodeType="withEffect">
                                  <p:stCondLst>
                                    <p:cond delay="0"/>
                                  </p:stCondLst>
                                  <p:childTnLst>
                                    <p:set>
                                      <p:cBhvr>
                                        <p:cTn id="15" dur="1" fill="hold">
                                          <p:stCondLst>
                                            <p:cond delay="0"/>
                                          </p:stCondLst>
                                        </p:cTn>
                                        <p:tgtEl>
                                          <p:spTgt spid="38918"/>
                                        </p:tgtEl>
                                        <p:attrNameLst>
                                          <p:attrName>style.visibility</p:attrName>
                                        </p:attrNameLst>
                                      </p:cBhvr>
                                      <p:to>
                                        <p:strVal val="visible"/>
                                      </p:to>
                                    </p:set>
                                    <p:animEffect transition="in" filter="box(in)">
                                      <p:cBhvr>
                                        <p:cTn id="16" dur="500"/>
                                        <p:tgtEl>
                                          <p:spTgt spid="38918"/>
                                        </p:tgtEl>
                                      </p:cBhvr>
                                    </p:animEffect>
                                  </p:childTnLst>
                                </p:cTn>
                              </p:par>
                              <p:par>
                                <p:cTn id="17" presetID="4" presetClass="entr" presetSubtype="16" fill="hold" nodeType="withEffect">
                                  <p:stCondLst>
                                    <p:cond delay="0"/>
                                  </p:stCondLst>
                                  <p:childTnLst>
                                    <p:set>
                                      <p:cBhvr>
                                        <p:cTn id="18" dur="1" fill="hold">
                                          <p:stCondLst>
                                            <p:cond delay="0"/>
                                          </p:stCondLst>
                                        </p:cTn>
                                        <p:tgtEl>
                                          <p:spTgt spid="38917"/>
                                        </p:tgtEl>
                                        <p:attrNameLst>
                                          <p:attrName>style.visibility</p:attrName>
                                        </p:attrNameLst>
                                      </p:cBhvr>
                                      <p:to>
                                        <p:strVal val="visible"/>
                                      </p:to>
                                    </p:set>
                                    <p:animEffect transition="in" filter="box(in)">
                                      <p:cBhvr>
                                        <p:cTn id="19" dur="500"/>
                                        <p:tgtEl>
                                          <p:spTgt spid="38917"/>
                                        </p:tgtEl>
                                      </p:cBhvr>
                                    </p:animEffect>
                                  </p:childTnLst>
                                </p:cTn>
                              </p:par>
                              <p:par>
                                <p:cTn id="20" presetID="4" presetClass="entr" presetSubtype="16" fill="hold" nodeType="withEffect">
                                  <p:stCondLst>
                                    <p:cond delay="0"/>
                                  </p:stCondLst>
                                  <p:childTnLst>
                                    <p:set>
                                      <p:cBhvr>
                                        <p:cTn id="21" dur="1" fill="hold">
                                          <p:stCondLst>
                                            <p:cond delay="0"/>
                                          </p:stCondLst>
                                        </p:cTn>
                                        <p:tgtEl>
                                          <p:spTgt spid="38919"/>
                                        </p:tgtEl>
                                        <p:attrNameLst>
                                          <p:attrName>style.visibility</p:attrName>
                                        </p:attrNameLst>
                                      </p:cBhvr>
                                      <p:to>
                                        <p:strVal val="visible"/>
                                      </p:to>
                                    </p:set>
                                    <p:animEffect transition="in" filter="box(in)">
                                      <p:cBhvr>
                                        <p:cTn id="22" dur="500"/>
                                        <p:tgtEl>
                                          <p:spTgt spid="3891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ox(i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9144000" cy="1285884"/>
          </a:xfrm>
        </p:spPr>
        <p:txBody>
          <a:bodyPr>
            <a:normAutofit fontScale="90000"/>
          </a:bodyPr>
          <a:lstStyle/>
          <a:p>
            <a:r>
              <a:rPr lang="el-GR" sz="3200" dirty="0" smtClean="0"/>
              <a:t>Κυρίαρχο πρότυπο το 4, με διάσπαρτους αδένες προτύπου 3 και περιοχές με εντόνως δυσδιάκριτη ή παντελώς απούσα αδενική διαφοροποίηση,υπαινικτικές προτύπου 5.</a:t>
            </a:r>
            <a:endParaRPr lang="el-GR" sz="3200" dirty="0"/>
          </a:p>
        </p:txBody>
      </p:sp>
      <p:pic>
        <p:nvPicPr>
          <p:cNvPr id="4" name="Picture 2" descr="p26g4"/>
          <p:cNvPicPr>
            <a:picLocks noGrp="1" noChangeAspect="1" noChangeArrowheads="1"/>
          </p:cNvPicPr>
          <p:nvPr>
            <p:ph idx="1"/>
          </p:nvPr>
        </p:nvPicPr>
        <p:blipFill>
          <a:blip r:embed="rId2" cstate="print"/>
          <a:srcRect/>
          <a:stretch>
            <a:fillRect/>
          </a:stretch>
        </p:blipFill>
        <p:spPr bwMode="auto">
          <a:xfrm>
            <a:off x="1000100" y="1500174"/>
            <a:ext cx="7358114" cy="5224261"/>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39938" name="Ink 2"/>
              <p14:cNvContentPartPr>
                <a14:cpLocks xmlns:a14="http://schemas.microsoft.com/office/drawing/2010/main" noRot="1" noChangeAspect="1" noEditPoints="1" noChangeArrowheads="1" noChangeShapeType="1"/>
              </p14:cNvContentPartPr>
              <p14:nvPr/>
            </p14:nvContentPartPr>
            <p14:xfrm>
              <a:off x="2843213" y="1412875"/>
              <a:ext cx="5529262" cy="4529138"/>
            </p14:xfrm>
          </p:contentPart>
        </mc:Choice>
        <mc:Fallback xmlns="">
          <p:pic>
            <p:nvPicPr>
              <p:cNvPr id="39938" name="Ink 2"/>
              <p:cNvPicPr>
                <a:picLocks noRot="1" noChangeAspect="1" noEditPoints="1" noChangeArrowheads="1" noChangeShapeType="1"/>
              </p:cNvPicPr>
              <p:nvPr/>
            </p:nvPicPr>
            <p:blipFill>
              <a:blip r:embed="rId4" cstate="print"/>
              <a:stretch>
                <a:fillRect/>
              </a:stretch>
            </p:blipFill>
            <p:spPr>
              <a:xfrm>
                <a:off x="2833853" y="1403515"/>
                <a:ext cx="5545102" cy="454785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9939" name="Ink 3"/>
              <p14:cNvContentPartPr>
                <a14:cpLocks xmlns:a14="http://schemas.microsoft.com/office/drawing/2010/main" noRot="1" noChangeAspect="1" noEditPoints="1" noChangeArrowheads="1" noChangeShapeType="1"/>
              </p14:cNvContentPartPr>
              <p14:nvPr/>
            </p14:nvContentPartPr>
            <p14:xfrm>
              <a:off x="1187450" y="1452563"/>
              <a:ext cx="3400425" cy="3422650"/>
            </p14:xfrm>
          </p:contentPart>
        </mc:Choice>
        <mc:Fallback xmlns="">
          <p:pic>
            <p:nvPicPr>
              <p:cNvPr id="39939" name="Ink 3"/>
              <p:cNvPicPr>
                <a:picLocks noRot="1" noChangeAspect="1" noEditPoints="1" noChangeArrowheads="1" noChangeShapeType="1"/>
              </p:cNvPicPr>
              <p:nvPr/>
            </p:nvPicPr>
            <p:blipFill>
              <a:blip r:embed="rId6" cstate="print"/>
              <a:stretch>
                <a:fillRect/>
              </a:stretch>
            </p:blipFill>
            <p:spPr>
              <a:xfrm>
                <a:off x="1178090" y="1443204"/>
                <a:ext cx="3419144" cy="3441369"/>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9940" name="Ink 4"/>
              <p14:cNvContentPartPr>
                <a14:cpLocks xmlns:a14="http://schemas.microsoft.com/office/drawing/2010/main" noRot="1" noChangeAspect="1" noEditPoints="1" noChangeArrowheads="1" noChangeShapeType="1"/>
              </p14:cNvContentPartPr>
              <p14:nvPr/>
            </p14:nvContentPartPr>
            <p14:xfrm>
              <a:off x="7116763" y="6453188"/>
              <a:ext cx="115887" cy="22225"/>
            </p14:xfrm>
          </p:contentPart>
        </mc:Choice>
        <mc:Fallback xmlns="">
          <p:pic>
            <p:nvPicPr>
              <p:cNvPr id="39940" name="Ink 4"/>
              <p:cNvPicPr>
                <a:picLocks noRot="1" noChangeAspect="1" noEditPoints="1" noChangeArrowheads="1" noChangeShapeType="1"/>
              </p:cNvPicPr>
              <p:nvPr/>
            </p:nvPicPr>
            <p:blipFill>
              <a:blip r:embed="rId8" cstate="print"/>
              <a:stretch>
                <a:fillRect/>
              </a:stretch>
            </p:blipFill>
            <p:spPr>
              <a:xfrm>
                <a:off x="7100928" y="6390098"/>
                <a:ext cx="147558" cy="148406"/>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9941" name="Ink 5"/>
              <p14:cNvContentPartPr>
                <a14:cpLocks xmlns:a14="http://schemas.microsoft.com/office/drawing/2010/main" noRot="1" noChangeAspect="1" noEditPoints="1" noChangeArrowheads="1" noChangeShapeType="1"/>
              </p14:cNvContentPartPr>
              <p14:nvPr/>
            </p14:nvContentPartPr>
            <p14:xfrm>
              <a:off x="7812088" y="6453188"/>
              <a:ext cx="136525" cy="42862"/>
            </p14:xfrm>
          </p:contentPart>
        </mc:Choice>
        <mc:Fallback xmlns="">
          <p:pic>
            <p:nvPicPr>
              <p:cNvPr id="39941" name="Ink 5"/>
              <p:cNvPicPr>
                <a:picLocks noRot="1" noChangeAspect="1" noEditPoints="1" noChangeArrowheads="1" noChangeShapeType="1"/>
              </p:cNvPicPr>
              <p:nvPr/>
            </p:nvPicPr>
            <p:blipFill>
              <a:blip r:embed="rId10" cstate="print"/>
              <a:stretch>
                <a:fillRect/>
              </a:stretch>
            </p:blipFill>
            <p:spPr>
              <a:xfrm>
                <a:off x="7796238" y="6389795"/>
                <a:ext cx="168585" cy="169647"/>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9942" name="Ink 6"/>
              <p14:cNvContentPartPr>
                <a14:cpLocks xmlns:a14="http://schemas.microsoft.com/office/drawing/2010/main" noRot="1" noChangeAspect="1" noEditPoints="1" noChangeArrowheads="1" noChangeShapeType="1"/>
              </p14:cNvContentPartPr>
              <p14:nvPr/>
            </p14:nvContentPartPr>
            <p14:xfrm>
              <a:off x="7613650" y="6669088"/>
              <a:ext cx="93663" cy="14287"/>
            </p14:xfrm>
          </p:contentPart>
        </mc:Choice>
        <mc:Fallback xmlns="">
          <p:pic>
            <p:nvPicPr>
              <p:cNvPr id="39942" name="Ink 6"/>
              <p:cNvPicPr>
                <a:picLocks noRot="1" noChangeAspect="1" noEditPoints="1" noChangeArrowheads="1" noChangeShapeType="1"/>
              </p:cNvPicPr>
              <p:nvPr/>
            </p:nvPicPr>
            <p:blipFill>
              <a:blip r:embed="rId12" cstate="print"/>
              <a:stretch>
                <a:fillRect/>
              </a:stretch>
            </p:blipFill>
            <p:spPr>
              <a:xfrm>
                <a:off x="7597799" y="6604613"/>
                <a:ext cx="125364" cy="143603"/>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39943" name="Ink 7"/>
              <p14:cNvContentPartPr>
                <a14:cpLocks xmlns:a14="http://schemas.microsoft.com/office/drawing/2010/main" noRot="1" noChangeAspect="1" noEditPoints="1" noChangeArrowheads="1" noChangeShapeType="1"/>
              </p14:cNvContentPartPr>
              <p14:nvPr/>
            </p14:nvContentPartPr>
            <p14:xfrm>
              <a:off x="4787900" y="4508500"/>
              <a:ext cx="85725" cy="7938"/>
            </p14:xfrm>
          </p:contentPart>
        </mc:Choice>
        <mc:Fallback xmlns="">
          <p:pic>
            <p:nvPicPr>
              <p:cNvPr id="39943" name="Ink 7"/>
              <p:cNvPicPr>
                <a:picLocks noRot="1" noChangeAspect="1" noEditPoints="1" noChangeArrowheads="1" noChangeShapeType="1"/>
              </p:cNvPicPr>
              <p:nvPr/>
            </p:nvPicPr>
            <p:blipFill>
              <a:blip r:embed="rId14" cstate="print"/>
              <a:stretch>
                <a:fillRect/>
              </a:stretch>
            </p:blipFill>
            <p:spPr>
              <a:xfrm>
                <a:off x="4771691" y="4444996"/>
                <a:ext cx="117782" cy="135307"/>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39944" name="Ink 8"/>
              <p14:cNvContentPartPr>
                <a14:cpLocks xmlns:a14="http://schemas.microsoft.com/office/drawing/2010/main" noRot="1" noChangeAspect="1" noEditPoints="1" noChangeArrowheads="1" noChangeShapeType="1"/>
              </p14:cNvContentPartPr>
              <p14:nvPr/>
            </p14:nvContentPartPr>
            <p14:xfrm>
              <a:off x="7812088" y="4365625"/>
              <a:ext cx="114300" cy="15875"/>
            </p14:xfrm>
          </p:contentPart>
        </mc:Choice>
        <mc:Fallback xmlns="">
          <p:pic>
            <p:nvPicPr>
              <p:cNvPr id="39944" name="Ink 8"/>
              <p:cNvPicPr>
                <a:picLocks noRot="1" noChangeAspect="1" noEditPoints="1" noChangeArrowheads="1" noChangeShapeType="1"/>
              </p:cNvPicPr>
              <p:nvPr/>
            </p:nvPicPr>
            <p:blipFill>
              <a:blip r:embed="rId16" cstate="print"/>
              <a:stretch>
                <a:fillRect/>
              </a:stretch>
            </p:blipFill>
            <p:spPr>
              <a:xfrm>
                <a:off x="7796273" y="4302125"/>
                <a:ext cx="145930" cy="142875"/>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39945" name="Ink 9"/>
              <p14:cNvContentPartPr>
                <a14:cpLocks xmlns:a14="http://schemas.microsoft.com/office/drawing/2010/main" noRot="1" noChangeAspect="1" noEditPoints="1" noChangeArrowheads="1" noChangeShapeType="1"/>
              </p14:cNvContentPartPr>
              <p14:nvPr/>
            </p14:nvContentPartPr>
            <p14:xfrm>
              <a:off x="3754438" y="4076700"/>
              <a:ext cx="677862" cy="487363"/>
            </p14:xfrm>
          </p:contentPart>
        </mc:Choice>
        <mc:Fallback xmlns="">
          <p:pic>
            <p:nvPicPr>
              <p:cNvPr id="39945" name="Ink 9"/>
              <p:cNvPicPr>
                <a:picLocks noRot="1" noChangeAspect="1" noEditPoints="1" noChangeArrowheads="1" noChangeShapeType="1"/>
              </p:cNvPicPr>
              <p:nvPr/>
            </p:nvPicPr>
            <p:blipFill>
              <a:blip r:embed="rId18" cstate="print"/>
              <a:stretch>
                <a:fillRect/>
              </a:stretch>
            </p:blipFill>
            <p:spPr>
              <a:xfrm>
                <a:off x="3738598" y="4013350"/>
                <a:ext cx="709541" cy="614423"/>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9946" name="Ink 10"/>
              <p14:cNvContentPartPr>
                <a14:cpLocks xmlns:a14="http://schemas.microsoft.com/office/drawing/2010/main" noRot="1" noChangeAspect="1" noEditPoints="1" noChangeArrowheads="1" noChangeShapeType="1"/>
              </p14:cNvContentPartPr>
              <p14:nvPr/>
            </p14:nvContentPartPr>
            <p14:xfrm>
              <a:off x="3619500" y="5445125"/>
              <a:ext cx="585788" cy="407988"/>
            </p14:xfrm>
          </p:contentPart>
        </mc:Choice>
        <mc:Fallback xmlns="">
          <p:pic>
            <p:nvPicPr>
              <p:cNvPr id="39946" name="Ink 10"/>
              <p:cNvPicPr>
                <a:picLocks noRot="1" noChangeAspect="1" noEditPoints="1" noChangeArrowheads="1" noChangeShapeType="1"/>
              </p:cNvPicPr>
              <p:nvPr/>
            </p:nvPicPr>
            <p:blipFill>
              <a:blip r:embed="rId20" cstate="print"/>
              <a:stretch>
                <a:fillRect/>
              </a:stretch>
            </p:blipFill>
            <p:spPr>
              <a:xfrm>
                <a:off x="3603658" y="5381388"/>
                <a:ext cx="617472" cy="535102"/>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39947" name="Ink 11"/>
              <p14:cNvContentPartPr>
                <a14:cpLocks xmlns:a14="http://schemas.microsoft.com/office/drawing/2010/main" noRot="1" noChangeAspect="1" noEditPoints="1" noChangeArrowheads="1" noChangeShapeType="1"/>
              </p14:cNvContentPartPr>
              <p14:nvPr/>
            </p14:nvContentPartPr>
            <p14:xfrm>
              <a:off x="3363913" y="4797425"/>
              <a:ext cx="700087" cy="457200"/>
            </p14:xfrm>
          </p:contentPart>
        </mc:Choice>
        <mc:Fallback xmlns="">
          <p:pic>
            <p:nvPicPr>
              <p:cNvPr id="39947" name="Ink 11"/>
              <p:cNvPicPr>
                <a:picLocks noRot="1" noChangeAspect="1" noEditPoints="1" noChangeArrowheads="1" noChangeShapeType="1"/>
              </p:cNvPicPr>
              <p:nvPr/>
            </p:nvPicPr>
            <p:blipFill>
              <a:blip r:embed="rId22" cstate="print"/>
              <a:stretch>
                <a:fillRect/>
              </a:stretch>
            </p:blipFill>
            <p:spPr>
              <a:xfrm>
                <a:off x="3348076" y="4733705"/>
                <a:ext cx="731762" cy="584280"/>
              </a:xfrm>
              <a:prstGeom prst="rect">
                <a:avLst/>
              </a:prstGeom>
            </p:spPr>
          </p:pic>
        </mc:Fallback>
      </mc:AlternateContent>
    </p:spTree>
    <p:extLst>
      <p:ext uri="{BB962C8B-B14F-4D97-AF65-F5344CB8AC3E}">
        <p14:creationId xmlns:p14="http://schemas.microsoft.com/office/powerpoint/2010/main" val="31361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box(in)">
                                      <p:cBhvr>
                                        <p:cTn id="7" dur="500"/>
                                        <p:tgtEl>
                                          <p:spTgt spid="39939"/>
                                        </p:tgtEl>
                                      </p:cBhvr>
                                    </p:animEffect>
                                  </p:childTnLst>
                                </p:cTn>
                              </p:par>
                              <p:par>
                                <p:cTn id="8" presetID="4" presetClass="entr" presetSubtype="16" fill="hold" nodeType="withEffect">
                                  <p:stCondLst>
                                    <p:cond delay="0"/>
                                  </p:stCondLst>
                                  <p:childTnLst>
                                    <p:set>
                                      <p:cBhvr>
                                        <p:cTn id="9" dur="1" fill="hold">
                                          <p:stCondLst>
                                            <p:cond delay="0"/>
                                          </p:stCondLst>
                                        </p:cTn>
                                        <p:tgtEl>
                                          <p:spTgt spid="39938"/>
                                        </p:tgtEl>
                                        <p:attrNameLst>
                                          <p:attrName>style.visibility</p:attrName>
                                        </p:attrNameLst>
                                      </p:cBhvr>
                                      <p:to>
                                        <p:strVal val="visible"/>
                                      </p:to>
                                    </p:set>
                                    <p:animEffect transition="in" filter="box(in)">
                                      <p:cBhvr>
                                        <p:cTn id="10" dur="500"/>
                                        <p:tgtEl>
                                          <p:spTgt spid="3993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9943"/>
                                        </p:tgtEl>
                                        <p:attrNameLst>
                                          <p:attrName>style.visibility</p:attrName>
                                        </p:attrNameLst>
                                      </p:cBhvr>
                                      <p:to>
                                        <p:strVal val="visible"/>
                                      </p:to>
                                    </p:set>
                                    <p:animEffect transition="in" filter="box(in)">
                                      <p:cBhvr>
                                        <p:cTn id="15" dur="500"/>
                                        <p:tgtEl>
                                          <p:spTgt spid="39943"/>
                                        </p:tgtEl>
                                      </p:cBhvr>
                                    </p:animEffect>
                                  </p:childTnLst>
                                </p:cTn>
                              </p:par>
                              <p:par>
                                <p:cTn id="16" presetID="4" presetClass="entr" presetSubtype="16" fill="hold" nodeType="withEffect">
                                  <p:stCondLst>
                                    <p:cond delay="0"/>
                                  </p:stCondLst>
                                  <p:childTnLst>
                                    <p:set>
                                      <p:cBhvr>
                                        <p:cTn id="17" dur="1" fill="hold">
                                          <p:stCondLst>
                                            <p:cond delay="0"/>
                                          </p:stCondLst>
                                        </p:cTn>
                                        <p:tgtEl>
                                          <p:spTgt spid="39945"/>
                                        </p:tgtEl>
                                        <p:attrNameLst>
                                          <p:attrName>style.visibility</p:attrName>
                                        </p:attrNameLst>
                                      </p:cBhvr>
                                      <p:to>
                                        <p:strVal val="visible"/>
                                      </p:to>
                                    </p:set>
                                    <p:animEffect transition="in" filter="box(in)">
                                      <p:cBhvr>
                                        <p:cTn id="18" dur="500"/>
                                        <p:tgtEl>
                                          <p:spTgt spid="39945"/>
                                        </p:tgtEl>
                                      </p:cBhvr>
                                    </p:animEffect>
                                  </p:childTnLst>
                                </p:cTn>
                              </p:par>
                              <p:par>
                                <p:cTn id="19" presetID="4" presetClass="entr" presetSubtype="16" fill="hold" nodeType="withEffect">
                                  <p:stCondLst>
                                    <p:cond delay="0"/>
                                  </p:stCondLst>
                                  <p:childTnLst>
                                    <p:set>
                                      <p:cBhvr>
                                        <p:cTn id="20" dur="1" fill="hold">
                                          <p:stCondLst>
                                            <p:cond delay="0"/>
                                          </p:stCondLst>
                                        </p:cTn>
                                        <p:tgtEl>
                                          <p:spTgt spid="39947"/>
                                        </p:tgtEl>
                                        <p:attrNameLst>
                                          <p:attrName>style.visibility</p:attrName>
                                        </p:attrNameLst>
                                      </p:cBhvr>
                                      <p:to>
                                        <p:strVal val="visible"/>
                                      </p:to>
                                    </p:set>
                                    <p:animEffect transition="in" filter="box(in)">
                                      <p:cBhvr>
                                        <p:cTn id="21" dur="500"/>
                                        <p:tgtEl>
                                          <p:spTgt spid="39947"/>
                                        </p:tgtEl>
                                      </p:cBhvr>
                                    </p:animEffect>
                                  </p:childTnLst>
                                </p:cTn>
                              </p:par>
                              <p:par>
                                <p:cTn id="22" presetID="4" presetClass="entr" presetSubtype="16" fill="hold" nodeType="withEffect">
                                  <p:stCondLst>
                                    <p:cond delay="0"/>
                                  </p:stCondLst>
                                  <p:childTnLst>
                                    <p:set>
                                      <p:cBhvr>
                                        <p:cTn id="23" dur="1" fill="hold">
                                          <p:stCondLst>
                                            <p:cond delay="0"/>
                                          </p:stCondLst>
                                        </p:cTn>
                                        <p:tgtEl>
                                          <p:spTgt spid="39946"/>
                                        </p:tgtEl>
                                        <p:attrNameLst>
                                          <p:attrName>style.visibility</p:attrName>
                                        </p:attrNameLst>
                                      </p:cBhvr>
                                      <p:to>
                                        <p:strVal val="visible"/>
                                      </p:to>
                                    </p:set>
                                    <p:animEffect transition="in" filter="box(in)">
                                      <p:cBhvr>
                                        <p:cTn id="24" dur="500"/>
                                        <p:tgtEl>
                                          <p:spTgt spid="39946"/>
                                        </p:tgtEl>
                                      </p:cBhvr>
                                    </p:animEffect>
                                  </p:childTnLst>
                                </p:cTn>
                              </p:par>
                              <p:par>
                                <p:cTn id="25" presetID="4" presetClass="entr" presetSubtype="16" fill="hold" nodeType="withEffect">
                                  <p:stCondLst>
                                    <p:cond delay="0"/>
                                  </p:stCondLst>
                                  <p:childTnLst>
                                    <p:set>
                                      <p:cBhvr>
                                        <p:cTn id="26" dur="1" fill="hold">
                                          <p:stCondLst>
                                            <p:cond delay="0"/>
                                          </p:stCondLst>
                                        </p:cTn>
                                        <p:tgtEl>
                                          <p:spTgt spid="39940"/>
                                        </p:tgtEl>
                                        <p:attrNameLst>
                                          <p:attrName>style.visibility</p:attrName>
                                        </p:attrNameLst>
                                      </p:cBhvr>
                                      <p:to>
                                        <p:strVal val="visible"/>
                                      </p:to>
                                    </p:set>
                                    <p:animEffect transition="in" filter="box(in)">
                                      <p:cBhvr>
                                        <p:cTn id="27" dur="500"/>
                                        <p:tgtEl>
                                          <p:spTgt spid="39940"/>
                                        </p:tgtEl>
                                      </p:cBhvr>
                                    </p:animEffect>
                                  </p:childTnLst>
                                </p:cTn>
                              </p:par>
                              <p:par>
                                <p:cTn id="28" presetID="4" presetClass="entr" presetSubtype="16" fill="hold" nodeType="withEffect">
                                  <p:stCondLst>
                                    <p:cond delay="0"/>
                                  </p:stCondLst>
                                  <p:childTnLst>
                                    <p:set>
                                      <p:cBhvr>
                                        <p:cTn id="29" dur="1" fill="hold">
                                          <p:stCondLst>
                                            <p:cond delay="0"/>
                                          </p:stCondLst>
                                        </p:cTn>
                                        <p:tgtEl>
                                          <p:spTgt spid="39942"/>
                                        </p:tgtEl>
                                        <p:attrNameLst>
                                          <p:attrName>style.visibility</p:attrName>
                                        </p:attrNameLst>
                                      </p:cBhvr>
                                      <p:to>
                                        <p:strVal val="visible"/>
                                      </p:to>
                                    </p:set>
                                    <p:animEffect transition="in" filter="box(in)">
                                      <p:cBhvr>
                                        <p:cTn id="30" dur="500"/>
                                        <p:tgtEl>
                                          <p:spTgt spid="39942"/>
                                        </p:tgtEl>
                                      </p:cBhvr>
                                    </p:animEffect>
                                  </p:childTnLst>
                                </p:cTn>
                              </p:par>
                              <p:par>
                                <p:cTn id="31" presetID="4" presetClass="entr" presetSubtype="16" fill="hold" nodeType="withEffect">
                                  <p:stCondLst>
                                    <p:cond delay="0"/>
                                  </p:stCondLst>
                                  <p:childTnLst>
                                    <p:set>
                                      <p:cBhvr>
                                        <p:cTn id="32" dur="1" fill="hold">
                                          <p:stCondLst>
                                            <p:cond delay="0"/>
                                          </p:stCondLst>
                                        </p:cTn>
                                        <p:tgtEl>
                                          <p:spTgt spid="39941"/>
                                        </p:tgtEl>
                                        <p:attrNameLst>
                                          <p:attrName>style.visibility</p:attrName>
                                        </p:attrNameLst>
                                      </p:cBhvr>
                                      <p:to>
                                        <p:strVal val="visible"/>
                                      </p:to>
                                    </p:set>
                                    <p:animEffect transition="in" filter="box(in)">
                                      <p:cBhvr>
                                        <p:cTn id="33" dur="500"/>
                                        <p:tgtEl>
                                          <p:spTgt spid="39941"/>
                                        </p:tgtEl>
                                      </p:cBhvr>
                                    </p:animEffect>
                                  </p:childTnLst>
                                </p:cTn>
                              </p:par>
                              <p:par>
                                <p:cTn id="34" presetID="4" presetClass="entr" presetSubtype="16" fill="hold" nodeType="withEffect">
                                  <p:stCondLst>
                                    <p:cond delay="0"/>
                                  </p:stCondLst>
                                  <p:childTnLst>
                                    <p:set>
                                      <p:cBhvr>
                                        <p:cTn id="35" dur="1" fill="hold">
                                          <p:stCondLst>
                                            <p:cond delay="0"/>
                                          </p:stCondLst>
                                        </p:cTn>
                                        <p:tgtEl>
                                          <p:spTgt spid="39944"/>
                                        </p:tgtEl>
                                        <p:attrNameLst>
                                          <p:attrName>style.visibility</p:attrName>
                                        </p:attrNameLst>
                                      </p:cBhvr>
                                      <p:to>
                                        <p:strVal val="visible"/>
                                      </p:to>
                                    </p:set>
                                    <p:animEffect transition="in" filter="box(in)">
                                      <p:cBhvr>
                                        <p:cTn id="36" dur="500"/>
                                        <p:tgtEl>
                                          <p:spTgt spid="3994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box(in)">
                                      <p:cBhvr>
                                        <p:cTn id="4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692696"/>
          </a:xfrm>
        </p:spPr>
        <p:txBody>
          <a:bodyPr>
            <a:normAutofit fontScale="90000"/>
          </a:bodyPr>
          <a:lstStyle/>
          <a:p>
            <a:r>
              <a:rPr lang="en-US" dirty="0" smtClean="0"/>
              <a:t>A</a:t>
            </a:r>
            <a:r>
              <a:rPr lang="el-GR" dirty="0" err="1" smtClean="0"/>
              <a:t>μιγές</a:t>
            </a:r>
            <a:r>
              <a:rPr lang="el-GR" dirty="0" smtClean="0"/>
              <a:t> πρότυπο 4 κατά </a:t>
            </a:r>
            <a:r>
              <a:rPr lang="en-US" dirty="0" smtClean="0"/>
              <a:t>Gleason</a:t>
            </a:r>
            <a:endParaRPr lang="el-GR" dirty="0"/>
          </a:p>
        </p:txBody>
      </p:sp>
      <p:sp>
        <p:nvSpPr>
          <p:cNvPr id="3" name="Θέση περιεχομένου 2"/>
          <p:cNvSpPr>
            <a:spLocks noGrp="1"/>
          </p:cNvSpPr>
          <p:nvPr>
            <p:ph idx="1"/>
          </p:nvPr>
        </p:nvSpPr>
        <p:spPr>
          <a:xfrm>
            <a:off x="107504" y="692696"/>
            <a:ext cx="3528392" cy="6165304"/>
          </a:xfrm>
        </p:spPr>
        <p:txBody>
          <a:bodyPr>
            <a:normAutofit fontScale="92500"/>
          </a:bodyPr>
          <a:lstStyle/>
          <a:p>
            <a:r>
              <a:rPr lang="en-US" sz="2600" dirty="0" smtClean="0"/>
              <a:t>O </a:t>
            </a:r>
            <a:r>
              <a:rPr lang="el-GR" sz="2600" dirty="0" smtClean="0"/>
              <a:t>καρκινικός ιστός συνίσταται εξ ολοκλήρου σε </a:t>
            </a:r>
            <a:r>
              <a:rPr lang="el-GR" sz="2600" b="1" dirty="0" smtClean="0"/>
              <a:t>τραχείς και συγχωνευμένους αδένες.</a:t>
            </a:r>
          </a:p>
          <a:p>
            <a:r>
              <a:rPr lang="el-GR" sz="2600" i="1" dirty="0" smtClean="0"/>
              <a:t>Δεν</a:t>
            </a:r>
            <a:r>
              <a:rPr lang="el-GR" sz="2600" dirty="0" smtClean="0"/>
              <a:t> διακρίνονται στρογγυλοί προς γωνιώδεις αδένες, διαχωριζόμενοι από </a:t>
            </a:r>
            <a:r>
              <a:rPr lang="el-GR" sz="2600" dirty="0" err="1" smtClean="0"/>
              <a:t>στρωματικές</a:t>
            </a:r>
            <a:r>
              <a:rPr lang="el-GR" sz="2600" dirty="0" smtClean="0"/>
              <a:t> ίνες , ως επί του προτύπου 3.</a:t>
            </a:r>
          </a:p>
          <a:p>
            <a:r>
              <a:rPr lang="el-GR" sz="2600" i="1" dirty="0" smtClean="0"/>
              <a:t>Δεν</a:t>
            </a:r>
            <a:r>
              <a:rPr lang="el-GR" sz="2600" dirty="0" smtClean="0"/>
              <a:t> διακρίνονται μεμονωμένα καρκινικά κύτταρα χωρίς αδενική διαφοροποίηση , ως επί του προτύπου 5.</a:t>
            </a:r>
          </a:p>
          <a:p>
            <a:endParaRPr lang="el-GR" dirty="0"/>
          </a:p>
        </p:txBody>
      </p:sp>
      <p:pic>
        <p:nvPicPr>
          <p:cNvPr id="1026" name="Picture 2" descr="C:\Users\Νεφέλη\Desktop\prostategleasonfigb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6258" y="836712"/>
            <a:ext cx="5210876"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46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857375"/>
          </a:xfrm>
        </p:spPr>
        <p:txBody>
          <a:bodyPr>
            <a:noAutofit/>
          </a:bodyPr>
          <a:lstStyle/>
          <a:p>
            <a:pPr>
              <a:defRPr/>
            </a:pPr>
            <a:r>
              <a:rPr lang="el-GR" sz="3200" dirty="0" smtClean="0">
                <a:solidFill>
                  <a:schemeClr val="tx1">
                    <a:lumMod val="95000"/>
                  </a:schemeClr>
                </a:solidFill>
              </a:rPr>
              <a:t>Η  </a:t>
            </a:r>
            <a:r>
              <a:rPr lang="el-GR" sz="3200" b="1" spc="300" dirty="0" smtClean="0">
                <a:solidFill>
                  <a:schemeClr val="tx1">
                    <a:lumMod val="95000"/>
                  </a:schemeClr>
                </a:solidFill>
                <a:effectLst>
                  <a:outerShdw blurRad="38100" dist="38100" dir="2700000" algn="tl">
                    <a:srgbClr val="000000">
                      <a:alpha val="43137"/>
                    </a:srgbClr>
                  </a:outerShdw>
                </a:effectLst>
              </a:rPr>
              <a:t>αδενική </a:t>
            </a:r>
            <a:r>
              <a:rPr lang="el-GR" sz="3200" b="1" u="sng" spc="300" dirty="0" smtClean="0">
                <a:solidFill>
                  <a:schemeClr val="tx1">
                    <a:lumMod val="95000"/>
                  </a:schemeClr>
                </a:solidFill>
                <a:effectLst>
                  <a:outerShdw blurRad="38100" dist="38100" dir="2700000" algn="tl">
                    <a:srgbClr val="000000">
                      <a:alpha val="43137"/>
                    </a:srgbClr>
                  </a:outerShdw>
                </a:effectLst>
              </a:rPr>
              <a:t>συγχώνευση</a:t>
            </a:r>
            <a:r>
              <a:rPr lang="el-GR" sz="3200" b="1" spc="300" dirty="0" smtClean="0">
                <a:solidFill>
                  <a:schemeClr val="tx1">
                    <a:lumMod val="95000"/>
                  </a:schemeClr>
                </a:solidFill>
                <a:effectLst>
                  <a:outerShdw blurRad="38100" dist="38100" dir="2700000" algn="tl">
                    <a:srgbClr val="000000">
                      <a:alpha val="43137"/>
                    </a:srgbClr>
                  </a:outerShdw>
                </a:effectLst>
              </a:rPr>
              <a:t> </a:t>
            </a:r>
            <a:r>
              <a:rPr lang="el-GR" sz="3200" dirty="0" smtClean="0">
                <a:solidFill>
                  <a:schemeClr val="tx1">
                    <a:lumMod val="95000"/>
                  </a:schemeClr>
                </a:solidFill>
              </a:rPr>
              <a:t>ορίζεται ως </a:t>
            </a:r>
            <a:r>
              <a:rPr lang="el-GR" sz="3200" u="sng" dirty="0" smtClean="0">
                <a:solidFill>
                  <a:schemeClr val="tx1">
                    <a:lumMod val="95000"/>
                  </a:schemeClr>
                </a:solidFill>
              </a:rPr>
              <a:t>η </a:t>
            </a:r>
            <a:r>
              <a:rPr lang="el-GR" sz="3200" b="1" u="sng" dirty="0" smtClean="0">
                <a:solidFill>
                  <a:schemeClr val="tx1">
                    <a:lumMod val="95000"/>
                  </a:schemeClr>
                </a:solidFill>
              </a:rPr>
              <a:t>πλήρης απουσία </a:t>
            </a:r>
            <a:r>
              <a:rPr lang="el-GR" sz="3200" b="1" u="sng" dirty="0" err="1" smtClean="0">
                <a:solidFill>
                  <a:schemeClr val="tx1">
                    <a:lumMod val="95000"/>
                  </a:schemeClr>
                </a:solidFill>
              </a:rPr>
              <a:t>στρωματικών</a:t>
            </a:r>
            <a:r>
              <a:rPr lang="el-GR" sz="3200" b="1" u="sng" dirty="0" smtClean="0">
                <a:solidFill>
                  <a:schemeClr val="tx1">
                    <a:lumMod val="95000"/>
                  </a:schemeClr>
                </a:solidFill>
              </a:rPr>
              <a:t> ινών</a:t>
            </a:r>
            <a:r>
              <a:rPr lang="el-GR" sz="3200" u="sng" dirty="0" smtClean="0">
                <a:solidFill>
                  <a:schemeClr val="tx1">
                    <a:lumMod val="95000"/>
                  </a:schemeClr>
                </a:solidFill>
              </a:rPr>
              <a:t> μεταξύ τουλάχιστον </a:t>
            </a:r>
            <a:r>
              <a:rPr lang="el-GR" sz="3200" b="1" u="sng" dirty="0" smtClean="0">
                <a:solidFill>
                  <a:schemeClr val="tx1">
                    <a:lumMod val="95000"/>
                  </a:schemeClr>
                </a:solidFill>
              </a:rPr>
              <a:t>δύο</a:t>
            </a:r>
            <a:r>
              <a:rPr lang="el-GR" sz="3200" u="sng" dirty="0" smtClean="0">
                <a:solidFill>
                  <a:schemeClr val="tx1">
                    <a:lumMod val="95000"/>
                  </a:schemeClr>
                </a:solidFill>
              </a:rPr>
              <a:t> καρκινικών αδένων</a:t>
            </a:r>
            <a:r>
              <a:rPr lang="el-GR" sz="3200" dirty="0" smtClean="0">
                <a:solidFill>
                  <a:schemeClr val="tx1">
                    <a:lumMod val="95000"/>
                  </a:schemeClr>
                </a:solidFill>
              </a:rPr>
              <a:t> και η </a:t>
            </a:r>
            <a:r>
              <a:rPr lang="el-GR" sz="3200" u="sng" dirty="0" smtClean="0">
                <a:solidFill>
                  <a:schemeClr val="tx1">
                    <a:lumMod val="95000"/>
                  </a:schemeClr>
                </a:solidFill>
              </a:rPr>
              <a:t>ανίχνευση </a:t>
            </a:r>
            <a:r>
              <a:rPr lang="el-GR" sz="3200" b="1" u="sng" dirty="0" smtClean="0">
                <a:solidFill>
                  <a:schemeClr val="tx1">
                    <a:lumMod val="95000"/>
                  </a:schemeClr>
                </a:solidFill>
              </a:rPr>
              <a:t>μιας γραμμής πυρήνων </a:t>
            </a:r>
            <a:r>
              <a:rPr lang="el-GR" sz="3200" u="sng" dirty="0" smtClean="0">
                <a:solidFill>
                  <a:schemeClr val="tx1">
                    <a:lumMod val="95000"/>
                  </a:schemeClr>
                </a:solidFill>
              </a:rPr>
              <a:t>στην περιοχή της συγχώνευσης</a:t>
            </a:r>
            <a:r>
              <a:rPr lang="el-GR" sz="3200" dirty="0" smtClean="0">
                <a:solidFill>
                  <a:schemeClr val="tx1">
                    <a:lumMod val="95000"/>
                  </a:schemeClr>
                </a:solidFill>
              </a:rPr>
              <a:t>.</a:t>
            </a:r>
            <a:endParaRPr lang="el-GR" sz="3200" dirty="0">
              <a:solidFill>
                <a:schemeClr val="tx1">
                  <a:lumMod val="95000"/>
                </a:schemeClr>
              </a:solidFill>
            </a:endParaRPr>
          </a:p>
        </p:txBody>
      </p:sp>
      <p:pic>
        <p:nvPicPr>
          <p:cNvPr id="26627" name="Picture 2" descr="https://static-content.springer.com/image/art%3A10.1007%2Fs12253-011-9484-6/MediaObjects/12253_2011_9484_Fig1_HTML.gif"/>
          <p:cNvPicPr>
            <a:picLocks noChangeAspect="1" noChangeArrowheads="1"/>
          </p:cNvPicPr>
          <p:nvPr/>
        </p:nvPicPr>
        <p:blipFill>
          <a:blip r:embed="rId2" cstate="print"/>
          <a:srcRect/>
          <a:stretch>
            <a:fillRect/>
          </a:stretch>
        </p:blipFill>
        <p:spPr bwMode="auto">
          <a:xfrm>
            <a:off x="-642938" y="2071688"/>
            <a:ext cx="5241926" cy="4000500"/>
          </a:xfrm>
          <a:prstGeom prst="rect">
            <a:avLst/>
          </a:prstGeom>
          <a:noFill/>
          <a:ln w="9525">
            <a:noFill/>
            <a:miter lim="800000"/>
            <a:headEnd/>
            <a:tailEnd/>
          </a:ln>
        </p:spPr>
      </p:pic>
      <p:pic>
        <p:nvPicPr>
          <p:cNvPr id="26628" name="Picture 4" descr="https://static-content.springer.com/image/art%3A10.1007%2Fs12253-011-9484-6/MediaObjects/12253_2011_9484_Fig2_HTML.gif"/>
          <p:cNvPicPr>
            <a:picLocks noChangeAspect="1" noChangeArrowheads="1"/>
          </p:cNvPicPr>
          <p:nvPr/>
        </p:nvPicPr>
        <p:blipFill>
          <a:blip r:embed="rId3" cstate="print"/>
          <a:srcRect/>
          <a:stretch>
            <a:fillRect/>
          </a:stretch>
        </p:blipFill>
        <p:spPr bwMode="auto">
          <a:xfrm>
            <a:off x="4000500" y="2071688"/>
            <a:ext cx="5348288" cy="4000500"/>
          </a:xfrm>
          <a:prstGeom prst="rect">
            <a:avLst/>
          </a:prstGeom>
          <a:noFill/>
          <a:ln w="9525">
            <a:noFill/>
            <a:miter lim="800000"/>
            <a:headEnd/>
            <a:tailEnd/>
          </a:ln>
        </p:spPr>
      </p:pic>
      <p:sp>
        <p:nvSpPr>
          <p:cNvPr id="5" name="1 - Τίτλος"/>
          <p:cNvSpPr txBox="1">
            <a:spLocks/>
          </p:cNvSpPr>
          <p:nvPr/>
        </p:nvSpPr>
        <p:spPr>
          <a:xfrm>
            <a:off x="0" y="6000750"/>
            <a:ext cx="4000500" cy="857250"/>
          </a:xfrm>
          <a:prstGeom prst="rect">
            <a:avLst/>
          </a:prstGeom>
        </p:spPr>
        <p:txBody>
          <a:bodyPr anchor="ctr">
            <a:normAutofit fontScale="30000" lnSpcReduction="20000"/>
          </a:bodyPr>
          <a:lstStyle/>
          <a:p>
            <a:pPr algn="ctr" fontAlgn="auto">
              <a:spcAft>
                <a:spcPts val="0"/>
              </a:spcAft>
              <a:defRPr/>
            </a:pPr>
            <a:r>
              <a:rPr lang="el-GR" sz="4400" dirty="0">
                <a:latin typeface="+mj-lt"/>
                <a:ea typeface="+mj-ea"/>
                <a:cs typeface="+mj-cs"/>
              </a:rPr>
              <a:t>Αναγνωρίζονται  λεπτότατες </a:t>
            </a:r>
            <a:r>
              <a:rPr lang="el-GR" sz="4400" dirty="0" err="1">
                <a:latin typeface="+mj-lt"/>
                <a:ea typeface="+mj-ea"/>
                <a:cs typeface="+mj-cs"/>
              </a:rPr>
              <a:t>στρωματικές</a:t>
            </a:r>
            <a:r>
              <a:rPr lang="el-GR" sz="4400" dirty="0">
                <a:latin typeface="+mj-lt"/>
                <a:ea typeface="+mj-ea"/>
                <a:cs typeface="+mj-cs"/>
              </a:rPr>
              <a:t> ίνες ανάμεσα στους αδένες και δύο γραμμές πυρήνων. Δεν πρόκειται για συγχώνευση. </a:t>
            </a:r>
            <a:r>
              <a:rPr lang="en-US" sz="4400" dirty="0">
                <a:latin typeface="+mj-lt"/>
                <a:ea typeface="+mj-ea"/>
                <a:cs typeface="+mj-cs"/>
              </a:rPr>
              <a:t>A</a:t>
            </a:r>
            <a:r>
              <a:rPr lang="el-GR" sz="4400" dirty="0" err="1">
                <a:latin typeface="+mj-lt"/>
                <a:ea typeface="+mj-ea"/>
                <a:cs typeface="+mj-cs"/>
              </a:rPr>
              <a:t>θροιστικός</a:t>
            </a:r>
            <a:r>
              <a:rPr lang="el-GR" sz="4400" dirty="0">
                <a:latin typeface="+mj-lt"/>
                <a:ea typeface="+mj-ea"/>
                <a:cs typeface="+mj-cs"/>
              </a:rPr>
              <a:t> βαθμός  κατά </a:t>
            </a:r>
            <a:r>
              <a:rPr lang="en-US" sz="4400" dirty="0">
                <a:latin typeface="+mj-lt"/>
                <a:ea typeface="+mj-ea"/>
                <a:cs typeface="+mj-cs"/>
              </a:rPr>
              <a:t>Gleason 6 (3+3).</a:t>
            </a:r>
            <a:endParaRPr lang="el-GR" sz="4400" dirty="0">
              <a:latin typeface="+mj-lt"/>
              <a:ea typeface="+mj-ea"/>
              <a:cs typeface="+mj-cs"/>
            </a:endParaRPr>
          </a:p>
        </p:txBody>
      </p:sp>
      <p:sp>
        <p:nvSpPr>
          <p:cNvPr id="6" name="1 - Τίτλος"/>
          <p:cNvSpPr txBox="1">
            <a:spLocks/>
          </p:cNvSpPr>
          <p:nvPr/>
        </p:nvSpPr>
        <p:spPr>
          <a:xfrm>
            <a:off x="4143375" y="6072188"/>
            <a:ext cx="5000625" cy="785812"/>
          </a:xfrm>
          <a:prstGeom prst="rect">
            <a:avLst/>
          </a:prstGeom>
        </p:spPr>
        <p:txBody>
          <a:bodyPr anchor="ctr">
            <a:normAutofit fontScale="45000" lnSpcReduction="20000"/>
          </a:bodyPr>
          <a:lstStyle/>
          <a:p>
            <a:pPr algn="ctr" fontAlgn="auto">
              <a:spcAft>
                <a:spcPts val="0"/>
              </a:spcAft>
              <a:defRPr/>
            </a:pPr>
            <a:r>
              <a:rPr lang="el-GR" sz="4400" dirty="0">
                <a:latin typeface="+mj-lt"/>
                <a:ea typeface="+mj-ea"/>
                <a:cs typeface="+mj-cs"/>
              </a:rPr>
              <a:t>Διακριτή εδώ η  συγχώνευση. </a:t>
            </a:r>
            <a:r>
              <a:rPr lang="en-US" sz="4400" dirty="0">
                <a:latin typeface="+mj-lt"/>
                <a:ea typeface="+mj-ea"/>
                <a:cs typeface="+mj-cs"/>
              </a:rPr>
              <a:t>A</a:t>
            </a:r>
            <a:r>
              <a:rPr lang="el-GR" sz="4400" dirty="0" err="1">
                <a:latin typeface="+mj-lt"/>
                <a:ea typeface="+mj-ea"/>
                <a:cs typeface="+mj-cs"/>
              </a:rPr>
              <a:t>θροιστικός</a:t>
            </a:r>
            <a:r>
              <a:rPr lang="el-GR" sz="4400" dirty="0">
                <a:latin typeface="+mj-lt"/>
                <a:ea typeface="+mj-ea"/>
                <a:cs typeface="+mj-cs"/>
              </a:rPr>
              <a:t> βαθμός  κατά </a:t>
            </a:r>
            <a:r>
              <a:rPr lang="en-US" sz="4400" dirty="0">
                <a:latin typeface="+mj-lt"/>
                <a:ea typeface="+mj-ea"/>
                <a:cs typeface="+mj-cs"/>
              </a:rPr>
              <a:t>Gleason </a:t>
            </a:r>
            <a:r>
              <a:rPr lang="el-GR" sz="4400" dirty="0">
                <a:latin typeface="+mj-lt"/>
                <a:ea typeface="+mj-ea"/>
                <a:cs typeface="+mj-cs"/>
              </a:rPr>
              <a:t>7</a:t>
            </a:r>
            <a:r>
              <a:rPr lang="en-US" sz="4400" dirty="0">
                <a:latin typeface="+mj-lt"/>
                <a:ea typeface="+mj-ea"/>
                <a:cs typeface="+mj-cs"/>
              </a:rPr>
              <a:t> (</a:t>
            </a:r>
            <a:r>
              <a:rPr lang="en-US" sz="4400" b="1" dirty="0">
                <a:latin typeface="+mj-lt"/>
                <a:ea typeface="+mj-ea"/>
                <a:cs typeface="+mj-cs"/>
              </a:rPr>
              <a:t>3</a:t>
            </a:r>
            <a:r>
              <a:rPr lang="en-US" sz="4400" dirty="0">
                <a:latin typeface="+mj-lt"/>
                <a:ea typeface="+mj-ea"/>
                <a:cs typeface="+mj-cs"/>
              </a:rPr>
              <a:t>+</a:t>
            </a:r>
            <a:r>
              <a:rPr lang="el-GR" sz="4400" dirty="0">
                <a:latin typeface="+mj-lt"/>
                <a:ea typeface="+mj-ea"/>
                <a:cs typeface="+mj-cs"/>
              </a:rPr>
              <a:t>4</a:t>
            </a:r>
            <a:r>
              <a:rPr lang="en-US" sz="4400" dirty="0">
                <a:latin typeface="+mj-lt"/>
                <a:ea typeface="+mj-ea"/>
                <a:cs typeface="+mj-cs"/>
              </a:rPr>
              <a:t>).</a:t>
            </a:r>
            <a:endParaRPr lang="el-GR" sz="4400" dirty="0">
              <a:latin typeface="+mj-lt"/>
              <a:ea typeface="+mj-ea"/>
              <a:cs typeface="+mj-cs"/>
            </a:endParaRPr>
          </a:p>
        </p:txBody>
      </p:sp>
      <p:sp>
        <p:nvSpPr>
          <p:cNvPr id="7" name="6 - Βέλος προς τα κάτω"/>
          <p:cNvSpPr/>
          <p:nvPr/>
        </p:nvSpPr>
        <p:spPr>
          <a:xfrm rot="2923706">
            <a:off x="2751138" y="3303588"/>
            <a:ext cx="220662" cy="3857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
        <p:nvSpPr>
          <p:cNvPr id="8" name="7 - Βέλος προς τα κάτω"/>
          <p:cNvSpPr/>
          <p:nvPr/>
        </p:nvSpPr>
        <p:spPr>
          <a:xfrm rot="2923706">
            <a:off x="3536950" y="4375150"/>
            <a:ext cx="220663" cy="3857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pic>
        <p:nvPicPr>
          <p:cNvPr id="111618" name="Ink 2"/>
          <p:cNvPicPr>
            <a:picLocks noRot="1" noChangeAspect="1" noEditPoints="1" noChangeArrowheads="1" noChangeShapeType="1"/>
          </p:cNvPicPr>
          <p:nvPr/>
        </p:nvPicPr>
        <p:blipFill>
          <a:blip r:embed="rId4" cstate="print"/>
          <a:srcRect/>
          <a:stretch>
            <a:fillRect/>
          </a:stretch>
        </p:blipFill>
        <p:spPr bwMode="auto">
          <a:xfrm>
            <a:off x="6218238" y="2914650"/>
            <a:ext cx="727075" cy="12207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wipe(down)">
                                      <p:cBhvr>
                                        <p:cTn id="7" dur="500"/>
                                        <p:tgtEl>
                                          <p:spTgt spid="111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rmAutofit fontScale="90000"/>
          </a:bodyPr>
          <a:lstStyle/>
          <a:p>
            <a:r>
              <a:rPr lang="el-GR" sz="3100" dirty="0" smtClean="0"/>
              <a:t>Πρότυπο </a:t>
            </a:r>
            <a:r>
              <a:rPr lang="el-GR" sz="3100" b="1" dirty="0" smtClean="0"/>
              <a:t>4</a:t>
            </a:r>
            <a:r>
              <a:rPr lang="el-GR" sz="3100" dirty="0" smtClean="0"/>
              <a:t> κατά </a:t>
            </a:r>
            <a:r>
              <a:rPr lang="en-US" sz="3100" dirty="0" smtClean="0"/>
              <a:t>Gleason </a:t>
            </a:r>
            <a:r>
              <a:rPr lang="el-GR" sz="3100" dirty="0" smtClean="0"/>
              <a:t>με </a:t>
            </a:r>
            <a:r>
              <a:rPr lang="el-GR" sz="3100" dirty="0" smtClean="0">
                <a:effectLst>
                  <a:outerShdw blurRad="38100" dist="38100" dir="2700000" algn="tl">
                    <a:srgbClr val="000000">
                      <a:alpha val="43137"/>
                    </a:srgbClr>
                  </a:outerShdw>
                </a:effectLst>
              </a:rPr>
              <a:t>συγχωνευμένους</a:t>
            </a:r>
            <a:r>
              <a:rPr lang="el-GR" sz="3100" dirty="0" smtClean="0"/>
              <a:t> καρκινικούς αδένες. Παρατηρήστε ομάδες αδένων που πλέον </a:t>
            </a:r>
            <a:r>
              <a:rPr lang="el-GR" sz="3100" dirty="0" smtClean="0">
                <a:effectLst>
                  <a:outerShdw blurRad="38100" dist="38100" dir="2700000" algn="tl">
                    <a:srgbClr val="000000">
                      <a:alpha val="43137"/>
                    </a:srgbClr>
                  </a:outerShdw>
                </a:effectLst>
              </a:rPr>
              <a:t>δεν</a:t>
            </a:r>
            <a:r>
              <a:rPr lang="el-GR" sz="3100" dirty="0" smtClean="0"/>
              <a:t> διαχωρίζονται πλήρως από συνδετικό υπόστρωμα (Α-Η).</a:t>
            </a:r>
            <a:endParaRPr lang="el-GR" sz="3100" dirty="0"/>
          </a:p>
        </p:txBody>
      </p:sp>
      <p:pic>
        <p:nvPicPr>
          <p:cNvPr id="4098" name="Picture 2" descr="C:\Users\User\Desktop\18596-PB7-7437-R1.png"/>
          <p:cNvPicPr>
            <a:picLocks noChangeAspect="1" noChangeArrowheads="1"/>
          </p:cNvPicPr>
          <p:nvPr/>
        </p:nvPicPr>
        <p:blipFill>
          <a:blip r:embed="rId2" cstate="print"/>
          <a:srcRect/>
          <a:stretch>
            <a:fillRect/>
          </a:stretch>
        </p:blipFill>
        <p:spPr bwMode="auto">
          <a:xfrm>
            <a:off x="1403648" y="1772816"/>
            <a:ext cx="6513859" cy="4906064"/>
          </a:xfrm>
          <a:prstGeom prst="rect">
            <a:avLst/>
          </a:prstGeom>
          <a:noFill/>
        </p:spPr>
      </p:pic>
      <p:sp>
        <p:nvSpPr>
          <p:cNvPr id="4" name="3 - Ορθογώνιο"/>
          <p:cNvSpPr/>
          <p:nvPr/>
        </p:nvSpPr>
        <p:spPr>
          <a:xfrm>
            <a:off x="6804248" y="6021288"/>
            <a:ext cx="2016224" cy="369332"/>
          </a:xfrm>
          <a:prstGeom prst="rect">
            <a:avLst/>
          </a:prstGeom>
        </p:spPr>
        <p:txBody>
          <a:bodyPr wrap="square">
            <a:spAutoFit/>
          </a:bodyPr>
          <a:lstStyle/>
          <a:p>
            <a:r>
              <a:rPr lang="en-US" dirty="0" smtClean="0"/>
              <a:t>50 µm</a:t>
            </a:r>
            <a:endParaRPr lang="el-GR" dirty="0"/>
          </a:p>
        </p:txBody>
      </p:sp>
    </p:spTree>
    <p:extLst>
      <p:ext uri="{BB962C8B-B14F-4D97-AF65-F5344CB8AC3E}">
        <p14:creationId xmlns:p14="http://schemas.microsoft.com/office/powerpoint/2010/main" val="55755596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611188" y="1295400"/>
            <a:ext cx="7742237" cy="5805488"/>
          </a:xfrm>
          <a:prstGeom prst="rect">
            <a:avLst/>
          </a:prstGeom>
          <a:noFill/>
          <a:ln w="9525">
            <a:noFill/>
            <a:miter lim="800000"/>
            <a:headEnd/>
            <a:tailEnd/>
          </a:ln>
        </p:spPr>
      </p:pic>
      <p:sp>
        <p:nvSpPr>
          <p:cNvPr id="4" name="1 - Τίτλος"/>
          <p:cNvSpPr>
            <a:spLocks noGrp="1"/>
          </p:cNvSpPr>
          <p:nvPr>
            <p:ph type="title"/>
          </p:nvPr>
        </p:nvSpPr>
        <p:spPr>
          <a:xfrm>
            <a:off x="0" y="0"/>
            <a:ext cx="9144000" cy="1340768"/>
          </a:xfrm>
        </p:spPr>
        <p:txBody>
          <a:bodyPr rtlCol="0">
            <a:noAutofit/>
          </a:bodyPr>
          <a:lstStyle/>
          <a:p>
            <a:pPr eaLnBrk="1" fontAlgn="auto" hangingPunct="1">
              <a:spcAft>
                <a:spcPts val="0"/>
              </a:spcAft>
              <a:defRPr/>
            </a:pPr>
            <a:r>
              <a:rPr lang="el-GR" sz="1800" dirty="0" smtClean="0">
                <a:effectLst>
                  <a:outerShdw blurRad="38100" dist="38100" dir="2700000" algn="tl">
                    <a:srgbClr val="000000">
                      <a:alpha val="43137"/>
                    </a:srgbClr>
                  </a:outerShdw>
                </a:effectLst>
              </a:rPr>
              <a:t>Σε αυτήν τη θέση ενός κυλίνδρου,</a:t>
            </a:r>
            <a:br>
              <a:rPr lang="el-GR" sz="1800" dirty="0" smtClean="0">
                <a:effectLst>
                  <a:outerShdw blurRad="38100" dist="38100" dir="2700000" algn="tl">
                    <a:srgbClr val="000000">
                      <a:alpha val="43137"/>
                    </a:srgbClr>
                  </a:outerShdw>
                </a:effectLst>
              </a:rPr>
            </a:br>
            <a:r>
              <a:rPr lang="el-GR" sz="1800" dirty="0" smtClean="0">
                <a:effectLst>
                  <a:outerShdw blurRad="38100" dist="38100" dir="2700000" algn="tl">
                    <a:srgbClr val="000000">
                      <a:alpha val="43137"/>
                    </a:srgbClr>
                  </a:outerShdw>
                </a:effectLst>
              </a:rPr>
              <a:t> </a:t>
            </a:r>
            <a:r>
              <a:rPr lang="el-GR" sz="1800" b="1" dirty="0" smtClean="0">
                <a:effectLst>
                  <a:outerShdw blurRad="38100" dist="38100" dir="2700000" algn="tl">
                    <a:srgbClr val="000000">
                      <a:alpha val="43137"/>
                    </a:srgbClr>
                  </a:outerShdw>
                </a:effectLst>
              </a:rPr>
              <a:t>χαμηλά</a:t>
            </a:r>
            <a:r>
              <a:rPr lang="el-GR" sz="1800" dirty="0" smtClean="0">
                <a:effectLst>
                  <a:outerShdw blurRad="38100" dist="38100" dir="2700000" algn="tl">
                    <a:srgbClr val="000000">
                      <a:alpha val="43137"/>
                    </a:srgbClr>
                  </a:outerShdw>
                </a:effectLst>
              </a:rPr>
              <a:t> </a:t>
            </a:r>
            <a:r>
              <a:rPr lang="el-GR" sz="1800" dirty="0" smtClean="0"/>
              <a:t> διαφοροποιημένο (συμβατικό) κυψελιδικό </a:t>
            </a:r>
            <a:r>
              <a:rPr lang="el-GR" sz="1800" dirty="0" err="1" smtClean="0"/>
              <a:t>αδενοκαρκίνωμα</a:t>
            </a:r>
            <a:r>
              <a:rPr lang="el-GR" sz="1800" dirty="0" smtClean="0"/>
              <a:t> προστάτη, </a:t>
            </a:r>
            <a:r>
              <a:rPr lang="el-GR" sz="1800" spc="300" dirty="0" smtClean="0"/>
              <a:t>προτύπου</a:t>
            </a:r>
            <a:r>
              <a:rPr lang="el-GR" sz="1800" dirty="0" smtClean="0"/>
              <a:t> </a:t>
            </a:r>
            <a:r>
              <a:rPr lang="el-GR" sz="1800" b="1" dirty="0"/>
              <a:t>4</a:t>
            </a:r>
            <a:r>
              <a:rPr lang="el-GR" sz="1800" dirty="0" smtClean="0"/>
              <a:t>  κατά  </a:t>
            </a:r>
            <a:r>
              <a:rPr lang="en-US" sz="1800" dirty="0" smtClean="0"/>
              <a:t>Gleason</a:t>
            </a:r>
            <a:r>
              <a:rPr lang="el-GR" sz="1800" dirty="0" smtClean="0"/>
              <a:t>, με εμφανώς </a:t>
            </a:r>
            <a:r>
              <a:rPr lang="el-GR" sz="1800" dirty="0" smtClean="0">
                <a:effectLst>
                  <a:outerShdw blurRad="38100" dist="38100" dir="2700000" algn="tl">
                    <a:srgbClr val="000000">
                      <a:alpha val="43137"/>
                    </a:srgbClr>
                  </a:outerShdw>
                </a:effectLst>
              </a:rPr>
              <a:t>συγχωνευμένους</a:t>
            </a:r>
            <a:r>
              <a:rPr lang="el-GR" sz="1800" dirty="0" smtClean="0"/>
              <a:t> καρκινικούς αδένες, </a:t>
            </a:r>
            <a:r>
              <a:rPr lang="el-GR" sz="1800" i="1" dirty="0" smtClean="0"/>
              <a:t>χωρίς</a:t>
            </a:r>
            <a:r>
              <a:rPr lang="el-GR" sz="1800" dirty="0" smtClean="0"/>
              <a:t> παρεμβαλλόμενο υπόστρωμα. Στην πιθανώς ακολουθούσα  ριζική </a:t>
            </a:r>
            <a:r>
              <a:rPr lang="el-GR" sz="1800" dirty="0" err="1" smtClean="0"/>
              <a:t>προστατεκτομή</a:t>
            </a:r>
            <a:r>
              <a:rPr lang="el-GR" sz="1800" dirty="0" smtClean="0"/>
              <a:t>, δεν αποκλείεται να ανιχνευθεί και πρότυπο 3, οπότε ο αθροιστικός βαθμός κακ</a:t>
            </a:r>
            <a:r>
              <a:rPr lang="el-GR" sz="1800" dirty="0"/>
              <a:t>ο</a:t>
            </a:r>
            <a:r>
              <a:rPr lang="el-GR" sz="1800" dirty="0" smtClean="0"/>
              <a:t>ήθειας από 8 θα μειωθεί στο 7.</a:t>
            </a:r>
            <a:endParaRPr lang="el-GR" sz="1800" dirty="0"/>
          </a:p>
        </p:txBody>
      </p:sp>
    </p:spTree>
    <p:extLst>
      <p:ext uri="{BB962C8B-B14F-4D97-AF65-F5344CB8AC3E}">
        <p14:creationId xmlns:p14="http://schemas.microsoft.com/office/powerpoint/2010/main" val="154245004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286248" cy="2000240"/>
          </a:xfrm>
        </p:spPr>
        <p:txBody>
          <a:bodyPr>
            <a:noAutofit/>
          </a:bodyPr>
          <a:lstStyle/>
          <a:p>
            <a:pPr algn="ctr"/>
            <a:r>
              <a:rPr lang="el-GR" sz="3200" u="sng" spc="600" dirty="0" smtClean="0">
                <a:effectLst>
                  <a:outerShdw blurRad="38100" dist="38100" dir="2700000" algn="tl">
                    <a:srgbClr val="000000">
                      <a:alpha val="43137"/>
                    </a:srgbClr>
                  </a:outerShdw>
                </a:effectLst>
              </a:rPr>
              <a:t>Αθροιστικός βαθμός κακοήθειας  4+</a:t>
            </a:r>
            <a:r>
              <a:rPr lang="en-US" sz="3200" u="sng" spc="600" dirty="0" smtClean="0">
                <a:effectLst>
                  <a:outerShdw blurRad="38100" dist="38100" dir="2700000" algn="tl">
                    <a:srgbClr val="000000">
                      <a:alpha val="43137"/>
                    </a:srgbClr>
                  </a:outerShdw>
                </a:effectLst>
              </a:rPr>
              <a:t>4</a:t>
            </a:r>
            <a:r>
              <a:rPr lang="el-GR" sz="3200" u="sng" spc="600" dirty="0" smtClean="0">
                <a:effectLst>
                  <a:outerShdw blurRad="38100" dist="38100" dir="2700000" algn="tl">
                    <a:srgbClr val="000000">
                      <a:alpha val="43137"/>
                    </a:srgbClr>
                  </a:outerShdw>
                </a:effectLst>
              </a:rPr>
              <a:t>=</a:t>
            </a:r>
            <a:r>
              <a:rPr lang="en-US" sz="3200" u="sng" spc="600" dirty="0" smtClean="0">
                <a:effectLst>
                  <a:outerShdw blurRad="38100" dist="38100" dir="2700000" algn="tl">
                    <a:srgbClr val="000000">
                      <a:alpha val="43137"/>
                    </a:srgbClr>
                  </a:outerShdw>
                </a:effectLst>
              </a:rPr>
              <a:t>8 </a:t>
            </a:r>
            <a:endParaRPr lang="el-GR" sz="3200" dirty="0"/>
          </a:p>
        </p:txBody>
      </p:sp>
      <p:sp>
        <p:nvSpPr>
          <p:cNvPr id="4" name="Text Placeholder 3"/>
          <p:cNvSpPr>
            <a:spLocks noGrp="1"/>
          </p:cNvSpPr>
          <p:nvPr>
            <p:ph type="body" sz="half" idx="2"/>
          </p:nvPr>
        </p:nvSpPr>
        <p:spPr>
          <a:xfrm>
            <a:off x="214282" y="2348880"/>
            <a:ext cx="3857652" cy="4896544"/>
          </a:xfrm>
        </p:spPr>
        <p:txBody>
          <a:bodyPr>
            <a:normAutofit fontScale="70000" lnSpcReduction="20000"/>
          </a:bodyPr>
          <a:lstStyle/>
          <a:p>
            <a:r>
              <a:rPr lang="el-GR" sz="3200" b="1" dirty="0" smtClean="0">
                <a:effectLst>
                  <a:outerShdw blurRad="38100" dist="38100" dir="2700000" algn="tl">
                    <a:srgbClr val="000000">
                      <a:alpha val="43137"/>
                    </a:srgbClr>
                  </a:outerShdw>
                </a:effectLst>
              </a:rPr>
              <a:t>Συγχωνευμένοι αδένες  υποδυόμενοι ηθμοειδείς στρώσεις/</a:t>
            </a:r>
            <a:r>
              <a:rPr lang="el-GR" sz="3200" b="1" dirty="0" err="1" smtClean="0">
                <a:effectLst>
                  <a:outerShdw blurRad="38100" dist="38100" dir="2700000" algn="tl">
                    <a:srgbClr val="000000">
                      <a:alpha val="43137"/>
                    </a:srgbClr>
                  </a:outerShdw>
                </a:effectLst>
              </a:rPr>
              <a:t>ταπήτια</a:t>
            </a:r>
            <a:r>
              <a:rPr lang="el-GR" sz="3200" dirty="0" smtClean="0"/>
              <a:t> με ελάχιστο ή καθόλου στηρικτικό υπόστρωμα</a:t>
            </a:r>
          </a:p>
          <a:p>
            <a:r>
              <a:rPr lang="el-GR" sz="3200" dirty="0" smtClean="0"/>
              <a:t> ή  </a:t>
            </a:r>
          </a:p>
          <a:p>
            <a:r>
              <a:rPr lang="el-GR" sz="3200" spc="300" dirty="0" smtClean="0"/>
              <a:t>κατακερματισμένοι </a:t>
            </a:r>
            <a:r>
              <a:rPr lang="el-GR" sz="3200" dirty="0" smtClean="0"/>
              <a:t> μεγάλοι ηθμοειδείς αδένες εντάσσονται στο πρότυπο </a:t>
            </a:r>
            <a:r>
              <a:rPr lang="el-GR" sz="3200" b="1" dirty="0" smtClean="0"/>
              <a:t>4</a:t>
            </a:r>
            <a:r>
              <a:rPr lang="el-GR" sz="3200" dirty="0" smtClean="0"/>
              <a:t>.</a:t>
            </a:r>
          </a:p>
          <a:p>
            <a:endParaRPr lang="el-GR" sz="3200" dirty="0" smtClean="0"/>
          </a:p>
          <a:p>
            <a:r>
              <a:rPr lang="el-GR" sz="3200" dirty="0" smtClean="0"/>
              <a:t>(Δεν αποκλείεται  το άθροισμα στην προστατεκτομή να είναι 7, εφόσον η βιοψία δεν έχει περιλάβει  αλλού αναπτυσσόμενο πρότυπο </a:t>
            </a:r>
            <a:r>
              <a:rPr lang="el-GR" sz="3200" b="1" dirty="0" smtClean="0"/>
              <a:t>3</a:t>
            </a:r>
            <a:r>
              <a:rPr lang="el-GR" sz="3200" dirty="0" smtClean="0"/>
              <a:t>.)</a:t>
            </a:r>
            <a:endParaRPr lang="el-GR" sz="3200" dirty="0"/>
          </a:p>
        </p:txBody>
      </p:sp>
      <p:pic>
        <p:nvPicPr>
          <p:cNvPr id="5" name="Picture 3" descr="p29g4d"/>
          <p:cNvPicPr>
            <a:picLocks noGrp="1" noChangeAspect="1" noChangeArrowheads="1"/>
          </p:cNvPicPr>
          <p:nvPr>
            <p:ph idx="1"/>
          </p:nvPr>
        </p:nvPicPr>
        <p:blipFill>
          <a:blip r:embed="rId2" cstate="print"/>
          <a:srcRect/>
          <a:stretch>
            <a:fillRect/>
          </a:stretch>
        </p:blipFill>
        <p:spPr bwMode="auto">
          <a:xfrm rot="5400000">
            <a:off x="3337933" y="1091167"/>
            <a:ext cx="6540100" cy="4643470"/>
          </a:xfrm>
          <a:prstGeom prst="rect">
            <a:avLst/>
          </a:prstGeom>
          <a:noFill/>
          <a:ln w="9525">
            <a:noFill/>
            <a:miter lim="800000"/>
            <a:headEnd/>
            <a:tailEnd/>
          </a:ln>
        </p:spPr>
      </p:pic>
    </p:spTree>
    <p:extLst>
      <p:ext uri="{BB962C8B-B14F-4D97-AF65-F5344CB8AC3E}">
        <p14:creationId xmlns:p14="http://schemas.microsoft.com/office/powerpoint/2010/main" val="364161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268760"/>
          </a:xfrm>
        </p:spPr>
        <p:txBody>
          <a:bodyPr>
            <a:normAutofit fontScale="90000"/>
          </a:bodyPr>
          <a:lstStyle/>
          <a:p>
            <a:pPr algn="just"/>
            <a:r>
              <a:rPr lang="el-GR" sz="1400" dirty="0" smtClean="0"/>
              <a:t/>
            </a:r>
            <a:br>
              <a:rPr lang="el-GR" sz="1400" dirty="0" smtClean="0"/>
            </a:br>
            <a:r>
              <a:rPr lang="el-GR" sz="1400" dirty="0" smtClean="0"/>
              <a:t/>
            </a:r>
            <a:br>
              <a:rPr lang="el-GR" sz="1400" dirty="0" smtClean="0"/>
            </a:br>
            <a:r>
              <a:rPr lang="el-GR" sz="1800" dirty="0" smtClean="0"/>
              <a:t>Στην εικονιζόμενη ποικιλία, τα </a:t>
            </a:r>
            <a:r>
              <a:rPr lang="el-GR" sz="1800" b="1" dirty="0" smtClean="0"/>
              <a:t>συγχωνευμένα, «πλάτη με πλάτη»</a:t>
            </a:r>
            <a:r>
              <a:rPr lang="el-GR" sz="1800" dirty="0" smtClean="0"/>
              <a:t> καρκινικά </a:t>
            </a:r>
            <a:r>
              <a:rPr lang="el-GR" sz="1800" dirty="0" err="1" smtClean="0"/>
              <a:t>αδένια</a:t>
            </a:r>
            <a:r>
              <a:rPr lang="el-GR" sz="1800" dirty="0" smtClean="0"/>
              <a:t>, χωρίς παρεμβαλλόμενο υπόστρωμα, διατηρούν ακόμη ένα υποτυπώδες </a:t>
            </a:r>
            <a:r>
              <a:rPr lang="el-GR" sz="1800" dirty="0" smtClean="0">
                <a:effectLst>
                  <a:outerShdw blurRad="38100" dist="38100" dir="2700000" algn="tl">
                    <a:srgbClr val="000000">
                      <a:alpha val="43137"/>
                    </a:srgbClr>
                  </a:outerShdw>
                </a:effectLst>
              </a:rPr>
              <a:t>αδενικό περίγραμμα </a:t>
            </a:r>
            <a:r>
              <a:rPr lang="el-GR" sz="1800" dirty="0" smtClean="0"/>
              <a:t>(άρα εντάσσονται ακόμη στο πρότυπο </a:t>
            </a:r>
            <a:r>
              <a:rPr lang="el-GR" sz="1800" b="1" dirty="0" smtClean="0"/>
              <a:t>4</a:t>
            </a:r>
            <a:r>
              <a:rPr lang="el-GR" sz="1800" dirty="0" smtClean="0"/>
              <a:t>), διατάσσονται σε </a:t>
            </a:r>
            <a:r>
              <a:rPr lang="el-GR" sz="1800" dirty="0" err="1" smtClean="0"/>
              <a:t>αναστομούμενες</a:t>
            </a:r>
            <a:r>
              <a:rPr lang="el-GR" sz="1800" dirty="0" smtClean="0"/>
              <a:t> δομές και σε μικρές </a:t>
            </a:r>
            <a:r>
              <a:rPr lang="el-GR" sz="1800" dirty="0" err="1" smtClean="0"/>
              <a:t>φωλιές∙</a:t>
            </a:r>
            <a:r>
              <a:rPr lang="el-GR" sz="1800" dirty="0" smtClean="0"/>
              <a:t> εμφανίζουν δε, </a:t>
            </a:r>
            <a:r>
              <a:rPr lang="el-GR" sz="1800" dirty="0" smtClean="0">
                <a:effectLst>
                  <a:outerShdw blurRad="38100" dist="38100" dir="2700000" algn="tl">
                    <a:srgbClr val="000000">
                      <a:alpha val="43137"/>
                    </a:srgbClr>
                  </a:outerShdw>
                </a:effectLst>
              </a:rPr>
              <a:t>διαυγές ή ωχρό </a:t>
            </a:r>
            <a:r>
              <a:rPr lang="el-GR" sz="1800" dirty="0" err="1" smtClean="0">
                <a:effectLst>
                  <a:outerShdw blurRad="38100" dist="38100" dir="2700000" algn="tl">
                    <a:srgbClr val="000000">
                      <a:alpha val="43137"/>
                    </a:srgbClr>
                  </a:outerShdw>
                </a:effectLst>
              </a:rPr>
              <a:t>ηωσινόφιλο</a:t>
            </a:r>
            <a:r>
              <a:rPr lang="el-GR" sz="1800" dirty="0" smtClean="0">
                <a:effectLst>
                  <a:outerShdw blurRad="38100" dist="38100" dir="2700000" algn="tl">
                    <a:srgbClr val="000000">
                      <a:alpha val="43137"/>
                    </a:srgbClr>
                  </a:outerShdw>
                </a:effectLst>
              </a:rPr>
              <a:t> κυτταρόπλασμα και μικρούς, </a:t>
            </a:r>
            <a:r>
              <a:rPr lang="el-GR" sz="1800" dirty="0" err="1" smtClean="0">
                <a:effectLst>
                  <a:outerShdw blurRad="38100" dist="38100" dir="2700000" algn="tl">
                    <a:srgbClr val="000000">
                      <a:alpha val="43137"/>
                    </a:srgbClr>
                  </a:outerShdw>
                </a:effectLst>
              </a:rPr>
              <a:t>υπερχρωμικούς</a:t>
            </a:r>
            <a:r>
              <a:rPr lang="el-GR" sz="1800" dirty="0" smtClean="0">
                <a:effectLst>
                  <a:outerShdw blurRad="38100" dist="38100" dir="2700000" algn="tl">
                    <a:srgbClr val="000000">
                      <a:alpha val="43137"/>
                    </a:srgbClr>
                  </a:outerShdw>
                </a:effectLst>
              </a:rPr>
              <a:t> πυρήνες</a:t>
            </a:r>
            <a:r>
              <a:rPr lang="el-GR" sz="1800" dirty="0" smtClean="0"/>
              <a:t>. Λόγω κάποιου βαθμού ομοιότητάς τους με κύτταρα </a:t>
            </a:r>
            <a:r>
              <a:rPr lang="el-GR" sz="1800" dirty="0" err="1" smtClean="0"/>
              <a:t>διαυγοκυτταρικού</a:t>
            </a:r>
            <a:r>
              <a:rPr lang="el-GR" sz="1800" dirty="0" smtClean="0"/>
              <a:t> </a:t>
            </a:r>
            <a:r>
              <a:rPr lang="el-GR" sz="1800" dirty="0" err="1" smtClean="0"/>
              <a:t>νεφροκυτταρικού</a:t>
            </a:r>
            <a:r>
              <a:rPr lang="el-GR" sz="1800" dirty="0" smtClean="0"/>
              <a:t> καρκινώματος, η εν λόγω ποικιλία του προτύπου 4 αναφερόταν παλαιότερα ως «</a:t>
            </a:r>
            <a:r>
              <a:rPr lang="el-GR" sz="1800" dirty="0" err="1" smtClean="0">
                <a:effectLst>
                  <a:outerShdw blurRad="38100" dist="38100" dir="2700000" algn="tl">
                    <a:srgbClr val="000000">
                      <a:alpha val="43137"/>
                    </a:srgbClr>
                  </a:outerShdw>
                </a:effectLst>
              </a:rPr>
              <a:t>υπερνεφρωματοειδής</a:t>
            </a:r>
            <a:r>
              <a:rPr lang="el-GR" sz="1800" dirty="0" smtClean="0"/>
              <a:t>».</a:t>
            </a:r>
            <a:endParaRPr lang="el-GR" sz="1800" dirty="0"/>
          </a:p>
        </p:txBody>
      </p:sp>
      <p:pic>
        <p:nvPicPr>
          <p:cNvPr id="5122" name="Picture 2" descr="C:\Users\User\Desktop\Prostate_CaP_Grading_4plus4_6Resized.jpg"/>
          <p:cNvPicPr>
            <a:picLocks noChangeAspect="1" noChangeArrowheads="1"/>
          </p:cNvPicPr>
          <p:nvPr/>
        </p:nvPicPr>
        <p:blipFill>
          <a:blip r:embed="rId2" cstate="print"/>
          <a:srcRect/>
          <a:stretch>
            <a:fillRect/>
          </a:stretch>
        </p:blipFill>
        <p:spPr bwMode="auto">
          <a:xfrm rot="5400000">
            <a:off x="70662" y="2401092"/>
            <a:ext cx="5057606" cy="3657038"/>
          </a:xfrm>
          <a:prstGeom prst="rect">
            <a:avLst/>
          </a:prstGeom>
          <a:noFill/>
        </p:spPr>
      </p:pic>
      <p:pic>
        <p:nvPicPr>
          <p:cNvPr id="4" name="Picture 2" descr="https://www.jcdr.net/articles/images/12374/jcdr-12-EC10-g005.jpg"/>
          <p:cNvPicPr>
            <a:picLocks noChangeAspect="1" noChangeArrowheads="1"/>
          </p:cNvPicPr>
          <p:nvPr/>
        </p:nvPicPr>
        <p:blipFill>
          <a:blip r:embed="rId3" cstate="print"/>
          <a:srcRect/>
          <a:stretch>
            <a:fillRect/>
          </a:stretch>
        </p:blipFill>
        <p:spPr bwMode="auto">
          <a:xfrm rot="16200000">
            <a:off x="4146563" y="2318672"/>
            <a:ext cx="5099345" cy="3816423"/>
          </a:xfrm>
          <a:prstGeom prst="rect">
            <a:avLst/>
          </a:prstGeom>
          <a:noFill/>
        </p:spPr>
      </p:pic>
    </p:spTree>
    <p:extLst>
      <p:ext uri="{BB962C8B-B14F-4D97-AF65-F5344CB8AC3E}">
        <p14:creationId xmlns:p14="http://schemas.microsoft.com/office/powerpoint/2010/main" val="412691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9144000" cy="1274786"/>
          </a:xfrm>
        </p:spPr>
        <p:txBody>
          <a:bodyPr>
            <a:noAutofit/>
          </a:bodyPr>
          <a:lstStyle/>
          <a:p>
            <a:r>
              <a:rPr lang="el-GR" sz="2400" dirty="0" smtClean="0">
                <a:effectLst>
                  <a:outerShdw blurRad="38100" dist="38100" dir="2700000" algn="tl">
                    <a:srgbClr val="000000">
                      <a:alpha val="43137"/>
                    </a:srgbClr>
                  </a:outerShdw>
                </a:effectLst>
              </a:rPr>
              <a:t>Ακόμη υποσημαίνεται  μορφολογικώς η αδενική διαφοροποίηση, ως </a:t>
            </a:r>
            <a:r>
              <a:rPr lang="el-GR" sz="2400" i="1" dirty="0" smtClean="0">
                <a:effectLst>
                  <a:outerShdw blurRad="38100" dist="38100" dir="2700000" algn="tl">
                    <a:srgbClr val="000000">
                      <a:alpha val="43137"/>
                    </a:srgbClr>
                  </a:outerShdw>
                </a:effectLst>
              </a:rPr>
              <a:t>αδενικό περίγραμμα</a:t>
            </a:r>
            <a:r>
              <a:rPr lang="el-GR" sz="2400" dirty="0" smtClean="0">
                <a:effectLst>
                  <a:outerShdw blurRad="38100" dist="38100" dir="2700000" algn="tl">
                    <a:srgbClr val="000000">
                      <a:alpha val="43137"/>
                    </a:srgbClr>
                  </a:outerShdw>
                </a:effectLst>
              </a:rPr>
              <a:t>. </a:t>
            </a:r>
            <a:r>
              <a:rPr lang="el-GR" sz="2400" dirty="0" smtClean="0"/>
              <a:t>Σχετικά ασυνήθως απαντώμενοι, παλαιότερα αναφερόμενοι ως «υπερνεφρωματοειδείς» αδένες,</a:t>
            </a:r>
            <a:br>
              <a:rPr lang="el-GR" sz="2400" dirty="0" smtClean="0"/>
            </a:br>
            <a:r>
              <a:rPr lang="el-GR" sz="2400" dirty="0" smtClean="0"/>
              <a:t> εμφανώς συγχωνευμένοι, κι άρα εντασσόμενοι στο πρότυπο 4. </a:t>
            </a:r>
            <a:endParaRPr lang="el-GR" sz="2400" dirty="0"/>
          </a:p>
        </p:txBody>
      </p:sp>
      <p:pic>
        <p:nvPicPr>
          <p:cNvPr id="4" name="Picture 2" descr="p28g4"/>
          <p:cNvPicPr>
            <a:picLocks noGrp="1" noChangeAspect="1" noChangeArrowheads="1"/>
          </p:cNvPicPr>
          <p:nvPr>
            <p:ph idx="1"/>
          </p:nvPr>
        </p:nvPicPr>
        <p:blipFill>
          <a:blip r:embed="rId2" cstate="print"/>
          <a:srcRect/>
          <a:stretch>
            <a:fillRect/>
          </a:stretch>
        </p:blipFill>
        <p:spPr bwMode="auto">
          <a:xfrm>
            <a:off x="1071538" y="1500174"/>
            <a:ext cx="7286676" cy="5173539"/>
          </a:xfrm>
          <a:prstGeom prst="rect">
            <a:avLst/>
          </a:prstGeom>
          <a:noFill/>
          <a:ln w="9525">
            <a:noFill/>
            <a:miter lim="800000"/>
            <a:headEnd/>
            <a:tailEnd/>
          </a:ln>
        </p:spPr>
      </p:pic>
    </p:spTree>
    <p:extLst>
      <p:ext uri="{BB962C8B-B14F-4D97-AF65-F5344CB8AC3E}">
        <p14:creationId xmlns:p14="http://schemas.microsoft.com/office/powerpoint/2010/main" val="1807310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733358"/>
          </a:xfrm>
        </p:spPr>
        <p:txBody>
          <a:bodyPr>
            <a:noAutofit/>
          </a:bodyPr>
          <a:lstStyle/>
          <a:p>
            <a:r>
              <a:rPr lang="el-GR" sz="2000" dirty="0" smtClean="0"/>
              <a:t>Σχηματική θεώρηση του  </a:t>
            </a:r>
            <a:r>
              <a:rPr lang="el-GR" sz="2000" dirty="0" smtClean="0">
                <a:effectLst>
                  <a:outerShdw blurRad="38100" dist="38100" dir="2700000" algn="tl">
                    <a:srgbClr val="000000">
                      <a:alpha val="43137"/>
                    </a:srgbClr>
                  </a:outerShdw>
                </a:effectLst>
              </a:rPr>
              <a:t>τρόπου αναφοράς</a:t>
            </a:r>
            <a:r>
              <a:rPr lang="el-GR" sz="2000" dirty="0" smtClean="0"/>
              <a:t> </a:t>
            </a:r>
            <a:r>
              <a:rPr lang="en-US" sz="2000" dirty="0" smtClean="0"/>
              <a:t> </a:t>
            </a:r>
            <a:r>
              <a:rPr lang="el-GR" sz="2000" dirty="0" smtClean="0"/>
              <a:t>θετικών για κακοήθεια, </a:t>
            </a:r>
            <a:br>
              <a:rPr lang="el-GR" sz="2000" dirty="0" smtClean="0"/>
            </a:br>
            <a:r>
              <a:rPr lang="el-GR" sz="2000" b="1" dirty="0" smtClean="0"/>
              <a:t>βιοψιών διά βελόνης</a:t>
            </a:r>
            <a:r>
              <a:rPr lang="el-GR" sz="2000" dirty="0" smtClean="0"/>
              <a:t>, με </a:t>
            </a:r>
            <a:r>
              <a:rPr lang="el-GR" sz="2000" dirty="0" err="1" smtClean="0"/>
              <a:t>στοχευμένη</a:t>
            </a:r>
            <a:r>
              <a:rPr lang="el-GR" sz="2000" dirty="0" smtClean="0"/>
              <a:t> λήψη ή όχι. </a:t>
            </a:r>
            <a:r>
              <a:rPr lang="en-US" sz="2000" dirty="0" smtClean="0">
                <a:effectLst>
                  <a:outerShdw blurRad="38100" dist="38100" dir="2700000" algn="tl">
                    <a:srgbClr val="000000">
                      <a:alpha val="43137"/>
                    </a:srgbClr>
                  </a:outerShdw>
                </a:effectLst>
              </a:rPr>
              <a:t/>
            </a:r>
            <a:br>
              <a:rPr lang="en-US" sz="2000" dirty="0" smtClean="0">
                <a:effectLst>
                  <a:outerShdw blurRad="38100" dist="38100" dir="2700000" algn="tl">
                    <a:srgbClr val="000000">
                      <a:alpha val="43137"/>
                    </a:srgbClr>
                  </a:outerShdw>
                </a:effectLst>
              </a:rPr>
            </a:br>
            <a:r>
              <a:rPr lang="el-GR" sz="1800" dirty="0" smtClean="0"/>
              <a:t>(</a:t>
            </a:r>
            <a:r>
              <a:rPr lang="en-US" sz="1800" dirty="0" smtClean="0"/>
              <a:t>GP</a:t>
            </a:r>
            <a:r>
              <a:rPr lang="el-GR" sz="1800" dirty="0" smtClean="0"/>
              <a:t>=πρότυπο κατά </a:t>
            </a:r>
            <a:r>
              <a:rPr lang="en-US" sz="1800" dirty="0" smtClean="0"/>
              <a:t>Gleason, </a:t>
            </a:r>
            <a:r>
              <a:rPr lang="el-GR" sz="1800" dirty="0" smtClean="0"/>
              <a:t> </a:t>
            </a:r>
            <a:r>
              <a:rPr lang="en-US" sz="1800" dirty="0" smtClean="0"/>
              <a:t>GS=</a:t>
            </a:r>
            <a:r>
              <a:rPr lang="el-GR" sz="1800" dirty="0" smtClean="0"/>
              <a:t>αθροιστικός βαθμός κακοήθειας κατά </a:t>
            </a:r>
            <a:r>
              <a:rPr lang="en-US" sz="1800" dirty="0" smtClean="0"/>
              <a:t>Gleason).</a:t>
            </a:r>
            <a:endParaRPr lang="el-GR" sz="1800" dirty="0"/>
          </a:p>
        </p:txBody>
      </p:sp>
      <p:pic>
        <p:nvPicPr>
          <p:cNvPr id="56322" name="Picture 2" descr="C:\Users\User\Desktop\pas-44-e87-g007.jpg"/>
          <p:cNvPicPr>
            <a:picLocks noChangeAspect="1" noChangeArrowheads="1"/>
          </p:cNvPicPr>
          <p:nvPr/>
        </p:nvPicPr>
        <p:blipFill>
          <a:blip r:embed="rId2" cstate="print"/>
          <a:srcRect/>
          <a:stretch>
            <a:fillRect/>
          </a:stretch>
        </p:blipFill>
        <p:spPr bwMode="auto">
          <a:xfrm>
            <a:off x="1115616" y="1733358"/>
            <a:ext cx="7128792" cy="4816884"/>
          </a:xfrm>
          <a:prstGeom prst="rect">
            <a:avLst/>
          </a:prstGeom>
          <a:noFill/>
        </p:spPr>
      </p:pic>
    </p:spTree>
    <p:extLst>
      <p:ext uri="{BB962C8B-B14F-4D97-AF65-F5344CB8AC3E}">
        <p14:creationId xmlns:p14="http://schemas.microsoft.com/office/powerpoint/2010/main" val="4760751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1412875"/>
            <a:ext cx="4429125" cy="5903913"/>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a:stretch>
            <a:fillRect/>
          </a:stretch>
        </p:blipFill>
        <p:spPr bwMode="auto">
          <a:xfrm>
            <a:off x="4356100" y="1412875"/>
            <a:ext cx="5040313" cy="6719888"/>
          </a:xfrm>
          <a:prstGeom prst="rect">
            <a:avLst/>
          </a:prstGeom>
          <a:noFill/>
          <a:ln w="9525">
            <a:noFill/>
            <a:miter lim="800000"/>
            <a:headEnd/>
            <a:tailEnd/>
          </a:ln>
        </p:spPr>
      </p:pic>
      <p:sp>
        <p:nvSpPr>
          <p:cNvPr id="5" name="1 - Τίτλος"/>
          <p:cNvSpPr>
            <a:spLocks noGrp="1"/>
          </p:cNvSpPr>
          <p:nvPr>
            <p:ph type="title"/>
          </p:nvPr>
        </p:nvSpPr>
        <p:spPr>
          <a:xfrm>
            <a:off x="0" y="0"/>
            <a:ext cx="9144000" cy="1417638"/>
          </a:xfrm>
        </p:spPr>
        <p:txBody>
          <a:bodyPr rtlCol="0">
            <a:noAutofit/>
          </a:bodyPr>
          <a:lstStyle/>
          <a:p>
            <a:pPr eaLnBrk="1" fontAlgn="auto" hangingPunct="1">
              <a:spcAft>
                <a:spcPts val="0"/>
              </a:spcAft>
              <a:defRPr/>
            </a:pPr>
            <a:r>
              <a:rPr lang="el-GR" sz="2400" dirty="0" smtClean="0">
                <a:effectLst>
                  <a:outerShdw blurRad="38100" dist="38100" dir="2700000" algn="tl">
                    <a:srgbClr val="000000">
                      <a:alpha val="43137"/>
                    </a:srgbClr>
                  </a:outerShdw>
                </a:effectLst>
              </a:rPr>
              <a:t>Χαμηλά </a:t>
            </a:r>
            <a:r>
              <a:rPr lang="el-GR" sz="2400" dirty="0" smtClean="0"/>
              <a:t> διαφοροποιημένο (συμβατικό) κυψελιδικό αδενοκαρκίνωμα προστάτη αδένα, </a:t>
            </a:r>
            <a:r>
              <a:rPr lang="el-GR" sz="2400" spc="300" dirty="0" smtClean="0"/>
              <a:t>πρότυπου</a:t>
            </a:r>
            <a:r>
              <a:rPr lang="el-GR" sz="2400" dirty="0" smtClean="0"/>
              <a:t> </a:t>
            </a:r>
            <a:r>
              <a:rPr lang="el-GR" sz="2400" b="1" dirty="0"/>
              <a:t>4</a:t>
            </a:r>
            <a:r>
              <a:rPr lang="el-GR" sz="2400" dirty="0" smtClean="0"/>
              <a:t>  κατά  </a:t>
            </a:r>
            <a:r>
              <a:rPr lang="en-US" sz="2400" dirty="0" smtClean="0"/>
              <a:t>Gleason</a:t>
            </a:r>
            <a:r>
              <a:rPr lang="el-GR" sz="2400" dirty="0" smtClean="0"/>
              <a:t>.</a:t>
            </a:r>
            <a:br>
              <a:rPr lang="el-GR" sz="2400" dirty="0" smtClean="0"/>
            </a:br>
            <a:r>
              <a:rPr lang="el-GR" sz="2000" dirty="0" smtClean="0"/>
              <a:t>Στην αρ. </a:t>
            </a:r>
            <a:r>
              <a:rPr lang="el-GR" sz="2000" dirty="0" err="1" smtClean="0"/>
              <a:t>εικ</a:t>
            </a:r>
            <a:r>
              <a:rPr lang="el-GR" sz="2000" dirty="0" smtClean="0"/>
              <a:t>., προβάλλει η  </a:t>
            </a:r>
            <a:r>
              <a:rPr lang="el-GR" sz="2000" b="1" dirty="0" smtClean="0"/>
              <a:t>συγχώνευση αδένων </a:t>
            </a:r>
            <a:r>
              <a:rPr lang="el-GR" sz="2000" dirty="0" smtClean="0"/>
              <a:t>με τάση σχηματισμού ηθμοειδών αδένων, ενώ, δεξιά, οι </a:t>
            </a:r>
            <a:r>
              <a:rPr lang="el-GR" sz="2000" b="1" dirty="0" smtClean="0"/>
              <a:t>κακοσχηματισμένοι (ατελείς) αδένες</a:t>
            </a:r>
            <a:r>
              <a:rPr lang="el-GR" sz="2000" dirty="0" smtClean="0"/>
              <a:t>.</a:t>
            </a:r>
            <a:endParaRPr lang="el-GR" sz="2000" dirty="0"/>
          </a:p>
        </p:txBody>
      </p:sp>
    </p:spTree>
    <p:extLst>
      <p:ext uri="{BB962C8B-B14F-4D97-AF65-F5344CB8AC3E}">
        <p14:creationId xmlns:p14="http://schemas.microsoft.com/office/powerpoint/2010/main" val="202212246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00306"/>
          </a:xfrm>
        </p:spPr>
        <p:txBody>
          <a:bodyPr>
            <a:normAutofit fontScale="90000"/>
          </a:bodyPr>
          <a:lstStyle/>
          <a:p>
            <a:r>
              <a:rPr lang="el-GR" sz="2000" dirty="0" smtClean="0"/>
              <a:t>Οι περινευριδιακές διηθήσεις (αρ.) και η βλεννώδης ινοπλασία (μεσαία εικ.) (αμφότερα παθογνωμονικά χαρακτηριστικά του προστατικού καρκίνου) εντάσσονται στο πρότυπο 4, </a:t>
            </a:r>
            <a:r>
              <a:rPr lang="el-GR" sz="2000" b="1" dirty="0" smtClean="0"/>
              <a:t>μόνο</a:t>
            </a:r>
            <a:r>
              <a:rPr lang="el-GR" sz="2000" dirty="0" smtClean="0"/>
              <a:t> όταν προσλαμβάνουν καταφανώς ηθμοειδή διαμόρφωση, </a:t>
            </a:r>
            <a:br>
              <a:rPr lang="el-GR" sz="2000" dirty="0" smtClean="0"/>
            </a:br>
            <a:r>
              <a:rPr lang="el-GR" sz="2000" dirty="0" smtClean="0"/>
              <a:t>άρα όχι εν προκειμένω.</a:t>
            </a:r>
            <a:br>
              <a:rPr lang="el-GR" sz="2000" dirty="0" smtClean="0"/>
            </a:br>
            <a:r>
              <a:rPr lang="el-GR" sz="2000" dirty="0" smtClean="0"/>
              <a:t>Απεναντίας, οι σπειραματοειδείς δομές ( δεξ.)  (άλλο παθογνωμονικό χαρακτηριστικό προστατικού καρκίνου) ανήκουν εξ ορισμού, ως ιδιαίτεροι «ηθμοειδείς» σχηματισμοί, στο πρότυπο 4, αλλά, αντίθετα με τους ηθμοειδείς αδένες,  </a:t>
            </a:r>
            <a:r>
              <a:rPr lang="el-GR" sz="2000" i="1" dirty="0" smtClean="0"/>
              <a:t>δεν</a:t>
            </a:r>
            <a:r>
              <a:rPr lang="el-GR" sz="2000" dirty="0" smtClean="0"/>
              <a:t> γίνεται ξεχωριστή μνεία για την παρουσία τους, στην ιστολογική έκθεση. . </a:t>
            </a:r>
            <a:endParaRPr lang="el-GR" sz="2000" dirty="0"/>
          </a:p>
        </p:txBody>
      </p:sp>
      <p:pic>
        <p:nvPicPr>
          <p:cNvPr id="203778" name="Picture 2" descr="C:\Users\αγαπουλακι\Desktop\prostate-carcinoma-[12-pr006-1].jpeg"/>
          <p:cNvPicPr>
            <a:picLocks noChangeAspect="1" noChangeArrowheads="1"/>
          </p:cNvPicPr>
          <p:nvPr/>
        </p:nvPicPr>
        <p:blipFill>
          <a:blip r:embed="rId2" cstate="print"/>
          <a:srcRect/>
          <a:stretch>
            <a:fillRect/>
          </a:stretch>
        </p:blipFill>
        <p:spPr bwMode="auto">
          <a:xfrm rot="5400000">
            <a:off x="-392941" y="3107529"/>
            <a:ext cx="4143404" cy="2928958"/>
          </a:xfrm>
          <a:prstGeom prst="rect">
            <a:avLst/>
          </a:prstGeom>
          <a:noFill/>
        </p:spPr>
      </p:pic>
      <p:pic>
        <p:nvPicPr>
          <p:cNvPr id="203779" name="Picture 3" descr="C:\Users\αγαπουλακι\Desktop\Prostate_CaP_Misc_CollMicronodules3A_Resized.jpg"/>
          <p:cNvPicPr>
            <a:picLocks noChangeAspect="1" noChangeArrowheads="1"/>
          </p:cNvPicPr>
          <p:nvPr/>
        </p:nvPicPr>
        <p:blipFill>
          <a:blip r:embed="rId3" cstate="print"/>
          <a:srcRect/>
          <a:stretch>
            <a:fillRect/>
          </a:stretch>
        </p:blipFill>
        <p:spPr bwMode="auto">
          <a:xfrm rot="5400000">
            <a:off x="2678891" y="3036091"/>
            <a:ext cx="4143403" cy="3071835"/>
          </a:xfrm>
          <a:prstGeom prst="rect">
            <a:avLst/>
          </a:prstGeom>
          <a:noFill/>
        </p:spPr>
      </p:pic>
      <p:pic>
        <p:nvPicPr>
          <p:cNvPr id="203781" name="Picture 5" descr="C:\Users\αγαπουλακι\Desktop\image00412.jpeg"/>
          <p:cNvPicPr>
            <a:picLocks noChangeAspect="1" noChangeArrowheads="1"/>
          </p:cNvPicPr>
          <p:nvPr/>
        </p:nvPicPr>
        <p:blipFill>
          <a:blip r:embed="rId4" cstate="print"/>
          <a:srcRect/>
          <a:stretch>
            <a:fillRect/>
          </a:stretch>
        </p:blipFill>
        <p:spPr bwMode="auto">
          <a:xfrm rot="5400000">
            <a:off x="5572130" y="3286125"/>
            <a:ext cx="4143406" cy="2571768"/>
          </a:xfrm>
          <a:prstGeom prst="rect">
            <a:avLst/>
          </a:prstGeom>
          <a:noFill/>
        </p:spPr>
      </p:pic>
      <p:sp>
        <p:nvSpPr>
          <p:cNvPr id="7" name="Rectangle 6"/>
          <p:cNvSpPr/>
          <p:nvPr/>
        </p:nvSpPr>
        <p:spPr>
          <a:xfrm>
            <a:off x="2214547" y="2428868"/>
            <a:ext cx="857256" cy="769441"/>
          </a:xfrm>
          <a:prstGeom prst="rect">
            <a:avLst/>
          </a:prstGeom>
        </p:spPr>
        <p:txBody>
          <a:bodyPr wrap="square">
            <a:spAutoFit/>
          </a:bodyPr>
          <a:lstStyle/>
          <a:p>
            <a:r>
              <a:rPr lang="en-US" sz="4400" b="1" dirty="0" smtClean="0">
                <a:solidFill>
                  <a:schemeClr val="tx2">
                    <a:lumMod val="40000"/>
                    <a:lumOff val="60000"/>
                  </a:schemeClr>
                </a:solidFill>
              </a:rPr>
              <a:t>3</a:t>
            </a:r>
            <a:endParaRPr lang="el-GR" sz="4400" b="1" dirty="0">
              <a:solidFill>
                <a:schemeClr val="tx2">
                  <a:lumMod val="40000"/>
                  <a:lumOff val="60000"/>
                </a:schemeClr>
              </a:solidFill>
            </a:endParaRPr>
          </a:p>
        </p:txBody>
      </p:sp>
      <p:sp>
        <p:nvSpPr>
          <p:cNvPr id="8" name="Rectangle 7"/>
          <p:cNvSpPr/>
          <p:nvPr/>
        </p:nvSpPr>
        <p:spPr>
          <a:xfrm>
            <a:off x="5072066" y="5659030"/>
            <a:ext cx="714380" cy="769441"/>
          </a:xfrm>
          <a:prstGeom prst="rect">
            <a:avLst/>
          </a:prstGeom>
        </p:spPr>
        <p:txBody>
          <a:bodyPr wrap="square">
            <a:spAutoFit/>
          </a:bodyPr>
          <a:lstStyle/>
          <a:p>
            <a:r>
              <a:rPr lang="en-US" sz="4400" b="1" dirty="0" smtClean="0">
                <a:solidFill>
                  <a:schemeClr val="tx2">
                    <a:lumMod val="40000"/>
                    <a:lumOff val="60000"/>
                  </a:schemeClr>
                </a:solidFill>
              </a:rPr>
              <a:t>3</a:t>
            </a:r>
            <a:endParaRPr lang="el-GR" sz="4400" b="1" dirty="0">
              <a:solidFill>
                <a:schemeClr val="tx2">
                  <a:lumMod val="40000"/>
                  <a:lumOff val="60000"/>
                </a:schemeClr>
              </a:solidFill>
            </a:endParaRPr>
          </a:p>
        </p:txBody>
      </p:sp>
      <p:sp>
        <p:nvSpPr>
          <p:cNvPr id="9" name="Rectangle 8"/>
          <p:cNvSpPr/>
          <p:nvPr/>
        </p:nvSpPr>
        <p:spPr>
          <a:xfrm>
            <a:off x="7929586" y="3357562"/>
            <a:ext cx="500066" cy="769441"/>
          </a:xfrm>
          <a:prstGeom prst="rect">
            <a:avLst/>
          </a:prstGeom>
        </p:spPr>
        <p:txBody>
          <a:bodyPr wrap="square">
            <a:spAutoFit/>
          </a:bodyPr>
          <a:lstStyle/>
          <a:p>
            <a:r>
              <a:rPr lang="en-US" sz="4400" b="1" dirty="0" smtClean="0">
                <a:solidFill>
                  <a:srgbClr val="FF0000"/>
                </a:solidFill>
              </a:rPr>
              <a:t>4</a:t>
            </a:r>
            <a:endParaRPr lang="el-GR" sz="4400" b="1" dirty="0">
              <a:solidFill>
                <a:srgbClr val="FF0000"/>
              </a:solidFill>
            </a:endParaRPr>
          </a:p>
        </p:txBody>
      </p:sp>
    </p:spTree>
    <p:extLst>
      <p:ext uri="{BB962C8B-B14F-4D97-AF65-F5344CB8AC3E}">
        <p14:creationId xmlns:p14="http://schemas.microsoft.com/office/powerpoint/2010/main" val="42473622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332656"/>
            <a:ext cx="9144000" cy="810344"/>
          </a:xfrm>
        </p:spPr>
        <p:txBody>
          <a:bodyPr>
            <a:noAutofit/>
          </a:bodyPr>
          <a:lstStyle/>
          <a:p>
            <a:r>
              <a:rPr lang="el-GR" sz="2400" dirty="0" smtClean="0"/>
              <a:t>Πρότυπο  </a:t>
            </a:r>
            <a:r>
              <a:rPr lang="el-GR" sz="2400" b="1" dirty="0" smtClean="0"/>
              <a:t>4</a:t>
            </a:r>
            <a:r>
              <a:rPr lang="el-GR" sz="2400" dirty="0" smtClean="0"/>
              <a:t>  κυψελιδικού προστατικού </a:t>
            </a:r>
            <a:r>
              <a:rPr lang="el-GR" sz="2400" dirty="0" err="1" smtClean="0"/>
              <a:t>αδενοκαρκινώματος</a:t>
            </a:r>
            <a:r>
              <a:rPr lang="el-GR" sz="2400" dirty="0" smtClean="0"/>
              <a:t> </a:t>
            </a:r>
            <a:br>
              <a:rPr lang="el-GR" sz="2400" dirty="0" smtClean="0"/>
            </a:br>
            <a:r>
              <a:rPr lang="el-GR" sz="2400" dirty="0" smtClean="0"/>
              <a:t>με </a:t>
            </a:r>
            <a:r>
              <a:rPr lang="el-GR" sz="2400" dirty="0" err="1" smtClean="0">
                <a:effectLst>
                  <a:outerShdw blurRad="38100" dist="38100" dir="2700000" algn="tl">
                    <a:srgbClr val="000000">
                      <a:alpha val="43137"/>
                    </a:srgbClr>
                  </a:outerShdw>
                </a:effectLst>
              </a:rPr>
              <a:t>σπειραματοειδείς</a:t>
            </a:r>
            <a:r>
              <a:rPr lang="el-GR" sz="2400" dirty="0" smtClean="0">
                <a:effectLst>
                  <a:outerShdw blurRad="38100" dist="38100" dir="2700000" algn="tl">
                    <a:srgbClr val="000000">
                      <a:alpha val="43137"/>
                    </a:srgbClr>
                  </a:outerShdw>
                </a:effectLst>
              </a:rPr>
              <a:t> δομές</a:t>
            </a:r>
            <a:r>
              <a:rPr lang="el-GR" sz="2400" dirty="0" smtClean="0"/>
              <a:t>,  ήτοι </a:t>
            </a:r>
            <a:r>
              <a:rPr lang="el-GR" sz="2400" dirty="0" err="1" smtClean="0"/>
              <a:t>διατεταμένους</a:t>
            </a:r>
            <a:r>
              <a:rPr lang="el-GR" sz="2400" dirty="0" smtClean="0"/>
              <a:t> αδένες με «ηθμοειδείς» σχηματισμούς εντός του αυλού τους, με ένα </a:t>
            </a:r>
            <a:r>
              <a:rPr lang="el-GR" sz="2400" dirty="0" smtClean="0">
                <a:effectLst>
                  <a:outerShdw blurRad="38100" dist="38100" dir="2700000" algn="tl">
                    <a:srgbClr val="000000">
                      <a:alpha val="43137"/>
                    </a:srgbClr>
                  </a:outerShdw>
                </a:effectLst>
              </a:rPr>
              <a:t>σημείο πρόσφυσης</a:t>
            </a:r>
            <a:r>
              <a:rPr lang="el-GR" sz="2400" dirty="0" smtClean="0"/>
              <a:t>, δίκην νεφρικού σωματίου/αγγειώδους σπειράματος (Α-Η). </a:t>
            </a:r>
            <a:endParaRPr lang="el-GR" sz="2400" dirty="0"/>
          </a:p>
        </p:txBody>
      </p:sp>
      <p:pic>
        <p:nvPicPr>
          <p:cNvPr id="2050" name="Picture 2" descr="C:\Users\User\Desktop\18596-PB5-7237-R1.png"/>
          <p:cNvPicPr>
            <a:picLocks noChangeAspect="1" noChangeArrowheads="1"/>
          </p:cNvPicPr>
          <p:nvPr/>
        </p:nvPicPr>
        <p:blipFill>
          <a:blip r:embed="rId2" cstate="print"/>
          <a:srcRect/>
          <a:stretch>
            <a:fillRect/>
          </a:stretch>
        </p:blipFill>
        <p:spPr bwMode="auto">
          <a:xfrm>
            <a:off x="1259632" y="1556792"/>
            <a:ext cx="6838426" cy="5150519"/>
          </a:xfrm>
          <a:prstGeom prst="rect">
            <a:avLst/>
          </a:prstGeom>
          <a:noFill/>
        </p:spPr>
      </p:pic>
      <p:sp>
        <p:nvSpPr>
          <p:cNvPr id="4" name="3 - Ορθογώνιο"/>
          <p:cNvSpPr/>
          <p:nvPr/>
        </p:nvSpPr>
        <p:spPr>
          <a:xfrm rot="10800000" flipV="1">
            <a:off x="6876256" y="6097324"/>
            <a:ext cx="1584176" cy="369332"/>
          </a:xfrm>
          <a:prstGeom prst="rect">
            <a:avLst/>
          </a:prstGeom>
        </p:spPr>
        <p:txBody>
          <a:bodyPr wrap="square">
            <a:spAutoFit/>
          </a:bodyPr>
          <a:lstStyle/>
          <a:p>
            <a:r>
              <a:rPr lang="en-US" dirty="0" smtClean="0"/>
              <a:t>100 µm</a:t>
            </a:r>
            <a:endParaRPr lang="el-GR"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l-GR" sz="2800" dirty="0" smtClean="0"/>
              <a:t>Μεγάλοι ανώμαλοι «ηθμοειδείς» σχηματισμοί με την ιδιαίτερη  μορφή </a:t>
            </a:r>
            <a:r>
              <a:rPr lang="el-GR" sz="2800" dirty="0" err="1" smtClean="0">
                <a:effectLst>
                  <a:outerShdw blurRad="38100" dist="38100" dir="2700000" algn="tl">
                    <a:srgbClr val="000000">
                      <a:alpha val="43137"/>
                    </a:srgbClr>
                  </a:outerShdw>
                </a:effectLst>
              </a:rPr>
              <a:t>σπειραματοειδών</a:t>
            </a:r>
            <a:r>
              <a:rPr lang="el-GR" sz="2800" dirty="0" smtClean="0">
                <a:effectLst>
                  <a:outerShdw blurRad="38100" dist="38100" dir="2700000" algn="tl">
                    <a:srgbClr val="000000">
                      <a:alpha val="43137"/>
                    </a:srgbClr>
                  </a:outerShdw>
                </a:effectLst>
              </a:rPr>
              <a:t> δομών </a:t>
            </a:r>
            <a:r>
              <a:rPr lang="el-GR" sz="2800" dirty="0" smtClean="0"/>
              <a:t>προτύπου 4, </a:t>
            </a:r>
            <a:br>
              <a:rPr lang="el-GR" sz="2800" dirty="0" smtClean="0"/>
            </a:br>
            <a:r>
              <a:rPr lang="el-GR" sz="2800" dirty="0" smtClean="0"/>
              <a:t>εδώ αναμεμιγμένες με μικρούς αδένες προτύπου 3.</a:t>
            </a:r>
            <a:endParaRPr lang="el-GR" sz="2800" dirty="0"/>
          </a:p>
        </p:txBody>
      </p:sp>
      <p:pic>
        <p:nvPicPr>
          <p:cNvPr id="4" name="Content Placeholder 3" descr="p23g4b"/>
          <p:cNvPicPr>
            <a:picLocks noGrp="1" noChangeAspect="1" noChangeArrowheads="1"/>
          </p:cNvPicPr>
          <p:nvPr>
            <p:ph idx="1"/>
          </p:nvPr>
        </p:nvPicPr>
        <p:blipFill>
          <a:blip r:embed="rId2" cstate="print"/>
          <a:srcRect/>
          <a:stretch>
            <a:fillRect/>
          </a:stretch>
        </p:blipFill>
        <p:spPr bwMode="auto">
          <a:xfrm>
            <a:off x="857224" y="1357298"/>
            <a:ext cx="7445651" cy="5286412"/>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23554" name="Ink 2"/>
              <p14:cNvContentPartPr>
                <a14:cpLocks xmlns:a14="http://schemas.microsoft.com/office/drawing/2010/main" noRot="1" noChangeAspect="1" noEditPoints="1" noChangeArrowheads="1" noChangeShapeType="1"/>
              </p14:cNvContentPartPr>
              <p14:nvPr/>
            </p14:nvContentPartPr>
            <p14:xfrm>
              <a:off x="5073650" y="4868863"/>
              <a:ext cx="565150" cy="642937"/>
            </p14:xfrm>
          </p:contentPart>
        </mc:Choice>
        <mc:Fallback xmlns="">
          <p:pic>
            <p:nvPicPr>
              <p:cNvPr id="23554" name="Ink 2"/>
              <p:cNvPicPr>
                <a:picLocks noRot="1" noChangeAspect="1" noEditPoints="1" noChangeArrowheads="1" noChangeShapeType="1"/>
              </p:cNvPicPr>
              <p:nvPr/>
            </p:nvPicPr>
            <p:blipFill>
              <a:blip r:embed="rId4" cstate="print"/>
              <a:stretch>
                <a:fillRect/>
              </a:stretch>
            </p:blipFill>
            <p:spPr>
              <a:xfrm>
                <a:off x="5064291" y="4859503"/>
                <a:ext cx="583868" cy="661656"/>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3555" name="Ink 3"/>
              <p14:cNvContentPartPr>
                <a14:cpLocks xmlns:a14="http://schemas.microsoft.com/office/drawing/2010/main" noRot="1" noChangeAspect="1" noEditPoints="1" noChangeArrowheads="1" noChangeShapeType="1"/>
              </p14:cNvContentPartPr>
              <p14:nvPr/>
            </p14:nvContentPartPr>
            <p14:xfrm>
              <a:off x="2339975" y="5734050"/>
              <a:ext cx="736600" cy="877888"/>
            </p14:xfrm>
          </p:contentPart>
        </mc:Choice>
        <mc:Fallback xmlns="">
          <p:pic>
            <p:nvPicPr>
              <p:cNvPr id="23555" name="Ink 3"/>
              <p:cNvPicPr>
                <a:picLocks noRot="1" noChangeAspect="1" noEditPoints="1" noChangeArrowheads="1" noChangeShapeType="1"/>
              </p:cNvPicPr>
              <p:nvPr/>
            </p:nvPicPr>
            <p:blipFill>
              <a:blip r:embed="rId6" cstate="print"/>
              <a:stretch>
                <a:fillRect/>
              </a:stretch>
            </p:blipFill>
            <p:spPr>
              <a:xfrm>
                <a:off x="2330614" y="5724692"/>
                <a:ext cx="755321" cy="89660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556" name="Ink 4"/>
              <p14:cNvContentPartPr>
                <a14:cpLocks xmlns:a14="http://schemas.microsoft.com/office/drawing/2010/main" noRot="1" noChangeAspect="1" noEditPoints="1" noChangeArrowheads="1" noChangeShapeType="1"/>
              </p14:cNvContentPartPr>
              <p14:nvPr/>
            </p14:nvContentPartPr>
            <p14:xfrm>
              <a:off x="4184650" y="1557338"/>
              <a:ext cx="557213" cy="392112"/>
            </p14:xfrm>
          </p:contentPart>
        </mc:Choice>
        <mc:Fallback xmlns="">
          <p:pic>
            <p:nvPicPr>
              <p:cNvPr id="23556" name="Ink 4"/>
              <p:cNvPicPr>
                <a:picLocks noRot="1" noChangeAspect="1" noEditPoints="1" noChangeArrowheads="1" noChangeShapeType="1"/>
              </p:cNvPicPr>
              <p:nvPr/>
            </p:nvPicPr>
            <p:blipFill>
              <a:blip r:embed="rId8" cstate="print"/>
              <a:stretch>
                <a:fillRect/>
              </a:stretch>
            </p:blipFill>
            <p:spPr>
              <a:xfrm>
                <a:off x="4175291" y="1547985"/>
                <a:ext cx="575931" cy="410818"/>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557" name="Ink 5"/>
              <p14:cNvContentPartPr>
                <a14:cpLocks xmlns:a14="http://schemas.microsoft.com/office/drawing/2010/main" noRot="1" noChangeAspect="1" noEditPoints="1" noChangeArrowheads="1" noChangeShapeType="1"/>
              </p14:cNvContentPartPr>
              <p14:nvPr/>
            </p14:nvContentPartPr>
            <p14:xfrm>
              <a:off x="7641771" y="908720"/>
              <a:ext cx="342900" cy="360363"/>
            </p14:xfrm>
          </p:contentPart>
        </mc:Choice>
        <mc:Fallback xmlns="">
          <p:pic>
            <p:nvPicPr>
              <p:cNvPr id="23557" name="Ink 5"/>
              <p:cNvPicPr>
                <a:picLocks noRot="1" noChangeAspect="1" noEditPoints="1" noChangeArrowheads="1" noChangeShapeType="1"/>
              </p:cNvPicPr>
              <p:nvPr/>
            </p:nvPicPr>
            <p:blipFill>
              <a:blip r:embed="rId10"/>
              <a:stretch>
                <a:fillRect/>
              </a:stretch>
            </p:blipFill>
            <p:spPr>
              <a:xfrm>
                <a:off x="7635294" y="902240"/>
                <a:ext cx="355853" cy="373323"/>
              </a:xfrm>
              <a:prstGeom prst="rect">
                <a:avLst/>
              </a:prstGeom>
            </p:spPr>
          </p:pic>
        </mc:Fallback>
      </mc:AlternateContent>
    </p:spTree>
    <p:extLst>
      <p:ext uri="{BB962C8B-B14F-4D97-AF65-F5344CB8AC3E}">
        <p14:creationId xmlns:p14="http://schemas.microsoft.com/office/powerpoint/2010/main" val="48040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wipe(down)">
                                      <p:cBhvr>
                                        <p:cTn id="7" dur="500"/>
                                        <p:tgtEl>
                                          <p:spTgt spid="23556"/>
                                        </p:tgtEl>
                                      </p:cBhvr>
                                    </p:animEffect>
                                  </p:childTnLst>
                                </p:cTn>
                              </p:par>
                              <p:par>
                                <p:cTn id="8" presetID="22" presetClass="entr" presetSubtype="4" fill="hold" nodeType="withEffect">
                                  <p:stCondLst>
                                    <p:cond delay="0"/>
                                  </p:stCondLst>
                                  <p:childTnLst>
                                    <p:set>
                                      <p:cBhvr>
                                        <p:cTn id="9" dur="1" fill="hold">
                                          <p:stCondLst>
                                            <p:cond delay="0"/>
                                          </p:stCondLst>
                                        </p:cTn>
                                        <p:tgtEl>
                                          <p:spTgt spid="23554"/>
                                        </p:tgtEl>
                                        <p:attrNameLst>
                                          <p:attrName>style.visibility</p:attrName>
                                        </p:attrNameLst>
                                      </p:cBhvr>
                                      <p:to>
                                        <p:strVal val="visible"/>
                                      </p:to>
                                    </p:set>
                                    <p:animEffect transition="in" filter="wipe(down)">
                                      <p:cBhvr>
                                        <p:cTn id="10" dur="500"/>
                                        <p:tgtEl>
                                          <p:spTgt spid="23554"/>
                                        </p:tgtEl>
                                      </p:cBhvr>
                                    </p:animEffect>
                                  </p:childTnLst>
                                </p:cTn>
                              </p:par>
                              <p:par>
                                <p:cTn id="11" presetID="22" presetClass="entr" presetSubtype="4" fill="hold" nodeType="withEffect">
                                  <p:stCondLst>
                                    <p:cond delay="0"/>
                                  </p:stCondLst>
                                  <p:childTnLst>
                                    <p:set>
                                      <p:cBhvr>
                                        <p:cTn id="12" dur="1" fill="hold">
                                          <p:stCondLst>
                                            <p:cond delay="0"/>
                                          </p:stCondLst>
                                        </p:cTn>
                                        <p:tgtEl>
                                          <p:spTgt spid="23555"/>
                                        </p:tgtEl>
                                        <p:attrNameLst>
                                          <p:attrName>style.visibility</p:attrName>
                                        </p:attrNameLst>
                                      </p:cBhvr>
                                      <p:to>
                                        <p:strVal val="visible"/>
                                      </p:to>
                                    </p:set>
                                    <p:animEffect transition="in" filter="wipe(down)">
                                      <p:cBhvr>
                                        <p:cTn id="13" dur="500"/>
                                        <p:tgtEl>
                                          <p:spTgt spid="2355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557"/>
                                        </p:tgtEl>
                                        <p:attrNameLst>
                                          <p:attrName>style.visibility</p:attrName>
                                        </p:attrNameLst>
                                      </p:cBhvr>
                                      <p:to>
                                        <p:strVal val="visible"/>
                                      </p:to>
                                    </p:set>
                                    <p:animEffect transition="in" filter="wipe(down)">
                                      <p:cBhvr>
                                        <p:cTn id="23"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Autofit/>
          </a:bodyPr>
          <a:lstStyle/>
          <a:p>
            <a:r>
              <a:rPr lang="el-GR" sz="2400" dirty="0" smtClean="0"/>
              <a:t>Οι  </a:t>
            </a:r>
            <a:r>
              <a:rPr lang="el-GR" sz="2400" dirty="0" err="1" smtClean="0"/>
              <a:t>σπειραματοειδείς</a:t>
            </a:r>
            <a:r>
              <a:rPr lang="el-GR" sz="2400" dirty="0" smtClean="0"/>
              <a:t> δομές του προτύπου </a:t>
            </a:r>
            <a:r>
              <a:rPr lang="el-GR" sz="2400" b="1" dirty="0" smtClean="0"/>
              <a:t>4</a:t>
            </a:r>
            <a:r>
              <a:rPr lang="el-GR" sz="2400" dirty="0" smtClean="0"/>
              <a:t> σταδιακά εξελίσσονται σε </a:t>
            </a:r>
            <a:r>
              <a:rPr lang="el-GR" sz="2400" b="1" dirty="0" smtClean="0"/>
              <a:t>ηθμοειδείς καρκινικούς αδένες </a:t>
            </a:r>
            <a:r>
              <a:rPr lang="el-GR" sz="2400" dirty="0" smtClean="0"/>
              <a:t>του ίδιου </a:t>
            </a:r>
            <a:r>
              <a:rPr lang="el-GR" sz="2400" dirty="0"/>
              <a:t>προτύπου (βλ. κάτω μέρος της </a:t>
            </a:r>
            <a:r>
              <a:rPr lang="el-GR" sz="2400" dirty="0" smtClean="0"/>
              <a:t>εικόνας)· η ύπαρξη των </a:t>
            </a:r>
            <a:r>
              <a:rPr lang="el-GR" sz="2400" b="1" dirty="0" smtClean="0"/>
              <a:t>τελευταίων </a:t>
            </a:r>
            <a:r>
              <a:rPr lang="el-GR" sz="2400" dirty="0" smtClean="0"/>
              <a:t>-και όχι των </a:t>
            </a:r>
            <a:r>
              <a:rPr lang="el-GR" sz="2400" dirty="0" err="1" smtClean="0"/>
              <a:t>σπειραματοειδών</a:t>
            </a:r>
            <a:r>
              <a:rPr lang="el-GR" sz="2400" dirty="0" smtClean="0"/>
              <a:t> δομών- είναι εκείνη που πρέπει να </a:t>
            </a:r>
            <a:r>
              <a:rPr lang="el-GR" sz="2400" b="1" dirty="0" smtClean="0"/>
              <a:t>αναφέρεται.</a:t>
            </a:r>
            <a:r>
              <a:rPr lang="el-GR" sz="2400" dirty="0" smtClean="0"/>
              <a:t> (Α-Η, Χ100)</a:t>
            </a:r>
            <a:endParaRPr lang="el-GR" sz="2400" dirty="0"/>
          </a:p>
        </p:txBody>
      </p:sp>
      <p:pic>
        <p:nvPicPr>
          <p:cNvPr id="21506" name="Picture 2" descr="https://www.jcdr.net/articles/images/12374/jcdr-12-EC10-g003.jpg"/>
          <p:cNvPicPr>
            <a:picLocks noChangeAspect="1" noChangeArrowheads="1"/>
          </p:cNvPicPr>
          <p:nvPr/>
        </p:nvPicPr>
        <p:blipFill>
          <a:blip r:embed="rId2" cstate="print"/>
          <a:srcRect/>
          <a:stretch>
            <a:fillRect/>
          </a:stretch>
        </p:blipFill>
        <p:spPr bwMode="auto">
          <a:xfrm>
            <a:off x="1259632" y="1412776"/>
            <a:ext cx="7067114" cy="528347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a:bodyPr>
          <a:lstStyle/>
          <a:p>
            <a:r>
              <a:rPr lang="el-GR" sz="2800" dirty="0" smtClean="0"/>
              <a:t>Ο καρκινικός ιστός, στο πλαίσιο του προτύπου </a:t>
            </a:r>
            <a:r>
              <a:rPr lang="el-GR" sz="2800" b="1" dirty="0" smtClean="0"/>
              <a:t>4</a:t>
            </a:r>
            <a:r>
              <a:rPr lang="el-GR" sz="2800" dirty="0" smtClean="0"/>
              <a:t>,  διατάσσεται εδώ σε </a:t>
            </a:r>
            <a:r>
              <a:rPr lang="el-GR" sz="2800" dirty="0" smtClean="0">
                <a:effectLst>
                  <a:outerShdw blurRad="38100" dist="38100" dir="2700000" algn="tl">
                    <a:srgbClr val="000000">
                      <a:alpha val="43137"/>
                    </a:srgbClr>
                  </a:outerShdw>
                </a:effectLst>
              </a:rPr>
              <a:t>καλώς </a:t>
            </a:r>
            <a:r>
              <a:rPr lang="el-GR" sz="2800" dirty="0" err="1" smtClean="0">
                <a:effectLst>
                  <a:outerShdw blurRad="38100" dist="38100" dir="2700000" algn="tl">
                    <a:srgbClr val="000000">
                      <a:alpha val="43137"/>
                    </a:srgbClr>
                  </a:outerShdw>
                </a:effectLst>
              </a:rPr>
              <a:t>αφοριζόμενους</a:t>
            </a:r>
            <a:r>
              <a:rPr lang="el-GR" sz="2800" dirty="0" smtClean="0"/>
              <a:t>, </a:t>
            </a:r>
            <a:br>
              <a:rPr lang="el-GR" sz="2800" dirty="0" smtClean="0"/>
            </a:br>
            <a:r>
              <a:rPr lang="el-GR" sz="2800" dirty="0" smtClean="0">
                <a:effectLst>
                  <a:outerShdw blurRad="38100" dist="38100" dir="2700000" algn="tl">
                    <a:srgbClr val="000000">
                      <a:alpha val="43137"/>
                    </a:srgbClr>
                  </a:outerShdw>
                </a:effectLst>
              </a:rPr>
              <a:t>μικρούς</a:t>
            </a:r>
            <a:r>
              <a:rPr lang="el-GR" sz="2800" dirty="0" smtClean="0"/>
              <a:t> </a:t>
            </a:r>
            <a:r>
              <a:rPr lang="el-GR" sz="2800" b="1" dirty="0" smtClean="0"/>
              <a:t>ηθμοειδείς αδένες-όζους </a:t>
            </a:r>
            <a:r>
              <a:rPr lang="el-GR" sz="2800" dirty="0" smtClean="0"/>
              <a:t>(Α-Η, Χ100)</a:t>
            </a:r>
            <a:r>
              <a:rPr lang="en-US" sz="2800" dirty="0" smtClean="0"/>
              <a:t>.</a:t>
            </a:r>
            <a:r>
              <a:rPr lang="el-GR" sz="2800" dirty="0" smtClean="0"/>
              <a:t> </a:t>
            </a:r>
            <a:endParaRPr lang="el-GR" sz="2800" dirty="0"/>
          </a:p>
        </p:txBody>
      </p:sp>
      <p:pic>
        <p:nvPicPr>
          <p:cNvPr id="1026" name="Picture 2" descr="https://www.jcdr.net/articles/images/12374/jcdr-12-EC10-g001.jpg"/>
          <p:cNvPicPr>
            <a:picLocks noChangeAspect="1" noChangeArrowheads="1"/>
          </p:cNvPicPr>
          <p:nvPr/>
        </p:nvPicPr>
        <p:blipFill>
          <a:blip r:embed="rId2" cstate="print"/>
          <a:srcRect/>
          <a:stretch>
            <a:fillRect/>
          </a:stretch>
        </p:blipFill>
        <p:spPr bwMode="auto">
          <a:xfrm>
            <a:off x="1259632" y="1556792"/>
            <a:ext cx="6767066" cy="5061546"/>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cstate="print"/>
          <a:srcRect/>
          <a:stretch>
            <a:fillRect/>
          </a:stretch>
        </p:blipFill>
        <p:spPr bwMode="auto">
          <a:xfrm>
            <a:off x="1763688" y="260648"/>
            <a:ext cx="5904656" cy="5112568"/>
          </a:xfrm>
          <a:prstGeom prst="rect">
            <a:avLst/>
          </a:prstGeom>
          <a:noFill/>
          <a:ln w="9525">
            <a:noFill/>
            <a:miter lim="800000"/>
            <a:headEnd/>
            <a:tailEnd/>
          </a:ln>
        </p:spPr>
      </p:pic>
      <p:sp>
        <p:nvSpPr>
          <p:cNvPr id="10" name="9 - Θέση κειμένου"/>
          <p:cNvSpPr>
            <a:spLocks noGrp="1"/>
          </p:cNvSpPr>
          <p:nvPr>
            <p:ph type="body" sz="half" idx="2"/>
          </p:nvPr>
        </p:nvSpPr>
        <p:spPr>
          <a:xfrm>
            <a:off x="0" y="5517232"/>
            <a:ext cx="9144000" cy="1340768"/>
          </a:xfrm>
        </p:spPr>
        <p:txBody>
          <a:bodyPr>
            <a:noAutofit/>
          </a:bodyPr>
          <a:lstStyle/>
          <a:p>
            <a:pPr algn="just"/>
            <a:r>
              <a:rPr lang="el-GR" dirty="0" smtClean="0"/>
              <a:t> Α.  Αθροιστικός βαθμός κακοήθειας  3 + 4 = 7 κατά </a:t>
            </a:r>
            <a:r>
              <a:rPr lang="en-US" dirty="0" smtClean="0"/>
              <a:t>Gleason ( </a:t>
            </a:r>
            <a:r>
              <a:rPr lang="el-GR" dirty="0" smtClean="0"/>
              <a:t>ομάδα βαθμού κακοήθειας 2 ) με μεμονωμένο μικρό </a:t>
            </a:r>
            <a:r>
              <a:rPr lang="el-GR" b="1" dirty="0" smtClean="0"/>
              <a:t>ηθμοειδή αδένα  </a:t>
            </a:r>
            <a:r>
              <a:rPr lang="el-GR" dirty="0" smtClean="0"/>
              <a:t>(Α-Η, Χ100)   </a:t>
            </a:r>
            <a:r>
              <a:rPr lang="en-US" dirty="0" smtClean="0"/>
              <a:t>B</a:t>
            </a:r>
            <a:r>
              <a:rPr lang="el-GR" dirty="0" smtClean="0"/>
              <a:t>.  Αθροιστικός βαθμός κακοήθειας  4+3=7 (ομάδα βαθμού κακοήθειας 3)  με μικρού προς μέσου ή και μεγάλου μεγέθους </a:t>
            </a:r>
            <a:r>
              <a:rPr lang="el-GR" b="1" dirty="0" smtClean="0"/>
              <a:t>ηθμοειδείς αδένες </a:t>
            </a:r>
            <a:r>
              <a:rPr lang="el-GR" dirty="0" smtClean="0"/>
              <a:t>προτύπου 4</a:t>
            </a:r>
            <a:r>
              <a:rPr lang="en-US" dirty="0" smtClean="0"/>
              <a:t> </a:t>
            </a:r>
            <a:r>
              <a:rPr lang="el-GR" dirty="0" smtClean="0"/>
              <a:t> (Α-Η,Χ100). </a:t>
            </a:r>
            <a:r>
              <a:rPr lang="en-US" dirty="0" smtClean="0"/>
              <a:t>C</a:t>
            </a:r>
            <a:r>
              <a:rPr lang="el-GR" dirty="0" smtClean="0"/>
              <a:t>. Ευμεγέθης </a:t>
            </a:r>
            <a:r>
              <a:rPr lang="el-GR" b="1" dirty="0" smtClean="0"/>
              <a:t>ηθμοειδής καρκινικός αδένας </a:t>
            </a:r>
            <a:r>
              <a:rPr lang="el-GR" dirty="0" smtClean="0"/>
              <a:t>, </a:t>
            </a:r>
            <a:r>
              <a:rPr lang="el-GR" dirty="0" err="1" smtClean="0"/>
              <a:t>καταλαμβάνων</a:t>
            </a:r>
            <a:r>
              <a:rPr lang="el-GR" dirty="0" smtClean="0"/>
              <a:t> όλο το εύρος του κυλίνδρου</a:t>
            </a:r>
            <a:r>
              <a:rPr lang="en-US" dirty="0" smtClean="0"/>
              <a:t> </a:t>
            </a:r>
            <a:r>
              <a:rPr lang="el-GR" dirty="0" smtClean="0"/>
              <a:t>(Α-Η,Χ100).  </a:t>
            </a:r>
            <a:r>
              <a:rPr lang="en-US" dirty="0" smtClean="0"/>
              <a:t>D</a:t>
            </a:r>
            <a:r>
              <a:rPr lang="el-GR" dirty="0" smtClean="0"/>
              <a:t>. Ευμεγέθεις ανώμαλοι </a:t>
            </a:r>
            <a:r>
              <a:rPr lang="el-GR" b="1" dirty="0" smtClean="0"/>
              <a:t>ηθμοειδείς αδένες </a:t>
            </a:r>
            <a:r>
              <a:rPr lang="el-GR" dirty="0" smtClean="0"/>
              <a:t>(Α-Η,Χ100). </a:t>
            </a:r>
            <a:r>
              <a:rPr lang="en-US" dirty="0" smtClean="0"/>
              <a:t>E</a:t>
            </a:r>
            <a:r>
              <a:rPr lang="el-GR" dirty="0" smtClean="0"/>
              <a:t>.Ποικίλου μεγέθους </a:t>
            </a:r>
            <a:r>
              <a:rPr lang="el-GR" dirty="0" err="1" smtClean="0"/>
              <a:t>σπειραματοειδείς</a:t>
            </a:r>
            <a:r>
              <a:rPr lang="el-GR" dirty="0" smtClean="0"/>
              <a:t> </a:t>
            </a:r>
            <a:r>
              <a:rPr lang="el-GR" dirty="0"/>
              <a:t> </a:t>
            </a:r>
            <a:r>
              <a:rPr lang="el-GR" dirty="0" smtClean="0"/>
              <a:t>δομές  προτύπου 4 (Α-Η, Χ200) </a:t>
            </a:r>
            <a:r>
              <a:rPr lang="en-US" dirty="0" smtClean="0"/>
              <a:t>F.  </a:t>
            </a:r>
            <a:r>
              <a:rPr lang="el-GR" dirty="0" smtClean="0"/>
              <a:t>Ηθμοειδείς σχηματισμοί προτύπου 4 , </a:t>
            </a:r>
            <a:r>
              <a:rPr lang="el-GR" i="1" dirty="0" smtClean="0"/>
              <a:t>κάποιοι </a:t>
            </a:r>
            <a:r>
              <a:rPr lang="el-GR" dirty="0" smtClean="0"/>
              <a:t>των οποίων με </a:t>
            </a:r>
            <a:r>
              <a:rPr lang="el-GR" i="1" dirty="0" smtClean="0"/>
              <a:t>  χαρακτήρες </a:t>
            </a:r>
            <a:r>
              <a:rPr lang="el-GR" i="1" dirty="0" err="1" smtClean="0"/>
              <a:t>σπειραματοειδών</a:t>
            </a:r>
            <a:r>
              <a:rPr lang="el-GR" i="1" dirty="0" smtClean="0"/>
              <a:t> δομών </a:t>
            </a:r>
            <a:r>
              <a:rPr lang="el-GR" dirty="0" smtClean="0"/>
              <a:t>(Α-Η, Χ200) .</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426170"/>
          </a:xfrm>
        </p:spPr>
        <p:txBody>
          <a:bodyPr>
            <a:noAutofit/>
          </a:bodyPr>
          <a:lstStyle/>
          <a:p>
            <a:r>
              <a:rPr lang="el-GR" sz="2400" b="1" dirty="0" smtClean="0"/>
              <a:t>Πρότυπο 4 </a:t>
            </a:r>
            <a:r>
              <a:rPr lang="el-GR" sz="1600" b="1" dirty="0" smtClean="0"/>
              <a:t/>
            </a:r>
            <a:br>
              <a:rPr lang="el-GR" sz="1600" b="1" dirty="0" smtClean="0"/>
            </a:br>
            <a:r>
              <a:rPr lang="el-GR" sz="1600" b="1" dirty="0" smtClean="0"/>
              <a:t> </a:t>
            </a:r>
            <a:r>
              <a:rPr lang="el-GR" sz="1600" dirty="0" smtClean="0"/>
              <a:t>Συγχωνευμένοι μικροαδενικοί σχηματισμοί  σε γραμμικές συστοιχίες, χωρίς παρεμβαλλόμενο στρώμα (αρ.).</a:t>
            </a:r>
            <a:br>
              <a:rPr lang="el-GR" sz="1600" dirty="0" smtClean="0"/>
            </a:br>
            <a:r>
              <a:rPr lang="en-US" sz="1600" dirty="0" smtClean="0"/>
              <a:t>K</a:t>
            </a:r>
            <a:r>
              <a:rPr lang="el-GR" sz="1600" dirty="0" smtClean="0"/>
              <a:t>αρκινικοί αδένες μεγαλύτερου μεγέθους από τους φυσιολογικούς καλοήθεις προστατικούς αδένες , </a:t>
            </a:r>
            <a:br>
              <a:rPr lang="el-GR" sz="1600" dirty="0" smtClean="0"/>
            </a:br>
            <a:r>
              <a:rPr lang="el-GR" sz="1600" dirty="0" smtClean="0"/>
              <a:t>σε </a:t>
            </a:r>
            <a:r>
              <a:rPr lang="el-GR" sz="1600" b="1" dirty="0" smtClean="0"/>
              <a:t>ηθμοειδή</a:t>
            </a:r>
            <a:r>
              <a:rPr lang="el-GR" sz="1600" dirty="0" smtClean="0"/>
              <a:t> ή </a:t>
            </a:r>
            <a:r>
              <a:rPr lang="el-GR" sz="1600" dirty="0" err="1" smtClean="0"/>
              <a:t>κοσκινοειδή</a:t>
            </a:r>
            <a:r>
              <a:rPr lang="el-GR" sz="1600" dirty="0" smtClean="0"/>
              <a:t> διαμόρφωση (</a:t>
            </a:r>
            <a:r>
              <a:rPr lang="el-GR" sz="1600" dirty="0" err="1" smtClean="0"/>
              <a:t>δεξ</a:t>
            </a:r>
            <a:r>
              <a:rPr lang="el-GR" sz="1600" dirty="0" smtClean="0"/>
              <a:t>.) .</a:t>
            </a:r>
            <a:br>
              <a:rPr lang="el-GR" sz="1600" dirty="0" smtClean="0"/>
            </a:br>
            <a:r>
              <a:rPr lang="en-US" sz="1600" b="1" dirty="0" smtClean="0"/>
              <a:t> </a:t>
            </a:r>
            <a:r>
              <a:rPr lang="en-US" sz="1600" dirty="0" smtClean="0"/>
              <a:t/>
            </a:r>
            <a:br>
              <a:rPr lang="en-US" sz="1600" dirty="0" smtClean="0"/>
            </a:br>
            <a:endParaRPr lang="el-GR" sz="1600" dirty="0"/>
          </a:p>
        </p:txBody>
      </p:sp>
      <p:pic>
        <p:nvPicPr>
          <p:cNvPr id="195586" name="Picture 2" descr="C:\Users\KAV-AGRO\Desktop\prostategleasonfig3.jpg"/>
          <p:cNvPicPr>
            <a:picLocks noChangeAspect="1" noChangeArrowheads="1"/>
          </p:cNvPicPr>
          <p:nvPr/>
        </p:nvPicPr>
        <p:blipFill>
          <a:blip r:embed="rId2" cstate="print"/>
          <a:srcRect/>
          <a:stretch>
            <a:fillRect/>
          </a:stretch>
        </p:blipFill>
        <p:spPr bwMode="auto">
          <a:xfrm rot="5400000">
            <a:off x="147" y="2312221"/>
            <a:ext cx="4937601" cy="3714776"/>
          </a:xfrm>
          <a:prstGeom prst="rect">
            <a:avLst/>
          </a:prstGeom>
          <a:noFill/>
        </p:spPr>
      </p:pic>
      <p:pic>
        <p:nvPicPr>
          <p:cNvPr id="195587" name="Picture 3" descr="C:\Users\KAV-AGRO\Desktop\prostategleasonfig4.jpg"/>
          <p:cNvPicPr>
            <a:picLocks noChangeAspect="1" noChangeArrowheads="1"/>
          </p:cNvPicPr>
          <p:nvPr/>
        </p:nvPicPr>
        <p:blipFill>
          <a:blip r:embed="rId3" cstate="print"/>
          <a:srcRect/>
          <a:stretch>
            <a:fillRect/>
          </a:stretch>
        </p:blipFill>
        <p:spPr bwMode="auto">
          <a:xfrm rot="5400000">
            <a:off x="4248296" y="2323944"/>
            <a:ext cx="4933687" cy="3714776"/>
          </a:xfrm>
          <a:prstGeom prst="rect">
            <a:avLst/>
          </a:prstGeom>
          <a:noFill/>
        </p:spPr>
      </p:pic>
    </p:spTree>
    <p:extLst>
      <p:ext uri="{BB962C8B-B14F-4D97-AF65-F5344CB8AC3E}">
        <p14:creationId xmlns:p14="http://schemas.microsoft.com/office/powerpoint/2010/main" val="301836654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604"/>
            <a:ext cx="9144000" cy="785818"/>
          </a:xfrm>
        </p:spPr>
        <p:txBody>
          <a:bodyPr>
            <a:normAutofit fontScale="90000"/>
          </a:bodyPr>
          <a:lstStyle/>
          <a:p>
            <a:r>
              <a:rPr lang="el-GR" sz="2700" i="1" dirty="0" smtClean="0"/>
              <a:t>Ελάχιστο, μικρού μεγέθους </a:t>
            </a:r>
            <a:r>
              <a:rPr lang="el-GR" sz="2700" b="1" dirty="0" smtClean="0"/>
              <a:t>ηθμοειδές </a:t>
            </a:r>
            <a:r>
              <a:rPr lang="el-GR" sz="2700" dirty="0" smtClean="0"/>
              <a:t>συστατικό· παρόλα αυτά </a:t>
            </a:r>
            <a:r>
              <a:rPr lang="en-US" sz="2700" dirty="0" smtClean="0"/>
              <a:t>:</a:t>
            </a:r>
            <a:r>
              <a:rPr lang="el-GR" sz="2700" dirty="0" smtClean="0"/>
              <a:t/>
            </a:r>
            <a:br>
              <a:rPr lang="el-GR" sz="2700" dirty="0" smtClean="0"/>
            </a:br>
            <a:r>
              <a:rPr lang="el-GR" sz="2700" u="sng" dirty="0" smtClean="0">
                <a:effectLst>
                  <a:outerShdw blurRad="38100" dist="38100" dir="2700000" algn="tl">
                    <a:srgbClr val="000000">
                      <a:alpha val="43137"/>
                    </a:srgbClr>
                  </a:outerShdw>
                </a:effectLst>
              </a:rPr>
              <a:t> αθροιστικός βαθμός κακοήθειας  </a:t>
            </a:r>
            <a:r>
              <a:rPr lang="el-GR" sz="2700" b="1" u="sng" dirty="0" smtClean="0">
                <a:effectLst>
                  <a:outerShdw blurRad="38100" dist="38100" dir="2700000" algn="tl">
                    <a:srgbClr val="000000">
                      <a:alpha val="43137"/>
                    </a:srgbClr>
                  </a:outerShdw>
                </a:effectLst>
              </a:rPr>
              <a:t>3</a:t>
            </a:r>
            <a:r>
              <a:rPr lang="el-GR" sz="2700" u="sng" dirty="0" smtClean="0">
                <a:effectLst>
                  <a:outerShdw blurRad="38100" dist="38100" dir="2700000" algn="tl">
                    <a:srgbClr val="000000">
                      <a:alpha val="43137"/>
                    </a:srgbClr>
                  </a:outerShdw>
                </a:effectLst>
              </a:rPr>
              <a:t>+</a:t>
            </a:r>
            <a:r>
              <a:rPr lang="el-GR" sz="2700" b="1" i="1" u="sng" dirty="0" smtClean="0">
                <a:solidFill>
                  <a:srgbClr val="FF0000"/>
                </a:solidFill>
                <a:effectLst>
                  <a:outerShdw blurRad="38100" dist="38100" dir="2700000" algn="tl">
                    <a:srgbClr val="000000">
                      <a:alpha val="43137"/>
                    </a:srgbClr>
                  </a:outerShdw>
                </a:effectLst>
              </a:rPr>
              <a:t>4</a:t>
            </a:r>
            <a:r>
              <a:rPr lang="el-GR" sz="2700" u="sng" dirty="0" smtClean="0">
                <a:effectLst>
                  <a:outerShdw blurRad="38100" dist="38100" dir="2700000" algn="tl">
                    <a:srgbClr val="000000">
                      <a:alpha val="43137"/>
                    </a:srgbClr>
                  </a:outerShdw>
                </a:effectLst>
              </a:rPr>
              <a:t>=7 </a:t>
            </a:r>
            <a:r>
              <a:rPr lang="el-GR" dirty="0" smtClean="0"/>
              <a:t/>
            </a:r>
            <a:br>
              <a:rPr lang="el-GR" dirty="0" smtClean="0"/>
            </a:br>
            <a:endParaRPr lang="el-GR" dirty="0"/>
          </a:p>
        </p:txBody>
      </p:sp>
      <p:pic>
        <p:nvPicPr>
          <p:cNvPr id="4" name="Content Placeholder 3" descr="p08g3e"/>
          <p:cNvPicPr>
            <a:picLocks noGrp="1" noChangeAspect="1" noChangeArrowheads="1"/>
          </p:cNvPicPr>
          <p:nvPr>
            <p:ph idx="1"/>
          </p:nvPr>
        </p:nvPicPr>
        <p:blipFill>
          <a:blip r:embed="rId2" cstate="print"/>
          <a:srcRect/>
          <a:stretch>
            <a:fillRect/>
          </a:stretch>
        </p:blipFill>
        <p:spPr bwMode="auto">
          <a:xfrm>
            <a:off x="571472" y="1285860"/>
            <a:ext cx="8143932" cy="5386629"/>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21506" name="Ink 2"/>
              <p14:cNvContentPartPr>
                <a14:cpLocks xmlns:a14="http://schemas.microsoft.com/office/drawing/2010/main" noRot="1" noChangeAspect="1" noEditPoints="1" noChangeArrowheads="1" noChangeShapeType="1"/>
              </p14:cNvContentPartPr>
              <p14:nvPr/>
            </p14:nvContentPartPr>
            <p14:xfrm>
              <a:off x="3635375" y="3009900"/>
              <a:ext cx="1093788" cy="1106488"/>
            </p14:xfrm>
          </p:contentPart>
        </mc:Choice>
        <mc:Fallback xmlns="">
          <p:pic>
            <p:nvPicPr>
              <p:cNvPr id="21506" name="Ink 2"/>
              <p:cNvPicPr>
                <a:picLocks noRot="1" noChangeAspect="1" noEditPoints="1" noChangeArrowheads="1" noChangeShapeType="1"/>
              </p:cNvPicPr>
              <p:nvPr/>
            </p:nvPicPr>
            <p:blipFill>
              <a:blip r:embed="rId4" cstate="print"/>
              <a:stretch>
                <a:fillRect/>
              </a:stretch>
            </p:blipFill>
            <p:spPr>
              <a:xfrm>
                <a:off x="3626014" y="3000541"/>
                <a:ext cx="1112510" cy="112520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507" name="Ink 3"/>
              <p14:cNvContentPartPr>
                <a14:cpLocks xmlns:a14="http://schemas.microsoft.com/office/drawing/2010/main" noRot="1" noChangeAspect="1" noEditPoints="1" noChangeArrowheads="1" noChangeShapeType="1"/>
              </p14:cNvContentPartPr>
              <p14:nvPr/>
            </p14:nvContentPartPr>
            <p14:xfrm>
              <a:off x="1331913" y="3141663"/>
              <a:ext cx="2743200" cy="2928937"/>
            </p14:xfrm>
          </p:contentPart>
        </mc:Choice>
        <mc:Fallback xmlns="">
          <p:pic>
            <p:nvPicPr>
              <p:cNvPr id="21507" name="Ink 3"/>
              <p:cNvPicPr>
                <a:picLocks noRot="1" noChangeAspect="1" noEditPoints="1" noChangeArrowheads="1" noChangeShapeType="1"/>
              </p:cNvPicPr>
              <p:nvPr/>
            </p:nvPicPr>
            <p:blipFill>
              <a:blip r:embed="rId6" cstate="print"/>
              <a:stretch>
                <a:fillRect/>
              </a:stretch>
            </p:blipFill>
            <p:spPr>
              <a:xfrm>
                <a:off x="1322553" y="3132303"/>
                <a:ext cx="2761920" cy="2947657"/>
              </a:xfrm>
              <a:prstGeom prst="rect">
                <a:avLst/>
              </a:prstGeom>
            </p:spPr>
          </p:pic>
        </mc:Fallback>
      </mc:AlternateContent>
    </p:spTree>
    <p:extLst>
      <p:ext uri="{BB962C8B-B14F-4D97-AF65-F5344CB8AC3E}">
        <p14:creationId xmlns:p14="http://schemas.microsoft.com/office/powerpoint/2010/main" val="262099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wipe(down)">
                                      <p:cBhvr>
                                        <p:cTn id="7" dur="500"/>
                                        <p:tgtEl>
                                          <p:spTgt spid="21506"/>
                                        </p:tgtEl>
                                      </p:cBhvr>
                                    </p:animEffect>
                                  </p:childTnLst>
                                </p:cTn>
                              </p:par>
                              <p:par>
                                <p:cTn id="8" presetID="22" presetClass="entr" presetSubtype="4" fill="hold" nodeType="withEffect">
                                  <p:stCondLst>
                                    <p:cond delay="0"/>
                                  </p:stCondLst>
                                  <p:childTnLst>
                                    <p:set>
                                      <p:cBhvr>
                                        <p:cTn id="9" dur="1" fill="hold">
                                          <p:stCondLst>
                                            <p:cond delay="0"/>
                                          </p:stCondLst>
                                        </p:cTn>
                                        <p:tgtEl>
                                          <p:spTgt spid="21507"/>
                                        </p:tgtEl>
                                        <p:attrNameLst>
                                          <p:attrName>style.visibility</p:attrName>
                                        </p:attrNameLst>
                                      </p:cBhvr>
                                      <p:to>
                                        <p:strVal val="visible"/>
                                      </p:to>
                                    </p:set>
                                    <p:animEffect transition="in" filter="wipe(down)">
                                      <p:cBhvr>
                                        <p:cTn id="10" dur="500"/>
                                        <p:tgtEl>
                                          <p:spTgt spid="2150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33g4g"/>
          <p:cNvPicPr>
            <a:picLocks noGrp="1" noChangeAspect="1" noChangeArrowheads="1"/>
          </p:cNvPicPr>
          <p:nvPr>
            <p:ph idx="1"/>
          </p:nvPr>
        </p:nvPicPr>
        <p:blipFill>
          <a:blip r:embed="rId2" cstate="print"/>
          <a:srcRect/>
          <a:stretch>
            <a:fillRect/>
          </a:stretch>
        </p:blipFill>
        <p:spPr bwMode="auto">
          <a:xfrm>
            <a:off x="1142976" y="785794"/>
            <a:ext cx="6917411" cy="4525963"/>
          </a:xfrm>
          <a:prstGeom prst="rect">
            <a:avLst/>
          </a:prstGeom>
          <a:noFill/>
          <a:ln w="9525">
            <a:noFill/>
            <a:miter lim="800000"/>
            <a:headEnd/>
            <a:tailEnd/>
          </a:ln>
        </p:spPr>
      </p:pic>
      <p:sp>
        <p:nvSpPr>
          <p:cNvPr id="5" name="Title 1"/>
          <p:cNvSpPr>
            <a:spLocks noGrp="1"/>
          </p:cNvSpPr>
          <p:nvPr>
            <p:ph type="title"/>
          </p:nvPr>
        </p:nvSpPr>
        <p:spPr>
          <a:xfrm>
            <a:off x="457200" y="0"/>
            <a:ext cx="8229600" cy="928670"/>
          </a:xfrm>
        </p:spPr>
        <p:txBody>
          <a:bodyPr>
            <a:normAutofit/>
          </a:bodyPr>
          <a:lstStyle/>
          <a:p>
            <a:r>
              <a:rPr lang="el-GR" sz="3200" dirty="0" smtClean="0"/>
              <a:t>Συνωστισμένοι </a:t>
            </a:r>
            <a:r>
              <a:rPr lang="el-GR" sz="3200" b="1" dirty="0" smtClean="0"/>
              <a:t>ηθμοειδείς</a:t>
            </a:r>
            <a:r>
              <a:rPr lang="el-GR" sz="3200" dirty="0" smtClean="0"/>
              <a:t>  αδένες, προτύπου 4</a:t>
            </a:r>
            <a:endParaRPr lang="el-GR" sz="3200" dirty="0"/>
          </a:p>
        </p:txBody>
      </p:sp>
      <p:sp>
        <p:nvSpPr>
          <p:cNvPr id="6" name="1 - Τίτλος"/>
          <p:cNvSpPr txBox="1">
            <a:spLocks/>
          </p:cNvSpPr>
          <p:nvPr/>
        </p:nvSpPr>
        <p:spPr>
          <a:xfrm>
            <a:off x="0" y="5357826"/>
            <a:ext cx="9144000" cy="1500174"/>
          </a:xfrm>
          <a:prstGeom prst="rect">
            <a:avLst/>
          </a:prstGeom>
        </p:spPr>
        <p:txBody>
          <a:bodyPr vert="horz" lIns="91440" tIns="45720" rIns="91440" bIns="45720" rtlCol="0" anchor="ct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4400" noProof="0" dirty="0">
                <a:latin typeface="+mj-lt"/>
                <a:ea typeface="+mj-ea"/>
                <a:cs typeface="+mj-cs"/>
              </a:rPr>
              <a:t>Ο</a:t>
            </a:r>
            <a:r>
              <a:rPr kumimoji="0" lang="el-GR" sz="4400" b="0" i="0" u="none" strike="noStrike" kern="1200" cap="none" spc="0" normalizeH="0" baseline="0" noProof="0" dirty="0" smtClean="0">
                <a:ln>
                  <a:noFill/>
                </a:ln>
                <a:effectLst/>
                <a:uLnTx/>
                <a:uFillTx/>
                <a:latin typeface="+mj-lt"/>
                <a:ea typeface="+mj-ea"/>
                <a:cs typeface="+mj-cs"/>
              </a:rPr>
              <a:t>ι </a:t>
            </a:r>
            <a:r>
              <a:rPr kumimoji="0" lang="el-GR" sz="4400" b="1" i="0" u="none" strike="noStrike" kern="1200" cap="none" spc="0" normalizeH="0" baseline="0" noProof="0" dirty="0" smtClean="0">
                <a:ln>
                  <a:noFill/>
                </a:ln>
                <a:effectLst/>
                <a:uLnTx/>
                <a:uFillTx/>
                <a:latin typeface="+mj-lt"/>
                <a:ea typeface="+mj-ea"/>
                <a:cs typeface="+mj-cs"/>
              </a:rPr>
              <a:t>ηθμοειδείς </a:t>
            </a:r>
            <a:r>
              <a:rPr lang="el-GR" sz="4400" b="1" dirty="0" smtClean="0">
                <a:latin typeface="+mj-lt"/>
                <a:ea typeface="+mj-ea"/>
                <a:cs typeface="+mj-cs"/>
              </a:rPr>
              <a:t>αδένες</a:t>
            </a:r>
            <a:r>
              <a:rPr kumimoji="0" lang="el-GR" sz="4400" b="0" i="0" u="none" strike="noStrike" kern="1200" cap="none" spc="0" normalizeH="0" baseline="0" noProof="0" dirty="0" smtClean="0">
                <a:ln>
                  <a:noFill/>
                </a:ln>
                <a:effectLst/>
                <a:uLnTx/>
                <a:uFillTx/>
                <a:latin typeface="+mj-lt"/>
                <a:ea typeface="+mj-ea"/>
                <a:cs typeface="+mj-cs"/>
              </a:rPr>
              <a:t>, ασχέτως του μικρού ή μεγάλου μεγέθους τους, της ομαλής ή διηθητικής παρυφής τους και του μικρού ή μεγάλου βαθμού συνωστισμού τους, εντάσσονται στο πρότυπο </a:t>
            </a:r>
            <a:r>
              <a:rPr kumimoji="0" lang="el-GR" sz="4400" b="1" i="0" u="none" strike="noStrike" kern="1200" cap="none" spc="0" normalizeH="0" baseline="0" noProof="0" dirty="0" smtClean="0">
                <a:ln>
                  <a:noFill/>
                </a:ln>
                <a:effectLst/>
                <a:uLnTx/>
                <a:uFillTx/>
                <a:latin typeface="+mj-lt"/>
                <a:ea typeface="+mj-ea"/>
                <a:cs typeface="+mj-cs"/>
              </a:rPr>
              <a:t>4 και η ύπαρξή τους αναφέρεται ιδιαιτέρως </a:t>
            </a:r>
            <a:r>
              <a:rPr kumimoji="0" lang="el-GR" sz="4400" u="none" strike="noStrike" kern="1200" cap="none" spc="0" normalizeH="0" baseline="0" noProof="0" dirty="0" smtClean="0">
                <a:ln>
                  <a:noFill/>
                </a:ln>
                <a:effectLst/>
                <a:uLnTx/>
                <a:uFillTx/>
                <a:latin typeface="+mj-lt"/>
                <a:ea typeface="+mj-ea"/>
                <a:cs typeface="+mj-cs"/>
              </a:rPr>
              <a:t>(</a:t>
            </a:r>
            <a:r>
              <a:rPr kumimoji="0" lang="el-GR" sz="4400" i="1" u="none" strike="noStrike" kern="1200" cap="none" spc="0" normalizeH="0" baseline="0" noProof="0" dirty="0" smtClean="0">
                <a:ln>
                  <a:noFill/>
                </a:ln>
                <a:effectLst/>
                <a:uLnTx/>
                <a:uFillTx/>
                <a:latin typeface="+mj-lt"/>
                <a:ea typeface="+mj-ea"/>
                <a:cs typeface="+mj-cs"/>
              </a:rPr>
              <a:t>πλην εκείνων των εντασσομένων σε </a:t>
            </a:r>
            <a:r>
              <a:rPr kumimoji="0" lang="el-GR" sz="4400" i="1" u="none" strike="noStrike" kern="1200" cap="none" spc="0" normalizeH="0" baseline="0" noProof="0" dirty="0" err="1" smtClean="0">
                <a:ln>
                  <a:noFill/>
                </a:ln>
                <a:effectLst/>
                <a:uLnTx/>
                <a:uFillTx/>
                <a:latin typeface="+mj-lt"/>
                <a:ea typeface="+mj-ea"/>
                <a:cs typeface="+mj-cs"/>
              </a:rPr>
              <a:t>σπειραματοειδείς</a:t>
            </a:r>
            <a:r>
              <a:rPr kumimoji="0" lang="el-GR" sz="4400" i="1" u="none" strike="noStrike" kern="1200" cap="none" spc="0" normalizeH="0" baseline="0" noProof="0" dirty="0" smtClean="0">
                <a:ln>
                  <a:noFill/>
                </a:ln>
                <a:effectLst/>
                <a:uLnTx/>
                <a:uFillTx/>
                <a:latin typeface="+mj-lt"/>
                <a:ea typeface="+mj-ea"/>
                <a:cs typeface="+mj-cs"/>
              </a:rPr>
              <a:t> δομές)</a:t>
            </a:r>
            <a:r>
              <a:rPr lang="el-GR" sz="4400" b="1" dirty="0" smtClean="0">
                <a:latin typeface="+mj-lt"/>
                <a:ea typeface="+mj-ea"/>
                <a:cs typeface="+mj-cs"/>
              </a:rPr>
              <a:t>.</a:t>
            </a:r>
            <a:endParaRPr kumimoji="0" lang="el-GR" sz="4400" b="0"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230943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67544" y="-99392"/>
            <a:ext cx="8229600" cy="504056"/>
          </a:xfrm>
        </p:spPr>
        <p:txBody>
          <a:bodyPr>
            <a:noAutofit/>
          </a:bodyPr>
          <a:lstStyle/>
          <a:p>
            <a:r>
              <a:rPr lang="el-GR" sz="2400" dirty="0" smtClean="0">
                <a:effectLst>
                  <a:outerShdw blurRad="38100" dist="38100" dir="2700000" algn="tl">
                    <a:srgbClr val="000000">
                      <a:alpha val="43137"/>
                    </a:srgbClr>
                  </a:outerShdw>
                </a:effectLst>
              </a:rPr>
              <a:t>ΔΕΙΓΜΑΤΑ ΒΙΟΨΙΑΣ  </a:t>
            </a:r>
            <a:r>
              <a:rPr lang="el-GR" sz="2400" spc="300" dirty="0" smtClean="0">
                <a:effectLst>
                  <a:outerShdw blurRad="38100" dist="38100" dir="2700000" algn="tl">
                    <a:srgbClr val="000000">
                      <a:alpha val="43137"/>
                    </a:srgbClr>
                  </a:outerShdw>
                </a:effectLst>
              </a:rPr>
              <a:t>ΔΙΑ ΒΕΛΟΝΗΣ</a:t>
            </a:r>
            <a:endParaRPr lang="el-GR" sz="2400" spc="300" dirty="0">
              <a:effectLst>
                <a:outerShdw blurRad="38100" dist="38100" dir="2700000" algn="tl">
                  <a:srgbClr val="000000">
                    <a:alpha val="43137"/>
                  </a:srgbClr>
                </a:outerShdw>
              </a:effectLst>
            </a:endParaRPr>
          </a:p>
        </p:txBody>
      </p:sp>
      <p:sp>
        <p:nvSpPr>
          <p:cNvPr id="3" name="Θέση περιεχομένου 2"/>
          <p:cNvSpPr>
            <a:spLocks noGrp="1"/>
          </p:cNvSpPr>
          <p:nvPr>
            <p:ph idx="1"/>
          </p:nvPr>
        </p:nvSpPr>
        <p:spPr>
          <a:xfrm>
            <a:off x="0" y="332656"/>
            <a:ext cx="9144000" cy="7200800"/>
          </a:xfrm>
        </p:spPr>
        <p:txBody>
          <a:bodyPr>
            <a:normAutofit fontScale="70000" lnSpcReduction="20000"/>
          </a:bodyPr>
          <a:lstStyle/>
          <a:p>
            <a:pPr algn="just"/>
            <a:r>
              <a:rPr lang="el-GR" sz="2900" dirty="0" smtClean="0"/>
              <a:t>Η </a:t>
            </a:r>
            <a:r>
              <a:rPr lang="el-GR" sz="2900" b="1" dirty="0" smtClean="0"/>
              <a:t>συστηματική</a:t>
            </a:r>
            <a:r>
              <a:rPr lang="el-GR" sz="2900" dirty="0" smtClean="0"/>
              <a:t> δειγματοληψία οφείλει να περιλαμβάνει </a:t>
            </a:r>
            <a:r>
              <a:rPr lang="el-GR" sz="2900" b="1" u="sng" spc="300" dirty="0" smtClean="0"/>
              <a:t>ακέραιους</a:t>
            </a:r>
            <a:r>
              <a:rPr lang="el-GR" sz="2900" u="sng" dirty="0" smtClean="0"/>
              <a:t> κυλίνδρους</a:t>
            </a:r>
            <a:r>
              <a:rPr lang="el-GR" sz="2900" dirty="0" smtClean="0"/>
              <a:t> από </a:t>
            </a:r>
            <a:r>
              <a:rPr lang="el-GR" sz="2900" dirty="0" smtClean="0">
                <a:effectLst>
                  <a:outerShdw blurRad="38100" dist="38100" dir="2700000" algn="tl">
                    <a:srgbClr val="000000">
                      <a:alpha val="43137"/>
                    </a:srgbClr>
                  </a:outerShdw>
                </a:effectLst>
              </a:rPr>
              <a:t>διαφορετικές</a:t>
            </a:r>
            <a:r>
              <a:rPr lang="el-GR" sz="2900" dirty="0" smtClean="0"/>
              <a:t>, ανατομικά καθοριζόμενες </a:t>
            </a:r>
            <a:r>
              <a:rPr lang="el-GR" sz="2900" u="sng" dirty="0" smtClean="0">
                <a:effectLst>
                  <a:outerShdw blurRad="38100" dist="38100" dir="2700000" algn="tl">
                    <a:srgbClr val="000000">
                      <a:alpha val="43137"/>
                    </a:srgbClr>
                  </a:outerShdw>
                </a:effectLst>
              </a:rPr>
              <a:t>περιοχές λήψης</a:t>
            </a:r>
            <a:r>
              <a:rPr lang="el-GR" sz="2900" dirty="0" smtClean="0"/>
              <a:t> (λ.χ. αριστερός – δεξιός λοβός) σε ξεχωριστούς </a:t>
            </a:r>
            <a:r>
              <a:rPr lang="el-GR" sz="2900" dirty="0" err="1" smtClean="0"/>
              <a:t>περιέκτες</a:t>
            </a:r>
            <a:r>
              <a:rPr lang="el-GR" sz="2900" dirty="0" smtClean="0"/>
              <a:t>/φιαλίδια για κάθε περιοχή. </a:t>
            </a:r>
            <a:r>
              <a:rPr lang="el-GR" sz="2900" dirty="0"/>
              <a:t>Γ</a:t>
            </a:r>
            <a:r>
              <a:rPr lang="el-GR" sz="2900" dirty="0" smtClean="0"/>
              <a:t>ια </a:t>
            </a:r>
            <a:r>
              <a:rPr lang="el-GR" sz="2900" u="sng" dirty="0" smtClean="0">
                <a:effectLst>
                  <a:outerShdw blurRad="38100" dist="38100" dir="2700000" algn="tl">
                    <a:srgbClr val="000000">
                      <a:alpha val="43137"/>
                    </a:srgbClr>
                  </a:outerShdw>
                </a:effectLst>
              </a:rPr>
              <a:t>κάθε περιοχή λήψης / </a:t>
            </a:r>
            <a:r>
              <a:rPr lang="el-GR" sz="2900" u="sng" dirty="0" err="1" smtClean="0">
                <a:effectLst>
                  <a:outerShdw blurRad="38100" dist="38100" dir="2700000" algn="tl">
                    <a:srgbClr val="000000">
                      <a:alpha val="43137"/>
                    </a:srgbClr>
                  </a:outerShdw>
                </a:effectLst>
              </a:rPr>
              <a:t>περιέκτη</a:t>
            </a:r>
            <a:r>
              <a:rPr lang="el-GR" sz="2900" u="sng" dirty="0" smtClean="0">
                <a:effectLst>
                  <a:outerShdw blurRad="38100" dist="38100" dir="2700000" algn="tl">
                    <a:srgbClr val="000000">
                      <a:alpha val="43137"/>
                    </a:srgbClr>
                  </a:outerShdw>
                </a:effectLst>
              </a:rPr>
              <a:t>,</a:t>
            </a:r>
            <a:r>
              <a:rPr lang="el-GR" sz="2900" dirty="0" smtClean="0"/>
              <a:t> συστήνεται να εξάγεται και να αναφέρεται </a:t>
            </a:r>
            <a:r>
              <a:rPr lang="el-GR" sz="2900" dirty="0" smtClean="0">
                <a:effectLst>
                  <a:outerShdw blurRad="38100" dist="38100" dir="2700000" algn="tl">
                    <a:srgbClr val="000000">
                      <a:alpha val="43137"/>
                    </a:srgbClr>
                  </a:outerShdw>
                </a:effectLst>
              </a:rPr>
              <a:t>ξεχωριστά</a:t>
            </a:r>
            <a:r>
              <a:rPr lang="en-US" sz="2900" dirty="0" smtClean="0">
                <a:effectLst>
                  <a:outerShdw blurRad="38100" dist="38100" dir="2700000" algn="tl">
                    <a:srgbClr val="000000">
                      <a:alpha val="43137"/>
                    </a:srgbClr>
                  </a:outerShdw>
                </a:effectLst>
              </a:rPr>
              <a:t>,</a:t>
            </a:r>
            <a:r>
              <a:rPr lang="el-GR" sz="2900" dirty="0" smtClean="0"/>
              <a:t> ο εκάστοτε </a:t>
            </a:r>
            <a:r>
              <a:rPr lang="el-GR" sz="2900" dirty="0" smtClean="0">
                <a:effectLst>
                  <a:outerShdw blurRad="38100" dist="38100" dir="2700000" algn="tl">
                    <a:srgbClr val="000000">
                      <a:alpha val="43137"/>
                    </a:srgbClr>
                  </a:outerShdw>
                </a:effectLst>
              </a:rPr>
              <a:t>αθροιστικός βαθμός κακοήθειας κατά </a:t>
            </a:r>
            <a:r>
              <a:rPr lang="en-US" sz="2900" dirty="0" smtClean="0">
                <a:effectLst>
                  <a:outerShdw blurRad="38100" dist="38100" dir="2700000" algn="tl">
                    <a:srgbClr val="000000">
                      <a:alpha val="43137"/>
                    </a:srgbClr>
                  </a:outerShdw>
                </a:effectLst>
              </a:rPr>
              <a:t>Gleason</a:t>
            </a:r>
            <a:r>
              <a:rPr lang="el-GR" sz="2900" dirty="0" smtClean="0">
                <a:effectLst>
                  <a:outerShdw blurRad="38100" dist="38100" dir="2700000" algn="tl">
                    <a:srgbClr val="000000">
                      <a:alpha val="43137"/>
                    </a:srgbClr>
                  </a:outerShdw>
                </a:effectLst>
              </a:rPr>
              <a:t> για κάθε ακέραιο κύλινδρο</a:t>
            </a:r>
            <a:r>
              <a:rPr lang="en-US" sz="2900" dirty="0" smtClean="0">
                <a:effectLst>
                  <a:outerShdw blurRad="38100" dist="38100" dir="2700000" algn="tl">
                    <a:srgbClr val="000000">
                      <a:alpha val="43137"/>
                    </a:srgbClr>
                  </a:outerShdw>
                </a:effectLst>
              </a:rPr>
              <a:t> </a:t>
            </a:r>
            <a:r>
              <a:rPr lang="el-GR" sz="2900" dirty="0" smtClean="0"/>
              <a:t>και, παράλληλα, να αναφέρεται η </a:t>
            </a:r>
            <a:r>
              <a:rPr lang="el-GR" sz="2900" dirty="0" smtClean="0">
                <a:effectLst>
                  <a:outerShdw blurRad="38100" dist="38100" dir="2700000" algn="tl">
                    <a:srgbClr val="000000">
                      <a:alpha val="43137"/>
                    </a:srgbClr>
                  </a:outerShdw>
                </a:effectLst>
              </a:rPr>
              <a:t>ποσοστιαία έκταση του καρκινικού ιστού </a:t>
            </a:r>
            <a:r>
              <a:rPr lang="el-GR" sz="2900" dirty="0" smtClean="0"/>
              <a:t>επί της συνολικής έκτασης </a:t>
            </a:r>
            <a:r>
              <a:rPr lang="el-GR" sz="2900" u="sng" dirty="0" smtClean="0"/>
              <a:t>κάθε ακέραιου κυλίνδρου</a:t>
            </a:r>
            <a:r>
              <a:rPr lang="el-GR" sz="2900" dirty="0" smtClean="0"/>
              <a:t> και το </a:t>
            </a:r>
            <a:r>
              <a:rPr lang="el-GR" sz="2900" dirty="0" smtClean="0">
                <a:effectLst>
                  <a:outerShdw blurRad="38100" dist="38100" dir="2700000" algn="tl">
                    <a:srgbClr val="000000">
                      <a:alpha val="43137"/>
                    </a:srgbClr>
                  </a:outerShdw>
                </a:effectLst>
              </a:rPr>
              <a:t>μήκος σε χιλ. </a:t>
            </a:r>
            <a:r>
              <a:rPr lang="el-GR" sz="2900" dirty="0" smtClean="0"/>
              <a:t>που αναπτύσσεται ο καρκινικός ιστός (με προαιρετική </a:t>
            </a:r>
            <a:r>
              <a:rPr lang="el-GR" sz="2900" dirty="0" err="1" smtClean="0"/>
              <a:t>συναναφορά</a:t>
            </a:r>
            <a:r>
              <a:rPr lang="el-GR" sz="2900" dirty="0" smtClean="0"/>
              <a:t> ενός </a:t>
            </a:r>
            <a:r>
              <a:rPr lang="el-GR" sz="2900" dirty="0" smtClean="0">
                <a:effectLst>
                  <a:outerShdw blurRad="38100" dist="38100" dir="2700000" algn="tl">
                    <a:srgbClr val="000000">
                      <a:alpha val="43137"/>
                    </a:srgbClr>
                  </a:outerShdw>
                </a:effectLst>
              </a:rPr>
              <a:t>καθολικού</a:t>
            </a:r>
            <a:r>
              <a:rPr lang="el-GR" sz="2900" dirty="0" smtClean="0"/>
              <a:t> αθροιστικού βαθμού κακοήθειας για τον ασθενή). Ο </a:t>
            </a:r>
            <a:r>
              <a:rPr lang="el-GR" sz="2900" b="1" dirty="0" smtClean="0">
                <a:effectLst>
                  <a:outerShdw blurRad="38100" dist="38100" dir="2700000" algn="tl">
                    <a:srgbClr val="000000">
                      <a:alpha val="43137"/>
                    </a:srgbClr>
                  </a:outerShdw>
                </a:effectLst>
              </a:rPr>
              <a:t>υψηλότερος</a:t>
            </a:r>
            <a:r>
              <a:rPr lang="el-GR" sz="2900" dirty="0" smtClean="0">
                <a:effectLst>
                  <a:outerShdw blurRad="38100" dist="38100" dir="2700000" algn="tl">
                    <a:srgbClr val="000000">
                      <a:alpha val="43137"/>
                    </a:srgbClr>
                  </a:outerShdw>
                </a:effectLst>
              </a:rPr>
              <a:t> εξ όλων των αναφερομένων αθροιστικών βαθμών κακοήθειας κατά </a:t>
            </a:r>
            <a:r>
              <a:rPr lang="en-US" sz="2900" dirty="0" smtClean="0">
                <a:effectLst>
                  <a:outerShdw blurRad="38100" dist="38100" dir="2700000" algn="tl">
                    <a:srgbClr val="000000">
                      <a:alpha val="43137"/>
                    </a:srgbClr>
                  </a:outerShdw>
                </a:effectLst>
              </a:rPr>
              <a:t>Gleason</a:t>
            </a:r>
            <a:r>
              <a:rPr lang="el-GR" sz="2900" dirty="0" smtClean="0">
                <a:effectLst>
                  <a:outerShdw blurRad="38100" dist="38100" dir="2700000" algn="tl">
                    <a:srgbClr val="000000">
                      <a:alpha val="43137"/>
                    </a:srgbClr>
                  </a:outerShdw>
                </a:effectLst>
              </a:rPr>
              <a:t> </a:t>
            </a:r>
            <a:r>
              <a:rPr lang="el-GR" sz="2900" dirty="0" smtClean="0"/>
              <a:t>θα </a:t>
            </a:r>
            <a:r>
              <a:rPr lang="el-GR" sz="2900" b="1" dirty="0" smtClean="0"/>
              <a:t>ληφθεί </a:t>
            </a:r>
            <a:r>
              <a:rPr lang="el-GR" sz="2900" b="1" dirty="0" err="1" smtClean="0"/>
              <a:t>υπόψιν</a:t>
            </a:r>
            <a:r>
              <a:rPr lang="el-GR" sz="2900" dirty="0" smtClean="0"/>
              <a:t> από τον ουρολόγο για την αντιμετώπιση του καρκινοπαθούς.</a:t>
            </a:r>
            <a:r>
              <a:rPr lang="el-GR" sz="2900" dirty="0"/>
              <a:t> Σε </a:t>
            </a:r>
            <a:r>
              <a:rPr lang="el-GR" sz="2900" spc="300" dirty="0" smtClean="0">
                <a:effectLst>
                  <a:outerShdw blurRad="38100" dist="38100" dir="2700000" algn="tl">
                    <a:srgbClr val="000000">
                      <a:alpha val="43137"/>
                    </a:srgbClr>
                  </a:outerShdw>
                </a:effectLst>
              </a:rPr>
              <a:t>κατακερματισμένους</a:t>
            </a:r>
            <a:r>
              <a:rPr lang="el-GR" sz="2900" dirty="0" smtClean="0"/>
              <a:t> </a:t>
            </a:r>
            <a:r>
              <a:rPr lang="el-GR" sz="2900" dirty="0"/>
              <a:t>θετικούς </a:t>
            </a:r>
            <a:r>
              <a:rPr lang="el-GR" sz="2900" dirty="0" smtClean="0"/>
              <a:t>κυλίνδρους, αναφέρεται </a:t>
            </a:r>
            <a:r>
              <a:rPr lang="el-GR" sz="2900" dirty="0" smtClean="0">
                <a:effectLst>
                  <a:outerShdw blurRad="38100" dist="38100" dir="2700000" algn="tl">
                    <a:srgbClr val="000000">
                      <a:alpha val="43137"/>
                    </a:srgbClr>
                  </a:outerShdw>
                </a:effectLst>
              </a:rPr>
              <a:t>καθολικός αθροιστικός βαθμός  </a:t>
            </a:r>
            <a:r>
              <a:rPr lang="el-GR" sz="2900" dirty="0"/>
              <a:t>κατά </a:t>
            </a:r>
            <a:r>
              <a:rPr lang="en-US" sz="2900" dirty="0"/>
              <a:t>Gleason</a:t>
            </a:r>
            <a:r>
              <a:rPr lang="el-GR" sz="2900" dirty="0" smtClean="0"/>
              <a:t>.</a:t>
            </a:r>
          </a:p>
          <a:p>
            <a:pPr algn="just"/>
            <a:r>
              <a:rPr lang="el-GR" sz="2900" dirty="0"/>
              <a:t>Σε </a:t>
            </a:r>
            <a:r>
              <a:rPr lang="el-GR" sz="2900" b="1" dirty="0" err="1">
                <a:effectLst>
                  <a:outerShdw blurRad="38100" dist="38100" dir="2700000" algn="tl">
                    <a:srgbClr val="000000">
                      <a:alpha val="43137"/>
                    </a:srgbClr>
                  </a:outerShdw>
                </a:effectLst>
              </a:rPr>
              <a:t>στοχευμένη</a:t>
            </a:r>
            <a:r>
              <a:rPr lang="el-GR" sz="2900" b="1" dirty="0">
                <a:effectLst>
                  <a:outerShdw blurRad="38100" dist="38100" dir="2700000" algn="tl">
                    <a:srgbClr val="000000">
                      <a:alpha val="43137"/>
                    </a:srgbClr>
                  </a:outerShdw>
                </a:effectLst>
              </a:rPr>
              <a:t> λήψη </a:t>
            </a:r>
            <a:r>
              <a:rPr lang="el-GR" sz="2900" b="1" dirty="0"/>
              <a:t>βιοψιών μέσω </a:t>
            </a:r>
            <a:r>
              <a:rPr lang="en-US" sz="2900" b="1" dirty="0"/>
              <a:t>MRI</a:t>
            </a:r>
            <a:r>
              <a:rPr lang="el-GR" sz="2900" dirty="0"/>
              <a:t>, αναφέρεται  </a:t>
            </a:r>
            <a:r>
              <a:rPr lang="el-GR" sz="2900" spc="600" dirty="0" smtClean="0">
                <a:effectLst>
                  <a:outerShdw blurRad="38100" dist="38100" dir="2700000" algn="tl">
                    <a:srgbClr val="000000">
                      <a:alpha val="43137"/>
                    </a:srgbClr>
                  </a:outerShdw>
                </a:effectLst>
              </a:rPr>
              <a:t>ένας</a:t>
            </a:r>
            <a:r>
              <a:rPr lang="el-GR" sz="2900" dirty="0" smtClean="0"/>
              <a:t> αθροιστικός </a:t>
            </a:r>
            <a:r>
              <a:rPr lang="el-GR" sz="2900" dirty="0"/>
              <a:t>βαθμός κακοήθειας κατά </a:t>
            </a:r>
            <a:r>
              <a:rPr lang="en-US" sz="2900" dirty="0"/>
              <a:t>Gleason </a:t>
            </a:r>
            <a:r>
              <a:rPr lang="el-GR" sz="2900" dirty="0">
                <a:effectLst>
                  <a:outerShdw blurRad="38100" dist="38100" dir="2700000" algn="tl">
                    <a:srgbClr val="000000">
                      <a:alpha val="43137"/>
                    </a:srgbClr>
                  </a:outerShdw>
                </a:effectLst>
              </a:rPr>
              <a:t>για το σύνολο των κυλίνδρων</a:t>
            </a:r>
            <a:r>
              <a:rPr lang="el-GR" sz="2900" dirty="0"/>
              <a:t> από τον </a:t>
            </a:r>
            <a:r>
              <a:rPr lang="el-GR" sz="2900" b="1" spc="300" dirty="0" smtClean="0">
                <a:effectLst>
                  <a:outerShdw blurRad="38100" dist="38100" dir="2700000" algn="tl">
                    <a:srgbClr val="000000">
                      <a:alpha val="43137"/>
                    </a:srgbClr>
                  </a:outerShdw>
                </a:effectLst>
              </a:rPr>
              <a:t>ίδιο</a:t>
            </a:r>
            <a:r>
              <a:rPr lang="el-GR" sz="2900" dirty="0" smtClean="0">
                <a:effectLst>
                  <a:outerShdw blurRad="38100" dist="38100" dir="2700000" algn="tl">
                    <a:srgbClr val="000000">
                      <a:alpha val="43137"/>
                    </a:srgbClr>
                  </a:outerShdw>
                </a:effectLst>
              </a:rPr>
              <a:t> </a:t>
            </a:r>
            <a:r>
              <a:rPr lang="el-GR" sz="2900" dirty="0">
                <a:effectLst>
                  <a:outerShdw blurRad="38100" dist="38100" dir="2700000" algn="tl">
                    <a:srgbClr val="000000">
                      <a:alpha val="43137"/>
                    </a:srgbClr>
                  </a:outerShdw>
                </a:effectLst>
              </a:rPr>
              <a:t>στόχο. </a:t>
            </a:r>
            <a:r>
              <a:rPr lang="el-GR" sz="2900" dirty="0" smtClean="0"/>
              <a:t>Η εν λόγω μορφή βιοψίας ανιχνεύει, σε σχέση με τη συστηματική, υψηλότερα ποσοστά προτύπου 4 και ο βαθμός κακοήθειας δεν ανεβαίνει μετά από τη μελέτη της ριζικής </a:t>
            </a:r>
            <a:r>
              <a:rPr lang="el-GR" sz="2900" dirty="0" err="1" smtClean="0"/>
              <a:t>προστατεκτομής</a:t>
            </a:r>
            <a:r>
              <a:rPr lang="el-GR" sz="2900" dirty="0" smtClean="0"/>
              <a:t>. Εφόσον η </a:t>
            </a:r>
            <a:r>
              <a:rPr lang="el-GR" sz="2900" dirty="0" err="1" smtClean="0"/>
              <a:t>στοχευμένη</a:t>
            </a:r>
            <a:r>
              <a:rPr lang="el-GR" sz="2900" dirty="0" smtClean="0"/>
              <a:t> βιοψία στον ένα λοβό, συνδυάζεται με συστηματική βιοψία άλλων τμημάτων του ίδιου ή τμημάτων του άλλου λοβού, τότε γι’ αυτά τα τεμάχια ισχύουν τα προαναφερθέντα για τη συστηματική βιοψία και, εφόσον από τα δύο είδη δειγματοληψίας προκύπτουν διαφορετικοί αθροιστικοί βαθμοί, εξάγεται ένας καθολικός αθροιστικός βαθμός κακοήθειας για τον ασθενή .</a:t>
            </a:r>
          </a:p>
          <a:p>
            <a:pPr algn="just"/>
            <a:r>
              <a:rPr lang="el-GR" sz="1700" dirty="0" smtClean="0"/>
              <a:t>Οι </a:t>
            </a:r>
            <a:r>
              <a:rPr lang="el-GR" sz="1700" i="1" dirty="0" smtClean="0"/>
              <a:t>αδένες </a:t>
            </a:r>
            <a:r>
              <a:rPr lang="el-GR" sz="1700" dirty="0" smtClean="0"/>
              <a:t>των πιθανώς </a:t>
            </a:r>
            <a:r>
              <a:rPr lang="el-GR" sz="1700" dirty="0" err="1" smtClean="0"/>
              <a:t>ανευρισκόμενων</a:t>
            </a:r>
            <a:r>
              <a:rPr lang="el-GR" sz="1700" dirty="0" smtClean="0"/>
              <a:t> </a:t>
            </a:r>
            <a:r>
              <a:rPr lang="el-GR" sz="1700" i="1" dirty="0" err="1" smtClean="0"/>
              <a:t>περινευρικών</a:t>
            </a:r>
            <a:r>
              <a:rPr lang="el-GR" sz="1700" i="1" dirty="0" smtClean="0"/>
              <a:t> διηθήσεων εν γένει αγνοούνται</a:t>
            </a:r>
            <a:r>
              <a:rPr lang="el-GR" sz="1700" dirty="0" smtClean="0"/>
              <a:t> για τον καθορισμό του προτύπου κατά </a:t>
            </a:r>
            <a:r>
              <a:rPr lang="en-US" sz="1700" dirty="0" smtClean="0"/>
              <a:t>Gleason, </a:t>
            </a:r>
            <a:r>
              <a:rPr lang="el-GR" sz="1700" dirty="0" smtClean="0"/>
              <a:t>καθώς η παραμόρφωσή τους συχνά καθιστά τους καρκινικούς αδένες του προτύπου 3 παρόμοιους με εκείνους του προτύπου 4.</a:t>
            </a:r>
          </a:p>
          <a:p>
            <a:pPr algn="just"/>
            <a:r>
              <a:rPr lang="el-GR" sz="1700" dirty="0" smtClean="0"/>
              <a:t>Σε απεικονιστικά ύποπτες αλλοιώσεις (</a:t>
            </a:r>
            <a:r>
              <a:rPr lang="en-US" sz="1700" dirty="0" smtClean="0"/>
              <a:t>PI-RADS 4 &amp; 5)</a:t>
            </a:r>
            <a:r>
              <a:rPr lang="el-GR" sz="1700" dirty="0" smtClean="0"/>
              <a:t> οι οποίες, </a:t>
            </a:r>
            <a:r>
              <a:rPr lang="el-GR" sz="1700" dirty="0" err="1" smtClean="0"/>
              <a:t>ιστολογικώς</a:t>
            </a:r>
            <a:r>
              <a:rPr lang="el-GR" sz="1700" dirty="0" smtClean="0"/>
              <a:t>, αποβαίνουν αρνητικές για κακοήθεια, πρέπει να αναφέρονται στην έκθεση οι όποιες καλοήθεις  μεταβολές (χρόνια φλεγμονή, οξεία φλεγμονή, ατροφία), έτσι ώστε να βελτιώνεται η διαγνωστική απεικονιστική εμπειρία.</a:t>
            </a:r>
          </a:p>
          <a:p>
            <a:pPr algn="just"/>
            <a:endParaRPr lang="el-GR" sz="1700" dirty="0" smtClean="0"/>
          </a:p>
          <a:p>
            <a:pPr algn="just"/>
            <a:endParaRPr lang="el-GR" dirty="0"/>
          </a:p>
        </p:txBody>
      </p:sp>
    </p:spTree>
    <p:extLst>
      <p:ext uri="{BB962C8B-B14F-4D97-AF65-F5344CB8AC3E}">
        <p14:creationId xmlns:p14="http://schemas.microsoft.com/office/powerpoint/2010/main" val="211244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2852"/>
            <a:ext cx="9144000" cy="1274786"/>
          </a:xfrm>
        </p:spPr>
        <p:txBody>
          <a:bodyPr>
            <a:normAutofit/>
          </a:bodyPr>
          <a:lstStyle/>
          <a:p>
            <a:r>
              <a:rPr lang="el-GR" sz="3200" dirty="0" smtClean="0"/>
              <a:t>Διάσπαρτοι </a:t>
            </a:r>
            <a:r>
              <a:rPr lang="el-GR" sz="3200" b="1" dirty="0" smtClean="0"/>
              <a:t>ηθμοειδείς</a:t>
            </a:r>
            <a:r>
              <a:rPr lang="el-GR" sz="3200" dirty="0" smtClean="0"/>
              <a:t> καρκινικοί αδένες προτύπου 4 και </a:t>
            </a:r>
            <a:r>
              <a:rPr lang="el-GR" sz="3200" dirty="0" err="1" smtClean="0"/>
              <a:t>μικροαδενικοί</a:t>
            </a:r>
            <a:r>
              <a:rPr lang="el-GR" sz="3200" dirty="0" smtClean="0"/>
              <a:t> σχηματισμοί προτύπου 3.</a:t>
            </a:r>
            <a:endParaRPr lang="el-GR" sz="3200" dirty="0"/>
          </a:p>
        </p:txBody>
      </p:sp>
      <p:pic>
        <p:nvPicPr>
          <p:cNvPr id="4" name="Content Placeholder 3" descr="p11g3f"/>
          <p:cNvPicPr>
            <a:picLocks noGrp="1" noChangeAspect="1" noChangeArrowheads="1"/>
          </p:cNvPicPr>
          <p:nvPr>
            <p:ph idx="1"/>
          </p:nvPr>
        </p:nvPicPr>
        <p:blipFill>
          <a:blip r:embed="rId2" cstate="print"/>
          <a:srcRect/>
          <a:stretch>
            <a:fillRect/>
          </a:stretch>
        </p:blipFill>
        <p:spPr bwMode="auto">
          <a:xfrm>
            <a:off x="857224" y="1500174"/>
            <a:ext cx="7572428" cy="5127616"/>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3">
            <p14:nvContentPartPr>
              <p14:cNvPr id="26625" name="Ink 1"/>
              <p14:cNvContentPartPr>
                <a14:cpLocks xmlns:a14="http://schemas.microsoft.com/office/drawing/2010/main" noRot="1" noChangeAspect="1" noEditPoints="1" noChangeArrowheads="1" noChangeShapeType="1"/>
              </p14:cNvContentPartPr>
              <p14:nvPr/>
            </p14:nvContentPartPr>
            <p14:xfrm>
              <a:off x="693738" y="820738"/>
              <a:ext cx="265112" cy="436563"/>
            </p14:xfrm>
          </p:contentPart>
        </mc:Choice>
        <mc:Fallback xmlns="">
          <p:pic>
            <p:nvPicPr>
              <p:cNvPr id="26625" name="Ink 1"/>
              <p:cNvPicPr>
                <a:picLocks noRot="1" noChangeAspect="1" noEditPoints="1" noChangeArrowheads="1" noChangeShapeType="1"/>
              </p:cNvPicPr>
              <p:nvPr/>
            </p:nvPicPr>
            <p:blipFill>
              <a:blip r:embed="rId4"/>
              <a:stretch>
                <a:fillRect/>
              </a:stretch>
            </p:blipFill>
            <p:spPr>
              <a:xfrm>
                <a:off x="684385" y="811381"/>
                <a:ext cx="283817" cy="455278"/>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6626" name="Ink 2"/>
              <p14:cNvContentPartPr>
                <a14:cpLocks xmlns:a14="http://schemas.microsoft.com/office/drawing/2010/main" noRot="1" noChangeAspect="1" noEditPoints="1" noChangeArrowheads="1" noChangeShapeType="1"/>
              </p14:cNvContentPartPr>
              <p14:nvPr/>
            </p14:nvContentPartPr>
            <p14:xfrm>
              <a:off x="295467088" y="279625425"/>
              <a:ext cx="0" cy="0"/>
            </p14:xfrm>
          </p:contentPart>
        </mc:Choice>
        <mc:Fallback xmlns="">
          <p:pic>
            <p:nvPicPr>
              <p:cNvPr id="26626" name="Ink 2"/>
              <p:cNvPicPr>
                <a:picLocks noRot="1" noChangeAspect="1" noEditPoints="1" noChangeArrowheads="1" noChangeShapeType="1"/>
              </p:cNvPicPr>
              <p:nvPr/>
            </p:nvPicPr>
            <p:blipFill>
              <a:blip r:embed="rId6"/>
              <a:stretch>
                <a:fillRect/>
              </a:stretch>
            </p:blipFill>
            <p:spPr>
              <a:xfrm>
                <a:off x="295467088" y="279625425"/>
                <a:ext cx="0" cy="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627" name="Ink 3"/>
              <p14:cNvContentPartPr>
                <a14:cpLocks xmlns:a14="http://schemas.microsoft.com/office/drawing/2010/main" noRot="1" noChangeAspect="1" noEditPoints="1" noChangeArrowheads="1" noChangeShapeType="1"/>
              </p14:cNvContentPartPr>
              <p14:nvPr/>
            </p14:nvContentPartPr>
            <p14:xfrm>
              <a:off x="3492500" y="3860800"/>
              <a:ext cx="900113" cy="735013"/>
            </p14:xfrm>
          </p:contentPart>
        </mc:Choice>
        <mc:Fallback xmlns="">
          <p:pic>
            <p:nvPicPr>
              <p:cNvPr id="26627" name="Ink 3"/>
              <p:cNvPicPr>
                <a:picLocks noRot="1" noChangeAspect="1" noEditPoints="1" noChangeArrowheads="1" noChangeShapeType="1"/>
              </p:cNvPicPr>
              <p:nvPr/>
            </p:nvPicPr>
            <p:blipFill>
              <a:blip r:embed="rId8" cstate="print"/>
              <a:stretch>
                <a:fillRect/>
              </a:stretch>
            </p:blipFill>
            <p:spPr>
              <a:xfrm>
                <a:off x="3486019" y="3854321"/>
                <a:ext cx="913075" cy="747971"/>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6628" name="Ink 4"/>
              <p14:cNvContentPartPr>
                <a14:cpLocks xmlns:a14="http://schemas.microsoft.com/office/drawing/2010/main" noRot="1" noChangeAspect="1" noEditPoints="1" noChangeArrowheads="1" noChangeShapeType="1"/>
              </p14:cNvContentPartPr>
              <p14:nvPr/>
            </p14:nvContentPartPr>
            <p14:xfrm>
              <a:off x="5508625" y="5876925"/>
              <a:ext cx="630238" cy="393700"/>
            </p14:xfrm>
          </p:contentPart>
        </mc:Choice>
        <mc:Fallback xmlns="">
          <p:pic>
            <p:nvPicPr>
              <p:cNvPr id="26628" name="Ink 4"/>
              <p:cNvPicPr>
                <a:picLocks noRot="1" noChangeAspect="1" noEditPoints="1" noChangeArrowheads="1" noChangeShapeType="1"/>
              </p:cNvPicPr>
              <p:nvPr/>
            </p:nvPicPr>
            <p:blipFill>
              <a:blip r:embed="rId10" cstate="print"/>
              <a:stretch>
                <a:fillRect/>
              </a:stretch>
            </p:blipFill>
            <p:spPr>
              <a:xfrm>
                <a:off x="5502146" y="5870447"/>
                <a:ext cx="643195" cy="406655"/>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629" name="Ink 5"/>
              <p14:cNvContentPartPr>
                <a14:cpLocks xmlns:a14="http://schemas.microsoft.com/office/drawing/2010/main" noRot="1" noChangeAspect="1" noEditPoints="1" noChangeArrowheads="1" noChangeShapeType="1"/>
              </p14:cNvContentPartPr>
              <p14:nvPr/>
            </p14:nvContentPartPr>
            <p14:xfrm>
              <a:off x="930275" y="3179763"/>
              <a:ext cx="1965325" cy="3157537"/>
            </p14:xfrm>
          </p:contentPart>
        </mc:Choice>
        <mc:Fallback xmlns="">
          <p:pic>
            <p:nvPicPr>
              <p:cNvPr id="26629" name="Ink 5"/>
              <p:cNvPicPr>
                <a:picLocks noRot="1" noChangeAspect="1" noEditPoints="1" noChangeArrowheads="1" noChangeShapeType="1"/>
              </p:cNvPicPr>
              <p:nvPr/>
            </p:nvPicPr>
            <p:blipFill>
              <a:blip r:embed="rId12" cstate="print"/>
              <a:stretch>
                <a:fillRect/>
              </a:stretch>
            </p:blipFill>
            <p:spPr>
              <a:xfrm>
                <a:off x="920915" y="3170403"/>
                <a:ext cx="1984046" cy="3176257"/>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26630" name="Ink 6"/>
              <p14:cNvContentPartPr>
                <a14:cpLocks xmlns:a14="http://schemas.microsoft.com/office/drawing/2010/main" noRot="1" noChangeAspect="1" noEditPoints="1" noChangeArrowheads="1" noChangeShapeType="1"/>
              </p14:cNvContentPartPr>
              <p14:nvPr/>
            </p14:nvContentPartPr>
            <p14:xfrm>
              <a:off x="3238500" y="4619625"/>
              <a:ext cx="1906588" cy="1793875"/>
            </p14:xfrm>
          </p:contentPart>
        </mc:Choice>
        <mc:Fallback xmlns="">
          <p:pic>
            <p:nvPicPr>
              <p:cNvPr id="26630" name="Ink 6"/>
              <p:cNvPicPr>
                <a:picLocks noRot="1" noChangeAspect="1" noEditPoints="1" noChangeArrowheads="1" noChangeShapeType="1"/>
              </p:cNvPicPr>
              <p:nvPr/>
            </p:nvPicPr>
            <p:blipFill>
              <a:blip r:embed="rId14" cstate="print"/>
              <a:stretch>
                <a:fillRect/>
              </a:stretch>
            </p:blipFill>
            <p:spPr>
              <a:xfrm>
                <a:off x="3229140" y="4610263"/>
                <a:ext cx="1925308" cy="1812599"/>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6631" name="Ink 7"/>
              <p14:cNvContentPartPr>
                <a14:cpLocks xmlns:a14="http://schemas.microsoft.com/office/drawing/2010/main" noRot="1" noChangeAspect="1" noEditPoints="1" noChangeArrowheads="1" noChangeShapeType="1"/>
              </p14:cNvContentPartPr>
              <p14:nvPr/>
            </p14:nvContentPartPr>
            <p14:xfrm>
              <a:off x="4071938" y="3900488"/>
              <a:ext cx="1943100" cy="1279525"/>
            </p14:xfrm>
          </p:contentPart>
        </mc:Choice>
        <mc:Fallback xmlns="">
          <p:pic>
            <p:nvPicPr>
              <p:cNvPr id="26631" name="Ink 7"/>
              <p:cNvPicPr>
                <a:picLocks noRot="1" noChangeAspect="1" noEditPoints="1" noChangeArrowheads="1" noChangeShapeType="1"/>
              </p:cNvPicPr>
              <p:nvPr/>
            </p:nvPicPr>
            <p:blipFill>
              <a:blip r:embed="rId16" cstate="print"/>
              <a:stretch>
                <a:fillRect/>
              </a:stretch>
            </p:blipFill>
            <p:spPr>
              <a:xfrm>
                <a:off x="4062579" y="3891130"/>
                <a:ext cx="1961818" cy="1298241"/>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6632" name="Ink 8"/>
              <p14:cNvContentPartPr>
                <a14:cpLocks xmlns:a14="http://schemas.microsoft.com/office/drawing/2010/main" noRot="1" noChangeAspect="1" noEditPoints="1" noChangeArrowheads="1" noChangeShapeType="1"/>
              </p14:cNvContentPartPr>
              <p14:nvPr/>
            </p14:nvContentPartPr>
            <p14:xfrm>
              <a:off x="5754688" y="4764088"/>
              <a:ext cx="1258887" cy="1387475"/>
            </p14:xfrm>
          </p:contentPart>
        </mc:Choice>
        <mc:Fallback xmlns="">
          <p:pic>
            <p:nvPicPr>
              <p:cNvPr id="26632" name="Ink 8"/>
              <p:cNvPicPr>
                <a:picLocks noRot="1" noChangeAspect="1" noEditPoints="1" noChangeArrowheads="1" noChangeShapeType="1"/>
              </p:cNvPicPr>
              <p:nvPr/>
            </p:nvPicPr>
            <p:blipFill>
              <a:blip r:embed="rId18" cstate="print"/>
              <a:stretch>
                <a:fillRect/>
              </a:stretch>
            </p:blipFill>
            <p:spPr>
              <a:xfrm>
                <a:off x="5745328" y="4754728"/>
                <a:ext cx="1277607" cy="1406195"/>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26633" name="Ink 9"/>
              <p14:cNvContentPartPr>
                <a14:cpLocks xmlns:a14="http://schemas.microsoft.com/office/drawing/2010/main" noRot="1" noChangeAspect="1" noEditPoints="1" noChangeArrowheads="1" noChangeShapeType="1"/>
              </p14:cNvContentPartPr>
              <p14:nvPr/>
            </p14:nvContentPartPr>
            <p14:xfrm>
              <a:off x="8022431" y="835025"/>
              <a:ext cx="300037" cy="407987"/>
            </p14:xfrm>
          </p:contentPart>
        </mc:Choice>
        <mc:Fallback xmlns="">
          <p:pic>
            <p:nvPicPr>
              <p:cNvPr id="26633" name="Ink 9"/>
              <p:cNvPicPr>
                <a:picLocks noRot="1" noChangeAspect="1" noEditPoints="1" noChangeArrowheads="1" noChangeShapeType="1"/>
              </p:cNvPicPr>
              <p:nvPr/>
            </p:nvPicPr>
            <p:blipFill>
              <a:blip r:embed="rId20"/>
              <a:stretch>
                <a:fillRect/>
              </a:stretch>
            </p:blipFill>
            <p:spPr>
              <a:xfrm>
                <a:off x="8015948" y="828543"/>
                <a:ext cx="313004" cy="420950"/>
              </a:xfrm>
              <a:prstGeom prst="rect">
                <a:avLst/>
              </a:prstGeom>
            </p:spPr>
          </p:pic>
        </mc:Fallback>
      </mc:AlternateContent>
    </p:spTree>
    <p:extLst>
      <p:ext uri="{BB962C8B-B14F-4D97-AF65-F5344CB8AC3E}">
        <p14:creationId xmlns:p14="http://schemas.microsoft.com/office/powerpoint/2010/main" val="276393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wipe(down)">
                                      <p:cBhvr>
                                        <p:cTn id="7" dur="500"/>
                                        <p:tgtEl>
                                          <p:spTgt spid="26629"/>
                                        </p:tgtEl>
                                      </p:cBhvr>
                                    </p:animEffect>
                                  </p:childTnLst>
                                </p:cTn>
                              </p:par>
                              <p:par>
                                <p:cTn id="8" presetID="22" presetClass="entr" presetSubtype="4" fill="hold" nodeType="withEffect">
                                  <p:stCondLst>
                                    <p:cond delay="0"/>
                                  </p:stCondLst>
                                  <p:childTnLst>
                                    <p:set>
                                      <p:cBhvr>
                                        <p:cTn id="9" dur="1" fill="hold">
                                          <p:stCondLst>
                                            <p:cond delay="0"/>
                                          </p:stCondLst>
                                        </p:cTn>
                                        <p:tgtEl>
                                          <p:spTgt spid="26630"/>
                                        </p:tgtEl>
                                        <p:attrNameLst>
                                          <p:attrName>style.visibility</p:attrName>
                                        </p:attrNameLst>
                                      </p:cBhvr>
                                      <p:to>
                                        <p:strVal val="visible"/>
                                      </p:to>
                                    </p:set>
                                    <p:animEffect transition="in" filter="wipe(down)">
                                      <p:cBhvr>
                                        <p:cTn id="10" dur="500"/>
                                        <p:tgtEl>
                                          <p:spTgt spid="26630"/>
                                        </p:tgtEl>
                                      </p:cBhvr>
                                    </p:animEffect>
                                  </p:childTnLst>
                                </p:cTn>
                              </p:par>
                              <p:par>
                                <p:cTn id="11" presetID="22" presetClass="entr" presetSubtype="4" fill="hold" nodeType="withEffect">
                                  <p:stCondLst>
                                    <p:cond delay="0"/>
                                  </p:stCondLst>
                                  <p:childTnLst>
                                    <p:set>
                                      <p:cBhvr>
                                        <p:cTn id="12" dur="1" fill="hold">
                                          <p:stCondLst>
                                            <p:cond delay="0"/>
                                          </p:stCondLst>
                                        </p:cTn>
                                        <p:tgtEl>
                                          <p:spTgt spid="26631"/>
                                        </p:tgtEl>
                                        <p:attrNameLst>
                                          <p:attrName>style.visibility</p:attrName>
                                        </p:attrNameLst>
                                      </p:cBhvr>
                                      <p:to>
                                        <p:strVal val="visible"/>
                                      </p:to>
                                    </p:set>
                                    <p:animEffect transition="in" filter="wipe(down)">
                                      <p:cBhvr>
                                        <p:cTn id="13" dur="500"/>
                                        <p:tgtEl>
                                          <p:spTgt spid="26631"/>
                                        </p:tgtEl>
                                      </p:cBhvr>
                                    </p:animEffect>
                                  </p:childTnLst>
                                </p:cTn>
                              </p:par>
                              <p:par>
                                <p:cTn id="14" presetID="22" presetClass="entr" presetSubtype="4" fill="hold" nodeType="withEffect">
                                  <p:stCondLst>
                                    <p:cond delay="0"/>
                                  </p:stCondLst>
                                  <p:childTnLst>
                                    <p:set>
                                      <p:cBhvr>
                                        <p:cTn id="15" dur="1" fill="hold">
                                          <p:stCondLst>
                                            <p:cond delay="0"/>
                                          </p:stCondLst>
                                        </p:cTn>
                                        <p:tgtEl>
                                          <p:spTgt spid="26632"/>
                                        </p:tgtEl>
                                        <p:attrNameLst>
                                          <p:attrName>style.visibility</p:attrName>
                                        </p:attrNameLst>
                                      </p:cBhvr>
                                      <p:to>
                                        <p:strVal val="visible"/>
                                      </p:to>
                                    </p:set>
                                    <p:animEffect transition="in" filter="wipe(down)">
                                      <p:cBhvr>
                                        <p:cTn id="16" dur="500"/>
                                        <p:tgtEl>
                                          <p:spTgt spid="26632"/>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26627"/>
                                        </p:tgtEl>
                                        <p:attrNameLst>
                                          <p:attrName>style.visibility</p:attrName>
                                        </p:attrNameLst>
                                      </p:cBhvr>
                                      <p:to>
                                        <p:strVal val="visible"/>
                                      </p:to>
                                    </p:set>
                                    <p:animEffect transition="in" filter="box(in)">
                                      <p:cBhvr>
                                        <p:cTn id="21" dur="500"/>
                                        <p:tgtEl>
                                          <p:spTgt spid="26627"/>
                                        </p:tgtEl>
                                      </p:cBhvr>
                                    </p:animEffect>
                                  </p:childTnLst>
                                </p:cTn>
                              </p:par>
                              <p:par>
                                <p:cTn id="22" presetID="4" presetClass="entr" presetSubtype="16" fill="hold" nodeType="withEffect">
                                  <p:stCondLst>
                                    <p:cond delay="0"/>
                                  </p:stCondLst>
                                  <p:childTnLst>
                                    <p:set>
                                      <p:cBhvr>
                                        <p:cTn id="23" dur="1" fill="hold">
                                          <p:stCondLst>
                                            <p:cond delay="0"/>
                                          </p:stCondLst>
                                        </p:cTn>
                                        <p:tgtEl>
                                          <p:spTgt spid="26628"/>
                                        </p:tgtEl>
                                        <p:attrNameLst>
                                          <p:attrName>style.visibility</p:attrName>
                                        </p:attrNameLst>
                                      </p:cBhvr>
                                      <p:to>
                                        <p:strVal val="visible"/>
                                      </p:to>
                                    </p:set>
                                    <p:animEffect transition="in" filter="box(in)">
                                      <p:cBhvr>
                                        <p:cTn id="24" dur="500"/>
                                        <p:tgtEl>
                                          <p:spTgt spid="26628"/>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ox(in)">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214438" y="0"/>
            <a:ext cx="11572876" cy="1071563"/>
          </a:xfrm>
        </p:spPr>
        <p:txBody>
          <a:bodyPr rtlCol="0">
            <a:noAutofit/>
          </a:bodyPr>
          <a:lstStyle/>
          <a:p>
            <a:pPr>
              <a:defRPr/>
            </a:pPr>
            <a:r>
              <a:rPr lang="el-GR" sz="2400" b="1" u="sng" spc="600" dirty="0" smtClean="0">
                <a:effectLst>
                  <a:outerShdw blurRad="38100" dist="38100" dir="2700000" algn="tl">
                    <a:srgbClr val="000000">
                      <a:alpha val="43137"/>
                    </a:srgbClr>
                  </a:outerShdw>
                </a:effectLst>
              </a:rPr>
              <a:t>Ηθμοειδές</a:t>
            </a:r>
            <a:r>
              <a:rPr lang="el-GR" sz="2400" b="1" dirty="0" smtClean="0"/>
              <a:t>, </a:t>
            </a:r>
            <a:r>
              <a:rPr lang="el-GR" sz="2400" dirty="0" smtClean="0"/>
              <a:t>(</a:t>
            </a:r>
            <a:r>
              <a:rPr lang="el-GR" sz="2400" dirty="0" smtClean="0">
                <a:effectLst>
                  <a:outerShdw blurRad="38100" dist="38100" dir="2700000" algn="tl">
                    <a:srgbClr val="000000">
                      <a:alpha val="43137"/>
                    </a:srgbClr>
                  </a:outerShdw>
                </a:effectLst>
              </a:rPr>
              <a:t>συμβατικό) κυψελιδικό</a:t>
            </a:r>
            <a:r>
              <a:rPr lang="el-GR" sz="2400" dirty="0" smtClean="0"/>
              <a:t> αδενοκαρκίνωμα </a:t>
            </a:r>
            <a:r>
              <a:rPr lang="el-GR" sz="2400" b="1" dirty="0" smtClean="0"/>
              <a:t/>
            </a:r>
            <a:br>
              <a:rPr lang="el-GR" sz="2400" b="1" dirty="0" smtClean="0"/>
            </a:br>
            <a:r>
              <a:rPr lang="el-GR" sz="2400" dirty="0"/>
              <a:t>με </a:t>
            </a:r>
            <a:r>
              <a:rPr lang="el-GR" sz="2400" dirty="0" err="1"/>
              <a:t>περινευρική</a:t>
            </a:r>
            <a:r>
              <a:rPr lang="el-GR" sz="2400" dirty="0"/>
              <a:t> </a:t>
            </a:r>
            <a:r>
              <a:rPr lang="el-GR" sz="2400" dirty="0" smtClean="0"/>
              <a:t>διήθηση, </a:t>
            </a:r>
            <a:r>
              <a:rPr lang="el-GR" sz="2400" b="1" dirty="0" err="1" smtClean="0"/>
              <a:t>αδιαμφισβήτητου,εν</a:t>
            </a:r>
            <a:r>
              <a:rPr lang="el-GR" sz="2400" b="1" dirty="0" smtClean="0"/>
              <a:t> προκειμένω, προτύπου 4, </a:t>
            </a:r>
            <a:br>
              <a:rPr lang="el-GR" sz="2400" b="1" dirty="0" smtClean="0"/>
            </a:br>
            <a:r>
              <a:rPr lang="el-GR" sz="2400" dirty="0" smtClean="0"/>
              <a:t>σε υλικό διά βελόνης βιοψίας.</a:t>
            </a:r>
            <a:endParaRPr lang="el-GR" sz="2400" dirty="0"/>
          </a:p>
        </p:txBody>
      </p:sp>
      <p:pic>
        <p:nvPicPr>
          <p:cNvPr id="29699" name="Picture 2" descr="D:\figures\640x480\100\158.jpg"/>
          <p:cNvPicPr>
            <a:picLocks noChangeAspect="1" noChangeArrowheads="1"/>
          </p:cNvPicPr>
          <p:nvPr/>
        </p:nvPicPr>
        <p:blipFill>
          <a:blip r:embed="rId2" cstate="print"/>
          <a:srcRect/>
          <a:stretch>
            <a:fillRect/>
          </a:stretch>
        </p:blipFill>
        <p:spPr bwMode="auto">
          <a:xfrm>
            <a:off x="1000125" y="1214438"/>
            <a:ext cx="7286625" cy="5465762"/>
          </a:xfrm>
          <a:prstGeom prst="rect">
            <a:avLst/>
          </a:prstGeom>
          <a:noFill/>
          <a:ln w="9525">
            <a:noFill/>
            <a:miter lim="800000"/>
            <a:headEnd/>
            <a:tailEnd/>
          </a:ln>
        </p:spPr>
      </p:pic>
      <p:sp>
        <p:nvSpPr>
          <p:cNvPr id="4" name="Quad Arrow Callout 3"/>
          <p:cNvSpPr/>
          <p:nvPr/>
        </p:nvSpPr>
        <p:spPr>
          <a:xfrm>
            <a:off x="2411760" y="3284984"/>
            <a:ext cx="343495" cy="288032"/>
          </a:xfrm>
          <a:prstGeom prst="quadArrowCallout">
            <a:avLst>
              <a:gd name="adj1" fmla="val 37030"/>
              <a:gd name="adj2" fmla="val 18515"/>
              <a:gd name="adj3" fmla="val 18515"/>
              <a:gd name="adj4" fmla="val 4812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1301006"/>
          </a:xfrm>
        </p:spPr>
        <p:txBody>
          <a:bodyPr>
            <a:noAutofit/>
          </a:bodyPr>
          <a:lstStyle/>
          <a:p>
            <a:r>
              <a:rPr lang="el-GR" sz="2800" dirty="0" smtClean="0"/>
              <a:t> </a:t>
            </a:r>
            <a:r>
              <a:rPr lang="el-GR" sz="2800" i="1" dirty="0"/>
              <a:t>Ε</a:t>
            </a:r>
            <a:r>
              <a:rPr lang="el-GR" sz="2800" i="1" dirty="0" smtClean="0"/>
              <a:t>υμεγέθης </a:t>
            </a:r>
            <a:r>
              <a:rPr lang="el-GR" sz="2800" i="1" dirty="0" err="1" smtClean="0"/>
              <a:t>σπειραματοειδής</a:t>
            </a:r>
            <a:r>
              <a:rPr lang="el-GR" sz="2800" dirty="0"/>
              <a:t> </a:t>
            </a:r>
            <a:r>
              <a:rPr lang="el-GR" sz="2800" i="1" dirty="0" smtClean="0"/>
              <a:t>δομή</a:t>
            </a:r>
            <a:r>
              <a:rPr lang="el-GR" sz="2800" dirty="0" smtClean="0"/>
              <a:t> (παρά ηθμοειδής αδένας), στο πλαίσιο του προτύπου </a:t>
            </a:r>
            <a:r>
              <a:rPr lang="el-GR" sz="2800" b="1" dirty="0" smtClean="0"/>
              <a:t>4</a:t>
            </a:r>
            <a:r>
              <a:rPr lang="el-GR" sz="2800" dirty="0" smtClean="0"/>
              <a:t>. </a:t>
            </a:r>
            <a:br>
              <a:rPr lang="el-GR" sz="2800" dirty="0" smtClean="0"/>
            </a:br>
            <a:r>
              <a:rPr lang="el-GR" sz="1600" dirty="0" smtClean="0"/>
              <a:t>Πρόκειται για </a:t>
            </a:r>
            <a:r>
              <a:rPr lang="el-GR" sz="1600" dirty="0" smtClean="0">
                <a:effectLst>
                  <a:outerShdw blurRad="38100" dist="38100" dir="2700000" algn="tl">
                    <a:srgbClr val="000000">
                      <a:alpha val="43137"/>
                    </a:srgbClr>
                  </a:outerShdw>
                </a:effectLst>
              </a:rPr>
              <a:t>σταθερό</a:t>
            </a:r>
            <a:r>
              <a:rPr lang="el-GR" sz="1600" dirty="0" smtClean="0"/>
              <a:t>, «</a:t>
            </a:r>
            <a:r>
              <a:rPr lang="el-GR" sz="1600" dirty="0" smtClean="0">
                <a:effectLst>
                  <a:outerShdw blurRad="38100" dist="38100" dir="2700000" algn="tl">
                    <a:srgbClr val="000000">
                      <a:alpha val="43137"/>
                    </a:srgbClr>
                  </a:outerShdw>
                </a:effectLst>
              </a:rPr>
              <a:t>ακλόνητο</a:t>
            </a:r>
            <a:r>
              <a:rPr lang="el-GR" sz="1600" dirty="0" smtClean="0"/>
              <a:t>» πολλαπλασιασμό, με πολλαπλούς «λαξευμένους» αυλούς, </a:t>
            </a:r>
            <a:br>
              <a:rPr lang="el-GR" sz="1600" dirty="0" smtClean="0"/>
            </a:br>
            <a:r>
              <a:rPr lang="el-GR" sz="1600" dirty="0" smtClean="0"/>
              <a:t>χωρίς παρεμβαλλόμενο υπόστρωμα</a:t>
            </a:r>
            <a:r>
              <a:rPr lang="en-US" sz="1600" dirty="0" smtClean="0"/>
              <a:t>, </a:t>
            </a:r>
            <a:r>
              <a:rPr lang="el-GR" sz="1600" dirty="0" smtClean="0"/>
              <a:t>όπως σε έναν ηθμοειδή αδένα· </a:t>
            </a:r>
            <a:br>
              <a:rPr lang="el-GR" sz="1600" dirty="0" smtClean="0"/>
            </a:br>
            <a:r>
              <a:rPr lang="el-GR" sz="1600" dirty="0" smtClean="0"/>
              <a:t>πλην όμως, διακρίνεται θέση </a:t>
            </a:r>
            <a:r>
              <a:rPr lang="el-GR" sz="1600" i="1" dirty="0" smtClean="0"/>
              <a:t>πρόσφυσής</a:t>
            </a:r>
            <a:r>
              <a:rPr lang="el-GR" sz="1600" dirty="0" smtClean="0"/>
              <a:t> του (Α-Η). </a:t>
            </a:r>
            <a:endParaRPr lang="el-GR" sz="1600" dirty="0"/>
          </a:p>
        </p:txBody>
      </p:sp>
      <p:pic>
        <p:nvPicPr>
          <p:cNvPr id="3074" name="Picture 2" descr="C:\Users\User\Desktop\18596-PB6-6388-R1.png"/>
          <p:cNvPicPr>
            <a:picLocks noChangeAspect="1" noChangeArrowheads="1"/>
          </p:cNvPicPr>
          <p:nvPr/>
        </p:nvPicPr>
        <p:blipFill>
          <a:blip r:embed="rId2" cstate="print"/>
          <a:srcRect/>
          <a:stretch>
            <a:fillRect/>
          </a:stretch>
        </p:blipFill>
        <p:spPr bwMode="auto">
          <a:xfrm>
            <a:off x="1331640" y="1556792"/>
            <a:ext cx="6788037" cy="5112568"/>
          </a:xfrm>
          <a:prstGeom prst="rect">
            <a:avLst/>
          </a:prstGeom>
          <a:noFill/>
        </p:spPr>
      </p:pic>
      <p:sp>
        <p:nvSpPr>
          <p:cNvPr id="6" name="5 - Ορθογώνιο"/>
          <p:cNvSpPr/>
          <p:nvPr/>
        </p:nvSpPr>
        <p:spPr>
          <a:xfrm flipH="1">
            <a:off x="6876256" y="6021288"/>
            <a:ext cx="1008112" cy="369332"/>
          </a:xfrm>
          <a:prstGeom prst="rect">
            <a:avLst/>
          </a:prstGeom>
        </p:spPr>
        <p:txBody>
          <a:bodyPr wrap="square">
            <a:spAutoFit/>
          </a:bodyPr>
          <a:lstStyle/>
          <a:p>
            <a:r>
              <a:rPr lang="en-US" dirty="0" smtClean="0"/>
              <a:t>100 µm</a:t>
            </a:r>
            <a:endParaRPr lang="el-G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3200" dirty="0" smtClean="0"/>
              <a:t>Ηθμοειδείς αδένες (με διηθητικές παρυφές), προτύπου 4</a:t>
            </a:r>
            <a:endParaRPr lang="el-GR" sz="3200" dirty="0"/>
          </a:p>
        </p:txBody>
      </p:sp>
      <p:pic>
        <p:nvPicPr>
          <p:cNvPr id="4" name="Content Placeholder 3" descr="p32g4f"/>
          <p:cNvPicPr>
            <a:picLocks noGrp="1" noChangeAspect="1" noChangeArrowheads="1"/>
          </p:cNvPicPr>
          <p:nvPr>
            <p:ph idx="1"/>
          </p:nvPr>
        </p:nvPicPr>
        <p:blipFill>
          <a:blip r:embed="rId2" cstate="print"/>
          <a:srcRect/>
          <a:stretch>
            <a:fillRect/>
          </a:stretch>
        </p:blipFill>
        <p:spPr bwMode="auto">
          <a:xfrm>
            <a:off x="1120830" y="1600200"/>
            <a:ext cx="6902340" cy="4525963"/>
          </a:xfrm>
          <a:prstGeom prst="rect">
            <a:avLst/>
          </a:prstGeom>
          <a:noFill/>
          <a:ln w="9525">
            <a:noFill/>
            <a:miter lim="800000"/>
            <a:headEnd/>
            <a:tailEnd/>
          </a:ln>
        </p:spPr>
      </p:pic>
    </p:spTree>
    <p:extLst>
      <p:ext uri="{BB962C8B-B14F-4D97-AF65-F5344CB8AC3E}">
        <p14:creationId xmlns:p14="http://schemas.microsoft.com/office/powerpoint/2010/main" val="261543101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3200" dirty="0" smtClean="0"/>
              <a:t>Σχηματισμός ηθμοειδών (διηθητικών) καρκινικών αδένων προτύπου </a:t>
            </a:r>
            <a:r>
              <a:rPr lang="el-GR" sz="3200" b="1" dirty="0" smtClean="0"/>
              <a:t>4</a:t>
            </a:r>
            <a:r>
              <a:rPr lang="el-GR" sz="3200" dirty="0" smtClean="0"/>
              <a:t>, κεντρικά </a:t>
            </a:r>
            <a:r>
              <a:rPr lang="el-GR" sz="3200" dirty="0" err="1" smtClean="0">
                <a:effectLst>
                  <a:outerShdw blurRad="38100" dist="38100" dir="2700000" algn="tl">
                    <a:srgbClr val="000000">
                      <a:alpha val="43137"/>
                    </a:srgbClr>
                  </a:outerShdw>
                </a:effectLst>
              </a:rPr>
              <a:t>ευμεγέθων</a:t>
            </a:r>
            <a:r>
              <a:rPr lang="el-GR" sz="3200" dirty="0" smtClean="0"/>
              <a:t>,</a:t>
            </a:r>
            <a:br>
              <a:rPr lang="el-GR" sz="3200" dirty="0" smtClean="0"/>
            </a:br>
            <a:r>
              <a:rPr lang="el-GR" sz="3200" dirty="0" smtClean="0"/>
              <a:t> </a:t>
            </a:r>
            <a:r>
              <a:rPr lang="el-GR" sz="3200" dirty="0" smtClean="0"/>
              <a:t>εδώ με </a:t>
            </a:r>
            <a:r>
              <a:rPr lang="el-GR" sz="3200" dirty="0" smtClean="0">
                <a:effectLst>
                  <a:outerShdw blurRad="38100" dist="38100" dir="2700000" algn="tl">
                    <a:srgbClr val="000000">
                      <a:alpha val="43137"/>
                    </a:srgbClr>
                  </a:outerShdw>
                </a:effectLst>
              </a:rPr>
              <a:t>ανώμαλο </a:t>
            </a:r>
            <a:r>
              <a:rPr lang="el-GR" sz="3200" dirty="0" smtClean="0">
                <a:effectLst>
                  <a:outerShdw blurRad="38100" dist="38100" dir="2700000" algn="tl">
                    <a:srgbClr val="000000">
                      <a:alpha val="43137"/>
                    </a:srgbClr>
                  </a:outerShdw>
                </a:effectLst>
              </a:rPr>
              <a:t>περίγραμμα</a:t>
            </a:r>
            <a:r>
              <a:rPr lang="el-GR" sz="3200" dirty="0" smtClean="0"/>
              <a:t> </a:t>
            </a:r>
            <a:r>
              <a:rPr lang="el-GR" sz="3200" dirty="0" smtClean="0"/>
              <a:t>(Α-Η, Χ100). </a:t>
            </a:r>
            <a:endParaRPr lang="el-GR" sz="3200" dirty="0"/>
          </a:p>
        </p:txBody>
      </p:sp>
      <p:pic>
        <p:nvPicPr>
          <p:cNvPr id="20482" name="Picture 2" descr="https://www.jcdr.net/articles/images/12374/jcdr-12-EC10-g002.jpg"/>
          <p:cNvPicPr>
            <a:picLocks noChangeAspect="1" noChangeArrowheads="1"/>
          </p:cNvPicPr>
          <p:nvPr/>
        </p:nvPicPr>
        <p:blipFill>
          <a:blip r:embed="rId2" cstate="print"/>
          <a:srcRect/>
          <a:stretch>
            <a:fillRect/>
          </a:stretch>
        </p:blipFill>
        <p:spPr bwMode="auto">
          <a:xfrm>
            <a:off x="1331640" y="1700808"/>
            <a:ext cx="6480720" cy="4836961"/>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0" y="0"/>
            <a:ext cx="4286248" cy="7143776"/>
          </a:xfrm>
        </p:spPr>
        <p:txBody>
          <a:bodyPr>
            <a:normAutofit fontScale="85000" lnSpcReduction="20000"/>
          </a:bodyPr>
          <a:lstStyle/>
          <a:p>
            <a:r>
              <a:rPr lang="el-GR" sz="2600" b="1" dirty="0" smtClean="0"/>
              <a:t>Ηθμοειδείς</a:t>
            </a:r>
            <a:r>
              <a:rPr lang="el-GR" sz="2600" dirty="0" smtClean="0"/>
              <a:t> αδένες, εδώ καλώς αφοριζόμενοι, με ομαλές στρογγυλωμένες παρυφές, όπως στο ενδοπορικό καρκίνωμα του μαστού.</a:t>
            </a:r>
            <a:endParaRPr lang="en-US" sz="2600" dirty="0" smtClean="0"/>
          </a:p>
          <a:p>
            <a:endParaRPr lang="el-GR" sz="2600" dirty="0" smtClean="0"/>
          </a:p>
          <a:p>
            <a:r>
              <a:rPr lang="el-GR" sz="2600" dirty="0" smtClean="0"/>
              <a:t>Ο μικρότερος  θα μπορούσε </a:t>
            </a:r>
            <a:r>
              <a:rPr lang="el-GR" sz="2600" u="sng" dirty="0" smtClean="0"/>
              <a:t>στο παρελθόν</a:t>
            </a:r>
            <a:r>
              <a:rPr lang="el-GR" sz="2600" dirty="0" smtClean="0"/>
              <a:t> </a:t>
            </a:r>
            <a:r>
              <a:rPr lang="en-US" sz="2600" dirty="0" smtClean="0"/>
              <a:t>, </a:t>
            </a:r>
            <a:r>
              <a:rPr lang="el-GR" sz="2600" dirty="0" smtClean="0"/>
              <a:t>κατ’ εξαίρεση,  να ενταχθεί στο πρότυπο 3 , μιας και  τον περιβάλλουν μικροί, μεμονωμένοι αδένες  του εν λόγω προτύπου. Πλέον </a:t>
            </a:r>
            <a:r>
              <a:rPr lang="el-GR" sz="2600" dirty="0" smtClean="0"/>
              <a:t>όμως, </a:t>
            </a:r>
            <a:r>
              <a:rPr lang="el-GR" sz="2600" b="1" u="sng" dirty="0" smtClean="0"/>
              <a:t>όλοι οι ηθμοειδείς αδένες, </a:t>
            </a:r>
            <a:r>
              <a:rPr lang="el-GR" sz="2600" b="1" u="sng" spc="300" dirty="0" smtClean="0"/>
              <a:t>ανεξαρτήτως μεγέθους και ομαλού ή ανώμαλου περιγράμματος, </a:t>
            </a:r>
            <a:r>
              <a:rPr lang="el-GR" sz="2600" b="1" u="sng" dirty="0" smtClean="0"/>
              <a:t>εντάσσονται στο πρότυπο 4.</a:t>
            </a:r>
            <a:endParaRPr lang="el-GR" sz="2600" dirty="0" smtClean="0"/>
          </a:p>
          <a:p>
            <a:r>
              <a:rPr lang="el-GR" sz="2600" dirty="0" smtClean="0"/>
              <a:t>Ο μεγαλύτερος εντάσσεται προφανώς στο πρότυπο 4· χρήζει δε διαφοροδιάγνωσης κυρίως από αδενοκαρκίνωμα των προστατικών πόρων  και</a:t>
            </a:r>
            <a:r>
              <a:rPr lang="en-US" sz="2600" dirty="0" smtClean="0"/>
              <a:t>,</a:t>
            </a:r>
            <a:r>
              <a:rPr lang="el-GR" sz="2600" dirty="0" smtClean="0"/>
              <a:t> δευτερευόντως</a:t>
            </a:r>
            <a:r>
              <a:rPr lang="en-US" sz="2600" dirty="0" smtClean="0"/>
              <a:t>,</a:t>
            </a:r>
            <a:r>
              <a:rPr lang="el-GR" sz="2600" dirty="0" smtClean="0"/>
              <a:t> από το </a:t>
            </a:r>
            <a:r>
              <a:rPr lang="el-GR" sz="2600" dirty="0" err="1" smtClean="0"/>
              <a:t>ενδοπορικό</a:t>
            </a:r>
            <a:r>
              <a:rPr lang="el-GR" sz="2600" dirty="0" smtClean="0"/>
              <a:t> καρκίνωμα και από την </a:t>
            </a:r>
            <a:r>
              <a:rPr lang="el-GR" sz="2600" dirty="0" err="1" smtClean="0"/>
              <a:t>ενδοπορική</a:t>
            </a:r>
            <a:r>
              <a:rPr lang="el-GR" sz="2600" dirty="0" smtClean="0"/>
              <a:t>  ηθμοειδή υπερπλασία.</a:t>
            </a:r>
          </a:p>
          <a:p>
            <a:endParaRPr lang="el-GR" sz="2800" dirty="0">
              <a:solidFill>
                <a:schemeClr val="tx2">
                  <a:lumMod val="20000"/>
                  <a:lumOff val="80000"/>
                </a:schemeClr>
              </a:solidFill>
            </a:endParaRPr>
          </a:p>
        </p:txBody>
      </p:sp>
      <p:pic>
        <p:nvPicPr>
          <p:cNvPr id="5" name="Picture 3" descr="p05g3"/>
          <p:cNvPicPr>
            <a:picLocks noGrp="1" noChangeAspect="1" noChangeArrowheads="1"/>
          </p:cNvPicPr>
          <p:nvPr>
            <p:ph idx="1"/>
          </p:nvPr>
        </p:nvPicPr>
        <p:blipFill>
          <a:blip r:embed="rId2" cstate="print"/>
          <a:srcRect/>
          <a:stretch>
            <a:fillRect/>
          </a:stretch>
        </p:blipFill>
        <p:spPr bwMode="auto">
          <a:xfrm rot="5400000">
            <a:off x="3248568" y="1180556"/>
            <a:ext cx="6858002" cy="4496890"/>
          </a:xfrm>
          <a:prstGeom prst="rect">
            <a:avLst/>
          </a:prstGeom>
          <a:noFill/>
          <a:ln w="9525">
            <a:noFill/>
            <a:miter lim="800000"/>
            <a:headEnd/>
            <a:tailEnd/>
          </a:ln>
        </p:spPr>
      </p:pic>
      <p:sp>
        <p:nvSpPr>
          <p:cNvPr id="7" name="1 - Τίτλος"/>
          <p:cNvSpPr txBox="1">
            <a:spLocks/>
          </p:cNvSpPr>
          <p:nvPr/>
        </p:nvSpPr>
        <p:spPr>
          <a:xfrm>
            <a:off x="4572000" y="0"/>
            <a:ext cx="3929090" cy="2428868"/>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Πρότυπο</a:t>
            </a:r>
            <a:r>
              <a:rPr kumimoji="0" lang="el-GR" sz="3600" b="1" i="0" u="none" strike="noStrike" kern="1200" cap="none" spc="0" normalizeH="0" baseline="0" noProof="0" dirty="0" smtClean="0">
                <a:ln>
                  <a:noFill/>
                </a:ln>
                <a:effectLst/>
                <a:uLnTx/>
                <a:uFillTx/>
                <a:latin typeface="+mj-lt"/>
                <a:ea typeface="+mj-ea"/>
                <a:cs typeface="+mj-cs"/>
              </a:rPr>
              <a:t>   3</a:t>
            </a:r>
            <a:r>
              <a:rPr kumimoji="0" lang="en-US" sz="3600" b="1" i="0" u="none" strike="noStrike" kern="1200" cap="none" spc="0" normalizeH="0" baseline="0" noProof="0" dirty="0" smtClean="0">
                <a:ln>
                  <a:noFill/>
                </a:ln>
                <a:effectLst/>
                <a:uLnTx/>
                <a:uFillTx/>
                <a:latin typeface="+mj-lt"/>
                <a:ea typeface="+mj-ea"/>
                <a:cs typeface="+mj-cs"/>
              </a:rPr>
              <a:t> </a:t>
            </a:r>
            <a:r>
              <a:rPr kumimoji="0" lang="el-GR" sz="3600" b="1"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πέριξ </a:t>
            </a:r>
            <a:r>
              <a:rPr kumimoji="0" lang="el-GR" sz="3600" b="1" i="0" u="none" strike="noStrike" kern="1200" cap="none" spc="0" normalizeH="0" baseline="0" noProof="0" dirty="0" smtClean="0">
                <a:ln>
                  <a:noFill/>
                </a:ln>
                <a:effectLst/>
                <a:uLnTx/>
                <a:uFillTx/>
                <a:latin typeface="+mj-lt"/>
                <a:ea typeface="+mj-ea"/>
                <a:cs typeface="+mj-cs"/>
              </a:rPr>
              <a:t> του ηθμοειδούς </a:t>
            </a:r>
            <a:r>
              <a:rPr lang="el-GR" sz="3600" b="1" dirty="0" smtClean="0">
                <a:latin typeface="+mj-lt"/>
                <a:ea typeface="+mj-ea"/>
                <a:cs typeface="+mj-cs"/>
              </a:rPr>
              <a:t>αδένα</a:t>
            </a:r>
            <a:r>
              <a:rPr kumimoji="0" lang="el-GR" sz="3600" b="1" i="0" u="none" strike="noStrike" kern="1200" cap="none" spc="0" normalizeH="0" baseline="0" noProof="0" dirty="0" smtClean="0">
                <a:ln>
                  <a:noFill/>
                </a:ln>
                <a:effectLst/>
                <a:uLnTx/>
                <a:uFillTx/>
                <a:latin typeface="+mj-lt"/>
                <a:ea typeface="+mj-ea"/>
                <a:cs typeface="+mj-cs"/>
              </a:rPr>
              <a:t> προτύπου </a:t>
            </a:r>
            <a:r>
              <a:rPr kumimoji="0" lang="el-GR" sz="3600" b="1"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4 </a:t>
            </a:r>
            <a:endParaRPr kumimoji="0" lang="el-GR" sz="3600" b="1" i="0" u="none" strike="noStrike" kern="120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
        <p:nvSpPr>
          <p:cNvPr id="8" name="1 - Τίτλος"/>
          <p:cNvSpPr txBox="1">
            <a:spLocks/>
          </p:cNvSpPr>
          <p:nvPr/>
        </p:nvSpPr>
        <p:spPr>
          <a:xfrm>
            <a:off x="5010152" y="4643446"/>
            <a:ext cx="2928958" cy="1643074"/>
          </a:xfrm>
          <a:prstGeom prst="rect">
            <a:avLst/>
          </a:prstGeom>
        </p:spPr>
        <p:txBody>
          <a:bodyPr vert="horz" lIns="91440" tIns="45720" rIns="91440" bIns="45720" rtlCol="0" anchor="b">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Πρότυπο </a:t>
            </a:r>
            <a:r>
              <a:rPr kumimoji="0" lang="en-US" sz="3600" b="1" i="0" u="none" strike="noStrike" kern="1200" cap="none" spc="0" normalizeH="0" baseline="0" noProof="0" dirty="0" smtClean="0">
                <a:ln>
                  <a:noFill/>
                </a:ln>
                <a:uLnTx/>
                <a:uFillTx/>
                <a:latin typeface="+mj-lt"/>
                <a:ea typeface="+mj-ea"/>
                <a:cs typeface="+mj-cs"/>
              </a:rPr>
              <a:t>4</a:t>
            </a:r>
            <a:r>
              <a:rPr kumimoji="0" lang="el-GR" sz="3600" b="1" i="0" u="none" strike="noStrike" kern="1200" cap="none" spc="0" normalizeH="0" baseline="0" noProof="0" dirty="0" smtClean="0">
                <a:ln>
                  <a:noFill/>
                </a:ln>
                <a:effectLst/>
                <a:uLnTx/>
                <a:uFillTx/>
                <a:latin typeface="+mj-lt"/>
                <a:ea typeface="+mj-ea"/>
                <a:cs typeface="+mj-cs"/>
              </a:rPr>
              <a:t> </a:t>
            </a:r>
            <a:endParaRPr kumimoji="0" lang="el-GR" sz="3600" b="1" i="0" u="none" strike="noStrike" kern="1200" cap="none" spc="0" normalizeH="0" baseline="0" noProof="0" dirty="0">
              <a:ln>
                <a:noFill/>
              </a:ln>
              <a:effectLst/>
              <a:uLnTx/>
              <a:uFillTx/>
              <a:latin typeface="+mj-lt"/>
              <a:ea typeface="+mj-ea"/>
              <a:cs typeface="+mj-cs"/>
            </a:endParaRPr>
          </a:p>
        </p:txBody>
      </p:sp>
    </p:spTree>
    <p:extLst>
      <p:ext uri="{BB962C8B-B14F-4D97-AF65-F5344CB8AC3E}">
        <p14:creationId xmlns:p14="http://schemas.microsoft.com/office/powerpoint/2010/main" val="3674879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wipe(down)">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wipe(down)">
                                      <p:cBhvr>
                                        <p:cTn id="17" dur="500"/>
                                        <p:tgtEl>
                                          <p:spTgt spid="4">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932040" y="620688"/>
            <a:ext cx="4211960" cy="5976664"/>
          </a:xfrm>
        </p:spPr>
        <p:txBody>
          <a:bodyPr>
            <a:normAutofit fontScale="90000"/>
          </a:bodyPr>
          <a:lstStyle/>
          <a:p>
            <a:r>
              <a:rPr lang="en-US" sz="1800" dirty="0" smtClean="0"/>
              <a:t>A</a:t>
            </a:r>
            <a:r>
              <a:rPr lang="el-GR" sz="1800" dirty="0" smtClean="0"/>
              <a:t>. Πρότυπο </a:t>
            </a:r>
            <a:r>
              <a:rPr lang="el-GR" sz="1800" b="1" dirty="0" smtClean="0"/>
              <a:t>4</a:t>
            </a:r>
            <a:r>
              <a:rPr lang="el-GR" sz="1800" dirty="0" smtClean="0"/>
              <a:t> κατά </a:t>
            </a:r>
            <a:r>
              <a:rPr lang="en-US" sz="1800" dirty="0" smtClean="0"/>
              <a:t>Gleason </a:t>
            </a:r>
            <a:r>
              <a:rPr lang="el-GR" sz="1800" dirty="0" smtClean="0"/>
              <a:t> αποτελούμενο, εν προκειμένω, από </a:t>
            </a:r>
            <a:r>
              <a:rPr lang="el-GR" sz="1800" dirty="0" smtClean="0">
                <a:effectLst>
                  <a:outerShdw blurRad="38100" dist="38100" dir="2700000" algn="tl">
                    <a:srgbClr val="000000">
                      <a:alpha val="43137"/>
                    </a:srgbClr>
                  </a:outerShdw>
                </a:effectLst>
              </a:rPr>
              <a:t>μικρούς</a:t>
            </a:r>
            <a:r>
              <a:rPr lang="en-US" sz="1800" dirty="0" smtClean="0">
                <a:effectLst>
                  <a:outerShdw blurRad="38100" dist="38100" dir="2700000" algn="tl">
                    <a:srgbClr val="000000">
                      <a:alpha val="43137"/>
                    </a:srgbClr>
                  </a:outerShdw>
                </a:effectLst>
              </a:rPr>
              <a:t>,</a:t>
            </a:r>
            <a:r>
              <a:rPr lang="el-GR" sz="1800" dirty="0" smtClean="0">
                <a:effectLst>
                  <a:outerShdw blurRad="38100" dist="38100" dir="2700000" algn="tl">
                    <a:srgbClr val="000000">
                      <a:alpha val="43137"/>
                    </a:srgbClr>
                  </a:outerShdw>
                </a:effectLst>
              </a:rPr>
              <a:t> στρογγυλούς ηθμοειδείς αδένες.</a:t>
            </a:r>
            <a:r>
              <a:rPr lang="en-US" sz="1800" dirty="0" smtClean="0">
                <a:effectLst>
                  <a:outerShdw blurRad="38100" dist="38100" dir="2700000" algn="tl">
                    <a:srgbClr val="000000">
                      <a:alpha val="43137"/>
                    </a:srgbClr>
                  </a:outerShdw>
                </a:effectLst>
              </a:rPr>
              <a:t/>
            </a:r>
            <a:br>
              <a:rPr lang="en-US" sz="1800" dirty="0" smtClean="0">
                <a:effectLst>
                  <a:outerShdw blurRad="38100" dist="38100" dir="2700000" algn="tl">
                    <a:srgbClr val="000000">
                      <a:alpha val="43137"/>
                    </a:srgbClr>
                  </a:outerShdw>
                </a:effectLst>
              </a:rPr>
            </a:br>
            <a:r>
              <a:rPr lang="en-US" sz="1800" dirty="0" smtClean="0"/>
              <a:t> </a:t>
            </a:r>
            <a:br>
              <a:rPr lang="en-US" sz="1800" dirty="0" smtClean="0"/>
            </a:br>
            <a:r>
              <a:rPr lang="en-US" sz="1800" dirty="0" smtClean="0"/>
              <a:t>B</a:t>
            </a:r>
            <a:r>
              <a:rPr lang="el-GR" sz="1800" dirty="0" smtClean="0"/>
              <a:t>. Μικρές </a:t>
            </a:r>
            <a:r>
              <a:rPr lang="el-GR" sz="1800" dirty="0" err="1" smtClean="0">
                <a:effectLst>
                  <a:outerShdw blurRad="38100" dist="38100" dir="2700000" algn="tl">
                    <a:srgbClr val="000000">
                      <a:alpha val="43137"/>
                    </a:srgbClr>
                  </a:outerShdw>
                </a:effectLst>
              </a:rPr>
              <a:t>σπειραματοειδείς</a:t>
            </a:r>
            <a:r>
              <a:rPr lang="el-GR" sz="1800" dirty="0" smtClean="0"/>
              <a:t>  δομές  προτύπου </a:t>
            </a:r>
            <a:r>
              <a:rPr lang="el-GR" sz="1800" b="1" dirty="0" smtClean="0"/>
              <a:t>4</a:t>
            </a:r>
            <a:r>
              <a:rPr lang="el-GR" sz="1800" dirty="0" smtClean="0"/>
              <a:t> κατά </a:t>
            </a:r>
            <a:r>
              <a:rPr lang="en-US" sz="1800" dirty="0" smtClean="0"/>
              <a:t>Gleason. </a:t>
            </a:r>
            <a:br>
              <a:rPr lang="en-US" sz="1800" dirty="0" smtClean="0"/>
            </a:br>
            <a:r>
              <a:rPr lang="en-US" sz="1800" dirty="0" smtClean="0"/>
              <a:t/>
            </a:r>
            <a:br>
              <a:rPr lang="en-US" sz="1800" dirty="0" smtClean="0"/>
            </a:br>
            <a:r>
              <a:rPr lang="en-US" sz="1800" dirty="0" smtClean="0"/>
              <a:t>C. </a:t>
            </a:r>
            <a:r>
              <a:rPr lang="el-GR" sz="1800" dirty="0" smtClean="0">
                <a:effectLst>
                  <a:outerShdw blurRad="38100" dist="38100" dir="2700000" algn="tl">
                    <a:srgbClr val="000000">
                      <a:alpha val="43137"/>
                    </a:srgbClr>
                  </a:outerShdw>
                </a:effectLst>
              </a:rPr>
              <a:t>Βλεννώδες καρκίνωμα</a:t>
            </a:r>
            <a:r>
              <a:rPr lang="en-US" sz="1800" dirty="0" smtClean="0"/>
              <a:t>,</a:t>
            </a:r>
            <a:r>
              <a:rPr lang="el-GR" sz="1800" dirty="0" smtClean="0"/>
              <a:t> αποτελούμενο από διακριτούς καλοσχηματισμένους αδένες προτύπου 3 κατά </a:t>
            </a:r>
            <a:r>
              <a:rPr lang="en-US" sz="1800" dirty="0" smtClean="0"/>
              <a:t>Gleason.</a:t>
            </a:r>
            <a:r>
              <a:rPr lang="el-GR" sz="1800" dirty="0" smtClean="0"/>
              <a:t> Στην ίδια ποικιλία, δυνητικώς απαντούν και τα πρότυπα 4 &amp;5.</a:t>
            </a:r>
            <a:r>
              <a:rPr lang="en-US" sz="1800" dirty="0" smtClean="0"/>
              <a:t/>
            </a:r>
            <a:br>
              <a:rPr lang="en-US" sz="1800" dirty="0" smtClean="0"/>
            </a:br>
            <a:r>
              <a:rPr lang="en-US" sz="1800" dirty="0" smtClean="0"/>
              <a:t> </a:t>
            </a:r>
            <a:br>
              <a:rPr lang="en-US" sz="1800" dirty="0" smtClean="0"/>
            </a:br>
            <a:r>
              <a:rPr lang="en-US" sz="1800" dirty="0" smtClean="0"/>
              <a:t>D. </a:t>
            </a:r>
            <a:r>
              <a:rPr lang="en-US" sz="1800" b="1" dirty="0" smtClean="0"/>
              <a:t>E</a:t>
            </a:r>
            <a:r>
              <a:rPr lang="el-GR" sz="1800" b="1" dirty="0" err="1" smtClean="0"/>
              <a:t>νδοπορικό</a:t>
            </a:r>
            <a:r>
              <a:rPr lang="el-GR" sz="1800" b="1" dirty="0" smtClean="0"/>
              <a:t> καρκίνωμα </a:t>
            </a:r>
            <a:r>
              <a:rPr lang="el-GR" sz="1800" dirty="0" smtClean="0"/>
              <a:t>(ΕΠΚ)</a:t>
            </a:r>
            <a:r>
              <a:rPr lang="en-US" sz="1800" dirty="0" smtClean="0"/>
              <a:t>,</a:t>
            </a:r>
            <a:r>
              <a:rPr lang="el-GR" sz="1800" dirty="0" smtClean="0"/>
              <a:t> αποτελούμενο από πυκνούς ηθμοειδείς αδένες.  Τουλάχιστον</a:t>
            </a:r>
            <a:r>
              <a:rPr lang="en-US" sz="1800" dirty="0" smtClean="0"/>
              <a:t> </a:t>
            </a:r>
            <a:r>
              <a:rPr lang="el-GR" sz="1800" dirty="0" smtClean="0"/>
              <a:t>όταν είναι αμιγές, </a:t>
            </a:r>
            <a:r>
              <a:rPr lang="el-GR" sz="1800" i="1" dirty="0" smtClean="0"/>
              <a:t>δεν </a:t>
            </a:r>
            <a:r>
              <a:rPr lang="el-GR" sz="1800" dirty="0" smtClean="0"/>
              <a:t>διαβαθμίζεται ως προς  την  κακοήθειά του.</a:t>
            </a:r>
            <a:r>
              <a:rPr lang="en-US" sz="1800" dirty="0" smtClean="0"/>
              <a:t> </a:t>
            </a:r>
            <a:r>
              <a:rPr lang="el-GR" sz="1800" dirty="0" smtClean="0"/>
              <a:t/>
            </a:r>
            <a:br>
              <a:rPr lang="el-GR" sz="1800" dirty="0" smtClean="0"/>
            </a:br>
            <a:r>
              <a:rPr lang="en-US" sz="1800" dirty="0" smtClean="0"/>
              <a:t>E</a:t>
            </a:r>
            <a:r>
              <a:rPr lang="el-GR" sz="1800" dirty="0" smtClean="0"/>
              <a:t>. Η εστία ΕΠΚ της </a:t>
            </a:r>
            <a:r>
              <a:rPr lang="el-GR" sz="1800" dirty="0" err="1" smtClean="0"/>
              <a:t>εικ</a:t>
            </a:r>
            <a:r>
              <a:rPr lang="el-GR" sz="1800" dirty="0" smtClean="0"/>
              <a:t>. </a:t>
            </a:r>
            <a:r>
              <a:rPr lang="en-US" sz="1800" dirty="0" smtClean="0"/>
              <a:t>D </a:t>
            </a:r>
            <a:r>
              <a:rPr lang="el-GR" sz="1800" dirty="0" smtClean="0"/>
              <a:t>επιβεβαιώνεται με την </a:t>
            </a:r>
            <a:r>
              <a:rPr lang="el-GR" sz="1800" dirty="0" err="1" smtClean="0"/>
              <a:t>ανοσοϊστοθετικότητα</a:t>
            </a:r>
            <a:r>
              <a:rPr lang="el-GR" sz="1800" dirty="0" smtClean="0"/>
              <a:t> για τον δείκτη βασικών κυττάρων </a:t>
            </a:r>
            <a:r>
              <a:rPr lang="en-US" sz="1800" dirty="0" smtClean="0"/>
              <a:t>p63. </a:t>
            </a:r>
            <a:br>
              <a:rPr lang="en-US" sz="1800" dirty="0" smtClean="0"/>
            </a:br>
            <a:r>
              <a:rPr lang="el-GR" sz="1800" dirty="0" smtClean="0"/>
              <a:t/>
            </a:r>
            <a:br>
              <a:rPr lang="el-GR" sz="1800" dirty="0" smtClean="0"/>
            </a:br>
            <a:r>
              <a:rPr lang="en-US" sz="1800" dirty="0" smtClean="0"/>
              <a:t>F</a:t>
            </a:r>
            <a:r>
              <a:rPr lang="el-GR" sz="1800" dirty="0" smtClean="0"/>
              <a:t>. Ως επί το πλείστον </a:t>
            </a:r>
            <a:r>
              <a:rPr lang="el-GR" sz="1800" dirty="0" smtClean="0">
                <a:effectLst>
                  <a:outerShdw blurRad="38100" dist="38100" dir="2700000" algn="tl">
                    <a:srgbClr val="000000">
                      <a:alpha val="43137"/>
                    </a:srgbClr>
                  </a:outerShdw>
                </a:effectLst>
              </a:rPr>
              <a:t>κακοσχηματισμένοι αδένες </a:t>
            </a:r>
            <a:r>
              <a:rPr lang="el-GR" sz="1800" dirty="0" smtClean="0"/>
              <a:t>προτύπου </a:t>
            </a:r>
            <a:r>
              <a:rPr lang="el-GR" sz="1800" b="1" dirty="0" smtClean="0"/>
              <a:t>4</a:t>
            </a:r>
            <a:r>
              <a:rPr lang="el-GR" sz="1800" dirty="0" smtClean="0"/>
              <a:t> κατά </a:t>
            </a:r>
            <a:r>
              <a:rPr lang="en-US" sz="1800" dirty="0" smtClean="0"/>
              <a:t>Gleason. </a:t>
            </a:r>
            <a:br>
              <a:rPr lang="en-US" sz="1800" dirty="0" smtClean="0"/>
            </a:br>
            <a:r>
              <a:rPr lang="en-US" sz="1800" dirty="0" smtClean="0"/>
              <a:t/>
            </a:r>
            <a:br>
              <a:rPr lang="en-US" sz="1800" dirty="0" smtClean="0"/>
            </a:br>
            <a:r>
              <a:rPr lang="en-US" sz="1800" dirty="0" smtClean="0"/>
              <a:t> </a:t>
            </a:r>
            <a:r>
              <a:rPr lang="en-US" sz="1300" dirty="0" smtClean="0"/>
              <a:t> The 2014 International Society of Urological Pathology (ISUP) Consensus Conference on Gleason Grading of Prostatic Carcinoma. Am J </a:t>
            </a:r>
            <a:r>
              <a:rPr lang="en-US" sz="1300" dirty="0" err="1" smtClean="0"/>
              <a:t>Surg</a:t>
            </a:r>
            <a:r>
              <a:rPr lang="en-US" sz="1300" dirty="0" smtClean="0"/>
              <a:t> </a:t>
            </a:r>
            <a:r>
              <a:rPr lang="en-US" sz="1300" dirty="0" err="1" smtClean="0"/>
              <a:t>Pathol</a:t>
            </a:r>
            <a:r>
              <a:rPr lang="en-US" sz="1300" dirty="0" smtClean="0"/>
              <a:t> 40 (2) October 2015</a:t>
            </a:r>
            <a:br>
              <a:rPr lang="en-US" sz="1300" dirty="0" smtClean="0"/>
            </a:br>
            <a:r>
              <a:rPr lang="en-US" sz="1300" dirty="0" smtClean="0"/>
              <a:t/>
            </a:r>
            <a:br>
              <a:rPr lang="en-US" sz="1300" dirty="0" smtClean="0"/>
            </a:br>
            <a:endParaRPr lang="el-GR" sz="1300" dirty="0"/>
          </a:p>
        </p:txBody>
      </p:sp>
      <p:pic>
        <p:nvPicPr>
          <p:cNvPr id="78850" name="Picture 2" descr="C:\Users\User\Desktop\A-Gleason-pattern-4-consisting-of-small-round-cribriform-glands-before-the-2014.png"/>
          <p:cNvPicPr>
            <a:picLocks noChangeAspect="1" noChangeArrowheads="1"/>
          </p:cNvPicPr>
          <p:nvPr/>
        </p:nvPicPr>
        <p:blipFill>
          <a:blip r:embed="rId2" cstate="print"/>
          <a:srcRect/>
          <a:stretch>
            <a:fillRect/>
          </a:stretch>
        </p:blipFill>
        <p:spPr bwMode="auto">
          <a:xfrm>
            <a:off x="179512" y="764704"/>
            <a:ext cx="4708215" cy="5400600"/>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99392"/>
            <a:ext cx="9144000" cy="6225555"/>
          </a:xfrm>
        </p:spPr>
        <p:txBody>
          <a:bodyPr>
            <a:noAutofit/>
          </a:bodyPr>
          <a:lstStyle/>
          <a:p>
            <a:pPr algn="just"/>
            <a:r>
              <a:rPr lang="el-GR" dirty="0" smtClean="0"/>
              <a:t>Η </a:t>
            </a:r>
            <a:r>
              <a:rPr lang="el-GR" dirty="0" smtClean="0">
                <a:effectLst>
                  <a:outerShdw blurRad="38100" dist="38100" dir="2700000" algn="tl">
                    <a:srgbClr val="000000">
                      <a:alpha val="43137"/>
                    </a:srgbClr>
                  </a:outerShdw>
                </a:effectLst>
              </a:rPr>
              <a:t>διαβάθμιση</a:t>
            </a:r>
            <a:r>
              <a:rPr lang="el-GR" dirty="0" smtClean="0"/>
              <a:t> της </a:t>
            </a:r>
            <a:r>
              <a:rPr lang="el-GR" dirty="0" smtClean="0">
                <a:effectLst>
                  <a:outerShdw blurRad="38100" dist="38100" dir="2700000" algn="tl">
                    <a:srgbClr val="000000">
                      <a:alpha val="43137"/>
                    </a:srgbClr>
                  </a:outerShdw>
                </a:effectLst>
              </a:rPr>
              <a:t>κακοήθειας</a:t>
            </a:r>
            <a:r>
              <a:rPr lang="el-GR" dirty="0" smtClean="0"/>
              <a:t> των </a:t>
            </a:r>
            <a:r>
              <a:rPr lang="el-GR" dirty="0" smtClean="0">
                <a:effectLst>
                  <a:outerShdw blurRad="38100" dist="38100" dir="2700000" algn="tl">
                    <a:srgbClr val="000000">
                      <a:alpha val="43137"/>
                    </a:srgbClr>
                  </a:outerShdw>
                </a:effectLst>
              </a:rPr>
              <a:t>ιστολογικών ποικιλιών  </a:t>
            </a:r>
            <a:r>
              <a:rPr lang="el-GR" dirty="0" err="1" smtClean="0"/>
              <a:t>αδενοκαρκινώματος</a:t>
            </a:r>
            <a:r>
              <a:rPr lang="el-GR" dirty="0" smtClean="0"/>
              <a:t> του προστάτη αδένα ( πλην της </a:t>
            </a:r>
            <a:r>
              <a:rPr lang="el-GR" dirty="0" err="1" smtClean="0"/>
              <a:t>μικροκυτταρικής</a:t>
            </a:r>
            <a:r>
              <a:rPr lang="el-GR" dirty="0"/>
              <a:t>,</a:t>
            </a:r>
            <a:r>
              <a:rPr lang="el-GR" dirty="0" smtClean="0"/>
              <a:t> των υπολοίπων αμιγώς </a:t>
            </a:r>
            <a:r>
              <a:rPr lang="el-GR" dirty="0" err="1" smtClean="0"/>
              <a:t>νευροενδοκρινικών</a:t>
            </a:r>
            <a:r>
              <a:rPr lang="el-GR" dirty="0" smtClean="0"/>
              <a:t> ποικιλιών και της αδενοειδούς κυστικής, εκ βασικών κυττάρων, οι  οποίες </a:t>
            </a:r>
            <a:r>
              <a:rPr lang="el-GR" i="1" dirty="0" smtClean="0">
                <a:effectLst>
                  <a:outerShdw blurRad="38100" dist="38100" dir="2700000" algn="tl">
                    <a:srgbClr val="000000">
                      <a:alpha val="43137"/>
                    </a:srgbClr>
                  </a:outerShdw>
                </a:effectLst>
              </a:rPr>
              <a:t>δεν</a:t>
            </a:r>
            <a:r>
              <a:rPr lang="el-GR" dirty="0" smtClean="0"/>
              <a:t> διαβαθμίζονται ) ήτοι της βλεννώδους, </a:t>
            </a:r>
            <a:r>
              <a:rPr lang="el-GR" dirty="0"/>
              <a:t>της </a:t>
            </a:r>
            <a:r>
              <a:rPr lang="el-GR" dirty="0" err="1"/>
              <a:t>ψευδοϋπερπλαστικής</a:t>
            </a:r>
            <a:r>
              <a:rPr lang="el-GR" dirty="0"/>
              <a:t> </a:t>
            </a:r>
            <a:r>
              <a:rPr lang="el-GR" dirty="0" smtClean="0"/>
              <a:t>, της εξ αφρωδών αδένων, της </a:t>
            </a:r>
            <a:r>
              <a:rPr lang="el-GR" dirty="0" err="1" smtClean="0"/>
              <a:t>μικροκυστικής</a:t>
            </a:r>
            <a:r>
              <a:rPr lang="el-GR" dirty="0" smtClean="0"/>
              <a:t>, της </a:t>
            </a:r>
            <a:r>
              <a:rPr lang="el-GR" dirty="0" err="1" smtClean="0"/>
              <a:t>πορογενούς</a:t>
            </a:r>
            <a:r>
              <a:rPr lang="el-GR" dirty="0" smtClean="0"/>
              <a:t>, της πλειόμορφης/</a:t>
            </a:r>
            <a:r>
              <a:rPr lang="el-GR" dirty="0" err="1" smtClean="0"/>
              <a:t>γιγαντοκυτταρικής</a:t>
            </a:r>
            <a:r>
              <a:rPr lang="el-GR" dirty="0" smtClean="0"/>
              <a:t>  και εκείνης με </a:t>
            </a:r>
            <a:r>
              <a:rPr lang="el-GR" dirty="0" err="1" smtClean="0"/>
              <a:t>κενοτόπια</a:t>
            </a:r>
            <a:r>
              <a:rPr lang="el-GR" dirty="0" smtClean="0"/>
              <a:t>/</a:t>
            </a:r>
            <a:r>
              <a:rPr lang="el-GR" dirty="0" err="1" smtClean="0"/>
              <a:t>σφραγιδοκύτταρα</a:t>
            </a:r>
            <a:r>
              <a:rPr lang="el-GR" dirty="0" smtClean="0"/>
              <a:t>, στηρίζεται στο υποκείμενο    </a:t>
            </a:r>
            <a:r>
              <a:rPr lang="el-GR" b="1" spc="300" dirty="0" smtClean="0"/>
              <a:t>αρχιτεκτονικό</a:t>
            </a:r>
            <a:r>
              <a:rPr lang="el-GR" b="1" dirty="0" smtClean="0"/>
              <a:t>      </a:t>
            </a:r>
            <a:r>
              <a:rPr lang="el-GR" dirty="0" smtClean="0"/>
              <a:t>πρότυπο, ανάλογα με τα εφαρμοζόμενα στη </a:t>
            </a:r>
            <a:r>
              <a:rPr lang="el-GR" dirty="0" smtClean="0"/>
              <a:t>συνήθη </a:t>
            </a:r>
            <a:r>
              <a:rPr lang="el-GR" dirty="0" smtClean="0"/>
              <a:t>κυψελιδική μορφή του προστατικού </a:t>
            </a:r>
            <a:r>
              <a:rPr lang="el-GR" dirty="0" err="1" smtClean="0"/>
              <a:t>αδενοκαρκινώματος</a:t>
            </a:r>
            <a:r>
              <a:rPr lang="el-GR" dirty="0" smtClean="0"/>
              <a:t>.</a:t>
            </a:r>
            <a:endParaRPr lang="el-GR"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cstate="print"/>
          <a:srcRect/>
          <a:stretch>
            <a:fillRect/>
          </a:stretch>
        </p:blipFill>
        <p:spPr bwMode="auto">
          <a:xfrm>
            <a:off x="-252536" y="-531440"/>
            <a:ext cx="5976664" cy="4774307"/>
          </a:xfrm>
          <a:prstGeom prst="rect">
            <a:avLst/>
          </a:prstGeom>
          <a:noFill/>
          <a:ln w="9525">
            <a:noFill/>
            <a:miter lim="800000"/>
            <a:headEnd/>
            <a:tailEnd/>
          </a:ln>
        </p:spPr>
      </p:pic>
      <p:pic>
        <p:nvPicPr>
          <p:cNvPr id="3" name="2 - Εικόνα"/>
          <p:cNvPicPr/>
          <p:nvPr/>
        </p:nvPicPr>
        <p:blipFill>
          <a:blip r:embed="rId3" cstate="print"/>
          <a:srcRect/>
          <a:stretch>
            <a:fillRect/>
          </a:stretch>
        </p:blipFill>
        <p:spPr bwMode="auto">
          <a:xfrm>
            <a:off x="-252536" y="3212976"/>
            <a:ext cx="5976664" cy="4248472"/>
          </a:xfrm>
          <a:prstGeom prst="rect">
            <a:avLst/>
          </a:prstGeom>
          <a:noFill/>
          <a:ln w="9525">
            <a:noFill/>
            <a:miter lim="800000"/>
            <a:headEnd/>
            <a:tailEnd/>
          </a:ln>
        </p:spPr>
      </p:pic>
      <p:sp>
        <p:nvSpPr>
          <p:cNvPr id="4" name="3 - Θέση κειμένου"/>
          <p:cNvSpPr txBox="1">
            <a:spLocks/>
          </p:cNvSpPr>
          <p:nvPr/>
        </p:nvSpPr>
        <p:spPr>
          <a:xfrm>
            <a:off x="5786446" y="0"/>
            <a:ext cx="3357554" cy="612616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l-GR" sz="3600" b="0" i="0" u="none" strike="noStrike" kern="1200" cap="none" spc="0" normalizeH="0" baseline="0" noProof="0" dirty="0" smtClean="0">
                <a:ln>
                  <a:noFill/>
                </a:ln>
                <a:solidFill>
                  <a:schemeClr val="bg1"/>
                </a:solidFill>
                <a:effectLst/>
                <a:uLnTx/>
                <a:uFillTx/>
                <a:latin typeface="+mn-lt"/>
                <a:ea typeface="+mn-ea"/>
                <a:cs typeface="+mn-cs"/>
              </a:rPr>
              <a:t>   </a:t>
            </a:r>
            <a:r>
              <a:rPr kumimoji="0" lang="el-GR" sz="3200" b="0" i="0" u="none" strike="noStrike" kern="1200" cap="none" spc="0" normalizeH="0" baseline="0" noProof="0" dirty="0" smtClean="0">
                <a:ln>
                  <a:noFill/>
                </a:ln>
                <a:effectLst/>
                <a:uLnTx/>
                <a:uFillTx/>
                <a:latin typeface="+mn-lt"/>
                <a:ea typeface="+mn-ea"/>
                <a:cs typeface="+mn-cs"/>
              </a:rPr>
              <a:t>ΠΡΟΤΥΠΑ ΑΔΕΝΟ-ΚΑΡΚΙΝΩΜΑΤΟΣ</a:t>
            </a:r>
          </a:p>
          <a:p>
            <a:pPr marL="342900" marR="0" lvl="0" indent="-342900" algn="l" defTabSz="914400" rtl="0" eaLnBrk="1" fontAlgn="auto" latinLnBrk="0" hangingPunct="1">
              <a:lnSpc>
                <a:spcPct val="100000"/>
              </a:lnSpc>
              <a:spcBef>
                <a:spcPct val="20000"/>
              </a:spcBef>
              <a:spcAft>
                <a:spcPts val="0"/>
              </a:spcAft>
              <a:buClrTx/>
              <a:buSzTx/>
              <a:tabLst/>
              <a:defRPr/>
            </a:pPr>
            <a:r>
              <a:rPr lang="el-GR" sz="3200" dirty="0" smtClean="0"/>
              <a:t>  </a:t>
            </a:r>
            <a:r>
              <a:rPr kumimoji="0" lang="el-GR" sz="3200" b="0" i="0" u="none" strike="noStrike" kern="1200" cap="none" spc="0" normalizeH="0" baseline="0" noProof="0" dirty="0" smtClean="0">
                <a:ln>
                  <a:noFill/>
                </a:ln>
                <a:effectLst/>
                <a:uLnTx/>
                <a:uFillTx/>
                <a:latin typeface="+mn-lt"/>
                <a:ea typeface="+mn-ea"/>
                <a:cs typeface="+mn-cs"/>
              </a:rPr>
              <a:t>  ΒΛΕΝΝΩΔΟΥΣ ΠΟΙΚΙΛΙΑΣ </a:t>
            </a:r>
          </a:p>
          <a:p>
            <a:pPr marL="342900" marR="0" lvl="0" indent="-342900" algn="l" defTabSz="914400" rtl="0" eaLnBrk="1" fontAlgn="auto" latinLnBrk="0" hangingPunct="1">
              <a:lnSpc>
                <a:spcPct val="100000"/>
              </a:lnSpc>
              <a:spcBef>
                <a:spcPct val="20000"/>
              </a:spcBef>
              <a:spcAft>
                <a:spcPts val="0"/>
              </a:spcAft>
              <a:buClrTx/>
              <a:buSzTx/>
              <a:tabLst/>
              <a:defRPr/>
            </a:pPr>
            <a:endParaRPr lang="el-GR" sz="3200" dirty="0" smtClean="0"/>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l-GR" sz="3200" b="0" i="0" u="none" strike="noStrike" kern="1200" cap="none" spc="0" normalizeH="0" baseline="0" noProof="0" dirty="0" smtClean="0">
              <a:ln>
                <a:noFill/>
              </a:ln>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r>
              <a:rPr lang="el-GR" sz="3200" dirty="0" smtClean="0"/>
              <a:t>    Άφθονη εξωκυττάρια βλέννη στους διηθητικούς αδένες</a:t>
            </a:r>
            <a:endParaRPr kumimoji="0" lang="el-GR" sz="3200" b="0" i="0" u="none" strike="noStrike" kern="1200" cap="none" spc="0" normalizeH="0" baseline="0" noProof="0" dirty="0">
              <a:ln>
                <a:noFill/>
              </a:ln>
              <a:effectLst/>
              <a:uLnTx/>
              <a:uFillTx/>
            </a:endParaRPr>
          </a:p>
        </p:txBody>
      </p:sp>
      <mc:AlternateContent xmlns:mc="http://schemas.openxmlformats.org/markup-compatibility/2006" xmlns:p14="http://schemas.microsoft.com/office/powerpoint/2010/main">
        <mc:Choice Requires="p14">
          <p:contentPart p14:bwMode="auto" r:id="rId4">
            <p14:nvContentPartPr>
              <p14:cNvPr id="9218" name="Ink 2"/>
              <p14:cNvContentPartPr>
                <a14:cpLocks xmlns:a14="http://schemas.microsoft.com/office/drawing/2010/main" noRot="1" noChangeAspect="1" noEditPoints="1" noChangeArrowheads="1" noChangeShapeType="1"/>
              </p14:cNvContentPartPr>
              <p14:nvPr/>
            </p14:nvContentPartPr>
            <p14:xfrm>
              <a:off x="1660525" y="3973513"/>
              <a:ext cx="2403475" cy="80962"/>
            </p14:xfrm>
          </p:contentPart>
        </mc:Choice>
        <mc:Fallback xmlns="">
          <p:pic>
            <p:nvPicPr>
              <p:cNvPr id="9218" name="Ink 2"/>
              <p:cNvPicPr>
                <a:picLocks noRot="1" noChangeAspect="1" noEditPoints="1" noChangeArrowheads="1" noChangeShapeType="1"/>
              </p:cNvPicPr>
              <p:nvPr/>
            </p:nvPicPr>
            <p:blipFill>
              <a:blip r:embed="rId5" cstate="print"/>
              <a:stretch>
                <a:fillRect/>
              </a:stretch>
            </p:blipFill>
            <p:spPr>
              <a:xfrm>
                <a:off x="1644684" y="3909900"/>
                <a:ext cx="2435157" cy="208188"/>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219" name="Ink 3"/>
              <p14:cNvContentPartPr>
                <a14:cpLocks xmlns:a14="http://schemas.microsoft.com/office/drawing/2010/main" noRot="1" noChangeAspect="1" noEditPoints="1" noChangeArrowheads="1" noChangeShapeType="1"/>
              </p14:cNvContentPartPr>
              <p14:nvPr/>
            </p14:nvContentPartPr>
            <p14:xfrm>
              <a:off x="1473200" y="26988"/>
              <a:ext cx="2527300" cy="115887"/>
            </p14:xfrm>
          </p:contentPart>
        </mc:Choice>
        <mc:Fallback xmlns="">
          <p:pic>
            <p:nvPicPr>
              <p:cNvPr id="9219" name="Ink 3"/>
              <p:cNvPicPr>
                <a:picLocks noRot="1" noChangeAspect="1" noEditPoints="1" noChangeArrowheads="1" noChangeShapeType="1"/>
              </p:cNvPicPr>
              <p:nvPr/>
            </p:nvPicPr>
            <p:blipFill>
              <a:blip r:embed="rId7" cstate="print"/>
              <a:stretch>
                <a:fillRect/>
              </a:stretch>
            </p:blipFill>
            <p:spPr>
              <a:xfrm>
                <a:off x="1457359" y="-36714"/>
                <a:ext cx="2558981" cy="243291"/>
              </a:xfrm>
              <a:prstGeom prst="rect">
                <a:avLst/>
              </a:prstGeom>
            </p:spPr>
          </p:pic>
        </mc:Fallback>
      </mc:AlternateContent>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9392"/>
            <a:ext cx="9144000" cy="5472608"/>
          </a:xfrm>
        </p:spPr>
        <p:txBody>
          <a:bodyPr>
            <a:noAutofit/>
          </a:bodyPr>
          <a:lstStyle/>
          <a:p>
            <a:r>
              <a:rPr lang="el-GR" sz="1600" dirty="0"/>
              <a:t>Το </a:t>
            </a:r>
            <a:r>
              <a:rPr lang="el-GR" sz="1600" dirty="0">
                <a:effectLst>
                  <a:outerShdw blurRad="38100" dist="38100" dir="2700000" algn="tl">
                    <a:srgbClr val="000000">
                      <a:alpha val="43137"/>
                    </a:srgbClr>
                  </a:outerShdw>
                </a:effectLst>
              </a:rPr>
              <a:t>βλεννώδες </a:t>
            </a:r>
            <a:r>
              <a:rPr lang="el-GR" sz="1600" dirty="0" err="1">
                <a:effectLst>
                  <a:outerShdw blurRad="38100" dist="38100" dir="2700000" algn="tl">
                    <a:srgbClr val="000000">
                      <a:alpha val="43137"/>
                    </a:srgbClr>
                  </a:outerShdw>
                </a:effectLst>
              </a:rPr>
              <a:t>αδενοκαρκίνωμα</a:t>
            </a:r>
            <a:r>
              <a:rPr lang="el-GR" sz="1600" dirty="0">
                <a:effectLst>
                  <a:outerShdw blurRad="38100" dist="38100" dir="2700000" algn="tl">
                    <a:srgbClr val="000000">
                      <a:alpha val="43137"/>
                    </a:srgbClr>
                  </a:outerShdw>
                </a:effectLst>
              </a:rPr>
              <a:t> </a:t>
            </a:r>
            <a:r>
              <a:rPr lang="el-GR" sz="1600" dirty="0"/>
              <a:t>(</a:t>
            </a:r>
            <a:r>
              <a:rPr lang="el-GR" sz="1600" dirty="0" err="1"/>
              <a:t>δεξ</a:t>
            </a:r>
            <a:r>
              <a:rPr lang="el-GR" sz="1600" dirty="0"/>
              <a:t>. </a:t>
            </a:r>
            <a:r>
              <a:rPr lang="el-GR" sz="1600" dirty="0" err="1"/>
              <a:t>εικ</a:t>
            </a:r>
            <a:r>
              <a:rPr lang="el-GR" sz="1600" dirty="0"/>
              <a:t>.) </a:t>
            </a:r>
            <a:r>
              <a:rPr lang="el-GR" sz="1600" dirty="0" smtClean="0"/>
              <a:t>διαβαθμίζεται</a:t>
            </a:r>
            <a:r>
              <a:rPr lang="el-GR" sz="1600" dirty="0"/>
              <a:t> </a:t>
            </a:r>
            <a:r>
              <a:rPr lang="el-GR" sz="1600" dirty="0" smtClean="0"/>
              <a:t>βάσει </a:t>
            </a:r>
            <a:r>
              <a:rPr lang="el-GR" sz="1600" dirty="0"/>
              <a:t>του υποκείμενου αρχιτεκτονικού του προτύπου. </a:t>
            </a:r>
            <a:r>
              <a:rPr lang="el-GR" sz="1600" dirty="0" smtClean="0"/>
              <a:t>Στη </a:t>
            </a:r>
            <a:r>
              <a:rPr lang="el-GR" sz="1600" dirty="0" err="1"/>
              <a:t>δεξ</a:t>
            </a:r>
            <a:r>
              <a:rPr lang="el-GR" sz="1600" dirty="0"/>
              <a:t>. </a:t>
            </a:r>
            <a:r>
              <a:rPr lang="el-GR" sz="1600" dirty="0" err="1"/>
              <a:t>εικ</a:t>
            </a:r>
            <a:r>
              <a:rPr lang="el-GR" sz="1600" dirty="0"/>
              <a:t>. το άθροισμα είναι </a:t>
            </a:r>
            <a:r>
              <a:rPr lang="el-GR" sz="1600" dirty="0" smtClean="0"/>
              <a:t>3+4=7,καθώς </a:t>
            </a:r>
            <a:r>
              <a:rPr lang="el-GR" sz="1600" dirty="0"/>
              <a:t>κυριαρχούν μεμονωμένοι καλοσχηματισμένοι αδένες εντός λιμνών </a:t>
            </a:r>
            <a:r>
              <a:rPr lang="el-GR" sz="1600" dirty="0" err="1"/>
              <a:t>εξωκυττάριας</a:t>
            </a:r>
            <a:r>
              <a:rPr lang="el-GR" sz="1600" dirty="0"/>
              <a:t> </a:t>
            </a:r>
            <a:r>
              <a:rPr lang="el-GR" sz="1600" dirty="0" err="1"/>
              <a:t>βλέννης</a:t>
            </a:r>
            <a:r>
              <a:rPr lang="el-GR" sz="1600" dirty="0"/>
              <a:t> και υπολείπονται κάποιοι </a:t>
            </a:r>
            <a:r>
              <a:rPr lang="el-GR" sz="1600" b="1" dirty="0"/>
              <a:t>ηθμοειδείς</a:t>
            </a:r>
            <a:r>
              <a:rPr lang="el-GR" sz="1600" dirty="0"/>
              <a:t> αδένες </a:t>
            </a:r>
            <a:r>
              <a:rPr lang="el-GR" sz="1600" dirty="0" smtClean="0"/>
              <a:t>.</a:t>
            </a:r>
            <a:br>
              <a:rPr lang="el-GR" sz="1600" dirty="0" smtClean="0"/>
            </a:br>
            <a:r>
              <a:rPr lang="el-GR" sz="1600" dirty="0" smtClean="0"/>
              <a:t>Το </a:t>
            </a:r>
            <a:r>
              <a:rPr lang="el-GR" sz="1600" b="1" dirty="0" err="1" smtClean="0"/>
              <a:t>ενδοπορικό</a:t>
            </a:r>
            <a:r>
              <a:rPr lang="el-GR" sz="1600" b="1" dirty="0" smtClean="0"/>
              <a:t> καρκίνωμα</a:t>
            </a:r>
            <a:r>
              <a:rPr lang="el-GR" sz="1600" dirty="0" smtClean="0"/>
              <a:t> του προστάτη αδένα (</a:t>
            </a:r>
            <a:r>
              <a:rPr lang="el-GR" sz="1600" b="1" dirty="0" smtClean="0"/>
              <a:t>ΕΠΚ</a:t>
            </a:r>
            <a:r>
              <a:rPr lang="el-GR" sz="1600" dirty="0" smtClean="0"/>
              <a:t>) συνίσταται σε </a:t>
            </a:r>
            <a:r>
              <a:rPr lang="el-GR" sz="1600" dirty="0" smtClean="0">
                <a:effectLst>
                  <a:outerShdw blurRad="38100" dist="38100" dir="2700000" algn="tl">
                    <a:srgbClr val="000000">
                      <a:alpha val="43137"/>
                    </a:srgbClr>
                  </a:outerShdw>
                </a:effectLst>
              </a:rPr>
              <a:t>πυκνούς ηθμοειδείς αδένες με </a:t>
            </a:r>
            <a:r>
              <a:rPr lang="el-GR" sz="1600" dirty="0">
                <a:effectLst>
                  <a:outerShdw blurRad="38100" dist="38100" dir="2700000" algn="tl">
                    <a:srgbClr val="000000">
                      <a:alpha val="43137"/>
                    </a:srgbClr>
                  </a:outerShdw>
                </a:effectLst>
              </a:rPr>
              <a:t>ά</a:t>
            </a:r>
            <a:r>
              <a:rPr lang="el-GR" sz="1600" dirty="0" smtClean="0">
                <a:effectLst>
                  <a:outerShdw blurRad="38100" dist="38100" dir="2700000" algn="tl">
                    <a:srgbClr val="000000">
                      <a:alpha val="43137"/>
                    </a:srgbClr>
                  </a:outerShdw>
                </a:effectLst>
              </a:rPr>
              <a:t>νω του ημίσεως του καθενός να αντιστοιχεί σε επιθήλιο σχετιζόμενο με αυλούς </a:t>
            </a:r>
            <a:r>
              <a:rPr lang="el-GR" sz="1600" b="1" dirty="0" smtClean="0">
                <a:effectLst>
                  <a:outerShdw blurRad="38100" dist="38100" dir="2700000" algn="tl">
                    <a:srgbClr val="000000">
                      <a:alpha val="43137"/>
                    </a:srgbClr>
                  </a:outerShdw>
                </a:effectLst>
              </a:rPr>
              <a:t>ή / και</a:t>
            </a:r>
            <a:r>
              <a:rPr lang="el-GR" sz="1600" dirty="0" smtClean="0">
                <a:effectLst>
                  <a:outerShdw blurRad="38100" dist="38100" dir="2700000" algn="tl">
                    <a:srgbClr val="000000">
                      <a:alpha val="43137"/>
                    </a:srgbClr>
                  </a:outerShdw>
                </a:effectLst>
              </a:rPr>
              <a:t> σε συμπαγείς φωλιές </a:t>
            </a:r>
            <a:br>
              <a:rPr lang="el-GR" sz="1600" dirty="0" smtClean="0">
                <a:effectLst>
                  <a:outerShdw blurRad="38100" dist="38100" dir="2700000" algn="tl">
                    <a:srgbClr val="000000">
                      <a:alpha val="43137"/>
                    </a:srgbClr>
                  </a:outerShdw>
                </a:effectLst>
              </a:rPr>
            </a:br>
            <a:r>
              <a:rPr lang="el-GR" sz="1600" b="1" dirty="0" smtClean="0">
                <a:effectLst>
                  <a:outerShdw blurRad="38100" dist="38100" dir="2700000" algn="tl">
                    <a:srgbClr val="000000">
                      <a:alpha val="43137"/>
                    </a:srgbClr>
                  </a:outerShdw>
                </a:effectLst>
              </a:rPr>
              <a:t>ή / και</a:t>
            </a:r>
            <a:r>
              <a:rPr lang="el-GR" sz="1600" dirty="0" smtClean="0">
                <a:effectLst>
                  <a:outerShdw blurRad="38100" dist="38100" dir="2700000" algn="tl">
                    <a:srgbClr val="000000">
                      <a:alpha val="43137"/>
                    </a:srgbClr>
                  </a:outerShdw>
                </a:effectLst>
              </a:rPr>
              <a:t> σε έντονο </a:t>
            </a:r>
            <a:r>
              <a:rPr lang="el-GR" sz="1600" dirty="0" err="1" smtClean="0">
                <a:effectLst>
                  <a:outerShdw blurRad="38100" dist="38100" dir="2700000" algn="tl">
                    <a:srgbClr val="000000">
                      <a:alpha val="43137"/>
                    </a:srgbClr>
                  </a:outerShdw>
                </a:effectLst>
              </a:rPr>
              <a:t>πλειομορφισμό</a:t>
            </a:r>
            <a:r>
              <a:rPr lang="el-GR" sz="1600" dirty="0" smtClean="0">
                <a:effectLst>
                  <a:outerShdw blurRad="38100" dist="38100" dir="2700000" algn="tl">
                    <a:srgbClr val="000000">
                      <a:alpha val="43137"/>
                    </a:srgbClr>
                  </a:outerShdw>
                </a:effectLst>
              </a:rPr>
              <a:t>/νέκρωση.</a:t>
            </a:r>
            <a:r>
              <a:rPr lang="el-GR" sz="1800" dirty="0">
                <a:effectLst>
                  <a:outerShdw blurRad="38100" dist="38100" dir="2700000" algn="tl">
                    <a:srgbClr val="000000">
                      <a:alpha val="43137"/>
                    </a:srgbClr>
                  </a:outerShdw>
                </a:effectLst>
              </a:rPr>
              <a:t/>
            </a:r>
            <a:br>
              <a:rPr lang="el-GR" sz="1800" dirty="0">
                <a:effectLst>
                  <a:outerShdw blurRad="38100" dist="38100" dir="2700000" algn="tl">
                    <a:srgbClr val="000000">
                      <a:alpha val="43137"/>
                    </a:srgbClr>
                  </a:outerShdw>
                </a:effectLst>
              </a:rPr>
            </a:br>
            <a:r>
              <a:rPr lang="el-GR" sz="1600" dirty="0" smtClean="0"/>
              <a:t>Το </a:t>
            </a:r>
            <a:r>
              <a:rPr lang="el-GR" sz="1600" b="1" dirty="0" smtClean="0"/>
              <a:t>εξ ορισμού υψηλόβαθμης κακοήθειας, </a:t>
            </a:r>
            <a:r>
              <a:rPr lang="el-GR" sz="1600" b="1" dirty="0" smtClean="0">
                <a:effectLst>
                  <a:outerShdw blurRad="38100" dist="38100" dir="2700000" algn="tl">
                    <a:srgbClr val="000000">
                      <a:alpha val="43137"/>
                    </a:srgbClr>
                  </a:outerShdw>
                </a:effectLst>
              </a:rPr>
              <a:t>ΕΠΚ</a:t>
            </a:r>
            <a:r>
              <a:rPr lang="el-GR" sz="1600" dirty="0" smtClean="0"/>
              <a:t> (αρ. </a:t>
            </a:r>
            <a:r>
              <a:rPr lang="el-GR" sz="1600" dirty="0" err="1" smtClean="0"/>
              <a:t>εικ</a:t>
            </a:r>
            <a:r>
              <a:rPr lang="el-GR" sz="1600" dirty="0" smtClean="0"/>
              <a:t>., με τη συχνά </a:t>
            </a:r>
            <a:r>
              <a:rPr lang="el-GR" sz="1600" dirty="0" smtClean="0">
                <a:effectLst>
                  <a:outerShdw blurRad="38100" dist="38100" dir="2700000" algn="tl">
                    <a:srgbClr val="000000">
                      <a:alpha val="43137"/>
                    </a:srgbClr>
                  </a:outerShdw>
                </a:effectLst>
              </a:rPr>
              <a:t>αναγκαία</a:t>
            </a:r>
            <a:r>
              <a:rPr lang="el-GR" sz="1600" dirty="0" smtClean="0"/>
              <a:t> </a:t>
            </a:r>
            <a:r>
              <a:rPr lang="el-GR" sz="1600" dirty="0" err="1" smtClean="0"/>
              <a:t>ανοσοϊστοχημική</a:t>
            </a:r>
            <a:r>
              <a:rPr lang="el-GR" sz="1600" dirty="0" smtClean="0"/>
              <a:t> επιβεβαίωση </a:t>
            </a:r>
            <a:r>
              <a:rPr lang="el-GR" sz="1600" dirty="0" smtClean="0">
                <a:effectLst>
                  <a:outerShdw blurRad="38100" dist="38100" dir="2700000" algn="tl">
                    <a:srgbClr val="000000">
                      <a:alpha val="43137"/>
                    </a:srgbClr>
                  </a:outerShdw>
                </a:effectLst>
              </a:rPr>
              <a:t>τουλάχιστον κάποιου βαθμού παρουσίας βασικού κυτταρικού στοίχου </a:t>
            </a:r>
            <a:r>
              <a:rPr lang="el-GR" sz="1600" dirty="0" smtClean="0"/>
              <a:t>σε αυτό) </a:t>
            </a:r>
            <a:br>
              <a:rPr lang="el-GR" sz="1600" dirty="0" smtClean="0"/>
            </a:br>
            <a:r>
              <a:rPr lang="el-GR" sz="1600" dirty="0" smtClean="0"/>
              <a:t>όταν, μερικές φορές, απαντά ως  </a:t>
            </a:r>
            <a:r>
              <a:rPr lang="el-GR" sz="1600" spc="300" dirty="0" smtClean="0">
                <a:effectLst>
                  <a:outerShdw blurRad="38100" dist="38100" dir="2700000" algn="tl">
                    <a:srgbClr val="000000">
                      <a:alpha val="43137"/>
                    </a:srgbClr>
                  </a:outerShdw>
                </a:effectLst>
              </a:rPr>
              <a:t>αμιγές</a:t>
            </a:r>
            <a:r>
              <a:rPr lang="el-GR" sz="1600" dirty="0" smtClean="0"/>
              <a:t>, </a:t>
            </a:r>
            <a:r>
              <a:rPr lang="el-GR" sz="1600" i="1" u="sng" dirty="0" smtClean="0">
                <a:effectLst>
                  <a:outerShdw blurRad="38100" dist="38100" dir="2700000" algn="tl">
                    <a:srgbClr val="000000">
                      <a:alpha val="43137"/>
                    </a:srgbClr>
                  </a:outerShdw>
                </a:effectLst>
              </a:rPr>
              <a:t>δεν</a:t>
            </a:r>
            <a:r>
              <a:rPr lang="el-GR" sz="1600" dirty="0" smtClean="0"/>
              <a:t> διαβαθμίζεται κατά </a:t>
            </a:r>
            <a:r>
              <a:rPr lang="en-US" sz="1600" dirty="0" smtClean="0"/>
              <a:t>Gleason</a:t>
            </a:r>
            <a:r>
              <a:rPr lang="el-GR" sz="1600" dirty="0" smtClean="0"/>
              <a:t>, </a:t>
            </a:r>
            <a:br>
              <a:rPr lang="el-GR" sz="1600" dirty="0" smtClean="0"/>
            </a:br>
            <a:r>
              <a:rPr lang="el-GR" sz="1600" dirty="0" smtClean="0"/>
              <a:t>αλλά γίνεται κάποιο </a:t>
            </a:r>
            <a:r>
              <a:rPr lang="el-GR" sz="1600" b="1" dirty="0" smtClean="0"/>
              <a:t>σχόλιο</a:t>
            </a:r>
            <a:r>
              <a:rPr lang="en-US" sz="1600" b="1" dirty="0" smtClean="0"/>
              <a:t>, </a:t>
            </a:r>
            <a:r>
              <a:rPr lang="el-GR" sz="1600" b="1" dirty="0" smtClean="0"/>
              <a:t>όταν πρόκειται για βιοψία </a:t>
            </a:r>
            <a:r>
              <a:rPr lang="el-GR" sz="1600" dirty="0" smtClean="0"/>
              <a:t>( ή όταν δεν έχει αφαιρεθεί ολόκληρος ο προστάτης ) ότι </a:t>
            </a:r>
            <a:r>
              <a:rPr lang="el-GR" sz="1600" b="1" dirty="0" smtClean="0"/>
              <a:t>συνήθως</a:t>
            </a:r>
            <a:r>
              <a:rPr lang="el-GR" sz="1600" dirty="0" smtClean="0"/>
              <a:t> (όχι πάντοτε) το ΕΠΚ σχετίζεται με αλλαχού διηθητικό καρκίνωμα  και μάλιστα, πιθανότερα </a:t>
            </a:r>
            <a:r>
              <a:rPr lang="el-GR" sz="1600" dirty="0"/>
              <a:t>υψηλόβαθμης κακοήθειας</a:t>
            </a:r>
            <a:r>
              <a:rPr lang="el-GR" sz="1600" dirty="0" smtClean="0"/>
              <a:t>.</a:t>
            </a:r>
            <a:br>
              <a:rPr lang="el-GR" sz="1600" dirty="0" smtClean="0"/>
            </a:br>
            <a:r>
              <a:rPr lang="el-GR" sz="1600" dirty="0" smtClean="0">
                <a:effectLst>
                  <a:outerShdw blurRad="38100" dist="38100" dir="2700000" algn="tl">
                    <a:srgbClr val="000000">
                      <a:alpha val="43137"/>
                    </a:srgbClr>
                  </a:outerShdw>
                </a:effectLst>
              </a:rPr>
              <a:t>Το </a:t>
            </a:r>
            <a:r>
              <a:rPr lang="el-GR" sz="1600" b="1" dirty="0" smtClean="0">
                <a:effectLst>
                  <a:outerShdw blurRad="38100" dist="38100" dir="2700000" algn="tl">
                    <a:srgbClr val="000000">
                      <a:alpha val="43137"/>
                    </a:srgbClr>
                  </a:outerShdw>
                </a:effectLst>
              </a:rPr>
              <a:t>ΕΠΚ το σχετιζόμενο </a:t>
            </a:r>
            <a:r>
              <a:rPr lang="el-GR" sz="1600" b="1" dirty="0">
                <a:effectLst>
                  <a:outerShdw blurRad="38100" dist="38100" dir="2700000" algn="tl">
                    <a:srgbClr val="000000">
                      <a:alpha val="43137"/>
                    </a:srgbClr>
                  </a:outerShdw>
                </a:effectLst>
              </a:rPr>
              <a:t>με διηθητικό </a:t>
            </a:r>
            <a:r>
              <a:rPr lang="el-GR" sz="1600" b="1" dirty="0" err="1">
                <a:effectLst>
                  <a:outerShdw blurRad="38100" dist="38100" dir="2700000" algn="tl">
                    <a:srgbClr val="000000">
                      <a:alpha val="43137"/>
                    </a:srgbClr>
                  </a:outerShdw>
                </a:effectLst>
              </a:rPr>
              <a:t>αδενοκαρκίνωμα</a:t>
            </a:r>
            <a:r>
              <a:rPr lang="el-GR" sz="1600" b="1" dirty="0">
                <a:effectLst>
                  <a:outerShdw blurRad="38100" dist="38100" dir="2700000" algn="tl">
                    <a:srgbClr val="000000">
                      <a:alpha val="43137"/>
                    </a:srgbClr>
                  </a:outerShdw>
                </a:effectLst>
              </a:rPr>
              <a:t> </a:t>
            </a:r>
            <a:r>
              <a:rPr lang="el-GR" sz="1600" dirty="0" smtClean="0"/>
              <a:t>του προστάτη, </a:t>
            </a:r>
            <a:r>
              <a:rPr lang="el-GR" sz="1600" dirty="0"/>
              <a:t>κατά τη </a:t>
            </a:r>
            <a:r>
              <a:rPr lang="el-GR" sz="1600" dirty="0">
                <a:effectLst>
                  <a:outerShdw blurRad="38100" dist="38100" dir="2700000" algn="tl">
                    <a:srgbClr val="000000">
                      <a:alpha val="43137"/>
                    </a:srgbClr>
                  </a:outerShdw>
                </a:effectLst>
              </a:rPr>
              <a:t>Διεθνή Εταιρεία Ουρολογικής Παθολογοανατομίας </a:t>
            </a:r>
            <a:r>
              <a:rPr lang="el-GR" sz="1600" dirty="0"/>
              <a:t>(</a:t>
            </a:r>
            <a:r>
              <a:rPr lang="en-US" sz="1600" dirty="0"/>
              <a:t>ISUP)</a:t>
            </a:r>
            <a:r>
              <a:rPr lang="el-GR" sz="1600" dirty="0"/>
              <a:t>, </a:t>
            </a:r>
            <a:r>
              <a:rPr lang="el-GR" sz="1600" dirty="0" smtClean="0"/>
              <a:t>προς αποφυγή υποεκτίμησης του βαθμού κακοήθειας, </a:t>
            </a:r>
            <a:r>
              <a:rPr lang="el-GR" sz="1600" dirty="0" smtClean="0">
                <a:effectLst>
                  <a:outerShdw blurRad="38100" dist="38100" dir="2700000" algn="tl">
                    <a:srgbClr val="000000">
                      <a:alpha val="43137"/>
                    </a:srgbClr>
                  </a:outerShdw>
                </a:effectLst>
              </a:rPr>
              <a:t>συμπεριλαμβάνεται στον αθροιστικό βαθμό κατά </a:t>
            </a:r>
            <a:r>
              <a:rPr lang="en-US" sz="1600" dirty="0" smtClean="0">
                <a:effectLst>
                  <a:outerShdw blurRad="38100" dist="38100" dir="2700000" algn="tl">
                    <a:srgbClr val="000000">
                      <a:alpha val="43137"/>
                    </a:srgbClr>
                  </a:outerShdw>
                </a:effectLst>
              </a:rPr>
              <a:t>Gleason,</a:t>
            </a:r>
            <a:r>
              <a:rPr lang="el-GR" sz="1600" dirty="0" smtClean="0">
                <a:effectLst>
                  <a:outerShdw blurRad="38100" dist="38100" dir="2700000" algn="tl">
                    <a:srgbClr val="000000">
                      <a:alpha val="43137"/>
                    </a:srgbClr>
                  </a:outerShdw>
                </a:effectLst>
              </a:rPr>
              <a:t> </a:t>
            </a:r>
            <a:r>
              <a:rPr lang="el-GR" sz="1600" dirty="0" err="1">
                <a:effectLst>
                  <a:outerShdw blurRad="38100" dist="38100" dir="2700000" algn="tl">
                    <a:srgbClr val="000000">
                      <a:alpha val="43137"/>
                    </a:srgbClr>
                  </a:outerShdw>
                </a:effectLst>
              </a:rPr>
              <a:t>προσμετράται</a:t>
            </a:r>
            <a:r>
              <a:rPr lang="el-GR" sz="1600" dirty="0">
                <a:effectLst>
                  <a:outerShdw blurRad="38100" dist="38100" dir="2700000" algn="tl">
                    <a:srgbClr val="000000">
                      <a:alpha val="43137"/>
                    </a:srgbClr>
                  </a:outerShdw>
                </a:effectLst>
              </a:rPr>
              <a:t> στο ποσοστό που καταλαμβάνει το πρότυπο υψηλόβαθμης </a:t>
            </a:r>
            <a:r>
              <a:rPr lang="el-GR" sz="1600" dirty="0" smtClean="0">
                <a:effectLst>
                  <a:outerShdw blurRad="38100" dist="38100" dir="2700000" algn="tl">
                    <a:srgbClr val="000000">
                      <a:alpha val="43137"/>
                    </a:srgbClr>
                  </a:outerShdw>
                </a:effectLst>
              </a:rPr>
              <a:t>κακοήθειας</a:t>
            </a:r>
            <a:r>
              <a:rPr lang="en-US" sz="1600" dirty="0" smtClean="0"/>
              <a:t>, </a:t>
            </a:r>
            <a:r>
              <a:rPr lang="el-GR" sz="1600" dirty="0" smtClean="0"/>
              <a:t>η δε παρουσία του ΕΠΚ </a:t>
            </a:r>
            <a:r>
              <a:rPr lang="el-GR" sz="1600" b="1" dirty="0" smtClean="0"/>
              <a:t>αναφέρεται και σχολιάζεται </a:t>
            </a:r>
            <a:r>
              <a:rPr lang="el-GR" sz="1600" dirty="0" smtClean="0"/>
              <a:t>στην έκθεσή μας, </a:t>
            </a:r>
            <a:r>
              <a:rPr lang="el-GR" sz="1600" dirty="0"/>
              <a:t>λόγω της αρνητικής προγνωστικής σημασίας ορισμένων οδηγών μεταλλάξεων των εν λόγω </a:t>
            </a:r>
            <a:r>
              <a:rPr lang="el-GR" sz="1600" dirty="0" err="1"/>
              <a:t>ενδοπορικών</a:t>
            </a:r>
            <a:r>
              <a:rPr lang="el-GR" sz="1600" dirty="0"/>
              <a:t> </a:t>
            </a:r>
            <a:r>
              <a:rPr lang="el-GR" sz="1600" dirty="0" smtClean="0"/>
              <a:t>καρκινικών κυττάρων.  [Αντίθετα, </a:t>
            </a:r>
            <a:r>
              <a:rPr lang="en-US" sz="1600" dirty="0" smtClean="0"/>
              <a:t> </a:t>
            </a:r>
            <a:r>
              <a:rPr lang="el-GR" sz="1600" dirty="0" smtClean="0"/>
              <a:t>κατά την Εταιρεία Ουρογεννητικής Παθολογοανατομίας</a:t>
            </a:r>
            <a:r>
              <a:rPr lang="en-US" sz="1600" dirty="0" smtClean="0"/>
              <a:t> (</a:t>
            </a:r>
            <a:r>
              <a:rPr lang="en-GB" sz="1600" dirty="0" smtClean="0"/>
              <a:t>GUPS)</a:t>
            </a:r>
            <a:r>
              <a:rPr lang="el-GR" sz="1600" dirty="0" smtClean="0"/>
              <a:t> ο βαθμός κακοήθειας του ΕΠΚ </a:t>
            </a:r>
            <a:r>
              <a:rPr lang="el-GR" sz="1600" i="1" dirty="0" smtClean="0"/>
              <a:t>δεν</a:t>
            </a:r>
            <a:r>
              <a:rPr lang="el-GR" sz="1600" dirty="0" smtClean="0"/>
              <a:t> συμπεριλαμβάνεται στον αθροιστικό βαθμό κακοήθειας, προς αποφυγή υπερεκτίμησης του βαθμού κακοήθειας και άρα </a:t>
            </a:r>
            <a:r>
              <a:rPr lang="el-GR" sz="1600" dirty="0" err="1" smtClean="0"/>
              <a:t>υπερθεραπευτικών</a:t>
            </a:r>
            <a:r>
              <a:rPr lang="el-GR" sz="1600" dirty="0" smtClean="0"/>
              <a:t>  χειρισμών, </a:t>
            </a:r>
            <a:br>
              <a:rPr lang="el-GR" sz="1600" dirty="0" smtClean="0"/>
            </a:br>
            <a:r>
              <a:rPr lang="el-GR" sz="1600" dirty="0" smtClean="0"/>
              <a:t>αλλά φυσικά η ύπαρξή του αναφέρεται και </a:t>
            </a:r>
            <a:r>
              <a:rPr lang="el-GR" sz="1600" dirty="0" err="1" smtClean="0"/>
              <a:t>ποσοτικοποείται</a:t>
            </a:r>
            <a:r>
              <a:rPr lang="el-GR" sz="1600" dirty="0" smtClean="0"/>
              <a:t> αδρά.]</a:t>
            </a:r>
            <a:br>
              <a:rPr lang="el-GR" sz="1600" dirty="0" smtClean="0"/>
            </a:br>
            <a:r>
              <a:rPr lang="el-GR" sz="1600" dirty="0" smtClean="0"/>
              <a:t>.</a:t>
            </a:r>
            <a:endParaRPr lang="el-GR" sz="1600" dirty="0"/>
          </a:p>
        </p:txBody>
      </p:sp>
      <p:pic>
        <p:nvPicPr>
          <p:cNvPr id="192514" name="Picture 2" descr="C:\Users\KAV-AGRO\Desktop\13000_2016_478_Fig3_HTML.jpg"/>
          <p:cNvPicPr>
            <a:picLocks noChangeAspect="1" noChangeArrowheads="1"/>
          </p:cNvPicPr>
          <p:nvPr/>
        </p:nvPicPr>
        <p:blipFill>
          <a:blip r:embed="rId2" cstate="print"/>
          <a:srcRect/>
          <a:stretch>
            <a:fillRect/>
          </a:stretch>
        </p:blipFill>
        <p:spPr bwMode="auto">
          <a:xfrm>
            <a:off x="1763688" y="5085184"/>
            <a:ext cx="5328592" cy="17159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88640"/>
            <a:ext cx="9144000" cy="4248472"/>
          </a:xfrm>
        </p:spPr>
        <p:txBody>
          <a:bodyPr>
            <a:normAutofit fontScale="90000"/>
          </a:bodyPr>
          <a:lstStyle/>
          <a:p>
            <a:r>
              <a:rPr lang="el-GR" sz="1600" dirty="0" smtClean="0">
                <a:latin typeface="+mn-lt"/>
                <a:cs typeface="Helvetica" charset="0"/>
              </a:rPr>
              <a:t>Στο άνω αρ. τμήμα της </a:t>
            </a:r>
            <a:r>
              <a:rPr lang="el-GR" sz="1600" dirty="0" err="1" smtClean="0">
                <a:latin typeface="+mn-lt"/>
                <a:cs typeface="Helvetica" charset="0"/>
              </a:rPr>
              <a:t>εικ</a:t>
            </a:r>
            <a:r>
              <a:rPr lang="el-GR" sz="1600" dirty="0" smtClean="0">
                <a:latin typeface="+mn-lt"/>
                <a:cs typeface="Helvetica" charset="0"/>
              </a:rPr>
              <a:t>. Α, ο κύλινδρος  Α  από τους τρεις </a:t>
            </a:r>
            <a:r>
              <a:rPr lang="el-GR" sz="1600" b="1" dirty="0" smtClean="0">
                <a:latin typeface="+mn-lt"/>
                <a:cs typeface="Helvetica" charset="0"/>
              </a:rPr>
              <a:t>ακέραιους</a:t>
            </a:r>
            <a:r>
              <a:rPr lang="el-GR" sz="1600" dirty="0">
                <a:effectLst>
                  <a:outerShdw blurRad="38100" dist="38100" dir="2700000" algn="tl">
                    <a:srgbClr val="000000">
                      <a:alpha val="43137"/>
                    </a:srgbClr>
                  </a:outerShdw>
                </a:effectLst>
                <a:latin typeface="+mn-lt"/>
                <a:cs typeface="Helvetica" charset="0"/>
              </a:rPr>
              <a:t> </a:t>
            </a:r>
            <a:r>
              <a:rPr lang="el-GR" sz="1600" dirty="0" smtClean="0">
                <a:latin typeface="+mn-lt"/>
                <a:cs typeface="Helvetica" charset="0"/>
              </a:rPr>
              <a:t>κυλίνδρους, καταλαμβάνεται από καρκίνο στο  60% της  έκτασής  του. </a:t>
            </a:r>
            <a:r>
              <a:rPr lang="en-US" sz="1600" dirty="0" smtClean="0">
                <a:latin typeface="+mn-lt"/>
                <a:cs typeface="Helvetica" charset="0"/>
              </a:rPr>
              <a:t>M</a:t>
            </a:r>
            <a:r>
              <a:rPr lang="el-GR" sz="1600" dirty="0" smtClean="0">
                <a:latin typeface="+mn-lt"/>
                <a:cs typeface="Helvetica" charset="0"/>
              </a:rPr>
              <a:t>η συνυπολογίζοντας  τον  παρεμβαλλόμενο, μη καρκινικό ιστό στους υπόλοιπους δύο, επίσης </a:t>
            </a:r>
            <a:r>
              <a:rPr lang="el-GR" sz="1600" b="1" dirty="0" smtClean="0">
                <a:latin typeface="+mn-lt"/>
                <a:cs typeface="Helvetica" charset="0"/>
              </a:rPr>
              <a:t>ακέραιους</a:t>
            </a:r>
            <a:r>
              <a:rPr lang="el-GR" sz="1600" dirty="0" smtClean="0">
                <a:latin typeface="+mn-lt"/>
                <a:cs typeface="Helvetica" charset="0"/>
              </a:rPr>
              <a:t>  κυλίνδρους, αυτοί  αναφέρονται  ξεχωριστά ως καταλαμβανόμενοι σε ποσοστά 40% και &lt;5% της έκτασής τους.  Στο  πάνω δεξιό τμήμα της ίδιας </a:t>
            </a:r>
            <a:r>
              <a:rPr lang="el-GR" sz="1600" dirty="0" err="1" smtClean="0">
                <a:latin typeface="+mn-lt"/>
                <a:cs typeface="Helvetica" charset="0"/>
              </a:rPr>
              <a:t>εικ</a:t>
            </a:r>
            <a:r>
              <a:rPr lang="el-GR" sz="1600" dirty="0" smtClean="0">
                <a:latin typeface="+mn-lt"/>
                <a:cs typeface="Helvetica" charset="0"/>
              </a:rPr>
              <a:t>., βλέπουμε έξι </a:t>
            </a:r>
            <a:r>
              <a:rPr lang="el-GR" sz="1600" b="1" dirty="0" smtClean="0">
                <a:latin typeface="+mn-lt"/>
                <a:cs typeface="Helvetica" charset="0"/>
              </a:rPr>
              <a:t>ακέραιους </a:t>
            </a:r>
            <a:r>
              <a:rPr lang="el-GR" sz="1600" dirty="0" smtClean="0">
                <a:latin typeface="+mn-lt"/>
                <a:cs typeface="Helvetica" charset="0"/>
              </a:rPr>
              <a:t>κυλίνδρους, οι οποίοι </a:t>
            </a:r>
            <a:r>
              <a:rPr lang="el-GR" sz="1600" dirty="0" err="1" smtClean="0">
                <a:latin typeface="+mn-lt"/>
                <a:cs typeface="Helvetica" charset="0"/>
              </a:rPr>
              <a:t>συμπαρελήφθησαν</a:t>
            </a:r>
            <a:r>
              <a:rPr lang="el-GR" sz="1600" dirty="0" smtClean="0">
                <a:latin typeface="+mn-lt"/>
                <a:cs typeface="Helvetica" charset="0"/>
              </a:rPr>
              <a:t> σε έναν </a:t>
            </a:r>
            <a:r>
              <a:rPr lang="el-GR" sz="1600" dirty="0" err="1" smtClean="0">
                <a:latin typeface="+mn-lt"/>
                <a:cs typeface="Helvetica" charset="0"/>
              </a:rPr>
              <a:t>περιέκτη</a:t>
            </a:r>
            <a:r>
              <a:rPr lang="el-GR" sz="1600" dirty="0" smtClean="0">
                <a:latin typeface="+mn-lt"/>
                <a:cs typeface="Helvetica" charset="0"/>
              </a:rPr>
              <a:t>. Εν προκειμένω, αναφέρουμε </a:t>
            </a:r>
            <a:r>
              <a:rPr lang="el-GR" sz="1600" dirty="0" smtClean="0">
                <a:effectLst>
                  <a:outerShdw blurRad="38100" dist="38100" dir="2700000" algn="tl">
                    <a:srgbClr val="000000">
                      <a:alpha val="43137"/>
                    </a:srgbClr>
                  </a:outerShdw>
                </a:effectLst>
                <a:latin typeface="+mn-lt"/>
                <a:cs typeface="Helvetica" charset="0"/>
              </a:rPr>
              <a:t>κατάληψη του ενός </a:t>
            </a:r>
            <a:r>
              <a:rPr lang="el-GR" sz="1600" dirty="0" smtClean="0">
                <a:latin typeface="+mn-lt"/>
                <a:cs typeface="Helvetica" charset="0"/>
              </a:rPr>
              <a:t>εκ των έξι , σε ποσοστό 90% της έκτασής του (κι όχι ποσοστό 15% επί της συνολικής εκτάσεως των 6 κυλίνδρων, καθώς κάτι τέτοιο θα υποεκτιμούσε την έκταση του καρκίνου </a:t>
            </a:r>
            <a:r>
              <a:rPr lang="el-GR" sz="1600" dirty="0" smtClean="0">
                <a:latin typeface="+mn-lt"/>
                <a:cs typeface="Helvetica" charset="0"/>
              </a:rPr>
              <a:t>στην αξιολόγηση πλήρωσης των κριτηρίων </a:t>
            </a:r>
            <a:r>
              <a:rPr lang="el-GR" sz="1600" dirty="0" smtClean="0">
                <a:latin typeface="+mn-lt"/>
                <a:cs typeface="Helvetica" charset="0"/>
              </a:rPr>
              <a:t>ενεργού παρακολούθησης του ασθενούς).</a:t>
            </a:r>
            <a:br>
              <a:rPr lang="el-GR" sz="1600" dirty="0" smtClean="0">
                <a:latin typeface="+mn-lt"/>
                <a:cs typeface="Helvetica" charset="0"/>
              </a:rPr>
            </a:br>
            <a:r>
              <a:rPr lang="el-GR" sz="1600" dirty="0" smtClean="0">
                <a:latin typeface="+mn-lt"/>
                <a:cs typeface="Helvetica" charset="0"/>
              </a:rPr>
              <a:t> </a:t>
            </a:r>
            <a:r>
              <a:rPr lang="en-US" sz="1600" dirty="0" smtClean="0">
                <a:latin typeface="+mn-lt"/>
                <a:cs typeface="Helvetica" charset="0"/>
              </a:rPr>
              <a:t> </a:t>
            </a:r>
            <a:r>
              <a:rPr lang="el-GR" sz="1600" dirty="0" smtClean="0">
                <a:latin typeface="+mn-lt"/>
                <a:cs typeface="Helvetica" charset="0"/>
              </a:rPr>
              <a:t/>
            </a:r>
            <a:br>
              <a:rPr lang="el-GR" sz="1600" dirty="0" smtClean="0">
                <a:latin typeface="+mn-lt"/>
                <a:cs typeface="Helvetica" charset="0"/>
              </a:rPr>
            </a:br>
            <a:r>
              <a:rPr lang="el-GR" sz="1600" dirty="0" err="1" smtClean="0">
                <a:latin typeface="+mn-lt"/>
                <a:cs typeface="Helvetica" charset="0"/>
              </a:rPr>
              <a:t>Εικ</a:t>
            </a:r>
            <a:r>
              <a:rPr lang="el-GR" sz="1600" dirty="0" smtClean="0">
                <a:latin typeface="+mn-lt"/>
                <a:cs typeface="Helvetica" charset="0"/>
              </a:rPr>
              <a:t>. </a:t>
            </a:r>
            <a:r>
              <a:rPr lang="en-US" sz="1600" dirty="0" smtClean="0">
                <a:latin typeface="+mn-lt"/>
                <a:cs typeface="Helvetica" charset="0"/>
              </a:rPr>
              <a:t>B</a:t>
            </a:r>
            <a:r>
              <a:rPr lang="el-GR" sz="1600" dirty="0" smtClean="0">
                <a:latin typeface="+mn-lt"/>
                <a:cs typeface="Helvetica" charset="0"/>
              </a:rPr>
              <a:t>.</a:t>
            </a:r>
            <a:r>
              <a:rPr lang="en-US" sz="1600" dirty="0" smtClean="0">
                <a:latin typeface="+mn-lt"/>
                <a:cs typeface="Helvetica" charset="0"/>
              </a:rPr>
              <a:t> </a:t>
            </a:r>
            <a:r>
              <a:rPr lang="el-GR" sz="1600" dirty="0" smtClean="0">
                <a:latin typeface="+mn-lt"/>
                <a:cs typeface="Helvetica" charset="0"/>
              </a:rPr>
              <a:t>Πολλαπλοί </a:t>
            </a:r>
            <a:r>
              <a:rPr lang="el-GR" sz="1600" b="1" dirty="0" smtClean="0">
                <a:latin typeface="+mn-lt"/>
                <a:cs typeface="Helvetica" charset="0"/>
              </a:rPr>
              <a:t>κατακερματισμένοι </a:t>
            </a:r>
            <a:r>
              <a:rPr lang="el-GR" sz="1600" dirty="0" smtClean="0">
                <a:latin typeface="+mn-lt"/>
                <a:cs typeface="Helvetica" charset="0"/>
              </a:rPr>
              <a:t>κύλινδροι από τον δεξιό λοβό, </a:t>
            </a:r>
            <a:r>
              <a:rPr lang="el-GR" sz="1600" dirty="0" smtClean="0">
                <a:effectLst>
                  <a:outerShdw blurRad="38100" dist="38100" dir="2700000" algn="tl">
                    <a:srgbClr val="000000">
                      <a:alpha val="43137"/>
                    </a:srgbClr>
                  </a:outerShdw>
                </a:effectLst>
                <a:latin typeface="+mn-lt"/>
                <a:cs typeface="Helvetica" charset="0"/>
              </a:rPr>
              <a:t>εντός ενός </a:t>
            </a:r>
            <a:r>
              <a:rPr lang="el-GR" sz="1600" dirty="0" err="1" smtClean="0">
                <a:effectLst>
                  <a:outerShdw blurRad="38100" dist="38100" dir="2700000" algn="tl">
                    <a:srgbClr val="000000">
                      <a:alpha val="43137"/>
                    </a:srgbClr>
                  </a:outerShdw>
                </a:effectLst>
                <a:latin typeface="+mn-lt"/>
                <a:cs typeface="Helvetica" charset="0"/>
              </a:rPr>
              <a:t>περιέκτη</a:t>
            </a:r>
            <a:r>
              <a:rPr lang="el-GR" sz="1600" dirty="0" smtClean="0">
                <a:latin typeface="+mn-lt"/>
                <a:cs typeface="Helvetica" charset="0"/>
              </a:rPr>
              <a:t>. Στην εν λόγω περίπτωση, η αναφορά ποσοστού κατάληψης 90% του ενός (κατακερματισμένου) κυλίνδρου θα υπερεκτιμούσε την έκταση του καρκινικού ιστού και θα οδηγούσε σε πιθανώς λανθασμένη  υπέρβαση των κριτηρίων ενεργού παρακολούθησης του εν λόγω ασθενούς. Προτιμότερη θα ήταν η αναφορά μιας εστίας καρκίνου σε  </a:t>
            </a:r>
            <a:r>
              <a:rPr lang="el-GR" sz="1600" b="1" dirty="0" smtClean="0">
                <a:latin typeface="+mn-lt"/>
                <a:cs typeface="Helvetica" charset="0"/>
              </a:rPr>
              <a:t>ποσοστό</a:t>
            </a:r>
            <a:r>
              <a:rPr lang="el-GR" sz="1600" dirty="0" smtClean="0">
                <a:latin typeface="+mn-lt"/>
                <a:cs typeface="Helvetica" charset="0"/>
              </a:rPr>
              <a:t> 5% επί της </a:t>
            </a:r>
            <a:r>
              <a:rPr lang="el-GR" sz="1600" b="1" dirty="0" smtClean="0">
                <a:latin typeface="+mn-lt"/>
                <a:cs typeface="Helvetica" charset="0"/>
              </a:rPr>
              <a:t>συνολικής εκτάσεως </a:t>
            </a:r>
            <a:r>
              <a:rPr lang="el-GR" sz="1600" dirty="0" smtClean="0">
                <a:latin typeface="+mn-lt"/>
                <a:cs typeface="Helvetica" charset="0"/>
              </a:rPr>
              <a:t>του </a:t>
            </a:r>
            <a:r>
              <a:rPr lang="el-GR" sz="1600" dirty="0" smtClean="0">
                <a:effectLst>
                  <a:outerShdw blurRad="38100" dist="38100" dir="2700000" algn="tl">
                    <a:srgbClr val="000000">
                      <a:alpha val="43137"/>
                    </a:srgbClr>
                  </a:outerShdw>
                </a:effectLst>
                <a:latin typeface="+mn-lt"/>
                <a:cs typeface="Helvetica" charset="0"/>
              </a:rPr>
              <a:t>κατακερματισμένου ιστού</a:t>
            </a:r>
            <a:r>
              <a:rPr lang="el-GR" sz="1600" dirty="0" smtClean="0">
                <a:latin typeface="+mn-lt"/>
                <a:cs typeface="Helvetica" charset="0"/>
              </a:rPr>
              <a:t>. </a:t>
            </a:r>
            <a:br>
              <a:rPr lang="el-GR" sz="1600" dirty="0" smtClean="0">
                <a:latin typeface="+mn-lt"/>
                <a:cs typeface="Helvetica" charset="0"/>
              </a:rPr>
            </a:br>
            <a:r>
              <a:rPr lang="el-GR" sz="1600" dirty="0" smtClean="0">
                <a:latin typeface="+mn-lt"/>
                <a:cs typeface="Helvetica" charset="0"/>
              </a:rPr>
              <a:t/>
            </a:r>
            <a:br>
              <a:rPr lang="el-GR" sz="1600" dirty="0" smtClean="0">
                <a:latin typeface="+mn-lt"/>
                <a:cs typeface="Helvetica" charset="0"/>
              </a:rPr>
            </a:br>
            <a:r>
              <a:rPr lang="el-GR" sz="1600" dirty="0" err="1" smtClean="0">
                <a:latin typeface="+mn-lt"/>
                <a:cs typeface="Helvetica" charset="0"/>
              </a:rPr>
              <a:t>Εικ</a:t>
            </a:r>
            <a:r>
              <a:rPr lang="el-GR" sz="1600" dirty="0" smtClean="0">
                <a:latin typeface="+mn-lt"/>
                <a:cs typeface="Helvetica" charset="0"/>
              </a:rPr>
              <a:t>. </a:t>
            </a:r>
            <a:r>
              <a:rPr lang="en-US" sz="1600" dirty="0" smtClean="0">
                <a:latin typeface="+mn-lt"/>
                <a:cs typeface="Helvetica" charset="0"/>
              </a:rPr>
              <a:t>C</a:t>
            </a:r>
            <a:r>
              <a:rPr lang="el-GR" sz="1600" dirty="0" smtClean="0">
                <a:latin typeface="+mn-lt"/>
                <a:cs typeface="Helvetica" charset="0"/>
              </a:rPr>
              <a:t>.</a:t>
            </a:r>
            <a:r>
              <a:rPr lang="en-US" sz="1600" dirty="0" smtClean="0">
                <a:latin typeface="+mn-lt"/>
                <a:cs typeface="Helvetica" charset="0"/>
              </a:rPr>
              <a:t> </a:t>
            </a:r>
            <a:r>
              <a:rPr lang="el-GR" sz="1600" dirty="0" smtClean="0">
                <a:latin typeface="+mn-lt"/>
                <a:cs typeface="Helvetica" charset="0"/>
              </a:rPr>
              <a:t>Πολλαπλοί, είτε </a:t>
            </a:r>
            <a:r>
              <a:rPr lang="el-GR" sz="1600" dirty="0" smtClean="0">
                <a:effectLst>
                  <a:outerShdw blurRad="38100" dist="38100" dir="2700000" algn="tl">
                    <a:srgbClr val="000000">
                      <a:alpha val="43137"/>
                    </a:srgbClr>
                  </a:outerShdw>
                </a:effectLst>
                <a:latin typeface="+mn-lt"/>
                <a:cs typeface="Helvetica" charset="0"/>
              </a:rPr>
              <a:t>κατακερματισμένοι </a:t>
            </a:r>
            <a:r>
              <a:rPr lang="el-GR" sz="1600" dirty="0" smtClean="0">
                <a:latin typeface="+mn-lt"/>
                <a:cs typeface="Helvetica" charset="0"/>
              </a:rPr>
              <a:t>είτε </a:t>
            </a:r>
            <a:r>
              <a:rPr lang="el-GR" sz="1600" dirty="0" smtClean="0">
                <a:effectLst>
                  <a:outerShdw blurRad="38100" dist="38100" dir="2700000" algn="tl">
                    <a:srgbClr val="000000">
                      <a:alpha val="43137"/>
                    </a:srgbClr>
                  </a:outerShdw>
                </a:effectLst>
                <a:latin typeface="+mn-lt"/>
                <a:cs typeface="Helvetica" charset="0"/>
              </a:rPr>
              <a:t>σχετικώς ακέραιοι </a:t>
            </a:r>
            <a:r>
              <a:rPr lang="el-GR" sz="1600" dirty="0" smtClean="0">
                <a:latin typeface="+mn-lt"/>
                <a:cs typeface="Helvetica" charset="0"/>
              </a:rPr>
              <a:t>κύλινδροι από τον δεξιό λοβό του προστάτη αποστέλλονται εντός ενός  </a:t>
            </a:r>
            <a:r>
              <a:rPr lang="el-GR" sz="1600" dirty="0" err="1" smtClean="0">
                <a:latin typeface="+mn-lt"/>
                <a:cs typeface="Helvetica" charset="0"/>
              </a:rPr>
              <a:t>περιέκτη</a:t>
            </a:r>
            <a:r>
              <a:rPr lang="en-US" sz="1600" dirty="0" smtClean="0">
                <a:latin typeface="+mn-lt"/>
                <a:cs typeface="Helvetica" charset="0"/>
              </a:rPr>
              <a:t>. </a:t>
            </a:r>
            <a:r>
              <a:rPr lang="el-GR" sz="1600" dirty="0" smtClean="0">
                <a:latin typeface="+mn-lt"/>
                <a:cs typeface="Helvetica" charset="0"/>
              </a:rPr>
              <a:t>Εν προκειμένω, καθώς ο θετικός κύλινδρος είναι σχετικώς ακέραιος, η κατάληψή του σε ποσοστό 90% μπορεί να αναφερθεί στην ιστολογική έκθεση , ώστε να αξιολογηθεί σωστότερα η πλήρωση ή η μη πλήρωση των κριτηρίων ενεργού παρακολούθησης, παρά να αναφερθεί ποσοστό κατάληψης 15% επί της εκτάσεως όλων των </a:t>
            </a:r>
            <a:r>
              <a:rPr lang="el-GR" sz="1600" dirty="0" err="1" smtClean="0">
                <a:latin typeface="+mn-lt"/>
                <a:cs typeface="Helvetica" charset="0"/>
              </a:rPr>
              <a:t>ιστοτεμαχίων</a:t>
            </a:r>
            <a:r>
              <a:rPr lang="el-GR" sz="1600" dirty="0" smtClean="0">
                <a:latin typeface="+mn-lt"/>
                <a:cs typeface="Helvetica" charset="0"/>
              </a:rPr>
              <a:t>, ακέραιων και κατακερματισμένων. </a:t>
            </a:r>
            <a:r>
              <a:rPr lang="en-US" sz="1600" dirty="0" smtClean="0">
                <a:latin typeface="+mn-lt"/>
                <a:cs typeface="Helvetica" charset="0"/>
              </a:rPr>
              <a:t/>
            </a:r>
            <a:br>
              <a:rPr lang="en-US" sz="1600" dirty="0" smtClean="0">
                <a:latin typeface="+mn-lt"/>
                <a:cs typeface="Helvetica" charset="0"/>
              </a:rPr>
            </a:br>
            <a:r>
              <a:rPr lang="en-US" sz="1200" dirty="0" smtClean="0">
                <a:latin typeface="+mn-lt"/>
              </a:rPr>
              <a:t> </a:t>
            </a:r>
            <a:r>
              <a:rPr lang="en-US" sz="1200" dirty="0" err="1" smtClean="0">
                <a:latin typeface="+mn-lt"/>
              </a:rPr>
              <a:t>Paner</a:t>
            </a:r>
            <a:r>
              <a:rPr lang="en-US" sz="1200" dirty="0" smtClean="0">
                <a:latin typeface="+mn-lt"/>
              </a:rPr>
              <a:t> GP </a:t>
            </a:r>
            <a:r>
              <a:rPr lang="el-GR" sz="1200" dirty="0" smtClean="0">
                <a:latin typeface="+mn-lt"/>
              </a:rPr>
              <a:t>και συν. </a:t>
            </a:r>
            <a:r>
              <a:rPr lang="en-US" sz="1200" dirty="0" smtClean="0">
                <a:latin typeface="+mn-lt"/>
              </a:rPr>
              <a:t>Arch </a:t>
            </a:r>
            <a:r>
              <a:rPr lang="en-US" sz="1200" dirty="0" err="1" smtClean="0">
                <a:latin typeface="+mn-lt"/>
              </a:rPr>
              <a:t>Pathol</a:t>
            </a:r>
            <a:r>
              <a:rPr lang="en-US" sz="1200" dirty="0" smtClean="0">
                <a:latin typeface="+mn-lt"/>
              </a:rPr>
              <a:t> Lab Med 2019;143:550-64. </a:t>
            </a:r>
            <a:r>
              <a:rPr lang="en-US" sz="1600" dirty="0" smtClean="0">
                <a:latin typeface="+mn-lt"/>
                <a:cs typeface="Helvetica" charset="0"/>
              </a:rPr>
              <a:t>
</a:t>
            </a:r>
            <a:r>
              <a:rPr lang="en-US" sz="1400" dirty="0" smtClean="0">
                <a:latin typeface="+mn-lt"/>
                <a:cs typeface="Helvetica" charset="0"/>
              </a:rPr>
              <a:t/>
            </a:r>
            <a:br>
              <a:rPr lang="en-US" sz="1400" dirty="0" smtClean="0">
                <a:latin typeface="+mn-lt"/>
                <a:cs typeface="Helvetica" charset="0"/>
              </a:rPr>
            </a:br>
            <a:endParaRPr lang="el-GR" sz="1400" dirty="0">
              <a:latin typeface="+mn-lt"/>
            </a:endParaRPr>
          </a:p>
        </p:txBody>
      </p:sp>
      <p:pic>
        <p:nvPicPr>
          <p:cNvPr id="3" name="New picture"/>
          <p:cNvPicPr>
            <a:picLocks noChangeAspect="1" noChangeArrowheads="1"/>
          </p:cNvPicPr>
          <p:nvPr/>
        </p:nvPicPr>
        <p:blipFill>
          <a:blip r:embed="rId3" cstate="print"/>
          <a:srcRect/>
          <a:stretch>
            <a:fillRect/>
          </a:stretch>
        </p:blipFill>
        <p:spPr bwMode="auto">
          <a:xfrm>
            <a:off x="467544" y="4293096"/>
            <a:ext cx="3816424" cy="2500111"/>
          </a:xfrm>
          <a:prstGeom prst="rect">
            <a:avLst/>
          </a:prstGeom>
          <a:noFill/>
          <a:ln w="9525" cap="flat" algn="ctr">
            <a:noFill/>
            <a:prstDash val="solid"/>
            <a:round/>
            <a:headEnd type="none" w="med" len="med"/>
            <a:tailEnd type="none" w="med" len="med"/>
          </a:ln>
        </p:spPr>
      </p:pic>
      <p:sp>
        <p:nvSpPr>
          <p:cNvPr id="5" name="Τίτλος 1"/>
          <p:cNvSpPr txBox="1">
            <a:spLocks/>
          </p:cNvSpPr>
          <p:nvPr/>
        </p:nvSpPr>
        <p:spPr>
          <a:xfrm>
            <a:off x="4499992" y="4653136"/>
            <a:ext cx="4392488" cy="1656184"/>
          </a:xfrm>
          <a:prstGeom prst="rect">
            <a:avLst/>
          </a:prstGeom>
        </p:spPr>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dirty="0" smtClean="0"/>
              <a:t>Η αναφορά της </a:t>
            </a:r>
            <a:r>
              <a:rPr lang="el-GR" dirty="0" smtClean="0">
                <a:effectLst>
                  <a:outerShdw blurRad="38100" dist="38100" dir="2700000" algn="tl">
                    <a:srgbClr val="000000">
                      <a:alpha val="43137"/>
                    </a:srgbClr>
                  </a:outerShdw>
                </a:effectLst>
              </a:rPr>
              <a:t>έκτασης</a:t>
            </a:r>
            <a:r>
              <a:rPr lang="el-GR" dirty="0" smtClean="0"/>
              <a:t>  του καρκινικού ιστού στο υλικό της </a:t>
            </a:r>
            <a:r>
              <a:rPr lang="el-GR" dirty="0" smtClean="0">
                <a:effectLst>
                  <a:outerShdw blurRad="38100" dist="38100" dir="2700000" algn="tl">
                    <a:srgbClr val="000000">
                      <a:alpha val="43137"/>
                    </a:srgbClr>
                  </a:outerShdw>
                </a:effectLst>
              </a:rPr>
              <a:t>διά βελόνης βιοψίας</a:t>
            </a:r>
            <a:r>
              <a:rPr lang="el-GR" dirty="0" smtClean="0"/>
              <a:t>, ανάλογα με την </a:t>
            </a:r>
            <a:r>
              <a:rPr lang="el-GR" b="1" spc="600" dirty="0" smtClean="0">
                <a:effectLst>
                  <a:outerShdw blurRad="38100" dist="38100" dir="2700000" algn="tl">
                    <a:srgbClr val="000000">
                      <a:alpha val="43137"/>
                    </a:srgbClr>
                  </a:outerShdw>
                </a:effectLst>
              </a:rPr>
              <a:t>ακεραιότητα</a:t>
            </a:r>
            <a:r>
              <a:rPr lang="el-GR" dirty="0" smtClean="0">
                <a:effectLst>
                  <a:outerShdw blurRad="38100" dist="38100" dir="2700000" algn="tl">
                    <a:srgbClr val="000000">
                      <a:alpha val="43137"/>
                    </a:srgbClr>
                  </a:outerShdw>
                </a:effectLst>
              </a:rPr>
              <a:t> των κυλίνδρων.</a:t>
            </a:r>
            <a:endParaRPr lang="el-GR"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9980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548680"/>
          </a:xfrm>
        </p:spPr>
        <p:txBody>
          <a:bodyPr>
            <a:normAutofit fontScale="90000"/>
          </a:bodyPr>
          <a:lstStyle/>
          <a:p>
            <a:r>
              <a:rPr lang="el-GR" sz="3200" dirty="0" smtClean="0"/>
              <a:t>ΣΥΣΤΑΣΕΙΣ ΓΙΑ ΑΝΑΦΟΡΑ </a:t>
            </a:r>
            <a:r>
              <a:rPr lang="el-GR" sz="3200" dirty="0" smtClean="0">
                <a:effectLst>
                  <a:outerShdw blurRad="38100" dist="38100" dir="2700000" algn="tl">
                    <a:srgbClr val="000000">
                      <a:alpha val="43137"/>
                    </a:srgbClr>
                  </a:outerShdw>
                </a:effectLst>
              </a:rPr>
              <a:t>ΗΘΜΟΕΙΔΩΝ</a:t>
            </a:r>
            <a:r>
              <a:rPr lang="el-GR" sz="3200" dirty="0" smtClean="0"/>
              <a:t> ΑΛΛΟΙΩΣΕΩΝ  </a:t>
            </a:r>
            <a:endParaRPr lang="el-GR" sz="3200" dirty="0"/>
          </a:p>
        </p:txBody>
      </p:sp>
      <p:sp>
        <p:nvSpPr>
          <p:cNvPr id="4" name="Θέση περιεχομένου 3"/>
          <p:cNvSpPr>
            <a:spLocks noGrp="1"/>
          </p:cNvSpPr>
          <p:nvPr>
            <p:ph sz="half" idx="2"/>
          </p:nvPr>
        </p:nvSpPr>
        <p:spPr>
          <a:xfrm>
            <a:off x="0" y="692696"/>
            <a:ext cx="4497388" cy="6408712"/>
          </a:xfrm>
        </p:spPr>
        <p:txBody>
          <a:bodyPr>
            <a:normAutofit lnSpcReduction="10000"/>
          </a:bodyPr>
          <a:lstStyle/>
          <a:p>
            <a:r>
              <a:rPr lang="el-GR" sz="2000" dirty="0" smtClean="0"/>
              <a:t>Ηθμοειδής </a:t>
            </a:r>
            <a:r>
              <a:rPr lang="en-US" sz="2000" dirty="0" smtClean="0"/>
              <a:t>HG PIN </a:t>
            </a:r>
            <a:endParaRPr lang="el-GR" sz="2000" dirty="0" smtClean="0"/>
          </a:p>
          <a:p>
            <a:pPr marL="0" indent="0">
              <a:buNone/>
            </a:pPr>
            <a:endParaRPr lang="el-GR" sz="2000" dirty="0" smtClean="0"/>
          </a:p>
          <a:p>
            <a:r>
              <a:rPr lang="el-GR" sz="2000" dirty="0" err="1" smtClean="0">
                <a:effectLst>
                  <a:outerShdw blurRad="38100" dist="38100" dir="2700000" algn="tl">
                    <a:srgbClr val="000000">
                      <a:alpha val="43137"/>
                    </a:srgbClr>
                  </a:outerShdw>
                </a:effectLst>
              </a:rPr>
              <a:t>Ενδοπορικό</a:t>
            </a:r>
            <a:r>
              <a:rPr lang="el-GR" sz="2000" dirty="0" smtClean="0">
                <a:effectLst>
                  <a:outerShdw blurRad="38100" dist="38100" dir="2700000" algn="tl">
                    <a:srgbClr val="000000">
                      <a:alpha val="43137"/>
                    </a:srgbClr>
                  </a:outerShdw>
                </a:effectLst>
              </a:rPr>
              <a:t> καρκίνωμα (ΕΠΚ) σχετιζόμενο, ως συνήθως, με διηθητικό, υψηλόβαθμης κακοήθειας καρκίνωμα</a:t>
            </a:r>
          </a:p>
          <a:p>
            <a:endParaRPr lang="el-GR" sz="2000" dirty="0"/>
          </a:p>
          <a:p>
            <a:r>
              <a:rPr lang="el-GR" sz="2000" dirty="0" smtClean="0">
                <a:effectLst>
                  <a:outerShdw blurRad="38100" dist="38100" dir="2700000" algn="tl">
                    <a:srgbClr val="000000">
                      <a:alpha val="43137"/>
                    </a:srgbClr>
                  </a:outerShdw>
                </a:effectLst>
              </a:rPr>
              <a:t>ΕΠΚ σχετιζόμενο με καρκίνωμα προτύπου 3 κατά </a:t>
            </a:r>
            <a:r>
              <a:rPr lang="en-US" sz="2000" dirty="0" smtClean="0">
                <a:effectLst>
                  <a:outerShdw blurRad="38100" dist="38100" dir="2700000" algn="tl">
                    <a:srgbClr val="000000">
                      <a:alpha val="43137"/>
                    </a:srgbClr>
                  </a:outerShdw>
                </a:effectLst>
              </a:rPr>
              <a:t>Gleason</a:t>
            </a:r>
            <a:endParaRPr lang="el-GR" sz="2000" dirty="0" smtClean="0">
              <a:effectLst>
                <a:outerShdw blurRad="38100" dist="38100" dir="2700000" algn="tl">
                  <a:srgbClr val="000000">
                    <a:alpha val="43137"/>
                  </a:srgbClr>
                </a:outerShdw>
              </a:effectLst>
            </a:endParaRPr>
          </a:p>
          <a:p>
            <a:endParaRPr lang="el-GR" sz="2000" dirty="0" smtClean="0"/>
          </a:p>
          <a:p>
            <a:r>
              <a:rPr lang="el-GR" sz="2000" dirty="0" smtClean="0">
                <a:effectLst>
                  <a:outerShdw blurRad="38100" dist="38100" dir="2700000" algn="tl">
                    <a:srgbClr val="000000">
                      <a:alpha val="43137"/>
                    </a:srgbClr>
                  </a:outerShdw>
                </a:effectLst>
              </a:rPr>
              <a:t>ΕΠΚ, εν τη απουσία διηθητικού καρκινώματος </a:t>
            </a:r>
          </a:p>
          <a:p>
            <a:endParaRPr lang="el-GR" sz="2000" dirty="0"/>
          </a:p>
          <a:p>
            <a:endParaRPr lang="el-GR" sz="2000" dirty="0" smtClean="0"/>
          </a:p>
          <a:p>
            <a:endParaRPr lang="el-GR" sz="2000" dirty="0"/>
          </a:p>
          <a:p>
            <a:endParaRPr lang="el-GR" sz="2000" dirty="0" smtClean="0"/>
          </a:p>
          <a:p>
            <a:endParaRPr lang="el-GR" sz="2000" dirty="0" smtClean="0"/>
          </a:p>
          <a:p>
            <a:r>
              <a:rPr lang="el-GR" sz="2000" dirty="0" smtClean="0">
                <a:effectLst>
                  <a:outerShdw blurRad="38100" dist="38100" dir="2700000" algn="tl">
                    <a:srgbClr val="000000">
                      <a:alpha val="43137"/>
                    </a:srgbClr>
                  </a:outerShdw>
                </a:effectLst>
              </a:rPr>
              <a:t>Άτυπος </a:t>
            </a:r>
            <a:r>
              <a:rPr lang="el-GR" sz="2000" dirty="0" err="1" smtClean="0">
                <a:effectLst>
                  <a:outerShdw blurRad="38100" dist="38100" dir="2700000" algn="tl">
                    <a:srgbClr val="000000">
                      <a:alpha val="43137"/>
                    </a:srgbClr>
                  </a:outerShdw>
                </a:effectLst>
              </a:rPr>
              <a:t>ενδοπορικός</a:t>
            </a:r>
            <a:r>
              <a:rPr lang="el-GR" sz="2000" dirty="0" smtClean="0">
                <a:effectLst>
                  <a:outerShdw blurRad="38100" dist="38100" dir="2700000" algn="tl">
                    <a:srgbClr val="000000">
                      <a:alpha val="43137"/>
                    </a:srgbClr>
                  </a:outerShdw>
                </a:effectLst>
              </a:rPr>
              <a:t> πολλαπλασιασμός , υπαινικτικός ΕΠΚ</a:t>
            </a:r>
          </a:p>
          <a:p>
            <a:endParaRPr lang="el-GR" sz="2000" dirty="0"/>
          </a:p>
          <a:p>
            <a:endParaRPr lang="el-GR" sz="2000" dirty="0" smtClean="0"/>
          </a:p>
          <a:p>
            <a:endParaRPr lang="el-GR" sz="2000" dirty="0"/>
          </a:p>
          <a:p>
            <a:endParaRPr lang="el-GR" sz="2000" dirty="0"/>
          </a:p>
        </p:txBody>
      </p:sp>
      <p:sp>
        <p:nvSpPr>
          <p:cNvPr id="6" name="Θέση περιεχομένου 5"/>
          <p:cNvSpPr>
            <a:spLocks noGrp="1"/>
          </p:cNvSpPr>
          <p:nvPr>
            <p:ph sz="quarter" idx="4"/>
          </p:nvPr>
        </p:nvSpPr>
        <p:spPr>
          <a:xfrm>
            <a:off x="4499993" y="620688"/>
            <a:ext cx="4644008" cy="6408712"/>
          </a:xfrm>
        </p:spPr>
        <p:txBody>
          <a:bodyPr>
            <a:normAutofit fontScale="92500" lnSpcReduction="10000"/>
          </a:bodyPr>
          <a:lstStyle/>
          <a:p>
            <a:r>
              <a:rPr lang="en-US" sz="2000" dirty="0" smtClean="0"/>
              <a:t>A</a:t>
            </a:r>
            <a:r>
              <a:rPr lang="el-GR" sz="2000" dirty="0" err="1" smtClean="0"/>
              <a:t>ναφορά</a:t>
            </a:r>
            <a:r>
              <a:rPr lang="el-GR" sz="2000" dirty="0" smtClean="0"/>
              <a:t> αριθμού προσβεβλημένων κυλίνδρων βιοψίας</a:t>
            </a:r>
          </a:p>
          <a:p>
            <a:endParaRPr lang="el-GR" sz="2000" dirty="0"/>
          </a:p>
          <a:p>
            <a:r>
              <a:rPr lang="el-GR" sz="2000" i="1" dirty="0" smtClean="0"/>
              <a:t>Πιθανώς</a:t>
            </a:r>
            <a:r>
              <a:rPr lang="el-GR" sz="2000" dirty="0" smtClean="0"/>
              <a:t> επιπρόσθετη προγνωστική αξία</a:t>
            </a:r>
            <a:endParaRPr lang="en-US" sz="2000" dirty="0" smtClean="0"/>
          </a:p>
          <a:p>
            <a:endParaRPr lang="el-GR" sz="2000" dirty="0" smtClean="0"/>
          </a:p>
          <a:p>
            <a:endParaRPr lang="el-GR" sz="2000" dirty="0" smtClean="0"/>
          </a:p>
          <a:p>
            <a:endParaRPr lang="en-US" sz="2000" dirty="0"/>
          </a:p>
          <a:p>
            <a:r>
              <a:rPr lang="el-GR" sz="2000" dirty="0" smtClean="0"/>
              <a:t>Δυσμενής  η πρόγνωση</a:t>
            </a:r>
          </a:p>
          <a:p>
            <a:endParaRPr lang="el-GR" dirty="0" smtClean="0"/>
          </a:p>
          <a:p>
            <a:pPr marL="0" indent="0">
              <a:buNone/>
            </a:pPr>
            <a:endParaRPr lang="el-GR" dirty="0" smtClean="0"/>
          </a:p>
          <a:p>
            <a:r>
              <a:rPr lang="el-GR" sz="2000" dirty="0" smtClean="0"/>
              <a:t>Καθώς το </a:t>
            </a:r>
            <a:r>
              <a:rPr lang="el-GR" sz="2000" dirty="0" err="1" smtClean="0"/>
              <a:t>ενδοπορικό</a:t>
            </a:r>
            <a:r>
              <a:rPr lang="el-GR" sz="2000" dirty="0" smtClean="0"/>
              <a:t> καρκίνωμα συνήθως σχετίζεται με υψηλόβαθμης κακοήθειας καρκίνωμα του προστάτη, συνιστάται άμεσος επανέλεγχος με βιοψία ή κανονική θεραπεία ως επί διηθητικού καρκίνου.</a:t>
            </a:r>
          </a:p>
          <a:p>
            <a:endParaRPr lang="el-GR" sz="2000" dirty="0" smtClean="0"/>
          </a:p>
          <a:p>
            <a:endParaRPr lang="el-GR" sz="2000" dirty="0"/>
          </a:p>
          <a:p>
            <a:r>
              <a:rPr lang="el-GR" sz="2000" dirty="0" smtClean="0"/>
              <a:t>Συνιστάται </a:t>
            </a:r>
            <a:r>
              <a:rPr lang="el-GR" sz="2000" dirty="0"/>
              <a:t>άμεσος επανέλεγχος με βιοψία</a:t>
            </a:r>
          </a:p>
        </p:txBody>
      </p:sp>
    </p:spTree>
    <p:extLst>
      <p:ext uri="{BB962C8B-B14F-4D97-AF65-F5344CB8AC3E}">
        <p14:creationId xmlns:p14="http://schemas.microsoft.com/office/powerpoint/2010/main" val="378700445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κειμένου"/>
          <p:cNvSpPr>
            <a:spLocks noGrp="1"/>
          </p:cNvSpPr>
          <p:nvPr>
            <p:ph type="body" sz="half" idx="2"/>
          </p:nvPr>
        </p:nvSpPr>
        <p:spPr>
          <a:xfrm>
            <a:off x="0" y="4365104"/>
            <a:ext cx="9144000" cy="2088232"/>
          </a:xfrm>
        </p:spPr>
        <p:txBody>
          <a:bodyPr>
            <a:noAutofit/>
          </a:bodyPr>
          <a:lstStyle/>
          <a:p>
            <a:pPr algn="just"/>
            <a:r>
              <a:rPr lang="en-US" sz="1200" dirty="0" smtClean="0"/>
              <a:t>A. </a:t>
            </a:r>
            <a:r>
              <a:rPr lang="en-US" sz="1200" b="1" dirty="0" smtClean="0"/>
              <a:t>E</a:t>
            </a:r>
            <a:r>
              <a:rPr lang="el-GR" sz="1200" b="1" dirty="0" smtClean="0"/>
              <a:t>ΠΚ </a:t>
            </a:r>
            <a:r>
              <a:rPr lang="el-GR" sz="1200" dirty="0" smtClean="0"/>
              <a:t>(κεντρικά) σε </a:t>
            </a:r>
            <a:r>
              <a:rPr lang="el-GR" sz="1200" dirty="0" err="1" smtClean="0"/>
              <a:t>βιοπτικό</a:t>
            </a:r>
            <a:r>
              <a:rPr lang="el-GR" sz="1200" dirty="0" smtClean="0"/>
              <a:t> υλικό, με </a:t>
            </a:r>
            <a:r>
              <a:rPr lang="el-GR" sz="1200" b="1" dirty="0" smtClean="0"/>
              <a:t>πέριξ</a:t>
            </a:r>
            <a:r>
              <a:rPr lang="el-GR" sz="1200" dirty="0" smtClean="0"/>
              <a:t> αυτού </a:t>
            </a:r>
            <a:r>
              <a:rPr lang="el-GR" sz="1200" b="1" dirty="0" smtClean="0">
                <a:effectLst>
                  <a:outerShdw blurRad="38100" dist="38100" dir="2700000" algn="tl">
                    <a:srgbClr val="000000">
                      <a:alpha val="43137"/>
                    </a:srgbClr>
                  </a:outerShdw>
                </a:effectLst>
              </a:rPr>
              <a:t>διηθητικούς</a:t>
            </a:r>
            <a:r>
              <a:rPr lang="el-GR" sz="1200" dirty="0" smtClean="0">
                <a:effectLst>
                  <a:outerShdw blurRad="38100" dist="38100" dir="2700000" algn="tl">
                    <a:srgbClr val="000000">
                      <a:alpha val="43137"/>
                    </a:srgbClr>
                  </a:outerShdw>
                </a:effectLst>
              </a:rPr>
              <a:t> (καρκινικούς) αδένες  </a:t>
            </a:r>
            <a:r>
              <a:rPr lang="el-GR" sz="1200" dirty="0" smtClean="0"/>
              <a:t>αθροιστικού βαθμού κακοήθειας </a:t>
            </a:r>
            <a:r>
              <a:rPr lang="el-GR" sz="1200" b="1" dirty="0" smtClean="0"/>
              <a:t>4</a:t>
            </a:r>
            <a:r>
              <a:rPr lang="el-GR" sz="1200" dirty="0" smtClean="0"/>
              <a:t> + </a:t>
            </a:r>
            <a:r>
              <a:rPr lang="el-GR" sz="1200" b="1" dirty="0" smtClean="0"/>
              <a:t>4</a:t>
            </a:r>
            <a:r>
              <a:rPr lang="el-GR" sz="1200" dirty="0" smtClean="0"/>
              <a:t> = </a:t>
            </a:r>
            <a:r>
              <a:rPr lang="el-GR" sz="1200" b="1" dirty="0" smtClean="0"/>
              <a:t>8</a:t>
            </a:r>
            <a:r>
              <a:rPr lang="el-GR" sz="1200" dirty="0" smtClean="0"/>
              <a:t> κατά </a:t>
            </a:r>
            <a:r>
              <a:rPr lang="en-US" sz="1200" dirty="0" smtClean="0"/>
              <a:t>Gleason, </a:t>
            </a:r>
            <a:r>
              <a:rPr lang="el-GR" sz="1200" dirty="0" smtClean="0"/>
              <a:t>ομάδας βαθμού κακοήθειας Ι</a:t>
            </a:r>
            <a:r>
              <a:rPr lang="en-US" sz="1200" dirty="0" smtClean="0"/>
              <a:t>V</a:t>
            </a:r>
            <a:r>
              <a:rPr lang="el-GR" sz="1200" dirty="0" smtClean="0"/>
              <a:t> (Α-Η, Χ 200).</a:t>
            </a:r>
            <a:r>
              <a:rPr lang="en-US" sz="1200" dirty="0" smtClean="0"/>
              <a:t> B</a:t>
            </a:r>
            <a:r>
              <a:rPr lang="el-GR" sz="1200" dirty="0" smtClean="0"/>
              <a:t>. Οι (περιττές εν προκειμένω) </a:t>
            </a:r>
            <a:r>
              <a:rPr lang="el-GR" sz="1200" dirty="0" err="1" smtClean="0"/>
              <a:t>ανοσοϊστοχημικές</a:t>
            </a:r>
            <a:r>
              <a:rPr lang="el-GR" sz="1200" dirty="0" smtClean="0"/>
              <a:t> </a:t>
            </a:r>
            <a:r>
              <a:rPr lang="el-GR" sz="1200" dirty="0"/>
              <a:t>χρώσεις του προηγούμενου πεδίου έναντι </a:t>
            </a:r>
            <a:r>
              <a:rPr lang="el-GR" sz="1200" dirty="0" smtClean="0"/>
              <a:t>της </a:t>
            </a:r>
            <a:r>
              <a:rPr lang="el-GR" sz="1200" dirty="0" err="1" smtClean="0"/>
              <a:t>κυτταροκερατίνης</a:t>
            </a:r>
            <a:r>
              <a:rPr lang="el-GR" sz="1200" dirty="0" smtClean="0"/>
              <a:t> υψηλού Μ.Β. και του δείκτη </a:t>
            </a:r>
            <a:r>
              <a:rPr lang="en-US" sz="1200" dirty="0" smtClean="0"/>
              <a:t>p63</a:t>
            </a:r>
            <a:r>
              <a:rPr lang="el-GR" sz="1200" dirty="0" smtClean="0"/>
              <a:t> επιβεβαιώνουν την παρουσία βασικού κυτταρικού στοίχου μόνο στις </a:t>
            </a:r>
            <a:r>
              <a:rPr lang="el-GR" sz="1200" b="1" dirty="0" smtClean="0"/>
              <a:t>εστίες του ΕΠΚ</a:t>
            </a:r>
            <a:r>
              <a:rPr lang="el-GR" sz="1200" dirty="0" smtClean="0"/>
              <a:t> (καφέ χρωμογόνο), το οποίο θα μπορούσε, κάλλιστα εν προκειμένω, να συμπεριληφθεί στον </a:t>
            </a:r>
            <a:r>
              <a:rPr lang="el-GR" sz="1200" dirty="0" smtClean="0">
                <a:effectLst>
                  <a:outerShdw blurRad="38100" dist="38100" dir="2700000" algn="tl">
                    <a:srgbClr val="000000">
                      <a:alpha val="43137"/>
                    </a:srgbClr>
                  </a:outerShdw>
                </a:effectLst>
              </a:rPr>
              <a:t>ταυτόσημης</a:t>
            </a:r>
            <a:r>
              <a:rPr lang="el-GR" sz="1200" dirty="0" smtClean="0"/>
              <a:t> υψηλόβαθμης κακοήθειας, διηθητικό καρκίνο. </a:t>
            </a:r>
            <a:r>
              <a:rPr lang="el-GR" sz="1200" dirty="0"/>
              <a:t>[</a:t>
            </a:r>
            <a:r>
              <a:rPr lang="el-GR" sz="1200" dirty="0" err="1" smtClean="0"/>
              <a:t>Συμπαρατηρείται</a:t>
            </a:r>
            <a:r>
              <a:rPr lang="el-GR" sz="1200" dirty="0" smtClean="0"/>
              <a:t> ασθενής </a:t>
            </a:r>
            <a:r>
              <a:rPr lang="el-GR" sz="1200" dirty="0" err="1" smtClean="0"/>
              <a:t>ανοσοέκφραση</a:t>
            </a:r>
            <a:r>
              <a:rPr lang="el-GR" sz="1200" dirty="0" smtClean="0"/>
              <a:t> της </a:t>
            </a:r>
            <a:r>
              <a:rPr lang="el-GR" sz="1200" dirty="0" err="1" smtClean="0"/>
              <a:t>ρακεμάσης</a:t>
            </a:r>
            <a:r>
              <a:rPr lang="el-GR" sz="1200" dirty="0" smtClean="0"/>
              <a:t> (</a:t>
            </a:r>
            <a:r>
              <a:rPr lang="en-US" sz="1200" dirty="0" smtClean="0"/>
              <a:t>AMACR), </a:t>
            </a:r>
            <a:r>
              <a:rPr lang="el-GR" sz="1200" dirty="0" smtClean="0"/>
              <a:t>εν γένει (κόκκινο χρωμογόνο).]</a:t>
            </a:r>
            <a:r>
              <a:rPr lang="en-US" sz="1200" dirty="0" smtClean="0"/>
              <a:t> </a:t>
            </a:r>
            <a:r>
              <a:rPr lang="el-GR" sz="1200" dirty="0" smtClean="0"/>
              <a:t>Η </a:t>
            </a:r>
            <a:r>
              <a:rPr lang="el-GR" sz="1200" dirty="0" err="1" smtClean="0"/>
              <a:t>ανοσοϊστοχημική</a:t>
            </a:r>
            <a:r>
              <a:rPr lang="el-GR" sz="1200" dirty="0" smtClean="0"/>
              <a:t> αναζήτηση στοιχείων βασικού κυτταρικού στοίχου προς τεκμηρίωση διάγνωσης ΕΠΚ και αποκλεισμό διηθητικού καρκινώματος υψηλόβαθμης κακοήθειας </a:t>
            </a:r>
            <a:r>
              <a:rPr lang="el-GR" sz="1200" b="1" i="1" dirty="0" smtClean="0"/>
              <a:t>δεν</a:t>
            </a:r>
            <a:r>
              <a:rPr lang="el-GR" sz="1200" dirty="0" smtClean="0"/>
              <a:t> χρειάζεται, όταν δεν πρόκειται να αλλάξει   ο συνολικός υψηλότερος αθροιστικός βαθμός κακοήθειας / η ομάδα βαθμού κακοήθειας.</a:t>
            </a:r>
          </a:p>
          <a:p>
            <a:pPr algn="just"/>
            <a:r>
              <a:rPr lang="en-US" dirty="0" smtClean="0"/>
              <a:t>C</a:t>
            </a:r>
            <a:r>
              <a:rPr lang="el-GR" dirty="0" smtClean="0"/>
              <a:t>. Σε υλικό ριζικής </a:t>
            </a:r>
            <a:r>
              <a:rPr lang="el-GR" dirty="0" err="1" smtClean="0"/>
              <a:t>προστατεκτομής</a:t>
            </a:r>
            <a:r>
              <a:rPr lang="el-GR" dirty="0" smtClean="0"/>
              <a:t> με μόνο μια </a:t>
            </a:r>
            <a:r>
              <a:rPr lang="el-GR" i="1" dirty="0" smtClean="0"/>
              <a:t>μικρή εστία </a:t>
            </a:r>
            <a:r>
              <a:rPr lang="el-GR" dirty="0" smtClean="0"/>
              <a:t>(διηθητικού) </a:t>
            </a:r>
            <a:r>
              <a:rPr lang="el-GR" i="1" dirty="0" smtClean="0"/>
              <a:t>καρκινώματο</a:t>
            </a:r>
            <a:r>
              <a:rPr lang="el-GR" dirty="0" smtClean="0"/>
              <a:t>ς αθροιστικού βαθμού κακοήθειας 3+3=</a:t>
            </a:r>
            <a:r>
              <a:rPr lang="el-GR" i="1" dirty="0" smtClean="0"/>
              <a:t>6</a:t>
            </a:r>
            <a:r>
              <a:rPr lang="el-GR" dirty="0" smtClean="0"/>
              <a:t> κατά </a:t>
            </a:r>
            <a:r>
              <a:rPr lang="en-US" dirty="0" smtClean="0"/>
              <a:t>Gleason,</a:t>
            </a:r>
            <a:r>
              <a:rPr lang="el-GR" dirty="0" smtClean="0"/>
              <a:t>ομάδας βαθμού κακοήθειας Ι,  αναγνωρίζουμε </a:t>
            </a:r>
            <a:r>
              <a:rPr lang="el-GR" b="1" dirty="0" smtClean="0"/>
              <a:t>εκτεταμένο παρακείμενο ΕΠΚ </a:t>
            </a:r>
            <a:r>
              <a:rPr lang="el-GR" dirty="0" smtClean="0"/>
              <a:t>(Α-Η, Χ40)</a:t>
            </a:r>
            <a:r>
              <a:rPr lang="en-US" dirty="0" smtClean="0"/>
              <a:t> </a:t>
            </a:r>
            <a:endParaRPr lang="el-GR" dirty="0" smtClean="0"/>
          </a:p>
          <a:p>
            <a:pPr algn="just"/>
            <a:r>
              <a:rPr lang="en-US" dirty="0" smtClean="0"/>
              <a:t>D</a:t>
            </a:r>
            <a:r>
              <a:rPr lang="el-GR" dirty="0" smtClean="0"/>
              <a:t>. Η </a:t>
            </a:r>
            <a:r>
              <a:rPr lang="el-GR" b="1" dirty="0" smtClean="0"/>
              <a:t>εδώ απαραίτητη </a:t>
            </a:r>
            <a:r>
              <a:rPr lang="el-GR" dirty="0" err="1" smtClean="0"/>
              <a:t>ανοσοϊστοχημική</a:t>
            </a:r>
            <a:r>
              <a:rPr lang="el-GR" dirty="0" smtClean="0"/>
              <a:t> χρώση του προηγούμενου πεδίου έναντι της </a:t>
            </a:r>
            <a:r>
              <a:rPr lang="el-GR" dirty="0" err="1" smtClean="0"/>
              <a:t>κυτταροκερατίνης</a:t>
            </a:r>
            <a:r>
              <a:rPr lang="el-GR" dirty="0" smtClean="0"/>
              <a:t> υψηλού ΜΒ επιβεβαιώνει την ύπαρξη βασικού κυτταρικού στοίχου (καφέ χρωμογόνο)  στο </a:t>
            </a:r>
            <a:r>
              <a:rPr lang="el-GR" b="1" dirty="0" smtClean="0"/>
              <a:t>εκτεταμένο ΕΠΚ </a:t>
            </a:r>
            <a:r>
              <a:rPr lang="el-GR" dirty="0"/>
              <a:t>(</a:t>
            </a:r>
            <a:r>
              <a:rPr lang="el-GR" dirty="0" smtClean="0"/>
              <a:t>και την απουσία του στη </a:t>
            </a:r>
            <a:r>
              <a:rPr lang="el-GR" i="1" dirty="0" smtClean="0"/>
              <a:t>διηθητική συνιστώσα χαμηλόβαθμης κακοήθειας).       </a:t>
            </a:r>
            <a:r>
              <a:rPr lang="en-US" sz="1200" dirty="0" smtClean="0"/>
              <a:t>Epstein JI </a:t>
            </a:r>
            <a:r>
              <a:rPr lang="el-GR" sz="1200" dirty="0" smtClean="0"/>
              <a:t>και συν. </a:t>
            </a:r>
            <a:r>
              <a:rPr lang="en-US" sz="1200" dirty="0" smtClean="0"/>
              <a:t> GUPS Grading of Prostate Cancer. </a:t>
            </a:r>
            <a:r>
              <a:rPr lang="el-GR" sz="1200" dirty="0" smtClean="0"/>
              <a:t>Α</a:t>
            </a:r>
            <a:r>
              <a:rPr lang="en-US" sz="1200" dirty="0" err="1" smtClean="0"/>
              <a:t>rch</a:t>
            </a:r>
            <a:r>
              <a:rPr lang="en-US" sz="1200" dirty="0" smtClean="0"/>
              <a:t> </a:t>
            </a:r>
            <a:r>
              <a:rPr lang="en-US" sz="1200" dirty="0" err="1" smtClean="0"/>
              <a:t>Pathol</a:t>
            </a:r>
            <a:r>
              <a:rPr lang="en-US" sz="1200" dirty="0" smtClean="0"/>
              <a:t> Lab Med 2020.</a:t>
            </a:r>
            <a:endParaRPr lang="el-GR" sz="1200" dirty="0"/>
          </a:p>
        </p:txBody>
      </p:sp>
      <p:pic>
        <p:nvPicPr>
          <p:cNvPr id="2050" name="Picture 2"/>
          <p:cNvPicPr>
            <a:picLocks noGrp="1" noChangeAspect="1" noChangeArrowheads="1"/>
          </p:cNvPicPr>
          <p:nvPr>
            <p:ph type="pic" idx="1"/>
          </p:nvPr>
        </p:nvPicPr>
        <p:blipFill>
          <a:blip r:embed="rId2" cstate="print"/>
          <a:srcRect t="850" b="850"/>
          <a:stretch>
            <a:fillRect/>
          </a:stretch>
        </p:blipFill>
        <p:spPr bwMode="auto">
          <a:xfrm>
            <a:off x="2555776" y="116632"/>
            <a:ext cx="6480720" cy="4168801"/>
          </a:xfrm>
          <a:prstGeom prst="rect">
            <a:avLst/>
          </a:prstGeom>
          <a:noFill/>
          <a:ln w="9525">
            <a:noFill/>
            <a:miter lim="800000"/>
            <a:headEnd/>
            <a:tailEnd/>
          </a:ln>
        </p:spPr>
      </p:pic>
      <p:sp>
        <p:nvSpPr>
          <p:cNvPr id="5" name="Θέση κειμένου 3"/>
          <p:cNvSpPr txBox="1">
            <a:spLocks/>
          </p:cNvSpPr>
          <p:nvPr/>
        </p:nvSpPr>
        <p:spPr>
          <a:xfrm>
            <a:off x="1" y="0"/>
            <a:ext cx="2555776" cy="6126163"/>
          </a:xfrm>
          <a:prstGeom prst="rect">
            <a:avLst/>
          </a:prstGeom>
        </p:spPr>
        <p:txBody>
          <a:bodyPr vert="horz" lIns="91440" tIns="45720" rIns="91440" bIns="45720" rtlCol="0">
            <a:normAutofit/>
          </a:bodyPr>
          <a:lstStyle>
            <a:lvl1pPr marL="0" indent="0" algn="l" defTabSz="914400" rtl="0" eaLnBrk="1" latinLnBrk="0" hangingPunct="1">
              <a:spcBef>
                <a:spcPct val="20000"/>
              </a:spcBef>
              <a:buFont typeface="Arial" pitchFamily="34" charset="0"/>
              <a:buNone/>
              <a:defRPr sz="1400" kern="1200">
                <a:solidFill>
                  <a:schemeClr val="tx1"/>
                </a:solidFill>
                <a:latin typeface="+mn-lt"/>
                <a:ea typeface="+mn-ea"/>
                <a:cs typeface="+mn-cs"/>
              </a:defRPr>
            </a:lvl1pPr>
            <a:lvl2pPr marL="457200" indent="0" algn="l" defTabSz="914400" rtl="0" eaLnBrk="1" latinLnBrk="0" hangingPunct="1">
              <a:spcBef>
                <a:spcPct val="20000"/>
              </a:spcBef>
              <a:buFont typeface="Arial" pitchFamily="34" charset="0"/>
              <a:buNone/>
              <a:defRPr sz="1200" kern="1200">
                <a:solidFill>
                  <a:schemeClr val="tx1"/>
                </a:solidFill>
                <a:latin typeface="+mn-lt"/>
                <a:ea typeface="+mn-ea"/>
                <a:cs typeface="+mn-cs"/>
              </a:defRPr>
            </a:lvl2pPr>
            <a:lvl3pPr marL="914400" indent="0" algn="l" defTabSz="914400" rtl="0" eaLnBrk="1" latinLnBrk="0" hangingPunct="1">
              <a:spcBef>
                <a:spcPct val="20000"/>
              </a:spcBef>
              <a:buFont typeface="Arial" pitchFamily="34" charset="0"/>
              <a:buNone/>
              <a:defRPr sz="1000" kern="1200">
                <a:solidFill>
                  <a:schemeClr val="tx1"/>
                </a:solidFill>
                <a:latin typeface="+mn-lt"/>
                <a:ea typeface="+mn-ea"/>
                <a:cs typeface="+mn-cs"/>
              </a:defRPr>
            </a:lvl3pPr>
            <a:lvl4pPr marL="1371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4pPr>
            <a:lvl5pPr marL="18288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5pPr>
            <a:lvl6pPr marL="22860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6pPr>
            <a:lvl7pPr marL="27432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7pPr>
            <a:lvl8pPr marL="32004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8pPr>
            <a:lvl9pPr marL="3657600" indent="0" algn="l" defTabSz="914400" rtl="0" eaLnBrk="1" latinLnBrk="0" hangingPunct="1">
              <a:spcBef>
                <a:spcPct val="20000"/>
              </a:spcBef>
              <a:buFont typeface="Arial" pitchFamily="34" charset="0"/>
              <a:buNone/>
              <a:defRPr sz="900" kern="1200">
                <a:solidFill>
                  <a:schemeClr val="tx1"/>
                </a:solidFill>
                <a:latin typeface="+mn-lt"/>
                <a:ea typeface="+mn-ea"/>
                <a:cs typeface="+mn-cs"/>
              </a:defRPr>
            </a:lvl9pPr>
          </a:lstStyle>
          <a:p>
            <a:pPr algn="just"/>
            <a:r>
              <a:rPr lang="el-GR" sz="1100" dirty="0" smtClean="0"/>
              <a:t>Η </a:t>
            </a:r>
            <a:r>
              <a:rPr lang="el-GR" sz="1100" b="1" dirty="0" err="1" smtClean="0"/>
              <a:t>ανοσοϊστοχημική</a:t>
            </a:r>
            <a:r>
              <a:rPr lang="el-GR" sz="1100" b="1" dirty="0" smtClean="0"/>
              <a:t> διερεύνηση της ύπαρξης ΕΠΚ </a:t>
            </a:r>
            <a:r>
              <a:rPr lang="el-GR" sz="1100" dirty="0" smtClean="0"/>
              <a:t>έχει νόημα </a:t>
            </a:r>
            <a:r>
              <a:rPr lang="el-GR" sz="1100" b="1" dirty="0" smtClean="0"/>
              <a:t>μόνο</a:t>
            </a:r>
            <a:r>
              <a:rPr lang="el-GR" sz="1100" dirty="0" smtClean="0"/>
              <a:t> όταν η διάκριση του ΕΠΚ από το πρότυπο υψηλόβαθμης κακοήθειας κατά </a:t>
            </a:r>
            <a:r>
              <a:rPr lang="en-US" sz="1100" dirty="0" smtClean="0"/>
              <a:t>Gleason </a:t>
            </a:r>
            <a:r>
              <a:rPr lang="el-GR" sz="1100" b="1" dirty="0" smtClean="0"/>
              <a:t>επηρεάζει τον αθροιστικό βαθμό κακοήθειας κατά </a:t>
            </a:r>
            <a:r>
              <a:rPr lang="en-US" sz="1100" b="1" dirty="0" smtClean="0"/>
              <a:t>Gleason</a:t>
            </a:r>
            <a:r>
              <a:rPr lang="en-US" sz="1100" dirty="0" smtClean="0"/>
              <a:t>, </a:t>
            </a:r>
            <a:endParaRPr lang="el-GR" sz="1100" dirty="0" smtClean="0"/>
          </a:p>
          <a:p>
            <a:pPr algn="just"/>
            <a:r>
              <a:rPr lang="el-GR" sz="1100" dirty="0" smtClean="0"/>
              <a:t>ήτοι στις λίγες περιπτώσεις που ανευρίσκονται </a:t>
            </a:r>
            <a:r>
              <a:rPr lang="el-GR" sz="1100" b="1" spc="300" dirty="0" smtClean="0"/>
              <a:t>ηθμοειδείς</a:t>
            </a:r>
            <a:r>
              <a:rPr lang="el-GR" sz="1100" b="1" dirty="0" smtClean="0"/>
              <a:t> αδένες</a:t>
            </a:r>
            <a:r>
              <a:rPr lang="en-US" sz="1100" dirty="0" smtClean="0"/>
              <a:t>,</a:t>
            </a:r>
            <a:r>
              <a:rPr lang="el-GR" sz="1100" dirty="0" smtClean="0"/>
              <a:t> </a:t>
            </a:r>
          </a:p>
          <a:p>
            <a:pPr algn="just"/>
            <a:r>
              <a:rPr lang="el-GR" sz="1100" dirty="0" smtClean="0"/>
              <a:t>ενώ</a:t>
            </a:r>
          </a:p>
          <a:p>
            <a:pPr algn="just"/>
            <a:r>
              <a:rPr lang="el-GR" sz="1100" dirty="0" smtClean="0"/>
              <a:t>είτε </a:t>
            </a:r>
            <a:r>
              <a:rPr lang="el-GR" sz="1100" b="1" dirty="0" smtClean="0"/>
              <a:t>απουσιάζει σαφές διηθητικό στοιχείο</a:t>
            </a:r>
            <a:endParaRPr lang="en-US" sz="1100" b="1" dirty="0" smtClean="0"/>
          </a:p>
          <a:p>
            <a:pPr algn="just"/>
            <a:r>
              <a:rPr lang="el-GR" sz="1100" dirty="0" smtClean="0"/>
              <a:t>είτε  το σαφώς διηθητικό στοιχείο φαίνεται να έχει </a:t>
            </a:r>
          </a:p>
          <a:p>
            <a:pPr algn="just"/>
            <a:r>
              <a:rPr lang="el-GR" sz="1100" dirty="0" smtClean="0"/>
              <a:t>αθροιστικό βαθμό </a:t>
            </a:r>
          </a:p>
          <a:p>
            <a:pPr algn="just"/>
            <a:r>
              <a:rPr lang="el-GR" sz="1100" b="1" dirty="0" smtClean="0"/>
              <a:t>6</a:t>
            </a:r>
            <a:r>
              <a:rPr lang="el-GR" sz="1100" dirty="0" smtClean="0"/>
              <a:t> κατά </a:t>
            </a:r>
            <a:r>
              <a:rPr lang="en-US" sz="1100" dirty="0" smtClean="0"/>
              <a:t>Gleason </a:t>
            </a:r>
            <a:endParaRPr lang="el-GR" sz="1100" dirty="0" smtClean="0"/>
          </a:p>
          <a:p>
            <a:pPr algn="just"/>
            <a:r>
              <a:rPr lang="el-GR" sz="1100" dirty="0" smtClean="0"/>
              <a:t>ή </a:t>
            </a:r>
          </a:p>
          <a:p>
            <a:pPr algn="just"/>
            <a:r>
              <a:rPr lang="el-GR" sz="1100" dirty="0" smtClean="0"/>
              <a:t>3+4=7 κατά </a:t>
            </a:r>
            <a:r>
              <a:rPr lang="en-US" sz="1100" dirty="0" smtClean="0"/>
              <a:t>Gleason</a:t>
            </a:r>
            <a:r>
              <a:rPr lang="el-GR" sz="1100" dirty="0" smtClean="0"/>
              <a:t>,</a:t>
            </a:r>
            <a:r>
              <a:rPr lang="en-US" sz="1100" dirty="0" smtClean="0"/>
              <a:t> </a:t>
            </a:r>
            <a:r>
              <a:rPr lang="el-GR" sz="1100" dirty="0" smtClean="0"/>
              <a:t>με </a:t>
            </a:r>
            <a:r>
              <a:rPr lang="el-GR" sz="1100" b="1" dirty="0" smtClean="0"/>
              <a:t>κοντινά ποσοστά έκτασης</a:t>
            </a:r>
            <a:r>
              <a:rPr lang="el-GR" sz="1100" dirty="0" smtClean="0"/>
              <a:t> για τα πρότυπα 3 και 4 (οπότε να μπορεί να γίνει 4+3, ανάλογα με τα </a:t>
            </a:r>
            <a:r>
              <a:rPr lang="el-GR" sz="1100" dirty="0" err="1" smtClean="0"/>
              <a:t>ανοσοϊστοχημικά</a:t>
            </a:r>
            <a:r>
              <a:rPr lang="el-GR" sz="1100" dirty="0" smtClean="0"/>
              <a:t> ευρήματα) ή αν στο 3+4, το πρότυπο 4 φαίνεται ελάχιστο σε επίπεδο βιοψίας, οπότε δεν αποκλείει την ενεργή </a:t>
            </a:r>
            <a:r>
              <a:rPr lang="el-GR" sz="1100" dirty="0" err="1" smtClean="0"/>
              <a:t>παρακολούθηση,ως</a:t>
            </a:r>
            <a:r>
              <a:rPr lang="el-GR" sz="1100" dirty="0" smtClean="0"/>
              <a:t> χειρισμό.</a:t>
            </a:r>
            <a:endParaRPr lang="en-US" sz="1100" dirty="0" smtClean="0"/>
          </a:p>
          <a:p>
            <a:endParaRPr lang="el-GR" dirty="0"/>
          </a:p>
        </p:txBody>
      </p:sp>
    </p:spTree>
    <p:extLst>
      <p:ext uri="{BB962C8B-B14F-4D97-AF65-F5344CB8AC3E}">
        <p14:creationId xmlns:p14="http://schemas.microsoft.com/office/powerpoint/2010/main" val="424430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541360"/>
          </a:xfrm>
        </p:spPr>
        <p:txBody>
          <a:bodyPr>
            <a:noAutofit/>
          </a:bodyPr>
          <a:lstStyle/>
          <a:p>
            <a:r>
              <a:rPr lang="en-US" sz="1400" b="1" dirty="0" smtClean="0"/>
              <a:t>A</a:t>
            </a:r>
            <a:r>
              <a:rPr lang="el-GR" sz="1400" dirty="0" smtClean="0"/>
              <a:t>. Υπό χαμηλή μεγέθυνση, </a:t>
            </a:r>
            <a:r>
              <a:rPr lang="el-GR" sz="1400" b="1" dirty="0" smtClean="0"/>
              <a:t>εκτενές ΕΠΚ </a:t>
            </a:r>
            <a:r>
              <a:rPr lang="el-GR" sz="1400" dirty="0" smtClean="0"/>
              <a:t>του προστάτη αδένα σχετιζόμενο με μια </a:t>
            </a:r>
            <a:r>
              <a:rPr lang="el-GR" sz="1400" i="1" dirty="0" smtClean="0"/>
              <a:t>μικρή εστία </a:t>
            </a:r>
            <a:r>
              <a:rPr lang="el-GR" sz="1400" dirty="0" smtClean="0"/>
              <a:t>διηθητικού καρκινώματος αθροιστικού βαθμού κακοήθειας κατά </a:t>
            </a:r>
            <a:r>
              <a:rPr lang="en-US" sz="1400" dirty="0"/>
              <a:t>G</a:t>
            </a:r>
            <a:r>
              <a:rPr lang="en-US" sz="1400" dirty="0" smtClean="0"/>
              <a:t>leason </a:t>
            </a:r>
            <a:r>
              <a:rPr lang="en-US" sz="1400" i="1" dirty="0" smtClean="0">
                <a:effectLst>
                  <a:outerShdw blurRad="38100" dist="38100" dir="2700000" algn="tl">
                    <a:srgbClr val="000000">
                      <a:alpha val="43137"/>
                    </a:srgbClr>
                  </a:outerShdw>
                </a:effectLst>
              </a:rPr>
              <a:t>6</a:t>
            </a:r>
            <a:r>
              <a:rPr lang="en-US" sz="1400" dirty="0" smtClean="0"/>
              <a:t> (=3+3)</a:t>
            </a:r>
            <a:r>
              <a:rPr lang="el-GR" sz="1400" dirty="0" smtClean="0"/>
              <a:t> σε υλικό </a:t>
            </a:r>
            <a:r>
              <a:rPr lang="el-GR" sz="1400" dirty="0" smtClean="0">
                <a:effectLst>
                  <a:outerShdw blurRad="38100" dist="38100" dir="2700000" algn="tl">
                    <a:srgbClr val="000000">
                      <a:alpha val="43137"/>
                    </a:srgbClr>
                  </a:outerShdw>
                </a:effectLst>
              </a:rPr>
              <a:t>ριζικής </a:t>
            </a:r>
            <a:r>
              <a:rPr lang="el-GR" sz="1400" dirty="0" err="1" smtClean="0">
                <a:effectLst>
                  <a:outerShdw blurRad="38100" dist="38100" dir="2700000" algn="tl">
                    <a:srgbClr val="000000">
                      <a:alpha val="43137"/>
                    </a:srgbClr>
                  </a:outerShdw>
                </a:effectLst>
              </a:rPr>
              <a:t>προστατεκτομής</a:t>
            </a:r>
            <a:r>
              <a:rPr lang="el-GR" sz="1400" dirty="0" smtClean="0"/>
              <a:t>, </a:t>
            </a:r>
            <a:r>
              <a:rPr lang="el-GR" sz="1400" i="1" dirty="0" err="1" smtClean="0"/>
              <a:t>εξετασθέν</a:t>
            </a:r>
            <a:r>
              <a:rPr lang="el-GR" sz="1400" i="1" dirty="0" smtClean="0"/>
              <a:t> εξ ολοκλήρου</a:t>
            </a:r>
            <a:r>
              <a:rPr lang="el-GR" sz="1400" dirty="0" smtClean="0"/>
              <a:t>.</a:t>
            </a:r>
            <a:r>
              <a:rPr lang="en-US" sz="1400" dirty="0" smtClean="0"/>
              <a:t> </a:t>
            </a:r>
            <a:br>
              <a:rPr lang="en-US" sz="1400" dirty="0" smtClean="0"/>
            </a:br>
            <a:r>
              <a:rPr lang="el-GR" sz="1400" dirty="0" smtClean="0"/>
              <a:t>Σπάνια περίπτωση, όπου φυσικά επιβάλλεται η </a:t>
            </a:r>
            <a:r>
              <a:rPr lang="el-GR" sz="1400" dirty="0" err="1" smtClean="0"/>
              <a:t>ανοσοϊστοχημική</a:t>
            </a:r>
            <a:r>
              <a:rPr lang="el-GR" sz="1400" dirty="0" smtClean="0"/>
              <a:t> διερεύνηση.</a:t>
            </a:r>
            <a:br>
              <a:rPr lang="el-GR" sz="1400" dirty="0" smtClean="0"/>
            </a:br>
            <a:r>
              <a:rPr lang="en-US" sz="1400" dirty="0" smtClean="0"/>
              <a:t> </a:t>
            </a:r>
            <a:r>
              <a:rPr lang="en-US" sz="1400" b="1" dirty="0" smtClean="0"/>
              <a:t>B</a:t>
            </a:r>
            <a:r>
              <a:rPr lang="el-GR" sz="1400" dirty="0" smtClean="0"/>
              <a:t>.  Υπό υψηλότερη μεγέθυνση</a:t>
            </a:r>
            <a:r>
              <a:rPr lang="en-US" sz="1400" dirty="0" smtClean="0"/>
              <a:t> </a:t>
            </a:r>
            <a:r>
              <a:rPr lang="el-GR" sz="1400" dirty="0" smtClean="0"/>
              <a:t>του πεδίου της </a:t>
            </a:r>
            <a:r>
              <a:rPr lang="el-GR" sz="1400" dirty="0" err="1" smtClean="0"/>
              <a:t>εικ</a:t>
            </a:r>
            <a:r>
              <a:rPr lang="el-GR" sz="1400" dirty="0" smtClean="0"/>
              <a:t>. Α, διακρίνουμε  ηθμοειδείς αδένες του </a:t>
            </a:r>
            <a:r>
              <a:rPr lang="el-GR" sz="1400" b="1" dirty="0" smtClean="0"/>
              <a:t>ΕΠΚ</a:t>
            </a:r>
            <a:r>
              <a:rPr lang="el-GR" sz="1400" dirty="0" smtClean="0"/>
              <a:t> με νεκρωτική δραστηριότητα, να αναμιγνύονται με </a:t>
            </a:r>
            <a:r>
              <a:rPr lang="el-GR" sz="1400" i="1" dirty="0" smtClean="0"/>
              <a:t>μικρούς, καλοσχηματισμένους, διακριτούς αδένες, </a:t>
            </a:r>
            <a:br>
              <a:rPr lang="el-GR" sz="1400" i="1" dirty="0" smtClean="0"/>
            </a:br>
            <a:r>
              <a:rPr lang="el-GR" sz="1400" i="1" dirty="0" smtClean="0"/>
              <a:t>αθροιστικού βαθμού κακοήθειας 3+3=6 κατά </a:t>
            </a:r>
            <a:r>
              <a:rPr lang="en-US" sz="1400" i="1" dirty="0" smtClean="0"/>
              <a:t>Gleason. </a:t>
            </a:r>
            <a:br>
              <a:rPr lang="en-US" sz="1400" i="1" dirty="0" smtClean="0"/>
            </a:br>
            <a:r>
              <a:rPr lang="en-US" sz="1400" dirty="0" smtClean="0"/>
              <a:t> </a:t>
            </a:r>
            <a:r>
              <a:rPr lang="en-US" sz="1400" b="1" dirty="0" smtClean="0"/>
              <a:t>C</a:t>
            </a:r>
            <a:r>
              <a:rPr lang="el-GR" sz="1400" dirty="0" smtClean="0"/>
              <a:t>. Υπό χαμηλή μεγέθυνση, στην εν λόγω περίπτωση, παρατηρούμε την </a:t>
            </a:r>
            <a:r>
              <a:rPr lang="el-GR" sz="1400" dirty="0" err="1" smtClean="0"/>
              <a:t>ανοσοϊστοθετικότητα</a:t>
            </a:r>
            <a:r>
              <a:rPr lang="el-GR" sz="1400" dirty="0" smtClean="0"/>
              <a:t> των άθικτων βασικών κυττάρων πέριξ κάθε αδένα του εκτενούς </a:t>
            </a:r>
            <a:r>
              <a:rPr lang="el-GR" sz="1400" b="1" dirty="0" smtClean="0"/>
              <a:t>ΕΠΚ</a:t>
            </a:r>
            <a:r>
              <a:rPr lang="el-GR" sz="1400" dirty="0" smtClean="0"/>
              <a:t>.</a:t>
            </a:r>
            <a:r>
              <a:rPr lang="en-US" sz="1400" dirty="0" smtClean="0"/>
              <a:t> </a:t>
            </a:r>
            <a:r>
              <a:rPr lang="el-GR" sz="1400" dirty="0" smtClean="0"/>
              <a:t/>
            </a:r>
            <a:br>
              <a:rPr lang="el-GR" sz="1400" dirty="0" smtClean="0"/>
            </a:br>
            <a:r>
              <a:rPr lang="en-US" sz="1400" dirty="0" smtClean="0"/>
              <a:t> </a:t>
            </a:r>
            <a:r>
              <a:rPr lang="en-US" sz="1400" b="1" dirty="0" smtClean="0"/>
              <a:t>D</a:t>
            </a:r>
            <a:r>
              <a:rPr lang="el-GR" sz="1400" dirty="0" smtClean="0"/>
              <a:t>. Υπό υψηλότερη μεγέθυνση της </a:t>
            </a:r>
            <a:r>
              <a:rPr lang="el-GR" sz="1400" dirty="0" err="1" smtClean="0"/>
              <a:t>ανοσοϊστοχημικής</a:t>
            </a:r>
            <a:r>
              <a:rPr lang="el-GR" sz="1400" dirty="0" smtClean="0"/>
              <a:t> χρώσης βασικών </a:t>
            </a:r>
            <a:r>
              <a:rPr lang="el-GR" sz="1400" dirty="0" err="1" smtClean="0"/>
              <a:t>κυττάτων</a:t>
            </a:r>
            <a:r>
              <a:rPr lang="el-GR" sz="1400" dirty="0" smtClean="0"/>
              <a:t>,  αντιπαραβάλλουμε </a:t>
            </a:r>
            <a:r>
              <a:rPr lang="en-US" sz="1400" dirty="0" smtClean="0"/>
              <a:t> </a:t>
            </a:r>
            <a:r>
              <a:rPr lang="el-GR" sz="1400" dirty="0" smtClean="0"/>
              <a:t>τους αδένες του </a:t>
            </a:r>
            <a:r>
              <a:rPr lang="el-GR" sz="1400" b="1" dirty="0" smtClean="0"/>
              <a:t>ΕΠΚ</a:t>
            </a:r>
            <a:r>
              <a:rPr lang="el-GR" sz="1400" dirty="0" smtClean="0"/>
              <a:t> με τα άθικτα βασικά τους κύτταρα με τους </a:t>
            </a:r>
            <a:r>
              <a:rPr lang="el-GR" sz="1400" dirty="0" err="1" smtClean="0"/>
              <a:t>ανοσοϊστοαρνητικούς</a:t>
            </a:r>
            <a:r>
              <a:rPr lang="el-GR" sz="1400" dirty="0" smtClean="0"/>
              <a:t> </a:t>
            </a:r>
            <a:r>
              <a:rPr lang="el-GR" sz="1400" i="1" dirty="0" smtClean="0"/>
              <a:t>μικρούς, μη ηθμοειδείς καρκινικούς αδένες αθροιστικού βαθμού κακοήθειας 3+3=6 κατά</a:t>
            </a:r>
            <a:r>
              <a:rPr lang="en-US" sz="1400" i="1" dirty="0" smtClean="0"/>
              <a:t> Gleason.</a:t>
            </a:r>
            <a:r>
              <a:rPr lang="en-US" sz="1200" i="1" dirty="0" smtClean="0"/>
              <a:t/>
            </a:r>
            <a:br>
              <a:rPr lang="en-US" sz="1200" i="1" dirty="0" smtClean="0"/>
            </a:br>
            <a:r>
              <a:rPr lang="el-GR" sz="1600" dirty="0"/>
              <a:t> </a:t>
            </a:r>
            <a:r>
              <a:rPr lang="en-US" sz="1200" dirty="0" err="1"/>
              <a:t>Varma</a:t>
            </a:r>
            <a:r>
              <a:rPr lang="en-US" sz="1200" dirty="0"/>
              <a:t> </a:t>
            </a:r>
            <a:r>
              <a:rPr lang="el-GR" sz="1200" dirty="0"/>
              <a:t>Μ &amp; Ε</a:t>
            </a:r>
            <a:r>
              <a:rPr lang="en-US" sz="1200" dirty="0" err="1"/>
              <a:t>pstein</a:t>
            </a:r>
            <a:r>
              <a:rPr lang="en-US" sz="1200" dirty="0"/>
              <a:t> J I, Histopathology</a:t>
            </a:r>
            <a:r>
              <a:rPr lang="el-GR" sz="1200" dirty="0"/>
              <a:t>,</a:t>
            </a:r>
            <a:r>
              <a:rPr lang="en-US" sz="1200" dirty="0"/>
              <a:t> 2020</a:t>
            </a:r>
            <a:r>
              <a:rPr lang="el-GR" sz="1200" dirty="0"/>
              <a:t>.</a:t>
            </a:r>
          </a:p>
        </p:txBody>
      </p:sp>
      <p:pic>
        <p:nvPicPr>
          <p:cNvPr id="81922" name="Picture 2" descr="C:\Users\User\Desktop\his14216-fig-0004-m.jpg"/>
          <p:cNvPicPr>
            <a:picLocks noChangeAspect="1" noChangeArrowheads="1"/>
          </p:cNvPicPr>
          <p:nvPr/>
        </p:nvPicPr>
        <p:blipFill>
          <a:blip r:embed="rId2" cstate="print"/>
          <a:srcRect/>
          <a:stretch>
            <a:fillRect/>
          </a:stretch>
        </p:blipFill>
        <p:spPr bwMode="auto">
          <a:xfrm>
            <a:off x="1979712" y="2541360"/>
            <a:ext cx="5446529" cy="4152779"/>
          </a:xfrm>
          <a:prstGeom prst="rect">
            <a:avLst/>
          </a:prstGeom>
          <a:noFill/>
        </p:spPr>
      </p:pic>
    </p:spTree>
    <p:extLst>
      <p:ext uri="{BB962C8B-B14F-4D97-AF65-F5344CB8AC3E}">
        <p14:creationId xmlns:p14="http://schemas.microsoft.com/office/powerpoint/2010/main" val="373072672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2348880"/>
          </a:xfrm>
        </p:spPr>
        <p:txBody>
          <a:bodyPr>
            <a:normAutofit fontScale="90000"/>
          </a:bodyPr>
          <a:lstStyle/>
          <a:p>
            <a:pPr algn="just"/>
            <a:r>
              <a:rPr lang="el-GR" sz="1800" i="1" dirty="0" err="1" smtClean="0">
                <a:effectLst>
                  <a:outerShdw blurRad="38100" dist="38100" dir="2700000" algn="tl">
                    <a:srgbClr val="000000">
                      <a:alpha val="43137"/>
                    </a:srgbClr>
                  </a:outerShdw>
                </a:effectLst>
              </a:rPr>
              <a:t>Αδενοκαρκίνωμα</a:t>
            </a:r>
            <a:r>
              <a:rPr lang="el-GR" sz="1800" i="1" dirty="0" smtClean="0">
                <a:effectLst>
                  <a:outerShdw blurRad="38100" dist="38100" dir="2700000" algn="tl">
                    <a:srgbClr val="000000">
                      <a:alpha val="43137"/>
                    </a:srgbClr>
                  </a:outerShdw>
                </a:effectLst>
              </a:rPr>
              <a:t> προτύπου 3 κατά </a:t>
            </a:r>
            <a:r>
              <a:rPr lang="en-US" sz="1800" i="1" dirty="0" smtClean="0">
                <a:effectLst>
                  <a:outerShdw blurRad="38100" dist="38100" dir="2700000" algn="tl">
                    <a:srgbClr val="000000">
                      <a:alpha val="43137"/>
                    </a:srgbClr>
                  </a:outerShdw>
                </a:effectLst>
              </a:rPr>
              <a:t>Gleason</a:t>
            </a:r>
            <a:r>
              <a:rPr lang="el-GR" sz="1800" i="1" dirty="0" smtClean="0">
                <a:effectLst>
                  <a:outerShdw blurRad="38100" dist="38100" dir="2700000" algn="tl">
                    <a:srgbClr val="000000">
                      <a:alpha val="43137"/>
                    </a:srgbClr>
                  </a:outerShdw>
                </a:effectLst>
              </a:rPr>
              <a:t> </a:t>
            </a:r>
            <a:r>
              <a:rPr lang="el-GR" sz="1800" dirty="0" smtClean="0"/>
              <a:t>με </a:t>
            </a:r>
            <a:r>
              <a:rPr lang="el-GR" sz="1800" b="1" dirty="0" smtClean="0"/>
              <a:t>συν</a:t>
            </a:r>
            <a:r>
              <a:rPr lang="el-GR" sz="1800" dirty="0" smtClean="0"/>
              <a:t>υπάρχοντα </a:t>
            </a:r>
            <a:r>
              <a:rPr lang="el-GR" sz="1800" b="1" dirty="0" smtClean="0"/>
              <a:t>πολλαπλασιασμό</a:t>
            </a:r>
            <a:r>
              <a:rPr lang="en-US" sz="1800" b="1" dirty="0" smtClean="0"/>
              <a:t> </a:t>
            </a:r>
            <a:r>
              <a:rPr lang="el-GR" sz="1800" b="1" dirty="0" smtClean="0"/>
              <a:t> ηθμοειδών αδένων</a:t>
            </a:r>
            <a:r>
              <a:rPr lang="el-GR" sz="1800" dirty="0" smtClean="0"/>
              <a:t>,  με κάποια εστιακή </a:t>
            </a:r>
            <a:r>
              <a:rPr lang="el-GR" sz="1800" dirty="0" err="1" smtClean="0"/>
              <a:t>ανοσοϊστοθετικότητα</a:t>
            </a:r>
            <a:r>
              <a:rPr lang="el-GR" sz="1800" dirty="0" smtClean="0"/>
              <a:t> δείκτη βασικών κυττάρων  και μορφολογικούς χαρακτήρες ως επί </a:t>
            </a:r>
            <a:r>
              <a:rPr lang="el-GR" sz="1800" dirty="0" err="1" smtClean="0">
                <a:effectLst>
                  <a:outerShdw blurRad="38100" dist="38100" dir="2700000" algn="tl">
                    <a:srgbClr val="000000">
                      <a:alpha val="43137"/>
                    </a:srgbClr>
                  </a:outerShdw>
                </a:effectLst>
              </a:rPr>
              <a:t>ενδοπορικού</a:t>
            </a:r>
            <a:r>
              <a:rPr lang="el-GR" sz="1800" dirty="0" smtClean="0">
                <a:effectLst>
                  <a:outerShdw blurRad="38100" dist="38100" dir="2700000" algn="tl">
                    <a:srgbClr val="000000">
                      <a:alpha val="43137"/>
                    </a:srgbClr>
                  </a:outerShdw>
                </a:effectLst>
              </a:rPr>
              <a:t> καρκινώματος (ΕΠΚ) </a:t>
            </a:r>
            <a:r>
              <a:rPr lang="el-GR" sz="1800" dirty="0" smtClean="0"/>
              <a:t>του προστάτη αδένα. Οι λιγοστοί ηθμοειδείς αδένες  που στερούνται της εν λόγω </a:t>
            </a:r>
            <a:r>
              <a:rPr lang="el-GR" sz="1800" dirty="0" err="1" smtClean="0"/>
              <a:t>ανοσοϊστοθετικότητας</a:t>
            </a:r>
            <a:r>
              <a:rPr lang="el-GR" sz="1800" dirty="0" smtClean="0"/>
              <a:t> (βλ. βέλη) μορφολογικώς ταυτίζονται με τους παρακείμενους τους ηθμοειδείς αδένες  οι οποίοι επιδεικνύουν κάποια </a:t>
            </a:r>
            <a:r>
              <a:rPr lang="el-GR" sz="1800" dirty="0" err="1" smtClean="0"/>
              <a:t>ανοσοϊστοθετικότητα</a:t>
            </a:r>
            <a:r>
              <a:rPr lang="el-GR" sz="1800" dirty="0" smtClean="0"/>
              <a:t> σε βασικά </a:t>
            </a:r>
            <a:r>
              <a:rPr lang="el-GR" sz="1800" dirty="0" err="1" smtClean="0"/>
              <a:t>κύτταρα∙</a:t>
            </a:r>
            <a:r>
              <a:rPr lang="el-GR" sz="1800" dirty="0" smtClean="0"/>
              <a:t> άρα φαίνεται κι αυτοί να αντιστοιχούν μάλλον σε </a:t>
            </a:r>
            <a:r>
              <a:rPr lang="el-GR" sz="1800" dirty="0" err="1" smtClean="0"/>
              <a:t>ενδοπορικά</a:t>
            </a:r>
            <a:r>
              <a:rPr lang="el-GR" sz="1800" dirty="0" smtClean="0"/>
              <a:t> καρκινώματα, παρά σε διηθητικές δομές. Αυτό βέβαια </a:t>
            </a:r>
            <a:r>
              <a:rPr lang="el-GR" sz="1800" b="1" dirty="0" smtClean="0"/>
              <a:t>μόνο</a:t>
            </a:r>
            <a:r>
              <a:rPr lang="el-GR" sz="1800" dirty="0" smtClean="0"/>
              <a:t> σε μια τέτοια περίπτωση </a:t>
            </a:r>
            <a:r>
              <a:rPr lang="el-GR" sz="1800" b="1" u="sng" dirty="0" smtClean="0">
                <a:effectLst>
                  <a:outerShdw blurRad="38100" dist="38100" dir="2700000" algn="tl">
                    <a:srgbClr val="000000">
                      <a:alpha val="43137"/>
                    </a:srgbClr>
                  </a:outerShdw>
                </a:effectLst>
              </a:rPr>
              <a:t>συν</a:t>
            </a:r>
            <a:r>
              <a:rPr lang="el-GR" sz="1800" dirty="0" smtClean="0"/>
              <a:t>ύπαρξης μπορεί να πιθανολογηθεί. Η </a:t>
            </a:r>
            <a:r>
              <a:rPr lang="el-GR" sz="1800" i="1" dirty="0" smtClean="0">
                <a:effectLst>
                  <a:outerShdw blurRad="38100" dist="38100" dir="2700000" algn="tl">
                    <a:srgbClr val="000000">
                      <a:alpha val="43137"/>
                    </a:srgbClr>
                  </a:outerShdw>
                </a:effectLst>
              </a:rPr>
              <a:t>ομάδα βαθμού κακοήθειας</a:t>
            </a:r>
            <a:r>
              <a:rPr lang="el-GR" sz="1800" dirty="0" smtClean="0"/>
              <a:t> </a:t>
            </a:r>
            <a:r>
              <a:rPr lang="el-GR" sz="1800" i="1" dirty="0" smtClean="0">
                <a:effectLst>
                  <a:outerShdw blurRad="38100" dist="38100" dir="2700000" algn="tl">
                    <a:srgbClr val="000000">
                      <a:alpha val="43137"/>
                    </a:srgbClr>
                  </a:outerShdw>
                </a:effectLst>
              </a:rPr>
              <a:t>1</a:t>
            </a:r>
            <a:r>
              <a:rPr lang="el-GR" sz="1800" dirty="0" smtClean="0"/>
              <a:t> με </a:t>
            </a:r>
            <a:r>
              <a:rPr lang="el-GR" sz="1800" dirty="0" smtClean="0">
                <a:effectLst>
                  <a:outerShdw blurRad="38100" dist="38100" dir="2700000" algn="tl">
                    <a:srgbClr val="000000">
                      <a:alpha val="43137"/>
                    </a:srgbClr>
                  </a:outerShdw>
                </a:effectLst>
              </a:rPr>
              <a:t>συνύπαρξη ΕΠΚ</a:t>
            </a:r>
            <a:r>
              <a:rPr lang="el-GR" sz="1800" dirty="0" smtClean="0"/>
              <a:t> αποτελεί </a:t>
            </a:r>
            <a:r>
              <a:rPr lang="el-GR" sz="1800" dirty="0" smtClean="0">
                <a:effectLst>
                  <a:outerShdw blurRad="38100" dist="38100" dir="2700000" algn="tl">
                    <a:srgbClr val="000000">
                      <a:alpha val="43137"/>
                    </a:srgbClr>
                  </a:outerShdw>
                </a:effectLst>
              </a:rPr>
              <a:t>αντ</a:t>
            </a:r>
            <a:r>
              <a:rPr lang="el-GR" sz="1800" dirty="0" smtClean="0"/>
              <a:t>ένδειξη για ενεργό παρακολούθηση του ασθενούς, </a:t>
            </a:r>
            <a:r>
              <a:rPr lang="el-GR" sz="1800" i="1" dirty="0" smtClean="0"/>
              <a:t>παρά τον ευμενή αθροιστικό βαθμό κακοήθειας</a:t>
            </a:r>
            <a:r>
              <a:rPr lang="en-US" sz="1800" i="1" dirty="0"/>
              <a:t> </a:t>
            </a:r>
            <a:r>
              <a:rPr lang="en-US" sz="1800" i="1" dirty="0" smtClean="0"/>
              <a:t>6</a:t>
            </a:r>
            <a:r>
              <a:rPr lang="el-GR" sz="1800" i="1" dirty="0" smtClean="0"/>
              <a:t> κατά </a:t>
            </a:r>
            <a:r>
              <a:rPr lang="en-US" sz="1800" i="1" dirty="0" smtClean="0"/>
              <a:t>Gleason·</a:t>
            </a:r>
            <a:r>
              <a:rPr lang="el-GR" sz="1800" i="1" dirty="0" smtClean="0"/>
              <a:t> </a:t>
            </a:r>
            <a:r>
              <a:rPr lang="el-GR" sz="1800" dirty="0" smtClean="0"/>
              <a:t>άρα, κατά το σκεπτικό της </a:t>
            </a:r>
            <a:r>
              <a:rPr lang="en-US" sz="1800" dirty="0" smtClean="0"/>
              <a:t>ISUP</a:t>
            </a:r>
            <a:r>
              <a:rPr lang="el-GR" sz="1800" dirty="0" smtClean="0"/>
              <a:t>,</a:t>
            </a:r>
            <a:r>
              <a:rPr lang="en-US" sz="1800" dirty="0" smtClean="0"/>
              <a:t> </a:t>
            </a:r>
            <a:r>
              <a:rPr lang="el-GR" sz="1800" dirty="0" smtClean="0"/>
              <a:t> ο αθροιστικός βαθμός είναι </a:t>
            </a:r>
            <a:r>
              <a:rPr lang="el-GR" sz="1800" b="1" dirty="0" smtClean="0"/>
              <a:t>7</a:t>
            </a:r>
            <a:r>
              <a:rPr lang="en-US" sz="1800" dirty="0" smtClean="0"/>
              <a:t> .</a:t>
            </a:r>
            <a:r>
              <a:rPr lang="el-GR" sz="1800" dirty="0" smtClean="0"/>
              <a:t>    </a:t>
            </a:r>
            <a:r>
              <a:rPr lang="el-GR" sz="1600" dirty="0"/>
              <a:t> </a:t>
            </a:r>
            <a:r>
              <a:rPr lang="el-GR" sz="1600" dirty="0" smtClean="0"/>
              <a:t>                                                          </a:t>
            </a:r>
            <a:r>
              <a:rPr lang="en-US" sz="1600" dirty="0" err="1" smtClean="0"/>
              <a:t>Varma</a:t>
            </a:r>
            <a:r>
              <a:rPr lang="en-US" sz="1600" dirty="0" smtClean="0"/>
              <a:t> </a:t>
            </a:r>
            <a:r>
              <a:rPr lang="el-GR" sz="1600" dirty="0" smtClean="0"/>
              <a:t>Μ &amp; Ε</a:t>
            </a:r>
            <a:r>
              <a:rPr lang="en-US" sz="1600" dirty="0" err="1" smtClean="0"/>
              <a:t>pstein</a:t>
            </a:r>
            <a:r>
              <a:rPr lang="en-US" sz="1600" dirty="0" smtClean="0"/>
              <a:t> J I, Histopathology 2020</a:t>
            </a:r>
            <a:endParaRPr lang="el-GR" sz="1600" dirty="0"/>
          </a:p>
        </p:txBody>
      </p:sp>
      <p:pic>
        <p:nvPicPr>
          <p:cNvPr id="3" name="Picture 4"/>
          <p:cNvPicPr>
            <a:picLocks noChangeAspect="1" noChangeArrowheads="1"/>
          </p:cNvPicPr>
          <p:nvPr/>
        </p:nvPicPr>
        <p:blipFill>
          <a:blip r:embed="rId2" cstate="print"/>
          <a:srcRect/>
          <a:stretch>
            <a:fillRect/>
          </a:stretch>
        </p:blipFill>
        <p:spPr bwMode="auto">
          <a:xfrm>
            <a:off x="-9896" y="2420888"/>
            <a:ext cx="9153896" cy="4176464"/>
          </a:xfrm>
          <a:prstGeom prst="rect">
            <a:avLst/>
          </a:prstGeom>
          <a:noFill/>
          <a:ln w="9525" cap="flat">
            <a:noFill/>
            <a:round/>
            <a:headEnd/>
            <a:tailEnd/>
          </a:ln>
          <a:effectLst/>
        </p:spPr>
      </p:pic>
      <p:sp>
        <p:nvSpPr>
          <p:cNvPr id="4" name="3 - Ορθογώνιο"/>
          <p:cNvSpPr/>
          <p:nvPr/>
        </p:nvSpPr>
        <p:spPr>
          <a:xfrm>
            <a:off x="2339753" y="2492896"/>
            <a:ext cx="648072" cy="369332"/>
          </a:xfrm>
          <a:prstGeom prst="rect">
            <a:avLst/>
          </a:prstGeom>
        </p:spPr>
        <p:txBody>
          <a:bodyPr wrap="square">
            <a:spAutoFit/>
          </a:bodyPr>
          <a:lstStyle/>
          <a:p>
            <a:r>
              <a:rPr lang="en-US" dirty="0" smtClean="0"/>
              <a:t>A-H</a:t>
            </a:r>
            <a:endParaRPr lang="el-GR" dirty="0"/>
          </a:p>
        </p:txBody>
      </p:sp>
      <p:sp>
        <p:nvSpPr>
          <p:cNvPr id="5" name="4 - Ορθογώνιο"/>
          <p:cNvSpPr/>
          <p:nvPr/>
        </p:nvSpPr>
        <p:spPr>
          <a:xfrm>
            <a:off x="5652120" y="2564904"/>
            <a:ext cx="2448272" cy="369332"/>
          </a:xfrm>
          <a:prstGeom prst="rect">
            <a:avLst/>
          </a:prstGeom>
        </p:spPr>
        <p:txBody>
          <a:bodyPr wrap="square">
            <a:spAutoFit/>
          </a:bodyPr>
          <a:lstStyle/>
          <a:p>
            <a:r>
              <a:rPr lang="el-GR" dirty="0" err="1" smtClean="0"/>
              <a:t>κυτταροκερατίνη</a:t>
            </a:r>
            <a:r>
              <a:rPr lang="el-GR" dirty="0" smtClean="0"/>
              <a:t> </a:t>
            </a:r>
            <a:r>
              <a:rPr lang="en-US" dirty="0" smtClean="0"/>
              <a:t>5/6</a:t>
            </a:r>
            <a:endParaRPr lang="el-GR" dirty="0"/>
          </a:p>
        </p:txBody>
      </p:sp>
      <p:sp>
        <p:nvSpPr>
          <p:cNvPr id="6" name="Τίτλος 1"/>
          <p:cNvSpPr txBox="1">
            <a:spLocks/>
          </p:cNvSpPr>
          <p:nvPr/>
        </p:nvSpPr>
        <p:spPr>
          <a:xfrm>
            <a:off x="4567052" y="4365104"/>
            <a:ext cx="2669244" cy="144016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l-GR" dirty="0" smtClean="0"/>
              <a:t>Παρότι οι </a:t>
            </a:r>
            <a:r>
              <a:rPr lang="el-GR" dirty="0" err="1" smtClean="0"/>
              <a:t>ανοσοϊστοθετικοί</a:t>
            </a:r>
            <a:r>
              <a:rPr lang="el-GR" dirty="0" smtClean="0"/>
              <a:t> δείκτες βασικών κυττάρων στηρίζουν τη διάγνωση ΕΠΚ, η απουσία τους </a:t>
            </a:r>
            <a:r>
              <a:rPr lang="el-GR" i="1" dirty="0" smtClean="0"/>
              <a:t>δεν</a:t>
            </a:r>
            <a:r>
              <a:rPr lang="el-GR" dirty="0" smtClean="0"/>
              <a:t> την αποκλείει, καθώς σε διεσταλμένους αδένες με ΕΠΚ, ο βασικός κυτταρικός στοίχος τους συχνά κατακερματίζεται σε τέτοιο βαθμό που να απουσιάζει στο επίπεδο τομής που ελέγχεται  </a:t>
            </a:r>
            <a:r>
              <a:rPr lang="el-GR" dirty="0" err="1" smtClean="0"/>
              <a:t>ανοσοϊστοχημικά</a:t>
            </a:r>
            <a:r>
              <a:rPr lang="el-GR" dirty="0" smtClean="0"/>
              <a:t>.</a:t>
            </a:r>
            <a:endParaRPr lang="el-GR" dirty="0"/>
          </a:p>
        </p:txBody>
      </p:sp>
    </p:spTree>
    <p:extLst>
      <p:ext uri="{BB962C8B-B14F-4D97-AF65-F5344CB8AC3E}">
        <p14:creationId xmlns:p14="http://schemas.microsoft.com/office/powerpoint/2010/main" val="75232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836712"/>
            <a:ext cx="9144000" cy="1440160"/>
          </a:xfrm>
        </p:spPr>
        <p:txBody>
          <a:bodyPr>
            <a:normAutofit fontScale="90000"/>
          </a:bodyPr>
          <a:lstStyle/>
          <a:p>
            <a:r>
              <a:rPr lang="el-GR" sz="1600" dirty="0" smtClean="0"/>
              <a:t/>
            </a:r>
            <a:br>
              <a:rPr lang="el-GR" sz="1600" dirty="0" smtClean="0"/>
            </a:br>
            <a:r>
              <a:rPr lang="en-US" sz="1600" dirty="0" smtClean="0"/>
              <a:t/>
            </a:r>
            <a:br>
              <a:rPr lang="en-US" sz="1600" dirty="0" smtClean="0"/>
            </a:br>
            <a:r>
              <a:rPr lang="el-GR" sz="1800" dirty="0" smtClean="0"/>
              <a:t>Οι</a:t>
            </a:r>
            <a:r>
              <a:rPr lang="en-US" sz="1800" dirty="0" smtClean="0"/>
              <a:t> </a:t>
            </a:r>
            <a:r>
              <a:rPr lang="el-GR" sz="1800" dirty="0" smtClean="0"/>
              <a:t> σύνθετες δομές της </a:t>
            </a:r>
            <a:r>
              <a:rPr lang="el-GR" sz="1800" dirty="0" err="1" smtClean="0"/>
              <a:t>Εικ</a:t>
            </a:r>
            <a:r>
              <a:rPr lang="el-GR" sz="1800" dirty="0" smtClean="0"/>
              <a:t>. Α,  με αλλαχού, στην εν λόγω βιοψία, συνυπάρχον διηθητικό καρκίνωμα προτύπου </a:t>
            </a:r>
            <a:r>
              <a:rPr lang="el-GR" sz="1800" i="1" dirty="0" smtClean="0"/>
              <a:t>3</a:t>
            </a:r>
            <a:r>
              <a:rPr lang="el-GR" sz="1800" dirty="0" smtClean="0"/>
              <a:t> κατά </a:t>
            </a:r>
            <a:r>
              <a:rPr lang="en-US" sz="1800" dirty="0" smtClean="0"/>
              <a:t>Gleason</a:t>
            </a:r>
            <a:r>
              <a:rPr lang="el-GR" sz="1800" dirty="0" smtClean="0"/>
              <a:t>, </a:t>
            </a:r>
            <a:r>
              <a:rPr lang="el-GR" sz="1800" b="1" dirty="0" smtClean="0"/>
              <a:t>μορφολογικώς </a:t>
            </a:r>
            <a:r>
              <a:rPr lang="el-GR" sz="1800" dirty="0" smtClean="0"/>
              <a:t>παραπέμπουν σε ηθμοειδείς αδένες προτύπου 4∙ πλην όμως, ανευρίσκεται σε αυτούς κάποιου βαθμού </a:t>
            </a:r>
            <a:r>
              <a:rPr lang="el-GR" sz="1800" dirty="0" err="1" smtClean="0"/>
              <a:t>ανοσοϊστοθετικότητα</a:t>
            </a:r>
            <a:r>
              <a:rPr lang="el-GR" sz="1800" dirty="0" smtClean="0"/>
              <a:t> στον δείκτη </a:t>
            </a:r>
            <a:r>
              <a:rPr lang="en-US" sz="1800" dirty="0" smtClean="0"/>
              <a:t>p63 </a:t>
            </a:r>
            <a:r>
              <a:rPr lang="el-GR" sz="1800" dirty="0" smtClean="0"/>
              <a:t>των βασικών κυττάρων (</a:t>
            </a:r>
            <a:r>
              <a:rPr lang="el-GR" sz="1800" dirty="0" err="1" smtClean="0"/>
              <a:t>Εικ</a:t>
            </a:r>
            <a:r>
              <a:rPr lang="el-GR" sz="1800" dirty="0" smtClean="0"/>
              <a:t>. Β). </a:t>
            </a:r>
            <a:r>
              <a:rPr lang="en-US" sz="1800" dirty="0" smtClean="0"/>
              <a:t>(</a:t>
            </a:r>
            <a:r>
              <a:rPr lang="el-GR" sz="1800" dirty="0" smtClean="0"/>
              <a:t>Η απουσία </a:t>
            </a:r>
            <a:r>
              <a:rPr lang="el-GR" sz="1800" dirty="0" err="1" smtClean="0"/>
              <a:t>φαγεσωρικής</a:t>
            </a:r>
            <a:r>
              <a:rPr lang="el-GR" sz="1800" dirty="0" smtClean="0"/>
              <a:t> νέκρωσης και έντονης πυρηνικής διόγκωσης</a:t>
            </a:r>
            <a:r>
              <a:rPr lang="en-US" sz="1800" dirty="0" smtClean="0"/>
              <a:t> </a:t>
            </a:r>
            <a:r>
              <a:rPr lang="el-GR" sz="1800" dirty="0" smtClean="0"/>
              <a:t>στους εν λόγω </a:t>
            </a:r>
            <a:r>
              <a:rPr lang="el-GR" sz="1800" i="1" dirty="0" smtClean="0"/>
              <a:t>χαλαρά δομημένους,</a:t>
            </a:r>
            <a:r>
              <a:rPr lang="el-GR" sz="1800" dirty="0" smtClean="0"/>
              <a:t> ηθμοειδείς σχηματισμούς αντιβαίνει στην ασφαλή διάγνωση </a:t>
            </a:r>
            <a:r>
              <a:rPr lang="el-GR" sz="1800" dirty="0" err="1" smtClean="0"/>
              <a:t>ενδοπορικού</a:t>
            </a:r>
            <a:r>
              <a:rPr lang="el-GR" sz="1800" dirty="0" smtClean="0"/>
              <a:t> καρκινώματος του προστάτη αδένα</a:t>
            </a:r>
            <a:r>
              <a:rPr lang="en-US" sz="1800" dirty="0" smtClean="0"/>
              <a:t>.)</a:t>
            </a:r>
            <a:r>
              <a:rPr lang="el-GR" sz="1800" dirty="0" smtClean="0"/>
              <a:t> Εάν η διαβάθμιση της κακοήθειας δεν στηριζόταν μόνο στη μορφολογία, αλλά λαμβανόταν </a:t>
            </a:r>
            <a:r>
              <a:rPr lang="el-GR" sz="1800" dirty="0" err="1" smtClean="0"/>
              <a:t>υπόψιν</a:t>
            </a:r>
            <a:r>
              <a:rPr lang="el-GR" sz="1800" dirty="0" smtClean="0"/>
              <a:t> και το </a:t>
            </a:r>
            <a:r>
              <a:rPr lang="el-GR" sz="1800" dirty="0" err="1" smtClean="0"/>
              <a:t>ανοσοϊστοθετικό</a:t>
            </a:r>
            <a:r>
              <a:rPr lang="el-GR" sz="1800" dirty="0" smtClean="0"/>
              <a:t> εύρημα, στην παρούσα περίπτωση θα αποδιδόταν  ο αθροιστικός βαθμός 3+3 = </a:t>
            </a:r>
            <a:r>
              <a:rPr lang="el-GR" sz="1800" i="1" dirty="0" smtClean="0"/>
              <a:t>6</a:t>
            </a:r>
            <a:r>
              <a:rPr lang="el-GR" sz="1800" dirty="0" smtClean="0"/>
              <a:t> κατά </a:t>
            </a:r>
            <a:r>
              <a:rPr lang="en-US" sz="1800" dirty="0" smtClean="0"/>
              <a:t>Gleason</a:t>
            </a:r>
            <a:r>
              <a:rPr lang="el-GR" sz="1800" dirty="0" smtClean="0"/>
              <a:t>,</a:t>
            </a:r>
            <a:r>
              <a:rPr lang="en-US" sz="1800" dirty="0" smtClean="0"/>
              <a:t> </a:t>
            </a:r>
            <a:r>
              <a:rPr lang="el-GR" sz="1800" dirty="0" smtClean="0">
                <a:effectLst>
                  <a:outerShdw blurRad="38100" dist="38100" dir="2700000" algn="tl">
                    <a:srgbClr val="000000">
                      <a:alpha val="43137"/>
                    </a:srgbClr>
                  </a:outerShdw>
                </a:effectLst>
              </a:rPr>
              <a:t>με σχετιζόμενους άτυπους </a:t>
            </a:r>
            <a:r>
              <a:rPr lang="el-GR" sz="1800" dirty="0" err="1" smtClean="0">
                <a:effectLst>
                  <a:outerShdw blurRad="38100" dist="38100" dir="2700000" algn="tl">
                    <a:srgbClr val="000000">
                      <a:alpha val="43137"/>
                    </a:srgbClr>
                  </a:outerShdw>
                </a:effectLst>
              </a:rPr>
              <a:t>ενδοπορικούς</a:t>
            </a:r>
            <a:r>
              <a:rPr lang="el-GR" sz="1800" dirty="0" smtClean="0">
                <a:effectLst>
                  <a:outerShdw blurRad="38100" dist="38100" dir="2700000" algn="tl">
                    <a:srgbClr val="000000">
                      <a:alpha val="43137"/>
                    </a:srgbClr>
                  </a:outerShdw>
                </a:effectLst>
              </a:rPr>
              <a:t> πολλαπλασιασμούς υπό τη μορφή ηθμοειδών σχηματισμών</a:t>
            </a:r>
            <a:r>
              <a:rPr lang="el-GR" sz="1800" dirty="0" smtClean="0"/>
              <a:t>, κάτι που θα μπορούσε να οδηγήσει σε πλημμελή αντιμετώπιση του ασθενούς</a:t>
            </a:r>
            <a:r>
              <a:rPr lang="en-US" sz="1800" dirty="0" smtClean="0"/>
              <a:t>.</a:t>
            </a:r>
            <a:r>
              <a:rPr lang="el-GR" sz="1800" dirty="0" smtClean="0"/>
              <a:t> Εφόσον</a:t>
            </a:r>
            <a:r>
              <a:rPr lang="en-US" sz="1800" dirty="0" smtClean="0"/>
              <a:t> </a:t>
            </a:r>
            <a:r>
              <a:rPr lang="el-GR" sz="1800" dirty="0" smtClean="0"/>
              <a:t>όμως η διαβάθμιση της κακοήθειας στηριζόταν αποκλειστικά στη μορφολογία, </a:t>
            </a:r>
            <a:br>
              <a:rPr lang="el-GR" sz="1800" dirty="0" smtClean="0"/>
            </a:br>
            <a:r>
              <a:rPr lang="el-GR" sz="1800" dirty="0" smtClean="0"/>
              <a:t>θα αποδιδόταν στην εν λόγω εστία ο αθροιστικός βαθμός 7 (=3+4) κατά </a:t>
            </a:r>
            <a:r>
              <a:rPr lang="en-US" sz="1800" dirty="0" smtClean="0"/>
              <a:t>Gleason.</a:t>
            </a:r>
            <a:r>
              <a:rPr lang="el-GR" sz="1800" dirty="0" smtClean="0"/>
              <a:t> </a:t>
            </a:r>
            <a:r>
              <a:rPr lang="en-US" sz="1800" dirty="0" smtClean="0"/>
              <a:t/>
            </a:r>
            <a:br>
              <a:rPr lang="en-US" sz="1800" dirty="0" smtClean="0"/>
            </a:br>
            <a:r>
              <a:rPr lang="el-GR" sz="2000" dirty="0" smtClean="0"/>
              <a:t>     </a:t>
            </a:r>
            <a:r>
              <a:rPr lang="en-US" sz="1800" dirty="0" err="1" smtClean="0"/>
              <a:t>Varma</a:t>
            </a:r>
            <a:r>
              <a:rPr lang="en-US" sz="1800" dirty="0" smtClean="0"/>
              <a:t> </a:t>
            </a:r>
            <a:r>
              <a:rPr lang="el-GR" sz="1800" dirty="0" smtClean="0"/>
              <a:t>Μ &amp; Ε</a:t>
            </a:r>
            <a:r>
              <a:rPr lang="en-US" sz="1800" dirty="0" err="1" smtClean="0"/>
              <a:t>pstein</a:t>
            </a:r>
            <a:r>
              <a:rPr lang="en-US" sz="1800" dirty="0" smtClean="0"/>
              <a:t> J I, Histopathology</a:t>
            </a:r>
            <a:r>
              <a:rPr lang="el-GR" sz="1800" dirty="0" smtClean="0"/>
              <a:t>,</a:t>
            </a:r>
            <a:r>
              <a:rPr lang="en-US" sz="1800" dirty="0" smtClean="0"/>
              <a:t> 2020</a:t>
            </a:r>
            <a:r>
              <a:rPr lang="el-GR" sz="1800" dirty="0" smtClean="0"/>
              <a:t>.</a:t>
            </a:r>
            <a:endParaRPr lang="el-GR" sz="1800" dirty="0"/>
          </a:p>
        </p:txBody>
      </p:sp>
      <p:pic>
        <p:nvPicPr>
          <p:cNvPr id="79874" name="Picture 2" descr="C:\Users\User\Desktop\his14216-fig-0001-m.png"/>
          <p:cNvPicPr>
            <a:picLocks noChangeAspect="1" noChangeArrowheads="1"/>
          </p:cNvPicPr>
          <p:nvPr/>
        </p:nvPicPr>
        <p:blipFill>
          <a:blip r:embed="rId2" cstate="print"/>
          <a:srcRect/>
          <a:stretch>
            <a:fillRect/>
          </a:stretch>
        </p:blipFill>
        <p:spPr bwMode="auto">
          <a:xfrm>
            <a:off x="1259632" y="3475076"/>
            <a:ext cx="6840760" cy="3121102"/>
          </a:xfrm>
          <a:prstGeom prst="rect">
            <a:avLst/>
          </a:prstGeom>
          <a:noFill/>
        </p:spPr>
      </p:pic>
      <mc:AlternateContent xmlns:mc="http://schemas.openxmlformats.org/markup-compatibility/2006">
        <mc:Choice xmlns:p14="http://schemas.microsoft.com/office/powerpoint/2010/main" Requires="p14">
          <p:contentPart p14:bwMode="auto" r:id="rId3">
            <p14:nvContentPartPr>
              <p14:cNvPr id="3" name="Μελάνι 2"/>
              <p14:cNvContentPartPr/>
              <p14:nvPr/>
            </p14:nvContentPartPr>
            <p14:xfrm>
              <a:off x="1259632" y="3573016"/>
              <a:ext cx="3240360" cy="3023162"/>
            </p14:xfrm>
          </p:contentPart>
        </mc:Choice>
        <mc:Fallback>
          <p:pic>
            <p:nvPicPr>
              <p:cNvPr id="3" name="Μελάνι 2"/>
              <p:cNvPicPr/>
              <p:nvPr/>
            </p:nvPicPr>
            <p:blipFill>
              <a:blip r:embed="rId4"/>
              <a:stretch>
                <a:fillRect/>
              </a:stretch>
            </p:blipFill>
            <p:spPr>
              <a:xfrm>
                <a:off x="1250271" y="3563655"/>
                <a:ext cx="3259082" cy="3041883"/>
              </a:xfrm>
              <a:prstGeom prst="rect">
                <a:avLst/>
              </a:prstGeom>
            </p:spPr>
          </p:pic>
        </mc:Fallback>
      </mc:AlternateContent>
      <p:sp>
        <p:nvSpPr>
          <p:cNvPr id="5" name="4 - Ορθογώνιο"/>
          <p:cNvSpPr/>
          <p:nvPr/>
        </p:nvSpPr>
        <p:spPr>
          <a:xfrm>
            <a:off x="1979713" y="3717032"/>
            <a:ext cx="576064" cy="369332"/>
          </a:xfrm>
          <a:prstGeom prst="rect">
            <a:avLst/>
          </a:prstGeom>
        </p:spPr>
        <p:txBody>
          <a:bodyPr wrap="square">
            <a:spAutoFit/>
          </a:bodyPr>
          <a:lstStyle/>
          <a:p>
            <a:r>
              <a:rPr lang="el-GR" dirty="0" smtClean="0"/>
              <a:t>Α-Η</a:t>
            </a:r>
            <a:endParaRPr lang="el-GR" dirty="0"/>
          </a:p>
        </p:txBody>
      </p:sp>
      <p:sp>
        <p:nvSpPr>
          <p:cNvPr id="6" name="5 - Ορθογώνιο"/>
          <p:cNvSpPr/>
          <p:nvPr/>
        </p:nvSpPr>
        <p:spPr>
          <a:xfrm>
            <a:off x="4716016" y="4221088"/>
            <a:ext cx="1440160" cy="369332"/>
          </a:xfrm>
          <a:prstGeom prst="rect">
            <a:avLst/>
          </a:prstGeom>
        </p:spPr>
        <p:txBody>
          <a:bodyPr wrap="square">
            <a:spAutoFit/>
          </a:bodyPr>
          <a:lstStyle/>
          <a:p>
            <a:r>
              <a:rPr lang="en-US" dirty="0" smtClean="0"/>
              <a:t>p63</a:t>
            </a:r>
            <a:endParaRPr lang="el-GR" dirty="0"/>
          </a:p>
        </p:txBody>
      </p:sp>
    </p:spTree>
    <p:extLst>
      <p:ext uri="{BB962C8B-B14F-4D97-AF65-F5344CB8AC3E}">
        <p14:creationId xmlns:p14="http://schemas.microsoft.com/office/powerpoint/2010/main" val="37744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Πίνακας 1"/>
          <p:cNvGraphicFramePr>
            <a:graphicFrameLocks noGrp="1"/>
          </p:cNvGraphicFramePr>
          <p:nvPr>
            <p:extLst>
              <p:ext uri="{D42A27DB-BD31-4B8C-83A1-F6EECF244321}">
                <p14:modId xmlns:p14="http://schemas.microsoft.com/office/powerpoint/2010/main" val="1897610657"/>
              </p:ext>
            </p:extLst>
          </p:nvPr>
        </p:nvGraphicFramePr>
        <p:xfrm>
          <a:off x="-2" y="1700808"/>
          <a:ext cx="9144000" cy="5049728"/>
        </p:xfrm>
        <a:graphic>
          <a:graphicData uri="http://schemas.openxmlformats.org/drawingml/2006/table">
            <a:tbl>
              <a:tblPr firstRow="1" bandRow="1">
                <a:tableStyleId>{5C22544A-7EE6-4342-B048-85BDC9FD1C3A}</a:tableStyleId>
              </a:tblPr>
              <a:tblGrid>
                <a:gridCol w="1524000"/>
                <a:gridCol w="1524000"/>
                <a:gridCol w="1524000"/>
                <a:gridCol w="1524000"/>
                <a:gridCol w="1524000"/>
                <a:gridCol w="1524000"/>
              </a:tblGrid>
              <a:tr h="1867664">
                <a:tc>
                  <a:txBody>
                    <a:bodyPr/>
                    <a:lstStyle/>
                    <a:p>
                      <a:r>
                        <a:rPr lang="el-GR" dirty="0" smtClean="0"/>
                        <a:t>Κλινική σημασία</a:t>
                      </a:r>
                      <a:endParaRPr lang="el-GR" dirty="0"/>
                    </a:p>
                  </a:txBody>
                  <a:tcPr/>
                </a:tc>
                <a:tc>
                  <a:txBody>
                    <a:bodyPr/>
                    <a:lstStyle/>
                    <a:p>
                      <a:r>
                        <a:rPr lang="el-GR" dirty="0" smtClean="0"/>
                        <a:t>Πρόδρομη               </a:t>
                      </a:r>
                      <a:r>
                        <a:rPr lang="en-US" dirty="0" smtClean="0"/>
                        <a:t>    </a:t>
                      </a:r>
                      <a:r>
                        <a:rPr lang="el-GR" dirty="0" smtClean="0"/>
                        <a:t>αλλοίωση    καρκίνου</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  Διηθητικός </a:t>
                      </a:r>
                    </a:p>
                    <a:p>
                      <a:r>
                        <a:rPr lang="el-GR" dirty="0" smtClean="0"/>
                        <a:t>   Καρκίνος</a:t>
                      </a:r>
                      <a:endParaRPr lang="el-GR" dirty="0"/>
                    </a:p>
                  </a:txBody>
                  <a:tcPr/>
                </a:tc>
                <a:tc>
                  <a:txBody>
                    <a:bodyPr/>
                    <a:lstStyle/>
                    <a:p>
                      <a:r>
                        <a:rPr lang="el-GR" dirty="0" smtClean="0"/>
                        <a:t>Κατά κανόνα, όψιμη διασπορά προστατικού καρκίνου εντός πόρων &amp; κυψελών</a:t>
                      </a:r>
                      <a:endParaRPr lang="el-GR" dirty="0"/>
                    </a:p>
                  </a:txBody>
                  <a:tcPr/>
                </a:tc>
              </a:tr>
              <a:tr h="1300688">
                <a:tc>
                  <a:txBody>
                    <a:bodyPr/>
                    <a:lstStyle/>
                    <a:p>
                      <a:r>
                        <a:rPr lang="el-GR" b="1" dirty="0" smtClean="0"/>
                        <a:t>Διαβάθμιση κακοήθειας κατά </a:t>
                      </a:r>
                      <a:r>
                        <a:rPr lang="en-US" b="1" dirty="0" smtClean="0"/>
                        <a:t>Gleason</a:t>
                      </a:r>
                      <a:endParaRPr lang="el-GR" b="1" dirty="0"/>
                    </a:p>
                  </a:txBody>
                  <a:tcPr/>
                </a:tc>
                <a:tc>
                  <a:txBody>
                    <a:bodyPr/>
                    <a:lstStyle/>
                    <a:p>
                      <a:r>
                        <a:rPr lang="el-GR" dirty="0" smtClean="0"/>
                        <a:t> Δεν</a:t>
                      </a:r>
                      <a:r>
                        <a:rPr lang="el-GR" baseline="0" dirty="0" smtClean="0"/>
                        <a:t> εφαρμόζεται</a:t>
                      </a:r>
                      <a:endParaRPr lang="el-GR" dirty="0"/>
                    </a:p>
                  </a:txBody>
                  <a:tcPr/>
                </a:tc>
                <a:tc>
                  <a:txBody>
                    <a:bodyPr/>
                    <a:lstStyle/>
                    <a:p>
                      <a:r>
                        <a:rPr lang="el-GR" dirty="0" smtClean="0"/>
                        <a:t>Πρότυπο </a:t>
                      </a:r>
                      <a:r>
                        <a:rPr lang="el-GR" b="1" dirty="0" smtClean="0"/>
                        <a:t>4</a:t>
                      </a:r>
                      <a:r>
                        <a:rPr lang="el-GR" dirty="0" smtClean="0"/>
                        <a:t> </a:t>
                      </a:r>
                      <a:endParaRPr lang="el-GR" dirty="0"/>
                    </a:p>
                  </a:txBody>
                  <a:tcPr/>
                </a:tc>
                <a:tc>
                  <a:txBody>
                    <a:bodyPr/>
                    <a:lstStyle/>
                    <a:p>
                      <a:r>
                        <a:rPr lang="el-GR" dirty="0" smtClean="0"/>
                        <a:t>Πρότυπο </a:t>
                      </a:r>
                      <a:r>
                        <a:rPr lang="el-GR" b="1" dirty="0" smtClean="0"/>
                        <a:t>3</a:t>
                      </a:r>
                      <a:endParaRPr lang="el-GR" b="1" dirty="0"/>
                    </a:p>
                  </a:txBody>
                  <a:tcPr/>
                </a:tc>
                <a:tc>
                  <a:txBody>
                    <a:bodyPr/>
                    <a:lstStyle/>
                    <a:p>
                      <a:r>
                        <a:rPr lang="el-GR" dirty="0" smtClean="0"/>
                        <a:t>Κατά κανόνα πρότυπο </a:t>
                      </a:r>
                      <a:r>
                        <a:rPr lang="el-GR" b="1" dirty="0" smtClean="0"/>
                        <a:t>4</a:t>
                      </a:r>
                      <a:r>
                        <a:rPr lang="el-GR" dirty="0" smtClean="0"/>
                        <a:t> ή </a:t>
                      </a:r>
                      <a:r>
                        <a:rPr lang="el-GR" b="1" dirty="0" smtClean="0"/>
                        <a:t>5</a:t>
                      </a:r>
                      <a:r>
                        <a:rPr lang="el-GR" dirty="0" smtClean="0"/>
                        <a:t> </a:t>
                      </a:r>
                      <a:endParaRPr lang="el-GR" dirty="0"/>
                    </a:p>
                  </a:txBody>
                  <a:tcPr/>
                </a:tc>
                <a:tc>
                  <a:txBody>
                    <a:bodyPr/>
                    <a:lstStyle/>
                    <a:p>
                      <a:r>
                        <a:rPr lang="el-GR" sz="1400" i="1" dirty="0" smtClean="0">
                          <a:effectLst>
                            <a:outerShdw blurRad="38100" dist="38100" dir="2700000" algn="tl">
                              <a:srgbClr val="000000">
                                <a:alpha val="43137"/>
                              </a:srgbClr>
                            </a:outerShdw>
                          </a:effectLst>
                        </a:rPr>
                        <a:t>Δεν</a:t>
                      </a:r>
                      <a:r>
                        <a:rPr lang="el-GR" sz="1400" i="1" dirty="0" smtClean="0"/>
                        <a:t> </a:t>
                      </a:r>
                      <a:r>
                        <a:rPr lang="el-GR" sz="1400" dirty="0" smtClean="0"/>
                        <a:t>εφαρμόζεται, τουλάχιστον όταν απαντά ως αμιγής βλάβη σε </a:t>
                      </a:r>
                      <a:r>
                        <a:rPr lang="el-GR" sz="1400" dirty="0" err="1" smtClean="0"/>
                        <a:t>βιοπτικό</a:t>
                      </a:r>
                      <a:r>
                        <a:rPr lang="el-GR" sz="1400" dirty="0" smtClean="0"/>
                        <a:t> υλικό.</a:t>
                      </a:r>
                      <a:endParaRPr lang="el-GR" sz="1400" dirty="0"/>
                    </a:p>
                  </a:txBody>
                  <a:tcPr/>
                </a:tc>
              </a:tr>
              <a:tr h="1728192">
                <a:tc>
                  <a:txBody>
                    <a:bodyPr/>
                    <a:lstStyle/>
                    <a:p>
                      <a:r>
                        <a:rPr lang="en-US" dirty="0" smtClean="0"/>
                        <a:t>A</a:t>
                      </a:r>
                      <a:r>
                        <a:rPr lang="el-GR" dirty="0" err="1" smtClean="0"/>
                        <a:t>ντιμετώπιση</a:t>
                      </a:r>
                      <a:endParaRPr lang="el-GR" dirty="0"/>
                    </a:p>
                  </a:txBody>
                  <a:tcPr/>
                </a:tc>
                <a:tc>
                  <a:txBody>
                    <a:bodyPr/>
                    <a:lstStyle/>
                    <a:p>
                      <a:r>
                        <a:rPr lang="el-GR" sz="1100" dirty="0" smtClean="0"/>
                        <a:t>Όχι θεραπεία·</a:t>
                      </a:r>
                    </a:p>
                    <a:p>
                      <a:r>
                        <a:rPr lang="el-GR" sz="1100" dirty="0" smtClean="0"/>
                        <a:t>επανάληψη της βιοψίας, με εκτενή </a:t>
                      </a:r>
                      <a:r>
                        <a:rPr lang="el-GR" sz="1100" dirty="0" err="1" smtClean="0"/>
                        <a:t>ιστοληψία</a:t>
                      </a:r>
                      <a:r>
                        <a:rPr lang="el-GR" sz="1100" dirty="0" smtClean="0"/>
                        <a:t>  εντός 6μήνου, εφόσον η </a:t>
                      </a:r>
                      <a:r>
                        <a:rPr lang="en-US" sz="1100" dirty="0" smtClean="0"/>
                        <a:t>HGPIN</a:t>
                      </a:r>
                      <a:r>
                        <a:rPr lang="el-GR" sz="1100" baseline="0" dirty="0" smtClean="0"/>
                        <a:t> αφορά σε &gt;1 </a:t>
                      </a:r>
                      <a:r>
                        <a:rPr lang="el-GR" sz="1100" baseline="0" dirty="0" err="1" smtClean="0"/>
                        <a:t>βιοπτικά</a:t>
                      </a:r>
                      <a:r>
                        <a:rPr lang="el-GR" sz="1100" baseline="0" dirty="0" smtClean="0"/>
                        <a:t> </a:t>
                      </a:r>
                      <a:r>
                        <a:rPr lang="el-GR" sz="1100" baseline="0" dirty="0" err="1" smtClean="0"/>
                        <a:t>ιστοτεμάχια</a:t>
                      </a:r>
                      <a:r>
                        <a:rPr lang="el-GR" sz="1100" baseline="0" dirty="0" smtClean="0"/>
                        <a:t> ή θέσεις.</a:t>
                      </a:r>
                      <a:r>
                        <a:rPr lang="el-GR" sz="1100" dirty="0" smtClean="0"/>
                        <a:t> </a:t>
                      </a:r>
                      <a:endParaRPr lang="el-GR" sz="1100" dirty="0"/>
                    </a:p>
                  </a:txBody>
                  <a:tcPr/>
                </a:tc>
                <a:tc>
                  <a:txBody>
                    <a:bodyPr/>
                    <a:lstStyle/>
                    <a:p>
                      <a:r>
                        <a:rPr lang="el-GR" dirty="0" smtClean="0"/>
                        <a:t>Ως επί καρκίνου υψηλής κακοήθειας  </a:t>
                      </a:r>
                      <a:endParaRPr lang="el-GR" dirty="0"/>
                    </a:p>
                  </a:txBody>
                  <a:tcPr/>
                </a:tc>
                <a:tc>
                  <a:txBody>
                    <a:bodyPr/>
                    <a:lstStyle/>
                    <a:p>
                      <a:r>
                        <a:rPr lang="el-GR" dirty="0" smtClean="0"/>
                        <a:t>Ως επί καρκίνου μέσης κακοήθειας</a:t>
                      </a:r>
                      <a:endParaRPr lang="el-GR" dirty="0"/>
                    </a:p>
                  </a:txBody>
                  <a:tcPr/>
                </a:tc>
                <a:tc>
                  <a:txBody>
                    <a:bodyPr/>
                    <a:lstStyle/>
                    <a:p>
                      <a:r>
                        <a:rPr lang="el-GR" dirty="0" smtClean="0"/>
                        <a:t>Ως επί καρκίνου υψηλής κακοήθειας </a:t>
                      </a:r>
                      <a:endParaRPr lang="el-GR" dirty="0"/>
                    </a:p>
                  </a:txBody>
                  <a:tcPr/>
                </a:tc>
                <a:tc>
                  <a:txBody>
                    <a:bodyPr/>
                    <a:lstStyle/>
                    <a:p>
                      <a:r>
                        <a:rPr lang="el-GR" sz="1200" dirty="0" smtClean="0"/>
                        <a:t>Σε υλικό βιοψίας με </a:t>
                      </a:r>
                      <a:r>
                        <a:rPr lang="el-GR" sz="1200" dirty="0" err="1" smtClean="0"/>
                        <a:t>ενδοπορικό</a:t>
                      </a:r>
                      <a:r>
                        <a:rPr lang="el-GR" sz="1200" dirty="0" smtClean="0"/>
                        <a:t> καρκίνωμα χωρίς συνυπάρχον διηθητικό</a:t>
                      </a:r>
                      <a:r>
                        <a:rPr lang="el-GR" sz="1200" baseline="0" dirty="0" smtClean="0"/>
                        <a:t> συστατικό, είτε ως επί καρκίνου είτε άμεση επανάληψη της βιοψίας </a:t>
                      </a:r>
                      <a:endParaRPr lang="el-GR" sz="1200" dirty="0"/>
                    </a:p>
                  </a:txBody>
                  <a:tcPr/>
                </a:tc>
              </a:tr>
            </a:tbl>
          </a:graphicData>
        </a:graphic>
      </p:graphicFrame>
      <p:sp>
        <p:nvSpPr>
          <p:cNvPr id="3" name="Τίτλος 1"/>
          <p:cNvSpPr txBox="1">
            <a:spLocks/>
          </p:cNvSpPr>
          <p:nvPr/>
        </p:nvSpPr>
        <p:spPr>
          <a:xfrm>
            <a:off x="1403648" y="1171910"/>
            <a:ext cx="1656183" cy="31287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t>HGPIN</a:t>
            </a:r>
            <a:endParaRPr lang="el-GR" sz="2400" b="1" dirty="0"/>
          </a:p>
        </p:txBody>
      </p:sp>
      <p:sp>
        <p:nvSpPr>
          <p:cNvPr id="4" name="Τίτλος 1"/>
          <p:cNvSpPr txBox="1">
            <a:spLocks/>
          </p:cNvSpPr>
          <p:nvPr/>
        </p:nvSpPr>
        <p:spPr>
          <a:xfrm>
            <a:off x="3059831" y="980728"/>
            <a:ext cx="1512170" cy="7200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t>Ηθμοειδές καρκίνωμα </a:t>
            </a:r>
            <a:endParaRPr lang="el-GR" sz="1800" b="1" dirty="0"/>
          </a:p>
        </p:txBody>
      </p:sp>
      <p:sp>
        <p:nvSpPr>
          <p:cNvPr id="5" name="Τίτλος 1"/>
          <p:cNvSpPr txBox="1">
            <a:spLocks/>
          </p:cNvSpPr>
          <p:nvPr/>
        </p:nvSpPr>
        <p:spPr>
          <a:xfrm>
            <a:off x="4572000" y="980728"/>
            <a:ext cx="1512167" cy="454372"/>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smtClean="0"/>
              <a:t>Δίκην </a:t>
            </a:r>
            <a:r>
              <a:rPr lang="en-US" sz="1800" b="1" dirty="0" smtClean="0"/>
              <a:t>PIN</a:t>
            </a:r>
            <a:endParaRPr lang="el-GR" sz="1800" b="1" dirty="0"/>
          </a:p>
          <a:p>
            <a:r>
              <a:rPr lang="el-GR" sz="1800" b="1" dirty="0" smtClean="0"/>
              <a:t>καρκίνωμα </a:t>
            </a:r>
            <a:endParaRPr lang="el-GR" sz="1800" b="1" dirty="0"/>
          </a:p>
        </p:txBody>
      </p:sp>
      <p:sp>
        <p:nvSpPr>
          <p:cNvPr id="6" name="Τίτλος 1"/>
          <p:cNvSpPr txBox="1">
            <a:spLocks/>
          </p:cNvSpPr>
          <p:nvPr/>
        </p:nvSpPr>
        <p:spPr>
          <a:xfrm>
            <a:off x="6084166" y="723900"/>
            <a:ext cx="1512169" cy="1120924"/>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1800" b="1" dirty="0" err="1" smtClean="0"/>
              <a:t>Πορογενές</a:t>
            </a:r>
            <a:r>
              <a:rPr lang="el-GR" sz="1800" b="1" dirty="0" smtClean="0"/>
              <a:t> </a:t>
            </a:r>
            <a:r>
              <a:rPr lang="el-GR" sz="1800" b="1" dirty="0" err="1" smtClean="0"/>
              <a:t>αδενοκαρκί</a:t>
            </a:r>
            <a:r>
              <a:rPr lang="el-GR" sz="1800" b="1" dirty="0" smtClean="0"/>
              <a:t>-</a:t>
            </a:r>
          </a:p>
          <a:p>
            <a:r>
              <a:rPr lang="el-GR" sz="1800" b="1" dirty="0" err="1" smtClean="0"/>
              <a:t>νωμα</a:t>
            </a:r>
            <a:endParaRPr lang="el-GR" sz="1800" b="1" dirty="0"/>
          </a:p>
        </p:txBody>
      </p:sp>
      <p:sp>
        <p:nvSpPr>
          <p:cNvPr id="7" name="Τίτλος 1"/>
          <p:cNvSpPr txBox="1">
            <a:spLocks/>
          </p:cNvSpPr>
          <p:nvPr/>
        </p:nvSpPr>
        <p:spPr>
          <a:xfrm>
            <a:off x="7596334" y="908720"/>
            <a:ext cx="1547665" cy="52638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l-GR" sz="2000" b="1" dirty="0" err="1" smtClean="0"/>
              <a:t>Ενδοπορικό</a:t>
            </a:r>
            <a:r>
              <a:rPr lang="el-GR" sz="2000" b="1" dirty="0" smtClean="0"/>
              <a:t> καρκίνωμα</a:t>
            </a:r>
            <a:endParaRPr lang="el-GR" sz="2000" b="1" dirty="0"/>
          </a:p>
        </p:txBody>
      </p:sp>
      <p:sp>
        <p:nvSpPr>
          <p:cNvPr id="8" name="Τίτλος 1"/>
          <p:cNvSpPr txBox="1">
            <a:spLocks/>
          </p:cNvSpPr>
          <p:nvPr/>
        </p:nvSpPr>
        <p:spPr>
          <a:xfrm>
            <a:off x="-1" y="-99392"/>
            <a:ext cx="9143999" cy="130730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t>H </a:t>
            </a:r>
            <a:r>
              <a:rPr lang="el-GR" sz="2800" dirty="0" smtClean="0"/>
              <a:t>ΣΗΜΑΣΙΑ ΤΗΣ ΣΩΣΤΗΣ ΤΑΥΤΟΠΟΙΗΣΗΣ </a:t>
            </a:r>
          </a:p>
          <a:p>
            <a:r>
              <a:rPr lang="el-GR" sz="2800" dirty="0" smtClean="0"/>
              <a:t>ΟΡΙΣΜΕΝΩΝ ΔΥΣΔΙΑΓΝΩΣΤΩΝ ΟΝΤΟΤΗΤΩΝ</a:t>
            </a:r>
            <a:endParaRPr lang="el-GR" sz="2800" dirty="0"/>
          </a:p>
        </p:txBody>
      </p:sp>
    </p:spTree>
    <p:extLst>
      <p:ext uri="{BB962C8B-B14F-4D97-AF65-F5344CB8AC3E}">
        <p14:creationId xmlns:p14="http://schemas.microsoft.com/office/powerpoint/2010/main" val="532762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620688"/>
          </a:xfrm>
        </p:spPr>
        <p:txBody>
          <a:bodyPr>
            <a:normAutofit/>
          </a:bodyPr>
          <a:lstStyle/>
          <a:p>
            <a:r>
              <a:rPr lang="el-GR" sz="1600" b="1" dirty="0" smtClean="0"/>
              <a:t>Υψηλόβαθμης κακοήθειας</a:t>
            </a:r>
            <a:r>
              <a:rPr lang="el-GR" sz="1600" dirty="0" smtClean="0"/>
              <a:t> (διηθητικό, συμβατικό-κυψελιδικό) </a:t>
            </a:r>
            <a:r>
              <a:rPr lang="el-GR" sz="1600" b="1" dirty="0" smtClean="0"/>
              <a:t>ηθμοειδές</a:t>
            </a:r>
            <a:r>
              <a:rPr lang="el-GR" sz="1600" dirty="0" smtClean="0"/>
              <a:t> κυψελιδικό </a:t>
            </a:r>
            <a:r>
              <a:rPr lang="el-GR" sz="1600" dirty="0" err="1" smtClean="0"/>
              <a:t>αδενοκαρκίνωμα</a:t>
            </a:r>
            <a:r>
              <a:rPr lang="en-US" sz="1600" dirty="0" smtClean="0"/>
              <a:t>,</a:t>
            </a:r>
            <a:r>
              <a:rPr lang="el-GR" sz="1600" dirty="0" smtClean="0"/>
              <a:t> </a:t>
            </a:r>
            <a:br>
              <a:rPr lang="el-GR" sz="1600" dirty="0" smtClean="0"/>
            </a:br>
            <a:r>
              <a:rPr lang="el-GR" sz="1600" dirty="0" smtClean="0"/>
              <a:t>αθροιστικού βαθμού </a:t>
            </a:r>
            <a:r>
              <a:rPr lang="el-GR" sz="1600" b="1" dirty="0" smtClean="0"/>
              <a:t>4</a:t>
            </a:r>
            <a:r>
              <a:rPr lang="el-GR" sz="1600" dirty="0" smtClean="0"/>
              <a:t>+5(λόγω της </a:t>
            </a:r>
            <a:r>
              <a:rPr lang="el-GR" sz="1600" dirty="0" err="1" smtClean="0"/>
              <a:t>φαγεσωρικής</a:t>
            </a:r>
            <a:r>
              <a:rPr lang="el-GR" sz="1600" dirty="0" smtClean="0"/>
              <a:t> νέκρωσης) </a:t>
            </a:r>
            <a:r>
              <a:rPr lang="en-US" sz="1600" dirty="0" smtClean="0"/>
              <a:t>=</a:t>
            </a:r>
            <a:r>
              <a:rPr lang="el-GR" sz="1600" dirty="0" smtClean="0"/>
              <a:t> </a:t>
            </a:r>
            <a:r>
              <a:rPr lang="en-US" sz="1600" dirty="0" smtClean="0"/>
              <a:t>9 </a:t>
            </a:r>
            <a:r>
              <a:rPr lang="el-GR" sz="1600" dirty="0" smtClean="0"/>
              <a:t>κατά </a:t>
            </a:r>
            <a:r>
              <a:rPr lang="en-US" sz="1600" dirty="0" smtClean="0"/>
              <a:t>Gleason</a:t>
            </a:r>
            <a:r>
              <a:rPr lang="el-GR" sz="1600" dirty="0" smtClean="0"/>
              <a:t>.</a:t>
            </a:r>
            <a:r>
              <a:rPr lang="en-US" sz="1600" dirty="0" smtClean="0"/>
              <a:t> </a:t>
            </a:r>
            <a:r>
              <a:rPr lang="el-GR" sz="1600" dirty="0" smtClean="0"/>
              <a:t> </a:t>
            </a:r>
            <a:endParaRPr lang="el-GR" sz="1600" dirty="0"/>
          </a:p>
        </p:txBody>
      </p:sp>
      <p:pic>
        <p:nvPicPr>
          <p:cNvPr id="5122" name="Picture 2" descr="C:\Users\Νεφέλη\Desktop\14.6.19 -2.6\ΧΑΜΗΛΑ ΔΙΑΦ ΚΥΨΕΛΙΔΙΚΟ ΑΔΕΝΟΚΑΡΚ\Prostate_CaP_Grading_4plus4_8AResiz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40087" y="1467881"/>
            <a:ext cx="6087670" cy="43924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Νεφέλη\Desktop\14.6.19 -2.6\ΧΑΜΗΛΑ ΔΙΑΦ ΚΥΨΕΛΙΔΙΚΟ ΑΔΕΝΟΚΑΡΚ\Prostate_CaP_Grading_5plus5_9BResiz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3766346" y="1462430"/>
            <a:ext cx="6087670" cy="4401853"/>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090623"/>
            <a:ext cx="1872208" cy="1042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567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1143000"/>
          </a:xfrm>
        </p:spPr>
        <p:txBody>
          <a:bodyPr>
            <a:noAutofit/>
          </a:bodyPr>
          <a:lstStyle/>
          <a:p>
            <a:r>
              <a:rPr lang="el-GR" sz="2400" b="1" dirty="0" smtClean="0">
                <a:solidFill>
                  <a:schemeClr val="tx1">
                    <a:lumMod val="95000"/>
                  </a:schemeClr>
                </a:solidFill>
                <a:effectLst>
                  <a:outerShdw blurRad="38100" dist="38100" dir="2700000" algn="tl">
                    <a:srgbClr val="000000">
                      <a:alpha val="43137"/>
                    </a:srgbClr>
                  </a:outerShdw>
                </a:effectLst>
              </a:rPr>
              <a:t>Πρότυπο 5 κατά </a:t>
            </a:r>
            <a:r>
              <a:rPr lang="en-US" sz="2400" b="1" dirty="0" smtClean="0">
                <a:solidFill>
                  <a:schemeClr val="tx1">
                    <a:lumMod val="95000"/>
                  </a:schemeClr>
                </a:solidFill>
                <a:effectLst>
                  <a:outerShdw blurRad="38100" dist="38100" dir="2700000" algn="tl">
                    <a:srgbClr val="000000">
                      <a:alpha val="43137"/>
                    </a:srgbClr>
                  </a:outerShdw>
                </a:effectLst>
              </a:rPr>
              <a:t>Gleason</a:t>
            </a:r>
            <a:r>
              <a:rPr lang="en-US" sz="2400" dirty="0" smtClean="0">
                <a:solidFill>
                  <a:schemeClr val="tx1">
                    <a:lumMod val="95000"/>
                  </a:schemeClr>
                </a:solidFill>
                <a:effectLst>
                  <a:outerShdw blurRad="38100" dist="38100" dir="2700000" algn="tl">
                    <a:srgbClr val="000000">
                      <a:alpha val="43137"/>
                    </a:srgbClr>
                  </a:outerShdw>
                </a:effectLst>
              </a:rPr>
              <a:t/>
            </a:r>
            <a:br>
              <a:rPr lang="en-US" sz="2400" dirty="0" smtClean="0">
                <a:solidFill>
                  <a:schemeClr val="tx1">
                    <a:lumMod val="95000"/>
                  </a:schemeClr>
                </a:solidFill>
                <a:effectLst>
                  <a:outerShdw blurRad="38100" dist="38100" dir="2700000" algn="tl">
                    <a:srgbClr val="000000">
                      <a:alpha val="43137"/>
                    </a:srgbClr>
                  </a:outerShdw>
                </a:effectLst>
              </a:rPr>
            </a:br>
            <a:r>
              <a:rPr lang="el-GR" sz="2400" dirty="0" smtClean="0">
                <a:solidFill>
                  <a:schemeClr val="tx1">
                    <a:lumMod val="95000"/>
                  </a:schemeClr>
                </a:solidFill>
              </a:rPr>
              <a:t>Σχεδόν πλήρης </a:t>
            </a:r>
            <a:r>
              <a:rPr lang="el-GR" sz="2400" b="1" dirty="0" smtClean="0">
                <a:solidFill>
                  <a:schemeClr val="tx1">
                    <a:lumMod val="95000"/>
                  </a:schemeClr>
                </a:solidFill>
              </a:rPr>
              <a:t>απώλεια  αυλικής</a:t>
            </a:r>
            <a:r>
              <a:rPr lang="en-US" sz="2400" b="1" dirty="0" smtClean="0">
                <a:solidFill>
                  <a:schemeClr val="tx1">
                    <a:lumMod val="95000"/>
                  </a:schemeClr>
                </a:solidFill>
              </a:rPr>
              <a:t> </a:t>
            </a:r>
            <a:r>
              <a:rPr lang="el-GR" sz="2400" b="1" dirty="0" smtClean="0">
                <a:solidFill>
                  <a:schemeClr val="tx1">
                    <a:lumMod val="95000"/>
                  </a:schemeClr>
                </a:solidFill>
              </a:rPr>
              <a:t>-</a:t>
            </a:r>
            <a:r>
              <a:rPr lang="en-US" sz="2400" b="1" dirty="0" smtClean="0">
                <a:solidFill>
                  <a:schemeClr val="tx1">
                    <a:lumMod val="95000"/>
                  </a:schemeClr>
                </a:solidFill>
              </a:rPr>
              <a:t> </a:t>
            </a:r>
            <a:r>
              <a:rPr lang="el-GR" sz="2400" b="1" dirty="0" smtClean="0">
                <a:solidFill>
                  <a:schemeClr val="tx1">
                    <a:lumMod val="95000"/>
                  </a:schemeClr>
                </a:solidFill>
              </a:rPr>
              <a:t>αδενικής διαφοροποίησης</a:t>
            </a:r>
            <a:r>
              <a:rPr lang="el-GR" sz="2400" dirty="0" smtClean="0">
                <a:solidFill>
                  <a:schemeClr val="tx1">
                    <a:lumMod val="95000"/>
                  </a:schemeClr>
                </a:solidFill>
              </a:rPr>
              <a:t>. </a:t>
            </a:r>
            <a:r>
              <a:rPr lang="en-US" sz="2400" dirty="0" smtClean="0">
                <a:solidFill>
                  <a:schemeClr val="tx1">
                    <a:lumMod val="95000"/>
                  </a:schemeClr>
                </a:solidFill>
              </a:rPr>
              <a:t>A</a:t>
            </a:r>
            <a:r>
              <a:rPr lang="el-GR" sz="2400" dirty="0" err="1" smtClean="0">
                <a:solidFill>
                  <a:schemeClr val="tx1">
                    <a:lumMod val="95000"/>
                  </a:schemeClr>
                </a:solidFill>
              </a:rPr>
              <a:t>πουσία</a:t>
            </a:r>
            <a:r>
              <a:rPr lang="el-GR" sz="2400" dirty="0" smtClean="0">
                <a:solidFill>
                  <a:schemeClr val="tx1">
                    <a:lumMod val="95000"/>
                  </a:schemeClr>
                </a:solidFill>
              </a:rPr>
              <a:t> αδενικού περιγράμματος.  </a:t>
            </a:r>
            <a:r>
              <a:rPr lang="el-GR" sz="2400" dirty="0" smtClean="0">
                <a:solidFill>
                  <a:schemeClr val="tx1">
                    <a:lumMod val="95000"/>
                  </a:schemeClr>
                </a:solidFill>
                <a:effectLst>
                  <a:outerShdw blurRad="38100" dist="38100" dir="2700000" algn="tl">
                    <a:srgbClr val="000000">
                      <a:alpha val="43137"/>
                    </a:srgbClr>
                  </a:outerShdw>
                </a:effectLst>
              </a:rPr>
              <a:t>Χορδές </a:t>
            </a:r>
            <a:r>
              <a:rPr lang="el-GR" sz="2400" dirty="0" smtClean="0">
                <a:solidFill>
                  <a:schemeClr val="tx1">
                    <a:lumMod val="95000"/>
                  </a:schemeClr>
                </a:solidFill>
              </a:rPr>
              <a:t>καρκινικών κυττάρων. </a:t>
            </a:r>
            <a:r>
              <a:rPr lang="el-GR" sz="2400" dirty="0" smtClean="0">
                <a:solidFill>
                  <a:schemeClr val="tx1">
                    <a:lumMod val="95000"/>
                  </a:schemeClr>
                </a:solidFill>
                <a:effectLst>
                  <a:outerShdw blurRad="38100" dist="38100" dir="2700000" algn="tl">
                    <a:srgbClr val="000000">
                      <a:alpha val="43137"/>
                    </a:srgbClr>
                  </a:outerShdw>
                </a:effectLst>
              </a:rPr>
              <a:t>Μεμονωμένα </a:t>
            </a:r>
            <a:r>
              <a:rPr lang="el-GR" sz="2400" dirty="0" smtClean="0">
                <a:solidFill>
                  <a:schemeClr val="tx1">
                    <a:lumMod val="95000"/>
                  </a:schemeClr>
                </a:solidFill>
              </a:rPr>
              <a:t>καρκινικά κύτταρα, που εύκολα ξεφεύγουν από την προσοχή μας, σε υλικό  βιοψίας. (Α-Η, Χ100).</a:t>
            </a:r>
            <a:endParaRPr lang="el-GR" sz="2400" dirty="0"/>
          </a:p>
        </p:txBody>
      </p:sp>
      <p:pic>
        <p:nvPicPr>
          <p:cNvPr id="22530" name="Picture 2" descr="https://www.jcdr.net/articles/images/12374/jcdr-12-EC10-g004.jpg"/>
          <p:cNvPicPr>
            <a:picLocks noChangeAspect="1" noChangeArrowheads="1"/>
          </p:cNvPicPr>
          <p:nvPr/>
        </p:nvPicPr>
        <p:blipFill>
          <a:blip r:embed="rId2" cstate="print"/>
          <a:srcRect/>
          <a:stretch>
            <a:fillRect/>
          </a:stretch>
        </p:blipFill>
        <p:spPr bwMode="auto">
          <a:xfrm>
            <a:off x="1424980" y="1844824"/>
            <a:ext cx="6552728" cy="4900663"/>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116632"/>
            <a:ext cx="9144000" cy="1301006"/>
          </a:xfrm>
        </p:spPr>
        <p:txBody>
          <a:bodyPr>
            <a:normAutofit fontScale="90000"/>
          </a:bodyPr>
          <a:lstStyle/>
          <a:p>
            <a:r>
              <a:rPr lang="el-GR" sz="3200" dirty="0" smtClean="0"/>
              <a:t>Αθροιστικός βαθμός κακοήθειας 5+5=10. </a:t>
            </a:r>
            <a:br>
              <a:rPr lang="el-GR" sz="3200" dirty="0" smtClean="0"/>
            </a:br>
            <a:r>
              <a:rPr lang="el-GR" sz="2700" dirty="0" smtClean="0"/>
              <a:t>Χρήσιμη η </a:t>
            </a:r>
            <a:r>
              <a:rPr lang="el-GR" sz="2700" dirty="0" err="1" smtClean="0"/>
              <a:t>ανοσοϊστοχημική</a:t>
            </a:r>
            <a:r>
              <a:rPr lang="el-GR" sz="2700" dirty="0" smtClean="0"/>
              <a:t> επιβεβαίωση </a:t>
            </a:r>
            <a:br>
              <a:rPr lang="el-GR" sz="2700" dirty="0" smtClean="0"/>
            </a:br>
            <a:r>
              <a:rPr lang="el-GR" sz="2700" dirty="0" smtClean="0"/>
              <a:t>της πρωτοπαθούς προέλευσης του καρκίνου από τον προστάτη αδένα. </a:t>
            </a:r>
            <a:endParaRPr lang="el-GR" sz="2700" dirty="0"/>
          </a:p>
        </p:txBody>
      </p:sp>
      <p:pic>
        <p:nvPicPr>
          <p:cNvPr id="76802" name="Picture 2" descr="E:\figures\640x480\1100\1172.jpg"/>
          <p:cNvPicPr>
            <a:picLocks noChangeAspect="1" noChangeArrowheads="1"/>
          </p:cNvPicPr>
          <p:nvPr/>
        </p:nvPicPr>
        <p:blipFill>
          <a:blip r:embed="rId2" cstate="print"/>
          <a:srcRect/>
          <a:stretch>
            <a:fillRect/>
          </a:stretch>
        </p:blipFill>
        <p:spPr bwMode="auto">
          <a:xfrm>
            <a:off x="1259632" y="1484784"/>
            <a:ext cx="6768752" cy="5076564"/>
          </a:xfrm>
          <a:prstGeom prst="rect">
            <a:avLst/>
          </a:prstGeom>
          <a:noFill/>
        </p:spPr>
      </p:pic>
    </p:spTree>
    <p:extLst>
      <p:ext uri="{BB962C8B-B14F-4D97-AF65-F5344CB8AC3E}">
        <p14:creationId xmlns:p14="http://schemas.microsoft.com/office/powerpoint/2010/main" val="258890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036496" cy="1417638"/>
          </a:xfrm>
        </p:spPr>
        <p:txBody>
          <a:bodyPr>
            <a:normAutofit fontScale="90000"/>
          </a:bodyPr>
          <a:lstStyle/>
          <a:p>
            <a:r>
              <a:rPr lang="el-GR" sz="2200" b="1" dirty="0" smtClean="0"/>
              <a:t>Πρότυπο 5 κατά </a:t>
            </a:r>
            <a:r>
              <a:rPr lang="en-US" sz="2200" b="1" dirty="0" smtClean="0"/>
              <a:t>Gleason </a:t>
            </a:r>
            <a:r>
              <a:rPr lang="el-GR" sz="2200" b="1" dirty="0" smtClean="0"/>
              <a:t>.</a:t>
            </a:r>
            <a:r>
              <a:rPr lang="el-GR" sz="1600" b="1" dirty="0" smtClean="0"/>
              <a:t/>
            </a:r>
            <a:br>
              <a:rPr lang="el-GR" sz="1600" b="1" dirty="0" smtClean="0"/>
            </a:br>
            <a:r>
              <a:rPr lang="el-GR" sz="2000" dirty="0" smtClean="0"/>
              <a:t>Μεμονωμένα καρκινικά κύτταρα, </a:t>
            </a:r>
            <a:r>
              <a:rPr lang="el-GR" sz="2000" i="1" dirty="0" smtClean="0"/>
              <a:t>σχεδόν</a:t>
            </a:r>
            <a:r>
              <a:rPr lang="el-GR" sz="2000" dirty="0" smtClean="0"/>
              <a:t> πάντα μεγαλύτερου μεγέθους από τα λεμφοκύτταρα, ανιχνεύονται στο υπόστρωμα (αρ.). </a:t>
            </a:r>
            <a:br>
              <a:rPr lang="el-GR" sz="2000" dirty="0" smtClean="0"/>
            </a:br>
            <a:r>
              <a:rPr lang="el-GR" sz="2000" dirty="0" smtClean="0"/>
              <a:t>Η παρουσία </a:t>
            </a:r>
            <a:r>
              <a:rPr lang="el-GR" sz="2000" dirty="0" err="1" smtClean="0"/>
              <a:t>φαγεσωρικής</a:t>
            </a:r>
            <a:r>
              <a:rPr lang="el-GR" sz="2000" dirty="0" smtClean="0"/>
              <a:t> νέκρωσης στον «αυλό» ηθμοειδούς  καρκινικού αδένα</a:t>
            </a:r>
            <a:br>
              <a:rPr lang="el-GR" sz="2000" dirty="0" smtClean="0"/>
            </a:br>
            <a:r>
              <a:rPr lang="el-GR" sz="2000" dirty="0" smtClean="0"/>
              <a:t> είναι από μόνη της επαρκής για τη διάγνωση του προτύπου 5</a:t>
            </a:r>
            <a:r>
              <a:rPr lang="en-US" sz="2000" dirty="0" smtClean="0"/>
              <a:t> </a:t>
            </a:r>
            <a:r>
              <a:rPr lang="el-GR" sz="2000" dirty="0" smtClean="0"/>
              <a:t>(</a:t>
            </a:r>
            <a:r>
              <a:rPr lang="el-GR" sz="2000" dirty="0" err="1" smtClean="0"/>
              <a:t>δεξ</a:t>
            </a:r>
            <a:r>
              <a:rPr lang="el-GR" sz="2000" dirty="0" smtClean="0"/>
              <a:t>.).</a:t>
            </a:r>
            <a:r>
              <a:rPr lang="en-US" sz="2000" dirty="0" smtClean="0"/>
              <a:t> </a:t>
            </a:r>
            <a:endParaRPr lang="el-GR" sz="2000" dirty="0"/>
          </a:p>
        </p:txBody>
      </p:sp>
      <p:pic>
        <p:nvPicPr>
          <p:cNvPr id="197634" name="Picture 2" descr="C:\Users\KAV-AGRO\Desktop\prostategleasonfig6.jpg"/>
          <p:cNvPicPr>
            <a:picLocks noChangeAspect="1" noChangeArrowheads="1"/>
          </p:cNvPicPr>
          <p:nvPr/>
        </p:nvPicPr>
        <p:blipFill>
          <a:blip r:embed="rId2" cstate="print"/>
          <a:srcRect/>
          <a:stretch>
            <a:fillRect/>
          </a:stretch>
        </p:blipFill>
        <p:spPr bwMode="auto">
          <a:xfrm rot="16200000">
            <a:off x="-236349" y="2116670"/>
            <a:ext cx="5106144" cy="3842373"/>
          </a:xfrm>
          <a:prstGeom prst="rect">
            <a:avLst/>
          </a:prstGeom>
          <a:noFill/>
        </p:spPr>
      </p:pic>
      <p:pic>
        <p:nvPicPr>
          <p:cNvPr id="197635" name="Picture 3" descr="C:\Users\KAV-AGRO\Desktop\prostategleasonfig7.jpg"/>
          <p:cNvPicPr>
            <a:picLocks noChangeAspect="1" noChangeArrowheads="1"/>
          </p:cNvPicPr>
          <p:nvPr/>
        </p:nvPicPr>
        <p:blipFill>
          <a:blip r:embed="rId3" cstate="print"/>
          <a:srcRect/>
          <a:stretch>
            <a:fillRect/>
          </a:stretch>
        </p:blipFill>
        <p:spPr bwMode="auto">
          <a:xfrm rot="5400000">
            <a:off x="4260665" y="2117464"/>
            <a:ext cx="5112568" cy="3847207"/>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396552" y="0"/>
            <a:ext cx="9361165" cy="6740307"/>
          </a:xfrm>
          <a:prstGeom prst="rect">
            <a:avLst/>
          </a:prstGeom>
        </p:spPr>
        <p:txBody>
          <a:bodyPr wrap="square">
            <a:spAutoFit/>
          </a:bodyPr>
          <a:lstStyle/>
          <a:p>
            <a:pPr algn="ctr">
              <a:defRPr/>
            </a:pPr>
            <a:r>
              <a:rPr lang="el-GR" sz="2400" dirty="0">
                <a:latin typeface="+mn-lt"/>
              </a:rPr>
              <a:t>Τα </a:t>
            </a:r>
            <a:r>
              <a:rPr lang="el-GR" sz="2400" dirty="0" smtClean="0">
                <a:latin typeface="+mn-lt"/>
              </a:rPr>
              <a:t>  </a:t>
            </a:r>
            <a:r>
              <a:rPr lang="el-GR" sz="2400" b="1" spc="600" dirty="0" smtClean="0">
                <a:latin typeface="+mn-lt"/>
              </a:rPr>
              <a:t>πρότυπα </a:t>
            </a:r>
            <a:r>
              <a:rPr lang="el-GR" sz="2400" b="1" spc="600" dirty="0">
                <a:latin typeface="+mn-lt"/>
              </a:rPr>
              <a:t>κατά </a:t>
            </a:r>
            <a:r>
              <a:rPr lang="el-GR" sz="2400" b="1" spc="600" dirty="0" err="1">
                <a:latin typeface="+mn-lt"/>
              </a:rPr>
              <a:t>Gleason</a:t>
            </a:r>
            <a:r>
              <a:rPr lang="el-GR" sz="2400" b="1" spc="600" dirty="0">
                <a:latin typeface="+mn-lt"/>
              </a:rPr>
              <a:t> </a:t>
            </a:r>
            <a:r>
              <a:rPr lang="el-GR" sz="2400" dirty="0">
                <a:latin typeface="+mn-lt"/>
              </a:rPr>
              <a:t>που απαντούν ιστολογικά, </a:t>
            </a:r>
            <a:endParaRPr lang="el-GR" sz="2400" dirty="0" smtClean="0">
              <a:latin typeface="+mn-lt"/>
            </a:endParaRPr>
          </a:p>
          <a:p>
            <a:pPr algn="ctr">
              <a:defRPr/>
            </a:pPr>
            <a:r>
              <a:rPr lang="el-GR" sz="2400" dirty="0" smtClean="0">
                <a:latin typeface="+mn-lt"/>
              </a:rPr>
              <a:t>ανάλογα </a:t>
            </a:r>
            <a:r>
              <a:rPr lang="el-GR" sz="2400" dirty="0">
                <a:latin typeface="+mn-lt"/>
              </a:rPr>
              <a:t>με την έκτασή τους επί του </a:t>
            </a:r>
            <a:r>
              <a:rPr lang="el-GR" sz="2400" dirty="0" smtClean="0">
                <a:latin typeface="+mn-lt"/>
              </a:rPr>
              <a:t>συνολικού καρκινικού </a:t>
            </a:r>
            <a:r>
              <a:rPr lang="el-GR" sz="2400" dirty="0">
                <a:latin typeface="+mn-lt"/>
              </a:rPr>
              <a:t>ιστού, </a:t>
            </a:r>
            <a:endParaRPr lang="el-GR" sz="2400" dirty="0" smtClean="0">
              <a:latin typeface="+mn-lt"/>
            </a:endParaRPr>
          </a:p>
          <a:p>
            <a:pPr algn="ctr">
              <a:defRPr/>
            </a:pPr>
            <a:r>
              <a:rPr lang="el-GR" sz="2400" dirty="0" smtClean="0">
                <a:latin typeface="+mn-lt"/>
              </a:rPr>
              <a:t>διακρίνονται </a:t>
            </a:r>
            <a:r>
              <a:rPr lang="el-GR" sz="2400" dirty="0">
                <a:latin typeface="+mn-lt"/>
              </a:rPr>
              <a:t>σε: </a:t>
            </a:r>
            <a:endParaRPr lang="en-US" sz="2400" dirty="0" smtClean="0">
              <a:latin typeface="+mn-lt"/>
            </a:endParaRPr>
          </a:p>
          <a:p>
            <a:pPr algn="ctr">
              <a:defRPr/>
            </a:pPr>
            <a:endParaRPr lang="en-US" sz="2000" dirty="0">
              <a:latin typeface="+mn-lt"/>
            </a:endParaRPr>
          </a:p>
          <a:p>
            <a:pPr marL="342900" indent="-342900" algn="just">
              <a:buFontTx/>
              <a:buAutoNum type="arabicPeriod"/>
              <a:defRPr/>
            </a:pPr>
            <a:r>
              <a:rPr lang="en-US" sz="2000" b="1" dirty="0" smtClean="0">
                <a:latin typeface="+mn-lt"/>
              </a:rPr>
              <a:t>- </a:t>
            </a:r>
            <a:r>
              <a:rPr lang="el-GR" sz="2000" b="1" dirty="0" smtClean="0">
                <a:latin typeface="+mn-lt"/>
              </a:rPr>
              <a:t>αποκλειστικά/μοναδικά</a:t>
            </a:r>
            <a:r>
              <a:rPr lang="el-GR" sz="2000" dirty="0" smtClean="0">
                <a:latin typeface="+mn-lt"/>
              </a:rPr>
              <a:t> </a:t>
            </a:r>
            <a:r>
              <a:rPr lang="el-GR" sz="2000" dirty="0">
                <a:latin typeface="+mn-lt"/>
              </a:rPr>
              <a:t>(οπότε διπλασιάζονται για να εξαχθεί ο αθροιστικός βαθμός κακοήθειας κατά </a:t>
            </a:r>
            <a:r>
              <a:rPr lang="el-GR" sz="2000" dirty="0" err="1">
                <a:latin typeface="+mn-lt"/>
              </a:rPr>
              <a:t>Gleason</a:t>
            </a:r>
            <a:r>
              <a:rPr lang="el-GR" sz="2000" dirty="0">
                <a:latin typeface="+mn-lt"/>
              </a:rPr>
              <a:t>, π.χ. αθροιστικός βαθμός 6 = 3+3, επί αποκλειστικού προτύπου 3 στον καρκινικό ιστό</a:t>
            </a:r>
            <a:r>
              <a:rPr lang="el-GR" sz="2000" dirty="0" smtClean="0">
                <a:latin typeface="+mn-lt"/>
              </a:rPr>
              <a:t>)</a:t>
            </a:r>
            <a:r>
              <a:rPr lang="en-US" sz="2000" dirty="0" smtClean="0">
                <a:latin typeface="+mn-lt"/>
              </a:rPr>
              <a:t>.</a:t>
            </a:r>
            <a:r>
              <a:rPr lang="el-GR" sz="2000" dirty="0" smtClean="0">
                <a:latin typeface="+mn-lt"/>
              </a:rPr>
              <a:t> </a:t>
            </a:r>
          </a:p>
          <a:p>
            <a:pPr marL="342900" indent="-342900" algn="just">
              <a:buFontTx/>
              <a:buAutoNum type="arabicPeriod"/>
              <a:defRPr/>
            </a:pPr>
            <a:endParaRPr lang="el-GR" sz="2000" dirty="0"/>
          </a:p>
          <a:p>
            <a:pPr algn="just">
              <a:defRPr/>
            </a:pPr>
            <a:r>
              <a:rPr lang="el-GR" sz="2000" dirty="0">
                <a:latin typeface="+mn-lt"/>
              </a:rPr>
              <a:t> </a:t>
            </a:r>
            <a:r>
              <a:rPr lang="el-GR" sz="2000" dirty="0" smtClean="0">
                <a:latin typeface="+mn-lt"/>
              </a:rPr>
              <a:t>                           Επί </a:t>
            </a:r>
            <a:r>
              <a:rPr lang="el-GR" sz="2000" u="sng" dirty="0" smtClean="0">
                <a:latin typeface="+mn-lt"/>
              </a:rPr>
              <a:t>δύο</a:t>
            </a:r>
            <a:r>
              <a:rPr lang="el-GR" sz="2000" dirty="0" smtClean="0">
                <a:latin typeface="+mn-lt"/>
              </a:rPr>
              <a:t> </a:t>
            </a:r>
            <a:r>
              <a:rPr lang="el-GR" sz="2000" dirty="0" err="1" smtClean="0">
                <a:latin typeface="+mn-lt"/>
              </a:rPr>
              <a:t>ανευρισκομένων</a:t>
            </a:r>
            <a:r>
              <a:rPr lang="el-GR" sz="2000" dirty="0" smtClean="0">
                <a:latin typeface="+mn-lt"/>
              </a:rPr>
              <a:t> προτύπων, μπορούμε να έχουμε</a:t>
            </a:r>
            <a:r>
              <a:rPr lang="en-US" sz="2000" dirty="0" smtClean="0">
                <a:latin typeface="+mn-lt"/>
              </a:rPr>
              <a:t>:</a:t>
            </a:r>
            <a:endParaRPr lang="en-US" sz="2000" dirty="0">
              <a:latin typeface="+mn-lt"/>
            </a:endParaRPr>
          </a:p>
          <a:p>
            <a:pPr marL="342900" indent="-342900" algn="just">
              <a:buFontTx/>
              <a:buAutoNum type="arabicPeriod"/>
              <a:defRPr/>
            </a:pPr>
            <a:r>
              <a:rPr lang="en-US" sz="2000" b="1" dirty="0" smtClean="0">
                <a:latin typeface="+mn-lt"/>
              </a:rPr>
              <a:t>- </a:t>
            </a:r>
            <a:r>
              <a:rPr lang="el-GR" sz="2000" b="1" dirty="0" smtClean="0">
                <a:latin typeface="+mn-lt"/>
              </a:rPr>
              <a:t>πρωτεύον</a:t>
            </a:r>
            <a:r>
              <a:rPr lang="el-GR" sz="2000" dirty="0" smtClean="0">
                <a:latin typeface="+mn-lt"/>
              </a:rPr>
              <a:t> </a:t>
            </a:r>
            <a:r>
              <a:rPr lang="el-GR" sz="2000" dirty="0">
                <a:latin typeface="+mn-lt"/>
              </a:rPr>
              <a:t>και </a:t>
            </a:r>
            <a:r>
              <a:rPr lang="el-GR" sz="2000" b="1" dirty="0">
                <a:latin typeface="+mn-lt"/>
              </a:rPr>
              <a:t>δευτερεύον</a:t>
            </a:r>
            <a:r>
              <a:rPr lang="el-GR" sz="2000" dirty="0">
                <a:latin typeface="+mn-lt"/>
              </a:rPr>
              <a:t>, με το δευτερεύον </a:t>
            </a:r>
            <a:r>
              <a:rPr lang="el-GR" sz="2000" dirty="0" smtClean="0">
                <a:latin typeface="+mn-lt"/>
              </a:rPr>
              <a:t>εξορισμού να </a:t>
            </a:r>
            <a:r>
              <a:rPr lang="el-GR" sz="2000" dirty="0">
                <a:latin typeface="+mn-lt"/>
              </a:rPr>
              <a:t>καταλαμβάνει </a:t>
            </a:r>
            <a:r>
              <a:rPr lang="el-GR" sz="2000" b="1" dirty="0"/>
              <a:t>&gt;</a:t>
            </a:r>
            <a:r>
              <a:rPr lang="el-GR" sz="2000" b="1" dirty="0" smtClean="0">
                <a:latin typeface="+mn-lt"/>
              </a:rPr>
              <a:t>5</a:t>
            </a:r>
            <a:r>
              <a:rPr lang="el-GR" sz="2000" b="1" dirty="0">
                <a:latin typeface="+mn-lt"/>
              </a:rPr>
              <a:t>%</a:t>
            </a:r>
            <a:r>
              <a:rPr lang="el-GR" sz="2000" dirty="0">
                <a:latin typeface="+mn-lt"/>
              </a:rPr>
              <a:t> του καρκινικού ιστού, οπότε στον αθροιστικό βαθμό αναφέρονται με την παραπάνω σειρά ως πρώτος και δεύτερος προσθετέος, αντίστοιχα</a:t>
            </a:r>
            <a:r>
              <a:rPr lang="el-GR" sz="2000" dirty="0" smtClean="0">
                <a:latin typeface="+mn-lt"/>
              </a:rPr>
              <a:t>.</a:t>
            </a:r>
            <a:endParaRPr lang="en-US" sz="2000" dirty="0">
              <a:latin typeface="+mn-lt"/>
            </a:endParaRPr>
          </a:p>
          <a:p>
            <a:pPr marL="342900" indent="-342900" algn="just">
              <a:buFontTx/>
              <a:buAutoNum type="arabicPeriod"/>
              <a:defRPr/>
            </a:pPr>
            <a:r>
              <a:rPr lang="en-US" sz="2000" b="1" dirty="0" smtClean="0">
                <a:latin typeface="+mn-lt"/>
              </a:rPr>
              <a:t>- </a:t>
            </a:r>
            <a:r>
              <a:rPr lang="el-GR" sz="2000" b="1" dirty="0" smtClean="0">
                <a:latin typeface="+mn-lt"/>
              </a:rPr>
              <a:t>πρωτεύον</a:t>
            </a:r>
            <a:r>
              <a:rPr lang="el-GR" sz="2000" dirty="0" smtClean="0">
                <a:latin typeface="+mn-lt"/>
              </a:rPr>
              <a:t> </a:t>
            </a:r>
            <a:r>
              <a:rPr lang="el-GR" sz="2000" dirty="0">
                <a:latin typeface="+mn-lt"/>
              </a:rPr>
              <a:t>και </a:t>
            </a:r>
            <a:r>
              <a:rPr lang="el-GR" sz="2000" dirty="0">
                <a:effectLst>
                  <a:outerShdw blurRad="38100" dist="38100" dir="2700000" algn="tl">
                    <a:srgbClr val="000000">
                      <a:alpha val="43137"/>
                    </a:srgbClr>
                  </a:outerShdw>
                </a:effectLst>
                <a:latin typeface="+mn-lt"/>
              </a:rPr>
              <a:t>έλασσον</a:t>
            </a:r>
            <a:r>
              <a:rPr lang="el-GR" sz="2000" dirty="0">
                <a:latin typeface="+mn-lt"/>
              </a:rPr>
              <a:t>, με το </a:t>
            </a:r>
            <a:r>
              <a:rPr lang="el-GR" sz="2000" dirty="0">
                <a:effectLst>
                  <a:outerShdw blurRad="38100" dist="38100" dir="2700000" algn="tl">
                    <a:srgbClr val="000000">
                      <a:alpha val="43137"/>
                    </a:srgbClr>
                  </a:outerShdw>
                </a:effectLst>
                <a:latin typeface="+mn-lt"/>
              </a:rPr>
              <a:t>έλασσον</a:t>
            </a:r>
            <a:r>
              <a:rPr lang="el-GR" sz="2000" dirty="0">
                <a:latin typeface="+mn-lt"/>
              </a:rPr>
              <a:t> </a:t>
            </a:r>
            <a:r>
              <a:rPr lang="el-GR" sz="2000" dirty="0" smtClean="0">
                <a:latin typeface="+mn-lt"/>
              </a:rPr>
              <a:t>εξορισμού να </a:t>
            </a:r>
            <a:r>
              <a:rPr lang="el-GR" sz="2000" dirty="0">
                <a:latin typeface="+mn-lt"/>
              </a:rPr>
              <a:t>καταλαμβάνει </a:t>
            </a:r>
            <a:r>
              <a:rPr lang="el-GR" sz="2000" u="sng" dirty="0" smtClean="0">
                <a:effectLst>
                  <a:outerShdw blurRad="38100" dist="38100" dir="2700000" algn="tl">
                    <a:srgbClr val="000000">
                      <a:alpha val="43137"/>
                    </a:srgbClr>
                  </a:outerShdw>
                </a:effectLst>
              </a:rPr>
              <a:t>≤5</a:t>
            </a:r>
            <a:r>
              <a:rPr lang="el-GR" sz="2000" u="sng" dirty="0">
                <a:effectLst>
                  <a:outerShdw blurRad="38100" dist="38100" dir="2700000" algn="tl">
                    <a:srgbClr val="000000">
                      <a:alpha val="43137"/>
                    </a:srgbClr>
                  </a:outerShdw>
                </a:effectLst>
              </a:rPr>
              <a:t>% του καρκινικού </a:t>
            </a:r>
            <a:r>
              <a:rPr lang="el-GR" sz="2000" u="sng" dirty="0" smtClean="0">
                <a:effectLst>
                  <a:outerShdw blurRad="38100" dist="38100" dir="2700000" algn="tl">
                    <a:srgbClr val="000000">
                      <a:alpha val="43137"/>
                    </a:srgbClr>
                  </a:outerShdw>
                </a:effectLst>
              </a:rPr>
              <a:t>ιστού</a:t>
            </a:r>
            <a:r>
              <a:rPr lang="en-US" sz="2000" dirty="0">
                <a:effectLst>
                  <a:outerShdw blurRad="38100" dist="38100" dir="2700000" algn="tl">
                    <a:srgbClr val="000000">
                      <a:alpha val="43137"/>
                    </a:srgbClr>
                  </a:outerShdw>
                </a:effectLst>
              </a:rPr>
              <a:t>.</a:t>
            </a:r>
            <a:r>
              <a:rPr lang="el-GR" sz="2000" dirty="0" smtClean="0">
                <a:effectLst>
                  <a:outerShdw blurRad="38100" dist="38100" dir="2700000" algn="tl">
                    <a:srgbClr val="000000">
                      <a:alpha val="43137"/>
                    </a:srgbClr>
                  </a:outerShdw>
                </a:effectLst>
              </a:rPr>
              <a:t> </a:t>
            </a:r>
            <a:endParaRPr lang="en-US" sz="2000" dirty="0" smtClean="0">
              <a:effectLst>
                <a:outerShdw blurRad="38100" dist="38100" dir="2700000" algn="tl">
                  <a:srgbClr val="000000">
                    <a:alpha val="43137"/>
                  </a:srgbClr>
                </a:outerShdw>
              </a:effectLst>
            </a:endParaRPr>
          </a:p>
          <a:p>
            <a:pPr marL="342900" indent="-342900" algn="just">
              <a:buFontTx/>
              <a:buAutoNum type="arabicPeriod"/>
              <a:defRPr/>
            </a:pPr>
            <a:endParaRPr lang="en-US" sz="2000" dirty="0">
              <a:effectLst>
                <a:outerShdw blurRad="38100" dist="38100" dir="2700000" algn="tl">
                  <a:srgbClr val="000000">
                    <a:alpha val="43137"/>
                  </a:srgbClr>
                </a:outerShdw>
              </a:effectLst>
            </a:endParaRPr>
          </a:p>
          <a:p>
            <a:pPr algn="just">
              <a:defRPr/>
            </a:pPr>
            <a:r>
              <a:rPr lang="el-GR" sz="2000" dirty="0" smtClean="0"/>
              <a:t>                           Επί </a:t>
            </a:r>
            <a:r>
              <a:rPr lang="el-GR" sz="2000" u="sng" dirty="0" smtClean="0"/>
              <a:t>τριών</a:t>
            </a:r>
            <a:r>
              <a:rPr lang="el-GR" sz="2000" dirty="0" smtClean="0"/>
              <a:t> </a:t>
            </a:r>
            <a:r>
              <a:rPr lang="el-GR" sz="2000" dirty="0" err="1"/>
              <a:t>ανευρισκομένων</a:t>
            </a:r>
            <a:r>
              <a:rPr lang="el-GR" sz="2000" dirty="0"/>
              <a:t> </a:t>
            </a:r>
            <a:r>
              <a:rPr lang="el-GR" sz="2000" dirty="0" smtClean="0"/>
              <a:t>προτύπων</a:t>
            </a:r>
            <a:r>
              <a:rPr lang="en-US" sz="2000" dirty="0" smtClean="0"/>
              <a:t>,</a:t>
            </a:r>
            <a:r>
              <a:rPr lang="el-GR" sz="2000" dirty="0"/>
              <a:t> μπορούμε να έχουμε</a:t>
            </a:r>
            <a:r>
              <a:rPr lang="en-US" sz="2000" dirty="0" smtClean="0"/>
              <a:t>:</a:t>
            </a:r>
            <a:endParaRPr lang="en-US" sz="2000" dirty="0">
              <a:latin typeface="+mn-lt"/>
            </a:endParaRPr>
          </a:p>
          <a:p>
            <a:pPr marL="342900" indent="-342900" algn="just">
              <a:buFontTx/>
              <a:buAutoNum type="arabicPeriod"/>
              <a:defRPr/>
            </a:pPr>
            <a:r>
              <a:rPr lang="en-US" sz="2000" b="1" dirty="0" smtClean="0">
                <a:latin typeface="+mn-lt"/>
              </a:rPr>
              <a:t>- </a:t>
            </a:r>
            <a:r>
              <a:rPr lang="el-GR" sz="2000" b="1" dirty="0" smtClean="0">
                <a:latin typeface="+mn-lt"/>
              </a:rPr>
              <a:t>πρωτεύον</a:t>
            </a:r>
            <a:r>
              <a:rPr lang="el-GR" sz="2000" dirty="0">
                <a:latin typeface="+mn-lt"/>
              </a:rPr>
              <a:t>, </a:t>
            </a:r>
            <a:r>
              <a:rPr lang="el-GR" sz="2000" b="1" dirty="0">
                <a:latin typeface="+mn-lt"/>
              </a:rPr>
              <a:t>δευτερεύον</a:t>
            </a:r>
            <a:r>
              <a:rPr lang="el-GR" sz="2000" dirty="0">
                <a:latin typeface="+mn-lt"/>
              </a:rPr>
              <a:t> και </a:t>
            </a:r>
            <a:r>
              <a:rPr lang="el-GR" sz="2000" b="1" dirty="0">
                <a:latin typeface="+mn-lt"/>
              </a:rPr>
              <a:t>τριτεύον</a:t>
            </a:r>
            <a:r>
              <a:rPr lang="el-GR" sz="2000" dirty="0">
                <a:latin typeface="+mn-lt"/>
              </a:rPr>
              <a:t>, με το τριτεύον να καταλαμβάνει </a:t>
            </a:r>
            <a:r>
              <a:rPr lang="el-GR" sz="2000" b="1" dirty="0"/>
              <a:t>&gt;</a:t>
            </a:r>
            <a:r>
              <a:rPr lang="el-GR" sz="2000" b="1" dirty="0" smtClean="0">
                <a:latin typeface="+mn-lt"/>
              </a:rPr>
              <a:t>5</a:t>
            </a:r>
            <a:r>
              <a:rPr lang="el-GR" sz="2000" b="1" dirty="0">
                <a:latin typeface="+mn-lt"/>
              </a:rPr>
              <a:t>%</a:t>
            </a:r>
            <a:r>
              <a:rPr lang="el-GR" sz="2000" dirty="0">
                <a:latin typeface="+mn-lt"/>
              </a:rPr>
              <a:t> </a:t>
            </a:r>
            <a:r>
              <a:rPr lang="el-GR" sz="2000" dirty="0" smtClean="0">
                <a:latin typeface="+mn-lt"/>
              </a:rPr>
              <a:t>(6-33</a:t>
            </a:r>
            <a:r>
              <a:rPr lang="el-GR" sz="2000" dirty="0">
                <a:latin typeface="+mn-lt"/>
              </a:rPr>
              <a:t>%) του καρκινικού </a:t>
            </a:r>
            <a:r>
              <a:rPr lang="el-GR" sz="2000" dirty="0" smtClean="0">
                <a:latin typeface="+mn-lt"/>
              </a:rPr>
              <a:t>ιστού</a:t>
            </a:r>
            <a:r>
              <a:rPr lang="en-US" sz="2000" dirty="0" smtClean="0">
                <a:latin typeface="+mn-lt"/>
              </a:rPr>
              <a:t>.</a:t>
            </a:r>
            <a:r>
              <a:rPr lang="el-GR" sz="2000" dirty="0" smtClean="0">
                <a:latin typeface="+mn-lt"/>
              </a:rPr>
              <a:t> </a:t>
            </a:r>
            <a:endParaRPr lang="en-US" sz="2000" dirty="0">
              <a:latin typeface="+mn-lt"/>
            </a:endParaRPr>
          </a:p>
          <a:p>
            <a:pPr marL="342900" indent="-342900" algn="just">
              <a:buFontTx/>
              <a:buAutoNum type="arabicPeriod"/>
              <a:defRPr/>
            </a:pPr>
            <a:r>
              <a:rPr lang="en-US" sz="2000" b="1" dirty="0" smtClean="0">
                <a:latin typeface="+mn-lt"/>
              </a:rPr>
              <a:t>- </a:t>
            </a:r>
            <a:r>
              <a:rPr lang="el-GR" sz="2000" b="1" dirty="0" smtClean="0">
                <a:latin typeface="+mn-lt"/>
              </a:rPr>
              <a:t>πρωτεύον</a:t>
            </a:r>
            <a:r>
              <a:rPr lang="el-GR" sz="2000" dirty="0">
                <a:latin typeface="+mn-lt"/>
              </a:rPr>
              <a:t>, </a:t>
            </a:r>
            <a:r>
              <a:rPr lang="el-GR" sz="2000" b="1" dirty="0">
                <a:latin typeface="+mn-lt"/>
              </a:rPr>
              <a:t>δευτερεύον</a:t>
            </a:r>
            <a:r>
              <a:rPr lang="el-GR" sz="2000" dirty="0">
                <a:latin typeface="+mn-lt"/>
              </a:rPr>
              <a:t> και </a:t>
            </a:r>
            <a:r>
              <a:rPr lang="el-GR" sz="2000" b="1" dirty="0">
                <a:latin typeface="+mn-lt"/>
              </a:rPr>
              <a:t>τριτεύον</a:t>
            </a:r>
            <a:r>
              <a:rPr lang="el-GR" sz="2000" dirty="0">
                <a:latin typeface="+mn-lt"/>
              </a:rPr>
              <a:t>, με το τριτεύον να καταλαμβάνει </a:t>
            </a:r>
            <a:r>
              <a:rPr lang="el-GR" sz="2000" b="1" u="sng" dirty="0" smtClean="0"/>
              <a:t>≤5</a:t>
            </a:r>
            <a:r>
              <a:rPr lang="el-GR" sz="2000" b="1" u="sng" dirty="0"/>
              <a:t>%</a:t>
            </a:r>
            <a:r>
              <a:rPr lang="el-GR" sz="2000" u="sng" dirty="0"/>
              <a:t> του καρκινικού </a:t>
            </a:r>
            <a:r>
              <a:rPr lang="el-GR" sz="2000" u="sng" dirty="0" smtClean="0"/>
              <a:t>ιστού</a:t>
            </a:r>
            <a:r>
              <a:rPr lang="el-GR" sz="2000" dirty="0" smtClean="0"/>
              <a:t> </a:t>
            </a:r>
            <a:r>
              <a:rPr lang="el-GR" dirty="0" smtClean="0"/>
              <a:t>[ ή κατά την </a:t>
            </a:r>
            <a:r>
              <a:rPr lang="el-GR" dirty="0">
                <a:effectLst>
                  <a:outerShdw blurRad="38100" dist="38100" dir="2700000" algn="tl">
                    <a:srgbClr val="000000">
                      <a:alpha val="43137"/>
                    </a:srgbClr>
                  </a:outerShdw>
                </a:effectLst>
              </a:rPr>
              <a:t>Εταιρεία Ουρογεννητικής Παθολογοανατομίας (</a:t>
            </a:r>
            <a:r>
              <a:rPr lang="en-US" dirty="0">
                <a:effectLst>
                  <a:outerShdw blurRad="38100" dist="38100" dir="2700000" algn="tl">
                    <a:srgbClr val="000000">
                      <a:alpha val="43137"/>
                    </a:srgbClr>
                  </a:outerShdw>
                </a:effectLst>
              </a:rPr>
              <a:t>GUPS</a:t>
            </a:r>
            <a:r>
              <a:rPr lang="el-GR" dirty="0">
                <a:effectLst>
                  <a:outerShdw blurRad="38100" dist="38100" dir="2700000" algn="tl">
                    <a:srgbClr val="000000">
                      <a:alpha val="43137"/>
                    </a:srgbClr>
                  </a:outerShdw>
                </a:effectLst>
              </a:rPr>
              <a:t>) </a:t>
            </a:r>
            <a:r>
              <a:rPr lang="el-GR" b="1" dirty="0" smtClean="0"/>
              <a:t> </a:t>
            </a:r>
            <a:r>
              <a:rPr lang="el-GR" dirty="0">
                <a:effectLst>
                  <a:outerShdw blurRad="38100" dist="38100" dir="2700000" algn="tl">
                    <a:srgbClr val="000000">
                      <a:alpha val="43137"/>
                    </a:srgbClr>
                  </a:outerShdw>
                </a:effectLst>
              </a:rPr>
              <a:t>πρωτεύον, δευτερεύον και </a:t>
            </a:r>
            <a:r>
              <a:rPr lang="el-GR" dirty="0" smtClean="0">
                <a:effectLst>
                  <a:outerShdw blurRad="38100" dist="38100" dir="2700000" algn="tl">
                    <a:srgbClr val="000000">
                      <a:alpha val="43137"/>
                    </a:srgbClr>
                  </a:outerShdw>
                </a:effectLst>
              </a:rPr>
              <a:t>έλασσον τριτεύον πρότυπο 5</a:t>
            </a:r>
            <a:r>
              <a:rPr lang="el-GR" b="1" dirty="0" smtClean="0"/>
              <a:t>, </a:t>
            </a:r>
            <a:r>
              <a:rPr lang="el-GR" dirty="0" smtClean="0">
                <a:effectLst>
                  <a:outerShdw blurRad="38100" dist="38100" dir="2700000" algn="tl">
                    <a:srgbClr val="000000">
                      <a:alpha val="43137"/>
                    </a:srgbClr>
                  </a:outerShdw>
                </a:effectLst>
              </a:rPr>
              <a:t>στις ριζικές </a:t>
            </a:r>
            <a:r>
              <a:rPr lang="el-GR" dirty="0" err="1" smtClean="0">
                <a:effectLst>
                  <a:outerShdw blurRad="38100" dist="38100" dir="2700000" algn="tl">
                    <a:srgbClr val="000000">
                      <a:alpha val="43137"/>
                    </a:srgbClr>
                  </a:outerShdw>
                </a:effectLst>
              </a:rPr>
              <a:t>προστατεκτομές</a:t>
            </a:r>
            <a:r>
              <a:rPr lang="el-GR" dirty="0" smtClean="0">
                <a:effectLst>
                  <a:outerShdw blurRad="38100" dist="38100" dir="2700000" algn="tl">
                    <a:srgbClr val="000000">
                      <a:alpha val="43137"/>
                    </a:srgbClr>
                  </a:outerShdw>
                </a:effectLst>
              </a:rPr>
              <a:t> </a:t>
            </a:r>
            <a:r>
              <a:rPr lang="el-GR" dirty="0" smtClean="0"/>
              <a:t>].</a:t>
            </a:r>
            <a:endParaRPr lang="el-G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dissolve">
                                      <p:cBhvr>
                                        <p:cTn id="7" dur="500"/>
                                        <p:tgtEl>
                                          <p:spTgt spid="2">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dissolve">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dissolv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dissolve">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dissolve">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dissolve">
                                      <p:cBhvr>
                                        <p:cTn id="32" dur="500"/>
                                        <p:tgtEl>
                                          <p:spTgt spid="2">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dissolve">
                                      <p:cBhvr>
                                        <p:cTn id="3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a:bodyPr>
          <a:lstStyle/>
          <a:p>
            <a:r>
              <a:rPr lang="el-GR" sz="2400" dirty="0" smtClean="0"/>
              <a:t>Αθροιστικός βαθμός κακοήθειας 5+5=10 με</a:t>
            </a:r>
            <a:r>
              <a:rPr lang="en-US" sz="2400" dirty="0" smtClean="0"/>
              <a:t> </a:t>
            </a:r>
            <a:r>
              <a:rPr lang="el-GR" sz="2400" dirty="0" smtClean="0"/>
              <a:t> φαγεσωρικού τύπου </a:t>
            </a:r>
            <a:r>
              <a:rPr lang="el-GR" sz="2400" b="1" dirty="0" smtClean="0"/>
              <a:t>νέκρωση</a:t>
            </a:r>
            <a:r>
              <a:rPr lang="el-GR" sz="2400" dirty="0" smtClean="0"/>
              <a:t> (με νεκρωτικά κύτταρα ή /και πυρηνική σκόνη εντός αυτής που έτσι </a:t>
            </a:r>
            <a:r>
              <a:rPr lang="el-GR" sz="2400" b="1" dirty="0" smtClean="0"/>
              <a:t>την</a:t>
            </a:r>
            <a:r>
              <a:rPr lang="el-GR" sz="2400" dirty="0" smtClean="0"/>
              <a:t> ξεχωρίζει από τις ενδαυλικές ηωσινόφιλες εκκρίσεις). </a:t>
            </a:r>
            <a:endParaRPr lang="el-GR" sz="2400" dirty="0"/>
          </a:p>
        </p:txBody>
      </p:sp>
      <p:pic>
        <p:nvPicPr>
          <p:cNvPr id="83970" name="Picture 2" descr="E:\figures\640x480\1100\1189.jpg"/>
          <p:cNvPicPr>
            <a:picLocks noChangeAspect="1" noChangeArrowheads="1"/>
          </p:cNvPicPr>
          <p:nvPr/>
        </p:nvPicPr>
        <p:blipFill>
          <a:blip r:embed="rId2" cstate="print"/>
          <a:srcRect/>
          <a:stretch>
            <a:fillRect/>
          </a:stretch>
        </p:blipFill>
        <p:spPr bwMode="auto">
          <a:xfrm>
            <a:off x="1115616" y="1268760"/>
            <a:ext cx="7200800" cy="5400600"/>
          </a:xfrm>
          <a:prstGeom prst="rect">
            <a:avLst/>
          </a:prstGeom>
          <a:noFill/>
        </p:spPr>
      </p:pic>
      <p:sp>
        <p:nvSpPr>
          <p:cNvPr id="4" name="3 - Αστέρι 4 ακτινών"/>
          <p:cNvSpPr/>
          <p:nvPr/>
        </p:nvSpPr>
        <p:spPr>
          <a:xfrm>
            <a:off x="2857488" y="1571612"/>
            <a:ext cx="571504" cy="500066"/>
          </a:xfrm>
          <a:prstGeom prst="star4">
            <a:avLst>
              <a:gd name="adj" fmla="val 12500"/>
            </a:avLst>
          </a:prstGeom>
          <a:solidFill>
            <a:srgbClr val="F31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4 - Αστέρι 4 ακτινών"/>
          <p:cNvSpPr/>
          <p:nvPr/>
        </p:nvSpPr>
        <p:spPr>
          <a:xfrm>
            <a:off x="4143372" y="5715016"/>
            <a:ext cx="714380" cy="571504"/>
          </a:xfrm>
          <a:prstGeom prst="star4">
            <a:avLst>
              <a:gd name="adj" fmla="val 12500"/>
            </a:avLst>
          </a:prstGeom>
          <a:solidFill>
            <a:srgbClr val="F31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5 - Αστέρι 4 ακτινών"/>
          <p:cNvSpPr/>
          <p:nvPr/>
        </p:nvSpPr>
        <p:spPr>
          <a:xfrm>
            <a:off x="6429388" y="2857496"/>
            <a:ext cx="714380" cy="571504"/>
          </a:xfrm>
          <a:prstGeom prst="star4">
            <a:avLst>
              <a:gd name="adj" fmla="val 12500"/>
            </a:avLst>
          </a:prstGeom>
          <a:solidFill>
            <a:srgbClr val="F31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6 - Αστέρι 4 ακτινών"/>
          <p:cNvSpPr/>
          <p:nvPr/>
        </p:nvSpPr>
        <p:spPr>
          <a:xfrm>
            <a:off x="3357554" y="3500438"/>
            <a:ext cx="714380" cy="571504"/>
          </a:xfrm>
          <a:prstGeom prst="star4">
            <a:avLst>
              <a:gd name="adj" fmla="val 12500"/>
            </a:avLst>
          </a:prstGeom>
          <a:solidFill>
            <a:srgbClr val="F31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8 - Αστέρι 4 ακτινών"/>
          <p:cNvSpPr/>
          <p:nvPr/>
        </p:nvSpPr>
        <p:spPr>
          <a:xfrm>
            <a:off x="1428728" y="5857892"/>
            <a:ext cx="571504" cy="500066"/>
          </a:xfrm>
          <a:prstGeom prst="star4">
            <a:avLst>
              <a:gd name="adj" fmla="val 14888"/>
            </a:avLst>
          </a:prstGeom>
          <a:solidFill>
            <a:srgbClr val="F319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7"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37g5"/>
          <p:cNvPicPr>
            <a:picLocks noGrp="1" noChangeAspect="1" noChangeArrowheads="1"/>
          </p:cNvPicPr>
          <p:nvPr>
            <p:ph idx="1"/>
          </p:nvPr>
        </p:nvPicPr>
        <p:blipFill>
          <a:blip r:embed="rId2" cstate="print"/>
          <a:srcRect/>
          <a:stretch>
            <a:fillRect/>
          </a:stretch>
        </p:blipFill>
        <p:spPr bwMode="auto">
          <a:xfrm>
            <a:off x="928662" y="1428736"/>
            <a:ext cx="7358114" cy="5224260"/>
          </a:xfrm>
          <a:prstGeom prst="rect">
            <a:avLst/>
          </a:prstGeom>
          <a:noFill/>
          <a:ln w="9525">
            <a:noFill/>
            <a:miter lim="800000"/>
            <a:headEnd/>
            <a:tailEnd/>
          </a:ln>
        </p:spPr>
      </p:pic>
      <p:sp>
        <p:nvSpPr>
          <p:cNvPr id="5" name="Title 1"/>
          <p:cNvSpPr>
            <a:spLocks noGrp="1"/>
          </p:cNvSpPr>
          <p:nvPr>
            <p:ph type="title"/>
          </p:nvPr>
        </p:nvSpPr>
        <p:spPr>
          <a:xfrm>
            <a:off x="0" y="274638"/>
            <a:ext cx="9144000" cy="1143000"/>
          </a:xfrm>
        </p:spPr>
        <p:txBody>
          <a:bodyPr>
            <a:normAutofit/>
          </a:bodyPr>
          <a:lstStyle/>
          <a:p>
            <a:r>
              <a:rPr lang="el-GR" sz="2800" dirty="0" smtClean="0"/>
              <a:t>Πλήρης απουσία αυλών και αδενικού περιγράμματος. </a:t>
            </a:r>
            <a:br>
              <a:rPr lang="el-GR" sz="2800" dirty="0" smtClean="0"/>
            </a:br>
            <a:r>
              <a:rPr lang="el-GR" sz="2800" dirty="0" smtClean="0"/>
              <a:t>Αθροιστικός βαθμός κακοήθειας 10 (=5+5) </a:t>
            </a:r>
            <a:endParaRPr lang="el-GR" sz="2800" dirty="0"/>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980728"/>
            <a:ext cx="9144000" cy="2304256"/>
          </a:xfrm>
        </p:spPr>
        <p:txBody>
          <a:bodyPr>
            <a:normAutofit fontScale="90000"/>
          </a:bodyPr>
          <a:lstStyle/>
          <a:p>
            <a:r>
              <a:rPr lang="el-GR" sz="2800" dirty="0" smtClean="0"/>
              <a:t>Νεότερες αρχιτεκτονικές ποικιλίες εντασσόμενες στο </a:t>
            </a:r>
            <a:r>
              <a:rPr lang="el-GR" sz="2800" u="sng" dirty="0" smtClean="0"/>
              <a:t>πρότυπο </a:t>
            </a:r>
            <a:r>
              <a:rPr lang="el-GR" sz="2800" b="1" u="sng" dirty="0" smtClean="0"/>
              <a:t>5</a:t>
            </a:r>
            <a:r>
              <a:rPr lang="el-GR" sz="2800" dirty="0" smtClean="0"/>
              <a:t>.</a:t>
            </a:r>
            <a:br>
              <a:rPr lang="el-GR" sz="2800" dirty="0" smtClean="0"/>
            </a:br>
            <a:r>
              <a:rPr lang="el-GR" sz="2800" dirty="0" smtClean="0"/>
              <a:t/>
            </a:r>
            <a:br>
              <a:rPr lang="el-GR" sz="2800" dirty="0" smtClean="0"/>
            </a:br>
            <a:r>
              <a:rPr lang="el-GR" sz="2800" dirty="0" smtClean="0"/>
              <a:t>Αριστερά, μικροί συμπαγείς </a:t>
            </a:r>
            <a:r>
              <a:rPr lang="el-GR" sz="2800" dirty="0" smtClean="0">
                <a:effectLst>
                  <a:outerShdw blurRad="38100" dist="38100" dir="2700000" algn="tl">
                    <a:srgbClr val="000000">
                      <a:alpha val="43137"/>
                    </a:srgbClr>
                  </a:outerShdw>
                </a:effectLst>
              </a:rPr>
              <a:t>κύλινδροι </a:t>
            </a:r>
            <a:r>
              <a:rPr lang="el-GR" sz="2800" dirty="0" smtClean="0"/>
              <a:t>καρκινικών κυττάρων. </a:t>
            </a:r>
            <a:br>
              <a:rPr lang="el-GR" sz="2800" dirty="0" smtClean="0"/>
            </a:br>
            <a:r>
              <a:rPr lang="el-GR" sz="2800" dirty="0" smtClean="0"/>
              <a:t>Δεξιά, </a:t>
            </a:r>
            <a:r>
              <a:rPr lang="el-GR" sz="2800" dirty="0" smtClean="0">
                <a:effectLst>
                  <a:outerShdw blurRad="38100" dist="38100" dir="2700000" algn="tl">
                    <a:srgbClr val="000000">
                      <a:alpha val="43137"/>
                    </a:srgbClr>
                  </a:outerShdw>
                </a:effectLst>
              </a:rPr>
              <a:t>συμπαγής φωλιά με  </a:t>
            </a:r>
            <a:r>
              <a:rPr lang="el-GR" sz="2800" spc="300" dirty="0" err="1" smtClean="0">
                <a:effectLst>
                  <a:outerShdw blurRad="38100" dist="38100" dir="2700000" algn="tl">
                    <a:srgbClr val="000000">
                      <a:alpha val="43137"/>
                    </a:srgbClr>
                  </a:outerShdw>
                </a:effectLst>
              </a:rPr>
              <a:t>ροδακοειδείς</a:t>
            </a:r>
            <a:r>
              <a:rPr lang="el-GR" sz="2800" dirty="0" smtClean="0">
                <a:effectLst>
                  <a:outerShdw blurRad="38100" dist="38100" dir="2700000" algn="tl">
                    <a:srgbClr val="000000">
                      <a:alpha val="43137"/>
                    </a:srgbClr>
                  </a:outerShdw>
                </a:effectLst>
              </a:rPr>
              <a:t> χώρους</a:t>
            </a:r>
            <a:r>
              <a:rPr lang="el-GR" sz="2800" dirty="0" smtClean="0"/>
              <a:t>. </a:t>
            </a:r>
            <a:br>
              <a:rPr lang="el-GR" sz="2800" dirty="0" smtClean="0"/>
            </a:br>
            <a:r>
              <a:rPr lang="el-GR" sz="2800" dirty="0" smtClean="0"/>
              <a:t>(Α-Η, Χ200) .</a:t>
            </a:r>
            <a:br>
              <a:rPr lang="el-GR" sz="2800" dirty="0" smtClean="0"/>
            </a:br>
            <a:r>
              <a:rPr lang="el-GR" sz="2800" dirty="0" smtClean="0"/>
              <a:t/>
            </a:r>
            <a:br>
              <a:rPr lang="el-GR" sz="2800" dirty="0" smtClean="0"/>
            </a:br>
            <a:r>
              <a:rPr lang="el-GR" sz="2000" dirty="0" smtClean="0"/>
              <a:t/>
            </a:r>
            <a:br>
              <a:rPr lang="el-GR" sz="2000" dirty="0" smtClean="0"/>
            </a:br>
            <a:endParaRPr lang="el-GR" sz="2000" dirty="0"/>
          </a:p>
        </p:txBody>
      </p:sp>
      <p:pic>
        <p:nvPicPr>
          <p:cNvPr id="27650" name="Picture 2" descr="New architectural patterns of Gleason pattern 5. A, Small solid cylinders. B, Solid nest with rosettelike spaces (hematoxylin-eosin, original magnification 3200)."/>
          <p:cNvPicPr>
            <a:picLocks noChangeAspect="1" noChangeArrowheads="1"/>
          </p:cNvPicPr>
          <p:nvPr/>
        </p:nvPicPr>
        <p:blipFill>
          <a:blip r:embed="rId2" cstate="print"/>
          <a:srcRect/>
          <a:stretch>
            <a:fillRect/>
          </a:stretch>
        </p:blipFill>
        <p:spPr bwMode="auto">
          <a:xfrm>
            <a:off x="-828600" y="3140968"/>
            <a:ext cx="11105787" cy="8560469"/>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71546"/>
          </a:xfrm>
        </p:spPr>
        <p:txBody>
          <a:bodyPr>
            <a:normAutofit/>
          </a:bodyPr>
          <a:lstStyle/>
          <a:p>
            <a:r>
              <a:rPr lang="el-GR" sz="2400" dirty="0" smtClean="0"/>
              <a:t>Συμπαγή </a:t>
            </a:r>
            <a:r>
              <a:rPr lang="el-GR" sz="2400" dirty="0" err="1" smtClean="0"/>
              <a:t>ταπήτια</a:t>
            </a:r>
            <a:r>
              <a:rPr lang="el-GR" sz="2400" dirty="0" smtClean="0"/>
              <a:t>/στρώσεις εν πολλοίς αδιαφοροποίητων κυττάρων (κυρίως αρ.).  </a:t>
            </a:r>
            <a:r>
              <a:rPr lang="el-GR" sz="2400" dirty="0"/>
              <a:t>Π</a:t>
            </a:r>
            <a:r>
              <a:rPr lang="el-GR" sz="2400" dirty="0" smtClean="0"/>
              <a:t>ρότυπο </a:t>
            </a:r>
            <a:r>
              <a:rPr lang="el-GR" sz="2400" b="1" dirty="0" smtClean="0"/>
              <a:t>5</a:t>
            </a:r>
            <a:r>
              <a:rPr lang="el-GR" sz="2400" dirty="0" smtClean="0"/>
              <a:t>.</a:t>
            </a:r>
            <a:endParaRPr lang="el-GR" sz="2400" dirty="0"/>
          </a:p>
        </p:txBody>
      </p:sp>
      <p:pic>
        <p:nvPicPr>
          <p:cNvPr id="4" name="Picture 2" descr="p39g5"/>
          <p:cNvPicPr>
            <a:picLocks noGrp="1" noChangeAspect="1" noChangeArrowheads="1"/>
          </p:cNvPicPr>
          <p:nvPr>
            <p:ph idx="1"/>
          </p:nvPr>
        </p:nvPicPr>
        <p:blipFill>
          <a:blip r:embed="rId2" cstate="print"/>
          <a:srcRect/>
          <a:stretch>
            <a:fillRect/>
          </a:stretch>
        </p:blipFill>
        <p:spPr bwMode="auto">
          <a:xfrm rot="5400000">
            <a:off x="-565745" y="1766291"/>
            <a:ext cx="5657454" cy="4525963"/>
          </a:xfrm>
          <a:prstGeom prst="rect">
            <a:avLst/>
          </a:prstGeom>
          <a:noFill/>
          <a:ln w="9525">
            <a:noFill/>
            <a:miter lim="800000"/>
            <a:headEnd/>
            <a:tailEnd/>
          </a:ln>
        </p:spPr>
      </p:pic>
      <p:pic>
        <p:nvPicPr>
          <p:cNvPr id="5" name="Picture 2" descr="p38g5"/>
          <p:cNvPicPr>
            <a:picLocks noChangeAspect="1" noChangeArrowheads="1"/>
          </p:cNvPicPr>
          <p:nvPr/>
        </p:nvPicPr>
        <p:blipFill>
          <a:blip r:embed="rId3" cstate="print"/>
          <a:srcRect/>
          <a:stretch>
            <a:fillRect/>
          </a:stretch>
        </p:blipFill>
        <p:spPr bwMode="auto">
          <a:xfrm rot="5400000">
            <a:off x="4052291" y="1766292"/>
            <a:ext cx="5657454"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80728"/>
          </a:xfrm>
        </p:spPr>
        <p:txBody>
          <a:bodyPr>
            <a:normAutofit fontScale="90000"/>
          </a:bodyPr>
          <a:lstStyle/>
          <a:p>
            <a:r>
              <a:rPr lang="el-GR" dirty="0" smtClean="0"/>
              <a:t>Αμιγές πρότυπο 5</a:t>
            </a:r>
            <a:r>
              <a:rPr lang="en-US" dirty="0" smtClean="0"/>
              <a:t>;</a:t>
            </a:r>
            <a:r>
              <a:rPr lang="el-GR" dirty="0" smtClean="0"/>
              <a:t/>
            </a:r>
            <a:br>
              <a:rPr lang="el-GR" dirty="0" smtClean="0"/>
            </a:br>
            <a:r>
              <a:rPr lang="el-GR" dirty="0" smtClean="0"/>
              <a:t> Όχι,  διακρίνεται και το 4.</a:t>
            </a:r>
            <a:endParaRPr lang="el-GR" dirty="0"/>
          </a:p>
        </p:txBody>
      </p:sp>
      <p:pic>
        <p:nvPicPr>
          <p:cNvPr id="65538" name="Picture 2" descr="E:\figures\640x480\1000\1078.jpg"/>
          <p:cNvPicPr>
            <a:picLocks noChangeAspect="1" noChangeArrowheads="1"/>
          </p:cNvPicPr>
          <p:nvPr/>
        </p:nvPicPr>
        <p:blipFill>
          <a:blip r:embed="rId2" cstate="print"/>
          <a:srcRect/>
          <a:stretch>
            <a:fillRect/>
          </a:stretch>
        </p:blipFill>
        <p:spPr bwMode="auto">
          <a:xfrm>
            <a:off x="928662" y="1071546"/>
            <a:ext cx="7412897" cy="555967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68760"/>
          </a:xfrm>
        </p:spPr>
        <p:txBody>
          <a:bodyPr>
            <a:normAutofit fontScale="90000"/>
          </a:bodyPr>
          <a:lstStyle/>
          <a:p>
            <a:r>
              <a:rPr lang="el-GR" dirty="0" smtClean="0"/>
              <a:t>Πρότυπο 3 (κάτω και δεξιά) και πρότυπα 4 &amp; 5</a:t>
            </a:r>
            <a:r>
              <a:rPr lang="en-US" dirty="0" smtClean="0"/>
              <a:t>;</a:t>
            </a:r>
            <a:r>
              <a:rPr lang="el-GR" dirty="0" smtClean="0"/>
              <a:t> (άνω αριστερά)</a:t>
            </a:r>
            <a:endParaRPr lang="el-GR" dirty="0"/>
          </a:p>
        </p:txBody>
      </p:sp>
      <p:pic>
        <p:nvPicPr>
          <p:cNvPr id="86018" name="Picture 2" descr="E:\figures\640x480\1000\1076.jpg"/>
          <p:cNvPicPr>
            <a:picLocks noChangeAspect="1" noChangeArrowheads="1"/>
          </p:cNvPicPr>
          <p:nvPr/>
        </p:nvPicPr>
        <p:blipFill>
          <a:blip r:embed="rId2" cstate="print"/>
          <a:srcRect/>
          <a:stretch>
            <a:fillRect/>
          </a:stretch>
        </p:blipFill>
        <p:spPr bwMode="auto">
          <a:xfrm>
            <a:off x="971600" y="1268760"/>
            <a:ext cx="7200800" cy="5400600"/>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8194" name="Ink 2"/>
              <p14:cNvContentPartPr>
                <a14:cpLocks xmlns:a14="http://schemas.microsoft.com/office/drawing/2010/main" noRot="1" noChangeAspect="1" noEditPoints="1" noChangeArrowheads="1" noChangeShapeType="1"/>
              </p14:cNvContentPartPr>
              <p14:nvPr/>
            </p14:nvContentPartPr>
            <p14:xfrm>
              <a:off x="4554538" y="3348038"/>
              <a:ext cx="152400" cy="19050"/>
            </p14:xfrm>
          </p:contentPart>
        </mc:Choice>
        <mc:Fallback xmlns="">
          <p:pic>
            <p:nvPicPr>
              <p:cNvPr id="8194" name="Ink 2"/>
              <p:cNvPicPr>
                <a:picLocks noRot="1" noChangeAspect="1" noEditPoints="1" noChangeArrowheads="1" noChangeShapeType="1"/>
              </p:cNvPicPr>
              <p:nvPr/>
            </p:nvPicPr>
            <p:blipFill>
              <a:blip r:embed="rId4" cstate="print"/>
              <a:stretch>
                <a:fillRect/>
              </a:stretch>
            </p:blipFill>
            <p:spPr>
              <a:xfrm>
                <a:off x="4538686" y="3284418"/>
                <a:ext cx="184105" cy="14629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195" name="Ink 3"/>
              <p14:cNvContentPartPr>
                <a14:cpLocks xmlns:a14="http://schemas.microsoft.com/office/drawing/2010/main" noRot="1" noChangeAspect="1" noEditPoints="1" noChangeArrowheads="1" noChangeShapeType="1"/>
              </p14:cNvContentPartPr>
              <p14:nvPr/>
            </p14:nvContentPartPr>
            <p14:xfrm>
              <a:off x="4125913" y="2393950"/>
              <a:ext cx="133350" cy="150813"/>
            </p14:xfrm>
          </p:contentPart>
        </mc:Choice>
        <mc:Fallback xmlns="">
          <p:pic>
            <p:nvPicPr>
              <p:cNvPr id="8195" name="Ink 3"/>
              <p:cNvPicPr>
                <a:picLocks noRot="1" noChangeAspect="1" noEditPoints="1" noChangeArrowheads="1" noChangeShapeType="1"/>
              </p:cNvPicPr>
              <p:nvPr/>
            </p:nvPicPr>
            <p:blipFill>
              <a:blip r:embed="rId6" cstate="print"/>
              <a:stretch>
                <a:fillRect/>
              </a:stretch>
            </p:blipFill>
            <p:spPr>
              <a:xfrm>
                <a:off x="4110055" y="2330241"/>
                <a:ext cx="165066" cy="27823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196" name="Ink 4"/>
              <p14:cNvContentPartPr>
                <a14:cpLocks xmlns:a14="http://schemas.microsoft.com/office/drawing/2010/main" noRot="1" noChangeAspect="1" noEditPoints="1" noChangeArrowheads="1" noChangeShapeType="1"/>
              </p14:cNvContentPartPr>
              <p14:nvPr/>
            </p14:nvContentPartPr>
            <p14:xfrm>
              <a:off x="3633788" y="2438400"/>
              <a:ext cx="215900" cy="214313"/>
            </p14:xfrm>
          </p:contentPart>
        </mc:Choice>
        <mc:Fallback xmlns="">
          <p:pic>
            <p:nvPicPr>
              <p:cNvPr id="8196" name="Ink 4"/>
              <p:cNvPicPr>
                <a:picLocks noRot="1" noChangeAspect="1" noEditPoints="1" noChangeArrowheads="1" noChangeShapeType="1"/>
              </p:cNvPicPr>
              <p:nvPr/>
            </p:nvPicPr>
            <p:blipFill>
              <a:blip r:embed="rId8" cstate="print"/>
              <a:stretch>
                <a:fillRect/>
              </a:stretch>
            </p:blipFill>
            <p:spPr>
              <a:xfrm>
                <a:off x="3617955" y="2374646"/>
                <a:ext cx="247565" cy="341460"/>
              </a:xfrm>
              <a:prstGeom prst="rect">
                <a:avLst/>
              </a:prstGeom>
            </p:spPr>
          </p:pic>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par>
                                <p:cTn id="8" presetID="10" presetClass="entr" presetSubtype="0" fill="hold" nodeType="withEffect">
                                  <p:stCondLst>
                                    <p:cond delay="0"/>
                                  </p:stCondLst>
                                  <p:childTnLst>
                                    <p:set>
                                      <p:cBhvr>
                                        <p:cTn id="9" dur="1" fill="hold">
                                          <p:stCondLst>
                                            <p:cond delay="0"/>
                                          </p:stCondLst>
                                        </p:cTn>
                                        <p:tgtEl>
                                          <p:spTgt spid="8195"/>
                                        </p:tgtEl>
                                        <p:attrNameLst>
                                          <p:attrName>style.visibility</p:attrName>
                                        </p:attrNameLst>
                                      </p:cBhvr>
                                      <p:to>
                                        <p:strVal val="visible"/>
                                      </p:to>
                                    </p:set>
                                    <p:animEffect transition="in" filter="fade">
                                      <p:cBhvr>
                                        <p:cTn id="10" dur="500"/>
                                        <p:tgtEl>
                                          <p:spTgt spid="8195"/>
                                        </p:tgtEl>
                                      </p:cBhvr>
                                    </p:animEffect>
                                  </p:childTnLst>
                                </p:cTn>
                              </p:par>
                              <p:par>
                                <p:cTn id="11" presetID="10" presetClass="entr" presetSubtype="0" fill="hold" nodeType="withEffect">
                                  <p:stCondLst>
                                    <p:cond delay="0"/>
                                  </p:stCondLst>
                                  <p:childTnLst>
                                    <p:set>
                                      <p:cBhvr>
                                        <p:cTn id="12" dur="1" fill="hold">
                                          <p:stCondLst>
                                            <p:cond delay="0"/>
                                          </p:stCondLst>
                                        </p:cTn>
                                        <p:tgtEl>
                                          <p:spTgt spid="8194"/>
                                        </p:tgtEl>
                                        <p:attrNameLst>
                                          <p:attrName>style.visibility</p:attrName>
                                        </p:attrNameLst>
                                      </p:cBhvr>
                                      <p:to>
                                        <p:strVal val="visible"/>
                                      </p:to>
                                    </p:set>
                                    <p:animEffect transition="in" filter="fade">
                                      <p:cBhvr>
                                        <p:cTn id="13" dur="500"/>
                                        <p:tgtEl>
                                          <p:spTgt spid="819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274638"/>
            <a:ext cx="9144000" cy="706090"/>
          </a:xfrm>
        </p:spPr>
        <p:txBody>
          <a:bodyPr>
            <a:noAutofit/>
          </a:bodyPr>
          <a:lstStyle/>
          <a:p>
            <a:r>
              <a:rPr lang="el-GR" sz="1800" dirty="0" smtClean="0"/>
              <a:t>Αθροιστικός βαθμός </a:t>
            </a:r>
            <a:r>
              <a:rPr lang="el-GR" sz="1800" b="1" dirty="0" smtClean="0"/>
              <a:t>5</a:t>
            </a:r>
            <a:r>
              <a:rPr lang="el-GR" sz="1800" dirty="0" smtClean="0"/>
              <a:t>+</a:t>
            </a:r>
            <a:r>
              <a:rPr lang="el-GR" sz="1800" dirty="0" smtClean="0">
                <a:effectLst>
                  <a:outerShdw blurRad="38100" dist="38100" dir="2700000" algn="tl">
                    <a:srgbClr val="000000">
                      <a:alpha val="43137"/>
                    </a:srgbClr>
                  </a:outerShdw>
                </a:effectLst>
              </a:rPr>
              <a:t>3</a:t>
            </a:r>
            <a:r>
              <a:rPr lang="el-GR" sz="1800" dirty="0" smtClean="0"/>
              <a:t> =</a:t>
            </a:r>
            <a:r>
              <a:rPr lang="el-GR" sz="1800" b="1" dirty="0" smtClean="0"/>
              <a:t>8</a:t>
            </a:r>
            <a:r>
              <a:rPr lang="el-GR" sz="1800" dirty="0" smtClean="0"/>
              <a:t> κατά </a:t>
            </a:r>
            <a:r>
              <a:rPr lang="en-US" sz="1800" dirty="0" smtClean="0"/>
              <a:t>Gleason</a:t>
            </a:r>
            <a:r>
              <a:rPr lang="el-GR" sz="1800" dirty="0" smtClean="0"/>
              <a:t>, ομάδα βαθμού κακοήθειας  </a:t>
            </a:r>
            <a:r>
              <a:rPr lang="en-US" sz="1800" b="1" dirty="0" smtClean="0"/>
              <a:t>IV</a:t>
            </a:r>
            <a:r>
              <a:rPr lang="en-US" sz="1800" dirty="0" smtClean="0"/>
              <a:t>, </a:t>
            </a:r>
            <a:r>
              <a:rPr lang="el-GR" sz="1800" dirty="0" smtClean="0"/>
              <a:t/>
            </a:r>
            <a:br>
              <a:rPr lang="el-GR" sz="1800" dirty="0" smtClean="0"/>
            </a:br>
            <a:r>
              <a:rPr lang="el-GR" sz="1800" dirty="0" smtClean="0"/>
              <a:t>σε υλικό βιοψίας διά βελόνης </a:t>
            </a:r>
            <a:r>
              <a:rPr lang="en-US" sz="1800" dirty="0" smtClean="0"/>
              <a:t>(X100)</a:t>
            </a:r>
            <a:r>
              <a:rPr lang="el-GR" sz="1800" dirty="0" smtClean="0"/>
              <a:t>. Η ανίχνευση προτύπου 5 στη βιοψία, συγκριτικά με τον αθροιστικό βαθμό 4+4 της ίδιας ομάδας βαθμού κακοήθειας (Ι</a:t>
            </a:r>
            <a:r>
              <a:rPr lang="en-US" sz="1800" dirty="0" smtClean="0"/>
              <a:t>V)</a:t>
            </a:r>
            <a:r>
              <a:rPr lang="el-GR" sz="1800" dirty="0" smtClean="0"/>
              <a:t> συνδέεται περισσότερο με μεταστατική διασπορά και θάνατο· ακόμη και ελάχιστο σε έκταση, το πρότυπο 5 χειροτερεύει</a:t>
            </a:r>
            <a:br>
              <a:rPr lang="el-GR" sz="1800" dirty="0" smtClean="0"/>
            </a:br>
            <a:r>
              <a:rPr lang="el-GR" sz="1800" dirty="0" smtClean="0"/>
              <a:t> την εξέλιξη του ασθενούς, μετά την </a:t>
            </a:r>
            <a:r>
              <a:rPr lang="el-GR" sz="1800" dirty="0" err="1" smtClean="0"/>
              <a:t>προστατεκτομή</a:t>
            </a:r>
            <a:r>
              <a:rPr lang="el-GR" sz="1800" dirty="0"/>
              <a:t>.</a:t>
            </a:r>
            <a:r>
              <a:rPr lang="el-GR" sz="1800" dirty="0" smtClean="0"/>
              <a:t>  </a:t>
            </a:r>
            <a:endParaRPr lang="el-GR" sz="1800" dirty="0"/>
          </a:p>
        </p:txBody>
      </p:sp>
      <p:pic>
        <p:nvPicPr>
          <p:cNvPr id="72706" name="Picture 2" descr="Gleason score 5 þ 3 ¼ 8 (Grade Group 4) on needle biopsy... | Download  Scientific Diagram"/>
          <p:cNvPicPr>
            <a:picLocks noChangeAspect="1" noChangeArrowheads="1"/>
          </p:cNvPicPr>
          <p:nvPr/>
        </p:nvPicPr>
        <p:blipFill>
          <a:blip r:embed="rId2" cstate="print"/>
          <a:srcRect/>
          <a:stretch>
            <a:fillRect/>
          </a:stretch>
        </p:blipFill>
        <p:spPr bwMode="auto">
          <a:xfrm>
            <a:off x="1160587" y="1318078"/>
            <a:ext cx="6871320" cy="5389457"/>
          </a:xfrm>
          <a:prstGeom prst="rect">
            <a:avLst/>
          </a:prstGeom>
          <a:noFill/>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96752"/>
          </a:xfrm>
        </p:spPr>
        <p:txBody>
          <a:bodyPr>
            <a:normAutofit fontScale="90000"/>
          </a:bodyPr>
          <a:lstStyle/>
          <a:p>
            <a:r>
              <a:rPr lang="el-GR" dirty="0" smtClean="0"/>
              <a:t>Αθροιστικός βαθμός κακοήθειας 3+5=8,</a:t>
            </a:r>
            <a:r>
              <a:rPr lang="el-GR" dirty="0"/>
              <a:t/>
            </a:r>
            <a:br>
              <a:rPr lang="el-GR" dirty="0"/>
            </a:br>
            <a:r>
              <a:rPr lang="el-GR" dirty="0"/>
              <a:t>ομάδα βαθμού κακοήθειας </a:t>
            </a:r>
            <a:r>
              <a:rPr lang="en-US" b="1" dirty="0"/>
              <a:t>IV</a:t>
            </a:r>
            <a:endParaRPr lang="el-GR" dirty="0"/>
          </a:p>
        </p:txBody>
      </p:sp>
      <p:pic>
        <p:nvPicPr>
          <p:cNvPr id="66562" name="Picture 2" descr="E:\figures\640x480\1000\1080.jpg"/>
          <p:cNvPicPr>
            <a:picLocks noChangeAspect="1" noChangeArrowheads="1"/>
          </p:cNvPicPr>
          <p:nvPr/>
        </p:nvPicPr>
        <p:blipFill>
          <a:blip r:embed="rId2" cstate="print"/>
          <a:srcRect/>
          <a:stretch>
            <a:fillRect/>
          </a:stretch>
        </p:blipFill>
        <p:spPr bwMode="auto">
          <a:xfrm rot="5400000">
            <a:off x="-276539" y="2012842"/>
            <a:ext cx="5376597" cy="4032448"/>
          </a:xfrm>
          <a:prstGeom prst="rect">
            <a:avLst/>
          </a:prstGeom>
          <a:noFill/>
        </p:spPr>
      </p:pic>
      <p:pic>
        <p:nvPicPr>
          <p:cNvPr id="66563" name="Picture 3" descr="E:\figures\640x480\1000\1081.jpg"/>
          <p:cNvPicPr>
            <a:picLocks noChangeAspect="1" noChangeArrowheads="1"/>
          </p:cNvPicPr>
          <p:nvPr/>
        </p:nvPicPr>
        <p:blipFill>
          <a:blip r:embed="rId3" cstate="print"/>
          <a:srcRect/>
          <a:stretch>
            <a:fillRect/>
          </a:stretch>
        </p:blipFill>
        <p:spPr bwMode="auto">
          <a:xfrm rot="5400000">
            <a:off x="4115949" y="2012843"/>
            <a:ext cx="5376598" cy="40324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144000" cy="2571768"/>
          </a:xfrm>
        </p:spPr>
        <p:txBody>
          <a:bodyPr>
            <a:normAutofit fontScale="90000"/>
          </a:bodyPr>
          <a:lstStyle/>
          <a:p>
            <a:pPr algn="ctr"/>
            <a:r>
              <a:rPr lang="el-GR" sz="2200" dirty="0" smtClean="0">
                <a:effectLst>
                  <a:outerShdw blurRad="38100" dist="38100" dir="2700000" algn="tl">
                    <a:srgbClr val="000000">
                      <a:alpha val="43137"/>
                    </a:srgbClr>
                  </a:outerShdw>
                </a:effectLst>
              </a:rPr>
              <a:t>Αποφυγή ιστολογικής διαβάθμισης κακοήθειας (κατά σειρά) επί</a:t>
            </a:r>
            <a:r>
              <a:rPr lang="en-US" sz="2200" dirty="0" smtClean="0">
                <a:effectLst>
                  <a:outerShdw blurRad="38100" dist="38100" dir="2700000" algn="tl">
                    <a:srgbClr val="000000">
                      <a:alpha val="43137"/>
                    </a:srgbClr>
                  </a:outerShdw>
                </a:effectLst>
              </a:rPr>
              <a:t>:</a:t>
            </a:r>
            <a:r>
              <a:rPr lang="el-GR" sz="2200" dirty="0" smtClean="0">
                <a:effectLst>
                  <a:outerShdw blurRad="38100" dist="38100" dir="2700000" algn="tl">
                    <a:srgbClr val="000000">
                      <a:alpha val="43137"/>
                    </a:srgbClr>
                  </a:outerShdw>
                </a:effectLst>
              </a:rPr>
              <a:t> </a:t>
            </a:r>
            <a:r>
              <a:rPr lang="el-GR" sz="1800" dirty="0" smtClean="0">
                <a:effectLst>
                  <a:outerShdw blurRad="38100" dist="38100" dir="2700000" algn="tl">
                    <a:srgbClr val="000000">
                      <a:alpha val="43137"/>
                    </a:srgbClr>
                  </a:outerShdw>
                </a:effectLst>
              </a:rPr>
              <a:t/>
            </a:r>
            <a:br>
              <a:rPr lang="el-GR" sz="1800" dirty="0" smtClean="0">
                <a:effectLst>
                  <a:outerShdw blurRad="38100" dist="38100" dir="2700000" algn="tl">
                    <a:srgbClr val="000000">
                      <a:alpha val="43137"/>
                    </a:srgbClr>
                  </a:outerShdw>
                </a:effectLst>
              </a:rPr>
            </a:br>
            <a:r>
              <a:rPr lang="el-GR" sz="1800" dirty="0" smtClean="0"/>
              <a:t>α) τεχνητής σύνθλιψης λόγω μηχανικών αλλοιώσεων, οπότε το πρότυπο 3  </a:t>
            </a:r>
            <a:r>
              <a:rPr lang="el-GR" sz="1800" dirty="0" err="1" smtClean="0"/>
              <a:t>υπερδιαβαθμίζεται</a:t>
            </a:r>
            <a:r>
              <a:rPr lang="el-GR" sz="1800" dirty="0" smtClean="0"/>
              <a:t> σε 4 ή 5 ,</a:t>
            </a:r>
            <a:br>
              <a:rPr lang="el-GR" sz="1800" dirty="0" smtClean="0"/>
            </a:br>
            <a:r>
              <a:rPr lang="el-GR" sz="1800" dirty="0" smtClean="0"/>
              <a:t>β) ορμονικών χειρισμών,  οπότε εμφανίζεται κυτταροπλασματική κενοτοπίωση, πυκνωτικοί πυρήνες  και μεμονωμένα καρκινικά κύτταρα, χρήζοντα ανοσοϊστοχημικής ταυτοποίησης  ως μιμούμενα φλεγμονώδη, πάλι με κίνδυνο υπερδιαβάθμισης και</a:t>
            </a:r>
            <a:br>
              <a:rPr lang="el-GR" sz="1800" dirty="0" smtClean="0"/>
            </a:br>
            <a:r>
              <a:rPr lang="el-GR" sz="1800" dirty="0" smtClean="0"/>
              <a:t>γ)  επίδρασης ακτινοθεραπείας, οπότε εξαφανίζονται οι αυλοί στους καρκινικούς </a:t>
            </a:r>
            <a:r>
              <a:rPr lang="el-GR" sz="1800" dirty="0" smtClean="0"/>
              <a:t>σχηματισμούς, </a:t>
            </a:r>
            <a:r>
              <a:rPr lang="el-GR" sz="1800" dirty="0" smtClean="0"/>
              <a:t>πάλι με κίνδυνο υπερδιαβάθμισης. </a:t>
            </a:r>
            <a:br>
              <a:rPr lang="el-GR" sz="1800" dirty="0" smtClean="0"/>
            </a:br>
            <a:r>
              <a:rPr lang="el-GR" sz="1800" dirty="0" smtClean="0"/>
              <a:t> Έτσι, στις ως άνω περιπτώσεις,  οφείλουμε να αναζητήσουμε  -αν υπάρχει- μη επιγενώς  αλλοιωμένος καρκινικός  ιστός,  ώστε  να είναι διαβαθμίσιμη η κακοήθεια του.</a:t>
            </a:r>
            <a:endParaRPr lang="el-GR" sz="1800" dirty="0"/>
          </a:p>
        </p:txBody>
      </p:sp>
      <p:pic>
        <p:nvPicPr>
          <p:cNvPr id="5" name="Picture 2" descr="p53"/>
          <p:cNvPicPr>
            <a:picLocks noGrp="1" noChangeAspect="1" noChangeArrowheads="1"/>
          </p:cNvPicPr>
          <p:nvPr>
            <p:ph idx="1"/>
          </p:nvPr>
        </p:nvPicPr>
        <p:blipFill>
          <a:blip r:embed="rId2" cstate="print"/>
          <a:srcRect r="4050"/>
          <a:stretch>
            <a:fillRect/>
          </a:stretch>
        </p:blipFill>
        <p:spPr bwMode="auto">
          <a:xfrm rot="5400000">
            <a:off x="2439448" y="2918346"/>
            <a:ext cx="3936582" cy="3100502"/>
          </a:xfrm>
          <a:prstGeom prst="rect">
            <a:avLst/>
          </a:prstGeom>
          <a:noFill/>
          <a:ln w="9525">
            <a:noFill/>
            <a:miter lim="800000"/>
            <a:headEnd/>
            <a:tailEnd/>
          </a:ln>
        </p:spPr>
      </p:pic>
      <p:pic>
        <p:nvPicPr>
          <p:cNvPr id="6" name="Picture 2" descr="p54"/>
          <p:cNvPicPr>
            <a:picLocks noChangeAspect="1" noChangeArrowheads="1"/>
          </p:cNvPicPr>
          <p:nvPr/>
        </p:nvPicPr>
        <p:blipFill>
          <a:blip r:embed="rId3" cstate="print"/>
          <a:srcRect r="4050"/>
          <a:stretch>
            <a:fillRect/>
          </a:stretch>
        </p:blipFill>
        <p:spPr bwMode="auto">
          <a:xfrm rot="5400000">
            <a:off x="5629069" y="2917917"/>
            <a:ext cx="3932542" cy="3097320"/>
          </a:xfrm>
          <a:prstGeom prst="rect">
            <a:avLst/>
          </a:prstGeom>
          <a:noFill/>
          <a:ln w="9525">
            <a:noFill/>
            <a:miter lim="800000"/>
            <a:headEnd/>
            <a:tailEnd/>
          </a:ln>
        </p:spPr>
      </p:pic>
      <p:pic>
        <p:nvPicPr>
          <p:cNvPr id="7" name="Picture 2" descr="p52"/>
          <p:cNvPicPr>
            <a:picLocks noChangeAspect="1" noChangeArrowheads="1"/>
          </p:cNvPicPr>
          <p:nvPr/>
        </p:nvPicPr>
        <p:blipFill>
          <a:blip r:embed="rId4" cstate="print"/>
          <a:srcRect/>
          <a:stretch>
            <a:fillRect/>
          </a:stretch>
        </p:blipFill>
        <p:spPr bwMode="auto">
          <a:xfrm rot="16200000">
            <a:off x="-571520" y="3071825"/>
            <a:ext cx="3929091" cy="2786052"/>
          </a:xfrm>
          <a:prstGeom prst="rect">
            <a:avLst/>
          </a:prstGeom>
          <a:noFill/>
          <a:ln w="9525">
            <a:noFill/>
            <a:miter lim="800000"/>
            <a:headEnd/>
            <a:tailEnd/>
          </a:ln>
        </p:spPr>
      </p:pic>
      <p:sp>
        <p:nvSpPr>
          <p:cNvPr id="8" name="Rectangle 7"/>
          <p:cNvSpPr/>
          <p:nvPr/>
        </p:nvSpPr>
        <p:spPr>
          <a:xfrm>
            <a:off x="1142976" y="3244334"/>
            <a:ext cx="928694" cy="461665"/>
          </a:xfrm>
          <a:prstGeom prst="rect">
            <a:avLst/>
          </a:prstGeom>
        </p:spPr>
        <p:txBody>
          <a:bodyPr wrap="square">
            <a:spAutoFit/>
          </a:bodyPr>
          <a:lstStyle/>
          <a:p>
            <a:r>
              <a:rPr lang="el-GR" sz="2400" b="1" dirty="0" smtClean="0">
                <a:solidFill>
                  <a:srgbClr val="0070C0"/>
                </a:solidFill>
              </a:rPr>
              <a:t>α</a:t>
            </a:r>
            <a:endParaRPr lang="el-GR" sz="2400" b="1" dirty="0">
              <a:solidFill>
                <a:srgbClr val="0070C0"/>
              </a:solidFill>
            </a:endParaRPr>
          </a:p>
        </p:txBody>
      </p:sp>
      <p:sp>
        <p:nvSpPr>
          <p:cNvPr id="9" name="Rectangle 8"/>
          <p:cNvSpPr/>
          <p:nvPr/>
        </p:nvSpPr>
        <p:spPr>
          <a:xfrm>
            <a:off x="4411539" y="3244334"/>
            <a:ext cx="311304" cy="369332"/>
          </a:xfrm>
          <a:prstGeom prst="rect">
            <a:avLst/>
          </a:prstGeom>
        </p:spPr>
        <p:txBody>
          <a:bodyPr wrap="none">
            <a:spAutoFit/>
          </a:bodyPr>
          <a:lstStyle/>
          <a:p>
            <a:r>
              <a:rPr lang="el-GR" b="1" dirty="0" smtClean="0">
                <a:solidFill>
                  <a:srgbClr val="0070C0"/>
                </a:solidFill>
              </a:rPr>
              <a:t>β</a:t>
            </a:r>
            <a:endParaRPr lang="el-GR" b="1" dirty="0">
              <a:solidFill>
                <a:srgbClr val="0070C0"/>
              </a:solidFill>
            </a:endParaRPr>
          </a:p>
        </p:txBody>
      </p:sp>
      <p:sp>
        <p:nvSpPr>
          <p:cNvPr id="10" name="Rectangle 9"/>
          <p:cNvSpPr/>
          <p:nvPr/>
        </p:nvSpPr>
        <p:spPr>
          <a:xfrm>
            <a:off x="6858016" y="3396734"/>
            <a:ext cx="857255" cy="369332"/>
          </a:xfrm>
          <a:prstGeom prst="rect">
            <a:avLst/>
          </a:prstGeom>
        </p:spPr>
        <p:txBody>
          <a:bodyPr wrap="square">
            <a:spAutoFit/>
          </a:bodyPr>
          <a:lstStyle/>
          <a:p>
            <a:r>
              <a:rPr lang="el-GR" b="1" dirty="0" smtClean="0">
                <a:solidFill>
                  <a:srgbClr val="0070C0"/>
                </a:solidFill>
              </a:rPr>
              <a:t>γ</a:t>
            </a:r>
            <a:endParaRPr lang="el-GR" b="1" dirty="0">
              <a:solidFill>
                <a:srgbClr val="0070C0"/>
              </a:solidFill>
            </a:endParaRP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44624"/>
            <a:ext cx="8229600" cy="576064"/>
          </a:xfrm>
        </p:spPr>
        <p:txBody>
          <a:bodyPr>
            <a:normAutofit fontScale="90000"/>
          </a:bodyPr>
          <a:lstStyle/>
          <a:p>
            <a:r>
              <a:rPr lang="el-GR" dirty="0" smtClean="0"/>
              <a:t>ΒΑΣΙΚΗ ΒΙΒΛΙΟΓΡΑΦΙΑ</a:t>
            </a:r>
            <a:endParaRPr lang="el-GR" dirty="0"/>
          </a:p>
        </p:txBody>
      </p:sp>
      <p:sp>
        <p:nvSpPr>
          <p:cNvPr id="3" name="Θέση περιεχομένου 2"/>
          <p:cNvSpPr>
            <a:spLocks noGrp="1"/>
          </p:cNvSpPr>
          <p:nvPr>
            <p:ph idx="1"/>
          </p:nvPr>
        </p:nvSpPr>
        <p:spPr>
          <a:xfrm>
            <a:off x="107504" y="764704"/>
            <a:ext cx="5400600" cy="6408712"/>
          </a:xfrm>
        </p:spPr>
        <p:txBody>
          <a:bodyPr>
            <a:normAutofit fontScale="62500" lnSpcReduction="20000"/>
          </a:bodyPr>
          <a:lstStyle/>
          <a:p>
            <a:pPr algn="just"/>
            <a:r>
              <a:rPr lang="en-US" dirty="0" smtClean="0"/>
              <a:t>Van </a:t>
            </a:r>
            <a:r>
              <a:rPr lang="en-US" dirty="0" err="1" smtClean="0"/>
              <a:t>Leenders</a:t>
            </a:r>
            <a:r>
              <a:rPr lang="en-US" dirty="0" smtClean="0"/>
              <a:t> G. J. L. H. </a:t>
            </a:r>
            <a:r>
              <a:rPr lang="el-GR" dirty="0"/>
              <a:t>κ</a:t>
            </a:r>
            <a:r>
              <a:rPr lang="el-GR" dirty="0" smtClean="0"/>
              <a:t>αι συν.</a:t>
            </a:r>
            <a:r>
              <a:rPr lang="en-US" dirty="0" smtClean="0"/>
              <a:t>: The 2019 International Society of Urological Pathology (ISUP) Consensus Conference on Grading of Prostatic Carcinoma. Am J </a:t>
            </a:r>
            <a:r>
              <a:rPr lang="en-US" dirty="0" err="1" smtClean="0"/>
              <a:t>Surg</a:t>
            </a:r>
            <a:r>
              <a:rPr lang="en-US" dirty="0" smtClean="0"/>
              <a:t> </a:t>
            </a:r>
            <a:r>
              <a:rPr lang="en-US" dirty="0" err="1" smtClean="0"/>
              <a:t>Pathol</a:t>
            </a:r>
            <a:r>
              <a:rPr lang="en-US" dirty="0" smtClean="0"/>
              <a:t> 44 (8), August 2020.</a:t>
            </a:r>
            <a:endParaRPr lang="el-GR" dirty="0" smtClean="0"/>
          </a:p>
          <a:p>
            <a:pPr algn="just"/>
            <a:endParaRPr lang="en-US" dirty="0" smtClean="0"/>
          </a:p>
          <a:p>
            <a:pPr algn="just"/>
            <a:r>
              <a:rPr lang="en-US" dirty="0" smtClean="0"/>
              <a:t>Epstein J.I. </a:t>
            </a:r>
            <a:r>
              <a:rPr lang="el-GR" dirty="0" smtClean="0"/>
              <a:t>και συν.</a:t>
            </a:r>
            <a:r>
              <a:rPr lang="en-US" dirty="0" smtClean="0"/>
              <a:t>: The 2019 Genitourinary Pathology Society (GUPS)</a:t>
            </a:r>
            <a:r>
              <a:rPr lang="el-GR" dirty="0" smtClean="0"/>
              <a:t> </a:t>
            </a:r>
            <a:r>
              <a:rPr lang="en-US" dirty="0" smtClean="0"/>
              <a:t>White Paper on Contemporary Grading of Prostate Cancer. Arch </a:t>
            </a:r>
            <a:r>
              <a:rPr lang="en-US" dirty="0" err="1" smtClean="0"/>
              <a:t>Patol</a:t>
            </a:r>
            <a:r>
              <a:rPr lang="en-US" dirty="0" smtClean="0"/>
              <a:t> Lab Med  2020.</a:t>
            </a:r>
            <a:endParaRPr lang="el-GR" dirty="0" smtClean="0"/>
          </a:p>
          <a:p>
            <a:pPr algn="just"/>
            <a:endParaRPr lang="en-US" dirty="0" smtClean="0"/>
          </a:p>
          <a:p>
            <a:pPr algn="just"/>
            <a:r>
              <a:rPr lang="en-US" dirty="0" err="1" smtClean="0"/>
              <a:t>Lazaris</a:t>
            </a:r>
            <a:r>
              <a:rPr lang="en-US" dirty="0" smtClean="0"/>
              <a:t> A</a:t>
            </a:r>
            <a:r>
              <a:rPr lang="el-GR" dirty="0" smtClean="0"/>
              <a:t>.</a:t>
            </a:r>
            <a:r>
              <a:rPr lang="en-US" dirty="0" smtClean="0"/>
              <a:t>C.(editor): Prostate Gland Pathology. Chapter 3 </a:t>
            </a:r>
            <a:r>
              <a:rPr lang="en-US" i="1" dirty="0" smtClean="0"/>
              <a:t>in</a:t>
            </a:r>
            <a:r>
              <a:rPr lang="en-US" dirty="0" smtClean="0"/>
              <a:t> Clinical Genitourinary Pathology - A Case-Based Learning Approach. Springer 2018. </a:t>
            </a:r>
            <a:endParaRPr lang="el-GR" dirty="0" smtClean="0"/>
          </a:p>
          <a:p>
            <a:pPr algn="just"/>
            <a:endParaRPr lang="el-GR" dirty="0" smtClean="0"/>
          </a:p>
          <a:p>
            <a:pPr algn="just"/>
            <a:r>
              <a:rPr lang="el-GR" dirty="0" err="1" smtClean="0"/>
              <a:t>Δεστούνη</a:t>
            </a:r>
            <a:r>
              <a:rPr lang="el-GR" dirty="0" smtClean="0"/>
              <a:t> Μ. </a:t>
            </a:r>
            <a:r>
              <a:rPr lang="el-GR" dirty="0" err="1" smtClean="0"/>
              <a:t>Παπαχρήστου</a:t>
            </a:r>
            <a:r>
              <a:rPr lang="el-GR" dirty="0" smtClean="0"/>
              <a:t> Α, </a:t>
            </a:r>
            <a:r>
              <a:rPr lang="el-GR" dirty="0" err="1" smtClean="0"/>
              <a:t>Λάζαρης</a:t>
            </a:r>
            <a:r>
              <a:rPr lang="el-GR" dirty="0" smtClean="0"/>
              <a:t> Α.Χ.</a:t>
            </a:r>
            <a:r>
              <a:rPr lang="en-US" dirty="0" smtClean="0"/>
              <a:t>: </a:t>
            </a:r>
            <a:r>
              <a:rPr lang="el-GR" dirty="0" smtClean="0"/>
              <a:t>Συστάσεις </a:t>
            </a:r>
            <a:r>
              <a:rPr lang="el-GR" dirty="0"/>
              <a:t>για την αναφορά της ιστολογικής διαβάθμισης κακοήθειας του καρκινώματος του προστάτη </a:t>
            </a:r>
            <a:r>
              <a:rPr lang="el-GR" dirty="0" smtClean="0"/>
              <a:t>αδένα. </a:t>
            </a:r>
            <a:r>
              <a:rPr lang="el-GR" dirty="0" err="1"/>
              <a:t>Επικαιροποιημένα</a:t>
            </a:r>
            <a:r>
              <a:rPr lang="el-GR" dirty="0"/>
              <a:t> </a:t>
            </a:r>
            <a:r>
              <a:rPr lang="el-GR" dirty="0" smtClean="0"/>
              <a:t>Θέματα </a:t>
            </a:r>
            <a:r>
              <a:rPr lang="el-GR" dirty="0"/>
              <a:t>Παθολογικής </a:t>
            </a:r>
            <a:r>
              <a:rPr lang="el-GR" dirty="0" smtClean="0"/>
              <a:t>Ανατομικής. </a:t>
            </a:r>
            <a:r>
              <a:rPr lang="el-GR" dirty="0" err="1"/>
              <a:t>Τόμ</a:t>
            </a:r>
            <a:r>
              <a:rPr lang="el-GR" dirty="0"/>
              <a:t>. 1, Αρ. </a:t>
            </a:r>
            <a:r>
              <a:rPr lang="el-GR" dirty="0" smtClean="0"/>
              <a:t>1(2020)</a:t>
            </a:r>
            <a:r>
              <a:rPr lang="en-US" dirty="0" smtClean="0"/>
              <a:t>http</a:t>
            </a:r>
            <a:r>
              <a:rPr lang="en-US" dirty="0"/>
              <a:t>://</a:t>
            </a:r>
            <a:r>
              <a:rPr lang="en-US" dirty="0" smtClean="0"/>
              <a:t>epub.lib.uoa.gr/index.php/updinpath/issue/viewIssue/146/4</a:t>
            </a:r>
            <a:r>
              <a:rPr lang="el-GR" dirty="0" smtClean="0"/>
              <a:t> </a:t>
            </a:r>
          </a:p>
          <a:p>
            <a:pPr algn="just"/>
            <a:endParaRPr lang="el-GR" dirty="0"/>
          </a:p>
          <a:p>
            <a:pPr algn="just"/>
            <a:endParaRPr lang="el-GR" dirty="0"/>
          </a:p>
          <a:p>
            <a:pPr algn="just"/>
            <a:endParaRPr lang="el-GR" dirty="0"/>
          </a:p>
          <a:p>
            <a:pPr algn="just"/>
            <a:endParaRPr lang="el-GR" dirty="0" smtClean="0"/>
          </a:p>
          <a:p>
            <a:pPr algn="just"/>
            <a:endParaRPr lang="el-GR" dirty="0"/>
          </a:p>
        </p:txBody>
      </p:sp>
      <p:pic>
        <p:nvPicPr>
          <p:cNvPr id="1026" name="Picture 2" descr="C:\Users\Νεφέλη\Desktop\unname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152" y="1412776"/>
            <a:ext cx="2733675" cy="3667125"/>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p:cNvSpPr/>
          <p:nvPr/>
        </p:nvSpPr>
        <p:spPr>
          <a:xfrm rot="10800000" flipV="1">
            <a:off x="5940152" y="4996047"/>
            <a:ext cx="2733675" cy="954107"/>
          </a:xfrm>
          <a:prstGeom prst="rect">
            <a:avLst/>
          </a:prstGeom>
        </p:spPr>
        <p:txBody>
          <a:bodyPr wrap="square">
            <a:spAutoFit/>
          </a:bodyPr>
          <a:lstStyle/>
          <a:p>
            <a:pPr algn="ctr"/>
            <a:r>
              <a:rPr lang="en-US" sz="1400" dirty="0" smtClean="0"/>
              <a:t>H </a:t>
            </a:r>
            <a:r>
              <a:rPr lang="el-GR" sz="1400" dirty="0" smtClean="0"/>
              <a:t>Τέχνη της Ενεργού Παρακολούθησης του Καρκινοπαθούς </a:t>
            </a:r>
            <a:r>
              <a:rPr lang="el-GR" sz="1400" dirty="0"/>
              <a:t>Π</a:t>
            </a:r>
            <a:r>
              <a:rPr lang="el-GR" sz="1400" dirty="0" smtClean="0"/>
              <a:t>ροστάτη </a:t>
            </a:r>
            <a:r>
              <a:rPr lang="el-GR" sz="1400" dirty="0"/>
              <a:t>Α</a:t>
            </a:r>
            <a:r>
              <a:rPr lang="el-GR" sz="1400" dirty="0" smtClean="0"/>
              <a:t>δένα</a:t>
            </a:r>
            <a:r>
              <a:rPr lang="en-US" sz="1400" dirty="0" smtClean="0"/>
              <a:t>. </a:t>
            </a:r>
            <a:endParaRPr lang="el-GR" sz="1400" dirty="0" smtClean="0"/>
          </a:p>
          <a:p>
            <a:pPr algn="ctr"/>
            <a:r>
              <a:rPr lang="en-US" sz="1400" dirty="0" smtClean="0"/>
              <a:t>Proto Magazine</a:t>
            </a:r>
            <a:r>
              <a:rPr lang="el-GR" sz="1400" dirty="0" smtClean="0"/>
              <a:t>, 2020</a:t>
            </a:r>
            <a:r>
              <a:rPr lang="en-US" sz="1400" dirty="0" smtClean="0"/>
              <a:t>.</a:t>
            </a:r>
            <a:endParaRPr lang="el-GR" sz="1400" dirty="0"/>
          </a:p>
        </p:txBody>
      </p:sp>
    </p:spTree>
    <p:extLst>
      <p:ext uri="{BB962C8B-B14F-4D97-AF65-F5344CB8AC3E}">
        <p14:creationId xmlns:p14="http://schemas.microsoft.com/office/powerpoint/2010/main" val="32800803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Ορθογώνιο 1"/>
          <p:cNvSpPr>
            <a:spLocks noChangeArrowheads="1"/>
          </p:cNvSpPr>
          <p:nvPr/>
        </p:nvSpPr>
        <p:spPr bwMode="auto">
          <a:xfrm>
            <a:off x="0" y="0"/>
            <a:ext cx="9144000" cy="7294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l-GR" sz="2000" dirty="0"/>
              <a:t>Προτείνεται η εφαρμογή των κατωτέρω για τον υπολογισμό </a:t>
            </a:r>
            <a:r>
              <a:rPr lang="el-GR" sz="2000" dirty="0" smtClean="0"/>
              <a:t>του</a:t>
            </a:r>
          </a:p>
          <a:p>
            <a:pPr algn="ctr">
              <a:defRPr/>
            </a:pPr>
            <a:r>
              <a:rPr lang="el-GR" sz="2000" dirty="0" smtClean="0"/>
              <a:t> </a:t>
            </a:r>
            <a:r>
              <a:rPr lang="el-GR" sz="2000" b="1" u="sng" spc="300" dirty="0" smtClean="0">
                <a:effectLst>
                  <a:outerShdw blurRad="38100" dist="38100" dir="2700000" algn="tl">
                    <a:srgbClr val="000000">
                      <a:alpha val="43137"/>
                    </a:srgbClr>
                  </a:outerShdw>
                </a:effectLst>
              </a:rPr>
              <a:t>αθροιστικού</a:t>
            </a:r>
            <a:r>
              <a:rPr lang="el-GR" sz="2000" b="1" u="sng" dirty="0" smtClean="0">
                <a:effectLst>
                  <a:outerShdw blurRad="38100" dist="38100" dir="2700000" algn="tl">
                    <a:srgbClr val="000000">
                      <a:alpha val="43137"/>
                    </a:srgbClr>
                  </a:outerShdw>
                </a:effectLst>
              </a:rPr>
              <a:t>  βαθμού</a:t>
            </a:r>
            <a:r>
              <a:rPr lang="el-GR" sz="2000" b="1" dirty="0" smtClean="0">
                <a:effectLst>
                  <a:outerShdw blurRad="38100" dist="38100" dir="2700000" algn="tl">
                    <a:srgbClr val="000000">
                      <a:alpha val="43137"/>
                    </a:srgbClr>
                  </a:outerShdw>
                </a:effectLst>
              </a:rPr>
              <a:t>  </a:t>
            </a:r>
            <a:r>
              <a:rPr lang="el-GR" sz="2000" dirty="0" smtClean="0"/>
              <a:t>κακοηθείας κατά </a:t>
            </a:r>
            <a:r>
              <a:rPr lang="en-US" sz="2000" dirty="0" smtClean="0"/>
              <a:t>Gleason</a:t>
            </a:r>
            <a:r>
              <a:rPr lang="el-GR" sz="2000" dirty="0" smtClean="0"/>
              <a:t>:</a:t>
            </a:r>
          </a:p>
          <a:p>
            <a:pPr algn="ctr">
              <a:defRPr/>
            </a:pPr>
            <a:endParaRPr lang="el-GR" sz="2000" dirty="0"/>
          </a:p>
          <a:p>
            <a:pPr algn="just">
              <a:defRPr/>
            </a:pPr>
            <a:r>
              <a:rPr lang="el-GR" sz="2000" dirty="0" smtClean="0">
                <a:effectLst>
                  <a:outerShdw blurRad="38100" dist="38100" dir="2700000" algn="tl">
                    <a:srgbClr val="000000">
                      <a:alpha val="43137"/>
                    </a:srgbClr>
                  </a:outerShdw>
                </a:effectLst>
              </a:rPr>
              <a:t>- Χαμηλόβαθμης </a:t>
            </a:r>
            <a:r>
              <a:rPr lang="el-GR" sz="2000" dirty="0">
                <a:effectLst>
                  <a:outerShdw blurRad="38100" dist="38100" dir="2700000" algn="tl">
                    <a:srgbClr val="000000">
                      <a:alpha val="43137"/>
                    </a:srgbClr>
                  </a:outerShdw>
                </a:effectLst>
              </a:rPr>
              <a:t>κακοήθειας </a:t>
            </a:r>
            <a:r>
              <a:rPr lang="el-GR" sz="2000" dirty="0"/>
              <a:t>πρότυπα (δηλαδή </a:t>
            </a:r>
            <a:r>
              <a:rPr lang="el-GR" sz="2000" dirty="0" smtClean="0"/>
              <a:t>τα σχεδόν ανύπαρκτα πλέον, ιστορικά πρότυπα </a:t>
            </a:r>
            <a:r>
              <a:rPr lang="el-GR" sz="2000" dirty="0"/>
              <a:t>1, 2 αλλά και </a:t>
            </a:r>
            <a:r>
              <a:rPr lang="el-GR" sz="2000" dirty="0" smtClean="0"/>
              <a:t>το πρότυπο 3 κατά </a:t>
            </a:r>
            <a:r>
              <a:rPr lang="el-GR" sz="2000" dirty="0" err="1" smtClean="0"/>
              <a:t>Gleason</a:t>
            </a:r>
            <a:r>
              <a:rPr lang="el-GR" sz="2000" dirty="0"/>
              <a:t>), </a:t>
            </a:r>
            <a:r>
              <a:rPr lang="el-GR" sz="2000" spc="300" dirty="0">
                <a:effectLst>
                  <a:outerShdw blurRad="38100" dist="38100" dir="2700000" algn="tl">
                    <a:srgbClr val="000000">
                      <a:alpha val="43137"/>
                    </a:srgbClr>
                  </a:outerShdw>
                </a:effectLst>
              </a:rPr>
              <a:t>ελάσσονα ή τριτεύοντα</a:t>
            </a:r>
            <a:r>
              <a:rPr lang="el-GR" sz="2000" dirty="0"/>
              <a:t>, </a:t>
            </a:r>
            <a:r>
              <a:rPr lang="el-GR" sz="2400" b="1" u="sng" dirty="0"/>
              <a:t>δεν</a:t>
            </a:r>
            <a:r>
              <a:rPr lang="el-GR" sz="2000" dirty="0"/>
              <a:t> περιλαμβάνονται στον </a:t>
            </a:r>
            <a:r>
              <a:rPr lang="el-GR" sz="2000" dirty="0" smtClean="0"/>
              <a:t>αθροιστικό βαθμό</a:t>
            </a:r>
            <a:r>
              <a:rPr lang="el-GR" sz="2000" dirty="0"/>
              <a:t>, σε </a:t>
            </a:r>
            <a:r>
              <a:rPr lang="el-GR" sz="2000" dirty="0" smtClean="0"/>
              <a:t> </a:t>
            </a:r>
            <a:r>
              <a:rPr lang="el-GR" sz="2000" b="1" spc="600" dirty="0" smtClean="0"/>
              <a:t>κανένα</a:t>
            </a:r>
            <a:r>
              <a:rPr lang="el-GR" sz="2000" dirty="0" smtClean="0"/>
              <a:t> </a:t>
            </a:r>
            <a:r>
              <a:rPr lang="el-GR" sz="2000" dirty="0"/>
              <a:t>είδος προστατικού ιστού</a:t>
            </a:r>
            <a:r>
              <a:rPr lang="el-GR" sz="2000" dirty="0" smtClean="0"/>
              <a:t>.</a:t>
            </a:r>
            <a:endParaRPr lang="el-GR" sz="2000" dirty="0"/>
          </a:p>
          <a:p>
            <a:pPr marL="342900" indent="-342900" algn="just">
              <a:buFontTx/>
              <a:buChar char="-"/>
              <a:defRPr/>
            </a:pPr>
            <a:r>
              <a:rPr lang="el-GR" sz="2000" b="1" dirty="0" smtClean="0"/>
              <a:t>Ελάσσονα </a:t>
            </a:r>
            <a:r>
              <a:rPr lang="el-GR" sz="2000" b="1" dirty="0"/>
              <a:t>ή τριτεύοντα </a:t>
            </a:r>
            <a:r>
              <a:rPr lang="el-GR" sz="2000" dirty="0"/>
              <a:t>πρότυπα </a:t>
            </a:r>
            <a:r>
              <a:rPr lang="el-GR" sz="2000" spc="300" dirty="0">
                <a:effectLst>
                  <a:outerShdw blurRad="38100" dist="38100" dir="2700000" algn="tl">
                    <a:srgbClr val="000000">
                      <a:alpha val="43137"/>
                    </a:srgbClr>
                  </a:outerShdw>
                </a:effectLst>
              </a:rPr>
              <a:t>υψηλόβαθμης</a:t>
            </a:r>
            <a:r>
              <a:rPr lang="el-GR" sz="2000" dirty="0">
                <a:effectLst>
                  <a:outerShdw blurRad="38100" dist="38100" dir="2700000" algn="tl">
                    <a:srgbClr val="000000">
                      <a:alpha val="43137"/>
                    </a:srgbClr>
                  </a:outerShdw>
                </a:effectLst>
              </a:rPr>
              <a:t> κακοήθειας </a:t>
            </a:r>
            <a:r>
              <a:rPr lang="el-GR" sz="2000" dirty="0"/>
              <a:t>(πρότυπα 4 και </a:t>
            </a:r>
            <a:r>
              <a:rPr lang="el-GR" sz="2000" dirty="0" smtClean="0"/>
              <a:t>5 κατά </a:t>
            </a:r>
            <a:r>
              <a:rPr lang="el-GR" sz="2000" dirty="0" err="1"/>
              <a:t>Gleason</a:t>
            </a:r>
            <a:r>
              <a:rPr lang="el-GR" sz="2000" dirty="0"/>
              <a:t>) </a:t>
            </a:r>
            <a:r>
              <a:rPr lang="el-GR" sz="2000" b="1" dirty="0"/>
              <a:t>υπολογίζονται</a:t>
            </a:r>
            <a:r>
              <a:rPr lang="el-GR" sz="2000" dirty="0"/>
              <a:t> (στη θέση του δεύτερου προσθετέου) </a:t>
            </a:r>
            <a:r>
              <a:rPr lang="el-GR" sz="2000" dirty="0" smtClean="0"/>
              <a:t>στον αθροιστικό </a:t>
            </a:r>
            <a:r>
              <a:rPr lang="el-GR" sz="2000" dirty="0"/>
              <a:t>βαθμό, </a:t>
            </a:r>
            <a:r>
              <a:rPr lang="el-GR" sz="2000" b="1" spc="300" dirty="0"/>
              <a:t>στα δείγματα βιοψιών </a:t>
            </a:r>
            <a:r>
              <a:rPr lang="el-GR" sz="2000" b="1" spc="300" dirty="0" smtClean="0"/>
              <a:t>διά </a:t>
            </a:r>
            <a:r>
              <a:rPr lang="el-GR" sz="2000" b="1" spc="300" dirty="0"/>
              <a:t>βελόνης, </a:t>
            </a:r>
            <a:r>
              <a:rPr lang="el-GR" sz="2000" b="1" spc="300" dirty="0" err="1"/>
              <a:t>διουρηθρικών</a:t>
            </a:r>
            <a:r>
              <a:rPr lang="el-GR" sz="2000" b="1" spc="300" dirty="0"/>
              <a:t> </a:t>
            </a:r>
            <a:r>
              <a:rPr lang="el-GR" sz="2000" b="1" spc="300" dirty="0" err="1" smtClean="0"/>
              <a:t>ξεσμάτων</a:t>
            </a:r>
            <a:r>
              <a:rPr lang="el-GR" sz="2000" b="1" spc="300" dirty="0" smtClean="0"/>
              <a:t> και </a:t>
            </a:r>
            <a:r>
              <a:rPr lang="el-GR" sz="2000" b="1" spc="300" dirty="0"/>
              <a:t>απλής </a:t>
            </a:r>
            <a:r>
              <a:rPr lang="el-GR" sz="2000" b="1" spc="300" dirty="0" err="1"/>
              <a:t>προστατεκτομής</a:t>
            </a:r>
            <a:r>
              <a:rPr lang="el-GR" sz="2000" b="1" spc="300" dirty="0"/>
              <a:t>-</a:t>
            </a:r>
            <a:r>
              <a:rPr lang="el-GR" sz="2000" b="1" spc="300" dirty="0" err="1"/>
              <a:t>εκπυρήνισης</a:t>
            </a:r>
            <a:r>
              <a:rPr lang="el-GR" sz="2000" spc="300" dirty="0"/>
              <a:t>. </a:t>
            </a:r>
            <a:endParaRPr lang="el-GR" sz="2000" spc="300" dirty="0" smtClean="0"/>
          </a:p>
          <a:p>
            <a:pPr algn="just">
              <a:defRPr/>
            </a:pPr>
            <a:r>
              <a:rPr lang="el-GR" sz="2000" b="1" dirty="0" smtClean="0"/>
              <a:t>Αθροιστικός </a:t>
            </a:r>
            <a:r>
              <a:rPr lang="el-GR" sz="2000" b="1" dirty="0"/>
              <a:t>βαθμός κακοήθειας κατά </a:t>
            </a:r>
            <a:r>
              <a:rPr lang="en-US" sz="2000" b="1" dirty="0"/>
              <a:t>Gleason</a:t>
            </a:r>
            <a:r>
              <a:rPr lang="el-GR" sz="2000" b="1" dirty="0"/>
              <a:t> </a:t>
            </a:r>
            <a:r>
              <a:rPr lang="el-GR" sz="2000" dirty="0"/>
              <a:t>=</a:t>
            </a:r>
            <a:r>
              <a:rPr lang="en-US" sz="2000" dirty="0"/>
              <a:t> </a:t>
            </a:r>
            <a:r>
              <a:rPr lang="el-GR" sz="2000" dirty="0"/>
              <a:t>διπλασιασμός του μοναδικού </a:t>
            </a:r>
            <a:r>
              <a:rPr lang="el-GR" sz="2000" dirty="0" err="1"/>
              <a:t>ανευρισκόμενου</a:t>
            </a:r>
            <a:r>
              <a:rPr lang="el-GR" sz="2000" dirty="0"/>
              <a:t> προτύπου ή άθροισμα</a:t>
            </a:r>
            <a:r>
              <a:rPr lang="el-GR" sz="2000" dirty="0">
                <a:effectLst>
                  <a:outerShdw blurRad="38100" dist="38100" dir="2700000" algn="tl">
                    <a:srgbClr val="000000">
                      <a:alpha val="43137"/>
                    </a:srgbClr>
                  </a:outerShdw>
                </a:effectLst>
              </a:rPr>
              <a:t> </a:t>
            </a:r>
            <a:r>
              <a:rPr lang="el-GR" sz="2000" u="sng" dirty="0">
                <a:effectLst>
                  <a:outerShdw blurRad="38100" dist="38100" dir="2700000" algn="tl">
                    <a:srgbClr val="000000">
                      <a:alpha val="43137"/>
                    </a:srgbClr>
                  </a:outerShdw>
                </a:effectLst>
              </a:rPr>
              <a:t>κατά σειρά</a:t>
            </a:r>
            <a:r>
              <a:rPr lang="el-GR" sz="2000" dirty="0"/>
              <a:t> πρώτα του εκτενέστερου (πρωτεύοντος) και κατόπιν του δευτερεύοντος </a:t>
            </a:r>
            <a:r>
              <a:rPr lang="el-GR" sz="2000" dirty="0" smtClean="0"/>
              <a:t>ή, </a:t>
            </a:r>
            <a:r>
              <a:rPr lang="el-GR" sz="2000" dirty="0" smtClean="0">
                <a:effectLst>
                  <a:outerShdw blurRad="38100" dist="38100" dir="2700000" algn="tl">
                    <a:srgbClr val="000000">
                      <a:alpha val="43137"/>
                    </a:srgbClr>
                  </a:outerShdw>
                </a:effectLst>
              </a:rPr>
              <a:t>στα παραπάνω είδη δειγμάτων</a:t>
            </a:r>
            <a:r>
              <a:rPr lang="el-GR" sz="2000" dirty="0" smtClean="0"/>
              <a:t>, </a:t>
            </a:r>
            <a:r>
              <a:rPr lang="el-GR" sz="2000" dirty="0"/>
              <a:t>του χειρότερου από τα πέραν του ενός, υπόλοιπα </a:t>
            </a:r>
            <a:r>
              <a:rPr lang="el-GR" sz="2000" dirty="0" err="1"/>
              <a:t>ανευρισκόμενα</a:t>
            </a:r>
            <a:r>
              <a:rPr lang="el-GR" sz="2000" dirty="0"/>
              <a:t> </a:t>
            </a:r>
            <a:r>
              <a:rPr lang="el-GR" sz="2000" dirty="0" smtClean="0"/>
              <a:t>πρότυπα. Στα  </a:t>
            </a:r>
            <a:r>
              <a:rPr lang="el-GR" sz="2000" dirty="0" smtClean="0">
                <a:effectLst>
                  <a:outerShdw blurRad="38100" dist="38100" dir="2700000" algn="tl">
                    <a:srgbClr val="000000">
                      <a:alpha val="43137"/>
                    </a:srgbClr>
                  </a:outerShdw>
                </a:effectLst>
              </a:rPr>
              <a:t>παραπάνω είδη δειγμάτων</a:t>
            </a:r>
            <a:r>
              <a:rPr lang="el-GR" sz="2000" dirty="0" smtClean="0"/>
              <a:t>, </a:t>
            </a:r>
            <a:r>
              <a:rPr lang="el-GR" sz="2000" dirty="0"/>
              <a:t>ο </a:t>
            </a:r>
            <a:r>
              <a:rPr lang="el-GR" sz="2000" dirty="0" smtClean="0"/>
              <a:t>αθροιστικός βαθμός </a:t>
            </a:r>
            <a:r>
              <a:rPr lang="el-GR" sz="2000" dirty="0"/>
              <a:t>κακοήθειας, επί περισσοτέρων των δύο προτύπων, </a:t>
            </a:r>
            <a:r>
              <a:rPr lang="el-GR" sz="2000" dirty="0" smtClean="0"/>
              <a:t>περιλαμβάνει </a:t>
            </a:r>
            <a:r>
              <a:rPr lang="el-GR" sz="2000" b="1" dirty="0" smtClean="0"/>
              <a:t>πρώτα </a:t>
            </a:r>
            <a:r>
              <a:rPr lang="el-GR" sz="2000" b="1" dirty="0"/>
              <a:t>το εκτενέστερο </a:t>
            </a:r>
            <a:r>
              <a:rPr lang="el-GR" sz="2000" dirty="0"/>
              <a:t>πρότυπο, ως πρώτο προσθετέο, και </a:t>
            </a:r>
            <a:r>
              <a:rPr lang="el-GR" sz="2000" b="1" dirty="0"/>
              <a:t>ύστερα </a:t>
            </a:r>
            <a:r>
              <a:rPr lang="el-GR" sz="2000" b="1" dirty="0" smtClean="0"/>
              <a:t>το χειρότερο</a:t>
            </a:r>
            <a:r>
              <a:rPr lang="el-GR" sz="2000" dirty="0"/>
              <a:t>, ως δεύτερο προσθετέο, ασχέτως της εκτάσεως του τελευταίου</a:t>
            </a:r>
            <a:r>
              <a:rPr lang="el-GR" sz="2000" dirty="0" smtClean="0"/>
              <a:t>.</a:t>
            </a:r>
            <a:r>
              <a:rPr lang="el-GR" sz="2000" dirty="0"/>
              <a:t> Σε κάθε περίπτωση</a:t>
            </a:r>
            <a:r>
              <a:rPr lang="en-US" sz="2000" dirty="0"/>
              <a:t>,</a:t>
            </a:r>
            <a:r>
              <a:rPr lang="el-GR" sz="2000" dirty="0"/>
              <a:t> </a:t>
            </a:r>
            <a:r>
              <a:rPr lang="el-GR" sz="2000" dirty="0">
                <a:effectLst>
                  <a:outerShdw blurRad="38100" dist="38100" dir="2700000" algn="tl">
                    <a:srgbClr val="000000">
                      <a:alpha val="43137"/>
                    </a:srgbClr>
                  </a:outerShdw>
                </a:effectLst>
              </a:rPr>
              <a:t>στα παραπάνω είδη </a:t>
            </a:r>
            <a:r>
              <a:rPr lang="el-GR" sz="2000" dirty="0" smtClean="0">
                <a:effectLst>
                  <a:outerShdw blurRad="38100" dist="38100" dir="2700000" algn="tl">
                    <a:srgbClr val="000000">
                      <a:alpha val="43137"/>
                    </a:srgbClr>
                  </a:outerShdw>
                </a:effectLst>
              </a:rPr>
              <a:t>δειγμάτων, </a:t>
            </a:r>
            <a:r>
              <a:rPr lang="el-GR" sz="2000" dirty="0" smtClean="0"/>
              <a:t>το </a:t>
            </a:r>
            <a:r>
              <a:rPr lang="el-GR" sz="2000" dirty="0"/>
              <a:t>παρατηρούμενο </a:t>
            </a:r>
            <a:r>
              <a:rPr lang="el-GR" sz="2000" dirty="0">
                <a:effectLst>
                  <a:outerShdw blurRad="38100" dist="38100" dir="2700000" algn="tl">
                    <a:srgbClr val="000000">
                      <a:alpha val="43137"/>
                    </a:srgbClr>
                  </a:outerShdw>
                </a:effectLst>
              </a:rPr>
              <a:t>υψηλότερης κακοήθειας πρότυπο</a:t>
            </a:r>
            <a:r>
              <a:rPr lang="el-GR" sz="2000" dirty="0"/>
              <a:t> πρέπει να </a:t>
            </a:r>
            <a:r>
              <a:rPr lang="el-GR" sz="2000" dirty="0" smtClean="0"/>
              <a:t>αναφέρεται πάντοτε στον αθροιστικό βαθμό, </a:t>
            </a:r>
            <a:r>
              <a:rPr lang="el-GR" sz="2000" dirty="0">
                <a:effectLst>
                  <a:outerShdw blurRad="38100" dist="38100" dir="2700000" algn="tl">
                    <a:srgbClr val="000000">
                      <a:alpha val="43137"/>
                    </a:srgbClr>
                  </a:outerShdw>
                </a:effectLst>
              </a:rPr>
              <a:t>ασχέτως της έκτασής του.</a:t>
            </a:r>
          </a:p>
          <a:p>
            <a:pPr algn="just">
              <a:defRPr/>
            </a:pPr>
            <a:endParaRPr lang="el-GR" sz="2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30722">
                                            <p:txEl>
                                              <p:pRg st="3" end="3"/>
                                            </p:txEl>
                                          </p:spTgt>
                                        </p:tgtEl>
                                      </p:cBhvr>
                                    </p:animEffect>
                                    <p:set>
                                      <p:cBhvr>
                                        <p:cTn id="7" dur="1" fill="hold">
                                          <p:stCondLst>
                                            <p:cond delay="499"/>
                                          </p:stCondLst>
                                        </p:cTn>
                                        <p:tgtEl>
                                          <p:spTgt spid="30722">
                                            <p:txEl>
                                              <p:pRg st="3" end="3"/>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22">
                                            <p:txEl>
                                              <p:pRg st="4" end="4"/>
                                            </p:txEl>
                                          </p:spTgt>
                                        </p:tgtEl>
                                        <p:attrNameLst>
                                          <p:attrName>style.visibility</p:attrName>
                                        </p:attrNameLst>
                                      </p:cBhvr>
                                      <p:to>
                                        <p:strVal val="visible"/>
                                      </p:to>
                                    </p:set>
                                    <p:animEffect transition="in" filter="fade">
                                      <p:cBhvr>
                                        <p:cTn id="12" dur="500"/>
                                        <p:tgtEl>
                                          <p:spTgt spid="30722">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0722">
                                            <p:txEl>
                                              <p:pRg st="5" end="5"/>
                                            </p:txEl>
                                          </p:spTgt>
                                        </p:tgtEl>
                                        <p:attrNameLst>
                                          <p:attrName>style.visibility</p:attrName>
                                        </p:attrNameLst>
                                      </p:cBhvr>
                                      <p:to>
                                        <p:strVal val="visible"/>
                                      </p:to>
                                    </p:set>
                                    <p:animEffect transition="in" filter="fade">
                                      <p:cBhvr>
                                        <p:cTn id="15" dur="500"/>
                                        <p:tgtEl>
                                          <p:spTgt spid="307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Θέμα του Office">
  <a:themeElements>
    <a:clrScheme name="Αφθονία">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Δημοτικός">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3065</TotalTime>
  <Words>5778</Words>
  <Application>Microsoft Office PowerPoint</Application>
  <PresentationFormat>Προβολή στην οθόνη (4:3)</PresentationFormat>
  <Paragraphs>364</Paragraphs>
  <Slides>89</Slides>
  <Notes>4</Notes>
  <HiddenSlides>0</HiddenSlides>
  <MMClips>0</MMClips>
  <ScaleCrop>false</ScaleCrop>
  <HeadingPairs>
    <vt:vector size="4" baseType="variant">
      <vt:variant>
        <vt:lpstr>Θέμα</vt:lpstr>
      </vt:variant>
      <vt:variant>
        <vt:i4>1</vt:i4>
      </vt:variant>
      <vt:variant>
        <vt:lpstr>Τίτλοι διαφανειών</vt:lpstr>
      </vt:variant>
      <vt:variant>
        <vt:i4>89</vt:i4>
      </vt:variant>
    </vt:vector>
  </HeadingPairs>
  <TitlesOfParts>
    <vt:vector size="90" baseType="lpstr">
      <vt:lpstr>Θέμα του Office</vt:lpstr>
      <vt:lpstr>ΕΛΛΗΝΙΚΗ ΕΤΑΙΡΕΙΑ ΠΑΘΟΛΟΓΙΚΗΣ ΑΝΑΤΟΜΙΚΗΣ – ΠΑΝΕΛΛΗΝΙΑ  ΕΝΩΣΗ  ΠΑΘΟΛΟΓΟΑΝΑΤΟΜΩΝ  Εκπαιδευτικές  e-Συναντήσεις Ακαδημαϊκού Έτους 2020-2021 Τετάρτη 13.1.2021</vt:lpstr>
      <vt:lpstr>ΣΥΣΤΗΜΑ ΚΑΤΑ GLEASON  ΔΙΑΒΑΘΜΙΣΗΣ ΚΑΚΟΗΘΕΙΑΣ ΤΟΥ ΚΑΡΚΙΝΩΜΑΤΟΣ ΤΟΥ ΠΡΟΣΤΑΤΗ ΑΔΕΝΑ  </vt:lpstr>
      <vt:lpstr> ΤΑ ΠΕΝΤΕ ΑΡΧΙΤΕΚΤΟΝΙΚΑ ΠΡΟΤΥΠΑ ΤΟΥ ΣΥΣΤΗΜΑΤΟΣ  GLEASON</vt:lpstr>
      <vt:lpstr>Το πρότυπο της μέτριας (δηλ. το 3) και  εκείνα της χαμηλής διαφοροποίησης  (δηλ. το 4 και το 5) - το 3 χαμηλόβαθμης και τα 4 και 5 υψηλόβαθμης κακοήθειας -  φαίνεται πως αντιπροσωπεύουν δύο κλινικώς ξεχωριστές νόσους.</vt:lpstr>
      <vt:lpstr>Σχηματική θεώρηση του  τρόπου αναφοράς  θετικών για κακοήθεια,  βιοψιών διά βελόνης, με στοχευμένη λήψη ή όχι.  (GP=πρότυπο κατά Gleason,  GS=αθροιστικός βαθμός κακοήθειας κατά Gleason).</vt:lpstr>
      <vt:lpstr>ΔΕΙΓΜΑΤΑ ΒΙΟΨΙΑΣ  ΔΙΑ ΒΕΛΟΝΗΣ</vt:lpstr>
      <vt:lpstr>Στο άνω αρ. τμήμα της εικ. Α, ο κύλινδρος  Α  από τους τρεις ακέραιους κυλίνδρους, καταλαμβάνεται από καρκίνο στο  60% της  έκτασής  του. Mη συνυπολογίζοντας  τον  παρεμβαλλόμενο, μη καρκινικό ιστό στους υπόλοιπους δύο, επίσης ακέραιους  κυλίνδρους, αυτοί  αναφέρονται  ξεχωριστά ως καταλαμβανόμενοι σε ποσοστά 40% και &lt;5% της έκτασής τους.  Στο  πάνω δεξιό τμήμα της ίδιας εικ., βλέπουμε έξι ακέραιους κυλίνδρους, οι οποίοι συμπαρελήφθησαν σε έναν περιέκτη. Εν προκειμένω, αναφέρουμε κατάληψη του ενός εκ των έξι , σε ποσοστό 90% της έκτασής του (κι όχι ποσοστό 15% επί της συνολικής εκτάσεως των 6 κυλίνδρων, καθώς κάτι τέτοιο θα υποεκτιμούσε την έκταση του καρκίνου στην αξιολόγηση πλήρωσης των κριτηρίων ενεργού παρακολούθησης του ασθενούς).    Εικ. B. Πολλαπλοί κατακερματισμένοι κύλινδροι από τον δεξιό λοβό, εντός ενός περιέκτη. Στην εν λόγω περίπτωση, η αναφορά ποσοστού κατάληψης 90% του ενός (κατακερματισμένου) κυλίνδρου θα υπερεκτιμούσε την έκταση του καρκινικού ιστού και θα οδηγούσε σε πιθανώς λανθασμένη  υπέρβαση των κριτηρίων ενεργού παρακολούθησης του εν λόγω ασθενούς. Προτιμότερη θα ήταν η αναφορά μιας εστίας καρκίνου σε  ποσοστό 5% επί της συνολικής εκτάσεως του κατακερματισμένου ιστού.   Εικ. C. Πολλαπλοί, είτε κατακερματισμένοι είτε σχετικώς ακέραιοι κύλινδροι από τον δεξιό λοβό του προστάτη αποστέλλονται εντός ενός  περιέκτη. Εν προκειμένω, καθώς ο θετικός κύλινδρος είναι σχετικώς ακέραιος, η κατάληψή του σε ποσοστό 90% μπορεί να αναφερθεί στην ιστολογική έκθεση , ώστε να αξιολογηθεί σωστότερα η πλήρωση ή η μη πλήρωση των κριτηρίων ενεργού παρακολούθησης, παρά να αναφερθεί ποσοστό κατάληψης 15% επί της εκτάσεως όλων των ιστοτεμαχίων, ακέραιων και κατακερματισμένων.   Paner GP και συν. Arch Pathol Lab Med 2019;143:550-64. 
 </vt:lpstr>
      <vt:lpstr>Παρουσίαση του PowerPoint</vt:lpstr>
      <vt:lpstr>Παρουσίαση του PowerPoint</vt:lpstr>
      <vt:lpstr>Παρουσίαση του PowerPoint</vt:lpstr>
      <vt:lpstr>ΕΞΑΓΩΓΗ ΑΘΡΟΙΣΤΙΚΟΥ ΒΑΘΜΟΥ ΚΑΚΟΗΘΕΙΑΣ ΚΑΤA GLEASON  ΣΤΙΣ  ΡΙΖΙΚΕΣ ΠΡΟΣΤΑΤΕΚΤΟΜΕΣ, ΚΥΡΙΩΣ ΒΑΣΕΙ ΤΗΣ ISUP</vt:lpstr>
      <vt:lpstr>Παρουσίαση του PowerPoint</vt:lpstr>
      <vt:lpstr> Χαρακτηριστικά  πρότυπα του σύγχρονου, αναθεωρημένου συστήματος  Gleason και οι αντίστοιχες ομάδες βαθμού κακοήθειας του συστήματος της ΠΟΥ / ISUP  (A-H, X100-X200).  Απαραίτητη η ταυτόχρονη αναφορά του αθροιστικού βαθμού κακοήθειας κατά Gleason και της ομάδας βαθμού κακοήθειας κατά ΠΟΥ / ISUP  στις ιστολογικές εκθέσεις.   </vt:lpstr>
      <vt:lpstr>ΙΣΧΥΟΝ ΣΥΣΤΗΜΑ ΙΣΤΟΛΟΓΙΚΗΣ ΔΙΑΒΑΘΜΙΣΗΣ ΚΑΚΟΗΘΕΙΑΣ ΠΡΟΣΤΑΤΙΚΟΥ ΑΔΕΝΟΚΑΡΚΙΝΩΜΑΤΟΣ Ακριβέστερη διαστρωμάτωση ομάδων ιστολογικών βαθμών κακοήθειας, απλοποιημένο σύστημα 5 βαθμών πρόγνωσης καθοριζομένων βάσει του αθροιστικού βαθμού (ασχέτως του ενίοτε συναναφερόμενου ελάσσονος ή τριτεύοντος, σε ≤ 5%, προτύπου υψηλόβαθμης κακοήθειας),  μείωση υπερθεραπευτικών χειρισμών.</vt:lpstr>
      <vt:lpstr>Στο ιστορικό πρότυπο 2, οι καρκινικοί αδένες ήταν πιο ποικίλου μεγέθους, πιο χαλαρά διατασσόμενοι  κι όχι τόσο ομοιόμορφοι σε μέγεθος όσο στο σπανιότατο, επίσης ιστορικό πρότυπο 1, το οποίο, όταν απαντιόταν, συχνά καταλάμβανε τόσο μικρή έκταση, ώστε δεν συνυπολογιζόταν στον αθροιστικό βαθμό κακοήθειας. Καθώς όταν πρωτο-περιγράφτηκε  το πρότυπο 1 δεν υπήρχε ανοσοϊστοχημεία, δεν αποκλείεται τα περισσότερα τέτοια «καρκινώματα» προτύπου 1 να αντιστοιχούσαν σε αδενώσεις. Ο διαχωρισμός αδένων περιφερικά της κύριας αδενικής συνάθροισης σε μήκος άνω της διαμέτρου ενός αδένα υποδήλωνε συνιστώσα προτύπου 2, τουλάχιστον. Τα πρότυπα καλής διαφοροποίησης (1&amp;2) συνήθως, αλλά όχι πάντα,  απαντούσαν  στη μεταβατική ζώνη του προστάτη αδένα (περιουρηθρικά).</vt:lpstr>
      <vt:lpstr>Αθροιστικός βαθμός κακοήθειας  2+3=5 σε υλικό ριζικής προστατεκτομής  με   μοναδική εστία καρκίνου  την εικονιζόμενη.</vt:lpstr>
      <vt:lpstr>Μόνη εστία καρκίνου σε βιοψία διά βελόνης. Καλοσχηματισμένοι καρκινικοί αδένες (εδώ με ενδαυλικά κρυσταλλοειδή, συνηγορούντα για διάγνωση κακοήθειας). Λόγω του μεγέθους , του συνωστισμού των καρκινικών  αδένων  και της απουσίας διηθητικής επέκτασης, τίθεται υπό σκέψη η διάγνωση του ιστορικού πλέον, προτύπου 2.  Το εν λόγω πρότυπο όμως δεν διαγιγνώσκεται  ποτέ σε υλικό βιοψίας διά βελόνης·  οπότε, στην  εν λόγω εστία αποδίδεται ο  αθροιστικός βαθμός 6 (=3+3).</vt:lpstr>
      <vt:lpstr>Μικροί καρκινικοί αδένες αναπτύσσονται διηθητικά εμφανώς ανάμεσα  σε μεγαλύτερους, καλοήθεις  ή και  γύρω από αυτούς.  Αθροιστικός βαθμός κακοήθειας 3+3=6  </vt:lpstr>
      <vt:lpstr>Πολυάριθμοι, μικροί καρκινικοί αδένες, προφανώς διηθητικοί, αν και εδώ μη σχετιζόμενοι με άλλους, καλοήθεις. Αθροιστικός βαθμός κακοήθειας 3+3=6.  </vt:lpstr>
      <vt:lpstr>Μικροαδενικοί, ως επί το πλείστον, σχηματισμοί, ποικίλου μεγέθους και σχήματος, επιμηκυσμένοι ή γωνιώδεις, με  ανοικτούς αυλούς, αφοριζόμενοι από υπόστρωμα. Αντίθετα με το πρότυπο 4, πρόκειται για διακριτούς αδένες· γύρω από τον καθένα μπορούμε να σχηματίσουμε έναν νοητό κύκλο. Οι αδένες του προτύπου 3 συχνά διαχωρίζονται από απόσταση υπερβαίνουσα τη διάμετρο ενός αδένα. </vt:lpstr>
      <vt:lpstr>Μικροί, αλλά και μεγαλύτεροι ανώμαλοι, διακλαδιζόμενοι, κυματοειδείς  καρκινικοί αδένες, επίσης προτύπου 3  (Α-Η, Χ100).  </vt:lpstr>
      <vt:lpstr>Μικρή καρκινική εστία προτύπου 3,  εν προκειμένω με τη συνήθη διηθητική ανάπτυξη ανάμεσα σε καλοήθεις αδένες. Το πρότυπο 3, σε αντίθεση με τα προηγούμενά του, είναι σαφώς διηθητικό.    Αθροιστικός βαθμός κακοήθειας  3+3=6</vt:lpstr>
      <vt:lpstr>Όλως περιορισμένη (στο παρόν βιοπτικό υλικό) ανάπτυξη καρκίνου, προτύπου 3,  αθροιστικού βαθμού κακοήθειας 6 (=3+3). </vt:lpstr>
      <vt:lpstr>Αθροιστικός βαθμός κακοήθειας    7 (=4+3)</vt:lpstr>
      <vt:lpstr>ΙΣΤΟΛΟΓΙΚΗ ΔΙΑΒΑΘΜΙΣΗ ΚΑΚΟΗΘΕΙΑΣ ΑΔΕΝΟ- ΚΑΡΚΙΝΩΜΑΤΟΣ ΠΡΟΣΤΑΤΗ ΑΔΕΝΑ   Διάκριση προτύπων 3 και 4 της πενταβάθμιας κλίμακας προτύπων κατά Gleason</vt:lpstr>
      <vt:lpstr>Στο πρότυπο 4, οι καρκινικοί αδένες κατά κανόνα δεν είναι πλέον μεμονωμένοι ή διακριτοί, όπως συμβαίνει στα πρότυπα 1-3. Μοιάζουν συγχωνευμένοι, ασαφώς αφοριζόμενοι  και μη διαχωριζόμενοι πλήρως από συνδετικό υπόστρωμα, με μόνο εστιακή παρουσία αυλών, ή συγκροτούν ηθμοειδείς σχηματισμούς.    </vt:lpstr>
      <vt:lpstr> Οι τέσσερεις βασικές ιστολογικές ποικιλίες καρκινικού ιστού στο πρότυπο 4.  Α.  Ηθμοειδείς αδένες. Λόγω της επιθετικότητάς τους χρήζουν ιδιαίτερης μνείας, όταν απαντώνται στο πλαίσιο του προτύπου 4.  Β. Συγχωνευμένοι αδένες  C.  Κακοσχηματισμένοι (ατελείς) αδένες   D.  Σπειραματοειδείς (αδενικές) δομές. [Α-Η,  Χ100, (A&amp;D), X200(B) &amp; X400(C)]. Paner GP και συν.  Arch Pathol Lab Med 2019;143:550-64. </vt:lpstr>
      <vt:lpstr>Θηλώδες  πρότυπο 4 με στρωματικούς άξονες (σχετικά ασυνήθης ποικιλία).</vt:lpstr>
      <vt:lpstr>Μεγάλοι αδένες με επιθήλιο της μορφής των πόρων Επιβάλλεται προσεκτική μελέτη της αρχιτεκτονικής, ώστε να ξεχωρίσουμε τη σχετικά απλή αρχιτεκτονική του δίκην PIN  καρκινώματος (με στοιβαδοποιούμενους, εδώ επιμηκυμένους πυρήνες, λόγω της πορογενούς προέλευσής τους), αθροιστικού βαθμού κακοήθειας κατά Gleason 6 (3+3) (αρ. εικ.)  το οποίο συμπεριφέρεται σαν το αντιστοίχου βαθμού κακοήθειας κυψελιδικό αδενοκαρκίνωμα, από την πιο σύνθετη γνήσια θηλώδη αρχιτεκτονική του επιθετικού κλασικού πορογενούς αδενοκαρκινώματος, αθροιστικού βαθμού κακοήθειας κατά Gleason 8 (4+4) (δεξιά εικ.)</vt:lpstr>
      <vt:lpstr>Πρωτεύον πρότυπο: 3 Δευτερεύον πρότυπο: 4 με κακοσχηματισμένους (ατελείς) καρκινικούς αδένες.</vt:lpstr>
      <vt:lpstr>Παρουσίαση του PowerPoint</vt:lpstr>
      <vt:lpstr>Πρότυπο 4 κατά Gleason με κακοσχηματισμένους (ατελείς) καρκινικούς αδένες.  Απουσία ή σπάνια παρουσία αυλών, επιμηκυμένοι συμπιεσμένοι αδένες και επιμηκυμένες φωλιές (Α-Η).</vt:lpstr>
      <vt:lpstr>Παρουσίαση του PowerPoint</vt:lpstr>
      <vt:lpstr>Παρουσίαση του PowerPoint</vt:lpstr>
      <vt:lpstr>Παρουσίαση του PowerPoint</vt:lpstr>
      <vt:lpstr>Οι  όλως παρακείμενοι, θεωρούμενοι ως κατ’ εφαπτομένη κομμένοι, κακοσχηματισμένοι καρκινικοί αδένες παρατηρούνται ως μικρές συμπαγείς φωλιές και δικαιολογούνται, ακόμη, στο πλαίσιο του προτύπου 3, ιδίως όταν αυτοί χάνονται στα βαθύτερα επίπεδα τομών. Αθροιστικός βαθμός κακοήθειας  3+3=6. </vt:lpstr>
      <vt:lpstr>Παρουσίαση του PowerPoint</vt:lpstr>
      <vt:lpstr>Αθροιστικός βαθμός κακοήθειας 3+4=7. Οριακή περίπτωση. </vt:lpstr>
      <vt:lpstr> A. Σε υλικό βιοψίας διά βελόνης, καρκινικοί αδένες προτύπου 3, κομμένοι κατ’ εφαπτομένη (βλ. μικρή περιοχή στο κάτω δεξιό τεταρτημόριο της εικόνας Α).  Β. Εστιακή παρουσία προτύπου 4 με κακοσχηματισμένους αδένες, σε υλικό διά βελόνης βιοψίας.  C. Kαρκινικοί  σχηματισμοί προτύπου 4, ορισμένοι των οποίων κατ’ εφαπτομένη κομμένοι, με νηματοειδή εμφάνιση, σε ριζική προστατεκτομή. D.  Πρότυπο 4 και πρότυπο 5 με τη μορφή μεμονωμένων κυττάρων και νηματίων στο άνω ήμισυ της εικόνας  D.  Υλικό ριζικής  προστατεκτομής.                          Srigley JR και συν. Pathology 2019 ;51(5): 463-473.</vt:lpstr>
      <vt:lpstr>Αθροιστικός βαθμός κακοήθειας  4+5=9  </vt:lpstr>
      <vt:lpstr> Aθροιστικός βαθμός κακοήθειας  9  (4+5)  </vt:lpstr>
      <vt:lpstr>Κυρίαρχο πρότυπο το 4, με διάσπαρτους αδένες προτύπου 3 και περιοχές με εντόνως δυσδιάκριτη ή παντελώς απούσα αδενική διαφοροποίηση,υπαινικτικές προτύπου 5.</vt:lpstr>
      <vt:lpstr>Aμιγές πρότυπο 4 κατά Gleason</vt:lpstr>
      <vt:lpstr>Η  αδενική συγχώνευση ορίζεται ως η πλήρης απουσία στρωματικών ινών μεταξύ τουλάχιστον δύο καρκινικών αδένων και η ανίχνευση μιας γραμμής πυρήνων στην περιοχή της συγχώνευσης.</vt:lpstr>
      <vt:lpstr>Πρότυπο 4 κατά Gleason με συγχωνευμένους καρκινικούς αδένες. Παρατηρήστε ομάδες αδένων που πλέον δεν διαχωρίζονται πλήρως από συνδετικό υπόστρωμα (Α-Η).</vt:lpstr>
      <vt:lpstr>Σε αυτήν τη θέση ενός κυλίνδρου,  χαμηλά  διαφοροποιημένο (συμβατικό) κυψελιδικό αδενοκαρκίνωμα προστάτη, προτύπου 4  κατά  Gleason, με εμφανώς συγχωνευμένους καρκινικούς αδένες, χωρίς παρεμβαλλόμενο υπόστρωμα. Στην πιθανώς ακολουθούσα  ριζική προστατεκτομή, δεν αποκλείεται να ανιχνευθεί και πρότυπο 3, οπότε ο αθροιστικός βαθμός κακοήθειας από 8 θα μειωθεί στο 7.</vt:lpstr>
      <vt:lpstr>Αθροιστικός βαθμός κακοήθειας  4+4=8 </vt:lpstr>
      <vt:lpstr>  Στην εικονιζόμενη ποικιλία, τα συγχωνευμένα, «πλάτη με πλάτη» καρκινικά αδένια, χωρίς παρεμβαλλόμενο υπόστρωμα, διατηρούν ακόμη ένα υποτυπώδες αδενικό περίγραμμα (άρα εντάσσονται ακόμη στο πρότυπο 4), διατάσσονται σε αναστομούμενες δομές και σε μικρές φωλιές∙ εμφανίζουν δε, διαυγές ή ωχρό ηωσινόφιλο κυτταρόπλασμα και μικρούς, υπερχρωμικούς πυρήνες. Λόγω κάποιου βαθμού ομοιότητάς τους με κύτταρα διαυγοκυτταρικού νεφροκυτταρικού καρκινώματος, η εν λόγω ποικιλία του προτύπου 4 αναφερόταν παλαιότερα ως «υπερνεφρωματοειδής».</vt:lpstr>
      <vt:lpstr>Ακόμη υποσημαίνεται  μορφολογικώς η αδενική διαφοροποίηση, ως αδενικό περίγραμμα. Σχετικά ασυνήθως απαντώμενοι, παλαιότερα αναφερόμενοι ως «υπερνεφρωματοειδείς» αδένες,  εμφανώς συγχωνευμένοι, κι άρα εντασσόμενοι στο πρότυπο 4. </vt:lpstr>
      <vt:lpstr>Χαμηλά  διαφοροποιημένο (συμβατικό) κυψελιδικό αδενοκαρκίνωμα προστάτη αδένα, πρότυπου 4  κατά  Gleason. Στην αρ. εικ., προβάλλει η  συγχώνευση αδένων με τάση σχηματισμού ηθμοειδών αδένων, ενώ, δεξιά, οι κακοσχηματισμένοι (ατελείς) αδένες.</vt:lpstr>
      <vt:lpstr>Οι περινευριδιακές διηθήσεις (αρ.) και η βλεννώδης ινοπλασία (μεσαία εικ.) (αμφότερα παθογνωμονικά χαρακτηριστικά του προστατικού καρκίνου) εντάσσονται στο πρότυπο 4, μόνο όταν προσλαμβάνουν καταφανώς ηθμοειδή διαμόρφωση,  άρα όχι εν προκειμένω. Απεναντίας, οι σπειραματοειδείς δομές ( δεξ.)  (άλλο παθογνωμονικό χαρακτηριστικό προστατικού καρκίνου) ανήκουν εξ ορισμού, ως ιδιαίτεροι «ηθμοειδείς» σχηματισμοί, στο πρότυπο 4, αλλά, αντίθετα με τους ηθμοειδείς αδένες,  δεν γίνεται ξεχωριστή μνεία για την παρουσία τους, στην ιστολογική έκθεση. . </vt:lpstr>
      <vt:lpstr>Πρότυπο  4  κυψελιδικού προστατικού αδενοκαρκινώματος  με σπειραματοειδείς δομές,  ήτοι διατεταμένους αδένες με «ηθμοειδείς» σχηματισμούς εντός του αυλού τους, με ένα σημείο πρόσφυσης, δίκην νεφρικού σωματίου/αγγειώδους σπειράματος (Α-Η). </vt:lpstr>
      <vt:lpstr>Μεγάλοι ανώμαλοι «ηθμοειδείς» σχηματισμοί με την ιδιαίτερη  μορφή σπειραματοειδών δομών προτύπου 4,  εδώ αναμεμιγμένες με μικρούς αδένες προτύπου 3.</vt:lpstr>
      <vt:lpstr>Οι  σπειραματοειδείς δομές του προτύπου 4 σταδιακά εξελίσσονται σε ηθμοειδείς καρκινικούς αδένες του ίδιου προτύπου (βλ. κάτω μέρος της εικόνας)· η ύπαρξη των τελευταίων -και όχι των σπειραματοειδών δομών- είναι εκείνη που πρέπει να αναφέρεται. (Α-Η, Χ100)</vt:lpstr>
      <vt:lpstr>Ο καρκινικός ιστός, στο πλαίσιο του προτύπου 4,  διατάσσεται εδώ σε καλώς αφοριζόμενους,  μικρούς ηθμοειδείς αδένες-όζους (Α-Η, Χ100). </vt:lpstr>
      <vt:lpstr>Παρουσίαση του PowerPoint</vt:lpstr>
      <vt:lpstr>Πρότυπο 4   Συγχωνευμένοι μικροαδενικοί σχηματισμοί  σε γραμμικές συστοιχίες, χωρίς παρεμβαλλόμενο στρώμα (αρ.). Kαρκινικοί αδένες μεγαλύτερου μεγέθους από τους φυσιολογικούς καλοήθεις προστατικούς αδένες ,  σε ηθμοειδή ή κοσκινοειδή διαμόρφωση (δεξ.) .   </vt:lpstr>
      <vt:lpstr>Ελάχιστο, μικρού μεγέθους ηθμοειδές συστατικό· παρόλα αυτά :  αθροιστικός βαθμός κακοήθειας  3+4=7  </vt:lpstr>
      <vt:lpstr>Συνωστισμένοι ηθμοειδείς  αδένες, προτύπου 4</vt:lpstr>
      <vt:lpstr>Διάσπαρτοι ηθμοειδείς καρκινικοί αδένες προτύπου 4 και μικροαδενικοί σχηματισμοί προτύπου 3.</vt:lpstr>
      <vt:lpstr>Ηθμοειδές, (συμβατικό) κυψελιδικό αδενοκαρκίνωμα  με περινευρική διήθηση, αδιαμφισβήτητου,εν προκειμένω, προτύπου 4,  σε υλικό διά βελόνης βιοψίας.</vt:lpstr>
      <vt:lpstr> Ευμεγέθης σπειραματοειδής δομή (παρά ηθμοειδής αδένας), στο πλαίσιο του προτύπου 4.  Πρόκειται για σταθερό, «ακλόνητο» πολλαπλασιασμό, με πολλαπλούς «λαξευμένους» αυλούς,  χωρίς παρεμβαλλόμενο υπόστρωμα, όπως σε έναν ηθμοειδή αδένα·  πλην όμως, διακρίνεται θέση πρόσφυσής του (Α-Η). </vt:lpstr>
      <vt:lpstr>Ηθμοειδείς αδένες (με διηθητικές παρυφές), προτύπου 4</vt:lpstr>
      <vt:lpstr>Σχηματισμός ηθμοειδών (διηθητικών) καρκινικών αδένων προτύπου 4, κεντρικά ευμεγέθων,  εδώ με ανώμαλο περίγραμμα (Α-Η, Χ100). </vt:lpstr>
      <vt:lpstr>Παρουσίαση του PowerPoint</vt:lpstr>
      <vt:lpstr>A. Πρότυπο 4 κατά Gleason  αποτελούμενο, εν προκειμένω, από μικρούς, στρογγυλούς ηθμοειδείς αδένες.   B. Μικρές σπειραματοειδείς  δομές  προτύπου 4 κατά Gleason.   C. Βλεννώδες καρκίνωμα, αποτελούμενο από διακριτούς καλοσχηματισμένους αδένες προτύπου 3 κατά Gleason. Στην ίδια ποικιλία, δυνητικώς απαντούν και τα πρότυπα 4 &amp;5.   D. Eνδοπορικό καρκίνωμα (ΕΠΚ), αποτελούμενο από πυκνούς ηθμοειδείς αδένες.  Τουλάχιστον όταν είναι αμιγές, δεν διαβαθμίζεται ως προς  την  κακοήθειά του.  E. Η εστία ΕΠΚ της εικ. D επιβεβαιώνεται με την ανοσοϊστοθετικότητα για τον δείκτη βασικών κυττάρων p63.   F. Ως επί το πλείστον κακοσχηματισμένοι αδένες προτύπου 4 κατά Gleason.     The 2014 International Society of Urological Pathology (ISUP) Consensus Conference on Gleason Grading of Prostatic Carcinoma. Am J Surg Pathol 40 (2) October 2015  </vt:lpstr>
      <vt:lpstr>Παρουσίαση του PowerPoint</vt:lpstr>
      <vt:lpstr>Παρουσίαση του PowerPoint</vt:lpstr>
      <vt:lpstr>Το βλεννώδες αδενοκαρκίνωμα (δεξ. εικ.) διαβαθμίζεται βάσει του υποκείμενου αρχιτεκτονικού του προτύπου. Στη δεξ. εικ. το άθροισμα είναι 3+4=7,καθώς κυριαρχούν μεμονωμένοι καλοσχηματισμένοι αδένες εντός λιμνών εξωκυττάριας βλέννης και υπολείπονται κάποιοι ηθμοειδείς αδένες . Το ενδοπορικό καρκίνωμα του προστάτη αδένα (ΕΠΚ) συνίσταται σε πυκνούς ηθμοειδείς αδένες με άνω του ημίσεως του καθενός να αντιστοιχεί σε επιθήλιο σχετιζόμενο με αυλούς ή / και σε συμπαγείς φωλιές  ή / και σε έντονο πλειομορφισμό/νέκρωση. Το εξ ορισμού υψηλόβαθμης κακοήθειας, ΕΠΚ (αρ. εικ., με τη συχνά αναγκαία ανοσοϊστοχημική επιβεβαίωση τουλάχιστον κάποιου βαθμού παρουσίας βασικού κυτταρικού στοίχου σε αυτό)  όταν, μερικές φορές, απαντά ως  αμιγές, δεν διαβαθμίζεται κατά Gleason,  αλλά γίνεται κάποιο σχόλιο, όταν πρόκειται για βιοψία ( ή όταν δεν έχει αφαιρεθεί ολόκληρος ο προστάτης ) ότι συνήθως (όχι πάντοτε) το ΕΠΚ σχετίζεται με αλλαχού διηθητικό καρκίνωμα  και μάλιστα, πιθανότερα υψηλόβαθμης κακοήθειας. Το ΕΠΚ το σχετιζόμενο με διηθητικό αδενοκαρκίνωμα του προστάτη, κατά τη Διεθνή Εταιρεία Ουρολογικής Παθολογοανατομίας (ISUP), προς αποφυγή υποεκτίμησης του βαθμού κακοήθειας, συμπεριλαμβάνεται στον αθροιστικό βαθμό κατά Gleason, προσμετράται στο ποσοστό που καταλαμβάνει το πρότυπο υψηλόβαθμης κακοήθειας, η δε παρουσία του ΕΠΚ αναφέρεται και σχολιάζεται στην έκθεσή μας, λόγω της αρνητικής προγνωστικής σημασίας ορισμένων οδηγών μεταλλάξεων των εν λόγω ενδοπορικών καρκινικών κυττάρων.  [Αντίθετα,  κατά την Εταιρεία Ουρογεννητικής Παθολογοανατομίας (GUPS) ο βαθμός κακοήθειας του ΕΠΚ δεν συμπεριλαμβάνεται στον αθροιστικό βαθμό κακοήθειας, προς αποφυγή υπερεκτίμησης του βαθμού κακοήθειας και άρα υπερθεραπευτικών  χειρισμών,  αλλά φυσικά η ύπαρξή του αναφέρεται και ποσοτικοποείται αδρά.] .</vt:lpstr>
      <vt:lpstr>ΣΥΣΤΑΣΕΙΣ ΓΙΑ ΑΝΑΦΟΡΑ ΗΘΜΟΕΙΔΩΝ ΑΛΛΟΙΩΣΕΩΝ  </vt:lpstr>
      <vt:lpstr>Παρουσίαση του PowerPoint</vt:lpstr>
      <vt:lpstr>A. Υπό χαμηλή μεγέθυνση, εκτενές ΕΠΚ του προστάτη αδένα σχετιζόμενο με μια μικρή εστία διηθητικού καρκινώματος αθροιστικού βαθμού κακοήθειας κατά Gleason 6 (=3+3) σε υλικό ριζικής προστατεκτομής, εξετασθέν εξ ολοκλήρου.  Σπάνια περίπτωση, όπου φυσικά επιβάλλεται η ανοσοϊστοχημική διερεύνηση.  B.  Υπό υψηλότερη μεγέθυνση του πεδίου της εικ. Α, διακρίνουμε  ηθμοειδείς αδένες του ΕΠΚ με νεκρωτική δραστηριότητα, να αναμιγνύονται με μικρούς, καλοσχηματισμένους, διακριτούς αδένες,  αθροιστικού βαθμού κακοήθειας 3+3=6 κατά Gleason.   C. Υπό χαμηλή μεγέθυνση, στην εν λόγω περίπτωση, παρατηρούμε την ανοσοϊστοθετικότητα των άθικτων βασικών κυττάρων πέριξ κάθε αδένα του εκτενούς ΕΠΚ.   D. Υπό υψηλότερη μεγέθυνση της ανοσοϊστοχημικής χρώσης βασικών κυττάτων,  αντιπαραβάλλουμε  τους αδένες του ΕΠΚ με τα άθικτα βασικά τους κύτταρα με τους ανοσοϊστοαρνητικούς μικρούς, μη ηθμοειδείς καρκινικούς αδένες αθροιστικού βαθμού κακοήθειας 3+3=6 κατά Gleason.  Varma Μ &amp; Εpstein J I, Histopathology, 2020.</vt:lpstr>
      <vt:lpstr>Αδενοκαρκίνωμα προτύπου 3 κατά Gleason με συνυπάρχοντα πολλαπλασιασμό  ηθμοειδών αδένων,  με κάποια εστιακή ανοσοϊστοθετικότητα δείκτη βασικών κυττάρων  και μορφολογικούς χαρακτήρες ως επί ενδοπορικού καρκινώματος (ΕΠΚ) του προστάτη αδένα. Οι λιγοστοί ηθμοειδείς αδένες  που στερούνται της εν λόγω ανοσοϊστοθετικότητας (βλ. βέλη) μορφολογικώς ταυτίζονται με τους παρακείμενους τους ηθμοειδείς αδένες  οι οποίοι επιδεικνύουν κάποια ανοσοϊστοθετικότητα σε βασικά κύτταρα∙ άρα φαίνεται κι αυτοί να αντιστοιχούν μάλλον σε ενδοπορικά καρκινώματα, παρά σε διηθητικές δομές. Αυτό βέβαια μόνο σε μια τέτοια περίπτωση συνύπαρξης μπορεί να πιθανολογηθεί. Η ομάδα βαθμού κακοήθειας 1 με συνύπαρξη ΕΠΚ αποτελεί αντένδειξη για ενεργό παρακολούθηση του ασθενούς, παρά τον ευμενή αθροιστικό βαθμό κακοήθειας 6 κατά Gleason· άρα, κατά το σκεπτικό της ISUP,  ο αθροιστικός βαθμός είναι 7 .                                                               Varma Μ &amp; Εpstein J I, Histopathology 2020</vt:lpstr>
      <vt:lpstr>  Οι  σύνθετες δομές της Εικ. Α,  με αλλαχού, στην εν λόγω βιοψία, συνυπάρχον διηθητικό καρκίνωμα προτύπου 3 κατά Gleason, μορφολογικώς παραπέμπουν σε ηθμοειδείς αδένες προτύπου 4∙ πλην όμως, ανευρίσκεται σε αυτούς κάποιου βαθμού ανοσοϊστοθετικότητα στον δείκτη p63 των βασικών κυττάρων (Εικ. Β). (Η απουσία φαγεσωρικής νέκρωσης και έντονης πυρηνικής διόγκωσης στους εν λόγω χαλαρά δομημένους, ηθμοειδείς σχηματισμούς αντιβαίνει στην ασφαλή διάγνωση ενδοπορικού καρκινώματος του προστάτη αδένα.) Εάν η διαβάθμιση της κακοήθειας δεν στηριζόταν μόνο στη μορφολογία, αλλά λαμβανόταν υπόψιν και το ανοσοϊστοθετικό εύρημα, στην παρούσα περίπτωση θα αποδιδόταν  ο αθροιστικός βαθμός 3+3 = 6 κατά Gleason, με σχετιζόμενους άτυπους ενδοπορικούς πολλαπλασιασμούς υπό τη μορφή ηθμοειδών σχηματισμών, κάτι που θα μπορούσε να οδηγήσει σε πλημμελή αντιμετώπιση του ασθενούς. Εφόσον όμως η διαβάθμιση της κακοήθειας στηριζόταν αποκλειστικά στη μορφολογία,  θα αποδιδόταν στην εν λόγω εστία ο αθροιστικός βαθμός 7 (=3+4) κατά Gleason.       Varma Μ &amp; Εpstein J I, Histopathology, 2020.</vt:lpstr>
      <vt:lpstr>Παρουσίαση του PowerPoint</vt:lpstr>
      <vt:lpstr>Υψηλόβαθμης κακοήθειας (διηθητικό, συμβατικό-κυψελιδικό) ηθμοειδές κυψελιδικό αδενοκαρκίνωμα,  αθροιστικού βαθμού 4+5(λόγω της φαγεσωρικής νέκρωσης) = 9 κατά Gleason.  </vt:lpstr>
      <vt:lpstr>Πρότυπο 5 κατά Gleason Σχεδόν πλήρης απώλεια  αυλικής - αδενικής διαφοροποίησης. Aπουσία αδενικού περιγράμματος.  Χορδές καρκινικών κυττάρων. Μεμονωμένα καρκινικά κύτταρα, που εύκολα ξεφεύγουν από την προσοχή μας, σε υλικό  βιοψίας. (Α-Η, Χ100).</vt:lpstr>
      <vt:lpstr>Αθροιστικός βαθμός κακοήθειας 5+5=10.  Χρήσιμη η ανοσοϊστοχημική επιβεβαίωση  της πρωτοπαθούς προέλευσης του καρκίνου από τον προστάτη αδένα. </vt:lpstr>
      <vt:lpstr>Πρότυπο 5 κατά Gleason . Μεμονωμένα καρκινικά κύτταρα, σχεδόν πάντα μεγαλύτερου μεγέθους από τα λεμφοκύτταρα, ανιχνεύονται στο υπόστρωμα (αρ.).  Η παρουσία φαγεσωρικής νέκρωσης στον «αυλό» ηθμοειδούς  καρκινικού αδένα  είναι από μόνη της επαρκής για τη διάγνωση του προτύπου 5 (δεξ.). </vt:lpstr>
      <vt:lpstr>Αθροιστικός βαθμός κακοήθειας 5+5=10 με  φαγεσωρικού τύπου νέκρωση (με νεκρωτικά κύτταρα ή /και πυρηνική σκόνη εντός αυτής που έτσι την ξεχωρίζει από τις ενδαυλικές ηωσινόφιλες εκκρίσεις). </vt:lpstr>
      <vt:lpstr>Πλήρης απουσία αυλών και αδενικού περιγράμματος.  Αθροιστικός βαθμός κακοήθειας 10 (=5+5) </vt:lpstr>
      <vt:lpstr>Νεότερες αρχιτεκτονικές ποικιλίες εντασσόμενες στο πρότυπο 5.  Αριστερά, μικροί συμπαγείς κύλινδροι καρκινικών κυττάρων.  Δεξιά, συμπαγής φωλιά με  ροδακοειδείς χώρους.  (Α-Η, Χ200) .   </vt:lpstr>
      <vt:lpstr>Συμπαγή ταπήτια/στρώσεις εν πολλοίς αδιαφοροποίητων κυττάρων (κυρίως αρ.).  Πρότυπο 5.</vt:lpstr>
      <vt:lpstr>Αμιγές πρότυπο 5;  Όχι,  διακρίνεται και το 4.</vt:lpstr>
      <vt:lpstr>Πρότυπο 3 (κάτω και δεξιά) και πρότυπα 4 &amp; 5; (άνω αριστερά)</vt:lpstr>
      <vt:lpstr>Αθροιστικός βαθμός 5+3 =8 κατά Gleason, ομάδα βαθμού κακοήθειας  IV,  σε υλικό βιοψίας διά βελόνης (X100). Η ανίχνευση προτύπου 5 στη βιοψία, συγκριτικά με τον αθροιστικό βαθμό 4+4 της ίδιας ομάδας βαθμού κακοήθειας (ΙV) συνδέεται περισσότερο με μεταστατική διασπορά και θάνατο· ακόμη και ελάχιστο σε έκταση, το πρότυπο 5 χειροτερεύει  την εξέλιξη του ασθενούς, μετά την προστατεκτομή.  </vt:lpstr>
      <vt:lpstr>Αθροιστικός βαθμός κακοήθειας 3+5=8, ομάδα βαθμού κακοήθειας IV</vt:lpstr>
      <vt:lpstr>Αποφυγή ιστολογικής διαβάθμισης κακοήθειας (κατά σειρά) επί:  α) τεχνητής σύνθλιψης λόγω μηχανικών αλλοιώσεων, οπότε το πρότυπο 3  υπερδιαβαθμίζεται σε 4 ή 5 , β) ορμονικών χειρισμών,  οπότε εμφανίζεται κυτταροπλασματική κενοτοπίωση, πυκνωτικοί πυρήνες  και μεμονωμένα καρκινικά κύτταρα, χρήζοντα ανοσοϊστοχημικής ταυτοποίησης  ως μιμούμενα φλεγμονώδη, πάλι με κίνδυνο υπερδιαβάθμισης και γ)  επίδρασης ακτινοθεραπείας, οπότε εξαφανίζονται οι αυλοί στους καρκινικούς σχηματισμούς, πάλι με κίνδυνο υπερδιαβάθμισης.   Έτσι, στις ως άνω περιπτώσεις,  οφείλουμε να αναζητήσουμε  -αν υπάρχει- μη επιγενώς  αλλοιωμένος καρκινικός  ιστός,  ώστε  να είναι διαβαθμίσιμη η κακοήθεια του.</vt:lpstr>
      <vt:lpstr>ΒΑΣΙΚΗ ΒΙΒΛΙΟΓΡΑΦΙΑ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Νεφέλη</cp:lastModifiedBy>
  <cp:revision>288</cp:revision>
  <dcterms:created xsi:type="dcterms:W3CDTF">2020-08-11T08:19:27Z</dcterms:created>
  <dcterms:modified xsi:type="dcterms:W3CDTF">2021-01-04T08:35:24Z</dcterms:modified>
</cp:coreProperties>
</file>