
<file path=[Content_Types].xml><?xml version="1.0" encoding="utf-8"?>
<Types xmlns="http://schemas.openxmlformats.org/package/2006/content-types">
  <Override PartName="/ppt/diagrams/drawing1.xml" ContentType="application/vnd.ms-office.drawingml.diagramDrawing+xml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61"/>
  </p:notesMasterIdLst>
  <p:sldIdLst>
    <p:sldId id="271" r:id="rId2"/>
    <p:sldId id="279" r:id="rId3"/>
    <p:sldId id="273" r:id="rId4"/>
    <p:sldId id="278" r:id="rId5"/>
    <p:sldId id="290" r:id="rId6"/>
    <p:sldId id="319" r:id="rId7"/>
    <p:sldId id="323" r:id="rId8"/>
    <p:sldId id="324" r:id="rId9"/>
    <p:sldId id="325" r:id="rId10"/>
    <p:sldId id="320" r:id="rId11"/>
    <p:sldId id="321" r:id="rId12"/>
    <p:sldId id="326" r:id="rId13"/>
    <p:sldId id="322" r:id="rId14"/>
    <p:sldId id="327" r:id="rId15"/>
    <p:sldId id="330" r:id="rId16"/>
    <p:sldId id="331" r:id="rId17"/>
    <p:sldId id="337" r:id="rId18"/>
    <p:sldId id="334" r:id="rId19"/>
    <p:sldId id="335" r:id="rId20"/>
    <p:sldId id="336" r:id="rId21"/>
    <p:sldId id="338" r:id="rId22"/>
    <p:sldId id="339" r:id="rId23"/>
    <p:sldId id="340" r:id="rId24"/>
    <p:sldId id="341" r:id="rId25"/>
    <p:sldId id="342" r:id="rId26"/>
    <p:sldId id="343" r:id="rId27"/>
    <p:sldId id="349" r:id="rId28"/>
    <p:sldId id="348" r:id="rId29"/>
    <p:sldId id="350" r:id="rId30"/>
    <p:sldId id="344" r:id="rId31"/>
    <p:sldId id="351" r:id="rId32"/>
    <p:sldId id="352" r:id="rId33"/>
    <p:sldId id="354" r:id="rId34"/>
    <p:sldId id="391" r:id="rId35"/>
    <p:sldId id="345" r:id="rId36"/>
    <p:sldId id="346" r:id="rId37"/>
    <p:sldId id="347" r:id="rId38"/>
    <p:sldId id="356" r:id="rId39"/>
    <p:sldId id="357" r:id="rId40"/>
    <p:sldId id="358" r:id="rId41"/>
    <p:sldId id="359" r:id="rId42"/>
    <p:sldId id="360" r:id="rId43"/>
    <p:sldId id="362" r:id="rId44"/>
    <p:sldId id="363" r:id="rId45"/>
    <p:sldId id="366" r:id="rId46"/>
    <p:sldId id="368" r:id="rId47"/>
    <p:sldId id="369" r:id="rId48"/>
    <p:sldId id="370" r:id="rId49"/>
    <p:sldId id="372" r:id="rId50"/>
    <p:sldId id="375" r:id="rId51"/>
    <p:sldId id="376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9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1EC2A-4697-D846-B64B-287F976E68D8}" type="doc">
      <dgm:prSet loTypeId="urn:microsoft.com/office/officeart/2009/3/layout/PlusandMinu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530D9-BF98-934A-A0C6-C28D012348C1}" type="pres">
      <dgm:prSet presAssocID="{D4A1EC2A-4697-D846-B64B-287F976E68D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5B74D-5429-9046-A30D-B47A5B3124C2}" type="pres">
      <dgm:prSet presAssocID="{D4A1EC2A-4697-D846-B64B-287F976E68D8}" presName="Background" presStyleLbl="bgImgPlace1" presStyleIdx="0" presStyleCnt="1" custScaleX="151377" custScaleY="88712" custLinFactNeighborY="-3388"/>
      <dgm:spPr>
        <a:solidFill>
          <a:schemeClr val="tx2">
            <a:lumMod val="60000"/>
            <a:lumOff val="40000"/>
          </a:schemeClr>
        </a:solidFill>
        <a:ln w="57150" cmpd="sng"/>
      </dgm:spPr>
      <dgm:t>
        <a:bodyPr/>
        <a:lstStyle/>
        <a:p>
          <a:endParaRPr lang="en-US"/>
        </a:p>
      </dgm:t>
    </dgm:pt>
    <dgm:pt modelId="{49534A04-F033-B84C-B936-B33D5C476B47}" type="pres">
      <dgm:prSet presAssocID="{D4A1EC2A-4697-D846-B64B-287F976E68D8}" presName="ParentText1" presStyleLbl="revTx" presStyleIdx="0" presStyleCnt="2" custScaleX="81849" custScaleY="85461" custLinFactNeighborY="-15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5FD29-FC41-8343-AF59-544B82A7A0C1}" type="pres">
      <dgm:prSet presAssocID="{D4A1EC2A-4697-D846-B64B-287F976E68D8}" presName="ParentText2" presStyleLbl="revTx" presStyleIdx="1" presStyleCnt="2" custLinFactNeighborY="-15840">
        <dgm:presLayoutVars>
          <dgm:chMax val="0"/>
          <dgm:chPref val="0"/>
          <dgm:bulletEnabled val="1"/>
        </dgm:presLayoutVars>
      </dgm:prSet>
      <dgm:spPr/>
    </dgm:pt>
    <dgm:pt modelId="{839439F0-0901-8645-9195-1F22447AA934}" type="pres">
      <dgm:prSet presAssocID="{D4A1EC2A-4697-D846-B64B-287F976E68D8}" presName="Plus" presStyleLbl="alignNode1" presStyleIdx="0" presStyleCnt="2" custScaleX="29253" custScaleY="33161" custLinFactNeighborX="59978" custLinFactNeighborY="-18845"/>
      <dgm:spPr>
        <a:solidFill>
          <a:srgbClr val="000090"/>
        </a:solidFill>
        <a:ln>
          <a:solidFill>
            <a:srgbClr val="000090"/>
          </a:solidFill>
        </a:ln>
      </dgm:spPr>
    </dgm:pt>
    <dgm:pt modelId="{7222A116-5528-3C49-A64A-6C8D42C593D3}" type="pres">
      <dgm:prSet presAssocID="{D4A1EC2A-4697-D846-B64B-287F976E68D8}" presName="Minus" presStyleLbl="alignNode1" presStyleIdx="1" presStyleCnt="2" custScaleX="42954" custScaleY="25683" custLinFactNeighborX="-58185" custLinFactNeighborY="-63455"/>
      <dgm:spPr>
        <a:solidFill>
          <a:srgbClr val="000090"/>
        </a:solidFill>
        <a:ln>
          <a:solidFill>
            <a:srgbClr val="000090"/>
          </a:solidFill>
        </a:ln>
      </dgm:spPr>
    </dgm:pt>
    <dgm:pt modelId="{34BA94E9-B35F-3F42-BEE8-69FE5A6F2B41}" type="pres">
      <dgm:prSet presAssocID="{D4A1EC2A-4697-D846-B64B-287F976E68D8}" presName="Divider" presStyleLbl="parChTrans1D1" presStyleIdx="0" presStyleCnt="1" custFlipHor="0" custScaleX="2000000" custScaleY="106442" custLinFactX="-2236390" custLinFactNeighborX="-2300000" custLinFactNeighborY="-7788"/>
      <dgm:spPr>
        <a:ln>
          <a:solidFill>
            <a:schemeClr val="bg1"/>
          </a:solidFill>
        </a:ln>
      </dgm:spPr>
    </dgm:pt>
  </dgm:ptLst>
  <dgm:cxnLst>
    <dgm:cxn modelId="{EBF044B3-AA0A-1245-AFD9-5A2DF8A5905D}" type="presOf" srcId="{D4A1EC2A-4697-D846-B64B-287F976E68D8}" destId="{5B5530D9-BF98-934A-A0C6-C28D012348C1}" srcOrd="0" destOrd="0" presId="urn:microsoft.com/office/officeart/2009/3/layout/PlusandMinus"/>
    <dgm:cxn modelId="{A5A26B3D-FA50-7944-A854-AFAEED8FD2B5}" type="presParOf" srcId="{5B5530D9-BF98-934A-A0C6-C28D012348C1}" destId="{16B5B74D-5429-9046-A30D-B47A5B3124C2}" srcOrd="0" destOrd="0" presId="urn:microsoft.com/office/officeart/2009/3/layout/PlusandMinus"/>
    <dgm:cxn modelId="{DFEFA91F-591E-9645-8E3B-44ED46BDC476}" type="presParOf" srcId="{5B5530D9-BF98-934A-A0C6-C28D012348C1}" destId="{49534A04-F033-B84C-B936-B33D5C476B47}" srcOrd="1" destOrd="0" presId="urn:microsoft.com/office/officeart/2009/3/layout/PlusandMinus"/>
    <dgm:cxn modelId="{1AEFFC20-19E3-8B47-AF6C-0D5AE9D6B1E6}" type="presParOf" srcId="{5B5530D9-BF98-934A-A0C6-C28D012348C1}" destId="{2895FD29-FC41-8343-AF59-544B82A7A0C1}" srcOrd="2" destOrd="0" presId="urn:microsoft.com/office/officeart/2009/3/layout/PlusandMinus"/>
    <dgm:cxn modelId="{689A903F-ADBE-D94E-B14A-D2A83BF032F6}" type="presParOf" srcId="{5B5530D9-BF98-934A-A0C6-C28D012348C1}" destId="{839439F0-0901-8645-9195-1F22447AA934}" srcOrd="3" destOrd="0" presId="urn:microsoft.com/office/officeart/2009/3/layout/PlusandMinus"/>
    <dgm:cxn modelId="{9684A133-50E9-B944-A277-690CAA211C2F}" type="presParOf" srcId="{5B5530D9-BF98-934A-A0C6-C28D012348C1}" destId="{7222A116-5528-3C49-A64A-6C8D42C593D3}" srcOrd="4" destOrd="0" presId="urn:microsoft.com/office/officeart/2009/3/layout/PlusandMinus"/>
    <dgm:cxn modelId="{A9AE011F-2F71-8F49-983D-755D19EC425C}" type="presParOf" srcId="{5B5530D9-BF98-934A-A0C6-C28D012348C1}" destId="{34BA94E9-B35F-3F42-BEE8-69FE5A6F2B41}" srcOrd="5" destOrd="0" presId="urn:microsoft.com/office/officeart/2009/3/layout/PlusandMinus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5B74D-5429-9046-A30D-B47A5B3124C2}">
      <dsp:nvSpPr>
        <dsp:cNvPr id="0" name=""/>
        <dsp:cNvSpPr/>
      </dsp:nvSpPr>
      <dsp:spPr>
        <a:xfrm>
          <a:off x="1119163" y="356400"/>
          <a:ext cx="5705372" cy="17279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57150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534A04-F033-B84C-B936-B33D5C476B47}">
      <dsp:nvSpPr>
        <dsp:cNvPr id="0" name=""/>
        <dsp:cNvSpPr/>
      </dsp:nvSpPr>
      <dsp:spPr>
        <a:xfrm>
          <a:off x="2358833" y="397443"/>
          <a:ext cx="1432516" cy="1424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5FD29-FC41-8343-AF59-544B82A7A0C1}">
      <dsp:nvSpPr>
        <dsp:cNvPr id="0" name=""/>
        <dsp:cNvSpPr/>
      </dsp:nvSpPr>
      <dsp:spPr>
        <a:xfrm>
          <a:off x="3989178" y="276311"/>
          <a:ext cx="1750193" cy="166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439F0-0901-8645-9195-1F22447AA934}">
      <dsp:nvSpPr>
        <dsp:cNvPr id="0" name=""/>
        <dsp:cNvSpPr/>
      </dsp:nvSpPr>
      <dsp:spPr>
        <a:xfrm>
          <a:off x="2399696" y="30000"/>
          <a:ext cx="215438" cy="244220"/>
        </a:xfrm>
        <a:prstGeom prst="plus">
          <a:avLst>
            <a:gd name="adj" fmla="val 32810"/>
          </a:avLst>
        </a:prstGeom>
        <a:solidFill>
          <a:srgbClr val="000090"/>
        </a:solidFill>
        <a:ln w="9525" cap="flat" cmpd="sng" algn="ctr">
          <a:solidFill>
            <a:srgbClr val="00009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22A116-5528-3C49-A64A-6C8D42C593D3}">
      <dsp:nvSpPr>
        <dsp:cNvPr id="0" name=""/>
        <dsp:cNvSpPr/>
      </dsp:nvSpPr>
      <dsp:spPr>
        <a:xfrm>
          <a:off x="5130879" y="125051"/>
          <a:ext cx="297733" cy="61006"/>
        </a:xfrm>
        <a:prstGeom prst="rect">
          <a:avLst/>
        </a:prstGeom>
        <a:solidFill>
          <a:srgbClr val="000090"/>
        </a:solidFill>
        <a:ln w="9525" cap="flat" cmpd="sng" algn="ctr">
          <a:solidFill>
            <a:srgbClr val="00009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A94E9-B35F-3F42-BEE8-69FE5A6F2B41}">
      <dsp:nvSpPr>
        <dsp:cNvPr id="0" name=""/>
        <dsp:cNvSpPr/>
      </dsp:nvSpPr>
      <dsp:spPr>
        <a:xfrm>
          <a:off x="3948081" y="368611"/>
          <a:ext cx="8664" cy="1694007"/>
        </a:xfrm>
        <a:prstGeom prst="line">
          <a:avLst/>
        </a:pr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00FC-FC6E-5248-AC1B-81F3680E21D7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266F-0912-B340-8709-989577D29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5792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52B7-942F-40A6-894B-BA79F8C4905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61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52B7-942F-40A6-894B-BA79F8C4905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0867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1245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2162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405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2527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9934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4327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4460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6116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661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832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157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7869-9480-D64E-A85B-C6DF4914CA7E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54D4-DB03-FF41-900F-6E76180E2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9899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088951FB-4A32-AB43-97CF-5AC1D0991C07}" type="slidenum">
              <a:rPr lang="zh-CN" altLang="en-US"/>
              <a:pPr eaLnBrk="1" hangingPunct="1"/>
              <a:t>1</a:t>
            </a:fld>
            <a:endParaRPr lang="en-US" altLang="zh-CN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363" y="646564"/>
            <a:ext cx="7850909" cy="946728"/>
          </a:xfrm>
          <a:ln>
            <a:solidFill>
              <a:srgbClr val="00009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zh-CN" sz="3200" b="1" dirty="0" smtClean="0">
                <a:solidFill>
                  <a:srgbClr val="000090"/>
                </a:solidFill>
                <a:latin typeface="Arial" charset="0"/>
                <a:ea typeface="宋体" charset="0"/>
              </a:rPr>
              <a:t>ΜΟΡΙΑΚΗ ΒΙΟΛΟΓΙΑ ΣΤΗ ΜΑΙΕΥΤΙΚΗ &amp; ΓΥΝΑΙΚΟΛΟΓΙΑ</a:t>
            </a:r>
            <a:endParaRPr lang="en-US" altLang="zh-CN" sz="3200" b="1" dirty="0">
              <a:solidFill>
                <a:srgbClr val="000090"/>
              </a:solidFill>
              <a:latin typeface="Arial" charset="0"/>
              <a:ea typeface="宋体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364" y="3105697"/>
            <a:ext cx="8497453" cy="2486891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el-GR" altLang="zh-CN" sz="1400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Α. </a:t>
            </a: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Κολιαλέξη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Εργαστήριο Ιατρικής Γενετικής</a:t>
            </a:r>
            <a:r>
              <a:rPr lang="en-US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 &amp; </a:t>
            </a:r>
            <a:endParaRPr lang="el-GR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Γ’ Μαιευτική/Γυναικολογική Κλινική </a:t>
            </a:r>
            <a:endParaRPr lang="el-GR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endParaRPr lang="en-US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Συριστατίδης Χαράλαμπος</a:t>
            </a:r>
            <a:b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Επίκουρος Καθηγητης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Μαιευτήρας – Χειρουργός Γυναικολόγος </a:t>
            </a:r>
            <a:b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Μονάδα Υποβοηθούμενης Αναπαραγωγής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Γ΄ Μαιευτική και Γυναικολογική 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Κλινική</a:t>
            </a: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Π.Γ.Ν. «Αττικ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όν»</a:t>
            </a:r>
            <a:endParaRPr lang="el-G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Times New Roman" pitchFamily="8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l-G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Times New Roman" pitchFamily="8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Ιατρικ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ή Σχολή</a:t>
            </a: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Εθνικό και Καποδιστριακό Πανεπιστήμιο Αθηνών</a:t>
            </a:r>
            <a:endPara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endParaRPr lang="en-US" altLang="zh-CN" sz="1400" b="1" dirty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417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739" y="147950"/>
            <a:ext cx="8229600" cy="633412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000090"/>
                </a:solidFill>
              </a:rPr>
              <a:t>Αλυσιδωτή Αντίδραση Πολυμεράσης</a:t>
            </a:r>
            <a:r>
              <a:rPr lang="en-US" sz="3200" b="1" dirty="0" smtClean="0">
                <a:solidFill>
                  <a:srgbClr val="000090"/>
                </a:solidFill>
              </a:rPr>
              <a:t> (PCR)</a:t>
            </a:r>
            <a:endParaRPr lang="el-GR" sz="3200" b="1" dirty="0">
              <a:solidFill>
                <a:srgbClr val="00009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6739" y="909142"/>
            <a:ext cx="8368027" cy="173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 smtClean="0">
                <a:solidFill>
                  <a:srgbClr val="000090"/>
                </a:solidFill>
              </a:rPr>
              <a:t>Η αλυσιδωτή αντίδραση πολυμεράσης είναι μέθοδος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l-GR" sz="2400" dirty="0" smtClean="0">
                <a:solidFill>
                  <a:srgbClr val="000090"/>
                </a:solidFill>
              </a:rPr>
              <a:t>παραγωγής μεγάλου αριθμού αντιγράφων συγκεκριμένων μικρών αλληλουχιών </a:t>
            </a:r>
            <a:r>
              <a:rPr lang="en-US" sz="2400" dirty="0" smtClean="0">
                <a:solidFill>
                  <a:srgbClr val="000090"/>
                </a:solidFill>
              </a:rPr>
              <a:t>DNA</a:t>
            </a:r>
            <a:r>
              <a:rPr lang="el-GR" sz="2400" dirty="0" smtClean="0">
                <a:solidFill>
                  <a:srgbClr val="000090"/>
                </a:solidFill>
              </a:rPr>
              <a:t>  – λογαριθμική αύξηση</a:t>
            </a:r>
            <a:endParaRPr lang="el-GR" sz="2400" dirty="0">
              <a:solidFill>
                <a:srgbClr val="000090"/>
              </a:solidFill>
            </a:endParaRPr>
          </a:p>
        </p:txBody>
      </p:sp>
      <p:pic>
        <p:nvPicPr>
          <p:cNvPr id="7" name="Picture 6" descr="300px-PCR_mac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227" y="2453667"/>
            <a:ext cx="2978653" cy="26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12683" y="5893956"/>
            <a:ext cx="7150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PCR: 1985, </a:t>
            </a:r>
            <a:r>
              <a:rPr lang="el-GR" dirty="0">
                <a:solidFill>
                  <a:schemeClr val="tx2"/>
                </a:solidFill>
                <a:latin typeface="Calibri" panose="020F0502020204030204" pitchFamily="34" charset="0"/>
              </a:rPr>
              <a:t>Βραβείο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Nobel </a:t>
            </a:r>
            <a:r>
              <a:rPr lang="el-GR" dirty="0">
                <a:solidFill>
                  <a:schemeClr val="tx2"/>
                </a:solidFill>
                <a:latin typeface="Calibri" panose="020F0502020204030204" pitchFamily="34" charset="0"/>
              </a:rPr>
              <a:t>για τον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Kary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Mullis in 1993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9569" t="3813" r="16505" b="14778"/>
          <a:stretch>
            <a:fillRect/>
          </a:stretch>
        </p:blipFill>
        <p:spPr bwMode="auto">
          <a:xfrm>
            <a:off x="4191000" y="2291732"/>
            <a:ext cx="3503439" cy="31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530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36" y="230909"/>
            <a:ext cx="8923196" cy="63341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0090"/>
                </a:solidFill>
              </a:rPr>
              <a:t>Αλυσιδωτή Αντίδραση Πολυμεράσης</a:t>
            </a:r>
            <a:r>
              <a:rPr lang="en-US" sz="3200" b="1" dirty="0">
                <a:solidFill>
                  <a:srgbClr val="000090"/>
                </a:solidFill>
              </a:rPr>
              <a:t> (PCR)</a:t>
            </a:r>
            <a:endParaRPr lang="el-GR" sz="3200" b="1" dirty="0">
              <a:solidFill>
                <a:srgbClr val="00009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6213" y="1502361"/>
            <a:ext cx="6260605" cy="1499457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0090"/>
                </a:solidFill>
              </a:rPr>
              <a:t>Βασίζεται </a:t>
            </a:r>
            <a:r>
              <a:rPr lang="el-GR" sz="2400" dirty="0">
                <a:solidFill>
                  <a:srgbClr val="000090"/>
                </a:solidFill>
              </a:rPr>
              <a:t>στην ιδιότητα των αλυσίδων του </a:t>
            </a:r>
            <a:r>
              <a:rPr lang="en-US" sz="2400" dirty="0">
                <a:solidFill>
                  <a:srgbClr val="000090"/>
                </a:solidFill>
              </a:rPr>
              <a:t>DNA</a:t>
            </a:r>
            <a:r>
              <a:rPr lang="el-GR" sz="2400" dirty="0">
                <a:solidFill>
                  <a:srgbClr val="000090"/>
                </a:solidFill>
              </a:rPr>
              <a:t> </a:t>
            </a:r>
            <a:r>
              <a:rPr lang="el-GR" sz="2400" dirty="0" smtClean="0">
                <a:solidFill>
                  <a:srgbClr val="000090"/>
                </a:solidFill>
              </a:rPr>
              <a:t>να 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00090"/>
                </a:solidFill>
              </a:rPr>
              <a:t>αποχωρίζονται </a:t>
            </a:r>
            <a:r>
              <a:rPr lang="el-GR" sz="2400" dirty="0">
                <a:solidFill>
                  <a:srgbClr val="000090"/>
                </a:solidFill>
              </a:rPr>
              <a:t>σε υψηλή θερμοκρασία </a:t>
            </a:r>
            <a:endParaRPr lang="en-US" sz="2400" dirty="0" smtClean="0">
              <a:solidFill>
                <a:srgbClr val="000090"/>
              </a:solidFill>
            </a:endParaRP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00090"/>
                </a:solidFill>
              </a:rPr>
              <a:t>επανενώνονται </a:t>
            </a:r>
            <a:r>
              <a:rPr lang="el-GR" sz="2400" dirty="0">
                <a:solidFill>
                  <a:srgbClr val="000090"/>
                </a:solidFill>
              </a:rPr>
              <a:t>σε χαμηλότερη θερμοκρασία και 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rgbClr val="000090"/>
                </a:solidFill>
              </a:rPr>
              <a:t>α</a:t>
            </a:r>
            <a:r>
              <a:rPr lang="el-GR" sz="2400" dirty="0" smtClean="0">
                <a:solidFill>
                  <a:srgbClr val="000090"/>
                </a:solidFill>
              </a:rPr>
              <a:t>ντιγράφονται</a:t>
            </a:r>
            <a:endParaRPr lang="en-US" sz="2400" dirty="0" smtClean="0">
              <a:solidFill>
                <a:srgbClr val="000090"/>
              </a:solidFill>
            </a:endParaRPr>
          </a:p>
          <a:p>
            <a:pPr>
              <a:buFontTx/>
              <a:buChar char="-"/>
            </a:pPr>
            <a:endParaRPr lang="el-GR" sz="2400" dirty="0">
              <a:solidFill>
                <a:srgbClr val="000090"/>
              </a:solidFill>
            </a:endParaRPr>
          </a:p>
          <a:p>
            <a:r>
              <a:rPr lang="el-GR" sz="2400" dirty="0">
                <a:solidFill>
                  <a:srgbClr val="000090"/>
                </a:solidFill>
              </a:rPr>
              <a:t>Παράγονται εκατομμύρια αντιγράφων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0214" r="17807"/>
          <a:stretch/>
        </p:blipFill>
        <p:spPr>
          <a:xfrm>
            <a:off x="195547" y="1059628"/>
            <a:ext cx="2260666" cy="5094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34728" y="5149273"/>
            <a:ext cx="1754909" cy="13262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114636" y="4040909"/>
            <a:ext cx="508000" cy="415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07779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4" y="577272"/>
            <a:ext cx="4237181" cy="840365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DNA </a:t>
            </a:r>
            <a:r>
              <a:rPr lang="el-GR" sz="3200" b="1" dirty="0">
                <a:solidFill>
                  <a:srgbClr val="000090"/>
                </a:solidFill>
              </a:rPr>
              <a:t>π</a:t>
            </a:r>
            <a:r>
              <a:rPr lang="el-GR" sz="3200" b="1" dirty="0" smtClean="0">
                <a:solidFill>
                  <a:srgbClr val="000090"/>
                </a:solidFill>
              </a:rPr>
              <a:t>ολυμεράση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figure 2-0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5338" y="2399061"/>
            <a:ext cx="5991263" cy="2553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4419" y="1417637"/>
            <a:ext cx="151828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dATP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  </a:t>
            </a:r>
            <a:r>
              <a:rPr lang="en-US" sz="2400" b="1" dirty="0" err="1" smtClean="0">
                <a:latin typeface="Arial"/>
                <a:cs typeface="Arial"/>
              </a:rPr>
              <a:t>dTTP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    </a:t>
            </a:r>
            <a:r>
              <a:rPr lang="en-US" sz="2400" b="1" dirty="0" err="1" smtClean="0">
                <a:latin typeface="Arial"/>
                <a:cs typeface="Arial"/>
              </a:rPr>
              <a:t>dGTP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      </a:t>
            </a:r>
            <a:r>
              <a:rPr lang="en-US" sz="2400" b="1" dirty="0" err="1" smtClean="0">
                <a:latin typeface="Arial"/>
                <a:cs typeface="Arial"/>
              </a:rPr>
              <a:t>dCTP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69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enotyping_by_PCR_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73455" y="944730"/>
            <a:ext cx="4973764" cy="58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5122069" y="675970"/>
            <a:ext cx="2187179" cy="6408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3832624" y="1468133"/>
            <a:ext cx="1402556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4224338" y="1541160"/>
            <a:ext cx="0" cy="5746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4224337" y="2549220"/>
            <a:ext cx="2250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3888581" y="2907995"/>
            <a:ext cx="729854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grpSp>
        <p:nvGrpSpPr>
          <p:cNvPr id="10250" name="Group 19"/>
          <p:cNvGrpSpPr>
            <a:grpSpLocks/>
          </p:cNvGrpSpPr>
          <p:nvPr/>
        </p:nvGrpSpPr>
        <p:grpSpPr bwMode="auto">
          <a:xfrm>
            <a:off x="5063728" y="554165"/>
            <a:ext cx="2937272" cy="2986484"/>
            <a:chOff x="3293" y="295"/>
            <a:chExt cx="2467" cy="1774"/>
          </a:xfrm>
        </p:grpSpPr>
        <p:sp>
          <p:nvSpPr>
            <p:cNvPr id="10251" name="Text Box 14"/>
            <p:cNvSpPr txBox="1">
              <a:spLocks noChangeArrowheads="1"/>
            </p:cNvSpPr>
            <p:nvPr/>
          </p:nvSpPr>
          <p:spPr bwMode="auto">
            <a:xfrm>
              <a:off x="3719" y="1246"/>
              <a:ext cx="1384" cy="823"/>
            </a:xfrm>
            <a:prstGeom prst="rect">
              <a:avLst/>
            </a:prstGeom>
            <a:noFill/>
            <a:ln w="9525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+ </a:t>
              </a: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MgCl</a:t>
              </a:r>
              <a:r>
                <a:rPr lang="en-US" sz="1200" baseline="-25000" dirty="0">
                  <a:solidFill>
                    <a:srgbClr val="000090"/>
                  </a:solidFill>
                  <a:latin typeface="Arial" panose="020B0604020202020204" pitchFamily="34" charset="0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+ Buffer </a:t>
              </a:r>
              <a:r>
                <a:rPr lang="el-GR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διάλυμα</a:t>
              </a:r>
              <a:endParaRPr lang="en-US" sz="1200" dirty="0">
                <a:solidFill>
                  <a:srgbClr val="00009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+ </a:t>
              </a:r>
              <a:r>
                <a:rPr lang="en-US" sz="1200" dirty="0" err="1">
                  <a:solidFill>
                    <a:srgbClr val="000090"/>
                  </a:solidFill>
                  <a:latin typeface="Arial" panose="020B0604020202020204" pitchFamily="34" charset="0"/>
                </a:rPr>
                <a:t>dNTPs</a:t>
              </a:r>
              <a:endParaRPr lang="en-US" sz="1200" dirty="0">
                <a:solidFill>
                  <a:srgbClr val="00009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+ </a:t>
              </a:r>
              <a:r>
                <a:rPr lang="en-US" sz="1200" dirty="0" err="1">
                  <a:solidFill>
                    <a:srgbClr val="000090"/>
                  </a:solidFill>
                  <a:latin typeface="Arial" panose="020B0604020202020204" pitchFamily="34" charset="0"/>
                </a:rPr>
                <a:t>Taq</a:t>
              </a: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 polymerase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+ </a:t>
              </a:r>
              <a:r>
                <a:rPr lang="el-GR" sz="1200" dirty="0">
                  <a:solidFill>
                    <a:srgbClr val="000090"/>
                  </a:solidFill>
                  <a:latin typeface="Arial" panose="020B0604020202020204" pitchFamily="34" charset="0"/>
                </a:rPr>
                <a:t>εκκινητές</a:t>
              </a:r>
            </a:p>
          </p:txBody>
        </p:sp>
        <p:sp>
          <p:nvSpPr>
            <p:cNvPr id="10253" name="Rectangle 18"/>
            <p:cNvSpPr>
              <a:spLocks noChangeArrowheads="1"/>
            </p:cNvSpPr>
            <p:nvPr/>
          </p:nvSpPr>
          <p:spPr bwMode="auto">
            <a:xfrm>
              <a:off x="3293" y="295"/>
              <a:ext cx="246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50000"/>
                </a:spcBef>
              </a:pPr>
              <a:endParaRPr lang="el-GR" sz="1600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905" y="2295093"/>
            <a:ext cx="1928091" cy="114326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l-GR" sz="1100" dirty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Χ</a:t>
            </a:r>
            <a:r>
              <a:rPr lang="el-GR" sz="1100" dirty="0" smtClean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ρησιμοποιείται ένα ζεύγος εκκινητών (</a:t>
            </a:r>
            <a:r>
              <a:rPr lang="en-US" sz="1100" dirty="0" smtClean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primers</a:t>
            </a:r>
            <a:r>
              <a:rPr lang="el-GR" sz="1100" dirty="0" smtClean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) που έχουν συμπληρωματική αλληλουχία με τα άκρα του </a:t>
            </a:r>
            <a:r>
              <a:rPr lang="en-US" sz="1100" dirty="0" smtClean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DNA </a:t>
            </a:r>
            <a:r>
              <a:rPr lang="el-GR" sz="1100" dirty="0" smtClean="0">
                <a:solidFill>
                  <a:srgbClr val="00009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στόχου </a:t>
            </a:r>
            <a:endParaRPr lang="el-GR" sz="1100" dirty="0">
              <a:solidFill>
                <a:srgbClr val="00009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35727" y="3174984"/>
            <a:ext cx="3232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26000" y="2549220"/>
            <a:ext cx="8312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63728" y="5853545"/>
            <a:ext cx="19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000090"/>
                </a:solidFill>
              </a:rPr>
              <a:t>Ανίχνευση των προιόντων</a:t>
            </a:r>
          </a:p>
          <a:p>
            <a:pPr algn="ctr"/>
            <a:r>
              <a:rPr lang="el-GR" sz="1200" dirty="0" smtClean="0">
                <a:solidFill>
                  <a:srgbClr val="000090"/>
                </a:solidFill>
              </a:rPr>
              <a:t> πολλαπλασιασμού 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868" y="3902364"/>
            <a:ext cx="2401455" cy="13849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Αποδιάταξη του δίκλωνου </a:t>
            </a:r>
            <a:r>
              <a:rPr lang="en-US" sz="1200" dirty="0" smtClean="0">
                <a:solidFill>
                  <a:srgbClr val="000090"/>
                </a:solidFill>
                <a:cs typeface="Times New Roman (Arabic)" charset="0"/>
              </a:rPr>
              <a:t>DNA </a:t>
            </a: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(</a:t>
            </a:r>
            <a:r>
              <a:rPr lang="en-US" sz="1200" dirty="0" smtClean="0">
                <a:solidFill>
                  <a:srgbClr val="000090"/>
                </a:solidFill>
                <a:cs typeface="Times New Roman (Arabic)" charset="0"/>
              </a:rPr>
              <a:t>90-95c</a:t>
            </a: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)</a:t>
            </a:r>
            <a:endParaRPr lang="en-US" sz="1200" dirty="0" smtClean="0">
              <a:solidFill>
                <a:srgbClr val="000090"/>
              </a:solidFill>
              <a:cs typeface="Times New Roman (Arabic)" charset="0"/>
            </a:endParaRPr>
          </a:p>
          <a:p>
            <a:pPr marL="514350" indent="-514350">
              <a:buFont typeface="Arial"/>
              <a:buAutoNum type="arabicPeriod"/>
            </a:pP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Συνδεση των εκκινητών στη συμπληρωματική περιοχή του</a:t>
            </a:r>
            <a:r>
              <a:rPr lang="en-US" sz="1200" dirty="0" smtClean="0">
                <a:solidFill>
                  <a:srgbClr val="000090"/>
                </a:solidFill>
                <a:cs typeface="Times New Roman (Arabic)" charset="0"/>
              </a:rPr>
              <a:t>DNA</a:t>
            </a: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-στόχος (</a:t>
            </a:r>
            <a:r>
              <a:rPr lang="en-US" sz="1200" dirty="0" smtClean="0">
                <a:solidFill>
                  <a:srgbClr val="000090"/>
                </a:solidFill>
                <a:cs typeface="Times New Roman (Arabic)" charset="0"/>
              </a:rPr>
              <a:t>Annealing</a:t>
            </a:r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)</a:t>
            </a:r>
            <a:r>
              <a:rPr lang="en-US" sz="1200" dirty="0" smtClean="0">
                <a:solidFill>
                  <a:srgbClr val="000090"/>
                </a:solidFill>
                <a:cs typeface="Times New Roman (Arabic)" charset="0"/>
              </a:rPr>
              <a:t> 70c</a:t>
            </a:r>
          </a:p>
          <a:p>
            <a:r>
              <a:rPr lang="el-GR" sz="1200" dirty="0" smtClean="0">
                <a:solidFill>
                  <a:srgbClr val="000090"/>
                </a:solidFill>
                <a:cs typeface="Times New Roman (Arabic)" charset="0"/>
              </a:rPr>
              <a:t>3. Επέκταση</a:t>
            </a:r>
            <a:endParaRPr lang="en-US" sz="1200" dirty="0">
              <a:solidFill>
                <a:srgbClr val="000090"/>
              </a:solidFill>
              <a:cs typeface="Times New Roman (Arabic)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063728" y="4237182"/>
            <a:ext cx="593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719" y="91194"/>
            <a:ext cx="8774553" cy="58477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90"/>
                </a:solidFill>
              </a:rPr>
              <a:t>Μεθοδολογία </a:t>
            </a:r>
            <a:r>
              <a:rPr lang="en-US" sz="3200" b="1" dirty="0" smtClean="0">
                <a:solidFill>
                  <a:srgbClr val="000090"/>
                </a:solidFill>
              </a:rPr>
              <a:t> PCR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305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h7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9462" b="-1370"/>
          <a:stretch>
            <a:fillRect/>
          </a:stretch>
        </p:blipFill>
        <p:spPr bwMode="auto">
          <a:xfrm>
            <a:off x="4038600" y="1678700"/>
            <a:ext cx="4230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ch7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9462" r="33694" b="12453"/>
          <a:stretch>
            <a:fillRect/>
          </a:stretch>
        </p:blipFill>
        <p:spPr bwMode="auto">
          <a:xfrm>
            <a:off x="1600200" y="1754900"/>
            <a:ext cx="1123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ch7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9462" r="33694" b="12453"/>
          <a:stretch>
            <a:fillRect/>
          </a:stretch>
        </p:blipFill>
        <p:spPr bwMode="auto">
          <a:xfrm>
            <a:off x="1676400" y="3964700"/>
            <a:ext cx="13573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 rot="16200000">
            <a:off x="1828800" y="3964700"/>
            <a:ext cx="228600" cy="762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6" name="Picture 16" descr="sangersequ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b="83551"/>
          <a:stretch>
            <a:fillRect/>
          </a:stretch>
        </p:blipFill>
        <p:spPr bwMode="auto">
          <a:xfrm>
            <a:off x="2242127" y="9167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46364" y="126995"/>
            <a:ext cx="8612909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DNA Sequencing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902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nger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3947" b="83551"/>
          <a:stretch>
            <a:fillRect/>
          </a:stretch>
        </p:blipFill>
        <p:spPr bwMode="auto">
          <a:xfrm>
            <a:off x="383310" y="1182255"/>
            <a:ext cx="8252690" cy="10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4"/>
          <p:cNvSpPr>
            <a:spLocks noChangeShapeType="1"/>
          </p:cNvSpPr>
          <p:nvPr/>
        </p:nvSpPr>
        <p:spPr bwMode="auto">
          <a:xfrm>
            <a:off x="3886200" y="1295400"/>
            <a:ext cx="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85942" y="2399460"/>
            <a:ext cx="2769696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u="sng" dirty="0" smtClean="0">
                <a:solidFill>
                  <a:srgbClr val="000090"/>
                </a:solidFill>
                <a:latin typeface="+mj-lt"/>
              </a:rPr>
              <a:t>Τι περιέχει κάθε αντίδραση </a:t>
            </a:r>
          </a:p>
          <a:p>
            <a:pPr algn="ctr" eaLnBrk="1" hangingPunct="1"/>
            <a:r>
              <a:rPr lang="en-US" dirty="0" smtClean="0">
                <a:solidFill>
                  <a:srgbClr val="000090"/>
                </a:solidFill>
                <a:latin typeface="+mj-lt"/>
              </a:rPr>
              <a:t>Template </a:t>
            </a:r>
            <a:r>
              <a:rPr lang="en-US" dirty="0">
                <a:solidFill>
                  <a:srgbClr val="000090"/>
                </a:solidFill>
                <a:latin typeface="+mj-lt"/>
              </a:rPr>
              <a:t>DNA</a:t>
            </a:r>
          </a:p>
          <a:p>
            <a:pPr algn="ctr" eaLnBrk="1" hangingPunct="1"/>
            <a:r>
              <a:rPr lang="en-US" dirty="0">
                <a:solidFill>
                  <a:srgbClr val="000090"/>
                </a:solidFill>
                <a:latin typeface="+mj-lt"/>
              </a:rPr>
              <a:t>5’ primer</a:t>
            </a:r>
          </a:p>
          <a:p>
            <a:pPr algn="ctr" eaLnBrk="1" hangingPunct="1"/>
            <a:r>
              <a:rPr lang="en-US" dirty="0" err="1">
                <a:solidFill>
                  <a:srgbClr val="000090"/>
                </a:solidFill>
                <a:latin typeface="+mj-lt"/>
              </a:rPr>
              <a:t>dNTP</a:t>
            </a:r>
            <a:endParaRPr lang="en-US" dirty="0">
              <a:solidFill>
                <a:srgbClr val="000090"/>
              </a:solidFill>
              <a:latin typeface="+mj-lt"/>
            </a:endParaRPr>
          </a:p>
          <a:p>
            <a:pPr algn="ctr" eaLnBrk="1" hangingPunct="1"/>
            <a:r>
              <a:rPr lang="en-US" dirty="0" err="1">
                <a:solidFill>
                  <a:srgbClr val="000090"/>
                </a:solidFill>
                <a:latin typeface="+mj-lt"/>
              </a:rPr>
              <a:t>dd</a:t>
            </a:r>
            <a:r>
              <a:rPr lang="en-US" b="1" dirty="0" err="1">
                <a:solidFill>
                  <a:srgbClr val="000090"/>
                </a:solidFill>
                <a:latin typeface="+mj-lt"/>
              </a:rPr>
              <a:t>A</a:t>
            </a:r>
            <a:r>
              <a:rPr lang="en-US" dirty="0" err="1">
                <a:solidFill>
                  <a:srgbClr val="000090"/>
                </a:solidFill>
                <a:latin typeface="+mj-lt"/>
              </a:rPr>
              <a:t>TP</a:t>
            </a:r>
            <a:endParaRPr lang="en-US" dirty="0">
              <a:solidFill>
                <a:srgbClr val="000090"/>
              </a:solidFill>
              <a:latin typeface="+mj-lt"/>
            </a:endParaRPr>
          </a:p>
          <a:p>
            <a:pPr algn="ctr" eaLnBrk="1" hangingPunct="1"/>
            <a:r>
              <a:rPr lang="en-US" dirty="0" err="1">
                <a:solidFill>
                  <a:srgbClr val="000090"/>
                </a:solidFill>
                <a:latin typeface="+mj-lt"/>
              </a:rPr>
              <a:t>dd</a:t>
            </a:r>
            <a:r>
              <a:rPr lang="en-US" b="1" dirty="0" err="1">
                <a:solidFill>
                  <a:srgbClr val="000090"/>
                </a:solidFill>
                <a:latin typeface="+mj-lt"/>
              </a:rPr>
              <a:t>T</a:t>
            </a:r>
            <a:r>
              <a:rPr lang="en-US" dirty="0" err="1">
                <a:solidFill>
                  <a:srgbClr val="000090"/>
                </a:solidFill>
                <a:latin typeface="+mj-lt"/>
              </a:rPr>
              <a:t>TP</a:t>
            </a:r>
            <a:endParaRPr lang="en-US" dirty="0">
              <a:solidFill>
                <a:srgbClr val="000090"/>
              </a:solidFill>
              <a:latin typeface="+mj-lt"/>
            </a:endParaRPr>
          </a:p>
          <a:p>
            <a:pPr algn="ctr" eaLnBrk="1" hangingPunct="1"/>
            <a:r>
              <a:rPr lang="en-US" dirty="0" err="1">
                <a:solidFill>
                  <a:srgbClr val="000090"/>
                </a:solidFill>
                <a:latin typeface="+mj-lt"/>
              </a:rPr>
              <a:t>dd</a:t>
            </a:r>
            <a:r>
              <a:rPr lang="en-US" b="1" dirty="0" err="1">
                <a:solidFill>
                  <a:srgbClr val="000090"/>
                </a:solidFill>
                <a:latin typeface="+mj-lt"/>
              </a:rPr>
              <a:t>C</a:t>
            </a:r>
            <a:r>
              <a:rPr lang="en-US" dirty="0" err="1">
                <a:solidFill>
                  <a:srgbClr val="000090"/>
                </a:solidFill>
                <a:latin typeface="+mj-lt"/>
              </a:rPr>
              <a:t>TP</a:t>
            </a:r>
            <a:endParaRPr lang="en-US" dirty="0">
              <a:solidFill>
                <a:srgbClr val="000090"/>
              </a:solidFill>
              <a:latin typeface="+mj-lt"/>
            </a:endParaRPr>
          </a:p>
          <a:p>
            <a:pPr algn="ctr" eaLnBrk="1" hangingPunct="1"/>
            <a:r>
              <a:rPr lang="en-US" dirty="0" err="1">
                <a:solidFill>
                  <a:srgbClr val="000090"/>
                </a:solidFill>
                <a:latin typeface="+mj-lt"/>
              </a:rPr>
              <a:t>dd</a:t>
            </a:r>
            <a:r>
              <a:rPr lang="en-US" b="1" dirty="0" err="1">
                <a:solidFill>
                  <a:srgbClr val="000090"/>
                </a:solidFill>
                <a:latin typeface="+mj-lt"/>
              </a:rPr>
              <a:t>G</a:t>
            </a:r>
            <a:r>
              <a:rPr lang="en-US" dirty="0" err="1">
                <a:solidFill>
                  <a:srgbClr val="000090"/>
                </a:solidFill>
                <a:latin typeface="+mj-lt"/>
              </a:rPr>
              <a:t>TP</a:t>
            </a:r>
            <a:endParaRPr lang="en-US" dirty="0">
              <a:solidFill>
                <a:srgbClr val="000090"/>
              </a:solidFill>
              <a:latin typeface="+mj-lt"/>
            </a:endParaRPr>
          </a:p>
          <a:p>
            <a:pPr algn="ctr" eaLnBrk="1" hangingPunct="1"/>
            <a:r>
              <a:rPr lang="en-US" dirty="0">
                <a:solidFill>
                  <a:srgbClr val="000090"/>
                </a:solidFill>
                <a:latin typeface="+mj-lt"/>
              </a:rPr>
              <a:t>Polymerase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83310" y="356323"/>
            <a:ext cx="8333508" cy="58477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DNA Sequencing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4208" y="2363027"/>
            <a:ext cx="17526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CGTA</a:t>
            </a:r>
            <a:r>
              <a:rPr lang="en-US" sz="1400" b="1" dirty="0">
                <a:solidFill>
                  <a:srgbClr val="008000"/>
                </a:solidFill>
              </a:rPr>
              <a:t>A</a:t>
            </a:r>
          </a:p>
          <a:p>
            <a:r>
              <a:rPr lang="en-US" sz="1400" dirty="0">
                <a:solidFill>
                  <a:schemeClr val="tx1"/>
                </a:solidFill>
              </a:rPr>
              <a:t>CGTAA</a:t>
            </a:r>
            <a:r>
              <a:rPr lang="en-US" sz="1400" b="1" dirty="0">
                <a:solidFill>
                  <a:srgbClr val="FF9900"/>
                </a:solidFill>
              </a:rPr>
              <a:t>C</a:t>
            </a:r>
          </a:p>
          <a:p>
            <a:r>
              <a:rPr lang="en-US" sz="1400" dirty="0">
                <a:solidFill>
                  <a:schemeClr val="tx1"/>
                </a:solidFill>
              </a:rPr>
              <a:t>CGTAAC</a:t>
            </a:r>
            <a:r>
              <a:rPr lang="en-US" sz="1400" b="1" dirty="0">
                <a:solidFill>
                  <a:srgbClr val="FF9900"/>
                </a:solidFill>
              </a:rPr>
              <a:t>C</a:t>
            </a:r>
          </a:p>
          <a:p>
            <a:r>
              <a:rPr lang="en-US" sz="1400" dirty="0">
                <a:solidFill>
                  <a:schemeClr val="tx1"/>
                </a:solidFill>
              </a:rPr>
              <a:t>CGTAACC</a:t>
            </a:r>
            <a:r>
              <a:rPr lang="en-US" sz="1400" b="1" dirty="0">
                <a:solidFill>
                  <a:srgbClr val="FF9900"/>
                </a:solidFill>
              </a:rPr>
              <a:t>C</a:t>
            </a:r>
          </a:p>
          <a:p>
            <a:r>
              <a:rPr lang="en-US" sz="1400" dirty="0">
                <a:solidFill>
                  <a:schemeClr val="tx1"/>
                </a:solidFill>
              </a:rPr>
              <a:t>CGTAACCC</a:t>
            </a:r>
            <a:r>
              <a:rPr lang="en-US" sz="1400" b="1" dirty="0">
                <a:solidFill>
                  <a:srgbClr val="FF3300"/>
                </a:solidFill>
              </a:rPr>
              <a:t>T</a:t>
            </a:r>
            <a:endParaRPr lang="en-US" sz="1400" b="1" dirty="0">
              <a:solidFill>
                <a:srgbClr val="3333FF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CGTAACCCT</a:t>
            </a:r>
            <a:r>
              <a:rPr lang="en-US" sz="1400" b="1" dirty="0">
                <a:solidFill>
                  <a:srgbClr val="FF3300"/>
                </a:solidFill>
              </a:rPr>
              <a:t>T</a:t>
            </a:r>
            <a:endParaRPr lang="en-US" sz="1400" b="1" dirty="0">
              <a:solidFill>
                <a:srgbClr val="3333FF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CGTAACCCTT</a:t>
            </a:r>
            <a:r>
              <a:rPr lang="en-US" sz="1400" b="1" dirty="0">
                <a:solidFill>
                  <a:srgbClr val="3333FF"/>
                </a:solidFill>
              </a:rPr>
              <a:t>G</a:t>
            </a:r>
          </a:p>
          <a:p>
            <a:r>
              <a:rPr lang="en-US" sz="1400" dirty="0">
                <a:solidFill>
                  <a:schemeClr val="tx1"/>
                </a:solidFill>
              </a:rPr>
              <a:t>CGTAACCCTTG</a:t>
            </a:r>
            <a:r>
              <a:rPr lang="en-US" sz="1400" b="1" dirty="0">
                <a:solidFill>
                  <a:srgbClr val="3333FF"/>
                </a:solidFill>
              </a:rPr>
              <a:t>G</a:t>
            </a:r>
          </a:p>
        </p:txBody>
      </p:sp>
      <p:pic>
        <p:nvPicPr>
          <p:cNvPr id="7" name="Picture 7" descr="sanger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40909" r="3636"/>
          <a:stretch>
            <a:fillRect/>
          </a:stretch>
        </p:blipFill>
        <p:spPr bwMode="auto">
          <a:xfrm>
            <a:off x="3001817" y="4813339"/>
            <a:ext cx="34751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433289" y="4419600"/>
            <a:ext cx="304800" cy="279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pic>
        <p:nvPicPr>
          <p:cNvPr id="10" name="Picture 9" descr="07_02Box01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7538" y="2695613"/>
            <a:ext cx="3328644" cy="1553114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626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212410"/>
            <a:ext cx="8104909" cy="58477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76092"/>
                </a:solidFill>
                <a:latin typeface="Arial"/>
                <a:cs typeface="Arial"/>
              </a:rPr>
              <a:t>Next generation sequencing method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81430" y="983696"/>
            <a:ext cx="46863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73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6857" y="230327"/>
            <a:ext cx="8226052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err="1">
                <a:solidFill>
                  <a:srgbClr val="000090"/>
                </a:solidFill>
                <a:cs typeface="+mn-cs"/>
              </a:rPr>
              <a:t>Southern</a:t>
            </a:r>
            <a:r>
              <a:rPr lang="cs-CZ" sz="3200" b="1" dirty="0">
                <a:solidFill>
                  <a:srgbClr val="000090"/>
                </a:solidFill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0"/>
                </a:solidFill>
                <a:cs typeface="+mn-cs"/>
              </a:rPr>
              <a:t>blot</a:t>
            </a:r>
            <a:endParaRPr lang="en-US" sz="2400" b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817" y="1674279"/>
            <a:ext cx="7481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l-GR" sz="2400" b="1" dirty="0" smtClean="0">
                <a:solidFill>
                  <a:srgbClr val="000090"/>
                </a:solidFill>
              </a:rPr>
              <a:t>Ανάλυση συγκεκριμένων αλληλουχιών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l-GR" sz="2400" b="1" dirty="0" smtClean="0">
                <a:solidFill>
                  <a:srgbClr val="000090"/>
                </a:solidFill>
              </a:rPr>
              <a:t>Συνδυάζει</a:t>
            </a:r>
          </a:p>
          <a:p>
            <a:pPr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- θραυσματοποίηση του </a:t>
            </a:r>
            <a:r>
              <a:rPr lang="cs-CZ" sz="2400" dirty="0" smtClean="0">
                <a:solidFill>
                  <a:srgbClr val="000090"/>
                </a:solidFill>
              </a:rPr>
              <a:t>DNA</a:t>
            </a:r>
            <a:endParaRPr lang="el-GR" sz="2400" dirty="0" smtClean="0">
              <a:solidFill>
                <a:srgbClr val="000090"/>
              </a:solidFill>
            </a:endParaRPr>
          </a:p>
          <a:p>
            <a:pPr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- ηλεκτροφόρηση και </a:t>
            </a:r>
          </a:p>
          <a:p>
            <a:pPr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- υβριδοποίηση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63" y="4183053"/>
            <a:ext cx="8139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Ανάλογη τεχνική χρησιμοποιείται για τη μελέτη της έκγρασης γονιδίου (</a:t>
            </a:r>
            <a:r>
              <a:rPr lang="cs-CZ" sz="2400" dirty="0" smtClean="0">
                <a:solidFill>
                  <a:srgbClr val="000090"/>
                </a:solidFill>
              </a:rPr>
              <a:t>bloting RNA</a:t>
            </a:r>
            <a:r>
              <a:rPr lang="el-GR" sz="2400" dirty="0" smtClean="0">
                <a:solidFill>
                  <a:srgbClr val="000090"/>
                </a:solidFill>
              </a:rPr>
              <a:t>)</a:t>
            </a:r>
            <a:r>
              <a:rPr lang="cs-CZ" sz="2400" dirty="0" smtClean="0">
                <a:solidFill>
                  <a:srgbClr val="000090"/>
                </a:solidFill>
              </a:rPr>
              <a:t> </a:t>
            </a:r>
            <a:r>
              <a:rPr lang="el-GR" sz="2400" dirty="0">
                <a:solidFill>
                  <a:srgbClr val="000090"/>
                </a:solidFill>
              </a:rPr>
              <a:t>-</a:t>
            </a:r>
            <a:r>
              <a:rPr lang="cs-CZ" sz="2400" dirty="0" smtClean="0">
                <a:solidFill>
                  <a:srgbClr val="000090"/>
                </a:solidFill>
              </a:rPr>
              <a:t>NORTHERN BLOTTING</a:t>
            </a:r>
            <a:r>
              <a:rPr lang="el-GR" sz="2400" dirty="0" smtClean="0">
                <a:solidFill>
                  <a:srgbClr val="000090"/>
                </a:solidFill>
              </a:rPr>
              <a:t> </a:t>
            </a:r>
          </a:p>
          <a:p>
            <a:pPr algn="ctr"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ή </a:t>
            </a:r>
          </a:p>
          <a:p>
            <a:pPr algn="ctr">
              <a:defRPr/>
            </a:pPr>
            <a:r>
              <a:rPr lang="el-GR" sz="2400" dirty="0" smtClean="0">
                <a:solidFill>
                  <a:srgbClr val="000090"/>
                </a:solidFill>
              </a:rPr>
              <a:t>την ανίχνευση πρωτεινών - </a:t>
            </a:r>
            <a:r>
              <a:rPr lang="cs-CZ" sz="2400" dirty="0" smtClean="0">
                <a:solidFill>
                  <a:srgbClr val="000090"/>
                </a:solidFill>
              </a:rPr>
              <a:t>WESTERN </a:t>
            </a:r>
            <a:r>
              <a:rPr lang="cs-CZ" sz="2400" dirty="0">
                <a:solidFill>
                  <a:srgbClr val="000090"/>
                </a:solidFill>
              </a:rPr>
              <a:t>BLOTTING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327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6857" y="80242"/>
            <a:ext cx="8226052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err="1">
                <a:solidFill>
                  <a:srgbClr val="000090"/>
                </a:solidFill>
                <a:cs typeface="+mn-cs"/>
              </a:rPr>
              <a:t>Southern</a:t>
            </a:r>
            <a:r>
              <a:rPr lang="cs-CZ" sz="3200" b="1" dirty="0">
                <a:solidFill>
                  <a:srgbClr val="000090"/>
                </a:solidFill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0"/>
                </a:solidFill>
                <a:cs typeface="+mn-cs"/>
              </a:rPr>
              <a:t>blot</a:t>
            </a:r>
            <a:endParaRPr lang="en-US" sz="2400" b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085850" y="3759200"/>
            <a:ext cx="860425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57200" y="1676400"/>
            <a:ext cx="8535988" cy="4487863"/>
            <a:chOff x="192" y="960"/>
            <a:chExt cx="5377" cy="2827"/>
          </a:xfrm>
        </p:grpSpPr>
        <p:pic>
          <p:nvPicPr>
            <p:cNvPr id="16" name="Picture 3" descr="figure 8-38 part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5377" cy="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40" y="1152"/>
              <a:ext cx="702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1800">
                <a:cs typeface="+mn-cs"/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57200" y="2057400"/>
            <a:ext cx="1347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>
                <a:cs typeface="+mn-cs"/>
              </a:rPr>
              <a:t>fragmented </a:t>
            </a:r>
          </a:p>
          <a:p>
            <a:pPr>
              <a:defRPr/>
            </a:pPr>
            <a:r>
              <a:rPr lang="cs-CZ" sz="1600" b="1">
                <a:cs typeface="+mn-cs"/>
              </a:rPr>
              <a:t>    DNA</a:t>
            </a:r>
            <a:endParaRPr lang="en-US" sz="1600" b="1"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7513" y="1487488"/>
            <a:ext cx="2589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solidFill>
                  <a:srgbClr val="9E0C09"/>
                </a:solidFill>
                <a:cs typeface="+mn-cs"/>
              </a:rPr>
              <a:t>e.g.</a:t>
            </a:r>
            <a:r>
              <a:rPr lang="en-US" sz="1200" b="1" dirty="0">
                <a:solidFill>
                  <a:srgbClr val="9E0C09"/>
                </a:solidFill>
                <a:cs typeface="+mn-cs"/>
              </a:rPr>
              <a:t> fragmentation by restriction endonucleases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238250" y="3911600"/>
            <a:ext cx="860425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428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 8-38 par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5464" y="912091"/>
            <a:ext cx="4597400" cy="56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76200" y="-489527"/>
            <a:ext cx="9144000" cy="2746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200">
                <a:solidFill>
                  <a:schemeClr val="bg1"/>
                </a:solidFill>
                <a:cs typeface="+mn-cs"/>
              </a:rPr>
              <a:t>MOLECULAR BIOLOGY  –  Molecular biology techniques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834063" y="2115561"/>
            <a:ext cx="2967037" cy="822325"/>
            <a:chOff x="3723" y="1641"/>
            <a:chExt cx="1869" cy="51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61" y="1641"/>
              <a:ext cx="163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>
                  <a:cs typeface="+mn-cs"/>
                </a:rPr>
                <a:t>Labeled probe has sequence homology to DNA of interest </a:t>
              </a:r>
              <a:r>
                <a:rPr lang="en-US" sz="1200" b="1" i="1">
                  <a:solidFill>
                    <a:srgbClr val="9E0C09"/>
                  </a:solidFill>
                  <a:cs typeface="+mn-cs"/>
                </a:rPr>
                <a:t>e.g.</a:t>
              </a:r>
              <a:r>
                <a:rPr lang="en-US" sz="1200" b="1">
                  <a:solidFill>
                    <a:srgbClr val="9E0C09"/>
                  </a:solidFill>
                  <a:cs typeface="+mn-cs"/>
                </a:rPr>
                <a:t> the hopefully integrated transgene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3723" y="2006"/>
              <a:ext cx="368" cy="129"/>
            </a:xfrm>
            <a:prstGeom prst="line">
              <a:avLst/>
            </a:prstGeom>
            <a:noFill/>
            <a:ln w="9525">
              <a:solidFill>
                <a:srgbClr val="9E0C0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6857" y="80242"/>
            <a:ext cx="8226052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err="1">
                <a:solidFill>
                  <a:srgbClr val="000090"/>
                </a:solidFill>
                <a:cs typeface="+mn-cs"/>
              </a:rPr>
              <a:t>Southern</a:t>
            </a:r>
            <a:r>
              <a:rPr lang="cs-CZ" sz="3200" b="1" dirty="0">
                <a:solidFill>
                  <a:srgbClr val="000090"/>
                </a:solidFill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0"/>
                </a:solidFill>
                <a:cs typeface="+mn-cs"/>
              </a:rPr>
              <a:t>blot</a:t>
            </a:r>
            <a:endParaRPr lang="en-US" sz="2400" b="1" dirty="0">
              <a:solidFill>
                <a:srgbClr val="000090"/>
              </a:solidFill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629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407D520-91C4-0049-93D4-1A294FA548B8}" type="slidenum">
              <a:rPr lang="zh-CN" altLang="en-US"/>
              <a:pPr eaLnBrk="1" hangingPunct="1"/>
              <a:t>2</a:t>
            </a:fld>
            <a:endParaRPr lang="en-US" altLang="zh-CN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81000" y="295570"/>
            <a:ext cx="8229600" cy="763588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algn="ctr"/>
            <a:r>
              <a:rPr lang="el-GR" altLang="zh-CN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ΜΟΡΙΑΚΗ ΔΙΑΓΝΩΣΗ</a:t>
            </a:r>
            <a:endParaRPr lang="en-US" altLang="zh-CN" sz="3200" b="1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33400" y="1388486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457200" indent="-457200" eaLnBrk="1" hangingPunct="1">
              <a:buClr>
                <a:srgbClr val="FFCC00"/>
              </a:buClr>
              <a:buFont typeface="Arial"/>
              <a:buChar char="•"/>
            </a:pPr>
            <a:r>
              <a:rPr lang="el-GR" altLang="zh-CN" sz="2400" dirty="0" smtClean="0">
                <a:solidFill>
                  <a:srgbClr val="000090"/>
                </a:solidFill>
                <a:latin typeface="+mj-lt"/>
              </a:rPr>
              <a:t>Ο όρος χρησιμοποιήθηκε από τον </a:t>
            </a:r>
            <a:r>
              <a:rPr lang="en-US" altLang="zh-CN" sz="2400" dirty="0" smtClean="0">
                <a:solidFill>
                  <a:srgbClr val="000090"/>
                </a:solidFill>
                <a:latin typeface="+mj-lt"/>
              </a:rPr>
              <a:t>Pauling</a:t>
            </a:r>
            <a:r>
              <a:rPr lang="el-GR" altLang="zh-CN" sz="2400" dirty="0" smtClean="0">
                <a:solidFill>
                  <a:srgbClr val="000090"/>
                </a:solidFill>
                <a:latin typeface="+mj-lt"/>
              </a:rPr>
              <a:t> (1949)</a:t>
            </a:r>
          </a:p>
          <a:p>
            <a:pPr marL="457200" indent="-457200" eaLnBrk="1" hangingPunct="1">
              <a:buClr>
                <a:srgbClr val="FFCC00"/>
              </a:buClr>
              <a:buFont typeface="Arial"/>
              <a:buChar char="•"/>
            </a:pPr>
            <a:r>
              <a:rPr lang="el-GR" altLang="zh-CN" sz="2400" dirty="0" smtClean="0">
                <a:solidFill>
                  <a:srgbClr val="000090"/>
                </a:solidFill>
                <a:latin typeface="+mj-lt"/>
              </a:rPr>
              <a:t>Μελέτη ασθενών με Δρεπανοκυτταρική αναιμία</a:t>
            </a:r>
          </a:p>
          <a:p>
            <a:pPr marL="457200" indent="-457200" eaLnBrk="1" hangingPunct="1">
              <a:buClr>
                <a:srgbClr val="FFCC00"/>
              </a:buClr>
              <a:buFont typeface="Arial"/>
              <a:buChar char="•"/>
            </a:pPr>
            <a:r>
              <a:rPr lang="el-GR" altLang="zh-CN" sz="2400" dirty="0" smtClean="0">
                <a:solidFill>
                  <a:srgbClr val="000090"/>
                </a:solidFill>
                <a:latin typeface="+mj-lt"/>
              </a:rPr>
              <a:t>Αντικατασταση ενος αμινοξέος στην 6</a:t>
            </a:r>
            <a:r>
              <a:rPr lang="el-GR" altLang="zh-CN" sz="2400" baseline="30000" dirty="0" smtClean="0">
                <a:solidFill>
                  <a:srgbClr val="000090"/>
                </a:solidFill>
                <a:latin typeface="+mj-lt"/>
              </a:rPr>
              <a:t>η</a:t>
            </a:r>
            <a:r>
              <a:rPr lang="el-GR" altLang="zh-CN" sz="2400" dirty="0" smtClean="0">
                <a:solidFill>
                  <a:srgbClr val="000090"/>
                </a:solidFill>
                <a:latin typeface="+mj-lt"/>
              </a:rPr>
              <a:t> θεση της α αλυσίδας της β-αιμοσφαιρίνης</a:t>
            </a:r>
            <a:endParaRPr lang="zh-CN" altLang="en-US" sz="24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7" name="Picture 4" descr="sickle_cell_0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09455" y="2992781"/>
            <a:ext cx="2944091" cy="36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917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 8-38 par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68539" y="1373909"/>
            <a:ext cx="4046826" cy="51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65913" y="4786313"/>
            <a:ext cx="2087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9E0C09"/>
                </a:solidFill>
                <a:cs typeface="+mn-cs"/>
              </a:rPr>
              <a:t>e.g.</a:t>
            </a:r>
            <a:r>
              <a:rPr lang="en-US" sz="1200" b="1">
                <a:solidFill>
                  <a:srgbClr val="9E0C09"/>
                </a:solidFill>
                <a:cs typeface="+mn-cs"/>
              </a:rPr>
              <a:t> bands reveal integrated transgenes and size shows whether integration was correct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6857" y="80242"/>
            <a:ext cx="8226052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err="1">
                <a:solidFill>
                  <a:srgbClr val="000090"/>
                </a:solidFill>
                <a:cs typeface="+mn-cs"/>
              </a:rPr>
              <a:t>Southern</a:t>
            </a:r>
            <a:r>
              <a:rPr lang="cs-CZ" sz="3200" b="1" dirty="0">
                <a:solidFill>
                  <a:srgbClr val="000090"/>
                </a:solidFill>
                <a:cs typeface="+mn-cs"/>
              </a:rPr>
              <a:t> </a:t>
            </a:r>
            <a:r>
              <a:rPr lang="cs-CZ" sz="3200" b="1" dirty="0" err="1" smtClean="0">
                <a:solidFill>
                  <a:srgbClr val="000090"/>
                </a:solidFill>
                <a:cs typeface="+mn-cs"/>
              </a:rPr>
              <a:t>blot</a:t>
            </a:r>
            <a:endParaRPr lang="en-US" sz="2400" b="1" dirty="0">
              <a:solidFill>
                <a:srgbClr val="000090"/>
              </a:solidFill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445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942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30350"/>
            <a:ext cx="7396163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239713"/>
            <a:ext cx="6216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chemeClr val="tx2"/>
                </a:solidFill>
                <a:latin typeface="+mj-lt"/>
                <a:cs typeface="Arial" charset="0"/>
              </a:rPr>
              <a:t>Φθορίζων 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Arial" charset="0"/>
              </a:rPr>
              <a:t>in situ </a:t>
            </a:r>
            <a:r>
              <a:rPr lang="el-GR" sz="3200" b="1" dirty="0">
                <a:solidFill>
                  <a:schemeClr val="tx2"/>
                </a:solidFill>
                <a:latin typeface="+mj-lt"/>
                <a:cs typeface="Arial" charset="0"/>
              </a:rPr>
              <a:t>υβριδισμός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Arial" charset="0"/>
              </a:rPr>
              <a:t> (FISH)</a:t>
            </a:r>
            <a:endParaRPr lang="el-GR" sz="32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013" y="1035050"/>
            <a:ext cx="83693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64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9100" y="396875"/>
            <a:ext cx="8458200" cy="120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Τύποι ανιχνευτών που χρησιμοποιούνται στον </a:t>
            </a:r>
            <a: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in situ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υβριδισμό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9100" y="1912938"/>
            <a:ext cx="8420100" cy="4668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l-GR" b="1" u="sng" dirty="0" smtClean="0"/>
          </a:p>
          <a:p>
            <a:pPr>
              <a:defRPr/>
            </a:pPr>
            <a:r>
              <a:rPr lang="en-US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DNA </a:t>
            </a:r>
            <a:r>
              <a:rPr lang="el-GR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ανιχνευτές</a:t>
            </a:r>
            <a:r>
              <a:rPr lang="en-US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: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Ανασυνδυασμένα κομμάτια 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DNA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 συμπηρωματικού ή γονιδιωματικού που περιέχουν μέρος ενός γονιδίου ή ορισμένους ειδικούς γενετικούς δείκτες. </a:t>
            </a:r>
          </a:p>
          <a:p>
            <a:pPr>
              <a:defRPr/>
            </a:pPr>
            <a:r>
              <a:rPr lang="en-US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RNA </a:t>
            </a:r>
            <a:r>
              <a:rPr lang="el-GR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ανιχνευτές</a:t>
            </a:r>
            <a:r>
              <a:rPr lang="en-US" sz="2000" u="sng" dirty="0" smtClean="0">
                <a:solidFill>
                  <a:srgbClr val="000090"/>
                </a:solidFill>
                <a:latin typeface="Calibri"/>
                <a:cs typeface="Calibri"/>
              </a:rPr>
              <a:t>: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mRNA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του γονιδίου στόχου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1628775"/>
            <a:ext cx="8369300" cy="1524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3992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113" y="333375"/>
            <a:ext cx="7127875" cy="574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0"/>
                </a:solidFill>
                <a:latin typeface="+mj-lt"/>
                <a:cs typeface="Arial" charset="0"/>
              </a:rPr>
              <a:t>FISH-</a:t>
            </a:r>
            <a:r>
              <a:rPr lang="el-GR" sz="3200" b="1" dirty="0">
                <a:solidFill>
                  <a:srgbClr val="000090"/>
                </a:solidFill>
                <a:latin typeface="+mj-lt"/>
                <a:cs typeface="Arial" charset="0"/>
              </a:rPr>
              <a:t>Τύποι ανιχνευτών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2582863" y="1685925"/>
            <a:ext cx="1946275" cy="2557463"/>
          </a:xfrm>
          <a:prstGeom prst="rect">
            <a:avLst/>
          </a:prstGeom>
          <a:ln w="38100">
            <a:solidFill>
              <a:srgbClr val="558ED5"/>
            </a:solidFill>
            <a:miter lim="800000"/>
            <a:headEnd/>
            <a:tailEnd/>
          </a:ln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31763" y="1798638"/>
          <a:ext cx="2341562" cy="1981200"/>
        </p:xfrm>
        <a:graphic>
          <a:graphicData uri="http://schemas.openxmlformats.org/presentationml/2006/ole">
            <p:oleObj spid="_x0000_s294916" name="Bitmap Image" r:id="rId4" imgW="3533333" imgH="2991268" progId="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314825"/>
            <a:ext cx="3097213" cy="2319338"/>
          </a:xfrm>
          <a:prstGeom prst="rect">
            <a:avLst/>
          </a:prstGeom>
          <a:noFill/>
          <a:ln w="2857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31763" y="4022725"/>
          <a:ext cx="2335212" cy="2179638"/>
        </p:xfrm>
        <a:graphic>
          <a:graphicData uri="http://schemas.openxmlformats.org/presentationml/2006/ole">
            <p:oleObj spid="_x0000_s294917" name="Bitmap Image" r:id="rId6" imgW="2828571" imgH="2400635" progId="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1763" y="908050"/>
            <a:ext cx="8369300" cy="1524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710113" y="2282825"/>
          <a:ext cx="4183062" cy="1466850"/>
        </p:xfrm>
        <a:graphic>
          <a:graphicData uri="http://schemas.openxmlformats.org/presentationml/2006/ole">
            <p:oleObj spid="_x0000_s294918" name="Εικόνα bitmap" r:id="rId7" imgW="3914286" imgH="1467055" progId="">
              <p:embed/>
            </p:oleObj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8821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smtClean="0">
                <a:solidFill>
                  <a:srgbClr val="000090"/>
                </a:solidFill>
              </a:rPr>
              <a:t>Πλεονεκτήματα </a:t>
            </a:r>
            <a:r>
              <a:rPr lang="en-US" sz="3200" b="1" smtClean="0">
                <a:solidFill>
                  <a:srgbClr val="000090"/>
                </a:solidFill>
              </a:rPr>
              <a:t>FISH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773238"/>
            <a:ext cx="8229600" cy="2989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Μεγάλη ευαισθησία και ειδικότητα  (ανίχνευση ελλειμάτων μεγέθους 1-</a:t>
            </a:r>
            <a:r>
              <a:rPr lang="en-US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5kb</a:t>
            </a: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endParaRPr lang="el-GR" sz="2400" b="1" baseline="30000" dirty="0">
              <a:solidFill>
                <a:srgbClr val="00009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Ανάλυση </a:t>
            </a:r>
            <a:r>
              <a:rPr lang="en-US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: 1-2Mb</a:t>
            </a: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 σε μεταφάσεις και </a:t>
            </a:r>
            <a:r>
              <a:rPr lang="en-US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 50kb </a:t>
            </a: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σε μεσογασικούς πυρήνες </a:t>
            </a: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Υπάρχει διαθέσιμος στο εμπόριο μεγάλος αριθμός ανιχνευτών</a:t>
            </a:r>
            <a:r>
              <a:rPr lang="el-GR" sz="2400" b="1" dirty="0">
                <a:solidFill>
                  <a:srgbClr val="000090"/>
                </a:solidFill>
                <a:latin typeface="+mj-lt"/>
                <a:cs typeface="Arial" charset="0"/>
              </a:rPr>
              <a:t> </a:t>
            </a: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σημασμένων με διαφορετικά φθοριοχρώματα που μπορούν να συνδυαστούν</a:t>
            </a: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endParaRPr lang="el-GR" sz="2400" b="1" baseline="30000" dirty="0">
              <a:solidFill>
                <a:srgbClr val="00009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l-GR" sz="2400" b="1" baseline="30000" dirty="0">
                <a:solidFill>
                  <a:srgbClr val="000090"/>
                </a:solidFill>
                <a:latin typeface="+mj-lt"/>
                <a:cs typeface="Arial" charset="0"/>
              </a:rPr>
              <a:t>Δυνατότητα επανάληψης του υβριδισμού με διαφορετικούς ανιχνευτές </a:t>
            </a:r>
            <a:endParaRPr lang="en-US" sz="2400" b="1" dirty="0">
              <a:solidFill>
                <a:srgbClr val="000090"/>
              </a:solidFill>
              <a:latin typeface="+mj-lt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8" y="1308100"/>
            <a:ext cx="8577262" cy="1524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30029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2988" y="0"/>
            <a:ext cx="6180137" cy="762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smtClean="0">
                <a:solidFill>
                  <a:srgbClr val="000090"/>
                </a:solidFill>
                <a:latin typeface="Calibri"/>
                <a:cs typeface="Calibri"/>
              </a:rPr>
              <a:t>Εφαρμογές</a:t>
            </a:r>
            <a:endParaRPr lang="el-GR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196975"/>
            <a:ext cx="8424862" cy="5546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2000" b="1" smtClean="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Ανίχνευση αριθμητικών και δομικών χρωμοσωμικών ανωμαλιών</a:t>
            </a: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l-GR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Ταυτοποίηση σημείων θραύσης ανακατατάξεων</a:t>
            </a: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l-GR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Ανίχνευση μικροελλειμάτων και γονιδιακών επεκτάσεων </a:t>
            </a: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l-GR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 Ταυτοποίηση υπεράριθμων χρωμοσωμικών θραυσμάτων (</a:t>
            </a:r>
            <a:r>
              <a:rPr lang="en-US" sz="2000" smtClean="0">
                <a:solidFill>
                  <a:srgbClr val="000090"/>
                </a:solidFill>
                <a:latin typeface="Calibri"/>
                <a:cs typeface="Calibri"/>
              </a:rPr>
              <a:t>markers)</a:t>
            </a:r>
          </a:p>
          <a:p>
            <a:pPr>
              <a:lnSpc>
                <a:spcPct val="80000"/>
              </a:lnSpc>
              <a:defRPr/>
            </a:pP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smtClean="0">
                <a:solidFill>
                  <a:srgbClr val="000090"/>
                </a:solidFill>
                <a:latin typeface="Calibri"/>
                <a:cs typeface="Calibri"/>
              </a:rPr>
              <a:t>X</a:t>
            </a: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αρτογράφηση γονιδίων</a:t>
            </a: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l-GR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Προγεννητικός έλεγχος</a:t>
            </a:r>
            <a:b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l-GR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Προεμφυτευτική γενετική διάγνωση</a:t>
            </a:r>
            <a:b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n-US" sz="200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l-GR" sz="2000" smtClean="0">
                <a:solidFill>
                  <a:srgbClr val="000090"/>
                </a:solidFill>
                <a:latin typeface="Calibri"/>
                <a:cs typeface="Calibri"/>
              </a:rPr>
              <a:t>Μη επεμβατικός προγεννητικός έλεγχος</a:t>
            </a:r>
            <a:endParaRPr lang="el-GR" sz="2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1763" y="908050"/>
            <a:ext cx="8369300" cy="1524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7393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0238" y="738188"/>
            <a:ext cx="53435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09800" y="5562600"/>
            <a:ext cx="152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2" rIns="91426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X paint</a:t>
            </a:r>
            <a:endParaRPr lang="el-G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6493565"/>
            <a:ext cx="465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Εργαστήριο Ιατρικής Γενετικής, ΕΚΠΑ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18158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ISOMY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14400"/>
            <a:ext cx="10401300" cy="83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32063" y="4656138"/>
            <a:ext cx="34290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2" rIns="91426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21q</a:t>
            </a:r>
            <a:r>
              <a:rPr lang="el-GR" sz="1400" b="1" dirty="0">
                <a:solidFill>
                  <a:schemeClr val="bg1"/>
                </a:solidFill>
                <a:latin typeface="Calibri"/>
                <a:cs typeface="Calibri"/>
              </a:rPr>
              <a:t>21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l-GR" sz="1400" b="1" dirty="0">
                <a:solidFill>
                  <a:schemeClr val="bg1"/>
                </a:solidFill>
                <a:latin typeface="Calibri"/>
                <a:cs typeface="Calibri"/>
              </a:rPr>
              <a:t> κόκκινο</a:t>
            </a:r>
          </a:p>
          <a:p>
            <a:pPr>
              <a:spcBef>
                <a:spcPct val="50000"/>
              </a:spcBef>
              <a:defRPr/>
            </a:pPr>
            <a:r>
              <a:rPr lang="el-GR" sz="1400" b="1" dirty="0">
                <a:solidFill>
                  <a:schemeClr val="bg1"/>
                </a:solidFill>
                <a:latin typeface="Calibri"/>
                <a:cs typeface="Calibri"/>
              </a:rPr>
              <a:t>Χ 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centromere:</a:t>
            </a:r>
            <a:r>
              <a:rPr lang="el-GR" sz="1400" b="1" dirty="0">
                <a:solidFill>
                  <a:schemeClr val="bg1"/>
                </a:solidFill>
                <a:latin typeface="Calibri"/>
                <a:cs typeface="Calibri"/>
              </a:rPr>
              <a:t> πράσινο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1063" y="6673334"/>
            <a:ext cx="368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Εργαστήριο Ιατρικής Γενετικής</a:t>
            </a:r>
            <a:r>
              <a:rPr lang="el-GR" dirty="0" smtClean="0"/>
              <a:t>, ΕΚΠΑ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11962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60198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2" rIns="91426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WCP 15</a:t>
            </a:r>
            <a:endParaRPr lang="el-G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362200" y="4343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9" y="6488668"/>
            <a:ext cx="368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Εργαστήριο Ιατρικής Γενετικής, ΕΚΠΑ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721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7F2434D-AC5A-D848-A461-167CA247F351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7693"/>
            <a:ext cx="7947891" cy="762000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zh-CN" sz="3200" b="1" dirty="0" smtClean="0">
                <a:solidFill>
                  <a:srgbClr val="000090"/>
                </a:solidFill>
                <a:cs typeface="+mj-cs"/>
              </a:rPr>
              <a:t>ΜΟΡΙΑΚΗ ΔΙΑΓΝΩΣΗ</a:t>
            </a:r>
            <a:endParaRPr lang="en-US" altLang="zh-CN" sz="3200" b="1" dirty="0" smtClean="0">
              <a:solidFill>
                <a:srgbClr val="000090"/>
              </a:solidFill>
              <a:cs typeface="+mj-cs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7911" y="1058813"/>
            <a:ext cx="8647544" cy="4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l-GR" altLang="zh-CN" sz="2400" b="1" dirty="0">
                <a:solidFill>
                  <a:srgbClr val="000090"/>
                </a:solidFill>
                <a:latin typeface="+mj-lt"/>
              </a:rPr>
              <a:t>Συνδυάζει την εργαστηριακή ιατρική με τις σύγχρονες τεχνικές της Μοριακής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βιολογίας</a:t>
            </a:r>
            <a:endParaRPr lang="el-GR" altLang="zh-CN" sz="2400" b="1" dirty="0" smtClean="0">
              <a:solidFill>
                <a:srgbClr val="000090"/>
              </a:solidFill>
              <a:latin typeface="+mj-lt"/>
            </a:endParaRP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Αποτελε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ί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αναπόσπαστο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τμήμα της σύγχρονης ιατρικής σε όλους τους τομείς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l-GR" altLang="zh-CN" sz="2400" b="1" dirty="0">
                <a:solidFill>
                  <a:srgbClr val="000090"/>
                </a:solidFill>
                <a:latin typeface="+mj-lt"/>
              </a:rPr>
              <a:t>Κατανόηση του παθογενετικού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μηχανισμού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Διάγνωση ασθενών σε επίπεδο 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DNA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, θεραπευτική αντιμετώπιση </a:t>
            </a:r>
            <a:r>
              <a:rPr lang="el-GR" altLang="zh-CN" sz="2400" b="1" dirty="0">
                <a:solidFill>
                  <a:srgbClr val="000090"/>
                </a:solidFill>
                <a:latin typeface="+mj-lt"/>
              </a:rPr>
              <a:t>και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πρόληψη</a:t>
            </a:r>
            <a:endParaRPr lang="en-US" altLang="zh-CN" sz="2400" b="1" dirty="0">
              <a:solidFill>
                <a:srgbClr val="000090"/>
              </a:solidFill>
              <a:latin typeface="+mj-lt"/>
            </a:endParaRP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 Ανίχνευση ατόμων υψηλού κινδύνου</a:t>
            </a:r>
            <a:endParaRPr lang="en-US" altLang="zh-CN" sz="24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536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92150"/>
            <a:ext cx="40052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19475" y="765175"/>
            <a:ext cx="5545138" cy="327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Ανιχνεύει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Αριθμητικές ανωμαλίες 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Μη ισοζυγισμένες ανακατατάξεις (ελλείμματα και διπλασιασμούς μεγέθους 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&lt; 5</a:t>
            </a: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Μ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b) </a:t>
            </a:r>
            <a:endParaRPr lang="el-GR" sz="1600">
              <a:solidFill>
                <a:srgbClr val="000066"/>
              </a:solidFill>
              <a:latin typeface="Calibri" charset="0"/>
              <a:cs typeface="Calibri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Χρωμοσωμική προέλευση υπεράριθμων χρωμοσωμάτων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Μωσαϊκισμό ( &gt;15%) 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Σημεία θραύσης ανακατατάξεων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Γνωστά σύνδρομα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SNP arrays </a:t>
            </a: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μπορούν να ανιχνεύσουν τριπλοειδία, σημειακές μεταλλάξεις  και περιοχές ομοζυγωτίας</a:t>
            </a:r>
            <a:endParaRPr lang="en-US" sz="1600">
              <a:solidFill>
                <a:srgbClr val="000066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l-G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Δεν ανιχνεύει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Ισοζυγισμένες μεταθέσεις και αναστροφές</a:t>
            </a:r>
          </a:p>
          <a:p>
            <a:pPr eaLnBrk="1" hangingPunct="1">
              <a:buFont typeface="Wingdings" charset="0"/>
              <a:buChar char="§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 Γονιδιακές επεκτάσεις (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FraX)</a:t>
            </a:r>
            <a:endParaRPr lang="el-GR" sz="1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925" y="4318000"/>
            <a:ext cx="3276600" cy="2185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sz="1600" b="1" dirty="0">
                <a:latin typeface="Calibri"/>
                <a:cs typeface="Calibri"/>
              </a:rPr>
              <a:t>Τύποι </a:t>
            </a:r>
            <a:r>
              <a:rPr lang="en-US" sz="1600" b="1" dirty="0">
                <a:latin typeface="Calibri"/>
                <a:cs typeface="Calibri"/>
              </a:rPr>
              <a:t>a-CGH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1600" dirty="0">
                <a:latin typeface="Calibri"/>
                <a:cs typeface="Calibri"/>
              </a:rPr>
              <a:t>BAC arrays:</a:t>
            </a:r>
            <a:r>
              <a:rPr lang="el-GR" sz="1600" dirty="0">
                <a:latin typeface="Calibri"/>
                <a:cs typeface="Calibri"/>
              </a:rPr>
              <a:t> διακριτική ευκρίνεια 1 </a:t>
            </a:r>
            <a:r>
              <a:rPr lang="en-US" sz="1600" dirty="0">
                <a:latin typeface="Calibri"/>
                <a:cs typeface="Calibri"/>
              </a:rPr>
              <a:t>Mb</a:t>
            </a:r>
            <a:endParaRPr lang="el-GR" sz="1600" dirty="0"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1600" dirty="0">
                <a:latin typeface="Calibri"/>
                <a:cs typeface="Calibri"/>
              </a:rPr>
              <a:t>Arrays </a:t>
            </a:r>
            <a:r>
              <a:rPr lang="el-GR" sz="1600" dirty="0">
                <a:latin typeface="Calibri"/>
                <a:cs typeface="Calibri"/>
              </a:rPr>
              <a:t>ολιγονουκλεοτιδίων</a:t>
            </a:r>
            <a:r>
              <a:rPr lang="en-US" sz="1600" dirty="0">
                <a:latin typeface="Calibri"/>
                <a:cs typeface="Calibri"/>
              </a:rPr>
              <a:t>:</a:t>
            </a:r>
            <a:r>
              <a:rPr lang="el-GR" sz="1600" dirty="0">
                <a:latin typeface="Calibri"/>
                <a:cs typeface="Calibri"/>
              </a:rPr>
              <a:t> διακριτική ικανότητα 8</a:t>
            </a:r>
            <a:r>
              <a:rPr lang="en-US" sz="1600" dirty="0">
                <a:latin typeface="Calibri"/>
                <a:cs typeface="Calibri"/>
              </a:rPr>
              <a:t>Kb </a:t>
            </a:r>
            <a:r>
              <a:rPr lang="el-GR" sz="1600" dirty="0">
                <a:latin typeface="Calibri"/>
                <a:cs typeface="Calibri"/>
              </a:rPr>
              <a:t>-1 </a:t>
            </a:r>
            <a:r>
              <a:rPr lang="en-US" sz="1600" dirty="0">
                <a:latin typeface="Calibri"/>
                <a:cs typeface="Calibri"/>
              </a:rPr>
              <a:t>Mb</a:t>
            </a:r>
            <a:r>
              <a:rPr lang="el-GR" sz="1600" dirty="0">
                <a:latin typeface="Calibri"/>
                <a:cs typeface="Calibri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1600" dirty="0">
                <a:latin typeface="Calibri"/>
                <a:cs typeface="Calibri"/>
              </a:rPr>
              <a:t>SNP arrays: </a:t>
            </a:r>
            <a:r>
              <a:rPr lang="el-GR" sz="1600" dirty="0">
                <a:latin typeface="Calibri"/>
                <a:cs typeface="Calibri"/>
              </a:rPr>
              <a:t>Ανίχνευση αλλαγών σε επίπεδο μιας βάσης. </a:t>
            </a:r>
          </a:p>
        </p:txBody>
      </p:sp>
      <p:sp>
        <p:nvSpPr>
          <p:cNvPr id="5" name="6 - TextBox"/>
          <p:cNvSpPr txBox="1">
            <a:spLocks noChangeArrowheads="1"/>
          </p:cNvSpPr>
          <p:nvPr/>
        </p:nvSpPr>
        <p:spPr bwMode="auto">
          <a:xfrm>
            <a:off x="142875" y="174625"/>
            <a:ext cx="8786813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sz="2400" dirty="0">
                <a:solidFill>
                  <a:srgbClr val="000000"/>
                </a:solidFill>
              </a:rPr>
              <a:t>Μικροσυστοιχίες συγκριτικού γενωμικού υβριδισμού (</a:t>
            </a:r>
            <a:r>
              <a:rPr lang="en-US" sz="2400" dirty="0">
                <a:solidFill>
                  <a:srgbClr val="000000"/>
                </a:solidFill>
              </a:rPr>
              <a:t>a-CGH)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6" name="7 - Ορθογώνιο"/>
          <p:cNvSpPr>
            <a:spLocks noChangeArrowheads="1"/>
          </p:cNvSpPr>
          <p:nvPr/>
        </p:nvSpPr>
        <p:spPr bwMode="auto">
          <a:xfrm>
            <a:off x="3419475" y="4221163"/>
            <a:ext cx="5545138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Πλεονεκτήματα</a:t>
            </a:r>
            <a:endParaRPr lang="en-US" sz="1600" b="1">
              <a:solidFill>
                <a:srgbClr val="000066"/>
              </a:solidFill>
              <a:latin typeface="Calibri" charset="0"/>
              <a:cs typeface="Calibri" charset="0"/>
            </a:endParaRPr>
          </a:p>
          <a:p>
            <a:pPr>
              <a:buFontTx/>
              <a:buChar char="•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Ευαισθησία </a:t>
            </a:r>
          </a:p>
          <a:p>
            <a:pPr>
              <a:buFontTx/>
              <a:buChar char="•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Ταχύτητα </a:t>
            </a:r>
          </a:p>
          <a:p>
            <a:pPr>
              <a:buFontTx/>
              <a:buChar char="•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Αυτοματοποίηση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endParaRPr lang="el-GR" sz="1600">
              <a:solidFill>
                <a:srgbClr val="000066"/>
              </a:solidFill>
              <a:latin typeface="Calibri" charset="0"/>
              <a:cs typeface="Calibri" charset="0"/>
            </a:endParaRPr>
          </a:p>
          <a:p>
            <a:r>
              <a:rPr lang="el-G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Προβλήματα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Κόστος</a:t>
            </a:r>
          </a:p>
          <a:p>
            <a:pPr>
              <a:buFontTx/>
              <a:buChar char="•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 Δεν διαχωρίζει την  ελεύθερη τρισωμία από τη τρισωμία λόγω μετάθεσης ακροκεντρικών </a:t>
            </a:r>
          </a:p>
          <a:p>
            <a:pPr>
              <a:buFontTx/>
              <a:buChar char="•"/>
            </a:pP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 Ανίχνευση πολυμορφιών του  αριθμού των αντιγράφων άγνωστης προς το παρόν κλινικής σημασίας (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VOUS</a:t>
            </a:r>
            <a:r>
              <a:rPr lang="el-GR" sz="1600">
                <a:solidFill>
                  <a:srgbClr val="000066"/>
                </a:solidFill>
                <a:latin typeface="Calibri" charset="0"/>
                <a:cs typeface="Calibri" charset="0"/>
              </a:rPr>
              <a:t>)</a:t>
            </a:r>
            <a:r>
              <a:rPr lang="en-US" sz="160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8793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43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90"/>
                </a:solidFill>
              </a:rPr>
              <a:t>Μοριακή διάγνωση </a:t>
            </a:r>
          </a:p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&amp; </a:t>
            </a:r>
            <a:endParaRPr lang="el-GR" sz="3200" b="1" dirty="0" smtClean="0">
              <a:solidFill>
                <a:srgbClr val="00009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000090"/>
                </a:solidFill>
              </a:rPr>
              <a:t>Προγεννητικός έλεγχος 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5774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19" y="1291058"/>
            <a:ext cx="798310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CC00"/>
              </a:buClr>
              <a:buFont typeface="Wingdings" charset="0"/>
              <a:buNone/>
            </a:pPr>
            <a:r>
              <a:rPr lang="el-GR" altLang="zh-CN" sz="2400" b="1" dirty="0" smtClean="0">
                <a:solidFill>
                  <a:srgbClr val="000090"/>
                </a:solidFill>
              </a:rPr>
              <a:t>Μοριακή διάγνωση</a:t>
            </a:r>
          </a:p>
          <a:p>
            <a:pPr>
              <a:lnSpc>
                <a:spcPct val="110000"/>
              </a:lnSpc>
              <a:buClr>
                <a:srgbClr val="FFCC00"/>
              </a:buClr>
              <a:buFont typeface="Wingdings" charset="0"/>
              <a:buNone/>
            </a:pPr>
            <a:endParaRPr lang="en-US" altLang="zh-CN" sz="2400" b="1" dirty="0" smtClean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000090"/>
                </a:solidFill>
                <a:cs typeface="Times New Roman" charset="0"/>
              </a:rPr>
              <a:t>	•	</a:t>
            </a:r>
            <a:r>
              <a:rPr lang="el-GR" altLang="zh-CN" sz="2400" b="1" dirty="0" smtClean="0">
                <a:solidFill>
                  <a:srgbClr val="000090"/>
                </a:solidFill>
                <a:cs typeface="Times New Roman" charset="0"/>
              </a:rPr>
              <a:t>Μονογονιδικών νοσημάτων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000090"/>
                </a:solidFill>
              </a:rPr>
              <a:t>         </a:t>
            </a:r>
            <a:endParaRPr lang="zh-CN" altLang="en-US" sz="2400" b="1" dirty="0" smtClean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000090"/>
                </a:solidFill>
              </a:rPr>
              <a:t>	</a:t>
            </a:r>
            <a:endParaRPr lang="zh-CN" altLang="en-US" sz="2400" b="1" dirty="0" smtClean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000090"/>
                </a:solidFill>
              </a:rPr>
              <a:t>	•	</a:t>
            </a:r>
            <a:r>
              <a:rPr lang="el-GR" altLang="zh-CN" sz="2400" b="1" dirty="0" smtClean="0">
                <a:solidFill>
                  <a:srgbClr val="000090"/>
                </a:solidFill>
              </a:rPr>
              <a:t>Χρωμοσωμικών ανωμαλιών του εμβρύου</a:t>
            </a:r>
            <a:endParaRPr lang="zh-CN" altLang="en-US" sz="2400" b="1" dirty="0">
              <a:solidFill>
                <a:srgbClr val="00009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64688" y="1973221"/>
            <a:ext cx="612340" cy="385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64688" y="2358789"/>
            <a:ext cx="612340" cy="351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1763" y="1788555"/>
            <a:ext cx="197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0"/>
                </a:solidFill>
              </a:rPr>
              <a:t>Ανίχνευση φορέων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63" y="2551573"/>
            <a:ext cx="251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0"/>
                </a:solidFill>
              </a:rPr>
              <a:t>Προγεννητικός έλεγχος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3" name="Picture 2" descr="CVS_transabdom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44255" y="4400842"/>
            <a:ext cx="2120433" cy="19680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amniocentesis-161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323" y="4400842"/>
            <a:ext cx="2086030" cy="1981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522" y="4334850"/>
            <a:ext cx="3644961" cy="2047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51920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5464"/>
            <a:ext cx="8547652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Ανίχνευση μεταλλάξεων με περιοριστικά ένζυμα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63522" name="Picture 2" descr="http://www.spandidos-publications.com/article_images/ol/3/1/OL-03-01-0107-g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209" y="1187666"/>
            <a:ext cx="5375931" cy="557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45478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114" y="578351"/>
            <a:ext cx="659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 smtClean="0">
                <a:solidFill>
                  <a:srgbClr val="002060"/>
                </a:solidFill>
              </a:rPr>
              <a:t>Αμνιο</a:t>
            </a:r>
            <a:r>
              <a:rPr lang="el-GR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</a:rPr>
              <a:t>PCR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096" y="1328935"/>
            <a:ext cx="7964557" cy="50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17208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700213"/>
            <a:ext cx="530701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b="1">
                <a:solidFill>
                  <a:srgbClr val="000000"/>
                </a:solidFill>
              </a:rPr>
              <a:t>Ανίχνευση τρισωμίας 21 με </a:t>
            </a:r>
            <a:r>
              <a:rPr lang="en-US" sz="2800" b="1">
                <a:solidFill>
                  <a:srgbClr val="000000"/>
                </a:solidFill>
              </a:rPr>
              <a:t>a-CGH</a:t>
            </a:r>
            <a:endParaRPr lang="el-GR" sz="2800" b="1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013" y="1089025"/>
            <a:ext cx="83693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3602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4738"/>
            <a:ext cx="8135937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84438" y="6165850"/>
            <a:ext cx="4895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400">
                <a:solidFill>
                  <a:srgbClr val="000000"/>
                </a:solidFill>
              </a:rPr>
              <a:t>Callaway</a:t>
            </a:r>
            <a:r>
              <a:rPr lang="en-US" sz="1400">
                <a:solidFill>
                  <a:srgbClr val="000000"/>
                </a:solidFill>
              </a:rPr>
              <a:t> et al.</a:t>
            </a:r>
            <a:r>
              <a:rPr lang="el-GR" sz="1400">
                <a:solidFill>
                  <a:srgbClr val="000000"/>
                </a:solidFill>
              </a:rPr>
              <a:t>,</a:t>
            </a:r>
            <a:r>
              <a:rPr lang="en-US" sz="1400">
                <a:solidFill>
                  <a:srgbClr val="000000"/>
                </a:solidFill>
              </a:rPr>
              <a:t>Prenat Diagn. </a:t>
            </a:r>
            <a:r>
              <a:rPr lang="el-GR" sz="1400">
                <a:solidFill>
                  <a:srgbClr val="000000"/>
                </a:solidFill>
              </a:rPr>
              <a:t>33, 1–5</a:t>
            </a:r>
            <a:r>
              <a:rPr lang="en-US" sz="1400">
                <a:solidFill>
                  <a:srgbClr val="000000"/>
                </a:solidFill>
              </a:rPr>
              <a:t> (2013</a:t>
            </a:r>
            <a:r>
              <a:rPr lang="en-US" sz="1400">
                <a:solidFill>
                  <a:schemeClr val="accent2"/>
                </a:solidFill>
              </a:rPr>
              <a:t>)</a:t>
            </a:r>
            <a:endParaRPr lang="el-GR" sz="1400">
              <a:solidFill>
                <a:schemeClr val="accent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950913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</a:t>
            </a:r>
            <a:r>
              <a:rPr lang="el-GR" b="1"/>
              <a:t>ετα-ανάλυση ευρήματων προγεννητικού ελέγχου με </a:t>
            </a:r>
            <a:r>
              <a:rPr lang="en-US" b="1"/>
              <a:t>a-CGH </a:t>
            </a:r>
            <a:r>
              <a:rPr lang="el-GR" b="1"/>
              <a:t>εμβρύων</a:t>
            </a:r>
            <a:r>
              <a:rPr lang="en-US" b="1"/>
              <a:t> </a:t>
            </a:r>
            <a:r>
              <a:rPr lang="el-GR" b="1"/>
              <a:t>με φυσιολογικό καρυότυπο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0413" y="1935163"/>
            <a:ext cx="83693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30285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064500" cy="388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4868863"/>
            <a:ext cx="8135938" cy="133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E</a:t>
            </a:r>
            <a:r>
              <a:rPr lang="el-GR" sz="1800">
                <a:solidFill>
                  <a:srgbClr val="000000"/>
                </a:solidFill>
                <a:latin typeface="Calibri" charset="0"/>
                <a:cs typeface="Calibri" charset="0"/>
              </a:rPr>
              <a:t>μβρυα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l-GR" sz="1800">
                <a:solidFill>
                  <a:srgbClr val="000000"/>
                </a:solidFill>
                <a:latin typeface="Calibri" charset="0"/>
                <a:cs typeface="Calibri" charset="0"/>
              </a:rPr>
              <a:t>με συγγενείς ανωμαλίες στο υπερηχογράφημα και φυσιολογικά χρωμοσώματα ο ή με ισοζυγισμένη μετάθεση ή με υπεράριθμο χρωμοσωμικό θραύσμα στο κλασικό καρυότυπο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l-GR" sz="1800">
                <a:solidFill>
                  <a:srgbClr val="000000"/>
                </a:solidFill>
                <a:latin typeface="Calibri" charset="0"/>
                <a:cs typeface="Calibri" charset="0"/>
              </a:rPr>
              <a:t>Προηγούμενο παιδί με χρωμοσωμική ανωμαλία που ταυτοποιήθηκε με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a-CGH</a:t>
            </a:r>
            <a:r>
              <a:rPr lang="el-GR" sz="180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4292600"/>
            <a:ext cx="82073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  <a:latin typeface="Calibri" charset="0"/>
                <a:cs typeface="Calibri" charset="0"/>
              </a:rPr>
              <a:t>Ενδείξεις Προγεννητικού ελέγχου με </a:t>
            </a:r>
            <a:r>
              <a:rPr lang="en-US" b="1">
                <a:solidFill>
                  <a:srgbClr val="000000"/>
                </a:solidFill>
                <a:latin typeface="Calibri" charset="0"/>
                <a:cs typeface="Calibri" charset="0"/>
              </a:rPr>
              <a:t>a-CGH</a:t>
            </a:r>
            <a:endParaRPr lang="el-GR" b="1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67675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8" y="2357054"/>
            <a:ext cx="82804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4581020"/>
            <a:ext cx="1790700" cy="20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343" y="709298"/>
            <a:ext cx="816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90"/>
                </a:solidFill>
              </a:rPr>
              <a:t>Μη επεμβατικός ΠΕ από </a:t>
            </a:r>
            <a:r>
              <a:rPr lang="en-US" sz="2800" b="1" dirty="0" err="1" smtClean="0">
                <a:solidFill>
                  <a:srgbClr val="000090"/>
                </a:solidFill>
              </a:rPr>
              <a:t>cfDNA</a:t>
            </a:r>
            <a:r>
              <a:rPr lang="en-US" sz="2800" b="1" dirty="0" smtClean="0">
                <a:solidFill>
                  <a:srgbClr val="000090"/>
                </a:solidFill>
              </a:rPr>
              <a:t> </a:t>
            </a:r>
            <a:r>
              <a:rPr lang="el-GR" sz="2800" b="1" dirty="0" smtClean="0">
                <a:solidFill>
                  <a:srgbClr val="000090"/>
                </a:solidFill>
              </a:rPr>
              <a:t>στο πλάσμα εγκύου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058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57" y="4513184"/>
            <a:ext cx="3644961" cy="204772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47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99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89013" y="23733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Times New Roman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Times New Roman" charset="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7698" y="1508848"/>
            <a:ext cx="87852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Ανιχνεύεται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από το 1ο τρίμηνο της κύησης</a:t>
            </a:r>
            <a:r>
              <a:rPr lang="en-US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(7</a:t>
            </a:r>
            <a:r>
              <a:rPr lang="el-GR" sz="2000" baseline="30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η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εβδομάδα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)</a:t>
            </a:r>
            <a:endParaRPr lang="en-US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l-GR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Χρόνος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ημιζωής στη μητρική κυκλοφορία</a:t>
            </a:r>
            <a:r>
              <a:rPr lang="en-US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: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16.3 </a:t>
            </a:r>
            <a:r>
              <a:rPr lang="en-US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min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</a:t>
            </a:r>
            <a:endParaRPr lang="en-US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l-GR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</a:rPr>
              <a:t>Προέρχεται από απόπτωση 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</a:rPr>
              <a:t>κυττάρων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</a:rPr>
              <a:t>του πλακούντα </a:t>
            </a:r>
            <a:endParaRPr lang="en-US" sz="2000" dirty="0" smtClean="0">
              <a:solidFill>
                <a:srgbClr val="000090"/>
              </a:solidFill>
              <a:latin typeface="+mj-lt"/>
              <a:cs typeface="Calibri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l-GR" sz="2000" dirty="0" smtClean="0">
              <a:solidFill>
                <a:srgbClr val="000090"/>
              </a:solidFill>
              <a:latin typeface="+mj-lt"/>
              <a:cs typeface="Calibri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Αποτελείται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από θραύσματα μεγέθους &lt; 200</a:t>
            </a:r>
            <a:r>
              <a:rPr lang="en-US" sz="2000" dirty="0" err="1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bp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σε ποσοστό 80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%</a:t>
            </a:r>
            <a:endParaRPr lang="en-US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l-GR" sz="2000" dirty="0" smtClean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Τη 10 εβδ.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κ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ύησης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α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ποτελεί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ποσοστό 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≈10</a:t>
            </a:r>
            <a:r>
              <a:rPr lang="en-US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% </a:t>
            </a:r>
            <a:r>
              <a:rPr lang="el-GR" sz="2000" dirty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του 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ολικού</a:t>
            </a:r>
            <a:r>
              <a:rPr lang="en-US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cfDNA</a:t>
            </a:r>
            <a:r>
              <a:rPr lang="el-GR" sz="2000" dirty="0" smtClean="0">
                <a:solidFill>
                  <a:srgbClr val="000090"/>
                </a:solidFill>
                <a:latin typeface="+mj-lt"/>
                <a:cs typeface="Calibri"/>
                <a:sym typeface="Wingdings" charset="0"/>
              </a:rPr>
              <a:t> </a:t>
            </a:r>
            <a:endParaRPr lang="el-GR" sz="2000" dirty="0">
              <a:solidFill>
                <a:srgbClr val="000090"/>
              </a:solidFill>
              <a:latin typeface="+mj-lt"/>
              <a:cs typeface="Calibri"/>
              <a:sym typeface="Wingding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838" y="354516"/>
            <a:ext cx="824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Ελεύθερο Εμβρυϊκό </a:t>
            </a:r>
            <a: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DNA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στη μητρική κυκλοφορία</a:t>
            </a:r>
            <a:endParaRPr lang="en-GB" sz="2800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0920" y="1171169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92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0F53129C-F608-9E4D-B79C-F267A5B50C50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2112"/>
            <a:ext cx="8229600" cy="763588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zh-CN" sz="3200" b="1" dirty="0" smtClean="0">
                <a:solidFill>
                  <a:srgbClr val="000090"/>
                </a:solidFill>
                <a:cs typeface="+mj-cs"/>
              </a:rPr>
              <a:t>ΜΟΡΙΑΚΗ ΔΙΑΓΝΩΣΗ</a:t>
            </a:r>
            <a:endParaRPr lang="en-US" altLang="zh-CN" sz="3200" b="1" dirty="0" smtClean="0">
              <a:solidFill>
                <a:srgbClr val="000090"/>
              </a:solidFill>
              <a:cs typeface="+mj-cs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362200" y="1893470"/>
            <a:ext cx="19050" cy="41910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20775" y="1741070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1865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819400" y="1741070"/>
            <a:ext cx="552675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 err="1">
                <a:solidFill>
                  <a:srgbClr val="000090"/>
                </a:solidFill>
              </a:rPr>
              <a:t>Gregor</a:t>
            </a:r>
            <a:r>
              <a:rPr lang="en-US" altLang="zh-CN" sz="2400" b="1" dirty="0">
                <a:solidFill>
                  <a:srgbClr val="000090"/>
                </a:solidFill>
              </a:rPr>
              <a:t> Mendel, </a:t>
            </a:r>
            <a:r>
              <a:rPr lang="el-GR" altLang="zh-CN" sz="2400" b="1" dirty="0" smtClean="0">
                <a:solidFill>
                  <a:srgbClr val="000090"/>
                </a:solidFill>
              </a:rPr>
              <a:t>Νόμοι κληρονομικότητας</a:t>
            </a:r>
            <a:endParaRPr lang="en-US" altLang="zh-CN" sz="2400" b="1" dirty="0">
              <a:solidFill>
                <a:srgbClr val="000090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120775" y="2544426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1953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120775" y="3115926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1970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819400" y="3087351"/>
            <a:ext cx="454291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zh-CN" sz="2400" b="1" dirty="0" smtClean="0">
                <a:solidFill>
                  <a:srgbClr val="000090"/>
                </a:solidFill>
              </a:rPr>
              <a:t>Τεχνολογία αναδυνδυασμού </a:t>
            </a:r>
            <a:r>
              <a:rPr lang="en-US" altLang="zh-CN" sz="2400" b="1" dirty="0" smtClean="0">
                <a:solidFill>
                  <a:srgbClr val="000090"/>
                </a:solidFill>
              </a:rPr>
              <a:t>DNA</a:t>
            </a:r>
            <a:endParaRPr lang="en-US" altLang="zh-CN" sz="2400" b="1" dirty="0">
              <a:solidFill>
                <a:srgbClr val="000090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108075" y="3689013"/>
            <a:ext cx="87788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1977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819400" y="3668376"/>
            <a:ext cx="44227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Αλληλούχιση 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DNA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(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sequencing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)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  </a:t>
            </a:r>
            <a:endParaRPr lang="en-US" altLang="zh-CN" sz="24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120775" y="4258926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1985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819400" y="4250988"/>
            <a:ext cx="584940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Αλυσιδωτή αντίδραση πολυλεράσης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(PCR)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1120775" y="4832013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2001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2819400" y="4832013"/>
            <a:ext cx="378629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The Human Genome Project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2819400" y="2506326"/>
            <a:ext cx="52149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Watson and Crick,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Δομή 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DNA</a:t>
            </a:r>
            <a:endParaRPr lang="en-US" altLang="zh-CN" sz="24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2819400" y="2145133"/>
            <a:ext cx="60590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l-GR" altLang="zh-CN" sz="2400" b="1" dirty="0" smtClean="0">
                <a:solidFill>
                  <a:srgbClr val="000090"/>
                </a:solidFill>
                <a:latin typeface="+mj-lt"/>
              </a:rPr>
              <a:t>Δρεπανοκυτταρική αναιμία, Μεταλλάξεις</a:t>
            </a:r>
            <a:r>
              <a:rPr lang="en-US" altLang="zh-CN" sz="2400" b="1" dirty="0" smtClean="0">
                <a:solidFill>
                  <a:srgbClr val="000090"/>
                </a:solidFill>
                <a:latin typeface="+mj-lt"/>
              </a:rPr>
              <a:t> </a:t>
            </a:r>
            <a:endParaRPr lang="en-US" altLang="zh-CN" sz="24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1143000" y="2141958"/>
            <a:ext cx="80671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90"/>
                </a:solidFill>
                <a:latin typeface="+mj-lt"/>
              </a:rPr>
              <a:t>1949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810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14595" y="2435218"/>
            <a:ext cx="1242007" cy="104533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84952" y="2380199"/>
            <a:ext cx="1159427" cy="10343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3181" y="2016927"/>
            <a:ext cx="577760" cy="15697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9776" y="2049918"/>
            <a:ext cx="643278" cy="176054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9158" y="4943632"/>
            <a:ext cx="8418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b="1" dirty="0">
                <a:solidFill>
                  <a:srgbClr val="000090"/>
                </a:solidFill>
                <a:latin typeface="Calibri"/>
                <a:cs typeface="Calibri"/>
              </a:rPr>
              <a:t>Πριν την αιμοληψία απαιτείται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l-GR" sz="2000" b="1" dirty="0">
                <a:solidFill>
                  <a:srgbClr val="000090"/>
                </a:solidFill>
                <a:latin typeface="Calibri"/>
                <a:cs typeface="Calibri"/>
              </a:rPr>
              <a:t>υπερηχογραφικός έλεγχος για </a:t>
            </a:r>
            <a:r>
              <a:rPr lang="el-GR" sz="2000" b="1" dirty="0" smtClean="0">
                <a:solidFill>
                  <a:srgbClr val="000090"/>
                </a:solidFill>
                <a:latin typeface="Calibri"/>
                <a:cs typeface="Calibri"/>
              </a:rPr>
              <a:t>να </a:t>
            </a:r>
            <a:r>
              <a:rPr lang="el-GR" sz="2000" b="1" dirty="0">
                <a:solidFill>
                  <a:srgbClr val="000090"/>
                </a:solidFill>
                <a:latin typeface="Calibri"/>
                <a:cs typeface="Calibri"/>
              </a:rPr>
              <a:t>επιβεβαιωθεί η βιωσιμότητα του εμβρύου και να αποκλειστεί το ενδεχόμενο δίδυμης κύησης ή δίδυμης κύησης με </a:t>
            </a:r>
            <a:r>
              <a:rPr lang="el-GR" sz="2000" b="1" dirty="0" smtClean="0">
                <a:solidFill>
                  <a:srgbClr val="000090"/>
                </a:solidFill>
                <a:latin typeface="Calibri"/>
                <a:cs typeface="Calibri"/>
              </a:rPr>
              <a:t>παλινδρόμηση </a:t>
            </a:r>
            <a:r>
              <a:rPr lang="el-GR" sz="2000" b="1" dirty="0">
                <a:solidFill>
                  <a:srgbClr val="000090"/>
                </a:solidFill>
                <a:latin typeface="Calibri"/>
                <a:cs typeface="Calibri"/>
              </a:rPr>
              <a:t>του ενός εμβρύου (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vanishing twin syndrome</a:t>
            </a:r>
            <a:r>
              <a:rPr lang="el-GR" sz="2000" b="1" dirty="0" smtClean="0">
                <a:solidFill>
                  <a:srgbClr val="000090"/>
                </a:solidFill>
                <a:latin typeface="Calibri"/>
                <a:cs typeface="Calibri"/>
              </a:rPr>
              <a:t>). </a:t>
            </a:r>
            <a:endParaRPr lang="el-GR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89" y="174542"/>
            <a:ext cx="7741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Απομόνωση </a:t>
            </a:r>
            <a:r>
              <a:rPr lang="en-US" sz="28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cffDNA</a:t>
            </a:r>
            <a: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από το περιφερικό αίμα εγκύου</a:t>
            </a:r>
            <a:endParaRPr lang="en-US" sz="2800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77167" y="2804232"/>
            <a:ext cx="296897" cy="19794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14055" y="2824672"/>
            <a:ext cx="296897" cy="19794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05785" y="2841168"/>
            <a:ext cx="296897" cy="19794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48030" y="2857660"/>
            <a:ext cx="296897" cy="19794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4999" y="2721739"/>
            <a:ext cx="159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0090"/>
                </a:solidFill>
              </a:rPr>
              <a:t>Απομόνωση </a:t>
            </a:r>
            <a:endParaRPr lang="en-US" b="1" dirty="0" smtClean="0">
              <a:solidFill>
                <a:srgbClr val="000090"/>
              </a:solidFill>
            </a:endParaRPr>
          </a:p>
          <a:p>
            <a:pPr algn="ctr"/>
            <a:r>
              <a:rPr lang="el-GR" b="1" dirty="0">
                <a:solidFill>
                  <a:srgbClr val="000090"/>
                </a:solidFill>
              </a:rPr>
              <a:t>ο</a:t>
            </a:r>
            <a:r>
              <a:rPr lang="el-GR" b="1" dirty="0" smtClean="0">
                <a:solidFill>
                  <a:srgbClr val="000090"/>
                </a:solidFill>
              </a:rPr>
              <a:t>λικού </a:t>
            </a:r>
            <a:r>
              <a:rPr lang="en-US" b="1" dirty="0" err="1" smtClean="0">
                <a:solidFill>
                  <a:srgbClr val="000090"/>
                </a:solidFill>
              </a:rPr>
              <a:t>cfDNA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13" name="Picture 2" descr="CVS_transabdom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7180"/>
            <a:ext cx="1474073" cy="13681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amniocentesis-1613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7021"/>
            <a:ext cx="1440159" cy="13681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610287" y="1847488"/>
            <a:ext cx="1441433" cy="286433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1560" y="1913470"/>
            <a:ext cx="1433727" cy="278186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425" y="1128649"/>
            <a:ext cx="247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0"/>
                </a:solidFill>
              </a:rPr>
              <a:t>Αμνιοπαρακέντηση/</a:t>
            </a:r>
          </a:p>
          <a:p>
            <a:r>
              <a:rPr lang="el-GR" dirty="0" smtClean="0">
                <a:solidFill>
                  <a:srgbClr val="000090"/>
                </a:solidFill>
              </a:rPr>
              <a:t>Βιοψία τροφοβλάστης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141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9925" y="57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99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5531" y="2435886"/>
            <a:ext cx="8458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l-GR" sz="2000" b="1" dirty="0" smtClean="0">
              <a:solidFill>
                <a:srgbClr val="7F7F7F"/>
              </a:solidFill>
              <a:latin typeface="Calibri" charset="0"/>
              <a:cs typeface="Calibri" charset="0"/>
            </a:endParaRPr>
          </a:p>
          <a:p>
            <a:pPr marL="342900" indent="-342900" eaLnBrk="1" hangingPunct="1"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Ανίχνευση στο περιφερικό αίμα εγκύου αλληλουχιών πατρικής προέλευσης </a:t>
            </a:r>
          </a:p>
          <a:p>
            <a:pPr eaLnBrk="1" hangingPunct="1">
              <a:buClr>
                <a:srgbClr val="000090"/>
              </a:buClr>
              <a:defRPr/>
            </a:pPr>
            <a:r>
              <a:rPr lang="el-GR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        - αλληλουχίες </a:t>
            </a:r>
            <a:r>
              <a:rPr lang="el-GR" b="1" dirty="0">
                <a:solidFill>
                  <a:srgbClr val="000090"/>
                </a:solidFill>
                <a:latin typeface="Calibri" charset="0"/>
                <a:cs typeface="Calibri" charset="0"/>
              </a:rPr>
              <a:t>χρωμοσώματος </a:t>
            </a: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Υ</a:t>
            </a:r>
          </a:p>
          <a:p>
            <a:pPr eaLnBrk="1" hangingPunct="1">
              <a:buClr>
                <a:srgbClr val="000090"/>
              </a:buClr>
              <a:defRPr/>
            </a:pP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         - γονίδιο </a:t>
            </a:r>
            <a:r>
              <a:rPr lang="en-US" b="1" dirty="0" err="1" smtClean="0">
                <a:solidFill>
                  <a:srgbClr val="000090"/>
                </a:solidFill>
                <a:latin typeface="Calibri" charset="0"/>
                <a:cs typeface="Calibri" charset="0"/>
              </a:rPr>
              <a:t>RhD</a:t>
            </a:r>
            <a:endParaRPr lang="el-GR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  <a:p>
            <a:pPr eaLnBrk="1" hangingPunct="1">
              <a:buClr>
                <a:srgbClr val="000090"/>
              </a:buClr>
              <a:defRPr/>
            </a:pP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  <a:sym typeface="Wingdings" charset="0"/>
              </a:rPr>
              <a:t>         - μονογονιδιακά νοσήματα</a:t>
            </a:r>
          </a:p>
          <a:p>
            <a:pPr eaLnBrk="1" hangingPunct="1">
              <a:buClr>
                <a:srgbClr val="000090"/>
              </a:buClr>
              <a:defRPr/>
            </a:pPr>
            <a:endParaRPr lang="en-US" b="1" dirty="0">
              <a:solidFill>
                <a:srgbClr val="000090"/>
              </a:solidFill>
              <a:latin typeface="Calibri" charset="0"/>
              <a:cs typeface="Calibri" charset="0"/>
              <a:sym typeface="Wingdings" charset="0"/>
            </a:endParaRPr>
          </a:p>
          <a:p>
            <a:pPr marL="342900" indent="-342900" eaLnBrk="1" hangingPunct="1">
              <a:buFont typeface="Wingdings" charset="2"/>
              <a:buChar char="§"/>
              <a:defRPr/>
            </a:pPr>
            <a:r>
              <a:rPr lang="el-GR" b="1" dirty="0" smtClean="0">
                <a:solidFill>
                  <a:srgbClr val="000090"/>
                </a:solidFill>
                <a:latin typeface="Calibri" charset="0"/>
                <a:cs typeface="Calibri" charset="0"/>
                <a:sym typeface="Wingdings" charset="0"/>
              </a:rPr>
              <a:t>Χρωμοσωμικές ανωμαλίες εμβρύου</a:t>
            </a:r>
          </a:p>
          <a:p>
            <a:pPr eaLnBrk="1" hangingPunct="1">
              <a:buFont typeface="Wingdings" charset="0"/>
              <a:buChar char="ü"/>
              <a:defRPr/>
            </a:pPr>
            <a:endParaRPr lang="el-GR" sz="2800" b="1" dirty="0" smtClean="0">
              <a:solidFill>
                <a:srgbClr val="FFFFCC"/>
              </a:solidFill>
              <a:latin typeface="Comic Sans MS" charset="0"/>
              <a:sym typeface="Wingdings" charset="0"/>
            </a:endParaRPr>
          </a:p>
          <a:p>
            <a:pPr eaLnBrk="1" hangingPunct="1">
              <a:buFont typeface="Wingdings" charset="0"/>
              <a:buChar char="ü"/>
              <a:defRPr/>
            </a:pPr>
            <a:endParaRPr lang="en-GB" sz="2800" b="1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908" y="598521"/>
            <a:ext cx="8708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Προγεννητικός έλεγχος από </a:t>
            </a:r>
            <a:r>
              <a:rPr lang="en-US" sz="3200" b="1" dirty="0" err="1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cfDNA</a:t>
            </a:r>
            <a:r>
              <a:rPr lang="en-US" sz="32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l-GR" sz="32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στο πλάσμα εγκύου</a:t>
            </a:r>
            <a:endParaRPr lang="en-GB" sz="32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3909" y="1814509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ket 8"/>
          <p:cNvSpPr/>
          <p:nvPr/>
        </p:nvSpPr>
        <p:spPr>
          <a:xfrm>
            <a:off x="5360631" y="3497044"/>
            <a:ext cx="230920" cy="1121693"/>
          </a:xfrm>
          <a:prstGeom prst="rightBracke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5459" y="3810459"/>
            <a:ext cx="211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PCR, </a:t>
            </a:r>
            <a:r>
              <a:rPr lang="en-US" sz="2400" dirty="0" err="1" smtClean="0">
                <a:solidFill>
                  <a:srgbClr val="000090"/>
                </a:solidFill>
              </a:rPr>
              <a:t>qRT</a:t>
            </a:r>
            <a:r>
              <a:rPr lang="en-US" sz="2400" dirty="0" smtClean="0">
                <a:solidFill>
                  <a:srgbClr val="000090"/>
                </a:solidFill>
              </a:rPr>
              <a:t>-PCR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91551" y="5196079"/>
            <a:ext cx="511322" cy="164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68850" y="4932153"/>
            <a:ext cx="107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MPS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78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97718"/>
            <a:ext cx="29257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00563" y="1628775"/>
            <a:ext cx="316865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90"/>
                </a:solidFill>
                <a:cs typeface="Arial" charset="0"/>
                <a:sym typeface="Wingdings" charset="0"/>
              </a:rPr>
              <a:t>►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57 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μελέτες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(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1997-2011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)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l-GR" dirty="0" smtClean="0">
                <a:solidFill>
                  <a:srgbClr val="000090"/>
                </a:solidFill>
                <a:cs typeface="Arial" charset="0"/>
                <a:sym typeface="Wingdings" charset="0"/>
              </a:rPr>
              <a:t>►</a:t>
            </a:r>
            <a:r>
              <a:rPr lang="en-US" dirty="0">
                <a:solidFill>
                  <a:srgbClr val="000090"/>
                </a:solidFill>
                <a:cs typeface="Arial" charset="0"/>
                <a:sym typeface="Wingdings" charset="0"/>
              </a:rPr>
              <a:t> </a:t>
            </a:r>
            <a:r>
              <a:rPr lang="el-GR" dirty="0" smtClean="0">
                <a:solidFill>
                  <a:srgbClr val="000090"/>
                </a:solidFill>
                <a:cs typeface="Arial" charset="0"/>
              </a:rPr>
              <a:t>3524 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♂</a:t>
            </a:r>
            <a:r>
              <a:rPr lang="el-GR" b="1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&amp; 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3017 ♀</a:t>
            </a: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90"/>
                </a:solidFill>
                <a:cs typeface="Arial" charset="0"/>
                <a:sym typeface="Wingdings" charset="0"/>
              </a:rPr>
              <a:t>►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 Ευαισθησία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: 95.4%</a:t>
            </a:r>
            <a:endParaRPr lang="el-GR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90"/>
                </a:solidFill>
                <a:cs typeface="Arial" charset="0"/>
                <a:sym typeface="Wingdings" charset="0"/>
              </a:rPr>
              <a:t>►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 Ψ</a:t>
            </a:r>
            <a:r>
              <a:rPr lang="el-GR" dirty="0" smtClean="0">
                <a:solidFill>
                  <a:srgbClr val="000090"/>
                </a:solidFill>
                <a:cs typeface="Arial" charset="0"/>
              </a:rPr>
              <a:t>ευδώς θετικά: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 </a:t>
            </a:r>
            <a:r>
              <a:rPr lang="el-GR" dirty="0" smtClean="0">
                <a:solidFill>
                  <a:srgbClr val="000090"/>
                </a:solidFill>
                <a:cs typeface="Arial" charset="0"/>
              </a:rPr>
              <a:t>1.4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%</a:t>
            </a:r>
            <a:r>
              <a:rPr lang="el-GR" dirty="0" smtClean="0">
                <a:solidFill>
                  <a:srgbClr val="000090"/>
                </a:solidFill>
                <a:cs typeface="Arial" charset="0"/>
              </a:rPr>
              <a:t> </a:t>
            </a:r>
            <a:endParaRPr lang="el-GR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90"/>
                </a:solidFill>
                <a:cs typeface="Arial" charset="0"/>
                <a:sym typeface="Wingdings" charset="0"/>
              </a:rPr>
              <a:t>►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 Αποτυχία: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l-GR" dirty="0">
                <a:solidFill>
                  <a:srgbClr val="000090"/>
                </a:solidFill>
                <a:cs typeface="Arial" charset="0"/>
              </a:rPr>
              <a:t>5.4%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l-GR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25489" y="3827803"/>
            <a:ext cx="51831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Η ανίχνευση των 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♀ </a:t>
            </a: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γίνεται έμμεσα, όταν δεν ανιχνεύονται αλληλουχίες του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χρ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 Υ</a:t>
            </a:r>
            <a:endParaRPr lang="en-US" sz="2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Είναι εφικτή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από </a:t>
            </a: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την 7η εβδομάδα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κύησης </a:t>
            </a:r>
            <a:endParaRPr lang="en-US" sz="2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Ασφαλής υπερηχογραφικός προσδιορισμός του φύλου μπορεί να γίνει μετά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τη </a:t>
            </a:r>
            <a:r>
              <a:rPr lang="el-GR" sz="2000" dirty="0">
                <a:solidFill>
                  <a:srgbClr val="000090"/>
                </a:solidFill>
                <a:latin typeface="Calibri"/>
                <a:cs typeface="Calibri"/>
              </a:rPr>
              <a:t>12η </a:t>
            </a:r>
            <a:r>
              <a:rPr lang="el-GR" sz="2000" dirty="0" smtClean="0">
                <a:solidFill>
                  <a:srgbClr val="000090"/>
                </a:solidFill>
                <a:latin typeface="Calibri"/>
                <a:cs typeface="Calibri"/>
              </a:rPr>
              <a:t>εβδ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sz="2000" b="1" dirty="0">
                <a:solidFill>
                  <a:srgbClr val="7F7F7F"/>
                </a:solidFill>
                <a:latin typeface="Calibri" charset="0"/>
                <a:cs typeface="Calibri" charset="0"/>
              </a:rPr>
              <a:t/>
            </a:r>
            <a:br>
              <a:rPr lang="en-US" sz="2000" b="1" dirty="0">
                <a:solidFill>
                  <a:srgbClr val="7F7F7F"/>
                </a:solidFill>
                <a:latin typeface="Calibri" charset="0"/>
                <a:cs typeface="Calibri" charset="0"/>
              </a:rPr>
            </a:br>
            <a:r>
              <a:rPr lang="en-US" sz="2000" b="1" dirty="0">
                <a:solidFill>
                  <a:srgbClr val="7F7F7F"/>
                </a:solidFill>
                <a:latin typeface="Calibri" charset="0"/>
                <a:cs typeface="Calibri" charset="0"/>
              </a:rPr>
              <a:t/>
            </a:r>
            <a:br>
              <a:rPr lang="en-US" sz="2000" b="1" dirty="0">
                <a:solidFill>
                  <a:srgbClr val="7F7F7F"/>
                </a:solidFill>
                <a:latin typeface="Calibri" charset="0"/>
                <a:cs typeface="Calibri" charset="0"/>
              </a:rPr>
            </a:br>
            <a:endParaRPr lang="el-GR" sz="20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2" y="371631"/>
            <a:ext cx="8961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Προσδιορισμός του φύλου του εμβρύου από </a:t>
            </a:r>
            <a:r>
              <a:rPr lang="en-US" sz="28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cffDNA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endParaRPr lang="en-US" sz="2800" b="1" dirty="0" smtClean="0">
              <a:solidFill>
                <a:srgbClr val="000090"/>
              </a:solidFill>
              <a:latin typeface="Calibri" charset="0"/>
              <a:cs typeface="Calibri" charset="0"/>
            </a:endParaRPr>
          </a:p>
          <a:p>
            <a:pPr lvl="0" algn="ctr"/>
            <a:r>
              <a:rPr lang="el-GR" sz="2800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που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απομονώνεται από το περιφερικό αίμα της εγκύου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866" y="6294537"/>
            <a:ext cx="1684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1200" dirty="0" err="1">
                <a:solidFill>
                  <a:srgbClr val="000090"/>
                </a:solidFill>
                <a:cs typeface="Arial" charset="0"/>
              </a:rPr>
              <a:t>Devaney</a:t>
            </a:r>
            <a:r>
              <a:rPr lang="en-US" sz="1200" dirty="0">
                <a:solidFill>
                  <a:srgbClr val="000090"/>
                </a:solidFill>
                <a:cs typeface="Arial" charset="0"/>
              </a:rPr>
              <a:t> SA et al., 2012</a:t>
            </a:r>
            <a:endParaRPr lang="el-GR" sz="1200" dirty="0">
              <a:solidFill>
                <a:srgbClr val="00009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562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rgbClr val="FFFFCC"/>
                </a:solidFill>
                <a:latin typeface="Comic Sans MS" charset="0"/>
                <a:ea typeface="+mj-ea"/>
                <a:cs typeface="+mj-cs"/>
              </a:rPr>
              <a:t/>
            </a:r>
            <a:br>
              <a:rPr lang="el-GR" sz="2800" b="1" dirty="0" smtClean="0">
                <a:solidFill>
                  <a:srgbClr val="FFFFCC"/>
                </a:solidFill>
                <a:latin typeface="Comic Sans MS" charset="0"/>
                <a:ea typeface="+mj-ea"/>
                <a:cs typeface="+mj-cs"/>
              </a:rPr>
            </a:br>
            <a:r>
              <a:rPr lang="el-GR" sz="3600" b="1" cap="none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Μη επεμβατικός ΠΕ συστήματος </a:t>
            </a:r>
            <a:r>
              <a:rPr lang="en-US" sz="3600" b="1" cap="none" dirty="0" err="1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RhD</a:t>
            </a:r>
            <a:r>
              <a:rPr lang="el-GR" sz="3600" b="1" cap="none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 του εμβρύου </a:t>
            </a:r>
            <a:r>
              <a:rPr lang="en-GB" sz="3600" b="1" cap="none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/>
            </a:r>
            <a:br>
              <a:rPr lang="en-GB" sz="3600" b="1" cap="none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</a:br>
            <a:endParaRPr lang="el-GR" sz="3600" b="1" cap="none" dirty="0" smtClean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17" y="4395467"/>
            <a:ext cx="5954424" cy="1529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0403" y="1501095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0712" y="1799880"/>
            <a:ext cx="8715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000" dirty="0" smtClean="0">
                <a:solidFill>
                  <a:srgbClr val="000090"/>
                </a:solidFill>
              </a:rPr>
              <a:t>Χορήγηση αντι- </a:t>
            </a:r>
            <a:r>
              <a:rPr lang="el-GR" sz="2000" dirty="0">
                <a:solidFill>
                  <a:srgbClr val="000090"/>
                </a:solidFill>
              </a:rPr>
              <a:t>RhD σφαιρίνης μόνο </a:t>
            </a:r>
            <a:r>
              <a:rPr lang="el-GR" sz="2000" dirty="0" smtClean="0">
                <a:solidFill>
                  <a:srgbClr val="000090"/>
                </a:solidFill>
              </a:rPr>
              <a:t>όταν το έμβρυο είναι RhD +</a:t>
            </a:r>
          </a:p>
          <a:p>
            <a:pPr marL="285750" indent="-285750">
              <a:buFont typeface="Arial"/>
              <a:buChar char="•"/>
            </a:pPr>
            <a:endParaRPr lang="el-GR" sz="20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l-GR" sz="2000" dirty="0" smtClean="0">
                <a:solidFill>
                  <a:srgbClr val="000090"/>
                </a:solidFill>
              </a:rPr>
              <a:t>Κυήσεις ευαισθητοποιημένων γυναικών χαρακτηρίζονται υψηλού κινδύνου </a:t>
            </a:r>
            <a:r>
              <a:rPr lang="el-GR" sz="2000" dirty="0">
                <a:solidFill>
                  <a:srgbClr val="000090"/>
                </a:solidFill>
              </a:rPr>
              <a:t>για </a:t>
            </a:r>
            <a:r>
              <a:rPr lang="el-GR" sz="2000" dirty="0" smtClean="0">
                <a:solidFill>
                  <a:srgbClr val="000090"/>
                </a:solidFill>
              </a:rPr>
              <a:t>αιμολυτική νόσο </a:t>
            </a:r>
            <a:r>
              <a:rPr lang="el-GR" sz="2000" dirty="0">
                <a:solidFill>
                  <a:srgbClr val="000090"/>
                </a:solidFill>
              </a:rPr>
              <a:t>του νεογνού </a:t>
            </a:r>
            <a:r>
              <a:rPr lang="el-GR" sz="2000" dirty="0" smtClean="0">
                <a:solidFill>
                  <a:srgbClr val="000090"/>
                </a:solidFill>
              </a:rPr>
              <a:t>όταν το έμβρυο είναι RhD +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25" y="6466232"/>
            <a:ext cx="192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90"/>
                </a:solidFill>
              </a:rPr>
              <a:t>Kolialexi</a:t>
            </a:r>
            <a:r>
              <a:rPr lang="en-US" sz="1200" dirty="0" smtClean="0">
                <a:solidFill>
                  <a:srgbClr val="000090"/>
                </a:solidFill>
              </a:rPr>
              <a:t> et al, 2010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306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00617615"/>
              </p:ext>
            </p:extLst>
          </p:nvPr>
        </p:nvGraphicFramePr>
        <p:xfrm>
          <a:off x="0" y="-12787"/>
          <a:ext cx="9144001" cy="68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98770"/>
                <a:gridCol w="1500977"/>
                <a:gridCol w="1319540"/>
                <a:gridCol w="1286551"/>
                <a:gridCol w="1204081"/>
                <a:gridCol w="1127796"/>
              </a:tblGrid>
              <a:tr h="27762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Calibri"/>
                        </a:rPr>
                        <a:t>Μη επεμβατική προγεννητική διάγνωση του συστήματος </a:t>
                      </a: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cs typeface="Calibri"/>
                        </a:rPr>
                        <a:t>RhD</a:t>
                      </a: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Calibri"/>
                        </a:rPr>
                        <a:t> του εμβρύου</a:t>
                      </a: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+mn-lt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34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Μελέτη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Αριθμός δειγμάτων (</a:t>
                      </a: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)*</a:t>
                      </a: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Εξόνια που </a:t>
                      </a: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μελετήθηκαν</a:t>
                      </a: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Επιτυχής διάγνωση (</a:t>
                      </a: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)*</a:t>
                      </a: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Ψευδώς θετικά (</a:t>
                      </a: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kumimoji="0" lang="el-GR" sz="90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Ψευδώς αρνητικά (</a:t>
                      </a:r>
                      <a:r>
                        <a:rPr kumimoji="0" lang="en-GB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n</a:t>
                      </a:r>
                      <a:r>
                        <a:rPr kumimoji="0" lang="el-G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)</a:t>
                      </a:r>
                      <a:endParaRPr kumimoji="0" lang="el-G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90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Ακρίβεια (%)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Lo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(1998)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96.5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Faas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(1998)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Zhang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(2000)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98.3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Zhong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(2000)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95.5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Nelson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(2001)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Zhong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(2001)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97.1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Costa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(2002)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Finning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(2002)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137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4, 5, 6, 10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137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Legler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(2002)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96.3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Randen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(2003)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114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92.1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Finning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(2004)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226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4, 5, 10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223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98.7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Rijnders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(2004)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98.6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Rouillac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(2004)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849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842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99.2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van der </a:t>
                      </a: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Schoot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(2006)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1257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1249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99.4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Clausen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98.3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Cotter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46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Gautier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283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283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Hromadnikova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Hromadnikova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Hromadnikova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Brojer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229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7, 10, 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intron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229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Zhou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(2005)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4, 5, 10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100.0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Minon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(2008)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545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4, 5, 10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544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99.8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M</a:t>
                      </a: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uller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(2008)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1085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5, 7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1080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99.5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Finning</a:t>
                      </a: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(2008)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1805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5, 7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1788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14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99.1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22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Tounta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(2011)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79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7,10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0090"/>
                          </a:solidFill>
                        </a:rPr>
                        <a:t>78</a:t>
                      </a:r>
                      <a:endParaRPr lang="en-US" sz="900" dirty="0">
                        <a:solidFill>
                          <a:srgbClr val="000090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0090"/>
                          </a:solidFill>
                        </a:rPr>
                        <a:t>1</a:t>
                      </a:r>
                      <a:endParaRPr lang="en-US" sz="900" dirty="0">
                        <a:solidFill>
                          <a:srgbClr val="000090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  <a:endParaRPr lang="en-US" sz="900" dirty="0">
                        <a:solidFill>
                          <a:srgbClr val="000090"/>
                        </a:solidFill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000090"/>
                          </a:solidFill>
                        </a:rPr>
                        <a:t>98</a:t>
                      </a:r>
                      <a:endParaRPr lang="en-US" sz="900" dirty="0">
                        <a:solidFill>
                          <a:srgbClr val="000090"/>
                        </a:solidFill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Marcher (2012)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5,7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997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98.2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85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15000"/>
              </a:spcBef>
            </a:pPr>
            <a:endParaRPr lang="en-US" sz="2000" b="1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</a:pPr>
            <a:endParaRPr lang="el-GR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endParaRPr lang="el-GR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endParaRPr lang="el-GR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endParaRPr lang="el-GR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  <a:buFont typeface="Wingdings" charset="0"/>
              <a:buChar char="Ø"/>
            </a:pPr>
            <a:endParaRPr lang="el-GR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ct val="15000"/>
              </a:spcBef>
              <a:buFont typeface="Wingdings" charset="0"/>
              <a:buNone/>
            </a:pPr>
            <a:endParaRPr lang="en-US" sz="200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2875" y="4701219"/>
            <a:ext cx="2200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400" b="1" dirty="0">
                <a:solidFill>
                  <a:srgbClr val="000090"/>
                </a:solidFill>
                <a:latin typeface="+mj-lt"/>
                <a:cs typeface="Arial" charset="0"/>
              </a:rPr>
              <a:t>Έμβρυο αγόρι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4679" y="5672063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400" b="1" dirty="0">
                <a:solidFill>
                  <a:srgbClr val="000090"/>
                </a:solidFill>
                <a:latin typeface="+mn-lt"/>
                <a:cs typeface="Arial" charset="0"/>
              </a:rPr>
              <a:t>Έμβρυο κορίτσι</a:t>
            </a:r>
          </a:p>
        </p:txBody>
      </p:sp>
      <p:pic>
        <p:nvPicPr>
          <p:cNvPr id="8" name="Picture 147"/>
          <p:cNvPicPr>
            <a:picLocks noChangeAspect="1" noChangeArrowheads="1"/>
          </p:cNvPicPr>
          <p:nvPr/>
        </p:nvPicPr>
        <p:blipFill>
          <a:blip r:embed="rId2">
            <a:lum bright="-12000" contrast="40000"/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53046"/>
          <a:stretch>
            <a:fillRect/>
          </a:stretch>
        </p:blipFill>
        <p:spPr bwMode="auto">
          <a:xfrm>
            <a:off x="344661" y="5957813"/>
            <a:ext cx="387786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5179" y="5037335"/>
            <a:ext cx="402631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1204080" y="6503715"/>
            <a:ext cx="3851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1200" dirty="0" err="1">
                <a:solidFill>
                  <a:srgbClr val="000090"/>
                </a:solidFill>
                <a:latin typeface="Calibri"/>
                <a:cs typeface="Calibri"/>
              </a:rPr>
              <a:t>Kolialexi</a:t>
            </a:r>
            <a:r>
              <a:rPr lang="en-US" sz="1200" dirty="0">
                <a:solidFill>
                  <a:srgbClr val="000090"/>
                </a:solidFill>
                <a:latin typeface="Calibri"/>
                <a:cs typeface="Calibri"/>
              </a:rPr>
              <a:t> et al </a:t>
            </a:r>
            <a:r>
              <a:rPr lang="el-GR" sz="1200" dirty="0">
                <a:solidFill>
                  <a:srgbClr val="000090"/>
                </a:solidFill>
                <a:latin typeface="Calibri"/>
                <a:cs typeface="Calibri"/>
              </a:rPr>
              <a:t>(</a:t>
            </a:r>
            <a:r>
              <a:rPr lang="en-US" sz="1200" dirty="0">
                <a:solidFill>
                  <a:srgbClr val="000090"/>
                </a:solidFill>
                <a:latin typeface="Calibri"/>
                <a:cs typeface="Calibri"/>
              </a:rPr>
              <a:t>2012</a:t>
            </a:r>
            <a:r>
              <a:rPr lang="el-GR" sz="1400" dirty="0">
                <a:solidFill>
                  <a:srgbClr val="00009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0" y="10295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Ανίχνευση  </a:t>
            </a:r>
            <a:r>
              <a:rPr lang="el-GR" sz="2800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φύλου και συστήματος </a:t>
            </a:r>
            <a:r>
              <a:rPr lang="en-US" sz="28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RhD</a:t>
            </a:r>
            <a:r>
              <a:rPr lang="el-GR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 </a:t>
            </a:r>
            <a:r>
              <a:rPr lang="el-GR" sz="2800" b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εμβρύου </a:t>
            </a:r>
          </a:p>
          <a:p>
            <a:pPr algn="ctr" eaLnBrk="1" hangingPunct="1"/>
            <a:r>
              <a:rPr lang="el-GR" sz="1400" i="1" dirty="0">
                <a:solidFill>
                  <a:srgbClr val="000090"/>
                </a:solidFill>
                <a:latin typeface="Calibri" charset="0"/>
                <a:cs typeface="Calibri" charset="0"/>
              </a:rPr>
              <a:t>(Εργαστήριο Ιατρικής </a:t>
            </a:r>
            <a:r>
              <a:rPr lang="el-GR" sz="1400" i="1" dirty="0" smtClean="0">
                <a:solidFill>
                  <a:srgbClr val="000090"/>
                </a:solidFill>
                <a:latin typeface="Calibri" charset="0"/>
                <a:cs typeface="Calibri" charset="0"/>
              </a:rPr>
              <a:t>Γενετικής, </a:t>
            </a:r>
            <a:r>
              <a:rPr lang="el-GR" sz="1400" i="1" dirty="0">
                <a:solidFill>
                  <a:srgbClr val="000090"/>
                </a:solidFill>
                <a:latin typeface="Calibri" charset="0"/>
                <a:cs typeface="Calibri" charset="0"/>
              </a:rPr>
              <a:t>Πανεπιστήμιο Αθηνών</a:t>
            </a:r>
            <a:r>
              <a:rPr lang="el-GR" sz="1400" i="1" dirty="0" smtClean="0">
                <a:solidFill>
                  <a:srgbClr val="000090"/>
                </a:solidFill>
              </a:rPr>
              <a:t>)</a:t>
            </a:r>
          </a:p>
          <a:p>
            <a:pPr algn="ctr" eaLnBrk="1" hangingPunct="1"/>
            <a:endParaRPr lang="el-GR" sz="1400" i="1" dirty="0">
              <a:solidFill>
                <a:srgbClr val="000090"/>
              </a:solidFill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179388" y="915293"/>
            <a:ext cx="8569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l-GR" sz="2000" b="1" dirty="0" smtClean="0">
                <a:solidFill>
                  <a:srgbClr val="000090"/>
                </a:solidFill>
                <a:latin typeface="Calibri"/>
                <a:cs typeface="Calibri"/>
              </a:rPr>
              <a:t>Πέψη με ένζυμο ευαίσθητο στη μεθυλίωση (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Aci1)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</a:t>
            </a:r>
            <a:r>
              <a:rPr lang="el-GR" sz="2000" b="1" dirty="0" smtClean="0">
                <a:solidFill>
                  <a:srgbClr val="000090"/>
                </a:solidFill>
                <a:latin typeface="Calibri"/>
                <a:cs typeface="Calibri"/>
              </a:rPr>
              <a:t>ντίδραση πολλαπλού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PCR</a:t>
            </a:r>
            <a:endParaRPr lang="el-GR" sz="2000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2452661"/>
              </p:ext>
            </p:extLst>
          </p:nvPr>
        </p:nvGraphicFramePr>
        <p:xfrm>
          <a:off x="3595717" y="1446506"/>
          <a:ext cx="5410114" cy="226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592"/>
                <a:gridCol w="1735761"/>
                <a:gridCol w="1735761"/>
              </a:tblGrid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6042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Φύλο εμβρύου</a:t>
                      </a:r>
                      <a:endParaRPr kumimoji="0" 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6042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RhD </a:t>
                      </a: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εμβρύου</a:t>
                      </a: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Αλληλουχίες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SRY &amp; DYS14</a:t>
                      </a:r>
                      <a:endParaRPr kumimoji="0" lang="el-GR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Εξόνια 7 </a:t>
                      </a: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&amp; 10</a:t>
                      </a: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RhD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Παρουσία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cffDNA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RASSF1A</a:t>
                      </a:r>
                      <a:endParaRPr kumimoji="0" lang="el-GR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RASSF1A &amp;</a:t>
                      </a: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SRY</a:t>
                      </a:r>
                      <a:endParaRPr kumimoji="0" lang="el-GR" sz="1400" b="0" i="1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Επιτυχής ενζυμική πέψη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ACTB</a:t>
                      </a:r>
                      <a:endParaRPr kumimoji="0" lang="el-GR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ACTB</a:t>
                      </a:r>
                      <a:endParaRPr kumimoji="0" lang="el-GR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Ακριβής διάγνωση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115/115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150/149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Αποτυχία διάγνωσης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  <a:tr h="32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Ψευδώς θετικό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marT="45708" marB="45708" horzOverflow="overflow"/>
                </a:tc>
              </a:tr>
            </a:tbl>
          </a:graphicData>
        </a:graphic>
      </p:graphicFrame>
      <p:pic>
        <p:nvPicPr>
          <p:cNvPr id="13" name="Picture 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1703" y="4866173"/>
            <a:ext cx="4151284" cy="91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8216" y="5888892"/>
            <a:ext cx="3982817" cy="52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33"/>
          <p:cNvSpPr txBox="1">
            <a:spLocks noChangeArrowheads="1"/>
          </p:cNvSpPr>
          <p:nvPr/>
        </p:nvSpPr>
        <p:spPr bwMode="auto">
          <a:xfrm>
            <a:off x="4504673" y="4663033"/>
            <a:ext cx="208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000090"/>
                </a:solidFill>
                <a:latin typeface="+mn-lt"/>
                <a:cs typeface="Arial" charset="0"/>
              </a:rPr>
              <a:t>RhD</a:t>
            </a:r>
            <a:r>
              <a:rPr lang="el-GR" sz="1400" b="1" dirty="0">
                <a:solidFill>
                  <a:srgbClr val="000090"/>
                </a:solidFill>
                <a:latin typeface="+mn-lt"/>
                <a:cs typeface="Arial" charset="0"/>
              </a:rPr>
              <a:t>  θετικό αγόρι</a:t>
            </a:r>
          </a:p>
        </p:txBody>
      </p:sp>
      <p:sp>
        <p:nvSpPr>
          <p:cNvPr id="16" name="Text Box 2065"/>
          <p:cNvSpPr txBox="1">
            <a:spLocks noChangeArrowheads="1"/>
          </p:cNvSpPr>
          <p:nvPr/>
        </p:nvSpPr>
        <p:spPr bwMode="auto">
          <a:xfrm>
            <a:off x="4528216" y="5621610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000090"/>
                </a:solidFill>
                <a:latin typeface="+mn-lt"/>
                <a:cs typeface="Arial" charset="0"/>
              </a:rPr>
              <a:t>RhD</a:t>
            </a:r>
            <a:r>
              <a:rPr lang="el-GR" sz="1400" b="1" dirty="0">
                <a:solidFill>
                  <a:srgbClr val="000090"/>
                </a:solidFill>
                <a:latin typeface="+mn-lt"/>
                <a:cs typeface="Arial" charset="0"/>
              </a:rPr>
              <a:t>  αρνητικό κορίτσι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19425" y="5641457"/>
            <a:ext cx="4403964" cy="329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58473" y="6488668"/>
            <a:ext cx="1384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000090"/>
                </a:solidFill>
                <a:cs typeface="Calibri"/>
              </a:rPr>
              <a:t>Τ</a:t>
            </a:r>
            <a:r>
              <a:rPr lang="en-US" sz="1200" dirty="0" err="1">
                <a:solidFill>
                  <a:srgbClr val="000090"/>
                </a:solidFill>
                <a:cs typeface="Calibri"/>
              </a:rPr>
              <a:t>ounta</a:t>
            </a:r>
            <a:r>
              <a:rPr lang="en-US" sz="1200" dirty="0">
                <a:solidFill>
                  <a:srgbClr val="000090"/>
                </a:solidFill>
                <a:cs typeface="Calibri"/>
              </a:rPr>
              <a:t> et al </a:t>
            </a:r>
            <a:r>
              <a:rPr lang="el-GR" sz="1200" dirty="0">
                <a:solidFill>
                  <a:srgbClr val="000090"/>
                </a:solidFill>
                <a:cs typeface="Calibri"/>
              </a:rPr>
              <a:t>(</a:t>
            </a:r>
            <a:r>
              <a:rPr lang="el-GR" sz="1200" dirty="0" smtClean="0">
                <a:solidFill>
                  <a:srgbClr val="000090"/>
                </a:solidFill>
                <a:cs typeface="Calibri"/>
              </a:rPr>
              <a:t>2011)</a:t>
            </a:r>
            <a:endParaRPr lang="en-US" sz="1200" dirty="0">
              <a:solidFill>
                <a:srgbClr val="00009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06885" y="6437162"/>
            <a:ext cx="4403964" cy="329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9884" y="890771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920" y="4701116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873" y="4057891"/>
            <a:ext cx="486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3. </a:t>
            </a:r>
            <a:r>
              <a:rPr lang="el-GR" b="1" dirty="0" smtClean="0">
                <a:solidFill>
                  <a:srgbClr val="000090"/>
                </a:solidFill>
              </a:rPr>
              <a:t>Ανίχνευση των προιόντων πολ/σμου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4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8137525" cy="13858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0090"/>
                </a:solidFill>
                <a:latin typeface="Calibri"/>
                <a:cs typeface="Calibri"/>
              </a:rPr>
              <a:t>Η μη επεμβατική προγεννητική διάγνωση μονογονιδιακών νοσημάτων που κληρονομούνται με επικρατητικό τρόπο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74344" y="1700906"/>
            <a:ext cx="307181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000090"/>
                </a:solidFill>
                <a:latin typeface="Calibri" charset="0"/>
                <a:cs typeface="Calibri" charset="0"/>
              </a:rPr>
              <a:t>Συχνότητα 3.6:1000 γεννήσεις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81437" y="2339919"/>
            <a:ext cx="8741951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/>
                <a:cs typeface="Calibri"/>
              </a:rPr>
              <a:t>Ανίχνευση </a:t>
            </a:r>
            <a:r>
              <a:rPr lang="el-GR" sz="2400" u="sng" dirty="0">
                <a:solidFill>
                  <a:schemeClr val="bg1"/>
                </a:solidFill>
                <a:cs typeface="Calibri"/>
              </a:rPr>
              <a:t>μόνο</a:t>
            </a:r>
            <a:r>
              <a:rPr lang="el-GR" sz="2400" dirty="0">
                <a:solidFill>
                  <a:schemeClr val="bg1"/>
                </a:solidFill>
                <a:cs typeface="Calibri"/>
              </a:rPr>
              <a:t> της πατρικής </a:t>
            </a:r>
            <a:r>
              <a:rPr lang="el-GR" sz="2400" dirty="0" smtClean="0">
                <a:solidFill>
                  <a:schemeClr val="bg1"/>
                </a:solidFill>
                <a:cs typeface="Calibri"/>
              </a:rPr>
              <a:t>μετάλλαξης ή </a:t>
            </a:r>
            <a:r>
              <a:rPr lang="en-US" sz="2400" i="1" dirty="0" smtClean="0">
                <a:solidFill>
                  <a:schemeClr val="bg1"/>
                </a:solidFill>
                <a:latin typeface="Calibri"/>
                <a:cs typeface="Calibri"/>
              </a:rPr>
              <a:t>de novo </a:t>
            </a:r>
            <a:r>
              <a:rPr lang="el-GR" sz="2400" dirty="0" smtClean="0">
                <a:solidFill>
                  <a:schemeClr val="bg1"/>
                </a:solidFill>
                <a:latin typeface="Calibri"/>
                <a:cs typeface="Calibri"/>
              </a:rPr>
              <a:t>μεταλλάξεων</a:t>
            </a:r>
            <a:endParaRPr lang="el-GR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400" dirty="0">
                <a:solidFill>
                  <a:schemeClr val="bg1"/>
                </a:solidFill>
                <a:latin typeface="Calibri"/>
                <a:cs typeface="Calibri"/>
              </a:rPr>
              <a:t>Ανίχνευση μεταλλάξεων μεγέθους 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&lt; </a:t>
            </a:r>
            <a:r>
              <a:rPr lang="el-GR" sz="2400" dirty="0">
                <a:solidFill>
                  <a:schemeClr val="bg1"/>
                </a:solidFill>
                <a:latin typeface="Calibri"/>
                <a:cs typeface="Calibri"/>
              </a:rPr>
              <a:t>300</a:t>
            </a:r>
            <a:r>
              <a:rPr lang="en-US" sz="2400" dirty="0" err="1">
                <a:solidFill>
                  <a:schemeClr val="bg1"/>
                </a:solidFill>
                <a:latin typeface="Calibri"/>
                <a:cs typeface="Calibri"/>
              </a:rPr>
              <a:t>bp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l-G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2989" y="3580278"/>
            <a:ext cx="9144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l-GR" dirty="0">
              <a:latin typeface="Arial" charset="0"/>
              <a:cs typeface="+mn-cs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l-GR" sz="2400" b="1" dirty="0" smtClean="0">
                <a:solidFill>
                  <a:srgbClr val="000090"/>
                </a:solidFill>
                <a:latin typeface="Calibri"/>
                <a:cs typeface="Calibri"/>
              </a:rPr>
              <a:t>νόσος </a:t>
            </a: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Huntington</a:t>
            </a:r>
            <a:r>
              <a:rPr lang="el-GR" sz="24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l-GR" sz="1400" b="1" dirty="0" smtClean="0">
                <a:solidFill>
                  <a:srgbClr val="000090"/>
                </a:solidFill>
                <a:cs typeface="Calibri"/>
              </a:rPr>
              <a:t>(</a:t>
            </a:r>
            <a:r>
              <a:rPr lang="en-US" sz="1400" i="1" dirty="0" smtClean="0">
                <a:solidFill>
                  <a:srgbClr val="000090"/>
                </a:solidFill>
                <a:cs typeface="Calibri"/>
              </a:rPr>
              <a:t>(</a:t>
            </a:r>
            <a:r>
              <a:rPr lang="it-IT" sz="1400" i="1" dirty="0" err="1" smtClean="0">
                <a:solidFill>
                  <a:srgbClr val="000090"/>
                </a:solidFill>
              </a:rPr>
              <a:t>Gonzalez-Gonzalez</a:t>
            </a:r>
            <a:r>
              <a:rPr lang="it-IT" sz="1400" i="1" dirty="0" smtClean="0">
                <a:solidFill>
                  <a:srgbClr val="000090"/>
                </a:solidFill>
              </a:rPr>
              <a:t> MC,2003- </a:t>
            </a:r>
            <a:r>
              <a:rPr lang="fi-FI" sz="1400" i="1" dirty="0" err="1" smtClean="0">
                <a:solidFill>
                  <a:srgbClr val="000090"/>
                </a:solidFill>
              </a:rPr>
              <a:t>Bustamante-Aragones</a:t>
            </a:r>
            <a:r>
              <a:rPr lang="fi-FI" sz="1400" i="1" dirty="0" smtClean="0">
                <a:solidFill>
                  <a:srgbClr val="000090"/>
                </a:solidFill>
              </a:rPr>
              <a:t> A, 2008)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90"/>
                </a:solidFill>
                <a:cs typeface="Calibri"/>
              </a:rPr>
              <a:t>M</a:t>
            </a:r>
            <a:r>
              <a:rPr lang="el-GR" sz="2400" b="1" dirty="0" smtClean="0">
                <a:solidFill>
                  <a:srgbClr val="000090"/>
                </a:solidFill>
                <a:cs typeface="Calibri"/>
              </a:rPr>
              <a:t>υοτονική δυστροφία </a:t>
            </a:r>
            <a:r>
              <a:rPr lang="el-GR" sz="2400" dirty="0" smtClean="0">
                <a:solidFill>
                  <a:srgbClr val="000090"/>
                </a:solidFill>
                <a:cs typeface="Calibri"/>
              </a:rPr>
              <a:t> </a:t>
            </a:r>
            <a:r>
              <a:rPr lang="el-GR" sz="1400" i="1" dirty="0" smtClean="0">
                <a:solidFill>
                  <a:srgbClr val="000090"/>
                </a:solidFill>
                <a:cs typeface="Calibri"/>
              </a:rPr>
              <a:t>(</a:t>
            </a:r>
            <a:r>
              <a:rPr lang="es-ES_tradnl" sz="1400" i="1" dirty="0" err="1" smtClean="0">
                <a:solidFill>
                  <a:srgbClr val="000090"/>
                </a:solidFill>
              </a:rPr>
              <a:t>Amicucci</a:t>
            </a:r>
            <a:r>
              <a:rPr lang="es-ES_tradnl" sz="1400" i="1" dirty="0" smtClean="0">
                <a:solidFill>
                  <a:srgbClr val="000090"/>
                </a:solidFill>
              </a:rPr>
              <a:t> </a:t>
            </a:r>
            <a:r>
              <a:rPr lang="es-ES_tradnl" sz="1400" i="1" dirty="0">
                <a:solidFill>
                  <a:srgbClr val="000090"/>
                </a:solidFill>
              </a:rPr>
              <a:t>P</a:t>
            </a:r>
            <a:r>
              <a:rPr lang="es-ES_tradnl" sz="1400" i="1" dirty="0" smtClean="0">
                <a:solidFill>
                  <a:srgbClr val="000090"/>
                </a:solidFill>
              </a:rPr>
              <a:t>,</a:t>
            </a:r>
            <a:r>
              <a:rPr lang="el-GR" sz="1400" i="1" dirty="0" smtClean="0">
                <a:solidFill>
                  <a:srgbClr val="000090"/>
                </a:solidFill>
              </a:rPr>
              <a:t> 2000)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0090"/>
                </a:solidFill>
                <a:cs typeface="Calibri"/>
              </a:rPr>
              <a:t>A</a:t>
            </a:r>
            <a:r>
              <a:rPr lang="el-GR" sz="2400" b="1" dirty="0" smtClean="0">
                <a:solidFill>
                  <a:srgbClr val="000090"/>
                </a:solidFill>
                <a:cs typeface="Calibri"/>
              </a:rPr>
              <a:t>χονδροπλασία</a:t>
            </a:r>
            <a:r>
              <a:rPr lang="en-US" sz="2400" b="1" dirty="0" smtClean="0">
                <a:solidFill>
                  <a:srgbClr val="000090"/>
                </a:solidFill>
                <a:cs typeface="Calibri"/>
              </a:rPr>
              <a:t>:</a:t>
            </a:r>
            <a:r>
              <a:rPr lang="el-GR" sz="2400" b="1" dirty="0" smtClean="0">
                <a:solidFill>
                  <a:srgbClr val="000090"/>
                </a:solidFill>
                <a:cs typeface="Calibri"/>
              </a:rPr>
              <a:t>  </a:t>
            </a:r>
            <a:r>
              <a:rPr lang="el-GR" sz="2400" dirty="0" smtClean="0">
                <a:solidFill>
                  <a:srgbClr val="000090"/>
                </a:solidFill>
                <a:cs typeface="Calibri"/>
              </a:rPr>
              <a:t>Σημειακές μεταλλάξεις </a:t>
            </a:r>
            <a:r>
              <a:rPr lang="el-GR" sz="2400" dirty="0">
                <a:solidFill>
                  <a:srgbClr val="000090"/>
                </a:solidFill>
                <a:cs typeface="Calibri"/>
              </a:rPr>
              <a:t>στο </a:t>
            </a:r>
            <a:r>
              <a:rPr lang="en-US" sz="2400" dirty="0">
                <a:solidFill>
                  <a:srgbClr val="000090"/>
                </a:solidFill>
                <a:cs typeface="Calibri"/>
              </a:rPr>
              <a:t> </a:t>
            </a:r>
            <a:r>
              <a:rPr lang="en-US" sz="2400" i="1" dirty="0">
                <a:solidFill>
                  <a:srgbClr val="000090"/>
                </a:solidFill>
                <a:cs typeface="Calibri"/>
              </a:rPr>
              <a:t>FGFR</a:t>
            </a:r>
            <a:r>
              <a:rPr lang="el-GR" sz="2400" i="1" dirty="0">
                <a:solidFill>
                  <a:srgbClr val="000090"/>
                </a:solidFill>
                <a:cs typeface="Calibri"/>
              </a:rPr>
              <a:t>3</a:t>
            </a:r>
            <a:r>
              <a:rPr lang="el-GR" sz="2400" dirty="0">
                <a:solidFill>
                  <a:srgbClr val="000090"/>
                </a:solidFill>
                <a:cs typeface="Calibri"/>
              </a:rPr>
              <a:t> [</a:t>
            </a:r>
            <a:r>
              <a:rPr lang="en-US" sz="2400" dirty="0" smtClean="0">
                <a:solidFill>
                  <a:srgbClr val="000090"/>
                </a:solidFill>
              </a:rPr>
              <a:t>exon </a:t>
            </a:r>
            <a:r>
              <a:rPr lang="en-US" sz="2400" dirty="0">
                <a:solidFill>
                  <a:srgbClr val="000090"/>
                </a:solidFill>
              </a:rPr>
              <a:t>8, c.755C&gt;G (p.Ser252Trp) </a:t>
            </a:r>
            <a:r>
              <a:rPr lang="el-GR" sz="2400" dirty="0" smtClean="0">
                <a:solidFill>
                  <a:srgbClr val="000090"/>
                </a:solidFill>
              </a:rPr>
              <a:t>και </a:t>
            </a:r>
            <a:r>
              <a:rPr lang="en-US" sz="2400" dirty="0" smtClean="0">
                <a:solidFill>
                  <a:srgbClr val="000090"/>
                </a:solidFill>
              </a:rPr>
              <a:t>c</a:t>
            </a:r>
            <a:r>
              <a:rPr lang="en-US" sz="2400" dirty="0">
                <a:solidFill>
                  <a:srgbClr val="000090"/>
                </a:solidFill>
              </a:rPr>
              <a:t>.758C&gt;G (p.Pro253Arg)</a:t>
            </a:r>
            <a:r>
              <a:rPr lang="en-US" sz="2400" dirty="0" smtClean="0">
                <a:solidFill>
                  <a:srgbClr val="000090"/>
                </a:solidFill>
              </a:rPr>
              <a:t>,</a:t>
            </a:r>
            <a:r>
              <a:rPr lang="el-GR" sz="2400" dirty="0" smtClean="0">
                <a:solidFill>
                  <a:srgbClr val="000090"/>
                </a:solidFill>
              </a:rPr>
              <a:t>&gt;</a:t>
            </a:r>
            <a:r>
              <a:rPr lang="en-US" sz="2400" dirty="0" smtClean="0">
                <a:solidFill>
                  <a:srgbClr val="000090"/>
                </a:solidFill>
              </a:rPr>
              <a:t>98</a:t>
            </a:r>
            <a:r>
              <a:rPr lang="en-US" sz="2400" dirty="0">
                <a:solidFill>
                  <a:srgbClr val="000090"/>
                </a:solidFill>
              </a:rPr>
              <a:t>% </a:t>
            </a:r>
            <a:r>
              <a:rPr lang="el-GR" sz="2400" dirty="0" smtClean="0">
                <a:solidFill>
                  <a:srgbClr val="000090"/>
                </a:solidFill>
              </a:rPr>
              <a:t>των ασθενών ] </a:t>
            </a:r>
            <a:r>
              <a:rPr lang="el-GR" sz="1400" i="1" dirty="0" smtClean="0">
                <a:solidFill>
                  <a:srgbClr val="000090"/>
                </a:solidFill>
                <a:cs typeface="Calibri"/>
              </a:rPr>
              <a:t>(</a:t>
            </a:r>
            <a:r>
              <a:rPr lang="en-US" sz="1400" i="1" dirty="0" smtClean="0">
                <a:solidFill>
                  <a:srgbClr val="000090"/>
                </a:solidFill>
                <a:cs typeface="Calibri"/>
              </a:rPr>
              <a:t>S</a:t>
            </a:r>
            <a:r>
              <a:rPr lang="fi-FI" sz="1400" i="1" dirty="0" smtClean="0">
                <a:solidFill>
                  <a:srgbClr val="000090"/>
                </a:solidFill>
              </a:rPr>
              <a:t>aito </a:t>
            </a:r>
            <a:r>
              <a:rPr lang="fi-FI" sz="1400" i="1" dirty="0">
                <a:solidFill>
                  <a:srgbClr val="000090"/>
                </a:solidFill>
              </a:rPr>
              <a:t>H</a:t>
            </a:r>
            <a:r>
              <a:rPr lang="fi-FI" sz="1400" i="1" dirty="0" smtClean="0">
                <a:solidFill>
                  <a:srgbClr val="000090"/>
                </a:solidFill>
              </a:rPr>
              <a:t>,2000- Li Y, 2007)</a:t>
            </a:r>
            <a:endParaRPr lang="fi-FI" sz="1400" i="1" dirty="0">
              <a:solidFill>
                <a:srgbClr val="000090"/>
              </a:solidFill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l-GR" sz="2400" dirty="0">
              <a:solidFill>
                <a:srgbClr val="000090"/>
              </a:solidFill>
              <a:cs typeface="Calibri"/>
            </a:endParaRPr>
          </a:p>
          <a:p>
            <a:pPr eaLnBrk="0" hangingPunct="0">
              <a:defRPr/>
            </a:pPr>
            <a:endParaRPr lang="el-GR" sz="2400" dirty="0">
              <a:solidFill>
                <a:srgbClr val="000090"/>
              </a:solidFill>
              <a:cs typeface="Calibri"/>
            </a:endParaRPr>
          </a:p>
          <a:p>
            <a:pPr marL="342900" indent="-342900">
              <a:buFont typeface="Wingdings" charset="2"/>
              <a:buChar char="u"/>
              <a:defRPr/>
            </a:pPr>
            <a:endParaRPr lang="it-IT" sz="2400" dirty="0"/>
          </a:p>
          <a:p>
            <a:pPr marL="342900" indent="-342900">
              <a:buFont typeface="Wingdings" charset="2"/>
              <a:buChar char="u"/>
              <a:defRPr/>
            </a:pPr>
            <a:endParaRPr lang="el-GR" sz="2400" i="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11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943" y="362904"/>
            <a:ext cx="8857412" cy="93643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cap="none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Μη επεμβατικός ΠΕ μονογονιδιακών </a:t>
            </a:r>
            <a:r>
              <a:rPr lang="el-GR" sz="2800" b="1" cap="none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Calibri"/>
              </a:rPr>
              <a:t>νοσημάτων που κληρονομούνται με υπολειπόμενο τρόπο</a:t>
            </a:r>
            <a:endParaRPr lang="en-US" sz="2800" dirty="0">
              <a:solidFill>
                <a:srgbClr val="000090"/>
              </a:solidFill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598" y="1890099"/>
            <a:ext cx="6647182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400" b="1" dirty="0">
                <a:solidFill>
                  <a:schemeClr val="bg1"/>
                </a:solidFill>
                <a:cs typeface="Calibri"/>
              </a:rPr>
              <a:t>Γονείς φορείς διαφορετικών μεταλλάξεων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91238703"/>
              </p:ext>
            </p:extLst>
          </p:nvPr>
        </p:nvGraphicFramePr>
        <p:xfrm>
          <a:off x="616818" y="3381576"/>
          <a:ext cx="7943699" cy="23753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87994" y="2635305"/>
            <a:ext cx="7741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000" dirty="0" smtClean="0">
                <a:solidFill>
                  <a:srgbClr val="000090"/>
                </a:solidFill>
                <a:cs typeface="Calibri"/>
              </a:rPr>
              <a:t>Ελεγχος </a:t>
            </a:r>
            <a:r>
              <a:rPr lang="el-GR" sz="2000" dirty="0">
                <a:solidFill>
                  <a:srgbClr val="000090"/>
                </a:solidFill>
                <a:cs typeface="Calibri"/>
              </a:rPr>
              <a:t>για τη παρουσία της μετάλλαξης του πατέρα στο </a:t>
            </a:r>
            <a:r>
              <a:rPr lang="en-US" sz="2000" dirty="0" err="1">
                <a:solidFill>
                  <a:srgbClr val="000090"/>
                </a:solidFill>
                <a:cs typeface="Calibri"/>
              </a:rPr>
              <a:t>cfDNA</a:t>
            </a:r>
            <a:r>
              <a:rPr lang="el-GR" sz="2000" dirty="0">
                <a:solidFill>
                  <a:srgbClr val="000090"/>
                </a:solidFill>
                <a:cs typeface="Calibri"/>
              </a:rPr>
              <a:t> πλάσματος εγκύου</a:t>
            </a:r>
            <a:r>
              <a:rPr lang="en-US" sz="2000" dirty="0">
                <a:solidFill>
                  <a:srgbClr val="000090"/>
                </a:solidFill>
                <a:cs typeface="Calibri"/>
              </a:rPr>
              <a:t> </a:t>
            </a:r>
            <a:endParaRPr lang="el-GR" sz="2000" dirty="0">
              <a:solidFill>
                <a:srgbClr val="000090"/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821" y="4057891"/>
            <a:ext cx="2243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000" b="1" dirty="0">
                <a:solidFill>
                  <a:schemeClr val="bg1"/>
                </a:solidFill>
              </a:rPr>
              <a:t>Επεμβατικός ΠΕ με </a:t>
            </a:r>
            <a:endParaRPr lang="en-US" sz="2000" b="1" dirty="0">
              <a:solidFill>
                <a:schemeClr val="bg1"/>
              </a:solidFill>
            </a:endParaRPr>
          </a:p>
          <a:p>
            <a:pPr lvl="0" algn="ctr"/>
            <a:r>
              <a:rPr lang="el-GR" sz="2000" b="1" dirty="0">
                <a:solidFill>
                  <a:schemeClr val="bg1"/>
                </a:solidFill>
              </a:rPr>
              <a:t>βιοψία </a:t>
            </a:r>
            <a:r>
              <a:rPr lang="en-US" sz="2000" b="1" dirty="0">
                <a:solidFill>
                  <a:schemeClr val="bg1"/>
                </a:solidFill>
              </a:rPr>
              <a:t>CVS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86437" y="5558979"/>
            <a:ext cx="2985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90"/>
                </a:solidFill>
              </a:rPr>
              <a:t>Εμβρυο «φυσιολογικό»</a:t>
            </a:r>
          </a:p>
          <a:p>
            <a:pPr algn="ctr"/>
            <a:r>
              <a:rPr lang="el-GR" sz="1600" b="1" dirty="0" smtClean="0">
                <a:solidFill>
                  <a:srgbClr val="000090"/>
                </a:solidFill>
              </a:rPr>
              <a:t>ή</a:t>
            </a:r>
          </a:p>
          <a:p>
            <a:pPr algn="ctr"/>
            <a:r>
              <a:rPr lang="el-GR" sz="1600" b="1" dirty="0" smtClean="0">
                <a:solidFill>
                  <a:srgbClr val="000090"/>
                </a:solidFill>
              </a:rPr>
              <a:t>Εμβρυο ετεροζυγώτης φορέας της μητρικής μετάλλαξης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3221" y="4107377"/>
            <a:ext cx="155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STOP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787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/>
              </a:rPr>
              <a:t>Μη επεμβατική προγεννητική διάγνωση μονογονιδιακών νοσημάτων που κληρονομούνται με υπολειπόμενο τρόπο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9279" y="6488668"/>
            <a:ext cx="1104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90"/>
                </a:solidFill>
              </a:rPr>
              <a:t>Lun</a:t>
            </a:r>
            <a:r>
              <a:rPr lang="en-US" sz="1200" dirty="0">
                <a:solidFill>
                  <a:srgbClr val="000090"/>
                </a:solidFill>
              </a:rPr>
              <a:t> FMF, </a:t>
            </a:r>
            <a:r>
              <a:rPr lang="el-GR" sz="1200" dirty="0">
                <a:solidFill>
                  <a:srgbClr val="000090"/>
                </a:solidFill>
              </a:rPr>
              <a:t>2008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184" y="2241532"/>
            <a:ext cx="8385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0090"/>
                </a:solidFill>
              </a:rPr>
              <a:t>Ποσοτικοποίηση του Φ και Μ αλληλομόρφου με </a:t>
            </a:r>
            <a:r>
              <a:rPr lang="en-US" sz="2400" b="1" dirty="0">
                <a:solidFill>
                  <a:srgbClr val="000090"/>
                </a:solidFill>
              </a:rPr>
              <a:t>Digital </a:t>
            </a:r>
            <a:r>
              <a:rPr lang="en-US" sz="2400" b="1" dirty="0" smtClean="0">
                <a:solidFill>
                  <a:srgbClr val="000090"/>
                </a:solidFill>
              </a:rPr>
              <a:t>PCR </a:t>
            </a:r>
            <a:r>
              <a:rPr lang="el-GR" sz="2400" b="1" dirty="0" smtClean="0">
                <a:solidFill>
                  <a:srgbClr val="000090"/>
                </a:solidFill>
              </a:rPr>
              <a:t>και </a:t>
            </a:r>
            <a:r>
              <a:rPr lang="el-GR" sz="2400" b="1" dirty="0">
                <a:solidFill>
                  <a:srgbClr val="000090"/>
                </a:solidFill>
              </a:rPr>
              <a:t>εφαρμογή </a:t>
            </a:r>
            <a:r>
              <a:rPr lang="en-US" sz="2400" b="1" dirty="0">
                <a:solidFill>
                  <a:srgbClr val="000090"/>
                </a:solidFill>
              </a:rPr>
              <a:t>Relative Mutation Dosage (RMD)</a:t>
            </a:r>
            <a:r>
              <a:rPr lang="el-GR" sz="2400" b="1" dirty="0">
                <a:solidFill>
                  <a:srgbClr val="000090"/>
                </a:solidFill>
              </a:rPr>
              <a:t> 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0992" y="1776235"/>
            <a:ext cx="358719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l-GR" b="1" dirty="0">
                <a:solidFill>
                  <a:schemeClr val="bg1"/>
                </a:solidFill>
                <a:cs typeface="Calibri"/>
              </a:rPr>
              <a:t>Γονείς φορείς </a:t>
            </a:r>
            <a:r>
              <a:rPr lang="el-GR" b="1" dirty="0" smtClean="0">
                <a:solidFill>
                  <a:schemeClr val="bg1"/>
                </a:solidFill>
                <a:cs typeface="Calibri"/>
              </a:rPr>
              <a:t>της ίδιας μετάλλαξης</a:t>
            </a:r>
            <a:endParaRPr lang="el-GR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678" y="3170129"/>
            <a:ext cx="4450312" cy="3373296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6814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90"/>
                </a:solidFill>
              </a:rPr>
              <a:t>Μη επεμβατικός ΠΕ χρωμοσωμικών ανωμαλιών του εμβρύου</a:t>
            </a:r>
            <a:endParaRPr lang="en-US" sz="2800" b="1" dirty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0920" y="1336125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28" y="2072924"/>
            <a:ext cx="6177609" cy="3517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216" y="6408149"/>
            <a:ext cx="10749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baseline="30000" dirty="0" err="1">
                <a:solidFill>
                  <a:srgbClr val="000090"/>
                </a:solidFill>
              </a:rPr>
              <a:t>Wellesley</a:t>
            </a:r>
            <a:r>
              <a:rPr lang="nb-NO" sz="1200" baseline="30000" dirty="0">
                <a:solidFill>
                  <a:srgbClr val="000090"/>
                </a:solidFill>
              </a:rPr>
              <a:t> </a:t>
            </a:r>
            <a:r>
              <a:rPr lang="nb-NO" sz="1200" i="1" baseline="30000" dirty="0">
                <a:solidFill>
                  <a:srgbClr val="000090"/>
                </a:solidFill>
              </a:rPr>
              <a:t>et al</a:t>
            </a:r>
            <a:r>
              <a:rPr lang="nb-NO" sz="1200" baseline="30000" dirty="0">
                <a:solidFill>
                  <a:srgbClr val="000090"/>
                </a:solidFill>
              </a:rPr>
              <a:t>., 2012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714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2110EDBE-BB3A-574F-ACB4-7692D5C73AF5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9364" y="1591815"/>
            <a:ext cx="8670635" cy="47244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charset="0"/>
              <a:buNone/>
            </a:pPr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宋体" charset="0"/>
                <a:cs typeface="Times New Roman" charset="0"/>
              </a:rPr>
              <a:t>Χρηματοδότηση από τη κυβέρνηση των ΗΠΑ</a:t>
            </a:r>
          </a:p>
          <a:p>
            <a:pPr algn="ctr" eaLnBrk="1" hangingPunct="1">
              <a:buFont typeface="Wingdings" charset="0"/>
              <a:buNone/>
            </a:pPr>
            <a:endParaRPr lang="el-GR" altLang="zh-CN" sz="2400" b="1" u="sng" dirty="0" smtClean="0">
              <a:solidFill>
                <a:srgbClr val="000090"/>
              </a:solidFill>
              <a:latin typeface="+mj-lt"/>
              <a:ea typeface="宋体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l-GR" altLang="zh-CN" b="1" u="sng" dirty="0" smtClean="0">
                <a:solidFill>
                  <a:srgbClr val="000090"/>
                </a:solidFill>
                <a:latin typeface="+mj-lt"/>
                <a:ea typeface="宋体" charset="0"/>
                <a:cs typeface="Times New Roman" charset="0"/>
              </a:rPr>
              <a:t>ΣΤΟΧΟΙ </a:t>
            </a:r>
          </a:p>
          <a:p>
            <a:pPr algn="ctr" eaLnBrk="1" hangingPunct="1">
              <a:buFont typeface="Wingdings" charset="0"/>
              <a:buNone/>
            </a:pPr>
            <a:r>
              <a:rPr lang="en-US" altLang="zh-CN" sz="2400" b="1" u="sng" dirty="0" smtClean="0">
                <a:solidFill>
                  <a:srgbClr val="000090"/>
                </a:solidFill>
                <a:latin typeface="+mj-lt"/>
                <a:ea typeface="宋体" charset="0"/>
                <a:cs typeface="Times New Roman" charset="0"/>
              </a:rPr>
              <a:t> </a:t>
            </a:r>
            <a:endParaRPr lang="el-GR" altLang="zh-CN" sz="2400" b="1" u="sng" dirty="0" smtClean="0">
              <a:solidFill>
                <a:srgbClr val="000090"/>
              </a:solidFill>
              <a:latin typeface="+mj-lt"/>
              <a:ea typeface="宋体" charset="0"/>
              <a:cs typeface="Times New Roman" charset="0"/>
            </a:endParaRPr>
          </a:p>
          <a:p>
            <a:pPr eaLnBrk="1" hangingPunct="1"/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Ταυτοποίηση των γονιδίων </a:t>
            </a:r>
          </a:p>
          <a:p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Αλληλούχιση 3 δισεκατομυρίων βάσεων που αποτελούν το γονιδίωμα του ανθρώπου</a:t>
            </a:r>
          </a:p>
          <a:p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Δημιουργία βάσεων δεδομένων</a:t>
            </a:r>
          </a:p>
          <a:p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Δημιουργία εργαλείων για την ανάλυση των δεδομένων </a:t>
            </a:r>
          </a:p>
          <a:p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Διαχείριση </a:t>
            </a:r>
            <a:r>
              <a:rPr lang="el-GR" altLang="zh-CN" sz="2400" b="1" dirty="0" smtClean="0">
                <a:solidFill>
                  <a:srgbClr val="000090"/>
                </a:solidFill>
                <a:latin typeface="+mj-lt"/>
                <a:ea typeface="ＭＳ Ｐゴシック" charset="0"/>
                <a:cs typeface="Times New Roman" charset="0"/>
              </a:rPr>
              <a:t>ηθικών, νομικών και κοινωνικών προβλημάτων</a:t>
            </a:r>
            <a:endParaRPr lang="en-US" altLang="zh-CN" sz="2400" b="1" dirty="0">
              <a:solidFill>
                <a:srgbClr val="000090"/>
              </a:solidFill>
              <a:latin typeface="+mj-lt"/>
              <a:ea typeface="ＭＳ Ｐゴシック" charset="0"/>
              <a:cs typeface="Times New Roman" charset="0"/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867"/>
            <a:ext cx="8229600" cy="840508"/>
          </a:xfrm>
          <a:ln>
            <a:solidFill>
              <a:srgbClr val="000090"/>
            </a:solidFill>
          </a:ln>
        </p:spPr>
        <p:txBody>
          <a:bodyPr>
            <a:normAutofit fontScale="90000"/>
          </a:bodyPr>
          <a:lstStyle/>
          <a:p>
            <a:r>
              <a:rPr lang="el-GR" altLang="zh-CN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  <a:t/>
            </a:r>
            <a:br>
              <a:rPr lang="el-GR" altLang="zh-CN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</a:br>
            <a:r>
              <a:rPr lang="el-GR" altLang="zh-CN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  <a:t/>
            </a:r>
            <a:br>
              <a:rPr lang="el-GR" altLang="zh-CN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</a:br>
            <a:r>
              <a:rPr lang="en-US" altLang="zh-CN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  <a:t>Human Genome Project</a:t>
            </a:r>
            <a:r>
              <a:rPr lang="el-GR" altLang="zh-CN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  <a:t> </a:t>
            </a:r>
            <a:r>
              <a:rPr lang="en-US" altLang="zh-CN" sz="3600" b="1" dirty="0" smtClean="0">
                <a:solidFill>
                  <a:srgbClr val="000090"/>
                </a:solidFill>
                <a:effectLst/>
                <a:ea typeface="宋体" charset="0"/>
                <a:cs typeface="Times New Roman" charset="0"/>
              </a:rPr>
              <a:t>(1990–2006)</a:t>
            </a:r>
            <a:br>
              <a:rPr lang="en-US" altLang="zh-CN" sz="3600" b="1" dirty="0" smtClean="0">
                <a:solidFill>
                  <a:srgbClr val="000090"/>
                </a:solidFill>
                <a:effectLst/>
                <a:ea typeface="宋体" charset="0"/>
                <a:cs typeface="Times New Roman" charset="0"/>
              </a:rPr>
            </a:br>
            <a:r>
              <a:rPr lang="zh-CN" alt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  <a:t/>
            </a:r>
            <a:br>
              <a:rPr lang="zh-CN" alt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+mn-cs"/>
              </a:rPr>
            </a:br>
            <a:endParaRPr lang="en-US" altLang="zh-CN" sz="3600" b="1" dirty="0">
              <a:solidFill>
                <a:srgbClr val="000090"/>
              </a:solidFill>
              <a:ea typeface="宋体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879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8" y="258142"/>
            <a:ext cx="8741953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000090"/>
                </a:solidFill>
              </a:rPr>
              <a:t>Εταιρείες που δραστηριοποιούνται στο μη επεμβατικό ΠΕ χρωμοσωμικών ανωμαλιών του εμβρύου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4" y="2151806"/>
            <a:ext cx="6029615" cy="39185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0920" y="1699026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177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72815" y="115465"/>
            <a:ext cx="8079581" cy="918941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000090"/>
                </a:solidFill>
              </a:rPr>
              <a:t>Τύποι </a:t>
            </a:r>
            <a:r>
              <a:rPr lang="en-US" sz="2800" b="1" dirty="0" smtClean="0">
                <a:solidFill>
                  <a:srgbClr val="000090"/>
                </a:solidFill>
              </a:rPr>
              <a:t>MPS </a:t>
            </a:r>
            <a:r>
              <a:rPr lang="el-GR" sz="2800" b="1" dirty="0" smtClean="0">
                <a:solidFill>
                  <a:srgbClr val="000090"/>
                </a:solidFill>
              </a:rPr>
              <a:t>στο μη επεμβατικό ΠΕ χρωμοσωμικών ανωμαλιών του εμβρύου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14450" y="1602080"/>
            <a:ext cx="4286250" cy="3314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Rounded Rectangle 41"/>
          <p:cNvSpPr/>
          <p:nvPr/>
        </p:nvSpPr>
        <p:spPr>
          <a:xfrm>
            <a:off x="5886450" y="1623950"/>
            <a:ext cx="1943100" cy="3257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48385" y="1996755"/>
            <a:ext cx="1440180" cy="754380"/>
          </a:xfrm>
          <a:prstGeom prst="roundRect">
            <a:avLst/>
          </a:prstGeom>
          <a:solidFill>
            <a:srgbClr val="FFF3D5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90"/>
                </a:solidFill>
              </a:rPr>
              <a:t>Massively Parallel Shotgun Sequencing</a:t>
            </a:r>
            <a:endParaRPr lang="en-US" sz="1350" dirty="0">
              <a:solidFill>
                <a:srgbClr val="00009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14750" y="1996755"/>
            <a:ext cx="1440180" cy="75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90"/>
                </a:solidFill>
              </a:rPr>
              <a:t>Targeted </a:t>
            </a:r>
          </a:p>
          <a:p>
            <a:pPr algn="ctr"/>
            <a:r>
              <a:rPr lang="en-US" sz="1350" b="1" dirty="0">
                <a:solidFill>
                  <a:srgbClr val="000090"/>
                </a:solidFill>
              </a:rPr>
              <a:t>Sequencing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96015" y="3196905"/>
            <a:ext cx="1324501" cy="685800"/>
          </a:xfrm>
          <a:prstGeom prst="roundRect">
            <a:avLst/>
          </a:prstGeom>
          <a:solidFill>
            <a:srgbClr val="FFF3D5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Sequenom</a:t>
            </a:r>
            <a:endParaRPr lang="en-US" sz="1350" b="1" dirty="0">
              <a:solidFill>
                <a:srgbClr val="000090"/>
              </a:solidFill>
            </a:endParaRPr>
          </a:p>
          <a:p>
            <a:pPr algn="ctr"/>
            <a:r>
              <a:rPr lang="en-US" sz="1350" b="1" dirty="0">
                <a:solidFill>
                  <a:srgbClr val="000090"/>
                </a:solidFill>
              </a:rPr>
              <a:t>MaterniT21</a:t>
            </a:r>
            <a:r>
              <a:rPr lang="en-US" sz="1350" b="1" baseline="30000" dirty="0">
                <a:solidFill>
                  <a:srgbClr val="000090"/>
                </a:solidFill>
              </a:rPr>
              <a:t>TM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865974" y="3196905"/>
            <a:ext cx="1200150" cy="685800"/>
          </a:xfrm>
          <a:prstGeom prst="roundRect">
            <a:avLst/>
          </a:prstGeom>
          <a:solidFill>
            <a:srgbClr val="FFF3D5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Verinata</a:t>
            </a:r>
            <a:endParaRPr lang="en-US" sz="1350" b="1" dirty="0">
              <a:solidFill>
                <a:srgbClr val="000090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Verifi</a:t>
            </a:r>
            <a:r>
              <a:rPr lang="en-US" sz="1350" b="1" dirty="0">
                <a:solidFill>
                  <a:srgbClr val="000090"/>
                </a:solidFill>
              </a:rPr>
              <a:t>®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229100" y="3196904"/>
            <a:ext cx="1200150" cy="685800"/>
          </a:xfrm>
          <a:prstGeom prst="roundRect">
            <a:avLst/>
          </a:prstGeom>
          <a:solidFill>
            <a:srgbClr val="D9D9D9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Ariosa</a:t>
            </a:r>
            <a:endParaRPr lang="en-US" sz="1350" b="1" dirty="0">
              <a:solidFill>
                <a:srgbClr val="000090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Harmony</a:t>
            </a:r>
            <a:r>
              <a:rPr lang="en-US" sz="1350" b="1" baseline="30000" dirty="0" err="1">
                <a:solidFill>
                  <a:srgbClr val="000090"/>
                </a:solidFill>
              </a:rPr>
              <a:t>TM</a:t>
            </a:r>
            <a:endParaRPr lang="en-US" sz="1350" b="1" baseline="30000" dirty="0">
              <a:solidFill>
                <a:srgbClr val="000090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157157" y="1996755"/>
            <a:ext cx="1440180" cy="754380"/>
          </a:xfrm>
          <a:prstGeom prst="roundRect">
            <a:avLst/>
          </a:prstGeom>
          <a:solidFill>
            <a:srgbClr val="D9D9D9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90"/>
                </a:solidFill>
              </a:rPr>
              <a:t>Targeted </a:t>
            </a:r>
          </a:p>
          <a:p>
            <a:pPr algn="ctr"/>
            <a:r>
              <a:rPr lang="en-US" sz="1350" b="1" dirty="0">
                <a:solidFill>
                  <a:srgbClr val="000090"/>
                </a:solidFill>
              </a:rPr>
              <a:t>Sequencing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74742" y="3196905"/>
            <a:ext cx="1200150" cy="685800"/>
          </a:xfrm>
          <a:prstGeom prst="roundRect">
            <a:avLst/>
          </a:prstGeom>
          <a:solidFill>
            <a:srgbClr val="D9D9D9"/>
          </a:solidFill>
          <a:ln>
            <a:solidFill>
              <a:srgbClr val="0000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Natera</a:t>
            </a:r>
            <a:endParaRPr lang="en-US" sz="1350" b="1" dirty="0">
              <a:solidFill>
                <a:srgbClr val="000090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90"/>
                </a:solidFill>
              </a:rPr>
              <a:t>Panorama</a:t>
            </a:r>
            <a:r>
              <a:rPr lang="en-US" sz="1350" b="1" baseline="30000" dirty="0" err="1">
                <a:solidFill>
                  <a:srgbClr val="000090"/>
                </a:solidFill>
              </a:rPr>
              <a:t>TM</a:t>
            </a:r>
            <a:endParaRPr lang="en-US" sz="1350" b="1" baseline="30000" dirty="0">
              <a:solidFill>
                <a:srgbClr val="000090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16436" y="4060649"/>
            <a:ext cx="367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0090"/>
                </a:solidFill>
              </a:rPr>
              <a:t>Αλληλούχιση και μέτρηση των θραυσμάτων </a:t>
            </a:r>
            <a:r>
              <a:rPr lang="en-US" sz="1400" b="1" dirty="0" smtClean="0">
                <a:solidFill>
                  <a:srgbClr val="000090"/>
                </a:solidFill>
              </a:rPr>
              <a:t>DNA</a:t>
            </a:r>
            <a:endParaRPr lang="en-US" sz="1400" b="1" dirty="0">
              <a:solidFill>
                <a:srgbClr val="00009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15100" y="4176120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90"/>
                </a:solidFill>
              </a:rPr>
              <a:t>SNPs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30693" y="2992201"/>
            <a:ext cx="66965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30693" y="2992202"/>
            <a:ext cx="0" cy="204704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00350" y="2992201"/>
            <a:ext cx="66965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70007" y="2992202"/>
            <a:ext cx="0" cy="204704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31216" y="2749816"/>
            <a:ext cx="0" cy="23062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92345" y="2992202"/>
            <a:ext cx="0" cy="19534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427055" y="2977142"/>
            <a:ext cx="373545" cy="329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2"/>
            <a:endCxn id="50" idx="0"/>
          </p:cNvCxnSpPr>
          <p:nvPr/>
        </p:nvCxnSpPr>
        <p:spPr>
          <a:xfrm flipH="1">
            <a:off x="6874817" y="2751135"/>
            <a:ext cx="2430" cy="44577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27055" y="2746518"/>
            <a:ext cx="0" cy="23062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509710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90"/>
                </a:solidFill>
              </a:rPr>
              <a:t>sMPS</a:t>
            </a:r>
            <a:r>
              <a:rPr lang="en-US" sz="2000" b="1" dirty="0" smtClean="0">
                <a:solidFill>
                  <a:srgbClr val="000090"/>
                </a:solidFill>
              </a:rPr>
              <a:t>: </a:t>
            </a:r>
            <a:r>
              <a:rPr lang="el-GR" sz="2000" dirty="0" smtClean="0">
                <a:solidFill>
                  <a:srgbClr val="000090"/>
                </a:solidFill>
              </a:rPr>
              <a:t>Αλληλούχιση όλων των θραυσμάτων (</a:t>
            </a:r>
            <a:r>
              <a:rPr lang="en-US" sz="2000" dirty="0" err="1" smtClean="0">
                <a:solidFill>
                  <a:srgbClr val="000090"/>
                </a:solidFill>
              </a:rPr>
              <a:t>Sequenom</a:t>
            </a:r>
            <a:r>
              <a:rPr lang="en-US" sz="2000" dirty="0" smtClean="0">
                <a:solidFill>
                  <a:srgbClr val="000090"/>
                </a:solidFill>
              </a:rPr>
              <a:t>,</a:t>
            </a:r>
            <a:r>
              <a:rPr lang="el-GR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Verinata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tMPS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  <a:endParaRPr lang="el-GR" sz="2000" dirty="0" smtClean="0">
              <a:solidFill>
                <a:srgbClr val="000090"/>
              </a:solidFill>
            </a:endParaRPr>
          </a:p>
          <a:p>
            <a:r>
              <a:rPr lang="el-GR" sz="2000" dirty="0">
                <a:solidFill>
                  <a:srgbClr val="000090"/>
                </a:solidFill>
              </a:rPr>
              <a:t> </a:t>
            </a:r>
            <a:r>
              <a:rPr lang="el-GR" sz="2000" dirty="0" smtClean="0">
                <a:solidFill>
                  <a:srgbClr val="000090"/>
                </a:solidFill>
              </a:rPr>
              <a:t>  </a:t>
            </a:r>
            <a:r>
              <a:rPr lang="en-US" sz="2000" dirty="0" smtClean="0">
                <a:solidFill>
                  <a:srgbClr val="000090"/>
                </a:solidFill>
              </a:rPr>
              <a:t>- </a:t>
            </a:r>
            <a:r>
              <a:rPr lang="en-US" sz="2000" dirty="0" err="1" smtClean="0">
                <a:solidFill>
                  <a:srgbClr val="000090"/>
                </a:solidFill>
              </a:rPr>
              <a:t>Ariosa</a:t>
            </a:r>
            <a:r>
              <a:rPr lang="en-US" sz="2000" dirty="0" smtClean="0">
                <a:solidFill>
                  <a:srgbClr val="000090"/>
                </a:solidFill>
              </a:rPr>
              <a:t>: </a:t>
            </a:r>
            <a:r>
              <a:rPr lang="el-GR" sz="2000" dirty="0" smtClean="0">
                <a:solidFill>
                  <a:srgbClr val="000090"/>
                </a:solidFill>
              </a:rPr>
              <a:t>Αλληλούχιση 400 μη πολυμορφικών θέσεων/χρωμόσωμα, μεγέθους 56 </a:t>
            </a:r>
            <a:r>
              <a:rPr lang="en-US" sz="2000" dirty="0" err="1" smtClean="0">
                <a:solidFill>
                  <a:srgbClr val="000090"/>
                </a:solidFill>
              </a:rPr>
              <a:t>bp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l-GR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  - </a:t>
            </a:r>
            <a:r>
              <a:rPr lang="en-US" sz="2000" dirty="0" err="1" smtClean="0">
                <a:solidFill>
                  <a:srgbClr val="000090"/>
                </a:solidFill>
              </a:rPr>
              <a:t>Natera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l-GR" sz="2000" dirty="0" smtClean="0">
                <a:solidFill>
                  <a:srgbClr val="000090"/>
                </a:solidFill>
              </a:rPr>
              <a:t>Αλληλούχιση </a:t>
            </a:r>
            <a:r>
              <a:rPr lang="en-US" sz="2000" dirty="0" smtClean="0">
                <a:solidFill>
                  <a:srgbClr val="000090"/>
                </a:solidFill>
              </a:rPr>
              <a:t>10.000 SNPs </a:t>
            </a:r>
            <a:r>
              <a:rPr lang="el-GR" sz="2000" dirty="0" smtClean="0">
                <a:solidFill>
                  <a:srgbClr val="000090"/>
                </a:solidFill>
              </a:rPr>
              <a:t>στα υπό μελέτη χρωμοσώματα 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25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1" y="30725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1" y="36404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929" y="31868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429" y="28439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1" y="3929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779" y="2786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879" y="31868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229" y="31868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1" y="25010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629" y="26724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279" y="27260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179" y="2786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79" y="26153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93" y="4964995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979" y="2786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329" y="2786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3" y="2911297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679" y="2786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729" y="31260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079" y="32403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579" y="31832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817" y="42762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1" y="25010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1" y="24438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579" y="34689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1" y="36975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179" y="36404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34118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329" y="36975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35832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29" y="33546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079" y="36975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1" y="37547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574" y="48477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10" y="4548178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1" y="49620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1" y="46191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252" y="3165861"/>
            <a:ext cx="346472" cy="3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1" y="45619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49620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1" y="49620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874" y="42762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1" y="44476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579" y="44976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1" y="45619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1" y="43905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41047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1" y="45619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1" y="45619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1" y="40476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46155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1" y="49013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995" y="493485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1" y="49584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43905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974" y="427623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574" y="4219084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611" y="3533043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033" y="3115855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563" y="2631967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504" y="3919286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187" y="3425647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271" y="3989753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3" y="46691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225" y="3212309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158" y="4060436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38154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3929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1" y="39297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029" y="39261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1" y="358686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1" y="40976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1" y="3186812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827" y="351469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2653069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1" y="4669140"/>
            <a:ext cx="329093" cy="3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608804" y="882780"/>
            <a:ext cx="16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Χρωμόσωμα 3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9537" y="371419"/>
            <a:ext cx="168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Χρωμόσωμα 21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1907053" y="2631966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Oval 84"/>
          <p:cNvSpPr/>
          <p:nvPr/>
        </p:nvSpPr>
        <p:spPr>
          <a:xfrm>
            <a:off x="2836399" y="3893713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Oval 85"/>
          <p:cNvSpPr/>
          <p:nvPr/>
        </p:nvSpPr>
        <p:spPr>
          <a:xfrm>
            <a:off x="5137345" y="3212308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Oval 86"/>
          <p:cNvSpPr/>
          <p:nvPr/>
        </p:nvSpPr>
        <p:spPr>
          <a:xfrm>
            <a:off x="3632104" y="4926808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/>
          <p:cNvSpPr/>
          <p:nvPr/>
        </p:nvSpPr>
        <p:spPr>
          <a:xfrm>
            <a:off x="4878853" y="3678298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Oval 88"/>
          <p:cNvSpPr/>
          <p:nvPr/>
        </p:nvSpPr>
        <p:spPr>
          <a:xfrm>
            <a:off x="5564653" y="4543465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Oval 89"/>
          <p:cNvSpPr/>
          <p:nvPr/>
        </p:nvSpPr>
        <p:spPr>
          <a:xfrm>
            <a:off x="3553852" y="3167470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Oval 91"/>
          <p:cNvSpPr/>
          <p:nvPr/>
        </p:nvSpPr>
        <p:spPr>
          <a:xfrm>
            <a:off x="2260504" y="4818664"/>
            <a:ext cx="379984" cy="35987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Oval 93"/>
          <p:cNvSpPr/>
          <p:nvPr/>
        </p:nvSpPr>
        <p:spPr>
          <a:xfrm>
            <a:off x="6005146" y="2771815"/>
            <a:ext cx="379984" cy="35987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Oval 94"/>
          <p:cNvSpPr/>
          <p:nvPr/>
        </p:nvSpPr>
        <p:spPr>
          <a:xfrm>
            <a:off x="4597498" y="4468785"/>
            <a:ext cx="379984" cy="35987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Oval 96"/>
          <p:cNvSpPr/>
          <p:nvPr/>
        </p:nvSpPr>
        <p:spPr>
          <a:xfrm>
            <a:off x="1964203" y="3569331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Oval 97"/>
          <p:cNvSpPr/>
          <p:nvPr/>
        </p:nvSpPr>
        <p:spPr>
          <a:xfrm>
            <a:off x="6532592" y="3190438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Oval 98"/>
          <p:cNvSpPr/>
          <p:nvPr/>
        </p:nvSpPr>
        <p:spPr>
          <a:xfrm>
            <a:off x="6894885" y="3406924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Oval 99"/>
          <p:cNvSpPr/>
          <p:nvPr/>
        </p:nvSpPr>
        <p:spPr>
          <a:xfrm>
            <a:off x="6301447" y="3679236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Oval 100"/>
          <p:cNvSpPr/>
          <p:nvPr/>
        </p:nvSpPr>
        <p:spPr>
          <a:xfrm>
            <a:off x="6536203" y="2760441"/>
            <a:ext cx="379984" cy="35987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761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5651040" y="206343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Χρωμόσωμα 3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43408" y="2063438"/>
            <a:ext cx="16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Χρωμόσωμα 21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01"/>
          <p:cNvGrpSpPr/>
          <p:nvPr/>
        </p:nvGrpSpPr>
        <p:grpSpPr>
          <a:xfrm>
            <a:off x="1878860" y="3935877"/>
            <a:ext cx="400050" cy="400050"/>
            <a:chOff x="1018736" y="2329301"/>
            <a:chExt cx="533400" cy="5334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23574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Oval 83"/>
            <p:cNvSpPr/>
            <p:nvPr/>
          </p:nvSpPr>
          <p:spPr>
            <a:xfrm>
              <a:off x="1018736" y="2329301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104"/>
          <p:cNvGrpSpPr/>
          <p:nvPr/>
        </p:nvGrpSpPr>
        <p:grpSpPr>
          <a:xfrm>
            <a:off x="2836398" y="3560830"/>
            <a:ext cx="400050" cy="400050"/>
            <a:chOff x="2257864" y="3604773"/>
            <a:chExt cx="533400" cy="533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36528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Oval 84"/>
            <p:cNvSpPr/>
            <p:nvPr/>
          </p:nvSpPr>
          <p:spPr>
            <a:xfrm>
              <a:off x="2257864" y="3604773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5964702" y="3757497"/>
            <a:ext cx="406206" cy="400050"/>
            <a:chOff x="5325792" y="2696233"/>
            <a:chExt cx="541608" cy="5334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5437" y="2733674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Oval 85"/>
            <p:cNvSpPr/>
            <p:nvPr/>
          </p:nvSpPr>
          <p:spPr>
            <a:xfrm>
              <a:off x="5325792" y="2696233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106"/>
          <p:cNvGrpSpPr/>
          <p:nvPr/>
        </p:nvGrpSpPr>
        <p:grpSpPr>
          <a:xfrm>
            <a:off x="3632103" y="4593925"/>
            <a:ext cx="400050" cy="400050"/>
            <a:chOff x="3318804" y="4982233"/>
            <a:chExt cx="533400" cy="5334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5029200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86"/>
            <p:cNvSpPr/>
            <p:nvPr/>
          </p:nvSpPr>
          <p:spPr>
            <a:xfrm>
              <a:off x="3318804" y="4982233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110"/>
          <p:cNvGrpSpPr/>
          <p:nvPr/>
        </p:nvGrpSpPr>
        <p:grpSpPr>
          <a:xfrm>
            <a:off x="4878852" y="3345415"/>
            <a:ext cx="400050" cy="400050"/>
            <a:chOff x="4981136" y="3317553"/>
            <a:chExt cx="533400" cy="5334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4437" y="3343274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Oval 87"/>
            <p:cNvSpPr/>
            <p:nvPr/>
          </p:nvSpPr>
          <p:spPr>
            <a:xfrm>
              <a:off x="4981136" y="3317553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111"/>
          <p:cNvGrpSpPr/>
          <p:nvPr/>
        </p:nvGrpSpPr>
        <p:grpSpPr>
          <a:xfrm>
            <a:off x="5564652" y="4210582"/>
            <a:ext cx="400050" cy="400050"/>
            <a:chOff x="5895536" y="4471109"/>
            <a:chExt cx="533400" cy="5334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4495800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Oval 88"/>
            <p:cNvSpPr/>
            <p:nvPr/>
          </p:nvSpPr>
          <p:spPr>
            <a:xfrm>
              <a:off x="5895536" y="4471109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103"/>
          <p:cNvGrpSpPr/>
          <p:nvPr/>
        </p:nvGrpSpPr>
        <p:grpSpPr>
          <a:xfrm>
            <a:off x="3457575" y="3164681"/>
            <a:ext cx="400050" cy="400050"/>
            <a:chOff x="3214468" y="2636449"/>
            <a:chExt cx="533400" cy="5334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1837" y="26622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Oval 89"/>
            <p:cNvSpPr/>
            <p:nvPr/>
          </p:nvSpPr>
          <p:spPr>
            <a:xfrm>
              <a:off x="3214468" y="2636449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5"/>
          <p:cNvGrpSpPr/>
          <p:nvPr/>
        </p:nvGrpSpPr>
        <p:grpSpPr>
          <a:xfrm>
            <a:off x="2260503" y="4485781"/>
            <a:ext cx="400050" cy="400050"/>
            <a:chOff x="1490004" y="4838041"/>
            <a:chExt cx="533400" cy="53340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8763" y="4876800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Oval 91"/>
            <p:cNvSpPr/>
            <p:nvPr/>
          </p:nvSpPr>
          <p:spPr>
            <a:xfrm>
              <a:off x="1490004" y="4838041"/>
              <a:ext cx="533400" cy="533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5"/>
          <p:cNvGrpSpPr/>
          <p:nvPr/>
        </p:nvGrpSpPr>
        <p:grpSpPr>
          <a:xfrm>
            <a:off x="5774906" y="3130444"/>
            <a:ext cx="400050" cy="400050"/>
            <a:chOff x="6482860" y="2108909"/>
            <a:chExt cx="533400" cy="5334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8437" y="21288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Oval 93"/>
            <p:cNvSpPr/>
            <p:nvPr/>
          </p:nvSpPr>
          <p:spPr>
            <a:xfrm>
              <a:off x="6482860" y="2108909"/>
              <a:ext cx="533400" cy="533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4597497" y="4135902"/>
            <a:ext cx="400050" cy="400050"/>
            <a:chOff x="4605996" y="4371536"/>
            <a:chExt cx="533400" cy="533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7" y="4410074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Oval 94"/>
            <p:cNvSpPr/>
            <p:nvPr/>
          </p:nvSpPr>
          <p:spPr>
            <a:xfrm>
              <a:off x="4605996" y="4371536"/>
              <a:ext cx="533400" cy="533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02"/>
          <p:cNvGrpSpPr/>
          <p:nvPr/>
        </p:nvGrpSpPr>
        <p:grpSpPr>
          <a:xfrm>
            <a:off x="1964202" y="3236448"/>
            <a:ext cx="400050" cy="400050"/>
            <a:chOff x="1094936" y="3172264"/>
            <a:chExt cx="533400" cy="5334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1956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Oval 96"/>
            <p:cNvSpPr/>
            <p:nvPr/>
          </p:nvSpPr>
          <p:spPr>
            <a:xfrm>
              <a:off x="1094936" y="3172264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12"/>
          <p:cNvGrpSpPr/>
          <p:nvPr/>
        </p:nvGrpSpPr>
        <p:grpSpPr>
          <a:xfrm>
            <a:off x="5400675" y="3570899"/>
            <a:ext cx="400050" cy="400050"/>
            <a:chOff x="5043268" y="5666936"/>
            <a:chExt cx="533400" cy="5334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57102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val 98"/>
            <p:cNvSpPr/>
            <p:nvPr/>
          </p:nvSpPr>
          <p:spPr>
            <a:xfrm>
              <a:off x="5043268" y="5666936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13"/>
          <p:cNvGrpSpPr/>
          <p:nvPr/>
        </p:nvGrpSpPr>
        <p:grpSpPr>
          <a:xfrm>
            <a:off x="6301446" y="3346353"/>
            <a:ext cx="400050" cy="400050"/>
            <a:chOff x="6877928" y="3318804"/>
            <a:chExt cx="533400" cy="53340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9437" y="3343274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Oval 99"/>
            <p:cNvSpPr/>
            <p:nvPr/>
          </p:nvSpPr>
          <p:spPr>
            <a:xfrm>
              <a:off x="6877928" y="3318804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14"/>
          <p:cNvGrpSpPr/>
          <p:nvPr/>
        </p:nvGrpSpPr>
        <p:grpSpPr>
          <a:xfrm>
            <a:off x="6915150" y="3600450"/>
            <a:ext cx="400050" cy="400050"/>
            <a:chOff x="7190936" y="2093744"/>
            <a:chExt cx="533400" cy="533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4237" y="2128837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Oval 100"/>
            <p:cNvSpPr/>
            <p:nvPr/>
          </p:nvSpPr>
          <p:spPr>
            <a:xfrm>
              <a:off x="7190936" y="2093744"/>
              <a:ext cx="533400" cy="5334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314449" y="2433178"/>
            <a:ext cx="597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0"/>
                </a:solidFill>
              </a:rPr>
              <a:t>Αναμενόμενα ποσοστά</a:t>
            </a:r>
            <a:r>
              <a:rPr lang="en-US" dirty="0" smtClean="0">
                <a:solidFill>
                  <a:srgbClr val="000090"/>
                </a:solidFill>
              </a:rPr>
              <a:t>:                20</a:t>
            </a:r>
            <a:r>
              <a:rPr lang="en-US" dirty="0">
                <a:solidFill>
                  <a:srgbClr val="000090"/>
                </a:solidFill>
              </a:rPr>
              <a:t>%                          </a:t>
            </a:r>
            <a:r>
              <a:rPr lang="en-US" dirty="0" smtClean="0">
                <a:solidFill>
                  <a:srgbClr val="000090"/>
                </a:solidFill>
              </a:rPr>
              <a:t>80</a:t>
            </a:r>
            <a:r>
              <a:rPr lang="en-US" dirty="0">
                <a:solidFill>
                  <a:srgbClr val="000090"/>
                </a:solidFill>
              </a:rPr>
              <a:t>%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4575315"/>
            <a:ext cx="689372" cy="6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16"/>
          <p:cNvGrpSpPr/>
          <p:nvPr/>
        </p:nvGrpSpPr>
        <p:grpSpPr>
          <a:xfrm>
            <a:off x="2857500" y="4461272"/>
            <a:ext cx="400050" cy="400050"/>
            <a:chOff x="1490004" y="4838041"/>
            <a:chExt cx="533400" cy="533400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8763" y="4876800"/>
              <a:ext cx="461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Oval 118"/>
            <p:cNvSpPr/>
            <p:nvPr/>
          </p:nvSpPr>
          <p:spPr>
            <a:xfrm>
              <a:off x="1490004" y="4838041"/>
              <a:ext cx="533400" cy="533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6256" y="4660346"/>
            <a:ext cx="575072" cy="5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203" y="4244379"/>
            <a:ext cx="346472" cy="3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Oval 120"/>
          <p:cNvSpPr/>
          <p:nvPr/>
        </p:nvSpPr>
        <p:spPr>
          <a:xfrm>
            <a:off x="6501471" y="4193875"/>
            <a:ext cx="400050" cy="40005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/>
          <p:cNvSpPr txBox="1"/>
          <p:nvPr/>
        </p:nvSpPr>
        <p:spPr>
          <a:xfrm>
            <a:off x="1314450" y="2718928"/>
            <a:ext cx="59796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Ποσοστά σε Τ21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	     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>
                <a:solidFill>
                  <a:srgbClr val="FF0000"/>
                </a:solidFill>
              </a:rPr>
              <a:t>%                          </a:t>
            </a:r>
            <a:r>
              <a:rPr lang="en-US" sz="2100" dirty="0">
                <a:solidFill>
                  <a:srgbClr val="FF0000"/>
                </a:solidFill>
              </a:rPr>
              <a:t>75%</a:t>
            </a:r>
            <a:endParaRPr lang="en-US" sz="21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106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876E-7 L -0.53333 0.18871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9593E-6 L -0.23333 -0.0444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6327E-6 L 0.3 0.12211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5 -0.16119 L 0.47596 0.10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2" y="133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60407E-6 L 0.025 -0.08881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7262E-7 L 0.29948 0.056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0611E-6 L 0.58333 0.18872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1255E-7 0.10838 L 0.61669 0.27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5" y="8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buffalocomputerconsulting.com/images/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3107177"/>
            <a:ext cx="1028700" cy="66772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98991" y="583173"/>
            <a:ext cx="6352013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ts val="450"/>
              </a:spcBef>
              <a:buFont typeface="Arial" pitchFamily="34" charset="0"/>
              <a:buChar char="•"/>
            </a:pPr>
            <a:endParaRPr lang="en-US" sz="600" i="1" dirty="0">
              <a:solidFill>
                <a:srgbClr val="000000"/>
              </a:solidFill>
            </a:endParaRPr>
          </a:p>
          <a:p>
            <a:pPr marL="257175" indent="-257175">
              <a:spcBef>
                <a:spcPts val="450"/>
              </a:spcBef>
              <a:buFont typeface="Arial" pitchFamily="34" charset="0"/>
              <a:buChar char="•"/>
            </a:pPr>
            <a:endParaRPr lang="en-US" sz="1200" dirty="0"/>
          </a:p>
          <a:p>
            <a:pPr marL="257175" indent="-257175">
              <a:spcBef>
                <a:spcPts val="450"/>
              </a:spcBef>
            </a:pPr>
            <a:endParaRPr lang="en-US" sz="135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599" y="2727155"/>
            <a:ext cx="774701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46250" y="3336755"/>
            <a:ext cx="778100" cy="534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8678" y="4296890"/>
            <a:ext cx="13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Στοιβάδα λεμφοκυττάρων</a:t>
            </a:r>
            <a:r>
              <a:rPr lang="en-US" sz="1200" dirty="0" smtClean="0"/>
              <a:t>:</a:t>
            </a:r>
            <a:r>
              <a:rPr lang="el-GR" sz="1200" dirty="0" smtClean="0"/>
              <a:t> μητρικό </a:t>
            </a:r>
            <a:r>
              <a:rPr lang="en-US" sz="1200" dirty="0" smtClean="0"/>
              <a:t> DNA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50815" y="2127392"/>
            <a:ext cx="152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Πλάσμα</a:t>
            </a:r>
            <a:r>
              <a:rPr lang="en-US" sz="1200" dirty="0" smtClean="0"/>
              <a:t>:</a:t>
            </a:r>
            <a:r>
              <a:rPr lang="el-GR" sz="1200" dirty="0" smtClean="0"/>
              <a:t> μητρικό και εμβρυικό</a:t>
            </a:r>
            <a:r>
              <a:rPr lang="en-US" sz="1200" dirty="0" smtClean="0"/>
              <a:t> DNA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1851" y="2993532"/>
            <a:ext cx="1041973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71851" y="3966895"/>
            <a:ext cx="1023539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93251" y="3244684"/>
            <a:ext cx="8130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SNP</a:t>
            </a:r>
          </a:p>
          <a:p>
            <a:pPr algn="ctr"/>
            <a:r>
              <a:rPr lang="en-US" sz="1050" dirty="0"/>
              <a:t>Sequencing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4852" y="423210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Γονότυπος μητέρας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5610" y="2257158"/>
            <a:ext cx="150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Γονότυπος μητέρας + εμβρύου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29250" y="2859314"/>
            <a:ext cx="4572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452110" y="3988280"/>
            <a:ext cx="43434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783580" y="3889219"/>
            <a:ext cx="20574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7180" y="3313910"/>
            <a:ext cx="3908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5332" y="3671189"/>
            <a:ext cx="97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Γονότυπος εμβρύου</a:t>
            </a:r>
            <a:endParaRPr lang="en-US" sz="1200" dirty="0"/>
          </a:p>
        </p:txBody>
      </p:sp>
      <p:pic>
        <p:nvPicPr>
          <p:cNvPr id="22" name="Picture 21" descr="MaternalBl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0" y="2753841"/>
            <a:ext cx="315447" cy="1042346"/>
          </a:xfrm>
          <a:prstGeom prst="rect">
            <a:avLst/>
          </a:prstGeom>
        </p:spPr>
      </p:pic>
      <p:pic>
        <p:nvPicPr>
          <p:cNvPr id="23" name="Picture 22" descr="Plasma_MaternalFetal_D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2426" y="2718903"/>
            <a:ext cx="571500" cy="584638"/>
          </a:xfrm>
          <a:prstGeom prst="rect">
            <a:avLst/>
          </a:prstGeom>
        </p:spPr>
      </p:pic>
      <p:pic>
        <p:nvPicPr>
          <p:cNvPr id="24" name="Picture 23" descr="Plasma_MaternalFetal_D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668240"/>
            <a:ext cx="571500" cy="584637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60606"/>
            <a:ext cx="942792" cy="6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68024" y="2684855"/>
            <a:ext cx="961226" cy="6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031955"/>
            <a:ext cx="1060526" cy="65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72126" y="3775167"/>
            <a:ext cx="102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Περιφερικό αίμα εγκύου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86450" y="2860505"/>
            <a:ext cx="0" cy="2286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18" y="263116"/>
            <a:ext cx="8394058" cy="79785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0090"/>
                </a:solidFill>
              </a:rPr>
              <a:t/>
            </a:r>
            <a:br>
              <a:rPr lang="el-GR" sz="3600" b="1" dirty="0" smtClean="0">
                <a:solidFill>
                  <a:srgbClr val="000090"/>
                </a:solidFill>
              </a:rPr>
            </a:br>
            <a:r>
              <a:rPr lang="el-GR" sz="3600" b="1" dirty="0">
                <a:solidFill>
                  <a:srgbClr val="000090"/>
                </a:solidFill>
              </a:rPr>
              <a:t/>
            </a:r>
            <a:br>
              <a:rPr lang="el-GR" sz="3600" b="1" dirty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SNP</a:t>
            </a:r>
            <a:r>
              <a:rPr lang="el-GR" sz="2800" b="1" dirty="0" smtClean="0">
                <a:solidFill>
                  <a:srgbClr val="000090"/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Targeted Sequencing</a:t>
            </a:r>
            <a:r>
              <a:rPr lang="el-GR" sz="28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>
                <a:solidFill>
                  <a:srgbClr val="000090"/>
                </a:solidFill>
              </a:rPr>
              <a:t/>
            </a:r>
            <a:br>
              <a:rPr lang="en-US" sz="3600" b="1" dirty="0">
                <a:solidFill>
                  <a:srgbClr val="000090"/>
                </a:solidFill>
              </a:rPr>
            </a:b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938066" y="3780064"/>
            <a:ext cx="923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Αλγόριθμος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30920" y="1402116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89482" y="4420791"/>
            <a:ext cx="255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0"/>
                </a:solidFill>
              </a:rPr>
              <a:t>Δυνατότητα ανίχνευσης μονογονεικής δισωμίας και τριπλοιδίας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444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650964460"/>
              </p:ext>
            </p:extLst>
          </p:nvPr>
        </p:nvGraphicFramePr>
        <p:xfrm>
          <a:off x="346378" y="1462984"/>
          <a:ext cx="8550208" cy="405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15"/>
                <a:gridCol w="956666"/>
                <a:gridCol w="3067931"/>
                <a:gridCol w="2843196"/>
              </a:tblGrid>
              <a:tr h="517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Εταιρεία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Μέθοδος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Αποτέλεσμα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Χρωμοσώματα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/>
                </a:tc>
              </a:tr>
              <a:tr h="955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Sequenom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Laboratories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MaterniT21 PLUS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sMPS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Θετικό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Αρνητικό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21, 18,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 13, X,Y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eaLnBrk="1" fontAlgn="auto" hangingPunct="1">
                        <a:spcBef>
                          <a:spcPts val="0"/>
                        </a:spcBef>
                        <a:spcAft>
                          <a:spcPts val="500"/>
                        </a:spcAft>
                        <a:buClr>
                          <a:schemeClr val="accent4"/>
                        </a:buClr>
                        <a:buFont typeface="Wingdings" charset="2"/>
                        <a:buNone/>
                        <a:defRPr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Προαιρετικά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  <a:r>
                        <a:rPr lang="en-US" sz="1200" dirty="0" smtClean="0">
                          <a:solidFill>
                            <a:srgbClr val="000090"/>
                          </a:solidFill>
                          <a:latin typeface="+mn-lt"/>
                          <a:cs typeface="Calibri"/>
                        </a:rPr>
                        <a:t>22q, 5p, 1p36, 15q,11q,  8q, 4p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890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Verinata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verifi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®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sMPS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Ανιχνευση ανευπλοιδίας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Πιθανή ανευπλοειδία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Αρνητικό για ανευπλοιδία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21, 18, 13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Προαιρετικά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X, Y, </a:t>
                      </a:r>
                      <a:r>
                        <a:rPr lang="en-US" sz="1200" dirty="0" smtClean="0">
                          <a:solidFill>
                            <a:srgbClr val="000090"/>
                          </a:solidFill>
                          <a:latin typeface="+mn-lt"/>
                          <a:cs typeface="Calibri"/>
                        </a:rPr>
                        <a:t>22q, 5p, 1p36, 15q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774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Ariosa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Harmony™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tMPS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Εκτίμηση κινδύνου με συνυπολογισμό ηλικίας μητέρας και ηλικίας κύησης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21, 18, 13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Προαιρετικά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X, 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913705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Natera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/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Panorama™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SNP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tMPS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Εκτίμηση κινδύνου με συνυπολογισμό ηλικίας μητέρας και ηλικίας κύησης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 21, 18, 13, X, 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Προαιρετικά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90"/>
                          </a:solidFill>
                          <a:latin typeface="+mn-lt"/>
                          <a:cs typeface="Calibri"/>
                        </a:rPr>
                        <a:t>22q, 5p, 1p36, 15q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6470" y="506083"/>
            <a:ext cx="678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Εμπορικά διαθεσιμα </a:t>
            </a:r>
            <a:r>
              <a:rPr lang="en-US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kits </a:t>
            </a:r>
            <a:r>
              <a:rPr lang="el-GR" sz="28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για μη επεμβατικό </a:t>
            </a:r>
            <a:endParaRPr lang="en-US" sz="28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63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7414" y="2540278"/>
            <a:ext cx="8626493" cy="31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4572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90"/>
                </a:solidFill>
                <a:latin typeface="+mn-lt"/>
                <a:cs typeface="Calibri" charset="0"/>
              </a:rPr>
              <a:t>X</a:t>
            </a: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ρησιμοποίηση του 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alibri" charset="0"/>
              </a:rPr>
              <a:t>test </a:t>
            </a:r>
            <a:r>
              <a:rPr lang="el-GR" u="sng" dirty="0" smtClean="0">
                <a:solidFill>
                  <a:srgbClr val="000090"/>
                </a:solidFill>
                <a:latin typeface="+mn-lt"/>
                <a:cs typeface="Calibri" charset="0"/>
              </a:rPr>
              <a:t>για πληθυσμιακό έλεγχο κυήσεων υψηλού κινδύνου </a:t>
            </a: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για χρωμοσωμικές ανωμαλίες με τη προϋπόθεση να συνοδεύεται από γενετική συμβουλευτική και τα θετικά ευρήματα να επιβεβαιώνονται με επεμβατικό ΠΕ.</a:t>
            </a:r>
            <a:endParaRPr lang="en-US" dirty="0" smtClean="0">
              <a:solidFill>
                <a:srgbClr val="000090"/>
              </a:solidFill>
              <a:latin typeface="+mn-lt"/>
              <a:cs typeface="Calibri" charset="0"/>
            </a:endParaRPr>
          </a:p>
          <a:p>
            <a:pPr marL="114300" indent="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 </a:t>
            </a:r>
            <a:endParaRPr lang="el-GR" dirty="0">
              <a:solidFill>
                <a:srgbClr val="000090"/>
              </a:solidFill>
              <a:latin typeface="+mn-lt"/>
              <a:cs typeface="Calibri" charset="0"/>
            </a:endParaRPr>
          </a:p>
          <a:p>
            <a:pPr marL="4572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Οι δυνατότητες της τεχνικής έχουν εκτιμηθεί για τη διάγνωση </a:t>
            </a:r>
            <a:r>
              <a:rPr lang="el-GR" u="sng" dirty="0" smtClean="0">
                <a:solidFill>
                  <a:srgbClr val="000090"/>
                </a:solidFill>
                <a:latin typeface="+mn-lt"/>
                <a:cs typeface="Calibri" charset="0"/>
              </a:rPr>
              <a:t>Τ21, Τ18 </a:t>
            </a:r>
            <a:r>
              <a:rPr lang="en-US" u="sng" dirty="0" smtClean="0">
                <a:solidFill>
                  <a:srgbClr val="000090"/>
                </a:solidFill>
                <a:latin typeface="+mn-lt"/>
                <a:cs typeface="Calibri" charset="0"/>
              </a:rPr>
              <a:t>&amp;</a:t>
            </a:r>
            <a:r>
              <a:rPr lang="el-GR" u="sng" dirty="0" smtClean="0">
                <a:solidFill>
                  <a:srgbClr val="000090"/>
                </a:solidFill>
                <a:latin typeface="+mn-lt"/>
                <a:cs typeface="Calibri" charset="0"/>
              </a:rPr>
              <a:t> Τ13 </a:t>
            </a: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σε μονήρεις κυήσεις υψηλού κινδύνου για χρωμοσωμικές ανωμαλίες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alibri" charset="0"/>
              </a:rPr>
              <a:t>.</a:t>
            </a:r>
          </a:p>
          <a:p>
            <a:pPr marL="4572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endParaRPr lang="el-GR" dirty="0" smtClean="0">
              <a:solidFill>
                <a:srgbClr val="000090"/>
              </a:solidFill>
              <a:latin typeface="+mn-lt"/>
              <a:cs typeface="Calibri" charset="0"/>
            </a:endParaRPr>
          </a:p>
          <a:p>
            <a:pPr marL="4572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Αρνητικό αποτέλεσμα δεν σημαίνει απαραίτητα φυσιολογικό έμβρυο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alibri" charset="0"/>
              </a:rPr>
              <a:t>.</a:t>
            </a:r>
            <a:r>
              <a:rPr lang="el-GR" dirty="0" smtClean="0">
                <a:solidFill>
                  <a:srgbClr val="000090"/>
                </a:solidFill>
                <a:latin typeface="+mn-lt"/>
                <a:cs typeface="Calibri" charset="0"/>
              </a:rPr>
              <a:t> </a:t>
            </a:r>
          </a:p>
        </p:txBody>
      </p:sp>
      <p:pic>
        <p:nvPicPr>
          <p:cNvPr id="7" name="Snagit_PPT966A" descr="PPT966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7298" y="527867"/>
            <a:ext cx="80656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438" y="6488668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  <a:latin typeface="+mj-lt"/>
              </a:rPr>
              <a:t>ISPD Position Statement </a:t>
            </a:r>
            <a:r>
              <a:rPr lang="en-US" sz="1200" dirty="0" smtClean="0">
                <a:solidFill>
                  <a:srgbClr val="000090"/>
                </a:solidFill>
                <a:latin typeface="+mj-lt"/>
              </a:rPr>
              <a:t>April 2013</a:t>
            </a:r>
            <a:endParaRPr lang="en-US" sz="12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77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90"/>
                </a:solidFill>
              </a:rPr>
              <a:t>Μη επεμβατικός ΠΕ Τ21</a:t>
            </a:r>
            <a:r>
              <a:rPr lang="en-US" sz="2800" b="1" dirty="0" smtClean="0">
                <a:solidFill>
                  <a:srgbClr val="000090"/>
                </a:solidFill>
              </a:rPr>
              <a:t>:</a:t>
            </a:r>
            <a:r>
              <a:rPr lang="el-GR" sz="2800" b="1" dirty="0" smtClean="0">
                <a:solidFill>
                  <a:srgbClr val="000090"/>
                </a:solidFill>
              </a:rPr>
              <a:t> Μετα-ανάλυση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24954"/>
            <a:ext cx="8229600" cy="633165"/>
          </a:xfrm>
        </p:spPr>
        <p:txBody>
          <a:bodyPr>
            <a:normAutofit fontScale="25000" lnSpcReduction="20000"/>
          </a:bodyPr>
          <a:lstStyle/>
          <a:p>
            <a:pPr marL="457200" lvl="1" indent="0" algn="ctr">
              <a:spcBef>
                <a:spcPts val="700"/>
              </a:spcBef>
              <a:buClr>
                <a:srgbClr val="FF0000"/>
              </a:buClr>
              <a:buSzPct val="130000"/>
              <a:buNone/>
            </a:pPr>
            <a:r>
              <a:rPr lang="it-IT" sz="7200" b="1" dirty="0" smtClean="0">
                <a:solidFill>
                  <a:srgbClr val="000090"/>
                </a:solidFill>
              </a:rPr>
              <a:t>DR</a:t>
            </a:r>
            <a:r>
              <a:rPr lang="it-IT" sz="7200" b="1" dirty="0">
                <a:solidFill>
                  <a:srgbClr val="000090"/>
                </a:solidFill>
              </a:rPr>
              <a:t>: 99.0% (95% CI 98.2- 99.6)</a:t>
            </a:r>
          </a:p>
          <a:p>
            <a:pPr marL="457200" lvl="1" indent="0" algn="ctr">
              <a:spcBef>
                <a:spcPts val="700"/>
              </a:spcBef>
              <a:buClr>
                <a:srgbClr val="FF0000"/>
              </a:buClr>
              <a:buSzPct val="130000"/>
              <a:buNone/>
            </a:pPr>
            <a:r>
              <a:rPr lang="it-IT" sz="7200" b="1" dirty="0">
                <a:solidFill>
                  <a:srgbClr val="000090"/>
                </a:solidFill>
              </a:rPr>
              <a:t>FPR: 0.08% (95% CI 0.03- 0.14)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35326" y="1225602"/>
            <a:ext cx="6286052" cy="44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940" y="6442599"/>
            <a:ext cx="392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rgbClr val="000090"/>
                </a:solidFill>
              </a:rPr>
              <a:t>Gil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smtClean="0">
                <a:solidFill>
                  <a:srgbClr val="000090"/>
                </a:solidFill>
              </a:rPr>
              <a:t>&amp; </a:t>
            </a:r>
            <a:r>
              <a:rPr lang="it-IT" sz="1200" dirty="0" err="1" smtClean="0">
                <a:solidFill>
                  <a:srgbClr val="000090"/>
                </a:solidFill>
              </a:rPr>
              <a:t>Nicolaides</a:t>
            </a:r>
            <a:r>
              <a:rPr lang="it-IT" sz="1200" dirty="0" smtClean="0">
                <a:solidFill>
                  <a:srgbClr val="000090"/>
                </a:solidFill>
              </a:rPr>
              <a:t>, 2014</a:t>
            </a:r>
            <a:endParaRPr lang="it-IT" sz="12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0920" y="1204176"/>
            <a:ext cx="8478044" cy="1649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650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96672" y="317223"/>
            <a:ext cx="8560741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l-GR" sz="2800" b="1" dirty="0">
                <a:solidFill>
                  <a:srgbClr val="000090"/>
                </a:solidFill>
                <a:latin typeface="+mj-lt"/>
              </a:rPr>
              <a:t>Μη επεμβατικός ΠΕ </a:t>
            </a:r>
            <a:r>
              <a:rPr lang="it-IT" sz="2800" b="1" dirty="0" smtClean="0">
                <a:solidFill>
                  <a:srgbClr val="000090"/>
                </a:solidFill>
                <a:latin typeface="+mj-lt"/>
              </a:rPr>
              <a:t>T18</a:t>
            </a:r>
            <a:r>
              <a:rPr lang="it-IT" sz="2800" b="1" dirty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800" b="1" dirty="0" smtClean="0">
                <a:solidFill>
                  <a:srgbClr val="000090"/>
                </a:solidFill>
                <a:latin typeface="+mj-lt"/>
              </a:rPr>
              <a:t>T13</a:t>
            </a:r>
            <a:r>
              <a:rPr lang="el-GR" sz="2800" b="1" dirty="0" smtClean="0">
                <a:solidFill>
                  <a:srgbClr val="000090"/>
                </a:solidFill>
                <a:latin typeface="+mj-lt"/>
              </a:rPr>
              <a:t> και ανωμαλιών των χρωμοσωμάτων του φύλου</a:t>
            </a:r>
            <a:r>
              <a:rPr lang="it-IT" sz="2800" b="1" dirty="0" smtClean="0">
                <a:solidFill>
                  <a:srgbClr val="000090"/>
                </a:solidFill>
                <a:latin typeface="+mj-lt"/>
              </a:rPr>
              <a:t>: </a:t>
            </a:r>
            <a:r>
              <a:rPr lang="el-GR" sz="2800" b="1" dirty="0" smtClean="0">
                <a:solidFill>
                  <a:srgbClr val="000090"/>
                </a:solidFill>
                <a:latin typeface="+mj-lt"/>
              </a:rPr>
              <a:t>Μετα</a:t>
            </a:r>
            <a:r>
              <a:rPr lang="el-GR" sz="2800" b="1" dirty="0">
                <a:solidFill>
                  <a:srgbClr val="000090"/>
                </a:solidFill>
                <a:latin typeface="+mj-lt"/>
              </a:rPr>
              <a:t>-ανάλυση</a:t>
            </a:r>
            <a:r>
              <a:rPr lang="it-IT" sz="3200" b="1" dirty="0">
                <a:solidFill>
                  <a:srgbClr val="FFFF00"/>
                </a:solidFill>
                <a:latin typeface="Arial Black" charset="0"/>
              </a:rPr>
              <a:t/>
            </a:r>
            <a:br>
              <a:rPr lang="it-IT" sz="3200" b="1" dirty="0">
                <a:solidFill>
                  <a:srgbClr val="FFFF00"/>
                </a:solidFill>
                <a:latin typeface="Arial Black" charset="0"/>
              </a:rPr>
            </a:br>
            <a:endParaRPr lang="it-IT" sz="3200" b="1" dirty="0">
              <a:solidFill>
                <a:srgbClr val="FFFF00"/>
              </a:solidFill>
              <a:latin typeface="Arial Black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3278" y="6578820"/>
            <a:ext cx="155392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dirty="0" err="1">
                <a:solidFill>
                  <a:srgbClr val="000090"/>
                </a:solidFill>
              </a:rPr>
              <a:t>Gil</a:t>
            </a:r>
            <a:r>
              <a:rPr lang="it-IT" sz="1200" dirty="0">
                <a:solidFill>
                  <a:srgbClr val="000090"/>
                </a:solidFill>
              </a:rPr>
              <a:t> &amp;</a:t>
            </a:r>
            <a:r>
              <a:rPr lang="it-IT" sz="1200" dirty="0" smtClean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Nicolaides</a:t>
            </a:r>
            <a:r>
              <a:rPr lang="it-IT" sz="1200" dirty="0">
                <a:solidFill>
                  <a:srgbClr val="000090"/>
                </a:solidFill>
              </a:rPr>
              <a:t>, </a:t>
            </a:r>
            <a:r>
              <a:rPr lang="it-IT" sz="1200" dirty="0" smtClean="0">
                <a:solidFill>
                  <a:srgbClr val="000090"/>
                </a:solidFill>
              </a:rPr>
              <a:t>2014</a:t>
            </a:r>
            <a:endParaRPr lang="it-IT" sz="1200" dirty="0">
              <a:solidFill>
                <a:srgbClr val="00009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12696993"/>
              </p:ext>
            </p:extLst>
          </p:nvPr>
        </p:nvGraphicFramePr>
        <p:xfrm>
          <a:off x="758735" y="1596401"/>
          <a:ext cx="7521378" cy="444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126"/>
                <a:gridCol w="2507126"/>
                <a:gridCol w="250712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Ευαισθησία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Ψευδώς θετικά 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T 18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96.8%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94.5- 98.4)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0.15%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0.08- 0.25)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T 13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92.1%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85.9- 96.7)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0.20%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0.04- 0.46)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M</a:t>
                      </a:r>
                      <a:r>
                        <a:rPr kumimoji="0" lang="el-G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ονοσωμία </a:t>
                      </a: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 X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88.6%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83.0- 93.1)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0.12%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</a:rPr>
                        <a:t>(95% CI 0.05- 0.24)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</a:tr>
              <a:tr h="11126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Αλλές ανωμαλίες των χρωμοσωμάτων του φύλου (ΧΧΧ, ΧΥΥ, ΧΧΥ)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it-IT" sz="2000" b="0" dirty="0" smtClean="0">
                          <a:solidFill>
                            <a:srgbClr val="000090"/>
                          </a:solidFill>
                          <a:latin typeface="+mj-lt"/>
                        </a:rPr>
                        <a:t>93.8%</a:t>
                      </a:r>
                      <a:endParaRPr lang="el-GR" sz="2000" b="0" dirty="0" smtClean="0">
                        <a:solidFill>
                          <a:srgbClr val="000090"/>
                        </a:solidFill>
                        <a:latin typeface="+mj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it-IT" sz="2000" b="0" dirty="0" smtClean="0">
                          <a:solidFill>
                            <a:srgbClr val="000090"/>
                          </a:solidFill>
                          <a:latin typeface="+mj-lt"/>
                        </a:rPr>
                        <a:t>(95% CI 85.9- 98.7)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omic Sans MS" pitchFamily="64" charset="0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sz="2000" b="0" dirty="0" smtClean="0">
                          <a:solidFill>
                            <a:srgbClr val="000090"/>
                          </a:solidFill>
                          <a:latin typeface="+mj-lt"/>
                        </a:rPr>
                        <a:t>0.12% </a:t>
                      </a:r>
                      <a:endParaRPr lang="el-GR" sz="2000" b="0" dirty="0" smtClean="0">
                        <a:solidFill>
                          <a:srgbClr val="000090"/>
                        </a:solidFill>
                        <a:latin typeface="+mj-lt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sz="2000" b="0" dirty="0" smtClean="0">
                          <a:solidFill>
                            <a:srgbClr val="000090"/>
                          </a:solidFill>
                          <a:latin typeface="+mj-lt"/>
                        </a:rPr>
                        <a:t>(95% CI 0.02- 0.28)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</a:txBody>
                  <a:tcPr marL="90000" marR="90000" marT="46779" marB="4677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56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088951FB-4A32-AB43-97CF-5AC1D0991C07}" type="slidenum">
              <a:rPr lang="zh-CN" altLang="en-US"/>
              <a:pPr eaLnBrk="1" hangingPunct="1"/>
              <a:t>59</a:t>
            </a:fld>
            <a:endParaRPr lang="en-US" altLang="zh-CN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363" y="646564"/>
            <a:ext cx="7850909" cy="946728"/>
          </a:xfrm>
          <a:ln>
            <a:solidFill>
              <a:srgbClr val="00009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zh-CN" sz="3200" b="1" dirty="0" smtClean="0">
                <a:solidFill>
                  <a:srgbClr val="000090"/>
                </a:solidFill>
                <a:latin typeface="Arial" charset="0"/>
                <a:ea typeface="宋体" charset="0"/>
              </a:rPr>
              <a:t>ΜΟΡΙΑΚΗ ΒΙΟΛΟΓΙΑ ΣΤΗ ΜΑΙΕΥΤΙΚΗ &amp; ΓΥΝΑΙΚΟΛΟΓΙΑ</a:t>
            </a:r>
            <a:endParaRPr lang="en-US" altLang="zh-CN" sz="3200" b="1" dirty="0">
              <a:solidFill>
                <a:srgbClr val="000090"/>
              </a:solidFill>
              <a:latin typeface="Arial" charset="0"/>
              <a:ea typeface="宋体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364" y="3105697"/>
            <a:ext cx="8497453" cy="2486891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el-GR" altLang="zh-CN" sz="1400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Α. </a:t>
            </a: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Κολιαλέξη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Εργαστήριο Ιατρικής Γενετικής</a:t>
            </a:r>
            <a:r>
              <a:rPr lang="en-US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 &amp; </a:t>
            </a:r>
            <a:endParaRPr lang="el-GR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r>
              <a:rPr lang="el-GR" altLang="zh-CN" sz="14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Γ’ Μαιευτική/Γυναικολογική Κλινική </a:t>
            </a:r>
            <a:endParaRPr lang="el-GR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endParaRPr lang="en-US" altLang="zh-CN" sz="1400" b="1" dirty="0" smtClean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Συριστατίδης Χαράλαμπος</a:t>
            </a:r>
            <a:b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Επίκουρος Καθηγητης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Μαιευτήρας – Χειρουργός Γυναικολόγος </a:t>
            </a:r>
            <a:b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Μονάδα Υποβοηθούμενης Αναπαραγωγής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</a:b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Γ΄ Μαιευτική και Γυναικολογική 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Κλινική</a:t>
            </a: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Π.Γ.Ν. «Αττικ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όν»</a:t>
            </a:r>
            <a:endParaRPr lang="el-G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Times New Roman" pitchFamily="8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l-G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Times New Roman" pitchFamily="8" charset="0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Ιατρικ</a:t>
            </a: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ή Σχολή</a:t>
            </a:r>
          </a:p>
          <a:p>
            <a:pPr>
              <a:lnSpc>
                <a:spcPct val="80000"/>
              </a:lnSpc>
              <a:defRPr/>
            </a:pPr>
            <a:r>
              <a:rPr lang="el-G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Times New Roman" pitchFamily="8" charset="0"/>
                <a:cs typeface="Arial"/>
              </a:rPr>
              <a:t>Εθνικό και Καποδιστριακό Πανεπιστήμιο Αθηνών</a:t>
            </a:r>
            <a:endPara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</a:pPr>
            <a:endParaRPr lang="en-US" altLang="zh-CN" sz="1400" b="1" dirty="0">
              <a:solidFill>
                <a:schemeClr val="tx1"/>
              </a:solidFill>
              <a:latin typeface="Arial"/>
              <a:ea typeface="宋体" charset="0"/>
              <a:cs typeface="Arial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417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364"/>
            <a:ext cx="8229600" cy="817274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0090"/>
                </a:solidFill>
              </a:rPr>
              <a:t>Βασικές τεχνικές μοριακής διάγνωσης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>
              <a:solidFill>
                <a:srgbClr val="000090"/>
              </a:solidFill>
            </a:endParaRPr>
          </a:p>
          <a:p>
            <a:endParaRPr lang="el-GR" sz="2400" dirty="0" smtClean="0">
              <a:solidFill>
                <a:srgbClr val="000090"/>
              </a:solidFill>
            </a:endParaRPr>
          </a:p>
          <a:p>
            <a:r>
              <a:rPr lang="el-GR" sz="2400" b="1" dirty="0" smtClean="0">
                <a:solidFill>
                  <a:srgbClr val="000090"/>
                </a:solidFill>
              </a:rPr>
              <a:t>Ανάλυση θραυσμάτων </a:t>
            </a:r>
            <a:r>
              <a:rPr lang="en-US" sz="2400" b="1" dirty="0" smtClean="0">
                <a:solidFill>
                  <a:srgbClr val="000090"/>
                </a:solidFill>
              </a:rPr>
              <a:t>DNA</a:t>
            </a:r>
          </a:p>
          <a:p>
            <a:r>
              <a:rPr lang="el-GR" sz="2400" b="1" dirty="0" smtClean="0">
                <a:solidFill>
                  <a:srgbClr val="000090"/>
                </a:solidFill>
              </a:rPr>
              <a:t>Αλυσιδωτή αντίδραση πολυμεράσης</a:t>
            </a:r>
            <a:r>
              <a:rPr lang="en-US" sz="2400" b="1" dirty="0" smtClean="0">
                <a:solidFill>
                  <a:srgbClr val="000090"/>
                </a:solidFill>
              </a:rPr>
              <a:t> (PCR)</a:t>
            </a:r>
            <a:endParaRPr lang="el-GR" sz="2400" b="1" dirty="0" smtClean="0">
              <a:solidFill>
                <a:srgbClr val="000090"/>
              </a:solidFill>
            </a:endParaRPr>
          </a:p>
          <a:p>
            <a:r>
              <a:rPr lang="el-GR" sz="2400" b="1" dirty="0" smtClean="0">
                <a:solidFill>
                  <a:srgbClr val="000090"/>
                </a:solidFill>
              </a:rPr>
              <a:t>Αλληλούχιση</a:t>
            </a:r>
            <a:r>
              <a:rPr lang="en-US" sz="2400" b="1" dirty="0" smtClean="0">
                <a:solidFill>
                  <a:srgbClr val="000090"/>
                </a:solidFill>
              </a:rPr>
              <a:t> (SEQUENCING)</a:t>
            </a:r>
            <a:endParaRPr lang="el-GR" sz="2400" b="1" dirty="0" smtClean="0">
              <a:solidFill>
                <a:srgbClr val="000090"/>
              </a:solidFill>
            </a:endParaRPr>
          </a:p>
          <a:p>
            <a:r>
              <a:rPr lang="el-GR" sz="2400" b="1" dirty="0" smtClean="0">
                <a:solidFill>
                  <a:srgbClr val="000090"/>
                </a:solidFill>
              </a:rPr>
              <a:t>Υβριδοποήση  </a:t>
            </a:r>
            <a:r>
              <a:rPr lang="en-US" sz="2400" b="1" dirty="0" smtClean="0">
                <a:solidFill>
                  <a:srgbClr val="000090"/>
                </a:solidFill>
              </a:rPr>
              <a:t>(Southern blot, FISH)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811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27"/>
            <a:ext cx="8229600" cy="955820"/>
          </a:xfrm>
          <a:ln>
            <a:solidFill>
              <a:srgbClr val="000090"/>
            </a:solidFill>
          </a:ln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0090"/>
                </a:solidFill>
              </a:rPr>
              <a:t>Απομόνωση </a:t>
            </a:r>
            <a:r>
              <a:rPr lang="en-US" sz="3200" b="1" dirty="0" smtClean="0">
                <a:solidFill>
                  <a:srgbClr val="000090"/>
                </a:solidFill>
              </a:rPr>
              <a:t>DNA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technical note 2-3-t2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6527" y="3076959"/>
            <a:ext cx="8534400" cy="267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4021" y="1911487"/>
            <a:ext cx="356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srgbClr val="000090"/>
                </a:solidFill>
              </a:rPr>
              <a:t>Μέθοδος φαινόλης</a:t>
            </a:r>
            <a:endParaRPr lang="en-US" sz="2400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3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6" y="402025"/>
            <a:ext cx="8774544" cy="1077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90"/>
                </a:solidFill>
                <a:latin typeface="Arial"/>
                <a:cs typeface="Arial"/>
              </a:rPr>
              <a:t>Θραυσματοποίηση 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DNA </a:t>
            </a:r>
            <a:r>
              <a:rPr lang="el-GR" sz="3200" b="1" dirty="0" smtClean="0">
                <a:solidFill>
                  <a:srgbClr val="000090"/>
                </a:solidFill>
                <a:latin typeface="Arial"/>
                <a:cs typeface="Arial"/>
              </a:rPr>
              <a:t>με ένζυμα περιορισμού</a:t>
            </a:r>
            <a:endParaRPr lang="en-US" sz="3200" b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" name="Picture 4" descr="07_04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7161" y="1794797"/>
            <a:ext cx="3592930" cy="4104929"/>
          </a:xfrm>
          <a:prstGeom prst="rect">
            <a:avLst/>
          </a:prstGeom>
        </p:spPr>
      </p:pic>
      <p:pic>
        <p:nvPicPr>
          <p:cNvPr id="6" name="Picture 5" descr="07_0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78418" y="2301800"/>
            <a:ext cx="3415947" cy="23171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48727" y="3532909"/>
            <a:ext cx="646546" cy="103909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80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113" y="187075"/>
            <a:ext cx="8465252" cy="1077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90"/>
                </a:solidFill>
                <a:cs typeface="Arial"/>
              </a:rPr>
              <a:t>Ανίχνευση θραυσμάτων </a:t>
            </a:r>
            <a:r>
              <a:rPr lang="en-US" sz="3200" b="1" dirty="0" smtClean="0">
                <a:solidFill>
                  <a:srgbClr val="000090"/>
                </a:solidFill>
                <a:cs typeface="Arial"/>
              </a:rPr>
              <a:t>DNA</a:t>
            </a:r>
            <a:r>
              <a:rPr lang="el-GR" sz="3200" b="1" dirty="0" smtClean="0">
                <a:solidFill>
                  <a:srgbClr val="000090"/>
                </a:solidFill>
                <a:cs typeface="Arial"/>
              </a:rPr>
              <a:t> με ηλεκτροφόρηση</a:t>
            </a:r>
            <a:endParaRPr lang="en-US" sz="3200" b="1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5" name="Picture 4" descr="07_03Figu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24919" y="1421160"/>
            <a:ext cx="4152718" cy="4143750"/>
          </a:xfrm>
          <a:prstGeom prst="rect">
            <a:avLst/>
          </a:prstGeom>
        </p:spPr>
      </p:pic>
      <p:pic>
        <p:nvPicPr>
          <p:cNvPr id="7" name="Picture 6" descr="technical note 2-2-t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99627" y="3032643"/>
            <a:ext cx="2178010" cy="2340275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462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2386</Words>
  <Application>Microsoft Office PowerPoint</Application>
  <PresentationFormat>On-screen Show (4:3)</PresentationFormat>
  <Paragraphs>629</Paragraphs>
  <Slides>59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Bitmap Image</vt:lpstr>
      <vt:lpstr>Εικόνα bitmap</vt:lpstr>
      <vt:lpstr>ΜΟΡΙΑΚΗ ΒΙΟΛΟΓΙΑ ΣΤΗ ΜΑΙΕΥΤΙΚΗ &amp; ΓΥΝΑΙΚΟΛΟΓΙΑ</vt:lpstr>
      <vt:lpstr>Slide 2</vt:lpstr>
      <vt:lpstr>ΜΟΡΙΑΚΗ ΔΙΑΓΝΩΣΗ</vt:lpstr>
      <vt:lpstr>ΜΟΡΙΑΚΗ ΔΙΑΓΝΩΣΗ</vt:lpstr>
      <vt:lpstr>  Human Genome Project (1990–2006)  </vt:lpstr>
      <vt:lpstr>Βασικές τεχνικές μοριακής διάγνωσης </vt:lpstr>
      <vt:lpstr>Απομόνωση DNA </vt:lpstr>
      <vt:lpstr>Slide 8</vt:lpstr>
      <vt:lpstr>Slide 9</vt:lpstr>
      <vt:lpstr>Slide 10</vt:lpstr>
      <vt:lpstr>Αλυσιδωτή Αντίδραση Πολυμεράσης (PCR)</vt:lpstr>
      <vt:lpstr>DNA πολυμεράση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Μη επεμβατικός ΠΕ συστήματος RhD του εμβρύου  </vt:lpstr>
      <vt:lpstr>Slide 44</vt:lpstr>
      <vt:lpstr>Slide 45</vt:lpstr>
      <vt:lpstr>Slide 46</vt:lpstr>
      <vt:lpstr>Μη επεμβατικός ΠΕ μονογονιδιακών νοσημάτων που κληρονομούνται με υπολειπόμενο τρόπο</vt:lpstr>
      <vt:lpstr>Μη επεμβατική προγεννητική διάγνωση μονογονιδιακών νοσημάτων που κληρονομούνται με υπολειπόμενο τρόπο</vt:lpstr>
      <vt:lpstr>Μη επεμβατικός ΠΕ χρωμοσωμικών ανωμαλιών του εμβρύου</vt:lpstr>
      <vt:lpstr>Εταιρείες που δραστηριοποιούνται στο μη επεμβατικό ΠΕ χρωμοσωμικών ανωμαλιών του εμβρύου</vt:lpstr>
      <vt:lpstr>Τύποι MPS στο μη επεμβατικό ΠΕ χρωμοσωμικών ανωμαλιών του εμβρύου</vt:lpstr>
      <vt:lpstr>Slide 52</vt:lpstr>
      <vt:lpstr>Slide 53</vt:lpstr>
      <vt:lpstr>  SNP Targeted Sequencing  </vt:lpstr>
      <vt:lpstr>Slide 55</vt:lpstr>
      <vt:lpstr>Slide 56</vt:lpstr>
      <vt:lpstr>Μη επεμβατικός ΠΕ Τ21: Μετα-ανάλυση</vt:lpstr>
      <vt:lpstr>Slide 58</vt:lpstr>
      <vt:lpstr>ΜΟΡΙΑΚΗ ΒΙΟΛΟΓΙΑ ΣΤΗ ΜΑΙΕΥΤΙΚΗ &amp; ΓΥΝΑΙΚΟΛΟΓΙΑ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ΜΟΡΙΑΚΗ ΔΙΑΓΝΩΣΗ</dc:title>
  <dc:creator>danai user</dc:creator>
  <cp:lastModifiedBy>HARRY</cp:lastModifiedBy>
  <cp:revision>30</cp:revision>
  <dcterms:created xsi:type="dcterms:W3CDTF">2016-03-26T21:27:49Z</dcterms:created>
  <dcterms:modified xsi:type="dcterms:W3CDTF">2016-03-26T21:34:18Z</dcterms:modified>
</cp:coreProperties>
</file>