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441" r:id="rId3"/>
    <p:sldId id="525" r:id="rId4"/>
    <p:sldId id="526" r:id="rId5"/>
    <p:sldId id="527" r:id="rId6"/>
    <p:sldId id="529" r:id="rId7"/>
    <p:sldId id="530" r:id="rId8"/>
    <p:sldId id="531" r:id="rId9"/>
    <p:sldId id="540" r:id="rId10"/>
    <p:sldId id="532" r:id="rId11"/>
    <p:sldId id="528" r:id="rId12"/>
    <p:sldId id="440" r:id="rId13"/>
    <p:sldId id="445" r:id="rId14"/>
    <p:sldId id="492" r:id="rId15"/>
    <p:sldId id="493" r:id="rId16"/>
    <p:sldId id="494" r:id="rId17"/>
    <p:sldId id="495" r:id="rId18"/>
    <p:sldId id="496" r:id="rId19"/>
    <p:sldId id="507" r:id="rId20"/>
    <p:sldId id="449" r:id="rId21"/>
    <p:sldId id="447" r:id="rId22"/>
    <p:sldId id="448" r:id="rId23"/>
    <p:sldId id="459" r:id="rId24"/>
    <p:sldId id="476" r:id="rId25"/>
    <p:sldId id="478" r:id="rId26"/>
    <p:sldId id="479" r:id="rId27"/>
    <p:sldId id="461" r:id="rId28"/>
    <p:sldId id="497" r:id="rId29"/>
    <p:sldId id="508" r:id="rId30"/>
    <p:sldId id="509" r:id="rId31"/>
    <p:sldId id="510" r:id="rId32"/>
    <p:sldId id="513" r:id="rId33"/>
    <p:sldId id="514" r:id="rId34"/>
    <p:sldId id="511" r:id="rId35"/>
    <p:sldId id="512" r:id="rId36"/>
    <p:sldId id="515" r:id="rId37"/>
    <p:sldId id="517" r:id="rId38"/>
    <p:sldId id="518" r:id="rId39"/>
    <p:sldId id="462" r:id="rId40"/>
    <p:sldId id="516" r:id="rId41"/>
    <p:sldId id="523" r:id="rId42"/>
    <p:sldId id="379" r:id="rId43"/>
    <p:sldId id="519" r:id="rId44"/>
    <p:sldId id="521" r:id="rId45"/>
    <p:sldId id="522" r:id="rId46"/>
    <p:sldId id="520" r:id="rId47"/>
    <p:sldId id="382" r:id="rId48"/>
    <p:sldId id="524" r:id="rId49"/>
    <p:sldId id="533" r:id="rId50"/>
    <p:sldId id="534" r:id="rId51"/>
    <p:sldId id="535" r:id="rId52"/>
    <p:sldId id="536" r:id="rId53"/>
    <p:sldId id="537" r:id="rId54"/>
    <p:sldId id="538" r:id="rId55"/>
    <p:sldId id="488" r:id="rId56"/>
    <p:sldId id="539" r:id="rId57"/>
  </p:sldIdLst>
  <p:sldSz cx="9144000" cy="6858000" type="screen4x3"/>
  <p:notesSz cx="9144000" cy="6858000"/>
  <p:defaultTextStyle>
    <a:defPPr>
      <a:defRPr lang="en-US"/>
    </a:defPPr>
    <a:lvl1pPr algn="l" rtl="0" fontAlgn="base">
      <a:spcBef>
        <a:spcPct val="0"/>
      </a:spcBef>
      <a:spcAft>
        <a:spcPct val="0"/>
      </a:spcAft>
      <a:defRPr sz="16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16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16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16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1600" b="1" kern="1200">
        <a:solidFill>
          <a:schemeClr val="tx1"/>
        </a:solidFill>
        <a:latin typeface="Arial" panose="020B0604020202020204" pitchFamily="34" charset="0"/>
        <a:ea typeface="+mn-ea"/>
        <a:cs typeface="+mn-cs"/>
      </a:defRPr>
    </a:lvl5pPr>
    <a:lvl6pPr marL="2286000" algn="l" defTabSz="914400" rtl="0" eaLnBrk="1" latinLnBrk="0" hangingPunct="1">
      <a:defRPr sz="1600" b="1" kern="1200">
        <a:solidFill>
          <a:schemeClr val="tx1"/>
        </a:solidFill>
        <a:latin typeface="Arial" panose="020B0604020202020204" pitchFamily="34" charset="0"/>
        <a:ea typeface="+mn-ea"/>
        <a:cs typeface="+mn-cs"/>
      </a:defRPr>
    </a:lvl6pPr>
    <a:lvl7pPr marL="2743200" algn="l" defTabSz="914400" rtl="0" eaLnBrk="1" latinLnBrk="0" hangingPunct="1">
      <a:defRPr sz="1600" b="1" kern="1200">
        <a:solidFill>
          <a:schemeClr val="tx1"/>
        </a:solidFill>
        <a:latin typeface="Arial" panose="020B0604020202020204" pitchFamily="34" charset="0"/>
        <a:ea typeface="+mn-ea"/>
        <a:cs typeface="+mn-cs"/>
      </a:defRPr>
    </a:lvl7pPr>
    <a:lvl8pPr marL="3200400" algn="l" defTabSz="914400" rtl="0" eaLnBrk="1" latinLnBrk="0" hangingPunct="1">
      <a:defRPr sz="1600" b="1" kern="1200">
        <a:solidFill>
          <a:schemeClr val="tx1"/>
        </a:solidFill>
        <a:latin typeface="Arial" panose="020B0604020202020204" pitchFamily="34" charset="0"/>
        <a:ea typeface="+mn-ea"/>
        <a:cs typeface="+mn-cs"/>
      </a:defRPr>
    </a:lvl8pPr>
    <a:lvl9pPr marL="3657600" algn="l" defTabSz="914400" rtl="0" eaLnBrk="1" latinLnBrk="0" hangingPunct="1">
      <a:defRPr sz="16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6288"/>
    <a:srgbClr val="532753"/>
    <a:srgbClr val="36532B"/>
    <a:srgbClr val="583B6D"/>
    <a:srgbClr val="1C1C1C"/>
    <a:srgbClr val="A50021"/>
    <a:srgbClr val="DDDDDD"/>
    <a:srgbClr val="3645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5933" autoAdjust="0"/>
  </p:normalViewPr>
  <p:slideViewPr>
    <p:cSldViewPr>
      <p:cViewPr varScale="1">
        <p:scale>
          <a:sx n="84" d="100"/>
          <a:sy n="84" d="100"/>
        </p:scale>
        <p:origin x="96" y="6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36185542-22AA-491E-B965-8A85EA3D2279}"/>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l-GR" altLang="en-US"/>
          </a:p>
        </p:txBody>
      </p:sp>
      <p:sp>
        <p:nvSpPr>
          <p:cNvPr id="187395" name="Rectangle 3">
            <a:extLst>
              <a:ext uri="{FF2B5EF4-FFF2-40B4-BE49-F238E27FC236}">
                <a16:creationId xmlns:a16="http://schemas.microsoft.com/office/drawing/2014/main" id="{D6FF92B4-CAAD-413E-9CAF-2F8032BC4946}"/>
              </a:ext>
            </a:extLst>
          </p:cNvPr>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l-GR" altLang="en-US"/>
          </a:p>
        </p:txBody>
      </p:sp>
      <p:sp>
        <p:nvSpPr>
          <p:cNvPr id="187396" name="Rectangle 4">
            <a:extLst>
              <a:ext uri="{FF2B5EF4-FFF2-40B4-BE49-F238E27FC236}">
                <a16:creationId xmlns:a16="http://schemas.microsoft.com/office/drawing/2014/main" id="{4FE6D679-4897-42F6-9B99-776B1612EF83}"/>
              </a:ext>
            </a:extLst>
          </p:cNvPr>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l-GR" altLang="en-US"/>
          </a:p>
        </p:txBody>
      </p:sp>
      <p:sp>
        <p:nvSpPr>
          <p:cNvPr id="187397" name="Rectangle 5">
            <a:extLst>
              <a:ext uri="{FF2B5EF4-FFF2-40B4-BE49-F238E27FC236}">
                <a16:creationId xmlns:a16="http://schemas.microsoft.com/office/drawing/2014/main" id="{27509538-552C-488E-ACEE-81DDA84D27F8}"/>
              </a:ext>
            </a:extLst>
          </p:cNvPr>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D5EDFE22-B59A-4040-90BE-3431BB24C984}" type="slidenum">
              <a:rPr lang="el-GR" altLang="en-US"/>
              <a:pPr/>
              <a:t>‹#›</a:t>
            </a:fld>
            <a:endParaRPr lang="el-G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0D86E722-CBB5-46BD-A586-579F84CA1008}"/>
              </a:ext>
            </a:extLst>
          </p:cNvPr>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en-US" altLang="en-US"/>
          </a:p>
        </p:txBody>
      </p:sp>
      <p:sp>
        <p:nvSpPr>
          <p:cNvPr id="150531" name="Rectangle 3">
            <a:extLst>
              <a:ext uri="{FF2B5EF4-FFF2-40B4-BE49-F238E27FC236}">
                <a16:creationId xmlns:a16="http://schemas.microsoft.com/office/drawing/2014/main" id="{831C9663-7573-4D1D-840C-9C537D53BE39}"/>
              </a:ext>
            </a:extLst>
          </p:cNvPr>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en-US" altLang="en-US"/>
          </a:p>
        </p:txBody>
      </p:sp>
      <p:sp>
        <p:nvSpPr>
          <p:cNvPr id="150532" name="Rectangle 4">
            <a:extLst>
              <a:ext uri="{FF2B5EF4-FFF2-40B4-BE49-F238E27FC236}">
                <a16:creationId xmlns:a16="http://schemas.microsoft.com/office/drawing/2014/main" id="{D399B97B-DBEF-4D5C-8BD8-29EB620739EE}"/>
              </a:ext>
            </a:extLst>
          </p:cNvPr>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0533" name="Rectangle 5">
            <a:extLst>
              <a:ext uri="{FF2B5EF4-FFF2-40B4-BE49-F238E27FC236}">
                <a16:creationId xmlns:a16="http://schemas.microsoft.com/office/drawing/2014/main" id="{5DCD366E-3E95-4646-8BF7-8A8B974492CD}"/>
              </a:ext>
            </a:extLst>
          </p:cNvPr>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Κάντε κλικ για να επεξεργαστείτε τα στυλ κειμένου του υποδείγματος</a:t>
            </a:r>
          </a:p>
          <a:p>
            <a:pPr lvl="1"/>
            <a:r>
              <a:rPr lang="en-US" altLang="en-US"/>
              <a:t>Δεύτερου επιπέδου</a:t>
            </a:r>
          </a:p>
          <a:p>
            <a:pPr lvl="2"/>
            <a:r>
              <a:rPr lang="en-US" altLang="en-US"/>
              <a:t>Τρίτου επιπέδου</a:t>
            </a:r>
          </a:p>
          <a:p>
            <a:pPr lvl="3"/>
            <a:r>
              <a:rPr lang="en-US" altLang="en-US"/>
              <a:t>Τέταρτου επιπέδου</a:t>
            </a:r>
          </a:p>
          <a:p>
            <a:pPr lvl="4"/>
            <a:r>
              <a:rPr lang="en-US" altLang="en-US"/>
              <a:t>Πέμπτου επιπέδου</a:t>
            </a:r>
          </a:p>
        </p:txBody>
      </p:sp>
      <p:sp>
        <p:nvSpPr>
          <p:cNvPr id="150534" name="Rectangle 6">
            <a:extLst>
              <a:ext uri="{FF2B5EF4-FFF2-40B4-BE49-F238E27FC236}">
                <a16:creationId xmlns:a16="http://schemas.microsoft.com/office/drawing/2014/main" id="{CD18E765-0495-4481-95B7-75394459519F}"/>
              </a:ext>
            </a:extLst>
          </p:cNvPr>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en-US" altLang="en-US"/>
          </a:p>
        </p:txBody>
      </p:sp>
      <p:sp>
        <p:nvSpPr>
          <p:cNvPr id="150535" name="Rectangle 7">
            <a:extLst>
              <a:ext uri="{FF2B5EF4-FFF2-40B4-BE49-F238E27FC236}">
                <a16:creationId xmlns:a16="http://schemas.microsoft.com/office/drawing/2014/main" id="{F2C0C0BC-0721-4A61-BC00-7FD2D8D97F17}"/>
              </a:ext>
            </a:extLst>
          </p:cNvPr>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8410F648-579D-4CCE-A55F-F144C8AC34D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en.wikipedia.org/wiki/Ouchterlony_double_immuno_diffusion"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A81E249-1ADA-4AC0-87F4-A4904B6E6552}"/>
              </a:ext>
            </a:extLst>
          </p:cNvPr>
          <p:cNvSpPr>
            <a:spLocks noGrp="1" noChangeArrowheads="1"/>
          </p:cNvSpPr>
          <p:nvPr>
            <p:ph type="sldNum" sz="quarter" idx="5"/>
          </p:nvPr>
        </p:nvSpPr>
        <p:spPr>
          <a:ln/>
        </p:spPr>
        <p:txBody>
          <a:bodyPr/>
          <a:lstStyle/>
          <a:p>
            <a:fld id="{D9EB2888-D7EB-4174-8276-73E55BDB15FD}" type="slidenum">
              <a:rPr lang="en-US" altLang="en-US"/>
              <a:pPr/>
              <a:t>1</a:t>
            </a:fld>
            <a:endParaRPr lang="en-US" altLang="en-US"/>
          </a:p>
        </p:txBody>
      </p:sp>
      <p:sp>
        <p:nvSpPr>
          <p:cNvPr id="191490" name="Rectangle 2">
            <a:extLst>
              <a:ext uri="{FF2B5EF4-FFF2-40B4-BE49-F238E27FC236}">
                <a16:creationId xmlns:a16="http://schemas.microsoft.com/office/drawing/2014/main" id="{D98F31DE-B9FC-4F6D-9EF9-0187B43A9AB5}"/>
              </a:ext>
            </a:extLst>
          </p:cNvPr>
          <p:cNvSpPr>
            <a:spLocks noGrp="1" noRot="1" noChangeAspect="1" noChangeArrowheads="1" noTextEdit="1"/>
          </p:cNvSpPr>
          <p:nvPr>
            <p:ph type="sldImg"/>
          </p:nvPr>
        </p:nvSpPr>
        <p:spPr>
          <a:ln/>
        </p:spPr>
      </p:sp>
      <p:sp>
        <p:nvSpPr>
          <p:cNvPr id="191491" name="Rectangle 3">
            <a:extLst>
              <a:ext uri="{FF2B5EF4-FFF2-40B4-BE49-F238E27FC236}">
                <a16:creationId xmlns:a16="http://schemas.microsoft.com/office/drawing/2014/main" id="{127220ED-1FF1-4415-BD44-7F2599A1404F}"/>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C55A7EB-F452-4F88-9D2D-AB4B7B048B91}"/>
              </a:ext>
            </a:extLst>
          </p:cNvPr>
          <p:cNvSpPr>
            <a:spLocks noGrp="1" noChangeArrowheads="1"/>
          </p:cNvSpPr>
          <p:nvPr>
            <p:ph type="sldNum" sz="quarter" idx="5"/>
          </p:nvPr>
        </p:nvSpPr>
        <p:spPr>
          <a:ln/>
        </p:spPr>
        <p:txBody>
          <a:bodyPr/>
          <a:lstStyle/>
          <a:p>
            <a:fld id="{EBE89871-8072-4BE0-97A9-34730062623E}" type="slidenum">
              <a:rPr lang="en-US" altLang="en-US"/>
              <a:pPr/>
              <a:t>11</a:t>
            </a:fld>
            <a:endParaRPr lang="en-US" altLang="en-US"/>
          </a:p>
        </p:txBody>
      </p:sp>
      <p:sp>
        <p:nvSpPr>
          <p:cNvPr id="966658" name="Rectangle 2">
            <a:extLst>
              <a:ext uri="{FF2B5EF4-FFF2-40B4-BE49-F238E27FC236}">
                <a16:creationId xmlns:a16="http://schemas.microsoft.com/office/drawing/2014/main" id="{C8523A2C-EEC3-46F5-B303-7532B2701247}"/>
              </a:ext>
            </a:extLst>
          </p:cNvPr>
          <p:cNvSpPr>
            <a:spLocks noGrp="1" noRot="1" noChangeAspect="1" noChangeArrowheads="1" noTextEdit="1"/>
          </p:cNvSpPr>
          <p:nvPr>
            <p:ph type="sldImg"/>
          </p:nvPr>
        </p:nvSpPr>
        <p:spPr>
          <a:ln/>
        </p:spPr>
      </p:sp>
      <p:sp>
        <p:nvSpPr>
          <p:cNvPr id="966659" name="Rectangle 3">
            <a:extLst>
              <a:ext uri="{FF2B5EF4-FFF2-40B4-BE49-F238E27FC236}">
                <a16:creationId xmlns:a16="http://schemas.microsoft.com/office/drawing/2014/main" id="{63B69932-217D-4304-834C-6D03AA0D261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2C294B-A8E5-4E32-97A2-47B94A5E3CD4}"/>
              </a:ext>
            </a:extLst>
          </p:cNvPr>
          <p:cNvSpPr>
            <a:spLocks noGrp="1" noChangeArrowheads="1"/>
          </p:cNvSpPr>
          <p:nvPr>
            <p:ph type="sldNum" sz="quarter" idx="5"/>
          </p:nvPr>
        </p:nvSpPr>
        <p:spPr>
          <a:ln/>
        </p:spPr>
        <p:txBody>
          <a:bodyPr/>
          <a:lstStyle/>
          <a:p>
            <a:fld id="{198D9BDE-F948-4A73-823A-46BD5B83F5EA}" type="slidenum">
              <a:rPr lang="en-US" altLang="en-US"/>
              <a:pPr/>
              <a:t>12</a:t>
            </a:fld>
            <a:endParaRPr lang="en-US" altLang="en-US"/>
          </a:p>
        </p:txBody>
      </p:sp>
      <p:sp>
        <p:nvSpPr>
          <p:cNvPr id="768002" name="Rectangle 2">
            <a:extLst>
              <a:ext uri="{FF2B5EF4-FFF2-40B4-BE49-F238E27FC236}">
                <a16:creationId xmlns:a16="http://schemas.microsoft.com/office/drawing/2014/main" id="{6FE67EE8-49A8-488F-A03C-AD2AF20CAD02}"/>
              </a:ext>
            </a:extLst>
          </p:cNvPr>
          <p:cNvSpPr>
            <a:spLocks noGrp="1" noRot="1" noChangeAspect="1" noChangeArrowheads="1" noTextEdit="1"/>
          </p:cNvSpPr>
          <p:nvPr>
            <p:ph type="sldImg"/>
          </p:nvPr>
        </p:nvSpPr>
        <p:spPr>
          <a:ln/>
        </p:spPr>
      </p:sp>
      <p:sp>
        <p:nvSpPr>
          <p:cNvPr id="768003" name="Rectangle 3">
            <a:extLst>
              <a:ext uri="{FF2B5EF4-FFF2-40B4-BE49-F238E27FC236}">
                <a16:creationId xmlns:a16="http://schemas.microsoft.com/office/drawing/2014/main" id="{1D780D4E-8E3B-49C0-9057-E4E1296379B5}"/>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D787E9C-E36B-45C8-8140-3E23CAF05F7E}"/>
              </a:ext>
            </a:extLst>
          </p:cNvPr>
          <p:cNvSpPr>
            <a:spLocks noGrp="1" noChangeArrowheads="1"/>
          </p:cNvSpPr>
          <p:nvPr>
            <p:ph type="sldNum" sz="quarter" idx="5"/>
          </p:nvPr>
        </p:nvSpPr>
        <p:spPr>
          <a:ln/>
        </p:spPr>
        <p:txBody>
          <a:bodyPr/>
          <a:lstStyle/>
          <a:p>
            <a:fld id="{FC3DD642-EDCC-456C-8BB3-530E3FD797B5}" type="slidenum">
              <a:rPr lang="en-US" altLang="en-US"/>
              <a:pPr/>
              <a:t>13</a:t>
            </a:fld>
            <a:endParaRPr lang="en-US" altLang="en-US"/>
          </a:p>
        </p:txBody>
      </p:sp>
      <p:sp>
        <p:nvSpPr>
          <p:cNvPr id="778242" name="Rectangle 2">
            <a:extLst>
              <a:ext uri="{FF2B5EF4-FFF2-40B4-BE49-F238E27FC236}">
                <a16:creationId xmlns:a16="http://schemas.microsoft.com/office/drawing/2014/main" id="{BD5D0B5C-6720-423F-8E62-C1315326D89C}"/>
              </a:ext>
            </a:extLst>
          </p:cNvPr>
          <p:cNvSpPr>
            <a:spLocks noGrp="1" noRot="1" noChangeAspect="1" noChangeArrowheads="1" noTextEdit="1"/>
          </p:cNvSpPr>
          <p:nvPr>
            <p:ph type="sldImg"/>
          </p:nvPr>
        </p:nvSpPr>
        <p:spPr>
          <a:ln/>
        </p:spPr>
      </p:sp>
      <p:sp>
        <p:nvSpPr>
          <p:cNvPr id="778243" name="Rectangle 3">
            <a:extLst>
              <a:ext uri="{FF2B5EF4-FFF2-40B4-BE49-F238E27FC236}">
                <a16:creationId xmlns:a16="http://schemas.microsoft.com/office/drawing/2014/main" id="{5824112E-3AE7-4B39-AA5B-2A783162856A}"/>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0409780-B4CD-4267-8BD5-0FA42F6E440E}"/>
              </a:ext>
            </a:extLst>
          </p:cNvPr>
          <p:cNvSpPr>
            <a:spLocks noGrp="1" noChangeArrowheads="1"/>
          </p:cNvSpPr>
          <p:nvPr>
            <p:ph type="sldNum" sz="quarter" idx="5"/>
          </p:nvPr>
        </p:nvSpPr>
        <p:spPr>
          <a:ln/>
        </p:spPr>
        <p:txBody>
          <a:bodyPr/>
          <a:lstStyle/>
          <a:p>
            <a:fld id="{7DDC5904-8E24-414F-B86D-B44BE13EBCE6}" type="slidenum">
              <a:rPr lang="en-US" altLang="en-US"/>
              <a:pPr/>
              <a:t>14</a:t>
            </a:fld>
            <a:endParaRPr lang="en-US" altLang="en-US"/>
          </a:p>
        </p:txBody>
      </p:sp>
      <p:sp>
        <p:nvSpPr>
          <p:cNvPr id="894978" name="Rectangle 2">
            <a:extLst>
              <a:ext uri="{FF2B5EF4-FFF2-40B4-BE49-F238E27FC236}">
                <a16:creationId xmlns:a16="http://schemas.microsoft.com/office/drawing/2014/main" id="{D15453A3-B767-4108-AC22-D92218E0A446}"/>
              </a:ext>
            </a:extLst>
          </p:cNvPr>
          <p:cNvSpPr>
            <a:spLocks noGrp="1" noRot="1" noChangeAspect="1" noChangeArrowheads="1" noTextEdit="1"/>
          </p:cNvSpPr>
          <p:nvPr>
            <p:ph type="sldImg"/>
          </p:nvPr>
        </p:nvSpPr>
        <p:spPr>
          <a:ln/>
        </p:spPr>
      </p:sp>
      <p:sp>
        <p:nvSpPr>
          <p:cNvPr id="894979" name="Rectangle 3">
            <a:extLst>
              <a:ext uri="{FF2B5EF4-FFF2-40B4-BE49-F238E27FC236}">
                <a16:creationId xmlns:a16="http://schemas.microsoft.com/office/drawing/2014/main" id="{EA83917B-5627-4744-B810-48B9BAF36CB3}"/>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0A2557F-E8C0-45BF-BB87-B741FB698235}"/>
              </a:ext>
            </a:extLst>
          </p:cNvPr>
          <p:cNvSpPr>
            <a:spLocks noGrp="1" noChangeArrowheads="1"/>
          </p:cNvSpPr>
          <p:nvPr>
            <p:ph type="sldNum" sz="quarter" idx="5"/>
          </p:nvPr>
        </p:nvSpPr>
        <p:spPr>
          <a:ln/>
        </p:spPr>
        <p:txBody>
          <a:bodyPr/>
          <a:lstStyle/>
          <a:p>
            <a:fld id="{1DF9FF0B-BA6C-4AC0-AF99-6747D4804389}" type="slidenum">
              <a:rPr lang="en-US" altLang="en-US"/>
              <a:pPr/>
              <a:t>15</a:t>
            </a:fld>
            <a:endParaRPr lang="en-US" altLang="en-US"/>
          </a:p>
        </p:txBody>
      </p:sp>
      <p:sp>
        <p:nvSpPr>
          <p:cNvPr id="897026" name="Rectangle 2">
            <a:extLst>
              <a:ext uri="{FF2B5EF4-FFF2-40B4-BE49-F238E27FC236}">
                <a16:creationId xmlns:a16="http://schemas.microsoft.com/office/drawing/2014/main" id="{4248F110-21D2-48AF-9154-5C0E51D185E2}"/>
              </a:ext>
            </a:extLst>
          </p:cNvPr>
          <p:cNvSpPr>
            <a:spLocks noGrp="1" noRot="1" noChangeAspect="1" noChangeArrowheads="1" noTextEdit="1"/>
          </p:cNvSpPr>
          <p:nvPr>
            <p:ph type="sldImg"/>
          </p:nvPr>
        </p:nvSpPr>
        <p:spPr>
          <a:ln/>
        </p:spPr>
      </p:sp>
      <p:sp>
        <p:nvSpPr>
          <p:cNvPr id="897027" name="Rectangle 3">
            <a:extLst>
              <a:ext uri="{FF2B5EF4-FFF2-40B4-BE49-F238E27FC236}">
                <a16:creationId xmlns:a16="http://schemas.microsoft.com/office/drawing/2014/main" id="{34F2E4CD-457B-4F0D-A93C-9F0675E791E8}"/>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0FF7284-0042-4500-9E94-092134553BE1}"/>
              </a:ext>
            </a:extLst>
          </p:cNvPr>
          <p:cNvSpPr>
            <a:spLocks noGrp="1" noChangeArrowheads="1"/>
          </p:cNvSpPr>
          <p:nvPr>
            <p:ph type="sldNum" sz="quarter" idx="5"/>
          </p:nvPr>
        </p:nvSpPr>
        <p:spPr>
          <a:ln/>
        </p:spPr>
        <p:txBody>
          <a:bodyPr/>
          <a:lstStyle/>
          <a:p>
            <a:fld id="{80853528-BF91-4299-8D8E-32B3A3DEA6D9}" type="slidenum">
              <a:rPr lang="en-US" altLang="en-US"/>
              <a:pPr/>
              <a:t>16</a:t>
            </a:fld>
            <a:endParaRPr lang="en-US" altLang="en-US"/>
          </a:p>
        </p:txBody>
      </p:sp>
      <p:sp>
        <p:nvSpPr>
          <p:cNvPr id="899074" name="Rectangle 2">
            <a:extLst>
              <a:ext uri="{FF2B5EF4-FFF2-40B4-BE49-F238E27FC236}">
                <a16:creationId xmlns:a16="http://schemas.microsoft.com/office/drawing/2014/main" id="{07D9BAF2-EFCD-4121-BD70-3A344AE5C452}"/>
              </a:ext>
            </a:extLst>
          </p:cNvPr>
          <p:cNvSpPr>
            <a:spLocks noGrp="1" noRot="1" noChangeAspect="1" noChangeArrowheads="1" noTextEdit="1"/>
          </p:cNvSpPr>
          <p:nvPr>
            <p:ph type="sldImg"/>
          </p:nvPr>
        </p:nvSpPr>
        <p:spPr>
          <a:ln/>
        </p:spPr>
      </p:sp>
      <p:sp>
        <p:nvSpPr>
          <p:cNvPr id="899075" name="Rectangle 3">
            <a:extLst>
              <a:ext uri="{FF2B5EF4-FFF2-40B4-BE49-F238E27FC236}">
                <a16:creationId xmlns:a16="http://schemas.microsoft.com/office/drawing/2014/main" id="{028A2430-A80E-4D2D-A4F9-377CC8913CA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D3B5DF7-C602-44B8-A4D5-396AB78F0C6E}"/>
              </a:ext>
            </a:extLst>
          </p:cNvPr>
          <p:cNvSpPr>
            <a:spLocks noGrp="1" noChangeArrowheads="1"/>
          </p:cNvSpPr>
          <p:nvPr>
            <p:ph type="sldNum" sz="quarter" idx="5"/>
          </p:nvPr>
        </p:nvSpPr>
        <p:spPr>
          <a:ln/>
        </p:spPr>
        <p:txBody>
          <a:bodyPr/>
          <a:lstStyle/>
          <a:p>
            <a:fld id="{91F9C25F-571B-4E21-ACDD-369FD36FEE2F}" type="slidenum">
              <a:rPr lang="en-US" altLang="en-US"/>
              <a:pPr/>
              <a:t>17</a:t>
            </a:fld>
            <a:endParaRPr lang="en-US" altLang="en-US"/>
          </a:p>
        </p:txBody>
      </p:sp>
      <p:sp>
        <p:nvSpPr>
          <p:cNvPr id="901122" name="Rectangle 2">
            <a:extLst>
              <a:ext uri="{FF2B5EF4-FFF2-40B4-BE49-F238E27FC236}">
                <a16:creationId xmlns:a16="http://schemas.microsoft.com/office/drawing/2014/main" id="{F7404386-86E8-415C-9EDF-4F5B22040E8F}"/>
              </a:ext>
            </a:extLst>
          </p:cNvPr>
          <p:cNvSpPr>
            <a:spLocks noGrp="1" noRot="1" noChangeAspect="1" noChangeArrowheads="1" noTextEdit="1"/>
          </p:cNvSpPr>
          <p:nvPr>
            <p:ph type="sldImg"/>
          </p:nvPr>
        </p:nvSpPr>
        <p:spPr>
          <a:ln/>
        </p:spPr>
      </p:sp>
      <p:sp>
        <p:nvSpPr>
          <p:cNvPr id="901123" name="Rectangle 3">
            <a:extLst>
              <a:ext uri="{FF2B5EF4-FFF2-40B4-BE49-F238E27FC236}">
                <a16:creationId xmlns:a16="http://schemas.microsoft.com/office/drawing/2014/main" id="{AFC188A5-EECF-46F4-839B-36E1C715DFCA}"/>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4501B4-E964-4E91-BDAA-3A123AD5EBFC}"/>
              </a:ext>
            </a:extLst>
          </p:cNvPr>
          <p:cNvSpPr>
            <a:spLocks noGrp="1" noChangeArrowheads="1"/>
          </p:cNvSpPr>
          <p:nvPr>
            <p:ph type="sldNum" sz="quarter" idx="5"/>
          </p:nvPr>
        </p:nvSpPr>
        <p:spPr>
          <a:ln/>
        </p:spPr>
        <p:txBody>
          <a:bodyPr/>
          <a:lstStyle/>
          <a:p>
            <a:fld id="{1CFDC04D-2D47-46CB-A19F-BA6651A6EB3B}" type="slidenum">
              <a:rPr lang="en-US" altLang="en-US"/>
              <a:pPr/>
              <a:t>18</a:t>
            </a:fld>
            <a:endParaRPr lang="en-US" altLang="en-US"/>
          </a:p>
        </p:txBody>
      </p:sp>
      <p:sp>
        <p:nvSpPr>
          <p:cNvPr id="903170" name="Rectangle 2">
            <a:extLst>
              <a:ext uri="{FF2B5EF4-FFF2-40B4-BE49-F238E27FC236}">
                <a16:creationId xmlns:a16="http://schemas.microsoft.com/office/drawing/2014/main" id="{343A7942-CB25-4B56-9511-8860AADB7628}"/>
              </a:ext>
            </a:extLst>
          </p:cNvPr>
          <p:cNvSpPr>
            <a:spLocks noGrp="1" noRot="1" noChangeAspect="1" noChangeArrowheads="1" noTextEdit="1"/>
          </p:cNvSpPr>
          <p:nvPr>
            <p:ph type="sldImg"/>
          </p:nvPr>
        </p:nvSpPr>
        <p:spPr>
          <a:ln/>
        </p:spPr>
      </p:sp>
      <p:sp>
        <p:nvSpPr>
          <p:cNvPr id="903171" name="Rectangle 3">
            <a:extLst>
              <a:ext uri="{FF2B5EF4-FFF2-40B4-BE49-F238E27FC236}">
                <a16:creationId xmlns:a16="http://schemas.microsoft.com/office/drawing/2014/main" id="{63351CE3-3261-49A4-9A31-D84B4B7862F6}"/>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81B83D0-8357-4DA7-B6C4-E1C0043CDA10}"/>
              </a:ext>
            </a:extLst>
          </p:cNvPr>
          <p:cNvSpPr>
            <a:spLocks noGrp="1" noChangeArrowheads="1"/>
          </p:cNvSpPr>
          <p:nvPr>
            <p:ph type="sldNum" sz="quarter" idx="5"/>
          </p:nvPr>
        </p:nvSpPr>
        <p:spPr>
          <a:ln/>
        </p:spPr>
        <p:txBody>
          <a:bodyPr/>
          <a:lstStyle/>
          <a:p>
            <a:fld id="{207F6567-AEB4-4B93-9AB6-E22C552BF808}" type="slidenum">
              <a:rPr lang="en-US" altLang="en-US"/>
              <a:pPr/>
              <a:t>19</a:t>
            </a:fld>
            <a:endParaRPr lang="en-US" altLang="en-US"/>
          </a:p>
        </p:txBody>
      </p:sp>
      <p:sp>
        <p:nvSpPr>
          <p:cNvPr id="924674" name="Rectangle 2">
            <a:extLst>
              <a:ext uri="{FF2B5EF4-FFF2-40B4-BE49-F238E27FC236}">
                <a16:creationId xmlns:a16="http://schemas.microsoft.com/office/drawing/2014/main" id="{72D284B3-4F3D-4DDD-9E97-D23E86F30482}"/>
              </a:ext>
            </a:extLst>
          </p:cNvPr>
          <p:cNvSpPr>
            <a:spLocks noGrp="1" noRot="1" noChangeAspect="1" noChangeArrowheads="1" noTextEdit="1"/>
          </p:cNvSpPr>
          <p:nvPr>
            <p:ph type="sldImg"/>
          </p:nvPr>
        </p:nvSpPr>
        <p:spPr>
          <a:ln/>
        </p:spPr>
      </p:sp>
      <p:sp>
        <p:nvSpPr>
          <p:cNvPr id="924675" name="Rectangle 3">
            <a:extLst>
              <a:ext uri="{FF2B5EF4-FFF2-40B4-BE49-F238E27FC236}">
                <a16:creationId xmlns:a16="http://schemas.microsoft.com/office/drawing/2014/main" id="{023C6B66-BA4B-4B60-A06F-CA6A3C131E46}"/>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343E57A-8417-4A4C-AA6B-51070014A0EA}"/>
              </a:ext>
            </a:extLst>
          </p:cNvPr>
          <p:cNvSpPr>
            <a:spLocks noGrp="1" noChangeArrowheads="1"/>
          </p:cNvSpPr>
          <p:nvPr>
            <p:ph type="sldNum" sz="quarter" idx="5"/>
          </p:nvPr>
        </p:nvSpPr>
        <p:spPr>
          <a:ln/>
        </p:spPr>
        <p:txBody>
          <a:bodyPr/>
          <a:lstStyle/>
          <a:p>
            <a:fld id="{2681898C-1B12-4E13-BE8D-E5E8B01CC2BA}" type="slidenum">
              <a:rPr lang="en-US" altLang="en-US"/>
              <a:pPr/>
              <a:t>20</a:t>
            </a:fld>
            <a:endParaRPr lang="en-US" altLang="en-US"/>
          </a:p>
        </p:txBody>
      </p:sp>
      <p:sp>
        <p:nvSpPr>
          <p:cNvPr id="790530" name="Rectangle 2">
            <a:extLst>
              <a:ext uri="{FF2B5EF4-FFF2-40B4-BE49-F238E27FC236}">
                <a16:creationId xmlns:a16="http://schemas.microsoft.com/office/drawing/2014/main" id="{8FA69769-C534-470C-B0BD-628018C2AB4F}"/>
              </a:ext>
            </a:extLst>
          </p:cNvPr>
          <p:cNvSpPr>
            <a:spLocks noGrp="1" noRot="1" noChangeAspect="1" noChangeArrowheads="1" noTextEdit="1"/>
          </p:cNvSpPr>
          <p:nvPr>
            <p:ph type="sldImg"/>
          </p:nvPr>
        </p:nvSpPr>
        <p:spPr>
          <a:ln/>
        </p:spPr>
      </p:sp>
      <p:sp>
        <p:nvSpPr>
          <p:cNvPr id="790531" name="Rectangle 3">
            <a:extLst>
              <a:ext uri="{FF2B5EF4-FFF2-40B4-BE49-F238E27FC236}">
                <a16:creationId xmlns:a16="http://schemas.microsoft.com/office/drawing/2014/main" id="{AB1E78A5-7C2D-4915-9B14-2DAC8ED9A3E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508C29-AE1E-42FA-89CB-1E3A909C10BB}"/>
              </a:ext>
            </a:extLst>
          </p:cNvPr>
          <p:cNvSpPr>
            <a:spLocks noGrp="1" noChangeArrowheads="1"/>
          </p:cNvSpPr>
          <p:nvPr>
            <p:ph type="sldNum" sz="quarter" idx="5"/>
          </p:nvPr>
        </p:nvSpPr>
        <p:spPr>
          <a:ln/>
        </p:spPr>
        <p:txBody>
          <a:bodyPr/>
          <a:lstStyle/>
          <a:p>
            <a:fld id="{FA2D2224-9BBA-49C5-9278-830A9799EE06}" type="slidenum">
              <a:rPr lang="en-US" altLang="en-US"/>
              <a:pPr/>
              <a:t>2</a:t>
            </a:fld>
            <a:endParaRPr lang="en-US" altLang="en-US"/>
          </a:p>
        </p:txBody>
      </p:sp>
      <p:sp>
        <p:nvSpPr>
          <p:cNvPr id="770050" name="Rectangle 2">
            <a:extLst>
              <a:ext uri="{FF2B5EF4-FFF2-40B4-BE49-F238E27FC236}">
                <a16:creationId xmlns:a16="http://schemas.microsoft.com/office/drawing/2014/main" id="{00DBB9E7-92C7-4C55-96C0-B25B38A2BAFE}"/>
              </a:ext>
            </a:extLst>
          </p:cNvPr>
          <p:cNvSpPr>
            <a:spLocks noGrp="1" noRot="1" noChangeAspect="1" noChangeArrowheads="1" noTextEdit="1"/>
          </p:cNvSpPr>
          <p:nvPr>
            <p:ph type="sldImg"/>
          </p:nvPr>
        </p:nvSpPr>
        <p:spPr>
          <a:ln/>
        </p:spPr>
      </p:sp>
      <p:sp>
        <p:nvSpPr>
          <p:cNvPr id="770051" name="Rectangle 3">
            <a:extLst>
              <a:ext uri="{FF2B5EF4-FFF2-40B4-BE49-F238E27FC236}">
                <a16:creationId xmlns:a16="http://schemas.microsoft.com/office/drawing/2014/main" id="{F07FC668-92AC-40D2-B1BC-30420CE1599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8072A80-CBD7-4BEF-8445-3A565B1CCBA8}"/>
              </a:ext>
            </a:extLst>
          </p:cNvPr>
          <p:cNvSpPr>
            <a:spLocks noGrp="1" noChangeArrowheads="1"/>
          </p:cNvSpPr>
          <p:nvPr>
            <p:ph type="sldNum" sz="quarter" idx="5"/>
          </p:nvPr>
        </p:nvSpPr>
        <p:spPr>
          <a:ln/>
        </p:spPr>
        <p:txBody>
          <a:bodyPr/>
          <a:lstStyle/>
          <a:p>
            <a:fld id="{DF9216EF-5D3F-40B9-8D94-60522320081F}" type="slidenum">
              <a:rPr lang="en-US" altLang="en-US"/>
              <a:pPr/>
              <a:t>21</a:t>
            </a:fld>
            <a:endParaRPr lang="en-US" altLang="en-US"/>
          </a:p>
        </p:txBody>
      </p:sp>
      <p:sp>
        <p:nvSpPr>
          <p:cNvPr id="786434" name="Rectangle 2">
            <a:extLst>
              <a:ext uri="{FF2B5EF4-FFF2-40B4-BE49-F238E27FC236}">
                <a16:creationId xmlns:a16="http://schemas.microsoft.com/office/drawing/2014/main" id="{64562289-00D3-4F46-9C9F-CF6CC1FFE82A}"/>
              </a:ext>
            </a:extLst>
          </p:cNvPr>
          <p:cNvSpPr>
            <a:spLocks noGrp="1" noRot="1" noChangeAspect="1" noChangeArrowheads="1" noTextEdit="1"/>
          </p:cNvSpPr>
          <p:nvPr>
            <p:ph type="sldImg"/>
          </p:nvPr>
        </p:nvSpPr>
        <p:spPr>
          <a:ln/>
        </p:spPr>
      </p:sp>
      <p:sp>
        <p:nvSpPr>
          <p:cNvPr id="786435" name="Rectangle 3">
            <a:extLst>
              <a:ext uri="{FF2B5EF4-FFF2-40B4-BE49-F238E27FC236}">
                <a16:creationId xmlns:a16="http://schemas.microsoft.com/office/drawing/2014/main" id="{81A49897-C271-4ABC-9502-26DCD3ED9E96}"/>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98FA774-CD29-435F-A5FC-8623C4978280}"/>
              </a:ext>
            </a:extLst>
          </p:cNvPr>
          <p:cNvSpPr>
            <a:spLocks noGrp="1" noChangeArrowheads="1"/>
          </p:cNvSpPr>
          <p:nvPr>
            <p:ph type="sldNum" sz="quarter" idx="5"/>
          </p:nvPr>
        </p:nvSpPr>
        <p:spPr>
          <a:ln/>
        </p:spPr>
        <p:txBody>
          <a:bodyPr/>
          <a:lstStyle/>
          <a:p>
            <a:fld id="{58A49C77-D595-45F3-992E-3B4801FB872F}" type="slidenum">
              <a:rPr lang="en-US" altLang="en-US"/>
              <a:pPr/>
              <a:t>22</a:t>
            </a:fld>
            <a:endParaRPr lang="en-US" altLang="en-US"/>
          </a:p>
        </p:txBody>
      </p:sp>
      <p:sp>
        <p:nvSpPr>
          <p:cNvPr id="788482" name="Rectangle 2">
            <a:extLst>
              <a:ext uri="{FF2B5EF4-FFF2-40B4-BE49-F238E27FC236}">
                <a16:creationId xmlns:a16="http://schemas.microsoft.com/office/drawing/2014/main" id="{E1D82D48-CA9A-40C9-BFD3-2E8322C0FE07}"/>
              </a:ext>
            </a:extLst>
          </p:cNvPr>
          <p:cNvSpPr>
            <a:spLocks noGrp="1" noRot="1" noChangeAspect="1" noChangeArrowheads="1" noTextEdit="1"/>
          </p:cNvSpPr>
          <p:nvPr>
            <p:ph type="sldImg"/>
          </p:nvPr>
        </p:nvSpPr>
        <p:spPr>
          <a:ln/>
        </p:spPr>
      </p:sp>
      <p:sp>
        <p:nvSpPr>
          <p:cNvPr id="788483" name="Rectangle 3">
            <a:extLst>
              <a:ext uri="{FF2B5EF4-FFF2-40B4-BE49-F238E27FC236}">
                <a16:creationId xmlns:a16="http://schemas.microsoft.com/office/drawing/2014/main" id="{52728482-2BD4-411E-A871-023BC58A7784}"/>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E37B82-10CA-4393-8E3C-75D27211F648}"/>
              </a:ext>
            </a:extLst>
          </p:cNvPr>
          <p:cNvSpPr>
            <a:spLocks noGrp="1" noChangeArrowheads="1"/>
          </p:cNvSpPr>
          <p:nvPr>
            <p:ph type="sldNum" sz="quarter" idx="5"/>
          </p:nvPr>
        </p:nvSpPr>
        <p:spPr>
          <a:ln/>
        </p:spPr>
        <p:txBody>
          <a:bodyPr/>
          <a:lstStyle/>
          <a:p>
            <a:fld id="{63096AB2-1506-42BD-B988-0A69F05F7568}" type="slidenum">
              <a:rPr lang="en-US" altLang="en-US"/>
              <a:pPr/>
              <a:t>23</a:t>
            </a:fld>
            <a:endParaRPr lang="en-US" altLang="en-US"/>
          </a:p>
        </p:txBody>
      </p:sp>
      <p:sp>
        <p:nvSpPr>
          <p:cNvPr id="811010" name="Rectangle 2">
            <a:extLst>
              <a:ext uri="{FF2B5EF4-FFF2-40B4-BE49-F238E27FC236}">
                <a16:creationId xmlns:a16="http://schemas.microsoft.com/office/drawing/2014/main" id="{7BA14C87-7E94-4909-A0A5-4D0317DCAAFB}"/>
              </a:ext>
            </a:extLst>
          </p:cNvPr>
          <p:cNvSpPr>
            <a:spLocks noGrp="1" noRot="1" noChangeAspect="1" noChangeArrowheads="1" noTextEdit="1"/>
          </p:cNvSpPr>
          <p:nvPr>
            <p:ph type="sldImg"/>
          </p:nvPr>
        </p:nvSpPr>
        <p:spPr>
          <a:ln/>
        </p:spPr>
      </p:sp>
      <p:sp>
        <p:nvSpPr>
          <p:cNvPr id="811011" name="Rectangle 3">
            <a:extLst>
              <a:ext uri="{FF2B5EF4-FFF2-40B4-BE49-F238E27FC236}">
                <a16:creationId xmlns:a16="http://schemas.microsoft.com/office/drawing/2014/main" id="{A7E9EC66-4C46-47F5-8475-36CDD6EED1D8}"/>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1A63B57-6DA1-4B0C-A15A-79DC04A90BE5}"/>
              </a:ext>
            </a:extLst>
          </p:cNvPr>
          <p:cNvSpPr>
            <a:spLocks noGrp="1" noChangeArrowheads="1"/>
          </p:cNvSpPr>
          <p:nvPr>
            <p:ph type="sldNum" sz="quarter" idx="5"/>
          </p:nvPr>
        </p:nvSpPr>
        <p:spPr>
          <a:ln/>
        </p:spPr>
        <p:txBody>
          <a:bodyPr/>
          <a:lstStyle/>
          <a:p>
            <a:fld id="{D2E9258B-E05D-4322-B3D2-3F33DFA7D166}" type="slidenum">
              <a:rPr lang="en-US" altLang="en-US"/>
              <a:pPr/>
              <a:t>24</a:t>
            </a:fld>
            <a:endParaRPr lang="en-US" altLang="en-US"/>
          </a:p>
        </p:txBody>
      </p:sp>
      <p:sp>
        <p:nvSpPr>
          <p:cNvPr id="858114" name="Rectangle 2">
            <a:extLst>
              <a:ext uri="{FF2B5EF4-FFF2-40B4-BE49-F238E27FC236}">
                <a16:creationId xmlns:a16="http://schemas.microsoft.com/office/drawing/2014/main" id="{59670AD6-FD84-4E41-8B2D-51F27895B9E0}"/>
              </a:ext>
            </a:extLst>
          </p:cNvPr>
          <p:cNvSpPr>
            <a:spLocks noGrp="1" noRot="1" noChangeAspect="1" noChangeArrowheads="1" noTextEdit="1"/>
          </p:cNvSpPr>
          <p:nvPr>
            <p:ph type="sldImg"/>
          </p:nvPr>
        </p:nvSpPr>
        <p:spPr>
          <a:ln/>
        </p:spPr>
      </p:sp>
      <p:sp>
        <p:nvSpPr>
          <p:cNvPr id="858115" name="Rectangle 3">
            <a:extLst>
              <a:ext uri="{FF2B5EF4-FFF2-40B4-BE49-F238E27FC236}">
                <a16:creationId xmlns:a16="http://schemas.microsoft.com/office/drawing/2014/main" id="{C63F8039-B41E-446B-9FBA-8FFB9E8D6A34}"/>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F0576E-23A6-4676-88CB-416617C76814}"/>
              </a:ext>
            </a:extLst>
          </p:cNvPr>
          <p:cNvSpPr>
            <a:spLocks noGrp="1" noChangeArrowheads="1"/>
          </p:cNvSpPr>
          <p:nvPr>
            <p:ph type="sldNum" sz="quarter" idx="5"/>
          </p:nvPr>
        </p:nvSpPr>
        <p:spPr>
          <a:ln/>
        </p:spPr>
        <p:txBody>
          <a:bodyPr/>
          <a:lstStyle/>
          <a:p>
            <a:fld id="{09C789F8-356C-428C-B4A2-D53AB5CF2AD0}" type="slidenum">
              <a:rPr lang="en-US" altLang="en-US"/>
              <a:pPr/>
              <a:t>25</a:t>
            </a:fld>
            <a:endParaRPr lang="en-US" altLang="en-US"/>
          </a:p>
        </p:txBody>
      </p:sp>
      <p:sp>
        <p:nvSpPr>
          <p:cNvPr id="862210" name="Rectangle 2">
            <a:extLst>
              <a:ext uri="{FF2B5EF4-FFF2-40B4-BE49-F238E27FC236}">
                <a16:creationId xmlns:a16="http://schemas.microsoft.com/office/drawing/2014/main" id="{A205DC6A-AB0E-49AA-B151-FD8FB76D7616}"/>
              </a:ext>
            </a:extLst>
          </p:cNvPr>
          <p:cNvSpPr>
            <a:spLocks noGrp="1" noRot="1" noChangeAspect="1" noChangeArrowheads="1" noTextEdit="1"/>
          </p:cNvSpPr>
          <p:nvPr>
            <p:ph type="sldImg"/>
          </p:nvPr>
        </p:nvSpPr>
        <p:spPr>
          <a:ln/>
        </p:spPr>
      </p:sp>
      <p:sp>
        <p:nvSpPr>
          <p:cNvPr id="862211" name="Rectangle 3">
            <a:extLst>
              <a:ext uri="{FF2B5EF4-FFF2-40B4-BE49-F238E27FC236}">
                <a16:creationId xmlns:a16="http://schemas.microsoft.com/office/drawing/2014/main" id="{A0500448-EDFD-4002-8239-D409EB620AC2}"/>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2BDF5F2-96CE-4504-8441-ACB742258701}"/>
              </a:ext>
            </a:extLst>
          </p:cNvPr>
          <p:cNvSpPr>
            <a:spLocks noGrp="1" noChangeArrowheads="1"/>
          </p:cNvSpPr>
          <p:nvPr>
            <p:ph type="sldNum" sz="quarter" idx="5"/>
          </p:nvPr>
        </p:nvSpPr>
        <p:spPr>
          <a:ln/>
        </p:spPr>
        <p:txBody>
          <a:bodyPr/>
          <a:lstStyle/>
          <a:p>
            <a:fld id="{D9666ED5-73BB-4729-BB8C-1778FF79854E}" type="slidenum">
              <a:rPr lang="en-US" altLang="en-US"/>
              <a:pPr/>
              <a:t>26</a:t>
            </a:fld>
            <a:endParaRPr lang="en-US" altLang="en-US"/>
          </a:p>
        </p:txBody>
      </p:sp>
      <p:sp>
        <p:nvSpPr>
          <p:cNvPr id="864258" name="Rectangle 2">
            <a:extLst>
              <a:ext uri="{FF2B5EF4-FFF2-40B4-BE49-F238E27FC236}">
                <a16:creationId xmlns:a16="http://schemas.microsoft.com/office/drawing/2014/main" id="{4852A86A-C7E8-49FA-B2E3-75F7C843DC57}"/>
              </a:ext>
            </a:extLst>
          </p:cNvPr>
          <p:cNvSpPr>
            <a:spLocks noGrp="1" noRot="1" noChangeAspect="1" noChangeArrowheads="1" noTextEdit="1"/>
          </p:cNvSpPr>
          <p:nvPr>
            <p:ph type="sldImg"/>
          </p:nvPr>
        </p:nvSpPr>
        <p:spPr>
          <a:ln/>
        </p:spPr>
      </p:sp>
      <p:sp>
        <p:nvSpPr>
          <p:cNvPr id="864259" name="Rectangle 3">
            <a:extLst>
              <a:ext uri="{FF2B5EF4-FFF2-40B4-BE49-F238E27FC236}">
                <a16:creationId xmlns:a16="http://schemas.microsoft.com/office/drawing/2014/main" id="{EA883489-4DB0-4345-81B2-99741F93C7C0}"/>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343120-46D6-4D56-A3A5-55FF2F4BF628}"/>
              </a:ext>
            </a:extLst>
          </p:cNvPr>
          <p:cNvSpPr>
            <a:spLocks noGrp="1" noChangeArrowheads="1"/>
          </p:cNvSpPr>
          <p:nvPr>
            <p:ph type="sldNum" sz="quarter" idx="5"/>
          </p:nvPr>
        </p:nvSpPr>
        <p:spPr>
          <a:ln/>
        </p:spPr>
        <p:txBody>
          <a:bodyPr/>
          <a:lstStyle/>
          <a:p>
            <a:fld id="{A80838BB-DE99-41A8-B2C7-1D8224E27488}" type="slidenum">
              <a:rPr lang="en-US" altLang="en-US"/>
              <a:pPr/>
              <a:t>27</a:t>
            </a:fld>
            <a:endParaRPr lang="en-US" altLang="en-US"/>
          </a:p>
        </p:txBody>
      </p:sp>
      <p:sp>
        <p:nvSpPr>
          <p:cNvPr id="815106" name="Rectangle 2">
            <a:extLst>
              <a:ext uri="{FF2B5EF4-FFF2-40B4-BE49-F238E27FC236}">
                <a16:creationId xmlns:a16="http://schemas.microsoft.com/office/drawing/2014/main" id="{22A3D8B9-6519-467E-9612-4FA5AF4E52CD}"/>
              </a:ext>
            </a:extLst>
          </p:cNvPr>
          <p:cNvSpPr>
            <a:spLocks noGrp="1" noRot="1" noChangeAspect="1" noChangeArrowheads="1" noTextEdit="1"/>
          </p:cNvSpPr>
          <p:nvPr>
            <p:ph type="sldImg"/>
          </p:nvPr>
        </p:nvSpPr>
        <p:spPr>
          <a:ln/>
        </p:spPr>
      </p:sp>
      <p:sp>
        <p:nvSpPr>
          <p:cNvPr id="815107" name="Rectangle 3">
            <a:extLst>
              <a:ext uri="{FF2B5EF4-FFF2-40B4-BE49-F238E27FC236}">
                <a16:creationId xmlns:a16="http://schemas.microsoft.com/office/drawing/2014/main" id="{84A72870-AF30-4053-8B06-E4A2F641321F}"/>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46D6B01-767E-49FF-975C-DC2E74E39D7B}"/>
              </a:ext>
            </a:extLst>
          </p:cNvPr>
          <p:cNvSpPr>
            <a:spLocks noGrp="1" noChangeArrowheads="1"/>
          </p:cNvSpPr>
          <p:nvPr>
            <p:ph type="sldNum" sz="quarter" idx="5"/>
          </p:nvPr>
        </p:nvSpPr>
        <p:spPr>
          <a:ln/>
        </p:spPr>
        <p:txBody>
          <a:bodyPr/>
          <a:lstStyle/>
          <a:p>
            <a:fld id="{E473EA4E-B93D-4726-82BA-B8EA557BAC8C}" type="slidenum">
              <a:rPr lang="en-US" altLang="en-US"/>
              <a:pPr/>
              <a:t>28</a:t>
            </a:fld>
            <a:endParaRPr lang="en-US" altLang="en-US"/>
          </a:p>
        </p:txBody>
      </p:sp>
      <p:sp>
        <p:nvSpPr>
          <p:cNvPr id="905218" name="Rectangle 2">
            <a:extLst>
              <a:ext uri="{FF2B5EF4-FFF2-40B4-BE49-F238E27FC236}">
                <a16:creationId xmlns:a16="http://schemas.microsoft.com/office/drawing/2014/main" id="{2B566D8D-1726-45B8-9CD2-5D244BEB0800}"/>
              </a:ext>
            </a:extLst>
          </p:cNvPr>
          <p:cNvSpPr>
            <a:spLocks noGrp="1" noRot="1" noChangeAspect="1" noChangeArrowheads="1" noTextEdit="1"/>
          </p:cNvSpPr>
          <p:nvPr>
            <p:ph type="sldImg"/>
          </p:nvPr>
        </p:nvSpPr>
        <p:spPr>
          <a:ln/>
        </p:spPr>
      </p:sp>
      <p:sp>
        <p:nvSpPr>
          <p:cNvPr id="905219" name="Rectangle 3">
            <a:extLst>
              <a:ext uri="{FF2B5EF4-FFF2-40B4-BE49-F238E27FC236}">
                <a16:creationId xmlns:a16="http://schemas.microsoft.com/office/drawing/2014/main" id="{7AA1407E-D662-4F24-AB76-99AFF5B1561C}"/>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9AD052-8223-402F-A531-13645189678F}"/>
              </a:ext>
            </a:extLst>
          </p:cNvPr>
          <p:cNvSpPr>
            <a:spLocks noGrp="1" noChangeArrowheads="1"/>
          </p:cNvSpPr>
          <p:nvPr>
            <p:ph type="sldNum" sz="quarter" idx="5"/>
          </p:nvPr>
        </p:nvSpPr>
        <p:spPr>
          <a:ln/>
        </p:spPr>
        <p:txBody>
          <a:bodyPr/>
          <a:lstStyle/>
          <a:p>
            <a:fld id="{24C2DAFE-FA9F-4836-BEF2-60B9C0E0D466}" type="slidenum">
              <a:rPr lang="en-US" altLang="en-US"/>
              <a:pPr/>
              <a:t>29</a:t>
            </a:fld>
            <a:endParaRPr lang="en-US" altLang="en-US"/>
          </a:p>
        </p:txBody>
      </p:sp>
      <p:sp>
        <p:nvSpPr>
          <p:cNvPr id="926722" name="Rectangle 2">
            <a:extLst>
              <a:ext uri="{FF2B5EF4-FFF2-40B4-BE49-F238E27FC236}">
                <a16:creationId xmlns:a16="http://schemas.microsoft.com/office/drawing/2014/main" id="{368D3CDD-046B-4B89-B725-2983DED6E32E}"/>
              </a:ext>
            </a:extLst>
          </p:cNvPr>
          <p:cNvSpPr>
            <a:spLocks noGrp="1" noRot="1" noChangeAspect="1" noChangeArrowheads="1" noTextEdit="1"/>
          </p:cNvSpPr>
          <p:nvPr>
            <p:ph type="sldImg"/>
          </p:nvPr>
        </p:nvSpPr>
        <p:spPr>
          <a:ln/>
        </p:spPr>
      </p:sp>
      <p:sp>
        <p:nvSpPr>
          <p:cNvPr id="926723" name="Rectangle 3">
            <a:extLst>
              <a:ext uri="{FF2B5EF4-FFF2-40B4-BE49-F238E27FC236}">
                <a16:creationId xmlns:a16="http://schemas.microsoft.com/office/drawing/2014/main" id="{799C9DBE-77FC-4669-9B27-E21BF7FEF4DF}"/>
              </a:ext>
            </a:extLst>
          </p:cNvPr>
          <p:cNvSpPr>
            <a:spLocks noGrp="1" noChangeArrowheads="1"/>
          </p:cNvSpPr>
          <p:nvPr>
            <p:ph type="body" idx="1"/>
          </p:nvPr>
        </p:nvSpPr>
        <p:spPr/>
        <p:txBody>
          <a:bodyPr/>
          <a:lstStyle/>
          <a:p>
            <a:r>
              <a:rPr lang="el-GR" altLang="en-US"/>
              <a:t>Swedish immunologist who is credited with the creation of the </a:t>
            </a:r>
            <a:r>
              <a:rPr lang="el-GR" altLang="en-US">
                <a:hlinkClick r:id="rId3" tooltip="Ouchterlony double immuno diffusion"/>
              </a:rPr>
              <a:t>Ouchterlony double immuno diffusion</a:t>
            </a:r>
            <a:r>
              <a:rPr lang="el-GR" altLang="en-US"/>
              <a:t> test in the 1940s.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01A88A5-121E-4C88-9529-41AF0206958D}"/>
              </a:ext>
            </a:extLst>
          </p:cNvPr>
          <p:cNvSpPr>
            <a:spLocks noGrp="1" noChangeArrowheads="1"/>
          </p:cNvSpPr>
          <p:nvPr>
            <p:ph type="sldNum" sz="quarter" idx="5"/>
          </p:nvPr>
        </p:nvSpPr>
        <p:spPr>
          <a:ln/>
        </p:spPr>
        <p:txBody>
          <a:bodyPr/>
          <a:lstStyle/>
          <a:p>
            <a:fld id="{9E9326D3-245F-4CE2-88CD-20DD047B80E9}" type="slidenum">
              <a:rPr lang="en-US" altLang="en-US"/>
              <a:pPr/>
              <a:t>30</a:t>
            </a:fld>
            <a:endParaRPr lang="en-US" altLang="en-US"/>
          </a:p>
        </p:txBody>
      </p:sp>
      <p:sp>
        <p:nvSpPr>
          <p:cNvPr id="928770" name="Rectangle 2">
            <a:extLst>
              <a:ext uri="{FF2B5EF4-FFF2-40B4-BE49-F238E27FC236}">
                <a16:creationId xmlns:a16="http://schemas.microsoft.com/office/drawing/2014/main" id="{4F0A6B2D-CDAC-4619-9970-7DCE7921546A}"/>
              </a:ext>
            </a:extLst>
          </p:cNvPr>
          <p:cNvSpPr>
            <a:spLocks noGrp="1" noRot="1" noChangeAspect="1" noChangeArrowheads="1" noTextEdit="1"/>
          </p:cNvSpPr>
          <p:nvPr>
            <p:ph type="sldImg"/>
          </p:nvPr>
        </p:nvSpPr>
        <p:spPr>
          <a:ln/>
        </p:spPr>
      </p:sp>
      <p:sp>
        <p:nvSpPr>
          <p:cNvPr id="928771" name="Rectangle 3">
            <a:extLst>
              <a:ext uri="{FF2B5EF4-FFF2-40B4-BE49-F238E27FC236}">
                <a16:creationId xmlns:a16="http://schemas.microsoft.com/office/drawing/2014/main" id="{F9353AE2-7D24-43F1-9374-EEACEAA6E57A}"/>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B21F5DA-B7D2-4594-A528-97D292561407}"/>
              </a:ext>
            </a:extLst>
          </p:cNvPr>
          <p:cNvSpPr>
            <a:spLocks noGrp="1" noChangeArrowheads="1"/>
          </p:cNvSpPr>
          <p:nvPr>
            <p:ph type="sldNum" sz="quarter" idx="5"/>
          </p:nvPr>
        </p:nvSpPr>
        <p:spPr>
          <a:ln/>
        </p:spPr>
        <p:txBody>
          <a:bodyPr/>
          <a:lstStyle/>
          <a:p>
            <a:fld id="{AABECEAD-2E41-4EA7-A875-D9339A8C4D1A}" type="slidenum">
              <a:rPr lang="en-US" altLang="en-US"/>
              <a:pPr/>
              <a:t>3</a:t>
            </a:fld>
            <a:endParaRPr lang="en-US" altLang="en-US"/>
          </a:p>
        </p:txBody>
      </p:sp>
      <p:sp>
        <p:nvSpPr>
          <p:cNvPr id="960514" name="Rectangle 2">
            <a:extLst>
              <a:ext uri="{FF2B5EF4-FFF2-40B4-BE49-F238E27FC236}">
                <a16:creationId xmlns:a16="http://schemas.microsoft.com/office/drawing/2014/main" id="{29EEB833-DC5B-4484-8243-1A1046B602B9}"/>
              </a:ext>
            </a:extLst>
          </p:cNvPr>
          <p:cNvSpPr>
            <a:spLocks noGrp="1" noRot="1" noChangeAspect="1" noChangeArrowheads="1" noTextEdit="1"/>
          </p:cNvSpPr>
          <p:nvPr>
            <p:ph type="sldImg"/>
          </p:nvPr>
        </p:nvSpPr>
        <p:spPr>
          <a:ln/>
        </p:spPr>
      </p:sp>
      <p:sp>
        <p:nvSpPr>
          <p:cNvPr id="960515" name="Rectangle 3">
            <a:extLst>
              <a:ext uri="{FF2B5EF4-FFF2-40B4-BE49-F238E27FC236}">
                <a16:creationId xmlns:a16="http://schemas.microsoft.com/office/drawing/2014/main" id="{4A67597E-A763-4E94-84A2-4D24EF8CA9E1}"/>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2472909-823A-4442-9EED-6EE9E6F48D06}"/>
              </a:ext>
            </a:extLst>
          </p:cNvPr>
          <p:cNvSpPr>
            <a:spLocks noGrp="1" noChangeArrowheads="1"/>
          </p:cNvSpPr>
          <p:nvPr>
            <p:ph type="sldNum" sz="quarter" idx="5"/>
          </p:nvPr>
        </p:nvSpPr>
        <p:spPr>
          <a:ln/>
        </p:spPr>
        <p:txBody>
          <a:bodyPr/>
          <a:lstStyle/>
          <a:p>
            <a:fld id="{8860F076-6D88-4092-9A90-4141463F70E5}" type="slidenum">
              <a:rPr lang="en-US" altLang="en-US"/>
              <a:pPr/>
              <a:t>31</a:t>
            </a:fld>
            <a:endParaRPr lang="en-US" altLang="en-US"/>
          </a:p>
        </p:txBody>
      </p:sp>
      <p:sp>
        <p:nvSpPr>
          <p:cNvPr id="930818" name="Rectangle 2">
            <a:extLst>
              <a:ext uri="{FF2B5EF4-FFF2-40B4-BE49-F238E27FC236}">
                <a16:creationId xmlns:a16="http://schemas.microsoft.com/office/drawing/2014/main" id="{25854E53-4D1C-49AB-B3FA-AE6907261F34}"/>
              </a:ext>
            </a:extLst>
          </p:cNvPr>
          <p:cNvSpPr>
            <a:spLocks noGrp="1" noRot="1" noChangeAspect="1" noChangeArrowheads="1" noTextEdit="1"/>
          </p:cNvSpPr>
          <p:nvPr>
            <p:ph type="sldImg"/>
          </p:nvPr>
        </p:nvSpPr>
        <p:spPr>
          <a:ln/>
        </p:spPr>
      </p:sp>
      <p:sp>
        <p:nvSpPr>
          <p:cNvPr id="930819" name="Rectangle 3">
            <a:extLst>
              <a:ext uri="{FF2B5EF4-FFF2-40B4-BE49-F238E27FC236}">
                <a16:creationId xmlns:a16="http://schemas.microsoft.com/office/drawing/2014/main" id="{8F5CD924-A490-43F6-BA22-7018315E7F16}"/>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F406DE9-F2BA-4760-A3A3-88AB2CB03C44}"/>
              </a:ext>
            </a:extLst>
          </p:cNvPr>
          <p:cNvSpPr>
            <a:spLocks noGrp="1" noChangeArrowheads="1"/>
          </p:cNvSpPr>
          <p:nvPr>
            <p:ph type="sldNum" sz="quarter" idx="5"/>
          </p:nvPr>
        </p:nvSpPr>
        <p:spPr>
          <a:ln/>
        </p:spPr>
        <p:txBody>
          <a:bodyPr/>
          <a:lstStyle/>
          <a:p>
            <a:fld id="{AC4F5FB5-0230-42AA-9C52-8229BE5D0D13}" type="slidenum">
              <a:rPr lang="en-US" altLang="en-US"/>
              <a:pPr/>
              <a:t>32</a:t>
            </a:fld>
            <a:endParaRPr lang="en-US" altLang="en-US"/>
          </a:p>
        </p:txBody>
      </p:sp>
      <p:sp>
        <p:nvSpPr>
          <p:cNvPr id="936962" name="Rectangle 2">
            <a:extLst>
              <a:ext uri="{FF2B5EF4-FFF2-40B4-BE49-F238E27FC236}">
                <a16:creationId xmlns:a16="http://schemas.microsoft.com/office/drawing/2014/main" id="{DEFAF8D9-5E58-45CA-BC78-C6A6805C1379}"/>
              </a:ext>
            </a:extLst>
          </p:cNvPr>
          <p:cNvSpPr>
            <a:spLocks noGrp="1" noRot="1" noChangeAspect="1" noChangeArrowheads="1" noTextEdit="1"/>
          </p:cNvSpPr>
          <p:nvPr>
            <p:ph type="sldImg"/>
          </p:nvPr>
        </p:nvSpPr>
        <p:spPr>
          <a:ln/>
        </p:spPr>
      </p:sp>
      <p:sp>
        <p:nvSpPr>
          <p:cNvPr id="936963" name="Rectangle 3">
            <a:extLst>
              <a:ext uri="{FF2B5EF4-FFF2-40B4-BE49-F238E27FC236}">
                <a16:creationId xmlns:a16="http://schemas.microsoft.com/office/drawing/2014/main" id="{10401754-C54C-4F47-91CE-B1AE2E2930E2}"/>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47F7A2-099E-41E8-8F9B-312871C2766D}"/>
              </a:ext>
            </a:extLst>
          </p:cNvPr>
          <p:cNvSpPr>
            <a:spLocks noGrp="1" noChangeArrowheads="1"/>
          </p:cNvSpPr>
          <p:nvPr>
            <p:ph type="sldNum" sz="quarter" idx="5"/>
          </p:nvPr>
        </p:nvSpPr>
        <p:spPr>
          <a:ln/>
        </p:spPr>
        <p:txBody>
          <a:bodyPr/>
          <a:lstStyle/>
          <a:p>
            <a:fld id="{AEC87C2F-42EF-4B8F-ACA7-FA8F617A4103}" type="slidenum">
              <a:rPr lang="en-US" altLang="en-US"/>
              <a:pPr/>
              <a:t>33</a:t>
            </a:fld>
            <a:endParaRPr lang="en-US" altLang="en-US"/>
          </a:p>
        </p:txBody>
      </p:sp>
      <p:sp>
        <p:nvSpPr>
          <p:cNvPr id="939010" name="Rectangle 2">
            <a:extLst>
              <a:ext uri="{FF2B5EF4-FFF2-40B4-BE49-F238E27FC236}">
                <a16:creationId xmlns:a16="http://schemas.microsoft.com/office/drawing/2014/main" id="{8061BF70-C61F-4A1E-B7CA-E528EE4AC092}"/>
              </a:ext>
            </a:extLst>
          </p:cNvPr>
          <p:cNvSpPr>
            <a:spLocks noGrp="1" noRot="1" noChangeAspect="1" noChangeArrowheads="1" noTextEdit="1"/>
          </p:cNvSpPr>
          <p:nvPr>
            <p:ph type="sldImg"/>
          </p:nvPr>
        </p:nvSpPr>
        <p:spPr>
          <a:ln/>
        </p:spPr>
      </p:sp>
      <p:sp>
        <p:nvSpPr>
          <p:cNvPr id="939011" name="Rectangle 3">
            <a:extLst>
              <a:ext uri="{FF2B5EF4-FFF2-40B4-BE49-F238E27FC236}">
                <a16:creationId xmlns:a16="http://schemas.microsoft.com/office/drawing/2014/main" id="{4CEFF715-EE39-443C-B1E6-013975488F59}"/>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5B3BA1C8-415F-4752-AEC3-EDE69321F8EF}"/>
              </a:ext>
            </a:extLst>
          </p:cNvPr>
          <p:cNvSpPr>
            <a:spLocks noGrp="1" noChangeArrowheads="1"/>
          </p:cNvSpPr>
          <p:nvPr>
            <p:ph type="sldNum" sz="quarter" idx="5"/>
          </p:nvPr>
        </p:nvSpPr>
        <p:spPr>
          <a:ln/>
        </p:spPr>
        <p:txBody>
          <a:bodyPr/>
          <a:lstStyle/>
          <a:p>
            <a:fld id="{6F190C0A-4B62-41AA-AA1B-1F6697887B75}" type="slidenum">
              <a:rPr lang="en-US" altLang="en-US"/>
              <a:pPr/>
              <a:t>34</a:t>
            </a:fld>
            <a:endParaRPr lang="en-US" altLang="en-US"/>
          </a:p>
        </p:txBody>
      </p:sp>
      <p:sp>
        <p:nvSpPr>
          <p:cNvPr id="932866" name="Rectangle 2">
            <a:extLst>
              <a:ext uri="{FF2B5EF4-FFF2-40B4-BE49-F238E27FC236}">
                <a16:creationId xmlns:a16="http://schemas.microsoft.com/office/drawing/2014/main" id="{9FA380F2-7371-4066-8530-5C5EB425EB07}"/>
              </a:ext>
            </a:extLst>
          </p:cNvPr>
          <p:cNvSpPr>
            <a:spLocks noGrp="1" noRot="1" noChangeAspect="1" noChangeArrowheads="1" noTextEdit="1"/>
          </p:cNvSpPr>
          <p:nvPr>
            <p:ph type="sldImg"/>
          </p:nvPr>
        </p:nvSpPr>
        <p:spPr>
          <a:ln/>
        </p:spPr>
      </p:sp>
      <p:sp>
        <p:nvSpPr>
          <p:cNvPr id="932867" name="Rectangle 3">
            <a:extLst>
              <a:ext uri="{FF2B5EF4-FFF2-40B4-BE49-F238E27FC236}">
                <a16:creationId xmlns:a16="http://schemas.microsoft.com/office/drawing/2014/main" id="{0F88299A-C929-4CBA-8867-497221B6E01F}"/>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6FD02FE-448F-46D9-9E56-24502C9C18EF}"/>
              </a:ext>
            </a:extLst>
          </p:cNvPr>
          <p:cNvSpPr>
            <a:spLocks noGrp="1" noChangeArrowheads="1"/>
          </p:cNvSpPr>
          <p:nvPr>
            <p:ph type="sldNum" sz="quarter" idx="5"/>
          </p:nvPr>
        </p:nvSpPr>
        <p:spPr>
          <a:ln/>
        </p:spPr>
        <p:txBody>
          <a:bodyPr/>
          <a:lstStyle/>
          <a:p>
            <a:fld id="{6C9FC562-CCE1-40A1-8A7E-924CA1EC5935}" type="slidenum">
              <a:rPr lang="en-US" altLang="en-US"/>
              <a:pPr/>
              <a:t>35</a:t>
            </a:fld>
            <a:endParaRPr lang="en-US" altLang="en-US"/>
          </a:p>
        </p:txBody>
      </p:sp>
      <p:sp>
        <p:nvSpPr>
          <p:cNvPr id="934914" name="Rectangle 2">
            <a:extLst>
              <a:ext uri="{FF2B5EF4-FFF2-40B4-BE49-F238E27FC236}">
                <a16:creationId xmlns:a16="http://schemas.microsoft.com/office/drawing/2014/main" id="{CE1A342F-75A1-40A7-BF94-F12C42A3D1EC}"/>
              </a:ext>
            </a:extLst>
          </p:cNvPr>
          <p:cNvSpPr>
            <a:spLocks noGrp="1" noRot="1" noChangeAspect="1" noChangeArrowheads="1" noTextEdit="1"/>
          </p:cNvSpPr>
          <p:nvPr>
            <p:ph type="sldImg"/>
          </p:nvPr>
        </p:nvSpPr>
        <p:spPr>
          <a:ln/>
        </p:spPr>
      </p:sp>
      <p:sp>
        <p:nvSpPr>
          <p:cNvPr id="934915" name="Rectangle 3">
            <a:extLst>
              <a:ext uri="{FF2B5EF4-FFF2-40B4-BE49-F238E27FC236}">
                <a16:creationId xmlns:a16="http://schemas.microsoft.com/office/drawing/2014/main" id="{B6B18D63-7BBD-4D43-8EAC-A5D0641D5E1E}"/>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0526A8D-1825-4EE9-B70F-E34A26D6C547}"/>
              </a:ext>
            </a:extLst>
          </p:cNvPr>
          <p:cNvSpPr>
            <a:spLocks noGrp="1" noChangeArrowheads="1"/>
          </p:cNvSpPr>
          <p:nvPr>
            <p:ph type="sldNum" sz="quarter" idx="5"/>
          </p:nvPr>
        </p:nvSpPr>
        <p:spPr>
          <a:ln/>
        </p:spPr>
        <p:txBody>
          <a:bodyPr/>
          <a:lstStyle/>
          <a:p>
            <a:fld id="{933972C0-88E2-46E8-AA54-0313A7C71011}" type="slidenum">
              <a:rPr lang="en-US" altLang="en-US"/>
              <a:pPr/>
              <a:t>36</a:t>
            </a:fld>
            <a:endParaRPr lang="en-US" altLang="en-US"/>
          </a:p>
        </p:txBody>
      </p:sp>
      <p:sp>
        <p:nvSpPr>
          <p:cNvPr id="941058" name="Rectangle 2">
            <a:extLst>
              <a:ext uri="{FF2B5EF4-FFF2-40B4-BE49-F238E27FC236}">
                <a16:creationId xmlns:a16="http://schemas.microsoft.com/office/drawing/2014/main" id="{87BCDE7E-6B23-428E-90E7-5ED0A797B29A}"/>
              </a:ext>
            </a:extLst>
          </p:cNvPr>
          <p:cNvSpPr>
            <a:spLocks noGrp="1" noRot="1" noChangeAspect="1" noChangeArrowheads="1" noTextEdit="1"/>
          </p:cNvSpPr>
          <p:nvPr>
            <p:ph type="sldImg"/>
          </p:nvPr>
        </p:nvSpPr>
        <p:spPr>
          <a:ln/>
        </p:spPr>
      </p:sp>
      <p:sp>
        <p:nvSpPr>
          <p:cNvPr id="941059" name="Rectangle 3">
            <a:extLst>
              <a:ext uri="{FF2B5EF4-FFF2-40B4-BE49-F238E27FC236}">
                <a16:creationId xmlns:a16="http://schemas.microsoft.com/office/drawing/2014/main" id="{62B14FD3-5D9F-48B2-ADC4-3DE875D47CC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4058AE8-52B6-4A36-A5C8-00AB8217AC41}"/>
              </a:ext>
            </a:extLst>
          </p:cNvPr>
          <p:cNvSpPr>
            <a:spLocks noGrp="1" noChangeArrowheads="1"/>
          </p:cNvSpPr>
          <p:nvPr>
            <p:ph type="sldNum" sz="quarter" idx="5"/>
          </p:nvPr>
        </p:nvSpPr>
        <p:spPr>
          <a:ln/>
        </p:spPr>
        <p:txBody>
          <a:bodyPr/>
          <a:lstStyle/>
          <a:p>
            <a:fld id="{B68731F9-BF79-4399-89AE-DB656C268EAB}" type="slidenum">
              <a:rPr lang="en-US" altLang="en-US"/>
              <a:pPr/>
              <a:t>37</a:t>
            </a:fld>
            <a:endParaRPr lang="en-US" altLang="en-US"/>
          </a:p>
        </p:txBody>
      </p:sp>
      <p:sp>
        <p:nvSpPr>
          <p:cNvPr id="945154" name="Rectangle 2">
            <a:extLst>
              <a:ext uri="{FF2B5EF4-FFF2-40B4-BE49-F238E27FC236}">
                <a16:creationId xmlns:a16="http://schemas.microsoft.com/office/drawing/2014/main" id="{80C1BC0C-EEF7-4826-B076-FDA8DBD7036A}"/>
              </a:ext>
            </a:extLst>
          </p:cNvPr>
          <p:cNvSpPr>
            <a:spLocks noGrp="1" noRot="1" noChangeAspect="1" noChangeArrowheads="1" noTextEdit="1"/>
          </p:cNvSpPr>
          <p:nvPr>
            <p:ph type="sldImg"/>
          </p:nvPr>
        </p:nvSpPr>
        <p:spPr>
          <a:ln/>
        </p:spPr>
      </p:sp>
      <p:sp>
        <p:nvSpPr>
          <p:cNvPr id="945155" name="Rectangle 3">
            <a:extLst>
              <a:ext uri="{FF2B5EF4-FFF2-40B4-BE49-F238E27FC236}">
                <a16:creationId xmlns:a16="http://schemas.microsoft.com/office/drawing/2014/main" id="{4EE1B231-6BA5-4BFC-952F-4F9A4D6C1C5D}"/>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FFE6234-7BF2-44B6-95FA-9F6557ACC37D}"/>
              </a:ext>
            </a:extLst>
          </p:cNvPr>
          <p:cNvSpPr>
            <a:spLocks noGrp="1" noChangeArrowheads="1"/>
          </p:cNvSpPr>
          <p:nvPr>
            <p:ph type="sldNum" sz="quarter" idx="5"/>
          </p:nvPr>
        </p:nvSpPr>
        <p:spPr>
          <a:ln/>
        </p:spPr>
        <p:txBody>
          <a:bodyPr/>
          <a:lstStyle/>
          <a:p>
            <a:fld id="{7AD81F8C-9301-4FFA-9814-191869A009AA}" type="slidenum">
              <a:rPr lang="en-US" altLang="en-US"/>
              <a:pPr/>
              <a:t>38</a:t>
            </a:fld>
            <a:endParaRPr lang="en-US" altLang="en-US"/>
          </a:p>
        </p:txBody>
      </p:sp>
      <p:sp>
        <p:nvSpPr>
          <p:cNvPr id="947202" name="Rectangle 2">
            <a:extLst>
              <a:ext uri="{FF2B5EF4-FFF2-40B4-BE49-F238E27FC236}">
                <a16:creationId xmlns:a16="http://schemas.microsoft.com/office/drawing/2014/main" id="{5A1F0169-740F-4239-AD3D-A19FA5CA323D}"/>
              </a:ext>
            </a:extLst>
          </p:cNvPr>
          <p:cNvSpPr>
            <a:spLocks noGrp="1" noRot="1" noChangeAspect="1" noChangeArrowheads="1" noTextEdit="1"/>
          </p:cNvSpPr>
          <p:nvPr>
            <p:ph type="sldImg"/>
          </p:nvPr>
        </p:nvSpPr>
        <p:spPr>
          <a:ln/>
        </p:spPr>
      </p:sp>
      <p:sp>
        <p:nvSpPr>
          <p:cNvPr id="947203" name="Rectangle 3">
            <a:extLst>
              <a:ext uri="{FF2B5EF4-FFF2-40B4-BE49-F238E27FC236}">
                <a16:creationId xmlns:a16="http://schemas.microsoft.com/office/drawing/2014/main" id="{E0D1EBB5-35FF-427E-9675-179C487A10F0}"/>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242CD6-EB1E-4786-8633-5B9DD9FE4761}"/>
              </a:ext>
            </a:extLst>
          </p:cNvPr>
          <p:cNvSpPr>
            <a:spLocks noGrp="1" noChangeArrowheads="1"/>
          </p:cNvSpPr>
          <p:nvPr>
            <p:ph type="sldNum" sz="quarter" idx="5"/>
          </p:nvPr>
        </p:nvSpPr>
        <p:spPr>
          <a:ln/>
        </p:spPr>
        <p:txBody>
          <a:bodyPr/>
          <a:lstStyle/>
          <a:p>
            <a:fld id="{183DCD29-D992-41FE-AA5A-76C289EBEEE8}" type="slidenum">
              <a:rPr lang="en-US" altLang="en-US"/>
              <a:pPr/>
              <a:t>39</a:t>
            </a:fld>
            <a:endParaRPr lang="en-US" altLang="en-US"/>
          </a:p>
        </p:txBody>
      </p:sp>
      <p:sp>
        <p:nvSpPr>
          <p:cNvPr id="823298" name="Rectangle 2">
            <a:extLst>
              <a:ext uri="{FF2B5EF4-FFF2-40B4-BE49-F238E27FC236}">
                <a16:creationId xmlns:a16="http://schemas.microsoft.com/office/drawing/2014/main" id="{A400717F-5E16-44BB-8DF5-6197BAE7831F}"/>
              </a:ext>
            </a:extLst>
          </p:cNvPr>
          <p:cNvSpPr>
            <a:spLocks noGrp="1" noRot="1" noChangeAspect="1" noChangeArrowheads="1" noTextEdit="1"/>
          </p:cNvSpPr>
          <p:nvPr>
            <p:ph type="sldImg"/>
          </p:nvPr>
        </p:nvSpPr>
        <p:spPr>
          <a:ln/>
        </p:spPr>
      </p:sp>
      <p:sp>
        <p:nvSpPr>
          <p:cNvPr id="823299" name="Rectangle 3">
            <a:extLst>
              <a:ext uri="{FF2B5EF4-FFF2-40B4-BE49-F238E27FC236}">
                <a16:creationId xmlns:a16="http://schemas.microsoft.com/office/drawing/2014/main" id="{7F7AAA8A-F6A0-4FBC-BA5B-45068463A48C}"/>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171626F-11CF-4741-BA0B-FCB6F04E96A5}"/>
              </a:ext>
            </a:extLst>
          </p:cNvPr>
          <p:cNvSpPr>
            <a:spLocks noGrp="1" noChangeArrowheads="1"/>
          </p:cNvSpPr>
          <p:nvPr>
            <p:ph type="sldNum" sz="quarter" idx="5"/>
          </p:nvPr>
        </p:nvSpPr>
        <p:spPr>
          <a:ln/>
        </p:spPr>
        <p:txBody>
          <a:bodyPr/>
          <a:lstStyle/>
          <a:p>
            <a:fld id="{86200D69-B2F2-4ADE-B023-F41F4BAE391F}" type="slidenum">
              <a:rPr lang="en-US" altLang="en-US"/>
              <a:pPr/>
              <a:t>40</a:t>
            </a:fld>
            <a:endParaRPr lang="en-US" altLang="en-US"/>
          </a:p>
        </p:txBody>
      </p:sp>
      <p:sp>
        <p:nvSpPr>
          <p:cNvPr id="943106" name="Rectangle 2">
            <a:extLst>
              <a:ext uri="{FF2B5EF4-FFF2-40B4-BE49-F238E27FC236}">
                <a16:creationId xmlns:a16="http://schemas.microsoft.com/office/drawing/2014/main" id="{72A8E7F7-FB72-4CE1-9219-84B5D2A1BCE6}"/>
              </a:ext>
            </a:extLst>
          </p:cNvPr>
          <p:cNvSpPr>
            <a:spLocks noGrp="1" noRot="1" noChangeAspect="1" noChangeArrowheads="1" noTextEdit="1"/>
          </p:cNvSpPr>
          <p:nvPr>
            <p:ph type="sldImg"/>
          </p:nvPr>
        </p:nvSpPr>
        <p:spPr>
          <a:ln/>
        </p:spPr>
      </p:sp>
      <p:sp>
        <p:nvSpPr>
          <p:cNvPr id="943107" name="Rectangle 3">
            <a:extLst>
              <a:ext uri="{FF2B5EF4-FFF2-40B4-BE49-F238E27FC236}">
                <a16:creationId xmlns:a16="http://schemas.microsoft.com/office/drawing/2014/main" id="{18971504-78B6-44E5-846A-49C330906E33}"/>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1A46A1-5EA9-41A0-8439-485597916EBD}"/>
              </a:ext>
            </a:extLst>
          </p:cNvPr>
          <p:cNvSpPr>
            <a:spLocks noGrp="1" noChangeArrowheads="1"/>
          </p:cNvSpPr>
          <p:nvPr>
            <p:ph type="sldNum" sz="quarter" idx="5"/>
          </p:nvPr>
        </p:nvSpPr>
        <p:spPr>
          <a:ln/>
        </p:spPr>
        <p:txBody>
          <a:bodyPr/>
          <a:lstStyle/>
          <a:p>
            <a:fld id="{AAD341A0-0568-4060-B05B-A77339D9C411}" type="slidenum">
              <a:rPr lang="en-US" altLang="en-US"/>
              <a:pPr/>
              <a:t>4</a:t>
            </a:fld>
            <a:endParaRPr lang="en-US" altLang="en-US"/>
          </a:p>
        </p:txBody>
      </p:sp>
      <p:sp>
        <p:nvSpPr>
          <p:cNvPr id="962562" name="Rectangle 2">
            <a:extLst>
              <a:ext uri="{FF2B5EF4-FFF2-40B4-BE49-F238E27FC236}">
                <a16:creationId xmlns:a16="http://schemas.microsoft.com/office/drawing/2014/main" id="{5C0BF069-1267-44FE-8CB5-713A38DCC8E5}"/>
              </a:ext>
            </a:extLst>
          </p:cNvPr>
          <p:cNvSpPr>
            <a:spLocks noGrp="1" noRot="1" noChangeAspect="1" noChangeArrowheads="1" noTextEdit="1"/>
          </p:cNvSpPr>
          <p:nvPr>
            <p:ph type="sldImg"/>
          </p:nvPr>
        </p:nvSpPr>
        <p:spPr>
          <a:ln/>
        </p:spPr>
      </p:sp>
      <p:sp>
        <p:nvSpPr>
          <p:cNvPr id="962563" name="Rectangle 3">
            <a:extLst>
              <a:ext uri="{FF2B5EF4-FFF2-40B4-BE49-F238E27FC236}">
                <a16:creationId xmlns:a16="http://schemas.microsoft.com/office/drawing/2014/main" id="{3D82D2E8-A749-446F-9D7C-81706F7ACB89}"/>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F0D11A5-411F-4B98-A732-5897F2F26673}"/>
              </a:ext>
            </a:extLst>
          </p:cNvPr>
          <p:cNvSpPr>
            <a:spLocks noGrp="1" noChangeArrowheads="1"/>
          </p:cNvSpPr>
          <p:nvPr>
            <p:ph type="sldNum" sz="quarter" idx="5"/>
          </p:nvPr>
        </p:nvSpPr>
        <p:spPr>
          <a:ln/>
        </p:spPr>
        <p:txBody>
          <a:bodyPr/>
          <a:lstStyle/>
          <a:p>
            <a:fld id="{33E0FBD6-55CE-4937-A9C4-628746492D7C}" type="slidenum">
              <a:rPr lang="en-US" altLang="en-US"/>
              <a:pPr/>
              <a:t>41</a:t>
            </a:fld>
            <a:endParaRPr lang="en-US" altLang="en-US"/>
          </a:p>
        </p:txBody>
      </p:sp>
      <p:sp>
        <p:nvSpPr>
          <p:cNvPr id="956418" name="Rectangle 2">
            <a:extLst>
              <a:ext uri="{FF2B5EF4-FFF2-40B4-BE49-F238E27FC236}">
                <a16:creationId xmlns:a16="http://schemas.microsoft.com/office/drawing/2014/main" id="{14A918C2-0AFF-4CFF-BB65-4475D8D65F56}"/>
              </a:ext>
            </a:extLst>
          </p:cNvPr>
          <p:cNvSpPr>
            <a:spLocks noGrp="1" noRot="1" noChangeAspect="1" noChangeArrowheads="1" noTextEdit="1"/>
          </p:cNvSpPr>
          <p:nvPr>
            <p:ph type="sldImg"/>
          </p:nvPr>
        </p:nvSpPr>
        <p:spPr>
          <a:ln/>
        </p:spPr>
      </p:sp>
      <p:sp>
        <p:nvSpPr>
          <p:cNvPr id="956419" name="Rectangle 3">
            <a:extLst>
              <a:ext uri="{FF2B5EF4-FFF2-40B4-BE49-F238E27FC236}">
                <a16:creationId xmlns:a16="http://schemas.microsoft.com/office/drawing/2014/main" id="{C9D59945-914D-449C-8B84-8E20A8B9DF73}"/>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D366B67-F5AD-4664-8EDA-AC6BF72CE24B}"/>
              </a:ext>
            </a:extLst>
          </p:cNvPr>
          <p:cNvSpPr>
            <a:spLocks noGrp="1" noChangeArrowheads="1"/>
          </p:cNvSpPr>
          <p:nvPr>
            <p:ph type="sldNum" sz="quarter" idx="5"/>
          </p:nvPr>
        </p:nvSpPr>
        <p:spPr>
          <a:ln/>
        </p:spPr>
        <p:txBody>
          <a:bodyPr/>
          <a:lstStyle/>
          <a:p>
            <a:fld id="{AB5199C2-1B34-4F4E-8A18-4516D024E186}" type="slidenum">
              <a:rPr lang="en-US" altLang="en-US"/>
              <a:pPr/>
              <a:t>42</a:t>
            </a:fld>
            <a:endParaRPr lang="en-US" altLang="en-US"/>
          </a:p>
        </p:txBody>
      </p:sp>
      <p:sp>
        <p:nvSpPr>
          <p:cNvPr id="644098" name="Rectangle 2">
            <a:extLst>
              <a:ext uri="{FF2B5EF4-FFF2-40B4-BE49-F238E27FC236}">
                <a16:creationId xmlns:a16="http://schemas.microsoft.com/office/drawing/2014/main" id="{1B5C6B09-B2DE-44BA-B43B-377994610200}"/>
              </a:ext>
            </a:extLst>
          </p:cNvPr>
          <p:cNvSpPr>
            <a:spLocks noGrp="1" noRot="1" noChangeAspect="1" noChangeArrowheads="1" noTextEdit="1"/>
          </p:cNvSpPr>
          <p:nvPr>
            <p:ph type="sldImg"/>
          </p:nvPr>
        </p:nvSpPr>
        <p:spPr>
          <a:ln/>
        </p:spPr>
      </p:sp>
      <p:sp>
        <p:nvSpPr>
          <p:cNvPr id="644099" name="Rectangle 3">
            <a:extLst>
              <a:ext uri="{FF2B5EF4-FFF2-40B4-BE49-F238E27FC236}">
                <a16:creationId xmlns:a16="http://schemas.microsoft.com/office/drawing/2014/main" id="{00DEFB1F-E7D5-4B89-BA4F-1902FFF8CE53}"/>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9184DCD-547B-4259-AD30-E3FE381166A1}"/>
              </a:ext>
            </a:extLst>
          </p:cNvPr>
          <p:cNvSpPr>
            <a:spLocks noGrp="1" noChangeArrowheads="1"/>
          </p:cNvSpPr>
          <p:nvPr>
            <p:ph type="sldNum" sz="quarter" idx="5"/>
          </p:nvPr>
        </p:nvSpPr>
        <p:spPr>
          <a:ln/>
        </p:spPr>
        <p:txBody>
          <a:bodyPr/>
          <a:lstStyle/>
          <a:p>
            <a:fld id="{52C4A971-4B33-4436-893D-17A1FF285214}" type="slidenum">
              <a:rPr lang="en-US" altLang="en-US"/>
              <a:pPr/>
              <a:t>44</a:t>
            </a:fld>
            <a:endParaRPr lang="en-US" altLang="en-US"/>
          </a:p>
        </p:txBody>
      </p:sp>
      <p:sp>
        <p:nvSpPr>
          <p:cNvPr id="952322" name="Rectangle 2">
            <a:extLst>
              <a:ext uri="{FF2B5EF4-FFF2-40B4-BE49-F238E27FC236}">
                <a16:creationId xmlns:a16="http://schemas.microsoft.com/office/drawing/2014/main" id="{17365B04-019F-4F6C-A1A7-3505BD2BCD17}"/>
              </a:ext>
            </a:extLst>
          </p:cNvPr>
          <p:cNvSpPr>
            <a:spLocks noGrp="1" noRot="1" noChangeAspect="1" noChangeArrowheads="1" noTextEdit="1"/>
          </p:cNvSpPr>
          <p:nvPr>
            <p:ph type="sldImg"/>
          </p:nvPr>
        </p:nvSpPr>
        <p:spPr>
          <a:ln/>
        </p:spPr>
      </p:sp>
      <p:sp>
        <p:nvSpPr>
          <p:cNvPr id="952323" name="Rectangle 3">
            <a:extLst>
              <a:ext uri="{FF2B5EF4-FFF2-40B4-BE49-F238E27FC236}">
                <a16:creationId xmlns:a16="http://schemas.microsoft.com/office/drawing/2014/main" id="{D5A6ED24-2B33-491E-94E2-9276B4498CB7}"/>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D016D4F-A2E0-4754-8010-2FA8899983FA}"/>
              </a:ext>
            </a:extLst>
          </p:cNvPr>
          <p:cNvSpPr>
            <a:spLocks noGrp="1" noChangeArrowheads="1"/>
          </p:cNvSpPr>
          <p:nvPr>
            <p:ph type="sldNum" sz="quarter" idx="5"/>
          </p:nvPr>
        </p:nvSpPr>
        <p:spPr>
          <a:ln/>
        </p:spPr>
        <p:txBody>
          <a:bodyPr/>
          <a:lstStyle/>
          <a:p>
            <a:fld id="{04AD2D21-2987-4670-B0B3-972FE9A23D78}" type="slidenum">
              <a:rPr lang="en-US" altLang="en-US"/>
              <a:pPr/>
              <a:t>45</a:t>
            </a:fld>
            <a:endParaRPr lang="en-US" altLang="en-US"/>
          </a:p>
        </p:txBody>
      </p:sp>
      <p:sp>
        <p:nvSpPr>
          <p:cNvPr id="954370" name="Rectangle 2">
            <a:extLst>
              <a:ext uri="{FF2B5EF4-FFF2-40B4-BE49-F238E27FC236}">
                <a16:creationId xmlns:a16="http://schemas.microsoft.com/office/drawing/2014/main" id="{474CE6F3-CC43-4D0E-86DA-EC03E9EED96C}"/>
              </a:ext>
            </a:extLst>
          </p:cNvPr>
          <p:cNvSpPr>
            <a:spLocks noGrp="1" noRot="1" noChangeAspect="1" noChangeArrowheads="1" noTextEdit="1"/>
          </p:cNvSpPr>
          <p:nvPr>
            <p:ph type="sldImg"/>
          </p:nvPr>
        </p:nvSpPr>
        <p:spPr>
          <a:ln/>
        </p:spPr>
      </p:sp>
      <p:sp>
        <p:nvSpPr>
          <p:cNvPr id="954371" name="Rectangle 3">
            <a:extLst>
              <a:ext uri="{FF2B5EF4-FFF2-40B4-BE49-F238E27FC236}">
                <a16:creationId xmlns:a16="http://schemas.microsoft.com/office/drawing/2014/main" id="{24188D54-3830-4D36-B9FA-FAF2EA5277C7}"/>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10ACAA-712B-43FB-80F4-8A7C655174A3}"/>
              </a:ext>
            </a:extLst>
          </p:cNvPr>
          <p:cNvSpPr>
            <a:spLocks noGrp="1" noChangeArrowheads="1"/>
          </p:cNvSpPr>
          <p:nvPr>
            <p:ph type="sldNum" sz="quarter" idx="5"/>
          </p:nvPr>
        </p:nvSpPr>
        <p:spPr>
          <a:ln/>
        </p:spPr>
        <p:txBody>
          <a:bodyPr/>
          <a:lstStyle/>
          <a:p>
            <a:fld id="{0EC04399-A317-4886-849E-5777D5005E2E}" type="slidenum">
              <a:rPr lang="en-US" altLang="en-US"/>
              <a:pPr/>
              <a:t>46</a:t>
            </a:fld>
            <a:endParaRPr lang="en-US" altLang="en-US"/>
          </a:p>
        </p:txBody>
      </p:sp>
      <p:sp>
        <p:nvSpPr>
          <p:cNvPr id="950274" name="Rectangle 2">
            <a:extLst>
              <a:ext uri="{FF2B5EF4-FFF2-40B4-BE49-F238E27FC236}">
                <a16:creationId xmlns:a16="http://schemas.microsoft.com/office/drawing/2014/main" id="{084D8F04-C2F8-441F-9788-487FDEF2409C}"/>
              </a:ext>
            </a:extLst>
          </p:cNvPr>
          <p:cNvSpPr>
            <a:spLocks noGrp="1" noRot="1" noChangeAspect="1" noChangeArrowheads="1" noTextEdit="1"/>
          </p:cNvSpPr>
          <p:nvPr>
            <p:ph type="sldImg"/>
          </p:nvPr>
        </p:nvSpPr>
        <p:spPr>
          <a:ln/>
        </p:spPr>
      </p:sp>
      <p:sp>
        <p:nvSpPr>
          <p:cNvPr id="950275" name="Rectangle 3">
            <a:extLst>
              <a:ext uri="{FF2B5EF4-FFF2-40B4-BE49-F238E27FC236}">
                <a16:creationId xmlns:a16="http://schemas.microsoft.com/office/drawing/2014/main" id="{F179F639-1AAF-4840-BEBA-E9278D354CAB}"/>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8B07D10-181C-47C1-86FC-26862BA53B51}"/>
              </a:ext>
            </a:extLst>
          </p:cNvPr>
          <p:cNvSpPr>
            <a:spLocks noGrp="1" noChangeArrowheads="1"/>
          </p:cNvSpPr>
          <p:nvPr>
            <p:ph type="sldNum" sz="quarter" idx="5"/>
          </p:nvPr>
        </p:nvSpPr>
        <p:spPr>
          <a:ln/>
        </p:spPr>
        <p:txBody>
          <a:bodyPr/>
          <a:lstStyle/>
          <a:p>
            <a:fld id="{F8562FC5-2D26-4246-829D-1F37385CF89F}" type="slidenum">
              <a:rPr lang="en-US" altLang="en-US"/>
              <a:pPr/>
              <a:t>47</a:t>
            </a:fld>
            <a:endParaRPr lang="en-US" altLang="en-US"/>
          </a:p>
        </p:txBody>
      </p:sp>
      <p:sp>
        <p:nvSpPr>
          <p:cNvPr id="645122" name="Rectangle 2">
            <a:extLst>
              <a:ext uri="{FF2B5EF4-FFF2-40B4-BE49-F238E27FC236}">
                <a16:creationId xmlns:a16="http://schemas.microsoft.com/office/drawing/2014/main" id="{51277214-8BD7-43A5-A180-75602F39F58A}"/>
              </a:ext>
            </a:extLst>
          </p:cNvPr>
          <p:cNvSpPr>
            <a:spLocks noGrp="1" noRot="1" noChangeAspect="1" noChangeArrowheads="1" noTextEdit="1"/>
          </p:cNvSpPr>
          <p:nvPr>
            <p:ph type="sldImg"/>
          </p:nvPr>
        </p:nvSpPr>
        <p:spPr>
          <a:ln/>
        </p:spPr>
      </p:sp>
      <p:sp>
        <p:nvSpPr>
          <p:cNvPr id="645123" name="Rectangle 3">
            <a:extLst>
              <a:ext uri="{FF2B5EF4-FFF2-40B4-BE49-F238E27FC236}">
                <a16:creationId xmlns:a16="http://schemas.microsoft.com/office/drawing/2014/main" id="{8945EBFD-21F3-462F-9A08-164BC1EA8D0A}"/>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5DFAEEA-2630-48B1-B065-DEE012B34B5F}"/>
              </a:ext>
            </a:extLst>
          </p:cNvPr>
          <p:cNvSpPr>
            <a:spLocks noGrp="1" noChangeArrowheads="1"/>
          </p:cNvSpPr>
          <p:nvPr>
            <p:ph type="sldNum" sz="quarter" idx="5"/>
          </p:nvPr>
        </p:nvSpPr>
        <p:spPr>
          <a:ln/>
        </p:spPr>
        <p:txBody>
          <a:bodyPr/>
          <a:lstStyle/>
          <a:p>
            <a:fld id="{FBD441BB-97A7-4D69-9BED-9A388E0888BC}" type="slidenum">
              <a:rPr lang="en-US" altLang="en-US"/>
              <a:pPr/>
              <a:t>48</a:t>
            </a:fld>
            <a:endParaRPr lang="en-US" altLang="en-US"/>
          </a:p>
        </p:txBody>
      </p:sp>
      <p:sp>
        <p:nvSpPr>
          <p:cNvPr id="958466" name="Rectangle 2">
            <a:extLst>
              <a:ext uri="{FF2B5EF4-FFF2-40B4-BE49-F238E27FC236}">
                <a16:creationId xmlns:a16="http://schemas.microsoft.com/office/drawing/2014/main" id="{DA31E0F7-B6C0-4FE4-BFC3-115D676BDC7B}"/>
              </a:ext>
            </a:extLst>
          </p:cNvPr>
          <p:cNvSpPr>
            <a:spLocks noGrp="1" noRot="1" noChangeAspect="1" noChangeArrowheads="1" noTextEdit="1"/>
          </p:cNvSpPr>
          <p:nvPr>
            <p:ph type="sldImg"/>
          </p:nvPr>
        </p:nvSpPr>
        <p:spPr>
          <a:ln/>
        </p:spPr>
      </p:sp>
      <p:sp>
        <p:nvSpPr>
          <p:cNvPr id="958467" name="Rectangle 3">
            <a:extLst>
              <a:ext uri="{FF2B5EF4-FFF2-40B4-BE49-F238E27FC236}">
                <a16:creationId xmlns:a16="http://schemas.microsoft.com/office/drawing/2014/main" id="{872FA996-8D52-45C7-BF0D-52E3F49DCE4C}"/>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B7B84EB-0493-4C3C-832B-1E96A9D9F972}"/>
              </a:ext>
            </a:extLst>
          </p:cNvPr>
          <p:cNvSpPr>
            <a:spLocks noGrp="1" noChangeArrowheads="1"/>
          </p:cNvSpPr>
          <p:nvPr>
            <p:ph type="sldNum" sz="quarter" idx="5"/>
          </p:nvPr>
        </p:nvSpPr>
        <p:spPr>
          <a:ln/>
        </p:spPr>
        <p:txBody>
          <a:bodyPr/>
          <a:lstStyle/>
          <a:p>
            <a:fld id="{8CC10BBB-82B8-4947-86DA-47734805D0DE}" type="slidenum">
              <a:rPr lang="en-US" altLang="en-US"/>
              <a:pPr/>
              <a:t>50</a:t>
            </a:fld>
            <a:endParaRPr lang="en-US" altLang="en-US"/>
          </a:p>
        </p:txBody>
      </p:sp>
      <p:sp>
        <p:nvSpPr>
          <p:cNvPr id="977922" name="Rectangle 2">
            <a:extLst>
              <a:ext uri="{FF2B5EF4-FFF2-40B4-BE49-F238E27FC236}">
                <a16:creationId xmlns:a16="http://schemas.microsoft.com/office/drawing/2014/main" id="{51A77599-D7E1-41BD-8E0B-E15A7BE59F51}"/>
              </a:ext>
            </a:extLst>
          </p:cNvPr>
          <p:cNvSpPr>
            <a:spLocks noGrp="1" noRot="1" noChangeAspect="1" noChangeArrowheads="1" noTextEdit="1"/>
          </p:cNvSpPr>
          <p:nvPr>
            <p:ph type="sldImg"/>
          </p:nvPr>
        </p:nvSpPr>
        <p:spPr>
          <a:ln/>
        </p:spPr>
      </p:sp>
      <p:sp>
        <p:nvSpPr>
          <p:cNvPr id="977923" name="Rectangle 3">
            <a:extLst>
              <a:ext uri="{FF2B5EF4-FFF2-40B4-BE49-F238E27FC236}">
                <a16:creationId xmlns:a16="http://schemas.microsoft.com/office/drawing/2014/main" id="{45F81B59-ABF4-4C10-A14A-E7F9E07BAE19}"/>
              </a:ext>
            </a:extLst>
          </p:cNvPr>
          <p:cNvSpPr>
            <a:spLocks noGrp="1" noChangeArrowheads="1"/>
          </p:cNvSpPr>
          <p:nvPr>
            <p:ph type="body" idx="1"/>
          </p:nvPr>
        </p:nvSpPr>
        <p:spPr/>
        <p:txBody>
          <a:bodyPr/>
          <a:lstStyle/>
          <a:p>
            <a:pPr>
              <a:spcBef>
                <a:spcPct val="0"/>
              </a:spcBef>
            </a:pPr>
            <a:r>
              <a:rPr lang="el-GR" altLang="en-US"/>
              <a:t>(</a:t>
            </a:r>
            <a:r>
              <a:rPr lang="en-US" altLang="en-US"/>
              <a:t>phalloidin</a:t>
            </a:r>
            <a:r>
              <a:rPr lang="el-GR" altLang="en-US"/>
              <a:t>)</a:t>
            </a:r>
            <a:r>
              <a:rPr lang="en-US" altLang="en-US"/>
              <a:t>, which tags actin in the. The inner hair cells are in the lower left, and the three rows of outer hair cells are to the upper right. Nuclei of the inner hair cells are blue, which I'm guessing is DAPI. The spindly red things are the neurons, which are synapsing on the inner hair cells' surface</a:t>
            </a:r>
          </a:p>
          <a:p>
            <a:endParaRPr lang="el-G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37F5BC5-084A-4F83-AAE2-52D793D5958C}"/>
              </a:ext>
            </a:extLst>
          </p:cNvPr>
          <p:cNvSpPr>
            <a:spLocks noGrp="1" noChangeArrowheads="1"/>
          </p:cNvSpPr>
          <p:nvPr>
            <p:ph type="sldNum" sz="quarter" idx="5"/>
          </p:nvPr>
        </p:nvSpPr>
        <p:spPr>
          <a:ln/>
        </p:spPr>
        <p:txBody>
          <a:bodyPr/>
          <a:lstStyle/>
          <a:p>
            <a:fld id="{E2A6CE3A-0F52-4182-A2BA-75272FB95D46}" type="slidenum">
              <a:rPr lang="en-US" altLang="en-US"/>
              <a:pPr/>
              <a:t>51</a:t>
            </a:fld>
            <a:endParaRPr lang="en-US" altLang="en-US"/>
          </a:p>
        </p:txBody>
      </p:sp>
      <p:sp>
        <p:nvSpPr>
          <p:cNvPr id="979970" name="Rectangle 2">
            <a:extLst>
              <a:ext uri="{FF2B5EF4-FFF2-40B4-BE49-F238E27FC236}">
                <a16:creationId xmlns:a16="http://schemas.microsoft.com/office/drawing/2014/main" id="{933491F5-E3EE-49D5-8F46-FD698BE6171E}"/>
              </a:ext>
            </a:extLst>
          </p:cNvPr>
          <p:cNvSpPr>
            <a:spLocks noGrp="1" noRot="1" noChangeAspect="1" noChangeArrowheads="1" noTextEdit="1"/>
          </p:cNvSpPr>
          <p:nvPr>
            <p:ph type="sldImg"/>
          </p:nvPr>
        </p:nvSpPr>
        <p:spPr>
          <a:ln/>
        </p:spPr>
      </p:sp>
      <p:sp>
        <p:nvSpPr>
          <p:cNvPr id="979971" name="Rectangle 3">
            <a:extLst>
              <a:ext uri="{FF2B5EF4-FFF2-40B4-BE49-F238E27FC236}">
                <a16:creationId xmlns:a16="http://schemas.microsoft.com/office/drawing/2014/main" id="{C09B1417-2DC8-4410-B63E-E04237045E7C}"/>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E13BDC2-F23D-4FC8-B485-24C250F5345B}"/>
              </a:ext>
            </a:extLst>
          </p:cNvPr>
          <p:cNvSpPr>
            <a:spLocks noGrp="1" noChangeArrowheads="1"/>
          </p:cNvSpPr>
          <p:nvPr>
            <p:ph type="sldNum" sz="quarter" idx="5"/>
          </p:nvPr>
        </p:nvSpPr>
        <p:spPr>
          <a:ln/>
        </p:spPr>
        <p:txBody>
          <a:bodyPr/>
          <a:lstStyle/>
          <a:p>
            <a:fld id="{9D2AF7B0-2518-4514-9949-848D6FB6A7C3}" type="slidenum">
              <a:rPr lang="en-US" altLang="en-US"/>
              <a:pPr/>
              <a:t>55</a:t>
            </a:fld>
            <a:endParaRPr lang="en-US" altLang="en-US"/>
          </a:p>
        </p:txBody>
      </p:sp>
      <p:sp>
        <p:nvSpPr>
          <p:cNvPr id="885762" name="Rectangle 2">
            <a:extLst>
              <a:ext uri="{FF2B5EF4-FFF2-40B4-BE49-F238E27FC236}">
                <a16:creationId xmlns:a16="http://schemas.microsoft.com/office/drawing/2014/main" id="{E4C9561A-05BA-434F-B00B-71586D20C0F6}"/>
              </a:ext>
            </a:extLst>
          </p:cNvPr>
          <p:cNvSpPr>
            <a:spLocks noGrp="1" noRot="1" noChangeAspect="1" noChangeArrowheads="1" noTextEdit="1"/>
          </p:cNvSpPr>
          <p:nvPr>
            <p:ph type="sldImg"/>
          </p:nvPr>
        </p:nvSpPr>
        <p:spPr>
          <a:ln/>
        </p:spPr>
      </p:sp>
      <p:sp>
        <p:nvSpPr>
          <p:cNvPr id="885763" name="Rectangle 3">
            <a:extLst>
              <a:ext uri="{FF2B5EF4-FFF2-40B4-BE49-F238E27FC236}">
                <a16:creationId xmlns:a16="http://schemas.microsoft.com/office/drawing/2014/main" id="{23036E25-5A93-4C37-A94D-3EE7D64357F9}"/>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B9EF9E-5A8B-441D-A27E-FACFC3FAC492}"/>
              </a:ext>
            </a:extLst>
          </p:cNvPr>
          <p:cNvSpPr>
            <a:spLocks noGrp="1" noChangeArrowheads="1"/>
          </p:cNvSpPr>
          <p:nvPr>
            <p:ph type="sldNum" sz="quarter" idx="5"/>
          </p:nvPr>
        </p:nvSpPr>
        <p:spPr>
          <a:ln/>
        </p:spPr>
        <p:txBody>
          <a:bodyPr/>
          <a:lstStyle/>
          <a:p>
            <a:fld id="{EB2268BA-D555-4885-9A28-8EF0153BC21D}" type="slidenum">
              <a:rPr lang="en-US" altLang="en-US"/>
              <a:pPr/>
              <a:t>5</a:t>
            </a:fld>
            <a:endParaRPr lang="en-US" altLang="en-US"/>
          </a:p>
        </p:txBody>
      </p:sp>
      <p:sp>
        <p:nvSpPr>
          <p:cNvPr id="964610" name="Rectangle 2">
            <a:extLst>
              <a:ext uri="{FF2B5EF4-FFF2-40B4-BE49-F238E27FC236}">
                <a16:creationId xmlns:a16="http://schemas.microsoft.com/office/drawing/2014/main" id="{EDEB9FE7-5985-4938-A659-3286A85292ED}"/>
              </a:ext>
            </a:extLst>
          </p:cNvPr>
          <p:cNvSpPr>
            <a:spLocks noGrp="1" noRot="1" noChangeAspect="1" noChangeArrowheads="1" noTextEdit="1"/>
          </p:cNvSpPr>
          <p:nvPr>
            <p:ph type="sldImg"/>
          </p:nvPr>
        </p:nvSpPr>
        <p:spPr>
          <a:ln/>
        </p:spPr>
      </p:sp>
      <p:sp>
        <p:nvSpPr>
          <p:cNvPr id="964611" name="Rectangle 3">
            <a:extLst>
              <a:ext uri="{FF2B5EF4-FFF2-40B4-BE49-F238E27FC236}">
                <a16:creationId xmlns:a16="http://schemas.microsoft.com/office/drawing/2014/main" id="{4C831E98-281E-4134-B71C-1363038008A8}"/>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A24588F-1A40-44F5-B81B-A8BB0CA18B2A}"/>
              </a:ext>
            </a:extLst>
          </p:cNvPr>
          <p:cNvSpPr>
            <a:spLocks noGrp="1" noChangeArrowheads="1"/>
          </p:cNvSpPr>
          <p:nvPr>
            <p:ph type="sldNum" sz="quarter" idx="5"/>
          </p:nvPr>
        </p:nvSpPr>
        <p:spPr>
          <a:ln/>
        </p:spPr>
        <p:txBody>
          <a:bodyPr/>
          <a:lstStyle/>
          <a:p>
            <a:fld id="{D034365E-EEF3-43E8-8FB8-43B6304A291D}" type="slidenum">
              <a:rPr lang="en-US" altLang="en-US"/>
              <a:pPr/>
              <a:t>6</a:t>
            </a:fld>
            <a:endParaRPr lang="en-US" altLang="en-US"/>
          </a:p>
        </p:txBody>
      </p:sp>
      <p:sp>
        <p:nvSpPr>
          <p:cNvPr id="968706" name="Rectangle 2">
            <a:extLst>
              <a:ext uri="{FF2B5EF4-FFF2-40B4-BE49-F238E27FC236}">
                <a16:creationId xmlns:a16="http://schemas.microsoft.com/office/drawing/2014/main" id="{21B9C63B-39ED-4C7C-B4E4-EF24B39B21A6}"/>
              </a:ext>
            </a:extLst>
          </p:cNvPr>
          <p:cNvSpPr>
            <a:spLocks noGrp="1" noRot="1" noChangeAspect="1" noChangeArrowheads="1" noTextEdit="1"/>
          </p:cNvSpPr>
          <p:nvPr>
            <p:ph type="sldImg"/>
          </p:nvPr>
        </p:nvSpPr>
        <p:spPr>
          <a:ln/>
        </p:spPr>
      </p:sp>
      <p:sp>
        <p:nvSpPr>
          <p:cNvPr id="968707" name="Rectangle 3">
            <a:extLst>
              <a:ext uri="{FF2B5EF4-FFF2-40B4-BE49-F238E27FC236}">
                <a16:creationId xmlns:a16="http://schemas.microsoft.com/office/drawing/2014/main" id="{14B01BCD-9376-4376-8E1E-0058AC9A0D53}"/>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9579148-2965-4073-942A-42496452FEFF}"/>
              </a:ext>
            </a:extLst>
          </p:cNvPr>
          <p:cNvSpPr>
            <a:spLocks noGrp="1" noChangeArrowheads="1"/>
          </p:cNvSpPr>
          <p:nvPr>
            <p:ph type="sldNum" sz="quarter" idx="5"/>
          </p:nvPr>
        </p:nvSpPr>
        <p:spPr>
          <a:ln/>
        </p:spPr>
        <p:txBody>
          <a:bodyPr/>
          <a:lstStyle/>
          <a:p>
            <a:fld id="{10516722-FA05-485F-A718-EE2CE8D87ACD}" type="slidenum">
              <a:rPr lang="en-US" altLang="en-US"/>
              <a:pPr/>
              <a:t>7</a:t>
            </a:fld>
            <a:endParaRPr lang="en-US" altLang="en-US"/>
          </a:p>
        </p:txBody>
      </p:sp>
      <p:sp>
        <p:nvSpPr>
          <p:cNvPr id="970754" name="Rectangle 2">
            <a:extLst>
              <a:ext uri="{FF2B5EF4-FFF2-40B4-BE49-F238E27FC236}">
                <a16:creationId xmlns:a16="http://schemas.microsoft.com/office/drawing/2014/main" id="{13D10199-9050-4199-BC8C-3EA37A049EF8}"/>
              </a:ext>
            </a:extLst>
          </p:cNvPr>
          <p:cNvSpPr>
            <a:spLocks noGrp="1" noRot="1" noChangeAspect="1" noChangeArrowheads="1" noTextEdit="1"/>
          </p:cNvSpPr>
          <p:nvPr>
            <p:ph type="sldImg"/>
          </p:nvPr>
        </p:nvSpPr>
        <p:spPr>
          <a:ln/>
        </p:spPr>
      </p:sp>
      <p:sp>
        <p:nvSpPr>
          <p:cNvPr id="970755" name="Rectangle 3">
            <a:extLst>
              <a:ext uri="{FF2B5EF4-FFF2-40B4-BE49-F238E27FC236}">
                <a16:creationId xmlns:a16="http://schemas.microsoft.com/office/drawing/2014/main" id="{F418480E-8D5E-4612-9D8B-2ED082F978C6}"/>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864D42B-14B2-4B49-AF15-46A37F35D331}"/>
              </a:ext>
            </a:extLst>
          </p:cNvPr>
          <p:cNvSpPr>
            <a:spLocks noGrp="1" noChangeArrowheads="1"/>
          </p:cNvSpPr>
          <p:nvPr>
            <p:ph type="sldNum" sz="quarter" idx="5"/>
          </p:nvPr>
        </p:nvSpPr>
        <p:spPr>
          <a:ln/>
        </p:spPr>
        <p:txBody>
          <a:bodyPr/>
          <a:lstStyle/>
          <a:p>
            <a:fld id="{073F9744-04AF-42B1-80E1-060E44E4F06D}" type="slidenum">
              <a:rPr lang="en-US" altLang="en-US"/>
              <a:pPr/>
              <a:t>8</a:t>
            </a:fld>
            <a:endParaRPr lang="en-US" altLang="en-US"/>
          </a:p>
        </p:txBody>
      </p:sp>
      <p:sp>
        <p:nvSpPr>
          <p:cNvPr id="972802" name="Rectangle 2">
            <a:extLst>
              <a:ext uri="{FF2B5EF4-FFF2-40B4-BE49-F238E27FC236}">
                <a16:creationId xmlns:a16="http://schemas.microsoft.com/office/drawing/2014/main" id="{6ACA7157-2625-47C8-8814-0139C92A4A96}"/>
              </a:ext>
            </a:extLst>
          </p:cNvPr>
          <p:cNvSpPr>
            <a:spLocks noGrp="1" noRot="1" noChangeAspect="1" noChangeArrowheads="1" noTextEdit="1"/>
          </p:cNvSpPr>
          <p:nvPr>
            <p:ph type="sldImg"/>
          </p:nvPr>
        </p:nvSpPr>
        <p:spPr>
          <a:ln/>
        </p:spPr>
      </p:sp>
      <p:sp>
        <p:nvSpPr>
          <p:cNvPr id="972803" name="Rectangle 3">
            <a:extLst>
              <a:ext uri="{FF2B5EF4-FFF2-40B4-BE49-F238E27FC236}">
                <a16:creationId xmlns:a16="http://schemas.microsoft.com/office/drawing/2014/main" id="{C7FE8F72-B863-409A-BDE3-4809B8F9F63D}"/>
              </a:ext>
            </a:extLst>
          </p:cNvPr>
          <p:cNvSpPr>
            <a:spLocks noGrp="1" noChangeArrowheads="1"/>
          </p:cNvSpPr>
          <p:nvPr>
            <p:ph type="body" idx="1"/>
          </p:nvPr>
        </p:nvSpPr>
        <p:spPr/>
        <p:txBody>
          <a:bodyPr/>
          <a:lstStyle/>
          <a:p>
            <a:endParaRPr lang="el-G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AE3F3B5-44E4-478B-9ADD-1F668C780576}"/>
              </a:ext>
            </a:extLst>
          </p:cNvPr>
          <p:cNvSpPr>
            <a:spLocks noGrp="1" noChangeArrowheads="1"/>
          </p:cNvSpPr>
          <p:nvPr>
            <p:ph type="sldNum" sz="quarter" idx="5"/>
          </p:nvPr>
        </p:nvSpPr>
        <p:spPr>
          <a:ln/>
        </p:spPr>
        <p:txBody>
          <a:bodyPr/>
          <a:lstStyle/>
          <a:p>
            <a:fld id="{6B69DF0E-296E-4C21-BFE2-80C5836F2599}" type="slidenum">
              <a:rPr lang="en-US" altLang="en-US"/>
              <a:pPr/>
              <a:t>10</a:t>
            </a:fld>
            <a:endParaRPr lang="en-US" altLang="en-US"/>
          </a:p>
        </p:txBody>
      </p:sp>
      <p:sp>
        <p:nvSpPr>
          <p:cNvPr id="974850" name="Rectangle 2">
            <a:extLst>
              <a:ext uri="{FF2B5EF4-FFF2-40B4-BE49-F238E27FC236}">
                <a16:creationId xmlns:a16="http://schemas.microsoft.com/office/drawing/2014/main" id="{6F94802C-35BE-454A-8111-1255AF6BB249}"/>
              </a:ext>
            </a:extLst>
          </p:cNvPr>
          <p:cNvSpPr>
            <a:spLocks noGrp="1" noRot="1" noChangeAspect="1" noChangeArrowheads="1" noTextEdit="1"/>
          </p:cNvSpPr>
          <p:nvPr>
            <p:ph type="sldImg"/>
          </p:nvPr>
        </p:nvSpPr>
        <p:spPr>
          <a:ln/>
        </p:spPr>
      </p:sp>
      <p:sp>
        <p:nvSpPr>
          <p:cNvPr id="974851" name="Rectangle 3">
            <a:extLst>
              <a:ext uri="{FF2B5EF4-FFF2-40B4-BE49-F238E27FC236}">
                <a16:creationId xmlns:a16="http://schemas.microsoft.com/office/drawing/2014/main" id="{58D30F5D-5A9E-43FF-8DCD-4BD938F57C57}"/>
              </a:ext>
            </a:extLst>
          </p:cNvPr>
          <p:cNvSpPr>
            <a:spLocks noGrp="1" noChangeArrowheads="1"/>
          </p:cNvSpPr>
          <p:nvPr>
            <p:ph type="body" idx="1"/>
          </p:nvPr>
        </p:nvSpPr>
        <p:spPr/>
        <p:txBody>
          <a:bodyPr/>
          <a:lstStyle/>
          <a:p>
            <a:endParaRPr lang="el-G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3A338-7697-449C-AC11-11260F2ECDD8}"/>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E89FAB-7343-4348-BE9F-DF4D5AAE613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697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BA296-9DFC-4E41-ACBC-2AFABA23A9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4B1AA5-98EB-45A2-A8ED-38EE6F1A71E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96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E2D7CD-290E-4504-AD89-C843C1D67E53}"/>
              </a:ext>
            </a:extLst>
          </p:cNvPr>
          <p:cNvSpPr>
            <a:spLocks noGrp="1"/>
          </p:cNvSpPr>
          <p:nvPr>
            <p:ph type="title" orient="vert"/>
          </p:nvPr>
        </p:nvSpPr>
        <p:spPr>
          <a:xfrm>
            <a:off x="6921500" y="0"/>
            <a:ext cx="2222500" cy="66579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13CAA6-8B8E-46F7-8A12-0AF54E1EE768}"/>
              </a:ext>
            </a:extLst>
          </p:cNvPr>
          <p:cNvSpPr>
            <a:spLocks noGrp="1"/>
          </p:cNvSpPr>
          <p:nvPr>
            <p:ph type="body" orient="vert" idx="1"/>
          </p:nvPr>
        </p:nvSpPr>
        <p:spPr>
          <a:xfrm>
            <a:off x="250825" y="0"/>
            <a:ext cx="6518275" cy="66579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673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77C1-0D61-4A90-8262-E0CA3F3CA934}"/>
              </a:ext>
            </a:extLst>
          </p:cNvPr>
          <p:cNvSpPr>
            <a:spLocks noGrp="1"/>
          </p:cNvSpPr>
          <p:nvPr>
            <p:ph type="title"/>
          </p:nvPr>
        </p:nvSpPr>
        <p:spPr>
          <a:xfrm>
            <a:off x="250825" y="0"/>
            <a:ext cx="8893175" cy="11969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D398AD-284D-48FA-A981-6F28B1DF1946}"/>
              </a:ext>
            </a:extLst>
          </p:cNvPr>
          <p:cNvSpPr>
            <a:spLocks noGrp="1"/>
          </p:cNvSpPr>
          <p:nvPr>
            <p:ph type="body" sz="half" idx="1"/>
          </p:nvPr>
        </p:nvSpPr>
        <p:spPr>
          <a:xfrm>
            <a:off x="468313" y="2420938"/>
            <a:ext cx="4141787" cy="423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179BE3-DA77-4A48-98EF-0557665E1CF1}"/>
              </a:ext>
            </a:extLst>
          </p:cNvPr>
          <p:cNvSpPr>
            <a:spLocks noGrp="1"/>
          </p:cNvSpPr>
          <p:nvPr>
            <p:ph sz="half" idx="2"/>
          </p:nvPr>
        </p:nvSpPr>
        <p:spPr>
          <a:xfrm>
            <a:off x="4762500" y="2420938"/>
            <a:ext cx="4141788" cy="423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618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753B2-81EF-46A6-872E-8B720C1116DE}"/>
              </a:ext>
            </a:extLst>
          </p:cNvPr>
          <p:cNvSpPr>
            <a:spLocks noGrp="1"/>
          </p:cNvSpPr>
          <p:nvPr>
            <p:ph type="title"/>
          </p:nvPr>
        </p:nvSpPr>
        <p:spPr>
          <a:xfrm>
            <a:off x="250825" y="0"/>
            <a:ext cx="8893175" cy="1196975"/>
          </a:xfrm>
        </p:spPr>
        <p:txBody>
          <a:bodyPr/>
          <a:lstStyle/>
          <a:p>
            <a:r>
              <a:rPr lang="en-US"/>
              <a:t>Click to edit Master title style</a:t>
            </a:r>
          </a:p>
        </p:txBody>
      </p:sp>
      <p:sp>
        <p:nvSpPr>
          <p:cNvPr id="3" name="Table Placeholder 2">
            <a:extLst>
              <a:ext uri="{FF2B5EF4-FFF2-40B4-BE49-F238E27FC236}">
                <a16:creationId xmlns:a16="http://schemas.microsoft.com/office/drawing/2014/main" id="{DAB2E869-51BC-4C31-A08F-8EBB54D0D9A6}"/>
              </a:ext>
            </a:extLst>
          </p:cNvPr>
          <p:cNvSpPr>
            <a:spLocks noGrp="1"/>
          </p:cNvSpPr>
          <p:nvPr>
            <p:ph type="tbl" idx="1"/>
          </p:nvPr>
        </p:nvSpPr>
        <p:spPr>
          <a:xfrm>
            <a:off x="468313" y="2420938"/>
            <a:ext cx="8435975" cy="4237037"/>
          </a:xfrm>
        </p:spPr>
        <p:txBody>
          <a:bodyPr/>
          <a:lstStyle/>
          <a:p>
            <a:endParaRPr lang="en-US"/>
          </a:p>
        </p:txBody>
      </p:sp>
    </p:spTree>
    <p:extLst>
      <p:ext uri="{BB962C8B-B14F-4D97-AF65-F5344CB8AC3E}">
        <p14:creationId xmlns:p14="http://schemas.microsoft.com/office/powerpoint/2010/main" val="1696093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0092E-BBF9-428A-A53E-CC7687A0D9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4DF13-3A80-4F8D-AF69-F25BC433D58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8648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85AAE-4D44-4502-8357-B0DCF96CBBC2}"/>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E3D0B8-51B0-4CC4-9527-47911E226AC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482993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0966-7C6C-480C-B570-31E40A9F3D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8F3492-82BC-406F-8038-CEAF5192997C}"/>
              </a:ext>
            </a:extLst>
          </p:cNvPr>
          <p:cNvSpPr>
            <a:spLocks noGrp="1"/>
          </p:cNvSpPr>
          <p:nvPr>
            <p:ph sz="half" idx="1"/>
          </p:nvPr>
        </p:nvSpPr>
        <p:spPr>
          <a:xfrm>
            <a:off x="468313" y="2420938"/>
            <a:ext cx="4141787" cy="423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D4FBAA-FAE5-4D88-9EE8-5AF92A005223}"/>
              </a:ext>
            </a:extLst>
          </p:cNvPr>
          <p:cNvSpPr>
            <a:spLocks noGrp="1"/>
          </p:cNvSpPr>
          <p:nvPr>
            <p:ph sz="half" idx="2"/>
          </p:nvPr>
        </p:nvSpPr>
        <p:spPr>
          <a:xfrm>
            <a:off x="4762500" y="2420938"/>
            <a:ext cx="4141788" cy="42370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1814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5A74-9DF6-4F75-8752-A95E5053E74E}"/>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662B37-E19F-4D7A-8139-4405B449EC8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8517711-414C-4866-AF1F-E4ED68240875}"/>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404146-EB59-4E01-9809-BBB78AB1CF05}"/>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952CA8-5C27-4229-9779-C04DC4BFB23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230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0AD6B-CD00-446A-A55C-59840C883C3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899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155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8EC74-8B8B-4FBF-A3B1-095D350B08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693904-E3DB-4871-8A74-ABB61561BBE3}"/>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A041E7-625C-488F-A754-AB4FCF2AC86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57416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A1566-4D50-4C1E-B0B0-0B9CC1DE07F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740473-A9D8-4D90-B0B9-51C5127D259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27E87F-D175-44B4-B4A1-B20333D6A7D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6381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02F0EBA-DBDF-488F-9AA9-4AB2ED1E6CBB}"/>
              </a:ext>
            </a:extLst>
          </p:cNvPr>
          <p:cNvSpPr>
            <a:spLocks noGrp="1" noChangeArrowheads="1"/>
          </p:cNvSpPr>
          <p:nvPr>
            <p:ph type="title"/>
          </p:nvPr>
        </p:nvSpPr>
        <p:spPr bwMode="auto">
          <a:xfrm>
            <a:off x="250825" y="0"/>
            <a:ext cx="889317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bodyPr>
          <a:lstStyle/>
          <a:p>
            <a:pPr lvl="0"/>
            <a:r>
              <a:rPr lang="en-US" altLang="en-US"/>
              <a:t>Κάντε κλικ για επεξεργασία του τίτλου</a:t>
            </a:r>
          </a:p>
        </p:txBody>
      </p:sp>
      <p:sp>
        <p:nvSpPr>
          <p:cNvPr id="1027" name="Rectangle 3">
            <a:extLst>
              <a:ext uri="{FF2B5EF4-FFF2-40B4-BE49-F238E27FC236}">
                <a16:creationId xmlns:a16="http://schemas.microsoft.com/office/drawing/2014/main" id="{8B38E568-DCFC-4D21-A652-E449021832B8}"/>
              </a:ext>
            </a:extLst>
          </p:cNvPr>
          <p:cNvSpPr>
            <a:spLocks noGrp="1" noChangeArrowheads="1"/>
          </p:cNvSpPr>
          <p:nvPr>
            <p:ph type="body" idx="1"/>
          </p:nvPr>
        </p:nvSpPr>
        <p:spPr bwMode="auto">
          <a:xfrm>
            <a:off x="468313" y="2420938"/>
            <a:ext cx="8435975" cy="423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Κάντε κλικ για να επεξεργαστείτε τα στυλ κειμένου του υποδείγματος</a:t>
            </a:r>
          </a:p>
          <a:p>
            <a:pPr lvl="1"/>
            <a:r>
              <a:rPr lang="en-US" altLang="en-US"/>
              <a:t>Δεύτερου επιπέδου</a:t>
            </a:r>
          </a:p>
          <a:p>
            <a:pPr lvl="2"/>
            <a:r>
              <a:rPr lang="en-US" altLang="en-US"/>
              <a:t>Τρίτου επιπέδου</a:t>
            </a:r>
          </a:p>
          <a:p>
            <a:pPr lvl="3"/>
            <a:r>
              <a:rPr lang="en-US" altLang="en-US"/>
              <a:t>Τέταρτου επιπέδου</a:t>
            </a:r>
          </a:p>
          <a:p>
            <a:pPr lvl="4"/>
            <a:r>
              <a:rPr lang="en-US" altLang="en-US"/>
              <a:t>Πέμπτου επιπέδου</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fontAlgn="base">
        <a:lnSpc>
          <a:spcPct val="140000"/>
        </a:lnSpc>
        <a:spcBef>
          <a:spcPct val="0"/>
        </a:spcBef>
        <a:spcAft>
          <a:spcPct val="0"/>
        </a:spcAft>
        <a:defRPr sz="3200" kern="1200">
          <a:solidFill>
            <a:schemeClr val="tx1"/>
          </a:solidFill>
          <a:latin typeface="+mj-lt"/>
          <a:ea typeface="+mj-ea"/>
          <a:cs typeface="+mj-cs"/>
        </a:defRPr>
      </a:lvl1pPr>
      <a:lvl2pPr algn="l" rtl="0" fontAlgn="base">
        <a:lnSpc>
          <a:spcPct val="140000"/>
        </a:lnSpc>
        <a:spcBef>
          <a:spcPct val="0"/>
        </a:spcBef>
        <a:spcAft>
          <a:spcPct val="0"/>
        </a:spcAft>
        <a:defRPr sz="3200">
          <a:solidFill>
            <a:schemeClr val="tx1"/>
          </a:solidFill>
          <a:latin typeface="Century Schoolbook" panose="02040604050505020304" pitchFamily="18" charset="0"/>
        </a:defRPr>
      </a:lvl2pPr>
      <a:lvl3pPr algn="l" rtl="0" fontAlgn="base">
        <a:lnSpc>
          <a:spcPct val="140000"/>
        </a:lnSpc>
        <a:spcBef>
          <a:spcPct val="0"/>
        </a:spcBef>
        <a:spcAft>
          <a:spcPct val="0"/>
        </a:spcAft>
        <a:defRPr sz="3200">
          <a:solidFill>
            <a:schemeClr val="tx1"/>
          </a:solidFill>
          <a:latin typeface="Century Schoolbook" panose="02040604050505020304" pitchFamily="18" charset="0"/>
        </a:defRPr>
      </a:lvl3pPr>
      <a:lvl4pPr algn="l" rtl="0" fontAlgn="base">
        <a:lnSpc>
          <a:spcPct val="140000"/>
        </a:lnSpc>
        <a:spcBef>
          <a:spcPct val="0"/>
        </a:spcBef>
        <a:spcAft>
          <a:spcPct val="0"/>
        </a:spcAft>
        <a:defRPr sz="3200">
          <a:solidFill>
            <a:schemeClr val="tx1"/>
          </a:solidFill>
          <a:latin typeface="Century Schoolbook" panose="02040604050505020304" pitchFamily="18" charset="0"/>
        </a:defRPr>
      </a:lvl4pPr>
      <a:lvl5pPr algn="l" rtl="0" fontAlgn="base">
        <a:lnSpc>
          <a:spcPct val="140000"/>
        </a:lnSpc>
        <a:spcBef>
          <a:spcPct val="0"/>
        </a:spcBef>
        <a:spcAft>
          <a:spcPct val="0"/>
        </a:spcAft>
        <a:defRPr sz="3200">
          <a:solidFill>
            <a:schemeClr val="tx1"/>
          </a:solidFill>
          <a:latin typeface="Century Schoolbook" panose="02040604050505020304" pitchFamily="18" charset="0"/>
        </a:defRPr>
      </a:lvl5pPr>
      <a:lvl6pPr marL="457200" algn="l" rtl="0" fontAlgn="base">
        <a:lnSpc>
          <a:spcPct val="140000"/>
        </a:lnSpc>
        <a:spcBef>
          <a:spcPct val="0"/>
        </a:spcBef>
        <a:spcAft>
          <a:spcPct val="0"/>
        </a:spcAft>
        <a:defRPr sz="3200">
          <a:solidFill>
            <a:schemeClr val="tx1"/>
          </a:solidFill>
          <a:latin typeface="Century Schoolbook" panose="02040604050505020304" pitchFamily="18" charset="0"/>
        </a:defRPr>
      </a:lvl6pPr>
      <a:lvl7pPr marL="914400" algn="l" rtl="0" fontAlgn="base">
        <a:lnSpc>
          <a:spcPct val="140000"/>
        </a:lnSpc>
        <a:spcBef>
          <a:spcPct val="0"/>
        </a:spcBef>
        <a:spcAft>
          <a:spcPct val="0"/>
        </a:spcAft>
        <a:defRPr sz="3200">
          <a:solidFill>
            <a:schemeClr val="tx1"/>
          </a:solidFill>
          <a:latin typeface="Century Schoolbook" panose="02040604050505020304" pitchFamily="18" charset="0"/>
        </a:defRPr>
      </a:lvl7pPr>
      <a:lvl8pPr marL="1371600" algn="l" rtl="0" fontAlgn="base">
        <a:lnSpc>
          <a:spcPct val="140000"/>
        </a:lnSpc>
        <a:spcBef>
          <a:spcPct val="0"/>
        </a:spcBef>
        <a:spcAft>
          <a:spcPct val="0"/>
        </a:spcAft>
        <a:defRPr sz="3200">
          <a:solidFill>
            <a:schemeClr val="tx1"/>
          </a:solidFill>
          <a:latin typeface="Century Schoolbook" panose="02040604050505020304" pitchFamily="18" charset="0"/>
        </a:defRPr>
      </a:lvl8pPr>
      <a:lvl9pPr marL="1828800" algn="l" rtl="0" fontAlgn="base">
        <a:lnSpc>
          <a:spcPct val="140000"/>
        </a:lnSpc>
        <a:spcBef>
          <a:spcPct val="0"/>
        </a:spcBef>
        <a:spcAft>
          <a:spcPct val="0"/>
        </a:spcAft>
        <a:defRPr sz="3200">
          <a:solidFill>
            <a:schemeClr val="tx1"/>
          </a:solidFill>
          <a:latin typeface="Century Schoolbook" panose="02040604050505020304" pitchFamily="18" charset="0"/>
        </a:defRPr>
      </a:lvl9pPr>
    </p:titleStyle>
    <p:bodyStyle>
      <a:lvl1pPr marL="342900" indent="-342900" algn="l" rtl="0" fontAlgn="base">
        <a:spcBef>
          <a:spcPct val="20000"/>
        </a:spcBef>
        <a:spcAft>
          <a:spcPct val="20000"/>
        </a:spcAft>
        <a:buSzPct val="60000"/>
        <a:buBlip>
          <a:blip r:embed="rId15"/>
        </a:buBlip>
        <a:defRPr sz="2600" kern="1200">
          <a:solidFill>
            <a:schemeClr val="tx1"/>
          </a:solidFill>
          <a:latin typeface="+mn-lt"/>
          <a:ea typeface="+mn-ea"/>
          <a:cs typeface="+mn-cs"/>
        </a:defRPr>
      </a:lvl1pPr>
      <a:lvl2pPr marL="742950" indent="-285750" algn="l" rtl="0" fontAlgn="base">
        <a:spcBef>
          <a:spcPct val="20000"/>
        </a:spcBef>
        <a:spcAft>
          <a:spcPct val="20000"/>
        </a:spcAft>
        <a:buSzPct val="50000"/>
        <a:buBlip>
          <a:blip r:embed="rId16"/>
        </a:buBlip>
        <a:defRPr sz="2200" kern="1200">
          <a:solidFill>
            <a:srgbClr val="364558"/>
          </a:solidFill>
          <a:latin typeface="+mn-lt"/>
          <a:ea typeface="+mn-ea"/>
          <a:cs typeface="+mn-cs"/>
        </a:defRPr>
      </a:lvl2pPr>
      <a:lvl3pPr marL="1143000" indent="-228600" algn="l" rtl="0" fontAlgn="base">
        <a:spcBef>
          <a:spcPct val="20000"/>
        </a:spcBef>
        <a:spcAft>
          <a:spcPct val="20000"/>
        </a:spcAft>
        <a:buSzPct val="50000"/>
        <a:buBlip>
          <a:blip r:embed="rId17"/>
        </a:buBlip>
        <a:defRPr sz="2000" kern="1200">
          <a:solidFill>
            <a:srgbClr val="36532B"/>
          </a:solidFill>
          <a:latin typeface="+mn-lt"/>
          <a:ea typeface="+mn-ea"/>
          <a:cs typeface="+mn-cs"/>
        </a:defRPr>
      </a:lvl3pPr>
      <a:lvl4pPr marL="1600200" indent="-228600" algn="l" rtl="0" fontAlgn="base">
        <a:spcBef>
          <a:spcPct val="20000"/>
        </a:spcBef>
        <a:spcAft>
          <a:spcPct val="20000"/>
        </a:spcAft>
        <a:buFont typeface="Arial" panose="020B0604020202020204" pitchFamily="34" charset="0"/>
        <a:buChar char="~"/>
        <a:defRPr kern="1200">
          <a:solidFill>
            <a:srgbClr val="4D4D4D"/>
          </a:solidFill>
          <a:latin typeface="+mn-lt"/>
          <a:ea typeface="+mn-ea"/>
          <a:cs typeface="+mn-cs"/>
        </a:defRPr>
      </a:lvl4pPr>
      <a:lvl5pPr marL="2057400" indent="-228600" algn="l" rtl="0" fontAlgn="base">
        <a:spcBef>
          <a:spcPct val="20000"/>
        </a:spcBef>
        <a:spcAft>
          <a:spcPct val="20000"/>
        </a:spcAft>
        <a:buChar char="»"/>
        <a:defRPr kern="1200">
          <a:solidFill>
            <a:srgbClr val="4D4D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oleObject" Target="../embeddings/oleObject4.bin"/><Relationship Id="rId18" Type="http://schemas.openxmlformats.org/officeDocument/2006/relationships/image" Target="../media/image27.wmf"/><Relationship Id="rId3" Type="http://schemas.openxmlformats.org/officeDocument/2006/relationships/notesSlide" Target="../notesSlides/notesSlide28.xml"/><Relationship Id="rId7" Type="http://schemas.openxmlformats.org/officeDocument/2006/relationships/image" Target="../media/image23.wmf"/><Relationship Id="rId12" Type="http://schemas.openxmlformats.org/officeDocument/2006/relationships/image" Target="../media/image24.wmf"/><Relationship Id="rId17" Type="http://schemas.openxmlformats.org/officeDocument/2006/relationships/oleObject" Target="../embeddings/oleObject6.bin"/><Relationship Id="rId2" Type="http://schemas.openxmlformats.org/officeDocument/2006/relationships/slideLayout" Target="../slideLayouts/slideLayout4.xml"/><Relationship Id="rId16"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oleObject" Target="../embeddings/oleObject3.bin"/><Relationship Id="rId5" Type="http://schemas.openxmlformats.org/officeDocument/2006/relationships/image" Target="../media/image22.wmf"/><Relationship Id="rId15" Type="http://schemas.openxmlformats.org/officeDocument/2006/relationships/oleObject" Target="../embeddings/oleObject5.bin"/><Relationship Id="rId10" Type="http://schemas.openxmlformats.org/officeDocument/2006/relationships/image" Target="../media/image3.png"/><Relationship Id="rId4" Type="http://schemas.openxmlformats.org/officeDocument/2006/relationships/oleObject" Target="../embeddings/oleObject1.bin"/><Relationship Id="rId9" Type="http://schemas.openxmlformats.org/officeDocument/2006/relationships/image" Target="../media/image2.png"/><Relationship Id="rId14" Type="http://schemas.openxmlformats.org/officeDocument/2006/relationships/image" Target="../media/image25.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5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5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oleObject" Target="../embeddings/oleObject7.bin"/><Relationship Id="rId4" Type="http://schemas.openxmlformats.org/officeDocument/2006/relationships/image" Target="../media/image5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2DDD612-5BCF-4D30-B2C8-9116371C8444}"/>
              </a:ext>
            </a:extLst>
          </p:cNvPr>
          <p:cNvSpPr>
            <a:spLocks noGrp="1" noChangeArrowheads="1"/>
          </p:cNvSpPr>
          <p:nvPr>
            <p:ph type="ctrTitle"/>
          </p:nvPr>
        </p:nvSpPr>
        <p:spPr>
          <a:xfrm>
            <a:off x="2319338" y="549275"/>
            <a:ext cx="6696075" cy="3167063"/>
          </a:xfrm>
        </p:spPr>
        <p:txBody>
          <a:bodyPr anchor="ctr"/>
          <a:lstStyle/>
          <a:p>
            <a:pPr>
              <a:lnSpc>
                <a:spcPct val="160000"/>
              </a:lnSpc>
            </a:pPr>
            <a:r>
              <a:rPr lang="el-GR" altLang="en-US" sz="3000">
                <a:solidFill>
                  <a:srgbClr val="364558"/>
                </a:solidFill>
              </a:rPr>
              <a:t>Εργαστηριακή προσέγγιση του ανοσολογικού συστήματος</a:t>
            </a:r>
            <a:endParaRPr lang="en-US" altLang="en-US" sz="3000">
              <a:solidFill>
                <a:srgbClr val="364558"/>
              </a:solidFill>
            </a:endParaRPr>
          </a:p>
        </p:txBody>
      </p:sp>
      <p:sp>
        <p:nvSpPr>
          <p:cNvPr id="2060" name="Rectangle 12">
            <a:extLst>
              <a:ext uri="{FF2B5EF4-FFF2-40B4-BE49-F238E27FC236}">
                <a16:creationId xmlns:a16="http://schemas.microsoft.com/office/drawing/2014/main" id="{3D2B5B96-9F35-4A4B-A34B-5063340C49C8}"/>
              </a:ext>
            </a:extLst>
          </p:cNvPr>
          <p:cNvSpPr>
            <a:spLocks noChangeArrowheads="1"/>
          </p:cNvSpPr>
          <p:nvPr/>
        </p:nvSpPr>
        <p:spPr bwMode="auto">
          <a:xfrm>
            <a:off x="1692275" y="0"/>
            <a:ext cx="7451725" cy="90805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n-US" sz="1800" b="0">
              <a:solidFill>
                <a:schemeClr val="bg1"/>
              </a:solidFill>
            </a:endParaRPr>
          </a:p>
        </p:txBody>
      </p:sp>
      <p:grpSp>
        <p:nvGrpSpPr>
          <p:cNvPr id="2071" name="Group 23">
            <a:extLst>
              <a:ext uri="{FF2B5EF4-FFF2-40B4-BE49-F238E27FC236}">
                <a16:creationId xmlns:a16="http://schemas.microsoft.com/office/drawing/2014/main" id="{AFCAA01C-DC36-41E8-804A-2B6BBCB67509}"/>
              </a:ext>
            </a:extLst>
          </p:cNvPr>
          <p:cNvGrpSpPr>
            <a:grpSpLocks/>
          </p:cNvGrpSpPr>
          <p:nvPr/>
        </p:nvGrpSpPr>
        <p:grpSpPr bwMode="auto">
          <a:xfrm>
            <a:off x="0" y="0"/>
            <a:ext cx="2051050" cy="6884988"/>
            <a:chOff x="0" y="-8"/>
            <a:chExt cx="1292" cy="4337"/>
          </a:xfrm>
        </p:grpSpPr>
        <p:sp>
          <p:nvSpPr>
            <p:cNvPr id="2053" name="Rectangle 5">
              <a:extLst>
                <a:ext uri="{FF2B5EF4-FFF2-40B4-BE49-F238E27FC236}">
                  <a16:creationId xmlns:a16="http://schemas.microsoft.com/office/drawing/2014/main" id="{36BEE0DB-B0CD-4ECA-B6B8-10C1BB78AF7C}"/>
                </a:ext>
              </a:extLst>
            </p:cNvPr>
            <p:cNvSpPr>
              <a:spLocks noChangeArrowheads="1"/>
            </p:cNvSpPr>
            <p:nvPr/>
          </p:nvSpPr>
          <p:spPr bwMode="auto">
            <a:xfrm>
              <a:off x="0" y="-8"/>
              <a:ext cx="1292" cy="4337"/>
            </a:xfrm>
            <a:prstGeom prst="rect">
              <a:avLst/>
            </a:prstGeom>
            <a:gradFill rotWithShape="1">
              <a:gsLst>
                <a:gs pos="0">
                  <a:srgbClr val="364558">
                    <a:gamma/>
                    <a:shade val="46275"/>
                    <a:invGamma/>
                  </a:srgbClr>
                </a:gs>
                <a:gs pos="100000">
                  <a:srgbClr val="364558"/>
                </a:gs>
              </a:gsLst>
              <a:lin ang="0" scaled="1"/>
            </a:gradFill>
            <a:ln>
              <a:noFill/>
            </a:ln>
            <a:effectLst/>
            <a:extLst>
              <a:ext uri="{91240B29-F687-4F45-9708-019B960494DF}">
                <a14:hiddenLine xmlns:a14="http://schemas.microsoft.com/office/drawing/2010/main" w="9525">
                  <a:solidFill>
                    <a:srgbClr val="633F8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066" name="Picture 21" descr="PF%20tag">
              <a:extLst>
                <a:ext uri="{FF2B5EF4-FFF2-40B4-BE49-F238E27FC236}">
                  <a16:creationId xmlns:a16="http://schemas.microsoft.com/office/drawing/2014/main" id="{8F07FDD6-ADF0-4652-ACA7-AC0CD9B495E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641"/>
              <a:ext cx="430" cy="679"/>
            </a:xfrm>
            <a:prstGeom prst="rect">
              <a:avLst/>
            </a:prstGeom>
            <a:noFill/>
            <a:ln>
              <a:noFill/>
            </a:ln>
            <a:extLst>
              <a:ext uri="{909E8E84-426E-40DD-AFC4-6F175D3DCCD1}">
                <a14:hiddenFill xmlns:a14="http://schemas.microsoft.com/office/drawing/2010/main">
                  <a:gradFill rotWithShape="1">
                    <a:gsLst>
                      <a:gs pos="0">
                        <a:srgbClr val="364558"/>
                      </a:gs>
                      <a:gs pos="100000">
                        <a:srgbClr val="364558">
                          <a:gamma/>
                          <a:shade val="46275"/>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
          <p:nvSpPr>
            <p:cNvPr id="2067" name="Rectangle 19">
              <a:extLst>
                <a:ext uri="{FF2B5EF4-FFF2-40B4-BE49-F238E27FC236}">
                  <a16:creationId xmlns:a16="http://schemas.microsoft.com/office/drawing/2014/main" id="{AB65E959-2A59-41A7-9FCE-576B86E8629C}"/>
                </a:ext>
              </a:extLst>
            </p:cNvPr>
            <p:cNvSpPr>
              <a:spLocks noChangeArrowheads="1"/>
            </p:cNvSpPr>
            <p:nvPr/>
          </p:nvSpPr>
          <p:spPr bwMode="auto">
            <a:xfrm>
              <a:off x="302" y="3898"/>
              <a:ext cx="854" cy="394"/>
            </a:xfrm>
            <a:prstGeom prst="rect">
              <a:avLst/>
            </a:prstGeom>
            <a:noFill/>
            <a:ln>
              <a:noFill/>
            </a:ln>
            <a:effectLst/>
            <a:extLst>
              <a:ext uri="{909E8E84-426E-40DD-AFC4-6F175D3DCCD1}">
                <a14:hiddenFill xmlns:a14="http://schemas.microsoft.com/office/drawing/2010/main">
                  <a:gradFill rotWithShape="1">
                    <a:gsLst>
                      <a:gs pos="0">
                        <a:srgbClr val="364558"/>
                      </a:gs>
                      <a:gs pos="100000">
                        <a:srgbClr val="364558">
                          <a:gamma/>
                          <a:shade val="46275"/>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Ins="0">
              <a:spAutoFit/>
            </a:bodyPr>
            <a:lstStyle/>
            <a:p>
              <a:pPr algn="ctr"/>
              <a:r>
                <a:rPr lang="el-GR" altLang="en-US" sz="1000">
                  <a:solidFill>
                    <a:schemeClr val="bg1"/>
                  </a:solidFill>
                  <a:cs typeface="Arial" panose="020B0604020202020204" pitchFamily="34" charset="0"/>
                </a:rPr>
                <a:t>Παθολογική Φυσιολογία</a:t>
              </a:r>
            </a:p>
            <a:p>
              <a:pPr algn="ctr"/>
              <a:endParaRPr lang="el-GR" altLang="en-US" sz="500">
                <a:solidFill>
                  <a:schemeClr val="bg1"/>
                </a:solidFill>
                <a:cs typeface="Arial" panose="020B0604020202020204" pitchFamily="34" charset="0"/>
              </a:endParaRPr>
            </a:p>
            <a:p>
              <a:pPr algn="ctr"/>
              <a:r>
                <a:rPr lang="el-GR" altLang="en-US" sz="1000">
                  <a:solidFill>
                    <a:schemeClr val="bg1"/>
                  </a:solidFill>
                  <a:cs typeface="Arial" panose="020B0604020202020204" pitchFamily="34" charset="0"/>
                </a:rPr>
                <a:t>Ιατρική Σχολή</a:t>
              </a:r>
            </a:p>
          </p:txBody>
        </p:sp>
        <p:grpSp>
          <p:nvGrpSpPr>
            <p:cNvPr id="2068" name="Group 20">
              <a:extLst>
                <a:ext uri="{FF2B5EF4-FFF2-40B4-BE49-F238E27FC236}">
                  <a16:creationId xmlns:a16="http://schemas.microsoft.com/office/drawing/2014/main" id="{ABC991CA-9504-4370-AC6A-F22594195029}"/>
                </a:ext>
              </a:extLst>
            </p:cNvPr>
            <p:cNvGrpSpPr>
              <a:grpSpLocks/>
            </p:cNvGrpSpPr>
            <p:nvPr/>
          </p:nvGrpSpPr>
          <p:grpSpPr bwMode="auto">
            <a:xfrm>
              <a:off x="14" y="0"/>
              <a:ext cx="1111" cy="1117"/>
              <a:chOff x="70" y="0"/>
              <a:chExt cx="1111" cy="1117"/>
            </a:xfrm>
          </p:grpSpPr>
          <p:pic>
            <p:nvPicPr>
              <p:cNvPr id="2069" name="Picture 12" descr="LOGO-UOA BLUE">
                <a:extLst>
                  <a:ext uri="{FF2B5EF4-FFF2-40B4-BE49-F238E27FC236}">
                    <a16:creationId xmlns:a16="http://schemas.microsoft.com/office/drawing/2014/main" id="{B26105B4-AD94-40FB-8575-0355C9366E65}"/>
                  </a:ext>
                </a:extLst>
              </p:cNvPr>
              <p:cNvPicPr>
                <a:picLocks noChangeAspect="1" noChangeArrowheads="1"/>
              </p:cNvPicPr>
              <p:nvPr/>
            </p:nvPicPr>
            <p:blipFill>
              <a:blip r:embed="rId4">
                <a:clrChange>
                  <a:clrFrom>
                    <a:srgbClr val="FFFFFF"/>
                  </a:clrFrom>
                  <a:clrTo>
                    <a:srgbClr val="FFFFFF">
                      <a:alpha val="0"/>
                    </a:srgbClr>
                  </a:clrTo>
                </a:clrChange>
                <a:lum bright="66000"/>
                <a:extLst>
                  <a:ext uri="{28A0092B-C50C-407E-A947-70E740481C1C}">
                    <a14:useLocalDpi xmlns:a14="http://schemas.microsoft.com/office/drawing/2010/main" val="0"/>
                  </a:ext>
                </a:extLst>
              </a:blip>
              <a:srcRect/>
              <a:stretch>
                <a:fillRect/>
              </a:stretch>
            </p:blipFill>
            <p:spPr bwMode="auto">
              <a:xfrm>
                <a:off x="247" y="0"/>
                <a:ext cx="757" cy="979"/>
              </a:xfrm>
              <a:prstGeom prst="rect">
                <a:avLst/>
              </a:prstGeom>
              <a:noFill/>
              <a:ln>
                <a:noFill/>
              </a:ln>
              <a:extLst>
                <a:ext uri="{909E8E84-426E-40DD-AFC4-6F175D3DCCD1}">
                  <a14:hiddenFill xmlns:a14="http://schemas.microsoft.com/office/drawing/2010/main">
                    <a:gradFill rotWithShape="1">
                      <a:gsLst>
                        <a:gs pos="0">
                          <a:srgbClr val="364558"/>
                        </a:gs>
                        <a:gs pos="100000">
                          <a:srgbClr val="364558">
                            <a:gamma/>
                            <a:shade val="46275"/>
                            <a:invGamma/>
                          </a:srgbClr>
                        </a:gs>
                      </a:gsLst>
                      <a:lin ang="5400000" scaled="1"/>
                    </a:gradFill>
                  </a14:hiddenFill>
                </a:ext>
                <a:ext uri="{91240B29-F687-4F45-9708-019B960494DF}">
                  <a14:hiddenLine xmlns:a14="http://schemas.microsoft.com/office/drawing/2010/main" w="9525">
                    <a:solidFill>
                      <a:srgbClr val="000000"/>
                    </a:solidFill>
                    <a:miter lim="800000"/>
                    <a:headEnd/>
                    <a:tailEnd/>
                  </a14:hiddenLine>
                </a:ext>
              </a:extLst>
            </p:spPr>
          </p:pic>
          <p:sp>
            <p:nvSpPr>
              <p:cNvPr id="2070" name="Rectangle 22">
                <a:extLst>
                  <a:ext uri="{FF2B5EF4-FFF2-40B4-BE49-F238E27FC236}">
                    <a16:creationId xmlns:a16="http://schemas.microsoft.com/office/drawing/2014/main" id="{A7FE36FB-DC48-4BCF-B9EC-79A536CB527D}"/>
                  </a:ext>
                </a:extLst>
              </p:cNvPr>
              <p:cNvSpPr>
                <a:spLocks noChangeArrowheads="1"/>
              </p:cNvSpPr>
              <p:nvPr/>
            </p:nvSpPr>
            <p:spPr bwMode="auto">
              <a:xfrm>
                <a:off x="70" y="867"/>
                <a:ext cx="1111" cy="250"/>
              </a:xfrm>
              <a:prstGeom prst="rect">
                <a:avLst/>
              </a:prstGeom>
              <a:noFill/>
              <a:ln>
                <a:noFill/>
              </a:ln>
              <a:effectLst/>
              <a:extLst>
                <a:ext uri="{909E8E84-426E-40DD-AFC4-6F175D3DCCD1}">
                  <a14:hiddenFill xmlns:a14="http://schemas.microsoft.com/office/drawing/2010/main">
                    <a:gradFill rotWithShape="1">
                      <a:gsLst>
                        <a:gs pos="0">
                          <a:srgbClr val="364558"/>
                        </a:gs>
                        <a:gs pos="100000">
                          <a:srgbClr val="364558">
                            <a:gamma/>
                            <a:shade val="46275"/>
                            <a:invGamma/>
                          </a:srgbClr>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r>
                  <a:rPr lang="el-GR" altLang="en-US" sz="1000">
                    <a:solidFill>
                      <a:schemeClr val="bg1"/>
                    </a:solidFill>
                    <a:latin typeface="Book Antiqua" panose="02040602050305030304" pitchFamily="18" charset="0"/>
                    <a:cs typeface="Arial" panose="020B0604020202020204" pitchFamily="34" charset="0"/>
                  </a:rPr>
                  <a:t>Εθνικό &amp; Καποδιστριακό Πανεπιστήμιο Αθηνών</a:t>
                </a:r>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a:extLst>
              <a:ext uri="{FF2B5EF4-FFF2-40B4-BE49-F238E27FC236}">
                <a16:creationId xmlns:a16="http://schemas.microsoft.com/office/drawing/2014/main" id="{C2F44358-AD08-4DFA-8A11-9B060EB48795}"/>
              </a:ext>
            </a:extLst>
          </p:cNvPr>
          <p:cNvSpPr>
            <a:spLocks noGrp="1" noChangeArrowheads="1"/>
          </p:cNvSpPr>
          <p:nvPr>
            <p:ph type="title"/>
          </p:nvPr>
        </p:nvSpPr>
        <p:spPr>
          <a:xfrm>
            <a:off x="250825" y="0"/>
            <a:ext cx="8893175" cy="977900"/>
          </a:xfrm>
        </p:spPr>
        <p:txBody>
          <a:bodyPr/>
          <a:lstStyle/>
          <a:p>
            <a:r>
              <a:rPr lang="el-GR" altLang="en-US"/>
              <a:t>Ανίχνευση Αντισωμάτων</a:t>
            </a:r>
          </a:p>
        </p:txBody>
      </p:sp>
      <p:sp>
        <p:nvSpPr>
          <p:cNvPr id="973827" name="Rectangle 3">
            <a:extLst>
              <a:ext uri="{FF2B5EF4-FFF2-40B4-BE49-F238E27FC236}">
                <a16:creationId xmlns:a16="http://schemas.microsoft.com/office/drawing/2014/main" id="{F2E21131-2FB1-4ABC-9B64-6118B5193328}"/>
              </a:ext>
            </a:extLst>
          </p:cNvPr>
          <p:cNvSpPr>
            <a:spLocks noGrp="1" noChangeArrowheads="1"/>
          </p:cNvSpPr>
          <p:nvPr>
            <p:ph type="body" idx="1"/>
          </p:nvPr>
        </p:nvSpPr>
        <p:spPr>
          <a:xfrm>
            <a:off x="457200" y="2422525"/>
            <a:ext cx="8435975" cy="4319588"/>
          </a:xfrm>
        </p:spPr>
        <p:txBody>
          <a:bodyPr/>
          <a:lstStyle/>
          <a:p>
            <a:r>
              <a:rPr lang="el-GR" altLang="en-US"/>
              <a:t>Παράγοντες που πρέπει να λαμβάνονται υπόψη για την επιλογή της μεθόδου ανίχνευσης</a:t>
            </a:r>
          </a:p>
          <a:p>
            <a:pPr lvl="1">
              <a:spcBef>
                <a:spcPct val="80000"/>
              </a:spcBef>
            </a:pPr>
            <a:r>
              <a:rPr lang="el-GR" altLang="en-US"/>
              <a:t>Επίτοποι</a:t>
            </a:r>
          </a:p>
          <a:p>
            <a:pPr lvl="2"/>
            <a:r>
              <a:rPr lang="el-GR" altLang="en-US"/>
              <a:t>Διαμόρφωσης</a:t>
            </a:r>
          </a:p>
          <a:p>
            <a:pPr lvl="2"/>
            <a:r>
              <a:rPr lang="el-GR" altLang="en-US"/>
              <a:t>Γραμμικοί </a:t>
            </a:r>
          </a:p>
          <a:p>
            <a:pPr lvl="1">
              <a:spcBef>
                <a:spcPct val="80000"/>
              </a:spcBef>
            </a:pPr>
            <a:r>
              <a:rPr lang="el-GR" altLang="en-US"/>
              <a:t>Διατήρηση του αντιγόνου</a:t>
            </a:r>
          </a:p>
          <a:p>
            <a:pPr lvl="2"/>
            <a:r>
              <a:rPr lang="el-GR" altLang="en-US"/>
              <a:t>Μέθοδος μονιμοποίησης</a:t>
            </a:r>
          </a:p>
          <a:p>
            <a:pPr lvl="2"/>
            <a:r>
              <a:rPr lang="el-GR" altLang="en-US"/>
              <a:t>Χρήση φυσικών, ανασυνδυασμένων ή τμημάτων αντιγόνων</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a:extLst>
              <a:ext uri="{FF2B5EF4-FFF2-40B4-BE49-F238E27FC236}">
                <a16:creationId xmlns:a16="http://schemas.microsoft.com/office/drawing/2014/main" id="{2AB89CDC-360E-46D4-83FF-1927822D1C38}"/>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800"/>
            </a:br>
            <a:r>
              <a:rPr lang="el-GR" altLang="en-US"/>
              <a:t>Κλινική Πράξη</a:t>
            </a:r>
          </a:p>
        </p:txBody>
      </p:sp>
      <p:graphicFrame>
        <p:nvGraphicFramePr>
          <p:cNvPr id="965635" name="Group 3">
            <a:extLst>
              <a:ext uri="{FF2B5EF4-FFF2-40B4-BE49-F238E27FC236}">
                <a16:creationId xmlns:a16="http://schemas.microsoft.com/office/drawing/2014/main" id="{FA376828-2BE7-44F8-9E56-4F498A5091B4}"/>
              </a:ext>
            </a:extLst>
          </p:cNvPr>
          <p:cNvGraphicFramePr>
            <a:graphicFrameLocks noGrp="1"/>
          </p:cNvGraphicFramePr>
          <p:nvPr/>
        </p:nvGraphicFramePr>
        <p:xfrm>
          <a:off x="323850" y="2276475"/>
          <a:ext cx="8424863" cy="4260850"/>
        </p:xfrm>
        <a:graphic>
          <a:graphicData uri="http://schemas.openxmlformats.org/drawingml/2006/table">
            <a:tbl>
              <a:tblPr/>
              <a:tblGrid>
                <a:gridCol w="792163">
                  <a:extLst>
                    <a:ext uri="{9D8B030D-6E8A-4147-A177-3AD203B41FA5}">
                      <a16:colId xmlns:a16="http://schemas.microsoft.com/office/drawing/2014/main" val="1845440797"/>
                    </a:ext>
                  </a:extLst>
                </a:gridCol>
                <a:gridCol w="2376487">
                  <a:extLst>
                    <a:ext uri="{9D8B030D-6E8A-4147-A177-3AD203B41FA5}">
                      <a16:colId xmlns:a16="http://schemas.microsoft.com/office/drawing/2014/main" val="3086883201"/>
                    </a:ext>
                  </a:extLst>
                </a:gridCol>
                <a:gridCol w="3095625">
                  <a:extLst>
                    <a:ext uri="{9D8B030D-6E8A-4147-A177-3AD203B41FA5}">
                      <a16:colId xmlns:a16="http://schemas.microsoft.com/office/drawing/2014/main" val="3731676258"/>
                    </a:ext>
                  </a:extLst>
                </a:gridCol>
                <a:gridCol w="2160588">
                  <a:extLst>
                    <a:ext uri="{9D8B030D-6E8A-4147-A177-3AD203B41FA5}">
                      <a16:colId xmlns:a16="http://schemas.microsoft.com/office/drawing/2014/main" val="3567878526"/>
                    </a:ext>
                  </a:extLst>
                </a:gridCol>
              </a:tblGrid>
              <a:tr h="444500">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Ανοσολογικός Εργαστηριακός Έλεγχος</a:t>
                      </a:r>
                    </a:p>
                  </a:txBody>
                  <a:tcPr marL="18000" marR="18000" marT="46800" marB="46800" anchor="ctr" horzOverflow="overflow">
                    <a:lnL cap="flat">
                      <a:noFill/>
                    </a:lnL>
                    <a:lnR cap="flat">
                      <a:noFill/>
                    </a:lnR>
                    <a:lnT w="28575" cap="flat" cmpd="sng" algn="ctr">
                      <a:solidFill>
                        <a:srgbClr val="364558"/>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2968521"/>
                  </a:ext>
                </a:extLst>
              </a:tr>
              <a:tr h="32226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Ορολογικός </a:t>
                      </a:r>
                    </a:p>
                  </a:txBody>
                  <a:tcPr marL="18000" marR="18000" marT="46800" marB="46800" anchor="ctr" horzOverflow="overflow">
                    <a:lnL cap="flat">
                      <a:noFill/>
                    </a:lnL>
                    <a:lnR>
                      <a:noFill/>
                    </a:lnR>
                    <a:lnT w="12700" cap="flat" cmpd="sng" algn="ctr">
                      <a:solidFill>
                        <a:schemeClr val="bg1"/>
                      </a:solidFill>
                      <a:prstDash val="sysDash"/>
                      <a:round/>
                      <a:headEnd type="none" w="med" len="med"/>
                      <a:tailEnd type="none" w="med" len="med"/>
                    </a:lnT>
                    <a:lnB w="28575" cap="flat" cmpd="sng" algn="ctr">
                      <a:solidFill>
                        <a:srgbClr val="45374B"/>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Κυτταρολογικός</a:t>
                      </a:r>
                      <a:r>
                        <a:rPr kumimoji="0" lang="en-US" altLang="en-US" sz="2200" b="0" i="0" u="none" strike="noStrike" cap="none" normalizeH="0" baseline="0">
                          <a:ln>
                            <a:noFill/>
                          </a:ln>
                          <a:solidFill>
                            <a:schemeClr val="bg1"/>
                          </a:solidFill>
                          <a:effectLst/>
                          <a:latin typeface="Century Schoolbook" panose="02040604050505020304" pitchFamily="18" charset="0"/>
                        </a:rPr>
                        <a:t> / </a:t>
                      </a:r>
                      <a:r>
                        <a:rPr kumimoji="0" lang="el-GR" altLang="en-US" sz="2200" b="0" i="0" u="none" strike="noStrike" cap="none" normalizeH="0" baseline="0">
                          <a:ln>
                            <a:noFill/>
                          </a:ln>
                          <a:solidFill>
                            <a:schemeClr val="bg1"/>
                          </a:solidFill>
                          <a:effectLst/>
                          <a:latin typeface="Century Schoolbook" panose="02040604050505020304" pitchFamily="18" charset="0"/>
                        </a:rPr>
                        <a:t>Ιστολογικός</a:t>
                      </a:r>
                    </a:p>
                  </a:txBody>
                  <a:tcPr marL="18000" marR="18000" marT="46800" marB="46800" anchor="ctr" horzOverflow="overflow">
                    <a:lnL>
                      <a:noFill/>
                    </a:lnL>
                    <a:lnR>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Μοριακός</a:t>
                      </a:r>
                    </a:p>
                  </a:txBody>
                  <a:tcPr marL="18000" marR="18000" marT="46800" marB="46800" anchor="ctr" horzOverflow="overflow">
                    <a:lnL>
                      <a:noFill/>
                    </a:lnL>
                    <a:lnR cap="flat">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983845390"/>
                  </a:ext>
                </a:extLst>
              </a:tr>
              <a:tr h="442913">
                <a:tc row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a:t>
                      </a:r>
                      <a:r>
                        <a:rPr kumimoji="0" lang="en-US" altLang="en-US" sz="1800" b="0" i="0" u="none" strike="noStrike" cap="none" normalizeH="0" baseline="0">
                          <a:ln>
                            <a:noFill/>
                          </a:ln>
                          <a:solidFill>
                            <a:schemeClr val="tx1"/>
                          </a:solidFill>
                          <a:effectLst/>
                          <a:latin typeface="Century Schoolbook" panose="02040604050505020304" pitchFamily="18" charset="0"/>
                        </a:rPr>
                        <a:t>bs </a:t>
                      </a:r>
                      <a:r>
                        <a:rPr kumimoji="0" lang="el-GR" altLang="en-US" sz="1800" b="0" i="0" u="none" strike="noStrike" cap="none" normalizeH="0" baseline="0">
                          <a:ln>
                            <a:noFill/>
                          </a:ln>
                          <a:solidFill>
                            <a:schemeClr val="tx1"/>
                          </a:solidFill>
                          <a:effectLst/>
                          <a:latin typeface="Century Schoolbook" panose="02040604050505020304" pitchFamily="18" charset="0"/>
                        </a:rPr>
                        <a:t>κατά</a:t>
                      </a:r>
                      <a:r>
                        <a:rPr kumimoji="0" lang="en-US" altLang="en-US" sz="1800" b="0" i="0" u="none" strike="noStrike" cap="none" normalizeH="0" baseline="0">
                          <a:ln>
                            <a:noFill/>
                          </a:ln>
                          <a:solidFill>
                            <a:schemeClr val="tx1"/>
                          </a:solidFill>
                          <a:effectLst/>
                          <a:latin typeface="Century Schoolbook" panose="02040604050505020304" pitchFamily="18" charset="0"/>
                        </a:rPr>
                        <a:t>:</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108000" marB="46800" horzOverflow="overflow">
                    <a:lnL cap="flat">
                      <a:noFill/>
                    </a:lnL>
                    <a:lnR>
                      <a:noFill/>
                    </a:lnR>
                    <a:lnT w="28575" cap="flat" cmpd="sng" algn="ctr">
                      <a:solidFill>
                        <a:srgbClr val="45374B"/>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βακτηριδίων, ιών κλπ.</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Υποπληθυσμοί κυττάρων</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Ανοσογενετικός: </a:t>
                      </a:r>
                      <a:r>
                        <a:rPr kumimoji="0" lang="el-GR" altLang="en-US" sz="1800" b="0" i="1" u="none" strike="noStrike" cap="none" normalizeH="0" baseline="0">
                          <a:ln>
                            <a:noFill/>
                          </a:ln>
                          <a:solidFill>
                            <a:schemeClr val="tx1"/>
                          </a:solidFill>
                          <a:effectLst/>
                          <a:latin typeface="Century Schoolbook" panose="02040604050505020304" pitchFamily="18" charset="0"/>
                        </a:rPr>
                        <a:t>Απλότυποι HLA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687827918"/>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αλλεργιογόνων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Εναπόθεση ανοσοσυμπλεγμάτων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Πολυμορφισμοί</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3750069317"/>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1" i="0" u="none" strike="noStrike" cap="none" normalizeH="0" baseline="0">
                          <a:ln>
                            <a:noFill/>
                          </a:ln>
                          <a:solidFill>
                            <a:schemeClr val="tx1"/>
                          </a:solidFill>
                          <a:effectLst/>
                          <a:latin typeface="Century Schoolbook" panose="02040604050505020304" pitchFamily="18" charset="0"/>
                        </a:rPr>
                        <a:t>Αυτοαντισώματα</a:t>
                      </a: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329563454"/>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Κρυοσφαιρίνες </a:t>
                      </a:r>
                    </a:p>
                  </a:txBody>
                  <a:tcPr marL="18000" marR="18000" marT="46800" marB="46800" anchor="ctr" horzOverflow="overflow">
                    <a:lnL cap="flat">
                      <a:noFill/>
                    </a:lnL>
                    <a:lnR>
                      <a:noFill/>
                    </a:lnR>
                    <a:lnT>
                      <a:noFill/>
                    </a:lnT>
                    <a:lnB>
                      <a:noFill/>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4207920419"/>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Συμπλήρωμα </a:t>
                      </a:r>
                    </a:p>
                  </a:txBody>
                  <a:tcPr marL="18000" marR="18000" marT="46800" marB="46800" anchor="ctr"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949762467"/>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Πρωτεΐνες οξείας φάσεως</a:t>
                      </a:r>
                    </a:p>
                  </a:txBody>
                  <a:tcPr marL="18000" marR="18000" marT="46800" marB="46800" anchor="ctr" horzOverflow="overflow">
                    <a:lnL cap="flat">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extLst>
                  <a:ext uri="{0D108BD9-81ED-4DB2-BD59-A6C34878D82A}">
                    <a16:rowId xmlns:a16="http://schemas.microsoft.com/office/drawing/2014/main" val="16521243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2">
            <a:extLst>
              <a:ext uri="{FF2B5EF4-FFF2-40B4-BE49-F238E27FC236}">
                <a16:creationId xmlns:a16="http://schemas.microsoft.com/office/drawing/2014/main" id="{F9B5B4CE-9445-4878-AAB3-61B1246CB75C}"/>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 </a:t>
            </a:r>
            <a:r>
              <a:rPr lang="el-GR" altLang="en-US"/>
              <a:t>Αυτοαντισώματα</a:t>
            </a:r>
          </a:p>
        </p:txBody>
      </p:sp>
      <p:sp>
        <p:nvSpPr>
          <p:cNvPr id="766979" name="Rectangle 3">
            <a:extLst>
              <a:ext uri="{FF2B5EF4-FFF2-40B4-BE49-F238E27FC236}">
                <a16:creationId xmlns:a16="http://schemas.microsoft.com/office/drawing/2014/main" id="{BE83C043-9693-4E66-B310-5B84782F1C6C}"/>
              </a:ext>
            </a:extLst>
          </p:cNvPr>
          <p:cNvSpPr>
            <a:spLocks noGrp="1" noChangeArrowheads="1"/>
          </p:cNvSpPr>
          <p:nvPr>
            <p:ph type="body" idx="1"/>
          </p:nvPr>
        </p:nvSpPr>
        <p:spPr/>
        <p:txBody>
          <a:bodyPr/>
          <a:lstStyle/>
          <a:p>
            <a:pPr>
              <a:lnSpc>
                <a:spcPct val="140000"/>
              </a:lnSpc>
            </a:pPr>
            <a:r>
              <a:rPr lang="el-GR" altLang="en-US"/>
              <a:t>Ορισμός</a:t>
            </a:r>
          </a:p>
          <a:p>
            <a:pPr>
              <a:lnSpc>
                <a:spcPct val="140000"/>
              </a:lnSpc>
            </a:pPr>
            <a:r>
              <a:rPr lang="el-GR" altLang="en-US"/>
              <a:t>Κλινική σημασία</a:t>
            </a:r>
          </a:p>
          <a:p>
            <a:pPr>
              <a:lnSpc>
                <a:spcPct val="140000"/>
              </a:lnSpc>
            </a:pPr>
            <a:r>
              <a:rPr lang="el-GR" altLang="en-US"/>
              <a:t>Ανίχνευση</a:t>
            </a:r>
          </a:p>
          <a:p>
            <a:pPr lvl="1">
              <a:lnSpc>
                <a:spcPct val="140000"/>
              </a:lnSpc>
            </a:pPr>
            <a:r>
              <a:rPr lang="el-GR" altLang="en-US"/>
              <a:t>Μέθοδοι ανίχνευσης</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2">
            <a:extLst>
              <a:ext uri="{FF2B5EF4-FFF2-40B4-BE49-F238E27FC236}">
                <a16:creationId xmlns:a16="http://schemas.microsoft.com/office/drawing/2014/main" id="{4779B586-BFC0-4443-948D-DDBBDC0C80BC}"/>
              </a:ext>
            </a:extLst>
          </p:cNvPr>
          <p:cNvSpPr>
            <a:spLocks noGrp="1" noChangeArrowheads="1"/>
          </p:cNvSpPr>
          <p:nvPr>
            <p:ph type="title"/>
          </p:nvPr>
        </p:nvSpPr>
        <p:spPr/>
        <p:txBody>
          <a:bodyPr/>
          <a:lstStyle/>
          <a:p>
            <a:r>
              <a:rPr lang="el-GR" altLang="en-US"/>
              <a:t>Αυτοαντισώματα</a:t>
            </a:r>
          </a:p>
        </p:txBody>
      </p:sp>
      <p:sp>
        <p:nvSpPr>
          <p:cNvPr id="777219" name="Rectangle 3">
            <a:extLst>
              <a:ext uri="{FF2B5EF4-FFF2-40B4-BE49-F238E27FC236}">
                <a16:creationId xmlns:a16="http://schemas.microsoft.com/office/drawing/2014/main" id="{62317E51-42B1-43A2-8277-32ECD211DAED}"/>
              </a:ext>
            </a:extLst>
          </p:cNvPr>
          <p:cNvSpPr>
            <a:spLocks noGrp="1" noChangeArrowheads="1"/>
          </p:cNvSpPr>
          <p:nvPr>
            <p:ph type="body" sz="half" idx="1"/>
          </p:nvPr>
        </p:nvSpPr>
        <p:spPr>
          <a:xfrm>
            <a:off x="468313" y="1557338"/>
            <a:ext cx="8207375" cy="576262"/>
          </a:xfrm>
        </p:spPr>
        <p:txBody>
          <a:bodyPr/>
          <a:lstStyle/>
          <a:p>
            <a:r>
              <a:rPr lang="el-GR" altLang="en-US" sz="2200"/>
              <a:t>Αντισώματα έναντι στοιχείων του «εαυτού»</a:t>
            </a:r>
          </a:p>
        </p:txBody>
      </p:sp>
      <p:graphicFrame>
        <p:nvGraphicFramePr>
          <p:cNvPr id="777462" name="Group 246">
            <a:extLst>
              <a:ext uri="{FF2B5EF4-FFF2-40B4-BE49-F238E27FC236}">
                <a16:creationId xmlns:a16="http://schemas.microsoft.com/office/drawing/2014/main" id="{3DB696AD-D607-49FE-88C3-DC912DB9FEF4}"/>
              </a:ext>
            </a:extLst>
          </p:cNvPr>
          <p:cNvGraphicFramePr>
            <a:graphicFrameLocks noGrp="1"/>
          </p:cNvGraphicFramePr>
          <p:nvPr/>
        </p:nvGraphicFramePr>
        <p:xfrm>
          <a:off x="250825" y="2278063"/>
          <a:ext cx="8642350" cy="4391030"/>
        </p:xfrm>
        <a:graphic>
          <a:graphicData uri="http://schemas.openxmlformats.org/drawingml/2006/table">
            <a:tbl>
              <a:tblPr/>
              <a:tblGrid>
                <a:gridCol w="2954338">
                  <a:extLst>
                    <a:ext uri="{9D8B030D-6E8A-4147-A177-3AD203B41FA5}">
                      <a16:colId xmlns:a16="http://schemas.microsoft.com/office/drawing/2014/main" val="1224631468"/>
                    </a:ext>
                  </a:extLst>
                </a:gridCol>
                <a:gridCol w="25400">
                  <a:extLst>
                    <a:ext uri="{9D8B030D-6E8A-4147-A177-3AD203B41FA5}">
                      <a16:colId xmlns:a16="http://schemas.microsoft.com/office/drawing/2014/main" val="1091099496"/>
                    </a:ext>
                  </a:extLst>
                </a:gridCol>
                <a:gridCol w="2459037">
                  <a:extLst>
                    <a:ext uri="{9D8B030D-6E8A-4147-A177-3AD203B41FA5}">
                      <a16:colId xmlns:a16="http://schemas.microsoft.com/office/drawing/2014/main" val="4007270617"/>
                    </a:ext>
                  </a:extLst>
                </a:gridCol>
                <a:gridCol w="179388">
                  <a:extLst>
                    <a:ext uri="{9D8B030D-6E8A-4147-A177-3AD203B41FA5}">
                      <a16:colId xmlns:a16="http://schemas.microsoft.com/office/drawing/2014/main" val="938200988"/>
                    </a:ext>
                  </a:extLst>
                </a:gridCol>
                <a:gridCol w="3024187">
                  <a:extLst>
                    <a:ext uri="{9D8B030D-6E8A-4147-A177-3AD203B41FA5}">
                      <a16:colId xmlns:a16="http://schemas.microsoft.com/office/drawing/2014/main" val="5130646"/>
                    </a:ext>
                  </a:extLst>
                </a:gridCol>
              </a:tblGrid>
              <a:tr h="312738">
                <a:tc row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Κυτταρική Εντόπιση</a:t>
                      </a:r>
                    </a:p>
                  </a:txBody>
                  <a:tcPr marL="0" marR="0" marT="0" marB="0" anchor="ctr" horzOverflow="overflow">
                    <a:lnL cap="flat">
                      <a:noFill/>
                    </a:lnL>
                    <a:lnR>
                      <a:noFill/>
                    </a:lnR>
                    <a:lnT w="19050" cap="flat" cmpd="sng" algn="ctr">
                      <a:solidFill>
                        <a:srgbClr val="364558"/>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1" u="none" strike="noStrike" cap="none" normalizeH="0" baseline="0">
                          <a:ln>
                            <a:noFill/>
                          </a:ln>
                          <a:solidFill>
                            <a:schemeClr val="bg1"/>
                          </a:solidFill>
                          <a:effectLst/>
                          <a:latin typeface="Century Schoolbook" panose="02040604050505020304" pitchFamily="18" charset="0"/>
                        </a:rPr>
                        <a:t>Ειδικότητα</a:t>
                      </a:r>
                    </a:p>
                  </a:txBody>
                  <a:tcPr marL="0" marR="0" marT="0" marB="0" anchor="ctr" horzOverflow="overflow">
                    <a:lnL>
                      <a:noFill/>
                    </a:lnL>
                    <a:lnR cap="flat">
                      <a:noFill/>
                    </a:lnR>
                    <a:lnT w="19050" cap="flat" cmpd="sng" algn="ctr">
                      <a:solidFill>
                        <a:srgbClr val="364558"/>
                      </a:solidFill>
                      <a:prstDash val="solid"/>
                      <a:round/>
                      <a:headEnd type="none" w="med" len="med"/>
                      <a:tailEnd type="none" w="med" len="med"/>
                    </a:lnT>
                    <a:lnB>
                      <a:noFill/>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46290383"/>
                  </a:ext>
                </a:extLst>
              </a:tr>
              <a:tr h="319088">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bg1"/>
                        </a:solidFill>
                        <a:effectLst/>
                        <a:latin typeface="Century Schoolbook" panose="02040604050505020304" pitchFamily="18" charset="0"/>
                      </a:endParaRPr>
                    </a:p>
                  </a:txBody>
                  <a:tcPr marL="0" marR="0"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Αντισώματα</a:t>
                      </a:r>
                    </a:p>
                  </a:txBody>
                  <a:tcPr marL="0" marR="0" marT="0" marB="0" horzOverflow="overflow">
                    <a:lnL>
                      <a:noFill/>
                    </a:lnL>
                    <a:lnR>
                      <a:noFill/>
                    </a:lnR>
                    <a:lnT w="63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64558"/>
                    </a:solidFill>
                  </a:tcPr>
                </a:tc>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Νόσος</a:t>
                      </a:r>
                    </a:p>
                  </a:txBody>
                  <a:tcPr marL="0" marR="0" marT="0" marB="0" horzOverflow="overflow">
                    <a:lnL>
                      <a:noFill/>
                    </a:lnL>
                    <a:lnR cap="flat">
                      <a:noFill/>
                    </a:lnR>
                    <a:lnT w="6350" cap="flat" cmpd="sng" algn="ctr">
                      <a:solidFill>
                        <a:schemeClr val="bg1"/>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extLst>
                  <a:ext uri="{0D108BD9-81ED-4DB2-BD59-A6C34878D82A}">
                    <a16:rowId xmlns:a16="http://schemas.microsoft.com/office/drawing/2014/main" val="1888459281"/>
                  </a:ext>
                </a:extLst>
              </a:tr>
              <a:tr h="315913">
                <a:tc row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Νουκλεόσωμα</a:t>
                      </a:r>
                    </a:p>
                  </a:txBody>
                  <a:tcPr marL="0" marR="0" marT="0" marB="0" horzOverflow="overflow">
                    <a:lnL cap="flat">
                      <a:noFill/>
                    </a:lnL>
                    <a:lnR>
                      <a:noFill/>
                    </a:lnR>
                    <a:lnT w="19050"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dsDNA</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Συστημ. Ερυθηματώδης Λύκος </a:t>
                      </a:r>
                      <a:r>
                        <a:rPr kumimoji="0" lang="el-GR" altLang="en-US" sz="1400" b="0" i="1" u="none" strike="noStrike" cap="none" normalizeH="0" baseline="0">
                          <a:ln>
                            <a:noFill/>
                          </a:ln>
                          <a:solidFill>
                            <a:schemeClr val="tx1"/>
                          </a:solidFill>
                          <a:effectLst/>
                          <a:latin typeface="Century Schoolbook" panose="02040604050505020304" pitchFamily="18" charset="0"/>
                        </a:rPr>
                        <a:t>(ΣΕΛ)</a:t>
                      </a:r>
                    </a:p>
                  </a:txBody>
                  <a:tcPr marL="0" marR="0" marT="0" marB="0" anchor="ctr" horzOverflow="overflow">
                    <a:lnL>
                      <a:noFill/>
                    </a:lnL>
                    <a:lnR cap="flat">
                      <a:noFill/>
                    </a:lnR>
                    <a:lnT w="19050"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581822465"/>
                  </a:ext>
                </a:extLst>
              </a:tr>
              <a:tr h="279400">
                <a:tc vMerge="1">
                  <a:txBody>
                    <a:bodyPr/>
                    <a:lstStyle/>
                    <a:p>
                      <a:endParaRPr lang="en-US"/>
                    </a:p>
                  </a:txBody>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histones</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ΣΕΛ</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62869617"/>
                  </a:ext>
                </a:extLst>
              </a:tr>
              <a:tr h="280988">
                <a:tc vMerge="1">
                  <a:txBody>
                    <a:bodyPr/>
                    <a:lstStyle/>
                    <a:p>
                      <a:endParaRPr lang="en-US"/>
                    </a:p>
                  </a:txBody>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topoisomerase</a:t>
                      </a:r>
                      <a:r>
                        <a:rPr kumimoji="0" lang="el-GR" altLang="en-US" sz="1600" b="0" i="0" u="none" strike="noStrike" cap="none" normalizeH="0" baseline="0">
                          <a:ln>
                            <a:noFill/>
                          </a:ln>
                          <a:solidFill>
                            <a:schemeClr val="tx1"/>
                          </a:solidFill>
                          <a:effectLst/>
                          <a:latin typeface="Century Schoolbook" panose="02040604050505020304" pitchFamily="18" charset="0"/>
                        </a:rPr>
                        <a:t> Ι</a:t>
                      </a:r>
                    </a:p>
                  </a:txBody>
                  <a:tcPr marL="0" marR="0" marT="0" marB="0" anchor="ctr" horzOverflow="overflow">
                    <a:lnL>
                      <a:noFill/>
                    </a:lnL>
                    <a:lnR>
                      <a:noFill/>
                    </a:lnR>
                    <a:lnT>
                      <a:noFill/>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Συστηματικό σκληρόδερμα</a:t>
                      </a:r>
                    </a:p>
                  </a:txBody>
                  <a:tcPr marL="0" marR="0" marT="0" marB="0" anchor="ctr" horzOverflow="overflow">
                    <a:lnL>
                      <a:noFill/>
                    </a:lnL>
                    <a:lnR cap="flat">
                      <a:noFill/>
                    </a:lnR>
                    <a:lnT>
                      <a:noFill/>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4284693244"/>
                  </a:ext>
                </a:extLst>
              </a:tr>
              <a:tr h="5842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Ματίσματοσωμα </a:t>
                      </a:r>
                    </a:p>
                  </a:txBody>
                  <a:tcPr marL="0" marR="0" marT="0" marB="0"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Sm</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anti</a:t>
                      </a:r>
                      <a:r>
                        <a:rPr kumimoji="0" lang="el-GR" altLang="en-US" sz="1600" b="0" i="0" u="none" strike="noStrike" cap="none" normalizeH="0" baseline="0">
                          <a:ln>
                            <a:noFill/>
                          </a:ln>
                          <a:solidFill>
                            <a:schemeClr val="tx1"/>
                          </a:solidFill>
                          <a:effectLst/>
                          <a:latin typeface="Century Schoolbook" panose="02040604050505020304" pitchFamily="18" charset="0"/>
                        </a:rPr>
                        <a:t>-</a:t>
                      </a:r>
                      <a:r>
                        <a:rPr kumimoji="0" lang="en-US" altLang="en-US" sz="1600" b="0" i="0" u="none" strike="noStrike" cap="none" normalizeH="0" baseline="0">
                          <a:ln>
                            <a:noFill/>
                          </a:ln>
                          <a:solidFill>
                            <a:schemeClr val="tx1"/>
                          </a:solidFill>
                          <a:effectLst/>
                          <a:latin typeface="Century Schoolbook" panose="02040604050505020304" pitchFamily="18" charset="0"/>
                        </a:rPr>
                        <a:t>U1snRNP</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ΣΕΛ</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ΣΕΛ, Μικτή Νόσος Συνδετικού Ιστού</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458277339"/>
                  </a:ext>
                </a:extLst>
              </a:tr>
              <a:tr h="3444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Ριβονουκλεοπρωτεΐνες</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Ro</a:t>
                      </a:r>
                      <a:r>
                        <a:rPr kumimoji="0" lang="el-GR" altLang="en-US" sz="1600" b="0" i="0" u="none" strike="noStrike" cap="none" normalizeH="0" baseline="0">
                          <a:ln>
                            <a:noFill/>
                          </a:ln>
                          <a:solidFill>
                            <a:schemeClr val="tx1"/>
                          </a:solidFill>
                          <a:effectLst/>
                          <a:latin typeface="Century Schoolbook" panose="02040604050505020304" pitchFamily="18" charset="0"/>
                        </a:rPr>
                        <a:t>, </a:t>
                      </a:r>
                      <a:r>
                        <a:rPr kumimoji="0" lang="en-US" altLang="en-US" sz="1600" b="0" i="0" u="none" strike="noStrike" cap="none" normalizeH="0" baseline="0">
                          <a:ln>
                            <a:noFill/>
                          </a:ln>
                          <a:solidFill>
                            <a:schemeClr val="tx1"/>
                          </a:solidFill>
                          <a:effectLst/>
                          <a:latin typeface="Century Schoolbook" panose="02040604050505020304" pitchFamily="18" charset="0"/>
                        </a:rPr>
                        <a:t>La</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ΣΕΛ</a:t>
                      </a:r>
                      <a:r>
                        <a:rPr kumimoji="0" lang="en-US" altLang="en-US" sz="1400" b="0" i="0" u="none" strike="noStrike" cap="none" normalizeH="0" baseline="0">
                          <a:ln>
                            <a:noFill/>
                          </a:ln>
                          <a:solidFill>
                            <a:schemeClr val="tx1"/>
                          </a:solidFill>
                          <a:effectLst/>
                          <a:latin typeface="Century Schoolbook" panose="02040604050505020304" pitchFamily="18" charset="0"/>
                        </a:rPr>
                        <a:t>, </a:t>
                      </a:r>
                      <a:r>
                        <a:rPr kumimoji="0" lang="el-GR" altLang="en-US" sz="1400" b="0" i="0" u="none" strike="noStrike" cap="none" normalizeH="0" baseline="0">
                          <a:ln>
                            <a:noFill/>
                          </a:ln>
                          <a:solidFill>
                            <a:schemeClr val="tx1"/>
                          </a:solidFill>
                          <a:effectLst/>
                          <a:latin typeface="Century Schoolbook" panose="02040604050505020304" pitchFamily="18" charset="0"/>
                        </a:rPr>
                        <a:t>Σύνδρομο </a:t>
                      </a:r>
                      <a:r>
                        <a:rPr kumimoji="0" lang="en-US" altLang="en-US" sz="1400" b="0" i="0" u="none" strike="noStrike" cap="none" normalizeH="0" baseline="0">
                          <a:ln>
                            <a:noFill/>
                          </a:ln>
                          <a:solidFill>
                            <a:schemeClr val="tx1"/>
                          </a:solidFill>
                          <a:effectLst/>
                          <a:latin typeface="Century Schoolbook" panose="02040604050505020304" pitchFamily="18" charset="0"/>
                        </a:rPr>
                        <a:t>Sjögren </a:t>
                      </a:r>
                      <a:endParaRPr kumimoji="0" lang="el-GR" altLang="en-US" sz="14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268350207"/>
                  </a:ext>
                </a:extLst>
              </a:tr>
              <a:tr h="3444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Κεντρομερίδιο</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ACA</a:t>
                      </a: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Περιορισμένο σκληρόδερμα</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296234076"/>
                  </a:ext>
                </a:extLst>
              </a:tr>
              <a:tr h="3444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Ριβόσωμα/Συνθετάση των </a:t>
                      </a:r>
                      <a:r>
                        <a:rPr kumimoji="0" lang="en-US" altLang="en-US" sz="1600" b="0" i="0" u="none" strike="noStrike" cap="none" normalizeH="0" baseline="0">
                          <a:ln>
                            <a:noFill/>
                          </a:ln>
                          <a:solidFill>
                            <a:schemeClr val="tx1"/>
                          </a:solidFill>
                          <a:effectLst/>
                          <a:latin typeface="Century Schoolbook" panose="02040604050505020304" pitchFamily="18" charset="0"/>
                        </a:rPr>
                        <a:t>tRNA</a:t>
                      </a:r>
                      <a:r>
                        <a:rPr kumimoji="0" lang="el-GR" altLang="en-US" sz="1600" b="0" i="0" u="none" strike="noStrike" cap="none" normalizeH="0" baseline="0">
                          <a:ln>
                            <a:noFill/>
                          </a:ln>
                          <a:solidFill>
                            <a:schemeClr val="tx1"/>
                          </a:solidFill>
                          <a:effectLst/>
                          <a:latin typeface="Century Schoolbook" panose="02040604050505020304" pitchFamily="18" charset="0"/>
                        </a:rPr>
                        <a:t> </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Jo-1</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Μυοσίτιδα</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450292268"/>
                  </a:ext>
                </a:extLst>
              </a:tr>
              <a:tr h="3444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Μιτοχόνδρια</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ΑΜΑ</a:t>
                      </a: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Πρωτοπαθής χολική κίρρωση</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2266755430"/>
                  </a:ext>
                </a:extLst>
              </a:tr>
              <a:tr h="3444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Κυτταροσκελετό</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Κερατίνη, Φιλαγκρίνη</a:t>
                      </a: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Ρευματοειδής αρθρίτιδα</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136857582"/>
                  </a:ext>
                </a:extLst>
              </a:tr>
              <a:tr h="5762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Μεμβράνη του κυττάρου</a:t>
                      </a:r>
                    </a:p>
                  </a:txBody>
                  <a:tcPr marL="0" marR="0" marT="0" marB="0" anchor="ctr" horzOverflow="overflow">
                    <a:lnL cap="flat">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Καρδιολιπίνη, β2GPI, </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Υποδοχέας της ακετυλοχολίνης</a:t>
                      </a:r>
                    </a:p>
                  </a:txBody>
                  <a:tcPr marL="0" marR="0" marT="0" marB="0" anchor="ctr" horzOverflow="overflow">
                    <a:lnL>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Σ.</a:t>
                      </a:r>
                      <a:r>
                        <a:rPr kumimoji="0" lang="en-US" altLang="en-US" sz="1400" b="0" i="0" u="none" strike="noStrike" cap="none" normalizeH="0" baseline="0">
                          <a:ln>
                            <a:noFill/>
                          </a:ln>
                          <a:solidFill>
                            <a:schemeClr val="tx1"/>
                          </a:solidFill>
                          <a:effectLst/>
                          <a:latin typeface="Century Schoolbook" panose="02040604050505020304" pitchFamily="18" charset="0"/>
                        </a:rPr>
                        <a:t> </a:t>
                      </a:r>
                      <a:r>
                        <a:rPr kumimoji="0" lang="el-GR" altLang="en-US" sz="1400" b="0" i="0" u="none" strike="noStrike" cap="none" normalizeH="0" baseline="0">
                          <a:ln>
                            <a:noFill/>
                          </a:ln>
                          <a:solidFill>
                            <a:schemeClr val="tx1"/>
                          </a:solidFill>
                          <a:effectLst/>
                          <a:latin typeface="Century Schoolbook" panose="02040604050505020304" pitchFamily="18" charset="0"/>
                        </a:rPr>
                        <a:t>αντι-φωσφολιπιδίων</a:t>
                      </a:r>
                    </a:p>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400" b="0" i="0" u="none" strike="noStrike" cap="none" normalizeH="0" baseline="0">
                          <a:ln>
                            <a:noFill/>
                          </a:ln>
                          <a:solidFill>
                            <a:schemeClr val="tx1"/>
                          </a:solidFill>
                          <a:effectLst/>
                          <a:latin typeface="Century Schoolbook" panose="02040604050505020304" pitchFamily="18" charset="0"/>
                        </a:rPr>
                        <a:t>Βαρειά μυασθένεια</a:t>
                      </a:r>
                    </a:p>
                  </a:txBody>
                  <a:tcPr marL="0" marR="0" marT="0" marB="0" anchor="ctr" horzOverflow="overflow">
                    <a:lnL>
                      <a:noFill/>
                    </a:lnL>
                    <a:lnR cap="flat">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5518671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a:extLst>
              <a:ext uri="{FF2B5EF4-FFF2-40B4-BE49-F238E27FC236}">
                <a16:creationId xmlns:a16="http://schemas.microsoft.com/office/drawing/2014/main" id="{695A7809-90BD-49D1-9E19-08D51CF7773E}"/>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br>
            <a:r>
              <a:rPr lang="el-GR" altLang="en-US"/>
              <a:t>Κλινική σημασία</a:t>
            </a:r>
          </a:p>
        </p:txBody>
      </p:sp>
      <p:sp>
        <p:nvSpPr>
          <p:cNvPr id="893955" name="Rectangle 3">
            <a:extLst>
              <a:ext uri="{FF2B5EF4-FFF2-40B4-BE49-F238E27FC236}">
                <a16:creationId xmlns:a16="http://schemas.microsoft.com/office/drawing/2014/main" id="{25BA8B57-246C-41A3-9477-58BCC655AFB0}"/>
              </a:ext>
            </a:extLst>
          </p:cNvPr>
          <p:cNvSpPr>
            <a:spLocks noGrp="1" noChangeArrowheads="1"/>
          </p:cNvSpPr>
          <p:nvPr>
            <p:ph type="body" idx="1"/>
          </p:nvPr>
        </p:nvSpPr>
        <p:spPr>
          <a:xfrm>
            <a:off x="468313" y="2924175"/>
            <a:ext cx="8435975" cy="3733800"/>
          </a:xfrm>
        </p:spPr>
        <p:txBody>
          <a:bodyPr/>
          <a:lstStyle/>
          <a:p>
            <a:pPr>
              <a:lnSpc>
                <a:spcPct val="140000"/>
              </a:lnSpc>
            </a:pPr>
            <a:r>
              <a:rPr lang="el-GR" altLang="en-US"/>
              <a:t>πρόβλεψη ανάπτυξης</a:t>
            </a:r>
          </a:p>
          <a:p>
            <a:pPr>
              <a:lnSpc>
                <a:spcPct val="140000"/>
              </a:lnSpc>
            </a:pPr>
            <a:r>
              <a:rPr lang="el-GR" altLang="en-US"/>
              <a:t>διάγνωση</a:t>
            </a:r>
          </a:p>
          <a:p>
            <a:pPr>
              <a:lnSpc>
                <a:spcPct val="140000"/>
              </a:lnSpc>
            </a:pPr>
            <a:r>
              <a:rPr lang="el-GR" altLang="en-US"/>
              <a:t>πρόγνωση</a:t>
            </a:r>
          </a:p>
          <a:p>
            <a:pPr>
              <a:lnSpc>
                <a:spcPct val="140000"/>
              </a:lnSpc>
            </a:pPr>
            <a:r>
              <a:rPr lang="el-GR" altLang="en-US"/>
              <a:t>παρακολούθηση της νόσου</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a:extLst>
              <a:ext uri="{FF2B5EF4-FFF2-40B4-BE49-F238E27FC236}">
                <a16:creationId xmlns:a16="http://schemas.microsoft.com/office/drawing/2014/main" id="{2BD434B9-086E-410B-B198-2E7B2359555A}"/>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br>
            <a:r>
              <a:rPr lang="el-GR" altLang="en-US"/>
              <a:t>Κλινική σημασία</a:t>
            </a:r>
          </a:p>
        </p:txBody>
      </p:sp>
      <p:sp>
        <p:nvSpPr>
          <p:cNvPr id="896003" name="Rectangle 3">
            <a:extLst>
              <a:ext uri="{FF2B5EF4-FFF2-40B4-BE49-F238E27FC236}">
                <a16:creationId xmlns:a16="http://schemas.microsoft.com/office/drawing/2014/main" id="{DBDBE63E-1705-45E2-80B9-A356DB4D3B10}"/>
              </a:ext>
            </a:extLst>
          </p:cNvPr>
          <p:cNvSpPr>
            <a:spLocks noGrp="1" noChangeArrowheads="1"/>
          </p:cNvSpPr>
          <p:nvPr>
            <p:ph type="body" idx="1"/>
          </p:nvPr>
        </p:nvSpPr>
        <p:spPr>
          <a:xfrm>
            <a:off x="468313" y="5734050"/>
            <a:ext cx="8435975" cy="923925"/>
          </a:xfrm>
        </p:spPr>
        <p:txBody>
          <a:bodyPr/>
          <a:lstStyle/>
          <a:p>
            <a:r>
              <a:rPr lang="el-GR" altLang="en-US" sz="2200"/>
              <a:t>Πρόβλεψη ανάπτυξης αυτοάνοσου νοσήματος</a:t>
            </a:r>
          </a:p>
          <a:p>
            <a:pPr lvl="1"/>
            <a:r>
              <a:rPr lang="el-GR" altLang="en-US" sz="2000"/>
              <a:t>Τα αυτοαντισώματα προϋπάρχουν της έναρξης της νόσου </a:t>
            </a:r>
          </a:p>
          <a:p>
            <a:pPr lvl="1"/>
            <a:endParaRPr lang="el-GR" altLang="en-US" sz="2000"/>
          </a:p>
        </p:txBody>
      </p:sp>
      <p:sp>
        <p:nvSpPr>
          <p:cNvPr id="896004" name="Rectangle 4">
            <a:extLst>
              <a:ext uri="{FF2B5EF4-FFF2-40B4-BE49-F238E27FC236}">
                <a16:creationId xmlns:a16="http://schemas.microsoft.com/office/drawing/2014/main" id="{EF3776F8-F7FC-4539-B183-129A50FCB1C6}"/>
              </a:ext>
            </a:extLst>
          </p:cNvPr>
          <p:cNvSpPr>
            <a:spLocks noChangeArrowheads="1"/>
          </p:cNvSpPr>
          <p:nvPr/>
        </p:nvSpPr>
        <p:spPr bwMode="auto">
          <a:xfrm>
            <a:off x="5508625" y="6548438"/>
            <a:ext cx="34718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b="0" i="1">
                <a:latin typeface="Century Schoolbook" panose="02040604050505020304" pitchFamily="18" charset="0"/>
              </a:rPr>
              <a:t>Arbuckle et al., N Engl J Med 2003</a:t>
            </a:r>
          </a:p>
        </p:txBody>
      </p:sp>
      <p:pic>
        <p:nvPicPr>
          <p:cNvPr id="896005" name="Picture 5" descr="Untitled-1 copy">
            <a:extLst>
              <a:ext uri="{FF2B5EF4-FFF2-40B4-BE49-F238E27FC236}">
                <a16:creationId xmlns:a16="http://schemas.microsoft.com/office/drawing/2014/main" id="{3B056208-E4A7-4F84-A2B9-9504B5F01107}"/>
              </a:ext>
            </a:extLst>
          </p:cNvPr>
          <p:cNvPicPr>
            <a:picLocks noChangeAspect="1" noChangeArrowheads="1"/>
          </p:cNvPicPr>
          <p:nvPr/>
        </p:nvPicPr>
        <p:blipFill>
          <a:blip r:embed="rId3">
            <a:clrChange>
              <a:clrFrom>
                <a:srgbClr val="FFFFFF"/>
              </a:clrFrom>
              <a:clrTo>
                <a:srgbClr val="FFFFFF">
                  <a:alpha val="0"/>
                </a:srgbClr>
              </a:clrTo>
            </a:clrChange>
            <a:lum bright="-66000" contrast="72000"/>
            <a:extLst>
              <a:ext uri="{28A0092B-C50C-407E-A947-70E740481C1C}">
                <a14:useLocalDpi xmlns:a14="http://schemas.microsoft.com/office/drawing/2010/main" val="0"/>
              </a:ext>
            </a:extLst>
          </a:blip>
          <a:srcRect b="50740"/>
          <a:stretch>
            <a:fillRect/>
          </a:stretch>
        </p:blipFill>
        <p:spPr bwMode="auto">
          <a:xfrm>
            <a:off x="1619250" y="1773238"/>
            <a:ext cx="5343525" cy="3709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a:extLst>
              <a:ext uri="{FF2B5EF4-FFF2-40B4-BE49-F238E27FC236}">
                <a16:creationId xmlns:a16="http://schemas.microsoft.com/office/drawing/2014/main" id="{2FDD359C-F44D-42CC-93EB-FA69E3119F44}"/>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br>
            <a:r>
              <a:rPr lang="el-GR" altLang="en-US"/>
              <a:t>Κλινική σημασία στη πρόγνωση / διάγνωση</a:t>
            </a:r>
          </a:p>
        </p:txBody>
      </p:sp>
      <p:sp>
        <p:nvSpPr>
          <p:cNvPr id="898051" name="Rectangle 3">
            <a:extLst>
              <a:ext uri="{FF2B5EF4-FFF2-40B4-BE49-F238E27FC236}">
                <a16:creationId xmlns:a16="http://schemas.microsoft.com/office/drawing/2014/main" id="{EC7B91A7-1551-4E0C-8718-3FDAA8300B46}"/>
              </a:ext>
            </a:extLst>
          </p:cNvPr>
          <p:cNvSpPr>
            <a:spLocks noChangeArrowheads="1"/>
          </p:cNvSpPr>
          <p:nvPr/>
        </p:nvSpPr>
        <p:spPr bwMode="auto">
          <a:xfrm>
            <a:off x="4176713" y="3711575"/>
            <a:ext cx="4572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a:r>
              <a:rPr lang="fi-FI" altLang="en-US" sz="1400" b="0" i="1">
                <a:solidFill>
                  <a:srgbClr val="1C1C1C"/>
                </a:solidFill>
                <a:latin typeface="Century Schoolbook" panose="02040604050505020304" pitchFamily="18" charset="0"/>
              </a:rPr>
              <a:t>Kroot et al., </a:t>
            </a:r>
            <a:r>
              <a:rPr lang="en-US" altLang="en-US" sz="1400" b="0" i="1">
                <a:solidFill>
                  <a:srgbClr val="1C1C1C"/>
                </a:solidFill>
                <a:latin typeface="Century Schoolbook" panose="02040604050505020304" pitchFamily="18" charset="0"/>
              </a:rPr>
              <a:t>Arthritis Rheum, 2000</a:t>
            </a:r>
            <a:endParaRPr lang="fi-FI" altLang="en-US" sz="1400" b="0" i="1">
              <a:solidFill>
                <a:srgbClr val="1C1C1C"/>
              </a:solidFill>
              <a:latin typeface="Century Schoolbook" panose="02040604050505020304" pitchFamily="18" charset="0"/>
            </a:endParaRPr>
          </a:p>
          <a:p>
            <a:pPr lvl="1" algn="r"/>
            <a:r>
              <a:rPr lang="fi-FI" altLang="en-US" sz="1400" b="0" i="1">
                <a:solidFill>
                  <a:srgbClr val="1C1C1C"/>
                </a:solidFill>
                <a:latin typeface="Century Schoolbook" panose="02040604050505020304" pitchFamily="18" charset="0"/>
              </a:rPr>
              <a:t>Rantapaa-Dahlqvist et al., </a:t>
            </a:r>
            <a:r>
              <a:rPr lang="en-US" altLang="en-US" sz="1400" b="0" i="1">
                <a:solidFill>
                  <a:srgbClr val="1C1C1C"/>
                </a:solidFill>
                <a:latin typeface="Century Schoolbook" panose="02040604050505020304" pitchFamily="18" charset="0"/>
              </a:rPr>
              <a:t>Arthritis Rheum, 2003 </a:t>
            </a:r>
          </a:p>
          <a:p>
            <a:pPr lvl="1" algn="r"/>
            <a:r>
              <a:rPr lang="fi-FI" altLang="en-US" sz="1400" b="0" i="1">
                <a:solidFill>
                  <a:srgbClr val="1C1C1C"/>
                </a:solidFill>
                <a:latin typeface="Century Schoolbook" panose="02040604050505020304" pitchFamily="18" charset="0"/>
              </a:rPr>
              <a:t>Saraux et al., J Rheumatol, 2003</a:t>
            </a:r>
            <a:endParaRPr lang="el-GR" altLang="en-US" sz="1400" b="0" i="1">
              <a:solidFill>
                <a:srgbClr val="1C1C1C"/>
              </a:solidFill>
              <a:latin typeface="Century Schoolbook" panose="02040604050505020304" pitchFamily="18" charset="0"/>
            </a:endParaRPr>
          </a:p>
        </p:txBody>
      </p:sp>
      <p:sp>
        <p:nvSpPr>
          <p:cNvPr id="898052" name="Rectangle 4">
            <a:extLst>
              <a:ext uri="{FF2B5EF4-FFF2-40B4-BE49-F238E27FC236}">
                <a16:creationId xmlns:a16="http://schemas.microsoft.com/office/drawing/2014/main" id="{23603821-4C11-4B38-83CF-1999D3E03B21}"/>
              </a:ext>
            </a:extLst>
          </p:cNvPr>
          <p:cNvSpPr>
            <a:spLocks noGrp="1" noChangeArrowheads="1"/>
          </p:cNvSpPr>
          <p:nvPr>
            <p:ph type="body" idx="1"/>
          </p:nvPr>
        </p:nvSpPr>
        <p:spPr/>
        <p:txBody>
          <a:bodyPr/>
          <a:lstStyle/>
          <a:p>
            <a:r>
              <a:rPr lang="el-GR" altLang="en-US" sz="2200"/>
              <a:t>Δείκτες πρώιμης διάγνωσης της ρευματοειδούς αρθρίτιδας </a:t>
            </a:r>
          </a:p>
          <a:p>
            <a:pPr lvl="1"/>
            <a:r>
              <a:rPr lang="el-GR" altLang="en-US" sz="2000"/>
              <a:t>Ρευματοειδής παράγων + αυτοαντισώματα έναντι</a:t>
            </a:r>
          </a:p>
          <a:p>
            <a:pPr lvl="2"/>
            <a:r>
              <a:rPr lang="el-GR" altLang="en-US" sz="1800"/>
              <a:t>κυκλικών κιτρουλλινοποιημένων πεπτίδιων (CCP) ή/και κερατίνης (AKA) </a:t>
            </a:r>
          </a:p>
          <a:p>
            <a:pPr lvl="2"/>
            <a:endParaRPr lang="el-GR" altLang="en-US" sz="1800"/>
          </a:p>
          <a:p>
            <a:pPr lvl="2"/>
            <a:endParaRPr lang="el-GR" altLang="en-US" sz="1800"/>
          </a:p>
          <a:p>
            <a:pPr lvl="1"/>
            <a:r>
              <a:rPr lang="el-GR" altLang="en-US" sz="2000"/>
              <a:t>αυτοαντισώματα έναντι κυκλικών κιτρουλλινοποιημένων πεπτίδιων (CCP) </a:t>
            </a:r>
          </a:p>
          <a:p>
            <a:endParaRPr lang="el-GR" altLang="en-US"/>
          </a:p>
        </p:txBody>
      </p:sp>
      <p:sp>
        <p:nvSpPr>
          <p:cNvPr id="898053" name="Rectangle 5">
            <a:extLst>
              <a:ext uri="{FF2B5EF4-FFF2-40B4-BE49-F238E27FC236}">
                <a16:creationId xmlns:a16="http://schemas.microsoft.com/office/drawing/2014/main" id="{433339CF-CE4F-4D43-B252-3B063122290A}"/>
              </a:ext>
            </a:extLst>
          </p:cNvPr>
          <p:cNvSpPr>
            <a:spLocks noChangeArrowheads="1"/>
          </p:cNvSpPr>
          <p:nvPr/>
        </p:nvSpPr>
        <p:spPr bwMode="auto">
          <a:xfrm>
            <a:off x="4176713" y="6381750"/>
            <a:ext cx="4572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a:r>
              <a:rPr lang="da-DK" altLang="en-US" sz="1400" b="0" i="1">
                <a:solidFill>
                  <a:srgbClr val="1C1C1C"/>
                </a:solidFill>
                <a:latin typeface="Century Schoolbook" panose="02040604050505020304" pitchFamily="18" charset="0"/>
              </a:rPr>
              <a:t>Schellekens et al, Arthritis Rheum, 2000</a:t>
            </a:r>
          </a:p>
        </p:txBody>
      </p:sp>
      <p:graphicFrame>
        <p:nvGraphicFramePr>
          <p:cNvPr id="898054" name="Group 6">
            <a:extLst>
              <a:ext uri="{FF2B5EF4-FFF2-40B4-BE49-F238E27FC236}">
                <a16:creationId xmlns:a16="http://schemas.microsoft.com/office/drawing/2014/main" id="{468248E4-671B-4B6F-B5E7-FAC4FB544B20}"/>
              </a:ext>
            </a:extLst>
          </p:cNvPr>
          <p:cNvGraphicFramePr>
            <a:graphicFrameLocks noGrp="1"/>
          </p:cNvGraphicFramePr>
          <p:nvPr/>
        </p:nvGraphicFramePr>
        <p:xfrm>
          <a:off x="1619250" y="5519738"/>
          <a:ext cx="2952750" cy="1154688"/>
        </p:xfrm>
        <a:graphic>
          <a:graphicData uri="http://schemas.openxmlformats.org/drawingml/2006/table">
            <a:tbl>
              <a:tblPr/>
              <a:tblGrid>
                <a:gridCol w="1328738">
                  <a:extLst>
                    <a:ext uri="{9D8B030D-6E8A-4147-A177-3AD203B41FA5}">
                      <a16:colId xmlns:a16="http://schemas.microsoft.com/office/drawing/2014/main" val="968782949"/>
                    </a:ext>
                  </a:extLst>
                </a:gridCol>
                <a:gridCol w="400050">
                  <a:extLst>
                    <a:ext uri="{9D8B030D-6E8A-4147-A177-3AD203B41FA5}">
                      <a16:colId xmlns:a16="http://schemas.microsoft.com/office/drawing/2014/main" val="1185458589"/>
                    </a:ext>
                  </a:extLst>
                </a:gridCol>
                <a:gridCol w="1223962">
                  <a:extLst>
                    <a:ext uri="{9D8B030D-6E8A-4147-A177-3AD203B41FA5}">
                      <a16:colId xmlns:a16="http://schemas.microsoft.com/office/drawing/2014/main" val="3866489570"/>
                    </a:ext>
                  </a:extLst>
                </a:gridCol>
              </a:tblGrid>
              <a:tr h="282575">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80000"/>
                        </a:lnSpc>
                        <a:spcBef>
                          <a:spcPct val="20000"/>
                        </a:spcBef>
                        <a:spcAft>
                          <a:spcPct val="20000"/>
                        </a:spcAft>
                        <a:buClrTx/>
                        <a:buSzPct val="60000"/>
                        <a:buFontTx/>
                        <a:buNone/>
                        <a:tabLst/>
                      </a:pPr>
                      <a:endParaRPr kumimoji="0" lang="el-GR" altLang="en-US" sz="1600" b="0" i="0" u="none" strike="noStrike" cap="none" normalizeH="0" baseline="0">
                        <a:ln>
                          <a:noFill/>
                        </a:ln>
                        <a:solidFill>
                          <a:schemeClr val="bg1"/>
                        </a:solidFill>
                        <a:effectLst/>
                        <a:latin typeface="Century Schoolbook" panose="02040604050505020304" pitchFamily="18" charset="0"/>
                      </a:endParaRPr>
                    </a:p>
                  </a:txBody>
                  <a:tcPr anchor="ctr" horzOverflow="overflow">
                    <a:lnL cap="flat">
                      <a:noFill/>
                    </a:lnL>
                    <a:lnR>
                      <a:noFill/>
                    </a:lnR>
                    <a:lnT w="19050" cap="flat" cmpd="sng" algn="ctr">
                      <a:solidFill>
                        <a:srgbClr val="364558"/>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bg1"/>
                          </a:solidFill>
                          <a:effectLst/>
                          <a:latin typeface="Century Schoolbook" panose="02040604050505020304" pitchFamily="18" charset="0"/>
                        </a:rPr>
                        <a:t>Specificity</a:t>
                      </a:r>
                      <a:r>
                        <a:rPr kumimoji="0" lang="en-US" altLang="en-US" sz="1600" b="0" i="1" u="none" strike="noStrike" cap="none" normalizeH="0" baseline="0">
                          <a:ln>
                            <a:noFill/>
                          </a:ln>
                          <a:solidFill>
                            <a:schemeClr val="bg1"/>
                          </a:solidFill>
                          <a:effectLst/>
                          <a:latin typeface="Century Schoolbook" panose="02040604050505020304" pitchFamily="18" charset="0"/>
                        </a:rPr>
                        <a:t>%</a:t>
                      </a:r>
                    </a:p>
                  </a:txBody>
                  <a:tcPr marL="36000" marR="36000" marT="46800" marB="46800" anchor="ctr" horzOverflow="overflow">
                    <a:lnL>
                      <a:noFill/>
                    </a:lnL>
                    <a:lnR cap="flat">
                      <a:noFill/>
                    </a:lnR>
                    <a:lnT w="19050" cap="flat" cmpd="sng" algn="ctr">
                      <a:solidFill>
                        <a:srgbClr val="364558"/>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extLst>
                  <a:ext uri="{0D108BD9-81ED-4DB2-BD59-A6C34878D82A}">
                    <a16:rowId xmlns:a16="http://schemas.microsoft.com/office/drawing/2014/main" val="1040256740"/>
                  </a:ext>
                </a:extLst>
              </a:tr>
              <a:tr h="241300">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CCP ELISA</a:t>
                      </a:r>
                    </a:p>
                  </a:txBody>
                  <a:tcPr marL="54000" marR="0" marT="46800" marB="46800" anchor="ctr" horzOverflow="overflow">
                    <a:lnL cap="flat">
                      <a:noFill/>
                    </a:lnL>
                    <a:lnR>
                      <a:noFill/>
                    </a:lnR>
                    <a:lnT w="19050" cap="flat" cmpd="sng" algn="ctr">
                      <a:solidFill>
                        <a:srgbClr val="364558"/>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96</a:t>
                      </a:r>
                    </a:p>
                  </a:txBody>
                  <a:tcPr marL="36000" marR="36000" marT="46800" marB="46800" anchor="ctr" horzOverflow="overflow">
                    <a:lnL>
                      <a:noFill/>
                    </a:lnL>
                    <a:lnR cap="flat">
                      <a:noFill/>
                    </a:lnR>
                    <a:lnT w="19050"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3344438233"/>
                  </a:ext>
                </a:extLst>
              </a:tr>
              <a:tr h="241300">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IgM-RF ELISA</a:t>
                      </a:r>
                    </a:p>
                  </a:txBody>
                  <a:tcPr marL="54000" marR="0" marT="46800" marB="46800" anchor="ctr" horzOverflow="overflow">
                    <a:lnL cap="flat">
                      <a:noFill/>
                    </a:lnL>
                    <a:lnR>
                      <a:noFill/>
                    </a:lnR>
                    <a:lnT>
                      <a:noFill/>
                    </a:lnT>
                    <a:lnB>
                      <a:noFill/>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91</a:t>
                      </a:r>
                    </a:p>
                  </a:txBody>
                  <a:tcPr marL="36000" marR="36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1291649288"/>
                  </a:ext>
                </a:extLst>
              </a:tr>
              <a:tr h="242888">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CCP </a:t>
                      </a:r>
                      <a:r>
                        <a:rPr kumimoji="0" lang="el-GR" altLang="en-US" sz="1600" b="0" i="0" u="none" strike="noStrike" cap="none" normalizeH="0" baseline="0">
                          <a:ln>
                            <a:noFill/>
                          </a:ln>
                          <a:solidFill>
                            <a:schemeClr val="tx1"/>
                          </a:solidFill>
                          <a:effectLst/>
                          <a:latin typeface="Century Schoolbook" panose="02040604050505020304" pitchFamily="18" charset="0"/>
                        </a:rPr>
                        <a:t>&amp;</a:t>
                      </a:r>
                      <a:r>
                        <a:rPr kumimoji="0" lang="en-US" altLang="en-US" sz="1600" b="0" i="0" u="none" strike="noStrike" cap="none" normalizeH="0" baseline="0">
                          <a:ln>
                            <a:noFill/>
                          </a:ln>
                          <a:solidFill>
                            <a:schemeClr val="tx1"/>
                          </a:solidFill>
                          <a:effectLst/>
                          <a:latin typeface="Century Schoolbook" panose="02040604050505020304" pitchFamily="18" charset="0"/>
                        </a:rPr>
                        <a:t> RF</a:t>
                      </a:r>
                    </a:p>
                  </a:txBody>
                  <a:tcPr marL="54000" marR="0" marT="46800" marB="46800" anchor="ctr" horzOverflow="overflow">
                    <a:lnL cap="flat">
                      <a:noFill/>
                    </a:lnL>
                    <a:lnR>
                      <a:noFill/>
                    </a:lnR>
                    <a:lnT>
                      <a:noFill/>
                    </a:lnT>
                    <a:lnB w="19050" cap="flat" cmpd="sng" algn="ctr">
                      <a:solidFill>
                        <a:srgbClr val="364558"/>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80000"/>
                        </a:lnSpc>
                        <a:spcBef>
                          <a:spcPct val="20000"/>
                        </a:spcBef>
                        <a:spcAft>
                          <a:spcPct val="2000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98</a:t>
                      </a:r>
                    </a:p>
                  </a:txBody>
                  <a:tcPr marL="36000" marR="36000" marT="46800" marB="46800" anchor="ctr" horzOverflow="overflow">
                    <a:lnL>
                      <a:noFill/>
                    </a:lnL>
                    <a:lnR cap="flat">
                      <a:noFill/>
                    </a:lnR>
                    <a:lnT>
                      <a:noFill/>
                    </a:lnT>
                    <a:lnB w="19050"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9312739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a:extLst>
              <a:ext uri="{FF2B5EF4-FFF2-40B4-BE49-F238E27FC236}">
                <a16:creationId xmlns:a16="http://schemas.microsoft.com/office/drawing/2014/main" id="{86171983-326E-4B25-A2A1-D1C3F9A84840}"/>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br>
            <a:r>
              <a:rPr lang="el-GR" altLang="en-US" sz="2800"/>
              <a:t>Κλινική σημασία στη διάκριση κλινικών συνδρόμων</a:t>
            </a:r>
          </a:p>
        </p:txBody>
      </p:sp>
      <p:sp>
        <p:nvSpPr>
          <p:cNvPr id="900099" name="Rectangle 3">
            <a:extLst>
              <a:ext uri="{FF2B5EF4-FFF2-40B4-BE49-F238E27FC236}">
                <a16:creationId xmlns:a16="http://schemas.microsoft.com/office/drawing/2014/main" id="{C349C0A8-C309-4BB3-9CD2-56C128645886}"/>
              </a:ext>
            </a:extLst>
          </p:cNvPr>
          <p:cNvSpPr>
            <a:spLocks noGrp="1" noChangeArrowheads="1"/>
          </p:cNvSpPr>
          <p:nvPr>
            <p:ph type="body" idx="1"/>
          </p:nvPr>
        </p:nvSpPr>
        <p:spPr/>
        <p:txBody>
          <a:bodyPr/>
          <a:lstStyle/>
          <a:p>
            <a:pPr>
              <a:lnSpc>
                <a:spcPct val="90000"/>
              </a:lnSpc>
            </a:pPr>
            <a:r>
              <a:rPr lang="el-GR" altLang="en-US" sz="2200"/>
              <a:t>Μυοσίτιδα: αντισώματα κατά </a:t>
            </a:r>
          </a:p>
          <a:p>
            <a:pPr lvl="1">
              <a:lnSpc>
                <a:spcPct val="90000"/>
              </a:lnSpc>
            </a:pPr>
            <a:r>
              <a:rPr lang="el-GR" altLang="en-US" sz="2000"/>
              <a:t>συνθετασών των tRNA (Jo-1) </a:t>
            </a:r>
          </a:p>
          <a:p>
            <a:pPr lvl="2">
              <a:lnSpc>
                <a:spcPct val="90000"/>
              </a:lnSpc>
            </a:pPr>
            <a:r>
              <a:rPr lang="el-GR" altLang="en-US" sz="1800"/>
              <a:t>Σύνδρομο συνθετασών </a:t>
            </a:r>
          </a:p>
          <a:p>
            <a:pPr lvl="3">
              <a:lnSpc>
                <a:spcPct val="90000"/>
              </a:lnSpc>
            </a:pPr>
            <a:r>
              <a:rPr lang="el-GR" altLang="en-US" sz="1600"/>
              <a:t>Διάμεση πνευμονική νόσος</a:t>
            </a:r>
          </a:p>
          <a:p>
            <a:pPr lvl="3">
              <a:lnSpc>
                <a:spcPct val="90000"/>
              </a:lnSpc>
            </a:pPr>
            <a:r>
              <a:rPr lang="el-GR" altLang="en-US" sz="1600"/>
              <a:t>Πυρετός</a:t>
            </a:r>
          </a:p>
          <a:p>
            <a:pPr lvl="3">
              <a:lnSpc>
                <a:spcPct val="90000"/>
              </a:lnSpc>
            </a:pPr>
            <a:r>
              <a:rPr lang="el-GR" altLang="en-US" sz="1600"/>
              <a:t>αρθρίτιδα, </a:t>
            </a:r>
          </a:p>
          <a:p>
            <a:pPr lvl="3">
              <a:lnSpc>
                <a:spcPct val="90000"/>
              </a:lnSpc>
            </a:pPr>
            <a:r>
              <a:rPr lang="el-GR" altLang="en-US" sz="1600"/>
              <a:t>χέρια μηχανικού </a:t>
            </a:r>
          </a:p>
          <a:p>
            <a:pPr lvl="1">
              <a:lnSpc>
                <a:spcPct val="90000"/>
              </a:lnSpc>
            </a:pPr>
            <a:r>
              <a:rPr lang="el-GR" altLang="en-US" sz="2000"/>
              <a:t>SRP</a:t>
            </a:r>
          </a:p>
          <a:p>
            <a:pPr lvl="2">
              <a:lnSpc>
                <a:spcPct val="90000"/>
              </a:lnSpc>
            </a:pPr>
            <a:r>
              <a:rPr lang="el-GR" altLang="en-US" sz="1800"/>
              <a:t>Οξεία,  βαρεία νεκρωτική πολυμυοσίτιδα</a:t>
            </a:r>
          </a:p>
          <a:p>
            <a:pPr lvl="1">
              <a:lnSpc>
                <a:spcPct val="90000"/>
              </a:lnSpc>
            </a:pPr>
            <a:r>
              <a:rPr lang="el-GR" altLang="en-US" sz="2000"/>
              <a:t>Mi-2</a:t>
            </a:r>
          </a:p>
          <a:p>
            <a:pPr lvl="1">
              <a:lnSpc>
                <a:spcPct val="90000"/>
              </a:lnSpc>
            </a:pPr>
            <a:r>
              <a:rPr lang="el-GR" altLang="en-US" sz="2000"/>
              <a:t>δερματομυοσίτιδα</a:t>
            </a:r>
          </a:p>
        </p:txBody>
      </p:sp>
      <p:pic>
        <p:nvPicPr>
          <p:cNvPr id="900100" name="Picture 4" descr="MECHANICS">
            <a:extLst>
              <a:ext uri="{FF2B5EF4-FFF2-40B4-BE49-F238E27FC236}">
                <a16:creationId xmlns:a16="http://schemas.microsoft.com/office/drawing/2014/main" id="{5C64D7E1-B71C-44AF-B657-F50C0B3B48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2636838"/>
            <a:ext cx="3241675" cy="203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bg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a:extLst>
              <a:ext uri="{FF2B5EF4-FFF2-40B4-BE49-F238E27FC236}">
                <a16:creationId xmlns:a16="http://schemas.microsoft.com/office/drawing/2014/main" id="{11692E4F-DC1C-48E2-A685-E13EC60CE017}"/>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br>
            <a:r>
              <a:rPr lang="el-GR" altLang="en-US"/>
              <a:t>Κλινική σημασία</a:t>
            </a:r>
          </a:p>
        </p:txBody>
      </p:sp>
      <p:graphicFrame>
        <p:nvGraphicFramePr>
          <p:cNvPr id="902147" name="Group 3">
            <a:extLst>
              <a:ext uri="{FF2B5EF4-FFF2-40B4-BE49-F238E27FC236}">
                <a16:creationId xmlns:a16="http://schemas.microsoft.com/office/drawing/2014/main" id="{728B621A-BB39-4951-AF72-538D3901C4A6}"/>
              </a:ext>
            </a:extLst>
          </p:cNvPr>
          <p:cNvGraphicFramePr>
            <a:graphicFrameLocks noGrp="1"/>
          </p:cNvGraphicFramePr>
          <p:nvPr>
            <p:ph idx="1"/>
          </p:nvPr>
        </p:nvGraphicFramePr>
        <p:xfrm>
          <a:off x="541338" y="2060575"/>
          <a:ext cx="8351837" cy="4410720"/>
        </p:xfrm>
        <a:graphic>
          <a:graphicData uri="http://schemas.openxmlformats.org/drawingml/2006/table">
            <a:tbl>
              <a:tblPr/>
              <a:tblGrid>
                <a:gridCol w="2303462">
                  <a:extLst>
                    <a:ext uri="{9D8B030D-6E8A-4147-A177-3AD203B41FA5}">
                      <a16:colId xmlns:a16="http://schemas.microsoft.com/office/drawing/2014/main" val="2894307505"/>
                    </a:ext>
                  </a:extLst>
                </a:gridCol>
                <a:gridCol w="2449513">
                  <a:extLst>
                    <a:ext uri="{9D8B030D-6E8A-4147-A177-3AD203B41FA5}">
                      <a16:colId xmlns:a16="http://schemas.microsoft.com/office/drawing/2014/main" val="3182137692"/>
                    </a:ext>
                  </a:extLst>
                </a:gridCol>
                <a:gridCol w="1223962">
                  <a:extLst>
                    <a:ext uri="{9D8B030D-6E8A-4147-A177-3AD203B41FA5}">
                      <a16:colId xmlns:a16="http://schemas.microsoft.com/office/drawing/2014/main" val="529316226"/>
                    </a:ext>
                  </a:extLst>
                </a:gridCol>
                <a:gridCol w="1295400">
                  <a:extLst>
                    <a:ext uri="{9D8B030D-6E8A-4147-A177-3AD203B41FA5}">
                      <a16:colId xmlns:a16="http://schemas.microsoft.com/office/drawing/2014/main" val="1598145823"/>
                    </a:ext>
                  </a:extLst>
                </a:gridCol>
                <a:gridCol w="1079500">
                  <a:extLst>
                    <a:ext uri="{9D8B030D-6E8A-4147-A177-3AD203B41FA5}">
                      <a16:colId xmlns:a16="http://schemas.microsoft.com/office/drawing/2014/main" val="3982590594"/>
                    </a:ext>
                  </a:extLst>
                </a:gridCol>
              </a:tblGrid>
              <a:tr h="5762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Αυτοαντίσωμα</a:t>
                      </a:r>
                    </a:p>
                  </a:txBody>
                  <a:tcPr marL="0" marR="0" marT="46800" marB="46800" anchor="ctr" horzOverflow="overflow">
                    <a:lnL cap="flat">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Κλινική υποψία</a:t>
                      </a: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Διάγνωση</a:t>
                      </a: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Πρόγνωση σοβαρότητας </a:t>
                      </a: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bg1"/>
                          </a:solidFill>
                          <a:effectLst/>
                          <a:latin typeface="Century Schoolbook" panose="02040604050505020304" pitchFamily="18" charset="0"/>
                        </a:rPr>
                        <a:t>Παρακο-λούθηση</a:t>
                      </a:r>
                    </a:p>
                  </a:txBody>
                  <a:tcPr marL="0" marR="0" marT="46800" marB="46800" anchor="ctr" horzOverflow="overflow">
                    <a:lnL>
                      <a:noFill/>
                    </a:lnL>
                    <a:lnR cap="flat">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842594905"/>
                  </a:ext>
                </a:extLst>
              </a:tr>
              <a:tr h="4429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ANA</a:t>
                      </a:r>
                    </a:p>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dsDNA</a:t>
                      </a:r>
                    </a:p>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Sm</a:t>
                      </a:r>
                      <a:endParaRPr kumimoji="0" lang="en-US" altLang="en-US" sz="1600" b="0" i="0" u="none" strike="noStrike" cap="none" normalizeH="0" baseline="0">
                        <a:ln>
                          <a:noFill/>
                        </a:ln>
                        <a:solidFill>
                          <a:schemeClr val="tx1"/>
                        </a:solidFill>
                        <a:effectLst/>
                        <a:latin typeface="Century Schoolbook" panose="02040604050505020304" pitchFamily="18" charset="0"/>
                      </a:endParaRPr>
                    </a:p>
                    <a:p>
                      <a:pPr marL="0" marR="0" lvl="0" indent="0" algn="l" defTabSz="914400" rtl="0" eaLnBrk="1" fontAlgn="base" latinLnBrk="0" hangingPunct="1">
                        <a:lnSpc>
                          <a:spcPct val="100000"/>
                        </a:lnSpc>
                        <a:spcBef>
                          <a:spcPct val="0"/>
                        </a:spcBef>
                        <a:spcAft>
                          <a:spcPct val="0"/>
                        </a:spcAft>
                        <a:buClrTx/>
                        <a:buSzPct val="60000"/>
                        <a:buFontTx/>
                        <a:buNone/>
                        <a:tabLst/>
                      </a:pPr>
                      <a:r>
                        <a:rPr kumimoji="0" lang="en-US" altLang="en-US" sz="1600" b="0" i="0" u="none" strike="noStrike" cap="none" normalizeH="0" baseline="0">
                          <a:ln>
                            <a:noFill/>
                          </a:ln>
                          <a:solidFill>
                            <a:schemeClr val="tx1"/>
                          </a:solidFill>
                          <a:effectLst/>
                          <a:latin typeface="Century Schoolbook" panose="02040604050505020304" pitchFamily="18" charset="0"/>
                        </a:rPr>
                        <a:t>PCNA</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46800" marB="46800" anchor="ctr" horzOverflow="overflow">
                    <a:lnL cap="flat">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ΣΕΛ</a:t>
                      </a: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endParaRPr kumimoji="0" lang="en-US" altLang="en-US" sz="1600" b="1" i="0" u="none" strike="noStrike" cap="none" normalizeH="0" baseline="0">
                        <a:ln>
                          <a:noFill/>
                        </a:ln>
                        <a:solidFill>
                          <a:schemeClr val="tx1"/>
                        </a:solidFill>
                        <a:effectLst/>
                        <a:latin typeface="Century Schoolbook" panose="02040604050505020304" pitchFamily="18" charset="0"/>
                      </a:endParaRP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1" i="0" u="none" strike="noStrike" cap="none" normalizeH="0" baseline="0">
                          <a:ln>
                            <a:noFill/>
                          </a:ln>
                          <a:solidFill>
                            <a:schemeClr val="tx1"/>
                          </a:solidFill>
                          <a:effectLst/>
                          <a:latin typeface="Century Schoolbook" panose="02040604050505020304" pitchFamily="18" charset="0"/>
                        </a:rPr>
                        <a:t>+</a:t>
                      </a:r>
                      <a:endParaRPr kumimoji="0" lang="el-GR" altLang="en-US" sz="1600" b="1" i="0" u="none" strike="noStrike" cap="none" normalizeH="0" baseline="0">
                        <a:ln>
                          <a:noFill/>
                        </a:ln>
                        <a:solidFill>
                          <a:schemeClr val="tx1"/>
                        </a:solidFill>
                        <a:effectLst/>
                        <a:latin typeface="Century Schoolbook" panose="02040604050505020304" pitchFamily="18" charset="0"/>
                      </a:endParaRP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endParaRPr kumimoji="0" lang="en-US" altLang="en-US" sz="1600" b="1" i="0" u="none" strike="noStrike" cap="none" normalizeH="0" baseline="0">
                        <a:ln>
                          <a:noFill/>
                        </a:ln>
                        <a:solidFill>
                          <a:schemeClr val="tx1"/>
                        </a:solidFill>
                        <a:effectLst/>
                        <a:latin typeface="Century Schoolbook" panose="02040604050505020304" pitchFamily="18" charset="0"/>
                      </a:endParaRP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1" i="0" u="none" strike="noStrike" cap="none" normalizeH="0" baseline="0">
                          <a:ln>
                            <a:noFill/>
                          </a:ln>
                          <a:solidFill>
                            <a:schemeClr val="tx1"/>
                          </a:solidFill>
                          <a:effectLst/>
                          <a:latin typeface="Century Schoolbook" panose="02040604050505020304" pitchFamily="18" charset="0"/>
                        </a:rPr>
                        <a:t>+</a:t>
                      </a:r>
                      <a:endParaRPr kumimoji="0" lang="el-GR" altLang="en-US" sz="1600" b="1" i="0" u="none" strike="noStrike" cap="none" normalizeH="0" baseline="0">
                        <a:ln>
                          <a:noFill/>
                        </a:ln>
                        <a:solidFill>
                          <a:schemeClr val="tx1"/>
                        </a:solidFill>
                        <a:effectLst/>
                        <a:latin typeface="Century Schoolbook" panose="02040604050505020304" pitchFamily="18" charset="0"/>
                      </a:endParaRPr>
                    </a:p>
                  </a:txBody>
                  <a:tcPr marL="0" marR="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endParaRPr kumimoji="0" lang="en-US" altLang="en-US" sz="1600" b="1" i="0" u="none" strike="noStrike" cap="none" normalizeH="0" baseline="0">
                        <a:ln>
                          <a:noFill/>
                        </a:ln>
                        <a:solidFill>
                          <a:schemeClr val="tx1"/>
                        </a:solidFill>
                        <a:effectLst/>
                        <a:latin typeface="Century Schoolbook" panose="02040604050505020304" pitchFamily="18" charset="0"/>
                      </a:endParaRP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600" b="1" i="0" u="none" strike="noStrike" cap="none" normalizeH="0" baseline="0">
                          <a:ln>
                            <a:noFill/>
                          </a:ln>
                          <a:solidFill>
                            <a:schemeClr val="tx1"/>
                          </a:solidFill>
                          <a:effectLst/>
                          <a:latin typeface="Century Schoolbook" panose="02040604050505020304" pitchFamily="18" charset="0"/>
                        </a:rPr>
                        <a:t>-</a:t>
                      </a:r>
                      <a:endParaRPr kumimoji="0" lang="el-GR" altLang="en-US" sz="1600" b="1" i="0" u="none" strike="noStrike" cap="none" normalizeH="0" baseline="0">
                        <a:ln>
                          <a:noFill/>
                        </a:ln>
                        <a:solidFill>
                          <a:schemeClr val="tx1"/>
                        </a:solidFill>
                        <a:effectLst/>
                        <a:latin typeface="Century Schoolbook" panose="02040604050505020304" pitchFamily="18" charset="0"/>
                      </a:endParaRPr>
                    </a:p>
                  </a:txBody>
                  <a:tcPr marL="0" marR="0" marT="46800" marB="46800" anchor="ctr" horzOverflow="overflow">
                    <a:lnL>
                      <a:noFill/>
                    </a:lnL>
                    <a:lnR cap="flat">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720426093"/>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Καρδιολιπίνη, β2GPI</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a:t>
                      </a:r>
                      <a:r>
                        <a:rPr kumimoji="0" lang="en-US" altLang="en-US" sz="1600" b="0" i="0" u="none" strike="noStrike" cap="none" normalizeH="0" baseline="0">
                          <a:ln>
                            <a:noFill/>
                          </a:ln>
                          <a:solidFill>
                            <a:schemeClr val="tx1"/>
                          </a:solidFill>
                          <a:effectLst/>
                          <a:latin typeface="Century Schoolbook" panose="02040604050505020304" pitchFamily="18" charset="0"/>
                        </a:rPr>
                        <a:t> </a:t>
                      </a:r>
                      <a:r>
                        <a:rPr kumimoji="0" lang="el-GR" altLang="en-US" sz="1600" b="0" i="0" u="none" strike="noStrike" cap="none" normalizeH="0" baseline="0">
                          <a:ln>
                            <a:noFill/>
                          </a:ln>
                          <a:solidFill>
                            <a:schemeClr val="tx1"/>
                          </a:solidFill>
                          <a:effectLst/>
                          <a:latin typeface="Century Schoolbook" panose="02040604050505020304" pitchFamily="18" charset="0"/>
                        </a:rPr>
                        <a:t>αντι-φωσφολιπιδίων</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581358506"/>
                  </a:ext>
                </a:extLst>
              </a:tr>
              <a:tr h="3159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U1nRNP</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Μικτή Νόσος Συνδ. Ιστού</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567785979"/>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tRNA συνθετάσες</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Μυοσίτιδα</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940919339"/>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Topo I  (Scl-70)</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Διάχυτο</a:t>
                      </a:r>
                      <a:r>
                        <a:rPr kumimoji="0" lang="el-GR" altLang="en-US" sz="1600" b="0" i="0" u="none" strike="noStrike" cap="none" normalizeH="0" baseline="0">
                          <a:ln>
                            <a:noFill/>
                          </a:ln>
                          <a:solidFill>
                            <a:schemeClr val="tx1"/>
                          </a:solidFill>
                          <a:effectLst/>
                          <a:latin typeface="Century Schoolbook" panose="02040604050505020304" pitchFamily="18" charset="0"/>
                        </a:rPr>
                        <a:t> </a:t>
                      </a:r>
                      <a:r>
                        <a:rPr kumimoji="0" lang="el-GR" altLang="en-US" sz="1600" b="1" i="0" u="none" strike="noStrike" cap="none" normalizeH="0" baseline="0">
                          <a:ln>
                            <a:noFill/>
                          </a:ln>
                          <a:solidFill>
                            <a:schemeClr val="tx1"/>
                          </a:solidFill>
                          <a:effectLst/>
                          <a:latin typeface="Century Schoolbook" panose="02040604050505020304" pitchFamily="18" charset="0"/>
                        </a:rPr>
                        <a:t>Σκληρόδερμα</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631680194"/>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Κεντρομερίδιο (ACA)</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Περιορ</a:t>
                      </a:r>
                      <a:r>
                        <a:rPr kumimoji="0" lang="el-GR" altLang="en-US" sz="1600" b="0" i="0" u="none" strike="noStrike" cap="none" normalizeH="0" baseline="0">
                          <a:ln>
                            <a:noFill/>
                          </a:ln>
                          <a:solidFill>
                            <a:schemeClr val="tx1"/>
                          </a:solidFill>
                          <a:effectLst/>
                          <a:latin typeface="Century Schoolbook" panose="02040604050505020304" pitchFamily="18" charset="0"/>
                        </a:rPr>
                        <a:t>. </a:t>
                      </a:r>
                      <a:r>
                        <a:rPr kumimoji="0" lang="el-GR" altLang="en-US" sz="1600" b="1" i="0" u="none" strike="noStrike" cap="none" normalizeH="0" baseline="0">
                          <a:ln>
                            <a:noFill/>
                          </a:ln>
                          <a:solidFill>
                            <a:schemeClr val="tx1"/>
                          </a:solidFill>
                          <a:effectLst/>
                          <a:latin typeface="Century Schoolbook" panose="02040604050505020304" pitchFamily="18" charset="0"/>
                        </a:rPr>
                        <a:t>Σκληρόδερμα</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998918959"/>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Ro(SSA), La(SSB)</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Σύνδρομο Sjögren </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643916389"/>
                  </a:ext>
                </a:extLst>
              </a:tr>
              <a:tr h="3159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Ρευματ. Παράγων, CCP</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Ρευματοειδής Αρθρίτιδα</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707024223"/>
                  </a:ext>
                </a:extLst>
              </a:tr>
              <a:tr h="3175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Μιτοχονδριακά (AΜA)</a:t>
                      </a:r>
                    </a:p>
                  </a:txBody>
                  <a:tcPr marL="0" marR="0" marT="46800" marB="46800" anchor="ctr" horzOverflow="overflow">
                    <a:lnL cap="flat">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Πρωτοπ. χολ. κίρρωση</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600" b="1"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a:noFill/>
                    </a:lnL>
                    <a:lnR cap="flat">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927126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650" name="Rectangle 2">
            <a:extLst>
              <a:ext uri="{FF2B5EF4-FFF2-40B4-BE49-F238E27FC236}">
                <a16:creationId xmlns:a16="http://schemas.microsoft.com/office/drawing/2014/main" id="{ECF673C4-99A1-4E7C-80A6-E2D55DCE9329}"/>
              </a:ext>
            </a:extLst>
          </p:cNvPr>
          <p:cNvSpPr>
            <a:spLocks noGrp="1" noChangeArrowheads="1"/>
          </p:cNvSpPr>
          <p:nvPr>
            <p:ph type="title"/>
          </p:nvPr>
        </p:nvSpPr>
        <p:spPr/>
        <p:txBody>
          <a:bodyPr/>
          <a:lstStyle/>
          <a:p>
            <a:r>
              <a:rPr lang="el-GR" altLang="en-US" sz="2800"/>
              <a:t>Ανοσολογική διερεύνηση σε ασθενείς με αυτοάνοσα νοσήματα</a:t>
            </a:r>
          </a:p>
        </p:txBody>
      </p:sp>
      <p:sp>
        <p:nvSpPr>
          <p:cNvPr id="923651" name="Rectangle 3">
            <a:extLst>
              <a:ext uri="{FF2B5EF4-FFF2-40B4-BE49-F238E27FC236}">
                <a16:creationId xmlns:a16="http://schemas.microsoft.com/office/drawing/2014/main" id="{A1494BBA-0318-489C-B8E2-5F70C7C991C2}"/>
              </a:ext>
            </a:extLst>
          </p:cNvPr>
          <p:cNvSpPr>
            <a:spLocks noGrp="1" noChangeArrowheads="1"/>
          </p:cNvSpPr>
          <p:nvPr>
            <p:ph type="body" idx="1"/>
          </p:nvPr>
        </p:nvSpPr>
        <p:spPr/>
        <p:txBody>
          <a:bodyPr/>
          <a:lstStyle/>
          <a:p>
            <a:pPr>
              <a:lnSpc>
                <a:spcPct val="140000"/>
              </a:lnSpc>
            </a:pPr>
            <a:r>
              <a:rPr lang="el-GR" altLang="en-US"/>
              <a:t>Αυτοαντισώματα</a:t>
            </a:r>
          </a:p>
          <a:p>
            <a:pPr lvl="1">
              <a:lnSpc>
                <a:spcPct val="140000"/>
              </a:lnSpc>
            </a:pPr>
            <a:r>
              <a:rPr lang="el-GR" altLang="en-US"/>
              <a:t>Ορισμός</a:t>
            </a:r>
          </a:p>
          <a:p>
            <a:pPr lvl="1">
              <a:lnSpc>
                <a:spcPct val="140000"/>
              </a:lnSpc>
            </a:pPr>
            <a:r>
              <a:rPr lang="el-GR" altLang="en-US"/>
              <a:t>Κλινική σημασία</a:t>
            </a:r>
          </a:p>
          <a:p>
            <a:pPr lvl="1">
              <a:lnSpc>
                <a:spcPct val="140000"/>
              </a:lnSpc>
            </a:pPr>
            <a:r>
              <a:rPr lang="el-GR" altLang="en-US"/>
              <a:t>Ανίχνευση</a:t>
            </a:r>
          </a:p>
          <a:p>
            <a:pPr lvl="2">
              <a:lnSpc>
                <a:spcPct val="140000"/>
              </a:lnSpc>
            </a:pPr>
            <a:r>
              <a:rPr lang="el-GR" altLang="en-US" b="1"/>
              <a:t>Μέθοδοι ανίχνευσης</a:t>
            </a:r>
          </a:p>
          <a:p>
            <a:pPr lvl="3">
              <a:lnSpc>
                <a:spcPct val="140000"/>
              </a:lnSpc>
            </a:pPr>
            <a:r>
              <a:rPr lang="el-GR" altLang="en-US"/>
              <a:t>Χρήση της ειδικής αναγνώρισης αντιγόνου - αντισώματος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a:extLst>
              <a:ext uri="{FF2B5EF4-FFF2-40B4-BE49-F238E27FC236}">
                <a16:creationId xmlns:a16="http://schemas.microsoft.com/office/drawing/2014/main" id="{548106A8-8154-4591-80BB-D3343F2B43E8}"/>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800"/>
            </a:br>
            <a:r>
              <a:rPr lang="el-GR" altLang="en-US"/>
              <a:t>Κλινική Πράξη</a:t>
            </a:r>
          </a:p>
        </p:txBody>
      </p:sp>
      <p:graphicFrame>
        <p:nvGraphicFramePr>
          <p:cNvPr id="769089" name="Group 65">
            <a:extLst>
              <a:ext uri="{FF2B5EF4-FFF2-40B4-BE49-F238E27FC236}">
                <a16:creationId xmlns:a16="http://schemas.microsoft.com/office/drawing/2014/main" id="{12569408-F89F-4B0C-B621-52D9A9101401}"/>
              </a:ext>
            </a:extLst>
          </p:cNvPr>
          <p:cNvGraphicFramePr>
            <a:graphicFrameLocks noGrp="1"/>
          </p:cNvGraphicFramePr>
          <p:nvPr/>
        </p:nvGraphicFramePr>
        <p:xfrm>
          <a:off x="323850" y="2276475"/>
          <a:ext cx="8424863" cy="4264792"/>
        </p:xfrm>
        <a:graphic>
          <a:graphicData uri="http://schemas.openxmlformats.org/drawingml/2006/table">
            <a:tbl>
              <a:tblPr/>
              <a:tblGrid>
                <a:gridCol w="792163">
                  <a:extLst>
                    <a:ext uri="{9D8B030D-6E8A-4147-A177-3AD203B41FA5}">
                      <a16:colId xmlns:a16="http://schemas.microsoft.com/office/drawing/2014/main" val="1531008908"/>
                    </a:ext>
                  </a:extLst>
                </a:gridCol>
                <a:gridCol w="2376487">
                  <a:extLst>
                    <a:ext uri="{9D8B030D-6E8A-4147-A177-3AD203B41FA5}">
                      <a16:colId xmlns:a16="http://schemas.microsoft.com/office/drawing/2014/main" val="3779865043"/>
                    </a:ext>
                  </a:extLst>
                </a:gridCol>
                <a:gridCol w="3095625">
                  <a:extLst>
                    <a:ext uri="{9D8B030D-6E8A-4147-A177-3AD203B41FA5}">
                      <a16:colId xmlns:a16="http://schemas.microsoft.com/office/drawing/2014/main" val="1501575893"/>
                    </a:ext>
                  </a:extLst>
                </a:gridCol>
                <a:gridCol w="2160588">
                  <a:extLst>
                    <a:ext uri="{9D8B030D-6E8A-4147-A177-3AD203B41FA5}">
                      <a16:colId xmlns:a16="http://schemas.microsoft.com/office/drawing/2014/main" val="385733977"/>
                    </a:ext>
                  </a:extLst>
                </a:gridCol>
              </a:tblGrid>
              <a:tr h="444500">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Ανοσολογικός Εργαστηριακός Έλεγχος</a:t>
                      </a:r>
                    </a:p>
                  </a:txBody>
                  <a:tcPr marL="18000" marR="18000" marT="46800" marB="46800" anchor="ctr" horzOverflow="overflow">
                    <a:lnL cap="flat">
                      <a:noFill/>
                    </a:lnL>
                    <a:lnR cap="flat">
                      <a:noFill/>
                    </a:lnR>
                    <a:lnT w="28575" cap="flat" cmpd="sng" algn="ctr">
                      <a:solidFill>
                        <a:srgbClr val="364558"/>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2735263"/>
                  </a:ext>
                </a:extLst>
              </a:tr>
              <a:tr h="32226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Ορολογικός </a:t>
                      </a:r>
                    </a:p>
                  </a:txBody>
                  <a:tcPr marL="18000" marR="18000" marT="46800" marB="46800" anchor="ctr" horzOverflow="overflow">
                    <a:lnL cap="flat">
                      <a:noFill/>
                    </a:lnL>
                    <a:lnR>
                      <a:noFill/>
                    </a:lnR>
                    <a:lnT w="12700" cap="flat" cmpd="sng" algn="ctr">
                      <a:solidFill>
                        <a:schemeClr val="bg1"/>
                      </a:solidFill>
                      <a:prstDash val="sysDash"/>
                      <a:round/>
                      <a:headEnd type="none" w="med" len="med"/>
                      <a:tailEnd type="none" w="med" len="med"/>
                    </a:lnT>
                    <a:lnB w="28575" cap="flat" cmpd="sng" algn="ctr">
                      <a:solidFill>
                        <a:srgbClr val="45374B"/>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Κυτταρολογικός</a:t>
                      </a:r>
                      <a:r>
                        <a:rPr kumimoji="0" lang="en-US" altLang="en-US" sz="2200" b="0" i="0" u="none" strike="noStrike" cap="none" normalizeH="0" baseline="0">
                          <a:ln>
                            <a:noFill/>
                          </a:ln>
                          <a:solidFill>
                            <a:schemeClr val="bg1"/>
                          </a:solidFill>
                          <a:effectLst/>
                          <a:latin typeface="Century Schoolbook" panose="02040604050505020304" pitchFamily="18" charset="0"/>
                        </a:rPr>
                        <a:t> / </a:t>
                      </a:r>
                      <a:r>
                        <a:rPr kumimoji="0" lang="el-GR" altLang="en-US" sz="2200" b="0" i="0" u="none" strike="noStrike" cap="none" normalizeH="0" baseline="0">
                          <a:ln>
                            <a:noFill/>
                          </a:ln>
                          <a:solidFill>
                            <a:schemeClr val="bg1"/>
                          </a:solidFill>
                          <a:effectLst/>
                          <a:latin typeface="Century Schoolbook" panose="02040604050505020304" pitchFamily="18" charset="0"/>
                        </a:rPr>
                        <a:t>Ιστολογικός</a:t>
                      </a:r>
                    </a:p>
                  </a:txBody>
                  <a:tcPr marL="18000" marR="18000" marT="46800" marB="46800" anchor="ctr" horzOverflow="overflow">
                    <a:lnL>
                      <a:noFill/>
                    </a:lnL>
                    <a:lnR>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Μοριακός</a:t>
                      </a:r>
                    </a:p>
                  </a:txBody>
                  <a:tcPr marL="18000" marR="18000" marT="46800" marB="46800" anchor="ctr" horzOverflow="overflow">
                    <a:lnL>
                      <a:noFill/>
                    </a:lnL>
                    <a:lnR cap="flat">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3657214580"/>
                  </a:ext>
                </a:extLst>
              </a:tr>
              <a:tr h="442913">
                <a:tc row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a:t>
                      </a:r>
                      <a:r>
                        <a:rPr kumimoji="0" lang="en-US" altLang="en-US" sz="1800" b="0" i="0" u="none" strike="noStrike" cap="none" normalizeH="0" baseline="0">
                          <a:ln>
                            <a:noFill/>
                          </a:ln>
                          <a:solidFill>
                            <a:schemeClr val="tx1"/>
                          </a:solidFill>
                          <a:effectLst/>
                          <a:latin typeface="Century Schoolbook" panose="02040604050505020304" pitchFamily="18" charset="0"/>
                        </a:rPr>
                        <a:t>bs </a:t>
                      </a:r>
                      <a:r>
                        <a:rPr kumimoji="0" lang="el-GR" altLang="en-US" sz="1800" b="0" i="0" u="none" strike="noStrike" cap="none" normalizeH="0" baseline="0">
                          <a:ln>
                            <a:noFill/>
                          </a:ln>
                          <a:solidFill>
                            <a:schemeClr val="tx1"/>
                          </a:solidFill>
                          <a:effectLst/>
                          <a:latin typeface="Century Schoolbook" panose="02040604050505020304" pitchFamily="18" charset="0"/>
                        </a:rPr>
                        <a:t>κατά</a:t>
                      </a:r>
                      <a:r>
                        <a:rPr kumimoji="0" lang="en-US" altLang="en-US" sz="1800" b="0" i="0" u="none" strike="noStrike" cap="none" normalizeH="0" baseline="0">
                          <a:ln>
                            <a:noFill/>
                          </a:ln>
                          <a:solidFill>
                            <a:schemeClr val="tx1"/>
                          </a:solidFill>
                          <a:effectLst/>
                          <a:latin typeface="Century Schoolbook" panose="02040604050505020304" pitchFamily="18" charset="0"/>
                        </a:rPr>
                        <a:t>:</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108000" marB="46800" horzOverflow="overflow">
                    <a:lnL cap="flat">
                      <a:noFill/>
                    </a:lnL>
                    <a:lnR>
                      <a:noFill/>
                    </a:lnR>
                    <a:lnT w="28575" cap="flat" cmpd="sng" algn="ctr">
                      <a:solidFill>
                        <a:srgbClr val="45374B"/>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βακτηριδίων, ιών κλπ.</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Υποπληθυσμοί κυττάρων</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Ανοσογενετικός: </a:t>
                      </a:r>
                      <a:r>
                        <a:rPr kumimoji="0" lang="el-GR" altLang="en-US" sz="1800" b="0" i="1" u="none" strike="noStrike" cap="none" normalizeH="0" baseline="0">
                          <a:ln>
                            <a:noFill/>
                          </a:ln>
                          <a:solidFill>
                            <a:schemeClr val="tx1"/>
                          </a:solidFill>
                          <a:effectLst/>
                          <a:latin typeface="Century Schoolbook" panose="02040604050505020304" pitchFamily="18" charset="0"/>
                        </a:rPr>
                        <a:t>Απλότυποι HLA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80237833"/>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αλλεργιογόνων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Εναπόθεση ανοσοσυμπλεγμάτων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Πολυμορφισμοί</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2684350466"/>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Αυτοαντισώματα</a:t>
                      </a: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701342737"/>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Κρυοσφαιρίνες </a:t>
                      </a:r>
                    </a:p>
                  </a:txBody>
                  <a:tcPr marL="18000" marR="18000" marT="46800" marB="46800" anchor="ctr" horzOverflow="overflow">
                    <a:lnL cap="flat">
                      <a:noFill/>
                    </a:lnL>
                    <a:lnR>
                      <a:noFill/>
                    </a:lnR>
                    <a:lnT>
                      <a:noFill/>
                    </a:lnT>
                    <a:lnB>
                      <a:noFill/>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1931904881"/>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Συμπλήρωμα </a:t>
                      </a:r>
                    </a:p>
                  </a:txBody>
                  <a:tcPr marL="18000" marR="18000" marT="46800" marB="46800" anchor="ctr"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58905783"/>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Πρωτεΐνες οξείας φάσεως</a:t>
                      </a:r>
                    </a:p>
                  </a:txBody>
                  <a:tcPr marL="18000" marR="18000" marT="46800" marB="46800" anchor="ctr" horzOverflow="overflow">
                    <a:lnL cap="flat">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extLst>
                  <a:ext uri="{0D108BD9-81ED-4DB2-BD59-A6C34878D82A}">
                    <a16:rowId xmlns:a16="http://schemas.microsoft.com/office/drawing/2014/main" val="2246547100"/>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a:extLst>
              <a:ext uri="{FF2B5EF4-FFF2-40B4-BE49-F238E27FC236}">
                <a16:creationId xmlns:a16="http://schemas.microsoft.com/office/drawing/2014/main" id="{3EAE6A02-5318-4D21-A539-B224AAE45CBD}"/>
              </a:ext>
            </a:extLst>
          </p:cNvPr>
          <p:cNvSpPr>
            <a:spLocks noGrp="1" noChangeArrowheads="1"/>
          </p:cNvSpPr>
          <p:nvPr>
            <p:ph type="title"/>
          </p:nvPr>
        </p:nvSpPr>
        <p:spPr>
          <a:xfrm>
            <a:off x="250825" y="71438"/>
            <a:ext cx="8893175" cy="1196975"/>
          </a:xfrm>
        </p:spPr>
        <p:txBody>
          <a:bodyPr/>
          <a:lstStyle/>
          <a:p>
            <a:r>
              <a:rPr lang="el-GR" altLang="en-US" sz="2400">
                <a:solidFill>
                  <a:srgbClr val="364558"/>
                </a:solidFill>
              </a:rPr>
              <a:t>Αυτοαντισώματα</a:t>
            </a:r>
            <a:br>
              <a:rPr lang="el-GR" altLang="en-US" sz="2400">
                <a:solidFill>
                  <a:srgbClr val="364558"/>
                </a:solidFill>
              </a:rPr>
            </a:br>
            <a:r>
              <a:rPr lang="el-GR" altLang="en-US"/>
              <a:t>Aντιπυρηνικά Aντισώματα (ΑΝΑ)</a:t>
            </a:r>
          </a:p>
        </p:txBody>
      </p:sp>
      <p:sp>
        <p:nvSpPr>
          <p:cNvPr id="789507" name="Rectangle 3">
            <a:extLst>
              <a:ext uri="{FF2B5EF4-FFF2-40B4-BE49-F238E27FC236}">
                <a16:creationId xmlns:a16="http://schemas.microsoft.com/office/drawing/2014/main" id="{73D0DF65-6A30-4019-B15E-224ADD455766}"/>
              </a:ext>
            </a:extLst>
          </p:cNvPr>
          <p:cNvSpPr>
            <a:spLocks noGrp="1" noChangeArrowheads="1"/>
          </p:cNvSpPr>
          <p:nvPr>
            <p:ph type="body" idx="1"/>
          </p:nvPr>
        </p:nvSpPr>
        <p:spPr>
          <a:xfrm>
            <a:off x="468313" y="1844675"/>
            <a:ext cx="6048375" cy="4813300"/>
          </a:xfrm>
        </p:spPr>
        <p:txBody>
          <a:bodyPr/>
          <a:lstStyle/>
          <a:p>
            <a:pPr>
              <a:spcBef>
                <a:spcPct val="60000"/>
              </a:spcBef>
            </a:pPr>
            <a:r>
              <a:rPr lang="el-GR" altLang="en-US" sz="2200"/>
              <a:t>Πλακίδια επιστρωμένα </a:t>
            </a:r>
          </a:p>
          <a:p>
            <a:pPr lvl="1">
              <a:spcBef>
                <a:spcPct val="10000"/>
              </a:spcBef>
              <a:spcAft>
                <a:spcPct val="10000"/>
              </a:spcAft>
            </a:pPr>
            <a:r>
              <a:rPr lang="el-GR" altLang="en-US" sz="2000"/>
              <a:t>κύτταρα (HEp2 κύτταρα, ουδετερόφιλα)</a:t>
            </a:r>
          </a:p>
          <a:p>
            <a:pPr lvl="1">
              <a:spcBef>
                <a:spcPct val="10000"/>
              </a:spcBef>
              <a:spcAft>
                <a:spcPct val="10000"/>
              </a:spcAft>
            </a:pPr>
            <a:r>
              <a:rPr lang="el-GR" altLang="en-US" sz="2000"/>
              <a:t>Ιστό</a:t>
            </a:r>
          </a:p>
          <a:p>
            <a:pPr>
              <a:spcBef>
                <a:spcPct val="85000"/>
              </a:spcBef>
            </a:pPr>
            <a:r>
              <a:rPr lang="el-GR" altLang="en-US" sz="2200"/>
              <a:t>Ποσοτικοποίηση </a:t>
            </a:r>
          </a:p>
          <a:p>
            <a:pPr lvl="1">
              <a:spcBef>
                <a:spcPct val="10000"/>
              </a:spcBef>
              <a:spcAft>
                <a:spcPct val="10000"/>
              </a:spcAft>
            </a:pPr>
            <a:r>
              <a:rPr lang="el-GR" altLang="en-US" sz="2000"/>
              <a:t>Ημι-ποσοτική μέθοδος</a:t>
            </a:r>
          </a:p>
          <a:p>
            <a:pPr>
              <a:spcBef>
                <a:spcPct val="80000"/>
              </a:spcBef>
            </a:pPr>
            <a:r>
              <a:rPr lang="el-GR" altLang="en-US" sz="2200"/>
              <a:t>Χρησιμοποιείται ως:</a:t>
            </a:r>
          </a:p>
          <a:p>
            <a:pPr lvl="1">
              <a:spcBef>
                <a:spcPct val="10000"/>
              </a:spcBef>
              <a:spcAft>
                <a:spcPct val="10000"/>
              </a:spcAft>
            </a:pPr>
            <a:r>
              <a:rPr lang="el-GR" altLang="en-US" sz="2000" b="1"/>
              <a:t>Δοκιμασία διαλογής (</a:t>
            </a:r>
            <a:r>
              <a:rPr lang="en-US" altLang="en-US" sz="2000" b="1"/>
              <a:t>screening test)</a:t>
            </a:r>
            <a:endParaRPr lang="el-GR" altLang="en-US" sz="2000" b="1"/>
          </a:p>
          <a:p>
            <a:pPr>
              <a:spcBef>
                <a:spcPct val="80000"/>
              </a:spcBef>
            </a:pPr>
            <a:r>
              <a:rPr lang="el-GR" altLang="en-US" sz="2200"/>
              <a:t>Κύρια εφαρμογή</a:t>
            </a:r>
          </a:p>
          <a:p>
            <a:pPr lvl="1">
              <a:spcBef>
                <a:spcPct val="10000"/>
              </a:spcBef>
              <a:spcAft>
                <a:spcPct val="10000"/>
              </a:spcAft>
            </a:pPr>
            <a:r>
              <a:rPr lang="el-GR" altLang="en-US" sz="2000"/>
              <a:t>Ανίχνευση αυτοαντισωμάτων</a:t>
            </a:r>
          </a:p>
          <a:p>
            <a:pPr lvl="2">
              <a:spcBef>
                <a:spcPct val="10000"/>
              </a:spcBef>
              <a:spcAft>
                <a:spcPct val="10000"/>
              </a:spcAft>
            </a:pPr>
            <a:r>
              <a:rPr lang="en-US" altLang="en-US" sz="1800"/>
              <a:t>ANA, ANCA</a:t>
            </a:r>
            <a:endParaRPr lang="el-GR" altLang="en-US" sz="1800"/>
          </a:p>
        </p:txBody>
      </p:sp>
      <p:grpSp>
        <p:nvGrpSpPr>
          <p:cNvPr id="789509" name="Group 5">
            <a:extLst>
              <a:ext uri="{FF2B5EF4-FFF2-40B4-BE49-F238E27FC236}">
                <a16:creationId xmlns:a16="http://schemas.microsoft.com/office/drawing/2014/main" id="{C9677CCF-6DD9-4B18-83F5-6E26AEFE213B}"/>
              </a:ext>
            </a:extLst>
          </p:cNvPr>
          <p:cNvGrpSpPr>
            <a:grpSpLocks/>
          </p:cNvGrpSpPr>
          <p:nvPr/>
        </p:nvGrpSpPr>
        <p:grpSpPr bwMode="auto">
          <a:xfrm>
            <a:off x="6156325" y="2373313"/>
            <a:ext cx="2703513" cy="1428750"/>
            <a:chOff x="4073" y="1480"/>
            <a:chExt cx="1574" cy="860"/>
          </a:xfrm>
        </p:grpSpPr>
        <p:grpSp>
          <p:nvGrpSpPr>
            <p:cNvPr id="789510" name="Group 6">
              <a:extLst>
                <a:ext uri="{FF2B5EF4-FFF2-40B4-BE49-F238E27FC236}">
                  <a16:creationId xmlns:a16="http://schemas.microsoft.com/office/drawing/2014/main" id="{2A952135-3F92-4D6F-B0B7-674AA3EB5D3F}"/>
                </a:ext>
              </a:extLst>
            </p:cNvPr>
            <p:cNvGrpSpPr>
              <a:grpSpLocks noChangeAspect="1"/>
            </p:cNvGrpSpPr>
            <p:nvPr/>
          </p:nvGrpSpPr>
          <p:grpSpPr bwMode="auto">
            <a:xfrm rot="-416602">
              <a:off x="4652" y="2146"/>
              <a:ext cx="531" cy="194"/>
              <a:chOff x="3878" y="1444"/>
              <a:chExt cx="769" cy="333"/>
            </a:xfrm>
          </p:grpSpPr>
          <p:sp>
            <p:nvSpPr>
              <p:cNvPr id="789511" name="Freeform 7">
                <a:extLst>
                  <a:ext uri="{FF2B5EF4-FFF2-40B4-BE49-F238E27FC236}">
                    <a16:creationId xmlns:a16="http://schemas.microsoft.com/office/drawing/2014/main" id="{77A01D96-A338-4460-A955-476931088CBE}"/>
                  </a:ext>
                </a:extLst>
              </p:cNvPr>
              <p:cNvSpPr>
                <a:spLocks noChangeAspect="1"/>
              </p:cNvSpPr>
              <p:nvPr/>
            </p:nvSpPr>
            <p:spPr bwMode="auto">
              <a:xfrm>
                <a:off x="3878" y="1444"/>
                <a:ext cx="769" cy="333"/>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12" name="Oval 8">
                <a:extLst>
                  <a:ext uri="{FF2B5EF4-FFF2-40B4-BE49-F238E27FC236}">
                    <a16:creationId xmlns:a16="http://schemas.microsoft.com/office/drawing/2014/main" id="{BA315A3C-6D4D-4836-B32C-EAC8CC2FB458}"/>
                  </a:ext>
                </a:extLst>
              </p:cNvPr>
              <p:cNvSpPr>
                <a:spLocks noChangeAspect="1" noChangeArrowheads="1"/>
              </p:cNvSpPr>
              <p:nvPr/>
            </p:nvSpPr>
            <p:spPr bwMode="auto">
              <a:xfrm rot="-344122">
                <a:off x="4176" y="1557"/>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513" name="Freeform 9">
              <a:extLst>
                <a:ext uri="{FF2B5EF4-FFF2-40B4-BE49-F238E27FC236}">
                  <a16:creationId xmlns:a16="http://schemas.microsoft.com/office/drawing/2014/main" id="{6D17035A-D778-4A0E-A6BB-E1E82CDD10F2}"/>
                </a:ext>
              </a:extLst>
            </p:cNvPr>
            <p:cNvSpPr>
              <a:spLocks/>
            </p:cNvSpPr>
            <p:nvPr/>
          </p:nvSpPr>
          <p:spPr bwMode="auto">
            <a:xfrm>
              <a:off x="4124" y="2242"/>
              <a:ext cx="1492" cy="85"/>
            </a:xfrm>
            <a:custGeom>
              <a:avLst/>
              <a:gdLst>
                <a:gd name="T0" fmla="*/ 53 w 1553"/>
                <a:gd name="T1" fmla="*/ 0 h 110"/>
                <a:gd name="T2" fmla="*/ 214 w 1553"/>
                <a:gd name="T3" fmla="*/ 94 h 110"/>
                <a:gd name="T4" fmla="*/ 1337 w 1553"/>
                <a:gd name="T5" fmla="*/ 94 h 110"/>
                <a:gd name="T6" fmla="*/ 1512 w 1553"/>
                <a:gd name="T7" fmla="*/ 19 h 110"/>
              </a:gdLst>
              <a:ahLst/>
              <a:cxnLst>
                <a:cxn ang="0">
                  <a:pos x="T0" y="T1"/>
                </a:cxn>
                <a:cxn ang="0">
                  <a:pos x="T2" y="T3"/>
                </a:cxn>
                <a:cxn ang="0">
                  <a:pos x="T4" y="T5"/>
                </a:cxn>
                <a:cxn ang="0">
                  <a:pos x="T6" y="T7"/>
                </a:cxn>
              </a:cxnLst>
              <a:rect l="0" t="0" r="r" b="b"/>
              <a:pathLst>
                <a:path w="1553" h="110">
                  <a:moveTo>
                    <a:pt x="53" y="0"/>
                  </a:moveTo>
                  <a:cubicBezTo>
                    <a:pt x="78" y="16"/>
                    <a:pt x="0" y="78"/>
                    <a:pt x="214" y="94"/>
                  </a:cubicBezTo>
                  <a:cubicBezTo>
                    <a:pt x="428" y="110"/>
                    <a:pt x="1121" y="106"/>
                    <a:pt x="1337" y="94"/>
                  </a:cubicBezTo>
                  <a:cubicBezTo>
                    <a:pt x="1553" y="82"/>
                    <a:pt x="1476" y="35"/>
                    <a:pt x="1512" y="19"/>
                  </a:cubicBezTo>
                </a:path>
              </a:pathLst>
            </a:custGeom>
            <a:noFill/>
            <a:ln w="57150" cmpd="sng">
              <a:solidFill>
                <a:schemeClr val="tx1"/>
              </a:solidFill>
              <a:round/>
              <a:headEnd/>
              <a:tailEnd/>
            </a:ln>
            <a:effectLst/>
            <a:scene3d>
              <a:camera prst="legacyObliqueRight"/>
              <a:lightRig rig="legacyFlat3" dir="b"/>
            </a:scene3d>
            <a:sp3d extrusionH="125400" prstMaterial="legacyMatte">
              <a:bevelT w="13500" h="13500" prst="angle"/>
              <a:bevelB w="13500" h="13500" prst="angle"/>
              <a:extrusionClr>
                <a:srgbClr val="5F5F5F"/>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nvGrpSpPr>
            <p:cNvPr id="789514" name="Group 10">
              <a:extLst>
                <a:ext uri="{FF2B5EF4-FFF2-40B4-BE49-F238E27FC236}">
                  <a16:creationId xmlns:a16="http://schemas.microsoft.com/office/drawing/2014/main" id="{6A31549B-174B-4F9B-9C53-BF39F5967961}"/>
                </a:ext>
              </a:extLst>
            </p:cNvPr>
            <p:cNvGrpSpPr>
              <a:grpSpLocks noChangeAspect="1"/>
            </p:cNvGrpSpPr>
            <p:nvPr/>
          </p:nvGrpSpPr>
          <p:grpSpPr bwMode="auto">
            <a:xfrm rot="-416602">
              <a:off x="4197" y="2131"/>
              <a:ext cx="570" cy="197"/>
              <a:chOff x="3228" y="1344"/>
              <a:chExt cx="825" cy="338"/>
            </a:xfrm>
          </p:grpSpPr>
          <p:sp>
            <p:nvSpPr>
              <p:cNvPr id="789515" name="Freeform 11">
                <a:extLst>
                  <a:ext uri="{FF2B5EF4-FFF2-40B4-BE49-F238E27FC236}">
                    <a16:creationId xmlns:a16="http://schemas.microsoft.com/office/drawing/2014/main" id="{4A780254-416B-4A70-A87E-93A402842D42}"/>
                  </a:ext>
                </a:extLst>
              </p:cNvPr>
              <p:cNvSpPr>
                <a:spLocks noChangeAspect="1"/>
              </p:cNvSpPr>
              <p:nvPr/>
            </p:nvSpPr>
            <p:spPr bwMode="auto">
              <a:xfrm>
                <a:off x="3228" y="1344"/>
                <a:ext cx="825" cy="338"/>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16" name="Oval 12">
                <a:extLst>
                  <a:ext uri="{FF2B5EF4-FFF2-40B4-BE49-F238E27FC236}">
                    <a16:creationId xmlns:a16="http://schemas.microsoft.com/office/drawing/2014/main" id="{BF64D5FB-603A-4D5E-B467-8E506918C955}"/>
                  </a:ext>
                </a:extLst>
              </p:cNvPr>
              <p:cNvSpPr>
                <a:spLocks noChangeAspect="1" noChangeArrowheads="1"/>
              </p:cNvSpPr>
              <p:nvPr/>
            </p:nvSpPr>
            <p:spPr bwMode="auto">
              <a:xfrm rot="761975">
                <a:off x="3499" y="1440"/>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9517" name="Group 13">
              <a:extLst>
                <a:ext uri="{FF2B5EF4-FFF2-40B4-BE49-F238E27FC236}">
                  <a16:creationId xmlns:a16="http://schemas.microsoft.com/office/drawing/2014/main" id="{C8076819-4964-412E-A63D-D4D652210B20}"/>
                </a:ext>
              </a:extLst>
            </p:cNvPr>
            <p:cNvGrpSpPr>
              <a:grpSpLocks noChangeAspect="1"/>
            </p:cNvGrpSpPr>
            <p:nvPr/>
          </p:nvGrpSpPr>
          <p:grpSpPr bwMode="auto">
            <a:xfrm rot="-416602">
              <a:off x="5079" y="2118"/>
              <a:ext cx="568" cy="198"/>
              <a:chOff x="4497" y="1514"/>
              <a:chExt cx="822" cy="342"/>
            </a:xfrm>
          </p:grpSpPr>
          <p:sp>
            <p:nvSpPr>
              <p:cNvPr id="789518" name="Freeform 14">
                <a:extLst>
                  <a:ext uri="{FF2B5EF4-FFF2-40B4-BE49-F238E27FC236}">
                    <a16:creationId xmlns:a16="http://schemas.microsoft.com/office/drawing/2014/main" id="{1107520F-C3F0-4E01-9CFA-0B6263389A76}"/>
                  </a:ext>
                </a:extLst>
              </p:cNvPr>
              <p:cNvSpPr>
                <a:spLocks noChangeAspect="1"/>
              </p:cNvSpPr>
              <p:nvPr/>
            </p:nvSpPr>
            <p:spPr bwMode="auto">
              <a:xfrm>
                <a:off x="4497" y="1514"/>
                <a:ext cx="822" cy="342"/>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19" name="Oval 15">
                <a:extLst>
                  <a:ext uri="{FF2B5EF4-FFF2-40B4-BE49-F238E27FC236}">
                    <a16:creationId xmlns:a16="http://schemas.microsoft.com/office/drawing/2014/main" id="{AAB2E5A9-DF7B-4D83-859F-AD5CEA9E0B3B}"/>
                  </a:ext>
                </a:extLst>
              </p:cNvPr>
              <p:cNvSpPr>
                <a:spLocks noChangeAspect="1" noChangeArrowheads="1"/>
              </p:cNvSpPr>
              <p:nvPr/>
            </p:nvSpPr>
            <p:spPr bwMode="auto">
              <a:xfrm rot="-667380">
                <a:off x="4801" y="1631"/>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9520" name="Group 16">
              <a:extLst>
                <a:ext uri="{FF2B5EF4-FFF2-40B4-BE49-F238E27FC236}">
                  <a16:creationId xmlns:a16="http://schemas.microsoft.com/office/drawing/2014/main" id="{A62472DA-EF6F-4520-8E2A-79592AC5400D}"/>
                </a:ext>
              </a:extLst>
            </p:cNvPr>
            <p:cNvGrpSpPr>
              <a:grpSpLocks/>
            </p:cNvGrpSpPr>
            <p:nvPr/>
          </p:nvGrpSpPr>
          <p:grpSpPr bwMode="auto">
            <a:xfrm>
              <a:off x="4436" y="1791"/>
              <a:ext cx="1133" cy="493"/>
              <a:chOff x="4342" y="2099"/>
              <a:chExt cx="1157" cy="620"/>
            </a:xfrm>
          </p:grpSpPr>
          <p:grpSp>
            <p:nvGrpSpPr>
              <p:cNvPr id="789521" name="Group 17">
                <a:extLst>
                  <a:ext uri="{FF2B5EF4-FFF2-40B4-BE49-F238E27FC236}">
                    <a16:creationId xmlns:a16="http://schemas.microsoft.com/office/drawing/2014/main" id="{DD82D077-AD47-410C-A27B-C878184CE22A}"/>
                  </a:ext>
                </a:extLst>
              </p:cNvPr>
              <p:cNvGrpSpPr>
                <a:grpSpLocks noChangeAspect="1"/>
              </p:cNvGrpSpPr>
              <p:nvPr/>
            </p:nvGrpSpPr>
            <p:grpSpPr bwMode="auto">
              <a:xfrm>
                <a:off x="4731" y="2099"/>
                <a:ext cx="468" cy="280"/>
                <a:chOff x="3404" y="2292"/>
                <a:chExt cx="578" cy="346"/>
              </a:xfrm>
            </p:grpSpPr>
            <p:grpSp>
              <p:nvGrpSpPr>
                <p:cNvPr id="789522" name="Group 18">
                  <a:extLst>
                    <a:ext uri="{FF2B5EF4-FFF2-40B4-BE49-F238E27FC236}">
                      <a16:creationId xmlns:a16="http://schemas.microsoft.com/office/drawing/2014/main" id="{44AD1918-C5C0-451C-A986-F3ECAAE5B263}"/>
                    </a:ext>
                  </a:extLst>
                </p:cNvPr>
                <p:cNvGrpSpPr>
                  <a:grpSpLocks noChangeAspect="1"/>
                </p:cNvGrpSpPr>
                <p:nvPr/>
              </p:nvGrpSpPr>
              <p:grpSpPr bwMode="auto">
                <a:xfrm rot="-2819948">
                  <a:off x="3635" y="2292"/>
                  <a:ext cx="249" cy="444"/>
                  <a:chOff x="3970" y="2037"/>
                  <a:chExt cx="276" cy="493"/>
                </a:xfrm>
              </p:grpSpPr>
              <p:sp>
                <p:nvSpPr>
                  <p:cNvPr id="789523" name="Freeform 19">
                    <a:extLst>
                      <a:ext uri="{FF2B5EF4-FFF2-40B4-BE49-F238E27FC236}">
                        <a16:creationId xmlns:a16="http://schemas.microsoft.com/office/drawing/2014/main" id="{90CCB029-6DA1-40B0-8E46-235C3DBEB7C5}"/>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8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24" name="Freeform 20">
                    <a:extLst>
                      <a:ext uri="{FF2B5EF4-FFF2-40B4-BE49-F238E27FC236}">
                        <a16:creationId xmlns:a16="http://schemas.microsoft.com/office/drawing/2014/main" id="{4BB55D47-B04E-475D-B780-8362D435A132}"/>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24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25" name="Freeform 21">
                  <a:extLst>
                    <a:ext uri="{FF2B5EF4-FFF2-40B4-BE49-F238E27FC236}">
                      <a16:creationId xmlns:a16="http://schemas.microsoft.com/office/drawing/2014/main" id="{8BB70374-110B-49E8-B940-5439A133847F}"/>
                    </a:ext>
                  </a:extLst>
                </p:cNvPr>
                <p:cNvSpPr>
                  <a:spLocks noChangeAspect="1"/>
                </p:cNvSpPr>
                <p:nvPr/>
              </p:nvSpPr>
              <p:spPr bwMode="auto">
                <a:xfrm rot="-317124">
                  <a:off x="3566" y="2380"/>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9499999" lon="30000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26" name="AutoShape 22">
                  <a:extLst>
                    <a:ext uri="{FF2B5EF4-FFF2-40B4-BE49-F238E27FC236}">
                      <a16:creationId xmlns:a16="http://schemas.microsoft.com/office/drawing/2014/main" id="{3637F852-72C1-4F13-97CF-40025FD33292}"/>
                    </a:ext>
                  </a:extLst>
                </p:cNvPr>
                <p:cNvSpPr>
                  <a:spLocks noChangeAspect="1" noChangeArrowheads="1"/>
                </p:cNvSpPr>
                <p:nvPr/>
              </p:nvSpPr>
              <p:spPr bwMode="auto">
                <a:xfrm rot="-3185578">
                  <a:off x="3404" y="2292"/>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120000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89527" name="Group 23">
                <a:extLst>
                  <a:ext uri="{FF2B5EF4-FFF2-40B4-BE49-F238E27FC236}">
                    <a16:creationId xmlns:a16="http://schemas.microsoft.com/office/drawing/2014/main" id="{92A50D49-9710-40B2-918B-61352E465792}"/>
                  </a:ext>
                </a:extLst>
              </p:cNvPr>
              <p:cNvGrpSpPr>
                <a:grpSpLocks/>
              </p:cNvGrpSpPr>
              <p:nvPr/>
            </p:nvGrpSpPr>
            <p:grpSpPr bwMode="auto">
              <a:xfrm>
                <a:off x="4342" y="2354"/>
                <a:ext cx="1157" cy="365"/>
                <a:chOff x="4342" y="2354"/>
                <a:chExt cx="1157" cy="365"/>
              </a:xfrm>
            </p:grpSpPr>
            <p:grpSp>
              <p:nvGrpSpPr>
                <p:cNvPr id="789528" name="Group 24">
                  <a:extLst>
                    <a:ext uri="{FF2B5EF4-FFF2-40B4-BE49-F238E27FC236}">
                      <a16:creationId xmlns:a16="http://schemas.microsoft.com/office/drawing/2014/main" id="{6500D48D-6405-4620-85C9-1792A9077BBA}"/>
                    </a:ext>
                  </a:extLst>
                </p:cNvPr>
                <p:cNvGrpSpPr>
                  <a:grpSpLocks noChangeAspect="1"/>
                </p:cNvGrpSpPr>
                <p:nvPr/>
              </p:nvGrpSpPr>
              <p:grpSpPr bwMode="auto">
                <a:xfrm rot="-343697">
                  <a:off x="4342" y="2354"/>
                  <a:ext cx="137" cy="303"/>
                  <a:chOff x="3921" y="2618"/>
                  <a:chExt cx="169" cy="375"/>
                </a:xfrm>
              </p:grpSpPr>
              <p:sp>
                <p:nvSpPr>
                  <p:cNvPr id="789529" name="Freeform 25">
                    <a:extLst>
                      <a:ext uri="{FF2B5EF4-FFF2-40B4-BE49-F238E27FC236}">
                        <a16:creationId xmlns:a16="http://schemas.microsoft.com/office/drawing/2014/main" id="{C7DA29C2-3C6A-4BAE-B228-2630035DE2DD}"/>
                      </a:ext>
                    </a:extLst>
                  </p:cNvPr>
                  <p:cNvSpPr>
                    <a:spLocks noChangeAspect="1"/>
                  </p:cNvSpPr>
                  <p:nvPr/>
                </p:nvSpPr>
                <p:spPr bwMode="auto">
                  <a:xfrm rot="1106097">
                    <a:off x="3921" y="2618"/>
                    <a:ext cx="115" cy="321"/>
                  </a:xfrm>
                  <a:custGeom>
                    <a:avLst/>
                    <a:gdLst>
                      <a:gd name="T0" fmla="*/ 0 w 140"/>
                      <a:gd name="T1" fmla="*/ 442 h 442"/>
                      <a:gd name="T2" fmla="*/ 113 w 140"/>
                      <a:gd name="T3" fmla="*/ 298 h 442"/>
                      <a:gd name="T4" fmla="*/ 133 w 140"/>
                      <a:gd name="T5" fmla="*/ 0 h 442"/>
                    </a:gdLst>
                    <a:ahLst/>
                    <a:cxnLst>
                      <a:cxn ang="0">
                        <a:pos x="T0" y="T1"/>
                      </a:cxn>
                      <a:cxn ang="0">
                        <a:pos x="T2" y="T3"/>
                      </a:cxn>
                      <a:cxn ang="0">
                        <a:pos x="T4" y="T5"/>
                      </a:cxn>
                    </a:cxnLst>
                    <a:rect l="0" t="0" r="r" b="b"/>
                    <a:pathLst>
                      <a:path w="140" h="442">
                        <a:moveTo>
                          <a:pt x="0" y="442"/>
                        </a:moveTo>
                        <a:cubicBezTo>
                          <a:pt x="50" y="409"/>
                          <a:pt x="69" y="342"/>
                          <a:pt x="113" y="298"/>
                        </a:cubicBezTo>
                        <a:cubicBezTo>
                          <a:pt x="140" y="216"/>
                          <a:pt x="133" y="85"/>
                          <a:pt x="133"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30" name="Freeform 26">
                    <a:extLst>
                      <a:ext uri="{FF2B5EF4-FFF2-40B4-BE49-F238E27FC236}">
                        <a16:creationId xmlns:a16="http://schemas.microsoft.com/office/drawing/2014/main" id="{D5575EB0-DBE2-4638-876D-A482C08A47B0}"/>
                      </a:ext>
                    </a:extLst>
                  </p:cNvPr>
                  <p:cNvSpPr>
                    <a:spLocks noChangeAspect="1"/>
                  </p:cNvSpPr>
                  <p:nvPr/>
                </p:nvSpPr>
                <p:spPr bwMode="auto">
                  <a:xfrm>
                    <a:off x="4005" y="2658"/>
                    <a:ext cx="85" cy="335"/>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531" name="Group 27">
                  <a:extLst>
                    <a:ext uri="{FF2B5EF4-FFF2-40B4-BE49-F238E27FC236}">
                      <a16:creationId xmlns:a16="http://schemas.microsoft.com/office/drawing/2014/main" id="{A42864AC-BE93-4A59-884A-15BF7FD8E31D}"/>
                    </a:ext>
                  </a:extLst>
                </p:cNvPr>
                <p:cNvGrpSpPr>
                  <a:grpSpLocks noChangeAspect="1"/>
                </p:cNvGrpSpPr>
                <p:nvPr/>
              </p:nvGrpSpPr>
              <p:grpSpPr bwMode="auto">
                <a:xfrm>
                  <a:off x="4880" y="2445"/>
                  <a:ext cx="210" cy="274"/>
                  <a:chOff x="4908" y="2715"/>
                  <a:chExt cx="259" cy="339"/>
                </a:xfrm>
              </p:grpSpPr>
              <p:sp>
                <p:nvSpPr>
                  <p:cNvPr id="789532" name="Freeform 28">
                    <a:extLst>
                      <a:ext uri="{FF2B5EF4-FFF2-40B4-BE49-F238E27FC236}">
                        <a16:creationId xmlns:a16="http://schemas.microsoft.com/office/drawing/2014/main" id="{6AE9FAE6-21B2-4DBB-9BAF-1A479327EFB2}"/>
                      </a:ext>
                    </a:extLst>
                  </p:cNvPr>
                  <p:cNvSpPr>
                    <a:spLocks noChangeAspect="1"/>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33" name="Freeform 29">
                    <a:extLst>
                      <a:ext uri="{FF2B5EF4-FFF2-40B4-BE49-F238E27FC236}">
                        <a16:creationId xmlns:a16="http://schemas.microsoft.com/office/drawing/2014/main" id="{6463687C-CCAC-438D-9AB1-D19C0EEFB24C}"/>
                      </a:ext>
                    </a:extLst>
                  </p:cNvPr>
                  <p:cNvSpPr>
                    <a:spLocks noChangeAspect="1"/>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534" name="Group 30">
                  <a:extLst>
                    <a:ext uri="{FF2B5EF4-FFF2-40B4-BE49-F238E27FC236}">
                      <a16:creationId xmlns:a16="http://schemas.microsoft.com/office/drawing/2014/main" id="{3DA90814-2EE3-4CDF-A5B0-0E02FD4296F5}"/>
                    </a:ext>
                  </a:extLst>
                </p:cNvPr>
                <p:cNvGrpSpPr>
                  <a:grpSpLocks noChangeAspect="1"/>
                </p:cNvGrpSpPr>
                <p:nvPr/>
              </p:nvGrpSpPr>
              <p:grpSpPr bwMode="auto">
                <a:xfrm>
                  <a:off x="4579" y="2425"/>
                  <a:ext cx="134" cy="293"/>
                  <a:chOff x="4664" y="2777"/>
                  <a:chExt cx="165" cy="362"/>
                </a:xfrm>
              </p:grpSpPr>
              <p:sp>
                <p:nvSpPr>
                  <p:cNvPr id="789535" name="Freeform 31">
                    <a:extLst>
                      <a:ext uri="{FF2B5EF4-FFF2-40B4-BE49-F238E27FC236}">
                        <a16:creationId xmlns:a16="http://schemas.microsoft.com/office/drawing/2014/main" id="{1BAB28B9-D26B-4D55-90B9-44A8F64F7D74}"/>
                      </a:ext>
                    </a:extLst>
                  </p:cNvPr>
                  <p:cNvSpPr>
                    <a:spLocks noChangeAspect="1"/>
                  </p:cNvSpPr>
                  <p:nvPr/>
                </p:nvSpPr>
                <p:spPr bwMode="auto">
                  <a:xfrm>
                    <a:off x="4664" y="2777"/>
                    <a:ext cx="97" cy="346"/>
                  </a:xfrm>
                  <a:custGeom>
                    <a:avLst/>
                    <a:gdLst>
                      <a:gd name="T0" fmla="*/ 0 w 97"/>
                      <a:gd name="T1" fmla="*/ 346 h 346"/>
                      <a:gd name="T2" fmla="*/ 81 w 97"/>
                      <a:gd name="T3" fmla="*/ 231 h 346"/>
                      <a:gd name="T4" fmla="*/ 78 w 97"/>
                      <a:gd name="T5" fmla="*/ 0 h 346"/>
                    </a:gdLst>
                    <a:ahLst/>
                    <a:cxnLst>
                      <a:cxn ang="0">
                        <a:pos x="T0" y="T1"/>
                      </a:cxn>
                      <a:cxn ang="0">
                        <a:pos x="T2" y="T3"/>
                      </a:cxn>
                      <a:cxn ang="0">
                        <a:pos x="T4" y="T5"/>
                      </a:cxn>
                    </a:cxnLst>
                    <a:rect l="0" t="0" r="r" b="b"/>
                    <a:pathLst>
                      <a:path w="97" h="346">
                        <a:moveTo>
                          <a:pt x="0" y="346"/>
                        </a:moveTo>
                        <a:cubicBezTo>
                          <a:pt x="38" y="318"/>
                          <a:pt x="49" y="267"/>
                          <a:pt x="81" y="231"/>
                        </a:cubicBezTo>
                        <a:cubicBezTo>
                          <a:pt x="97" y="170"/>
                          <a:pt x="85" y="62"/>
                          <a:pt x="78" y="0"/>
                        </a:cubicBezTo>
                      </a:path>
                    </a:pathLst>
                  </a:custGeom>
                  <a:noFill/>
                  <a:ln w="28575" cmpd="sng">
                    <a:solidFill>
                      <a:srgbClr val="808000"/>
                    </a:solidFill>
                    <a:round/>
                    <a:headEnd/>
                    <a:tailEnd/>
                  </a:ln>
                  <a:effectLst/>
                  <a:scene3d>
                    <a:camera prst="legacyPerspectiveFront">
                      <a:rot lat="2400000" lon="19199999" rev="0"/>
                    </a:camera>
                    <a:lightRig rig="legacyFlat2" dir="b"/>
                  </a:scene3d>
                  <a:sp3d extrusionH="492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36" name="Freeform 32">
                    <a:extLst>
                      <a:ext uri="{FF2B5EF4-FFF2-40B4-BE49-F238E27FC236}">
                        <a16:creationId xmlns:a16="http://schemas.microsoft.com/office/drawing/2014/main" id="{A204F238-3A8E-45C6-8385-34FAB9665F85}"/>
                      </a:ext>
                    </a:extLst>
                  </p:cNvPr>
                  <p:cNvSpPr>
                    <a:spLocks noChangeAspect="1"/>
                  </p:cNvSpPr>
                  <p:nvPr/>
                </p:nvSpPr>
                <p:spPr bwMode="auto">
                  <a:xfrm rot="-1470515">
                    <a:off x="4744" y="2804"/>
                    <a:ext cx="85" cy="335"/>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8000"/>
                    </a:solidFill>
                    <a:round/>
                    <a:headEnd/>
                    <a:tailEnd/>
                  </a:ln>
                  <a:effectLst/>
                  <a:scene3d>
                    <a:camera prst="legacyPerspectiveFront">
                      <a:rot lat="2400000" lon="19199999" rev="0"/>
                    </a:camera>
                    <a:lightRig rig="legacyFlat2" dir="b"/>
                  </a:scene3d>
                  <a:sp3d extrusionH="492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537" name="Group 33">
                  <a:extLst>
                    <a:ext uri="{FF2B5EF4-FFF2-40B4-BE49-F238E27FC236}">
                      <a16:creationId xmlns:a16="http://schemas.microsoft.com/office/drawing/2014/main" id="{3401C5A8-25E4-4C7D-B347-783287113E1A}"/>
                    </a:ext>
                  </a:extLst>
                </p:cNvPr>
                <p:cNvGrpSpPr>
                  <a:grpSpLocks noChangeAspect="1"/>
                </p:cNvGrpSpPr>
                <p:nvPr/>
              </p:nvGrpSpPr>
              <p:grpSpPr bwMode="auto">
                <a:xfrm rot="1848318">
                  <a:off x="5289" y="2433"/>
                  <a:ext cx="210" cy="275"/>
                  <a:chOff x="4908" y="2715"/>
                  <a:chExt cx="259" cy="339"/>
                </a:xfrm>
              </p:grpSpPr>
              <p:sp>
                <p:nvSpPr>
                  <p:cNvPr id="789538" name="Freeform 34">
                    <a:extLst>
                      <a:ext uri="{FF2B5EF4-FFF2-40B4-BE49-F238E27FC236}">
                        <a16:creationId xmlns:a16="http://schemas.microsoft.com/office/drawing/2014/main" id="{1D089278-A567-4670-BD88-AF92B292FAEE}"/>
                      </a:ext>
                    </a:extLst>
                  </p:cNvPr>
                  <p:cNvSpPr>
                    <a:spLocks noChangeAspect="1"/>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39" name="Freeform 35">
                    <a:extLst>
                      <a:ext uri="{FF2B5EF4-FFF2-40B4-BE49-F238E27FC236}">
                        <a16:creationId xmlns:a16="http://schemas.microsoft.com/office/drawing/2014/main" id="{B092087A-ED7B-4154-9E98-45336810937B}"/>
                      </a:ext>
                    </a:extLst>
                  </p:cNvPr>
                  <p:cNvSpPr>
                    <a:spLocks noChangeAspect="1"/>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grpSp>
        <p:grpSp>
          <p:nvGrpSpPr>
            <p:cNvPr id="789540" name="Group 36">
              <a:extLst>
                <a:ext uri="{FF2B5EF4-FFF2-40B4-BE49-F238E27FC236}">
                  <a16:creationId xmlns:a16="http://schemas.microsoft.com/office/drawing/2014/main" id="{A0542085-2F00-431E-9AC8-D98C0D4716E6}"/>
                </a:ext>
              </a:extLst>
            </p:cNvPr>
            <p:cNvGrpSpPr>
              <a:grpSpLocks noChangeAspect="1"/>
            </p:cNvGrpSpPr>
            <p:nvPr/>
          </p:nvGrpSpPr>
          <p:grpSpPr bwMode="auto">
            <a:xfrm>
              <a:off x="5347" y="1632"/>
              <a:ext cx="272" cy="378"/>
              <a:chOff x="4719" y="2288"/>
              <a:chExt cx="342" cy="588"/>
            </a:xfrm>
          </p:grpSpPr>
          <p:grpSp>
            <p:nvGrpSpPr>
              <p:cNvPr id="789541" name="Group 37">
                <a:extLst>
                  <a:ext uri="{FF2B5EF4-FFF2-40B4-BE49-F238E27FC236}">
                    <a16:creationId xmlns:a16="http://schemas.microsoft.com/office/drawing/2014/main" id="{778EC15B-1E52-4DB4-A20F-D0C5663140BC}"/>
                  </a:ext>
                </a:extLst>
              </p:cNvPr>
              <p:cNvGrpSpPr>
                <a:grpSpLocks noChangeAspect="1"/>
              </p:cNvGrpSpPr>
              <p:nvPr/>
            </p:nvGrpSpPr>
            <p:grpSpPr bwMode="auto">
              <a:xfrm rot="1993839">
                <a:off x="4719" y="2432"/>
                <a:ext cx="249" cy="444"/>
                <a:chOff x="3970" y="2037"/>
                <a:chExt cx="276" cy="493"/>
              </a:xfrm>
            </p:grpSpPr>
            <p:sp>
              <p:nvSpPr>
                <p:cNvPr id="789542" name="Freeform 38">
                  <a:extLst>
                    <a:ext uri="{FF2B5EF4-FFF2-40B4-BE49-F238E27FC236}">
                      <a16:creationId xmlns:a16="http://schemas.microsoft.com/office/drawing/2014/main" id="{7676F8CF-7B2B-4CF6-867E-BBA92AF94B23}"/>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43" name="Freeform 39">
                  <a:extLst>
                    <a:ext uri="{FF2B5EF4-FFF2-40B4-BE49-F238E27FC236}">
                      <a16:creationId xmlns:a16="http://schemas.microsoft.com/office/drawing/2014/main" id="{31BB8655-A295-494C-BCEF-A824689B0C97}"/>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30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44" name="Freeform 40">
                <a:extLst>
                  <a:ext uri="{FF2B5EF4-FFF2-40B4-BE49-F238E27FC236}">
                    <a16:creationId xmlns:a16="http://schemas.microsoft.com/office/drawing/2014/main" id="{BBD0D538-8EE5-4D5E-A37F-8220B2B15072}"/>
                  </a:ext>
                </a:extLst>
              </p:cNvPr>
              <p:cNvSpPr>
                <a:spLocks noChangeAspect="1"/>
              </p:cNvSpPr>
              <p:nvPr/>
            </p:nvSpPr>
            <p:spPr bwMode="auto">
              <a:xfrm rot="4496663">
                <a:off x="4883" y="2463"/>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20099999" lon="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45" name="AutoShape 41">
                <a:extLst>
                  <a:ext uri="{FF2B5EF4-FFF2-40B4-BE49-F238E27FC236}">
                    <a16:creationId xmlns:a16="http://schemas.microsoft.com/office/drawing/2014/main" id="{465C4B3A-0CAE-4CED-8D7F-3B248E714508}"/>
                  </a:ext>
                </a:extLst>
              </p:cNvPr>
              <p:cNvSpPr>
                <a:spLocks noChangeAspect="1" noChangeArrowheads="1"/>
              </p:cNvSpPr>
              <p:nvPr/>
            </p:nvSpPr>
            <p:spPr bwMode="auto">
              <a:xfrm rot="1628209">
                <a:off x="4821" y="2288"/>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900000" lon="6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89546" name="Group 42">
              <a:extLst>
                <a:ext uri="{FF2B5EF4-FFF2-40B4-BE49-F238E27FC236}">
                  <a16:creationId xmlns:a16="http://schemas.microsoft.com/office/drawing/2014/main" id="{FFBB72B6-14A7-4C30-976C-B5918A127B57}"/>
                </a:ext>
              </a:extLst>
            </p:cNvPr>
            <p:cNvGrpSpPr>
              <a:grpSpLocks noChangeAspect="1"/>
            </p:cNvGrpSpPr>
            <p:nvPr/>
          </p:nvGrpSpPr>
          <p:grpSpPr bwMode="auto">
            <a:xfrm>
              <a:off x="4073" y="1705"/>
              <a:ext cx="458" cy="222"/>
              <a:chOff x="3404" y="2292"/>
              <a:chExt cx="578" cy="346"/>
            </a:xfrm>
          </p:grpSpPr>
          <p:grpSp>
            <p:nvGrpSpPr>
              <p:cNvPr id="789547" name="Group 43">
                <a:extLst>
                  <a:ext uri="{FF2B5EF4-FFF2-40B4-BE49-F238E27FC236}">
                    <a16:creationId xmlns:a16="http://schemas.microsoft.com/office/drawing/2014/main" id="{45CA0889-2F5D-4233-A901-3C7925E33CF1}"/>
                  </a:ext>
                </a:extLst>
              </p:cNvPr>
              <p:cNvGrpSpPr>
                <a:grpSpLocks noChangeAspect="1"/>
              </p:cNvGrpSpPr>
              <p:nvPr/>
            </p:nvGrpSpPr>
            <p:grpSpPr bwMode="auto">
              <a:xfrm rot="-2819948">
                <a:off x="3635" y="2292"/>
                <a:ext cx="249" cy="444"/>
                <a:chOff x="3970" y="2037"/>
                <a:chExt cx="276" cy="493"/>
              </a:xfrm>
            </p:grpSpPr>
            <p:sp>
              <p:nvSpPr>
                <p:cNvPr id="789548" name="Freeform 44">
                  <a:extLst>
                    <a:ext uri="{FF2B5EF4-FFF2-40B4-BE49-F238E27FC236}">
                      <a16:creationId xmlns:a16="http://schemas.microsoft.com/office/drawing/2014/main" id="{4241290F-A975-4F7E-82DA-C37C1016171E}"/>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8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49" name="Freeform 45">
                  <a:extLst>
                    <a:ext uri="{FF2B5EF4-FFF2-40B4-BE49-F238E27FC236}">
                      <a16:creationId xmlns:a16="http://schemas.microsoft.com/office/drawing/2014/main" id="{E5762F37-4B5E-42BE-8286-434C0C627E4F}"/>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24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50" name="Freeform 46">
                <a:extLst>
                  <a:ext uri="{FF2B5EF4-FFF2-40B4-BE49-F238E27FC236}">
                    <a16:creationId xmlns:a16="http://schemas.microsoft.com/office/drawing/2014/main" id="{E3F495F2-8E82-49A2-8973-0B8054E41154}"/>
                  </a:ext>
                </a:extLst>
              </p:cNvPr>
              <p:cNvSpPr>
                <a:spLocks noChangeAspect="1"/>
              </p:cNvSpPr>
              <p:nvPr/>
            </p:nvSpPr>
            <p:spPr bwMode="auto">
              <a:xfrm rot="-317124">
                <a:off x="3566" y="2380"/>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9499999" lon="30000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51" name="AutoShape 47">
                <a:extLst>
                  <a:ext uri="{FF2B5EF4-FFF2-40B4-BE49-F238E27FC236}">
                    <a16:creationId xmlns:a16="http://schemas.microsoft.com/office/drawing/2014/main" id="{F7D9918F-2D9C-46EA-BF71-05CD4EE51BDB}"/>
                  </a:ext>
                </a:extLst>
              </p:cNvPr>
              <p:cNvSpPr>
                <a:spLocks noChangeAspect="1" noChangeArrowheads="1"/>
              </p:cNvSpPr>
              <p:nvPr/>
            </p:nvSpPr>
            <p:spPr bwMode="auto">
              <a:xfrm rot="-3185578">
                <a:off x="3404" y="2292"/>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120000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789552" name="Text Box 48">
              <a:extLst>
                <a:ext uri="{FF2B5EF4-FFF2-40B4-BE49-F238E27FC236}">
                  <a16:creationId xmlns:a16="http://schemas.microsoft.com/office/drawing/2014/main" id="{CEC25F0D-43C6-40CF-BCDE-F97D22C26BDB}"/>
                </a:ext>
              </a:extLst>
            </p:cNvPr>
            <p:cNvSpPr txBox="1">
              <a:spLocks noChangeAspect="1" noChangeArrowheads="1"/>
            </p:cNvSpPr>
            <p:nvPr/>
          </p:nvSpPr>
          <p:spPr bwMode="auto">
            <a:xfrm>
              <a:off x="4664" y="1529"/>
              <a:ext cx="882"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latin typeface="Tahoma" panose="020B0604030504040204" pitchFamily="34" charset="0"/>
                </a:rPr>
                <a:t>Anti-human IgG (FITC labeled)</a:t>
              </a:r>
              <a:endParaRPr lang="el-GR" altLang="en-US" sz="1000">
                <a:latin typeface="Tahoma" panose="020B0604030504040204" pitchFamily="34" charset="0"/>
              </a:endParaRPr>
            </a:p>
          </p:txBody>
        </p:sp>
        <p:grpSp>
          <p:nvGrpSpPr>
            <p:cNvPr id="789553" name="Group 49">
              <a:extLst>
                <a:ext uri="{FF2B5EF4-FFF2-40B4-BE49-F238E27FC236}">
                  <a16:creationId xmlns:a16="http://schemas.microsoft.com/office/drawing/2014/main" id="{3C56B3B2-3B0A-48D8-9194-B2AE770AB97F}"/>
                </a:ext>
              </a:extLst>
            </p:cNvPr>
            <p:cNvGrpSpPr>
              <a:grpSpLocks noChangeAspect="1"/>
            </p:cNvGrpSpPr>
            <p:nvPr/>
          </p:nvGrpSpPr>
          <p:grpSpPr bwMode="auto">
            <a:xfrm>
              <a:off x="4520" y="1480"/>
              <a:ext cx="240" cy="399"/>
              <a:chOff x="4399" y="1874"/>
              <a:chExt cx="303" cy="620"/>
            </a:xfrm>
          </p:grpSpPr>
          <p:grpSp>
            <p:nvGrpSpPr>
              <p:cNvPr id="789554" name="Group 50">
                <a:extLst>
                  <a:ext uri="{FF2B5EF4-FFF2-40B4-BE49-F238E27FC236}">
                    <a16:creationId xmlns:a16="http://schemas.microsoft.com/office/drawing/2014/main" id="{602F2645-A24E-4F0A-B1A9-933D49A8EFE9}"/>
                  </a:ext>
                </a:extLst>
              </p:cNvPr>
              <p:cNvGrpSpPr>
                <a:grpSpLocks noChangeAspect="1"/>
              </p:cNvGrpSpPr>
              <p:nvPr/>
            </p:nvGrpSpPr>
            <p:grpSpPr bwMode="auto">
              <a:xfrm rot="65870">
                <a:off x="4453" y="2050"/>
                <a:ext cx="249" cy="444"/>
                <a:chOff x="3970" y="2037"/>
                <a:chExt cx="276" cy="493"/>
              </a:xfrm>
            </p:grpSpPr>
            <p:sp>
              <p:nvSpPr>
                <p:cNvPr id="789555" name="Freeform 51">
                  <a:extLst>
                    <a:ext uri="{FF2B5EF4-FFF2-40B4-BE49-F238E27FC236}">
                      <a16:creationId xmlns:a16="http://schemas.microsoft.com/office/drawing/2014/main" id="{07B50A17-BCA7-4627-A66C-0A4D05D9277F}"/>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56" name="Freeform 52">
                  <a:extLst>
                    <a:ext uri="{FF2B5EF4-FFF2-40B4-BE49-F238E27FC236}">
                      <a16:creationId xmlns:a16="http://schemas.microsoft.com/office/drawing/2014/main" id="{2DBD8A78-BFFA-4356-B758-CF63DCF65A30}"/>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30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57" name="Freeform 53">
                <a:extLst>
                  <a:ext uri="{FF2B5EF4-FFF2-40B4-BE49-F238E27FC236}">
                    <a16:creationId xmlns:a16="http://schemas.microsoft.com/office/drawing/2014/main" id="{C1EA3CE4-C369-4263-ADBB-51251DACC44F}"/>
                  </a:ext>
                </a:extLst>
              </p:cNvPr>
              <p:cNvSpPr>
                <a:spLocks noChangeAspect="1"/>
              </p:cNvSpPr>
              <p:nvPr/>
            </p:nvSpPr>
            <p:spPr bwMode="auto">
              <a:xfrm rot="2568694">
                <a:off x="4516" y="2062"/>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20099999" lon="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58" name="AutoShape 54">
                <a:extLst>
                  <a:ext uri="{FF2B5EF4-FFF2-40B4-BE49-F238E27FC236}">
                    <a16:creationId xmlns:a16="http://schemas.microsoft.com/office/drawing/2014/main" id="{ED47BADD-E7CB-474C-B2FB-2B5A0431E867}"/>
                  </a:ext>
                </a:extLst>
              </p:cNvPr>
              <p:cNvSpPr>
                <a:spLocks noChangeAspect="1" noChangeArrowheads="1"/>
              </p:cNvSpPr>
              <p:nvPr/>
            </p:nvSpPr>
            <p:spPr bwMode="auto">
              <a:xfrm rot="-299760">
                <a:off x="4399" y="1874"/>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300000" lon="24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grpSp>
        <p:nvGrpSpPr>
          <p:cNvPr id="789559" name="Group 55">
            <a:extLst>
              <a:ext uri="{FF2B5EF4-FFF2-40B4-BE49-F238E27FC236}">
                <a16:creationId xmlns:a16="http://schemas.microsoft.com/office/drawing/2014/main" id="{1015CB2C-79B5-4FDC-A623-BDDF008D298C}"/>
              </a:ext>
            </a:extLst>
          </p:cNvPr>
          <p:cNvGrpSpPr>
            <a:grpSpLocks/>
          </p:cNvGrpSpPr>
          <p:nvPr/>
        </p:nvGrpSpPr>
        <p:grpSpPr bwMode="auto">
          <a:xfrm>
            <a:off x="6121400" y="4279900"/>
            <a:ext cx="2751138" cy="938213"/>
            <a:chOff x="3977" y="3339"/>
            <a:chExt cx="1636" cy="711"/>
          </a:xfrm>
        </p:grpSpPr>
        <p:grpSp>
          <p:nvGrpSpPr>
            <p:cNvPr id="789560" name="Group 56">
              <a:extLst>
                <a:ext uri="{FF2B5EF4-FFF2-40B4-BE49-F238E27FC236}">
                  <a16:creationId xmlns:a16="http://schemas.microsoft.com/office/drawing/2014/main" id="{34A3D529-6D61-4493-BC3F-D57882608648}"/>
                </a:ext>
              </a:extLst>
            </p:cNvPr>
            <p:cNvGrpSpPr>
              <a:grpSpLocks/>
            </p:cNvGrpSpPr>
            <p:nvPr/>
          </p:nvGrpSpPr>
          <p:grpSpPr bwMode="auto">
            <a:xfrm>
              <a:off x="4014" y="3770"/>
              <a:ext cx="1556" cy="280"/>
              <a:chOff x="4023" y="1044"/>
              <a:chExt cx="1556" cy="280"/>
            </a:xfrm>
          </p:grpSpPr>
          <p:grpSp>
            <p:nvGrpSpPr>
              <p:cNvPr id="789561" name="Group 57">
                <a:extLst>
                  <a:ext uri="{FF2B5EF4-FFF2-40B4-BE49-F238E27FC236}">
                    <a16:creationId xmlns:a16="http://schemas.microsoft.com/office/drawing/2014/main" id="{55B88704-F3CE-414F-B02C-5276B14368BE}"/>
                  </a:ext>
                </a:extLst>
              </p:cNvPr>
              <p:cNvGrpSpPr>
                <a:grpSpLocks noChangeAspect="1"/>
              </p:cNvGrpSpPr>
              <p:nvPr/>
            </p:nvGrpSpPr>
            <p:grpSpPr bwMode="auto">
              <a:xfrm rot="-416602">
                <a:off x="4562" y="1080"/>
                <a:ext cx="543" cy="244"/>
                <a:chOff x="3878" y="1444"/>
                <a:chExt cx="769" cy="333"/>
              </a:xfrm>
            </p:grpSpPr>
            <p:sp>
              <p:nvSpPr>
                <p:cNvPr id="789562" name="Freeform 58">
                  <a:extLst>
                    <a:ext uri="{FF2B5EF4-FFF2-40B4-BE49-F238E27FC236}">
                      <a16:creationId xmlns:a16="http://schemas.microsoft.com/office/drawing/2014/main" id="{FDF1747E-579D-48C9-A86D-35F6DC816859}"/>
                    </a:ext>
                  </a:extLst>
                </p:cNvPr>
                <p:cNvSpPr>
                  <a:spLocks noChangeAspect="1"/>
                </p:cNvSpPr>
                <p:nvPr/>
              </p:nvSpPr>
              <p:spPr bwMode="auto">
                <a:xfrm>
                  <a:off x="3878" y="1444"/>
                  <a:ext cx="769" cy="333"/>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63" name="Oval 59">
                  <a:extLst>
                    <a:ext uri="{FF2B5EF4-FFF2-40B4-BE49-F238E27FC236}">
                      <a16:creationId xmlns:a16="http://schemas.microsoft.com/office/drawing/2014/main" id="{236545D1-FB2C-4773-922A-3ABF518CD145}"/>
                    </a:ext>
                  </a:extLst>
                </p:cNvPr>
                <p:cNvSpPr>
                  <a:spLocks noChangeAspect="1" noChangeArrowheads="1"/>
                </p:cNvSpPr>
                <p:nvPr/>
              </p:nvSpPr>
              <p:spPr bwMode="auto">
                <a:xfrm rot="-344122">
                  <a:off x="4176" y="1557"/>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564" name="Freeform 60">
                <a:extLst>
                  <a:ext uri="{FF2B5EF4-FFF2-40B4-BE49-F238E27FC236}">
                    <a16:creationId xmlns:a16="http://schemas.microsoft.com/office/drawing/2014/main" id="{09736E55-260F-4CE1-8C21-9D64E371312C}"/>
                  </a:ext>
                </a:extLst>
              </p:cNvPr>
              <p:cNvSpPr>
                <a:spLocks/>
              </p:cNvSpPr>
              <p:nvPr/>
            </p:nvSpPr>
            <p:spPr bwMode="auto">
              <a:xfrm>
                <a:off x="4023" y="1200"/>
                <a:ext cx="1524" cy="108"/>
              </a:xfrm>
              <a:custGeom>
                <a:avLst/>
                <a:gdLst>
                  <a:gd name="T0" fmla="*/ 53 w 1553"/>
                  <a:gd name="T1" fmla="*/ 0 h 110"/>
                  <a:gd name="T2" fmla="*/ 214 w 1553"/>
                  <a:gd name="T3" fmla="*/ 94 h 110"/>
                  <a:gd name="T4" fmla="*/ 1337 w 1553"/>
                  <a:gd name="T5" fmla="*/ 94 h 110"/>
                  <a:gd name="T6" fmla="*/ 1512 w 1553"/>
                  <a:gd name="T7" fmla="*/ 19 h 110"/>
                </a:gdLst>
                <a:ahLst/>
                <a:cxnLst>
                  <a:cxn ang="0">
                    <a:pos x="T0" y="T1"/>
                  </a:cxn>
                  <a:cxn ang="0">
                    <a:pos x="T2" y="T3"/>
                  </a:cxn>
                  <a:cxn ang="0">
                    <a:pos x="T4" y="T5"/>
                  </a:cxn>
                  <a:cxn ang="0">
                    <a:pos x="T6" y="T7"/>
                  </a:cxn>
                </a:cxnLst>
                <a:rect l="0" t="0" r="r" b="b"/>
                <a:pathLst>
                  <a:path w="1553" h="110">
                    <a:moveTo>
                      <a:pt x="53" y="0"/>
                    </a:moveTo>
                    <a:cubicBezTo>
                      <a:pt x="78" y="16"/>
                      <a:pt x="0" y="78"/>
                      <a:pt x="214" y="94"/>
                    </a:cubicBezTo>
                    <a:cubicBezTo>
                      <a:pt x="428" y="110"/>
                      <a:pt x="1121" y="106"/>
                      <a:pt x="1337" y="94"/>
                    </a:cubicBezTo>
                    <a:cubicBezTo>
                      <a:pt x="1553" y="82"/>
                      <a:pt x="1476" y="35"/>
                      <a:pt x="1512" y="19"/>
                    </a:cubicBezTo>
                  </a:path>
                </a:pathLst>
              </a:custGeom>
              <a:noFill/>
              <a:ln w="57150" cmpd="sng">
                <a:solidFill>
                  <a:schemeClr val="tx1"/>
                </a:solidFill>
                <a:round/>
                <a:headEnd/>
                <a:tailEnd/>
              </a:ln>
              <a:effectLst/>
              <a:scene3d>
                <a:camera prst="legacyObliqueRight"/>
                <a:lightRig rig="legacyFlat3" dir="b"/>
              </a:scene3d>
              <a:sp3d extrusionH="125400" prstMaterial="legacyMatte">
                <a:bevelT w="13500" h="13500" prst="angle"/>
                <a:bevelB w="13500" h="13500" prst="angle"/>
                <a:extrusionClr>
                  <a:srgbClr val="5F5F5F"/>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nvGrpSpPr>
              <p:cNvPr id="789565" name="Group 61">
                <a:extLst>
                  <a:ext uri="{FF2B5EF4-FFF2-40B4-BE49-F238E27FC236}">
                    <a16:creationId xmlns:a16="http://schemas.microsoft.com/office/drawing/2014/main" id="{D65DAF14-5506-40D7-A4F1-D76E9C3614B7}"/>
                  </a:ext>
                </a:extLst>
              </p:cNvPr>
              <p:cNvGrpSpPr>
                <a:grpSpLocks noChangeAspect="1"/>
              </p:cNvGrpSpPr>
              <p:nvPr/>
            </p:nvGrpSpPr>
            <p:grpSpPr bwMode="auto">
              <a:xfrm rot="-416602">
                <a:off x="4098" y="1061"/>
                <a:ext cx="582" cy="248"/>
                <a:chOff x="3228" y="1344"/>
                <a:chExt cx="825" cy="338"/>
              </a:xfrm>
            </p:grpSpPr>
            <p:sp>
              <p:nvSpPr>
                <p:cNvPr id="789566" name="Freeform 62">
                  <a:extLst>
                    <a:ext uri="{FF2B5EF4-FFF2-40B4-BE49-F238E27FC236}">
                      <a16:creationId xmlns:a16="http://schemas.microsoft.com/office/drawing/2014/main" id="{5B3F72F8-CC05-4C22-82E3-FB4ACDCBB2BA}"/>
                    </a:ext>
                  </a:extLst>
                </p:cNvPr>
                <p:cNvSpPr>
                  <a:spLocks noChangeAspect="1"/>
                </p:cNvSpPr>
                <p:nvPr/>
              </p:nvSpPr>
              <p:spPr bwMode="auto">
                <a:xfrm>
                  <a:off x="3228" y="1344"/>
                  <a:ext cx="825" cy="338"/>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67" name="Oval 63">
                  <a:extLst>
                    <a:ext uri="{FF2B5EF4-FFF2-40B4-BE49-F238E27FC236}">
                      <a16:creationId xmlns:a16="http://schemas.microsoft.com/office/drawing/2014/main" id="{FA7E4B82-FD0E-48B1-B86E-69D5AAA49631}"/>
                    </a:ext>
                  </a:extLst>
                </p:cNvPr>
                <p:cNvSpPr>
                  <a:spLocks noChangeAspect="1" noChangeArrowheads="1"/>
                </p:cNvSpPr>
                <p:nvPr/>
              </p:nvSpPr>
              <p:spPr bwMode="auto">
                <a:xfrm rot="761975">
                  <a:off x="3499" y="1440"/>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9568" name="Group 64">
                <a:extLst>
                  <a:ext uri="{FF2B5EF4-FFF2-40B4-BE49-F238E27FC236}">
                    <a16:creationId xmlns:a16="http://schemas.microsoft.com/office/drawing/2014/main" id="{22F5AD1D-3256-428B-8219-50CF67A20628}"/>
                  </a:ext>
                </a:extLst>
              </p:cNvPr>
              <p:cNvGrpSpPr>
                <a:grpSpLocks noChangeAspect="1"/>
              </p:cNvGrpSpPr>
              <p:nvPr/>
            </p:nvGrpSpPr>
            <p:grpSpPr bwMode="auto">
              <a:xfrm rot="-416602">
                <a:off x="4999" y="1044"/>
                <a:ext cx="580" cy="250"/>
                <a:chOff x="4497" y="1514"/>
                <a:chExt cx="822" cy="342"/>
              </a:xfrm>
            </p:grpSpPr>
            <p:sp>
              <p:nvSpPr>
                <p:cNvPr id="789569" name="Freeform 65">
                  <a:extLst>
                    <a:ext uri="{FF2B5EF4-FFF2-40B4-BE49-F238E27FC236}">
                      <a16:creationId xmlns:a16="http://schemas.microsoft.com/office/drawing/2014/main" id="{294727A8-45A7-4524-8E77-71C1D6FB2DF3}"/>
                    </a:ext>
                  </a:extLst>
                </p:cNvPr>
                <p:cNvSpPr>
                  <a:spLocks noChangeAspect="1"/>
                </p:cNvSpPr>
                <p:nvPr/>
              </p:nvSpPr>
              <p:spPr bwMode="auto">
                <a:xfrm>
                  <a:off x="4497" y="1514"/>
                  <a:ext cx="822" cy="342"/>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570" name="Oval 66">
                  <a:extLst>
                    <a:ext uri="{FF2B5EF4-FFF2-40B4-BE49-F238E27FC236}">
                      <a16:creationId xmlns:a16="http://schemas.microsoft.com/office/drawing/2014/main" id="{4CC8FB59-0724-4C31-BDF4-B5758FB22E35}"/>
                    </a:ext>
                  </a:extLst>
                </p:cNvPr>
                <p:cNvSpPr>
                  <a:spLocks noChangeAspect="1" noChangeArrowheads="1"/>
                </p:cNvSpPr>
                <p:nvPr/>
              </p:nvSpPr>
              <p:spPr bwMode="auto">
                <a:xfrm rot="-667380">
                  <a:off x="4801" y="1631"/>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789571" name="Group 67">
              <a:extLst>
                <a:ext uri="{FF2B5EF4-FFF2-40B4-BE49-F238E27FC236}">
                  <a16:creationId xmlns:a16="http://schemas.microsoft.com/office/drawing/2014/main" id="{44D80854-8ACD-4BB5-AAFF-B47AF79F9BF5}"/>
                </a:ext>
              </a:extLst>
            </p:cNvPr>
            <p:cNvGrpSpPr>
              <a:grpSpLocks noChangeAspect="1"/>
            </p:cNvGrpSpPr>
            <p:nvPr/>
          </p:nvGrpSpPr>
          <p:grpSpPr bwMode="auto">
            <a:xfrm rot="808369">
              <a:off x="5385" y="3435"/>
              <a:ext cx="228" cy="391"/>
              <a:chOff x="4719" y="2288"/>
              <a:chExt cx="342" cy="588"/>
            </a:xfrm>
          </p:grpSpPr>
          <p:grpSp>
            <p:nvGrpSpPr>
              <p:cNvPr id="789572" name="Group 68">
                <a:extLst>
                  <a:ext uri="{FF2B5EF4-FFF2-40B4-BE49-F238E27FC236}">
                    <a16:creationId xmlns:a16="http://schemas.microsoft.com/office/drawing/2014/main" id="{CBF0DE0D-820C-4BBD-8704-6AD05C5622FD}"/>
                  </a:ext>
                </a:extLst>
              </p:cNvPr>
              <p:cNvGrpSpPr>
                <a:grpSpLocks noChangeAspect="1"/>
              </p:cNvGrpSpPr>
              <p:nvPr/>
            </p:nvGrpSpPr>
            <p:grpSpPr bwMode="auto">
              <a:xfrm rot="1993839">
                <a:off x="4719" y="2432"/>
                <a:ext cx="249" cy="444"/>
                <a:chOff x="3970" y="2037"/>
                <a:chExt cx="276" cy="493"/>
              </a:xfrm>
            </p:grpSpPr>
            <p:sp>
              <p:nvSpPr>
                <p:cNvPr id="789573" name="Freeform 69">
                  <a:extLst>
                    <a:ext uri="{FF2B5EF4-FFF2-40B4-BE49-F238E27FC236}">
                      <a16:creationId xmlns:a16="http://schemas.microsoft.com/office/drawing/2014/main" id="{FF99DF48-8F1A-43D4-8B6A-C631568F9C0A}"/>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900000" lon="6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74" name="Freeform 70">
                  <a:extLst>
                    <a:ext uri="{FF2B5EF4-FFF2-40B4-BE49-F238E27FC236}">
                      <a16:creationId xmlns:a16="http://schemas.microsoft.com/office/drawing/2014/main" id="{3B6D9920-686E-4642-AD59-D5C0284DEFB1}"/>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500000" lon="6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75" name="Freeform 71">
                <a:extLst>
                  <a:ext uri="{FF2B5EF4-FFF2-40B4-BE49-F238E27FC236}">
                    <a16:creationId xmlns:a16="http://schemas.microsoft.com/office/drawing/2014/main" id="{E3932305-C3D4-4E51-AF77-479991A6A07E}"/>
                  </a:ext>
                </a:extLst>
              </p:cNvPr>
              <p:cNvSpPr>
                <a:spLocks noChangeAspect="1"/>
              </p:cNvSpPr>
              <p:nvPr/>
            </p:nvSpPr>
            <p:spPr bwMode="auto">
              <a:xfrm rot="4496663">
                <a:off x="4883" y="2463"/>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8600000" lon="206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76" name="AutoShape 72">
                <a:extLst>
                  <a:ext uri="{FF2B5EF4-FFF2-40B4-BE49-F238E27FC236}">
                    <a16:creationId xmlns:a16="http://schemas.microsoft.com/office/drawing/2014/main" id="{750FC441-247B-4AAC-A01B-803CC5D2B310}"/>
                  </a:ext>
                </a:extLst>
              </p:cNvPr>
              <p:cNvSpPr>
                <a:spLocks noChangeAspect="1" noChangeArrowheads="1"/>
              </p:cNvSpPr>
              <p:nvPr/>
            </p:nvSpPr>
            <p:spPr bwMode="auto">
              <a:xfrm rot="1628209">
                <a:off x="4821" y="2288"/>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999999" lon="21299999"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89577" name="Group 73">
              <a:extLst>
                <a:ext uri="{FF2B5EF4-FFF2-40B4-BE49-F238E27FC236}">
                  <a16:creationId xmlns:a16="http://schemas.microsoft.com/office/drawing/2014/main" id="{C173E0A3-1E33-4998-8DBD-68075E374548}"/>
                </a:ext>
              </a:extLst>
            </p:cNvPr>
            <p:cNvGrpSpPr>
              <a:grpSpLocks noChangeAspect="1"/>
            </p:cNvGrpSpPr>
            <p:nvPr/>
          </p:nvGrpSpPr>
          <p:grpSpPr bwMode="auto">
            <a:xfrm rot="-1161610">
              <a:off x="4465" y="3465"/>
              <a:ext cx="182" cy="325"/>
              <a:chOff x="3970" y="2037"/>
              <a:chExt cx="276" cy="493"/>
            </a:xfrm>
          </p:grpSpPr>
          <p:sp>
            <p:nvSpPr>
              <p:cNvPr id="789578" name="Freeform 74">
                <a:extLst>
                  <a:ext uri="{FF2B5EF4-FFF2-40B4-BE49-F238E27FC236}">
                    <a16:creationId xmlns:a16="http://schemas.microsoft.com/office/drawing/2014/main" id="{F34B483E-8BAE-4B19-BC43-6055BCE689DC}"/>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2400000" lon="20999999"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79" name="Freeform 75">
                <a:extLst>
                  <a:ext uri="{FF2B5EF4-FFF2-40B4-BE49-F238E27FC236}">
                    <a16:creationId xmlns:a16="http://schemas.microsoft.com/office/drawing/2014/main" id="{E5BE8523-4888-4952-B77E-7274805133E3}"/>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3000000" lon="20999999"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80" name="Freeform 76">
              <a:extLst>
                <a:ext uri="{FF2B5EF4-FFF2-40B4-BE49-F238E27FC236}">
                  <a16:creationId xmlns:a16="http://schemas.microsoft.com/office/drawing/2014/main" id="{856DACD0-5803-4BEC-A05D-2538CF092ECB}"/>
                </a:ext>
              </a:extLst>
            </p:cNvPr>
            <p:cNvSpPr>
              <a:spLocks noChangeAspect="1"/>
            </p:cNvSpPr>
            <p:nvPr/>
          </p:nvSpPr>
          <p:spPr bwMode="auto">
            <a:xfrm rot="1341214">
              <a:off x="4464" y="3488"/>
              <a:ext cx="63" cy="34"/>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20099999" lon="194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81" name="AutoShape 77">
              <a:extLst>
                <a:ext uri="{FF2B5EF4-FFF2-40B4-BE49-F238E27FC236}">
                  <a16:creationId xmlns:a16="http://schemas.microsoft.com/office/drawing/2014/main" id="{22FDC32E-4C53-4C40-9138-D6E7D0441552}"/>
                </a:ext>
              </a:extLst>
            </p:cNvPr>
            <p:cNvSpPr>
              <a:spLocks noChangeAspect="1" noChangeArrowheads="1"/>
            </p:cNvSpPr>
            <p:nvPr/>
          </p:nvSpPr>
          <p:spPr bwMode="auto">
            <a:xfrm rot="-1527241">
              <a:off x="4356" y="3364"/>
              <a:ext cx="176" cy="176"/>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600000" lon="27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789582" name="Group 78">
              <a:extLst>
                <a:ext uri="{FF2B5EF4-FFF2-40B4-BE49-F238E27FC236}">
                  <a16:creationId xmlns:a16="http://schemas.microsoft.com/office/drawing/2014/main" id="{49AB8899-7723-41F8-908D-517D442D7585}"/>
                </a:ext>
              </a:extLst>
            </p:cNvPr>
            <p:cNvGrpSpPr>
              <a:grpSpLocks noChangeAspect="1"/>
            </p:cNvGrpSpPr>
            <p:nvPr/>
          </p:nvGrpSpPr>
          <p:grpSpPr bwMode="auto">
            <a:xfrm rot="515216">
              <a:off x="4617" y="3387"/>
              <a:ext cx="249" cy="427"/>
              <a:chOff x="4719" y="2288"/>
              <a:chExt cx="342" cy="588"/>
            </a:xfrm>
          </p:grpSpPr>
          <p:grpSp>
            <p:nvGrpSpPr>
              <p:cNvPr id="789583" name="Group 79">
                <a:extLst>
                  <a:ext uri="{FF2B5EF4-FFF2-40B4-BE49-F238E27FC236}">
                    <a16:creationId xmlns:a16="http://schemas.microsoft.com/office/drawing/2014/main" id="{76104D8A-7DD6-418F-8152-2E91AE0EA6C4}"/>
                  </a:ext>
                </a:extLst>
              </p:cNvPr>
              <p:cNvGrpSpPr>
                <a:grpSpLocks noChangeAspect="1"/>
              </p:cNvGrpSpPr>
              <p:nvPr/>
            </p:nvGrpSpPr>
            <p:grpSpPr bwMode="auto">
              <a:xfrm rot="1993839">
                <a:off x="4719" y="2432"/>
                <a:ext cx="249" cy="444"/>
                <a:chOff x="3970" y="2037"/>
                <a:chExt cx="276" cy="493"/>
              </a:xfrm>
            </p:grpSpPr>
            <p:sp>
              <p:nvSpPr>
                <p:cNvPr id="789584" name="Freeform 80">
                  <a:extLst>
                    <a:ext uri="{FF2B5EF4-FFF2-40B4-BE49-F238E27FC236}">
                      <a16:creationId xmlns:a16="http://schemas.microsoft.com/office/drawing/2014/main" id="{B4E2DDAD-5130-4840-ABE4-EB779810CF36}"/>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0" lon="20999999"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85" name="Freeform 81">
                  <a:extLst>
                    <a:ext uri="{FF2B5EF4-FFF2-40B4-BE49-F238E27FC236}">
                      <a16:creationId xmlns:a16="http://schemas.microsoft.com/office/drawing/2014/main" id="{3C60258C-2270-4DB7-B906-95827DBF35F5}"/>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600000" lon="20999999"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86" name="Freeform 82">
                <a:extLst>
                  <a:ext uri="{FF2B5EF4-FFF2-40B4-BE49-F238E27FC236}">
                    <a16:creationId xmlns:a16="http://schemas.microsoft.com/office/drawing/2014/main" id="{51B8736E-101C-454A-B0A6-3665B2088CF1}"/>
                  </a:ext>
                </a:extLst>
              </p:cNvPr>
              <p:cNvSpPr>
                <a:spLocks noChangeAspect="1"/>
              </p:cNvSpPr>
              <p:nvPr/>
            </p:nvSpPr>
            <p:spPr bwMode="auto">
              <a:xfrm rot="4496663">
                <a:off x="4883" y="2463"/>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7699998" lon="194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87" name="AutoShape 83">
                <a:extLst>
                  <a:ext uri="{FF2B5EF4-FFF2-40B4-BE49-F238E27FC236}">
                    <a16:creationId xmlns:a16="http://schemas.microsoft.com/office/drawing/2014/main" id="{9FFDDF2F-CA62-4B8F-941B-E8D32EE4649E}"/>
                  </a:ext>
                </a:extLst>
              </p:cNvPr>
              <p:cNvSpPr>
                <a:spLocks noChangeAspect="1" noChangeArrowheads="1"/>
              </p:cNvSpPr>
              <p:nvPr/>
            </p:nvSpPr>
            <p:spPr bwMode="auto">
              <a:xfrm rot="1628209">
                <a:off x="4821" y="2288"/>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099999" lon="20099999"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89588" name="Group 84">
              <a:extLst>
                <a:ext uri="{FF2B5EF4-FFF2-40B4-BE49-F238E27FC236}">
                  <a16:creationId xmlns:a16="http://schemas.microsoft.com/office/drawing/2014/main" id="{69E3372E-1F64-40B2-8DA0-34699388B219}"/>
                </a:ext>
              </a:extLst>
            </p:cNvPr>
            <p:cNvGrpSpPr>
              <a:grpSpLocks/>
            </p:cNvGrpSpPr>
            <p:nvPr/>
          </p:nvGrpSpPr>
          <p:grpSpPr bwMode="auto">
            <a:xfrm rot="557013">
              <a:off x="5079" y="3435"/>
              <a:ext cx="360" cy="209"/>
              <a:chOff x="5070" y="3360"/>
              <a:chExt cx="360" cy="209"/>
            </a:xfrm>
          </p:grpSpPr>
          <p:grpSp>
            <p:nvGrpSpPr>
              <p:cNvPr id="789589" name="Group 85">
                <a:extLst>
                  <a:ext uri="{FF2B5EF4-FFF2-40B4-BE49-F238E27FC236}">
                    <a16:creationId xmlns:a16="http://schemas.microsoft.com/office/drawing/2014/main" id="{BF618A27-F9ED-4C80-8198-C70BAC8A016F}"/>
                  </a:ext>
                </a:extLst>
              </p:cNvPr>
              <p:cNvGrpSpPr>
                <a:grpSpLocks noChangeAspect="1"/>
              </p:cNvGrpSpPr>
              <p:nvPr/>
            </p:nvGrpSpPr>
            <p:grpSpPr bwMode="auto">
              <a:xfrm rot="-2819948">
                <a:off x="5149" y="3288"/>
                <a:ext cx="202" cy="360"/>
                <a:chOff x="3970" y="2037"/>
                <a:chExt cx="276" cy="493"/>
              </a:xfrm>
            </p:grpSpPr>
            <p:sp>
              <p:nvSpPr>
                <p:cNvPr id="789590" name="Freeform 86">
                  <a:extLst>
                    <a:ext uri="{FF2B5EF4-FFF2-40B4-BE49-F238E27FC236}">
                      <a16:creationId xmlns:a16="http://schemas.microsoft.com/office/drawing/2014/main" id="{43997E90-FAD4-4AC4-A815-6D26357B8FFD}"/>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9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91" name="Freeform 87">
                  <a:extLst>
                    <a:ext uri="{FF2B5EF4-FFF2-40B4-BE49-F238E27FC236}">
                      <a16:creationId xmlns:a16="http://schemas.microsoft.com/office/drawing/2014/main" id="{A0308983-CF53-48C6-9723-D79FE99E3EAB}"/>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5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92" name="Freeform 88">
                <a:extLst>
                  <a:ext uri="{FF2B5EF4-FFF2-40B4-BE49-F238E27FC236}">
                    <a16:creationId xmlns:a16="http://schemas.microsoft.com/office/drawing/2014/main" id="{E1A324E6-3AA5-448B-9F3C-55D6BB9AA0BB}"/>
                  </a:ext>
                </a:extLst>
              </p:cNvPr>
              <p:cNvSpPr>
                <a:spLocks noChangeAspect="1"/>
              </p:cNvSpPr>
              <p:nvPr/>
            </p:nvSpPr>
            <p:spPr bwMode="auto">
              <a:xfrm rot="-317124">
                <a:off x="5093" y="3360"/>
                <a:ext cx="70" cy="38"/>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8600000" lon="30000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593" name="AutoShape 89">
              <a:extLst>
                <a:ext uri="{FF2B5EF4-FFF2-40B4-BE49-F238E27FC236}">
                  <a16:creationId xmlns:a16="http://schemas.microsoft.com/office/drawing/2014/main" id="{06D77F5B-F3BD-406E-B1C8-BD1F313F6908}"/>
                </a:ext>
              </a:extLst>
            </p:cNvPr>
            <p:cNvSpPr>
              <a:spLocks noChangeAspect="1" noChangeArrowheads="1"/>
            </p:cNvSpPr>
            <p:nvPr/>
          </p:nvSpPr>
          <p:spPr bwMode="auto">
            <a:xfrm rot="-3185578">
              <a:off x="4971" y="3339"/>
              <a:ext cx="194" cy="19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789594" name="Group 90">
              <a:extLst>
                <a:ext uri="{FF2B5EF4-FFF2-40B4-BE49-F238E27FC236}">
                  <a16:creationId xmlns:a16="http://schemas.microsoft.com/office/drawing/2014/main" id="{06A9420C-4C85-448D-A3DD-4B5A7BD936FA}"/>
                </a:ext>
              </a:extLst>
            </p:cNvPr>
            <p:cNvGrpSpPr>
              <a:grpSpLocks noChangeAspect="1"/>
            </p:cNvGrpSpPr>
            <p:nvPr/>
          </p:nvGrpSpPr>
          <p:grpSpPr bwMode="auto">
            <a:xfrm rot="-343697">
              <a:off x="4294" y="3607"/>
              <a:ext cx="137" cy="303"/>
              <a:chOff x="3921" y="2618"/>
              <a:chExt cx="169" cy="375"/>
            </a:xfrm>
          </p:grpSpPr>
          <p:sp>
            <p:nvSpPr>
              <p:cNvPr id="789595" name="Freeform 91">
                <a:extLst>
                  <a:ext uri="{FF2B5EF4-FFF2-40B4-BE49-F238E27FC236}">
                    <a16:creationId xmlns:a16="http://schemas.microsoft.com/office/drawing/2014/main" id="{2DB1605F-AE67-4921-BC25-ABBBBA37B4D8}"/>
                  </a:ext>
                </a:extLst>
              </p:cNvPr>
              <p:cNvSpPr>
                <a:spLocks noChangeAspect="1"/>
              </p:cNvSpPr>
              <p:nvPr/>
            </p:nvSpPr>
            <p:spPr bwMode="auto">
              <a:xfrm rot="1106097">
                <a:off x="3921" y="2618"/>
                <a:ext cx="115" cy="321"/>
              </a:xfrm>
              <a:custGeom>
                <a:avLst/>
                <a:gdLst>
                  <a:gd name="T0" fmla="*/ 0 w 140"/>
                  <a:gd name="T1" fmla="*/ 442 h 442"/>
                  <a:gd name="T2" fmla="*/ 113 w 140"/>
                  <a:gd name="T3" fmla="*/ 298 h 442"/>
                  <a:gd name="T4" fmla="*/ 133 w 140"/>
                  <a:gd name="T5" fmla="*/ 0 h 442"/>
                </a:gdLst>
                <a:ahLst/>
                <a:cxnLst>
                  <a:cxn ang="0">
                    <a:pos x="T0" y="T1"/>
                  </a:cxn>
                  <a:cxn ang="0">
                    <a:pos x="T2" y="T3"/>
                  </a:cxn>
                  <a:cxn ang="0">
                    <a:pos x="T4" y="T5"/>
                  </a:cxn>
                </a:cxnLst>
                <a:rect l="0" t="0" r="r" b="b"/>
                <a:pathLst>
                  <a:path w="140" h="442">
                    <a:moveTo>
                      <a:pt x="0" y="442"/>
                    </a:moveTo>
                    <a:cubicBezTo>
                      <a:pt x="50" y="409"/>
                      <a:pt x="69" y="342"/>
                      <a:pt x="113" y="298"/>
                    </a:cubicBezTo>
                    <a:cubicBezTo>
                      <a:pt x="140" y="216"/>
                      <a:pt x="133" y="85"/>
                      <a:pt x="133"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96" name="Freeform 92">
                <a:extLst>
                  <a:ext uri="{FF2B5EF4-FFF2-40B4-BE49-F238E27FC236}">
                    <a16:creationId xmlns:a16="http://schemas.microsoft.com/office/drawing/2014/main" id="{4277701D-9EAD-40A8-A7DB-1D34F56A0FB2}"/>
                  </a:ext>
                </a:extLst>
              </p:cNvPr>
              <p:cNvSpPr>
                <a:spLocks noChangeAspect="1"/>
              </p:cNvSpPr>
              <p:nvPr/>
            </p:nvSpPr>
            <p:spPr bwMode="auto">
              <a:xfrm>
                <a:off x="4005" y="2658"/>
                <a:ext cx="85" cy="335"/>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597" name="Group 93">
              <a:extLst>
                <a:ext uri="{FF2B5EF4-FFF2-40B4-BE49-F238E27FC236}">
                  <a16:creationId xmlns:a16="http://schemas.microsoft.com/office/drawing/2014/main" id="{79323EC2-EB9C-468B-AE57-56FDBF3F4C48}"/>
                </a:ext>
              </a:extLst>
            </p:cNvPr>
            <p:cNvGrpSpPr>
              <a:grpSpLocks noChangeAspect="1"/>
            </p:cNvGrpSpPr>
            <p:nvPr/>
          </p:nvGrpSpPr>
          <p:grpSpPr bwMode="auto">
            <a:xfrm>
              <a:off x="4832" y="3698"/>
              <a:ext cx="210" cy="274"/>
              <a:chOff x="4908" y="2715"/>
              <a:chExt cx="259" cy="339"/>
            </a:xfrm>
          </p:grpSpPr>
          <p:sp>
            <p:nvSpPr>
              <p:cNvPr id="789598" name="Freeform 94">
                <a:extLst>
                  <a:ext uri="{FF2B5EF4-FFF2-40B4-BE49-F238E27FC236}">
                    <a16:creationId xmlns:a16="http://schemas.microsoft.com/office/drawing/2014/main" id="{603F6D40-B13B-4C65-8B00-6D20214FDC4C}"/>
                  </a:ext>
                </a:extLst>
              </p:cNvPr>
              <p:cNvSpPr>
                <a:spLocks noChangeAspect="1"/>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599" name="Freeform 95">
                <a:extLst>
                  <a:ext uri="{FF2B5EF4-FFF2-40B4-BE49-F238E27FC236}">
                    <a16:creationId xmlns:a16="http://schemas.microsoft.com/office/drawing/2014/main" id="{4CDAF88C-E535-4A2D-9985-6553CD2AB69F}"/>
                  </a:ext>
                </a:extLst>
              </p:cNvPr>
              <p:cNvSpPr>
                <a:spLocks noChangeAspect="1"/>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600" name="Group 96">
              <a:extLst>
                <a:ext uri="{FF2B5EF4-FFF2-40B4-BE49-F238E27FC236}">
                  <a16:creationId xmlns:a16="http://schemas.microsoft.com/office/drawing/2014/main" id="{786770C4-38D0-4166-AC40-8AD5B81D53D6}"/>
                </a:ext>
              </a:extLst>
            </p:cNvPr>
            <p:cNvGrpSpPr>
              <a:grpSpLocks noChangeAspect="1"/>
            </p:cNvGrpSpPr>
            <p:nvPr/>
          </p:nvGrpSpPr>
          <p:grpSpPr bwMode="auto">
            <a:xfrm>
              <a:off x="4531" y="3678"/>
              <a:ext cx="134" cy="293"/>
              <a:chOff x="4664" y="2777"/>
              <a:chExt cx="165" cy="362"/>
            </a:xfrm>
          </p:grpSpPr>
          <p:sp>
            <p:nvSpPr>
              <p:cNvPr id="789601" name="Freeform 97">
                <a:extLst>
                  <a:ext uri="{FF2B5EF4-FFF2-40B4-BE49-F238E27FC236}">
                    <a16:creationId xmlns:a16="http://schemas.microsoft.com/office/drawing/2014/main" id="{15FBC8D0-036F-41D5-83CC-28DA79F96EAE}"/>
                  </a:ext>
                </a:extLst>
              </p:cNvPr>
              <p:cNvSpPr>
                <a:spLocks noChangeAspect="1"/>
              </p:cNvSpPr>
              <p:nvPr/>
            </p:nvSpPr>
            <p:spPr bwMode="auto">
              <a:xfrm>
                <a:off x="4664" y="2777"/>
                <a:ext cx="97" cy="346"/>
              </a:xfrm>
              <a:custGeom>
                <a:avLst/>
                <a:gdLst>
                  <a:gd name="T0" fmla="*/ 0 w 97"/>
                  <a:gd name="T1" fmla="*/ 346 h 346"/>
                  <a:gd name="T2" fmla="*/ 81 w 97"/>
                  <a:gd name="T3" fmla="*/ 231 h 346"/>
                  <a:gd name="T4" fmla="*/ 78 w 97"/>
                  <a:gd name="T5" fmla="*/ 0 h 346"/>
                </a:gdLst>
                <a:ahLst/>
                <a:cxnLst>
                  <a:cxn ang="0">
                    <a:pos x="T0" y="T1"/>
                  </a:cxn>
                  <a:cxn ang="0">
                    <a:pos x="T2" y="T3"/>
                  </a:cxn>
                  <a:cxn ang="0">
                    <a:pos x="T4" y="T5"/>
                  </a:cxn>
                </a:cxnLst>
                <a:rect l="0" t="0" r="r" b="b"/>
                <a:pathLst>
                  <a:path w="97" h="346">
                    <a:moveTo>
                      <a:pt x="0" y="346"/>
                    </a:moveTo>
                    <a:cubicBezTo>
                      <a:pt x="38" y="318"/>
                      <a:pt x="49" y="267"/>
                      <a:pt x="81" y="231"/>
                    </a:cubicBezTo>
                    <a:cubicBezTo>
                      <a:pt x="97" y="170"/>
                      <a:pt x="85" y="62"/>
                      <a:pt x="78" y="0"/>
                    </a:cubicBezTo>
                  </a:path>
                </a:pathLst>
              </a:custGeom>
              <a:noFill/>
              <a:ln w="28575" cmpd="sng">
                <a:solidFill>
                  <a:srgbClr val="808000"/>
                </a:solidFill>
                <a:round/>
                <a:headEnd/>
                <a:tailEnd/>
              </a:ln>
              <a:effectLst/>
              <a:scene3d>
                <a:camera prst="legacyPerspectiveFront">
                  <a:rot lat="2400000" lon="19199999" rev="0"/>
                </a:camera>
                <a:lightRig rig="legacyFlat2" dir="b"/>
              </a:scene3d>
              <a:sp3d extrusionH="492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02" name="Freeform 98">
                <a:extLst>
                  <a:ext uri="{FF2B5EF4-FFF2-40B4-BE49-F238E27FC236}">
                    <a16:creationId xmlns:a16="http://schemas.microsoft.com/office/drawing/2014/main" id="{3EBF3A9D-BF1F-4698-A874-B5E1C50EA616}"/>
                  </a:ext>
                </a:extLst>
              </p:cNvPr>
              <p:cNvSpPr>
                <a:spLocks noChangeAspect="1"/>
              </p:cNvSpPr>
              <p:nvPr/>
            </p:nvSpPr>
            <p:spPr bwMode="auto">
              <a:xfrm rot="-1470515">
                <a:off x="4744" y="2804"/>
                <a:ext cx="85" cy="335"/>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8000"/>
                </a:solidFill>
                <a:round/>
                <a:headEnd/>
                <a:tailEnd/>
              </a:ln>
              <a:effectLst/>
              <a:scene3d>
                <a:camera prst="legacyPerspectiveFront">
                  <a:rot lat="2400000" lon="19199999" rev="0"/>
                </a:camera>
                <a:lightRig rig="legacyFlat2" dir="b"/>
              </a:scene3d>
              <a:sp3d extrusionH="492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603" name="Group 99">
              <a:extLst>
                <a:ext uri="{FF2B5EF4-FFF2-40B4-BE49-F238E27FC236}">
                  <a16:creationId xmlns:a16="http://schemas.microsoft.com/office/drawing/2014/main" id="{93EAFA3D-636C-4203-9B04-EE6C19CD7FA2}"/>
                </a:ext>
              </a:extLst>
            </p:cNvPr>
            <p:cNvGrpSpPr>
              <a:grpSpLocks noChangeAspect="1"/>
            </p:cNvGrpSpPr>
            <p:nvPr/>
          </p:nvGrpSpPr>
          <p:grpSpPr bwMode="auto">
            <a:xfrm rot="1848318">
              <a:off x="5241" y="3686"/>
              <a:ext cx="210" cy="275"/>
              <a:chOff x="4908" y="2715"/>
              <a:chExt cx="259" cy="339"/>
            </a:xfrm>
          </p:grpSpPr>
          <p:sp>
            <p:nvSpPr>
              <p:cNvPr id="789604" name="Freeform 100">
                <a:extLst>
                  <a:ext uri="{FF2B5EF4-FFF2-40B4-BE49-F238E27FC236}">
                    <a16:creationId xmlns:a16="http://schemas.microsoft.com/office/drawing/2014/main" id="{B00105D1-CCEE-4F5E-A583-180871CB5E2F}"/>
                  </a:ext>
                </a:extLst>
              </p:cNvPr>
              <p:cNvSpPr>
                <a:spLocks noChangeAspect="1"/>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05" name="Freeform 101">
                <a:extLst>
                  <a:ext uri="{FF2B5EF4-FFF2-40B4-BE49-F238E27FC236}">
                    <a16:creationId xmlns:a16="http://schemas.microsoft.com/office/drawing/2014/main" id="{EBE0FB0F-DE5B-4229-AC30-77CB3C9AFF29}"/>
                  </a:ext>
                </a:extLst>
              </p:cNvPr>
              <p:cNvSpPr>
                <a:spLocks noChangeAspect="1"/>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789606" name="Group 102">
              <a:extLst>
                <a:ext uri="{FF2B5EF4-FFF2-40B4-BE49-F238E27FC236}">
                  <a16:creationId xmlns:a16="http://schemas.microsoft.com/office/drawing/2014/main" id="{DE774A62-F38E-492D-A14A-AF8E6817378A}"/>
                </a:ext>
              </a:extLst>
            </p:cNvPr>
            <p:cNvGrpSpPr>
              <a:grpSpLocks noChangeAspect="1"/>
            </p:cNvGrpSpPr>
            <p:nvPr/>
          </p:nvGrpSpPr>
          <p:grpSpPr bwMode="auto">
            <a:xfrm>
              <a:off x="3977" y="3378"/>
              <a:ext cx="468" cy="280"/>
              <a:chOff x="3404" y="2292"/>
              <a:chExt cx="578" cy="346"/>
            </a:xfrm>
          </p:grpSpPr>
          <p:grpSp>
            <p:nvGrpSpPr>
              <p:cNvPr id="789607" name="Group 103">
                <a:extLst>
                  <a:ext uri="{FF2B5EF4-FFF2-40B4-BE49-F238E27FC236}">
                    <a16:creationId xmlns:a16="http://schemas.microsoft.com/office/drawing/2014/main" id="{D53C8D52-D942-4E4C-B824-95BDECB0A2CC}"/>
                  </a:ext>
                </a:extLst>
              </p:cNvPr>
              <p:cNvGrpSpPr>
                <a:grpSpLocks noChangeAspect="1"/>
              </p:cNvGrpSpPr>
              <p:nvPr/>
            </p:nvGrpSpPr>
            <p:grpSpPr bwMode="auto">
              <a:xfrm rot="-2819948">
                <a:off x="3635" y="2292"/>
                <a:ext cx="249" cy="444"/>
                <a:chOff x="3970" y="2037"/>
                <a:chExt cx="276" cy="493"/>
              </a:xfrm>
            </p:grpSpPr>
            <p:sp>
              <p:nvSpPr>
                <p:cNvPr id="789608" name="Freeform 104">
                  <a:extLst>
                    <a:ext uri="{FF2B5EF4-FFF2-40B4-BE49-F238E27FC236}">
                      <a16:creationId xmlns:a16="http://schemas.microsoft.com/office/drawing/2014/main" id="{205B00AB-AAAB-46EA-B0EC-EBFFA6C429C9}"/>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8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09" name="Freeform 105">
                  <a:extLst>
                    <a:ext uri="{FF2B5EF4-FFF2-40B4-BE49-F238E27FC236}">
                      <a16:creationId xmlns:a16="http://schemas.microsoft.com/office/drawing/2014/main" id="{5E92ED13-614D-4A71-B6BD-AAB2E50F7D67}"/>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24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610" name="Freeform 106">
                <a:extLst>
                  <a:ext uri="{FF2B5EF4-FFF2-40B4-BE49-F238E27FC236}">
                    <a16:creationId xmlns:a16="http://schemas.microsoft.com/office/drawing/2014/main" id="{785A1890-4672-498C-9490-C478548AF432}"/>
                  </a:ext>
                </a:extLst>
              </p:cNvPr>
              <p:cNvSpPr>
                <a:spLocks noChangeAspect="1"/>
              </p:cNvSpPr>
              <p:nvPr/>
            </p:nvSpPr>
            <p:spPr bwMode="auto">
              <a:xfrm rot="-317124">
                <a:off x="3566" y="2380"/>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9499999" lon="30000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11" name="AutoShape 107">
                <a:extLst>
                  <a:ext uri="{FF2B5EF4-FFF2-40B4-BE49-F238E27FC236}">
                    <a16:creationId xmlns:a16="http://schemas.microsoft.com/office/drawing/2014/main" id="{70F7F843-B1B5-4C23-B1D2-C7BA2C78D388}"/>
                  </a:ext>
                </a:extLst>
              </p:cNvPr>
              <p:cNvSpPr>
                <a:spLocks noChangeAspect="1" noChangeArrowheads="1"/>
              </p:cNvSpPr>
              <p:nvPr/>
            </p:nvSpPr>
            <p:spPr bwMode="auto">
              <a:xfrm rot="-3185578">
                <a:off x="3404" y="2292"/>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120000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789612" name="Group 108">
              <a:extLst>
                <a:ext uri="{FF2B5EF4-FFF2-40B4-BE49-F238E27FC236}">
                  <a16:creationId xmlns:a16="http://schemas.microsoft.com/office/drawing/2014/main" id="{DEEA3688-AE7F-4B27-8B1E-BF2CD9968065}"/>
                </a:ext>
              </a:extLst>
            </p:cNvPr>
            <p:cNvGrpSpPr>
              <a:grpSpLocks noChangeAspect="1"/>
            </p:cNvGrpSpPr>
            <p:nvPr/>
          </p:nvGrpSpPr>
          <p:grpSpPr bwMode="auto">
            <a:xfrm rot="2815084">
              <a:off x="4878" y="3480"/>
              <a:ext cx="174" cy="311"/>
              <a:chOff x="3970" y="2037"/>
              <a:chExt cx="276" cy="493"/>
            </a:xfrm>
          </p:grpSpPr>
          <p:sp>
            <p:nvSpPr>
              <p:cNvPr id="789613" name="Freeform 109">
                <a:extLst>
                  <a:ext uri="{FF2B5EF4-FFF2-40B4-BE49-F238E27FC236}">
                    <a16:creationId xmlns:a16="http://schemas.microsoft.com/office/drawing/2014/main" id="{ACDF8711-B540-405D-8E09-CA9734FBD728}"/>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14" name="Freeform 110">
                <a:extLst>
                  <a:ext uri="{FF2B5EF4-FFF2-40B4-BE49-F238E27FC236}">
                    <a16:creationId xmlns:a16="http://schemas.microsoft.com/office/drawing/2014/main" id="{8E03FDF6-528F-40BA-8966-DA21D6566551}"/>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6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789615" name="Freeform 111">
              <a:extLst>
                <a:ext uri="{FF2B5EF4-FFF2-40B4-BE49-F238E27FC236}">
                  <a16:creationId xmlns:a16="http://schemas.microsoft.com/office/drawing/2014/main" id="{8C45E655-A1E6-4EED-816C-333633A17E8F}"/>
                </a:ext>
              </a:extLst>
            </p:cNvPr>
            <p:cNvSpPr>
              <a:spLocks noChangeAspect="1"/>
            </p:cNvSpPr>
            <p:nvPr/>
          </p:nvSpPr>
          <p:spPr bwMode="auto">
            <a:xfrm rot="5317907">
              <a:off x="5066" y="3579"/>
              <a:ext cx="60" cy="33"/>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7699998" lon="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16" name="AutoShape 112">
              <a:extLst>
                <a:ext uri="{FF2B5EF4-FFF2-40B4-BE49-F238E27FC236}">
                  <a16:creationId xmlns:a16="http://schemas.microsoft.com/office/drawing/2014/main" id="{314A2A94-839E-41BC-B688-DCAE8EF5C20B}"/>
                </a:ext>
              </a:extLst>
            </p:cNvPr>
            <p:cNvSpPr>
              <a:spLocks noChangeAspect="1" noChangeArrowheads="1"/>
            </p:cNvSpPr>
            <p:nvPr/>
          </p:nvSpPr>
          <p:spPr bwMode="auto">
            <a:xfrm rot="2449453">
              <a:off x="5025" y="3555"/>
              <a:ext cx="168" cy="168"/>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0" lon="6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789617" name="AutoShape 113">
            <a:extLst>
              <a:ext uri="{FF2B5EF4-FFF2-40B4-BE49-F238E27FC236}">
                <a16:creationId xmlns:a16="http://schemas.microsoft.com/office/drawing/2014/main" id="{1C3994D6-095D-470F-9EA5-D4642A5D149A}"/>
              </a:ext>
            </a:extLst>
          </p:cNvPr>
          <p:cNvSpPr>
            <a:spLocks noChangeArrowheads="1"/>
          </p:cNvSpPr>
          <p:nvPr/>
        </p:nvSpPr>
        <p:spPr bwMode="auto">
          <a:xfrm flipH="1" flipV="1">
            <a:off x="7388225" y="2060575"/>
            <a:ext cx="323850" cy="317500"/>
          </a:xfrm>
          <a:prstGeom prst="upArrow">
            <a:avLst>
              <a:gd name="adj1" fmla="val 30213"/>
              <a:gd name="adj2" fmla="val 2492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18" name="AutoShape 114">
            <a:extLst>
              <a:ext uri="{FF2B5EF4-FFF2-40B4-BE49-F238E27FC236}">
                <a16:creationId xmlns:a16="http://schemas.microsoft.com/office/drawing/2014/main" id="{C240C526-69DA-4329-AB69-4DE64E6D5AE3}"/>
              </a:ext>
            </a:extLst>
          </p:cNvPr>
          <p:cNvSpPr>
            <a:spLocks noChangeArrowheads="1"/>
          </p:cNvSpPr>
          <p:nvPr/>
        </p:nvSpPr>
        <p:spPr bwMode="auto">
          <a:xfrm flipH="1" flipV="1">
            <a:off x="7418388" y="3849688"/>
            <a:ext cx="325437" cy="317500"/>
          </a:xfrm>
          <a:prstGeom prst="upArrow">
            <a:avLst>
              <a:gd name="adj1" fmla="val 30213"/>
              <a:gd name="adj2" fmla="val 2492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789619" name="Group 115">
            <a:extLst>
              <a:ext uri="{FF2B5EF4-FFF2-40B4-BE49-F238E27FC236}">
                <a16:creationId xmlns:a16="http://schemas.microsoft.com/office/drawing/2014/main" id="{98481CD2-A92E-4130-B7D6-06BD97BA9975}"/>
              </a:ext>
            </a:extLst>
          </p:cNvPr>
          <p:cNvGrpSpPr>
            <a:grpSpLocks/>
          </p:cNvGrpSpPr>
          <p:nvPr/>
        </p:nvGrpSpPr>
        <p:grpSpPr bwMode="auto">
          <a:xfrm>
            <a:off x="6038850" y="1135063"/>
            <a:ext cx="2787650" cy="828675"/>
            <a:chOff x="3922" y="695"/>
            <a:chExt cx="1657" cy="629"/>
          </a:xfrm>
        </p:grpSpPr>
        <p:grpSp>
          <p:nvGrpSpPr>
            <p:cNvPr id="789620" name="Group 116">
              <a:extLst>
                <a:ext uri="{FF2B5EF4-FFF2-40B4-BE49-F238E27FC236}">
                  <a16:creationId xmlns:a16="http://schemas.microsoft.com/office/drawing/2014/main" id="{1F3BDCA2-A121-46CC-BC5A-A3D70FBD1699}"/>
                </a:ext>
              </a:extLst>
            </p:cNvPr>
            <p:cNvGrpSpPr>
              <a:grpSpLocks/>
            </p:cNvGrpSpPr>
            <p:nvPr/>
          </p:nvGrpSpPr>
          <p:grpSpPr bwMode="auto">
            <a:xfrm>
              <a:off x="4023" y="1044"/>
              <a:ext cx="1556" cy="280"/>
              <a:chOff x="4023" y="1044"/>
              <a:chExt cx="1556" cy="280"/>
            </a:xfrm>
          </p:grpSpPr>
          <p:grpSp>
            <p:nvGrpSpPr>
              <p:cNvPr id="789621" name="Group 117">
                <a:extLst>
                  <a:ext uri="{FF2B5EF4-FFF2-40B4-BE49-F238E27FC236}">
                    <a16:creationId xmlns:a16="http://schemas.microsoft.com/office/drawing/2014/main" id="{B000D43F-1FFA-43F6-B150-EAB697315D73}"/>
                  </a:ext>
                </a:extLst>
              </p:cNvPr>
              <p:cNvGrpSpPr>
                <a:grpSpLocks noChangeAspect="1"/>
              </p:cNvGrpSpPr>
              <p:nvPr/>
            </p:nvGrpSpPr>
            <p:grpSpPr bwMode="auto">
              <a:xfrm rot="-416602">
                <a:off x="4562" y="1080"/>
                <a:ext cx="543" cy="244"/>
                <a:chOff x="3878" y="1444"/>
                <a:chExt cx="769" cy="333"/>
              </a:xfrm>
            </p:grpSpPr>
            <p:sp>
              <p:nvSpPr>
                <p:cNvPr id="789622" name="Freeform 118">
                  <a:extLst>
                    <a:ext uri="{FF2B5EF4-FFF2-40B4-BE49-F238E27FC236}">
                      <a16:creationId xmlns:a16="http://schemas.microsoft.com/office/drawing/2014/main" id="{D6504E6A-FB83-437E-9635-4FF69A482D45}"/>
                    </a:ext>
                  </a:extLst>
                </p:cNvPr>
                <p:cNvSpPr>
                  <a:spLocks noChangeAspect="1"/>
                </p:cNvSpPr>
                <p:nvPr/>
              </p:nvSpPr>
              <p:spPr bwMode="auto">
                <a:xfrm>
                  <a:off x="3878" y="1444"/>
                  <a:ext cx="769" cy="333"/>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23" name="Oval 119">
                  <a:extLst>
                    <a:ext uri="{FF2B5EF4-FFF2-40B4-BE49-F238E27FC236}">
                      <a16:creationId xmlns:a16="http://schemas.microsoft.com/office/drawing/2014/main" id="{5BA84E33-1BDD-4FCF-87E0-DABF6726D8E8}"/>
                    </a:ext>
                  </a:extLst>
                </p:cNvPr>
                <p:cNvSpPr>
                  <a:spLocks noChangeAspect="1" noChangeArrowheads="1"/>
                </p:cNvSpPr>
                <p:nvPr/>
              </p:nvSpPr>
              <p:spPr bwMode="auto">
                <a:xfrm rot="-344122">
                  <a:off x="4176" y="1557"/>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789624" name="Freeform 120">
                <a:extLst>
                  <a:ext uri="{FF2B5EF4-FFF2-40B4-BE49-F238E27FC236}">
                    <a16:creationId xmlns:a16="http://schemas.microsoft.com/office/drawing/2014/main" id="{364FB1DD-7AFA-404C-ADA4-C2F88308460B}"/>
                  </a:ext>
                </a:extLst>
              </p:cNvPr>
              <p:cNvSpPr>
                <a:spLocks/>
              </p:cNvSpPr>
              <p:nvPr/>
            </p:nvSpPr>
            <p:spPr bwMode="auto">
              <a:xfrm>
                <a:off x="4023" y="1200"/>
                <a:ext cx="1524" cy="108"/>
              </a:xfrm>
              <a:custGeom>
                <a:avLst/>
                <a:gdLst>
                  <a:gd name="T0" fmla="*/ 53 w 1553"/>
                  <a:gd name="T1" fmla="*/ 0 h 110"/>
                  <a:gd name="T2" fmla="*/ 214 w 1553"/>
                  <a:gd name="T3" fmla="*/ 94 h 110"/>
                  <a:gd name="T4" fmla="*/ 1337 w 1553"/>
                  <a:gd name="T5" fmla="*/ 94 h 110"/>
                  <a:gd name="T6" fmla="*/ 1512 w 1553"/>
                  <a:gd name="T7" fmla="*/ 19 h 110"/>
                </a:gdLst>
                <a:ahLst/>
                <a:cxnLst>
                  <a:cxn ang="0">
                    <a:pos x="T0" y="T1"/>
                  </a:cxn>
                  <a:cxn ang="0">
                    <a:pos x="T2" y="T3"/>
                  </a:cxn>
                  <a:cxn ang="0">
                    <a:pos x="T4" y="T5"/>
                  </a:cxn>
                  <a:cxn ang="0">
                    <a:pos x="T6" y="T7"/>
                  </a:cxn>
                </a:cxnLst>
                <a:rect l="0" t="0" r="r" b="b"/>
                <a:pathLst>
                  <a:path w="1553" h="110">
                    <a:moveTo>
                      <a:pt x="53" y="0"/>
                    </a:moveTo>
                    <a:cubicBezTo>
                      <a:pt x="78" y="16"/>
                      <a:pt x="0" y="78"/>
                      <a:pt x="214" y="94"/>
                    </a:cubicBezTo>
                    <a:cubicBezTo>
                      <a:pt x="428" y="110"/>
                      <a:pt x="1121" y="106"/>
                      <a:pt x="1337" y="94"/>
                    </a:cubicBezTo>
                    <a:cubicBezTo>
                      <a:pt x="1553" y="82"/>
                      <a:pt x="1476" y="35"/>
                      <a:pt x="1512" y="19"/>
                    </a:cubicBezTo>
                  </a:path>
                </a:pathLst>
              </a:custGeom>
              <a:noFill/>
              <a:ln w="57150" cmpd="sng">
                <a:solidFill>
                  <a:schemeClr val="tx1"/>
                </a:solidFill>
                <a:round/>
                <a:headEnd/>
                <a:tailEnd/>
              </a:ln>
              <a:effectLst/>
              <a:scene3d>
                <a:camera prst="legacyObliqueRight"/>
                <a:lightRig rig="legacyFlat3" dir="b"/>
              </a:scene3d>
              <a:sp3d extrusionH="125400" prstMaterial="legacyMatte">
                <a:bevelT w="13500" h="13500" prst="angle"/>
                <a:bevelB w="13500" h="13500" prst="angle"/>
                <a:extrusionClr>
                  <a:srgbClr val="5F5F5F"/>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nvGrpSpPr>
              <p:cNvPr id="789625" name="Group 121">
                <a:extLst>
                  <a:ext uri="{FF2B5EF4-FFF2-40B4-BE49-F238E27FC236}">
                    <a16:creationId xmlns:a16="http://schemas.microsoft.com/office/drawing/2014/main" id="{BADC53D6-DD6D-465C-92D5-001BC8AE27E0}"/>
                  </a:ext>
                </a:extLst>
              </p:cNvPr>
              <p:cNvGrpSpPr>
                <a:grpSpLocks noChangeAspect="1"/>
              </p:cNvGrpSpPr>
              <p:nvPr/>
            </p:nvGrpSpPr>
            <p:grpSpPr bwMode="auto">
              <a:xfrm rot="-416602">
                <a:off x="4098" y="1061"/>
                <a:ext cx="582" cy="248"/>
                <a:chOff x="3228" y="1344"/>
                <a:chExt cx="825" cy="338"/>
              </a:xfrm>
            </p:grpSpPr>
            <p:sp>
              <p:nvSpPr>
                <p:cNvPr id="789626" name="Freeform 122">
                  <a:extLst>
                    <a:ext uri="{FF2B5EF4-FFF2-40B4-BE49-F238E27FC236}">
                      <a16:creationId xmlns:a16="http://schemas.microsoft.com/office/drawing/2014/main" id="{0556C4E4-D7A3-4C81-A905-58012838E120}"/>
                    </a:ext>
                  </a:extLst>
                </p:cNvPr>
                <p:cNvSpPr>
                  <a:spLocks noChangeAspect="1"/>
                </p:cNvSpPr>
                <p:nvPr/>
              </p:nvSpPr>
              <p:spPr bwMode="auto">
                <a:xfrm>
                  <a:off x="3228" y="1344"/>
                  <a:ext cx="825" cy="338"/>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27" name="Oval 123">
                  <a:extLst>
                    <a:ext uri="{FF2B5EF4-FFF2-40B4-BE49-F238E27FC236}">
                      <a16:creationId xmlns:a16="http://schemas.microsoft.com/office/drawing/2014/main" id="{0F70F650-B573-483A-80D6-888B5D840C61}"/>
                    </a:ext>
                  </a:extLst>
                </p:cNvPr>
                <p:cNvSpPr>
                  <a:spLocks noChangeAspect="1" noChangeArrowheads="1"/>
                </p:cNvSpPr>
                <p:nvPr/>
              </p:nvSpPr>
              <p:spPr bwMode="auto">
                <a:xfrm rot="761975">
                  <a:off x="3499" y="1440"/>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789628" name="Group 124">
                <a:extLst>
                  <a:ext uri="{FF2B5EF4-FFF2-40B4-BE49-F238E27FC236}">
                    <a16:creationId xmlns:a16="http://schemas.microsoft.com/office/drawing/2014/main" id="{99B2C6D9-3CCC-4DD0-B3D4-EE4CDEE7A8F7}"/>
                  </a:ext>
                </a:extLst>
              </p:cNvPr>
              <p:cNvGrpSpPr>
                <a:grpSpLocks noChangeAspect="1"/>
              </p:cNvGrpSpPr>
              <p:nvPr/>
            </p:nvGrpSpPr>
            <p:grpSpPr bwMode="auto">
              <a:xfrm rot="-416602">
                <a:off x="4999" y="1044"/>
                <a:ext cx="580" cy="250"/>
                <a:chOff x="4497" y="1514"/>
                <a:chExt cx="822" cy="342"/>
              </a:xfrm>
            </p:grpSpPr>
            <p:sp>
              <p:nvSpPr>
                <p:cNvPr id="789629" name="Freeform 125">
                  <a:extLst>
                    <a:ext uri="{FF2B5EF4-FFF2-40B4-BE49-F238E27FC236}">
                      <a16:creationId xmlns:a16="http://schemas.microsoft.com/office/drawing/2014/main" id="{E1BF763B-F715-4ACC-8214-BC034D76F98B}"/>
                    </a:ext>
                  </a:extLst>
                </p:cNvPr>
                <p:cNvSpPr>
                  <a:spLocks noChangeAspect="1"/>
                </p:cNvSpPr>
                <p:nvPr/>
              </p:nvSpPr>
              <p:spPr bwMode="auto">
                <a:xfrm>
                  <a:off x="4497" y="1514"/>
                  <a:ext cx="822" cy="342"/>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CC6600"/>
                    </a:gs>
                    <a:gs pos="100000">
                      <a:srgbClr val="CC6600">
                        <a:gamma/>
                        <a:shade val="56078"/>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30" name="Oval 126">
                  <a:extLst>
                    <a:ext uri="{FF2B5EF4-FFF2-40B4-BE49-F238E27FC236}">
                      <a16:creationId xmlns:a16="http://schemas.microsoft.com/office/drawing/2014/main" id="{5181DC69-EDCD-432F-95DD-2BCD676FF633}"/>
                    </a:ext>
                  </a:extLst>
                </p:cNvPr>
                <p:cNvSpPr>
                  <a:spLocks noChangeAspect="1" noChangeArrowheads="1"/>
                </p:cNvSpPr>
                <p:nvPr/>
              </p:nvSpPr>
              <p:spPr bwMode="auto">
                <a:xfrm rot="-667380">
                  <a:off x="4801" y="1631"/>
                  <a:ext cx="240" cy="144"/>
                </a:xfrm>
                <a:prstGeom prst="ellipse">
                  <a:avLst/>
                </a:prstGeom>
                <a:gradFill rotWithShape="1">
                  <a:gsLst>
                    <a:gs pos="0">
                      <a:srgbClr val="8B7207"/>
                    </a:gs>
                    <a:gs pos="100000">
                      <a:srgbClr val="8B7207">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789631" name="Text Box 127">
              <a:extLst>
                <a:ext uri="{FF2B5EF4-FFF2-40B4-BE49-F238E27FC236}">
                  <a16:creationId xmlns:a16="http://schemas.microsoft.com/office/drawing/2014/main" id="{E1C87646-D8BE-4AEA-8021-75D7F347EFF1}"/>
                </a:ext>
              </a:extLst>
            </p:cNvPr>
            <p:cNvSpPr txBox="1">
              <a:spLocks noChangeAspect="1" noChangeArrowheads="1"/>
            </p:cNvSpPr>
            <p:nvPr/>
          </p:nvSpPr>
          <p:spPr bwMode="auto">
            <a:xfrm>
              <a:off x="3922" y="728"/>
              <a:ext cx="505" cy="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latin typeface="Tahoma" panose="020B0604030504040204" pitchFamily="34" charset="0"/>
                </a:rPr>
                <a:t>1</a:t>
              </a:r>
              <a:r>
                <a:rPr lang="en-US" altLang="en-US" sz="1200" baseline="30000">
                  <a:latin typeface="Tahoma" panose="020B0604030504040204" pitchFamily="34" charset="0"/>
                </a:rPr>
                <a:t>st</a:t>
              </a:r>
              <a:r>
                <a:rPr lang="en-US" altLang="en-US" sz="1200">
                  <a:latin typeface="Tahoma" panose="020B0604030504040204" pitchFamily="34" charset="0"/>
                </a:rPr>
                <a:t> Ab (serum)</a:t>
              </a:r>
              <a:endParaRPr lang="el-GR" altLang="en-US" sz="1200">
                <a:latin typeface="Tahoma" panose="020B0604030504040204" pitchFamily="34" charset="0"/>
              </a:endParaRPr>
            </a:p>
          </p:txBody>
        </p:sp>
        <p:sp>
          <p:nvSpPr>
            <p:cNvPr id="789632" name="Freeform 128">
              <a:extLst>
                <a:ext uri="{FF2B5EF4-FFF2-40B4-BE49-F238E27FC236}">
                  <a16:creationId xmlns:a16="http://schemas.microsoft.com/office/drawing/2014/main" id="{6DB75244-664D-4389-8839-B8DA54C5905E}"/>
                </a:ext>
              </a:extLst>
            </p:cNvPr>
            <p:cNvSpPr>
              <a:spLocks noChangeAspect="1"/>
            </p:cNvSpPr>
            <p:nvPr/>
          </p:nvSpPr>
          <p:spPr bwMode="auto">
            <a:xfrm rot="566464">
              <a:off x="4317" y="838"/>
              <a:ext cx="93" cy="259"/>
            </a:xfrm>
            <a:custGeom>
              <a:avLst/>
              <a:gdLst>
                <a:gd name="T0" fmla="*/ 0 w 140"/>
                <a:gd name="T1" fmla="*/ 442 h 442"/>
                <a:gd name="T2" fmla="*/ 113 w 140"/>
                <a:gd name="T3" fmla="*/ 298 h 442"/>
                <a:gd name="T4" fmla="*/ 133 w 140"/>
                <a:gd name="T5" fmla="*/ 0 h 442"/>
              </a:gdLst>
              <a:ahLst/>
              <a:cxnLst>
                <a:cxn ang="0">
                  <a:pos x="T0" y="T1"/>
                </a:cxn>
                <a:cxn ang="0">
                  <a:pos x="T2" y="T3"/>
                </a:cxn>
                <a:cxn ang="0">
                  <a:pos x="T4" y="T5"/>
                </a:cxn>
              </a:cxnLst>
              <a:rect l="0" t="0" r="r" b="b"/>
              <a:pathLst>
                <a:path w="140" h="442">
                  <a:moveTo>
                    <a:pt x="0" y="442"/>
                  </a:moveTo>
                  <a:cubicBezTo>
                    <a:pt x="50" y="409"/>
                    <a:pt x="69" y="342"/>
                    <a:pt x="113" y="298"/>
                  </a:cubicBezTo>
                  <a:cubicBezTo>
                    <a:pt x="140" y="216"/>
                    <a:pt x="133" y="85"/>
                    <a:pt x="133"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3" name="Freeform 129">
              <a:extLst>
                <a:ext uri="{FF2B5EF4-FFF2-40B4-BE49-F238E27FC236}">
                  <a16:creationId xmlns:a16="http://schemas.microsoft.com/office/drawing/2014/main" id="{2CA41811-3A64-4522-8F49-0642EBE7ADB3}"/>
                </a:ext>
              </a:extLst>
            </p:cNvPr>
            <p:cNvSpPr>
              <a:spLocks noChangeAspect="1"/>
            </p:cNvSpPr>
            <p:nvPr/>
          </p:nvSpPr>
          <p:spPr bwMode="auto">
            <a:xfrm rot="-539633">
              <a:off x="4391" y="861"/>
              <a:ext cx="69" cy="27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008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800080"/>
              </a:extrusionClr>
              <a:contourClr>
                <a:srgbClr val="80008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4" name="Freeform 130">
              <a:extLst>
                <a:ext uri="{FF2B5EF4-FFF2-40B4-BE49-F238E27FC236}">
                  <a16:creationId xmlns:a16="http://schemas.microsoft.com/office/drawing/2014/main" id="{D47BCE4E-4330-46A7-BDD3-4BC6C5A85DE5}"/>
                </a:ext>
              </a:extLst>
            </p:cNvPr>
            <p:cNvSpPr>
              <a:spLocks noChangeAspect="1"/>
            </p:cNvSpPr>
            <p:nvPr/>
          </p:nvSpPr>
          <p:spPr bwMode="auto">
            <a:xfrm rot="-195936">
              <a:off x="4891" y="874"/>
              <a:ext cx="169" cy="235"/>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5" name="Freeform 131">
              <a:extLst>
                <a:ext uri="{FF2B5EF4-FFF2-40B4-BE49-F238E27FC236}">
                  <a16:creationId xmlns:a16="http://schemas.microsoft.com/office/drawing/2014/main" id="{C222473F-5CA1-4011-93E8-AF1E05BCAA5C}"/>
                </a:ext>
              </a:extLst>
            </p:cNvPr>
            <p:cNvSpPr>
              <a:spLocks noChangeAspect="1"/>
            </p:cNvSpPr>
            <p:nvPr/>
          </p:nvSpPr>
          <p:spPr bwMode="auto">
            <a:xfrm rot="438073" flipH="1">
              <a:off x="4852" y="885"/>
              <a:ext cx="94" cy="268"/>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6" name="Freeform 132">
              <a:extLst>
                <a:ext uri="{FF2B5EF4-FFF2-40B4-BE49-F238E27FC236}">
                  <a16:creationId xmlns:a16="http://schemas.microsoft.com/office/drawing/2014/main" id="{683A9D70-618C-485A-8366-580E1C18CC31}"/>
                </a:ext>
              </a:extLst>
            </p:cNvPr>
            <p:cNvSpPr>
              <a:spLocks noChangeAspect="1"/>
            </p:cNvSpPr>
            <p:nvPr/>
          </p:nvSpPr>
          <p:spPr bwMode="auto">
            <a:xfrm rot="-195936">
              <a:off x="4567" y="695"/>
              <a:ext cx="79" cy="280"/>
            </a:xfrm>
            <a:custGeom>
              <a:avLst/>
              <a:gdLst>
                <a:gd name="T0" fmla="*/ 0 w 97"/>
                <a:gd name="T1" fmla="*/ 346 h 346"/>
                <a:gd name="T2" fmla="*/ 81 w 97"/>
                <a:gd name="T3" fmla="*/ 231 h 346"/>
                <a:gd name="T4" fmla="*/ 78 w 97"/>
                <a:gd name="T5" fmla="*/ 0 h 346"/>
              </a:gdLst>
              <a:ahLst/>
              <a:cxnLst>
                <a:cxn ang="0">
                  <a:pos x="T0" y="T1"/>
                </a:cxn>
                <a:cxn ang="0">
                  <a:pos x="T2" y="T3"/>
                </a:cxn>
                <a:cxn ang="0">
                  <a:pos x="T4" y="T5"/>
                </a:cxn>
              </a:cxnLst>
              <a:rect l="0" t="0" r="r" b="b"/>
              <a:pathLst>
                <a:path w="97" h="346">
                  <a:moveTo>
                    <a:pt x="0" y="346"/>
                  </a:moveTo>
                  <a:cubicBezTo>
                    <a:pt x="38" y="318"/>
                    <a:pt x="49" y="267"/>
                    <a:pt x="81" y="231"/>
                  </a:cubicBezTo>
                  <a:cubicBezTo>
                    <a:pt x="97" y="170"/>
                    <a:pt x="85" y="62"/>
                    <a:pt x="78" y="0"/>
                  </a:cubicBezTo>
                </a:path>
              </a:pathLst>
            </a:custGeom>
            <a:noFill/>
            <a:ln w="28575" cmpd="sng">
              <a:solidFill>
                <a:srgbClr val="808000"/>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7" name="Freeform 133">
              <a:extLst>
                <a:ext uri="{FF2B5EF4-FFF2-40B4-BE49-F238E27FC236}">
                  <a16:creationId xmlns:a16="http://schemas.microsoft.com/office/drawing/2014/main" id="{C57F6FD5-6810-4206-AC49-912C0986F9A4}"/>
                </a:ext>
              </a:extLst>
            </p:cNvPr>
            <p:cNvSpPr>
              <a:spLocks noChangeAspect="1"/>
            </p:cNvSpPr>
            <p:nvPr/>
          </p:nvSpPr>
          <p:spPr bwMode="auto">
            <a:xfrm rot="-1666450">
              <a:off x="4633" y="714"/>
              <a:ext cx="69" cy="27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08000"/>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8" name="Freeform 134">
              <a:extLst>
                <a:ext uri="{FF2B5EF4-FFF2-40B4-BE49-F238E27FC236}">
                  <a16:creationId xmlns:a16="http://schemas.microsoft.com/office/drawing/2014/main" id="{EC7E87F4-0EE2-47B2-B52B-0CB92516F1CC}"/>
                </a:ext>
              </a:extLst>
            </p:cNvPr>
            <p:cNvSpPr>
              <a:spLocks noChangeAspect="1"/>
            </p:cNvSpPr>
            <p:nvPr/>
          </p:nvSpPr>
          <p:spPr bwMode="auto">
            <a:xfrm rot="1652382">
              <a:off x="5335" y="868"/>
              <a:ext cx="169" cy="236"/>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789639" name="Freeform 135">
              <a:extLst>
                <a:ext uri="{FF2B5EF4-FFF2-40B4-BE49-F238E27FC236}">
                  <a16:creationId xmlns:a16="http://schemas.microsoft.com/office/drawing/2014/main" id="{C08FE69B-4D1C-43D9-8A6A-21BC9EE0D032}"/>
                </a:ext>
              </a:extLst>
            </p:cNvPr>
            <p:cNvSpPr>
              <a:spLocks noChangeAspect="1"/>
            </p:cNvSpPr>
            <p:nvPr/>
          </p:nvSpPr>
          <p:spPr bwMode="auto">
            <a:xfrm rot="2286390" flipH="1">
              <a:off x="5293" y="835"/>
              <a:ext cx="94" cy="269"/>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pic>
        <p:nvPicPr>
          <p:cNvPr id="789640" name="Picture 136" descr="σάρωση0001">
            <a:extLst>
              <a:ext uri="{FF2B5EF4-FFF2-40B4-BE49-F238E27FC236}">
                <a16:creationId xmlns:a16="http://schemas.microsoft.com/office/drawing/2014/main" id="{5F0AFAE5-6179-4CCD-B056-EA912FE224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88" y="115888"/>
            <a:ext cx="1928812" cy="900112"/>
          </a:xfrm>
          <a:prstGeom prst="rect">
            <a:avLst/>
          </a:prstGeom>
          <a:noFill/>
          <a:extLst>
            <a:ext uri="{909E8E84-426E-40DD-AFC4-6F175D3DCCD1}">
              <a14:hiddenFill xmlns:a14="http://schemas.microsoft.com/office/drawing/2010/main">
                <a:solidFill>
                  <a:srgbClr val="FFFFFF"/>
                </a:solidFill>
              </a14:hiddenFill>
            </a:ext>
          </a:extLst>
        </p:spPr>
      </p:pic>
      <p:sp>
        <p:nvSpPr>
          <p:cNvPr id="789641" name="Oval 137">
            <a:extLst>
              <a:ext uri="{FF2B5EF4-FFF2-40B4-BE49-F238E27FC236}">
                <a16:creationId xmlns:a16="http://schemas.microsoft.com/office/drawing/2014/main" id="{3F7DD47C-7980-49C6-A37E-F97F036013A1}"/>
              </a:ext>
            </a:extLst>
          </p:cNvPr>
          <p:cNvSpPr>
            <a:spLocks noChangeArrowheads="1"/>
          </p:cNvSpPr>
          <p:nvPr/>
        </p:nvSpPr>
        <p:spPr bwMode="auto">
          <a:xfrm>
            <a:off x="7594600" y="463550"/>
            <a:ext cx="263525" cy="207963"/>
          </a:xfrm>
          <a:prstGeom prst="ellipse">
            <a:avLst/>
          </a:prstGeom>
          <a:noFill/>
          <a:ln w="3810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9642" name="Line 138">
            <a:extLst>
              <a:ext uri="{FF2B5EF4-FFF2-40B4-BE49-F238E27FC236}">
                <a16:creationId xmlns:a16="http://schemas.microsoft.com/office/drawing/2014/main" id="{446CACEC-76A7-4EF8-B437-62C6C5A1BF34}"/>
              </a:ext>
            </a:extLst>
          </p:cNvPr>
          <p:cNvSpPr>
            <a:spLocks noChangeShapeType="1"/>
          </p:cNvSpPr>
          <p:nvPr/>
        </p:nvSpPr>
        <p:spPr bwMode="auto">
          <a:xfrm flipH="1">
            <a:off x="6432550" y="614363"/>
            <a:ext cx="1184275" cy="5524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43" name="Line 139">
            <a:extLst>
              <a:ext uri="{FF2B5EF4-FFF2-40B4-BE49-F238E27FC236}">
                <a16:creationId xmlns:a16="http://schemas.microsoft.com/office/drawing/2014/main" id="{C4DF816F-1BE3-40A1-AF1B-F3FA1D88293B}"/>
              </a:ext>
            </a:extLst>
          </p:cNvPr>
          <p:cNvSpPr>
            <a:spLocks noChangeShapeType="1"/>
          </p:cNvSpPr>
          <p:nvPr/>
        </p:nvSpPr>
        <p:spPr bwMode="auto">
          <a:xfrm flipH="1" flipV="1">
            <a:off x="7815263" y="627063"/>
            <a:ext cx="855662" cy="552450"/>
          </a:xfrm>
          <a:prstGeom prst="line">
            <a:avLst/>
          </a:prstGeom>
          <a:noFill/>
          <a:ln w="38100">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9650" name="AutoShape 146">
            <a:extLst>
              <a:ext uri="{FF2B5EF4-FFF2-40B4-BE49-F238E27FC236}">
                <a16:creationId xmlns:a16="http://schemas.microsoft.com/office/drawing/2014/main" id="{3D9C9595-124E-4F6C-86BF-8DE7176AB24F}"/>
              </a:ext>
            </a:extLst>
          </p:cNvPr>
          <p:cNvSpPr>
            <a:spLocks noChangeArrowheads="1"/>
          </p:cNvSpPr>
          <p:nvPr/>
        </p:nvSpPr>
        <p:spPr bwMode="auto">
          <a:xfrm flipH="1" flipV="1">
            <a:off x="7434263" y="5260975"/>
            <a:ext cx="325437" cy="317500"/>
          </a:xfrm>
          <a:prstGeom prst="upArrow">
            <a:avLst>
              <a:gd name="adj1" fmla="val 30213"/>
              <a:gd name="adj2" fmla="val 24921"/>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789651" name="Picture 147" descr="j0305257">
            <a:extLst>
              <a:ext uri="{FF2B5EF4-FFF2-40B4-BE49-F238E27FC236}">
                <a16:creationId xmlns:a16="http://schemas.microsoft.com/office/drawing/2014/main" id="{185AECC9-0848-46F0-A6FA-BF1087C10E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3" y="5678488"/>
            <a:ext cx="700087" cy="1123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2">
            <a:extLst>
              <a:ext uri="{FF2B5EF4-FFF2-40B4-BE49-F238E27FC236}">
                <a16:creationId xmlns:a16="http://schemas.microsoft.com/office/drawing/2014/main" id="{644DE4C2-AE37-443A-B210-DA7B725D006F}"/>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400"/>
            </a:br>
            <a:r>
              <a:rPr lang="el-GR" altLang="en-US"/>
              <a:t>Aντιπυρηνικά Aντισώματα (ΑΝΑ)</a:t>
            </a:r>
          </a:p>
        </p:txBody>
      </p:sp>
      <p:grpSp>
        <p:nvGrpSpPr>
          <p:cNvPr id="785411" name="Group 3">
            <a:extLst>
              <a:ext uri="{FF2B5EF4-FFF2-40B4-BE49-F238E27FC236}">
                <a16:creationId xmlns:a16="http://schemas.microsoft.com/office/drawing/2014/main" id="{0D739873-DBFE-47D1-9643-E2E5280B490E}"/>
              </a:ext>
            </a:extLst>
          </p:cNvPr>
          <p:cNvGrpSpPr>
            <a:grpSpLocks/>
          </p:cNvGrpSpPr>
          <p:nvPr/>
        </p:nvGrpSpPr>
        <p:grpSpPr bwMode="auto">
          <a:xfrm>
            <a:off x="827088" y="1412875"/>
            <a:ext cx="7618412" cy="5213350"/>
            <a:chOff x="546" y="873"/>
            <a:chExt cx="4799" cy="3284"/>
          </a:xfrm>
        </p:grpSpPr>
        <p:grpSp>
          <p:nvGrpSpPr>
            <p:cNvPr id="785412" name="Group 4">
              <a:extLst>
                <a:ext uri="{FF2B5EF4-FFF2-40B4-BE49-F238E27FC236}">
                  <a16:creationId xmlns:a16="http://schemas.microsoft.com/office/drawing/2014/main" id="{040D656A-4F69-4972-B9B8-21239E20F52F}"/>
                </a:ext>
              </a:extLst>
            </p:cNvPr>
            <p:cNvGrpSpPr>
              <a:grpSpLocks noChangeAspect="1"/>
            </p:cNvGrpSpPr>
            <p:nvPr/>
          </p:nvGrpSpPr>
          <p:grpSpPr bwMode="auto">
            <a:xfrm>
              <a:off x="546" y="1088"/>
              <a:ext cx="2290" cy="1383"/>
              <a:chOff x="3243" y="1026"/>
              <a:chExt cx="2223" cy="1488"/>
            </a:xfrm>
          </p:grpSpPr>
          <p:pic>
            <p:nvPicPr>
              <p:cNvPr id="785413" name="Picture 5" descr="13">
                <a:extLst>
                  <a:ext uri="{FF2B5EF4-FFF2-40B4-BE49-F238E27FC236}">
                    <a16:creationId xmlns:a16="http://schemas.microsoft.com/office/drawing/2014/main" id="{F60756E3-8D22-423C-80A9-85C25307E1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3" y="1026"/>
                <a:ext cx="2222" cy="1488"/>
              </a:xfrm>
              <a:prstGeom prst="rect">
                <a:avLst/>
              </a:prstGeom>
              <a:noFill/>
              <a:extLst>
                <a:ext uri="{909E8E84-426E-40DD-AFC4-6F175D3DCCD1}">
                  <a14:hiddenFill xmlns:a14="http://schemas.microsoft.com/office/drawing/2010/main">
                    <a:solidFill>
                      <a:srgbClr val="FFFFFF"/>
                    </a:solidFill>
                  </a14:hiddenFill>
                </a:ext>
              </a:extLst>
            </p:spPr>
          </p:pic>
          <p:sp>
            <p:nvSpPr>
              <p:cNvPr id="785414" name="Text Box 6">
                <a:extLst>
                  <a:ext uri="{FF2B5EF4-FFF2-40B4-BE49-F238E27FC236}">
                    <a16:creationId xmlns:a16="http://schemas.microsoft.com/office/drawing/2014/main" id="{D903DBCE-58F0-4805-8E20-3D84A29EBF13}"/>
                  </a:ext>
                </a:extLst>
              </p:cNvPr>
              <p:cNvSpPr txBox="1">
                <a:spLocks noChangeAspect="1" noChangeArrowheads="1"/>
              </p:cNvSpPr>
              <p:nvPr/>
            </p:nvSpPr>
            <p:spPr bwMode="auto">
              <a:xfrm>
                <a:off x="3833" y="2296"/>
                <a:ext cx="1633" cy="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lnSpc>
                    <a:spcPct val="80000"/>
                  </a:lnSpc>
                  <a:spcBef>
                    <a:spcPct val="50000"/>
                  </a:spcBef>
                </a:pPr>
                <a:r>
                  <a:rPr lang="en-US" altLang="en-US" sz="1800" b="0">
                    <a:solidFill>
                      <a:srgbClr val="FFFF66"/>
                    </a:solidFill>
                    <a:latin typeface="Tahoma" panose="020B0604030504040204" pitchFamily="34" charset="0"/>
                    <a:cs typeface="Arial" panose="020B0604020202020204" pitchFamily="34" charset="0"/>
                  </a:rPr>
                  <a:t>F. Speckled nuclear</a:t>
                </a:r>
                <a:r>
                  <a:rPr lang="en-US" altLang="en-US" sz="1800" b="0">
                    <a:solidFill>
                      <a:srgbClr val="CCCC00"/>
                    </a:solidFill>
                    <a:latin typeface="Tahoma" panose="020B0604030504040204" pitchFamily="34" charset="0"/>
                    <a:cs typeface="Arial" panose="020B0604020202020204" pitchFamily="34" charset="0"/>
                  </a:rPr>
                  <a:t> </a:t>
                </a:r>
                <a:endParaRPr lang="el-GR" altLang="en-US" sz="1800" b="0">
                  <a:solidFill>
                    <a:srgbClr val="CCCC00"/>
                  </a:solidFill>
                  <a:latin typeface="Tahoma" panose="020B0604030504040204" pitchFamily="34" charset="0"/>
                  <a:cs typeface="Arial" panose="020B0604020202020204" pitchFamily="34" charset="0"/>
                </a:endParaRPr>
              </a:p>
            </p:txBody>
          </p:sp>
        </p:grpSp>
        <p:grpSp>
          <p:nvGrpSpPr>
            <p:cNvPr id="785415" name="Group 7">
              <a:extLst>
                <a:ext uri="{FF2B5EF4-FFF2-40B4-BE49-F238E27FC236}">
                  <a16:creationId xmlns:a16="http://schemas.microsoft.com/office/drawing/2014/main" id="{E313E4DC-E871-487C-80C2-2746FA041B2D}"/>
                </a:ext>
              </a:extLst>
            </p:cNvPr>
            <p:cNvGrpSpPr>
              <a:grpSpLocks/>
            </p:cNvGrpSpPr>
            <p:nvPr/>
          </p:nvGrpSpPr>
          <p:grpSpPr bwMode="auto">
            <a:xfrm>
              <a:off x="546" y="2730"/>
              <a:ext cx="4580" cy="1427"/>
              <a:chOff x="546" y="2730"/>
              <a:chExt cx="4580" cy="1427"/>
            </a:xfrm>
          </p:grpSpPr>
          <p:pic>
            <p:nvPicPr>
              <p:cNvPr id="785416" name="Picture 8" descr="2">
                <a:extLst>
                  <a:ext uri="{FF2B5EF4-FFF2-40B4-BE49-F238E27FC236}">
                    <a16:creationId xmlns:a16="http://schemas.microsoft.com/office/drawing/2014/main" id="{62588629-4432-4FE7-A690-8472DB545C2B}"/>
                  </a:ext>
                </a:extLst>
              </p:cNvPr>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46" y="2730"/>
                <a:ext cx="2250" cy="1397"/>
              </a:xfrm>
              <a:prstGeom prst="rect">
                <a:avLst/>
              </a:prstGeom>
              <a:noFill/>
              <a:extLst>
                <a:ext uri="{909E8E84-426E-40DD-AFC4-6F175D3DCCD1}">
                  <a14:hiddenFill xmlns:a14="http://schemas.microsoft.com/office/drawing/2010/main">
                    <a:solidFill>
                      <a:srgbClr val="FFFFFF"/>
                    </a:solidFill>
                  </a14:hiddenFill>
                </a:ext>
              </a:extLst>
            </p:spPr>
          </p:pic>
          <p:sp>
            <p:nvSpPr>
              <p:cNvPr id="785417" name="Text Box 9">
                <a:extLst>
                  <a:ext uri="{FF2B5EF4-FFF2-40B4-BE49-F238E27FC236}">
                    <a16:creationId xmlns:a16="http://schemas.microsoft.com/office/drawing/2014/main" id="{A7A0F25A-9EB9-433E-B796-A45B2CB40539}"/>
                  </a:ext>
                </a:extLst>
              </p:cNvPr>
              <p:cNvSpPr txBox="1">
                <a:spLocks noChangeAspect="1" noChangeArrowheads="1"/>
              </p:cNvSpPr>
              <p:nvPr/>
            </p:nvSpPr>
            <p:spPr bwMode="auto">
              <a:xfrm>
                <a:off x="2371" y="3926"/>
                <a:ext cx="3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solidFill>
                      <a:srgbClr val="CCCC00"/>
                    </a:solidFill>
                    <a:latin typeface="Tahoma" panose="020B0604030504040204" pitchFamily="34" charset="0"/>
                    <a:cs typeface="Arial" panose="020B0604020202020204" pitchFamily="34" charset="0"/>
                  </a:rPr>
                  <a:t>ACA</a:t>
                </a:r>
                <a:endParaRPr lang="el-GR" altLang="en-US" sz="1800" b="0">
                  <a:solidFill>
                    <a:srgbClr val="CCCC00"/>
                  </a:solidFill>
                  <a:latin typeface="Tahoma" panose="020B0604030504040204" pitchFamily="34" charset="0"/>
                  <a:cs typeface="Arial" panose="020B0604020202020204" pitchFamily="34" charset="0"/>
                </a:endParaRPr>
              </a:p>
            </p:txBody>
          </p:sp>
          <p:pic>
            <p:nvPicPr>
              <p:cNvPr id="785418" name="Picture 10" descr="5">
                <a:extLst>
                  <a:ext uri="{FF2B5EF4-FFF2-40B4-BE49-F238E27FC236}">
                    <a16:creationId xmlns:a16="http://schemas.microsoft.com/office/drawing/2014/main" id="{D8769F20-26A3-4FDE-8611-F52D13C4E733}"/>
                  </a:ext>
                </a:extLst>
              </p:cNvPr>
              <p:cNvPicPr>
                <a:picLocks noChangeAspect="1" noChangeArrowheads="1"/>
              </p:cNvPicPr>
              <p:nvPr/>
            </p:nvPicPr>
            <p:blipFill>
              <a:blip r:embed="rId5">
                <a:lum bright="-18000"/>
                <a:extLst>
                  <a:ext uri="{28A0092B-C50C-407E-A947-70E740481C1C}">
                    <a14:useLocalDpi xmlns:a14="http://schemas.microsoft.com/office/drawing/2010/main" val="0"/>
                  </a:ext>
                </a:extLst>
              </a:blip>
              <a:srcRect/>
              <a:stretch>
                <a:fillRect/>
              </a:stretch>
            </p:blipFill>
            <p:spPr bwMode="auto">
              <a:xfrm>
                <a:off x="2876" y="2734"/>
                <a:ext cx="2250" cy="1396"/>
              </a:xfrm>
              <a:prstGeom prst="rect">
                <a:avLst/>
              </a:prstGeom>
              <a:noFill/>
              <a:extLst>
                <a:ext uri="{909E8E84-426E-40DD-AFC4-6F175D3DCCD1}">
                  <a14:hiddenFill xmlns:a14="http://schemas.microsoft.com/office/drawing/2010/main">
                    <a:solidFill>
                      <a:srgbClr val="FFFFFF"/>
                    </a:solidFill>
                  </a14:hiddenFill>
                </a:ext>
              </a:extLst>
            </p:spPr>
          </p:pic>
          <p:sp>
            <p:nvSpPr>
              <p:cNvPr id="785419" name="Text Box 11">
                <a:extLst>
                  <a:ext uri="{FF2B5EF4-FFF2-40B4-BE49-F238E27FC236}">
                    <a16:creationId xmlns:a16="http://schemas.microsoft.com/office/drawing/2014/main" id="{0DC2EE40-DBA4-49B6-8504-21368E06C0D1}"/>
                  </a:ext>
                </a:extLst>
              </p:cNvPr>
              <p:cNvSpPr txBox="1">
                <a:spLocks noChangeAspect="1" noChangeArrowheads="1"/>
              </p:cNvSpPr>
              <p:nvPr/>
            </p:nvSpPr>
            <p:spPr bwMode="auto">
              <a:xfrm>
                <a:off x="4656" y="3926"/>
                <a:ext cx="43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rgbClr val="CCCC00"/>
                    </a:solidFill>
                    <a:latin typeface="Tahoma" panose="020B0604030504040204" pitchFamily="34" charset="0"/>
                    <a:cs typeface="Arial" panose="020B0604020202020204" pitchFamily="34" charset="0"/>
                  </a:rPr>
                  <a:t>AMA</a:t>
                </a:r>
                <a:endParaRPr lang="el-GR" altLang="en-US" sz="1800" b="0">
                  <a:solidFill>
                    <a:srgbClr val="CCCC00"/>
                  </a:solidFill>
                  <a:latin typeface="Tahoma" panose="020B0604030504040204" pitchFamily="34" charset="0"/>
                  <a:cs typeface="Arial" panose="020B0604020202020204" pitchFamily="34" charset="0"/>
                </a:endParaRPr>
              </a:p>
            </p:txBody>
          </p:sp>
        </p:grpSp>
        <p:sp>
          <p:nvSpPr>
            <p:cNvPr id="785420" name="Text Box 12">
              <a:extLst>
                <a:ext uri="{FF2B5EF4-FFF2-40B4-BE49-F238E27FC236}">
                  <a16:creationId xmlns:a16="http://schemas.microsoft.com/office/drawing/2014/main" id="{8A6A2502-2FC5-4533-92AC-DD93228145CC}"/>
                </a:ext>
              </a:extLst>
            </p:cNvPr>
            <p:cNvSpPr txBox="1">
              <a:spLocks noChangeAspect="1" noChangeArrowheads="1"/>
            </p:cNvSpPr>
            <p:nvPr/>
          </p:nvSpPr>
          <p:spPr bwMode="auto">
            <a:xfrm>
              <a:off x="1886" y="873"/>
              <a:ext cx="19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Non Specific</a:t>
              </a:r>
              <a:endParaRPr lang="el-GR" altLang="en-US" sz="1800" b="0"/>
            </a:p>
          </p:txBody>
        </p:sp>
        <p:sp>
          <p:nvSpPr>
            <p:cNvPr id="785421" name="Text Box 13">
              <a:extLst>
                <a:ext uri="{FF2B5EF4-FFF2-40B4-BE49-F238E27FC236}">
                  <a16:creationId xmlns:a16="http://schemas.microsoft.com/office/drawing/2014/main" id="{FB89424A-A770-4FA1-8C92-5CB4BF28C65D}"/>
                </a:ext>
              </a:extLst>
            </p:cNvPr>
            <p:cNvSpPr txBox="1">
              <a:spLocks noChangeAspect="1" noChangeArrowheads="1"/>
            </p:cNvSpPr>
            <p:nvPr/>
          </p:nvSpPr>
          <p:spPr bwMode="auto">
            <a:xfrm>
              <a:off x="1896" y="2524"/>
              <a:ext cx="194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b="0"/>
                <a:t>Specific</a:t>
              </a:r>
              <a:endParaRPr lang="el-GR" altLang="en-US" sz="1800" b="0"/>
            </a:p>
          </p:txBody>
        </p:sp>
        <p:sp>
          <p:nvSpPr>
            <p:cNvPr id="785424" name="Text Box 16">
              <a:extLst>
                <a:ext uri="{FF2B5EF4-FFF2-40B4-BE49-F238E27FC236}">
                  <a16:creationId xmlns:a16="http://schemas.microsoft.com/office/drawing/2014/main" id="{44FCFC96-835C-4002-B1DE-941DF02C5B3A}"/>
                </a:ext>
              </a:extLst>
            </p:cNvPr>
            <p:cNvSpPr txBox="1">
              <a:spLocks noChangeAspect="1" noChangeArrowheads="1"/>
            </p:cNvSpPr>
            <p:nvPr/>
          </p:nvSpPr>
          <p:spPr bwMode="auto">
            <a:xfrm>
              <a:off x="4221" y="2239"/>
              <a:ext cx="11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b="0">
                  <a:solidFill>
                    <a:srgbClr val="FFFF00"/>
                  </a:solidFill>
                </a:rPr>
                <a:t>Ring nuclear</a:t>
              </a:r>
              <a:endParaRPr lang="el-GR" altLang="en-US" sz="1800" b="0">
                <a:solidFill>
                  <a:srgbClr val="FFFF00"/>
                </a:solidFill>
              </a:endParaRPr>
            </a:p>
          </p:txBody>
        </p:sp>
      </p:grpSp>
      <p:pic>
        <p:nvPicPr>
          <p:cNvPr id="17" name="Picture 18" descr="https://wwwn.cdc.gov/NCHS/NHANES/1999-2000/SSANA/00_NucPat_homogeneous.JPG">
            <a:extLst>
              <a:ext uri="{FF2B5EF4-FFF2-40B4-BE49-F238E27FC236}">
                <a16:creationId xmlns:a16="http://schemas.microsoft.com/office/drawing/2014/main" id="{61C880C4-5BCB-44EA-BE2A-C9CA336D0B20}"/>
              </a:ext>
            </a:extLst>
          </p:cNvPr>
          <p:cNvPicPr>
            <a:picLocks noChangeAspect="1" noChangeArrowheads="1"/>
          </p:cNvPicPr>
          <p:nvPr/>
        </p:nvPicPr>
        <p:blipFill>
          <a:blip r:embed="rId6"/>
          <a:srcRect/>
          <a:stretch>
            <a:fillRect/>
          </a:stretch>
        </p:blipFill>
        <p:spPr bwMode="auto">
          <a:xfrm>
            <a:off x="4525964" y="1744766"/>
            <a:ext cx="3494088" cy="2214578"/>
          </a:xfrm>
          <a:prstGeom prst="rect">
            <a:avLst/>
          </a:prstGeom>
          <a:noFill/>
        </p:spPr>
      </p:pic>
      <p:sp>
        <p:nvSpPr>
          <p:cNvPr id="18" name="Rectangle 17">
            <a:extLst>
              <a:ext uri="{FF2B5EF4-FFF2-40B4-BE49-F238E27FC236}">
                <a16:creationId xmlns:a16="http://schemas.microsoft.com/office/drawing/2014/main" id="{114F7D0E-EACB-4D32-8533-76C4A2A83C92}"/>
              </a:ext>
            </a:extLst>
          </p:cNvPr>
          <p:cNvSpPr/>
          <p:nvPr/>
        </p:nvSpPr>
        <p:spPr>
          <a:xfrm>
            <a:off x="5521447" y="3624130"/>
            <a:ext cx="2526654" cy="313932"/>
          </a:xfrm>
          <a:prstGeom prst="rect">
            <a:avLst/>
          </a:prstGeom>
        </p:spPr>
        <p:txBody>
          <a:bodyPr wrap="none">
            <a:spAutoFit/>
          </a:bodyPr>
          <a:lstStyle/>
          <a:p>
            <a:pPr lvl="0" algn="r">
              <a:lnSpc>
                <a:spcPct val="80000"/>
              </a:lnSpc>
              <a:spcBef>
                <a:spcPct val="50000"/>
              </a:spcBef>
            </a:pPr>
            <a:r>
              <a:rPr lang="en-US" sz="1800" b="0" dirty="0">
                <a:solidFill>
                  <a:srgbClr val="FFFF66"/>
                </a:solidFill>
                <a:latin typeface="Tahoma" pitchFamily="34" charset="0"/>
                <a:cs typeface="Arial" charset="0"/>
              </a:rPr>
              <a:t>Homogeneous nuclear</a:t>
            </a:r>
            <a:r>
              <a:rPr lang="en-US" sz="1800" b="0" dirty="0">
                <a:solidFill>
                  <a:srgbClr val="CCCC00"/>
                </a:solidFill>
                <a:latin typeface="Tahoma" pitchFamily="34" charset="0"/>
                <a:cs typeface="Arial" charset="0"/>
              </a:rPr>
              <a:t> </a:t>
            </a:r>
            <a:endParaRPr lang="el-GR" sz="1800" b="0" dirty="0">
              <a:solidFill>
                <a:srgbClr val="CCCC00"/>
              </a:solidFill>
              <a:latin typeface="Tahoma" pitchFamily="34"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a:extLst>
              <a:ext uri="{FF2B5EF4-FFF2-40B4-BE49-F238E27FC236}">
                <a16:creationId xmlns:a16="http://schemas.microsoft.com/office/drawing/2014/main" id="{7CA8D48D-7453-40FA-BA19-3240B9EE47E7}"/>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800">
                <a:solidFill>
                  <a:srgbClr val="4D4D4D"/>
                </a:solidFill>
              </a:rPr>
            </a:br>
            <a:r>
              <a:rPr lang="el-GR" altLang="en-US"/>
              <a:t>Aντιπυρηνικά Aντισώματα (ΑΝΑ)</a:t>
            </a:r>
          </a:p>
        </p:txBody>
      </p:sp>
      <p:graphicFrame>
        <p:nvGraphicFramePr>
          <p:cNvPr id="787641" name="Group 185">
            <a:extLst>
              <a:ext uri="{FF2B5EF4-FFF2-40B4-BE49-F238E27FC236}">
                <a16:creationId xmlns:a16="http://schemas.microsoft.com/office/drawing/2014/main" id="{E24593F0-0720-4112-A9C0-6C34D52541A2}"/>
              </a:ext>
            </a:extLst>
          </p:cNvPr>
          <p:cNvGraphicFramePr>
            <a:graphicFrameLocks noGrp="1"/>
          </p:cNvGraphicFramePr>
          <p:nvPr/>
        </p:nvGraphicFramePr>
        <p:xfrm>
          <a:off x="511175" y="2492375"/>
          <a:ext cx="8382000" cy="3954463"/>
        </p:xfrm>
        <a:graphic>
          <a:graphicData uri="http://schemas.openxmlformats.org/drawingml/2006/table">
            <a:tbl>
              <a:tblPr/>
              <a:tblGrid>
                <a:gridCol w="3268663">
                  <a:extLst>
                    <a:ext uri="{9D8B030D-6E8A-4147-A177-3AD203B41FA5}">
                      <a16:colId xmlns:a16="http://schemas.microsoft.com/office/drawing/2014/main" val="2223783731"/>
                    </a:ext>
                  </a:extLst>
                </a:gridCol>
                <a:gridCol w="792162">
                  <a:extLst>
                    <a:ext uri="{9D8B030D-6E8A-4147-A177-3AD203B41FA5}">
                      <a16:colId xmlns:a16="http://schemas.microsoft.com/office/drawing/2014/main" val="2753420860"/>
                    </a:ext>
                  </a:extLst>
                </a:gridCol>
                <a:gridCol w="647700">
                  <a:extLst>
                    <a:ext uri="{9D8B030D-6E8A-4147-A177-3AD203B41FA5}">
                      <a16:colId xmlns:a16="http://schemas.microsoft.com/office/drawing/2014/main" val="4287639919"/>
                    </a:ext>
                  </a:extLst>
                </a:gridCol>
                <a:gridCol w="792163">
                  <a:extLst>
                    <a:ext uri="{9D8B030D-6E8A-4147-A177-3AD203B41FA5}">
                      <a16:colId xmlns:a16="http://schemas.microsoft.com/office/drawing/2014/main" val="4254691072"/>
                    </a:ext>
                  </a:extLst>
                </a:gridCol>
                <a:gridCol w="1433512">
                  <a:extLst>
                    <a:ext uri="{9D8B030D-6E8A-4147-A177-3AD203B41FA5}">
                      <a16:colId xmlns:a16="http://schemas.microsoft.com/office/drawing/2014/main" val="1090716280"/>
                    </a:ext>
                  </a:extLst>
                </a:gridCol>
                <a:gridCol w="609600">
                  <a:extLst>
                    <a:ext uri="{9D8B030D-6E8A-4147-A177-3AD203B41FA5}">
                      <a16:colId xmlns:a16="http://schemas.microsoft.com/office/drawing/2014/main" val="268404415"/>
                    </a:ext>
                  </a:extLst>
                </a:gridCol>
                <a:gridCol w="838200">
                  <a:extLst>
                    <a:ext uri="{9D8B030D-6E8A-4147-A177-3AD203B41FA5}">
                      <a16:colId xmlns:a16="http://schemas.microsoft.com/office/drawing/2014/main" val="995535776"/>
                    </a:ext>
                  </a:extLst>
                </a:gridCol>
              </a:tblGrid>
              <a:tr h="606425">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Ανοσοφθορισμός</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cap="flat">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defTabSz="1341438">
                        <a:spcBef>
                          <a:spcPct val="20000"/>
                        </a:spcBef>
                        <a:spcAft>
                          <a:spcPct val="20000"/>
                        </a:spcAft>
                        <a:buSzPct val="60000"/>
                        <a:defRPr sz="2200">
                          <a:solidFill>
                            <a:schemeClr val="tx1"/>
                          </a:solidFill>
                          <a:latin typeface="Century Schoolbook" panose="02040604050505020304" pitchFamily="18" charset="0"/>
                        </a:defRPr>
                      </a:lvl1pPr>
                      <a:lvl2pPr marL="1428750" defTabSz="1341438">
                        <a:spcBef>
                          <a:spcPct val="20000"/>
                        </a:spcBef>
                        <a:spcAft>
                          <a:spcPct val="20000"/>
                        </a:spcAft>
                        <a:buSzPct val="50000"/>
                        <a:defRPr sz="2000">
                          <a:solidFill>
                            <a:srgbClr val="364558"/>
                          </a:solidFill>
                          <a:latin typeface="Century Schoolbook" panose="02040604050505020304" pitchFamily="18" charset="0"/>
                        </a:defRPr>
                      </a:lvl2pPr>
                      <a:lvl3pPr marL="1608138" defTabSz="1341438">
                        <a:spcBef>
                          <a:spcPct val="20000"/>
                        </a:spcBef>
                        <a:spcAft>
                          <a:spcPct val="20000"/>
                        </a:spcAft>
                        <a:buSzPct val="50000"/>
                        <a:defRPr>
                          <a:solidFill>
                            <a:srgbClr val="36532B"/>
                          </a:solidFill>
                          <a:latin typeface="Century Schoolbook" panose="02040604050505020304" pitchFamily="18" charset="0"/>
                        </a:defRPr>
                      </a:lvl3pPr>
                      <a:lvl4pPr marL="1787525" defTabSz="1341438">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1966913" defTabSz="1341438">
                        <a:spcBef>
                          <a:spcPct val="20000"/>
                        </a:spcBef>
                        <a:spcAft>
                          <a:spcPct val="20000"/>
                        </a:spcAft>
                        <a:defRPr sz="1600">
                          <a:solidFill>
                            <a:srgbClr val="4D4D4D"/>
                          </a:solidFill>
                          <a:latin typeface="Century Schoolbook" panose="02040604050505020304" pitchFamily="18" charset="0"/>
                        </a:defRPr>
                      </a:lvl5pPr>
                      <a:lvl6pPr marL="2424113" defTabSz="1341438" fontAlgn="base">
                        <a:spcBef>
                          <a:spcPct val="20000"/>
                        </a:spcBef>
                        <a:spcAft>
                          <a:spcPct val="20000"/>
                        </a:spcAft>
                        <a:defRPr sz="1600">
                          <a:solidFill>
                            <a:srgbClr val="4D4D4D"/>
                          </a:solidFill>
                          <a:latin typeface="Century Schoolbook" panose="02040604050505020304" pitchFamily="18" charset="0"/>
                        </a:defRPr>
                      </a:lvl6pPr>
                      <a:lvl7pPr marL="2881313" defTabSz="1341438" fontAlgn="base">
                        <a:spcBef>
                          <a:spcPct val="20000"/>
                        </a:spcBef>
                        <a:spcAft>
                          <a:spcPct val="20000"/>
                        </a:spcAft>
                        <a:defRPr sz="1600">
                          <a:solidFill>
                            <a:srgbClr val="4D4D4D"/>
                          </a:solidFill>
                          <a:latin typeface="Century Schoolbook" panose="02040604050505020304" pitchFamily="18" charset="0"/>
                        </a:defRPr>
                      </a:lvl7pPr>
                      <a:lvl8pPr marL="3338513" defTabSz="1341438" fontAlgn="base">
                        <a:spcBef>
                          <a:spcPct val="20000"/>
                        </a:spcBef>
                        <a:spcAft>
                          <a:spcPct val="20000"/>
                        </a:spcAft>
                        <a:defRPr sz="1600">
                          <a:solidFill>
                            <a:srgbClr val="4D4D4D"/>
                          </a:solidFill>
                          <a:latin typeface="Century Schoolbook" panose="02040604050505020304" pitchFamily="18" charset="0"/>
                        </a:defRPr>
                      </a:lvl8pPr>
                      <a:lvl9pPr marL="3795713" defTabSz="1341438"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1341438"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ΣΕΛ</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ΣΣ</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defTabSz="1158875">
                        <a:spcBef>
                          <a:spcPct val="20000"/>
                        </a:spcBef>
                        <a:spcAft>
                          <a:spcPct val="20000"/>
                        </a:spcAft>
                        <a:buSzPct val="60000"/>
                        <a:defRPr sz="2200">
                          <a:solidFill>
                            <a:schemeClr val="tx1"/>
                          </a:solidFill>
                          <a:latin typeface="Century Schoolbook" panose="02040604050505020304" pitchFamily="18" charset="0"/>
                        </a:defRPr>
                      </a:lvl1pPr>
                      <a:lvl2pPr defTabSz="1158875">
                        <a:spcBef>
                          <a:spcPct val="20000"/>
                        </a:spcBef>
                        <a:spcAft>
                          <a:spcPct val="20000"/>
                        </a:spcAft>
                        <a:buSzPct val="50000"/>
                        <a:defRPr sz="2000">
                          <a:solidFill>
                            <a:srgbClr val="364558"/>
                          </a:solidFill>
                          <a:latin typeface="Century Schoolbook" panose="02040604050505020304" pitchFamily="18" charset="0"/>
                        </a:defRPr>
                      </a:lvl2pPr>
                      <a:lvl3pPr defTabSz="1158875">
                        <a:spcBef>
                          <a:spcPct val="20000"/>
                        </a:spcBef>
                        <a:spcAft>
                          <a:spcPct val="20000"/>
                        </a:spcAft>
                        <a:buSzPct val="50000"/>
                        <a:defRPr>
                          <a:solidFill>
                            <a:srgbClr val="36532B"/>
                          </a:solidFill>
                          <a:latin typeface="Century Schoolbook" panose="02040604050505020304" pitchFamily="18" charset="0"/>
                        </a:defRPr>
                      </a:lvl3pPr>
                      <a:lvl4pPr defTabSz="1158875">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defTabSz="1158875">
                        <a:spcBef>
                          <a:spcPct val="20000"/>
                        </a:spcBef>
                        <a:spcAft>
                          <a:spcPct val="20000"/>
                        </a:spcAft>
                        <a:defRPr sz="1600">
                          <a:solidFill>
                            <a:srgbClr val="4D4D4D"/>
                          </a:solidFill>
                          <a:latin typeface="Century Schoolbook" panose="02040604050505020304" pitchFamily="18" charset="0"/>
                        </a:defRPr>
                      </a:lvl5pPr>
                      <a:lvl6pPr defTabSz="1158875" fontAlgn="base">
                        <a:spcBef>
                          <a:spcPct val="20000"/>
                        </a:spcBef>
                        <a:spcAft>
                          <a:spcPct val="20000"/>
                        </a:spcAft>
                        <a:defRPr sz="1600">
                          <a:solidFill>
                            <a:srgbClr val="4D4D4D"/>
                          </a:solidFill>
                          <a:latin typeface="Century Schoolbook" panose="02040604050505020304" pitchFamily="18" charset="0"/>
                        </a:defRPr>
                      </a:lvl6pPr>
                      <a:lvl7pPr defTabSz="1158875" fontAlgn="base">
                        <a:spcBef>
                          <a:spcPct val="20000"/>
                        </a:spcBef>
                        <a:spcAft>
                          <a:spcPct val="20000"/>
                        </a:spcAft>
                        <a:defRPr sz="1600">
                          <a:solidFill>
                            <a:srgbClr val="4D4D4D"/>
                          </a:solidFill>
                          <a:latin typeface="Century Schoolbook" panose="02040604050505020304" pitchFamily="18" charset="0"/>
                        </a:defRPr>
                      </a:lvl7pPr>
                      <a:lvl8pPr defTabSz="1158875" fontAlgn="base">
                        <a:spcBef>
                          <a:spcPct val="20000"/>
                        </a:spcBef>
                        <a:spcAft>
                          <a:spcPct val="20000"/>
                        </a:spcAft>
                        <a:defRPr sz="1600">
                          <a:solidFill>
                            <a:srgbClr val="4D4D4D"/>
                          </a:solidFill>
                          <a:latin typeface="Century Schoolbook" panose="02040604050505020304" pitchFamily="18" charset="0"/>
                        </a:defRPr>
                      </a:lvl8pPr>
                      <a:lvl9pPr defTabSz="1158875"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1158875"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Σκλ.</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Μυοσίτιδα</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ΡΑ</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ΠΧΚ</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2709997493"/>
                  </a:ext>
                </a:extLst>
              </a:tr>
              <a:tr h="5254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Στικτός (πυρηνικός)</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cap="flat">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986294500"/>
                  </a:ext>
                </a:extLst>
              </a:tr>
              <a:tr h="5508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Δακτυλιοειδής (πυρηνικός)</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cap="flat">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0768701"/>
                  </a:ext>
                </a:extLst>
              </a:tr>
              <a:tr h="5524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Κεντρομεριδιακός (πυρηνικός)</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cap="flat">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80000"/>
                        </a:lnSpc>
                        <a:spcBef>
                          <a:spcPct val="0"/>
                        </a:spcBef>
                        <a:spcAft>
                          <a:spcPct val="0"/>
                        </a:spcAft>
                        <a:buClrTx/>
                        <a:buSzPct val="60000"/>
                        <a:buFontTx/>
                        <a:buNone/>
                        <a:tabLst/>
                      </a:pPr>
                      <a:r>
                        <a:rPr kumimoji="0" lang="en-US" altLang="en-US" sz="2800" b="1" i="0" u="none" strike="noStrike" cap="none" normalizeH="0" baseline="0">
                          <a:ln>
                            <a:noFill/>
                          </a:ln>
                          <a:solidFill>
                            <a:srgbClr val="EE0077"/>
                          </a:solidFill>
                          <a:effectLst/>
                          <a:latin typeface="Century Schoolbook" panose="02040604050505020304" pitchFamily="18" charset="0"/>
                        </a:rPr>
                        <a:t>+++</a:t>
                      </a:r>
                      <a:endParaRPr kumimoji="0" lang="el-GR" altLang="en-US" sz="1600" b="1"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2930244437"/>
                  </a:ext>
                </a:extLst>
              </a:tr>
              <a:tr h="5222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Πυρηνισκικός</a:t>
                      </a:r>
                    </a:p>
                  </a:txBody>
                  <a:tcPr marL="18000" marR="1800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endParaRPr kumimoji="0" lang="el-GR" altLang="en-US" sz="2000" b="0" i="0" u="none" strike="noStrike" cap="none" normalizeH="0" baseline="0">
                        <a:ln>
                          <a:noFill/>
                        </a:ln>
                        <a:solidFill>
                          <a:schemeClr val="tx1"/>
                        </a:solidFill>
                        <a:effectLst/>
                        <a:latin typeface="Century Schoolbook" panose="02040604050505020304" pitchFamily="18" charset="0"/>
                        <a:sym typeface="Symbol" panose="05050102010706020507" pitchFamily="18" charset="2"/>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endParaRPr kumimoji="0" lang="el-GR" altLang="en-US" sz="2000" b="0" i="0" u="none" strike="noStrike" cap="none" normalizeH="0" baseline="0">
                        <a:ln>
                          <a:noFill/>
                        </a:ln>
                        <a:solidFill>
                          <a:schemeClr val="tx1"/>
                        </a:solidFill>
                        <a:effectLst/>
                        <a:latin typeface="Century Schoolbook" panose="02040604050505020304" pitchFamily="18" charset="0"/>
                        <a:sym typeface="Symbol" panose="05050102010706020507" pitchFamily="18" charset="2"/>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800" b="1" i="0" u="none" strike="noStrike" cap="none" normalizeH="0" baseline="0">
                          <a:ln>
                            <a:noFill/>
                          </a:ln>
                          <a:solidFill>
                            <a:srgbClr val="EE0077"/>
                          </a:solidFill>
                          <a:effectLst/>
                          <a:latin typeface="Century Schoolbook" panose="02040604050505020304" pitchFamily="18" charset="0"/>
                        </a:rPr>
                        <a:t>+++</a:t>
                      </a:r>
                      <a:endParaRPr kumimoji="0" lang="el-GR" altLang="en-US" sz="2800" b="1" i="0" u="none" strike="noStrike" cap="none" normalizeH="0" baseline="0">
                        <a:ln>
                          <a:noFill/>
                        </a:ln>
                        <a:solidFill>
                          <a:srgbClr val="EE0077"/>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781138338"/>
                  </a:ext>
                </a:extLst>
              </a:tr>
              <a:tr h="5254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Κυτταροπλασματικός</a:t>
                      </a:r>
                    </a:p>
                  </a:txBody>
                  <a:tcPr marL="18000" marR="18000" marT="46800" marB="46800" anchor="ctr" horzOverflow="overflow">
                    <a:lnL cap="flat">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000" b="1"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000" b="1"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800" b="1" i="0" u="none" strike="noStrike" cap="none" normalizeH="0" baseline="0">
                          <a:ln>
                            <a:noFill/>
                          </a:ln>
                          <a:solidFill>
                            <a:srgbClr val="EE0077"/>
                          </a:solidFill>
                          <a:effectLst/>
                          <a:latin typeface="Century Schoolbook" panose="02040604050505020304" pitchFamily="18" charset="0"/>
                        </a:rPr>
                        <a:t>+++</a:t>
                      </a:r>
                      <a:endParaRPr kumimoji="0" lang="el-GR" altLang="en-US" sz="2800" b="1" i="0" u="none" strike="noStrike" cap="none" normalizeH="0" baseline="0">
                        <a:ln>
                          <a:noFill/>
                        </a:ln>
                        <a:solidFill>
                          <a:srgbClr val="EE0077"/>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l-GR" altLang="en-US" sz="2000" b="1"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1" i="0" u="none" strike="noStrike" cap="none" normalizeH="0" baseline="0">
                          <a:ln>
                            <a:noFill/>
                          </a:ln>
                          <a:solidFill>
                            <a:schemeClr val="tx1"/>
                          </a:solidFill>
                          <a:effectLst/>
                          <a:latin typeface="Century Schoolbook" panose="02040604050505020304" pitchFamily="18" charset="0"/>
                          <a:sym typeface="Symbol" panose="05050102010706020507" pitchFamily="18" charset="2"/>
                        </a:rPr>
                        <a:t>-</a:t>
                      </a:r>
                      <a:endParaRPr kumimoji="0" lang="el-GR" altLang="en-US" sz="2000" b="1" i="0" u="none" strike="noStrike" cap="none" normalizeH="0" baseline="0">
                        <a:ln>
                          <a:noFill/>
                        </a:ln>
                        <a:solidFill>
                          <a:schemeClr val="tx1"/>
                        </a:solidFill>
                        <a:effectLst/>
                        <a:latin typeface="Century Schoolbook" panose="02040604050505020304" pitchFamily="18" charset="0"/>
                        <a:sym typeface="Symbol" panose="05050102010706020507" pitchFamily="18" charset="2"/>
                      </a:endParaRPr>
                    </a:p>
                  </a:txBody>
                  <a:tcPr marL="18000" marR="18000" marT="46800" marB="46800" anchor="ctr" horzOverflow="overflow">
                    <a:lnL>
                      <a:noFill/>
                    </a:lnL>
                    <a:lnR cap="flat">
                      <a:noFill/>
                    </a:lnR>
                    <a:lnT w="19050" cap="flat" cmpd="sng" algn="ctr">
                      <a:solidFill>
                        <a:srgbClr val="364558"/>
                      </a:solidFill>
                      <a:prstDash val="sysDash"/>
                      <a:round/>
                      <a:headEnd type="none" w="med" len="med"/>
                      <a:tailEnd type="none" w="med" len="med"/>
                    </a:lnT>
                    <a:lnB w="1905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95783148"/>
                  </a:ext>
                </a:extLst>
              </a:tr>
              <a:tr h="52228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Μιτοχονδριακός</a:t>
                      </a:r>
                    </a:p>
                  </a:txBody>
                  <a:tcPr marL="18000" marR="18000" marT="46800" marB="46800" anchor="ctr" horzOverflow="overflow">
                    <a:lnL cap="flat">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20000"/>
                        </a:spcAft>
                        <a:buClrTx/>
                        <a:buSzPct val="60000"/>
                        <a:buFontTx/>
                        <a:buNone/>
                        <a:tabLst/>
                      </a:pPr>
                      <a:r>
                        <a:rPr kumimoji="0" lang="en-US" altLang="en-US" sz="2800" b="1" i="0" u="none" strike="noStrike" cap="none" normalizeH="0" baseline="0">
                          <a:ln>
                            <a:noFill/>
                          </a:ln>
                          <a:solidFill>
                            <a:srgbClr val="EE0077"/>
                          </a:solidFill>
                          <a:effectLst/>
                          <a:latin typeface="Century Schoolbook" panose="02040604050505020304" pitchFamily="18" charset="0"/>
                        </a:rPr>
                        <a:t>+++</a:t>
                      </a:r>
                      <a:endParaRPr kumimoji="0" lang="el-GR" altLang="en-US" sz="2800" b="1" i="0" u="none" strike="noStrike" cap="none" normalizeH="0" baseline="0">
                        <a:ln>
                          <a:noFill/>
                        </a:ln>
                        <a:solidFill>
                          <a:srgbClr val="EE0077"/>
                        </a:solidFill>
                        <a:effectLst/>
                        <a:latin typeface="Century Schoolbook" panose="02040604050505020304" pitchFamily="18" charset="0"/>
                      </a:endParaRPr>
                    </a:p>
                  </a:txBody>
                  <a:tcPr marL="18000" marR="18000" marT="46800" marB="46800" anchor="ctr" horzOverflow="overflow">
                    <a:lnL>
                      <a:noFill/>
                    </a:lnL>
                    <a:lnR cap="flat">
                      <a:noFill/>
                    </a:lnR>
                    <a:lnT w="1905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1823874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2">
            <a:extLst>
              <a:ext uri="{FF2B5EF4-FFF2-40B4-BE49-F238E27FC236}">
                <a16:creationId xmlns:a16="http://schemas.microsoft.com/office/drawing/2014/main" id="{7147BB30-4AE7-4F77-9473-B982D6B9F092}"/>
              </a:ext>
            </a:extLst>
          </p:cNvPr>
          <p:cNvSpPr>
            <a:spLocks noGrp="1" noChangeArrowheads="1"/>
          </p:cNvSpPr>
          <p:nvPr>
            <p:ph type="title"/>
          </p:nvPr>
        </p:nvSpPr>
        <p:spPr/>
        <p:txBody>
          <a:bodyPr/>
          <a:lstStyle/>
          <a:p>
            <a:r>
              <a:rPr lang="el-GR" altLang="en-US" sz="2400">
                <a:solidFill>
                  <a:srgbClr val="364558"/>
                </a:solidFill>
              </a:rPr>
              <a:t>Αυτοαντισώματα</a:t>
            </a:r>
            <a:r>
              <a:rPr lang="el-GR" altLang="en-US" sz="2800"/>
              <a:t> </a:t>
            </a:r>
            <a:br>
              <a:rPr lang="el-GR" altLang="en-US" sz="2800"/>
            </a:br>
            <a:r>
              <a:rPr lang="el-GR" altLang="en-US"/>
              <a:t>Στόχοι αντιπυρηνικών αντισωμάτων (ΑΝΑ)</a:t>
            </a:r>
          </a:p>
        </p:txBody>
      </p:sp>
      <p:graphicFrame>
        <p:nvGraphicFramePr>
          <p:cNvPr id="810045" name="Group 61">
            <a:extLst>
              <a:ext uri="{FF2B5EF4-FFF2-40B4-BE49-F238E27FC236}">
                <a16:creationId xmlns:a16="http://schemas.microsoft.com/office/drawing/2014/main" id="{1D72E118-6CA3-4071-A442-357F29FF4F8C}"/>
              </a:ext>
            </a:extLst>
          </p:cNvPr>
          <p:cNvGraphicFramePr>
            <a:graphicFrameLocks noGrp="1"/>
          </p:cNvGraphicFramePr>
          <p:nvPr/>
        </p:nvGraphicFramePr>
        <p:xfrm>
          <a:off x="827088" y="2278063"/>
          <a:ext cx="8066087" cy="4008437"/>
        </p:xfrm>
        <a:graphic>
          <a:graphicData uri="http://schemas.openxmlformats.org/drawingml/2006/table">
            <a:tbl>
              <a:tblPr/>
              <a:tblGrid>
                <a:gridCol w="2378075">
                  <a:extLst>
                    <a:ext uri="{9D8B030D-6E8A-4147-A177-3AD203B41FA5}">
                      <a16:colId xmlns:a16="http://schemas.microsoft.com/office/drawing/2014/main" val="728900690"/>
                    </a:ext>
                  </a:extLst>
                </a:gridCol>
                <a:gridCol w="25400">
                  <a:extLst>
                    <a:ext uri="{9D8B030D-6E8A-4147-A177-3AD203B41FA5}">
                      <a16:colId xmlns:a16="http://schemas.microsoft.com/office/drawing/2014/main" val="57154635"/>
                    </a:ext>
                  </a:extLst>
                </a:gridCol>
                <a:gridCol w="117475">
                  <a:extLst>
                    <a:ext uri="{9D8B030D-6E8A-4147-A177-3AD203B41FA5}">
                      <a16:colId xmlns:a16="http://schemas.microsoft.com/office/drawing/2014/main" val="2293746890"/>
                    </a:ext>
                  </a:extLst>
                </a:gridCol>
                <a:gridCol w="2087562">
                  <a:extLst>
                    <a:ext uri="{9D8B030D-6E8A-4147-A177-3AD203B41FA5}">
                      <a16:colId xmlns:a16="http://schemas.microsoft.com/office/drawing/2014/main" val="2663712359"/>
                    </a:ext>
                  </a:extLst>
                </a:gridCol>
                <a:gridCol w="3457575">
                  <a:extLst>
                    <a:ext uri="{9D8B030D-6E8A-4147-A177-3AD203B41FA5}">
                      <a16:colId xmlns:a16="http://schemas.microsoft.com/office/drawing/2014/main" val="2281646779"/>
                    </a:ext>
                  </a:extLst>
                </a:gridCol>
              </a:tblGrid>
              <a:tr h="346075">
                <a:tc row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Κυτταρική Εντόπιση</a:t>
                      </a:r>
                    </a:p>
                  </a:txBody>
                  <a:tcPr marL="0" marR="0" marT="0" marB="0" anchor="ctr" horzOverflow="overflow">
                    <a:lnL cap="flat">
                      <a:noFill/>
                    </a:lnL>
                    <a:lnR>
                      <a:noFill/>
                    </a:lnR>
                    <a:lnT w="19050" cap="flat" cmpd="sng" algn="ctr">
                      <a:solidFill>
                        <a:srgbClr val="364558"/>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000" b="0" i="1" u="none" strike="noStrike" cap="none" normalizeH="0" baseline="0">
                          <a:ln>
                            <a:noFill/>
                          </a:ln>
                          <a:solidFill>
                            <a:schemeClr val="bg1"/>
                          </a:solidFill>
                          <a:effectLst/>
                          <a:latin typeface="Century Schoolbook" panose="02040604050505020304" pitchFamily="18" charset="0"/>
                        </a:rPr>
                        <a:t>Ειδικότητα</a:t>
                      </a:r>
                    </a:p>
                  </a:txBody>
                  <a:tcPr marL="0" marR="0" marT="0" marB="0" anchor="ctr" horzOverflow="overflow">
                    <a:lnL>
                      <a:noFill/>
                    </a:lnL>
                    <a:lnR cap="flat">
                      <a:noFill/>
                    </a:lnR>
                    <a:lnT w="19050" cap="flat" cmpd="sng" algn="ctr">
                      <a:solidFill>
                        <a:srgbClr val="364558"/>
                      </a:solidFill>
                      <a:prstDash val="solid"/>
                      <a:round/>
                      <a:headEnd type="none" w="med" len="med"/>
                      <a:tailEnd type="none" w="med" len="med"/>
                    </a:lnT>
                    <a:lnB>
                      <a:noFill/>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2879400"/>
                  </a:ext>
                </a:extLst>
              </a:tr>
              <a:tr h="350838">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2000" b="0" i="0" u="none" strike="noStrike" cap="none" normalizeH="0" baseline="0">
                        <a:ln>
                          <a:noFill/>
                        </a:ln>
                        <a:solidFill>
                          <a:schemeClr val="bg1"/>
                        </a:solidFill>
                        <a:effectLst/>
                        <a:latin typeface="Century Schoolbook" panose="02040604050505020304" pitchFamily="18" charset="0"/>
                      </a:endParaRPr>
                    </a:p>
                  </a:txBody>
                  <a:tcPr marL="0" marR="0" marT="0" marB="0" horzOverflow="overflow">
                    <a:lnL>
                      <a:noFill/>
                    </a:lnL>
                    <a:lnR>
                      <a:noFill/>
                    </a:lnR>
                    <a:lnT>
                      <a:noFill/>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Αντισώματα</a:t>
                      </a:r>
                    </a:p>
                  </a:txBody>
                  <a:tcPr marL="0" marR="0" marT="0" marB="0" horzOverflow="overflow">
                    <a:lnL>
                      <a:noFill/>
                    </a:lnL>
                    <a:lnR>
                      <a:noFill/>
                    </a:lnR>
                    <a:lnT w="6350" cap="flat" cmpd="sng" algn="ctr">
                      <a:solidFill>
                        <a:schemeClr val="bg1"/>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Νόσος</a:t>
                      </a:r>
                    </a:p>
                  </a:txBody>
                  <a:tcPr marL="0" marR="0" marT="0" marB="0" horzOverflow="overflow">
                    <a:lnL>
                      <a:noFill/>
                    </a:lnL>
                    <a:lnR cap="flat">
                      <a:noFill/>
                    </a:lnR>
                    <a:lnT w="6350" cap="flat" cmpd="sng" algn="ctr">
                      <a:solidFill>
                        <a:schemeClr val="bg1"/>
                      </a:solidFill>
                      <a:prstDash val="solid"/>
                      <a:round/>
                      <a:headEnd type="none" w="med" len="med"/>
                      <a:tailEnd type="none" w="med" len="med"/>
                    </a:lnT>
                    <a:lnB w="19050"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1659634720"/>
                  </a:ext>
                </a:extLst>
              </a:tr>
              <a:tr h="347663">
                <a:tc rowSpan="3"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Νουκλεόσωμα</a:t>
                      </a:r>
                    </a:p>
                  </a:txBody>
                  <a:tcPr marL="0" marR="0" marT="0" marB="0" horzOverflow="overflow">
                    <a:lnL cap="flat">
                      <a:noFill/>
                    </a:lnL>
                    <a:lnR>
                      <a:noFill/>
                    </a:lnR>
                    <a:lnT w="19050" cap="flat" cmpd="sng" algn="ctr">
                      <a:solidFill>
                        <a:srgbClr val="364558"/>
                      </a:solidFill>
                      <a:prstDash val="solid"/>
                      <a:round/>
                      <a:headEnd type="none" w="med" len="med"/>
                      <a:tailEnd type="none" w="med" len="med"/>
                    </a:lnT>
                    <a:lnB>
                      <a:noFill/>
                    </a:lnB>
                    <a:lnTlToBr>
                      <a:noFill/>
                    </a:lnTlToBr>
                    <a:lnBlToTr>
                      <a:noFill/>
                    </a:lnBlToTr>
                    <a:noFill/>
                  </a:tcPr>
                </a:tc>
                <a:tc rowSpan="3" hMerge="1">
                  <a:txBody>
                    <a:bodyPr/>
                    <a:lstStyle/>
                    <a:p>
                      <a:endParaRPr lang="en-US"/>
                    </a:p>
                  </a:txBody>
                  <a:tcPr/>
                </a:tc>
                <a:tc rowSpan="3"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dsDNA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Συστημ. Ερυθηματώδης Λύκος </a:t>
                      </a:r>
                      <a:r>
                        <a:rPr kumimoji="0" lang="el-GR" altLang="en-US" sz="1600" b="0" i="1" u="none" strike="noStrike" cap="none" normalizeH="0" baseline="0">
                          <a:ln>
                            <a:noFill/>
                          </a:ln>
                          <a:solidFill>
                            <a:schemeClr val="tx1"/>
                          </a:solidFill>
                          <a:effectLst/>
                          <a:latin typeface="Century Schoolbook" panose="02040604050505020304" pitchFamily="18" charset="0"/>
                        </a:rPr>
                        <a:t>(ΣΕΛ)</a:t>
                      </a:r>
                    </a:p>
                  </a:txBody>
                  <a:tcPr marL="0" marR="0" marT="0" marB="0" anchor="ctr" horzOverflow="overflow">
                    <a:lnL>
                      <a:noFill/>
                    </a:lnL>
                    <a:lnR cap="flat">
                      <a:noFill/>
                    </a:lnR>
                    <a:lnT w="19050"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4231609295"/>
                  </a:ext>
                </a:extLst>
              </a:tr>
              <a:tr h="3079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histones</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ΣΕΛ</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924221003"/>
                  </a:ext>
                </a:extLst>
              </a:tr>
              <a:tr h="307975">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topoisomerase</a:t>
                      </a:r>
                      <a:r>
                        <a:rPr kumimoji="0" lang="el-GR" altLang="en-US" sz="1800" b="0" i="0" u="none" strike="noStrike" cap="none" normalizeH="0" baseline="0">
                          <a:ln>
                            <a:noFill/>
                          </a:ln>
                          <a:solidFill>
                            <a:schemeClr val="tx1"/>
                          </a:solidFill>
                          <a:effectLst/>
                          <a:latin typeface="Century Schoolbook" panose="02040604050505020304" pitchFamily="18" charset="0"/>
                        </a:rPr>
                        <a:t> Ι</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Συστηματικό σκληρόδερμα</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355762932"/>
                  </a:ext>
                </a:extLst>
              </a:tr>
              <a:tr h="644525">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Ματίσματοσωμα </a:t>
                      </a:r>
                    </a:p>
                  </a:txBody>
                  <a:tcPr marL="0" marR="0" marT="0" marB="0"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Sm</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anti</a:t>
                      </a:r>
                      <a:r>
                        <a:rPr kumimoji="0" lang="el-GR" altLang="en-US" sz="1800" b="0" i="0" u="none" strike="noStrike" cap="none" normalizeH="0" baseline="0">
                          <a:ln>
                            <a:noFill/>
                          </a:ln>
                          <a:solidFill>
                            <a:schemeClr val="tx1"/>
                          </a:solidFill>
                          <a:effectLst/>
                          <a:latin typeface="Century Schoolbook" panose="02040604050505020304" pitchFamily="18" charset="0"/>
                        </a:rPr>
                        <a:t>-</a:t>
                      </a:r>
                      <a:r>
                        <a:rPr kumimoji="0" lang="en-US" altLang="en-US" sz="1800" b="0" i="0" u="none" strike="noStrike" cap="none" normalizeH="0" baseline="0">
                          <a:ln>
                            <a:noFill/>
                          </a:ln>
                          <a:solidFill>
                            <a:schemeClr val="tx1"/>
                          </a:solidFill>
                          <a:effectLst/>
                          <a:latin typeface="Century Schoolbook" panose="02040604050505020304" pitchFamily="18" charset="0"/>
                        </a:rPr>
                        <a:t>U1snRNP</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0" marR="0" marT="0" marB="0"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ΣΕΛ</a:t>
                      </a:r>
                    </a:p>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ΣΕΛ, Μικτή Νόσος Συνδετικού Ιστού</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752608248"/>
                  </a:ext>
                </a:extLst>
              </a:tr>
              <a:tr h="430213">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Ριβονουκλεοπρωτεΐνες</a:t>
                      </a:r>
                    </a:p>
                  </a:txBody>
                  <a:tcPr marL="0" marR="0" marT="0" marB="0" anchor="ct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Ro</a:t>
                      </a:r>
                      <a:r>
                        <a:rPr kumimoji="0" lang="el-GR" altLang="en-US" sz="1800" b="0" i="0" u="none" strike="noStrike" cap="none" normalizeH="0" baseline="0">
                          <a:ln>
                            <a:noFill/>
                          </a:ln>
                          <a:solidFill>
                            <a:schemeClr val="tx1"/>
                          </a:solidFill>
                          <a:effectLst/>
                          <a:latin typeface="Century Schoolbook" panose="02040604050505020304" pitchFamily="18" charset="0"/>
                        </a:rPr>
                        <a:t>, </a:t>
                      </a:r>
                      <a:r>
                        <a:rPr kumimoji="0" lang="en-US" altLang="en-US" sz="1800" b="0" i="0" u="none" strike="noStrike" cap="none" normalizeH="0" baseline="0">
                          <a:ln>
                            <a:noFill/>
                          </a:ln>
                          <a:solidFill>
                            <a:schemeClr val="tx1"/>
                          </a:solidFill>
                          <a:effectLst/>
                          <a:latin typeface="Century Schoolbook" panose="02040604050505020304" pitchFamily="18" charset="0"/>
                        </a:rPr>
                        <a:t>La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ΣΕΛ</a:t>
                      </a:r>
                      <a:r>
                        <a:rPr kumimoji="0" lang="en-US" altLang="en-US" sz="1600" b="0" i="0" u="none" strike="noStrike" cap="none" normalizeH="0" baseline="0">
                          <a:ln>
                            <a:noFill/>
                          </a:ln>
                          <a:solidFill>
                            <a:schemeClr val="tx1"/>
                          </a:solidFill>
                          <a:effectLst/>
                          <a:latin typeface="Century Schoolbook" panose="02040604050505020304" pitchFamily="18" charset="0"/>
                        </a:rPr>
                        <a:t>, </a:t>
                      </a:r>
                      <a:r>
                        <a:rPr kumimoji="0" lang="el-GR" altLang="en-US" sz="1600" b="0" i="0" u="none" strike="noStrike" cap="none" normalizeH="0" baseline="0">
                          <a:ln>
                            <a:noFill/>
                          </a:ln>
                          <a:solidFill>
                            <a:schemeClr val="tx1"/>
                          </a:solidFill>
                          <a:effectLst/>
                          <a:latin typeface="Century Schoolbook" panose="02040604050505020304" pitchFamily="18" charset="0"/>
                        </a:rPr>
                        <a:t>Σύνδρομο </a:t>
                      </a:r>
                      <a:r>
                        <a:rPr kumimoji="0" lang="en-US" altLang="en-US" sz="1600" b="0" i="0" u="none" strike="noStrike" cap="none" normalizeH="0" baseline="0">
                          <a:ln>
                            <a:noFill/>
                          </a:ln>
                          <a:solidFill>
                            <a:schemeClr val="tx1"/>
                          </a:solidFill>
                          <a:effectLst/>
                          <a:latin typeface="Century Schoolbook" panose="02040604050505020304" pitchFamily="18" charset="0"/>
                        </a:rPr>
                        <a:t>Sjögren </a:t>
                      </a:r>
                      <a:endParaRPr kumimoji="0" lang="el-GR" altLang="en-US" sz="16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621043180"/>
                  </a:ext>
                </a:extLst>
              </a:tr>
              <a:tr h="311150">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Κεντρομερίδιο</a:t>
                      </a:r>
                    </a:p>
                  </a:txBody>
                  <a:tcPr marL="0" marR="0" marT="0" marB="0" anchor="ct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ACA</a:t>
                      </a: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Περιορισμένο σκληρόδερμα</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105877237"/>
                  </a:ext>
                </a:extLst>
              </a:tr>
              <a:tr h="428625">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Ριβόσωμα: Συνθετάση των </a:t>
                      </a:r>
                      <a:r>
                        <a:rPr kumimoji="0" lang="en-US" altLang="en-US" sz="1800" b="0" i="0" u="none" strike="noStrike" cap="none" normalizeH="0" baseline="0">
                          <a:ln>
                            <a:noFill/>
                          </a:ln>
                          <a:solidFill>
                            <a:schemeClr val="tx1"/>
                          </a:solidFill>
                          <a:effectLst/>
                          <a:latin typeface="Century Schoolbook" panose="02040604050505020304" pitchFamily="18" charset="0"/>
                        </a:rPr>
                        <a:t>tRNA</a:t>
                      </a:r>
                      <a:r>
                        <a:rPr kumimoji="0" lang="el-GR" altLang="en-US" sz="1800" b="0" i="0" u="none" strike="noStrike" cap="none" normalizeH="0" baseline="0">
                          <a:ln>
                            <a:noFill/>
                          </a:ln>
                          <a:solidFill>
                            <a:schemeClr val="tx1"/>
                          </a:solidFill>
                          <a:effectLst/>
                          <a:latin typeface="Century Schoolbook" panose="02040604050505020304" pitchFamily="18" charset="0"/>
                        </a:rPr>
                        <a:t> </a:t>
                      </a:r>
                    </a:p>
                  </a:txBody>
                  <a:tcPr marL="0" marR="0" marT="0" marB="0" anchor="ct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n-US" altLang="en-US" sz="1800" b="0" i="0" u="none" strike="noStrike" cap="none" normalizeH="0" baseline="0">
                          <a:ln>
                            <a:noFill/>
                          </a:ln>
                          <a:solidFill>
                            <a:schemeClr val="tx1"/>
                          </a:solidFill>
                          <a:effectLst/>
                          <a:latin typeface="Century Schoolbook" panose="02040604050505020304" pitchFamily="18" charset="0"/>
                        </a:rPr>
                        <a:t>Jo-1</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0" marR="0" marT="0" marB="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Μυοσίτιδα</a:t>
                      </a:r>
                    </a:p>
                  </a:txBody>
                  <a:tcPr marL="0" marR="0" marT="0" marB="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929479756"/>
                  </a:ext>
                </a:extLst>
              </a:tr>
              <a:tr h="412750">
                <a:tc grid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Μιτοχόνδρια</a:t>
                      </a:r>
                    </a:p>
                  </a:txBody>
                  <a:tcPr marL="0" marR="0" marT="0" marB="0" anchor="ctr" horzOverflow="overflow">
                    <a:lnL cap="flat">
                      <a:noFill/>
                    </a:lnL>
                    <a:lnR>
                      <a:noFill/>
                    </a:lnR>
                    <a:lnT>
                      <a:noFill/>
                    </a:lnT>
                    <a:lnB w="28575" cap="flat" cmpd="sng" algn="ctr">
                      <a:solidFill>
                        <a:srgbClr val="36455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ΑΜΑ</a:t>
                      </a:r>
                    </a:p>
                  </a:txBody>
                  <a:tcPr marL="0" marR="0" marT="0" marB="0" anchor="ctr" horzOverflow="overflow">
                    <a:lnL>
                      <a:noFill/>
                    </a:lnL>
                    <a:lnR>
                      <a:noFill/>
                    </a:lnR>
                    <a:lnT>
                      <a:noFill/>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600" b="0" i="0" u="none" strike="noStrike" cap="none" normalizeH="0" baseline="0">
                          <a:ln>
                            <a:noFill/>
                          </a:ln>
                          <a:solidFill>
                            <a:schemeClr val="tx1"/>
                          </a:solidFill>
                          <a:effectLst/>
                          <a:latin typeface="Century Schoolbook" panose="02040604050505020304" pitchFamily="18" charset="0"/>
                        </a:rPr>
                        <a:t>Πρωτοπαθής χολική κίρρωση</a:t>
                      </a:r>
                    </a:p>
                  </a:txBody>
                  <a:tcPr marL="0" marR="0" marT="0" marB="0" anchor="ctr" horzOverflow="overflow">
                    <a:lnL>
                      <a:noFill/>
                    </a:lnL>
                    <a:lnR cap="flat">
                      <a:noFill/>
                    </a:lnR>
                    <a:lnT>
                      <a:noFill/>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149351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7090" name="Rectangle 2">
            <a:extLst>
              <a:ext uri="{FF2B5EF4-FFF2-40B4-BE49-F238E27FC236}">
                <a16:creationId xmlns:a16="http://schemas.microsoft.com/office/drawing/2014/main" id="{290CA872-828A-4513-8F8B-7BA6B4B96D0D}"/>
              </a:ext>
            </a:extLst>
          </p:cNvPr>
          <p:cNvSpPr>
            <a:spLocks noGrp="1" noChangeArrowheads="1"/>
          </p:cNvSpPr>
          <p:nvPr>
            <p:ph type="title"/>
          </p:nvPr>
        </p:nvSpPr>
        <p:spPr>
          <a:xfrm>
            <a:off x="250825" y="0"/>
            <a:ext cx="8893175" cy="1773238"/>
          </a:xfrm>
        </p:spPr>
        <p:txBody>
          <a:bodyPr/>
          <a:lstStyle/>
          <a:p>
            <a:r>
              <a:rPr lang="el-GR" altLang="en-US" sz="2400">
                <a:solidFill>
                  <a:srgbClr val="364558"/>
                </a:solidFill>
              </a:rPr>
              <a:t>Αυτοαντισώματα</a:t>
            </a:r>
            <a:br>
              <a:rPr lang="el-GR" altLang="en-US" sz="2400"/>
            </a:br>
            <a:r>
              <a:rPr lang="el-GR" altLang="en-US"/>
              <a:t>Αντισώματα έναντι κυτταροπλασματικών αντιγόνων ουδετεροφίλων (ANCA)</a:t>
            </a:r>
          </a:p>
        </p:txBody>
      </p:sp>
      <p:sp>
        <p:nvSpPr>
          <p:cNvPr id="857117" name="Rectangle 29">
            <a:extLst>
              <a:ext uri="{FF2B5EF4-FFF2-40B4-BE49-F238E27FC236}">
                <a16:creationId xmlns:a16="http://schemas.microsoft.com/office/drawing/2014/main" id="{2E7EE0F0-8A32-42C0-B72B-F3DB98CECAF2}"/>
              </a:ext>
            </a:extLst>
          </p:cNvPr>
          <p:cNvSpPr>
            <a:spLocks noGrp="1" noChangeArrowheads="1"/>
          </p:cNvSpPr>
          <p:nvPr>
            <p:ph type="body" sz="half" idx="1"/>
          </p:nvPr>
        </p:nvSpPr>
        <p:spPr>
          <a:xfrm>
            <a:off x="179388" y="5948363"/>
            <a:ext cx="8964612" cy="504825"/>
          </a:xfrm>
          <a:noFill/>
          <a:ln/>
        </p:spPr>
        <p:txBody>
          <a:bodyPr/>
          <a:lstStyle/>
          <a:p>
            <a:r>
              <a:rPr lang="el-GR" altLang="en-US" sz="2000"/>
              <a:t>Θετικός ανοσοφθορισμός </a:t>
            </a:r>
            <a:r>
              <a:rPr lang="el-GR" altLang="en-US" sz="2000">
                <a:sym typeface="Wingdings" panose="05000000000000000000" pitchFamily="2" charset="2"/>
              </a:rPr>
              <a:t> επιβεβαίωση με πιο ειδική μέθοδο </a:t>
            </a:r>
            <a:r>
              <a:rPr lang="el-GR" altLang="en-US" sz="2000" i="1">
                <a:sym typeface="Wingdings" panose="05000000000000000000" pitchFamily="2" charset="2"/>
              </a:rPr>
              <a:t>(</a:t>
            </a:r>
            <a:r>
              <a:rPr lang="en-US" altLang="en-US" sz="2000" i="1">
                <a:sym typeface="Wingdings" panose="05000000000000000000" pitchFamily="2" charset="2"/>
              </a:rPr>
              <a:t>ELISA)</a:t>
            </a:r>
            <a:r>
              <a:rPr lang="el-GR" altLang="en-US" sz="2000">
                <a:sym typeface="Wingdings" panose="05000000000000000000" pitchFamily="2" charset="2"/>
              </a:rPr>
              <a:t> </a:t>
            </a:r>
            <a:r>
              <a:rPr lang="el-GR" altLang="en-US" sz="2000"/>
              <a:t> </a:t>
            </a:r>
          </a:p>
        </p:txBody>
      </p:sp>
      <p:graphicFrame>
        <p:nvGraphicFramePr>
          <p:cNvPr id="857145" name="Group 57">
            <a:extLst>
              <a:ext uri="{FF2B5EF4-FFF2-40B4-BE49-F238E27FC236}">
                <a16:creationId xmlns:a16="http://schemas.microsoft.com/office/drawing/2014/main" id="{141A2AA9-6976-4AE8-ADC5-33BAACB68A41}"/>
              </a:ext>
            </a:extLst>
          </p:cNvPr>
          <p:cNvGraphicFramePr>
            <a:graphicFrameLocks noGrp="1"/>
          </p:cNvGraphicFramePr>
          <p:nvPr/>
        </p:nvGraphicFramePr>
        <p:xfrm>
          <a:off x="323850" y="2625725"/>
          <a:ext cx="6264275" cy="3260725"/>
        </p:xfrm>
        <a:graphic>
          <a:graphicData uri="http://schemas.openxmlformats.org/drawingml/2006/table">
            <a:tbl>
              <a:tblPr/>
              <a:tblGrid>
                <a:gridCol w="1439863">
                  <a:extLst>
                    <a:ext uri="{9D8B030D-6E8A-4147-A177-3AD203B41FA5}">
                      <a16:colId xmlns:a16="http://schemas.microsoft.com/office/drawing/2014/main" val="1072601520"/>
                    </a:ext>
                  </a:extLst>
                </a:gridCol>
                <a:gridCol w="4824412">
                  <a:extLst>
                    <a:ext uri="{9D8B030D-6E8A-4147-A177-3AD203B41FA5}">
                      <a16:colId xmlns:a16="http://schemas.microsoft.com/office/drawing/2014/main" val="2562526931"/>
                    </a:ext>
                  </a:extLst>
                </a:gridCol>
              </a:tblGrid>
              <a:tr h="4429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200" b="0" i="0" u="none" strike="noStrike" cap="none" normalizeH="0" baseline="0">
                          <a:ln>
                            <a:noFill/>
                          </a:ln>
                          <a:solidFill>
                            <a:srgbClr val="000000"/>
                          </a:solidFill>
                          <a:effectLst/>
                          <a:latin typeface="Century Schoolbook" panose="02040604050505020304" pitchFamily="18" charset="0"/>
                        </a:rPr>
                        <a:t>Τύπος</a:t>
                      </a:r>
                    </a:p>
                  </a:txBody>
                  <a:tcPr anchor="ct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200" b="0" i="0" u="none" strike="noStrike" cap="none" normalizeH="0" baseline="0">
                          <a:ln>
                            <a:noFill/>
                          </a:ln>
                          <a:solidFill>
                            <a:srgbClr val="000000"/>
                          </a:solidFill>
                          <a:effectLst/>
                          <a:latin typeface="Century Schoolbook" panose="02040604050505020304" pitchFamily="18" charset="0"/>
                        </a:rPr>
                        <a:t>Αντιγόνο</a:t>
                      </a:r>
                    </a:p>
                  </a:txBody>
                  <a:tcPr anchor="ctr"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916230"/>
                  </a:ext>
                </a:extLst>
              </a:tr>
              <a:tr h="411163">
                <a:tc>
                  <a:txBody>
                    <a:bodyPr/>
                    <a:lstStyle>
                      <a:lvl1pPr marL="261938" indent="-261938">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261938" marR="0" lvl="0" indent="-261938" algn="l"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c-ANCA:</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anchor="ct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rgbClr val="000000"/>
                          </a:solidFill>
                          <a:effectLst/>
                          <a:latin typeface="Century Schoolbook" panose="02040604050505020304" pitchFamily="18" charset="0"/>
                        </a:rPr>
                        <a:t>Πρωτεϊνάση 3</a:t>
                      </a:r>
                      <a:r>
                        <a:rPr kumimoji="0" lang="en-US" altLang="en-US" sz="2000" b="0" i="0" u="none" strike="noStrike" cap="none" normalizeH="0" baseline="0">
                          <a:ln>
                            <a:noFill/>
                          </a:ln>
                          <a:solidFill>
                            <a:srgbClr val="000000"/>
                          </a:solidFill>
                          <a:effectLst/>
                          <a:latin typeface="Century Schoolbook" panose="02040604050505020304" pitchFamily="18" charset="0"/>
                        </a:rPr>
                        <a:t> (PR3)</a:t>
                      </a:r>
                      <a:endParaRPr kumimoji="0" lang="el-GR" altLang="en-US" sz="2000" b="0" i="0" u="none" strike="noStrike" cap="none" normalizeH="0" baseline="0">
                        <a:ln>
                          <a:noFill/>
                        </a:ln>
                        <a:solidFill>
                          <a:srgbClr val="000000"/>
                        </a:solidFill>
                        <a:effectLst/>
                        <a:latin typeface="Century Schoolbook" panose="02040604050505020304" pitchFamily="18" charset="0"/>
                      </a:endParaRPr>
                    </a:p>
                  </a:txBody>
                  <a:tcPr marL="90000" marR="0" marT="46800" marB="46800" anchor="ct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352715049"/>
                  </a:ext>
                </a:extLst>
              </a:tr>
              <a:tr h="488950">
                <a:tc>
                  <a:txBody>
                    <a:bodyPr/>
                    <a:lstStyle>
                      <a:lvl1pPr marL="261938" indent="-261938">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261938" marR="0" lvl="0" indent="-261938" algn="l"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p-ANCA:</a:t>
                      </a:r>
                      <a:endParaRPr kumimoji="0" lang="el-GR" altLang="en-US" sz="2000" b="0" i="0" u="none" strike="noStrike" cap="none" normalizeH="0" baseline="0">
                        <a:ln>
                          <a:noFill/>
                        </a:ln>
                        <a:solidFill>
                          <a:schemeClr val="tx1"/>
                        </a:solidFill>
                        <a:effectLst/>
                        <a:latin typeface="Century Schoolbook" panose="02040604050505020304" pitchFamily="18" charset="0"/>
                      </a:endParaRPr>
                    </a:p>
                  </a:txBody>
                  <a:tcPr anchor="ctr" horzOverflow="overflow">
                    <a:lnL cap="flat">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rgbClr val="000000"/>
                          </a:solidFill>
                          <a:effectLst/>
                          <a:latin typeface="Century Schoolbook" panose="02040604050505020304" pitchFamily="18" charset="0"/>
                        </a:rPr>
                        <a:t>Μυελοϋπεροξειδάση</a:t>
                      </a:r>
                      <a:r>
                        <a:rPr kumimoji="0" lang="en-US" altLang="en-US" sz="2000" b="0" i="0" u="none" strike="noStrike" cap="none" normalizeH="0" baseline="0">
                          <a:ln>
                            <a:noFill/>
                          </a:ln>
                          <a:solidFill>
                            <a:srgbClr val="000000"/>
                          </a:solidFill>
                          <a:effectLst/>
                          <a:latin typeface="Century Schoolbook" panose="02040604050505020304" pitchFamily="18" charset="0"/>
                        </a:rPr>
                        <a:t> (MPO)</a:t>
                      </a:r>
                      <a:endParaRPr kumimoji="0" lang="el-GR" altLang="en-US" sz="2000" b="0" i="0" u="none" strike="noStrike" cap="none" normalizeH="0" baseline="0">
                        <a:ln>
                          <a:noFill/>
                        </a:ln>
                        <a:solidFill>
                          <a:srgbClr val="000000"/>
                        </a:solidFill>
                        <a:effectLst/>
                        <a:latin typeface="Century Schoolbook" panose="02040604050505020304" pitchFamily="18" charset="0"/>
                      </a:endParaRPr>
                    </a:p>
                  </a:txBody>
                  <a:tcPr marL="90000" marR="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72249098"/>
                  </a:ext>
                </a:extLst>
              </a:tr>
              <a:tr h="1393825">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ANCA</a:t>
                      </a:r>
                      <a:r>
                        <a:rPr kumimoji="0" lang="el-GR" altLang="en-US" sz="2000" b="0" i="0" u="none" strike="noStrike" cap="none" normalizeH="0" baseline="0">
                          <a:ln>
                            <a:noFill/>
                          </a:ln>
                          <a:solidFill>
                            <a:schemeClr val="tx1"/>
                          </a:solidFill>
                          <a:effectLst/>
                          <a:latin typeface="Century Schoolbook" panose="02040604050505020304" pitchFamily="18" charset="0"/>
                        </a:rPr>
                        <a:t>:</a:t>
                      </a:r>
                    </a:p>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(άτυπα ή</a:t>
                      </a:r>
                    </a:p>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  </a:t>
                      </a:r>
                      <a:r>
                        <a:rPr kumimoji="0" lang="en-US" altLang="en-US" sz="2000" b="0" i="0" u="none" strike="noStrike" cap="none" normalizeH="0" baseline="0">
                          <a:ln>
                            <a:noFill/>
                          </a:ln>
                          <a:solidFill>
                            <a:schemeClr val="tx1"/>
                          </a:solidFill>
                          <a:effectLst/>
                          <a:latin typeface="Century Schoolbook" panose="02040604050505020304" pitchFamily="18" charset="0"/>
                        </a:rPr>
                        <a:t>p</a:t>
                      </a:r>
                      <a:r>
                        <a:rPr kumimoji="0" lang="el-GR" altLang="en-US" sz="2000" b="0" i="0" u="none" strike="noStrike" cap="none" normalizeH="0" baseline="0">
                          <a:ln>
                            <a:noFill/>
                          </a:ln>
                          <a:solidFill>
                            <a:schemeClr val="tx1"/>
                          </a:solidFill>
                          <a:effectLst/>
                          <a:latin typeface="Century Schoolbook" panose="02040604050505020304" pitchFamily="18" charset="0"/>
                        </a:rPr>
                        <a:t>- ή c-)</a:t>
                      </a:r>
                    </a:p>
                  </a:txBody>
                  <a:tcPr horzOverflow="overflow">
                    <a:lnL cap="flat">
                      <a:noFill/>
                    </a:lnL>
                    <a:lnR>
                      <a:noFill/>
                    </a:lnR>
                    <a:lnT>
                      <a:noFill/>
                    </a:lnT>
                    <a:lnB cap="flat">
                      <a:noFill/>
                    </a:lnB>
                    <a:lnTlToBr>
                      <a:noFill/>
                    </a:lnTlToBr>
                    <a:lnBlToTr>
                      <a:noFill/>
                    </a:lnBlToTr>
                    <a:solidFill>
                      <a:srgbClr val="EEDEE6"/>
                    </a:solidFill>
                  </a:tcPr>
                </a:tc>
                <a:tc>
                  <a:txBody>
                    <a:bodyPr/>
                    <a:lstStyle>
                      <a:lvl1pPr marL="536575" indent="-536575">
                        <a:spcBef>
                          <a:spcPct val="20000"/>
                        </a:spcBef>
                        <a:spcAft>
                          <a:spcPct val="20000"/>
                        </a:spcAft>
                        <a:buSzPct val="60000"/>
                        <a:defRPr sz="2200">
                          <a:solidFill>
                            <a:schemeClr val="tx1"/>
                          </a:solidFill>
                          <a:latin typeface="Century Schoolbook" panose="02040604050505020304" pitchFamily="18" charset="0"/>
                        </a:defRPr>
                      </a:lvl1pPr>
                      <a:lvl2pPr marL="992188">
                        <a:spcBef>
                          <a:spcPct val="20000"/>
                        </a:spcBef>
                        <a:spcAft>
                          <a:spcPct val="20000"/>
                        </a:spcAft>
                        <a:buSzPct val="50000"/>
                        <a:defRPr sz="2000">
                          <a:solidFill>
                            <a:srgbClr val="364558"/>
                          </a:solidFill>
                          <a:latin typeface="Century Schoolbook" panose="02040604050505020304" pitchFamily="18" charset="0"/>
                        </a:defRPr>
                      </a:lvl2pPr>
                      <a:lvl3pPr marL="1171575">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536575" marR="0" lvl="0" indent="-536575"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rgbClr val="000000"/>
                          </a:solidFill>
                          <a:effectLst/>
                          <a:latin typeface="Century Schoolbook" panose="02040604050505020304" pitchFamily="18" charset="0"/>
                        </a:rPr>
                        <a:t>Ελαστάση των</a:t>
                      </a:r>
                      <a:r>
                        <a:rPr kumimoji="0" lang="en-GB" altLang="en-US" sz="2000" b="0" i="0" u="none" strike="noStrike" cap="none" normalizeH="0" baseline="0">
                          <a:ln>
                            <a:noFill/>
                          </a:ln>
                          <a:solidFill>
                            <a:srgbClr val="000000"/>
                          </a:solidFill>
                          <a:effectLst/>
                          <a:latin typeface="Century Schoolbook" panose="02040604050505020304" pitchFamily="18" charset="0"/>
                        </a:rPr>
                        <a:t> </a:t>
                      </a:r>
                      <a:r>
                        <a:rPr kumimoji="0" lang="el-GR" altLang="en-US" sz="2000" b="0" i="0" u="none" strike="noStrike" cap="none" normalizeH="0" baseline="0">
                          <a:ln>
                            <a:noFill/>
                          </a:ln>
                          <a:solidFill>
                            <a:srgbClr val="000000"/>
                          </a:solidFill>
                          <a:effectLst/>
                          <a:latin typeface="Century Schoolbook" panose="02040604050505020304" pitchFamily="18" charset="0"/>
                        </a:rPr>
                        <a:t>λευκοκυττάρων</a:t>
                      </a:r>
                      <a:endParaRPr kumimoji="0" lang="en-US" altLang="en-US" sz="2000" b="0" i="0" u="none" strike="noStrike" cap="none" normalizeH="0" baseline="0">
                        <a:ln>
                          <a:noFill/>
                        </a:ln>
                        <a:solidFill>
                          <a:srgbClr val="000000"/>
                        </a:solidFill>
                        <a:effectLst/>
                        <a:latin typeface="Century Schoolbook" panose="02040604050505020304" pitchFamily="18" charset="0"/>
                      </a:endParaRPr>
                    </a:p>
                    <a:p>
                      <a:pPr marL="536575" marR="0" lvl="0" indent="-536575"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rgbClr val="000000"/>
                          </a:solidFill>
                          <a:effectLst/>
                          <a:latin typeface="Century Schoolbook" panose="02040604050505020304" pitchFamily="18" charset="0"/>
                        </a:rPr>
                        <a:t>Λακτοφερρίνη</a:t>
                      </a:r>
                    </a:p>
                    <a:p>
                      <a:pPr marL="536575" marR="0" lvl="0" indent="-536575"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rgbClr val="000000"/>
                          </a:solidFill>
                          <a:effectLst/>
                          <a:latin typeface="Century Schoolbook" panose="02040604050505020304" pitchFamily="18" charset="0"/>
                        </a:rPr>
                        <a:t>Καθεψίνη </a:t>
                      </a:r>
                      <a:r>
                        <a:rPr kumimoji="0" lang="en-US" altLang="en-US" sz="2000" b="0" i="0" u="none" strike="noStrike" cap="none" normalizeH="0" baseline="0">
                          <a:ln>
                            <a:noFill/>
                          </a:ln>
                          <a:solidFill>
                            <a:srgbClr val="000000"/>
                          </a:solidFill>
                          <a:effectLst/>
                          <a:latin typeface="Century Schoolbook" panose="02040604050505020304" pitchFamily="18" charset="0"/>
                        </a:rPr>
                        <a:t>G </a:t>
                      </a:r>
                      <a:endParaRPr kumimoji="0" lang="el-GR" altLang="en-US" sz="2000" b="0" i="0" u="none" strike="noStrike" cap="none" normalizeH="0" baseline="0">
                        <a:ln>
                          <a:noFill/>
                        </a:ln>
                        <a:solidFill>
                          <a:srgbClr val="000000"/>
                        </a:solidFill>
                        <a:effectLst/>
                        <a:latin typeface="Century Schoolbook" panose="02040604050505020304" pitchFamily="18" charset="0"/>
                      </a:endParaRPr>
                    </a:p>
                    <a:p>
                      <a:pPr marL="536575" marR="0" lvl="0" indent="-536575" algn="l"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rgbClr val="000000"/>
                          </a:solidFill>
                          <a:effectLst/>
                          <a:latin typeface="Century Schoolbook" panose="02040604050505020304" pitchFamily="18" charset="0"/>
                        </a:rPr>
                        <a:t>BPI </a:t>
                      </a:r>
                      <a:r>
                        <a:rPr kumimoji="0" lang="en-US" altLang="en-US" sz="1600" b="0" i="1" u="none" strike="noStrike" cap="none" normalizeH="0" baseline="0">
                          <a:ln>
                            <a:noFill/>
                          </a:ln>
                          <a:solidFill>
                            <a:srgbClr val="000000"/>
                          </a:solidFill>
                          <a:effectLst/>
                          <a:latin typeface="Century Schoolbook" panose="02040604050505020304" pitchFamily="18" charset="0"/>
                        </a:rPr>
                        <a:t>(bactericidal/permeability increasing protein)</a:t>
                      </a:r>
                      <a:endParaRPr kumimoji="0" lang="el-GR" altLang="en-US" sz="1600" b="0" i="0" u="none" strike="noStrike" cap="none" normalizeH="0" baseline="0">
                        <a:ln>
                          <a:noFill/>
                        </a:ln>
                        <a:solidFill>
                          <a:srgbClr val="000000"/>
                        </a:solidFill>
                        <a:effectLst/>
                        <a:latin typeface="Century Schoolbook" panose="02040604050505020304" pitchFamily="18" charset="0"/>
                      </a:endParaRPr>
                    </a:p>
                  </a:txBody>
                  <a:tcPr marL="90000" marR="0" marT="46800" marB="46800" horzOverflow="overflow">
                    <a:lnL>
                      <a:noFill/>
                    </a:lnL>
                    <a:lnR cap="flat">
                      <a:noFill/>
                    </a:lnR>
                    <a:lnT>
                      <a:noFill/>
                    </a:lnT>
                    <a:lnB cap="flat">
                      <a:noFill/>
                    </a:lnB>
                    <a:lnTlToBr>
                      <a:noFill/>
                    </a:lnTlToBr>
                    <a:lnBlToTr>
                      <a:noFill/>
                    </a:lnBlToTr>
                    <a:solidFill>
                      <a:srgbClr val="EEDEE6"/>
                    </a:solidFill>
                  </a:tcPr>
                </a:tc>
                <a:extLst>
                  <a:ext uri="{0D108BD9-81ED-4DB2-BD59-A6C34878D82A}">
                    <a16:rowId xmlns:a16="http://schemas.microsoft.com/office/drawing/2014/main" val="4094709587"/>
                  </a:ext>
                </a:extLst>
              </a:tr>
            </a:tbl>
          </a:graphicData>
        </a:graphic>
      </p:graphicFrame>
      <p:grpSp>
        <p:nvGrpSpPr>
          <p:cNvPr id="857136" name="Group 48">
            <a:extLst>
              <a:ext uri="{FF2B5EF4-FFF2-40B4-BE49-F238E27FC236}">
                <a16:creationId xmlns:a16="http://schemas.microsoft.com/office/drawing/2014/main" id="{47F543EB-71A3-4E70-B018-E0144AE43683}"/>
              </a:ext>
            </a:extLst>
          </p:cNvPr>
          <p:cNvGrpSpPr>
            <a:grpSpLocks/>
          </p:cNvGrpSpPr>
          <p:nvPr/>
        </p:nvGrpSpPr>
        <p:grpSpPr bwMode="auto">
          <a:xfrm>
            <a:off x="6084888" y="2565400"/>
            <a:ext cx="2879725" cy="1662113"/>
            <a:chOff x="3833" y="1344"/>
            <a:chExt cx="1814" cy="1047"/>
          </a:xfrm>
        </p:grpSpPr>
        <p:pic>
          <p:nvPicPr>
            <p:cNvPr id="857137" name="Picture 49" descr="Unfortunately we are unable to provide accessible alternative text for this. If you require assistance to access this image, please contact help@nature.com or the author">
              <a:extLst>
                <a:ext uri="{FF2B5EF4-FFF2-40B4-BE49-F238E27FC236}">
                  <a16:creationId xmlns:a16="http://schemas.microsoft.com/office/drawing/2014/main" id="{AC8475C2-C7B8-4256-A4C7-40916506F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46" t="10474" r="7184" b="10362"/>
            <a:stretch>
              <a:fillRect/>
            </a:stretch>
          </p:blipFill>
          <p:spPr bwMode="auto">
            <a:xfrm>
              <a:off x="3833" y="1344"/>
              <a:ext cx="1814" cy="104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7138" name="Rectangle 50">
              <a:extLst>
                <a:ext uri="{FF2B5EF4-FFF2-40B4-BE49-F238E27FC236}">
                  <a16:creationId xmlns:a16="http://schemas.microsoft.com/office/drawing/2014/main" id="{D9D54C9B-3E6C-4E19-9687-36FDAD8E6971}"/>
                </a:ext>
              </a:extLst>
            </p:cNvPr>
            <p:cNvSpPr>
              <a:spLocks noChangeArrowheads="1"/>
            </p:cNvSpPr>
            <p:nvPr/>
          </p:nvSpPr>
          <p:spPr bwMode="auto">
            <a:xfrm>
              <a:off x="5012" y="2179"/>
              <a:ext cx="63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Century Schoolbook" panose="02040604050505020304" pitchFamily="18" charset="0"/>
                  <a:cs typeface="Arial" panose="020B0604020202020204" pitchFamily="34" charset="0"/>
                </a:rPr>
                <a:t>c-ANCA</a:t>
              </a:r>
              <a:endParaRPr lang="el-GR" altLang="en-US">
                <a:solidFill>
                  <a:schemeClr val="bg1"/>
                </a:solidFill>
                <a:latin typeface="Century Schoolbook" panose="02040604050505020304" pitchFamily="18" charset="0"/>
                <a:cs typeface="Arial" panose="020B0604020202020204" pitchFamily="34" charset="0"/>
              </a:endParaRPr>
            </a:p>
          </p:txBody>
        </p:sp>
      </p:grpSp>
      <p:grpSp>
        <p:nvGrpSpPr>
          <p:cNvPr id="857139" name="Group 51">
            <a:extLst>
              <a:ext uri="{FF2B5EF4-FFF2-40B4-BE49-F238E27FC236}">
                <a16:creationId xmlns:a16="http://schemas.microsoft.com/office/drawing/2014/main" id="{6284ABD1-64A7-4CF6-A55D-910A6A3ED591}"/>
              </a:ext>
            </a:extLst>
          </p:cNvPr>
          <p:cNvGrpSpPr>
            <a:grpSpLocks/>
          </p:cNvGrpSpPr>
          <p:nvPr/>
        </p:nvGrpSpPr>
        <p:grpSpPr bwMode="auto">
          <a:xfrm>
            <a:off x="6084888" y="4271963"/>
            <a:ext cx="2895600" cy="1620837"/>
            <a:chOff x="3837" y="2115"/>
            <a:chExt cx="1824" cy="1021"/>
          </a:xfrm>
        </p:grpSpPr>
        <p:pic>
          <p:nvPicPr>
            <p:cNvPr id="857140" name="Picture 52" descr="fig200212005">
              <a:extLst>
                <a:ext uri="{FF2B5EF4-FFF2-40B4-BE49-F238E27FC236}">
                  <a16:creationId xmlns:a16="http://schemas.microsoft.com/office/drawing/2014/main" id="{0B9961BE-89E7-4432-9DF9-0B8E5F6317F1}"/>
                </a:ext>
              </a:extLst>
            </p:cNvPr>
            <p:cNvPicPr>
              <a:picLocks noChangeAspect="1" noChangeArrowheads="1"/>
            </p:cNvPicPr>
            <p:nvPr/>
          </p:nvPicPr>
          <p:blipFill>
            <a:blip r:embed="rId4">
              <a:lum bright="-24000"/>
              <a:extLst>
                <a:ext uri="{28A0092B-C50C-407E-A947-70E740481C1C}">
                  <a14:useLocalDpi xmlns:a14="http://schemas.microsoft.com/office/drawing/2010/main" val="0"/>
                </a:ext>
              </a:extLst>
            </a:blip>
            <a:srcRect l="2834" t="57262" r="2667" b="7709"/>
            <a:stretch>
              <a:fillRect/>
            </a:stretch>
          </p:blipFill>
          <p:spPr bwMode="auto">
            <a:xfrm>
              <a:off x="3837" y="2115"/>
              <a:ext cx="1810" cy="10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57141" name="Rectangle 53">
              <a:extLst>
                <a:ext uri="{FF2B5EF4-FFF2-40B4-BE49-F238E27FC236}">
                  <a16:creationId xmlns:a16="http://schemas.microsoft.com/office/drawing/2014/main" id="{F497B2A7-4E17-4CF4-A65F-E765DDB58396}"/>
                </a:ext>
              </a:extLst>
            </p:cNvPr>
            <p:cNvSpPr>
              <a:spLocks noChangeArrowheads="1"/>
            </p:cNvSpPr>
            <p:nvPr/>
          </p:nvSpPr>
          <p:spPr bwMode="auto">
            <a:xfrm>
              <a:off x="5010" y="2908"/>
              <a:ext cx="651" cy="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chemeClr val="bg1"/>
                  </a:solidFill>
                  <a:latin typeface="Century Schoolbook" panose="02040604050505020304" pitchFamily="18" charset="0"/>
                  <a:cs typeface="Arial" panose="020B0604020202020204" pitchFamily="34" charset="0"/>
                </a:rPr>
                <a:t>p-ANCA</a:t>
              </a:r>
              <a:endParaRPr lang="el-GR" altLang="en-US">
                <a:solidFill>
                  <a:schemeClr val="bg1"/>
                </a:solidFill>
                <a:latin typeface="Century Schoolbook" panose="02040604050505020304" pitchFamily="18" charset="0"/>
                <a:cs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a:extLst>
              <a:ext uri="{FF2B5EF4-FFF2-40B4-BE49-F238E27FC236}">
                <a16:creationId xmlns:a16="http://schemas.microsoft.com/office/drawing/2014/main" id="{FB53BF96-2236-4B3F-9D95-20F0F5E54275}"/>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400"/>
            </a:br>
            <a:r>
              <a:rPr lang="el-GR" altLang="en-US"/>
              <a:t>ANCA: διαγνωστική αξία</a:t>
            </a:r>
            <a:endParaRPr lang="el-GR" altLang="en-US" sz="2400" i="1"/>
          </a:p>
        </p:txBody>
      </p:sp>
      <p:graphicFrame>
        <p:nvGraphicFramePr>
          <p:cNvPr id="861253" name="Group 69">
            <a:extLst>
              <a:ext uri="{FF2B5EF4-FFF2-40B4-BE49-F238E27FC236}">
                <a16:creationId xmlns:a16="http://schemas.microsoft.com/office/drawing/2014/main" id="{D8E28A97-04BD-4B4A-A1D3-D79A311DCCF3}"/>
              </a:ext>
            </a:extLst>
          </p:cNvPr>
          <p:cNvGraphicFramePr>
            <a:graphicFrameLocks noGrp="1"/>
          </p:cNvGraphicFramePr>
          <p:nvPr/>
        </p:nvGraphicFramePr>
        <p:xfrm>
          <a:off x="971550" y="2781300"/>
          <a:ext cx="6264275" cy="2808288"/>
        </p:xfrm>
        <a:graphic>
          <a:graphicData uri="http://schemas.openxmlformats.org/drawingml/2006/table">
            <a:tbl>
              <a:tblPr/>
              <a:tblGrid>
                <a:gridCol w="3313113">
                  <a:extLst>
                    <a:ext uri="{9D8B030D-6E8A-4147-A177-3AD203B41FA5}">
                      <a16:colId xmlns:a16="http://schemas.microsoft.com/office/drawing/2014/main" val="1194888152"/>
                    </a:ext>
                  </a:extLst>
                </a:gridCol>
                <a:gridCol w="1295400">
                  <a:extLst>
                    <a:ext uri="{9D8B030D-6E8A-4147-A177-3AD203B41FA5}">
                      <a16:colId xmlns:a16="http://schemas.microsoft.com/office/drawing/2014/main" val="1802949358"/>
                    </a:ext>
                  </a:extLst>
                </a:gridCol>
                <a:gridCol w="1655762">
                  <a:extLst>
                    <a:ext uri="{9D8B030D-6E8A-4147-A177-3AD203B41FA5}">
                      <a16:colId xmlns:a16="http://schemas.microsoft.com/office/drawing/2014/main" val="4230722151"/>
                    </a:ext>
                  </a:extLst>
                </a:gridCol>
              </a:tblGrid>
              <a:tr h="79216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Νόσος</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36000" marR="36000" marT="0" marB="0" anchor="ctr" horzOverflow="overflow">
                    <a:lnL cap="flat">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 Τύπος ANCA</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36000" marR="36000" marT="0" marB="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Ποσοστό % </a:t>
                      </a:r>
                      <a:endParaRPr kumimoji="0" lang="en-US" altLang="en-US" sz="2200" b="0" i="0" u="none" strike="noStrike" cap="none" normalizeH="0" baseline="0">
                        <a:ln>
                          <a:noFill/>
                        </a:ln>
                        <a:solidFill>
                          <a:schemeClr val="bg1"/>
                        </a:solidFill>
                        <a:effectLst/>
                        <a:latin typeface="Century Schoolbook" panose="02040604050505020304" pitchFamily="18" charset="0"/>
                      </a:endParaRPr>
                    </a:p>
                  </a:txBody>
                  <a:tcPr marL="36000" marR="36000" marT="0" marB="0" anchor="ctr" horzOverflow="overflow">
                    <a:lnL>
                      <a:noFill/>
                    </a:lnL>
                    <a:lnR cap="flat">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2806274900"/>
                  </a:ext>
                </a:extLst>
              </a:tr>
              <a:tr h="68103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Κοκκιωμάτωση </a:t>
                      </a:r>
                      <a:r>
                        <a:rPr kumimoji="0" lang="en-US" altLang="en-US" sz="2000" b="0" i="0" u="none" strike="noStrike" cap="none" normalizeH="0" baseline="0">
                          <a:ln>
                            <a:noFill/>
                          </a:ln>
                          <a:solidFill>
                            <a:schemeClr val="tx1"/>
                          </a:solidFill>
                          <a:effectLst/>
                          <a:latin typeface="Century Schoolbook" panose="02040604050505020304" pitchFamily="18" charset="0"/>
                        </a:rPr>
                        <a:t>Wegener</a:t>
                      </a:r>
                    </a:p>
                  </a:txBody>
                  <a:tcPr marL="36000" marR="36000" marT="0" marB="0" anchor="ctr" horzOverflow="overflow">
                    <a:lnL cap="flat">
                      <a:noFill/>
                    </a:lnL>
                    <a:lnR>
                      <a:noFill/>
                    </a:lnR>
                    <a:lnT w="28575"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c-ANCA</a:t>
                      </a:r>
                    </a:p>
                  </a:txBody>
                  <a:tcPr marL="36000" marR="36000" marT="0" marB="0" anchor="ctr" horzOverflow="overflow">
                    <a:lnL>
                      <a:noFill/>
                    </a:lnL>
                    <a:lnR>
                      <a:noFill/>
                    </a:lnR>
                    <a:lnT w="28575"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90</a:t>
                      </a:r>
                      <a:endParaRPr kumimoji="0" lang="en-US" altLang="en-US" sz="2000" b="0" i="0" u="none" strike="noStrike" cap="none" normalizeH="0" baseline="0">
                        <a:ln>
                          <a:noFill/>
                        </a:ln>
                        <a:solidFill>
                          <a:schemeClr val="tx1"/>
                        </a:solidFill>
                        <a:effectLst/>
                        <a:latin typeface="Century Schoolbook" panose="02040604050505020304" pitchFamily="18" charset="0"/>
                      </a:endParaRPr>
                    </a:p>
                  </a:txBody>
                  <a:tcPr marL="36000" marR="36000" marT="0" marB="0" anchor="ctr" horzOverflow="overflow">
                    <a:lnL>
                      <a:noFill/>
                    </a:lnL>
                    <a:lnR cap="flat">
                      <a:noFill/>
                    </a:lnR>
                    <a:lnT w="28575"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918884103"/>
                  </a:ext>
                </a:extLst>
              </a:tr>
              <a:tr h="68103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Μικροσκοπική Αγγειΐτιδα</a:t>
                      </a:r>
                      <a:endParaRPr kumimoji="0" lang="en-US" altLang="en-US" sz="2000" b="0" i="0" u="none" strike="noStrike" cap="none" normalizeH="0" baseline="0">
                        <a:ln>
                          <a:noFill/>
                        </a:ln>
                        <a:solidFill>
                          <a:schemeClr val="tx1"/>
                        </a:solidFill>
                        <a:effectLst/>
                        <a:latin typeface="Century Schoolbook" panose="02040604050505020304" pitchFamily="18" charset="0"/>
                      </a:endParaRPr>
                    </a:p>
                  </a:txBody>
                  <a:tcPr marL="36000" marR="36000" marT="0" marB="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p-ANCA</a:t>
                      </a:r>
                    </a:p>
                  </a:txBody>
                  <a:tcPr marL="36000" marR="36000" marT="0" marB="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70</a:t>
                      </a:r>
                      <a:endParaRPr kumimoji="0" lang="en-US" altLang="en-US" sz="2000" b="0" i="0" u="none" strike="noStrike" cap="none" normalizeH="0" baseline="0">
                        <a:ln>
                          <a:noFill/>
                        </a:ln>
                        <a:solidFill>
                          <a:schemeClr val="tx1"/>
                        </a:solidFill>
                        <a:effectLst/>
                        <a:latin typeface="Century Schoolbook" panose="02040604050505020304" pitchFamily="18" charset="0"/>
                      </a:endParaRPr>
                    </a:p>
                  </a:txBody>
                  <a:tcPr marL="36000" marR="36000" marT="0" marB="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2843686277"/>
                  </a:ext>
                </a:extLst>
              </a:tr>
              <a:tr h="6540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tx1"/>
                          </a:solidFill>
                          <a:effectLst/>
                          <a:latin typeface="Century Schoolbook" panose="02040604050505020304" pitchFamily="18" charset="0"/>
                        </a:rPr>
                        <a:t>Σύνδρομο </a:t>
                      </a:r>
                      <a:r>
                        <a:rPr kumimoji="0" lang="en-US" altLang="en-US" sz="2000" b="0" i="0" u="none" strike="noStrike" cap="none" normalizeH="0" baseline="0">
                          <a:ln>
                            <a:noFill/>
                          </a:ln>
                          <a:solidFill>
                            <a:schemeClr val="tx1"/>
                          </a:solidFill>
                          <a:effectLst/>
                          <a:latin typeface="Century Schoolbook" panose="02040604050505020304" pitchFamily="18" charset="0"/>
                        </a:rPr>
                        <a:t>Churg-Strauss</a:t>
                      </a:r>
                    </a:p>
                  </a:txBody>
                  <a:tcPr marL="36000" marR="36000" marT="0" marB="0" anchor="ctr" horzOverflow="overflow">
                    <a:lnL cap="flat">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c- </a:t>
                      </a:r>
                      <a:r>
                        <a:rPr kumimoji="0" lang="el-GR" altLang="en-US" sz="2000" b="0" i="0" u="none" strike="noStrike" cap="none" normalizeH="0" baseline="0">
                          <a:ln>
                            <a:noFill/>
                          </a:ln>
                          <a:solidFill>
                            <a:schemeClr val="tx1"/>
                          </a:solidFill>
                          <a:effectLst/>
                          <a:latin typeface="Century Schoolbook" panose="02040604050505020304" pitchFamily="18" charset="0"/>
                        </a:rPr>
                        <a:t>ή</a:t>
                      </a:r>
                      <a:r>
                        <a:rPr kumimoji="0" lang="en-US" altLang="en-US" sz="2000" b="0" i="0" u="none" strike="noStrike" cap="none" normalizeH="0" baseline="0">
                          <a:ln>
                            <a:noFill/>
                          </a:ln>
                          <a:solidFill>
                            <a:schemeClr val="tx1"/>
                          </a:solidFill>
                          <a:effectLst/>
                          <a:latin typeface="Century Schoolbook" panose="02040604050505020304" pitchFamily="18" charset="0"/>
                        </a:rPr>
                        <a:t> p-ANCA</a:t>
                      </a:r>
                    </a:p>
                  </a:txBody>
                  <a:tcPr marL="36000" marR="36000" marT="0" marB="0" anchor="ctr" horzOverflow="overflow">
                    <a:lnL>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n-US" altLang="en-US" sz="2000" b="0" i="0" u="none" strike="noStrike" cap="none" normalizeH="0" baseline="0">
                          <a:ln>
                            <a:noFill/>
                          </a:ln>
                          <a:solidFill>
                            <a:schemeClr val="tx1"/>
                          </a:solidFill>
                          <a:effectLst/>
                          <a:latin typeface="Century Schoolbook" panose="02040604050505020304" pitchFamily="18" charset="0"/>
                        </a:rPr>
                        <a:t>50</a:t>
                      </a:r>
                    </a:p>
                  </a:txBody>
                  <a:tcPr marL="36000" marR="36000" marT="0" marB="0" anchor="ctr" horzOverflow="overflow">
                    <a:lnL>
                      <a:noFill/>
                    </a:lnL>
                    <a:lnR cap="flat">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4258521"/>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Rectangle 2">
            <a:extLst>
              <a:ext uri="{FF2B5EF4-FFF2-40B4-BE49-F238E27FC236}">
                <a16:creationId xmlns:a16="http://schemas.microsoft.com/office/drawing/2014/main" id="{9624BCD2-E419-4B37-AED8-A9FA6FEBEBFB}"/>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400"/>
            </a:br>
            <a:r>
              <a:rPr lang="el-GR" altLang="en-US"/>
              <a:t>ANCA: εύρεση σε άλλες νόσους</a:t>
            </a:r>
            <a:r>
              <a:rPr lang="el-GR" altLang="en-US">
                <a:solidFill>
                  <a:srgbClr val="684581"/>
                </a:solidFill>
              </a:rPr>
              <a:t> </a:t>
            </a:r>
          </a:p>
        </p:txBody>
      </p:sp>
      <p:sp>
        <p:nvSpPr>
          <p:cNvPr id="863235" name="Rectangle 3">
            <a:extLst>
              <a:ext uri="{FF2B5EF4-FFF2-40B4-BE49-F238E27FC236}">
                <a16:creationId xmlns:a16="http://schemas.microsoft.com/office/drawing/2014/main" id="{AE25CC50-B6B4-423D-83AC-C0BF8E7A0C4C}"/>
              </a:ext>
            </a:extLst>
          </p:cNvPr>
          <p:cNvSpPr>
            <a:spLocks noGrp="1" noChangeArrowheads="1"/>
          </p:cNvSpPr>
          <p:nvPr>
            <p:ph type="body" idx="1"/>
          </p:nvPr>
        </p:nvSpPr>
        <p:spPr>
          <a:xfrm>
            <a:off x="468313" y="2276475"/>
            <a:ext cx="8435975" cy="4237038"/>
          </a:xfrm>
        </p:spPr>
        <p:txBody>
          <a:bodyPr/>
          <a:lstStyle/>
          <a:p>
            <a:r>
              <a:rPr lang="el-GR" altLang="en-US" sz="2200"/>
              <a:t>Άλλες αυτοάνοσες νόσους</a:t>
            </a:r>
          </a:p>
          <a:p>
            <a:pPr lvl="1"/>
            <a:r>
              <a:rPr lang="el-GR" altLang="en-US" sz="2000"/>
              <a:t>Ρευματοειδής αρθρίτιδα: 30%</a:t>
            </a:r>
          </a:p>
          <a:p>
            <a:pPr lvl="2"/>
            <a:r>
              <a:rPr lang="el-GR" altLang="en-US" sz="1800"/>
              <a:t>Σύνδρομο Felty: 90%</a:t>
            </a:r>
          </a:p>
          <a:p>
            <a:pPr lvl="1"/>
            <a:r>
              <a:rPr lang="el-GR" altLang="en-US" sz="2000"/>
              <a:t>Συστηματικός Ερυθηματώδης Λύκος: 10–20% </a:t>
            </a:r>
          </a:p>
          <a:p>
            <a:pPr lvl="1"/>
            <a:r>
              <a:rPr lang="el-GR" altLang="en-US" sz="2000"/>
              <a:t>Φλεγμονώδεις νόσοι του εντέρου</a:t>
            </a:r>
          </a:p>
          <a:p>
            <a:pPr lvl="2"/>
            <a:r>
              <a:rPr lang="el-GR" altLang="en-US" sz="1800"/>
              <a:t>Ελκώδης κολίτιδα: 50-70%</a:t>
            </a:r>
          </a:p>
          <a:p>
            <a:pPr lvl="2"/>
            <a:r>
              <a:rPr lang="el-GR" altLang="en-US" sz="1800"/>
              <a:t>Νόσος του Crohn: 10–30%</a:t>
            </a:r>
          </a:p>
          <a:p>
            <a:pPr lvl="1"/>
            <a:r>
              <a:rPr lang="el-GR" altLang="en-US" sz="2000"/>
              <a:t>Αυτοάνοση ηπατίτιδα τύπου Ι: 90%</a:t>
            </a:r>
          </a:p>
          <a:p>
            <a:r>
              <a:rPr lang="el-GR" altLang="en-US" sz="2200"/>
              <a:t>Λοιμώξεις</a:t>
            </a:r>
          </a:p>
          <a:p>
            <a:r>
              <a:rPr lang="el-GR" altLang="en-US" sz="2200"/>
              <a:t>Φάρμακα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2">
            <a:extLst>
              <a:ext uri="{FF2B5EF4-FFF2-40B4-BE49-F238E27FC236}">
                <a16:creationId xmlns:a16="http://schemas.microsoft.com/office/drawing/2014/main" id="{8C62E881-244B-43E7-BBAD-93234725366F}"/>
              </a:ext>
            </a:extLst>
          </p:cNvPr>
          <p:cNvSpPr>
            <a:spLocks noGrp="1" noChangeArrowheads="1"/>
          </p:cNvSpPr>
          <p:nvPr>
            <p:ph type="title"/>
          </p:nvPr>
        </p:nvSpPr>
        <p:spPr/>
        <p:txBody>
          <a:bodyPr/>
          <a:lstStyle/>
          <a:p>
            <a:pPr>
              <a:lnSpc>
                <a:spcPct val="100000"/>
              </a:lnSpc>
            </a:pPr>
            <a:r>
              <a:rPr lang="el-GR" altLang="en-US" sz="2400">
                <a:solidFill>
                  <a:srgbClr val="364558"/>
                </a:solidFill>
              </a:rPr>
              <a:t>Αυτοαντισώματα</a:t>
            </a:r>
            <a:r>
              <a:rPr lang="el-GR" altLang="en-US" sz="2800"/>
              <a:t> </a:t>
            </a:r>
            <a:br>
              <a:rPr lang="el-GR" altLang="en-US" sz="2800"/>
            </a:br>
            <a:r>
              <a:rPr lang="el-GR" altLang="en-US" sz="2800"/>
              <a:t>Εκχυλιζόμενα πυρηνικά αντισώματα </a:t>
            </a:r>
            <a:r>
              <a:rPr lang="el-GR" altLang="en-US" sz="2200" i="1"/>
              <a:t>(Extractable Nuclear 						        Antigens; ENAs)</a:t>
            </a:r>
          </a:p>
        </p:txBody>
      </p:sp>
      <p:pic>
        <p:nvPicPr>
          <p:cNvPr id="814126" name="Picture 46" descr="2">
            <a:extLst>
              <a:ext uri="{FF2B5EF4-FFF2-40B4-BE49-F238E27FC236}">
                <a16:creationId xmlns:a16="http://schemas.microsoft.com/office/drawing/2014/main" id="{953C9618-DA42-4225-8771-FD2E8613F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125" y="2779713"/>
            <a:ext cx="2322513" cy="3744912"/>
          </a:xfrm>
          <a:prstGeom prst="rect">
            <a:avLst/>
          </a:prstGeom>
          <a:noFill/>
          <a:ln w="6350">
            <a:solidFill>
              <a:srgbClr val="420021"/>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814245" name="Group 165">
            <a:extLst>
              <a:ext uri="{FF2B5EF4-FFF2-40B4-BE49-F238E27FC236}">
                <a16:creationId xmlns:a16="http://schemas.microsoft.com/office/drawing/2014/main" id="{D0E4A72C-1FB3-4E05-BBA7-5BC9527CB93D}"/>
              </a:ext>
            </a:extLst>
          </p:cNvPr>
          <p:cNvGraphicFramePr>
            <a:graphicFrameLocks noGrp="1"/>
          </p:cNvGraphicFramePr>
          <p:nvPr/>
        </p:nvGraphicFramePr>
        <p:xfrm>
          <a:off x="900113" y="2997200"/>
          <a:ext cx="5400675" cy="2917825"/>
        </p:xfrm>
        <a:graphic>
          <a:graphicData uri="http://schemas.openxmlformats.org/drawingml/2006/table">
            <a:tbl>
              <a:tblPr/>
              <a:tblGrid>
                <a:gridCol w="2663825">
                  <a:extLst>
                    <a:ext uri="{9D8B030D-6E8A-4147-A177-3AD203B41FA5}">
                      <a16:colId xmlns:a16="http://schemas.microsoft.com/office/drawing/2014/main" val="3730100967"/>
                    </a:ext>
                  </a:extLst>
                </a:gridCol>
                <a:gridCol w="2736850">
                  <a:extLst>
                    <a:ext uri="{9D8B030D-6E8A-4147-A177-3AD203B41FA5}">
                      <a16:colId xmlns:a16="http://schemas.microsoft.com/office/drawing/2014/main" val="3372453957"/>
                    </a:ext>
                  </a:extLst>
                </a:gridCol>
              </a:tblGrid>
              <a:tr h="676275">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Αυτοαντίσωμα</a:t>
                      </a:r>
                    </a:p>
                  </a:txBody>
                  <a:tcPr marL="0" marR="0" marT="46800" marB="46800" anchor="ctr" horzOverflow="overflow">
                    <a:lnL cap="flat">
                      <a:noFill/>
                    </a:lnL>
                    <a:lnR>
                      <a:noFill/>
                    </a:lnR>
                    <a:lnT w="28575" cap="flat" cmpd="sng" algn="ctr">
                      <a:solidFill>
                        <a:srgbClr val="364558"/>
                      </a:solidFill>
                      <a:prstDash val="solid"/>
                      <a:round/>
                      <a:headEnd type="none" w="med" len="med"/>
                      <a:tailEnd type="none" w="med" len="med"/>
                    </a:lnT>
                    <a:lnB w="12700"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Κλινική υποψία</a:t>
                      </a:r>
                    </a:p>
                  </a:txBody>
                  <a:tcPr marL="0" marR="0" marT="46800" marB="46800" anchor="ctr" horzOverflow="overflow">
                    <a:lnL>
                      <a:noFill/>
                    </a:lnL>
                    <a:lnR cap="flat">
                      <a:noFill/>
                    </a:lnR>
                    <a:lnT w="28575" cap="flat" cmpd="sng" algn="ctr">
                      <a:solidFill>
                        <a:srgbClr val="364558"/>
                      </a:solidFill>
                      <a:prstDash val="solid"/>
                      <a:round/>
                      <a:headEnd type="none" w="med" len="med"/>
                      <a:tailEnd type="none" w="med" len="med"/>
                    </a:lnT>
                    <a:lnB w="12700"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2710862241"/>
                  </a:ext>
                </a:extLst>
              </a:tr>
              <a:tr h="52070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Ro(SSA), La(SSB)</a:t>
                      </a:r>
                    </a:p>
                  </a:txBody>
                  <a:tcPr marL="0" marR="0" marT="46800" marB="46800" anchor="ctr" horzOverflow="overflow">
                    <a:lnL cap="flat">
                      <a:noFill/>
                    </a:lnL>
                    <a:lnR>
                      <a:noFill/>
                    </a:lnR>
                    <a:lnT w="12700"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Σύνδρομο Sjögren, ΣΕΛ</a:t>
                      </a:r>
                    </a:p>
                  </a:txBody>
                  <a:tcPr marL="0" marR="0" marT="46800" marB="46800" anchor="ctr" horzOverflow="overflow">
                    <a:lnL>
                      <a:noFill/>
                    </a:lnL>
                    <a:lnR cap="flat">
                      <a:noFill/>
                    </a:lnR>
                    <a:lnT w="12700"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190124556"/>
                  </a:ext>
                </a:extLst>
              </a:tr>
              <a:tr h="4302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Sm</a:t>
                      </a:r>
                    </a:p>
                  </a:txBody>
                  <a:tcPr marL="0" marR="0" marT="46800" marB="4680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ΣΕΛ</a:t>
                      </a:r>
                    </a:p>
                  </a:txBody>
                  <a:tcPr marL="0" marR="0" marT="46800" marB="4680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227692814"/>
                  </a:ext>
                </a:extLst>
              </a:tr>
              <a:tr h="4302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U1nRNP</a:t>
                      </a:r>
                    </a:p>
                  </a:txBody>
                  <a:tcPr marL="0" marR="0" marT="46800" marB="4680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Μικτή Νόσος Συνδ. Ιστού</a:t>
                      </a:r>
                    </a:p>
                  </a:txBody>
                  <a:tcPr marL="0" marR="0" marT="46800" marB="4680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799855753"/>
                  </a:ext>
                </a:extLst>
              </a:tr>
              <a:tr h="4302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tRNA συνθετάσες (</a:t>
                      </a:r>
                      <a:r>
                        <a:rPr kumimoji="0" lang="en-US" altLang="en-US" sz="1800" b="0" i="0" u="none" strike="noStrike" cap="none" normalizeH="0" baseline="0">
                          <a:ln>
                            <a:noFill/>
                          </a:ln>
                          <a:solidFill>
                            <a:schemeClr val="tx1"/>
                          </a:solidFill>
                          <a:effectLst/>
                          <a:latin typeface="Century Schoolbook" panose="02040604050505020304" pitchFamily="18" charset="0"/>
                        </a:rPr>
                        <a:t>Jo-1</a:t>
                      </a:r>
                      <a:r>
                        <a:rPr kumimoji="0" lang="el-GR" altLang="en-US" sz="1800" b="0" i="0" u="none" strike="noStrike" cap="none" normalizeH="0" baseline="0">
                          <a:ln>
                            <a:noFill/>
                          </a:ln>
                          <a:solidFill>
                            <a:schemeClr val="tx1"/>
                          </a:solidFill>
                          <a:effectLst/>
                          <a:latin typeface="Century Schoolbook" panose="02040604050505020304" pitchFamily="18" charset="0"/>
                        </a:rPr>
                        <a:t>)</a:t>
                      </a:r>
                    </a:p>
                  </a:txBody>
                  <a:tcPr marL="0" marR="0" marT="46800" marB="46800" anchor="ctr" horzOverflow="overflow">
                    <a:lnL cap="flat">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Μυοσίτιδα</a:t>
                      </a:r>
                    </a:p>
                  </a:txBody>
                  <a:tcPr marL="0" marR="0" marT="46800" marB="46800" anchor="ctr" horzOverflow="overflow">
                    <a:lnL>
                      <a:noFill/>
                    </a:lnL>
                    <a:lnR cap="flat">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552510863"/>
                  </a:ext>
                </a:extLst>
              </a:tr>
              <a:tr h="430213">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Topo I  (Scl-70)</a:t>
                      </a:r>
                    </a:p>
                  </a:txBody>
                  <a:tcPr marL="0" marR="0" marT="46800" marB="46800" anchor="ctr" horzOverflow="overflow">
                    <a:lnL cap="flat">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1" i="0" u="none" strike="noStrike" cap="none" normalizeH="0" baseline="0">
                          <a:ln>
                            <a:noFill/>
                          </a:ln>
                          <a:solidFill>
                            <a:schemeClr val="tx1"/>
                          </a:solidFill>
                          <a:effectLst/>
                          <a:latin typeface="Century Schoolbook" panose="02040604050505020304" pitchFamily="18" charset="0"/>
                        </a:rPr>
                        <a:t>Διάχυτο</a:t>
                      </a:r>
                      <a:r>
                        <a:rPr kumimoji="0" lang="el-GR" altLang="en-US" sz="1800" b="0" i="0" u="none" strike="noStrike" cap="none" normalizeH="0" baseline="0">
                          <a:ln>
                            <a:noFill/>
                          </a:ln>
                          <a:solidFill>
                            <a:schemeClr val="tx1"/>
                          </a:solidFill>
                          <a:effectLst/>
                          <a:latin typeface="Century Schoolbook" panose="02040604050505020304" pitchFamily="18" charset="0"/>
                        </a:rPr>
                        <a:t> </a:t>
                      </a:r>
                      <a:r>
                        <a:rPr kumimoji="0" lang="el-GR" altLang="en-US" sz="1800" b="1" i="0" u="none" strike="noStrike" cap="none" normalizeH="0" baseline="0">
                          <a:ln>
                            <a:noFill/>
                          </a:ln>
                          <a:solidFill>
                            <a:schemeClr val="tx1"/>
                          </a:solidFill>
                          <a:effectLst/>
                          <a:latin typeface="Century Schoolbook" panose="02040604050505020304" pitchFamily="18" charset="0"/>
                        </a:rPr>
                        <a:t>Σκληρόδερμα</a:t>
                      </a:r>
                    </a:p>
                  </a:txBody>
                  <a:tcPr marL="0" marR="0" marT="46800" marB="46800" anchor="ctr" horzOverflow="overflow">
                    <a:lnL>
                      <a:noFill/>
                    </a:lnL>
                    <a:lnR cap="flat">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39341751"/>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56666B2E-BB82-4010-B2F1-0DB114B48C8A}"/>
              </a:ext>
            </a:extLst>
          </p:cNvPr>
          <p:cNvSpPr>
            <a:spLocks noGrp="1" noChangeArrowheads="1"/>
          </p:cNvSpPr>
          <p:nvPr>
            <p:ph type="title"/>
          </p:nvPr>
        </p:nvSpPr>
        <p:spPr/>
        <p:txBody>
          <a:bodyPr/>
          <a:lstStyle/>
          <a:p>
            <a:pPr>
              <a:lnSpc>
                <a:spcPct val="100000"/>
              </a:lnSpc>
            </a:pPr>
            <a:r>
              <a:rPr lang="el-GR" altLang="en-US" sz="2400">
                <a:solidFill>
                  <a:srgbClr val="364558"/>
                </a:solidFill>
              </a:rPr>
              <a:t>Αυτοαντισώματα</a:t>
            </a:r>
            <a:r>
              <a:rPr lang="el-GR" altLang="en-US" sz="2800"/>
              <a:t> </a:t>
            </a:r>
            <a:br>
              <a:rPr lang="el-GR" altLang="en-US" sz="2800"/>
            </a:br>
            <a:r>
              <a:rPr lang="el-GR" altLang="en-US" sz="2800"/>
              <a:t>Εκχυλιζόμενα πυρηνικά αντισώματα </a:t>
            </a:r>
            <a:r>
              <a:rPr lang="el-GR" altLang="en-US" sz="2200" i="1"/>
              <a:t>(Extractable Nuclear 						        Antigens; ENAs)</a:t>
            </a:r>
          </a:p>
        </p:txBody>
      </p:sp>
      <p:sp>
        <p:nvSpPr>
          <p:cNvPr id="904224" name="Rectangle 32">
            <a:extLst>
              <a:ext uri="{FF2B5EF4-FFF2-40B4-BE49-F238E27FC236}">
                <a16:creationId xmlns:a16="http://schemas.microsoft.com/office/drawing/2014/main" id="{0F92B7FC-A1BE-4CA0-97DB-1390C57B4863}"/>
              </a:ext>
            </a:extLst>
          </p:cNvPr>
          <p:cNvSpPr>
            <a:spLocks noGrp="1" noChangeArrowheads="1"/>
          </p:cNvSpPr>
          <p:nvPr>
            <p:ph type="body" idx="1"/>
          </p:nvPr>
        </p:nvSpPr>
        <p:spPr/>
        <p:txBody>
          <a:bodyPr/>
          <a:lstStyle/>
          <a:p>
            <a:r>
              <a:rPr lang="el-GR" altLang="en-US"/>
              <a:t>Μέθοδοι ανίχνευσης</a:t>
            </a:r>
          </a:p>
          <a:p>
            <a:pPr lvl="1"/>
            <a:r>
              <a:rPr lang="el-GR" altLang="en-US"/>
              <a:t>Ανοσοδιάχυση</a:t>
            </a:r>
          </a:p>
          <a:p>
            <a:pPr lvl="1"/>
            <a:r>
              <a:rPr lang="el-GR" altLang="en-US"/>
              <a:t>Αντίθετη ανοσοηλεκτροφόρηση</a:t>
            </a:r>
          </a:p>
          <a:p>
            <a:pPr lvl="1"/>
            <a:r>
              <a:rPr lang="el-GR" altLang="en-US"/>
              <a:t>Ηλεκτροφόρηση SDS-PAGE-Ανοσοαποτύπωση</a:t>
            </a:r>
          </a:p>
          <a:p>
            <a:pPr lvl="1"/>
            <a:r>
              <a:rPr lang="el-GR" altLang="en-US"/>
              <a:t>Ανοσοενζυμικός προσδιορισμός (ELISA)</a:t>
            </a:r>
          </a:p>
          <a:p>
            <a:pPr lvl="1"/>
            <a:endParaRPr lang="el-GR"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698" name="Object 2">
            <a:extLst>
              <a:ext uri="{FF2B5EF4-FFF2-40B4-BE49-F238E27FC236}">
                <a16:creationId xmlns:a16="http://schemas.microsoft.com/office/drawing/2014/main" id="{1A28377F-A680-420B-9ED9-F76CC438FC8A}"/>
              </a:ext>
            </a:extLst>
          </p:cNvPr>
          <p:cNvGraphicFramePr>
            <a:graphicFrameLocks noChangeAspect="1"/>
          </p:cNvGraphicFramePr>
          <p:nvPr/>
        </p:nvGraphicFramePr>
        <p:xfrm>
          <a:off x="6218238" y="3767138"/>
          <a:ext cx="1814512" cy="1982787"/>
        </p:xfrm>
        <a:graphic>
          <a:graphicData uri="http://schemas.openxmlformats.org/presentationml/2006/ole">
            <mc:AlternateContent xmlns:mc="http://schemas.openxmlformats.org/markup-compatibility/2006">
              <mc:Choice xmlns:v="urn:schemas-microsoft-com:vml" Requires="v">
                <p:oleObj spid="_x0000_s925764" name="Drawing" r:id="rId4" imgW="1051200" imgH="1148400" progId="FLW3Drawing">
                  <p:embed/>
                </p:oleObj>
              </mc:Choice>
              <mc:Fallback>
                <p:oleObj name="Drawing" r:id="rId4" imgW="1051200" imgH="1148400" progId="FLW3Drawing">
                  <p:embed/>
                  <p:pic>
                    <p:nvPicPr>
                      <p:cNvPr id="0" name="Object 2"/>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238" y="3767138"/>
                        <a:ext cx="1814512" cy="198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699" name="Group 3">
            <a:extLst>
              <a:ext uri="{FF2B5EF4-FFF2-40B4-BE49-F238E27FC236}">
                <a16:creationId xmlns:a16="http://schemas.microsoft.com/office/drawing/2014/main" id="{CF630DAC-492B-42DB-AC8D-BA9B3CB01C07}"/>
              </a:ext>
            </a:extLst>
          </p:cNvPr>
          <p:cNvGrpSpPr>
            <a:grpSpLocks/>
          </p:cNvGrpSpPr>
          <p:nvPr/>
        </p:nvGrpSpPr>
        <p:grpSpPr bwMode="auto">
          <a:xfrm>
            <a:off x="6226175" y="3629025"/>
            <a:ext cx="1655763" cy="2290763"/>
            <a:chOff x="4150" y="2341"/>
            <a:chExt cx="1043" cy="1443"/>
          </a:xfrm>
        </p:grpSpPr>
        <p:graphicFrame>
          <p:nvGraphicFramePr>
            <p:cNvPr id="925700" name="Object 4">
              <a:extLst>
                <a:ext uri="{FF2B5EF4-FFF2-40B4-BE49-F238E27FC236}">
                  <a16:creationId xmlns:a16="http://schemas.microsoft.com/office/drawing/2014/main" id="{480ADF55-DB8C-4786-9E36-7F3B1C0A0742}"/>
                </a:ext>
              </a:extLst>
            </p:cNvPr>
            <p:cNvGraphicFramePr>
              <a:graphicFrameLocks noChangeAspect="1"/>
            </p:cNvGraphicFramePr>
            <p:nvPr/>
          </p:nvGraphicFramePr>
          <p:xfrm>
            <a:off x="4238" y="2523"/>
            <a:ext cx="955" cy="1063"/>
          </p:xfrm>
          <a:graphic>
            <a:graphicData uri="http://schemas.openxmlformats.org/presentationml/2006/ole">
              <mc:AlternateContent xmlns:mc="http://schemas.openxmlformats.org/markup-compatibility/2006">
                <mc:Choice xmlns:v="urn:schemas-microsoft-com:vml" Requires="v">
                  <p:oleObj spid="_x0000_s925765" name="Drawing" r:id="rId6" imgW="878400" imgH="975600" progId="FLW3Drawing">
                    <p:embed/>
                  </p:oleObj>
                </mc:Choice>
                <mc:Fallback>
                  <p:oleObj name="Drawing" r:id="rId6" imgW="878400" imgH="975600" progId="FLW3Drawing">
                    <p:embed/>
                    <p:pic>
                      <p:nvPicPr>
                        <p:cNvPr id="0" name="Object 4"/>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8" y="2523"/>
                          <a:ext cx="955" cy="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701" name="Text Box 5">
              <a:extLst>
                <a:ext uri="{FF2B5EF4-FFF2-40B4-BE49-F238E27FC236}">
                  <a16:creationId xmlns:a16="http://schemas.microsoft.com/office/drawing/2014/main" id="{32888041-F699-4177-A84D-F10D555387F4}"/>
                </a:ext>
              </a:extLst>
            </p:cNvPr>
            <p:cNvSpPr txBox="1">
              <a:spLocks noChangeAspect="1" noChangeArrowheads="1"/>
            </p:cNvSpPr>
            <p:nvPr/>
          </p:nvSpPr>
          <p:spPr bwMode="auto">
            <a:xfrm>
              <a:off x="4150" y="3566"/>
              <a:ext cx="4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X,</a:t>
              </a:r>
              <a:r>
                <a:rPr lang="en-US" altLang="en-US" sz="1200" i="1">
                  <a:latin typeface="Symbol" panose="05050102010706020507" pitchFamily="18" charset="2"/>
                </a:rPr>
                <a:t>a</a:t>
              </a:r>
              <a:r>
                <a:rPr lang="en-US" altLang="en-US" sz="1200" i="1"/>
                <a:t>Y</a:t>
              </a:r>
            </a:p>
          </p:txBody>
        </p:sp>
        <p:sp>
          <p:nvSpPr>
            <p:cNvPr id="925702" name="Text Box 6">
              <a:extLst>
                <a:ext uri="{FF2B5EF4-FFF2-40B4-BE49-F238E27FC236}">
                  <a16:creationId xmlns:a16="http://schemas.microsoft.com/office/drawing/2014/main" id="{412A1089-6A93-443D-AEA2-13FA2CCA5779}"/>
                </a:ext>
              </a:extLst>
            </p:cNvPr>
            <p:cNvSpPr txBox="1">
              <a:spLocks noChangeAspect="1" noChangeArrowheads="1"/>
            </p:cNvSpPr>
            <p:nvPr/>
          </p:nvSpPr>
          <p:spPr bwMode="auto">
            <a:xfrm>
              <a:off x="4215" y="2341"/>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X,Y</a:t>
              </a:r>
            </a:p>
          </p:txBody>
        </p:sp>
        <p:sp>
          <p:nvSpPr>
            <p:cNvPr id="925703" name="Text Box 7">
              <a:extLst>
                <a:ext uri="{FF2B5EF4-FFF2-40B4-BE49-F238E27FC236}">
                  <a16:creationId xmlns:a16="http://schemas.microsoft.com/office/drawing/2014/main" id="{B756A5A9-1E9B-4B7F-9E4B-555901724BD8}"/>
                </a:ext>
              </a:extLst>
            </p:cNvPr>
            <p:cNvSpPr txBox="1">
              <a:spLocks noChangeAspect="1" noChangeArrowheads="1"/>
            </p:cNvSpPr>
            <p:nvPr/>
          </p:nvSpPr>
          <p:spPr bwMode="auto">
            <a:xfrm>
              <a:off x="4968" y="2750"/>
              <a:ext cx="1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a:t>
              </a:r>
            </a:p>
          </p:txBody>
        </p:sp>
      </p:grpSp>
      <p:sp>
        <p:nvSpPr>
          <p:cNvPr id="925704" name="Rectangle 8">
            <a:extLst>
              <a:ext uri="{FF2B5EF4-FFF2-40B4-BE49-F238E27FC236}">
                <a16:creationId xmlns:a16="http://schemas.microsoft.com/office/drawing/2014/main" id="{CD173C94-C1DA-498A-84B0-D51A65D24615}"/>
              </a:ext>
            </a:extLst>
          </p:cNvPr>
          <p:cNvSpPr>
            <a:spLocks noGrp="1" noChangeArrowheads="1"/>
          </p:cNvSpPr>
          <p:nvPr>
            <p:ph type="title"/>
          </p:nvPr>
        </p:nvSpPr>
        <p:spPr/>
        <p:txBody>
          <a:bodyPr/>
          <a:lstStyle/>
          <a:p>
            <a:r>
              <a:rPr lang="el-GR" altLang="en-US" sz="2400">
                <a:solidFill>
                  <a:srgbClr val="364558"/>
                </a:solidFill>
              </a:rPr>
              <a:t>Τεχνικές Καθίζησης Ανοσοσυμπλεγμάτων</a:t>
            </a:r>
            <a:br>
              <a:rPr lang="el-GR" altLang="en-US" sz="2400">
                <a:solidFill>
                  <a:srgbClr val="4D4D4D"/>
                </a:solidFill>
              </a:rPr>
            </a:br>
            <a:r>
              <a:rPr lang="el-GR" altLang="en-US" sz="2800"/>
              <a:t>Καθίζηση κατά Ouchterlony (Διπλή ανοσοδιάχυση)</a:t>
            </a:r>
          </a:p>
        </p:txBody>
      </p:sp>
      <p:sp>
        <p:nvSpPr>
          <p:cNvPr id="925705" name="Rectangle 9">
            <a:extLst>
              <a:ext uri="{FF2B5EF4-FFF2-40B4-BE49-F238E27FC236}">
                <a16:creationId xmlns:a16="http://schemas.microsoft.com/office/drawing/2014/main" id="{A1AFA453-B0FA-4A52-AE36-5DE3747E0473}"/>
              </a:ext>
            </a:extLst>
          </p:cNvPr>
          <p:cNvSpPr>
            <a:spLocks noGrp="1" noChangeArrowheads="1"/>
          </p:cNvSpPr>
          <p:nvPr>
            <p:ph type="body" sz="half" idx="1"/>
          </p:nvPr>
        </p:nvSpPr>
        <p:spPr>
          <a:xfrm>
            <a:off x="457200" y="2349500"/>
            <a:ext cx="5122863" cy="2160588"/>
          </a:xfrm>
        </p:spPr>
        <p:txBody>
          <a:bodyPr/>
          <a:lstStyle/>
          <a:p>
            <a:pPr>
              <a:spcBef>
                <a:spcPct val="80000"/>
              </a:spcBef>
              <a:spcAft>
                <a:spcPct val="80000"/>
              </a:spcAft>
            </a:pPr>
            <a:r>
              <a:rPr lang="el-GR" altLang="en-US" sz="2000"/>
              <a:t>Καθίζηση δύο διαστάσεων σε πήκτωμα αγαρόζης</a:t>
            </a:r>
          </a:p>
          <a:p>
            <a:pPr>
              <a:spcBef>
                <a:spcPct val="80000"/>
              </a:spcBef>
              <a:spcAft>
                <a:spcPct val="80000"/>
              </a:spcAft>
            </a:pPr>
            <a:r>
              <a:rPr lang="el-GR" altLang="en-US" sz="2000"/>
              <a:t>Διάχυση αντιγόνων &amp; αντισωμάτων </a:t>
            </a:r>
            <a:r>
              <a:rPr lang="el-GR" altLang="en-US" sz="1800" i="1"/>
              <a:t>(πρωτεϊνών ορού)</a:t>
            </a:r>
          </a:p>
        </p:txBody>
      </p:sp>
      <p:sp>
        <p:nvSpPr>
          <p:cNvPr id="925706" name="Text Box 10">
            <a:extLst>
              <a:ext uri="{FF2B5EF4-FFF2-40B4-BE49-F238E27FC236}">
                <a16:creationId xmlns:a16="http://schemas.microsoft.com/office/drawing/2014/main" id="{05DE9713-AED0-4B1F-8BB7-4CBFC18EB90E}"/>
              </a:ext>
            </a:extLst>
          </p:cNvPr>
          <p:cNvSpPr txBox="1">
            <a:spLocks noChangeAspect="1" noChangeArrowheads="1"/>
          </p:cNvSpPr>
          <p:nvPr/>
        </p:nvSpPr>
        <p:spPr bwMode="auto">
          <a:xfrm>
            <a:off x="6732588" y="6237288"/>
            <a:ext cx="244792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0">
                <a:latin typeface="Book Antiqua" panose="02040602050305030304" pitchFamily="18" charset="0"/>
              </a:rPr>
              <a:t>Ab</a:t>
            </a:r>
            <a:r>
              <a:rPr lang="el-GR" altLang="en-US" sz="1200" b="0">
                <a:latin typeface="Book Antiqua" panose="02040602050305030304" pitchFamily="18" charset="0"/>
              </a:rPr>
              <a:t>:αντι</a:t>
            </a:r>
            <a:r>
              <a:rPr lang="en-US" altLang="en-US" sz="1200" b="0">
                <a:latin typeface="Book Antiqua" panose="02040602050305030304" pitchFamily="18" charset="0"/>
              </a:rPr>
              <a:t>-HSA</a:t>
            </a:r>
            <a:r>
              <a:rPr lang="el-GR" altLang="en-US" sz="1200" b="0">
                <a:latin typeface="Book Antiqua" panose="02040602050305030304" pitchFamily="18" charset="0"/>
              </a:rPr>
              <a:t> αντίσωμα</a:t>
            </a:r>
          </a:p>
          <a:p>
            <a:pPr algn="ctr"/>
            <a:r>
              <a:rPr lang="el-GR" altLang="en-US" sz="1200" b="0">
                <a:solidFill>
                  <a:srgbClr val="4F254F"/>
                </a:solidFill>
                <a:latin typeface="Book Antiqua" panose="02040602050305030304" pitchFamily="18" charset="0"/>
              </a:rPr>
              <a:t>(</a:t>
            </a:r>
            <a:r>
              <a:rPr lang="el-GR" altLang="en-US" sz="1200" b="0" u="sng">
                <a:solidFill>
                  <a:srgbClr val="4F254F"/>
                </a:solidFill>
                <a:latin typeface="Book Antiqua" panose="02040602050305030304" pitchFamily="18" charset="0"/>
              </a:rPr>
              <a:t>Προσοχή</a:t>
            </a:r>
            <a:r>
              <a:rPr lang="el-GR" altLang="en-US" sz="1200" b="0">
                <a:solidFill>
                  <a:srgbClr val="4F254F"/>
                </a:solidFill>
                <a:latin typeface="Book Antiqua" panose="02040602050305030304" pitchFamily="18" charset="0"/>
              </a:rPr>
              <a:t>: μείγμα αντισωμάτων κατά ποικίλων επιτόπων)</a:t>
            </a:r>
            <a:endParaRPr lang="en-US" altLang="en-US" sz="1200" b="0">
              <a:solidFill>
                <a:srgbClr val="4F254F"/>
              </a:solidFill>
              <a:latin typeface="Book Antiqua" panose="02040602050305030304" pitchFamily="18" charset="0"/>
            </a:endParaRPr>
          </a:p>
        </p:txBody>
      </p:sp>
      <p:grpSp>
        <p:nvGrpSpPr>
          <p:cNvPr id="925707" name="Group 11">
            <a:extLst>
              <a:ext uri="{FF2B5EF4-FFF2-40B4-BE49-F238E27FC236}">
                <a16:creationId xmlns:a16="http://schemas.microsoft.com/office/drawing/2014/main" id="{4202FBD9-F4CC-435E-A29B-6FA39B1C424E}"/>
              </a:ext>
            </a:extLst>
          </p:cNvPr>
          <p:cNvGrpSpPr>
            <a:grpSpLocks/>
          </p:cNvGrpSpPr>
          <p:nvPr/>
        </p:nvGrpSpPr>
        <p:grpSpPr bwMode="auto">
          <a:xfrm>
            <a:off x="7108825" y="2320925"/>
            <a:ext cx="2016125" cy="1154113"/>
            <a:chOff x="4105" y="1071"/>
            <a:chExt cx="1270" cy="727"/>
          </a:xfrm>
        </p:grpSpPr>
        <p:grpSp>
          <p:nvGrpSpPr>
            <p:cNvPr id="925708" name="Group 12">
              <a:extLst>
                <a:ext uri="{FF2B5EF4-FFF2-40B4-BE49-F238E27FC236}">
                  <a16:creationId xmlns:a16="http://schemas.microsoft.com/office/drawing/2014/main" id="{106BF307-ACF6-4033-B6DA-42A26AB990A0}"/>
                </a:ext>
              </a:extLst>
            </p:cNvPr>
            <p:cNvGrpSpPr>
              <a:grpSpLocks/>
            </p:cNvGrpSpPr>
            <p:nvPr/>
          </p:nvGrpSpPr>
          <p:grpSpPr bwMode="auto">
            <a:xfrm>
              <a:off x="4105" y="1071"/>
              <a:ext cx="635" cy="726"/>
              <a:chOff x="3752" y="1071"/>
              <a:chExt cx="635" cy="726"/>
            </a:xfrm>
          </p:grpSpPr>
          <p:sp>
            <p:nvSpPr>
              <p:cNvPr id="925709" name="Text Box 13">
                <a:extLst>
                  <a:ext uri="{FF2B5EF4-FFF2-40B4-BE49-F238E27FC236}">
                    <a16:creationId xmlns:a16="http://schemas.microsoft.com/office/drawing/2014/main" id="{09E1C272-BDB0-4838-8A04-17EA6ED70551}"/>
                  </a:ext>
                </a:extLst>
              </p:cNvPr>
              <p:cNvSpPr txBox="1">
                <a:spLocks noChangeAspect="1" noChangeArrowheads="1"/>
              </p:cNvSpPr>
              <p:nvPr/>
            </p:nvSpPr>
            <p:spPr bwMode="auto">
              <a:xfrm>
                <a:off x="3752" y="1071"/>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200" b="0">
                    <a:latin typeface="Book Antiqua" panose="02040602050305030304" pitchFamily="18" charset="0"/>
                  </a:rPr>
                  <a:t>Ανθρώπινη Αλβουμίνη</a:t>
                </a:r>
              </a:p>
            </p:txBody>
          </p:sp>
          <p:grpSp>
            <p:nvGrpSpPr>
              <p:cNvPr id="925710" name="Group 14">
                <a:extLst>
                  <a:ext uri="{FF2B5EF4-FFF2-40B4-BE49-F238E27FC236}">
                    <a16:creationId xmlns:a16="http://schemas.microsoft.com/office/drawing/2014/main" id="{5A48CFFC-FF48-47C4-9EE3-EB9DB2C6453A}"/>
                  </a:ext>
                </a:extLst>
              </p:cNvPr>
              <p:cNvGrpSpPr>
                <a:grpSpLocks/>
              </p:cNvGrpSpPr>
              <p:nvPr/>
            </p:nvGrpSpPr>
            <p:grpSpPr bwMode="auto">
              <a:xfrm>
                <a:off x="3856" y="1389"/>
                <a:ext cx="428" cy="408"/>
                <a:chOff x="3742" y="1434"/>
                <a:chExt cx="428" cy="525"/>
              </a:xfrm>
            </p:grpSpPr>
            <p:sp>
              <p:nvSpPr>
                <p:cNvPr id="925711" name="Freeform 15">
                  <a:extLst>
                    <a:ext uri="{FF2B5EF4-FFF2-40B4-BE49-F238E27FC236}">
                      <a16:creationId xmlns:a16="http://schemas.microsoft.com/office/drawing/2014/main" id="{57A6ACAD-DABD-4391-8D48-353E41AEE13E}"/>
                    </a:ext>
                  </a:extLst>
                </p:cNvPr>
                <p:cNvSpPr>
                  <a:spLocks/>
                </p:cNvSpPr>
                <p:nvPr/>
              </p:nvSpPr>
              <p:spPr bwMode="auto">
                <a:xfrm>
                  <a:off x="3960" y="1769"/>
                  <a:ext cx="152" cy="190"/>
                </a:xfrm>
                <a:custGeom>
                  <a:avLst/>
                  <a:gdLst>
                    <a:gd name="T0" fmla="*/ 456 w 456"/>
                    <a:gd name="T1" fmla="*/ 0 h 379"/>
                    <a:gd name="T2" fmla="*/ 215 w 456"/>
                    <a:gd name="T3" fmla="*/ 379 h 379"/>
                    <a:gd name="T4" fmla="*/ 0 w 456"/>
                    <a:gd name="T5" fmla="*/ 12 h 379"/>
                  </a:gdLst>
                  <a:ahLst/>
                  <a:cxnLst>
                    <a:cxn ang="0">
                      <a:pos x="T0" y="T1"/>
                    </a:cxn>
                    <a:cxn ang="0">
                      <a:pos x="T2" y="T3"/>
                    </a:cxn>
                    <a:cxn ang="0">
                      <a:pos x="T4" y="T5"/>
                    </a:cxn>
                  </a:cxnLst>
                  <a:rect l="0" t="0" r="r" b="b"/>
                  <a:pathLst>
                    <a:path w="456" h="379">
                      <a:moveTo>
                        <a:pt x="456" y="0"/>
                      </a:moveTo>
                      <a:lnTo>
                        <a:pt x="215" y="379"/>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12" name="Freeform 16">
                  <a:extLst>
                    <a:ext uri="{FF2B5EF4-FFF2-40B4-BE49-F238E27FC236}">
                      <a16:creationId xmlns:a16="http://schemas.microsoft.com/office/drawing/2014/main" id="{ACAC6C18-FE8A-478B-A4CC-077B3FE26351}"/>
                    </a:ext>
                  </a:extLst>
                </p:cNvPr>
                <p:cNvSpPr>
                  <a:spLocks/>
                </p:cNvSpPr>
                <p:nvPr/>
              </p:nvSpPr>
              <p:spPr bwMode="auto">
                <a:xfrm>
                  <a:off x="3742" y="1530"/>
                  <a:ext cx="146" cy="147"/>
                </a:xfrm>
                <a:custGeom>
                  <a:avLst/>
                  <a:gdLst>
                    <a:gd name="T0" fmla="*/ 438 w 438"/>
                    <a:gd name="T1" fmla="*/ 15 h 294"/>
                    <a:gd name="T2" fmla="*/ 24 w 438"/>
                    <a:gd name="T3" fmla="*/ 0 h 294"/>
                    <a:gd name="T4" fmla="*/ 0 w 438"/>
                    <a:gd name="T5" fmla="*/ 273 h 294"/>
                    <a:gd name="T6" fmla="*/ 415 w 438"/>
                    <a:gd name="T7" fmla="*/ 294 h 294"/>
                  </a:gdLst>
                  <a:ahLst/>
                  <a:cxnLst>
                    <a:cxn ang="0">
                      <a:pos x="T0" y="T1"/>
                    </a:cxn>
                    <a:cxn ang="0">
                      <a:pos x="T2" y="T3"/>
                    </a:cxn>
                    <a:cxn ang="0">
                      <a:pos x="T4" y="T5"/>
                    </a:cxn>
                    <a:cxn ang="0">
                      <a:pos x="T6" y="T7"/>
                    </a:cxn>
                  </a:cxnLst>
                  <a:rect l="0" t="0" r="r" b="b"/>
                  <a:pathLst>
                    <a:path w="438" h="294">
                      <a:moveTo>
                        <a:pt x="438" y="15"/>
                      </a:moveTo>
                      <a:lnTo>
                        <a:pt x="24" y="0"/>
                      </a:lnTo>
                      <a:lnTo>
                        <a:pt x="0" y="273"/>
                      </a:lnTo>
                      <a:lnTo>
                        <a:pt x="415" y="29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13" name="Freeform 17">
                  <a:extLst>
                    <a:ext uri="{FF2B5EF4-FFF2-40B4-BE49-F238E27FC236}">
                      <a16:creationId xmlns:a16="http://schemas.microsoft.com/office/drawing/2014/main" id="{41D6A6DD-28E7-4002-8312-BA6881D66F80}"/>
                    </a:ext>
                  </a:extLst>
                </p:cNvPr>
                <p:cNvSpPr>
                  <a:spLocks/>
                </p:cNvSpPr>
                <p:nvPr/>
              </p:nvSpPr>
              <p:spPr bwMode="auto">
                <a:xfrm>
                  <a:off x="3891" y="1434"/>
                  <a:ext cx="279" cy="333"/>
                </a:xfrm>
                <a:custGeom>
                  <a:avLst/>
                  <a:gdLst>
                    <a:gd name="T0" fmla="*/ 671 w 838"/>
                    <a:gd name="T1" fmla="*/ 667 h 667"/>
                    <a:gd name="T2" fmla="*/ 719 w 838"/>
                    <a:gd name="T3" fmla="*/ 654 h 667"/>
                    <a:gd name="T4" fmla="*/ 759 w 838"/>
                    <a:gd name="T5" fmla="*/ 634 h 667"/>
                    <a:gd name="T6" fmla="*/ 783 w 838"/>
                    <a:gd name="T7" fmla="*/ 610 h 667"/>
                    <a:gd name="T8" fmla="*/ 807 w 838"/>
                    <a:gd name="T9" fmla="*/ 582 h 667"/>
                    <a:gd name="T10" fmla="*/ 816 w 838"/>
                    <a:gd name="T11" fmla="*/ 553 h 667"/>
                    <a:gd name="T12" fmla="*/ 822 w 838"/>
                    <a:gd name="T13" fmla="*/ 525 h 667"/>
                    <a:gd name="T14" fmla="*/ 831 w 838"/>
                    <a:gd name="T15" fmla="*/ 496 h 667"/>
                    <a:gd name="T16" fmla="*/ 831 w 838"/>
                    <a:gd name="T17" fmla="*/ 465 h 667"/>
                    <a:gd name="T18" fmla="*/ 831 w 838"/>
                    <a:gd name="T19" fmla="*/ 437 h 667"/>
                    <a:gd name="T20" fmla="*/ 831 w 838"/>
                    <a:gd name="T21" fmla="*/ 410 h 667"/>
                    <a:gd name="T22" fmla="*/ 831 w 838"/>
                    <a:gd name="T23" fmla="*/ 381 h 667"/>
                    <a:gd name="T24" fmla="*/ 831 w 838"/>
                    <a:gd name="T25" fmla="*/ 352 h 667"/>
                    <a:gd name="T26" fmla="*/ 831 w 838"/>
                    <a:gd name="T27" fmla="*/ 324 h 667"/>
                    <a:gd name="T28" fmla="*/ 831 w 838"/>
                    <a:gd name="T29" fmla="*/ 296 h 667"/>
                    <a:gd name="T30" fmla="*/ 838 w 838"/>
                    <a:gd name="T31" fmla="*/ 263 h 667"/>
                    <a:gd name="T32" fmla="*/ 831 w 838"/>
                    <a:gd name="T33" fmla="*/ 235 h 667"/>
                    <a:gd name="T34" fmla="*/ 822 w 838"/>
                    <a:gd name="T35" fmla="*/ 206 h 667"/>
                    <a:gd name="T36" fmla="*/ 807 w 838"/>
                    <a:gd name="T37" fmla="*/ 178 h 667"/>
                    <a:gd name="T38" fmla="*/ 783 w 838"/>
                    <a:gd name="T39" fmla="*/ 146 h 667"/>
                    <a:gd name="T40" fmla="*/ 759 w 838"/>
                    <a:gd name="T41" fmla="*/ 117 h 667"/>
                    <a:gd name="T42" fmla="*/ 726 w 838"/>
                    <a:gd name="T43" fmla="*/ 89 h 667"/>
                    <a:gd name="T44" fmla="*/ 671 w 838"/>
                    <a:gd name="T45" fmla="*/ 74 h 667"/>
                    <a:gd name="T46" fmla="*/ 623 w 838"/>
                    <a:gd name="T47" fmla="*/ 61 h 667"/>
                    <a:gd name="T48" fmla="*/ 583 w 838"/>
                    <a:gd name="T49" fmla="*/ 46 h 667"/>
                    <a:gd name="T50" fmla="*/ 552 w 838"/>
                    <a:gd name="T51" fmla="*/ 20 h 667"/>
                    <a:gd name="T52" fmla="*/ 495 w 838"/>
                    <a:gd name="T53" fmla="*/ 13 h 667"/>
                    <a:gd name="T54" fmla="*/ 440 w 838"/>
                    <a:gd name="T55" fmla="*/ 9 h 667"/>
                    <a:gd name="T56" fmla="*/ 383 w 838"/>
                    <a:gd name="T57" fmla="*/ 0 h 667"/>
                    <a:gd name="T58" fmla="*/ 329 w 838"/>
                    <a:gd name="T59" fmla="*/ 0 h 667"/>
                    <a:gd name="T60" fmla="*/ 271 w 838"/>
                    <a:gd name="T61" fmla="*/ 4 h 667"/>
                    <a:gd name="T62" fmla="*/ 215 w 838"/>
                    <a:gd name="T63" fmla="*/ 17 h 667"/>
                    <a:gd name="T64" fmla="*/ 160 w 838"/>
                    <a:gd name="T65" fmla="*/ 25 h 667"/>
                    <a:gd name="T66" fmla="*/ 120 w 838"/>
                    <a:gd name="T67" fmla="*/ 41 h 667"/>
                    <a:gd name="T68" fmla="*/ 81 w 838"/>
                    <a:gd name="T69" fmla="*/ 65 h 667"/>
                    <a:gd name="T70" fmla="*/ 41 w 838"/>
                    <a:gd name="T71" fmla="*/ 89 h 667"/>
                    <a:gd name="T72" fmla="*/ 8 w 838"/>
                    <a:gd name="T73" fmla="*/ 121 h 667"/>
                    <a:gd name="T74" fmla="*/ 0 w 838"/>
                    <a:gd name="T75" fmla="*/ 149 h 667"/>
                    <a:gd name="T76" fmla="*/ 0 w 838"/>
                    <a:gd name="T77" fmla="*/ 178 h 667"/>
                    <a:gd name="T78" fmla="*/ 0 w 838"/>
                    <a:gd name="T79" fmla="*/ 206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8" h="667">
                      <a:moveTo>
                        <a:pt x="671" y="667"/>
                      </a:moveTo>
                      <a:lnTo>
                        <a:pt x="719" y="654"/>
                      </a:lnTo>
                      <a:lnTo>
                        <a:pt x="759" y="634"/>
                      </a:lnTo>
                      <a:lnTo>
                        <a:pt x="783" y="610"/>
                      </a:lnTo>
                      <a:lnTo>
                        <a:pt x="807" y="582"/>
                      </a:lnTo>
                      <a:lnTo>
                        <a:pt x="816" y="553"/>
                      </a:lnTo>
                      <a:lnTo>
                        <a:pt x="822" y="525"/>
                      </a:lnTo>
                      <a:lnTo>
                        <a:pt x="831" y="496"/>
                      </a:lnTo>
                      <a:lnTo>
                        <a:pt x="831" y="465"/>
                      </a:lnTo>
                      <a:lnTo>
                        <a:pt x="831" y="437"/>
                      </a:lnTo>
                      <a:lnTo>
                        <a:pt x="831" y="410"/>
                      </a:lnTo>
                      <a:lnTo>
                        <a:pt x="831" y="381"/>
                      </a:lnTo>
                      <a:lnTo>
                        <a:pt x="831" y="352"/>
                      </a:lnTo>
                      <a:lnTo>
                        <a:pt x="831" y="324"/>
                      </a:lnTo>
                      <a:lnTo>
                        <a:pt x="831" y="296"/>
                      </a:lnTo>
                      <a:lnTo>
                        <a:pt x="838" y="263"/>
                      </a:lnTo>
                      <a:lnTo>
                        <a:pt x="831" y="235"/>
                      </a:lnTo>
                      <a:lnTo>
                        <a:pt x="822" y="206"/>
                      </a:lnTo>
                      <a:lnTo>
                        <a:pt x="807" y="178"/>
                      </a:lnTo>
                      <a:lnTo>
                        <a:pt x="783" y="146"/>
                      </a:lnTo>
                      <a:lnTo>
                        <a:pt x="759" y="117"/>
                      </a:lnTo>
                      <a:lnTo>
                        <a:pt x="726" y="89"/>
                      </a:lnTo>
                      <a:lnTo>
                        <a:pt x="671" y="74"/>
                      </a:lnTo>
                      <a:lnTo>
                        <a:pt x="623" y="61"/>
                      </a:lnTo>
                      <a:lnTo>
                        <a:pt x="583" y="46"/>
                      </a:lnTo>
                      <a:lnTo>
                        <a:pt x="552" y="20"/>
                      </a:lnTo>
                      <a:lnTo>
                        <a:pt x="495" y="13"/>
                      </a:lnTo>
                      <a:lnTo>
                        <a:pt x="440" y="9"/>
                      </a:lnTo>
                      <a:lnTo>
                        <a:pt x="383" y="0"/>
                      </a:lnTo>
                      <a:lnTo>
                        <a:pt x="329" y="0"/>
                      </a:lnTo>
                      <a:lnTo>
                        <a:pt x="271" y="4"/>
                      </a:lnTo>
                      <a:lnTo>
                        <a:pt x="215" y="17"/>
                      </a:lnTo>
                      <a:lnTo>
                        <a:pt x="160" y="25"/>
                      </a:lnTo>
                      <a:lnTo>
                        <a:pt x="120" y="41"/>
                      </a:lnTo>
                      <a:lnTo>
                        <a:pt x="81" y="65"/>
                      </a:lnTo>
                      <a:lnTo>
                        <a:pt x="41" y="89"/>
                      </a:lnTo>
                      <a:lnTo>
                        <a:pt x="8" y="121"/>
                      </a:lnTo>
                      <a:lnTo>
                        <a:pt x="0" y="149"/>
                      </a:lnTo>
                      <a:lnTo>
                        <a:pt x="0" y="178"/>
                      </a:lnTo>
                      <a:lnTo>
                        <a:pt x="0" y="206"/>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14" name="Freeform 18">
                  <a:extLst>
                    <a:ext uri="{FF2B5EF4-FFF2-40B4-BE49-F238E27FC236}">
                      <a16:creationId xmlns:a16="http://schemas.microsoft.com/office/drawing/2014/main" id="{292E3ED7-DF07-412F-A912-73CD86E35637}"/>
                    </a:ext>
                  </a:extLst>
                </p:cNvPr>
                <p:cNvSpPr>
                  <a:spLocks/>
                </p:cNvSpPr>
                <p:nvPr/>
              </p:nvSpPr>
              <p:spPr bwMode="auto">
                <a:xfrm>
                  <a:off x="3877" y="1678"/>
                  <a:ext cx="83" cy="100"/>
                </a:xfrm>
                <a:custGeom>
                  <a:avLst/>
                  <a:gdLst>
                    <a:gd name="T0" fmla="*/ 8 w 248"/>
                    <a:gd name="T1" fmla="*/ 0 h 199"/>
                    <a:gd name="T2" fmla="*/ 8 w 248"/>
                    <a:gd name="T3" fmla="*/ 29 h 199"/>
                    <a:gd name="T4" fmla="*/ 8 w 248"/>
                    <a:gd name="T5" fmla="*/ 58 h 199"/>
                    <a:gd name="T6" fmla="*/ 0 w 248"/>
                    <a:gd name="T7" fmla="*/ 86 h 199"/>
                    <a:gd name="T8" fmla="*/ 0 w 248"/>
                    <a:gd name="T9" fmla="*/ 114 h 199"/>
                    <a:gd name="T10" fmla="*/ 24 w 248"/>
                    <a:gd name="T11" fmla="*/ 137 h 199"/>
                    <a:gd name="T12" fmla="*/ 57 w 248"/>
                    <a:gd name="T13" fmla="*/ 163 h 199"/>
                    <a:gd name="T14" fmla="*/ 90 w 248"/>
                    <a:gd name="T15" fmla="*/ 183 h 199"/>
                    <a:gd name="T16" fmla="*/ 134 w 248"/>
                    <a:gd name="T17" fmla="*/ 195 h 199"/>
                    <a:gd name="T18" fmla="*/ 191 w 248"/>
                    <a:gd name="T19" fmla="*/ 199 h 199"/>
                    <a:gd name="T20" fmla="*/ 248 w 248"/>
                    <a:gd name="T21" fmla="*/ 1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8" h="199">
                      <a:moveTo>
                        <a:pt x="8" y="0"/>
                      </a:moveTo>
                      <a:lnTo>
                        <a:pt x="8" y="29"/>
                      </a:lnTo>
                      <a:lnTo>
                        <a:pt x="8" y="58"/>
                      </a:lnTo>
                      <a:lnTo>
                        <a:pt x="0" y="86"/>
                      </a:lnTo>
                      <a:lnTo>
                        <a:pt x="0" y="114"/>
                      </a:lnTo>
                      <a:lnTo>
                        <a:pt x="24" y="137"/>
                      </a:lnTo>
                      <a:lnTo>
                        <a:pt x="57" y="163"/>
                      </a:lnTo>
                      <a:lnTo>
                        <a:pt x="90" y="183"/>
                      </a:lnTo>
                      <a:lnTo>
                        <a:pt x="134" y="195"/>
                      </a:lnTo>
                      <a:lnTo>
                        <a:pt x="191" y="199"/>
                      </a:lnTo>
                      <a:lnTo>
                        <a:pt x="248" y="19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15" name="Rectangle 19">
                  <a:extLst>
                    <a:ext uri="{FF2B5EF4-FFF2-40B4-BE49-F238E27FC236}">
                      <a16:creationId xmlns:a16="http://schemas.microsoft.com/office/drawing/2014/main" id="{B83AE3F4-C93D-4B1A-87EB-F70B717EBEF7}"/>
                    </a:ext>
                  </a:extLst>
                </p:cNvPr>
                <p:cNvSpPr>
                  <a:spLocks noChangeArrowheads="1"/>
                </p:cNvSpPr>
                <p:nvPr/>
              </p:nvSpPr>
              <p:spPr bwMode="auto">
                <a:xfrm>
                  <a:off x="4011" y="1796"/>
                  <a:ext cx="48"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900">
                      <a:solidFill>
                        <a:srgbClr val="000000"/>
                      </a:solidFill>
                    </a:rPr>
                    <a:t>X</a:t>
                  </a:r>
                  <a:endParaRPr lang="el-GR" altLang="en-US" sz="1800" b="0"/>
                </a:p>
              </p:txBody>
            </p:sp>
            <p:sp>
              <p:nvSpPr>
                <p:cNvPr id="925716" name="Rectangle 20">
                  <a:extLst>
                    <a:ext uri="{FF2B5EF4-FFF2-40B4-BE49-F238E27FC236}">
                      <a16:creationId xmlns:a16="http://schemas.microsoft.com/office/drawing/2014/main" id="{6903C8C7-DCA3-4842-8580-C5C79719699C}"/>
                    </a:ext>
                  </a:extLst>
                </p:cNvPr>
                <p:cNvSpPr>
                  <a:spLocks noChangeArrowheads="1"/>
                </p:cNvSpPr>
                <p:nvPr/>
              </p:nvSpPr>
              <p:spPr bwMode="auto">
                <a:xfrm>
                  <a:off x="3786" y="1569"/>
                  <a:ext cx="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900">
                      <a:solidFill>
                        <a:srgbClr val="000000"/>
                      </a:solidFill>
                    </a:rPr>
                    <a:t>Y</a:t>
                  </a:r>
                  <a:endParaRPr lang="el-GR" altLang="en-US" sz="1800" b="0"/>
                </a:p>
              </p:txBody>
            </p:sp>
            <p:sp>
              <p:nvSpPr>
                <p:cNvPr id="925717" name="Rectangle 21">
                  <a:extLst>
                    <a:ext uri="{FF2B5EF4-FFF2-40B4-BE49-F238E27FC236}">
                      <a16:creationId xmlns:a16="http://schemas.microsoft.com/office/drawing/2014/main" id="{BA8AF74C-8B77-4D58-A9C3-FA05CBFBAC0D}"/>
                    </a:ext>
                  </a:extLst>
                </p:cNvPr>
                <p:cNvSpPr>
                  <a:spLocks noChangeArrowheads="1"/>
                </p:cNvSpPr>
                <p:nvPr/>
              </p:nvSpPr>
              <p:spPr bwMode="auto">
                <a:xfrm>
                  <a:off x="3923" y="1583"/>
                  <a:ext cx="20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200">
                      <a:solidFill>
                        <a:srgbClr val="000000"/>
                      </a:solidFill>
                    </a:rPr>
                    <a:t>HSA</a:t>
                  </a:r>
                  <a:endParaRPr lang="el-GR" altLang="en-US" sz="1800" b="0"/>
                </a:p>
              </p:txBody>
            </p:sp>
          </p:grpSp>
        </p:grpSp>
        <p:grpSp>
          <p:nvGrpSpPr>
            <p:cNvPr id="925718" name="Group 22">
              <a:extLst>
                <a:ext uri="{FF2B5EF4-FFF2-40B4-BE49-F238E27FC236}">
                  <a16:creationId xmlns:a16="http://schemas.microsoft.com/office/drawing/2014/main" id="{A42159ED-E255-4AD0-A95F-7132F59010CE}"/>
                </a:ext>
              </a:extLst>
            </p:cNvPr>
            <p:cNvGrpSpPr>
              <a:grpSpLocks/>
            </p:cNvGrpSpPr>
            <p:nvPr/>
          </p:nvGrpSpPr>
          <p:grpSpPr bwMode="auto">
            <a:xfrm>
              <a:off x="4740" y="1071"/>
              <a:ext cx="635" cy="727"/>
              <a:chOff x="4740" y="1071"/>
              <a:chExt cx="635" cy="727"/>
            </a:xfrm>
          </p:grpSpPr>
          <p:sp>
            <p:nvSpPr>
              <p:cNvPr id="925719" name="Text Box 23">
                <a:extLst>
                  <a:ext uri="{FF2B5EF4-FFF2-40B4-BE49-F238E27FC236}">
                    <a16:creationId xmlns:a16="http://schemas.microsoft.com/office/drawing/2014/main" id="{66A097C1-BCE5-4CD5-8E61-009AD060654A}"/>
                  </a:ext>
                </a:extLst>
              </p:cNvPr>
              <p:cNvSpPr txBox="1">
                <a:spLocks noChangeAspect="1" noChangeArrowheads="1"/>
              </p:cNvSpPr>
              <p:nvPr/>
            </p:nvSpPr>
            <p:spPr bwMode="auto">
              <a:xfrm>
                <a:off x="4740" y="1071"/>
                <a:ext cx="63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200" b="0">
                    <a:latin typeface="Book Antiqua" panose="02040602050305030304" pitchFamily="18" charset="0"/>
                  </a:rPr>
                  <a:t>Βόειος Αλβουμίνη</a:t>
                </a:r>
              </a:p>
            </p:txBody>
          </p:sp>
          <p:grpSp>
            <p:nvGrpSpPr>
              <p:cNvPr id="925720" name="Group 24">
                <a:extLst>
                  <a:ext uri="{FF2B5EF4-FFF2-40B4-BE49-F238E27FC236}">
                    <a16:creationId xmlns:a16="http://schemas.microsoft.com/office/drawing/2014/main" id="{18D185F3-BE69-4335-BA1A-B96AD04AE178}"/>
                  </a:ext>
                </a:extLst>
              </p:cNvPr>
              <p:cNvGrpSpPr>
                <a:grpSpLocks/>
              </p:cNvGrpSpPr>
              <p:nvPr/>
            </p:nvGrpSpPr>
            <p:grpSpPr bwMode="auto">
              <a:xfrm>
                <a:off x="4912" y="1389"/>
                <a:ext cx="292" cy="409"/>
                <a:chOff x="4692" y="1494"/>
                <a:chExt cx="292" cy="525"/>
              </a:xfrm>
            </p:grpSpPr>
            <p:sp>
              <p:nvSpPr>
                <p:cNvPr id="925721" name="Freeform 25">
                  <a:extLst>
                    <a:ext uri="{FF2B5EF4-FFF2-40B4-BE49-F238E27FC236}">
                      <a16:creationId xmlns:a16="http://schemas.microsoft.com/office/drawing/2014/main" id="{F8F6C214-3660-4F05-8296-9C93CA3479ED}"/>
                    </a:ext>
                  </a:extLst>
                </p:cNvPr>
                <p:cNvSpPr>
                  <a:spLocks/>
                </p:cNvSpPr>
                <p:nvPr/>
              </p:nvSpPr>
              <p:spPr bwMode="auto">
                <a:xfrm>
                  <a:off x="4774" y="1829"/>
                  <a:ext cx="152" cy="190"/>
                </a:xfrm>
                <a:custGeom>
                  <a:avLst/>
                  <a:gdLst>
                    <a:gd name="T0" fmla="*/ 456 w 456"/>
                    <a:gd name="T1" fmla="*/ 0 h 379"/>
                    <a:gd name="T2" fmla="*/ 215 w 456"/>
                    <a:gd name="T3" fmla="*/ 379 h 379"/>
                    <a:gd name="T4" fmla="*/ 0 w 456"/>
                    <a:gd name="T5" fmla="*/ 12 h 379"/>
                  </a:gdLst>
                  <a:ahLst/>
                  <a:cxnLst>
                    <a:cxn ang="0">
                      <a:pos x="T0" y="T1"/>
                    </a:cxn>
                    <a:cxn ang="0">
                      <a:pos x="T2" y="T3"/>
                    </a:cxn>
                    <a:cxn ang="0">
                      <a:pos x="T4" y="T5"/>
                    </a:cxn>
                  </a:cxnLst>
                  <a:rect l="0" t="0" r="r" b="b"/>
                  <a:pathLst>
                    <a:path w="456" h="379">
                      <a:moveTo>
                        <a:pt x="456" y="0"/>
                      </a:moveTo>
                      <a:lnTo>
                        <a:pt x="215" y="379"/>
                      </a:lnTo>
                      <a:lnTo>
                        <a:pt x="0" y="1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22" name="Freeform 26">
                  <a:extLst>
                    <a:ext uri="{FF2B5EF4-FFF2-40B4-BE49-F238E27FC236}">
                      <a16:creationId xmlns:a16="http://schemas.microsoft.com/office/drawing/2014/main" id="{400C64C5-0E63-4D94-B9F4-783F614E141C}"/>
                    </a:ext>
                  </a:extLst>
                </p:cNvPr>
                <p:cNvSpPr>
                  <a:spLocks/>
                </p:cNvSpPr>
                <p:nvPr/>
              </p:nvSpPr>
              <p:spPr bwMode="auto">
                <a:xfrm>
                  <a:off x="4705" y="1494"/>
                  <a:ext cx="279" cy="333"/>
                </a:xfrm>
                <a:custGeom>
                  <a:avLst/>
                  <a:gdLst>
                    <a:gd name="T0" fmla="*/ 671 w 838"/>
                    <a:gd name="T1" fmla="*/ 664 h 664"/>
                    <a:gd name="T2" fmla="*/ 717 w 838"/>
                    <a:gd name="T3" fmla="*/ 652 h 664"/>
                    <a:gd name="T4" fmla="*/ 758 w 838"/>
                    <a:gd name="T5" fmla="*/ 632 h 664"/>
                    <a:gd name="T6" fmla="*/ 783 w 838"/>
                    <a:gd name="T7" fmla="*/ 607 h 664"/>
                    <a:gd name="T8" fmla="*/ 807 w 838"/>
                    <a:gd name="T9" fmla="*/ 579 h 664"/>
                    <a:gd name="T10" fmla="*/ 813 w 838"/>
                    <a:gd name="T11" fmla="*/ 551 h 664"/>
                    <a:gd name="T12" fmla="*/ 822 w 838"/>
                    <a:gd name="T13" fmla="*/ 523 h 664"/>
                    <a:gd name="T14" fmla="*/ 829 w 838"/>
                    <a:gd name="T15" fmla="*/ 495 h 664"/>
                    <a:gd name="T16" fmla="*/ 829 w 838"/>
                    <a:gd name="T17" fmla="*/ 464 h 664"/>
                    <a:gd name="T18" fmla="*/ 829 w 838"/>
                    <a:gd name="T19" fmla="*/ 435 h 664"/>
                    <a:gd name="T20" fmla="*/ 829 w 838"/>
                    <a:gd name="T21" fmla="*/ 407 h 664"/>
                    <a:gd name="T22" fmla="*/ 829 w 838"/>
                    <a:gd name="T23" fmla="*/ 379 h 664"/>
                    <a:gd name="T24" fmla="*/ 829 w 838"/>
                    <a:gd name="T25" fmla="*/ 350 h 664"/>
                    <a:gd name="T26" fmla="*/ 829 w 838"/>
                    <a:gd name="T27" fmla="*/ 322 h 664"/>
                    <a:gd name="T28" fmla="*/ 829 w 838"/>
                    <a:gd name="T29" fmla="*/ 293 h 664"/>
                    <a:gd name="T30" fmla="*/ 838 w 838"/>
                    <a:gd name="T31" fmla="*/ 260 h 664"/>
                    <a:gd name="T32" fmla="*/ 829 w 838"/>
                    <a:gd name="T33" fmla="*/ 232 h 664"/>
                    <a:gd name="T34" fmla="*/ 822 w 838"/>
                    <a:gd name="T35" fmla="*/ 204 h 664"/>
                    <a:gd name="T36" fmla="*/ 807 w 838"/>
                    <a:gd name="T37" fmla="*/ 176 h 664"/>
                    <a:gd name="T38" fmla="*/ 783 w 838"/>
                    <a:gd name="T39" fmla="*/ 143 h 664"/>
                    <a:gd name="T40" fmla="*/ 758 w 838"/>
                    <a:gd name="T41" fmla="*/ 115 h 664"/>
                    <a:gd name="T42" fmla="*/ 726 w 838"/>
                    <a:gd name="T43" fmla="*/ 88 h 664"/>
                    <a:gd name="T44" fmla="*/ 671 w 838"/>
                    <a:gd name="T45" fmla="*/ 71 h 664"/>
                    <a:gd name="T46" fmla="*/ 623 w 838"/>
                    <a:gd name="T47" fmla="*/ 59 h 664"/>
                    <a:gd name="T48" fmla="*/ 583 w 838"/>
                    <a:gd name="T49" fmla="*/ 43 h 664"/>
                    <a:gd name="T50" fmla="*/ 550 w 838"/>
                    <a:gd name="T51" fmla="*/ 18 h 664"/>
                    <a:gd name="T52" fmla="*/ 495 w 838"/>
                    <a:gd name="T53" fmla="*/ 11 h 664"/>
                    <a:gd name="T54" fmla="*/ 438 w 838"/>
                    <a:gd name="T55" fmla="*/ 7 h 664"/>
                    <a:gd name="T56" fmla="*/ 383 w 838"/>
                    <a:gd name="T57" fmla="*/ 0 h 664"/>
                    <a:gd name="T58" fmla="*/ 327 w 838"/>
                    <a:gd name="T59" fmla="*/ 0 h 664"/>
                    <a:gd name="T60" fmla="*/ 272 w 838"/>
                    <a:gd name="T61" fmla="*/ 3 h 664"/>
                    <a:gd name="T62" fmla="*/ 215 w 838"/>
                    <a:gd name="T63" fmla="*/ 15 h 664"/>
                    <a:gd name="T64" fmla="*/ 160 w 838"/>
                    <a:gd name="T65" fmla="*/ 24 h 664"/>
                    <a:gd name="T66" fmla="*/ 118 w 838"/>
                    <a:gd name="T67" fmla="*/ 39 h 664"/>
                    <a:gd name="T68" fmla="*/ 79 w 838"/>
                    <a:gd name="T69" fmla="*/ 64 h 664"/>
                    <a:gd name="T70" fmla="*/ 39 w 838"/>
                    <a:gd name="T71" fmla="*/ 88 h 664"/>
                    <a:gd name="T72" fmla="*/ 8 w 838"/>
                    <a:gd name="T73" fmla="*/ 121 h 664"/>
                    <a:gd name="T74" fmla="*/ 0 w 838"/>
                    <a:gd name="T75" fmla="*/ 149 h 664"/>
                    <a:gd name="T76" fmla="*/ 0 w 838"/>
                    <a:gd name="T77" fmla="*/ 176 h 664"/>
                    <a:gd name="T78" fmla="*/ 0 w 838"/>
                    <a:gd name="T79" fmla="*/ 20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8" h="664">
                      <a:moveTo>
                        <a:pt x="671" y="664"/>
                      </a:moveTo>
                      <a:lnTo>
                        <a:pt x="717" y="652"/>
                      </a:lnTo>
                      <a:lnTo>
                        <a:pt x="758" y="632"/>
                      </a:lnTo>
                      <a:lnTo>
                        <a:pt x="783" y="607"/>
                      </a:lnTo>
                      <a:lnTo>
                        <a:pt x="807" y="579"/>
                      </a:lnTo>
                      <a:lnTo>
                        <a:pt x="813" y="551"/>
                      </a:lnTo>
                      <a:lnTo>
                        <a:pt x="822" y="523"/>
                      </a:lnTo>
                      <a:lnTo>
                        <a:pt x="829" y="495"/>
                      </a:lnTo>
                      <a:lnTo>
                        <a:pt x="829" y="464"/>
                      </a:lnTo>
                      <a:lnTo>
                        <a:pt x="829" y="435"/>
                      </a:lnTo>
                      <a:lnTo>
                        <a:pt x="829" y="407"/>
                      </a:lnTo>
                      <a:lnTo>
                        <a:pt x="829" y="379"/>
                      </a:lnTo>
                      <a:lnTo>
                        <a:pt x="829" y="350"/>
                      </a:lnTo>
                      <a:lnTo>
                        <a:pt x="829" y="322"/>
                      </a:lnTo>
                      <a:lnTo>
                        <a:pt x="829" y="293"/>
                      </a:lnTo>
                      <a:lnTo>
                        <a:pt x="838" y="260"/>
                      </a:lnTo>
                      <a:lnTo>
                        <a:pt x="829" y="232"/>
                      </a:lnTo>
                      <a:lnTo>
                        <a:pt x="822" y="204"/>
                      </a:lnTo>
                      <a:lnTo>
                        <a:pt x="807" y="176"/>
                      </a:lnTo>
                      <a:lnTo>
                        <a:pt x="783" y="143"/>
                      </a:lnTo>
                      <a:lnTo>
                        <a:pt x="758" y="115"/>
                      </a:lnTo>
                      <a:lnTo>
                        <a:pt x="726" y="88"/>
                      </a:lnTo>
                      <a:lnTo>
                        <a:pt x="671" y="71"/>
                      </a:lnTo>
                      <a:lnTo>
                        <a:pt x="623" y="59"/>
                      </a:lnTo>
                      <a:lnTo>
                        <a:pt x="583" y="43"/>
                      </a:lnTo>
                      <a:lnTo>
                        <a:pt x="550" y="18"/>
                      </a:lnTo>
                      <a:lnTo>
                        <a:pt x="495" y="11"/>
                      </a:lnTo>
                      <a:lnTo>
                        <a:pt x="438" y="7"/>
                      </a:lnTo>
                      <a:lnTo>
                        <a:pt x="383" y="0"/>
                      </a:lnTo>
                      <a:lnTo>
                        <a:pt x="327" y="0"/>
                      </a:lnTo>
                      <a:lnTo>
                        <a:pt x="272" y="3"/>
                      </a:lnTo>
                      <a:lnTo>
                        <a:pt x="215" y="15"/>
                      </a:lnTo>
                      <a:lnTo>
                        <a:pt x="160" y="24"/>
                      </a:lnTo>
                      <a:lnTo>
                        <a:pt x="118" y="39"/>
                      </a:lnTo>
                      <a:lnTo>
                        <a:pt x="79" y="64"/>
                      </a:lnTo>
                      <a:lnTo>
                        <a:pt x="39" y="88"/>
                      </a:lnTo>
                      <a:lnTo>
                        <a:pt x="8" y="121"/>
                      </a:lnTo>
                      <a:lnTo>
                        <a:pt x="0" y="149"/>
                      </a:lnTo>
                      <a:lnTo>
                        <a:pt x="0" y="176"/>
                      </a:lnTo>
                      <a:lnTo>
                        <a:pt x="0" y="204"/>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23" name="Freeform 27">
                  <a:extLst>
                    <a:ext uri="{FF2B5EF4-FFF2-40B4-BE49-F238E27FC236}">
                      <a16:creationId xmlns:a16="http://schemas.microsoft.com/office/drawing/2014/main" id="{45E6AF5D-BAAC-4BE0-8C35-9DD4250F73BE}"/>
                    </a:ext>
                  </a:extLst>
                </p:cNvPr>
                <p:cNvSpPr>
                  <a:spLocks/>
                </p:cNvSpPr>
                <p:nvPr/>
              </p:nvSpPr>
              <p:spPr bwMode="auto">
                <a:xfrm>
                  <a:off x="4692" y="1738"/>
                  <a:ext cx="82" cy="99"/>
                </a:xfrm>
                <a:custGeom>
                  <a:avLst/>
                  <a:gdLst>
                    <a:gd name="T0" fmla="*/ 7 w 246"/>
                    <a:gd name="T1" fmla="*/ 0 h 199"/>
                    <a:gd name="T2" fmla="*/ 7 w 246"/>
                    <a:gd name="T3" fmla="*/ 29 h 199"/>
                    <a:gd name="T4" fmla="*/ 7 w 246"/>
                    <a:gd name="T5" fmla="*/ 57 h 199"/>
                    <a:gd name="T6" fmla="*/ 0 w 246"/>
                    <a:gd name="T7" fmla="*/ 86 h 199"/>
                    <a:gd name="T8" fmla="*/ 0 w 246"/>
                    <a:gd name="T9" fmla="*/ 114 h 199"/>
                    <a:gd name="T10" fmla="*/ 24 w 246"/>
                    <a:gd name="T11" fmla="*/ 138 h 199"/>
                    <a:gd name="T12" fmla="*/ 57 w 246"/>
                    <a:gd name="T13" fmla="*/ 162 h 199"/>
                    <a:gd name="T14" fmla="*/ 87 w 246"/>
                    <a:gd name="T15" fmla="*/ 183 h 199"/>
                    <a:gd name="T16" fmla="*/ 136 w 246"/>
                    <a:gd name="T17" fmla="*/ 195 h 199"/>
                    <a:gd name="T18" fmla="*/ 191 w 246"/>
                    <a:gd name="T19" fmla="*/ 199 h 199"/>
                    <a:gd name="T20" fmla="*/ 246 w 246"/>
                    <a:gd name="T21" fmla="*/ 195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6" h="199">
                      <a:moveTo>
                        <a:pt x="7" y="0"/>
                      </a:moveTo>
                      <a:lnTo>
                        <a:pt x="7" y="29"/>
                      </a:lnTo>
                      <a:lnTo>
                        <a:pt x="7" y="57"/>
                      </a:lnTo>
                      <a:lnTo>
                        <a:pt x="0" y="86"/>
                      </a:lnTo>
                      <a:lnTo>
                        <a:pt x="0" y="114"/>
                      </a:lnTo>
                      <a:lnTo>
                        <a:pt x="24" y="138"/>
                      </a:lnTo>
                      <a:lnTo>
                        <a:pt x="57" y="162"/>
                      </a:lnTo>
                      <a:lnTo>
                        <a:pt x="87" y="183"/>
                      </a:lnTo>
                      <a:lnTo>
                        <a:pt x="136" y="195"/>
                      </a:lnTo>
                      <a:lnTo>
                        <a:pt x="191" y="199"/>
                      </a:lnTo>
                      <a:lnTo>
                        <a:pt x="246" y="195"/>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24" name="Freeform 28">
                  <a:extLst>
                    <a:ext uri="{FF2B5EF4-FFF2-40B4-BE49-F238E27FC236}">
                      <a16:creationId xmlns:a16="http://schemas.microsoft.com/office/drawing/2014/main" id="{F0CB59AC-13AB-44A0-BD74-3292D9DC9115}"/>
                    </a:ext>
                  </a:extLst>
                </p:cNvPr>
                <p:cNvSpPr>
                  <a:spLocks/>
                </p:cNvSpPr>
                <p:nvPr/>
              </p:nvSpPr>
              <p:spPr bwMode="auto">
                <a:xfrm>
                  <a:off x="4694" y="1597"/>
                  <a:ext cx="11" cy="141"/>
                </a:xfrm>
                <a:custGeom>
                  <a:avLst/>
                  <a:gdLst>
                    <a:gd name="T0" fmla="*/ 32 w 32"/>
                    <a:gd name="T1" fmla="*/ 0 h 282"/>
                    <a:gd name="T2" fmla="*/ 32 w 32"/>
                    <a:gd name="T3" fmla="*/ 8 h 282"/>
                    <a:gd name="T4" fmla="*/ 32 w 32"/>
                    <a:gd name="T5" fmla="*/ 14 h 282"/>
                    <a:gd name="T6" fmla="*/ 29 w 32"/>
                    <a:gd name="T7" fmla="*/ 22 h 282"/>
                    <a:gd name="T8" fmla="*/ 26 w 32"/>
                    <a:gd name="T9" fmla="*/ 28 h 282"/>
                    <a:gd name="T10" fmla="*/ 24 w 32"/>
                    <a:gd name="T11" fmla="*/ 37 h 282"/>
                    <a:gd name="T12" fmla="*/ 24 w 32"/>
                    <a:gd name="T13" fmla="*/ 45 h 282"/>
                    <a:gd name="T14" fmla="*/ 24 w 32"/>
                    <a:gd name="T15" fmla="*/ 52 h 282"/>
                    <a:gd name="T16" fmla="*/ 24 w 32"/>
                    <a:gd name="T17" fmla="*/ 60 h 282"/>
                    <a:gd name="T18" fmla="*/ 24 w 32"/>
                    <a:gd name="T19" fmla="*/ 66 h 282"/>
                    <a:gd name="T20" fmla="*/ 24 w 32"/>
                    <a:gd name="T21" fmla="*/ 75 h 282"/>
                    <a:gd name="T22" fmla="*/ 24 w 32"/>
                    <a:gd name="T23" fmla="*/ 82 h 282"/>
                    <a:gd name="T24" fmla="*/ 24 w 32"/>
                    <a:gd name="T25" fmla="*/ 93 h 282"/>
                    <a:gd name="T26" fmla="*/ 18 w 32"/>
                    <a:gd name="T27" fmla="*/ 105 h 282"/>
                    <a:gd name="T28" fmla="*/ 17 w 32"/>
                    <a:gd name="T29" fmla="*/ 117 h 282"/>
                    <a:gd name="T30" fmla="*/ 15 w 32"/>
                    <a:gd name="T31" fmla="*/ 125 h 282"/>
                    <a:gd name="T32" fmla="*/ 11 w 32"/>
                    <a:gd name="T33" fmla="*/ 132 h 282"/>
                    <a:gd name="T34" fmla="*/ 8 w 32"/>
                    <a:gd name="T35" fmla="*/ 139 h 282"/>
                    <a:gd name="T36" fmla="*/ 5 w 32"/>
                    <a:gd name="T37" fmla="*/ 146 h 282"/>
                    <a:gd name="T38" fmla="*/ 5 w 32"/>
                    <a:gd name="T39" fmla="*/ 154 h 282"/>
                    <a:gd name="T40" fmla="*/ 5 w 32"/>
                    <a:gd name="T41" fmla="*/ 163 h 282"/>
                    <a:gd name="T42" fmla="*/ 5 w 32"/>
                    <a:gd name="T43" fmla="*/ 171 h 282"/>
                    <a:gd name="T44" fmla="*/ 8 w 32"/>
                    <a:gd name="T45" fmla="*/ 178 h 282"/>
                    <a:gd name="T46" fmla="*/ 8 w 32"/>
                    <a:gd name="T47" fmla="*/ 185 h 282"/>
                    <a:gd name="T48" fmla="*/ 8 w 32"/>
                    <a:gd name="T49" fmla="*/ 195 h 282"/>
                    <a:gd name="T50" fmla="*/ 8 w 32"/>
                    <a:gd name="T51" fmla="*/ 203 h 282"/>
                    <a:gd name="T52" fmla="*/ 8 w 32"/>
                    <a:gd name="T53" fmla="*/ 210 h 282"/>
                    <a:gd name="T54" fmla="*/ 8 w 32"/>
                    <a:gd name="T55" fmla="*/ 216 h 282"/>
                    <a:gd name="T56" fmla="*/ 5 w 32"/>
                    <a:gd name="T57" fmla="*/ 224 h 282"/>
                    <a:gd name="T58" fmla="*/ 3 w 32"/>
                    <a:gd name="T59" fmla="*/ 230 h 282"/>
                    <a:gd name="T60" fmla="*/ 0 w 32"/>
                    <a:gd name="T61" fmla="*/ 237 h 282"/>
                    <a:gd name="T62" fmla="*/ 0 w 32"/>
                    <a:gd name="T63" fmla="*/ 245 h 282"/>
                    <a:gd name="T64" fmla="*/ 0 w 32"/>
                    <a:gd name="T65" fmla="*/ 253 h 282"/>
                    <a:gd name="T66" fmla="*/ 0 w 32"/>
                    <a:gd name="T67" fmla="*/ 260 h 282"/>
                    <a:gd name="T68" fmla="*/ 0 w 32"/>
                    <a:gd name="T69" fmla="*/ 267 h 282"/>
                    <a:gd name="T70" fmla="*/ 0 w 32"/>
                    <a:gd name="T71" fmla="*/ 274 h 282"/>
                    <a:gd name="T72" fmla="*/ 0 w 32"/>
                    <a:gd name="T73" fmla="*/ 280 h 282"/>
                    <a:gd name="T74" fmla="*/ 0 w 32"/>
                    <a:gd name="T75" fmla="*/ 28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282">
                      <a:moveTo>
                        <a:pt x="32" y="0"/>
                      </a:moveTo>
                      <a:lnTo>
                        <a:pt x="32" y="8"/>
                      </a:lnTo>
                      <a:lnTo>
                        <a:pt x="32" y="14"/>
                      </a:lnTo>
                      <a:lnTo>
                        <a:pt x="29" y="22"/>
                      </a:lnTo>
                      <a:lnTo>
                        <a:pt x="26" y="28"/>
                      </a:lnTo>
                      <a:lnTo>
                        <a:pt x="24" y="37"/>
                      </a:lnTo>
                      <a:lnTo>
                        <a:pt x="24" y="45"/>
                      </a:lnTo>
                      <a:lnTo>
                        <a:pt x="24" y="52"/>
                      </a:lnTo>
                      <a:lnTo>
                        <a:pt x="24" y="60"/>
                      </a:lnTo>
                      <a:lnTo>
                        <a:pt x="24" y="66"/>
                      </a:lnTo>
                      <a:lnTo>
                        <a:pt x="24" y="75"/>
                      </a:lnTo>
                      <a:lnTo>
                        <a:pt x="24" y="82"/>
                      </a:lnTo>
                      <a:lnTo>
                        <a:pt x="24" y="93"/>
                      </a:lnTo>
                      <a:lnTo>
                        <a:pt x="18" y="105"/>
                      </a:lnTo>
                      <a:lnTo>
                        <a:pt x="17" y="117"/>
                      </a:lnTo>
                      <a:lnTo>
                        <a:pt x="15" y="125"/>
                      </a:lnTo>
                      <a:lnTo>
                        <a:pt x="11" y="132"/>
                      </a:lnTo>
                      <a:lnTo>
                        <a:pt x="8" y="139"/>
                      </a:lnTo>
                      <a:lnTo>
                        <a:pt x="5" y="146"/>
                      </a:lnTo>
                      <a:lnTo>
                        <a:pt x="5" y="154"/>
                      </a:lnTo>
                      <a:lnTo>
                        <a:pt x="5" y="163"/>
                      </a:lnTo>
                      <a:lnTo>
                        <a:pt x="5" y="171"/>
                      </a:lnTo>
                      <a:lnTo>
                        <a:pt x="8" y="178"/>
                      </a:lnTo>
                      <a:lnTo>
                        <a:pt x="8" y="185"/>
                      </a:lnTo>
                      <a:lnTo>
                        <a:pt x="8" y="195"/>
                      </a:lnTo>
                      <a:lnTo>
                        <a:pt x="8" y="203"/>
                      </a:lnTo>
                      <a:lnTo>
                        <a:pt x="8" y="210"/>
                      </a:lnTo>
                      <a:lnTo>
                        <a:pt x="8" y="216"/>
                      </a:lnTo>
                      <a:lnTo>
                        <a:pt x="5" y="224"/>
                      </a:lnTo>
                      <a:lnTo>
                        <a:pt x="3" y="230"/>
                      </a:lnTo>
                      <a:lnTo>
                        <a:pt x="0" y="237"/>
                      </a:lnTo>
                      <a:lnTo>
                        <a:pt x="0" y="245"/>
                      </a:lnTo>
                      <a:lnTo>
                        <a:pt x="0" y="253"/>
                      </a:lnTo>
                      <a:lnTo>
                        <a:pt x="0" y="260"/>
                      </a:lnTo>
                      <a:lnTo>
                        <a:pt x="0" y="267"/>
                      </a:lnTo>
                      <a:lnTo>
                        <a:pt x="0" y="274"/>
                      </a:lnTo>
                      <a:lnTo>
                        <a:pt x="0" y="280"/>
                      </a:lnTo>
                      <a:lnTo>
                        <a:pt x="0" y="282"/>
                      </a:lnTo>
                    </a:path>
                  </a:pathLst>
                </a:custGeom>
                <a:noFill/>
                <a:ln w="95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5725" name="Rectangle 29">
                  <a:extLst>
                    <a:ext uri="{FF2B5EF4-FFF2-40B4-BE49-F238E27FC236}">
                      <a16:creationId xmlns:a16="http://schemas.microsoft.com/office/drawing/2014/main" id="{A05B4008-2C2D-4416-AABB-3F788EAE6FEB}"/>
                    </a:ext>
                  </a:extLst>
                </p:cNvPr>
                <p:cNvSpPr>
                  <a:spLocks noChangeArrowheads="1"/>
                </p:cNvSpPr>
                <p:nvPr/>
              </p:nvSpPr>
              <p:spPr bwMode="auto">
                <a:xfrm>
                  <a:off x="4825" y="1853"/>
                  <a:ext cx="48"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900">
                      <a:solidFill>
                        <a:srgbClr val="000000"/>
                      </a:solidFill>
                    </a:rPr>
                    <a:t>X</a:t>
                  </a:r>
                  <a:endParaRPr lang="el-GR" altLang="en-US" sz="1800" b="0"/>
                </a:p>
              </p:txBody>
            </p:sp>
            <p:sp>
              <p:nvSpPr>
                <p:cNvPr id="925726" name="Rectangle 30">
                  <a:extLst>
                    <a:ext uri="{FF2B5EF4-FFF2-40B4-BE49-F238E27FC236}">
                      <a16:creationId xmlns:a16="http://schemas.microsoft.com/office/drawing/2014/main" id="{D80330E3-0546-4FF0-BFD0-9448521AC7D7}"/>
                    </a:ext>
                  </a:extLst>
                </p:cNvPr>
                <p:cNvSpPr>
                  <a:spLocks noChangeArrowheads="1"/>
                </p:cNvSpPr>
                <p:nvPr/>
              </p:nvSpPr>
              <p:spPr bwMode="auto">
                <a:xfrm>
                  <a:off x="4746" y="1648"/>
                  <a:ext cx="202"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200">
                      <a:solidFill>
                        <a:srgbClr val="000000"/>
                      </a:solidFill>
                    </a:rPr>
                    <a:t>BSA</a:t>
                  </a:r>
                  <a:endParaRPr lang="el-GR" altLang="en-US" sz="1800" b="0"/>
                </a:p>
              </p:txBody>
            </p:sp>
          </p:grpSp>
        </p:grpSp>
      </p:grpSp>
      <p:sp>
        <p:nvSpPr>
          <p:cNvPr id="925727" name="Rectangle 31">
            <a:extLst>
              <a:ext uri="{FF2B5EF4-FFF2-40B4-BE49-F238E27FC236}">
                <a16:creationId xmlns:a16="http://schemas.microsoft.com/office/drawing/2014/main" id="{3107574D-C3E7-4573-9E11-AF258412FB37}"/>
              </a:ext>
            </a:extLst>
          </p:cNvPr>
          <p:cNvSpPr>
            <a:spLocks noChangeArrowheads="1"/>
          </p:cNvSpPr>
          <p:nvPr/>
        </p:nvSpPr>
        <p:spPr bwMode="auto">
          <a:xfrm>
            <a:off x="460375" y="4573588"/>
            <a:ext cx="51228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spcAft>
                <a:spcPct val="20000"/>
              </a:spcAft>
              <a:buSzPct val="60000"/>
              <a:buBlip>
                <a:blip r:embed="rId8"/>
              </a:buBlip>
              <a:defRPr sz="2200">
                <a:solidFill>
                  <a:schemeClr val="tx1"/>
                </a:solidFill>
                <a:latin typeface="Century Schoolbook" panose="02040604050505020304" pitchFamily="18" charset="0"/>
              </a:defRPr>
            </a:lvl1pPr>
            <a:lvl2pPr marL="742950" indent="-285750">
              <a:spcBef>
                <a:spcPct val="20000"/>
              </a:spcBef>
              <a:spcAft>
                <a:spcPct val="20000"/>
              </a:spcAft>
              <a:buSzPct val="50000"/>
              <a:buBlip>
                <a:blip r:embed="rId9"/>
              </a:buBlip>
              <a:defRPr sz="2000">
                <a:solidFill>
                  <a:srgbClr val="364558"/>
                </a:solidFill>
                <a:latin typeface="Century Schoolbook" panose="02040604050505020304" pitchFamily="18" charset="0"/>
              </a:defRPr>
            </a:lvl2pPr>
            <a:lvl3pPr marL="1143000" indent="-228600">
              <a:spcBef>
                <a:spcPct val="20000"/>
              </a:spcBef>
              <a:spcAft>
                <a:spcPct val="20000"/>
              </a:spcAft>
              <a:buSzPct val="50000"/>
              <a:buBlip>
                <a:blip r:embed="rId10"/>
              </a:buBlip>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buChar char="~"/>
              <a:defRPr sz="1600">
                <a:solidFill>
                  <a:srgbClr val="4D4D4D"/>
                </a:solidFill>
                <a:latin typeface="Century Schoolbook" panose="02040604050505020304" pitchFamily="18" charset="0"/>
              </a:defRPr>
            </a:lvl4pPr>
            <a:lvl5pPr marL="2057400" indent="-228600">
              <a:spcBef>
                <a:spcPct val="20000"/>
              </a:spcBef>
              <a:spcAft>
                <a:spcPct val="20000"/>
              </a:spcAft>
              <a:buChar char="»"/>
              <a:defRPr sz="1600">
                <a:solidFill>
                  <a:srgbClr val="4D4D4D"/>
                </a:solidFill>
                <a:latin typeface="Century Schoolbook" panose="02040604050505020304" pitchFamily="18" charset="0"/>
              </a:defRPr>
            </a:lvl5pPr>
            <a:lvl6pPr marL="2514600" indent="-228600" fontAlgn="base">
              <a:spcBef>
                <a:spcPct val="20000"/>
              </a:spcBef>
              <a:spcAft>
                <a:spcPct val="20000"/>
              </a:spcAft>
              <a:buChar char="»"/>
              <a:defRPr sz="1600">
                <a:solidFill>
                  <a:srgbClr val="4D4D4D"/>
                </a:solidFill>
                <a:latin typeface="Century Schoolbook" panose="02040604050505020304" pitchFamily="18" charset="0"/>
              </a:defRPr>
            </a:lvl6pPr>
            <a:lvl7pPr marL="2971800" indent="-228600" fontAlgn="base">
              <a:spcBef>
                <a:spcPct val="20000"/>
              </a:spcBef>
              <a:spcAft>
                <a:spcPct val="20000"/>
              </a:spcAft>
              <a:buChar char="»"/>
              <a:defRPr sz="1600">
                <a:solidFill>
                  <a:srgbClr val="4D4D4D"/>
                </a:solidFill>
                <a:latin typeface="Century Schoolbook" panose="02040604050505020304" pitchFamily="18" charset="0"/>
              </a:defRPr>
            </a:lvl7pPr>
            <a:lvl8pPr marL="3429000" indent="-228600" fontAlgn="base">
              <a:spcBef>
                <a:spcPct val="20000"/>
              </a:spcBef>
              <a:spcAft>
                <a:spcPct val="20000"/>
              </a:spcAft>
              <a:buChar char="»"/>
              <a:defRPr sz="1600">
                <a:solidFill>
                  <a:srgbClr val="4D4D4D"/>
                </a:solidFill>
                <a:latin typeface="Century Schoolbook" panose="02040604050505020304" pitchFamily="18" charset="0"/>
              </a:defRPr>
            </a:lvl8pPr>
            <a:lvl9pPr marL="3886200" indent="-228600" fontAlgn="base">
              <a:spcBef>
                <a:spcPct val="20000"/>
              </a:spcBef>
              <a:spcAft>
                <a:spcPct val="20000"/>
              </a:spcAft>
              <a:buChar char="»"/>
              <a:defRPr sz="1600">
                <a:solidFill>
                  <a:srgbClr val="4D4D4D"/>
                </a:solidFill>
                <a:latin typeface="Century Schoolbook" panose="02040604050505020304" pitchFamily="18" charset="0"/>
              </a:defRPr>
            </a:lvl9pPr>
          </a:lstStyle>
          <a:p>
            <a:r>
              <a:rPr lang="el-GR" altLang="en-US" sz="2000" b="0"/>
              <a:t>Σχηματισμός ανοσοσυμπλεγμάτων </a:t>
            </a:r>
            <a:r>
              <a:rPr lang="el-GR" altLang="en-US" sz="2000" b="0">
                <a:sym typeface="Wingdings 3" panose="05040102010807070707" pitchFamily="18" charset="2"/>
              </a:rPr>
              <a:t> καθίζηση  γραμμές</a:t>
            </a:r>
          </a:p>
          <a:p>
            <a:pPr lvl="1"/>
            <a:r>
              <a:rPr lang="el-GR" altLang="en-US" sz="1800" b="0"/>
              <a:t>Πλήρης ομοιότητα αντιγόνων</a:t>
            </a:r>
          </a:p>
          <a:p>
            <a:pPr lvl="1"/>
            <a:r>
              <a:rPr lang="el-GR" altLang="en-US" sz="1800" b="0"/>
              <a:t>Μερική ομοιότητα</a:t>
            </a:r>
          </a:p>
          <a:p>
            <a:pPr lvl="1"/>
            <a:r>
              <a:rPr lang="el-GR" altLang="en-US" sz="1800" b="0"/>
              <a:t>Καμία ομοιότητα</a:t>
            </a:r>
          </a:p>
        </p:txBody>
      </p:sp>
      <p:grpSp>
        <p:nvGrpSpPr>
          <p:cNvPr id="925728" name="Group 32">
            <a:extLst>
              <a:ext uri="{FF2B5EF4-FFF2-40B4-BE49-F238E27FC236}">
                <a16:creationId xmlns:a16="http://schemas.microsoft.com/office/drawing/2014/main" id="{27D4C4DF-DAA3-4AF6-AB64-5296F611BD53}"/>
              </a:ext>
            </a:extLst>
          </p:cNvPr>
          <p:cNvGrpSpPr>
            <a:grpSpLocks/>
          </p:cNvGrpSpPr>
          <p:nvPr/>
        </p:nvGrpSpPr>
        <p:grpSpPr bwMode="auto">
          <a:xfrm>
            <a:off x="6148388" y="3629025"/>
            <a:ext cx="2114550" cy="2311400"/>
            <a:chOff x="3912" y="2226"/>
            <a:chExt cx="1332" cy="1456"/>
          </a:xfrm>
        </p:grpSpPr>
        <p:graphicFrame>
          <p:nvGraphicFramePr>
            <p:cNvPr id="925729" name="Object 33">
              <a:extLst>
                <a:ext uri="{FF2B5EF4-FFF2-40B4-BE49-F238E27FC236}">
                  <a16:creationId xmlns:a16="http://schemas.microsoft.com/office/drawing/2014/main" id="{BC9CB1AF-9BA0-46BA-90AB-61E38D9AD898}"/>
                </a:ext>
              </a:extLst>
            </p:cNvPr>
            <p:cNvGraphicFramePr>
              <a:graphicFrameLocks noChangeAspect="1"/>
            </p:cNvGraphicFramePr>
            <p:nvPr/>
          </p:nvGraphicFramePr>
          <p:xfrm>
            <a:off x="3912" y="2226"/>
            <a:ext cx="1332" cy="1442"/>
          </p:xfrm>
          <a:graphic>
            <a:graphicData uri="http://schemas.openxmlformats.org/presentationml/2006/ole">
              <mc:AlternateContent xmlns:mc="http://schemas.openxmlformats.org/markup-compatibility/2006">
                <mc:Choice xmlns:v="urn:schemas-microsoft-com:vml" Requires="v">
                  <p:oleObj spid="_x0000_s925766" name="Drawing" r:id="rId11" imgW="1224000" imgH="1324800" progId="FLW3Drawing">
                    <p:embed/>
                  </p:oleObj>
                </mc:Choice>
                <mc:Fallback>
                  <p:oleObj name="Drawing" r:id="rId11" imgW="1224000" imgH="1324800" progId="FLW3Drawing">
                    <p:embed/>
                    <p:pic>
                      <p:nvPicPr>
                        <p:cNvPr id="0" name="Object 33"/>
                        <p:cNvPicPr preferRelativeResize="0">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12" y="2226"/>
                          <a:ext cx="1332" cy="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730" name="Group 34">
              <a:extLst>
                <a:ext uri="{FF2B5EF4-FFF2-40B4-BE49-F238E27FC236}">
                  <a16:creationId xmlns:a16="http://schemas.microsoft.com/office/drawing/2014/main" id="{97F3DE5D-7A03-4CA0-A0B7-641EC82B4485}"/>
                </a:ext>
              </a:extLst>
            </p:cNvPr>
            <p:cNvGrpSpPr>
              <a:grpSpLocks/>
            </p:cNvGrpSpPr>
            <p:nvPr/>
          </p:nvGrpSpPr>
          <p:grpSpPr bwMode="auto">
            <a:xfrm>
              <a:off x="4019" y="2239"/>
              <a:ext cx="933" cy="1443"/>
              <a:chOff x="2880" y="1525"/>
              <a:chExt cx="933" cy="1443"/>
            </a:xfrm>
          </p:grpSpPr>
          <p:sp>
            <p:nvSpPr>
              <p:cNvPr id="925731" name="Text Box 35">
                <a:extLst>
                  <a:ext uri="{FF2B5EF4-FFF2-40B4-BE49-F238E27FC236}">
                    <a16:creationId xmlns:a16="http://schemas.microsoft.com/office/drawing/2014/main" id="{42480C58-A5BF-49CB-BF5A-C6054FD289CB}"/>
                  </a:ext>
                </a:extLst>
              </p:cNvPr>
              <p:cNvSpPr txBox="1">
                <a:spLocks noChangeAspect="1" noChangeArrowheads="1"/>
              </p:cNvSpPr>
              <p:nvPr/>
            </p:nvSpPr>
            <p:spPr bwMode="auto">
              <a:xfrm>
                <a:off x="2880" y="2750"/>
                <a:ext cx="4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X,</a:t>
                </a:r>
                <a:r>
                  <a:rPr lang="en-US" altLang="en-US" sz="1200" i="1">
                    <a:latin typeface="Symbol" panose="05050102010706020507" pitchFamily="18" charset="2"/>
                  </a:rPr>
                  <a:t>a</a:t>
                </a:r>
                <a:r>
                  <a:rPr lang="en-US" altLang="en-US" sz="1200" i="1"/>
                  <a:t>Y</a:t>
                </a:r>
              </a:p>
            </p:txBody>
          </p:sp>
          <p:sp>
            <p:nvSpPr>
              <p:cNvPr id="925732" name="Text Box 36">
                <a:extLst>
                  <a:ext uri="{FF2B5EF4-FFF2-40B4-BE49-F238E27FC236}">
                    <a16:creationId xmlns:a16="http://schemas.microsoft.com/office/drawing/2014/main" id="{25E9EC0C-C773-4411-B119-FBA43EFCB256}"/>
                  </a:ext>
                </a:extLst>
              </p:cNvPr>
              <p:cNvSpPr txBox="1">
                <a:spLocks noChangeAspect="1" noChangeArrowheads="1"/>
              </p:cNvSpPr>
              <p:nvPr/>
            </p:nvSpPr>
            <p:spPr bwMode="auto">
              <a:xfrm>
                <a:off x="2945" y="1525"/>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X,Y</a:t>
                </a:r>
              </a:p>
            </p:txBody>
          </p:sp>
          <p:sp>
            <p:nvSpPr>
              <p:cNvPr id="925733" name="Text Box 37">
                <a:extLst>
                  <a:ext uri="{FF2B5EF4-FFF2-40B4-BE49-F238E27FC236}">
                    <a16:creationId xmlns:a16="http://schemas.microsoft.com/office/drawing/2014/main" id="{6054484A-54BC-4A73-AA88-727168EE3E10}"/>
                  </a:ext>
                </a:extLst>
              </p:cNvPr>
              <p:cNvSpPr txBox="1">
                <a:spLocks noChangeAspect="1" noChangeArrowheads="1"/>
              </p:cNvSpPr>
              <p:nvPr/>
            </p:nvSpPr>
            <p:spPr bwMode="auto">
              <a:xfrm>
                <a:off x="3698" y="1934"/>
                <a:ext cx="1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a:t>
                </a:r>
              </a:p>
            </p:txBody>
          </p:sp>
        </p:grpSp>
      </p:grpSp>
      <p:grpSp>
        <p:nvGrpSpPr>
          <p:cNvPr id="925734" name="Group 38">
            <a:extLst>
              <a:ext uri="{FF2B5EF4-FFF2-40B4-BE49-F238E27FC236}">
                <a16:creationId xmlns:a16="http://schemas.microsoft.com/office/drawing/2014/main" id="{1264D1F1-9B20-4D23-BC51-5B0613979929}"/>
              </a:ext>
            </a:extLst>
          </p:cNvPr>
          <p:cNvGrpSpPr>
            <a:grpSpLocks/>
          </p:cNvGrpSpPr>
          <p:nvPr/>
        </p:nvGrpSpPr>
        <p:grpSpPr bwMode="auto">
          <a:xfrm>
            <a:off x="6057900" y="3490913"/>
            <a:ext cx="2417763" cy="2586037"/>
            <a:chOff x="3822" y="2131"/>
            <a:chExt cx="1523" cy="1629"/>
          </a:xfrm>
        </p:grpSpPr>
        <p:graphicFrame>
          <p:nvGraphicFramePr>
            <p:cNvPr id="925735" name="Object 39">
              <a:extLst>
                <a:ext uri="{FF2B5EF4-FFF2-40B4-BE49-F238E27FC236}">
                  <a16:creationId xmlns:a16="http://schemas.microsoft.com/office/drawing/2014/main" id="{E69369CD-2A93-4403-BC72-A41C6942C75F}"/>
                </a:ext>
              </a:extLst>
            </p:cNvPr>
            <p:cNvGraphicFramePr>
              <a:graphicFrameLocks noChangeAspect="1"/>
            </p:cNvGraphicFramePr>
            <p:nvPr/>
          </p:nvGraphicFramePr>
          <p:xfrm>
            <a:off x="3822" y="2131"/>
            <a:ext cx="1523" cy="1629"/>
          </p:xfrm>
          <a:graphic>
            <a:graphicData uri="http://schemas.openxmlformats.org/presentationml/2006/ole">
              <mc:AlternateContent xmlns:mc="http://schemas.openxmlformats.org/markup-compatibility/2006">
                <mc:Choice xmlns:v="urn:schemas-microsoft-com:vml" Requires="v">
                  <p:oleObj spid="_x0000_s925767" name="Drawing" r:id="rId13" imgW="1400400" imgH="1497600" progId="FLW3Drawing">
                    <p:embed/>
                  </p:oleObj>
                </mc:Choice>
                <mc:Fallback>
                  <p:oleObj name="Drawing" r:id="rId13" imgW="1400400" imgH="1497600" progId="FLW3Drawing">
                    <p:embed/>
                    <p:pic>
                      <p:nvPicPr>
                        <p:cNvPr id="0" name="Object 39"/>
                        <p:cNvPicPr preferRelativeResize="0">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22" y="2131"/>
                          <a:ext cx="1523" cy="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736" name="Group 40">
              <a:extLst>
                <a:ext uri="{FF2B5EF4-FFF2-40B4-BE49-F238E27FC236}">
                  <a16:creationId xmlns:a16="http://schemas.microsoft.com/office/drawing/2014/main" id="{E15CD131-54AA-42EB-80EB-C044F19FC211}"/>
                </a:ext>
              </a:extLst>
            </p:cNvPr>
            <p:cNvGrpSpPr>
              <a:grpSpLocks/>
            </p:cNvGrpSpPr>
            <p:nvPr/>
          </p:nvGrpSpPr>
          <p:grpSpPr bwMode="auto">
            <a:xfrm>
              <a:off x="4014" y="2245"/>
              <a:ext cx="933" cy="1443"/>
              <a:chOff x="2880" y="1525"/>
              <a:chExt cx="933" cy="1443"/>
            </a:xfrm>
          </p:grpSpPr>
          <p:sp>
            <p:nvSpPr>
              <p:cNvPr id="925737" name="Text Box 41">
                <a:extLst>
                  <a:ext uri="{FF2B5EF4-FFF2-40B4-BE49-F238E27FC236}">
                    <a16:creationId xmlns:a16="http://schemas.microsoft.com/office/drawing/2014/main" id="{438E097A-A7D5-46B6-B28B-E383270BD380}"/>
                  </a:ext>
                </a:extLst>
              </p:cNvPr>
              <p:cNvSpPr txBox="1">
                <a:spLocks noChangeAspect="1" noChangeArrowheads="1"/>
              </p:cNvSpPr>
              <p:nvPr/>
            </p:nvSpPr>
            <p:spPr bwMode="auto">
              <a:xfrm>
                <a:off x="2880" y="2750"/>
                <a:ext cx="4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X,</a:t>
                </a:r>
                <a:r>
                  <a:rPr lang="en-US" altLang="en-US" sz="1200" i="1">
                    <a:latin typeface="Symbol" panose="05050102010706020507" pitchFamily="18" charset="2"/>
                  </a:rPr>
                  <a:t>a</a:t>
                </a:r>
                <a:r>
                  <a:rPr lang="en-US" altLang="en-US" sz="1200" i="1"/>
                  <a:t>Y</a:t>
                </a:r>
              </a:p>
            </p:txBody>
          </p:sp>
          <p:sp>
            <p:nvSpPr>
              <p:cNvPr id="925738" name="Text Box 42">
                <a:extLst>
                  <a:ext uri="{FF2B5EF4-FFF2-40B4-BE49-F238E27FC236}">
                    <a16:creationId xmlns:a16="http://schemas.microsoft.com/office/drawing/2014/main" id="{2C1A522A-0B42-4599-978C-97843DB13AC7}"/>
                  </a:ext>
                </a:extLst>
              </p:cNvPr>
              <p:cNvSpPr txBox="1">
                <a:spLocks noChangeAspect="1" noChangeArrowheads="1"/>
              </p:cNvSpPr>
              <p:nvPr/>
            </p:nvSpPr>
            <p:spPr bwMode="auto">
              <a:xfrm>
                <a:off x="2945" y="1525"/>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X,Y</a:t>
                </a:r>
              </a:p>
            </p:txBody>
          </p:sp>
          <p:sp>
            <p:nvSpPr>
              <p:cNvPr id="925739" name="Text Box 43">
                <a:extLst>
                  <a:ext uri="{FF2B5EF4-FFF2-40B4-BE49-F238E27FC236}">
                    <a16:creationId xmlns:a16="http://schemas.microsoft.com/office/drawing/2014/main" id="{84FB3D69-F54D-47BF-905E-59C711937F1E}"/>
                  </a:ext>
                </a:extLst>
              </p:cNvPr>
              <p:cNvSpPr txBox="1">
                <a:spLocks noChangeAspect="1" noChangeArrowheads="1"/>
              </p:cNvSpPr>
              <p:nvPr/>
            </p:nvSpPr>
            <p:spPr bwMode="auto">
              <a:xfrm>
                <a:off x="3698" y="1934"/>
                <a:ext cx="1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a:t>
                </a:r>
              </a:p>
            </p:txBody>
          </p:sp>
        </p:grpSp>
      </p:grpSp>
      <p:grpSp>
        <p:nvGrpSpPr>
          <p:cNvPr id="925740" name="Group 44">
            <a:extLst>
              <a:ext uri="{FF2B5EF4-FFF2-40B4-BE49-F238E27FC236}">
                <a16:creationId xmlns:a16="http://schemas.microsoft.com/office/drawing/2014/main" id="{FFF00D35-25A4-48F8-B4DE-A075A3702A28}"/>
              </a:ext>
            </a:extLst>
          </p:cNvPr>
          <p:cNvGrpSpPr>
            <a:grpSpLocks/>
          </p:cNvGrpSpPr>
          <p:nvPr/>
        </p:nvGrpSpPr>
        <p:grpSpPr bwMode="auto">
          <a:xfrm>
            <a:off x="5964238" y="3352800"/>
            <a:ext cx="2754312" cy="2908300"/>
            <a:chOff x="3712" y="2021"/>
            <a:chExt cx="1735" cy="1832"/>
          </a:xfrm>
        </p:grpSpPr>
        <p:graphicFrame>
          <p:nvGraphicFramePr>
            <p:cNvPr id="925741" name="Object 45">
              <a:extLst>
                <a:ext uri="{FF2B5EF4-FFF2-40B4-BE49-F238E27FC236}">
                  <a16:creationId xmlns:a16="http://schemas.microsoft.com/office/drawing/2014/main" id="{520AEB7A-7B70-4EF9-812C-A40E9C08CD7B}"/>
                </a:ext>
              </a:extLst>
            </p:cNvPr>
            <p:cNvGraphicFramePr>
              <a:graphicFrameLocks noChangeAspect="1"/>
            </p:cNvGraphicFramePr>
            <p:nvPr/>
          </p:nvGraphicFramePr>
          <p:xfrm>
            <a:off x="3712" y="2021"/>
            <a:ext cx="1735" cy="1832"/>
          </p:xfrm>
          <a:graphic>
            <a:graphicData uri="http://schemas.openxmlformats.org/presentationml/2006/ole">
              <mc:AlternateContent xmlns:mc="http://schemas.openxmlformats.org/markup-compatibility/2006">
                <mc:Choice xmlns:v="urn:schemas-microsoft-com:vml" Requires="v">
                  <p:oleObj spid="_x0000_s925768" name="Drawing" r:id="rId15" imgW="1594800" imgH="1684800" progId="FLW3Drawing">
                    <p:embed/>
                  </p:oleObj>
                </mc:Choice>
                <mc:Fallback>
                  <p:oleObj name="Drawing" r:id="rId15" imgW="1594800" imgH="1684800" progId="FLW3Drawing">
                    <p:embed/>
                    <p:pic>
                      <p:nvPicPr>
                        <p:cNvPr id="0" name="Object 45"/>
                        <p:cNvPicPr preferRelativeResize="0">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12" y="2021"/>
                          <a:ext cx="1735" cy="1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925742" name="Group 46">
              <a:extLst>
                <a:ext uri="{FF2B5EF4-FFF2-40B4-BE49-F238E27FC236}">
                  <a16:creationId xmlns:a16="http://schemas.microsoft.com/office/drawing/2014/main" id="{AF41BC2A-8B0D-4B71-90C8-62EEADFD0D51}"/>
                </a:ext>
              </a:extLst>
            </p:cNvPr>
            <p:cNvGrpSpPr>
              <a:grpSpLocks/>
            </p:cNvGrpSpPr>
            <p:nvPr/>
          </p:nvGrpSpPr>
          <p:grpSpPr bwMode="auto">
            <a:xfrm>
              <a:off x="4009" y="2239"/>
              <a:ext cx="933" cy="1443"/>
              <a:chOff x="2880" y="1525"/>
              <a:chExt cx="933" cy="1443"/>
            </a:xfrm>
          </p:grpSpPr>
          <p:sp>
            <p:nvSpPr>
              <p:cNvPr id="925743" name="Text Box 47">
                <a:extLst>
                  <a:ext uri="{FF2B5EF4-FFF2-40B4-BE49-F238E27FC236}">
                    <a16:creationId xmlns:a16="http://schemas.microsoft.com/office/drawing/2014/main" id="{7B2B0040-3030-4E1A-8A61-D61907A5F977}"/>
                  </a:ext>
                </a:extLst>
              </p:cNvPr>
              <p:cNvSpPr txBox="1">
                <a:spLocks noChangeAspect="1" noChangeArrowheads="1"/>
              </p:cNvSpPr>
              <p:nvPr/>
            </p:nvSpPr>
            <p:spPr bwMode="auto">
              <a:xfrm>
                <a:off x="2880" y="2750"/>
                <a:ext cx="4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X,</a:t>
                </a:r>
                <a:r>
                  <a:rPr lang="en-US" altLang="en-US" sz="1200" i="1">
                    <a:latin typeface="Symbol" panose="05050102010706020507" pitchFamily="18" charset="2"/>
                  </a:rPr>
                  <a:t>a</a:t>
                </a:r>
                <a:r>
                  <a:rPr lang="en-US" altLang="en-US" sz="1200" i="1"/>
                  <a:t>Y</a:t>
                </a:r>
              </a:p>
            </p:txBody>
          </p:sp>
          <p:sp>
            <p:nvSpPr>
              <p:cNvPr id="925744" name="Text Box 48">
                <a:extLst>
                  <a:ext uri="{FF2B5EF4-FFF2-40B4-BE49-F238E27FC236}">
                    <a16:creationId xmlns:a16="http://schemas.microsoft.com/office/drawing/2014/main" id="{B6422014-86FA-43C1-A853-86D3E11F7C73}"/>
                  </a:ext>
                </a:extLst>
              </p:cNvPr>
              <p:cNvSpPr txBox="1">
                <a:spLocks noChangeAspect="1" noChangeArrowheads="1"/>
              </p:cNvSpPr>
              <p:nvPr/>
            </p:nvSpPr>
            <p:spPr bwMode="auto">
              <a:xfrm>
                <a:off x="2945" y="1525"/>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X,Y</a:t>
                </a:r>
              </a:p>
            </p:txBody>
          </p:sp>
          <p:sp>
            <p:nvSpPr>
              <p:cNvPr id="925745" name="Text Box 49">
                <a:extLst>
                  <a:ext uri="{FF2B5EF4-FFF2-40B4-BE49-F238E27FC236}">
                    <a16:creationId xmlns:a16="http://schemas.microsoft.com/office/drawing/2014/main" id="{4EDE0CBD-EA94-464C-8B94-B0A00E405E90}"/>
                  </a:ext>
                </a:extLst>
              </p:cNvPr>
              <p:cNvSpPr txBox="1">
                <a:spLocks noChangeAspect="1" noChangeArrowheads="1"/>
              </p:cNvSpPr>
              <p:nvPr/>
            </p:nvSpPr>
            <p:spPr bwMode="auto">
              <a:xfrm>
                <a:off x="3698" y="1934"/>
                <a:ext cx="1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a:t>
                </a:r>
              </a:p>
            </p:txBody>
          </p:sp>
        </p:grpSp>
      </p:grpSp>
      <p:grpSp>
        <p:nvGrpSpPr>
          <p:cNvPr id="925746" name="Group 50">
            <a:extLst>
              <a:ext uri="{FF2B5EF4-FFF2-40B4-BE49-F238E27FC236}">
                <a16:creationId xmlns:a16="http://schemas.microsoft.com/office/drawing/2014/main" id="{C4524415-3930-4608-8BF1-15F13630B5EC}"/>
              </a:ext>
            </a:extLst>
          </p:cNvPr>
          <p:cNvGrpSpPr>
            <a:grpSpLocks/>
          </p:cNvGrpSpPr>
          <p:nvPr/>
        </p:nvGrpSpPr>
        <p:grpSpPr bwMode="auto">
          <a:xfrm>
            <a:off x="5643563" y="1955800"/>
            <a:ext cx="3311525" cy="4465638"/>
            <a:chOff x="3470" y="1207"/>
            <a:chExt cx="2086" cy="2813"/>
          </a:xfrm>
        </p:grpSpPr>
        <p:sp>
          <p:nvSpPr>
            <p:cNvPr id="925747" name="Text Box 51">
              <a:extLst>
                <a:ext uri="{FF2B5EF4-FFF2-40B4-BE49-F238E27FC236}">
                  <a16:creationId xmlns:a16="http://schemas.microsoft.com/office/drawing/2014/main" id="{78115E10-7316-4046-BB2F-E428A744EAA5}"/>
                </a:ext>
              </a:extLst>
            </p:cNvPr>
            <p:cNvSpPr txBox="1">
              <a:spLocks noChangeAspect="1" noChangeArrowheads="1"/>
            </p:cNvSpPr>
            <p:nvPr/>
          </p:nvSpPr>
          <p:spPr bwMode="auto">
            <a:xfrm>
              <a:off x="3470" y="1207"/>
              <a:ext cx="20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r>
                <a:rPr lang="el-GR" altLang="en-US" sz="1800" b="0">
                  <a:solidFill>
                    <a:srgbClr val="4F254F"/>
                  </a:solidFill>
                  <a:latin typeface="Book Antiqua" panose="02040602050305030304" pitchFamily="18" charset="0"/>
                </a:rPr>
                <a:t>Αντίδραση μερικής ομοιότητας</a:t>
              </a:r>
              <a:endParaRPr lang="en-US" altLang="en-US" sz="1800" b="0">
                <a:solidFill>
                  <a:srgbClr val="4F254F"/>
                </a:solidFill>
                <a:latin typeface="Book Antiqua" panose="02040602050305030304" pitchFamily="18" charset="0"/>
              </a:endParaRPr>
            </a:p>
          </p:txBody>
        </p:sp>
        <p:grpSp>
          <p:nvGrpSpPr>
            <p:cNvPr id="925748" name="Group 52">
              <a:extLst>
                <a:ext uri="{FF2B5EF4-FFF2-40B4-BE49-F238E27FC236}">
                  <a16:creationId xmlns:a16="http://schemas.microsoft.com/office/drawing/2014/main" id="{1FD42017-8C49-4803-B281-73B87BA1664B}"/>
                </a:ext>
              </a:extLst>
            </p:cNvPr>
            <p:cNvGrpSpPr>
              <a:grpSpLocks/>
            </p:cNvGrpSpPr>
            <p:nvPr/>
          </p:nvGrpSpPr>
          <p:grpSpPr bwMode="auto">
            <a:xfrm>
              <a:off x="3515" y="1975"/>
              <a:ext cx="1946" cy="2045"/>
              <a:chOff x="3515" y="1975"/>
              <a:chExt cx="1946" cy="2045"/>
            </a:xfrm>
          </p:grpSpPr>
          <p:grpSp>
            <p:nvGrpSpPr>
              <p:cNvPr id="925749" name="Group 53">
                <a:extLst>
                  <a:ext uri="{FF2B5EF4-FFF2-40B4-BE49-F238E27FC236}">
                    <a16:creationId xmlns:a16="http://schemas.microsoft.com/office/drawing/2014/main" id="{3852CA2B-8102-42A4-940B-207165C435CA}"/>
                  </a:ext>
                </a:extLst>
              </p:cNvPr>
              <p:cNvGrpSpPr>
                <a:grpSpLocks/>
              </p:cNvGrpSpPr>
              <p:nvPr/>
            </p:nvGrpSpPr>
            <p:grpSpPr bwMode="auto">
              <a:xfrm>
                <a:off x="3515" y="1975"/>
                <a:ext cx="1946" cy="2045"/>
                <a:chOff x="2290" y="164"/>
                <a:chExt cx="1946" cy="2045"/>
              </a:xfrm>
            </p:grpSpPr>
            <p:graphicFrame>
              <p:nvGraphicFramePr>
                <p:cNvPr id="925750" name="Object 54">
                  <a:extLst>
                    <a:ext uri="{FF2B5EF4-FFF2-40B4-BE49-F238E27FC236}">
                      <a16:creationId xmlns:a16="http://schemas.microsoft.com/office/drawing/2014/main" id="{D4DF555A-5778-40A2-BE26-D4123FA6A1B0}"/>
                    </a:ext>
                  </a:extLst>
                </p:cNvPr>
                <p:cNvGraphicFramePr>
                  <a:graphicFrameLocks noChangeAspect="1"/>
                </p:cNvGraphicFramePr>
                <p:nvPr/>
              </p:nvGraphicFramePr>
              <p:xfrm>
                <a:off x="2290" y="164"/>
                <a:ext cx="1946" cy="2045"/>
              </p:xfrm>
              <a:graphic>
                <a:graphicData uri="http://schemas.openxmlformats.org/presentationml/2006/ole">
                  <mc:AlternateContent xmlns:mc="http://schemas.openxmlformats.org/markup-compatibility/2006">
                    <mc:Choice xmlns:v="urn:schemas-microsoft-com:vml" Requires="v">
                      <p:oleObj spid="_x0000_s925769" name="Drawing" r:id="rId17" imgW="1789200" imgH="1879200" progId="FLW3Drawing">
                        <p:embed/>
                      </p:oleObj>
                    </mc:Choice>
                    <mc:Fallback>
                      <p:oleObj name="Drawing" r:id="rId17" imgW="1789200" imgH="1879200" progId="FLW3Drawing">
                        <p:embed/>
                        <p:pic>
                          <p:nvPicPr>
                            <p:cNvPr id="0" name="Object 54"/>
                            <p:cNvPicPr preferRelativeResize="0">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90" y="164"/>
                              <a:ext cx="1946" cy="2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5751" name="Freeform 55">
                  <a:extLst>
                    <a:ext uri="{FF2B5EF4-FFF2-40B4-BE49-F238E27FC236}">
                      <a16:creationId xmlns:a16="http://schemas.microsoft.com/office/drawing/2014/main" id="{EC48613D-B6E9-4BBB-8EC0-CD979DE4048D}"/>
                    </a:ext>
                  </a:extLst>
                </p:cNvPr>
                <p:cNvSpPr>
                  <a:spLocks/>
                </p:cNvSpPr>
                <p:nvPr/>
              </p:nvSpPr>
              <p:spPr bwMode="auto">
                <a:xfrm>
                  <a:off x="3060" y="1185"/>
                  <a:ext cx="424" cy="571"/>
                </a:xfrm>
                <a:custGeom>
                  <a:avLst/>
                  <a:gdLst>
                    <a:gd name="T0" fmla="*/ 0 w 424"/>
                    <a:gd name="T1" fmla="*/ 0 h 571"/>
                    <a:gd name="T2" fmla="*/ 71 w 424"/>
                    <a:gd name="T3" fmla="*/ 17 h 571"/>
                    <a:gd name="T4" fmla="*/ 125 w 424"/>
                    <a:gd name="T5" fmla="*/ 66 h 571"/>
                    <a:gd name="T6" fmla="*/ 186 w 424"/>
                    <a:gd name="T7" fmla="*/ 173 h 571"/>
                    <a:gd name="T8" fmla="*/ 424 w 424"/>
                    <a:gd name="T9" fmla="*/ 571 h 571"/>
                  </a:gdLst>
                  <a:ahLst/>
                  <a:cxnLst>
                    <a:cxn ang="0">
                      <a:pos x="T0" y="T1"/>
                    </a:cxn>
                    <a:cxn ang="0">
                      <a:pos x="T2" y="T3"/>
                    </a:cxn>
                    <a:cxn ang="0">
                      <a:pos x="T4" y="T5"/>
                    </a:cxn>
                    <a:cxn ang="0">
                      <a:pos x="T6" y="T7"/>
                    </a:cxn>
                    <a:cxn ang="0">
                      <a:pos x="T8" y="T9"/>
                    </a:cxn>
                  </a:cxnLst>
                  <a:rect l="0" t="0" r="r" b="b"/>
                  <a:pathLst>
                    <a:path w="424" h="571">
                      <a:moveTo>
                        <a:pt x="0" y="0"/>
                      </a:moveTo>
                      <a:cubicBezTo>
                        <a:pt x="12" y="3"/>
                        <a:pt x="50" y="6"/>
                        <a:pt x="71" y="17"/>
                      </a:cubicBezTo>
                      <a:cubicBezTo>
                        <a:pt x="92" y="28"/>
                        <a:pt x="106" y="40"/>
                        <a:pt x="125" y="66"/>
                      </a:cubicBezTo>
                      <a:cubicBezTo>
                        <a:pt x="144" y="92"/>
                        <a:pt x="136" y="89"/>
                        <a:pt x="186" y="173"/>
                      </a:cubicBezTo>
                      <a:cubicBezTo>
                        <a:pt x="236" y="257"/>
                        <a:pt x="374" y="488"/>
                        <a:pt x="424" y="571"/>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25752" name="Group 56">
                <a:extLst>
                  <a:ext uri="{FF2B5EF4-FFF2-40B4-BE49-F238E27FC236}">
                    <a16:creationId xmlns:a16="http://schemas.microsoft.com/office/drawing/2014/main" id="{74946E8C-330C-46DE-960E-08BD3365C666}"/>
                  </a:ext>
                </a:extLst>
              </p:cNvPr>
              <p:cNvGrpSpPr>
                <a:grpSpLocks/>
              </p:cNvGrpSpPr>
              <p:nvPr/>
            </p:nvGrpSpPr>
            <p:grpSpPr bwMode="auto">
              <a:xfrm>
                <a:off x="3918" y="2300"/>
                <a:ext cx="933" cy="1443"/>
                <a:chOff x="850" y="1788"/>
                <a:chExt cx="933" cy="1443"/>
              </a:xfrm>
            </p:grpSpPr>
            <p:grpSp>
              <p:nvGrpSpPr>
                <p:cNvPr id="925753" name="Group 57">
                  <a:extLst>
                    <a:ext uri="{FF2B5EF4-FFF2-40B4-BE49-F238E27FC236}">
                      <a16:creationId xmlns:a16="http://schemas.microsoft.com/office/drawing/2014/main" id="{9982A840-8D39-411C-897A-044AB67E1486}"/>
                    </a:ext>
                  </a:extLst>
                </p:cNvPr>
                <p:cNvGrpSpPr>
                  <a:grpSpLocks/>
                </p:cNvGrpSpPr>
                <p:nvPr/>
              </p:nvGrpSpPr>
              <p:grpSpPr bwMode="auto">
                <a:xfrm>
                  <a:off x="850" y="1788"/>
                  <a:ext cx="933" cy="1443"/>
                  <a:chOff x="2880" y="1525"/>
                  <a:chExt cx="933" cy="1443"/>
                </a:xfrm>
              </p:grpSpPr>
              <p:sp>
                <p:nvSpPr>
                  <p:cNvPr id="925754" name="Text Box 58">
                    <a:extLst>
                      <a:ext uri="{FF2B5EF4-FFF2-40B4-BE49-F238E27FC236}">
                        <a16:creationId xmlns:a16="http://schemas.microsoft.com/office/drawing/2014/main" id="{286A0C2E-373E-4E46-B246-178010F8107F}"/>
                      </a:ext>
                    </a:extLst>
                  </p:cNvPr>
                  <p:cNvSpPr txBox="1">
                    <a:spLocks noChangeAspect="1" noChangeArrowheads="1"/>
                  </p:cNvSpPr>
                  <p:nvPr/>
                </p:nvSpPr>
                <p:spPr bwMode="auto">
                  <a:xfrm>
                    <a:off x="2880" y="2750"/>
                    <a:ext cx="408"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X,</a:t>
                    </a:r>
                    <a:r>
                      <a:rPr lang="en-US" altLang="en-US" sz="1200" i="1">
                        <a:latin typeface="Symbol" panose="05050102010706020507" pitchFamily="18" charset="2"/>
                      </a:rPr>
                      <a:t>a</a:t>
                    </a:r>
                    <a:r>
                      <a:rPr lang="en-US" altLang="en-US" sz="1200" i="1"/>
                      <a:t>Y</a:t>
                    </a:r>
                  </a:p>
                </p:txBody>
              </p:sp>
              <p:sp>
                <p:nvSpPr>
                  <p:cNvPr id="925755" name="Text Box 59">
                    <a:extLst>
                      <a:ext uri="{FF2B5EF4-FFF2-40B4-BE49-F238E27FC236}">
                        <a16:creationId xmlns:a16="http://schemas.microsoft.com/office/drawing/2014/main" id="{8040FF70-F97E-4CF2-B0B1-C8F814EDED3D}"/>
                      </a:ext>
                    </a:extLst>
                  </p:cNvPr>
                  <p:cNvSpPr txBox="1">
                    <a:spLocks noChangeAspect="1" noChangeArrowheads="1"/>
                  </p:cNvSpPr>
                  <p:nvPr/>
                </p:nvSpPr>
                <p:spPr bwMode="auto">
                  <a:xfrm>
                    <a:off x="2945" y="1525"/>
                    <a:ext cx="178"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X,Y</a:t>
                    </a:r>
                  </a:p>
                </p:txBody>
              </p:sp>
              <p:sp>
                <p:nvSpPr>
                  <p:cNvPr id="925756" name="Text Box 60">
                    <a:extLst>
                      <a:ext uri="{FF2B5EF4-FFF2-40B4-BE49-F238E27FC236}">
                        <a16:creationId xmlns:a16="http://schemas.microsoft.com/office/drawing/2014/main" id="{95655E23-BADF-45C3-AC5B-04DFE624975C}"/>
                      </a:ext>
                    </a:extLst>
                  </p:cNvPr>
                  <p:cNvSpPr txBox="1">
                    <a:spLocks noChangeAspect="1" noChangeArrowheads="1"/>
                  </p:cNvSpPr>
                  <p:nvPr/>
                </p:nvSpPr>
                <p:spPr bwMode="auto">
                  <a:xfrm>
                    <a:off x="3698" y="1934"/>
                    <a:ext cx="115" cy="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r>
                      <a:rPr lang="en-US" altLang="en-US" sz="1400"/>
                      <a:t>X</a:t>
                    </a:r>
                  </a:p>
                </p:txBody>
              </p:sp>
            </p:grpSp>
            <p:sp>
              <p:nvSpPr>
                <p:cNvPr id="925757" name="Text Box 61">
                  <a:extLst>
                    <a:ext uri="{FF2B5EF4-FFF2-40B4-BE49-F238E27FC236}">
                      <a16:creationId xmlns:a16="http://schemas.microsoft.com/office/drawing/2014/main" id="{CF7F4B23-EEFB-4E6C-8477-19B2A4D3EB30}"/>
                    </a:ext>
                  </a:extLst>
                </p:cNvPr>
                <p:cNvSpPr txBox="1">
                  <a:spLocks noChangeAspect="1" noChangeArrowheads="1"/>
                </p:cNvSpPr>
                <p:nvPr/>
              </p:nvSpPr>
              <p:spPr bwMode="auto">
                <a:xfrm>
                  <a:off x="1384" y="2596"/>
                  <a:ext cx="363" cy="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50000"/>
                    </a:spcBef>
                  </a:pPr>
                  <a:r>
                    <a:rPr lang="en-US" altLang="en-US" sz="1200" i="1">
                      <a:latin typeface="Symbol" panose="05050102010706020507" pitchFamily="18" charset="2"/>
                    </a:rPr>
                    <a:t>a</a:t>
                  </a:r>
                  <a:r>
                    <a:rPr lang="en-US" altLang="en-US" sz="1200" i="1"/>
                    <a:t>Y</a:t>
                  </a: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56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57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57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57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572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925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9490" name="Rectangle 2">
            <a:extLst>
              <a:ext uri="{FF2B5EF4-FFF2-40B4-BE49-F238E27FC236}">
                <a16:creationId xmlns:a16="http://schemas.microsoft.com/office/drawing/2014/main" id="{4AC9DDC3-E094-41EF-8393-676591CCBD44}"/>
              </a:ext>
            </a:extLst>
          </p:cNvPr>
          <p:cNvSpPr>
            <a:spLocks noGrp="1" noChangeArrowheads="1"/>
          </p:cNvSpPr>
          <p:nvPr>
            <p:ph type="title"/>
          </p:nvPr>
        </p:nvSpPr>
        <p:spPr/>
        <p:txBody>
          <a:bodyPr/>
          <a:lstStyle/>
          <a:p>
            <a:r>
              <a:rPr lang="el-GR" altLang="en-US" sz="2400">
                <a:solidFill>
                  <a:srgbClr val="364558"/>
                </a:solidFill>
              </a:rPr>
              <a:t>Εργαστηριακές Τεχνικές</a:t>
            </a:r>
            <a:br>
              <a:rPr lang="el-GR" altLang="en-US" sz="2400">
                <a:solidFill>
                  <a:srgbClr val="364558"/>
                </a:solidFill>
              </a:rPr>
            </a:br>
            <a:r>
              <a:rPr lang="el-GR" altLang="en-US"/>
              <a:t>Ευαισθησία – Ειδικότητα</a:t>
            </a:r>
            <a:r>
              <a:rPr lang="el-GR" altLang="en-US">
                <a:solidFill>
                  <a:srgbClr val="684581"/>
                </a:solidFill>
              </a:rPr>
              <a:t> </a:t>
            </a:r>
          </a:p>
        </p:txBody>
      </p:sp>
      <p:sp>
        <p:nvSpPr>
          <p:cNvPr id="959491" name="Rectangle 3">
            <a:extLst>
              <a:ext uri="{FF2B5EF4-FFF2-40B4-BE49-F238E27FC236}">
                <a16:creationId xmlns:a16="http://schemas.microsoft.com/office/drawing/2014/main" id="{AB02EF2D-0AA2-42DB-AAC0-3F4BAD9B9FAE}"/>
              </a:ext>
            </a:extLst>
          </p:cNvPr>
          <p:cNvSpPr>
            <a:spLocks noGrp="1" noChangeArrowheads="1"/>
          </p:cNvSpPr>
          <p:nvPr>
            <p:ph type="body" idx="1"/>
          </p:nvPr>
        </p:nvSpPr>
        <p:spPr>
          <a:xfrm>
            <a:off x="457200" y="3960813"/>
            <a:ext cx="8686800" cy="2781300"/>
          </a:xfrm>
        </p:spPr>
        <p:txBody>
          <a:bodyPr/>
          <a:lstStyle/>
          <a:p>
            <a:pPr>
              <a:lnSpc>
                <a:spcPct val="90000"/>
              </a:lnSpc>
              <a:spcBef>
                <a:spcPct val="10000"/>
              </a:spcBef>
              <a:spcAft>
                <a:spcPct val="10000"/>
              </a:spcAft>
            </a:pPr>
            <a:r>
              <a:rPr lang="el-GR" altLang="en-US" sz="2200"/>
              <a:t>Ευαισθησία</a:t>
            </a:r>
          </a:p>
          <a:p>
            <a:pPr lvl="1">
              <a:lnSpc>
                <a:spcPct val="90000"/>
              </a:lnSpc>
              <a:spcBef>
                <a:spcPct val="10000"/>
              </a:spcBef>
              <a:spcAft>
                <a:spcPct val="10000"/>
              </a:spcAft>
            </a:pPr>
            <a:r>
              <a:rPr lang="el-GR" altLang="en-US" sz="2000"/>
              <a:t>%  </a:t>
            </a:r>
            <a:r>
              <a:rPr lang="el-GR" altLang="en-US" sz="2000" b="1"/>
              <a:t>θετικών </a:t>
            </a:r>
            <a:r>
              <a:rPr lang="el-GR" altLang="en-US" sz="2000"/>
              <a:t>ασθενών που ανευρίσκονται </a:t>
            </a:r>
            <a:r>
              <a:rPr lang="el-GR" altLang="en-US" sz="2000" b="1"/>
              <a:t>θετικοί: </a:t>
            </a:r>
            <a:r>
              <a:rPr lang="el-GR" altLang="en-US" sz="2000"/>
              <a:t>α/(α+γ)</a:t>
            </a:r>
          </a:p>
          <a:p>
            <a:pPr lvl="2">
              <a:lnSpc>
                <a:spcPct val="90000"/>
              </a:lnSpc>
              <a:spcBef>
                <a:spcPct val="10000"/>
              </a:spcBef>
              <a:spcAft>
                <a:spcPct val="10000"/>
              </a:spcAft>
            </a:pPr>
            <a:endParaRPr lang="el-GR" altLang="en-US" sz="900"/>
          </a:p>
          <a:p>
            <a:pPr>
              <a:lnSpc>
                <a:spcPct val="90000"/>
              </a:lnSpc>
              <a:spcBef>
                <a:spcPct val="10000"/>
              </a:spcBef>
              <a:spcAft>
                <a:spcPct val="10000"/>
              </a:spcAft>
            </a:pPr>
            <a:r>
              <a:rPr lang="el-GR" altLang="en-US" sz="2200"/>
              <a:t>Ειδικότητα </a:t>
            </a:r>
          </a:p>
          <a:p>
            <a:pPr lvl="1">
              <a:lnSpc>
                <a:spcPct val="90000"/>
              </a:lnSpc>
              <a:spcBef>
                <a:spcPct val="10000"/>
              </a:spcBef>
              <a:spcAft>
                <a:spcPct val="10000"/>
              </a:spcAft>
            </a:pPr>
            <a:r>
              <a:rPr lang="el-GR" altLang="en-US" sz="2000"/>
              <a:t>% </a:t>
            </a:r>
            <a:r>
              <a:rPr lang="el-GR" altLang="en-US" sz="2000" b="1"/>
              <a:t>αρνητικών</a:t>
            </a:r>
            <a:r>
              <a:rPr lang="el-GR" altLang="en-US" sz="2000"/>
              <a:t> ασθενών που ανευρίσκονται </a:t>
            </a:r>
            <a:r>
              <a:rPr lang="el-GR" altLang="en-US" sz="2000" b="1"/>
              <a:t>αρνητικοί: </a:t>
            </a:r>
            <a:r>
              <a:rPr lang="el-GR" altLang="en-US" sz="2000"/>
              <a:t>δ/(δ+β)</a:t>
            </a:r>
          </a:p>
          <a:p>
            <a:pPr>
              <a:lnSpc>
                <a:spcPct val="90000"/>
              </a:lnSpc>
              <a:spcBef>
                <a:spcPct val="10000"/>
              </a:spcBef>
              <a:spcAft>
                <a:spcPct val="10000"/>
              </a:spcAft>
            </a:pPr>
            <a:r>
              <a:rPr lang="el-GR" altLang="en-US" sz="2200"/>
              <a:t>Ιδανική μέθοδος:</a:t>
            </a:r>
          </a:p>
          <a:p>
            <a:pPr lvl="1">
              <a:lnSpc>
                <a:spcPct val="90000"/>
              </a:lnSpc>
              <a:spcBef>
                <a:spcPct val="10000"/>
              </a:spcBef>
              <a:spcAft>
                <a:spcPct val="10000"/>
              </a:spcAft>
            </a:pPr>
            <a:r>
              <a:rPr lang="el-GR" altLang="en-US" sz="2000">
                <a:sym typeface="Wingdings" panose="05000000000000000000" pitchFamily="2" charset="2"/>
              </a:rPr>
              <a:t></a:t>
            </a:r>
            <a:r>
              <a:rPr lang="el-GR" altLang="en-US" sz="2000"/>
              <a:t> ευαισθησία &amp; ειδικότητα</a:t>
            </a:r>
          </a:p>
          <a:p>
            <a:pPr>
              <a:lnSpc>
                <a:spcPct val="90000"/>
              </a:lnSpc>
            </a:pPr>
            <a:r>
              <a:rPr lang="el-GR" altLang="en-US" sz="2200"/>
              <a:t>Αντίστροφη σχέση</a:t>
            </a:r>
          </a:p>
        </p:txBody>
      </p:sp>
      <p:grpSp>
        <p:nvGrpSpPr>
          <p:cNvPr id="959492" name="Group 4">
            <a:extLst>
              <a:ext uri="{FF2B5EF4-FFF2-40B4-BE49-F238E27FC236}">
                <a16:creationId xmlns:a16="http://schemas.microsoft.com/office/drawing/2014/main" id="{BB637CE8-8C11-4A77-AC05-4563034B0136}"/>
              </a:ext>
            </a:extLst>
          </p:cNvPr>
          <p:cNvGrpSpPr>
            <a:grpSpLocks/>
          </p:cNvGrpSpPr>
          <p:nvPr/>
        </p:nvGrpSpPr>
        <p:grpSpPr bwMode="auto">
          <a:xfrm>
            <a:off x="2916238" y="1773238"/>
            <a:ext cx="4464050" cy="2205037"/>
            <a:chOff x="1520" y="1134"/>
            <a:chExt cx="2812" cy="1389"/>
          </a:xfrm>
        </p:grpSpPr>
        <p:grpSp>
          <p:nvGrpSpPr>
            <p:cNvPr id="959493" name="Group 5">
              <a:extLst>
                <a:ext uri="{FF2B5EF4-FFF2-40B4-BE49-F238E27FC236}">
                  <a16:creationId xmlns:a16="http://schemas.microsoft.com/office/drawing/2014/main" id="{E29A140E-4CEA-4D54-93E7-0A3B9647C2C7}"/>
                </a:ext>
              </a:extLst>
            </p:cNvPr>
            <p:cNvGrpSpPr>
              <a:grpSpLocks/>
            </p:cNvGrpSpPr>
            <p:nvPr/>
          </p:nvGrpSpPr>
          <p:grpSpPr bwMode="auto">
            <a:xfrm>
              <a:off x="1849" y="1525"/>
              <a:ext cx="2481" cy="998"/>
              <a:chOff x="2835" y="1570"/>
              <a:chExt cx="2715" cy="1423"/>
            </a:xfrm>
          </p:grpSpPr>
          <p:sp>
            <p:nvSpPr>
              <p:cNvPr id="959494" name="Rectangle 6">
                <a:extLst>
                  <a:ext uri="{FF2B5EF4-FFF2-40B4-BE49-F238E27FC236}">
                    <a16:creationId xmlns:a16="http://schemas.microsoft.com/office/drawing/2014/main" id="{0D465282-B4B3-4A59-ADC5-920721F293F7}"/>
                  </a:ext>
                </a:extLst>
              </p:cNvPr>
              <p:cNvSpPr>
                <a:spLocks noChangeArrowheads="1"/>
              </p:cNvSpPr>
              <p:nvPr/>
            </p:nvSpPr>
            <p:spPr bwMode="auto">
              <a:xfrm>
                <a:off x="4195" y="1570"/>
                <a:ext cx="1355" cy="713"/>
              </a:xfrm>
              <a:prstGeom prst="rect">
                <a:avLst/>
              </a:prstGeom>
              <a:gradFill rotWithShape="1">
                <a:gsLst>
                  <a:gs pos="0">
                    <a:srgbClr val="8E729A">
                      <a:gamma/>
                      <a:tint val="29804"/>
                      <a:invGamma/>
                    </a:srgbClr>
                  </a:gs>
                  <a:gs pos="100000">
                    <a:srgbClr val="8E729A"/>
                  </a:gs>
                </a:gsLst>
                <a:path path="shape">
                  <a:fillToRect l="50000" t="50000" r="50000" b="50000"/>
                </a:path>
              </a:gradFill>
              <a:ln w="28575">
                <a:solidFill>
                  <a:srgbClr val="503664"/>
                </a:solidFill>
                <a:miter lim="800000"/>
                <a:headEnd/>
                <a:tailEnd/>
              </a:ln>
              <a:effectLst/>
              <a:extLst>
                <a:ext uri="{AF507438-7753-43E0-B8FC-AC1667EBCBE1}">
                  <a14:hiddenEffects xmlns:a14="http://schemas.microsoft.com/office/drawing/2010/main">
                    <a:effectLst>
                      <a:outerShdw dist="89803" dir="13500000" algn="ctr" rotWithShape="0">
                        <a:srgbClr val="503664"/>
                      </a:outerShdw>
                    </a:effectLst>
                  </a14:hiddenEffects>
                </a:ext>
              </a:extLst>
            </p:spPr>
            <p:txBody>
              <a:bodyPr wrap="none" tIns="154800" anchor="ctr"/>
              <a:lstStyle/>
              <a:p>
                <a:pPr algn="ctr">
                  <a:spcBef>
                    <a:spcPct val="30000"/>
                  </a:spcBef>
                </a:pPr>
                <a:r>
                  <a:rPr lang="el-GR" altLang="en-US">
                    <a:latin typeface="Book Antiqua" panose="02040602050305030304" pitchFamily="18" charset="0"/>
                  </a:rPr>
                  <a:t>Ψευδώς Θετικά</a:t>
                </a:r>
              </a:p>
              <a:p>
                <a:pPr algn="ctr">
                  <a:spcBef>
                    <a:spcPct val="30000"/>
                  </a:spcBef>
                </a:pPr>
                <a:r>
                  <a:rPr lang="el-GR" altLang="en-US">
                    <a:latin typeface="Book Antiqua" panose="02040602050305030304" pitchFamily="18" charset="0"/>
                  </a:rPr>
                  <a:t>(β)</a:t>
                </a:r>
              </a:p>
            </p:txBody>
          </p:sp>
          <p:sp>
            <p:nvSpPr>
              <p:cNvPr id="959495" name="Rectangle 7">
                <a:extLst>
                  <a:ext uri="{FF2B5EF4-FFF2-40B4-BE49-F238E27FC236}">
                    <a16:creationId xmlns:a16="http://schemas.microsoft.com/office/drawing/2014/main" id="{EE242D5F-4CDF-45B6-9AE9-C082D4511DC7}"/>
                  </a:ext>
                </a:extLst>
              </p:cNvPr>
              <p:cNvSpPr>
                <a:spLocks noChangeArrowheads="1"/>
              </p:cNvSpPr>
              <p:nvPr/>
            </p:nvSpPr>
            <p:spPr bwMode="auto">
              <a:xfrm>
                <a:off x="2835" y="1570"/>
                <a:ext cx="1355" cy="713"/>
              </a:xfrm>
              <a:prstGeom prst="rect">
                <a:avLst/>
              </a:prstGeom>
              <a:gradFill rotWithShape="1">
                <a:gsLst>
                  <a:gs pos="0">
                    <a:srgbClr val="8E729A">
                      <a:gamma/>
                      <a:tint val="29804"/>
                      <a:invGamma/>
                    </a:srgbClr>
                  </a:gs>
                  <a:gs pos="100000">
                    <a:srgbClr val="8E729A"/>
                  </a:gs>
                </a:gsLst>
                <a:path path="shape">
                  <a:fillToRect l="50000" t="50000" r="50000" b="50000"/>
                </a:path>
              </a:gradFill>
              <a:ln w="28575">
                <a:solidFill>
                  <a:srgbClr val="503664"/>
                </a:solidFill>
                <a:miter lim="800000"/>
                <a:headEnd/>
                <a:tailEnd/>
              </a:ln>
              <a:effectLst/>
              <a:extLst>
                <a:ext uri="{AF507438-7753-43E0-B8FC-AC1667EBCBE1}">
                  <a14:hiddenEffects xmlns:a14="http://schemas.microsoft.com/office/drawing/2010/main">
                    <a:effectLst>
                      <a:outerShdw dist="89803" dir="13500000" algn="ctr" rotWithShape="0">
                        <a:srgbClr val="503664"/>
                      </a:outerShdw>
                    </a:effectLst>
                  </a14:hiddenEffects>
                </a:ext>
              </a:extLst>
            </p:spPr>
            <p:txBody>
              <a:bodyPr wrap="none" tIns="154800" anchor="ctr"/>
              <a:lstStyle/>
              <a:p>
                <a:pPr algn="ctr">
                  <a:spcBef>
                    <a:spcPct val="30000"/>
                  </a:spcBef>
                </a:pPr>
                <a:r>
                  <a:rPr lang="el-GR" altLang="en-US">
                    <a:latin typeface="Book Antiqua" panose="02040602050305030304" pitchFamily="18" charset="0"/>
                  </a:rPr>
                  <a:t>Αληθώς Θετικά</a:t>
                </a:r>
              </a:p>
              <a:p>
                <a:pPr algn="ctr">
                  <a:spcBef>
                    <a:spcPct val="30000"/>
                  </a:spcBef>
                </a:pPr>
                <a:r>
                  <a:rPr lang="el-GR" altLang="en-US">
                    <a:latin typeface="Book Antiqua" panose="02040602050305030304" pitchFamily="18" charset="0"/>
                  </a:rPr>
                  <a:t>(α)</a:t>
                </a:r>
              </a:p>
            </p:txBody>
          </p:sp>
          <p:sp>
            <p:nvSpPr>
              <p:cNvPr id="959496" name="Rectangle 8">
                <a:extLst>
                  <a:ext uri="{FF2B5EF4-FFF2-40B4-BE49-F238E27FC236}">
                    <a16:creationId xmlns:a16="http://schemas.microsoft.com/office/drawing/2014/main" id="{C46E73B4-99F5-4605-A3C0-65F5A6D6BD77}"/>
                  </a:ext>
                </a:extLst>
              </p:cNvPr>
              <p:cNvSpPr>
                <a:spLocks noChangeArrowheads="1"/>
              </p:cNvSpPr>
              <p:nvPr/>
            </p:nvSpPr>
            <p:spPr bwMode="auto">
              <a:xfrm>
                <a:off x="4195" y="2280"/>
                <a:ext cx="1355" cy="713"/>
              </a:xfrm>
              <a:prstGeom prst="rect">
                <a:avLst/>
              </a:prstGeom>
              <a:gradFill rotWithShape="1">
                <a:gsLst>
                  <a:gs pos="0">
                    <a:srgbClr val="8E729A">
                      <a:gamma/>
                      <a:tint val="29804"/>
                      <a:invGamma/>
                    </a:srgbClr>
                  </a:gs>
                  <a:gs pos="100000">
                    <a:srgbClr val="8E729A"/>
                  </a:gs>
                </a:gsLst>
                <a:path path="shape">
                  <a:fillToRect l="50000" t="50000" r="50000" b="50000"/>
                </a:path>
              </a:gradFill>
              <a:ln w="28575">
                <a:solidFill>
                  <a:srgbClr val="503664"/>
                </a:solidFill>
                <a:miter lim="800000"/>
                <a:headEnd/>
                <a:tailEnd/>
              </a:ln>
              <a:effectLst/>
              <a:extLst>
                <a:ext uri="{AF507438-7753-43E0-B8FC-AC1667EBCBE1}">
                  <a14:hiddenEffects xmlns:a14="http://schemas.microsoft.com/office/drawing/2010/main">
                    <a:effectLst>
                      <a:outerShdw dist="89803" dir="13500000" algn="ctr" rotWithShape="0">
                        <a:srgbClr val="503664"/>
                      </a:outerShdw>
                    </a:effectLst>
                  </a14:hiddenEffects>
                </a:ext>
              </a:extLst>
            </p:spPr>
            <p:txBody>
              <a:bodyPr wrap="none" tIns="154800" anchor="ctr"/>
              <a:lstStyle/>
              <a:p>
                <a:pPr algn="ctr">
                  <a:spcBef>
                    <a:spcPct val="30000"/>
                  </a:spcBef>
                </a:pPr>
                <a:r>
                  <a:rPr lang="el-GR" altLang="en-US">
                    <a:latin typeface="Book Antiqua" panose="02040602050305030304" pitchFamily="18" charset="0"/>
                  </a:rPr>
                  <a:t>Αληθώς Αρνητικά</a:t>
                </a:r>
              </a:p>
              <a:p>
                <a:pPr algn="ctr">
                  <a:spcBef>
                    <a:spcPct val="30000"/>
                  </a:spcBef>
                </a:pPr>
                <a:r>
                  <a:rPr lang="el-GR" altLang="en-US">
                    <a:latin typeface="Book Antiqua" panose="02040602050305030304" pitchFamily="18" charset="0"/>
                  </a:rPr>
                  <a:t>(δ)</a:t>
                </a:r>
              </a:p>
            </p:txBody>
          </p:sp>
          <p:sp>
            <p:nvSpPr>
              <p:cNvPr id="959497" name="Rectangle 9">
                <a:extLst>
                  <a:ext uri="{FF2B5EF4-FFF2-40B4-BE49-F238E27FC236}">
                    <a16:creationId xmlns:a16="http://schemas.microsoft.com/office/drawing/2014/main" id="{1BC7AC71-A74B-4804-922D-D3113C55929A}"/>
                  </a:ext>
                </a:extLst>
              </p:cNvPr>
              <p:cNvSpPr>
                <a:spLocks noChangeArrowheads="1"/>
              </p:cNvSpPr>
              <p:nvPr/>
            </p:nvSpPr>
            <p:spPr bwMode="auto">
              <a:xfrm>
                <a:off x="2835" y="2280"/>
                <a:ext cx="1355" cy="713"/>
              </a:xfrm>
              <a:prstGeom prst="rect">
                <a:avLst/>
              </a:prstGeom>
              <a:gradFill rotWithShape="1">
                <a:gsLst>
                  <a:gs pos="0">
                    <a:srgbClr val="8E729A">
                      <a:gamma/>
                      <a:tint val="29804"/>
                      <a:invGamma/>
                    </a:srgbClr>
                  </a:gs>
                  <a:gs pos="100000">
                    <a:srgbClr val="8E729A"/>
                  </a:gs>
                </a:gsLst>
                <a:path path="shape">
                  <a:fillToRect l="50000" t="50000" r="50000" b="50000"/>
                </a:path>
              </a:gradFill>
              <a:ln w="28575">
                <a:solidFill>
                  <a:srgbClr val="503664"/>
                </a:solidFill>
                <a:miter lim="800000"/>
                <a:headEnd/>
                <a:tailEnd/>
              </a:ln>
              <a:effectLst/>
              <a:extLst>
                <a:ext uri="{AF507438-7753-43E0-B8FC-AC1667EBCBE1}">
                  <a14:hiddenEffects xmlns:a14="http://schemas.microsoft.com/office/drawing/2010/main">
                    <a:effectLst>
                      <a:outerShdw dist="89803" dir="13500000" algn="ctr" rotWithShape="0">
                        <a:srgbClr val="503664"/>
                      </a:outerShdw>
                    </a:effectLst>
                  </a14:hiddenEffects>
                </a:ext>
              </a:extLst>
            </p:spPr>
            <p:txBody>
              <a:bodyPr wrap="none" tIns="154800" anchor="ctr"/>
              <a:lstStyle/>
              <a:p>
                <a:pPr algn="ctr">
                  <a:spcBef>
                    <a:spcPct val="30000"/>
                  </a:spcBef>
                </a:pPr>
                <a:r>
                  <a:rPr lang="el-GR" altLang="en-US">
                    <a:latin typeface="Book Antiqua" panose="02040602050305030304" pitchFamily="18" charset="0"/>
                  </a:rPr>
                  <a:t>Ψευδώς Αρνητικά</a:t>
                </a:r>
              </a:p>
              <a:p>
                <a:pPr algn="ctr">
                  <a:spcBef>
                    <a:spcPct val="30000"/>
                  </a:spcBef>
                </a:pPr>
                <a:r>
                  <a:rPr lang="el-GR" altLang="en-US">
                    <a:latin typeface="Book Antiqua" panose="02040602050305030304" pitchFamily="18" charset="0"/>
                  </a:rPr>
                  <a:t>(γ)</a:t>
                </a:r>
              </a:p>
            </p:txBody>
          </p:sp>
        </p:grpSp>
        <p:sp>
          <p:nvSpPr>
            <p:cNvPr id="959498" name="Text Box 10">
              <a:extLst>
                <a:ext uri="{FF2B5EF4-FFF2-40B4-BE49-F238E27FC236}">
                  <a16:creationId xmlns:a16="http://schemas.microsoft.com/office/drawing/2014/main" id="{755086D1-358D-421A-9728-01863CF4C5D5}"/>
                </a:ext>
              </a:extLst>
            </p:cNvPr>
            <p:cNvSpPr txBox="1">
              <a:spLocks noChangeArrowheads="1"/>
            </p:cNvSpPr>
            <p:nvPr/>
          </p:nvSpPr>
          <p:spPr bwMode="auto">
            <a:xfrm rot="16200000" flipH="1">
              <a:off x="1176" y="1840"/>
              <a:ext cx="1023" cy="33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90000"/>
                </a:lnSpc>
              </a:pPr>
              <a:r>
                <a:rPr lang="el-GR" altLang="en-US">
                  <a:solidFill>
                    <a:srgbClr val="503664"/>
                  </a:solidFill>
                  <a:latin typeface="Book Antiqua" panose="02040602050305030304" pitchFamily="18" charset="0"/>
                </a:rPr>
                <a:t>Αποτελέσματα Δοκιμασίας</a:t>
              </a:r>
            </a:p>
          </p:txBody>
        </p:sp>
        <p:sp>
          <p:nvSpPr>
            <p:cNvPr id="959499" name="Text Box 11">
              <a:extLst>
                <a:ext uri="{FF2B5EF4-FFF2-40B4-BE49-F238E27FC236}">
                  <a16:creationId xmlns:a16="http://schemas.microsoft.com/office/drawing/2014/main" id="{6B7F36B2-8E75-43C1-B61C-F7B22E2D3928}"/>
                </a:ext>
              </a:extLst>
            </p:cNvPr>
            <p:cNvSpPr txBox="1">
              <a:spLocks noChangeArrowheads="1"/>
            </p:cNvSpPr>
            <p:nvPr/>
          </p:nvSpPr>
          <p:spPr bwMode="auto">
            <a:xfrm>
              <a:off x="2827" y="1134"/>
              <a:ext cx="547" cy="23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800">
                  <a:solidFill>
                    <a:srgbClr val="503664"/>
                  </a:solidFill>
                  <a:latin typeface="Book Antiqua" panose="02040602050305030304" pitchFamily="18" charset="0"/>
                </a:rPr>
                <a:t>Νόσος</a:t>
              </a:r>
            </a:p>
          </p:txBody>
        </p:sp>
        <p:sp>
          <p:nvSpPr>
            <p:cNvPr id="959500" name="Text Box 12">
              <a:extLst>
                <a:ext uri="{FF2B5EF4-FFF2-40B4-BE49-F238E27FC236}">
                  <a16:creationId xmlns:a16="http://schemas.microsoft.com/office/drawing/2014/main" id="{8122B5C7-9C39-4059-A99A-56058B696CBD}"/>
                </a:ext>
              </a:extLst>
            </p:cNvPr>
            <p:cNvSpPr txBox="1">
              <a:spLocks noChangeArrowheads="1"/>
            </p:cNvSpPr>
            <p:nvPr/>
          </p:nvSpPr>
          <p:spPr bwMode="auto">
            <a:xfrm>
              <a:off x="2119" y="1322"/>
              <a:ext cx="716"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solidFill>
                    <a:srgbClr val="503664"/>
                  </a:solidFill>
                  <a:latin typeface="Book Antiqua" panose="02040602050305030304" pitchFamily="18" charset="0"/>
                </a:rPr>
                <a:t>Παρουσία</a:t>
              </a:r>
            </a:p>
          </p:txBody>
        </p:sp>
        <p:sp>
          <p:nvSpPr>
            <p:cNvPr id="959501" name="Text Box 13">
              <a:extLst>
                <a:ext uri="{FF2B5EF4-FFF2-40B4-BE49-F238E27FC236}">
                  <a16:creationId xmlns:a16="http://schemas.microsoft.com/office/drawing/2014/main" id="{CF318ACB-8E43-4B0B-9599-58CCCD90B05D}"/>
                </a:ext>
              </a:extLst>
            </p:cNvPr>
            <p:cNvSpPr txBox="1">
              <a:spLocks noChangeArrowheads="1"/>
            </p:cNvSpPr>
            <p:nvPr/>
          </p:nvSpPr>
          <p:spPr bwMode="auto">
            <a:xfrm>
              <a:off x="3379" y="1322"/>
              <a:ext cx="638"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solidFill>
                    <a:srgbClr val="503664"/>
                  </a:solidFill>
                  <a:latin typeface="Book Antiqua" panose="02040602050305030304" pitchFamily="18" charset="0"/>
                </a:rPr>
                <a:t>Απουσία</a:t>
              </a:r>
            </a:p>
          </p:txBody>
        </p:sp>
        <p:sp>
          <p:nvSpPr>
            <p:cNvPr id="959502" name="Line 14">
              <a:extLst>
                <a:ext uri="{FF2B5EF4-FFF2-40B4-BE49-F238E27FC236}">
                  <a16:creationId xmlns:a16="http://schemas.microsoft.com/office/drawing/2014/main" id="{CB8E271B-4C14-4794-ABB9-B80481B935A5}"/>
                </a:ext>
              </a:extLst>
            </p:cNvPr>
            <p:cNvSpPr>
              <a:spLocks noChangeShapeType="1"/>
            </p:cNvSpPr>
            <p:nvPr/>
          </p:nvSpPr>
          <p:spPr bwMode="auto">
            <a:xfrm>
              <a:off x="1837" y="1330"/>
              <a:ext cx="2495" cy="0"/>
            </a:xfrm>
            <a:prstGeom prst="line">
              <a:avLst/>
            </a:prstGeom>
            <a:noFill/>
            <a:ln w="19050">
              <a:solidFill>
                <a:srgbClr val="5036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a:extLst>
              <a:ext uri="{FF2B5EF4-FFF2-40B4-BE49-F238E27FC236}">
                <a16:creationId xmlns:a16="http://schemas.microsoft.com/office/drawing/2014/main" id="{60D370A2-94CE-421D-BD1A-E72C2B9E6D61}"/>
              </a:ext>
            </a:extLst>
          </p:cNvPr>
          <p:cNvSpPr>
            <a:spLocks noGrp="1" noChangeArrowheads="1"/>
          </p:cNvSpPr>
          <p:nvPr>
            <p:ph type="title"/>
          </p:nvPr>
        </p:nvSpPr>
        <p:spPr>
          <a:xfrm>
            <a:off x="250825" y="0"/>
            <a:ext cx="8782050" cy="1196975"/>
          </a:xfrm>
        </p:spPr>
        <p:txBody>
          <a:bodyPr/>
          <a:lstStyle/>
          <a:p>
            <a:r>
              <a:rPr lang="el-GR" altLang="en-US" sz="2400">
                <a:solidFill>
                  <a:srgbClr val="364558"/>
                </a:solidFill>
              </a:rPr>
              <a:t>Καθίζηση κατά Ouchterlony (Διπλή ανοσοδιάχυση)</a:t>
            </a:r>
            <a:br>
              <a:rPr lang="el-GR" altLang="en-US" sz="2400">
                <a:solidFill>
                  <a:srgbClr val="4D4D4D"/>
                </a:solidFill>
              </a:rPr>
            </a:br>
            <a:r>
              <a:rPr lang="el-GR" altLang="en-US"/>
              <a:t>Παραδείγματα</a:t>
            </a:r>
          </a:p>
        </p:txBody>
      </p:sp>
      <p:pic>
        <p:nvPicPr>
          <p:cNvPr id="927747" name="Picture 3" descr="Untitled-1">
            <a:extLst>
              <a:ext uri="{FF2B5EF4-FFF2-40B4-BE49-F238E27FC236}">
                <a16:creationId xmlns:a16="http://schemas.microsoft.com/office/drawing/2014/main" id="{1F698EF8-8225-48EF-8C93-78E62F8715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325" y="5013325"/>
            <a:ext cx="1817688" cy="1725613"/>
          </a:xfrm>
          <a:prstGeom prst="rect">
            <a:avLst/>
          </a:prstGeom>
          <a:noFill/>
          <a:extLst>
            <a:ext uri="{909E8E84-426E-40DD-AFC4-6F175D3DCCD1}">
              <a14:hiddenFill xmlns:a14="http://schemas.microsoft.com/office/drawing/2010/main">
                <a:solidFill>
                  <a:srgbClr val="FFFFFF"/>
                </a:solidFill>
              </a14:hiddenFill>
            </a:ext>
          </a:extLst>
        </p:spPr>
      </p:pic>
      <p:grpSp>
        <p:nvGrpSpPr>
          <p:cNvPr id="927748" name="Group 4">
            <a:extLst>
              <a:ext uri="{FF2B5EF4-FFF2-40B4-BE49-F238E27FC236}">
                <a16:creationId xmlns:a16="http://schemas.microsoft.com/office/drawing/2014/main" id="{6AA53C3F-61A8-475D-AB60-0EC60485D38D}"/>
              </a:ext>
            </a:extLst>
          </p:cNvPr>
          <p:cNvGrpSpPr>
            <a:grpSpLocks/>
          </p:cNvGrpSpPr>
          <p:nvPr/>
        </p:nvGrpSpPr>
        <p:grpSpPr bwMode="auto">
          <a:xfrm>
            <a:off x="107950" y="2636838"/>
            <a:ext cx="5472113" cy="3095625"/>
            <a:chOff x="170" y="1843"/>
            <a:chExt cx="3274" cy="1769"/>
          </a:xfrm>
        </p:grpSpPr>
        <p:sp>
          <p:nvSpPr>
            <p:cNvPr id="927749" name="Text Box 5">
              <a:extLst>
                <a:ext uri="{FF2B5EF4-FFF2-40B4-BE49-F238E27FC236}">
                  <a16:creationId xmlns:a16="http://schemas.microsoft.com/office/drawing/2014/main" id="{CD8C910B-29C4-4A95-8609-BC559C06AE61}"/>
                </a:ext>
              </a:extLst>
            </p:cNvPr>
            <p:cNvSpPr txBox="1">
              <a:spLocks noChangeArrowheads="1"/>
            </p:cNvSpPr>
            <p:nvPr/>
          </p:nvSpPr>
          <p:spPr bwMode="auto">
            <a:xfrm>
              <a:off x="170" y="2692"/>
              <a:ext cx="1092"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400" b="0">
                  <a:solidFill>
                    <a:srgbClr val="4F254F"/>
                  </a:solidFill>
                  <a:latin typeface="Book Antiqua" panose="02040602050305030304" pitchFamily="18" charset="0"/>
                </a:rPr>
                <a:t>Πλήρης ομοιότητα αντιγόνων</a:t>
              </a:r>
            </a:p>
          </p:txBody>
        </p:sp>
        <p:sp>
          <p:nvSpPr>
            <p:cNvPr id="927750" name="Text Box 6">
              <a:extLst>
                <a:ext uri="{FF2B5EF4-FFF2-40B4-BE49-F238E27FC236}">
                  <a16:creationId xmlns:a16="http://schemas.microsoft.com/office/drawing/2014/main" id="{BD67CB65-1937-4867-B5F2-A3CE459653A3}"/>
                </a:ext>
              </a:extLst>
            </p:cNvPr>
            <p:cNvSpPr txBox="1">
              <a:spLocks noChangeArrowheads="1"/>
            </p:cNvSpPr>
            <p:nvPr/>
          </p:nvSpPr>
          <p:spPr bwMode="auto">
            <a:xfrm>
              <a:off x="2290" y="2605"/>
              <a:ext cx="1154"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l-GR" altLang="en-US" sz="1400" b="0">
                  <a:solidFill>
                    <a:srgbClr val="4F254F"/>
                  </a:solidFill>
                  <a:latin typeface="Book Antiqua" panose="02040602050305030304" pitchFamily="18" charset="0"/>
                </a:rPr>
                <a:t>Μερική ομοιότητα αντιγόνων</a:t>
              </a:r>
            </a:p>
          </p:txBody>
        </p:sp>
        <p:sp>
          <p:nvSpPr>
            <p:cNvPr id="927751" name="Text Box 7">
              <a:extLst>
                <a:ext uri="{FF2B5EF4-FFF2-40B4-BE49-F238E27FC236}">
                  <a16:creationId xmlns:a16="http://schemas.microsoft.com/office/drawing/2014/main" id="{D262AFD0-FB45-4F92-A73F-A3DF01476246}"/>
                </a:ext>
              </a:extLst>
            </p:cNvPr>
            <p:cNvSpPr txBox="1">
              <a:spLocks noChangeArrowheads="1"/>
            </p:cNvSpPr>
            <p:nvPr/>
          </p:nvSpPr>
          <p:spPr bwMode="auto">
            <a:xfrm>
              <a:off x="1263" y="1843"/>
              <a:ext cx="1006"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1400" b="0">
                  <a:solidFill>
                    <a:srgbClr val="4F254F"/>
                  </a:solidFill>
                  <a:latin typeface="Book Antiqua" panose="02040602050305030304" pitchFamily="18" charset="0"/>
                </a:rPr>
                <a:t>Μη ομοιότητα</a:t>
              </a:r>
            </a:p>
            <a:p>
              <a:pPr algn="ctr"/>
              <a:r>
                <a:rPr lang="el-GR" altLang="en-US" sz="1400" b="0">
                  <a:solidFill>
                    <a:srgbClr val="4F254F"/>
                  </a:solidFill>
                  <a:latin typeface="Book Antiqua" panose="02040602050305030304" pitchFamily="18" charset="0"/>
                </a:rPr>
                <a:t>αντιγόνων</a:t>
              </a:r>
            </a:p>
          </p:txBody>
        </p:sp>
        <p:sp>
          <p:nvSpPr>
            <p:cNvPr id="927752" name="Oval 8">
              <a:extLst>
                <a:ext uri="{FF2B5EF4-FFF2-40B4-BE49-F238E27FC236}">
                  <a16:creationId xmlns:a16="http://schemas.microsoft.com/office/drawing/2014/main" id="{2A219F42-9D1F-488E-8149-541F18A11602}"/>
                </a:ext>
              </a:extLst>
            </p:cNvPr>
            <p:cNvSpPr>
              <a:spLocks noChangeArrowheads="1"/>
            </p:cNvSpPr>
            <p:nvPr/>
          </p:nvSpPr>
          <p:spPr bwMode="auto">
            <a:xfrm>
              <a:off x="523" y="3155"/>
              <a:ext cx="347" cy="38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53" name="Oval 9">
              <a:extLst>
                <a:ext uri="{FF2B5EF4-FFF2-40B4-BE49-F238E27FC236}">
                  <a16:creationId xmlns:a16="http://schemas.microsoft.com/office/drawing/2014/main" id="{F49D221E-8E11-4589-810A-61CC54F518C5}"/>
                </a:ext>
              </a:extLst>
            </p:cNvPr>
            <p:cNvSpPr>
              <a:spLocks noChangeArrowheads="1"/>
            </p:cNvSpPr>
            <p:nvPr/>
          </p:nvSpPr>
          <p:spPr bwMode="auto">
            <a:xfrm>
              <a:off x="1067" y="2118"/>
              <a:ext cx="347" cy="38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54" name="Oval 10">
              <a:extLst>
                <a:ext uri="{FF2B5EF4-FFF2-40B4-BE49-F238E27FC236}">
                  <a16:creationId xmlns:a16="http://schemas.microsoft.com/office/drawing/2014/main" id="{A8A89AE1-B00C-4FFB-93EB-C1792B7412AE}"/>
                </a:ext>
              </a:extLst>
            </p:cNvPr>
            <p:cNvSpPr>
              <a:spLocks noChangeArrowheads="1"/>
            </p:cNvSpPr>
            <p:nvPr/>
          </p:nvSpPr>
          <p:spPr bwMode="auto">
            <a:xfrm>
              <a:off x="2147" y="2118"/>
              <a:ext cx="347" cy="38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55" name="Oval 11">
              <a:extLst>
                <a:ext uri="{FF2B5EF4-FFF2-40B4-BE49-F238E27FC236}">
                  <a16:creationId xmlns:a16="http://schemas.microsoft.com/office/drawing/2014/main" id="{C8C031A1-78D1-433A-95D1-FD1E6BF49506}"/>
                </a:ext>
              </a:extLst>
            </p:cNvPr>
            <p:cNvSpPr>
              <a:spLocks noChangeArrowheads="1"/>
            </p:cNvSpPr>
            <p:nvPr/>
          </p:nvSpPr>
          <p:spPr bwMode="auto">
            <a:xfrm>
              <a:off x="2691" y="3155"/>
              <a:ext cx="347" cy="38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56" name="Oval 12">
              <a:extLst>
                <a:ext uri="{FF2B5EF4-FFF2-40B4-BE49-F238E27FC236}">
                  <a16:creationId xmlns:a16="http://schemas.microsoft.com/office/drawing/2014/main" id="{25CB1F96-E038-47F9-AE0A-ADC719E78F16}"/>
                </a:ext>
              </a:extLst>
            </p:cNvPr>
            <p:cNvSpPr>
              <a:spLocks noChangeArrowheads="1"/>
            </p:cNvSpPr>
            <p:nvPr/>
          </p:nvSpPr>
          <p:spPr bwMode="auto">
            <a:xfrm>
              <a:off x="1602" y="3155"/>
              <a:ext cx="347" cy="384"/>
            </a:xfrm>
            <a:prstGeom prst="ellipse">
              <a:avLst/>
            </a:prstGeom>
            <a:noFill/>
            <a:ln w="222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57" name="Rectangle 13">
              <a:extLst>
                <a:ext uri="{FF2B5EF4-FFF2-40B4-BE49-F238E27FC236}">
                  <a16:creationId xmlns:a16="http://schemas.microsoft.com/office/drawing/2014/main" id="{3F74E354-4139-45FE-8A38-98D27FA0497C}"/>
                </a:ext>
              </a:extLst>
            </p:cNvPr>
            <p:cNvSpPr>
              <a:spLocks noChangeArrowheads="1"/>
            </p:cNvSpPr>
            <p:nvPr/>
          </p:nvSpPr>
          <p:spPr bwMode="auto">
            <a:xfrm>
              <a:off x="579" y="3270"/>
              <a:ext cx="202"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HTf</a:t>
              </a:r>
              <a:endParaRPr lang="el-GR" altLang="en-US" sz="1400" b="0">
                <a:latin typeface="Book Antiqua" panose="02040602050305030304" pitchFamily="18" charset="0"/>
              </a:endParaRPr>
            </a:p>
          </p:txBody>
        </p:sp>
        <p:sp>
          <p:nvSpPr>
            <p:cNvPr id="927758" name="Rectangle 14">
              <a:extLst>
                <a:ext uri="{FF2B5EF4-FFF2-40B4-BE49-F238E27FC236}">
                  <a16:creationId xmlns:a16="http://schemas.microsoft.com/office/drawing/2014/main" id="{2353B9D6-0655-4C80-B3BA-03CEB093C85A}"/>
                </a:ext>
              </a:extLst>
            </p:cNvPr>
            <p:cNvSpPr>
              <a:spLocks noChangeArrowheads="1"/>
            </p:cNvSpPr>
            <p:nvPr/>
          </p:nvSpPr>
          <p:spPr bwMode="auto">
            <a:xfrm>
              <a:off x="1118" y="2222"/>
              <a:ext cx="201"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HTf</a:t>
              </a:r>
              <a:endParaRPr lang="el-GR" altLang="en-US" sz="1400" b="0">
                <a:latin typeface="Book Antiqua" panose="02040602050305030304" pitchFamily="18" charset="0"/>
              </a:endParaRPr>
            </a:p>
          </p:txBody>
        </p:sp>
        <p:sp>
          <p:nvSpPr>
            <p:cNvPr id="927759" name="Rectangle 15">
              <a:extLst>
                <a:ext uri="{FF2B5EF4-FFF2-40B4-BE49-F238E27FC236}">
                  <a16:creationId xmlns:a16="http://schemas.microsoft.com/office/drawing/2014/main" id="{DB7B3432-1594-4178-B2AB-EA562EF3AF4F}"/>
                </a:ext>
              </a:extLst>
            </p:cNvPr>
            <p:cNvSpPr>
              <a:spLocks noChangeArrowheads="1"/>
            </p:cNvSpPr>
            <p:nvPr/>
          </p:nvSpPr>
          <p:spPr bwMode="auto">
            <a:xfrm>
              <a:off x="2175" y="2218"/>
              <a:ext cx="23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HSA</a:t>
              </a:r>
              <a:endParaRPr lang="el-GR" altLang="en-US" sz="1400" b="0">
                <a:latin typeface="Book Antiqua" panose="02040602050305030304" pitchFamily="18" charset="0"/>
              </a:endParaRPr>
            </a:p>
          </p:txBody>
        </p:sp>
        <p:sp>
          <p:nvSpPr>
            <p:cNvPr id="927760" name="Rectangle 16">
              <a:extLst>
                <a:ext uri="{FF2B5EF4-FFF2-40B4-BE49-F238E27FC236}">
                  <a16:creationId xmlns:a16="http://schemas.microsoft.com/office/drawing/2014/main" id="{75C142E1-DA2B-45A3-B0A9-D1848338B24E}"/>
                </a:ext>
              </a:extLst>
            </p:cNvPr>
            <p:cNvSpPr>
              <a:spLocks noChangeArrowheads="1"/>
            </p:cNvSpPr>
            <p:nvPr/>
          </p:nvSpPr>
          <p:spPr bwMode="auto">
            <a:xfrm>
              <a:off x="2718" y="3256"/>
              <a:ext cx="219"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BSA</a:t>
              </a:r>
              <a:endParaRPr lang="el-GR" altLang="en-US" sz="1400" b="0">
                <a:latin typeface="Book Antiqua" panose="02040602050305030304" pitchFamily="18" charset="0"/>
              </a:endParaRPr>
            </a:p>
          </p:txBody>
        </p:sp>
        <p:sp>
          <p:nvSpPr>
            <p:cNvPr id="927761" name="Rectangle 17">
              <a:extLst>
                <a:ext uri="{FF2B5EF4-FFF2-40B4-BE49-F238E27FC236}">
                  <a16:creationId xmlns:a16="http://schemas.microsoft.com/office/drawing/2014/main" id="{02D09CD6-D18A-42AE-BCCF-C483F8A8BD53}"/>
                </a:ext>
              </a:extLst>
            </p:cNvPr>
            <p:cNvSpPr>
              <a:spLocks noChangeArrowheads="1"/>
            </p:cNvSpPr>
            <p:nvPr/>
          </p:nvSpPr>
          <p:spPr bwMode="auto">
            <a:xfrm>
              <a:off x="1682" y="3256"/>
              <a:ext cx="147"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Ab</a:t>
              </a:r>
              <a:endParaRPr lang="el-GR" altLang="en-US" sz="1400" b="0">
                <a:latin typeface="Book Antiqua" panose="02040602050305030304" pitchFamily="18" charset="0"/>
              </a:endParaRPr>
            </a:p>
          </p:txBody>
        </p:sp>
        <p:sp>
          <p:nvSpPr>
            <p:cNvPr id="927762" name="Freeform 18">
              <a:extLst>
                <a:ext uri="{FF2B5EF4-FFF2-40B4-BE49-F238E27FC236}">
                  <a16:creationId xmlns:a16="http://schemas.microsoft.com/office/drawing/2014/main" id="{ED958458-1B7B-448A-BDB7-351C669A51BC}"/>
                </a:ext>
              </a:extLst>
            </p:cNvPr>
            <p:cNvSpPr>
              <a:spLocks/>
            </p:cNvSpPr>
            <p:nvPr/>
          </p:nvSpPr>
          <p:spPr bwMode="auto">
            <a:xfrm>
              <a:off x="1745" y="2438"/>
              <a:ext cx="35" cy="103"/>
            </a:xfrm>
            <a:custGeom>
              <a:avLst/>
              <a:gdLst>
                <a:gd name="T0" fmla="*/ 0 w 66"/>
                <a:gd name="T1" fmla="*/ 0 h 178"/>
                <a:gd name="T2" fmla="*/ 66 w 66"/>
                <a:gd name="T3" fmla="*/ 0 h 178"/>
                <a:gd name="T4" fmla="*/ 33 w 66"/>
                <a:gd name="T5" fmla="*/ 178 h 178"/>
                <a:gd name="T6" fmla="*/ 0 w 66"/>
                <a:gd name="T7" fmla="*/ 0 h 178"/>
              </a:gdLst>
              <a:ahLst/>
              <a:cxnLst>
                <a:cxn ang="0">
                  <a:pos x="T0" y="T1"/>
                </a:cxn>
                <a:cxn ang="0">
                  <a:pos x="T2" y="T3"/>
                </a:cxn>
                <a:cxn ang="0">
                  <a:pos x="T4" y="T5"/>
                </a:cxn>
                <a:cxn ang="0">
                  <a:pos x="T6" y="T7"/>
                </a:cxn>
              </a:cxnLst>
              <a:rect l="0" t="0" r="r" b="b"/>
              <a:pathLst>
                <a:path w="66" h="178">
                  <a:moveTo>
                    <a:pt x="0" y="0"/>
                  </a:moveTo>
                  <a:lnTo>
                    <a:pt x="66" y="0"/>
                  </a:lnTo>
                  <a:lnTo>
                    <a:pt x="33" y="178"/>
                  </a:lnTo>
                  <a:lnTo>
                    <a:pt x="0" y="0"/>
                  </a:lnTo>
                  <a:close/>
                </a:path>
              </a:pathLst>
            </a:custGeom>
            <a:solidFill>
              <a:srgbClr val="4F254F"/>
            </a:solidFill>
            <a:ln w="1588">
              <a:solidFill>
                <a:srgbClr val="4F254F"/>
              </a:solidFill>
              <a:prstDash val="solid"/>
              <a:round/>
              <a:headEnd/>
              <a:tailEnd/>
            </a:ln>
          </p:spPr>
          <p:txBody>
            <a:bodyPr/>
            <a:lstStyle/>
            <a:p>
              <a:endParaRPr lang="en-US"/>
            </a:p>
          </p:txBody>
        </p:sp>
        <p:sp>
          <p:nvSpPr>
            <p:cNvPr id="927763" name="Line 19">
              <a:extLst>
                <a:ext uri="{FF2B5EF4-FFF2-40B4-BE49-F238E27FC236}">
                  <a16:creationId xmlns:a16="http://schemas.microsoft.com/office/drawing/2014/main" id="{2F3AE2FC-D6D1-4D35-9BF7-6AC80F0D25E1}"/>
                </a:ext>
              </a:extLst>
            </p:cNvPr>
            <p:cNvSpPr>
              <a:spLocks noChangeShapeType="1"/>
            </p:cNvSpPr>
            <p:nvPr/>
          </p:nvSpPr>
          <p:spPr bwMode="auto">
            <a:xfrm flipV="1">
              <a:off x="1763" y="2227"/>
              <a:ext cx="0" cy="217"/>
            </a:xfrm>
            <a:prstGeom prst="line">
              <a:avLst/>
            </a:prstGeom>
            <a:noFill/>
            <a:ln w="11113">
              <a:solidFill>
                <a:srgbClr val="4F2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64" name="Freeform 20">
              <a:extLst>
                <a:ext uri="{FF2B5EF4-FFF2-40B4-BE49-F238E27FC236}">
                  <a16:creationId xmlns:a16="http://schemas.microsoft.com/office/drawing/2014/main" id="{2430A43A-C609-4EB7-A644-9D99F6D17563}"/>
                </a:ext>
              </a:extLst>
            </p:cNvPr>
            <p:cNvSpPr>
              <a:spLocks/>
            </p:cNvSpPr>
            <p:nvPr/>
          </p:nvSpPr>
          <p:spPr bwMode="auto">
            <a:xfrm>
              <a:off x="1110" y="2906"/>
              <a:ext cx="90" cy="66"/>
            </a:xfrm>
            <a:custGeom>
              <a:avLst/>
              <a:gdLst>
                <a:gd name="T0" fmla="*/ 0 w 172"/>
                <a:gd name="T1" fmla="*/ 57 h 114"/>
                <a:gd name="T2" fmla="*/ 33 w 172"/>
                <a:gd name="T3" fmla="*/ 0 h 114"/>
                <a:gd name="T4" fmla="*/ 172 w 172"/>
                <a:gd name="T5" fmla="*/ 114 h 114"/>
                <a:gd name="T6" fmla="*/ 0 w 172"/>
                <a:gd name="T7" fmla="*/ 57 h 114"/>
              </a:gdLst>
              <a:ahLst/>
              <a:cxnLst>
                <a:cxn ang="0">
                  <a:pos x="T0" y="T1"/>
                </a:cxn>
                <a:cxn ang="0">
                  <a:pos x="T2" y="T3"/>
                </a:cxn>
                <a:cxn ang="0">
                  <a:pos x="T4" y="T5"/>
                </a:cxn>
                <a:cxn ang="0">
                  <a:pos x="T6" y="T7"/>
                </a:cxn>
              </a:cxnLst>
              <a:rect l="0" t="0" r="r" b="b"/>
              <a:pathLst>
                <a:path w="172" h="114">
                  <a:moveTo>
                    <a:pt x="0" y="57"/>
                  </a:moveTo>
                  <a:lnTo>
                    <a:pt x="33" y="0"/>
                  </a:lnTo>
                  <a:lnTo>
                    <a:pt x="172" y="114"/>
                  </a:lnTo>
                  <a:lnTo>
                    <a:pt x="0" y="57"/>
                  </a:lnTo>
                  <a:close/>
                </a:path>
              </a:pathLst>
            </a:custGeom>
            <a:solidFill>
              <a:srgbClr val="4F254F"/>
            </a:solidFill>
            <a:ln w="1588">
              <a:solidFill>
                <a:srgbClr val="4F254F"/>
              </a:solidFill>
              <a:prstDash val="solid"/>
              <a:round/>
              <a:headEnd/>
              <a:tailEnd/>
            </a:ln>
          </p:spPr>
          <p:txBody>
            <a:bodyPr/>
            <a:lstStyle/>
            <a:p>
              <a:endParaRPr lang="en-US"/>
            </a:p>
          </p:txBody>
        </p:sp>
        <p:sp>
          <p:nvSpPr>
            <p:cNvPr id="927765" name="Line 21">
              <a:extLst>
                <a:ext uri="{FF2B5EF4-FFF2-40B4-BE49-F238E27FC236}">
                  <a16:creationId xmlns:a16="http://schemas.microsoft.com/office/drawing/2014/main" id="{D3857938-F435-4A1F-B1C7-ACBD4BCC8AB1}"/>
                </a:ext>
              </a:extLst>
            </p:cNvPr>
            <p:cNvSpPr>
              <a:spLocks noChangeShapeType="1"/>
            </p:cNvSpPr>
            <p:nvPr/>
          </p:nvSpPr>
          <p:spPr bwMode="auto">
            <a:xfrm flipH="1" flipV="1">
              <a:off x="1020" y="2886"/>
              <a:ext cx="122" cy="50"/>
            </a:xfrm>
            <a:prstGeom prst="line">
              <a:avLst/>
            </a:prstGeom>
            <a:noFill/>
            <a:ln w="11113">
              <a:solidFill>
                <a:srgbClr val="4F2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66" name="Freeform 22">
              <a:extLst>
                <a:ext uri="{FF2B5EF4-FFF2-40B4-BE49-F238E27FC236}">
                  <a16:creationId xmlns:a16="http://schemas.microsoft.com/office/drawing/2014/main" id="{C2BC05D5-C65C-4B0F-AC4C-595279467481}"/>
                </a:ext>
              </a:extLst>
            </p:cNvPr>
            <p:cNvSpPr>
              <a:spLocks/>
            </p:cNvSpPr>
            <p:nvPr/>
          </p:nvSpPr>
          <p:spPr bwMode="auto">
            <a:xfrm>
              <a:off x="2375" y="2868"/>
              <a:ext cx="89" cy="66"/>
            </a:xfrm>
            <a:custGeom>
              <a:avLst/>
              <a:gdLst>
                <a:gd name="T0" fmla="*/ 172 w 172"/>
                <a:gd name="T1" fmla="*/ 56 h 114"/>
                <a:gd name="T2" fmla="*/ 139 w 172"/>
                <a:gd name="T3" fmla="*/ 0 h 114"/>
                <a:gd name="T4" fmla="*/ 0 w 172"/>
                <a:gd name="T5" fmla="*/ 114 h 114"/>
                <a:gd name="T6" fmla="*/ 172 w 172"/>
                <a:gd name="T7" fmla="*/ 56 h 114"/>
              </a:gdLst>
              <a:ahLst/>
              <a:cxnLst>
                <a:cxn ang="0">
                  <a:pos x="T0" y="T1"/>
                </a:cxn>
                <a:cxn ang="0">
                  <a:pos x="T2" y="T3"/>
                </a:cxn>
                <a:cxn ang="0">
                  <a:pos x="T4" y="T5"/>
                </a:cxn>
                <a:cxn ang="0">
                  <a:pos x="T6" y="T7"/>
                </a:cxn>
              </a:cxnLst>
              <a:rect l="0" t="0" r="r" b="b"/>
              <a:pathLst>
                <a:path w="172" h="114">
                  <a:moveTo>
                    <a:pt x="172" y="56"/>
                  </a:moveTo>
                  <a:lnTo>
                    <a:pt x="139" y="0"/>
                  </a:lnTo>
                  <a:lnTo>
                    <a:pt x="0" y="114"/>
                  </a:lnTo>
                  <a:lnTo>
                    <a:pt x="172" y="56"/>
                  </a:lnTo>
                  <a:close/>
                </a:path>
              </a:pathLst>
            </a:custGeom>
            <a:solidFill>
              <a:srgbClr val="4F254F"/>
            </a:solidFill>
            <a:ln w="1588">
              <a:solidFill>
                <a:srgbClr val="4F254F"/>
              </a:solidFill>
              <a:prstDash val="solid"/>
              <a:round/>
              <a:headEnd/>
              <a:tailEnd/>
            </a:ln>
          </p:spPr>
          <p:txBody>
            <a:bodyPr/>
            <a:lstStyle/>
            <a:p>
              <a:endParaRPr lang="en-US"/>
            </a:p>
          </p:txBody>
        </p:sp>
        <p:sp>
          <p:nvSpPr>
            <p:cNvPr id="927767" name="Line 23">
              <a:extLst>
                <a:ext uri="{FF2B5EF4-FFF2-40B4-BE49-F238E27FC236}">
                  <a16:creationId xmlns:a16="http://schemas.microsoft.com/office/drawing/2014/main" id="{3368150A-8CF8-4889-A4CC-B9E40DC195D9}"/>
                </a:ext>
              </a:extLst>
            </p:cNvPr>
            <p:cNvSpPr>
              <a:spLocks noChangeShapeType="1"/>
            </p:cNvSpPr>
            <p:nvPr/>
          </p:nvSpPr>
          <p:spPr bwMode="auto">
            <a:xfrm rot="313687" flipV="1">
              <a:off x="2443" y="2807"/>
              <a:ext cx="107" cy="91"/>
            </a:xfrm>
            <a:prstGeom prst="line">
              <a:avLst/>
            </a:prstGeom>
            <a:noFill/>
            <a:ln w="11113">
              <a:solidFill>
                <a:srgbClr val="4F254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68" name="Line 24">
              <a:extLst>
                <a:ext uri="{FF2B5EF4-FFF2-40B4-BE49-F238E27FC236}">
                  <a16:creationId xmlns:a16="http://schemas.microsoft.com/office/drawing/2014/main" id="{C7156792-3B9F-4FEA-86E7-B8632A3CA963}"/>
                </a:ext>
              </a:extLst>
            </p:cNvPr>
            <p:cNvSpPr>
              <a:spLocks noChangeShapeType="1"/>
            </p:cNvSpPr>
            <p:nvPr/>
          </p:nvSpPr>
          <p:spPr bwMode="auto">
            <a:xfrm flipV="1">
              <a:off x="1271" y="2561"/>
              <a:ext cx="624" cy="41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69" name="Line 25">
              <a:extLst>
                <a:ext uri="{FF2B5EF4-FFF2-40B4-BE49-F238E27FC236}">
                  <a16:creationId xmlns:a16="http://schemas.microsoft.com/office/drawing/2014/main" id="{FCD4CDF0-E34F-4086-B9C8-1FFE2CEB0585}"/>
                </a:ext>
              </a:extLst>
            </p:cNvPr>
            <p:cNvSpPr>
              <a:spLocks noChangeShapeType="1"/>
            </p:cNvSpPr>
            <p:nvPr/>
          </p:nvSpPr>
          <p:spPr bwMode="auto">
            <a:xfrm flipV="1">
              <a:off x="1248" y="3037"/>
              <a:ext cx="0" cy="551"/>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70" name="Freeform 26">
              <a:extLst>
                <a:ext uri="{FF2B5EF4-FFF2-40B4-BE49-F238E27FC236}">
                  <a16:creationId xmlns:a16="http://schemas.microsoft.com/office/drawing/2014/main" id="{291F1052-1482-4770-B417-8754F20123C4}"/>
                </a:ext>
              </a:extLst>
            </p:cNvPr>
            <p:cNvSpPr>
              <a:spLocks/>
            </p:cNvSpPr>
            <p:nvPr/>
          </p:nvSpPr>
          <p:spPr bwMode="auto">
            <a:xfrm>
              <a:off x="1247" y="2976"/>
              <a:ext cx="23" cy="63"/>
            </a:xfrm>
            <a:custGeom>
              <a:avLst/>
              <a:gdLst>
                <a:gd name="T0" fmla="*/ 44 w 44"/>
                <a:gd name="T1" fmla="*/ 0 h 108"/>
                <a:gd name="T2" fmla="*/ 8 w 44"/>
                <a:gd name="T3" fmla="*/ 47 h 108"/>
                <a:gd name="T4" fmla="*/ 1 w 44"/>
                <a:gd name="T5" fmla="*/ 76 h 108"/>
                <a:gd name="T6" fmla="*/ 0 w 44"/>
                <a:gd name="T7" fmla="*/ 91 h 108"/>
                <a:gd name="T8" fmla="*/ 0 w 44"/>
                <a:gd name="T9" fmla="*/ 108 h 108"/>
              </a:gdLst>
              <a:ahLst/>
              <a:cxnLst>
                <a:cxn ang="0">
                  <a:pos x="T0" y="T1"/>
                </a:cxn>
                <a:cxn ang="0">
                  <a:pos x="T2" y="T3"/>
                </a:cxn>
                <a:cxn ang="0">
                  <a:pos x="T4" y="T5"/>
                </a:cxn>
                <a:cxn ang="0">
                  <a:pos x="T6" y="T7"/>
                </a:cxn>
                <a:cxn ang="0">
                  <a:pos x="T8" y="T9"/>
                </a:cxn>
              </a:cxnLst>
              <a:rect l="0" t="0" r="r" b="b"/>
              <a:pathLst>
                <a:path w="44" h="108">
                  <a:moveTo>
                    <a:pt x="44" y="0"/>
                  </a:moveTo>
                  <a:lnTo>
                    <a:pt x="8" y="47"/>
                  </a:lnTo>
                  <a:lnTo>
                    <a:pt x="1" y="76"/>
                  </a:lnTo>
                  <a:lnTo>
                    <a:pt x="0" y="91"/>
                  </a:lnTo>
                  <a:lnTo>
                    <a:pt x="0" y="108"/>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27771" name="Line 27">
              <a:extLst>
                <a:ext uri="{FF2B5EF4-FFF2-40B4-BE49-F238E27FC236}">
                  <a16:creationId xmlns:a16="http://schemas.microsoft.com/office/drawing/2014/main" id="{C0813F44-E92A-4C64-9C84-E59656FD9F21}"/>
                </a:ext>
              </a:extLst>
            </p:cNvPr>
            <p:cNvSpPr>
              <a:spLocks noChangeShapeType="1"/>
            </p:cNvSpPr>
            <p:nvPr/>
          </p:nvSpPr>
          <p:spPr bwMode="auto">
            <a:xfrm>
              <a:off x="1635" y="2564"/>
              <a:ext cx="798" cy="505"/>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72" name="Line 28">
              <a:extLst>
                <a:ext uri="{FF2B5EF4-FFF2-40B4-BE49-F238E27FC236}">
                  <a16:creationId xmlns:a16="http://schemas.microsoft.com/office/drawing/2014/main" id="{D1FBBB3F-71C6-4140-A48C-2495EE6E8191}"/>
                </a:ext>
              </a:extLst>
            </p:cNvPr>
            <p:cNvSpPr>
              <a:spLocks noChangeShapeType="1"/>
            </p:cNvSpPr>
            <p:nvPr/>
          </p:nvSpPr>
          <p:spPr bwMode="auto">
            <a:xfrm>
              <a:off x="2324" y="3049"/>
              <a:ext cx="0" cy="563"/>
            </a:xfrm>
            <a:prstGeom prst="line">
              <a:avLst/>
            </a:prstGeom>
            <a:noFill/>
            <a:ln w="333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7773" name="Freeform 29">
              <a:extLst>
                <a:ext uri="{FF2B5EF4-FFF2-40B4-BE49-F238E27FC236}">
                  <a16:creationId xmlns:a16="http://schemas.microsoft.com/office/drawing/2014/main" id="{BB6DDC7E-37D7-4756-A12F-244264505DA6}"/>
                </a:ext>
              </a:extLst>
            </p:cNvPr>
            <p:cNvSpPr>
              <a:spLocks/>
            </p:cNvSpPr>
            <p:nvPr/>
          </p:nvSpPr>
          <p:spPr bwMode="auto">
            <a:xfrm>
              <a:off x="2273" y="2972"/>
              <a:ext cx="49" cy="78"/>
            </a:xfrm>
            <a:custGeom>
              <a:avLst/>
              <a:gdLst>
                <a:gd name="T0" fmla="*/ 93 w 93"/>
                <a:gd name="T1" fmla="*/ 135 h 135"/>
                <a:gd name="T2" fmla="*/ 93 w 93"/>
                <a:gd name="T3" fmla="*/ 114 h 135"/>
                <a:gd name="T4" fmla="*/ 89 w 93"/>
                <a:gd name="T5" fmla="*/ 92 h 135"/>
                <a:gd name="T6" fmla="*/ 69 w 93"/>
                <a:gd name="T7" fmla="*/ 53 h 135"/>
                <a:gd name="T8" fmla="*/ 40 w 93"/>
                <a:gd name="T9" fmla="*/ 22 h 135"/>
                <a:gd name="T10" fmla="*/ 0 w 93"/>
                <a:gd name="T11" fmla="*/ 0 h 135"/>
              </a:gdLst>
              <a:ahLst/>
              <a:cxnLst>
                <a:cxn ang="0">
                  <a:pos x="T0" y="T1"/>
                </a:cxn>
                <a:cxn ang="0">
                  <a:pos x="T2" y="T3"/>
                </a:cxn>
                <a:cxn ang="0">
                  <a:pos x="T4" y="T5"/>
                </a:cxn>
                <a:cxn ang="0">
                  <a:pos x="T6" y="T7"/>
                </a:cxn>
                <a:cxn ang="0">
                  <a:pos x="T8" y="T9"/>
                </a:cxn>
                <a:cxn ang="0">
                  <a:pos x="T10" y="T11"/>
                </a:cxn>
              </a:cxnLst>
              <a:rect l="0" t="0" r="r" b="b"/>
              <a:pathLst>
                <a:path w="93" h="135">
                  <a:moveTo>
                    <a:pt x="93" y="135"/>
                  </a:moveTo>
                  <a:lnTo>
                    <a:pt x="93" y="114"/>
                  </a:lnTo>
                  <a:lnTo>
                    <a:pt x="89" y="92"/>
                  </a:lnTo>
                  <a:lnTo>
                    <a:pt x="69" y="53"/>
                  </a:lnTo>
                  <a:lnTo>
                    <a:pt x="40" y="22"/>
                  </a:lnTo>
                  <a:lnTo>
                    <a:pt x="0" y="0"/>
                  </a:lnTo>
                </a:path>
              </a:pathLst>
            </a:custGeom>
            <a:noFill/>
            <a:ln w="3333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27774" name="Group 30">
            <a:extLst>
              <a:ext uri="{FF2B5EF4-FFF2-40B4-BE49-F238E27FC236}">
                <a16:creationId xmlns:a16="http://schemas.microsoft.com/office/drawing/2014/main" id="{8EBBE8A1-14DA-49BF-8E3F-6FFBD2F17BB2}"/>
              </a:ext>
            </a:extLst>
          </p:cNvPr>
          <p:cNvGrpSpPr>
            <a:grpSpLocks/>
          </p:cNvGrpSpPr>
          <p:nvPr/>
        </p:nvGrpSpPr>
        <p:grpSpPr bwMode="auto">
          <a:xfrm>
            <a:off x="5580063" y="1628775"/>
            <a:ext cx="3240087" cy="3024188"/>
            <a:chOff x="3515" y="1026"/>
            <a:chExt cx="2041" cy="1905"/>
          </a:xfrm>
        </p:grpSpPr>
        <p:grpSp>
          <p:nvGrpSpPr>
            <p:cNvPr id="927775" name="Group 31">
              <a:extLst>
                <a:ext uri="{FF2B5EF4-FFF2-40B4-BE49-F238E27FC236}">
                  <a16:creationId xmlns:a16="http://schemas.microsoft.com/office/drawing/2014/main" id="{5DB8CADD-4C91-4045-BDD9-7E67382B8428}"/>
                </a:ext>
              </a:extLst>
            </p:cNvPr>
            <p:cNvGrpSpPr>
              <a:grpSpLocks/>
            </p:cNvGrpSpPr>
            <p:nvPr/>
          </p:nvGrpSpPr>
          <p:grpSpPr bwMode="auto">
            <a:xfrm>
              <a:off x="3651" y="1493"/>
              <a:ext cx="1905" cy="1438"/>
              <a:chOff x="3742" y="1298"/>
              <a:chExt cx="1905" cy="1438"/>
            </a:xfrm>
          </p:grpSpPr>
          <p:sp>
            <p:nvSpPr>
              <p:cNvPr id="927776" name="Oval 32">
                <a:extLst>
                  <a:ext uri="{FF2B5EF4-FFF2-40B4-BE49-F238E27FC236}">
                    <a16:creationId xmlns:a16="http://schemas.microsoft.com/office/drawing/2014/main" id="{7D768BBD-E693-4F79-800A-9BF7ED4570BB}"/>
                  </a:ext>
                </a:extLst>
              </p:cNvPr>
              <p:cNvSpPr>
                <a:spLocks noChangeArrowheads="1"/>
              </p:cNvSpPr>
              <p:nvPr/>
            </p:nvSpPr>
            <p:spPr bwMode="auto">
              <a:xfrm>
                <a:off x="4176" y="1474"/>
                <a:ext cx="608" cy="528"/>
              </a:xfrm>
              <a:prstGeom prst="ellipse">
                <a:avLst/>
              </a:prstGeom>
              <a:solidFill>
                <a:srgbClr val="E4CAD7"/>
              </a:soli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lstStyle/>
              <a:p>
                <a:pPr algn="ctr">
                  <a:lnSpc>
                    <a:spcPct val="80000"/>
                  </a:lnSpc>
                  <a:spcBef>
                    <a:spcPct val="20000"/>
                  </a:spcBef>
                </a:pPr>
                <a:r>
                  <a:rPr lang="en-US" altLang="en-US" sz="2000" b="0">
                    <a:latin typeface="Book Antiqua" panose="02040602050305030304" pitchFamily="18" charset="0"/>
                  </a:rPr>
                  <a:t>Ag</a:t>
                </a:r>
                <a:r>
                  <a:rPr lang="el-GR" altLang="en-US" sz="2800" b="0">
                    <a:latin typeface="Book Antiqua" panose="02040602050305030304" pitchFamily="18" charset="0"/>
                  </a:rPr>
                  <a:t>      </a:t>
                </a:r>
                <a:endParaRPr lang="en-GB" altLang="en-US" sz="2800" b="0">
                  <a:latin typeface="Book Antiqua" panose="02040602050305030304" pitchFamily="18" charset="0"/>
                </a:endParaRPr>
              </a:p>
            </p:txBody>
          </p:sp>
          <p:sp>
            <p:nvSpPr>
              <p:cNvPr id="927777" name="Oval 33" descr="40%">
                <a:extLst>
                  <a:ext uri="{FF2B5EF4-FFF2-40B4-BE49-F238E27FC236}">
                    <a16:creationId xmlns:a16="http://schemas.microsoft.com/office/drawing/2014/main" id="{BFBFC738-7E56-4634-86B0-AC11C4D0D055}"/>
                  </a:ext>
                </a:extLst>
              </p:cNvPr>
              <p:cNvSpPr>
                <a:spLocks noChangeArrowheads="1"/>
              </p:cNvSpPr>
              <p:nvPr/>
            </p:nvSpPr>
            <p:spPr bwMode="auto">
              <a:xfrm>
                <a:off x="4424" y="2165"/>
                <a:ext cx="410" cy="386"/>
              </a:xfrm>
              <a:prstGeom prst="ellipse">
                <a:avLst/>
              </a:prstGeom>
              <a:pattFill prst="pct40">
                <a:fgClr>
                  <a:srgbClr val="FF9900"/>
                </a:fgClr>
                <a:bgClr>
                  <a:schemeClr val="bg1"/>
                </a:bgClr>
              </a:patt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lnSpc>
                    <a:spcPct val="200000"/>
                  </a:lnSpc>
                  <a:spcBef>
                    <a:spcPct val="20000"/>
                  </a:spcBef>
                </a:pPr>
                <a:r>
                  <a:rPr lang="en-US" altLang="en-US" sz="1800" b="0">
                    <a:latin typeface="Book Antiqua" panose="02040602050305030304" pitchFamily="18" charset="0"/>
                  </a:rPr>
                  <a:t>Ab</a:t>
                </a:r>
                <a:endParaRPr lang="en-GB" altLang="en-US" sz="1800" b="0">
                  <a:latin typeface="Book Antiqua" panose="02040602050305030304" pitchFamily="18" charset="0"/>
                </a:endParaRPr>
              </a:p>
            </p:txBody>
          </p:sp>
          <p:sp>
            <p:nvSpPr>
              <p:cNvPr id="927778" name="Oval 34" descr="40%">
                <a:extLst>
                  <a:ext uri="{FF2B5EF4-FFF2-40B4-BE49-F238E27FC236}">
                    <a16:creationId xmlns:a16="http://schemas.microsoft.com/office/drawing/2014/main" id="{E8861CAC-38A4-408A-89B6-E3C7EB881020}"/>
                  </a:ext>
                </a:extLst>
              </p:cNvPr>
              <p:cNvSpPr>
                <a:spLocks noChangeArrowheads="1"/>
              </p:cNvSpPr>
              <p:nvPr/>
            </p:nvSpPr>
            <p:spPr bwMode="auto">
              <a:xfrm>
                <a:off x="3783" y="2044"/>
                <a:ext cx="409" cy="385"/>
              </a:xfrm>
              <a:prstGeom prst="ellipse">
                <a:avLst/>
              </a:prstGeom>
              <a:pattFill prst="pct40">
                <a:fgClr>
                  <a:srgbClr val="FF9900"/>
                </a:fgClr>
                <a:bgClr>
                  <a:schemeClr val="bg1"/>
                </a:bgClr>
              </a:patt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lnSpc>
                    <a:spcPct val="200000"/>
                  </a:lnSpc>
                  <a:spcBef>
                    <a:spcPct val="20000"/>
                  </a:spcBef>
                </a:pPr>
                <a:r>
                  <a:rPr lang="el-GR" altLang="en-US" sz="2000" b="0">
                    <a:latin typeface="Book Antiqua" panose="02040602050305030304" pitchFamily="18" charset="0"/>
                  </a:rPr>
                  <a:t>1</a:t>
                </a:r>
                <a:endParaRPr lang="en-GB" altLang="en-US" sz="2000" b="0">
                  <a:latin typeface="Book Antiqua" panose="02040602050305030304" pitchFamily="18" charset="0"/>
                </a:endParaRPr>
              </a:p>
            </p:txBody>
          </p:sp>
          <p:sp>
            <p:nvSpPr>
              <p:cNvPr id="927779" name="Freeform 35">
                <a:extLst>
                  <a:ext uri="{FF2B5EF4-FFF2-40B4-BE49-F238E27FC236}">
                    <a16:creationId xmlns:a16="http://schemas.microsoft.com/office/drawing/2014/main" id="{8A91ADDD-2B54-43D3-8FA0-F493F66FCB7A}"/>
                  </a:ext>
                </a:extLst>
              </p:cNvPr>
              <p:cNvSpPr>
                <a:spLocks/>
              </p:cNvSpPr>
              <p:nvPr/>
            </p:nvSpPr>
            <p:spPr bwMode="auto">
              <a:xfrm>
                <a:off x="3762" y="1911"/>
                <a:ext cx="554" cy="295"/>
              </a:xfrm>
              <a:custGeom>
                <a:avLst/>
                <a:gdLst>
                  <a:gd name="T0" fmla="*/ 0 w 1277"/>
                  <a:gd name="T1" fmla="*/ 216 h 648"/>
                  <a:gd name="T2" fmla="*/ 576 w 1277"/>
                  <a:gd name="T3" fmla="*/ 72 h 648"/>
                  <a:gd name="T4" fmla="*/ 1277 w 1277"/>
                  <a:gd name="T5" fmla="*/ 648 h 648"/>
                </a:gdLst>
                <a:ahLst/>
                <a:cxnLst>
                  <a:cxn ang="0">
                    <a:pos x="T0" y="T1"/>
                  </a:cxn>
                  <a:cxn ang="0">
                    <a:pos x="T2" y="T3"/>
                  </a:cxn>
                  <a:cxn ang="0">
                    <a:pos x="T4" y="T5"/>
                  </a:cxn>
                </a:cxnLst>
                <a:rect l="0" t="0" r="r" b="b"/>
                <a:pathLst>
                  <a:path w="1277" h="648">
                    <a:moveTo>
                      <a:pt x="0" y="216"/>
                    </a:moveTo>
                    <a:cubicBezTo>
                      <a:pt x="188" y="116"/>
                      <a:pt x="363" y="0"/>
                      <a:pt x="576" y="72"/>
                    </a:cubicBezTo>
                    <a:cubicBezTo>
                      <a:pt x="789" y="144"/>
                      <a:pt x="1160" y="552"/>
                      <a:pt x="1277" y="648"/>
                    </a:cubicBez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80" name="Freeform 36">
                <a:extLst>
                  <a:ext uri="{FF2B5EF4-FFF2-40B4-BE49-F238E27FC236}">
                    <a16:creationId xmlns:a16="http://schemas.microsoft.com/office/drawing/2014/main" id="{26BAD11B-91B3-43D7-A085-C6DD04E177AD}"/>
                  </a:ext>
                </a:extLst>
              </p:cNvPr>
              <p:cNvSpPr>
                <a:spLocks/>
              </p:cNvSpPr>
              <p:nvPr/>
            </p:nvSpPr>
            <p:spPr bwMode="auto">
              <a:xfrm>
                <a:off x="3742" y="1877"/>
                <a:ext cx="1167" cy="369"/>
              </a:xfrm>
              <a:custGeom>
                <a:avLst/>
                <a:gdLst>
                  <a:gd name="T0" fmla="*/ 0 w 2736"/>
                  <a:gd name="T1" fmla="*/ 104 h 872"/>
                  <a:gd name="T2" fmla="*/ 576 w 2736"/>
                  <a:gd name="T3" fmla="*/ 8 h 872"/>
                  <a:gd name="T4" fmla="*/ 1008 w 2736"/>
                  <a:gd name="T5" fmla="*/ 152 h 872"/>
                  <a:gd name="T6" fmla="*/ 1495 w 2736"/>
                  <a:gd name="T7" fmla="*/ 634 h 872"/>
                  <a:gd name="T8" fmla="*/ 1776 w 2736"/>
                  <a:gd name="T9" fmla="*/ 536 h 872"/>
                  <a:gd name="T10" fmla="*/ 2112 w 2736"/>
                  <a:gd name="T11" fmla="*/ 440 h 872"/>
                  <a:gd name="T12" fmla="*/ 2448 w 2736"/>
                  <a:gd name="T13" fmla="*/ 536 h 872"/>
                  <a:gd name="T14" fmla="*/ 2736 w 2736"/>
                  <a:gd name="T15" fmla="*/ 872 h 8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36" h="872">
                    <a:moveTo>
                      <a:pt x="0" y="104"/>
                    </a:moveTo>
                    <a:cubicBezTo>
                      <a:pt x="204" y="52"/>
                      <a:pt x="408" y="0"/>
                      <a:pt x="576" y="8"/>
                    </a:cubicBezTo>
                    <a:cubicBezTo>
                      <a:pt x="744" y="16"/>
                      <a:pt x="855" y="48"/>
                      <a:pt x="1008" y="152"/>
                    </a:cubicBezTo>
                    <a:cubicBezTo>
                      <a:pt x="1161" y="256"/>
                      <a:pt x="1367" y="570"/>
                      <a:pt x="1495" y="634"/>
                    </a:cubicBezTo>
                    <a:cubicBezTo>
                      <a:pt x="1623" y="698"/>
                      <a:pt x="1673" y="568"/>
                      <a:pt x="1776" y="536"/>
                    </a:cubicBezTo>
                    <a:cubicBezTo>
                      <a:pt x="1879" y="504"/>
                      <a:pt x="2000" y="440"/>
                      <a:pt x="2112" y="440"/>
                    </a:cubicBezTo>
                    <a:cubicBezTo>
                      <a:pt x="2224" y="440"/>
                      <a:pt x="2344" y="464"/>
                      <a:pt x="2448" y="536"/>
                    </a:cubicBezTo>
                    <a:cubicBezTo>
                      <a:pt x="2552" y="608"/>
                      <a:pt x="2644" y="740"/>
                      <a:pt x="2736" y="872"/>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81" name="Oval 37" descr="40%">
                <a:extLst>
                  <a:ext uri="{FF2B5EF4-FFF2-40B4-BE49-F238E27FC236}">
                    <a16:creationId xmlns:a16="http://schemas.microsoft.com/office/drawing/2014/main" id="{F2AFCF6C-5080-4448-A014-0D42A31E654E}"/>
                  </a:ext>
                </a:extLst>
              </p:cNvPr>
              <p:cNvSpPr>
                <a:spLocks noChangeArrowheads="1"/>
              </p:cNvSpPr>
              <p:nvPr/>
            </p:nvSpPr>
            <p:spPr bwMode="auto">
              <a:xfrm>
                <a:off x="4930" y="1779"/>
                <a:ext cx="410" cy="402"/>
              </a:xfrm>
              <a:prstGeom prst="ellipse">
                <a:avLst/>
              </a:prstGeom>
              <a:pattFill prst="pct40">
                <a:fgClr>
                  <a:srgbClr val="FF9900"/>
                </a:fgClr>
                <a:bgClr>
                  <a:schemeClr val="bg1"/>
                </a:bgClr>
              </a:patt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lstStyle/>
              <a:p>
                <a:pPr algn="ctr">
                  <a:lnSpc>
                    <a:spcPct val="200000"/>
                  </a:lnSpc>
                  <a:spcBef>
                    <a:spcPct val="20000"/>
                  </a:spcBef>
                </a:pPr>
                <a:r>
                  <a:rPr lang="el-GR" altLang="en-US" sz="2000" b="0">
                    <a:latin typeface="Book Antiqua" panose="02040602050305030304" pitchFamily="18" charset="0"/>
                  </a:rPr>
                  <a:t>2</a:t>
                </a:r>
                <a:endParaRPr lang="en-GB" altLang="en-US" sz="3600" b="0">
                  <a:latin typeface="Book Antiqua" panose="02040602050305030304" pitchFamily="18" charset="0"/>
                </a:endParaRPr>
              </a:p>
            </p:txBody>
          </p:sp>
          <p:sp>
            <p:nvSpPr>
              <p:cNvPr id="927782" name="Freeform 38">
                <a:extLst>
                  <a:ext uri="{FF2B5EF4-FFF2-40B4-BE49-F238E27FC236}">
                    <a16:creationId xmlns:a16="http://schemas.microsoft.com/office/drawing/2014/main" id="{81FF41A8-43F6-415E-A99F-56C31293DE07}"/>
                  </a:ext>
                </a:extLst>
              </p:cNvPr>
              <p:cNvSpPr>
                <a:spLocks/>
              </p:cNvSpPr>
              <p:nvPr/>
            </p:nvSpPr>
            <p:spPr bwMode="auto">
              <a:xfrm>
                <a:off x="4753" y="1677"/>
                <a:ext cx="457" cy="560"/>
              </a:xfrm>
              <a:custGeom>
                <a:avLst/>
                <a:gdLst>
                  <a:gd name="T0" fmla="*/ 202 w 1070"/>
                  <a:gd name="T1" fmla="*/ 1322 h 1322"/>
                  <a:gd name="T2" fmla="*/ 145 w 1070"/>
                  <a:gd name="T3" fmla="*/ 377 h 1322"/>
                  <a:gd name="T4" fmla="*/ 1070 w 1070"/>
                  <a:gd name="T5" fmla="*/ 0 h 1322"/>
                </a:gdLst>
                <a:ahLst/>
                <a:cxnLst>
                  <a:cxn ang="0">
                    <a:pos x="T0" y="T1"/>
                  </a:cxn>
                  <a:cxn ang="0">
                    <a:pos x="T2" y="T3"/>
                  </a:cxn>
                  <a:cxn ang="0">
                    <a:pos x="T4" y="T5"/>
                  </a:cxn>
                </a:cxnLst>
                <a:rect l="0" t="0" r="r" b="b"/>
                <a:pathLst>
                  <a:path w="1070" h="1322">
                    <a:moveTo>
                      <a:pt x="202" y="1322"/>
                    </a:moveTo>
                    <a:cubicBezTo>
                      <a:pt x="191" y="1166"/>
                      <a:pt x="0" y="597"/>
                      <a:pt x="145" y="377"/>
                    </a:cubicBezTo>
                    <a:cubicBezTo>
                      <a:pt x="290" y="157"/>
                      <a:pt x="877" y="79"/>
                      <a:pt x="1070" y="0"/>
                    </a:cubicBez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7783" name="Rectangle 39">
                <a:extLst>
                  <a:ext uri="{FF2B5EF4-FFF2-40B4-BE49-F238E27FC236}">
                    <a16:creationId xmlns:a16="http://schemas.microsoft.com/office/drawing/2014/main" id="{45CBA222-DA61-4D32-921C-7695B9EE92D4}"/>
                  </a:ext>
                </a:extLst>
              </p:cNvPr>
              <p:cNvSpPr>
                <a:spLocks noChangeArrowheads="1"/>
              </p:cNvSpPr>
              <p:nvPr/>
            </p:nvSpPr>
            <p:spPr bwMode="auto">
              <a:xfrm>
                <a:off x="4176" y="2544"/>
                <a:ext cx="9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1400" b="0">
                    <a:latin typeface="Book Antiqua" panose="02040602050305030304" pitchFamily="18" charset="0"/>
                  </a:rPr>
                  <a:t>Πρότυπος ορός</a:t>
                </a:r>
                <a:endParaRPr lang="en-US" altLang="en-US" sz="1400" b="0">
                  <a:latin typeface="Book Antiqua" panose="02040602050305030304" pitchFamily="18" charset="0"/>
                </a:endParaRPr>
              </a:p>
            </p:txBody>
          </p:sp>
          <p:sp>
            <p:nvSpPr>
              <p:cNvPr id="927784" name="Rectangle 40">
                <a:extLst>
                  <a:ext uri="{FF2B5EF4-FFF2-40B4-BE49-F238E27FC236}">
                    <a16:creationId xmlns:a16="http://schemas.microsoft.com/office/drawing/2014/main" id="{0BBEA5A5-4169-48B3-BBC3-2B19BB9E7FFA}"/>
                  </a:ext>
                </a:extLst>
              </p:cNvPr>
              <p:cNvSpPr>
                <a:spLocks noChangeArrowheads="1"/>
              </p:cNvSpPr>
              <p:nvPr/>
            </p:nvSpPr>
            <p:spPr bwMode="auto">
              <a:xfrm>
                <a:off x="4893" y="2171"/>
                <a:ext cx="75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1400" b="0">
                    <a:latin typeface="Book Antiqua" panose="02040602050305030304" pitchFamily="18" charset="0"/>
                  </a:rPr>
                  <a:t>Ορός υπό εξέταση</a:t>
                </a:r>
                <a:endParaRPr lang="en-US" altLang="en-US" sz="1400" b="0">
                  <a:latin typeface="Book Antiqua" panose="02040602050305030304" pitchFamily="18" charset="0"/>
                </a:endParaRPr>
              </a:p>
            </p:txBody>
          </p:sp>
          <p:sp>
            <p:nvSpPr>
              <p:cNvPr id="927785" name="Rectangle 41">
                <a:extLst>
                  <a:ext uri="{FF2B5EF4-FFF2-40B4-BE49-F238E27FC236}">
                    <a16:creationId xmlns:a16="http://schemas.microsoft.com/office/drawing/2014/main" id="{4A88BEAA-1C80-4DDB-A18D-D3E06778FA4C}"/>
                  </a:ext>
                </a:extLst>
              </p:cNvPr>
              <p:cNvSpPr>
                <a:spLocks noChangeArrowheads="1"/>
              </p:cNvSpPr>
              <p:nvPr/>
            </p:nvSpPr>
            <p:spPr bwMode="auto">
              <a:xfrm>
                <a:off x="3834" y="1298"/>
                <a:ext cx="12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1400" b="0">
                    <a:latin typeface="Book Antiqua" panose="02040602050305030304" pitchFamily="18" charset="0"/>
                  </a:rPr>
                  <a:t>Κυτταρικό εκχύλισμα</a:t>
                </a:r>
              </a:p>
            </p:txBody>
          </p:sp>
        </p:grpSp>
        <p:sp>
          <p:nvSpPr>
            <p:cNvPr id="927786" name="Text Box 42">
              <a:extLst>
                <a:ext uri="{FF2B5EF4-FFF2-40B4-BE49-F238E27FC236}">
                  <a16:creationId xmlns:a16="http://schemas.microsoft.com/office/drawing/2014/main" id="{F622585A-5338-4C19-9030-DD341118A461}"/>
                </a:ext>
              </a:extLst>
            </p:cNvPr>
            <p:cNvSpPr txBox="1">
              <a:spLocks noChangeArrowheads="1"/>
            </p:cNvSpPr>
            <p:nvPr/>
          </p:nvSpPr>
          <p:spPr bwMode="auto">
            <a:xfrm>
              <a:off x="3515" y="1026"/>
              <a:ext cx="195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l-GR" altLang="en-US" sz="1800">
                  <a:latin typeface="Book Antiqua" panose="02040602050305030304" pitchFamily="18" charset="0"/>
                </a:rPr>
                <a:t>Εφαρμογή στην ανίχνευση αντισωμάτων</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7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7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a:extLst>
              <a:ext uri="{FF2B5EF4-FFF2-40B4-BE49-F238E27FC236}">
                <a16:creationId xmlns:a16="http://schemas.microsoft.com/office/drawing/2014/main" id="{4A2494E0-B544-41BE-8132-F56EFCADE89B}"/>
              </a:ext>
            </a:extLst>
          </p:cNvPr>
          <p:cNvSpPr>
            <a:spLocks noGrp="1" noChangeArrowheads="1"/>
          </p:cNvSpPr>
          <p:nvPr>
            <p:ph type="title"/>
          </p:nvPr>
        </p:nvSpPr>
        <p:spPr>
          <a:xfrm>
            <a:off x="250825" y="0"/>
            <a:ext cx="8893175" cy="1085850"/>
          </a:xfrm>
        </p:spPr>
        <p:txBody>
          <a:bodyPr/>
          <a:lstStyle/>
          <a:p>
            <a:r>
              <a:rPr lang="el-GR" altLang="en-US" sz="2400">
                <a:solidFill>
                  <a:srgbClr val="364558"/>
                </a:solidFill>
              </a:rPr>
              <a:t>Τεχνικές Καθίζησης Ανοσοσυμπλεγμάτων </a:t>
            </a:r>
            <a:br>
              <a:rPr lang="el-GR" altLang="en-US" sz="2400">
                <a:solidFill>
                  <a:srgbClr val="364558"/>
                </a:solidFill>
              </a:rPr>
            </a:br>
            <a:r>
              <a:rPr lang="el-GR" altLang="en-US"/>
              <a:t>Αντίθετη ανοσοηλεκτροφόρηση</a:t>
            </a:r>
          </a:p>
        </p:txBody>
      </p:sp>
      <p:sp>
        <p:nvSpPr>
          <p:cNvPr id="929795" name="Rectangle 3">
            <a:extLst>
              <a:ext uri="{FF2B5EF4-FFF2-40B4-BE49-F238E27FC236}">
                <a16:creationId xmlns:a16="http://schemas.microsoft.com/office/drawing/2014/main" id="{F3614410-723E-431B-B727-561C0264341E}"/>
              </a:ext>
            </a:extLst>
          </p:cNvPr>
          <p:cNvSpPr>
            <a:spLocks noGrp="1" noChangeArrowheads="1"/>
          </p:cNvSpPr>
          <p:nvPr>
            <p:ph type="body" sz="half" idx="1"/>
          </p:nvPr>
        </p:nvSpPr>
        <p:spPr>
          <a:xfrm>
            <a:off x="395288" y="2060575"/>
            <a:ext cx="6192837" cy="4824413"/>
          </a:xfrm>
        </p:spPr>
        <p:txBody>
          <a:bodyPr/>
          <a:lstStyle/>
          <a:p>
            <a:pPr>
              <a:lnSpc>
                <a:spcPct val="90000"/>
              </a:lnSpc>
              <a:buFontTx/>
              <a:buNone/>
            </a:pPr>
            <a:r>
              <a:rPr lang="en-US" altLang="en-US" sz="2200"/>
              <a:t>Counter immunoelectrophoresis</a:t>
            </a:r>
            <a:r>
              <a:rPr lang="el-GR" altLang="en-US" sz="2200"/>
              <a:t> (CIE)</a:t>
            </a:r>
            <a:endParaRPr lang="en-US" altLang="en-US" sz="2200"/>
          </a:p>
          <a:p>
            <a:pPr>
              <a:lnSpc>
                <a:spcPct val="90000"/>
              </a:lnSpc>
              <a:buFontTx/>
              <a:buNone/>
            </a:pPr>
            <a:endParaRPr lang="en-US" altLang="en-US" sz="900"/>
          </a:p>
          <a:p>
            <a:pPr>
              <a:lnSpc>
                <a:spcPct val="90000"/>
              </a:lnSpc>
            </a:pPr>
            <a:r>
              <a:rPr lang="el-GR" altLang="en-US" sz="2000"/>
              <a:t>Ηλεκτροφόρηση σε πήκτωμα αγαρόζης</a:t>
            </a:r>
          </a:p>
          <a:p>
            <a:pPr lvl="1">
              <a:lnSpc>
                <a:spcPct val="90000"/>
              </a:lnSpc>
            </a:pPr>
            <a:r>
              <a:rPr lang="el-GR" altLang="en-US" sz="1800"/>
              <a:t>Αντισώματα: αρνητικά φορτισμένα </a:t>
            </a:r>
            <a:r>
              <a:rPr lang="el-GR" altLang="en-US" sz="1600" i="1"/>
              <a:t>(αντίθετα από υπόλοιπες πρωτεΐνες)</a:t>
            </a:r>
            <a:r>
              <a:rPr lang="el-GR" altLang="en-US" sz="1800"/>
              <a:t> </a:t>
            </a:r>
          </a:p>
          <a:p>
            <a:pPr lvl="1">
              <a:lnSpc>
                <a:spcPct val="90000"/>
              </a:lnSpc>
            </a:pPr>
            <a:r>
              <a:rPr lang="el-GR" altLang="en-US" sz="1800"/>
              <a:t>Υπόλοιπες πρωτεΐνες (αντιγόνα): θετικά φορτισμένες</a:t>
            </a:r>
          </a:p>
          <a:p>
            <a:pPr lvl="1">
              <a:lnSpc>
                <a:spcPct val="90000"/>
              </a:lnSpc>
            </a:pPr>
            <a:r>
              <a:rPr lang="el-GR" altLang="en-US" sz="1800"/>
              <a:t>Δημιουργία </a:t>
            </a:r>
            <a:r>
              <a:rPr lang="el-GR" altLang="en-US" sz="1800" b="1"/>
              <a:t>ανοσοσυμπλεγμάτων</a:t>
            </a:r>
            <a:r>
              <a:rPr lang="el-GR" altLang="en-US" sz="1800"/>
              <a:t> </a:t>
            </a:r>
            <a:r>
              <a:rPr lang="el-GR" altLang="en-US" sz="1800" b="1">
                <a:sym typeface="Wingdings 3" panose="05040102010807070707" pitchFamily="18" charset="2"/>
              </a:rPr>
              <a:t></a:t>
            </a:r>
            <a:r>
              <a:rPr lang="el-GR" altLang="en-US" sz="1800">
                <a:sym typeface="Wingdings 3" panose="05040102010807070707" pitchFamily="18" charset="2"/>
              </a:rPr>
              <a:t> </a:t>
            </a:r>
            <a:r>
              <a:rPr lang="el-GR" altLang="en-US" sz="1800" b="1"/>
              <a:t>καθίζηση</a:t>
            </a:r>
            <a:r>
              <a:rPr lang="el-GR" altLang="en-US" sz="1800"/>
              <a:t> </a:t>
            </a:r>
          </a:p>
          <a:p>
            <a:pPr lvl="2">
              <a:lnSpc>
                <a:spcPct val="90000"/>
              </a:lnSpc>
            </a:pPr>
            <a:r>
              <a:rPr lang="el-GR" altLang="en-US" sz="1600"/>
              <a:t>Αφήνονται να καθιζάνουν</a:t>
            </a:r>
          </a:p>
          <a:p>
            <a:pPr lvl="2">
              <a:lnSpc>
                <a:spcPct val="90000"/>
              </a:lnSpc>
            </a:pPr>
            <a:r>
              <a:rPr lang="el-GR" altLang="en-US" sz="1600"/>
              <a:t>Εμφάνιση με ειδική χρώση (χρωστική </a:t>
            </a:r>
            <a:r>
              <a:rPr lang="en-US" altLang="en-US" sz="1600"/>
              <a:t>Coomassie Blue)</a:t>
            </a:r>
          </a:p>
          <a:p>
            <a:pPr>
              <a:lnSpc>
                <a:spcPct val="90000"/>
              </a:lnSpc>
              <a:spcBef>
                <a:spcPct val="80000"/>
              </a:spcBef>
            </a:pPr>
            <a:r>
              <a:rPr lang="el-GR" altLang="en-US" sz="2000"/>
              <a:t>Πηγή αντιγόνων: εκχύλισμα</a:t>
            </a:r>
            <a:r>
              <a:rPr lang="en-US" altLang="en-US" sz="2000"/>
              <a:t> </a:t>
            </a:r>
            <a:r>
              <a:rPr lang="el-GR" altLang="en-US" sz="2000"/>
              <a:t>ιστών ή κυττάρων </a:t>
            </a:r>
          </a:p>
          <a:p>
            <a:pPr lvl="1">
              <a:lnSpc>
                <a:spcPct val="90000"/>
              </a:lnSpc>
            </a:pPr>
            <a:r>
              <a:rPr lang="el-GR" altLang="en-US" sz="1800"/>
              <a:t>Θύμος αδένας βόος ή κουνελιού</a:t>
            </a:r>
          </a:p>
          <a:p>
            <a:pPr lvl="1">
              <a:lnSpc>
                <a:spcPct val="90000"/>
              </a:lnSpc>
            </a:pPr>
            <a:r>
              <a:rPr lang="el-GR" altLang="en-US" sz="1800"/>
              <a:t>Ανθρώπινες νεοπλαστικές σειρές κυττάρων</a:t>
            </a:r>
          </a:p>
        </p:txBody>
      </p:sp>
      <p:grpSp>
        <p:nvGrpSpPr>
          <p:cNvPr id="929796" name="Group 4">
            <a:extLst>
              <a:ext uri="{FF2B5EF4-FFF2-40B4-BE49-F238E27FC236}">
                <a16:creationId xmlns:a16="http://schemas.microsoft.com/office/drawing/2014/main" id="{CB144B99-6F85-4A30-902E-5B18BCDD931E}"/>
              </a:ext>
            </a:extLst>
          </p:cNvPr>
          <p:cNvGrpSpPr>
            <a:grpSpLocks/>
          </p:cNvGrpSpPr>
          <p:nvPr/>
        </p:nvGrpSpPr>
        <p:grpSpPr bwMode="auto">
          <a:xfrm>
            <a:off x="6299200" y="1989138"/>
            <a:ext cx="1152525" cy="4391025"/>
            <a:chOff x="4649" y="1344"/>
            <a:chExt cx="726" cy="2766"/>
          </a:xfrm>
        </p:grpSpPr>
        <p:sp>
          <p:nvSpPr>
            <p:cNvPr id="929797" name="Rectangle 5">
              <a:extLst>
                <a:ext uri="{FF2B5EF4-FFF2-40B4-BE49-F238E27FC236}">
                  <a16:creationId xmlns:a16="http://schemas.microsoft.com/office/drawing/2014/main" id="{B3492806-1D80-47DC-A1B5-EE14CBBEA5D9}"/>
                </a:ext>
              </a:extLst>
            </p:cNvPr>
            <p:cNvSpPr>
              <a:spLocks noChangeArrowheads="1"/>
            </p:cNvSpPr>
            <p:nvPr/>
          </p:nvSpPr>
          <p:spPr bwMode="auto">
            <a:xfrm>
              <a:off x="4808" y="1549"/>
              <a:ext cx="84" cy="2335"/>
            </a:xfrm>
            <a:prstGeom prst="rect">
              <a:avLst/>
            </a:prstGeom>
            <a:solidFill>
              <a:srgbClr val="A04278"/>
            </a:solidFill>
            <a:ln w="9525">
              <a:solidFill>
                <a:srgbClr val="A0427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798" name="Text Box 6">
              <a:extLst>
                <a:ext uri="{FF2B5EF4-FFF2-40B4-BE49-F238E27FC236}">
                  <a16:creationId xmlns:a16="http://schemas.microsoft.com/office/drawing/2014/main" id="{964E2CE0-F7A2-46B4-B07D-8D18D77107C7}"/>
                </a:ext>
              </a:extLst>
            </p:cNvPr>
            <p:cNvSpPr txBox="1">
              <a:spLocks noChangeArrowheads="1"/>
            </p:cNvSpPr>
            <p:nvPr/>
          </p:nvSpPr>
          <p:spPr bwMode="auto">
            <a:xfrm>
              <a:off x="4712" y="1344"/>
              <a:ext cx="27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b="0"/>
                <a:t>Ag</a:t>
              </a:r>
              <a:endParaRPr lang="el-GR" altLang="en-US" b="0"/>
            </a:p>
          </p:txBody>
        </p:sp>
        <p:sp>
          <p:nvSpPr>
            <p:cNvPr id="929799" name="Text Box 7">
              <a:extLst>
                <a:ext uri="{FF2B5EF4-FFF2-40B4-BE49-F238E27FC236}">
                  <a16:creationId xmlns:a16="http://schemas.microsoft.com/office/drawing/2014/main" id="{A674F92D-D432-49EB-94D8-CB09DEDA94AB}"/>
                </a:ext>
              </a:extLst>
            </p:cNvPr>
            <p:cNvSpPr txBox="1">
              <a:spLocks noChangeArrowheads="1"/>
            </p:cNvSpPr>
            <p:nvPr/>
          </p:nvSpPr>
          <p:spPr bwMode="auto">
            <a:xfrm>
              <a:off x="4907" y="1362"/>
              <a:ext cx="468" cy="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85000"/>
                </a:lnSpc>
              </a:pPr>
              <a:r>
                <a:rPr lang="en-US" altLang="en-US" b="0"/>
                <a:t>Ab</a:t>
              </a:r>
            </a:p>
            <a:p>
              <a:pPr algn="ctr">
                <a:lnSpc>
                  <a:spcPct val="85000"/>
                </a:lnSpc>
              </a:pPr>
              <a:r>
                <a:rPr lang="en-US" altLang="en-US" sz="1200" b="0" i="1"/>
                <a:t>(serum)</a:t>
              </a:r>
              <a:endParaRPr lang="el-GR" altLang="en-US" sz="1200" b="0" i="1"/>
            </a:p>
          </p:txBody>
        </p:sp>
        <p:sp>
          <p:nvSpPr>
            <p:cNvPr id="929800" name="Oval 8">
              <a:extLst>
                <a:ext uri="{FF2B5EF4-FFF2-40B4-BE49-F238E27FC236}">
                  <a16:creationId xmlns:a16="http://schemas.microsoft.com/office/drawing/2014/main" id="{871B0DCD-A289-45E6-9F98-F2AC93142F73}"/>
                </a:ext>
              </a:extLst>
            </p:cNvPr>
            <p:cNvSpPr>
              <a:spLocks noChangeArrowheads="1"/>
            </p:cNvSpPr>
            <p:nvPr/>
          </p:nvSpPr>
          <p:spPr bwMode="auto">
            <a:xfrm>
              <a:off x="5058" y="1743"/>
              <a:ext cx="167" cy="155"/>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01" name="Oval 9">
              <a:extLst>
                <a:ext uri="{FF2B5EF4-FFF2-40B4-BE49-F238E27FC236}">
                  <a16:creationId xmlns:a16="http://schemas.microsoft.com/office/drawing/2014/main" id="{9849E05E-A881-4418-A74F-9FC4744693F5}"/>
                </a:ext>
              </a:extLst>
            </p:cNvPr>
            <p:cNvSpPr>
              <a:spLocks noChangeArrowheads="1"/>
            </p:cNvSpPr>
            <p:nvPr/>
          </p:nvSpPr>
          <p:spPr bwMode="auto">
            <a:xfrm>
              <a:off x="5058" y="2171"/>
              <a:ext cx="167" cy="156"/>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02" name="Oval 10">
              <a:extLst>
                <a:ext uri="{FF2B5EF4-FFF2-40B4-BE49-F238E27FC236}">
                  <a16:creationId xmlns:a16="http://schemas.microsoft.com/office/drawing/2014/main" id="{71F61608-413A-4CBC-8517-99D3E6CC5207}"/>
                </a:ext>
              </a:extLst>
            </p:cNvPr>
            <p:cNvSpPr>
              <a:spLocks noChangeArrowheads="1"/>
            </p:cNvSpPr>
            <p:nvPr/>
          </p:nvSpPr>
          <p:spPr bwMode="auto">
            <a:xfrm>
              <a:off x="5058" y="2377"/>
              <a:ext cx="167" cy="155"/>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03" name="Oval 11">
              <a:extLst>
                <a:ext uri="{FF2B5EF4-FFF2-40B4-BE49-F238E27FC236}">
                  <a16:creationId xmlns:a16="http://schemas.microsoft.com/office/drawing/2014/main" id="{29D67D78-C325-4BB8-A544-72D567862339}"/>
                </a:ext>
              </a:extLst>
            </p:cNvPr>
            <p:cNvSpPr>
              <a:spLocks noChangeArrowheads="1"/>
            </p:cNvSpPr>
            <p:nvPr/>
          </p:nvSpPr>
          <p:spPr bwMode="auto">
            <a:xfrm>
              <a:off x="5058" y="2833"/>
              <a:ext cx="167" cy="155"/>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04" name="Oval 12">
              <a:extLst>
                <a:ext uri="{FF2B5EF4-FFF2-40B4-BE49-F238E27FC236}">
                  <a16:creationId xmlns:a16="http://schemas.microsoft.com/office/drawing/2014/main" id="{7625833F-FBF8-406B-BDAC-96E0202484F8}"/>
                </a:ext>
              </a:extLst>
            </p:cNvPr>
            <p:cNvSpPr>
              <a:spLocks noChangeArrowheads="1"/>
            </p:cNvSpPr>
            <p:nvPr/>
          </p:nvSpPr>
          <p:spPr bwMode="auto">
            <a:xfrm>
              <a:off x="5058" y="3222"/>
              <a:ext cx="167" cy="156"/>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05" name="Oval 13">
              <a:extLst>
                <a:ext uri="{FF2B5EF4-FFF2-40B4-BE49-F238E27FC236}">
                  <a16:creationId xmlns:a16="http://schemas.microsoft.com/office/drawing/2014/main" id="{1352D819-35C4-49FE-B6DD-554D39551181}"/>
                </a:ext>
              </a:extLst>
            </p:cNvPr>
            <p:cNvSpPr>
              <a:spLocks noChangeArrowheads="1"/>
            </p:cNvSpPr>
            <p:nvPr/>
          </p:nvSpPr>
          <p:spPr bwMode="auto">
            <a:xfrm>
              <a:off x="5053" y="1956"/>
              <a:ext cx="167" cy="155"/>
            </a:xfrm>
            <a:prstGeom prst="ellipse">
              <a:avLst/>
            </a:prstGeom>
            <a:gradFill rotWithShape="1">
              <a:gsLst>
                <a:gs pos="0">
                  <a:srgbClr val="FF9900"/>
                </a:gs>
                <a:gs pos="100000">
                  <a:srgbClr val="FF99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t>P</a:t>
              </a:r>
              <a:endParaRPr lang="el-GR" altLang="en-US" b="0"/>
            </a:p>
          </p:txBody>
        </p:sp>
        <p:sp>
          <p:nvSpPr>
            <p:cNvPr id="929806" name="Oval 14">
              <a:extLst>
                <a:ext uri="{FF2B5EF4-FFF2-40B4-BE49-F238E27FC236}">
                  <a16:creationId xmlns:a16="http://schemas.microsoft.com/office/drawing/2014/main" id="{9F41B420-35B2-45CE-A895-8B1FF881D5F6}"/>
                </a:ext>
              </a:extLst>
            </p:cNvPr>
            <p:cNvSpPr>
              <a:spLocks noChangeArrowheads="1"/>
            </p:cNvSpPr>
            <p:nvPr/>
          </p:nvSpPr>
          <p:spPr bwMode="auto">
            <a:xfrm>
              <a:off x="5053" y="2600"/>
              <a:ext cx="167" cy="156"/>
            </a:xfrm>
            <a:prstGeom prst="ellipse">
              <a:avLst/>
            </a:prstGeom>
            <a:gradFill rotWithShape="1">
              <a:gsLst>
                <a:gs pos="0">
                  <a:srgbClr val="FF9900"/>
                </a:gs>
                <a:gs pos="100000">
                  <a:srgbClr val="FF99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t>P</a:t>
              </a:r>
              <a:endParaRPr lang="el-GR" altLang="en-US" b="0"/>
            </a:p>
          </p:txBody>
        </p:sp>
        <p:sp>
          <p:nvSpPr>
            <p:cNvPr id="929807" name="Oval 15">
              <a:extLst>
                <a:ext uri="{FF2B5EF4-FFF2-40B4-BE49-F238E27FC236}">
                  <a16:creationId xmlns:a16="http://schemas.microsoft.com/office/drawing/2014/main" id="{9EEFE5F4-F5B4-45F3-8C2C-79EB3F2E51B6}"/>
                </a:ext>
              </a:extLst>
            </p:cNvPr>
            <p:cNvSpPr>
              <a:spLocks noChangeArrowheads="1"/>
            </p:cNvSpPr>
            <p:nvPr/>
          </p:nvSpPr>
          <p:spPr bwMode="auto">
            <a:xfrm>
              <a:off x="5053" y="3417"/>
              <a:ext cx="167" cy="156"/>
            </a:xfrm>
            <a:prstGeom prst="ellipse">
              <a:avLst/>
            </a:prstGeom>
            <a:gradFill rotWithShape="1">
              <a:gsLst>
                <a:gs pos="0">
                  <a:srgbClr val="FF9900"/>
                </a:gs>
                <a:gs pos="100000">
                  <a:srgbClr val="FF99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t>P</a:t>
              </a:r>
              <a:endParaRPr lang="el-GR" altLang="en-US" b="0"/>
            </a:p>
          </p:txBody>
        </p:sp>
        <p:sp>
          <p:nvSpPr>
            <p:cNvPr id="929808" name="Oval 16">
              <a:extLst>
                <a:ext uri="{FF2B5EF4-FFF2-40B4-BE49-F238E27FC236}">
                  <a16:creationId xmlns:a16="http://schemas.microsoft.com/office/drawing/2014/main" id="{BDEC82CA-5F10-4470-9F30-DCFAAF2802BE}"/>
                </a:ext>
              </a:extLst>
            </p:cNvPr>
            <p:cNvSpPr>
              <a:spLocks noChangeArrowheads="1"/>
            </p:cNvSpPr>
            <p:nvPr/>
          </p:nvSpPr>
          <p:spPr bwMode="auto">
            <a:xfrm>
              <a:off x="5053" y="3028"/>
              <a:ext cx="167" cy="155"/>
            </a:xfrm>
            <a:prstGeom prst="ellipse">
              <a:avLst/>
            </a:prstGeom>
            <a:gradFill rotWithShape="1">
              <a:gsLst>
                <a:gs pos="0">
                  <a:srgbClr val="FF9900"/>
                </a:gs>
                <a:gs pos="100000">
                  <a:srgbClr val="FF99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0"/>
                <a:t>P</a:t>
              </a:r>
              <a:endParaRPr lang="el-GR" altLang="en-US" b="0"/>
            </a:p>
          </p:txBody>
        </p:sp>
        <p:sp>
          <p:nvSpPr>
            <p:cNvPr id="929809" name="Oval 17">
              <a:extLst>
                <a:ext uri="{FF2B5EF4-FFF2-40B4-BE49-F238E27FC236}">
                  <a16:creationId xmlns:a16="http://schemas.microsoft.com/office/drawing/2014/main" id="{BE122BB1-61B4-4661-8061-CD320EACCDCE}"/>
                </a:ext>
              </a:extLst>
            </p:cNvPr>
            <p:cNvSpPr>
              <a:spLocks noChangeArrowheads="1"/>
            </p:cNvSpPr>
            <p:nvPr/>
          </p:nvSpPr>
          <p:spPr bwMode="auto">
            <a:xfrm>
              <a:off x="5058" y="3612"/>
              <a:ext cx="167" cy="155"/>
            </a:xfrm>
            <a:prstGeom prst="ellipse">
              <a:avLst/>
            </a:prstGeom>
            <a:gradFill rotWithShape="1">
              <a:gsLst>
                <a:gs pos="0">
                  <a:srgbClr val="FFCC00"/>
                </a:gs>
                <a:gs pos="100000">
                  <a:srgbClr val="FFCC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9810" name="Freeform 18">
              <a:extLst>
                <a:ext uri="{FF2B5EF4-FFF2-40B4-BE49-F238E27FC236}">
                  <a16:creationId xmlns:a16="http://schemas.microsoft.com/office/drawing/2014/main" id="{1AF91B46-8D5F-456C-82FB-AE2828A91CEC}"/>
                </a:ext>
              </a:extLst>
            </p:cNvPr>
            <p:cNvSpPr>
              <a:spLocks/>
            </p:cNvSpPr>
            <p:nvPr/>
          </p:nvSpPr>
          <p:spPr bwMode="auto">
            <a:xfrm>
              <a:off x="4949" y="1704"/>
              <a:ext cx="125" cy="484"/>
            </a:xfrm>
            <a:custGeom>
              <a:avLst/>
              <a:gdLst>
                <a:gd name="T0" fmla="*/ 118 w 136"/>
                <a:gd name="T1" fmla="*/ 0 h 563"/>
                <a:gd name="T2" fmla="*/ 28 w 136"/>
                <a:gd name="T3" fmla="*/ 45 h 563"/>
                <a:gd name="T4" fmla="*/ 0 w 136"/>
                <a:gd name="T5" fmla="*/ 99 h 563"/>
                <a:gd name="T6" fmla="*/ 28 w 136"/>
                <a:gd name="T7" fmla="*/ 181 h 563"/>
                <a:gd name="T8" fmla="*/ 80 w 136"/>
                <a:gd name="T9" fmla="*/ 235 h 563"/>
                <a:gd name="T10" fmla="*/ 34 w 136"/>
                <a:gd name="T11" fmla="*/ 299 h 563"/>
                <a:gd name="T12" fmla="*/ 28 w 136"/>
                <a:gd name="T13" fmla="*/ 408 h 563"/>
                <a:gd name="T14" fmla="*/ 136 w 136"/>
                <a:gd name="T15" fmla="*/ 563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6" h="563">
                  <a:moveTo>
                    <a:pt x="118" y="0"/>
                  </a:moveTo>
                  <a:cubicBezTo>
                    <a:pt x="80" y="15"/>
                    <a:pt x="48" y="28"/>
                    <a:pt x="28" y="45"/>
                  </a:cubicBezTo>
                  <a:cubicBezTo>
                    <a:pt x="8" y="62"/>
                    <a:pt x="0" y="76"/>
                    <a:pt x="0" y="99"/>
                  </a:cubicBezTo>
                  <a:cubicBezTo>
                    <a:pt x="0" y="122"/>
                    <a:pt x="15" y="158"/>
                    <a:pt x="28" y="181"/>
                  </a:cubicBezTo>
                  <a:cubicBezTo>
                    <a:pt x="41" y="204"/>
                    <a:pt x="79" y="215"/>
                    <a:pt x="80" y="235"/>
                  </a:cubicBezTo>
                  <a:cubicBezTo>
                    <a:pt x="81" y="255"/>
                    <a:pt x="43" y="270"/>
                    <a:pt x="34" y="299"/>
                  </a:cubicBezTo>
                  <a:cubicBezTo>
                    <a:pt x="25" y="328"/>
                    <a:pt x="11" y="364"/>
                    <a:pt x="28" y="408"/>
                  </a:cubicBezTo>
                  <a:cubicBezTo>
                    <a:pt x="45" y="452"/>
                    <a:pt x="114" y="531"/>
                    <a:pt x="136" y="563"/>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11" name="Oval 19">
              <a:extLst>
                <a:ext uri="{FF2B5EF4-FFF2-40B4-BE49-F238E27FC236}">
                  <a16:creationId xmlns:a16="http://schemas.microsoft.com/office/drawing/2014/main" id="{59A99A5F-40D5-45BD-A16C-9C6C0EAC6413}"/>
                </a:ext>
              </a:extLst>
            </p:cNvPr>
            <p:cNvSpPr>
              <a:spLocks noChangeArrowheads="1"/>
            </p:cNvSpPr>
            <p:nvPr/>
          </p:nvSpPr>
          <p:spPr bwMode="auto">
            <a:xfrm>
              <a:off x="4649" y="3993"/>
              <a:ext cx="166" cy="1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en-US" b="0"/>
                <a:t>+</a:t>
              </a:r>
              <a:endParaRPr lang="el-GR" altLang="en-US" b="0"/>
            </a:p>
          </p:txBody>
        </p:sp>
        <p:sp>
          <p:nvSpPr>
            <p:cNvPr id="929812" name="Oval 20">
              <a:extLst>
                <a:ext uri="{FF2B5EF4-FFF2-40B4-BE49-F238E27FC236}">
                  <a16:creationId xmlns:a16="http://schemas.microsoft.com/office/drawing/2014/main" id="{CE77B2A7-ED63-4976-86DF-3AE482DDF3AA}"/>
                </a:ext>
              </a:extLst>
            </p:cNvPr>
            <p:cNvSpPr>
              <a:spLocks noChangeArrowheads="1"/>
            </p:cNvSpPr>
            <p:nvPr/>
          </p:nvSpPr>
          <p:spPr bwMode="auto">
            <a:xfrm>
              <a:off x="5118" y="3993"/>
              <a:ext cx="166" cy="117"/>
            </a:xfrm>
            <a:prstGeom prst="ellipse">
              <a:avLst/>
            </a:prstGeom>
            <a:noFill/>
            <a:ln w="2857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80000"/>
                </a:lnSpc>
              </a:pPr>
              <a:r>
                <a:rPr lang="en-US" altLang="en-US" sz="1800"/>
                <a:t>-</a:t>
              </a:r>
              <a:endParaRPr lang="el-GR" altLang="en-US" sz="1800"/>
            </a:p>
          </p:txBody>
        </p:sp>
        <p:sp>
          <p:nvSpPr>
            <p:cNvPr id="929813" name="Freeform 21">
              <a:extLst>
                <a:ext uri="{FF2B5EF4-FFF2-40B4-BE49-F238E27FC236}">
                  <a16:creationId xmlns:a16="http://schemas.microsoft.com/office/drawing/2014/main" id="{5FC59B09-A5F9-4C26-99C5-4DA99A669F91}"/>
                </a:ext>
              </a:extLst>
            </p:cNvPr>
            <p:cNvSpPr>
              <a:spLocks/>
            </p:cNvSpPr>
            <p:nvPr/>
          </p:nvSpPr>
          <p:spPr bwMode="auto">
            <a:xfrm>
              <a:off x="4934" y="2575"/>
              <a:ext cx="86" cy="471"/>
            </a:xfrm>
            <a:custGeom>
              <a:avLst/>
              <a:gdLst>
                <a:gd name="T0" fmla="*/ 94 w 94"/>
                <a:gd name="T1" fmla="*/ 0 h 549"/>
                <a:gd name="T2" fmla="*/ 34 w 94"/>
                <a:gd name="T3" fmla="*/ 18 h 549"/>
                <a:gd name="T4" fmla="*/ 18 w 94"/>
                <a:gd name="T5" fmla="*/ 82 h 549"/>
                <a:gd name="T6" fmla="*/ 10 w 94"/>
                <a:gd name="T7" fmla="*/ 162 h 549"/>
                <a:gd name="T8" fmla="*/ 26 w 94"/>
                <a:gd name="T9" fmla="*/ 234 h 549"/>
                <a:gd name="T10" fmla="*/ 10 w 94"/>
                <a:gd name="T11" fmla="*/ 299 h 549"/>
                <a:gd name="T12" fmla="*/ 4 w 94"/>
                <a:gd name="T13" fmla="*/ 408 h 549"/>
                <a:gd name="T14" fmla="*/ 35 w 94"/>
                <a:gd name="T15" fmla="*/ 549 h 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549">
                  <a:moveTo>
                    <a:pt x="94" y="0"/>
                  </a:moveTo>
                  <a:cubicBezTo>
                    <a:pt x="84" y="3"/>
                    <a:pt x="46" y="5"/>
                    <a:pt x="34" y="18"/>
                  </a:cubicBezTo>
                  <a:cubicBezTo>
                    <a:pt x="22" y="31"/>
                    <a:pt x="22" y="58"/>
                    <a:pt x="18" y="82"/>
                  </a:cubicBezTo>
                  <a:cubicBezTo>
                    <a:pt x="14" y="106"/>
                    <a:pt x="9" y="137"/>
                    <a:pt x="10" y="162"/>
                  </a:cubicBezTo>
                  <a:cubicBezTo>
                    <a:pt x="11" y="187"/>
                    <a:pt x="26" y="211"/>
                    <a:pt x="26" y="234"/>
                  </a:cubicBezTo>
                  <a:cubicBezTo>
                    <a:pt x="26" y="257"/>
                    <a:pt x="14" y="270"/>
                    <a:pt x="10" y="299"/>
                  </a:cubicBezTo>
                  <a:cubicBezTo>
                    <a:pt x="6" y="328"/>
                    <a:pt x="0" y="366"/>
                    <a:pt x="4" y="408"/>
                  </a:cubicBezTo>
                  <a:cubicBezTo>
                    <a:pt x="8" y="450"/>
                    <a:pt x="29" y="520"/>
                    <a:pt x="35" y="549"/>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14" name="Freeform 22">
              <a:extLst>
                <a:ext uri="{FF2B5EF4-FFF2-40B4-BE49-F238E27FC236}">
                  <a16:creationId xmlns:a16="http://schemas.microsoft.com/office/drawing/2014/main" id="{A27A5320-5DCC-4744-9151-428D1D204665}"/>
                </a:ext>
              </a:extLst>
            </p:cNvPr>
            <p:cNvSpPr>
              <a:spLocks/>
            </p:cNvSpPr>
            <p:nvPr/>
          </p:nvSpPr>
          <p:spPr bwMode="auto">
            <a:xfrm>
              <a:off x="4978" y="2794"/>
              <a:ext cx="65" cy="234"/>
            </a:xfrm>
            <a:custGeom>
              <a:avLst/>
              <a:gdLst>
                <a:gd name="T0" fmla="*/ 71 w 71"/>
                <a:gd name="T1" fmla="*/ 0 h 272"/>
                <a:gd name="T2" fmla="*/ 11 w 71"/>
                <a:gd name="T3" fmla="*/ 45 h 272"/>
                <a:gd name="T4" fmla="*/ 3 w 71"/>
                <a:gd name="T5" fmla="*/ 125 h 272"/>
                <a:gd name="T6" fmla="*/ 19 w 71"/>
                <a:gd name="T7" fmla="*/ 205 h 272"/>
                <a:gd name="T8" fmla="*/ 71 w 71"/>
                <a:gd name="T9" fmla="*/ 272 h 272"/>
              </a:gdLst>
              <a:ahLst/>
              <a:cxnLst>
                <a:cxn ang="0">
                  <a:pos x="T0" y="T1"/>
                </a:cxn>
                <a:cxn ang="0">
                  <a:pos x="T2" y="T3"/>
                </a:cxn>
                <a:cxn ang="0">
                  <a:pos x="T4" y="T5"/>
                </a:cxn>
                <a:cxn ang="0">
                  <a:pos x="T6" y="T7"/>
                </a:cxn>
                <a:cxn ang="0">
                  <a:pos x="T8" y="T9"/>
                </a:cxn>
              </a:cxnLst>
              <a:rect l="0" t="0" r="r" b="b"/>
              <a:pathLst>
                <a:path w="71" h="272">
                  <a:moveTo>
                    <a:pt x="71" y="0"/>
                  </a:moveTo>
                  <a:cubicBezTo>
                    <a:pt x="61" y="7"/>
                    <a:pt x="22" y="24"/>
                    <a:pt x="11" y="45"/>
                  </a:cubicBezTo>
                  <a:cubicBezTo>
                    <a:pt x="0" y="66"/>
                    <a:pt x="2" y="98"/>
                    <a:pt x="3" y="125"/>
                  </a:cubicBezTo>
                  <a:cubicBezTo>
                    <a:pt x="4" y="152"/>
                    <a:pt x="8" y="181"/>
                    <a:pt x="19" y="205"/>
                  </a:cubicBezTo>
                  <a:cubicBezTo>
                    <a:pt x="30" y="229"/>
                    <a:pt x="60" y="258"/>
                    <a:pt x="71" y="272"/>
                  </a:cubicBez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15" name="Freeform 23">
              <a:extLst>
                <a:ext uri="{FF2B5EF4-FFF2-40B4-BE49-F238E27FC236}">
                  <a16:creationId xmlns:a16="http://schemas.microsoft.com/office/drawing/2014/main" id="{AEEF432D-C0E8-4DD8-85EC-9D1E6A544D2B}"/>
                </a:ext>
              </a:extLst>
            </p:cNvPr>
            <p:cNvSpPr>
              <a:spLocks/>
            </p:cNvSpPr>
            <p:nvPr/>
          </p:nvSpPr>
          <p:spPr bwMode="auto">
            <a:xfrm>
              <a:off x="4912" y="2963"/>
              <a:ext cx="127" cy="282"/>
            </a:xfrm>
            <a:custGeom>
              <a:avLst/>
              <a:gdLst>
                <a:gd name="T0" fmla="*/ 115 w 139"/>
                <a:gd name="T1" fmla="*/ 0 h 328"/>
                <a:gd name="T2" fmla="*/ 43 w 139"/>
                <a:gd name="T3" fmla="*/ 72 h 328"/>
                <a:gd name="T4" fmla="*/ 11 w 139"/>
                <a:gd name="T5" fmla="*/ 136 h 328"/>
                <a:gd name="T6" fmla="*/ 3 w 139"/>
                <a:gd name="T7" fmla="*/ 200 h 328"/>
                <a:gd name="T8" fmla="*/ 27 w 139"/>
                <a:gd name="T9" fmla="*/ 288 h 328"/>
                <a:gd name="T10" fmla="*/ 139 w 139"/>
                <a:gd name="T11" fmla="*/ 328 h 328"/>
              </a:gdLst>
              <a:ahLst/>
              <a:cxnLst>
                <a:cxn ang="0">
                  <a:pos x="T0" y="T1"/>
                </a:cxn>
                <a:cxn ang="0">
                  <a:pos x="T2" y="T3"/>
                </a:cxn>
                <a:cxn ang="0">
                  <a:pos x="T4" y="T5"/>
                </a:cxn>
                <a:cxn ang="0">
                  <a:pos x="T6" y="T7"/>
                </a:cxn>
                <a:cxn ang="0">
                  <a:pos x="T8" y="T9"/>
                </a:cxn>
                <a:cxn ang="0">
                  <a:pos x="T10" y="T11"/>
                </a:cxn>
              </a:cxnLst>
              <a:rect l="0" t="0" r="r" b="b"/>
              <a:pathLst>
                <a:path w="139" h="328">
                  <a:moveTo>
                    <a:pt x="115" y="0"/>
                  </a:moveTo>
                  <a:cubicBezTo>
                    <a:pt x="104" y="11"/>
                    <a:pt x="60" y="49"/>
                    <a:pt x="43" y="72"/>
                  </a:cubicBezTo>
                  <a:cubicBezTo>
                    <a:pt x="26" y="95"/>
                    <a:pt x="18" y="115"/>
                    <a:pt x="11" y="136"/>
                  </a:cubicBezTo>
                  <a:cubicBezTo>
                    <a:pt x="4" y="157"/>
                    <a:pt x="0" y="175"/>
                    <a:pt x="3" y="200"/>
                  </a:cubicBezTo>
                  <a:cubicBezTo>
                    <a:pt x="6" y="225"/>
                    <a:pt x="4" y="267"/>
                    <a:pt x="27" y="288"/>
                  </a:cubicBezTo>
                  <a:cubicBezTo>
                    <a:pt x="50" y="309"/>
                    <a:pt x="116" y="320"/>
                    <a:pt x="139" y="328"/>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9816" name="Freeform 24">
              <a:extLst>
                <a:ext uri="{FF2B5EF4-FFF2-40B4-BE49-F238E27FC236}">
                  <a16:creationId xmlns:a16="http://schemas.microsoft.com/office/drawing/2014/main" id="{FD4EE884-A26C-4416-9E8D-9131FBDE2350}"/>
                </a:ext>
              </a:extLst>
            </p:cNvPr>
            <p:cNvSpPr>
              <a:spLocks/>
            </p:cNvSpPr>
            <p:nvPr/>
          </p:nvSpPr>
          <p:spPr bwMode="auto">
            <a:xfrm>
              <a:off x="4925" y="3231"/>
              <a:ext cx="91" cy="381"/>
            </a:xfrm>
            <a:custGeom>
              <a:avLst/>
              <a:gdLst>
                <a:gd name="T0" fmla="*/ 53 w 99"/>
                <a:gd name="T1" fmla="*/ 0 h 444"/>
                <a:gd name="T2" fmla="*/ 9 w 99"/>
                <a:gd name="T3" fmla="*/ 126 h 444"/>
                <a:gd name="T4" fmla="*/ 45 w 99"/>
                <a:gd name="T5" fmla="*/ 224 h 444"/>
                <a:gd name="T6" fmla="*/ 9 w 99"/>
                <a:gd name="T7" fmla="*/ 353 h 444"/>
                <a:gd name="T8" fmla="*/ 99 w 99"/>
                <a:gd name="T9" fmla="*/ 444 h 444"/>
              </a:gdLst>
              <a:ahLst/>
              <a:cxnLst>
                <a:cxn ang="0">
                  <a:pos x="T0" y="T1"/>
                </a:cxn>
                <a:cxn ang="0">
                  <a:pos x="T2" y="T3"/>
                </a:cxn>
                <a:cxn ang="0">
                  <a:pos x="T4" y="T5"/>
                </a:cxn>
                <a:cxn ang="0">
                  <a:pos x="T6" y="T7"/>
                </a:cxn>
                <a:cxn ang="0">
                  <a:pos x="T8" y="T9"/>
                </a:cxn>
              </a:cxnLst>
              <a:rect l="0" t="0" r="r" b="b"/>
              <a:pathLst>
                <a:path w="99" h="444">
                  <a:moveTo>
                    <a:pt x="53" y="0"/>
                  </a:moveTo>
                  <a:cubicBezTo>
                    <a:pt x="46" y="20"/>
                    <a:pt x="10" y="89"/>
                    <a:pt x="9" y="126"/>
                  </a:cubicBezTo>
                  <a:cubicBezTo>
                    <a:pt x="8" y="163"/>
                    <a:pt x="45" y="186"/>
                    <a:pt x="45" y="224"/>
                  </a:cubicBezTo>
                  <a:cubicBezTo>
                    <a:pt x="45" y="262"/>
                    <a:pt x="0" y="316"/>
                    <a:pt x="9" y="353"/>
                  </a:cubicBezTo>
                  <a:cubicBezTo>
                    <a:pt x="18" y="390"/>
                    <a:pt x="53" y="417"/>
                    <a:pt x="99" y="444"/>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9817" name="Picture 25" descr="σάρωση002">
            <a:extLst>
              <a:ext uri="{FF2B5EF4-FFF2-40B4-BE49-F238E27FC236}">
                <a16:creationId xmlns:a16="http://schemas.microsoft.com/office/drawing/2014/main" id="{B3294917-D49D-4039-8F5F-E19DCBE5AC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5700" y="2997200"/>
            <a:ext cx="1603375" cy="2519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a:extLst>
              <a:ext uri="{FF2B5EF4-FFF2-40B4-BE49-F238E27FC236}">
                <a16:creationId xmlns:a16="http://schemas.microsoft.com/office/drawing/2014/main" id="{F32626B1-D3C8-4A12-9D61-F0402DDB6A50}"/>
              </a:ext>
            </a:extLst>
          </p:cNvPr>
          <p:cNvSpPr>
            <a:spLocks noGrp="1" noChangeArrowheads="1"/>
          </p:cNvSpPr>
          <p:nvPr>
            <p:ph type="title"/>
          </p:nvPr>
        </p:nvSpPr>
        <p:spPr/>
        <p:txBody>
          <a:bodyPr/>
          <a:lstStyle/>
          <a:p>
            <a:r>
              <a:rPr lang="el-GR" altLang="en-US" sz="2400">
                <a:solidFill>
                  <a:srgbClr val="364558"/>
                </a:solidFill>
              </a:rPr>
              <a:t>Τεχνικές Καθίζησης Ανοσοσυμπλεγμάτων</a:t>
            </a:r>
            <a:r>
              <a:rPr lang="el-GR" altLang="en-US" sz="2800"/>
              <a:t> </a:t>
            </a:r>
            <a:br>
              <a:rPr lang="el-GR" altLang="en-US" sz="2800"/>
            </a:br>
            <a:r>
              <a:rPr lang="el-GR" altLang="en-US"/>
              <a:t>Πλεονεκτήματα - χρήση</a:t>
            </a:r>
          </a:p>
        </p:txBody>
      </p:sp>
      <p:sp>
        <p:nvSpPr>
          <p:cNvPr id="935939" name="Rectangle 3">
            <a:extLst>
              <a:ext uri="{FF2B5EF4-FFF2-40B4-BE49-F238E27FC236}">
                <a16:creationId xmlns:a16="http://schemas.microsoft.com/office/drawing/2014/main" id="{74276587-38DD-4142-8145-54C202102781}"/>
              </a:ext>
            </a:extLst>
          </p:cNvPr>
          <p:cNvSpPr>
            <a:spLocks noGrp="1" noChangeArrowheads="1"/>
          </p:cNvSpPr>
          <p:nvPr>
            <p:ph type="body" idx="1"/>
          </p:nvPr>
        </p:nvSpPr>
        <p:spPr/>
        <p:txBody>
          <a:bodyPr/>
          <a:lstStyle/>
          <a:p>
            <a:r>
              <a:rPr lang="el-GR" altLang="en-US"/>
              <a:t>Αναγνώριση φυσικών επιτόπων “διαμόρφωσης”</a:t>
            </a:r>
          </a:p>
          <a:p>
            <a:r>
              <a:rPr lang="el-GR" altLang="en-US"/>
              <a:t>Θετικό αποτέλεσμα:  </a:t>
            </a:r>
            <a:r>
              <a:rPr lang="el-GR" altLang="en-US">
                <a:sym typeface="Wingdings" panose="05000000000000000000" pitchFamily="2" charset="2"/>
              </a:rPr>
              <a:t></a:t>
            </a:r>
            <a:r>
              <a:rPr lang="el-GR" altLang="en-US"/>
              <a:t> ειδικότητα </a:t>
            </a:r>
          </a:p>
          <a:p>
            <a:r>
              <a:rPr lang="el-GR" altLang="en-US"/>
              <a:t>Απλή αλλά εξειδικευμένη τεχνική </a:t>
            </a:r>
          </a:p>
          <a:p>
            <a:r>
              <a:rPr lang="el-GR" altLang="en-US"/>
              <a:t>Χαμηλό κόστος</a:t>
            </a:r>
          </a:p>
          <a:p>
            <a:r>
              <a:rPr lang="el-GR" altLang="en-US"/>
              <a:t>Μέθοδος επιλογής για ανίχνευση αυτοαντισωμάτων</a:t>
            </a:r>
          </a:p>
          <a:p>
            <a:pPr lvl="1"/>
            <a:r>
              <a:rPr lang="el-GR" altLang="en-US"/>
              <a:t>Εκχυλιζόμενων πυρηνικών αντισωμάτων </a:t>
            </a:r>
            <a:r>
              <a:rPr lang="el-GR" altLang="en-US" i="1"/>
              <a:t>(</a:t>
            </a:r>
            <a:r>
              <a:rPr lang="en-US" altLang="en-US" i="1"/>
              <a:t>Extractable Nuclear Antigens; ENAs)</a:t>
            </a:r>
          </a:p>
          <a:p>
            <a:pPr lvl="2"/>
            <a:r>
              <a:rPr lang="en-US" altLang="en-US"/>
              <a:t>Ro/SSA, La/SSB, U1nRNP, Sm, Jo1, Scl70, PCNA, Pm/Scl</a:t>
            </a:r>
            <a:r>
              <a:rPr lang="el-GR" altLang="en-US"/>
              <a:t> </a:t>
            </a:r>
            <a:r>
              <a:rPr lang="en-US" altLang="en-US"/>
              <a:t>…</a:t>
            </a:r>
            <a:endParaRPr lang="el-GR"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a:extLst>
              <a:ext uri="{FF2B5EF4-FFF2-40B4-BE49-F238E27FC236}">
                <a16:creationId xmlns:a16="http://schemas.microsoft.com/office/drawing/2014/main" id="{CDD3BCA4-D462-44E2-85EA-2E856A7AC888}"/>
              </a:ext>
            </a:extLst>
          </p:cNvPr>
          <p:cNvSpPr>
            <a:spLocks noGrp="1" noChangeArrowheads="1"/>
          </p:cNvSpPr>
          <p:nvPr>
            <p:ph type="title"/>
          </p:nvPr>
        </p:nvSpPr>
        <p:spPr>
          <a:xfrm>
            <a:off x="179388" y="44450"/>
            <a:ext cx="8964612" cy="1163638"/>
          </a:xfrm>
        </p:spPr>
        <p:txBody>
          <a:bodyPr/>
          <a:lstStyle/>
          <a:p>
            <a:r>
              <a:rPr lang="el-GR" altLang="en-US"/>
              <a:t>Ηλεκτροφόρηση SDS-PAGE-Ανοσοαποτύπωση  </a:t>
            </a:r>
            <a:r>
              <a:rPr lang="el-GR" altLang="en-US" sz="2400" i="1"/>
              <a:t>(</a:t>
            </a:r>
            <a:r>
              <a:rPr lang="en-US" altLang="en-US" sz="2400" i="1"/>
              <a:t>Western</a:t>
            </a:r>
            <a:r>
              <a:rPr lang="el-GR" altLang="en-US" sz="2400" i="1"/>
              <a:t> </a:t>
            </a:r>
            <a:r>
              <a:rPr lang="en-US" altLang="en-US" sz="2400" i="1"/>
              <a:t>blotting</a:t>
            </a:r>
            <a:r>
              <a:rPr lang="el-GR" altLang="en-US" sz="2400" i="1"/>
              <a:t>)</a:t>
            </a:r>
          </a:p>
        </p:txBody>
      </p:sp>
      <p:sp>
        <p:nvSpPr>
          <p:cNvPr id="937987" name="Rectangle 3">
            <a:extLst>
              <a:ext uri="{FF2B5EF4-FFF2-40B4-BE49-F238E27FC236}">
                <a16:creationId xmlns:a16="http://schemas.microsoft.com/office/drawing/2014/main" id="{F0B80015-3E4E-4C9C-A294-F2A06A4D7E29}"/>
              </a:ext>
            </a:extLst>
          </p:cNvPr>
          <p:cNvSpPr>
            <a:spLocks noGrp="1" noChangeArrowheads="1"/>
          </p:cNvSpPr>
          <p:nvPr>
            <p:ph type="body" sz="half" idx="1"/>
          </p:nvPr>
        </p:nvSpPr>
        <p:spPr>
          <a:xfrm>
            <a:off x="457200" y="1989138"/>
            <a:ext cx="7354888" cy="4824412"/>
          </a:xfrm>
        </p:spPr>
        <p:txBody>
          <a:bodyPr/>
          <a:lstStyle/>
          <a:p>
            <a:pPr>
              <a:spcBef>
                <a:spcPct val="10000"/>
              </a:spcBef>
              <a:spcAft>
                <a:spcPct val="10000"/>
              </a:spcAft>
            </a:pPr>
            <a:r>
              <a:rPr lang="el-GR" altLang="en-US" sz="2200"/>
              <a:t>Πρωτεΐνες - πηγή αντιγόνων </a:t>
            </a:r>
          </a:p>
          <a:p>
            <a:pPr lvl="1">
              <a:spcBef>
                <a:spcPct val="10000"/>
              </a:spcBef>
              <a:spcAft>
                <a:spcPct val="10000"/>
              </a:spcAft>
            </a:pPr>
            <a:r>
              <a:rPr lang="el-GR" altLang="en-US" sz="2000"/>
              <a:t>Εκχύλισμα ιστών ή κυττάρων</a:t>
            </a:r>
          </a:p>
          <a:p>
            <a:pPr lvl="1">
              <a:spcBef>
                <a:spcPct val="10000"/>
              </a:spcBef>
              <a:spcAft>
                <a:spcPct val="10000"/>
              </a:spcAft>
            </a:pPr>
            <a:r>
              <a:rPr lang="el-GR" altLang="en-US" sz="2000"/>
              <a:t>Ανασυνδυασμένες πρωτεΐνες</a:t>
            </a:r>
          </a:p>
          <a:p>
            <a:pPr>
              <a:spcBef>
                <a:spcPct val="60000"/>
              </a:spcBef>
              <a:spcAft>
                <a:spcPct val="10000"/>
              </a:spcAft>
            </a:pPr>
            <a:r>
              <a:rPr lang="el-GR" altLang="en-US" sz="2200"/>
              <a:t>Ηλεκτροφόρηση </a:t>
            </a:r>
            <a:r>
              <a:rPr lang="en-US" altLang="en-US" sz="2200"/>
              <a:t>SDS-PAGE</a:t>
            </a:r>
            <a:endParaRPr lang="el-GR" altLang="en-US" sz="2200"/>
          </a:p>
          <a:p>
            <a:pPr lvl="1">
              <a:spcBef>
                <a:spcPct val="45000"/>
              </a:spcBef>
              <a:spcAft>
                <a:spcPct val="10000"/>
              </a:spcAft>
            </a:pPr>
            <a:r>
              <a:rPr lang="el-GR" altLang="en-US" sz="2000"/>
              <a:t>Αποδιάταξη πρωτεϊνών </a:t>
            </a:r>
          </a:p>
          <a:p>
            <a:pPr lvl="2">
              <a:spcBef>
                <a:spcPct val="10000"/>
              </a:spcBef>
              <a:spcAft>
                <a:spcPct val="10000"/>
              </a:spcAft>
            </a:pPr>
            <a:r>
              <a:rPr lang="el-GR" altLang="en-US" sz="1800"/>
              <a:t>Βράσιμο</a:t>
            </a:r>
          </a:p>
          <a:p>
            <a:pPr lvl="2">
              <a:spcBef>
                <a:spcPct val="10000"/>
              </a:spcBef>
              <a:spcAft>
                <a:spcPct val="10000"/>
              </a:spcAft>
            </a:pPr>
            <a:r>
              <a:rPr lang="el-GR" altLang="en-US" sz="1800"/>
              <a:t>Χρήση αποδιατακτικών μέσων (β-μερκαπτοαιθανόλη)</a:t>
            </a:r>
          </a:p>
          <a:p>
            <a:pPr lvl="1">
              <a:spcBef>
                <a:spcPct val="45000"/>
              </a:spcBef>
              <a:spcAft>
                <a:spcPct val="10000"/>
              </a:spcAft>
            </a:pPr>
            <a:r>
              <a:rPr lang="el-GR" altLang="en-US" sz="2000"/>
              <a:t>Παρουσία </a:t>
            </a:r>
            <a:r>
              <a:rPr lang="en-US" altLang="en-US" sz="2000"/>
              <a:t>SDS</a:t>
            </a:r>
            <a:r>
              <a:rPr lang="el-GR" altLang="en-US" sz="2000"/>
              <a:t> </a:t>
            </a:r>
            <a:r>
              <a:rPr lang="en-US" altLang="en-US" sz="2000">
                <a:sym typeface="Wingdings 3" panose="05040102010807070707" pitchFamily="18" charset="2"/>
              </a:rPr>
              <a:t></a:t>
            </a:r>
            <a:r>
              <a:rPr lang="el-GR" altLang="en-US" sz="2000">
                <a:sym typeface="Wingdings 3" panose="05040102010807070707" pitchFamily="18" charset="2"/>
              </a:rPr>
              <a:t> </a:t>
            </a:r>
          </a:p>
          <a:p>
            <a:pPr lvl="2">
              <a:spcBef>
                <a:spcPct val="10000"/>
              </a:spcBef>
              <a:spcAft>
                <a:spcPct val="10000"/>
              </a:spcAft>
            </a:pPr>
            <a:r>
              <a:rPr lang="el-GR" altLang="en-US" sz="1800">
                <a:sym typeface="Wingdings 3" panose="05040102010807070707" pitchFamily="18" charset="2"/>
              </a:rPr>
              <a:t>αρνητική φόρτιση των πρωτεϊνών </a:t>
            </a:r>
            <a:endParaRPr lang="en-US" altLang="en-US" sz="1800">
              <a:sym typeface="Wingdings 3" panose="05040102010807070707" pitchFamily="18" charset="2"/>
            </a:endParaRPr>
          </a:p>
          <a:p>
            <a:pPr lvl="1">
              <a:spcBef>
                <a:spcPct val="45000"/>
              </a:spcBef>
              <a:spcAft>
                <a:spcPct val="10000"/>
              </a:spcAft>
            </a:pPr>
            <a:r>
              <a:rPr lang="el-GR" altLang="en-US" sz="2000"/>
              <a:t>Ηλεκτροφόρηση σε πήκτωμα ακρυλαμιδίου</a:t>
            </a:r>
          </a:p>
          <a:p>
            <a:pPr lvl="1">
              <a:spcBef>
                <a:spcPct val="45000"/>
              </a:spcBef>
              <a:spcAft>
                <a:spcPct val="10000"/>
              </a:spcAft>
            </a:pPr>
            <a:r>
              <a:rPr lang="el-GR" altLang="en-US" sz="2000"/>
              <a:t>Διαχωρισμός με βάση το μοριακό βάρος </a:t>
            </a:r>
            <a:r>
              <a:rPr lang="el-GR" altLang="en-US" sz="1800" i="1"/>
              <a:t>(μέγεθος)</a:t>
            </a:r>
          </a:p>
        </p:txBody>
      </p:sp>
      <p:grpSp>
        <p:nvGrpSpPr>
          <p:cNvPr id="937988" name="Group 4">
            <a:extLst>
              <a:ext uri="{FF2B5EF4-FFF2-40B4-BE49-F238E27FC236}">
                <a16:creationId xmlns:a16="http://schemas.microsoft.com/office/drawing/2014/main" id="{314A3C60-2D18-4562-BA5D-551EF835DDF9}"/>
              </a:ext>
            </a:extLst>
          </p:cNvPr>
          <p:cNvGrpSpPr>
            <a:grpSpLocks/>
          </p:cNvGrpSpPr>
          <p:nvPr/>
        </p:nvGrpSpPr>
        <p:grpSpPr bwMode="auto">
          <a:xfrm>
            <a:off x="7667625" y="5229225"/>
            <a:ext cx="998538" cy="1008063"/>
            <a:chOff x="4020" y="2251"/>
            <a:chExt cx="629" cy="635"/>
          </a:xfrm>
        </p:grpSpPr>
        <p:grpSp>
          <p:nvGrpSpPr>
            <p:cNvPr id="937989" name="Group 5">
              <a:extLst>
                <a:ext uri="{FF2B5EF4-FFF2-40B4-BE49-F238E27FC236}">
                  <a16:creationId xmlns:a16="http://schemas.microsoft.com/office/drawing/2014/main" id="{06DEC725-BAE9-496F-887B-69B6F6E2AC25}"/>
                </a:ext>
              </a:extLst>
            </p:cNvPr>
            <p:cNvGrpSpPr>
              <a:grpSpLocks/>
            </p:cNvGrpSpPr>
            <p:nvPr/>
          </p:nvGrpSpPr>
          <p:grpSpPr bwMode="auto">
            <a:xfrm>
              <a:off x="4020" y="2251"/>
              <a:ext cx="629" cy="635"/>
              <a:chOff x="3288" y="2251"/>
              <a:chExt cx="629" cy="635"/>
            </a:xfrm>
          </p:grpSpPr>
          <p:grpSp>
            <p:nvGrpSpPr>
              <p:cNvPr id="937990" name="Group 6">
                <a:extLst>
                  <a:ext uri="{FF2B5EF4-FFF2-40B4-BE49-F238E27FC236}">
                    <a16:creationId xmlns:a16="http://schemas.microsoft.com/office/drawing/2014/main" id="{F8A736B0-9510-486C-A468-2DEDAAF4B5F6}"/>
                  </a:ext>
                </a:extLst>
              </p:cNvPr>
              <p:cNvGrpSpPr>
                <a:grpSpLocks/>
              </p:cNvGrpSpPr>
              <p:nvPr/>
            </p:nvGrpSpPr>
            <p:grpSpPr bwMode="auto">
              <a:xfrm>
                <a:off x="3288" y="2251"/>
                <a:ext cx="628" cy="635"/>
                <a:chOff x="3280" y="2251"/>
                <a:chExt cx="553" cy="635"/>
              </a:xfrm>
            </p:grpSpPr>
            <p:sp>
              <p:nvSpPr>
                <p:cNvPr id="937991" name="Line 7">
                  <a:extLst>
                    <a:ext uri="{FF2B5EF4-FFF2-40B4-BE49-F238E27FC236}">
                      <a16:creationId xmlns:a16="http://schemas.microsoft.com/office/drawing/2014/main" id="{B1D3DAA8-51AC-483A-BE8E-C5095263F162}"/>
                    </a:ext>
                  </a:extLst>
                </p:cNvPr>
                <p:cNvSpPr>
                  <a:spLocks noChangeShapeType="1"/>
                </p:cNvSpPr>
                <p:nvPr/>
              </p:nvSpPr>
              <p:spPr bwMode="auto">
                <a:xfrm>
                  <a:off x="3280"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992" name="Line 8">
                  <a:extLst>
                    <a:ext uri="{FF2B5EF4-FFF2-40B4-BE49-F238E27FC236}">
                      <a16:creationId xmlns:a16="http://schemas.microsoft.com/office/drawing/2014/main" id="{F761B617-495E-42A9-9E57-7C96FE4EEBB4}"/>
                    </a:ext>
                  </a:extLst>
                </p:cNvPr>
                <p:cNvSpPr>
                  <a:spLocks noChangeShapeType="1"/>
                </p:cNvSpPr>
                <p:nvPr/>
              </p:nvSpPr>
              <p:spPr bwMode="auto">
                <a:xfrm>
                  <a:off x="3833"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993" name="Line 9">
                  <a:extLst>
                    <a:ext uri="{FF2B5EF4-FFF2-40B4-BE49-F238E27FC236}">
                      <a16:creationId xmlns:a16="http://schemas.microsoft.com/office/drawing/2014/main" id="{D6B5442C-2812-4B65-9F6B-DB56AC0ED1DF}"/>
                    </a:ext>
                  </a:extLst>
                </p:cNvPr>
                <p:cNvSpPr>
                  <a:spLocks noChangeShapeType="1"/>
                </p:cNvSpPr>
                <p:nvPr/>
              </p:nvSpPr>
              <p:spPr bwMode="auto">
                <a:xfrm>
                  <a:off x="3280" y="2886"/>
                  <a:ext cx="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7994" name="Group 10">
                <a:extLst>
                  <a:ext uri="{FF2B5EF4-FFF2-40B4-BE49-F238E27FC236}">
                    <a16:creationId xmlns:a16="http://schemas.microsoft.com/office/drawing/2014/main" id="{46A97B9E-66DF-44D2-9F51-5F49E3FD527B}"/>
                  </a:ext>
                </a:extLst>
              </p:cNvPr>
              <p:cNvGrpSpPr>
                <a:grpSpLocks/>
              </p:cNvGrpSpPr>
              <p:nvPr/>
            </p:nvGrpSpPr>
            <p:grpSpPr bwMode="auto">
              <a:xfrm>
                <a:off x="3288" y="2251"/>
                <a:ext cx="629" cy="91"/>
                <a:chOff x="3288" y="3022"/>
                <a:chExt cx="629" cy="91"/>
              </a:xfrm>
            </p:grpSpPr>
            <p:grpSp>
              <p:nvGrpSpPr>
                <p:cNvPr id="937995" name="Group 11">
                  <a:extLst>
                    <a:ext uri="{FF2B5EF4-FFF2-40B4-BE49-F238E27FC236}">
                      <a16:creationId xmlns:a16="http://schemas.microsoft.com/office/drawing/2014/main" id="{45C8C477-F9AB-4565-89E8-80DB9AA24B47}"/>
                    </a:ext>
                  </a:extLst>
                </p:cNvPr>
                <p:cNvGrpSpPr>
                  <a:grpSpLocks/>
                </p:cNvGrpSpPr>
                <p:nvPr/>
              </p:nvGrpSpPr>
              <p:grpSpPr bwMode="auto">
                <a:xfrm>
                  <a:off x="3288" y="3022"/>
                  <a:ext cx="230" cy="91"/>
                  <a:chOff x="3495" y="3022"/>
                  <a:chExt cx="230" cy="91"/>
                </a:xfrm>
              </p:grpSpPr>
              <p:grpSp>
                <p:nvGrpSpPr>
                  <p:cNvPr id="937996" name="Group 12">
                    <a:extLst>
                      <a:ext uri="{FF2B5EF4-FFF2-40B4-BE49-F238E27FC236}">
                        <a16:creationId xmlns:a16="http://schemas.microsoft.com/office/drawing/2014/main" id="{49CDF6B1-D252-4D69-8598-44D2B7938B3B}"/>
                      </a:ext>
                    </a:extLst>
                  </p:cNvPr>
                  <p:cNvGrpSpPr>
                    <a:grpSpLocks/>
                  </p:cNvGrpSpPr>
                  <p:nvPr/>
                </p:nvGrpSpPr>
                <p:grpSpPr bwMode="auto">
                  <a:xfrm>
                    <a:off x="3495" y="3022"/>
                    <a:ext cx="114" cy="91"/>
                    <a:chOff x="3495" y="3022"/>
                    <a:chExt cx="114" cy="91"/>
                  </a:xfrm>
                </p:grpSpPr>
                <p:grpSp>
                  <p:nvGrpSpPr>
                    <p:cNvPr id="937997" name="Group 13">
                      <a:extLst>
                        <a:ext uri="{FF2B5EF4-FFF2-40B4-BE49-F238E27FC236}">
                          <a16:creationId xmlns:a16="http://schemas.microsoft.com/office/drawing/2014/main" id="{8192F937-5991-435D-87B1-FC0C7541B8C4}"/>
                        </a:ext>
                      </a:extLst>
                    </p:cNvPr>
                    <p:cNvGrpSpPr>
                      <a:grpSpLocks/>
                    </p:cNvGrpSpPr>
                    <p:nvPr/>
                  </p:nvGrpSpPr>
                  <p:grpSpPr bwMode="auto">
                    <a:xfrm>
                      <a:off x="3495" y="3022"/>
                      <a:ext cx="114" cy="91"/>
                      <a:chOff x="3416" y="3022"/>
                      <a:chExt cx="114" cy="91"/>
                    </a:xfrm>
                  </p:grpSpPr>
                  <p:sp>
                    <p:nvSpPr>
                      <p:cNvPr id="937998" name="Line 14">
                        <a:extLst>
                          <a:ext uri="{FF2B5EF4-FFF2-40B4-BE49-F238E27FC236}">
                            <a16:creationId xmlns:a16="http://schemas.microsoft.com/office/drawing/2014/main" id="{C2CD648C-A574-4A39-81A7-CDA9BE9163E2}"/>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7999" name="Line 15">
                        <a:extLst>
                          <a:ext uri="{FF2B5EF4-FFF2-40B4-BE49-F238E27FC236}">
                            <a16:creationId xmlns:a16="http://schemas.microsoft.com/office/drawing/2014/main" id="{E71E5078-F895-4F2D-918B-5B618EFE2075}"/>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00" name="Line 16">
                        <a:extLst>
                          <a:ext uri="{FF2B5EF4-FFF2-40B4-BE49-F238E27FC236}">
                            <a16:creationId xmlns:a16="http://schemas.microsoft.com/office/drawing/2014/main" id="{4875F19E-02CC-4926-99A9-207B7506E7E0}"/>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01" name="Line 17">
                      <a:extLst>
                        <a:ext uri="{FF2B5EF4-FFF2-40B4-BE49-F238E27FC236}">
                          <a16:creationId xmlns:a16="http://schemas.microsoft.com/office/drawing/2014/main" id="{8A24BB48-7A33-4CFB-B7E7-892491F1B456}"/>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02" name="Group 18">
                    <a:extLst>
                      <a:ext uri="{FF2B5EF4-FFF2-40B4-BE49-F238E27FC236}">
                        <a16:creationId xmlns:a16="http://schemas.microsoft.com/office/drawing/2014/main" id="{3A590D46-67AE-4EBB-888A-613F1C720BEE}"/>
                      </a:ext>
                    </a:extLst>
                  </p:cNvPr>
                  <p:cNvGrpSpPr>
                    <a:grpSpLocks/>
                  </p:cNvGrpSpPr>
                  <p:nvPr/>
                </p:nvGrpSpPr>
                <p:grpSpPr bwMode="auto">
                  <a:xfrm>
                    <a:off x="3611" y="3022"/>
                    <a:ext cx="114" cy="91"/>
                    <a:chOff x="3631" y="3158"/>
                    <a:chExt cx="114" cy="91"/>
                  </a:xfrm>
                </p:grpSpPr>
                <p:grpSp>
                  <p:nvGrpSpPr>
                    <p:cNvPr id="938003" name="Group 19">
                      <a:extLst>
                        <a:ext uri="{FF2B5EF4-FFF2-40B4-BE49-F238E27FC236}">
                          <a16:creationId xmlns:a16="http://schemas.microsoft.com/office/drawing/2014/main" id="{5E1D1901-2274-4326-B474-9A5C336A8A39}"/>
                        </a:ext>
                      </a:extLst>
                    </p:cNvPr>
                    <p:cNvGrpSpPr>
                      <a:grpSpLocks/>
                    </p:cNvGrpSpPr>
                    <p:nvPr/>
                  </p:nvGrpSpPr>
                  <p:grpSpPr bwMode="auto">
                    <a:xfrm>
                      <a:off x="3631" y="3158"/>
                      <a:ext cx="114" cy="91"/>
                      <a:chOff x="3416" y="3022"/>
                      <a:chExt cx="114" cy="91"/>
                    </a:xfrm>
                  </p:grpSpPr>
                  <p:sp>
                    <p:nvSpPr>
                      <p:cNvPr id="938004" name="Line 20">
                        <a:extLst>
                          <a:ext uri="{FF2B5EF4-FFF2-40B4-BE49-F238E27FC236}">
                            <a16:creationId xmlns:a16="http://schemas.microsoft.com/office/drawing/2014/main" id="{510C3ED3-AAC8-4500-A0FB-8C6A5DED2257}"/>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05" name="Line 21">
                        <a:extLst>
                          <a:ext uri="{FF2B5EF4-FFF2-40B4-BE49-F238E27FC236}">
                            <a16:creationId xmlns:a16="http://schemas.microsoft.com/office/drawing/2014/main" id="{895AA023-532B-41C4-95E1-47DF40F33DDA}"/>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06" name="Line 22">
                        <a:extLst>
                          <a:ext uri="{FF2B5EF4-FFF2-40B4-BE49-F238E27FC236}">
                            <a16:creationId xmlns:a16="http://schemas.microsoft.com/office/drawing/2014/main" id="{B9DEC85B-FACE-410A-9265-C2E0BD612AB6}"/>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07" name="Line 23">
                      <a:extLst>
                        <a:ext uri="{FF2B5EF4-FFF2-40B4-BE49-F238E27FC236}">
                          <a16:creationId xmlns:a16="http://schemas.microsoft.com/office/drawing/2014/main" id="{DE8743BD-51E8-492E-BEF9-4F0932F0CF42}"/>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008" name="Group 24">
                  <a:extLst>
                    <a:ext uri="{FF2B5EF4-FFF2-40B4-BE49-F238E27FC236}">
                      <a16:creationId xmlns:a16="http://schemas.microsoft.com/office/drawing/2014/main" id="{C652432E-F335-4395-9D31-A5248E0E9387}"/>
                    </a:ext>
                  </a:extLst>
                </p:cNvPr>
                <p:cNvGrpSpPr>
                  <a:grpSpLocks/>
                </p:cNvGrpSpPr>
                <p:nvPr/>
              </p:nvGrpSpPr>
              <p:grpSpPr bwMode="auto">
                <a:xfrm>
                  <a:off x="3512" y="3022"/>
                  <a:ext cx="230" cy="91"/>
                  <a:chOff x="3495" y="3022"/>
                  <a:chExt cx="230" cy="91"/>
                </a:xfrm>
              </p:grpSpPr>
              <p:grpSp>
                <p:nvGrpSpPr>
                  <p:cNvPr id="938009" name="Group 25">
                    <a:extLst>
                      <a:ext uri="{FF2B5EF4-FFF2-40B4-BE49-F238E27FC236}">
                        <a16:creationId xmlns:a16="http://schemas.microsoft.com/office/drawing/2014/main" id="{04D66974-FFCC-4F21-8345-987F1867731E}"/>
                      </a:ext>
                    </a:extLst>
                  </p:cNvPr>
                  <p:cNvGrpSpPr>
                    <a:grpSpLocks/>
                  </p:cNvGrpSpPr>
                  <p:nvPr/>
                </p:nvGrpSpPr>
                <p:grpSpPr bwMode="auto">
                  <a:xfrm>
                    <a:off x="3495" y="3022"/>
                    <a:ext cx="114" cy="91"/>
                    <a:chOff x="3495" y="3022"/>
                    <a:chExt cx="114" cy="91"/>
                  </a:xfrm>
                </p:grpSpPr>
                <p:grpSp>
                  <p:nvGrpSpPr>
                    <p:cNvPr id="938010" name="Group 26">
                      <a:extLst>
                        <a:ext uri="{FF2B5EF4-FFF2-40B4-BE49-F238E27FC236}">
                          <a16:creationId xmlns:a16="http://schemas.microsoft.com/office/drawing/2014/main" id="{3E40FAF8-E8DD-4C1F-9884-A216719C6034}"/>
                        </a:ext>
                      </a:extLst>
                    </p:cNvPr>
                    <p:cNvGrpSpPr>
                      <a:grpSpLocks/>
                    </p:cNvGrpSpPr>
                    <p:nvPr/>
                  </p:nvGrpSpPr>
                  <p:grpSpPr bwMode="auto">
                    <a:xfrm>
                      <a:off x="3495" y="3022"/>
                      <a:ext cx="114" cy="91"/>
                      <a:chOff x="3416" y="3022"/>
                      <a:chExt cx="114" cy="91"/>
                    </a:xfrm>
                  </p:grpSpPr>
                  <p:sp>
                    <p:nvSpPr>
                      <p:cNvPr id="938011" name="Line 27">
                        <a:extLst>
                          <a:ext uri="{FF2B5EF4-FFF2-40B4-BE49-F238E27FC236}">
                            <a16:creationId xmlns:a16="http://schemas.microsoft.com/office/drawing/2014/main" id="{D82476B4-57BA-46D0-8775-44A84AB153D7}"/>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12" name="Line 28">
                        <a:extLst>
                          <a:ext uri="{FF2B5EF4-FFF2-40B4-BE49-F238E27FC236}">
                            <a16:creationId xmlns:a16="http://schemas.microsoft.com/office/drawing/2014/main" id="{4EB2034D-89D0-426D-9D35-5053718D9148}"/>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13" name="Line 29">
                        <a:extLst>
                          <a:ext uri="{FF2B5EF4-FFF2-40B4-BE49-F238E27FC236}">
                            <a16:creationId xmlns:a16="http://schemas.microsoft.com/office/drawing/2014/main" id="{1F0BF688-D41A-407C-ABD1-AB7A088594B1}"/>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14" name="Line 30">
                      <a:extLst>
                        <a:ext uri="{FF2B5EF4-FFF2-40B4-BE49-F238E27FC236}">
                          <a16:creationId xmlns:a16="http://schemas.microsoft.com/office/drawing/2014/main" id="{E35226A7-1A92-4E5C-B1AB-ACA4564B0268}"/>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15" name="Group 31">
                    <a:extLst>
                      <a:ext uri="{FF2B5EF4-FFF2-40B4-BE49-F238E27FC236}">
                        <a16:creationId xmlns:a16="http://schemas.microsoft.com/office/drawing/2014/main" id="{F850DB1C-AF41-4026-A9BB-6F837B9965F6}"/>
                      </a:ext>
                    </a:extLst>
                  </p:cNvPr>
                  <p:cNvGrpSpPr>
                    <a:grpSpLocks/>
                  </p:cNvGrpSpPr>
                  <p:nvPr/>
                </p:nvGrpSpPr>
                <p:grpSpPr bwMode="auto">
                  <a:xfrm>
                    <a:off x="3611" y="3022"/>
                    <a:ext cx="114" cy="91"/>
                    <a:chOff x="3631" y="3158"/>
                    <a:chExt cx="114" cy="91"/>
                  </a:xfrm>
                </p:grpSpPr>
                <p:grpSp>
                  <p:nvGrpSpPr>
                    <p:cNvPr id="938016" name="Group 32">
                      <a:extLst>
                        <a:ext uri="{FF2B5EF4-FFF2-40B4-BE49-F238E27FC236}">
                          <a16:creationId xmlns:a16="http://schemas.microsoft.com/office/drawing/2014/main" id="{DD93134C-A341-4F7C-B0AA-01E3881CEBD6}"/>
                        </a:ext>
                      </a:extLst>
                    </p:cNvPr>
                    <p:cNvGrpSpPr>
                      <a:grpSpLocks/>
                    </p:cNvGrpSpPr>
                    <p:nvPr/>
                  </p:nvGrpSpPr>
                  <p:grpSpPr bwMode="auto">
                    <a:xfrm>
                      <a:off x="3631" y="3158"/>
                      <a:ext cx="114" cy="91"/>
                      <a:chOff x="3416" y="3022"/>
                      <a:chExt cx="114" cy="91"/>
                    </a:xfrm>
                  </p:grpSpPr>
                  <p:sp>
                    <p:nvSpPr>
                      <p:cNvPr id="938017" name="Line 33">
                        <a:extLst>
                          <a:ext uri="{FF2B5EF4-FFF2-40B4-BE49-F238E27FC236}">
                            <a16:creationId xmlns:a16="http://schemas.microsoft.com/office/drawing/2014/main" id="{0D72ACC3-3962-4E5E-88D1-2463FA732DEF}"/>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18" name="Line 34">
                        <a:extLst>
                          <a:ext uri="{FF2B5EF4-FFF2-40B4-BE49-F238E27FC236}">
                            <a16:creationId xmlns:a16="http://schemas.microsoft.com/office/drawing/2014/main" id="{ABD512AB-BDE8-495F-9AE1-CEFDBD2207AE}"/>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19" name="Line 35">
                        <a:extLst>
                          <a:ext uri="{FF2B5EF4-FFF2-40B4-BE49-F238E27FC236}">
                            <a16:creationId xmlns:a16="http://schemas.microsoft.com/office/drawing/2014/main" id="{9C5BBD4C-81A4-4A8F-A529-AF399ECBB563}"/>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20" name="Line 36">
                      <a:extLst>
                        <a:ext uri="{FF2B5EF4-FFF2-40B4-BE49-F238E27FC236}">
                          <a16:creationId xmlns:a16="http://schemas.microsoft.com/office/drawing/2014/main" id="{F7ADC3F7-129F-4441-B4BB-479D00D576BB}"/>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021" name="Group 37">
                  <a:extLst>
                    <a:ext uri="{FF2B5EF4-FFF2-40B4-BE49-F238E27FC236}">
                      <a16:creationId xmlns:a16="http://schemas.microsoft.com/office/drawing/2014/main" id="{EC46EE36-C3BC-4612-BFF6-05E9ACCCFE38}"/>
                    </a:ext>
                  </a:extLst>
                </p:cNvPr>
                <p:cNvGrpSpPr>
                  <a:grpSpLocks/>
                </p:cNvGrpSpPr>
                <p:nvPr/>
              </p:nvGrpSpPr>
              <p:grpSpPr bwMode="auto">
                <a:xfrm>
                  <a:off x="3744" y="3022"/>
                  <a:ext cx="114" cy="91"/>
                  <a:chOff x="3495" y="3022"/>
                  <a:chExt cx="114" cy="91"/>
                </a:xfrm>
              </p:grpSpPr>
              <p:grpSp>
                <p:nvGrpSpPr>
                  <p:cNvPr id="938022" name="Group 38">
                    <a:extLst>
                      <a:ext uri="{FF2B5EF4-FFF2-40B4-BE49-F238E27FC236}">
                        <a16:creationId xmlns:a16="http://schemas.microsoft.com/office/drawing/2014/main" id="{FB243867-3E85-4450-9E46-D1EDF590D5E3}"/>
                      </a:ext>
                    </a:extLst>
                  </p:cNvPr>
                  <p:cNvGrpSpPr>
                    <a:grpSpLocks/>
                  </p:cNvGrpSpPr>
                  <p:nvPr/>
                </p:nvGrpSpPr>
                <p:grpSpPr bwMode="auto">
                  <a:xfrm>
                    <a:off x="3495" y="3022"/>
                    <a:ext cx="114" cy="91"/>
                    <a:chOff x="3416" y="3022"/>
                    <a:chExt cx="114" cy="91"/>
                  </a:xfrm>
                </p:grpSpPr>
                <p:sp>
                  <p:nvSpPr>
                    <p:cNvPr id="938023" name="Line 39">
                      <a:extLst>
                        <a:ext uri="{FF2B5EF4-FFF2-40B4-BE49-F238E27FC236}">
                          <a16:creationId xmlns:a16="http://schemas.microsoft.com/office/drawing/2014/main" id="{83AED9AB-1940-4360-B0E5-560D1001ED00}"/>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24" name="Line 40">
                      <a:extLst>
                        <a:ext uri="{FF2B5EF4-FFF2-40B4-BE49-F238E27FC236}">
                          <a16:creationId xmlns:a16="http://schemas.microsoft.com/office/drawing/2014/main" id="{099F177A-7595-4BEF-A6DE-A02FDAFF3E02}"/>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25" name="Line 41">
                      <a:extLst>
                        <a:ext uri="{FF2B5EF4-FFF2-40B4-BE49-F238E27FC236}">
                          <a16:creationId xmlns:a16="http://schemas.microsoft.com/office/drawing/2014/main" id="{4A0A7E0F-B0C4-494D-9100-38B788618A10}"/>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26" name="Line 42">
                    <a:extLst>
                      <a:ext uri="{FF2B5EF4-FFF2-40B4-BE49-F238E27FC236}">
                        <a16:creationId xmlns:a16="http://schemas.microsoft.com/office/drawing/2014/main" id="{FB64CE3E-BB14-4DE5-BCF3-4D80DAFEBFA7}"/>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27" name="Line 43">
                  <a:extLst>
                    <a:ext uri="{FF2B5EF4-FFF2-40B4-BE49-F238E27FC236}">
                      <a16:creationId xmlns:a16="http://schemas.microsoft.com/office/drawing/2014/main" id="{42897DE1-F43E-4D64-B2C9-633994BFDC3E}"/>
                    </a:ext>
                  </a:extLst>
                </p:cNvPr>
                <p:cNvSpPr>
                  <a:spLocks noChangeShapeType="1"/>
                </p:cNvSpPr>
                <p:nvPr/>
              </p:nvSpPr>
              <p:spPr bwMode="auto">
                <a:xfrm>
                  <a:off x="3860"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028" name="Group 44">
              <a:extLst>
                <a:ext uri="{FF2B5EF4-FFF2-40B4-BE49-F238E27FC236}">
                  <a16:creationId xmlns:a16="http://schemas.microsoft.com/office/drawing/2014/main" id="{56B1D024-16FE-4EE2-AD49-05F016D5AC6C}"/>
                </a:ext>
              </a:extLst>
            </p:cNvPr>
            <p:cNvGrpSpPr>
              <a:grpSpLocks/>
            </p:cNvGrpSpPr>
            <p:nvPr/>
          </p:nvGrpSpPr>
          <p:grpSpPr bwMode="auto">
            <a:xfrm>
              <a:off x="4075" y="2432"/>
              <a:ext cx="57" cy="408"/>
              <a:chOff x="4075" y="2432"/>
              <a:chExt cx="57" cy="408"/>
            </a:xfrm>
          </p:grpSpPr>
          <p:sp>
            <p:nvSpPr>
              <p:cNvPr id="938029" name="Line 45">
                <a:extLst>
                  <a:ext uri="{FF2B5EF4-FFF2-40B4-BE49-F238E27FC236}">
                    <a16:creationId xmlns:a16="http://schemas.microsoft.com/office/drawing/2014/main" id="{E83A7D60-FC2F-4FB0-BDB1-B4F993141CBD}"/>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0" name="Line 46">
                <a:extLst>
                  <a:ext uri="{FF2B5EF4-FFF2-40B4-BE49-F238E27FC236}">
                    <a16:creationId xmlns:a16="http://schemas.microsoft.com/office/drawing/2014/main" id="{24FB7B09-733E-4F5F-ADD1-E723AD5403F5}"/>
                  </a:ext>
                </a:extLst>
              </p:cNvPr>
              <p:cNvSpPr>
                <a:spLocks noChangeShapeType="1"/>
              </p:cNvSpPr>
              <p:nvPr/>
            </p:nvSpPr>
            <p:spPr bwMode="auto">
              <a:xfrm>
                <a:off x="4075" y="251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1" name="Line 47">
                <a:extLst>
                  <a:ext uri="{FF2B5EF4-FFF2-40B4-BE49-F238E27FC236}">
                    <a16:creationId xmlns:a16="http://schemas.microsoft.com/office/drawing/2014/main" id="{67B37DC3-68A3-464C-9CAF-186A23EC29DF}"/>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2" name="Line 48">
                <a:extLst>
                  <a:ext uri="{FF2B5EF4-FFF2-40B4-BE49-F238E27FC236}">
                    <a16:creationId xmlns:a16="http://schemas.microsoft.com/office/drawing/2014/main" id="{9FEAC391-DF26-4B93-B4F6-F77CDF7C185A}"/>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3" name="Line 49">
                <a:extLst>
                  <a:ext uri="{FF2B5EF4-FFF2-40B4-BE49-F238E27FC236}">
                    <a16:creationId xmlns:a16="http://schemas.microsoft.com/office/drawing/2014/main" id="{4D45D77F-AA60-4E27-9B06-5DA90BEFAB77}"/>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4" name="Line 50">
                <a:extLst>
                  <a:ext uri="{FF2B5EF4-FFF2-40B4-BE49-F238E27FC236}">
                    <a16:creationId xmlns:a16="http://schemas.microsoft.com/office/drawing/2014/main" id="{362278D5-874C-4895-A285-EC523A8E14C6}"/>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5" name="Line 51">
                <a:extLst>
                  <a:ext uri="{FF2B5EF4-FFF2-40B4-BE49-F238E27FC236}">
                    <a16:creationId xmlns:a16="http://schemas.microsoft.com/office/drawing/2014/main" id="{C89E5BF0-0200-4051-9C9E-0B268A34FDCC}"/>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6" name="Line 52">
                <a:extLst>
                  <a:ext uri="{FF2B5EF4-FFF2-40B4-BE49-F238E27FC236}">
                    <a16:creationId xmlns:a16="http://schemas.microsoft.com/office/drawing/2014/main" id="{AE32C6BE-3B93-43F5-90EC-054E2ABE8261}"/>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37" name="Group 53">
              <a:extLst>
                <a:ext uri="{FF2B5EF4-FFF2-40B4-BE49-F238E27FC236}">
                  <a16:creationId xmlns:a16="http://schemas.microsoft.com/office/drawing/2014/main" id="{93B381DE-D3F7-4328-A5D5-1652B5EF0036}"/>
                </a:ext>
              </a:extLst>
            </p:cNvPr>
            <p:cNvGrpSpPr>
              <a:grpSpLocks/>
            </p:cNvGrpSpPr>
            <p:nvPr/>
          </p:nvGrpSpPr>
          <p:grpSpPr bwMode="auto">
            <a:xfrm>
              <a:off x="4195" y="2432"/>
              <a:ext cx="57" cy="408"/>
              <a:chOff x="4075" y="2432"/>
              <a:chExt cx="57" cy="408"/>
            </a:xfrm>
          </p:grpSpPr>
          <p:sp>
            <p:nvSpPr>
              <p:cNvPr id="938038" name="Line 54">
                <a:extLst>
                  <a:ext uri="{FF2B5EF4-FFF2-40B4-BE49-F238E27FC236}">
                    <a16:creationId xmlns:a16="http://schemas.microsoft.com/office/drawing/2014/main" id="{E392C40C-7712-4C83-945F-0D53304D6650}"/>
                  </a:ext>
                </a:extLst>
              </p:cNvPr>
              <p:cNvSpPr>
                <a:spLocks noChangeShapeType="1"/>
              </p:cNvSpPr>
              <p:nvPr/>
            </p:nvSpPr>
            <p:spPr bwMode="auto">
              <a:xfrm>
                <a:off x="4075" y="2432"/>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39" name="Line 55">
                <a:extLst>
                  <a:ext uri="{FF2B5EF4-FFF2-40B4-BE49-F238E27FC236}">
                    <a16:creationId xmlns:a16="http://schemas.microsoft.com/office/drawing/2014/main" id="{105D134E-4750-49F8-A99E-05D14F66288A}"/>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0" name="Line 56">
                <a:extLst>
                  <a:ext uri="{FF2B5EF4-FFF2-40B4-BE49-F238E27FC236}">
                    <a16:creationId xmlns:a16="http://schemas.microsoft.com/office/drawing/2014/main" id="{F88EFCFC-8D1F-4BC0-A06D-BA0E672C32A8}"/>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1" name="Line 57">
                <a:extLst>
                  <a:ext uri="{FF2B5EF4-FFF2-40B4-BE49-F238E27FC236}">
                    <a16:creationId xmlns:a16="http://schemas.microsoft.com/office/drawing/2014/main" id="{46821354-8FBA-4FEB-AC0B-02FF35A27D2A}"/>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2" name="Line 58">
                <a:extLst>
                  <a:ext uri="{FF2B5EF4-FFF2-40B4-BE49-F238E27FC236}">
                    <a16:creationId xmlns:a16="http://schemas.microsoft.com/office/drawing/2014/main" id="{D15ABBDF-72FC-448E-B9ED-1D8269C8F948}"/>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3" name="Line 59">
                <a:extLst>
                  <a:ext uri="{FF2B5EF4-FFF2-40B4-BE49-F238E27FC236}">
                    <a16:creationId xmlns:a16="http://schemas.microsoft.com/office/drawing/2014/main" id="{3D942470-461F-48B4-BF5F-F6A0A2118404}"/>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4" name="Line 60">
                <a:extLst>
                  <a:ext uri="{FF2B5EF4-FFF2-40B4-BE49-F238E27FC236}">
                    <a16:creationId xmlns:a16="http://schemas.microsoft.com/office/drawing/2014/main" id="{50FFE399-F5A0-4AFB-BDD2-F4D83B3A0D57}"/>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5" name="Line 61">
                <a:extLst>
                  <a:ext uri="{FF2B5EF4-FFF2-40B4-BE49-F238E27FC236}">
                    <a16:creationId xmlns:a16="http://schemas.microsoft.com/office/drawing/2014/main" id="{6DA802F4-469B-4F95-B9CC-4BAC0BBEAD99}"/>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46" name="Group 62">
              <a:extLst>
                <a:ext uri="{FF2B5EF4-FFF2-40B4-BE49-F238E27FC236}">
                  <a16:creationId xmlns:a16="http://schemas.microsoft.com/office/drawing/2014/main" id="{C4951FA6-1A17-4D5E-8181-6CFF3E2C8897}"/>
                </a:ext>
              </a:extLst>
            </p:cNvPr>
            <p:cNvGrpSpPr>
              <a:grpSpLocks/>
            </p:cNvGrpSpPr>
            <p:nvPr/>
          </p:nvGrpSpPr>
          <p:grpSpPr bwMode="auto">
            <a:xfrm>
              <a:off x="4302" y="2432"/>
              <a:ext cx="57" cy="408"/>
              <a:chOff x="4075" y="2432"/>
              <a:chExt cx="57" cy="408"/>
            </a:xfrm>
          </p:grpSpPr>
          <p:sp>
            <p:nvSpPr>
              <p:cNvPr id="938047" name="Line 63">
                <a:extLst>
                  <a:ext uri="{FF2B5EF4-FFF2-40B4-BE49-F238E27FC236}">
                    <a16:creationId xmlns:a16="http://schemas.microsoft.com/office/drawing/2014/main" id="{63FB779F-C08D-4DDD-A2BD-E12BEA4ACE4F}"/>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8" name="Line 64">
                <a:extLst>
                  <a:ext uri="{FF2B5EF4-FFF2-40B4-BE49-F238E27FC236}">
                    <a16:creationId xmlns:a16="http://schemas.microsoft.com/office/drawing/2014/main" id="{7DFC873A-997A-446F-987A-DC6EF4B5B3F2}"/>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49" name="Line 65">
                <a:extLst>
                  <a:ext uri="{FF2B5EF4-FFF2-40B4-BE49-F238E27FC236}">
                    <a16:creationId xmlns:a16="http://schemas.microsoft.com/office/drawing/2014/main" id="{8E719403-57E5-4A24-BDEA-BD7CEB77B318}"/>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0" name="Line 66">
                <a:extLst>
                  <a:ext uri="{FF2B5EF4-FFF2-40B4-BE49-F238E27FC236}">
                    <a16:creationId xmlns:a16="http://schemas.microsoft.com/office/drawing/2014/main" id="{11D33B14-600F-4CC8-B012-E0772189BB32}"/>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1" name="Line 67">
                <a:extLst>
                  <a:ext uri="{FF2B5EF4-FFF2-40B4-BE49-F238E27FC236}">
                    <a16:creationId xmlns:a16="http://schemas.microsoft.com/office/drawing/2014/main" id="{FED729FF-9B70-412B-83FD-AC81B0DE2C57}"/>
                  </a:ext>
                </a:extLst>
              </p:cNvPr>
              <p:cNvSpPr>
                <a:spLocks noChangeShapeType="1"/>
              </p:cNvSpPr>
              <p:nvPr/>
            </p:nvSpPr>
            <p:spPr bwMode="auto">
              <a:xfrm>
                <a:off x="4075" y="2750"/>
                <a:ext cx="5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2" name="Line 68">
                <a:extLst>
                  <a:ext uri="{FF2B5EF4-FFF2-40B4-BE49-F238E27FC236}">
                    <a16:creationId xmlns:a16="http://schemas.microsoft.com/office/drawing/2014/main" id="{BB80B64C-FBD3-46C3-BAD7-D4F7F0317D97}"/>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3" name="Line 69">
                <a:extLst>
                  <a:ext uri="{FF2B5EF4-FFF2-40B4-BE49-F238E27FC236}">
                    <a16:creationId xmlns:a16="http://schemas.microsoft.com/office/drawing/2014/main" id="{09661802-E295-4233-A296-4C8DA0C3ED8B}"/>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4" name="Line 70">
                <a:extLst>
                  <a:ext uri="{FF2B5EF4-FFF2-40B4-BE49-F238E27FC236}">
                    <a16:creationId xmlns:a16="http://schemas.microsoft.com/office/drawing/2014/main" id="{69A880C3-7707-4F79-A4C6-3C17B4E5E0A6}"/>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55" name="Group 71">
              <a:extLst>
                <a:ext uri="{FF2B5EF4-FFF2-40B4-BE49-F238E27FC236}">
                  <a16:creationId xmlns:a16="http://schemas.microsoft.com/office/drawing/2014/main" id="{1267007E-B5C3-48F6-BD10-4EEF150382D4}"/>
                </a:ext>
              </a:extLst>
            </p:cNvPr>
            <p:cNvGrpSpPr>
              <a:grpSpLocks/>
            </p:cNvGrpSpPr>
            <p:nvPr/>
          </p:nvGrpSpPr>
          <p:grpSpPr bwMode="auto">
            <a:xfrm>
              <a:off x="4417" y="2432"/>
              <a:ext cx="57" cy="408"/>
              <a:chOff x="4075" y="2432"/>
              <a:chExt cx="57" cy="408"/>
            </a:xfrm>
          </p:grpSpPr>
          <p:sp>
            <p:nvSpPr>
              <p:cNvPr id="938056" name="Line 72">
                <a:extLst>
                  <a:ext uri="{FF2B5EF4-FFF2-40B4-BE49-F238E27FC236}">
                    <a16:creationId xmlns:a16="http://schemas.microsoft.com/office/drawing/2014/main" id="{5ABC086C-F6FD-4664-8E09-E6DD2526E1CD}"/>
                  </a:ext>
                </a:extLst>
              </p:cNvPr>
              <p:cNvSpPr>
                <a:spLocks noChangeShapeType="1"/>
              </p:cNvSpPr>
              <p:nvPr/>
            </p:nvSpPr>
            <p:spPr bwMode="auto">
              <a:xfrm>
                <a:off x="4075" y="243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7" name="Line 73">
                <a:extLst>
                  <a:ext uri="{FF2B5EF4-FFF2-40B4-BE49-F238E27FC236}">
                    <a16:creationId xmlns:a16="http://schemas.microsoft.com/office/drawing/2014/main" id="{158985C4-6462-4FE3-949C-AD0420F3AB94}"/>
                  </a:ext>
                </a:extLst>
              </p:cNvPr>
              <p:cNvSpPr>
                <a:spLocks noChangeShapeType="1"/>
              </p:cNvSpPr>
              <p:nvPr/>
            </p:nvSpPr>
            <p:spPr bwMode="auto">
              <a:xfrm>
                <a:off x="4075" y="251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8" name="Line 74">
                <a:extLst>
                  <a:ext uri="{FF2B5EF4-FFF2-40B4-BE49-F238E27FC236}">
                    <a16:creationId xmlns:a16="http://schemas.microsoft.com/office/drawing/2014/main" id="{6721C933-3438-4EBE-AE43-5C0FC125CD52}"/>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59" name="Line 75">
                <a:extLst>
                  <a:ext uri="{FF2B5EF4-FFF2-40B4-BE49-F238E27FC236}">
                    <a16:creationId xmlns:a16="http://schemas.microsoft.com/office/drawing/2014/main" id="{8D573BBA-132A-48AA-8894-DBF8AF321584}"/>
                  </a:ext>
                </a:extLst>
              </p:cNvPr>
              <p:cNvSpPr>
                <a:spLocks noChangeShapeType="1"/>
              </p:cNvSpPr>
              <p:nvPr/>
            </p:nvSpPr>
            <p:spPr bwMode="auto">
              <a:xfrm>
                <a:off x="4075" y="2795"/>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0" name="Line 76">
                <a:extLst>
                  <a:ext uri="{FF2B5EF4-FFF2-40B4-BE49-F238E27FC236}">
                    <a16:creationId xmlns:a16="http://schemas.microsoft.com/office/drawing/2014/main" id="{5AF9E523-D754-4383-9D71-223F65755C72}"/>
                  </a:ext>
                </a:extLst>
              </p:cNvPr>
              <p:cNvSpPr>
                <a:spLocks noChangeShapeType="1"/>
              </p:cNvSpPr>
              <p:nvPr/>
            </p:nvSpPr>
            <p:spPr bwMode="auto">
              <a:xfrm>
                <a:off x="4075" y="2750"/>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1" name="Line 77">
                <a:extLst>
                  <a:ext uri="{FF2B5EF4-FFF2-40B4-BE49-F238E27FC236}">
                    <a16:creationId xmlns:a16="http://schemas.microsoft.com/office/drawing/2014/main" id="{86C39388-DBBD-4821-ADB3-EF1667FBAF2D}"/>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2" name="Line 78">
                <a:extLst>
                  <a:ext uri="{FF2B5EF4-FFF2-40B4-BE49-F238E27FC236}">
                    <a16:creationId xmlns:a16="http://schemas.microsoft.com/office/drawing/2014/main" id="{AE0A5F59-9242-4012-874E-6C1ABC966DF2}"/>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3" name="Line 79">
                <a:extLst>
                  <a:ext uri="{FF2B5EF4-FFF2-40B4-BE49-F238E27FC236}">
                    <a16:creationId xmlns:a16="http://schemas.microsoft.com/office/drawing/2014/main" id="{69DF7984-87E8-423F-A380-5BAEEE9644AD}"/>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64" name="Group 80">
              <a:extLst>
                <a:ext uri="{FF2B5EF4-FFF2-40B4-BE49-F238E27FC236}">
                  <a16:creationId xmlns:a16="http://schemas.microsoft.com/office/drawing/2014/main" id="{7C474CE8-ED67-412F-8434-BF9476FEA364}"/>
                </a:ext>
              </a:extLst>
            </p:cNvPr>
            <p:cNvGrpSpPr>
              <a:grpSpLocks/>
            </p:cNvGrpSpPr>
            <p:nvPr/>
          </p:nvGrpSpPr>
          <p:grpSpPr bwMode="auto">
            <a:xfrm>
              <a:off x="4524" y="2432"/>
              <a:ext cx="57" cy="408"/>
              <a:chOff x="4075" y="2432"/>
              <a:chExt cx="57" cy="408"/>
            </a:xfrm>
          </p:grpSpPr>
          <p:sp>
            <p:nvSpPr>
              <p:cNvPr id="938065" name="Line 81">
                <a:extLst>
                  <a:ext uri="{FF2B5EF4-FFF2-40B4-BE49-F238E27FC236}">
                    <a16:creationId xmlns:a16="http://schemas.microsoft.com/office/drawing/2014/main" id="{BACC650E-9CD4-47EF-94ED-15ACD494993D}"/>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6" name="Line 82">
                <a:extLst>
                  <a:ext uri="{FF2B5EF4-FFF2-40B4-BE49-F238E27FC236}">
                    <a16:creationId xmlns:a16="http://schemas.microsoft.com/office/drawing/2014/main" id="{CF2B8D61-6E3B-4890-BC94-77876736D8E5}"/>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7" name="Line 83">
                <a:extLst>
                  <a:ext uri="{FF2B5EF4-FFF2-40B4-BE49-F238E27FC236}">
                    <a16:creationId xmlns:a16="http://schemas.microsoft.com/office/drawing/2014/main" id="{3C119B43-2173-4B61-8579-8BF7384CDDF5}"/>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8" name="Line 84">
                <a:extLst>
                  <a:ext uri="{FF2B5EF4-FFF2-40B4-BE49-F238E27FC236}">
                    <a16:creationId xmlns:a16="http://schemas.microsoft.com/office/drawing/2014/main" id="{BE8AD9E6-5A4F-4BC1-8F31-3E22E51F74A8}"/>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69" name="Line 85">
                <a:extLst>
                  <a:ext uri="{FF2B5EF4-FFF2-40B4-BE49-F238E27FC236}">
                    <a16:creationId xmlns:a16="http://schemas.microsoft.com/office/drawing/2014/main" id="{EC45B983-91FC-48E7-9230-70AB0B3C7893}"/>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70" name="Line 86">
                <a:extLst>
                  <a:ext uri="{FF2B5EF4-FFF2-40B4-BE49-F238E27FC236}">
                    <a16:creationId xmlns:a16="http://schemas.microsoft.com/office/drawing/2014/main" id="{2644BA25-74FC-48C9-A084-B94E7D16993E}"/>
                  </a:ext>
                </a:extLst>
              </p:cNvPr>
              <p:cNvSpPr>
                <a:spLocks noChangeShapeType="1"/>
              </p:cNvSpPr>
              <p:nvPr/>
            </p:nvSpPr>
            <p:spPr bwMode="auto">
              <a:xfrm>
                <a:off x="4075" y="2840"/>
                <a:ext cx="5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71" name="Line 87">
                <a:extLst>
                  <a:ext uri="{FF2B5EF4-FFF2-40B4-BE49-F238E27FC236}">
                    <a16:creationId xmlns:a16="http://schemas.microsoft.com/office/drawing/2014/main" id="{06F69CD1-498B-42A1-A0A3-6F79E97C808A}"/>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72" name="Line 88">
                <a:extLst>
                  <a:ext uri="{FF2B5EF4-FFF2-40B4-BE49-F238E27FC236}">
                    <a16:creationId xmlns:a16="http://schemas.microsoft.com/office/drawing/2014/main" id="{27E6596C-B6D3-4386-A737-98B25A133B44}"/>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073" name="Group 89">
            <a:extLst>
              <a:ext uri="{FF2B5EF4-FFF2-40B4-BE49-F238E27FC236}">
                <a16:creationId xmlns:a16="http://schemas.microsoft.com/office/drawing/2014/main" id="{EDAA8E7F-B479-4D7E-A95E-1C0B8E343C3F}"/>
              </a:ext>
            </a:extLst>
          </p:cNvPr>
          <p:cNvGrpSpPr>
            <a:grpSpLocks/>
          </p:cNvGrpSpPr>
          <p:nvPr/>
        </p:nvGrpSpPr>
        <p:grpSpPr bwMode="auto">
          <a:xfrm>
            <a:off x="7383463" y="3213100"/>
            <a:ext cx="1282700" cy="1350963"/>
            <a:chOff x="3640" y="887"/>
            <a:chExt cx="808" cy="851"/>
          </a:xfrm>
        </p:grpSpPr>
        <p:grpSp>
          <p:nvGrpSpPr>
            <p:cNvPr id="938074" name="Group 90">
              <a:extLst>
                <a:ext uri="{FF2B5EF4-FFF2-40B4-BE49-F238E27FC236}">
                  <a16:creationId xmlns:a16="http://schemas.microsoft.com/office/drawing/2014/main" id="{C85290D8-33AF-45F2-BB6F-55A3993CD393}"/>
                </a:ext>
              </a:extLst>
            </p:cNvPr>
            <p:cNvGrpSpPr>
              <a:grpSpLocks/>
            </p:cNvGrpSpPr>
            <p:nvPr/>
          </p:nvGrpSpPr>
          <p:grpSpPr bwMode="auto">
            <a:xfrm>
              <a:off x="3819" y="1103"/>
              <a:ext cx="629" cy="635"/>
              <a:chOff x="3288" y="2251"/>
              <a:chExt cx="629" cy="635"/>
            </a:xfrm>
          </p:grpSpPr>
          <p:grpSp>
            <p:nvGrpSpPr>
              <p:cNvPr id="938075" name="Group 91">
                <a:extLst>
                  <a:ext uri="{FF2B5EF4-FFF2-40B4-BE49-F238E27FC236}">
                    <a16:creationId xmlns:a16="http://schemas.microsoft.com/office/drawing/2014/main" id="{75F41131-194B-4E76-AB35-8CF93AF7E2F8}"/>
                  </a:ext>
                </a:extLst>
              </p:cNvPr>
              <p:cNvGrpSpPr>
                <a:grpSpLocks/>
              </p:cNvGrpSpPr>
              <p:nvPr/>
            </p:nvGrpSpPr>
            <p:grpSpPr bwMode="auto">
              <a:xfrm>
                <a:off x="3288" y="2251"/>
                <a:ext cx="629" cy="635"/>
                <a:chOff x="3288" y="2251"/>
                <a:chExt cx="629" cy="635"/>
              </a:xfrm>
            </p:grpSpPr>
            <p:grpSp>
              <p:nvGrpSpPr>
                <p:cNvPr id="938076" name="Group 92">
                  <a:extLst>
                    <a:ext uri="{FF2B5EF4-FFF2-40B4-BE49-F238E27FC236}">
                      <a16:creationId xmlns:a16="http://schemas.microsoft.com/office/drawing/2014/main" id="{7DDF0E05-6BEE-4059-9824-ED6FAB6E7FF7}"/>
                    </a:ext>
                  </a:extLst>
                </p:cNvPr>
                <p:cNvGrpSpPr>
                  <a:grpSpLocks/>
                </p:cNvGrpSpPr>
                <p:nvPr/>
              </p:nvGrpSpPr>
              <p:grpSpPr bwMode="auto">
                <a:xfrm>
                  <a:off x="3288" y="2251"/>
                  <a:ext cx="628" cy="635"/>
                  <a:chOff x="3280" y="2251"/>
                  <a:chExt cx="553" cy="635"/>
                </a:xfrm>
              </p:grpSpPr>
              <p:sp>
                <p:nvSpPr>
                  <p:cNvPr id="938077" name="Line 93">
                    <a:extLst>
                      <a:ext uri="{FF2B5EF4-FFF2-40B4-BE49-F238E27FC236}">
                        <a16:creationId xmlns:a16="http://schemas.microsoft.com/office/drawing/2014/main" id="{F938E2C9-B710-47E8-ACA5-90C4BC28F4FB}"/>
                      </a:ext>
                    </a:extLst>
                  </p:cNvPr>
                  <p:cNvSpPr>
                    <a:spLocks noChangeShapeType="1"/>
                  </p:cNvSpPr>
                  <p:nvPr/>
                </p:nvSpPr>
                <p:spPr bwMode="auto">
                  <a:xfrm>
                    <a:off x="3280"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78" name="Line 94">
                    <a:extLst>
                      <a:ext uri="{FF2B5EF4-FFF2-40B4-BE49-F238E27FC236}">
                        <a16:creationId xmlns:a16="http://schemas.microsoft.com/office/drawing/2014/main" id="{632D6D25-D149-40A3-BA74-17B63D982EF7}"/>
                      </a:ext>
                    </a:extLst>
                  </p:cNvPr>
                  <p:cNvSpPr>
                    <a:spLocks noChangeShapeType="1"/>
                  </p:cNvSpPr>
                  <p:nvPr/>
                </p:nvSpPr>
                <p:spPr bwMode="auto">
                  <a:xfrm>
                    <a:off x="3833"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79" name="Line 95">
                    <a:extLst>
                      <a:ext uri="{FF2B5EF4-FFF2-40B4-BE49-F238E27FC236}">
                        <a16:creationId xmlns:a16="http://schemas.microsoft.com/office/drawing/2014/main" id="{63F06E03-30E3-4810-A174-B5D9D02DAE35}"/>
                      </a:ext>
                    </a:extLst>
                  </p:cNvPr>
                  <p:cNvSpPr>
                    <a:spLocks noChangeShapeType="1"/>
                  </p:cNvSpPr>
                  <p:nvPr/>
                </p:nvSpPr>
                <p:spPr bwMode="auto">
                  <a:xfrm>
                    <a:off x="3280" y="2886"/>
                    <a:ext cx="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80" name="Group 96">
                  <a:extLst>
                    <a:ext uri="{FF2B5EF4-FFF2-40B4-BE49-F238E27FC236}">
                      <a16:creationId xmlns:a16="http://schemas.microsoft.com/office/drawing/2014/main" id="{DAFB9354-3041-4C6D-8A5D-5EC8A70FC5B8}"/>
                    </a:ext>
                  </a:extLst>
                </p:cNvPr>
                <p:cNvGrpSpPr>
                  <a:grpSpLocks/>
                </p:cNvGrpSpPr>
                <p:nvPr/>
              </p:nvGrpSpPr>
              <p:grpSpPr bwMode="auto">
                <a:xfrm>
                  <a:off x="3288" y="2251"/>
                  <a:ext cx="629" cy="91"/>
                  <a:chOff x="3288" y="3022"/>
                  <a:chExt cx="629" cy="91"/>
                </a:xfrm>
              </p:grpSpPr>
              <p:grpSp>
                <p:nvGrpSpPr>
                  <p:cNvPr id="938081" name="Group 97">
                    <a:extLst>
                      <a:ext uri="{FF2B5EF4-FFF2-40B4-BE49-F238E27FC236}">
                        <a16:creationId xmlns:a16="http://schemas.microsoft.com/office/drawing/2014/main" id="{246A3092-B12A-4B58-909B-60389992075E}"/>
                      </a:ext>
                    </a:extLst>
                  </p:cNvPr>
                  <p:cNvGrpSpPr>
                    <a:grpSpLocks/>
                  </p:cNvGrpSpPr>
                  <p:nvPr/>
                </p:nvGrpSpPr>
                <p:grpSpPr bwMode="auto">
                  <a:xfrm>
                    <a:off x="3288" y="3022"/>
                    <a:ext cx="230" cy="91"/>
                    <a:chOff x="3495" y="3022"/>
                    <a:chExt cx="230" cy="91"/>
                  </a:xfrm>
                </p:grpSpPr>
                <p:grpSp>
                  <p:nvGrpSpPr>
                    <p:cNvPr id="938082" name="Group 98">
                      <a:extLst>
                        <a:ext uri="{FF2B5EF4-FFF2-40B4-BE49-F238E27FC236}">
                          <a16:creationId xmlns:a16="http://schemas.microsoft.com/office/drawing/2014/main" id="{8632A0C1-4D9E-4194-AD85-D5EC9C9F60E6}"/>
                        </a:ext>
                      </a:extLst>
                    </p:cNvPr>
                    <p:cNvGrpSpPr>
                      <a:grpSpLocks/>
                    </p:cNvGrpSpPr>
                    <p:nvPr/>
                  </p:nvGrpSpPr>
                  <p:grpSpPr bwMode="auto">
                    <a:xfrm>
                      <a:off x="3495" y="3022"/>
                      <a:ext cx="114" cy="91"/>
                      <a:chOff x="3495" y="3022"/>
                      <a:chExt cx="114" cy="91"/>
                    </a:xfrm>
                  </p:grpSpPr>
                  <p:grpSp>
                    <p:nvGrpSpPr>
                      <p:cNvPr id="938083" name="Group 99">
                        <a:extLst>
                          <a:ext uri="{FF2B5EF4-FFF2-40B4-BE49-F238E27FC236}">
                            <a16:creationId xmlns:a16="http://schemas.microsoft.com/office/drawing/2014/main" id="{1E08107A-4FBF-478B-9474-73D4EB02E90D}"/>
                          </a:ext>
                        </a:extLst>
                      </p:cNvPr>
                      <p:cNvGrpSpPr>
                        <a:grpSpLocks/>
                      </p:cNvGrpSpPr>
                      <p:nvPr/>
                    </p:nvGrpSpPr>
                    <p:grpSpPr bwMode="auto">
                      <a:xfrm>
                        <a:off x="3495" y="3022"/>
                        <a:ext cx="114" cy="91"/>
                        <a:chOff x="3416" y="3022"/>
                        <a:chExt cx="114" cy="91"/>
                      </a:xfrm>
                    </p:grpSpPr>
                    <p:sp>
                      <p:nvSpPr>
                        <p:cNvPr id="938084" name="Line 100">
                          <a:extLst>
                            <a:ext uri="{FF2B5EF4-FFF2-40B4-BE49-F238E27FC236}">
                              <a16:creationId xmlns:a16="http://schemas.microsoft.com/office/drawing/2014/main" id="{583BF67B-CAE1-4C7B-A057-3D049FD468DF}"/>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85" name="Line 101">
                          <a:extLst>
                            <a:ext uri="{FF2B5EF4-FFF2-40B4-BE49-F238E27FC236}">
                              <a16:creationId xmlns:a16="http://schemas.microsoft.com/office/drawing/2014/main" id="{F7D37FD8-650B-4CF4-BF94-042DC34EB06C}"/>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86" name="Line 102">
                          <a:extLst>
                            <a:ext uri="{FF2B5EF4-FFF2-40B4-BE49-F238E27FC236}">
                              <a16:creationId xmlns:a16="http://schemas.microsoft.com/office/drawing/2014/main" id="{C67C7D0A-9599-4317-98C6-A68CB18CA82B}"/>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87" name="Line 103">
                        <a:extLst>
                          <a:ext uri="{FF2B5EF4-FFF2-40B4-BE49-F238E27FC236}">
                            <a16:creationId xmlns:a16="http://schemas.microsoft.com/office/drawing/2014/main" id="{0F634E45-150D-4190-94D1-C59C9E0CA56E}"/>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088" name="Group 104">
                      <a:extLst>
                        <a:ext uri="{FF2B5EF4-FFF2-40B4-BE49-F238E27FC236}">
                          <a16:creationId xmlns:a16="http://schemas.microsoft.com/office/drawing/2014/main" id="{FA586FDC-8BA0-47C9-9C8F-33991191F6BD}"/>
                        </a:ext>
                      </a:extLst>
                    </p:cNvPr>
                    <p:cNvGrpSpPr>
                      <a:grpSpLocks/>
                    </p:cNvGrpSpPr>
                    <p:nvPr/>
                  </p:nvGrpSpPr>
                  <p:grpSpPr bwMode="auto">
                    <a:xfrm>
                      <a:off x="3611" y="3022"/>
                      <a:ext cx="114" cy="91"/>
                      <a:chOff x="3631" y="3158"/>
                      <a:chExt cx="114" cy="91"/>
                    </a:xfrm>
                  </p:grpSpPr>
                  <p:grpSp>
                    <p:nvGrpSpPr>
                      <p:cNvPr id="938089" name="Group 105">
                        <a:extLst>
                          <a:ext uri="{FF2B5EF4-FFF2-40B4-BE49-F238E27FC236}">
                            <a16:creationId xmlns:a16="http://schemas.microsoft.com/office/drawing/2014/main" id="{E27829CA-480B-4B96-B9A5-F46AF5A73501}"/>
                          </a:ext>
                        </a:extLst>
                      </p:cNvPr>
                      <p:cNvGrpSpPr>
                        <a:grpSpLocks/>
                      </p:cNvGrpSpPr>
                      <p:nvPr/>
                    </p:nvGrpSpPr>
                    <p:grpSpPr bwMode="auto">
                      <a:xfrm>
                        <a:off x="3631" y="3158"/>
                        <a:ext cx="114" cy="91"/>
                        <a:chOff x="3416" y="3022"/>
                        <a:chExt cx="114" cy="91"/>
                      </a:xfrm>
                    </p:grpSpPr>
                    <p:sp>
                      <p:nvSpPr>
                        <p:cNvPr id="938090" name="Line 106">
                          <a:extLst>
                            <a:ext uri="{FF2B5EF4-FFF2-40B4-BE49-F238E27FC236}">
                              <a16:creationId xmlns:a16="http://schemas.microsoft.com/office/drawing/2014/main" id="{0D90379C-A1EF-4155-B37D-46D04B319912}"/>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91" name="Line 107">
                          <a:extLst>
                            <a:ext uri="{FF2B5EF4-FFF2-40B4-BE49-F238E27FC236}">
                              <a16:creationId xmlns:a16="http://schemas.microsoft.com/office/drawing/2014/main" id="{8FF7686B-F797-4FE1-96EF-6D780604BA17}"/>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92" name="Line 108">
                          <a:extLst>
                            <a:ext uri="{FF2B5EF4-FFF2-40B4-BE49-F238E27FC236}">
                              <a16:creationId xmlns:a16="http://schemas.microsoft.com/office/drawing/2014/main" id="{E7D72FA1-3EB1-4C3C-83FC-577E695371B3}"/>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093" name="Line 109">
                        <a:extLst>
                          <a:ext uri="{FF2B5EF4-FFF2-40B4-BE49-F238E27FC236}">
                            <a16:creationId xmlns:a16="http://schemas.microsoft.com/office/drawing/2014/main" id="{07E86A70-CA28-4604-95F2-48DB8A3FF53B}"/>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094" name="Group 110">
                    <a:extLst>
                      <a:ext uri="{FF2B5EF4-FFF2-40B4-BE49-F238E27FC236}">
                        <a16:creationId xmlns:a16="http://schemas.microsoft.com/office/drawing/2014/main" id="{055DB4DB-DE1E-4BF2-B2D5-88693A1C9D11}"/>
                      </a:ext>
                    </a:extLst>
                  </p:cNvPr>
                  <p:cNvGrpSpPr>
                    <a:grpSpLocks/>
                  </p:cNvGrpSpPr>
                  <p:nvPr/>
                </p:nvGrpSpPr>
                <p:grpSpPr bwMode="auto">
                  <a:xfrm>
                    <a:off x="3512" y="3022"/>
                    <a:ext cx="230" cy="91"/>
                    <a:chOff x="3495" y="3022"/>
                    <a:chExt cx="230" cy="91"/>
                  </a:xfrm>
                </p:grpSpPr>
                <p:grpSp>
                  <p:nvGrpSpPr>
                    <p:cNvPr id="938095" name="Group 111">
                      <a:extLst>
                        <a:ext uri="{FF2B5EF4-FFF2-40B4-BE49-F238E27FC236}">
                          <a16:creationId xmlns:a16="http://schemas.microsoft.com/office/drawing/2014/main" id="{BC0D50F8-BE7C-4116-963B-CD8FDA76EC42}"/>
                        </a:ext>
                      </a:extLst>
                    </p:cNvPr>
                    <p:cNvGrpSpPr>
                      <a:grpSpLocks/>
                    </p:cNvGrpSpPr>
                    <p:nvPr/>
                  </p:nvGrpSpPr>
                  <p:grpSpPr bwMode="auto">
                    <a:xfrm>
                      <a:off x="3495" y="3022"/>
                      <a:ext cx="114" cy="91"/>
                      <a:chOff x="3495" y="3022"/>
                      <a:chExt cx="114" cy="91"/>
                    </a:xfrm>
                  </p:grpSpPr>
                  <p:grpSp>
                    <p:nvGrpSpPr>
                      <p:cNvPr id="938096" name="Group 112">
                        <a:extLst>
                          <a:ext uri="{FF2B5EF4-FFF2-40B4-BE49-F238E27FC236}">
                            <a16:creationId xmlns:a16="http://schemas.microsoft.com/office/drawing/2014/main" id="{6AA10FE5-E4C9-4B9B-B97B-007B9309779E}"/>
                          </a:ext>
                        </a:extLst>
                      </p:cNvPr>
                      <p:cNvGrpSpPr>
                        <a:grpSpLocks/>
                      </p:cNvGrpSpPr>
                      <p:nvPr/>
                    </p:nvGrpSpPr>
                    <p:grpSpPr bwMode="auto">
                      <a:xfrm>
                        <a:off x="3495" y="3022"/>
                        <a:ext cx="114" cy="91"/>
                        <a:chOff x="3416" y="3022"/>
                        <a:chExt cx="114" cy="91"/>
                      </a:xfrm>
                    </p:grpSpPr>
                    <p:sp>
                      <p:nvSpPr>
                        <p:cNvPr id="938097" name="Line 113">
                          <a:extLst>
                            <a:ext uri="{FF2B5EF4-FFF2-40B4-BE49-F238E27FC236}">
                              <a16:creationId xmlns:a16="http://schemas.microsoft.com/office/drawing/2014/main" id="{06F6F4E2-4493-4779-8549-C1B2E0413789}"/>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98" name="Line 114">
                          <a:extLst>
                            <a:ext uri="{FF2B5EF4-FFF2-40B4-BE49-F238E27FC236}">
                              <a16:creationId xmlns:a16="http://schemas.microsoft.com/office/drawing/2014/main" id="{4DA977D4-7EBE-49FF-A17C-08D383A7ABF2}"/>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099" name="Line 115">
                          <a:extLst>
                            <a:ext uri="{FF2B5EF4-FFF2-40B4-BE49-F238E27FC236}">
                              <a16:creationId xmlns:a16="http://schemas.microsoft.com/office/drawing/2014/main" id="{87999727-A30E-4651-87A2-E80BEE4006BA}"/>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100" name="Line 116">
                        <a:extLst>
                          <a:ext uri="{FF2B5EF4-FFF2-40B4-BE49-F238E27FC236}">
                            <a16:creationId xmlns:a16="http://schemas.microsoft.com/office/drawing/2014/main" id="{702D7BC1-A72C-4505-9AE3-8C9D5B149673}"/>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8101" name="Group 117">
                      <a:extLst>
                        <a:ext uri="{FF2B5EF4-FFF2-40B4-BE49-F238E27FC236}">
                          <a16:creationId xmlns:a16="http://schemas.microsoft.com/office/drawing/2014/main" id="{2BE8CA18-F8BD-4874-A83B-6149FA27622D}"/>
                        </a:ext>
                      </a:extLst>
                    </p:cNvPr>
                    <p:cNvGrpSpPr>
                      <a:grpSpLocks/>
                    </p:cNvGrpSpPr>
                    <p:nvPr/>
                  </p:nvGrpSpPr>
                  <p:grpSpPr bwMode="auto">
                    <a:xfrm>
                      <a:off x="3611" y="3022"/>
                      <a:ext cx="114" cy="91"/>
                      <a:chOff x="3631" y="3158"/>
                      <a:chExt cx="114" cy="91"/>
                    </a:xfrm>
                  </p:grpSpPr>
                  <p:grpSp>
                    <p:nvGrpSpPr>
                      <p:cNvPr id="938102" name="Group 118">
                        <a:extLst>
                          <a:ext uri="{FF2B5EF4-FFF2-40B4-BE49-F238E27FC236}">
                            <a16:creationId xmlns:a16="http://schemas.microsoft.com/office/drawing/2014/main" id="{6736A71F-28EF-4AF1-94DD-B44D37A02C5B}"/>
                          </a:ext>
                        </a:extLst>
                      </p:cNvPr>
                      <p:cNvGrpSpPr>
                        <a:grpSpLocks/>
                      </p:cNvGrpSpPr>
                      <p:nvPr/>
                    </p:nvGrpSpPr>
                    <p:grpSpPr bwMode="auto">
                      <a:xfrm>
                        <a:off x="3631" y="3158"/>
                        <a:ext cx="114" cy="91"/>
                        <a:chOff x="3416" y="3022"/>
                        <a:chExt cx="114" cy="91"/>
                      </a:xfrm>
                    </p:grpSpPr>
                    <p:sp>
                      <p:nvSpPr>
                        <p:cNvPr id="938103" name="Line 119">
                          <a:extLst>
                            <a:ext uri="{FF2B5EF4-FFF2-40B4-BE49-F238E27FC236}">
                              <a16:creationId xmlns:a16="http://schemas.microsoft.com/office/drawing/2014/main" id="{C86B6C2B-E8BD-4780-A1B8-0809E21583E5}"/>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04" name="Line 120">
                          <a:extLst>
                            <a:ext uri="{FF2B5EF4-FFF2-40B4-BE49-F238E27FC236}">
                              <a16:creationId xmlns:a16="http://schemas.microsoft.com/office/drawing/2014/main" id="{9A3870B4-6960-48E0-AE74-0D5B17ECF585}"/>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05" name="Line 121">
                          <a:extLst>
                            <a:ext uri="{FF2B5EF4-FFF2-40B4-BE49-F238E27FC236}">
                              <a16:creationId xmlns:a16="http://schemas.microsoft.com/office/drawing/2014/main" id="{FE728138-D6D9-407B-9BED-B3F6C38F7224}"/>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106" name="Line 122">
                        <a:extLst>
                          <a:ext uri="{FF2B5EF4-FFF2-40B4-BE49-F238E27FC236}">
                            <a16:creationId xmlns:a16="http://schemas.microsoft.com/office/drawing/2014/main" id="{37D68214-E5EE-4D85-AFEF-EECB5E7475B0}"/>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8107" name="Group 123">
                    <a:extLst>
                      <a:ext uri="{FF2B5EF4-FFF2-40B4-BE49-F238E27FC236}">
                        <a16:creationId xmlns:a16="http://schemas.microsoft.com/office/drawing/2014/main" id="{DB99CC34-9B12-41B5-A20A-8C4990D23DF8}"/>
                      </a:ext>
                    </a:extLst>
                  </p:cNvPr>
                  <p:cNvGrpSpPr>
                    <a:grpSpLocks/>
                  </p:cNvGrpSpPr>
                  <p:nvPr/>
                </p:nvGrpSpPr>
                <p:grpSpPr bwMode="auto">
                  <a:xfrm>
                    <a:off x="3744" y="3022"/>
                    <a:ext cx="114" cy="91"/>
                    <a:chOff x="3495" y="3022"/>
                    <a:chExt cx="114" cy="91"/>
                  </a:xfrm>
                </p:grpSpPr>
                <p:grpSp>
                  <p:nvGrpSpPr>
                    <p:cNvPr id="938108" name="Group 124">
                      <a:extLst>
                        <a:ext uri="{FF2B5EF4-FFF2-40B4-BE49-F238E27FC236}">
                          <a16:creationId xmlns:a16="http://schemas.microsoft.com/office/drawing/2014/main" id="{573CFDE7-D312-40BB-8D53-43107B423840}"/>
                        </a:ext>
                      </a:extLst>
                    </p:cNvPr>
                    <p:cNvGrpSpPr>
                      <a:grpSpLocks/>
                    </p:cNvGrpSpPr>
                    <p:nvPr/>
                  </p:nvGrpSpPr>
                  <p:grpSpPr bwMode="auto">
                    <a:xfrm>
                      <a:off x="3495" y="3022"/>
                      <a:ext cx="114" cy="91"/>
                      <a:chOff x="3416" y="3022"/>
                      <a:chExt cx="114" cy="91"/>
                    </a:xfrm>
                  </p:grpSpPr>
                  <p:sp>
                    <p:nvSpPr>
                      <p:cNvPr id="938109" name="Line 125">
                        <a:extLst>
                          <a:ext uri="{FF2B5EF4-FFF2-40B4-BE49-F238E27FC236}">
                            <a16:creationId xmlns:a16="http://schemas.microsoft.com/office/drawing/2014/main" id="{18A66926-4697-4606-A8DB-66425D2C515D}"/>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10" name="Line 126">
                        <a:extLst>
                          <a:ext uri="{FF2B5EF4-FFF2-40B4-BE49-F238E27FC236}">
                            <a16:creationId xmlns:a16="http://schemas.microsoft.com/office/drawing/2014/main" id="{DE0BAB1E-BF2F-43D4-83B0-29B7077D86EB}"/>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11" name="Line 127">
                        <a:extLst>
                          <a:ext uri="{FF2B5EF4-FFF2-40B4-BE49-F238E27FC236}">
                            <a16:creationId xmlns:a16="http://schemas.microsoft.com/office/drawing/2014/main" id="{5F878D1D-0393-45BC-9024-CD4B0FA06436}"/>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112" name="Line 128">
                      <a:extLst>
                        <a:ext uri="{FF2B5EF4-FFF2-40B4-BE49-F238E27FC236}">
                          <a16:creationId xmlns:a16="http://schemas.microsoft.com/office/drawing/2014/main" id="{9EBCE4AF-8403-416D-BD88-779A2951A97C}"/>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8113" name="Line 129">
                    <a:extLst>
                      <a:ext uri="{FF2B5EF4-FFF2-40B4-BE49-F238E27FC236}">
                        <a16:creationId xmlns:a16="http://schemas.microsoft.com/office/drawing/2014/main" id="{E069D2E1-2FA9-49C6-B0B5-E18A96A4784A}"/>
                      </a:ext>
                    </a:extLst>
                  </p:cNvPr>
                  <p:cNvSpPr>
                    <a:spLocks noChangeShapeType="1"/>
                  </p:cNvSpPr>
                  <p:nvPr/>
                </p:nvSpPr>
                <p:spPr bwMode="auto">
                  <a:xfrm>
                    <a:off x="3860"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38114" name="Rectangle 130">
                <a:extLst>
                  <a:ext uri="{FF2B5EF4-FFF2-40B4-BE49-F238E27FC236}">
                    <a16:creationId xmlns:a16="http://schemas.microsoft.com/office/drawing/2014/main" id="{64D2F869-0209-47B0-968F-DC19B82CF770}"/>
                  </a:ext>
                </a:extLst>
              </p:cNvPr>
              <p:cNvSpPr>
                <a:spLocks noChangeArrowheads="1"/>
              </p:cNvSpPr>
              <p:nvPr/>
            </p:nvSpPr>
            <p:spPr bwMode="auto">
              <a:xfrm>
                <a:off x="3350" y="2292"/>
                <a:ext cx="49" cy="45"/>
              </a:xfrm>
              <a:prstGeom prst="rect">
                <a:avLst/>
              </a:prstGeom>
              <a:solidFill>
                <a:srgbClr val="4D5EA5"/>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115" name="Rectangle 131">
                <a:extLst>
                  <a:ext uri="{FF2B5EF4-FFF2-40B4-BE49-F238E27FC236}">
                    <a16:creationId xmlns:a16="http://schemas.microsoft.com/office/drawing/2014/main" id="{F37A6F2B-32AD-43D2-9180-64A8EC27E714}"/>
                  </a:ext>
                </a:extLst>
              </p:cNvPr>
              <p:cNvSpPr>
                <a:spLocks noChangeArrowheads="1"/>
              </p:cNvSpPr>
              <p:nvPr/>
            </p:nvSpPr>
            <p:spPr bwMode="auto">
              <a:xfrm>
                <a:off x="3466" y="2292"/>
                <a:ext cx="49" cy="45"/>
              </a:xfrm>
              <a:prstGeom prst="rect">
                <a:avLst/>
              </a:prstGeom>
              <a:solidFill>
                <a:srgbClr val="4D5EA5"/>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116" name="Rectangle 132">
                <a:extLst>
                  <a:ext uri="{FF2B5EF4-FFF2-40B4-BE49-F238E27FC236}">
                    <a16:creationId xmlns:a16="http://schemas.microsoft.com/office/drawing/2014/main" id="{A59AC520-51A1-4192-B728-971EBB3546F8}"/>
                  </a:ext>
                </a:extLst>
              </p:cNvPr>
              <p:cNvSpPr>
                <a:spLocks noChangeArrowheads="1"/>
              </p:cNvSpPr>
              <p:nvPr/>
            </p:nvSpPr>
            <p:spPr bwMode="auto">
              <a:xfrm>
                <a:off x="3572" y="2292"/>
                <a:ext cx="49" cy="45"/>
              </a:xfrm>
              <a:prstGeom prst="rect">
                <a:avLst/>
              </a:prstGeom>
              <a:solidFill>
                <a:srgbClr val="4D5EA5"/>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117" name="Rectangle 133">
                <a:extLst>
                  <a:ext uri="{FF2B5EF4-FFF2-40B4-BE49-F238E27FC236}">
                    <a16:creationId xmlns:a16="http://schemas.microsoft.com/office/drawing/2014/main" id="{00E19D46-9F98-4287-8558-BF0D8CAE1908}"/>
                  </a:ext>
                </a:extLst>
              </p:cNvPr>
              <p:cNvSpPr>
                <a:spLocks noChangeArrowheads="1"/>
              </p:cNvSpPr>
              <p:nvPr/>
            </p:nvSpPr>
            <p:spPr bwMode="auto">
              <a:xfrm>
                <a:off x="3691" y="2292"/>
                <a:ext cx="49" cy="45"/>
              </a:xfrm>
              <a:prstGeom prst="rect">
                <a:avLst/>
              </a:prstGeom>
              <a:solidFill>
                <a:srgbClr val="4D5EA5"/>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8118" name="Rectangle 134">
                <a:extLst>
                  <a:ext uri="{FF2B5EF4-FFF2-40B4-BE49-F238E27FC236}">
                    <a16:creationId xmlns:a16="http://schemas.microsoft.com/office/drawing/2014/main" id="{9463C40C-4719-4234-A086-AD93E88951FD}"/>
                  </a:ext>
                </a:extLst>
              </p:cNvPr>
              <p:cNvSpPr>
                <a:spLocks noChangeArrowheads="1"/>
              </p:cNvSpPr>
              <p:nvPr/>
            </p:nvSpPr>
            <p:spPr bwMode="auto">
              <a:xfrm>
                <a:off x="3805" y="2292"/>
                <a:ext cx="49" cy="45"/>
              </a:xfrm>
              <a:prstGeom prst="rect">
                <a:avLst/>
              </a:prstGeom>
              <a:solidFill>
                <a:srgbClr val="4D5EA5"/>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38119" name="Oval 135">
              <a:extLst>
                <a:ext uri="{FF2B5EF4-FFF2-40B4-BE49-F238E27FC236}">
                  <a16:creationId xmlns:a16="http://schemas.microsoft.com/office/drawing/2014/main" id="{DA2006CB-0126-4FF2-94D3-8C9BCDF25CC8}"/>
                </a:ext>
              </a:extLst>
            </p:cNvPr>
            <p:cNvSpPr>
              <a:spLocks noChangeArrowheads="1"/>
            </p:cNvSpPr>
            <p:nvPr/>
          </p:nvSpPr>
          <p:spPr bwMode="auto">
            <a:xfrm>
              <a:off x="3640" y="1103"/>
              <a:ext cx="136" cy="136"/>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anchor="ctr"/>
            <a:lstStyle/>
            <a:p>
              <a:pPr algn="ctr"/>
              <a:r>
                <a:rPr lang="el-GR" altLang="en-US" sz="2000" b="0"/>
                <a:t>-</a:t>
              </a:r>
            </a:p>
          </p:txBody>
        </p:sp>
        <p:sp>
          <p:nvSpPr>
            <p:cNvPr id="938120" name="Oval 136">
              <a:extLst>
                <a:ext uri="{FF2B5EF4-FFF2-40B4-BE49-F238E27FC236}">
                  <a16:creationId xmlns:a16="http://schemas.microsoft.com/office/drawing/2014/main" id="{2D5DBD51-05F1-4C74-9F49-841C65A6D80D}"/>
                </a:ext>
              </a:extLst>
            </p:cNvPr>
            <p:cNvSpPr>
              <a:spLocks noChangeArrowheads="1"/>
            </p:cNvSpPr>
            <p:nvPr/>
          </p:nvSpPr>
          <p:spPr bwMode="auto">
            <a:xfrm>
              <a:off x="3640" y="1602"/>
              <a:ext cx="136" cy="136"/>
            </a:xfrm>
            <a:prstGeom prst="ellipse">
              <a:avLst/>
            </a:prstGeom>
            <a:noFill/>
            <a:ln w="222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46800" anchor="ctr"/>
            <a:lstStyle/>
            <a:p>
              <a:pPr algn="ctr"/>
              <a:r>
                <a:rPr lang="el-GR" altLang="en-US" sz="2000" b="0"/>
                <a:t>+</a:t>
              </a:r>
            </a:p>
          </p:txBody>
        </p:sp>
        <p:sp>
          <p:nvSpPr>
            <p:cNvPr id="938121" name="Freeform 137">
              <a:extLst>
                <a:ext uri="{FF2B5EF4-FFF2-40B4-BE49-F238E27FC236}">
                  <a16:creationId xmlns:a16="http://schemas.microsoft.com/office/drawing/2014/main" id="{A91D2431-1F83-47A6-A3A3-2094BCB53C75}"/>
                </a:ext>
              </a:extLst>
            </p:cNvPr>
            <p:cNvSpPr>
              <a:spLocks/>
            </p:cNvSpPr>
            <p:nvPr/>
          </p:nvSpPr>
          <p:spPr bwMode="auto">
            <a:xfrm>
              <a:off x="4013" y="984"/>
              <a:ext cx="147" cy="130"/>
            </a:xfrm>
            <a:custGeom>
              <a:avLst/>
              <a:gdLst>
                <a:gd name="T0" fmla="*/ 147 w 147"/>
                <a:gd name="T1" fmla="*/ 0 h 130"/>
                <a:gd name="T2" fmla="*/ 50 w 147"/>
                <a:gd name="T3" fmla="*/ 26 h 130"/>
                <a:gd name="T4" fmla="*/ 0 w 147"/>
                <a:gd name="T5" fmla="*/ 130 h 130"/>
              </a:gdLst>
              <a:ahLst/>
              <a:cxnLst>
                <a:cxn ang="0">
                  <a:pos x="T0" y="T1"/>
                </a:cxn>
                <a:cxn ang="0">
                  <a:pos x="T2" y="T3"/>
                </a:cxn>
                <a:cxn ang="0">
                  <a:pos x="T4" y="T5"/>
                </a:cxn>
              </a:cxnLst>
              <a:rect l="0" t="0" r="r" b="b"/>
              <a:pathLst>
                <a:path w="147" h="130">
                  <a:moveTo>
                    <a:pt x="147" y="0"/>
                  </a:moveTo>
                  <a:cubicBezTo>
                    <a:pt x="130" y="4"/>
                    <a:pt x="74" y="4"/>
                    <a:pt x="50" y="26"/>
                  </a:cubicBezTo>
                  <a:cubicBezTo>
                    <a:pt x="26" y="48"/>
                    <a:pt x="10" y="108"/>
                    <a:pt x="0" y="130"/>
                  </a:cubicBezTo>
                </a:path>
              </a:pathLst>
            </a:custGeom>
            <a:noFill/>
            <a:ln w="19050" cmpd="sng">
              <a:solidFill>
                <a:schemeClr val="tx1"/>
              </a:solidFill>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8122" name="Text Box 138">
              <a:extLst>
                <a:ext uri="{FF2B5EF4-FFF2-40B4-BE49-F238E27FC236}">
                  <a16:creationId xmlns:a16="http://schemas.microsoft.com/office/drawing/2014/main" id="{103765F1-8015-4A54-8311-A51AA0DA9804}"/>
                </a:ext>
              </a:extLst>
            </p:cNvPr>
            <p:cNvSpPr txBox="1">
              <a:spLocks noChangeArrowheads="1"/>
            </p:cNvSpPr>
            <p:nvPr/>
          </p:nvSpPr>
          <p:spPr bwMode="auto">
            <a:xfrm flipH="1">
              <a:off x="4125" y="887"/>
              <a:ext cx="32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Book Antiqua" panose="02040602050305030304" pitchFamily="18" charset="0"/>
                </a:rPr>
                <a:t>C.E.</a:t>
              </a:r>
              <a:endParaRPr lang="el-GR" altLang="en-US" sz="1400">
                <a:latin typeface="Book Antiqua" panose="02040602050305030304" pitchFamily="18" charset="0"/>
              </a:endParaRPr>
            </a:p>
          </p:txBody>
        </p:sp>
      </p:grpSp>
      <p:sp>
        <p:nvSpPr>
          <p:cNvPr id="938123" name="Line 139">
            <a:extLst>
              <a:ext uri="{FF2B5EF4-FFF2-40B4-BE49-F238E27FC236}">
                <a16:creationId xmlns:a16="http://schemas.microsoft.com/office/drawing/2014/main" id="{8FB67C59-4D98-473A-93A0-E1A9D6DF76F0}"/>
              </a:ext>
            </a:extLst>
          </p:cNvPr>
          <p:cNvSpPr>
            <a:spLocks noChangeShapeType="1"/>
          </p:cNvSpPr>
          <p:nvPr/>
        </p:nvSpPr>
        <p:spPr bwMode="auto">
          <a:xfrm rot="5400000">
            <a:off x="7987507" y="4833144"/>
            <a:ext cx="360362"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938124" name="Picture 140" descr="sds_page2">
            <a:extLst>
              <a:ext uri="{FF2B5EF4-FFF2-40B4-BE49-F238E27FC236}">
                <a16:creationId xmlns:a16="http://schemas.microsoft.com/office/drawing/2014/main" id="{310232D0-4A99-48F6-917D-1E0A105471DA}"/>
              </a:ext>
            </a:extLst>
          </p:cNvPr>
          <p:cNvPicPr>
            <a:picLocks noChangeAspect="1" noChangeArrowheads="1"/>
          </p:cNvPicPr>
          <p:nvPr/>
        </p:nvPicPr>
        <p:blipFill>
          <a:blip r:embed="rId3">
            <a:clrChange>
              <a:clrFrom>
                <a:srgbClr val="FFFFFF"/>
              </a:clrFrom>
              <a:clrTo>
                <a:srgbClr val="FFFFFF">
                  <a:alpha val="0"/>
                </a:srgbClr>
              </a:clrTo>
            </a:clrChange>
            <a:lum bright="-12000" contrast="-18000"/>
            <a:extLst>
              <a:ext uri="{28A0092B-C50C-407E-A947-70E740481C1C}">
                <a14:useLocalDpi xmlns:a14="http://schemas.microsoft.com/office/drawing/2010/main" val="0"/>
              </a:ext>
            </a:extLst>
          </a:blip>
          <a:srcRect t="-946"/>
          <a:stretch>
            <a:fillRect/>
          </a:stretch>
        </p:blipFill>
        <p:spPr bwMode="auto">
          <a:xfrm>
            <a:off x="4708525" y="957263"/>
            <a:ext cx="2212975" cy="2305050"/>
          </a:xfrm>
          <a:prstGeom prst="rect">
            <a:avLst/>
          </a:prstGeom>
          <a:noFill/>
          <a:extLst>
            <a:ext uri="{909E8E84-426E-40DD-AFC4-6F175D3DCCD1}">
              <a14:hiddenFill xmlns:a14="http://schemas.microsoft.com/office/drawing/2010/main">
                <a:solidFill>
                  <a:srgbClr val="FFFFFF"/>
                </a:solidFill>
              </a14:hiddenFill>
            </a:ext>
          </a:extLst>
        </p:spPr>
      </p:pic>
      <p:pic>
        <p:nvPicPr>
          <p:cNvPr id="938125" name="Picture 141" descr="2132578590_55d9500da6">
            <a:extLst>
              <a:ext uri="{FF2B5EF4-FFF2-40B4-BE49-F238E27FC236}">
                <a16:creationId xmlns:a16="http://schemas.microsoft.com/office/drawing/2014/main" id="{E5020E64-32D5-4B67-BB02-84F5CE229C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1274763"/>
            <a:ext cx="1944688" cy="1649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a:extLst>
              <a:ext uri="{FF2B5EF4-FFF2-40B4-BE49-F238E27FC236}">
                <a16:creationId xmlns:a16="http://schemas.microsoft.com/office/drawing/2014/main" id="{8F62DBA7-F970-4304-84D9-7B0B8CBD6B20}"/>
              </a:ext>
            </a:extLst>
          </p:cNvPr>
          <p:cNvSpPr>
            <a:spLocks noGrp="1" noChangeArrowheads="1"/>
          </p:cNvSpPr>
          <p:nvPr>
            <p:ph type="title"/>
          </p:nvPr>
        </p:nvSpPr>
        <p:spPr>
          <a:xfrm>
            <a:off x="323850" y="115888"/>
            <a:ext cx="8820150" cy="1163637"/>
          </a:xfrm>
        </p:spPr>
        <p:txBody>
          <a:bodyPr/>
          <a:lstStyle/>
          <a:p>
            <a:r>
              <a:rPr lang="el-GR" altLang="en-US"/>
              <a:t>Ηλεκτροφόρηση SDS-PAGE-Ανοσοαποτύπωση  </a:t>
            </a:r>
            <a:r>
              <a:rPr lang="el-GR" altLang="en-US" sz="2400" i="1"/>
              <a:t>(</a:t>
            </a:r>
            <a:r>
              <a:rPr lang="en-US" altLang="en-US" sz="2400" i="1"/>
              <a:t>Western</a:t>
            </a:r>
            <a:r>
              <a:rPr lang="el-GR" altLang="en-US" sz="2400" i="1"/>
              <a:t> </a:t>
            </a:r>
            <a:r>
              <a:rPr lang="en-US" altLang="en-US" sz="2400" i="1"/>
              <a:t>blotting</a:t>
            </a:r>
            <a:r>
              <a:rPr lang="el-GR" altLang="en-US" sz="2400" i="1"/>
              <a:t>)</a:t>
            </a:r>
          </a:p>
        </p:txBody>
      </p:sp>
      <p:sp>
        <p:nvSpPr>
          <p:cNvPr id="931843" name="Rectangle 3">
            <a:extLst>
              <a:ext uri="{FF2B5EF4-FFF2-40B4-BE49-F238E27FC236}">
                <a16:creationId xmlns:a16="http://schemas.microsoft.com/office/drawing/2014/main" id="{15C93BC0-68DF-4CE4-AAF7-09CBCD28ABB4}"/>
              </a:ext>
            </a:extLst>
          </p:cNvPr>
          <p:cNvSpPr>
            <a:spLocks noGrp="1" noChangeArrowheads="1"/>
          </p:cNvSpPr>
          <p:nvPr>
            <p:ph type="body" sz="half" idx="1"/>
          </p:nvPr>
        </p:nvSpPr>
        <p:spPr>
          <a:xfrm>
            <a:off x="457200" y="2133600"/>
            <a:ext cx="5843588" cy="4679950"/>
          </a:xfrm>
        </p:spPr>
        <p:txBody>
          <a:bodyPr/>
          <a:lstStyle/>
          <a:p>
            <a:r>
              <a:rPr lang="el-GR" altLang="en-US" sz="2200"/>
              <a:t>Μεταφορά των πρωτεϊνών </a:t>
            </a:r>
          </a:p>
          <a:p>
            <a:pPr lvl="1"/>
            <a:r>
              <a:rPr lang="el-GR" altLang="en-US" sz="2000"/>
              <a:t>πήκτωμα ακρυλαμιδίου </a:t>
            </a:r>
            <a:r>
              <a:rPr lang="en-US" altLang="en-US" sz="2000">
                <a:sym typeface="Wingdings 3" panose="05040102010807070707" pitchFamily="18" charset="2"/>
              </a:rPr>
              <a:t></a:t>
            </a:r>
            <a:r>
              <a:rPr lang="el-GR" altLang="en-US" sz="2000"/>
              <a:t> μεμβράνη (νιτροκυτταρίνη – συνθετική)</a:t>
            </a:r>
          </a:p>
          <a:p>
            <a:pPr>
              <a:spcBef>
                <a:spcPct val="80000"/>
              </a:spcBef>
            </a:pPr>
            <a:r>
              <a:rPr lang="el-GR" altLang="en-US" sz="2200"/>
              <a:t>Ανοσοαποτύπωση </a:t>
            </a:r>
          </a:p>
          <a:p>
            <a:pPr lvl="1"/>
            <a:r>
              <a:rPr lang="el-GR" altLang="en-US" sz="2000"/>
              <a:t>1</a:t>
            </a:r>
            <a:r>
              <a:rPr lang="el-GR" altLang="en-US" sz="2000" baseline="30000"/>
              <a:t>ο </a:t>
            </a:r>
            <a:r>
              <a:rPr lang="el-GR" altLang="en-US" sz="2000"/>
              <a:t>αντίσωμα (υπό-εξέταση ορός)</a:t>
            </a:r>
          </a:p>
          <a:p>
            <a:pPr lvl="1"/>
            <a:r>
              <a:rPr lang="el-GR" altLang="en-US" sz="2000"/>
              <a:t>Ανίχνευση με σημασμένο 2</a:t>
            </a:r>
            <a:r>
              <a:rPr lang="el-GR" altLang="en-US" sz="2000" baseline="30000"/>
              <a:t>ο </a:t>
            </a:r>
            <a:r>
              <a:rPr lang="el-GR" altLang="en-US" sz="2000"/>
              <a:t>αντίσωμα </a:t>
            </a:r>
          </a:p>
          <a:p>
            <a:pPr lvl="1"/>
            <a:r>
              <a:rPr lang="el-GR" altLang="en-US" sz="2000"/>
              <a:t>Εμφάνιση με χρήση</a:t>
            </a:r>
          </a:p>
          <a:p>
            <a:pPr lvl="2"/>
            <a:r>
              <a:rPr lang="el-GR" altLang="en-US" sz="1800"/>
              <a:t>χρωμογόνων</a:t>
            </a:r>
          </a:p>
          <a:p>
            <a:pPr lvl="2"/>
            <a:r>
              <a:rPr lang="el-GR" altLang="en-US" sz="1800"/>
              <a:t>χημειοφωταύγειας (</a:t>
            </a:r>
            <a:r>
              <a:rPr lang="el-GR" altLang="en-US" sz="1800">
                <a:sym typeface="Wingdings" panose="05000000000000000000" pitchFamily="2" charset="2"/>
              </a:rPr>
              <a:t> ευαισθησία)</a:t>
            </a:r>
          </a:p>
        </p:txBody>
      </p:sp>
      <p:grpSp>
        <p:nvGrpSpPr>
          <p:cNvPr id="931844" name="Group 4">
            <a:extLst>
              <a:ext uri="{FF2B5EF4-FFF2-40B4-BE49-F238E27FC236}">
                <a16:creationId xmlns:a16="http://schemas.microsoft.com/office/drawing/2014/main" id="{55974691-717E-4889-A955-B0B044675CEB}"/>
              </a:ext>
            </a:extLst>
          </p:cNvPr>
          <p:cNvGrpSpPr>
            <a:grpSpLocks/>
          </p:cNvGrpSpPr>
          <p:nvPr/>
        </p:nvGrpSpPr>
        <p:grpSpPr bwMode="auto">
          <a:xfrm>
            <a:off x="6084888" y="1250950"/>
            <a:ext cx="2887662" cy="5514975"/>
            <a:chOff x="3919" y="788"/>
            <a:chExt cx="1819" cy="3474"/>
          </a:xfrm>
        </p:grpSpPr>
        <p:grpSp>
          <p:nvGrpSpPr>
            <p:cNvPr id="931845" name="Group 5">
              <a:extLst>
                <a:ext uri="{FF2B5EF4-FFF2-40B4-BE49-F238E27FC236}">
                  <a16:creationId xmlns:a16="http://schemas.microsoft.com/office/drawing/2014/main" id="{4A390CC1-3424-42F1-A81C-4986609AA111}"/>
                </a:ext>
              </a:extLst>
            </p:cNvPr>
            <p:cNvGrpSpPr>
              <a:grpSpLocks/>
            </p:cNvGrpSpPr>
            <p:nvPr/>
          </p:nvGrpSpPr>
          <p:grpSpPr bwMode="auto">
            <a:xfrm>
              <a:off x="4616" y="788"/>
              <a:ext cx="629" cy="635"/>
              <a:chOff x="4020" y="2251"/>
              <a:chExt cx="629" cy="635"/>
            </a:xfrm>
          </p:grpSpPr>
          <p:grpSp>
            <p:nvGrpSpPr>
              <p:cNvPr id="931846" name="Group 6">
                <a:extLst>
                  <a:ext uri="{FF2B5EF4-FFF2-40B4-BE49-F238E27FC236}">
                    <a16:creationId xmlns:a16="http://schemas.microsoft.com/office/drawing/2014/main" id="{DF7ED3E7-5ECC-45D9-81E1-39C7DB511A9C}"/>
                  </a:ext>
                </a:extLst>
              </p:cNvPr>
              <p:cNvGrpSpPr>
                <a:grpSpLocks/>
              </p:cNvGrpSpPr>
              <p:nvPr/>
            </p:nvGrpSpPr>
            <p:grpSpPr bwMode="auto">
              <a:xfrm>
                <a:off x="4020" y="2251"/>
                <a:ext cx="629" cy="635"/>
                <a:chOff x="3288" y="2251"/>
                <a:chExt cx="629" cy="635"/>
              </a:xfrm>
            </p:grpSpPr>
            <p:grpSp>
              <p:nvGrpSpPr>
                <p:cNvPr id="931847" name="Group 7">
                  <a:extLst>
                    <a:ext uri="{FF2B5EF4-FFF2-40B4-BE49-F238E27FC236}">
                      <a16:creationId xmlns:a16="http://schemas.microsoft.com/office/drawing/2014/main" id="{1B66C428-EE7C-406F-9724-63B4D2500623}"/>
                    </a:ext>
                  </a:extLst>
                </p:cNvPr>
                <p:cNvGrpSpPr>
                  <a:grpSpLocks/>
                </p:cNvGrpSpPr>
                <p:nvPr/>
              </p:nvGrpSpPr>
              <p:grpSpPr bwMode="auto">
                <a:xfrm>
                  <a:off x="3288" y="2251"/>
                  <a:ext cx="628" cy="635"/>
                  <a:chOff x="3280" y="2251"/>
                  <a:chExt cx="553" cy="635"/>
                </a:xfrm>
              </p:grpSpPr>
              <p:sp>
                <p:nvSpPr>
                  <p:cNvPr id="931848" name="Line 8">
                    <a:extLst>
                      <a:ext uri="{FF2B5EF4-FFF2-40B4-BE49-F238E27FC236}">
                        <a16:creationId xmlns:a16="http://schemas.microsoft.com/office/drawing/2014/main" id="{807F58FC-9AD5-46D0-8C8C-11B80470A26C}"/>
                      </a:ext>
                    </a:extLst>
                  </p:cNvPr>
                  <p:cNvSpPr>
                    <a:spLocks noChangeShapeType="1"/>
                  </p:cNvSpPr>
                  <p:nvPr/>
                </p:nvSpPr>
                <p:spPr bwMode="auto">
                  <a:xfrm>
                    <a:off x="3280"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49" name="Line 9">
                    <a:extLst>
                      <a:ext uri="{FF2B5EF4-FFF2-40B4-BE49-F238E27FC236}">
                        <a16:creationId xmlns:a16="http://schemas.microsoft.com/office/drawing/2014/main" id="{F95C2C38-2162-4413-8D9F-52BF43FE7570}"/>
                      </a:ext>
                    </a:extLst>
                  </p:cNvPr>
                  <p:cNvSpPr>
                    <a:spLocks noChangeShapeType="1"/>
                  </p:cNvSpPr>
                  <p:nvPr/>
                </p:nvSpPr>
                <p:spPr bwMode="auto">
                  <a:xfrm>
                    <a:off x="3833" y="2251"/>
                    <a:ext cx="0" cy="63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50" name="Line 10">
                    <a:extLst>
                      <a:ext uri="{FF2B5EF4-FFF2-40B4-BE49-F238E27FC236}">
                        <a16:creationId xmlns:a16="http://schemas.microsoft.com/office/drawing/2014/main" id="{B623BE7B-7D2E-40AB-8308-2C89ACDA000C}"/>
                      </a:ext>
                    </a:extLst>
                  </p:cNvPr>
                  <p:cNvSpPr>
                    <a:spLocks noChangeShapeType="1"/>
                  </p:cNvSpPr>
                  <p:nvPr/>
                </p:nvSpPr>
                <p:spPr bwMode="auto">
                  <a:xfrm>
                    <a:off x="3280" y="2886"/>
                    <a:ext cx="55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851" name="Group 11">
                  <a:extLst>
                    <a:ext uri="{FF2B5EF4-FFF2-40B4-BE49-F238E27FC236}">
                      <a16:creationId xmlns:a16="http://schemas.microsoft.com/office/drawing/2014/main" id="{BBE7B813-FE5F-4938-B837-9C1D192B89DC}"/>
                    </a:ext>
                  </a:extLst>
                </p:cNvPr>
                <p:cNvGrpSpPr>
                  <a:grpSpLocks/>
                </p:cNvGrpSpPr>
                <p:nvPr/>
              </p:nvGrpSpPr>
              <p:grpSpPr bwMode="auto">
                <a:xfrm>
                  <a:off x="3288" y="2251"/>
                  <a:ext cx="629" cy="91"/>
                  <a:chOff x="3288" y="3022"/>
                  <a:chExt cx="629" cy="91"/>
                </a:xfrm>
              </p:grpSpPr>
              <p:grpSp>
                <p:nvGrpSpPr>
                  <p:cNvPr id="931852" name="Group 12">
                    <a:extLst>
                      <a:ext uri="{FF2B5EF4-FFF2-40B4-BE49-F238E27FC236}">
                        <a16:creationId xmlns:a16="http://schemas.microsoft.com/office/drawing/2014/main" id="{B7332E02-C859-40AA-9C65-339670779065}"/>
                      </a:ext>
                    </a:extLst>
                  </p:cNvPr>
                  <p:cNvGrpSpPr>
                    <a:grpSpLocks/>
                  </p:cNvGrpSpPr>
                  <p:nvPr/>
                </p:nvGrpSpPr>
                <p:grpSpPr bwMode="auto">
                  <a:xfrm>
                    <a:off x="3288" y="3022"/>
                    <a:ext cx="230" cy="91"/>
                    <a:chOff x="3495" y="3022"/>
                    <a:chExt cx="230" cy="91"/>
                  </a:xfrm>
                </p:grpSpPr>
                <p:grpSp>
                  <p:nvGrpSpPr>
                    <p:cNvPr id="931853" name="Group 13">
                      <a:extLst>
                        <a:ext uri="{FF2B5EF4-FFF2-40B4-BE49-F238E27FC236}">
                          <a16:creationId xmlns:a16="http://schemas.microsoft.com/office/drawing/2014/main" id="{5EA53D99-FD2C-4157-86E4-31A9B9BF2156}"/>
                        </a:ext>
                      </a:extLst>
                    </p:cNvPr>
                    <p:cNvGrpSpPr>
                      <a:grpSpLocks/>
                    </p:cNvGrpSpPr>
                    <p:nvPr/>
                  </p:nvGrpSpPr>
                  <p:grpSpPr bwMode="auto">
                    <a:xfrm>
                      <a:off x="3495" y="3022"/>
                      <a:ext cx="114" cy="91"/>
                      <a:chOff x="3495" y="3022"/>
                      <a:chExt cx="114" cy="91"/>
                    </a:xfrm>
                  </p:grpSpPr>
                  <p:grpSp>
                    <p:nvGrpSpPr>
                      <p:cNvPr id="931854" name="Group 14">
                        <a:extLst>
                          <a:ext uri="{FF2B5EF4-FFF2-40B4-BE49-F238E27FC236}">
                            <a16:creationId xmlns:a16="http://schemas.microsoft.com/office/drawing/2014/main" id="{448E6FD8-25DC-4776-B548-21FEAFEF2BFA}"/>
                          </a:ext>
                        </a:extLst>
                      </p:cNvPr>
                      <p:cNvGrpSpPr>
                        <a:grpSpLocks/>
                      </p:cNvGrpSpPr>
                      <p:nvPr/>
                    </p:nvGrpSpPr>
                    <p:grpSpPr bwMode="auto">
                      <a:xfrm>
                        <a:off x="3495" y="3022"/>
                        <a:ext cx="114" cy="91"/>
                        <a:chOff x="3416" y="3022"/>
                        <a:chExt cx="114" cy="91"/>
                      </a:xfrm>
                    </p:grpSpPr>
                    <p:sp>
                      <p:nvSpPr>
                        <p:cNvPr id="931855" name="Line 15">
                          <a:extLst>
                            <a:ext uri="{FF2B5EF4-FFF2-40B4-BE49-F238E27FC236}">
                              <a16:creationId xmlns:a16="http://schemas.microsoft.com/office/drawing/2014/main" id="{B383336F-B038-4137-BE6A-80D2894270FB}"/>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56" name="Line 16">
                          <a:extLst>
                            <a:ext uri="{FF2B5EF4-FFF2-40B4-BE49-F238E27FC236}">
                              <a16:creationId xmlns:a16="http://schemas.microsoft.com/office/drawing/2014/main" id="{770966DA-B28E-4E97-80A5-496BC674DFC9}"/>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57" name="Line 17">
                          <a:extLst>
                            <a:ext uri="{FF2B5EF4-FFF2-40B4-BE49-F238E27FC236}">
                              <a16:creationId xmlns:a16="http://schemas.microsoft.com/office/drawing/2014/main" id="{D986A485-A6E3-431C-9025-28C1DD5D8FD1}"/>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58" name="Line 18">
                        <a:extLst>
                          <a:ext uri="{FF2B5EF4-FFF2-40B4-BE49-F238E27FC236}">
                            <a16:creationId xmlns:a16="http://schemas.microsoft.com/office/drawing/2014/main" id="{506C3240-D793-438E-B09C-C054CA16AFC8}"/>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859" name="Group 19">
                      <a:extLst>
                        <a:ext uri="{FF2B5EF4-FFF2-40B4-BE49-F238E27FC236}">
                          <a16:creationId xmlns:a16="http://schemas.microsoft.com/office/drawing/2014/main" id="{23D4BB2D-9DB8-40DC-B6AE-E07E0FE828F9}"/>
                        </a:ext>
                      </a:extLst>
                    </p:cNvPr>
                    <p:cNvGrpSpPr>
                      <a:grpSpLocks/>
                    </p:cNvGrpSpPr>
                    <p:nvPr/>
                  </p:nvGrpSpPr>
                  <p:grpSpPr bwMode="auto">
                    <a:xfrm>
                      <a:off x="3611" y="3022"/>
                      <a:ext cx="114" cy="91"/>
                      <a:chOff x="3631" y="3158"/>
                      <a:chExt cx="114" cy="91"/>
                    </a:xfrm>
                  </p:grpSpPr>
                  <p:grpSp>
                    <p:nvGrpSpPr>
                      <p:cNvPr id="931860" name="Group 20">
                        <a:extLst>
                          <a:ext uri="{FF2B5EF4-FFF2-40B4-BE49-F238E27FC236}">
                            <a16:creationId xmlns:a16="http://schemas.microsoft.com/office/drawing/2014/main" id="{9164F76C-EBBC-4797-BEDD-CA20DF726ED3}"/>
                          </a:ext>
                        </a:extLst>
                      </p:cNvPr>
                      <p:cNvGrpSpPr>
                        <a:grpSpLocks/>
                      </p:cNvGrpSpPr>
                      <p:nvPr/>
                    </p:nvGrpSpPr>
                    <p:grpSpPr bwMode="auto">
                      <a:xfrm>
                        <a:off x="3631" y="3158"/>
                        <a:ext cx="114" cy="91"/>
                        <a:chOff x="3416" y="3022"/>
                        <a:chExt cx="114" cy="91"/>
                      </a:xfrm>
                    </p:grpSpPr>
                    <p:sp>
                      <p:nvSpPr>
                        <p:cNvPr id="931861" name="Line 21">
                          <a:extLst>
                            <a:ext uri="{FF2B5EF4-FFF2-40B4-BE49-F238E27FC236}">
                              <a16:creationId xmlns:a16="http://schemas.microsoft.com/office/drawing/2014/main" id="{8BD18FD4-5E65-4578-AE47-A21D4B73E70E}"/>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62" name="Line 22">
                          <a:extLst>
                            <a:ext uri="{FF2B5EF4-FFF2-40B4-BE49-F238E27FC236}">
                              <a16:creationId xmlns:a16="http://schemas.microsoft.com/office/drawing/2014/main" id="{0860FD6F-7995-4B7D-A6AF-86D026184D71}"/>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63" name="Line 23">
                          <a:extLst>
                            <a:ext uri="{FF2B5EF4-FFF2-40B4-BE49-F238E27FC236}">
                              <a16:creationId xmlns:a16="http://schemas.microsoft.com/office/drawing/2014/main" id="{B0433164-2A57-4132-8AED-4480738897CA}"/>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64" name="Line 24">
                        <a:extLst>
                          <a:ext uri="{FF2B5EF4-FFF2-40B4-BE49-F238E27FC236}">
                            <a16:creationId xmlns:a16="http://schemas.microsoft.com/office/drawing/2014/main" id="{CE84EBF6-AF25-4AA9-A56F-2FE16C4AEF27}"/>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1865" name="Group 25">
                    <a:extLst>
                      <a:ext uri="{FF2B5EF4-FFF2-40B4-BE49-F238E27FC236}">
                        <a16:creationId xmlns:a16="http://schemas.microsoft.com/office/drawing/2014/main" id="{2501FDF1-97A9-411D-8951-08B8401E53CE}"/>
                      </a:ext>
                    </a:extLst>
                  </p:cNvPr>
                  <p:cNvGrpSpPr>
                    <a:grpSpLocks/>
                  </p:cNvGrpSpPr>
                  <p:nvPr/>
                </p:nvGrpSpPr>
                <p:grpSpPr bwMode="auto">
                  <a:xfrm>
                    <a:off x="3512" y="3022"/>
                    <a:ext cx="230" cy="91"/>
                    <a:chOff x="3495" y="3022"/>
                    <a:chExt cx="230" cy="91"/>
                  </a:xfrm>
                </p:grpSpPr>
                <p:grpSp>
                  <p:nvGrpSpPr>
                    <p:cNvPr id="931866" name="Group 26">
                      <a:extLst>
                        <a:ext uri="{FF2B5EF4-FFF2-40B4-BE49-F238E27FC236}">
                          <a16:creationId xmlns:a16="http://schemas.microsoft.com/office/drawing/2014/main" id="{E8C4EBAA-070A-47F4-B704-480D9CE67EB8}"/>
                        </a:ext>
                      </a:extLst>
                    </p:cNvPr>
                    <p:cNvGrpSpPr>
                      <a:grpSpLocks/>
                    </p:cNvGrpSpPr>
                    <p:nvPr/>
                  </p:nvGrpSpPr>
                  <p:grpSpPr bwMode="auto">
                    <a:xfrm>
                      <a:off x="3495" y="3022"/>
                      <a:ext cx="114" cy="91"/>
                      <a:chOff x="3495" y="3022"/>
                      <a:chExt cx="114" cy="91"/>
                    </a:xfrm>
                  </p:grpSpPr>
                  <p:grpSp>
                    <p:nvGrpSpPr>
                      <p:cNvPr id="931867" name="Group 27">
                        <a:extLst>
                          <a:ext uri="{FF2B5EF4-FFF2-40B4-BE49-F238E27FC236}">
                            <a16:creationId xmlns:a16="http://schemas.microsoft.com/office/drawing/2014/main" id="{91BC6894-8419-4280-BAF3-A4A2220CEFDC}"/>
                          </a:ext>
                        </a:extLst>
                      </p:cNvPr>
                      <p:cNvGrpSpPr>
                        <a:grpSpLocks/>
                      </p:cNvGrpSpPr>
                      <p:nvPr/>
                    </p:nvGrpSpPr>
                    <p:grpSpPr bwMode="auto">
                      <a:xfrm>
                        <a:off x="3495" y="3022"/>
                        <a:ext cx="114" cy="91"/>
                        <a:chOff x="3416" y="3022"/>
                        <a:chExt cx="114" cy="91"/>
                      </a:xfrm>
                    </p:grpSpPr>
                    <p:sp>
                      <p:nvSpPr>
                        <p:cNvPr id="931868" name="Line 28">
                          <a:extLst>
                            <a:ext uri="{FF2B5EF4-FFF2-40B4-BE49-F238E27FC236}">
                              <a16:creationId xmlns:a16="http://schemas.microsoft.com/office/drawing/2014/main" id="{16C3ACAC-0BF8-4646-A539-78240AAF156C}"/>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69" name="Line 29">
                          <a:extLst>
                            <a:ext uri="{FF2B5EF4-FFF2-40B4-BE49-F238E27FC236}">
                              <a16:creationId xmlns:a16="http://schemas.microsoft.com/office/drawing/2014/main" id="{96AA254E-4892-4412-929D-CE478660F47D}"/>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70" name="Line 30">
                          <a:extLst>
                            <a:ext uri="{FF2B5EF4-FFF2-40B4-BE49-F238E27FC236}">
                              <a16:creationId xmlns:a16="http://schemas.microsoft.com/office/drawing/2014/main" id="{C1C2ACCB-6744-48AD-A960-037B8A1AAE6E}"/>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71" name="Line 31">
                        <a:extLst>
                          <a:ext uri="{FF2B5EF4-FFF2-40B4-BE49-F238E27FC236}">
                            <a16:creationId xmlns:a16="http://schemas.microsoft.com/office/drawing/2014/main" id="{4907142B-713A-4883-84AB-4D3527FA8EDF}"/>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872" name="Group 32">
                      <a:extLst>
                        <a:ext uri="{FF2B5EF4-FFF2-40B4-BE49-F238E27FC236}">
                          <a16:creationId xmlns:a16="http://schemas.microsoft.com/office/drawing/2014/main" id="{715F4FF1-7592-4E7C-9C2F-588B8568884C}"/>
                        </a:ext>
                      </a:extLst>
                    </p:cNvPr>
                    <p:cNvGrpSpPr>
                      <a:grpSpLocks/>
                    </p:cNvGrpSpPr>
                    <p:nvPr/>
                  </p:nvGrpSpPr>
                  <p:grpSpPr bwMode="auto">
                    <a:xfrm>
                      <a:off x="3611" y="3022"/>
                      <a:ext cx="114" cy="91"/>
                      <a:chOff x="3631" y="3158"/>
                      <a:chExt cx="114" cy="91"/>
                    </a:xfrm>
                  </p:grpSpPr>
                  <p:grpSp>
                    <p:nvGrpSpPr>
                      <p:cNvPr id="931873" name="Group 33">
                        <a:extLst>
                          <a:ext uri="{FF2B5EF4-FFF2-40B4-BE49-F238E27FC236}">
                            <a16:creationId xmlns:a16="http://schemas.microsoft.com/office/drawing/2014/main" id="{A34DD1A6-193B-43A5-9278-DE3395AAD3FE}"/>
                          </a:ext>
                        </a:extLst>
                      </p:cNvPr>
                      <p:cNvGrpSpPr>
                        <a:grpSpLocks/>
                      </p:cNvGrpSpPr>
                      <p:nvPr/>
                    </p:nvGrpSpPr>
                    <p:grpSpPr bwMode="auto">
                      <a:xfrm>
                        <a:off x="3631" y="3158"/>
                        <a:ext cx="114" cy="91"/>
                        <a:chOff x="3416" y="3022"/>
                        <a:chExt cx="114" cy="91"/>
                      </a:xfrm>
                    </p:grpSpPr>
                    <p:sp>
                      <p:nvSpPr>
                        <p:cNvPr id="931874" name="Line 34">
                          <a:extLst>
                            <a:ext uri="{FF2B5EF4-FFF2-40B4-BE49-F238E27FC236}">
                              <a16:creationId xmlns:a16="http://schemas.microsoft.com/office/drawing/2014/main" id="{E59EFFCA-9FC8-444C-ADD2-243FF8B0CC91}"/>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75" name="Line 35">
                          <a:extLst>
                            <a:ext uri="{FF2B5EF4-FFF2-40B4-BE49-F238E27FC236}">
                              <a16:creationId xmlns:a16="http://schemas.microsoft.com/office/drawing/2014/main" id="{8A26B27E-AAEA-4739-9DCA-155E7E5E917E}"/>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76" name="Line 36">
                          <a:extLst>
                            <a:ext uri="{FF2B5EF4-FFF2-40B4-BE49-F238E27FC236}">
                              <a16:creationId xmlns:a16="http://schemas.microsoft.com/office/drawing/2014/main" id="{1CEE354F-5FF7-45E0-9845-2D5CCC21EEAA}"/>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77" name="Line 37">
                        <a:extLst>
                          <a:ext uri="{FF2B5EF4-FFF2-40B4-BE49-F238E27FC236}">
                            <a16:creationId xmlns:a16="http://schemas.microsoft.com/office/drawing/2014/main" id="{79A0F8D4-696D-4504-B9D1-CA86C812ABB9}"/>
                          </a:ext>
                        </a:extLst>
                      </p:cNvPr>
                      <p:cNvSpPr>
                        <a:spLocks noChangeShapeType="1"/>
                      </p:cNvSpPr>
                      <p:nvPr/>
                    </p:nvSpPr>
                    <p:spPr bwMode="auto">
                      <a:xfrm>
                        <a:off x="3745" y="3158"/>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1878" name="Group 38">
                    <a:extLst>
                      <a:ext uri="{FF2B5EF4-FFF2-40B4-BE49-F238E27FC236}">
                        <a16:creationId xmlns:a16="http://schemas.microsoft.com/office/drawing/2014/main" id="{8B24BEA8-8F31-4862-BCE3-B45AE50208DF}"/>
                      </a:ext>
                    </a:extLst>
                  </p:cNvPr>
                  <p:cNvGrpSpPr>
                    <a:grpSpLocks/>
                  </p:cNvGrpSpPr>
                  <p:nvPr/>
                </p:nvGrpSpPr>
                <p:grpSpPr bwMode="auto">
                  <a:xfrm>
                    <a:off x="3744" y="3022"/>
                    <a:ext cx="114" cy="91"/>
                    <a:chOff x="3495" y="3022"/>
                    <a:chExt cx="114" cy="91"/>
                  </a:xfrm>
                </p:grpSpPr>
                <p:grpSp>
                  <p:nvGrpSpPr>
                    <p:cNvPr id="931879" name="Group 39">
                      <a:extLst>
                        <a:ext uri="{FF2B5EF4-FFF2-40B4-BE49-F238E27FC236}">
                          <a16:creationId xmlns:a16="http://schemas.microsoft.com/office/drawing/2014/main" id="{FFEFF92D-905D-4EEA-9ED4-34BB04AB0478}"/>
                        </a:ext>
                      </a:extLst>
                    </p:cNvPr>
                    <p:cNvGrpSpPr>
                      <a:grpSpLocks/>
                    </p:cNvGrpSpPr>
                    <p:nvPr/>
                  </p:nvGrpSpPr>
                  <p:grpSpPr bwMode="auto">
                    <a:xfrm>
                      <a:off x="3495" y="3022"/>
                      <a:ext cx="114" cy="91"/>
                      <a:chOff x="3416" y="3022"/>
                      <a:chExt cx="114" cy="91"/>
                    </a:xfrm>
                  </p:grpSpPr>
                  <p:sp>
                    <p:nvSpPr>
                      <p:cNvPr id="931880" name="Line 40">
                        <a:extLst>
                          <a:ext uri="{FF2B5EF4-FFF2-40B4-BE49-F238E27FC236}">
                            <a16:creationId xmlns:a16="http://schemas.microsoft.com/office/drawing/2014/main" id="{6DF62A07-119F-4131-A8BA-B1DC6CE5321B}"/>
                          </a:ext>
                        </a:extLst>
                      </p:cNvPr>
                      <p:cNvSpPr>
                        <a:spLocks noChangeShapeType="1"/>
                      </p:cNvSpPr>
                      <p:nvPr/>
                    </p:nvSpPr>
                    <p:spPr bwMode="auto">
                      <a:xfrm>
                        <a:off x="3416"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1" name="Line 41">
                        <a:extLst>
                          <a:ext uri="{FF2B5EF4-FFF2-40B4-BE49-F238E27FC236}">
                            <a16:creationId xmlns:a16="http://schemas.microsoft.com/office/drawing/2014/main" id="{C9A1377A-068F-497E-AFDC-E79203EAA59A}"/>
                          </a:ext>
                        </a:extLst>
                      </p:cNvPr>
                      <p:cNvSpPr>
                        <a:spLocks noChangeShapeType="1"/>
                      </p:cNvSpPr>
                      <p:nvPr/>
                    </p:nvSpPr>
                    <p:spPr bwMode="auto">
                      <a:xfrm>
                        <a:off x="3473" y="3113"/>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2" name="Line 42">
                        <a:extLst>
                          <a:ext uri="{FF2B5EF4-FFF2-40B4-BE49-F238E27FC236}">
                            <a16:creationId xmlns:a16="http://schemas.microsoft.com/office/drawing/2014/main" id="{8674C749-EBE2-48CA-A2DF-02C4447F065E}"/>
                          </a:ext>
                        </a:extLst>
                      </p:cNvPr>
                      <p:cNvSpPr>
                        <a:spLocks noChangeShapeType="1"/>
                      </p:cNvSpPr>
                      <p:nvPr/>
                    </p:nvSpPr>
                    <p:spPr bwMode="auto">
                      <a:xfrm>
                        <a:off x="3473"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83" name="Line 43">
                      <a:extLst>
                        <a:ext uri="{FF2B5EF4-FFF2-40B4-BE49-F238E27FC236}">
                          <a16:creationId xmlns:a16="http://schemas.microsoft.com/office/drawing/2014/main" id="{BF8B1BC3-BB6D-473C-AD3E-24E375467857}"/>
                        </a:ext>
                      </a:extLst>
                    </p:cNvPr>
                    <p:cNvSpPr>
                      <a:spLocks noChangeShapeType="1"/>
                    </p:cNvSpPr>
                    <p:nvPr/>
                  </p:nvSpPr>
                  <p:spPr bwMode="auto">
                    <a:xfrm>
                      <a:off x="3609" y="3022"/>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1884" name="Line 44">
                    <a:extLst>
                      <a:ext uri="{FF2B5EF4-FFF2-40B4-BE49-F238E27FC236}">
                        <a16:creationId xmlns:a16="http://schemas.microsoft.com/office/drawing/2014/main" id="{C3365E8F-5092-430E-807C-19D6FF895574}"/>
                      </a:ext>
                    </a:extLst>
                  </p:cNvPr>
                  <p:cNvSpPr>
                    <a:spLocks noChangeShapeType="1"/>
                  </p:cNvSpPr>
                  <p:nvPr/>
                </p:nvSpPr>
                <p:spPr bwMode="auto">
                  <a:xfrm>
                    <a:off x="3860" y="3022"/>
                    <a:ext cx="5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931885" name="Group 45">
                <a:extLst>
                  <a:ext uri="{FF2B5EF4-FFF2-40B4-BE49-F238E27FC236}">
                    <a16:creationId xmlns:a16="http://schemas.microsoft.com/office/drawing/2014/main" id="{AA1BB844-3C5B-41C8-A958-4D9D40860ECB}"/>
                  </a:ext>
                </a:extLst>
              </p:cNvPr>
              <p:cNvGrpSpPr>
                <a:grpSpLocks/>
              </p:cNvGrpSpPr>
              <p:nvPr/>
            </p:nvGrpSpPr>
            <p:grpSpPr bwMode="auto">
              <a:xfrm>
                <a:off x="4075" y="2432"/>
                <a:ext cx="57" cy="408"/>
                <a:chOff x="4075" y="2432"/>
                <a:chExt cx="57" cy="408"/>
              </a:xfrm>
            </p:grpSpPr>
            <p:sp>
              <p:nvSpPr>
                <p:cNvPr id="931886" name="Line 46">
                  <a:extLst>
                    <a:ext uri="{FF2B5EF4-FFF2-40B4-BE49-F238E27FC236}">
                      <a16:creationId xmlns:a16="http://schemas.microsoft.com/office/drawing/2014/main" id="{4D845D29-2907-4E76-8C90-463656838C49}"/>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7" name="Line 47">
                  <a:extLst>
                    <a:ext uri="{FF2B5EF4-FFF2-40B4-BE49-F238E27FC236}">
                      <a16:creationId xmlns:a16="http://schemas.microsoft.com/office/drawing/2014/main" id="{8B185230-DB83-4277-B79D-AEE0ADB1E672}"/>
                    </a:ext>
                  </a:extLst>
                </p:cNvPr>
                <p:cNvSpPr>
                  <a:spLocks noChangeShapeType="1"/>
                </p:cNvSpPr>
                <p:nvPr/>
              </p:nvSpPr>
              <p:spPr bwMode="auto">
                <a:xfrm>
                  <a:off x="4075" y="251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8" name="Line 48">
                  <a:extLst>
                    <a:ext uri="{FF2B5EF4-FFF2-40B4-BE49-F238E27FC236}">
                      <a16:creationId xmlns:a16="http://schemas.microsoft.com/office/drawing/2014/main" id="{2BA6A53D-24CA-41F7-96B7-500A5DC95AF5}"/>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89" name="Line 49">
                  <a:extLst>
                    <a:ext uri="{FF2B5EF4-FFF2-40B4-BE49-F238E27FC236}">
                      <a16:creationId xmlns:a16="http://schemas.microsoft.com/office/drawing/2014/main" id="{11290405-35A7-4F05-97D7-E7C615B8A0C2}"/>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0" name="Line 50">
                  <a:extLst>
                    <a:ext uri="{FF2B5EF4-FFF2-40B4-BE49-F238E27FC236}">
                      <a16:creationId xmlns:a16="http://schemas.microsoft.com/office/drawing/2014/main" id="{464EB103-EE41-44D3-9749-BF20263EE6E9}"/>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1" name="Line 51">
                  <a:extLst>
                    <a:ext uri="{FF2B5EF4-FFF2-40B4-BE49-F238E27FC236}">
                      <a16:creationId xmlns:a16="http://schemas.microsoft.com/office/drawing/2014/main" id="{DE7B14D7-7F94-4B74-ADA4-B206CCA2259A}"/>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2" name="Line 52">
                  <a:extLst>
                    <a:ext uri="{FF2B5EF4-FFF2-40B4-BE49-F238E27FC236}">
                      <a16:creationId xmlns:a16="http://schemas.microsoft.com/office/drawing/2014/main" id="{5FCE8860-40C7-4CDD-A5DE-B2CD0DCCFEAA}"/>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3" name="Line 53">
                  <a:extLst>
                    <a:ext uri="{FF2B5EF4-FFF2-40B4-BE49-F238E27FC236}">
                      <a16:creationId xmlns:a16="http://schemas.microsoft.com/office/drawing/2014/main" id="{E248BA63-2831-4CE0-9311-85A7BC09709A}"/>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894" name="Group 54">
                <a:extLst>
                  <a:ext uri="{FF2B5EF4-FFF2-40B4-BE49-F238E27FC236}">
                    <a16:creationId xmlns:a16="http://schemas.microsoft.com/office/drawing/2014/main" id="{08ED4E08-E139-4EF0-8F28-1837EEBD3461}"/>
                  </a:ext>
                </a:extLst>
              </p:cNvPr>
              <p:cNvGrpSpPr>
                <a:grpSpLocks/>
              </p:cNvGrpSpPr>
              <p:nvPr/>
            </p:nvGrpSpPr>
            <p:grpSpPr bwMode="auto">
              <a:xfrm>
                <a:off x="4195" y="2432"/>
                <a:ext cx="57" cy="408"/>
                <a:chOff x="4075" y="2432"/>
                <a:chExt cx="57" cy="408"/>
              </a:xfrm>
            </p:grpSpPr>
            <p:sp>
              <p:nvSpPr>
                <p:cNvPr id="931895" name="Line 55">
                  <a:extLst>
                    <a:ext uri="{FF2B5EF4-FFF2-40B4-BE49-F238E27FC236}">
                      <a16:creationId xmlns:a16="http://schemas.microsoft.com/office/drawing/2014/main" id="{65420B41-29B5-476A-AA8E-2C4A857E331B}"/>
                    </a:ext>
                  </a:extLst>
                </p:cNvPr>
                <p:cNvSpPr>
                  <a:spLocks noChangeShapeType="1"/>
                </p:cNvSpPr>
                <p:nvPr/>
              </p:nvSpPr>
              <p:spPr bwMode="auto">
                <a:xfrm>
                  <a:off x="4075" y="2432"/>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6" name="Line 56">
                  <a:extLst>
                    <a:ext uri="{FF2B5EF4-FFF2-40B4-BE49-F238E27FC236}">
                      <a16:creationId xmlns:a16="http://schemas.microsoft.com/office/drawing/2014/main" id="{64033704-4A1B-40B7-9F3C-A9E87F8BC70E}"/>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7" name="Line 57">
                  <a:extLst>
                    <a:ext uri="{FF2B5EF4-FFF2-40B4-BE49-F238E27FC236}">
                      <a16:creationId xmlns:a16="http://schemas.microsoft.com/office/drawing/2014/main" id="{D5DC3212-BD67-4D65-BC33-267FCDF79F0A}"/>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8" name="Line 58">
                  <a:extLst>
                    <a:ext uri="{FF2B5EF4-FFF2-40B4-BE49-F238E27FC236}">
                      <a16:creationId xmlns:a16="http://schemas.microsoft.com/office/drawing/2014/main" id="{23519676-2E11-446D-8A0C-5380CC47624F}"/>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899" name="Line 59">
                  <a:extLst>
                    <a:ext uri="{FF2B5EF4-FFF2-40B4-BE49-F238E27FC236}">
                      <a16:creationId xmlns:a16="http://schemas.microsoft.com/office/drawing/2014/main" id="{89D64552-A340-427D-8009-6BE553F77644}"/>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0" name="Line 60">
                  <a:extLst>
                    <a:ext uri="{FF2B5EF4-FFF2-40B4-BE49-F238E27FC236}">
                      <a16:creationId xmlns:a16="http://schemas.microsoft.com/office/drawing/2014/main" id="{6D0FBE8C-5A6E-4587-8C23-3B845ABC0ABA}"/>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1" name="Line 61">
                  <a:extLst>
                    <a:ext uri="{FF2B5EF4-FFF2-40B4-BE49-F238E27FC236}">
                      <a16:creationId xmlns:a16="http://schemas.microsoft.com/office/drawing/2014/main" id="{5AF6DD97-E4D0-48BB-910C-A477DCB96A35}"/>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2" name="Line 62">
                  <a:extLst>
                    <a:ext uri="{FF2B5EF4-FFF2-40B4-BE49-F238E27FC236}">
                      <a16:creationId xmlns:a16="http://schemas.microsoft.com/office/drawing/2014/main" id="{B6DBD91B-57E2-4DB5-A12F-ECCF3ABE099A}"/>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03" name="Group 63">
                <a:extLst>
                  <a:ext uri="{FF2B5EF4-FFF2-40B4-BE49-F238E27FC236}">
                    <a16:creationId xmlns:a16="http://schemas.microsoft.com/office/drawing/2014/main" id="{49C5CEE1-AF98-4654-9F70-A53A2AFCAA59}"/>
                  </a:ext>
                </a:extLst>
              </p:cNvPr>
              <p:cNvGrpSpPr>
                <a:grpSpLocks/>
              </p:cNvGrpSpPr>
              <p:nvPr/>
            </p:nvGrpSpPr>
            <p:grpSpPr bwMode="auto">
              <a:xfrm>
                <a:off x="4302" y="2432"/>
                <a:ext cx="57" cy="408"/>
                <a:chOff x="4075" y="2432"/>
                <a:chExt cx="57" cy="408"/>
              </a:xfrm>
            </p:grpSpPr>
            <p:sp>
              <p:nvSpPr>
                <p:cNvPr id="931904" name="Line 64">
                  <a:extLst>
                    <a:ext uri="{FF2B5EF4-FFF2-40B4-BE49-F238E27FC236}">
                      <a16:creationId xmlns:a16="http://schemas.microsoft.com/office/drawing/2014/main" id="{57A4DEC6-173B-43FA-B021-8D7D28B68691}"/>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5" name="Line 65">
                  <a:extLst>
                    <a:ext uri="{FF2B5EF4-FFF2-40B4-BE49-F238E27FC236}">
                      <a16:creationId xmlns:a16="http://schemas.microsoft.com/office/drawing/2014/main" id="{5444E664-3666-4803-857D-18CC314C9B1A}"/>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6" name="Line 66">
                  <a:extLst>
                    <a:ext uri="{FF2B5EF4-FFF2-40B4-BE49-F238E27FC236}">
                      <a16:creationId xmlns:a16="http://schemas.microsoft.com/office/drawing/2014/main" id="{370CFCB3-9964-4B4B-B512-4500B62B7575}"/>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7" name="Line 67">
                  <a:extLst>
                    <a:ext uri="{FF2B5EF4-FFF2-40B4-BE49-F238E27FC236}">
                      <a16:creationId xmlns:a16="http://schemas.microsoft.com/office/drawing/2014/main" id="{CB6B5E6C-F2BC-4DCE-A62A-F5A533F6DB8B}"/>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8" name="Line 68">
                  <a:extLst>
                    <a:ext uri="{FF2B5EF4-FFF2-40B4-BE49-F238E27FC236}">
                      <a16:creationId xmlns:a16="http://schemas.microsoft.com/office/drawing/2014/main" id="{08E3BF79-4C06-4B79-A221-D806B0C2A856}"/>
                    </a:ext>
                  </a:extLst>
                </p:cNvPr>
                <p:cNvSpPr>
                  <a:spLocks noChangeShapeType="1"/>
                </p:cNvSpPr>
                <p:nvPr/>
              </p:nvSpPr>
              <p:spPr bwMode="auto">
                <a:xfrm>
                  <a:off x="4075" y="2750"/>
                  <a:ext cx="5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09" name="Line 69">
                  <a:extLst>
                    <a:ext uri="{FF2B5EF4-FFF2-40B4-BE49-F238E27FC236}">
                      <a16:creationId xmlns:a16="http://schemas.microsoft.com/office/drawing/2014/main" id="{10A7BDAB-ADE7-4325-A60C-CFCCF344CE65}"/>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0" name="Line 70">
                  <a:extLst>
                    <a:ext uri="{FF2B5EF4-FFF2-40B4-BE49-F238E27FC236}">
                      <a16:creationId xmlns:a16="http://schemas.microsoft.com/office/drawing/2014/main" id="{DC0F55A8-A56F-43AE-8184-EE2D330FC1C2}"/>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1" name="Line 71">
                  <a:extLst>
                    <a:ext uri="{FF2B5EF4-FFF2-40B4-BE49-F238E27FC236}">
                      <a16:creationId xmlns:a16="http://schemas.microsoft.com/office/drawing/2014/main" id="{533448DA-FBD7-4A05-B8BB-2C9A2CBA30F1}"/>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12" name="Group 72">
                <a:extLst>
                  <a:ext uri="{FF2B5EF4-FFF2-40B4-BE49-F238E27FC236}">
                    <a16:creationId xmlns:a16="http://schemas.microsoft.com/office/drawing/2014/main" id="{368F1778-841D-42C2-A163-92775D7D2613}"/>
                  </a:ext>
                </a:extLst>
              </p:cNvPr>
              <p:cNvGrpSpPr>
                <a:grpSpLocks/>
              </p:cNvGrpSpPr>
              <p:nvPr/>
            </p:nvGrpSpPr>
            <p:grpSpPr bwMode="auto">
              <a:xfrm>
                <a:off x="4417" y="2432"/>
                <a:ext cx="57" cy="408"/>
                <a:chOff x="4075" y="2432"/>
                <a:chExt cx="57" cy="408"/>
              </a:xfrm>
            </p:grpSpPr>
            <p:sp>
              <p:nvSpPr>
                <p:cNvPr id="931913" name="Line 73">
                  <a:extLst>
                    <a:ext uri="{FF2B5EF4-FFF2-40B4-BE49-F238E27FC236}">
                      <a16:creationId xmlns:a16="http://schemas.microsoft.com/office/drawing/2014/main" id="{7E42D983-B2AA-48D7-8521-BF279CE89F8B}"/>
                    </a:ext>
                  </a:extLst>
                </p:cNvPr>
                <p:cNvSpPr>
                  <a:spLocks noChangeShapeType="1"/>
                </p:cNvSpPr>
                <p:nvPr/>
              </p:nvSpPr>
              <p:spPr bwMode="auto">
                <a:xfrm>
                  <a:off x="4075" y="243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4" name="Line 74">
                  <a:extLst>
                    <a:ext uri="{FF2B5EF4-FFF2-40B4-BE49-F238E27FC236}">
                      <a16:creationId xmlns:a16="http://schemas.microsoft.com/office/drawing/2014/main" id="{58D3908C-4413-4776-8095-B3829F5315A5}"/>
                    </a:ext>
                  </a:extLst>
                </p:cNvPr>
                <p:cNvSpPr>
                  <a:spLocks noChangeShapeType="1"/>
                </p:cNvSpPr>
                <p:nvPr/>
              </p:nvSpPr>
              <p:spPr bwMode="auto">
                <a:xfrm>
                  <a:off x="4075" y="251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5" name="Line 75">
                  <a:extLst>
                    <a:ext uri="{FF2B5EF4-FFF2-40B4-BE49-F238E27FC236}">
                      <a16:creationId xmlns:a16="http://schemas.microsoft.com/office/drawing/2014/main" id="{1DB2DC7F-419E-4B83-A299-2A76D9845990}"/>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6" name="Line 76">
                  <a:extLst>
                    <a:ext uri="{FF2B5EF4-FFF2-40B4-BE49-F238E27FC236}">
                      <a16:creationId xmlns:a16="http://schemas.microsoft.com/office/drawing/2014/main" id="{2EB5AEA9-A512-4283-9A3F-6B509CAB62CF}"/>
                    </a:ext>
                  </a:extLst>
                </p:cNvPr>
                <p:cNvSpPr>
                  <a:spLocks noChangeShapeType="1"/>
                </p:cNvSpPr>
                <p:nvPr/>
              </p:nvSpPr>
              <p:spPr bwMode="auto">
                <a:xfrm>
                  <a:off x="4075" y="2795"/>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7" name="Line 77">
                  <a:extLst>
                    <a:ext uri="{FF2B5EF4-FFF2-40B4-BE49-F238E27FC236}">
                      <a16:creationId xmlns:a16="http://schemas.microsoft.com/office/drawing/2014/main" id="{2CF791C0-4798-48F2-AE7B-3BFECB2111D8}"/>
                    </a:ext>
                  </a:extLst>
                </p:cNvPr>
                <p:cNvSpPr>
                  <a:spLocks noChangeShapeType="1"/>
                </p:cNvSpPr>
                <p:nvPr/>
              </p:nvSpPr>
              <p:spPr bwMode="auto">
                <a:xfrm>
                  <a:off x="4075" y="2750"/>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8" name="Line 78">
                  <a:extLst>
                    <a:ext uri="{FF2B5EF4-FFF2-40B4-BE49-F238E27FC236}">
                      <a16:creationId xmlns:a16="http://schemas.microsoft.com/office/drawing/2014/main" id="{823D8603-FC32-4F80-85BF-EF15F8D67083}"/>
                    </a:ext>
                  </a:extLst>
                </p:cNvPr>
                <p:cNvSpPr>
                  <a:spLocks noChangeShapeType="1"/>
                </p:cNvSpPr>
                <p:nvPr/>
              </p:nvSpPr>
              <p:spPr bwMode="auto">
                <a:xfrm>
                  <a:off x="4075" y="2840"/>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19" name="Line 79">
                  <a:extLst>
                    <a:ext uri="{FF2B5EF4-FFF2-40B4-BE49-F238E27FC236}">
                      <a16:creationId xmlns:a16="http://schemas.microsoft.com/office/drawing/2014/main" id="{E181742D-B90A-472A-8765-5FFAFB7B1D15}"/>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0" name="Line 80">
                  <a:extLst>
                    <a:ext uri="{FF2B5EF4-FFF2-40B4-BE49-F238E27FC236}">
                      <a16:creationId xmlns:a16="http://schemas.microsoft.com/office/drawing/2014/main" id="{1E8DFF45-8350-4A75-8EFD-41535B005547}"/>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21" name="Group 81">
                <a:extLst>
                  <a:ext uri="{FF2B5EF4-FFF2-40B4-BE49-F238E27FC236}">
                    <a16:creationId xmlns:a16="http://schemas.microsoft.com/office/drawing/2014/main" id="{BCB2047F-4C5D-4C8C-A800-323646514002}"/>
                  </a:ext>
                </a:extLst>
              </p:cNvPr>
              <p:cNvGrpSpPr>
                <a:grpSpLocks/>
              </p:cNvGrpSpPr>
              <p:nvPr/>
            </p:nvGrpSpPr>
            <p:grpSpPr bwMode="auto">
              <a:xfrm>
                <a:off x="4524" y="2432"/>
                <a:ext cx="57" cy="408"/>
                <a:chOff x="4075" y="2432"/>
                <a:chExt cx="57" cy="408"/>
              </a:xfrm>
            </p:grpSpPr>
            <p:sp>
              <p:nvSpPr>
                <p:cNvPr id="931922" name="Line 82">
                  <a:extLst>
                    <a:ext uri="{FF2B5EF4-FFF2-40B4-BE49-F238E27FC236}">
                      <a16:creationId xmlns:a16="http://schemas.microsoft.com/office/drawing/2014/main" id="{08CFE183-EA0A-432C-A8CE-0044B1E68D6B}"/>
                    </a:ext>
                  </a:extLst>
                </p:cNvPr>
                <p:cNvSpPr>
                  <a:spLocks noChangeShapeType="1"/>
                </p:cNvSpPr>
                <p:nvPr/>
              </p:nvSpPr>
              <p:spPr bwMode="auto">
                <a:xfrm>
                  <a:off x="4075" y="2432"/>
                  <a:ext cx="5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3" name="Line 83">
                  <a:extLst>
                    <a:ext uri="{FF2B5EF4-FFF2-40B4-BE49-F238E27FC236}">
                      <a16:creationId xmlns:a16="http://schemas.microsoft.com/office/drawing/2014/main" id="{7F562E59-0B53-42A1-886A-18965545F86A}"/>
                    </a:ext>
                  </a:extLst>
                </p:cNvPr>
                <p:cNvSpPr>
                  <a:spLocks noChangeShapeType="1"/>
                </p:cNvSpPr>
                <p:nvPr/>
              </p:nvSpPr>
              <p:spPr bwMode="auto">
                <a:xfrm>
                  <a:off x="4075" y="2512"/>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4" name="Line 84">
                  <a:extLst>
                    <a:ext uri="{FF2B5EF4-FFF2-40B4-BE49-F238E27FC236}">
                      <a16:creationId xmlns:a16="http://schemas.microsoft.com/office/drawing/2014/main" id="{349065CE-1525-43CB-A84D-B4BC39C88CB5}"/>
                    </a:ext>
                  </a:extLst>
                </p:cNvPr>
                <p:cNvSpPr>
                  <a:spLocks noChangeShapeType="1"/>
                </p:cNvSpPr>
                <p:nvPr/>
              </p:nvSpPr>
              <p:spPr bwMode="auto">
                <a:xfrm>
                  <a:off x="4075" y="2704"/>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5" name="Line 85">
                  <a:extLst>
                    <a:ext uri="{FF2B5EF4-FFF2-40B4-BE49-F238E27FC236}">
                      <a16:creationId xmlns:a16="http://schemas.microsoft.com/office/drawing/2014/main" id="{4FEC062B-1918-4BDD-A30D-E96D8F934BEF}"/>
                    </a:ext>
                  </a:extLst>
                </p:cNvPr>
                <p:cNvSpPr>
                  <a:spLocks noChangeShapeType="1"/>
                </p:cNvSpPr>
                <p:nvPr/>
              </p:nvSpPr>
              <p:spPr bwMode="auto">
                <a:xfrm>
                  <a:off x="4075" y="2795"/>
                  <a:ext cx="57"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6" name="Line 86">
                  <a:extLst>
                    <a:ext uri="{FF2B5EF4-FFF2-40B4-BE49-F238E27FC236}">
                      <a16:creationId xmlns:a16="http://schemas.microsoft.com/office/drawing/2014/main" id="{2FA5505F-EFBB-46CC-B4E1-B5703B1558B0}"/>
                    </a:ext>
                  </a:extLst>
                </p:cNvPr>
                <p:cNvSpPr>
                  <a:spLocks noChangeShapeType="1"/>
                </p:cNvSpPr>
                <p:nvPr/>
              </p:nvSpPr>
              <p:spPr bwMode="auto">
                <a:xfrm>
                  <a:off x="4075" y="2750"/>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7" name="Line 87">
                  <a:extLst>
                    <a:ext uri="{FF2B5EF4-FFF2-40B4-BE49-F238E27FC236}">
                      <a16:creationId xmlns:a16="http://schemas.microsoft.com/office/drawing/2014/main" id="{D9B8A152-3990-42B3-BACA-5DF4D71FC049}"/>
                    </a:ext>
                  </a:extLst>
                </p:cNvPr>
                <p:cNvSpPr>
                  <a:spLocks noChangeShapeType="1"/>
                </p:cNvSpPr>
                <p:nvPr/>
              </p:nvSpPr>
              <p:spPr bwMode="auto">
                <a:xfrm>
                  <a:off x="4075" y="2840"/>
                  <a:ext cx="57"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8" name="Line 88">
                  <a:extLst>
                    <a:ext uri="{FF2B5EF4-FFF2-40B4-BE49-F238E27FC236}">
                      <a16:creationId xmlns:a16="http://schemas.microsoft.com/office/drawing/2014/main" id="{F57FEDD9-1287-4FD8-8D3D-4B06739BDB07}"/>
                    </a:ext>
                  </a:extLst>
                </p:cNvPr>
                <p:cNvSpPr>
                  <a:spLocks noChangeShapeType="1"/>
                </p:cNvSpPr>
                <p:nvPr/>
              </p:nvSpPr>
              <p:spPr bwMode="auto">
                <a:xfrm>
                  <a:off x="4075" y="2587"/>
                  <a:ext cx="57"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29" name="Line 89">
                  <a:extLst>
                    <a:ext uri="{FF2B5EF4-FFF2-40B4-BE49-F238E27FC236}">
                      <a16:creationId xmlns:a16="http://schemas.microsoft.com/office/drawing/2014/main" id="{F90A0305-97C2-44D1-B879-18333C30B573}"/>
                    </a:ext>
                  </a:extLst>
                </p:cNvPr>
                <p:cNvSpPr>
                  <a:spLocks noChangeShapeType="1"/>
                </p:cNvSpPr>
                <p:nvPr/>
              </p:nvSpPr>
              <p:spPr bwMode="auto">
                <a:xfrm>
                  <a:off x="4075" y="2643"/>
                  <a:ext cx="57"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31930" name="Text Box 90">
              <a:extLst>
                <a:ext uri="{FF2B5EF4-FFF2-40B4-BE49-F238E27FC236}">
                  <a16:creationId xmlns:a16="http://schemas.microsoft.com/office/drawing/2014/main" id="{7BABFF69-6623-412E-931D-23D62C4A22C2}"/>
                </a:ext>
              </a:extLst>
            </p:cNvPr>
            <p:cNvSpPr txBox="1">
              <a:spLocks noChangeArrowheads="1"/>
            </p:cNvSpPr>
            <p:nvPr/>
          </p:nvSpPr>
          <p:spPr bwMode="auto">
            <a:xfrm>
              <a:off x="4384" y="1466"/>
              <a:ext cx="5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latin typeface="Book Antiqua" panose="02040602050305030304" pitchFamily="18" charset="0"/>
                </a:rPr>
                <a:t>Transfer</a:t>
              </a:r>
              <a:endParaRPr lang="el-GR" altLang="en-US" sz="1400">
                <a:latin typeface="Book Antiqua" panose="02040602050305030304" pitchFamily="18" charset="0"/>
              </a:endParaRPr>
            </a:p>
          </p:txBody>
        </p:sp>
        <p:grpSp>
          <p:nvGrpSpPr>
            <p:cNvPr id="931931" name="Group 91">
              <a:extLst>
                <a:ext uri="{FF2B5EF4-FFF2-40B4-BE49-F238E27FC236}">
                  <a16:creationId xmlns:a16="http://schemas.microsoft.com/office/drawing/2014/main" id="{6FEB51F2-E227-470A-B891-2180C2908C96}"/>
                </a:ext>
              </a:extLst>
            </p:cNvPr>
            <p:cNvGrpSpPr>
              <a:grpSpLocks/>
            </p:cNvGrpSpPr>
            <p:nvPr/>
          </p:nvGrpSpPr>
          <p:grpSpPr bwMode="auto">
            <a:xfrm>
              <a:off x="4626" y="3695"/>
              <a:ext cx="628" cy="567"/>
              <a:chOff x="4837" y="3090"/>
              <a:chExt cx="628" cy="567"/>
            </a:xfrm>
          </p:grpSpPr>
          <p:sp>
            <p:nvSpPr>
              <p:cNvPr id="931932" name="Line 92">
                <a:extLst>
                  <a:ext uri="{FF2B5EF4-FFF2-40B4-BE49-F238E27FC236}">
                    <a16:creationId xmlns:a16="http://schemas.microsoft.com/office/drawing/2014/main" id="{D3857DAE-3DE2-4BEE-B6D7-FE295BB3BA47}"/>
                  </a:ext>
                </a:extLst>
              </p:cNvPr>
              <p:cNvSpPr>
                <a:spLocks noChangeShapeType="1"/>
              </p:cNvSpPr>
              <p:nvPr/>
            </p:nvSpPr>
            <p:spPr bwMode="auto">
              <a:xfrm>
                <a:off x="4837" y="3090"/>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3" name="Line 93">
                <a:extLst>
                  <a:ext uri="{FF2B5EF4-FFF2-40B4-BE49-F238E27FC236}">
                    <a16:creationId xmlns:a16="http://schemas.microsoft.com/office/drawing/2014/main" id="{5FEB49E3-5361-405B-9EE3-A5306DC23968}"/>
                  </a:ext>
                </a:extLst>
              </p:cNvPr>
              <p:cNvSpPr>
                <a:spLocks noChangeShapeType="1"/>
              </p:cNvSpPr>
              <p:nvPr/>
            </p:nvSpPr>
            <p:spPr bwMode="auto">
              <a:xfrm>
                <a:off x="5465" y="3090"/>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4" name="Line 94">
                <a:extLst>
                  <a:ext uri="{FF2B5EF4-FFF2-40B4-BE49-F238E27FC236}">
                    <a16:creationId xmlns:a16="http://schemas.microsoft.com/office/drawing/2014/main" id="{3D31EB81-53C9-4F32-9080-E1C2D3ADD6B9}"/>
                  </a:ext>
                </a:extLst>
              </p:cNvPr>
              <p:cNvSpPr>
                <a:spLocks noChangeShapeType="1"/>
              </p:cNvSpPr>
              <p:nvPr/>
            </p:nvSpPr>
            <p:spPr bwMode="auto">
              <a:xfrm>
                <a:off x="4837" y="3657"/>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5" name="Line 95">
                <a:extLst>
                  <a:ext uri="{FF2B5EF4-FFF2-40B4-BE49-F238E27FC236}">
                    <a16:creationId xmlns:a16="http://schemas.microsoft.com/office/drawing/2014/main" id="{5FEBE713-8321-4B2E-A32D-863DEE9329E3}"/>
                  </a:ext>
                </a:extLst>
              </p:cNvPr>
              <p:cNvSpPr>
                <a:spLocks noChangeShapeType="1"/>
              </p:cNvSpPr>
              <p:nvPr/>
            </p:nvSpPr>
            <p:spPr bwMode="auto">
              <a:xfrm>
                <a:off x="4837" y="3090"/>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6" name="Line 96">
                <a:extLst>
                  <a:ext uri="{FF2B5EF4-FFF2-40B4-BE49-F238E27FC236}">
                    <a16:creationId xmlns:a16="http://schemas.microsoft.com/office/drawing/2014/main" id="{A4CEF23B-4B2D-4D9A-9313-3468459A42D9}"/>
                  </a:ext>
                </a:extLst>
              </p:cNvPr>
              <p:cNvSpPr>
                <a:spLocks noChangeShapeType="1"/>
              </p:cNvSpPr>
              <p:nvPr/>
            </p:nvSpPr>
            <p:spPr bwMode="auto">
              <a:xfrm>
                <a:off x="4898" y="3504"/>
                <a:ext cx="57"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7" name="Line 97">
                <a:extLst>
                  <a:ext uri="{FF2B5EF4-FFF2-40B4-BE49-F238E27FC236}">
                    <a16:creationId xmlns:a16="http://schemas.microsoft.com/office/drawing/2014/main" id="{6B04BB7C-178E-4E11-B254-6E83FD1B125F}"/>
                  </a:ext>
                </a:extLst>
              </p:cNvPr>
              <p:cNvSpPr>
                <a:spLocks noChangeShapeType="1"/>
              </p:cNvSpPr>
              <p:nvPr/>
            </p:nvSpPr>
            <p:spPr bwMode="auto">
              <a:xfrm>
                <a:off x="5018" y="3504"/>
                <a:ext cx="57"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38" name="Line 98">
                <a:extLst>
                  <a:ext uri="{FF2B5EF4-FFF2-40B4-BE49-F238E27FC236}">
                    <a16:creationId xmlns:a16="http://schemas.microsoft.com/office/drawing/2014/main" id="{77A6B8F5-A316-4E0A-84A2-CF3053CE4405}"/>
                  </a:ext>
                </a:extLst>
              </p:cNvPr>
              <p:cNvSpPr>
                <a:spLocks noChangeShapeType="1"/>
              </p:cNvSpPr>
              <p:nvPr/>
            </p:nvSpPr>
            <p:spPr bwMode="auto">
              <a:xfrm>
                <a:off x="5347" y="3504"/>
                <a:ext cx="57" cy="0"/>
              </a:xfrm>
              <a:prstGeom prst="line">
                <a:avLst/>
              </a:prstGeom>
              <a:noFill/>
              <a:ln w="28575">
                <a:solidFill>
                  <a:srgbClr val="2929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39" name="Group 99">
              <a:extLst>
                <a:ext uri="{FF2B5EF4-FFF2-40B4-BE49-F238E27FC236}">
                  <a16:creationId xmlns:a16="http://schemas.microsoft.com/office/drawing/2014/main" id="{4C52B62C-DC16-4CDC-BF44-42968C3C0083}"/>
                </a:ext>
              </a:extLst>
            </p:cNvPr>
            <p:cNvGrpSpPr>
              <a:grpSpLocks/>
            </p:cNvGrpSpPr>
            <p:nvPr/>
          </p:nvGrpSpPr>
          <p:grpSpPr bwMode="auto">
            <a:xfrm>
              <a:off x="4341" y="1719"/>
              <a:ext cx="898" cy="266"/>
              <a:chOff x="4295" y="1458"/>
              <a:chExt cx="898" cy="266"/>
            </a:xfrm>
          </p:grpSpPr>
          <p:sp>
            <p:nvSpPr>
              <p:cNvPr id="931940" name="Oval 100">
                <a:extLst>
                  <a:ext uri="{FF2B5EF4-FFF2-40B4-BE49-F238E27FC236}">
                    <a16:creationId xmlns:a16="http://schemas.microsoft.com/office/drawing/2014/main" id="{6024B96E-1857-4EA1-B8D4-25625390FDF1}"/>
                  </a:ext>
                </a:extLst>
              </p:cNvPr>
              <p:cNvSpPr>
                <a:spLocks noChangeAspect="1" noChangeArrowheads="1"/>
              </p:cNvSpPr>
              <p:nvPr/>
            </p:nvSpPr>
            <p:spPr bwMode="auto">
              <a:xfrm flipV="1">
                <a:off x="4592" y="1482"/>
                <a:ext cx="82" cy="109"/>
              </a:xfrm>
              <a:prstGeom prst="ellipse">
                <a:avLst/>
              </a:prstGeom>
              <a:solidFill>
                <a:schemeClr val="accent2"/>
              </a:solidFill>
              <a:ln w="31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1" name="AutoShape 101">
                <a:extLst>
                  <a:ext uri="{FF2B5EF4-FFF2-40B4-BE49-F238E27FC236}">
                    <a16:creationId xmlns:a16="http://schemas.microsoft.com/office/drawing/2014/main" id="{65A1CD74-F0C8-4A4E-96AC-2EE19B2BD04D}"/>
                  </a:ext>
                </a:extLst>
              </p:cNvPr>
              <p:cNvSpPr>
                <a:spLocks noChangeAspect="1" noChangeArrowheads="1"/>
              </p:cNvSpPr>
              <p:nvPr/>
            </p:nvSpPr>
            <p:spPr bwMode="auto">
              <a:xfrm flipV="1">
                <a:off x="4800" y="1482"/>
                <a:ext cx="109" cy="109"/>
              </a:xfrm>
              <a:prstGeom prst="octagon">
                <a:avLst>
                  <a:gd name="adj" fmla="val 29287"/>
                </a:avLst>
              </a:prstGeom>
              <a:solidFill>
                <a:schemeClr val="accent2"/>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2" name="AutoShape 102">
                <a:extLst>
                  <a:ext uri="{FF2B5EF4-FFF2-40B4-BE49-F238E27FC236}">
                    <a16:creationId xmlns:a16="http://schemas.microsoft.com/office/drawing/2014/main" id="{87AA2F46-CBBB-4CC2-A2DE-B22730A16AF1}"/>
                  </a:ext>
                </a:extLst>
              </p:cNvPr>
              <p:cNvSpPr>
                <a:spLocks noChangeAspect="1" noChangeArrowheads="1"/>
              </p:cNvSpPr>
              <p:nvPr/>
            </p:nvSpPr>
            <p:spPr bwMode="auto">
              <a:xfrm flipV="1">
                <a:off x="4931" y="1482"/>
                <a:ext cx="136" cy="109"/>
              </a:xfrm>
              <a:prstGeom prst="triangle">
                <a:avLst>
                  <a:gd name="adj" fmla="val 50000"/>
                </a:avLst>
              </a:prstGeom>
              <a:solidFill>
                <a:schemeClr val="accent2"/>
              </a:solidFill>
              <a:ln w="317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3" name="Oval 103">
                <a:extLst>
                  <a:ext uri="{FF2B5EF4-FFF2-40B4-BE49-F238E27FC236}">
                    <a16:creationId xmlns:a16="http://schemas.microsoft.com/office/drawing/2014/main" id="{B059D24D-0D2D-4C05-B1B6-4348F3D85704}"/>
                  </a:ext>
                </a:extLst>
              </p:cNvPr>
              <p:cNvSpPr>
                <a:spLocks noChangeAspect="1" noChangeArrowheads="1"/>
              </p:cNvSpPr>
              <p:nvPr/>
            </p:nvSpPr>
            <p:spPr bwMode="auto">
              <a:xfrm flipV="1">
                <a:off x="5090" y="1482"/>
                <a:ext cx="82" cy="109"/>
              </a:xfrm>
              <a:prstGeom prst="ellipse">
                <a:avLst/>
              </a:prstGeom>
              <a:solidFill>
                <a:schemeClr val="accent2"/>
              </a:solidFill>
              <a:ln w="31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4" name="Oval 104">
                <a:extLst>
                  <a:ext uri="{FF2B5EF4-FFF2-40B4-BE49-F238E27FC236}">
                    <a16:creationId xmlns:a16="http://schemas.microsoft.com/office/drawing/2014/main" id="{F0453A57-D47E-4358-AA08-6F9E67664722}"/>
                  </a:ext>
                </a:extLst>
              </p:cNvPr>
              <p:cNvSpPr>
                <a:spLocks noChangeAspect="1" noChangeArrowheads="1"/>
              </p:cNvSpPr>
              <p:nvPr/>
            </p:nvSpPr>
            <p:spPr bwMode="auto">
              <a:xfrm flipV="1">
                <a:off x="4696" y="1482"/>
                <a:ext cx="82" cy="109"/>
              </a:xfrm>
              <a:prstGeom prst="ellipse">
                <a:avLst/>
              </a:prstGeom>
              <a:solidFill>
                <a:schemeClr val="accent2"/>
              </a:solidFill>
              <a:ln w="31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5" name="Rectangle 105">
                <a:extLst>
                  <a:ext uri="{FF2B5EF4-FFF2-40B4-BE49-F238E27FC236}">
                    <a16:creationId xmlns:a16="http://schemas.microsoft.com/office/drawing/2014/main" id="{59BF7BC8-FD2F-4BAF-AC47-524ABB090DDD}"/>
                  </a:ext>
                </a:extLst>
              </p:cNvPr>
              <p:cNvSpPr>
                <a:spLocks noChangeAspect="1" noChangeArrowheads="1"/>
              </p:cNvSpPr>
              <p:nvPr/>
            </p:nvSpPr>
            <p:spPr bwMode="auto">
              <a:xfrm flipV="1">
                <a:off x="4565" y="1482"/>
                <a:ext cx="628" cy="109"/>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1946" name="Line 106">
                <a:extLst>
                  <a:ext uri="{FF2B5EF4-FFF2-40B4-BE49-F238E27FC236}">
                    <a16:creationId xmlns:a16="http://schemas.microsoft.com/office/drawing/2014/main" id="{3DFA89D5-8DD2-4ABD-9133-AD1DD43A0B23}"/>
                  </a:ext>
                </a:extLst>
              </p:cNvPr>
              <p:cNvSpPr>
                <a:spLocks noChangeShapeType="1"/>
              </p:cNvSpPr>
              <p:nvPr/>
            </p:nvSpPr>
            <p:spPr bwMode="auto">
              <a:xfrm flipV="1">
                <a:off x="4564" y="1647"/>
                <a:ext cx="6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47" name="Rectangle 107">
                <a:extLst>
                  <a:ext uri="{FF2B5EF4-FFF2-40B4-BE49-F238E27FC236}">
                    <a16:creationId xmlns:a16="http://schemas.microsoft.com/office/drawing/2014/main" id="{809063C9-DDDB-4266-92D3-5484682A8B55}"/>
                  </a:ext>
                </a:extLst>
              </p:cNvPr>
              <p:cNvSpPr>
                <a:spLocks noChangeArrowheads="1"/>
              </p:cNvSpPr>
              <p:nvPr/>
            </p:nvSpPr>
            <p:spPr bwMode="auto">
              <a:xfrm>
                <a:off x="4311" y="1560"/>
                <a:ext cx="24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100">
                    <a:latin typeface="Tahoma" panose="020B0604030504040204" pitchFamily="34" charset="0"/>
                  </a:rPr>
                  <a:t>NC</a:t>
                </a:r>
                <a:endParaRPr lang="el-GR" altLang="en-US" sz="1100">
                  <a:latin typeface="Tahoma" panose="020B0604030504040204" pitchFamily="34" charset="0"/>
                </a:endParaRPr>
              </a:p>
            </p:txBody>
          </p:sp>
          <p:sp>
            <p:nvSpPr>
              <p:cNvPr id="931948" name="Rectangle 108">
                <a:extLst>
                  <a:ext uri="{FF2B5EF4-FFF2-40B4-BE49-F238E27FC236}">
                    <a16:creationId xmlns:a16="http://schemas.microsoft.com/office/drawing/2014/main" id="{C188EFEC-D822-4C63-9EF3-FA118FCEA5D8}"/>
                  </a:ext>
                </a:extLst>
              </p:cNvPr>
              <p:cNvSpPr>
                <a:spLocks noChangeArrowheads="1"/>
              </p:cNvSpPr>
              <p:nvPr/>
            </p:nvSpPr>
            <p:spPr bwMode="auto">
              <a:xfrm>
                <a:off x="4295" y="1458"/>
                <a:ext cx="26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100">
                    <a:latin typeface="Tahoma" panose="020B0604030504040204" pitchFamily="34" charset="0"/>
                  </a:rPr>
                  <a:t>Gel</a:t>
                </a:r>
                <a:endParaRPr lang="el-GR" altLang="en-US" sz="1100">
                  <a:latin typeface="Tahoma" panose="020B0604030504040204" pitchFamily="34" charset="0"/>
                </a:endParaRPr>
              </a:p>
            </p:txBody>
          </p:sp>
        </p:grpSp>
        <p:grpSp>
          <p:nvGrpSpPr>
            <p:cNvPr id="931949" name="Group 109">
              <a:extLst>
                <a:ext uri="{FF2B5EF4-FFF2-40B4-BE49-F238E27FC236}">
                  <a16:creationId xmlns:a16="http://schemas.microsoft.com/office/drawing/2014/main" id="{13CCC228-0918-4814-97D5-926D6A0F0780}"/>
                </a:ext>
              </a:extLst>
            </p:cNvPr>
            <p:cNvGrpSpPr>
              <a:grpSpLocks/>
            </p:cNvGrpSpPr>
            <p:nvPr/>
          </p:nvGrpSpPr>
          <p:grpSpPr bwMode="auto">
            <a:xfrm>
              <a:off x="3919" y="2068"/>
              <a:ext cx="1800" cy="567"/>
              <a:chOff x="3873" y="2007"/>
              <a:chExt cx="1800" cy="567"/>
            </a:xfrm>
          </p:grpSpPr>
          <p:grpSp>
            <p:nvGrpSpPr>
              <p:cNvPr id="931950" name="Group 110">
                <a:extLst>
                  <a:ext uri="{FF2B5EF4-FFF2-40B4-BE49-F238E27FC236}">
                    <a16:creationId xmlns:a16="http://schemas.microsoft.com/office/drawing/2014/main" id="{4C5560A8-1299-41B6-8870-B2FEF234FE6B}"/>
                  </a:ext>
                </a:extLst>
              </p:cNvPr>
              <p:cNvGrpSpPr>
                <a:grpSpLocks/>
              </p:cNvGrpSpPr>
              <p:nvPr/>
            </p:nvGrpSpPr>
            <p:grpSpPr bwMode="auto">
              <a:xfrm>
                <a:off x="5045" y="2007"/>
                <a:ext cx="628" cy="567"/>
                <a:chOff x="3424" y="3147"/>
                <a:chExt cx="628" cy="567"/>
              </a:xfrm>
            </p:grpSpPr>
            <p:grpSp>
              <p:nvGrpSpPr>
                <p:cNvPr id="931951" name="Group 111">
                  <a:extLst>
                    <a:ext uri="{FF2B5EF4-FFF2-40B4-BE49-F238E27FC236}">
                      <a16:creationId xmlns:a16="http://schemas.microsoft.com/office/drawing/2014/main" id="{769FBE52-E965-4735-B22D-F438F9FF49B3}"/>
                    </a:ext>
                  </a:extLst>
                </p:cNvPr>
                <p:cNvGrpSpPr>
                  <a:grpSpLocks/>
                </p:cNvGrpSpPr>
                <p:nvPr/>
              </p:nvGrpSpPr>
              <p:grpSpPr bwMode="auto">
                <a:xfrm>
                  <a:off x="3424" y="3147"/>
                  <a:ext cx="628" cy="567"/>
                  <a:chOff x="3424" y="3147"/>
                  <a:chExt cx="628" cy="567"/>
                </a:xfrm>
              </p:grpSpPr>
              <p:sp>
                <p:nvSpPr>
                  <p:cNvPr id="931952" name="Line 112">
                    <a:extLst>
                      <a:ext uri="{FF2B5EF4-FFF2-40B4-BE49-F238E27FC236}">
                        <a16:creationId xmlns:a16="http://schemas.microsoft.com/office/drawing/2014/main" id="{C828D011-C213-4229-B1AB-B900A9663B52}"/>
                      </a:ext>
                    </a:extLst>
                  </p:cNvPr>
                  <p:cNvSpPr>
                    <a:spLocks noChangeShapeType="1"/>
                  </p:cNvSpPr>
                  <p:nvPr/>
                </p:nvSpPr>
                <p:spPr bwMode="auto">
                  <a:xfrm>
                    <a:off x="3424" y="3147"/>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3" name="Line 113">
                    <a:extLst>
                      <a:ext uri="{FF2B5EF4-FFF2-40B4-BE49-F238E27FC236}">
                        <a16:creationId xmlns:a16="http://schemas.microsoft.com/office/drawing/2014/main" id="{0AF4A1CF-C295-403F-A62A-075BCFB96C5E}"/>
                      </a:ext>
                    </a:extLst>
                  </p:cNvPr>
                  <p:cNvSpPr>
                    <a:spLocks noChangeShapeType="1"/>
                  </p:cNvSpPr>
                  <p:nvPr/>
                </p:nvSpPr>
                <p:spPr bwMode="auto">
                  <a:xfrm>
                    <a:off x="4052" y="3147"/>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4" name="Line 114">
                    <a:extLst>
                      <a:ext uri="{FF2B5EF4-FFF2-40B4-BE49-F238E27FC236}">
                        <a16:creationId xmlns:a16="http://schemas.microsoft.com/office/drawing/2014/main" id="{5911AF33-6E18-4E9D-83CF-3AE01C2A9AE7}"/>
                      </a:ext>
                    </a:extLst>
                  </p:cNvPr>
                  <p:cNvSpPr>
                    <a:spLocks noChangeShapeType="1"/>
                  </p:cNvSpPr>
                  <p:nvPr/>
                </p:nvSpPr>
                <p:spPr bwMode="auto">
                  <a:xfrm>
                    <a:off x="3424" y="3714"/>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5" name="Line 115">
                    <a:extLst>
                      <a:ext uri="{FF2B5EF4-FFF2-40B4-BE49-F238E27FC236}">
                        <a16:creationId xmlns:a16="http://schemas.microsoft.com/office/drawing/2014/main" id="{D6253D6F-5F6B-4ACF-BDE9-7717E7DF2AD1}"/>
                      </a:ext>
                    </a:extLst>
                  </p:cNvPr>
                  <p:cNvSpPr>
                    <a:spLocks noChangeShapeType="1"/>
                  </p:cNvSpPr>
                  <p:nvPr/>
                </p:nvSpPr>
                <p:spPr bwMode="auto">
                  <a:xfrm>
                    <a:off x="3424" y="3147"/>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56" name="Group 116">
                  <a:extLst>
                    <a:ext uri="{FF2B5EF4-FFF2-40B4-BE49-F238E27FC236}">
                      <a16:creationId xmlns:a16="http://schemas.microsoft.com/office/drawing/2014/main" id="{2F9BD8C2-3687-41A9-B0EC-E1545CF2BA53}"/>
                    </a:ext>
                  </a:extLst>
                </p:cNvPr>
                <p:cNvGrpSpPr>
                  <a:grpSpLocks/>
                </p:cNvGrpSpPr>
                <p:nvPr/>
              </p:nvGrpSpPr>
              <p:grpSpPr bwMode="auto">
                <a:xfrm>
                  <a:off x="3485" y="3243"/>
                  <a:ext cx="506" cy="408"/>
                  <a:chOff x="3470" y="3257"/>
                  <a:chExt cx="506" cy="408"/>
                </a:xfrm>
              </p:grpSpPr>
              <p:grpSp>
                <p:nvGrpSpPr>
                  <p:cNvPr id="931957" name="Group 117">
                    <a:extLst>
                      <a:ext uri="{FF2B5EF4-FFF2-40B4-BE49-F238E27FC236}">
                        <a16:creationId xmlns:a16="http://schemas.microsoft.com/office/drawing/2014/main" id="{D6ACDD1E-4BA8-419D-8C69-D3A6DA32F7FB}"/>
                      </a:ext>
                    </a:extLst>
                  </p:cNvPr>
                  <p:cNvGrpSpPr>
                    <a:grpSpLocks/>
                  </p:cNvGrpSpPr>
                  <p:nvPr/>
                </p:nvGrpSpPr>
                <p:grpSpPr bwMode="auto">
                  <a:xfrm>
                    <a:off x="3470" y="3257"/>
                    <a:ext cx="57" cy="408"/>
                    <a:chOff x="4075" y="2432"/>
                    <a:chExt cx="57" cy="408"/>
                  </a:xfrm>
                </p:grpSpPr>
                <p:sp>
                  <p:nvSpPr>
                    <p:cNvPr id="931958" name="Line 118">
                      <a:extLst>
                        <a:ext uri="{FF2B5EF4-FFF2-40B4-BE49-F238E27FC236}">
                          <a16:creationId xmlns:a16="http://schemas.microsoft.com/office/drawing/2014/main" id="{6F7FA5BE-14A2-46FB-9E1D-26D653E3418F}"/>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59" name="Line 119">
                      <a:extLst>
                        <a:ext uri="{FF2B5EF4-FFF2-40B4-BE49-F238E27FC236}">
                          <a16:creationId xmlns:a16="http://schemas.microsoft.com/office/drawing/2014/main" id="{91B073AC-C439-46CD-A0C1-CE55E91F5BA3}"/>
                        </a:ext>
                      </a:extLst>
                    </p:cNvPr>
                    <p:cNvSpPr>
                      <a:spLocks noChangeShapeType="1"/>
                    </p:cNvSpPr>
                    <p:nvPr/>
                  </p:nvSpPr>
                  <p:spPr bwMode="auto">
                    <a:xfrm>
                      <a:off x="4075" y="251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0" name="Line 120">
                      <a:extLst>
                        <a:ext uri="{FF2B5EF4-FFF2-40B4-BE49-F238E27FC236}">
                          <a16:creationId xmlns:a16="http://schemas.microsoft.com/office/drawing/2014/main" id="{5DAC8328-C883-42EF-9882-80A973938659}"/>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1" name="Line 121">
                      <a:extLst>
                        <a:ext uri="{FF2B5EF4-FFF2-40B4-BE49-F238E27FC236}">
                          <a16:creationId xmlns:a16="http://schemas.microsoft.com/office/drawing/2014/main" id="{3EB6B094-0782-45ED-AAE2-CA46AFD47D83}"/>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2" name="Line 122">
                      <a:extLst>
                        <a:ext uri="{FF2B5EF4-FFF2-40B4-BE49-F238E27FC236}">
                          <a16:creationId xmlns:a16="http://schemas.microsoft.com/office/drawing/2014/main" id="{913086FC-461C-407A-AEB8-399EF740F272}"/>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3" name="Line 123">
                      <a:extLst>
                        <a:ext uri="{FF2B5EF4-FFF2-40B4-BE49-F238E27FC236}">
                          <a16:creationId xmlns:a16="http://schemas.microsoft.com/office/drawing/2014/main" id="{4B8B6556-7EF7-441A-AA5B-6F5ABF3C3D12}"/>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4" name="Line 124">
                      <a:extLst>
                        <a:ext uri="{FF2B5EF4-FFF2-40B4-BE49-F238E27FC236}">
                          <a16:creationId xmlns:a16="http://schemas.microsoft.com/office/drawing/2014/main" id="{EDA7F9CC-8C91-49FF-B008-1FCA3389DB33}"/>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5" name="Line 125">
                      <a:extLst>
                        <a:ext uri="{FF2B5EF4-FFF2-40B4-BE49-F238E27FC236}">
                          <a16:creationId xmlns:a16="http://schemas.microsoft.com/office/drawing/2014/main" id="{6FE27A06-07A0-4292-8572-FD1AE301B11B}"/>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66" name="Group 126">
                    <a:extLst>
                      <a:ext uri="{FF2B5EF4-FFF2-40B4-BE49-F238E27FC236}">
                        <a16:creationId xmlns:a16="http://schemas.microsoft.com/office/drawing/2014/main" id="{28EB298D-C5FA-4726-8B3F-0F18DD1C71F2}"/>
                      </a:ext>
                    </a:extLst>
                  </p:cNvPr>
                  <p:cNvGrpSpPr>
                    <a:grpSpLocks/>
                  </p:cNvGrpSpPr>
                  <p:nvPr/>
                </p:nvGrpSpPr>
                <p:grpSpPr bwMode="auto">
                  <a:xfrm>
                    <a:off x="3590" y="3257"/>
                    <a:ext cx="57" cy="408"/>
                    <a:chOff x="4075" y="2432"/>
                    <a:chExt cx="57" cy="408"/>
                  </a:xfrm>
                </p:grpSpPr>
                <p:sp>
                  <p:nvSpPr>
                    <p:cNvPr id="931967" name="Line 127">
                      <a:extLst>
                        <a:ext uri="{FF2B5EF4-FFF2-40B4-BE49-F238E27FC236}">
                          <a16:creationId xmlns:a16="http://schemas.microsoft.com/office/drawing/2014/main" id="{A2126FCD-7888-48EC-B05C-D790DF227C20}"/>
                        </a:ext>
                      </a:extLst>
                    </p:cNvPr>
                    <p:cNvSpPr>
                      <a:spLocks noChangeShapeType="1"/>
                    </p:cNvSpPr>
                    <p:nvPr/>
                  </p:nvSpPr>
                  <p:spPr bwMode="auto">
                    <a:xfrm>
                      <a:off x="4075" y="2432"/>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8" name="Line 128">
                      <a:extLst>
                        <a:ext uri="{FF2B5EF4-FFF2-40B4-BE49-F238E27FC236}">
                          <a16:creationId xmlns:a16="http://schemas.microsoft.com/office/drawing/2014/main" id="{E25BD12D-88B1-465C-9A9E-FB677DFB60A5}"/>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69" name="Line 129">
                      <a:extLst>
                        <a:ext uri="{FF2B5EF4-FFF2-40B4-BE49-F238E27FC236}">
                          <a16:creationId xmlns:a16="http://schemas.microsoft.com/office/drawing/2014/main" id="{305E6D1F-336F-484C-8290-024B41B888C7}"/>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0" name="Line 130">
                      <a:extLst>
                        <a:ext uri="{FF2B5EF4-FFF2-40B4-BE49-F238E27FC236}">
                          <a16:creationId xmlns:a16="http://schemas.microsoft.com/office/drawing/2014/main" id="{5D88556C-497B-4A8D-B026-693D5750B0A4}"/>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1" name="Line 131">
                      <a:extLst>
                        <a:ext uri="{FF2B5EF4-FFF2-40B4-BE49-F238E27FC236}">
                          <a16:creationId xmlns:a16="http://schemas.microsoft.com/office/drawing/2014/main" id="{FA1C6258-7413-41BC-AF86-EEA4AEB9AA88}"/>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2" name="Line 132">
                      <a:extLst>
                        <a:ext uri="{FF2B5EF4-FFF2-40B4-BE49-F238E27FC236}">
                          <a16:creationId xmlns:a16="http://schemas.microsoft.com/office/drawing/2014/main" id="{D565D3EE-9F5B-487F-A1E6-FF4E7C3CE821}"/>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3" name="Line 133">
                      <a:extLst>
                        <a:ext uri="{FF2B5EF4-FFF2-40B4-BE49-F238E27FC236}">
                          <a16:creationId xmlns:a16="http://schemas.microsoft.com/office/drawing/2014/main" id="{03B64AE0-D683-488D-9F67-C1B9575EB678}"/>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4" name="Line 134">
                      <a:extLst>
                        <a:ext uri="{FF2B5EF4-FFF2-40B4-BE49-F238E27FC236}">
                          <a16:creationId xmlns:a16="http://schemas.microsoft.com/office/drawing/2014/main" id="{F9B9A2CA-D261-471D-83F1-75FA41DDE623}"/>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75" name="Group 135">
                    <a:extLst>
                      <a:ext uri="{FF2B5EF4-FFF2-40B4-BE49-F238E27FC236}">
                        <a16:creationId xmlns:a16="http://schemas.microsoft.com/office/drawing/2014/main" id="{8878B8B4-2806-42AE-BCAE-F6B9DEC2B899}"/>
                      </a:ext>
                    </a:extLst>
                  </p:cNvPr>
                  <p:cNvGrpSpPr>
                    <a:grpSpLocks/>
                  </p:cNvGrpSpPr>
                  <p:nvPr/>
                </p:nvGrpSpPr>
                <p:grpSpPr bwMode="auto">
                  <a:xfrm>
                    <a:off x="3697" y="3257"/>
                    <a:ext cx="57" cy="408"/>
                    <a:chOff x="4075" y="2432"/>
                    <a:chExt cx="57" cy="408"/>
                  </a:xfrm>
                </p:grpSpPr>
                <p:sp>
                  <p:nvSpPr>
                    <p:cNvPr id="931976" name="Line 136">
                      <a:extLst>
                        <a:ext uri="{FF2B5EF4-FFF2-40B4-BE49-F238E27FC236}">
                          <a16:creationId xmlns:a16="http://schemas.microsoft.com/office/drawing/2014/main" id="{4F3AC0FF-27C7-493C-8E3C-17412188DE14}"/>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7" name="Line 137">
                      <a:extLst>
                        <a:ext uri="{FF2B5EF4-FFF2-40B4-BE49-F238E27FC236}">
                          <a16:creationId xmlns:a16="http://schemas.microsoft.com/office/drawing/2014/main" id="{E85D49F6-48E9-4B46-840E-6FB2D15AC86E}"/>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8" name="Line 138">
                      <a:extLst>
                        <a:ext uri="{FF2B5EF4-FFF2-40B4-BE49-F238E27FC236}">
                          <a16:creationId xmlns:a16="http://schemas.microsoft.com/office/drawing/2014/main" id="{7F82B164-CBD7-46CD-BB4D-C899FC2F8F4A}"/>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79" name="Line 139">
                      <a:extLst>
                        <a:ext uri="{FF2B5EF4-FFF2-40B4-BE49-F238E27FC236}">
                          <a16:creationId xmlns:a16="http://schemas.microsoft.com/office/drawing/2014/main" id="{1CC96C63-FA28-4FE5-8F68-5CBB027F8DFC}"/>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0" name="Line 140">
                      <a:extLst>
                        <a:ext uri="{FF2B5EF4-FFF2-40B4-BE49-F238E27FC236}">
                          <a16:creationId xmlns:a16="http://schemas.microsoft.com/office/drawing/2014/main" id="{94221FC9-BD68-4D5D-BA01-B36DCECB885A}"/>
                        </a:ext>
                      </a:extLst>
                    </p:cNvPr>
                    <p:cNvSpPr>
                      <a:spLocks noChangeShapeType="1"/>
                    </p:cNvSpPr>
                    <p:nvPr/>
                  </p:nvSpPr>
                  <p:spPr bwMode="auto">
                    <a:xfrm>
                      <a:off x="4075" y="2750"/>
                      <a:ext cx="57" cy="0"/>
                    </a:xfrm>
                    <a:prstGeom prst="line">
                      <a:avLst/>
                    </a:prstGeom>
                    <a:noFill/>
                    <a:ln w="952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1" name="Line 141">
                      <a:extLst>
                        <a:ext uri="{FF2B5EF4-FFF2-40B4-BE49-F238E27FC236}">
                          <a16:creationId xmlns:a16="http://schemas.microsoft.com/office/drawing/2014/main" id="{BB38B830-6B44-4803-AA18-3C3B09F1C083}"/>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2" name="Line 142">
                      <a:extLst>
                        <a:ext uri="{FF2B5EF4-FFF2-40B4-BE49-F238E27FC236}">
                          <a16:creationId xmlns:a16="http://schemas.microsoft.com/office/drawing/2014/main" id="{B389C9CF-4436-4DA3-8E2B-135500A65D83}"/>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3" name="Line 143">
                      <a:extLst>
                        <a:ext uri="{FF2B5EF4-FFF2-40B4-BE49-F238E27FC236}">
                          <a16:creationId xmlns:a16="http://schemas.microsoft.com/office/drawing/2014/main" id="{1F021177-CF48-419D-BC6E-419131299F14}"/>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84" name="Group 144">
                    <a:extLst>
                      <a:ext uri="{FF2B5EF4-FFF2-40B4-BE49-F238E27FC236}">
                        <a16:creationId xmlns:a16="http://schemas.microsoft.com/office/drawing/2014/main" id="{4CCE2F71-4711-4E5E-8E14-D90B82CB3C3F}"/>
                      </a:ext>
                    </a:extLst>
                  </p:cNvPr>
                  <p:cNvGrpSpPr>
                    <a:grpSpLocks/>
                  </p:cNvGrpSpPr>
                  <p:nvPr/>
                </p:nvGrpSpPr>
                <p:grpSpPr bwMode="auto">
                  <a:xfrm>
                    <a:off x="3812" y="3257"/>
                    <a:ext cx="57" cy="408"/>
                    <a:chOff x="4075" y="2432"/>
                    <a:chExt cx="57" cy="408"/>
                  </a:xfrm>
                </p:grpSpPr>
                <p:sp>
                  <p:nvSpPr>
                    <p:cNvPr id="931985" name="Line 145">
                      <a:extLst>
                        <a:ext uri="{FF2B5EF4-FFF2-40B4-BE49-F238E27FC236}">
                          <a16:creationId xmlns:a16="http://schemas.microsoft.com/office/drawing/2014/main" id="{FE8B3365-712F-43D6-8AB7-BBC396063313}"/>
                        </a:ext>
                      </a:extLst>
                    </p:cNvPr>
                    <p:cNvSpPr>
                      <a:spLocks noChangeShapeType="1"/>
                    </p:cNvSpPr>
                    <p:nvPr/>
                  </p:nvSpPr>
                  <p:spPr bwMode="auto">
                    <a:xfrm>
                      <a:off x="4075" y="243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6" name="Line 146">
                      <a:extLst>
                        <a:ext uri="{FF2B5EF4-FFF2-40B4-BE49-F238E27FC236}">
                          <a16:creationId xmlns:a16="http://schemas.microsoft.com/office/drawing/2014/main" id="{BE18FD3C-73E1-4F70-91D1-6E1E72F51602}"/>
                        </a:ext>
                      </a:extLst>
                    </p:cNvPr>
                    <p:cNvSpPr>
                      <a:spLocks noChangeShapeType="1"/>
                    </p:cNvSpPr>
                    <p:nvPr/>
                  </p:nvSpPr>
                  <p:spPr bwMode="auto">
                    <a:xfrm>
                      <a:off x="4075" y="251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7" name="Line 147">
                      <a:extLst>
                        <a:ext uri="{FF2B5EF4-FFF2-40B4-BE49-F238E27FC236}">
                          <a16:creationId xmlns:a16="http://schemas.microsoft.com/office/drawing/2014/main" id="{9328161D-7904-4AF9-B981-F25FED1B52DE}"/>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8" name="Line 148">
                      <a:extLst>
                        <a:ext uri="{FF2B5EF4-FFF2-40B4-BE49-F238E27FC236}">
                          <a16:creationId xmlns:a16="http://schemas.microsoft.com/office/drawing/2014/main" id="{DE82FDE7-2AE0-4FBF-9738-4A0BBE998953}"/>
                        </a:ext>
                      </a:extLst>
                    </p:cNvPr>
                    <p:cNvSpPr>
                      <a:spLocks noChangeShapeType="1"/>
                    </p:cNvSpPr>
                    <p:nvPr/>
                  </p:nvSpPr>
                  <p:spPr bwMode="auto">
                    <a:xfrm>
                      <a:off x="4075" y="2795"/>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89" name="Line 149">
                      <a:extLst>
                        <a:ext uri="{FF2B5EF4-FFF2-40B4-BE49-F238E27FC236}">
                          <a16:creationId xmlns:a16="http://schemas.microsoft.com/office/drawing/2014/main" id="{C6C46B0B-CF50-4D6C-BB17-59D90CF14DF7}"/>
                        </a:ext>
                      </a:extLst>
                    </p:cNvPr>
                    <p:cNvSpPr>
                      <a:spLocks noChangeShapeType="1"/>
                    </p:cNvSpPr>
                    <p:nvPr/>
                  </p:nvSpPr>
                  <p:spPr bwMode="auto">
                    <a:xfrm>
                      <a:off x="4075" y="2750"/>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0" name="Line 150">
                      <a:extLst>
                        <a:ext uri="{FF2B5EF4-FFF2-40B4-BE49-F238E27FC236}">
                          <a16:creationId xmlns:a16="http://schemas.microsoft.com/office/drawing/2014/main" id="{D785B8DA-DE30-48F8-9F77-6D20DA49946C}"/>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1" name="Line 151">
                      <a:extLst>
                        <a:ext uri="{FF2B5EF4-FFF2-40B4-BE49-F238E27FC236}">
                          <a16:creationId xmlns:a16="http://schemas.microsoft.com/office/drawing/2014/main" id="{B2E9CC83-DDC1-45F0-84B1-98FCF522605B}"/>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2" name="Line 152">
                      <a:extLst>
                        <a:ext uri="{FF2B5EF4-FFF2-40B4-BE49-F238E27FC236}">
                          <a16:creationId xmlns:a16="http://schemas.microsoft.com/office/drawing/2014/main" id="{35F8D2E2-37F2-4FCD-85E6-3DF34D7F7BED}"/>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1993" name="Group 153">
                    <a:extLst>
                      <a:ext uri="{FF2B5EF4-FFF2-40B4-BE49-F238E27FC236}">
                        <a16:creationId xmlns:a16="http://schemas.microsoft.com/office/drawing/2014/main" id="{B0DE0F98-F4C1-406C-A704-D0C15509F335}"/>
                      </a:ext>
                    </a:extLst>
                  </p:cNvPr>
                  <p:cNvGrpSpPr>
                    <a:grpSpLocks/>
                  </p:cNvGrpSpPr>
                  <p:nvPr/>
                </p:nvGrpSpPr>
                <p:grpSpPr bwMode="auto">
                  <a:xfrm>
                    <a:off x="3919" y="3257"/>
                    <a:ext cx="57" cy="408"/>
                    <a:chOff x="4075" y="2432"/>
                    <a:chExt cx="57" cy="408"/>
                  </a:xfrm>
                </p:grpSpPr>
                <p:sp>
                  <p:nvSpPr>
                    <p:cNvPr id="931994" name="Line 154">
                      <a:extLst>
                        <a:ext uri="{FF2B5EF4-FFF2-40B4-BE49-F238E27FC236}">
                          <a16:creationId xmlns:a16="http://schemas.microsoft.com/office/drawing/2014/main" id="{00D3C0ED-538E-4CF1-B93E-13A2BDAFE360}"/>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5" name="Line 155">
                      <a:extLst>
                        <a:ext uri="{FF2B5EF4-FFF2-40B4-BE49-F238E27FC236}">
                          <a16:creationId xmlns:a16="http://schemas.microsoft.com/office/drawing/2014/main" id="{6294B688-93CC-4155-86DC-ABA988103C11}"/>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6" name="Line 156">
                      <a:extLst>
                        <a:ext uri="{FF2B5EF4-FFF2-40B4-BE49-F238E27FC236}">
                          <a16:creationId xmlns:a16="http://schemas.microsoft.com/office/drawing/2014/main" id="{297B460B-415D-4D2A-A524-3191DC976689}"/>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7" name="Line 157">
                      <a:extLst>
                        <a:ext uri="{FF2B5EF4-FFF2-40B4-BE49-F238E27FC236}">
                          <a16:creationId xmlns:a16="http://schemas.microsoft.com/office/drawing/2014/main" id="{4005CDF3-9E11-431D-B204-C2A1AE48B708}"/>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8" name="Line 158">
                      <a:extLst>
                        <a:ext uri="{FF2B5EF4-FFF2-40B4-BE49-F238E27FC236}">
                          <a16:creationId xmlns:a16="http://schemas.microsoft.com/office/drawing/2014/main" id="{F9F8DD13-4196-47CE-A27F-715B803E874B}"/>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1999" name="Line 159">
                      <a:extLst>
                        <a:ext uri="{FF2B5EF4-FFF2-40B4-BE49-F238E27FC236}">
                          <a16:creationId xmlns:a16="http://schemas.microsoft.com/office/drawing/2014/main" id="{F18DE83F-1BC1-4D7E-A817-48CB80153F53}"/>
                        </a:ext>
                      </a:extLst>
                    </p:cNvPr>
                    <p:cNvSpPr>
                      <a:spLocks noChangeShapeType="1"/>
                    </p:cNvSpPr>
                    <p:nvPr/>
                  </p:nvSpPr>
                  <p:spPr bwMode="auto">
                    <a:xfrm>
                      <a:off x="4075" y="2840"/>
                      <a:ext cx="57" cy="0"/>
                    </a:xfrm>
                    <a:prstGeom prst="line">
                      <a:avLst/>
                    </a:prstGeom>
                    <a:noFill/>
                    <a:ln w="952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00" name="Line 160">
                      <a:extLst>
                        <a:ext uri="{FF2B5EF4-FFF2-40B4-BE49-F238E27FC236}">
                          <a16:creationId xmlns:a16="http://schemas.microsoft.com/office/drawing/2014/main" id="{BD85C814-0328-430D-A3F0-A599EB946A36}"/>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01" name="Line 161">
                      <a:extLst>
                        <a:ext uri="{FF2B5EF4-FFF2-40B4-BE49-F238E27FC236}">
                          <a16:creationId xmlns:a16="http://schemas.microsoft.com/office/drawing/2014/main" id="{1043C050-195F-41B0-9FBA-AC4795075708}"/>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932002" name="Group 162">
                <a:extLst>
                  <a:ext uri="{FF2B5EF4-FFF2-40B4-BE49-F238E27FC236}">
                    <a16:creationId xmlns:a16="http://schemas.microsoft.com/office/drawing/2014/main" id="{BA6EA277-C9DE-4B67-BDF0-85BB5F4CC7AC}"/>
                  </a:ext>
                </a:extLst>
              </p:cNvPr>
              <p:cNvGrpSpPr>
                <a:grpSpLocks/>
              </p:cNvGrpSpPr>
              <p:nvPr/>
            </p:nvGrpSpPr>
            <p:grpSpPr bwMode="auto">
              <a:xfrm>
                <a:off x="4092" y="2267"/>
                <a:ext cx="628" cy="109"/>
                <a:chOff x="4092" y="2267"/>
                <a:chExt cx="628" cy="109"/>
              </a:xfrm>
            </p:grpSpPr>
            <p:sp>
              <p:nvSpPr>
                <p:cNvPr id="932003" name="Oval 163">
                  <a:extLst>
                    <a:ext uri="{FF2B5EF4-FFF2-40B4-BE49-F238E27FC236}">
                      <a16:creationId xmlns:a16="http://schemas.microsoft.com/office/drawing/2014/main" id="{E51B7C28-E961-461B-B308-E020DC6AFBC8}"/>
                    </a:ext>
                  </a:extLst>
                </p:cNvPr>
                <p:cNvSpPr>
                  <a:spLocks noChangeAspect="1" noChangeArrowheads="1"/>
                </p:cNvSpPr>
                <p:nvPr/>
              </p:nvSpPr>
              <p:spPr bwMode="auto">
                <a:xfrm flipV="1">
                  <a:off x="4119"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4" name="AutoShape 164">
                  <a:extLst>
                    <a:ext uri="{FF2B5EF4-FFF2-40B4-BE49-F238E27FC236}">
                      <a16:creationId xmlns:a16="http://schemas.microsoft.com/office/drawing/2014/main" id="{9B1AE05A-13B0-4CF9-B646-9A4FEDD6E2C2}"/>
                    </a:ext>
                  </a:extLst>
                </p:cNvPr>
                <p:cNvSpPr>
                  <a:spLocks noChangeAspect="1" noChangeArrowheads="1"/>
                </p:cNvSpPr>
                <p:nvPr/>
              </p:nvSpPr>
              <p:spPr bwMode="auto">
                <a:xfrm flipV="1">
                  <a:off x="4316" y="2267"/>
                  <a:ext cx="109" cy="109"/>
                </a:xfrm>
                <a:prstGeom prst="octagon">
                  <a:avLst>
                    <a:gd name="adj" fmla="val 2928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5" name="AutoShape 165">
                  <a:extLst>
                    <a:ext uri="{FF2B5EF4-FFF2-40B4-BE49-F238E27FC236}">
                      <a16:creationId xmlns:a16="http://schemas.microsoft.com/office/drawing/2014/main" id="{A92DB0DF-F5DF-42AF-90C6-C7F6AA3DBC83}"/>
                    </a:ext>
                  </a:extLst>
                </p:cNvPr>
                <p:cNvSpPr>
                  <a:spLocks noChangeAspect="1" noChangeArrowheads="1"/>
                </p:cNvSpPr>
                <p:nvPr/>
              </p:nvSpPr>
              <p:spPr bwMode="auto">
                <a:xfrm flipV="1">
                  <a:off x="4442" y="2267"/>
                  <a:ext cx="136" cy="109"/>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6" name="Oval 166">
                  <a:extLst>
                    <a:ext uri="{FF2B5EF4-FFF2-40B4-BE49-F238E27FC236}">
                      <a16:creationId xmlns:a16="http://schemas.microsoft.com/office/drawing/2014/main" id="{AEE45918-34C3-4D36-8500-6DBA3159CD7E}"/>
                    </a:ext>
                  </a:extLst>
                </p:cNvPr>
                <p:cNvSpPr>
                  <a:spLocks noChangeAspect="1" noChangeArrowheads="1"/>
                </p:cNvSpPr>
                <p:nvPr/>
              </p:nvSpPr>
              <p:spPr bwMode="auto">
                <a:xfrm flipV="1">
                  <a:off x="4595"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7" name="Oval 167">
                  <a:extLst>
                    <a:ext uri="{FF2B5EF4-FFF2-40B4-BE49-F238E27FC236}">
                      <a16:creationId xmlns:a16="http://schemas.microsoft.com/office/drawing/2014/main" id="{E14880C4-434D-41A0-9F76-58040DC7CFAD}"/>
                    </a:ext>
                  </a:extLst>
                </p:cNvPr>
                <p:cNvSpPr>
                  <a:spLocks noChangeAspect="1" noChangeArrowheads="1"/>
                </p:cNvSpPr>
                <p:nvPr/>
              </p:nvSpPr>
              <p:spPr bwMode="auto">
                <a:xfrm flipV="1">
                  <a:off x="4217"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08" name="Line 168">
                  <a:extLst>
                    <a:ext uri="{FF2B5EF4-FFF2-40B4-BE49-F238E27FC236}">
                      <a16:creationId xmlns:a16="http://schemas.microsoft.com/office/drawing/2014/main" id="{0EF5B165-3672-40D1-85CA-4226AA3CE1FC}"/>
                    </a:ext>
                  </a:extLst>
                </p:cNvPr>
                <p:cNvSpPr>
                  <a:spLocks noChangeShapeType="1"/>
                </p:cNvSpPr>
                <p:nvPr/>
              </p:nvSpPr>
              <p:spPr bwMode="auto">
                <a:xfrm flipV="1">
                  <a:off x="4092" y="2374"/>
                  <a:ext cx="6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32009" name="Rectangle 169">
                <a:extLst>
                  <a:ext uri="{FF2B5EF4-FFF2-40B4-BE49-F238E27FC236}">
                    <a16:creationId xmlns:a16="http://schemas.microsoft.com/office/drawing/2014/main" id="{8241D083-3557-46B6-B649-555DF0E184FA}"/>
                  </a:ext>
                </a:extLst>
              </p:cNvPr>
              <p:cNvSpPr>
                <a:spLocks noChangeArrowheads="1"/>
              </p:cNvSpPr>
              <p:nvPr/>
            </p:nvSpPr>
            <p:spPr bwMode="auto">
              <a:xfrm>
                <a:off x="3873" y="2282"/>
                <a:ext cx="24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100">
                    <a:latin typeface="Tahoma" panose="020B0604030504040204" pitchFamily="34" charset="0"/>
                  </a:rPr>
                  <a:t>NC</a:t>
                </a:r>
                <a:endParaRPr lang="el-GR" altLang="en-US" sz="1100">
                  <a:latin typeface="Tahoma" panose="020B0604030504040204" pitchFamily="34" charset="0"/>
                </a:endParaRPr>
              </a:p>
            </p:txBody>
          </p:sp>
        </p:grpSp>
        <p:sp>
          <p:nvSpPr>
            <p:cNvPr id="932010" name="Line 170">
              <a:extLst>
                <a:ext uri="{FF2B5EF4-FFF2-40B4-BE49-F238E27FC236}">
                  <a16:creationId xmlns:a16="http://schemas.microsoft.com/office/drawing/2014/main" id="{85EDFA09-5601-4311-8A28-80D92762A8ED}"/>
                </a:ext>
              </a:extLst>
            </p:cNvPr>
            <p:cNvSpPr>
              <a:spLocks noChangeShapeType="1"/>
            </p:cNvSpPr>
            <p:nvPr/>
          </p:nvSpPr>
          <p:spPr bwMode="auto">
            <a:xfrm rot="5400000">
              <a:off x="4818" y="1594"/>
              <a:ext cx="227"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1" name="Line 171">
              <a:extLst>
                <a:ext uri="{FF2B5EF4-FFF2-40B4-BE49-F238E27FC236}">
                  <a16:creationId xmlns:a16="http://schemas.microsoft.com/office/drawing/2014/main" id="{BEA4E600-7C89-45FE-B81A-DDCA9ECA9693}"/>
                </a:ext>
              </a:extLst>
            </p:cNvPr>
            <p:cNvSpPr>
              <a:spLocks noChangeShapeType="1"/>
            </p:cNvSpPr>
            <p:nvPr/>
          </p:nvSpPr>
          <p:spPr bwMode="auto">
            <a:xfrm rot="5400000">
              <a:off x="4816" y="2076"/>
              <a:ext cx="227"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2" name="Line 172">
              <a:extLst>
                <a:ext uri="{FF2B5EF4-FFF2-40B4-BE49-F238E27FC236}">
                  <a16:creationId xmlns:a16="http://schemas.microsoft.com/office/drawing/2014/main" id="{F51260C6-829D-415C-B805-8D663598562A}"/>
                </a:ext>
              </a:extLst>
            </p:cNvPr>
            <p:cNvSpPr>
              <a:spLocks noChangeShapeType="1"/>
            </p:cNvSpPr>
            <p:nvPr/>
          </p:nvSpPr>
          <p:spPr bwMode="auto">
            <a:xfrm rot="5400000">
              <a:off x="4819" y="2762"/>
              <a:ext cx="227"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32013" name="Group 173">
              <a:extLst>
                <a:ext uri="{FF2B5EF4-FFF2-40B4-BE49-F238E27FC236}">
                  <a16:creationId xmlns:a16="http://schemas.microsoft.com/office/drawing/2014/main" id="{5E6D2088-8070-4B13-8166-E9384DA13BC4}"/>
                </a:ext>
              </a:extLst>
            </p:cNvPr>
            <p:cNvGrpSpPr>
              <a:grpSpLocks/>
            </p:cNvGrpSpPr>
            <p:nvPr/>
          </p:nvGrpSpPr>
          <p:grpSpPr bwMode="auto">
            <a:xfrm>
              <a:off x="3919" y="2858"/>
              <a:ext cx="1819" cy="636"/>
              <a:chOff x="3873" y="2797"/>
              <a:chExt cx="1819" cy="636"/>
            </a:xfrm>
          </p:grpSpPr>
          <p:grpSp>
            <p:nvGrpSpPr>
              <p:cNvPr id="932014" name="Group 174">
                <a:extLst>
                  <a:ext uri="{FF2B5EF4-FFF2-40B4-BE49-F238E27FC236}">
                    <a16:creationId xmlns:a16="http://schemas.microsoft.com/office/drawing/2014/main" id="{D3609585-FF8D-41E9-BD19-A0B37FFBB12A}"/>
                  </a:ext>
                </a:extLst>
              </p:cNvPr>
              <p:cNvGrpSpPr>
                <a:grpSpLocks/>
              </p:cNvGrpSpPr>
              <p:nvPr/>
            </p:nvGrpSpPr>
            <p:grpSpPr bwMode="auto">
              <a:xfrm>
                <a:off x="5064" y="2808"/>
                <a:ext cx="628" cy="567"/>
                <a:chOff x="3424" y="3147"/>
                <a:chExt cx="628" cy="567"/>
              </a:xfrm>
            </p:grpSpPr>
            <p:grpSp>
              <p:nvGrpSpPr>
                <p:cNvPr id="932015" name="Group 175">
                  <a:extLst>
                    <a:ext uri="{FF2B5EF4-FFF2-40B4-BE49-F238E27FC236}">
                      <a16:creationId xmlns:a16="http://schemas.microsoft.com/office/drawing/2014/main" id="{753F5C47-684E-4025-B4D2-1851E8D9D2D2}"/>
                    </a:ext>
                  </a:extLst>
                </p:cNvPr>
                <p:cNvGrpSpPr>
                  <a:grpSpLocks/>
                </p:cNvGrpSpPr>
                <p:nvPr/>
              </p:nvGrpSpPr>
              <p:grpSpPr bwMode="auto">
                <a:xfrm>
                  <a:off x="3424" y="3147"/>
                  <a:ext cx="628" cy="567"/>
                  <a:chOff x="3424" y="3147"/>
                  <a:chExt cx="628" cy="567"/>
                </a:xfrm>
              </p:grpSpPr>
              <p:sp>
                <p:nvSpPr>
                  <p:cNvPr id="932016" name="Line 176">
                    <a:extLst>
                      <a:ext uri="{FF2B5EF4-FFF2-40B4-BE49-F238E27FC236}">
                        <a16:creationId xmlns:a16="http://schemas.microsoft.com/office/drawing/2014/main" id="{5FCD9776-366C-4DAE-9DDD-2CE7AAF23079}"/>
                      </a:ext>
                    </a:extLst>
                  </p:cNvPr>
                  <p:cNvSpPr>
                    <a:spLocks noChangeShapeType="1"/>
                  </p:cNvSpPr>
                  <p:nvPr/>
                </p:nvSpPr>
                <p:spPr bwMode="auto">
                  <a:xfrm>
                    <a:off x="3424" y="3147"/>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7" name="Line 177">
                    <a:extLst>
                      <a:ext uri="{FF2B5EF4-FFF2-40B4-BE49-F238E27FC236}">
                        <a16:creationId xmlns:a16="http://schemas.microsoft.com/office/drawing/2014/main" id="{32B49578-C390-4D87-8BD8-8A04F4B5AD6C}"/>
                      </a:ext>
                    </a:extLst>
                  </p:cNvPr>
                  <p:cNvSpPr>
                    <a:spLocks noChangeShapeType="1"/>
                  </p:cNvSpPr>
                  <p:nvPr/>
                </p:nvSpPr>
                <p:spPr bwMode="auto">
                  <a:xfrm>
                    <a:off x="4052" y="3147"/>
                    <a:ext cx="0" cy="5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8" name="Line 178">
                    <a:extLst>
                      <a:ext uri="{FF2B5EF4-FFF2-40B4-BE49-F238E27FC236}">
                        <a16:creationId xmlns:a16="http://schemas.microsoft.com/office/drawing/2014/main" id="{F29088D9-7B02-4ECF-9BAB-77F0EB231D85}"/>
                      </a:ext>
                    </a:extLst>
                  </p:cNvPr>
                  <p:cNvSpPr>
                    <a:spLocks noChangeShapeType="1"/>
                  </p:cNvSpPr>
                  <p:nvPr/>
                </p:nvSpPr>
                <p:spPr bwMode="auto">
                  <a:xfrm>
                    <a:off x="3424" y="3714"/>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19" name="Line 179">
                    <a:extLst>
                      <a:ext uri="{FF2B5EF4-FFF2-40B4-BE49-F238E27FC236}">
                        <a16:creationId xmlns:a16="http://schemas.microsoft.com/office/drawing/2014/main" id="{BBC21A51-5D82-414E-AA86-48B6C7ABDD91}"/>
                      </a:ext>
                    </a:extLst>
                  </p:cNvPr>
                  <p:cNvSpPr>
                    <a:spLocks noChangeShapeType="1"/>
                  </p:cNvSpPr>
                  <p:nvPr/>
                </p:nvSpPr>
                <p:spPr bwMode="auto">
                  <a:xfrm>
                    <a:off x="3424" y="3147"/>
                    <a:ext cx="62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20" name="Group 180">
                  <a:extLst>
                    <a:ext uri="{FF2B5EF4-FFF2-40B4-BE49-F238E27FC236}">
                      <a16:creationId xmlns:a16="http://schemas.microsoft.com/office/drawing/2014/main" id="{8727C808-782B-4675-BA82-690C895187B9}"/>
                    </a:ext>
                  </a:extLst>
                </p:cNvPr>
                <p:cNvGrpSpPr>
                  <a:grpSpLocks/>
                </p:cNvGrpSpPr>
                <p:nvPr/>
              </p:nvGrpSpPr>
              <p:grpSpPr bwMode="auto">
                <a:xfrm>
                  <a:off x="3485" y="3243"/>
                  <a:ext cx="506" cy="408"/>
                  <a:chOff x="3470" y="3257"/>
                  <a:chExt cx="506" cy="408"/>
                </a:xfrm>
              </p:grpSpPr>
              <p:grpSp>
                <p:nvGrpSpPr>
                  <p:cNvPr id="932021" name="Group 181">
                    <a:extLst>
                      <a:ext uri="{FF2B5EF4-FFF2-40B4-BE49-F238E27FC236}">
                        <a16:creationId xmlns:a16="http://schemas.microsoft.com/office/drawing/2014/main" id="{E7F3B104-3D50-4667-9018-8B80DE05E09C}"/>
                      </a:ext>
                    </a:extLst>
                  </p:cNvPr>
                  <p:cNvGrpSpPr>
                    <a:grpSpLocks/>
                  </p:cNvGrpSpPr>
                  <p:nvPr/>
                </p:nvGrpSpPr>
                <p:grpSpPr bwMode="auto">
                  <a:xfrm>
                    <a:off x="3470" y="3257"/>
                    <a:ext cx="57" cy="408"/>
                    <a:chOff x="4075" y="2432"/>
                    <a:chExt cx="57" cy="408"/>
                  </a:xfrm>
                </p:grpSpPr>
                <p:sp>
                  <p:nvSpPr>
                    <p:cNvPr id="932022" name="Line 182">
                      <a:extLst>
                        <a:ext uri="{FF2B5EF4-FFF2-40B4-BE49-F238E27FC236}">
                          <a16:creationId xmlns:a16="http://schemas.microsoft.com/office/drawing/2014/main" id="{12323933-3CB8-4E08-9401-AB5641D55D5E}"/>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3" name="Line 183">
                      <a:extLst>
                        <a:ext uri="{FF2B5EF4-FFF2-40B4-BE49-F238E27FC236}">
                          <a16:creationId xmlns:a16="http://schemas.microsoft.com/office/drawing/2014/main" id="{0D1018A3-A428-4505-8CE3-DF7121BCF21B}"/>
                        </a:ext>
                      </a:extLst>
                    </p:cNvPr>
                    <p:cNvSpPr>
                      <a:spLocks noChangeShapeType="1"/>
                    </p:cNvSpPr>
                    <p:nvPr/>
                  </p:nvSpPr>
                  <p:spPr bwMode="auto">
                    <a:xfrm>
                      <a:off x="4075" y="251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4" name="Line 184">
                      <a:extLst>
                        <a:ext uri="{FF2B5EF4-FFF2-40B4-BE49-F238E27FC236}">
                          <a16:creationId xmlns:a16="http://schemas.microsoft.com/office/drawing/2014/main" id="{6ADEB890-27EC-46AC-AE07-902D78F45EBE}"/>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5" name="Line 185">
                      <a:extLst>
                        <a:ext uri="{FF2B5EF4-FFF2-40B4-BE49-F238E27FC236}">
                          <a16:creationId xmlns:a16="http://schemas.microsoft.com/office/drawing/2014/main" id="{79FF205E-E9BE-4A0F-9874-7925FF3E5242}"/>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6" name="Line 186">
                      <a:extLst>
                        <a:ext uri="{FF2B5EF4-FFF2-40B4-BE49-F238E27FC236}">
                          <a16:creationId xmlns:a16="http://schemas.microsoft.com/office/drawing/2014/main" id="{F5B8EB13-80D8-4498-8A96-11E13EDAF6CF}"/>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7" name="Line 187">
                      <a:extLst>
                        <a:ext uri="{FF2B5EF4-FFF2-40B4-BE49-F238E27FC236}">
                          <a16:creationId xmlns:a16="http://schemas.microsoft.com/office/drawing/2014/main" id="{AD58FD6E-17FE-43BC-8B0F-8CA49DAE6CB5}"/>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8" name="Line 188">
                      <a:extLst>
                        <a:ext uri="{FF2B5EF4-FFF2-40B4-BE49-F238E27FC236}">
                          <a16:creationId xmlns:a16="http://schemas.microsoft.com/office/drawing/2014/main" id="{CEA03A69-FCB9-4916-AE60-35D920AE1CD4}"/>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29" name="Line 189">
                      <a:extLst>
                        <a:ext uri="{FF2B5EF4-FFF2-40B4-BE49-F238E27FC236}">
                          <a16:creationId xmlns:a16="http://schemas.microsoft.com/office/drawing/2014/main" id="{33386535-D201-4F5F-8925-4066D6A3D9F6}"/>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30" name="Group 190">
                    <a:extLst>
                      <a:ext uri="{FF2B5EF4-FFF2-40B4-BE49-F238E27FC236}">
                        <a16:creationId xmlns:a16="http://schemas.microsoft.com/office/drawing/2014/main" id="{9B60679D-9C24-4E80-8423-47FF86637AF1}"/>
                      </a:ext>
                    </a:extLst>
                  </p:cNvPr>
                  <p:cNvGrpSpPr>
                    <a:grpSpLocks/>
                  </p:cNvGrpSpPr>
                  <p:nvPr/>
                </p:nvGrpSpPr>
                <p:grpSpPr bwMode="auto">
                  <a:xfrm>
                    <a:off x="3590" y="3257"/>
                    <a:ext cx="57" cy="408"/>
                    <a:chOff x="4075" y="2432"/>
                    <a:chExt cx="57" cy="408"/>
                  </a:xfrm>
                </p:grpSpPr>
                <p:sp>
                  <p:nvSpPr>
                    <p:cNvPr id="932031" name="Line 191">
                      <a:extLst>
                        <a:ext uri="{FF2B5EF4-FFF2-40B4-BE49-F238E27FC236}">
                          <a16:creationId xmlns:a16="http://schemas.microsoft.com/office/drawing/2014/main" id="{07A99E27-D046-4A47-9A32-D9651C0A9176}"/>
                        </a:ext>
                      </a:extLst>
                    </p:cNvPr>
                    <p:cNvSpPr>
                      <a:spLocks noChangeShapeType="1"/>
                    </p:cNvSpPr>
                    <p:nvPr/>
                  </p:nvSpPr>
                  <p:spPr bwMode="auto">
                    <a:xfrm>
                      <a:off x="4075" y="2432"/>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2" name="Line 192">
                      <a:extLst>
                        <a:ext uri="{FF2B5EF4-FFF2-40B4-BE49-F238E27FC236}">
                          <a16:creationId xmlns:a16="http://schemas.microsoft.com/office/drawing/2014/main" id="{514CD8DE-D6DE-455E-ADF7-4731BA099224}"/>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3" name="Line 193">
                      <a:extLst>
                        <a:ext uri="{FF2B5EF4-FFF2-40B4-BE49-F238E27FC236}">
                          <a16:creationId xmlns:a16="http://schemas.microsoft.com/office/drawing/2014/main" id="{D55E7E29-1908-46F6-A566-53B2381F19D9}"/>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4" name="Line 194">
                      <a:extLst>
                        <a:ext uri="{FF2B5EF4-FFF2-40B4-BE49-F238E27FC236}">
                          <a16:creationId xmlns:a16="http://schemas.microsoft.com/office/drawing/2014/main" id="{4D65F8F8-01FB-46E6-AF42-835581DD02BC}"/>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5" name="Line 195">
                      <a:extLst>
                        <a:ext uri="{FF2B5EF4-FFF2-40B4-BE49-F238E27FC236}">
                          <a16:creationId xmlns:a16="http://schemas.microsoft.com/office/drawing/2014/main" id="{5F73128A-A758-4D8C-A7BF-F4526C5B3F3E}"/>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6" name="Line 196">
                      <a:extLst>
                        <a:ext uri="{FF2B5EF4-FFF2-40B4-BE49-F238E27FC236}">
                          <a16:creationId xmlns:a16="http://schemas.microsoft.com/office/drawing/2014/main" id="{A44BFE2E-E93D-4FD0-AAD3-B37DB5DD26EC}"/>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7" name="Line 197">
                      <a:extLst>
                        <a:ext uri="{FF2B5EF4-FFF2-40B4-BE49-F238E27FC236}">
                          <a16:creationId xmlns:a16="http://schemas.microsoft.com/office/drawing/2014/main" id="{0218B25B-010D-4361-9BCF-AC6AEF6239B2}"/>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38" name="Line 198">
                      <a:extLst>
                        <a:ext uri="{FF2B5EF4-FFF2-40B4-BE49-F238E27FC236}">
                          <a16:creationId xmlns:a16="http://schemas.microsoft.com/office/drawing/2014/main" id="{5A469C8E-88DF-45FC-887F-FB5919346560}"/>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39" name="Group 199">
                    <a:extLst>
                      <a:ext uri="{FF2B5EF4-FFF2-40B4-BE49-F238E27FC236}">
                        <a16:creationId xmlns:a16="http://schemas.microsoft.com/office/drawing/2014/main" id="{D47EAF09-F713-4FF5-94BF-6895312B818F}"/>
                      </a:ext>
                    </a:extLst>
                  </p:cNvPr>
                  <p:cNvGrpSpPr>
                    <a:grpSpLocks/>
                  </p:cNvGrpSpPr>
                  <p:nvPr/>
                </p:nvGrpSpPr>
                <p:grpSpPr bwMode="auto">
                  <a:xfrm>
                    <a:off x="3697" y="3257"/>
                    <a:ext cx="57" cy="408"/>
                    <a:chOff x="4075" y="2432"/>
                    <a:chExt cx="57" cy="408"/>
                  </a:xfrm>
                </p:grpSpPr>
                <p:sp>
                  <p:nvSpPr>
                    <p:cNvPr id="932040" name="Line 200">
                      <a:extLst>
                        <a:ext uri="{FF2B5EF4-FFF2-40B4-BE49-F238E27FC236}">
                          <a16:creationId xmlns:a16="http://schemas.microsoft.com/office/drawing/2014/main" id="{BB876F0A-9FCA-4776-810A-EC2E1B09C168}"/>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1" name="Line 201">
                      <a:extLst>
                        <a:ext uri="{FF2B5EF4-FFF2-40B4-BE49-F238E27FC236}">
                          <a16:creationId xmlns:a16="http://schemas.microsoft.com/office/drawing/2014/main" id="{5107E4C1-8920-4BE0-9A2A-776CEFAC96A0}"/>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2" name="Line 202">
                      <a:extLst>
                        <a:ext uri="{FF2B5EF4-FFF2-40B4-BE49-F238E27FC236}">
                          <a16:creationId xmlns:a16="http://schemas.microsoft.com/office/drawing/2014/main" id="{18EDD10F-6921-44C4-B2A9-A263CAF2CE8F}"/>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3" name="Line 203">
                      <a:extLst>
                        <a:ext uri="{FF2B5EF4-FFF2-40B4-BE49-F238E27FC236}">
                          <a16:creationId xmlns:a16="http://schemas.microsoft.com/office/drawing/2014/main" id="{680AC6EE-DA29-4936-B0A4-0A7A96AD93F7}"/>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4" name="Line 204">
                      <a:extLst>
                        <a:ext uri="{FF2B5EF4-FFF2-40B4-BE49-F238E27FC236}">
                          <a16:creationId xmlns:a16="http://schemas.microsoft.com/office/drawing/2014/main" id="{A3B75EB4-065D-4299-8776-E2AE4F662198}"/>
                        </a:ext>
                      </a:extLst>
                    </p:cNvPr>
                    <p:cNvSpPr>
                      <a:spLocks noChangeShapeType="1"/>
                    </p:cNvSpPr>
                    <p:nvPr/>
                  </p:nvSpPr>
                  <p:spPr bwMode="auto">
                    <a:xfrm>
                      <a:off x="4075" y="2750"/>
                      <a:ext cx="57" cy="0"/>
                    </a:xfrm>
                    <a:prstGeom prst="line">
                      <a:avLst/>
                    </a:prstGeom>
                    <a:noFill/>
                    <a:ln w="952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5" name="Line 205">
                      <a:extLst>
                        <a:ext uri="{FF2B5EF4-FFF2-40B4-BE49-F238E27FC236}">
                          <a16:creationId xmlns:a16="http://schemas.microsoft.com/office/drawing/2014/main" id="{3FCCFD07-7C28-4D5E-A0BC-22FE41A8181F}"/>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6" name="Line 206">
                      <a:extLst>
                        <a:ext uri="{FF2B5EF4-FFF2-40B4-BE49-F238E27FC236}">
                          <a16:creationId xmlns:a16="http://schemas.microsoft.com/office/drawing/2014/main" id="{72B5ED4C-25FD-4B47-9E7E-2E7B94D8B718}"/>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47" name="Line 207">
                      <a:extLst>
                        <a:ext uri="{FF2B5EF4-FFF2-40B4-BE49-F238E27FC236}">
                          <a16:creationId xmlns:a16="http://schemas.microsoft.com/office/drawing/2014/main" id="{9695A0A5-A2E5-430E-B880-F50E8BCD9A23}"/>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48" name="Group 208">
                    <a:extLst>
                      <a:ext uri="{FF2B5EF4-FFF2-40B4-BE49-F238E27FC236}">
                        <a16:creationId xmlns:a16="http://schemas.microsoft.com/office/drawing/2014/main" id="{8006D55C-5F26-4A7C-9622-7F944C8750FF}"/>
                      </a:ext>
                    </a:extLst>
                  </p:cNvPr>
                  <p:cNvGrpSpPr>
                    <a:grpSpLocks/>
                  </p:cNvGrpSpPr>
                  <p:nvPr/>
                </p:nvGrpSpPr>
                <p:grpSpPr bwMode="auto">
                  <a:xfrm>
                    <a:off x="3812" y="3257"/>
                    <a:ext cx="57" cy="408"/>
                    <a:chOff x="4075" y="2432"/>
                    <a:chExt cx="57" cy="408"/>
                  </a:xfrm>
                </p:grpSpPr>
                <p:sp>
                  <p:nvSpPr>
                    <p:cNvPr id="932049" name="Line 209">
                      <a:extLst>
                        <a:ext uri="{FF2B5EF4-FFF2-40B4-BE49-F238E27FC236}">
                          <a16:creationId xmlns:a16="http://schemas.microsoft.com/office/drawing/2014/main" id="{C16301C0-8362-4D05-8FAF-8E6DABF89B73}"/>
                        </a:ext>
                      </a:extLst>
                    </p:cNvPr>
                    <p:cNvSpPr>
                      <a:spLocks noChangeShapeType="1"/>
                    </p:cNvSpPr>
                    <p:nvPr/>
                  </p:nvSpPr>
                  <p:spPr bwMode="auto">
                    <a:xfrm>
                      <a:off x="4075" y="243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0" name="Line 210">
                      <a:extLst>
                        <a:ext uri="{FF2B5EF4-FFF2-40B4-BE49-F238E27FC236}">
                          <a16:creationId xmlns:a16="http://schemas.microsoft.com/office/drawing/2014/main" id="{DFA2C04B-5B70-4B92-B35C-DEE295C1D71F}"/>
                        </a:ext>
                      </a:extLst>
                    </p:cNvPr>
                    <p:cNvSpPr>
                      <a:spLocks noChangeShapeType="1"/>
                    </p:cNvSpPr>
                    <p:nvPr/>
                  </p:nvSpPr>
                  <p:spPr bwMode="auto">
                    <a:xfrm>
                      <a:off x="4075" y="251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1" name="Line 211">
                      <a:extLst>
                        <a:ext uri="{FF2B5EF4-FFF2-40B4-BE49-F238E27FC236}">
                          <a16:creationId xmlns:a16="http://schemas.microsoft.com/office/drawing/2014/main" id="{CB908DF7-A276-4973-B8A5-78B1C547B2C9}"/>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2" name="Line 212">
                      <a:extLst>
                        <a:ext uri="{FF2B5EF4-FFF2-40B4-BE49-F238E27FC236}">
                          <a16:creationId xmlns:a16="http://schemas.microsoft.com/office/drawing/2014/main" id="{8956F4E3-95D7-4D6D-B52B-8F0755AB9268}"/>
                        </a:ext>
                      </a:extLst>
                    </p:cNvPr>
                    <p:cNvSpPr>
                      <a:spLocks noChangeShapeType="1"/>
                    </p:cNvSpPr>
                    <p:nvPr/>
                  </p:nvSpPr>
                  <p:spPr bwMode="auto">
                    <a:xfrm>
                      <a:off x="4075" y="2795"/>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3" name="Line 213">
                      <a:extLst>
                        <a:ext uri="{FF2B5EF4-FFF2-40B4-BE49-F238E27FC236}">
                          <a16:creationId xmlns:a16="http://schemas.microsoft.com/office/drawing/2014/main" id="{316CFDA2-CDF8-439C-933B-9EECE02D1D6B}"/>
                        </a:ext>
                      </a:extLst>
                    </p:cNvPr>
                    <p:cNvSpPr>
                      <a:spLocks noChangeShapeType="1"/>
                    </p:cNvSpPr>
                    <p:nvPr/>
                  </p:nvSpPr>
                  <p:spPr bwMode="auto">
                    <a:xfrm>
                      <a:off x="4075" y="2750"/>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4" name="Line 214">
                      <a:extLst>
                        <a:ext uri="{FF2B5EF4-FFF2-40B4-BE49-F238E27FC236}">
                          <a16:creationId xmlns:a16="http://schemas.microsoft.com/office/drawing/2014/main" id="{434EF16B-9A4A-4EA0-9180-E45B4847B101}"/>
                        </a:ext>
                      </a:extLst>
                    </p:cNvPr>
                    <p:cNvSpPr>
                      <a:spLocks noChangeShapeType="1"/>
                    </p:cNvSpPr>
                    <p:nvPr/>
                  </p:nvSpPr>
                  <p:spPr bwMode="auto">
                    <a:xfrm>
                      <a:off x="4075" y="2840"/>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5" name="Line 215">
                      <a:extLst>
                        <a:ext uri="{FF2B5EF4-FFF2-40B4-BE49-F238E27FC236}">
                          <a16:creationId xmlns:a16="http://schemas.microsoft.com/office/drawing/2014/main" id="{04703A66-B838-4B1F-9CCA-B36AB2B72B2E}"/>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6" name="Line 216">
                      <a:extLst>
                        <a:ext uri="{FF2B5EF4-FFF2-40B4-BE49-F238E27FC236}">
                          <a16:creationId xmlns:a16="http://schemas.microsoft.com/office/drawing/2014/main" id="{2BA72555-C725-45DA-A835-3606ACAE68D4}"/>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57" name="Group 217">
                    <a:extLst>
                      <a:ext uri="{FF2B5EF4-FFF2-40B4-BE49-F238E27FC236}">
                        <a16:creationId xmlns:a16="http://schemas.microsoft.com/office/drawing/2014/main" id="{0933B077-EA82-4B1A-836C-46C49CD7C940}"/>
                      </a:ext>
                    </a:extLst>
                  </p:cNvPr>
                  <p:cNvGrpSpPr>
                    <a:grpSpLocks/>
                  </p:cNvGrpSpPr>
                  <p:nvPr/>
                </p:nvGrpSpPr>
                <p:grpSpPr bwMode="auto">
                  <a:xfrm>
                    <a:off x="3919" y="3257"/>
                    <a:ext cx="57" cy="408"/>
                    <a:chOff x="4075" y="2432"/>
                    <a:chExt cx="57" cy="408"/>
                  </a:xfrm>
                </p:grpSpPr>
                <p:sp>
                  <p:nvSpPr>
                    <p:cNvPr id="932058" name="Line 218">
                      <a:extLst>
                        <a:ext uri="{FF2B5EF4-FFF2-40B4-BE49-F238E27FC236}">
                          <a16:creationId xmlns:a16="http://schemas.microsoft.com/office/drawing/2014/main" id="{F3636AB4-FA1B-49D6-95BA-BF0C34A3AF75}"/>
                        </a:ext>
                      </a:extLst>
                    </p:cNvPr>
                    <p:cNvSpPr>
                      <a:spLocks noChangeShapeType="1"/>
                    </p:cNvSpPr>
                    <p:nvPr/>
                  </p:nvSpPr>
                  <p:spPr bwMode="auto">
                    <a:xfrm>
                      <a:off x="4075" y="2432"/>
                      <a:ext cx="57" cy="0"/>
                    </a:xfrm>
                    <a:prstGeom prst="line">
                      <a:avLst/>
                    </a:prstGeom>
                    <a:noFill/>
                    <a:ln w="381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59" name="Line 219">
                      <a:extLst>
                        <a:ext uri="{FF2B5EF4-FFF2-40B4-BE49-F238E27FC236}">
                          <a16:creationId xmlns:a16="http://schemas.microsoft.com/office/drawing/2014/main" id="{92165D0C-AB2A-42B4-9061-3839858EB253}"/>
                        </a:ext>
                      </a:extLst>
                    </p:cNvPr>
                    <p:cNvSpPr>
                      <a:spLocks noChangeShapeType="1"/>
                    </p:cNvSpPr>
                    <p:nvPr/>
                  </p:nvSpPr>
                  <p:spPr bwMode="auto">
                    <a:xfrm>
                      <a:off x="4075" y="2512"/>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0" name="Line 220">
                      <a:extLst>
                        <a:ext uri="{FF2B5EF4-FFF2-40B4-BE49-F238E27FC236}">
                          <a16:creationId xmlns:a16="http://schemas.microsoft.com/office/drawing/2014/main" id="{1F911AB4-DFBF-429C-9803-8701C7D6CE07}"/>
                        </a:ext>
                      </a:extLst>
                    </p:cNvPr>
                    <p:cNvSpPr>
                      <a:spLocks noChangeShapeType="1"/>
                    </p:cNvSpPr>
                    <p:nvPr/>
                  </p:nvSpPr>
                  <p:spPr bwMode="auto">
                    <a:xfrm>
                      <a:off x="4075" y="2704"/>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1" name="Line 221">
                      <a:extLst>
                        <a:ext uri="{FF2B5EF4-FFF2-40B4-BE49-F238E27FC236}">
                          <a16:creationId xmlns:a16="http://schemas.microsoft.com/office/drawing/2014/main" id="{3F5814A5-5FF7-48C7-89A1-683B3C40F437}"/>
                        </a:ext>
                      </a:extLst>
                    </p:cNvPr>
                    <p:cNvSpPr>
                      <a:spLocks noChangeShapeType="1"/>
                    </p:cNvSpPr>
                    <p:nvPr/>
                  </p:nvSpPr>
                  <p:spPr bwMode="auto">
                    <a:xfrm>
                      <a:off x="4075" y="2795"/>
                      <a:ext cx="57" cy="0"/>
                    </a:xfrm>
                    <a:prstGeom prst="line">
                      <a:avLst/>
                    </a:prstGeom>
                    <a:noFill/>
                    <a:ln w="1905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2" name="Line 222">
                      <a:extLst>
                        <a:ext uri="{FF2B5EF4-FFF2-40B4-BE49-F238E27FC236}">
                          <a16:creationId xmlns:a16="http://schemas.microsoft.com/office/drawing/2014/main" id="{B92AAF2A-CD72-4131-A1C0-8852A20FFDC3}"/>
                        </a:ext>
                      </a:extLst>
                    </p:cNvPr>
                    <p:cNvSpPr>
                      <a:spLocks noChangeShapeType="1"/>
                    </p:cNvSpPr>
                    <p:nvPr/>
                  </p:nvSpPr>
                  <p:spPr bwMode="auto">
                    <a:xfrm>
                      <a:off x="4075" y="2750"/>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3" name="Line 223">
                      <a:extLst>
                        <a:ext uri="{FF2B5EF4-FFF2-40B4-BE49-F238E27FC236}">
                          <a16:creationId xmlns:a16="http://schemas.microsoft.com/office/drawing/2014/main" id="{88E7218D-3389-493C-B687-5FDD5EAC819D}"/>
                        </a:ext>
                      </a:extLst>
                    </p:cNvPr>
                    <p:cNvSpPr>
                      <a:spLocks noChangeShapeType="1"/>
                    </p:cNvSpPr>
                    <p:nvPr/>
                  </p:nvSpPr>
                  <p:spPr bwMode="auto">
                    <a:xfrm>
                      <a:off x="4075" y="2840"/>
                      <a:ext cx="57" cy="0"/>
                    </a:xfrm>
                    <a:prstGeom prst="line">
                      <a:avLst/>
                    </a:prstGeom>
                    <a:noFill/>
                    <a:ln w="952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4" name="Line 224">
                      <a:extLst>
                        <a:ext uri="{FF2B5EF4-FFF2-40B4-BE49-F238E27FC236}">
                          <a16:creationId xmlns:a16="http://schemas.microsoft.com/office/drawing/2014/main" id="{AAAF1A7E-C85C-4256-8A71-D9C7FDC19B78}"/>
                        </a:ext>
                      </a:extLst>
                    </p:cNvPr>
                    <p:cNvSpPr>
                      <a:spLocks noChangeShapeType="1"/>
                    </p:cNvSpPr>
                    <p:nvPr/>
                  </p:nvSpPr>
                  <p:spPr bwMode="auto">
                    <a:xfrm>
                      <a:off x="4075" y="2587"/>
                      <a:ext cx="57" cy="0"/>
                    </a:xfrm>
                    <a:prstGeom prst="line">
                      <a:avLst/>
                    </a:prstGeom>
                    <a:noFill/>
                    <a:ln w="28575">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32065" name="Line 225">
                      <a:extLst>
                        <a:ext uri="{FF2B5EF4-FFF2-40B4-BE49-F238E27FC236}">
                          <a16:creationId xmlns:a16="http://schemas.microsoft.com/office/drawing/2014/main" id="{1C490077-0BC0-4ADF-BA8D-269BDB79D572}"/>
                        </a:ext>
                      </a:extLst>
                    </p:cNvPr>
                    <p:cNvSpPr>
                      <a:spLocks noChangeShapeType="1"/>
                    </p:cNvSpPr>
                    <p:nvPr/>
                  </p:nvSpPr>
                  <p:spPr bwMode="auto">
                    <a:xfrm>
                      <a:off x="4075" y="2643"/>
                      <a:ext cx="57" cy="0"/>
                    </a:xfrm>
                    <a:prstGeom prst="line">
                      <a:avLst/>
                    </a:prstGeom>
                    <a:noFill/>
                    <a:ln w="12700">
                      <a:solidFill>
                        <a:srgbClr val="DE006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932066" name="Group 226">
                <a:extLst>
                  <a:ext uri="{FF2B5EF4-FFF2-40B4-BE49-F238E27FC236}">
                    <a16:creationId xmlns:a16="http://schemas.microsoft.com/office/drawing/2014/main" id="{BF95F989-2308-4486-B8DD-15F276663E58}"/>
                  </a:ext>
                </a:extLst>
              </p:cNvPr>
              <p:cNvGrpSpPr>
                <a:grpSpLocks noChangeAspect="1"/>
              </p:cNvGrpSpPr>
              <p:nvPr/>
            </p:nvGrpSpPr>
            <p:grpSpPr bwMode="auto">
              <a:xfrm>
                <a:off x="5113" y="3021"/>
                <a:ext cx="88" cy="198"/>
                <a:chOff x="1331" y="3324"/>
                <a:chExt cx="217" cy="492"/>
              </a:xfrm>
            </p:grpSpPr>
            <p:sp>
              <p:nvSpPr>
                <p:cNvPr id="932067" name="Freeform 227">
                  <a:extLst>
                    <a:ext uri="{FF2B5EF4-FFF2-40B4-BE49-F238E27FC236}">
                      <a16:creationId xmlns:a16="http://schemas.microsoft.com/office/drawing/2014/main" id="{1346F8D2-BDD2-4552-B1AA-884A8A8D4F35}"/>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068" name="Freeform 228">
                  <a:extLst>
                    <a:ext uri="{FF2B5EF4-FFF2-40B4-BE49-F238E27FC236}">
                      <a16:creationId xmlns:a16="http://schemas.microsoft.com/office/drawing/2014/main" id="{68DB1E74-9089-4D28-B370-DBED8D4EA3D6}"/>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069" name="Text Box 229">
                <a:extLst>
                  <a:ext uri="{FF2B5EF4-FFF2-40B4-BE49-F238E27FC236}">
                    <a16:creationId xmlns:a16="http://schemas.microsoft.com/office/drawing/2014/main" id="{E2610C7E-DE82-4CFB-953E-6BD04391D8CD}"/>
                  </a:ext>
                </a:extLst>
              </p:cNvPr>
              <p:cNvSpPr txBox="1">
                <a:spLocks noChangeArrowheads="1"/>
              </p:cNvSpPr>
              <p:nvPr/>
            </p:nvSpPr>
            <p:spPr bwMode="auto">
              <a:xfrm>
                <a:off x="4647" y="3112"/>
                <a:ext cx="33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spcBef>
                    <a:spcPct val="50000"/>
                  </a:spcBef>
                </a:pPr>
                <a:r>
                  <a:rPr lang="en-US" altLang="en-US" sz="1100">
                    <a:latin typeface="Tahoma" panose="020B0604030504040204" pitchFamily="34" charset="0"/>
                  </a:rPr>
                  <a:t>1</a:t>
                </a:r>
                <a:r>
                  <a:rPr lang="en-US" altLang="en-US" sz="1100" baseline="30000">
                    <a:latin typeface="Tahoma" panose="020B0604030504040204" pitchFamily="34" charset="0"/>
                  </a:rPr>
                  <a:t>st</a:t>
                </a:r>
                <a:r>
                  <a:rPr lang="en-US" altLang="en-US" sz="1100">
                    <a:latin typeface="Tahoma" panose="020B0604030504040204" pitchFamily="34" charset="0"/>
                  </a:rPr>
                  <a:t> Ab</a:t>
                </a:r>
                <a:endParaRPr lang="el-GR" altLang="en-US" sz="1100">
                  <a:latin typeface="Tahoma" panose="020B0604030504040204" pitchFamily="34" charset="0"/>
                </a:endParaRPr>
              </a:p>
            </p:txBody>
          </p:sp>
          <p:grpSp>
            <p:nvGrpSpPr>
              <p:cNvPr id="932070" name="Group 230">
                <a:extLst>
                  <a:ext uri="{FF2B5EF4-FFF2-40B4-BE49-F238E27FC236}">
                    <a16:creationId xmlns:a16="http://schemas.microsoft.com/office/drawing/2014/main" id="{74C8F37D-65FB-492E-BBE8-C43BD3F8F6FC}"/>
                  </a:ext>
                </a:extLst>
              </p:cNvPr>
              <p:cNvGrpSpPr>
                <a:grpSpLocks noChangeAspect="1"/>
              </p:cNvGrpSpPr>
              <p:nvPr/>
            </p:nvGrpSpPr>
            <p:grpSpPr bwMode="auto">
              <a:xfrm rot="-1040136">
                <a:off x="4974" y="2840"/>
                <a:ext cx="137" cy="262"/>
                <a:chOff x="1094" y="2729"/>
                <a:chExt cx="342" cy="651"/>
              </a:xfrm>
            </p:grpSpPr>
            <p:sp>
              <p:nvSpPr>
                <p:cNvPr id="932071" name="Rectangle 231">
                  <a:extLst>
                    <a:ext uri="{FF2B5EF4-FFF2-40B4-BE49-F238E27FC236}">
                      <a16:creationId xmlns:a16="http://schemas.microsoft.com/office/drawing/2014/main" id="{3DAECBF3-FCA6-4B2D-AF88-A0DEFD16226B}"/>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72" name="Group 232">
                  <a:extLst>
                    <a:ext uri="{FF2B5EF4-FFF2-40B4-BE49-F238E27FC236}">
                      <a16:creationId xmlns:a16="http://schemas.microsoft.com/office/drawing/2014/main" id="{64075CE1-51A1-40D1-9F13-93B9FCC29ED2}"/>
                    </a:ext>
                  </a:extLst>
                </p:cNvPr>
                <p:cNvGrpSpPr>
                  <a:grpSpLocks noChangeAspect="1"/>
                </p:cNvGrpSpPr>
                <p:nvPr/>
              </p:nvGrpSpPr>
              <p:grpSpPr bwMode="auto">
                <a:xfrm rot="-736552">
                  <a:off x="1226" y="2885"/>
                  <a:ext cx="210" cy="495"/>
                  <a:chOff x="3970" y="2037"/>
                  <a:chExt cx="276" cy="493"/>
                </a:xfrm>
              </p:grpSpPr>
              <p:sp>
                <p:nvSpPr>
                  <p:cNvPr id="932073" name="Freeform 233">
                    <a:extLst>
                      <a:ext uri="{FF2B5EF4-FFF2-40B4-BE49-F238E27FC236}">
                        <a16:creationId xmlns:a16="http://schemas.microsoft.com/office/drawing/2014/main" id="{1F2B38B2-80FE-4493-A791-4FF6D587C81A}"/>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074" name="Freeform 234">
                    <a:extLst>
                      <a:ext uri="{FF2B5EF4-FFF2-40B4-BE49-F238E27FC236}">
                        <a16:creationId xmlns:a16="http://schemas.microsoft.com/office/drawing/2014/main" id="{5D78277E-1D5C-4FDC-8116-8F9A126A3A21}"/>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075" name="AutoShape 235">
                  <a:extLst>
                    <a:ext uri="{FF2B5EF4-FFF2-40B4-BE49-F238E27FC236}">
                      <a16:creationId xmlns:a16="http://schemas.microsoft.com/office/drawing/2014/main" id="{F1FAA98F-997B-42CD-9C64-D85C03F725BD}"/>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932076" name="Text Box 236">
                <a:extLst>
                  <a:ext uri="{FF2B5EF4-FFF2-40B4-BE49-F238E27FC236}">
                    <a16:creationId xmlns:a16="http://schemas.microsoft.com/office/drawing/2014/main" id="{C24D48D2-1F8D-49FE-A4BA-530578F5D0F7}"/>
                  </a:ext>
                </a:extLst>
              </p:cNvPr>
              <p:cNvSpPr txBox="1">
                <a:spLocks noChangeArrowheads="1"/>
              </p:cNvSpPr>
              <p:nvPr/>
            </p:nvSpPr>
            <p:spPr bwMode="auto">
              <a:xfrm>
                <a:off x="4614" y="2922"/>
                <a:ext cx="39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spcBef>
                    <a:spcPct val="50000"/>
                  </a:spcBef>
                </a:pPr>
                <a:r>
                  <a:rPr lang="en-US" altLang="en-US" sz="1100">
                    <a:latin typeface="Tahoma" panose="020B0604030504040204" pitchFamily="34" charset="0"/>
                  </a:rPr>
                  <a:t>2</a:t>
                </a:r>
                <a:r>
                  <a:rPr lang="en-US" altLang="en-US" sz="1100" baseline="30000">
                    <a:latin typeface="Tahoma" panose="020B0604030504040204" pitchFamily="34" charset="0"/>
                  </a:rPr>
                  <a:t>nd</a:t>
                </a:r>
                <a:r>
                  <a:rPr lang="en-US" altLang="en-US" sz="1100">
                    <a:latin typeface="Tahoma" panose="020B0604030504040204" pitchFamily="34" charset="0"/>
                  </a:rPr>
                  <a:t>  Ab</a:t>
                </a:r>
                <a:endParaRPr lang="el-GR" altLang="en-US" sz="1100">
                  <a:latin typeface="Tahoma" panose="020B0604030504040204" pitchFamily="34" charset="0"/>
                </a:endParaRPr>
              </a:p>
            </p:txBody>
          </p:sp>
          <p:grpSp>
            <p:nvGrpSpPr>
              <p:cNvPr id="932077" name="Group 237">
                <a:extLst>
                  <a:ext uri="{FF2B5EF4-FFF2-40B4-BE49-F238E27FC236}">
                    <a16:creationId xmlns:a16="http://schemas.microsoft.com/office/drawing/2014/main" id="{2A1FC1DC-56D8-4BF5-AFFF-47AA7DFF51E9}"/>
                  </a:ext>
                </a:extLst>
              </p:cNvPr>
              <p:cNvGrpSpPr>
                <a:grpSpLocks noChangeAspect="1"/>
              </p:cNvGrpSpPr>
              <p:nvPr/>
            </p:nvGrpSpPr>
            <p:grpSpPr bwMode="auto">
              <a:xfrm rot="20225445" flipH="1">
                <a:off x="5515" y="3021"/>
                <a:ext cx="88" cy="198"/>
                <a:chOff x="1331" y="3324"/>
                <a:chExt cx="217" cy="492"/>
              </a:xfrm>
            </p:grpSpPr>
            <p:sp>
              <p:nvSpPr>
                <p:cNvPr id="932078" name="Freeform 238">
                  <a:extLst>
                    <a:ext uri="{FF2B5EF4-FFF2-40B4-BE49-F238E27FC236}">
                      <a16:creationId xmlns:a16="http://schemas.microsoft.com/office/drawing/2014/main" id="{46AB205F-6600-4311-B76D-0C98018E4EAA}"/>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079" name="Freeform 239">
                  <a:extLst>
                    <a:ext uri="{FF2B5EF4-FFF2-40B4-BE49-F238E27FC236}">
                      <a16:creationId xmlns:a16="http://schemas.microsoft.com/office/drawing/2014/main" id="{D55FE798-C7AC-42E3-8209-0E0567E63C1D}"/>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32080" name="Group 240">
                <a:extLst>
                  <a:ext uri="{FF2B5EF4-FFF2-40B4-BE49-F238E27FC236}">
                    <a16:creationId xmlns:a16="http://schemas.microsoft.com/office/drawing/2014/main" id="{89D2F1BD-D23E-432B-AAD2-56BCBC98C2C3}"/>
                  </a:ext>
                </a:extLst>
              </p:cNvPr>
              <p:cNvGrpSpPr>
                <a:grpSpLocks noChangeAspect="1"/>
              </p:cNvGrpSpPr>
              <p:nvPr/>
            </p:nvGrpSpPr>
            <p:grpSpPr bwMode="auto">
              <a:xfrm rot="-1040136">
                <a:off x="5410" y="2808"/>
                <a:ext cx="137" cy="262"/>
                <a:chOff x="1094" y="2729"/>
                <a:chExt cx="342" cy="651"/>
              </a:xfrm>
            </p:grpSpPr>
            <p:sp>
              <p:nvSpPr>
                <p:cNvPr id="932081" name="Rectangle 241">
                  <a:extLst>
                    <a:ext uri="{FF2B5EF4-FFF2-40B4-BE49-F238E27FC236}">
                      <a16:creationId xmlns:a16="http://schemas.microsoft.com/office/drawing/2014/main" id="{F512DBC3-E9DC-4E36-A04B-5A44352506AB}"/>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82" name="Group 242">
                  <a:extLst>
                    <a:ext uri="{FF2B5EF4-FFF2-40B4-BE49-F238E27FC236}">
                      <a16:creationId xmlns:a16="http://schemas.microsoft.com/office/drawing/2014/main" id="{AE231947-0EA0-4801-80FD-6D9DC217DB56}"/>
                    </a:ext>
                  </a:extLst>
                </p:cNvPr>
                <p:cNvGrpSpPr>
                  <a:grpSpLocks noChangeAspect="1"/>
                </p:cNvGrpSpPr>
                <p:nvPr/>
              </p:nvGrpSpPr>
              <p:grpSpPr bwMode="auto">
                <a:xfrm rot="-736552">
                  <a:off x="1226" y="2885"/>
                  <a:ext cx="210" cy="495"/>
                  <a:chOff x="3970" y="2037"/>
                  <a:chExt cx="276" cy="493"/>
                </a:xfrm>
              </p:grpSpPr>
              <p:sp>
                <p:nvSpPr>
                  <p:cNvPr id="932083" name="Freeform 243">
                    <a:extLst>
                      <a:ext uri="{FF2B5EF4-FFF2-40B4-BE49-F238E27FC236}">
                        <a16:creationId xmlns:a16="http://schemas.microsoft.com/office/drawing/2014/main" id="{60B523D7-682A-490E-9554-BFD69A805603}"/>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084" name="Freeform 244">
                    <a:extLst>
                      <a:ext uri="{FF2B5EF4-FFF2-40B4-BE49-F238E27FC236}">
                        <a16:creationId xmlns:a16="http://schemas.microsoft.com/office/drawing/2014/main" id="{26E62D5F-D1FF-457E-A5AF-FDC36E3B63ED}"/>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085" name="AutoShape 245">
                  <a:extLst>
                    <a:ext uri="{FF2B5EF4-FFF2-40B4-BE49-F238E27FC236}">
                      <a16:creationId xmlns:a16="http://schemas.microsoft.com/office/drawing/2014/main" id="{81C8930B-5278-4E3B-BE1B-1FDB5DC36977}"/>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932086" name="Rectangle 246">
                <a:extLst>
                  <a:ext uri="{FF2B5EF4-FFF2-40B4-BE49-F238E27FC236}">
                    <a16:creationId xmlns:a16="http://schemas.microsoft.com/office/drawing/2014/main" id="{93E938FC-4855-4141-98E1-0DB4C7D640A3}"/>
                  </a:ext>
                </a:extLst>
              </p:cNvPr>
              <p:cNvSpPr>
                <a:spLocks noChangeArrowheads="1"/>
              </p:cNvSpPr>
              <p:nvPr/>
            </p:nvSpPr>
            <p:spPr bwMode="auto">
              <a:xfrm>
                <a:off x="3873" y="3269"/>
                <a:ext cx="24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tLang="en-US" sz="1100">
                    <a:latin typeface="Tahoma" panose="020B0604030504040204" pitchFamily="34" charset="0"/>
                  </a:rPr>
                  <a:t>NC</a:t>
                </a:r>
                <a:endParaRPr lang="el-GR" altLang="en-US" sz="1100">
                  <a:latin typeface="Tahoma" panose="020B0604030504040204" pitchFamily="34" charset="0"/>
                </a:endParaRPr>
              </a:p>
            </p:txBody>
          </p:sp>
          <p:grpSp>
            <p:nvGrpSpPr>
              <p:cNvPr id="932087" name="Group 247">
                <a:extLst>
                  <a:ext uri="{FF2B5EF4-FFF2-40B4-BE49-F238E27FC236}">
                    <a16:creationId xmlns:a16="http://schemas.microsoft.com/office/drawing/2014/main" id="{79B3E0A1-A50A-40D4-BDE4-5DC32012F0E7}"/>
                  </a:ext>
                </a:extLst>
              </p:cNvPr>
              <p:cNvGrpSpPr>
                <a:grpSpLocks/>
              </p:cNvGrpSpPr>
              <p:nvPr/>
            </p:nvGrpSpPr>
            <p:grpSpPr bwMode="auto">
              <a:xfrm>
                <a:off x="4092" y="3257"/>
                <a:ext cx="628" cy="109"/>
                <a:chOff x="4092" y="2267"/>
                <a:chExt cx="628" cy="109"/>
              </a:xfrm>
            </p:grpSpPr>
            <p:sp>
              <p:nvSpPr>
                <p:cNvPr id="932088" name="Oval 248">
                  <a:extLst>
                    <a:ext uri="{FF2B5EF4-FFF2-40B4-BE49-F238E27FC236}">
                      <a16:creationId xmlns:a16="http://schemas.microsoft.com/office/drawing/2014/main" id="{62C630F6-DE89-4D73-9E7E-58A4E6393D7A}"/>
                    </a:ext>
                  </a:extLst>
                </p:cNvPr>
                <p:cNvSpPr>
                  <a:spLocks noChangeAspect="1" noChangeArrowheads="1"/>
                </p:cNvSpPr>
                <p:nvPr/>
              </p:nvSpPr>
              <p:spPr bwMode="auto">
                <a:xfrm flipV="1">
                  <a:off x="4119"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89" name="AutoShape 249">
                  <a:extLst>
                    <a:ext uri="{FF2B5EF4-FFF2-40B4-BE49-F238E27FC236}">
                      <a16:creationId xmlns:a16="http://schemas.microsoft.com/office/drawing/2014/main" id="{6994B22A-8637-4024-9EBD-34946A5E73C3}"/>
                    </a:ext>
                  </a:extLst>
                </p:cNvPr>
                <p:cNvSpPr>
                  <a:spLocks noChangeAspect="1" noChangeArrowheads="1"/>
                </p:cNvSpPr>
                <p:nvPr/>
              </p:nvSpPr>
              <p:spPr bwMode="auto">
                <a:xfrm flipV="1">
                  <a:off x="4316" y="2267"/>
                  <a:ext cx="109" cy="109"/>
                </a:xfrm>
                <a:prstGeom prst="octagon">
                  <a:avLst>
                    <a:gd name="adj" fmla="val 29287"/>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90" name="AutoShape 250">
                  <a:extLst>
                    <a:ext uri="{FF2B5EF4-FFF2-40B4-BE49-F238E27FC236}">
                      <a16:creationId xmlns:a16="http://schemas.microsoft.com/office/drawing/2014/main" id="{A767D4A0-5DA1-4F49-9014-6A8AA1038261}"/>
                    </a:ext>
                  </a:extLst>
                </p:cNvPr>
                <p:cNvSpPr>
                  <a:spLocks noChangeAspect="1" noChangeArrowheads="1"/>
                </p:cNvSpPr>
                <p:nvPr/>
              </p:nvSpPr>
              <p:spPr bwMode="auto">
                <a:xfrm flipV="1">
                  <a:off x="4442" y="2267"/>
                  <a:ext cx="136" cy="109"/>
                </a:xfrm>
                <a:prstGeom prst="triangle">
                  <a:avLst>
                    <a:gd name="adj" fmla="val 50000"/>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91" name="Oval 251">
                  <a:extLst>
                    <a:ext uri="{FF2B5EF4-FFF2-40B4-BE49-F238E27FC236}">
                      <a16:creationId xmlns:a16="http://schemas.microsoft.com/office/drawing/2014/main" id="{03A4B3F6-FB32-4E1F-AB3A-C9D25D47EF22}"/>
                    </a:ext>
                  </a:extLst>
                </p:cNvPr>
                <p:cNvSpPr>
                  <a:spLocks noChangeAspect="1" noChangeArrowheads="1"/>
                </p:cNvSpPr>
                <p:nvPr/>
              </p:nvSpPr>
              <p:spPr bwMode="auto">
                <a:xfrm flipV="1">
                  <a:off x="4595"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92" name="Oval 252">
                  <a:extLst>
                    <a:ext uri="{FF2B5EF4-FFF2-40B4-BE49-F238E27FC236}">
                      <a16:creationId xmlns:a16="http://schemas.microsoft.com/office/drawing/2014/main" id="{1DB07F9C-C87B-45E7-A1D9-AEB4ABCA2C2D}"/>
                    </a:ext>
                  </a:extLst>
                </p:cNvPr>
                <p:cNvSpPr>
                  <a:spLocks noChangeAspect="1" noChangeArrowheads="1"/>
                </p:cNvSpPr>
                <p:nvPr/>
              </p:nvSpPr>
              <p:spPr bwMode="auto">
                <a:xfrm flipV="1">
                  <a:off x="4217" y="2267"/>
                  <a:ext cx="82" cy="109"/>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2093" name="Line 253">
                  <a:extLst>
                    <a:ext uri="{FF2B5EF4-FFF2-40B4-BE49-F238E27FC236}">
                      <a16:creationId xmlns:a16="http://schemas.microsoft.com/office/drawing/2014/main" id="{125D22EC-F8B7-420C-B4C2-28B24A694971}"/>
                    </a:ext>
                  </a:extLst>
                </p:cNvPr>
                <p:cNvSpPr>
                  <a:spLocks noChangeShapeType="1"/>
                </p:cNvSpPr>
                <p:nvPr/>
              </p:nvSpPr>
              <p:spPr bwMode="auto">
                <a:xfrm flipV="1">
                  <a:off x="4092" y="2374"/>
                  <a:ext cx="6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32094" name="Group 254">
                <a:extLst>
                  <a:ext uri="{FF2B5EF4-FFF2-40B4-BE49-F238E27FC236}">
                    <a16:creationId xmlns:a16="http://schemas.microsoft.com/office/drawing/2014/main" id="{B92DFF34-983C-49DD-8769-4AD4512B4EEF}"/>
                  </a:ext>
                </a:extLst>
              </p:cNvPr>
              <p:cNvGrpSpPr>
                <a:grpSpLocks noChangeAspect="1"/>
              </p:cNvGrpSpPr>
              <p:nvPr/>
            </p:nvGrpSpPr>
            <p:grpSpPr bwMode="auto">
              <a:xfrm>
                <a:off x="4100" y="3067"/>
                <a:ext cx="88" cy="198"/>
                <a:chOff x="1331" y="3324"/>
                <a:chExt cx="217" cy="492"/>
              </a:xfrm>
            </p:grpSpPr>
            <p:sp>
              <p:nvSpPr>
                <p:cNvPr id="932095" name="Freeform 255">
                  <a:extLst>
                    <a:ext uri="{FF2B5EF4-FFF2-40B4-BE49-F238E27FC236}">
                      <a16:creationId xmlns:a16="http://schemas.microsoft.com/office/drawing/2014/main" id="{CA72FF51-E348-4632-8F0F-9AD026D2DA54}"/>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096" name="Freeform 256">
                  <a:extLst>
                    <a:ext uri="{FF2B5EF4-FFF2-40B4-BE49-F238E27FC236}">
                      <a16:creationId xmlns:a16="http://schemas.microsoft.com/office/drawing/2014/main" id="{9BF096B1-8D4F-47F9-AA64-6FC6474D8F03}"/>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32097" name="Group 257">
                <a:extLst>
                  <a:ext uri="{FF2B5EF4-FFF2-40B4-BE49-F238E27FC236}">
                    <a16:creationId xmlns:a16="http://schemas.microsoft.com/office/drawing/2014/main" id="{5AAA895A-2303-4504-9A3E-AF69DD6F9C8A}"/>
                  </a:ext>
                </a:extLst>
              </p:cNvPr>
              <p:cNvGrpSpPr>
                <a:grpSpLocks noChangeAspect="1"/>
              </p:cNvGrpSpPr>
              <p:nvPr/>
            </p:nvGrpSpPr>
            <p:grpSpPr bwMode="auto">
              <a:xfrm rot="277800">
                <a:off x="4017" y="2830"/>
                <a:ext cx="137" cy="262"/>
                <a:chOff x="1094" y="2729"/>
                <a:chExt cx="342" cy="651"/>
              </a:xfrm>
            </p:grpSpPr>
            <p:sp>
              <p:nvSpPr>
                <p:cNvPr id="932098" name="Rectangle 258">
                  <a:extLst>
                    <a:ext uri="{FF2B5EF4-FFF2-40B4-BE49-F238E27FC236}">
                      <a16:creationId xmlns:a16="http://schemas.microsoft.com/office/drawing/2014/main" id="{672D922E-027F-4008-B310-447B51D82795}"/>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099" name="Group 259">
                  <a:extLst>
                    <a:ext uri="{FF2B5EF4-FFF2-40B4-BE49-F238E27FC236}">
                      <a16:creationId xmlns:a16="http://schemas.microsoft.com/office/drawing/2014/main" id="{F5FAE732-BDFC-4C02-B6C5-F1A33A3C571D}"/>
                    </a:ext>
                  </a:extLst>
                </p:cNvPr>
                <p:cNvGrpSpPr>
                  <a:grpSpLocks noChangeAspect="1"/>
                </p:cNvGrpSpPr>
                <p:nvPr/>
              </p:nvGrpSpPr>
              <p:grpSpPr bwMode="auto">
                <a:xfrm rot="-736552">
                  <a:off x="1226" y="2885"/>
                  <a:ext cx="210" cy="495"/>
                  <a:chOff x="3970" y="2037"/>
                  <a:chExt cx="276" cy="493"/>
                </a:xfrm>
              </p:grpSpPr>
              <p:sp>
                <p:nvSpPr>
                  <p:cNvPr id="932100" name="Freeform 260">
                    <a:extLst>
                      <a:ext uri="{FF2B5EF4-FFF2-40B4-BE49-F238E27FC236}">
                        <a16:creationId xmlns:a16="http://schemas.microsoft.com/office/drawing/2014/main" id="{01A3A00D-1810-4C14-AD62-7C7259A2307C}"/>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01" name="Freeform 261">
                    <a:extLst>
                      <a:ext uri="{FF2B5EF4-FFF2-40B4-BE49-F238E27FC236}">
                        <a16:creationId xmlns:a16="http://schemas.microsoft.com/office/drawing/2014/main" id="{D564023A-601F-4084-89D7-2DE78F925108}"/>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102" name="AutoShape 262">
                  <a:extLst>
                    <a:ext uri="{FF2B5EF4-FFF2-40B4-BE49-F238E27FC236}">
                      <a16:creationId xmlns:a16="http://schemas.microsoft.com/office/drawing/2014/main" id="{79212EF9-857E-4C97-A178-CC7AF284358D}"/>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32103" name="Group 263">
                <a:extLst>
                  <a:ext uri="{FF2B5EF4-FFF2-40B4-BE49-F238E27FC236}">
                    <a16:creationId xmlns:a16="http://schemas.microsoft.com/office/drawing/2014/main" id="{0F6E8066-5F3A-454B-8F69-7739AED2C2C3}"/>
                  </a:ext>
                </a:extLst>
              </p:cNvPr>
              <p:cNvGrpSpPr>
                <a:grpSpLocks noChangeAspect="1"/>
              </p:cNvGrpSpPr>
              <p:nvPr/>
            </p:nvGrpSpPr>
            <p:grpSpPr bwMode="auto">
              <a:xfrm rot="20225445" flipH="1">
                <a:off x="4550" y="3059"/>
                <a:ext cx="88" cy="198"/>
                <a:chOff x="1331" y="3324"/>
                <a:chExt cx="217" cy="492"/>
              </a:xfrm>
            </p:grpSpPr>
            <p:sp>
              <p:nvSpPr>
                <p:cNvPr id="932104" name="Freeform 264">
                  <a:extLst>
                    <a:ext uri="{FF2B5EF4-FFF2-40B4-BE49-F238E27FC236}">
                      <a16:creationId xmlns:a16="http://schemas.microsoft.com/office/drawing/2014/main" id="{A1B5080B-56D2-4E1D-BF81-ADC6199DB1F9}"/>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05" name="Freeform 265">
                  <a:extLst>
                    <a:ext uri="{FF2B5EF4-FFF2-40B4-BE49-F238E27FC236}">
                      <a16:creationId xmlns:a16="http://schemas.microsoft.com/office/drawing/2014/main" id="{FBDC2445-E0BE-40B0-A5AD-92E66A4289B2}"/>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32106" name="Group 266">
                <a:extLst>
                  <a:ext uri="{FF2B5EF4-FFF2-40B4-BE49-F238E27FC236}">
                    <a16:creationId xmlns:a16="http://schemas.microsoft.com/office/drawing/2014/main" id="{1F775AEF-DCB9-4DB8-B0F9-B77CF0169F1B}"/>
                  </a:ext>
                </a:extLst>
              </p:cNvPr>
              <p:cNvGrpSpPr>
                <a:grpSpLocks noChangeAspect="1"/>
              </p:cNvGrpSpPr>
              <p:nvPr/>
            </p:nvGrpSpPr>
            <p:grpSpPr bwMode="auto">
              <a:xfrm rot="1040136" flipH="1">
                <a:off x="4315" y="2859"/>
                <a:ext cx="137" cy="262"/>
                <a:chOff x="1094" y="2729"/>
                <a:chExt cx="342" cy="651"/>
              </a:xfrm>
            </p:grpSpPr>
            <p:sp>
              <p:nvSpPr>
                <p:cNvPr id="932107" name="Rectangle 267">
                  <a:extLst>
                    <a:ext uri="{FF2B5EF4-FFF2-40B4-BE49-F238E27FC236}">
                      <a16:creationId xmlns:a16="http://schemas.microsoft.com/office/drawing/2014/main" id="{9936658D-8B22-4813-B14B-898FE712AE3E}"/>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108" name="Group 268">
                  <a:extLst>
                    <a:ext uri="{FF2B5EF4-FFF2-40B4-BE49-F238E27FC236}">
                      <a16:creationId xmlns:a16="http://schemas.microsoft.com/office/drawing/2014/main" id="{487E7634-E6D3-444C-A0F4-1D75B716ECCC}"/>
                    </a:ext>
                  </a:extLst>
                </p:cNvPr>
                <p:cNvGrpSpPr>
                  <a:grpSpLocks noChangeAspect="1"/>
                </p:cNvGrpSpPr>
                <p:nvPr/>
              </p:nvGrpSpPr>
              <p:grpSpPr bwMode="auto">
                <a:xfrm rot="-736552">
                  <a:off x="1226" y="2885"/>
                  <a:ext cx="210" cy="495"/>
                  <a:chOff x="3970" y="2037"/>
                  <a:chExt cx="276" cy="493"/>
                </a:xfrm>
              </p:grpSpPr>
              <p:sp>
                <p:nvSpPr>
                  <p:cNvPr id="932109" name="Freeform 269">
                    <a:extLst>
                      <a:ext uri="{FF2B5EF4-FFF2-40B4-BE49-F238E27FC236}">
                        <a16:creationId xmlns:a16="http://schemas.microsoft.com/office/drawing/2014/main" id="{9921CD23-6E94-4EF3-9DBD-BF7BD1925A81}"/>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10" name="Freeform 270">
                    <a:extLst>
                      <a:ext uri="{FF2B5EF4-FFF2-40B4-BE49-F238E27FC236}">
                        <a16:creationId xmlns:a16="http://schemas.microsoft.com/office/drawing/2014/main" id="{CE0CB7FF-1E52-4D62-94F3-0E2F7CB3D823}"/>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111" name="AutoShape 271">
                  <a:extLst>
                    <a:ext uri="{FF2B5EF4-FFF2-40B4-BE49-F238E27FC236}">
                      <a16:creationId xmlns:a16="http://schemas.microsoft.com/office/drawing/2014/main" id="{B0B81A1C-AACA-4BFB-88A0-7731A2867D65}"/>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32112" name="Group 272">
                <a:extLst>
                  <a:ext uri="{FF2B5EF4-FFF2-40B4-BE49-F238E27FC236}">
                    <a16:creationId xmlns:a16="http://schemas.microsoft.com/office/drawing/2014/main" id="{8F3667C9-D6BA-482B-A789-1D53428EE13F}"/>
                  </a:ext>
                </a:extLst>
              </p:cNvPr>
              <p:cNvGrpSpPr>
                <a:grpSpLocks noChangeAspect="1"/>
              </p:cNvGrpSpPr>
              <p:nvPr/>
            </p:nvGrpSpPr>
            <p:grpSpPr bwMode="auto">
              <a:xfrm rot="21345311" flipH="1">
                <a:off x="4557" y="2830"/>
                <a:ext cx="137" cy="262"/>
                <a:chOff x="1094" y="2729"/>
                <a:chExt cx="342" cy="651"/>
              </a:xfrm>
            </p:grpSpPr>
            <p:sp>
              <p:nvSpPr>
                <p:cNvPr id="932113" name="Rectangle 273">
                  <a:extLst>
                    <a:ext uri="{FF2B5EF4-FFF2-40B4-BE49-F238E27FC236}">
                      <a16:creationId xmlns:a16="http://schemas.microsoft.com/office/drawing/2014/main" id="{0FDC69E9-309F-43C8-932F-7CD93B631A08}"/>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114" name="Group 274">
                  <a:extLst>
                    <a:ext uri="{FF2B5EF4-FFF2-40B4-BE49-F238E27FC236}">
                      <a16:creationId xmlns:a16="http://schemas.microsoft.com/office/drawing/2014/main" id="{B188B9DE-CFE1-4F0A-9FFE-081098EDFA74}"/>
                    </a:ext>
                  </a:extLst>
                </p:cNvPr>
                <p:cNvGrpSpPr>
                  <a:grpSpLocks noChangeAspect="1"/>
                </p:cNvGrpSpPr>
                <p:nvPr/>
              </p:nvGrpSpPr>
              <p:grpSpPr bwMode="auto">
                <a:xfrm rot="-736552">
                  <a:off x="1226" y="2885"/>
                  <a:ext cx="210" cy="495"/>
                  <a:chOff x="3970" y="2037"/>
                  <a:chExt cx="276" cy="493"/>
                </a:xfrm>
              </p:grpSpPr>
              <p:sp>
                <p:nvSpPr>
                  <p:cNvPr id="932115" name="Freeform 275">
                    <a:extLst>
                      <a:ext uri="{FF2B5EF4-FFF2-40B4-BE49-F238E27FC236}">
                        <a16:creationId xmlns:a16="http://schemas.microsoft.com/office/drawing/2014/main" id="{A515B668-2F2F-43F7-8009-B00A5D5257BC}"/>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16" name="Freeform 276">
                    <a:extLst>
                      <a:ext uri="{FF2B5EF4-FFF2-40B4-BE49-F238E27FC236}">
                        <a16:creationId xmlns:a16="http://schemas.microsoft.com/office/drawing/2014/main" id="{A72E90A1-7668-45E0-A239-EFDC79A767C6}"/>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117" name="AutoShape 277">
                  <a:extLst>
                    <a:ext uri="{FF2B5EF4-FFF2-40B4-BE49-F238E27FC236}">
                      <a16:creationId xmlns:a16="http://schemas.microsoft.com/office/drawing/2014/main" id="{80806E7F-B7E1-4C09-8B10-FE925EB5F245}"/>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32118" name="Group 278">
                <a:extLst>
                  <a:ext uri="{FF2B5EF4-FFF2-40B4-BE49-F238E27FC236}">
                    <a16:creationId xmlns:a16="http://schemas.microsoft.com/office/drawing/2014/main" id="{8410C9AD-8C9D-4B1A-9CF0-03BDCDA1CE02}"/>
                  </a:ext>
                </a:extLst>
              </p:cNvPr>
              <p:cNvGrpSpPr>
                <a:grpSpLocks noChangeAspect="1"/>
              </p:cNvGrpSpPr>
              <p:nvPr/>
            </p:nvGrpSpPr>
            <p:grpSpPr bwMode="auto">
              <a:xfrm flipH="1">
                <a:off x="5241" y="3021"/>
                <a:ext cx="88" cy="198"/>
                <a:chOff x="1331" y="3324"/>
                <a:chExt cx="217" cy="492"/>
              </a:xfrm>
            </p:grpSpPr>
            <p:sp>
              <p:nvSpPr>
                <p:cNvPr id="932119" name="Freeform 279">
                  <a:extLst>
                    <a:ext uri="{FF2B5EF4-FFF2-40B4-BE49-F238E27FC236}">
                      <a16:creationId xmlns:a16="http://schemas.microsoft.com/office/drawing/2014/main" id="{D4F5A091-DDB9-44EB-B647-B52AA1B33165}"/>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20" name="Freeform 280">
                  <a:extLst>
                    <a:ext uri="{FF2B5EF4-FFF2-40B4-BE49-F238E27FC236}">
                      <a16:creationId xmlns:a16="http://schemas.microsoft.com/office/drawing/2014/main" id="{555557F2-3255-4BE7-8B0B-02523C8F075B}"/>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32121" name="Group 281">
                <a:extLst>
                  <a:ext uri="{FF2B5EF4-FFF2-40B4-BE49-F238E27FC236}">
                    <a16:creationId xmlns:a16="http://schemas.microsoft.com/office/drawing/2014/main" id="{0BF0ED1A-8F35-4777-8936-C9F902AEB600}"/>
                  </a:ext>
                </a:extLst>
              </p:cNvPr>
              <p:cNvGrpSpPr>
                <a:grpSpLocks noChangeAspect="1"/>
              </p:cNvGrpSpPr>
              <p:nvPr/>
            </p:nvGrpSpPr>
            <p:grpSpPr bwMode="auto">
              <a:xfrm rot="239576">
                <a:off x="5200" y="2797"/>
                <a:ext cx="137" cy="262"/>
                <a:chOff x="1094" y="2729"/>
                <a:chExt cx="342" cy="651"/>
              </a:xfrm>
            </p:grpSpPr>
            <p:sp>
              <p:nvSpPr>
                <p:cNvPr id="932122" name="Rectangle 282">
                  <a:extLst>
                    <a:ext uri="{FF2B5EF4-FFF2-40B4-BE49-F238E27FC236}">
                      <a16:creationId xmlns:a16="http://schemas.microsoft.com/office/drawing/2014/main" id="{829CC7EA-273B-4DDC-BB7D-CCA9AB916A00}"/>
                    </a:ext>
                  </a:extLst>
                </p:cNvPr>
                <p:cNvSpPr>
                  <a:spLocks noChangeAspect="1" noChangeArrowheads="1"/>
                </p:cNvSpPr>
                <p:nvPr/>
              </p:nvSpPr>
              <p:spPr bwMode="auto">
                <a:xfrm rot="2794904">
                  <a:off x="1237" y="2905"/>
                  <a:ext cx="100" cy="57"/>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32123" name="Group 283">
                  <a:extLst>
                    <a:ext uri="{FF2B5EF4-FFF2-40B4-BE49-F238E27FC236}">
                      <a16:creationId xmlns:a16="http://schemas.microsoft.com/office/drawing/2014/main" id="{84F8EF5B-C99D-43DA-97D9-8E3C984C823B}"/>
                    </a:ext>
                  </a:extLst>
                </p:cNvPr>
                <p:cNvGrpSpPr>
                  <a:grpSpLocks noChangeAspect="1"/>
                </p:cNvGrpSpPr>
                <p:nvPr/>
              </p:nvGrpSpPr>
              <p:grpSpPr bwMode="auto">
                <a:xfrm rot="-736552">
                  <a:off x="1226" y="2885"/>
                  <a:ext cx="210" cy="495"/>
                  <a:chOff x="3970" y="2037"/>
                  <a:chExt cx="276" cy="493"/>
                </a:xfrm>
              </p:grpSpPr>
              <p:sp>
                <p:nvSpPr>
                  <p:cNvPr id="932124" name="Freeform 284">
                    <a:extLst>
                      <a:ext uri="{FF2B5EF4-FFF2-40B4-BE49-F238E27FC236}">
                        <a16:creationId xmlns:a16="http://schemas.microsoft.com/office/drawing/2014/main" id="{7036AB21-6DC2-413D-AAA2-0A98624B6607}"/>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25" name="Freeform 285">
                    <a:extLst>
                      <a:ext uri="{FF2B5EF4-FFF2-40B4-BE49-F238E27FC236}">
                        <a16:creationId xmlns:a16="http://schemas.microsoft.com/office/drawing/2014/main" id="{63A0F4D3-38E1-40BF-A9E8-4582DBC6529B}"/>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32126" name="AutoShape 286">
                  <a:extLst>
                    <a:ext uri="{FF2B5EF4-FFF2-40B4-BE49-F238E27FC236}">
                      <a16:creationId xmlns:a16="http://schemas.microsoft.com/office/drawing/2014/main" id="{BE13A8FA-5869-4F6A-B500-4C033C39AEDA}"/>
                    </a:ext>
                  </a:extLst>
                </p:cNvPr>
                <p:cNvSpPr>
                  <a:spLocks noChangeAspect="1" noChangeArrowheads="1"/>
                </p:cNvSpPr>
                <p:nvPr/>
              </p:nvSpPr>
              <p:spPr bwMode="auto">
                <a:xfrm rot="-129823">
                  <a:off x="1094" y="2729"/>
                  <a:ext cx="202" cy="228"/>
                </a:xfrm>
                <a:prstGeom prst="irregularSeal1">
                  <a:avLst/>
                </a:prstGeom>
                <a:solidFill>
                  <a:schemeClr val="tx1"/>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chemeClr val="tx1"/>
                  </a:extrusionClr>
                  <a:contourClr>
                    <a:schemeClr val="tx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32127" name="Group 287">
                <a:extLst>
                  <a:ext uri="{FF2B5EF4-FFF2-40B4-BE49-F238E27FC236}">
                    <a16:creationId xmlns:a16="http://schemas.microsoft.com/office/drawing/2014/main" id="{F76ECD36-F09B-48D0-9891-586EFC9DE604}"/>
                  </a:ext>
                </a:extLst>
              </p:cNvPr>
              <p:cNvGrpSpPr>
                <a:grpSpLocks noChangeAspect="1"/>
              </p:cNvGrpSpPr>
              <p:nvPr/>
            </p:nvGrpSpPr>
            <p:grpSpPr bwMode="auto">
              <a:xfrm rot="1374555">
                <a:off x="4249" y="3075"/>
                <a:ext cx="88" cy="198"/>
                <a:chOff x="1331" y="3324"/>
                <a:chExt cx="217" cy="492"/>
              </a:xfrm>
            </p:grpSpPr>
            <p:sp>
              <p:nvSpPr>
                <p:cNvPr id="932128" name="Freeform 288">
                  <a:extLst>
                    <a:ext uri="{FF2B5EF4-FFF2-40B4-BE49-F238E27FC236}">
                      <a16:creationId xmlns:a16="http://schemas.microsoft.com/office/drawing/2014/main" id="{EBAC515B-24AD-4637-B6B5-18B1B7056936}"/>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32129" name="Freeform 289">
                  <a:extLst>
                    <a:ext uri="{FF2B5EF4-FFF2-40B4-BE49-F238E27FC236}">
                      <a16:creationId xmlns:a16="http://schemas.microsoft.com/office/drawing/2014/main" id="{95E8AD91-42E2-4011-91EF-7F3AAB682AC7}"/>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sp>
          <p:nvSpPr>
            <p:cNvPr id="932130" name="Line 290">
              <a:extLst>
                <a:ext uri="{FF2B5EF4-FFF2-40B4-BE49-F238E27FC236}">
                  <a16:creationId xmlns:a16="http://schemas.microsoft.com/office/drawing/2014/main" id="{EEA3735E-D641-45BB-A95E-5E6FF5516F34}"/>
                </a:ext>
              </a:extLst>
            </p:cNvPr>
            <p:cNvSpPr>
              <a:spLocks noChangeShapeType="1"/>
            </p:cNvSpPr>
            <p:nvPr/>
          </p:nvSpPr>
          <p:spPr bwMode="auto">
            <a:xfrm rot="5400000">
              <a:off x="4826" y="3514"/>
              <a:ext cx="227" cy="0"/>
            </a:xfrm>
            <a:prstGeom prst="line">
              <a:avLst/>
            </a:prstGeom>
            <a:noFill/>
            <a:ln w="25400">
              <a:solidFill>
                <a:schemeClr val="tx1"/>
              </a:solidFill>
              <a:round/>
              <a:headEnd/>
              <a:tailEnd type="stealth"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a:extLst>
              <a:ext uri="{FF2B5EF4-FFF2-40B4-BE49-F238E27FC236}">
                <a16:creationId xmlns:a16="http://schemas.microsoft.com/office/drawing/2014/main" id="{B93BEF11-3F48-4E34-9F83-2D90576094B0}"/>
              </a:ext>
            </a:extLst>
          </p:cNvPr>
          <p:cNvSpPr>
            <a:spLocks noGrp="1" noChangeArrowheads="1"/>
          </p:cNvSpPr>
          <p:nvPr>
            <p:ph type="title"/>
          </p:nvPr>
        </p:nvSpPr>
        <p:spPr>
          <a:xfrm>
            <a:off x="250825" y="33338"/>
            <a:ext cx="8686800" cy="1235075"/>
          </a:xfrm>
        </p:spPr>
        <p:txBody>
          <a:bodyPr/>
          <a:lstStyle/>
          <a:p>
            <a:r>
              <a:rPr lang="el-GR" altLang="en-US" sz="2400">
                <a:solidFill>
                  <a:srgbClr val="364558"/>
                </a:solidFill>
              </a:rPr>
              <a:t>Ανοσοαποτύπωση</a:t>
            </a:r>
            <a:br>
              <a:rPr lang="el-GR" altLang="en-US" sz="2400"/>
            </a:br>
            <a:r>
              <a:rPr lang="el-GR" altLang="en-US"/>
              <a:t>Παραδείγματα </a:t>
            </a:r>
            <a:r>
              <a:rPr lang="el-GR" altLang="en-US" sz="2400" i="1"/>
              <a:t>(</a:t>
            </a:r>
            <a:r>
              <a:rPr lang="en-US" altLang="en-US" sz="2400" i="1"/>
              <a:t>Western</a:t>
            </a:r>
            <a:r>
              <a:rPr lang="el-GR" altLang="en-US" sz="2400" i="1"/>
              <a:t> </a:t>
            </a:r>
            <a:r>
              <a:rPr lang="en-US" altLang="en-US" sz="2400" i="1"/>
              <a:t>blotting</a:t>
            </a:r>
            <a:r>
              <a:rPr lang="el-GR" altLang="en-US" sz="2400" i="1"/>
              <a:t>)</a:t>
            </a:r>
          </a:p>
        </p:txBody>
      </p:sp>
      <p:pic>
        <p:nvPicPr>
          <p:cNvPr id="933891" name="Picture 3" descr="2">
            <a:extLst>
              <a:ext uri="{FF2B5EF4-FFF2-40B4-BE49-F238E27FC236}">
                <a16:creationId xmlns:a16="http://schemas.microsoft.com/office/drawing/2014/main" id="{8A89FC86-2863-4B4E-B1B0-DB367E4236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2565400"/>
            <a:ext cx="2546350" cy="4105275"/>
          </a:xfrm>
          <a:prstGeom prst="rect">
            <a:avLst/>
          </a:prstGeom>
          <a:noFill/>
          <a:ln w="6350">
            <a:solidFill>
              <a:srgbClr val="420021"/>
            </a:solidFill>
            <a:miter lim="800000"/>
            <a:headEnd/>
            <a:tailEnd/>
          </a:ln>
          <a:extLst>
            <a:ext uri="{909E8E84-426E-40DD-AFC4-6F175D3DCCD1}">
              <a14:hiddenFill xmlns:a14="http://schemas.microsoft.com/office/drawing/2010/main">
                <a:solidFill>
                  <a:srgbClr val="FFFFFF"/>
                </a:solidFill>
              </a14:hiddenFill>
            </a:ext>
          </a:extLst>
        </p:spPr>
      </p:pic>
      <p:sp>
        <p:nvSpPr>
          <p:cNvPr id="933892" name="Rectangle 4">
            <a:extLst>
              <a:ext uri="{FF2B5EF4-FFF2-40B4-BE49-F238E27FC236}">
                <a16:creationId xmlns:a16="http://schemas.microsoft.com/office/drawing/2014/main" id="{AA5BC6C4-2E71-4501-81D2-2AF1D33DC9EF}"/>
              </a:ext>
            </a:extLst>
          </p:cNvPr>
          <p:cNvSpPr>
            <a:spLocks noGrp="1" noChangeArrowheads="1"/>
          </p:cNvSpPr>
          <p:nvPr>
            <p:ph type="body" sz="half" idx="1"/>
          </p:nvPr>
        </p:nvSpPr>
        <p:spPr>
          <a:xfrm>
            <a:off x="144463" y="1700213"/>
            <a:ext cx="4572000" cy="1008062"/>
          </a:xfrm>
        </p:spPr>
        <p:txBody>
          <a:bodyPr/>
          <a:lstStyle/>
          <a:p>
            <a:pPr>
              <a:buFontTx/>
              <a:buNone/>
            </a:pPr>
            <a:r>
              <a:rPr lang="el-GR" altLang="en-US" sz="1800"/>
              <a:t>Εκχυλιζόμενα πυρηνικά αντισώματα </a:t>
            </a:r>
          </a:p>
          <a:p>
            <a:pPr>
              <a:buFontTx/>
              <a:buNone/>
            </a:pPr>
            <a:r>
              <a:rPr lang="el-GR" altLang="en-US" sz="1800"/>
              <a:t>(Extractable Nuclear Antigens; ENAs)</a:t>
            </a:r>
          </a:p>
        </p:txBody>
      </p:sp>
      <p:pic>
        <p:nvPicPr>
          <p:cNvPr id="933893" name="Picture 5" descr="HIVWesternSchema2">
            <a:extLst>
              <a:ext uri="{FF2B5EF4-FFF2-40B4-BE49-F238E27FC236}">
                <a16:creationId xmlns:a16="http://schemas.microsoft.com/office/drawing/2014/main" id="{5121BA46-0B90-479A-9030-ABF12CD61F4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2500" y="2133600"/>
            <a:ext cx="5470525" cy="4559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a:extLst>
              <a:ext uri="{FF2B5EF4-FFF2-40B4-BE49-F238E27FC236}">
                <a16:creationId xmlns:a16="http://schemas.microsoft.com/office/drawing/2014/main" id="{6CF4E28F-1AE8-44FF-987B-4DCA112BE405}"/>
              </a:ext>
            </a:extLst>
          </p:cNvPr>
          <p:cNvSpPr>
            <a:spLocks noGrp="1" noChangeArrowheads="1"/>
          </p:cNvSpPr>
          <p:nvPr>
            <p:ph type="title"/>
          </p:nvPr>
        </p:nvSpPr>
        <p:spPr/>
        <p:txBody>
          <a:bodyPr/>
          <a:lstStyle/>
          <a:p>
            <a:r>
              <a:rPr lang="el-GR" altLang="en-US"/>
              <a:t>Ηλεκτροφόρηση SDS-PAGE-Ανοσοαποτύπωση  </a:t>
            </a:r>
            <a:r>
              <a:rPr lang="el-GR" altLang="en-US" sz="2400" i="1"/>
              <a:t>(</a:t>
            </a:r>
            <a:r>
              <a:rPr lang="en-US" altLang="en-US" sz="2400" i="1"/>
              <a:t>Western</a:t>
            </a:r>
            <a:r>
              <a:rPr lang="el-GR" altLang="en-US" sz="2400" i="1"/>
              <a:t> </a:t>
            </a:r>
            <a:r>
              <a:rPr lang="en-US" altLang="en-US" sz="2400" i="1"/>
              <a:t>blotting</a:t>
            </a:r>
            <a:r>
              <a:rPr lang="el-GR" altLang="en-US" sz="2400" i="1"/>
              <a:t>)</a:t>
            </a:r>
          </a:p>
        </p:txBody>
      </p:sp>
      <p:sp>
        <p:nvSpPr>
          <p:cNvPr id="940035" name="Rectangle 3">
            <a:extLst>
              <a:ext uri="{FF2B5EF4-FFF2-40B4-BE49-F238E27FC236}">
                <a16:creationId xmlns:a16="http://schemas.microsoft.com/office/drawing/2014/main" id="{A54DB774-5684-4C7B-99CD-23F064882E33}"/>
              </a:ext>
            </a:extLst>
          </p:cNvPr>
          <p:cNvSpPr>
            <a:spLocks noGrp="1" noChangeArrowheads="1"/>
          </p:cNvSpPr>
          <p:nvPr>
            <p:ph type="body" idx="1"/>
          </p:nvPr>
        </p:nvSpPr>
        <p:spPr>
          <a:xfrm>
            <a:off x="457200" y="2276475"/>
            <a:ext cx="8435975" cy="4581525"/>
          </a:xfrm>
        </p:spPr>
        <p:txBody>
          <a:bodyPr/>
          <a:lstStyle/>
          <a:p>
            <a:pPr>
              <a:lnSpc>
                <a:spcPct val="90000"/>
              </a:lnSpc>
            </a:pPr>
            <a:r>
              <a:rPr lang="el-GR" altLang="en-US" sz="2200"/>
              <a:t>Μειονεκτήματα</a:t>
            </a:r>
          </a:p>
          <a:p>
            <a:pPr lvl="1">
              <a:lnSpc>
                <a:spcPct val="90000"/>
              </a:lnSpc>
            </a:pPr>
            <a:r>
              <a:rPr lang="el-GR" altLang="en-US" sz="2000"/>
              <a:t>Αποδιατεταγμένες πρωτεΐνες </a:t>
            </a:r>
            <a:r>
              <a:rPr lang="el-GR" altLang="en-US" sz="2000">
                <a:sym typeface="Wingdings 3" panose="05040102010807070707" pitchFamily="18" charset="2"/>
              </a:rPr>
              <a:t></a:t>
            </a:r>
            <a:r>
              <a:rPr lang="el-GR" altLang="en-US" sz="2000"/>
              <a:t> ανίχνευση μόνο γραμμικών και όχι διαμορφωτικών επιτόπων</a:t>
            </a:r>
          </a:p>
          <a:p>
            <a:pPr lvl="1">
              <a:lnSpc>
                <a:spcPct val="90000"/>
              </a:lnSpc>
            </a:pPr>
            <a:r>
              <a:rPr lang="el-GR" altLang="en-US" sz="2000"/>
              <a:t>Ποιοτική </a:t>
            </a:r>
          </a:p>
          <a:p>
            <a:pPr lvl="1">
              <a:lnSpc>
                <a:spcPct val="90000"/>
              </a:lnSpc>
            </a:pPr>
            <a:r>
              <a:rPr lang="el-GR" altLang="en-US" sz="2000"/>
              <a:t>Χρονοβόρα </a:t>
            </a:r>
          </a:p>
          <a:p>
            <a:pPr>
              <a:lnSpc>
                <a:spcPct val="90000"/>
              </a:lnSpc>
              <a:spcBef>
                <a:spcPct val="70000"/>
              </a:spcBef>
            </a:pPr>
            <a:r>
              <a:rPr lang="el-GR" altLang="en-US" sz="2200"/>
              <a:t>Πλεονεκτήματα</a:t>
            </a:r>
          </a:p>
          <a:p>
            <a:pPr lvl="1">
              <a:lnSpc>
                <a:spcPct val="90000"/>
              </a:lnSpc>
            </a:pPr>
            <a:r>
              <a:rPr lang="el-GR" altLang="en-US" sz="2000"/>
              <a:t>Εμπορικά διαθέσιμες μεμβράνες</a:t>
            </a:r>
          </a:p>
          <a:p>
            <a:pPr lvl="2">
              <a:lnSpc>
                <a:spcPct val="90000"/>
              </a:lnSpc>
            </a:pPr>
            <a:r>
              <a:rPr lang="el-GR" altLang="en-US" sz="1800"/>
              <a:t>Ανασυνδυασμένες πρωτεΐνες</a:t>
            </a:r>
          </a:p>
          <a:p>
            <a:pPr lvl="2">
              <a:lnSpc>
                <a:spcPct val="90000"/>
              </a:lnSpc>
            </a:pPr>
            <a:r>
              <a:rPr lang="el-GR" altLang="en-US" sz="1800"/>
              <a:t>Μείωση του χρόνου - επαναληψιμότητα</a:t>
            </a:r>
          </a:p>
          <a:p>
            <a:pPr lvl="2">
              <a:lnSpc>
                <a:spcPct val="90000"/>
              </a:lnSpc>
            </a:pPr>
            <a:r>
              <a:rPr lang="el-GR" altLang="en-US" sz="1800"/>
              <a:t>Ευρεία χρήση σε διαγνωστικά εργαστήρια</a:t>
            </a:r>
          </a:p>
          <a:p>
            <a:pPr lvl="3">
              <a:lnSpc>
                <a:spcPct val="90000"/>
              </a:lnSpc>
            </a:pPr>
            <a:r>
              <a:rPr lang="en-US" altLang="en-US" sz="1600"/>
              <a:t>HIV, HCV, </a:t>
            </a:r>
            <a:r>
              <a:rPr lang="el-GR" altLang="en-US" sz="1600"/>
              <a:t>αυτοαντισώματα</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a:extLst>
              <a:ext uri="{FF2B5EF4-FFF2-40B4-BE49-F238E27FC236}">
                <a16:creationId xmlns:a16="http://schemas.microsoft.com/office/drawing/2014/main" id="{D823925C-C7EB-4488-913A-CDC17A228868}"/>
              </a:ext>
            </a:extLst>
          </p:cNvPr>
          <p:cNvSpPr>
            <a:spLocks noGrp="1" noChangeArrowheads="1"/>
          </p:cNvSpPr>
          <p:nvPr>
            <p:ph type="title"/>
          </p:nvPr>
        </p:nvSpPr>
        <p:spPr/>
        <p:txBody>
          <a:bodyPr/>
          <a:lstStyle/>
          <a:p>
            <a:r>
              <a:rPr lang="el-GR" altLang="en-US"/>
              <a:t>Ανοσοενζυμικός προσδιορισμός (ELISA)</a:t>
            </a:r>
          </a:p>
        </p:txBody>
      </p:sp>
      <p:sp>
        <p:nvSpPr>
          <p:cNvPr id="944131" name="Rectangle 3">
            <a:extLst>
              <a:ext uri="{FF2B5EF4-FFF2-40B4-BE49-F238E27FC236}">
                <a16:creationId xmlns:a16="http://schemas.microsoft.com/office/drawing/2014/main" id="{950629DB-5467-4658-9B7C-0FF079168A4A}"/>
              </a:ext>
            </a:extLst>
          </p:cNvPr>
          <p:cNvSpPr>
            <a:spLocks noGrp="1" noChangeArrowheads="1"/>
          </p:cNvSpPr>
          <p:nvPr>
            <p:ph type="body" idx="1"/>
          </p:nvPr>
        </p:nvSpPr>
        <p:spPr>
          <a:xfrm>
            <a:off x="457200" y="2422525"/>
            <a:ext cx="8435975" cy="574675"/>
          </a:xfrm>
        </p:spPr>
        <p:txBody>
          <a:bodyPr/>
          <a:lstStyle/>
          <a:p>
            <a:pPr>
              <a:buFontTx/>
              <a:buNone/>
            </a:pPr>
            <a:r>
              <a:rPr lang="en-US" altLang="en-US"/>
              <a:t>Enzyme Linked Immunoabsorbance Assay (ELISA)</a:t>
            </a:r>
            <a:endParaRPr lang="el-GR" altLang="en-US"/>
          </a:p>
        </p:txBody>
      </p:sp>
      <p:grpSp>
        <p:nvGrpSpPr>
          <p:cNvPr id="944132" name="Group 4">
            <a:extLst>
              <a:ext uri="{FF2B5EF4-FFF2-40B4-BE49-F238E27FC236}">
                <a16:creationId xmlns:a16="http://schemas.microsoft.com/office/drawing/2014/main" id="{98B93F47-E875-4A17-9ED1-DA671B8EA8FE}"/>
              </a:ext>
            </a:extLst>
          </p:cNvPr>
          <p:cNvGrpSpPr>
            <a:grpSpLocks/>
          </p:cNvGrpSpPr>
          <p:nvPr/>
        </p:nvGrpSpPr>
        <p:grpSpPr bwMode="auto">
          <a:xfrm>
            <a:off x="684213" y="3573463"/>
            <a:ext cx="2149475" cy="2735262"/>
            <a:chOff x="431" y="2251"/>
            <a:chExt cx="1354" cy="1723"/>
          </a:xfrm>
        </p:grpSpPr>
        <p:sp>
          <p:nvSpPr>
            <p:cNvPr id="944133" name="AutoShape 5">
              <a:extLst>
                <a:ext uri="{FF2B5EF4-FFF2-40B4-BE49-F238E27FC236}">
                  <a16:creationId xmlns:a16="http://schemas.microsoft.com/office/drawing/2014/main" id="{FD669B63-A266-40DD-9ECB-51A2FB233EB0}"/>
                </a:ext>
              </a:extLst>
            </p:cNvPr>
            <p:cNvSpPr>
              <a:spLocks noChangeArrowheads="1"/>
            </p:cNvSpPr>
            <p:nvPr/>
          </p:nvSpPr>
          <p:spPr bwMode="auto">
            <a:xfrm>
              <a:off x="1391" y="3776"/>
              <a:ext cx="182" cy="159"/>
            </a:xfrm>
            <a:prstGeom prst="triangle">
              <a:avLst>
                <a:gd name="adj" fmla="val 34657"/>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34" name="AutoShape 6">
              <a:extLst>
                <a:ext uri="{FF2B5EF4-FFF2-40B4-BE49-F238E27FC236}">
                  <a16:creationId xmlns:a16="http://schemas.microsoft.com/office/drawing/2014/main" id="{26F9A440-6259-4F06-9319-245461795219}"/>
                </a:ext>
              </a:extLst>
            </p:cNvPr>
            <p:cNvSpPr>
              <a:spLocks noChangeArrowheads="1"/>
            </p:cNvSpPr>
            <p:nvPr/>
          </p:nvSpPr>
          <p:spPr bwMode="auto">
            <a:xfrm>
              <a:off x="631" y="3777"/>
              <a:ext cx="166" cy="159"/>
            </a:xfrm>
            <a:prstGeom prst="triangle">
              <a:avLst>
                <a:gd name="adj" fmla="val 68125"/>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35" name="Arc 7">
              <a:extLst>
                <a:ext uri="{FF2B5EF4-FFF2-40B4-BE49-F238E27FC236}">
                  <a16:creationId xmlns:a16="http://schemas.microsoft.com/office/drawing/2014/main" id="{66CF22B6-5808-4EB5-9BCF-E412AC7E2CC9}"/>
                </a:ext>
              </a:extLst>
            </p:cNvPr>
            <p:cNvSpPr>
              <a:spLocks/>
            </p:cNvSpPr>
            <p:nvPr/>
          </p:nvSpPr>
          <p:spPr bwMode="auto">
            <a:xfrm flipV="1">
              <a:off x="988" y="2491"/>
              <a:ext cx="174" cy="565"/>
            </a:xfrm>
            <a:custGeom>
              <a:avLst/>
              <a:gdLst>
                <a:gd name="G0" fmla="+- 3714 0 0"/>
                <a:gd name="G1" fmla="+- 21600 0 0"/>
                <a:gd name="G2" fmla="+- 21600 0 0"/>
                <a:gd name="T0" fmla="*/ 3714 w 25314"/>
                <a:gd name="T1" fmla="*/ 0 h 43200"/>
                <a:gd name="T2" fmla="*/ 0 w 25314"/>
                <a:gd name="T3" fmla="*/ 42878 h 43200"/>
                <a:gd name="T4" fmla="*/ 3714 w 25314"/>
                <a:gd name="T5" fmla="*/ 21600 h 43200"/>
              </a:gdLst>
              <a:ahLst/>
              <a:cxnLst>
                <a:cxn ang="0">
                  <a:pos x="T0" y="T1"/>
                </a:cxn>
                <a:cxn ang="0">
                  <a:pos x="T2" y="T3"/>
                </a:cxn>
                <a:cxn ang="0">
                  <a:pos x="T4" y="T5"/>
                </a:cxn>
              </a:cxnLst>
              <a:rect l="0" t="0" r="r" b="b"/>
              <a:pathLst>
                <a:path w="25314" h="43200" fill="none" extrusionOk="0">
                  <a:moveTo>
                    <a:pt x="3713" y="0"/>
                  </a:moveTo>
                  <a:cubicBezTo>
                    <a:pt x="15643" y="0"/>
                    <a:pt x="25314" y="9670"/>
                    <a:pt x="25314" y="21600"/>
                  </a:cubicBezTo>
                  <a:cubicBezTo>
                    <a:pt x="25314" y="33529"/>
                    <a:pt x="15643" y="43200"/>
                    <a:pt x="3714" y="43200"/>
                  </a:cubicBezTo>
                  <a:cubicBezTo>
                    <a:pt x="2469" y="43200"/>
                    <a:pt x="1226" y="43092"/>
                    <a:pt x="-1" y="42878"/>
                  </a:cubicBezTo>
                </a:path>
                <a:path w="25314" h="43200" stroke="0" extrusionOk="0">
                  <a:moveTo>
                    <a:pt x="3713" y="0"/>
                  </a:moveTo>
                  <a:cubicBezTo>
                    <a:pt x="15643" y="0"/>
                    <a:pt x="25314" y="9670"/>
                    <a:pt x="25314" y="21600"/>
                  </a:cubicBezTo>
                  <a:cubicBezTo>
                    <a:pt x="25314" y="33529"/>
                    <a:pt x="15643" y="43200"/>
                    <a:pt x="3714" y="43200"/>
                  </a:cubicBezTo>
                  <a:cubicBezTo>
                    <a:pt x="2469" y="43200"/>
                    <a:pt x="1226" y="43092"/>
                    <a:pt x="-1" y="42878"/>
                  </a:cubicBezTo>
                  <a:lnTo>
                    <a:pt x="3714" y="21600"/>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36" name="Freeform 8">
              <a:extLst>
                <a:ext uri="{FF2B5EF4-FFF2-40B4-BE49-F238E27FC236}">
                  <a16:creationId xmlns:a16="http://schemas.microsoft.com/office/drawing/2014/main" id="{70B0EB7A-534C-44C1-B76F-AA6E67FBA4F9}"/>
                </a:ext>
              </a:extLst>
            </p:cNvPr>
            <p:cNvSpPr>
              <a:spLocks/>
            </p:cNvSpPr>
            <p:nvPr/>
          </p:nvSpPr>
          <p:spPr bwMode="auto">
            <a:xfrm>
              <a:off x="431" y="2251"/>
              <a:ext cx="1354" cy="1723"/>
            </a:xfrm>
            <a:custGeom>
              <a:avLst/>
              <a:gdLst>
                <a:gd name="T0" fmla="*/ 24 w 1080"/>
                <a:gd name="T1" fmla="*/ 0 h 1032"/>
                <a:gd name="T2" fmla="*/ 24 w 1080"/>
                <a:gd name="T3" fmla="*/ 864 h 1032"/>
                <a:gd name="T4" fmla="*/ 168 w 1080"/>
                <a:gd name="T5" fmla="*/ 1008 h 1032"/>
                <a:gd name="T6" fmla="*/ 936 w 1080"/>
                <a:gd name="T7" fmla="*/ 1008 h 1032"/>
                <a:gd name="T8" fmla="*/ 1032 w 1080"/>
                <a:gd name="T9" fmla="*/ 864 h 1032"/>
                <a:gd name="T10" fmla="*/ 1032 w 1080"/>
                <a:gd name="T11" fmla="*/ 0 h 1032"/>
              </a:gdLst>
              <a:ahLst/>
              <a:cxnLst>
                <a:cxn ang="0">
                  <a:pos x="T0" y="T1"/>
                </a:cxn>
                <a:cxn ang="0">
                  <a:pos x="T2" y="T3"/>
                </a:cxn>
                <a:cxn ang="0">
                  <a:pos x="T4" y="T5"/>
                </a:cxn>
                <a:cxn ang="0">
                  <a:pos x="T6" y="T7"/>
                </a:cxn>
                <a:cxn ang="0">
                  <a:pos x="T8" y="T9"/>
                </a:cxn>
                <a:cxn ang="0">
                  <a:pos x="T10" y="T11"/>
                </a:cxn>
              </a:cxnLst>
              <a:rect l="0" t="0" r="r" b="b"/>
              <a:pathLst>
                <a:path w="1080" h="1032">
                  <a:moveTo>
                    <a:pt x="24" y="0"/>
                  </a:moveTo>
                  <a:cubicBezTo>
                    <a:pt x="12" y="348"/>
                    <a:pt x="0" y="696"/>
                    <a:pt x="24" y="864"/>
                  </a:cubicBezTo>
                  <a:cubicBezTo>
                    <a:pt x="48" y="1032"/>
                    <a:pt x="16" y="984"/>
                    <a:pt x="168" y="1008"/>
                  </a:cubicBezTo>
                  <a:cubicBezTo>
                    <a:pt x="320" y="1032"/>
                    <a:pt x="792" y="1032"/>
                    <a:pt x="936" y="1008"/>
                  </a:cubicBezTo>
                  <a:cubicBezTo>
                    <a:pt x="1080" y="984"/>
                    <a:pt x="1016" y="1032"/>
                    <a:pt x="1032" y="864"/>
                  </a:cubicBezTo>
                  <a:cubicBezTo>
                    <a:pt x="1048" y="696"/>
                    <a:pt x="1032" y="144"/>
                    <a:pt x="103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44137" name="Group 9">
              <a:extLst>
                <a:ext uri="{FF2B5EF4-FFF2-40B4-BE49-F238E27FC236}">
                  <a16:creationId xmlns:a16="http://schemas.microsoft.com/office/drawing/2014/main" id="{D62E5E3F-365D-4778-9FB9-EF652E69A423}"/>
                </a:ext>
              </a:extLst>
            </p:cNvPr>
            <p:cNvGrpSpPr>
              <a:grpSpLocks/>
            </p:cNvGrpSpPr>
            <p:nvPr/>
          </p:nvGrpSpPr>
          <p:grpSpPr bwMode="auto">
            <a:xfrm>
              <a:off x="1331" y="3324"/>
              <a:ext cx="217" cy="492"/>
              <a:chOff x="1331" y="3324"/>
              <a:chExt cx="217" cy="492"/>
            </a:xfrm>
          </p:grpSpPr>
          <p:sp>
            <p:nvSpPr>
              <p:cNvPr id="944138" name="Freeform 10">
                <a:extLst>
                  <a:ext uri="{FF2B5EF4-FFF2-40B4-BE49-F238E27FC236}">
                    <a16:creationId xmlns:a16="http://schemas.microsoft.com/office/drawing/2014/main" id="{F3AB095F-8171-41B0-B4F4-98C1C31E9D97}"/>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CC3399"/>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CC3399"/>
                </a:extrusionClr>
                <a:contourClr>
                  <a:srgbClr val="CC33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139" name="Freeform 11">
                <a:extLst>
                  <a:ext uri="{FF2B5EF4-FFF2-40B4-BE49-F238E27FC236}">
                    <a16:creationId xmlns:a16="http://schemas.microsoft.com/office/drawing/2014/main" id="{491DD41F-326B-416F-8745-D6CB22538D75}"/>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CC3399"/>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CC3399"/>
                </a:extrusionClr>
                <a:contourClr>
                  <a:srgbClr val="CC33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44140" name="AutoShape 12">
              <a:extLst>
                <a:ext uri="{FF2B5EF4-FFF2-40B4-BE49-F238E27FC236}">
                  <a16:creationId xmlns:a16="http://schemas.microsoft.com/office/drawing/2014/main" id="{C86367D3-637A-49AB-9AA7-15B28357B8A5}"/>
                </a:ext>
              </a:extLst>
            </p:cNvPr>
            <p:cNvSpPr>
              <a:spLocks noChangeArrowheads="1"/>
            </p:cNvSpPr>
            <p:nvPr/>
          </p:nvSpPr>
          <p:spPr bwMode="auto">
            <a:xfrm>
              <a:off x="1021" y="3788"/>
              <a:ext cx="166" cy="159"/>
            </a:xfrm>
            <a:prstGeom prst="triangle">
              <a:avLst>
                <a:gd name="adj" fmla="val 5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41" name="Text Box 13">
              <a:extLst>
                <a:ext uri="{FF2B5EF4-FFF2-40B4-BE49-F238E27FC236}">
                  <a16:creationId xmlns:a16="http://schemas.microsoft.com/office/drawing/2014/main" id="{F22FE747-D481-424D-9362-C951E61D8D1C}"/>
                </a:ext>
              </a:extLst>
            </p:cNvPr>
            <p:cNvSpPr txBox="1">
              <a:spLocks noChangeArrowheads="1"/>
            </p:cNvSpPr>
            <p:nvPr/>
          </p:nvSpPr>
          <p:spPr bwMode="auto">
            <a:xfrm>
              <a:off x="774" y="3766"/>
              <a:ext cx="22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spcBef>
                  <a:spcPct val="50000"/>
                </a:spcBef>
              </a:pPr>
              <a:r>
                <a:rPr lang="en-US" altLang="en-US" sz="1100">
                  <a:latin typeface="Tahoma" panose="020B0604030504040204" pitchFamily="34" charset="0"/>
                </a:rPr>
                <a:t>Ag</a:t>
              </a:r>
              <a:endParaRPr lang="el-GR" altLang="en-US" sz="1100">
                <a:latin typeface="Tahoma" panose="020B0604030504040204" pitchFamily="34" charset="0"/>
              </a:endParaRPr>
            </a:p>
          </p:txBody>
        </p:sp>
        <p:sp>
          <p:nvSpPr>
            <p:cNvPr id="944142" name="Text Box 14">
              <a:extLst>
                <a:ext uri="{FF2B5EF4-FFF2-40B4-BE49-F238E27FC236}">
                  <a16:creationId xmlns:a16="http://schemas.microsoft.com/office/drawing/2014/main" id="{38A1065E-B474-4C2E-80A8-F2FCA07E4B7E}"/>
                </a:ext>
              </a:extLst>
            </p:cNvPr>
            <p:cNvSpPr txBox="1">
              <a:spLocks noChangeArrowheads="1"/>
            </p:cNvSpPr>
            <p:nvPr/>
          </p:nvSpPr>
          <p:spPr bwMode="auto">
            <a:xfrm>
              <a:off x="1029" y="3524"/>
              <a:ext cx="33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spcBef>
                  <a:spcPct val="50000"/>
                </a:spcBef>
              </a:pPr>
              <a:r>
                <a:rPr lang="en-US" altLang="en-US" sz="1100">
                  <a:latin typeface="Tahoma" panose="020B0604030504040204" pitchFamily="34" charset="0"/>
                </a:rPr>
                <a:t>1</a:t>
              </a:r>
              <a:r>
                <a:rPr lang="en-US" altLang="en-US" sz="1100" baseline="30000">
                  <a:latin typeface="Tahoma" panose="020B0604030504040204" pitchFamily="34" charset="0"/>
                </a:rPr>
                <a:t>st</a:t>
              </a:r>
              <a:r>
                <a:rPr lang="en-US" altLang="en-US" sz="1100">
                  <a:latin typeface="Tahoma" panose="020B0604030504040204" pitchFamily="34" charset="0"/>
                </a:rPr>
                <a:t> Ab</a:t>
              </a:r>
              <a:endParaRPr lang="el-GR" altLang="en-US" sz="1100">
                <a:latin typeface="Tahoma" panose="020B0604030504040204" pitchFamily="34" charset="0"/>
              </a:endParaRPr>
            </a:p>
          </p:txBody>
        </p:sp>
        <p:grpSp>
          <p:nvGrpSpPr>
            <p:cNvPr id="944143" name="Group 15">
              <a:extLst>
                <a:ext uri="{FF2B5EF4-FFF2-40B4-BE49-F238E27FC236}">
                  <a16:creationId xmlns:a16="http://schemas.microsoft.com/office/drawing/2014/main" id="{F82873B2-2F95-4844-A33D-55FBBCF93FDF}"/>
                </a:ext>
              </a:extLst>
            </p:cNvPr>
            <p:cNvGrpSpPr>
              <a:grpSpLocks/>
            </p:cNvGrpSpPr>
            <p:nvPr/>
          </p:nvGrpSpPr>
          <p:grpSpPr bwMode="auto">
            <a:xfrm rot="277527">
              <a:off x="1078" y="2735"/>
              <a:ext cx="365" cy="640"/>
              <a:chOff x="2112" y="1344"/>
              <a:chExt cx="351" cy="544"/>
            </a:xfrm>
          </p:grpSpPr>
          <p:sp>
            <p:nvSpPr>
              <p:cNvPr id="944144" name="Rectangle 16">
                <a:extLst>
                  <a:ext uri="{FF2B5EF4-FFF2-40B4-BE49-F238E27FC236}">
                    <a16:creationId xmlns:a16="http://schemas.microsoft.com/office/drawing/2014/main" id="{76DBA57B-38E1-4A8A-9544-A4374D188831}"/>
                  </a:ext>
                </a:extLst>
              </p:cNvPr>
              <p:cNvSpPr>
                <a:spLocks noChangeArrowheads="1"/>
              </p:cNvSpPr>
              <p:nvPr/>
            </p:nvSpPr>
            <p:spPr bwMode="auto">
              <a:xfrm rot="2517376">
                <a:off x="2256" y="1488"/>
                <a:ext cx="96" cy="48"/>
              </a:xfrm>
              <a:prstGeom prst="rect">
                <a:avLst/>
              </a:prstGeom>
              <a:solidFill>
                <a:srgbClr val="99CC00"/>
              </a:solidFill>
              <a:ln w="9525">
                <a:solidFill>
                  <a:srgbClr val="99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4145" name="Group 17">
                <a:extLst>
                  <a:ext uri="{FF2B5EF4-FFF2-40B4-BE49-F238E27FC236}">
                    <a16:creationId xmlns:a16="http://schemas.microsoft.com/office/drawing/2014/main" id="{426902E9-C056-4198-B77D-4D03B9453D87}"/>
                  </a:ext>
                </a:extLst>
              </p:cNvPr>
              <p:cNvGrpSpPr>
                <a:grpSpLocks noChangeAspect="1"/>
              </p:cNvGrpSpPr>
              <p:nvPr/>
            </p:nvGrpSpPr>
            <p:grpSpPr bwMode="auto">
              <a:xfrm rot="-1014079">
                <a:off x="2261" y="1467"/>
                <a:ext cx="202" cy="421"/>
                <a:chOff x="3970" y="2037"/>
                <a:chExt cx="276" cy="493"/>
              </a:xfrm>
            </p:grpSpPr>
            <p:sp>
              <p:nvSpPr>
                <p:cNvPr id="944146" name="Freeform 18">
                  <a:extLst>
                    <a:ext uri="{FF2B5EF4-FFF2-40B4-BE49-F238E27FC236}">
                      <a16:creationId xmlns:a16="http://schemas.microsoft.com/office/drawing/2014/main" id="{0D52D6CB-C9CF-4641-8737-9DDCA1BAA1F6}"/>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99CC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147" name="Freeform 19">
                  <a:extLst>
                    <a:ext uri="{FF2B5EF4-FFF2-40B4-BE49-F238E27FC236}">
                      <a16:creationId xmlns:a16="http://schemas.microsoft.com/office/drawing/2014/main" id="{7A0BD788-A9CC-499B-8640-677CB6F6B604}"/>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99CC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99CC00"/>
                  </a:extrusionClr>
                  <a:contourClr>
                    <a:srgbClr val="99CC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44148" name="AutoShape 20">
                <a:extLst>
                  <a:ext uri="{FF2B5EF4-FFF2-40B4-BE49-F238E27FC236}">
                    <a16:creationId xmlns:a16="http://schemas.microsoft.com/office/drawing/2014/main" id="{67188E8E-6E6E-487B-9796-A65C54441F56}"/>
                  </a:ext>
                </a:extLst>
              </p:cNvPr>
              <p:cNvSpPr>
                <a:spLocks noChangeAspect="1" noChangeArrowheads="1"/>
              </p:cNvSpPr>
              <p:nvPr/>
            </p:nvSpPr>
            <p:spPr bwMode="auto">
              <a:xfrm rot="-407350">
                <a:off x="2112" y="1344"/>
                <a:ext cx="194" cy="194"/>
              </a:xfrm>
              <a:prstGeom prst="irregularSeal1">
                <a:avLst/>
              </a:prstGeom>
              <a:solidFill>
                <a:srgbClr val="FF6600"/>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944149" name="Text Box 21">
              <a:extLst>
                <a:ext uri="{FF2B5EF4-FFF2-40B4-BE49-F238E27FC236}">
                  <a16:creationId xmlns:a16="http://schemas.microsoft.com/office/drawing/2014/main" id="{EBCEDF73-5398-4725-9B00-26939E6A3D76}"/>
                </a:ext>
              </a:extLst>
            </p:cNvPr>
            <p:cNvSpPr txBox="1">
              <a:spLocks noChangeArrowheads="1"/>
            </p:cNvSpPr>
            <p:nvPr/>
          </p:nvSpPr>
          <p:spPr bwMode="auto">
            <a:xfrm>
              <a:off x="1362" y="2929"/>
              <a:ext cx="39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2</a:t>
              </a:r>
              <a:r>
                <a:rPr lang="en-US" altLang="en-US" sz="1100" baseline="30000">
                  <a:latin typeface="Tahoma" panose="020B0604030504040204" pitchFamily="34" charset="0"/>
                </a:rPr>
                <a:t>nd</a:t>
              </a:r>
              <a:r>
                <a:rPr lang="en-US" altLang="en-US" sz="1100">
                  <a:latin typeface="Tahoma" panose="020B0604030504040204" pitchFamily="34" charset="0"/>
                </a:rPr>
                <a:t>  Ab</a:t>
              </a:r>
              <a:endParaRPr lang="el-GR" altLang="en-US" sz="1100">
                <a:latin typeface="Tahoma" panose="020B0604030504040204" pitchFamily="34" charset="0"/>
              </a:endParaRPr>
            </a:p>
          </p:txBody>
        </p:sp>
        <p:sp>
          <p:nvSpPr>
            <p:cNvPr id="944150" name="Text Box 22">
              <a:extLst>
                <a:ext uri="{FF2B5EF4-FFF2-40B4-BE49-F238E27FC236}">
                  <a16:creationId xmlns:a16="http://schemas.microsoft.com/office/drawing/2014/main" id="{F8AF02CF-DC8D-4D2F-A9DC-1D86496C3CC0}"/>
                </a:ext>
              </a:extLst>
            </p:cNvPr>
            <p:cNvSpPr txBox="1">
              <a:spLocks noChangeArrowheads="1"/>
            </p:cNvSpPr>
            <p:nvPr/>
          </p:nvSpPr>
          <p:spPr bwMode="auto">
            <a:xfrm>
              <a:off x="1262" y="2646"/>
              <a:ext cx="4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enzyme</a:t>
              </a:r>
              <a:endParaRPr lang="el-GR" altLang="en-US" sz="1100">
                <a:latin typeface="Tahoma" panose="020B0604030504040204" pitchFamily="34" charset="0"/>
              </a:endParaRPr>
            </a:p>
          </p:txBody>
        </p:sp>
        <p:grpSp>
          <p:nvGrpSpPr>
            <p:cNvPr id="944151" name="Group 23">
              <a:extLst>
                <a:ext uri="{FF2B5EF4-FFF2-40B4-BE49-F238E27FC236}">
                  <a16:creationId xmlns:a16="http://schemas.microsoft.com/office/drawing/2014/main" id="{DC33434F-1DBC-4905-AD9A-02F99FA67A6F}"/>
                </a:ext>
              </a:extLst>
            </p:cNvPr>
            <p:cNvGrpSpPr>
              <a:grpSpLocks/>
            </p:cNvGrpSpPr>
            <p:nvPr/>
          </p:nvGrpSpPr>
          <p:grpSpPr bwMode="auto">
            <a:xfrm>
              <a:off x="826" y="3010"/>
              <a:ext cx="284" cy="283"/>
              <a:chOff x="1875" y="1602"/>
              <a:chExt cx="273" cy="240"/>
            </a:xfrm>
          </p:grpSpPr>
          <p:sp>
            <p:nvSpPr>
              <p:cNvPr id="944152" name="Oval 24">
                <a:extLst>
                  <a:ext uri="{FF2B5EF4-FFF2-40B4-BE49-F238E27FC236}">
                    <a16:creationId xmlns:a16="http://schemas.microsoft.com/office/drawing/2014/main" id="{24037E83-75BE-4C86-BF27-C2A512BA2D73}"/>
                  </a:ext>
                </a:extLst>
              </p:cNvPr>
              <p:cNvSpPr>
                <a:spLocks noChangeAspect="1" noChangeArrowheads="1"/>
              </p:cNvSpPr>
              <p:nvPr/>
            </p:nvSpPr>
            <p:spPr bwMode="auto">
              <a:xfrm>
                <a:off x="1926" y="1602"/>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53" name="Oval 25">
                <a:extLst>
                  <a:ext uri="{FF2B5EF4-FFF2-40B4-BE49-F238E27FC236}">
                    <a16:creationId xmlns:a16="http://schemas.microsoft.com/office/drawing/2014/main" id="{A3542BA7-3656-4ACC-BE6D-9A6EFA5AF556}"/>
                  </a:ext>
                </a:extLst>
              </p:cNvPr>
              <p:cNvSpPr>
                <a:spLocks noChangeAspect="1" noChangeArrowheads="1"/>
              </p:cNvSpPr>
              <p:nvPr/>
            </p:nvSpPr>
            <p:spPr bwMode="auto">
              <a:xfrm>
                <a:off x="1992" y="166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54" name="Oval 26">
                <a:extLst>
                  <a:ext uri="{FF2B5EF4-FFF2-40B4-BE49-F238E27FC236}">
                    <a16:creationId xmlns:a16="http://schemas.microsoft.com/office/drawing/2014/main" id="{ECA958A2-2655-4AA5-9CA6-2FF213C74701}"/>
                  </a:ext>
                </a:extLst>
              </p:cNvPr>
              <p:cNvSpPr>
                <a:spLocks noChangeAspect="1" noChangeArrowheads="1"/>
              </p:cNvSpPr>
              <p:nvPr/>
            </p:nvSpPr>
            <p:spPr bwMode="auto">
              <a:xfrm>
                <a:off x="1875" y="169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55" name="Oval 27">
                <a:extLst>
                  <a:ext uri="{FF2B5EF4-FFF2-40B4-BE49-F238E27FC236}">
                    <a16:creationId xmlns:a16="http://schemas.microsoft.com/office/drawing/2014/main" id="{3C79FC03-72D7-4650-A571-02199971C69B}"/>
                  </a:ext>
                </a:extLst>
              </p:cNvPr>
              <p:cNvSpPr>
                <a:spLocks noChangeAspect="1" noChangeArrowheads="1"/>
              </p:cNvSpPr>
              <p:nvPr/>
            </p:nvSpPr>
            <p:spPr bwMode="auto">
              <a:xfrm>
                <a:off x="1989" y="1779"/>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56" name="Oval 28">
                <a:extLst>
                  <a:ext uri="{FF2B5EF4-FFF2-40B4-BE49-F238E27FC236}">
                    <a16:creationId xmlns:a16="http://schemas.microsoft.com/office/drawing/2014/main" id="{B59B4F23-501F-4DA0-99D1-6FDFC87BBC7F}"/>
                  </a:ext>
                </a:extLst>
              </p:cNvPr>
              <p:cNvSpPr>
                <a:spLocks noChangeAspect="1" noChangeArrowheads="1"/>
              </p:cNvSpPr>
              <p:nvPr/>
            </p:nvSpPr>
            <p:spPr bwMode="auto">
              <a:xfrm>
                <a:off x="2085" y="169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4157" name="Text Box 29">
              <a:extLst>
                <a:ext uri="{FF2B5EF4-FFF2-40B4-BE49-F238E27FC236}">
                  <a16:creationId xmlns:a16="http://schemas.microsoft.com/office/drawing/2014/main" id="{95321902-E925-4917-88FE-09C98A82288D}"/>
                </a:ext>
              </a:extLst>
            </p:cNvPr>
            <p:cNvSpPr txBox="1">
              <a:spLocks noChangeArrowheads="1"/>
            </p:cNvSpPr>
            <p:nvPr/>
          </p:nvSpPr>
          <p:spPr bwMode="auto">
            <a:xfrm>
              <a:off x="475" y="3158"/>
              <a:ext cx="4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substrate</a:t>
              </a:r>
              <a:endParaRPr lang="el-GR" altLang="en-US" sz="1100">
                <a:latin typeface="Tahoma" panose="020B0604030504040204" pitchFamily="34" charset="0"/>
              </a:endParaRPr>
            </a:p>
          </p:txBody>
        </p:sp>
        <p:sp>
          <p:nvSpPr>
            <p:cNvPr id="944158" name="Oval 30">
              <a:extLst>
                <a:ext uri="{FF2B5EF4-FFF2-40B4-BE49-F238E27FC236}">
                  <a16:creationId xmlns:a16="http://schemas.microsoft.com/office/drawing/2014/main" id="{96E9CD38-BD92-41D0-B51B-1CACA2E367DC}"/>
                </a:ext>
              </a:extLst>
            </p:cNvPr>
            <p:cNvSpPr>
              <a:spLocks noChangeAspect="1" noChangeArrowheads="1"/>
            </p:cNvSpPr>
            <p:nvPr/>
          </p:nvSpPr>
          <p:spPr bwMode="auto">
            <a:xfrm>
              <a:off x="717" y="2297"/>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59" name="Oval 31">
              <a:extLst>
                <a:ext uri="{FF2B5EF4-FFF2-40B4-BE49-F238E27FC236}">
                  <a16:creationId xmlns:a16="http://schemas.microsoft.com/office/drawing/2014/main" id="{B5DB7A4D-8172-4DFE-9F03-0A6F7952CEBA}"/>
                </a:ext>
              </a:extLst>
            </p:cNvPr>
            <p:cNvSpPr>
              <a:spLocks noChangeAspect="1" noChangeArrowheads="1"/>
            </p:cNvSpPr>
            <p:nvPr/>
          </p:nvSpPr>
          <p:spPr bwMode="auto">
            <a:xfrm>
              <a:off x="767" y="2410"/>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60" name="Oval 32">
              <a:extLst>
                <a:ext uri="{FF2B5EF4-FFF2-40B4-BE49-F238E27FC236}">
                  <a16:creationId xmlns:a16="http://schemas.microsoft.com/office/drawing/2014/main" id="{06C3A314-DEE1-4C25-BCDC-59E98A60062F}"/>
                </a:ext>
              </a:extLst>
            </p:cNvPr>
            <p:cNvSpPr>
              <a:spLocks noChangeAspect="1" noChangeArrowheads="1"/>
            </p:cNvSpPr>
            <p:nvPr/>
          </p:nvSpPr>
          <p:spPr bwMode="auto">
            <a:xfrm>
              <a:off x="664" y="2466"/>
              <a:ext cx="66" cy="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61" name="Oval 33">
              <a:extLst>
                <a:ext uri="{FF2B5EF4-FFF2-40B4-BE49-F238E27FC236}">
                  <a16:creationId xmlns:a16="http://schemas.microsoft.com/office/drawing/2014/main" id="{BC137D04-81F7-4130-A800-33A315CFD9F4}"/>
                </a:ext>
              </a:extLst>
            </p:cNvPr>
            <p:cNvSpPr>
              <a:spLocks noChangeAspect="1" noChangeArrowheads="1"/>
            </p:cNvSpPr>
            <p:nvPr/>
          </p:nvSpPr>
          <p:spPr bwMode="auto">
            <a:xfrm>
              <a:off x="848" y="2466"/>
              <a:ext cx="65" cy="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62" name="Oval 34">
              <a:extLst>
                <a:ext uri="{FF2B5EF4-FFF2-40B4-BE49-F238E27FC236}">
                  <a16:creationId xmlns:a16="http://schemas.microsoft.com/office/drawing/2014/main" id="{44C4CE07-793D-4E04-9A9A-6742EBCEDD0C}"/>
                </a:ext>
              </a:extLst>
            </p:cNvPr>
            <p:cNvSpPr>
              <a:spLocks noChangeAspect="1" noChangeArrowheads="1"/>
            </p:cNvSpPr>
            <p:nvPr/>
          </p:nvSpPr>
          <p:spPr bwMode="auto">
            <a:xfrm>
              <a:off x="882" y="2371"/>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63" name="Text Box 35">
              <a:extLst>
                <a:ext uri="{FF2B5EF4-FFF2-40B4-BE49-F238E27FC236}">
                  <a16:creationId xmlns:a16="http://schemas.microsoft.com/office/drawing/2014/main" id="{0CB107E0-CD4C-42BB-98A1-9870E3FBA2CF}"/>
                </a:ext>
              </a:extLst>
            </p:cNvPr>
            <p:cNvSpPr txBox="1">
              <a:spLocks noChangeArrowheads="1"/>
            </p:cNvSpPr>
            <p:nvPr/>
          </p:nvSpPr>
          <p:spPr bwMode="auto">
            <a:xfrm>
              <a:off x="556" y="2541"/>
              <a:ext cx="42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en-US" sz="1100">
                  <a:latin typeface="Tahoma" panose="020B0604030504040204" pitchFamily="34" charset="0"/>
                </a:rPr>
                <a:t>colored product</a:t>
              </a:r>
              <a:endParaRPr lang="el-GR" altLang="en-US" sz="1100">
                <a:latin typeface="Tahoma" panose="020B0604030504040204" pitchFamily="34" charset="0"/>
              </a:endParaRPr>
            </a:p>
          </p:txBody>
        </p:sp>
      </p:grpSp>
      <p:grpSp>
        <p:nvGrpSpPr>
          <p:cNvPr id="944164" name="Group 36">
            <a:extLst>
              <a:ext uri="{FF2B5EF4-FFF2-40B4-BE49-F238E27FC236}">
                <a16:creationId xmlns:a16="http://schemas.microsoft.com/office/drawing/2014/main" id="{1B48B85B-82E2-4CA3-9DE2-5B5D47FF2518}"/>
              </a:ext>
            </a:extLst>
          </p:cNvPr>
          <p:cNvGrpSpPr>
            <a:grpSpLocks/>
          </p:cNvGrpSpPr>
          <p:nvPr/>
        </p:nvGrpSpPr>
        <p:grpSpPr bwMode="auto">
          <a:xfrm>
            <a:off x="5651500" y="3860800"/>
            <a:ext cx="3257550" cy="2062163"/>
            <a:chOff x="3560" y="2432"/>
            <a:chExt cx="2052" cy="1299"/>
          </a:xfrm>
        </p:grpSpPr>
        <p:pic>
          <p:nvPicPr>
            <p:cNvPr id="944165" name="Picture 37" descr="elisa3">
              <a:extLst>
                <a:ext uri="{FF2B5EF4-FFF2-40B4-BE49-F238E27FC236}">
                  <a16:creationId xmlns:a16="http://schemas.microsoft.com/office/drawing/2014/main" id="{813E876F-99F3-4D72-B75D-D65651AA0813}"/>
                </a:ext>
              </a:extLst>
            </p:cNvPr>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3969" y="2432"/>
              <a:ext cx="1643" cy="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4166" name="AutoShape 38">
              <a:extLst>
                <a:ext uri="{FF2B5EF4-FFF2-40B4-BE49-F238E27FC236}">
                  <a16:creationId xmlns:a16="http://schemas.microsoft.com/office/drawing/2014/main" id="{9DA0347C-EBBF-42BE-85B6-25713B3AE533}"/>
                </a:ext>
              </a:extLst>
            </p:cNvPr>
            <p:cNvSpPr>
              <a:spLocks noChangeArrowheads="1"/>
            </p:cNvSpPr>
            <p:nvPr/>
          </p:nvSpPr>
          <p:spPr bwMode="auto">
            <a:xfrm>
              <a:off x="3560" y="3067"/>
              <a:ext cx="375" cy="91"/>
            </a:xfrm>
            <a:prstGeom prst="notchedRightArrow">
              <a:avLst>
                <a:gd name="adj1" fmla="val 50000"/>
                <a:gd name="adj2" fmla="val 10302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44167" name="Group 39">
            <a:extLst>
              <a:ext uri="{FF2B5EF4-FFF2-40B4-BE49-F238E27FC236}">
                <a16:creationId xmlns:a16="http://schemas.microsoft.com/office/drawing/2014/main" id="{D0361157-8393-483F-BC98-2B5A13D4EDD1}"/>
              </a:ext>
            </a:extLst>
          </p:cNvPr>
          <p:cNvGrpSpPr>
            <a:grpSpLocks/>
          </p:cNvGrpSpPr>
          <p:nvPr/>
        </p:nvGrpSpPr>
        <p:grpSpPr bwMode="auto">
          <a:xfrm>
            <a:off x="2895600" y="3455988"/>
            <a:ext cx="2709863" cy="3248025"/>
            <a:chOff x="1824" y="2177"/>
            <a:chExt cx="1707" cy="2046"/>
          </a:xfrm>
        </p:grpSpPr>
        <p:grpSp>
          <p:nvGrpSpPr>
            <p:cNvPr id="944168" name="Group 40">
              <a:extLst>
                <a:ext uri="{FF2B5EF4-FFF2-40B4-BE49-F238E27FC236}">
                  <a16:creationId xmlns:a16="http://schemas.microsoft.com/office/drawing/2014/main" id="{04E40098-3D39-407B-84C8-50AF2653A20D}"/>
                </a:ext>
              </a:extLst>
            </p:cNvPr>
            <p:cNvGrpSpPr>
              <a:grpSpLocks/>
            </p:cNvGrpSpPr>
            <p:nvPr/>
          </p:nvGrpSpPr>
          <p:grpSpPr bwMode="auto">
            <a:xfrm>
              <a:off x="1824" y="2177"/>
              <a:ext cx="1707" cy="2046"/>
              <a:chOff x="1824" y="2177"/>
              <a:chExt cx="1707" cy="2046"/>
            </a:xfrm>
          </p:grpSpPr>
          <p:sp>
            <p:nvSpPr>
              <p:cNvPr id="944169" name="Arc 41">
                <a:extLst>
                  <a:ext uri="{FF2B5EF4-FFF2-40B4-BE49-F238E27FC236}">
                    <a16:creationId xmlns:a16="http://schemas.microsoft.com/office/drawing/2014/main" id="{C5E3F0B8-390A-4EAD-8A31-6F90DFFDB18F}"/>
                  </a:ext>
                </a:extLst>
              </p:cNvPr>
              <p:cNvSpPr>
                <a:spLocks/>
              </p:cNvSpPr>
              <p:nvPr/>
            </p:nvSpPr>
            <p:spPr bwMode="auto">
              <a:xfrm flipV="1">
                <a:off x="2734" y="2371"/>
                <a:ext cx="174" cy="565"/>
              </a:xfrm>
              <a:custGeom>
                <a:avLst/>
                <a:gdLst>
                  <a:gd name="G0" fmla="+- 3714 0 0"/>
                  <a:gd name="G1" fmla="+- 21600 0 0"/>
                  <a:gd name="G2" fmla="+- 21600 0 0"/>
                  <a:gd name="T0" fmla="*/ 3714 w 25314"/>
                  <a:gd name="T1" fmla="*/ 0 h 43200"/>
                  <a:gd name="T2" fmla="*/ 0 w 25314"/>
                  <a:gd name="T3" fmla="*/ 42878 h 43200"/>
                  <a:gd name="T4" fmla="*/ 3714 w 25314"/>
                  <a:gd name="T5" fmla="*/ 21600 h 43200"/>
                </a:gdLst>
                <a:ahLst/>
                <a:cxnLst>
                  <a:cxn ang="0">
                    <a:pos x="T0" y="T1"/>
                  </a:cxn>
                  <a:cxn ang="0">
                    <a:pos x="T2" y="T3"/>
                  </a:cxn>
                  <a:cxn ang="0">
                    <a:pos x="T4" y="T5"/>
                  </a:cxn>
                </a:cxnLst>
                <a:rect l="0" t="0" r="r" b="b"/>
                <a:pathLst>
                  <a:path w="25314" h="43200" fill="none" extrusionOk="0">
                    <a:moveTo>
                      <a:pt x="3713" y="0"/>
                    </a:moveTo>
                    <a:cubicBezTo>
                      <a:pt x="15643" y="0"/>
                      <a:pt x="25314" y="9670"/>
                      <a:pt x="25314" y="21600"/>
                    </a:cubicBezTo>
                    <a:cubicBezTo>
                      <a:pt x="25314" y="33529"/>
                      <a:pt x="15643" y="43200"/>
                      <a:pt x="3714" y="43200"/>
                    </a:cubicBezTo>
                    <a:cubicBezTo>
                      <a:pt x="2469" y="43200"/>
                      <a:pt x="1226" y="43092"/>
                      <a:pt x="-1" y="42878"/>
                    </a:cubicBezTo>
                  </a:path>
                  <a:path w="25314" h="43200" stroke="0" extrusionOk="0">
                    <a:moveTo>
                      <a:pt x="3713" y="0"/>
                    </a:moveTo>
                    <a:cubicBezTo>
                      <a:pt x="15643" y="0"/>
                      <a:pt x="25314" y="9670"/>
                      <a:pt x="25314" y="21600"/>
                    </a:cubicBezTo>
                    <a:cubicBezTo>
                      <a:pt x="25314" y="33529"/>
                      <a:pt x="15643" y="43200"/>
                      <a:pt x="3714" y="43200"/>
                    </a:cubicBezTo>
                    <a:cubicBezTo>
                      <a:pt x="2469" y="43200"/>
                      <a:pt x="1226" y="43092"/>
                      <a:pt x="-1" y="42878"/>
                    </a:cubicBezTo>
                    <a:lnTo>
                      <a:pt x="3714" y="21600"/>
                    </a:lnTo>
                    <a:close/>
                  </a:path>
                </a:pathLst>
              </a:custGeom>
              <a:noFill/>
              <a:ln w="28575">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70" name="Text Box 42">
                <a:extLst>
                  <a:ext uri="{FF2B5EF4-FFF2-40B4-BE49-F238E27FC236}">
                    <a16:creationId xmlns:a16="http://schemas.microsoft.com/office/drawing/2014/main" id="{78B5AEDF-C9D9-468D-9F03-95406F61E790}"/>
                  </a:ext>
                </a:extLst>
              </p:cNvPr>
              <p:cNvSpPr txBox="1">
                <a:spLocks noChangeArrowheads="1"/>
              </p:cNvSpPr>
              <p:nvPr/>
            </p:nvSpPr>
            <p:spPr bwMode="auto">
              <a:xfrm>
                <a:off x="2477" y="3542"/>
                <a:ext cx="221"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r">
                  <a:spcBef>
                    <a:spcPct val="50000"/>
                  </a:spcBef>
                </a:pPr>
                <a:r>
                  <a:rPr lang="en-US" altLang="en-US" sz="1100">
                    <a:latin typeface="Tahoma" panose="020B0604030504040204" pitchFamily="34" charset="0"/>
                  </a:rPr>
                  <a:t>Ag</a:t>
                </a:r>
                <a:endParaRPr lang="el-GR" altLang="en-US" sz="1100">
                  <a:latin typeface="Tahoma" panose="020B0604030504040204" pitchFamily="34" charset="0"/>
                </a:endParaRPr>
              </a:p>
            </p:txBody>
          </p:sp>
          <p:sp>
            <p:nvSpPr>
              <p:cNvPr id="944171" name="Text Box 43">
                <a:extLst>
                  <a:ext uri="{FF2B5EF4-FFF2-40B4-BE49-F238E27FC236}">
                    <a16:creationId xmlns:a16="http://schemas.microsoft.com/office/drawing/2014/main" id="{8275D04B-76CE-4F36-96DA-E5C2F214BA85}"/>
                  </a:ext>
                </a:extLst>
              </p:cNvPr>
              <p:cNvSpPr txBox="1">
                <a:spLocks noChangeArrowheads="1"/>
              </p:cNvSpPr>
              <p:nvPr/>
            </p:nvSpPr>
            <p:spPr bwMode="auto">
              <a:xfrm>
                <a:off x="2805" y="3720"/>
                <a:ext cx="333"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en-US" sz="1100">
                    <a:latin typeface="Tahoma" panose="020B0604030504040204" pitchFamily="34" charset="0"/>
                  </a:rPr>
                  <a:t>Ab</a:t>
                </a:r>
                <a:endParaRPr lang="el-GR" altLang="en-US" sz="1100">
                  <a:latin typeface="Tahoma" panose="020B0604030504040204" pitchFamily="34" charset="0"/>
                </a:endParaRPr>
              </a:p>
            </p:txBody>
          </p:sp>
          <p:grpSp>
            <p:nvGrpSpPr>
              <p:cNvPr id="944172" name="Group 44">
                <a:extLst>
                  <a:ext uri="{FF2B5EF4-FFF2-40B4-BE49-F238E27FC236}">
                    <a16:creationId xmlns:a16="http://schemas.microsoft.com/office/drawing/2014/main" id="{3A8B7933-5078-4968-80A1-EED44FEAB901}"/>
                  </a:ext>
                </a:extLst>
              </p:cNvPr>
              <p:cNvGrpSpPr>
                <a:grpSpLocks/>
              </p:cNvGrpSpPr>
              <p:nvPr/>
            </p:nvGrpSpPr>
            <p:grpSpPr bwMode="auto">
              <a:xfrm>
                <a:off x="2843" y="2632"/>
                <a:ext cx="655" cy="651"/>
                <a:chOff x="2851" y="2784"/>
                <a:chExt cx="655" cy="651"/>
              </a:xfrm>
            </p:grpSpPr>
            <p:grpSp>
              <p:nvGrpSpPr>
                <p:cNvPr id="944173" name="Group 45">
                  <a:extLst>
                    <a:ext uri="{FF2B5EF4-FFF2-40B4-BE49-F238E27FC236}">
                      <a16:creationId xmlns:a16="http://schemas.microsoft.com/office/drawing/2014/main" id="{5AF6F105-F44A-4741-881A-17B5CE4A6FD5}"/>
                    </a:ext>
                  </a:extLst>
                </p:cNvPr>
                <p:cNvGrpSpPr>
                  <a:grpSpLocks/>
                </p:cNvGrpSpPr>
                <p:nvPr/>
              </p:nvGrpSpPr>
              <p:grpSpPr bwMode="auto">
                <a:xfrm>
                  <a:off x="2851" y="2784"/>
                  <a:ext cx="342" cy="651"/>
                  <a:chOff x="2971" y="2784"/>
                  <a:chExt cx="342" cy="651"/>
                </a:xfrm>
              </p:grpSpPr>
              <p:sp>
                <p:nvSpPr>
                  <p:cNvPr id="944174" name="Rectangle 46">
                    <a:extLst>
                      <a:ext uri="{FF2B5EF4-FFF2-40B4-BE49-F238E27FC236}">
                        <a16:creationId xmlns:a16="http://schemas.microsoft.com/office/drawing/2014/main" id="{A3E9F600-99A4-4C49-B9DD-8556E41CA5F2}"/>
                      </a:ext>
                    </a:extLst>
                  </p:cNvPr>
                  <p:cNvSpPr>
                    <a:spLocks noChangeArrowheads="1"/>
                  </p:cNvSpPr>
                  <p:nvPr/>
                </p:nvSpPr>
                <p:spPr bwMode="auto">
                  <a:xfrm rot="2794904">
                    <a:off x="3114" y="2960"/>
                    <a:ext cx="100" cy="57"/>
                  </a:xfrm>
                  <a:prstGeom prst="rect">
                    <a:avLst/>
                  </a:prstGeom>
                  <a:solidFill>
                    <a:srgbClr val="FF9900"/>
                  </a:solidFill>
                  <a:ln w="9525">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4175" name="Group 47">
                    <a:extLst>
                      <a:ext uri="{FF2B5EF4-FFF2-40B4-BE49-F238E27FC236}">
                        <a16:creationId xmlns:a16="http://schemas.microsoft.com/office/drawing/2014/main" id="{7A9E436A-48DE-4298-B2C3-858AE847ABF7}"/>
                      </a:ext>
                    </a:extLst>
                  </p:cNvPr>
                  <p:cNvGrpSpPr>
                    <a:grpSpLocks noChangeAspect="1"/>
                  </p:cNvGrpSpPr>
                  <p:nvPr/>
                </p:nvGrpSpPr>
                <p:grpSpPr bwMode="auto">
                  <a:xfrm rot="-736552">
                    <a:off x="3103" y="2940"/>
                    <a:ext cx="210" cy="495"/>
                    <a:chOff x="3970" y="2037"/>
                    <a:chExt cx="276" cy="493"/>
                  </a:xfrm>
                </p:grpSpPr>
                <p:sp>
                  <p:nvSpPr>
                    <p:cNvPr id="944176" name="Freeform 48">
                      <a:extLst>
                        <a:ext uri="{FF2B5EF4-FFF2-40B4-BE49-F238E27FC236}">
                          <a16:creationId xmlns:a16="http://schemas.microsoft.com/office/drawing/2014/main" id="{BA237F80-7AD1-4C8F-B5A4-A9A7A3A5B918}"/>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FF9900"/>
                      </a:solidFill>
                      <a:round/>
                      <a:headEnd/>
                      <a:tailEnd/>
                    </a:ln>
                    <a:effectLst/>
                    <a:scene3d>
                      <a:camera prst="legacyPerspectiveFront">
                        <a:rot lat="21299999" lon="21299999" rev="0"/>
                      </a:camera>
                      <a:lightRig rig="legacyFlat2" dir="b"/>
                    </a:scene3d>
                    <a:sp3d extrusionH="125400" prstMaterial="legacyMatte">
                      <a:bevelT w="13500" h="13500" prst="angle"/>
                      <a:bevelB w="13500" h="13500" prst="angle"/>
                      <a:extrusionClr>
                        <a:srgbClr val="FF9900"/>
                      </a:extrusionClr>
                      <a:contourClr>
                        <a:srgbClr val="FF99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177" name="Freeform 49">
                      <a:extLst>
                        <a:ext uri="{FF2B5EF4-FFF2-40B4-BE49-F238E27FC236}">
                          <a16:creationId xmlns:a16="http://schemas.microsoft.com/office/drawing/2014/main" id="{836A54C3-DA11-480D-A5A4-2292733AE105}"/>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FF9900"/>
                      </a:solidFill>
                      <a:round/>
                      <a:headEnd/>
                      <a:tailEnd/>
                    </a:ln>
                    <a:effectLst/>
                    <a:scene3d>
                      <a:camera prst="legacyPerspectiveBottomLeft">
                        <a:rot lat="300000" lon="21299999" rev="0"/>
                      </a:camera>
                      <a:lightRig rig="legacyFlat2" dir="b"/>
                    </a:scene3d>
                    <a:sp3d extrusionH="49200" prstMaterial="legacyMatte">
                      <a:bevelT w="13500" h="13500" prst="angle"/>
                      <a:bevelB w="13500" h="13500" prst="angle"/>
                      <a:extrusionClr>
                        <a:srgbClr val="FF9900"/>
                      </a:extrusionClr>
                      <a:contourClr>
                        <a:srgbClr val="FF99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44178" name="AutoShape 50">
                    <a:extLst>
                      <a:ext uri="{FF2B5EF4-FFF2-40B4-BE49-F238E27FC236}">
                        <a16:creationId xmlns:a16="http://schemas.microsoft.com/office/drawing/2014/main" id="{E90E438F-F058-46BA-B3AF-1649F730A18D}"/>
                      </a:ext>
                    </a:extLst>
                  </p:cNvPr>
                  <p:cNvSpPr>
                    <a:spLocks noChangeAspect="1" noChangeArrowheads="1"/>
                  </p:cNvSpPr>
                  <p:nvPr/>
                </p:nvSpPr>
                <p:spPr bwMode="auto">
                  <a:xfrm rot="-129823">
                    <a:off x="2971" y="2784"/>
                    <a:ext cx="202" cy="228"/>
                  </a:xfrm>
                  <a:prstGeom prst="irregularSeal1">
                    <a:avLst/>
                  </a:prstGeom>
                  <a:solidFill>
                    <a:srgbClr val="FF6600"/>
                  </a:solidFill>
                  <a:ln w="9525">
                    <a:miter lim="800000"/>
                    <a:headEnd/>
                    <a:tailEnd/>
                  </a:ln>
                  <a:effectLst/>
                  <a:scene3d>
                    <a:camera prst="legacyPerspectiveRight">
                      <a:rot lat="20699999" lon="21299999" rev="0"/>
                    </a:camera>
                    <a:lightRig rig="legacyFlat3" dir="b"/>
                  </a:scene3d>
                  <a:sp3d extrusionH="49200" prstMaterial="legacyMetal">
                    <a:bevelT w="13500" h="13500" prst="angle"/>
                    <a:bevelB w="13500" h="13500" prst="angle"/>
                    <a:extrusionClr>
                      <a:srgbClr val="FF6600"/>
                    </a:extrusionClr>
                    <a:contourClr>
                      <a:srgbClr val="FF66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sp>
              <p:nvSpPr>
                <p:cNvPr id="944179" name="Text Box 51">
                  <a:extLst>
                    <a:ext uri="{FF2B5EF4-FFF2-40B4-BE49-F238E27FC236}">
                      <a16:creationId xmlns:a16="http://schemas.microsoft.com/office/drawing/2014/main" id="{D867C9D8-B844-4F63-B100-E9C215656920}"/>
                    </a:ext>
                  </a:extLst>
                </p:cNvPr>
                <p:cNvSpPr txBox="1">
                  <a:spLocks noChangeArrowheads="1"/>
                </p:cNvSpPr>
                <p:nvPr/>
              </p:nvSpPr>
              <p:spPr bwMode="auto">
                <a:xfrm>
                  <a:off x="3108" y="2809"/>
                  <a:ext cx="398" cy="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Ab</a:t>
                  </a:r>
                  <a:endParaRPr lang="el-GR" altLang="en-US" sz="1100">
                    <a:latin typeface="Tahoma" panose="020B0604030504040204" pitchFamily="34" charset="0"/>
                  </a:endParaRPr>
                </a:p>
              </p:txBody>
            </p:sp>
          </p:grpSp>
          <p:sp>
            <p:nvSpPr>
              <p:cNvPr id="944180" name="Text Box 52">
                <a:extLst>
                  <a:ext uri="{FF2B5EF4-FFF2-40B4-BE49-F238E27FC236}">
                    <a16:creationId xmlns:a16="http://schemas.microsoft.com/office/drawing/2014/main" id="{D49350BD-9666-453B-9D1A-BEDCABC85817}"/>
                  </a:ext>
                </a:extLst>
              </p:cNvPr>
              <p:cNvSpPr txBox="1">
                <a:spLocks noChangeArrowheads="1"/>
              </p:cNvSpPr>
              <p:nvPr/>
            </p:nvSpPr>
            <p:spPr bwMode="auto">
              <a:xfrm>
                <a:off x="3008" y="2526"/>
                <a:ext cx="4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enzyme</a:t>
                </a:r>
                <a:endParaRPr lang="el-GR" altLang="en-US" sz="1100">
                  <a:latin typeface="Tahoma" panose="020B0604030504040204" pitchFamily="34" charset="0"/>
                </a:endParaRPr>
              </a:p>
            </p:txBody>
          </p:sp>
          <p:grpSp>
            <p:nvGrpSpPr>
              <p:cNvPr id="944181" name="Group 53">
                <a:extLst>
                  <a:ext uri="{FF2B5EF4-FFF2-40B4-BE49-F238E27FC236}">
                    <a16:creationId xmlns:a16="http://schemas.microsoft.com/office/drawing/2014/main" id="{0395C344-0CE5-4D1C-91F2-D94EC0E5178F}"/>
                  </a:ext>
                </a:extLst>
              </p:cNvPr>
              <p:cNvGrpSpPr>
                <a:grpSpLocks/>
              </p:cNvGrpSpPr>
              <p:nvPr/>
            </p:nvGrpSpPr>
            <p:grpSpPr bwMode="auto">
              <a:xfrm>
                <a:off x="2567" y="2856"/>
                <a:ext cx="284" cy="283"/>
                <a:chOff x="1875" y="1602"/>
                <a:chExt cx="273" cy="240"/>
              </a:xfrm>
            </p:grpSpPr>
            <p:sp>
              <p:nvSpPr>
                <p:cNvPr id="944182" name="Oval 54">
                  <a:extLst>
                    <a:ext uri="{FF2B5EF4-FFF2-40B4-BE49-F238E27FC236}">
                      <a16:creationId xmlns:a16="http://schemas.microsoft.com/office/drawing/2014/main" id="{02DA2973-417F-43D5-91E6-3D74A47C16F0}"/>
                    </a:ext>
                  </a:extLst>
                </p:cNvPr>
                <p:cNvSpPr>
                  <a:spLocks noChangeAspect="1" noChangeArrowheads="1"/>
                </p:cNvSpPr>
                <p:nvPr/>
              </p:nvSpPr>
              <p:spPr bwMode="auto">
                <a:xfrm>
                  <a:off x="1926" y="1602"/>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83" name="Oval 55">
                  <a:extLst>
                    <a:ext uri="{FF2B5EF4-FFF2-40B4-BE49-F238E27FC236}">
                      <a16:creationId xmlns:a16="http://schemas.microsoft.com/office/drawing/2014/main" id="{3544CF0A-4EDC-467D-BA88-A2FAEFD659EF}"/>
                    </a:ext>
                  </a:extLst>
                </p:cNvPr>
                <p:cNvSpPr>
                  <a:spLocks noChangeAspect="1" noChangeArrowheads="1"/>
                </p:cNvSpPr>
                <p:nvPr/>
              </p:nvSpPr>
              <p:spPr bwMode="auto">
                <a:xfrm>
                  <a:off x="1992" y="166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84" name="Oval 56">
                  <a:extLst>
                    <a:ext uri="{FF2B5EF4-FFF2-40B4-BE49-F238E27FC236}">
                      <a16:creationId xmlns:a16="http://schemas.microsoft.com/office/drawing/2014/main" id="{68DD3BEB-1FF9-41A3-98DC-7A4CB87D47B4}"/>
                    </a:ext>
                  </a:extLst>
                </p:cNvPr>
                <p:cNvSpPr>
                  <a:spLocks noChangeAspect="1" noChangeArrowheads="1"/>
                </p:cNvSpPr>
                <p:nvPr/>
              </p:nvSpPr>
              <p:spPr bwMode="auto">
                <a:xfrm>
                  <a:off x="1875" y="169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85" name="Oval 57">
                  <a:extLst>
                    <a:ext uri="{FF2B5EF4-FFF2-40B4-BE49-F238E27FC236}">
                      <a16:creationId xmlns:a16="http://schemas.microsoft.com/office/drawing/2014/main" id="{BF861C3B-08CB-4794-B154-51D85F8080BF}"/>
                    </a:ext>
                  </a:extLst>
                </p:cNvPr>
                <p:cNvSpPr>
                  <a:spLocks noChangeAspect="1" noChangeArrowheads="1"/>
                </p:cNvSpPr>
                <p:nvPr/>
              </p:nvSpPr>
              <p:spPr bwMode="auto">
                <a:xfrm>
                  <a:off x="1989" y="1779"/>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86" name="Oval 58">
                  <a:extLst>
                    <a:ext uri="{FF2B5EF4-FFF2-40B4-BE49-F238E27FC236}">
                      <a16:creationId xmlns:a16="http://schemas.microsoft.com/office/drawing/2014/main" id="{6BDF63D2-763F-4931-97AB-756D22BBC81A}"/>
                    </a:ext>
                  </a:extLst>
                </p:cNvPr>
                <p:cNvSpPr>
                  <a:spLocks noChangeAspect="1" noChangeArrowheads="1"/>
                </p:cNvSpPr>
                <p:nvPr/>
              </p:nvSpPr>
              <p:spPr bwMode="auto">
                <a:xfrm>
                  <a:off x="2085" y="1698"/>
                  <a:ext cx="63" cy="63"/>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44187" name="Text Box 59">
                <a:extLst>
                  <a:ext uri="{FF2B5EF4-FFF2-40B4-BE49-F238E27FC236}">
                    <a16:creationId xmlns:a16="http://schemas.microsoft.com/office/drawing/2014/main" id="{9A96F918-F9AA-4515-8471-84D46A005E89}"/>
                  </a:ext>
                </a:extLst>
              </p:cNvPr>
              <p:cNvSpPr txBox="1">
                <a:spLocks noChangeArrowheads="1"/>
              </p:cNvSpPr>
              <p:nvPr/>
            </p:nvSpPr>
            <p:spPr bwMode="auto">
              <a:xfrm>
                <a:off x="2219" y="3018"/>
                <a:ext cx="498"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spcBef>
                    <a:spcPct val="50000"/>
                  </a:spcBef>
                </a:pPr>
                <a:r>
                  <a:rPr lang="en-US" altLang="en-US" sz="1100">
                    <a:latin typeface="Tahoma" panose="020B0604030504040204" pitchFamily="34" charset="0"/>
                  </a:rPr>
                  <a:t>substrate</a:t>
                </a:r>
                <a:endParaRPr lang="el-GR" altLang="en-US" sz="1100">
                  <a:latin typeface="Tahoma" panose="020B0604030504040204" pitchFamily="34" charset="0"/>
                </a:endParaRPr>
              </a:p>
            </p:txBody>
          </p:sp>
          <p:sp>
            <p:nvSpPr>
              <p:cNvPr id="944188" name="Oval 60">
                <a:extLst>
                  <a:ext uri="{FF2B5EF4-FFF2-40B4-BE49-F238E27FC236}">
                    <a16:creationId xmlns:a16="http://schemas.microsoft.com/office/drawing/2014/main" id="{DEF81648-C0DE-4635-91B7-F69237608606}"/>
                  </a:ext>
                </a:extLst>
              </p:cNvPr>
              <p:cNvSpPr>
                <a:spLocks noChangeAspect="1" noChangeArrowheads="1"/>
              </p:cNvSpPr>
              <p:nvPr/>
            </p:nvSpPr>
            <p:spPr bwMode="auto">
              <a:xfrm>
                <a:off x="2463" y="2177"/>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89" name="Oval 61">
                <a:extLst>
                  <a:ext uri="{FF2B5EF4-FFF2-40B4-BE49-F238E27FC236}">
                    <a16:creationId xmlns:a16="http://schemas.microsoft.com/office/drawing/2014/main" id="{9C813F8B-9804-4F80-B55F-84C4531CD944}"/>
                  </a:ext>
                </a:extLst>
              </p:cNvPr>
              <p:cNvSpPr>
                <a:spLocks noChangeAspect="1" noChangeArrowheads="1"/>
              </p:cNvSpPr>
              <p:nvPr/>
            </p:nvSpPr>
            <p:spPr bwMode="auto">
              <a:xfrm>
                <a:off x="2513" y="2290"/>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90" name="Oval 62">
                <a:extLst>
                  <a:ext uri="{FF2B5EF4-FFF2-40B4-BE49-F238E27FC236}">
                    <a16:creationId xmlns:a16="http://schemas.microsoft.com/office/drawing/2014/main" id="{CD9EBC41-4A49-4698-BB03-F844D1B7D13F}"/>
                  </a:ext>
                </a:extLst>
              </p:cNvPr>
              <p:cNvSpPr>
                <a:spLocks noChangeAspect="1" noChangeArrowheads="1"/>
              </p:cNvSpPr>
              <p:nvPr/>
            </p:nvSpPr>
            <p:spPr bwMode="auto">
              <a:xfrm>
                <a:off x="2410" y="2346"/>
                <a:ext cx="66" cy="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91" name="Oval 63">
                <a:extLst>
                  <a:ext uri="{FF2B5EF4-FFF2-40B4-BE49-F238E27FC236}">
                    <a16:creationId xmlns:a16="http://schemas.microsoft.com/office/drawing/2014/main" id="{93B8B278-890D-4A2C-94CE-51287061633F}"/>
                  </a:ext>
                </a:extLst>
              </p:cNvPr>
              <p:cNvSpPr>
                <a:spLocks noChangeAspect="1" noChangeArrowheads="1"/>
              </p:cNvSpPr>
              <p:nvPr/>
            </p:nvSpPr>
            <p:spPr bwMode="auto">
              <a:xfrm>
                <a:off x="2594" y="2346"/>
                <a:ext cx="65" cy="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92" name="Oval 64">
                <a:extLst>
                  <a:ext uri="{FF2B5EF4-FFF2-40B4-BE49-F238E27FC236}">
                    <a16:creationId xmlns:a16="http://schemas.microsoft.com/office/drawing/2014/main" id="{A8F4E785-7620-4044-B947-DC82E0E7D646}"/>
                  </a:ext>
                </a:extLst>
              </p:cNvPr>
              <p:cNvSpPr>
                <a:spLocks noChangeAspect="1" noChangeArrowheads="1"/>
              </p:cNvSpPr>
              <p:nvPr/>
            </p:nvSpPr>
            <p:spPr bwMode="auto">
              <a:xfrm>
                <a:off x="2628" y="2251"/>
                <a:ext cx="66" cy="7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193" name="Text Box 65">
                <a:extLst>
                  <a:ext uri="{FF2B5EF4-FFF2-40B4-BE49-F238E27FC236}">
                    <a16:creationId xmlns:a16="http://schemas.microsoft.com/office/drawing/2014/main" id="{5552E9AA-A869-4234-98E1-D8654002CA80}"/>
                  </a:ext>
                </a:extLst>
              </p:cNvPr>
              <p:cNvSpPr txBox="1">
                <a:spLocks noChangeArrowheads="1"/>
              </p:cNvSpPr>
              <p:nvPr/>
            </p:nvSpPr>
            <p:spPr bwMode="auto">
              <a:xfrm>
                <a:off x="2302" y="2421"/>
                <a:ext cx="429" cy="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18000">
                <a:spAutoFit/>
              </a:bodyPr>
              <a:lstStyle/>
              <a:p>
                <a:pPr algn="ctr">
                  <a:spcBef>
                    <a:spcPct val="50000"/>
                  </a:spcBef>
                </a:pPr>
                <a:r>
                  <a:rPr lang="en-US" altLang="en-US" sz="1100">
                    <a:latin typeface="Tahoma" panose="020B0604030504040204" pitchFamily="34" charset="0"/>
                  </a:rPr>
                  <a:t>colored product</a:t>
                </a:r>
                <a:endParaRPr lang="el-GR" altLang="en-US" sz="1100">
                  <a:latin typeface="Tahoma" panose="020B0604030504040204" pitchFamily="34" charset="0"/>
                </a:endParaRPr>
              </a:p>
            </p:txBody>
          </p:sp>
          <p:sp>
            <p:nvSpPr>
              <p:cNvPr id="944194" name="AutoShape 66">
                <a:extLst>
                  <a:ext uri="{FF2B5EF4-FFF2-40B4-BE49-F238E27FC236}">
                    <a16:creationId xmlns:a16="http://schemas.microsoft.com/office/drawing/2014/main" id="{E9B45106-05B2-46C1-912E-276E0112C4C1}"/>
                  </a:ext>
                </a:extLst>
              </p:cNvPr>
              <p:cNvSpPr>
                <a:spLocks noChangeArrowheads="1"/>
              </p:cNvSpPr>
              <p:nvPr/>
            </p:nvSpPr>
            <p:spPr bwMode="auto">
              <a:xfrm rot="-2429537">
                <a:off x="2719" y="3612"/>
                <a:ext cx="166" cy="93"/>
              </a:xfrm>
              <a:prstGeom prst="triangle">
                <a:avLst>
                  <a:gd name="adj" fmla="val 5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944195" name="Group 67">
                <a:extLst>
                  <a:ext uri="{FF2B5EF4-FFF2-40B4-BE49-F238E27FC236}">
                    <a16:creationId xmlns:a16="http://schemas.microsoft.com/office/drawing/2014/main" id="{C7AF60D3-A9D7-4AAF-B6EA-0413633886AB}"/>
                  </a:ext>
                </a:extLst>
              </p:cNvPr>
              <p:cNvGrpSpPr>
                <a:grpSpLocks/>
              </p:cNvGrpSpPr>
              <p:nvPr/>
            </p:nvGrpSpPr>
            <p:grpSpPr bwMode="auto">
              <a:xfrm rot="20995276" flipV="1">
                <a:off x="2685" y="3663"/>
                <a:ext cx="217" cy="287"/>
                <a:chOff x="3197" y="3324"/>
                <a:chExt cx="217" cy="492"/>
              </a:xfrm>
            </p:grpSpPr>
            <p:sp>
              <p:nvSpPr>
                <p:cNvPr id="944196" name="Freeform 68">
                  <a:extLst>
                    <a:ext uri="{FF2B5EF4-FFF2-40B4-BE49-F238E27FC236}">
                      <a16:creationId xmlns:a16="http://schemas.microsoft.com/office/drawing/2014/main" id="{BA511BE1-361F-4260-99E2-B11B96BBAE8D}"/>
                    </a:ext>
                  </a:extLst>
                </p:cNvPr>
                <p:cNvSpPr>
                  <a:spLocks noChangeAspect="1"/>
                </p:cNvSpPr>
                <p:nvPr/>
              </p:nvSpPr>
              <p:spPr bwMode="auto">
                <a:xfrm>
                  <a:off x="3239"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197" name="Freeform 69">
                  <a:extLst>
                    <a:ext uri="{FF2B5EF4-FFF2-40B4-BE49-F238E27FC236}">
                      <a16:creationId xmlns:a16="http://schemas.microsoft.com/office/drawing/2014/main" id="{BEB39183-A01B-45AE-8B65-ADDCDD9D26C8}"/>
                    </a:ext>
                  </a:extLst>
                </p:cNvPr>
                <p:cNvSpPr>
                  <a:spLocks noChangeAspect="1"/>
                </p:cNvSpPr>
                <p:nvPr/>
              </p:nvSpPr>
              <p:spPr bwMode="auto">
                <a:xfrm rot="634006" flipH="1">
                  <a:off x="3197"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44198" name="Group 70">
                <a:extLst>
                  <a:ext uri="{FF2B5EF4-FFF2-40B4-BE49-F238E27FC236}">
                    <a16:creationId xmlns:a16="http://schemas.microsoft.com/office/drawing/2014/main" id="{F5F336EA-1981-4864-86F7-F4994044C1BC}"/>
                  </a:ext>
                </a:extLst>
              </p:cNvPr>
              <p:cNvGrpSpPr>
                <a:grpSpLocks/>
              </p:cNvGrpSpPr>
              <p:nvPr/>
            </p:nvGrpSpPr>
            <p:grpSpPr bwMode="auto">
              <a:xfrm rot="20995276" flipV="1">
                <a:off x="2333" y="3630"/>
                <a:ext cx="217" cy="288"/>
                <a:chOff x="3197" y="3324"/>
                <a:chExt cx="217" cy="492"/>
              </a:xfrm>
            </p:grpSpPr>
            <p:sp>
              <p:nvSpPr>
                <p:cNvPr id="944199" name="Freeform 71">
                  <a:extLst>
                    <a:ext uri="{FF2B5EF4-FFF2-40B4-BE49-F238E27FC236}">
                      <a16:creationId xmlns:a16="http://schemas.microsoft.com/office/drawing/2014/main" id="{6D5EAB29-EA3F-43C5-A6E9-89E324C6FB69}"/>
                    </a:ext>
                  </a:extLst>
                </p:cNvPr>
                <p:cNvSpPr>
                  <a:spLocks noChangeAspect="1"/>
                </p:cNvSpPr>
                <p:nvPr/>
              </p:nvSpPr>
              <p:spPr bwMode="auto">
                <a:xfrm>
                  <a:off x="3239"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200" name="Freeform 72">
                  <a:extLst>
                    <a:ext uri="{FF2B5EF4-FFF2-40B4-BE49-F238E27FC236}">
                      <a16:creationId xmlns:a16="http://schemas.microsoft.com/office/drawing/2014/main" id="{1504FD8F-9993-4671-ADC6-4A646C329842}"/>
                    </a:ext>
                  </a:extLst>
                </p:cNvPr>
                <p:cNvSpPr>
                  <a:spLocks noChangeAspect="1"/>
                </p:cNvSpPr>
                <p:nvPr/>
              </p:nvSpPr>
              <p:spPr bwMode="auto">
                <a:xfrm rot="634006" flipH="1">
                  <a:off x="3197"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44201" name="AutoShape 73">
                <a:extLst>
                  <a:ext uri="{FF2B5EF4-FFF2-40B4-BE49-F238E27FC236}">
                    <a16:creationId xmlns:a16="http://schemas.microsoft.com/office/drawing/2014/main" id="{29D244EB-DBE5-4652-9495-1B9CBC24A605}"/>
                  </a:ext>
                </a:extLst>
              </p:cNvPr>
              <p:cNvSpPr>
                <a:spLocks noChangeArrowheads="1"/>
              </p:cNvSpPr>
              <p:nvPr/>
            </p:nvSpPr>
            <p:spPr bwMode="auto">
              <a:xfrm rot="-2429537">
                <a:off x="2357" y="3586"/>
                <a:ext cx="166" cy="93"/>
              </a:xfrm>
              <a:prstGeom prst="triangle">
                <a:avLst>
                  <a:gd name="adj" fmla="val 5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202" name="Freeform 74">
                <a:extLst>
                  <a:ext uri="{FF2B5EF4-FFF2-40B4-BE49-F238E27FC236}">
                    <a16:creationId xmlns:a16="http://schemas.microsoft.com/office/drawing/2014/main" id="{428843A6-0821-422B-A7A2-DFF2C6CFC11A}"/>
                  </a:ext>
                </a:extLst>
              </p:cNvPr>
              <p:cNvSpPr>
                <a:spLocks noChangeAspect="1"/>
              </p:cNvSpPr>
              <p:nvPr/>
            </p:nvSpPr>
            <p:spPr bwMode="auto">
              <a:xfrm rot="20995276" flipV="1">
                <a:off x="3132" y="3699"/>
                <a:ext cx="175" cy="247"/>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203" name="Freeform 75">
                <a:extLst>
                  <a:ext uri="{FF2B5EF4-FFF2-40B4-BE49-F238E27FC236}">
                    <a16:creationId xmlns:a16="http://schemas.microsoft.com/office/drawing/2014/main" id="{6577F429-0189-43DF-9CED-739A53A2F61E}"/>
                  </a:ext>
                </a:extLst>
              </p:cNvPr>
              <p:cNvSpPr>
                <a:spLocks noChangeAspect="1"/>
              </p:cNvSpPr>
              <p:nvPr/>
            </p:nvSpPr>
            <p:spPr bwMode="auto">
              <a:xfrm rot="-44438730" flipH="1" flipV="1">
                <a:off x="3087" y="3673"/>
                <a:ext cx="97" cy="2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8E729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8E729A"/>
                </a:extrusionClr>
                <a:contourClr>
                  <a:srgbClr val="8E729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204" name="AutoShape 76">
                <a:extLst>
                  <a:ext uri="{FF2B5EF4-FFF2-40B4-BE49-F238E27FC236}">
                    <a16:creationId xmlns:a16="http://schemas.microsoft.com/office/drawing/2014/main" id="{A25CB9CB-5ED4-49D3-BE39-0A6BCFE168C5}"/>
                  </a:ext>
                </a:extLst>
              </p:cNvPr>
              <p:cNvSpPr>
                <a:spLocks noChangeArrowheads="1"/>
              </p:cNvSpPr>
              <p:nvPr/>
            </p:nvSpPr>
            <p:spPr bwMode="auto">
              <a:xfrm rot="-2429537">
                <a:off x="3119" y="3611"/>
                <a:ext cx="166" cy="93"/>
              </a:xfrm>
              <a:prstGeom prst="triangle">
                <a:avLst>
                  <a:gd name="adj" fmla="val 50000"/>
                </a:avLst>
              </a:prstGeom>
              <a:solidFill>
                <a:srgbClr val="CC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4205" name="Freeform 77">
                <a:extLst>
                  <a:ext uri="{FF2B5EF4-FFF2-40B4-BE49-F238E27FC236}">
                    <a16:creationId xmlns:a16="http://schemas.microsoft.com/office/drawing/2014/main" id="{8D1C592B-43E7-4DC9-B2FA-A00A7F619986}"/>
                  </a:ext>
                </a:extLst>
              </p:cNvPr>
              <p:cNvSpPr>
                <a:spLocks/>
              </p:cNvSpPr>
              <p:nvPr/>
            </p:nvSpPr>
            <p:spPr bwMode="auto">
              <a:xfrm>
                <a:off x="2177" y="2251"/>
                <a:ext cx="1354" cy="1723"/>
              </a:xfrm>
              <a:custGeom>
                <a:avLst/>
                <a:gdLst>
                  <a:gd name="T0" fmla="*/ 24 w 1080"/>
                  <a:gd name="T1" fmla="*/ 0 h 1032"/>
                  <a:gd name="T2" fmla="*/ 24 w 1080"/>
                  <a:gd name="T3" fmla="*/ 864 h 1032"/>
                  <a:gd name="T4" fmla="*/ 168 w 1080"/>
                  <a:gd name="T5" fmla="*/ 1008 h 1032"/>
                  <a:gd name="T6" fmla="*/ 936 w 1080"/>
                  <a:gd name="T7" fmla="*/ 1008 h 1032"/>
                  <a:gd name="T8" fmla="*/ 1032 w 1080"/>
                  <a:gd name="T9" fmla="*/ 864 h 1032"/>
                  <a:gd name="T10" fmla="*/ 1032 w 1080"/>
                  <a:gd name="T11" fmla="*/ 0 h 1032"/>
                </a:gdLst>
                <a:ahLst/>
                <a:cxnLst>
                  <a:cxn ang="0">
                    <a:pos x="T0" y="T1"/>
                  </a:cxn>
                  <a:cxn ang="0">
                    <a:pos x="T2" y="T3"/>
                  </a:cxn>
                  <a:cxn ang="0">
                    <a:pos x="T4" y="T5"/>
                  </a:cxn>
                  <a:cxn ang="0">
                    <a:pos x="T6" y="T7"/>
                  </a:cxn>
                  <a:cxn ang="0">
                    <a:pos x="T8" y="T9"/>
                  </a:cxn>
                  <a:cxn ang="0">
                    <a:pos x="T10" y="T11"/>
                  </a:cxn>
                </a:cxnLst>
                <a:rect l="0" t="0" r="r" b="b"/>
                <a:pathLst>
                  <a:path w="1080" h="1032">
                    <a:moveTo>
                      <a:pt x="24" y="0"/>
                    </a:moveTo>
                    <a:cubicBezTo>
                      <a:pt x="12" y="348"/>
                      <a:pt x="0" y="696"/>
                      <a:pt x="24" y="864"/>
                    </a:cubicBezTo>
                    <a:cubicBezTo>
                      <a:pt x="48" y="1032"/>
                      <a:pt x="16" y="984"/>
                      <a:pt x="168" y="1008"/>
                    </a:cubicBezTo>
                    <a:cubicBezTo>
                      <a:pt x="320" y="1032"/>
                      <a:pt x="792" y="1032"/>
                      <a:pt x="936" y="1008"/>
                    </a:cubicBezTo>
                    <a:cubicBezTo>
                      <a:pt x="1080" y="984"/>
                      <a:pt x="1016" y="1032"/>
                      <a:pt x="1032" y="864"/>
                    </a:cubicBezTo>
                    <a:cubicBezTo>
                      <a:pt x="1048" y="696"/>
                      <a:pt x="1032" y="144"/>
                      <a:pt x="1032" y="0"/>
                    </a:cubicBezTo>
                  </a:path>
                </a:pathLst>
              </a:custGeom>
              <a:noFill/>
              <a:ln w="571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4206" name="Text Box 78">
                <a:extLst>
                  <a:ext uri="{FF2B5EF4-FFF2-40B4-BE49-F238E27FC236}">
                    <a16:creationId xmlns:a16="http://schemas.microsoft.com/office/drawing/2014/main" id="{6439777F-1BB5-4A30-8C8E-3D87A932F14F}"/>
                  </a:ext>
                </a:extLst>
              </p:cNvPr>
              <p:cNvSpPr txBox="1">
                <a:spLocks noChangeArrowheads="1"/>
              </p:cNvSpPr>
              <p:nvPr/>
            </p:nvSpPr>
            <p:spPr bwMode="auto">
              <a:xfrm>
                <a:off x="1824" y="2755"/>
                <a:ext cx="26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3200">
                    <a:latin typeface="Book Antiqua" panose="02040602050305030304" pitchFamily="18" charset="0"/>
                  </a:rPr>
                  <a:t>ή</a:t>
                </a:r>
              </a:p>
            </p:txBody>
          </p:sp>
          <p:sp>
            <p:nvSpPr>
              <p:cNvPr id="944207" name="Text Box 79">
                <a:extLst>
                  <a:ext uri="{FF2B5EF4-FFF2-40B4-BE49-F238E27FC236}">
                    <a16:creationId xmlns:a16="http://schemas.microsoft.com/office/drawing/2014/main" id="{64EBA37D-DF3E-46D9-B6A7-7DE2AC710AA4}"/>
                  </a:ext>
                </a:extLst>
              </p:cNvPr>
              <p:cNvSpPr txBox="1">
                <a:spLocks noChangeArrowheads="1"/>
              </p:cNvSpPr>
              <p:nvPr/>
            </p:nvSpPr>
            <p:spPr bwMode="auto">
              <a:xfrm>
                <a:off x="2450" y="3992"/>
                <a:ext cx="8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Book Antiqua" panose="02040602050305030304" pitchFamily="18" charset="0"/>
                  </a:rPr>
                  <a:t>Sandwich </a:t>
                </a:r>
                <a:endParaRPr lang="el-GR" altLang="en-US" sz="1800">
                  <a:latin typeface="Book Antiqua" panose="02040602050305030304" pitchFamily="18" charset="0"/>
                </a:endParaRPr>
              </a:p>
            </p:txBody>
          </p:sp>
          <p:grpSp>
            <p:nvGrpSpPr>
              <p:cNvPr id="944208" name="Group 80">
                <a:extLst>
                  <a:ext uri="{FF2B5EF4-FFF2-40B4-BE49-F238E27FC236}">
                    <a16:creationId xmlns:a16="http://schemas.microsoft.com/office/drawing/2014/main" id="{7C5932B2-78F0-4E74-919A-C066771C4E40}"/>
                  </a:ext>
                </a:extLst>
              </p:cNvPr>
              <p:cNvGrpSpPr>
                <a:grpSpLocks/>
              </p:cNvGrpSpPr>
              <p:nvPr/>
            </p:nvGrpSpPr>
            <p:grpSpPr bwMode="auto">
              <a:xfrm>
                <a:off x="3079" y="3187"/>
                <a:ext cx="217" cy="492"/>
                <a:chOff x="1331" y="3324"/>
                <a:chExt cx="217" cy="492"/>
              </a:xfrm>
            </p:grpSpPr>
            <p:sp>
              <p:nvSpPr>
                <p:cNvPr id="944209" name="Freeform 81">
                  <a:extLst>
                    <a:ext uri="{FF2B5EF4-FFF2-40B4-BE49-F238E27FC236}">
                      <a16:creationId xmlns:a16="http://schemas.microsoft.com/office/drawing/2014/main" id="{F4AA13B7-909C-4109-93F1-C67F5CA3FD83}"/>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CC3399"/>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CC3399"/>
                  </a:extrusionClr>
                  <a:contourClr>
                    <a:srgbClr val="CC33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44210" name="Freeform 82">
                  <a:extLst>
                    <a:ext uri="{FF2B5EF4-FFF2-40B4-BE49-F238E27FC236}">
                      <a16:creationId xmlns:a16="http://schemas.microsoft.com/office/drawing/2014/main" id="{E1F94C9D-59D8-4F81-B744-F2B1316C2E9A}"/>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CC3399"/>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CC3399"/>
                  </a:extrusionClr>
                  <a:contourClr>
                    <a:srgbClr val="CC33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sp>
          <p:nvSpPr>
            <p:cNvPr id="944211" name="Rectangle 83">
              <a:extLst>
                <a:ext uri="{FF2B5EF4-FFF2-40B4-BE49-F238E27FC236}">
                  <a16:creationId xmlns:a16="http://schemas.microsoft.com/office/drawing/2014/main" id="{5B583BC7-8B73-4F91-B2F9-B285A69A9004}"/>
                </a:ext>
              </a:extLst>
            </p:cNvPr>
            <p:cNvSpPr>
              <a:spLocks noChangeArrowheads="1"/>
            </p:cNvSpPr>
            <p:nvPr/>
          </p:nvSpPr>
          <p:spPr bwMode="auto">
            <a:xfrm>
              <a:off x="2809" y="3341"/>
              <a:ext cx="366"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100">
                  <a:latin typeface="Tahoma" panose="020B0604030504040204" pitchFamily="34" charset="0"/>
                </a:rPr>
                <a:t>1</a:t>
              </a:r>
              <a:r>
                <a:rPr lang="en-US" altLang="en-US" sz="1100" baseline="30000">
                  <a:latin typeface="Tahoma" panose="020B0604030504040204" pitchFamily="34" charset="0"/>
                </a:rPr>
                <a:t>st</a:t>
              </a:r>
              <a:r>
                <a:rPr lang="en-US" altLang="en-US" sz="1100">
                  <a:latin typeface="Tahoma" panose="020B0604030504040204" pitchFamily="34" charset="0"/>
                </a:rPr>
                <a:t> Ab</a:t>
              </a:r>
              <a:endParaRPr lang="el-GR" altLang="en-US" sz="1100">
                <a:latin typeface="Tahoma" panose="020B060403050404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4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2">
            <a:extLst>
              <a:ext uri="{FF2B5EF4-FFF2-40B4-BE49-F238E27FC236}">
                <a16:creationId xmlns:a16="http://schemas.microsoft.com/office/drawing/2014/main" id="{02EA40B9-94DD-403F-8D4E-4408BED203E1}"/>
              </a:ext>
            </a:extLst>
          </p:cNvPr>
          <p:cNvSpPr>
            <a:spLocks noGrp="1" noChangeArrowheads="1"/>
          </p:cNvSpPr>
          <p:nvPr>
            <p:ph type="title"/>
          </p:nvPr>
        </p:nvSpPr>
        <p:spPr/>
        <p:txBody>
          <a:bodyPr/>
          <a:lstStyle/>
          <a:p>
            <a:r>
              <a:rPr lang="el-GR" altLang="en-US"/>
              <a:t>Ανοσοενζυμικός προσδιορισμός (ELISA)</a:t>
            </a:r>
          </a:p>
        </p:txBody>
      </p:sp>
      <p:sp>
        <p:nvSpPr>
          <p:cNvPr id="946179" name="Rectangle 3">
            <a:extLst>
              <a:ext uri="{FF2B5EF4-FFF2-40B4-BE49-F238E27FC236}">
                <a16:creationId xmlns:a16="http://schemas.microsoft.com/office/drawing/2014/main" id="{2C274434-2495-4C4A-9658-5A3A044663A9}"/>
              </a:ext>
            </a:extLst>
          </p:cNvPr>
          <p:cNvSpPr>
            <a:spLocks noGrp="1" noChangeArrowheads="1"/>
          </p:cNvSpPr>
          <p:nvPr>
            <p:ph type="body" idx="1"/>
          </p:nvPr>
        </p:nvSpPr>
        <p:spPr>
          <a:xfrm>
            <a:off x="468313" y="2060575"/>
            <a:ext cx="8435975" cy="4797425"/>
          </a:xfrm>
        </p:spPr>
        <p:txBody>
          <a:bodyPr/>
          <a:lstStyle/>
          <a:p>
            <a:pPr>
              <a:spcBef>
                <a:spcPct val="60000"/>
              </a:spcBef>
            </a:pPr>
            <a:r>
              <a:rPr lang="el-GR" altLang="en-US" sz="2200"/>
              <a:t>Πλεονεκτήματα</a:t>
            </a:r>
          </a:p>
          <a:p>
            <a:pPr lvl="1"/>
            <a:r>
              <a:rPr lang="el-GR" altLang="en-US" sz="2000"/>
              <a:t>Υψηλή ευαισθησία</a:t>
            </a:r>
          </a:p>
          <a:p>
            <a:pPr lvl="1"/>
            <a:r>
              <a:rPr lang="el-GR" altLang="en-US" sz="2000"/>
              <a:t>Ποσοτική</a:t>
            </a:r>
          </a:p>
          <a:p>
            <a:pPr lvl="1"/>
            <a:r>
              <a:rPr lang="el-GR" altLang="en-US" sz="2000"/>
              <a:t>Απλή / ταυτόχρονη εξέταση </a:t>
            </a:r>
            <a:r>
              <a:rPr lang="el-GR" altLang="en-US" sz="2000">
                <a:sym typeface="Wingdings" panose="05000000000000000000" pitchFamily="2" charset="2"/>
              </a:rPr>
              <a:t> αριθμού δειγμάτων</a:t>
            </a:r>
          </a:p>
          <a:p>
            <a:pPr lvl="1"/>
            <a:r>
              <a:rPr lang="el-GR" altLang="en-US" sz="2000">
                <a:sym typeface="Wingdings" panose="05000000000000000000" pitchFamily="2" charset="2"/>
              </a:rPr>
              <a:t>Χαμηλό κόστος</a:t>
            </a:r>
          </a:p>
          <a:p>
            <a:pPr>
              <a:spcBef>
                <a:spcPct val="80000"/>
              </a:spcBef>
            </a:pPr>
            <a:r>
              <a:rPr lang="el-GR" altLang="en-US" sz="2200"/>
              <a:t>Μειονεκτήματα</a:t>
            </a:r>
          </a:p>
          <a:p>
            <a:pPr lvl="1"/>
            <a:r>
              <a:rPr lang="el-GR" altLang="en-US" sz="2000">
                <a:sym typeface="Wingdings" panose="05000000000000000000" pitchFamily="2" charset="2"/>
              </a:rPr>
              <a:t> ειδικότητα</a:t>
            </a:r>
          </a:p>
          <a:p>
            <a:pPr lvl="1"/>
            <a:endParaRPr lang="el-GR" altLang="en-US" sz="1600">
              <a:sym typeface="Wingdings" panose="05000000000000000000" pitchFamily="2" charset="2"/>
            </a:endParaRPr>
          </a:p>
          <a:p>
            <a:r>
              <a:rPr lang="el-GR" altLang="en-US" sz="2200"/>
              <a:t>Μέθοδος επιλογής για αυτοαντισώματα έναντι</a:t>
            </a:r>
          </a:p>
          <a:p>
            <a:pPr lvl="1"/>
            <a:r>
              <a:rPr lang="el-GR" altLang="en-US" sz="2000"/>
              <a:t>dsDNA, φωσφολιπίδια (καρδιολιπίνη, β2GPI), ειδικότητα ANCA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Rectangle 2">
            <a:extLst>
              <a:ext uri="{FF2B5EF4-FFF2-40B4-BE49-F238E27FC236}">
                <a16:creationId xmlns:a16="http://schemas.microsoft.com/office/drawing/2014/main" id="{FD13E670-82D2-47CE-A671-60EBF1D6314A}"/>
              </a:ext>
            </a:extLst>
          </p:cNvPr>
          <p:cNvSpPr>
            <a:spLocks noGrp="1" noChangeArrowheads="1"/>
          </p:cNvSpPr>
          <p:nvPr>
            <p:ph type="title"/>
          </p:nvPr>
        </p:nvSpPr>
        <p:spPr/>
        <p:txBody>
          <a:bodyPr/>
          <a:lstStyle/>
          <a:p>
            <a:r>
              <a:rPr lang="el-GR" altLang="en-US" sz="2400">
                <a:solidFill>
                  <a:srgbClr val="364558"/>
                </a:solidFill>
              </a:rPr>
              <a:t>Αυτοαντισώματα</a:t>
            </a:r>
            <a:br>
              <a:rPr lang="el-GR" altLang="en-US" sz="2400">
                <a:solidFill>
                  <a:srgbClr val="364558"/>
                </a:solidFill>
              </a:rPr>
            </a:br>
            <a:r>
              <a:rPr lang="el-GR" altLang="en-US"/>
              <a:t>Ρευματοειδής Παράγων</a:t>
            </a:r>
          </a:p>
        </p:txBody>
      </p:sp>
      <p:sp>
        <p:nvSpPr>
          <p:cNvPr id="822275" name="Rectangle 3">
            <a:extLst>
              <a:ext uri="{FF2B5EF4-FFF2-40B4-BE49-F238E27FC236}">
                <a16:creationId xmlns:a16="http://schemas.microsoft.com/office/drawing/2014/main" id="{113F9279-B685-44EA-843B-A0C747D8011B}"/>
              </a:ext>
            </a:extLst>
          </p:cNvPr>
          <p:cNvSpPr>
            <a:spLocks noGrp="1" noChangeArrowheads="1"/>
          </p:cNvSpPr>
          <p:nvPr>
            <p:ph type="body" idx="1"/>
          </p:nvPr>
        </p:nvSpPr>
        <p:spPr>
          <a:xfrm>
            <a:off x="468313" y="1989138"/>
            <a:ext cx="8435975" cy="4868862"/>
          </a:xfrm>
        </p:spPr>
        <p:txBody>
          <a:bodyPr/>
          <a:lstStyle/>
          <a:p>
            <a:r>
              <a:rPr lang="el-GR" altLang="en-US" sz="2400"/>
              <a:t>Αναγνωρίζει το τμήμα Fc της ανοσοσφαιρίνης IgG</a:t>
            </a:r>
          </a:p>
          <a:p>
            <a:r>
              <a:rPr lang="el-GR" altLang="en-US" sz="2400"/>
              <a:t>Διάφορα αυτοάνοσα νοσήματα</a:t>
            </a:r>
          </a:p>
          <a:p>
            <a:endParaRPr lang="el-GR" altLang="en-US" sz="2400"/>
          </a:p>
          <a:p>
            <a:endParaRPr lang="el-GR" altLang="en-US" sz="2400"/>
          </a:p>
          <a:p>
            <a:endParaRPr lang="el-GR" altLang="en-US" sz="2400"/>
          </a:p>
          <a:p>
            <a:endParaRPr lang="el-GR" altLang="en-US" sz="2400"/>
          </a:p>
          <a:p>
            <a:endParaRPr lang="el-GR" altLang="en-US" sz="2400"/>
          </a:p>
          <a:p>
            <a:r>
              <a:rPr lang="el-GR" altLang="en-US" sz="2400"/>
              <a:t>Διαγνωστικό ρόλο στην ρευματοειδή αρθρίτιδα </a:t>
            </a:r>
          </a:p>
          <a:p>
            <a:pPr lvl="1"/>
            <a:r>
              <a:rPr lang="el-GR" altLang="en-US" sz="2000"/>
              <a:t>σε συνδυασμό με άλλα αυτοαντισώματα στην πρώιμη διάγνωση &amp; πρόγνωση της νόσου</a:t>
            </a:r>
          </a:p>
        </p:txBody>
      </p:sp>
      <p:graphicFrame>
        <p:nvGraphicFramePr>
          <p:cNvPr id="822365" name="Group 93">
            <a:extLst>
              <a:ext uri="{FF2B5EF4-FFF2-40B4-BE49-F238E27FC236}">
                <a16:creationId xmlns:a16="http://schemas.microsoft.com/office/drawing/2014/main" id="{FFDC90F0-275B-445D-8F07-B936FC83BE88}"/>
              </a:ext>
            </a:extLst>
          </p:cNvPr>
          <p:cNvGraphicFramePr>
            <a:graphicFrameLocks noGrp="1"/>
          </p:cNvGraphicFramePr>
          <p:nvPr/>
        </p:nvGraphicFramePr>
        <p:xfrm>
          <a:off x="1331913" y="3182938"/>
          <a:ext cx="4321175" cy="2262187"/>
        </p:xfrm>
        <a:graphic>
          <a:graphicData uri="http://schemas.openxmlformats.org/drawingml/2006/table">
            <a:tbl>
              <a:tblPr/>
              <a:tblGrid>
                <a:gridCol w="3816350">
                  <a:extLst>
                    <a:ext uri="{9D8B030D-6E8A-4147-A177-3AD203B41FA5}">
                      <a16:colId xmlns:a16="http://schemas.microsoft.com/office/drawing/2014/main" val="1223030727"/>
                    </a:ext>
                  </a:extLst>
                </a:gridCol>
                <a:gridCol w="504825">
                  <a:extLst>
                    <a:ext uri="{9D8B030D-6E8A-4147-A177-3AD203B41FA5}">
                      <a16:colId xmlns:a16="http://schemas.microsoft.com/office/drawing/2014/main" val="2170964327"/>
                    </a:ext>
                  </a:extLst>
                </a:gridCol>
              </a:tblGrid>
              <a:tr h="388938">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Νόσος</a:t>
                      </a:r>
                    </a:p>
                  </a:txBody>
                  <a:tcPr marL="18000" marR="18000" marT="18000" marB="180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2000" b="0" i="0" u="none" strike="noStrike" cap="none" normalizeH="0" baseline="0">
                          <a:ln>
                            <a:noFill/>
                          </a:ln>
                          <a:solidFill>
                            <a:schemeClr val="bg1"/>
                          </a:solidFill>
                          <a:effectLst/>
                          <a:latin typeface="Century Schoolbook" panose="02040604050505020304" pitchFamily="18" charset="0"/>
                        </a:rPr>
                        <a:t>%</a:t>
                      </a:r>
                    </a:p>
                  </a:txBody>
                  <a:tcPr marL="18000" marR="18000" marT="18000" marB="18000" anchor="ctr" horzOverflow="overflow">
                    <a:lnL>
                      <a:noFill/>
                    </a:lnL>
                    <a:lnR>
                      <a:noFill/>
                    </a:lnR>
                    <a:lnT w="28575" cap="flat" cmpd="sng" algn="ctr">
                      <a:solidFill>
                        <a:srgbClr val="364558"/>
                      </a:solidFill>
                      <a:prstDash val="solid"/>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970385305"/>
                  </a:ext>
                </a:extLst>
              </a:tr>
              <a:tr h="3746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Ρευματοειδής αρθρίτιδα</a:t>
                      </a:r>
                    </a:p>
                  </a:txBody>
                  <a:tcPr marL="18000" marR="18000" marT="18000" marB="18000" anchor="ctr" horzOverflow="overflow">
                    <a:lnL>
                      <a:noFill/>
                    </a:lnL>
                    <a:lnR>
                      <a:noFill/>
                    </a:lnR>
                    <a:lnT w="28575"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80</a:t>
                      </a:r>
                    </a:p>
                  </a:txBody>
                  <a:tcPr marL="18000" marR="18000" marT="18000" marB="18000" anchor="ctr" horzOverflow="overflow">
                    <a:lnL>
                      <a:noFill/>
                    </a:lnL>
                    <a:lnR>
                      <a:noFill/>
                    </a:lnR>
                    <a:lnT w="28575" cap="flat" cmpd="sng" algn="ctr">
                      <a:solidFill>
                        <a:srgbClr val="364558"/>
                      </a:solidFill>
                      <a:prstDash val="solid"/>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3190275313"/>
                  </a:ext>
                </a:extLst>
              </a:tr>
              <a:tr h="3746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Σύνδρομο Sjögren</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70</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581683721"/>
                  </a:ext>
                </a:extLst>
              </a:tr>
              <a:tr h="3746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Συστηματικός ερυθηματώδης λύκος </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30</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2090311492"/>
                  </a:ext>
                </a:extLst>
              </a:tr>
              <a:tr h="3746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Σκληρόδερμα </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20</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12700" cap="flat" cmpd="sng" algn="ctr">
                      <a:solidFill>
                        <a:srgbClr val="364558"/>
                      </a:solidFill>
                      <a:prstDash val="sysDash"/>
                      <a:round/>
                      <a:headEnd type="none" w="med" len="med"/>
                      <a:tailEnd type="none" w="med" len="med"/>
                    </a:lnB>
                    <a:lnTlToBr>
                      <a:noFill/>
                    </a:lnTlToBr>
                    <a:lnBlToTr>
                      <a:noFill/>
                    </a:lnBlToTr>
                    <a:noFill/>
                  </a:tcPr>
                </a:tc>
                <a:extLst>
                  <a:ext uri="{0D108BD9-81ED-4DB2-BD59-A6C34878D82A}">
                    <a16:rowId xmlns:a16="http://schemas.microsoft.com/office/drawing/2014/main" val="1573241390"/>
                  </a:ext>
                </a:extLst>
              </a:tr>
              <a:tr h="374650">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Χρόνιες Μολύνσεις</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marL="742950" indent="-285750">
                        <a:spcBef>
                          <a:spcPct val="20000"/>
                        </a:spcBef>
                        <a:spcAft>
                          <a:spcPct val="20000"/>
                        </a:spcAft>
                        <a:buSzPct val="50000"/>
                        <a:defRPr sz="2000">
                          <a:solidFill>
                            <a:srgbClr val="364558"/>
                          </a:solidFill>
                          <a:latin typeface="Century Schoolbook" panose="02040604050505020304" pitchFamily="18" charset="0"/>
                        </a:defRPr>
                      </a:lvl2pPr>
                      <a:lvl3pPr marL="1143000" indent="-228600">
                        <a:spcBef>
                          <a:spcPct val="20000"/>
                        </a:spcBef>
                        <a:spcAft>
                          <a:spcPct val="20000"/>
                        </a:spcAft>
                        <a:buSzPct val="50000"/>
                        <a:defRPr>
                          <a:solidFill>
                            <a:srgbClr val="36532B"/>
                          </a:solidFill>
                          <a:latin typeface="Century Schoolbook" panose="02040604050505020304" pitchFamily="18" charset="0"/>
                        </a:defRPr>
                      </a:lvl3pPr>
                      <a:lvl4pPr marL="1600200" indent="-228600">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marL="2057400" indent="-228600">
                        <a:spcBef>
                          <a:spcPct val="20000"/>
                        </a:spcBef>
                        <a:spcAft>
                          <a:spcPct val="20000"/>
                        </a:spcAft>
                        <a:defRPr sz="1600">
                          <a:solidFill>
                            <a:srgbClr val="4D4D4D"/>
                          </a:solidFill>
                          <a:latin typeface="Century Schoolbook" panose="02040604050505020304" pitchFamily="18" charset="0"/>
                        </a:defRPr>
                      </a:lvl5pPr>
                      <a:lvl6pPr marL="2514600" indent="-228600" fontAlgn="base">
                        <a:spcBef>
                          <a:spcPct val="20000"/>
                        </a:spcBef>
                        <a:spcAft>
                          <a:spcPct val="20000"/>
                        </a:spcAft>
                        <a:defRPr sz="1600">
                          <a:solidFill>
                            <a:srgbClr val="4D4D4D"/>
                          </a:solidFill>
                          <a:latin typeface="Century Schoolbook" panose="02040604050505020304" pitchFamily="18" charset="0"/>
                        </a:defRPr>
                      </a:lvl6pPr>
                      <a:lvl7pPr marL="2971800" indent="-228600" fontAlgn="base">
                        <a:spcBef>
                          <a:spcPct val="20000"/>
                        </a:spcBef>
                        <a:spcAft>
                          <a:spcPct val="20000"/>
                        </a:spcAft>
                        <a:defRPr sz="1600">
                          <a:solidFill>
                            <a:srgbClr val="4D4D4D"/>
                          </a:solidFill>
                          <a:latin typeface="Century Schoolbook" panose="02040604050505020304" pitchFamily="18" charset="0"/>
                        </a:defRPr>
                      </a:lvl7pPr>
                      <a:lvl8pPr marL="3429000" indent="-228600" fontAlgn="base">
                        <a:spcBef>
                          <a:spcPct val="20000"/>
                        </a:spcBef>
                        <a:spcAft>
                          <a:spcPct val="20000"/>
                        </a:spcAft>
                        <a:defRPr sz="1600">
                          <a:solidFill>
                            <a:srgbClr val="4D4D4D"/>
                          </a:solidFill>
                          <a:latin typeface="Century Schoolbook" panose="02040604050505020304" pitchFamily="18" charset="0"/>
                        </a:defRPr>
                      </a:lvl8pPr>
                      <a:lvl9pPr marL="3886200" indent="-228600"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20000"/>
                        </a:spcBef>
                        <a:spcAft>
                          <a:spcPct val="2000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50</a:t>
                      </a:r>
                    </a:p>
                  </a:txBody>
                  <a:tcPr marL="18000" marR="18000" marT="18000" marB="18000" anchor="ctr" horzOverflow="overflow">
                    <a:lnL>
                      <a:noFill/>
                    </a:lnL>
                    <a:lnR>
                      <a:noFill/>
                    </a:lnR>
                    <a:lnT w="12700" cap="flat" cmpd="sng" algn="ctr">
                      <a:solidFill>
                        <a:srgbClr val="364558"/>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3679052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a:extLst>
              <a:ext uri="{FF2B5EF4-FFF2-40B4-BE49-F238E27FC236}">
                <a16:creationId xmlns:a16="http://schemas.microsoft.com/office/drawing/2014/main" id="{8CEE2F0B-8EDA-4AF0-83A5-3ABB14960B3F}"/>
              </a:ext>
            </a:extLst>
          </p:cNvPr>
          <p:cNvSpPr>
            <a:spLocks noGrp="1" noChangeArrowheads="1"/>
          </p:cNvSpPr>
          <p:nvPr>
            <p:ph type="title"/>
          </p:nvPr>
        </p:nvSpPr>
        <p:spPr/>
        <p:txBody>
          <a:bodyPr/>
          <a:lstStyle/>
          <a:p>
            <a:r>
              <a:rPr lang="el-GR" altLang="en-US" sz="2400">
                <a:solidFill>
                  <a:srgbClr val="364558"/>
                </a:solidFill>
              </a:rPr>
              <a:t>Εργαστηριακές Τεχνικές</a:t>
            </a:r>
            <a:br>
              <a:rPr lang="el-GR" altLang="en-US" sz="2400">
                <a:solidFill>
                  <a:srgbClr val="364558"/>
                </a:solidFill>
              </a:rPr>
            </a:br>
            <a:r>
              <a:rPr lang="el-GR" altLang="en-US"/>
              <a:t>Βέλτιστη τιμή κατωφλίου</a:t>
            </a:r>
            <a:r>
              <a:rPr lang="el-GR" altLang="en-US">
                <a:solidFill>
                  <a:srgbClr val="684581"/>
                </a:solidFill>
              </a:rPr>
              <a:t>  </a:t>
            </a:r>
          </a:p>
        </p:txBody>
      </p:sp>
      <p:sp>
        <p:nvSpPr>
          <p:cNvPr id="961539" name="Rectangle 3">
            <a:extLst>
              <a:ext uri="{FF2B5EF4-FFF2-40B4-BE49-F238E27FC236}">
                <a16:creationId xmlns:a16="http://schemas.microsoft.com/office/drawing/2014/main" id="{DBEF8342-8B4C-4BF6-B8E6-5EE6BFF4FDB3}"/>
              </a:ext>
            </a:extLst>
          </p:cNvPr>
          <p:cNvSpPr>
            <a:spLocks noGrp="1" noChangeArrowheads="1"/>
          </p:cNvSpPr>
          <p:nvPr>
            <p:ph type="body" idx="1"/>
          </p:nvPr>
        </p:nvSpPr>
        <p:spPr>
          <a:xfrm>
            <a:off x="457200" y="5086350"/>
            <a:ext cx="8435975" cy="1655763"/>
          </a:xfrm>
        </p:spPr>
        <p:txBody>
          <a:bodyPr/>
          <a:lstStyle/>
          <a:p>
            <a:r>
              <a:rPr lang="el-GR" altLang="en-US" sz="2200"/>
              <a:t>Αντίστροφη σχέση ευαισθησίας – ειδικότητας  </a:t>
            </a:r>
            <a:r>
              <a:rPr lang="el-GR" altLang="en-US" sz="2200">
                <a:sym typeface="Wingdings" panose="05000000000000000000" pitchFamily="2" charset="2"/>
              </a:rPr>
              <a:t> </a:t>
            </a:r>
          </a:p>
          <a:p>
            <a:pPr lvl="1"/>
            <a:r>
              <a:rPr lang="el-GR" altLang="en-US" sz="2000"/>
              <a:t>ανεύρεση της βέλτιστης τιμής κατωφλίου (cut-off value)</a:t>
            </a:r>
          </a:p>
          <a:p>
            <a:pPr lvl="1"/>
            <a:r>
              <a:rPr lang="el-GR" altLang="en-US" sz="2000"/>
              <a:t>Σύγκριση με μια σίγουρη-δοκιμασμένη διαδικασία διάγνωσης (Gold-Standard)</a:t>
            </a:r>
          </a:p>
        </p:txBody>
      </p:sp>
      <p:grpSp>
        <p:nvGrpSpPr>
          <p:cNvPr id="961540" name="Group 4">
            <a:extLst>
              <a:ext uri="{FF2B5EF4-FFF2-40B4-BE49-F238E27FC236}">
                <a16:creationId xmlns:a16="http://schemas.microsoft.com/office/drawing/2014/main" id="{5A6987F0-3EE5-4082-B48D-11E1B87540CB}"/>
              </a:ext>
            </a:extLst>
          </p:cNvPr>
          <p:cNvGrpSpPr>
            <a:grpSpLocks/>
          </p:cNvGrpSpPr>
          <p:nvPr/>
        </p:nvGrpSpPr>
        <p:grpSpPr bwMode="auto">
          <a:xfrm>
            <a:off x="1979613" y="2239963"/>
            <a:ext cx="5130800" cy="2557462"/>
            <a:chOff x="1247" y="1253"/>
            <a:chExt cx="3232" cy="1611"/>
          </a:xfrm>
        </p:grpSpPr>
        <p:grpSp>
          <p:nvGrpSpPr>
            <p:cNvPr id="961541" name="Group 5">
              <a:extLst>
                <a:ext uri="{FF2B5EF4-FFF2-40B4-BE49-F238E27FC236}">
                  <a16:creationId xmlns:a16="http://schemas.microsoft.com/office/drawing/2014/main" id="{864F2C79-31E5-4F5C-9526-F8D04574E516}"/>
                </a:ext>
              </a:extLst>
            </p:cNvPr>
            <p:cNvGrpSpPr>
              <a:grpSpLocks/>
            </p:cNvGrpSpPr>
            <p:nvPr/>
          </p:nvGrpSpPr>
          <p:grpSpPr bwMode="auto">
            <a:xfrm>
              <a:off x="1519" y="2633"/>
              <a:ext cx="545" cy="231"/>
              <a:chOff x="1519" y="2627"/>
              <a:chExt cx="545" cy="231"/>
            </a:xfrm>
          </p:grpSpPr>
          <p:sp>
            <p:nvSpPr>
              <p:cNvPr id="961542" name="Line 6">
                <a:extLst>
                  <a:ext uri="{FF2B5EF4-FFF2-40B4-BE49-F238E27FC236}">
                    <a16:creationId xmlns:a16="http://schemas.microsoft.com/office/drawing/2014/main" id="{3A7C0236-CA1D-4BF1-9A9F-5DF8A4145712}"/>
                  </a:ext>
                </a:extLst>
              </p:cNvPr>
              <p:cNvSpPr>
                <a:spLocks noChangeShapeType="1"/>
              </p:cNvSpPr>
              <p:nvPr/>
            </p:nvSpPr>
            <p:spPr bwMode="auto">
              <a:xfrm>
                <a:off x="1519" y="2750"/>
                <a:ext cx="545"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3" name="Text Box 7">
                <a:extLst>
                  <a:ext uri="{FF2B5EF4-FFF2-40B4-BE49-F238E27FC236}">
                    <a16:creationId xmlns:a16="http://schemas.microsoft.com/office/drawing/2014/main" id="{FC0D1797-B597-4D1F-A528-3397ED02BF8C}"/>
                  </a:ext>
                </a:extLst>
              </p:cNvPr>
              <p:cNvSpPr txBox="1">
                <a:spLocks noChangeArrowheads="1"/>
              </p:cNvSpPr>
              <p:nvPr/>
            </p:nvSpPr>
            <p:spPr bwMode="auto">
              <a:xfrm>
                <a:off x="1655" y="2627"/>
                <a:ext cx="272"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Book Antiqua" panose="02040602050305030304" pitchFamily="18" charset="0"/>
                  </a:rPr>
                  <a:t>(-)</a:t>
                </a:r>
                <a:endParaRPr lang="el-GR" altLang="en-US" sz="1800">
                  <a:latin typeface="Book Antiqua" panose="02040602050305030304" pitchFamily="18" charset="0"/>
                </a:endParaRPr>
              </a:p>
            </p:txBody>
          </p:sp>
        </p:grpSp>
        <p:sp>
          <p:nvSpPr>
            <p:cNvPr id="961544" name="Freeform 8">
              <a:extLst>
                <a:ext uri="{FF2B5EF4-FFF2-40B4-BE49-F238E27FC236}">
                  <a16:creationId xmlns:a16="http://schemas.microsoft.com/office/drawing/2014/main" id="{22916821-634C-4789-9A5A-080ED08E0E4A}"/>
                </a:ext>
              </a:extLst>
            </p:cNvPr>
            <p:cNvSpPr>
              <a:spLocks/>
            </p:cNvSpPr>
            <p:nvPr/>
          </p:nvSpPr>
          <p:spPr bwMode="auto">
            <a:xfrm>
              <a:off x="1478" y="2029"/>
              <a:ext cx="1950" cy="672"/>
            </a:xfrm>
            <a:custGeom>
              <a:avLst/>
              <a:gdLst>
                <a:gd name="T0" fmla="*/ 0 w 1950"/>
                <a:gd name="T1" fmla="*/ 17 h 672"/>
                <a:gd name="T2" fmla="*/ 49 w 1950"/>
                <a:gd name="T3" fmla="*/ 55 h 672"/>
                <a:gd name="T4" fmla="*/ 108 w 1950"/>
                <a:gd name="T5" fmla="*/ 347 h 672"/>
                <a:gd name="T6" fmla="*/ 166 w 1950"/>
                <a:gd name="T7" fmla="*/ 573 h 672"/>
                <a:gd name="T8" fmla="*/ 275 w 1950"/>
                <a:gd name="T9" fmla="*/ 648 h 672"/>
                <a:gd name="T10" fmla="*/ 350 w 1950"/>
                <a:gd name="T11" fmla="*/ 431 h 672"/>
                <a:gd name="T12" fmla="*/ 483 w 1950"/>
                <a:gd name="T13" fmla="*/ 197 h 672"/>
                <a:gd name="T14" fmla="*/ 717 w 1950"/>
                <a:gd name="T15" fmla="*/ 114 h 672"/>
                <a:gd name="T16" fmla="*/ 959 w 1950"/>
                <a:gd name="T17" fmla="*/ 72 h 672"/>
                <a:gd name="T18" fmla="*/ 1168 w 1950"/>
                <a:gd name="T19" fmla="*/ 55 h 672"/>
                <a:gd name="T20" fmla="*/ 1377 w 1950"/>
                <a:gd name="T21" fmla="*/ 38 h 672"/>
                <a:gd name="T22" fmla="*/ 1468 w 1950"/>
                <a:gd name="T23" fmla="*/ 38 h 672"/>
                <a:gd name="T24" fmla="*/ 1627 w 1950"/>
                <a:gd name="T25" fmla="*/ 30 h 672"/>
                <a:gd name="T26" fmla="*/ 1950 w 1950"/>
                <a:gd name="T27" fmla="*/ 17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0" h="672">
                  <a:moveTo>
                    <a:pt x="0" y="17"/>
                  </a:moveTo>
                  <a:cubicBezTo>
                    <a:pt x="8" y="23"/>
                    <a:pt x="31" y="0"/>
                    <a:pt x="49" y="55"/>
                  </a:cubicBezTo>
                  <a:cubicBezTo>
                    <a:pt x="67" y="110"/>
                    <a:pt x="89" y="261"/>
                    <a:pt x="108" y="347"/>
                  </a:cubicBezTo>
                  <a:cubicBezTo>
                    <a:pt x="127" y="433"/>
                    <a:pt x="138" y="523"/>
                    <a:pt x="166" y="573"/>
                  </a:cubicBezTo>
                  <a:cubicBezTo>
                    <a:pt x="194" y="623"/>
                    <a:pt x="244" y="672"/>
                    <a:pt x="275" y="648"/>
                  </a:cubicBezTo>
                  <a:cubicBezTo>
                    <a:pt x="306" y="624"/>
                    <a:pt x="315" y="506"/>
                    <a:pt x="350" y="431"/>
                  </a:cubicBezTo>
                  <a:cubicBezTo>
                    <a:pt x="385" y="356"/>
                    <a:pt x="422" y="250"/>
                    <a:pt x="483" y="197"/>
                  </a:cubicBezTo>
                  <a:cubicBezTo>
                    <a:pt x="544" y="144"/>
                    <a:pt x="638" y="135"/>
                    <a:pt x="717" y="114"/>
                  </a:cubicBezTo>
                  <a:cubicBezTo>
                    <a:pt x="796" y="93"/>
                    <a:pt x="884" y="82"/>
                    <a:pt x="959" y="72"/>
                  </a:cubicBezTo>
                  <a:cubicBezTo>
                    <a:pt x="1034" y="62"/>
                    <a:pt x="1098" y="61"/>
                    <a:pt x="1168" y="55"/>
                  </a:cubicBezTo>
                  <a:cubicBezTo>
                    <a:pt x="1238" y="49"/>
                    <a:pt x="1327" y="41"/>
                    <a:pt x="1377" y="38"/>
                  </a:cubicBezTo>
                  <a:cubicBezTo>
                    <a:pt x="1427" y="35"/>
                    <a:pt x="1426" y="39"/>
                    <a:pt x="1468" y="38"/>
                  </a:cubicBezTo>
                  <a:cubicBezTo>
                    <a:pt x="1510" y="37"/>
                    <a:pt x="1547" y="34"/>
                    <a:pt x="1627" y="30"/>
                  </a:cubicBezTo>
                  <a:cubicBezTo>
                    <a:pt x="1707" y="26"/>
                    <a:pt x="1883" y="20"/>
                    <a:pt x="1950" y="17"/>
                  </a:cubicBezTo>
                </a:path>
              </a:pathLst>
            </a:custGeom>
            <a:solidFill>
              <a:srgbClr val="8E729A"/>
            </a:solidFill>
            <a:ln w="254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5" name="Line 9">
              <a:extLst>
                <a:ext uri="{FF2B5EF4-FFF2-40B4-BE49-F238E27FC236}">
                  <a16:creationId xmlns:a16="http://schemas.microsoft.com/office/drawing/2014/main" id="{FABFE33A-AF46-430C-8DA3-604597AE37F1}"/>
                </a:ext>
              </a:extLst>
            </p:cNvPr>
            <p:cNvSpPr>
              <a:spLocks noChangeShapeType="1"/>
            </p:cNvSpPr>
            <p:nvPr/>
          </p:nvSpPr>
          <p:spPr bwMode="auto">
            <a:xfrm>
              <a:off x="1474" y="1253"/>
              <a:ext cx="4" cy="149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6" name="Line 10">
              <a:extLst>
                <a:ext uri="{FF2B5EF4-FFF2-40B4-BE49-F238E27FC236}">
                  <a16:creationId xmlns:a16="http://schemas.microsoft.com/office/drawing/2014/main" id="{4FC2BD98-8DFF-429E-8246-B90AFB580E76}"/>
                </a:ext>
              </a:extLst>
            </p:cNvPr>
            <p:cNvSpPr>
              <a:spLocks noChangeShapeType="1"/>
            </p:cNvSpPr>
            <p:nvPr/>
          </p:nvSpPr>
          <p:spPr bwMode="auto">
            <a:xfrm>
              <a:off x="1478" y="2046"/>
              <a:ext cx="222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7" name="Freeform 11">
              <a:extLst>
                <a:ext uri="{FF2B5EF4-FFF2-40B4-BE49-F238E27FC236}">
                  <a16:creationId xmlns:a16="http://schemas.microsoft.com/office/drawing/2014/main" id="{B1E6C7BA-64C7-4D8F-88FE-EDEC3E26B43B}"/>
                </a:ext>
              </a:extLst>
            </p:cNvPr>
            <p:cNvSpPr>
              <a:spLocks/>
            </p:cNvSpPr>
            <p:nvPr/>
          </p:nvSpPr>
          <p:spPr bwMode="auto">
            <a:xfrm>
              <a:off x="1478" y="1362"/>
              <a:ext cx="2177" cy="684"/>
            </a:xfrm>
            <a:custGeom>
              <a:avLst/>
              <a:gdLst>
                <a:gd name="T0" fmla="*/ 0 w 2177"/>
                <a:gd name="T1" fmla="*/ 684 h 684"/>
                <a:gd name="T2" fmla="*/ 291 w 2177"/>
                <a:gd name="T3" fmla="*/ 639 h 684"/>
                <a:gd name="T4" fmla="*/ 467 w 2177"/>
                <a:gd name="T5" fmla="*/ 614 h 684"/>
                <a:gd name="T6" fmla="*/ 751 w 2177"/>
                <a:gd name="T7" fmla="*/ 505 h 684"/>
                <a:gd name="T8" fmla="*/ 959 w 2177"/>
                <a:gd name="T9" fmla="*/ 321 h 684"/>
                <a:gd name="T10" fmla="*/ 1135 w 2177"/>
                <a:gd name="T11" fmla="*/ 104 h 684"/>
                <a:gd name="T12" fmla="*/ 1301 w 2177"/>
                <a:gd name="T13" fmla="*/ 13 h 684"/>
                <a:gd name="T14" fmla="*/ 1510 w 2177"/>
                <a:gd name="T15" fmla="*/ 180 h 684"/>
                <a:gd name="T16" fmla="*/ 1719 w 2177"/>
                <a:gd name="T17" fmla="*/ 422 h 684"/>
                <a:gd name="T18" fmla="*/ 1950 w 2177"/>
                <a:gd name="T19" fmla="*/ 594 h 684"/>
                <a:gd name="T20" fmla="*/ 2044 w 2177"/>
                <a:gd name="T21" fmla="*/ 655 h 684"/>
                <a:gd name="T22" fmla="*/ 2177 w 2177"/>
                <a:gd name="T23" fmla="*/ 68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77" h="684">
                  <a:moveTo>
                    <a:pt x="0" y="684"/>
                  </a:moveTo>
                  <a:cubicBezTo>
                    <a:pt x="48" y="677"/>
                    <a:pt x="213" y="651"/>
                    <a:pt x="291" y="639"/>
                  </a:cubicBezTo>
                  <a:cubicBezTo>
                    <a:pt x="369" y="627"/>
                    <a:pt x="390" y="636"/>
                    <a:pt x="467" y="614"/>
                  </a:cubicBezTo>
                  <a:cubicBezTo>
                    <a:pt x="544" y="592"/>
                    <a:pt x="669" y="554"/>
                    <a:pt x="751" y="505"/>
                  </a:cubicBezTo>
                  <a:cubicBezTo>
                    <a:pt x="833" y="456"/>
                    <a:pt x="895" y="388"/>
                    <a:pt x="959" y="321"/>
                  </a:cubicBezTo>
                  <a:cubicBezTo>
                    <a:pt x="1023" y="254"/>
                    <a:pt x="1078" y="155"/>
                    <a:pt x="1135" y="104"/>
                  </a:cubicBezTo>
                  <a:cubicBezTo>
                    <a:pt x="1192" y="53"/>
                    <a:pt x="1239" y="0"/>
                    <a:pt x="1301" y="13"/>
                  </a:cubicBezTo>
                  <a:cubicBezTo>
                    <a:pt x="1363" y="26"/>
                    <a:pt x="1440" y="112"/>
                    <a:pt x="1510" y="180"/>
                  </a:cubicBezTo>
                  <a:cubicBezTo>
                    <a:pt x="1580" y="248"/>
                    <a:pt x="1646" y="353"/>
                    <a:pt x="1719" y="422"/>
                  </a:cubicBezTo>
                  <a:cubicBezTo>
                    <a:pt x="1792" y="491"/>
                    <a:pt x="1896" y="555"/>
                    <a:pt x="1950" y="594"/>
                  </a:cubicBezTo>
                  <a:cubicBezTo>
                    <a:pt x="2004" y="633"/>
                    <a:pt x="2006" y="640"/>
                    <a:pt x="2044" y="655"/>
                  </a:cubicBezTo>
                  <a:cubicBezTo>
                    <a:pt x="2082" y="670"/>
                    <a:pt x="2149" y="678"/>
                    <a:pt x="2177" y="684"/>
                  </a:cubicBezTo>
                </a:path>
              </a:pathLst>
            </a:custGeom>
            <a:noFill/>
            <a:ln w="254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8" name="Line 12">
              <a:extLst>
                <a:ext uri="{FF2B5EF4-FFF2-40B4-BE49-F238E27FC236}">
                  <a16:creationId xmlns:a16="http://schemas.microsoft.com/office/drawing/2014/main" id="{5955122C-E267-46F8-9E11-13F2EB062E60}"/>
                </a:ext>
              </a:extLst>
            </p:cNvPr>
            <p:cNvSpPr>
              <a:spLocks noChangeShapeType="1"/>
            </p:cNvSpPr>
            <p:nvPr/>
          </p:nvSpPr>
          <p:spPr bwMode="auto">
            <a:xfrm flipH="1" flipV="1">
              <a:off x="2104" y="1276"/>
              <a:ext cx="5" cy="1429"/>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49" name="Text Box 13">
              <a:extLst>
                <a:ext uri="{FF2B5EF4-FFF2-40B4-BE49-F238E27FC236}">
                  <a16:creationId xmlns:a16="http://schemas.microsoft.com/office/drawing/2014/main" id="{C0BDCFEB-BAB0-4AD6-B6CE-BF6C1BD6341C}"/>
                </a:ext>
              </a:extLst>
            </p:cNvPr>
            <p:cNvSpPr txBox="1">
              <a:spLocks noChangeArrowheads="1"/>
            </p:cNvSpPr>
            <p:nvPr/>
          </p:nvSpPr>
          <p:spPr bwMode="auto">
            <a:xfrm rot="-5400000">
              <a:off x="935" y="1950"/>
              <a:ext cx="8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800">
                  <a:latin typeface="Book Antiqua" panose="02040602050305030304" pitchFamily="18" charset="0"/>
                </a:rPr>
                <a:t>% ασθενών</a:t>
              </a:r>
            </a:p>
          </p:txBody>
        </p:sp>
        <p:sp>
          <p:nvSpPr>
            <p:cNvPr id="961550" name="Text Box 14">
              <a:extLst>
                <a:ext uri="{FF2B5EF4-FFF2-40B4-BE49-F238E27FC236}">
                  <a16:creationId xmlns:a16="http://schemas.microsoft.com/office/drawing/2014/main" id="{D0C5E44F-9813-41C6-B73E-C877FB26A7DE}"/>
                </a:ext>
              </a:extLst>
            </p:cNvPr>
            <p:cNvSpPr txBox="1">
              <a:spLocks noChangeArrowheads="1"/>
            </p:cNvSpPr>
            <p:nvPr/>
          </p:nvSpPr>
          <p:spPr bwMode="auto">
            <a:xfrm>
              <a:off x="1643" y="1612"/>
              <a:ext cx="31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Book Antiqua" panose="02040602050305030304" pitchFamily="18" charset="0"/>
                </a:rPr>
                <a:t>FN</a:t>
              </a:r>
              <a:endParaRPr lang="el-GR" altLang="en-US" sz="1800">
                <a:latin typeface="Book Antiqua" panose="02040602050305030304" pitchFamily="18" charset="0"/>
              </a:endParaRPr>
            </a:p>
          </p:txBody>
        </p:sp>
        <p:sp>
          <p:nvSpPr>
            <p:cNvPr id="961551" name="Text Box 15">
              <a:extLst>
                <a:ext uri="{FF2B5EF4-FFF2-40B4-BE49-F238E27FC236}">
                  <a16:creationId xmlns:a16="http://schemas.microsoft.com/office/drawing/2014/main" id="{D9CBF45E-119B-46D8-A8A8-21DEA4770713}"/>
                </a:ext>
              </a:extLst>
            </p:cNvPr>
            <p:cNvSpPr txBox="1">
              <a:spLocks noChangeArrowheads="1"/>
            </p:cNvSpPr>
            <p:nvPr/>
          </p:nvSpPr>
          <p:spPr bwMode="auto">
            <a:xfrm>
              <a:off x="2608" y="1612"/>
              <a:ext cx="3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Book Antiqua" panose="02040602050305030304" pitchFamily="18" charset="0"/>
                </a:rPr>
                <a:t>TP</a:t>
              </a:r>
              <a:endParaRPr lang="el-GR" altLang="en-US" sz="1800">
                <a:latin typeface="Book Antiqua" panose="02040602050305030304" pitchFamily="18" charset="0"/>
              </a:endParaRPr>
            </a:p>
          </p:txBody>
        </p:sp>
        <p:sp>
          <p:nvSpPr>
            <p:cNvPr id="961552" name="Text Box 16">
              <a:extLst>
                <a:ext uri="{FF2B5EF4-FFF2-40B4-BE49-F238E27FC236}">
                  <a16:creationId xmlns:a16="http://schemas.microsoft.com/office/drawing/2014/main" id="{D97F8848-CAFB-4BFA-8FE7-401D63CCAB2A}"/>
                </a:ext>
              </a:extLst>
            </p:cNvPr>
            <p:cNvSpPr txBox="1">
              <a:spLocks noChangeArrowheads="1"/>
            </p:cNvSpPr>
            <p:nvPr/>
          </p:nvSpPr>
          <p:spPr bwMode="auto">
            <a:xfrm>
              <a:off x="2245" y="2247"/>
              <a:ext cx="2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Book Antiqua" panose="02040602050305030304" pitchFamily="18" charset="0"/>
                </a:rPr>
                <a:t>FP</a:t>
              </a:r>
              <a:endParaRPr lang="el-GR" altLang="en-US" sz="1800">
                <a:latin typeface="Book Antiqua" panose="02040602050305030304" pitchFamily="18" charset="0"/>
              </a:endParaRPr>
            </a:p>
          </p:txBody>
        </p:sp>
        <p:sp>
          <p:nvSpPr>
            <p:cNvPr id="961553" name="Text Box 17">
              <a:extLst>
                <a:ext uri="{FF2B5EF4-FFF2-40B4-BE49-F238E27FC236}">
                  <a16:creationId xmlns:a16="http://schemas.microsoft.com/office/drawing/2014/main" id="{AEFD4F73-3B3A-4C92-AE6B-70AE712723E0}"/>
                </a:ext>
              </a:extLst>
            </p:cNvPr>
            <p:cNvSpPr txBox="1">
              <a:spLocks noChangeArrowheads="1"/>
            </p:cNvSpPr>
            <p:nvPr/>
          </p:nvSpPr>
          <p:spPr bwMode="auto">
            <a:xfrm>
              <a:off x="1554" y="2160"/>
              <a:ext cx="3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800">
                  <a:latin typeface="Book Antiqua" panose="02040602050305030304" pitchFamily="18" charset="0"/>
                </a:rPr>
                <a:t>TN</a:t>
              </a:r>
              <a:endParaRPr lang="el-GR" altLang="en-US" sz="1800">
                <a:latin typeface="Book Antiqua" panose="02040602050305030304" pitchFamily="18" charset="0"/>
              </a:endParaRPr>
            </a:p>
          </p:txBody>
        </p:sp>
        <p:grpSp>
          <p:nvGrpSpPr>
            <p:cNvPr id="961554" name="Group 18">
              <a:extLst>
                <a:ext uri="{FF2B5EF4-FFF2-40B4-BE49-F238E27FC236}">
                  <a16:creationId xmlns:a16="http://schemas.microsoft.com/office/drawing/2014/main" id="{5D204184-42EC-457A-B59B-962B5E38A6D7}"/>
                </a:ext>
              </a:extLst>
            </p:cNvPr>
            <p:cNvGrpSpPr>
              <a:grpSpLocks/>
            </p:cNvGrpSpPr>
            <p:nvPr/>
          </p:nvGrpSpPr>
          <p:grpSpPr bwMode="auto">
            <a:xfrm>
              <a:off x="2154" y="2632"/>
              <a:ext cx="1543" cy="231"/>
              <a:chOff x="2154" y="2614"/>
              <a:chExt cx="1543" cy="231"/>
            </a:xfrm>
          </p:grpSpPr>
          <p:sp>
            <p:nvSpPr>
              <p:cNvPr id="961555" name="Line 19">
                <a:extLst>
                  <a:ext uri="{FF2B5EF4-FFF2-40B4-BE49-F238E27FC236}">
                    <a16:creationId xmlns:a16="http://schemas.microsoft.com/office/drawing/2014/main" id="{3C23FCB7-955F-469D-BC81-30603D61A666}"/>
                  </a:ext>
                </a:extLst>
              </p:cNvPr>
              <p:cNvSpPr>
                <a:spLocks noChangeShapeType="1"/>
              </p:cNvSpPr>
              <p:nvPr/>
            </p:nvSpPr>
            <p:spPr bwMode="auto">
              <a:xfrm>
                <a:off x="2154" y="2730"/>
                <a:ext cx="1543" cy="0"/>
              </a:xfrm>
              <a:prstGeom prst="line">
                <a:avLst/>
              </a:prstGeom>
              <a:noFill/>
              <a:ln w="190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1556" name="Text Box 20">
                <a:extLst>
                  <a:ext uri="{FF2B5EF4-FFF2-40B4-BE49-F238E27FC236}">
                    <a16:creationId xmlns:a16="http://schemas.microsoft.com/office/drawing/2014/main" id="{01A05CFE-39C8-4787-A297-AB1B9671F58C}"/>
                  </a:ext>
                </a:extLst>
              </p:cNvPr>
              <p:cNvSpPr txBox="1">
                <a:spLocks noChangeArrowheads="1"/>
              </p:cNvSpPr>
              <p:nvPr/>
            </p:nvSpPr>
            <p:spPr bwMode="auto">
              <a:xfrm>
                <a:off x="2767" y="2614"/>
                <a:ext cx="317"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800">
                    <a:latin typeface="Book Antiqua" panose="02040602050305030304" pitchFamily="18" charset="0"/>
                  </a:rPr>
                  <a:t>(+)</a:t>
                </a:r>
                <a:endParaRPr lang="el-GR" altLang="en-US" sz="1800">
                  <a:latin typeface="Book Antiqua" panose="02040602050305030304" pitchFamily="18" charset="0"/>
                </a:endParaRPr>
              </a:p>
            </p:txBody>
          </p:sp>
        </p:grpSp>
        <p:sp>
          <p:nvSpPr>
            <p:cNvPr id="961557" name="Text Box 21">
              <a:extLst>
                <a:ext uri="{FF2B5EF4-FFF2-40B4-BE49-F238E27FC236}">
                  <a16:creationId xmlns:a16="http://schemas.microsoft.com/office/drawing/2014/main" id="{70E3297B-6907-4EBA-BD77-5A7E39A4F5CF}"/>
                </a:ext>
              </a:extLst>
            </p:cNvPr>
            <p:cNvSpPr txBox="1">
              <a:spLocks noChangeArrowheads="1"/>
            </p:cNvSpPr>
            <p:nvPr/>
          </p:nvSpPr>
          <p:spPr bwMode="auto">
            <a:xfrm>
              <a:off x="2472" y="2069"/>
              <a:ext cx="140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latin typeface="Book Antiqua" panose="02040602050305030304" pitchFamily="18" charset="0"/>
                </a:rPr>
                <a:t>Τιμές αποτελεσμάτων</a:t>
              </a:r>
            </a:p>
          </p:txBody>
        </p:sp>
        <p:grpSp>
          <p:nvGrpSpPr>
            <p:cNvPr id="961558" name="Group 22">
              <a:extLst>
                <a:ext uri="{FF2B5EF4-FFF2-40B4-BE49-F238E27FC236}">
                  <a16:creationId xmlns:a16="http://schemas.microsoft.com/office/drawing/2014/main" id="{EA89207C-28BE-42EF-B231-AF2D6B8BDBC3}"/>
                </a:ext>
              </a:extLst>
            </p:cNvPr>
            <p:cNvGrpSpPr>
              <a:grpSpLocks/>
            </p:cNvGrpSpPr>
            <p:nvPr/>
          </p:nvGrpSpPr>
          <p:grpSpPr bwMode="auto">
            <a:xfrm>
              <a:off x="3697" y="1298"/>
              <a:ext cx="782" cy="212"/>
              <a:chOff x="3697" y="1298"/>
              <a:chExt cx="782" cy="212"/>
            </a:xfrm>
          </p:grpSpPr>
          <p:sp>
            <p:nvSpPr>
              <p:cNvPr id="961559" name="Rectangle 23">
                <a:extLst>
                  <a:ext uri="{FF2B5EF4-FFF2-40B4-BE49-F238E27FC236}">
                    <a16:creationId xmlns:a16="http://schemas.microsoft.com/office/drawing/2014/main" id="{14D03D57-84BA-4157-B0EA-914A9F0FF3E1}"/>
                  </a:ext>
                </a:extLst>
              </p:cNvPr>
              <p:cNvSpPr>
                <a:spLocks noChangeArrowheads="1"/>
              </p:cNvSpPr>
              <p:nvPr/>
            </p:nvSpPr>
            <p:spPr bwMode="auto">
              <a:xfrm>
                <a:off x="3697" y="1344"/>
                <a:ext cx="136" cy="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8E729A"/>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1560" name="Text Box 24">
                <a:extLst>
                  <a:ext uri="{FF2B5EF4-FFF2-40B4-BE49-F238E27FC236}">
                    <a16:creationId xmlns:a16="http://schemas.microsoft.com/office/drawing/2014/main" id="{E85E0E62-6C2C-47CB-A560-BECEA7F2EC16}"/>
                  </a:ext>
                </a:extLst>
              </p:cNvPr>
              <p:cNvSpPr txBox="1">
                <a:spLocks noChangeArrowheads="1"/>
              </p:cNvSpPr>
              <p:nvPr/>
            </p:nvSpPr>
            <p:spPr bwMode="auto">
              <a:xfrm>
                <a:off x="3833" y="1298"/>
                <a:ext cx="64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latin typeface="Book Antiqua" panose="02040602050305030304" pitchFamily="18" charset="0"/>
                  </a:rPr>
                  <a:t>Ασθενείς</a:t>
                </a:r>
              </a:p>
            </p:txBody>
          </p:sp>
        </p:grpSp>
        <p:grpSp>
          <p:nvGrpSpPr>
            <p:cNvPr id="961561" name="Group 25">
              <a:extLst>
                <a:ext uri="{FF2B5EF4-FFF2-40B4-BE49-F238E27FC236}">
                  <a16:creationId xmlns:a16="http://schemas.microsoft.com/office/drawing/2014/main" id="{16FFEFD2-63F6-47D2-AF9F-0E995B8AC431}"/>
                </a:ext>
              </a:extLst>
            </p:cNvPr>
            <p:cNvGrpSpPr>
              <a:grpSpLocks/>
            </p:cNvGrpSpPr>
            <p:nvPr/>
          </p:nvGrpSpPr>
          <p:grpSpPr bwMode="auto">
            <a:xfrm>
              <a:off x="3697" y="1540"/>
              <a:ext cx="613" cy="212"/>
              <a:chOff x="3697" y="1540"/>
              <a:chExt cx="613" cy="212"/>
            </a:xfrm>
          </p:grpSpPr>
          <p:sp>
            <p:nvSpPr>
              <p:cNvPr id="961562" name="Rectangle 26">
                <a:extLst>
                  <a:ext uri="{FF2B5EF4-FFF2-40B4-BE49-F238E27FC236}">
                    <a16:creationId xmlns:a16="http://schemas.microsoft.com/office/drawing/2014/main" id="{42E2B059-28CA-41AF-868F-1CDCCB0DE312}"/>
                  </a:ext>
                </a:extLst>
              </p:cNvPr>
              <p:cNvSpPr>
                <a:spLocks noChangeArrowheads="1"/>
              </p:cNvSpPr>
              <p:nvPr/>
            </p:nvSpPr>
            <p:spPr bwMode="auto">
              <a:xfrm>
                <a:off x="3697" y="1578"/>
                <a:ext cx="136" cy="136"/>
              </a:xfrm>
              <a:prstGeom prst="rect">
                <a:avLst/>
              </a:prstGeom>
              <a:solidFill>
                <a:srgbClr val="8E729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1563" name="Text Box 27">
                <a:extLst>
                  <a:ext uri="{FF2B5EF4-FFF2-40B4-BE49-F238E27FC236}">
                    <a16:creationId xmlns:a16="http://schemas.microsoft.com/office/drawing/2014/main" id="{8EE6CB39-4128-444D-B645-94CE0806D31E}"/>
                  </a:ext>
                </a:extLst>
              </p:cNvPr>
              <p:cNvSpPr txBox="1">
                <a:spLocks noChangeArrowheads="1"/>
              </p:cNvSpPr>
              <p:nvPr/>
            </p:nvSpPr>
            <p:spPr bwMode="auto">
              <a:xfrm>
                <a:off x="3833" y="1540"/>
                <a:ext cx="47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latin typeface="Book Antiqua" panose="02040602050305030304" pitchFamily="18" charset="0"/>
                  </a:rPr>
                  <a:t>Υγιείς</a:t>
                </a:r>
              </a:p>
            </p:txBody>
          </p:sp>
        </p:gr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2">
            <a:extLst>
              <a:ext uri="{FF2B5EF4-FFF2-40B4-BE49-F238E27FC236}">
                <a16:creationId xmlns:a16="http://schemas.microsoft.com/office/drawing/2014/main" id="{59C11FAB-F332-4D0F-9CDC-518946DD8735}"/>
              </a:ext>
            </a:extLst>
          </p:cNvPr>
          <p:cNvSpPr>
            <a:spLocks noGrp="1" noChangeArrowheads="1"/>
          </p:cNvSpPr>
          <p:nvPr>
            <p:ph type="title"/>
          </p:nvPr>
        </p:nvSpPr>
        <p:spPr/>
        <p:txBody>
          <a:bodyPr/>
          <a:lstStyle/>
          <a:p>
            <a:r>
              <a:rPr lang="el-GR" altLang="en-US" sz="2400">
                <a:solidFill>
                  <a:srgbClr val="364558"/>
                </a:solidFill>
              </a:rPr>
              <a:t>Ανίχνευση ρευματοειδή παράγοντα</a:t>
            </a:r>
            <a:br>
              <a:rPr lang="el-GR" altLang="en-US" sz="2400">
                <a:solidFill>
                  <a:srgbClr val="364558"/>
                </a:solidFill>
              </a:rPr>
            </a:br>
            <a:r>
              <a:rPr lang="el-GR" altLang="en-US"/>
              <a:t>Ανοσοσυγκόλληση </a:t>
            </a:r>
            <a:r>
              <a:rPr lang="en-US" altLang="en-US" sz="2800" i="1"/>
              <a:t>(agglutination)</a:t>
            </a:r>
          </a:p>
        </p:txBody>
      </p:sp>
      <p:sp>
        <p:nvSpPr>
          <p:cNvPr id="942083" name="Rectangle 3">
            <a:extLst>
              <a:ext uri="{FF2B5EF4-FFF2-40B4-BE49-F238E27FC236}">
                <a16:creationId xmlns:a16="http://schemas.microsoft.com/office/drawing/2014/main" id="{75C6284D-4678-4CFB-B53C-F0DD98358634}"/>
              </a:ext>
            </a:extLst>
          </p:cNvPr>
          <p:cNvSpPr>
            <a:spLocks noGrp="1" noChangeArrowheads="1"/>
          </p:cNvSpPr>
          <p:nvPr>
            <p:ph type="body" sz="half" idx="1"/>
          </p:nvPr>
        </p:nvSpPr>
        <p:spPr>
          <a:xfrm>
            <a:off x="323850" y="2349500"/>
            <a:ext cx="6778625" cy="1511300"/>
          </a:xfrm>
        </p:spPr>
        <p:txBody>
          <a:bodyPr/>
          <a:lstStyle/>
          <a:p>
            <a:r>
              <a:rPr lang="el-GR" altLang="en-US" sz="2000"/>
              <a:t>Ημιποσοτική μέθοδο</a:t>
            </a:r>
            <a:r>
              <a:rPr lang="en-US" altLang="en-US" sz="2000"/>
              <a:t>ς</a:t>
            </a:r>
          </a:p>
          <a:p>
            <a:r>
              <a:rPr lang="el-GR" altLang="en-US" sz="2000"/>
              <a:t>Ανίχνευση ρευματοειδή παράγοντα</a:t>
            </a:r>
          </a:p>
          <a:p>
            <a:pPr lvl="1"/>
            <a:r>
              <a:rPr lang="el-GR" altLang="en-US" sz="1800"/>
              <a:t>Αυτοαντισώματα (</a:t>
            </a:r>
            <a:r>
              <a:rPr lang="en-US" altLang="en-US" sz="1800"/>
              <a:t>IgM</a:t>
            </a:r>
            <a:r>
              <a:rPr lang="el-GR" altLang="en-US" sz="1800"/>
              <a:t>) έναντι του Fc τμήματος της IgG</a:t>
            </a:r>
          </a:p>
        </p:txBody>
      </p:sp>
      <p:grpSp>
        <p:nvGrpSpPr>
          <p:cNvPr id="942084" name="Group 4">
            <a:extLst>
              <a:ext uri="{FF2B5EF4-FFF2-40B4-BE49-F238E27FC236}">
                <a16:creationId xmlns:a16="http://schemas.microsoft.com/office/drawing/2014/main" id="{553D808F-86BC-4A57-B97B-9D0F4062E6F3}"/>
              </a:ext>
            </a:extLst>
          </p:cNvPr>
          <p:cNvGrpSpPr>
            <a:grpSpLocks/>
          </p:cNvGrpSpPr>
          <p:nvPr/>
        </p:nvGrpSpPr>
        <p:grpSpPr bwMode="auto">
          <a:xfrm>
            <a:off x="395288" y="4090988"/>
            <a:ext cx="1584325" cy="2689225"/>
            <a:chOff x="249" y="1989"/>
            <a:chExt cx="998" cy="1694"/>
          </a:xfrm>
        </p:grpSpPr>
        <p:grpSp>
          <p:nvGrpSpPr>
            <p:cNvPr id="942085" name="Group 5">
              <a:extLst>
                <a:ext uri="{FF2B5EF4-FFF2-40B4-BE49-F238E27FC236}">
                  <a16:creationId xmlns:a16="http://schemas.microsoft.com/office/drawing/2014/main" id="{8A91AE9E-4AC1-41B5-920A-64F191773A69}"/>
                </a:ext>
              </a:extLst>
            </p:cNvPr>
            <p:cNvGrpSpPr>
              <a:grpSpLocks noChangeAspect="1"/>
            </p:cNvGrpSpPr>
            <p:nvPr/>
          </p:nvGrpSpPr>
          <p:grpSpPr bwMode="auto">
            <a:xfrm>
              <a:off x="249" y="2877"/>
              <a:ext cx="907" cy="806"/>
              <a:chOff x="2789" y="1964"/>
              <a:chExt cx="1134" cy="1007"/>
            </a:xfrm>
          </p:grpSpPr>
          <p:sp>
            <p:nvSpPr>
              <p:cNvPr id="942086" name="Freeform 6">
                <a:extLst>
                  <a:ext uri="{FF2B5EF4-FFF2-40B4-BE49-F238E27FC236}">
                    <a16:creationId xmlns:a16="http://schemas.microsoft.com/office/drawing/2014/main" id="{2CCA9E75-8D10-48AA-9A4B-1CF64E83C859}"/>
                  </a:ext>
                </a:extLst>
              </p:cNvPr>
              <p:cNvSpPr>
                <a:spLocks noChangeAspect="1"/>
              </p:cNvSpPr>
              <p:nvPr/>
            </p:nvSpPr>
            <p:spPr bwMode="auto">
              <a:xfrm rot="435523">
                <a:off x="3379" y="1964"/>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87" name="Freeform 7">
                <a:extLst>
                  <a:ext uri="{FF2B5EF4-FFF2-40B4-BE49-F238E27FC236}">
                    <a16:creationId xmlns:a16="http://schemas.microsoft.com/office/drawing/2014/main" id="{26B235DF-AA6F-4721-A76B-C770A0F992F7}"/>
                  </a:ext>
                </a:extLst>
              </p:cNvPr>
              <p:cNvSpPr>
                <a:spLocks noChangeAspect="1"/>
              </p:cNvSpPr>
              <p:nvPr/>
            </p:nvSpPr>
            <p:spPr bwMode="auto">
              <a:xfrm rot="19034310" flipH="1">
                <a:off x="2971" y="2091"/>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88" name="Freeform 8">
                <a:extLst>
                  <a:ext uri="{FF2B5EF4-FFF2-40B4-BE49-F238E27FC236}">
                    <a16:creationId xmlns:a16="http://schemas.microsoft.com/office/drawing/2014/main" id="{BDE44577-F892-46D8-8415-A1FADAD06042}"/>
                  </a:ext>
                </a:extLst>
              </p:cNvPr>
              <p:cNvSpPr>
                <a:spLocks noChangeAspect="1"/>
              </p:cNvSpPr>
              <p:nvPr/>
            </p:nvSpPr>
            <p:spPr bwMode="auto">
              <a:xfrm rot="1149305" flipH="1">
                <a:off x="3107" y="273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89" name="Freeform 9">
                <a:extLst>
                  <a:ext uri="{FF2B5EF4-FFF2-40B4-BE49-F238E27FC236}">
                    <a16:creationId xmlns:a16="http://schemas.microsoft.com/office/drawing/2014/main" id="{3EDAE200-2EEF-45F4-BE4F-1C74C073C125}"/>
                  </a:ext>
                </a:extLst>
              </p:cNvPr>
              <p:cNvSpPr>
                <a:spLocks noChangeAspect="1"/>
              </p:cNvSpPr>
              <p:nvPr/>
            </p:nvSpPr>
            <p:spPr bwMode="auto">
              <a:xfrm rot="21335574" flipH="1">
                <a:off x="3424" y="27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0" name="Freeform 10">
                <a:extLst>
                  <a:ext uri="{FF2B5EF4-FFF2-40B4-BE49-F238E27FC236}">
                    <a16:creationId xmlns:a16="http://schemas.microsoft.com/office/drawing/2014/main" id="{102C4DB4-02CD-4C49-AAC1-B550615732A7}"/>
                  </a:ext>
                </a:extLst>
              </p:cNvPr>
              <p:cNvSpPr>
                <a:spLocks noChangeAspect="1"/>
              </p:cNvSpPr>
              <p:nvPr/>
            </p:nvSpPr>
            <p:spPr bwMode="auto">
              <a:xfrm rot="4570061" flipH="1" flipV="1">
                <a:off x="2842" y="24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1" name="Freeform 11">
                <a:extLst>
                  <a:ext uri="{FF2B5EF4-FFF2-40B4-BE49-F238E27FC236}">
                    <a16:creationId xmlns:a16="http://schemas.microsoft.com/office/drawing/2014/main" id="{6590E23C-D8B3-40A1-B4F1-6065C314C0D0}"/>
                  </a:ext>
                </a:extLst>
              </p:cNvPr>
              <p:cNvSpPr>
                <a:spLocks noChangeAspect="1"/>
              </p:cNvSpPr>
              <p:nvPr/>
            </p:nvSpPr>
            <p:spPr bwMode="auto">
              <a:xfrm rot="18661694" flipH="1">
                <a:off x="3719" y="2627"/>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2" name="Freeform 12">
                <a:extLst>
                  <a:ext uri="{FF2B5EF4-FFF2-40B4-BE49-F238E27FC236}">
                    <a16:creationId xmlns:a16="http://schemas.microsoft.com/office/drawing/2014/main" id="{40D15EA4-62BD-45D8-BC25-2873EB4F7350}"/>
                  </a:ext>
                </a:extLst>
              </p:cNvPr>
              <p:cNvSpPr>
                <a:spLocks noChangeAspect="1"/>
              </p:cNvSpPr>
              <p:nvPr/>
            </p:nvSpPr>
            <p:spPr bwMode="auto">
              <a:xfrm rot="14219247" flipH="1">
                <a:off x="3775" y="2186"/>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3" name="Oval 13" descr="Δημοσιογραφικό χαρτί">
                <a:extLst>
                  <a:ext uri="{FF2B5EF4-FFF2-40B4-BE49-F238E27FC236}">
                    <a16:creationId xmlns:a16="http://schemas.microsoft.com/office/drawing/2014/main" id="{96F77756-A4D0-4BDA-9768-BDA0C2E4C0F1}"/>
                  </a:ext>
                </a:extLst>
              </p:cNvPr>
              <p:cNvSpPr>
                <a:spLocks noChangeAspect="1" noChangeArrowheads="1"/>
              </p:cNvSpPr>
              <p:nvPr/>
            </p:nvSpPr>
            <p:spPr bwMode="auto">
              <a:xfrm>
                <a:off x="2971" y="2160"/>
                <a:ext cx="816" cy="635"/>
              </a:xfrm>
              <a:prstGeom prst="ellipse">
                <a:avLst/>
              </a:prstGeom>
              <a:blipFill dpi="0" rotWithShape="1">
                <a:blip r:embed="rId3"/>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latin typeface="Book Antiqua" panose="02040602050305030304" pitchFamily="18" charset="0"/>
                  </a:rPr>
                  <a:t>Latex</a:t>
                </a:r>
              </a:p>
              <a:p>
                <a:pPr algn="ctr">
                  <a:lnSpc>
                    <a:spcPct val="120000"/>
                  </a:lnSpc>
                </a:pPr>
                <a:r>
                  <a:rPr lang="el-GR" altLang="en-US">
                    <a:latin typeface="Book Antiqua" panose="02040602050305030304" pitchFamily="18" charset="0"/>
                  </a:rPr>
                  <a:t>Fc-IgG</a:t>
                </a:r>
              </a:p>
            </p:txBody>
          </p:sp>
        </p:grpSp>
        <p:grpSp>
          <p:nvGrpSpPr>
            <p:cNvPr id="942094" name="Group 14">
              <a:extLst>
                <a:ext uri="{FF2B5EF4-FFF2-40B4-BE49-F238E27FC236}">
                  <a16:creationId xmlns:a16="http://schemas.microsoft.com/office/drawing/2014/main" id="{9C3E6A65-74B9-4887-B4BA-192740C71E51}"/>
                </a:ext>
              </a:extLst>
            </p:cNvPr>
            <p:cNvGrpSpPr>
              <a:grpSpLocks noChangeAspect="1"/>
            </p:cNvGrpSpPr>
            <p:nvPr/>
          </p:nvGrpSpPr>
          <p:grpSpPr bwMode="auto">
            <a:xfrm>
              <a:off x="340" y="1989"/>
              <a:ext cx="907" cy="806"/>
              <a:chOff x="2789" y="1964"/>
              <a:chExt cx="1134" cy="1007"/>
            </a:xfrm>
          </p:grpSpPr>
          <p:sp>
            <p:nvSpPr>
              <p:cNvPr id="942095" name="Freeform 15">
                <a:extLst>
                  <a:ext uri="{FF2B5EF4-FFF2-40B4-BE49-F238E27FC236}">
                    <a16:creationId xmlns:a16="http://schemas.microsoft.com/office/drawing/2014/main" id="{FAF7E08F-E33E-4508-9723-0E44898ECEDA}"/>
                  </a:ext>
                </a:extLst>
              </p:cNvPr>
              <p:cNvSpPr>
                <a:spLocks noChangeAspect="1"/>
              </p:cNvSpPr>
              <p:nvPr/>
            </p:nvSpPr>
            <p:spPr bwMode="auto">
              <a:xfrm rot="435523">
                <a:off x="3379" y="1964"/>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6" name="Freeform 16">
                <a:extLst>
                  <a:ext uri="{FF2B5EF4-FFF2-40B4-BE49-F238E27FC236}">
                    <a16:creationId xmlns:a16="http://schemas.microsoft.com/office/drawing/2014/main" id="{1A0540C7-142D-4A09-9B54-C12F12D8A7B9}"/>
                  </a:ext>
                </a:extLst>
              </p:cNvPr>
              <p:cNvSpPr>
                <a:spLocks noChangeAspect="1"/>
              </p:cNvSpPr>
              <p:nvPr/>
            </p:nvSpPr>
            <p:spPr bwMode="auto">
              <a:xfrm rot="19034310" flipH="1">
                <a:off x="2971" y="2091"/>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7" name="Freeform 17">
                <a:extLst>
                  <a:ext uri="{FF2B5EF4-FFF2-40B4-BE49-F238E27FC236}">
                    <a16:creationId xmlns:a16="http://schemas.microsoft.com/office/drawing/2014/main" id="{0F64D728-F174-4088-92AA-62C8302337AC}"/>
                  </a:ext>
                </a:extLst>
              </p:cNvPr>
              <p:cNvSpPr>
                <a:spLocks noChangeAspect="1"/>
              </p:cNvSpPr>
              <p:nvPr/>
            </p:nvSpPr>
            <p:spPr bwMode="auto">
              <a:xfrm rot="1149305" flipH="1">
                <a:off x="3107" y="273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8" name="Freeform 18">
                <a:extLst>
                  <a:ext uri="{FF2B5EF4-FFF2-40B4-BE49-F238E27FC236}">
                    <a16:creationId xmlns:a16="http://schemas.microsoft.com/office/drawing/2014/main" id="{5F137A53-55A0-4D31-A770-5A23A4191B5E}"/>
                  </a:ext>
                </a:extLst>
              </p:cNvPr>
              <p:cNvSpPr>
                <a:spLocks noChangeAspect="1"/>
              </p:cNvSpPr>
              <p:nvPr/>
            </p:nvSpPr>
            <p:spPr bwMode="auto">
              <a:xfrm rot="21335574" flipH="1">
                <a:off x="3424" y="27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099" name="Freeform 19">
                <a:extLst>
                  <a:ext uri="{FF2B5EF4-FFF2-40B4-BE49-F238E27FC236}">
                    <a16:creationId xmlns:a16="http://schemas.microsoft.com/office/drawing/2014/main" id="{41862A41-641D-4E28-9EA9-464F1EEB28F5}"/>
                  </a:ext>
                </a:extLst>
              </p:cNvPr>
              <p:cNvSpPr>
                <a:spLocks noChangeAspect="1"/>
              </p:cNvSpPr>
              <p:nvPr/>
            </p:nvSpPr>
            <p:spPr bwMode="auto">
              <a:xfrm rot="4570061" flipH="1" flipV="1">
                <a:off x="2842" y="24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00" name="Freeform 20">
                <a:extLst>
                  <a:ext uri="{FF2B5EF4-FFF2-40B4-BE49-F238E27FC236}">
                    <a16:creationId xmlns:a16="http://schemas.microsoft.com/office/drawing/2014/main" id="{929188A5-EDE2-4FB8-9ABF-51A0F8CF78EC}"/>
                  </a:ext>
                </a:extLst>
              </p:cNvPr>
              <p:cNvSpPr>
                <a:spLocks noChangeAspect="1"/>
              </p:cNvSpPr>
              <p:nvPr/>
            </p:nvSpPr>
            <p:spPr bwMode="auto">
              <a:xfrm rot="18661694" flipH="1">
                <a:off x="3719" y="2627"/>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01" name="Freeform 21">
                <a:extLst>
                  <a:ext uri="{FF2B5EF4-FFF2-40B4-BE49-F238E27FC236}">
                    <a16:creationId xmlns:a16="http://schemas.microsoft.com/office/drawing/2014/main" id="{51098C9C-B9CF-41BC-9308-17685385AB67}"/>
                  </a:ext>
                </a:extLst>
              </p:cNvPr>
              <p:cNvSpPr>
                <a:spLocks noChangeAspect="1"/>
              </p:cNvSpPr>
              <p:nvPr/>
            </p:nvSpPr>
            <p:spPr bwMode="auto">
              <a:xfrm rot="14219247" flipH="1">
                <a:off x="3775" y="2186"/>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02" name="Oval 22" descr="Δημοσιογραφικό χαρτί">
                <a:extLst>
                  <a:ext uri="{FF2B5EF4-FFF2-40B4-BE49-F238E27FC236}">
                    <a16:creationId xmlns:a16="http://schemas.microsoft.com/office/drawing/2014/main" id="{CCDB6DD3-B074-442E-98D4-846A404187EA}"/>
                  </a:ext>
                </a:extLst>
              </p:cNvPr>
              <p:cNvSpPr>
                <a:spLocks noChangeAspect="1" noChangeArrowheads="1"/>
              </p:cNvSpPr>
              <p:nvPr/>
            </p:nvSpPr>
            <p:spPr bwMode="auto">
              <a:xfrm>
                <a:off x="2971" y="2160"/>
                <a:ext cx="816" cy="635"/>
              </a:xfrm>
              <a:prstGeom prst="ellipse">
                <a:avLst/>
              </a:prstGeom>
              <a:blipFill dpi="0" rotWithShape="1">
                <a:blip r:embed="rId3"/>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latin typeface="Book Antiqua" panose="02040602050305030304" pitchFamily="18" charset="0"/>
                  </a:rPr>
                  <a:t>Latex</a:t>
                </a:r>
              </a:p>
              <a:p>
                <a:pPr algn="ctr">
                  <a:lnSpc>
                    <a:spcPct val="120000"/>
                  </a:lnSpc>
                </a:pPr>
                <a:r>
                  <a:rPr lang="el-GR" altLang="en-US">
                    <a:latin typeface="Book Antiqua" panose="02040602050305030304" pitchFamily="18" charset="0"/>
                  </a:rPr>
                  <a:t>Fc-IgG</a:t>
                </a:r>
              </a:p>
            </p:txBody>
          </p:sp>
        </p:grpSp>
      </p:grpSp>
      <p:grpSp>
        <p:nvGrpSpPr>
          <p:cNvPr id="942103" name="Group 23">
            <a:extLst>
              <a:ext uri="{FF2B5EF4-FFF2-40B4-BE49-F238E27FC236}">
                <a16:creationId xmlns:a16="http://schemas.microsoft.com/office/drawing/2014/main" id="{04CA37ED-4015-4421-8265-4CC150FF1A6E}"/>
              </a:ext>
            </a:extLst>
          </p:cNvPr>
          <p:cNvGrpSpPr>
            <a:grpSpLocks/>
          </p:cNvGrpSpPr>
          <p:nvPr/>
        </p:nvGrpSpPr>
        <p:grpSpPr bwMode="auto">
          <a:xfrm>
            <a:off x="2849563" y="4124325"/>
            <a:ext cx="1439862" cy="2622550"/>
            <a:chOff x="1746" y="2069"/>
            <a:chExt cx="907" cy="1652"/>
          </a:xfrm>
        </p:grpSpPr>
        <p:grpSp>
          <p:nvGrpSpPr>
            <p:cNvPr id="942104" name="Group 24">
              <a:extLst>
                <a:ext uri="{FF2B5EF4-FFF2-40B4-BE49-F238E27FC236}">
                  <a16:creationId xmlns:a16="http://schemas.microsoft.com/office/drawing/2014/main" id="{77F651FB-0323-4396-8E43-1946A25FFFAD}"/>
                </a:ext>
              </a:extLst>
            </p:cNvPr>
            <p:cNvGrpSpPr>
              <a:grpSpLocks noChangeAspect="1"/>
            </p:cNvGrpSpPr>
            <p:nvPr/>
          </p:nvGrpSpPr>
          <p:grpSpPr bwMode="auto">
            <a:xfrm>
              <a:off x="1746" y="2069"/>
              <a:ext cx="907" cy="1633"/>
              <a:chOff x="1746" y="1933"/>
              <a:chExt cx="1134" cy="2041"/>
            </a:xfrm>
          </p:grpSpPr>
          <p:grpSp>
            <p:nvGrpSpPr>
              <p:cNvPr id="942105" name="Group 25">
                <a:extLst>
                  <a:ext uri="{FF2B5EF4-FFF2-40B4-BE49-F238E27FC236}">
                    <a16:creationId xmlns:a16="http://schemas.microsoft.com/office/drawing/2014/main" id="{0343475E-0674-4DF6-998F-D99E8243917E}"/>
                  </a:ext>
                </a:extLst>
              </p:cNvPr>
              <p:cNvGrpSpPr>
                <a:grpSpLocks noChangeAspect="1"/>
              </p:cNvGrpSpPr>
              <p:nvPr/>
            </p:nvGrpSpPr>
            <p:grpSpPr bwMode="auto">
              <a:xfrm>
                <a:off x="1746" y="2387"/>
                <a:ext cx="1134" cy="912"/>
                <a:chOff x="1519" y="2790"/>
                <a:chExt cx="1391" cy="1160"/>
              </a:xfrm>
            </p:grpSpPr>
            <p:sp>
              <p:nvSpPr>
                <p:cNvPr id="942106" name="Freeform 26">
                  <a:extLst>
                    <a:ext uri="{FF2B5EF4-FFF2-40B4-BE49-F238E27FC236}">
                      <a16:creationId xmlns:a16="http://schemas.microsoft.com/office/drawing/2014/main" id="{E1A791CF-C788-4296-9008-446FEFFC78A3}"/>
                    </a:ext>
                  </a:extLst>
                </p:cNvPr>
                <p:cNvSpPr>
                  <a:spLocks noChangeAspect="1"/>
                </p:cNvSpPr>
                <p:nvPr/>
              </p:nvSpPr>
              <p:spPr bwMode="auto">
                <a:xfrm>
                  <a:off x="1573" y="3047"/>
                  <a:ext cx="194" cy="194"/>
                </a:xfrm>
                <a:custGeom>
                  <a:avLst/>
                  <a:gdLst>
                    <a:gd name="T0" fmla="*/ 0 w 969"/>
                    <a:gd name="T1" fmla="*/ 388 h 969"/>
                    <a:gd name="T2" fmla="*/ 14 w 969"/>
                    <a:gd name="T3" fmla="*/ 388 h 969"/>
                    <a:gd name="T4" fmla="*/ 27 w 969"/>
                    <a:gd name="T5" fmla="*/ 388 h 969"/>
                    <a:gd name="T6" fmla="*/ 40 w 969"/>
                    <a:gd name="T7" fmla="*/ 387 h 969"/>
                    <a:gd name="T8" fmla="*/ 54 w 969"/>
                    <a:gd name="T9" fmla="*/ 385 h 969"/>
                    <a:gd name="T10" fmla="*/ 67 w 969"/>
                    <a:gd name="T11" fmla="*/ 383 h 969"/>
                    <a:gd name="T12" fmla="*/ 79 w 969"/>
                    <a:gd name="T13" fmla="*/ 381 h 969"/>
                    <a:gd name="T14" fmla="*/ 92 w 969"/>
                    <a:gd name="T15" fmla="*/ 378 h 969"/>
                    <a:gd name="T16" fmla="*/ 105 w 969"/>
                    <a:gd name="T17" fmla="*/ 375 h 969"/>
                    <a:gd name="T18" fmla="*/ 118 w 969"/>
                    <a:gd name="T19" fmla="*/ 371 h 969"/>
                    <a:gd name="T20" fmla="*/ 131 w 969"/>
                    <a:gd name="T21" fmla="*/ 368 h 969"/>
                    <a:gd name="T22" fmla="*/ 144 w 969"/>
                    <a:gd name="T23" fmla="*/ 363 h 969"/>
                    <a:gd name="T24" fmla="*/ 156 w 969"/>
                    <a:gd name="T25" fmla="*/ 358 h 969"/>
                    <a:gd name="T26" fmla="*/ 169 w 969"/>
                    <a:gd name="T27" fmla="*/ 353 h 969"/>
                    <a:gd name="T28" fmla="*/ 180 w 969"/>
                    <a:gd name="T29" fmla="*/ 347 h 969"/>
                    <a:gd name="T30" fmla="*/ 192 w 969"/>
                    <a:gd name="T31" fmla="*/ 341 h 969"/>
                    <a:gd name="T32" fmla="*/ 204 w 969"/>
                    <a:gd name="T33" fmla="*/ 334 h 969"/>
                    <a:gd name="T34" fmla="*/ 214 w 969"/>
                    <a:gd name="T35" fmla="*/ 327 h 969"/>
                    <a:gd name="T36" fmla="*/ 226 w 969"/>
                    <a:gd name="T37" fmla="*/ 320 h 969"/>
                    <a:gd name="T38" fmla="*/ 237 w 969"/>
                    <a:gd name="T39" fmla="*/ 312 h 969"/>
                    <a:gd name="T40" fmla="*/ 247 w 969"/>
                    <a:gd name="T41" fmla="*/ 303 h 969"/>
                    <a:gd name="T42" fmla="*/ 258 w 969"/>
                    <a:gd name="T43" fmla="*/ 295 h 969"/>
                    <a:gd name="T44" fmla="*/ 267 w 969"/>
                    <a:gd name="T45" fmla="*/ 286 h 969"/>
                    <a:gd name="T46" fmla="*/ 276 w 969"/>
                    <a:gd name="T47" fmla="*/ 276 h 969"/>
                    <a:gd name="T48" fmla="*/ 286 w 969"/>
                    <a:gd name="T49" fmla="*/ 267 h 969"/>
                    <a:gd name="T50" fmla="*/ 295 w 969"/>
                    <a:gd name="T51" fmla="*/ 258 h 969"/>
                    <a:gd name="T52" fmla="*/ 303 w 969"/>
                    <a:gd name="T53" fmla="*/ 247 h 969"/>
                    <a:gd name="T54" fmla="*/ 312 w 969"/>
                    <a:gd name="T55" fmla="*/ 237 h 969"/>
                    <a:gd name="T56" fmla="*/ 320 w 969"/>
                    <a:gd name="T57" fmla="*/ 226 h 969"/>
                    <a:gd name="T58" fmla="*/ 327 w 969"/>
                    <a:gd name="T59" fmla="*/ 214 h 969"/>
                    <a:gd name="T60" fmla="*/ 334 w 969"/>
                    <a:gd name="T61" fmla="*/ 204 h 969"/>
                    <a:gd name="T62" fmla="*/ 341 w 969"/>
                    <a:gd name="T63" fmla="*/ 192 h 969"/>
                    <a:gd name="T64" fmla="*/ 347 w 969"/>
                    <a:gd name="T65" fmla="*/ 180 h 969"/>
                    <a:gd name="T66" fmla="*/ 353 w 969"/>
                    <a:gd name="T67" fmla="*/ 169 h 969"/>
                    <a:gd name="T68" fmla="*/ 359 w 969"/>
                    <a:gd name="T69" fmla="*/ 156 h 969"/>
                    <a:gd name="T70" fmla="*/ 363 w 969"/>
                    <a:gd name="T71" fmla="*/ 144 h 969"/>
                    <a:gd name="T72" fmla="*/ 368 w 969"/>
                    <a:gd name="T73" fmla="*/ 131 h 969"/>
                    <a:gd name="T74" fmla="*/ 371 w 969"/>
                    <a:gd name="T75" fmla="*/ 118 h 969"/>
                    <a:gd name="T76" fmla="*/ 375 w 969"/>
                    <a:gd name="T77" fmla="*/ 105 h 969"/>
                    <a:gd name="T78" fmla="*/ 378 w 969"/>
                    <a:gd name="T79" fmla="*/ 92 h 969"/>
                    <a:gd name="T80" fmla="*/ 381 w 969"/>
                    <a:gd name="T81" fmla="*/ 79 h 969"/>
                    <a:gd name="T82" fmla="*/ 383 w 969"/>
                    <a:gd name="T83" fmla="*/ 66 h 969"/>
                    <a:gd name="T84" fmla="*/ 386 w 969"/>
                    <a:gd name="T85" fmla="*/ 54 h 969"/>
                    <a:gd name="T86" fmla="*/ 387 w 969"/>
                    <a:gd name="T87" fmla="*/ 40 h 969"/>
                    <a:gd name="T88" fmla="*/ 388 w 969"/>
                    <a:gd name="T89" fmla="*/ 27 h 969"/>
                    <a:gd name="T90" fmla="*/ 388 w 969"/>
                    <a:gd name="T91" fmla="*/ 14 h 969"/>
                    <a:gd name="T92" fmla="*/ 388 w 969"/>
                    <a:gd name="T93" fmla="*/ 0 h 969"/>
                    <a:gd name="T94" fmla="*/ 969 w 969"/>
                    <a:gd name="T95" fmla="*/ 581 h 969"/>
                    <a:gd name="T96" fmla="*/ 581 w 969"/>
                    <a:gd name="T97" fmla="*/ 969 h 969"/>
                    <a:gd name="T98" fmla="*/ 0 w 969"/>
                    <a:gd name="T99" fmla="*/ 38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69">
                      <a:moveTo>
                        <a:pt x="0" y="388"/>
                      </a:moveTo>
                      <a:lnTo>
                        <a:pt x="14" y="388"/>
                      </a:lnTo>
                      <a:lnTo>
                        <a:pt x="27" y="388"/>
                      </a:lnTo>
                      <a:lnTo>
                        <a:pt x="40" y="387"/>
                      </a:lnTo>
                      <a:lnTo>
                        <a:pt x="54" y="385"/>
                      </a:lnTo>
                      <a:lnTo>
                        <a:pt x="67" y="383"/>
                      </a:lnTo>
                      <a:lnTo>
                        <a:pt x="79" y="381"/>
                      </a:lnTo>
                      <a:lnTo>
                        <a:pt x="92" y="378"/>
                      </a:lnTo>
                      <a:lnTo>
                        <a:pt x="105" y="375"/>
                      </a:lnTo>
                      <a:lnTo>
                        <a:pt x="118" y="371"/>
                      </a:lnTo>
                      <a:lnTo>
                        <a:pt x="131" y="368"/>
                      </a:lnTo>
                      <a:lnTo>
                        <a:pt x="144" y="363"/>
                      </a:lnTo>
                      <a:lnTo>
                        <a:pt x="156" y="358"/>
                      </a:lnTo>
                      <a:lnTo>
                        <a:pt x="169" y="353"/>
                      </a:lnTo>
                      <a:lnTo>
                        <a:pt x="180" y="347"/>
                      </a:lnTo>
                      <a:lnTo>
                        <a:pt x="192" y="341"/>
                      </a:lnTo>
                      <a:lnTo>
                        <a:pt x="204" y="334"/>
                      </a:lnTo>
                      <a:lnTo>
                        <a:pt x="214" y="327"/>
                      </a:lnTo>
                      <a:lnTo>
                        <a:pt x="226" y="320"/>
                      </a:lnTo>
                      <a:lnTo>
                        <a:pt x="237" y="312"/>
                      </a:lnTo>
                      <a:lnTo>
                        <a:pt x="247" y="303"/>
                      </a:lnTo>
                      <a:lnTo>
                        <a:pt x="258" y="295"/>
                      </a:lnTo>
                      <a:lnTo>
                        <a:pt x="267" y="286"/>
                      </a:lnTo>
                      <a:lnTo>
                        <a:pt x="276" y="276"/>
                      </a:lnTo>
                      <a:lnTo>
                        <a:pt x="286" y="267"/>
                      </a:lnTo>
                      <a:lnTo>
                        <a:pt x="295" y="258"/>
                      </a:lnTo>
                      <a:lnTo>
                        <a:pt x="303" y="247"/>
                      </a:lnTo>
                      <a:lnTo>
                        <a:pt x="312" y="237"/>
                      </a:lnTo>
                      <a:lnTo>
                        <a:pt x="320" y="226"/>
                      </a:lnTo>
                      <a:lnTo>
                        <a:pt x="327" y="214"/>
                      </a:lnTo>
                      <a:lnTo>
                        <a:pt x="334" y="204"/>
                      </a:lnTo>
                      <a:lnTo>
                        <a:pt x="341" y="192"/>
                      </a:lnTo>
                      <a:lnTo>
                        <a:pt x="347" y="180"/>
                      </a:lnTo>
                      <a:lnTo>
                        <a:pt x="353" y="169"/>
                      </a:lnTo>
                      <a:lnTo>
                        <a:pt x="359" y="156"/>
                      </a:lnTo>
                      <a:lnTo>
                        <a:pt x="363" y="144"/>
                      </a:lnTo>
                      <a:lnTo>
                        <a:pt x="368" y="131"/>
                      </a:lnTo>
                      <a:lnTo>
                        <a:pt x="371" y="118"/>
                      </a:lnTo>
                      <a:lnTo>
                        <a:pt x="375" y="105"/>
                      </a:lnTo>
                      <a:lnTo>
                        <a:pt x="378" y="92"/>
                      </a:lnTo>
                      <a:lnTo>
                        <a:pt x="381" y="79"/>
                      </a:lnTo>
                      <a:lnTo>
                        <a:pt x="383" y="66"/>
                      </a:lnTo>
                      <a:lnTo>
                        <a:pt x="386" y="54"/>
                      </a:lnTo>
                      <a:lnTo>
                        <a:pt x="387" y="40"/>
                      </a:lnTo>
                      <a:lnTo>
                        <a:pt x="388" y="27"/>
                      </a:lnTo>
                      <a:lnTo>
                        <a:pt x="388" y="14"/>
                      </a:lnTo>
                      <a:lnTo>
                        <a:pt x="388" y="0"/>
                      </a:lnTo>
                      <a:lnTo>
                        <a:pt x="969" y="581"/>
                      </a:lnTo>
                      <a:lnTo>
                        <a:pt x="581" y="969"/>
                      </a:lnTo>
                      <a:lnTo>
                        <a:pt x="0"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07" name="Freeform 27">
                  <a:extLst>
                    <a:ext uri="{FF2B5EF4-FFF2-40B4-BE49-F238E27FC236}">
                      <a16:creationId xmlns:a16="http://schemas.microsoft.com/office/drawing/2014/main" id="{E3C5B92E-A889-47AA-BBDF-2FBCA50836FF}"/>
                    </a:ext>
                  </a:extLst>
                </p:cNvPr>
                <p:cNvSpPr>
                  <a:spLocks noChangeAspect="1"/>
                </p:cNvSpPr>
                <p:nvPr/>
              </p:nvSpPr>
              <p:spPr bwMode="auto">
                <a:xfrm>
                  <a:off x="1573" y="3047"/>
                  <a:ext cx="194" cy="194"/>
                </a:xfrm>
                <a:custGeom>
                  <a:avLst/>
                  <a:gdLst>
                    <a:gd name="T0" fmla="*/ 0 w 827"/>
                    <a:gd name="T1" fmla="*/ 331 h 827"/>
                    <a:gd name="T2" fmla="*/ 12 w 827"/>
                    <a:gd name="T3" fmla="*/ 331 h 827"/>
                    <a:gd name="T4" fmla="*/ 23 w 827"/>
                    <a:gd name="T5" fmla="*/ 331 h 827"/>
                    <a:gd name="T6" fmla="*/ 34 w 827"/>
                    <a:gd name="T7" fmla="*/ 330 h 827"/>
                    <a:gd name="T8" fmla="*/ 46 w 827"/>
                    <a:gd name="T9" fmla="*/ 329 h 827"/>
                    <a:gd name="T10" fmla="*/ 57 w 827"/>
                    <a:gd name="T11" fmla="*/ 327 h 827"/>
                    <a:gd name="T12" fmla="*/ 68 w 827"/>
                    <a:gd name="T13" fmla="*/ 325 h 827"/>
                    <a:gd name="T14" fmla="*/ 79 w 827"/>
                    <a:gd name="T15" fmla="*/ 323 h 827"/>
                    <a:gd name="T16" fmla="*/ 90 w 827"/>
                    <a:gd name="T17" fmla="*/ 320 h 827"/>
                    <a:gd name="T18" fmla="*/ 101 w 827"/>
                    <a:gd name="T19" fmla="*/ 317 h 827"/>
                    <a:gd name="T20" fmla="*/ 112 w 827"/>
                    <a:gd name="T21" fmla="*/ 314 h 827"/>
                    <a:gd name="T22" fmla="*/ 123 w 827"/>
                    <a:gd name="T23" fmla="*/ 310 h 827"/>
                    <a:gd name="T24" fmla="*/ 133 w 827"/>
                    <a:gd name="T25" fmla="*/ 306 h 827"/>
                    <a:gd name="T26" fmla="*/ 144 w 827"/>
                    <a:gd name="T27" fmla="*/ 301 h 827"/>
                    <a:gd name="T28" fmla="*/ 154 w 827"/>
                    <a:gd name="T29" fmla="*/ 296 h 827"/>
                    <a:gd name="T30" fmla="*/ 164 w 827"/>
                    <a:gd name="T31" fmla="*/ 291 h 827"/>
                    <a:gd name="T32" fmla="*/ 174 w 827"/>
                    <a:gd name="T33" fmla="*/ 285 h 827"/>
                    <a:gd name="T34" fmla="*/ 183 w 827"/>
                    <a:gd name="T35" fmla="*/ 279 h 827"/>
                    <a:gd name="T36" fmla="*/ 193 w 827"/>
                    <a:gd name="T37" fmla="*/ 273 h 827"/>
                    <a:gd name="T38" fmla="*/ 202 w 827"/>
                    <a:gd name="T39" fmla="*/ 266 h 827"/>
                    <a:gd name="T40" fmla="*/ 211 w 827"/>
                    <a:gd name="T41" fmla="*/ 259 h 827"/>
                    <a:gd name="T42" fmla="*/ 220 w 827"/>
                    <a:gd name="T43" fmla="*/ 252 h 827"/>
                    <a:gd name="T44" fmla="*/ 228 w 827"/>
                    <a:gd name="T45" fmla="*/ 244 h 827"/>
                    <a:gd name="T46" fmla="*/ 236 w 827"/>
                    <a:gd name="T47" fmla="*/ 236 h 827"/>
                    <a:gd name="T48" fmla="*/ 244 w 827"/>
                    <a:gd name="T49" fmla="*/ 228 h 827"/>
                    <a:gd name="T50" fmla="*/ 252 w 827"/>
                    <a:gd name="T51" fmla="*/ 220 h 827"/>
                    <a:gd name="T52" fmla="*/ 259 w 827"/>
                    <a:gd name="T53" fmla="*/ 211 h 827"/>
                    <a:gd name="T54" fmla="*/ 266 w 827"/>
                    <a:gd name="T55" fmla="*/ 202 h 827"/>
                    <a:gd name="T56" fmla="*/ 273 w 827"/>
                    <a:gd name="T57" fmla="*/ 193 h 827"/>
                    <a:gd name="T58" fmla="*/ 279 w 827"/>
                    <a:gd name="T59" fmla="*/ 183 h 827"/>
                    <a:gd name="T60" fmla="*/ 285 w 827"/>
                    <a:gd name="T61" fmla="*/ 174 h 827"/>
                    <a:gd name="T62" fmla="*/ 291 w 827"/>
                    <a:gd name="T63" fmla="*/ 164 h 827"/>
                    <a:gd name="T64" fmla="*/ 296 w 827"/>
                    <a:gd name="T65" fmla="*/ 154 h 827"/>
                    <a:gd name="T66" fmla="*/ 301 w 827"/>
                    <a:gd name="T67" fmla="*/ 144 h 827"/>
                    <a:gd name="T68" fmla="*/ 306 w 827"/>
                    <a:gd name="T69" fmla="*/ 133 h 827"/>
                    <a:gd name="T70" fmla="*/ 310 w 827"/>
                    <a:gd name="T71" fmla="*/ 123 h 827"/>
                    <a:gd name="T72" fmla="*/ 314 w 827"/>
                    <a:gd name="T73" fmla="*/ 112 h 827"/>
                    <a:gd name="T74" fmla="*/ 317 w 827"/>
                    <a:gd name="T75" fmla="*/ 101 h 827"/>
                    <a:gd name="T76" fmla="*/ 320 w 827"/>
                    <a:gd name="T77" fmla="*/ 90 h 827"/>
                    <a:gd name="T78" fmla="*/ 323 w 827"/>
                    <a:gd name="T79" fmla="*/ 79 h 827"/>
                    <a:gd name="T80" fmla="*/ 325 w 827"/>
                    <a:gd name="T81" fmla="*/ 68 h 827"/>
                    <a:gd name="T82" fmla="*/ 327 w 827"/>
                    <a:gd name="T83" fmla="*/ 57 h 827"/>
                    <a:gd name="T84" fmla="*/ 329 w 827"/>
                    <a:gd name="T85" fmla="*/ 46 h 827"/>
                    <a:gd name="T86" fmla="*/ 330 w 827"/>
                    <a:gd name="T87" fmla="*/ 34 h 827"/>
                    <a:gd name="T88" fmla="*/ 331 w 827"/>
                    <a:gd name="T89" fmla="*/ 23 h 827"/>
                    <a:gd name="T90" fmla="*/ 331 w 827"/>
                    <a:gd name="T91" fmla="*/ 12 h 827"/>
                    <a:gd name="T92" fmla="*/ 331 w 827"/>
                    <a:gd name="T93" fmla="*/ 0 h 827"/>
                    <a:gd name="T94" fmla="*/ 827 w 827"/>
                    <a:gd name="T95" fmla="*/ 496 h 827"/>
                    <a:gd name="T96" fmla="*/ 496 w 827"/>
                    <a:gd name="T97" fmla="*/ 827 h 827"/>
                    <a:gd name="T98" fmla="*/ 0 w 827"/>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7" h="827">
                      <a:moveTo>
                        <a:pt x="0" y="331"/>
                      </a:moveTo>
                      <a:lnTo>
                        <a:pt x="12" y="331"/>
                      </a:lnTo>
                      <a:lnTo>
                        <a:pt x="23" y="331"/>
                      </a:lnTo>
                      <a:lnTo>
                        <a:pt x="34" y="330"/>
                      </a:lnTo>
                      <a:lnTo>
                        <a:pt x="46" y="329"/>
                      </a:lnTo>
                      <a:lnTo>
                        <a:pt x="57" y="327"/>
                      </a:lnTo>
                      <a:lnTo>
                        <a:pt x="68" y="325"/>
                      </a:lnTo>
                      <a:lnTo>
                        <a:pt x="79" y="323"/>
                      </a:lnTo>
                      <a:lnTo>
                        <a:pt x="90" y="320"/>
                      </a:lnTo>
                      <a:lnTo>
                        <a:pt x="101" y="317"/>
                      </a:lnTo>
                      <a:lnTo>
                        <a:pt x="112" y="314"/>
                      </a:lnTo>
                      <a:lnTo>
                        <a:pt x="123" y="310"/>
                      </a:lnTo>
                      <a:lnTo>
                        <a:pt x="133" y="306"/>
                      </a:lnTo>
                      <a:lnTo>
                        <a:pt x="144" y="301"/>
                      </a:lnTo>
                      <a:lnTo>
                        <a:pt x="154" y="296"/>
                      </a:lnTo>
                      <a:lnTo>
                        <a:pt x="164" y="291"/>
                      </a:lnTo>
                      <a:lnTo>
                        <a:pt x="174" y="285"/>
                      </a:lnTo>
                      <a:lnTo>
                        <a:pt x="183" y="279"/>
                      </a:lnTo>
                      <a:lnTo>
                        <a:pt x="193" y="273"/>
                      </a:lnTo>
                      <a:lnTo>
                        <a:pt x="202" y="266"/>
                      </a:lnTo>
                      <a:lnTo>
                        <a:pt x="211" y="259"/>
                      </a:lnTo>
                      <a:lnTo>
                        <a:pt x="220" y="252"/>
                      </a:lnTo>
                      <a:lnTo>
                        <a:pt x="228" y="244"/>
                      </a:lnTo>
                      <a:lnTo>
                        <a:pt x="236" y="236"/>
                      </a:lnTo>
                      <a:lnTo>
                        <a:pt x="244" y="228"/>
                      </a:lnTo>
                      <a:lnTo>
                        <a:pt x="252" y="220"/>
                      </a:lnTo>
                      <a:lnTo>
                        <a:pt x="259" y="211"/>
                      </a:lnTo>
                      <a:lnTo>
                        <a:pt x="266" y="202"/>
                      </a:lnTo>
                      <a:lnTo>
                        <a:pt x="273" y="193"/>
                      </a:lnTo>
                      <a:lnTo>
                        <a:pt x="279" y="183"/>
                      </a:lnTo>
                      <a:lnTo>
                        <a:pt x="285" y="174"/>
                      </a:lnTo>
                      <a:lnTo>
                        <a:pt x="291" y="164"/>
                      </a:lnTo>
                      <a:lnTo>
                        <a:pt x="296" y="154"/>
                      </a:lnTo>
                      <a:lnTo>
                        <a:pt x="301" y="144"/>
                      </a:lnTo>
                      <a:lnTo>
                        <a:pt x="306" y="133"/>
                      </a:lnTo>
                      <a:lnTo>
                        <a:pt x="310" y="123"/>
                      </a:lnTo>
                      <a:lnTo>
                        <a:pt x="314" y="112"/>
                      </a:lnTo>
                      <a:lnTo>
                        <a:pt x="317" y="101"/>
                      </a:lnTo>
                      <a:lnTo>
                        <a:pt x="320" y="90"/>
                      </a:lnTo>
                      <a:lnTo>
                        <a:pt x="323" y="79"/>
                      </a:lnTo>
                      <a:lnTo>
                        <a:pt x="325" y="68"/>
                      </a:lnTo>
                      <a:lnTo>
                        <a:pt x="327" y="57"/>
                      </a:lnTo>
                      <a:lnTo>
                        <a:pt x="329" y="46"/>
                      </a:lnTo>
                      <a:lnTo>
                        <a:pt x="330" y="34"/>
                      </a:lnTo>
                      <a:lnTo>
                        <a:pt x="331" y="23"/>
                      </a:lnTo>
                      <a:lnTo>
                        <a:pt x="331" y="12"/>
                      </a:lnTo>
                      <a:lnTo>
                        <a:pt x="331" y="0"/>
                      </a:lnTo>
                      <a:lnTo>
                        <a:pt x="827" y="496"/>
                      </a:lnTo>
                      <a:lnTo>
                        <a:pt x="496" y="827"/>
                      </a:lnTo>
                      <a:lnTo>
                        <a:pt x="0"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108" name="Group 28">
                  <a:extLst>
                    <a:ext uri="{FF2B5EF4-FFF2-40B4-BE49-F238E27FC236}">
                      <a16:creationId xmlns:a16="http://schemas.microsoft.com/office/drawing/2014/main" id="{ABF21191-89BE-4C39-9D3F-1D7C8DCCA6B5}"/>
                    </a:ext>
                  </a:extLst>
                </p:cNvPr>
                <p:cNvGrpSpPr>
                  <a:grpSpLocks noChangeAspect="1"/>
                </p:cNvGrpSpPr>
                <p:nvPr/>
              </p:nvGrpSpPr>
              <p:grpSpPr bwMode="auto">
                <a:xfrm>
                  <a:off x="1519" y="3202"/>
                  <a:ext cx="554" cy="748"/>
                  <a:chOff x="3131" y="3202"/>
                  <a:chExt cx="554" cy="748"/>
                </a:xfrm>
              </p:grpSpPr>
              <p:sp>
                <p:nvSpPr>
                  <p:cNvPr id="942109" name="Freeform 29">
                    <a:extLst>
                      <a:ext uri="{FF2B5EF4-FFF2-40B4-BE49-F238E27FC236}">
                        <a16:creationId xmlns:a16="http://schemas.microsoft.com/office/drawing/2014/main" id="{7A6DC765-44C5-48DF-BD02-C25830290618}"/>
                      </a:ext>
                    </a:extLst>
                  </p:cNvPr>
                  <p:cNvSpPr>
                    <a:spLocks noChangeAspect="1"/>
                  </p:cNvSpPr>
                  <p:nvPr/>
                </p:nvSpPr>
                <p:spPr bwMode="auto">
                  <a:xfrm>
                    <a:off x="3131" y="3281"/>
                    <a:ext cx="188" cy="149"/>
                  </a:xfrm>
                  <a:custGeom>
                    <a:avLst/>
                    <a:gdLst>
                      <a:gd name="T0" fmla="*/ 142 w 937"/>
                      <a:gd name="T1" fmla="*/ 742 h 742"/>
                      <a:gd name="T2" fmla="*/ 149 w 937"/>
                      <a:gd name="T3" fmla="*/ 732 h 742"/>
                      <a:gd name="T4" fmla="*/ 155 w 937"/>
                      <a:gd name="T5" fmla="*/ 720 h 742"/>
                      <a:gd name="T6" fmla="*/ 161 w 937"/>
                      <a:gd name="T7" fmla="*/ 707 h 742"/>
                      <a:gd name="T8" fmla="*/ 167 w 937"/>
                      <a:gd name="T9" fmla="*/ 695 h 742"/>
                      <a:gd name="T10" fmla="*/ 172 w 937"/>
                      <a:gd name="T11" fmla="*/ 684 h 742"/>
                      <a:gd name="T12" fmla="*/ 176 w 937"/>
                      <a:gd name="T13" fmla="*/ 671 h 742"/>
                      <a:gd name="T14" fmla="*/ 181 w 937"/>
                      <a:gd name="T15" fmla="*/ 658 h 742"/>
                      <a:gd name="T16" fmla="*/ 184 w 937"/>
                      <a:gd name="T17" fmla="*/ 645 h 742"/>
                      <a:gd name="T18" fmla="*/ 188 w 937"/>
                      <a:gd name="T19" fmla="*/ 632 h 742"/>
                      <a:gd name="T20" fmla="*/ 190 w 937"/>
                      <a:gd name="T21" fmla="*/ 619 h 742"/>
                      <a:gd name="T22" fmla="*/ 193 w 937"/>
                      <a:gd name="T23" fmla="*/ 606 h 742"/>
                      <a:gd name="T24" fmla="*/ 195 w 937"/>
                      <a:gd name="T25" fmla="*/ 593 h 742"/>
                      <a:gd name="T26" fmla="*/ 196 w 937"/>
                      <a:gd name="T27" fmla="*/ 579 h 742"/>
                      <a:gd name="T28" fmla="*/ 197 w 937"/>
                      <a:gd name="T29" fmla="*/ 567 h 742"/>
                      <a:gd name="T30" fmla="*/ 197 w 937"/>
                      <a:gd name="T31" fmla="*/ 554 h 742"/>
                      <a:gd name="T32" fmla="*/ 199 w 937"/>
                      <a:gd name="T33" fmla="*/ 540 h 742"/>
                      <a:gd name="T34" fmla="*/ 197 w 937"/>
                      <a:gd name="T35" fmla="*/ 527 h 742"/>
                      <a:gd name="T36" fmla="*/ 196 w 937"/>
                      <a:gd name="T37" fmla="*/ 514 h 742"/>
                      <a:gd name="T38" fmla="*/ 195 w 937"/>
                      <a:gd name="T39" fmla="*/ 500 h 742"/>
                      <a:gd name="T40" fmla="*/ 194 w 937"/>
                      <a:gd name="T41" fmla="*/ 487 h 742"/>
                      <a:gd name="T42" fmla="*/ 191 w 937"/>
                      <a:gd name="T43" fmla="*/ 474 h 742"/>
                      <a:gd name="T44" fmla="*/ 188 w 937"/>
                      <a:gd name="T45" fmla="*/ 461 h 742"/>
                      <a:gd name="T46" fmla="*/ 186 w 937"/>
                      <a:gd name="T47" fmla="*/ 448 h 742"/>
                      <a:gd name="T48" fmla="*/ 181 w 937"/>
                      <a:gd name="T49" fmla="*/ 435 h 742"/>
                      <a:gd name="T50" fmla="*/ 177 w 937"/>
                      <a:gd name="T51" fmla="*/ 422 h 742"/>
                      <a:gd name="T52" fmla="*/ 173 w 937"/>
                      <a:gd name="T53" fmla="*/ 409 h 742"/>
                      <a:gd name="T54" fmla="*/ 168 w 937"/>
                      <a:gd name="T55" fmla="*/ 398 h 742"/>
                      <a:gd name="T56" fmla="*/ 162 w 937"/>
                      <a:gd name="T57" fmla="*/ 385 h 742"/>
                      <a:gd name="T58" fmla="*/ 156 w 937"/>
                      <a:gd name="T59" fmla="*/ 373 h 742"/>
                      <a:gd name="T60" fmla="*/ 150 w 937"/>
                      <a:gd name="T61" fmla="*/ 361 h 742"/>
                      <a:gd name="T62" fmla="*/ 143 w 937"/>
                      <a:gd name="T63" fmla="*/ 350 h 742"/>
                      <a:gd name="T64" fmla="*/ 136 w 937"/>
                      <a:gd name="T65" fmla="*/ 339 h 742"/>
                      <a:gd name="T66" fmla="*/ 129 w 937"/>
                      <a:gd name="T67" fmla="*/ 327 h 742"/>
                      <a:gd name="T68" fmla="*/ 121 w 937"/>
                      <a:gd name="T69" fmla="*/ 317 h 742"/>
                      <a:gd name="T70" fmla="*/ 113 w 937"/>
                      <a:gd name="T71" fmla="*/ 306 h 742"/>
                      <a:gd name="T72" fmla="*/ 105 w 937"/>
                      <a:gd name="T73" fmla="*/ 296 h 742"/>
                      <a:gd name="T74" fmla="*/ 95 w 937"/>
                      <a:gd name="T75" fmla="*/ 286 h 742"/>
                      <a:gd name="T76" fmla="*/ 86 w 937"/>
                      <a:gd name="T77" fmla="*/ 277 h 742"/>
                      <a:gd name="T78" fmla="*/ 77 w 937"/>
                      <a:gd name="T79" fmla="*/ 268 h 742"/>
                      <a:gd name="T80" fmla="*/ 66 w 937"/>
                      <a:gd name="T81" fmla="*/ 258 h 742"/>
                      <a:gd name="T82" fmla="*/ 57 w 937"/>
                      <a:gd name="T83" fmla="*/ 250 h 742"/>
                      <a:gd name="T84" fmla="*/ 46 w 937"/>
                      <a:gd name="T85" fmla="*/ 242 h 742"/>
                      <a:gd name="T86" fmla="*/ 34 w 937"/>
                      <a:gd name="T87" fmla="*/ 235 h 742"/>
                      <a:gd name="T88" fmla="*/ 24 w 937"/>
                      <a:gd name="T89" fmla="*/ 226 h 742"/>
                      <a:gd name="T90" fmla="*/ 12 w 937"/>
                      <a:gd name="T91" fmla="*/ 219 h 742"/>
                      <a:gd name="T92" fmla="*/ 0 w 937"/>
                      <a:gd name="T93" fmla="*/ 214 h 742"/>
                      <a:gd name="T94" fmla="*/ 795 w 937"/>
                      <a:gd name="T95" fmla="*/ 0 h 742"/>
                      <a:gd name="T96" fmla="*/ 937 w 937"/>
                      <a:gd name="T97" fmla="*/ 530 h 742"/>
                      <a:gd name="T98" fmla="*/ 142 w 937"/>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7" h="742">
                        <a:moveTo>
                          <a:pt x="142" y="742"/>
                        </a:moveTo>
                        <a:lnTo>
                          <a:pt x="149" y="732"/>
                        </a:lnTo>
                        <a:lnTo>
                          <a:pt x="155" y="720"/>
                        </a:lnTo>
                        <a:lnTo>
                          <a:pt x="161" y="707"/>
                        </a:lnTo>
                        <a:lnTo>
                          <a:pt x="167" y="695"/>
                        </a:lnTo>
                        <a:lnTo>
                          <a:pt x="172" y="684"/>
                        </a:lnTo>
                        <a:lnTo>
                          <a:pt x="176" y="671"/>
                        </a:lnTo>
                        <a:lnTo>
                          <a:pt x="181" y="658"/>
                        </a:lnTo>
                        <a:lnTo>
                          <a:pt x="184" y="645"/>
                        </a:lnTo>
                        <a:lnTo>
                          <a:pt x="188" y="632"/>
                        </a:lnTo>
                        <a:lnTo>
                          <a:pt x="190" y="619"/>
                        </a:lnTo>
                        <a:lnTo>
                          <a:pt x="193" y="606"/>
                        </a:lnTo>
                        <a:lnTo>
                          <a:pt x="195" y="593"/>
                        </a:lnTo>
                        <a:lnTo>
                          <a:pt x="196" y="579"/>
                        </a:lnTo>
                        <a:lnTo>
                          <a:pt x="197" y="567"/>
                        </a:lnTo>
                        <a:lnTo>
                          <a:pt x="197" y="554"/>
                        </a:lnTo>
                        <a:lnTo>
                          <a:pt x="199" y="540"/>
                        </a:lnTo>
                        <a:lnTo>
                          <a:pt x="197" y="527"/>
                        </a:lnTo>
                        <a:lnTo>
                          <a:pt x="196" y="514"/>
                        </a:lnTo>
                        <a:lnTo>
                          <a:pt x="195" y="500"/>
                        </a:lnTo>
                        <a:lnTo>
                          <a:pt x="194" y="487"/>
                        </a:lnTo>
                        <a:lnTo>
                          <a:pt x="191" y="474"/>
                        </a:lnTo>
                        <a:lnTo>
                          <a:pt x="188" y="461"/>
                        </a:lnTo>
                        <a:lnTo>
                          <a:pt x="186" y="448"/>
                        </a:lnTo>
                        <a:lnTo>
                          <a:pt x="181" y="435"/>
                        </a:lnTo>
                        <a:lnTo>
                          <a:pt x="177" y="422"/>
                        </a:lnTo>
                        <a:lnTo>
                          <a:pt x="173" y="409"/>
                        </a:lnTo>
                        <a:lnTo>
                          <a:pt x="168" y="398"/>
                        </a:lnTo>
                        <a:lnTo>
                          <a:pt x="162" y="385"/>
                        </a:lnTo>
                        <a:lnTo>
                          <a:pt x="156" y="373"/>
                        </a:lnTo>
                        <a:lnTo>
                          <a:pt x="150" y="361"/>
                        </a:lnTo>
                        <a:lnTo>
                          <a:pt x="143" y="350"/>
                        </a:lnTo>
                        <a:lnTo>
                          <a:pt x="136" y="339"/>
                        </a:lnTo>
                        <a:lnTo>
                          <a:pt x="129" y="327"/>
                        </a:lnTo>
                        <a:lnTo>
                          <a:pt x="121" y="317"/>
                        </a:lnTo>
                        <a:lnTo>
                          <a:pt x="113" y="306"/>
                        </a:lnTo>
                        <a:lnTo>
                          <a:pt x="105" y="296"/>
                        </a:lnTo>
                        <a:lnTo>
                          <a:pt x="95" y="286"/>
                        </a:lnTo>
                        <a:lnTo>
                          <a:pt x="86" y="277"/>
                        </a:lnTo>
                        <a:lnTo>
                          <a:pt x="77" y="268"/>
                        </a:lnTo>
                        <a:lnTo>
                          <a:pt x="66" y="258"/>
                        </a:lnTo>
                        <a:lnTo>
                          <a:pt x="57" y="250"/>
                        </a:lnTo>
                        <a:lnTo>
                          <a:pt x="46" y="242"/>
                        </a:lnTo>
                        <a:lnTo>
                          <a:pt x="34" y="235"/>
                        </a:lnTo>
                        <a:lnTo>
                          <a:pt x="24" y="226"/>
                        </a:lnTo>
                        <a:lnTo>
                          <a:pt x="12" y="219"/>
                        </a:lnTo>
                        <a:lnTo>
                          <a:pt x="0" y="214"/>
                        </a:lnTo>
                        <a:lnTo>
                          <a:pt x="795" y="0"/>
                        </a:lnTo>
                        <a:lnTo>
                          <a:pt x="937" y="530"/>
                        </a:lnTo>
                        <a:lnTo>
                          <a:pt x="142"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0" name="Freeform 30">
                    <a:extLst>
                      <a:ext uri="{FF2B5EF4-FFF2-40B4-BE49-F238E27FC236}">
                        <a16:creationId xmlns:a16="http://schemas.microsoft.com/office/drawing/2014/main" id="{B0838A5A-D836-4FA6-AF9C-96AA4EC2AECA}"/>
                      </a:ext>
                    </a:extLst>
                  </p:cNvPr>
                  <p:cNvSpPr>
                    <a:spLocks noChangeAspect="1"/>
                  </p:cNvSpPr>
                  <p:nvPr/>
                </p:nvSpPr>
                <p:spPr bwMode="auto">
                  <a:xfrm>
                    <a:off x="3131" y="3281"/>
                    <a:ext cx="188" cy="149"/>
                  </a:xfrm>
                  <a:custGeom>
                    <a:avLst/>
                    <a:gdLst>
                      <a:gd name="T0" fmla="*/ 121 w 799"/>
                      <a:gd name="T1" fmla="*/ 633 h 633"/>
                      <a:gd name="T2" fmla="*/ 127 w 799"/>
                      <a:gd name="T3" fmla="*/ 624 h 633"/>
                      <a:gd name="T4" fmla="*/ 132 w 799"/>
                      <a:gd name="T5" fmla="*/ 614 h 633"/>
                      <a:gd name="T6" fmla="*/ 137 w 799"/>
                      <a:gd name="T7" fmla="*/ 603 h 633"/>
                      <a:gd name="T8" fmla="*/ 142 w 799"/>
                      <a:gd name="T9" fmla="*/ 593 h 633"/>
                      <a:gd name="T10" fmla="*/ 146 w 799"/>
                      <a:gd name="T11" fmla="*/ 583 h 633"/>
                      <a:gd name="T12" fmla="*/ 150 w 799"/>
                      <a:gd name="T13" fmla="*/ 572 h 633"/>
                      <a:gd name="T14" fmla="*/ 154 w 799"/>
                      <a:gd name="T15" fmla="*/ 561 h 633"/>
                      <a:gd name="T16" fmla="*/ 157 w 799"/>
                      <a:gd name="T17" fmla="*/ 550 h 633"/>
                      <a:gd name="T18" fmla="*/ 160 w 799"/>
                      <a:gd name="T19" fmla="*/ 539 h 633"/>
                      <a:gd name="T20" fmla="*/ 162 w 799"/>
                      <a:gd name="T21" fmla="*/ 528 h 633"/>
                      <a:gd name="T22" fmla="*/ 164 w 799"/>
                      <a:gd name="T23" fmla="*/ 517 h 633"/>
                      <a:gd name="T24" fmla="*/ 166 w 799"/>
                      <a:gd name="T25" fmla="*/ 506 h 633"/>
                      <a:gd name="T26" fmla="*/ 167 w 799"/>
                      <a:gd name="T27" fmla="*/ 494 h 633"/>
                      <a:gd name="T28" fmla="*/ 168 w 799"/>
                      <a:gd name="T29" fmla="*/ 483 h 633"/>
                      <a:gd name="T30" fmla="*/ 168 w 799"/>
                      <a:gd name="T31" fmla="*/ 472 h 633"/>
                      <a:gd name="T32" fmla="*/ 169 w 799"/>
                      <a:gd name="T33" fmla="*/ 460 h 633"/>
                      <a:gd name="T34" fmla="*/ 168 w 799"/>
                      <a:gd name="T35" fmla="*/ 449 h 633"/>
                      <a:gd name="T36" fmla="*/ 167 w 799"/>
                      <a:gd name="T37" fmla="*/ 438 h 633"/>
                      <a:gd name="T38" fmla="*/ 166 w 799"/>
                      <a:gd name="T39" fmla="*/ 426 h 633"/>
                      <a:gd name="T40" fmla="*/ 165 w 799"/>
                      <a:gd name="T41" fmla="*/ 415 h 633"/>
                      <a:gd name="T42" fmla="*/ 163 w 799"/>
                      <a:gd name="T43" fmla="*/ 404 h 633"/>
                      <a:gd name="T44" fmla="*/ 160 w 799"/>
                      <a:gd name="T45" fmla="*/ 393 h 633"/>
                      <a:gd name="T46" fmla="*/ 158 w 799"/>
                      <a:gd name="T47" fmla="*/ 382 h 633"/>
                      <a:gd name="T48" fmla="*/ 154 w 799"/>
                      <a:gd name="T49" fmla="*/ 371 h 633"/>
                      <a:gd name="T50" fmla="*/ 151 w 799"/>
                      <a:gd name="T51" fmla="*/ 360 h 633"/>
                      <a:gd name="T52" fmla="*/ 147 w 799"/>
                      <a:gd name="T53" fmla="*/ 349 h 633"/>
                      <a:gd name="T54" fmla="*/ 143 w 799"/>
                      <a:gd name="T55" fmla="*/ 339 h 633"/>
                      <a:gd name="T56" fmla="*/ 138 w 799"/>
                      <a:gd name="T57" fmla="*/ 328 h 633"/>
                      <a:gd name="T58" fmla="*/ 133 w 799"/>
                      <a:gd name="T59" fmla="*/ 318 h 633"/>
                      <a:gd name="T60" fmla="*/ 128 w 799"/>
                      <a:gd name="T61" fmla="*/ 308 h 633"/>
                      <a:gd name="T62" fmla="*/ 122 w 799"/>
                      <a:gd name="T63" fmla="*/ 298 h 633"/>
                      <a:gd name="T64" fmla="*/ 116 w 799"/>
                      <a:gd name="T65" fmla="*/ 289 h 633"/>
                      <a:gd name="T66" fmla="*/ 110 w 799"/>
                      <a:gd name="T67" fmla="*/ 279 h 633"/>
                      <a:gd name="T68" fmla="*/ 103 w 799"/>
                      <a:gd name="T69" fmla="*/ 270 h 633"/>
                      <a:gd name="T70" fmla="*/ 96 w 799"/>
                      <a:gd name="T71" fmla="*/ 261 h 633"/>
                      <a:gd name="T72" fmla="*/ 89 w 799"/>
                      <a:gd name="T73" fmla="*/ 252 h 633"/>
                      <a:gd name="T74" fmla="*/ 81 w 799"/>
                      <a:gd name="T75" fmla="*/ 244 h 633"/>
                      <a:gd name="T76" fmla="*/ 73 w 799"/>
                      <a:gd name="T77" fmla="*/ 236 h 633"/>
                      <a:gd name="T78" fmla="*/ 65 w 799"/>
                      <a:gd name="T79" fmla="*/ 228 h 633"/>
                      <a:gd name="T80" fmla="*/ 56 w 799"/>
                      <a:gd name="T81" fmla="*/ 220 h 633"/>
                      <a:gd name="T82" fmla="*/ 48 w 799"/>
                      <a:gd name="T83" fmla="*/ 213 h 633"/>
                      <a:gd name="T84" fmla="*/ 39 w 799"/>
                      <a:gd name="T85" fmla="*/ 206 h 633"/>
                      <a:gd name="T86" fmla="*/ 29 w 799"/>
                      <a:gd name="T87" fmla="*/ 200 h 633"/>
                      <a:gd name="T88" fmla="*/ 20 w 799"/>
                      <a:gd name="T89" fmla="*/ 193 h 633"/>
                      <a:gd name="T90" fmla="*/ 10 w 799"/>
                      <a:gd name="T91" fmla="*/ 187 h 633"/>
                      <a:gd name="T92" fmla="*/ 0 w 799"/>
                      <a:gd name="T93" fmla="*/ 182 h 633"/>
                      <a:gd name="T94" fmla="*/ 678 w 799"/>
                      <a:gd name="T95" fmla="*/ 0 h 633"/>
                      <a:gd name="T96" fmla="*/ 799 w 799"/>
                      <a:gd name="T97" fmla="*/ 452 h 633"/>
                      <a:gd name="T98" fmla="*/ 121 w 799"/>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633">
                        <a:moveTo>
                          <a:pt x="121" y="633"/>
                        </a:moveTo>
                        <a:lnTo>
                          <a:pt x="127" y="624"/>
                        </a:lnTo>
                        <a:lnTo>
                          <a:pt x="132" y="614"/>
                        </a:lnTo>
                        <a:lnTo>
                          <a:pt x="137" y="603"/>
                        </a:lnTo>
                        <a:lnTo>
                          <a:pt x="142" y="593"/>
                        </a:lnTo>
                        <a:lnTo>
                          <a:pt x="146" y="583"/>
                        </a:lnTo>
                        <a:lnTo>
                          <a:pt x="150" y="572"/>
                        </a:lnTo>
                        <a:lnTo>
                          <a:pt x="154" y="561"/>
                        </a:lnTo>
                        <a:lnTo>
                          <a:pt x="157" y="550"/>
                        </a:lnTo>
                        <a:lnTo>
                          <a:pt x="160" y="539"/>
                        </a:lnTo>
                        <a:lnTo>
                          <a:pt x="162" y="528"/>
                        </a:lnTo>
                        <a:lnTo>
                          <a:pt x="164" y="517"/>
                        </a:lnTo>
                        <a:lnTo>
                          <a:pt x="166" y="506"/>
                        </a:lnTo>
                        <a:lnTo>
                          <a:pt x="167" y="494"/>
                        </a:lnTo>
                        <a:lnTo>
                          <a:pt x="168" y="483"/>
                        </a:lnTo>
                        <a:lnTo>
                          <a:pt x="168" y="472"/>
                        </a:lnTo>
                        <a:lnTo>
                          <a:pt x="169" y="460"/>
                        </a:lnTo>
                        <a:lnTo>
                          <a:pt x="168" y="449"/>
                        </a:lnTo>
                        <a:lnTo>
                          <a:pt x="167" y="438"/>
                        </a:lnTo>
                        <a:lnTo>
                          <a:pt x="166" y="426"/>
                        </a:lnTo>
                        <a:lnTo>
                          <a:pt x="165" y="415"/>
                        </a:lnTo>
                        <a:lnTo>
                          <a:pt x="163" y="404"/>
                        </a:lnTo>
                        <a:lnTo>
                          <a:pt x="160" y="393"/>
                        </a:lnTo>
                        <a:lnTo>
                          <a:pt x="158" y="382"/>
                        </a:lnTo>
                        <a:lnTo>
                          <a:pt x="154" y="371"/>
                        </a:lnTo>
                        <a:lnTo>
                          <a:pt x="151" y="360"/>
                        </a:lnTo>
                        <a:lnTo>
                          <a:pt x="147" y="349"/>
                        </a:lnTo>
                        <a:lnTo>
                          <a:pt x="143" y="339"/>
                        </a:lnTo>
                        <a:lnTo>
                          <a:pt x="138" y="328"/>
                        </a:lnTo>
                        <a:lnTo>
                          <a:pt x="133" y="318"/>
                        </a:lnTo>
                        <a:lnTo>
                          <a:pt x="128" y="308"/>
                        </a:lnTo>
                        <a:lnTo>
                          <a:pt x="122" y="298"/>
                        </a:lnTo>
                        <a:lnTo>
                          <a:pt x="116" y="289"/>
                        </a:lnTo>
                        <a:lnTo>
                          <a:pt x="110" y="279"/>
                        </a:lnTo>
                        <a:lnTo>
                          <a:pt x="103" y="270"/>
                        </a:lnTo>
                        <a:lnTo>
                          <a:pt x="96" y="261"/>
                        </a:lnTo>
                        <a:lnTo>
                          <a:pt x="89" y="252"/>
                        </a:lnTo>
                        <a:lnTo>
                          <a:pt x="81" y="244"/>
                        </a:lnTo>
                        <a:lnTo>
                          <a:pt x="73" y="236"/>
                        </a:lnTo>
                        <a:lnTo>
                          <a:pt x="65" y="228"/>
                        </a:lnTo>
                        <a:lnTo>
                          <a:pt x="56" y="220"/>
                        </a:lnTo>
                        <a:lnTo>
                          <a:pt x="48" y="213"/>
                        </a:lnTo>
                        <a:lnTo>
                          <a:pt x="39" y="206"/>
                        </a:lnTo>
                        <a:lnTo>
                          <a:pt x="29" y="200"/>
                        </a:lnTo>
                        <a:lnTo>
                          <a:pt x="20" y="193"/>
                        </a:lnTo>
                        <a:lnTo>
                          <a:pt x="10" y="187"/>
                        </a:lnTo>
                        <a:lnTo>
                          <a:pt x="0" y="182"/>
                        </a:lnTo>
                        <a:lnTo>
                          <a:pt x="678" y="0"/>
                        </a:lnTo>
                        <a:lnTo>
                          <a:pt x="799" y="452"/>
                        </a:lnTo>
                        <a:lnTo>
                          <a:pt x="121"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11" name="Line 31">
                    <a:extLst>
                      <a:ext uri="{FF2B5EF4-FFF2-40B4-BE49-F238E27FC236}">
                        <a16:creationId xmlns:a16="http://schemas.microsoft.com/office/drawing/2014/main" id="{B0597AA0-9CB7-4FA4-A930-8A3B381F5FCA}"/>
                      </a:ext>
                    </a:extLst>
                  </p:cNvPr>
                  <p:cNvSpPr>
                    <a:spLocks noChangeAspect="1" noChangeShapeType="1"/>
                  </p:cNvSpPr>
                  <p:nvPr/>
                </p:nvSpPr>
                <p:spPr bwMode="auto">
                  <a:xfrm flipV="1">
                    <a:off x="3305" y="3286"/>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12" name="Line 32">
                    <a:extLst>
                      <a:ext uri="{FF2B5EF4-FFF2-40B4-BE49-F238E27FC236}">
                        <a16:creationId xmlns:a16="http://schemas.microsoft.com/office/drawing/2014/main" id="{6500DFF8-87AF-4548-8D70-8900E93926BD}"/>
                      </a:ext>
                    </a:extLst>
                  </p:cNvPr>
                  <p:cNvSpPr>
                    <a:spLocks noChangeAspect="1" noChangeShapeType="1"/>
                  </p:cNvSpPr>
                  <p:nvPr/>
                </p:nvSpPr>
                <p:spPr bwMode="auto">
                  <a:xfrm>
                    <a:off x="3340" y="3202"/>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13" name="Freeform 33">
                    <a:extLst>
                      <a:ext uri="{FF2B5EF4-FFF2-40B4-BE49-F238E27FC236}">
                        <a16:creationId xmlns:a16="http://schemas.microsoft.com/office/drawing/2014/main" id="{47AC8CC4-717F-498B-A724-374622A4CD14}"/>
                      </a:ext>
                    </a:extLst>
                  </p:cNvPr>
                  <p:cNvSpPr>
                    <a:spLocks noChangeAspect="1"/>
                  </p:cNvSpPr>
                  <p:nvPr/>
                </p:nvSpPr>
                <p:spPr bwMode="auto">
                  <a:xfrm>
                    <a:off x="3381" y="3239"/>
                    <a:ext cx="231" cy="150"/>
                  </a:xfrm>
                  <a:custGeom>
                    <a:avLst/>
                    <a:gdLst>
                      <a:gd name="T0" fmla="*/ 154 w 1154"/>
                      <a:gd name="T1" fmla="*/ 548 h 747"/>
                      <a:gd name="T2" fmla="*/ 86 w 1154"/>
                      <a:gd name="T3" fmla="*/ 528 h 747"/>
                      <a:gd name="T4" fmla="*/ 38 w 1154"/>
                      <a:gd name="T5" fmla="*/ 500 h 747"/>
                      <a:gd name="T6" fmla="*/ 10 w 1154"/>
                      <a:gd name="T7" fmla="*/ 463 h 747"/>
                      <a:gd name="T8" fmla="*/ 0 w 1154"/>
                      <a:gd name="T9" fmla="*/ 420 h 747"/>
                      <a:gd name="T10" fmla="*/ 11 w 1154"/>
                      <a:gd name="T11" fmla="*/ 368 h 747"/>
                      <a:gd name="T12" fmla="*/ 88 w 1154"/>
                      <a:gd name="T13" fmla="*/ 77 h 747"/>
                      <a:gd name="T14" fmla="*/ 112 w 1154"/>
                      <a:gd name="T15" fmla="*/ 34 h 747"/>
                      <a:gd name="T16" fmla="*/ 148 w 1154"/>
                      <a:gd name="T17" fmla="*/ 10 h 747"/>
                      <a:gd name="T18" fmla="*/ 197 w 1154"/>
                      <a:gd name="T19" fmla="*/ 0 h 747"/>
                      <a:gd name="T20" fmla="*/ 259 w 1154"/>
                      <a:gd name="T21" fmla="*/ 9 h 747"/>
                      <a:gd name="T22" fmla="*/ 1008 w 1154"/>
                      <a:gd name="T23" fmla="*/ 209 h 747"/>
                      <a:gd name="T24" fmla="*/ 1020 w 1154"/>
                      <a:gd name="T25" fmla="*/ 213 h 747"/>
                      <a:gd name="T26" fmla="*/ 1032 w 1154"/>
                      <a:gd name="T27" fmla="*/ 217 h 747"/>
                      <a:gd name="T28" fmla="*/ 1044 w 1154"/>
                      <a:gd name="T29" fmla="*/ 222 h 747"/>
                      <a:gd name="T30" fmla="*/ 1056 w 1154"/>
                      <a:gd name="T31" fmla="*/ 228 h 747"/>
                      <a:gd name="T32" fmla="*/ 1066 w 1154"/>
                      <a:gd name="T33" fmla="*/ 234 h 747"/>
                      <a:gd name="T34" fmla="*/ 1077 w 1154"/>
                      <a:gd name="T35" fmla="*/ 241 h 747"/>
                      <a:gd name="T36" fmla="*/ 1087 w 1154"/>
                      <a:gd name="T37" fmla="*/ 248 h 747"/>
                      <a:gd name="T38" fmla="*/ 1097 w 1154"/>
                      <a:gd name="T39" fmla="*/ 255 h 747"/>
                      <a:gd name="T40" fmla="*/ 1106 w 1154"/>
                      <a:gd name="T41" fmla="*/ 263 h 747"/>
                      <a:gd name="T42" fmla="*/ 1114 w 1154"/>
                      <a:gd name="T43" fmla="*/ 271 h 747"/>
                      <a:gd name="T44" fmla="*/ 1121 w 1154"/>
                      <a:gd name="T45" fmla="*/ 279 h 747"/>
                      <a:gd name="T46" fmla="*/ 1128 w 1154"/>
                      <a:gd name="T47" fmla="*/ 289 h 747"/>
                      <a:gd name="T48" fmla="*/ 1134 w 1154"/>
                      <a:gd name="T49" fmla="*/ 298 h 747"/>
                      <a:gd name="T50" fmla="*/ 1140 w 1154"/>
                      <a:gd name="T51" fmla="*/ 307 h 747"/>
                      <a:gd name="T52" fmla="*/ 1144 w 1154"/>
                      <a:gd name="T53" fmla="*/ 317 h 747"/>
                      <a:gd name="T54" fmla="*/ 1148 w 1154"/>
                      <a:gd name="T55" fmla="*/ 326 h 747"/>
                      <a:gd name="T56" fmla="*/ 1151 w 1154"/>
                      <a:gd name="T57" fmla="*/ 337 h 747"/>
                      <a:gd name="T58" fmla="*/ 1153 w 1154"/>
                      <a:gd name="T59" fmla="*/ 346 h 747"/>
                      <a:gd name="T60" fmla="*/ 1153 w 1154"/>
                      <a:gd name="T61" fmla="*/ 356 h 747"/>
                      <a:gd name="T62" fmla="*/ 1154 w 1154"/>
                      <a:gd name="T63" fmla="*/ 366 h 747"/>
                      <a:gd name="T64" fmla="*/ 1153 w 1154"/>
                      <a:gd name="T65" fmla="*/ 376 h 747"/>
                      <a:gd name="T66" fmla="*/ 1152 w 1154"/>
                      <a:gd name="T67" fmla="*/ 385 h 747"/>
                      <a:gd name="T68" fmla="*/ 1079 w 1154"/>
                      <a:gd name="T69" fmla="*/ 655 h 747"/>
                      <a:gd name="T70" fmla="*/ 1077 w 1154"/>
                      <a:gd name="T71" fmla="*/ 664 h 747"/>
                      <a:gd name="T72" fmla="*/ 1072 w 1154"/>
                      <a:gd name="T73" fmla="*/ 672 h 747"/>
                      <a:gd name="T74" fmla="*/ 1067 w 1154"/>
                      <a:gd name="T75" fmla="*/ 680 h 747"/>
                      <a:gd name="T76" fmla="*/ 1063 w 1154"/>
                      <a:gd name="T77" fmla="*/ 689 h 747"/>
                      <a:gd name="T78" fmla="*/ 1057 w 1154"/>
                      <a:gd name="T79" fmla="*/ 697 h 747"/>
                      <a:gd name="T80" fmla="*/ 1050 w 1154"/>
                      <a:gd name="T81" fmla="*/ 704 h 747"/>
                      <a:gd name="T82" fmla="*/ 1042 w 1154"/>
                      <a:gd name="T83" fmla="*/ 711 h 747"/>
                      <a:gd name="T84" fmla="*/ 1033 w 1154"/>
                      <a:gd name="T85" fmla="*/ 717 h 747"/>
                      <a:gd name="T86" fmla="*/ 1024 w 1154"/>
                      <a:gd name="T87" fmla="*/ 723 h 747"/>
                      <a:gd name="T88" fmla="*/ 1015 w 1154"/>
                      <a:gd name="T89" fmla="*/ 728 h 747"/>
                      <a:gd name="T90" fmla="*/ 1004 w 1154"/>
                      <a:gd name="T91" fmla="*/ 733 h 747"/>
                      <a:gd name="T92" fmla="*/ 993 w 1154"/>
                      <a:gd name="T93" fmla="*/ 737 h 747"/>
                      <a:gd name="T94" fmla="*/ 983 w 1154"/>
                      <a:gd name="T95" fmla="*/ 740 h 747"/>
                      <a:gd name="T96" fmla="*/ 971 w 1154"/>
                      <a:gd name="T97" fmla="*/ 743 h 747"/>
                      <a:gd name="T98" fmla="*/ 959 w 1154"/>
                      <a:gd name="T99" fmla="*/ 745 h 747"/>
                      <a:gd name="T100" fmla="*/ 948 w 1154"/>
                      <a:gd name="T101" fmla="*/ 746 h 747"/>
                      <a:gd name="T102" fmla="*/ 935 w 1154"/>
                      <a:gd name="T103" fmla="*/ 747 h 747"/>
                      <a:gd name="T104" fmla="*/ 922 w 1154"/>
                      <a:gd name="T105" fmla="*/ 747 h 747"/>
                      <a:gd name="T106" fmla="*/ 910 w 1154"/>
                      <a:gd name="T107" fmla="*/ 746 h 747"/>
                      <a:gd name="T108" fmla="*/ 897 w 1154"/>
                      <a:gd name="T109" fmla="*/ 745 h 747"/>
                      <a:gd name="T110" fmla="*/ 884 w 1154"/>
                      <a:gd name="T111" fmla="*/ 744 h 747"/>
                      <a:gd name="T112" fmla="*/ 872 w 1154"/>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4" h="747">
                        <a:moveTo>
                          <a:pt x="866" y="739"/>
                        </a:moveTo>
                        <a:lnTo>
                          <a:pt x="154" y="548"/>
                        </a:lnTo>
                        <a:lnTo>
                          <a:pt x="117" y="538"/>
                        </a:lnTo>
                        <a:lnTo>
                          <a:pt x="86" y="528"/>
                        </a:lnTo>
                        <a:lnTo>
                          <a:pt x="60" y="515"/>
                        </a:lnTo>
                        <a:lnTo>
                          <a:pt x="38" y="500"/>
                        </a:lnTo>
                        <a:lnTo>
                          <a:pt x="21" y="482"/>
                        </a:lnTo>
                        <a:lnTo>
                          <a:pt x="10" y="463"/>
                        </a:lnTo>
                        <a:lnTo>
                          <a:pt x="3" y="442"/>
                        </a:lnTo>
                        <a:lnTo>
                          <a:pt x="0" y="420"/>
                        </a:lnTo>
                        <a:lnTo>
                          <a:pt x="4" y="394"/>
                        </a:lnTo>
                        <a:lnTo>
                          <a:pt x="11" y="368"/>
                        </a:lnTo>
                        <a:lnTo>
                          <a:pt x="82" y="103"/>
                        </a:lnTo>
                        <a:lnTo>
                          <a:pt x="88" y="77"/>
                        </a:lnTo>
                        <a:lnTo>
                          <a:pt x="99" y="53"/>
                        </a:lnTo>
                        <a:lnTo>
                          <a:pt x="112" y="34"/>
                        </a:lnTo>
                        <a:lnTo>
                          <a:pt x="128" y="20"/>
                        </a:lnTo>
                        <a:lnTo>
                          <a:pt x="148" y="10"/>
                        </a:lnTo>
                        <a:lnTo>
                          <a:pt x="171" y="3"/>
                        </a:lnTo>
                        <a:lnTo>
                          <a:pt x="197" y="0"/>
                        </a:lnTo>
                        <a:lnTo>
                          <a:pt x="227" y="3"/>
                        </a:lnTo>
                        <a:lnTo>
                          <a:pt x="259" y="9"/>
                        </a:lnTo>
                        <a:lnTo>
                          <a:pt x="296" y="19"/>
                        </a:lnTo>
                        <a:lnTo>
                          <a:pt x="1008" y="209"/>
                        </a:lnTo>
                        <a:lnTo>
                          <a:pt x="1013" y="211"/>
                        </a:lnTo>
                        <a:lnTo>
                          <a:pt x="1020" y="213"/>
                        </a:lnTo>
                        <a:lnTo>
                          <a:pt x="1026" y="215"/>
                        </a:lnTo>
                        <a:lnTo>
                          <a:pt x="1032" y="217"/>
                        </a:lnTo>
                        <a:lnTo>
                          <a:pt x="1038" y="220"/>
                        </a:lnTo>
                        <a:lnTo>
                          <a:pt x="1044" y="222"/>
                        </a:lnTo>
                        <a:lnTo>
                          <a:pt x="1050" y="225"/>
                        </a:lnTo>
                        <a:lnTo>
                          <a:pt x="1056" y="228"/>
                        </a:lnTo>
                        <a:lnTo>
                          <a:pt x="1060" y="230"/>
                        </a:lnTo>
                        <a:lnTo>
                          <a:pt x="1066" y="234"/>
                        </a:lnTo>
                        <a:lnTo>
                          <a:pt x="1072" y="237"/>
                        </a:lnTo>
                        <a:lnTo>
                          <a:pt x="1077" y="241"/>
                        </a:lnTo>
                        <a:lnTo>
                          <a:pt x="1083" y="244"/>
                        </a:lnTo>
                        <a:lnTo>
                          <a:pt x="1087" y="248"/>
                        </a:lnTo>
                        <a:lnTo>
                          <a:pt x="1092" y="251"/>
                        </a:lnTo>
                        <a:lnTo>
                          <a:pt x="1097" y="255"/>
                        </a:lnTo>
                        <a:lnTo>
                          <a:pt x="1101" y="258"/>
                        </a:lnTo>
                        <a:lnTo>
                          <a:pt x="1106" y="263"/>
                        </a:lnTo>
                        <a:lnTo>
                          <a:pt x="1110" y="266"/>
                        </a:lnTo>
                        <a:lnTo>
                          <a:pt x="1114" y="271"/>
                        </a:lnTo>
                        <a:lnTo>
                          <a:pt x="1118" y="276"/>
                        </a:lnTo>
                        <a:lnTo>
                          <a:pt x="1121" y="279"/>
                        </a:lnTo>
                        <a:lnTo>
                          <a:pt x="1125" y="284"/>
                        </a:lnTo>
                        <a:lnTo>
                          <a:pt x="1128" y="289"/>
                        </a:lnTo>
                        <a:lnTo>
                          <a:pt x="1132" y="293"/>
                        </a:lnTo>
                        <a:lnTo>
                          <a:pt x="1134" y="298"/>
                        </a:lnTo>
                        <a:lnTo>
                          <a:pt x="1137" y="303"/>
                        </a:lnTo>
                        <a:lnTo>
                          <a:pt x="1140" y="307"/>
                        </a:lnTo>
                        <a:lnTo>
                          <a:pt x="1142" y="312"/>
                        </a:lnTo>
                        <a:lnTo>
                          <a:pt x="1144" y="317"/>
                        </a:lnTo>
                        <a:lnTo>
                          <a:pt x="1146" y="322"/>
                        </a:lnTo>
                        <a:lnTo>
                          <a:pt x="1148" y="326"/>
                        </a:lnTo>
                        <a:lnTo>
                          <a:pt x="1149" y="331"/>
                        </a:lnTo>
                        <a:lnTo>
                          <a:pt x="1151" y="337"/>
                        </a:lnTo>
                        <a:lnTo>
                          <a:pt x="1152" y="342"/>
                        </a:lnTo>
                        <a:lnTo>
                          <a:pt x="1153" y="346"/>
                        </a:lnTo>
                        <a:lnTo>
                          <a:pt x="1153" y="351"/>
                        </a:lnTo>
                        <a:lnTo>
                          <a:pt x="1153" y="356"/>
                        </a:lnTo>
                        <a:lnTo>
                          <a:pt x="1154" y="361"/>
                        </a:lnTo>
                        <a:lnTo>
                          <a:pt x="1154" y="366"/>
                        </a:lnTo>
                        <a:lnTo>
                          <a:pt x="1153" y="371"/>
                        </a:lnTo>
                        <a:lnTo>
                          <a:pt x="1153" y="376"/>
                        </a:lnTo>
                        <a:lnTo>
                          <a:pt x="1152" y="380"/>
                        </a:lnTo>
                        <a:lnTo>
                          <a:pt x="1152" y="385"/>
                        </a:lnTo>
                        <a:lnTo>
                          <a:pt x="1151" y="390"/>
                        </a:lnTo>
                        <a:lnTo>
                          <a:pt x="1079" y="655"/>
                        </a:lnTo>
                        <a:lnTo>
                          <a:pt x="1078" y="659"/>
                        </a:lnTo>
                        <a:lnTo>
                          <a:pt x="1077" y="664"/>
                        </a:lnTo>
                        <a:lnTo>
                          <a:pt x="1074" y="667"/>
                        </a:lnTo>
                        <a:lnTo>
                          <a:pt x="1072" y="672"/>
                        </a:lnTo>
                        <a:lnTo>
                          <a:pt x="1071" y="677"/>
                        </a:lnTo>
                        <a:lnTo>
                          <a:pt x="1067" y="680"/>
                        </a:lnTo>
                        <a:lnTo>
                          <a:pt x="1065" y="685"/>
                        </a:lnTo>
                        <a:lnTo>
                          <a:pt x="1063" y="689"/>
                        </a:lnTo>
                        <a:lnTo>
                          <a:pt x="1059" y="693"/>
                        </a:lnTo>
                        <a:lnTo>
                          <a:pt x="1057" y="697"/>
                        </a:lnTo>
                        <a:lnTo>
                          <a:pt x="1053" y="700"/>
                        </a:lnTo>
                        <a:lnTo>
                          <a:pt x="1050" y="704"/>
                        </a:lnTo>
                        <a:lnTo>
                          <a:pt x="1045" y="707"/>
                        </a:lnTo>
                        <a:lnTo>
                          <a:pt x="1042" y="711"/>
                        </a:lnTo>
                        <a:lnTo>
                          <a:pt x="1038" y="714"/>
                        </a:lnTo>
                        <a:lnTo>
                          <a:pt x="1033" y="717"/>
                        </a:lnTo>
                        <a:lnTo>
                          <a:pt x="1029" y="720"/>
                        </a:lnTo>
                        <a:lnTo>
                          <a:pt x="1024" y="723"/>
                        </a:lnTo>
                        <a:lnTo>
                          <a:pt x="1019" y="726"/>
                        </a:lnTo>
                        <a:lnTo>
                          <a:pt x="1015" y="728"/>
                        </a:lnTo>
                        <a:lnTo>
                          <a:pt x="1010" y="731"/>
                        </a:lnTo>
                        <a:lnTo>
                          <a:pt x="1004" y="733"/>
                        </a:lnTo>
                        <a:lnTo>
                          <a:pt x="999" y="735"/>
                        </a:lnTo>
                        <a:lnTo>
                          <a:pt x="993" y="737"/>
                        </a:lnTo>
                        <a:lnTo>
                          <a:pt x="989" y="739"/>
                        </a:lnTo>
                        <a:lnTo>
                          <a:pt x="983" y="740"/>
                        </a:lnTo>
                        <a:lnTo>
                          <a:pt x="977" y="741"/>
                        </a:lnTo>
                        <a:lnTo>
                          <a:pt x="971" y="743"/>
                        </a:lnTo>
                        <a:lnTo>
                          <a:pt x="965" y="744"/>
                        </a:lnTo>
                        <a:lnTo>
                          <a:pt x="959" y="745"/>
                        </a:lnTo>
                        <a:lnTo>
                          <a:pt x="954" y="746"/>
                        </a:lnTo>
                        <a:lnTo>
                          <a:pt x="948" y="746"/>
                        </a:lnTo>
                        <a:lnTo>
                          <a:pt x="941" y="747"/>
                        </a:lnTo>
                        <a:lnTo>
                          <a:pt x="935" y="747"/>
                        </a:lnTo>
                        <a:lnTo>
                          <a:pt x="929" y="747"/>
                        </a:lnTo>
                        <a:lnTo>
                          <a:pt x="922" y="747"/>
                        </a:lnTo>
                        <a:lnTo>
                          <a:pt x="916" y="747"/>
                        </a:lnTo>
                        <a:lnTo>
                          <a:pt x="910" y="746"/>
                        </a:lnTo>
                        <a:lnTo>
                          <a:pt x="903" y="746"/>
                        </a:lnTo>
                        <a:lnTo>
                          <a:pt x="897" y="745"/>
                        </a:lnTo>
                        <a:lnTo>
                          <a:pt x="890" y="745"/>
                        </a:lnTo>
                        <a:lnTo>
                          <a:pt x="884" y="744"/>
                        </a:lnTo>
                        <a:lnTo>
                          <a:pt x="879" y="743"/>
                        </a:lnTo>
                        <a:lnTo>
                          <a:pt x="872" y="740"/>
                        </a:lnTo>
                        <a:lnTo>
                          <a:pt x="866"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4" name="Freeform 34">
                    <a:extLst>
                      <a:ext uri="{FF2B5EF4-FFF2-40B4-BE49-F238E27FC236}">
                        <a16:creationId xmlns:a16="http://schemas.microsoft.com/office/drawing/2014/main" id="{5679497D-845D-4046-A827-376960B48B4A}"/>
                      </a:ext>
                    </a:extLst>
                  </p:cNvPr>
                  <p:cNvSpPr>
                    <a:spLocks noChangeAspect="1"/>
                  </p:cNvSpPr>
                  <p:nvPr/>
                </p:nvSpPr>
                <p:spPr bwMode="auto">
                  <a:xfrm>
                    <a:off x="3381" y="3239"/>
                    <a:ext cx="231" cy="150"/>
                  </a:xfrm>
                  <a:custGeom>
                    <a:avLst/>
                    <a:gdLst>
                      <a:gd name="T0" fmla="*/ 131 w 984"/>
                      <a:gd name="T1" fmla="*/ 467 h 637"/>
                      <a:gd name="T2" fmla="*/ 73 w 984"/>
                      <a:gd name="T3" fmla="*/ 450 h 637"/>
                      <a:gd name="T4" fmla="*/ 32 w 984"/>
                      <a:gd name="T5" fmla="*/ 426 h 637"/>
                      <a:gd name="T6" fmla="*/ 8 w 984"/>
                      <a:gd name="T7" fmla="*/ 395 h 637"/>
                      <a:gd name="T8" fmla="*/ 0 w 984"/>
                      <a:gd name="T9" fmla="*/ 358 h 637"/>
                      <a:gd name="T10" fmla="*/ 9 w 984"/>
                      <a:gd name="T11" fmla="*/ 314 h 637"/>
                      <a:gd name="T12" fmla="*/ 75 w 984"/>
                      <a:gd name="T13" fmla="*/ 65 h 637"/>
                      <a:gd name="T14" fmla="*/ 95 w 984"/>
                      <a:gd name="T15" fmla="*/ 29 h 637"/>
                      <a:gd name="T16" fmla="*/ 126 w 984"/>
                      <a:gd name="T17" fmla="*/ 8 h 637"/>
                      <a:gd name="T18" fmla="*/ 168 w 984"/>
                      <a:gd name="T19" fmla="*/ 0 h 637"/>
                      <a:gd name="T20" fmla="*/ 221 w 984"/>
                      <a:gd name="T21" fmla="*/ 7 h 637"/>
                      <a:gd name="T22" fmla="*/ 859 w 984"/>
                      <a:gd name="T23" fmla="*/ 178 h 637"/>
                      <a:gd name="T24" fmla="*/ 870 w 984"/>
                      <a:gd name="T25" fmla="*/ 181 h 637"/>
                      <a:gd name="T26" fmla="*/ 880 w 984"/>
                      <a:gd name="T27" fmla="*/ 185 h 637"/>
                      <a:gd name="T28" fmla="*/ 890 w 984"/>
                      <a:gd name="T29" fmla="*/ 189 h 637"/>
                      <a:gd name="T30" fmla="*/ 900 w 984"/>
                      <a:gd name="T31" fmla="*/ 194 h 637"/>
                      <a:gd name="T32" fmla="*/ 909 w 984"/>
                      <a:gd name="T33" fmla="*/ 199 h 637"/>
                      <a:gd name="T34" fmla="*/ 918 w 984"/>
                      <a:gd name="T35" fmla="*/ 205 h 637"/>
                      <a:gd name="T36" fmla="*/ 927 w 984"/>
                      <a:gd name="T37" fmla="*/ 211 h 637"/>
                      <a:gd name="T38" fmla="*/ 935 w 984"/>
                      <a:gd name="T39" fmla="*/ 217 h 637"/>
                      <a:gd name="T40" fmla="*/ 943 w 984"/>
                      <a:gd name="T41" fmla="*/ 224 h 637"/>
                      <a:gd name="T42" fmla="*/ 950 w 984"/>
                      <a:gd name="T43" fmla="*/ 231 h 637"/>
                      <a:gd name="T44" fmla="*/ 956 w 984"/>
                      <a:gd name="T45" fmla="*/ 238 h 637"/>
                      <a:gd name="T46" fmla="*/ 962 w 984"/>
                      <a:gd name="T47" fmla="*/ 246 h 637"/>
                      <a:gd name="T48" fmla="*/ 967 w 984"/>
                      <a:gd name="T49" fmla="*/ 254 h 637"/>
                      <a:gd name="T50" fmla="*/ 972 w 984"/>
                      <a:gd name="T51" fmla="*/ 262 h 637"/>
                      <a:gd name="T52" fmla="*/ 975 w 984"/>
                      <a:gd name="T53" fmla="*/ 270 h 637"/>
                      <a:gd name="T54" fmla="*/ 979 w 984"/>
                      <a:gd name="T55" fmla="*/ 278 h 637"/>
                      <a:gd name="T56" fmla="*/ 981 w 984"/>
                      <a:gd name="T57" fmla="*/ 287 h 637"/>
                      <a:gd name="T58" fmla="*/ 983 w 984"/>
                      <a:gd name="T59" fmla="*/ 295 h 637"/>
                      <a:gd name="T60" fmla="*/ 983 w 984"/>
                      <a:gd name="T61" fmla="*/ 303 h 637"/>
                      <a:gd name="T62" fmla="*/ 984 w 984"/>
                      <a:gd name="T63" fmla="*/ 312 h 637"/>
                      <a:gd name="T64" fmla="*/ 983 w 984"/>
                      <a:gd name="T65" fmla="*/ 320 h 637"/>
                      <a:gd name="T66" fmla="*/ 982 w 984"/>
                      <a:gd name="T67" fmla="*/ 328 h 637"/>
                      <a:gd name="T68" fmla="*/ 920 w 984"/>
                      <a:gd name="T69" fmla="*/ 558 h 637"/>
                      <a:gd name="T70" fmla="*/ 918 w 984"/>
                      <a:gd name="T71" fmla="*/ 566 h 637"/>
                      <a:gd name="T72" fmla="*/ 914 w 984"/>
                      <a:gd name="T73" fmla="*/ 573 h 637"/>
                      <a:gd name="T74" fmla="*/ 910 w 984"/>
                      <a:gd name="T75" fmla="*/ 580 h 637"/>
                      <a:gd name="T76" fmla="*/ 906 w 984"/>
                      <a:gd name="T77" fmla="*/ 587 h 637"/>
                      <a:gd name="T78" fmla="*/ 901 w 984"/>
                      <a:gd name="T79" fmla="*/ 594 h 637"/>
                      <a:gd name="T80" fmla="*/ 895 w 984"/>
                      <a:gd name="T81" fmla="*/ 600 h 637"/>
                      <a:gd name="T82" fmla="*/ 888 w 984"/>
                      <a:gd name="T83" fmla="*/ 606 h 637"/>
                      <a:gd name="T84" fmla="*/ 881 w 984"/>
                      <a:gd name="T85" fmla="*/ 611 h 637"/>
                      <a:gd name="T86" fmla="*/ 873 w 984"/>
                      <a:gd name="T87" fmla="*/ 616 h 637"/>
                      <a:gd name="T88" fmla="*/ 865 w 984"/>
                      <a:gd name="T89" fmla="*/ 621 h 637"/>
                      <a:gd name="T90" fmla="*/ 856 w 984"/>
                      <a:gd name="T91" fmla="*/ 625 h 637"/>
                      <a:gd name="T92" fmla="*/ 847 w 984"/>
                      <a:gd name="T93" fmla="*/ 628 h 637"/>
                      <a:gd name="T94" fmla="*/ 838 w 984"/>
                      <a:gd name="T95" fmla="*/ 631 h 637"/>
                      <a:gd name="T96" fmla="*/ 828 w 984"/>
                      <a:gd name="T97" fmla="*/ 633 h 637"/>
                      <a:gd name="T98" fmla="*/ 818 w 984"/>
                      <a:gd name="T99" fmla="*/ 635 h 637"/>
                      <a:gd name="T100" fmla="*/ 808 w 984"/>
                      <a:gd name="T101" fmla="*/ 636 h 637"/>
                      <a:gd name="T102" fmla="*/ 797 w 984"/>
                      <a:gd name="T103" fmla="*/ 637 h 637"/>
                      <a:gd name="T104" fmla="*/ 786 w 984"/>
                      <a:gd name="T105" fmla="*/ 637 h 637"/>
                      <a:gd name="T106" fmla="*/ 776 w 984"/>
                      <a:gd name="T107" fmla="*/ 636 h 637"/>
                      <a:gd name="T108" fmla="*/ 765 w 984"/>
                      <a:gd name="T109" fmla="*/ 635 h 637"/>
                      <a:gd name="T110" fmla="*/ 754 w 984"/>
                      <a:gd name="T111" fmla="*/ 634 h 637"/>
                      <a:gd name="T112" fmla="*/ 743 w 984"/>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637">
                        <a:moveTo>
                          <a:pt x="738" y="630"/>
                        </a:moveTo>
                        <a:lnTo>
                          <a:pt x="131" y="467"/>
                        </a:lnTo>
                        <a:lnTo>
                          <a:pt x="100" y="459"/>
                        </a:lnTo>
                        <a:lnTo>
                          <a:pt x="73" y="450"/>
                        </a:lnTo>
                        <a:lnTo>
                          <a:pt x="51" y="439"/>
                        </a:lnTo>
                        <a:lnTo>
                          <a:pt x="32" y="426"/>
                        </a:lnTo>
                        <a:lnTo>
                          <a:pt x="18" y="411"/>
                        </a:lnTo>
                        <a:lnTo>
                          <a:pt x="8" y="395"/>
                        </a:lnTo>
                        <a:lnTo>
                          <a:pt x="2" y="377"/>
                        </a:lnTo>
                        <a:lnTo>
                          <a:pt x="0" y="358"/>
                        </a:lnTo>
                        <a:lnTo>
                          <a:pt x="3" y="336"/>
                        </a:lnTo>
                        <a:lnTo>
                          <a:pt x="9" y="314"/>
                        </a:lnTo>
                        <a:lnTo>
                          <a:pt x="70" y="88"/>
                        </a:lnTo>
                        <a:lnTo>
                          <a:pt x="75" y="65"/>
                        </a:lnTo>
                        <a:lnTo>
                          <a:pt x="84" y="45"/>
                        </a:lnTo>
                        <a:lnTo>
                          <a:pt x="95" y="29"/>
                        </a:lnTo>
                        <a:lnTo>
                          <a:pt x="109" y="17"/>
                        </a:lnTo>
                        <a:lnTo>
                          <a:pt x="126" y="8"/>
                        </a:lnTo>
                        <a:lnTo>
                          <a:pt x="146" y="2"/>
                        </a:lnTo>
                        <a:lnTo>
                          <a:pt x="168" y="0"/>
                        </a:lnTo>
                        <a:lnTo>
                          <a:pt x="193" y="2"/>
                        </a:lnTo>
                        <a:lnTo>
                          <a:pt x="221" y="7"/>
                        </a:lnTo>
                        <a:lnTo>
                          <a:pt x="252" y="16"/>
                        </a:lnTo>
                        <a:lnTo>
                          <a:pt x="859" y="178"/>
                        </a:lnTo>
                        <a:lnTo>
                          <a:pt x="864" y="180"/>
                        </a:lnTo>
                        <a:lnTo>
                          <a:pt x="870" y="181"/>
                        </a:lnTo>
                        <a:lnTo>
                          <a:pt x="875" y="183"/>
                        </a:lnTo>
                        <a:lnTo>
                          <a:pt x="880" y="185"/>
                        </a:lnTo>
                        <a:lnTo>
                          <a:pt x="885" y="187"/>
                        </a:lnTo>
                        <a:lnTo>
                          <a:pt x="890" y="189"/>
                        </a:lnTo>
                        <a:lnTo>
                          <a:pt x="895" y="192"/>
                        </a:lnTo>
                        <a:lnTo>
                          <a:pt x="900" y="194"/>
                        </a:lnTo>
                        <a:lnTo>
                          <a:pt x="904" y="196"/>
                        </a:lnTo>
                        <a:lnTo>
                          <a:pt x="909" y="199"/>
                        </a:lnTo>
                        <a:lnTo>
                          <a:pt x="914" y="202"/>
                        </a:lnTo>
                        <a:lnTo>
                          <a:pt x="918" y="205"/>
                        </a:lnTo>
                        <a:lnTo>
                          <a:pt x="923" y="208"/>
                        </a:lnTo>
                        <a:lnTo>
                          <a:pt x="927" y="211"/>
                        </a:lnTo>
                        <a:lnTo>
                          <a:pt x="931" y="214"/>
                        </a:lnTo>
                        <a:lnTo>
                          <a:pt x="935" y="217"/>
                        </a:lnTo>
                        <a:lnTo>
                          <a:pt x="939" y="220"/>
                        </a:lnTo>
                        <a:lnTo>
                          <a:pt x="943" y="224"/>
                        </a:lnTo>
                        <a:lnTo>
                          <a:pt x="946" y="227"/>
                        </a:lnTo>
                        <a:lnTo>
                          <a:pt x="950" y="231"/>
                        </a:lnTo>
                        <a:lnTo>
                          <a:pt x="953" y="235"/>
                        </a:lnTo>
                        <a:lnTo>
                          <a:pt x="956" y="238"/>
                        </a:lnTo>
                        <a:lnTo>
                          <a:pt x="959" y="242"/>
                        </a:lnTo>
                        <a:lnTo>
                          <a:pt x="962" y="246"/>
                        </a:lnTo>
                        <a:lnTo>
                          <a:pt x="965" y="250"/>
                        </a:lnTo>
                        <a:lnTo>
                          <a:pt x="967" y="254"/>
                        </a:lnTo>
                        <a:lnTo>
                          <a:pt x="969" y="258"/>
                        </a:lnTo>
                        <a:lnTo>
                          <a:pt x="972" y="262"/>
                        </a:lnTo>
                        <a:lnTo>
                          <a:pt x="974" y="266"/>
                        </a:lnTo>
                        <a:lnTo>
                          <a:pt x="975" y="270"/>
                        </a:lnTo>
                        <a:lnTo>
                          <a:pt x="977" y="274"/>
                        </a:lnTo>
                        <a:lnTo>
                          <a:pt x="979" y="278"/>
                        </a:lnTo>
                        <a:lnTo>
                          <a:pt x="980" y="282"/>
                        </a:lnTo>
                        <a:lnTo>
                          <a:pt x="981" y="287"/>
                        </a:lnTo>
                        <a:lnTo>
                          <a:pt x="982" y="291"/>
                        </a:lnTo>
                        <a:lnTo>
                          <a:pt x="983" y="295"/>
                        </a:lnTo>
                        <a:lnTo>
                          <a:pt x="983" y="299"/>
                        </a:lnTo>
                        <a:lnTo>
                          <a:pt x="983" y="303"/>
                        </a:lnTo>
                        <a:lnTo>
                          <a:pt x="984" y="308"/>
                        </a:lnTo>
                        <a:lnTo>
                          <a:pt x="984" y="312"/>
                        </a:lnTo>
                        <a:lnTo>
                          <a:pt x="983" y="316"/>
                        </a:lnTo>
                        <a:lnTo>
                          <a:pt x="983" y="320"/>
                        </a:lnTo>
                        <a:lnTo>
                          <a:pt x="982" y="324"/>
                        </a:lnTo>
                        <a:lnTo>
                          <a:pt x="982" y="328"/>
                        </a:lnTo>
                        <a:lnTo>
                          <a:pt x="981" y="332"/>
                        </a:lnTo>
                        <a:lnTo>
                          <a:pt x="920" y="558"/>
                        </a:lnTo>
                        <a:lnTo>
                          <a:pt x="919" y="562"/>
                        </a:lnTo>
                        <a:lnTo>
                          <a:pt x="918" y="566"/>
                        </a:lnTo>
                        <a:lnTo>
                          <a:pt x="916" y="569"/>
                        </a:lnTo>
                        <a:lnTo>
                          <a:pt x="914" y="573"/>
                        </a:lnTo>
                        <a:lnTo>
                          <a:pt x="913" y="577"/>
                        </a:lnTo>
                        <a:lnTo>
                          <a:pt x="910" y="580"/>
                        </a:lnTo>
                        <a:lnTo>
                          <a:pt x="908" y="584"/>
                        </a:lnTo>
                        <a:lnTo>
                          <a:pt x="906" y="587"/>
                        </a:lnTo>
                        <a:lnTo>
                          <a:pt x="903" y="591"/>
                        </a:lnTo>
                        <a:lnTo>
                          <a:pt x="901" y="594"/>
                        </a:lnTo>
                        <a:lnTo>
                          <a:pt x="898" y="597"/>
                        </a:lnTo>
                        <a:lnTo>
                          <a:pt x="895" y="600"/>
                        </a:lnTo>
                        <a:lnTo>
                          <a:pt x="891" y="603"/>
                        </a:lnTo>
                        <a:lnTo>
                          <a:pt x="888" y="606"/>
                        </a:lnTo>
                        <a:lnTo>
                          <a:pt x="885" y="609"/>
                        </a:lnTo>
                        <a:lnTo>
                          <a:pt x="881" y="611"/>
                        </a:lnTo>
                        <a:lnTo>
                          <a:pt x="877" y="614"/>
                        </a:lnTo>
                        <a:lnTo>
                          <a:pt x="873" y="616"/>
                        </a:lnTo>
                        <a:lnTo>
                          <a:pt x="869" y="619"/>
                        </a:lnTo>
                        <a:lnTo>
                          <a:pt x="865" y="621"/>
                        </a:lnTo>
                        <a:lnTo>
                          <a:pt x="861" y="623"/>
                        </a:lnTo>
                        <a:lnTo>
                          <a:pt x="856" y="625"/>
                        </a:lnTo>
                        <a:lnTo>
                          <a:pt x="852" y="627"/>
                        </a:lnTo>
                        <a:lnTo>
                          <a:pt x="847" y="628"/>
                        </a:lnTo>
                        <a:lnTo>
                          <a:pt x="843" y="630"/>
                        </a:lnTo>
                        <a:lnTo>
                          <a:pt x="838" y="631"/>
                        </a:lnTo>
                        <a:lnTo>
                          <a:pt x="833" y="632"/>
                        </a:lnTo>
                        <a:lnTo>
                          <a:pt x="828" y="633"/>
                        </a:lnTo>
                        <a:lnTo>
                          <a:pt x="823" y="634"/>
                        </a:lnTo>
                        <a:lnTo>
                          <a:pt x="818" y="635"/>
                        </a:lnTo>
                        <a:lnTo>
                          <a:pt x="813" y="636"/>
                        </a:lnTo>
                        <a:lnTo>
                          <a:pt x="808" y="636"/>
                        </a:lnTo>
                        <a:lnTo>
                          <a:pt x="802" y="637"/>
                        </a:lnTo>
                        <a:lnTo>
                          <a:pt x="797" y="637"/>
                        </a:lnTo>
                        <a:lnTo>
                          <a:pt x="792" y="637"/>
                        </a:lnTo>
                        <a:lnTo>
                          <a:pt x="786" y="637"/>
                        </a:lnTo>
                        <a:lnTo>
                          <a:pt x="781" y="637"/>
                        </a:lnTo>
                        <a:lnTo>
                          <a:pt x="776" y="636"/>
                        </a:lnTo>
                        <a:lnTo>
                          <a:pt x="770" y="636"/>
                        </a:lnTo>
                        <a:lnTo>
                          <a:pt x="765" y="635"/>
                        </a:lnTo>
                        <a:lnTo>
                          <a:pt x="759" y="635"/>
                        </a:lnTo>
                        <a:lnTo>
                          <a:pt x="754" y="634"/>
                        </a:lnTo>
                        <a:lnTo>
                          <a:pt x="749" y="633"/>
                        </a:lnTo>
                        <a:lnTo>
                          <a:pt x="743" y="631"/>
                        </a:lnTo>
                        <a:lnTo>
                          <a:pt x="738"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15" name="Freeform 35">
                    <a:extLst>
                      <a:ext uri="{FF2B5EF4-FFF2-40B4-BE49-F238E27FC236}">
                        <a16:creationId xmlns:a16="http://schemas.microsoft.com/office/drawing/2014/main" id="{3F685666-52D6-4133-BB69-032FF7BF1569}"/>
                      </a:ext>
                    </a:extLst>
                  </p:cNvPr>
                  <p:cNvSpPr>
                    <a:spLocks noChangeAspect="1"/>
                  </p:cNvSpPr>
                  <p:nvPr/>
                </p:nvSpPr>
                <p:spPr bwMode="auto">
                  <a:xfrm>
                    <a:off x="3251" y="3647"/>
                    <a:ext cx="194" cy="165"/>
                  </a:xfrm>
                  <a:custGeom>
                    <a:avLst/>
                    <a:gdLst>
                      <a:gd name="T0" fmla="*/ 214 w 971"/>
                      <a:gd name="T1" fmla="*/ 827 h 827"/>
                      <a:gd name="T2" fmla="*/ 220 w 971"/>
                      <a:gd name="T3" fmla="*/ 814 h 827"/>
                      <a:gd name="T4" fmla="*/ 224 w 971"/>
                      <a:gd name="T5" fmla="*/ 801 h 827"/>
                      <a:gd name="T6" fmla="*/ 228 w 971"/>
                      <a:gd name="T7" fmla="*/ 789 h 827"/>
                      <a:gd name="T8" fmla="*/ 231 w 971"/>
                      <a:gd name="T9" fmla="*/ 776 h 827"/>
                      <a:gd name="T10" fmla="*/ 235 w 971"/>
                      <a:gd name="T11" fmla="*/ 763 h 827"/>
                      <a:gd name="T12" fmla="*/ 238 w 971"/>
                      <a:gd name="T13" fmla="*/ 750 h 827"/>
                      <a:gd name="T14" fmla="*/ 241 w 971"/>
                      <a:gd name="T15" fmla="*/ 736 h 827"/>
                      <a:gd name="T16" fmla="*/ 242 w 971"/>
                      <a:gd name="T17" fmla="*/ 723 h 827"/>
                      <a:gd name="T18" fmla="*/ 244 w 971"/>
                      <a:gd name="T19" fmla="*/ 711 h 827"/>
                      <a:gd name="T20" fmla="*/ 244 w 971"/>
                      <a:gd name="T21" fmla="*/ 698 h 827"/>
                      <a:gd name="T22" fmla="*/ 245 w 971"/>
                      <a:gd name="T23" fmla="*/ 684 h 827"/>
                      <a:gd name="T24" fmla="*/ 245 w 971"/>
                      <a:gd name="T25" fmla="*/ 671 h 827"/>
                      <a:gd name="T26" fmla="*/ 244 w 971"/>
                      <a:gd name="T27" fmla="*/ 658 h 827"/>
                      <a:gd name="T28" fmla="*/ 244 w 971"/>
                      <a:gd name="T29" fmla="*/ 644 h 827"/>
                      <a:gd name="T30" fmla="*/ 243 w 971"/>
                      <a:gd name="T31" fmla="*/ 631 h 827"/>
                      <a:gd name="T32" fmla="*/ 241 w 971"/>
                      <a:gd name="T33" fmla="*/ 618 h 827"/>
                      <a:gd name="T34" fmla="*/ 238 w 971"/>
                      <a:gd name="T35" fmla="*/ 604 h 827"/>
                      <a:gd name="T36" fmla="*/ 236 w 971"/>
                      <a:gd name="T37" fmla="*/ 591 h 827"/>
                      <a:gd name="T38" fmla="*/ 233 w 971"/>
                      <a:gd name="T39" fmla="*/ 578 h 827"/>
                      <a:gd name="T40" fmla="*/ 229 w 971"/>
                      <a:gd name="T41" fmla="*/ 565 h 827"/>
                      <a:gd name="T42" fmla="*/ 224 w 971"/>
                      <a:gd name="T43" fmla="*/ 553 h 827"/>
                      <a:gd name="T44" fmla="*/ 220 w 971"/>
                      <a:gd name="T45" fmla="*/ 540 h 827"/>
                      <a:gd name="T46" fmla="*/ 215 w 971"/>
                      <a:gd name="T47" fmla="*/ 528 h 827"/>
                      <a:gd name="T48" fmla="*/ 210 w 971"/>
                      <a:gd name="T49" fmla="*/ 516 h 827"/>
                      <a:gd name="T50" fmla="*/ 204 w 971"/>
                      <a:gd name="T51" fmla="*/ 504 h 827"/>
                      <a:gd name="T52" fmla="*/ 197 w 971"/>
                      <a:gd name="T53" fmla="*/ 492 h 827"/>
                      <a:gd name="T54" fmla="*/ 192 w 971"/>
                      <a:gd name="T55" fmla="*/ 481 h 827"/>
                      <a:gd name="T56" fmla="*/ 185 w 971"/>
                      <a:gd name="T57" fmla="*/ 469 h 827"/>
                      <a:gd name="T58" fmla="*/ 176 w 971"/>
                      <a:gd name="T59" fmla="*/ 458 h 827"/>
                      <a:gd name="T60" fmla="*/ 168 w 971"/>
                      <a:gd name="T61" fmla="*/ 448 h 827"/>
                      <a:gd name="T62" fmla="*/ 160 w 971"/>
                      <a:gd name="T63" fmla="*/ 437 h 827"/>
                      <a:gd name="T64" fmla="*/ 152 w 971"/>
                      <a:gd name="T65" fmla="*/ 427 h 827"/>
                      <a:gd name="T66" fmla="*/ 142 w 971"/>
                      <a:gd name="T67" fmla="*/ 417 h 827"/>
                      <a:gd name="T68" fmla="*/ 134 w 971"/>
                      <a:gd name="T69" fmla="*/ 407 h 827"/>
                      <a:gd name="T70" fmla="*/ 124 w 971"/>
                      <a:gd name="T71" fmla="*/ 399 h 827"/>
                      <a:gd name="T72" fmla="*/ 114 w 971"/>
                      <a:gd name="T73" fmla="*/ 389 h 827"/>
                      <a:gd name="T74" fmla="*/ 104 w 971"/>
                      <a:gd name="T75" fmla="*/ 381 h 827"/>
                      <a:gd name="T76" fmla="*/ 93 w 971"/>
                      <a:gd name="T77" fmla="*/ 373 h 827"/>
                      <a:gd name="T78" fmla="*/ 82 w 971"/>
                      <a:gd name="T79" fmla="*/ 365 h 827"/>
                      <a:gd name="T80" fmla="*/ 71 w 971"/>
                      <a:gd name="T81" fmla="*/ 358 h 827"/>
                      <a:gd name="T82" fmla="*/ 60 w 971"/>
                      <a:gd name="T83" fmla="*/ 351 h 827"/>
                      <a:gd name="T84" fmla="*/ 48 w 971"/>
                      <a:gd name="T85" fmla="*/ 344 h 827"/>
                      <a:gd name="T86" fmla="*/ 37 w 971"/>
                      <a:gd name="T87" fmla="*/ 338 h 827"/>
                      <a:gd name="T88" fmla="*/ 25 w 971"/>
                      <a:gd name="T89" fmla="*/ 332 h 827"/>
                      <a:gd name="T90" fmla="*/ 12 w 971"/>
                      <a:gd name="T91" fmla="*/ 326 h 827"/>
                      <a:gd name="T92" fmla="*/ 0 w 971"/>
                      <a:gd name="T93" fmla="*/ 321 h 827"/>
                      <a:gd name="T94" fmla="*/ 757 w 971"/>
                      <a:gd name="T95" fmla="*/ 0 h 827"/>
                      <a:gd name="T96" fmla="*/ 971 w 971"/>
                      <a:gd name="T97" fmla="*/ 505 h 827"/>
                      <a:gd name="T98" fmla="*/ 214 w 971"/>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1" h="827">
                        <a:moveTo>
                          <a:pt x="214" y="827"/>
                        </a:moveTo>
                        <a:lnTo>
                          <a:pt x="220" y="814"/>
                        </a:lnTo>
                        <a:lnTo>
                          <a:pt x="224" y="801"/>
                        </a:lnTo>
                        <a:lnTo>
                          <a:pt x="228" y="789"/>
                        </a:lnTo>
                        <a:lnTo>
                          <a:pt x="231" y="776"/>
                        </a:lnTo>
                        <a:lnTo>
                          <a:pt x="235" y="763"/>
                        </a:lnTo>
                        <a:lnTo>
                          <a:pt x="238" y="750"/>
                        </a:lnTo>
                        <a:lnTo>
                          <a:pt x="241" y="736"/>
                        </a:lnTo>
                        <a:lnTo>
                          <a:pt x="242" y="723"/>
                        </a:lnTo>
                        <a:lnTo>
                          <a:pt x="244" y="711"/>
                        </a:lnTo>
                        <a:lnTo>
                          <a:pt x="244" y="698"/>
                        </a:lnTo>
                        <a:lnTo>
                          <a:pt x="245" y="684"/>
                        </a:lnTo>
                        <a:lnTo>
                          <a:pt x="245" y="671"/>
                        </a:lnTo>
                        <a:lnTo>
                          <a:pt x="244" y="658"/>
                        </a:lnTo>
                        <a:lnTo>
                          <a:pt x="244" y="644"/>
                        </a:lnTo>
                        <a:lnTo>
                          <a:pt x="243" y="631"/>
                        </a:lnTo>
                        <a:lnTo>
                          <a:pt x="241" y="618"/>
                        </a:lnTo>
                        <a:lnTo>
                          <a:pt x="238" y="604"/>
                        </a:lnTo>
                        <a:lnTo>
                          <a:pt x="236" y="591"/>
                        </a:lnTo>
                        <a:lnTo>
                          <a:pt x="233" y="578"/>
                        </a:lnTo>
                        <a:lnTo>
                          <a:pt x="229" y="565"/>
                        </a:lnTo>
                        <a:lnTo>
                          <a:pt x="224" y="553"/>
                        </a:lnTo>
                        <a:lnTo>
                          <a:pt x="220" y="540"/>
                        </a:lnTo>
                        <a:lnTo>
                          <a:pt x="215" y="528"/>
                        </a:lnTo>
                        <a:lnTo>
                          <a:pt x="210" y="516"/>
                        </a:lnTo>
                        <a:lnTo>
                          <a:pt x="204" y="504"/>
                        </a:lnTo>
                        <a:lnTo>
                          <a:pt x="197" y="492"/>
                        </a:lnTo>
                        <a:lnTo>
                          <a:pt x="192" y="481"/>
                        </a:lnTo>
                        <a:lnTo>
                          <a:pt x="185" y="469"/>
                        </a:lnTo>
                        <a:lnTo>
                          <a:pt x="176" y="458"/>
                        </a:lnTo>
                        <a:lnTo>
                          <a:pt x="168" y="448"/>
                        </a:lnTo>
                        <a:lnTo>
                          <a:pt x="160" y="437"/>
                        </a:lnTo>
                        <a:lnTo>
                          <a:pt x="152" y="427"/>
                        </a:lnTo>
                        <a:lnTo>
                          <a:pt x="142" y="417"/>
                        </a:lnTo>
                        <a:lnTo>
                          <a:pt x="134" y="407"/>
                        </a:lnTo>
                        <a:lnTo>
                          <a:pt x="124" y="399"/>
                        </a:lnTo>
                        <a:lnTo>
                          <a:pt x="114" y="389"/>
                        </a:lnTo>
                        <a:lnTo>
                          <a:pt x="104" y="381"/>
                        </a:lnTo>
                        <a:lnTo>
                          <a:pt x="93" y="373"/>
                        </a:lnTo>
                        <a:lnTo>
                          <a:pt x="82" y="365"/>
                        </a:lnTo>
                        <a:lnTo>
                          <a:pt x="71" y="358"/>
                        </a:lnTo>
                        <a:lnTo>
                          <a:pt x="60" y="351"/>
                        </a:lnTo>
                        <a:lnTo>
                          <a:pt x="48" y="344"/>
                        </a:lnTo>
                        <a:lnTo>
                          <a:pt x="37" y="338"/>
                        </a:lnTo>
                        <a:lnTo>
                          <a:pt x="25" y="332"/>
                        </a:lnTo>
                        <a:lnTo>
                          <a:pt x="12" y="326"/>
                        </a:lnTo>
                        <a:lnTo>
                          <a:pt x="0" y="321"/>
                        </a:lnTo>
                        <a:lnTo>
                          <a:pt x="757" y="0"/>
                        </a:lnTo>
                        <a:lnTo>
                          <a:pt x="971" y="505"/>
                        </a:lnTo>
                        <a:lnTo>
                          <a:pt x="214"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6" name="Freeform 36">
                    <a:extLst>
                      <a:ext uri="{FF2B5EF4-FFF2-40B4-BE49-F238E27FC236}">
                        <a16:creationId xmlns:a16="http://schemas.microsoft.com/office/drawing/2014/main" id="{CA430827-5BF7-4D5D-AF88-00D3321008E6}"/>
                      </a:ext>
                    </a:extLst>
                  </p:cNvPr>
                  <p:cNvSpPr>
                    <a:spLocks noChangeAspect="1"/>
                  </p:cNvSpPr>
                  <p:nvPr/>
                </p:nvSpPr>
                <p:spPr bwMode="auto">
                  <a:xfrm>
                    <a:off x="3251" y="3647"/>
                    <a:ext cx="194" cy="165"/>
                  </a:xfrm>
                  <a:custGeom>
                    <a:avLst/>
                    <a:gdLst>
                      <a:gd name="T0" fmla="*/ 182 w 828"/>
                      <a:gd name="T1" fmla="*/ 705 h 705"/>
                      <a:gd name="T2" fmla="*/ 187 w 828"/>
                      <a:gd name="T3" fmla="*/ 694 h 705"/>
                      <a:gd name="T4" fmla="*/ 191 w 828"/>
                      <a:gd name="T5" fmla="*/ 683 h 705"/>
                      <a:gd name="T6" fmla="*/ 194 w 828"/>
                      <a:gd name="T7" fmla="*/ 673 h 705"/>
                      <a:gd name="T8" fmla="*/ 197 w 828"/>
                      <a:gd name="T9" fmla="*/ 662 h 705"/>
                      <a:gd name="T10" fmla="*/ 200 w 828"/>
                      <a:gd name="T11" fmla="*/ 651 h 705"/>
                      <a:gd name="T12" fmla="*/ 203 w 828"/>
                      <a:gd name="T13" fmla="*/ 640 h 705"/>
                      <a:gd name="T14" fmla="*/ 205 w 828"/>
                      <a:gd name="T15" fmla="*/ 628 h 705"/>
                      <a:gd name="T16" fmla="*/ 206 w 828"/>
                      <a:gd name="T17" fmla="*/ 617 h 705"/>
                      <a:gd name="T18" fmla="*/ 208 w 828"/>
                      <a:gd name="T19" fmla="*/ 606 h 705"/>
                      <a:gd name="T20" fmla="*/ 208 w 828"/>
                      <a:gd name="T21" fmla="*/ 595 h 705"/>
                      <a:gd name="T22" fmla="*/ 209 w 828"/>
                      <a:gd name="T23" fmla="*/ 583 h 705"/>
                      <a:gd name="T24" fmla="*/ 209 w 828"/>
                      <a:gd name="T25" fmla="*/ 572 h 705"/>
                      <a:gd name="T26" fmla="*/ 208 w 828"/>
                      <a:gd name="T27" fmla="*/ 561 h 705"/>
                      <a:gd name="T28" fmla="*/ 208 w 828"/>
                      <a:gd name="T29" fmla="*/ 549 h 705"/>
                      <a:gd name="T30" fmla="*/ 207 w 828"/>
                      <a:gd name="T31" fmla="*/ 538 h 705"/>
                      <a:gd name="T32" fmla="*/ 205 w 828"/>
                      <a:gd name="T33" fmla="*/ 527 h 705"/>
                      <a:gd name="T34" fmla="*/ 203 w 828"/>
                      <a:gd name="T35" fmla="*/ 515 h 705"/>
                      <a:gd name="T36" fmla="*/ 201 w 828"/>
                      <a:gd name="T37" fmla="*/ 504 h 705"/>
                      <a:gd name="T38" fmla="*/ 198 w 828"/>
                      <a:gd name="T39" fmla="*/ 493 h 705"/>
                      <a:gd name="T40" fmla="*/ 195 w 828"/>
                      <a:gd name="T41" fmla="*/ 482 h 705"/>
                      <a:gd name="T42" fmla="*/ 191 w 828"/>
                      <a:gd name="T43" fmla="*/ 472 h 705"/>
                      <a:gd name="T44" fmla="*/ 187 w 828"/>
                      <a:gd name="T45" fmla="*/ 461 h 705"/>
                      <a:gd name="T46" fmla="*/ 183 w 828"/>
                      <a:gd name="T47" fmla="*/ 450 h 705"/>
                      <a:gd name="T48" fmla="*/ 179 w 828"/>
                      <a:gd name="T49" fmla="*/ 440 h 705"/>
                      <a:gd name="T50" fmla="*/ 174 w 828"/>
                      <a:gd name="T51" fmla="*/ 430 h 705"/>
                      <a:gd name="T52" fmla="*/ 168 w 828"/>
                      <a:gd name="T53" fmla="*/ 420 h 705"/>
                      <a:gd name="T54" fmla="*/ 163 w 828"/>
                      <a:gd name="T55" fmla="*/ 410 h 705"/>
                      <a:gd name="T56" fmla="*/ 157 w 828"/>
                      <a:gd name="T57" fmla="*/ 400 h 705"/>
                      <a:gd name="T58" fmla="*/ 150 w 828"/>
                      <a:gd name="T59" fmla="*/ 391 h 705"/>
                      <a:gd name="T60" fmla="*/ 143 w 828"/>
                      <a:gd name="T61" fmla="*/ 382 h 705"/>
                      <a:gd name="T62" fmla="*/ 136 w 828"/>
                      <a:gd name="T63" fmla="*/ 373 h 705"/>
                      <a:gd name="T64" fmla="*/ 129 w 828"/>
                      <a:gd name="T65" fmla="*/ 364 h 705"/>
                      <a:gd name="T66" fmla="*/ 121 w 828"/>
                      <a:gd name="T67" fmla="*/ 356 h 705"/>
                      <a:gd name="T68" fmla="*/ 114 w 828"/>
                      <a:gd name="T69" fmla="*/ 347 h 705"/>
                      <a:gd name="T70" fmla="*/ 105 w 828"/>
                      <a:gd name="T71" fmla="*/ 340 h 705"/>
                      <a:gd name="T72" fmla="*/ 97 w 828"/>
                      <a:gd name="T73" fmla="*/ 332 h 705"/>
                      <a:gd name="T74" fmla="*/ 88 w 828"/>
                      <a:gd name="T75" fmla="*/ 325 h 705"/>
                      <a:gd name="T76" fmla="*/ 79 w 828"/>
                      <a:gd name="T77" fmla="*/ 318 h 705"/>
                      <a:gd name="T78" fmla="*/ 70 w 828"/>
                      <a:gd name="T79" fmla="*/ 311 h 705"/>
                      <a:gd name="T80" fmla="*/ 60 w 828"/>
                      <a:gd name="T81" fmla="*/ 305 h 705"/>
                      <a:gd name="T82" fmla="*/ 51 w 828"/>
                      <a:gd name="T83" fmla="*/ 299 h 705"/>
                      <a:gd name="T84" fmla="*/ 41 w 828"/>
                      <a:gd name="T85" fmla="*/ 293 h 705"/>
                      <a:gd name="T86" fmla="*/ 31 w 828"/>
                      <a:gd name="T87" fmla="*/ 288 h 705"/>
                      <a:gd name="T88" fmla="*/ 21 w 828"/>
                      <a:gd name="T89" fmla="*/ 283 h 705"/>
                      <a:gd name="T90" fmla="*/ 10 w 828"/>
                      <a:gd name="T91" fmla="*/ 278 h 705"/>
                      <a:gd name="T92" fmla="*/ 0 w 828"/>
                      <a:gd name="T93" fmla="*/ 274 h 705"/>
                      <a:gd name="T94" fmla="*/ 645 w 828"/>
                      <a:gd name="T95" fmla="*/ 0 h 705"/>
                      <a:gd name="T96" fmla="*/ 828 w 828"/>
                      <a:gd name="T97" fmla="*/ 431 h 705"/>
                      <a:gd name="T98" fmla="*/ 182 w 828"/>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8" h="705">
                        <a:moveTo>
                          <a:pt x="182" y="705"/>
                        </a:moveTo>
                        <a:lnTo>
                          <a:pt x="187" y="694"/>
                        </a:lnTo>
                        <a:lnTo>
                          <a:pt x="191" y="683"/>
                        </a:lnTo>
                        <a:lnTo>
                          <a:pt x="194" y="673"/>
                        </a:lnTo>
                        <a:lnTo>
                          <a:pt x="197" y="662"/>
                        </a:lnTo>
                        <a:lnTo>
                          <a:pt x="200" y="651"/>
                        </a:lnTo>
                        <a:lnTo>
                          <a:pt x="203" y="640"/>
                        </a:lnTo>
                        <a:lnTo>
                          <a:pt x="205" y="628"/>
                        </a:lnTo>
                        <a:lnTo>
                          <a:pt x="206" y="617"/>
                        </a:lnTo>
                        <a:lnTo>
                          <a:pt x="208" y="606"/>
                        </a:lnTo>
                        <a:lnTo>
                          <a:pt x="208" y="595"/>
                        </a:lnTo>
                        <a:lnTo>
                          <a:pt x="209" y="583"/>
                        </a:lnTo>
                        <a:lnTo>
                          <a:pt x="209" y="572"/>
                        </a:lnTo>
                        <a:lnTo>
                          <a:pt x="208" y="561"/>
                        </a:lnTo>
                        <a:lnTo>
                          <a:pt x="208" y="549"/>
                        </a:lnTo>
                        <a:lnTo>
                          <a:pt x="207" y="538"/>
                        </a:lnTo>
                        <a:lnTo>
                          <a:pt x="205" y="527"/>
                        </a:lnTo>
                        <a:lnTo>
                          <a:pt x="203" y="515"/>
                        </a:lnTo>
                        <a:lnTo>
                          <a:pt x="201" y="504"/>
                        </a:lnTo>
                        <a:lnTo>
                          <a:pt x="198" y="493"/>
                        </a:lnTo>
                        <a:lnTo>
                          <a:pt x="195" y="482"/>
                        </a:lnTo>
                        <a:lnTo>
                          <a:pt x="191" y="472"/>
                        </a:lnTo>
                        <a:lnTo>
                          <a:pt x="187" y="461"/>
                        </a:lnTo>
                        <a:lnTo>
                          <a:pt x="183" y="450"/>
                        </a:lnTo>
                        <a:lnTo>
                          <a:pt x="179" y="440"/>
                        </a:lnTo>
                        <a:lnTo>
                          <a:pt x="174" y="430"/>
                        </a:lnTo>
                        <a:lnTo>
                          <a:pt x="168" y="420"/>
                        </a:lnTo>
                        <a:lnTo>
                          <a:pt x="163" y="410"/>
                        </a:lnTo>
                        <a:lnTo>
                          <a:pt x="157" y="400"/>
                        </a:lnTo>
                        <a:lnTo>
                          <a:pt x="150" y="391"/>
                        </a:lnTo>
                        <a:lnTo>
                          <a:pt x="143" y="382"/>
                        </a:lnTo>
                        <a:lnTo>
                          <a:pt x="136" y="373"/>
                        </a:lnTo>
                        <a:lnTo>
                          <a:pt x="129" y="364"/>
                        </a:lnTo>
                        <a:lnTo>
                          <a:pt x="121" y="356"/>
                        </a:lnTo>
                        <a:lnTo>
                          <a:pt x="114" y="347"/>
                        </a:lnTo>
                        <a:lnTo>
                          <a:pt x="105" y="340"/>
                        </a:lnTo>
                        <a:lnTo>
                          <a:pt x="97" y="332"/>
                        </a:lnTo>
                        <a:lnTo>
                          <a:pt x="88" y="325"/>
                        </a:lnTo>
                        <a:lnTo>
                          <a:pt x="79" y="318"/>
                        </a:lnTo>
                        <a:lnTo>
                          <a:pt x="70" y="311"/>
                        </a:lnTo>
                        <a:lnTo>
                          <a:pt x="60" y="305"/>
                        </a:lnTo>
                        <a:lnTo>
                          <a:pt x="51" y="299"/>
                        </a:lnTo>
                        <a:lnTo>
                          <a:pt x="41" y="293"/>
                        </a:lnTo>
                        <a:lnTo>
                          <a:pt x="31" y="288"/>
                        </a:lnTo>
                        <a:lnTo>
                          <a:pt x="21" y="283"/>
                        </a:lnTo>
                        <a:lnTo>
                          <a:pt x="10" y="278"/>
                        </a:lnTo>
                        <a:lnTo>
                          <a:pt x="0" y="274"/>
                        </a:lnTo>
                        <a:lnTo>
                          <a:pt x="645" y="0"/>
                        </a:lnTo>
                        <a:lnTo>
                          <a:pt x="828" y="431"/>
                        </a:lnTo>
                        <a:lnTo>
                          <a:pt x="182"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17" name="Freeform 37">
                    <a:extLst>
                      <a:ext uri="{FF2B5EF4-FFF2-40B4-BE49-F238E27FC236}">
                        <a16:creationId xmlns:a16="http://schemas.microsoft.com/office/drawing/2014/main" id="{44D82A21-4808-4C6B-B6D2-E67BEAA81404}"/>
                      </a:ext>
                    </a:extLst>
                  </p:cNvPr>
                  <p:cNvSpPr>
                    <a:spLocks noChangeAspect="1"/>
                  </p:cNvSpPr>
                  <p:nvPr/>
                </p:nvSpPr>
                <p:spPr bwMode="auto">
                  <a:xfrm>
                    <a:off x="3459" y="3773"/>
                    <a:ext cx="129" cy="177"/>
                  </a:xfrm>
                  <a:custGeom>
                    <a:avLst/>
                    <a:gdLst>
                      <a:gd name="T0" fmla="*/ 544 w 644"/>
                      <a:gd name="T1" fmla="*/ 883 h 883"/>
                      <a:gd name="T2" fmla="*/ 536 w 644"/>
                      <a:gd name="T3" fmla="*/ 872 h 883"/>
                      <a:gd name="T4" fmla="*/ 528 w 644"/>
                      <a:gd name="T5" fmla="*/ 862 h 883"/>
                      <a:gd name="T6" fmla="*/ 519 w 644"/>
                      <a:gd name="T7" fmla="*/ 852 h 883"/>
                      <a:gd name="T8" fmla="*/ 509 w 644"/>
                      <a:gd name="T9" fmla="*/ 842 h 883"/>
                      <a:gd name="T10" fmla="*/ 500 w 644"/>
                      <a:gd name="T11" fmla="*/ 832 h 883"/>
                      <a:gd name="T12" fmla="*/ 491 w 644"/>
                      <a:gd name="T13" fmla="*/ 824 h 883"/>
                      <a:gd name="T14" fmla="*/ 480 w 644"/>
                      <a:gd name="T15" fmla="*/ 815 h 883"/>
                      <a:gd name="T16" fmla="*/ 469 w 644"/>
                      <a:gd name="T17" fmla="*/ 807 h 883"/>
                      <a:gd name="T18" fmla="*/ 459 w 644"/>
                      <a:gd name="T19" fmla="*/ 800 h 883"/>
                      <a:gd name="T20" fmla="*/ 448 w 644"/>
                      <a:gd name="T21" fmla="*/ 791 h 883"/>
                      <a:gd name="T22" fmla="*/ 437 w 644"/>
                      <a:gd name="T23" fmla="*/ 784 h 883"/>
                      <a:gd name="T24" fmla="*/ 425 w 644"/>
                      <a:gd name="T25" fmla="*/ 777 h 883"/>
                      <a:gd name="T26" fmla="*/ 413 w 644"/>
                      <a:gd name="T27" fmla="*/ 771 h 883"/>
                      <a:gd name="T28" fmla="*/ 401 w 644"/>
                      <a:gd name="T29" fmla="*/ 766 h 883"/>
                      <a:gd name="T30" fmla="*/ 390 w 644"/>
                      <a:gd name="T31" fmla="*/ 760 h 883"/>
                      <a:gd name="T32" fmla="*/ 377 w 644"/>
                      <a:gd name="T33" fmla="*/ 755 h 883"/>
                      <a:gd name="T34" fmla="*/ 364 w 644"/>
                      <a:gd name="T35" fmla="*/ 750 h 883"/>
                      <a:gd name="T36" fmla="*/ 352 w 644"/>
                      <a:gd name="T37" fmla="*/ 747 h 883"/>
                      <a:gd name="T38" fmla="*/ 339 w 644"/>
                      <a:gd name="T39" fmla="*/ 743 h 883"/>
                      <a:gd name="T40" fmla="*/ 326 w 644"/>
                      <a:gd name="T41" fmla="*/ 740 h 883"/>
                      <a:gd name="T42" fmla="*/ 313 w 644"/>
                      <a:gd name="T43" fmla="*/ 736 h 883"/>
                      <a:gd name="T44" fmla="*/ 299 w 644"/>
                      <a:gd name="T45" fmla="*/ 734 h 883"/>
                      <a:gd name="T46" fmla="*/ 286 w 644"/>
                      <a:gd name="T47" fmla="*/ 733 h 883"/>
                      <a:gd name="T48" fmla="*/ 274 w 644"/>
                      <a:gd name="T49" fmla="*/ 732 h 883"/>
                      <a:gd name="T50" fmla="*/ 260 w 644"/>
                      <a:gd name="T51" fmla="*/ 730 h 883"/>
                      <a:gd name="T52" fmla="*/ 247 w 644"/>
                      <a:gd name="T53" fmla="*/ 729 h 883"/>
                      <a:gd name="T54" fmla="*/ 234 w 644"/>
                      <a:gd name="T55" fmla="*/ 729 h 883"/>
                      <a:gd name="T56" fmla="*/ 220 w 644"/>
                      <a:gd name="T57" fmla="*/ 730 h 883"/>
                      <a:gd name="T58" fmla="*/ 207 w 644"/>
                      <a:gd name="T59" fmla="*/ 732 h 883"/>
                      <a:gd name="T60" fmla="*/ 194 w 644"/>
                      <a:gd name="T61" fmla="*/ 733 h 883"/>
                      <a:gd name="T62" fmla="*/ 180 w 644"/>
                      <a:gd name="T63" fmla="*/ 735 h 883"/>
                      <a:gd name="T64" fmla="*/ 167 w 644"/>
                      <a:gd name="T65" fmla="*/ 737 h 883"/>
                      <a:gd name="T66" fmla="*/ 154 w 644"/>
                      <a:gd name="T67" fmla="*/ 740 h 883"/>
                      <a:gd name="T68" fmla="*/ 141 w 644"/>
                      <a:gd name="T69" fmla="*/ 743 h 883"/>
                      <a:gd name="T70" fmla="*/ 128 w 644"/>
                      <a:gd name="T71" fmla="*/ 747 h 883"/>
                      <a:gd name="T72" fmla="*/ 115 w 644"/>
                      <a:gd name="T73" fmla="*/ 750 h 883"/>
                      <a:gd name="T74" fmla="*/ 104 w 644"/>
                      <a:gd name="T75" fmla="*/ 755 h 883"/>
                      <a:gd name="T76" fmla="*/ 91 w 644"/>
                      <a:gd name="T77" fmla="*/ 761 h 883"/>
                      <a:gd name="T78" fmla="*/ 79 w 644"/>
                      <a:gd name="T79" fmla="*/ 766 h 883"/>
                      <a:gd name="T80" fmla="*/ 67 w 644"/>
                      <a:gd name="T81" fmla="*/ 771 h 883"/>
                      <a:gd name="T82" fmla="*/ 55 w 644"/>
                      <a:gd name="T83" fmla="*/ 779 h 883"/>
                      <a:gd name="T84" fmla="*/ 44 w 644"/>
                      <a:gd name="T85" fmla="*/ 786 h 883"/>
                      <a:gd name="T86" fmla="*/ 32 w 644"/>
                      <a:gd name="T87" fmla="*/ 793 h 883"/>
                      <a:gd name="T88" fmla="*/ 21 w 644"/>
                      <a:gd name="T89" fmla="*/ 800 h 883"/>
                      <a:gd name="T90" fmla="*/ 11 w 644"/>
                      <a:gd name="T91" fmla="*/ 808 h 883"/>
                      <a:gd name="T92" fmla="*/ 0 w 644"/>
                      <a:gd name="T93" fmla="*/ 816 h 883"/>
                      <a:gd name="T94" fmla="*/ 100 w 644"/>
                      <a:gd name="T95" fmla="*/ 0 h 883"/>
                      <a:gd name="T96" fmla="*/ 644 w 644"/>
                      <a:gd name="T97" fmla="*/ 67 h 883"/>
                      <a:gd name="T98" fmla="*/ 544 w 644"/>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4" h="883">
                        <a:moveTo>
                          <a:pt x="544" y="883"/>
                        </a:moveTo>
                        <a:lnTo>
                          <a:pt x="536" y="872"/>
                        </a:lnTo>
                        <a:lnTo>
                          <a:pt x="528" y="862"/>
                        </a:lnTo>
                        <a:lnTo>
                          <a:pt x="519" y="852"/>
                        </a:lnTo>
                        <a:lnTo>
                          <a:pt x="509" y="842"/>
                        </a:lnTo>
                        <a:lnTo>
                          <a:pt x="500" y="832"/>
                        </a:lnTo>
                        <a:lnTo>
                          <a:pt x="491" y="824"/>
                        </a:lnTo>
                        <a:lnTo>
                          <a:pt x="480" y="815"/>
                        </a:lnTo>
                        <a:lnTo>
                          <a:pt x="469" y="807"/>
                        </a:lnTo>
                        <a:lnTo>
                          <a:pt x="459" y="800"/>
                        </a:lnTo>
                        <a:lnTo>
                          <a:pt x="448" y="791"/>
                        </a:lnTo>
                        <a:lnTo>
                          <a:pt x="437" y="784"/>
                        </a:lnTo>
                        <a:lnTo>
                          <a:pt x="425" y="777"/>
                        </a:lnTo>
                        <a:lnTo>
                          <a:pt x="413" y="771"/>
                        </a:lnTo>
                        <a:lnTo>
                          <a:pt x="401" y="766"/>
                        </a:lnTo>
                        <a:lnTo>
                          <a:pt x="390" y="760"/>
                        </a:lnTo>
                        <a:lnTo>
                          <a:pt x="377" y="755"/>
                        </a:lnTo>
                        <a:lnTo>
                          <a:pt x="364" y="750"/>
                        </a:lnTo>
                        <a:lnTo>
                          <a:pt x="352" y="747"/>
                        </a:lnTo>
                        <a:lnTo>
                          <a:pt x="339" y="743"/>
                        </a:lnTo>
                        <a:lnTo>
                          <a:pt x="326" y="740"/>
                        </a:lnTo>
                        <a:lnTo>
                          <a:pt x="313" y="736"/>
                        </a:lnTo>
                        <a:lnTo>
                          <a:pt x="299" y="734"/>
                        </a:lnTo>
                        <a:lnTo>
                          <a:pt x="286" y="733"/>
                        </a:lnTo>
                        <a:lnTo>
                          <a:pt x="274" y="732"/>
                        </a:lnTo>
                        <a:lnTo>
                          <a:pt x="260" y="730"/>
                        </a:lnTo>
                        <a:lnTo>
                          <a:pt x="247" y="729"/>
                        </a:lnTo>
                        <a:lnTo>
                          <a:pt x="234" y="729"/>
                        </a:lnTo>
                        <a:lnTo>
                          <a:pt x="220" y="730"/>
                        </a:lnTo>
                        <a:lnTo>
                          <a:pt x="207" y="732"/>
                        </a:lnTo>
                        <a:lnTo>
                          <a:pt x="194" y="733"/>
                        </a:lnTo>
                        <a:lnTo>
                          <a:pt x="180" y="735"/>
                        </a:lnTo>
                        <a:lnTo>
                          <a:pt x="167" y="737"/>
                        </a:lnTo>
                        <a:lnTo>
                          <a:pt x="154" y="740"/>
                        </a:lnTo>
                        <a:lnTo>
                          <a:pt x="141" y="743"/>
                        </a:lnTo>
                        <a:lnTo>
                          <a:pt x="128" y="747"/>
                        </a:lnTo>
                        <a:lnTo>
                          <a:pt x="115" y="750"/>
                        </a:lnTo>
                        <a:lnTo>
                          <a:pt x="104" y="755"/>
                        </a:lnTo>
                        <a:lnTo>
                          <a:pt x="91" y="761"/>
                        </a:lnTo>
                        <a:lnTo>
                          <a:pt x="79" y="766"/>
                        </a:lnTo>
                        <a:lnTo>
                          <a:pt x="67" y="771"/>
                        </a:lnTo>
                        <a:lnTo>
                          <a:pt x="55" y="779"/>
                        </a:lnTo>
                        <a:lnTo>
                          <a:pt x="44" y="786"/>
                        </a:lnTo>
                        <a:lnTo>
                          <a:pt x="32" y="793"/>
                        </a:lnTo>
                        <a:lnTo>
                          <a:pt x="21" y="800"/>
                        </a:lnTo>
                        <a:lnTo>
                          <a:pt x="11" y="808"/>
                        </a:lnTo>
                        <a:lnTo>
                          <a:pt x="0" y="816"/>
                        </a:lnTo>
                        <a:lnTo>
                          <a:pt x="100" y="0"/>
                        </a:lnTo>
                        <a:lnTo>
                          <a:pt x="644" y="67"/>
                        </a:lnTo>
                        <a:lnTo>
                          <a:pt x="544"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18" name="Freeform 38">
                    <a:extLst>
                      <a:ext uri="{FF2B5EF4-FFF2-40B4-BE49-F238E27FC236}">
                        <a16:creationId xmlns:a16="http://schemas.microsoft.com/office/drawing/2014/main" id="{5113274E-F7E1-421D-8059-19A7573C8BEB}"/>
                      </a:ext>
                    </a:extLst>
                  </p:cNvPr>
                  <p:cNvSpPr>
                    <a:spLocks noChangeAspect="1"/>
                  </p:cNvSpPr>
                  <p:nvPr/>
                </p:nvSpPr>
                <p:spPr bwMode="auto">
                  <a:xfrm>
                    <a:off x="3459" y="3773"/>
                    <a:ext cx="129" cy="177"/>
                  </a:xfrm>
                  <a:custGeom>
                    <a:avLst/>
                    <a:gdLst>
                      <a:gd name="T0" fmla="*/ 464 w 549"/>
                      <a:gd name="T1" fmla="*/ 753 h 753"/>
                      <a:gd name="T2" fmla="*/ 457 w 549"/>
                      <a:gd name="T3" fmla="*/ 744 h 753"/>
                      <a:gd name="T4" fmla="*/ 450 w 549"/>
                      <a:gd name="T5" fmla="*/ 735 h 753"/>
                      <a:gd name="T6" fmla="*/ 442 w 549"/>
                      <a:gd name="T7" fmla="*/ 727 h 753"/>
                      <a:gd name="T8" fmla="*/ 434 w 549"/>
                      <a:gd name="T9" fmla="*/ 718 h 753"/>
                      <a:gd name="T10" fmla="*/ 426 w 549"/>
                      <a:gd name="T11" fmla="*/ 710 h 753"/>
                      <a:gd name="T12" fmla="*/ 418 w 549"/>
                      <a:gd name="T13" fmla="*/ 703 h 753"/>
                      <a:gd name="T14" fmla="*/ 409 w 549"/>
                      <a:gd name="T15" fmla="*/ 695 h 753"/>
                      <a:gd name="T16" fmla="*/ 400 w 549"/>
                      <a:gd name="T17" fmla="*/ 688 h 753"/>
                      <a:gd name="T18" fmla="*/ 391 w 549"/>
                      <a:gd name="T19" fmla="*/ 682 h 753"/>
                      <a:gd name="T20" fmla="*/ 382 w 549"/>
                      <a:gd name="T21" fmla="*/ 675 h 753"/>
                      <a:gd name="T22" fmla="*/ 372 w 549"/>
                      <a:gd name="T23" fmla="*/ 669 h 753"/>
                      <a:gd name="T24" fmla="*/ 362 w 549"/>
                      <a:gd name="T25" fmla="*/ 663 h 753"/>
                      <a:gd name="T26" fmla="*/ 352 w 549"/>
                      <a:gd name="T27" fmla="*/ 658 h 753"/>
                      <a:gd name="T28" fmla="*/ 342 w 549"/>
                      <a:gd name="T29" fmla="*/ 653 h 753"/>
                      <a:gd name="T30" fmla="*/ 332 w 549"/>
                      <a:gd name="T31" fmla="*/ 648 h 753"/>
                      <a:gd name="T32" fmla="*/ 321 w 549"/>
                      <a:gd name="T33" fmla="*/ 644 h 753"/>
                      <a:gd name="T34" fmla="*/ 310 w 549"/>
                      <a:gd name="T35" fmla="*/ 640 h 753"/>
                      <a:gd name="T36" fmla="*/ 300 w 549"/>
                      <a:gd name="T37" fmla="*/ 637 h 753"/>
                      <a:gd name="T38" fmla="*/ 289 w 549"/>
                      <a:gd name="T39" fmla="*/ 634 h 753"/>
                      <a:gd name="T40" fmla="*/ 278 w 549"/>
                      <a:gd name="T41" fmla="*/ 631 h 753"/>
                      <a:gd name="T42" fmla="*/ 267 w 549"/>
                      <a:gd name="T43" fmla="*/ 628 h 753"/>
                      <a:gd name="T44" fmla="*/ 255 w 549"/>
                      <a:gd name="T45" fmla="*/ 626 h 753"/>
                      <a:gd name="T46" fmla="*/ 244 w 549"/>
                      <a:gd name="T47" fmla="*/ 625 h 753"/>
                      <a:gd name="T48" fmla="*/ 233 w 549"/>
                      <a:gd name="T49" fmla="*/ 624 h 753"/>
                      <a:gd name="T50" fmla="*/ 221 w 549"/>
                      <a:gd name="T51" fmla="*/ 623 h 753"/>
                      <a:gd name="T52" fmla="*/ 210 w 549"/>
                      <a:gd name="T53" fmla="*/ 622 h 753"/>
                      <a:gd name="T54" fmla="*/ 199 w 549"/>
                      <a:gd name="T55" fmla="*/ 622 h 753"/>
                      <a:gd name="T56" fmla="*/ 187 w 549"/>
                      <a:gd name="T57" fmla="*/ 623 h 753"/>
                      <a:gd name="T58" fmla="*/ 176 w 549"/>
                      <a:gd name="T59" fmla="*/ 624 h 753"/>
                      <a:gd name="T60" fmla="*/ 165 w 549"/>
                      <a:gd name="T61" fmla="*/ 625 h 753"/>
                      <a:gd name="T62" fmla="*/ 153 w 549"/>
                      <a:gd name="T63" fmla="*/ 627 h 753"/>
                      <a:gd name="T64" fmla="*/ 142 w 549"/>
                      <a:gd name="T65" fmla="*/ 629 h 753"/>
                      <a:gd name="T66" fmla="*/ 131 w 549"/>
                      <a:gd name="T67" fmla="*/ 631 h 753"/>
                      <a:gd name="T68" fmla="*/ 120 w 549"/>
                      <a:gd name="T69" fmla="*/ 634 h 753"/>
                      <a:gd name="T70" fmla="*/ 109 w 549"/>
                      <a:gd name="T71" fmla="*/ 637 h 753"/>
                      <a:gd name="T72" fmla="*/ 98 w 549"/>
                      <a:gd name="T73" fmla="*/ 640 h 753"/>
                      <a:gd name="T74" fmla="*/ 88 w 549"/>
                      <a:gd name="T75" fmla="*/ 644 h 753"/>
                      <a:gd name="T76" fmla="*/ 77 w 549"/>
                      <a:gd name="T77" fmla="*/ 649 h 753"/>
                      <a:gd name="T78" fmla="*/ 67 w 549"/>
                      <a:gd name="T79" fmla="*/ 653 h 753"/>
                      <a:gd name="T80" fmla="*/ 57 w 549"/>
                      <a:gd name="T81" fmla="*/ 658 h 753"/>
                      <a:gd name="T82" fmla="*/ 47 w 549"/>
                      <a:gd name="T83" fmla="*/ 664 h 753"/>
                      <a:gd name="T84" fmla="*/ 37 w 549"/>
                      <a:gd name="T85" fmla="*/ 670 h 753"/>
                      <a:gd name="T86" fmla="*/ 27 w 549"/>
                      <a:gd name="T87" fmla="*/ 676 h 753"/>
                      <a:gd name="T88" fmla="*/ 18 w 549"/>
                      <a:gd name="T89" fmla="*/ 682 h 753"/>
                      <a:gd name="T90" fmla="*/ 9 w 549"/>
                      <a:gd name="T91" fmla="*/ 689 h 753"/>
                      <a:gd name="T92" fmla="*/ 0 w 549"/>
                      <a:gd name="T93" fmla="*/ 696 h 753"/>
                      <a:gd name="T94" fmla="*/ 85 w 549"/>
                      <a:gd name="T95" fmla="*/ 0 h 753"/>
                      <a:gd name="T96" fmla="*/ 549 w 549"/>
                      <a:gd name="T97" fmla="*/ 57 h 753"/>
                      <a:gd name="T98" fmla="*/ 464 w 549"/>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753">
                        <a:moveTo>
                          <a:pt x="464" y="753"/>
                        </a:moveTo>
                        <a:lnTo>
                          <a:pt x="457" y="744"/>
                        </a:lnTo>
                        <a:lnTo>
                          <a:pt x="450" y="735"/>
                        </a:lnTo>
                        <a:lnTo>
                          <a:pt x="442" y="727"/>
                        </a:lnTo>
                        <a:lnTo>
                          <a:pt x="434" y="718"/>
                        </a:lnTo>
                        <a:lnTo>
                          <a:pt x="426" y="710"/>
                        </a:lnTo>
                        <a:lnTo>
                          <a:pt x="418" y="703"/>
                        </a:lnTo>
                        <a:lnTo>
                          <a:pt x="409" y="695"/>
                        </a:lnTo>
                        <a:lnTo>
                          <a:pt x="400" y="688"/>
                        </a:lnTo>
                        <a:lnTo>
                          <a:pt x="391" y="682"/>
                        </a:lnTo>
                        <a:lnTo>
                          <a:pt x="382" y="675"/>
                        </a:lnTo>
                        <a:lnTo>
                          <a:pt x="372" y="669"/>
                        </a:lnTo>
                        <a:lnTo>
                          <a:pt x="362" y="663"/>
                        </a:lnTo>
                        <a:lnTo>
                          <a:pt x="352" y="658"/>
                        </a:lnTo>
                        <a:lnTo>
                          <a:pt x="342" y="653"/>
                        </a:lnTo>
                        <a:lnTo>
                          <a:pt x="332" y="648"/>
                        </a:lnTo>
                        <a:lnTo>
                          <a:pt x="321" y="644"/>
                        </a:lnTo>
                        <a:lnTo>
                          <a:pt x="310" y="640"/>
                        </a:lnTo>
                        <a:lnTo>
                          <a:pt x="300" y="637"/>
                        </a:lnTo>
                        <a:lnTo>
                          <a:pt x="289" y="634"/>
                        </a:lnTo>
                        <a:lnTo>
                          <a:pt x="278" y="631"/>
                        </a:lnTo>
                        <a:lnTo>
                          <a:pt x="267" y="628"/>
                        </a:lnTo>
                        <a:lnTo>
                          <a:pt x="255" y="626"/>
                        </a:lnTo>
                        <a:lnTo>
                          <a:pt x="244" y="625"/>
                        </a:lnTo>
                        <a:lnTo>
                          <a:pt x="233" y="624"/>
                        </a:lnTo>
                        <a:lnTo>
                          <a:pt x="221" y="623"/>
                        </a:lnTo>
                        <a:lnTo>
                          <a:pt x="210" y="622"/>
                        </a:lnTo>
                        <a:lnTo>
                          <a:pt x="199" y="622"/>
                        </a:lnTo>
                        <a:lnTo>
                          <a:pt x="187" y="623"/>
                        </a:lnTo>
                        <a:lnTo>
                          <a:pt x="176" y="624"/>
                        </a:lnTo>
                        <a:lnTo>
                          <a:pt x="165" y="625"/>
                        </a:lnTo>
                        <a:lnTo>
                          <a:pt x="153" y="627"/>
                        </a:lnTo>
                        <a:lnTo>
                          <a:pt x="142" y="629"/>
                        </a:lnTo>
                        <a:lnTo>
                          <a:pt x="131" y="631"/>
                        </a:lnTo>
                        <a:lnTo>
                          <a:pt x="120" y="634"/>
                        </a:lnTo>
                        <a:lnTo>
                          <a:pt x="109" y="637"/>
                        </a:lnTo>
                        <a:lnTo>
                          <a:pt x="98" y="640"/>
                        </a:lnTo>
                        <a:lnTo>
                          <a:pt x="88" y="644"/>
                        </a:lnTo>
                        <a:lnTo>
                          <a:pt x="77" y="649"/>
                        </a:lnTo>
                        <a:lnTo>
                          <a:pt x="67" y="653"/>
                        </a:lnTo>
                        <a:lnTo>
                          <a:pt x="57" y="658"/>
                        </a:lnTo>
                        <a:lnTo>
                          <a:pt x="47" y="664"/>
                        </a:lnTo>
                        <a:lnTo>
                          <a:pt x="37" y="670"/>
                        </a:lnTo>
                        <a:lnTo>
                          <a:pt x="27" y="676"/>
                        </a:lnTo>
                        <a:lnTo>
                          <a:pt x="18" y="682"/>
                        </a:lnTo>
                        <a:lnTo>
                          <a:pt x="9" y="689"/>
                        </a:lnTo>
                        <a:lnTo>
                          <a:pt x="0" y="696"/>
                        </a:lnTo>
                        <a:lnTo>
                          <a:pt x="85" y="0"/>
                        </a:lnTo>
                        <a:lnTo>
                          <a:pt x="549" y="57"/>
                        </a:lnTo>
                        <a:lnTo>
                          <a:pt x="464"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19" name="Line 39">
                    <a:extLst>
                      <a:ext uri="{FF2B5EF4-FFF2-40B4-BE49-F238E27FC236}">
                        <a16:creationId xmlns:a16="http://schemas.microsoft.com/office/drawing/2014/main" id="{D62BCAAD-E19C-471D-B14C-179E11383633}"/>
                      </a:ext>
                    </a:extLst>
                  </p:cNvPr>
                  <p:cNvSpPr>
                    <a:spLocks noChangeAspect="1" noChangeShapeType="1"/>
                  </p:cNvSpPr>
                  <p:nvPr/>
                </p:nvSpPr>
                <p:spPr bwMode="auto">
                  <a:xfrm flipH="1" flipV="1">
                    <a:off x="3521"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0" name="Line 40">
                    <a:extLst>
                      <a:ext uri="{FF2B5EF4-FFF2-40B4-BE49-F238E27FC236}">
                        <a16:creationId xmlns:a16="http://schemas.microsoft.com/office/drawing/2014/main" id="{20F12C23-3EDF-43C3-BE88-D12F0C81EF76}"/>
                      </a:ext>
                    </a:extLst>
                  </p:cNvPr>
                  <p:cNvSpPr>
                    <a:spLocks noChangeAspect="1" noChangeShapeType="1"/>
                  </p:cNvSpPr>
                  <p:nvPr/>
                </p:nvSpPr>
                <p:spPr bwMode="auto">
                  <a:xfrm flipV="1">
                    <a:off x="3424"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1" name="Freeform 41">
                    <a:extLst>
                      <a:ext uri="{FF2B5EF4-FFF2-40B4-BE49-F238E27FC236}">
                        <a16:creationId xmlns:a16="http://schemas.microsoft.com/office/drawing/2014/main" id="{68BAB0C0-8CCD-4BEE-9526-6F050572D0F7}"/>
                      </a:ext>
                    </a:extLst>
                  </p:cNvPr>
                  <p:cNvSpPr>
                    <a:spLocks noChangeAspect="1"/>
                  </p:cNvSpPr>
                  <p:nvPr/>
                </p:nvSpPr>
                <p:spPr bwMode="auto">
                  <a:xfrm>
                    <a:off x="3487" y="3485"/>
                    <a:ext cx="198" cy="221"/>
                  </a:xfrm>
                  <a:custGeom>
                    <a:avLst/>
                    <a:gdLst>
                      <a:gd name="T0" fmla="*/ 501 w 991"/>
                      <a:gd name="T1" fmla="*/ 1005 h 1107"/>
                      <a:gd name="T2" fmla="*/ 457 w 991"/>
                      <a:gd name="T3" fmla="*/ 1060 h 1107"/>
                      <a:gd name="T4" fmla="*/ 413 w 991"/>
                      <a:gd name="T5" fmla="*/ 1094 h 1107"/>
                      <a:gd name="T6" fmla="*/ 368 w 991"/>
                      <a:gd name="T7" fmla="*/ 1107 h 1107"/>
                      <a:gd name="T8" fmla="*/ 325 w 991"/>
                      <a:gd name="T9" fmla="*/ 1098 h 1107"/>
                      <a:gd name="T10" fmla="*/ 281 w 991"/>
                      <a:gd name="T11" fmla="*/ 1069 h 1107"/>
                      <a:gd name="T12" fmla="*/ 40 w 991"/>
                      <a:gd name="T13" fmla="*/ 889 h 1107"/>
                      <a:gd name="T14" fmla="*/ 9 w 991"/>
                      <a:gd name="T15" fmla="*/ 851 h 1107"/>
                      <a:gd name="T16" fmla="*/ 0 w 991"/>
                      <a:gd name="T17" fmla="*/ 808 h 1107"/>
                      <a:gd name="T18" fmla="*/ 10 w 991"/>
                      <a:gd name="T19" fmla="*/ 760 h 1107"/>
                      <a:gd name="T20" fmla="*/ 41 w 991"/>
                      <a:gd name="T21" fmla="*/ 704 h 1107"/>
                      <a:gd name="T22" fmla="*/ 507 w 991"/>
                      <a:gd name="T23" fmla="*/ 87 h 1107"/>
                      <a:gd name="T24" fmla="*/ 515 w 991"/>
                      <a:gd name="T25" fmla="*/ 76 h 1107"/>
                      <a:gd name="T26" fmla="*/ 523 w 991"/>
                      <a:gd name="T27" fmla="*/ 67 h 1107"/>
                      <a:gd name="T28" fmla="*/ 532 w 991"/>
                      <a:gd name="T29" fmla="*/ 57 h 1107"/>
                      <a:gd name="T30" fmla="*/ 542 w 991"/>
                      <a:gd name="T31" fmla="*/ 49 h 1107"/>
                      <a:gd name="T32" fmla="*/ 551 w 991"/>
                      <a:gd name="T33" fmla="*/ 41 h 1107"/>
                      <a:gd name="T34" fmla="*/ 562 w 991"/>
                      <a:gd name="T35" fmla="*/ 34 h 1107"/>
                      <a:gd name="T36" fmla="*/ 572 w 991"/>
                      <a:gd name="T37" fmla="*/ 27 h 1107"/>
                      <a:gd name="T38" fmla="*/ 583 w 991"/>
                      <a:gd name="T39" fmla="*/ 21 h 1107"/>
                      <a:gd name="T40" fmla="*/ 593 w 991"/>
                      <a:gd name="T41" fmla="*/ 15 h 1107"/>
                      <a:gd name="T42" fmla="*/ 604 w 991"/>
                      <a:gd name="T43" fmla="*/ 11 h 1107"/>
                      <a:gd name="T44" fmla="*/ 614 w 991"/>
                      <a:gd name="T45" fmla="*/ 7 h 1107"/>
                      <a:gd name="T46" fmla="*/ 626 w 991"/>
                      <a:gd name="T47" fmla="*/ 4 h 1107"/>
                      <a:gd name="T48" fmla="*/ 637 w 991"/>
                      <a:gd name="T49" fmla="*/ 2 h 1107"/>
                      <a:gd name="T50" fmla="*/ 647 w 991"/>
                      <a:gd name="T51" fmla="*/ 1 h 1107"/>
                      <a:gd name="T52" fmla="*/ 658 w 991"/>
                      <a:gd name="T53" fmla="*/ 0 h 1107"/>
                      <a:gd name="T54" fmla="*/ 668 w 991"/>
                      <a:gd name="T55" fmla="*/ 0 h 1107"/>
                      <a:gd name="T56" fmla="*/ 678 w 991"/>
                      <a:gd name="T57" fmla="*/ 1 h 1107"/>
                      <a:gd name="T58" fmla="*/ 688 w 991"/>
                      <a:gd name="T59" fmla="*/ 3 h 1107"/>
                      <a:gd name="T60" fmla="*/ 698 w 991"/>
                      <a:gd name="T61" fmla="*/ 6 h 1107"/>
                      <a:gd name="T62" fmla="*/ 707 w 991"/>
                      <a:gd name="T63" fmla="*/ 9 h 1107"/>
                      <a:gd name="T64" fmla="*/ 715 w 991"/>
                      <a:gd name="T65" fmla="*/ 14 h 1107"/>
                      <a:gd name="T66" fmla="*/ 723 w 991"/>
                      <a:gd name="T67" fmla="*/ 19 h 1107"/>
                      <a:gd name="T68" fmla="*/ 946 w 991"/>
                      <a:gd name="T69" fmla="*/ 186 h 1107"/>
                      <a:gd name="T70" fmla="*/ 953 w 991"/>
                      <a:gd name="T71" fmla="*/ 192 h 1107"/>
                      <a:gd name="T72" fmla="*/ 960 w 991"/>
                      <a:gd name="T73" fmla="*/ 199 h 1107"/>
                      <a:gd name="T74" fmla="*/ 966 w 991"/>
                      <a:gd name="T75" fmla="*/ 207 h 1107"/>
                      <a:gd name="T76" fmla="*/ 972 w 991"/>
                      <a:gd name="T77" fmla="*/ 215 h 1107"/>
                      <a:gd name="T78" fmla="*/ 977 w 991"/>
                      <a:gd name="T79" fmla="*/ 224 h 1107"/>
                      <a:gd name="T80" fmla="*/ 981 w 991"/>
                      <a:gd name="T81" fmla="*/ 233 h 1107"/>
                      <a:gd name="T82" fmla="*/ 985 w 991"/>
                      <a:gd name="T83" fmla="*/ 242 h 1107"/>
                      <a:gd name="T84" fmla="*/ 987 w 991"/>
                      <a:gd name="T85" fmla="*/ 253 h 1107"/>
                      <a:gd name="T86" fmla="*/ 990 w 991"/>
                      <a:gd name="T87" fmla="*/ 264 h 1107"/>
                      <a:gd name="T88" fmla="*/ 991 w 991"/>
                      <a:gd name="T89" fmla="*/ 274 h 1107"/>
                      <a:gd name="T90" fmla="*/ 991 w 991"/>
                      <a:gd name="T91" fmla="*/ 285 h 1107"/>
                      <a:gd name="T92" fmla="*/ 991 w 991"/>
                      <a:gd name="T93" fmla="*/ 296 h 1107"/>
                      <a:gd name="T94" fmla="*/ 990 w 991"/>
                      <a:gd name="T95" fmla="*/ 308 h 1107"/>
                      <a:gd name="T96" fmla="*/ 988 w 991"/>
                      <a:gd name="T97" fmla="*/ 320 h 1107"/>
                      <a:gd name="T98" fmla="*/ 986 w 991"/>
                      <a:gd name="T99" fmla="*/ 332 h 1107"/>
                      <a:gd name="T100" fmla="*/ 983 w 991"/>
                      <a:gd name="T101" fmla="*/ 343 h 1107"/>
                      <a:gd name="T102" fmla="*/ 978 w 991"/>
                      <a:gd name="T103" fmla="*/ 355 h 1107"/>
                      <a:gd name="T104" fmla="*/ 973 w 991"/>
                      <a:gd name="T105" fmla="*/ 367 h 1107"/>
                      <a:gd name="T106" fmla="*/ 969 w 991"/>
                      <a:gd name="T107" fmla="*/ 378 h 1107"/>
                      <a:gd name="T108" fmla="*/ 963 w 991"/>
                      <a:gd name="T109" fmla="*/ 389 h 1107"/>
                      <a:gd name="T110" fmla="*/ 956 w 991"/>
                      <a:gd name="T111" fmla="*/ 401 h 1107"/>
                      <a:gd name="T112" fmla="*/ 949 w 991"/>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1" h="1107">
                        <a:moveTo>
                          <a:pt x="945" y="416"/>
                        </a:moveTo>
                        <a:lnTo>
                          <a:pt x="501" y="1005"/>
                        </a:lnTo>
                        <a:lnTo>
                          <a:pt x="480" y="1035"/>
                        </a:lnTo>
                        <a:lnTo>
                          <a:pt x="457" y="1060"/>
                        </a:lnTo>
                        <a:lnTo>
                          <a:pt x="435" y="1080"/>
                        </a:lnTo>
                        <a:lnTo>
                          <a:pt x="413" y="1094"/>
                        </a:lnTo>
                        <a:lnTo>
                          <a:pt x="390" y="1103"/>
                        </a:lnTo>
                        <a:lnTo>
                          <a:pt x="368" y="1107"/>
                        </a:lnTo>
                        <a:lnTo>
                          <a:pt x="347" y="1105"/>
                        </a:lnTo>
                        <a:lnTo>
                          <a:pt x="325" y="1098"/>
                        </a:lnTo>
                        <a:lnTo>
                          <a:pt x="302" y="1087"/>
                        </a:lnTo>
                        <a:lnTo>
                          <a:pt x="281" y="1069"/>
                        </a:lnTo>
                        <a:lnTo>
                          <a:pt x="62" y="905"/>
                        </a:lnTo>
                        <a:lnTo>
                          <a:pt x="40" y="889"/>
                        </a:lnTo>
                        <a:lnTo>
                          <a:pt x="22" y="871"/>
                        </a:lnTo>
                        <a:lnTo>
                          <a:pt x="9" y="851"/>
                        </a:lnTo>
                        <a:lnTo>
                          <a:pt x="2" y="830"/>
                        </a:lnTo>
                        <a:lnTo>
                          <a:pt x="0" y="808"/>
                        </a:lnTo>
                        <a:lnTo>
                          <a:pt x="2" y="784"/>
                        </a:lnTo>
                        <a:lnTo>
                          <a:pt x="10" y="760"/>
                        </a:lnTo>
                        <a:lnTo>
                          <a:pt x="22" y="733"/>
                        </a:lnTo>
                        <a:lnTo>
                          <a:pt x="41" y="704"/>
                        </a:lnTo>
                        <a:lnTo>
                          <a:pt x="63" y="675"/>
                        </a:lnTo>
                        <a:lnTo>
                          <a:pt x="507" y="87"/>
                        </a:lnTo>
                        <a:lnTo>
                          <a:pt x="511" y="81"/>
                        </a:lnTo>
                        <a:lnTo>
                          <a:pt x="515" y="76"/>
                        </a:lnTo>
                        <a:lnTo>
                          <a:pt x="519" y="71"/>
                        </a:lnTo>
                        <a:lnTo>
                          <a:pt x="523" y="67"/>
                        </a:lnTo>
                        <a:lnTo>
                          <a:pt x="528" y="62"/>
                        </a:lnTo>
                        <a:lnTo>
                          <a:pt x="532" y="57"/>
                        </a:lnTo>
                        <a:lnTo>
                          <a:pt x="537" y="53"/>
                        </a:lnTo>
                        <a:lnTo>
                          <a:pt x="542" y="49"/>
                        </a:lnTo>
                        <a:lnTo>
                          <a:pt x="546" y="44"/>
                        </a:lnTo>
                        <a:lnTo>
                          <a:pt x="551" y="41"/>
                        </a:lnTo>
                        <a:lnTo>
                          <a:pt x="557" y="37"/>
                        </a:lnTo>
                        <a:lnTo>
                          <a:pt x="562" y="34"/>
                        </a:lnTo>
                        <a:lnTo>
                          <a:pt x="566" y="30"/>
                        </a:lnTo>
                        <a:lnTo>
                          <a:pt x="572" y="27"/>
                        </a:lnTo>
                        <a:lnTo>
                          <a:pt x="577" y="23"/>
                        </a:lnTo>
                        <a:lnTo>
                          <a:pt x="583" y="21"/>
                        </a:lnTo>
                        <a:lnTo>
                          <a:pt x="587" y="19"/>
                        </a:lnTo>
                        <a:lnTo>
                          <a:pt x="593" y="15"/>
                        </a:lnTo>
                        <a:lnTo>
                          <a:pt x="598" y="13"/>
                        </a:lnTo>
                        <a:lnTo>
                          <a:pt x="604" y="11"/>
                        </a:lnTo>
                        <a:lnTo>
                          <a:pt x="610" y="9"/>
                        </a:lnTo>
                        <a:lnTo>
                          <a:pt x="614" y="7"/>
                        </a:lnTo>
                        <a:lnTo>
                          <a:pt x="620" y="6"/>
                        </a:lnTo>
                        <a:lnTo>
                          <a:pt x="626" y="4"/>
                        </a:lnTo>
                        <a:lnTo>
                          <a:pt x="631" y="3"/>
                        </a:lnTo>
                        <a:lnTo>
                          <a:pt x="637" y="2"/>
                        </a:lnTo>
                        <a:lnTo>
                          <a:pt x="641" y="1"/>
                        </a:lnTo>
                        <a:lnTo>
                          <a:pt x="647" y="1"/>
                        </a:lnTo>
                        <a:lnTo>
                          <a:pt x="652" y="0"/>
                        </a:lnTo>
                        <a:lnTo>
                          <a:pt x="658" y="0"/>
                        </a:lnTo>
                        <a:lnTo>
                          <a:pt x="662" y="0"/>
                        </a:lnTo>
                        <a:lnTo>
                          <a:pt x="668" y="0"/>
                        </a:lnTo>
                        <a:lnTo>
                          <a:pt x="673" y="1"/>
                        </a:lnTo>
                        <a:lnTo>
                          <a:pt x="678" y="1"/>
                        </a:lnTo>
                        <a:lnTo>
                          <a:pt x="684" y="2"/>
                        </a:lnTo>
                        <a:lnTo>
                          <a:pt x="688" y="3"/>
                        </a:lnTo>
                        <a:lnTo>
                          <a:pt x="693" y="4"/>
                        </a:lnTo>
                        <a:lnTo>
                          <a:pt x="698" y="6"/>
                        </a:lnTo>
                        <a:lnTo>
                          <a:pt x="702" y="8"/>
                        </a:lnTo>
                        <a:lnTo>
                          <a:pt x="707" y="9"/>
                        </a:lnTo>
                        <a:lnTo>
                          <a:pt x="711" y="11"/>
                        </a:lnTo>
                        <a:lnTo>
                          <a:pt x="715" y="14"/>
                        </a:lnTo>
                        <a:lnTo>
                          <a:pt x="720" y="16"/>
                        </a:lnTo>
                        <a:lnTo>
                          <a:pt x="723" y="19"/>
                        </a:lnTo>
                        <a:lnTo>
                          <a:pt x="727" y="22"/>
                        </a:lnTo>
                        <a:lnTo>
                          <a:pt x="946" y="186"/>
                        </a:lnTo>
                        <a:lnTo>
                          <a:pt x="950" y="190"/>
                        </a:lnTo>
                        <a:lnTo>
                          <a:pt x="953" y="192"/>
                        </a:lnTo>
                        <a:lnTo>
                          <a:pt x="957" y="196"/>
                        </a:lnTo>
                        <a:lnTo>
                          <a:pt x="960" y="199"/>
                        </a:lnTo>
                        <a:lnTo>
                          <a:pt x="964" y="203"/>
                        </a:lnTo>
                        <a:lnTo>
                          <a:pt x="966" y="207"/>
                        </a:lnTo>
                        <a:lnTo>
                          <a:pt x="970" y="211"/>
                        </a:lnTo>
                        <a:lnTo>
                          <a:pt x="972" y="215"/>
                        </a:lnTo>
                        <a:lnTo>
                          <a:pt x="974" y="219"/>
                        </a:lnTo>
                        <a:lnTo>
                          <a:pt x="977" y="224"/>
                        </a:lnTo>
                        <a:lnTo>
                          <a:pt x="979" y="228"/>
                        </a:lnTo>
                        <a:lnTo>
                          <a:pt x="981" y="233"/>
                        </a:lnTo>
                        <a:lnTo>
                          <a:pt x="983" y="238"/>
                        </a:lnTo>
                        <a:lnTo>
                          <a:pt x="985" y="242"/>
                        </a:lnTo>
                        <a:lnTo>
                          <a:pt x="986" y="247"/>
                        </a:lnTo>
                        <a:lnTo>
                          <a:pt x="987" y="253"/>
                        </a:lnTo>
                        <a:lnTo>
                          <a:pt x="988" y="258"/>
                        </a:lnTo>
                        <a:lnTo>
                          <a:pt x="990" y="264"/>
                        </a:lnTo>
                        <a:lnTo>
                          <a:pt x="990" y="268"/>
                        </a:lnTo>
                        <a:lnTo>
                          <a:pt x="991" y="274"/>
                        </a:lnTo>
                        <a:lnTo>
                          <a:pt x="991" y="280"/>
                        </a:lnTo>
                        <a:lnTo>
                          <a:pt x="991" y="285"/>
                        </a:lnTo>
                        <a:lnTo>
                          <a:pt x="991" y="291"/>
                        </a:lnTo>
                        <a:lnTo>
                          <a:pt x="991" y="296"/>
                        </a:lnTo>
                        <a:lnTo>
                          <a:pt x="991" y="302"/>
                        </a:lnTo>
                        <a:lnTo>
                          <a:pt x="990" y="308"/>
                        </a:lnTo>
                        <a:lnTo>
                          <a:pt x="990" y="314"/>
                        </a:lnTo>
                        <a:lnTo>
                          <a:pt x="988" y="320"/>
                        </a:lnTo>
                        <a:lnTo>
                          <a:pt x="987" y="326"/>
                        </a:lnTo>
                        <a:lnTo>
                          <a:pt x="986" y="332"/>
                        </a:lnTo>
                        <a:lnTo>
                          <a:pt x="984" y="337"/>
                        </a:lnTo>
                        <a:lnTo>
                          <a:pt x="983" y="343"/>
                        </a:lnTo>
                        <a:lnTo>
                          <a:pt x="980" y="349"/>
                        </a:lnTo>
                        <a:lnTo>
                          <a:pt x="978" y="355"/>
                        </a:lnTo>
                        <a:lnTo>
                          <a:pt x="976" y="361"/>
                        </a:lnTo>
                        <a:lnTo>
                          <a:pt x="973" y="367"/>
                        </a:lnTo>
                        <a:lnTo>
                          <a:pt x="971" y="373"/>
                        </a:lnTo>
                        <a:lnTo>
                          <a:pt x="969" y="378"/>
                        </a:lnTo>
                        <a:lnTo>
                          <a:pt x="965" y="383"/>
                        </a:lnTo>
                        <a:lnTo>
                          <a:pt x="963" y="389"/>
                        </a:lnTo>
                        <a:lnTo>
                          <a:pt x="959" y="395"/>
                        </a:lnTo>
                        <a:lnTo>
                          <a:pt x="956" y="401"/>
                        </a:lnTo>
                        <a:lnTo>
                          <a:pt x="952" y="405"/>
                        </a:lnTo>
                        <a:lnTo>
                          <a:pt x="949" y="411"/>
                        </a:lnTo>
                        <a:lnTo>
                          <a:pt x="945"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22" name="Freeform 42">
                    <a:extLst>
                      <a:ext uri="{FF2B5EF4-FFF2-40B4-BE49-F238E27FC236}">
                        <a16:creationId xmlns:a16="http://schemas.microsoft.com/office/drawing/2014/main" id="{7F19CB70-ACB5-4016-8F82-1758645CA295}"/>
                      </a:ext>
                    </a:extLst>
                  </p:cNvPr>
                  <p:cNvSpPr>
                    <a:spLocks noChangeAspect="1"/>
                  </p:cNvSpPr>
                  <p:nvPr/>
                </p:nvSpPr>
                <p:spPr bwMode="auto">
                  <a:xfrm>
                    <a:off x="3487" y="3485"/>
                    <a:ext cx="198" cy="221"/>
                  </a:xfrm>
                  <a:custGeom>
                    <a:avLst/>
                    <a:gdLst>
                      <a:gd name="T0" fmla="*/ 427 w 845"/>
                      <a:gd name="T1" fmla="*/ 857 h 944"/>
                      <a:gd name="T2" fmla="*/ 390 w 845"/>
                      <a:gd name="T3" fmla="*/ 904 h 944"/>
                      <a:gd name="T4" fmla="*/ 352 w 845"/>
                      <a:gd name="T5" fmla="*/ 933 h 944"/>
                      <a:gd name="T6" fmla="*/ 314 w 845"/>
                      <a:gd name="T7" fmla="*/ 944 h 944"/>
                      <a:gd name="T8" fmla="*/ 277 w 845"/>
                      <a:gd name="T9" fmla="*/ 937 h 944"/>
                      <a:gd name="T10" fmla="*/ 240 w 845"/>
                      <a:gd name="T11" fmla="*/ 912 h 944"/>
                      <a:gd name="T12" fmla="*/ 34 w 845"/>
                      <a:gd name="T13" fmla="*/ 758 h 944"/>
                      <a:gd name="T14" fmla="*/ 8 w 845"/>
                      <a:gd name="T15" fmla="*/ 726 h 944"/>
                      <a:gd name="T16" fmla="*/ 0 w 845"/>
                      <a:gd name="T17" fmla="*/ 689 h 944"/>
                      <a:gd name="T18" fmla="*/ 9 w 845"/>
                      <a:gd name="T19" fmla="*/ 648 h 944"/>
                      <a:gd name="T20" fmla="*/ 35 w 845"/>
                      <a:gd name="T21" fmla="*/ 601 h 944"/>
                      <a:gd name="T22" fmla="*/ 432 w 845"/>
                      <a:gd name="T23" fmla="*/ 74 h 944"/>
                      <a:gd name="T24" fmla="*/ 439 w 845"/>
                      <a:gd name="T25" fmla="*/ 65 h 944"/>
                      <a:gd name="T26" fmla="*/ 446 w 845"/>
                      <a:gd name="T27" fmla="*/ 57 h 944"/>
                      <a:gd name="T28" fmla="*/ 454 w 845"/>
                      <a:gd name="T29" fmla="*/ 49 h 944"/>
                      <a:gd name="T30" fmla="*/ 462 w 845"/>
                      <a:gd name="T31" fmla="*/ 42 h 944"/>
                      <a:gd name="T32" fmla="*/ 470 w 845"/>
                      <a:gd name="T33" fmla="*/ 35 h 944"/>
                      <a:gd name="T34" fmla="*/ 479 w 845"/>
                      <a:gd name="T35" fmla="*/ 29 h 944"/>
                      <a:gd name="T36" fmla="*/ 488 w 845"/>
                      <a:gd name="T37" fmla="*/ 23 h 944"/>
                      <a:gd name="T38" fmla="*/ 497 w 845"/>
                      <a:gd name="T39" fmla="*/ 18 h 944"/>
                      <a:gd name="T40" fmla="*/ 506 w 845"/>
                      <a:gd name="T41" fmla="*/ 13 h 944"/>
                      <a:gd name="T42" fmla="*/ 515 w 845"/>
                      <a:gd name="T43" fmla="*/ 10 h 944"/>
                      <a:gd name="T44" fmla="*/ 524 w 845"/>
                      <a:gd name="T45" fmla="*/ 6 h 944"/>
                      <a:gd name="T46" fmla="*/ 534 w 845"/>
                      <a:gd name="T47" fmla="*/ 4 h 944"/>
                      <a:gd name="T48" fmla="*/ 543 w 845"/>
                      <a:gd name="T49" fmla="*/ 2 h 944"/>
                      <a:gd name="T50" fmla="*/ 552 w 845"/>
                      <a:gd name="T51" fmla="*/ 1 h 944"/>
                      <a:gd name="T52" fmla="*/ 561 w 845"/>
                      <a:gd name="T53" fmla="*/ 0 h 944"/>
                      <a:gd name="T54" fmla="*/ 570 w 845"/>
                      <a:gd name="T55" fmla="*/ 0 h 944"/>
                      <a:gd name="T56" fmla="*/ 578 w 845"/>
                      <a:gd name="T57" fmla="*/ 1 h 944"/>
                      <a:gd name="T58" fmla="*/ 587 w 845"/>
                      <a:gd name="T59" fmla="*/ 3 h 944"/>
                      <a:gd name="T60" fmla="*/ 595 w 845"/>
                      <a:gd name="T61" fmla="*/ 5 h 944"/>
                      <a:gd name="T62" fmla="*/ 603 w 845"/>
                      <a:gd name="T63" fmla="*/ 8 h 944"/>
                      <a:gd name="T64" fmla="*/ 610 w 845"/>
                      <a:gd name="T65" fmla="*/ 12 h 944"/>
                      <a:gd name="T66" fmla="*/ 617 w 845"/>
                      <a:gd name="T67" fmla="*/ 16 h 944"/>
                      <a:gd name="T68" fmla="*/ 807 w 845"/>
                      <a:gd name="T69" fmla="*/ 159 h 944"/>
                      <a:gd name="T70" fmla="*/ 813 w 845"/>
                      <a:gd name="T71" fmla="*/ 164 h 944"/>
                      <a:gd name="T72" fmla="*/ 819 w 845"/>
                      <a:gd name="T73" fmla="*/ 170 h 944"/>
                      <a:gd name="T74" fmla="*/ 824 w 845"/>
                      <a:gd name="T75" fmla="*/ 177 h 944"/>
                      <a:gd name="T76" fmla="*/ 829 w 845"/>
                      <a:gd name="T77" fmla="*/ 184 h 944"/>
                      <a:gd name="T78" fmla="*/ 833 w 845"/>
                      <a:gd name="T79" fmla="*/ 191 h 944"/>
                      <a:gd name="T80" fmla="*/ 837 w 845"/>
                      <a:gd name="T81" fmla="*/ 199 h 944"/>
                      <a:gd name="T82" fmla="*/ 840 w 845"/>
                      <a:gd name="T83" fmla="*/ 207 h 944"/>
                      <a:gd name="T84" fmla="*/ 842 w 845"/>
                      <a:gd name="T85" fmla="*/ 216 h 944"/>
                      <a:gd name="T86" fmla="*/ 844 w 845"/>
                      <a:gd name="T87" fmla="*/ 225 h 944"/>
                      <a:gd name="T88" fmla="*/ 845 w 845"/>
                      <a:gd name="T89" fmla="*/ 234 h 944"/>
                      <a:gd name="T90" fmla="*/ 845 w 845"/>
                      <a:gd name="T91" fmla="*/ 243 h 944"/>
                      <a:gd name="T92" fmla="*/ 845 w 845"/>
                      <a:gd name="T93" fmla="*/ 253 h 944"/>
                      <a:gd name="T94" fmla="*/ 844 w 845"/>
                      <a:gd name="T95" fmla="*/ 263 h 944"/>
                      <a:gd name="T96" fmla="*/ 843 w 845"/>
                      <a:gd name="T97" fmla="*/ 273 h 944"/>
                      <a:gd name="T98" fmla="*/ 841 w 845"/>
                      <a:gd name="T99" fmla="*/ 283 h 944"/>
                      <a:gd name="T100" fmla="*/ 838 w 845"/>
                      <a:gd name="T101" fmla="*/ 293 h 944"/>
                      <a:gd name="T102" fmla="*/ 834 w 845"/>
                      <a:gd name="T103" fmla="*/ 303 h 944"/>
                      <a:gd name="T104" fmla="*/ 830 w 845"/>
                      <a:gd name="T105" fmla="*/ 313 h 944"/>
                      <a:gd name="T106" fmla="*/ 826 w 845"/>
                      <a:gd name="T107" fmla="*/ 323 h 944"/>
                      <a:gd name="T108" fmla="*/ 821 w 845"/>
                      <a:gd name="T109" fmla="*/ 332 h 944"/>
                      <a:gd name="T110" fmla="*/ 815 w 845"/>
                      <a:gd name="T111" fmla="*/ 342 h 944"/>
                      <a:gd name="T112" fmla="*/ 809 w 845"/>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5" h="944">
                        <a:moveTo>
                          <a:pt x="806" y="355"/>
                        </a:moveTo>
                        <a:lnTo>
                          <a:pt x="427" y="857"/>
                        </a:lnTo>
                        <a:lnTo>
                          <a:pt x="409" y="883"/>
                        </a:lnTo>
                        <a:lnTo>
                          <a:pt x="390" y="904"/>
                        </a:lnTo>
                        <a:lnTo>
                          <a:pt x="371" y="921"/>
                        </a:lnTo>
                        <a:lnTo>
                          <a:pt x="352" y="933"/>
                        </a:lnTo>
                        <a:lnTo>
                          <a:pt x="333" y="941"/>
                        </a:lnTo>
                        <a:lnTo>
                          <a:pt x="314" y="944"/>
                        </a:lnTo>
                        <a:lnTo>
                          <a:pt x="296" y="943"/>
                        </a:lnTo>
                        <a:lnTo>
                          <a:pt x="277" y="937"/>
                        </a:lnTo>
                        <a:lnTo>
                          <a:pt x="258" y="927"/>
                        </a:lnTo>
                        <a:lnTo>
                          <a:pt x="240" y="912"/>
                        </a:lnTo>
                        <a:lnTo>
                          <a:pt x="53" y="772"/>
                        </a:lnTo>
                        <a:lnTo>
                          <a:pt x="34" y="758"/>
                        </a:lnTo>
                        <a:lnTo>
                          <a:pt x="19" y="743"/>
                        </a:lnTo>
                        <a:lnTo>
                          <a:pt x="8" y="726"/>
                        </a:lnTo>
                        <a:lnTo>
                          <a:pt x="2" y="708"/>
                        </a:lnTo>
                        <a:lnTo>
                          <a:pt x="0" y="689"/>
                        </a:lnTo>
                        <a:lnTo>
                          <a:pt x="2" y="669"/>
                        </a:lnTo>
                        <a:lnTo>
                          <a:pt x="9" y="648"/>
                        </a:lnTo>
                        <a:lnTo>
                          <a:pt x="19" y="625"/>
                        </a:lnTo>
                        <a:lnTo>
                          <a:pt x="35" y="601"/>
                        </a:lnTo>
                        <a:lnTo>
                          <a:pt x="54" y="576"/>
                        </a:lnTo>
                        <a:lnTo>
                          <a:pt x="432" y="74"/>
                        </a:lnTo>
                        <a:lnTo>
                          <a:pt x="436" y="69"/>
                        </a:lnTo>
                        <a:lnTo>
                          <a:pt x="439" y="65"/>
                        </a:lnTo>
                        <a:lnTo>
                          <a:pt x="443" y="61"/>
                        </a:lnTo>
                        <a:lnTo>
                          <a:pt x="446" y="57"/>
                        </a:lnTo>
                        <a:lnTo>
                          <a:pt x="450" y="53"/>
                        </a:lnTo>
                        <a:lnTo>
                          <a:pt x="454" y="49"/>
                        </a:lnTo>
                        <a:lnTo>
                          <a:pt x="458" y="45"/>
                        </a:lnTo>
                        <a:lnTo>
                          <a:pt x="462" y="42"/>
                        </a:lnTo>
                        <a:lnTo>
                          <a:pt x="466" y="38"/>
                        </a:lnTo>
                        <a:lnTo>
                          <a:pt x="470" y="35"/>
                        </a:lnTo>
                        <a:lnTo>
                          <a:pt x="475" y="32"/>
                        </a:lnTo>
                        <a:lnTo>
                          <a:pt x="479" y="29"/>
                        </a:lnTo>
                        <a:lnTo>
                          <a:pt x="483" y="26"/>
                        </a:lnTo>
                        <a:lnTo>
                          <a:pt x="488" y="23"/>
                        </a:lnTo>
                        <a:lnTo>
                          <a:pt x="492" y="20"/>
                        </a:lnTo>
                        <a:lnTo>
                          <a:pt x="497" y="18"/>
                        </a:lnTo>
                        <a:lnTo>
                          <a:pt x="501" y="16"/>
                        </a:lnTo>
                        <a:lnTo>
                          <a:pt x="506" y="13"/>
                        </a:lnTo>
                        <a:lnTo>
                          <a:pt x="510" y="11"/>
                        </a:lnTo>
                        <a:lnTo>
                          <a:pt x="515" y="10"/>
                        </a:lnTo>
                        <a:lnTo>
                          <a:pt x="520" y="8"/>
                        </a:lnTo>
                        <a:lnTo>
                          <a:pt x="524" y="6"/>
                        </a:lnTo>
                        <a:lnTo>
                          <a:pt x="529" y="5"/>
                        </a:lnTo>
                        <a:lnTo>
                          <a:pt x="534" y="4"/>
                        </a:lnTo>
                        <a:lnTo>
                          <a:pt x="538" y="3"/>
                        </a:lnTo>
                        <a:lnTo>
                          <a:pt x="543" y="2"/>
                        </a:lnTo>
                        <a:lnTo>
                          <a:pt x="547" y="1"/>
                        </a:lnTo>
                        <a:lnTo>
                          <a:pt x="552" y="1"/>
                        </a:lnTo>
                        <a:lnTo>
                          <a:pt x="556" y="0"/>
                        </a:lnTo>
                        <a:lnTo>
                          <a:pt x="561" y="0"/>
                        </a:lnTo>
                        <a:lnTo>
                          <a:pt x="565" y="0"/>
                        </a:lnTo>
                        <a:lnTo>
                          <a:pt x="570" y="0"/>
                        </a:lnTo>
                        <a:lnTo>
                          <a:pt x="574" y="1"/>
                        </a:lnTo>
                        <a:lnTo>
                          <a:pt x="578" y="1"/>
                        </a:lnTo>
                        <a:lnTo>
                          <a:pt x="583" y="2"/>
                        </a:lnTo>
                        <a:lnTo>
                          <a:pt x="587" y="3"/>
                        </a:lnTo>
                        <a:lnTo>
                          <a:pt x="591" y="4"/>
                        </a:lnTo>
                        <a:lnTo>
                          <a:pt x="595" y="5"/>
                        </a:lnTo>
                        <a:lnTo>
                          <a:pt x="599" y="7"/>
                        </a:lnTo>
                        <a:lnTo>
                          <a:pt x="603" y="8"/>
                        </a:lnTo>
                        <a:lnTo>
                          <a:pt x="606" y="10"/>
                        </a:lnTo>
                        <a:lnTo>
                          <a:pt x="610" y="12"/>
                        </a:lnTo>
                        <a:lnTo>
                          <a:pt x="614" y="14"/>
                        </a:lnTo>
                        <a:lnTo>
                          <a:pt x="617" y="16"/>
                        </a:lnTo>
                        <a:lnTo>
                          <a:pt x="620" y="19"/>
                        </a:lnTo>
                        <a:lnTo>
                          <a:pt x="807" y="159"/>
                        </a:lnTo>
                        <a:lnTo>
                          <a:pt x="810" y="162"/>
                        </a:lnTo>
                        <a:lnTo>
                          <a:pt x="813" y="164"/>
                        </a:lnTo>
                        <a:lnTo>
                          <a:pt x="816" y="167"/>
                        </a:lnTo>
                        <a:lnTo>
                          <a:pt x="819" y="170"/>
                        </a:lnTo>
                        <a:lnTo>
                          <a:pt x="822" y="173"/>
                        </a:lnTo>
                        <a:lnTo>
                          <a:pt x="824" y="177"/>
                        </a:lnTo>
                        <a:lnTo>
                          <a:pt x="827" y="180"/>
                        </a:lnTo>
                        <a:lnTo>
                          <a:pt x="829" y="184"/>
                        </a:lnTo>
                        <a:lnTo>
                          <a:pt x="831" y="187"/>
                        </a:lnTo>
                        <a:lnTo>
                          <a:pt x="833" y="191"/>
                        </a:lnTo>
                        <a:lnTo>
                          <a:pt x="835" y="195"/>
                        </a:lnTo>
                        <a:lnTo>
                          <a:pt x="837" y="199"/>
                        </a:lnTo>
                        <a:lnTo>
                          <a:pt x="838" y="203"/>
                        </a:lnTo>
                        <a:lnTo>
                          <a:pt x="840" y="207"/>
                        </a:lnTo>
                        <a:lnTo>
                          <a:pt x="841" y="211"/>
                        </a:lnTo>
                        <a:lnTo>
                          <a:pt x="842" y="216"/>
                        </a:lnTo>
                        <a:lnTo>
                          <a:pt x="843" y="220"/>
                        </a:lnTo>
                        <a:lnTo>
                          <a:pt x="844" y="225"/>
                        </a:lnTo>
                        <a:lnTo>
                          <a:pt x="844" y="229"/>
                        </a:lnTo>
                        <a:lnTo>
                          <a:pt x="845" y="234"/>
                        </a:lnTo>
                        <a:lnTo>
                          <a:pt x="845" y="239"/>
                        </a:lnTo>
                        <a:lnTo>
                          <a:pt x="845" y="243"/>
                        </a:lnTo>
                        <a:lnTo>
                          <a:pt x="845" y="248"/>
                        </a:lnTo>
                        <a:lnTo>
                          <a:pt x="845" y="253"/>
                        </a:lnTo>
                        <a:lnTo>
                          <a:pt x="845" y="258"/>
                        </a:lnTo>
                        <a:lnTo>
                          <a:pt x="844" y="263"/>
                        </a:lnTo>
                        <a:lnTo>
                          <a:pt x="844" y="268"/>
                        </a:lnTo>
                        <a:lnTo>
                          <a:pt x="843" y="273"/>
                        </a:lnTo>
                        <a:lnTo>
                          <a:pt x="842" y="278"/>
                        </a:lnTo>
                        <a:lnTo>
                          <a:pt x="841" y="283"/>
                        </a:lnTo>
                        <a:lnTo>
                          <a:pt x="839" y="288"/>
                        </a:lnTo>
                        <a:lnTo>
                          <a:pt x="838" y="293"/>
                        </a:lnTo>
                        <a:lnTo>
                          <a:pt x="836" y="298"/>
                        </a:lnTo>
                        <a:lnTo>
                          <a:pt x="834" y="303"/>
                        </a:lnTo>
                        <a:lnTo>
                          <a:pt x="832" y="308"/>
                        </a:lnTo>
                        <a:lnTo>
                          <a:pt x="830" y="313"/>
                        </a:lnTo>
                        <a:lnTo>
                          <a:pt x="828" y="318"/>
                        </a:lnTo>
                        <a:lnTo>
                          <a:pt x="826" y="323"/>
                        </a:lnTo>
                        <a:lnTo>
                          <a:pt x="823" y="327"/>
                        </a:lnTo>
                        <a:lnTo>
                          <a:pt x="821" y="332"/>
                        </a:lnTo>
                        <a:lnTo>
                          <a:pt x="818" y="337"/>
                        </a:lnTo>
                        <a:lnTo>
                          <a:pt x="815" y="342"/>
                        </a:lnTo>
                        <a:lnTo>
                          <a:pt x="812" y="346"/>
                        </a:lnTo>
                        <a:lnTo>
                          <a:pt x="809" y="351"/>
                        </a:lnTo>
                        <a:lnTo>
                          <a:pt x="806"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123" name="Group 43">
                  <a:extLst>
                    <a:ext uri="{FF2B5EF4-FFF2-40B4-BE49-F238E27FC236}">
                      <a16:creationId xmlns:a16="http://schemas.microsoft.com/office/drawing/2014/main" id="{7859695A-BBFC-4D88-AE83-3481AC77574B}"/>
                    </a:ext>
                  </a:extLst>
                </p:cNvPr>
                <p:cNvGrpSpPr>
                  <a:grpSpLocks noChangeAspect="1"/>
                </p:cNvGrpSpPr>
                <p:nvPr/>
              </p:nvGrpSpPr>
              <p:grpSpPr bwMode="auto">
                <a:xfrm>
                  <a:off x="2195" y="3485"/>
                  <a:ext cx="434" cy="465"/>
                  <a:chOff x="3807" y="3485"/>
                  <a:chExt cx="434" cy="465"/>
                </a:xfrm>
              </p:grpSpPr>
              <p:sp>
                <p:nvSpPr>
                  <p:cNvPr id="942124" name="Freeform 44">
                    <a:extLst>
                      <a:ext uri="{FF2B5EF4-FFF2-40B4-BE49-F238E27FC236}">
                        <a16:creationId xmlns:a16="http://schemas.microsoft.com/office/drawing/2014/main" id="{01B65D22-6887-4E2F-8D29-EE8F708B8BF7}"/>
                      </a:ext>
                    </a:extLst>
                  </p:cNvPr>
                  <p:cNvSpPr>
                    <a:spLocks noChangeAspect="1"/>
                  </p:cNvSpPr>
                  <p:nvPr/>
                </p:nvSpPr>
                <p:spPr bwMode="auto">
                  <a:xfrm>
                    <a:off x="4047" y="3647"/>
                    <a:ext cx="194" cy="165"/>
                  </a:xfrm>
                  <a:custGeom>
                    <a:avLst/>
                    <a:gdLst>
                      <a:gd name="T0" fmla="*/ 758 w 972"/>
                      <a:gd name="T1" fmla="*/ 827 h 827"/>
                      <a:gd name="T2" fmla="*/ 753 w 972"/>
                      <a:gd name="T3" fmla="*/ 814 h 827"/>
                      <a:gd name="T4" fmla="*/ 748 w 972"/>
                      <a:gd name="T5" fmla="*/ 801 h 827"/>
                      <a:gd name="T6" fmla="*/ 743 w 972"/>
                      <a:gd name="T7" fmla="*/ 789 h 827"/>
                      <a:gd name="T8" fmla="*/ 740 w 972"/>
                      <a:gd name="T9" fmla="*/ 776 h 827"/>
                      <a:gd name="T10" fmla="*/ 736 w 972"/>
                      <a:gd name="T11" fmla="*/ 763 h 827"/>
                      <a:gd name="T12" fmla="*/ 734 w 972"/>
                      <a:gd name="T13" fmla="*/ 750 h 827"/>
                      <a:gd name="T14" fmla="*/ 732 w 972"/>
                      <a:gd name="T15" fmla="*/ 736 h 827"/>
                      <a:gd name="T16" fmla="*/ 729 w 972"/>
                      <a:gd name="T17" fmla="*/ 723 h 827"/>
                      <a:gd name="T18" fmla="*/ 728 w 972"/>
                      <a:gd name="T19" fmla="*/ 711 h 827"/>
                      <a:gd name="T20" fmla="*/ 727 w 972"/>
                      <a:gd name="T21" fmla="*/ 698 h 827"/>
                      <a:gd name="T22" fmla="*/ 727 w 972"/>
                      <a:gd name="T23" fmla="*/ 684 h 827"/>
                      <a:gd name="T24" fmla="*/ 727 w 972"/>
                      <a:gd name="T25" fmla="*/ 671 h 827"/>
                      <a:gd name="T26" fmla="*/ 727 w 972"/>
                      <a:gd name="T27" fmla="*/ 658 h 827"/>
                      <a:gd name="T28" fmla="*/ 728 w 972"/>
                      <a:gd name="T29" fmla="*/ 644 h 827"/>
                      <a:gd name="T30" fmla="*/ 729 w 972"/>
                      <a:gd name="T31" fmla="*/ 631 h 827"/>
                      <a:gd name="T32" fmla="*/ 731 w 972"/>
                      <a:gd name="T33" fmla="*/ 618 h 827"/>
                      <a:gd name="T34" fmla="*/ 733 w 972"/>
                      <a:gd name="T35" fmla="*/ 604 h 827"/>
                      <a:gd name="T36" fmla="*/ 736 w 972"/>
                      <a:gd name="T37" fmla="*/ 591 h 827"/>
                      <a:gd name="T38" fmla="*/ 739 w 972"/>
                      <a:gd name="T39" fmla="*/ 578 h 827"/>
                      <a:gd name="T40" fmla="*/ 743 w 972"/>
                      <a:gd name="T41" fmla="*/ 565 h 827"/>
                      <a:gd name="T42" fmla="*/ 747 w 972"/>
                      <a:gd name="T43" fmla="*/ 553 h 827"/>
                      <a:gd name="T44" fmla="*/ 752 w 972"/>
                      <a:gd name="T45" fmla="*/ 540 h 827"/>
                      <a:gd name="T46" fmla="*/ 756 w 972"/>
                      <a:gd name="T47" fmla="*/ 528 h 827"/>
                      <a:gd name="T48" fmla="*/ 762 w 972"/>
                      <a:gd name="T49" fmla="*/ 516 h 827"/>
                      <a:gd name="T50" fmla="*/ 768 w 972"/>
                      <a:gd name="T51" fmla="*/ 504 h 827"/>
                      <a:gd name="T52" fmla="*/ 774 w 972"/>
                      <a:gd name="T53" fmla="*/ 492 h 827"/>
                      <a:gd name="T54" fmla="*/ 781 w 972"/>
                      <a:gd name="T55" fmla="*/ 481 h 827"/>
                      <a:gd name="T56" fmla="*/ 788 w 972"/>
                      <a:gd name="T57" fmla="*/ 469 h 827"/>
                      <a:gd name="T58" fmla="*/ 795 w 972"/>
                      <a:gd name="T59" fmla="*/ 458 h 827"/>
                      <a:gd name="T60" fmla="*/ 803 w 972"/>
                      <a:gd name="T61" fmla="*/ 448 h 827"/>
                      <a:gd name="T62" fmla="*/ 812 w 972"/>
                      <a:gd name="T63" fmla="*/ 437 h 827"/>
                      <a:gd name="T64" fmla="*/ 820 w 972"/>
                      <a:gd name="T65" fmla="*/ 427 h 827"/>
                      <a:gd name="T66" fmla="*/ 829 w 972"/>
                      <a:gd name="T67" fmla="*/ 417 h 827"/>
                      <a:gd name="T68" fmla="*/ 838 w 972"/>
                      <a:gd name="T69" fmla="*/ 407 h 827"/>
                      <a:gd name="T70" fmla="*/ 848 w 972"/>
                      <a:gd name="T71" fmla="*/ 399 h 827"/>
                      <a:gd name="T72" fmla="*/ 858 w 972"/>
                      <a:gd name="T73" fmla="*/ 389 h 827"/>
                      <a:gd name="T74" fmla="*/ 868 w 972"/>
                      <a:gd name="T75" fmla="*/ 381 h 827"/>
                      <a:gd name="T76" fmla="*/ 878 w 972"/>
                      <a:gd name="T77" fmla="*/ 373 h 827"/>
                      <a:gd name="T78" fmla="*/ 889 w 972"/>
                      <a:gd name="T79" fmla="*/ 365 h 827"/>
                      <a:gd name="T80" fmla="*/ 901 w 972"/>
                      <a:gd name="T81" fmla="*/ 358 h 827"/>
                      <a:gd name="T82" fmla="*/ 912 w 972"/>
                      <a:gd name="T83" fmla="*/ 351 h 827"/>
                      <a:gd name="T84" fmla="*/ 923 w 972"/>
                      <a:gd name="T85" fmla="*/ 344 h 827"/>
                      <a:gd name="T86" fmla="*/ 936 w 972"/>
                      <a:gd name="T87" fmla="*/ 338 h 827"/>
                      <a:gd name="T88" fmla="*/ 948 w 972"/>
                      <a:gd name="T89" fmla="*/ 332 h 827"/>
                      <a:gd name="T90" fmla="*/ 959 w 972"/>
                      <a:gd name="T91" fmla="*/ 326 h 827"/>
                      <a:gd name="T92" fmla="*/ 972 w 972"/>
                      <a:gd name="T93" fmla="*/ 321 h 827"/>
                      <a:gd name="T94" fmla="*/ 215 w 972"/>
                      <a:gd name="T95" fmla="*/ 0 h 827"/>
                      <a:gd name="T96" fmla="*/ 0 w 972"/>
                      <a:gd name="T97" fmla="*/ 505 h 827"/>
                      <a:gd name="T98" fmla="*/ 758 w 972"/>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827">
                        <a:moveTo>
                          <a:pt x="758" y="827"/>
                        </a:moveTo>
                        <a:lnTo>
                          <a:pt x="753" y="814"/>
                        </a:lnTo>
                        <a:lnTo>
                          <a:pt x="748" y="801"/>
                        </a:lnTo>
                        <a:lnTo>
                          <a:pt x="743" y="789"/>
                        </a:lnTo>
                        <a:lnTo>
                          <a:pt x="740" y="776"/>
                        </a:lnTo>
                        <a:lnTo>
                          <a:pt x="736" y="763"/>
                        </a:lnTo>
                        <a:lnTo>
                          <a:pt x="734" y="750"/>
                        </a:lnTo>
                        <a:lnTo>
                          <a:pt x="732" y="736"/>
                        </a:lnTo>
                        <a:lnTo>
                          <a:pt x="729" y="723"/>
                        </a:lnTo>
                        <a:lnTo>
                          <a:pt x="728" y="711"/>
                        </a:lnTo>
                        <a:lnTo>
                          <a:pt x="727" y="698"/>
                        </a:lnTo>
                        <a:lnTo>
                          <a:pt x="727" y="684"/>
                        </a:lnTo>
                        <a:lnTo>
                          <a:pt x="727" y="671"/>
                        </a:lnTo>
                        <a:lnTo>
                          <a:pt x="727" y="658"/>
                        </a:lnTo>
                        <a:lnTo>
                          <a:pt x="728" y="644"/>
                        </a:lnTo>
                        <a:lnTo>
                          <a:pt x="729" y="631"/>
                        </a:lnTo>
                        <a:lnTo>
                          <a:pt x="731" y="618"/>
                        </a:lnTo>
                        <a:lnTo>
                          <a:pt x="733" y="604"/>
                        </a:lnTo>
                        <a:lnTo>
                          <a:pt x="736" y="591"/>
                        </a:lnTo>
                        <a:lnTo>
                          <a:pt x="739" y="578"/>
                        </a:lnTo>
                        <a:lnTo>
                          <a:pt x="743" y="565"/>
                        </a:lnTo>
                        <a:lnTo>
                          <a:pt x="747" y="553"/>
                        </a:lnTo>
                        <a:lnTo>
                          <a:pt x="752" y="540"/>
                        </a:lnTo>
                        <a:lnTo>
                          <a:pt x="756" y="528"/>
                        </a:lnTo>
                        <a:lnTo>
                          <a:pt x="762" y="516"/>
                        </a:lnTo>
                        <a:lnTo>
                          <a:pt x="768" y="504"/>
                        </a:lnTo>
                        <a:lnTo>
                          <a:pt x="774" y="492"/>
                        </a:lnTo>
                        <a:lnTo>
                          <a:pt x="781" y="481"/>
                        </a:lnTo>
                        <a:lnTo>
                          <a:pt x="788" y="469"/>
                        </a:lnTo>
                        <a:lnTo>
                          <a:pt x="795" y="458"/>
                        </a:lnTo>
                        <a:lnTo>
                          <a:pt x="803" y="448"/>
                        </a:lnTo>
                        <a:lnTo>
                          <a:pt x="812" y="437"/>
                        </a:lnTo>
                        <a:lnTo>
                          <a:pt x="820" y="427"/>
                        </a:lnTo>
                        <a:lnTo>
                          <a:pt x="829" y="417"/>
                        </a:lnTo>
                        <a:lnTo>
                          <a:pt x="838" y="407"/>
                        </a:lnTo>
                        <a:lnTo>
                          <a:pt x="848" y="399"/>
                        </a:lnTo>
                        <a:lnTo>
                          <a:pt x="858" y="389"/>
                        </a:lnTo>
                        <a:lnTo>
                          <a:pt x="868" y="381"/>
                        </a:lnTo>
                        <a:lnTo>
                          <a:pt x="878" y="373"/>
                        </a:lnTo>
                        <a:lnTo>
                          <a:pt x="889" y="365"/>
                        </a:lnTo>
                        <a:lnTo>
                          <a:pt x="901" y="358"/>
                        </a:lnTo>
                        <a:lnTo>
                          <a:pt x="912" y="351"/>
                        </a:lnTo>
                        <a:lnTo>
                          <a:pt x="923" y="344"/>
                        </a:lnTo>
                        <a:lnTo>
                          <a:pt x="936" y="338"/>
                        </a:lnTo>
                        <a:lnTo>
                          <a:pt x="948" y="332"/>
                        </a:lnTo>
                        <a:lnTo>
                          <a:pt x="959" y="326"/>
                        </a:lnTo>
                        <a:lnTo>
                          <a:pt x="972" y="321"/>
                        </a:lnTo>
                        <a:lnTo>
                          <a:pt x="215" y="0"/>
                        </a:lnTo>
                        <a:lnTo>
                          <a:pt x="0" y="505"/>
                        </a:lnTo>
                        <a:lnTo>
                          <a:pt x="758"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25" name="Freeform 45">
                    <a:extLst>
                      <a:ext uri="{FF2B5EF4-FFF2-40B4-BE49-F238E27FC236}">
                        <a16:creationId xmlns:a16="http://schemas.microsoft.com/office/drawing/2014/main" id="{9771DE95-E12F-4D37-82C8-1072B456E3B5}"/>
                      </a:ext>
                    </a:extLst>
                  </p:cNvPr>
                  <p:cNvSpPr>
                    <a:spLocks noChangeAspect="1"/>
                  </p:cNvSpPr>
                  <p:nvPr/>
                </p:nvSpPr>
                <p:spPr bwMode="auto">
                  <a:xfrm>
                    <a:off x="4047" y="3647"/>
                    <a:ext cx="194" cy="165"/>
                  </a:xfrm>
                  <a:custGeom>
                    <a:avLst/>
                    <a:gdLst>
                      <a:gd name="T0" fmla="*/ 646 w 829"/>
                      <a:gd name="T1" fmla="*/ 705 h 705"/>
                      <a:gd name="T2" fmla="*/ 642 w 829"/>
                      <a:gd name="T3" fmla="*/ 694 h 705"/>
                      <a:gd name="T4" fmla="*/ 638 w 829"/>
                      <a:gd name="T5" fmla="*/ 683 h 705"/>
                      <a:gd name="T6" fmla="*/ 634 w 829"/>
                      <a:gd name="T7" fmla="*/ 673 h 705"/>
                      <a:gd name="T8" fmla="*/ 631 w 829"/>
                      <a:gd name="T9" fmla="*/ 662 h 705"/>
                      <a:gd name="T10" fmla="*/ 628 w 829"/>
                      <a:gd name="T11" fmla="*/ 651 h 705"/>
                      <a:gd name="T12" fmla="*/ 626 w 829"/>
                      <a:gd name="T13" fmla="*/ 640 h 705"/>
                      <a:gd name="T14" fmla="*/ 624 w 829"/>
                      <a:gd name="T15" fmla="*/ 628 h 705"/>
                      <a:gd name="T16" fmla="*/ 622 w 829"/>
                      <a:gd name="T17" fmla="*/ 617 h 705"/>
                      <a:gd name="T18" fmla="*/ 621 w 829"/>
                      <a:gd name="T19" fmla="*/ 606 h 705"/>
                      <a:gd name="T20" fmla="*/ 620 w 829"/>
                      <a:gd name="T21" fmla="*/ 595 h 705"/>
                      <a:gd name="T22" fmla="*/ 620 w 829"/>
                      <a:gd name="T23" fmla="*/ 583 h 705"/>
                      <a:gd name="T24" fmla="*/ 620 w 829"/>
                      <a:gd name="T25" fmla="*/ 572 h 705"/>
                      <a:gd name="T26" fmla="*/ 620 w 829"/>
                      <a:gd name="T27" fmla="*/ 561 h 705"/>
                      <a:gd name="T28" fmla="*/ 621 w 829"/>
                      <a:gd name="T29" fmla="*/ 549 h 705"/>
                      <a:gd name="T30" fmla="*/ 622 w 829"/>
                      <a:gd name="T31" fmla="*/ 538 h 705"/>
                      <a:gd name="T32" fmla="*/ 623 w 829"/>
                      <a:gd name="T33" fmla="*/ 527 h 705"/>
                      <a:gd name="T34" fmla="*/ 625 w 829"/>
                      <a:gd name="T35" fmla="*/ 515 h 705"/>
                      <a:gd name="T36" fmla="*/ 628 w 829"/>
                      <a:gd name="T37" fmla="*/ 504 h 705"/>
                      <a:gd name="T38" fmla="*/ 630 w 829"/>
                      <a:gd name="T39" fmla="*/ 493 h 705"/>
                      <a:gd name="T40" fmla="*/ 634 w 829"/>
                      <a:gd name="T41" fmla="*/ 482 h 705"/>
                      <a:gd name="T42" fmla="*/ 637 w 829"/>
                      <a:gd name="T43" fmla="*/ 472 h 705"/>
                      <a:gd name="T44" fmla="*/ 641 w 829"/>
                      <a:gd name="T45" fmla="*/ 461 h 705"/>
                      <a:gd name="T46" fmla="*/ 645 w 829"/>
                      <a:gd name="T47" fmla="*/ 450 h 705"/>
                      <a:gd name="T48" fmla="*/ 650 w 829"/>
                      <a:gd name="T49" fmla="*/ 440 h 705"/>
                      <a:gd name="T50" fmla="*/ 655 w 829"/>
                      <a:gd name="T51" fmla="*/ 430 h 705"/>
                      <a:gd name="T52" fmla="*/ 660 w 829"/>
                      <a:gd name="T53" fmla="*/ 420 h 705"/>
                      <a:gd name="T54" fmla="*/ 666 w 829"/>
                      <a:gd name="T55" fmla="*/ 410 h 705"/>
                      <a:gd name="T56" fmla="*/ 672 w 829"/>
                      <a:gd name="T57" fmla="*/ 400 h 705"/>
                      <a:gd name="T58" fmla="*/ 678 w 829"/>
                      <a:gd name="T59" fmla="*/ 391 h 705"/>
                      <a:gd name="T60" fmla="*/ 685 w 829"/>
                      <a:gd name="T61" fmla="*/ 382 h 705"/>
                      <a:gd name="T62" fmla="*/ 692 w 829"/>
                      <a:gd name="T63" fmla="*/ 373 h 705"/>
                      <a:gd name="T64" fmla="*/ 699 w 829"/>
                      <a:gd name="T65" fmla="*/ 364 h 705"/>
                      <a:gd name="T66" fmla="*/ 707 w 829"/>
                      <a:gd name="T67" fmla="*/ 356 h 705"/>
                      <a:gd name="T68" fmla="*/ 715 w 829"/>
                      <a:gd name="T69" fmla="*/ 347 h 705"/>
                      <a:gd name="T70" fmla="*/ 723 w 829"/>
                      <a:gd name="T71" fmla="*/ 340 h 705"/>
                      <a:gd name="T72" fmla="*/ 732 w 829"/>
                      <a:gd name="T73" fmla="*/ 332 h 705"/>
                      <a:gd name="T74" fmla="*/ 740 w 829"/>
                      <a:gd name="T75" fmla="*/ 325 h 705"/>
                      <a:gd name="T76" fmla="*/ 749 w 829"/>
                      <a:gd name="T77" fmla="*/ 318 h 705"/>
                      <a:gd name="T78" fmla="*/ 758 w 829"/>
                      <a:gd name="T79" fmla="*/ 311 h 705"/>
                      <a:gd name="T80" fmla="*/ 768 w 829"/>
                      <a:gd name="T81" fmla="*/ 305 h 705"/>
                      <a:gd name="T82" fmla="*/ 778 w 829"/>
                      <a:gd name="T83" fmla="*/ 299 h 705"/>
                      <a:gd name="T84" fmla="*/ 787 w 829"/>
                      <a:gd name="T85" fmla="*/ 293 h 705"/>
                      <a:gd name="T86" fmla="*/ 798 w 829"/>
                      <a:gd name="T87" fmla="*/ 288 h 705"/>
                      <a:gd name="T88" fmla="*/ 808 w 829"/>
                      <a:gd name="T89" fmla="*/ 283 h 705"/>
                      <a:gd name="T90" fmla="*/ 818 w 829"/>
                      <a:gd name="T91" fmla="*/ 278 h 705"/>
                      <a:gd name="T92" fmla="*/ 829 w 829"/>
                      <a:gd name="T93" fmla="*/ 274 h 705"/>
                      <a:gd name="T94" fmla="*/ 183 w 829"/>
                      <a:gd name="T95" fmla="*/ 0 h 705"/>
                      <a:gd name="T96" fmla="*/ 0 w 829"/>
                      <a:gd name="T97" fmla="*/ 431 h 705"/>
                      <a:gd name="T98" fmla="*/ 646 w 829"/>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05">
                        <a:moveTo>
                          <a:pt x="646" y="705"/>
                        </a:moveTo>
                        <a:lnTo>
                          <a:pt x="642" y="694"/>
                        </a:lnTo>
                        <a:lnTo>
                          <a:pt x="638" y="683"/>
                        </a:lnTo>
                        <a:lnTo>
                          <a:pt x="634" y="673"/>
                        </a:lnTo>
                        <a:lnTo>
                          <a:pt x="631" y="662"/>
                        </a:lnTo>
                        <a:lnTo>
                          <a:pt x="628" y="651"/>
                        </a:lnTo>
                        <a:lnTo>
                          <a:pt x="626" y="640"/>
                        </a:lnTo>
                        <a:lnTo>
                          <a:pt x="624" y="628"/>
                        </a:lnTo>
                        <a:lnTo>
                          <a:pt x="622" y="617"/>
                        </a:lnTo>
                        <a:lnTo>
                          <a:pt x="621" y="606"/>
                        </a:lnTo>
                        <a:lnTo>
                          <a:pt x="620" y="595"/>
                        </a:lnTo>
                        <a:lnTo>
                          <a:pt x="620" y="583"/>
                        </a:lnTo>
                        <a:lnTo>
                          <a:pt x="620" y="572"/>
                        </a:lnTo>
                        <a:lnTo>
                          <a:pt x="620" y="561"/>
                        </a:lnTo>
                        <a:lnTo>
                          <a:pt x="621" y="549"/>
                        </a:lnTo>
                        <a:lnTo>
                          <a:pt x="622" y="538"/>
                        </a:lnTo>
                        <a:lnTo>
                          <a:pt x="623" y="527"/>
                        </a:lnTo>
                        <a:lnTo>
                          <a:pt x="625" y="515"/>
                        </a:lnTo>
                        <a:lnTo>
                          <a:pt x="628" y="504"/>
                        </a:lnTo>
                        <a:lnTo>
                          <a:pt x="630" y="493"/>
                        </a:lnTo>
                        <a:lnTo>
                          <a:pt x="634" y="482"/>
                        </a:lnTo>
                        <a:lnTo>
                          <a:pt x="637" y="472"/>
                        </a:lnTo>
                        <a:lnTo>
                          <a:pt x="641" y="461"/>
                        </a:lnTo>
                        <a:lnTo>
                          <a:pt x="645" y="450"/>
                        </a:lnTo>
                        <a:lnTo>
                          <a:pt x="650" y="440"/>
                        </a:lnTo>
                        <a:lnTo>
                          <a:pt x="655" y="430"/>
                        </a:lnTo>
                        <a:lnTo>
                          <a:pt x="660" y="420"/>
                        </a:lnTo>
                        <a:lnTo>
                          <a:pt x="666" y="410"/>
                        </a:lnTo>
                        <a:lnTo>
                          <a:pt x="672" y="400"/>
                        </a:lnTo>
                        <a:lnTo>
                          <a:pt x="678" y="391"/>
                        </a:lnTo>
                        <a:lnTo>
                          <a:pt x="685" y="382"/>
                        </a:lnTo>
                        <a:lnTo>
                          <a:pt x="692" y="373"/>
                        </a:lnTo>
                        <a:lnTo>
                          <a:pt x="699" y="364"/>
                        </a:lnTo>
                        <a:lnTo>
                          <a:pt x="707" y="356"/>
                        </a:lnTo>
                        <a:lnTo>
                          <a:pt x="715" y="347"/>
                        </a:lnTo>
                        <a:lnTo>
                          <a:pt x="723" y="340"/>
                        </a:lnTo>
                        <a:lnTo>
                          <a:pt x="732" y="332"/>
                        </a:lnTo>
                        <a:lnTo>
                          <a:pt x="740" y="325"/>
                        </a:lnTo>
                        <a:lnTo>
                          <a:pt x="749" y="318"/>
                        </a:lnTo>
                        <a:lnTo>
                          <a:pt x="758" y="311"/>
                        </a:lnTo>
                        <a:lnTo>
                          <a:pt x="768" y="305"/>
                        </a:lnTo>
                        <a:lnTo>
                          <a:pt x="778" y="299"/>
                        </a:lnTo>
                        <a:lnTo>
                          <a:pt x="787" y="293"/>
                        </a:lnTo>
                        <a:lnTo>
                          <a:pt x="798" y="288"/>
                        </a:lnTo>
                        <a:lnTo>
                          <a:pt x="808" y="283"/>
                        </a:lnTo>
                        <a:lnTo>
                          <a:pt x="818" y="278"/>
                        </a:lnTo>
                        <a:lnTo>
                          <a:pt x="829" y="274"/>
                        </a:lnTo>
                        <a:lnTo>
                          <a:pt x="183" y="0"/>
                        </a:lnTo>
                        <a:lnTo>
                          <a:pt x="0" y="431"/>
                        </a:lnTo>
                        <a:lnTo>
                          <a:pt x="646"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26" name="Freeform 46">
                    <a:extLst>
                      <a:ext uri="{FF2B5EF4-FFF2-40B4-BE49-F238E27FC236}">
                        <a16:creationId xmlns:a16="http://schemas.microsoft.com/office/drawing/2014/main" id="{BD6B01A7-5021-4335-B2DD-A64BEBB98401}"/>
                      </a:ext>
                    </a:extLst>
                  </p:cNvPr>
                  <p:cNvSpPr>
                    <a:spLocks noChangeAspect="1"/>
                  </p:cNvSpPr>
                  <p:nvPr/>
                </p:nvSpPr>
                <p:spPr bwMode="auto">
                  <a:xfrm>
                    <a:off x="3904" y="3773"/>
                    <a:ext cx="129" cy="177"/>
                  </a:xfrm>
                  <a:custGeom>
                    <a:avLst/>
                    <a:gdLst>
                      <a:gd name="T0" fmla="*/ 100 w 645"/>
                      <a:gd name="T1" fmla="*/ 883 h 883"/>
                      <a:gd name="T2" fmla="*/ 108 w 645"/>
                      <a:gd name="T3" fmla="*/ 872 h 883"/>
                      <a:gd name="T4" fmla="*/ 117 w 645"/>
                      <a:gd name="T5" fmla="*/ 862 h 883"/>
                      <a:gd name="T6" fmla="*/ 126 w 645"/>
                      <a:gd name="T7" fmla="*/ 852 h 883"/>
                      <a:gd name="T8" fmla="*/ 135 w 645"/>
                      <a:gd name="T9" fmla="*/ 842 h 883"/>
                      <a:gd name="T10" fmla="*/ 144 w 645"/>
                      <a:gd name="T11" fmla="*/ 832 h 883"/>
                      <a:gd name="T12" fmla="*/ 155 w 645"/>
                      <a:gd name="T13" fmla="*/ 824 h 883"/>
                      <a:gd name="T14" fmla="*/ 164 w 645"/>
                      <a:gd name="T15" fmla="*/ 815 h 883"/>
                      <a:gd name="T16" fmla="*/ 175 w 645"/>
                      <a:gd name="T17" fmla="*/ 807 h 883"/>
                      <a:gd name="T18" fmla="*/ 186 w 645"/>
                      <a:gd name="T19" fmla="*/ 800 h 883"/>
                      <a:gd name="T20" fmla="*/ 197 w 645"/>
                      <a:gd name="T21" fmla="*/ 791 h 883"/>
                      <a:gd name="T22" fmla="*/ 208 w 645"/>
                      <a:gd name="T23" fmla="*/ 784 h 883"/>
                      <a:gd name="T24" fmla="*/ 220 w 645"/>
                      <a:gd name="T25" fmla="*/ 777 h 883"/>
                      <a:gd name="T26" fmla="*/ 231 w 645"/>
                      <a:gd name="T27" fmla="*/ 771 h 883"/>
                      <a:gd name="T28" fmla="*/ 243 w 645"/>
                      <a:gd name="T29" fmla="*/ 766 h 883"/>
                      <a:gd name="T30" fmla="*/ 256 w 645"/>
                      <a:gd name="T31" fmla="*/ 760 h 883"/>
                      <a:gd name="T32" fmla="*/ 268 w 645"/>
                      <a:gd name="T33" fmla="*/ 755 h 883"/>
                      <a:gd name="T34" fmla="*/ 280 w 645"/>
                      <a:gd name="T35" fmla="*/ 750 h 883"/>
                      <a:gd name="T36" fmla="*/ 293 w 645"/>
                      <a:gd name="T37" fmla="*/ 747 h 883"/>
                      <a:gd name="T38" fmla="*/ 306 w 645"/>
                      <a:gd name="T39" fmla="*/ 743 h 883"/>
                      <a:gd name="T40" fmla="*/ 319 w 645"/>
                      <a:gd name="T41" fmla="*/ 740 h 883"/>
                      <a:gd name="T42" fmla="*/ 332 w 645"/>
                      <a:gd name="T43" fmla="*/ 736 h 883"/>
                      <a:gd name="T44" fmla="*/ 345 w 645"/>
                      <a:gd name="T45" fmla="*/ 734 h 883"/>
                      <a:gd name="T46" fmla="*/ 358 w 645"/>
                      <a:gd name="T47" fmla="*/ 733 h 883"/>
                      <a:gd name="T48" fmla="*/ 372 w 645"/>
                      <a:gd name="T49" fmla="*/ 732 h 883"/>
                      <a:gd name="T50" fmla="*/ 385 w 645"/>
                      <a:gd name="T51" fmla="*/ 730 h 883"/>
                      <a:gd name="T52" fmla="*/ 398 w 645"/>
                      <a:gd name="T53" fmla="*/ 729 h 883"/>
                      <a:gd name="T54" fmla="*/ 412 w 645"/>
                      <a:gd name="T55" fmla="*/ 729 h 883"/>
                      <a:gd name="T56" fmla="*/ 425 w 645"/>
                      <a:gd name="T57" fmla="*/ 730 h 883"/>
                      <a:gd name="T58" fmla="*/ 438 w 645"/>
                      <a:gd name="T59" fmla="*/ 732 h 883"/>
                      <a:gd name="T60" fmla="*/ 452 w 645"/>
                      <a:gd name="T61" fmla="*/ 733 h 883"/>
                      <a:gd name="T62" fmla="*/ 465 w 645"/>
                      <a:gd name="T63" fmla="*/ 735 h 883"/>
                      <a:gd name="T64" fmla="*/ 478 w 645"/>
                      <a:gd name="T65" fmla="*/ 737 h 883"/>
                      <a:gd name="T66" fmla="*/ 490 w 645"/>
                      <a:gd name="T67" fmla="*/ 740 h 883"/>
                      <a:gd name="T68" fmla="*/ 503 w 645"/>
                      <a:gd name="T69" fmla="*/ 743 h 883"/>
                      <a:gd name="T70" fmla="*/ 516 w 645"/>
                      <a:gd name="T71" fmla="*/ 747 h 883"/>
                      <a:gd name="T72" fmla="*/ 529 w 645"/>
                      <a:gd name="T73" fmla="*/ 750 h 883"/>
                      <a:gd name="T74" fmla="*/ 542 w 645"/>
                      <a:gd name="T75" fmla="*/ 755 h 883"/>
                      <a:gd name="T76" fmla="*/ 554 w 645"/>
                      <a:gd name="T77" fmla="*/ 761 h 883"/>
                      <a:gd name="T78" fmla="*/ 565 w 645"/>
                      <a:gd name="T79" fmla="*/ 766 h 883"/>
                      <a:gd name="T80" fmla="*/ 578 w 645"/>
                      <a:gd name="T81" fmla="*/ 771 h 883"/>
                      <a:gd name="T82" fmla="*/ 590 w 645"/>
                      <a:gd name="T83" fmla="*/ 779 h 883"/>
                      <a:gd name="T84" fmla="*/ 601 w 645"/>
                      <a:gd name="T85" fmla="*/ 786 h 883"/>
                      <a:gd name="T86" fmla="*/ 612 w 645"/>
                      <a:gd name="T87" fmla="*/ 793 h 883"/>
                      <a:gd name="T88" fmla="*/ 623 w 645"/>
                      <a:gd name="T89" fmla="*/ 800 h 883"/>
                      <a:gd name="T90" fmla="*/ 635 w 645"/>
                      <a:gd name="T91" fmla="*/ 808 h 883"/>
                      <a:gd name="T92" fmla="*/ 645 w 645"/>
                      <a:gd name="T93" fmla="*/ 816 h 883"/>
                      <a:gd name="T94" fmla="*/ 544 w 645"/>
                      <a:gd name="T95" fmla="*/ 0 h 883"/>
                      <a:gd name="T96" fmla="*/ 0 w 645"/>
                      <a:gd name="T97" fmla="*/ 67 h 883"/>
                      <a:gd name="T98" fmla="*/ 100 w 645"/>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883">
                        <a:moveTo>
                          <a:pt x="100" y="883"/>
                        </a:moveTo>
                        <a:lnTo>
                          <a:pt x="108" y="872"/>
                        </a:lnTo>
                        <a:lnTo>
                          <a:pt x="117" y="862"/>
                        </a:lnTo>
                        <a:lnTo>
                          <a:pt x="126" y="852"/>
                        </a:lnTo>
                        <a:lnTo>
                          <a:pt x="135" y="842"/>
                        </a:lnTo>
                        <a:lnTo>
                          <a:pt x="144" y="832"/>
                        </a:lnTo>
                        <a:lnTo>
                          <a:pt x="155" y="824"/>
                        </a:lnTo>
                        <a:lnTo>
                          <a:pt x="164" y="815"/>
                        </a:lnTo>
                        <a:lnTo>
                          <a:pt x="175" y="807"/>
                        </a:lnTo>
                        <a:lnTo>
                          <a:pt x="186" y="800"/>
                        </a:lnTo>
                        <a:lnTo>
                          <a:pt x="197" y="791"/>
                        </a:lnTo>
                        <a:lnTo>
                          <a:pt x="208" y="784"/>
                        </a:lnTo>
                        <a:lnTo>
                          <a:pt x="220" y="777"/>
                        </a:lnTo>
                        <a:lnTo>
                          <a:pt x="231" y="771"/>
                        </a:lnTo>
                        <a:lnTo>
                          <a:pt x="243" y="766"/>
                        </a:lnTo>
                        <a:lnTo>
                          <a:pt x="256" y="760"/>
                        </a:lnTo>
                        <a:lnTo>
                          <a:pt x="268" y="755"/>
                        </a:lnTo>
                        <a:lnTo>
                          <a:pt x="280" y="750"/>
                        </a:lnTo>
                        <a:lnTo>
                          <a:pt x="293" y="747"/>
                        </a:lnTo>
                        <a:lnTo>
                          <a:pt x="306" y="743"/>
                        </a:lnTo>
                        <a:lnTo>
                          <a:pt x="319" y="740"/>
                        </a:lnTo>
                        <a:lnTo>
                          <a:pt x="332" y="736"/>
                        </a:lnTo>
                        <a:lnTo>
                          <a:pt x="345" y="734"/>
                        </a:lnTo>
                        <a:lnTo>
                          <a:pt x="358" y="733"/>
                        </a:lnTo>
                        <a:lnTo>
                          <a:pt x="372" y="732"/>
                        </a:lnTo>
                        <a:lnTo>
                          <a:pt x="385" y="730"/>
                        </a:lnTo>
                        <a:lnTo>
                          <a:pt x="398" y="729"/>
                        </a:lnTo>
                        <a:lnTo>
                          <a:pt x="412" y="729"/>
                        </a:lnTo>
                        <a:lnTo>
                          <a:pt x="425" y="730"/>
                        </a:lnTo>
                        <a:lnTo>
                          <a:pt x="438" y="732"/>
                        </a:lnTo>
                        <a:lnTo>
                          <a:pt x="452" y="733"/>
                        </a:lnTo>
                        <a:lnTo>
                          <a:pt x="465" y="735"/>
                        </a:lnTo>
                        <a:lnTo>
                          <a:pt x="478" y="737"/>
                        </a:lnTo>
                        <a:lnTo>
                          <a:pt x="490" y="740"/>
                        </a:lnTo>
                        <a:lnTo>
                          <a:pt x="503" y="743"/>
                        </a:lnTo>
                        <a:lnTo>
                          <a:pt x="516" y="747"/>
                        </a:lnTo>
                        <a:lnTo>
                          <a:pt x="529" y="750"/>
                        </a:lnTo>
                        <a:lnTo>
                          <a:pt x="542" y="755"/>
                        </a:lnTo>
                        <a:lnTo>
                          <a:pt x="554" y="761"/>
                        </a:lnTo>
                        <a:lnTo>
                          <a:pt x="565" y="766"/>
                        </a:lnTo>
                        <a:lnTo>
                          <a:pt x="578" y="771"/>
                        </a:lnTo>
                        <a:lnTo>
                          <a:pt x="590" y="779"/>
                        </a:lnTo>
                        <a:lnTo>
                          <a:pt x="601" y="786"/>
                        </a:lnTo>
                        <a:lnTo>
                          <a:pt x="612" y="793"/>
                        </a:lnTo>
                        <a:lnTo>
                          <a:pt x="623" y="800"/>
                        </a:lnTo>
                        <a:lnTo>
                          <a:pt x="635" y="808"/>
                        </a:lnTo>
                        <a:lnTo>
                          <a:pt x="645" y="816"/>
                        </a:lnTo>
                        <a:lnTo>
                          <a:pt x="544" y="0"/>
                        </a:lnTo>
                        <a:lnTo>
                          <a:pt x="0" y="67"/>
                        </a:lnTo>
                        <a:lnTo>
                          <a:pt x="100"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27" name="Freeform 47">
                    <a:extLst>
                      <a:ext uri="{FF2B5EF4-FFF2-40B4-BE49-F238E27FC236}">
                        <a16:creationId xmlns:a16="http://schemas.microsoft.com/office/drawing/2014/main" id="{6716AC1C-FB11-4023-BEB8-258409DE7F4B}"/>
                      </a:ext>
                    </a:extLst>
                  </p:cNvPr>
                  <p:cNvSpPr>
                    <a:spLocks noChangeAspect="1"/>
                  </p:cNvSpPr>
                  <p:nvPr/>
                </p:nvSpPr>
                <p:spPr bwMode="auto">
                  <a:xfrm>
                    <a:off x="3904" y="3773"/>
                    <a:ext cx="129" cy="177"/>
                  </a:xfrm>
                  <a:custGeom>
                    <a:avLst/>
                    <a:gdLst>
                      <a:gd name="T0" fmla="*/ 85 w 550"/>
                      <a:gd name="T1" fmla="*/ 753 h 753"/>
                      <a:gd name="T2" fmla="*/ 92 w 550"/>
                      <a:gd name="T3" fmla="*/ 744 h 753"/>
                      <a:gd name="T4" fmla="*/ 100 w 550"/>
                      <a:gd name="T5" fmla="*/ 735 h 753"/>
                      <a:gd name="T6" fmla="*/ 107 w 550"/>
                      <a:gd name="T7" fmla="*/ 727 h 753"/>
                      <a:gd name="T8" fmla="*/ 115 w 550"/>
                      <a:gd name="T9" fmla="*/ 718 h 753"/>
                      <a:gd name="T10" fmla="*/ 123 w 550"/>
                      <a:gd name="T11" fmla="*/ 710 h 753"/>
                      <a:gd name="T12" fmla="*/ 132 w 550"/>
                      <a:gd name="T13" fmla="*/ 703 h 753"/>
                      <a:gd name="T14" fmla="*/ 140 w 550"/>
                      <a:gd name="T15" fmla="*/ 695 h 753"/>
                      <a:gd name="T16" fmla="*/ 149 w 550"/>
                      <a:gd name="T17" fmla="*/ 688 h 753"/>
                      <a:gd name="T18" fmla="*/ 158 w 550"/>
                      <a:gd name="T19" fmla="*/ 682 h 753"/>
                      <a:gd name="T20" fmla="*/ 168 w 550"/>
                      <a:gd name="T21" fmla="*/ 675 h 753"/>
                      <a:gd name="T22" fmla="*/ 177 w 550"/>
                      <a:gd name="T23" fmla="*/ 669 h 753"/>
                      <a:gd name="T24" fmla="*/ 187 w 550"/>
                      <a:gd name="T25" fmla="*/ 663 h 753"/>
                      <a:gd name="T26" fmla="*/ 197 w 550"/>
                      <a:gd name="T27" fmla="*/ 658 h 753"/>
                      <a:gd name="T28" fmla="*/ 207 w 550"/>
                      <a:gd name="T29" fmla="*/ 653 h 753"/>
                      <a:gd name="T30" fmla="*/ 218 w 550"/>
                      <a:gd name="T31" fmla="*/ 648 h 753"/>
                      <a:gd name="T32" fmla="*/ 228 w 550"/>
                      <a:gd name="T33" fmla="*/ 644 h 753"/>
                      <a:gd name="T34" fmla="*/ 239 w 550"/>
                      <a:gd name="T35" fmla="*/ 640 h 753"/>
                      <a:gd name="T36" fmla="*/ 250 w 550"/>
                      <a:gd name="T37" fmla="*/ 637 h 753"/>
                      <a:gd name="T38" fmla="*/ 261 w 550"/>
                      <a:gd name="T39" fmla="*/ 634 h 753"/>
                      <a:gd name="T40" fmla="*/ 272 w 550"/>
                      <a:gd name="T41" fmla="*/ 631 h 753"/>
                      <a:gd name="T42" fmla="*/ 283 w 550"/>
                      <a:gd name="T43" fmla="*/ 628 h 753"/>
                      <a:gd name="T44" fmla="*/ 294 w 550"/>
                      <a:gd name="T45" fmla="*/ 626 h 753"/>
                      <a:gd name="T46" fmla="*/ 305 w 550"/>
                      <a:gd name="T47" fmla="*/ 625 h 753"/>
                      <a:gd name="T48" fmla="*/ 317 w 550"/>
                      <a:gd name="T49" fmla="*/ 624 h 753"/>
                      <a:gd name="T50" fmla="*/ 328 w 550"/>
                      <a:gd name="T51" fmla="*/ 623 h 753"/>
                      <a:gd name="T52" fmla="*/ 339 w 550"/>
                      <a:gd name="T53" fmla="*/ 622 h 753"/>
                      <a:gd name="T54" fmla="*/ 351 w 550"/>
                      <a:gd name="T55" fmla="*/ 622 h 753"/>
                      <a:gd name="T56" fmla="*/ 362 w 550"/>
                      <a:gd name="T57" fmla="*/ 623 h 753"/>
                      <a:gd name="T58" fmla="*/ 373 w 550"/>
                      <a:gd name="T59" fmla="*/ 624 h 753"/>
                      <a:gd name="T60" fmla="*/ 385 w 550"/>
                      <a:gd name="T61" fmla="*/ 625 h 753"/>
                      <a:gd name="T62" fmla="*/ 396 w 550"/>
                      <a:gd name="T63" fmla="*/ 627 h 753"/>
                      <a:gd name="T64" fmla="*/ 407 w 550"/>
                      <a:gd name="T65" fmla="*/ 629 h 753"/>
                      <a:gd name="T66" fmla="*/ 418 w 550"/>
                      <a:gd name="T67" fmla="*/ 631 h 753"/>
                      <a:gd name="T68" fmla="*/ 429 w 550"/>
                      <a:gd name="T69" fmla="*/ 634 h 753"/>
                      <a:gd name="T70" fmla="*/ 440 w 550"/>
                      <a:gd name="T71" fmla="*/ 637 h 753"/>
                      <a:gd name="T72" fmla="*/ 451 w 550"/>
                      <a:gd name="T73" fmla="*/ 640 h 753"/>
                      <a:gd name="T74" fmla="*/ 462 w 550"/>
                      <a:gd name="T75" fmla="*/ 644 h 753"/>
                      <a:gd name="T76" fmla="*/ 472 w 550"/>
                      <a:gd name="T77" fmla="*/ 649 h 753"/>
                      <a:gd name="T78" fmla="*/ 482 w 550"/>
                      <a:gd name="T79" fmla="*/ 653 h 753"/>
                      <a:gd name="T80" fmla="*/ 493 w 550"/>
                      <a:gd name="T81" fmla="*/ 658 h 753"/>
                      <a:gd name="T82" fmla="*/ 503 w 550"/>
                      <a:gd name="T83" fmla="*/ 664 h 753"/>
                      <a:gd name="T84" fmla="*/ 512 w 550"/>
                      <a:gd name="T85" fmla="*/ 670 h 753"/>
                      <a:gd name="T86" fmla="*/ 522 w 550"/>
                      <a:gd name="T87" fmla="*/ 676 h 753"/>
                      <a:gd name="T88" fmla="*/ 531 w 550"/>
                      <a:gd name="T89" fmla="*/ 682 h 753"/>
                      <a:gd name="T90" fmla="*/ 541 w 550"/>
                      <a:gd name="T91" fmla="*/ 689 h 753"/>
                      <a:gd name="T92" fmla="*/ 550 w 550"/>
                      <a:gd name="T93" fmla="*/ 696 h 753"/>
                      <a:gd name="T94" fmla="*/ 464 w 550"/>
                      <a:gd name="T95" fmla="*/ 0 h 753"/>
                      <a:gd name="T96" fmla="*/ 0 w 550"/>
                      <a:gd name="T97" fmla="*/ 57 h 753"/>
                      <a:gd name="T98" fmla="*/ 85 w 550"/>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753">
                        <a:moveTo>
                          <a:pt x="85" y="753"/>
                        </a:moveTo>
                        <a:lnTo>
                          <a:pt x="92" y="744"/>
                        </a:lnTo>
                        <a:lnTo>
                          <a:pt x="100" y="735"/>
                        </a:lnTo>
                        <a:lnTo>
                          <a:pt x="107" y="727"/>
                        </a:lnTo>
                        <a:lnTo>
                          <a:pt x="115" y="718"/>
                        </a:lnTo>
                        <a:lnTo>
                          <a:pt x="123" y="710"/>
                        </a:lnTo>
                        <a:lnTo>
                          <a:pt x="132" y="703"/>
                        </a:lnTo>
                        <a:lnTo>
                          <a:pt x="140" y="695"/>
                        </a:lnTo>
                        <a:lnTo>
                          <a:pt x="149" y="688"/>
                        </a:lnTo>
                        <a:lnTo>
                          <a:pt x="158" y="682"/>
                        </a:lnTo>
                        <a:lnTo>
                          <a:pt x="168" y="675"/>
                        </a:lnTo>
                        <a:lnTo>
                          <a:pt x="177" y="669"/>
                        </a:lnTo>
                        <a:lnTo>
                          <a:pt x="187" y="663"/>
                        </a:lnTo>
                        <a:lnTo>
                          <a:pt x="197" y="658"/>
                        </a:lnTo>
                        <a:lnTo>
                          <a:pt x="207" y="653"/>
                        </a:lnTo>
                        <a:lnTo>
                          <a:pt x="218" y="648"/>
                        </a:lnTo>
                        <a:lnTo>
                          <a:pt x="228" y="644"/>
                        </a:lnTo>
                        <a:lnTo>
                          <a:pt x="239" y="640"/>
                        </a:lnTo>
                        <a:lnTo>
                          <a:pt x="250" y="637"/>
                        </a:lnTo>
                        <a:lnTo>
                          <a:pt x="261" y="634"/>
                        </a:lnTo>
                        <a:lnTo>
                          <a:pt x="272" y="631"/>
                        </a:lnTo>
                        <a:lnTo>
                          <a:pt x="283" y="628"/>
                        </a:lnTo>
                        <a:lnTo>
                          <a:pt x="294" y="626"/>
                        </a:lnTo>
                        <a:lnTo>
                          <a:pt x="305" y="625"/>
                        </a:lnTo>
                        <a:lnTo>
                          <a:pt x="317" y="624"/>
                        </a:lnTo>
                        <a:lnTo>
                          <a:pt x="328" y="623"/>
                        </a:lnTo>
                        <a:lnTo>
                          <a:pt x="339" y="622"/>
                        </a:lnTo>
                        <a:lnTo>
                          <a:pt x="351" y="622"/>
                        </a:lnTo>
                        <a:lnTo>
                          <a:pt x="362" y="623"/>
                        </a:lnTo>
                        <a:lnTo>
                          <a:pt x="373" y="624"/>
                        </a:lnTo>
                        <a:lnTo>
                          <a:pt x="385" y="625"/>
                        </a:lnTo>
                        <a:lnTo>
                          <a:pt x="396" y="627"/>
                        </a:lnTo>
                        <a:lnTo>
                          <a:pt x="407" y="629"/>
                        </a:lnTo>
                        <a:lnTo>
                          <a:pt x="418" y="631"/>
                        </a:lnTo>
                        <a:lnTo>
                          <a:pt x="429" y="634"/>
                        </a:lnTo>
                        <a:lnTo>
                          <a:pt x="440" y="637"/>
                        </a:lnTo>
                        <a:lnTo>
                          <a:pt x="451" y="640"/>
                        </a:lnTo>
                        <a:lnTo>
                          <a:pt x="462" y="644"/>
                        </a:lnTo>
                        <a:lnTo>
                          <a:pt x="472" y="649"/>
                        </a:lnTo>
                        <a:lnTo>
                          <a:pt x="482" y="653"/>
                        </a:lnTo>
                        <a:lnTo>
                          <a:pt x="493" y="658"/>
                        </a:lnTo>
                        <a:lnTo>
                          <a:pt x="503" y="664"/>
                        </a:lnTo>
                        <a:lnTo>
                          <a:pt x="512" y="670"/>
                        </a:lnTo>
                        <a:lnTo>
                          <a:pt x="522" y="676"/>
                        </a:lnTo>
                        <a:lnTo>
                          <a:pt x="531" y="682"/>
                        </a:lnTo>
                        <a:lnTo>
                          <a:pt x="541" y="689"/>
                        </a:lnTo>
                        <a:lnTo>
                          <a:pt x="550" y="696"/>
                        </a:lnTo>
                        <a:lnTo>
                          <a:pt x="464" y="0"/>
                        </a:lnTo>
                        <a:lnTo>
                          <a:pt x="0" y="57"/>
                        </a:lnTo>
                        <a:lnTo>
                          <a:pt x="85"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28" name="Line 48">
                    <a:extLst>
                      <a:ext uri="{FF2B5EF4-FFF2-40B4-BE49-F238E27FC236}">
                        <a16:creationId xmlns:a16="http://schemas.microsoft.com/office/drawing/2014/main" id="{A3223A7D-8A3A-4FC1-8D91-A4B5AB94A9E5}"/>
                      </a:ext>
                    </a:extLst>
                  </p:cNvPr>
                  <p:cNvSpPr>
                    <a:spLocks noChangeAspect="1" noChangeShapeType="1"/>
                  </p:cNvSpPr>
                  <p:nvPr/>
                </p:nvSpPr>
                <p:spPr bwMode="auto">
                  <a:xfrm flipV="1">
                    <a:off x="3959"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29" name="Line 49">
                    <a:extLst>
                      <a:ext uri="{FF2B5EF4-FFF2-40B4-BE49-F238E27FC236}">
                        <a16:creationId xmlns:a16="http://schemas.microsoft.com/office/drawing/2014/main" id="{00020CF3-7266-4806-A5E5-83A786E02867}"/>
                      </a:ext>
                    </a:extLst>
                  </p:cNvPr>
                  <p:cNvSpPr>
                    <a:spLocks noChangeAspect="1" noChangeShapeType="1"/>
                  </p:cNvSpPr>
                  <p:nvPr/>
                </p:nvSpPr>
                <p:spPr bwMode="auto">
                  <a:xfrm flipH="1" flipV="1">
                    <a:off x="3971"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30" name="Freeform 50">
                    <a:extLst>
                      <a:ext uri="{FF2B5EF4-FFF2-40B4-BE49-F238E27FC236}">
                        <a16:creationId xmlns:a16="http://schemas.microsoft.com/office/drawing/2014/main" id="{CC0CDFD1-17CC-41FE-A45D-024EE5FDFC21}"/>
                      </a:ext>
                    </a:extLst>
                  </p:cNvPr>
                  <p:cNvSpPr>
                    <a:spLocks noChangeAspect="1"/>
                  </p:cNvSpPr>
                  <p:nvPr/>
                </p:nvSpPr>
                <p:spPr bwMode="auto">
                  <a:xfrm>
                    <a:off x="3807" y="3485"/>
                    <a:ext cx="198" cy="221"/>
                  </a:xfrm>
                  <a:custGeom>
                    <a:avLst/>
                    <a:gdLst>
                      <a:gd name="T0" fmla="*/ 490 w 992"/>
                      <a:gd name="T1" fmla="*/ 1005 h 1107"/>
                      <a:gd name="T2" fmla="*/ 534 w 992"/>
                      <a:gd name="T3" fmla="*/ 1060 h 1107"/>
                      <a:gd name="T4" fmla="*/ 578 w 992"/>
                      <a:gd name="T5" fmla="*/ 1094 h 1107"/>
                      <a:gd name="T6" fmla="*/ 622 w 992"/>
                      <a:gd name="T7" fmla="*/ 1107 h 1107"/>
                      <a:gd name="T8" fmla="*/ 667 w 992"/>
                      <a:gd name="T9" fmla="*/ 1098 h 1107"/>
                      <a:gd name="T10" fmla="*/ 710 w 992"/>
                      <a:gd name="T11" fmla="*/ 1069 h 1107"/>
                      <a:gd name="T12" fmla="*/ 952 w 992"/>
                      <a:gd name="T13" fmla="*/ 889 h 1107"/>
                      <a:gd name="T14" fmla="*/ 981 w 992"/>
                      <a:gd name="T15" fmla="*/ 851 h 1107"/>
                      <a:gd name="T16" fmla="*/ 992 w 992"/>
                      <a:gd name="T17" fmla="*/ 808 h 1107"/>
                      <a:gd name="T18" fmla="*/ 981 w 992"/>
                      <a:gd name="T19" fmla="*/ 760 h 1107"/>
                      <a:gd name="T20" fmla="*/ 951 w 992"/>
                      <a:gd name="T21" fmla="*/ 704 h 1107"/>
                      <a:gd name="T22" fmla="*/ 484 w 992"/>
                      <a:gd name="T23" fmla="*/ 87 h 1107"/>
                      <a:gd name="T24" fmla="*/ 476 w 992"/>
                      <a:gd name="T25" fmla="*/ 76 h 1107"/>
                      <a:gd name="T26" fmla="*/ 467 w 992"/>
                      <a:gd name="T27" fmla="*/ 67 h 1107"/>
                      <a:gd name="T28" fmla="*/ 458 w 992"/>
                      <a:gd name="T29" fmla="*/ 57 h 1107"/>
                      <a:gd name="T30" fmla="*/ 449 w 992"/>
                      <a:gd name="T31" fmla="*/ 49 h 1107"/>
                      <a:gd name="T32" fmla="*/ 439 w 992"/>
                      <a:gd name="T33" fmla="*/ 41 h 1107"/>
                      <a:gd name="T34" fmla="*/ 429 w 992"/>
                      <a:gd name="T35" fmla="*/ 34 h 1107"/>
                      <a:gd name="T36" fmla="*/ 419 w 992"/>
                      <a:gd name="T37" fmla="*/ 27 h 1107"/>
                      <a:gd name="T38" fmla="*/ 409 w 992"/>
                      <a:gd name="T39" fmla="*/ 21 h 1107"/>
                      <a:gd name="T40" fmla="*/ 398 w 992"/>
                      <a:gd name="T41" fmla="*/ 15 h 1107"/>
                      <a:gd name="T42" fmla="*/ 387 w 992"/>
                      <a:gd name="T43" fmla="*/ 11 h 1107"/>
                      <a:gd name="T44" fmla="*/ 376 w 992"/>
                      <a:gd name="T45" fmla="*/ 7 h 1107"/>
                      <a:gd name="T46" fmla="*/ 365 w 992"/>
                      <a:gd name="T47" fmla="*/ 4 h 1107"/>
                      <a:gd name="T48" fmla="*/ 355 w 992"/>
                      <a:gd name="T49" fmla="*/ 2 h 1107"/>
                      <a:gd name="T50" fmla="*/ 343 w 992"/>
                      <a:gd name="T51" fmla="*/ 1 h 1107"/>
                      <a:gd name="T52" fmla="*/ 333 w 992"/>
                      <a:gd name="T53" fmla="*/ 0 h 1107"/>
                      <a:gd name="T54" fmla="*/ 323 w 992"/>
                      <a:gd name="T55" fmla="*/ 0 h 1107"/>
                      <a:gd name="T56" fmla="*/ 313 w 992"/>
                      <a:gd name="T57" fmla="*/ 1 h 1107"/>
                      <a:gd name="T58" fmla="*/ 303 w 992"/>
                      <a:gd name="T59" fmla="*/ 3 h 1107"/>
                      <a:gd name="T60" fmla="*/ 293 w 992"/>
                      <a:gd name="T61" fmla="*/ 6 h 1107"/>
                      <a:gd name="T62" fmla="*/ 285 w 992"/>
                      <a:gd name="T63" fmla="*/ 9 h 1107"/>
                      <a:gd name="T64" fmla="*/ 275 w 992"/>
                      <a:gd name="T65" fmla="*/ 14 h 1107"/>
                      <a:gd name="T66" fmla="*/ 267 w 992"/>
                      <a:gd name="T67" fmla="*/ 19 h 1107"/>
                      <a:gd name="T68" fmla="*/ 44 w 992"/>
                      <a:gd name="T69" fmla="*/ 186 h 1107"/>
                      <a:gd name="T70" fmla="*/ 37 w 992"/>
                      <a:gd name="T71" fmla="*/ 192 h 1107"/>
                      <a:gd name="T72" fmla="*/ 30 w 992"/>
                      <a:gd name="T73" fmla="*/ 199 h 1107"/>
                      <a:gd name="T74" fmla="*/ 24 w 992"/>
                      <a:gd name="T75" fmla="*/ 207 h 1107"/>
                      <a:gd name="T76" fmla="*/ 18 w 992"/>
                      <a:gd name="T77" fmla="*/ 215 h 1107"/>
                      <a:gd name="T78" fmla="*/ 14 w 992"/>
                      <a:gd name="T79" fmla="*/ 224 h 1107"/>
                      <a:gd name="T80" fmla="*/ 10 w 992"/>
                      <a:gd name="T81" fmla="*/ 233 h 1107"/>
                      <a:gd name="T82" fmla="*/ 7 w 992"/>
                      <a:gd name="T83" fmla="*/ 242 h 1107"/>
                      <a:gd name="T84" fmla="*/ 3 w 992"/>
                      <a:gd name="T85" fmla="*/ 253 h 1107"/>
                      <a:gd name="T86" fmla="*/ 2 w 992"/>
                      <a:gd name="T87" fmla="*/ 264 h 1107"/>
                      <a:gd name="T88" fmla="*/ 0 w 992"/>
                      <a:gd name="T89" fmla="*/ 274 h 1107"/>
                      <a:gd name="T90" fmla="*/ 0 w 992"/>
                      <a:gd name="T91" fmla="*/ 285 h 1107"/>
                      <a:gd name="T92" fmla="*/ 0 w 992"/>
                      <a:gd name="T93" fmla="*/ 296 h 1107"/>
                      <a:gd name="T94" fmla="*/ 1 w 992"/>
                      <a:gd name="T95" fmla="*/ 308 h 1107"/>
                      <a:gd name="T96" fmla="*/ 3 w 992"/>
                      <a:gd name="T97" fmla="*/ 320 h 1107"/>
                      <a:gd name="T98" fmla="*/ 5 w 992"/>
                      <a:gd name="T99" fmla="*/ 332 h 1107"/>
                      <a:gd name="T100" fmla="*/ 9 w 992"/>
                      <a:gd name="T101" fmla="*/ 343 h 1107"/>
                      <a:gd name="T102" fmla="*/ 12 w 992"/>
                      <a:gd name="T103" fmla="*/ 355 h 1107"/>
                      <a:gd name="T104" fmla="*/ 17 w 992"/>
                      <a:gd name="T105" fmla="*/ 367 h 1107"/>
                      <a:gd name="T106" fmla="*/ 22 w 992"/>
                      <a:gd name="T107" fmla="*/ 378 h 1107"/>
                      <a:gd name="T108" fmla="*/ 29 w 992"/>
                      <a:gd name="T109" fmla="*/ 389 h 1107"/>
                      <a:gd name="T110" fmla="*/ 35 w 992"/>
                      <a:gd name="T111" fmla="*/ 401 h 1107"/>
                      <a:gd name="T112" fmla="*/ 42 w 992"/>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2" h="1107">
                        <a:moveTo>
                          <a:pt x="46" y="416"/>
                        </a:moveTo>
                        <a:lnTo>
                          <a:pt x="490" y="1005"/>
                        </a:lnTo>
                        <a:lnTo>
                          <a:pt x="512" y="1035"/>
                        </a:lnTo>
                        <a:lnTo>
                          <a:pt x="534" y="1060"/>
                        </a:lnTo>
                        <a:lnTo>
                          <a:pt x="557" y="1080"/>
                        </a:lnTo>
                        <a:lnTo>
                          <a:pt x="578" y="1094"/>
                        </a:lnTo>
                        <a:lnTo>
                          <a:pt x="600" y="1103"/>
                        </a:lnTo>
                        <a:lnTo>
                          <a:pt x="622" y="1107"/>
                        </a:lnTo>
                        <a:lnTo>
                          <a:pt x="645" y="1105"/>
                        </a:lnTo>
                        <a:lnTo>
                          <a:pt x="667" y="1098"/>
                        </a:lnTo>
                        <a:lnTo>
                          <a:pt x="688" y="1087"/>
                        </a:lnTo>
                        <a:lnTo>
                          <a:pt x="710" y="1069"/>
                        </a:lnTo>
                        <a:lnTo>
                          <a:pt x="929" y="905"/>
                        </a:lnTo>
                        <a:lnTo>
                          <a:pt x="952" y="889"/>
                        </a:lnTo>
                        <a:lnTo>
                          <a:pt x="969" y="871"/>
                        </a:lnTo>
                        <a:lnTo>
                          <a:pt x="981" y="851"/>
                        </a:lnTo>
                        <a:lnTo>
                          <a:pt x="989" y="830"/>
                        </a:lnTo>
                        <a:lnTo>
                          <a:pt x="992" y="808"/>
                        </a:lnTo>
                        <a:lnTo>
                          <a:pt x="988" y="784"/>
                        </a:lnTo>
                        <a:lnTo>
                          <a:pt x="981" y="760"/>
                        </a:lnTo>
                        <a:lnTo>
                          <a:pt x="968" y="733"/>
                        </a:lnTo>
                        <a:lnTo>
                          <a:pt x="951" y="704"/>
                        </a:lnTo>
                        <a:lnTo>
                          <a:pt x="927" y="675"/>
                        </a:lnTo>
                        <a:lnTo>
                          <a:pt x="484" y="87"/>
                        </a:lnTo>
                        <a:lnTo>
                          <a:pt x="480" y="81"/>
                        </a:lnTo>
                        <a:lnTo>
                          <a:pt x="476" y="76"/>
                        </a:lnTo>
                        <a:lnTo>
                          <a:pt x="472" y="71"/>
                        </a:lnTo>
                        <a:lnTo>
                          <a:pt x="467" y="67"/>
                        </a:lnTo>
                        <a:lnTo>
                          <a:pt x="463" y="62"/>
                        </a:lnTo>
                        <a:lnTo>
                          <a:pt x="458" y="57"/>
                        </a:lnTo>
                        <a:lnTo>
                          <a:pt x="453" y="53"/>
                        </a:lnTo>
                        <a:lnTo>
                          <a:pt x="449" y="49"/>
                        </a:lnTo>
                        <a:lnTo>
                          <a:pt x="444" y="44"/>
                        </a:lnTo>
                        <a:lnTo>
                          <a:pt x="439" y="41"/>
                        </a:lnTo>
                        <a:lnTo>
                          <a:pt x="435" y="37"/>
                        </a:lnTo>
                        <a:lnTo>
                          <a:pt x="429" y="34"/>
                        </a:lnTo>
                        <a:lnTo>
                          <a:pt x="424" y="30"/>
                        </a:lnTo>
                        <a:lnTo>
                          <a:pt x="419" y="27"/>
                        </a:lnTo>
                        <a:lnTo>
                          <a:pt x="414" y="23"/>
                        </a:lnTo>
                        <a:lnTo>
                          <a:pt x="409" y="21"/>
                        </a:lnTo>
                        <a:lnTo>
                          <a:pt x="403" y="19"/>
                        </a:lnTo>
                        <a:lnTo>
                          <a:pt x="398" y="15"/>
                        </a:lnTo>
                        <a:lnTo>
                          <a:pt x="392" y="13"/>
                        </a:lnTo>
                        <a:lnTo>
                          <a:pt x="387" y="11"/>
                        </a:lnTo>
                        <a:lnTo>
                          <a:pt x="382" y="9"/>
                        </a:lnTo>
                        <a:lnTo>
                          <a:pt x="376" y="7"/>
                        </a:lnTo>
                        <a:lnTo>
                          <a:pt x="370" y="6"/>
                        </a:lnTo>
                        <a:lnTo>
                          <a:pt x="365" y="4"/>
                        </a:lnTo>
                        <a:lnTo>
                          <a:pt x="360" y="3"/>
                        </a:lnTo>
                        <a:lnTo>
                          <a:pt x="355" y="2"/>
                        </a:lnTo>
                        <a:lnTo>
                          <a:pt x="349" y="1"/>
                        </a:lnTo>
                        <a:lnTo>
                          <a:pt x="343" y="1"/>
                        </a:lnTo>
                        <a:lnTo>
                          <a:pt x="338" y="0"/>
                        </a:lnTo>
                        <a:lnTo>
                          <a:pt x="333" y="0"/>
                        </a:lnTo>
                        <a:lnTo>
                          <a:pt x="328" y="0"/>
                        </a:lnTo>
                        <a:lnTo>
                          <a:pt x="323" y="0"/>
                        </a:lnTo>
                        <a:lnTo>
                          <a:pt x="317" y="1"/>
                        </a:lnTo>
                        <a:lnTo>
                          <a:pt x="313" y="1"/>
                        </a:lnTo>
                        <a:lnTo>
                          <a:pt x="308" y="2"/>
                        </a:lnTo>
                        <a:lnTo>
                          <a:pt x="303" y="3"/>
                        </a:lnTo>
                        <a:lnTo>
                          <a:pt x="297" y="4"/>
                        </a:lnTo>
                        <a:lnTo>
                          <a:pt x="293" y="6"/>
                        </a:lnTo>
                        <a:lnTo>
                          <a:pt x="289" y="8"/>
                        </a:lnTo>
                        <a:lnTo>
                          <a:pt x="285" y="9"/>
                        </a:lnTo>
                        <a:lnTo>
                          <a:pt x="280" y="11"/>
                        </a:lnTo>
                        <a:lnTo>
                          <a:pt x="275" y="14"/>
                        </a:lnTo>
                        <a:lnTo>
                          <a:pt x="272" y="16"/>
                        </a:lnTo>
                        <a:lnTo>
                          <a:pt x="267" y="19"/>
                        </a:lnTo>
                        <a:lnTo>
                          <a:pt x="263" y="22"/>
                        </a:lnTo>
                        <a:lnTo>
                          <a:pt x="44" y="186"/>
                        </a:lnTo>
                        <a:lnTo>
                          <a:pt x="41" y="190"/>
                        </a:lnTo>
                        <a:lnTo>
                          <a:pt x="37" y="192"/>
                        </a:lnTo>
                        <a:lnTo>
                          <a:pt x="34" y="196"/>
                        </a:lnTo>
                        <a:lnTo>
                          <a:pt x="30" y="199"/>
                        </a:lnTo>
                        <a:lnTo>
                          <a:pt x="28" y="203"/>
                        </a:lnTo>
                        <a:lnTo>
                          <a:pt x="24" y="207"/>
                        </a:lnTo>
                        <a:lnTo>
                          <a:pt x="22" y="211"/>
                        </a:lnTo>
                        <a:lnTo>
                          <a:pt x="18" y="215"/>
                        </a:lnTo>
                        <a:lnTo>
                          <a:pt x="16" y="219"/>
                        </a:lnTo>
                        <a:lnTo>
                          <a:pt x="14" y="224"/>
                        </a:lnTo>
                        <a:lnTo>
                          <a:pt x="11" y="228"/>
                        </a:lnTo>
                        <a:lnTo>
                          <a:pt x="10" y="233"/>
                        </a:lnTo>
                        <a:lnTo>
                          <a:pt x="8" y="238"/>
                        </a:lnTo>
                        <a:lnTo>
                          <a:pt x="7" y="242"/>
                        </a:lnTo>
                        <a:lnTo>
                          <a:pt x="4" y="247"/>
                        </a:lnTo>
                        <a:lnTo>
                          <a:pt x="3" y="253"/>
                        </a:lnTo>
                        <a:lnTo>
                          <a:pt x="2" y="258"/>
                        </a:lnTo>
                        <a:lnTo>
                          <a:pt x="2" y="264"/>
                        </a:lnTo>
                        <a:lnTo>
                          <a:pt x="1" y="268"/>
                        </a:lnTo>
                        <a:lnTo>
                          <a:pt x="0" y="274"/>
                        </a:lnTo>
                        <a:lnTo>
                          <a:pt x="0" y="280"/>
                        </a:lnTo>
                        <a:lnTo>
                          <a:pt x="0" y="285"/>
                        </a:lnTo>
                        <a:lnTo>
                          <a:pt x="0" y="291"/>
                        </a:lnTo>
                        <a:lnTo>
                          <a:pt x="0" y="296"/>
                        </a:lnTo>
                        <a:lnTo>
                          <a:pt x="1" y="302"/>
                        </a:lnTo>
                        <a:lnTo>
                          <a:pt x="1" y="308"/>
                        </a:lnTo>
                        <a:lnTo>
                          <a:pt x="2" y="314"/>
                        </a:lnTo>
                        <a:lnTo>
                          <a:pt x="3" y="320"/>
                        </a:lnTo>
                        <a:lnTo>
                          <a:pt x="4" y="326"/>
                        </a:lnTo>
                        <a:lnTo>
                          <a:pt x="5" y="332"/>
                        </a:lnTo>
                        <a:lnTo>
                          <a:pt x="7" y="337"/>
                        </a:lnTo>
                        <a:lnTo>
                          <a:pt x="9" y="343"/>
                        </a:lnTo>
                        <a:lnTo>
                          <a:pt x="10" y="349"/>
                        </a:lnTo>
                        <a:lnTo>
                          <a:pt x="12" y="355"/>
                        </a:lnTo>
                        <a:lnTo>
                          <a:pt x="15" y="361"/>
                        </a:lnTo>
                        <a:lnTo>
                          <a:pt x="17" y="367"/>
                        </a:lnTo>
                        <a:lnTo>
                          <a:pt x="20" y="373"/>
                        </a:lnTo>
                        <a:lnTo>
                          <a:pt x="22" y="378"/>
                        </a:lnTo>
                        <a:lnTo>
                          <a:pt x="25" y="383"/>
                        </a:lnTo>
                        <a:lnTo>
                          <a:pt x="29" y="389"/>
                        </a:lnTo>
                        <a:lnTo>
                          <a:pt x="31" y="395"/>
                        </a:lnTo>
                        <a:lnTo>
                          <a:pt x="35" y="401"/>
                        </a:lnTo>
                        <a:lnTo>
                          <a:pt x="38" y="405"/>
                        </a:lnTo>
                        <a:lnTo>
                          <a:pt x="42" y="411"/>
                        </a:lnTo>
                        <a:lnTo>
                          <a:pt x="46"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31" name="Freeform 51">
                    <a:extLst>
                      <a:ext uri="{FF2B5EF4-FFF2-40B4-BE49-F238E27FC236}">
                        <a16:creationId xmlns:a16="http://schemas.microsoft.com/office/drawing/2014/main" id="{6264A0D1-9FDA-413D-94BD-0FB05783ED8E}"/>
                      </a:ext>
                    </a:extLst>
                  </p:cNvPr>
                  <p:cNvSpPr>
                    <a:spLocks noChangeAspect="1"/>
                  </p:cNvSpPr>
                  <p:nvPr/>
                </p:nvSpPr>
                <p:spPr bwMode="auto">
                  <a:xfrm>
                    <a:off x="3807" y="3485"/>
                    <a:ext cx="198" cy="221"/>
                  </a:xfrm>
                  <a:custGeom>
                    <a:avLst/>
                    <a:gdLst>
                      <a:gd name="T0" fmla="*/ 418 w 846"/>
                      <a:gd name="T1" fmla="*/ 857 h 944"/>
                      <a:gd name="T2" fmla="*/ 456 w 846"/>
                      <a:gd name="T3" fmla="*/ 904 h 944"/>
                      <a:gd name="T4" fmla="*/ 493 w 846"/>
                      <a:gd name="T5" fmla="*/ 933 h 944"/>
                      <a:gd name="T6" fmla="*/ 531 w 846"/>
                      <a:gd name="T7" fmla="*/ 944 h 944"/>
                      <a:gd name="T8" fmla="*/ 569 w 846"/>
                      <a:gd name="T9" fmla="*/ 937 h 944"/>
                      <a:gd name="T10" fmla="*/ 606 w 846"/>
                      <a:gd name="T11" fmla="*/ 912 h 944"/>
                      <a:gd name="T12" fmla="*/ 812 w 846"/>
                      <a:gd name="T13" fmla="*/ 758 h 944"/>
                      <a:gd name="T14" fmla="*/ 837 w 846"/>
                      <a:gd name="T15" fmla="*/ 726 h 944"/>
                      <a:gd name="T16" fmla="*/ 846 w 846"/>
                      <a:gd name="T17" fmla="*/ 689 h 944"/>
                      <a:gd name="T18" fmla="*/ 837 w 846"/>
                      <a:gd name="T19" fmla="*/ 648 h 944"/>
                      <a:gd name="T20" fmla="*/ 811 w 846"/>
                      <a:gd name="T21" fmla="*/ 601 h 944"/>
                      <a:gd name="T22" fmla="*/ 413 w 846"/>
                      <a:gd name="T23" fmla="*/ 74 h 944"/>
                      <a:gd name="T24" fmla="*/ 406 w 846"/>
                      <a:gd name="T25" fmla="*/ 65 h 944"/>
                      <a:gd name="T26" fmla="*/ 399 w 846"/>
                      <a:gd name="T27" fmla="*/ 57 h 944"/>
                      <a:gd name="T28" fmla="*/ 391 w 846"/>
                      <a:gd name="T29" fmla="*/ 49 h 944"/>
                      <a:gd name="T30" fmla="*/ 383 w 846"/>
                      <a:gd name="T31" fmla="*/ 42 h 944"/>
                      <a:gd name="T32" fmla="*/ 375 w 846"/>
                      <a:gd name="T33" fmla="*/ 35 h 944"/>
                      <a:gd name="T34" fmla="*/ 366 w 846"/>
                      <a:gd name="T35" fmla="*/ 29 h 944"/>
                      <a:gd name="T36" fmla="*/ 358 w 846"/>
                      <a:gd name="T37" fmla="*/ 23 h 944"/>
                      <a:gd name="T38" fmla="*/ 349 w 846"/>
                      <a:gd name="T39" fmla="*/ 18 h 944"/>
                      <a:gd name="T40" fmla="*/ 340 w 846"/>
                      <a:gd name="T41" fmla="*/ 13 h 944"/>
                      <a:gd name="T42" fmla="*/ 330 w 846"/>
                      <a:gd name="T43" fmla="*/ 10 h 944"/>
                      <a:gd name="T44" fmla="*/ 321 w 846"/>
                      <a:gd name="T45" fmla="*/ 6 h 944"/>
                      <a:gd name="T46" fmla="*/ 312 w 846"/>
                      <a:gd name="T47" fmla="*/ 4 h 944"/>
                      <a:gd name="T48" fmla="*/ 303 w 846"/>
                      <a:gd name="T49" fmla="*/ 2 h 944"/>
                      <a:gd name="T50" fmla="*/ 293 w 846"/>
                      <a:gd name="T51" fmla="*/ 1 h 944"/>
                      <a:gd name="T52" fmla="*/ 284 w 846"/>
                      <a:gd name="T53" fmla="*/ 0 h 944"/>
                      <a:gd name="T54" fmla="*/ 276 w 846"/>
                      <a:gd name="T55" fmla="*/ 0 h 944"/>
                      <a:gd name="T56" fmla="*/ 267 w 846"/>
                      <a:gd name="T57" fmla="*/ 1 h 944"/>
                      <a:gd name="T58" fmla="*/ 259 w 846"/>
                      <a:gd name="T59" fmla="*/ 3 h 944"/>
                      <a:gd name="T60" fmla="*/ 250 w 846"/>
                      <a:gd name="T61" fmla="*/ 5 h 944"/>
                      <a:gd name="T62" fmla="*/ 243 w 846"/>
                      <a:gd name="T63" fmla="*/ 8 h 944"/>
                      <a:gd name="T64" fmla="*/ 235 w 846"/>
                      <a:gd name="T65" fmla="*/ 12 h 944"/>
                      <a:gd name="T66" fmla="*/ 228 w 846"/>
                      <a:gd name="T67" fmla="*/ 16 h 944"/>
                      <a:gd name="T68" fmla="*/ 38 w 846"/>
                      <a:gd name="T69" fmla="*/ 159 h 944"/>
                      <a:gd name="T70" fmla="*/ 32 w 846"/>
                      <a:gd name="T71" fmla="*/ 164 h 944"/>
                      <a:gd name="T72" fmla="*/ 26 w 846"/>
                      <a:gd name="T73" fmla="*/ 170 h 944"/>
                      <a:gd name="T74" fmla="*/ 21 w 846"/>
                      <a:gd name="T75" fmla="*/ 177 h 944"/>
                      <a:gd name="T76" fmla="*/ 16 w 846"/>
                      <a:gd name="T77" fmla="*/ 184 h 944"/>
                      <a:gd name="T78" fmla="*/ 12 w 846"/>
                      <a:gd name="T79" fmla="*/ 191 h 944"/>
                      <a:gd name="T80" fmla="*/ 9 w 846"/>
                      <a:gd name="T81" fmla="*/ 199 h 944"/>
                      <a:gd name="T82" fmla="*/ 6 w 846"/>
                      <a:gd name="T83" fmla="*/ 207 h 944"/>
                      <a:gd name="T84" fmla="*/ 3 w 846"/>
                      <a:gd name="T85" fmla="*/ 216 h 944"/>
                      <a:gd name="T86" fmla="*/ 2 w 846"/>
                      <a:gd name="T87" fmla="*/ 225 h 944"/>
                      <a:gd name="T88" fmla="*/ 0 w 846"/>
                      <a:gd name="T89" fmla="*/ 234 h 944"/>
                      <a:gd name="T90" fmla="*/ 0 w 846"/>
                      <a:gd name="T91" fmla="*/ 243 h 944"/>
                      <a:gd name="T92" fmla="*/ 0 w 846"/>
                      <a:gd name="T93" fmla="*/ 253 h 944"/>
                      <a:gd name="T94" fmla="*/ 1 w 846"/>
                      <a:gd name="T95" fmla="*/ 263 h 944"/>
                      <a:gd name="T96" fmla="*/ 3 w 846"/>
                      <a:gd name="T97" fmla="*/ 273 h 944"/>
                      <a:gd name="T98" fmla="*/ 5 w 846"/>
                      <a:gd name="T99" fmla="*/ 283 h 944"/>
                      <a:gd name="T100" fmla="*/ 8 w 846"/>
                      <a:gd name="T101" fmla="*/ 293 h 944"/>
                      <a:gd name="T102" fmla="*/ 11 w 846"/>
                      <a:gd name="T103" fmla="*/ 303 h 944"/>
                      <a:gd name="T104" fmla="*/ 15 w 846"/>
                      <a:gd name="T105" fmla="*/ 313 h 944"/>
                      <a:gd name="T106" fmla="*/ 19 w 846"/>
                      <a:gd name="T107" fmla="*/ 323 h 944"/>
                      <a:gd name="T108" fmla="*/ 25 w 846"/>
                      <a:gd name="T109" fmla="*/ 332 h 944"/>
                      <a:gd name="T110" fmla="*/ 30 w 846"/>
                      <a:gd name="T111" fmla="*/ 342 h 944"/>
                      <a:gd name="T112" fmla="*/ 36 w 846"/>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6" h="944">
                        <a:moveTo>
                          <a:pt x="40" y="355"/>
                        </a:moveTo>
                        <a:lnTo>
                          <a:pt x="418" y="857"/>
                        </a:lnTo>
                        <a:lnTo>
                          <a:pt x="437" y="883"/>
                        </a:lnTo>
                        <a:lnTo>
                          <a:pt x="456" y="904"/>
                        </a:lnTo>
                        <a:lnTo>
                          <a:pt x="475" y="921"/>
                        </a:lnTo>
                        <a:lnTo>
                          <a:pt x="493" y="933"/>
                        </a:lnTo>
                        <a:lnTo>
                          <a:pt x="512" y="941"/>
                        </a:lnTo>
                        <a:lnTo>
                          <a:pt x="531" y="944"/>
                        </a:lnTo>
                        <a:lnTo>
                          <a:pt x="550" y="943"/>
                        </a:lnTo>
                        <a:lnTo>
                          <a:pt x="569" y="937"/>
                        </a:lnTo>
                        <a:lnTo>
                          <a:pt x="587" y="927"/>
                        </a:lnTo>
                        <a:lnTo>
                          <a:pt x="606" y="912"/>
                        </a:lnTo>
                        <a:lnTo>
                          <a:pt x="793" y="772"/>
                        </a:lnTo>
                        <a:lnTo>
                          <a:pt x="812" y="758"/>
                        </a:lnTo>
                        <a:lnTo>
                          <a:pt x="827" y="743"/>
                        </a:lnTo>
                        <a:lnTo>
                          <a:pt x="837" y="726"/>
                        </a:lnTo>
                        <a:lnTo>
                          <a:pt x="844" y="708"/>
                        </a:lnTo>
                        <a:lnTo>
                          <a:pt x="846" y="689"/>
                        </a:lnTo>
                        <a:lnTo>
                          <a:pt x="843" y="669"/>
                        </a:lnTo>
                        <a:lnTo>
                          <a:pt x="837" y="648"/>
                        </a:lnTo>
                        <a:lnTo>
                          <a:pt x="826" y="625"/>
                        </a:lnTo>
                        <a:lnTo>
                          <a:pt x="811" y="601"/>
                        </a:lnTo>
                        <a:lnTo>
                          <a:pt x="791" y="576"/>
                        </a:lnTo>
                        <a:lnTo>
                          <a:pt x="413" y="74"/>
                        </a:lnTo>
                        <a:lnTo>
                          <a:pt x="410" y="69"/>
                        </a:lnTo>
                        <a:lnTo>
                          <a:pt x="406" y="65"/>
                        </a:lnTo>
                        <a:lnTo>
                          <a:pt x="403" y="61"/>
                        </a:lnTo>
                        <a:lnTo>
                          <a:pt x="399" y="57"/>
                        </a:lnTo>
                        <a:lnTo>
                          <a:pt x="395" y="53"/>
                        </a:lnTo>
                        <a:lnTo>
                          <a:pt x="391" y="49"/>
                        </a:lnTo>
                        <a:lnTo>
                          <a:pt x="387" y="45"/>
                        </a:lnTo>
                        <a:lnTo>
                          <a:pt x="383" y="42"/>
                        </a:lnTo>
                        <a:lnTo>
                          <a:pt x="379" y="38"/>
                        </a:lnTo>
                        <a:lnTo>
                          <a:pt x="375" y="35"/>
                        </a:lnTo>
                        <a:lnTo>
                          <a:pt x="371" y="32"/>
                        </a:lnTo>
                        <a:lnTo>
                          <a:pt x="366" y="29"/>
                        </a:lnTo>
                        <a:lnTo>
                          <a:pt x="362" y="26"/>
                        </a:lnTo>
                        <a:lnTo>
                          <a:pt x="358" y="23"/>
                        </a:lnTo>
                        <a:lnTo>
                          <a:pt x="353" y="20"/>
                        </a:lnTo>
                        <a:lnTo>
                          <a:pt x="349" y="18"/>
                        </a:lnTo>
                        <a:lnTo>
                          <a:pt x="344" y="16"/>
                        </a:lnTo>
                        <a:lnTo>
                          <a:pt x="340" y="13"/>
                        </a:lnTo>
                        <a:lnTo>
                          <a:pt x="335" y="11"/>
                        </a:lnTo>
                        <a:lnTo>
                          <a:pt x="330" y="10"/>
                        </a:lnTo>
                        <a:lnTo>
                          <a:pt x="326" y="8"/>
                        </a:lnTo>
                        <a:lnTo>
                          <a:pt x="321" y="6"/>
                        </a:lnTo>
                        <a:lnTo>
                          <a:pt x="316" y="5"/>
                        </a:lnTo>
                        <a:lnTo>
                          <a:pt x="312" y="4"/>
                        </a:lnTo>
                        <a:lnTo>
                          <a:pt x="307" y="3"/>
                        </a:lnTo>
                        <a:lnTo>
                          <a:pt x="303" y="2"/>
                        </a:lnTo>
                        <a:lnTo>
                          <a:pt x="298" y="1"/>
                        </a:lnTo>
                        <a:lnTo>
                          <a:pt x="293" y="1"/>
                        </a:lnTo>
                        <a:lnTo>
                          <a:pt x="289" y="0"/>
                        </a:lnTo>
                        <a:lnTo>
                          <a:pt x="284" y="0"/>
                        </a:lnTo>
                        <a:lnTo>
                          <a:pt x="280" y="0"/>
                        </a:lnTo>
                        <a:lnTo>
                          <a:pt x="276" y="0"/>
                        </a:lnTo>
                        <a:lnTo>
                          <a:pt x="271" y="1"/>
                        </a:lnTo>
                        <a:lnTo>
                          <a:pt x="267" y="1"/>
                        </a:lnTo>
                        <a:lnTo>
                          <a:pt x="263" y="2"/>
                        </a:lnTo>
                        <a:lnTo>
                          <a:pt x="259" y="3"/>
                        </a:lnTo>
                        <a:lnTo>
                          <a:pt x="254" y="4"/>
                        </a:lnTo>
                        <a:lnTo>
                          <a:pt x="250" y="5"/>
                        </a:lnTo>
                        <a:lnTo>
                          <a:pt x="247" y="7"/>
                        </a:lnTo>
                        <a:lnTo>
                          <a:pt x="243" y="8"/>
                        </a:lnTo>
                        <a:lnTo>
                          <a:pt x="239" y="10"/>
                        </a:lnTo>
                        <a:lnTo>
                          <a:pt x="235" y="12"/>
                        </a:lnTo>
                        <a:lnTo>
                          <a:pt x="232" y="14"/>
                        </a:lnTo>
                        <a:lnTo>
                          <a:pt x="228" y="16"/>
                        </a:lnTo>
                        <a:lnTo>
                          <a:pt x="225" y="19"/>
                        </a:lnTo>
                        <a:lnTo>
                          <a:pt x="38" y="159"/>
                        </a:lnTo>
                        <a:lnTo>
                          <a:pt x="35" y="162"/>
                        </a:lnTo>
                        <a:lnTo>
                          <a:pt x="32" y="164"/>
                        </a:lnTo>
                        <a:lnTo>
                          <a:pt x="29" y="167"/>
                        </a:lnTo>
                        <a:lnTo>
                          <a:pt x="26" y="170"/>
                        </a:lnTo>
                        <a:lnTo>
                          <a:pt x="24" y="173"/>
                        </a:lnTo>
                        <a:lnTo>
                          <a:pt x="21" y="177"/>
                        </a:lnTo>
                        <a:lnTo>
                          <a:pt x="19" y="180"/>
                        </a:lnTo>
                        <a:lnTo>
                          <a:pt x="16" y="184"/>
                        </a:lnTo>
                        <a:lnTo>
                          <a:pt x="14" y="187"/>
                        </a:lnTo>
                        <a:lnTo>
                          <a:pt x="12" y="191"/>
                        </a:lnTo>
                        <a:lnTo>
                          <a:pt x="10" y="195"/>
                        </a:lnTo>
                        <a:lnTo>
                          <a:pt x="9" y="199"/>
                        </a:lnTo>
                        <a:lnTo>
                          <a:pt x="7" y="203"/>
                        </a:lnTo>
                        <a:lnTo>
                          <a:pt x="6" y="207"/>
                        </a:lnTo>
                        <a:lnTo>
                          <a:pt x="4" y="211"/>
                        </a:lnTo>
                        <a:lnTo>
                          <a:pt x="3" y="216"/>
                        </a:lnTo>
                        <a:lnTo>
                          <a:pt x="2" y="220"/>
                        </a:lnTo>
                        <a:lnTo>
                          <a:pt x="2" y="225"/>
                        </a:lnTo>
                        <a:lnTo>
                          <a:pt x="1" y="229"/>
                        </a:lnTo>
                        <a:lnTo>
                          <a:pt x="0" y="234"/>
                        </a:lnTo>
                        <a:lnTo>
                          <a:pt x="0" y="239"/>
                        </a:lnTo>
                        <a:lnTo>
                          <a:pt x="0" y="243"/>
                        </a:lnTo>
                        <a:lnTo>
                          <a:pt x="0" y="248"/>
                        </a:lnTo>
                        <a:lnTo>
                          <a:pt x="0" y="253"/>
                        </a:lnTo>
                        <a:lnTo>
                          <a:pt x="1" y="258"/>
                        </a:lnTo>
                        <a:lnTo>
                          <a:pt x="1" y="263"/>
                        </a:lnTo>
                        <a:lnTo>
                          <a:pt x="2" y="268"/>
                        </a:lnTo>
                        <a:lnTo>
                          <a:pt x="3" y="273"/>
                        </a:lnTo>
                        <a:lnTo>
                          <a:pt x="4" y="278"/>
                        </a:lnTo>
                        <a:lnTo>
                          <a:pt x="5" y="283"/>
                        </a:lnTo>
                        <a:lnTo>
                          <a:pt x="6" y="288"/>
                        </a:lnTo>
                        <a:lnTo>
                          <a:pt x="8" y="293"/>
                        </a:lnTo>
                        <a:lnTo>
                          <a:pt x="9" y="298"/>
                        </a:lnTo>
                        <a:lnTo>
                          <a:pt x="11" y="303"/>
                        </a:lnTo>
                        <a:lnTo>
                          <a:pt x="13" y="308"/>
                        </a:lnTo>
                        <a:lnTo>
                          <a:pt x="15" y="313"/>
                        </a:lnTo>
                        <a:lnTo>
                          <a:pt x="17" y="318"/>
                        </a:lnTo>
                        <a:lnTo>
                          <a:pt x="19" y="323"/>
                        </a:lnTo>
                        <a:lnTo>
                          <a:pt x="22" y="327"/>
                        </a:lnTo>
                        <a:lnTo>
                          <a:pt x="25" y="332"/>
                        </a:lnTo>
                        <a:lnTo>
                          <a:pt x="27" y="337"/>
                        </a:lnTo>
                        <a:lnTo>
                          <a:pt x="30" y="342"/>
                        </a:lnTo>
                        <a:lnTo>
                          <a:pt x="33" y="346"/>
                        </a:lnTo>
                        <a:lnTo>
                          <a:pt x="36" y="351"/>
                        </a:lnTo>
                        <a:lnTo>
                          <a:pt x="40"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132" name="Group 52">
                  <a:extLst>
                    <a:ext uri="{FF2B5EF4-FFF2-40B4-BE49-F238E27FC236}">
                      <a16:creationId xmlns:a16="http://schemas.microsoft.com/office/drawing/2014/main" id="{6918EDE5-6604-4CF0-9A70-CB03D2E46183}"/>
                    </a:ext>
                  </a:extLst>
                </p:cNvPr>
                <p:cNvGrpSpPr>
                  <a:grpSpLocks noChangeAspect="1"/>
                </p:cNvGrpSpPr>
                <p:nvPr/>
              </p:nvGrpSpPr>
              <p:grpSpPr bwMode="auto">
                <a:xfrm>
                  <a:off x="1933" y="2790"/>
                  <a:ext cx="977" cy="794"/>
                  <a:chOff x="3545" y="2790"/>
                  <a:chExt cx="977" cy="794"/>
                </a:xfrm>
              </p:grpSpPr>
              <p:sp>
                <p:nvSpPr>
                  <p:cNvPr id="942133" name="Freeform 53">
                    <a:extLst>
                      <a:ext uri="{FF2B5EF4-FFF2-40B4-BE49-F238E27FC236}">
                        <a16:creationId xmlns:a16="http://schemas.microsoft.com/office/drawing/2014/main" id="{0CFFD424-FB2C-48CF-897F-C445C1D59F56}"/>
                      </a:ext>
                    </a:extLst>
                  </p:cNvPr>
                  <p:cNvSpPr>
                    <a:spLocks noChangeAspect="1"/>
                  </p:cNvSpPr>
                  <p:nvPr/>
                </p:nvSpPr>
                <p:spPr bwMode="auto">
                  <a:xfrm>
                    <a:off x="3551" y="3200"/>
                    <a:ext cx="384" cy="384"/>
                  </a:xfrm>
                  <a:custGeom>
                    <a:avLst/>
                    <a:gdLst>
                      <a:gd name="T0" fmla="*/ 3 w 1920"/>
                      <a:gd name="T1" fmla="*/ 1028 h 1920"/>
                      <a:gd name="T2" fmla="*/ 16 w 1920"/>
                      <a:gd name="T3" fmla="*/ 1128 h 1920"/>
                      <a:gd name="T4" fmla="*/ 39 w 1920"/>
                      <a:gd name="T5" fmla="*/ 1228 h 1920"/>
                      <a:gd name="T6" fmla="*/ 72 w 1920"/>
                      <a:gd name="T7" fmla="*/ 1323 h 1920"/>
                      <a:gd name="T8" fmla="*/ 115 w 1920"/>
                      <a:gd name="T9" fmla="*/ 1416 h 1920"/>
                      <a:gd name="T10" fmla="*/ 168 w 1920"/>
                      <a:gd name="T11" fmla="*/ 1502 h 1920"/>
                      <a:gd name="T12" fmla="*/ 230 w 1920"/>
                      <a:gd name="T13" fmla="*/ 1583 h 1920"/>
                      <a:gd name="T14" fmla="*/ 301 w 1920"/>
                      <a:gd name="T15" fmla="*/ 1656 h 1920"/>
                      <a:gd name="T16" fmla="*/ 378 w 1920"/>
                      <a:gd name="T17" fmla="*/ 1723 h 1920"/>
                      <a:gd name="T18" fmla="*/ 461 w 1920"/>
                      <a:gd name="T19" fmla="*/ 1780 h 1920"/>
                      <a:gd name="T20" fmla="*/ 550 w 1920"/>
                      <a:gd name="T21" fmla="*/ 1828 h 1920"/>
                      <a:gd name="T22" fmla="*/ 644 w 1920"/>
                      <a:gd name="T23" fmla="*/ 1866 h 1920"/>
                      <a:gd name="T24" fmla="*/ 743 w 1920"/>
                      <a:gd name="T25" fmla="*/ 1895 h 1920"/>
                      <a:gd name="T26" fmla="*/ 842 w 1920"/>
                      <a:gd name="T27" fmla="*/ 1913 h 1920"/>
                      <a:gd name="T28" fmla="*/ 943 w 1920"/>
                      <a:gd name="T29" fmla="*/ 1920 h 1920"/>
                      <a:gd name="T30" fmla="*/ 1045 w 1920"/>
                      <a:gd name="T31" fmla="*/ 1916 h 1920"/>
                      <a:gd name="T32" fmla="*/ 1146 w 1920"/>
                      <a:gd name="T33" fmla="*/ 1902 h 1920"/>
                      <a:gd name="T34" fmla="*/ 1245 w 1920"/>
                      <a:gd name="T35" fmla="*/ 1877 h 1920"/>
                      <a:gd name="T36" fmla="*/ 1340 w 1920"/>
                      <a:gd name="T37" fmla="*/ 1841 h 1920"/>
                      <a:gd name="T38" fmla="*/ 1430 w 1920"/>
                      <a:gd name="T39" fmla="*/ 1797 h 1920"/>
                      <a:gd name="T40" fmla="*/ 1517 w 1920"/>
                      <a:gd name="T41" fmla="*/ 1743 h 1920"/>
                      <a:gd name="T42" fmla="*/ 1595 w 1920"/>
                      <a:gd name="T43" fmla="*/ 1680 h 1920"/>
                      <a:gd name="T44" fmla="*/ 1668 w 1920"/>
                      <a:gd name="T45" fmla="*/ 1608 h 1920"/>
                      <a:gd name="T46" fmla="*/ 1732 w 1920"/>
                      <a:gd name="T47" fmla="*/ 1529 h 1920"/>
                      <a:gd name="T48" fmla="*/ 1789 w 1920"/>
                      <a:gd name="T49" fmla="*/ 1445 h 1920"/>
                      <a:gd name="T50" fmla="*/ 1836 w 1920"/>
                      <a:gd name="T51" fmla="*/ 1355 h 1920"/>
                      <a:gd name="T52" fmla="*/ 1872 w 1920"/>
                      <a:gd name="T53" fmla="*/ 1260 h 1920"/>
                      <a:gd name="T54" fmla="*/ 1899 w 1920"/>
                      <a:gd name="T55" fmla="*/ 1162 h 1920"/>
                      <a:gd name="T56" fmla="*/ 1914 w 1920"/>
                      <a:gd name="T57" fmla="*/ 1062 h 1920"/>
                      <a:gd name="T58" fmla="*/ 1920 w 1920"/>
                      <a:gd name="T59" fmla="*/ 961 h 1920"/>
                      <a:gd name="T60" fmla="*/ 1914 w 1920"/>
                      <a:gd name="T61" fmla="*/ 860 h 1920"/>
                      <a:gd name="T62" fmla="*/ 1899 w 1920"/>
                      <a:gd name="T63" fmla="*/ 761 h 1920"/>
                      <a:gd name="T64" fmla="*/ 1873 w 1920"/>
                      <a:gd name="T65" fmla="*/ 664 h 1920"/>
                      <a:gd name="T66" fmla="*/ 1837 w 1920"/>
                      <a:gd name="T67" fmla="*/ 570 h 1920"/>
                      <a:gd name="T68" fmla="*/ 1791 w 1920"/>
                      <a:gd name="T69" fmla="*/ 481 h 1920"/>
                      <a:gd name="T70" fmla="*/ 1737 w 1920"/>
                      <a:gd name="T71" fmla="*/ 397 h 1920"/>
                      <a:gd name="T72" fmla="*/ 1674 w 1920"/>
                      <a:gd name="T73" fmla="*/ 318 h 1920"/>
                      <a:gd name="T74" fmla="*/ 1602 w 1920"/>
                      <a:gd name="T75" fmla="*/ 248 h 1920"/>
                      <a:gd name="T76" fmla="*/ 1525 w 1920"/>
                      <a:gd name="T77" fmla="*/ 185 h 1920"/>
                      <a:gd name="T78" fmla="*/ 1440 w 1920"/>
                      <a:gd name="T79" fmla="*/ 129 h 1920"/>
                      <a:gd name="T80" fmla="*/ 1351 w 1920"/>
                      <a:gd name="T81" fmla="*/ 84 h 1920"/>
                      <a:gd name="T82" fmla="*/ 1257 w 1920"/>
                      <a:gd name="T83" fmla="*/ 47 h 1920"/>
                      <a:gd name="T84" fmla="*/ 1160 w 1920"/>
                      <a:gd name="T85" fmla="*/ 22 h 1920"/>
                      <a:gd name="T86" fmla="*/ 1060 w 1920"/>
                      <a:gd name="T87" fmla="*/ 6 h 1920"/>
                      <a:gd name="T88" fmla="*/ 961 w 1920"/>
                      <a:gd name="T89" fmla="*/ 0 h 1920"/>
                      <a:gd name="T90" fmla="*/ 860 w 1920"/>
                      <a:gd name="T91" fmla="*/ 6 h 1920"/>
                      <a:gd name="T92" fmla="*/ 761 w 1920"/>
                      <a:gd name="T93" fmla="*/ 22 h 1920"/>
                      <a:gd name="T94" fmla="*/ 664 w 1920"/>
                      <a:gd name="T95" fmla="*/ 47 h 1920"/>
                      <a:gd name="T96" fmla="*/ 570 w 1920"/>
                      <a:gd name="T97" fmla="*/ 84 h 1920"/>
                      <a:gd name="T98" fmla="*/ 481 w 1920"/>
                      <a:gd name="T99" fmla="*/ 129 h 1920"/>
                      <a:gd name="T100" fmla="*/ 397 w 1920"/>
                      <a:gd name="T101" fmla="*/ 185 h 1920"/>
                      <a:gd name="T102" fmla="*/ 318 w 1920"/>
                      <a:gd name="T103" fmla="*/ 248 h 1920"/>
                      <a:gd name="T104" fmla="*/ 248 w 1920"/>
                      <a:gd name="T105" fmla="*/ 318 h 1920"/>
                      <a:gd name="T106" fmla="*/ 185 w 1920"/>
                      <a:gd name="T107" fmla="*/ 397 h 1920"/>
                      <a:gd name="T108" fmla="*/ 129 w 1920"/>
                      <a:gd name="T109" fmla="*/ 481 h 1920"/>
                      <a:gd name="T110" fmla="*/ 84 w 1920"/>
                      <a:gd name="T111" fmla="*/ 570 h 1920"/>
                      <a:gd name="T112" fmla="*/ 47 w 1920"/>
                      <a:gd name="T113" fmla="*/ 664 h 1920"/>
                      <a:gd name="T114" fmla="*/ 22 w 1920"/>
                      <a:gd name="T115" fmla="*/ 761 h 1920"/>
                      <a:gd name="T116" fmla="*/ 6 w 1920"/>
                      <a:gd name="T117" fmla="*/ 860 h 1920"/>
                      <a:gd name="T118" fmla="*/ 0 w 1920"/>
                      <a:gd name="T119" fmla="*/ 961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0" h="1920">
                        <a:moveTo>
                          <a:pt x="0" y="961"/>
                        </a:moveTo>
                        <a:lnTo>
                          <a:pt x="2" y="995"/>
                        </a:lnTo>
                        <a:lnTo>
                          <a:pt x="3" y="1028"/>
                        </a:lnTo>
                        <a:lnTo>
                          <a:pt x="6" y="1062"/>
                        </a:lnTo>
                        <a:lnTo>
                          <a:pt x="11" y="1096"/>
                        </a:lnTo>
                        <a:lnTo>
                          <a:pt x="16" y="1128"/>
                        </a:lnTo>
                        <a:lnTo>
                          <a:pt x="23" y="1162"/>
                        </a:lnTo>
                        <a:lnTo>
                          <a:pt x="30" y="1195"/>
                        </a:lnTo>
                        <a:lnTo>
                          <a:pt x="39" y="1228"/>
                        </a:lnTo>
                        <a:lnTo>
                          <a:pt x="48" y="1260"/>
                        </a:lnTo>
                        <a:lnTo>
                          <a:pt x="60" y="1293"/>
                        </a:lnTo>
                        <a:lnTo>
                          <a:pt x="72" y="1323"/>
                        </a:lnTo>
                        <a:lnTo>
                          <a:pt x="86" y="1355"/>
                        </a:lnTo>
                        <a:lnTo>
                          <a:pt x="100" y="1385"/>
                        </a:lnTo>
                        <a:lnTo>
                          <a:pt x="115" y="1416"/>
                        </a:lnTo>
                        <a:lnTo>
                          <a:pt x="132" y="1445"/>
                        </a:lnTo>
                        <a:lnTo>
                          <a:pt x="150" y="1474"/>
                        </a:lnTo>
                        <a:lnTo>
                          <a:pt x="168" y="1502"/>
                        </a:lnTo>
                        <a:lnTo>
                          <a:pt x="188" y="1529"/>
                        </a:lnTo>
                        <a:lnTo>
                          <a:pt x="209" y="1556"/>
                        </a:lnTo>
                        <a:lnTo>
                          <a:pt x="230" y="1583"/>
                        </a:lnTo>
                        <a:lnTo>
                          <a:pt x="253" y="1608"/>
                        </a:lnTo>
                        <a:lnTo>
                          <a:pt x="276" y="1633"/>
                        </a:lnTo>
                        <a:lnTo>
                          <a:pt x="301" y="1656"/>
                        </a:lnTo>
                        <a:lnTo>
                          <a:pt x="325" y="1680"/>
                        </a:lnTo>
                        <a:lnTo>
                          <a:pt x="351" y="1702"/>
                        </a:lnTo>
                        <a:lnTo>
                          <a:pt x="378" y="1723"/>
                        </a:lnTo>
                        <a:lnTo>
                          <a:pt x="405" y="1743"/>
                        </a:lnTo>
                        <a:lnTo>
                          <a:pt x="433" y="1762"/>
                        </a:lnTo>
                        <a:lnTo>
                          <a:pt x="461" y="1780"/>
                        </a:lnTo>
                        <a:lnTo>
                          <a:pt x="491" y="1797"/>
                        </a:lnTo>
                        <a:lnTo>
                          <a:pt x="520" y="1813"/>
                        </a:lnTo>
                        <a:lnTo>
                          <a:pt x="550" y="1828"/>
                        </a:lnTo>
                        <a:lnTo>
                          <a:pt x="582" y="1841"/>
                        </a:lnTo>
                        <a:lnTo>
                          <a:pt x="613" y="1854"/>
                        </a:lnTo>
                        <a:lnTo>
                          <a:pt x="644" y="1866"/>
                        </a:lnTo>
                        <a:lnTo>
                          <a:pt x="677" y="1877"/>
                        </a:lnTo>
                        <a:lnTo>
                          <a:pt x="710" y="1886"/>
                        </a:lnTo>
                        <a:lnTo>
                          <a:pt x="743" y="1895"/>
                        </a:lnTo>
                        <a:lnTo>
                          <a:pt x="776" y="1902"/>
                        </a:lnTo>
                        <a:lnTo>
                          <a:pt x="808" y="1908"/>
                        </a:lnTo>
                        <a:lnTo>
                          <a:pt x="842" y="1913"/>
                        </a:lnTo>
                        <a:lnTo>
                          <a:pt x="876" y="1916"/>
                        </a:lnTo>
                        <a:lnTo>
                          <a:pt x="909" y="1919"/>
                        </a:lnTo>
                        <a:lnTo>
                          <a:pt x="943" y="1920"/>
                        </a:lnTo>
                        <a:lnTo>
                          <a:pt x="977" y="1920"/>
                        </a:lnTo>
                        <a:lnTo>
                          <a:pt x="1011" y="1919"/>
                        </a:lnTo>
                        <a:lnTo>
                          <a:pt x="1045" y="1916"/>
                        </a:lnTo>
                        <a:lnTo>
                          <a:pt x="1079" y="1913"/>
                        </a:lnTo>
                        <a:lnTo>
                          <a:pt x="1112" y="1908"/>
                        </a:lnTo>
                        <a:lnTo>
                          <a:pt x="1146" y="1902"/>
                        </a:lnTo>
                        <a:lnTo>
                          <a:pt x="1179" y="1895"/>
                        </a:lnTo>
                        <a:lnTo>
                          <a:pt x="1212" y="1886"/>
                        </a:lnTo>
                        <a:lnTo>
                          <a:pt x="1245" y="1877"/>
                        </a:lnTo>
                        <a:lnTo>
                          <a:pt x="1276" y="1866"/>
                        </a:lnTo>
                        <a:lnTo>
                          <a:pt x="1308" y="1854"/>
                        </a:lnTo>
                        <a:lnTo>
                          <a:pt x="1340" y="1841"/>
                        </a:lnTo>
                        <a:lnTo>
                          <a:pt x="1370" y="1828"/>
                        </a:lnTo>
                        <a:lnTo>
                          <a:pt x="1401" y="1813"/>
                        </a:lnTo>
                        <a:lnTo>
                          <a:pt x="1430" y="1797"/>
                        </a:lnTo>
                        <a:lnTo>
                          <a:pt x="1459" y="1780"/>
                        </a:lnTo>
                        <a:lnTo>
                          <a:pt x="1488" y="1762"/>
                        </a:lnTo>
                        <a:lnTo>
                          <a:pt x="1517" y="1743"/>
                        </a:lnTo>
                        <a:lnTo>
                          <a:pt x="1544" y="1723"/>
                        </a:lnTo>
                        <a:lnTo>
                          <a:pt x="1571" y="1702"/>
                        </a:lnTo>
                        <a:lnTo>
                          <a:pt x="1595" y="1680"/>
                        </a:lnTo>
                        <a:lnTo>
                          <a:pt x="1621" y="1656"/>
                        </a:lnTo>
                        <a:lnTo>
                          <a:pt x="1644" y="1633"/>
                        </a:lnTo>
                        <a:lnTo>
                          <a:pt x="1668" y="1608"/>
                        </a:lnTo>
                        <a:lnTo>
                          <a:pt x="1690" y="1583"/>
                        </a:lnTo>
                        <a:lnTo>
                          <a:pt x="1712" y="1556"/>
                        </a:lnTo>
                        <a:lnTo>
                          <a:pt x="1732" y="1529"/>
                        </a:lnTo>
                        <a:lnTo>
                          <a:pt x="1752" y="1502"/>
                        </a:lnTo>
                        <a:lnTo>
                          <a:pt x="1771" y="1474"/>
                        </a:lnTo>
                        <a:lnTo>
                          <a:pt x="1789" y="1445"/>
                        </a:lnTo>
                        <a:lnTo>
                          <a:pt x="1805" y="1416"/>
                        </a:lnTo>
                        <a:lnTo>
                          <a:pt x="1820" y="1385"/>
                        </a:lnTo>
                        <a:lnTo>
                          <a:pt x="1836" y="1355"/>
                        </a:lnTo>
                        <a:lnTo>
                          <a:pt x="1848" y="1323"/>
                        </a:lnTo>
                        <a:lnTo>
                          <a:pt x="1861" y="1293"/>
                        </a:lnTo>
                        <a:lnTo>
                          <a:pt x="1872" y="1260"/>
                        </a:lnTo>
                        <a:lnTo>
                          <a:pt x="1882" y="1228"/>
                        </a:lnTo>
                        <a:lnTo>
                          <a:pt x="1891" y="1195"/>
                        </a:lnTo>
                        <a:lnTo>
                          <a:pt x="1899" y="1162"/>
                        </a:lnTo>
                        <a:lnTo>
                          <a:pt x="1905" y="1128"/>
                        </a:lnTo>
                        <a:lnTo>
                          <a:pt x="1911" y="1096"/>
                        </a:lnTo>
                        <a:lnTo>
                          <a:pt x="1914" y="1062"/>
                        </a:lnTo>
                        <a:lnTo>
                          <a:pt x="1918" y="1028"/>
                        </a:lnTo>
                        <a:lnTo>
                          <a:pt x="1919" y="995"/>
                        </a:lnTo>
                        <a:lnTo>
                          <a:pt x="1920" y="961"/>
                        </a:lnTo>
                        <a:lnTo>
                          <a:pt x="1919" y="927"/>
                        </a:lnTo>
                        <a:lnTo>
                          <a:pt x="1918" y="894"/>
                        </a:lnTo>
                        <a:lnTo>
                          <a:pt x="1914" y="860"/>
                        </a:lnTo>
                        <a:lnTo>
                          <a:pt x="1911" y="827"/>
                        </a:lnTo>
                        <a:lnTo>
                          <a:pt x="1906" y="794"/>
                        </a:lnTo>
                        <a:lnTo>
                          <a:pt x="1899" y="761"/>
                        </a:lnTo>
                        <a:lnTo>
                          <a:pt x="1892" y="729"/>
                        </a:lnTo>
                        <a:lnTo>
                          <a:pt x="1882" y="696"/>
                        </a:lnTo>
                        <a:lnTo>
                          <a:pt x="1873" y="664"/>
                        </a:lnTo>
                        <a:lnTo>
                          <a:pt x="1863" y="632"/>
                        </a:lnTo>
                        <a:lnTo>
                          <a:pt x="1850" y="601"/>
                        </a:lnTo>
                        <a:lnTo>
                          <a:pt x="1837" y="570"/>
                        </a:lnTo>
                        <a:lnTo>
                          <a:pt x="1823" y="540"/>
                        </a:lnTo>
                        <a:lnTo>
                          <a:pt x="1807" y="511"/>
                        </a:lnTo>
                        <a:lnTo>
                          <a:pt x="1791" y="481"/>
                        </a:lnTo>
                        <a:lnTo>
                          <a:pt x="1775" y="452"/>
                        </a:lnTo>
                        <a:lnTo>
                          <a:pt x="1756" y="424"/>
                        </a:lnTo>
                        <a:lnTo>
                          <a:pt x="1737" y="397"/>
                        </a:lnTo>
                        <a:lnTo>
                          <a:pt x="1717" y="370"/>
                        </a:lnTo>
                        <a:lnTo>
                          <a:pt x="1696" y="344"/>
                        </a:lnTo>
                        <a:lnTo>
                          <a:pt x="1674" y="318"/>
                        </a:lnTo>
                        <a:lnTo>
                          <a:pt x="1650" y="294"/>
                        </a:lnTo>
                        <a:lnTo>
                          <a:pt x="1627" y="270"/>
                        </a:lnTo>
                        <a:lnTo>
                          <a:pt x="1602" y="248"/>
                        </a:lnTo>
                        <a:lnTo>
                          <a:pt x="1578" y="226"/>
                        </a:lnTo>
                        <a:lnTo>
                          <a:pt x="1551" y="205"/>
                        </a:lnTo>
                        <a:lnTo>
                          <a:pt x="1525" y="185"/>
                        </a:lnTo>
                        <a:lnTo>
                          <a:pt x="1497" y="165"/>
                        </a:lnTo>
                        <a:lnTo>
                          <a:pt x="1469" y="147"/>
                        </a:lnTo>
                        <a:lnTo>
                          <a:pt x="1440" y="129"/>
                        </a:lnTo>
                        <a:lnTo>
                          <a:pt x="1411" y="113"/>
                        </a:lnTo>
                        <a:lnTo>
                          <a:pt x="1381" y="98"/>
                        </a:lnTo>
                        <a:lnTo>
                          <a:pt x="1351" y="84"/>
                        </a:lnTo>
                        <a:lnTo>
                          <a:pt x="1320" y="71"/>
                        </a:lnTo>
                        <a:lnTo>
                          <a:pt x="1289" y="59"/>
                        </a:lnTo>
                        <a:lnTo>
                          <a:pt x="1257" y="47"/>
                        </a:lnTo>
                        <a:lnTo>
                          <a:pt x="1225" y="38"/>
                        </a:lnTo>
                        <a:lnTo>
                          <a:pt x="1193" y="30"/>
                        </a:lnTo>
                        <a:lnTo>
                          <a:pt x="1160" y="22"/>
                        </a:lnTo>
                        <a:lnTo>
                          <a:pt x="1127" y="16"/>
                        </a:lnTo>
                        <a:lnTo>
                          <a:pt x="1094" y="10"/>
                        </a:lnTo>
                        <a:lnTo>
                          <a:pt x="1060" y="6"/>
                        </a:lnTo>
                        <a:lnTo>
                          <a:pt x="1028" y="3"/>
                        </a:lnTo>
                        <a:lnTo>
                          <a:pt x="994" y="2"/>
                        </a:lnTo>
                        <a:lnTo>
                          <a:pt x="961" y="0"/>
                        </a:lnTo>
                        <a:lnTo>
                          <a:pt x="927" y="2"/>
                        </a:lnTo>
                        <a:lnTo>
                          <a:pt x="894" y="3"/>
                        </a:lnTo>
                        <a:lnTo>
                          <a:pt x="860" y="6"/>
                        </a:lnTo>
                        <a:lnTo>
                          <a:pt x="827" y="10"/>
                        </a:lnTo>
                        <a:lnTo>
                          <a:pt x="794" y="16"/>
                        </a:lnTo>
                        <a:lnTo>
                          <a:pt x="761" y="22"/>
                        </a:lnTo>
                        <a:lnTo>
                          <a:pt x="729" y="30"/>
                        </a:lnTo>
                        <a:lnTo>
                          <a:pt x="696" y="38"/>
                        </a:lnTo>
                        <a:lnTo>
                          <a:pt x="664" y="47"/>
                        </a:lnTo>
                        <a:lnTo>
                          <a:pt x="632" y="59"/>
                        </a:lnTo>
                        <a:lnTo>
                          <a:pt x="601" y="71"/>
                        </a:lnTo>
                        <a:lnTo>
                          <a:pt x="570" y="84"/>
                        </a:lnTo>
                        <a:lnTo>
                          <a:pt x="540" y="98"/>
                        </a:lnTo>
                        <a:lnTo>
                          <a:pt x="510" y="113"/>
                        </a:lnTo>
                        <a:lnTo>
                          <a:pt x="481" y="129"/>
                        </a:lnTo>
                        <a:lnTo>
                          <a:pt x="452" y="147"/>
                        </a:lnTo>
                        <a:lnTo>
                          <a:pt x="424" y="165"/>
                        </a:lnTo>
                        <a:lnTo>
                          <a:pt x="397" y="185"/>
                        </a:lnTo>
                        <a:lnTo>
                          <a:pt x="370" y="205"/>
                        </a:lnTo>
                        <a:lnTo>
                          <a:pt x="344" y="226"/>
                        </a:lnTo>
                        <a:lnTo>
                          <a:pt x="318" y="248"/>
                        </a:lnTo>
                        <a:lnTo>
                          <a:pt x="294" y="270"/>
                        </a:lnTo>
                        <a:lnTo>
                          <a:pt x="270" y="294"/>
                        </a:lnTo>
                        <a:lnTo>
                          <a:pt x="248" y="318"/>
                        </a:lnTo>
                        <a:lnTo>
                          <a:pt x="226" y="344"/>
                        </a:lnTo>
                        <a:lnTo>
                          <a:pt x="204" y="370"/>
                        </a:lnTo>
                        <a:lnTo>
                          <a:pt x="185" y="397"/>
                        </a:lnTo>
                        <a:lnTo>
                          <a:pt x="165" y="424"/>
                        </a:lnTo>
                        <a:lnTo>
                          <a:pt x="147" y="452"/>
                        </a:lnTo>
                        <a:lnTo>
                          <a:pt x="129" y="481"/>
                        </a:lnTo>
                        <a:lnTo>
                          <a:pt x="113" y="511"/>
                        </a:lnTo>
                        <a:lnTo>
                          <a:pt x="98" y="540"/>
                        </a:lnTo>
                        <a:lnTo>
                          <a:pt x="84" y="570"/>
                        </a:lnTo>
                        <a:lnTo>
                          <a:pt x="71" y="601"/>
                        </a:lnTo>
                        <a:lnTo>
                          <a:pt x="59" y="632"/>
                        </a:lnTo>
                        <a:lnTo>
                          <a:pt x="47" y="664"/>
                        </a:lnTo>
                        <a:lnTo>
                          <a:pt x="38" y="696"/>
                        </a:lnTo>
                        <a:lnTo>
                          <a:pt x="30" y="729"/>
                        </a:lnTo>
                        <a:lnTo>
                          <a:pt x="22" y="761"/>
                        </a:lnTo>
                        <a:lnTo>
                          <a:pt x="16" y="794"/>
                        </a:lnTo>
                        <a:lnTo>
                          <a:pt x="10" y="827"/>
                        </a:lnTo>
                        <a:lnTo>
                          <a:pt x="6" y="860"/>
                        </a:lnTo>
                        <a:lnTo>
                          <a:pt x="3" y="894"/>
                        </a:lnTo>
                        <a:lnTo>
                          <a:pt x="2" y="927"/>
                        </a:lnTo>
                        <a:lnTo>
                          <a:pt x="0" y="96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34" name="Freeform 54">
                    <a:extLst>
                      <a:ext uri="{FF2B5EF4-FFF2-40B4-BE49-F238E27FC236}">
                        <a16:creationId xmlns:a16="http://schemas.microsoft.com/office/drawing/2014/main" id="{2B0DA5CA-BFF9-4AC2-A830-D9243391863A}"/>
                      </a:ext>
                    </a:extLst>
                  </p:cNvPr>
                  <p:cNvSpPr>
                    <a:spLocks noChangeAspect="1"/>
                  </p:cNvSpPr>
                  <p:nvPr/>
                </p:nvSpPr>
                <p:spPr bwMode="auto">
                  <a:xfrm>
                    <a:off x="3551" y="3200"/>
                    <a:ext cx="384" cy="384"/>
                  </a:xfrm>
                  <a:custGeom>
                    <a:avLst/>
                    <a:gdLst>
                      <a:gd name="T0" fmla="*/ 2 w 1637"/>
                      <a:gd name="T1" fmla="*/ 876 h 1637"/>
                      <a:gd name="T2" fmla="*/ 13 w 1637"/>
                      <a:gd name="T3" fmla="*/ 962 h 1637"/>
                      <a:gd name="T4" fmla="*/ 33 w 1637"/>
                      <a:gd name="T5" fmla="*/ 1047 h 1637"/>
                      <a:gd name="T6" fmla="*/ 61 w 1637"/>
                      <a:gd name="T7" fmla="*/ 1128 h 1637"/>
                      <a:gd name="T8" fmla="*/ 98 w 1637"/>
                      <a:gd name="T9" fmla="*/ 1207 h 1637"/>
                      <a:gd name="T10" fmla="*/ 143 w 1637"/>
                      <a:gd name="T11" fmla="*/ 1281 h 1637"/>
                      <a:gd name="T12" fmla="*/ 196 w 1637"/>
                      <a:gd name="T13" fmla="*/ 1350 h 1637"/>
                      <a:gd name="T14" fmla="*/ 256 w 1637"/>
                      <a:gd name="T15" fmla="*/ 1412 h 1637"/>
                      <a:gd name="T16" fmla="*/ 322 w 1637"/>
                      <a:gd name="T17" fmla="*/ 1469 h 1637"/>
                      <a:gd name="T18" fmla="*/ 393 w 1637"/>
                      <a:gd name="T19" fmla="*/ 1518 h 1637"/>
                      <a:gd name="T20" fmla="*/ 469 w 1637"/>
                      <a:gd name="T21" fmla="*/ 1559 h 1637"/>
                      <a:gd name="T22" fmla="*/ 549 w 1637"/>
                      <a:gd name="T23" fmla="*/ 1591 h 1637"/>
                      <a:gd name="T24" fmla="*/ 633 w 1637"/>
                      <a:gd name="T25" fmla="*/ 1616 h 1637"/>
                      <a:gd name="T26" fmla="*/ 718 w 1637"/>
                      <a:gd name="T27" fmla="*/ 1631 h 1637"/>
                      <a:gd name="T28" fmla="*/ 804 w 1637"/>
                      <a:gd name="T29" fmla="*/ 1637 h 1637"/>
                      <a:gd name="T30" fmla="*/ 891 w 1637"/>
                      <a:gd name="T31" fmla="*/ 1634 h 1637"/>
                      <a:gd name="T32" fmla="*/ 977 w 1637"/>
                      <a:gd name="T33" fmla="*/ 1622 h 1637"/>
                      <a:gd name="T34" fmla="*/ 1061 w 1637"/>
                      <a:gd name="T35" fmla="*/ 1600 h 1637"/>
                      <a:gd name="T36" fmla="*/ 1142 w 1637"/>
                      <a:gd name="T37" fmla="*/ 1570 h 1637"/>
                      <a:gd name="T38" fmla="*/ 1219 w 1637"/>
                      <a:gd name="T39" fmla="*/ 1532 h 1637"/>
                      <a:gd name="T40" fmla="*/ 1293 w 1637"/>
                      <a:gd name="T41" fmla="*/ 1486 h 1637"/>
                      <a:gd name="T42" fmla="*/ 1360 w 1637"/>
                      <a:gd name="T43" fmla="*/ 1432 h 1637"/>
                      <a:gd name="T44" fmla="*/ 1422 w 1637"/>
                      <a:gd name="T45" fmla="*/ 1371 h 1637"/>
                      <a:gd name="T46" fmla="*/ 1477 w 1637"/>
                      <a:gd name="T47" fmla="*/ 1304 h 1637"/>
                      <a:gd name="T48" fmla="*/ 1525 w 1637"/>
                      <a:gd name="T49" fmla="*/ 1232 h 1637"/>
                      <a:gd name="T50" fmla="*/ 1565 w 1637"/>
                      <a:gd name="T51" fmla="*/ 1155 h 1637"/>
                      <a:gd name="T52" fmla="*/ 1596 w 1637"/>
                      <a:gd name="T53" fmla="*/ 1074 h 1637"/>
                      <a:gd name="T54" fmla="*/ 1619 w 1637"/>
                      <a:gd name="T55" fmla="*/ 991 h 1637"/>
                      <a:gd name="T56" fmla="*/ 1632 w 1637"/>
                      <a:gd name="T57" fmla="*/ 905 h 1637"/>
                      <a:gd name="T58" fmla="*/ 1637 w 1637"/>
                      <a:gd name="T59" fmla="*/ 819 h 1637"/>
                      <a:gd name="T60" fmla="*/ 1632 w 1637"/>
                      <a:gd name="T61" fmla="*/ 733 h 1637"/>
                      <a:gd name="T62" fmla="*/ 1619 w 1637"/>
                      <a:gd name="T63" fmla="*/ 649 h 1637"/>
                      <a:gd name="T64" fmla="*/ 1597 w 1637"/>
                      <a:gd name="T65" fmla="*/ 566 h 1637"/>
                      <a:gd name="T66" fmla="*/ 1566 w 1637"/>
                      <a:gd name="T67" fmla="*/ 486 h 1637"/>
                      <a:gd name="T68" fmla="*/ 1527 w 1637"/>
                      <a:gd name="T69" fmla="*/ 410 h 1637"/>
                      <a:gd name="T70" fmla="*/ 1481 w 1637"/>
                      <a:gd name="T71" fmla="*/ 338 h 1637"/>
                      <a:gd name="T72" fmla="*/ 1427 w 1637"/>
                      <a:gd name="T73" fmla="*/ 271 h 1637"/>
                      <a:gd name="T74" fmla="*/ 1366 w 1637"/>
                      <a:gd name="T75" fmla="*/ 211 h 1637"/>
                      <a:gd name="T76" fmla="*/ 1300 w 1637"/>
                      <a:gd name="T77" fmla="*/ 157 h 1637"/>
                      <a:gd name="T78" fmla="*/ 1228 w 1637"/>
                      <a:gd name="T79" fmla="*/ 110 h 1637"/>
                      <a:gd name="T80" fmla="*/ 1152 w 1637"/>
                      <a:gd name="T81" fmla="*/ 71 h 1637"/>
                      <a:gd name="T82" fmla="*/ 1072 w 1637"/>
                      <a:gd name="T83" fmla="*/ 40 h 1637"/>
                      <a:gd name="T84" fmla="*/ 989 w 1637"/>
                      <a:gd name="T85" fmla="*/ 18 h 1637"/>
                      <a:gd name="T86" fmla="*/ 904 w 1637"/>
                      <a:gd name="T87" fmla="*/ 5 h 1637"/>
                      <a:gd name="T88" fmla="*/ 819 w 1637"/>
                      <a:gd name="T89" fmla="*/ 0 h 1637"/>
                      <a:gd name="T90" fmla="*/ 733 w 1637"/>
                      <a:gd name="T91" fmla="*/ 5 h 1637"/>
                      <a:gd name="T92" fmla="*/ 649 w 1637"/>
                      <a:gd name="T93" fmla="*/ 18 h 1637"/>
                      <a:gd name="T94" fmla="*/ 566 w 1637"/>
                      <a:gd name="T95" fmla="*/ 40 h 1637"/>
                      <a:gd name="T96" fmla="*/ 486 w 1637"/>
                      <a:gd name="T97" fmla="*/ 71 h 1637"/>
                      <a:gd name="T98" fmla="*/ 410 w 1637"/>
                      <a:gd name="T99" fmla="*/ 110 h 1637"/>
                      <a:gd name="T100" fmla="*/ 338 w 1637"/>
                      <a:gd name="T101" fmla="*/ 157 h 1637"/>
                      <a:gd name="T102" fmla="*/ 271 w 1637"/>
                      <a:gd name="T103" fmla="*/ 211 h 1637"/>
                      <a:gd name="T104" fmla="*/ 211 w 1637"/>
                      <a:gd name="T105" fmla="*/ 271 h 1637"/>
                      <a:gd name="T106" fmla="*/ 157 w 1637"/>
                      <a:gd name="T107" fmla="*/ 338 h 1637"/>
                      <a:gd name="T108" fmla="*/ 110 w 1637"/>
                      <a:gd name="T109" fmla="*/ 410 h 1637"/>
                      <a:gd name="T110" fmla="*/ 71 w 1637"/>
                      <a:gd name="T111" fmla="*/ 486 h 1637"/>
                      <a:gd name="T112" fmla="*/ 40 w 1637"/>
                      <a:gd name="T113" fmla="*/ 566 h 1637"/>
                      <a:gd name="T114" fmla="*/ 18 w 1637"/>
                      <a:gd name="T115" fmla="*/ 649 h 1637"/>
                      <a:gd name="T116" fmla="*/ 5 w 1637"/>
                      <a:gd name="T117" fmla="*/ 733 h 1637"/>
                      <a:gd name="T118" fmla="*/ 0 w 1637"/>
                      <a:gd name="T119" fmla="*/ 81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7" h="1637">
                        <a:moveTo>
                          <a:pt x="0" y="819"/>
                        </a:moveTo>
                        <a:lnTo>
                          <a:pt x="1" y="848"/>
                        </a:lnTo>
                        <a:lnTo>
                          <a:pt x="2" y="876"/>
                        </a:lnTo>
                        <a:lnTo>
                          <a:pt x="5" y="905"/>
                        </a:lnTo>
                        <a:lnTo>
                          <a:pt x="9" y="934"/>
                        </a:lnTo>
                        <a:lnTo>
                          <a:pt x="13" y="962"/>
                        </a:lnTo>
                        <a:lnTo>
                          <a:pt x="19" y="991"/>
                        </a:lnTo>
                        <a:lnTo>
                          <a:pt x="25" y="1019"/>
                        </a:lnTo>
                        <a:lnTo>
                          <a:pt x="33" y="1047"/>
                        </a:lnTo>
                        <a:lnTo>
                          <a:pt x="41" y="1074"/>
                        </a:lnTo>
                        <a:lnTo>
                          <a:pt x="51" y="1102"/>
                        </a:lnTo>
                        <a:lnTo>
                          <a:pt x="61" y="1128"/>
                        </a:lnTo>
                        <a:lnTo>
                          <a:pt x="73" y="1155"/>
                        </a:lnTo>
                        <a:lnTo>
                          <a:pt x="85" y="1181"/>
                        </a:lnTo>
                        <a:lnTo>
                          <a:pt x="98" y="1207"/>
                        </a:lnTo>
                        <a:lnTo>
                          <a:pt x="112" y="1232"/>
                        </a:lnTo>
                        <a:lnTo>
                          <a:pt x="128" y="1257"/>
                        </a:lnTo>
                        <a:lnTo>
                          <a:pt x="143" y="1281"/>
                        </a:lnTo>
                        <a:lnTo>
                          <a:pt x="160" y="1304"/>
                        </a:lnTo>
                        <a:lnTo>
                          <a:pt x="178" y="1327"/>
                        </a:lnTo>
                        <a:lnTo>
                          <a:pt x="196" y="1350"/>
                        </a:lnTo>
                        <a:lnTo>
                          <a:pt x="215" y="1371"/>
                        </a:lnTo>
                        <a:lnTo>
                          <a:pt x="235" y="1392"/>
                        </a:lnTo>
                        <a:lnTo>
                          <a:pt x="256" y="1412"/>
                        </a:lnTo>
                        <a:lnTo>
                          <a:pt x="277" y="1432"/>
                        </a:lnTo>
                        <a:lnTo>
                          <a:pt x="299" y="1451"/>
                        </a:lnTo>
                        <a:lnTo>
                          <a:pt x="322" y="1469"/>
                        </a:lnTo>
                        <a:lnTo>
                          <a:pt x="345" y="1486"/>
                        </a:lnTo>
                        <a:lnTo>
                          <a:pt x="369" y="1502"/>
                        </a:lnTo>
                        <a:lnTo>
                          <a:pt x="393" y="1518"/>
                        </a:lnTo>
                        <a:lnTo>
                          <a:pt x="418" y="1532"/>
                        </a:lnTo>
                        <a:lnTo>
                          <a:pt x="443" y="1546"/>
                        </a:lnTo>
                        <a:lnTo>
                          <a:pt x="469" y="1559"/>
                        </a:lnTo>
                        <a:lnTo>
                          <a:pt x="496" y="1570"/>
                        </a:lnTo>
                        <a:lnTo>
                          <a:pt x="522" y="1581"/>
                        </a:lnTo>
                        <a:lnTo>
                          <a:pt x="549" y="1591"/>
                        </a:lnTo>
                        <a:lnTo>
                          <a:pt x="577" y="1600"/>
                        </a:lnTo>
                        <a:lnTo>
                          <a:pt x="605" y="1608"/>
                        </a:lnTo>
                        <a:lnTo>
                          <a:pt x="633" y="1616"/>
                        </a:lnTo>
                        <a:lnTo>
                          <a:pt x="661" y="1622"/>
                        </a:lnTo>
                        <a:lnTo>
                          <a:pt x="689" y="1627"/>
                        </a:lnTo>
                        <a:lnTo>
                          <a:pt x="718" y="1631"/>
                        </a:lnTo>
                        <a:lnTo>
                          <a:pt x="747" y="1634"/>
                        </a:lnTo>
                        <a:lnTo>
                          <a:pt x="775" y="1636"/>
                        </a:lnTo>
                        <a:lnTo>
                          <a:pt x="804" y="1637"/>
                        </a:lnTo>
                        <a:lnTo>
                          <a:pt x="833" y="1637"/>
                        </a:lnTo>
                        <a:lnTo>
                          <a:pt x="862" y="1636"/>
                        </a:lnTo>
                        <a:lnTo>
                          <a:pt x="891" y="1634"/>
                        </a:lnTo>
                        <a:lnTo>
                          <a:pt x="920" y="1631"/>
                        </a:lnTo>
                        <a:lnTo>
                          <a:pt x="948" y="1627"/>
                        </a:lnTo>
                        <a:lnTo>
                          <a:pt x="977" y="1622"/>
                        </a:lnTo>
                        <a:lnTo>
                          <a:pt x="1005" y="1616"/>
                        </a:lnTo>
                        <a:lnTo>
                          <a:pt x="1033" y="1608"/>
                        </a:lnTo>
                        <a:lnTo>
                          <a:pt x="1061" y="1600"/>
                        </a:lnTo>
                        <a:lnTo>
                          <a:pt x="1088" y="1591"/>
                        </a:lnTo>
                        <a:lnTo>
                          <a:pt x="1115" y="1581"/>
                        </a:lnTo>
                        <a:lnTo>
                          <a:pt x="1142" y="1570"/>
                        </a:lnTo>
                        <a:lnTo>
                          <a:pt x="1168" y="1559"/>
                        </a:lnTo>
                        <a:lnTo>
                          <a:pt x="1194" y="1546"/>
                        </a:lnTo>
                        <a:lnTo>
                          <a:pt x="1219" y="1532"/>
                        </a:lnTo>
                        <a:lnTo>
                          <a:pt x="1244" y="1518"/>
                        </a:lnTo>
                        <a:lnTo>
                          <a:pt x="1269" y="1502"/>
                        </a:lnTo>
                        <a:lnTo>
                          <a:pt x="1293" y="1486"/>
                        </a:lnTo>
                        <a:lnTo>
                          <a:pt x="1316" y="1469"/>
                        </a:lnTo>
                        <a:lnTo>
                          <a:pt x="1339" y="1451"/>
                        </a:lnTo>
                        <a:lnTo>
                          <a:pt x="1360" y="1432"/>
                        </a:lnTo>
                        <a:lnTo>
                          <a:pt x="1382" y="1412"/>
                        </a:lnTo>
                        <a:lnTo>
                          <a:pt x="1402" y="1392"/>
                        </a:lnTo>
                        <a:lnTo>
                          <a:pt x="1422" y="1371"/>
                        </a:lnTo>
                        <a:lnTo>
                          <a:pt x="1441" y="1350"/>
                        </a:lnTo>
                        <a:lnTo>
                          <a:pt x="1460" y="1327"/>
                        </a:lnTo>
                        <a:lnTo>
                          <a:pt x="1477" y="1304"/>
                        </a:lnTo>
                        <a:lnTo>
                          <a:pt x="1494" y="1281"/>
                        </a:lnTo>
                        <a:lnTo>
                          <a:pt x="1510" y="1257"/>
                        </a:lnTo>
                        <a:lnTo>
                          <a:pt x="1525" y="1232"/>
                        </a:lnTo>
                        <a:lnTo>
                          <a:pt x="1539" y="1207"/>
                        </a:lnTo>
                        <a:lnTo>
                          <a:pt x="1552" y="1181"/>
                        </a:lnTo>
                        <a:lnTo>
                          <a:pt x="1565" y="1155"/>
                        </a:lnTo>
                        <a:lnTo>
                          <a:pt x="1576" y="1128"/>
                        </a:lnTo>
                        <a:lnTo>
                          <a:pt x="1587" y="1102"/>
                        </a:lnTo>
                        <a:lnTo>
                          <a:pt x="1596" y="1074"/>
                        </a:lnTo>
                        <a:lnTo>
                          <a:pt x="1605" y="1047"/>
                        </a:lnTo>
                        <a:lnTo>
                          <a:pt x="1612" y="1019"/>
                        </a:lnTo>
                        <a:lnTo>
                          <a:pt x="1619" y="991"/>
                        </a:lnTo>
                        <a:lnTo>
                          <a:pt x="1624" y="962"/>
                        </a:lnTo>
                        <a:lnTo>
                          <a:pt x="1629" y="934"/>
                        </a:lnTo>
                        <a:lnTo>
                          <a:pt x="1632" y="905"/>
                        </a:lnTo>
                        <a:lnTo>
                          <a:pt x="1635" y="876"/>
                        </a:lnTo>
                        <a:lnTo>
                          <a:pt x="1636" y="848"/>
                        </a:lnTo>
                        <a:lnTo>
                          <a:pt x="1637" y="819"/>
                        </a:lnTo>
                        <a:lnTo>
                          <a:pt x="1636" y="790"/>
                        </a:lnTo>
                        <a:lnTo>
                          <a:pt x="1635" y="762"/>
                        </a:lnTo>
                        <a:lnTo>
                          <a:pt x="1632" y="733"/>
                        </a:lnTo>
                        <a:lnTo>
                          <a:pt x="1629" y="705"/>
                        </a:lnTo>
                        <a:lnTo>
                          <a:pt x="1625" y="677"/>
                        </a:lnTo>
                        <a:lnTo>
                          <a:pt x="1619" y="649"/>
                        </a:lnTo>
                        <a:lnTo>
                          <a:pt x="1613" y="621"/>
                        </a:lnTo>
                        <a:lnTo>
                          <a:pt x="1605" y="593"/>
                        </a:lnTo>
                        <a:lnTo>
                          <a:pt x="1597" y="566"/>
                        </a:lnTo>
                        <a:lnTo>
                          <a:pt x="1588" y="539"/>
                        </a:lnTo>
                        <a:lnTo>
                          <a:pt x="1577" y="512"/>
                        </a:lnTo>
                        <a:lnTo>
                          <a:pt x="1566" y="486"/>
                        </a:lnTo>
                        <a:lnTo>
                          <a:pt x="1554" y="460"/>
                        </a:lnTo>
                        <a:lnTo>
                          <a:pt x="1541" y="435"/>
                        </a:lnTo>
                        <a:lnTo>
                          <a:pt x="1527" y="410"/>
                        </a:lnTo>
                        <a:lnTo>
                          <a:pt x="1513" y="385"/>
                        </a:lnTo>
                        <a:lnTo>
                          <a:pt x="1497" y="361"/>
                        </a:lnTo>
                        <a:lnTo>
                          <a:pt x="1481" y="338"/>
                        </a:lnTo>
                        <a:lnTo>
                          <a:pt x="1464" y="315"/>
                        </a:lnTo>
                        <a:lnTo>
                          <a:pt x="1446" y="293"/>
                        </a:lnTo>
                        <a:lnTo>
                          <a:pt x="1427" y="271"/>
                        </a:lnTo>
                        <a:lnTo>
                          <a:pt x="1407" y="250"/>
                        </a:lnTo>
                        <a:lnTo>
                          <a:pt x="1387" y="230"/>
                        </a:lnTo>
                        <a:lnTo>
                          <a:pt x="1366" y="211"/>
                        </a:lnTo>
                        <a:lnTo>
                          <a:pt x="1345" y="192"/>
                        </a:lnTo>
                        <a:lnTo>
                          <a:pt x="1322" y="174"/>
                        </a:lnTo>
                        <a:lnTo>
                          <a:pt x="1300" y="157"/>
                        </a:lnTo>
                        <a:lnTo>
                          <a:pt x="1276" y="140"/>
                        </a:lnTo>
                        <a:lnTo>
                          <a:pt x="1252" y="125"/>
                        </a:lnTo>
                        <a:lnTo>
                          <a:pt x="1228" y="110"/>
                        </a:lnTo>
                        <a:lnTo>
                          <a:pt x="1203" y="96"/>
                        </a:lnTo>
                        <a:lnTo>
                          <a:pt x="1177" y="83"/>
                        </a:lnTo>
                        <a:lnTo>
                          <a:pt x="1152" y="71"/>
                        </a:lnTo>
                        <a:lnTo>
                          <a:pt x="1125" y="60"/>
                        </a:lnTo>
                        <a:lnTo>
                          <a:pt x="1099" y="50"/>
                        </a:lnTo>
                        <a:lnTo>
                          <a:pt x="1072" y="40"/>
                        </a:lnTo>
                        <a:lnTo>
                          <a:pt x="1044" y="32"/>
                        </a:lnTo>
                        <a:lnTo>
                          <a:pt x="1017" y="25"/>
                        </a:lnTo>
                        <a:lnTo>
                          <a:pt x="989" y="18"/>
                        </a:lnTo>
                        <a:lnTo>
                          <a:pt x="961" y="13"/>
                        </a:lnTo>
                        <a:lnTo>
                          <a:pt x="933" y="8"/>
                        </a:lnTo>
                        <a:lnTo>
                          <a:pt x="904" y="5"/>
                        </a:lnTo>
                        <a:lnTo>
                          <a:pt x="876" y="2"/>
                        </a:lnTo>
                        <a:lnTo>
                          <a:pt x="847" y="1"/>
                        </a:lnTo>
                        <a:lnTo>
                          <a:pt x="819" y="0"/>
                        </a:lnTo>
                        <a:lnTo>
                          <a:pt x="790" y="1"/>
                        </a:lnTo>
                        <a:lnTo>
                          <a:pt x="762" y="2"/>
                        </a:lnTo>
                        <a:lnTo>
                          <a:pt x="733" y="5"/>
                        </a:lnTo>
                        <a:lnTo>
                          <a:pt x="705" y="8"/>
                        </a:lnTo>
                        <a:lnTo>
                          <a:pt x="677" y="13"/>
                        </a:lnTo>
                        <a:lnTo>
                          <a:pt x="649" y="18"/>
                        </a:lnTo>
                        <a:lnTo>
                          <a:pt x="621" y="25"/>
                        </a:lnTo>
                        <a:lnTo>
                          <a:pt x="593" y="32"/>
                        </a:lnTo>
                        <a:lnTo>
                          <a:pt x="566" y="40"/>
                        </a:lnTo>
                        <a:lnTo>
                          <a:pt x="539" y="50"/>
                        </a:lnTo>
                        <a:lnTo>
                          <a:pt x="512" y="60"/>
                        </a:lnTo>
                        <a:lnTo>
                          <a:pt x="486" y="71"/>
                        </a:lnTo>
                        <a:lnTo>
                          <a:pt x="460" y="83"/>
                        </a:lnTo>
                        <a:lnTo>
                          <a:pt x="435" y="96"/>
                        </a:lnTo>
                        <a:lnTo>
                          <a:pt x="410" y="110"/>
                        </a:lnTo>
                        <a:lnTo>
                          <a:pt x="385" y="125"/>
                        </a:lnTo>
                        <a:lnTo>
                          <a:pt x="361" y="140"/>
                        </a:lnTo>
                        <a:lnTo>
                          <a:pt x="338" y="157"/>
                        </a:lnTo>
                        <a:lnTo>
                          <a:pt x="315" y="174"/>
                        </a:lnTo>
                        <a:lnTo>
                          <a:pt x="293" y="192"/>
                        </a:lnTo>
                        <a:lnTo>
                          <a:pt x="271" y="211"/>
                        </a:lnTo>
                        <a:lnTo>
                          <a:pt x="250" y="230"/>
                        </a:lnTo>
                        <a:lnTo>
                          <a:pt x="230" y="250"/>
                        </a:lnTo>
                        <a:lnTo>
                          <a:pt x="211" y="271"/>
                        </a:lnTo>
                        <a:lnTo>
                          <a:pt x="192" y="293"/>
                        </a:lnTo>
                        <a:lnTo>
                          <a:pt x="174" y="315"/>
                        </a:lnTo>
                        <a:lnTo>
                          <a:pt x="157" y="338"/>
                        </a:lnTo>
                        <a:lnTo>
                          <a:pt x="140" y="361"/>
                        </a:lnTo>
                        <a:lnTo>
                          <a:pt x="125" y="385"/>
                        </a:lnTo>
                        <a:lnTo>
                          <a:pt x="110" y="410"/>
                        </a:lnTo>
                        <a:lnTo>
                          <a:pt x="96" y="435"/>
                        </a:lnTo>
                        <a:lnTo>
                          <a:pt x="83" y="460"/>
                        </a:lnTo>
                        <a:lnTo>
                          <a:pt x="71" y="486"/>
                        </a:lnTo>
                        <a:lnTo>
                          <a:pt x="60" y="512"/>
                        </a:lnTo>
                        <a:lnTo>
                          <a:pt x="50" y="539"/>
                        </a:lnTo>
                        <a:lnTo>
                          <a:pt x="40" y="566"/>
                        </a:lnTo>
                        <a:lnTo>
                          <a:pt x="32" y="593"/>
                        </a:lnTo>
                        <a:lnTo>
                          <a:pt x="25" y="621"/>
                        </a:lnTo>
                        <a:lnTo>
                          <a:pt x="18" y="649"/>
                        </a:lnTo>
                        <a:lnTo>
                          <a:pt x="13" y="677"/>
                        </a:lnTo>
                        <a:lnTo>
                          <a:pt x="8" y="705"/>
                        </a:lnTo>
                        <a:lnTo>
                          <a:pt x="5" y="733"/>
                        </a:lnTo>
                        <a:lnTo>
                          <a:pt x="2" y="762"/>
                        </a:lnTo>
                        <a:lnTo>
                          <a:pt x="1" y="790"/>
                        </a:lnTo>
                        <a:lnTo>
                          <a:pt x="0" y="8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35" name="Freeform 55">
                    <a:extLst>
                      <a:ext uri="{FF2B5EF4-FFF2-40B4-BE49-F238E27FC236}">
                        <a16:creationId xmlns:a16="http://schemas.microsoft.com/office/drawing/2014/main" id="{5A46581A-DBA0-40FE-9D48-878F677BE8A5}"/>
                      </a:ext>
                    </a:extLst>
                  </p:cNvPr>
                  <p:cNvSpPr>
                    <a:spLocks noChangeAspect="1"/>
                  </p:cNvSpPr>
                  <p:nvPr/>
                </p:nvSpPr>
                <p:spPr bwMode="auto">
                  <a:xfrm>
                    <a:off x="3764" y="2790"/>
                    <a:ext cx="178" cy="197"/>
                  </a:xfrm>
                  <a:custGeom>
                    <a:avLst/>
                    <a:gdLst>
                      <a:gd name="T0" fmla="*/ 412 w 887"/>
                      <a:gd name="T1" fmla="*/ 0 h 986"/>
                      <a:gd name="T2" fmla="*/ 415 w 887"/>
                      <a:gd name="T3" fmla="*/ 13 h 986"/>
                      <a:gd name="T4" fmla="*/ 419 w 887"/>
                      <a:gd name="T5" fmla="*/ 26 h 986"/>
                      <a:gd name="T6" fmla="*/ 423 w 887"/>
                      <a:gd name="T7" fmla="*/ 39 h 986"/>
                      <a:gd name="T8" fmla="*/ 428 w 887"/>
                      <a:gd name="T9" fmla="*/ 50 h 986"/>
                      <a:gd name="T10" fmla="*/ 433 w 887"/>
                      <a:gd name="T11" fmla="*/ 63 h 986"/>
                      <a:gd name="T12" fmla="*/ 439 w 887"/>
                      <a:gd name="T13" fmla="*/ 75 h 986"/>
                      <a:gd name="T14" fmla="*/ 445 w 887"/>
                      <a:gd name="T15" fmla="*/ 87 h 986"/>
                      <a:gd name="T16" fmla="*/ 452 w 887"/>
                      <a:gd name="T17" fmla="*/ 98 h 986"/>
                      <a:gd name="T18" fmla="*/ 457 w 887"/>
                      <a:gd name="T19" fmla="*/ 110 h 986"/>
                      <a:gd name="T20" fmla="*/ 466 w 887"/>
                      <a:gd name="T21" fmla="*/ 121 h 986"/>
                      <a:gd name="T22" fmla="*/ 473 w 887"/>
                      <a:gd name="T23" fmla="*/ 132 h 986"/>
                      <a:gd name="T24" fmla="*/ 481 w 887"/>
                      <a:gd name="T25" fmla="*/ 143 h 986"/>
                      <a:gd name="T26" fmla="*/ 489 w 887"/>
                      <a:gd name="T27" fmla="*/ 154 h 986"/>
                      <a:gd name="T28" fmla="*/ 497 w 887"/>
                      <a:gd name="T29" fmla="*/ 163 h 986"/>
                      <a:gd name="T30" fmla="*/ 507 w 887"/>
                      <a:gd name="T31" fmla="*/ 173 h 986"/>
                      <a:gd name="T32" fmla="*/ 516 w 887"/>
                      <a:gd name="T33" fmla="*/ 183 h 986"/>
                      <a:gd name="T34" fmla="*/ 526 w 887"/>
                      <a:gd name="T35" fmla="*/ 191 h 986"/>
                      <a:gd name="T36" fmla="*/ 536 w 887"/>
                      <a:gd name="T37" fmla="*/ 200 h 986"/>
                      <a:gd name="T38" fmla="*/ 547 w 887"/>
                      <a:gd name="T39" fmla="*/ 209 h 986"/>
                      <a:gd name="T40" fmla="*/ 557 w 887"/>
                      <a:gd name="T41" fmla="*/ 217 h 986"/>
                      <a:gd name="T42" fmla="*/ 568 w 887"/>
                      <a:gd name="T43" fmla="*/ 224 h 986"/>
                      <a:gd name="T44" fmla="*/ 579 w 887"/>
                      <a:gd name="T45" fmla="*/ 232 h 986"/>
                      <a:gd name="T46" fmla="*/ 591 w 887"/>
                      <a:gd name="T47" fmla="*/ 239 h 986"/>
                      <a:gd name="T48" fmla="*/ 602 w 887"/>
                      <a:gd name="T49" fmla="*/ 245 h 986"/>
                      <a:gd name="T50" fmla="*/ 615 w 887"/>
                      <a:gd name="T51" fmla="*/ 251 h 986"/>
                      <a:gd name="T52" fmla="*/ 626 w 887"/>
                      <a:gd name="T53" fmla="*/ 257 h 986"/>
                      <a:gd name="T54" fmla="*/ 638 w 887"/>
                      <a:gd name="T55" fmla="*/ 261 h 986"/>
                      <a:gd name="T56" fmla="*/ 651 w 887"/>
                      <a:gd name="T57" fmla="*/ 266 h 986"/>
                      <a:gd name="T58" fmla="*/ 664 w 887"/>
                      <a:gd name="T59" fmla="*/ 271 h 986"/>
                      <a:gd name="T60" fmla="*/ 677 w 887"/>
                      <a:gd name="T61" fmla="*/ 274 h 986"/>
                      <a:gd name="T62" fmla="*/ 690 w 887"/>
                      <a:gd name="T63" fmla="*/ 278 h 986"/>
                      <a:gd name="T64" fmla="*/ 703 w 887"/>
                      <a:gd name="T65" fmla="*/ 281 h 986"/>
                      <a:gd name="T66" fmla="*/ 715 w 887"/>
                      <a:gd name="T67" fmla="*/ 284 h 986"/>
                      <a:gd name="T68" fmla="*/ 728 w 887"/>
                      <a:gd name="T69" fmla="*/ 286 h 986"/>
                      <a:gd name="T70" fmla="*/ 741 w 887"/>
                      <a:gd name="T71" fmla="*/ 287 h 986"/>
                      <a:gd name="T72" fmla="*/ 755 w 887"/>
                      <a:gd name="T73" fmla="*/ 288 h 986"/>
                      <a:gd name="T74" fmla="*/ 768 w 887"/>
                      <a:gd name="T75" fmla="*/ 290 h 986"/>
                      <a:gd name="T76" fmla="*/ 781 w 887"/>
                      <a:gd name="T77" fmla="*/ 290 h 986"/>
                      <a:gd name="T78" fmla="*/ 795 w 887"/>
                      <a:gd name="T79" fmla="*/ 290 h 986"/>
                      <a:gd name="T80" fmla="*/ 808 w 887"/>
                      <a:gd name="T81" fmla="*/ 288 h 986"/>
                      <a:gd name="T82" fmla="*/ 821 w 887"/>
                      <a:gd name="T83" fmla="*/ 287 h 986"/>
                      <a:gd name="T84" fmla="*/ 835 w 887"/>
                      <a:gd name="T85" fmla="*/ 285 h 986"/>
                      <a:gd name="T86" fmla="*/ 848 w 887"/>
                      <a:gd name="T87" fmla="*/ 284 h 986"/>
                      <a:gd name="T88" fmla="*/ 861 w 887"/>
                      <a:gd name="T89" fmla="*/ 280 h 986"/>
                      <a:gd name="T90" fmla="*/ 874 w 887"/>
                      <a:gd name="T91" fmla="*/ 278 h 986"/>
                      <a:gd name="T92" fmla="*/ 887 w 887"/>
                      <a:gd name="T93" fmla="*/ 274 h 986"/>
                      <a:gd name="T94" fmla="*/ 475 w 887"/>
                      <a:gd name="T95" fmla="*/ 986 h 986"/>
                      <a:gd name="T96" fmla="*/ 0 w 887"/>
                      <a:gd name="T97" fmla="*/ 712 h 986"/>
                      <a:gd name="T98" fmla="*/ 412 w 887"/>
                      <a:gd name="T99"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986">
                        <a:moveTo>
                          <a:pt x="412" y="0"/>
                        </a:moveTo>
                        <a:lnTo>
                          <a:pt x="415" y="13"/>
                        </a:lnTo>
                        <a:lnTo>
                          <a:pt x="419" y="26"/>
                        </a:lnTo>
                        <a:lnTo>
                          <a:pt x="423" y="39"/>
                        </a:lnTo>
                        <a:lnTo>
                          <a:pt x="428" y="50"/>
                        </a:lnTo>
                        <a:lnTo>
                          <a:pt x="433" y="63"/>
                        </a:lnTo>
                        <a:lnTo>
                          <a:pt x="439" y="75"/>
                        </a:lnTo>
                        <a:lnTo>
                          <a:pt x="445" y="87"/>
                        </a:lnTo>
                        <a:lnTo>
                          <a:pt x="452" y="98"/>
                        </a:lnTo>
                        <a:lnTo>
                          <a:pt x="457" y="110"/>
                        </a:lnTo>
                        <a:lnTo>
                          <a:pt x="466" y="121"/>
                        </a:lnTo>
                        <a:lnTo>
                          <a:pt x="473" y="132"/>
                        </a:lnTo>
                        <a:lnTo>
                          <a:pt x="481" y="143"/>
                        </a:lnTo>
                        <a:lnTo>
                          <a:pt x="489" y="154"/>
                        </a:lnTo>
                        <a:lnTo>
                          <a:pt x="497" y="163"/>
                        </a:lnTo>
                        <a:lnTo>
                          <a:pt x="507" y="173"/>
                        </a:lnTo>
                        <a:lnTo>
                          <a:pt x="516" y="183"/>
                        </a:lnTo>
                        <a:lnTo>
                          <a:pt x="526" y="191"/>
                        </a:lnTo>
                        <a:lnTo>
                          <a:pt x="536" y="200"/>
                        </a:lnTo>
                        <a:lnTo>
                          <a:pt x="547" y="209"/>
                        </a:lnTo>
                        <a:lnTo>
                          <a:pt x="557" y="217"/>
                        </a:lnTo>
                        <a:lnTo>
                          <a:pt x="568" y="224"/>
                        </a:lnTo>
                        <a:lnTo>
                          <a:pt x="579" y="232"/>
                        </a:lnTo>
                        <a:lnTo>
                          <a:pt x="591" y="239"/>
                        </a:lnTo>
                        <a:lnTo>
                          <a:pt x="602" y="245"/>
                        </a:lnTo>
                        <a:lnTo>
                          <a:pt x="615" y="251"/>
                        </a:lnTo>
                        <a:lnTo>
                          <a:pt x="626" y="257"/>
                        </a:lnTo>
                        <a:lnTo>
                          <a:pt x="638" y="261"/>
                        </a:lnTo>
                        <a:lnTo>
                          <a:pt x="651" y="266"/>
                        </a:lnTo>
                        <a:lnTo>
                          <a:pt x="664" y="271"/>
                        </a:lnTo>
                        <a:lnTo>
                          <a:pt x="677" y="274"/>
                        </a:lnTo>
                        <a:lnTo>
                          <a:pt x="690" y="278"/>
                        </a:lnTo>
                        <a:lnTo>
                          <a:pt x="703" y="281"/>
                        </a:lnTo>
                        <a:lnTo>
                          <a:pt x="715" y="284"/>
                        </a:lnTo>
                        <a:lnTo>
                          <a:pt x="728" y="286"/>
                        </a:lnTo>
                        <a:lnTo>
                          <a:pt x="741" y="287"/>
                        </a:lnTo>
                        <a:lnTo>
                          <a:pt x="755" y="288"/>
                        </a:lnTo>
                        <a:lnTo>
                          <a:pt x="768" y="290"/>
                        </a:lnTo>
                        <a:lnTo>
                          <a:pt x="781" y="290"/>
                        </a:lnTo>
                        <a:lnTo>
                          <a:pt x="795" y="290"/>
                        </a:lnTo>
                        <a:lnTo>
                          <a:pt x="808" y="288"/>
                        </a:lnTo>
                        <a:lnTo>
                          <a:pt x="821" y="287"/>
                        </a:lnTo>
                        <a:lnTo>
                          <a:pt x="835" y="285"/>
                        </a:lnTo>
                        <a:lnTo>
                          <a:pt x="848" y="284"/>
                        </a:lnTo>
                        <a:lnTo>
                          <a:pt x="861" y="280"/>
                        </a:lnTo>
                        <a:lnTo>
                          <a:pt x="874" y="278"/>
                        </a:lnTo>
                        <a:lnTo>
                          <a:pt x="887" y="274"/>
                        </a:lnTo>
                        <a:lnTo>
                          <a:pt x="475" y="986"/>
                        </a:lnTo>
                        <a:lnTo>
                          <a:pt x="0" y="712"/>
                        </a:lnTo>
                        <a:lnTo>
                          <a:pt x="412" y="0"/>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36" name="Freeform 56">
                    <a:extLst>
                      <a:ext uri="{FF2B5EF4-FFF2-40B4-BE49-F238E27FC236}">
                        <a16:creationId xmlns:a16="http://schemas.microsoft.com/office/drawing/2014/main" id="{9D1AD05B-9F02-4B6F-B7D6-2D0C991B9527}"/>
                      </a:ext>
                    </a:extLst>
                  </p:cNvPr>
                  <p:cNvSpPr>
                    <a:spLocks noChangeAspect="1"/>
                  </p:cNvSpPr>
                  <p:nvPr/>
                </p:nvSpPr>
                <p:spPr bwMode="auto">
                  <a:xfrm>
                    <a:off x="3764" y="2790"/>
                    <a:ext cx="178" cy="197"/>
                  </a:xfrm>
                  <a:custGeom>
                    <a:avLst/>
                    <a:gdLst>
                      <a:gd name="T0" fmla="*/ 351 w 756"/>
                      <a:gd name="T1" fmla="*/ 0 h 841"/>
                      <a:gd name="T2" fmla="*/ 354 w 756"/>
                      <a:gd name="T3" fmla="*/ 11 h 841"/>
                      <a:gd name="T4" fmla="*/ 357 w 756"/>
                      <a:gd name="T5" fmla="*/ 22 h 841"/>
                      <a:gd name="T6" fmla="*/ 361 w 756"/>
                      <a:gd name="T7" fmla="*/ 33 h 841"/>
                      <a:gd name="T8" fmla="*/ 365 w 756"/>
                      <a:gd name="T9" fmla="*/ 43 h 841"/>
                      <a:gd name="T10" fmla="*/ 369 w 756"/>
                      <a:gd name="T11" fmla="*/ 54 h 841"/>
                      <a:gd name="T12" fmla="*/ 374 w 756"/>
                      <a:gd name="T13" fmla="*/ 64 h 841"/>
                      <a:gd name="T14" fmla="*/ 379 w 756"/>
                      <a:gd name="T15" fmla="*/ 74 h 841"/>
                      <a:gd name="T16" fmla="*/ 385 w 756"/>
                      <a:gd name="T17" fmla="*/ 84 h 841"/>
                      <a:gd name="T18" fmla="*/ 390 w 756"/>
                      <a:gd name="T19" fmla="*/ 94 h 841"/>
                      <a:gd name="T20" fmla="*/ 397 w 756"/>
                      <a:gd name="T21" fmla="*/ 103 h 841"/>
                      <a:gd name="T22" fmla="*/ 403 w 756"/>
                      <a:gd name="T23" fmla="*/ 113 h 841"/>
                      <a:gd name="T24" fmla="*/ 410 w 756"/>
                      <a:gd name="T25" fmla="*/ 122 h 841"/>
                      <a:gd name="T26" fmla="*/ 417 w 756"/>
                      <a:gd name="T27" fmla="*/ 131 h 841"/>
                      <a:gd name="T28" fmla="*/ 424 w 756"/>
                      <a:gd name="T29" fmla="*/ 139 h 841"/>
                      <a:gd name="T30" fmla="*/ 432 w 756"/>
                      <a:gd name="T31" fmla="*/ 148 h 841"/>
                      <a:gd name="T32" fmla="*/ 440 w 756"/>
                      <a:gd name="T33" fmla="*/ 156 h 841"/>
                      <a:gd name="T34" fmla="*/ 448 w 756"/>
                      <a:gd name="T35" fmla="*/ 163 h 841"/>
                      <a:gd name="T36" fmla="*/ 457 w 756"/>
                      <a:gd name="T37" fmla="*/ 171 h 841"/>
                      <a:gd name="T38" fmla="*/ 466 w 756"/>
                      <a:gd name="T39" fmla="*/ 178 h 841"/>
                      <a:gd name="T40" fmla="*/ 475 w 756"/>
                      <a:gd name="T41" fmla="*/ 185 h 841"/>
                      <a:gd name="T42" fmla="*/ 484 w 756"/>
                      <a:gd name="T43" fmla="*/ 191 h 841"/>
                      <a:gd name="T44" fmla="*/ 494 w 756"/>
                      <a:gd name="T45" fmla="*/ 198 h 841"/>
                      <a:gd name="T46" fmla="*/ 504 w 756"/>
                      <a:gd name="T47" fmla="*/ 204 h 841"/>
                      <a:gd name="T48" fmla="*/ 513 w 756"/>
                      <a:gd name="T49" fmla="*/ 209 h 841"/>
                      <a:gd name="T50" fmla="*/ 524 w 756"/>
                      <a:gd name="T51" fmla="*/ 214 h 841"/>
                      <a:gd name="T52" fmla="*/ 534 w 756"/>
                      <a:gd name="T53" fmla="*/ 219 h 841"/>
                      <a:gd name="T54" fmla="*/ 544 w 756"/>
                      <a:gd name="T55" fmla="*/ 223 h 841"/>
                      <a:gd name="T56" fmla="*/ 555 w 756"/>
                      <a:gd name="T57" fmla="*/ 227 h 841"/>
                      <a:gd name="T58" fmla="*/ 566 w 756"/>
                      <a:gd name="T59" fmla="*/ 231 h 841"/>
                      <a:gd name="T60" fmla="*/ 577 w 756"/>
                      <a:gd name="T61" fmla="*/ 234 h 841"/>
                      <a:gd name="T62" fmla="*/ 588 w 756"/>
                      <a:gd name="T63" fmla="*/ 237 h 841"/>
                      <a:gd name="T64" fmla="*/ 599 w 756"/>
                      <a:gd name="T65" fmla="*/ 240 h 841"/>
                      <a:gd name="T66" fmla="*/ 610 w 756"/>
                      <a:gd name="T67" fmla="*/ 242 h 841"/>
                      <a:gd name="T68" fmla="*/ 621 w 756"/>
                      <a:gd name="T69" fmla="*/ 244 h 841"/>
                      <a:gd name="T70" fmla="*/ 632 w 756"/>
                      <a:gd name="T71" fmla="*/ 245 h 841"/>
                      <a:gd name="T72" fmla="*/ 644 w 756"/>
                      <a:gd name="T73" fmla="*/ 246 h 841"/>
                      <a:gd name="T74" fmla="*/ 655 w 756"/>
                      <a:gd name="T75" fmla="*/ 247 h 841"/>
                      <a:gd name="T76" fmla="*/ 666 w 756"/>
                      <a:gd name="T77" fmla="*/ 247 h 841"/>
                      <a:gd name="T78" fmla="*/ 678 w 756"/>
                      <a:gd name="T79" fmla="*/ 247 h 841"/>
                      <a:gd name="T80" fmla="*/ 689 w 756"/>
                      <a:gd name="T81" fmla="*/ 246 h 841"/>
                      <a:gd name="T82" fmla="*/ 700 w 756"/>
                      <a:gd name="T83" fmla="*/ 245 h 841"/>
                      <a:gd name="T84" fmla="*/ 712 w 756"/>
                      <a:gd name="T85" fmla="*/ 243 h 841"/>
                      <a:gd name="T86" fmla="*/ 723 w 756"/>
                      <a:gd name="T87" fmla="*/ 242 h 841"/>
                      <a:gd name="T88" fmla="*/ 734 w 756"/>
                      <a:gd name="T89" fmla="*/ 239 h 841"/>
                      <a:gd name="T90" fmla="*/ 745 w 756"/>
                      <a:gd name="T91" fmla="*/ 237 h 841"/>
                      <a:gd name="T92" fmla="*/ 756 w 756"/>
                      <a:gd name="T93" fmla="*/ 234 h 841"/>
                      <a:gd name="T94" fmla="*/ 405 w 756"/>
                      <a:gd name="T95" fmla="*/ 841 h 841"/>
                      <a:gd name="T96" fmla="*/ 0 w 756"/>
                      <a:gd name="T97" fmla="*/ 607 h 841"/>
                      <a:gd name="T98" fmla="*/ 351 w 756"/>
                      <a:gd name="T99"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351" y="0"/>
                        </a:moveTo>
                        <a:lnTo>
                          <a:pt x="354" y="11"/>
                        </a:lnTo>
                        <a:lnTo>
                          <a:pt x="357" y="22"/>
                        </a:lnTo>
                        <a:lnTo>
                          <a:pt x="361" y="33"/>
                        </a:lnTo>
                        <a:lnTo>
                          <a:pt x="365" y="43"/>
                        </a:lnTo>
                        <a:lnTo>
                          <a:pt x="369" y="54"/>
                        </a:lnTo>
                        <a:lnTo>
                          <a:pt x="374" y="64"/>
                        </a:lnTo>
                        <a:lnTo>
                          <a:pt x="379" y="74"/>
                        </a:lnTo>
                        <a:lnTo>
                          <a:pt x="385" y="84"/>
                        </a:lnTo>
                        <a:lnTo>
                          <a:pt x="390" y="94"/>
                        </a:lnTo>
                        <a:lnTo>
                          <a:pt x="397" y="103"/>
                        </a:lnTo>
                        <a:lnTo>
                          <a:pt x="403" y="113"/>
                        </a:lnTo>
                        <a:lnTo>
                          <a:pt x="410" y="122"/>
                        </a:lnTo>
                        <a:lnTo>
                          <a:pt x="417" y="131"/>
                        </a:lnTo>
                        <a:lnTo>
                          <a:pt x="424" y="139"/>
                        </a:lnTo>
                        <a:lnTo>
                          <a:pt x="432" y="148"/>
                        </a:lnTo>
                        <a:lnTo>
                          <a:pt x="440" y="156"/>
                        </a:lnTo>
                        <a:lnTo>
                          <a:pt x="448" y="163"/>
                        </a:lnTo>
                        <a:lnTo>
                          <a:pt x="457" y="171"/>
                        </a:lnTo>
                        <a:lnTo>
                          <a:pt x="466" y="178"/>
                        </a:lnTo>
                        <a:lnTo>
                          <a:pt x="475" y="185"/>
                        </a:lnTo>
                        <a:lnTo>
                          <a:pt x="484" y="191"/>
                        </a:lnTo>
                        <a:lnTo>
                          <a:pt x="494" y="198"/>
                        </a:lnTo>
                        <a:lnTo>
                          <a:pt x="504" y="204"/>
                        </a:lnTo>
                        <a:lnTo>
                          <a:pt x="513" y="209"/>
                        </a:lnTo>
                        <a:lnTo>
                          <a:pt x="524" y="214"/>
                        </a:lnTo>
                        <a:lnTo>
                          <a:pt x="534" y="219"/>
                        </a:lnTo>
                        <a:lnTo>
                          <a:pt x="544" y="223"/>
                        </a:lnTo>
                        <a:lnTo>
                          <a:pt x="555" y="227"/>
                        </a:lnTo>
                        <a:lnTo>
                          <a:pt x="566" y="231"/>
                        </a:lnTo>
                        <a:lnTo>
                          <a:pt x="577" y="234"/>
                        </a:lnTo>
                        <a:lnTo>
                          <a:pt x="588" y="237"/>
                        </a:lnTo>
                        <a:lnTo>
                          <a:pt x="599" y="240"/>
                        </a:lnTo>
                        <a:lnTo>
                          <a:pt x="610" y="242"/>
                        </a:lnTo>
                        <a:lnTo>
                          <a:pt x="621" y="244"/>
                        </a:lnTo>
                        <a:lnTo>
                          <a:pt x="632" y="245"/>
                        </a:lnTo>
                        <a:lnTo>
                          <a:pt x="644" y="246"/>
                        </a:lnTo>
                        <a:lnTo>
                          <a:pt x="655" y="247"/>
                        </a:lnTo>
                        <a:lnTo>
                          <a:pt x="666" y="247"/>
                        </a:lnTo>
                        <a:lnTo>
                          <a:pt x="678" y="247"/>
                        </a:lnTo>
                        <a:lnTo>
                          <a:pt x="689" y="246"/>
                        </a:lnTo>
                        <a:lnTo>
                          <a:pt x="700" y="245"/>
                        </a:lnTo>
                        <a:lnTo>
                          <a:pt x="712" y="243"/>
                        </a:lnTo>
                        <a:lnTo>
                          <a:pt x="723" y="242"/>
                        </a:lnTo>
                        <a:lnTo>
                          <a:pt x="734" y="239"/>
                        </a:lnTo>
                        <a:lnTo>
                          <a:pt x="745" y="237"/>
                        </a:lnTo>
                        <a:lnTo>
                          <a:pt x="756" y="234"/>
                        </a:lnTo>
                        <a:lnTo>
                          <a:pt x="405" y="841"/>
                        </a:lnTo>
                        <a:lnTo>
                          <a:pt x="0" y="607"/>
                        </a:lnTo>
                        <a:lnTo>
                          <a:pt x="35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37" name="Freeform 57">
                    <a:extLst>
                      <a:ext uri="{FF2B5EF4-FFF2-40B4-BE49-F238E27FC236}">
                        <a16:creationId xmlns:a16="http://schemas.microsoft.com/office/drawing/2014/main" id="{47F0FE35-DEEC-42ED-8C9A-D02AEC38EB7E}"/>
                      </a:ext>
                    </a:extLst>
                  </p:cNvPr>
                  <p:cNvSpPr>
                    <a:spLocks noChangeAspect="1"/>
                  </p:cNvSpPr>
                  <p:nvPr/>
                </p:nvSpPr>
                <p:spPr bwMode="auto">
                  <a:xfrm>
                    <a:off x="3545" y="2790"/>
                    <a:ext cx="177" cy="197"/>
                  </a:xfrm>
                  <a:custGeom>
                    <a:avLst/>
                    <a:gdLst>
                      <a:gd name="T0" fmla="*/ 0 w 886"/>
                      <a:gd name="T1" fmla="*/ 274 h 986"/>
                      <a:gd name="T2" fmla="*/ 13 w 886"/>
                      <a:gd name="T3" fmla="*/ 278 h 986"/>
                      <a:gd name="T4" fmla="*/ 26 w 886"/>
                      <a:gd name="T5" fmla="*/ 280 h 986"/>
                      <a:gd name="T6" fmla="*/ 38 w 886"/>
                      <a:gd name="T7" fmla="*/ 284 h 986"/>
                      <a:gd name="T8" fmla="*/ 53 w 886"/>
                      <a:gd name="T9" fmla="*/ 285 h 986"/>
                      <a:gd name="T10" fmla="*/ 65 w 886"/>
                      <a:gd name="T11" fmla="*/ 287 h 986"/>
                      <a:gd name="T12" fmla="*/ 78 w 886"/>
                      <a:gd name="T13" fmla="*/ 288 h 986"/>
                      <a:gd name="T14" fmla="*/ 92 w 886"/>
                      <a:gd name="T15" fmla="*/ 290 h 986"/>
                      <a:gd name="T16" fmla="*/ 105 w 886"/>
                      <a:gd name="T17" fmla="*/ 290 h 986"/>
                      <a:gd name="T18" fmla="*/ 118 w 886"/>
                      <a:gd name="T19" fmla="*/ 290 h 986"/>
                      <a:gd name="T20" fmla="*/ 132 w 886"/>
                      <a:gd name="T21" fmla="*/ 288 h 986"/>
                      <a:gd name="T22" fmla="*/ 145 w 886"/>
                      <a:gd name="T23" fmla="*/ 287 h 986"/>
                      <a:gd name="T24" fmla="*/ 158 w 886"/>
                      <a:gd name="T25" fmla="*/ 286 h 986"/>
                      <a:gd name="T26" fmla="*/ 172 w 886"/>
                      <a:gd name="T27" fmla="*/ 284 h 986"/>
                      <a:gd name="T28" fmla="*/ 185 w 886"/>
                      <a:gd name="T29" fmla="*/ 281 h 986"/>
                      <a:gd name="T30" fmla="*/ 198 w 886"/>
                      <a:gd name="T31" fmla="*/ 278 h 986"/>
                      <a:gd name="T32" fmla="*/ 211 w 886"/>
                      <a:gd name="T33" fmla="*/ 274 h 986"/>
                      <a:gd name="T34" fmla="*/ 224 w 886"/>
                      <a:gd name="T35" fmla="*/ 271 h 986"/>
                      <a:gd name="T36" fmla="*/ 235 w 886"/>
                      <a:gd name="T37" fmla="*/ 266 h 986"/>
                      <a:gd name="T38" fmla="*/ 248 w 886"/>
                      <a:gd name="T39" fmla="*/ 261 h 986"/>
                      <a:gd name="T40" fmla="*/ 261 w 886"/>
                      <a:gd name="T41" fmla="*/ 257 h 986"/>
                      <a:gd name="T42" fmla="*/ 273 w 886"/>
                      <a:gd name="T43" fmla="*/ 251 h 986"/>
                      <a:gd name="T44" fmla="*/ 285 w 886"/>
                      <a:gd name="T45" fmla="*/ 245 h 986"/>
                      <a:gd name="T46" fmla="*/ 296 w 886"/>
                      <a:gd name="T47" fmla="*/ 239 h 986"/>
                      <a:gd name="T48" fmla="*/ 308 w 886"/>
                      <a:gd name="T49" fmla="*/ 232 h 986"/>
                      <a:gd name="T50" fmla="*/ 319 w 886"/>
                      <a:gd name="T51" fmla="*/ 224 h 986"/>
                      <a:gd name="T52" fmla="*/ 329 w 886"/>
                      <a:gd name="T53" fmla="*/ 217 h 986"/>
                      <a:gd name="T54" fmla="*/ 341 w 886"/>
                      <a:gd name="T55" fmla="*/ 209 h 986"/>
                      <a:gd name="T56" fmla="*/ 350 w 886"/>
                      <a:gd name="T57" fmla="*/ 200 h 986"/>
                      <a:gd name="T58" fmla="*/ 361 w 886"/>
                      <a:gd name="T59" fmla="*/ 191 h 986"/>
                      <a:gd name="T60" fmla="*/ 370 w 886"/>
                      <a:gd name="T61" fmla="*/ 183 h 986"/>
                      <a:gd name="T62" fmla="*/ 380 w 886"/>
                      <a:gd name="T63" fmla="*/ 173 h 986"/>
                      <a:gd name="T64" fmla="*/ 389 w 886"/>
                      <a:gd name="T65" fmla="*/ 163 h 986"/>
                      <a:gd name="T66" fmla="*/ 397 w 886"/>
                      <a:gd name="T67" fmla="*/ 154 h 986"/>
                      <a:gd name="T68" fmla="*/ 407 w 886"/>
                      <a:gd name="T69" fmla="*/ 143 h 986"/>
                      <a:gd name="T70" fmla="*/ 414 w 886"/>
                      <a:gd name="T71" fmla="*/ 132 h 986"/>
                      <a:gd name="T72" fmla="*/ 422 w 886"/>
                      <a:gd name="T73" fmla="*/ 121 h 986"/>
                      <a:gd name="T74" fmla="*/ 429 w 886"/>
                      <a:gd name="T75" fmla="*/ 110 h 986"/>
                      <a:gd name="T76" fmla="*/ 436 w 886"/>
                      <a:gd name="T77" fmla="*/ 98 h 986"/>
                      <a:gd name="T78" fmla="*/ 442 w 886"/>
                      <a:gd name="T79" fmla="*/ 87 h 986"/>
                      <a:gd name="T80" fmla="*/ 448 w 886"/>
                      <a:gd name="T81" fmla="*/ 75 h 986"/>
                      <a:gd name="T82" fmla="*/ 454 w 886"/>
                      <a:gd name="T83" fmla="*/ 63 h 986"/>
                      <a:gd name="T84" fmla="*/ 458 w 886"/>
                      <a:gd name="T85" fmla="*/ 50 h 986"/>
                      <a:gd name="T86" fmla="*/ 463 w 886"/>
                      <a:gd name="T87" fmla="*/ 39 h 986"/>
                      <a:gd name="T88" fmla="*/ 468 w 886"/>
                      <a:gd name="T89" fmla="*/ 26 h 986"/>
                      <a:gd name="T90" fmla="*/ 471 w 886"/>
                      <a:gd name="T91" fmla="*/ 13 h 986"/>
                      <a:gd name="T92" fmla="*/ 475 w 886"/>
                      <a:gd name="T93" fmla="*/ 0 h 986"/>
                      <a:gd name="T94" fmla="*/ 886 w 886"/>
                      <a:gd name="T95" fmla="*/ 712 h 986"/>
                      <a:gd name="T96" fmla="*/ 411 w 886"/>
                      <a:gd name="T97" fmla="*/ 986 h 986"/>
                      <a:gd name="T98" fmla="*/ 0 w 886"/>
                      <a:gd name="T99" fmla="*/ 274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6" h="986">
                        <a:moveTo>
                          <a:pt x="0" y="274"/>
                        </a:moveTo>
                        <a:lnTo>
                          <a:pt x="13" y="278"/>
                        </a:lnTo>
                        <a:lnTo>
                          <a:pt x="26" y="280"/>
                        </a:lnTo>
                        <a:lnTo>
                          <a:pt x="38" y="284"/>
                        </a:lnTo>
                        <a:lnTo>
                          <a:pt x="53" y="285"/>
                        </a:lnTo>
                        <a:lnTo>
                          <a:pt x="65" y="287"/>
                        </a:lnTo>
                        <a:lnTo>
                          <a:pt x="78" y="288"/>
                        </a:lnTo>
                        <a:lnTo>
                          <a:pt x="92" y="290"/>
                        </a:lnTo>
                        <a:lnTo>
                          <a:pt x="105" y="290"/>
                        </a:lnTo>
                        <a:lnTo>
                          <a:pt x="118" y="290"/>
                        </a:lnTo>
                        <a:lnTo>
                          <a:pt x="132" y="288"/>
                        </a:lnTo>
                        <a:lnTo>
                          <a:pt x="145" y="287"/>
                        </a:lnTo>
                        <a:lnTo>
                          <a:pt x="158" y="286"/>
                        </a:lnTo>
                        <a:lnTo>
                          <a:pt x="172" y="284"/>
                        </a:lnTo>
                        <a:lnTo>
                          <a:pt x="185" y="281"/>
                        </a:lnTo>
                        <a:lnTo>
                          <a:pt x="198" y="278"/>
                        </a:lnTo>
                        <a:lnTo>
                          <a:pt x="211" y="274"/>
                        </a:lnTo>
                        <a:lnTo>
                          <a:pt x="224" y="271"/>
                        </a:lnTo>
                        <a:lnTo>
                          <a:pt x="235" y="266"/>
                        </a:lnTo>
                        <a:lnTo>
                          <a:pt x="248" y="261"/>
                        </a:lnTo>
                        <a:lnTo>
                          <a:pt x="261" y="257"/>
                        </a:lnTo>
                        <a:lnTo>
                          <a:pt x="273" y="251"/>
                        </a:lnTo>
                        <a:lnTo>
                          <a:pt x="285" y="245"/>
                        </a:lnTo>
                        <a:lnTo>
                          <a:pt x="296" y="239"/>
                        </a:lnTo>
                        <a:lnTo>
                          <a:pt x="308" y="232"/>
                        </a:lnTo>
                        <a:lnTo>
                          <a:pt x="319" y="224"/>
                        </a:lnTo>
                        <a:lnTo>
                          <a:pt x="329" y="217"/>
                        </a:lnTo>
                        <a:lnTo>
                          <a:pt x="341" y="209"/>
                        </a:lnTo>
                        <a:lnTo>
                          <a:pt x="350" y="200"/>
                        </a:lnTo>
                        <a:lnTo>
                          <a:pt x="361" y="191"/>
                        </a:lnTo>
                        <a:lnTo>
                          <a:pt x="370" y="183"/>
                        </a:lnTo>
                        <a:lnTo>
                          <a:pt x="380" y="173"/>
                        </a:lnTo>
                        <a:lnTo>
                          <a:pt x="389" y="163"/>
                        </a:lnTo>
                        <a:lnTo>
                          <a:pt x="397" y="154"/>
                        </a:lnTo>
                        <a:lnTo>
                          <a:pt x="407" y="143"/>
                        </a:lnTo>
                        <a:lnTo>
                          <a:pt x="414" y="132"/>
                        </a:lnTo>
                        <a:lnTo>
                          <a:pt x="422" y="121"/>
                        </a:lnTo>
                        <a:lnTo>
                          <a:pt x="429" y="110"/>
                        </a:lnTo>
                        <a:lnTo>
                          <a:pt x="436" y="98"/>
                        </a:lnTo>
                        <a:lnTo>
                          <a:pt x="442" y="87"/>
                        </a:lnTo>
                        <a:lnTo>
                          <a:pt x="448" y="75"/>
                        </a:lnTo>
                        <a:lnTo>
                          <a:pt x="454" y="63"/>
                        </a:lnTo>
                        <a:lnTo>
                          <a:pt x="458" y="50"/>
                        </a:lnTo>
                        <a:lnTo>
                          <a:pt x="463" y="39"/>
                        </a:lnTo>
                        <a:lnTo>
                          <a:pt x="468" y="26"/>
                        </a:lnTo>
                        <a:lnTo>
                          <a:pt x="471" y="13"/>
                        </a:lnTo>
                        <a:lnTo>
                          <a:pt x="475" y="0"/>
                        </a:lnTo>
                        <a:lnTo>
                          <a:pt x="886" y="712"/>
                        </a:lnTo>
                        <a:lnTo>
                          <a:pt x="411" y="986"/>
                        </a:lnTo>
                        <a:lnTo>
                          <a:pt x="0" y="274"/>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38" name="Freeform 58">
                    <a:extLst>
                      <a:ext uri="{FF2B5EF4-FFF2-40B4-BE49-F238E27FC236}">
                        <a16:creationId xmlns:a16="http://schemas.microsoft.com/office/drawing/2014/main" id="{DA6F0D38-DDB0-4482-98ED-3AB9236AAA21}"/>
                      </a:ext>
                    </a:extLst>
                  </p:cNvPr>
                  <p:cNvSpPr>
                    <a:spLocks noChangeAspect="1"/>
                  </p:cNvSpPr>
                  <p:nvPr/>
                </p:nvSpPr>
                <p:spPr bwMode="auto">
                  <a:xfrm>
                    <a:off x="3545" y="2790"/>
                    <a:ext cx="177" cy="197"/>
                  </a:xfrm>
                  <a:custGeom>
                    <a:avLst/>
                    <a:gdLst>
                      <a:gd name="T0" fmla="*/ 0 w 756"/>
                      <a:gd name="T1" fmla="*/ 234 h 841"/>
                      <a:gd name="T2" fmla="*/ 11 w 756"/>
                      <a:gd name="T3" fmla="*/ 237 h 841"/>
                      <a:gd name="T4" fmla="*/ 22 w 756"/>
                      <a:gd name="T5" fmla="*/ 239 h 841"/>
                      <a:gd name="T6" fmla="*/ 33 w 756"/>
                      <a:gd name="T7" fmla="*/ 242 h 841"/>
                      <a:gd name="T8" fmla="*/ 45 w 756"/>
                      <a:gd name="T9" fmla="*/ 243 h 841"/>
                      <a:gd name="T10" fmla="*/ 56 w 756"/>
                      <a:gd name="T11" fmla="*/ 245 h 841"/>
                      <a:gd name="T12" fmla="*/ 67 w 756"/>
                      <a:gd name="T13" fmla="*/ 246 h 841"/>
                      <a:gd name="T14" fmla="*/ 79 w 756"/>
                      <a:gd name="T15" fmla="*/ 247 h 841"/>
                      <a:gd name="T16" fmla="*/ 90 w 756"/>
                      <a:gd name="T17" fmla="*/ 247 h 841"/>
                      <a:gd name="T18" fmla="*/ 101 w 756"/>
                      <a:gd name="T19" fmla="*/ 247 h 841"/>
                      <a:gd name="T20" fmla="*/ 113 w 756"/>
                      <a:gd name="T21" fmla="*/ 246 h 841"/>
                      <a:gd name="T22" fmla="*/ 124 w 756"/>
                      <a:gd name="T23" fmla="*/ 245 h 841"/>
                      <a:gd name="T24" fmla="*/ 135 w 756"/>
                      <a:gd name="T25" fmla="*/ 244 h 841"/>
                      <a:gd name="T26" fmla="*/ 147 w 756"/>
                      <a:gd name="T27" fmla="*/ 242 h 841"/>
                      <a:gd name="T28" fmla="*/ 158 w 756"/>
                      <a:gd name="T29" fmla="*/ 240 h 841"/>
                      <a:gd name="T30" fmla="*/ 169 w 756"/>
                      <a:gd name="T31" fmla="*/ 237 h 841"/>
                      <a:gd name="T32" fmla="*/ 180 w 756"/>
                      <a:gd name="T33" fmla="*/ 234 h 841"/>
                      <a:gd name="T34" fmla="*/ 191 w 756"/>
                      <a:gd name="T35" fmla="*/ 231 h 841"/>
                      <a:gd name="T36" fmla="*/ 201 w 756"/>
                      <a:gd name="T37" fmla="*/ 227 h 841"/>
                      <a:gd name="T38" fmla="*/ 212 w 756"/>
                      <a:gd name="T39" fmla="*/ 223 h 841"/>
                      <a:gd name="T40" fmla="*/ 223 w 756"/>
                      <a:gd name="T41" fmla="*/ 219 h 841"/>
                      <a:gd name="T42" fmla="*/ 233 w 756"/>
                      <a:gd name="T43" fmla="*/ 214 h 841"/>
                      <a:gd name="T44" fmla="*/ 243 w 756"/>
                      <a:gd name="T45" fmla="*/ 209 h 841"/>
                      <a:gd name="T46" fmla="*/ 253 w 756"/>
                      <a:gd name="T47" fmla="*/ 204 h 841"/>
                      <a:gd name="T48" fmla="*/ 263 w 756"/>
                      <a:gd name="T49" fmla="*/ 198 h 841"/>
                      <a:gd name="T50" fmla="*/ 272 w 756"/>
                      <a:gd name="T51" fmla="*/ 191 h 841"/>
                      <a:gd name="T52" fmla="*/ 281 w 756"/>
                      <a:gd name="T53" fmla="*/ 185 h 841"/>
                      <a:gd name="T54" fmla="*/ 291 w 756"/>
                      <a:gd name="T55" fmla="*/ 178 h 841"/>
                      <a:gd name="T56" fmla="*/ 299 w 756"/>
                      <a:gd name="T57" fmla="*/ 171 h 841"/>
                      <a:gd name="T58" fmla="*/ 308 w 756"/>
                      <a:gd name="T59" fmla="*/ 163 h 841"/>
                      <a:gd name="T60" fmla="*/ 316 w 756"/>
                      <a:gd name="T61" fmla="*/ 156 h 841"/>
                      <a:gd name="T62" fmla="*/ 324 w 756"/>
                      <a:gd name="T63" fmla="*/ 148 h 841"/>
                      <a:gd name="T64" fmla="*/ 332 w 756"/>
                      <a:gd name="T65" fmla="*/ 139 h 841"/>
                      <a:gd name="T66" fmla="*/ 339 w 756"/>
                      <a:gd name="T67" fmla="*/ 131 h 841"/>
                      <a:gd name="T68" fmla="*/ 347 w 756"/>
                      <a:gd name="T69" fmla="*/ 122 h 841"/>
                      <a:gd name="T70" fmla="*/ 353 w 756"/>
                      <a:gd name="T71" fmla="*/ 113 h 841"/>
                      <a:gd name="T72" fmla="*/ 360 w 756"/>
                      <a:gd name="T73" fmla="*/ 103 h 841"/>
                      <a:gd name="T74" fmla="*/ 366 w 756"/>
                      <a:gd name="T75" fmla="*/ 94 h 841"/>
                      <a:gd name="T76" fmla="*/ 372 w 756"/>
                      <a:gd name="T77" fmla="*/ 84 h 841"/>
                      <a:gd name="T78" fmla="*/ 377 w 756"/>
                      <a:gd name="T79" fmla="*/ 74 h 841"/>
                      <a:gd name="T80" fmla="*/ 382 w 756"/>
                      <a:gd name="T81" fmla="*/ 64 h 841"/>
                      <a:gd name="T82" fmla="*/ 387 w 756"/>
                      <a:gd name="T83" fmla="*/ 54 h 841"/>
                      <a:gd name="T84" fmla="*/ 391 w 756"/>
                      <a:gd name="T85" fmla="*/ 43 h 841"/>
                      <a:gd name="T86" fmla="*/ 395 w 756"/>
                      <a:gd name="T87" fmla="*/ 33 h 841"/>
                      <a:gd name="T88" fmla="*/ 399 w 756"/>
                      <a:gd name="T89" fmla="*/ 22 h 841"/>
                      <a:gd name="T90" fmla="*/ 402 w 756"/>
                      <a:gd name="T91" fmla="*/ 11 h 841"/>
                      <a:gd name="T92" fmla="*/ 405 w 756"/>
                      <a:gd name="T93" fmla="*/ 0 h 841"/>
                      <a:gd name="T94" fmla="*/ 756 w 756"/>
                      <a:gd name="T95" fmla="*/ 607 h 841"/>
                      <a:gd name="T96" fmla="*/ 351 w 756"/>
                      <a:gd name="T97" fmla="*/ 841 h 841"/>
                      <a:gd name="T98" fmla="*/ 0 w 756"/>
                      <a:gd name="T99" fmla="*/ 234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0" y="234"/>
                        </a:moveTo>
                        <a:lnTo>
                          <a:pt x="11" y="237"/>
                        </a:lnTo>
                        <a:lnTo>
                          <a:pt x="22" y="239"/>
                        </a:lnTo>
                        <a:lnTo>
                          <a:pt x="33" y="242"/>
                        </a:lnTo>
                        <a:lnTo>
                          <a:pt x="45" y="243"/>
                        </a:lnTo>
                        <a:lnTo>
                          <a:pt x="56" y="245"/>
                        </a:lnTo>
                        <a:lnTo>
                          <a:pt x="67" y="246"/>
                        </a:lnTo>
                        <a:lnTo>
                          <a:pt x="79" y="247"/>
                        </a:lnTo>
                        <a:lnTo>
                          <a:pt x="90" y="247"/>
                        </a:lnTo>
                        <a:lnTo>
                          <a:pt x="101" y="247"/>
                        </a:lnTo>
                        <a:lnTo>
                          <a:pt x="113" y="246"/>
                        </a:lnTo>
                        <a:lnTo>
                          <a:pt x="124" y="245"/>
                        </a:lnTo>
                        <a:lnTo>
                          <a:pt x="135" y="244"/>
                        </a:lnTo>
                        <a:lnTo>
                          <a:pt x="147" y="242"/>
                        </a:lnTo>
                        <a:lnTo>
                          <a:pt x="158" y="240"/>
                        </a:lnTo>
                        <a:lnTo>
                          <a:pt x="169" y="237"/>
                        </a:lnTo>
                        <a:lnTo>
                          <a:pt x="180" y="234"/>
                        </a:lnTo>
                        <a:lnTo>
                          <a:pt x="191" y="231"/>
                        </a:lnTo>
                        <a:lnTo>
                          <a:pt x="201" y="227"/>
                        </a:lnTo>
                        <a:lnTo>
                          <a:pt x="212" y="223"/>
                        </a:lnTo>
                        <a:lnTo>
                          <a:pt x="223" y="219"/>
                        </a:lnTo>
                        <a:lnTo>
                          <a:pt x="233" y="214"/>
                        </a:lnTo>
                        <a:lnTo>
                          <a:pt x="243" y="209"/>
                        </a:lnTo>
                        <a:lnTo>
                          <a:pt x="253" y="204"/>
                        </a:lnTo>
                        <a:lnTo>
                          <a:pt x="263" y="198"/>
                        </a:lnTo>
                        <a:lnTo>
                          <a:pt x="272" y="191"/>
                        </a:lnTo>
                        <a:lnTo>
                          <a:pt x="281" y="185"/>
                        </a:lnTo>
                        <a:lnTo>
                          <a:pt x="291" y="178"/>
                        </a:lnTo>
                        <a:lnTo>
                          <a:pt x="299" y="171"/>
                        </a:lnTo>
                        <a:lnTo>
                          <a:pt x="308" y="163"/>
                        </a:lnTo>
                        <a:lnTo>
                          <a:pt x="316" y="156"/>
                        </a:lnTo>
                        <a:lnTo>
                          <a:pt x="324" y="148"/>
                        </a:lnTo>
                        <a:lnTo>
                          <a:pt x="332" y="139"/>
                        </a:lnTo>
                        <a:lnTo>
                          <a:pt x="339" y="131"/>
                        </a:lnTo>
                        <a:lnTo>
                          <a:pt x="347" y="122"/>
                        </a:lnTo>
                        <a:lnTo>
                          <a:pt x="353" y="113"/>
                        </a:lnTo>
                        <a:lnTo>
                          <a:pt x="360" y="103"/>
                        </a:lnTo>
                        <a:lnTo>
                          <a:pt x="366" y="94"/>
                        </a:lnTo>
                        <a:lnTo>
                          <a:pt x="372" y="84"/>
                        </a:lnTo>
                        <a:lnTo>
                          <a:pt x="377" y="74"/>
                        </a:lnTo>
                        <a:lnTo>
                          <a:pt x="382" y="64"/>
                        </a:lnTo>
                        <a:lnTo>
                          <a:pt x="387" y="54"/>
                        </a:lnTo>
                        <a:lnTo>
                          <a:pt x="391" y="43"/>
                        </a:lnTo>
                        <a:lnTo>
                          <a:pt x="395" y="33"/>
                        </a:lnTo>
                        <a:lnTo>
                          <a:pt x="399" y="22"/>
                        </a:lnTo>
                        <a:lnTo>
                          <a:pt x="402" y="11"/>
                        </a:lnTo>
                        <a:lnTo>
                          <a:pt x="405" y="0"/>
                        </a:lnTo>
                        <a:lnTo>
                          <a:pt x="756" y="607"/>
                        </a:lnTo>
                        <a:lnTo>
                          <a:pt x="351" y="841"/>
                        </a:lnTo>
                        <a:lnTo>
                          <a:pt x="0" y="23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39" name="Line 59">
                    <a:extLst>
                      <a:ext uri="{FF2B5EF4-FFF2-40B4-BE49-F238E27FC236}">
                        <a16:creationId xmlns:a16="http://schemas.microsoft.com/office/drawing/2014/main" id="{D3C857EB-9217-4F68-A02E-A49F5A444E7B}"/>
                      </a:ext>
                    </a:extLst>
                  </p:cNvPr>
                  <p:cNvSpPr>
                    <a:spLocks noChangeAspect="1" noChangeShapeType="1"/>
                  </p:cNvSpPr>
                  <p:nvPr/>
                </p:nvSpPr>
                <p:spPr bwMode="auto">
                  <a:xfrm>
                    <a:off x="3675" y="2960"/>
                    <a:ext cx="68"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40" name="Line 60">
                    <a:extLst>
                      <a:ext uri="{FF2B5EF4-FFF2-40B4-BE49-F238E27FC236}">
                        <a16:creationId xmlns:a16="http://schemas.microsoft.com/office/drawing/2014/main" id="{7F02EF66-831F-4408-BDE5-D7AB83A42D82}"/>
                      </a:ext>
                    </a:extLst>
                  </p:cNvPr>
                  <p:cNvSpPr>
                    <a:spLocks noChangeAspect="1" noChangeShapeType="1"/>
                  </p:cNvSpPr>
                  <p:nvPr/>
                </p:nvSpPr>
                <p:spPr bwMode="auto">
                  <a:xfrm flipH="1">
                    <a:off x="3743" y="2960"/>
                    <a:ext cx="69"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41" name="Freeform 61">
                    <a:extLst>
                      <a:ext uri="{FF2B5EF4-FFF2-40B4-BE49-F238E27FC236}">
                        <a16:creationId xmlns:a16="http://schemas.microsoft.com/office/drawing/2014/main" id="{D2BCCD09-3028-46ED-8497-A4FDEDFFBF8E}"/>
                      </a:ext>
                    </a:extLst>
                  </p:cNvPr>
                  <p:cNvSpPr>
                    <a:spLocks noChangeAspect="1"/>
                  </p:cNvSpPr>
                  <p:nvPr/>
                </p:nvSpPr>
                <p:spPr bwMode="auto">
                  <a:xfrm>
                    <a:off x="3688" y="3031"/>
                    <a:ext cx="110" cy="221"/>
                  </a:xfrm>
                  <a:custGeom>
                    <a:avLst/>
                    <a:gdLst>
                      <a:gd name="T0" fmla="*/ 1 w 550"/>
                      <a:gd name="T1" fmla="*/ 184 h 1105"/>
                      <a:gd name="T2" fmla="*/ 4 w 550"/>
                      <a:gd name="T3" fmla="*/ 113 h 1105"/>
                      <a:gd name="T4" fmla="*/ 18 w 550"/>
                      <a:gd name="T5" fmla="*/ 60 h 1105"/>
                      <a:gd name="T6" fmla="*/ 46 w 550"/>
                      <a:gd name="T7" fmla="*/ 23 h 1105"/>
                      <a:gd name="T8" fmla="*/ 86 w 550"/>
                      <a:gd name="T9" fmla="*/ 3 h 1105"/>
                      <a:gd name="T10" fmla="*/ 139 w 550"/>
                      <a:gd name="T11" fmla="*/ 0 h 1105"/>
                      <a:gd name="T12" fmla="*/ 440 w 550"/>
                      <a:gd name="T13" fmla="*/ 0 h 1105"/>
                      <a:gd name="T14" fmla="*/ 487 w 550"/>
                      <a:gd name="T15" fmla="*/ 10 h 1105"/>
                      <a:gd name="T16" fmla="*/ 520 w 550"/>
                      <a:gd name="T17" fmla="*/ 40 h 1105"/>
                      <a:gd name="T18" fmla="*/ 541 w 550"/>
                      <a:gd name="T19" fmla="*/ 85 h 1105"/>
                      <a:gd name="T20" fmla="*/ 550 w 550"/>
                      <a:gd name="T21" fmla="*/ 147 h 1105"/>
                      <a:gd name="T22" fmla="*/ 549 w 550"/>
                      <a:gd name="T23" fmla="*/ 921 h 1105"/>
                      <a:gd name="T24" fmla="*/ 549 w 550"/>
                      <a:gd name="T25" fmla="*/ 934 h 1105"/>
                      <a:gd name="T26" fmla="*/ 548 w 550"/>
                      <a:gd name="T27" fmla="*/ 947 h 1105"/>
                      <a:gd name="T28" fmla="*/ 547 w 550"/>
                      <a:gd name="T29" fmla="*/ 960 h 1105"/>
                      <a:gd name="T30" fmla="*/ 544 w 550"/>
                      <a:gd name="T31" fmla="*/ 972 h 1105"/>
                      <a:gd name="T32" fmla="*/ 541 w 550"/>
                      <a:gd name="T33" fmla="*/ 985 h 1105"/>
                      <a:gd name="T34" fmla="*/ 537 w 550"/>
                      <a:gd name="T35" fmla="*/ 996 h 1105"/>
                      <a:gd name="T36" fmla="*/ 534 w 550"/>
                      <a:gd name="T37" fmla="*/ 1008 h 1105"/>
                      <a:gd name="T38" fmla="*/ 529 w 550"/>
                      <a:gd name="T39" fmla="*/ 1019 h 1105"/>
                      <a:gd name="T40" fmla="*/ 523 w 550"/>
                      <a:gd name="T41" fmla="*/ 1029 h 1105"/>
                      <a:gd name="T42" fmla="*/ 517 w 550"/>
                      <a:gd name="T43" fmla="*/ 1040 h 1105"/>
                      <a:gd name="T44" fmla="*/ 511 w 550"/>
                      <a:gd name="T45" fmla="*/ 1049 h 1105"/>
                      <a:gd name="T46" fmla="*/ 504 w 550"/>
                      <a:gd name="T47" fmla="*/ 1059 h 1105"/>
                      <a:gd name="T48" fmla="*/ 496 w 550"/>
                      <a:gd name="T49" fmla="*/ 1067 h 1105"/>
                      <a:gd name="T50" fmla="*/ 489 w 550"/>
                      <a:gd name="T51" fmla="*/ 1074 h 1105"/>
                      <a:gd name="T52" fmla="*/ 481 w 550"/>
                      <a:gd name="T53" fmla="*/ 1081 h 1105"/>
                      <a:gd name="T54" fmla="*/ 473 w 550"/>
                      <a:gd name="T55" fmla="*/ 1087 h 1105"/>
                      <a:gd name="T56" fmla="*/ 463 w 550"/>
                      <a:gd name="T57" fmla="*/ 1093 h 1105"/>
                      <a:gd name="T58" fmla="*/ 455 w 550"/>
                      <a:gd name="T59" fmla="*/ 1096 h 1105"/>
                      <a:gd name="T60" fmla="*/ 446 w 550"/>
                      <a:gd name="T61" fmla="*/ 1100 h 1105"/>
                      <a:gd name="T62" fmla="*/ 436 w 550"/>
                      <a:gd name="T63" fmla="*/ 1103 h 1105"/>
                      <a:gd name="T64" fmla="*/ 427 w 550"/>
                      <a:gd name="T65" fmla="*/ 1104 h 1105"/>
                      <a:gd name="T66" fmla="*/ 418 w 550"/>
                      <a:gd name="T67" fmla="*/ 1105 h 1105"/>
                      <a:gd name="T68" fmla="*/ 139 w 550"/>
                      <a:gd name="T69" fmla="*/ 1105 h 1105"/>
                      <a:gd name="T70" fmla="*/ 129 w 550"/>
                      <a:gd name="T71" fmla="*/ 1105 h 1105"/>
                      <a:gd name="T72" fmla="*/ 119 w 550"/>
                      <a:gd name="T73" fmla="*/ 1104 h 1105"/>
                      <a:gd name="T74" fmla="*/ 109 w 550"/>
                      <a:gd name="T75" fmla="*/ 1102 h 1105"/>
                      <a:gd name="T76" fmla="*/ 100 w 550"/>
                      <a:gd name="T77" fmla="*/ 1098 h 1105"/>
                      <a:gd name="T78" fmla="*/ 92 w 550"/>
                      <a:gd name="T79" fmla="*/ 1095 h 1105"/>
                      <a:gd name="T80" fmla="*/ 82 w 550"/>
                      <a:gd name="T81" fmla="*/ 1089 h 1105"/>
                      <a:gd name="T82" fmla="*/ 74 w 550"/>
                      <a:gd name="T83" fmla="*/ 1084 h 1105"/>
                      <a:gd name="T84" fmla="*/ 66 w 550"/>
                      <a:gd name="T85" fmla="*/ 1077 h 1105"/>
                      <a:gd name="T86" fmla="*/ 58 w 550"/>
                      <a:gd name="T87" fmla="*/ 1070 h 1105"/>
                      <a:gd name="T88" fmla="*/ 51 w 550"/>
                      <a:gd name="T89" fmla="*/ 1062 h 1105"/>
                      <a:gd name="T90" fmla="*/ 44 w 550"/>
                      <a:gd name="T91" fmla="*/ 1054 h 1105"/>
                      <a:gd name="T92" fmla="*/ 37 w 550"/>
                      <a:gd name="T93" fmla="*/ 1044 h 1105"/>
                      <a:gd name="T94" fmla="*/ 31 w 550"/>
                      <a:gd name="T95" fmla="*/ 1035 h 1105"/>
                      <a:gd name="T96" fmla="*/ 25 w 550"/>
                      <a:gd name="T97" fmla="*/ 1025 h 1105"/>
                      <a:gd name="T98" fmla="*/ 19 w 550"/>
                      <a:gd name="T99" fmla="*/ 1013 h 1105"/>
                      <a:gd name="T100" fmla="*/ 15 w 550"/>
                      <a:gd name="T101" fmla="*/ 1002 h 1105"/>
                      <a:gd name="T102" fmla="*/ 11 w 550"/>
                      <a:gd name="T103" fmla="*/ 991 h 1105"/>
                      <a:gd name="T104" fmla="*/ 8 w 550"/>
                      <a:gd name="T105" fmla="*/ 978 h 1105"/>
                      <a:gd name="T106" fmla="*/ 5 w 550"/>
                      <a:gd name="T107" fmla="*/ 966 h 1105"/>
                      <a:gd name="T108" fmla="*/ 4 w 550"/>
                      <a:gd name="T109" fmla="*/ 953 h 1105"/>
                      <a:gd name="T110" fmla="*/ 1 w 550"/>
                      <a:gd name="T111" fmla="*/ 940 h 1105"/>
                      <a:gd name="T112" fmla="*/ 1 w 550"/>
                      <a:gd name="T113" fmla="*/ 92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1105">
                        <a:moveTo>
                          <a:pt x="1" y="921"/>
                        </a:moveTo>
                        <a:lnTo>
                          <a:pt x="1" y="184"/>
                        </a:lnTo>
                        <a:lnTo>
                          <a:pt x="0" y="146"/>
                        </a:lnTo>
                        <a:lnTo>
                          <a:pt x="4" y="113"/>
                        </a:lnTo>
                        <a:lnTo>
                          <a:pt x="10" y="84"/>
                        </a:lnTo>
                        <a:lnTo>
                          <a:pt x="18" y="60"/>
                        </a:lnTo>
                        <a:lnTo>
                          <a:pt x="31" y="40"/>
                        </a:lnTo>
                        <a:lnTo>
                          <a:pt x="46" y="23"/>
                        </a:lnTo>
                        <a:lnTo>
                          <a:pt x="65" y="11"/>
                        </a:lnTo>
                        <a:lnTo>
                          <a:pt x="86" y="3"/>
                        </a:lnTo>
                        <a:lnTo>
                          <a:pt x="110" y="0"/>
                        </a:lnTo>
                        <a:lnTo>
                          <a:pt x="139" y="0"/>
                        </a:lnTo>
                        <a:lnTo>
                          <a:pt x="413" y="0"/>
                        </a:lnTo>
                        <a:lnTo>
                          <a:pt x="440" y="0"/>
                        </a:lnTo>
                        <a:lnTo>
                          <a:pt x="465" y="3"/>
                        </a:lnTo>
                        <a:lnTo>
                          <a:pt x="487" y="10"/>
                        </a:lnTo>
                        <a:lnTo>
                          <a:pt x="504" y="23"/>
                        </a:lnTo>
                        <a:lnTo>
                          <a:pt x="520" y="40"/>
                        </a:lnTo>
                        <a:lnTo>
                          <a:pt x="533" y="60"/>
                        </a:lnTo>
                        <a:lnTo>
                          <a:pt x="541" y="85"/>
                        </a:lnTo>
                        <a:lnTo>
                          <a:pt x="547" y="113"/>
                        </a:lnTo>
                        <a:lnTo>
                          <a:pt x="550" y="147"/>
                        </a:lnTo>
                        <a:lnTo>
                          <a:pt x="549" y="184"/>
                        </a:lnTo>
                        <a:lnTo>
                          <a:pt x="549" y="921"/>
                        </a:lnTo>
                        <a:lnTo>
                          <a:pt x="549" y="927"/>
                        </a:lnTo>
                        <a:lnTo>
                          <a:pt x="549" y="934"/>
                        </a:lnTo>
                        <a:lnTo>
                          <a:pt x="549" y="940"/>
                        </a:lnTo>
                        <a:lnTo>
                          <a:pt x="548" y="947"/>
                        </a:lnTo>
                        <a:lnTo>
                          <a:pt x="548" y="953"/>
                        </a:lnTo>
                        <a:lnTo>
                          <a:pt x="547" y="960"/>
                        </a:lnTo>
                        <a:lnTo>
                          <a:pt x="546" y="966"/>
                        </a:lnTo>
                        <a:lnTo>
                          <a:pt x="544" y="972"/>
                        </a:lnTo>
                        <a:lnTo>
                          <a:pt x="543" y="978"/>
                        </a:lnTo>
                        <a:lnTo>
                          <a:pt x="541" y="985"/>
                        </a:lnTo>
                        <a:lnTo>
                          <a:pt x="540" y="991"/>
                        </a:lnTo>
                        <a:lnTo>
                          <a:pt x="537" y="996"/>
                        </a:lnTo>
                        <a:lnTo>
                          <a:pt x="536" y="1002"/>
                        </a:lnTo>
                        <a:lnTo>
                          <a:pt x="534" y="1008"/>
                        </a:lnTo>
                        <a:lnTo>
                          <a:pt x="531" y="1013"/>
                        </a:lnTo>
                        <a:lnTo>
                          <a:pt x="529" y="1019"/>
                        </a:lnTo>
                        <a:lnTo>
                          <a:pt x="526" y="1025"/>
                        </a:lnTo>
                        <a:lnTo>
                          <a:pt x="523" y="1029"/>
                        </a:lnTo>
                        <a:lnTo>
                          <a:pt x="521" y="1035"/>
                        </a:lnTo>
                        <a:lnTo>
                          <a:pt x="517" y="1040"/>
                        </a:lnTo>
                        <a:lnTo>
                          <a:pt x="514" y="1044"/>
                        </a:lnTo>
                        <a:lnTo>
                          <a:pt x="511" y="1049"/>
                        </a:lnTo>
                        <a:lnTo>
                          <a:pt x="508" y="1054"/>
                        </a:lnTo>
                        <a:lnTo>
                          <a:pt x="504" y="1059"/>
                        </a:lnTo>
                        <a:lnTo>
                          <a:pt x="501" y="1062"/>
                        </a:lnTo>
                        <a:lnTo>
                          <a:pt x="496" y="1067"/>
                        </a:lnTo>
                        <a:lnTo>
                          <a:pt x="493" y="1070"/>
                        </a:lnTo>
                        <a:lnTo>
                          <a:pt x="489" y="1074"/>
                        </a:lnTo>
                        <a:lnTo>
                          <a:pt x="485" y="1077"/>
                        </a:lnTo>
                        <a:lnTo>
                          <a:pt x="481" y="1081"/>
                        </a:lnTo>
                        <a:lnTo>
                          <a:pt x="476" y="1084"/>
                        </a:lnTo>
                        <a:lnTo>
                          <a:pt x="473" y="1087"/>
                        </a:lnTo>
                        <a:lnTo>
                          <a:pt x="468" y="1089"/>
                        </a:lnTo>
                        <a:lnTo>
                          <a:pt x="463" y="1093"/>
                        </a:lnTo>
                        <a:lnTo>
                          <a:pt x="459" y="1095"/>
                        </a:lnTo>
                        <a:lnTo>
                          <a:pt x="455" y="1096"/>
                        </a:lnTo>
                        <a:lnTo>
                          <a:pt x="451" y="1098"/>
                        </a:lnTo>
                        <a:lnTo>
                          <a:pt x="446" y="1100"/>
                        </a:lnTo>
                        <a:lnTo>
                          <a:pt x="441" y="1102"/>
                        </a:lnTo>
                        <a:lnTo>
                          <a:pt x="436" y="1103"/>
                        </a:lnTo>
                        <a:lnTo>
                          <a:pt x="432" y="1104"/>
                        </a:lnTo>
                        <a:lnTo>
                          <a:pt x="427" y="1104"/>
                        </a:lnTo>
                        <a:lnTo>
                          <a:pt x="422" y="1105"/>
                        </a:lnTo>
                        <a:lnTo>
                          <a:pt x="418" y="1105"/>
                        </a:lnTo>
                        <a:lnTo>
                          <a:pt x="413" y="1105"/>
                        </a:lnTo>
                        <a:lnTo>
                          <a:pt x="139" y="1105"/>
                        </a:lnTo>
                        <a:lnTo>
                          <a:pt x="134" y="1105"/>
                        </a:lnTo>
                        <a:lnTo>
                          <a:pt x="129" y="1105"/>
                        </a:lnTo>
                        <a:lnTo>
                          <a:pt x="123" y="1104"/>
                        </a:lnTo>
                        <a:lnTo>
                          <a:pt x="119" y="1104"/>
                        </a:lnTo>
                        <a:lnTo>
                          <a:pt x="114" y="1103"/>
                        </a:lnTo>
                        <a:lnTo>
                          <a:pt x="109" y="1102"/>
                        </a:lnTo>
                        <a:lnTo>
                          <a:pt x="105" y="1100"/>
                        </a:lnTo>
                        <a:lnTo>
                          <a:pt x="100" y="1098"/>
                        </a:lnTo>
                        <a:lnTo>
                          <a:pt x="96" y="1096"/>
                        </a:lnTo>
                        <a:lnTo>
                          <a:pt x="92" y="1095"/>
                        </a:lnTo>
                        <a:lnTo>
                          <a:pt x="87" y="1093"/>
                        </a:lnTo>
                        <a:lnTo>
                          <a:pt x="82" y="1089"/>
                        </a:lnTo>
                        <a:lnTo>
                          <a:pt x="78" y="1087"/>
                        </a:lnTo>
                        <a:lnTo>
                          <a:pt x="74" y="1084"/>
                        </a:lnTo>
                        <a:lnTo>
                          <a:pt x="69" y="1081"/>
                        </a:lnTo>
                        <a:lnTo>
                          <a:pt x="66" y="1077"/>
                        </a:lnTo>
                        <a:lnTo>
                          <a:pt x="61" y="1074"/>
                        </a:lnTo>
                        <a:lnTo>
                          <a:pt x="58" y="1070"/>
                        </a:lnTo>
                        <a:lnTo>
                          <a:pt x="54" y="1067"/>
                        </a:lnTo>
                        <a:lnTo>
                          <a:pt x="51" y="1062"/>
                        </a:lnTo>
                        <a:lnTo>
                          <a:pt x="46" y="1059"/>
                        </a:lnTo>
                        <a:lnTo>
                          <a:pt x="44" y="1054"/>
                        </a:lnTo>
                        <a:lnTo>
                          <a:pt x="40" y="1049"/>
                        </a:lnTo>
                        <a:lnTo>
                          <a:pt x="37" y="1044"/>
                        </a:lnTo>
                        <a:lnTo>
                          <a:pt x="33" y="1040"/>
                        </a:lnTo>
                        <a:lnTo>
                          <a:pt x="31" y="1035"/>
                        </a:lnTo>
                        <a:lnTo>
                          <a:pt x="27" y="1029"/>
                        </a:lnTo>
                        <a:lnTo>
                          <a:pt x="25" y="1025"/>
                        </a:lnTo>
                        <a:lnTo>
                          <a:pt x="23" y="1019"/>
                        </a:lnTo>
                        <a:lnTo>
                          <a:pt x="19" y="1013"/>
                        </a:lnTo>
                        <a:lnTo>
                          <a:pt x="18" y="1008"/>
                        </a:lnTo>
                        <a:lnTo>
                          <a:pt x="15" y="1002"/>
                        </a:lnTo>
                        <a:lnTo>
                          <a:pt x="13" y="996"/>
                        </a:lnTo>
                        <a:lnTo>
                          <a:pt x="11" y="991"/>
                        </a:lnTo>
                        <a:lnTo>
                          <a:pt x="10" y="985"/>
                        </a:lnTo>
                        <a:lnTo>
                          <a:pt x="8" y="978"/>
                        </a:lnTo>
                        <a:lnTo>
                          <a:pt x="6" y="972"/>
                        </a:lnTo>
                        <a:lnTo>
                          <a:pt x="5" y="966"/>
                        </a:lnTo>
                        <a:lnTo>
                          <a:pt x="4" y="960"/>
                        </a:lnTo>
                        <a:lnTo>
                          <a:pt x="4" y="953"/>
                        </a:lnTo>
                        <a:lnTo>
                          <a:pt x="3" y="947"/>
                        </a:lnTo>
                        <a:lnTo>
                          <a:pt x="1" y="940"/>
                        </a:lnTo>
                        <a:lnTo>
                          <a:pt x="1" y="934"/>
                        </a:lnTo>
                        <a:lnTo>
                          <a:pt x="1" y="927"/>
                        </a:lnTo>
                        <a:lnTo>
                          <a:pt x="1" y="92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2" name="Freeform 62">
                    <a:extLst>
                      <a:ext uri="{FF2B5EF4-FFF2-40B4-BE49-F238E27FC236}">
                        <a16:creationId xmlns:a16="http://schemas.microsoft.com/office/drawing/2014/main" id="{EEFA1B64-C0D7-45B0-BBD5-4A919C9A1ECB}"/>
                      </a:ext>
                    </a:extLst>
                  </p:cNvPr>
                  <p:cNvSpPr>
                    <a:spLocks noChangeAspect="1"/>
                  </p:cNvSpPr>
                  <p:nvPr/>
                </p:nvSpPr>
                <p:spPr bwMode="auto">
                  <a:xfrm>
                    <a:off x="3688" y="3031"/>
                    <a:ext cx="110" cy="221"/>
                  </a:xfrm>
                  <a:custGeom>
                    <a:avLst/>
                    <a:gdLst>
                      <a:gd name="T0" fmla="*/ 1 w 469"/>
                      <a:gd name="T1" fmla="*/ 157 h 943"/>
                      <a:gd name="T2" fmla="*/ 3 w 469"/>
                      <a:gd name="T3" fmla="*/ 97 h 943"/>
                      <a:gd name="T4" fmla="*/ 15 w 469"/>
                      <a:gd name="T5" fmla="*/ 51 h 943"/>
                      <a:gd name="T6" fmla="*/ 39 w 469"/>
                      <a:gd name="T7" fmla="*/ 20 h 943"/>
                      <a:gd name="T8" fmla="*/ 73 w 469"/>
                      <a:gd name="T9" fmla="*/ 3 h 943"/>
                      <a:gd name="T10" fmla="*/ 118 w 469"/>
                      <a:gd name="T11" fmla="*/ 0 h 943"/>
                      <a:gd name="T12" fmla="*/ 375 w 469"/>
                      <a:gd name="T13" fmla="*/ 0 h 943"/>
                      <a:gd name="T14" fmla="*/ 415 w 469"/>
                      <a:gd name="T15" fmla="*/ 9 h 943"/>
                      <a:gd name="T16" fmla="*/ 443 w 469"/>
                      <a:gd name="T17" fmla="*/ 34 h 943"/>
                      <a:gd name="T18" fmla="*/ 461 w 469"/>
                      <a:gd name="T19" fmla="*/ 73 h 943"/>
                      <a:gd name="T20" fmla="*/ 469 w 469"/>
                      <a:gd name="T21" fmla="*/ 126 h 943"/>
                      <a:gd name="T22" fmla="*/ 468 w 469"/>
                      <a:gd name="T23" fmla="*/ 786 h 943"/>
                      <a:gd name="T24" fmla="*/ 468 w 469"/>
                      <a:gd name="T25" fmla="*/ 797 h 943"/>
                      <a:gd name="T26" fmla="*/ 467 w 469"/>
                      <a:gd name="T27" fmla="*/ 808 h 943"/>
                      <a:gd name="T28" fmla="*/ 466 w 469"/>
                      <a:gd name="T29" fmla="*/ 819 h 943"/>
                      <a:gd name="T30" fmla="*/ 464 w 469"/>
                      <a:gd name="T31" fmla="*/ 829 h 943"/>
                      <a:gd name="T32" fmla="*/ 461 w 469"/>
                      <a:gd name="T33" fmla="*/ 840 h 943"/>
                      <a:gd name="T34" fmla="*/ 458 w 469"/>
                      <a:gd name="T35" fmla="*/ 850 h 943"/>
                      <a:gd name="T36" fmla="*/ 455 w 469"/>
                      <a:gd name="T37" fmla="*/ 860 h 943"/>
                      <a:gd name="T38" fmla="*/ 451 w 469"/>
                      <a:gd name="T39" fmla="*/ 869 h 943"/>
                      <a:gd name="T40" fmla="*/ 446 w 469"/>
                      <a:gd name="T41" fmla="*/ 878 h 943"/>
                      <a:gd name="T42" fmla="*/ 441 w 469"/>
                      <a:gd name="T43" fmla="*/ 887 h 943"/>
                      <a:gd name="T44" fmla="*/ 436 w 469"/>
                      <a:gd name="T45" fmla="*/ 895 h 943"/>
                      <a:gd name="T46" fmla="*/ 430 w 469"/>
                      <a:gd name="T47" fmla="*/ 903 h 943"/>
                      <a:gd name="T48" fmla="*/ 423 w 469"/>
                      <a:gd name="T49" fmla="*/ 910 h 943"/>
                      <a:gd name="T50" fmla="*/ 417 w 469"/>
                      <a:gd name="T51" fmla="*/ 916 h 943"/>
                      <a:gd name="T52" fmla="*/ 410 w 469"/>
                      <a:gd name="T53" fmla="*/ 922 h 943"/>
                      <a:gd name="T54" fmla="*/ 403 w 469"/>
                      <a:gd name="T55" fmla="*/ 927 h 943"/>
                      <a:gd name="T56" fmla="*/ 395 w 469"/>
                      <a:gd name="T57" fmla="*/ 932 h 943"/>
                      <a:gd name="T58" fmla="*/ 388 w 469"/>
                      <a:gd name="T59" fmla="*/ 935 h 943"/>
                      <a:gd name="T60" fmla="*/ 380 w 469"/>
                      <a:gd name="T61" fmla="*/ 938 h 943"/>
                      <a:gd name="T62" fmla="*/ 372 w 469"/>
                      <a:gd name="T63" fmla="*/ 941 h 943"/>
                      <a:gd name="T64" fmla="*/ 364 w 469"/>
                      <a:gd name="T65" fmla="*/ 942 h 943"/>
                      <a:gd name="T66" fmla="*/ 356 w 469"/>
                      <a:gd name="T67" fmla="*/ 943 h 943"/>
                      <a:gd name="T68" fmla="*/ 118 w 469"/>
                      <a:gd name="T69" fmla="*/ 943 h 943"/>
                      <a:gd name="T70" fmla="*/ 110 w 469"/>
                      <a:gd name="T71" fmla="*/ 943 h 943"/>
                      <a:gd name="T72" fmla="*/ 101 w 469"/>
                      <a:gd name="T73" fmla="*/ 942 h 943"/>
                      <a:gd name="T74" fmla="*/ 93 w 469"/>
                      <a:gd name="T75" fmla="*/ 940 h 943"/>
                      <a:gd name="T76" fmla="*/ 85 w 469"/>
                      <a:gd name="T77" fmla="*/ 937 h 943"/>
                      <a:gd name="T78" fmla="*/ 78 w 469"/>
                      <a:gd name="T79" fmla="*/ 934 h 943"/>
                      <a:gd name="T80" fmla="*/ 70 w 469"/>
                      <a:gd name="T81" fmla="*/ 929 h 943"/>
                      <a:gd name="T82" fmla="*/ 63 w 469"/>
                      <a:gd name="T83" fmla="*/ 925 h 943"/>
                      <a:gd name="T84" fmla="*/ 56 w 469"/>
                      <a:gd name="T85" fmla="*/ 919 h 943"/>
                      <a:gd name="T86" fmla="*/ 49 w 469"/>
                      <a:gd name="T87" fmla="*/ 913 h 943"/>
                      <a:gd name="T88" fmla="*/ 43 w 469"/>
                      <a:gd name="T89" fmla="*/ 906 h 943"/>
                      <a:gd name="T90" fmla="*/ 37 w 469"/>
                      <a:gd name="T91" fmla="*/ 899 h 943"/>
                      <a:gd name="T92" fmla="*/ 31 w 469"/>
                      <a:gd name="T93" fmla="*/ 891 h 943"/>
                      <a:gd name="T94" fmla="*/ 26 w 469"/>
                      <a:gd name="T95" fmla="*/ 883 h 943"/>
                      <a:gd name="T96" fmla="*/ 21 w 469"/>
                      <a:gd name="T97" fmla="*/ 874 h 943"/>
                      <a:gd name="T98" fmla="*/ 16 w 469"/>
                      <a:gd name="T99" fmla="*/ 864 h 943"/>
                      <a:gd name="T100" fmla="*/ 13 w 469"/>
                      <a:gd name="T101" fmla="*/ 855 h 943"/>
                      <a:gd name="T102" fmla="*/ 9 w 469"/>
                      <a:gd name="T103" fmla="*/ 845 h 943"/>
                      <a:gd name="T104" fmla="*/ 7 w 469"/>
                      <a:gd name="T105" fmla="*/ 834 h 943"/>
                      <a:gd name="T106" fmla="*/ 4 w 469"/>
                      <a:gd name="T107" fmla="*/ 824 h 943"/>
                      <a:gd name="T108" fmla="*/ 3 w 469"/>
                      <a:gd name="T109" fmla="*/ 813 h 943"/>
                      <a:gd name="T110" fmla="*/ 1 w 469"/>
                      <a:gd name="T111" fmla="*/ 802 h 943"/>
                      <a:gd name="T112" fmla="*/ 1 w 469"/>
                      <a:gd name="T113" fmla="*/ 791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943">
                        <a:moveTo>
                          <a:pt x="1" y="786"/>
                        </a:moveTo>
                        <a:lnTo>
                          <a:pt x="1" y="157"/>
                        </a:lnTo>
                        <a:lnTo>
                          <a:pt x="0" y="125"/>
                        </a:lnTo>
                        <a:lnTo>
                          <a:pt x="3" y="97"/>
                        </a:lnTo>
                        <a:lnTo>
                          <a:pt x="8" y="72"/>
                        </a:lnTo>
                        <a:lnTo>
                          <a:pt x="15" y="51"/>
                        </a:lnTo>
                        <a:lnTo>
                          <a:pt x="26" y="34"/>
                        </a:lnTo>
                        <a:lnTo>
                          <a:pt x="39" y="20"/>
                        </a:lnTo>
                        <a:lnTo>
                          <a:pt x="55" y="10"/>
                        </a:lnTo>
                        <a:lnTo>
                          <a:pt x="73" y="3"/>
                        </a:lnTo>
                        <a:lnTo>
                          <a:pt x="94" y="0"/>
                        </a:lnTo>
                        <a:lnTo>
                          <a:pt x="118" y="0"/>
                        </a:lnTo>
                        <a:lnTo>
                          <a:pt x="352" y="0"/>
                        </a:lnTo>
                        <a:lnTo>
                          <a:pt x="375" y="0"/>
                        </a:lnTo>
                        <a:lnTo>
                          <a:pt x="396" y="3"/>
                        </a:lnTo>
                        <a:lnTo>
                          <a:pt x="415" y="9"/>
                        </a:lnTo>
                        <a:lnTo>
                          <a:pt x="430" y="20"/>
                        </a:lnTo>
                        <a:lnTo>
                          <a:pt x="443" y="34"/>
                        </a:lnTo>
                        <a:lnTo>
                          <a:pt x="454" y="51"/>
                        </a:lnTo>
                        <a:lnTo>
                          <a:pt x="461" y="73"/>
                        </a:lnTo>
                        <a:lnTo>
                          <a:pt x="466" y="97"/>
                        </a:lnTo>
                        <a:lnTo>
                          <a:pt x="469" y="126"/>
                        </a:lnTo>
                        <a:lnTo>
                          <a:pt x="468" y="157"/>
                        </a:lnTo>
                        <a:lnTo>
                          <a:pt x="468" y="786"/>
                        </a:lnTo>
                        <a:lnTo>
                          <a:pt x="468" y="791"/>
                        </a:lnTo>
                        <a:lnTo>
                          <a:pt x="468" y="797"/>
                        </a:lnTo>
                        <a:lnTo>
                          <a:pt x="468" y="802"/>
                        </a:lnTo>
                        <a:lnTo>
                          <a:pt x="467" y="808"/>
                        </a:lnTo>
                        <a:lnTo>
                          <a:pt x="467" y="813"/>
                        </a:lnTo>
                        <a:lnTo>
                          <a:pt x="466" y="819"/>
                        </a:lnTo>
                        <a:lnTo>
                          <a:pt x="465" y="824"/>
                        </a:lnTo>
                        <a:lnTo>
                          <a:pt x="464" y="829"/>
                        </a:lnTo>
                        <a:lnTo>
                          <a:pt x="463" y="834"/>
                        </a:lnTo>
                        <a:lnTo>
                          <a:pt x="461" y="840"/>
                        </a:lnTo>
                        <a:lnTo>
                          <a:pt x="460" y="845"/>
                        </a:lnTo>
                        <a:lnTo>
                          <a:pt x="458" y="850"/>
                        </a:lnTo>
                        <a:lnTo>
                          <a:pt x="457" y="855"/>
                        </a:lnTo>
                        <a:lnTo>
                          <a:pt x="455" y="860"/>
                        </a:lnTo>
                        <a:lnTo>
                          <a:pt x="453" y="864"/>
                        </a:lnTo>
                        <a:lnTo>
                          <a:pt x="451" y="869"/>
                        </a:lnTo>
                        <a:lnTo>
                          <a:pt x="448" y="874"/>
                        </a:lnTo>
                        <a:lnTo>
                          <a:pt x="446" y="878"/>
                        </a:lnTo>
                        <a:lnTo>
                          <a:pt x="444" y="883"/>
                        </a:lnTo>
                        <a:lnTo>
                          <a:pt x="441" y="887"/>
                        </a:lnTo>
                        <a:lnTo>
                          <a:pt x="438" y="891"/>
                        </a:lnTo>
                        <a:lnTo>
                          <a:pt x="436" y="895"/>
                        </a:lnTo>
                        <a:lnTo>
                          <a:pt x="433" y="899"/>
                        </a:lnTo>
                        <a:lnTo>
                          <a:pt x="430" y="903"/>
                        </a:lnTo>
                        <a:lnTo>
                          <a:pt x="427" y="906"/>
                        </a:lnTo>
                        <a:lnTo>
                          <a:pt x="423" y="910"/>
                        </a:lnTo>
                        <a:lnTo>
                          <a:pt x="420" y="913"/>
                        </a:lnTo>
                        <a:lnTo>
                          <a:pt x="417" y="916"/>
                        </a:lnTo>
                        <a:lnTo>
                          <a:pt x="413" y="919"/>
                        </a:lnTo>
                        <a:lnTo>
                          <a:pt x="410" y="922"/>
                        </a:lnTo>
                        <a:lnTo>
                          <a:pt x="406" y="925"/>
                        </a:lnTo>
                        <a:lnTo>
                          <a:pt x="403" y="927"/>
                        </a:lnTo>
                        <a:lnTo>
                          <a:pt x="399" y="929"/>
                        </a:lnTo>
                        <a:lnTo>
                          <a:pt x="395" y="932"/>
                        </a:lnTo>
                        <a:lnTo>
                          <a:pt x="391" y="934"/>
                        </a:lnTo>
                        <a:lnTo>
                          <a:pt x="388" y="935"/>
                        </a:lnTo>
                        <a:lnTo>
                          <a:pt x="384" y="937"/>
                        </a:lnTo>
                        <a:lnTo>
                          <a:pt x="380" y="938"/>
                        </a:lnTo>
                        <a:lnTo>
                          <a:pt x="376" y="940"/>
                        </a:lnTo>
                        <a:lnTo>
                          <a:pt x="372" y="941"/>
                        </a:lnTo>
                        <a:lnTo>
                          <a:pt x="368" y="942"/>
                        </a:lnTo>
                        <a:lnTo>
                          <a:pt x="364" y="942"/>
                        </a:lnTo>
                        <a:lnTo>
                          <a:pt x="360" y="943"/>
                        </a:lnTo>
                        <a:lnTo>
                          <a:pt x="356" y="943"/>
                        </a:lnTo>
                        <a:lnTo>
                          <a:pt x="352" y="943"/>
                        </a:lnTo>
                        <a:lnTo>
                          <a:pt x="118" y="943"/>
                        </a:lnTo>
                        <a:lnTo>
                          <a:pt x="114" y="943"/>
                        </a:lnTo>
                        <a:lnTo>
                          <a:pt x="110" y="943"/>
                        </a:lnTo>
                        <a:lnTo>
                          <a:pt x="105" y="942"/>
                        </a:lnTo>
                        <a:lnTo>
                          <a:pt x="101" y="942"/>
                        </a:lnTo>
                        <a:lnTo>
                          <a:pt x="97" y="941"/>
                        </a:lnTo>
                        <a:lnTo>
                          <a:pt x="93" y="940"/>
                        </a:lnTo>
                        <a:lnTo>
                          <a:pt x="89" y="938"/>
                        </a:lnTo>
                        <a:lnTo>
                          <a:pt x="85" y="937"/>
                        </a:lnTo>
                        <a:lnTo>
                          <a:pt x="82" y="935"/>
                        </a:lnTo>
                        <a:lnTo>
                          <a:pt x="78" y="934"/>
                        </a:lnTo>
                        <a:lnTo>
                          <a:pt x="74" y="932"/>
                        </a:lnTo>
                        <a:lnTo>
                          <a:pt x="70" y="929"/>
                        </a:lnTo>
                        <a:lnTo>
                          <a:pt x="66" y="927"/>
                        </a:lnTo>
                        <a:lnTo>
                          <a:pt x="63" y="925"/>
                        </a:lnTo>
                        <a:lnTo>
                          <a:pt x="59" y="922"/>
                        </a:lnTo>
                        <a:lnTo>
                          <a:pt x="56" y="919"/>
                        </a:lnTo>
                        <a:lnTo>
                          <a:pt x="52" y="916"/>
                        </a:lnTo>
                        <a:lnTo>
                          <a:pt x="49" y="913"/>
                        </a:lnTo>
                        <a:lnTo>
                          <a:pt x="46" y="910"/>
                        </a:lnTo>
                        <a:lnTo>
                          <a:pt x="43" y="906"/>
                        </a:lnTo>
                        <a:lnTo>
                          <a:pt x="39" y="903"/>
                        </a:lnTo>
                        <a:lnTo>
                          <a:pt x="37" y="899"/>
                        </a:lnTo>
                        <a:lnTo>
                          <a:pt x="34" y="895"/>
                        </a:lnTo>
                        <a:lnTo>
                          <a:pt x="31" y="891"/>
                        </a:lnTo>
                        <a:lnTo>
                          <a:pt x="28" y="887"/>
                        </a:lnTo>
                        <a:lnTo>
                          <a:pt x="26" y="883"/>
                        </a:lnTo>
                        <a:lnTo>
                          <a:pt x="23" y="878"/>
                        </a:lnTo>
                        <a:lnTo>
                          <a:pt x="21" y="874"/>
                        </a:lnTo>
                        <a:lnTo>
                          <a:pt x="19" y="869"/>
                        </a:lnTo>
                        <a:lnTo>
                          <a:pt x="16" y="864"/>
                        </a:lnTo>
                        <a:lnTo>
                          <a:pt x="15" y="860"/>
                        </a:lnTo>
                        <a:lnTo>
                          <a:pt x="13" y="855"/>
                        </a:lnTo>
                        <a:lnTo>
                          <a:pt x="11" y="850"/>
                        </a:lnTo>
                        <a:lnTo>
                          <a:pt x="9" y="845"/>
                        </a:lnTo>
                        <a:lnTo>
                          <a:pt x="8" y="840"/>
                        </a:lnTo>
                        <a:lnTo>
                          <a:pt x="7" y="834"/>
                        </a:lnTo>
                        <a:lnTo>
                          <a:pt x="5" y="829"/>
                        </a:lnTo>
                        <a:lnTo>
                          <a:pt x="4" y="824"/>
                        </a:lnTo>
                        <a:lnTo>
                          <a:pt x="3" y="819"/>
                        </a:lnTo>
                        <a:lnTo>
                          <a:pt x="3" y="813"/>
                        </a:lnTo>
                        <a:lnTo>
                          <a:pt x="2" y="808"/>
                        </a:lnTo>
                        <a:lnTo>
                          <a:pt x="1" y="802"/>
                        </a:lnTo>
                        <a:lnTo>
                          <a:pt x="1" y="797"/>
                        </a:lnTo>
                        <a:lnTo>
                          <a:pt x="1" y="791"/>
                        </a:lnTo>
                        <a:lnTo>
                          <a:pt x="1" y="78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43" name="Freeform 63">
                    <a:extLst>
                      <a:ext uri="{FF2B5EF4-FFF2-40B4-BE49-F238E27FC236}">
                        <a16:creationId xmlns:a16="http://schemas.microsoft.com/office/drawing/2014/main" id="{FC24412E-5ED8-4280-A3FF-AEDA81EF5102}"/>
                      </a:ext>
                    </a:extLst>
                  </p:cNvPr>
                  <p:cNvSpPr>
                    <a:spLocks noChangeAspect="1"/>
                  </p:cNvSpPr>
                  <p:nvPr/>
                </p:nvSpPr>
                <p:spPr bwMode="auto">
                  <a:xfrm>
                    <a:off x="3598" y="3243"/>
                    <a:ext cx="290" cy="299"/>
                  </a:xfrm>
                  <a:custGeom>
                    <a:avLst/>
                    <a:gdLst>
                      <a:gd name="T0" fmla="*/ 2 w 1450"/>
                      <a:gd name="T1" fmla="*/ 799 h 1496"/>
                      <a:gd name="T2" fmla="*/ 12 w 1450"/>
                      <a:gd name="T3" fmla="*/ 877 h 1496"/>
                      <a:gd name="T4" fmla="*/ 28 w 1450"/>
                      <a:gd name="T5" fmla="*/ 954 h 1496"/>
                      <a:gd name="T6" fmla="*/ 53 w 1450"/>
                      <a:gd name="T7" fmla="*/ 1028 h 1496"/>
                      <a:gd name="T8" fmla="*/ 86 w 1450"/>
                      <a:gd name="T9" fmla="*/ 1098 h 1496"/>
                      <a:gd name="T10" fmla="*/ 124 w 1450"/>
                      <a:gd name="T11" fmla="*/ 1165 h 1496"/>
                      <a:gd name="T12" fmla="*/ 170 w 1450"/>
                      <a:gd name="T13" fmla="*/ 1229 h 1496"/>
                      <a:gd name="T14" fmla="*/ 222 w 1450"/>
                      <a:gd name="T15" fmla="*/ 1286 h 1496"/>
                      <a:gd name="T16" fmla="*/ 279 w 1450"/>
                      <a:gd name="T17" fmla="*/ 1336 h 1496"/>
                      <a:gd name="T18" fmla="*/ 341 w 1450"/>
                      <a:gd name="T19" fmla="*/ 1382 h 1496"/>
                      <a:gd name="T20" fmla="*/ 408 w 1450"/>
                      <a:gd name="T21" fmla="*/ 1420 h 1496"/>
                      <a:gd name="T22" fmla="*/ 477 w 1450"/>
                      <a:gd name="T23" fmla="*/ 1450 h 1496"/>
                      <a:gd name="T24" fmla="*/ 550 w 1450"/>
                      <a:gd name="T25" fmla="*/ 1474 h 1496"/>
                      <a:gd name="T26" fmla="*/ 625 w 1450"/>
                      <a:gd name="T27" fmla="*/ 1489 h 1496"/>
                      <a:gd name="T28" fmla="*/ 700 w 1450"/>
                      <a:gd name="T29" fmla="*/ 1495 h 1496"/>
                      <a:gd name="T30" fmla="*/ 776 w 1450"/>
                      <a:gd name="T31" fmla="*/ 1494 h 1496"/>
                      <a:gd name="T32" fmla="*/ 851 w 1450"/>
                      <a:gd name="T33" fmla="*/ 1484 h 1496"/>
                      <a:gd name="T34" fmla="*/ 925 w 1450"/>
                      <a:gd name="T35" fmla="*/ 1467 h 1496"/>
                      <a:gd name="T36" fmla="*/ 997 w 1450"/>
                      <a:gd name="T37" fmla="*/ 1441 h 1496"/>
                      <a:gd name="T38" fmla="*/ 1066 w 1450"/>
                      <a:gd name="T39" fmla="*/ 1408 h 1496"/>
                      <a:gd name="T40" fmla="*/ 1132 w 1450"/>
                      <a:gd name="T41" fmla="*/ 1368 h 1496"/>
                      <a:gd name="T42" fmla="*/ 1191 w 1450"/>
                      <a:gd name="T43" fmla="*/ 1320 h 1496"/>
                      <a:gd name="T44" fmla="*/ 1248 w 1450"/>
                      <a:gd name="T45" fmla="*/ 1267 h 1496"/>
                      <a:gd name="T46" fmla="*/ 1297 w 1450"/>
                      <a:gd name="T47" fmla="*/ 1207 h 1496"/>
                      <a:gd name="T48" fmla="*/ 1340 w 1450"/>
                      <a:gd name="T49" fmla="*/ 1144 h 1496"/>
                      <a:gd name="T50" fmla="*/ 1378 w 1450"/>
                      <a:gd name="T51" fmla="*/ 1075 h 1496"/>
                      <a:gd name="T52" fmla="*/ 1407 w 1450"/>
                      <a:gd name="T53" fmla="*/ 1003 h 1496"/>
                      <a:gd name="T54" fmla="*/ 1429 w 1450"/>
                      <a:gd name="T55" fmla="*/ 928 h 1496"/>
                      <a:gd name="T56" fmla="*/ 1443 w 1450"/>
                      <a:gd name="T57" fmla="*/ 851 h 1496"/>
                      <a:gd name="T58" fmla="*/ 1450 w 1450"/>
                      <a:gd name="T59" fmla="*/ 774 h 1496"/>
                      <a:gd name="T60" fmla="*/ 1449 w 1450"/>
                      <a:gd name="T61" fmla="*/ 695 h 1496"/>
                      <a:gd name="T62" fmla="*/ 1440 w 1450"/>
                      <a:gd name="T63" fmla="*/ 616 h 1496"/>
                      <a:gd name="T64" fmla="*/ 1422 w 1450"/>
                      <a:gd name="T65" fmla="*/ 539 h 1496"/>
                      <a:gd name="T66" fmla="*/ 1397 w 1450"/>
                      <a:gd name="T67" fmla="*/ 464 h 1496"/>
                      <a:gd name="T68" fmla="*/ 1364 w 1450"/>
                      <a:gd name="T69" fmla="*/ 393 h 1496"/>
                      <a:gd name="T70" fmla="*/ 1324 w 1450"/>
                      <a:gd name="T71" fmla="*/ 325 h 1496"/>
                      <a:gd name="T72" fmla="*/ 1277 w 1450"/>
                      <a:gd name="T73" fmla="*/ 262 h 1496"/>
                      <a:gd name="T74" fmla="*/ 1224 w 1450"/>
                      <a:gd name="T75" fmla="*/ 205 h 1496"/>
                      <a:gd name="T76" fmla="*/ 1167 w 1450"/>
                      <a:gd name="T77" fmla="*/ 153 h 1496"/>
                      <a:gd name="T78" fmla="*/ 1103 w 1450"/>
                      <a:gd name="T79" fmla="*/ 109 h 1496"/>
                      <a:gd name="T80" fmla="*/ 1035 w 1450"/>
                      <a:gd name="T81" fmla="*/ 71 h 1496"/>
                      <a:gd name="T82" fmla="*/ 964 w 1450"/>
                      <a:gd name="T83" fmla="*/ 41 h 1496"/>
                      <a:gd name="T84" fmla="*/ 890 w 1450"/>
                      <a:gd name="T85" fmla="*/ 18 h 1496"/>
                      <a:gd name="T86" fmla="*/ 815 w 1450"/>
                      <a:gd name="T87" fmla="*/ 4 h 1496"/>
                      <a:gd name="T88" fmla="*/ 739 w 1450"/>
                      <a:gd name="T89" fmla="*/ 0 h 1496"/>
                      <a:gd name="T90" fmla="*/ 661 w 1450"/>
                      <a:gd name="T91" fmla="*/ 2 h 1496"/>
                      <a:gd name="T92" fmla="*/ 585 w 1450"/>
                      <a:gd name="T93" fmla="*/ 14 h 1496"/>
                      <a:gd name="T94" fmla="*/ 511 w 1450"/>
                      <a:gd name="T95" fmla="*/ 33 h 1496"/>
                      <a:gd name="T96" fmla="*/ 438 w 1450"/>
                      <a:gd name="T97" fmla="*/ 60 h 1496"/>
                      <a:gd name="T98" fmla="*/ 370 w 1450"/>
                      <a:gd name="T99" fmla="*/ 95 h 1496"/>
                      <a:gd name="T100" fmla="*/ 305 w 1450"/>
                      <a:gd name="T101" fmla="*/ 138 h 1496"/>
                      <a:gd name="T102" fmla="*/ 245 w 1450"/>
                      <a:gd name="T103" fmla="*/ 187 h 1496"/>
                      <a:gd name="T104" fmla="*/ 190 w 1450"/>
                      <a:gd name="T105" fmla="*/ 242 h 1496"/>
                      <a:gd name="T106" fmla="*/ 142 w 1450"/>
                      <a:gd name="T107" fmla="*/ 303 h 1496"/>
                      <a:gd name="T108" fmla="*/ 100 w 1450"/>
                      <a:gd name="T109" fmla="*/ 369 h 1496"/>
                      <a:gd name="T110" fmla="*/ 64 w 1450"/>
                      <a:gd name="T111" fmla="*/ 439 h 1496"/>
                      <a:gd name="T112" fmla="*/ 36 w 1450"/>
                      <a:gd name="T113" fmla="*/ 513 h 1496"/>
                      <a:gd name="T114" fmla="*/ 16 w 1450"/>
                      <a:gd name="T115" fmla="*/ 591 h 1496"/>
                      <a:gd name="T116" fmla="*/ 5 w 1450"/>
                      <a:gd name="T117" fmla="*/ 668 h 1496"/>
                      <a:gd name="T118" fmla="*/ 0 w 1450"/>
                      <a:gd name="T119" fmla="*/ 74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0" h="1496">
                        <a:moveTo>
                          <a:pt x="0" y="748"/>
                        </a:moveTo>
                        <a:lnTo>
                          <a:pt x="1" y="774"/>
                        </a:lnTo>
                        <a:lnTo>
                          <a:pt x="2" y="799"/>
                        </a:lnTo>
                        <a:lnTo>
                          <a:pt x="5" y="825"/>
                        </a:lnTo>
                        <a:lnTo>
                          <a:pt x="7" y="851"/>
                        </a:lnTo>
                        <a:lnTo>
                          <a:pt x="12" y="877"/>
                        </a:lnTo>
                        <a:lnTo>
                          <a:pt x="16" y="903"/>
                        </a:lnTo>
                        <a:lnTo>
                          <a:pt x="22" y="928"/>
                        </a:lnTo>
                        <a:lnTo>
                          <a:pt x="28" y="954"/>
                        </a:lnTo>
                        <a:lnTo>
                          <a:pt x="35" y="979"/>
                        </a:lnTo>
                        <a:lnTo>
                          <a:pt x="43" y="1003"/>
                        </a:lnTo>
                        <a:lnTo>
                          <a:pt x="53" y="1028"/>
                        </a:lnTo>
                        <a:lnTo>
                          <a:pt x="63" y="1051"/>
                        </a:lnTo>
                        <a:lnTo>
                          <a:pt x="74" y="1075"/>
                        </a:lnTo>
                        <a:lnTo>
                          <a:pt x="86" y="1098"/>
                        </a:lnTo>
                        <a:lnTo>
                          <a:pt x="97" y="1122"/>
                        </a:lnTo>
                        <a:lnTo>
                          <a:pt x="110" y="1144"/>
                        </a:lnTo>
                        <a:lnTo>
                          <a:pt x="124" y="1165"/>
                        </a:lnTo>
                        <a:lnTo>
                          <a:pt x="138" y="1187"/>
                        </a:lnTo>
                        <a:lnTo>
                          <a:pt x="154" y="1207"/>
                        </a:lnTo>
                        <a:lnTo>
                          <a:pt x="170" y="1229"/>
                        </a:lnTo>
                        <a:lnTo>
                          <a:pt x="186" y="1248"/>
                        </a:lnTo>
                        <a:lnTo>
                          <a:pt x="204" y="1267"/>
                        </a:lnTo>
                        <a:lnTo>
                          <a:pt x="222" y="1286"/>
                        </a:lnTo>
                        <a:lnTo>
                          <a:pt x="240" y="1304"/>
                        </a:lnTo>
                        <a:lnTo>
                          <a:pt x="259" y="1320"/>
                        </a:lnTo>
                        <a:lnTo>
                          <a:pt x="279" y="1336"/>
                        </a:lnTo>
                        <a:lnTo>
                          <a:pt x="299" y="1353"/>
                        </a:lnTo>
                        <a:lnTo>
                          <a:pt x="320" y="1368"/>
                        </a:lnTo>
                        <a:lnTo>
                          <a:pt x="341" y="1382"/>
                        </a:lnTo>
                        <a:lnTo>
                          <a:pt x="362" y="1395"/>
                        </a:lnTo>
                        <a:lnTo>
                          <a:pt x="385" y="1408"/>
                        </a:lnTo>
                        <a:lnTo>
                          <a:pt x="408" y="1420"/>
                        </a:lnTo>
                        <a:lnTo>
                          <a:pt x="430" y="1431"/>
                        </a:lnTo>
                        <a:lnTo>
                          <a:pt x="454" y="1441"/>
                        </a:lnTo>
                        <a:lnTo>
                          <a:pt x="477" y="1450"/>
                        </a:lnTo>
                        <a:lnTo>
                          <a:pt x="502" y="1458"/>
                        </a:lnTo>
                        <a:lnTo>
                          <a:pt x="525" y="1467"/>
                        </a:lnTo>
                        <a:lnTo>
                          <a:pt x="550" y="1474"/>
                        </a:lnTo>
                        <a:lnTo>
                          <a:pt x="575" y="1479"/>
                        </a:lnTo>
                        <a:lnTo>
                          <a:pt x="599" y="1484"/>
                        </a:lnTo>
                        <a:lnTo>
                          <a:pt x="625" y="1489"/>
                        </a:lnTo>
                        <a:lnTo>
                          <a:pt x="650" y="1491"/>
                        </a:lnTo>
                        <a:lnTo>
                          <a:pt x="675" y="1494"/>
                        </a:lnTo>
                        <a:lnTo>
                          <a:pt x="700" y="1495"/>
                        </a:lnTo>
                        <a:lnTo>
                          <a:pt x="726" y="1496"/>
                        </a:lnTo>
                        <a:lnTo>
                          <a:pt x="750" y="1495"/>
                        </a:lnTo>
                        <a:lnTo>
                          <a:pt x="776" y="1494"/>
                        </a:lnTo>
                        <a:lnTo>
                          <a:pt x="801" y="1491"/>
                        </a:lnTo>
                        <a:lnTo>
                          <a:pt x="827" y="1489"/>
                        </a:lnTo>
                        <a:lnTo>
                          <a:pt x="851" y="1484"/>
                        </a:lnTo>
                        <a:lnTo>
                          <a:pt x="876" y="1479"/>
                        </a:lnTo>
                        <a:lnTo>
                          <a:pt x="901" y="1474"/>
                        </a:lnTo>
                        <a:lnTo>
                          <a:pt x="925" y="1467"/>
                        </a:lnTo>
                        <a:lnTo>
                          <a:pt x="950" y="1458"/>
                        </a:lnTo>
                        <a:lnTo>
                          <a:pt x="973" y="1450"/>
                        </a:lnTo>
                        <a:lnTo>
                          <a:pt x="997" y="1441"/>
                        </a:lnTo>
                        <a:lnTo>
                          <a:pt x="1020" y="1431"/>
                        </a:lnTo>
                        <a:lnTo>
                          <a:pt x="1044" y="1420"/>
                        </a:lnTo>
                        <a:lnTo>
                          <a:pt x="1066" y="1408"/>
                        </a:lnTo>
                        <a:lnTo>
                          <a:pt x="1088" y="1395"/>
                        </a:lnTo>
                        <a:lnTo>
                          <a:pt x="1109" y="1382"/>
                        </a:lnTo>
                        <a:lnTo>
                          <a:pt x="1132" y="1368"/>
                        </a:lnTo>
                        <a:lnTo>
                          <a:pt x="1151" y="1353"/>
                        </a:lnTo>
                        <a:lnTo>
                          <a:pt x="1173" y="1336"/>
                        </a:lnTo>
                        <a:lnTo>
                          <a:pt x="1191" y="1320"/>
                        </a:lnTo>
                        <a:lnTo>
                          <a:pt x="1211" y="1304"/>
                        </a:lnTo>
                        <a:lnTo>
                          <a:pt x="1229" y="1286"/>
                        </a:lnTo>
                        <a:lnTo>
                          <a:pt x="1248" y="1267"/>
                        </a:lnTo>
                        <a:lnTo>
                          <a:pt x="1264" y="1248"/>
                        </a:lnTo>
                        <a:lnTo>
                          <a:pt x="1282" y="1229"/>
                        </a:lnTo>
                        <a:lnTo>
                          <a:pt x="1297" y="1207"/>
                        </a:lnTo>
                        <a:lnTo>
                          <a:pt x="1312" y="1187"/>
                        </a:lnTo>
                        <a:lnTo>
                          <a:pt x="1327" y="1165"/>
                        </a:lnTo>
                        <a:lnTo>
                          <a:pt x="1340" y="1144"/>
                        </a:lnTo>
                        <a:lnTo>
                          <a:pt x="1353" y="1122"/>
                        </a:lnTo>
                        <a:lnTo>
                          <a:pt x="1366" y="1098"/>
                        </a:lnTo>
                        <a:lnTo>
                          <a:pt x="1378" y="1075"/>
                        </a:lnTo>
                        <a:lnTo>
                          <a:pt x="1388" y="1051"/>
                        </a:lnTo>
                        <a:lnTo>
                          <a:pt x="1398" y="1028"/>
                        </a:lnTo>
                        <a:lnTo>
                          <a:pt x="1407" y="1003"/>
                        </a:lnTo>
                        <a:lnTo>
                          <a:pt x="1415" y="979"/>
                        </a:lnTo>
                        <a:lnTo>
                          <a:pt x="1422" y="954"/>
                        </a:lnTo>
                        <a:lnTo>
                          <a:pt x="1429" y="928"/>
                        </a:lnTo>
                        <a:lnTo>
                          <a:pt x="1435" y="903"/>
                        </a:lnTo>
                        <a:lnTo>
                          <a:pt x="1440" y="877"/>
                        </a:lnTo>
                        <a:lnTo>
                          <a:pt x="1443" y="851"/>
                        </a:lnTo>
                        <a:lnTo>
                          <a:pt x="1447" y="825"/>
                        </a:lnTo>
                        <a:lnTo>
                          <a:pt x="1449" y="799"/>
                        </a:lnTo>
                        <a:lnTo>
                          <a:pt x="1450" y="774"/>
                        </a:lnTo>
                        <a:lnTo>
                          <a:pt x="1450" y="748"/>
                        </a:lnTo>
                        <a:lnTo>
                          <a:pt x="1450" y="721"/>
                        </a:lnTo>
                        <a:lnTo>
                          <a:pt x="1449" y="695"/>
                        </a:lnTo>
                        <a:lnTo>
                          <a:pt x="1447" y="668"/>
                        </a:lnTo>
                        <a:lnTo>
                          <a:pt x="1443" y="642"/>
                        </a:lnTo>
                        <a:lnTo>
                          <a:pt x="1440" y="616"/>
                        </a:lnTo>
                        <a:lnTo>
                          <a:pt x="1434" y="591"/>
                        </a:lnTo>
                        <a:lnTo>
                          <a:pt x="1428" y="565"/>
                        </a:lnTo>
                        <a:lnTo>
                          <a:pt x="1422" y="539"/>
                        </a:lnTo>
                        <a:lnTo>
                          <a:pt x="1414" y="513"/>
                        </a:lnTo>
                        <a:lnTo>
                          <a:pt x="1406" y="489"/>
                        </a:lnTo>
                        <a:lnTo>
                          <a:pt x="1397" y="464"/>
                        </a:lnTo>
                        <a:lnTo>
                          <a:pt x="1387" y="439"/>
                        </a:lnTo>
                        <a:lnTo>
                          <a:pt x="1375" y="416"/>
                        </a:lnTo>
                        <a:lnTo>
                          <a:pt x="1364" y="393"/>
                        </a:lnTo>
                        <a:lnTo>
                          <a:pt x="1352" y="369"/>
                        </a:lnTo>
                        <a:lnTo>
                          <a:pt x="1338" y="347"/>
                        </a:lnTo>
                        <a:lnTo>
                          <a:pt x="1324" y="325"/>
                        </a:lnTo>
                        <a:lnTo>
                          <a:pt x="1310" y="303"/>
                        </a:lnTo>
                        <a:lnTo>
                          <a:pt x="1293" y="282"/>
                        </a:lnTo>
                        <a:lnTo>
                          <a:pt x="1277" y="262"/>
                        </a:lnTo>
                        <a:lnTo>
                          <a:pt x="1261" y="242"/>
                        </a:lnTo>
                        <a:lnTo>
                          <a:pt x="1243" y="224"/>
                        </a:lnTo>
                        <a:lnTo>
                          <a:pt x="1224" y="205"/>
                        </a:lnTo>
                        <a:lnTo>
                          <a:pt x="1205" y="187"/>
                        </a:lnTo>
                        <a:lnTo>
                          <a:pt x="1187" y="170"/>
                        </a:lnTo>
                        <a:lnTo>
                          <a:pt x="1167" y="153"/>
                        </a:lnTo>
                        <a:lnTo>
                          <a:pt x="1146" y="138"/>
                        </a:lnTo>
                        <a:lnTo>
                          <a:pt x="1124" y="123"/>
                        </a:lnTo>
                        <a:lnTo>
                          <a:pt x="1103" y="109"/>
                        </a:lnTo>
                        <a:lnTo>
                          <a:pt x="1081" y="95"/>
                        </a:lnTo>
                        <a:lnTo>
                          <a:pt x="1058" y="83"/>
                        </a:lnTo>
                        <a:lnTo>
                          <a:pt x="1035" y="71"/>
                        </a:lnTo>
                        <a:lnTo>
                          <a:pt x="1012" y="60"/>
                        </a:lnTo>
                        <a:lnTo>
                          <a:pt x="988" y="50"/>
                        </a:lnTo>
                        <a:lnTo>
                          <a:pt x="964" y="41"/>
                        </a:lnTo>
                        <a:lnTo>
                          <a:pt x="940" y="33"/>
                        </a:lnTo>
                        <a:lnTo>
                          <a:pt x="916" y="26"/>
                        </a:lnTo>
                        <a:lnTo>
                          <a:pt x="890" y="18"/>
                        </a:lnTo>
                        <a:lnTo>
                          <a:pt x="865" y="14"/>
                        </a:lnTo>
                        <a:lnTo>
                          <a:pt x="841" y="9"/>
                        </a:lnTo>
                        <a:lnTo>
                          <a:pt x="815" y="4"/>
                        </a:lnTo>
                        <a:lnTo>
                          <a:pt x="789" y="2"/>
                        </a:lnTo>
                        <a:lnTo>
                          <a:pt x="763" y="1"/>
                        </a:lnTo>
                        <a:lnTo>
                          <a:pt x="739" y="0"/>
                        </a:lnTo>
                        <a:lnTo>
                          <a:pt x="713" y="0"/>
                        </a:lnTo>
                        <a:lnTo>
                          <a:pt x="687" y="1"/>
                        </a:lnTo>
                        <a:lnTo>
                          <a:pt x="661" y="2"/>
                        </a:lnTo>
                        <a:lnTo>
                          <a:pt x="636" y="4"/>
                        </a:lnTo>
                        <a:lnTo>
                          <a:pt x="611" y="9"/>
                        </a:lnTo>
                        <a:lnTo>
                          <a:pt x="585" y="14"/>
                        </a:lnTo>
                        <a:lnTo>
                          <a:pt x="560" y="18"/>
                        </a:lnTo>
                        <a:lnTo>
                          <a:pt x="536" y="26"/>
                        </a:lnTo>
                        <a:lnTo>
                          <a:pt x="511" y="33"/>
                        </a:lnTo>
                        <a:lnTo>
                          <a:pt x="487" y="41"/>
                        </a:lnTo>
                        <a:lnTo>
                          <a:pt x="463" y="50"/>
                        </a:lnTo>
                        <a:lnTo>
                          <a:pt x="438" y="60"/>
                        </a:lnTo>
                        <a:lnTo>
                          <a:pt x="416" y="71"/>
                        </a:lnTo>
                        <a:lnTo>
                          <a:pt x="393" y="83"/>
                        </a:lnTo>
                        <a:lnTo>
                          <a:pt x="370" y="95"/>
                        </a:lnTo>
                        <a:lnTo>
                          <a:pt x="348" y="109"/>
                        </a:lnTo>
                        <a:lnTo>
                          <a:pt x="326" y="123"/>
                        </a:lnTo>
                        <a:lnTo>
                          <a:pt x="305" y="138"/>
                        </a:lnTo>
                        <a:lnTo>
                          <a:pt x="285" y="153"/>
                        </a:lnTo>
                        <a:lnTo>
                          <a:pt x="265" y="170"/>
                        </a:lnTo>
                        <a:lnTo>
                          <a:pt x="245" y="187"/>
                        </a:lnTo>
                        <a:lnTo>
                          <a:pt x="226" y="205"/>
                        </a:lnTo>
                        <a:lnTo>
                          <a:pt x="207" y="224"/>
                        </a:lnTo>
                        <a:lnTo>
                          <a:pt x="190" y="242"/>
                        </a:lnTo>
                        <a:lnTo>
                          <a:pt x="173" y="262"/>
                        </a:lnTo>
                        <a:lnTo>
                          <a:pt x="157" y="282"/>
                        </a:lnTo>
                        <a:lnTo>
                          <a:pt x="142" y="303"/>
                        </a:lnTo>
                        <a:lnTo>
                          <a:pt x="127" y="325"/>
                        </a:lnTo>
                        <a:lnTo>
                          <a:pt x="113" y="347"/>
                        </a:lnTo>
                        <a:lnTo>
                          <a:pt x="100" y="369"/>
                        </a:lnTo>
                        <a:lnTo>
                          <a:pt x="87" y="393"/>
                        </a:lnTo>
                        <a:lnTo>
                          <a:pt x="75" y="416"/>
                        </a:lnTo>
                        <a:lnTo>
                          <a:pt x="64" y="439"/>
                        </a:lnTo>
                        <a:lnTo>
                          <a:pt x="54" y="464"/>
                        </a:lnTo>
                        <a:lnTo>
                          <a:pt x="44" y="489"/>
                        </a:lnTo>
                        <a:lnTo>
                          <a:pt x="36" y="513"/>
                        </a:lnTo>
                        <a:lnTo>
                          <a:pt x="29" y="539"/>
                        </a:lnTo>
                        <a:lnTo>
                          <a:pt x="22" y="565"/>
                        </a:lnTo>
                        <a:lnTo>
                          <a:pt x="16" y="591"/>
                        </a:lnTo>
                        <a:lnTo>
                          <a:pt x="12" y="616"/>
                        </a:lnTo>
                        <a:lnTo>
                          <a:pt x="7" y="642"/>
                        </a:lnTo>
                        <a:lnTo>
                          <a:pt x="5" y="668"/>
                        </a:lnTo>
                        <a:lnTo>
                          <a:pt x="2" y="695"/>
                        </a:lnTo>
                        <a:lnTo>
                          <a:pt x="1" y="721"/>
                        </a:lnTo>
                        <a:lnTo>
                          <a:pt x="0" y="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4" name="Freeform 64">
                    <a:extLst>
                      <a:ext uri="{FF2B5EF4-FFF2-40B4-BE49-F238E27FC236}">
                        <a16:creationId xmlns:a16="http://schemas.microsoft.com/office/drawing/2014/main" id="{042D5D35-3503-4A5C-8DE1-FE1372CB7D3F}"/>
                      </a:ext>
                    </a:extLst>
                  </p:cNvPr>
                  <p:cNvSpPr>
                    <a:spLocks noChangeAspect="1"/>
                  </p:cNvSpPr>
                  <p:nvPr/>
                </p:nvSpPr>
                <p:spPr bwMode="auto">
                  <a:xfrm>
                    <a:off x="3598" y="3243"/>
                    <a:ext cx="290" cy="299"/>
                  </a:xfrm>
                  <a:custGeom>
                    <a:avLst/>
                    <a:gdLst>
                      <a:gd name="T0" fmla="*/ 2 w 1237"/>
                      <a:gd name="T1" fmla="*/ 682 h 1276"/>
                      <a:gd name="T2" fmla="*/ 10 w 1237"/>
                      <a:gd name="T3" fmla="*/ 748 h 1276"/>
                      <a:gd name="T4" fmla="*/ 24 w 1237"/>
                      <a:gd name="T5" fmla="*/ 814 h 1276"/>
                      <a:gd name="T6" fmla="*/ 45 w 1237"/>
                      <a:gd name="T7" fmla="*/ 877 h 1276"/>
                      <a:gd name="T8" fmla="*/ 73 w 1237"/>
                      <a:gd name="T9" fmla="*/ 937 h 1276"/>
                      <a:gd name="T10" fmla="*/ 106 w 1237"/>
                      <a:gd name="T11" fmla="*/ 994 h 1276"/>
                      <a:gd name="T12" fmla="*/ 145 w 1237"/>
                      <a:gd name="T13" fmla="*/ 1048 h 1276"/>
                      <a:gd name="T14" fmla="*/ 189 w 1237"/>
                      <a:gd name="T15" fmla="*/ 1097 h 1276"/>
                      <a:gd name="T16" fmla="*/ 238 w 1237"/>
                      <a:gd name="T17" fmla="*/ 1140 h 1276"/>
                      <a:gd name="T18" fmla="*/ 291 w 1237"/>
                      <a:gd name="T19" fmla="*/ 1179 h 1276"/>
                      <a:gd name="T20" fmla="*/ 348 w 1237"/>
                      <a:gd name="T21" fmla="*/ 1211 h 1276"/>
                      <a:gd name="T22" fmla="*/ 407 w 1237"/>
                      <a:gd name="T23" fmla="*/ 1237 h 1276"/>
                      <a:gd name="T24" fmla="*/ 469 w 1237"/>
                      <a:gd name="T25" fmla="*/ 1257 h 1276"/>
                      <a:gd name="T26" fmla="*/ 533 w 1237"/>
                      <a:gd name="T27" fmla="*/ 1270 h 1276"/>
                      <a:gd name="T28" fmla="*/ 597 w 1237"/>
                      <a:gd name="T29" fmla="*/ 1275 h 1276"/>
                      <a:gd name="T30" fmla="*/ 662 w 1237"/>
                      <a:gd name="T31" fmla="*/ 1274 h 1276"/>
                      <a:gd name="T32" fmla="*/ 726 w 1237"/>
                      <a:gd name="T33" fmla="*/ 1266 h 1276"/>
                      <a:gd name="T34" fmla="*/ 789 w 1237"/>
                      <a:gd name="T35" fmla="*/ 1251 h 1276"/>
                      <a:gd name="T36" fmla="*/ 850 w 1237"/>
                      <a:gd name="T37" fmla="*/ 1229 h 1276"/>
                      <a:gd name="T38" fmla="*/ 909 w 1237"/>
                      <a:gd name="T39" fmla="*/ 1201 h 1276"/>
                      <a:gd name="T40" fmla="*/ 965 w 1237"/>
                      <a:gd name="T41" fmla="*/ 1167 h 1276"/>
                      <a:gd name="T42" fmla="*/ 1016 w 1237"/>
                      <a:gd name="T43" fmla="*/ 1126 h 1276"/>
                      <a:gd name="T44" fmla="*/ 1064 w 1237"/>
                      <a:gd name="T45" fmla="*/ 1081 h 1276"/>
                      <a:gd name="T46" fmla="*/ 1106 w 1237"/>
                      <a:gd name="T47" fmla="*/ 1030 h 1276"/>
                      <a:gd name="T48" fmla="*/ 1143 w 1237"/>
                      <a:gd name="T49" fmla="*/ 976 h 1276"/>
                      <a:gd name="T50" fmla="*/ 1175 w 1237"/>
                      <a:gd name="T51" fmla="*/ 917 h 1276"/>
                      <a:gd name="T52" fmla="*/ 1200 w 1237"/>
                      <a:gd name="T53" fmla="*/ 856 h 1276"/>
                      <a:gd name="T54" fmla="*/ 1219 w 1237"/>
                      <a:gd name="T55" fmla="*/ 792 h 1276"/>
                      <a:gd name="T56" fmla="*/ 1231 w 1237"/>
                      <a:gd name="T57" fmla="*/ 726 h 1276"/>
                      <a:gd name="T58" fmla="*/ 1237 w 1237"/>
                      <a:gd name="T59" fmla="*/ 660 h 1276"/>
                      <a:gd name="T60" fmla="*/ 1236 w 1237"/>
                      <a:gd name="T61" fmla="*/ 593 h 1276"/>
                      <a:gd name="T62" fmla="*/ 1228 w 1237"/>
                      <a:gd name="T63" fmla="*/ 526 h 1276"/>
                      <a:gd name="T64" fmla="*/ 1213 w 1237"/>
                      <a:gd name="T65" fmla="*/ 460 h 1276"/>
                      <a:gd name="T66" fmla="*/ 1191 w 1237"/>
                      <a:gd name="T67" fmla="*/ 396 h 1276"/>
                      <a:gd name="T68" fmla="*/ 1163 w 1237"/>
                      <a:gd name="T69" fmla="*/ 335 h 1276"/>
                      <a:gd name="T70" fmla="*/ 1129 w 1237"/>
                      <a:gd name="T71" fmla="*/ 277 h 1276"/>
                      <a:gd name="T72" fmla="*/ 1089 w 1237"/>
                      <a:gd name="T73" fmla="*/ 224 h 1276"/>
                      <a:gd name="T74" fmla="*/ 1044 w 1237"/>
                      <a:gd name="T75" fmla="*/ 175 h 1276"/>
                      <a:gd name="T76" fmla="*/ 995 w 1237"/>
                      <a:gd name="T77" fmla="*/ 131 h 1276"/>
                      <a:gd name="T78" fmla="*/ 941 w 1237"/>
                      <a:gd name="T79" fmla="*/ 93 h 1276"/>
                      <a:gd name="T80" fmla="*/ 883 w 1237"/>
                      <a:gd name="T81" fmla="*/ 61 h 1276"/>
                      <a:gd name="T82" fmla="*/ 822 w 1237"/>
                      <a:gd name="T83" fmla="*/ 35 h 1276"/>
                      <a:gd name="T84" fmla="*/ 759 w 1237"/>
                      <a:gd name="T85" fmla="*/ 16 h 1276"/>
                      <a:gd name="T86" fmla="*/ 695 w 1237"/>
                      <a:gd name="T87" fmla="*/ 4 h 1276"/>
                      <a:gd name="T88" fmla="*/ 630 w 1237"/>
                      <a:gd name="T89" fmla="*/ 0 h 1276"/>
                      <a:gd name="T90" fmla="*/ 564 w 1237"/>
                      <a:gd name="T91" fmla="*/ 2 h 1276"/>
                      <a:gd name="T92" fmla="*/ 499 w 1237"/>
                      <a:gd name="T93" fmla="*/ 12 h 1276"/>
                      <a:gd name="T94" fmla="*/ 436 w 1237"/>
                      <a:gd name="T95" fmla="*/ 28 h 1276"/>
                      <a:gd name="T96" fmla="*/ 374 w 1237"/>
                      <a:gd name="T97" fmla="*/ 51 h 1276"/>
                      <a:gd name="T98" fmla="*/ 316 w 1237"/>
                      <a:gd name="T99" fmla="*/ 81 h 1276"/>
                      <a:gd name="T100" fmla="*/ 260 w 1237"/>
                      <a:gd name="T101" fmla="*/ 118 h 1276"/>
                      <a:gd name="T102" fmla="*/ 209 w 1237"/>
                      <a:gd name="T103" fmla="*/ 160 h 1276"/>
                      <a:gd name="T104" fmla="*/ 162 w 1237"/>
                      <a:gd name="T105" fmla="*/ 207 h 1276"/>
                      <a:gd name="T106" fmla="*/ 121 w 1237"/>
                      <a:gd name="T107" fmla="*/ 259 h 1276"/>
                      <a:gd name="T108" fmla="*/ 85 w 1237"/>
                      <a:gd name="T109" fmla="*/ 315 h 1276"/>
                      <a:gd name="T110" fmla="*/ 55 w 1237"/>
                      <a:gd name="T111" fmla="*/ 375 h 1276"/>
                      <a:gd name="T112" fmla="*/ 31 w 1237"/>
                      <a:gd name="T113" fmla="*/ 438 h 1276"/>
                      <a:gd name="T114" fmla="*/ 14 w 1237"/>
                      <a:gd name="T115" fmla="*/ 504 h 1276"/>
                      <a:gd name="T116" fmla="*/ 4 w 1237"/>
                      <a:gd name="T117" fmla="*/ 570 h 1276"/>
                      <a:gd name="T118" fmla="*/ 0 w 1237"/>
                      <a:gd name="T119" fmla="*/ 638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7" h="1276">
                        <a:moveTo>
                          <a:pt x="0" y="638"/>
                        </a:moveTo>
                        <a:lnTo>
                          <a:pt x="1" y="660"/>
                        </a:lnTo>
                        <a:lnTo>
                          <a:pt x="2" y="682"/>
                        </a:lnTo>
                        <a:lnTo>
                          <a:pt x="4" y="704"/>
                        </a:lnTo>
                        <a:lnTo>
                          <a:pt x="6" y="726"/>
                        </a:lnTo>
                        <a:lnTo>
                          <a:pt x="10" y="748"/>
                        </a:lnTo>
                        <a:lnTo>
                          <a:pt x="14" y="770"/>
                        </a:lnTo>
                        <a:lnTo>
                          <a:pt x="19" y="792"/>
                        </a:lnTo>
                        <a:lnTo>
                          <a:pt x="24" y="814"/>
                        </a:lnTo>
                        <a:lnTo>
                          <a:pt x="30" y="835"/>
                        </a:lnTo>
                        <a:lnTo>
                          <a:pt x="37" y="856"/>
                        </a:lnTo>
                        <a:lnTo>
                          <a:pt x="45" y="877"/>
                        </a:lnTo>
                        <a:lnTo>
                          <a:pt x="54" y="897"/>
                        </a:lnTo>
                        <a:lnTo>
                          <a:pt x="63" y="917"/>
                        </a:lnTo>
                        <a:lnTo>
                          <a:pt x="73" y="937"/>
                        </a:lnTo>
                        <a:lnTo>
                          <a:pt x="83" y="957"/>
                        </a:lnTo>
                        <a:lnTo>
                          <a:pt x="94" y="976"/>
                        </a:lnTo>
                        <a:lnTo>
                          <a:pt x="106" y="994"/>
                        </a:lnTo>
                        <a:lnTo>
                          <a:pt x="118" y="1013"/>
                        </a:lnTo>
                        <a:lnTo>
                          <a:pt x="131" y="1030"/>
                        </a:lnTo>
                        <a:lnTo>
                          <a:pt x="145" y="1048"/>
                        </a:lnTo>
                        <a:lnTo>
                          <a:pt x="159" y="1065"/>
                        </a:lnTo>
                        <a:lnTo>
                          <a:pt x="174" y="1081"/>
                        </a:lnTo>
                        <a:lnTo>
                          <a:pt x="189" y="1097"/>
                        </a:lnTo>
                        <a:lnTo>
                          <a:pt x="205" y="1112"/>
                        </a:lnTo>
                        <a:lnTo>
                          <a:pt x="221" y="1126"/>
                        </a:lnTo>
                        <a:lnTo>
                          <a:pt x="238" y="1140"/>
                        </a:lnTo>
                        <a:lnTo>
                          <a:pt x="255" y="1154"/>
                        </a:lnTo>
                        <a:lnTo>
                          <a:pt x="273" y="1167"/>
                        </a:lnTo>
                        <a:lnTo>
                          <a:pt x="291" y="1179"/>
                        </a:lnTo>
                        <a:lnTo>
                          <a:pt x="309" y="1190"/>
                        </a:lnTo>
                        <a:lnTo>
                          <a:pt x="328" y="1201"/>
                        </a:lnTo>
                        <a:lnTo>
                          <a:pt x="348" y="1211"/>
                        </a:lnTo>
                        <a:lnTo>
                          <a:pt x="367" y="1221"/>
                        </a:lnTo>
                        <a:lnTo>
                          <a:pt x="387" y="1229"/>
                        </a:lnTo>
                        <a:lnTo>
                          <a:pt x="407" y="1237"/>
                        </a:lnTo>
                        <a:lnTo>
                          <a:pt x="428" y="1244"/>
                        </a:lnTo>
                        <a:lnTo>
                          <a:pt x="448" y="1251"/>
                        </a:lnTo>
                        <a:lnTo>
                          <a:pt x="469" y="1257"/>
                        </a:lnTo>
                        <a:lnTo>
                          <a:pt x="490" y="1262"/>
                        </a:lnTo>
                        <a:lnTo>
                          <a:pt x="511" y="1266"/>
                        </a:lnTo>
                        <a:lnTo>
                          <a:pt x="533" y="1270"/>
                        </a:lnTo>
                        <a:lnTo>
                          <a:pt x="554" y="1272"/>
                        </a:lnTo>
                        <a:lnTo>
                          <a:pt x="576" y="1274"/>
                        </a:lnTo>
                        <a:lnTo>
                          <a:pt x="597" y="1275"/>
                        </a:lnTo>
                        <a:lnTo>
                          <a:pt x="619" y="1276"/>
                        </a:lnTo>
                        <a:lnTo>
                          <a:pt x="640" y="1275"/>
                        </a:lnTo>
                        <a:lnTo>
                          <a:pt x="662" y="1274"/>
                        </a:lnTo>
                        <a:lnTo>
                          <a:pt x="683" y="1272"/>
                        </a:lnTo>
                        <a:lnTo>
                          <a:pt x="705" y="1270"/>
                        </a:lnTo>
                        <a:lnTo>
                          <a:pt x="726" y="1266"/>
                        </a:lnTo>
                        <a:lnTo>
                          <a:pt x="747" y="1262"/>
                        </a:lnTo>
                        <a:lnTo>
                          <a:pt x="768" y="1257"/>
                        </a:lnTo>
                        <a:lnTo>
                          <a:pt x="789" y="1251"/>
                        </a:lnTo>
                        <a:lnTo>
                          <a:pt x="810" y="1244"/>
                        </a:lnTo>
                        <a:lnTo>
                          <a:pt x="830" y="1237"/>
                        </a:lnTo>
                        <a:lnTo>
                          <a:pt x="850" y="1229"/>
                        </a:lnTo>
                        <a:lnTo>
                          <a:pt x="870" y="1221"/>
                        </a:lnTo>
                        <a:lnTo>
                          <a:pt x="890" y="1211"/>
                        </a:lnTo>
                        <a:lnTo>
                          <a:pt x="909" y="1201"/>
                        </a:lnTo>
                        <a:lnTo>
                          <a:pt x="928" y="1190"/>
                        </a:lnTo>
                        <a:lnTo>
                          <a:pt x="946" y="1179"/>
                        </a:lnTo>
                        <a:lnTo>
                          <a:pt x="965" y="1167"/>
                        </a:lnTo>
                        <a:lnTo>
                          <a:pt x="982" y="1154"/>
                        </a:lnTo>
                        <a:lnTo>
                          <a:pt x="1000" y="1140"/>
                        </a:lnTo>
                        <a:lnTo>
                          <a:pt x="1016" y="1126"/>
                        </a:lnTo>
                        <a:lnTo>
                          <a:pt x="1033" y="1112"/>
                        </a:lnTo>
                        <a:lnTo>
                          <a:pt x="1048" y="1097"/>
                        </a:lnTo>
                        <a:lnTo>
                          <a:pt x="1064" y="1081"/>
                        </a:lnTo>
                        <a:lnTo>
                          <a:pt x="1078" y="1065"/>
                        </a:lnTo>
                        <a:lnTo>
                          <a:pt x="1093" y="1048"/>
                        </a:lnTo>
                        <a:lnTo>
                          <a:pt x="1106" y="1030"/>
                        </a:lnTo>
                        <a:lnTo>
                          <a:pt x="1119" y="1013"/>
                        </a:lnTo>
                        <a:lnTo>
                          <a:pt x="1132" y="994"/>
                        </a:lnTo>
                        <a:lnTo>
                          <a:pt x="1143" y="976"/>
                        </a:lnTo>
                        <a:lnTo>
                          <a:pt x="1154" y="957"/>
                        </a:lnTo>
                        <a:lnTo>
                          <a:pt x="1165" y="937"/>
                        </a:lnTo>
                        <a:lnTo>
                          <a:pt x="1175" y="917"/>
                        </a:lnTo>
                        <a:lnTo>
                          <a:pt x="1184" y="897"/>
                        </a:lnTo>
                        <a:lnTo>
                          <a:pt x="1192" y="877"/>
                        </a:lnTo>
                        <a:lnTo>
                          <a:pt x="1200" y="856"/>
                        </a:lnTo>
                        <a:lnTo>
                          <a:pt x="1207" y="835"/>
                        </a:lnTo>
                        <a:lnTo>
                          <a:pt x="1213" y="814"/>
                        </a:lnTo>
                        <a:lnTo>
                          <a:pt x="1219" y="792"/>
                        </a:lnTo>
                        <a:lnTo>
                          <a:pt x="1224" y="770"/>
                        </a:lnTo>
                        <a:lnTo>
                          <a:pt x="1228" y="748"/>
                        </a:lnTo>
                        <a:lnTo>
                          <a:pt x="1231" y="726"/>
                        </a:lnTo>
                        <a:lnTo>
                          <a:pt x="1234" y="704"/>
                        </a:lnTo>
                        <a:lnTo>
                          <a:pt x="1236" y="682"/>
                        </a:lnTo>
                        <a:lnTo>
                          <a:pt x="1237" y="660"/>
                        </a:lnTo>
                        <a:lnTo>
                          <a:pt x="1237" y="638"/>
                        </a:lnTo>
                        <a:lnTo>
                          <a:pt x="1237" y="615"/>
                        </a:lnTo>
                        <a:lnTo>
                          <a:pt x="1236" y="593"/>
                        </a:lnTo>
                        <a:lnTo>
                          <a:pt x="1234" y="570"/>
                        </a:lnTo>
                        <a:lnTo>
                          <a:pt x="1231" y="548"/>
                        </a:lnTo>
                        <a:lnTo>
                          <a:pt x="1228" y="526"/>
                        </a:lnTo>
                        <a:lnTo>
                          <a:pt x="1223" y="504"/>
                        </a:lnTo>
                        <a:lnTo>
                          <a:pt x="1218" y="482"/>
                        </a:lnTo>
                        <a:lnTo>
                          <a:pt x="1213" y="460"/>
                        </a:lnTo>
                        <a:lnTo>
                          <a:pt x="1206" y="438"/>
                        </a:lnTo>
                        <a:lnTo>
                          <a:pt x="1199" y="417"/>
                        </a:lnTo>
                        <a:lnTo>
                          <a:pt x="1191" y="396"/>
                        </a:lnTo>
                        <a:lnTo>
                          <a:pt x="1183" y="375"/>
                        </a:lnTo>
                        <a:lnTo>
                          <a:pt x="1173" y="355"/>
                        </a:lnTo>
                        <a:lnTo>
                          <a:pt x="1163" y="335"/>
                        </a:lnTo>
                        <a:lnTo>
                          <a:pt x="1153" y="315"/>
                        </a:lnTo>
                        <a:lnTo>
                          <a:pt x="1141" y="296"/>
                        </a:lnTo>
                        <a:lnTo>
                          <a:pt x="1129" y="277"/>
                        </a:lnTo>
                        <a:lnTo>
                          <a:pt x="1117" y="259"/>
                        </a:lnTo>
                        <a:lnTo>
                          <a:pt x="1103" y="241"/>
                        </a:lnTo>
                        <a:lnTo>
                          <a:pt x="1089" y="224"/>
                        </a:lnTo>
                        <a:lnTo>
                          <a:pt x="1075" y="207"/>
                        </a:lnTo>
                        <a:lnTo>
                          <a:pt x="1060" y="191"/>
                        </a:lnTo>
                        <a:lnTo>
                          <a:pt x="1044" y="175"/>
                        </a:lnTo>
                        <a:lnTo>
                          <a:pt x="1028" y="160"/>
                        </a:lnTo>
                        <a:lnTo>
                          <a:pt x="1012" y="145"/>
                        </a:lnTo>
                        <a:lnTo>
                          <a:pt x="995" y="131"/>
                        </a:lnTo>
                        <a:lnTo>
                          <a:pt x="977" y="118"/>
                        </a:lnTo>
                        <a:lnTo>
                          <a:pt x="959" y="105"/>
                        </a:lnTo>
                        <a:lnTo>
                          <a:pt x="941" y="93"/>
                        </a:lnTo>
                        <a:lnTo>
                          <a:pt x="922" y="81"/>
                        </a:lnTo>
                        <a:lnTo>
                          <a:pt x="902" y="71"/>
                        </a:lnTo>
                        <a:lnTo>
                          <a:pt x="883" y="61"/>
                        </a:lnTo>
                        <a:lnTo>
                          <a:pt x="863" y="51"/>
                        </a:lnTo>
                        <a:lnTo>
                          <a:pt x="843" y="43"/>
                        </a:lnTo>
                        <a:lnTo>
                          <a:pt x="822" y="35"/>
                        </a:lnTo>
                        <a:lnTo>
                          <a:pt x="802" y="28"/>
                        </a:lnTo>
                        <a:lnTo>
                          <a:pt x="781" y="22"/>
                        </a:lnTo>
                        <a:lnTo>
                          <a:pt x="759" y="16"/>
                        </a:lnTo>
                        <a:lnTo>
                          <a:pt x="738" y="12"/>
                        </a:lnTo>
                        <a:lnTo>
                          <a:pt x="717" y="8"/>
                        </a:lnTo>
                        <a:lnTo>
                          <a:pt x="695" y="4"/>
                        </a:lnTo>
                        <a:lnTo>
                          <a:pt x="673" y="2"/>
                        </a:lnTo>
                        <a:lnTo>
                          <a:pt x="651" y="1"/>
                        </a:lnTo>
                        <a:lnTo>
                          <a:pt x="630" y="0"/>
                        </a:lnTo>
                        <a:lnTo>
                          <a:pt x="608" y="0"/>
                        </a:lnTo>
                        <a:lnTo>
                          <a:pt x="586" y="1"/>
                        </a:lnTo>
                        <a:lnTo>
                          <a:pt x="564" y="2"/>
                        </a:lnTo>
                        <a:lnTo>
                          <a:pt x="542" y="4"/>
                        </a:lnTo>
                        <a:lnTo>
                          <a:pt x="521" y="8"/>
                        </a:lnTo>
                        <a:lnTo>
                          <a:pt x="499" y="12"/>
                        </a:lnTo>
                        <a:lnTo>
                          <a:pt x="478" y="16"/>
                        </a:lnTo>
                        <a:lnTo>
                          <a:pt x="457" y="22"/>
                        </a:lnTo>
                        <a:lnTo>
                          <a:pt x="436" y="28"/>
                        </a:lnTo>
                        <a:lnTo>
                          <a:pt x="415" y="35"/>
                        </a:lnTo>
                        <a:lnTo>
                          <a:pt x="395" y="43"/>
                        </a:lnTo>
                        <a:lnTo>
                          <a:pt x="374" y="51"/>
                        </a:lnTo>
                        <a:lnTo>
                          <a:pt x="355" y="61"/>
                        </a:lnTo>
                        <a:lnTo>
                          <a:pt x="335" y="71"/>
                        </a:lnTo>
                        <a:lnTo>
                          <a:pt x="316" y="81"/>
                        </a:lnTo>
                        <a:lnTo>
                          <a:pt x="297" y="93"/>
                        </a:lnTo>
                        <a:lnTo>
                          <a:pt x="278" y="105"/>
                        </a:lnTo>
                        <a:lnTo>
                          <a:pt x="260" y="118"/>
                        </a:lnTo>
                        <a:lnTo>
                          <a:pt x="243" y="131"/>
                        </a:lnTo>
                        <a:lnTo>
                          <a:pt x="226" y="145"/>
                        </a:lnTo>
                        <a:lnTo>
                          <a:pt x="209" y="160"/>
                        </a:lnTo>
                        <a:lnTo>
                          <a:pt x="193" y="175"/>
                        </a:lnTo>
                        <a:lnTo>
                          <a:pt x="177" y="191"/>
                        </a:lnTo>
                        <a:lnTo>
                          <a:pt x="162" y="207"/>
                        </a:lnTo>
                        <a:lnTo>
                          <a:pt x="148" y="224"/>
                        </a:lnTo>
                        <a:lnTo>
                          <a:pt x="134" y="241"/>
                        </a:lnTo>
                        <a:lnTo>
                          <a:pt x="121" y="259"/>
                        </a:lnTo>
                        <a:lnTo>
                          <a:pt x="108" y="277"/>
                        </a:lnTo>
                        <a:lnTo>
                          <a:pt x="96" y="296"/>
                        </a:lnTo>
                        <a:lnTo>
                          <a:pt x="85" y="315"/>
                        </a:lnTo>
                        <a:lnTo>
                          <a:pt x="74" y="335"/>
                        </a:lnTo>
                        <a:lnTo>
                          <a:pt x="64" y="355"/>
                        </a:lnTo>
                        <a:lnTo>
                          <a:pt x="55" y="375"/>
                        </a:lnTo>
                        <a:lnTo>
                          <a:pt x="46" y="396"/>
                        </a:lnTo>
                        <a:lnTo>
                          <a:pt x="38" y="417"/>
                        </a:lnTo>
                        <a:lnTo>
                          <a:pt x="31" y="438"/>
                        </a:lnTo>
                        <a:lnTo>
                          <a:pt x="25" y="460"/>
                        </a:lnTo>
                        <a:lnTo>
                          <a:pt x="19" y="482"/>
                        </a:lnTo>
                        <a:lnTo>
                          <a:pt x="14" y="504"/>
                        </a:lnTo>
                        <a:lnTo>
                          <a:pt x="10" y="526"/>
                        </a:lnTo>
                        <a:lnTo>
                          <a:pt x="6" y="548"/>
                        </a:lnTo>
                        <a:lnTo>
                          <a:pt x="4" y="570"/>
                        </a:lnTo>
                        <a:lnTo>
                          <a:pt x="2" y="593"/>
                        </a:lnTo>
                        <a:lnTo>
                          <a:pt x="1" y="615"/>
                        </a:lnTo>
                        <a:lnTo>
                          <a:pt x="0" y="6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145" name="Group 65">
                    <a:extLst>
                      <a:ext uri="{FF2B5EF4-FFF2-40B4-BE49-F238E27FC236}">
                        <a16:creationId xmlns:a16="http://schemas.microsoft.com/office/drawing/2014/main" id="{B2810373-CAE2-451F-B0C6-736188C4337D}"/>
                      </a:ext>
                    </a:extLst>
                  </p:cNvPr>
                  <p:cNvGrpSpPr>
                    <a:grpSpLocks noChangeAspect="1"/>
                  </p:cNvGrpSpPr>
                  <p:nvPr/>
                </p:nvGrpSpPr>
                <p:grpSpPr bwMode="auto">
                  <a:xfrm>
                    <a:off x="3868" y="3056"/>
                    <a:ext cx="654" cy="383"/>
                    <a:chOff x="3868" y="3056"/>
                    <a:chExt cx="654" cy="383"/>
                  </a:xfrm>
                </p:grpSpPr>
                <p:sp>
                  <p:nvSpPr>
                    <p:cNvPr id="942146" name="Freeform 66">
                      <a:extLst>
                        <a:ext uri="{FF2B5EF4-FFF2-40B4-BE49-F238E27FC236}">
                          <a16:creationId xmlns:a16="http://schemas.microsoft.com/office/drawing/2014/main" id="{62B072A4-C4B9-45B7-89C2-50AA080BC901}"/>
                        </a:ext>
                      </a:extLst>
                    </p:cNvPr>
                    <p:cNvSpPr>
                      <a:spLocks noChangeAspect="1"/>
                    </p:cNvSpPr>
                    <p:nvPr/>
                  </p:nvSpPr>
                  <p:spPr bwMode="auto">
                    <a:xfrm>
                      <a:off x="4101" y="3056"/>
                      <a:ext cx="194" cy="194"/>
                    </a:xfrm>
                    <a:custGeom>
                      <a:avLst/>
                      <a:gdLst>
                        <a:gd name="T0" fmla="*/ 969 w 969"/>
                        <a:gd name="T1" fmla="*/ 388 h 970"/>
                        <a:gd name="T2" fmla="*/ 956 w 969"/>
                        <a:gd name="T3" fmla="*/ 388 h 970"/>
                        <a:gd name="T4" fmla="*/ 942 w 969"/>
                        <a:gd name="T5" fmla="*/ 388 h 970"/>
                        <a:gd name="T6" fmla="*/ 929 w 969"/>
                        <a:gd name="T7" fmla="*/ 387 h 970"/>
                        <a:gd name="T8" fmla="*/ 916 w 969"/>
                        <a:gd name="T9" fmla="*/ 386 h 970"/>
                        <a:gd name="T10" fmla="*/ 902 w 969"/>
                        <a:gd name="T11" fmla="*/ 384 h 970"/>
                        <a:gd name="T12" fmla="*/ 889 w 969"/>
                        <a:gd name="T13" fmla="*/ 381 h 970"/>
                        <a:gd name="T14" fmla="*/ 876 w 969"/>
                        <a:gd name="T15" fmla="*/ 379 h 970"/>
                        <a:gd name="T16" fmla="*/ 863 w 969"/>
                        <a:gd name="T17" fmla="*/ 376 h 970"/>
                        <a:gd name="T18" fmla="*/ 850 w 969"/>
                        <a:gd name="T19" fmla="*/ 372 h 970"/>
                        <a:gd name="T20" fmla="*/ 837 w 969"/>
                        <a:gd name="T21" fmla="*/ 369 h 970"/>
                        <a:gd name="T22" fmla="*/ 826 w 969"/>
                        <a:gd name="T23" fmla="*/ 364 h 970"/>
                        <a:gd name="T24" fmla="*/ 813 w 969"/>
                        <a:gd name="T25" fmla="*/ 359 h 970"/>
                        <a:gd name="T26" fmla="*/ 801 w 969"/>
                        <a:gd name="T27" fmla="*/ 353 h 970"/>
                        <a:gd name="T28" fmla="*/ 788 w 969"/>
                        <a:gd name="T29" fmla="*/ 347 h 970"/>
                        <a:gd name="T30" fmla="*/ 776 w 969"/>
                        <a:gd name="T31" fmla="*/ 342 h 970"/>
                        <a:gd name="T32" fmla="*/ 766 w 969"/>
                        <a:gd name="T33" fmla="*/ 335 h 970"/>
                        <a:gd name="T34" fmla="*/ 754 w 969"/>
                        <a:gd name="T35" fmla="*/ 328 h 970"/>
                        <a:gd name="T36" fmla="*/ 742 w 969"/>
                        <a:gd name="T37" fmla="*/ 320 h 970"/>
                        <a:gd name="T38" fmla="*/ 732 w 969"/>
                        <a:gd name="T39" fmla="*/ 312 h 970"/>
                        <a:gd name="T40" fmla="*/ 721 w 969"/>
                        <a:gd name="T41" fmla="*/ 304 h 970"/>
                        <a:gd name="T42" fmla="*/ 712 w 969"/>
                        <a:gd name="T43" fmla="*/ 296 h 970"/>
                        <a:gd name="T44" fmla="*/ 701 w 969"/>
                        <a:gd name="T45" fmla="*/ 286 h 970"/>
                        <a:gd name="T46" fmla="*/ 692 w 969"/>
                        <a:gd name="T47" fmla="*/ 277 h 970"/>
                        <a:gd name="T48" fmla="*/ 683 w 969"/>
                        <a:gd name="T49" fmla="*/ 268 h 970"/>
                        <a:gd name="T50" fmla="*/ 673 w 969"/>
                        <a:gd name="T51" fmla="*/ 258 h 970"/>
                        <a:gd name="T52" fmla="*/ 665 w 969"/>
                        <a:gd name="T53" fmla="*/ 248 h 970"/>
                        <a:gd name="T54" fmla="*/ 657 w 969"/>
                        <a:gd name="T55" fmla="*/ 237 h 970"/>
                        <a:gd name="T56" fmla="*/ 650 w 969"/>
                        <a:gd name="T57" fmla="*/ 227 h 970"/>
                        <a:gd name="T58" fmla="*/ 642 w 969"/>
                        <a:gd name="T59" fmla="*/ 215 h 970"/>
                        <a:gd name="T60" fmla="*/ 634 w 969"/>
                        <a:gd name="T61" fmla="*/ 204 h 970"/>
                        <a:gd name="T62" fmla="*/ 629 w 969"/>
                        <a:gd name="T63" fmla="*/ 193 h 970"/>
                        <a:gd name="T64" fmla="*/ 622 w 969"/>
                        <a:gd name="T65" fmla="*/ 181 h 970"/>
                        <a:gd name="T66" fmla="*/ 616 w 969"/>
                        <a:gd name="T67" fmla="*/ 169 h 970"/>
                        <a:gd name="T68" fmla="*/ 611 w 969"/>
                        <a:gd name="T69" fmla="*/ 156 h 970"/>
                        <a:gd name="T70" fmla="*/ 605 w 969"/>
                        <a:gd name="T71" fmla="*/ 145 h 970"/>
                        <a:gd name="T72" fmla="*/ 602 w 969"/>
                        <a:gd name="T73" fmla="*/ 132 h 970"/>
                        <a:gd name="T74" fmla="*/ 597 w 969"/>
                        <a:gd name="T75" fmla="*/ 119 h 970"/>
                        <a:gd name="T76" fmla="*/ 593 w 969"/>
                        <a:gd name="T77" fmla="*/ 106 h 970"/>
                        <a:gd name="T78" fmla="*/ 590 w 969"/>
                        <a:gd name="T79" fmla="*/ 93 h 970"/>
                        <a:gd name="T80" fmla="*/ 588 w 969"/>
                        <a:gd name="T81" fmla="*/ 80 h 970"/>
                        <a:gd name="T82" fmla="*/ 585 w 969"/>
                        <a:gd name="T83" fmla="*/ 67 h 970"/>
                        <a:gd name="T84" fmla="*/ 584 w 969"/>
                        <a:gd name="T85" fmla="*/ 54 h 970"/>
                        <a:gd name="T86" fmla="*/ 582 w 969"/>
                        <a:gd name="T87" fmla="*/ 40 h 970"/>
                        <a:gd name="T88" fmla="*/ 582 w 969"/>
                        <a:gd name="T89" fmla="*/ 27 h 970"/>
                        <a:gd name="T90" fmla="*/ 581 w 969"/>
                        <a:gd name="T91" fmla="*/ 14 h 970"/>
                        <a:gd name="T92" fmla="*/ 582 w 969"/>
                        <a:gd name="T93" fmla="*/ 0 h 970"/>
                        <a:gd name="T94" fmla="*/ 0 w 969"/>
                        <a:gd name="T95" fmla="*/ 582 h 970"/>
                        <a:gd name="T96" fmla="*/ 387 w 969"/>
                        <a:gd name="T97" fmla="*/ 970 h 970"/>
                        <a:gd name="T98" fmla="*/ 969 w 969"/>
                        <a:gd name="T99" fmla="*/ 388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70">
                          <a:moveTo>
                            <a:pt x="969" y="388"/>
                          </a:moveTo>
                          <a:lnTo>
                            <a:pt x="956" y="388"/>
                          </a:lnTo>
                          <a:lnTo>
                            <a:pt x="942" y="388"/>
                          </a:lnTo>
                          <a:lnTo>
                            <a:pt x="929" y="387"/>
                          </a:lnTo>
                          <a:lnTo>
                            <a:pt x="916" y="386"/>
                          </a:lnTo>
                          <a:lnTo>
                            <a:pt x="902" y="384"/>
                          </a:lnTo>
                          <a:lnTo>
                            <a:pt x="889" y="381"/>
                          </a:lnTo>
                          <a:lnTo>
                            <a:pt x="876" y="379"/>
                          </a:lnTo>
                          <a:lnTo>
                            <a:pt x="863" y="376"/>
                          </a:lnTo>
                          <a:lnTo>
                            <a:pt x="850" y="372"/>
                          </a:lnTo>
                          <a:lnTo>
                            <a:pt x="837" y="369"/>
                          </a:lnTo>
                          <a:lnTo>
                            <a:pt x="826" y="364"/>
                          </a:lnTo>
                          <a:lnTo>
                            <a:pt x="813" y="359"/>
                          </a:lnTo>
                          <a:lnTo>
                            <a:pt x="801" y="353"/>
                          </a:lnTo>
                          <a:lnTo>
                            <a:pt x="788" y="347"/>
                          </a:lnTo>
                          <a:lnTo>
                            <a:pt x="776" y="342"/>
                          </a:lnTo>
                          <a:lnTo>
                            <a:pt x="766" y="335"/>
                          </a:lnTo>
                          <a:lnTo>
                            <a:pt x="754" y="328"/>
                          </a:lnTo>
                          <a:lnTo>
                            <a:pt x="742" y="320"/>
                          </a:lnTo>
                          <a:lnTo>
                            <a:pt x="732" y="312"/>
                          </a:lnTo>
                          <a:lnTo>
                            <a:pt x="721" y="304"/>
                          </a:lnTo>
                          <a:lnTo>
                            <a:pt x="712" y="296"/>
                          </a:lnTo>
                          <a:lnTo>
                            <a:pt x="701" y="286"/>
                          </a:lnTo>
                          <a:lnTo>
                            <a:pt x="692" y="277"/>
                          </a:lnTo>
                          <a:lnTo>
                            <a:pt x="683" y="268"/>
                          </a:lnTo>
                          <a:lnTo>
                            <a:pt x="673" y="258"/>
                          </a:lnTo>
                          <a:lnTo>
                            <a:pt x="665" y="248"/>
                          </a:lnTo>
                          <a:lnTo>
                            <a:pt x="657" y="237"/>
                          </a:lnTo>
                          <a:lnTo>
                            <a:pt x="650" y="227"/>
                          </a:lnTo>
                          <a:lnTo>
                            <a:pt x="642" y="215"/>
                          </a:lnTo>
                          <a:lnTo>
                            <a:pt x="634" y="204"/>
                          </a:lnTo>
                          <a:lnTo>
                            <a:pt x="629" y="193"/>
                          </a:lnTo>
                          <a:lnTo>
                            <a:pt x="622" y="181"/>
                          </a:lnTo>
                          <a:lnTo>
                            <a:pt x="616" y="169"/>
                          </a:lnTo>
                          <a:lnTo>
                            <a:pt x="611" y="156"/>
                          </a:lnTo>
                          <a:lnTo>
                            <a:pt x="605" y="145"/>
                          </a:lnTo>
                          <a:lnTo>
                            <a:pt x="602" y="132"/>
                          </a:lnTo>
                          <a:lnTo>
                            <a:pt x="597" y="119"/>
                          </a:lnTo>
                          <a:lnTo>
                            <a:pt x="593" y="106"/>
                          </a:lnTo>
                          <a:lnTo>
                            <a:pt x="590" y="93"/>
                          </a:lnTo>
                          <a:lnTo>
                            <a:pt x="588" y="80"/>
                          </a:lnTo>
                          <a:lnTo>
                            <a:pt x="585" y="67"/>
                          </a:lnTo>
                          <a:lnTo>
                            <a:pt x="584" y="54"/>
                          </a:lnTo>
                          <a:lnTo>
                            <a:pt x="582" y="40"/>
                          </a:lnTo>
                          <a:lnTo>
                            <a:pt x="582" y="27"/>
                          </a:lnTo>
                          <a:lnTo>
                            <a:pt x="581" y="14"/>
                          </a:lnTo>
                          <a:lnTo>
                            <a:pt x="582" y="0"/>
                          </a:lnTo>
                          <a:lnTo>
                            <a:pt x="0" y="582"/>
                          </a:lnTo>
                          <a:lnTo>
                            <a:pt x="387" y="970"/>
                          </a:lnTo>
                          <a:lnTo>
                            <a:pt x="969"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7" name="Freeform 67">
                      <a:extLst>
                        <a:ext uri="{FF2B5EF4-FFF2-40B4-BE49-F238E27FC236}">
                          <a16:creationId xmlns:a16="http://schemas.microsoft.com/office/drawing/2014/main" id="{63A2ED6F-9D42-46D5-9360-DAA5F1B4A405}"/>
                        </a:ext>
                      </a:extLst>
                    </p:cNvPr>
                    <p:cNvSpPr>
                      <a:spLocks noChangeAspect="1"/>
                    </p:cNvSpPr>
                    <p:nvPr/>
                  </p:nvSpPr>
                  <p:spPr bwMode="auto">
                    <a:xfrm>
                      <a:off x="4101" y="3056"/>
                      <a:ext cx="194" cy="194"/>
                    </a:xfrm>
                    <a:custGeom>
                      <a:avLst/>
                      <a:gdLst>
                        <a:gd name="T0" fmla="*/ 826 w 826"/>
                        <a:gd name="T1" fmla="*/ 331 h 827"/>
                        <a:gd name="T2" fmla="*/ 815 w 826"/>
                        <a:gd name="T3" fmla="*/ 331 h 827"/>
                        <a:gd name="T4" fmla="*/ 803 w 826"/>
                        <a:gd name="T5" fmla="*/ 331 h 827"/>
                        <a:gd name="T6" fmla="*/ 792 w 826"/>
                        <a:gd name="T7" fmla="*/ 330 h 827"/>
                        <a:gd name="T8" fmla="*/ 781 w 826"/>
                        <a:gd name="T9" fmla="*/ 329 h 827"/>
                        <a:gd name="T10" fmla="*/ 769 w 826"/>
                        <a:gd name="T11" fmla="*/ 327 h 827"/>
                        <a:gd name="T12" fmla="*/ 758 w 826"/>
                        <a:gd name="T13" fmla="*/ 325 h 827"/>
                        <a:gd name="T14" fmla="*/ 747 w 826"/>
                        <a:gd name="T15" fmla="*/ 323 h 827"/>
                        <a:gd name="T16" fmla="*/ 736 w 826"/>
                        <a:gd name="T17" fmla="*/ 320 h 827"/>
                        <a:gd name="T18" fmla="*/ 725 w 826"/>
                        <a:gd name="T19" fmla="*/ 317 h 827"/>
                        <a:gd name="T20" fmla="*/ 714 w 826"/>
                        <a:gd name="T21" fmla="*/ 314 h 827"/>
                        <a:gd name="T22" fmla="*/ 704 w 826"/>
                        <a:gd name="T23" fmla="*/ 310 h 827"/>
                        <a:gd name="T24" fmla="*/ 693 w 826"/>
                        <a:gd name="T25" fmla="*/ 306 h 827"/>
                        <a:gd name="T26" fmla="*/ 683 w 826"/>
                        <a:gd name="T27" fmla="*/ 301 h 827"/>
                        <a:gd name="T28" fmla="*/ 672 w 826"/>
                        <a:gd name="T29" fmla="*/ 296 h 827"/>
                        <a:gd name="T30" fmla="*/ 662 w 826"/>
                        <a:gd name="T31" fmla="*/ 291 h 827"/>
                        <a:gd name="T32" fmla="*/ 653 w 826"/>
                        <a:gd name="T33" fmla="*/ 285 h 827"/>
                        <a:gd name="T34" fmla="*/ 643 w 826"/>
                        <a:gd name="T35" fmla="*/ 279 h 827"/>
                        <a:gd name="T36" fmla="*/ 633 w 826"/>
                        <a:gd name="T37" fmla="*/ 273 h 827"/>
                        <a:gd name="T38" fmla="*/ 624 w 826"/>
                        <a:gd name="T39" fmla="*/ 266 h 827"/>
                        <a:gd name="T40" fmla="*/ 615 w 826"/>
                        <a:gd name="T41" fmla="*/ 259 h 827"/>
                        <a:gd name="T42" fmla="*/ 607 w 826"/>
                        <a:gd name="T43" fmla="*/ 252 h 827"/>
                        <a:gd name="T44" fmla="*/ 598 w 826"/>
                        <a:gd name="T45" fmla="*/ 244 h 827"/>
                        <a:gd name="T46" fmla="*/ 590 w 826"/>
                        <a:gd name="T47" fmla="*/ 236 h 827"/>
                        <a:gd name="T48" fmla="*/ 582 w 826"/>
                        <a:gd name="T49" fmla="*/ 228 h 827"/>
                        <a:gd name="T50" fmla="*/ 574 w 826"/>
                        <a:gd name="T51" fmla="*/ 220 h 827"/>
                        <a:gd name="T52" fmla="*/ 567 w 826"/>
                        <a:gd name="T53" fmla="*/ 211 h 827"/>
                        <a:gd name="T54" fmla="*/ 560 w 826"/>
                        <a:gd name="T55" fmla="*/ 202 h 827"/>
                        <a:gd name="T56" fmla="*/ 554 w 826"/>
                        <a:gd name="T57" fmla="*/ 193 h 827"/>
                        <a:gd name="T58" fmla="*/ 547 w 826"/>
                        <a:gd name="T59" fmla="*/ 183 h 827"/>
                        <a:gd name="T60" fmla="*/ 541 w 826"/>
                        <a:gd name="T61" fmla="*/ 174 h 827"/>
                        <a:gd name="T62" fmla="*/ 536 w 826"/>
                        <a:gd name="T63" fmla="*/ 164 h 827"/>
                        <a:gd name="T64" fmla="*/ 530 w 826"/>
                        <a:gd name="T65" fmla="*/ 154 h 827"/>
                        <a:gd name="T66" fmla="*/ 525 w 826"/>
                        <a:gd name="T67" fmla="*/ 144 h 827"/>
                        <a:gd name="T68" fmla="*/ 521 w 826"/>
                        <a:gd name="T69" fmla="*/ 133 h 827"/>
                        <a:gd name="T70" fmla="*/ 516 w 826"/>
                        <a:gd name="T71" fmla="*/ 123 h 827"/>
                        <a:gd name="T72" fmla="*/ 513 w 826"/>
                        <a:gd name="T73" fmla="*/ 112 h 827"/>
                        <a:gd name="T74" fmla="*/ 509 w 826"/>
                        <a:gd name="T75" fmla="*/ 101 h 827"/>
                        <a:gd name="T76" fmla="*/ 506 w 826"/>
                        <a:gd name="T77" fmla="*/ 90 h 827"/>
                        <a:gd name="T78" fmla="*/ 503 w 826"/>
                        <a:gd name="T79" fmla="*/ 79 h 827"/>
                        <a:gd name="T80" fmla="*/ 501 w 826"/>
                        <a:gd name="T81" fmla="*/ 68 h 827"/>
                        <a:gd name="T82" fmla="*/ 499 w 826"/>
                        <a:gd name="T83" fmla="*/ 57 h 827"/>
                        <a:gd name="T84" fmla="*/ 498 w 826"/>
                        <a:gd name="T85" fmla="*/ 46 h 827"/>
                        <a:gd name="T86" fmla="*/ 496 w 826"/>
                        <a:gd name="T87" fmla="*/ 34 h 827"/>
                        <a:gd name="T88" fmla="*/ 496 w 826"/>
                        <a:gd name="T89" fmla="*/ 23 h 827"/>
                        <a:gd name="T90" fmla="*/ 495 w 826"/>
                        <a:gd name="T91" fmla="*/ 12 h 827"/>
                        <a:gd name="T92" fmla="*/ 496 w 826"/>
                        <a:gd name="T93" fmla="*/ 0 h 827"/>
                        <a:gd name="T94" fmla="*/ 0 w 826"/>
                        <a:gd name="T95" fmla="*/ 496 h 827"/>
                        <a:gd name="T96" fmla="*/ 330 w 826"/>
                        <a:gd name="T97" fmla="*/ 827 h 827"/>
                        <a:gd name="T98" fmla="*/ 826 w 826"/>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6" h="827">
                          <a:moveTo>
                            <a:pt x="826" y="331"/>
                          </a:moveTo>
                          <a:lnTo>
                            <a:pt x="815" y="331"/>
                          </a:lnTo>
                          <a:lnTo>
                            <a:pt x="803" y="331"/>
                          </a:lnTo>
                          <a:lnTo>
                            <a:pt x="792" y="330"/>
                          </a:lnTo>
                          <a:lnTo>
                            <a:pt x="781" y="329"/>
                          </a:lnTo>
                          <a:lnTo>
                            <a:pt x="769" y="327"/>
                          </a:lnTo>
                          <a:lnTo>
                            <a:pt x="758" y="325"/>
                          </a:lnTo>
                          <a:lnTo>
                            <a:pt x="747" y="323"/>
                          </a:lnTo>
                          <a:lnTo>
                            <a:pt x="736" y="320"/>
                          </a:lnTo>
                          <a:lnTo>
                            <a:pt x="725" y="317"/>
                          </a:lnTo>
                          <a:lnTo>
                            <a:pt x="714" y="314"/>
                          </a:lnTo>
                          <a:lnTo>
                            <a:pt x="704" y="310"/>
                          </a:lnTo>
                          <a:lnTo>
                            <a:pt x="693" y="306"/>
                          </a:lnTo>
                          <a:lnTo>
                            <a:pt x="683" y="301"/>
                          </a:lnTo>
                          <a:lnTo>
                            <a:pt x="672" y="296"/>
                          </a:lnTo>
                          <a:lnTo>
                            <a:pt x="662" y="291"/>
                          </a:lnTo>
                          <a:lnTo>
                            <a:pt x="653" y="285"/>
                          </a:lnTo>
                          <a:lnTo>
                            <a:pt x="643" y="279"/>
                          </a:lnTo>
                          <a:lnTo>
                            <a:pt x="633" y="273"/>
                          </a:lnTo>
                          <a:lnTo>
                            <a:pt x="624" y="266"/>
                          </a:lnTo>
                          <a:lnTo>
                            <a:pt x="615" y="259"/>
                          </a:lnTo>
                          <a:lnTo>
                            <a:pt x="607" y="252"/>
                          </a:lnTo>
                          <a:lnTo>
                            <a:pt x="598" y="244"/>
                          </a:lnTo>
                          <a:lnTo>
                            <a:pt x="590" y="236"/>
                          </a:lnTo>
                          <a:lnTo>
                            <a:pt x="582" y="228"/>
                          </a:lnTo>
                          <a:lnTo>
                            <a:pt x="574" y="220"/>
                          </a:lnTo>
                          <a:lnTo>
                            <a:pt x="567" y="211"/>
                          </a:lnTo>
                          <a:lnTo>
                            <a:pt x="560" y="202"/>
                          </a:lnTo>
                          <a:lnTo>
                            <a:pt x="554" y="193"/>
                          </a:lnTo>
                          <a:lnTo>
                            <a:pt x="547" y="183"/>
                          </a:lnTo>
                          <a:lnTo>
                            <a:pt x="541" y="174"/>
                          </a:lnTo>
                          <a:lnTo>
                            <a:pt x="536" y="164"/>
                          </a:lnTo>
                          <a:lnTo>
                            <a:pt x="530" y="154"/>
                          </a:lnTo>
                          <a:lnTo>
                            <a:pt x="525" y="144"/>
                          </a:lnTo>
                          <a:lnTo>
                            <a:pt x="521" y="133"/>
                          </a:lnTo>
                          <a:lnTo>
                            <a:pt x="516" y="123"/>
                          </a:lnTo>
                          <a:lnTo>
                            <a:pt x="513" y="112"/>
                          </a:lnTo>
                          <a:lnTo>
                            <a:pt x="509" y="101"/>
                          </a:lnTo>
                          <a:lnTo>
                            <a:pt x="506" y="90"/>
                          </a:lnTo>
                          <a:lnTo>
                            <a:pt x="503" y="79"/>
                          </a:lnTo>
                          <a:lnTo>
                            <a:pt x="501" y="68"/>
                          </a:lnTo>
                          <a:lnTo>
                            <a:pt x="499" y="57"/>
                          </a:lnTo>
                          <a:lnTo>
                            <a:pt x="498" y="46"/>
                          </a:lnTo>
                          <a:lnTo>
                            <a:pt x="496" y="34"/>
                          </a:lnTo>
                          <a:lnTo>
                            <a:pt x="496" y="23"/>
                          </a:lnTo>
                          <a:lnTo>
                            <a:pt x="495" y="12"/>
                          </a:lnTo>
                          <a:lnTo>
                            <a:pt x="496" y="0"/>
                          </a:lnTo>
                          <a:lnTo>
                            <a:pt x="0" y="496"/>
                          </a:lnTo>
                          <a:lnTo>
                            <a:pt x="330" y="827"/>
                          </a:lnTo>
                          <a:lnTo>
                            <a:pt x="826"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48" name="Freeform 68">
                      <a:extLst>
                        <a:ext uri="{FF2B5EF4-FFF2-40B4-BE49-F238E27FC236}">
                          <a16:creationId xmlns:a16="http://schemas.microsoft.com/office/drawing/2014/main" id="{AC404B46-23FE-42A7-AC99-43F38E6F8488}"/>
                        </a:ext>
                      </a:extLst>
                    </p:cNvPr>
                    <p:cNvSpPr>
                      <a:spLocks noChangeAspect="1"/>
                    </p:cNvSpPr>
                    <p:nvPr/>
                  </p:nvSpPr>
                  <p:spPr bwMode="auto">
                    <a:xfrm>
                      <a:off x="4161" y="3290"/>
                      <a:ext cx="187" cy="149"/>
                    </a:xfrm>
                    <a:custGeom>
                      <a:avLst/>
                      <a:gdLst>
                        <a:gd name="T0" fmla="*/ 794 w 936"/>
                        <a:gd name="T1" fmla="*/ 742 h 742"/>
                        <a:gd name="T2" fmla="*/ 787 w 936"/>
                        <a:gd name="T3" fmla="*/ 732 h 742"/>
                        <a:gd name="T4" fmla="*/ 781 w 936"/>
                        <a:gd name="T5" fmla="*/ 720 h 742"/>
                        <a:gd name="T6" fmla="*/ 775 w 936"/>
                        <a:gd name="T7" fmla="*/ 707 h 742"/>
                        <a:gd name="T8" fmla="*/ 770 w 936"/>
                        <a:gd name="T9" fmla="*/ 695 h 742"/>
                        <a:gd name="T10" fmla="*/ 765 w 936"/>
                        <a:gd name="T11" fmla="*/ 683 h 742"/>
                        <a:gd name="T12" fmla="*/ 760 w 936"/>
                        <a:gd name="T13" fmla="*/ 671 h 742"/>
                        <a:gd name="T14" fmla="*/ 755 w 936"/>
                        <a:gd name="T15" fmla="*/ 658 h 742"/>
                        <a:gd name="T16" fmla="*/ 752 w 936"/>
                        <a:gd name="T17" fmla="*/ 645 h 742"/>
                        <a:gd name="T18" fmla="*/ 748 w 936"/>
                        <a:gd name="T19" fmla="*/ 632 h 742"/>
                        <a:gd name="T20" fmla="*/ 746 w 936"/>
                        <a:gd name="T21" fmla="*/ 619 h 742"/>
                        <a:gd name="T22" fmla="*/ 744 w 936"/>
                        <a:gd name="T23" fmla="*/ 606 h 742"/>
                        <a:gd name="T24" fmla="*/ 741 w 936"/>
                        <a:gd name="T25" fmla="*/ 593 h 742"/>
                        <a:gd name="T26" fmla="*/ 740 w 936"/>
                        <a:gd name="T27" fmla="*/ 579 h 742"/>
                        <a:gd name="T28" fmla="*/ 739 w 936"/>
                        <a:gd name="T29" fmla="*/ 566 h 742"/>
                        <a:gd name="T30" fmla="*/ 739 w 936"/>
                        <a:gd name="T31" fmla="*/ 553 h 742"/>
                        <a:gd name="T32" fmla="*/ 739 w 936"/>
                        <a:gd name="T33" fmla="*/ 539 h 742"/>
                        <a:gd name="T34" fmla="*/ 739 w 936"/>
                        <a:gd name="T35" fmla="*/ 526 h 742"/>
                        <a:gd name="T36" fmla="*/ 740 w 936"/>
                        <a:gd name="T37" fmla="*/ 513 h 742"/>
                        <a:gd name="T38" fmla="*/ 741 w 936"/>
                        <a:gd name="T39" fmla="*/ 499 h 742"/>
                        <a:gd name="T40" fmla="*/ 744 w 936"/>
                        <a:gd name="T41" fmla="*/ 487 h 742"/>
                        <a:gd name="T42" fmla="*/ 746 w 936"/>
                        <a:gd name="T43" fmla="*/ 474 h 742"/>
                        <a:gd name="T44" fmla="*/ 748 w 936"/>
                        <a:gd name="T45" fmla="*/ 461 h 742"/>
                        <a:gd name="T46" fmla="*/ 752 w 936"/>
                        <a:gd name="T47" fmla="*/ 448 h 742"/>
                        <a:gd name="T48" fmla="*/ 755 w 936"/>
                        <a:gd name="T49" fmla="*/ 435 h 742"/>
                        <a:gd name="T50" fmla="*/ 759 w 936"/>
                        <a:gd name="T51" fmla="*/ 422 h 742"/>
                        <a:gd name="T52" fmla="*/ 764 w 936"/>
                        <a:gd name="T53" fmla="*/ 409 h 742"/>
                        <a:gd name="T54" fmla="*/ 770 w 936"/>
                        <a:gd name="T55" fmla="*/ 397 h 742"/>
                        <a:gd name="T56" fmla="*/ 774 w 936"/>
                        <a:gd name="T57" fmla="*/ 384 h 742"/>
                        <a:gd name="T58" fmla="*/ 780 w 936"/>
                        <a:gd name="T59" fmla="*/ 373 h 742"/>
                        <a:gd name="T60" fmla="*/ 787 w 936"/>
                        <a:gd name="T61" fmla="*/ 361 h 742"/>
                        <a:gd name="T62" fmla="*/ 793 w 936"/>
                        <a:gd name="T63" fmla="*/ 349 h 742"/>
                        <a:gd name="T64" fmla="*/ 800 w 936"/>
                        <a:gd name="T65" fmla="*/ 339 h 742"/>
                        <a:gd name="T66" fmla="*/ 808 w 936"/>
                        <a:gd name="T67" fmla="*/ 327 h 742"/>
                        <a:gd name="T68" fmla="*/ 815 w 936"/>
                        <a:gd name="T69" fmla="*/ 316 h 742"/>
                        <a:gd name="T70" fmla="*/ 825 w 936"/>
                        <a:gd name="T71" fmla="*/ 306 h 742"/>
                        <a:gd name="T72" fmla="*/ 833 w 936"/>
                        <a:gd name="T73" fmla="*/ 295 h 742"/>
                        <a:gd name="T74" fmla="*/ 842 w 936"/>
                        <a:gd name="T75" fmla="*/ 286 h 742"/>
                        <a:gd name="T76" fmla="*/ 850 w 936"/>
                        <a:gd name="T77" fmla="*/ 277 h 742"/>
                        <a:gd name="T78" fmla="*/ 861 w 936"/>
                        <a:gd name="T79" fmla="*/ 267 h 742"/>
                        <a:gd name="T80" fmla="*/ 870 w 936"/>
                        <a:gd name="T81" fmla="*/ 258 h 742"/>
                        <a:gd name="T82" fmla="*/ 881 w 936"/>
                        <a:gd name="T83" fmla="*/ 250 h 742"/>
                        <a:gd name="T84" fmla="*/ 892 w 936"/>
                        <a:gd name="T85" fmla="*/ 241 h 742"/>
                        <a:gd name="T86" fmla="*/ 902 w 936"/>
                        <a:gd name="T87" fmla="*/ 234 h 742"/>
                        <a:gd name="T88" fmla="*/ 914 w 936"/>
                        <a:gd name="T89" fmla="*/ 226 h 742"/>
                        <a:gd name="T90" fmla="*/ 924 w 936"/>
                        <a:gd name="T91" fmla="*/ 219 h 742"/>
                        <a:gd name="T92" fmla="*/ 936 w 936"/>
                        <a:gd name="T93" fmla="*/ 213 h 742"/>
                        <a:gd name="T94" fmla="*/ 142 w 936"/>
                        <a:gd name="T95" fmla="*/ 0 h 742"/>
                        <a:gd name="T96" fmla="*/ 0 w 936"/>
                        <a:gd name="T97" fmla="*/ 530 h 742"/>
                        <a:gd name="T98" fmla="*/ 794 w 936"/>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6" h="742">
                          <a:moveTo>
                            <a:pt x="794" y="742"/>
                          </a:moveTo>
                          <a:lnTo>
                            <a:pt x="787" y="732"/>
                          </a:lnTo>
                          <a:lnTo>
                            <a:pt x="781" y="720"/>
                          </a:lnTo>
                          <a:lnTo>
                            <a:pt x="775" y="707"/>
                          </a:lnTo>
                          <a:lnTo>
                            <a:pt x="770" y="695"/>
                          </a:lnTo>
                          <a:lnTo>
                            <a:pt x="765" y="683"/>
                          </a:lnTo>
                          <a:lnTo>
                            <a:pt x="760" y="671"/>
                          </a:lnTo>
                          <a:lnTo>
                            <a:pt x="755" y="658"/>
                          </a:lnTo>
                          <a:lnTo>
                            <a:pt x="752" y="645"/>
                          </a:lnTo>
                          <a:lnTo>
                            <a:pt x="748" y="632"/>
                          </a:lnTo>
                          <a:lnTo>
                            <a:pt x="746" y="619"/>
                          </a:lnTo>
                          <a:lnTo>
                            <a:pt x="744" y="606"/>
                          </a:lnTo>
                          <a:lnTo>
                            <a:pt x="741" y="593"/>
                          </a:lnTo>
                          <a:lnTo>
                            <a:pt x="740" y="579"/>
                          </a:lnTo>
                          <a:lnTo>
                            <a:pt x="739" y="566"/>
                          </a:lnTo>
                          <a:lnTo>
                            <a:pt x="739" y="553"/>
                          </a:lnTo>
                          <a:lnTo>
                            <a:pt x="739" y="539"/>
                          </a:lnTo>
                          <a:lnTo>
                            <a:pt x="739" y="526"/>
                          </a:lnTo>
                          <a:lnTo>
                            <a:pt x="740" y="513"/>
                          </a:lnTo>
                          <a:lnTo>
                            <a:pt x="741" y="499"/>
                          </a:lnTo>
                          <a:lnTo>
                            <a:pt x="744" y="487"/>
                          </a:lnTo>
                          <a:lnTo>
                            <a:pt x="746" y="474"/>
                          </a:lnTo>
                          <a:lnTo>
                            <a:pt x="748" y="461"/>
                          </a:lnTo>
                          <a:lnTo>
                            <a:pt x="752" y="448"/>
                          </a:lnTo>
                          <a:lnTo>
                            <a:pt x="755" y="435"/>
                          </a:lnTo>
                          <a:lnTo>
                            <a:pt x="759" y="422"/>
                          </a:lnTo>
                          <a:lnTo>
                            <a:pt x="764" y="409"/>
                          </a:lnTo>
                          <a:lnTo>
                            <a:pt x="770" y="397"/>
                          </a:lnTo>
                          <a:lnTo>
                            <a:pt x="774" y="384"/>
                          </a:lnTo>
                          <a:lnTo>
                            <a:pt x="780" y="373"/>
                          </a:lnTo>
                          <a:lnTo>
                            <a:pt x="787" y="361"/>
                          </a:lnTo>
                          <a:lnTo>
                            <a:pt x="793" y="349"/>
                          </a:lnTo>
                          <a:lnTo>
                            <a:pt x="800" y="339"/>
                          </a:lnTo>
                          <a:lnTo>
                            <a:pt x="808" y="327"/>
                          </a:lnTo>
                          <a:lnTo>
                            <a:pt x="815" y="316"/>
                          </a:lnTo>
                          <a:lnTo>
                            <a:pt x="825" y="306"/>
                          </a:lnTo>
                          <a:lnTo>
                            <a:pt x="833" y="295"/>
                          </a:lnTo>
                          <a:lnTo>
                            <a:pt x="842" y="286"/>
                          </a:lnTo>
                          <a:lnTo>
                            <a:pt x="850" y="277"/>
                          </a:lnTo>
                          <a:lnTo>
                            <a:pt x="861" y="267"/>
                          </a:lnTo>
                          <a:lnTo>
                            <a:pt x="870" y="258"/>
                          </a:lnTo>
                          <a:lnTo>
                            <a:pt x="881" y="250"/>
                          </a:lnTo>
                          <a:lnTo>
                            <a:pt x="892" y="241"/>
                          </a:lnTo>
                          <a:lnTo>
                            <a:pt x="902" y="234"/>
                          </a:lnTo>
                          <a:lnTo>
                            <a:pt x="914" y="226"/>
                          </a:lnTo>
                          <a:lnTo>
                            <a:pt x="924" y="219"/>
                          </a:lnTo>
                          <a:lnTo>
                            <a:pt x="936" y="213"/>
                          </a:lnTo>
                          <a:lnTo>
                            <a:pt x="142" y="0"/>
                          </a:lnTo>
                          <a:lnTo>
                            <a:pt x="0" y="530"/>
                          </a:lnTo>
                          <a:lnTo>
                            <a:pt x="794"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49" name="Freeform 69">
                      <a:extLst>
                        <a:ext uri="{FF2B5EF4-FFF2-40B4-BE49-F238E27FC236}">
                          <a16:creationId xmlns:a16="http://schemas.microsoft.com/office/drawing/2014/main" id="{9D409B34-1C0A-4CE4-9911-BC15C6BCAFE8}"/>
                        </a:ext>
                      </a:extLst>
                    </p:cNvPr>
                    <p:cNvSpPr>
                      <a:spLocks noChangeAspect="1"/>
                    </p:cNvSpPr>
                    <p:nvPr/>
                  </p:nvSpPr>
                  <p:spPr bwMode="auto">
                    <a:xfrm>
                      <a:off x="4161" y="3290"/>
                      <a:ext cx="187" cy="149"/>
                    </a:xfrm>
                    <a:custGeom>
                      <a:avLst/>
                      <a:gdLst>
                        <a:gd name="T0" fmla="*/ 677 w 798"/>
                        <a:gd name="T1" fmla="*/ 633 h 633"/>
                        <a:gd name="T2" fmla="*/ 671 w 798"/>
                        <a:gd name="T3" fmla="*/ 624 h 633"/>
                        <a:gd name="T4" fmla="*/ 666 w 798"/>
                        <a:gd name="T5" fmla="*/ 614 h 633"/>
                        <a:gd name="T6" fmla="*/ 661 w 798"/>
                        <a:gd name="T7" fmla="*/ 603 h 633"/>
                        <a:gd name="T8" fmla="*/ 656 w 798"/>
                        <a:gd name="T9" fmla="*/ 593 h 633"/>
                        <a:gd name="T10" fmla="*/ 652 w 798"/>
                        <a:gd name="T11" fmla="*/ 583 h 633"/>
                        <a:gd name="T12" fmla="*/ 648 w 798"/>
                        <a:gd name="T13" fmla="*/ 572 h 633"/>
                        <a:gd name="T14" fmla="*/ 644 w 798"/>
                        <a:gd name="T15" fmla="*/ 561 h 633"/>
                        <a:gd name="T16" fmla="*/ 641 w 798"/>
                        <a:gd name="T17" fmla="*/ 550 h 633"/>
                        <a:gd name="T18" fmla="*/ 638 w 798"/>
                        <a:gd name="T19" fmla="*/ 539 h 633"/>
                        <a:gd name="T20" fmla="*/ 636 w 798"/>
                        <a:gd name="T21" fmla="*/ 528 h 633"/>
                        <a:gd name="T22" fmla="*/ 634 w 798"/>
                        <a:gd name="T23" fmla="*/ 517 h 633"/>
                        <a:gd name="T24" fmla="*/ 632 w 798"/>
                        <a:gd name="T25" fmla="*/ 506 h 633"/>
                        <a:gd name="T26" fmla="*/ 631 w 798"/>
                        <a:gd name="T27" fmla="*/ 494 h 633"/>
                        <a:gd name="T28" fmla="*/ 630 w 798"/>
                        <a:gd name="T29" fmla="*/ 483 h 633"/>
                        <a:gd name="T30" fmla="*/ 630 w 798"/>
                        <a:gd name="T31" fmla="*/ 472 h 633"/>
                        <a:gd name="T32" fmla="*/ 630 w 798"/>
                        <a:gd name="T33" fmla="*/ 460 h 633"/>
                        <a:gd name="T34" fmla="*/ 630 w 798"/>
                        <a:gd name="T35" fmla="*/ 449 h 633"/>
                        <a:gd name="T36" fmla="*/ 631 w 798"/>
                        <a:gd name="T37" fmla="*/ 438 h 633"/>
                        <a:gd name="T38" fmla="*/ 632 w 798"/>
                        <a:gd name="T39" fmla="*/ 426 h 633"/>
                        <a:gd name="T40" fmla="*/ 634 w 798"/>
                        <a:gd name="T41" fmla="*/ 415 h 633"/>
                        <a:gd name="T42" fmla="*/ 636 w 798"/>
                        <a:gd name="T43" fmla="*/ 404 h 633"/>
                        <a:gd name="T44" fmla="*/ 638 w 798"/>
                        <a:gd name="T45" fmla="*/ 393 h 633"/>
                        <a:gd name="T46" fmla="*/ 641 w 798"/>
                        <a:gd name="T47" fmla="*/ 382 h 633"/>
                        <a:gd name="T48" fmla="*/ 644 w 798"/>
                        <a:gd name="T49" fmla="*/ 371 h 633"/>
                        <a:gd name="T50" fmla="*/ 647 w 798"/>
                        <a:gd name="T51" fmla="*/ 360 h 633"/>
                        <a:gd name="T52" fmla="*/ 651 w 798"/>
                        <a:gd name="T53" fmla="*/ 349 h 633"/>
                        <a:gd name="T54" fmla="*/ 656 w 798"/>
                        <a:gd name="T55" fmla="*/ 339 h 633"/>
                        <a:gd name="T56" fmla="*/ 660 w 798"/>
                        <a:gd name="T57" fmla="*/ 328 h 633"/>
                        <a:gd name="T58" fmla="*/ 665 w 798"/>
                        <a:gd name="T59" fmla="*/ 318 h 633"/>
                        <a:gd name="T60" fmla="*/ 671 w 798"/>
                        <a:gd name="T61" fmla="*/ 308 h 633"/>
                        <a:gd name="T62" fmla="*/ 676 w 798"/>
                        <a:gd name="T63" fmla="*/ 298 h 633"/>
                        <a:gd name="T64" fmla="*/ 682 w 798"/>
                        <a:gd name="T65" fmla="*/ 289 h 633"/>
                        <a:gd name="T66" fmla="*/ 689 w 798"/>
                        <a:gd name="T67" fmla="*/ 279 h 633"/>
                        <a:gd name="T68" fmla="*/ 695 w 798"/>
                        <a:gd name="T69" fmla="*/ 270 h 633"/>
                        <a:gd name="T70" fmla="*/ 703 w 798"/>
                        <a:gd name="T71" fmla="*/ 261 h 633"/>
                        <a:gd name="T72" fmla="*/ 710 w 798"/>
                        <a:gd name="T73" fmla="*/ 252 h 633"/>
                        <a:gd name="T74" fmla="*/ 718 w 798"/>
                        <a:gd name="T75" fmla="*/ 244 h 633"/>
                        <a:gd name="T76" fmla="*/ 725 w 798"/>
                        <a:gd name="T77" fmla="*/ 236 h 633"/>
                        <a:gd name="T78" fmla="*/ 734 w 798"/>
                        <a:gd name="T79" fmla="*/ 228 h 633"/>
                        <a:gd name="T80" fmla="*/ 742 w 798"/>
                        <a:gd name="T81" fmla="*/ 220 h 633"/>
                        <a:gd name="T82" fmla="*/ 751 w 798"/>
                        <a:gd name="T83" fmla="*/ 213 h 633"/>
                        <a:gd name="T84" fmla="*/ 760 w 798"/>
                        <a:gd name="T85" fmla="*/ 206 h 633"/>
                        <a:gd name="T86" fmla="*/ 769 w 798"/>
                        <a:gd name="T87" fmla="*/ 200 h 633"/>
                        <a:gd name="T88" fmla="*/ 779 w 798"/>
                        <a:gd name="T89" fmla="*/ 193 h 633"/>
                        <a:gd name="T90" fmla="*/ 788 w 798"/>
                        <a:gd name="T91" fmla="*/ 187 h 633"/>
                        <a:gd name="T92" fmla="*/ 798 w 798"/>
                        <a:gd name="T93" fmla="*/ 182 h 633"/>
                        <a:gd name="T94" fmla="*/ 121 w 798"/>
                        <a:gd name="T95" fmla="*/ 0 h 633"/>
                        <a:gd name="T96" fmla="*/ 0 w 798"/>
                        <a:gd name="T97" fmla="*/ 452 h 633"/>
                        <a:gd name="T98" fmla="*/ 677 w 798"/>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633">
                          <a:moveTo>
                            <a:pt x="677" y="633"/>
                          </a:moveTo>
                          <a:lnTo>
                            <a:pt x="671" y="624"/>
                          </a:lnTo>
                          <a:lnTo>
                            <a:pt x="666" y="614"/>
                          </a:lnTo>
                          <a:lnTo>
                            <a:pt x="661" y="603"/>
                          </a:lnTo>
                          <a:lnTo>
                            <a:pt x="656" y="593"/>
                          </a:lnTo>
                          <a:lnTo>
                            <a:pt x="652" y="583"/>
                          </a:lnTo>
                          <a:lnTo>
                            <a:pt x="648" y="572"/>
                          </a:lnTo>
                          <a:lnTo>
                            <a:pt x="644" y="561"/>
                          </a:lnTo>
                          <a:lnTo>
                            <a:pt x="641" y="550"/>
                          </a:lnTo>
                          <a:lnTo>
                            <a:pt x="638" y="539"/>
                          </a:lnTo>
                          <a:lnTo>
                            <a:pt x="636" y="528"/>
                          </a:lnTo>
                          <a:lnTo>
                            <a:pt x="634" y="517"/>
                          </a:lnTo>
                          <a:lnTo>
                            <a:pt x="632" y="506"/>
                          </a:lnTo>
                          <a:lnTo>
                            <a:pt x="631" y="494"/>
                          </a:lnTo>
                          <a:lnTo>
                            <a:pt x="630" y="483"/>
                          </a:lnTo>
                          <a:lnTo>
                            <a:pt x="630" y="472"/>
                          </a:lnTo>
                          <a:lnTo>
                            <a:pt x="630" y="460"/>
                          </a:lnTo>
                          <a:lnTo>
                            <a:pt x="630" y="449"/>
                          </a:lnTo>
                          <a:lnTo>
                            <a:pt x="631" y="438"/>
                          </a:lnTo>
                          <a:lnTo>
                            <a:pt x="632" y="426"/>
                          </a:lnTo>
                          <a:lnTo>
                            <a:pt x="634" y="415"/>
                          </a:lnTo>
                          <a:lnTo>
                            <a:pt x="636" y="404"/>
                          </a:lnTo>
                          <a:lnTo>
                            <a:pt x="638" y="393"/>
                          </a:lnTo>
                          <a:lnTo>
                            <a:pt x="641" y="382"/>
                          </a:lnTo>
                          <a:lnTo>
                            <a:pt x="644" y="371"/>
                          </a:lnTo>
                          <a:lnTo>
                            <a:pt x="647" y="360"/>
                          </a:lnTo>
                          <a:lnTo>
                            <a:pt x="651" y="349"/>
                          </a:lnTo>
                          <a:lnTo>
                            <a:pt x="656" y="339"/>
                          </a:lnTo>
                          <a:lnTo>
                            <a:pt x="660" y="328"/>
                          </a:lnTo>
                          <a:lnTo>
                            <a:pt x="665" y="318"/>
                          </a:lnTo>
                          <a:lnTo>
                            <a:pt x="671" y="308"/>
                          </a:lnTo>
                          <a:lnTo>
                            <a:pt x="676" y="298"/>
                          </a:lnTo>
                          <a:lnTo>
                            <a:pt x="682" y="289"/>
                          </a:lnTo>
                          <a:lnTo>
                            <a:pt x="689" y="279"/>
                          </a:lnTo>
                          <a:lnTo>
                            <a:pt x="695" y="270"/>
                          </a:lnTo>
                          <a:lnTo>
                            <a:pt x="703" y="261"/>
                          </a:lnTo>
                          <a:lnTo>
                            <a:pt x="710" y="252"/>
                          </a:lnTo>
                          <a:lnTo>
                            <a:pt x="718" y="244"/>
                          </a:lnTo>
                          <a:lnTo>
                            <a:pt x="725" y="236"/>
                          </a:lnTo>
                          <a:lnTo>
                            <a:pt x="734" y="228"/>
                          </a:lnTo>
                          <a:lnTo>
                            <a:pt x="742" y="220"/>
                          </a:lnTo>
                          <a:lnTo>
                            <a:pt x="751" y="213"/>
                          </a:lnTo>
                          <a:lnTo>
                            <a:pt x="760" y="206"/>
                          </a:lnTo>
                          <a:lnTo>
                            <a:pt x="769" y="200"/>
                          </a:lnTo>
                          <a:lnTo>
                            <a:pt x="779" y="193"/>
                          </a:lnTo>
                          <a:lnTo>
                            <a:pt x="788" y="187"/>
                          </a:lnTo>
                          <a:lnTo>
                            <a:pt x="798" y="182"/>
                          </a:lnTo>
                          <a:lnTo>
                            <a:pt x="121" y="0"/>
                          </a:lnTo>
                          <a:lnTo>
                            <a:pt x="0" y="452"/>
                          </a:lnTo>
                          <a:lnTo>
                            <a:pt x="677"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50" name="Line 70">
                      <a:extLst>
                        <a:ext uri="{FF2B5EF4-FFF2-40B4-BE49-F238E27FC236}">
                          <a16:creationId xmlns:a16="http://schemas.microsoft.com/office/drawing/2014/main" id="{D9A4EC6A-A1DD-48DD-9A64-5A4A88618FEE}"/>
                        </a:ext>
                      </a:extLst>
                    </p:cNvPr>
                    <p:cNvSpPr>
                      <a:spLocks noChangeAspect="1" noChangeShapeType="1"/>
                    </p:cNvSpPr>
                    <p:nvPr/>
                  </p:nvSpPr>
                  <p:spPr bwMode="auto">
                    <a:xfrm flipH="1" flipV="1">
                      <a:off x="4090" y="3295"/>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51" name="Line 71">
                      <a:extLst>
                        <a:ext uri="{FF2B5EF4-FFF2-40B4-BE49-F238E27FC236}">
                          <a16:creationId xmlns:a16="http://schemas.microsoft.com/office/drawing/2014/main" id="{4CC98089-FF82-48BD-A344-10061F3A9E1A}"/>
                        </a:ext>
                      </a:extLst>
                    </p:cNvPr>
                    <p:cNvSpPr>
                      <a:spLocks noChangeAspect="1" noChangeShapeType="1"/>
                    </p:cNvSpPr>
                    <p:nvPr/>
                  </p:nvSpPr>
                  <p:spPr bwMode="auto">
                    <a:xfrm flipH="1">
                      <a:off x="4090" y="3211"/>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52" name="Freeform 72">
                      <a:extLst>
                        <a:ext uri="{FF2B5EF4-FFF2-40B4-BE49-F238E27FC236}">
                          <a16:creationId xmlns:a16="http://schemas.microsoft.com/office/drawing/2014/main" id="{2F685A97-6496-4D3E-994D-098F310CDACB}"/>
                        </a:ext>
                      </a:extLst>
                    </p:cNvPr>
                    <p:cNvSpPr>
                      <a:spLocks noChangeAspect="1"/>
                    </p:cNvSpPr>
                    <p:nvPr/>
                  </p:nvSpPr>
                  <p:spPr bwMode="auto">
                    <a:xfrm>
                      <a:off x="3868" y="3248"/>
                      <a:ext cx="230" cy="150"/>
                    </a:xfrm>
                    <a:custGeom>
                      <a:avLst/>
                      <a:gdLst>
                        <a:gd name="T0" fmla="*/ 1001 w 1153"/>
                        <a:gd name="T1" fmla="*/ 548 h 747"/>
                        <a:gd name="T2" fmla="*/ 1068 w 1153"/>
                        <a:gd name="T3" fmla="*/ 528 h 747"/>
                        <a:gd name="T4" fmla="*/ 1116 w 1153"/>
                        <a:gd name="T5" fmla="*/ 500 h 747"/>
                        <a:gd name="T6" fmla="*/ 1144 w 1153"/>
                        <a:gd name="T7" fmla="*/ 463 h 747"/>
                        <a:gd name="T8" fmla="*/ 1153 w 1153"/>
                        <a:gd name="T9" fmla="*/ 420 h 747"/>
                        <a:gd name="T10" fmla="*/ 1143 w 1153"/>
                        <a:gd name="T11" fmla="*/ 368 h 747"/>
                        <a:gd name="T12" fmla="*/ 1065 w 1153"/>
                        <a:gd name="T13" fmla="*/ 76 h 747"/>
                        <a:gd name="T14" fmla="*/ 1042 w 1153"/>
                        <a:gd name="T15" fmla="*/ 34 h 747"/>
                        <a:gd name="T16" fmla="*/ 1005 w 1153"/>
                        <a:gd name="T17" fmla="*/ 9 h 747"/>
                        <a:gd name="T18" fmla="*/ 956 w 1153"/>
                        <a:gd name="T19" fmla="*/ 0 h 747"/>
                        <a:gd name="T20" fmla="*/ 894 w 1153"/>
                        <a:gd name="T21" fmla="*/ 8 h 747"/>
                        <a:gd name="T22" fmla="*/ 146 w 1153"/>
                        <a:gd name="T23" fmla="*/ 209 h 747"/>
                        <a:gd name="T24" fmla="*/ 134 w 1153"/>
                        <a:gd name="T25" fmla="*/ 212 h 747"/>
                        <a:gd name="T26" fmla="*/ 121 w 1153"/>
                        <a:gd name="T27" fmla="*/ 217 h 747"/>
                        <a:gd name="T28" fmla="*/ 110 w 1153"/>
                        <a:gd name="T29" fmla="*/ 222 h 747"/>
                        <a:gd name="T30" fmla="*/ 99 w 1153"/>
                        <a:gd name="T31" fmla="*/ 227 h 747"/>
                        <a:gd name="T32" fmla="*/ 87 w 1153"/>
                        <a:gd name="T33" fmla="*/ 233 h 747"/>
                        <a:gd name="T34" fmla="*/ 77 w 1153"/>
                        <a:gd name="T35" fmla="*/ 240 h 747"/>
                        <a:gd name="T36" fmla="*/ 67 w 1153"/>
                        <a:gd name="T37" fmla="*/ 247 h 747"/>
                        <a:gd name="T38" fmla="*/ 57 w 1153"/>
                        <a:gd name="T39" fmla="*/ 254 h 747"/>
                        <a:gd name="T40" fmla="*/ 49 w 1153"/>
                        <a:gd name="T41" fmla="*/ 263 h 747"/>
                        <a:gd name="T42" fmla="*/ 40 w 1153"/>
                        <a:gd name="T43" fmla="*/ 271 h 747"/>
                        <a:gd name="T44" fmla="*/ 32 w 1153"/>
                        <a:gd name="T45" fmla="*/ 279 h 747"/>
                        <a:gd name="T46" fmla="*/ 26 w 1153"/>
                        <a:gd name="T47" fmla="*/ 288 h 747"/>
                        <a:gd name="T48" fmla="*/ 19 w 1153"/>
                        <a:gd name="T49" fmla="*/ 298 h 747"/>
                        <a:gd name="T50" fmla="*/ 15 w 1153"/>
                        <a:gd name="T51" fmla="*/ 307 h 747"/>
                        <a:gd name="T52" fmla="*/ 10 w 1153"/>
                        <a:gd name="T53" fmla="*/ 317 h 747"/>
                        <a:gd name="T54" fmla="*/ 6 w 1153"/>
                        <a:gd name="T55" fmla="*/ 326 h 747"/>
                        <a:gd name="T56" fmla="*/ 3 w 1153"/>
                        <a:gd name="T57" fmla="*/ 337 h 747"/>
                        <a:gd name="T58" fmla="*/ 2 w 1153"/>
                        <a:gd name="T59" fmla="*/ 346 h 747"/>
                        <a:gd name="T60" fmla="*/ 0 w 1153"/>
                        <a:gd name="T61" fmla="*/ 355 h 747"/>
                        <a:gd name="T62" fmla="*/ 0 w 1153"/>
                        <a:gd name="T63" fmla="*/ 366 h 747"/>
                        <a:gd name="T64" fmla="*/ 0 w 1153"/>
                        <a:gd name="T65" fmla="*/ 375 h 747"/>
                        <a:gd name="T66" fmla="*/ 3 w 1153"/>
                        <a:gd name="T67" fmla="*/ 385 h 747"/>
                        <a:gd name="T68" fmla="*/ 74 w 1153"/>
                        <a:gd name="T69" fmla="*/ 654 h 747"/>
                        <a:gd name="T70" fmla="*/ 78 w 1153"/>
                        <a:gd name="T71" fmla="*/ 663 h 747"/>
                        <a:gd name="T72" fmla="*/ 81 w 1153"/>
                        <a:gd name="T73" fmla="*/ 672 h 747"/>
                        <a:gd name="T74" fmla="*/ 86 w 1153"/>
                        <a:gd name="T75" fmla="*/ 680 h 747"/>
                        <a:gd name="T76" fmla="*/ 92 w 1153"/>
                        <a:gd name="T77" fmla="*/ 688 h 747"/>
                        <a:gd name="T78" fmla="*/ 98 w 1153"/>
                        <a:gd name="T79" fmla="*/ 697 h 747"/>
                        <a:gd name="T80" fmla="*/ 105 w 1153"/>
                        <a:gd name="T81" fmla="*/ 704 h 747"/>
                        <a:gd name="T82" fmla="*/ 112 w 1153"/>
                        <a:gd name="T83" fmla="*/ 711 h 747"/>
                        <a:gd name="T84" fmla="*/ 120 w 1153"/>
                        <a:gd name="T85" fmla="*/ 716 h 747"/>
                        <a:gd name="T86" fmla="*/ 129 w 1153"/>
                        <a:gd name="T87" fmla="*/ 722 h 747"/>
                        <a:gd name="T88" fmla="*/ 139 w 1153"/>
                        <a:gd name="T89" fmla="*/ 728 h 747"/>
                        <a:gd name="T90" fmla="*/ 149 w 1153"/>
                        <a:gd name="T91" fmla="*/ 733 h 747"/>
                        <a:gd name="T92" fmla="*/ 160 w 1153"/>
                        <a:gd name="T93" fmla="*/ 736 h 747"/>
                        <a:gd name="T94" fmla="*/ 171 w 1153"/>
                        <a:gd name="T95" fmla="*/ 740 h 747"/>
                        <a:gd name="T96" fmla="*/ 182 w 1153"/>
                        <a:gd name="T97" fmla="*/ 742 h 747"/>
                        <a:gd name="T98" fmla="*/ 194 w 1153"/>
                        <a:gd name="T99" fmla="*/ 745 h 747"/>
                        <a:gd name="T100" fmla="*/ 207 w 1153"/>
                        <a:gd name="T101" fmla="*/ 746 h 747"/>
                        <a:gd name="T102" fmla="*/ 219 w 1153"/>
                        <a:gd name="T103" fmla="*/ 747 h 747"/>
                        <a:gd name="T104" fmla="*/ 231 w 1153"/>
                        <a:gd name="T105" fmla="*/ 747 h 747"/>
                        <a:gd name="T106" fmla="*/ 244 w 1153"/>
                        <a:gd name="T107" fmla="*/ 746 h 747"/>
                        <a:gd name="T108" fmla="*/ 257 w 1153"/>
                        <a:gd name="T109" fmla="*/ 745 h 747"/>
                        <a:gd name="T110" fmla="*/ 269 w 1153"/>
                        <a:gd name="T111" fmla="*/ 743 h 747"/>
                        <a:gd name="T112" fmla="*/ 282 w 1153"/>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3" h="747">
                          <a:moveTo>
                            <a:pt x="288" y="739"/>
                          </a:moveTo>
                          <a:lnTo>
                            <a:pt x="1001" y="548"/>
                          </a:lnTo>
                          <a:lnTo>
                            <a:pt x="1036" y="538"/>
                          </a:lnTo>
                          <a:lnTo>
                            <a:pt x="1068" y="528"/>
                          </a:lnTo>
                          <a:lnTo>
                            <a:pt x="1095" y="515"/>
                          </a:lnTo>
                          <a:lnTo>
                            <a:pt x="1116" y="500"/>
                          </a:lnTo>
                          <a:lnTo>
                            <a:pt x="1132" y="482"/>
                          </a:lnTo>
                          <a:lnTo>
                            <a:pt x="1144" y="463"/>
                          </a:lnTo>
                          <a:lnTo>
                            <a:pt x="1151" y="442"/>
                          </a:lnTo>
                          <a:lnTo>
                            <a:pt x="1153" y="420"/>
                          </a:lnTo>
                          <a:lnTo>
                            <a:pt x="1151" y="394"/>
                          </a:lnTo>
                          <a:lnTo>
                            <a:pt x="1143" y="368"/>
                          </a:lnTo>
                          <a:lnTo>
                            <a:pt x="1072" y="103"/>
                          </a:lnTo>
                          <a:lnTo>
                            <a:pt x="1065" y="76"/>
                          </a:lnTo>
                          <a:lnTo>
                            <a:pt x="1056" y="53"/>
                          </a:lnTo>
                          <a:lnTo>
                            <a:pt x="1042" y="34"/>
                          </a:lnTo>
                          <a:lnTo>
                            <a:pt x="1025" y="20"/>
                          </a:lnTo>
                          <a:lnTo>
                            <a:pt x="1005" y="9"/>
                          </a:lnTo>
                          <a:lnTo>
                            <a:pt x="983" y="2"/>
                          </a:lnTo>
                          <a:lnTo>
                            <a:pt x="956" y="0"/>
                          </a:lnTo>
                          <a:lnTo>
                            <a:pt x="927" y="2"/>
                          </a:lnTo>
                          <a:lnTo>
                            <a:pt x="894" y="8"/>
                          </a:lnTo>
                          <a:lnTo>
                            <a:pt x="859" y="19"/>
                          </a:lnTo>
                          <a:lnTo>
                            <a:pt x="146" y="209"/>
                          </a:lnTo>
                          <a:lnTo>
                            <a:pt x="140" y="211"/>
                          </a:lnTo>
                          <a:lnTo>
                            <a:pt x="134" y="212"/>
                          </a:lnTo>
                          <a:lnTo>
                            <a:pt x="128" y="215"/>
                          </a:lnTo>
                          <a:lnTo>
                            <a:pt x="121" y="217"/>
                          </a:lnTo>
                          <a:lnTo>
                            <a:pt x="115" y="219"/>
                          </a:lnTo>
                          <a:lnTo>
                            <a:pt x="110" y="222"/>
                          </a:lnTo>
                          <a:lnTo>
                            <a:pt x="104" y="224"/>
                          </a:lnTo>
                          <a:lnTo>
                            <a:pt x="99" y="227"/>
                          </a:lnTo>
                          <a:lnTo>
                            <a:pt x="93" y="230"/>
                          </a:lnTo>
                          <a:lnTo>
                            <a:pt x="87" y="233"/>
                          </a:lnTo>
                          <a:lnTo>
                            <a:pt x="83" y="237"/>
                          </a:lnTo>
                          <a:lnTo>
                            <a:pt x="77" y="240"/>
                          </a:lnTo>
                          <a:lnTo>
                            <a:pt x="72" y="244"/>
                          </a:lnTo>
                          <a:lnTo>
                            <a:pt x="67" y="247"/>
                          </a:lnTo>
                          <a:lnTo>
                            <a:pt x="61" y="251"/>
                          </a:lnTo>
                          <a:lnTo>
                            <a:pt x="57" y="254"/>
                          </a:lnTo>
                          <a:lnTo>
                            <a:pt x="53" y="258"/>
                          </a:lnTo>
                          <a:lnTo>
                            <a:pt x="49" y="263"/>
                          </a:lnTo>
                          <a:lnTo>
                            <a:pt x="44" y="266"/>
                          </a:lnTo>
                          <a:lnTo>
                            <a:pt x="40" y="271"/>
                          </a:lnTo>
                          <a:lnTo>
                            <a:pt x="37" y="276"/>
                          </a:lnTo>
                          <a:lnTo>
                            <a:pt x="32" y="279"/>
                          </a:lnTo>
                          <a:lnTo>
                            <a:pt x="29" y="284"/>
                          </a:lnTo>
                          <a:lnTo>
                            <a:pt x="26" y="288"/>
                          </a:lnTo>
                          <a:lnTo>
                            <a:pt x="23" y="293"/>
                          </a:lnTo>
                          <a:lnTo>
                            <a:pt x="19" y="298"/>
                          </a:lnTo>
                          <a:lnTo>
                            <a:pt x="17" y="303"/>
                          </a:lnTo>
                          <a:lnTo>
                            <a:pt x="15" y="307"/>
                          </a:lnTo>
                          <a:lnTo>
                            <a:pt x="12" y="312"/>
                          </a:lnTo>
                          <a:lnTo>
                            <a:pt x="10" y="317"/>
                          </a:lnTo>
                          <a:lnTo>
                            <a:pt x="8" y="321"/>
                          </a:lnTo>
                          <a:lnTo>
                            <a:pt x="6" y="326"/>
                          </a:lnTo>
                          <a:lnTo>
                            <a:pt x="5" y="331"/>
                          </a:lnTo>
                          <a:lnTo>
                            <a:pt x="3" y="337"/>
                          </a:lnTo>
                          <a:lnTo>
                            <a:pt x="3" y="341"/>
                          </a:lnTo>
                          <a:lnTo>
                            <a:pt x="2" y="346"/>
                          </a:lnTo>
                          <a:lnTo>
                            <a:pt x="0" y="351"/>
                          </a:lnTo>
                          <a:lnTo>
                            <a:pt x="0" y="355"/>
                          </a:lnTo>
                          <a:lnTo>
                            <a:pt x="0" y="361"/>
                          </a:lnTo>
                          <a:lnTo>
                            <a:pt x="0" y="366"/>
                          </a:lnTo>
                          <a:lnTo>
                            <a:pt x="0" y="371"/>
                          </a:lnTo>
                          <a:lnTo>
                            <a:pt x="0" y="375"/>
                          </a:lnTo>
                          <a:lnTo>
                            <a:pt x="2" y="380"/>
                          </a:lnTo>
                          <a:lnTo>
                            <a:pt x="3" y="385"/>
                          </a:lnTo>
                          <a:lnTo>
                            <a:pt x="4" y="389"/>
                          </a:lnTo>
                          <a:lnTo>
                            <a:pt x="74" y="654"/>
                          </a:lnTo>
                          <a:lnTo>
                            <a:pt x="76" y="659"/>
                          </a:lnTo>
                          <a:lnTo>
                            <a:pt x="78" y="663"/>
                          </a:lnTo>
                          <a:lnTo>
                            <a:pt x="79" y="667"/>
                          </a:lnTo>
                          <a:lnTo>
                            <a:pt x="81" y="672"/>
                          </a:lnTo>
                          <a:lnTo>
                            <a:pt x="84" y="677"/>
                          </a:lnTo>
                          <a:lnTo>
                            <a:pt x="86" y="680"/>
                          </a:lnTo>
                          <a:lnTo>
                            <a:pt x="88" y="685"/>
                          </a:lnTo>
                          <a:lnTo>
                            <a:pt x="92" y="688"/>
                          </a:lnTo>
                          <a:lnTo>
                            <a:pt x="94" y="693"/>
                          </a:lnTo>
                          <a:lnTo>
                            <a:pt x="98" y="697"/>
                          </a:lnTo>
                          <a:lnTo>
                            <a:pt x="101" y="700"/>
                          </a:lnTo>
                          <a:lnTo>
                            <a:pt x="105" y="704"/>
                          </a:lnTo>
                          <a:lnTo>
                            <a:pt x="108" y="707"/>
                          </a:lnTo>
                          <a:lnTo>
                            <a:pt x="112" y="711"/>
                          </a:lnTo>
                          <a:lnTo>
                            <a:pt x="117" y="714"/>
                          </a:lnTo>
                          <a:lnTo>
                            <a:pt x="120" y="716"/>
                          </a:lnTo>
                          <a:lnTo>
                            <a:pt x="125" y="720"/>
                          </a:lnTo>
                          <a:lnTo>
                            <a:pt x="129" y="722"/>
                          </a:lnTo>
                          <a:lnTo>
                            <a:pt x="134" y="726"/>
                          </a:lnTo>
                          <a:lnTo>
                            <a:pt x="139" y="728"/>
                          </a:lnTo>
                          <a:lnTo>
                            <a:pt x="145" y="731"/>
                          </a:lnTo>
                          <a:lnTo>
                            <a:pt x="149" y="733"/>
                          </a:lnTo>
                          <a:lnTo>
                            <a:pt x="154" y="735"/>
                          </a:lnTo>
                          <a:lnTo>
                            <a:pt x="160" y="736"/>
                          </a:lnTo>
                          <a:lnTo>
                            <a:pt x="166" y="739"/>
                          </a:lnTo>
                          <a:lnTo>
                            <a:pt x="171" y="740"/>
                          </a:lnTo>
                          <a:lnTo>
                            <a:pt x="176" y="741"/>
                          </a:lnTo>
                          <a:lnTo>
                            <a:pt x="182" y="742"/>
                          </a:lnTo>
                          <a:lnTo>
                            <a:pt x="188" y="743"/>
                          </a:lnTo>
                          <a:lnTo>
                            <a:pt x="194" y="745"/>
                          </a:lnTo>
                          <a:lnTo>
                            <a:pt x="201" y="746"/>
                          </a:lnTo>
                          <a:lnTo>
                            <a:pt x="207" y="746"/>
                          </a:lnTo>
                          <a:lnTo>
                            <a:pt x="213" y="747"/>
                          </a:lnTo>
                          <a:lnTo>
                            <a:pt x="219" y="747"/>
                          </a:lnTo>
                          <a:lnTo>
                            <a:pt x="226" y="747"/>
                          </a:lnTo>
                          <a:lnTo>
                            <a:pt x="231" y="747"/>
                          </a:lnTo>
                          <a:lnTo>
                            <a:pt x="237" y="747"/>
                          </a:lnTo>
                          <a:lnTo>
                            <a:pt x="244" y="746"/>
                          </a:lnTo>
                          <a:lnTo>
                            <a:pt x="250" y="746"/>
                          </a:lnTo>
                          <a:lnTo>
                            <a:pt x="257" y="745"/>
                          </a:lnTo>
                          <a:lnTo>
                            <a:pt x="263" y="745"/>
                          </a:lnTo>
                          <a:lnTo>
                            <a:pt x="269" y="743"/>
                          </a:lnTo>
                          <a:lnTo>
                            <a:pt x="276" y="742"/>
                          </a:lnTo>
                          <a:lnTo>
                            <a:pt x="282" y="740"/>
                          </a:lnTo>
                          <a:lnTo>
                            <a:pt x="288"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153" name="Freeform 73">
                      <a:extLst>
                        <a:ext uri="{FF2B5EF4-FFF2-40B4-BE49-F238E27FC236}">
                          <a16:creationId xmlns:a16="http://schemas.microsoft.com/office/drawing/2014/main" id="{B7138C10-F557-46E9-9A86-0AACA00DF5EE}"/>
                        </a:ext>
                      </a:extLst>
                    </p:cNvPr>
                    <p:cNvSpPr>
                      <a:spLocks noChangeAspect="1"/>
                    </p:cNvSpPr>
                    <p:nvPr/>
                  </p:nvSpPr>
                  <p:spPr bwMode="auto">
                    <a:xfrm>
                      <a:off x="3868" y="3248"/>
                      <a:ext cx="230" cy="150"/>
                    </a:xfrm>
                    <a:custGeom>
                      <a:avLst/>
                      <a:gdLst>
                        <a:gd name="T0" fmla="*/ 853 w 983"/>
                        <a:gd name="T1" fmla="*/ 467 h 637"/>
                        <a:gd name="T2" fmla="*/ 910 w 983"/>
                        <a:gd name="T3" fmla="*/ 450 h 637"/>
                        <a:gd name="T4" fmla="*/ 951 w 983"/>
                        <a:gd name="T5" fmla="*/ 426 h 637"/>
                        <a:gd name="T6" fmla="*/ 975 w 983"/>
                        <a:gd name="T7" fmla="*/ 395 h 637"/>
                        <a:gd name="T8" fmla="*/ 983 w 983"/>
                        <a:gd name="T9" fmla="*/ 358 h 637"/>
                        <a:gd name="T10" fmla="*/ 974 w 983"/>
                        <a:gd name="T11" fmla="*/ 314 h 637"/>
                        <a:gd name="T12" fmla="*/ 908 w 983"/>
                        <a:gd name="T13" fmla="*/ 65 h 637"/>
                        <a:gd name="T14" fmla="*/ 888 w 983"/>
                        <a:gd name="T15" fmla="*/ 29 h 637"/>
                        <a:gd name="T16" fmla="*/ 857 w 983"/>
                        <a:gd name="T17" fmla="*/ 8 h 637"/>
                        <a:gd name="T18" fmla="*/ 815 w 983"/>
                        <a:gd name="T19" fmla="*/ 0 h 637"/>
                        <a:gd name="T20" fmla="*/ 762 w 983"/>
                        <a:gd name="T21" fmla="*/ 7 h 637"/>
                        <a:gd name="T22" fmla="*/ 124 w 983"/>
                        <a:gd name="T23" fmla="*/ 178 h 637"/>
                        <a:gd name="T24" fmla="*/ 114 w 983"/>
                        <a:gd name="T25" fmla="*/ 181 h 637"/>
                        <a:gd name="T26" fmla="*/ 103 w 983"/>
                        <a:gd name="T27" fmla="*/ 185 h 637"/>
                        <a:gd name="T28" fmla="*/ 93 w 983"/>
                        <a:gd name="T29" fmla="*/ 189 h 637"/>
                        <a:gd name="T30" fmla="*/ 84 w 983"/>
                        <a:gd name="T31" fmla="*/ 194 h 637"/>
                        <a:gd name="T32" fmla="*/ 74 w 983"/>
                        <a:gd name="T33" fmla="*/ 199 h 637"/>
                        <a:gd name="T34" fmla="*/ 65 w 983"/>
                        <a:gd name="T35" fmla="*/ 205 h 637"/>
                        <a:gd name="T36" fmla="*/ 57 w 983"/>
                        <a:gd name="T37" fmla="*/ 211 h 637"/>
                        <a:gd name="T38" fmla="*/ 48 w 983"/>
                        <a:gd name="T39" fmla="*/ 217 h 637"/>
                        <a:gd name="T40" fmla="*/ 41 w 983"/>
                        <a:gd name="T41" fmla="*/ 224 h 637"/>
                        <a:gd name="T42" fmla="*/ 34 w 983"/>
                        <a:gd name="T43" fmla="*/ 231 h 637"/>
                        <a:gd name="T44" fmla="*/ 27 w 983"/>
                        <a:gd name="T45" fmla="*/ 238 h 637"/>
                        <a:gd name="T46" fmla="*/ 22 w 983"/>
                        <a:gd name="T47" fmla="*/ 246 h 637"/>
                        <a:gd name="T48" fmla="*/ 16 w 983"/>
                        <a:gd name="T49" fmla="*/ 254 h 637"/>
                        <a:gd name="T50" fmla="*/ 12 w 983"/>
                        <a:gd name="T51" fmla="*/ 262 h 637"/>
                        <a:gd name="T52" fmla="*/ 8 w 983"/>
                        <a:gd name="T53" fmla="*/ 270 h 637"/>
                        <a:gd name="T54" fmla="*/ 5 w 983"/>
                        <a:gd name="T55" fmla="*/ 278 h 637"/>
                        <a:gd name="T56" fmla="*/ 2 w 983"/>
                        <a:gd name="T57" fmla="*/ 287 h 637"/>
                        <a:gd name="T58" fmla="*/ 1 w 983"/>
                        <a:gd name="T59" fmla="*/ 295 h 637"/>
                        <a:gd name="T60" fmla="*/ 0 w 983"/>
                        <a:gd name="T61" fmla="*/ 303 h 637"/>
                        <a:gd name="T62" fmla="*/ 0 w 983"/>
                        <a:gd name="T63" fmla="*/ 312 h 637"/>
                        <a:gd name="T64" fmla="*/ 0 w 983"/>
                        <a:gd name="T65" fmla="*/ 320 h 637"/>
                        <a:gd name="T66" fmla="*/ 2 w 983"/>
                        <a:gd name="T67" fmla="*/ 328 h 637"/>
                        <a:gd name="T68" fmla="*/ 63 w 983"/>
                        <a:gd name="T69" fmla="*/ 558 h 637"/>
                        <a:gd name="T70" fmla="*/ 66 w 983"/>
                        <a:gd name="T71" fmla="*/ 565 h 637"/>
                        <a:gd name="T72" fmla="*/ 69 w 983"/>
                        <a:gd name="T73" fmla="*/ 573 h 637"/>
                        <a:gd name="T74" fmla="*/ 73 w 983"/>
                        <a:gd name="T75" fmla="*/ 580 h 637"/>
                        <a:gd name="T76" fmla="*/ 78 w 983"/>
                        <a:gd name="T77" fmla="*/ 587 h 637"/>
                        <a:gd name="T78" fmla="*/ 83 w 983"/>
                        <a:gd name="T79" fmla="*/ 594 h 637"/>
                        <a:gd name="T80" fmla="*/ 89 w 983"/>
                        <a:gd name="T81" fmla="*/ 600 h 637"/>
                        <a:gd name="T82" fmla="*/ 95 w 983"/>
                        <a:gd name="T83" fmla="*/ 606 h 637"/>
                        <a:gd name="T84" fmla="*/ 102 w 983"/>
                        <a:gd name="T85" fmla="*/ 611 h 637"/>
                        <a:gd name="T86" fmla="*/ 110 w 983"/>
                        <a:gd name="T87" fmla="*/ 616 h 637"/>
                        <a:gd name="T88" fmla="*/ 118 w 983"/>
                        <a:gd name="T89" fmla="*/ 621 h 637"/>
                        <a:gd name="T90" fmla="*/ 127 w 983"/>
                        <a:gd name="T91" fmla="*/ 625 h 637"/>
                        <a:gd name="T92" fmla="*/ 136 w 983"/>
                        <a:gd name="T93" fmla="*/ 628 h 637"/>
                        <a:gd name="T94" fmla="*/ 145 w 983"/>
                        <a:gd name="T95" fmla="*/ 631 h 637"/>
                        <a:gd name="T96" fmla="*/ 155 w 983"/>
                        <a:gd name="T97" fmla="*/ 633 h 637"/>
                        <a:gd name="T98" fmla="*/ 165 w 983"/>
                        <a:gd name="T99" fmla="*/ 635 h 637"/>
                        <a:gd name="T100" fmla="*/ 176 w 983"/>
                        <a:gd name="T101" fmla="*/ 636 h 637"/>
                        <a:gd name="T102" fmla="*/ 186 w 983"/>
                        <a:gd name="T103" fmla="*/ 637 h 637"/>
                        <a:gd name="T104" fmla="*/ 197 w 983"/>
                        <a:gd name="T105" fmla="*/ 637 h 637"/>
                        <a:gd name="T106" fmla="*/ 208 w 983"/>
                        <a:gd name="T107" fmla="*/ 636 h 637"/>
                        <a:gd name="T108" fmla="*/ 219 w 983"/>
                        <a:gd name="T109" fmla="*/ 635 h 637"/>
                        <a:gd name="T110" fmla="*/ 229 w 983"/>
                        <a:gd name="T111" fmla="*/ 634 h 637"/>
                        <a:gd name="T112" fmla="*/ 240 w 983"/>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3" h="637">
                          <a:moveTo>
                            <a:pt x="245" y="630"/>
                          </a:moveTo>
                          <a:lnTo>
                            <a:pt x="853" y="467"/>
                          </a:lnTo>
                          <a:lnTo>
                            <a:pt x="883" y="459"/>
                          </a:lnTo>
                          <a:lnTo>
                            <a:pt x="910" y="450"/>
                          </a:lnTo>
                          <a:lnTo>
                            <a:pt x="933" y="439"/>
                          </a:lnTo>
                          <a:lnTo>
                            <a:pt x="951" y="426"/>
                          </a:lnTo>
                          <a:lnTo>
                            <a:pt x="965" y="411"/>
                          </a:lnTo>
                          <a:lnTo>
                            <a:pt x="975" y="395"/>
                          </a:lnTo>
                          <a:lnTo>
                            <a:pt x="981" y="377"/>
                          </a:lnTo>
                          <a:lnTo>
                            <a:pt x="983" y="358"/>
                          </a:lnTo>
                          <a:lnTo>
                            <a:pt x="981" y="336"/>
                          </a:lnTo>
                          <a:lnTo>
                            <a:pt x="974" y="314"/>
                          </a:lnTo>
                          <a:lnTo>
                            <a:pt x="914" y="88"/>
                          </a:lnTo>
                          <a:lnTo>
                            <a:pt x="908" y="65"/>
                          </a:lnTo>
                          <a:lnTo>
                            <a:pt x="900" y="45"/>
                          </a:lnTo>
                          <a:lnTo>
                            <a:pt x="888" y="29"/>
                          </a:lnTo>
                          <a:lnTo>
                            <a:pt x="874" y="17"/>
                          </a:lnTo>
                          <a:lnTo>
                            <a:pt x="857" y="8"/>
                          </a:lnTo>
                          <a:lnTo>
                            <a:pt x="838" y="2"/>
                          </a:lnTo>
                          <a:lnTo>
                            <a:pt x="815" y="0"/>
                          </a:lnTo>
                          <a:lnTo>
                            <a:pt x="790" y="2"/>
                          </a:lnTo>
                          <a:lnTo>
                            <a:pt x="762" y="7"/>
                          </a:lnTo>
                          <a:lnTo>
                            <a:pt x="732" y="16"/>
                          </a:lnTo>
                          <a:lnTo>
                            <a:pt x="124" y="178"/>
                          </a:lnTo>
                          <a:lnTo>
                            <a:pt x="119" y="180"/>
                          </a:lnTo>
                          <a:lnTo>
                            <a:pt x="114" y="181"/>
                          </a:lnTo>
                          <a:lnTo>
                            <a:pt x="109" y="183"/>
                          </a:lnTo>
                          <a:lnTo>
                            <a:pt x="103" y="185"/>
                          </a:lnTo>
                          <a:lnTo>
                            <a:pt x="98" y="187"/>
                          </a:lnTo>
                          <a:lnTo>
                            <a:pt x="93" y="189"/>
                          </a:lnTo>
                          <a:lnTo>
                            <a:pt x="88" y="191"/>
                          </a:lnTo>
                          <a:lnTo>
                            <a:pt x="84" y="194"/>
                          </a:lnTo>
                          <a:lnTo>
                            <a:pt x="79" y="196"/>
                          </a:lnTo>
                          <a:lnTo>
                            <a:pt x="74" y="199"/>
                          </a:lnTo>
                          <a:lnTo>
                            <a:pt x="70" y="202"/>
                          </a:lnTo>
                          <a:lnTo>
                            <a:pt x="65" y="205"/>
                          </a:lnTo>
                          <a:lnTo>
                            <a:pt x="61" y="208"/>
                          </a:lnTo>
                          <a:lnTo>
                            <a:pt x="57" y="211"/>
                          </a:lnTo>
                          <a:lnTo>
                            <a:pt x="52" y="214"/>
                          </a:lnTo>
                          <a:lnTo>
                            <a:pt x="48" y="217"/>
                          </a:lnTo>
                          <a:lnTo>
                            <a:pt x="45" y="220"/>
                          </a:lnTo>
                          <a:lnTo>
                            <a:pt x="41" y="224"/>
                          </a:lnTo>
                          <a:lnTo>
                            <a:pt x="37" y="227"/>
                          </a:lnTo>
                          <a:lnTo>
                            <a:pt x="34" y="231"/>
                          </a:lnTo>
                          <a:lnTo>
                            <a:pt x="31" y="235"/>
                          </a:lnTo>
                          <a:lnTo>
                            <a:pt x="27" y="238"/>
                          </a:lnTo>
                          <a:lnTo>
                            <a:pt x="24" y="242"/>
                          </a:lnTo>
                          <a:lnTo>
                            <a:pt x="22" y="246"/>
                          </a:lnTo>
                          <a:lnTo>
                            <a:pt x="19" y="250"/>
                          </a:lnTo>
                          <a:lnTo>
                            <a:pt x="16" y="254"/>
                          </a:lnTo>
                          <a:lnTo>
                            <a:pt x="14" y="258"/>
                          </a:lnTo>
                          <a:lnTo>
                            <a:pt x="12" y="262"/>
                          </a:lnTo>
                          <a:lnTo>
                            <a:pt x="10" y="266"/>
                          </a:lnTo>
                          <a:lnTo>
                            <a:pt x="8" y="270"/>
                          </a:lnTo>
                          <a:lnTo>
                            <a:pt x="6" y="274"/>
                          </a:lnTo>
                          <a:lnTo>
                            <a:pt x="5" y="278"/>
                          </a:lnTo>
                          <a:lnTo>
                            <a:pt x="4" y="282"/>
                          </a:lnTo>
                          <a:lnTo>
                            <a:pt x="2" y="287"/>
                          </a:lnTo>
                          <a:lnTo>
                            <a:pt x="2" y="291"/>
                          </a:lnTo>
                          <a:lnTo>
                            <a:pt x="1" y="295"/>
                          </a:lnTo>
                          <a:lnTo>
                            <a:pt x="0" y="299"/>
                          </a:lnTo>
                          <a:lnTo>
                            <a:pt x="0" y="303"/>
                          </a:lnTo>
                          <a:lnTo>
                            <a:pt x="0" y="308"/>
                          </a:lnTo>
                          <a:lnTo>
                            <a:pt x="0" y="312"/>
                          </a:lnTo>
                          <a:lnTo>
                            <a:pt x="0" y="316"/>
                          </a:lnTo>
                          <a:lnTo>
                            <a:pt x="0" y="320"/>
                          </a:lnTo>
                          <a:lnTo>
                            <a:pt x="1" y="324"/>
                          </a:lnTo>
                          <a:lnTo>
                            <a:pt x="2" y="328"/>
                          </a:lnTo>
                          <a:lnTo>
                            <a:pt x="3" y="332"/>
                          </a:lnTo>
                          <a:lnTo>
                            <a:pt x="63" y="558"/>
                          </a:lnTo>
                          <a:lnTo>
                            <a:pt x="64" y="562"/>
                          </a:lnTo>
                          <a:lnTo>
                            <a:pt x="66" y="565"/>
                          </a:lnTo>
                          <a:lnTo>
                            <a:pt x="67" y="569"/>
                          </a:lnTo>
                          <a:lnTo>
                            <a:pt x="69" y="573"/>
                          </a:lnTo>
                          <a:lnTo>
                            <a:pt x="71" y="577"/>
                          </a:lnTo>
                          <a:lnTo>
                            <a:pt x="73" y="580"/>
                          </a:lnTo>
                          <a:lnTo>
                            <a:pt x="75" y="584"/>
                          </a:lnTo>
                          <a:lnTo>
                            <a:pt x="78" y="587"/>
                          </a:lnTo>
                          <a:lnTo>
                            <a:pt x="80" y="591"/>
                          </a:lnTo>
                          <a:lnTo>
                            <a:pt x="83" y="594"/>
                          </a:lnTo>
                          <a:lnTo>
                            <a:pt x="86" y="597"/>
                          </a:lnTo>
                          <a:lnTo>
                            <a:pt x="89" y="600"/>
                          </a:lnTo>
                          <a:lnTo>
                            <a:pt x="92" y="603"/>
                          </a:lnTo>
                          <a:lnTo>
                            <a:pt x="95" y="606"/>
                          </a:lnTo>
                          <a:lnTo>
                            <a:pt x="99" y="609"/>
                          </a:lnTo>
                          <a:lnTo>
                            <a:pt x="102" y="611"/>
                          </a:lnTo>
                          <a:lnTo>
                            <a:pt x="106" y="614"/>
                          </a:lnTo>
                          <a:lnTo>
                            <a:pt x="110" y="616"/>
                          </a:lnTo>
                          <a:lnTo>
                            <a:pt x="114" y="619"/>
                          </a:lnTo>
                          <a:lnTo>
                            <a:pt x="118" y="621"/>
                          </a:lnTo>
                          <a:lnTo>
                            <a:pt x="123" y="623"/>
                          </a:lnTo>
                          <a:lnTo>
                            <a:pt x="127" y="625"/>
                          </a:lnTo>
                          <a:lnTo>
                            <a:pt x="131" y="627"/>
                          </a:lnTo>
                          <a:lnTo>
                            <a:pt x="136" y="628"/>
                          </a:lnTo>
                          <a:lnTo>
                            <a:pt x="141" y="630"/>
                          </a:lnTo>
                          <a:lnTo>
                            <a:pt x="145" y="631"/>
                          </a:lnTo>
                          <a:lnTo>
                            <a:pt x="150" y="632"/>
                          </a:lnTo>
                          <a:lnTo>
                            <a:pt x="155" y="633"/>
                          </a:lnTo>
                          <a:lnTo>
                            <a:pt x="160" y="634"/>
                          </a:lnTo>
                          <a:lnTo>
                            <a:pt x="165" y="635"/>
                          </a:lnTo>
                          <a:lnTo>
                            <a:pt x="171" y="636"/>
                          </a:lnTo>
                          <a:lnTo>
                            <a:pt x="176" y="636"/>
                          </a:lnTo>
                          <a:lnTo>
                            <a:pt x="181" y="637"/>
                          </a:lnTo>
                          <a:lnTo>
                            <a:pt x="186" y="637"/>
                          </a:lnTo>
                          <a:lnTo>
                            <a:pt x="192" y="637"/>
                          </a:lnTo>
                          <a:lnTo>
                            <a:pt x="197" y="637"/>
                          </a:lnTo>
                          <a:lnTo>
                            <a:pt x="202" y="637"/>
                          </a:lnTo>
                          <a:lnTo>
                            <a:pt x="208" y="636"/>
                          </a:lnTo>
                          <a:lnTo>
                            <a:pt x="213" y="636"/>
                          </a:lnTo>
                          <a:lnTo>
                            <a:pt x="219" y="635"/>
                          </a:lnTo>
                          <a:lnTo>
                            <a:pt x="224" y="635"/>
                          </a:lnTo>
                          <a:lnTo>
                            <a:pt x="229" y="634"/>
                          </a:lnTo>
                          <a:lnTo>
                            <a:pt x="235" y="633"/>
                          </a:lnTo>
                          <a:lnTo>
                            <a:pt x="240" y="631"/>
                          </a:lnTo>
                          <a:lnTo>
                            <a:pt x="245"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154" name="Rectangle 74">
                      <a:extLst>
                        <a:ext uri="{FF2B5EF4-FFF2-40B4-BE49-F238E27FC236}">
                          <a16:creationId xmlns:a16="http://schemas.microsoft.com/office/drawing/2014/main" id="{7168E1B7-DB4B-4A8F-B510-350158A9E0BC}"/>
                        </a:ext>
                      </a:extLst>
                    </p:cNvPr>
                    <p:cNvSpPr>
                      <a:spLocks noChangeAspect="1" noChangeArrowheads="1"/>
                    </p:cNvSpPr>
                    <p:nvPr/>
                  </p:nvSpPr>
                  <p:spPr bwMode="auto">
                    <a:xfrm>
                      <a:off x="4447" y="3398"/>
                      <a:ext cx="7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55" name="Rectangle 75">
                      <a:extLst>
                        <a:ext uri="{FF2B5EF4-FFF2-40B4-BE49-F238E27FC236}">
                          <a16:creationId xmlns:a16="http://schemas.microsoft.com/office/drawing/2014/main" id="{FE45913D-962B-4585-8CD1-FB7F013AB1AE}"/>
                        </a:ext>
                      </a:extLst>
                    </p:cNvPr>
                    <p:cNvSpPr>
                      <a:spLocks noChangeAspect="1" noChangeArrowheads="1"/>
                    </p:cNvSpPr>
                    <p:nvPr/>
                  </p:nvSpPr>
                  <p:spPr bwMode="auto">
                    <a:xfrm>
                      <a:off x="4298" y="3398"/>
                      <a:ext cx="22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
              <p:nvSpPr>
                <p:cNvPr id="942156" name="Rectangle 76">
                  <a:extLst>
                    <a:ext uri="{FF2B5EF4-FFF2-40B4-BE49-F238E27FC236}">
                      <a16:creationId xmlns:a16="http://schemas.microsoft.com/office/drawing/2014/main" id="{42E981AA-2C63-4E11-BC98-D4A84DC9F7B4}"/>
                    </a:ext>
                  </a:extLst>
                </p:cNvPr>
                <p:cNvSpPr>
                  <a:spLocks noChangeAspect="1" noChangeArrowheads="1"/>
                </p:cNvSpPr>
                <p:nvPr/>
              </p:nvSpPr>
              <p:spPr bwMode="auto">
                <a:xfrm>
                  <a:off x="1644" y="3249"/>
                  <a:ext cx="96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157" name="Rectangle 77">
                  <a:extLst>
                    <a:ext uri="{FF2B5EF4-FFF2-40B4-BE49-F238E27FC236}">
                      <a16:creationId xmlns:a16="http://schemas.microsoft.com/office/drawing/2014/main" id="{572B8D80-A7C1-436D-A975-DD842E6FC19F}"/>
                    </a:ext>
                  </a:extLst>
                </p:cNvPr>
                <p:cNvSpPr>
                  <a:spLocks noChangeAspect="1" noChangeArrowheads="1"/>
                </p:cNvSpPr>
                <p:nvPr/>
              </p:nvSpPr>
              <p:spPr bwMode="auto">
                <a:xfrm>
                  <a:off x="2005" y="3276"/>
                  <a:ext cx="26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l-GR" altLang="en-US" sz="1100">
                      <a:latin typeface="Book Antiqua" panose="02040602050305030304" pitchFamily="18" charset="0"/>
                    </a:rPr>
                    <a:t>Ig</a:t>
                  </a:r>
                  <a:r>
                    <a:rPr lang="en-US" altLang="en-US" sz="1100">
                      <a:latin typeface="Book Antiqua" panose="02040602050305030304" pitchFamily="18" charset="0"/>
                    </a:rPr>
                    <a:t>M</a:t>
                  </a:r>
                </a:p>
                <a:p>
                  <a:pPr algn="ctr">
                    <a:lnSpc>
                      <a:spcPct val="90000"/>
                    </a:lnSpc>
                  </a:pPr>
                  <a:r>
                    <a:rPr lang="en-US" altLang="en-US" sz="1100">
                      <a:latin typeface="Book Antiqua" panose="02040602050305030304" pitchFamily="18" charset="0"/>
                    </a:rPr>
                    <a:t>RF</a:t>
                  </a:r>
                  <a:endParaRPr lang="el-GR" altLang="en-US" sz="1100">
                    <a:latin typeface="Book Antiqua" panose="02040602050305030304" pitchFamily="18" charset="0"/>
                  </a:endParaRPr>
                </a:p>
              </p:txBody>
            </p:sp>
          </p:grpSp>
          <p:grpSp>
            <p:nvGrpSpPr>
              <p:cNvPr id="942158" name="Group 78">
                <a:extLst>
                  <a:ext uri="{FF2B5EF4-FFF2-40B4-BE49-F238E27FC236}">
                    <a16:creationId xmlns:a16="http://schemas.microsoft.com/office/drawing/2014/main" id="{B0F1448D-8B81-4C14-8ABD-756BF45237B0}"/>
                  </a:ext>
                </a:extLst>
              </p:cNvPr>
              <p:cNvGrpSpPr>
                <a:grpSpLocks noChangeAspect="1"/>
              </p:cNvGrpSpPr>
              <p:nvPr/>
            </p:nvGrpSpPr>
            <p:grpSpPr bwMode="auto">
              <a:xfrm>
                <a:off x="1746" y="3566"/>
                <a:ext cx="363" cy="408"/>
                <a:chOff x="3470" y="2568"/>
                <a:chExt cx="485" cy="495"/>
              </a:xfrm>
            </p:grpSpPr>
            <p:sp>
              <p:nvSpPr>
                <p:cNvPr id="942159" name="Freeform 79">
                  <a:extLst>
                    <a:ext uri="{FF2B5EF4-FFF2-40B4-BE49-F238E27FC236}">
                      <a16:creationId xmlns:a16="http://schemas.microsoft.com/office/drawing/2014/main" id="{D985AF3F-791A-48DB-B7C1-A383DAE80D3A}"/>
                    </a:ext>
                  </a:extLst>
                </p:cNvPr>
                <p:cNvSpPr>
                  <a:spLocks noChangeAspect="1"/>
                </p:cNvSpPr>
                <p:nvPr/>
              </p:nvSpPr>
              <p:spPr bwMode="auto">
                <a:xfrm>
                  <a:off x="3738" y="2568"/>
                  <a:ext cx="217" cy="241"/>
                </a:xfrm>
                <a:custGeom>
                  <a:avLst/>
                  <a:gdLst>
                    <a:gd name="T0" fmla="*/ 429 w 925"/>
                    <a:gd name="T1" fmla="*/ 0 h 1030"/>
                    <a:gd name="T2" fmla="*/ 433 w 925"/>
                    <a:gd name="T3" fmla="*/ 14 h 1030"/>
                    <a:gd name="T4" fmla="*/ 437 w 925"/>
                    <a:gd name="T5" fmla="*/ 27 h 1030"/>
                    <a:gd name="T6" fmla="*/ 441 w 925"/>
                    <a:gd name="T7" fmla="*/ 40 h 1030"/>
                    <a:gd name="T8" fmla="*/ 446 w 925"/>
                    <a:gd name="T9" fmla="*/ 53 h 1030"/>
                    <a:gd name="T10" fmla="*/ 452 w 925"/>
                    <a:gd name="T11" fmla="*/ 66 h 1030"/>
                    <a:gd name="T12" fmla="*/ 457 w 925"/>
                    <a:gd name="T13" fmla="*/ 79 h 1030"/>
                    <a:gd name="T14" fmla="*/ 464 w 925"/>
                    <a:gd name="T15" fmla="*/ 91 h 1030"/>
                    <a:gd name="T16" fmla="*/ 470 w 925"/>
                    <a:gd name="T17" fmla="*/ 104 h 1030"/>
                    <a:gd name="T18" fmla="*/ 477 w 925"/>
                    <a:gd name="T19" fmla="*/ 115 h 1030"/>
                    <a:gd name="T20" fmla="*/ 485 w 925"/>
                    <a:gd name="T21" fmla="*/ 127 h 1030"/>
                    <a:gd name="T22" fmla="*/ 493 w 925"/>
                    <a:gd name="T23" fmla="*/ 139 h 1030"/>
                    <a:gd name="T24" fmla="*/ 501 w 925"/>
                    <a:gd name="T25" fmla="*/ 150 h 1030"/>
                    <a:gd name="T26" fmla="*/ 510 w 925"/>
                    <a:gd name="T27" fmla="*/ 161 h 1030"/>
                    <a:gd name="T28" fmla="*/ 519 w 925"/>
                    <a:gd name="T29" fmla="*/ 171 h 1030"/>
                    <a:gd name="T30" fmla="*/ 528 w 925"/>
                    <a:gd name="T31" fmla="*/ 181 h 1030"/>
                    <a:gd name="T32" fmla="*/ 538 w 925"/>
                    <a:gd name="T33" fmla="*/ 191 h 1030"/>
                    <a:gd name="T34" fmla="*/ 548 w 925"/>
                    <a:gd name="T35" fmla="*/ 201 h 1030"/>
                    <a:gd name="T36" fmla="*/ 559 w 925"/>
                    <a:gd name="T37" fmla="*/ 210 h 1030"/>
                    <a:gd name="T38" fmla="*/ 570 w 925"/>
                    <a:gd name="T39" fmla="*/ 219 h 1030"/>
                    <a:gd name="T40" fmla="*/ 581 w 925"/>
                    <a:gd name="T41" fmla="*/ 227 h 1030"/>
                    <a:gd name="T42" fmla="*/ 592 w 925"/>
                    <a:gd name="T43" fmla="*/ 235 h 1030"/>
                    <a:gd name="T44" fmla="*/ 604 w 925"/>
                    <a:gd name="T45" fmla="*/ 242 h 1030"/>
                    <a:gd name="T46" fmla="*/ 616 w 925"/>
                    <a:gd name="T47" fmla="*/ 250 h 1030"/>
                    <a:gd name="T48" fmla="*/ 628 w 925"/>
                    <a:gd name="T49" fmla="*/ 256 h 1030"/>
                    <a:gd name="T50" fmla="*/ 640 w 925"/>
                    <a:gd name="T51" fmla="*/ 263 h 1030"/>
                    <a:gd name="T52" fmla="*/ 653 w 925"/>
                    <a:gd name="T53" fmla="*/ 269 h 1030"/>
                    <a:gd name="T54" fmla="*/ 666 w 925"/>
                    <a:gd name="T55" fmla="*/ 274 h 1030"/>
                    <a:gd name="T56" fmla="*/ 679 w 925"/>
                    <a:gd name="T57" fmla="*/ 279 h 1030"/>
                    <a:gd name="T58" fmla="*/ 692 w 925"/>
                    <a:gd name="T59" fmla="*/ 283 h 1030"/>
                    <a:gd name="T60" fmla="*/ 705 w 925"/>
                    <a:gd name="T61" fmla="*/ 287 h 1030"/>
                    <a:gd name="T62" fmla="*/ 719 w 925"/>
                    <a:gd name="T63" fmla="*/ 291 h 1030"/>
                    <a:gd name="T64" fmla="*/ 732 w 925"/>
                    <a:gd name="T65" fmla="*/ 294 h 1030"/>
                    <a:gd name="T66" fmla="*/ 746 w 925"/>
                    <a:gd name="T67" fmla="*/ 297 h 1030"/>
                    <a:gd name="T68" fmla="*/ 760 w 925"/>
                    <a:gd name="T69" fmla="*/ 299 h 1030"/>
                    <a:gd name="T70" fmla="*/ 773 w 925"/>
                    <a:gd name="T71" fmla="*/ 301 h 1030"/>
                    <a:gd name="T72" fmla="*/ 787 w 925"/>
                    <a:gd name="T73" fmla="*/ 302 h 1030"/>
                    <a:gd name="T74" fmla="*/ 801 w 925"/>
                    <a:gd name="T75" fmla="*/ 302 h 1030"/>
                    <a:gd name="T76" fmla="*/ 815 w 925"/>
                    <a:gd name="T77" fmla="*/ 303 h 1030"/>
                    <a:gd name="T78" fmla="*/ 829 w 925"/>
                    <a:gd name="T79" fmla="*/ 302 h 1030"/>
                    <a:gd name="T80" fmla="*/ 843 w 925"/>
                    <a:gd name="T81" fmla="*/ 301 h 1030"/>
                    <a:gd name="T82" fmla="*/ 857 w 925"/>
                    <a:gd name="T83" fmla="*/ 300 h 1030"/>
                    <a:gd name="T84" fmla="*/ 870 w 925"/>
                    <a:gd name="T85" fmla="*/ 298 h 1030"/>
                    <a:gd name="T86" fmla="*/ 884 w 925"/>
                    <a:gd name="T87" fmla="*/ 296 h 1030"/>
                    <a:gd name="T88" fmla="*/ 898 w 925"/>
                    <a:gd name="T89" fmla="*/ 293 h 1030"/>
                    <a:gd name="T90" fmla="*/ 911 w 925"/>
                    <a:gd name="T91" fmla="*/ 290 h 1030"/>
                    <a:gd name="T92" fmla="*/ 925 w 925"/>
                    <a:gd name="T93" fmla="*/ 286 h 1030"/>
                    <a:gd name="T94" fmla="*/ 496 w 925"/>
                    <a:gd name="T95" fmla="*/ 1030 h 1030"/>
                    <a:gd name="T96" fmla="*/ 0 w 925"/>
                    <a:gd name="T97" fmla="*/ 744 h 1030"/>
                    <a:gd name="T98" fmla="*/ 429 w 925"/>
                    <a:gd name="T99" fmla="*/ 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429" y="0"/>
                      </a:moveTo>
                      <a:lnTo>
                        <a:pt x="433" y="14"/>
                      </a:lnTo>
                      <a:lnTo>
                        <a:pt x="437" y="27"/>
                      </a:lnTo>
                      <a:lnTo>
                        <a:pt x="441" y="40"/>
                      </a:lnTo>
                      <a:lnTo>
                        <a:pt x="446" y="53"/>
                      </a:lnTo>
                      <a:lnTo>
                        <a:pt x="452" y="66"/>
                      </a:lnTo>
                      <a:lnTo>
                        <a:pt x="457" y="79"/>
                      </a:lnTo>
                      <a:lnTo>
                        <a:pt x="464" y="91"/>
                      </a:lnTo>
                      <a:lnTo>
                        <a:pt x="470" y="104"/>
                      </a:lnTo>
                      <a:lnTo>
                        <a:pt x="477" y="115"/>
                      </a:lnTo>
                      <a:lnTo>
                        <a:pt x="485" y="127"/>
                      </a:lnTo>
                      <a:lnTo>
                        <a:pt x="493" y="139"/>
                      </a:lnTo>
                      <a:lnTo>
                        <a:pt x="501" y="150"/>
                      </a:lnTo>
                      <a:lnTo>
                        <a:pt x="510" y="161"/>
                      </a:lnTo>
                      <a:lnTo>
                        <a:pt x="519" y="171"/>
                      </a:lnTo>
                      <a:lnTo>
                        <a:pt x="528" y="181"/>
                      </a:lnTo>
                      <a:lnTo>
                        <a:pt x="538" y="191"/>
                      </a:lnTo>
                      <a:lnTo>
                        <a:pt x="548" y="201"/>
                      </a:lnTo>
                      <a:lnTo>
                        <a:pt x="559" y="210"/>
                      </a:lnTo>
                      <a:lnTo>
                        <a:pt x="570" y="219"/>
                      </a:lnTo>
                      <a:lnTo>
                        <a:pt x="581" y="227"/>
                      </a:lnTo>
                      <a:lnTo>
                        <a:pt x="592" y="235"/>
                      </a:lnTo>
                      <a:lnTo>
                        <a:pt x="604" y="242"/>
                      </a:lnTo>
                      <a:lnTo>
                        <a:pt x="616" y="250"/>
                      </a:lnTo>
                      <a:lnTo>
                        <a:pt x="628" y="256"/>
                      </a:lnTo>
                      <a:lnTo>
                        <a:pt x="640" y="263"/>
                      </a:lnTo>
                      <a:lnTo>
                        <a:pt x="653" y="269"/>
                      </a:lnTo>
                      <a:lnTo>
                        <a:pt x="666" y="274"/>
                      </a:lnTo>
                      <a:lnTo>
                        <a:pt x="679" y="279"/>
                      </a:lnTo>
                      <a:lnTo>
                        <a:pt x="692" y="283"/>
                      </a:lnTo>
                      <a:lnTo>
                        <a:pt x="705" y="287"/>
                      </a:lnTo>
                      <a:lnTo>
                        <a:pt x="719" y="291"/>
                      </a:lnTo>
                      <a:lnTo>
                        <a:pt x="732" y="294"/>
                      </a:lnTo>
                      <a:lnTo>
                        <a:pt x="746" y="297"/>
                      </a:lnTo>
                      <a:lnTo>
                        <a:pt x="760" y="299"/>
                      </a:lnTo>
                      <a:lnTo>
                        <a:pt x="773" y="301"/>
                      </a:lnTo>
                      <a:lnTo>
                        <a:pt x="787" y="302"/>
                      </a:lnTo>
                      <a:lnTo>
                        <a:pt x="801" y="302"/>
                      </a:lnTo>
                      <a:lnTo>
                        <a:pt x="815" y="303"/>
                      </a:lnTo>
                      <a:lnTo>
                        <a:pt x="829" y="302"/>
                      </a:lnTo>
                      <a:lnTo>
                        <a:pt x="843" y="301"/>
                      </a:lnTo>
                      <a:lnTo>
                        <a:pt x="857" y="300"/>
                      </a:lnTo>
                      <a:lnTo>
                        <a:pt x="870" y="298"/>
                      </a:lnTo>
                      <a:lnTo>
                        <a:pt x="884" y="296"/>
                      </a:lnTo>
                      <a:lnTo>
                        <a:pt x="898" y="293"/>
                      </a:lnTo>
                      <a:lnTo>
                        <a:pt x="911" y="290"/>
                      </a:lnTo>
                      <a:lnTo>
                        <a:pt x="925" y="286"/>
                      </a:lnTo>
                      <a:lnTo>
                        <a:pt x="496" y="1030"/>
                      </a:lnTo>
                      <a:lnTo>
                        <a:pt x="0" y="744"/>
                      </a:lnTo>
                      <a:lnTo>
                        <a:pt x="429" y="0"/>
                      </a:lnTo>
                    </a:path>
                  </a:pathLst>
                </a:custGeom>
                <a:solidFill>
                  <a:srgbClr val="4D5EA5"/>
                </a:solidFill>
                <a:ln w="3175">
                  <a:solidFill>
                    <a:srgbClr val="000000"/>
                  </a:solidFill>
                  <a:prstDash val="solid"/>
                  <a:round/>
                  <a:headEnd/>
                  <a:tailEnd/>
                </a:ln>
              </p:spPr>
              <p:txBody>
                <a:bodyPr/>
                <a:lstStyle/>
                <a:p>
                  <a:endParaRPr lang="en-US"/>
                </a:p>
              </p:txBody>
            </p:sp>
            <p:sp>
              <p:nvSpPr>
                <p:cNvPr id="942160" name="Freeform 80">
                  <a:extLst>
                    <a:ext uri="{FF2B5EF4-FFF2-40B4-BE49-F238E27FC236}">
                      <a16:creationId xmlns:a16="http://schemas.microsoft.com/office/drawing/2014/main" id="{11AF571F-684B-4281-BFE6-8224BD8ACE41}"/>
                    </a:ext>
                  </a:extLst>
                </p:cNvPr>
                <p:cNvSpPr>
                  <a:spLocks noChangeAspect="1"/>
                </p:cNvSpPr>
                <p:nvPr/>
              </p:nvSpPr>
              <p:spPr bwMode="auto">
                <a:xfrm>
                  <a:off x="3470" y="2568"/>
                  <a:ext cx="217" cy="241"/>
                </a:xfrm>
                <a:custGeom>
                  <a:avLst/>
                  <a:gdLst>
                    <a:gd name="T0" fmla="*/ 0 w 925"/>
                    <a:gd name="T1" fmla="*/ 286 h 1030"/>
                    <a:gd name="T2" fmla="*/ 14 w 925"/>
                    <a:gd name="T3" fmla="*/ 290 h 1030"/>
                    <a:gd name="T4" fmla="*/ 27 w 925"/>
                    <a:gd name="T5" fmla="*/ 293 h 1030"/>
                    <a:gd name="T6" fmla="*/ 41 w 925"/>
                    <a:gd name="T7" fmla="*/ 296 h 1030"/>
                    <a:gd name="T8" fmla="*/ 55 w 925"/>
                    <a:gd name="T9" fmla="*/ 298 h 1030"/>
                    <a:gd name="T10" fmla="*/ 69 w 925"/>
                    <a:gd name="T11" fmla="*/ 300 h 1030"/>
                    <a:gd name="T12" fmla="*/ 82 w 925"/>
                    <a:gd name="T13" fmla="*/ 301 h 1030"/>
                    <a:gd name="T14" fmla="*/ 96 w 925"/>
                    <a:gd name="T15" fmla="*/ 302 h 1030"/>
                    <a:gd name="T16" fmla="*/ 110 w 925"/>
                    <a:gd name="T17" fmla="*/ 303 h 1030"/>
                    <a:gd name="T18" fmla="*/ 124 w 925"/>
                    <a:gd name="T19" fmla="*/ 302 h 1030"/>
                    <a:gd name="T20" fmla="*/ 138 w 925"/>
                    <a:gd name="T21" fmla="*/ 302 h 1030"/>
                    <a:gd name="T22" fmla="*/ 152 w 925"/>
                    <a:gd name="T23" fmla="*/ 301 h 1030"/>
                    <a:gd name="T24" fmla="*/ 166 w 925"/>
                    <a:gd name="T25" fmla="*/ 299 h 1030"/>
                    <a:gd name="T26" fmla="*/ 179 w 925"/>
                    <a:gd name="T27" fmla="*/ 297 h 1030"/>
                    <a:gd name="T28" fmla="*/ 193 w 925"/>
                    <a:gd name="T29" fmla="*/ 294 h 1030"/>
                    <a:gd name="T30" fmla="*/ 207 w 925"/>
                    <a:gd name="T31" fmla="*/ 291 h 1030"/>
                    <a:gd name="T32" fmla="*/ 220 w 925"/>
                    <a:gd name="T33" fmla="*/ 287 h 1030"/>
                    <a:gd name="T34" fmla="*/ 233 w 925"/>
                    <a:gd name="T35" fmla="*/ 283 h 1030"/>
                    <a:gd name="T36" fmla="*/ 246 w 925"/>
                    <a:gd name="T37" fmla="*/ 279 h 1030"/>
                    <a:gd name="T38" fmla="*/ 259 w 925"/>
                    <a:gd name="T39" fmla="*/ 274 h 1030"/>
                    <a:gd name="T40" fmla="*/ 272 w 925"/>
                    <a:gd name="T41" fmla="*/ 269 h 1030"/>
                    <a:gd name="T42" fmla="*/ 285 w 925"/>
                    <a:gd name="T43" fmla="*/ 263 h 1030"/>
                    <a:gd name="T44" fmla="*/ 297 w 925"/>
                    <a:gd name="T45" fmla="*/ 256 h 1030"/>
                    <a:gd name="T46" fmla="*/ 309 w 925"/>
                    <a:gd name="T47" fmla="*/ 250 h 1030"/>
                    <a:gd name="T48" fmla="*/ 321 w 925"/>
                    <a:gd name="T49" fmla="*/ 242 h 1030"/>
                    <a:gd name="T50" fmla="*/ 333 w 925"/>
                    <a:gd name="T51" fmla="*/ 235 h 1030"/>
                    <a:gd name="T52" fmla="*/ 344 w 925"/>
                    <a:gd name="T53" fmla="*/ 227 h 1030"/>
                    <a:gd name="T54" fmla="*/ 355 w 925"/>
                    <a:gd name="T55" fmla="*/ 219 h 1030"/>
                    <a:gd name="T56" fmla="*/ 366 w 925"/>
                    <a:gd name="T57" fmla="*/ 210 h 1030"/>
                    <a:gd name="T58" fmla="*/ 377 w 925"/>
                    <a:gd name="T59" fmla="*/ 201 h 1030"/>
                    <a:gd name="T60" fmla="*/ 387 w 925"/>
                    <a:gd name="T61" fmla="*/ 191 h 1030"/>
                    <a:gd name="T62" fmla="*/ 397 w 925"/>
                    <a:gd name="T63" fmla="*/ 181 h 1030"/>
                    <a:gd name="T64" fmla="*/ 406 w 925"/>
                    <a:gd name="T65" fmla="*/ 171 h 1030"/>
                    <a:gd name="T66" fmla="*/ 415 w 925"/>
                    <a:gd name="T67" fmla="*/ 161 h 1030"/>
                    <a:gd name="T68" fmla="*/ 424 w 925"/>
                    <a:gd name="T69" fmla="*/ 150 h 1030"/>
                    <a:gd name="T70" fmla="*/ 432 w 925"/>
                    <a:gd name="T71" fmla="*/ 139 h 1030"/>
                    <a:gd name="T72" fmla="*/ 440 w 925"/>
                    <a:gd name="T73" fmla="*/ 127 h 1030"/>
                    <a:gd name="T74" fmla="*/ 448 w 925"/>
                    <a:gd name="T75" fmla="*/ 115 h 1030"/>
                    <a:gd name="T76" fmla="*/ 455 w 925"/>
                    <a:gd name="T77" fmla="*/ 104 h 1030"/>
                    <a:gd name="T78" fmla="*/ 462 w 925"/>
                    <a:gd name="T79" fmla="*/ 91 h 1030"/>
                    <a:gd name="T80" fmla="*/ 468 w 925"/>
                    <a:gd name="T81" fmla="*/ 79 h 1030"/>
                    <a:gd name="T82" fmla="*/ 474 w 925"/>
                    <a:gd name="T83" fmla="*/ 66 h 1030"/>
                    <a:gd name="T84" fmla="*/ 479 w 925"/>
                    <a:gd name="T85" fmla="*/ 53 h 1030"/>
                    <a:gd name="T86" fmla="*/ 484 w 925"/>
                    <a:gd name="T87" fmla="*/ 40 h 1030"/>
                    <a:gd name="T88" fmla="*/ 488 w 925"/>
                    <a:gd name="T89" fmla="*/ 27 h 1030"/>
                    <a:gd name="T90" fmla="*/ 492 w 925"/>
                    <a:gd name="T91" fmla="*/ 14 h 1030"/>
                    <a:gd name="T92" fmla="*/ 496 w 925"/>
                    <a:gd name="T93" fmla="*/ 0 h 1030"/>
                    <a:gd name="T94" fmla="*/ 925 w 925"/>
                    <a:gd name="T95" fmla="*/ 744 h 1030"/>
                    <a:gd name="T96" fmla="*/ 429 w 925"/>
                    <a:gd name="T97" fmla="*/ 1030 h 1030"/>
                    <a:gd name="T98" fmla="*/ 0 w 925"/>
                    <a:gd name="T99" fmla="*/ 28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0" y="286"/>
                      </a:moveTo>
                      <a:lnTo>
                        <a:pt x="14" y="290"/>
                      </a:lnTo>
                      <a:lnTo>
                        <a:pt x="27" y="293"/>
                      </a:lnTo>
                      <a:lnTo>
                        <a:pt x="41" y="296"/>
                      </a:lnTo>
                      <a:lnTo>
                        <a:pt x="55" y="298"/>
                      </a:lnTo>
                      <a:lnTo>
                        <a:pt x="69" y="300"/>
                      </a:lnTo>
                      <a:lnTo>
                        <a:pt x="82" y="301"/>
                      </a:lnTo>
                      <a:lnTo>
                        <a:pt x="96" y="302"/>
                      </a:lnTo>
                      <a:lnTo>
                        <a:pt x="110" y="303"/>
                      </a:lnTo>
                      <a:lnTo>
                        <a:pt x="124" y="302"/>
                      </a:lnTo>
                      <a:lnTo>
                        <a:pt x="138" y="302"/>
                      </a:lnTo>
                      <a:lnTo>
                        <a:pt x="152" y="301"/>
                      </a:lnTo>
                      <a:lnTo>
                        <a:pt x="166" y="299"/>
                      </a:lnTo>
                      <a:lnTo>
                        <a:pt x="179" y="297"/>
                      </a:lnTo>
                      <a:lnTo>
                        <a:pt x="193" y="294"/>
                      </a:lnTo>
                      <a:lnTo>
                        <a:pt x="207" y="291"/>
                      </a:lnTo>
                      <a:lnTo>
                        <a:pt x="220" y="287"/>
                      </a:lnTo>
                      <a:lnTo>
                        <a:pt x="233" y="283"/>
                      </a:lnTo>
                      <a:lnTo>
                        <a:pt x="246" y="279"/>
                      </a:lnTo>
                      <a:lnTo>
                        <a:pt x="259" y="274"/>
                      </a:lnTo>
                      <a:lnTo>
                        <a:pt x="272" y="269"/>
                      </a:lnTo>
                      <a:lnTo>
                        <a:pt x="285" y="263"/>
                      </a:lnTo>
                      <a:lnTo>
                        <a:pt x="297" y="256"/>
                      </a:lnTo>
                      <a:lnTo>
                        <a:pt x="309" y="250"/>
                      </a:lnTo>
                      <a:lnTo>
                        <a:pt x="321" y="242"/>
                      </a:lnTo>
                      <a:lnTo>
                        <a:pt x="333" y="235"/>
                      </a:lnTo>
                      <a:lnTo>
                        <a:pt x="344" y="227"/>
                      </a:lnTo>
                      <a:lnTo>
                        <a:pt x="355" y="219"/>
                      </a:lnTo>
                      <a:lnTo>
                        <a:pt x="366" y="210"/>
                      </a:lnTo>
                      <a:lnTo>
                        <a:pt x="377" y="201"/>
                      </a:lnTo>
                      <a:lnTo>
                        <a:pt x="387" y="191"/>
                      </a:lnTo>
                      <a:lnTo>
                        <a:pt x="397" y="181"/>
                      </a:lnTo>
                      <a:lnTo>
                        <a:pt x="406" y="171"/>
                      </a:lnTo>
                      <a:lnTo>
                        <a:pt x="415" y="161"/>
                      </a:lnTo>
                      <a:lnTo>
                        <a:pt x="424" y="150"/>
                      </a:lnTo>
                      <a:lnTo>
                        <a:pt x="432" y="139"/>
                      </a:lnTo>
                      <a:lnTo>
                        <a:pt x="440" y="127"/>
                      </a:lnTo>
                      <a:lnTo>
                        <a:pt x="448" y="115"/>
                      </a:lnTo>
                      <a:lnTo>
                        <a:pt x="455" y="104"/>
                      </a:lnTo>
                      <a:lnTo>
                        <a:pt x="462" y="91"/>
                      </a:lnTo>
                      <a:lnTo>
                        <a:pt x="468" y="79"/>
                      </a:lnTo>
                      <a:lnTo>
                        <a:pt x="474" y="66"/>
                      </a:lnTo>
                      <a:lnTo>
                        <a:pt x="479" y="53"/>
                      </a:lnTo>
                      <a:lnTo>
                        <a:pt x="484" y="40"/>
                      </a:lnTo>
                      <a:lnTo>
                        <a:pt x="488" y="27"/>
                      </a:lnTo>
                      <a:lnTo>
                        <a:pt x="492" y="14"/>
                      </a:lnTo>
                      <a:lnTo>
                        <a:pt x="496" y="0"/>
                      </a:lnTo>
                      <a:lnTo>
                        <a:pt x="925" y="744"/>
                      </a:lnTo>
                      <a:lnTo>
                        <a:pt x="429" y="1030"/>
                      </a:lnTo>
                      <a:lnTo>
                        <a:pt x="0" y="286"/>
                      </a:lnTo>
                    </a:path>
                  </a:pathLst>
                </a:custGeom>
                <a:solidFill>
                  <a:srgbClr val="4D5EA5"/>
                </a:solidFill>
                <a:ln w="3175">
                  <a:solidFill>
                    <a:srgbClr val="000000"/>
                  </a:solidFill>
                  <a:prstDash val="solid"/>
                  <a:round/>
                  <a:headEnd/>
                  <a:tailEnd/>
                </a:ln>
              </p:spPr>
              <p:txBody>
                <a:bodyPr/>
                <a:lstStyle/>
                <a:p>
                  <a:endParaRPr lang="en-US"/>
                </a:p>
              </p:txBody>
            </p:sp>
            <p:sp>
              <p:nvSpPr>
                <p:cNvPr id="942161" name="Line 81">
                  <a:extLst>
                    <a:ext uri="{FF2B5EF4-FFF2-40B4-BE49-F238E27FC236}">
                      <a16:creationId xmlns:a16="http://schemas.microsoft.com/office/drawing/2014/main" id="{30748974-ADA6-460B-86DD-A3D945BCDEEC}"/>
                    </a:ext>
                  </a:extLst>
                </p:cNvPr>
                <p:cNvSpPr>
                  <a:spLocks noChangeAspect="1" noChangeShapeType="1"/>
                </p:cNvSpPr>
                <p:nvPr/>
              </p:nvSpPr>
              <p:spPr bwMode="auto">
                <a:xfrm>
                  <a:off x="3629"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2" name="Line 82">
                  <a:extLst>
                    <a:ext uri="{FF2B5EF4-FFF2-40B4-BE49-F238E27FC236}">
                      <a16:creationId xmlns:a16="http://schemas.microsoft.com/office/drawing/2014/main" id="{9FDAA38A-C683-4E3B-A5A8-5B0B7203D8CF}"/>
                    </a:ext>
                  </a:extLst>
                </p:cNvPr>
                <p:cNvSpPr>
                  <a:spLocks noChangeAspect="1" noChangeShapeType="1"/>
                </p:cNvSpPr>
                <p:nvPr/>
              </p:nvSpPr>
              <p:spPr bwMode="auto">
                <a:xfrm flipH="1">
                  <a:off x="3713"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3" name="Freeform 83">
                  <a:extLst>
                    <a:ext uri="{FF2B5EF4-FFF2-40B4-BE49-F238E27FC236}">
                      <a16:creationId xmlns:a16="http://schemas.microsoft.com/office/drawing/2014/main" id="{F1A5D410-60C1-4D27-A010-CDDAB157B9CC}"/>
                    </a:ext>
                  </a:extLst>
                </p:cNvPr>
                <p:cNvSpPr>
                  <a:spLocks noChangeAspect="1"/>
                </p:cNvSpPr>
                <p:nvPr/>
              </p:nvSpPr>
              <p:spPr bwMode="auto">
                <a:xfrm>
                  <a:off x="3646" y="2862"/>
                  <a:ext cx="134"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grpSp>
          <p:grpSp>
            <p:nvGrpSpPr>
              <p:cNvPr id="942164" name="Group 84">
                <a:extLst>
                  <a:ext uri="{FF2B5EF4-FFF2-40B4-BE49-F238E27FC236}">
                    <a16:creationId xmlns:a16="http://schemas.microsoft.com/office/drawing/2014/main" id="{A256E515-2F8A-426A-BA37-B7CE2F8C037B}"/>
                  </a:ext>
                </a:extLst>
              </p:cNvPr>
              <p:cNvGrpSpPr>
                <a:grpSpLocks noChangeAspect="1"/>
              </p:cNvGrpSpPr>
              <p:nvPr/>
            </p:nvGrpSpPr>
            <p:grpSpPr bwMode="auto">
              <a:xfrm>
                <a:off x="2472" y="1979"/>
                <a:ext cx="363" cy="408"/>
                <a:chOff x="3470" y="2568"/>
                <a:chExt cx="485" cy="495"/>
              </a:xfrm>
            </p:grpSpPr>
            <p:sp>
              <p:nvSpPr>
                <p:cNvPr id="942165" name="Freeform 85">
                  <a:extLst>
                    <a:ext uri="{FF2B5EF4-FFF2-40B4-BE49-F238E27FC236}">
                      <a16:creationId xmlns:a16="http://schemas.microsoft.com/office/drawing/2014/main" id="{22A159DE-7199-424C-9C67-A4B73414AA87}"/>
                    </a:ext>
                  </a:extLst>
                </p:cNvPr>
                <p:cNvSpPr>
                  <a:spLocks noChangeAspect="1"/>
                </p:cNvSpPr>
                <p:nvPr/>
              </p:nvSpPr>
              <p:spPr bwMode="auto">
                <a:xfrm>
                  <a:off x="3738" y="2568"/>
                  <a:ext cx="217" cy="241"/>
                </a:xfrm>
                <a:custGeom>
                  <a:avLst/>
                  <a:gdLst>
                    <a:gd name="T0" fmla="*/ 429 w 925"/>
                    <a:gd name="T1" fmla="*/ 0 h 1030"/>
                    <a:gd name="T2" fmla="*/ 433 w 925"/>
                    <a:gd name="T3" fmla="*/ 14 h 1030"/>
                    <a:gd name="T4" fmla="*/ 437 w 925"/>
                    <a:gd name="T5" fmla="*/ 27 h 1030"/>
                    <a:gd name="T6" fmla="*/ 441 w 925"/>
                    <a:gd name="T7" fmla="*/ 40 h 1030"/>
                    <a:gd name="T8" fmla="*/ 446 w 925"/>
                    <a:gd name="T9" fmla="*/ 53 h 1030"/>
                    <a:gd name="T10" fmla="*/ 452 w 925"/>
                    <a:gd name="T11" fmla="*/ 66 h 1030"/>
                    <a:gd name="T12" fmla="*/ 457 w 925"/>
                    <a:gd name="T13" fmla="*/ 79 h 1030"/>
                    <a:gd name="T14" fmla="*/ 464 w 925"/>
                    <a:gd name="T15" fmla="*/ 91 h 1030"/>
                    <a:gd name="T16" fmla="*/ 470 w 925"/>
                    <a:gd name="T17" fmla="*/ 104 h 1030"/>
                    <a:gd name="T18" fmla="*/ 477 w 925"/>
                    <a:gd name="T19" fmla="*/ 115 h 1030"/>
                    <a:gd name="T20" fmla="*/ 485 w 925"/>
                    <a:gd name="T21" fmla="*/ 127 h 1030"/>
                    <a:gd name="T22" fmla="*/ 493 w 925"/>
                    <a:gd name="T23" fmla="*/ 139 h 1030"/>
                    <a:gd name="T24" fmla="*/ 501 w 925"/>
                    <a:gd name="T25" fmla="*/ 150 h 1030"/>
                    <a:gd name="T26" fmla="*/ 510 w 925"/>
                    <a:gd name="T27" fmla="*/ 161 h 1030"/>
                    <a:gd name="T28" fmla="*/ 519 w 925"/>
                    <a:gd name="T29" fmla="*/ 171 h 1030"/>
                    <a:gd name="T30" fmla="*/ 528 w 925"/>
                    <a:gd name="T31" fmla="*/ 181 h 1030"/>
                    <a:gd name="T32" fmla="*/ 538 w 925"/>
                    <a:gd name="T33" fmla="*/ 191 h 1030"/>
                    <a:gd name="T34" fmla="*/ 548 w 925"/>
                    <a:gd name="T35" fmla="*/ 201 h 1030"/>
                    <a:gd name="T36" fmla="*/ 559 w 925"/>
                    <a:gd name="T37" fmla="*/ 210 h 1030"/>
                    <a:gd name="T38" fmla="*/ 570 w 925"/>
                    <a:gd name="T39" fmla="*/ 219 h 1030"/>
                    <a:gd name="T40" fmla="*/ 581 w 925"/>
                    <a:gd name="T41" fmla="*/ 227 h 1030"/>
                    <a:gd name="T42" fmla="*/ 592 w 925"/>
                    <a:gd name="T43" fmla="*/ 235 h 1030"/>
                    <a:gd name="T44" fmla="*/ 604 w 925"/>
                    <a:gd name="T45" fmla="*/ 242 h 1030"/>
                    <a:gd name="T46" fmla="*/ 616 w 925"/>
                    <a:gd name="T47" fmla="*/ 250 h 1030"/>
                    <a:gd name="T48" fmla="*/ 628 w 925"/>
                    <a:gd name="T49" fmla="*/ 256 h 1030"/>
                    <a:gd name="T50" fmla="*/ 640 w 925"/>
                    <a:gd name="T51" fmla="*/ 263 h 1030"/>
                    <a:gd name="T52" fmla="*/ 653 w 925"/>
                    <a:gd name="T53" fmla="*/ 269 h 1030"/>
                    <a:gd name="T54" fmla="*/ 666 w 925"/>
                    <a:gd name="T55" fmla="*/ 274 h 1030"/>
                    <a:gd name="T56" fmla="*/ 679 w 925"/>
                    <a:gd name="T57" fmla="*/ 279 h 1030"/>
                    <a:gd name="T58" fmla="*/ 692 w 925"/>
                    <a:gd name="T59" fmla="*/ 283 h 1030"/>
                    <a:gd name="T60" fmla="*/ 705 w 925"/>
                    <a:gd name="T61" fmla="*/ 287 h 1030"/>
                    <a:gd name="T62" fmla="*/ 719 w 925"/>
                    <a:gd name="T63" fmla="*/ 291 h 1030"/>
                    <a:gd name="T64" fmla="*/ 732 w 925"/>
                    <a:gd name="T65" fmla="*/ 294 h 1030"/>
                    <a:gd name="T66" fmla="*/ 746 w 925"/>
                    <a:gd name="T67" fmla="*/ 297 h 1030"/>
                    <a:gd name="T68" fmla="*/ 760 w 925"/>
                    <a:gd name="T69" fmla="*/ 299 h 1030"/>
                    <a:gd name="T70" fmla="*/ 773 w 925"/>
                    <a:gd name="T71" fmla="*/ 301 h 1030"/>
                    <a:gd name="T72" fmla="*/ 787 w 925"/>
                    <a:gd name="T73" fmla="*/ 302 h 1030"/>
                    <a:gd name="T74" fmla="*/ 801 w 925"/>
                    <a:gd name="T75" fmla="*/ 302 h 1030"/>
                    <a:gd name="T76" fmla="*/ 815 w 925"/>
                    <a:gd name="T77" fmla="*/ 303 h 1030"/>
                    <a:gd name="T78" fmla="*/ 829 w 925"/>
                    <a:gd name="T79" fmla="*/ 302 h 1030"/>
                    <a:gd name="T80" fmla="*/ 843 w 925"/>
                    <a:gd name="T81" fmla="*/ 301 h 1030"/>
                    <a:gd name="T82" fmla="*/ 857 w 925"/>
                    <a:gd name="T83" fmla="*/ 300 h 1030"/>
                    <a:gd name="T84" fmla="*/ 870 w 925"/>
                    <a:gd name="T85" fmla="*/ 298 h 1030"/>
                    <a:gd name="T86" fmla="*/ 884 w 925"/>
                    <a:gd name="T87" fmla="*/ 296 h 1030"/>
                    <a:gd name="T88" fmla="*/ 898 w 925"/>
                    <a:gd name="T89" fmla="*/ 293 h 1030"/>
                    <a:gd name="T90" fmla="*/ 911 w 925"/>
                    <a:gd name="T91" fmla="*/ 290 h 1030"/>
                    <a:gd name="T92" fmla="*/ 925 w 925"/>
                    <a:gd name="T93" fmla="*/ 286 h 1030"/>
                    <a:gd name="T94" fmla="*/ 496 w 925"/>
                    <a:gd name="T95" fmla="*/ 1030 h 1030"/>
                    <a:gd name="T96" fmla="*/ 0 w 925"/>
                    <a:gd name="T97" fmla="*/ 744 h 1030"/>
                    <a:gd name="T98" fmla="*/ 429 w 925"/>
                    <a:gd name="T99" fmla="*/ 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429" y="0"/>
                      </a:moveTo>
                      <a:lnTo>
                        <a:pt x="433" y="14"/>
                      </a:lnTo>
                      <a:lnTo>
                        <a:pt x="437" y="27"/>
                      </a:lnTo>
                      <a:lnTo>
                        <a:pt x="441" y="40"/>
                      </a:lnTo>
                      <a:lnTo>
                        <a:pt x="446" y="53"/>
                      </a:lnTo>
                      <a:lnTo>
                        <a:pt x="452" y="66"/>
                      </a:lnTo>
                      <a:lnTo>
                        <a:pt x="457" y="79"/>
                      </a:lnTo>
                      <a:lnTo>
                        <a:pt x="464" y="91"/>
                      </a:lnTo>
                      <a:lnTo>
                        <a:pt x="470" y="104"/>
                      </a:lnTo>
                      <a:lnTo>
                        <a:pt x="477" y="115"/>
                      </a:lnTo>
                      <a:lnTo>
                        <a:pt x="485" y="127"/>
                      </a:lnTo>
                      <a:lnTo>
                        <a:pt x="493" y="139"/>
                      </a:lnTo>
                      <a:lnTo>
                        <a:pt x="501" y="150"/>
                      </a:lnTo>
                      <a:lnTo>
                        <a:pt x="510" y="161"/>
                      </a:lnTo>
                      <a:lnTo>
                        <a:pt x="519" y="171"/>
                      </a:lnTo>
                      <a:lnTo>
                        <a:pt x="528" y="181"/>
                      </a:lnTo>
                      <a:lnTo>
                        <a:pt x="538" y="191"/>
                      </a:lnTo>
                      <a:lnTo>
                        <a:pt x="548" y="201"/>
                      </a:lnTo>
                      <a:lnTo>
                        <a:pt x="559" y="210"/>
                      </a:lnTo>
                      <a:lnTo>
                        <a:pt x="570" y="219"/>
                      </a:lnTo>
                      <a:lnTo>
                        <a:pt x="581" y="227"/>
                      </a:lnTo>
                      <a:lnTo>
                        <a:pt x="592" y="235"/>
                      </a:lnTo>
                      <a:lnTo>
                        <a:pt x="604" y="242"/>
                      </a:lnTo>
                      <a:lnTo>
                        <a:pt x="616" y="250"/>
                      </a:lnTo>
                      <a:lnTo>
                        <a:pt x="628" y="256"/>
                      </a:lnTo>
                      <a:lnTo>
                        <a:pt x="640" y="263"/>
                      </a:lnTo>
                      <a:lnTo>
                        <a:pt x="653" y="269"/>
                      </a:lnTo>
                      <a:lnTo>
                        <a:pt x="666" y="274"/>
                      </a:lnTo>
                      <a:lnTo>
                        <a:pt x="679" y="279"/>
                      </a:lnTo>
                      <a:lnTo>
                        <a:pt x="692" y="283"/>
                      </a:lnTo>
                      <a:lnTo>
                        <a:pt x="705" y="287"/>
                      </a:lnTo>
                      <a:lnTo>
                        <a:pt x="719" y="291"/>
                      </a:lnTo>
                      <a:lnTo>
                        <a:pt x="732" y="294"/>
                      </a:lnTo>
                      <a:lnTo>
                        <a:pt x="746" y="297"/>
                      </a:lnTo>
                      <a:lnTo>
                        <a:pt x="760" y="299"/>
                      </a:lnTo>
                      <a:lnTo>
                        <a:pt x="773" y="301"/>
                      </a:lnTo>
                      <a:lnTo>
                        <a:pt x="787" y="302"/>
                      </a:lnTo>
                      <a:lnTo>
                        <a:pt x="801" y="302"/>
                      </a:lnTo>
                      <a:lnTo>
                        <a:pt x="815" y="303"/>
                      </a:lnTo>
                      <a:lnTo>
                        <a:pt x="829" y="302"/>
                      </a:lnTo>
                      <a:lnTo>
                        <a:pt x="843" y="301"/>
                      </a:lnTo>
                      <a:lnTo>
                        <a:pt x="857" y="300"/>
                      </a:lnTo>
                      <a:lnTo>
                        <a:pt x="870" y="298"/>
                      </a:lnTo>
                      <a:lnTo>
                        <a:pt x="884" y="296"/>
                      </a:lnTo>
                      <a:lnTo>
                        <a:pt x="898" y="293"/>
                      </a:lnTo>
                      <a:lnTo>
                        <a:pt x="911" y="290"/>
                      </a:lnTo>
                      <a:lnTo>
                        <a:pt x="925" y="286"/>
                      </a:lnTo>
                      <a:lnTo>
                        <a:pt x="496" y="1030"/>
                      </a:lnTo>
                      <a:lnTo>
                        <a:pt x="0" y="744"/>
                      </a:lnTo>
                      <a:lnTo>
                        <a:pt x="429" y="0"/>
                      </a:lnTo>
                    </a:path>
                  </a:pathLst>
                </a:custGeom>
                <a:solidFill>
                  <a:srgbClr val="4D5EA5"/>
                </a:solidFill>
                <a:ln w="3175">
                  <a:solidFill>
                    <a:srgbClr val="000000"/>
                  </a:solidFill>
                  <a:prstDash val="solid"/>
                  <a:round/>
                  <a:headEnd/>
                  <a:tailEnd/>
                </a:ln>
              </p:spPr>
              <p:txBody>
                <a:bodyPr/>
                <a:lstStyle/>
                <a:p>
                  <a:endParaRPr lang="en-US"/>
                </a:p>
              </p:txBody>
            </p:sp>
            <p:sp>
              <p:nvSpPr>
                <p:cNvPr id="942166" name="Freeform 86">
                  <a:extLst>
                    <a:ext uri="{FF2B5EF4-FFF2-40B4-BE49-F238E27FC236}">
                      <a16:creationId xmlns:a16="http://schemas.microsoft.com/office/drawing/2014/main" id="{608F2D98-601D-41A1-825E-B522D6869822}"/>
                    </a:ext>
                  </a:extLst>
                </p:cNvPr>
                <p:cNvSpPr>
                  <a:spLocks noChangeAspect="1"/>
                </p:cNvSpPr>
                <p:nvPr/>
              </p:nvSpPr>
              <p:spPr bwMode="auto">
                <a:xfrm>
                  <a:off x="3470" y="2568"/>
                  <a:ext cx="217" cy="241"/>
                </a:xfrm>
                <a:custGeom>
                  <a:avLst/>
                  <a:gdLst>
                    <a:gd name="T0" fmla="*/ 0 w 925"/>
                    <a:gd name="T1" fmla="*/ 286 h 1030"/>
                    <a:gd name="T2" fmla="*/ 14 w 925"/>
                    <a:gd name="T3" fmla="*/ 290 h 1030"/>
                    <a:gd name="T4" fmla="*/ 27 w 925"/>
                    <a:gd name="T5" fmla="*/ 293 h 1030"/>
                    <a:gd name="T6" fmla="*/ 41 w 925"/>
                    <a:gd name="T7" fmla="*/ 296 h 1030"/>
                    <a:gd name="T8" fmla="*/ 55 w 925"/>
                    <a:gd name="T9" fmla="*/ 298 h 1030"/>
                    <a:gd name="T10" fmla="*/ 69 w 925"/>
                    <a:gd name="T11" fmla="*/ 300 h 1030"/>
                    <a:gd name="T12" fmla="*/ 82 w 925"/>
                    <a:gd name="T13" fmla="*/ 301 h 1030"/>
                    <a:gd name="T14" fmla="*/ 96 w 925"/>
                    <a:gd name="T15" fmla="*/ 302 h 1030"/>
                    <a:gd name="T16" fmla="*/ 110 w 925"/>
                    <a:gd name="T17" fmla="*/ 303 h 1030"/>
                    <a:gd name="T18" fmla="*/ 124 w 925"/>
                    <a:gd name="T19" fmla="*/ 302 h 1030"/>
                    <a:gd name="T20" fmla="*/ 138 w 925"/>
                    <a:gd name="T21" fmla="*/ 302 h 1030"/>
                    <a:gd name="T22" fmla="*/ 152 w 925"/>
                    <a:gd name="T23" fmla="*/ 301 h 1030"/>
                    <a:gd name="T24" fmla="*/ 166 w 925"/>
                    <a:gd name="T25" fmla="*/ 299 h 1030"/>
                    <a:gd name="T26" fmla="*/ 179 w 925"/>
                    <a:gd name="T27" fmla="*/ 297 h 1030"/>
                    <a:gd name="T28" fmla="*/ 193 w 925"/>
                    <a:gd name="T29" fmla="*/ 294 h 1030"/>
                    <a:gd name="T30" fmla="*/ 207 w 925"/>
                    <a:gd name="T31" fmla="*/ 291 h 1030"/>
                    <a:gd name="T32" fmla="*/ 220 w 925"/>
                    <a:gd name="T33" fmla="*/ 287 h 1030"/>
                    <a:gd name="T34" fmla="*/ 233 w 925"/>
                    <a:gd name="T35" fmla="*/ 283 h 1030"/>
                    <a:gd name="T36" fmla="*/ 246 w 925"/>
                    <a:gd name="T37" fmla="*/ 279 h 1030"/>
                    <a:gd name="T38" fmla="*/ 259 w 925"/>
                    <a:gd name="T39" fmla="*/ 274 h 1030"/>
                    <a:gd name="T40" fmla="*/ 272 w 925"/>
                    <a:gd name="T41" fmla="*/ 269 h 1030"/>
                    <a:gd name="T42" fmla="*/ 285 w 925"/>
                    <a:gd name="T43" fmla="*/ 263 h 1030"/>
                    <a:gd name="T44" fmla="*/ 297 w 925"/>
                    <a:gd name="T45" fmla="*/ 256 h 1030"/>
                    <a:gd name="T46" fmla="*/ 309 w 925"/>
                    <a:gd name="T47" fmla="*/ 250 h 1030"/>
                    <a:gd name="T48" fmla="*/ 321 w 925"/>
                    <a:gd name="T49" fmla="*/ 242 h 1030"/>
                    <a:gd name="T50" fmla="*/ 333 w 925"/>
                    <a:gd name="T51" fmla="*/ 235 h 1030"/>
                    <a:gd name="T52" fmla="*/ 344 w 925"/>
                    <a:gd name="T53" fmla="*/ 227 h 1030"/>
                    <a:gd name="T54" fmla="*/ 355 w 925"/>
                    <a:gd name="T55" fmla="*/ 219 h 1030"/>
                    <a:gd name="T56" fmla="*/ 366 w 925"/>
                    <a:gd name="T57" fmla="*/ 210 h 1030"/>
                    <a:gd name="T58" fmla="*/ 377 w 925"/>
                    <a:gd name="T59" fmla="*/ 201 h 1030"/>
                    <a:gd name="T60" fmla="*/ 387 w 925"/>
                    <a:gd name="T61" fmla="*/ 191 h 1030"/>
                    <a:gd name="T62" fmla="*/ 397 w 925"/>
                    <a:gd name="T63" fmla="*/ 181 h 1030"/>
                    <a:gd name="T64" fmla="*/ 406 w 925"/>
                    <a:gd name="T65" fmla="*/ 171 h 1030"/>
                    <a:gd name="T66" fmla="*/ 415 w 925"/>
                    <a:gd name="T67" fmla="*/ 161 h 1030"/>
                    <a:gd name="T68" fmla="*/ 424 w 925"/>
                    <a:gd name="T69" fmla="*/ 150 h 1030"/>
                    <a:gd name="T70" fmla="*/ 432 w 925"/>
                    <a:gd name="T71" fmla="*/ 139 h 1030"/>
                    <a:gd name="T72" fmla="*/ 440 w 925"/>
                    <a:gd name="T73" fmla="*/ 127 h 1030"/>
                    <a:gd name="T74" fmla="*/ 448 w 925"/>
                    <a:gd name="T75" fmla="*/ 115 h 1030"/>
                    <a:gd name="T76" fmla="*/ 455 w 925"/>
                    <a:gd name="T77" fmla="*/ 104 h 1030"/>
                    <a:gd name="T78" fmla="*/ 462 w 925"/>
                    <a:gd name="T79" fmla="*/ 91 h 1030"/>
                    <a:gd name="T80" fmla="*/ 468 w 925"/>
                    <a:gd name="T81" fmla="*/ 79 h 1030"/>
                    <a:gd name="T82" fmla="*/ 474 w 925"/>
                    <a:gd name="T83" fmla="*/ 66 h 1030"/>
                    <a:gd name="T84" fmla="*/ 479 w 925"/>
                    <a:gd name="T85" fmla="*/ 53 h 1030"/>
                    <a:gd name="T86" fmla="*/ 484 w 925"/>
                    <a:gd name="T87" fmla="*/ 40 h 1030"/>
                    <a:gd name="T88" fmla="*/ 488 w 925"/>
                    <a:gd name="T89" fmla="*/ 27 h 1030"/>
                    <a:gd name="T90" fmla="*/ 492 w 925"/>
                    <a:gd name="T91" fmla="*/ 14 h 1030"/>
                    <a:gd name="T92" fmla="*/ 496 w 925"/>
                    <a:gd name="T93" fmla="*/ 0 h 1030"/>
                    <a:gd name="T94" fmla="*/ 925 w 925"/>
                    <a:gd name="T95" fmla="*/ 744 h 1030"/>
                    <a:gd name="T96" fmla="*/ 429 w 925"/>
                    <a:gd name="T97" fmla="*/ 1030 h 1030"/>
                    <a:gd name="T98" fmla="*/ 0 w 925"/>
                    <a:gd name="T99" fmla="*/ 28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0" y="286"/>
                      </a:moveTo>
                      <a:lnTo>
                        <a:pt x="14" y="290"/>
                      </a:lnTo>
                      <a:lnTo>
                        <a:pt x="27" y="293"/>
                      </a:lnTo>
                      <a:lnTo>
                        <a:pt x="41" y="296"/>
                      </a:lnTo>
                      <a:lnTo>
                        <a:pt x="55" y="298"/>
                      </a:lnTo>
                      <a:lnTo>
                        <a:pt x="69" y="300"/>
                      </a:lnTo>
                      <a:lnTo>
                        <a:pt x="82" y="301"/>
                      </a:lnTo>
                      <a:lnTo>
                        <a:pt x="96" y="302"/>
                      </a:lnTo>
                      <a:lnTo>
                        <a:pt x="110" y="303"/>
                      </a:lnTo>
                      <a:lnTo>
                        <a:pt x="124" y="302"/>
                      </a:lnTo>
                      <a:lnTo>
                        <a:pt x="138" y="302"/>
                      </a:lnTo>
                      <a:lnTo>
                        <a:pt x="152" y="301"/>
                      </a:lnTo>
                      <a:lnTo>
                        <a:pt x="166" y="299"/>
                      </a:lnTo>
                      <a:lnTo>
                        <a:pt x="179" y="297"/>
                      </a:lnTo>
                      <a:lnTo>
                        <a:pt x="193" y="294"/>
                      </a:lnTo>
                      <a:lnTo>
                        <a:pt x="207" y="291"/>
                      </a:lnTo>
                      <a:lnTo>
                        <a:pt x="220" y="287"/>
                      </a:lnTo>
                      <a:lnTo>
                        <a:pt x="233" y="283"/>
                      </a:lnTo>
                      <a:lnTo>
                        <a:pt x="246" y="279"/>
                      </a:lnTo>
                      <a:lnTo>
                        <a:pt x="259" y="274"/>
                      </a:lnTo>
                      <a:lnTo>
                        <a:pt x="272" y="269"/>
                      </a:lnTo>
                      <a:lnTo>
                        <a:pt x="285" y="263"/>
                      </a:lnTo>
                      <a:lnTo>
                        <a:pt x="297" y="256"/>
                      </a:lnTo>
                      <a:lnTo>
                        <a:pt x="309" y="250"/>
                      </a:lnTo>
                      <a:lnTo>
                        <a:pt x="321" y="242"/>
                      </a:lnTo>
                      <a:lnTo>
                        <a:pt x="333" y="235"/>
                      </a:lnTo>
                      <a:lnTo>
                        <a:pt x="344" y="227"/>
                      </a:lnTo>
                      <a:lnTo>
                        <a:pt x="355" y="219"/>
                      </a:lnTo>
                      <a:lnTo>
                        <a:pt x="366" y="210"/>
                      </a:lnTo>
                      <a:lnTo>
                        <a:pt x="377" y="201"/>
                      </a:lnTo>
                      <a:lnTo>
                        <a:pt x="387" y="191"/>
                      </a:lnTo>
                      <a:lnTo>
                        <a:pt x="397" y="181"/>
                      </a:lnTo>
                      <a:lnTo>
                        <a:pt x="406" y="171"/>
                      </a:lnTo>
                      <a:lnTo>
                        <a:pt x="415" y="161"/>
                      </a:lnTo>
                      <a:lnTo>
                        <a:pt x="424" y="150"/>
                      </a:lnTo>
                      <a:lnTo>
                        <a:pt x="432" y="139"/>
                      </a:lnTo>
                      <a:lnTo>
                        <a:pt x="440" y="127"/>
                      </a:lnTo>
                      <a:lnTo>
                        <a:pt x="448" y="115"/>
                      </a:lnTo>
                      <a:lnTo>
                        <a:pt x="455" y="104"/>
                      </a:lnTo>
                      <a:lnTo>
                        <a:pt x="462" y="91"/>
                      </a:lnTo>
                      <a:lnTo>
                        <a:pt x="468" y="79"/>
                      </a:lnTo>
                      <a:lnTo>
                        <a:pt x="474" y="66"/>
                      </a:lnTo>
                      <a:lnTo>
                        <a:pt x="479" y="53"/>
                      </a:lnTo>
                      <a:lnTo>
                        <a:pt x="484" y="40"/>
                      </a:lnTo>
                      <a:lnTo>
                        <a:pt x="488" y="27"/>
                      </a:lnTo>
                      <a:lnTo>
                        <a:pt x="492" y="14"/>
                      </a:lnTo>
                      <a:lnTo>
                        <a:pt x="496" y="0"/>
                      </a:lnTo>
                      <a:lnTo>
                        <a:pt x="925" y="744"/>
                      </a:lnTo>
                      <a:lnTo>
                        <a:pt x="429" y="1030"/>
                      </a:lnTo>
                      <a:lnTo>
                        <a:pt x="0" y="286"/>
                      </a:lnTo>
                    </a:path>
                  </a:pathLst>
                </a:custGeom>
                <a:solidFill>
                  <a:srgbClr val="4D5EA5"/>
                </a:solidFill>
                <a:ln w="3175">
                  <a:solidFill>
                    <a:srgbClr val="000000"/>
                  </a:solidFill>
                  <a:prstDash val="solid"/>
                  <a:round/>
                  <a:headEnd/>
                  <a:tailEnd/>
                </a:ln>
              </p:spPr>
              <p:txBody>
                <a:bodyPr/>
                <a:lstStyle/>
                <a:p>
                  <a:endParaRPr lang="en-US"/>
                </a:p>
              </p:txBody>
            </p:sp>
            <p:sp>
              <p:nvSpPr>
                <p:cNvPr id="942167" name="Line 87">
                  <a:extLst>
                    <a:ext uri="{FF2B5EF4-FFF2-40B4-BE49-F238E27FC236}">
                      <a16:creationId xmlns:a16="http://schemas.microsoft.com/office/drawing/2014/main" id="{E1BD689C-E24F-4E3A-AFE8-3FA5D28A0F6A}"/>
                    </a:ext>
                  </a:extLst>
                </p:cNvPr>
                <p:cNvSpPr>
                  <a:spLocks noChangeAspect="1" noChangeShapeType="1"/>
                </p:cNvSpPr>
                <p:nvPr/>
              </p:nvSpPr>
              <p:spPr bwMode="auto">
                <a:xfrm>
                  <a:off x="3629"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8" name="Line 88">
                  <a:extLst>
                    <a:ext uri="{FF2B5EF4-FFF2-40B4-BE49-F238E27FC236}">
                      <a16:creationId xmlns:a16="http://schemas.microsoft.com/office/drawing/2014/main" id="{0AF42E6A-95E4-44AF-9E12-DAE618FBF44F}"/>
                    </a:ext>
                  </a:extLst>
                </p:cNvPr>
                <p:cNvSpPr>
                  <a:spLocks noChangeAspect="1" noChangeShapeType="1"/>
                </p:cNvSpPr>
                <p:nvPr/>
              </p:nvSpPr>
              <p:spPr bwMode="auto">
                <a:xfrm flipH="1">
                  <a:off x="3713"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69" name="Freeform 89">
                  <a:extLst>
                    <a:ext uri="{FF2B5EF4-FFF2-40B4-BE49-F238E27FC236}">
                      <a16:creationId xmlns:a16="http://schemas.microsoft.com/office/drawing/2014/main" id="{4D955745-8E4A-4B04-85D8-9F5BD19C2AA2}"/>
                    </a:ext>
                  </a:extLst>
                </p:cNvPr>
                <p:cNvSpPr>
                  <a:spLocks noChangeAspect="1"/>
                </p:cNvSpPr>
                <p:nvPr/>
              </p:nvSpPr>
              <p:spPr bwMode="auto">
                <a:xfrm>
                  <a:off x="3646" y="2862"/>
                  <a:ext cx="134"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grpSp>
          <p:grpSp>
            <p:nvGrpSpPr>
              <p:cNvPr id="942170" name="Group 90">
                <a:extLst>
                  <a:ext uri="{FF2B5EF4-FFF2-40B4-BE49-F238E27FC236}">
                    <a16:creationId xmlns:a16="http://schemas.microsoft.com/office/drawing/2014/main" id="{F0026958-AFF4-4FF7-BD24-5AC8F55BA279}"/>
                  </a:ext>
                </a:extLst>
              </p:cNvPr>
              <p:cNvGrpSpPr>
                <a:grpSpLocks noChangeAspect="1"/>
              </p:cNvGrpSpPr>
              <p:nvPr/>
            </p:nvGrpSpPr>
            <p:grpSpPr bwMode="auto">
              <a:xfrm rot="10233635">
                <a:off x="2290" y="3273"/>
                <a:ext cx="363" cy="408"/>
                <a:chOff x="3470" y="2568"/>
                <a:chExt cx="485" cy="495"/>
              </a:xfrm>
            </p:grpSpPr>
            <p:sp>
              <p:nvSpPr>
                <p:cNvPr id="942171" name="Freeform 91">
                  <a:extLst>
                    <a:ext uri="{FF2B5EF4-FFF2-40B4-BE49-F238E27FC236}">
                      <a16:creationId xmlns:a16="http://schemas.microsoft.com/office/drawing/2014/main" id="{FC0F1DA8-D90D-41D6-A632-22AA32DDA593}"/>
                    </a:ext>
                  </a:extLst>
                </p:cNvPr>
                <p:cNvSpPr>
                  <a:spLocks noChangeAspect="1"/>
                </p:cNvSpPr>
                <p:nvPr/>
              </p:nvSpPr>
              <p:spPr bwMode="auto">
                <a:xfrm>
                  <a:off x="3738" y="2568"/>
                  <a:ext cx="217" cy="241"/>
                </a:xfrm>
                <a:custGeom>
                  <a:avLst/>
                  <a:gdLst>
                    <a:gd name="T0" fmla="*/ 429 w 925"/>
                    <a:gd name="T1" fmla="*/ 0 h 1030"/>
                    <a:gd name="T2" fmla="*/ 433 w 925"/>
                    <a:gd name="T3" fmla="*/ 14 h 1030"/>
                    <a:gd name="T4" fmla="*/ 437 w 925"/>
                    <a:gd name="T5" fmla="*/ 27 h 1030"/>
                    <a:gd name="T6" fmla="*/ 441 w 925"/>
                    <a:gd name="T7" fmla="*/ 40 h 1030"/>
                    <a:gd name="T8" fmla="*/ 446 w 925"/>
                    <a:gd name="T9" fmla="*/ 53 h 1030"/>
                    <a:gd name="T10" fmla="*/ 452 w 925"/>
                    <a:gd name="T11" fmla="*/ 66 h 1030"/>
                    <a:gd name="T12" fmla="*/ 457 w 925"/>
                    <a:gd name="T13" fmla="*/ 79 h 1030"/>
                    <a:gd name="T14" fmla="*/ 464 w 925"/>
                    <a:gd name="T15" fmla="*/ 91 h 1030"/>
                    <a:gd name="T16" fmla="*/ 470 w 925"/>
                    <a:gd name="T17" fmla="*/ 104 h 1030"/>
                    <a:gd name="T18" fmla="*/ 477 w 925"/>
                    <a:gd name="T19" fmla="*/ 115 h 1030"/>
                    <a:gd name="T20" fmla="*/ 485 w 925"/>
                    <a:gd name="T21" fmla="*/ 127 h 1030"/>
                    <a:gd name="T22" fmla="*/ 493 w 925"/>
                    <a:gd name="T23" fmla="*/ 139 h 1030"/>
                    <a:gd name="T24" fmla="*/ 501 w 925"/>
                    <a:gd name="T25" fmla="*/ 150 h 1030"/>
                    <a:gd name="T26" fmla="*/ 510 w 925"/>
                    <a:gd name="T27" fmla="*/ 161 h 1030"/>
                    <a:gd name="T28" fmla="*/ 519 w 925"/>
                    <a:gd name="T29" fmla="*/ 171 h 1030"/>
                    <a:gd name="T30" fmla="*/ 528 w 925"/>
                    <a:gd name="T31" fmla="*/ 181 h 1030"/>
                    <a:gd name="T32" fmla="*/ 538 w 925"/>
                    <a:gd name="T33" fmla="*/ 191 h 1030"/>
                    <a:gd name="T34" fmla="*/ 548 w 925"/>
                    <a:gd name="T35" fmla="*/ 201 h 1030"/>
                    <a:gd name="T36" fmla="*/ 559 w 925"/>
                    <a:gd name="T37" fmla="*/ 210 h 1030"/>
                    <a:gd name="T38" fmla="*/ 570 w 925"/>
                    <a:gd name="T39" fmla="*/ 219 h 1030"/>
                    <a:gd name="T40" fmla="*/ 581 w 925"/>
                    <a:gd name="T41" fmla="*/ 227 h 1030"/>
                    <a:gd name="T42" fmla="*/ 592 w 925"/>
                    <a:gd name="T43" fmla="*/ 235 h 1030"/>
                    <a:gd name="T44" fmla="*/ 604 w 925"/>
                    <a:gd name="T45" fmla="*/ 242 h 1030"/>
                    <a:gd name="T46" fmla="*/ 616 w 925"/>
                    <a:gd name="T47" fmla="*/ 250 h 1030"/>
                    <a:gd name="T48" fmla="*/ 628 w 925"/>
                    <a:gd name="T49" fmla="*/ 256 h 1030"/>
                    <a:gd name="T50" fmla="*/ 640 w 925"/>
                    <a:gd name="T51" fmla="*/ 263 h 1030"/>
                    <a:gd name="T52" fmla="*/ 653 w 925"/>
                    <a:gd name="T53" fmla="*/ 269 h 1030"/>
                    <a:gd name="T54" fmla="*/ 666 w 925"/>
                    <a:gd name="T55" fmla="*/ 274 h 1030"/>
                    <a:gd name="T56" fmla="*/ 679 w 925"/>
                    <a:gd name="T57" fmla="*/ 279 h 1030"/>
                    <a:gd name="T58" fmla="*/ 692 w 925"/>
                    <a:gd name="T59" fmla="*/ 283 h 1030"/>
                    <a:gd name="T60" fmla="*/ 705 w 925"/>
                    <a:gd name="T61" fmla="*/ 287 h 1030"/>
                    <a:gd name="T62" fmla="*/ 719 w 925"/>
                    <a:gd name="T63" fmla="*/ 291 h 1030"/>
                    <a:gd name="T64" fmla="*/ 732 w 925"/>
                    <a:gd name="T65" fmla="*/ 294 h 1030"/>
                    <a:gd name="T66" fmla="*/ 746 w 925"/>
                    <a:gd name="T67" fmla="*/ 297 h 1030"/>
                    <a:gd name="T68" fmla="*/ 760 w 925"/>
                    <a:gd name="T69" fmla="*/ 299 h 1030"/>
                    <a:gd name="T70" fmla="*/ 773 w 925"/>
                    <a:gd name="T71" fmla="*/ 301 h 1030"/>
                    <a:gd name="T72" fmla="*/ 787 w 925"/>
                    <a:gd name="T73" fmla="*/ 302 h 1030"/>
                    <a:gd name="T74" fmla="*/ 801 w 925"/>
                    <a:gd name="T75" fmla="*/ 302 h 1030"/>
                    <a:gd name="T76" fmla="*/ 815 w 925"/>
                    <a:gd name="T77" fmla="*/ 303 h 1030"/>
                    <a:gd name="T78" fmla="*/ 829 w 925"/>
                    <a:gd name="T79" fmla="*/ 302 h 1030"/>
                    <a:gd name="T80" fmla="*/ 843 w 925"/>
                    <a:gd name="T81" fmla="*/ 301 h 1030"/>
                    <a:gd name="T82" fmla="*/ 857 w 925"/>
                    <a:gd name="T83" fmla="*/ 300 h 1030"/>
                    <a:gd name="T84" fmla="*/ 870 w 925"/>
                    <a:gd name="T85" fmla="*/ 298 h 1030"/>
                    <a:gd name="T86" fmla="*/ 884 w 925"/>
                    <a:gd name="T87" fmla="*/ 296 h 1030"/>
                    <a:gd name="T88" fmla="*/ 898 w 925"/>
                    <a:gd name="T89" fmla="*/ 293 h 1030"/>
                    <a:gd name="T90" fmla="*/ 911 w 925"/>
                    <a:gd name="T91" fmla="*/ 290 h 1030"/>
                    <a:gd name="T92" fmla="*/ 925 w 925"/>
                    <a:gd name="T93" fmla="*/ 286 h 1030"/>
                    <a:gd name="T94" fmla="*/ 496 w 925"/>
                    <a:gd name="T95" fmla="*/ 1030 h 1030"/>
                    <a:gd name="T96" fmla="*/ 0 w 925"/>
                    <a:gd name="T97" fmla="*/ 744 h 1030"/>
                    <a:gd name="T98" fmla="*/ 429 w 925"/>
                    <a:gd name="T99" fmla="*/ 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429" y="0"/>
                      </a:moveTo>
                      <a:lnTo>
                        <a:pt x="433" y="14"/>
                      </a:lnTo>
                      <a:lnTo>
                        <a:pt x="437" y="27"/>
                      </a:lnTo>
                      <a:lnTo>
                        <a:pt x="441" y="40"/>
                      </a:lnTo>
                      <a:lnTo>
                        <a:pt x="446" y="53"/>
                      </a:lnTo>
                      <a:lnTo>
                        <a:pt x="452" y="66"/>
                      </a:lnTo>
                      <a:lnTo>
                        <a:pt x="457" y="79"/>
                      </a:lnTo>
                      <a:lnTo>
                        <a:pt x="464" y="91"/>
                      </a:lnTo>
                      <a:lnTo>
                        <a:pt x="470" y="104"/>
                      </a:lnTo>
                      <a:lnTo>
                        <a:pt x="477" y="115"/>
                      </a:lnTo>
                      <a:lnTo>
                        <a:pt x="485" y="127"/>
                      </a:lnTo>
                      <a:lnTo>
                        <a:pt x="493" y="139"/>
                      </a:lnTo>
                      <a:lnTo>
                        <a:pt x="501" y="150"/>
                      </a:lnTo>
                      <a:lnTo>
                        <a:pt x="510" y="161"/>
                      </a:lnTo>
                      <a:lnTo>
                        <a:pt x="519" y="171"/>
                      </a:lnTo>
                      <a:lnTo>
                        <a:pt x="528" y="181"/>
                      </a:lnTo>
                      <a:lnTo>
                        <a:pt x="538" y="191"/>
                      </a:lnTo>
                      <a:lnTo>
                        <a:pt x="548" y="201"/>
                      </a:lnTo>
                      <a:lnTo>
                        <a:pt x="559" y="210"/>
                      </a:lnTo>
                      <a:lnTo>
                        <a:pt x="570" y="219"/>
                      </a:lnTo>
                      <a:lnTo>
                        <a:pt x="581" y="227"/>
                      </a:lnTo>
                      <a:lnTo>
                        <a:pt x="592" y="235"/>
                      </a:lnTo>
                      <a:lnTo>
                        <a:pt x="604" y="242"/>
                      </a:lnTo>
                      <a:lnTo>
                        <a:pt x="616" y="250"/>
                      </a:lnTo>
                      <a:lnTo>
                        <a:pt x="628" y="256"/>
                      </a:lnTo>
                      <a:lnTo>
                        <a:pt x="640" y="263"/>
                      </a:lnTo>
                      <a:lnTo>
                        <a:pt x="653" y="269"/>
                      </a:lnTo>
                      <a:lnTo>
                        <a:pt x="666" y="274"/>
                      </a:lnTo>
                      <a:lnTo>
                        <a:pt x="679" y="279"/>
                      </a:lnTo>
                      <a:lnTo>
                        <a:pt x="692" y="283"/>
                      </a:lnTo>
                      <a:lnTo>
                        <a:pt x="705" y="287"/>
                      </a:lnTo>
                      <a:lnTo>
                        <a:pt x="719" y="291"/>
                      </a:lnTo>
                      <a:lnTo>
                        <a:pt x="732" y="294"/>
                      </a:lnTo>
                      <a:lnTo>
                        <a:pt x="746" y="297"/>
                      </a:lnTo>
                      <a:lnTo>
                        <a:pt x="760" y="299"/>
                      </a:lnTo>
                      <a:lnTo>
                        <a:pt x="773" y="301"/>
                      </a:lnTo>
                      <a:lnTo>
                        <a:pt x="787" y="302"/>
                      </a:lnTo>
                      <a:lnTo>
                        <a:pt x="801" y="302"/>
                      </a:lnTo>
                      <a:lnTo>
                        <a:pt x="815" y="303"/>
                      </a:lnTo>
                      <a:lnTo>
                        <a:pt x="829" y="302"/>
                      </a:lnTo>
                      <a:lnTo>
                        <a:pt x="843" y="301"/>
                      </a:lnTo>
                      <a:lnTo>
                        <a:pt x="857" y="300"/>
                      </a:lnTo>
                      <a:lnTo>
                        <a:pt x="870" y="298"/>
                      </a:lnTo>
                      <a:lnTo>
                        <a:pt x="884" y="296"/>
                      </a:lnTo>
                      <a:lnTo>
                        <a:pt x="898" y="293"/>
                      </a:lnTo>
                      <a:lnTo>
                        <a:pt x="911" y="290"/>
                      </a:lnTo>
                      <a:lnTo>
                        <a:pt x="925" y="286"/>
                      </a:lnTo>
                      <a:lnTo>
                        <a:pt x="496" y="1030"/>
                      </a:lnTo>
                      <a:lnTo>
                        <a:pt x="0" y="744"/>
                      </a:lnTo>
                      <a:lnTo>
                        <a:pt x="429" y="0"/>
                      </a:lnTo>
                    </a:path>
                  </a:pathLst>
                </a:custGeom>
                <a:solidFill>
                  <a:srgbClr val="4D5EA5"/>
                </a:solidFill>
                <a:ln w="3175">
                  <a:solidFill>
                    <a:srgbClr val="000000"/>
                  </a:solidFill>
                  <a:prstDash val="solid"/>
                  <a:round/>
                  <a:headEnd/>
                  <a:tailEnd/>
                </a:ln>
              </p:spPr>
              <p:txBody>
                <a:bodyPr/>
                <a:lstStyle/>
                <a:p>
                  <a:endParaRPr lang="en-US"/>
                </a:p>
              </p:txBody>
            </p:sp>
            <p:sp>
              <p:nvSpPr>
                <p:cNvPr id="942172" name="Freeform 92">
                  <a:extLst>
                    <a:ext uri="{FF2B5EF4-FFF2-40B4-BE49-F238E27FC236}">
                      <a16:creationId xmlns:a16="http://schemas.microsoft.com/office/drawing/2014/main" id="{0D65230C-ED18-48DB-8D2E-3D5BDB2E5C8A}"/>
                    </a:ext>
                  </a:extLst>
                </p:cNvPr>
                <p:cNvSpPr>
                  <a:spLocks noChangeAspect="1"/>
                </p:cNvSpPr>
                <p:nvPr/>
              </p:nvSpPr>
              <p:spPr bwMode="auto">
                <a:xfrm>
                  <a:off x="3470" y="2568"/>
                  <a:ext cx="217" cy="241"/>
                </a:xfrm>
                <a:custGeom>
                  <a:avLst/>
                  <a:gdLst>
                    <a:gd name="T0" fmla="*/ 0 w 925"/>
                    <a:gd name="T1" fmla="*/ 286 h 1030"/>
                    <a:gd name="T2" fmla="*/ 14 w 925"/>
                    <a:gd name="T3" fmla="*/ 290 h 1030"/>
                    <a:gd name="T4" fmla="*/ 27 w 925"/>
                    <a:gd name="T5" fmla="*/ 293 h 1030"/>
                    <a:gd name="T6" fmla="*/ 41 w 925"/>
                    <a:gd name="T7" fmla="*/ 296 h 1030"/>
                    <a:gd name="T8" fmla="*/ 55 w 925"/>
                    <a:gd name="T9" fmla="*/ 298 h 1030"/>
                    <a:gd name="T10" fmla="*/ 69 w 925"/>
                    <a:gd name="T11" fmla="*/ 300 h 1030"/>
                    <a:gd name="T12" fmla="*/ 82 w 925"/>
                    <a:gd name="T13" fmla="*/ 301 h 1030"/>
                    <a:gd name="T14" fmla="*/ 96 w 925"/>
                    <a:gd name="T15" fmla="*/ 302 h 1030"/>
                    <a:gd name="T16" fmla="*/ 110 w 925"/>
                    <a:gd name="T17" fmla="*/ 303 h 1030"/>
                    <a:gd name="T18" fmla="*/ 124 w 925"/>
                    <a:gd name="T19" fmla="*/ 302 h 1030"/>
                    <a:gd name="T20" fmla="*/ 138 w 925"/>
                    <a:gd name="T21" fmla="*/ 302 h 1030"/>
                    <a:gd name="T22" fmla="*/ 152 w 925"/>
                    <a:gd name="T23" fmla="*/ 301 h 1030"/>
                    <a:gd name="T24" fmla="*/ 166 w 925"/>
                    <a:gd name="T25" fmla="*/ 299 h 1030"/>
                    <a:gd name="T26" fmla="*/ 179 w 925"/>
                    <a:gd name="T27" fmla="*/ 297 h 1030"/>
                    <a:gd name="T28" fmla="*/ 193 w 925"/>
                    <a:gd name="T29" fmla="*/ 294 h 1030"/>
                    <a:gd name="T30" fmla="*/ 207 w 925"/>
                    <a:gd name="T31" fmla="*/ 291 h 1030"/>
                    <a:gd name="T32" fmla="*/ 220 w 925"/>
                    <a:gd name="T33" fmla="*/ 287 h 1030"/>
                    <a:gd name="T34" fmla="*/ 233 w 925"/>
                    <a:gd name="T35" fmla="*/ 283 h 1030"/>
                    <a:gd name="T36" fmla="*/ 246 w 925"/>
                    <a:gd name="T37" fmla="*/ 279 h 1030"/>
                    <a:gd name="T38" fmla="*/ 259 w 925"/>
                    <a:gd name="T39" fmla="*/ 274 h 1030"/>
                    <a:gd name="T40" fmla="*/ 272 w 925"/>
                    <a:gd name="T41" fmla="*/ 269 h 1030"/>
                    <a:gd name="T42" fmla="*/ 285 w 925"/>
                    <a:gd name="T43" fmla="*/ 263 h 1030"/>
                    <a:gd name="T44" fmla="*/ 297 w 925"/>
                    <a:gd name="T45" fmla="*/ 256 h 1030"/>
                    <a:gd name="T46" fmla="*/ 309 w 925"/>
                    <a:gd name="T47" fmla="*/ 250 h 1030"/>
                    <a:gd name="T48" fmla="*/ 321 w 925"/>
                    <a:gd name="T49" fmla="*/ 242 h 1030"/>
                    <a:gd name="T50" fmla="*/ 333 w 925"/>
                    <a:gd name="T51" fmla="*/ 235 h 1030"/>
                    <a:gd name="T52" fmla="*/ 344 w 925"/>
                    <a:gd name="T53" fmla="*/ 227 h 1030"/>
                    <a:gd name="T54" fmla="*/ 355 w 925"/>
                    <a:gd name="T55" fmla="*/ 219 h 1030"/>
                    <a:gd name="T56" fmla="*/ 366 w 925"/>
                    <a:gd name="T57" fmla="*/ 210 h 1030"/>
                    <a:gd name="T58" fmla="*/ 377 w 925"/>
                    <a:gd name="T59" fmla="*/ 201 h 1030"/>
                    <a:gd name="T60" fmla="*/ 387 w 925"/>
                    <a:gd name="T61" fmla="*/ 191 h 1030"/>
                    <a:gd name="T62" fmla="*/ 397 w 925"/>
                    <a:gd name="T63" fmla="*/ 181 h 1030"/>
                    <a:gd name="T64" fmla="*/ 406 w 925"/>
                    <a:gd name="T65" fmla="*/ 171 h 1030"/>
                    <a:gd name="T66" fmla="*/ 415 w 925"/>
                    <a:gd name="T67" fmla="*/ 161 h 1030"/>
                    <a:gd name="T68" fmla="*/ 424 w 925"/>
                    <a:gd name="T69" fmla="*/ 150 h 1030"/>
                    <a:gd name="T70" fmla="*/ 432 w 925"/>
                    <a:gd name="T71" fmla="*/ 139 h 1030"/>
                    <a:gd name="T72" fmla="*/ 440 w 925"/>
                    <a:gd name="T73" fmla="*/ 127 h 1030"/>
                    <a:gd name="T74" fmla="*/ 448 w 925"/>
                    <a:gd name="T75" fmla="*/ 115 h 1030"/>
                    <a:gd name="T76" fmla="*/ 455 w 925"/>
                    <a:gd name="T77" fmla="*/ 104 h 1030"/>
                    <a:gd name="T78" fmla="*/ 462 w 925"/>
                    <a:gd name="T79" fmla="*/ 91 h 1030"/>
                    <a:gd name="T80" fmla="*/ 468 w 925"/>
                    <a:gd name="T81" fmla="*/ 79 h 1030"/>
                    <a:gd name="T82" fmla="*/ 474 w 925"/>
                    <a:gd name="T83" fmla="*/ 66 h 1030"/>
                    <a:gd name="T84" fmla="*/ 479 w 925"/>
                    <a:gd name="T85" fmla="*/ 53 h 1030"/>
                    <a:gd name="T86" fmla="*/ 484 w 925"/>
                    <a:gd name="T87" fmla="*/ 40 h 1030"/>
                    <a:gd name="T88" fmla="*/ 488 w 925"/>
                    <a:gd name="T89" fmla="*/ 27 h 1030"/>
                    <a:gd name="T90" fmla="*/ 492 w 925"/>
                    <a:gd name="T91" fmla="*/ 14 h 1030"/>
                    <a:gd name="T92" fmla="*/ 496 w 925"/>
                    <a:gd name="T93" fmla="*/ 0 h 1030"/>
                    <a:gd name="T94" fmla="*/ 925 w 925"/>
                    <a:gd name="T95" fmla="*/ 744 h 1030"/>
                    <a:gd name="T96" fmla="*/ 429 w 925"/>
                    <a:gd name="T97" fmla="*/ 1030 h 1030"/>
                    <a:gd name="T98" fmla="*/ 0 w 925"/>
                    <a:gd name="T99" fmla="*/ 28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0" y="286"/>
                      </a:moveTo>
                      <a:lnTo>
                        <a:pt x="14" y="290"/>
                      </a:lnTo>
                      <a:lnTo>
                        <a:pt x="27" y="293"/>
                      </a:lnTo>
                      <a:lnTo>
                        <a:pt x="41" y="296"/>
                      </a:lnTo>
                      <a:lnTo>
                        <a:pt x="55" y="298"/>
                      </a:lnTo>
                      <a:lnTo>
                        <a:pt x="69" y="300"/>
                      </a:lnTo>
                      <a:lnTo>
                        <a:pt x="82" y="301"/>
                      </a:lnTo>
                      <a:lnTo>
                        <a:pt x="96" y="302"/>
                      </a:lnTo>
                      <a:lnTo>
                        <a:pt x="110" y="303"/>
                      </a:lnTo>
                      <a:lnTo>
                        <a:pt x="124" y="302"/>
                      </a:lnTo>
                      <a:lnTo>
                        <a:pt x="138" y="302"/>
                      </a:lnTo>
                      <a:lnTo>
                        <a:pt x="152" y="301"/>
                      </a:lnTo>
                      <a:lnTo>
                        <a:pt x="166" y="299"/>
                      </a:lnTo>
                      <a:lnTo>
                        <a:pt x="179" y="297"/>
                      </a:lnTo>
                      <a:lnTo>
                        <a:pt x="193" y="294"/>
                      </a:lnTo>
                      <a:lnTo>
                        <a:pt x="207" y="291"/>
                      </a:lnTo>
                      <a:lnTo>
                        <a:pt x="220" y="287"/>
                      </a:lnTo>
                      <a:lnTo>
                        <a:pt x="233" y="283"/>
                      </a:lnTo>
                      <a:lnTo>
                        <a:pt x="246" y="279"/>
                      </a:lnTo>
                      <a:lnTo>
                        <a:pt x="259" y="274"/>
                      </a:lnTo>
                      <a:lnTo>
                        <a:pt x="272" y="269"/>
                      </a:lnTo>
                      <a:lnTo>
                        <a:pt x="285" y="263"/>
                      </a:lnTo>
                      <a:lnTo>
                        <a:pt x="297" y="256"/>
                      </a:lnTo>
                      <a:lnTo>
                        <a:pt x="309" y="250"/>
                      </a:lnTo>
                      <a:lnTo>
                        <a:pt x="321" y="242"/>
                      </a:lnTo>
                      <a:lnTo>
                        <a:pt x="333" y="235"/>
                      </a:lnTo>
                      <a:lnTo>
                        <a:pt x="344" y="227"/>
                      </a:lnTo>
                      <a:lnTo>
                        <a:pt x="355" y="219"/>
                      </a:lnTo>
                      <a:lnTo>
                        <a:pt x="366" y="210"/>
                      </a:lnTo>
                      <a:lnTo>
                        <a:pt x="377" y="201"/>
                      </a:lnTo>
                      <a:lnTo>
                        <a:pt x="387" y="191"/>
                      </a:lnTo>
                      <a:lnTo>
                        <a:pt x="397" y="181"/>
                      </a:lnTo>
                      <a:lnTo>
                        <a:pt x="406" y="171"/>
                      </a:lnTo>
                      <a:lnTo>
                        <a:pt x="415" y="161"/>
                      </a:lnTo>
                      <a:lnTo>
                        <a:pt x="424" y="150"/>
                      </a:lnTo>
                      <a:lnTo>
                        <a:pt x="432" y="139"/>
                      </a:lnTo>
                      <a:lnTo>
                        <a:pt x="440" y="127"/>
                      </a:lnTo>
                      <a:lnTo>
                        <a:pt x="448" y="115"/>
                      </a:lnTo>
                      <a:lnTo>
                        <a:pt x="455" y="104"/>
                      </a:lnTo>
                      <a:lnTo>
                        <a:pt x="462" y="91"/>
                      </a:lnTo>
                      <a:lnTo>
                        <a:pt x="468" y="79"/>
                      </a:lnTo>
                      <a:lnTo>
                        <a:pt x="474" y="66"/>
                      </a:lnTo>
                      <a:lnTo>
                        <a:pt x="479" y="53"/>
                      </a:lnTo>
                      <a:lnTo>
                        <a:pt x="484" y="40"/>
                      </a:lnTo>
                      <a:lnTo>
                        <a:pt x="488" y="27"/>
                      </a:lnTo>
                      <a:lnTo>
                        <a:pt x="492" y="14"/>
                      </a:lnTo>
                      <a:lnTo>
                        <a:pt x="496" y="0"/>
                      </a:lnTo>
                      <a:lnTo>
                        <a:pt x="925" y="744"/>
                      </a:lnTo>
                      <a:lnTo>
                        <a:pt x="429" y="1030"/>
                      </a:lnTo>
                      <a:lnTo>
                        <a:pt x="0" y="286"/>
                      </a:lnTo>
                    </a:path>
                  </a:pathLst>
                </a:custGeom>
                <a:solidFill>
                  <a:srgbClr val="4D5EA5"/>
                </a:solidFill>
                <a:ln w="3175">
                  <a:solidFill>
                    <a:srgbClr val="000000"/>
                  </a:solidFill>
                  <a:prstDash val="solid"/>
                  <a:round/>
                  <a:headEnd/>
                  <a:tailEnd/>
                </a:ln>
              </p:spPr>
              <p:txBody>
                <a:bodyPr/>
                <a:lstStyle/>
                <a:p>
                  <a:endParaRPr lang="en-US"/>
                </a:p>
              </p:txBody>
            </p:sp>
            <p:sp>
              <p:nvSpPr>
                <p:cNvPr id="942173" name="Line 93">
                  <a:extLst>
                    <a:ext uri="{FF2B5EF4-FFF2-40B4-BE49-F238E27FC236}">
                      <a16:creationId xmlns:a16="http://schemas.microsoft.com/office/drawing/2014/main" id="{D3773445-D931-4558-85EE-B065AC2A9565}"/>
                    </a:ext>
                  </a:extLst>
                </p:cNvPr>
                <p:cNvSpPr>
                  <a:spLocks noChangeAspect="1" noChangeShapeType="1"/>
                </p:cNvSpPr>
                <p:nvPr/>
              </p:nvSpPr>
              <p:spPr bwMode="auto">
                <a:xfrm>
                  <a:off x="3629"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74" name="Line 94">
                  <a:extLst>
                    <a:ext uri="{FF2B5EF4-FFF2-40B4-BE49-F238E27FC236}">
                      <a16:creationId xmlns:a16="http://schemas.microsoft.com/office/drawing/2014/main" id="{F186D3D2-423D-4E41-81A0-3531F2E61B8F}"/>
                    </a:ext>
                  </a:extLst>
                </p:cNvPr>
                <p:cNvSpPr>
                  <a:spLocks noChangeAspect="1" noChangeShapeType="1"/>
                </p:cNvSpPr>
                <p:nvPr/>
              </p:nvSpPr>
              <p:spPr bwMode="auto">
                <a:xfrm flipH="1">
                  <a:off x="3713"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75" name="Freeform 95">
                  <a:extLst>
                    <a:ext uri="{FF2B5EF4-FFF2-40B4-BE49-F238E27FC236}">
                      <a16:creationId xmlns:a16="http://schemas.microsoft.com/office/drawing/2014/main" id="{2DE1B4FC-3EFF-46E7-9EB4-438222DC6935}"/>
                    </a:ext>
                  </a:extLst>
                </p:cNvPr>
                <p:cNvSpPr>
                  <a:spLocks noChangeAspect="1"/>
                </p:cNvSpPr>
                <p:nvPr/>
              </p:nvSpPr>
              <p:spPr bwMode="auto">
                <a:xfrm>
                  <a:off x="3646" y="2862"/>
                  <a:ext cx="134"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grpSp>
          <p:grpSp>
            <p:nvGrpSpPr>
              <p:cNvPr id="942176" name="Group 96">
                <a:extLst>
                  <a:ext uri="{FF2B5EF4-FFF2-40B4-BE49-F238E27FC236}">
                    <a16:creationId xmlns:a16="http://schemas.microsoft.com/office/drawing/2014/main" id="{1A00BC97-F045-4928-B25C-7A825DDC9DDD}"/>
                  </a:ext>
                </a:extLst>
              </p:cNvPr>
              <p:cNvGrpSpPr>
                <a:grpSpLocks noChangeAspect="1"/>
              </p:cNvGrpSpPr>
              <p:nvPr/>
            </p:nvGrpSpPr>
            <p:grpSpPr bwMode="auto">
              <a:xfrm rot="2967946">
                <a:off x="1995" y="1911"/>
                <a:ext cx="363" cy="408"/>
                <a:chOff x="3470" y="2568"/>
                <a:chExt cx="485" cy="495"/>
              </a:xfrm>
            </p:grpSpPr>
            <p:sp>
              <p:nvSpPr>
                <p:cNvPr id="942177" name="Freeform 97">
                  <a:extLst>
                    <a:ext uri="{FF2B5EF4-FFF2-40B4-BE49-F238E27FC236}">
                      <a16:creationId xmlns:a16="http://schemas.microsoft.com/office/drawing/2014/main" id="{D476E481-54E7-43FD-A583-161DE1039BFA}"/>
                    </a:ext>
                  </a:extLst>
                </p:cNvPr>
                <p:cNvSpPr>
                  <a:spLocks noChangeAspect="1"/>
                </p:cNvSpPr>
                <p:nvPr/>
              </p:nvSpPr>
              <p:spPr bwMode="auto">
                <a:xfrm>
                  <a:off x="3738" y="2568"/>
                  <a:ext cx="217" cy="241"/>
                </a:xfrm>
                <a:custGeom>
                  <a:avLst/>
                  <a:gdLst>
                    <a:gd name="T0" fmla="*/ 429 w 925"/>
                    <a:gd name="T1" fmla="*/ 0 h 1030"/>
                    <a:gd name="T2" fmla="*/ 433 w 925"/>
                    <a:gd name="T3" fmla="*/ 14 h 1030"/>
                    <a:gd name="T4" fmla="*/ 437 w 925"/>
                    <a:gd name="T5" fmla="*/ 27 h 1030"/>
                    <a:gd name="T6" fmla="*/ 441 w 925"/>
                    <a:gd name="T7" fmla="*/ 40 h 1030"/>
                    <a:gd name="T8" fmla="*/ 446 w 925"/>
                    <a:gd name="T9" fmla="*/ 53 h 1030"/>
                    <a:gd name="T10" fmla="*/ 452 w 925"/>
                    <a:gd name="T11" fmla="*/ 66 h 1030"/>
                    <a:gd name="T12" fmla="*/ 457 w 925"/>
                    <a:gd name="T13" fmla="*/ 79 h 1030"/>
                    <a:gd name="T14" fmla="*/ 464 w 925"/>
                    <a:gd name="T15" fmla="*/ 91 h 1030"/>
                    <a:gd name="T16" fmla="*/ 470 w 925"/>
                    <a:gd name="T17" fmla="*/ 104 h 1030"/>
                    <a:gd name="T18" fmla="*/ 477 w 925"/>
                    <a:gd name="T19" fmla="*/ 115 h 1030"/>
                    <a:gd name="T20" fmla="*/ 485 w 925"/>
                    <a:gd name="T21" fmla="*/ 127 h 1030"/>
                    <a:gd name="T22" fmla="*/ 493 w 925"/>
                    <a:gd name="T23" fmla="*/ 139 h 1030"/>
                    <a:gd name="T24" fmla="*/ 501 w 925"/>
                    <a:gd name="T25" fmla="*/ 150 h 1030"/>
                    <a:gd name="T26" fmla="*/ 510 w 925"/>
                    <a:gd name="T27" fmla="*/ 161 h 1030"/>
                    <a:gd name="T28" fmla="*/ 519 w 925"/>
                    <a:gd name="T29" fmla="*/ 171 h 1030"/>
                    <a:gd name="T30" fmla="*/ 528 w 925"/>
                    <a:gd name="T31" fmla="*/ 181 h 1030"/>
                    <a:gd name="T32" fmla="*/ 538 w 925"/>
                    <a:gd name="T33" fmla="*/ 191 h 1030"/>
                    <a:gd name="T34" fmla="*/ 548 w 925"/>
                    <a:gd name="T35" fmla="*/ 201 h 1030"/>
                    <a:gd name="T36" fmla="*/ 559 w 925"/>
                    <a:gd name="T37" fmla="*/ 210 h 1030"/>
                    <a:gd name="T38" fmla="*/ 570 w 925"/>
                    <a:gd name="T39" fmla="*/ 219 h 1030"/>
                    <a:gd name="T40" fmla="*/ 581 w 925"/>
                    <a:gd name="T41" fmla="*/ 227 h 1030"/>
                    <a:gd name="T42" fmla="*/ 592 w 925"/>
                    <a:gd name="T43" fmla="*/ 235 h 1030"/>
                    <a:gd name="T44" fmla="*/ 604 w 925"/>
                    <a:gd name="T45" fmla="*/ 242 h 1030"/>
                    <a:gd name="T46" fmla="*/ 616 w 925"/>
                    <a:gd name="T47" fmla="*/ 250 h 1030"/>
                    <a:gd name="T48" fmla="*/ 628 w 925"/>
                    <a:gd name="T49" fmla="*/ 256 h 1030"/>
                    <a:gd name="T50" fmla="*/ 640 w 925"/>
                    <a:gd name="T51" fmla="*/ 263 h 1030"/>
                    <a:gd name="T52" fmla="*/ 653 w 925"/>
                    <a:gd name="T53" fmla="*/ 269 h 1030"/>
                    <a:gd name="T54" fmla="*/ 666 w 925"/>
                    <a:gd name="T55" fmla="*/ 274 h 1030"/>
                    <a:gd name="T56" fmla="*/ 679 w 925"/>
                    <a:gd name="T57" fmla="*/ 279 h 1030"/>
                    <a:gd name="T58" fmla="*/ 692 w 925"/>
                    <a:gd name="T59" fmla="*/ 283 h 1030"/>
                    <a:gd name="T60" fmla="*/ 705 w 925"/>
                    <a:gd name="T61" fmla="*/ 287 h 1030"/>
                    <a:gd name="T62" fmla="*/ 719 w 925"/>
                    <a:gd name="T63" fmla="*/ 291 h 1030"/>
                    <a:gd name="T64" fmla="*/ 732 w 925"/>
                    <a:gd name="T65" fmla="*/ 294 h 1030"/>
                    <a:gd name="T66" fmla="*/ 746 w 925"/>
                    <a:gd name="T67" fmla="*/ 297 h 1030"/>
                    <a:gd name="T68" fmla="*/ 760 w 925"/>
                    <a:gd name="T69" fmla="*/ 299 h 1030"/>
                    <a:gd name="T70" fmla="*/ 773 w 925"/>
                    <a:gd name="T71" fmla="*/ 301 h 1030"/>
                    <a:gd name="T72" fmla="*/ 787 w 925"/>
                    <a:gd name="T73" fmla="*/ 302 h 1030"/>
                    <a:gd name="T74" fmla="*/ 801 w 925"/>
                    <a:gd name="T75" fmla="*/ 302 h 1030"/>
                    <a:gd name="T76" fmla="*/ 815 w 925"/>
                    <a:gd name="T77" fmla="*/ 303 h 1030"/>
                    <a:gd name="T78" fmla="*/ 829 w 925"/>
                    <a:gd name="T79" fmla="*/ 302 h 1030"/>
                    <a:gd name="T80" fmla="*/ 843 w 925"/>
                    <a:gd name="T81" fmla="*/ 301 h 1030"/>
                    <a:gd name="T82" fmla="*/ 857 w 925"/>
                    <a:gd name="T83" fmla="*/ 300 h 1030"/>
                    <a:gd name="T84" fmla="*/ 870 w 925"/>
                    <a:gd name="T85" fmla="*/ 298 h 1030"/>
                    <a:gd name="T86" fmla="*/ 884 w 925"/>
                    <a:gd name="T87" fmla="*/ 296 h 1030"/>
                    <a:gd name="T88" fmla="*/ 898 w 925"/>
                    <a:gd name="T89" fmla="*/ 293 h 1030"/>
                    <a:gd name="T90" fmla="*/ 911 w 925"/>
                    <a:gd name="T91" fmla="*/ 290 h 1030"/>
                    <a:gd name="T92" fmla="*/ 925 w 925"/>
                    <a:gd name="T93" fmla="*/ 286 h 1030"/>
                    <a:gd name="T94" fmla="*/ 496 w 925"/>
                    <a:gd name="T95" fmla="*/ 1030 h 1030"/>
                    <a:gd name="T96" fmla="*/ 0 w 925"/>
                    <a:gd name="T97" fmla="*/ 744 h 1030"/>
                    <a:gd name="T98" fmla="*/ 429 w 925"/>
                    <a:gd name="T99" fmla="*/ 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429" y="0"/>
                      </a:moveTo>
                      <a:lnTo>
                        <a:pt x="433" y="14"/>
                      </a:lnTo>
                      <a:lnTo>
                        <a:pt x="437" y="27"/>
                      </a:lnTo>
                      <a:lnTo>
                        <a:pt x="441" y="40"/>
                      </a:lnTo>
                      <a:lnTo>
                        <a:pt x="446" y="53"/>
                      </a:lnTo>
                      <a:lnTo>
                        <a:pt x="452" y="66"/>
                      </a:lnTo>
                      <a:lnTo>
                        <a:pt x="457" y="79"/>
                      </a:lnTo>
                      <a:lnTo>
                        <a:pt x="464" y="91"/>
                      </a:lnTo>
                      <a:lnTo>
                        <a:pt x="470" y="104"/>
                      </a:lnTo>
                      <a:lnTo>
                        <a:pt x="477" y="115"/>
                      </a:lnTo>
                      <a:lnTo>
                        <a:pt x="485" y="127"/>
                      </a:lnTo>
                      <a:lnTo>
                        <a:pt x="493" y="139"/>
                      </a:lnTo>
                      <a:lnTo>
                        <a:pt x="501" y="150"/>
                      </a:lnTo>
                      <a:lnTo>
                        <a:pt x="510" y="161"/>
                      </a:lnTo>
                      <a:lnTo>
                        <a:pt x="519" y="171"/>
                      </a:lnTo>
                      <a:lnTo>
                        <a:pt x="528" y="181"/>
                      </a:lnTo>
                      <a:lnTo>
                        <a:pt x="538" y="191"/>
                      </a:lnTo>
                      <a:lnTo>
                        <a:pt x="548" y="201"/>
                      </a:lnTo>
                      <a:lnTo>
                        <a:pt x="559" y="210"/>
                      </a:lnTo>
                      <a:lnTo>
                        <a:pt x="570" y="219"/>
                      </a:lnTo>
                      <a:lnTo>
                        <a:pt x="581" y="227"/>
                      </a:lnTo>
                      <a:lnTo>
                        <a:pt x="592" y="235"/>
                      </a:lnTo>
                      <a:lnTo>
                        <a:pt x="604" y="242"/>
                      </a:lnTo>
                      <a:lnTo>
                        <a:pt x="616" y="250"/>
                      </a:lnTo>
                      <a:lnTo>
                        <a:pt x="628" y="256"/>
                      </a:lnTo>
                      <a:lnTo>
                        <a:pt x="640" y="263"/>
                      </a:lnTo>
                      <a:lnTo>
                        <a:pt x="653" y="269"/>
                      </a:lnTo>
                      <a:lnTo>
                        <a:pt x="666" y="274"/>
                      </a:lnTo>
                      <a:lnTo>
                        <a:pt x="679" y="279"/>
                      </a:lnTo>
                      <a:lnTo>
                        <a:pt x="692" y="283"/>
                      </a:lnTo>
                      <a:lnTo>
                        <a:pt x="705" y="287"/>
                      </a:lnTo>
                      <a:lnTo>
                        <a:pt x="719" y="291"/>
                      </a:lnTo>
                      <a:lnTo>
                        <a:pt x="732" y="294"/>
                      </a:lnTo>
                      <a:lnTo>
                        <a:pt x="746" y="297"/>
                      </a:lnTo>
                      <a:lnTo>
                        <a:pt x="760" y="299"/>
                      </a:lnTo>
                      <a:lnTo>
                        <a:pt x="773" y="301"/>
                      </a:lnTo>
                      <a:lnTo>
                        <a:pt x="787" y="302"/>
                      </a:lnTo>
                      <a:lnTo>
                        <a:pt x="801" y="302"/>
                      </a:lnTo>
                      <a:lnTo>
                        <a:pt x="815" y="303"/>
                      </a:lnTo>
                      <a:lnTo>
                        <a:pt x="829" y="302"/>
                      </a:lnTo>
                      <a:lnTo>
                        <a:pt x="843" y="301"/>
                      </a:lnTo>
                      <a:lnTo>
                        <a:pt x="857" y="300"/>
                      </a:lnTo>
                      <a:lnTo>
                        <a:pt x="870" y="298"/>
                      </a:lnTo>
                      <a:lnTo>
                        <a:pt x="884" y="296"/>
                      </a:lnTo>
                      <a:lnTo>
                        <a:pt x="898" y="293"/>
                      </a:lnTo>
                      <a:lnTo>
                        <a:pt x="911" y="290"/>
                      </a:lnTo>
                      <a:lnTo>
                        <a:pt x="925" y="286"/>
                      </a:lnTo>
                      <a:lnTo>
                        <a:pt x="496" y="1030"/>
                      </a:lnTo>
                      <a:lnTo>
                        <a:pt x="0" y="744"/>
                      </a:lnTo>
                      <a:lnTo>
                        <a:pt x="429" y="0"/>
                      </a:lnTo>
                    </a:path>
                  </a:pathLst>
                </a:custGeom>
                <a:solidFill>
                  <a:srgbClr val="4D5EA5"/>
                </a:solidFill>
                <a:ln w="3175">
                  <a:solidFill>
                    <a:srgbClr val="000000"/>
                  </a:solidFill>
                  <a:prstDash val="solid"/>
                  <a:round/>
                  <a:headEnd/>
                  <a:tailEnd/>
                </a:ln>
              </p:spPr>
              <p:txBody>
                <a:bodyPr/>
                <a:lstStyle/>
                <a:p>
                  <a:endParaRPr lang="en-US"/>
                </a:p>
              </p:txBody>
            </p:sp>
            <p:sp>
              <p:nvSpPr>
                <p:cNvPr id="942178" name="Freeform 98">
                  <a:extLst>
                    <a:ext uri="{FF2B5EF4-FFF2-40B4-BE49-F238E27FC236}">
                      <a16:creationId xmlns:a16="http://schemas.microsoft.com/office/drawing/2014/main" id="{5F68D90C-BA7A-44DE-BBB5-E5628407B181}"/>
                    </a:ext>
                  </a:extLst>
                </p:cNvPr>
                <p:cNvSpPr>
                  <a:spLocks noChangeAspect="1"/>
                </p:cNvSpPr>
                <p:nvPr/>
              </p:nvSpPr>
              <p:spPr bwMode="auto">
                <a:xfrm>
                  <a:off x="3470" y="2568"/>
                  <a:ext cx="217" cy="241"/>
                </a:xfrm>
                <a:custGeom>
                  <a:avLst/>
                  <a:gdLst>
                    <a:gd name="T0" fmla="*/ 0 w 925"/>
                    <a:gd name="T1" fmla="*/ 286 h 1030"/>
                    <a:gd name="T2" fmla="*/ 14 w 925"/>
                    <a:gd name="T3" fmla="*/ 290 h 1030"/>
                    <a:gd name="T4" fmla="*/ 27 w 925"/>
                    <a:gd name="T5" fmla="*/ 293 h 1030"/>
                    <a:gd name="T6" fmla="*/ 41 w 925"/>
                    <a:gd name="T7" fmla="*/ 296 h 1030"/>
                    <a:gd name="T8" fmla="*/ 55 w 925"/>
                    <a:gd name="T9" fmla="*/ 298 h 1030"/>
                    <a:gd name="T10" fmla="*/ 69 w 925"/>
                    <a:gd name="T11" fmla="*/ 300 h 1030"/>
                    <a:gd name="T12" fmla="*/ 82 w 925"/>
                    <a:gd name="T13" fmla="*/ 301 h 1030"/>
                    <a:gd name="T14" fmla="*/ 96 w 925"/>
                    <a:gd name="T15" fmla="*/ 302 h 1030"/>
                    <a:gd name="T16" fmla="*/ 110 w 925"/>
                    <a:gd name="T17" fmla="*/ 303 h 1030"/>
                    <a:gd name="T18" fmla="*/ 124 w 925"/>
                    <a:gd name="T19" fmla="*/ 302 h 1030"/>
                    <a:gd name="T20" fmla="*/ 138 w 925"/>
                    <a:gd name="T21" fmla="*/ 302 h 1030"/>
                    <a:gd name="T22" fmla="*/ 152 w 925"/>
                    <a:gd name="T23" fmla="*/ 301 h 1030"/>
                    <a:gd name="T24" fmla="*/ 166 w 925"/>
                    <a:gd name="T25" fmla="*/ 299 h 1030"/>
                    <a:gd name="T26" fmla="*/ 179 w 925"/>
                    <a:gd name="T27" fmla="*/ 297 h 1030"/>
                    <a:gd name="T28" fmla="*/ 193 w 925"/>
                    <a:gd name="T29" fmla="*/ 294 h 1030"/>
                    <a:gd name="T30" fmla="*/ 207 w 925"/>
                    <a:gd name="T31" fmla="*/ 291 h 1030"/>
                    <a:gd name="T32" fmla="*/ 220 w 925"/>
                    <a:gd name="T33" fmla="*/ 287 h 1030"/>
                    <a:gd name="T34" fmla="*/ 233 w 925"/>
                    <a:gd name="T35" fmla="*/ 283 h 1030"/>
                    <a:gd name="T36" fmla="*/ 246 w 925"/>
                    <a:gd name="T37" fmla="*/ 279 h 1030"/>
                    <a:gd name="T38" fmla="*/ 259 w 925"/>
                    <a:gd name="T39" fmla="*/ 274 h 1030"/>
                    <a:gd name="T40" fmla="*/ 272 w 925"/>
                    <a:gd name="T41" fmla="*/ 269 h 1030"/>
                    <a:gd name="T42" fmla="*/ 285 w 925"/>
                    <a:gd name="T43" fmla="*/ 263 h 1030"/>
                    <a:gd name="T44" fmla="*/ 297 w 925"/>
                    <a:gd name="T45" fmla="*/ 256 h 1030"/>
                    <a:gd name="T46" fmla="*/ 309 w 925"/>
                    <a:gd name="T47" fmla="*/ 250 h 1030"/>
                    <a:gd name="T48" fmla="*/ 321 w 925"/>
                    <a:gd name="T49" fmla="*/ 242 h 1030"/>
                    <a:gd name="T50" fmla="*/ 333 w 925"/>
                    <a:gd name="T51" fmla="*/ 235 h 1030"/>
                    <a:gd name="T52" fmla="*/ 344 w 925"/>
                    <a:gd name="T53" fmla="*/ 227 h 1030"/>
                    <a:gd name="T54" fmla="*/ 355 w 925"/>
                    <a:gd name="T55" fmla="*/ 219 h 1030"/>
                    <a:gd name="T56" fmla="*/ 366 w 925"/>
                    <a:gd name="T57" fmla="*/ 210 h 1030"/>
                    <a:gd name="T58" fmla="*/ 377 w 925"/>
                    <a:gd name="T59" fmla="*/ 201 h 1030"/>
                    <a:gd name="T60" fmla="*/ 387 w 925"/>
                    <a:gd name="T61" fmla="*/ 191 h 1030"/>
                    <a:gd name="T62" fmla="*/ 397 w 925"/>
                    <a:gd name="T63" fmla="*/ 181 h 1030"/>
                    <a:gd name="T64" fmla="*/ 406 w 925"/>
                    <a:gd name="T65" fmla="*/ 171 h 1030"/>
                    <a:gd name="T66" fmla="*/ 415 w 925"/>
                    <a:gd name="T67" fmla="*/ 161 h 1030"/>
                    <a:gd name="T68" fmla="*/ 424 w 925"/>
                    <a:gd name="T69" fmla="*/ 150 h 1030"/>
                    <a:gd name="T70" fmla="*/ 432 w 925"/>
                    <a:gd name="T71" fmla="*/ 139 h 1030"/>
                    <a:gd name="T72" fmla="*/ 440 w 925"/>
                    <a:gd name="T73" fmla="*/ 127 h 1030"/>
                    <a:gd name="T74" fmla="*/ 448 w 925"/>
                    <a:gd name="T75" fmla="*/ 115 h 1030"/>
                    <a:gd name="T76" fmla="*/ 455 w 925"/>
                    <a:gd name="T77" fmla="*/ 104 h 1030"/>
                    <a:gd name="T78" fmla="*/ 462 w 925"/>
                    <a:gd name="T79" fmla="*/ 91 h 1030"/>
                    <a:gd name="T80" fmla="*/ 468 w 925"/>
                    <a:gd name="T81" fmla="*/ 79 h 1030"/>
                    <a:gd name="T82" fmla="*/ 474 w 925"/>
                    <a:gd name="T83" fmla="*/ 66 h 1030"/>
                    <a:gd name="T84" fmla="*/ 479 w 925"/>
                    <a:gd name="T85" fmla="*/ 53 h 1030"/>
                    <a:gd name="T86" fmla="*/ 484 w 925"/>
                    <a:gd name="T87" fmla="*/ 40 h 1030"/>
                    <a:gd name="T88" fmla="*/ 488 w 925"/>
                    <a:gd name="T89" fmla="*/ 27 h 1030"/>
                    <a:gd name="T90" fmla="*/ 492 w 925"/>
                    <a:gd name="T91" fmla="*/ 14 h 1030"/>
                    <a:gd name="T92" fmla="*/ 496 w 925"/>
                    <a:gd name="T93" fmla="*/ 0 h 1030"/>
                    <a:gd name="T94" fmla="*/ 925 w 925"/>
                    <a:gd name="T95" fmla="*/ 744 h 1030"/>
                    <a:gd name="T96" fmla="*/ 429 w 925"/>
                    <a:gd name="T97" fmla="*/ 1030 h 1030"/>
                    <a:gd name="T98" fmla="*/ 0 w 925"/>
                    <a:gd name="T99" fmla="*/ 28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0" y="286"/>
                      </a:moveTo>
                      <a:lnTo>
                        <a:pt x="14" y="290"/>
                      </a:lnTo>
                      <a:lnTo>
                        <a:pt x="27" y="293"/>
                      </a:lnTo>
                      <a:lnTo>
                        <a:pt x="41" y="296"/>
                      </a:lnTo>
                      <a:lnTo>
                        <a:pt x="55" y="298"/>
                      </a:lnTo>
                      <a:lnTo>
                        <a:pt x="69" y="300"/>
                      </a:lnTo>
                      <a:lnTo>
                        <a:pt x="82" y="301"/>
                      </a:lnTo>
                      <a:lnTo>
                        <a:pt x="96" y="302"/>
                      </a:lnTo>
                      <a:lnTo>
                        <a:pt x="110" y="303"/>
                      </a:lnTo>
                      <a:lnTo>
                        <a:pt x="124" y="302"/>
                      </a:lnTo>
                      <a:lnTo>
                        <a:pt x="138" y="302"/>
                      </a:lnTo>
                      <a:lnTo>
                        <a:pt x="152" y="301"/>
                      </a:lnTo>
                      <a:lnTo>
                        <a:pt x="166" y="299"/>
                      </a:lnTo>
                      <a:lnTo>
                        <a:pt x="179" y="297"/>
                      </a:lnTo>
                      <a:lnTo>
                        <a:pt x="193" y="294"/>
                      </a:lnTo>
                      <a:lnTo>
                        <a:pt x="207" y="291"/>
                      </a:lnTo>
                      <a:lnTo>
                        <a:pt x="220" y="287"/>
                      </a:lnTo>
                      <a:lnTo>
                        <a:pt x="233" y="283"/>
                      </a:lnTo>
                      <a:lnTo>
                        <a:pt x="246" y="279"/>
                      </a:lnTo>
                      <a:lnTo>
                        <a:pt x="259" y="274"/>
                      </a:lnTo>
                      <a:lnTo>
                        <a:pt x="272" y="269"/>
                      </a:lnTo>
                      <a:lnTo>
                        <a:pt x="285" y="263"/>
                      </a:lnTo>
                      <a:lnTo>
                        <a:pt x="297" y="256"/>
                      </a:lnTo>
                      <a:lnTo>
                        <a:pt x="309" y="250"/>
                      </a:lnTo>
                      <a:lnTo>
                        <a:pt x="321" y="242"/>
                      </a:lnTo>
                      <a:lnTo>
                        <a:pt x="333" y="235"/>
                      </a:lnTo>
                      <a:lnTo>
                        <a:pt x="344" y="227"/>
                      </a:lnTo>
                      <a:lnTo>
                        <a:pt x="355" y="219"/>
                      </a:lnTo>
                      <a:lnTo>
                        <a:pt x="366" y="210"/>
                      </a:lnTo>
                      <a:lnTo>
                        <a:pt x="377" y="201"/>
                      </a:lnTo>
                      <a:lnTo>
                        <a:pt x="387" y="191"/>
                      </a:lnTo>
                      <a:lnTo>
                        <a:pt x="397" y="181"/>
                      </a:lnTo>
                      <a:lnTo>
                        <a:pt x="406" y="171"/>
                      </a:lnTo>
                      <a:lnTo>
                        <a:pt x="415" y="161"/>
                      </a:lnTo>
                      <a:lnTo>
                        <a:pt x="424" y="150"/>
                      </a:lnTo>
                      <a:lnTo>
                        <a:pt x="432" y="139"/>
                      </a:lnTo>
                      <a:lnTo>
                        <a:pt x="440" y="127"/>
                      </a:lnTo>
                      <a:lnTo>
                        <a:pt x="448" y="115"/>
                      </a:lnTo>
                      <a:lnTo>
                        <a:pt x="455" y="104"/>
                      </a:lnTo>
                      <a:lnTo>
                        <a:pt x="462" y="91"/>
                      </a:lnTo>
                      <a:lnTo>
                        <a:pt x="468" y="79"/>
                      </a:lnTo>
                      <a:lnTo>
                        <a:pt x="474" y="66"/>
                      </a:lnTo>
                      <a:lnTo>
                        <a:pt x="479" y="53"/>
                      </a:lnTo>
                      <a:lnTo>
                        <a:pt x="484" y="40"/>
                      </a:lnTo>
                      <a:lnTo>
                        <a:pt x="488" y="27"/>
                      </a:lnTo>
                      <a:lnTo>
                        <a:pt x="492" y="14"/>
                      </a:lnTo>
                      <a:lnTo>
                        <a:pt x="496" y="0"/>
                      </a:lnTo>
                      <a:lnTo>
                        <a:pt x="925" y="744"/>
                      </a:lnTo>
                      <a:lnTo>
                        <a:pt x="429" y="1030"/>
                      </a:lnTo>
                      <a:lnTo>
                        <a:pt x="0" y="286"/>
                      </a:lnTo>
                    </a:path>
                  </a:pathLst>
                </a:custGeom>
                <a:solidFill>
                  <a:srgbClr val="4D5EA5"/>
                </a:solidFill>
                <a:ln w="3175">
                  <a:solidFill>
                    <a:srgbClr val="000000"/>
                  </a:solidFill>
                  <a:prstDash val="solid"/>
                  <a:round/>
                  <a:headEnd/>
                  <a:tailEnd/>
                </a:ln>
              </p:spPr>
              <p:txBody>
                <a:bodyPr/>
                <a:lstStyle/>
                <a:p>
                  <a:endParaRPr lang="en-US"/>
                </a:p>
              </p:txBody>
            </p:sp>
            <p:sp>
              <p:nvSpPr>
                <p:cNvPr id="942179" name="Line 99">
                  <a:extLst>
                    <a:ext uri="{FF2B5EF4-FFF2-40B4-BE49-F238E27FC236}">
                      <a16:creationId xmlns:a16="http://schemas.microsoft.com/office/drawing/2014/main" id="{0520F9F5-88AB-4ECF-8F8F-F37E67F104B7}"/>
                    </a:ext>
                  </a:extLst>
                </p:cNvPr>
                <p:cNvSpPr>
                  <a:spLocks noChangeAspect="1" noChangeShapeType="1"/>
                </p:cNvSpPr>
                <p:nvPr/>
              </p:nvSpPr>
              <p:spPr bwMode="auto">
                <a:xfrm>
                  <a:off x="3629"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80" name="Line 100">
                  <a:extLst>
                    <a:ext uri="{FF2B5EF4-FFF2-40B4-BE49-F238E27FC236}">
                      <a16:creationId xmlns:a16="http://schemas.microsoft.com/office/drawing/2014/main" id="{F70E3139-AC16-422F-A5DD-288E0376F64F}"/>
                    </a:ext>
                  </a:extLst>
                </p:cNvPr>
                <p:cNvSpPr>
                  <a:spLocks noChangeAspect="1" noChangeShapeType="1"/>
                </p:cNvSpPr>
                <p:nvPr/>
              </p:nvSpPr>
              <p:spPr bwMode="auto">
                <a:xfrm flipH="1">
                  <a:off x="3713"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181" name="Freeform 101">
                  <a:extLst>
                    <a:ext uri="{FF2B5EF4-FFF2-40B4-BE49-F238E27FC236}">
                      <a16:creationId xmlns:a16="http://schemas.microsoft.com/office/drawing/2014/main" id="{66811551-E897-422E-A5D6-DE7C1AC5898A}"/>
                    </a:ext>
                  </a:extLst>
                </p:cNvPr>
                <p:cNvSpPr>
                  <a:spLocks noChangeAspect="1"/>
                </p:cNvSpPr>
                <p:nvPr/>
              </p:nvSpPr>
              <p:spPr bwMode="auto">
                <a:xfrm>
                  <a:off x="3646" y="2862"/>
                  <a:ext cx="134"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grpSp>
        </p:grpSp>
        <p:sp>
          <p:nvSpPr>
            <p:cNvPr id="942182" name="Text Box 102">
              <a:extLst>
                <a:ext uri="{FF2B5EF4-FFF2-40B4-BE49-F238E27FC236}">
                  <a16:creationId xmlns:a16="http://schemas.microsoft.com/office/drawing/2014/main" id="{6F05B4AE-72F1-4F47-9ECA-07E3CE6C982A}"/>
                </a:ext>
              </a:extLst>
            </p:cNvPr>
            <p:cNvSpPr txBox="1">
              <a:spLocks noChangeAspect="1" noChangeArrowheads="1"/>
            </p:cNvSpPr>
            <p:nvPr/>
          </p:nvSpPr>
          <p:spPr bwMode="auto">
            <a:xfrm>
              <a:off x="2018" y="3521"/>
              <a:ext cx="54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en-US" sz="1800" b="0">
                  <a:latin typeface="Book Antiqua" panose="02040602050305030304" pitchFamily="18" charset="0"/>
                </a:rPr>
                <a:t>Serum</a:t>
              </a:r>
              <a:endParaRPr lang="el-GR" altLang="en-US" sz="1800" b="0">
                <a:latin typeface="Book Antiqua" panose="02040602050305030304" pitchFamily="18" charset="0"/>
              </a:endParaRPr>
            </a:p>
          </p:txBody>
        </p:sp>
      </p:grpSp>
      <p:sp>
        <p:nvSpPr>
          <p:cNvPr id="942183" name="Text Box 103">
            <a:extLst>
              <a:ext uri="{FF2B5EF4-FFF2-40B4-BE49-F238E27FC236}">
                <a16:creationId xmlns:a16="http://schemas.microsoft.com/office/drawing/2014/main" id="{F5D7BE77-C9D6-4DE6-86D2-12A29EA1F1CA}"/>
              </a:ext>
            </a:extLst>
          </p:cNvPr>
          <p:cNvSpPr txBox="1">
            <a:spLocks noChangeAspect="1" noChangeArrowheads="1"/>
          </p:cNvSpPr>
          <p:nvPr/>
        </p:nvSpPr>
        <p:spPr bwMode="auto">
          <a:xfrm>
            <a:off x="2046288" y="5178425"/>
            <a:ext cx="7366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r>
              <a:rPr lang="en-US" altLang="en-US" sz="3600">
                <a:latin typeface="Book Antiqua" panose="02040602050305030304" pitchFamily="18" charset="0"/>
              </a:rPr>
              <a:t>+</a:t>
            </a:r>
            <a:endParaRPr lang="el-GR" altLang="en-US" sz="3600">
              <a:latin typeface="Book Antiqua" panose="02040602050305030304" pitchFamily="18" charset="0"/>
            </a:endParaRPr>
          </a:p>
        </p:txBody>
      </p:sp>
      <p:sp>
        <p:nvSpPr>
          <p:cNvPr id="942184" name="Line 104">
            <a:extLst>
              <a:ext uri="{FF2B5EF4-FFF2-40B4-BE49-F238E27FC236}">
                <a16:creationId xmlns:a16="http://schemas.microsoft.com/office/drawing/2014/main" id="{AD8FCF34-DDF9-4698-A472-7A22AFB9480C}"/>
              </a:ext>
            </a:extLst>
          </p:cNvPr>
          <p:cNvSpPr>
            <a:spLocks noChangeShapeType="1"/>
          </p:cNvSpPr>
          <p:nvPr/>
        </p:nvSpPr>
        <p:spPr bwMode="auto">
          <a:xfrm flipV="1">
            <a:off x="4356100" y="5435600"/>
            <a:ext cx="7921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42185" name="Group 105">
            <a:extLst>
              <a:ext uri="{FF2B5EF4-FFF2-40B4-BE49-F238E27FC236}">
                <a16:creationId xmlns:a16="http://schemas.microsoft.com/office/drawing/2014/main" id="{39760D29-C80D-4A78-B8ED-71D22D0E0178}"/>
              </a:ext>
            </a:extLst>
          </p:cNvPr>
          <p:cNvGrpSpPr>
            <a:grpSpLocks/>
          </p:cNvGrpSpPr>
          <p:nvPr/>
        </p:nvGrpSpPr>
        <p:grpSpPr bwMode="auto">
          <a:xfrm rot="203318">
            <a:off x="5097463" y="2946400"/>
            <a:ext cx="3795712" cy="3867150"/>
            <a:chOff x="3384" y="839"/>
            <a:chExt cx="2391" cy="2436"/>
          </a:xfrm>
        </p:grpSpPr>
        <p:grpSp>
          <p:nvGrpSpPr>
            <p:cNvPr id="942186" name="Group 106">
              <a:extLst>
                <a:ext uri="{FF2B5EF4-FFF2-40B4-BE49-F238E27FC236}">
                  <a16:creationId xmlns:a16="http://schemas.microsoft.com/office/drawing/2014/main" id="{54B4BD87-D320-42A9-8DF8-838F70B14965}"/>
                </a:ext>
              </a:extLst>
            </p:cNvPr>
            <p:cNvGrpSpPr>
              <a:grpSpLocks noChangeAspect="1"/>
            </p:cNvGrpSpPr>
            <p:nvPr/>
          </p:nvGrpSpPr>
          <p:grpSpPr bwMode="auto">
            <a:xfrm rot="695490">
              <a:off x="3384" y="2469"/>
              <a:ext cx="907" cy="806"/>
              <a:chOff x="2789" y="1964"/>
              <a:chExt cx="1134" cy="1007"/>
            </a:xfrm>
          </p:grpSpPr>
          <p:sp>
            <p:nvSpPr>
              <p:cNvPr id="942187" name="Freeform 107">
                <a:extLst>
                  <a:ext uri="{FF2B5EF4-FFF2-40B4-BE49-F238E27FC236}">
                    <a16:creationId xmlns:a16="http://schemas.microsoft.com/office/drawing/2014/main" id="{10B0B97D-9B38-4A31-BB51-82A3DC7AD271}"/>
                  </a:ext>
                </a:extLst>
              </p:cNvPr>
              <p:cNvSpPr>
                <a:spLocks noChangeAspect="1"/>
              </p:cNvSpPr>
              <p:nvPr/>
            </p:nvSpPr>
            <p:spPr bwMode="auto">
              <a:xfrm rot="435523">
                <a:off x="3379" y="1964"/>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88" name="Freeform 108">
                <a:extLst>
                  <a:ext uri="{FF2B5EF4-FFF2-40B4-BE49-F238E27FC236}">
                    <a16:creationId xmlns:a16="http://schemas.microsoft.com/office/drawing/2014/main" id="{60835751-700A-471C-9BD3-DC9476F1B40E}"/>
                  </a:ext>
                </a:extLst>
              </p:cNvPr>
              <p:cNvSpPr>
                <a:spLocks noChangeAspect="1"/>
              </p:cNvSpPr>
              <p:nvPr/>
            </p:nvSpPr>
            <p:spPr bwMode="auto">
              <a:xfrm rot="19034310" flipH="1">
                <a:off x="2971" y="2091"/>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89" name="Freeform 109">
                <a:extLst>
                  <a:ext uri="{FF2B5EF4-FFF2-40B4-BE49-F238E27FC236}">
                    <a16:creationId xmlns:a16="http://schemas.microsoft.com/office/drawing/2014/main" id="{52E9BF3A-7457-499A-8BBB-8949EE662132}"/>
                  </a:ext>
                </a:extLst>
              </p:cNvPr>
              <p:cNvSpPr>
                <a:spLocks noChangeAspect="1"/>
              </p:cNvSpPr>
              <p:nvPr/>
            </p:nvSpPr>
            <p:spPr bwMode="auto">
              <a:xfrm rot="1149305" flipH="1">
                <a:off x="3107" y="273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0" name="Freeform 110">
                <a:extLst>
                  <a:ext uri="{FF2B5EF4-FFF2-40B4-BE49-F238E27FC236}">
                    <a16:creationId xmlns:a16="http://schemas.microsoft.com/office/drawing/2014/main" id="{5EE9AE3E-DA46-4E6E-A9D8-F95300161E00}"/>
                  </a:ext>
                </a:extLst>
              </p:cNvPr>
              <p:cNvSpPr>
                <a:spLocks noChangeAspect="1"/>
              </p:cNvSpPr>
              <p:nvPr/>
            </p:nvSpPr>
            <p:spPr bwMode="auto">
              <a:xfrm rot="21335574" flipH="1">
                <a:off x="3424" y="27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1" name="Freeform 111">
                <a:extLst>
                  <a:ext uri="{FF2B5EF4-FFF2-40B4-BE49-F238E27FC236}">
                    <a16:creationId xmlns:a16="http://schemas.microsoft.com/office/drawing/2014/main" id="{72E04FE1-FE91-47E0-9AAB-643854519568}"/>
                  </a:ext>
                </a:extLst>
              </p:cNvPr>
              <p:cNvSpPr>
                <a:spLocks noChangeAspect="1"/>
              </p:cNvSpPr>
              <p:nvPr/>
            </p:nvSpPr>
            <p:spPr bwMode="auto">
              <a:xfrm rot="4570061" flipH="1" flipV="1">
                <a:off x="2842" y="24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2" name="Freeform 112">
                <a:extLst>
                  <a:ext uri="{FF2B5EF4-FFF2-40B4-BE49-F238E27FC236}">
                    <a16:creationId xmlns:a16="http://schemas.microsoft.com/office/drawing/2014/main" id="{A1F755BD-A777-499F-9FA4-AEF0AD1BE8F0}"/>
                  </a:ext>
                </a:extLst>
              </p:cNvPr>
              <p:cNvSpPr>
                <a:spLocks noChangeAspect="1"/>
              </p:cNvSpPr>
              <p:nvPr/>
            </p:nvSpPr>
            <p:spPr bwMode="auto">
              <a:xfrm rot="18661694" flipH="1">
                <a:off x="3719" y="2627"/>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3" name="Freeform 113">
                <a:extLst>
                  <a:ext uri="{FF2B5EF4-FFF2-40B4-BE49-F238E27FC236}">
                    <a16:creationId xmlns:a16="http://schemas.microsoft.com/office/drawing/2014/main" id="{AF5711B0-DF0D-4729-8837-16692CA37F1A}"/>
                  </a:ext>
                </a:extLst>
              </p:cNvPr>
              <p:cNvSpPr>
                <a:spLocks noChangeAspect="1"/>
              </p:cNvSpPr>
              <p:nvPr/>
            </p:nvSpPr>
            <p:spPr bwMode="auto">
              <a:xfrm rot="14219247" flipH="1">
                <a:off x="3775" y="2186"/>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4" name="Oval 114" descr="Δημοσιογραφικό χαρτί">
                <a:extLst>
                  <a:ext uri="{FF2B5EF4-FFF2-40B4-BE49-F238E27FC236}">
                    <a16:creationId xmlns:a16="http://schemas.microsoft.com/office/drawing/2014/main" id="{1A42FA2C-374D-467D-84F8-8D0667B39487}"/>
                  </a:ext>
                </a:extLst>
              </p:cNvPr>
              <p:cNvSpPr>
                <a:spLocks noChangeAspect="1" noChangeArrowheads="1"/>
              </p:cNvSpPr>
              <p:nvPr/>
            </p:nvSpPr>
            <p:spPr bwMode="auto">
              <a:xfrm>
                <a:off x="2971" y="2160"/>
                <a:ext cx="816" cy="635"/>
              </a:xfrm>
              <a:prstGeom prst="ellipse">
                <a:avLst/>
              </a:prstGeom>
              <a:blipFill dpi="0" rotWithShape="1">
                <a:blip r:embed="rId3"/>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latin typeface="Book Antiqua" panose="02040602050305030304" pitchFamily="18" charset="0"/>
                  </a:rPr>
                  <a:t>Latex</a:t>
                </a:r>
              </a:p>
              <a:p>
                <a:pPr algn="ctr">
                  <a:lnSpc>
                    <a:spcPct val="120000"/>
                  </a:lnSpc>
                </a:pPr>
                <a:r>
                  <a:rPr lang="el-GR" altLang="en-US">
                    <a:latin typeface="Book Antiqua" panose="02040602050305030304" pitchFamily="18" charset="0"/>
                  </a:rPr>
                  <a:t>Fc-IgG</a:t>
                </a:r>
              </a:p>
            </p:txBody>
          </p:sp>
        </p:grpSp>
        <p:grpSp>
          <p:nvGrpSpPr>
            <p:cNvPr id="942195" name="Group 115">
              <a:extLst>
                <a:ext uri="{FF2B5EF4-FFF2-40B4-BE49-F238E27FC236}">
                  <a16:creationId xmlns:a16="http://schemas.microsoft.com/office/drawing/2014/main" id="{7F5B2F40-BEEC-4F9E-9A80-DE9EDAD4B797}"/>
                </a:ext>
              </a:extLst>
            </p:cNvPr>
            <p:cNvGrpSpPr>
              <a:grpSpLocks noChangeAspect="1"/>
            </p:cNvGrpSpPr>
            <p:nvPr/>
          </p:nvGrpSpPr>
          <p:grpSpPr bwMode="auto">
            <a:xfrm rot="-845602">
              <a:off x="3846" y="1429"/>
              <a:ext cx="907" cy="806"/>
              <a:chOff x="2789" y="1964"/>
              <a:chExt cx="1134" cy="1007"/>
            </a:xfrm>
          </p:grpSpPr>
          <p:sp>
            <p:nvSpPr>
              <p:cNvPr id="942196" name="Freeform 116">
                <a:extLst>
                  <a:ext uri="{FF2B5EF4-FFF2-40B4-BE49-F238E27FC236}">
                    <a16:creationId xmlns:a16="http://schemas.microsoft.com/office/drawing/2014/main" id="{63CFD86A-66E4-4B1F-A4E8-624593F46F33}"/>
                  </a:ext>
                </a:extLst>
              </p:cNvPr>
              <p:cNvSpPr>
                <a:spLocks noChangeAspect="1"/>
              </p:cNvSpPr>
              <p:nvPr/>
            </p:nvSpPr>
            <p:spPr bwMode="auto">
              <a:xfrm rot="435523">
                <a:off x="3379" y="1964"/>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7" name="Freeform 117">
                <a:extLst>
                  <a:ext uri="{FF2B5EF4-FFF2-40B4-BE49-F238E27FC236}">
                    <a16:creationId xmlns:a16="http://schemas.microsoft.com/office/drawing/2014/main" id="{8A4D991B-8102-49F7-BDD1-34FDD42298AB}"/>
                  </a:ext>
                </a:extLst>
              </p:cNvPr>
              <p:cNvSpPr>
                <a:spLocks noChangeAspect="1"/>
              </p:cNvSpPr>
              <p:nvPr/>
            </p:nvSpPr>
            <p:spPr bwMode="auto">
              <a:xfrm rot="19034310" flipH="1">
                <a:off x="2971" y="2091"/>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8" name="Freeform 118">
                <a:extLst>
                  <a:ext uri="{FF2B5EF4-FFF2-40B4-BE49-F238E27FC236}">
                    <a16:creationId xmlns:a16="http://schemas.microsoft.com/office/drawing/2014/main" id="{A57D0A88-FA8B-4465-9F1B-C390E5CAD6A9}"/>
                  </a:ext>
                </a:extLst>
              </p:cNvPr>
              <p:cNvSpPr>
                <a:spLocks noChangeAspect="1"/>
              </p:cNvSpPr>
              <p:nvPr/>
            </p:nvSpPr>
            <p:spPr bwMode="auto">
              <a:xfrm rot="1149305" flipH="1">
                <a:off x="3107" y="273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199" name="Freeform 119">
                <a:extLst>
                  <a:ext uri="{FF2B5EF4-FFF2-40B4-BE49-F238E27FC236}">
                    <a16:creationId xmlns:a16="http://schemas.microsoft.com/office/drawing/2014/main" id="{46B96FF3-35D4-421C-812F-CDCFD5C8B8BE}"/>
                  </a:ext>
                </a:extLst>
              </p:cNvPr>
              <p:cNvSpPr>
                <a:spLocks noChangeAspect="1"/>
              </p:cNvSpPr>
              <p:nvPr/>
            </p:nvSpPr>
            <p:spPr bwMode="auto">
              <a:xfrm rot="21335574" flipH="1">
                <a:off x="3424" y="27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200" name="Freeform 120">
                <a:extLst>
                  <a:ext uri="{FF2B5EF4-FFF2-40B4-BE49-F238E27FC236}">
                    <a16:creationId xmlns:a16="http://schemas.microsoft.com/office/drawing/2014/main" id="{427FE3D4-34F1-48A3-A191-EB260711B295}"/>
                  </a:ext>
                </a:extLst>
              </p:cNvPr>
              <p:cNvSpPr>
                <a:spLocks noChangeAspect="1"/>
              </p:cNvSpPr>
              <p:nvPr/>
            </p:nvSpPr>
            <p:spPr bwMode="auto">
              <a:xfrm rot="4570061" flipH="1" flipV="1">
                <a:off x="2842" y="24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201" name="Freeform 121">
                <a:extLst>
                  <a:ext uri="{FF2B5EF4-FFF2-40B4-BE49-F238E27FC236}">
                    <a16:creationId xmlns:a16="http://schemas.microsoft.com/office/drawing/2014/main" id="{283ABC3E-CC26-4FF8-A048-655C75A05DB4}"/>
                  </a:ext>
                </a:extLst>
              </p:cNvPr>
              <p:cNvSpPr>
                <a:spLocks noChangeAspect="1"/>
              </p:cNvSpPr>
              <p:nvPr/>
            </p:nvSpPr>
            <p:spPr bwMode="auto">
              <a:xfrm rot="18661694" flipH="1">
                <a:off x="3719" y="2627"/>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202" name="Freeform 122">
                <a:extLst>
                  <a:ext uri="{FF2B5EF4-FFF2-40B4-BE49-F238E27FC236}">
                    <a16:creationId xmlns:a16="http://schemas.microsoft.com/office/drawing/2014/main" id="{66818CD9-D64C-4C82-874B-4992A97C8C3E}"/>
                  </a:ext>
                </a:extLst>
              </p:cNvPr>
              <p:cNvSpPr>
                <a:spLocks noChangeAspect="1"/>
              </p:cNvSpPr>
              <p:nvPr/>
            </p:nvSpPr>
            <p:spPr bwMode="auto">
              <a:xfrm rot="14219247" flipH="1">
                <a:off x="3775" y="2186"/>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203" name="Oval 123" descr="Δημοσιογραφικό χαρτί">
                <a:extLst>
                  <a:ext uri="{FF2B5EF4-FFF2-40B4-BE49-F238E27FC236}">
                    <a16:creationId xmlns:a16="http://schemas.microsoft.com/office/drawing/2014/main" id="{7E80D8DF-101E-4E60-8FEA-B21241E63AD7}"/>
                  </a:ext>
                </a:extLst>
              </p:cNvPr>
              <p:cNvSpPr>
                <a:spLocks noChangeAspect="1" noChangeArrowheads="1"/>
              </p:cNvSpPr>
              <p:nvPr/>
            </p:nvSpPr>
            <p:spPr bwMode="auto">
              <a:xfrm>
                <a:off x="2971" y="2160"/>
                <a:ext cx="816" cy="635"/>
              </a:xfrm>
              <a:prstGeom prst="ellipse">
                <a:avLst/>
              </a:prstGeom>
              <a:blipFill dpi="0" rotWithShape="1">
                <a:blip r:embed="rId3"/>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latin typeface="Book Antiqua" panose="02040602050305030304" pitchFamily="18" charset="0"/>
                  </a:rPr>
                  <a:t>Latex</a:t>
                </a:r>
              </a:p>
              <a:p>
                <a:pPr algn="ctr">
                  <a:lnSpc>
                    <a:spcPct val="120000"/>
                  </a:lnSpc>
                </a:pPr>
                <a:r>
                  <a:rPr lang="el-GR" altLang="en-US">
                    <a:latin typeface="Book Antiqua" panose="02040602050305030304" pitchFamily="18" charset="0"/>
                  </a:rPr>
                  <a:t>Fc-IgG</a:t>
                </a:r>
              </a:p>
            </p:txBody>
          </p:sp>
        </p:grpSp>
        <p:grpSp>
          <p:nvGrpSpPr>
            <p:cNvPr id="942204" name="Group 124">
              <a:extLst>
                <a:ext uri="{FF2B5EF4-FFF2-40B4-BE49-F238E27FC236}">
                  <a16:creationId xmlns:a16="http://schemas.microsoft.com/office/drawing/2014/main" id="{2BB6DF17-784F-4277-9B19-DEDA6277EB2F}"/>
                </a:ext>
              </a:extLst>
            </p:cNvPr>
            <p:cNvGrpSpPr>
              <a:grpSpLocks noChangeAspect="1"/>
            </p:cNvGrpSpPr>
            <p:nvPr/>
          </p:nvGrpSpPr>
          <p:grpSpPr bwMode="auto">
            <a:xfrm>
              <a:off x="4195" y="2167"/>
              <a:ext cx="907" cy="730"/>
              <a:chOff x="1519" y="2790"/>
              <a:chExt cx="1391" cy="1160"/>
            </a:xfrm>
          </p:grpSpPr>
          <p:sp>
            <p:nvSpPr>
              <p:cNvPr id="942205" name="Freeform 125">
                <a:extLst>
                  <a:ext uri="{FF2B5EF4-FFF2-40B4-BE49-F238E27FC236}">
                    <a16:creationId xmlns:a16="http://schemas.microsoft.com/office/drawing/2014/main" id="{FCC8E388-85C6-4BD6-8FE8-130EB81DCC56}"/>
                  </a:ext>
                </a:extLst>
              </p:cNvPr>
              <p:cNvSpPr>
                <a:spLocks noChangeAspect="1"/>
              </p:cNvSpPr>
              <p:nvPr/>
            </p:nvSpPr>
            <p:spPr bwMode="auto">
              <a:xfrm>
                <a:off x="1573" y="3047"/>
                <a:ext cx="194" cy="194"/>
              </a:xfrm>
              <a:custGeom>
                <a:avLst/>
                <a:gdLst>
                  <a:gd name="T0" fmla="*/ 0 w 969"/>
                  <a:gd name="T1" fmla="*/ 388 h 969"/>
                  <a:gd name="T2" fmla="*/ 14 w 969"/>
                  <a:gd name="T3" fmla="*/ 388 h 969"/>
                  <a:gd name="T4" fmla="*/ 27 w 969"/>
                  <a:gd name="T5" fmla="*/ 388 h 969"/>
                  <a:gd name="T6" fmla="*/ 40 w 969"/>
                  <a:gd name="T7" fmla="*/ 387 h 969"/>
                  <a:gd name="T8" fmla="*/ 54 w 969"/>
                  <a:gd name="T9" fmla="*/ 385 h 969"/>
                  <a:gd name="T10" fmla="*/ 67 w 969"/>
                  <a:gd name="T11" fmla="*/ 383 h 969"/>
                  <a:gd name="T12" fmla="*/ 79 w 969"/>
                  <a:gd name="T13" fmla="*/ 381 h 969"/>
                  <a:gd name="T14" fmla="*/ 92 w 969"/>
                  <a:gd name="T15" fmla="*/ 378 h 969"/>
                  <a:gd name="T16" fmla="*/ 105 w 969"/>
                  <a:gd name="T17" fmla="*/ 375 h 969"/>
                  <a:gd name="T18" fmla="*/ 118 w 969"/>
                  <a:gd name="T19" fmla="*/ 371 h 969"/>
                  <a:gd name="T20" fmla="*/ 131 w 969"/>
                  <a:gd name="T21" fmla="*/ 368 h 969"/>
                  <a:gd name="T22" fmla="*/ 144 w 969"/>
                  <a:gd name="T23" fmla="*/ 363 h 969"/>
                  <a:gd name="T24" fmla="*/ 156 w 969"/>
                  <a:gd name="T25" fmla="*/ 358 h 969"/>
                  <a:gd name="T26" fmla="*/ 169 w 969"/>
                  <a:gd name="T27" fmla="*/ 353 h 969"/>
                  <a:gd name="T28" fmla="*/ 180 w 969"/>
                  <a:gd name="T29" fmla="*/ 347 h 969"/>
                  <a:gd name="T30" fmla="*/ 192 w 969"/>
                  <a:gd name="T31" fmla="*/ 341 h 969"/>
                  <a:gd name="T32" fmla="*/ 204 w 969"/>
                  <a:gd name="T33" fmla="*/ 334 h 969"/>
                  <a:gd name="T34" fmla="*/ 214 w 969"/>
                  <a:gd name="T35" fmla="*/ 327 h 969"/>
                  <a:gd name="T36" fmla="*/ 226 w 969"/>
                  <a:gd name="T37" fmla="*/ 320 h 969"/>
                  <a:gd name="T38" fmla="*/ 237 w 969"/>
                  <a:gd name="T39" fmla="*/ 312 h 969"/>
                  <a:gd name="T40" fmla="*/ 247 w 969"/>
                  <a:gd name="T41" fmla="*/ 303 h 969"/>
                  <a:gd name="T42" fmla="*/ 258 w 969"/>
                  <a:gd name="T43" fmla="*/ 295 h 969"/>
                  <a:gd name="T44" fmla="*/ 267 w 969"/>
                  <a:gd name="T45" fmla="*/ 286 h 969"/>
                  <a:gd name="T46" fmla="*/ 276 w 969"/>
                  <a:gd name="T47" fmla="*/ 276 h 969"/>
                  <a:gd name="T48" fmla="*/ 286 w 969"/>
                  <a:gd name="T49" fmla="*/ 267 h 969"/>
                  <a:gd name="T50" fmla="*/ 295 w 969"/>
                  <a:gd name="T51" fmla="*/ 258 h 969"/>
                  <a:gd name="T52" fmla="*/ 303 w 969"/>
                  <a:gd name="T53" fmla="*/ 247 h 969"/>
                  <a:gd name="T54" fmla="*/ 312 w 969"/>
                  <a:gd name="T55" fmla="*/ 237 h 969"/>
                  <a:gd name="T56" fmla="*/ 320 w 969"/>
                  <a:gd name="T57" fmla="*/ 226 h 969"/>
                  <a:gd name="T58" fmla="*/ 327 w 969"/>
                  <a:gd name="T59" fmla="*/ 214 h 969"/>
                  <a:gd name="T60" fmla="*/ 334 w 969"/>
                  <a:gd name="T61" fmla="*/ 204 h 969"/>
                  <a:gd name="T62" fmla="*/ 341 w 969"/>
                  <a:gd name="T63" fmla="*/ 192 h 969"/>
                  <a:gd name="T64" fmla="*/ 347 w 969"/>
                  <a:gd name="T65" fmla="*/ 180 h 969"/>
                  <a:gd name="T66" fmla="*/ 353 w 969"/>
                  <a:gd name="T67" fmla="*/ 169 h 969"/>
                  <a:gd name="T68" fmla="*/ 359 w 969"/>
                  <a:gd name="T69" fmla="*/ 156 h 969"/>
                  <a:gd name="T70" fmla="*/ 363 w 969"/>
                  <a:gd name="T71" fmla="*/ 144 h 969"/>
                  <a:gd name="T72" fmla="*/ 368 w 969"/>
                  <a:gd name="T73" fmla="*/ 131 h 969"/>
                  <a:gd name="T74" fmla="*/ 371 w 969"/>
                  <a:gd name="T75" fmla="*/ 118 h 969"/>
                  <a:gd name="T76" fmla="*/ 375 w 969"/>
                  <a:gd name="T77" fmla="*/ 105 h 969"/>
                  <a:gd name="T78" fmla="*/ 378 w 969"/>
                  <a:gd name="T79" fmla="*/ 92 h 969"/>
                  <a:gd name="T80" fmla="*/ 381 w 969"/>
                  <a:gd name="T81" fmla="*/ 79 h 969"/>
                  <a:gd name="T82" fmla="*/ 383 w 969"/>
                  <a:gd name="T83" fmla="*/ 66 h 969"/>
                  <a:gd name="T84" fmla="*/ 386 w 969"/>
                  <a:gd name="T85" fmla="*/ 54 h 969"/>
                  <a:gd name="T86" fmla="*/ 387 w 969"/>
                  <a:gd name="T87" fmla="*/ 40 h 969"/>
                  <a:gd name="T88" fmla="*/ 388 w 969"/>
                  <a:gd name="T89" fmla="*/ 27 h 969"/>
                  <a:gd name="T90" fmla="*/ 388 w 969"/>
                  <a:gd name="T91" fmla="*/ 14 h 969"/>
                  <a:gd name="T92" fmla="*/ 388 w 969"/>
                  <a:gd name="T93" fmla="*/ 0 h 969"/>
                  <a:gd name="T94" fmla="*/ 969 w 969"/>
                  <a:gd name="T95" fmla="*/ 581 h 969"/>
                  <a:gd name="T96" fmla="*/ 581 w 969"/>
                  <a:gd name="T97" fmla="*/ 969 h 969"/>
                  <a:gd name="T98" fmla="*/ 0 w 969"/>
                  <a:gd name="T99" fmla="*/ 38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69">
                    <a:moveTo>
                      <a:pt x="0" y="388"/>
                    </a:moveTo>
                    <a:lnTo>
                      <a:pt x="14" y="388"/>
                    </a:lnTo>
                    <a:lnTo>
                      <a:pt x="27" y="388"/>
                    </a:lnTo>
                    <a:lnTo>
                      <a:pt x="40" y="387"/>
                    </a:lnTo>
                    <a:lnTo>
                      <a:pt x="54" y="385"/>
                    </a:lnTo>
                    <a:lnTo>
                      <a:pt x="67" y="383"/>
                    </a:lnTo>
                    <a:lnTo>
                      <a:pt x="79" y="381"/>
                    </a:lnTo>
                    <a:lnTo>
                      <a:pt x="92" y="378"/>
                    </a:lnTo>
                    <a:lnTo>
                      <a:pt x="105" y="375"/>
                    </a:lnTo>
                    <a:lnTo>
                      <a:pt x="118" y="371"/>
                    </a:lnTo>
                    <a:lnTo>
                      <a:pt x="131" y="368"/>
                    </a:lnTo>
                    <a:lnTo>
                      <a:pt x="144" y="363"/>
                    </a:lnTo>
                    <a:lnTo>
                      <a:pt x="156" y="358"/>
                    </a:lnTo>
                    <a:lnTo>
                      <a:pt x="169" y="353"/>
                    </a:lnTo>
                    <a:lnTo>
                      <a:pt x="180" y="347"/>
                    </a:lnTo>
                    <a:lnTo>
                      <a:pt x="192" y="341"/>
                    </a:lnTo>
                    <a:lnTo>
                      <a:pt x="204" y="334"/>
                    </a:lnTo>
                    <a:lnTo>
                      <a:pt x="214" y="327"/>
                    </a:lnTo>
                    <a:lnTo>
                      <a:pt x="226" y="320"/>
                    </a:lnTo>
                    <a:lnTo>
                      <a:pt x="237" y="312"/>
                    </a:lnTo>
                    <a:lnTo>
                      <a:pt x="247" y="303"/>
                    </a:lnTo>
                    <a:lnTo>
                      <a:pt x="258" y="295"/>
                    </a:lnTo>
                    <a:lnTo>
                      <a:pt x="267" y="286"/>
                    </a:lnTo>
                    <a:lnTo>
                      <a:pt x="276" y="276"/>
                    </a:lnTo>
                    <a:lnTo>
                      <a:pt x="286" y="267"/>
                    </a:lnTo>
                    <a:lnTo>
                      <a:pt x="295" y="258"/>
                    </a:lnTo>
                    <a:lnTo>
                      <a:pt x="303" y="247"/>
                    </a:lnTo>
                    <a:lnTo>
                      <a:pt x="312" y="237"/>
                    </a:lnTo>
                    <a:lnTo>
                      <a:pt x="320" y="226"/>
                    </a:lnTo>
                    <a:lnTo>
                      <a:pt x="327" y="214"/>
                    </a:lnTo>
                    <a:lnTo>
                      <a:pt x="334" y="204"/>
                    </a:lnTo>
                    <a:lnTo>
                      <a:pt x="341" y="192"/>
                    </a:lnTo>
                    <a:lnTo>
                      <a:pt x="347" y="180"/>
                    </a:lnTo>
                    <a:lnTo>
                      <a:pt x="353" y="169"/>
                    </a:lnTo>
                    <a:lnTo>
                      <a:pt x="359" y="156"/>
                    </a:lnTo>
                    <a:lnTo>
                      <a:pt x="363" y="144"/>
                    </a:lnTo>
                    <a:lnTo>
                      <a:pt x="368" y="131"/>
                    </a:lnTo>
                    <a:lnTo>
                      <a:pt x="371" y="118"/>
                    </a:lnTo>
                    <a:lnTo>
                      <a:pt x="375" y="105"/>
                    </a:lnTo>
                    <a:lnTo>
                      <a:pt x="378" y="92"/>
                    </a:lnTo>
                    <a:lnTo>
                      <a:pt x="381" y="79"/>
                    </a:lnTo>
                    <a:lnTo>
                      <a:pt x="383" y="66"/>
                    </a:lnTo>
                    <a:lnTo>
                      <a:pt x="386" y="54"/>
                    </a:lnTo>
                    <a:lnTo>
                      <a:pt x="387" y="40"/>
                    </a:lnTo>
                    <a:lnTo>
                      <a:pt x="388" y="27"/>
                    </a:lnTo>
                    <a:lnTo>
                      <a:pt x="388" y="14"/>
                    </a:lnTo>
                    <a:lnTo>
                      <a:pt x="388" y="0"/>
                    </a:lnTo>
                    <a:lnTo>
                      <a:pt x="969" y="581"/>
                    </a:lnTo>
                    <a:lnTo>
                      <a:pt x="581" y="969"/>
                    </a:lnTo>
                    <a:lnTo>
                      <a:pt x="0"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06" name="Freeform 126">
                <a:extLst>
                  <a:ext uri="{FF2B5EF4-FFF2-40B4-BE49-F238E27FC236}">
                    <a16:creationId xmlns:a16="http://schemas.microsoft.com/office/drawing/2014/main" id="{9CFECEC7-1C4F-4A31-AC11-C06701A879C3}"/>
                  </a:ext>
                </a:extLst>
              </p:cNvPr>
              <p:cNvSpPr>
                <a:spLocks noChangeAspect="1"/>
              </p:cNvSpPr>
              <p:nvPr/>
            </p:nvSpPr>
            <p:spPr bwMode="auto">
              <a:xfrm>
                <a:off x="1573" y="3047"/>
                <a:ext cx="194" cy="194"/>
              </a:xfrm>
              <a:custGeom>
                <a:avLst/>
                <a:gdLst>
                  <a:gd name="T0" fmla="*/ 0 w 827"/>
                  <a:gd name="T1" fmla="*/ 331 h 827"/>
                  <a:gd name="T2" fmla="*/ 12 w 827"/>
                  <a:gd name="T3" fmla="*/ 331 h 827"/>
                  <a:gd name="T4" fmla="*/ 23 w 827"/>
                  <a:gd name="T5" fmla="*/ 331 h 827"/>
                  <a:gd name="T6" fmla="*/ 34 w 827"/>
                  <a:gd name="T7" fmla="*/ 330 h 827"/>
                  <a:gd name="T8" fmla="*/ 46 w 827"/>
                  <a:gd name="T9" fmla="*/ 329 h 827"/>
                  <a:gd name="T10" fmla="*/ 57 w 827"/>
                  <a:gd name="T11" fmla="*/ 327 h 827"/>
                  <a:gd name="T12" fmla="*/ 68 w 827"/>
                  <a:gd name="T13" fmla="*/ 325 h 827"/>
                  <a:gd name="T14" fmla="*/ 79 w 827"/>
                  <a:gd name="T15" fmla="*/ 323 h 827"/>
                  <a:gd name="T16" fmla="*/ 90 w 827"/>
                  <a:gd name="T17" fmla="*/ 320 h 827"/>
                  <a:gd name="T18" fmla="*/ 101 w 827"/>
                  <a:gd name="T19" fmla="*/ 317 h 827"/>
                  <a:gd name="T20" fmla="*/ 112 w 827"/>
                  <a:gd name="T21" fmla="*/ 314 h 827"/>
                  <a:gd name="T22" fmla="*/ 123 w 827"/>
                  <a:gd name="T23" fmla="*/ 310 h 827"/>
                  <a:gd name="T24" fmla="*/ 133 w 827"/>
                  <a:gd name="T25" fmla="*/ 306 h 827"/>
                  <a:gd name="T26" fmla="*/ 144 w 827"/>
                  <a:gd name="T27" fmla="*/ 301 h 827"/>
                  <a:gd name="T28" fmla="*/ 154 w 827"/>
                  <a:gd name="T29" fmla="*/ 296 h 827"/>
                  <a:gd name="T30" fmla="*/ 164 w 827"/>
                  <a:gd name="T31" fmla="*/ 291 h 827"/>
                  <a:gd name="T32" fmla="*/ 174 w 827"/>
                  <a:gd name="T33" fmla="*/ 285 h 827"/>
                  <a:gd name="T34" fmla="*/ 183 w 827"/>
                  <a:gd name="T35" fmla="*/ 279 h 827"/>
                  <a:gd name="T36" fmla="*/ 193 w 827"/>
                  <a:gd name="T37" fmla="*/ 273 h 827"/>
                  <a:gd name="T38" fmla="*/ 202 w 827"/>
                  <a:gd name="T39" fmla="*/ 266 h 827"/>
                  <a:gd name="T40" fmla="*/ 211 w 827"/>
                  <a:gd name="T41" fmla="*/ 259 h 827"/>
                  <a:gd name="T42" fmla="*/ 220 w 827"/>
                  <a:gd name="T43" fmla="*/ 252 h 827"/>
                  <a:gd name="T44" fmla="*/ 228 w 827"/>
                  <a:gd name="T45" fmla="*/ 244 h 827"/>
                  <a:gd name="T46" fmla="*/ 236 w 827"/>
                  <a:gd name="T47" fmla="*/ 236 h 827"/>
                  <a:gd name="T48" fmla="*/ 244 w 827"/>
                  <a:gd name="T49" fmla="*/ 228 h 827"/>
                  <a:gd name="T50" fmla="*/ 252 w 827"/>
                  <a:gd name="T51" fmla="*/ 220 h 827"/>
                  <a:gd name="T52" fmla="*/ 259 w 827"/>
                  <a:gd name="T53" fmla="*/ 211 h 827"/>
                  <a:gd name="T54" fmla="*/ 266 w 827"/>
                  <a:gd name="T55" fmla="*/ 202 h 827"/>
                  <a:gd name="T56" fmla="*/ 273 w 827"/>
                  <a:gd name="T57" fmla="*/ 193 h 827"/>
                  <a:gd name="T58" fmla="*/ 279 w 827"/>
                  <a:gd name="T59" fmla="*/ 183 h 827"/>
                  <a:gd name="T60" fmla="*/ 285 w 827"/>
                  <a:gd name="T61" fmla="*/ 174 h 827"/>
                  <a:gd name="T62" fmla="*/ 291 w 827"/>
                  <a:gd name="T63" fmla="*/ 164 h 827"/>
                  <a:gd name="T64" fmla="*/ 296 w 827"/>
                  <a:gd name="T65" fmla="*/ 154 h 827"/>
                  <a:gd name="T66" fmla="*/ 301 w 827"/>
                  <a:gd name="T67" fmla="*/ 144 h 827"/>
                  <a:gd name="T68" fmla="*/ 306 w 827"/>
                  <a:gd name="T69" fmla="*/ 133 h 827"/>
                  <a:gd name="T70" fmla="*/ 310 w 827"/>
                  <a:gd name="T71" fmla="*/ 123 h 827"/>
                  <a:gd name="T72" fmla="*/ 314 w 827"/>
                  <a:gd name="T73" fmla="*/ 112 h 827"/>
                  <a:gd name="T74" fmla="*/ 317 w 827"/>
                  <a:gd name="T75" fmla="*/ 101 h 827"/>
                  <a:gd name="T76" fmla="*/ 320 w 827"/>
                  <a:gd name="T77" fmla="*/ 90 h 827"/>
                  <a:gd name="T78" fmla="*/ 323 w 827"/>
                  <a:gd name="T79" fmla="*/ 79 h 827"/>
                  <a:gd name="T80" fmla="*/ 325 w 827"/>
                  <a:gd name="T81" fmla="*/ 68 h 827"/>
                  <a:gd name="T82" fmla="*/ 327 w 827"/>
                  <a:gd name="T83" fmla="*/ 57 h 827"/>
                  <a:gd name="T84" fmla="*/ 329 w 827"/>
                  <a:gd name="T85" fmla="*/ 46 h 827"/>
                  <a:gd name="T86" fmla="*/ 330 w 827"/>
                  <a:gd name="T87" fmla="*/ 34 h 827"/>
                  <a:gd name="T88" fmla="*/ 331 w 827"/>
                  <a:gd name="T89" fmla="*/ 23 h 827"/>
                  <a:gd name="T90" fmla="*/ 331 w 827"/>
                  <a:gd name="T91" fmla="*/ 12 h 827"/>
                  <a:gd name="T92" fmla="*/ 331 w 827"/>
                  <a:gd name="T93" fmla="*/ 0 h 827"/>
                  <a:gd name="T94" fmla="*/ 827 w 827"/>
                  <a:gd name="T95" fmla="*/ 496 h 827"/>
                  <a:gd name="T96" fmla="*/ 496 w 827"/>
                  <a:gd name="T97" fmla="*/ 827 h 827"/>
                  <a:gd name="T98" fmla="*/ 0 w 827"/>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7" h="827">
                    <a:moveTo>
                      <a:pt x="0" y="331"/>
                    </a:moveTo>
                    <a:lnTo>
                      <a:pt x="12" y="331"/>
                    </a:lnTo>
                    <a:lnTo>
                      <a:pt x="23" y="331"/>
                    </a:lnTo>
                    <a:lnTo>
                      <a:pt x="34" y="330"/>
                    </a:lnTo>
                    <a:lnTo>
                      <a:pt x="46" y="329"/>
                    </a:lnTo>
                    <a:lnTo>
                      <a:pt x="57" y="327"/>
                    </a:lnTo>
                    <a:lnTo>
                      <a:pt x="68" y="325"/>
                    </a:lnTo>
                    <a:lnTo>
                      <a:pt x="79" y="323"/>
                    </a:lnTo>
                    <a:lnTo>
                      <a:pt x="90" y="320"/>
                    </a:lnTo>
                    <a:lnTo>
                      <a:pt x="101" y="317"/>
                    </a:lnTo>
                    <a:lnTo>
                      <a:pt x="112" y="314"/>
                    </a:lnTo>
                    <a:lnTo>
                      <a:pt x="123" y="310"/>
                    </a:lnTo>
                    <a:lnTo>
                      <a:pt x="133" y="306"/>
                    </a:lnTo>
                    <a:lnTo>
                      <a:pt x="144" y="301"/>
                    </a:lnTo>
                    <a:lnTo>
                      <a:pt x="154" y="296"/>
                    </a:lnTo>
                    <a:lnTo>
                      <a:pt x="164" y="291"/>
                    </a:lnTo>
                    <a:lnTo>
                      <a:pt x="174" y="285"/>
                    </a:lnTo>
                    <a:lnTo>
                      <a:pt x="183" y="279"/>
                    </a:lnTo>
                    <a:lnTo>
                      <a:pt x="193" y="273"/>
                    </a:lnTo>
                    <a:lnTo>
                      <a:pt x="202" y="266"/>
                    </a:lnTo>
                    <a:lnTo>
                      <a:pt x="211" y="259"/>
                    </a:lnTo>
                    <a:lnTo>
                      <a:pt x="220" y="252"/>
                    </a:lnTo>
                    <a:lnTo>
                      <a:pt x="228" y="244"/>
                    </a:lnTo>
                    <a:lnTo>
                      <a:pt x="236" y="236"/>
                    </a:lnTo>
                    <a:lnTo>
                      <a:pt x="244" y="228"/>
                    </a:lnTo>
                    <a:lnTo>
                      <a:pt x="252" y="220"/>
                    </a:lnTo>
                    <a:lnTo>
                      <a:pt x="259" y="211"/>
                    </a:lnTo>
                    <a:lnTo>
                      <a:pt x="266" y="202"/>
                    </a:lnTo>
                    <a:lnTo>
                      <a:pt x="273" y="193"/>
                    </a:lnTo>
                    <a:lnTo>
                      <a:pt x="279" y="183"/>
                    </a:lnTo>
                    <a:lnTo>
                      <a:pt x="285" y="174"/>
                    </a:lnTo>
                    <a:lnTo>
                      <a:pt x="291" y="164"/>
                    </a:lnTo>
                    <a:lnTo>
                      <a:pt x="296" y="154"/>
                    </a:lnTo>
                    <a:lnTo>
                      <a:pt x="301" y="144"/>
                    </a:lnTo>
                    <a:lnTo>
                      <a:pt x="306" y="133"/>
                    </a:lnTo>
                    <a:lnTo>
                      <a:pt x="310" y="123"/>
                    </a:lnTo>
                    <a:lnTo>
                      <a:pt x="314" y="112"/>
                    </a:lnTo>
                    <a:lnTo>
                      <a:pt x="317" y="101"/>
                    </a:lnTo>
                    <a:lnTo>
                      <a:pt x="320" y="90"/>
                    </a:lnTo>
                    <a:lnTo>
                      <a:pt x="323" y="79"/>
                    </a:lnTo>
                    <a:lnTo>
                      <a:pt x="325" y="68"/>
                    </a:lnTo>
                    <a:lnTo>
                      <a:pt x="327" y="57"/>
                    </a:lnTo>
                    <a:lnTo>
                      <a:pt x="329" y="46"/>
                    </a:lnTo>
                    <a:lnTo>
                      <a:pt x="330" y="34"/>
                    </a:lnTo>
                    <a:lnTo>
                      <a:pt x="331" y="23"/>
                    </a:lnTo>
                    <a:lnTo>
                      <a:pt x="331" y="12"/>
                    </a:lnTo>
                    <a:lnTo>
                      <a:pt x="331" y="0"/>
                    </a:lnTo>
                    <a:lnTo>
                      <a:pt x="827" y="496"/>
                    </a:lnTo>
                    <a:lnTo>
                      <a:pt x="496" y="827"/>
                    </a:lnTo>
                    <a:lnTo>
                      <a:pt x="0"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207" name="Group 127">
                <a:extLst>
                  <a:ext uri="{FF2B5EF4-FFF2-40B4-BE49-F238E27FC236}">
                    <a16:creationId xmlns:a16="http://schemas.microsoft.com/office/drawing/2014/main" id="{BC8A0DDF-BDDD-4E66-AA46-4B6772642F95}"/>
                  </a:ext>
                </a:extLst>
              </p:cNvPr>
              <p:cNvGrpSpPr>
                <a:grpSpLocks noChangeAspect="1"/>
              </p:cNvGrpSpPr>
              <p:nvPr/>
            </p:nvGrpSpPr>
            <p:grpSpPr bwMode="auto">
              <a:xfrm>
                <a:off x="1519" y="3202"/>
                <a:ext cx="554" cy="748"/>
                <a:chOff x="3131" y="3202"/>
                <a:chExt cx="554" cy="748"/>
              </a:xfrm>
            </p:grpSpPr>
            <p:sp>
              <p:nvSpPr>
                <p:cNvPr id="942208" name="Freeform 128">
                  <a:extLst>
                    <a:ext uri="{FF2B5EF4-FFF2-40B4-BE49-F238E27FC236}">
                      <a16:creationId xmlns:a16="http://schemas.microsoft.com/office/drawing/2014/main" id="{CFA40777-B43B-4E7B-A0E4-98250194424F}"/>
                    </a:ext>
                  </a:extLst>
                </p:cNvPr>
                <p:cNvSpPr>
                  <a:spLocks noChangeAspect="1"/>
                </p:cNvSpPr>
                <p:nvPr/>
              </p:nvSpPr>
              <p:spPr bwMode="auto">
                <a:xfrm>
                  <a:off x="3131" y="3281"/>
                  <a:ext cx="188" cy="149"/>
                </a:xfrm>
                <a:custGeom>
                  <a:avLst/>
                  <a:gdLst>
                    <a:gd name="T0" fmla="*/ 142 w 937"/>
                    <a:gd name="T1" fmla="*/ 742 h 742"/>
                    <a:gd name="T2" fmla="*/ 149 w 937"/>
                    <a:gd name="T3" fmla="*/ 732 h 742"/>
                    <a:gd name="T4" fmla="*/ 155 w 937"/>
                    <a:gd name="T5" fmla="*/ 720 h 742"/>
                    <a:gd name="T6" fmla="*/ 161 w 937"/>
                    <a:gd name="T7" fmla="*/ 707 h 742"/>
                    <a:gd name="T8" fmla="*/ 167 w 937"/>
                    <a:gd name="T9" fmla="*/ 695 h 742"/>
                    <a:gd name="T10" fmla="*/ 172 w 937"/>
                    <a:gd name="T11" fmla="*/ 684 h 742"/>
                    <a:gd name="T12" fmla="*/ 176 w 937"/>
                    <a:gd name="T13" fmla="*/ 671 h 742"/>
                    <a:gd name="T14" fmla="*/ 181 w 937"/>
                    <a:gd name="T15" fmla="*/ 658 h 742"/>
                    <a:gd name="T16" fmla="*/ 184 w 937"/>
                    <a:gd name="T17" fmla="*/ 645 h 742"/>
                    <a:gd name="T18" fmla="*/ 188 w 937"/>
                    <a:gd name="T19" fmla="*/ 632 h 742"/>
                    <a:gd name="T20" fmla="*/ 190 w 937"/>
                    <a:gd name="T21" fmla="*/ 619 h 742"/>
                    <a:gd name="T22" fmla="*/ 193 w 937"/>
                    <a:gd name="T23" fmla="*/ 606 h 742"/>
                    <a:gd name="T24" fmla="*/ 195 w 937"/>
                    <a:gd name="T25" fmla="*/ 593 h 742"/>
                    <a:gd name="T26" fmla="*/ 196 w 937"/>
                    <a:gd name="T27" fmla="*/ 579 h 742"/>
                    <a:gd name="T28" fmla="*/ 197 w 937"/>
                    <a:gd name="T29" fmla="*/ 567 h 742"/>
                    <a:gd name="T30" fmla="*/ 197 w 937"/>
                    <a:gd name="T31" fmla="*/ 554 h 742"/>
                    <a:gd name="T32" fmla="*/ 199 w 937"/>
                    <a:gd name="T33" fmla="*/ 540 h 742"/>
                    <a:gd name="T34" fmla="*/ 197 w 937"/>
                    <a:gd name="T35" fmla="*/ 527 h 742"/>
                    <a:gd name="T36" fmla="*/ 196 w 937"/>
                    <a:gd name="T37" fmla="*/ 514 h 742"/>
                    <a:gd name="T38" fmla="*/ 195 w 937"/>
                    <a:gd name="T39" fmla="*/ 500 h 742"/>
                    <a:gd name="T40" fmla="*/ 194 w 937"/>
                    <a:gd name="T41" fmla="*/ 487 h 742"/>
                    <a:gd name="T42" fmla="*/ 191 w 937"/>
                    <a:gd name="T43" fmla="*/ 474 h 742"/>
                    <a:gd name="T44" fmla="*/ 188 w 937"/>
                    <a:gd name="T45" fmla="*/ 461 h 742"/>
                    <a:gd name="T46" fmla="*/ 186 w 937"/>
                    <a:gd name="T47" fmla="*/ 448 h 742"/>
                    <a:gd name="T48" fmla="*/ 181 w 937"/>
                    <a:gd name="T49" fmla="*/ 435 h 742"/>
                    <a:gd name="T50" fmla="*/ 177 w 937"/>
                    <a:gd name="T51" fmla="*/ 422 h 742"/>
                    <a:gd name="T52" fmla="*/ 173 w 937"/>
                    <a:gd name="T53" fmla="*/ 409 h 742"/>
                    <a:gd name="T54" fmla="*/ 168 w 937"/>
                    <a:gd name="T55" fmla="*/ 398 h 742"/>
                    <a:gd name="T56" fmla="*/ 162 w 937"/>
                    <a:gd name="T57" fmla="*/ 385 h 742"/>
                    <a:gd name="T58" fmla="*/ 156 w 937"/>
                    <a:gd name="T59" fmla="*/ 373 h 742"/>
                    <a:gd name="T60" fmla="*/ 150 w 937"/>
                    <a:gd name="T61" fmla="*/ 361 h 742"/>
                    <a:gd name="T62" fmla="*/ 143 w 937"/>
                    <a:gd name="T63" fmla="*/ 350 h 742"/>
                    <a:gd name="T64" fmla="*/ 136 w 937"/>
                    <a:gd name="T65" fmla="*/ 339 h 742"/>
                    <a:gd name="T66" fmla="*/ 129 w 937"/>
                    <a:gd name="T67" fmla="*/ 327 h 742"/>
                    <a:gd name="T68" fmla="*/ 121 w 937"/>
                    <a:gd name="T69" fmla="*/ 317 h 742"/>
                    <a:gd name="T70" fmla="*/ 113 w 937"/>
                    <a:gd name="T71" fmla="*/ 306 h 742"/>
                    <a:gd name="T72" fmla="*/ 105 w 937"/>
                    <a:gd name="T73" fmla="*/ 296 h 742"/>
                    <a:gd name="T74" fmla="*/ 95 w 937"/>
                    <a:gd name="T75" fmla="*/ 286 h 742"/>
                    <a:gd name="T76" fmla="*/ 86 w 937"/>
                    <a:gd name="T77" fmla="*/ 277 h 742"/>
                    <a:gd name="T78" fmla="*/ 77 w 937"/>
                    <a:gd name="T79" fmla="*/ 268 h 742"/>
                    <a:gd name="T80" fmla="*/ 66 w 937"/>
                    <a:gd name="T81" fmla="*/ 258 h 742"/>
                    <a:gd name="T82" fmla="*/ 57 w 937"/>
                    <a:gd name="T83" fmla="*/ 250 h 742"/>
                    <a:gd name="T84" fmla="*/ 46 w 937"/>
                    <a:gd name="T85" fmla="*/ 242 h 742"/>
                    <a:gd name="T86" fmla="*/ 34 w 937"/>
                    <a:gd name="T87" fmla="*/ 235 h 742"/>
                    <a:gd name="T88" fmla="*/ 24 w 937"/>
                    <a:gd name="T89" fmla="*/ 226 h 742"/>
                    <a:gd name="T90" fmla="*/ 12 w 937"/>
                    <a:gd name="T91" fmla="*/ 219 h 742"/>
                    <a:gd name="T92" fmla="*/ 0 w 937"/>
                    <a:gd name="T93" fmla="*/ 214 h 742"/>
                    <a:gd name="T94" fmla="*/ 795 w 937"/>
                    <a:gd name="T95" fmla="*/ 0 h 742"/>
                    <a:gd name="T96" fmla="*/ 937 w 937"/>
                    <a:gd name="T97" fmla="*/ 530 h 742"/>
                    <a:gd name="T98" fmla="*/ 142 w 937"/>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7" h="742">
                      <a:moveTo>
                        <a:pt x="142" y="742"/>
                      </a:moveTo>
                      <a:lnTo>
                        <a:pt x="149" y="732"/>
                      </a:lnTo>
                      <a:lnTo>
                        <a:pt x="155" y="720"/>
                      </a:lnTo>
                      <a:lnTo>
                        <a:pt x="161" y="707"/>
                      </a:lnTo>
                      <a:lnTo>
                        <a:pt x="167" y="695"/>
                      </a:lnTo>
                      <a:lnTo>
                        <a:pt x="172" y="684"/>
                      </a:lnTo>
                      <a:lnTo>
                        <a:pt x="176" y="671"/>
                      </a:lnTo>
                      <a:lnTo>
                        <a:pt x="181" y="658"/>
                      </a:lnTo>
                      <a:lnTo>
                        <a:pt x="184" y="645"/>
                      </a:lnTo>
                      <a:lnTo>
                        <a:pt x="188" y="632"/>
                      </a:lnTo>
                      <a:lnTo>
                        <a:pt x="190" y="619"/>
                      </a:lnTo>
                      <a:lnTo>
                        <a:pt x="193" y="606"/>
                      </a:lnTo>
                      <a:lnTo>
                        <a:pt x="195" y="593"/>
                      </a:lnTo>
                      <a:lnTo>
                        <a:pt x="196" y="579"/>
                      </a:lnTo>
                      <a:lnTo>
                        <a:pt x="197" y="567"/>
                      </a:lnTo>
                      <a:lnTo>
                        <a:pt x="197" y="554"/>
                      </a:lnTo>
                      <a:lnTo>
                        <a:pt x="199" y="540"/>
                      </a:lnTo>
                      <a:lnTo>
                        <a:pt x="197" y="527"/>
                      </a:lnTo>
                      <a:lnTo>
                        <a:pt x="196" y="514"/>
                      </a:lnTo>
                      <a:lnTo>
                        <a:pt x="195" y="500"/>
                      </a:lnTo>
                      <a:lnTo>
                        <a:pt x="194" y="487"/>
                      </a:lnTo>
                      <a:lnTo>
                        <a:pt x="191" y="474"/>
                      </a:lnTo>
                      <a:lnTo>
                        <a:pt x="188" y="461"/>
                      </a:lnTo>
                      <a:lnTo>
                        <a:pt x="186" y="448"/>
                      </a:lnTo>
                      <a:lnTo>
                        <a:pt x="181" y="435"/>
                      </a:lnTo>
                      <a:lnTo>
                        <a:pt x="177" y="422"/>
                      </a:lnTo>
                      <a:lnTo>
                        <a:pt x="173" y="409"/>
                      </a:lnTo>
                      <a:lnTo>
                        <a:pt x="168" y="398"/>
                      </a:lnTo>
                      <a:lnTo>
                        <a:pt x="162" y="385"/>
                      </a:lnTo>
                      <a:lnTo>
                        <a:pt x="156" y="373"/>
                      </a:lnTo>
                      <a:lnTo>
                        <a:pt x="150" y="361"/>
                      </a:lnTo>
                      <a:lnTo>
                        <a:pt x="143" y="350"/>
                      </a:lnTo>
                      <a:lnTo>
                        <a:pt x="136" y="339"/>
                      </a:lnTo>
                      <a:lnTo>
                        <a:pt x="129" y="327"/>
                      </a:lnTo>
                      <a:lnTo>
                        <a:pt x="121" y="317"/>
                      </a:lnTo>
                      <a:lnTo>
                        <a:pt x="113" y="306"/>
                      </a:lnTo>
                      <a:lnTo>
                        <a:pt x="105" y="296"/>
                      </a:lnTo>
                      <a:lnTo>
                        <a:pt x="95" y="286"/>
                      </a:lnTo>
                      <a:lnTo>
                        <a:pt x="86" y="277"/>
                      </a:lnTo>
                      <a:lnTo>
                        <a:pt x="77" y="268"/>
                      </a:lnTo>
                      <a:lnTo>
                        <a:pt x="66" y="258"/>
                      </a:lnTo>
                      <a:lnTo>
                        <a:pt x="57" y="250"/>
                      </a:lnTo>
                      <a:lnTo>
                        <a:pt x="46" y="242"/>
                      </a:lnTo>
                      <a:lnTo>
                        <a:pt x="34" y="235"/>
                      </a:lnTo>
                      <a:lnTo>
                        <a:pt x="24" y="226"/>
                      </a:lnTo>
                      <a:lnTo>
                        <a:pt x="12" y="219"/>
                      </a:lnTo>
                      <a:lnTo>
                        <a:pt x="0" y="214"/>
                      </a:lnTo>
                      <a:lnTo>
                        <a:pt x="795" y="0"/>
                      </a:lnTo>
                      <a:lnTo>
                        <a:pt x="937" y="530"/>
                      </a:lnTo>
                      <a:lnTo>
                        <a:pt x="142"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09" name="Freeform 129">
                  <a:extLst>
                    <a:ext uri="{FF2B5EF4-FFF2-40B4-BE49-F238E27FC236}">
                      <a16:creationId xmlns:a16="http://schemas.microsoft.com/office/drawing/2014/main" id="{51B9F1D0-56B7-4D64-AB1E-B1E56CBF2D4E}"/>
                    </a:ext>
                  </a:extLst>
                </p:cNvPr>
                <p:cNvSpPr>
                  <a:spLocks noChangeAspect="1"/>
                </p:cNvSpPr>
                <p:nvPr/>
              </p:nvSpPr>
              <p:spPr bwMode="auto">
                <a:xfrm>
                  <a:off x="3131" y="3281"/>
                  <a:ext cx="188" cy="149"/>
                </a:xfrm>
                <a:custGeom>
                  <a:avLst/>
                  <a:gdLst>
                    <a:gd name="T0" fmla="*/ 121 w 799"/>
                    <a:gd name="T1" fmla="*/ 633 h 633"/>
                    <a:gd name="T2" fmla="*/ 127 w 799"/>
                    <a:gd name="T3" fmla="*/ 624 h 633"/>
                    <a:gd name="T4" fmla="*/ 132 w 799"/>
                    <a:gd name="T5" fmla="*/ 614 h 633"/>
                    <a:gd name="T6" fmla="*/ 137 w 799"/>
                    <a:gd name="T7" fmla="*/ 603 h 633"/>
                    <a:gd name="T8" fmla="*/ 142 w 799"/>
                    <a:gd name="T9" fmla="*/ 593 h 633"/>
                    <a:gd name="T10" fmla="*/ 146 w 799"/>
                    <a:gd name="T11" fmla="*/ 583 h 633"/>
                    <a:gd name="T12" fmla="*/ 150 w 799"/>
                    <a:gd name="T13" fmla="*/ 572 h 633"/>
                    <a:gd name="T14" fmla="*/ 154 w 799"/>
                    <a:gd name="T15" fmla="*/ 561 h 633"/>
                    <a:gd name="T16" fmla="*/ 157 w 799"/>
                    <a:gd name="T17" fmla="*/ 550 h 633"/>
                    <a:gd name="T18" fmla="*/ 160 w 799"/>
                    <a:gd name="T19" fmla="*/ 539 h 633"/>
                    <a:gd name="T20" fmla="*/ 162 w 799"/>
                    <a:gd name="T21" fmla="*/ 528 h 633"/>
                    <a:gd name="T22" fmla="*/ 164 w 799"/>
                    <a:gd name="T23" fmla="*/ 517 h 633"/>
                    <a:gd name="T24" fmla="*/ 166 w 799"/>
                    <a:gd name="T25" fmla="*/ 506 h 633"/>
                    <a:gd name="T26" fmla="*/ 167 w 799"/>
                    <a:gd name="T27" fmla="*/ 494 h 633"/>
                    <a:gd name="T28" fmla="*/ 168 w 799"/>
                    <a:gd name="T29" fmla="*/ 483 h 633"/>
                    <a:gd name="T30" fmla="*/ 168 w 799"/>
                    <a:gd name="T31" fmla="*/ 472 h 633"/>
                    <a:gd name="T32" fmla="*/ 169 w 799"/>
                    <a:gd name="T33" fmla="*/ 460 h 633"/>
                    <a:gd name="T34" fmla="*/ 168 w 799"/>
                    <a:gd name="T35" fmla="*/ 449 h 633"/>
                    <a:gd name="T36" fmla="*/ 167 w 799"/>
                    <a:gd name="T37" fmla="*/ 438 h 633"/>
                    <a:gd name="T38" fmla="*/ 166 w 799"/>
                    <a:gd name="T39" fmla="*/ 426 h 633"/>
                    <a:gd name="T40" fmla="*/ 165 w 799"/>
                    <a:gd name="T41" fmla="*/ 415 h 633"/>
                    <a:gd name="T42" fmla="*/ 163 w 799"/>
                    <a:gd name="T43" fmla="*/ 404 h 633"/>
                    <a:gd name="T44" fmla="*/ 160 w 799"/>
                    <a:gd name="T45" fmla="*/ 393 h 633"/>
                    <a:gd name="T46" fmla="*/ 158 w 799"/>
                    <a:gd name="T47" fmla="*/ 382 h 633"/>
                    <a:gd name="T48" fmla="*/ 154 w 799"/>
                    <a:gd name="T49" fmla="*/ 371 h 633"/>
                    <a:gd name="T50" fmla="*/ 151 w 799"/>
                    <a:gd name="T51" fmla="*/ 360 h 633"/>
                    <a:gd name="T52" fmla="*/ 147 w 799"/>
                    <a:gd name="T53" fmla="*/ 349 h 633"/>
                    <a:gd name="T54" fmla="*/ 143 w 799"/>
                    <a:gd name="T55" fmla="*/ 339 h 633"/>
                    <a:gd name="T56" fmla="*/ 138 w 799"/>
                    <a:gd name="T57" fmla="*/ 328 h 633"/>
                    <a:gd name="T58" fmla="*/ 133 w 799"/>
                    <a:gd name="T59" fmla="*/ 318 h 633"/>
                    <a:gd name="T60" fmla="*/ 128 w 799"/>
                    <a:gd name="T61" fmla="*/ 308 h 633"/>
                    <a:gd name="T62" fmla="*/ 122 w 799"/>
                    <a:gd name="T63" fmla="*/ 298 h 633"/>
                    <a:gd name="T64" fmla="*/ 116 w 799"/>
                    <a:gd name="T65" fmla="*/ 289 h 633"/>
                    <a:gd name="T66" fmla="*/ 110 w 799"/>
                    <a:gd name="T67" fmla="*/ 279 h 633"/>
                    <a:gd name="T68" fmla="*/ 103 w 799"/>
                    <a:gd name="T69" fmla="*/ 270 h 633"/>
                    <a:gd name="T70" fmla="*/ 96 w 799"/>
                    <a:gd name="T71" fmla="*/ 261 h 633"/>
                    <a:gd name="T72" fmla="*/ 89 w 799"/>
                    <a:gd name="T73" fmla="*/ 252 h 633"/>
                    <a:gd name="T74" fmla="*/ 81 w 799"/>
                    <a:gd name="T75" fmla="*/ 244 h 633"/>
                    <a:gd name="T76" fmla="*/ 73 w 799"/>
                    <a:gd name="T77" fmla="*/ 236 h 633"/>
                    <a:gd name="T78" fmla="*/ 65 w 799"/>
                    <a:gd name="T79" fmla="*/ 228 h 633"/>
                    <a:gd name="T80" fmla="*/ 56 w 799"/>
                    <a:gd name="T81" fmla="*/ 220 h 633"/>
                    <a:gd name="T82" fmla="*/ 48 w 799"/>
                    <a:gd name="T83" fmla="*/ 213 h 633"/>
                    <a:gd name="T84" fmla="*/ 39 w 799"/>
                    <a:gd name="T85" fmla="*/ 206 h 633"/>
                    <a:gd name="T86" fmla="*/ 29 w 799"/>
                    <a:gd name="T87" fmla="*/ 200 h 633"/>
                    <a:gd name="T88" fmla="*/ 20 w 799"/>
                    <a:gd name="T89" fmla="*/ 193 h 633"/>
                    <a:gd name="T90" fmla="*/ 10 w 799"/>
                    <a:gd name="T91" fmla="*/ 187 h 633"/>
                    <a:gd name="T92" fmla="*/ 0 w 799"/>
                    <a:gd name="T93" fmla="*/ 182 h 633"/>
                    <a:gd name="T94" fmla="*/ 678 w 799"/>
                    <a:gd name="T95" fmla="*/ 0 h 633"/>
                    <a:gd name="T96" fmla="*/ 799 w 799"/>
                    <a:gd name="T97" fmla="*/ 452 h 633"/>
                    <a:gd name="T98" fmla="*/ 121 w 799"/>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633">
                      <a:moveTo>
                        <a:pt x="121" y="633"/>
                      </a:moveTo>
                      <a:lnTo>
                        <a:pt x="127" y="624"/>
                      </a:lnTo>
                      <a:lnTo>
                        <a:pt x="132" y="614"/>
                      </a:lnTo>
                      <a:lnTo>
                        <a:pt x="137" y="603"/>
                      </a:lnTo>
                      <a:lnTo>
                        <a:pt x="142" y="593"/>
                      </a:lnTo>
                      <a:lnTo>
                        <a:pt x="146" y="583"/>
                      </a:lnTo>
                      <a:lnTo>
                        <a:pt x="150" y="572"/>
                      </a:lnTo>
                      <a:lnTo>
                        <a:pt x="154" y="561"/>
                      </a:lnTo>
                      <a:lnTo>
                        <a:pt x="157" y="550"/>
                      </a:lnTo>
                      <a:lnTo>
                        <a:pt x="160" y="539"/>
                      </a:lnTo>
                      <a:lnTo>
                        <a:pt x="162" y="528"/>
                      </a:lnTo>
                      <a:lnTo>
                        <a:pt x="164" y="517"/>
                      </a:lnTo>
                      <a:lnTo>
                        <a:pt x="166" y="506"/>
                      </a:lnTo>
                      <a:lnTo>
                        <a:pt x="167" y="494"/>
                      </a:lnTo>
                      <a:lnTo>
                        <a:pt x="168" y="483"/>
                      </a:lnTo>
                      <a:lnTo>
                        <a:pt x="168" y="472"/>
                      </a:lnTo>
                      <a:lnTo>
                        <a:pt x="169" y="460"/>
                      </a:lnTo>
                      <a:lnTo>
                        <a:pt x="168" y="449"/>
                      </a:lnTo>
                      <a:lnTo>
                        <a:pt x="167" y="438"/>
                      </a:lnTo>
                      <a:lnTo>
                        <a:pt x="166" y="426"/>
                      </a:lnTo>
                      <a:lnTo>
                        <a:pt x="165" y="415"/>
                      </a:lnTo>
                      <a:lnTo>
                        <a:pt x="163" y="404"/>
                      </a:lnTo>
                      <a:lnTo>
                        <a:pt x="160" y="393"/>
                      </a:lnTo>
                      <a:lnTo>
                        <a:pt x="158" y="382"/>
                      </a:lnTo>
                      <a:lnTo>
                        <a:pt x="154" y="371"/>
                      </a:lnTo>
                      <a:lnTo>
                        <a:pt x="151" y="360"/>
                      </a:lnTo>
                      <a:lnTo>
                        <a:pt x="147" y="349"/>
                      </a:lnTo>
                      <a:lnTo>
                        <a:pt x="143" y="339"/>
                      </a:lnTo>
                      <a:lnTo>
                        <a:pt x="138" y="328"/>
                      </a:lnTo>
                      <a:lnTo>
                        <a:pt x="133" y="318"/>
                      </a:lnTo>
                      <a:lnTo>
                        <a:pt x="128" y="308"/>
                      </a:lnTo>
                      <a:lnTo>
                        <a:pt x="122" y="298"/>
                      </a:lnTo>
                      <a:lnTo>
                        <a:pt x="116" y="289"/>
                      </a:lnTo>
                      <a:lnTo>
                        <a:pt x="110" y="279"/>
                      </a:lnTo>
                      <a:lnTo>
                        <a:pt x="103" y="270"/>
                      </a:lnTo>
                      <a:lnTo>
                        <a:pt x="96" y="261"/>
                      </a:lnTo>
                      <a:lnTo>
                        <a:pt x="89" y="252"/>
                      </a:lnTo>
                      <a:lnTo>
                        <a:pt x="81" y="244"/>
                      </a:lnTo>
                      <a:lnTo>
                        <a:pt x="73" y="236"/>
                      </a:lnTo>
                      <a:lnTo>
                        <a:pt x="65" y="228"/>
                      </a:lnTo>
                      <a:lnTo>
                        <a:pt x="56" y="220"/>
                      </a:lnTo>
                      <a:lnTo>
                        <a:pt x="48" y="213"/>
                      </a:lnTo>
                      <a:lnTo>
                        <a:pt x="39" y="206"/>
                      </a:lnTo>
                      <a:lnTo>
                        <a:pt x="29" y="200"/>
                      </a:lnTo>
                      <a:lnTo>
                        <a:pt x="20" y="193"/>
                      </a:lnTo>
                      <a:lnTo>
                        <a:pt x="10" y="187"/>
                      </a:lnTo>
                      <a:lnTo>
                        <a:pt x="0" y="182"/>
                      </a:lnTo>
                      <a:lnTo>
                        <a:pt x="678" y="0"/>
                      </a:lnTo>
                      <a:lnTo>
                        <a:pt x="799" y="452"/>
                      </a:lnTo>
                      <a:lnTo>
                        <a:pt x="121"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10" name="Line 130">
                  <a:extLst>
                    <a:ext uri="{FF2B5EF4-FFF2-40B4-BE49-F238E27FC236}">
                      <a16:creationId xmlns:a16="http://schemas.microsoft.com/office/drawing/2014/main" id="{561970B9-E3E1-4EE9-8FB7-57756EFC0EF3}"/>
                    </a:ext>
                  </a:extLst>
                </p:cNvPr>
                <p:cNvSpPr>
                  <a:spLocks noChangeAspect="1" noChangeShapeType="1"/>
                </p:cNvSpPr>
                <p:nvPr/>
              </p:nvSpPr>
              <p:spPr bwMode="auto">
                <a:xfrm flipV="1">
                  <a:off x="3305" y="3286"/>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11" name="Line 131">
                  <a:extLst>
                    <a:ext uri="{FF2B5EF4-FFF2-40B4-BE49-F238E27FC236}">
                      <a16:creationId xmlns:a16="http://schemas.microsoft.com/office/drawing/2014/main" id="{A6CC48DE-1656-4BBB-A5BC-20FBE2DB79CD}"/>
                    </a:ext>
                  </a:extLst>
                </p:cNvPr>
                <p:cNvSpPr>
                  <a:spLocks noChangeAspect="1" noChangeShapeType="1"/>
                </p:cNvSpPr>
                <p:nvPr/>
              </p:nvSpPr>
              <p:spPr bwMode="auto">
                <a:xfrm>
                  <a:off x="3340" y="3202"/>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12" name="Freeform 132">
                  <a:extLst>
                    <a:ext uri="{FF2B5EF4-FFF2-40B4-BE49-F238E27FC236}">
                      <a16:creationId xmlns:a16="http://schemas.microsoft.com/office/drawing/2014/main" id="{37A3477B-F8CD-49CB-9143-E507BC41B9FE}"/>
                    </a:ext>
                  </a:extLst>
                </p:cNvPr>
                <p:cNvSpPr>
                  <a:spLocks noChangeAspect="1"/>
                </p:cNvSpPr>
                <p:nvPr/>
              </p:nvSpPr>
              <p:spPr bwMode="auto">
                <a:xfrm>
                  <a:off x="3381" y="3239"/>
                  <a:ext cx="231" cy="150"/>
                </a:xfrm>
                <a:custGeom>
                  <a:avLst/>
                  <a:gdLst>
                    <a:gd name="T0" fmla="*/ 154 w 1154"/>
                    <a:gd name="T1" fmla="*/ 548 h 747"/>
                    <a:gd name="T2" fmla="*/ 86 w 1154"/>
                    <a:gd name="T3" fmla="*/ 528 h 747"/>
                    <a:gd name="T4" fmla="*/ 38 w 1154"/>
                    <a:gd name="T5" fmla="*/ 500 h 747"/>
                    <a:gd name="T6" fmla="*/ 10 w 1154"/>
                    <a:gd name="T7" fmla="*/ 463 h 747"/>
                    <a:gd name="T8" fmla="*/ 0 w 1154"/>
                    <a:gd name="T9" fmla="*/ 420 h 747"/>
                    <a:gd name="T10" fmla="*/ 11 w 1154"/>
                    <a:gd name="T11" fmla="*/ 368 h 747"/>
                    <a:gd name="T12" fmla="*/ 88 w 1154"/>
                    <a:gd name="T13" fmla="*/ 77 h 747"/>
                    <a:gd name="T14" fmla="*/ 112 w 1154"/>
                    <a:gd name="T15" fmla="*/ 34 h 747"/>
                    <a:gd name="T16" fmla="*/ 148 w 1154"/>
                    <a:gd name="T17" fmla="*/ 10 h 747"/>
                    <a:gd name="T18" fmla="*/ 197 w 1154"/>
                    <a:gd name="T19" fmla="*/ 0 h 747"/>
                    <a:gd name="T20" fmla="*/ 259 w 1154"/>
                    <a:gd name="T21" fmla="*/ 9 h 747"/>
                    <a:gd name="T22" fmla="*/ 1008 w 1154"/>
                    <a:gd name="T23" fmla="*/ 209 h 747"/>
                    <a:gd name="T24" fmla="*/ 1020 w 1154"/>
                    <a:gd name="T25" fmla="*/ 213 h 747"/>
                    <a:gd name="T26" fmla="*/ 1032 w 1154"/>
                    <a:gd name="T27" fmla="*/ 217 h 747"/>
                    <a:gd name="T28" fmla="*/ 1044 w 1154"/>
                    <a:gd name="T29" fmla="*/ 222 h 747"/>
                    <a:gd name="T30" fmla="*/ 1056 w 1154"/>
                    <a:gd name="T31" fmla="*/ 228 h 747"/>
                    <a:gd name="T32" fmla="*/ 1066 w 1154"/>
                    <a:gd name="T33" fmla="*/ 234 h 747"/>
                    <a:gd name="T34" fmla="*/ 1077 w 1154"/>
                    <a:gd name="T35" fmla="*/ 241 h 747"/>
                    <a:gd name="T36" fmla="*/ 1087 w 1154"/>
                    <a:gd name="T37" fmla="*/ 248 h 747"/>
                    <a:gd name="T38" fmla="*/ 1097 w 1154"/>
                    <a:gd name="T39" fmla="*/ 255 h 747"/>
                    <a:gd name="T40" fmla="*/ 1106 w 1154"/>
                    <a:gd name="T41" fmla="*/ 263 h 747"/>
                    <a:gd name="T42" fmla="*/ 1114 w 1154"/>
                    <a:gd name="T43" fmla="*/ 271 h 747"/>
                    <a:gd name="T44" fmla="*/ 1121 w 1154"/>
                    <a:gd name="T45" fmla="*/ 279 h 747"/>
                    <a:gd name="T46" fmla="*/ 1128 w 1154"/>
                    <a:gd name="T47" fmla="*/ 289 h 747"/>
                    <a:gd name="T48" fmla="*/ 1134 w 1154"/>
                    <a:gd name="T49" fmla="*/ 298 h 747"/>
                    <a:gd name="T50" fmla="*/ 1140 w 1154"/>
                    <a:gd name="T51" fmla="*/ 307 h 747"/>
                    <a:gd name="T52" fmla="*/ 1144 w 1154"/>
                    <a:gd name="T53" fmla="*/ 317 h 747"/>
                    <a:gd name="T54" fmla="*/ 1148 w 1154"/>
                    <a:gd name="T55" fmla="*/ 326 h 747"/>
                    <a:gd name="T56" fmla="*/ 1151 w 1154"/>
                    <a:gd name="T57" fmla="*/ 337 h 747"/>
                    <a:gd name="T58" fmla="*/ 1153 w 1154"/>
                    <a:gd name="T59" fmla="*/ 346 h 747"/>
                    <a:gd name="T60" fmla="*/ 1153 w 1154"/>
                    <a:gd name="T61" fmla="*/ 356 h 747"/>
                    <a:gd name="T62" fmla="*/ 1154 w 1154"/>
                    <a:gd name="T63" fmla="*/ 366 h 747"/>
                    <a:gd name="T64" fmla="*/ 1153 w 1154"/>
                    <a:gd name="T65" fmla="*/ 376 h 747"/>
                    <a:gd name="T66" fmla="*/ 1152 w 1154"/>
                    <a:gd name="T67" fmla="*/ 385 h 747"/>
                    <a:gd name="T68" fmla="*/ 1079 w 1154"/>
                    <a:gd name="T69" fmla="*/ 655 h 747"/>
                    <a:gd name="T70" fmla="*/ 1077 w 1154"/>
                    <a:gd name="T71" fmla="*/ 664 h 747"/>
                    <a:gd name="T72" fmla="*/ 1072 w 1154"/>
                    <a:gd name="T73" fmla="*/ 672 h 747"/>
                    <a:gd name="T74" fmla="*/ 1067 w 1154"/>
                    <a:gd name="T75" fmla="*/ 680 h 747"/>
                    <a:gd name="T76" fmla="*/ 1063 w 1154"/>
                    <a:gd name="T77" fmla="*/ 689 h 747"/>
                    <a:gd name="T78" fmla="*/ 1057 w 1154"/>
                    <a:gd name="T79" fmla="*/ 697 h 747"/>
                    <a:gd name="T80" fmla="*/ 1050 w 1154"/>
                    <a:gd name="T81" fmla="*/ 704 h 747"/>
                    <a:gd name="T82" fmla="*/ 1042 w 1154"/>
                    <a:gd name="T83" fmla="*/ 711 h 747"/>
                    <a:gd name="T84" fmla="*/ 1033 w 1154"/>
                    <a:gd name="T85" fmla="*/ 717 h 747"/>
                    <a:gd name="T86" fmla="*/ 1024 w 1154"/>
                    <a:gd name="T87" fmla="*/ 723 h 747"/>
                    <a:gd name="T88" fmla="*/ 1015 w 1154"/>
                    <a:gd name="T89" fmla="*/ 728 h 747"/>
                    <a:gd name="T90" fmla="*/ 1004 w 1154"/>
                    <a:gd name="T91" fmla="*/ 733 h 747"/>
                    <a:gd name="T92" fmla="*/ 993 w 1154"/>
                    <a:gd name="T93" fmla="*/ 737 h 747"/>
                    <a:gd name="T94" fmla="*/ 983 w 1154"/>
                    <a:gd name="T95" fmla="*/ 740 h 747"/>
                    <a:gd name="T96" fmla="*/ 971 w 1154"/>
                    <a:gd name="T97" fmla="*/ 743 h 747"/>
                    <a:gd name="T98" fmla="*/ 959 w 1154"/>
                    <a:gd name="T99" fmla="*/ 745 h 747"/>
                    <a:gd name="T100" fmla="*/ 948 w 1154"/>
                    <a:gd name="T101" fmla="*/ 746 h 747"/>
                    <a:gd name="T102" fmla="*/ 935 w 1154"/>
                    <a:gd name="T103" fmla="*/ 747 h 747"/>
                    <a:gd name="T104" fmla="*/ 922 w 1154"/>
                    <a:gd name="T105" fmla="*/ 747 h 747"/>
                    <a:gd name="T106" fmla="*/ 910 w 1154"/>
                    <a:gd name="T107" fmla="*/ 746 h 747"/>
                    <a:gd name="T108" fmla="*/ 897 w 1154"/>
                    <a:gd name="T109" fmla="*/ 745 h 747"/>
                    <a:gd name="T110" fmla="*/ 884 w 1154"/>
                    <a:gd name="T111" fmla="*/ 744 h 747"/>
                    <a:gd name="T112" fmla="*/ 872 w 1154"/>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4" h="747">
                      <a:moveTo>
                        <a:pt x="866" y="739"/>
                      </a:moveTo>
                      <a:lnTo>
                        <a:pt x="154" y="548"/>
                      </a:lnTo>
                      <a:lnTo>
                        <a:pt x="117" y="538"/>
                      </a:lnTo>
                      <a:lnTo>
                        <a:pt x="86" y="528"/>
                      </a:lnTo>
                      <a:lnTo>
                        <a:pt x="60" y="515"/>
                      </a:lnTo>
                      <a:lnTo>
                        <a:pt x="38" y="500"/>
                      </a:lnTo>
                      <a:lnTo>
                        <a:pt x="21" y="482"/>
                      </a:lnTo>
                      <a:lnTo>
                        <a:pt x="10" y="463"/>
                      </a:lnTo>
                      <a:lnTo>
                        <a:pt x="3" y="442"/>
                      </a:lnTo>
                      <a:lnTo>
                        <a:pt x="0" y="420"/>
                      </a:lnTo>
                      <a:lnTo>
                        <a:pt x="4" y="394"/>
                      </a:lnTo>
                      <a:lnTo>
                        <a:pt x="11" y="368"/>
                      </a:lnTo>
                      <a:lnTo>
                        <a:pt x="82" y="103"/>
                      </a:lnTo>
                      <a:lnTo>
                        <a:pt x="88" y="77"/>
                      </a:lnTo>
                      <a:lnTo>
                        <a:pt x="99" y="53"/>
                      </a:lnTo>
                      <a:lnTo>
                        <a:pt x="112" y="34"/>
                      </a:lnTo>
                      <a:lnTo>
                        <a:pt x="128" y="20"/>
                      </a:lnTo>
                      <a:lnTo>
                        <a:pt x="148" y="10"/>
                      </a:lnTo>
                      <a:lnTo>
                        <a:pt x="171" y="3"/>
                      </a:lnTo>
                      <a:lnTo>
                        <a:pt x="197" y="0"/>
                      </a:lnTo>
                      <a:lnTo>
                        <a:pt x="227" y="3"/>
                      </a:lnTo>
                      <a:lnTo>
                        <a:pt x="259" y="9"/>
                      </a:lnTo>
                      <a:lnTo>
                        <a:pt x="296" y="19"/>
                      </a:lnTo>
                      <a:lnTo>
                        <a:pt x="1008" y="209"/>
                      </a:lnTo>
                      <a:lnTo>
                        <a:pt x="1013" y="211"/>
                      </a:lnTo>
                      <a:lnTo>
                        <a:pt x="1020" y="213"/>
                      </a:lnTo>
                      <a:lnTo>
                        <a:pt x="1026" y="215"/>
                      </a:lnTo>
                      <a:lnTo>
                        <a:pt x="1032" y="217"/>
                      </a:lnTo>
                      <a:lnTo>
                        <a:pt x="1038" y="220"/>
                      </a:lnTo>
                      <a:lnTo>
                        <a:pt x="1044" y="222"/>
                      </a:lnTo>
                      <a:lnTo>
                        <a:pt x="1050" y="225"/>
                      </a:lnTo>
                      <a:lnTo>
                        <a:pt x="1056" y="228"/>
                      </a:lnTo>
                      <a:lnTo>
                        <a:pt x="1060" y="230"/>
                      </a:lnTo>
                      <a:lnTo>
                        <a:pt x="1066" y="234"/>
                      </a:lnTo>
                      <a:lnTo>
                        <a:pt x="1072" y="237"/>
                      </a:lnTo>
                      <a:lnTo>
                        <a:pt x="1077" y="241"/>
                      </a:lnTo>
                      <a:lnTo>
                        <a:pt x="1083" y="244"/>
                      </a:lnTo>
                      <a:lnTo>
                        <a:pt x="1087" y="248"/>
                      </a:lnTo>
                      <a:lnTo>
                        <a:pt x="1092" y="251"/>
                      </a:lnTo>
                      <a:lnTo>
                        <a:pt x="1097" y="255"/>
                      </a:lnTo>
                      <a:lnTo>
                        <a:pt x="1101" y="258"/>
                      </a:lnTo>
                      <a:lnTo>
                        <a:pt x="1106" y="263"/>
                      </a:lnTo>
                      <a:lnTo>
                        <a:pt x="1110" y="266"/>
                      </a:lnTo>
                      <a:lnTo>
                        <a:pt x="1114" y="271"/>
                      </a:lnTo>
                      <a:lnTo>
                        <a:pt x="1118" y="276"/>
                      </a:lnTo>
                      <a:lnTo>
                        <a:pt x="1121" y="279"/>
                      </a:lnTo>
                      <a:lnTo>
                        <a:pt x="1125" y="284"/>
                      </a:lnTo>
                      <a:lnTo>
                        <a:pt x="1128" y="289"/>
                      </a:lnTo>
                      <a:lnTo>
                        <a:pt x="1132" y="293"/>
                      </a:lnTo>
                      <a:lnTo>
                        <a:pt x="1134" y="298"/>
                      </a:lnTo>
                      <a:lnTo>
                        <a:pt x="1137" y="303"/>
                      </a:lnTo>
                      <a:lnTo>
                        <a:pt x="1140" y="307"/>
                      </a:lnTo>
                      <a:lnTo>
                        <a:pt x="1142" y="312"/>
                      </a:lnTo>
                      <a:lnTo>
                        <a:pt x="1144" y="317"/>
                      </a:lnTo>
                      <a:lnTo>
                        <a:pt x="1146" y="322"/>
                      </a:lnTo>
                      <a:lnTo>
                        <a:pt x="1148" y="326"/>
                      </a:lnTo>
                      <a:lnTo>
                        <a:pt x="1149" y="331"/>
                      </a:lnTo>
                      <a:lnTo>
                        <a:pt x="1151" y="337"/>
                      </a:lnTo>
                      <a:lnTo>
                        <a:pt x="1152" y="342"/>
                      </a:lnTo>
                      <a:lnTo>
                        <a:pt x="1153" y="346"/>
                      </a:lnTo>
                      <a:lnTo>
                        <a:pt x="1153" y="351"/>
                      </a:lnTo>
                      <a:lnTo>
                        <a:pt x="1153" y="356"/>
                      </a:lnTo>
                      <a:lnTo>
                        <a:pt x="1154" y="361"/>
                      </a:lnTo>
                      <a:lnTo>
                        <a:pt x="1154" y="366"/>
                      </a:lnTo>
                      <a:lnTo>
                        <a:pt x="1153" y="371"/>
                      </a:lnTo>
                      <a:lnTo>
                        <a:pt x="1153" y="376"/>
                      </a:lnTo>
                      <a:lnTo>
                        <a:pt x="1152" y="380"/>
                      </a:lnTo>
                      <a:lnTo>
                        <a:pt x="1152" y="385"/>
                      </a:lnTo>
                      <a:lnTo>
                        <a:pt x="1151" y="390"/>
                      </a:lnTo>
                      <a:lnTo>
                        <a:pt x="1079" y="655"/>
                      </a:lnTo>
                      <a:lnTo>
                        <a:pt x="1078" y="659"/>
                      </a:lnTo>
                      <a:lnTo>
                        <a:pt x="1077" y="664"/>
                      </a:lnTo>
                      <a:lnTo>
                        <a:pt x="1074" y="667"/>
                      </a:lnTo>
                      <a:lnTo>
                        <a:pt x="1072" y="672"/>
                      </a:lnTo>
                      <a:lnTo>
                        <a:pt x="1071" y="677"/>
                      </a:lnTo>
                      <a:lnTo>
                        <a:pt x="1067" y="680"/>
                      </a:lnTo>
                      <a:lnTo>
                        <a:pt x="1065" y="685"/>
                      </a:lnTo>
                      <a:lnTo>
                        <a:pt x="1063" y="689"/>
                      </a:lnTo>
                      <a:lnTo>
                        <a:pt x="1059" y="693"/>
                      </a:lnTo>
                      <a:lnTo>
                        <a:pt x="1057" y="697"/>
                      </a:lnTo>
                      <a:lnTo>
                        <a:pt x="1053" y="700"/>
                      </a:lnTo>
                      <a:lnTo>
                        <a:pt x="1050" y="704"/>
                      </a:lnTo>
                      <a:lnTo>
                        <a:pt x="1045" y="707"/>
                      </a:lnTo>
                      <a:lnTo>
                        <a:pt x="1042" y="711"/>
                      </a:lnTo>
                      <a:lnTo>
                        <a:pt x="1038" y="714"/>
                      </a:lnTo>
                      <a:lnTo>
                        <a:pt x="1033" y="717"/>
                      </a:lnTo>
                      <a:lnTo>
                        <a:pt x="1029" y="720"/>
                      </a:lnTo>
                      <a:lnTo>
                        <a:pt x="1024" y="723"/>
                      </a:lnTo>
                      <a:lnTo>
                        <a:pt x="1019" y="726"/>
                      </a:lnTo>
                      <a:lnTo>
                        <a:pt x="1015" y="728"/>
                      </a:lnTo>
                      <a:lnTo>
                        <a:pt x="1010" y="731"/>
                      </a:lnTo>
                      <a:lnTo>
                        <a:pt x="1004" y="733"/>
                      </a:lnTo>
                      <a:lnTo>
                        <a:pt x="999" y="735"/>
                      </a:lnTo>
                      <a:lnTo>
                        <a:pt x="993" y="737"/>
                      </a:lnTo>
                      <a:lnTo>
                        <a:pt x="989" y="739"/>
                      </a:lnTo>
                      <a:lnTo>
                        <a:pt x="983" y="740"/>
                      </a:lnTo>
                      <a:lnTo>
                        <a:pt x="977" y="741"/>
                      </a:lnTo>
                      <a:lnTo>
                        <a:pt x="971" y="743"/>
                      </a:lnTo>
                      <a:lnTo>
                        <a:pt x="965" y="744"/>
                      </a:lnTo>
                      <a:lnTo>
                        <a:pt x="959" y="745"/>
                      </a:lnTo>
                      <a:lnTo>
                        <a:pt x="954" y="746"/>
                      </a:lnTo>
                      <a:lnTo>
                        <a:pt x="948" y="746"/>
                      </a:lnTo>
                      <a:lnTo>
                        <a:pt x="941" y="747"/>
                      </a:lnTo>
                      <a:lnTo>
                        <a:pt x="935" y="747"/>
                      </a:lnTo>
                      <a:lnTo>
                        <a:pt x="929" y="747"/>
                      </a:lnTo>
                      <a:lnTo>
                        <a:pt x="922" y="747"/>
                      </a:lnTo>
                      <a:lnTo>
                        <a:pt x="916" y="747"/>
                      </a:lnTo>
                      <a:lnTo>
                        <a:pt x="910" y="746"/>
                      </a:lnTo>
                      <a:lnTo>
                        <a:pt x="903" y="746"/>
                      </a:lnTo>
                      <a:lnTo>
                        <a:pt x="897" y="745"/>
                      </a:lnTo>
                      <a:lnTo>
                        <a:pt x="890" y="745"/>
                      </a:lnTo>
                      <a:lnTo>
                        <a:pt x="884" y="744"/>
                      </a:lnTo>
                      <a:lnTo>
                        <a:pt x="879" y="743"/>
                      </a:lnTo>
                      <a:lnTo>
                        <a:pt x="872" y="740"/>
                      </a:lnTo>
                      <a:lnTo>
                        <a:pt x="866"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13" name="Freeform 133">
                  <a:extLst>
                    <a:ext uri="{FF2B5EF4-FFF2-40B4-BE49-F238E27FC236}">
                      <a16:creationId xmlns:a16="http://schemas.microsoft.com/office/drawing/2014/main" id="{9E8F680A-6C13-431A-B7A7-E386AA3CE4BD}"/>
                    </a:ext>
                  </a:extLst>
                </p:cNvPr>
                <p:cNvSpPr>
                  <a:spLocks noChangeAspect="1"/>
                </p:cNvSpPr>
                <p:nvPr/>
              </p:nvSpPr>
              <p:spPr bwMode="auto">
                <a:xfrm>
                  <a:off x="3381" y="3239"/>
                  <a:ext cx="231" cy="150"/>
                </a:xfrm>
                <a:custGeom>
                  <a:avLst/>
                  <a:gdLst>
                    <a:gd name="T0" fmla="*/ 131 w 984"/>
                    <a:gd name="T1" fmla="*/ 467 h 637"/>
                    <a:gd name="T2" fmla="*/ 73 w 984"/>
                    <a:gd name="T3" fmla="*/ 450 h 637"/>
                    <a:gd name="T4" fmla="*/ 32 w 984"/>
                    <a:gd name="T5" fmla="*/ 426 h 637"/>
                    <a:gd name="T6" fmla="*/ 8 w 984"/>
                    <a:gd name="T7" fmla="*/ 395 h 637"/>
                    <a:gd name="T8" fmla="*/ 0 w 984"/>
                    <a:gd name="T9" fmla="*/ 358 h 637"/>
                    <a:gd name="T10" fmla="*/ 9 w 984"/>
                    <a:gd name="T11" fmla="*/ 314 h 637"/>
                    <a:gd name="T12" fmla="*/ 75 w 984"/>
                    <a:gd name="T13" fmla="*/ 65 h 637"/>
                    <a:gd name="T14" fmla="*/ 95 w 984"/>
                    <a:gd name="T15" fmla="*/ 29 h 637"/>
                    <a:gd name="T16" fmla="*/ 126 w 984"/>
                    <a:gd name="T17" fmla="*/ 8 h 637"/>
                    <a:gd name="T18" fmla="*/ 168 w 984"/>
                    <a:gd name="T19" fmla="*/ 0 h 637"/>
                    <a:gd name="T20" fmla="*/ 221 w 984"/>
                    <a:gd name="T21" fmla="*/ 7 h 637"/>
                    <a:gd name="T22" fmla="*/ 859 w 984"/>
                    <a:gd name="T23" fmla="*/ 178 h 637"/>
                    <a:gd name="T24" fmla="*/ 870 w 984"/>
                    <a:gd name="T25" fmla="*/ 181 h 637"/>
                    <a:gd name="T26" fmla="*/ 880 w 984"/>
                    <a:gd name="T27" fmla="*/ 185 h 637"/>
                    <a:gd name="T28" fmla="*/ 890 w 984"/>
                    <a:gd name="T29" fmla="*/ 189 h 637"/>
                    <a:gd name="T30" fmla="*/ 900 w 984"/>
                    <a:gd name="T31" fmla="*/ 194 h 637"/>
                    <a:gd name="T32" fmla="*/ 909 w 984"/>
                    <a:gd name="T33" fmla="*/ 199 h 637"/>
                    <a:gd name="T34" fmla="*/ 918 w 984"/>
                    <a:gd name="T35" fmla="*/ 205 h 637"/>
                    <a:gd name="T36" fmla="*/ 927 w 984"/>
                    <a:gd name="T37" fmla="*/ 211 h 637"/>
                    <a:gd name="T38" fmla="*/ 935 w 984"/>
                    <a:gd name="T39" fmla="*/ 217 h 637"/>
                    <a:gd name="T40" fmla="*/ 943 w 984"/>
                    <a:gd name="T41" fmla="*/ 224 h 637"/>
                    <a:gd name="T42" fmla="*/ 950 w 984"/>
                    <a:gd name="T43" fmla="*/ 231 h 637"/>
                    <a:gd name="T44" fmla="*/ 956 w 984"/>
                    <a:gd name="T45" fmla="*/ 238 h 637"/>
                    <a:gd name="T46" fmla="*/ 962 w 984"/>
                    <a:gd name="T47" fmla="*/ 246 h 637"/>
                    <a:gd name="T48" fmla="*/ 967 w 984"/>
                    <a:gd name="T49" fmla="*/ 254 h 637"/>
                    <a:gd name="T50" fmla="*/ 972 w 984"/>
                    <a:gd name="T51" fmla="*/ 262 h 637"/>
                    <a:gd name="T52" fmla="*/ 975 w 984"/>
                    <a:gd name="T53" fmla="*/ 270 h 637"/>
                    <a:gd name="T54" fmla="*/ 979 w 984"/>
                    <a:gd name="T55" fmla="*/ 278 h 637"/>
                    <a:gd name="T56" fmla="*/ 981 w 984"/>
                    <a:gd name="T57" fmla="*/ 287 h 637"/>
                    <a:gd name="T58" fmla="*/ 983 w 984"/>
                    <a:gd name="T59" fmla="*/ 295 h 637"/>
                    <a:gd name="T60" fmla="*/ 983 w 984"/>
                    <a:gd name="T61" fmla="*/ 303 h 637"/>
                    <a:gd name="T62" fmla="*/ 984 w 984"/>
                    <a:gd name="T63" fmla="*/ 312 h 637"/>
                    <a:gd name="T64" fmla="*/ 983 w 984"/>
                    <a:gd name="T65" fmla="*/ 320 h 637"/>
                    <a:gd name="T66" fmla="*/ 982 w 984"/>
                    <a:gd name="T67" fmla="*/ 328 h 637"/>
                    <a:gd name="T68" fmla="*/ 920 w 984"/>
                    <a:gd name="T69" fmla="*/ 558 h 637"/>
                    <a:gd name="T70" fmla="*/ 918 w 984"/>
                    <a:gd name="T71" fmla="*/ 566 h 637"/>
                    <a:gd name="T72" fmla="*/ 914 w 984"/>
                    <a:gd name="T73" fmla="*/ 573 h 637"/>
                    <a:gd name="T74" fmla="*/ 910 w 984"/>
                    <a:gd name="T75" fmla="*/ 580 h 637"/>
                    <a:gd name="T76" fmla="*/ 906 w 984"/>
                    <a:gd name="T77" fmla="*/ 587 h 637"/>
                    <a:gd name="T78" fmla="*/ 901 w 984"/>
                    <a:gd name="T79" fmla="*/ 594 h 637"/>
                    <a:gd name="T80" fmla="*/ 895 w 984"/>
                    <a:gd name="T81" fmla="*/ 600 h 637"/>
                    <a:gd name="T82" fmla="*/ 888 w 984"/>
                    <a:gd name="T83" fmla="*/ 606 h 637"/>
                    <a:gd name="T84" fmla="*/ 881 w 984"/>
                    <a:gd name="T85" fmla="*/ 611 h 637"/>
                    <a:gd name="T86" fmla="*/ 873 w 984"/>
                    <a:gd name="T87" fmla="*/ 616 h 637"/>
                    <a:gd name="T88" fmla="*/ 865 w 984"/>
                    <a:gd name="T89" fmla="*/ 621 h 637"/>
                    <a:gd name="T90" fmla="*/ 856 w 984"/>
                    <a:gd name="T91" fmla="*/ 625 h 637"/>
                    <a:gd name="T92" fmla="*/ 847 w 984"/>
                    <a:gd name="T93" fmla="*/ 628 h 637"/>
                    <a:gd name="T94" fmla="*/ 838 w 984"/>
                    <a:gd name="T95" fmla="*/ 631 h 637"/>
                    <a:gd name="T96" fmla="*/ 828 w 984"/>
                    <a:gd name="T97" fmla="*/ 633 h 637"/>
                    <a:gd name="T98" fmla="*/ 818 w 984"/>
                    <a:gd name="T99" fmla="*/ 635 h 637"/>
                    <a:gd name="T100" fmla="*/ 808 w 984"/>
                    <a:gd name="T101" fmla="*/ 636 h 637"/>
                    <a:gd name="T102" fmla="*/ 797 w 984"/>
                    <a:gd name="T103" fmla="*/ 637 h 637"/>
                    <a:gd name="T104" fmla="*/ 786 w 984"/>
                    <a:gd name="T105" fmla="*/ 637 h 637"/>
                    <a:gd name="T106" fmla="*/ 776 w 984"/>
                    <a:gd name="T107" fmla="*/ 636 h 637"/>
                    <a:gd name="T108" fmla="*/ 765 w 984"/>
                    <a:gd name="T109" fmla="*/ 635 h 637"/>
                    <a:gd name="T110" fmla="*/ 754 w 984"/>
                    <a:gd name="T111" fmla="*/ 634 h 637"/>
                    <a:gd name="T112" fmla="*/ 743 w 984"/>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637">
                      <a:moveTo>
                        <a:pt x="738" y="630"/>
                      </a:moveTo>
                      <a:lnTo>
                        <a:pt x="131" y="467"/>
                      </a:lnTo>
                      <a:lnTo>
                        <a:pt x="100" y="459"/>
                      </a:lnTo>
                      <a:lnTo>
                        <a:pt x="73" y="450"/>
                      </a:lnTo>
                      <a:lnTo>
                        <a:pt x="51" y="439"/>
                      </a:lnTo>
                      <a:lnTo>
                        <a:pt x="32" y="426"/>
                      </a:lnTo>
                      <a:lnTo>
                        <a:pt x="18" y="411"/>
                      </a:lnTo>
                      <a:lnTo>
                        <a:pt x="8" y="395"/>
                      </a:lnTo>
                      <a:lnTo>
                        <a:pt x="2" y="377"/>
                      </a:lnTo>
                      <a:lnTo>
                        <a:pt x="0" y="358"/>
                      </a:lnTo>
                      <a:lnTo>
                        <a:pt x="3" y="336"/>
                      </a:lnTo>
                      <a:lnTo>
                        <a:pt x="9" y="314"/>
                      </a:lnTo>
                      <a:lnTo>
                        <a:pt x="70" y="88"/>
                      </a:lnTo>
                      <a:lnTo>
                        <a:pt x="75" y="65"/>
                      </a:lnTo>
                      <a:lnTo>
                        <a:pt x="84" y="45"/>
                      </a:lnTo>
                      <a:lnTo>
                        <a:pt x="95" y="29"/>
                      </a:lnTo>
                      <a:lnTo>
                        <a:pt x="109" y="17"/>
                      </a:lnTo>
                      <a:lnTo>
                        <a:pt x="126" y="8"/>
                      </a:lnTo>
                      <a:lnTo>
                        <a:pt x="146" y="2"/>
                      </a:lnTo>
                      <a:lnTo>
                        <a:pt x="168" y="0"/>
                      </a:lnTo>
                      <a:lnTo>
                        <a:pt x="193" y="2"/>
                      </a:lnTo>
                      <a:lnTo>
                        <a:pt x="221" y="7"/>
                      </a:lnTo>
                      <a:lnTo>
                        <a:pt x="252" y="16"/>
                      </a:lnTo>
                      <a:lnTo>
                        <a:pt x="859" y="178"/>
                      </a:lnTo>
                      <a:lnTo>
                        <a:pt x="864" y="180"/>
                      </a:lnTo>
                      <a:lnTo>
                        <a:pt x="870" y="181"/>
                      </a:lnTo>
                      <a:lnTo>
                        <a:pt x="875" y="183"/>
                      </a:lnTo>
                      <a:lnTo>
                        <a:pt x="880" y="185"/>
                      </a:lnTo>
                      <a:lnTo>
                        <a:pt x="885" y="187"/>
                      </a:lnTo>
                      <a:lnTo>
                        <a:pt x="890" y="189"/>
                      </a:lnTo>
                      <a:lnTo>
                        <a:pt x="895" y="192"/>
                      </a:lnTo>
                      <a:lnTo>
                        <a:pt x="900" y="194"/>
                      </a:lnTo>
                      <a:lnTo>
                        <a:pt x="904" y="196"/>
                      </a:lnTo>
                      <a:lnTo>
                        <a:pt x="909" y="199"/>
                      </a:lnTo>
                      <a:lnTo>
                        <a:pt x="914" y="202"/>
                      </a:lnTo>
                      <a:lnTo>
                        <a:pt x="918" y="205"/>
                      </a:lnTo>
                      <a:lnTo>
                        <a:pt x="923" y="208"/>
                      </a:lnTo>
                      <a:lnTo>
                        <a:pt x="927" y="211"/>
                      </a:lnTo>
                      <a:lnTo>
                        <a:pt x="931" y="214"/>
                      </a:lnTo>
                      <a:lnTo>
                        <a:pt x="935" y="217"/>
                      </a:lnTo>
                      <a:lnTo>
                        <a:pt x="939" y="220"/>
                      </a:lnTo>
                      <a:lnTo>
                        <a:pt x="943" y="224"/>
                      </a:lnTo>
                      <a:lnTo>
                        <a:pt x="946" y="227"/>
                      </a:lnTo>
                      <a:lnTo>
                        <a:pt x="950" y="231"/>
                      </a:lnTo>
                      <a:lnTo>
                        <a:pt x="953" y="235"/>
                      </a:lnTo>
                      <a:lnTo>
                        <a:pt x="956" y="238"/>
                      </a:lnTo>
                      <a:lnTo>
                        <a:pt x="959" y="242"/>
                      </a:lnTo>
                      <a:lnTo>
                        <a:pt x="962" y="246"/>
                      </a:lnTo>
                      <a:lnTo>
                        <a:pt x="965" y="250"/>
                      </a:lnTo>
                      <a:lnTo>
                        <a:pt x="967" y="254"/>
                      </a:lnTo>
                      <a:lnTo>
                        <a:pt x="969" y="258"/>
                      </a:lnTo>
                      <a:lnTo>
                        <a:pt x="972" y="262"/>
                      </a:lnTo>
                      <a:lnTo>
                        <a:pt x="974" y="266"/>
                      </a:lnTo>
                      <a:lnTo>
                        <a:pt x="975" y="270"/>
                      </a:lnTo>
                      <a:lnTo>
                        <a:pt x="977" y="274"/>
                      </a:lnTo>
                      <a:lnTo>
                        <a:pt x="979" y="278"/>
                      </a:lnTo>
                      <a:lnTo>
                        <a:pt x="980" y="282"/>
                      </a:lnTo>
                      <a:lnTo>
                        <a:pt x="981" y="287"/>
                      </a:lnTo>
                      <a:lnTo>
                        <a:pt x="982" y="291"/>
                      </a:lnTo>
                      <a:lnTo>
                        <a:pt x="983" y="295"/>
                      </a:lnTo>
                      <a:lnTo>
                        <a:pt x="983" y="299"/>
                      </a:lnTo>
                      <a:lnTo>
                        <a:pt x="983" y="303"/>
                      </a:lnTo>
                      <a:lnTo>
                        <a:pt x="984" y="308"/>
                      </a:lnTo>
                      <a:lnTo>
                        <a:pt x="984" y="312"/>
                      </a:lnTo>
                      <a:lnTo>
                        <a:pt x="983" y="316"/>
                      </a:lnTo>
                      <a:lnTo>
                        <a:pt x="983" y="320"/>
                      </a:lnTo>
                      <a:lnTo>
                        <a:pt x="982" y="324"/>
                      </a:lnTo>
                      <a:lnTo>
                        <a:pt x="982" y="328"/>
                      </a:lnTo>
                      <a:lnTo>
                        <a:pt x="981" y="332"/>
                      </a:lnTo>
                      <a:lnTo>
                        <a:pt x="920" y="558"/>
                      </a:lnTo>
                      <a:lnTo>
                        <a:pt x="919" y="562"/>
                      </a:lnTo>
                      <a:lnTo>
                        <a:pt x="918" y="566"/>
                      </a:lnTo>
                      <a:lnTo>
                        <a:pt x="916" y="569"/>
                      </a:lnTo>
                      <a:lnTo>
                        <a:pt x="914" y="573"/>
                      </a:lnTo>
                      <a:lnTo>
                        <a:pt x="913" y="577"/>
                      </a:lnTo>
                      <a:lnTo>
                        <a:pt x="910" y="580"/>
                      </a:lnTo>
                      <a:lnTo>
                        <a:pt x="908" y="584"/>
                      </a:lnTo>
                      <a:lnTo>
                        <a:pt x="906" y="587"/>
                      </a:lnTo>
                      <a:lnTo>
                        <a:pt x="903" y="591"/>
                      </a:lnTo>
                      <a:lnTo>
                        <a:pt x="901" y="594"/>
                      </a:lnTo>
                      <a:lnTo>
                        <a:pt x="898" y="597"/>
                      </a:lnTo>
                      <a:lnTo>
                        <a:pt x="895" y="600"/>
                      </a:lnTo>
                      <a:lnTo>
                        <a:pt x="891" y="603"/>
                      </a:lnTo>
                      <a:lnTo>
                        <a:pt x="888" y="606"/>
                      </a:lnTo>
                      <a:lnTo>
                        <a:pt x="885" y="609"/>
                      </a:lnTo>
                      <a:lnTo>
                        <a:pt x="881" y="611"/>
                      </a:lnTo>
                      <a:lnTo>
                        <a:pt x="877" y="614"/>
                      </a:lnTo>
                      <a:lnTo>
                        <a:pt x="873" y="616"/>
                      </a:lnTo>
                      <a:lnTo>
                        <a:pt x="869" y="619"/>
                      </a:lnTo>
                      <a:lnTo>
                        <a:pt x="865" y="621"/>
                      </a:lnTo>
                      <a:lnTo>
                        <a:pt x="861" y="623"/>
                      </a:lnTo>
                      <a:lnTo>
                        <a:pt x="856" y="625"/>
                      </a:lnTo>
                      <a:lnTo>
                        <a:pt x="852" y="627"/>
                      </a:lnTo>
                      <a:lnTo>
                        <a:pt x="847" y="628"/>
                      </a:lnTo>
                      <a:lnTo>
                        <a:pt x="843" y="630"/>
                      </a:lnTo>
                      <a:lnTo>
                        <a:pt x="838" y="631"/>
                      </a:lnTo>
                      <a:lnTo>
                        <a:pt x="833" y="632"/>
                      </a:lnTo>
                      <a:lnTo>
                        <a:pt x="828" y="633"/>
                      </a:lnTo>
                      <a:lnTo>
                        <a:pt x="823" y="634"/>
                      </a:lnTo>
                      <a:lnTo>
                        <a:pt x="818" y="635"/>
                      </a:lnTo>
                      <a:lnTo>
                        <a:pt x="813" y="636"/>
                      </a:lnTo>
                      <a:lnTo>
                        <a:pt x="808" y="636"/>
                      </a:lnTo>
                      <a:lnTo>
                        <a:pt x="802" y="637"/>
                      </a:lnTo>
                      <a:lnTo>
                        <a:pt x="797" y="637"/>
                      </a:lnTo>
                      <a:lnTo>
                        <a:pt x="792" y="637"/>
                      </a:lnTo>
                      <a:lnTo>
                        <a:pt x="786" y="637"/>
                      </a:lnTo>
                      <a:lnTo>
                        <a:pt x="781" y="637"/>
                      </a:lnTo>
                      <a:lnTo>
                        <a:pt x="776" y="636"/>
                      </a:lnTo>
                      <a:lnTo>
                        <a:pt x="770" y="636"/>
                      </a:lnTo>
                      <a:lnTo>
                        <a:pt x="765" y="635"/>
                      </a:lnTo>
                      <a:lnTo>
                        <a:pt x="759" y="635"/>
                      </a:lnTo>
                      <a:lnTo>
                        <a:pt x="754" y="634"/>
                      </a:lnTo>
                      <a:lnTo>
                        <a:pt x="749" y="633"/>
                      </a:lnTo>
                      <a:lnTo>
                        <a:pt x="743" y="631"/>
                      </a:lnTo>
                      <a:lnTo>
                        <a:pt x="738"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14" name="Freeform 134">
                  <a:extLst>
                    <a:ext uri="{FF2B5EF4-FFF2-40B4-BE49-F238E27FC236}">
                      <a16:creationId xmlns:a16="http://schemas.microsoft.com/office/drawing/2014/main" id="{5703AB71-94A8-43AE-B78C-DE00D9A1F253}"/>
                    </a:ext>
                  </a:extLst>
                </p:cNvPr>
                <p:cNvSpPr>
                  <a:spLocks noChangeAspect="1"/>
                </p:cNvSpPr>
                <p:nvPr/>
              </p:nvSpPr>
              <p:spPr bwMode="auto">
                <a:xfrm>
                  <a:off x="3251" y="3647"/>
                  <a:ext cx="194" cy="165"/>
                </a:xfrm>
                <a:custGeom>
                  <a:avLst/>
                  <a:gdLst>
                    <a:gd name="T0" fmla="*/ 214 w 971"/>
                    <a:gd name="T1" fmla="*/ 827 h 827"/>
                    <a:gd name="T2" fmla="*/ 220 w 971"/>
                    <a:gd name="T3" fmla="*/ 814 h 827"/>
                    <a:gd name="T4" fmla="*/ 224 w 971"/>
                    <a:gd name="T5" fmla="*/ 801 h 827"/>
                    <a:gd name="T6" fmla="*/ 228 w 971"/>
                    <a:gd name="T7" fmla="*/ 789 h 827"/>
                    <a:gd name="T8" fmla="*/ 231 w 971"/>
                    <a:gd name="T9" fmla="*/ 776 h 827"/>
                    <a:gd name="T10" fmla="*/ 235 w 971"/>
                    <a:gd name="T11" fmla="*/ 763 h 827"/>
                    <a:gd name="T12" fmla="*/ 238 w 971"/>
                    <a:gd name="T13" fmla="*/ 750 h 827"/>
                    <a:gd name="T14" fmla="*/ 241 w 971"/>
                    <a:gd name="T15" fmla="*/ 736 h 827"/>
                    <a:gd name="T16" fmla="*/ 242 w 971"/>
                    <a:gd name="T17" fmla="*/ 723 h 827"/>
                    <a:gd name="T18" fmla="*/ 244 w 971"/>
                    <a:gd name="T19" fmla="*/ 711 h 827"/>
                    <a:gd name="T20" fmla="*/ 244 w 971"/>
                    <a:gd name="T21" fmla="*/ 698 h 827"/>
                    <a:gd name="T22" fmla="*/ 245 w 971"/>
                    <a:gd name="T23" fmla="*/ 684 h 827"/>
                    <a:gd name="T24" fmla="*/ 245 w 971"/>
                    <a:gd name="T25" fmla="*/ 671 h 827"/>
                    <a:gd name="T26" fmla="*/ 244 w 971"/>
                    <a:gd name="T27" fmla="*/ 658 h 827"/>
                    <a:gd name="T28" fmla="*/ 244 w 971"/>
                    <a:gd name="T29" fmla="*/ 644 h 827"/>
                    <a:gd name="T30" fmla="*/ 243 w 971"/>
                    <a:gd name="T31" fmla="*/ 631 h 827"/>
                    <a:gd name="T32" fmla="*/ 241 w 971"/>
                    <a:gd name="T33" fmla="*/ 618 h 827"/>
                    <a:gd name="T34" fmla="*/ 238 w 971"/>
                    <a:gd name="T35" fmla="*/ 604 h 827"/>
                    <a:gd name="T36" fmla="*/ 236 w 971"/>
                    <a:gd name="T37" fmla="*/ 591 h 827"/>
                    <a:gd name="T38" fmla="*/ 233 w 971"/>
                    <a:gd name="T39" fmla="*/ 578 h 827"/>
                    <a:gd name="T40" fmla="*/ 229 w 971"/>
                    <a:gd name="T41" fmla="*/ 565 h 827"/>
                    <a:gd name="T42" fmla="*/ 224 w 971"/>
                    <a:gd name="T43" fmla="*/ 553 h 827"/>
                    <a:gd name="T44" fmla="*/ 220 w 971"/>
                    <a:gd name="T45" fmla="*/ 540 h 827"/>
                    <a:gd name="T46" fmla="*/ 215 w 971"/>
                    <a:gd name="T47" fmla="*/ 528 h 827"/>
                    <a:gd name="T48" fmla="*/ 210 w 971"/>
                    <a:gd name="T49" fmla="*/ 516 h 827"/>
                    <a:gd name="T50" fmla="*/ 204 w 971"/>
                    <a:gd name="T51" fmla="*/ 504 h 827"/>
                    <a:gd name="T52" fmla="*/ 197 w 971"/>
                    <a:gd name="T53" fmla="*/ 492 h 827"/>
                    <a:gd name="T54" fmla="*/ 192 w 971"/>
                    <a:gd name="T55" fmla="*/ 481 h 827"/>
                    <a:gd name="T56" fmla="*/ 185 w 971"/>
                    <a:gd name="T57" fmla="*/ 469 h 827"/>
                    <a:gd name="T58" fmla="*/ 176 w 971"/>
                    <a:gd name="T59" fmla="*/ 458 h 827"/>
                    <a:gd name="T60" fmla="*/ 168 w 971"/>
                    <a:gd name="T61" fmla="*/ 448 h 827"/>
                    <a:gd name="T62" fmla="*/ 160 w 971"/>
                    <a:gd name="T63" fmla="*/ 437 h 827"/>
                    <a:gd name="T64" fmla="*/ 152 w 971"/>
                    <a:gd name="T65" fmla="*/ 427 h 827"/>
                    <a:gd name="T66" fmla="*/ 142 w 971"/>
                    <a:gd name="T67" fmla="*/ 417 h 827"/>
                    <a:gd name="T68" fmla="*/ 134 w 971"/>
                    <a:gd name="T69" fmla="*/ 407 h 827"/>
                    <a:gd name="T70" fmla="*/ 124 w 971"/>
                    <a:gd name="T71" fmla="*/ 399 h 827"/>
                    <a:gd name="T72" fmla="*/ 114 w 971"/>
                    <a:gd name="T73" fmla="*/ 389 h 827"/>
                    <a:gd name="T74" fmla="*/ 104 w 971"/>
                    <a:gd name="T75" fmla="*/ 381 h 827"/>
                    <a:gd name="T76" fmla="*/ 93 w 971"/>
                    <a:gd name="T77" fmla="*/ 373 h 827"/>
                    <a:gd name="T78" fmla="*/ 82 w 971"/>
                    <a:gd name="T79" fmla="*/ 365 h 827"/>
                    <a:gd name="T80" fmla="*/ 71 w 971"/>
                    <a:gd name="T81" fmla="*/ 358 h 827"/>
                    <a:gd name="T82" fmla="*/ 60 w 971"/>
                    <a:gd name="T83" fmla="*/ 351 h 827"/>
                    <a:gd name="T84" fmla="*/ 48 w 971"/>
                    <a:gd name="T85" fmla="*/ 344 h 827"/>
                    <a:gd name="T86" fmla="*/ 37 w 971"/>
                    <a:gd name="T87" fmla="*/ 338 h 827"/>
                    <a:gd name="T88" fmla="*/ 25 w 971"/>
                    <a:gd name="T89" fmla="*/ 332 h 827"/>
                    <a:gd name="T90" fmla="*/ 12 w 971"/>
                    <a:gd name="T91" fmla="*/ 326 h 827"/>
                    <a:gd name="T92" fmla="*/ 0 w 971"/>
                    <a:gd name="T93" fmla="*/ 321 h 827"/>
                    <a:gd name="T94" fmla="*/ 757 w 971"/>
                    <a:gd name="T95" fmla="*/ 0 h 827"/>
                    <a:gd name="T96" fmla="*/ 971 w 971"/>
                    <a:gd name="T97" fmla="*/ 505 h 827"/>
                    <a:gd name="T98" fmla="*/ 214 w 971"/>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1" h="827">
                      <a:moveTo>
                        <a:pt x="214" y="827"/>
                      </a:moveTo>
                      <a:lnTo>
                        <a:pt x="220" y="814"/>
                      </a:lnTo>
                      <a:lnTo>
                        <a:pt x="224" y="801"/>
                      </a:lnTo>
                      <a:lnTo>
                        <a:pt x="228" y="789"/>
                      </a:lnTo>
                      <a:lnTo>
                        <a:pt x="231" y="776"/>
                      </a:lnTo>
                      <a:lnTo>
                        <a:pt x="235" y="763"/>
                      </a:lnTo>
                      <a:lnTo>
                        <a:pt x="238" y="750"/>
                      </a:lnTo>
                      <a:lnTo>
                        <a:pt x="241" y="736"/>
                      </a:lnTo>
                      <a:lnTo>
                        <a:pt x="242" y="723"/>
                      </a:lnTo>
                      <a:lnTo>
                        <a:pt x="244" y="711"/>
                      </a:lnTo>
                      <a:lnTo>
                        <a:pt x="244" y="698"/>
                      </a:lnTo>
                      <a:lnTo>
                        <a:pt x="245" y="684"/>
                      </a:lnTo>
                      <a:lnTo>
                        <a:pt x="245" y="671"/>
                      </a:lnTo>
                      <a:lnTo>
                        <a:pt x="244" y="658"/>
                      </a:lnTo>
                      <a:lnTo>
                        <a:pt x="244" y="644"/>
                      </a:lnTo>
                      <a:lnTo>
                        <a:pt x="243" y="631"/>
                      </a:lnTo>
                      <a:lnTo>
                        <a:pt x="241" y="618"/>
                      </a:lnTo>
                      <a:lnTo>
                        <a:pt x="238" y="604"/>
                      </a:lnTo>
                      <a:lnTo>
                        <a:pt x="236" y="591"/>
                      </a:lnTo>
                      <a:lnTo>
                        <a:pt x="233" y="578"/>
                      </a:lnTo>
                      <a:lnTo>
                        <a:pt x="229" y="565"/>
                      </a:lnTo>
                      <a:lnTo>
                        <a:pt x="224" y="553"/>
                      </a:lnTo>
                      <a:lnTo>
                        <a:pt x="220" y="540"/>
                      </a:lnTo>
                      <a:lnTo>
                        <a:pt x="215" y="528"/>
                      </a:lnTo>
                      <a:lnTo>
                        <a:pt x="210" y="516"/>
                      </a:lnTo>
                      <a:lnTo>
                        <a:pt x="204" y="504"/>
                      </a:lnTo>
                      <a:lnTo>
                        <a:pt x="197" y="492"/>
                      </a:lnTo>
                      <a:lnTo>
                        <a:pt x="192" y="481"/>
                      </a:lnTo>
                      <a:lnTo>
                        <a:pt x="185" y="469"/>
                      </a:lnTo>
                      <a:lnTo>
                        <a:pt x="176" y="458"/>
                      </a:lnTo>
                      <a:lnTo>
                        <a:pt x="168" y="448"/>
                      </a:lnTo>
                      <a:lnTo>
                        <a:pt x="160" y="437"/>
                      </a:lnTo>
                      <a:lnTo>
                        <a:pt x="152" y="427"/>
                      </a:lnTo>
                      <a:lnTo>
                        <a:pt x="142" y="417"/>
                      </a:lnTo>
                      <a:lnTo>
                        <a:pt x="134" y="407"/>
                      </a:lnTo>
                      <a:lnTo>
                        <a:pt x="124" y="399"/>
                      </a:lnTo>
                      <a:lnTo>
                        <a:pt x="114" y="389"/>
                      </a:lnTo>
                      <a:lnTo>
                        <a:pt x="104" y="381"/>
                      </a:lnTo>
                      <a:lnTo>
                        <a:pt x="93" y="373"/>
                      </a:lnTo>
                      <a:lnTo>
                        <a:pt x="82" y="365"/>
                      </a:lnTo>
                      <a:lnTo>
                        <a:pt x="71" y="358"/>
                      </a:lnTo>
                      <a:lnTo>
                        <a:pt x="60" y="351"/>
                      </a:lnTo>
                      <a:lnTo>
                        <a:pt x="48" y="344"/>
                      </a:lnTo>
                      <a:lnTo>
                        <a:pt x="37" y="338"/>
                      </a:lnTo>
                      <a:lnTo>
                        <a:pt x="25" y="332"/>
                      </a:lnTo>
                      <a:lnTo>
                        <a:pt x="12" y="326"/>
                      </a:lnTo>
                      <a:lnTo>
                        <a:pt x="0" y="321"/>
                      </a:lnTo>
                      <a:lnTo>
                        <a:pt x="757" y="0"/>
                      </a:lnTo>
                      <a:lnTo>
                        <a:pt x="971" y="505"/>
                      </a:lnTo>
                      <a:lnTo>
                        <a:pt x="214"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15" name="Freeform 135">
                  <a:extLst>
                    <a:ext uri="{FF2B5EF4-FFF2-40B4-BE49-F238E27FC236}">
                      <a16:creationId xmlns:a16="http://schemas.microsoft.com/office/drawing/2014/main" id="{417AFB79-8724-488F-9B4F-E00C19831E18}"/>
                    </a:ext>
                  </a:extLst>
                </p:cNvPr>
                <p:cNvSpPr>
                  <a:spLocks noChangeAspect="1"/>
                </p:cNvSpPr>
                <p:nvPr/>
              </p:nvSpPr>
              <p:spPr bwMode="auto">
                <a:xfrm>
                  <a:off x="3251" y="3647"/>
                  <a:ext cx="194" cy="165"/>
                </a:xfrm>
                <a:custGeom>
                  <a:avLst/>
                  <a:gdLst>
                    <a:gd name="T0" fmla="*/ 182 w 828"/>
                    <a:gd name="T1" fmla="*/ 705 h 705"/>
                    <a:gd name="T2" fmla="*/ 187 w 828"/>
                    <a:gd name="T3" fmla="*/ 694 h 705"/>
                    <a:gd name="T4" fmla="*/ 191 w 828"/>
                    <a:gd name="T5" fmla="*/ 683 h 705"/>
                    <a:gd name="T6" fmla="*/ 194 w 828"/>
                    <a:gd name="T7" fmla="*/ 673 h 705"/>
                    <a:gd name="T8" fmla="*/ 197 w 828"/>
                    <a:gd name="T9" fmla="*/ 662 h 705"/>
                    <a:gd name="T10" fmla="*/ 200 w 828"/>
                    <a:gd name="T11" fmla="*/ 651 h 705"/>
                    <a:gd name="T12" fmla="*/ 203 w 828"/>
                    <a:gd name="T13" fmla="*/ 640 h 705"/>
                    <a:gd name="T14" fmla="*/ 205 w 828"/>
                    <a:gd name="T15" fmla="*/ 628 h 705"/>
                    <a:gd name="T16" fmla="*/ 206 w 828"/>
                    <a:gd name="T17" fmla="*/ 617 h 705"/>
                    <a:gd name="T18" fmla="*/ 208 w 828"/>
                    <a:gd name="T19" fmla="*/ 606 h 705"/>
                    <a:gd name="T20" fmla="*/ 208 w 828"/>
                    <a:gd name="T21" fmla="*/ 595 h 705"/>
                    <a:gd name="T22" fmla="*/ 209 w 828"/>
                    <a:gd name="T23" fmla="*/ 583 h 705"/>
                    <a:gd name="T24" fmla="*/ 209 w 828"/>
                    <a:gd name="T25" fmla="*/ 572 h 705"/>
                    <a:gd name="T26" fmla="*/ 208 w 828"/>
                    <a:gd name="T27" fmla="*/ 561 h 705"/>
                    <a:gd name="T28" fmla="*/ 208 w 828"/>
                    <a:gd name="T29" fmla="*/ 549 h 705"/>
                    <a:gd name="T30" fmla="*/ 207 w 828"/>
                    <a:gd name="T31" fmla="*/ 538 h 705"/>
                    <a:gd name="T32" fmla="*/ 205 w 828"/>
                    <a:gd name="T33" fmla="*/ 527 h 705"/>
                    <a:gd name="T34" fmla="*/ 203 w 828"/>
                    <a:gd name="T35" fmla="*/ 515 h 705"/>
                    <a:gd name="T36" fmla="*/ 201 w 828"/>
                    <a:gd name="T37" fmla="*/ 504 h 705"/>
                    <a:gd name="T38" fmla="*/ 198 w 828"/>
                    <a:gd name="T39" fmla="*/ 493 h 705"/>
                    <a:gd name="T40" fmla="*/ 195 w 828"/>
                    <a:gd name="T41" fmla="*/ 482 h 705"/>
                    <a:gd name="T42" fmla="*/ 191 w 828"/>
                    <a:gd name="T43" fmla="*/ 472 h 705"/>
                    <a:gd name="T44" fmla="*/ 187 w 828"/>
                    <a:gd name="T45" fmla="*/ 461 h 705"/>
                    <a:gd name="T46" fmla="*/ 183 w 828"/>
                    <a:gd name="T47" fmla="*/ 450 h 705"/>
                    <a:gd name="T48" fmla="*/ 179 w 828"/>
                    <a:gd name="T49" fmla="*/ 440 h 705"/>
                    <a:gd name="T50" fmla="*/ 174 w 828"/>
                    <a:gd name="T51" fmla="*/ 430 h 705"/>
                    <a:gd name="T52" fmla="*/ 168 w 828"/>
                    <a:gd name="T53" fmla="*/ 420 h 705"/>
                    <a:gd name="T54" fmla="*/ 163 w 828"/>
                    <a:gd name="T55" fmla="*/ 410 h 705"/>
                    <a:gd name="T56" fmla="*/ 157 w 828"/>
                    <a:gd name="T57" fmla="*/ 400 h 705"/>
                    <a:gd name="T58" fmla="*/ 150 w 828"/>
                    <a:gd name="T59" fmla="*/ 391 h 705"/>
                    <a:gd name="T60" fmla="*/ 143 w 828"/>
                    <a:gd name="T61" fmla="*/ 382 h 705"/>
                    <a:gd name="T62" fmla="*/ 136 w 828"/>
                    <a:gd name="T63" fmla="*/ 373 h 705"/>
                    <a:gd name="T64" fmla="*/ 129 w 828"/>
                    <a:gd name="T65" fmla="*/ 364 h 705"/>
                    <a:gd name="T66" fmla="*/ 121 w 828"/>
                    <a:gd name="T67" fmla="*/ 356 h 705"/>
                    <a:gd name="T68" fmla="*/ 114 w 828"/>
                    <a:gd name="T69" fmla="*/ 347 h 705"/>
                    <a:gd name="T70" fmla="*/ 105 w 828"/>
                    <a:gd name="T71" fmla="*/ 340 h 705"/>
                    <a:gd name="T72" fmla="*/ 97 w 828"/>
                    <a:gd name="T73" fmla="*/ 332 h 705"/>
                    <a:gd name="T74" fmla="*/ 88 w 828"/>
                    <a:gd name="T75" fmla="*/ 325 h 705"/>
                    <a:gd name="T76" fmla="*/ 79 w 828"/>
                    <a:gd name="T77" fmla="*/ 318 h 705"/>
                    <a:gd name="T78" fmla="*/ 70 w 828"/>
                    <a:gd name="T79" fmla="*/ 311 h 705"/>
                    <a:gd name="T80" fmla="*/ 60 w 828"/>
                    <a:gd name="T81" fmla="*/ 305 h 705"/>
                    <a:gd name="T82" fmla="*/ 51 w 828"/>
                    <a:gd name="T83" fmla="*/ 299 h 705"/>
                    <a:gd name="T84" fmla="*/ 41 w 828"/>
                    <a:gd name="T85" fmla="*/ 293 h 705"/>
                    <a:gd name="T86" fmla="*/ 31 w 828"/>
                    <a:gd name="T87" fmla="*/ 288 h 705"/>
                    <a:gd name="T88" fmla="*/ 21 w 828"/>
                    <a:gd name="T89" fmla="*/ 283 h 705"/>
                    <a:gd name="T90" fmla="*/ 10 w 828"/>
                    <a:gd name="T91" fmla="*/ 278 h 705"/>
                    <a:gd name="T92" fmla="*/ 0 w 828"/>
                    <a:gd name="T93" fmla="*/ 274 h 705"/>
                    <a:gd name="T94" fmla="*/ 645 w 828"/>
                    <a:gd name="T95" fmla="*/ 0 h 705"/>
                    <a:gd name="T96" fmla="*/ 828 w 828"/>
                    <a:gd name="T97" fmla="*/ 431 h 705"/>
                    <a:gd name="T98" fmla="*/ 182 w 828"/>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8" h="705">
                      <a:moveTo>
                        <a:pt x="182" y="705"/>
                      </a:moveTo>
                      <a:lnTo>
                        <a:pt x="187" y="694"/>
                      </a:lnTo>
                      <a:lnTo>
                        <a:pt x="191" y="683"/>
                      </a:lnTo>
                      <a:lnTo>
                        <a:pt x="194" y="673"/>
                      </a:lnTo>
                      <a:lnTo>
                        <a:pt x="197" y="662"/>
                      </a:lnTo>
                      <a:lnTo>
                        <a:pt x="200" y="651"/>
                      </a:lnTo>
                      <a:lnTo>
                        <a:pt x="203" y="640"/>
                      </a:lnTo>
                      <a:lnTo>
                        <a:pt x="205" y="628"/>
                      </a:lnTo>
                      <a:lnTo>
                        <a:pt x="206" y="617"/>
                      </a:lnTo>
                      <a:lnTo>
                        <a:pt x="208" y="606"/>
                      </a:lnTo>
                      <a:lnTo>
                        <a:pt x="208" y="595"/>
                      </a:lnTo>
                      <a:lnTo>
                        <a:pt x="209" y="583"/>
                      </a:lnTo>
                      <a:lnTo>
                        <a:pt x="209" y="572"/>
                      </a:lnTo>
                      <a:lnTo>
                        <a:pt x="208" y="561"/>
                      </a:lnTo>
                      <a:lnTo>
                        <a:pt x="208" y="549"/>
                      </a:lnTo>
                      <a:lnTo>
                        <a:pt x="207" y="538"/>
                      </a:lnTo>
                      <a:lnTo>
                        <a:pt x="205" y="527"/>
                      </a:lnTo>
                      <a:lnTo>
                        <a:pt x="203" y="515"/>
                      </a:lnTo>
                      <a:lnTo>
                        <a:pt x="201" y="504"/>
                      </a:lnTo>
                      <a:lnTo>
                        <a:pt x="198" y="493"/>
                      </a:lnTo>
                      <a:lnTo>
                        <a:pt x="195" y="482"/>
                      </a:lnTo>
                      <a:lnTo>
                        <a:pt x="191" y="472"/>
                      </a:lnTo>
                      <a:lnTo>
                        <a:pt x="187" y="461"/>
                      </a:lnTo>
                      <a:lnTo>
                        <a:pt x="183" y="450"/>
                      </a:lnTo>
                      <a:lnTo>
                        <a:pt x="179" y="440"/>
                      </a:lnTo>
                      <a:lnTo>
                        <a:pt x="174" y="430"/>
                      </a:lnTo>
                      <a:lnTo>
                        <a:pt x="168" y="420"/>
                      </a:lnTo>
                      <a:lnTo>
                        <a:pt x="163" y="410"/>
                      </a:lnTo>
                      <a:lnTo>
                        <a:pt x="157" y="400"/>
                      </a:lnTo>
                      <a:lnTo>
                        <a:pt x="150" y="391"/>
                      </a:lnTo>
                      <a:lnTo>
                        <a:pt x="143" y="382"/>
                      </a:lnTo>
                      <a:lnTo>
                        <a:pt x="136" y="373"/>
                      </a:lnTo>
                      <a:lnTo>
                        <a:pt x="129" y="364"/>
                      </a:lnTo>
                      <a:lnTo>
                        <a:pt x="121" y="356"/>
                      </a:lnTo>
                      <a:lnTo>
                        <a:pt x="114" y="347"/>
                      </a:lnTo>
                      <a:lnTo>
                        <a:pt x="105" y="340"/>
                      </a:lnTo>
                      <a:lnTo>
                        <a:pt x="97" y="332"/>
                      </a:lnTo>
                      <a:lnTo>
                        <a:pt x="88" y="325"/>
                      </a:lnTo>
                      <a:lnTo>
                        <a:pt x="79" y="318"/>
                      </a:lnTo>
                      <a:lnTo>
                        <a:pt x="70" y="311"/>
                      </a:lnTo>
                      <a:lnTo>
                        <a:pt x="60" y="305"/>
                      </a:lnTo>
                      <a:lnTo>
                        <a:pt x="51" y="299"/>
                      </a:lnTo>
                      <a:lnTo>
                        <a:pt x="41" y="293"/>
                      </a:lnTo>
                      <a:lnTo>
                        <a:pt x="31" y="288"/>
                      </a:lnTo>
                      <a:lnTo>
                        <a:pt x="21" y="283"/>
                      </a:lnTo>
                      <a:lnTo>
                        <a:pt x="10" y="278"/>
                      </a:lnTo>
                      <a:lnTo>
                        <a:pt x="0" y="274"/>
                      </a:lnTo>
                      <a:lnTo>
                        <a:pt x="645" y="0"/>
                      </a:lnTo>
                      <a:lnTo>
                        <a:pt x="828" y="431"/>
                      </a:lnTo>
                      <a:lnTo>
                        <a:pt x="182"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16" name="Freeform 136">
                  <a:extLst>
                    <a:ext uri="{FF2B5EF4-FFF2-40B4-BE49-F238E27FC236}">
                      <a16:creationId xmlns:a16="http://schemas.microsoft.com/office/drawing/2014/main" id="{DBC0A7C3-C225-434E-B962-41E044047030}"/>
                    </a:ext>
                  </a:extLst>
                </p:cNvPr>
                <p:cNvSpPr>
                  <a:spLocks noChangeAspect="1"/>
                </p:cNvSpPr>
                <p:nvPr/>
              </p:nvSpPr>
              <p:spPr bwMode="auto">
                <a:xfrm>
                  <a:off x="3459" y="3773"/>
                  <a:ext cx="129" cy="177"/>
                </a:xfrm>
                <a:custGeom>
                  <a:avLst/>
                  <a:gdLst>
                    <a:gd name="T0" fmla="*/ 544 w 644"/>
                    <a:gd name="T1" fmla="*/ 883 h 883"/>
                    <a:gd name="T2" fmla="*/ 536 w 644"/>
                    <a:gd name="T3" fmla="*/ 872 h 883"/>
                    <a:gd name="T4" fmla="*/ 528 w 644"/>
                    <a:gd name="T5" fmla="*/ 862 h 883"/>
                    <a:gd name="T6" fmla="*/ 519 w 644"/>
                    <a:gd name="T7" fmla="*/ 852 h 883"/>
                    <a:gd name="T8" fmla="*/ 509 w 644"/>
                    <a:gd name="T9" fmla="*/ 842 h 883"/>
                    <a:gd name="T10" fmla="*/ 500 w 644"/>
                    <a:gd name="T11" fmla="*/ 832 h 883"/>
                    <a:gd name="T12" fmla="*/ 491 w 644"/>
                    <a:gd name="T13" fmla="*/ 824 h 883"/>
                    <a:gd name="T14" fmla="*/ 480 w 644"/>
                    <a:gd name="T15" fmla="*/ 815 h 883"/>
                    <a:gd name="T16" fmla="*/ 469 w 644"/>
                    <a:gd name="T17" fmla="*/ 807 h 883"/>
                    <a:gd name="T18" fmla="*/ 459 w 644"/>
                    <a:gd name="T19" fmla="*/ 800 h 883"/>
                    <a:gd name="T20" fmla="*/ 448 w 644"/>
                    <a:gd name="T21" fmla="*/ 791 h 883"/>
                    <a:gd name="T22" fmla="*/ 437 w 644"/>
                    <a:gd name="T23" fmla="*/ 784 h 883"/>
                    <a:gd name="T24" fmla="*/ 425 w 644"/>
                    <a:gd name="T25" fmla="*/ 777 h 883"/>
                    <a:gd name="T26" fmla="*/ 413 w 644"/>
                    <a:gd name="T27" fmla="*/ 771 h 883"/>
                    <a:gd name="T28" fmla="*/ 401 w 644"/>
                    <a:gd name="T29" fmla="*/ 766 h 883"/>
                    <a:gd name="T30" fmla="*/ 390 w 644"/>
                    <a:gd name="T31" fmla="*/ 760 h 883"/>
                    <a:gd name="T32" fmla="*/ 377 w 644"/>
                    <a:gd name="T33" fmla="*/ 755 h 883"/>
                    <a:gd name="T34" fmla="*/ 364 w 644"/>
                    <a:gd name="T35" fmla="*/ 750 h 883"/>
                    <a:gd name="T36" fmla="*/ 352 w 644"/>
                    <a:gd name="T37" fmla="*/ 747 h 883"/>
                    <a:gd name="T38" fmla="*/ 339 w 644"/>
                    <a:gd name="T39" fmla="*/ 743 h 883"/>
                    <a:gd name="T40" fmla="*/ 326 w 644"/>
                    <a:gd name="T41" fmla="*/ 740 h 883"/>
                    <a:gd name="T42" fmla="*/ 313 w 644"/>
                    <a:gd name="T43" fmla="*/ 736 h 883"/>
                    <a:gd name="T44" fmla="*/ 299 w 644"/>
                    <a:gd name="T45" fmla="*/ 734 h 883"/>
                    <a:gd name="T46" fmla="*/ 286 w 644"/>
                    <a:gd name="T47" fmla="*/ 733 h 883"/>
                    <a:gd name="T48" fmla="*/ 274 w 644"/>
                    <a:gd name="T49" fmla="*/ 732 h 883"/>
                    <a:gd name="T50" fmla="*/ 260 w 644"/>
                    <a:gd name="T51" fmla="*/ 730 h 883"/>
                    <a:gd name="T52" fmla="*/ 247 w 644"/>
                    <a:gd name="T53" fmla="*/ 729 h 883"/>
                    <a:gd name="T54" fmla="*/ 234 w 644"/>
                    <a:gd name="T55" fmla="*/ 729 h 883"/>
                    <a:gd name="T56" fmla="*/ 220 w 644"/>
                    <a:gd name="T57" fmla="*/ 730 h 883"/>
                    <a:gd name="T58" fmla="*/ 207 w 644"/>
                    <a:gd name="T59" fmla="*/ 732 h 883"/>
                    <a:gd name="T60" fmla="*/ 194 w 644"/>
                    <a:gd name="T61" fmla="*/ 733 h 883"/>
                    <a:gd name="T62" fmla="*/ 180 w 644"/>
                    <a:gd name="T63" fmla="*/ 735 h 883"/>
                    <a:gd name="T64" fmla="*/ 167 w 644"/>
                    <a:gd name="T65" fmla="*/ 737 h 883"/>
                    <a:gd name="T66" fmla="*/ 154 w 644"/>
                    <a:gd name="T67" fmla="*/ 740 h 883"/>
                    <a:gd name="T68" fmla="*/ 141 w 644"/>
                    <a:gd name="T69" fmla="*/ 743 h 883"/>
                    <a:gd name="T70" fmla="*/ 128 w 644"/>
                    <a:gd name="T71" fmla="*/ 747 h 883"/>
                    <a:gd name="T72" fmla="*/ 115 w 644"/>
                    <a:gd name="T73" fmla="*/ 750 h 883"/>
                    <a:gd name="T74" fmla="*/ 104 w 644"/>
                    <a:gd name="T75" fmla="*/ 755 h 883"/>
                    <a:gd name="T76" fmla="*/ 91 w 644"/>
                    <a:gd name="T77" fmla="*/ 761 h 883"/>
                    <a:gd name="T78" fmla="*/ 79 w 644"/>
                    <a:gd name="T79" fmla="*/ 766 h 883"/>
                    <a:gd name="T80" fmla="*/ 67 w 644"/>
                    <a:gd name="T81" fmla="*/ 771 h 883"/>
                    <a:gd name="T82" fmla="*/ 55 w 644"/>
                    <a:gd name="T83" fmla="*/ 779 h 883"/>
                    <a:gd name="T84" fmla="*/ 44 w 644"/>
                    <a:gd name="T85" fmla="*/ 786 h 883"/>
                    <a:gd name="T86" fmla="*/ 32 w 644"/>
                    <a:gd name="T87" fmla="*/ 793 h 883"/>
                    <a:gd name="T88" fmla="*/ 21 w 644"/>
                    <a:gd name="T89" fmla="*/ 800 h 883"/>
                    <a:gd name="T90" fmla="*/ 11 w 644"/>
                    <a:gd name="T91" fmla="*/ 808 h 883"/>
                    <a:gd name="T92" fmla="*/ 0 w 644"/>
                    <a:gd name="T93" fmla="*/ 816 h 883"/>
                    <a:gd name="T94" fmla="*/ 100 w 644"/>
                    <a:gd name="T95" fmla="*/ 0 h 883"/>
                    <a:gd name="T96" fmla="*/ 644 w 644"/>
                    <a:gd name="T97" fmla="*/ 67 h 883"/>
                    <a:gd name="T98" fmla="*/ 544 w 644"/>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4" h="883">
                      <a:moveTo>
                        <a:pt x="544" y="883"/>
                      </a:moveTo>
                      <a:lnTo>
                        <a:pt x="536" y="872"/>
                      </a:lnTo>
                      <a:lnTo>
                        <a:pt x="528" y="862"/>
                      </a:lnTo>
                      <a:lnTo>
                        <a:pt x="519" y="852"/>
                      </a:lnTo>
                      <a:lnTo>
                        <a:pt x="509" y="842"/>
                      </a:lnTo>
                      <a:lnTo>
                        <a:pt x="500" y="832"/>
                      </a:lnTo>
                      <a:lnTo>
                        <a:pt x="491" y="824"/>
                      </a:lnTo>
                      <a:lnTo>
                        <a:pt x="480" y="815"/>
                      </a:lnTo>
                      <a:lnTo>
                        <a:pt x="469" y="807"/>
                      </a:lnTo>
                      <a:lnTo>
                        <a:pt x="459" y="800"/>
                      </a:lnTo>
                      <a:lnTo>
                        <a:pt x="448" y="791"/>
                      </a:lnTo>
                      <a:lnTo>
                        <a:pt x="437" y="784"/>
                      </a:lnTo>
                      <a:lnTo>
                        <a:pt x="425" y="777"/>
                      </a:lnTo>
                      <a:lnTo>
                        <a:pt x="413" y="771"/>
                      </a:lnTo>
                      <a:lnTo>
                        <a:pt x="401" y="766"/>
                      </a:lnTo>
                      <a:lnTo>
                        <a:pt x="390" y="760"/>
                      </a:lnTo>
                      <a:lnTo>
                        <a:pt x="377" y="755"/>
                      </a:lnTo>
                      <a:lnTo>
                        <a:pt x="364" y="750"/>
                      </a:lnTo>
                      <a:lnTo>
                        <a:pt x="352" y="747"/>
                      </a:lnTo>
                      <a:lnTo>
                        <a:pt x="339" y="743"/>
                      </a:lnTo>
                      <a:lnTo>
                        <a:pt x="326" y="740"/>
                      </a:lnTo>
                      <a:lnTo>
                        <a:pt x="313" y="736"/>
                      </a:lnTo>
                      <a:lnTo>
                        <a:pt x="299" y="734"/>
                      </a:lnTo>
                      <a:lnTo>
                        <a:pt x="286" y="733"/>
                      </a:lnTo>
                      <a:lnTo>
                        <a:pt x="274" y="732"/>
                      </a:lnTo>
                      <a:lnTo>
                        <a:pt x="260" y="730"/>
                      </a:lnTo>
                      <a:lnTo>
                        <a:pt x="247" y="729"/>
                      </a:lnTo>
                      <a:lnTo>
                        <a:pt x="234" y="729"/>
                      </a:lnTo>
                      <a:lnTo>
                        <a:pt x="220" y="730"/>
                      </a:lnTo>
                      <a:lnTo>
                        <a:pt x="207" y="732"/>
                      </a:lnTo>
                      <a:lnTo>
                        <a:pt x="194" y="733"/>
                      </a:lnTo>
                      <a:lnTo>
                        <a:pt x="180" y="735"/>
                      </a:lnTo>
                      <a:lnTo>
                        <a:pt x="167" y="737"/>
                      </a:lnTo>
                      <a:lnTo>
                        <a:pt x="154" y="740"/>
                      </a:lnTo>
                      <a:lnTo>
                        <a:pt x="141" y="743"/>
                      </a:lnTo>
                      <a:lnTo>
                        <a:pt x="128" y="747"/>
                      </a:lnTo>
                      <a:lnTo>
                        <a:pt x="115" y="750"/>
                      </a:lnTo>
                      <a:lnTo>
                        <a:pt x="104" y="755"/>
                      </a:lnTo>
                      <a:lnTo>
                        <a:pt x="91" y="761"/>
                      </a:lnTo>
                      <a:lnTo>
                        <a:pt x="79" y="766"/>
                      </a:lnTo>
                      <a:lnTo>
                        <a:pt x="67" y="771"/>
                      </a:lnTo>
                      <a:lnTo>
                        <a:pt x="55" y="779"/>
                      </a:lnTo>
                      <a:lnTo>
                        <a:pt x="44" y="786"/>
                      </a:lnTo>
                      <a:lnTo>
                        <a:pt x="32" y="793"/>
                      </a:lnTo>
                      <a:lnTo>
                        <a:pt x="21" y="800"/>
                      </a:lnTo>
                      <a:lnTo>
                        <a:pt x="11" y="808"/>
                      </a:lnTo>
                      <a:lnTo>
                        <a:pt x="0" y="816"/>
                      </a:lnTo>
                      <a:lnTo>
                        <a:pt x="100" y="0"/>
                      </a:lnTo>
                      <a:lnTo>
                        <a:pt x="644" y="67"/>
                      </a:lnTo>
                      <a:lnTo>
                        <a:pt x="544"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17" name="Freeform 137">
                  <a:extLst>
                    <a:ext uri="{FF2B5EF4-FFF2-40B4-BE49-F238E27FC236}">
                      <a16:creationId xmlns:a16="http://schemas.microsoft.com/office/drawing/2014/main" id="{D8BD462A-AD1C-4C83-BFA2-02DEB01D9D7D}"/>
                    </a:ext>
                  </a:extLst>
                </p:cNvPr>
                <p:cNvSpPr>
                  <a:spLocks noChangeAspect="1"/>
                </p:cNvSpPr>
                <p:nvPr/>
              </p:nvSpPr>
              <p:spPr bwMode="auto">
                <a:xfrm>
                  <a:off x="3459" y="3773"/>
                  <a:ext cx="129" cy="177"/>
                </a:xfrm>
                <a:custGeom>
                  <a:avLst/>
                  <a:gdLst>
                    <a:gd name="T0" fmla="*/ 464 w 549"/>
                    <a:gd name="T1" fmla="*/ 753 h 753"/>
                    <a:gd name="T2" fmla="*/ 457 w 549"/>
                    <a:gd name="T3" fmla="*/ 744 h 753"/>
                    <a:gd name="T4" fmla="*/ 450 w 549"/>
                    <a:gd name="T5" fmla="*/ 735 h 753"/>
                    <a:gd name="T6" fmla="*/ 442 w 549"/>
                    <a:gd name="T7" fmla="*/ 727 h 753"/>
                    <a:gd name="T8" fmla="*/ 434 w 549"/>
                    <a:gd name="T9" fmla="*/ 718 h 753"/>
                    <a:gd name="T10" fmla="*/ 426 w 549"/>
                    <a:gd name="T11" fmla="*/ 710 h 753"/>
                    <a:gd name="T12" fmla="*/ 418 w 549"/>
                    <a:gd name="T13" fmla="*/ 703 h 753"/>
                    <a:gd name="T14" fmla="*/ 409 w 549"/>
                    <a:gd name="T15" fmla="*/ 695 h 753"/>
                    <a:gd name="T16" fmla="*/ 400 w 549"/>
                    <a:gd name="T17" fmla="*/ 688 h 753"/>
                    <a:gd name="T18" fmla="*/ 391 w 549"/>
                    <a:gd name="T19" fmla="*/ 682 h 753"/>
                    <a:gd name="T20" fmla="*/ 382 w 549"/>
                    <a:gd name="T21" fmla="*/ 675 h 753"/>
                    <a:gd name="T22" fmla="*/ 372 w 549"/>
                    <a:gd name="T23" fmla="*/ 669 h 753"/>
                    <a:gd name="T24" fmla="*/ 362 w 549"/>
                    <a:gd name="T25" fmla="*/ 663 h 753"/>
                    <a:gd name="T26" fmla="*/ 352 w 549"/>
                    <a:gd name="T27" fmla="*/ 658 h 753"/>
                    <a:gd name="T28" fmla="*/ 342 w 549"/>
                    <a:gd name="T29" fmla="*/ 653 h 753"/>
                    <a:gd name="T30" fmla="*/ 332 w 549"/>
                    <a:gd name="T31" fmla="*/ 648 h 753"/>
                    <a:gd name="T32" fmla="*/ 321 w 549"/>
                    <a:gd name="T33" fmla="*/ 644 h 753"/>
                    <a:gd name="T34" fmla="*/ 310 w 549"/>
                    <a:gd name="T35" fmla="*/ 640 h 753"/>
                    <a:gd name="T36" fmla="*/ 300 w 549"/>
                    <a:gd name="T37" fmla="*/ 637 h 753"/>
                    <a:gd name="T38" fmla="*/ 289 w 549"/>
                    <a:gd name="T39" fmla="*/ 634 h 753"/>
                    <a:gd name="T40" fmla="*/ 278 w 549"/>
                    <a:gd name="T41" fmla="*/ 631 h 753"/>
                    <a:gd name="T42" fmla="*/ 267 w 549"/>
                    <a:gd name="T43" fmla="*/ 628 h 753"/>
                    <a:gd name="T44" fmla="*/ 255 w 549"/>
                    <a:gd name="T45" fmla="*/ 626 h 753"/>
                    <a:gd name="T46" fmla="*/ 244 w 549"/>
                    <a:gd name="T47" fmla="*/ 625 h 753"/>
                    <a:gd name="T48" fmla="*/ 233 w 549"/>
                    <a:gd name="T49" fmla="*/ 624 h 753"/>
                    <a:gd name="T50" fmla="*/ 221 w 549"/>
                    <a:gd name="T51" fmla="*/ 623 h 753"/>
                    <a:gd name="T52" fmla="*/ 210 w 549"/>
                    <a:gd name="T53" fmla="*/ 622 h 753"/>
                    <a:gd name="T54" fmla="*/ 199 w 549"/>
                    <a:gd name="T55" fmla="*/ 622 h 753"/>
                    <a:gd name="T56" fmla="*/ 187 w 549"/>
                    <a:gd name="T57" fmla="*/ 623 h 753"/>
                    <a:gd name="T58" fmla="*/ 176 w 549"/>
                    <a:gd name="T59" fmla="*/ 624 h 753"/>
                    <a:gd name="T60" fmla="*/ 165 w 549"/>
                    <a:gd name="T61" fmla="*/ 625 h 753"/>
                    <a:gd name="T62" fmla="*/ 153 w 549"/>
                    <a:gd name="T63" fmla="*/ 627 h 753"/>
                    <a:gd name="T64" fmla="*/ 142 w 549"/>
                    <a:gd name="T65" fmla="*/ 629 h 753"/>
                    <a:gd name="T66" fmla="*/ 131 w 549"/>
                    <a:gd name="T67" fmla="*/ 631 h 753"/>
                    <a:gd name="T68" fmla="*/ 120 w 549"/>
                    <a:gd name="T69" fmla="*/ 634 h 753"/>
                    <a:gd name="T70" fmla="*/ 109 w 549"/>
                    <a:gd name="T71" fmla="*/ 637 h 753"/>
                    <a:gd name="T72" fmla="*/ 98 w 549"/>
                    <a:gd name="T73" fmla="*/ 640 h 753"/>
                    <a:gd name="T74" fmla="*/ 88 w 549"/>
                    <a:gd name="T75" fmla="*/ 644 h 753"/>
                    <a:gd name="T76" fmla="*/ 77 w 549"/>
                    <a:gd name="T77" fmla="*/ 649 h 753"/>
                    <a:gd name="T78" fmla="*/ 67 w 549"/>
                    <a:gd name="T79" fmla="*/ 653 h 753"/>
                    <a:gd name="T80" fmla="*/ 57 w 549"/>
                    <a:gd name="T81" fmla="*/ 658 h 753"/>
                    <a:gd name="T82" fmla="*/ 47 w 549"/>
                    <a:gd name="T83" fmla="*/ 664 h 753"/>
                    <a:gd name="T84" fmla="*/ 37 w 549"/>
                    <a:gd name="T85" fmla="*/ 670 h 753"/>
                    <a:gd name="T86" fmla="*/ 27 w 549"/>
                    <a:gd name="T87" fmla="*/ 676 h 753"/>
                    <a:gd name="T88" fmla="*/ 18 w 549"/>
                    <a:gd name="T89" fmla="*/ 682 h 753"/>
                    <a:gd name="T90" fmla="*/ 9 w 549"/>
                    <a:gd name="T91" fmla="*/ 689 h 753"/>
                    <a:gd name="T92" fmla="*/ 0 w 549"/>
                    <a:gd name="T93" fmla="*/ 696 h 753"/>
                    <a:gd name="T94" fmla="*/ 85 w 549"/>
                    <a:gd name="T95" fmla="*/ 0 h 753"/>
                    <a:gd name="T96" fmla="*/ 549 w 549"/>
                    <a:gd name="T97" fmla="*/ 57 h 753"/>
                    <a:gd name="T98" fmla="*/ 464 w 549"/>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753">
                      <a:moveTo>
                        <a:pt x="464" y="753"/>
                      </a:moveTo>
                      <a:lnTo>
                        <a:pt x="457" y="744"/>
                      </a:lnTo>
                      <a:lnTo>
                        <a:pt x="450" y="735"/>
                      </a:lnTo>
                      <a:lnTo>
                        <a:pt x="442" y="727"/>
                      </a:lnTo>
                      <a:lnTo>
                        <a:pt x="434" y="718"/>
                      </a:lnTo>
                      <a:lnTo>
                        <a:pt x="426" y="710"/>
                      </a:lnTo>
                      <a:lnTo>
                        <a:pt x="418" y="703"/>
                      </a:lnTo>
                      <a:lnTo>
                        <a:pt x="409" y="695"/>
                      </a:lnTo>
                      <a:lnTo>
                        <a:pt x="400" y="688"/>
                      </a:lnTo>
                      <a:lnTo>
                        <a:pt x="391" y="682"/>
                      </a:lnTo>
                      <a:lnTo>
                        <a:pt x="382" y="675"/>
                      </a:lnTo>
                      <a:lnTo>
                        <a:pt x="372" y="669"/>
                      </a:lnTo>
                      <a:lnTo>
                        <a:pt x="362" y="663"/>
                      </a:lnTo>
                      <a:lnTo>
                        <a:pt x="352" y="658"/>
                      </a:lnTo>
                      <a:lnTo>
                        <a:pt x="342" y="653"/>
                      </a:lnTo>
                      <a:lnTo>
                        <a:pt x="332" y="648"/>
                      </a:lnTo>
                      <a:lnTo>
                        <a:pt x="321" y="644"/>
                      </a:lnTo>
                      <a:lnTo>
                        <a:pt x="310" y="640"/>
                      </a:lnTo>
                      <a:lnTo>
                        <a:pt x="300" y="637"/>
                      </a:lnTo>
                      <a:lnTo>
                        <a:pt x="289" y="634"/>
                      </a:lnTo>
                      <a:lnTo>
                        <a:pt x="278" y="631"/>
                      </a:lnTo>
                      <a:lnTo>
                        <a:pt x="267" y="628"/>
                      </a:lnTo>
                      <a:lnTo>
                        <a:pt x="255" y="626"/>
                      </a:lnTo>
                      <a:lnTo>
                        <a:pt x="244" y="625"/>
                      </a:lnTo>
                      <a:lnTo>
                        <a:pt x="233" y="624"/>
                      </a:lnTo>
                      <a:lnTo>
                        <a:pt x="221" y="623"/>
                      </a:lnTo>
                      <a:lnTo>
                        <a:pt x="210" y="622"/>
                      </a:lnTo>
                      <a:lnTo>
                        <a:pt x="199" y="622"/>
                      </a:lnTo>
                      <a:lnTo>
                        <a:pt x="187" y="623"/>
                      </a:lnTo>
                      <a:lnTo>
                        <a:pt x="176" y="624"/>
                      </a:lnTo>
                      <a:lnTo>
                        <a:pt x="165" y="625"/>
                      </a:lnTo>
                      <a:lnTo>
                        <a:pt x="153" y="627"/>
                      </a:lnTo>
                      <a:lnTo>
                        <a:pt x="142" y="629"/>
                      </a:lnTo>
                      <a:lnTo>
                        <a:pt x="131" y="631"/>
                      </a:lnTo>
                      <a:lnTo>
                        <a:pt x="120" y="634"/>
                      </a:lnTo>
                      <a:lnTo>
                        <a:pt x="109" y="637"/>
                      </a:lnTo>
                      <a:lnTo>
                        <a:pt x="98" y="640"/>
                      </a:lnTo>
                      <a:lnTo>
                        <a:pt x="88" y="644"/>
                      </a:lnTo>
                      <a:lnTo>
                        <a:pt x="77" y="649"/>
                      </a:lnTo>
                      <a:lnTo>
                        <a:pt x="67" y="653"/>
                      </a:lnTo>
                      <a:lnTo>
                        <a:pt x="57" y="658"/>
                      </a:lnTo>
                      <a:lnTo>
                        <a:pt x="47" y="664"/>
                      </a:lnTo>
                      <a:lnTo>
                        <a:pt x="37" y="670"/>
                      </a:lnTo>
                      <a:lnTo>
                        <a:pt x="27" y="676"/>
                      </a:lnTo>
                      <a:lnTo>
                        <a:pt x="18" y="682"/>
                      </a:lnTo>
                      <a:lnTo>
                        <a:pt x="9" y="689"/>
                      </a:lnTo>
                      <a:lnTo>
                        <a:pt x="0" y="696"/>
                      </a:lnTo>
                      <a:lnTo>
                        <a:pt x="85" y="0"/>
                      </a:lnTo>
                      <a:lnTo>
                        <a:pt x="549" y="57"/>
                      </a:lnTo>
                      <a:lnTo>
                        <a:pt x="464"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18" name="Line 138">
                  <a:extLst>
                    <a:ext uri="{FF2B5EF4-FFF2-40B4-BE49-F238E27FC236}">
                      <a16:creationId xmlns:a16="http://schemas.microsoft.com/office/drawing/2014/main" id="{88A09CD7-5AB9-4006-B39B-A862886329A7}"/>
                    </a:ext>
                  </a:extLst>
                </p:cNvPr>
                <p:cNvSpPr>
                  <a:spLocks noChangeAspect="1" noChangeShapeType="1"/>
                </p:cNvSpPr>
                <p:nvPr/>
              </p:nvSpPr>
              <p:spPr bwMode="auto">
                <a:xfrm flipH="1" flipV="1">
                  <a:off x="3521"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19" name="Line 139">
                  <a:extLst>
                    <a:ext uri="{FF2B5EF4-FFF2-40B4-BE49-F238E27FC236}">
                      <a16:creationId xmlns:a16="http://schemas.microsoft.com/office/drawing/2014/main" id="{64E48234-6905-49D8-BBC3-8720EF2AF47B}"/>
                    </a:ext>
                  </a:extLst>
                </p:cNvPr>
                <p:cNvSpPr>
                  <a:spLocks noChangeAspect="1" noChangeShapeType="1"/>
                </p:cNvSpPr>
                <p:nvPr/>
              </p:nvSpPr>
              <p:spPr bwMode="auto">
                <a:xfrm flipV="1">
                  <a:off x="3424"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20" name="Freeform 140">
                  <a:extLst>
                    <a:ext uri="{FF2B5EF4-FFF2-40B4-BE49-F238E27FC236}">
                      <a16:creationId xmlns:a16="http://schemas.microsoft.com/office/drawing/2014/main" id="{8FB5F2AB-7529-4D6F-9FE5-29C33EC3033F}"/>
                    </a:ext>
                  </a:extLst>
                </p:cNvPr>
                <p:cNvSpPr>
                  <a:spLocks noChangeAspect="1"/>
                </p:cNvSpPr>
                <p:nvPr/>
              </p:nvSpPr>
              <p:spPr bwMode="auto">
                <a:xfrm>
                  <a:off x="3487" y="3485"/>
                  <a:ext cx="198" cy="221"/>
                </a:xfrm>
                <a:custGeom>
                  <a:avLst/>
                  <a:gdLst>
                    <a:gd name="T0" fmla="*/ 501 w 991"/>
                    <a:gd name="T1" fmla="*/ 1005 h 1107"/>
                    <a:gd name="T2" fmla="*/ 457 w 991"/>
                    <a:gd name="T3" fmla="*/ 1060 h 1107"/>
                    <a:gd name="T4" fmla="*/ 413 w 991"/>
                    <a:gd name="T5" fmla="*/ 1094 h 1107"/>
                    <a:gd name="T6" fmla="*/ 368 w 991"/>
                    <a:gd name="T7" fmla="*/ 1107 h 1107"/>
                    <a:gd name="T8" fmla="*/ 325 w 991"/>
                    <a:gd name="T9" fmla="*/ 1098 h 1107"/>
                    <a:gd name="T10" fmla="*/ 281 w 991"/>
                    <a:gd name="T11" fmla="*/ 1069 h 1107"/>
                    <a:gd name="T12" fmla="*/ 40 w 991"/>
                    <a:gd name="T13" fmla="*/ 889 h 1107"/>
                    <a:gd name="T14" fmla="*/ 9 w 991"/>
                    <a:gd name="T15" fmla="*/ 851 h 1107"/>
                    <a:gd name="T16" fmla="*/ 0 w 991"/>
                    <a:gd name="T17" fmla="*/ 808 h 1107"/>
                    <a:gd name="T18" fmla="*/ 10 w 991"/>
                    <a:gd name="T19" fmla="*/ 760 h 1107"/>
                    <a:gd name="T20" fmla="*/ 41 w 991"/>
                    <a:gd name="T21" fmla="*/ 704 h 1107"/>
                    <a:gd name="T22" fmla="*/ 507 w 991"/>
                    <a:gd name="T23" fmla="*/ 87 h 1107"/>
                    <a:gd name="T24" fmla="*/ 515 w 991"/>
                    <a:gd name="T25" fmla="*/ 76 h 1107"/>
                    <a:gd name="T26" fmla="*/ 523 w 991"/>
                    <a:gd name="T27" fmla="*/ 67 h 1107"/>
                    <a:gd name="T28" fmla="*/ 532 w 991"/>
                    <a:gd name="T29" fmla="*/ 57 h 1107"/>
                    <a:gd name="T30" fmla="*/ 542 w 991"/>
                    <a:gd name="T31" fmla="*/ 49 h 1107"/>
                    <a:gd name="T32" fmla="*/ 551 w 991"/>
                    <a:gd name="T33" fmla="*/ 41 h 1107"/>
                    <a:gd name="T34" fmla="*/ 562 w 991"/>
                    <a:gd name="T35" fmla="*/ 34 h 1107"/>
                    <a:gd name="T36" fmla="*/ 572 w 991"/>
                    <a:gd name="T37" fmla="*/ 27 h 1107"/>
                    <a:gd name="T38" fmla="*/ 583 w 991"/>
                    <a:gd name="T39" fmla="*/ 21 h 1107"/>
                    <a:gd name="T40" fmla="*/ 593 w 991"/>
                    <a:gd name="T41" fmla="*/ 15 h 1107"/>
                    <a:gd name="T42" fmla="*/ 604 w 991"/>
                    <a:gd name="T43" fmla="*/ 11 h 1107"/>
                    <a:gd name="T44" fmla="*/ 614 w 991"/>
                    <a:gd name="T45" fmla="*/ 7 h 1107"/>
                    <a:gd name="T46" fmla="*/ 626 w 991"/>
                    <a:gd name="T47" fmla="*/ 4 h 1107"/>
                    <a:gd name="T48" fmla="*/ 637 w 991"/>
                    <a:gd name="T49" fmla="*/ 2 h 1107"/>
                    <a:gd name="T50" fmla="*/ 647 w 991"/>
                    <a:gd name="T51" fmla="*/ 1 h 1107"/>
                    <a:gd name="T52" fmla="*/ 658 w 991"/>
                    <a:gd name="T53" fmla="*/ 0 h 1107"/>
                    <a:gd name="T54" fmla="*/ 668 w 991"/>
                    <a:gd name="T55" fmla="*/ 0 h 1107"/>
                    <a:gd name="T56" fmla="*/ 678 w 991"/>
                    <a:gd name="T57" fmla="*/ 1 h 1107"/>
                    <a:gd name="T58" fmla="*/ 688 w 991"/>
                    <a:gd name="T59" fmla="*/ 3 h 1107"/>
                    <a:gd name="T60" fmla="*/ 698 w 991"/>
                    <a:gd name="T61" fmla="*/ 6 h 1107"/>
                    <a:gd name="T62" fmla="*/ 707 w 991"/>
                    <a:gd name="T63" fmla="*/ 9 h 1107"/>
                    <a:gd name="T64" fmla="*/ 715 w 991"/>
                    <a:gd name="T65" fmla="*/ 14 h 1107"/>
                    <a:gd name="T66" fmla="*/ 723 w 991"/>
                    <a:gd name="T67" fmla="*/ 19 h 1107"/>
                    <a:gd name="T68" fmla="*/ 946 w 991"/>
                    <a:gd name="T69" fmla="*/ 186 h 1107"/>
                    <a:gd name="T70" fmla="*/ 953 w 991"/>
                    <a:gd name="T71" fmla="*/ 192 h 1107"/>
                    <a:gd name="T72" fmla="*/ 960 w 991"/>
                    <a:gd name="T73" fmla="*/ 199 h 1107"/>
                    <a:gd name="T74" fmla="*/ 966 w 991"/>
                    <a:gd name="T75" fmla="*/ 207 h 1107"/>
                    <a:gd name="T76" fmla="*/ 972 w 991"/>
                    <a:gd name="T77" fmla="*/ 215 h 1107"/>
                    <a:gd name="T78" fmla="*/ 977 w 991"/>
                    <a:gd name="T79" fmla="*/ 224 h 1107"/>
                    <a:gd name="T80" fmla="*/ 981 w 991"/>
                    <a:gd name="T81" fmla="*/ 233 h 1107"/>
                    <a:gd name="T82" fmla="*/ 985 w 991"/>
                    <a:gd name="T83" fmla="*/ 242 h 1107"/>
                    <a:gd name="T84" fmla="*/ 987 w 991"/>
                    <a:gd name="T85" fmla="*/ 253 h 1107"/>
                    <a:gd name="T86" fmla="*/ 990 w 991"/>
                    <a:gd name="T87" fmla="*/ 264 h 1107"/>
                    <a:gd name="T88" fmla="*/ 991 w 991"/>
                    <a:gd name="T89" fmla="*/ 274 h 1107"/>
                    <a:gd name="T90" fmla="*/ 991 w 991"/>
                    <a:gd name="T91" fmla="*/ 285 h 1107"/>
                    <a:gd name="T92" fmla="*/ 991 w 991"/>
                    <a:gd name="T93" fmla="*/ 296 h 1107"/>
                    <a:gd name="T94" fmla="*/ 990 w 991"/>
                    <a:gd name="T95" fmla="*/ 308 h 1107"/>
                    <a:gd name="T96" fmla="*/ 988 w 991"/>
                    <a:gd name="T97" fmla="*/ 320 h 1107"/>
                    <a:gd name="T98" fmla="*/ 986 w 991"/>
                    <a:gd name="T99" fmla="*/ 332 h 1107"/>
                    <a:gd name="T100" fmla="*/ 983 w 991"/>
                    <a:gd name="T101" fmla="*/ 343 h 1107"/>
                    <a:gd name="T102" fmla="*/ 978 w 991"/>
                    <a:gd name="T103" fmla="*/ 355 h 1107"/>
                    <a:gd name="T104" fmla="*/ 973 w 991"/>
                    <a:gd name="T105" fmla="*/ 367 h 1107"/>
                    <a:gd name="T106" fmla="*/ 969 w 991"/>
                    <a:gd name="T107" fmla="*/ 378 h 1107"/>
                    <a:gd name="T108" fmla="*/ 963 w 991"/>
                    <a:gd name="T109" fmla="*/ 389 h 1107"/>
                    <a:gd name="T110" fmla="*/ 956 w 991"/>
                    <a:gd name="T111" fmla="*/ 401 h 1107"/>
                    <a:gd name="T112" fmla="*/ 949 w 991"/>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1" h="1107">
                      <a:moveTo>
                        <a:pt x="945" y="416"/>
                      </a:moveTo>
                      <a:lnTo>
                        <a:pt x="501" y="1005"/>
                      </a:lnTo>
                      <a:lnTo>
                        <a:pt x="480" y="1035"/>
                      </a:lnTo>
                      <a:lnTo>
                        <a:pt x="457" y="1060"/>
                      </a:lnTo>
                      <a:lnTo>
                        <a:pt x="435" y="1080"/>
                      </a:lnTo>
                      <a:lnTo>
                        <a:pt x="413" y="1094"/>
                      </a:lnTo>
                      <a:lnTo>
                        <a:pt x="390" y="1103"/>
                      </a:lnTo>
                      <a:lnTo>
                        <a:pt x="368" y="1107"/>
                      </a:lnTo>
                      <a:lnTo>
                        <a:pt x="347" y="1105"/>
                      </a:lnTo>
                      <a:lnTo>
                        <a:pt x="325" y="1098"/>
                      </a:lnTo>
                      <a:lnTo>
                        <a:pt x="302" y="1087"/>
                      </a:lnTo>
                      <a:lnTo>
                        <a:pt x="281" y="1069"/>
                      </a:lnTo>
                      <a:lnTo>
                        <a:pt x="62" y="905"/>
                      </a:lnTo>
                      <a:lnTo>
                        <a:pt x="40" y="889"/>
                      </a:lnTo>
                      <a:lnTo>
                        <a:pt x="22" y="871"/>
                      </a:lnTo>
                      <a:lnTo>
                        <a:pt x="9" y="851"/>
                      </a:lnTo>
                      <a:lnTo>
                        <a:pt x="2" y="830"/>
                      </a:lnTo>
                      <a:lnTo>
                        <a:pt x="0" y="808"/>
                      </a:lnTo>
                      <a:lnTo>
                        <a:pt x="2" y="784"/>
                      </a:lnTo>
                      <a:lnTo>
                        <a:pt x="10" y="760"/>
                      </a:lnTo>
                      <a:lnTo>
                        <a:pt x="22" y="733"/>
                      </a:lnTo>
                      <a:lnTo>
                        <a:pt x="41" y="704"/>
                      </a:lnTo>
                      <a:lnTo>
                        <a:pt x="63" y="675"/>
                      </a:lnTo>
                      <a:lnTo>
                        <a:pt x="507" y="87"/>
                      </a:lnTo>
                      <a:lnTo>
                        <a:pt x="511" y="81"/>
                      </a:lnTo>
                      <a:lnTo>
                        <a:pt x="515" y="76"/>
                      </a:lnTo>
                      <a:lnTo>
                        <a:pt x="519" y="71"/>
                      </a:lnTo>
                      <a:lnTo>
                        <a:pt x="523" y="67"/>
                      </a:lnTo>
                      <a:lnTo>
                        <a:pt x="528" y="62"/>
                      </a:lnTo>
                      <a:lnTo>
                        <a:pt x="532" y="57"/>
                      </a:lnTo>
                      <a:lnTo>
                        <a:pt x="537" y="53"/>
                      </a:lnTo>
                      <a:lnTo>
                        <a:pt x="542" y="49"/>
                      </a:lnTo>
                      <a:lnTo>
                        <a:pt x="546" y="44"/>
                      </a:lnTo>
                      <a:lnTo>
                        <a:pt x="551" y="41"/>
                      </a:lnTo>
                      <a:lnTo>
                        <a:pt x="557" y="37"/>
                      </a:lnTo>
                      <a:lnTo>
                        <a:pt x="562" y="34"/>
                      </a:lnTo>
                      <a:lnTo>
                        <a:pt x="566" y="30"/>
                      </a:lnTo>
                      <a:lnTo>
                        <a:pt x="572" y="27"/>
                      </a:lnTo>
                      <a:lnTo>
                        <a:pt x="577" y="23"/>
                      </a:lnTo>
                      <a:lnTo>
                        <a:pt x="583" y="21"/>
                      </a:lnTo>
                      <a:lnTo>
                        <a:pt x="587" y="19"/>
                      </a:lnTo>
                      <a:lnTo>
                        <a:pt x="593" y="15"/>
                      </a:lnTo>
                      <a:lnTo>
                        <a:pt x="598" y="13"/>
                      </a:lnTo>
                      <a:lnTo>
                        <a:pt x="604" y="11"/>
                      </a:lnTo>
                      <a:lnTo>
                        <a:pt x="610" y="9"/>
                      </a:lnTo>
                      <a:lnTo>
                        <a:pt x="614" y="7"/>
                      </a:lnTo>
                      <a:lnTo>
                        <a:pt x="620" y="6"/>
                      </a:lnTo>
                      <a:lnTo>
                        <a:pt x="626" y="4"/>
                      </a:lnTo>
                      <a:lnTo>
                        <a:pt x="631" y="3"/>
                      </a:lnTo>
                      <a:lnTo>
                        <a:pt x="637" y="2"/>
                      </a:lnTo>
                      <a:lnTo>
                        <a:pt x="641" y="1"/>
                      </a:lnTo>
                      <a:lnTo>
                        <a:pt x="647" y="1"/>
                      </a:lnTo>
                      <a:lnTo>
                        <a:pt x="652" y="0"/>
                      </a:lnTo>
                      <a:lnTo>
                        <a:pt x="658" y="0"/>
                      </a:lnTo>
                      <a:lnTo>
                        <a:pt x="662" y="0"/>
                      </a:lnTo>
                      <a:lnTo>
                        <a:pt x="668" y="0"/>
                      </a:lnTo>
                      <a:lnTo>
                        <a:pt x="673" y="1"/>
                      </a:lnTo>
                      <a:lnTo>
                        <a:pt x="678" y="1"/>
                      </a:lnTo>
                      <a:lnTo>
                        <a:pt x="684" y="2"/>
                      </a:lnTo>
                      <a:lnTo>
                        <a:pt x="688" y="3"/>
                      </a:lnTo>
                      <a:lnTo>
                        <a:pt x="693" y="4"/>
                      </a:lnTo>
                      <a:lnTo>
                        <a:pt x="698" y="6"/>
                      </a:lnTo>
                      <a:lnTo>
                        <a:pt x="702" y="8"/>
                      </a:lnTo>
                      <a:lnTo>
                        <a:pt x="707" y="9"/>
                      </a:lnTo>
                      <a:lnTo>
                        <a:pt x="711" y="11"/>
                      </a:lnTo>
                      <a:lnTo>
                        <a:pt x="715" y="14"/>
                      </a:lnTo>
                      <a:lnTo>
                        <a:pt x="720" y="16"/>
                      </a:lnTo>
                      <a:lnTo>
                        <a:pt x="723" y="19"/>
                      </a:lnTo>
                      <a:lnTo>
                        <a:pt x="727" y="22"/>
                      </a:lnTo>
                      <a:lnTo>
                        <a:pt x="946" y="186"/>
                      </a:lnTo>
                      <a:lnTo>
                        <a:pt x="950" y="190"/>
                      </a:lnTo>
                      <a:lnTo>
                        <a:pt x="953" y="192"/>
                      </a:lnTo>
                      <a:lnTo>
                        <a:pt x="957" y="196"/>
                      </a:lnTo>
                      <a:lnTo>
                        <a:pt x="960" y="199"/>
                      </a:lnTo>
                      <a:lnTo>
                        <a:pt x="964" y="203"/>
                      </a:lnTo>
                      <a:lnTo>
                        <a:pt x="966" y="207"/>
                      </a:lnTo>
                      <a:lnTo>
                        <a:pt x="970" y="211"/>
                      </a:lnTo>
                      <a:lnTo>
                        <a:pt x="972" y="215"/>
                      </a:lnTo>
                      <a:lnTo>
                        <a:pt x="974" y="219"/>
                      </a:lnTo>
                      <a:lnTo>
                        <a:pt x="977" y="224"/>
                      </a:lnTo>
                      <a:lnTo>
                        <a:pt x="979" y="228"/>
                      </a:lnTo>
                      <a:lnTo>
                        <a:pt x="981" y="233"/>
                      </a:lnTo>
                      <a:lnTo>
                        <a:pt x="983" y="238"/>
                      </a:lnTo>
                      <a:lnTo>
                        <a:pt x="985" y="242"/>
                      </a:lnTo>
                      <a:lnTo>
                        <a:pt x="986" y="247"/>
                      </a:lnTo>
                      <a:lnTo>
                        <a:pt x="987" y="253"/>
                      </a:lnTo>
                      <a:lnTo>
                        <a:pt x="988" y="258"/>
                      </a:lnTo>
                      <a:lnTo>
                        <a:pt x="990" y="264"/>
                      </a:lnTo>
                      <a:lnTo>
                        <a:pt x="990" y="268"/>
                      </a:lnTo>
                      <a:lnTo>
                        <a:pt x="991" y="274"/>
                      </a:lnTo>
                      <a:lnTo>
                        <a:pt x="991" y="280"/>
                      </a:lnTo>
                      <a:lnTo>
                        <a:pt x="991" y="285"/>
                      </a:lnTo>
                      <a:lnTo>
                        <a:pt x="991" y="291"/>
                      </a:lnTo>
                      <a:lnTo>
                        <a:pt x="991" y="296"/>
                      </a:lnTo>
                      <a:lnTo>
                        <a:pt x="991" y="302"/>
                      </a:lnTo>
                      <a:lnTo>
                        <a:pt x="990" y="308"/>
                      </a:lnTo>
                      <a:lnTo>
                        <a:pt x="990" y="314"/>
                      </a:lnTo>
                      <a:lnTo>
                        <a:pt x="988" y="320"/>
                      </a:lnTo>
                      <a:lnTo>
                        <a:pt x="987" y="326"/>
                      </a:lnTo>
                      <a:lnTo>
                        <a:pt x="986" y="332"/>
                      </a:lnTo>
                      <a:lnTo>
                        <a:pt x="984" y="337"/>
                      </a:lnTo>
                      <a:lnTo>
                        <a:pt x="983" y="343"/>
                      </a:lnTo>
                      <a:lnTo>
                        <a:pt x="980" y="349"/>
                      </a:lnTo>
                      <a:lnTo>
                        <a:pt x="978" y="355"/>
                      </a:lnTo>
                      <a:lnTo>
                        <a:pt x="976" y="361"/>
                      </a:lnTo>
                      <a:lnTo>
                        <a:pt x="973" y="367"/>
                      </a:lnTo>
                      <a:lnTo>
                        <a:pt x="971" y="373"/>
                      </a:lnTo>
                      <a:lnTo>
                        <a:pt x="969" y="378"/>
                      </a:lnTo>
                      <a:lnTo>
                        <a:pt x="965" y="383"/>
                      </a:lnTo>
                      <a:lnTo>
                        <a:pt x="963" y="389"/>
                      </a:lnTo>
                      <a:lnTo>
                        <a:pt x="959" y="395"/>
                      </a:lnTo>
                      <a:lnTo>
                        <a:pt x="956" y="401"/>
                      </a:lnTo>
                      <a:lnTo>
                        <a:pt x="952" y="405"/>
                      </a:lnTo>
                      <a:lnTo>
                        <a:pt x="949" y="411"/>
                      </a:lnTo>
                      <a:lnTo>
                        <a:pt x="945"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21" name="Freeform 141">
                  <a:extLst>
                    <a:ext uri="{FF2B5EF4-FFF2-40B4-BE49-F238E27FC236}">
                      <a16:creationId xmlns:a16="http://schemas.microsoft.com/office/drawing/2014/main" id="{C390E2DF-2420-42C0-843B-C669F5CC470F}"/>
                    </a:ext>
                  </a:extLst>
                </p:cNvPr>
                <p:cNvSpPr>
                  <a:spLocks noChangeAspect="1"/>
                </p:cNvSpPr>
                <p:nvPr/>
              </p:nvSpPr>
              <p:spPr bwMode="auto">
                <a:xfrm>
                  <a:off x="3487" y="3485"/>
                  <a:ext cx="198" cy="221"/>
                </a:xfrm>
                <a:custGeom>
                  <a:avLst/>
                  <a:gdLst>
                    <a:gd name="T0" fmla="*/ 427 w 845"/>
                    <a:gd name="T1" fmla="*/ 857 h 944"/>
                    <a:gd name="T2" fmla="*/ 390 w 845"/>
                    <a:gd name="T3" fmla="*/ 904 h 944"/>
                    <a:gd name="T4" fmla="*/ 352 w 845"/>
                    <a:gd name="T5" fmla="*/ 933 h 944"/>
                    <a:gd name="T6" fmla="*/ 314 w 845"/>
                    <a:gd name="T7" fmla="*/ 944 h 944"/>
                    <a:gd name="T8" fmla="*/ 277 w 845"/>
                    <a:gd name="T9" fmla="*/ 937 h 944"/>
                    <a:gd name="T10" fmla="*/ 240 w 845"/>
                    <a:gd name="T11" fmla="*/ 912 h 944"/>
                    <a:gd name="T12" fmla="*/ 34 w 845"/>
                    <a:gd name="T13" fmla="*/ 758 h 944"/>
                    <a:gd name="T14" fmla="*/ 8 w 845"/>
                    <a:gd name="T15" fmla="*/ 726 h 944"/>
                    <a:gd name="T16" fmla="*/ 0 w 845"/>
                    <a:gd name="T17" fmla="*/ 689 h 944"/>
                    <a:gd name="T18" fmla="*/ 9 w 845"/>
                    <a:gd name="T19" fmla="*/ 648 h 944"/>
                    <a:gd name="T20" fmla="*/ 35 w 845"/>
                    <a:gd name="T21" fmla="*/ 601 h 944"/>
                    <a:gd name="T22" fmla="*/ 432 w 845"/>
                    <a:gd name="T23" fmla="*/ 74 h 944"/>
                    <a:gd name="T24" fmla="*/ 439 w 845"/>
                    <a:gd name="T25" fmla="*/ 65 h 944"/>
                    <a:gd name="T26" fmla="*/ 446 w 845"/>
                    <a:gd name="T27" fmla="*/ 57 h 944"/>
                    <a:gd name="T28" fmla="*/ 454 w 845"/>
                    <a:gd name="T29" fmla="*/ 49 h 944"/>
                    <a:gd name="T30" fmla="*/ 462 w 845"/>
                    <a:gd name="T31" fmla="*/ 42 h 944"/>
                    <a:gd name="T32" fmla="*/ 470 w 845"/>
                    <a:gd name="T33" fmla="*/ 35 h 944"/>
                    <a:gd name="T34" fmla="*/ 479 w 845"/>
                    <a:gd name="T35" fmla="*/ 29 h 944"/>
                    <a:gd name="T36" fmla="*/ 488 w 845"/>
                    <a:gd name="T37" fmla="*/ 23 h 944"/>
                    <a:gd name="T38" fmla="*/ 497 w 845"/>
                    <a:gd name="T39" fmla="*/ 18 h 944"/>
                    <a:gd name="T40" fmla="*/ 506 w 845"/>
                    <a:gd name="T41" fmla="*/ 13 h 944"/>
                    <a:gd name="T42" fmla="*/ 515 w 845"/>
                    <a:gd name="T43" fmla="*/ 10 h 944"/>
                    <a:gd name="T44" fmla="*/ 524 w 845"/>
                    <a:gd name="T45" fmla="*/ 6 h 944"/>
                    <a:gd name="T46" fmla="*/ 534 w 845"/>
                    <a:gd name="T47" fmla="*/ 4 h 944"/>
                    <a:gd name="T48" fmla="*/ 543 w 845"/>
                    <a:gd name="T49" fmla="*/ 2 h 944"/>
                    <a:gd name="T50" fmla="*/ 552 w 845"/>
                    <a:gd name="T51" fmla="*/ 1 h 944"/>
                    <a:gd name="T52" fmla="*/ 561 w 845"/>
                    <a:gd name="T53" fmla="*/ 0 h 944"/>
                    <a:gd name="T54" fmla="*/ 570 w 845"/>
                    <a:gd name="T55" fmla="*/ 0 h 944"/>
                    <a:gd name="T56" fmla="*/ 578 w 845"/>
                    <a:gd name="T57" fmla="*/ 1 h 944"/>
                    <a:gd name="T58" fmla="*/ 587 w 845"/>
                    <a:gd name="T59" fmla="*/ 3 h 944"/>
                    <a:gd name="T60" fmla="*/ 595 w 845"/>
                    <a:gd name="T61" fmla="*/ 5 h 944"/>
                    <a:gd name="T62" fmla="*/ 603 w 845"/>
                    <a:gd name="T63" fmla="*/ 8 h 944"/>
                    <a:gd name="T64" fmla="*/ 610 w 845"/>
                    <a:gd name="T65" fmla="*/ 12 h 944"/>
                    <a:gd name="T66" fmla="*/ 617 w 845"/>
                    <a:gd name="T67" fmla="*/ 16 h 944"/>
                    <a:gd name="T68" fmla="*/ 807 w 845"/>
                    <a:gd name="T69" fmla="*/ 159 h 944"/>
                    <a:gd name="T70" fmla="*/ 813 w 845"/>
                    <a:gd name="T71" fmla="*/ 164 h 944"/>
                    <a:gd name="T72" fmla="*/ 819 w 845"/>
                    <a:gd name="T73" fmla="*/ 170 h 944"/>
                    <a:gd name="T74" fmla="*/ 824 w 845"/>
                    <a:gd name="T75" fmla="*/ 177 h 944"/>
                    <a:gd name="T76" fmla="*/ 829 w 845"/>
                    <a:gd name="T77" fmla="*/ 184 h 944"/>
                    <a:gd name="T78" fmla="*/ 833 w 845"/>
                    <a:gd name="T79" fmla="*/ 191 h 944"/>
                    <a:gd name="T80" fmla="*/ 837 w 845"/>
                    <a:gd name="T81" fmla="*/ 199 h 944"/>
                    <a:gd name="T82" fmla="*/ 840 w 845"/>
                    <a:gd name="T83" fmla="*/ 207 h 944"/>
                    <a:gd name="T84" fmla="*/ 842 w 845"/>
                    <a:gd name="T85" fmla="*/ 216 h 944"/>
                    <a:gd name="T86" fmla="*/ 844 w 845"/>
                    <a:gd name="T87" fmla="*/ 225 h 944"/>
                    <a:gd name="T88" fmla="*/ 845 w 845"/>
                    <a:gd name="T89" fmla="*/ 234 h 944"/>
                    <a:gd name="T90" fmla="*/ 845 w 845"/>
                    <a:gd name="T91" fmla="*/ 243 h 944"/>
                    <a:gd name="T92" fmla="*/ 845 w 845"/>
                    <a:gd name="T93" fmla="*/ 253 h 944"/>
                    <a:gd name="T94" fmla="*/ 844 w 845"/>
                    <a:gd name="T95" fmla="*/ 263 h 944"/>
                    <a:gd name="T96" fmla="*/ 843 w 845"/>
                    <a:gd name="T97" fmla="*/ 273 h 944"/>
                    <a:gd name="T98" fmla="*/ 841 w 845"/>
                    <a:gd name="T99" fmla="*/ 283 h 944"/>
                    <a:gd name="T100" fmla="*/ 838 w 845"/>
                    <a:gd name="T101" fmla="*/ 293 h 944"/>
                    <a:gd name="T102" fmla="*/ 834 w 845"/>
                    <a:gd name="T103" fmla="*/ 303 h 944"/>
                    <a:gd name="T104" fmla="*/ 830 w 845"/>
                    <a:gd name="T105" fmla="*/ 313 h 944"/>
                    <a:gd name="T106" fmla="*/ 826 w 845"/>
                    <a:gd name="T107" fmla="*/ 323 h 944"/>
                    <a:gd name="T108" fmla="*/ 821 w 845"/>
                    <a:gd name="T109" fmla="*/ 332 h 944"/>
                    <a:gd name="T110" fmla="*/ 815 w 845"/>
                    <a:gd name="T111" fmla="*/ 342 h 944"/>
                    <a:gd name="T112" fmla="*/ 809 w 845"/>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5" h="944">
                      <a:moveTo>
                        <a:pt x="806" y="355"/>
                      </a:moveTo>
                      <a:lnTo>
                        <a:pt x="427" y="857"/>
                      </a:lnTo>
                      <a:lnTo>
                        <a:pt x="409" y="883"/>
                      </a:lnTo>
                      <a:lnTo>
                        <a:pt x="390" y="904"/>
                      </a:lnTo>
                      <a:lnTo>
                        <a:pt x="371" y="921"/>
                      </a:lnTo>
                      <a:lnTo>
                        <a:pt x="352" y="933"/>
                      </a:lnTo>
                      <a:lnTo>
                        <a:pt x="333" y="941"/>
                      </a:lnTo>
                      <a:lnTo>
                        <a:pt x="314" y="944"/>
                      </a:lnTo>
                      <a:lnTo>
                        <a:pt x="296" y="943"/>
                      </a:lnTo>
                      <a:lnTo>
                        <a:pt x="277" y="937"/>
                      </a:lnTo>
                      <a:lnTo>
                        <a:pt x="258" y="927"/>
                      </a:lnTo>
                      <a:lnTo>
                        <a:pt x="240" y="912"/>
                      </a:lnTo>
                      <a:lnTo>
                        <a:pt x="53" y="772"/>
                      </a:lnTo>
                      <a:lnTo>
                        <a:pt x="34" y="758"/>
                      </a:lnTo>
                      <a:lnTo>
                        <a:pt x="19" y="743"/>
                      </a:lnTo>
                      <a:lnTo>
                        <a:pt x="8" y="726"/>
                      </a:lnTo>
                      <a:lnTo>
                        <a:pt x="2" y="708"/>
                      </a:lnTo>
                      <a:lnTo>
                        <a:pt x="0" y="689"/>
                      </a:lnTo>
                      <a:lnTo>
                        <a:pt x="2" y="669"/>
                      </a:lnTo>
                      <a:lnTo>
                        <a:pt x="9" y="648"/>
                      </a:lnTo>
                      <a:lnTo>
                        <a:pt x="19" y="625"/>
                      </a:lnTo>
                      <a:lnTo>
                        <a:pt x="35" y="601"/>
                      </a:lnTo>
                      <a:lnTo>
                        <a:pt x="54" y="576"/>
                      </a:lnTo>
                      <a:lnTo>
                        <a:pt x="432" y="74"/>
                      </a:lnTo>
                      <a:lnTo>
                        <a:pt x="436" y="69"/>
                      </a:lnTo>
                      <a:lnTo>
                        <a:pt x="439" y="65"/>
                      </a:lnTo>
                      <a:lnTo>
                        <a:pt x="443" y="61"/>
                      </a:lnTo>
                      <a:lnTo>
                        <a:pt x="446" y="57"/>
                      </a:lnTo>
                      <a:lnTo>
                        <a:pt x="450" y="53"/>
                      </a:lnTo>
                      <a:lnTo>
                        <a:pt x="454" y="49"/>
                      </a:lnTo>
                      <a:lnTo>
                        <a:pt x="458" y="45"/>
                      </a:lnTo>
                      <a:lnTo>
                        <a:pt x="462" y="42"/>
                      </a:lnTo>
                      <a:lnTo>
                        <a:pt x="466" y="38"/>
                      </a:lnTo>
                      <a:lnTo>
                        <a:pt x="470" y="35"/>
                      </a:lnTo>
                      <a:lnTo>
                        <a:pt x="475" y="32"/>
                      </a:lnTo>
                      <a:lnTo>
                        <a:pt x="479" y="29"/>
                      </a:lnTo>
                      <a:lnTo>
                        <a:pt x="483" y="26"/>
                      </a:lnTo>
                      <a:lnTo>
                        <a:pt x="488" y="23"/>
                      </a:lnTo>
                      <a:lnTo>
                        <a:pt x="492" y="20"/>
                      </a:lnTo>
                      <a:lnTo>
                        <a:pt x="497" y="18"/>
                      </a:lnTo>
                      <a:lnTo>
                        <a:pt x="501" y="16"/>
                      </a:lnTo>
                      <a:lnTo>
                        <a:pt x="506" y="13"/>
                      </a:lnTo>
                      <a:lnTo>
                        <a:pt x="510" y="11"/>
                      </a:lnTo>
                      <a:lnTo>
                        <a:pt x="515" y="10"/>
                      </a:lnTo>
                      <a:lnTo>
                        <a:pt x="520" y="8"/>
                      </a:lnTo>
                      <a:lnTo>
                        <a:pt x="524" y="6"/>
                      </a:lnTo>
                      <a:lnTo>
                        <a:pt x="529" y="5"/>
                      </a:lnTo>
                      <a:lnTo>
                        <a:pt x="534" y="4"/>
                      </a:lnTo>
                      <a:lnTo>
                        <a:pt x="538" y="3"/>
                      </a:lnTo>
                      <a:lnTo>
                        <a:pt x="543" y="2"/>
                      </a:lnTo>
                      <a:lnTo>
                        <a:pt x="547" y="1"/>
                      </a:lnTo>
                      <a:lnTo>
                        <a:pt x="552" y="1"/>
                      </a:lnTo>
                      <a:lnTo>
                        <a:pt x="556" y="0"/>
                      </a:lnTo>
                      <a:lnTo>
                        <a:pt x="561" y="0"/>
                      </a:lnTo>
                      <a:lnTo>
                        <a:pt x="565" y="0"/>
                      </a:lnTo>
                      <a:lnTo>
                        <a:pt x="570" y="0"/>
                      </a:lnTo>
                      <a:lnTo>
                        <a:pt x="574" y="1"/>
                      </a:lnTo>
                      <a:lnTo>
                        <a:pt x="578" y="1"/>
                      </a:lnTo>
                      <a:lnTo>
                        <a:pt x="583" y="2"/>
                      </a:lnTo>
                      <a:lnTo>
                        <a:pt x="587" y="3"/>
                      </a:lnTo>
                      <a:lnTo>
                        <a:pt x="591" y="4"/>
                      </a:lnTo>
                      <a:lnTo>
                        <a:pt x="595" y="5"/>
                      </a:lnTo>
                      <a:lnTo>
                        <a:pt x="599" y="7"/>
                      </a:lnTo>
                      <a:lnTo>
                        <a:pt x="603" y="8"/>
                      </a:lnTo>
                      <a:lnTo>
                        <a:pt x="606" y="10"/>
                      </a:lnTo>
                      <a:lnTo>
                        <a:pt x="610" y="12"/>
                      </a:lnTo>
                      <a:lnTo>
                        <a:pt x="614" y="14"/>
                      </a:lnTo>
                      <a:lnTo>
                        <a:pt x="617" y="16"/>
                      </a:lnTo>
                      <a:lnTo>
                        <a:pt x="620" y="19"/>
                      </a:lnTo>
                      <a:lnTo>
                        <a:pt x="807" y="159"/>
                      </a:lnTo>
                      <a:lnTo>
                        <a:pt x="810" y="162"/>
                      </a:lnTo>
                      <a:lnTo>
                        <a:pt x="813" y="164"/>
                      </a:lnTo>
                      <a:lnTo>
                        <a:pt x="816" y="167"/>
                      </a:lnTo>
                      <a:lnTo>
                        <a:pt x="819" y="170"/>
                      </a:lnTo>
                      <a:lnTo>
                        <a:pt x="822" y="173"/>
                      </a:lnTo>
                      <a:lnTo>
                        <a:pt x="824" y="177"/>
                      </a:lnTo>
                      <a:lnTo>
                        <a:pt x="827" y="180"/>
                      </a:lnTo>
                      <a:lnTo>
                        <a:pt x="829" y="184"/>
                      </a:lnTo>
                      <a:lnTo>
                        <a:pt x="831" y="187"/>
                      </a:lnTo>
                      <a:lnTo>
                        <a:pt x="833" y="191"/>
                      </a:lnTo>
                      <a:lnTo>
                        <a:pt x="835" y="195"/>
                      </a:lnTo>
                      <a:lnTo>
                        <a:pt x="837" y="199"/>
                      </a:lnTo>
                      <a:lnTo>
                        <a:pt x="838" y="203"/>
                      </a:lnTo>
                      <a:lnTo>
                        <a:pt x="840" y="207"/>
                      </a:lnTo>
                      <a:lnTo>
                        <a:pt x="841" y="211"/>
                      </a:lnTo>
                      <a:lnTo>
                        <a:pt x="842" y="216"/>
                      </a:lnTo>
                      <a:lnTo>
                        <a:pt x="843" y="220"/>
                      </a:lnTo>
                      <a:lnTo>
                        <a:pt x="844" y="225"/>
                      </a:lnTo>
                      <a:lnTo>
                        <a:pt x="844" y="229"/>
                      </a:lnTo>
                      <a:lnTo>
                        <a:pt x="845" y="234"/>
                      </a:lnTo>
                      <a:lnTo>
                        <a:pt x="845" y="239"/>
                      </a:lnTo>
                      <a:lnTo>
                        <a:pt x="845" y="243"/>
                      </a:lnTo>
                      <a:lnTo>
                        <a:pt x="845" y="248"/>
                      </a:lnTo>
                      <a:lnTo>
                        <a:pt x="845" y="253"/>
                      </a:lnTo>
                      <a:lnTo>
                        <a:pt x="845" y="258"/>
                      </a:lnTo>
                      <a:lnTo>
                        <a:pt x="844" y="263"/>
                      </a:lnTo>
                      <a:lnTo>
                        <a:pt x="844" y="268"/>
                      </a:lnTo>
                      <a:lnTo>
                        <a:pt x="843" y="273"/>
                      </a:lnTo>
                      <a:lnTo>
                        <a:pt x="842" y="278"/>
                      </a:lnTo>
                      <a:lnTo>
                        <a:pt x="841" y="283"/>
                      </a:lnTo>
                      <a:lnTo>
                        <a:pt x="839" y="288"/>
                      </a:lnTo>
                      <a:lnTo>
                        <a:pt x="838" y="293"/>
                      </a:lnTo>
                      <a:lnTo>
                        <a:pt x="836" y="298"/>
                      </a:lnTo>
                      <a:lnTo>
                        <a:pt x="834" y="303"/>
                      </a:lnTo>
                      <a:lnTo>
                        <a:pt x="832" y="308"/>
                      </a:lnTo>
                      <a:lnTo>
                        <a:pt x="830" y="313"/>
                      </a:lnTo>
                      <a:lnTo>
                        <a:pt x="828" y="318"/>
                      </a:lnTo>
                      <a:lnTo>
                        <a:pt x="826" y="323"/>
                      </a:lnTo>
                      <a:lnTo>
                        <a:pt x="823" y="327"/>
                      </a:lnTo>
                      <a:lnTo>
                        <a:pt x="821" y="332"/>
                      </a:lnTo>
                      <a:lnTo>
                        <a:pt x="818" y="337"/>
                      </a:lnTo>
                      <a:lnTo>
                        <a:pt x="815" y="342"/>
                      </a:lnTo>
                      <a:lnTo>
                        <a:pt x="812" y="346"/>
                      </a:lnTo>
                      <a:lnTo>
                        <a:pt x="809" y="351"/>
                      </a:lnTo>
                      <a:lnTo>
                        <a:pt x="806"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222" name="Group 142">
                <a:extLst>
                  <a:ext uri="{FF2B5EF4-FFF2-40B4-BE49-F238E27FC236}">
                    <a16:creationId xmlns:a16="http://schemas.microsoft.com/office/drawing/2014/main" id="{E5BD8EA6-0A70-4C97-A07F-5A873B074566}"/>
                  </a:ext>
                </a:extLst>
              </p:cNvPr>
              <p:cNvGrpSpPr>
                <a:grpSpLocks noChangeAspect="1"/>
              </p:cNvGrpSpPr>
              <p:nvPr/>
            </p:nvGrpSpPr>
            <p:grpSpPr bwMode="auto">
              <a:xfrm>
                <a:off x="2195" y="3485"/>
                <a:ext cx="434" cy="465"/>
                <a:chOff x="3807" y="3485"/>
                <a:chExt cx="434" cy="465"/>
              </a:xfrm>
            </p:grpSpPr>
            <p:sp>
              <p:nvSpPr>
                <p:cNvPr id="942223" name="Freeform 143">
                  <a:extLst>
                    <a:ext uri="{FF2B5EF4-FFF2-40B4-BE49-F238E27FC236}">
                      <a16:creationId xmlns:a16="http://schemas.microsoft.com/office/drawing/2014/main" id="{10D72BD9-9056-42B7-9098-A949E3AA2B19}"/>
                    </a:ext>
                  </a:extLst>
                </p:cNvPr>
                <p:cNvSpPr>
                  <a:spLocks noChangeAspect="1"/>
                </p:cNvSpPr>
                <p:nvPr/>
              </p:nvSpPr>
              <p:spPr bwMode="auto">
                <a:xfrm>
                  <a:off x="4047" y="3647"/>
                  <a:ext cx="194" cy="165"/>
                </a:xfrm>
                <a:custGeom>
                  <a:avLst/>
                  <a:gdLst>
                    <a:gd name="T0" fmla="*/ 758 w 972"/>
                    <a:gd name="T1" fmla="*/ 827 h 827"/>
                    <a:gd name="T2" fmla="*/ 753 w 972"/>
                    <a:gd name="T3" fmla="*/ 814 h 827"/>
                    <a:gd name="T4" fmla="*/ 748 w 972"/>
                    <a:gd name="T5" fmla="*/ 801 h 827"/>
                    <a:gd name="T6" fmla="*/ 743 w 972"/>
                    <a:gd name="T7" fmla="*/ 789 h 827"/>
                    <a:gd name="T8" fmla="*/ 740 w 972"/>
                    <a:gd name="T9" fmla="*/ 776 h 827"/>
                    <a:gd name="T10" fmla="*/ 736 w 972"/>
                    <a:gd name="T11" fmla="*/ 763 h 827"/>
                    <a:gd name="T12" fmla="*/ 734 w 972"/>
                    <a:gd name="T13" fmla="*/ 750 h 827"/>
                    <a:gd name="T14" fmla="*/ 732 w 972"/>
                    <a:gd name="T15" fmla="*/ 736 h 827"/>
                    <a:gd name="T16" fmla="*/ 729 w 972"/>
                    <a:gd name="T17" fmla="*/ 723 h 827"/>
                    <a:gd name="T18" fmla="*/ 728 w 972"/>
                    <a:gd name="T19" fmla="*/ 711 h 827"/>
                    <a:gd name="T20" fmla="*/ 727 w 972"/>
                    <a:gd name="T21" fmla="*/ 698 h 827"/>
                    <a:gd name="T22" fmla="*/ 727 w 972"/>
                    <a:gd name="T23" fmla="*/ 684 h 827"/>
                    <a:gd name="T24" fmla="*/ 727 w 972"/>
                    <a:gd name="T25" fmla="*/ 671 h 827"/>
                    <a:gd name="T26" fmla="*/ 727 w 972"/>
                    <a:gd name="T27" fmla="*/ 658 h 827"/>
                    <a:gd name="T28" fmla="*/ 728 w 972"/>
                    <a:gd name="T29" fmla="*/ 644 h 827"/>
                    <a:gd name="T30" fmla="*/ 729 w 972"/>
                    <a:gd name="T31" fmla="*/ 631 h 827"/>
                    <a:gd name="T32" fmla="*/ 731 w 972"/>
                    <a:gd name="T33" fmla="*/ 618 h 827"/>
                    <a:gd name="T34" fmla="*/ 733 w 972"/>
                    <a:gd name="T35" fmla="*/ 604 h 827"/>
                    <a:gd name="T36" fmla="*/ 736 w 972"/>
                    <a:gd name="T37" fmla="*/ 591 h 827"/>
                    <a:gd name="T38" fmla="*/ 739 w 972"/>
                    <a:gd name="T39" fmla="*/ 578 h 827"/>
                    <a:gd name="T40" fmla="*/ 743 w 972"/>
                    <a:gd name="T41" fmla="*/ 565 h 827"/>
                    <a:gd name="T42" fmla="*/ 747 w 972"/>
                    <a:gd name="T43" fmla="*/ 553 h 827"/>
                    <a:gd name="T44" fmla="*/ 752 w 972"/>
                    <a:gd name="T45" fmla="*/ 540 h 827"/>
                    <a:gd name="T46" fmla="*/ 756 w 972"/>
                    <a:gd name="T47" fmla="*/ 528 h 827"/>
                    <a:gd name="T48" fmla="*/ 762 w 972"/>
                    <a:gd name="T49" fmla="*/ 516 h 827"/>
                    <a:gd name="T50" fmla="*/ 768 w 972"/>
                    <a:gd name="T51" fmla="*/ 504 h 827"/>
                    <a:gd name="T52" fmla="*/ 774 w 972"/>
                    <a:gd name="T53" fmla="*/ 492 h 827"/>
                    <a:gd name="T54" fmla="*/ 781 w 972"/>
                    <a:gd name="T55" fmla="*/ 481 h 827"/>
                    <a:gd name="T56" fmla="*/ 788 w 972"/>
                    <a:gd name="T57" fmla="*/ 469 h 827"/>
                    <a:gd name="T58" fmla="*/ 795 w 972"/>
                    <a:gd name="T59" fmla="*/ 458 h 827"/>
                    <a:gd name="T60" fmla="*/ 803 w 972"/>
                    <a:gd name="T61" fmla="*/ 448 h 827"/>
                    <a:gd name="T62" fmla="*/ 812 w 972"/>
                    <a:gd name="T63" fmla="*/ 437 h 827"/>
                    <a:gd name="T64" fmla="*/ 820 w 972"/>
                    <a:gd name="T65" fmla="*/ 427 h 827"/>
                    <a:gd name="T66" fmla="*/ 829 w 972"/>
                    <a:gd name="T67" fmla="*/ 417 h 827"/>
                    <a:gd name="T68" fmla="*/ 838 w 972"/>
                    <a:gd name="T69" fmla="*/ 407 h 827"/>
                    <a:gd name="T70" fmla="*/ 848 w 972"/>
                    <a:gd name="T71" fmla="*/ 399 h 827"/>
                    <a:gd name="T72" fmla="*/ 858 w 972"/>
                    <a:gd name="T73" fmla="*/ 389 h 827"/>
                    <a:gd name="T74" fmla="*/ 868 w 972"/>
                    <a:gd name="T75" fmla="*/ 381 h 827"/>
                    <a:gd name="T76" fmla="*/ 878 w 972"/>
                    <a:gd name="T77" fmla="*/ 373 h 827"/>
                    <a:gd name="T78" fmla="*/ 889 w 972"/>
                    <a:gd name="T79" fmla="*/ 365 h 827"/>
                    <a:gd name="T80" fmla="*/ 901 w 972"/>
                    <a:gd name="T81" fmla="*/ 358 h 827"/>
                    <a:gd name="T82" fmla="*/ 912 w 972"/>
                    <a:gd name="T83" fmla="*/ 351 h 827"/>
                    <a:gd name="T84" fmla="*/ 923 w 972"/>
                    <a:gd name="T85" fmla="*/ 344 h 827"/>
                    <a:gd name="T86" fmla="*/ 936 w 972"/>
                    <a:gd name="T87" fmla="*/ 338 h 827"/>
                    <a:gd name="T88" fmla="*/ 948 w 972"/>
                    <a:gd name="T89" fmla="*/ 332 h 827"/>
                    <a:gd name="T90" fmla="*/ 959 w 972"/>
                    <a:gd name="T91" fmla="*/ 326 h 827"/>
                    <a:gd name="T92" fmla="*/ 972 w 972"/>
                    <a:gd name="T93" fmla="*/ 321 h 827"/>
                    <a:gd name="T94" fmla="*/ 215 w 972"/>
                    <a:gd name="T95" fmla="*/ 0 h 827"/>
                    <a:gd name="T96" fmla="*/ 0 w 972"/>
                    <a:gd name="T97" fmla="*/ 505 h 827"/>
                    <a:gd name="T98" fmla="*/ 758 w 972"/>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827">
                      <a:moveTo>
                        <a:pt x="758" y="827"/>
                      </a:moveTo>
                      <a:lnTo>
                        <a:pt x="753" y="814"/>
                      </a:lnTo>
                      <a:lnTo>
                        <a:pt x="748" y="801"/>
                      </a:lnTo>
                      <a:lnTo>
                        <a:pt x="743" y="789"/>
                      </a:lnTo>
                      <a:lnTo>
                        <a:pt x="740" y="776"/>
                      </a:lnTo>
                      <a:lnTo>
                        <a:pt x="736" y="763"/>
                      </a:lnTo>
                      <a:lnTo>
                        <a:pt x="734" y="750"/>
                      </a:lnTo>
                      <a:lnTo>
                        <a:pt x="732" y="736"/>
                      </a:lnTo>
                      <a:lnTo>
                        <a:pt x="729" y="723"/>
                      </a:lnTo>
                      <a:lnTo>
                        <a:pt x="728" y="711"/>
                      </a:lnTo>
                      <a:lnTo>
                        <a:pt x="727" y="698"/>
                      </a:lnTo>
                      <a:lnTo>
                        <a:pt x="727" y="684"/>
                      </a:lnTo>
                      <a:lnTo>
                        <a:pt x="727" y="671"/>
                      </a:lnTo>
                      <a:lnTo>
                        <a:pt x="727" y="658"/>
                      </a:lnTo>
                      <a:lnTo>
                        <a:pt x="728" y="644"/>
                      </a:lnTo>
                      <a:lnTo>
                        <a:pt x="729" y="631"/>
                      </a:lnTo>
                      <a:lnTo>
                        <a:pt x="731" y="618"/>
                      </a:lnTo>
                      <a:lnTo>
                        <a:pt x="733" y="604"/>
                      </a:lnTo>
                      <a:lnTo>
                        <a:pt x="736" y="591"/>
                      </a:lnTo>
                      <a:lnTo>
                        <a:pt x="739" y="578"/>
                      </a:lnTo>
                      <a:lnTo>
                        <a:pt x="743" y="565"/>
                      </a:lnTo>
                      <a:lnTo>
                        <a:pt x="747" y="553"/>
                      </a:lnTo>
                      <a:lnTo>
                        <a:pt x="752" y="540"/>
                      </a:lnTo>
                      <a:lnTo>
                        <a:pt x="756" y="528"/>
                      </a:lnTo>
                      <a:lnTo>
                        <a:pt x="762" y="516"/>
                      </a:lnTo>
                      <a:lnTo>
                        <a:pt x="768" y="504"/>
                      </a:lnTo>
                      <a:lnTo>
                        <a:pt x="774" y="492"/>
                      </a:lnTo>
                      <a:lnTo>
                        <a:pt x="781" y="481"/>
                      </a:lnTo>
                      <a:lnTo>
                        <a:pt x="788" y="469"/>
                      </a:lnTo>
                      <a:lnTo>
                        <a:pt x="795" y="458"/>
                      </a:lnTo>
                      <a:lnTo>
                        <a:pt x="803" y="448"/>
                      </a:lnTo>
                      <a:lnTo>
                        <a:pt x="812" y="437"/>
                      </a:lnTo>
                      <a:lnTo>
                        <a:pt x="820" y="427"/>
                      </a:lnTo>
                      <a:lnTo>
                        <a:pt x="829" y="417"/>
                      </a:lnTo>
                      <a:lnTo>
                        <a:pt x="838" y="407"/>
                      </a:lnTo>
                      <a:lnTo>
                        <a:pt x="848" y="399"/>
                      </a:lnTo>
                      <a:lnTo>
                        <a:pt x="858" y="389"/>
                      </a:lnTo>
                      <a:lnTo>
                        <a:pt x="868" y="381"/>
                      </a:lnTo>
                      <a:lnTo>
                        <a:pt x="878" y="373"/>
                      </a:lnTo>
                      <a:lnTo>
                        <a:pt x="889" y="365"/>
                      </a:lnTo>
                      <a:lnTo>
                        <a:pt x="901" y="358"/>
                      </a:lnTo>
                      <a:lnTo>
                        <a:pt x="912" y="351"/>
                      </a:lnTo>
                      <a:lnTo>
                        <a:pt x="923" y="344"/>
                      </a:lnTo>
                      <a:lnTo>
                        <a:pt x="936" y="338"/>
                      </a:lnTo>
                      <a:lnTo>
                        <a:pt x="948" y="332"/>
                      </a:lnTo>
                      <a:lnTo>
                        <a:pt x="959" y="326"/>
                      </a:lnTo>
                      <a:lnTo>
                        <a:pt x="972" y="321"/>
                      </a:lnTo>
                      <a:lnTo>
                        <a:pt x="215" y="0"/>
                      </a:lnTo>
                      <a:lnTo>
                        <a:pt x="0" y="505"/>
                      </a:lnTo>
                      <a:lnTo>
                        <a:pt x="758"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24" name="Freeform 144">
                  <a:extLst>
                    <a:ext uri="{FF2B5EF4-FFF2-40B4-BE49-F238E27FC236}">
                      <a16:creationId xmlns:a16="http://schemas.microsoft.com/office/drawing/2014/main" id="{727FEB7B-6DA5-42B3-83C5-D0B6AB866767}"/>
                    </a:ext>
                  </a:extLst>
                </p:cNvPr>
                <p:cNvSpPr>
                  <a:spLocks noChangeAspect="1"/>
                </p:cNvSpPr>
                <p:nvPr/>
              </p:nvSpPr>
              <p:spPr bwMode="auto">
                <a:xfrm>
                  <a:off x="4047" y="3647"/>
                  <a:ext cx="194" cy="165"/>
                </a:xfrm>
                <a:custGeom>
                  <a:avLst/>
                  <a:gdLst>
                    <a:gd name="T0" fmla="*/ 646 w 829"/>
                    <a:gd name="T1" fmla="*/ 705 h 705"/>
                    <a:gd name="T2" fmla="*/ 642 w 829"/>
                    <a:gd name="T3" fmla="*/ 694 h 705"/>
                    <a:gd name="T4" fmla="*/ 638 w 829"/>
                    <a:gd name="T5" fmla="*/ 683 h 705"/>
                    <a:gd name="T6" fmla="*/ 634 w 829"/>
                    <a:gd name="T7" fmla="*/ 673 h 705"/>
                    <a:gd name="T8" fmla="*/ 631 w 829"/>
                    <a:gd name="T9" fmla="*/ 662 h 705"/>
                    <a:gd name="T10" fmla="*/ 628 w 829"/>
                    <a:gd name="T11" fmla="*/ 651 h 705"/>
                    <a:gd name="T12" fmla="*/ 626 w 829"/>
                    <a:gd name="T13" fmla="*/ 640 h 705"/>
                    <a:gd name="T14" fmla="*/ 624 w 829"/>
                    <a:gd name="T15" fmla="*/ 628 h 705"/>
                    <a:gd name="T16" fmla="*/ 622 w 829"/>
                    <a:gd name="T17" fmla="*/ 617 h 705"/>
                    <a:gd name="T18" fmla="*/ 621 w 829"/>
                    <a:gd name="T19" fmla="*/ 606 h 705"/>
                    <a:gd name="T20" fmla="*/ 620 w 829"/>
                    <a:gd name="T21" fmla="*/ 595 h 705"/>
                    <a:gd name="T22" fmla="*/ 620 w 829"/>
                    <a:gd name="T23" fmla="*/ 583 h 705"/>
                    <a:gd name="T24" fmla="*/ 620 w 829"/>
                    <a:gd name="T25" fmla="*/ 572 h 705"/>
                    <a:gd name="T26" fmla="*/ 620 w 829"/>
                    <a:gd name="T27" fmla="*/ 561 h 705"/>
                    <a:gd name="T28" fmla="*/ 621 w 829"/>
                    <a:gd name="T29" fmla="*/ 549 h 705"/>
                    <a:gd name="T30" fmla="*/ 622 w 829"/>
                    <a:gd name="T31" fmla="*/ 538 h 705"/>
                    <a:gd name="T32" fmla="*/ 623 w 829"/>
                    <a:gd name="T33" fmla="*/ 527 h 705"/>
                    <a:gd name="T34" fmla="*/ 625 w 829"/>
                    <a:gd name="T35" fmla="*/ 515 h 705"/>
                    <a:gd name="T36" fmla="*/ 628 w 829"/>
                    <a:gd name="T37" fmla="*/ 504 h 705"/>
                    <a:gd name="T38" fmla="*/ 630 w 829"/>
                    <a:gd name="T39" fmla="*/ 493 h 705"/>
                    <a:gd name="T40" fmla="*/ 634 w 829"/>
                    <a:gd name="T41" fmla="*/ 482 h 705"/>
                    <a:gd name="T42" fmla="*/ 637 w 829"/>
                    <a:gd name="T43" fmla="*/ 472 h 705"/>
                    <a:gd name="T44" fmla="*/ 641 w 829"/>
                    <a:gd name="T45" fmla="*/ 461 h 705"/>
                    <a:gd name="T46" fmla="*/ 645 w 829"/>
                    <a:gd name="T47" fmla="*/ 450 h 705"/>
                    <a:gd name="T48" fmla="*/ 650 w 829"/>
                    <a:gd name="T49" fmla="*/ 440 h 705"/>
                    <a:gd name="T50" fmla="*/ 655 w 829"/>
                    <a:gd name="T51" fmla="*/ 430 h 705"/>
                    <a:gd name="T52" fmla="*/ 660 w 829"/>
                    <a:gd name="T53" fmla="*/ 420 h 705"/>
                    <a:gd name="T54" fmla="*/ 666 w 829"/>
                    <a:gd name="T55" fmla="*/ 410 h 705"/>
                    <a:gd name="T56" fmla="*/ 672 w 829"/>
                    <a:gd name="T57" fmla="*/ 400 h 705"/>
                    <a:gd name="T58" fmla="*/ 678 w 829"/>
                    <a:gd name="T59" fmla="*/ 391 h 705"/>
                    <a:gd name="T60" fmla="*/ 685 w 829"/>
                    <a:gd name="T61" fmla="*/ 382 h 705"/>
                    <a:gd name="T62" fmla="*/ 692 w 829"/>
                    <a:gd name="T63" fmla="*/ 373 h 705"/>
                    <a:gd name="T64" fmla="*/ 699 w 829"/>
                    <a:gd name="T65" fmla="*/ 364 h 705"/>
                    <a:gd name="T66" fmla="*/ 707 w 829"/>
                    <a:gd name="T67" fmla="*/ 356 h 705"/>
                    <a:gd name="T68" fmla="*/ 715 w 829"/>
                    <a:gd name="T69" fmla="*/ 347 h 705"/>
                    <a:gd name="T70" fmla="*/ 723 w 829"/>
                    <a:gd name="T71" fmla="*/ 340 h 705"/>
                    <a:gd name="T72" fmla="*/ 732 w 829"/>
                    <a:gd name="T73" fmla="*/ 332 h 705"/>
                    <a:gd name="T74" fmla="*/ 740 w 829"/>
                    <a:gd name="T75" fmla="*/ 325 h 705"/>
                    <a:gd name="T76" fmla="*/ 749 w 829"/>
                    <a:gd name="T77" fmla="*/ 318 h 705"/>
                    <a:gd name="T78" fmla="*/ 758 w 829"/>
                    <a:gd name="T79" fmla="*/ 311 h 705"/>
                    <a:gd name="T80" fmla="*/ 768 w 829"/>
                    <a:gd name="T81" fmla="*/ 305 h 705"/>
                    <a:gd name="T82" fmla="*/ 778 w 829"/>
                    <a:gd name="T83" fmla="*/ 299 h 705"/>
                    <a:gd name="T84" fmla="*/ 787 w 829"/>
                    <a:gd name="T85" fmla="*/ 293 h 705"/>
                    <a:gd name="T86" fmla="*/ 798 w 829"/>
                    <a:gd name="T87" fmla="*/ 288 h 705"/>
                    <a:gd name="T88" fmla="*/ 808 w 829"/>
                    <a:gd name="T89" fmla="*/ 283 h 705"/>
                    <a:gd name="T90" fmla="*/ 818 w 829"/>
                    <a:gd name="T91" fmla="*/ 278 h 705"/>
                    <a:gd name="T92" fmla="*/ 829 w 829"/>
                    <a:gd name="T93" fmla="*/ 274 h 705"/>
                    <a:gd name="T94" fmla="*/ 183 w 829"/>
                    <a:gd name="T95" fmla="*/ 0 h 705"/>
                    <a:gd name="T96" fmla="*/ 0 w 829"/>
                    <a:gd name="T97" fmla="*/ 431 h 705"/>
                    <a:gd name="T98" fmla="*/ 646 w 829"/>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05">
                      <a:moveTo>
                        <a:pt x="646" y="705"/>
                      </a:moveTo>
                      <a:lnTo>
                        <a:pt x="642" y="694"/>
                      </a:lnTo>
                      <a:lnTo>
                        <a:pt x="638" y="683"/>
                      </a:lnTo>
                      <a:lnTo>
                        <a:pt x="634" y="673"/>
                      </a:lnTo>
                      <a:lnTo>
                        <a:pt x="631" y="662"/>
                      </a:lnTo>
                      <a:lnTo>
                        <a:pt x="628" y="651"/>
                      </a:lnTo>
                      <a:lnTo>
                        <a:pt x="626" y="640"/>
                      </a:lnTo>
                      <a:lnTo>
                        <a:pt x="624" y="628"/>
                      </a:lnTo>
                      <a:lnTo>
                        <a:pt x="622" y="617"/>
                      </a:lnTo>
                      <a:lnTo>
                        <a:pt x="621" y="606"/>
                      </a:lnTo>
                      <a:lnTo>
                        <a:pt x="620" y="595"/>
                      </a:lnTo>
                      <a:lnTo>
                        <a:pt x="620" y="583"/>
                      </a:lnTo>
                      <a:lnTo>
                        <a:pt x="620" y="572"/>
                      </a:lnTo>
                      <a:lnTo>
                        <a:pt x="620" y="561"/>
                      </a:lnTo>
                      <a:lnTo>
                        <a:pt x="621" y="549"/>
                      </a:lnTo>
                      <a:lnTo>
                        <a:pt x="622" y="538"/>
                      </a:lnTo>
                      <a:lnTo>
                        <a:pt x="623" y="527"/>
                      </a:lnTo>
                      <a:lnTo>
                        <a:pt x="625" y="515"/>
                      </a:lnTo>
                      <a:lnTo>
                        <a:pt x="628" y="504"/>
                      </a:lnTo>
                      <a:lnTo>
                        <a:pt x="630" y="493"/>
                      </a:lnTo>
                      <a:lnTo>
                        <a:pt x="634" y="482"/>
                      </a:lnTo>
                      <a:lnTo>
                        <a:pt x="637" y="472"/>
                      </a:lnTo>
                      <a:lnTo>
                        <a:pt x="641" y="461"/>
                      </a:lnTo>
                      <a:lnTo>
                        <a:pt x="645" y="450"/>
                      </a:lnTo>
                      <a:lnTo>
                        <a:pt x="650" y="440"/>
                      </a:lnTo>
                      <a:lnTo>
                        <a:pt x="655" y="430"/>
                      </a:lnTo>
                      <a:lnTo>
                        <a:pt x="660" y="420"/>
                      </a:lnTo>
                      <a:lnTo>
                        <a:pt x="666" y="410"/>
                      </a:lnTo>
                      <a:lnTo>
                        <a:pt x="672" y="400"/>
                      </a:lnTo>
                      <a:lnTo>
                        <a:pt x="678" y="391"/>
                      </a:lnTo>
                      <a:lnTo>
                        <a:pt x="685" y="382"/>
                      </a:lnTo>
                      <a:lnTo>
                        <a:pt x="692" y="373"/>
                      </a:lnTo>
                      <a:lnTo>
                        <a:pt x="699" y="364"/>
                      </a:lnTo>
                      <a:lnTo>
                        <a:pt x="707" y="356"/>
                      </a:lnTo>
                      <a:lnTo>
                        <a:pt x="715" y="347"/>
                      </a:lnTo>
                      <a:lnTo>
                        <a:pt x="723" y="340"/>
                      </a:lnTo>
                      <a:lnTo>
                        <a:pt x="732" y="332"/>
                      </a:lnTo>
                      <a:lnTo>
                        <a:pt x="740" y="325"/>
                      </a:lnTo>
                      <a:lnTo>
                        <a:pt x="749" y="318"/>
                      </a:lnTo>
                      <a:lnTo>
                        <a:pt x="758" y="311"/>
                      </a:lnTo>
                      <a:lnTo>
                        <a:pt x="768" y="305"/>
                      </a:lnTo>
                      <a:lnTo>
                        <a:pt x="778" y="299"/>
                      </a:lnTo>
                      <a:lnTo>
                        <a:pt x="787" y="293"/>
                      </a:lnTo>
                      <a:lnTo>
                        <a:pt x="798" y="288"/>
                      </a:lnTo>
                      <a:lnTo>
                        <a:pt x="808" y="283"/>
                      </a:lnTo>
                      <a:lnTo>
                        <a:pt x="818" y="278"/>
                      </a:lnTo>
                      <a:lnTo>
                        <a:pt x="829" y="274"/>
                      </a:lnTo>
                      <a:lnTo>
                        <a:pt x="183" y="0"/>
                      </a:lnTo>
                      <a:lnTo>
                        <a:pt x="0" y="431"/>
                      </a:lnTo>
                      <a:lnTo>
                        <a:pt x="646"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25" name="Freeform 145">
                  <a:extLst>
                    <a:ext uri="{FF2B5EF4-FFF2-40B4-BE49-F238E27FC236}">
                      <a16:creationId xmlns:a16="http://schemas.microsoft.com/office/drawing/2014/main" id="{292B3BE2-8953-4D73-88ED-6A76D4C8AB3B}"/>
                    </a:ext>
                  </a:extLst>
                </p:cNvPr>
                <p:cNvSpPr>
                  <a:spLocks noChangeAspect="1"/>
                </p:cNvSpPr>
                <p:nvPr/>
              </p:nvSpPr>
              <p:spPr bwMode="auto">
                <a:xfrm>
                  <a:off x="3904" y="3773"/>
                  <a:ext cx="129" cy="177"/>
                </a:xfrm>
                <a:custGeom>
                  <a:avLst/>
                  <a:gdLst>
                    <a:gd name="T0" fmla="*/ 100 w 645"/>
                    <a:gd name="T1" fmla="*/ 883 h 883"/>
                    <a:gd name="T2" fmla="*/ 108 w 645"/>
                    <a:gd name="T3" fmla="*/ 872 h 883"/>
                    <a:gd name="T4" fmla="*/ 117 w 645"/>
                    <a:gd name="T5" fmla="*/ 862 h 883"/>
                    <a:gd name="T6" fmla="*/ 126 w 645"/>
                    <a:gd name="T7" fmla="*/ 852 h 883"/>
                    <a:gd name="T8" fmla="*/ 135 w 645"/>
                    <a:gd name="T9" fmla="*/ 842 h 883"/>
                    <a:gd name="T10" fmla="*/ 144 w 645"/>
                    <a:gd name="T11" fmla="*/ 832 h 883"/>
                    <a:gd name="T12" fmla="*/ 155 w 645"/>
                    <a:gd name="T13" fmla="*/ 824 h 883"/>
                    <a:gd name="T14" fmla="*/ 164 w 645"/>
                    <a:gd name="T15" fmla="*/ 815 h 883"/>
                    <a:gd name="T16" fmla="*/ 175 w 645"/>
                    <a:gd name="T17" fmla="*/ 807 h 883"/>
                    <a:gd name="T18" fmla="*/ 186 w 645"/>
                    <a:gd name="T19" fmla="*/ 800 h 883"/>
                    <a:gd name="T20" fmla="*/ 197 w 645"/>
                    <a:gd name="T21" fmla="*/ 791 h 883"/>
                    <a:gd name="T22" fmla="*/ 208 w 645"/>
                    <a:gd name="T23" fmla="*/ 784 h 883"/>
                    <a:gd name="T24" fmla="*/ 220 w 645"/>
                    <a:gd name="T25" fmla="*/ 777 h 883"/>
                    <a:gd name="T26" fmla="*/ 231 w 645"/>
                    <a:gd name="T27" fmla="*/ 771 h 883"/>
                    <a:gd name="T28" fmla="*/ 243 w 645"/>
                    <a:gd name="T29" fmla="*/ 766 h 883"/>
                    <a:gd name="T30" fmla="*/ 256 w 645"/>
                    <a:gd name="T31" fmla="*/ 760 h 883"/>
                    <a:gd name="T32" fmla="*/ 268 w 645"/>
                    <a:gd name="T33" fmla="*/ 755 h 883"/>
                    <a:gd name="T34" fmla="*/ 280 w 645"/>
                    <a:gd name="T35" fmla="*/ 750 h 883"/>
                    <a:gd name="T36" fmla="*/ 293 w 645"/>
                    <a:gd name="T37" fmla="*/ 747 h 883"/>
                    <a:gd name="T38" fmla="*/ 306 w 645"/>
                    <a:gd name="T39" fmla="*/ 743 h 883"/>
                    <a:gd name="T40" fmla="*/ 319 w 645"/>
                    <a:gd name="T41" fmla="*/ 740 h 883"/>
                    <a:gd name="T42" fmla="*/ 332 w 645"/>
                    <a:gd name="T43" fmla="*/ 736 h 883"/>
                    <a:gd name="T44" fmla="*/ 345 w 645"/>
                    <a:gd name="T45" fmla="*/ 734 h 883"/>
                    <a:gd name="T46" fmla="*/ 358 w 645"/>
                    <a:gd name="T47" fmla="*/ 733 h 883"/>
                    <a:gd name="T48" fmla="*/ 372 w 645"/>
                    <a:gd name="T49" fmla="*/ 732 h 883"/>
                    <a:gd name="T50" fmla="*/ 385 w 645"/>
                    <a:gd name="T51" fmla="*/ 730 h 883"/>
                    <a:gd name="T52" fmla="*/ 398 w 645"/>
                    <a:gd name="T53" fmla="*/ 729 h 883"/>
                    <a:gd name="T54" fmla="*/ 412 w 645"/>
                    <a:gd name="T55" fmla="*/ 729 h 883"/>
                    <a:gd name="T56" fmla="*/ 425 w 645"/>
                    <a:gd name="T57" fmla="*/ 730 h 883"/>
                    <a:gd name="T58" fmla="*/ 438 w 645"/>
                    <a:gd name="T59" fmla="*/ 732 h 883"/>
                    <a:gd name="T60" fmla="*/ 452 w 645"/>
                    <a:gd name="T61" fmla="*/ 733 h 883"/>
                    <a:gd name="T62" fmla="*/ 465 w 645"/>
                    <a:gd name="T63" fmla="*/ 735 h 883"/>
                    <a:gd name="T64" fmla="*/ 478 w 645"/>
                    <a:gd name="T65" fmla="*/ 737 h 883"/>
                    <a:gd name="T66" fmla="*/ 490 w 645"/>
                    <a:gd name="T67" fmla="*/ 740 h 883"/>
                    <a:gd name="T68" fmla="*/ 503 w 645"/>
                    <a:gd name="T69" fmla="*/ 743 h 883"/>
                    <a:gd name="T70" fmla="*/ 516 w 645"/>
                    <a:gd name="T71" fmla="*/ 747 h 883"/>
                    <a:gd name="T72" fmla="*/ 529 w 645"/>
                    <a:gd name="T73" fmla="*/ 750 h 883"/>
                    <a:gd name="T74" fmla="*/ 542 w 645"/>
                    <a:gd name="T75" fmla="*/ 755 h 883"/>
                    <a:gd name="T76" fmla="*/ 554 w 645"/>
                    <a:gd name="T77" fmla="*/ 761 h 883"/>
                    <a:gd name="T78" fmla="*/ 565 w 645"/>
                    <a:gd name="T79" fmla="*/ 766 h 883"/>
                    <a:gd name="T80" fmla="*/ 578 w 645"/>
                    <a:gd name="T81" fmla="*/ 771 h 883"/>
                    <a:gd name="T82" fmla="*/ 590 w 645"/>
                    <a:gd name="T83" fmla="*/ 779 h 883"/>
                    <a:gd name="T84" fmla="*/ 601 w 645"/>
                    <a:gd name="T85" fmla="*/ 786 h 883"/>
                    <a:gd name="T86" fmla="*/ 612 w 645"/>
                    <a:gd name="T87" fmla="*/ 793 h 883"/>
                    <a:gd name="T88" fmla="*/ 623 w 645"/>
                    <a:gd name="T89" fmla="*/ 800 h 883"/>
                    <a:gd name="T90" fmla="*/ 635 w 645"/>
                    <a:gd name="T91" fmla="*/ 808 h 883"/>
                    <a:gd name="T92" fmla="*/ 645 w 645"/>
                    <a:gd name="T93" fmla="*/ 816 h 883"/>
                    <a:gd name="T94" fmla="*/ 544 w 645"/>
                    <a:gd name="T95" fmla="*/ 0 h 883"/>
                    <a:gd name="T96" fmla="*/ 0 w 645"/>
                    <a:gd name="T97" fmla="*/ 67 h 883"/>
                    <a:gd name="T98" fmla="*/ 100 w 645"/>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883">
                      <a:moveTo>
                        <a:pt x="100" y="883"/>
                      </a:moveTo>
                      <a:lnTo>
                        <a:pt x="108" y="872"/>
                      </a:lnTo>
                      <a:lnTo>
                        <a:pt x="117" y="862"/>
                      </a:lnTo>
                      <a:lnTo>
                        <a:pt x="126" y="852"/>
                      </a:lnTo>
                      <a:lnTo>
                        <a:pt x="135" y="842"/>
                      </a:lnTo>
                      <a:lnTo>
                        <a:pt x="144" y="832"/>
                      </a:lnTo>
                      <a:lnTo>
                        <a:pt x="155" y="824"/>
                      </a:lnTo>
                      <a:lnTo>
                        <a:pt x="164" y="815"/>
                      </a:lnTo>
                      <a:lnTo>
                        <a:pt x="175" y="807"/>
                      </a:lnTo>
                      <a:lnTo>
                        <a:pt x="186" y="800"/>
                      </a:lnTo>
                      <a:lnTo>
                        <a:pt x="197" y="791"/>
                      </a:lnTo>
                      <a:lnTo>
                        <a:pt x="208" y="784"/>
                      </a:lnTo>
                      <a:lnTo>
                        <a:pt x="220" y="777"/>
                      </a:lnTo>
                      <a:lnTo>
                        <a:pt x="231" y="771"/>
                      </a:lnTo>
                      <a:lnTo>
                        <a:pt x="243" y="766"/>
                      </a:lnTo>
                      <a:lnTo>
                        <a:pt x="256" y="760"/>
                      </a:lnTo>
                      <a:lnTo>
                        <a:pt x="268" y="755"/>
                      </a:lnTo>
                      <a:lnTo>
                        <a:pt x="280" y="750"/>
                      </a:lnTo>
                      <a:lnTo>
                        <a:pt x="293" y="747"/>
                      </a:lnTo>
                      <a:lnTo>
                        <a:pt x="306" y="743"/>
                      </a:lnTo>
                      <a:lnTo>
                        <a:pt x="319" y="740"/>
                      </a:lnTo>
                      <a:lnTo>
                        <a:pt x="332" y="736"/>
                      </a:lnTo>
                      <a:lnTo>
                        <a:pt x="345" y="734"/>
                      </a:lnTo>
                      <a:lnTo>
                        <a:pt x="358" y="733"/>
                      </a:lnTo>
                      <a:lnTo>
                        <a:pt x="372" y="732"/>
                      </a:lnTo>
                      <a:lnTo>
                        <a:pt x="385" y="730"/>
                      </a:lnTo>
                      <a:lnTo>
                        <a:pt x="398" y="729"/>
                      </a:lnTo>
                      <a:lnTo>
                        <a:pt x="412" y="729"/>
                      </a:lnTo>
                      <a:lnTo>
                        <a:pt x="425" y="730"/>
                      </a:lnTo>
                      <a:lnTo>
                        <a:pt x="438" y="732"/>
                      </a:lnTo>
                      <a:lnTo>
                        <a:pt x="452" y="733"/>
                      </a:lnTo>
                      <a:lnTo>
                        <a:pt x="465" y="735"/>
                      </a:lnTo>
                      <a:lnTo>
                        <a:pt x="478" y="737"/>
                      </a:lnTo>
                      <a:lnTo>
                        <a:pt x="490" y="740"/>
                      </a:lnTo>
                      <a:lnTo>
                        <a:pt x="503" y="743"/>
                      </a:lnTo>
                      <a:lnTo>
                        <a:pt x="516" y="747"/>
                      </a:lnTo>
                      <a:lnTo>
                        <a:pt x="529" y="750"/>
                      </a:lnTo>
                      <a:lnTo>
                        <a:pt x="542" y="755"/>
                      </a:lnTo>
                      <a:lnTo>
                        <a:pt x="554" y="761"/>
                      </a:lnTo>
                      <a:lnTo>
                        <a:pt x="565" y="766"/>
                      </a:lnTo>
                      <a:lnTo>
                        <a:pt x="578" y="771"/>
                      </a:lnTo>
                      <a:lnTo>
                        <a:pt x="590" y="779"/>
                      </a:lnTo>
                      <a:lnTo>
                        <a:pt x="601" y="786"/>
                      </a:lnTo>
                      <a:lnTo>
                        <a:pt x="612" y="793"/>
                      </a:lnTo>
                      <a:lnTo>
                        <a:pt x="623" y="800"/>
                      </a:lnTo>
                      <a:lnTo>
                        <a:pt x="635" y="808"/>
                      </a:lnTo>
                      <a:lnTo>
                        <a:pt x="645" y="816"/>
                      </a:lnTo>
                      <a:lnTo>
                        <a:pt x="544" y="0"/>
                      </a:lnTo>
                      <a:lnTo>
                        <a:pt x="0" y="67"/>
                      </a:lnTo>
                      <a:lnTo>
                        <a:pt x="100"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26" name="Freeform 146">
                  <a:extLst>
                    <a:ext uri="{FF2B5EF4-FFF2-40B4-BE49-F238E27FC236}">
                      <a16:creationId xmlns:a16="http://schemas.microsoft.com/office/drawing/2014/main" id="{4C13DFDC-C969-43EB-9FA3-D4758613E8EF}"/>
                    </a:ext>
                  </a:extLst>
                </p:cNvPr>
                <p:cNvSpPr>
                  <a:spLocks noChangeAspect="1"/>
                </p:cNvSpPr>
                <p:nvPr/>
              </p:nvSpPr>
              <p:spPr bwMode="auto">
                <a:xfrm>
                  <a:off x="3904" y="3773"/>
                  <a:ext cx="129" cy="177"/>
                </a:xfrm>
                <a:custGeom>
                  <a:avLst/>
                  <a:gdLst>
                    <a:gd name="T0" fmla="*/ 85 w 550"/>
                    <a:gd name="T1" fmla="*/ 753 h 753"/>
                    <a:gd name="T2" fmla="*/ 92 w 550"/>
                    <a:gd name="T3" fmla="*/ 744 h 753"/>
                    <a:gd name="T4" fmla="*/ 100 w 550"/>
                    <a:gd name="T5" fmla="*/ 735 h 753"/>
                    <a:gd name="T6" fmla="*/ 107 w 550"/>
                    <a:gd name="T7" fmla="*/ 727 h 753"/>
                    <a:gd name="T8" fmla="*/ 115 w 550"/>
                    <a:gd name="T9" fmla="*/ 718 h 753"/>
                    <a:gd name="T10" fmla="*/ 123 w 550"/>
                    <a:gd name="T11" fmla="*/ 710 h 753"/>
                    <a:gd name="T12" fmla="*/ 132 w 550"/>
                    <a:gd name="T13" fmla="*/ 703 h 753"/>
                    <a:gd name="T14" fmla="*/ 140 w 550"/>
                    <a:gd name="T15" fmla="*/ 695 h 753"/>
                    <a:gd name="T16" fmla="*/ 149 w 550"/>
                    <a:gd name="T17" fmla="*/ 688 h 753"/>
                    <a:gd name="T18" fmla="*/ 158 w 550"/>
                    <a:gd name="T19" fmla="*/ 682 h 753"/>
                    <a:gd name="T20" fmla="*/ 168 w 550"/>
                    <a:gd name="T21" fmla="*/ 675 h 753"/>
                    <a:gd name="T22" fmla="*/ 177 w 550"/>
                    <a:gd name="T23" fmla="*/ 669 h 753"/>
                    <a:gd name="T24" fmla="*/ 187 w 550"/>
                    <a:gd name="T25" fmla="*/ 663 h 753"/>
                    <a:gd name="T26" fmla="*/ 197 w 550"/>
                    <a:gd name="T27" fmla="*/ 658 h 753"/>
                    <a:gd name="T28" fmla="*/ 207 w 550"/>
                    <a:gd name="T29" fmla="*/ 653 h 753"/>
                    <a:gd name="T30" fmla="*/ 218 w 550"/>
                    <a:gd name="T31" fmla="*/ 648 h 753"/>
                    <a:gd name="T32" fmla="*/ 228 w 550"/>
                    <a:gd name="T33" fmla="*/ 644 h 753"/>
                    <a:gd name="T34" fmla="*/ 239 w 550"/>
                    <a:gd name="T35" fmla="*/ 640 h 753"/>
                    <a:gd name="T36" fmla="*/ 250 w 550"/>
                    <a:gd name="T37" fmla="*/ 637 h 753"/>
                    <a:gd name="T38" fmla="*/ 261 w 550"/>
                    <a:gd name="T39" fmla="*/ 634 h 753"/>
                    <a:gd name="T40" fmla="*/ 272 w 550"/>
                    <a:gd name="T41" fmla="*/ 631 h 753"/>
                    <a:gd name="T42" fmla="*/ 283 w 550"/>
                    <a:gd name="T43" fmla="*/ 628 h 753"/>
                    <a:gd name="T44" fmla="*/ 294 w 550"/>
                    <a:gd name="T45" fmla="*/ 626 h 753"/>
                    <a:gd name="T46" fmla="*/ 305 w 550"/>
                    <a:gd name="T47" fmla="*/ 625 h 753"/>
                    <a:gd name="T48" fmla="*/ 317 w 550"/>
                    <a:gd name="T49" fmla="*/ 624 h 753"/>
                    <a:gd name="T50" fmla="*/ 328 w 550"/>
                    <a:gd name="T51" fmla="*/ 623 h 753"/>
                    <a:gd name="T52" fmla="*/ 339 w 550"/>
                    <a:gd name="T53" fmla="*/ 622 h 753"/>
                    <a:gd name="T54" fmla="*/ 351 w 550"/>
                    <a:gd name="T55" fmla="*/ 622 h 753"/>
                    <a:gd name="T56" fmla="*/ 362 w 550"/>
                    <a:gd name="T57" fmla="*/ 623 h 753"/>
                    <a:gd name="T58" fmla="*/ 373 w 550"/>
                    <a:gd name="T59" fmla="*/ 624 h 753"/>
                    <a:gd name="T60" fmla="*/ 385 w 550"/>
                    <a:gd name="T61" fmla="*/ 625 h 753"/>
                    <a:gd name="T62" fmla="*/ 396 w 550"/>
                    <a:gd name="T63" fmla="*/ 627 h 753"/>
                    <a:gd name="T64" fmla="*/ 407 w 550"/>
                    <a:gd name="T65" fmla="*/ 629 h 753"/>
                    <a:gd name="T66" fmla="*/ 418 w 550"/>
                    <a:gd name="T67" fmla="*/ 631 h 753"/>
                    <a:gd name="T68" fmla="*/ 429 w 550"/>
                    <a:gd name="T69" fmla="*/ 634 h 753"/>
                    <a:gd name="T70" fmla="*/ 440 w 550"/>
                    <a:gd name="T71" fmla="*/ 637 h 753"/>
                    <a:gd name="T72" fmla="*/ 451 w 550"/>
                    <a:gd name="T73" fmla="*/ 640 h 753"/>
                    <a:gd name="T74" fmla="*/ 462 w 550"/>
                    <a:gd name="T75" fmla="*/ 644 h 753"/>
                    <a:gd name="T76" fmla="*/ 472 w 550"/>
                    <a:gd name="T77" fmla="*/ 649 h 753"/>
                    <a:gd name="T78" fmla="*/ 482 w 550"/>
                    <a:gd name="T79" fmla="*/ 653 h 753"/>
                    <a:gd name="T80" fmla="*/ 493 w 550"/>
                    <a:gd name="T81" fmla="*/ 658 h 753"/>
                    <a:gd name="T82" fmla="*/ 503 w 550"/>
                    <a:gd name="T83" fmla="*/ 664 h 753"/>
                    <a:gd name="T84" fmla="*/ 512 w 550"/>
                    <a:gd name="T85" fmla="*/ 670 h 753"/>
                    <a:gd name="T86" fmla="*/ 522 w 550"/>
                    <a:gd name="T87" fmla="*/ 676 h 753"/>
                    <a:gd name="T88" fmla="*/ 531 w 550"/>
                    <a:gd name="T89" fmla="*/ 682 h 753"/>
                    <a:gd name="T90" fmla="*/ 541 w 550"/>
                    <a:gd name="T91" fmla="*/ 689 h 753"/>
                    <a:gd name="T92" fmla="*/ 550 w 550"/>
                    <a:gd name="T93" fmla="*/ 696 h 753"/>
                    <a:gd name="T94" fmla="*/ 464 w 550"/>
                    <a:gd name="T95" fmla="*/ 0 h 753"/>
                    <a:gd name="T96" fmla="*/ 0 w 550"/>
                    <a:gd name="T97" fmla="*/ 57 h 753"/>
                    <a:gd name="T98" fmla="*/ 85 w 550"/>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753">
                      <a:moveTo>
                        <a:pt x="85" y="753"/>
                      </a:moveTo>
                      <a:lnTo>
                        <a:pt x="92" y="744"/>
                      </a:lnTo>
                      <a:lnTo>
                        <a:pt x="100" y="735"/>
                      </a:lnTo>
                      <a:lnTo>
                        <a:pt x="107" y="727"/>
                      </a:lnTo>
                      <a:lnTo>
                        <a:pt x="115" y="718"/>
                      </a:lnTo>
                      <a:lnTo>
                        <a:pt x="123" y="710"/>
                      </a:lnTo>
                      <a:lnTo>
                        <a:pt x="132" y="703"/>
                      </a:lnTo>
                      <a:lnTo>
                        <a:pt x="140" y="695"/>
                      </a:lnTo>
                      <a:lnTo>
                        <a:pt x="149" y="688"/>
                      </a:lnTo>
                      <a:lnTo>
                        <a:pt x="158" y="682"/>
                      </a:lnTo>
                      <a:lnTo>
                        <a:pt x="168" y="675"/>
                      </a:lnTo>
                      <a:lnTo>
                        <a:pt x="177" y="669"/>
                      </a:lnTo>
                      <a:lnTo>
                        <a:pt x="187" y="663"/>
                      </a:lnTo>
                      <a:lnTo>
                        <a:pt x="197" y="658"/>
                      </a:lnTo>
                      <a:lnTo>
                        <a:pt x="207" y="653"/>
                      </a:lnTo>
                      <a:lnTo>
                        <a:pt x="218" y="648"/>
                      </a:lnTo>
                      <a:lnTo>
                        <a:pt x="228" y="644"/>
                      </a:lnTo>
                      <a:lnTo>
                        <a:pt x="239" y="640"/>
                      </a:lnTo>
                      <a:lnTo>
                        <a:pt x="250" y="637"/>
                      </a:lnTo>
                      <a:lnTo>
                        <a:pt x="261" y="634"/>
                      </a:lnTo>
                      <a:lnTo>
                        <a:pt x="272" y="631"/>
                      </a:lnTo>
                      <a:lnTo>
                        <a:pt x="283" y="628"/>
                      </a:lnTo>
                      <a:lnTo>
                        <a:pt x="294" y="626"/>
                      </a:lnTo>
                      <a:lnTo>
                        <a:pt x="305" y="625"/>
                      </a:lnTo>
                      <a:lnTo>
                        <a:pt x="317" y="624"/>
                      </a:lnTo>
                      <a:lnTo>
                        <a:pt x="328" y="623"/>
                      </a:lnTo>
                      <a:lnTo>
                        <a:pt x="339" y="622"/>
                      </a:lnTo>
                      <a:lnTo>
                        <a:pt x="351" y="622"/>
                      </a:lnTo>
                      <a:lnTo>
                        <a:pt x="362" y="623"/>
                      </a:lnTo>
                      <a:lnTo>
                        <a:pt x="373" y="624"/>
                      </a:lnTo>
                      <a:lnTo>
                        <a:pt x="385" y="625"/>
                      </a:lnTo>
                      <a:lnTo>
                        <a:pt x="396" y="627"/>
                      </a:lnTo>
                      <a:lnTo>
                        <a:pt x="407" y="629"/>
                      </a:lnTo>
                      <a:lnTo>
                        <a:pt x="418" y="631"/>
                      </a:lnTo>
                      <a:lnTo>
                        <a:pt x="429" y="634"/>
                      </a:lnTo>
                      <a:lnTo>
                        <a:pt x="440" y="637"/>
                      </a:lnTo>
                      <a:lnTo>
                        <a:pt x="451" y="640"/>
                      </a:lnTo>
                      <a:lnTo>
                        <a:pt x="462" y="644"/>
                      </a:lnTo>
                      <a:lnTo>
                        <a:pt x="472" y="649"/>
                      </a:lnTo>
                      <a:lnTo>
                        <a:pt x="482" y="653"/>
                      </a:lnTo>
                      <a:lnTo>
                        <a:pt x="493" y="658"/>
                      </a:lnTo>
                      <a:lnTo>
                        <a:pt x="503" y="664"/>
                      </a:lnTo>
                      <a:lnTo>
                        <a:pt x="512" y="670"/>
                      </a:lnTo>
                      <a:lnTo>
                        <a:pt x="522" y="676"/>
                      </a:lnTo>
                      <a:lnTo>
                        <a:pt x="531" y="682"/>
                      </a:lnTo>
                      <a:lnTo>
                        <a:pt x="541" y="689"/>
                      </a:lnTo>
                      <a:lnTo>
                        <a:pt x="550" y="696"/>
                      </a:lnTo>
                      <a:lnTo>
                        <a:pt x="464" y="0"/>
                      </a:lnTo>
                      <a:lnTo>
                        <a:pt x="0" y="57"/>
                      </a:lnTo>
                      <a:lnTo>
                        <a:pt x="85"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27" name="Line 147">
                  <a:extLst>
                    <a:ext uri="{FF2B5EF4-FFF2-40B4-BE49-F238E27FC236}">
                      <a16:creationId xmlns:a16="http://schemas.microsoft.com/office/drawing/2014/main" id="{B6F85C35-FEB3-444F-906B-AB1FD35F2E24}"/>
                    </a:ext>
                  </a:extLst>
                </p:cNvPr>
                <p:cNvSpPr>
                  <a:spLocks noChangeAspect="1" noChangeShapeType="1"/>
                </p:cNvSpPr>
                <p:nvPr/>
              </p:nvSpPr>
              <p:spPr bwMode="auto">
                <a:xfrm flipV="1">
                  <a:off x="3959"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28" name="Line 148">
                  <a:extLst>
                    <a:ext uri="{FF2B5EF4-FFF2-40B4-BE49-F238E27FC236}">
                      <a16:creationId xmlns:a16="http://schemas.microsoft.com/office/drawing/2014/main" id="{B8B291C2-8D77-4D7F-9CA7-924431D5D127}"/>
                    </a:ext>
                  </a:extLst>
                </p:cNvPr>
                <p:cNvSpPr>
                  <a:spLocks noChangeAspect="1" noChangeShapeType="1"/>
                </p:cNvSpPr>
                <p:nvPr/>
              </p:nvSpPr>
              <p:spPr bwMode="auto">
                <a:xfrm flipH="1" flipV="1">
                  <a:off x="3971"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29" name="Freeform 149">
                  <a:extLst>
                    <a:ext uri="{FF2B5EF4-FFF2-40B4-BE49-F238E27FC236}">
                      <a16:creationId xmlns:a16="http://schemas.microsoft.com/office/drawing/2014/main" id="{6ACAFF43-AD8C-4175-A6A6-955FB12AA67C}"/>
                    </a:ext>
                  </a:extLst>
                </p:cNvPr>
                <p:cNvSpPr>
                  <a:spLocks noChangeAspect="1"/>
                </p:cNvSpPr>
                <p:nvPr/>
              </p:nvSpPr>
              <p:spPr bwMode="auto">
                <a:xfrm>
                  <a:off x="3807" y="3485"/>
                  <a:ext cx="198" cy="221"/>
                </a:xfrm>
                <a:custGeom>
                  <a:avLst/>
                  <a:gdLst>
                    <a:gd name="T0" fmla="*/ 490 w 992"/>
                    <a:gd name="T1" fmla="*/ 1005 h 1107"/>
                    <a:gd name="T2" fmla="*/ 534 w 992"/>
                    <a:gd name="T3" fmla="*/ 1060 h 1107"/>
                    <a:gd name="T4" fmla="*/ 578 w 992"/>
                    <a:gd name="T5" fmla="*/ 1094 h 1107"/>
                    <a:gd name="T6" fmla="*/ 622 w 992"/>
                    <a:gd name="T7" fmla="*/ 1107 h 1107"/>
                    <a:gd name="T8" fmla="*/ 667 w 992"/>
                    <a:gd name="T9" fmla="*/ 1098 h 1107"/>
                    <a:gd name="T10" fmla="*/ 710 w 992"/>
                    <a:gd name="T11" fmla="*/ 1069 h 1107"/>
                    <a:gd name="T12" fmla="*/ 952 w 992"/>
                    <a:gd name="T13" fmla="*/ 889 h 1107"/>
                    <a:gd name="T14" fmla="*/ 981 w 992"/>
                    <a:gd name="T15" fmla="*/ 851 h 1107"/>
                    <a:gd name="T16" fmla="*/ 992 w 992"/>
                    <a:gd name="T17" fmla="*/ 808 h 1107"/>
                    <a:gd name="T18" fmla="*/ 981 w 992"/>
                    <a:gd name="T19" fmla="*/ 760 h 1107"/>
                    <a:gd name="T20" fmla="*/ 951 w 992"/>
                    <a:gd name="T21" fmla="*/ 704 h 1107"/>
                    <a:gd name="T22" fmla="*/ 484 w 992"/>
                    <a:gd name="T23" fmla="*/ 87 h 1107"/>
                    <a:gd name="T24" fmla="*/ 476 w 992"/>
                    <a:gd name="T25" fmla="*/ 76 h 1107"/>
                    <a:gd name="T26" fmla="*/ 467 w 992"/>
                    <a:gd name="T27" fmla="*/ 67 h 1107"/>
                    <a:gd name="T28" fmla="*/ 458 w 992"/>
                    <a:gd name="T29" fmla="*/ 57 h 1107"/>
                    <a:gd name="T30" fmla="*/ 449 w 992"/>
                    <a:gd name="T31" fmla="*/ 49 h 1107"/>
                    <a:gd name="T32" fmla="*/ 439 w 992"/>
                    <a:gd name="T33" fmla="*/ 41 h 1107"/>
                    <a:gd name="T34" fmla="*/ 429 w 992"/>
                    <a:gd name="T35" fmla="*/ 34 h 1107"/>
                    <a:gd name="T36" fmla="*/ 419 w 992"/>
                    <a:gd name="T37" fmla="*/ 27 h 1107"/>
                    <a:gd name="T38" fmla="*/ 409 w 992"/>
                    <a:gd name="T39" fmla="*/ 21 h 1107"/>
                    <a:gd name="T40" fmla="*/ 398 w 992"/>
                    <a:gd name="T41" fmla="*/ 15 h 1107"/>
                    <a:gd name="T42" fmla="*/ 387 w 992"/>
                    <a:gd name="T43" fmla="*/ 11 h 1107"/>
                    <a:gd name="T44" fmla="*/ 376 w 992"/>
                    <a:gd name="T45" fmla="*/ 7 h 1107"/>
                    <a:gd name="T46" fmla="*/ 365 w 992"/>
                    <a:gd name="T47" fmla="*/ 4 h 1107"/>
                    <a:gd name="T48" fmla="*/ 355 w 992"/>
                    <a:gd name="T49" fmla="*/ 2 h 1107"/>
                    <a:gd name="T50" fmla="*/ 343 w 992"/>
                    <a:gd name="T51" fmla="*/ 1 h 1107"/>
                    <a:gd name="T52" fmla="*/ 333 w 992"/>
                    <a:gd name="T53" fmla="*/ 0 h 1107"/>
                    <a:gd name="T54" fmla="*/ 323 w 992"/>
                    <a:gd name="T55" fmla="*/ 0 h 1107"/>
                    <a:gd name="T56" fmla="*/ 313 w 992"/>
                    <a:gd name="T57" fmla="*/ 1 h 1107"/>
                    <a:gd name="T58" fmla="*/ 303 w 992"/>
                    <a:gd name="T59" fmla="*/ 3 h 1107"/>
                    <a:gd name="T60" fmla="*/ 293 w 992"/>
                    <a:gd name="T61" fmla="*/ 6 h 1107"/>
                    <a:gd name="T62" fmla="*/ 285 w 992"/>
                    <a:gd name="T63" fmla="*/ 9 h 1107"/>
                    <a:gd name="T64" fmla="*/ 275 w 992"/>
                    <a:gd name="T65" fmla="*/ 14 h 1107"/>
                    <a:gd name="T66" fmla="*/ 267 w 992"/>
                    <a:gd name="T67" fmla="*/ 19 h 1107"/>
                    <a:gd name="T68" fmla="*/ 44 w 992"/>
                    <a:gd name="T69" fmla="*/ 186 h 1107"/>
                    <a:gd name="T70" fmla="*/ 37 w 992"/>
                    <a:gd name="T71" fmla="*/ 192 h 1107"/>
                    <a:gd name="T72" fmla="*/ 30 w 992"/>
                    <a:gd name="T73" fmla="*/ 199 h 1107"/>
                    <a:gd name="T74" fmla="*/ 24 w 992"/>
                    <a:gd name="T75" fmla="*/ 207 h 1107"/>
                    <a:gd name="T76" fmla="*/ 18 w 992"/>
                    <a:gd name="T77" fmla="*/ 215 h 1107"/>
                    <a:gd name="T78" fmla="*/ 14 w 992"/>
                    <a:gd name="T79" fmla="*/ 224 h 1107"/>
                    <a:gd name="T80" fmla="*/ 10 w 992"/>
                    <a:gd name="T81" fmla="*/ 233 h 1107"/>
                    <a:gd name="T82" fmla="*/ 7 w 992"/>
                    <a:gd name="T83" fmla="*/ 242 h 1107"/>
                    <a:gd name="T84" fmla="*/ 3 w 992"/>
                    <a:gd name="T85" fmla="*/ 253 h 1107"/>
                    <a:gd name="T86" fmla="*/ 2 w 992"/>
                    <a:gd name="T87" fmla="*/ 264 h 1107"/>
                    <a:gd name="T88" fmla="*/ 0 w 992"/>
                    <a:gd name="T89" fmla="*/ 274 h 1107"/>
                    <a:gd name="T90" fmla="*/ 0 w 992"/>
                    <a:gd name="T91" fmla="*/ 285 h 1107"/>
                    <a:gd name="T92" fmla="*/ 0 w 992"/>
                    <a:gd name="T93" fmla="*/ 296 h 1107"/>
                    <a:gd name="T94" fmla="*/ 1 w 992"/>
                    <a:gd name="T95" fmla="*/ 308 h 1107"/>
                    <a:gd name="T96" fmla="*/ 3 w 992"/>
                    <a:gd name="T97" fmla="*/ 320 h 1107"/>
                    <a:gd name="T98" fmla="*/ 5 w 992"/>
                    <a:gd name="T99" fmla="*/ 332 h 1107"/>
                    <a:gd name="T100" fmla="*/ 9 w 992"/>
                    <a:gd name="T101" fmla="*/ 343 h 1107"/>
                    <a:gd name="T102" fmla="*/ 12 w 992"/>
                    <a:gd name="T103" fmla="*/ 355 h 1107"/>
                    <a:gd name="T104" fmla="*/ 17 w 992"/>
                    <a:gd name="T105" fmla="*/ 367 h 1107"/>
                    <a:gd name="T106" fmla="*/ 22 w 992"/>
                    <a:gd name="T107" fmla="*/ 378 h 1107"/>
                    <a:gd name="T108" fmla="*/ 29 w 992"/>
                    <a:gd name="T109" fmla="*/ 389 h 1107"/>
                    <a:gd name="T110" fmla="*/ 35 w 992"/>
                    <a:gd name="T111" fmla="*/ 401 h 1107"/>
                    <a:gd name="T112" fmla="*/ 42 w 992"/>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2" h="1107">
                      <a:moveTo>
                        <a:pt x="46" y="416"/>
                      </a:moveTo>
                      <a:lnTo>
                        <a:pt x="490" y="1005"/>
                      </a:lnTo>
                      <a:lnTo>
                        <a:pt x="512" y="1035"/>
                      </a:lnTo>
                      <a:lnTo>
                        <a:pt x="534" y="1060"/>
                      </a:lnTo>
                      <a:lnTo>
                        <a:pt x="557" y="1080"/>
                      </a:lnTo>
                      <a:lnTo>
                        <a:pt x="578" y="1094"/>
                      </a:lnTo>
                      <a:lnTo>
                        <a:pt x="600" y="1103"/>
                      </a:lnTo>
                      <a:lnTo>
                        <a:pt x="622" y="1107"/>
                      </a:lnTo>
                      <a:lnTo>
                        <a:pt x="645" y="1105"/>
                      </a:lnTo>
                      <a:lnTo>
                        <a:pt x="667" y="1098"/>
                      </a:lnTo>
                      <a:lnTo>
                        <a:pt x="688" y="1087"/>
                      </a:lnTo>
                      <a:lnTo>
                        <a:pt x="710" y="1069"/>
                      </a:lnTo>
                      <a:lnTo>
                        <a:pt x="929" y="905"/>
                      </a:lnTo>
                      <a:lnTo>
                        <a:pt x="952" y="889"/>
                      </a:lnTo>
                      <a:lnTo>
                        <a:pt x="969" y="871"/>
                      </a:lnTo>
                      <a:lnTo>
                        <a:pt x="981" y="851"/>
                      </a:lnTo>
                      <a:lnTo>
                        <a:pt x="989" y="830"/>
                      </a:lnTo>
                      <a:lnTo>
                        <a:pt x="992" y="808"/>
                      </a:lnTo>
                      <a:lnTo>
                        <a:pt x="988" y="784"/>
                      </a:lnTo>
                      <a:lnTo>
                        <a:pt x="981" y="760"/>
                      </a:lnTo>
                      <a:lnTo>
                        <a:pt x="968" y="733"/>
                      </a:lnTo>
                      <a:lnTo>
                        <a:pt x="951" y="704"/>
                      </a:lnTo>
                      <a:lnTo>
                        <a:pt x="927" y="675"/>
                      </a:lnTo>
                      <a:lnTo>
                        <a:pt x="484" y="87"/>
                      </a:lnTo>
                      <a:lnTo>
                        <a:pt x="480" y="81"/>
                      </a:lnTo>
                      <a:lnTo>
                        <a:pt x="476" y="76"/>
                      </a:lnTo>
                      <a:lnTo>
                        <a:pt x="472" y="71"/>
                      </a:lnTo>
                      <a:lnTo>
                        <a:pt x="467" y="67"/>
                      </a:lnTo>
                      <a:lnTo>
                        <a:pt x="463" y="62"/>
                      </a:lnTo>
                      <a:lnTo>
                        <a:pt x="458" y="57"/>
                      </a:lnTo>
                      <a:lnTo>
                        <a:pt x="453" y="53"/>
                      </a:lnTo>
                      <a:lnTo>
                        <a:pt x="449" y="49"/>
                      </a:lnTo>
                      <a:lnTo>
                        <a:pt x="444" y="44"/>
                      </a:lnTo>
                      <a:lnTo>
                        <a:pt x="439" y="41"/>
                      </a:lnTo>
                      <a:lnTo>
                        <a:pt x="435" y="37"/>
                      </a:lnTo>
                      <a:lnTo>
                        <a:pt x="429" y="34"/>
                      </a:lnTo>
                      <a:lnTo>
                        <a:pt x="424" y="30"/>
                      </a:lnTo>
                      <a:lnTo>
                        <a:pt x="419" y="27"/>
                      </a:lnTo>
                      <a:lnTo>
                        <a:pt x="414" y="23"/>
                      </a:lnTo>
                      <a:lnTo>
                        <a:pt x="409" y="21"/>
                      </a:lnTo>
                      <a:lnTo>
                        <a:pt x="403" y="19"/>
                      </a:lnTo>
                      <a:lnTo>
                        <a:pt x="398" y="15"/>
                      </a:lnTo>
                      <a:lnTo>
                        <a:pt x="392" y="13"/>
                      </a:lnTo>
                      <a:lnTo>
                        <a:pt x="387" y="11"/>
                      </a:lnTo>
                      <a:lnTo>
                        <a:pt x="382" y="9"/>
                      </a:lnTo>
                      <a:lnTo>
                        <a:pt x="376" y="7"/>
                      </a:lnTo>
                      <a:lnTo>
                        <a:pt x="370" y="6"/>
                      </a:lnTo>
                      <a:lnTo>
                        <a:pt x="365" y="4"/>
                      </a:lnTo>
                      <a:lnTo>
                        <a:pt x="360" y="3"/>
                      </a:lnTo>
                      <a:lnTo>
                        <a:pt x="355" y="2"/>
                      </a:lnTo>
                      <a:lnTo>
                        <a:pt x="349" y="1"/>
                      </a:lnTo>
                      <a:lnTo>
                        <a:pt x="343" y="1"/>
                      </a:lnTo>
                      <a:lnTo>
                        <a:pt x="338" y="0"/>
                      </a:lnTo>
                      <a:lnTo>
                        <a:pt x="333" y="0"/>
                      </a:lnTo>
                      <a:lnTo>
                        <a:pt x="328" y="0"/>
                      </a:lnTo>
                      <a:lnTo>
                        <a:pt x="323" y="0"/>
                      </a:lnTo>
                      <a:lnTo>
                        <a:pt x="317" y="1"/>
                      </a:lnTo>
                      <a:lnTo>
                        <a:pt x="313" y="1"/>
                      </a:lnTo>
                      <a:lnTo>
                        <a:pt x="308" y="2"/>
                      </a:lnTo>
                      <a:lnTo>
                        <a:pt x="303" y="3"/>
                      </a:lnTo>
                      <a:lnTo>
                        <a:pt x="297" y="4"/>
                      </a:lnTo>
                      <a:lnTo>
                        <a:pt x="293" y="6"/>
                      </a:lnTo>
                      <a:lnTo>
                        <a:pt x="289" y="8"/>
                      </a:lnTo>
                      <a:lnTo>
                        <a:pt x="285" y="9"/>
                      </a:lnTo>
                      <a:lnTo>
                        <a:pt x="280" y="11"/>
                      </a:lnTo>
                      <a:lnTo>
                        <a:pt x="275" y="14"/>
                      </a:lnTo>
                      <a:lnTo>
                        <a:pt x="272" y="16"/>
                      </a:lnTo>
                      <a:lnTo>
                        <a:pt x="267" y="19"/>
                      </a:lnTo>
                      <a:lnTo>
                        <a:pt x="263" y="22"/>
                      </a:lnTo>
                      <a:lnTo>
                        <a:pt x="44" y="186"/>
                      </a:lnTo>
                      <a:lnTo>
                        <a:pt x="41" y="190"/>
                      </a:lnTo>
                      <a:lnTo>
                        <a:pt x="37" y="192"/>
                      </a:lnTo>
                      <a:lnTo>
                        <a:pt x="34" y="196"/>
                      </a:lnTo>
                      <a:lnTo>
                        <a:pt x="30" y="199"/>
                      </a:lnTo>
                      <a:lnTo>
                        <a:pt x="28" y="203"/>
                      </a:lnTo>
                      <a:lnTo>
                        <a:pt x="24" y="207"/>
                      </a:lnTo>
                      <a:lnTo>
                        <a:pt x="22" y="211"/>
                      </a:lnTo>
                      <a:lnTo>
                        <a:pt x="18" y="215"/>
                      </a:lnTo>
                      <a:lnTo>
                        <a:pt x="16" y="219"/>
                      </a:lnTo>
                      <a:lnTo>
                        <a:pt x="14" y="224"/>
                      </a:lnTo>
                      <a:lnTo>
                        <a:pt x="11" y="228"/>
                      </a:lnTo>
                      <a:lnTo>
                        <a:pt x="10" y="233"/>
                      </a:lnTo>
                      <a:lnTo>
                        <a:pt x="8" y="238"/>
                      </a:lnTo>
                      <a:lnTo>
                        <a:pt x="7" y="242"/>
                      </a:lnTo>
                      <a:lnTo>
                        <a:pt x="4" y="247"/>
                      </a:lnTo>
                      <a:lnTo>
                        <a:pt x="3" y="253"/>
                      </a:lnTo>
                      <a:lnTo>
                        <a:pt x="2" y="258"/>
                      </a:lnTo>
                      <a:lnTo>
                        <a:pt x="2" y="264"/>
                      </a:lnTo>
                      <a:lnTo>
                        <a:pt x="1" y="268"/>
                      </a:lnTo>
                      <a:lnTo>
                        <a:pt x="0" y="274"/>
                      </a:lnTo>
                      <a:lnTo>
                        <a:pt x="0" y="280"/>
                      </a:lnTo>
                      <a:lnTo>
                        <a:pt x="0" y="285"/>
                      </a:lnTo>
                      <a:lnTo>
                        <a:pt x="0" y="291"/>
                      </a:lnTo>
                      <a:lnTo>
                        <a:pt x="0" y="296"/>
                      </a:lnTo>
                      <a:lnTo>
                        <a:pt x="1" y="302"/>
                      </a:lnTo>
                      <a:lnTo>
                        <a:pt x="1" y="308"/>
                      </a:lnTo>
                      <a:lnTo>
                        <a:pt x="2" y="314"/>
                      </a:lnTo>
                      <a:lnTo>
                        <a:pt x="3" y="320"/>
                      </a:lnTo>
                      <a:lnTo>
                        <a:pt x="4" y="326"/>
                      </a:lnTo>
                      <a:lnTo>
                        <a:pt x="5" y="332"/>
                      </a:lnTo>
                      <a:lnTo>
                        <a:pt x="7" y="337"/>
                      </a:lnTo>
                      <a:lnTo>
                        <a:pt x="9" y="343"/>
                      </a:lnTo>
                      <a:lnTo>
                        <a:pt x="10" y="349"/>
                      </a:lnTo>
                      <a:lnTo>
                        <a:pt x="12" y="355"/>
                      </a:lnTo>
                      <a:lnTo>
                        <a:pt x="15" y="361"/>
                      </a:lnTo>
                      <a:lnTo>
                        <a:pt x="17" y="367"/>
                      </a:lnTo>
                      <a:lnTo>
                        <a:pt x="20" y="373"/>
                      </a:lnTo>
                      <a:lnTo>
                        <a:pt x="22" y="378"/>
                      </a:lnTo>
                      <a:lnTo>
                        <a:pt x="25" y="383"/>
                      </a:lnTo>
                      <a:lnTo>
                        <a:pt x="29" y="389"/>
                      </a:lnTo>
                      <a:lnTo>
                        <a:pt x="31" y="395"/>
                      </a:lnTo>
                      <a:lnTo>
                        <a:pt x="35" y="401"/>
                      </a:lnTo>
                      <a:lnTo>
                        <a:pt x="38" y="405"/>
                      </a:lnTo>
                      <a:lnTo>
                        <a:pt x="42" y="411"/>
                      </a:lnTo>
                      <a:lnTo>
                        <a:pt x="46"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0" name="Freeform 150">
                  <a:extLst>
                    <a:ext uri="{FF2B5EF4-FFF2-40B4-BE49-F238E27FC236}">
                      <a16:creationId xmlns:a16="http://schemas.microsoft.com/office/drawing/2014/main" id="{D78749B3-8AF0-4DB0-9021-3E936742D553}"/>
                    </a:ext>
                  </a:extLst>
                </p:cNvPr>
                <p:cNvSpPr>
                  <a:spLocks noChangeAspect="1"/>
                </p:cNvSpPr>
                <p:nvPr/>
              </p:nvSpPr>
              <p:spPr bwMode="auto">
                <a:xfrm>
                  <a:off x="3807" y="3485"/>
                  <a:ext cx="198" cy="221"/>
                </a:xfrm>
                <a:custGeom>
                  <a:avLst/>
                  <a:gdLst>
                    <a:gd name="T0" fmla="*/ 418 w 846"/>
                    <a:gd name="T1" fmla="*/ 857 h 944"/>
                    <a:gd name="T2" fmla="*/ 456 w 846"/>
                    <a:gd name="T3" fmla="*/ 904 h 944"/>
                    <a:gd name="T4" fmla="*/ 493 w 846"/>
                    <a:gd name="T5" fmla="*/ 933 h 944"/>
                    <a:gd name="T6" fmla="*/ 531 w 846"/>
                    <a:gd name="T7" fmla="*/ 944 h 944"/>
                    <a:gd name="T8" fmla="*/ 569 w 846"/>
                    <a:gd name="T9" fmla="*/ 937 h 944"/>
                    <a:gd name="T10" fmla="*/ 606 w 846"/>
                    <a:gd name="T11" fmla="*/ 912 h 944"/>
                    <a:gd name="T12" fmla="*/ 812 w 846"/>
                    <a:gd name="T13" fmla="*/ 758 h 944"/>
                    <a:gd name="T14" fmla="*/ 837 w 846"/>
                    <a:gd name="T15" fmla="*/ 726 h 944"/>
                    <a:gd name="T16" fmla="*/ 846 w 846"/>
                    <a:gd name="T17" fmla="*/ 689 h 944"/>
                    <a:gd name="T18" fmla="*/ 837 w 846"/>
                    <a:gd name="T19" fmla="*/ 648 h 944"/>
                    <a:gd name="T20" fmla="*/ 811 w 846"/>
                    <a:gd name="T21" fmla="*/ 601 h 944"/>
                    <a:gd name="T22" fmla="*/ 413 w 846"/>
                    <a:gd name="T23" fmla="*/ 74 h 944"/>
                    <a:gd name="T24" fmla="*/ 406 w 846"/>
                    <a:gd name="T25" fmla="*/ 65 h 944"/>
                    <a:gd name="T26" fmla="*/ 399 w 846"/>
                    <a:gd name="T27" fmla="*/ 57 h 944"/>
                    <a:gd name="T28" fmla="*/ 391 w 846"/>
                    <a:gd name="T29" fmla="*/ 49 h 944"/>
                    <a:gd name="T30" fmla="*/ 383 w 846"/>
                    <a:gd name="T31" fmla="*/ 42 h 944"/>
                    <a:gd name="T32" fmla="*/ 375 w 846"/>
                    <a:gd name="T33" fmla="*/ 35 h 944"/>
                    <a:gd name="T34" fmla="*/ 366 w 846"/>
                    <a:gd name="T35" fmla="*/ 29 h 944"/>
                    <a:gd name="T36" fmla="*/ 358 w 846"/>
                    <a:gd name="T37" fmla="*/ 23 h 944"/>
                    <a:gd name="T38" fmla="*/ 349 w 846"/>
                    <a:gd name="T39" fmla="*/ 18 h 944"/>
                    <a:gd name="T40" fmla="*/ 340 w 846"/>
                    <a:gd name="T41" fmla="*/ 13 h 944"/>
                    <a:gd name="T42" fmla="*/ 330 w 846"/>
                    <a:gd name="T43" fmla="*/ 10 h 944"/>
                    <a:gd name="T44" fmla="*/ 321 w 846"/>
                    <a:gd name="T45" fmla="*/ 6 h 944"/>
                    <a:gd name="T46" fmla="*/ 312 w 846"/>
                    <a:gd name="T47" fmla="*/ 4 h 944"/>
                    <a:gd name="T48" fmla="*/ 303 w 846"/>
                    <a:gd name="T49" fmla="*/ 2 h 944"/>
                    <a:gd name="T50" fmla="*/ 293 w 846"/>
                    <a:gd name="T51" fmla="*/ 1 h 944"/>
                    <a:gd name="T52" fmla="*/ 284 w 846"/>
                    <a:gd name="T53" fmla="*/ 0 h 944"/>
                    <a:gd name="T54" fmla="*/ 276 w 846"/>
                    <a:gd name="T55" fmla="*/ 0 h 944"/>
                    <a:gd name="T56" fmla="*/ 267 w 846"/>
                    <a:gd name="T57" fmla="*/ 1 h 944"/>
                    <a:gd name="T58" fmla="*/ 259 w 846"/>
                    <a:gd name="T59" fmla="*/ 3 h 944"/>
                    <a:gd name="T60" fmla="*/ 250 w 846"/>
                    <a:gd name="T61" fmla="*/ 5 h 944"/>
                    <a:gd name="T62" fmla="*/ 243 w 846"/>
                    <a:gd name="T63" fmla="*/ 8 h 944"/>
                    <a:gd name="T64" fmla="*/ 235 w 846"/>
                    <a:gd name="T65" fmla="*/ 12 h 944"/>
                    <a:gd name="T66" fmla="*/ 228 w 846"/>
                    <a:gd name="T67" fmla="*/ 16 h 944"/>
                    <a:gd name="T68" fmla="*/ 38 w 846"/>
                    <a:gd name="T69" fmla="*/ 159 h 944"/>
                    <a:gd name="T70" fmla="*/ 32 w 846"/>
                    <a:gd name="T71" fmla="*/ 164 h 944"/>
                    <a:gd name="T72" fmla="*/ 26 w 846"/>
                    <a:gd name="T73" fmla="*/ 170 h 944"/>
                    <a:gd name="T74" fmla="*/ 21 w 846"/>
                    <a:gd name="T75" fmla="*/ 177 h 944"/>
                    <a:gd name="T76" fmla="*/ 16 w 846"/>
                    <a:gd name="T77" fmla="*/ 184 h 944"/>
                    <a:gd name="T78" fmla="*/ 12 w 846"/>
                    <a:gd name="T79" fmla="*/ 191 h 944"/>
                    <a:gd name="T80" fmla="*/ 9 w 846"/>
                    <a:gd name="T81" fmla="*/ 199 h 944"/>
                    <a:gd name="T82" fmla="*/ 6 w 846"/>
                    <a:gd name="T83" fmla="*/ 207 h 944"/>
                    <a:gd name="T84" fmla="*/ 3 w 846"/>
                    <a:gd name="T85" fmla="*/ 216 h 944"/>
                    <a:gd name="T86" fmla="*/ 2 w 846"/>
                    <a:gd name="T87" fmla="*/ 225 h 944"/>
                    <a:gd name="T88" fmla="*/ 0 w 846"/>
                    <a:gd name="T89" fmla="*/ 234 h 944"/>
                    <a:gd name="T90" fmla="*/ 0 w 846"/>
                    <a:gd name="T91" fmla="*/ 243 h 944"/>
                    <a:gd name="T92" fmla="*/ 0 w 846"/>
                    <a:gd name="T93" fmla="*/ 253 h 944"/>
                    <a:gd name="T94" fmla="*/ 1 w 846"/>
                    <a:gd name="T95" fmla="*/ 263 h 944"/>
                    <a:gd name="T96" fmla="*/ 3 w 846"/>
                    <a:gd name="T97" fmla="*/ 273 h 944"/>
                    <a:gd name="T98" fmla="*/ 5 w 846"/>
                    <a:gd name="T99" fmla="*/ 283 h 944"/>
                    <a:gd name="T100" fmla="*/ 8 w 846"/>
                    <a:gd name="T101" fmla="*/ 293 h 944"/>
                    <a:gd name="T102" fmla="*/ 11 w 846"/>
                    <a:gd name="T103" fmla="*/ 303 h 944"/>
                    <a:gd name="T104" fmla="*/ 15 w 846"/>
                    <a:gd name="T105" fmla="*/ 313 h 944"/>
                    <a:gd name="T106" fmla="*/ 19 w 846"/>
                    <a:gd name="T107" fmla="*/ 323 h 944"/>
                    <a:gd name="T108" fmla="*/ 25 w 846"/>
                    <a:gd name="T109" fmla="*/ 332 h 944"/>
                    <a:gd name="T110" fmla="*/ 30 w 846"/>
                    <a:gd name="T111" fmla="*/ 342 h 944"/>
                    <a:gd name="T112" fmla="*/ 36 w 846"/>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6" h="944">
                      <a:moveTo>
                        <a:pt x="40" y="355"/>
                      </a:moveTo>
                      <a:lnTo>
                        <a:pt x="418" y="857"/>
                      </a:lnTo>
                      <a:lnTo>
                        <a:pt x="437" y="883"/>
                      </a:lnTo>
                      <a:lnTo>
                        <a:pt x="456" y="904"/>
                      </a:lnTo>
                      <a:lnTo>
                        <a:pt x="475" y="921"/>
                      </a:lnTo>
                      <a:lnTo>
                        <a:pt x="493" y="933"/>
                      </a:lnTo>
                      <a:lnTo>
                        <a:pt x="512" y="941"/>
                      </a:lnTo>
                      <a:lnTo>
                        <a:pt x="531" y="944"/>
                      </a:lnTo>
                      <a:lnTo>
                        <a:pt x="550" y="943"/>
                      </a:lnTo>
                      <a:lnTo>
                        <a:pt x="569" y="937"/>
                      </a:lnTo>
                      <a:lnTo>
                        <a:pt x="587" y="927"/>
                      </a:lnTo>
                      <a:lnTo>
                        <a:pt x="606" y="912"/>
                      </a:lnTo>
                      <a:lnTo>
                        <a:pt x="793" y="772"/>
                      </a:lnTo>
                      <a:lnTo>
                        <a:pt x="812" y="758"/>
                      </a:lnTo>
                      <a:lnTo>
                        <a:pt x="827" y="743"/>
                      </a:lnTo>
                      <a:lnTo>
                        <a:pt x="837" y="726"/>
                      </a:lnTo>
                      <a:lnTo>
                        <a:pt x="844" y="708"/>
                      </a:lnTo>
                      <a:lnTo>
                        <a:pt x="846" y="689"/>
                      </a:lnTo>
                      <a:lnTo>
                        <a:pt x="843" y="669"/>
                      </a:lnTo>
                      <a:lnTo>
                        <a:pt x="837" y="648"/>
                      </a:lnTo>
                      <a:lnTo>
                        <a:pt x="826" y="625"/>
                      </a:lnTo>
                      <a:lnTo>
                        <a:pt x="811" y="601"/>
                      </a:lnTo>
                      <a:lnTo>
                        <a:pt x="791" y="576"/>
                      </a:lnTo>
                      <a:lnTo>
                        <a:pt x="413" y="74"/>
                      </a:lnTo>
                      <a:lnTo>
                        <a:pt x="410" y="69"/>
                      </a:lnTo>
                      <a:lnTo>
                        <a:pt x="406" y="65"/>
                      </a:lnTo>
                      <a:lnTo>
                        <a:pt x="403" y="61"/>
                      </a:lnTo>
                      <a:lnTo>
                        <a:pt x="399" y="57"/>
                      </a:lnTo>
                      <a:lnTo>
                        <a:pt x="395" y="53"/>
                      </a:lnTo>
                      <a:lnTo>
                        <a:pt x="391" y="49"/>
                      </a:lnTo>
                      <a:lnTo>
                        <a:pt x="387" y="45"/>
                      </a:lnTo>
                      <a:lnTo>
                        <a:pt x="383" y="42"/>
                      </a:lnTo>
                      <a:lnTo>
                        <a:pt x="379" y="38"/>
                      </a:lnTo>
                      <a:lnTo>
                        <a:pt x="375" y="35"/>
                      </a:lnTo>
                      <a:lnTo>
                        <a:pt x="371" y="32"/>
                      </a:lnTo>
                      <a:lnTo>
                        <a:pt x="366" y="29"/>
                      </a:lnTo>
                      <a:lnTo>
                        <a:pt x="362" y="26"/>
                      </a:lnTo>
                      <a:lnTo>
                        <a:pt x="358" y="23"/>
                      </a:lnTo>
                      <a:lnTo>
                        <a:pt x="353" y="20"/>
                      </a:lnTo>
                      <a:lnTo>
                        <a:pt x="349" y="18"/>
                      </a:lnTo>
                      <a:lnTo>
                        <a:pt x="344" y="16"/>
                      </a:lnTo>
                      <a:lnTo>
                        <a:pt x="340" y="13"/>
                      </a:lnTo>
                      <a:lnTo>
                        <a:pt x="335" y="11"/>
                      </a:lnTo>
                      <a:lnTo>
                        <a:pt x="330" y="10"/>
                      </a:lnTo>
                      <a:lnTo>
                        <a:pt x="326" y="8"/>
                      </a:lnTo>
                      <a:lnTo>
                        <a:pt x="321" y="6"/>
                      </a:lnTo>
                      <a:lnTo>
                        <a:pt x="316" y="5"/>
                      </a:lnTo>
                      <a:lnTo>
                        <a:pt x="312" y="4"/>
                      </a:lnTo>
                      <a:lnTo>
                        <a:pt x="307" y="3"/>
                      </a:lnTo>
                      <a:lnTo>
                        <a:pt x="303" y="2"/>
                      </a:lnTo>
                      <a:lnTo>
                        <a:pt x="298" y="1"/>
                      </a:lnTo>
                      <a:lnTo>
                        <a:pt x="293" y="1"/>
                      </a:lnTo>
                      <a:lnTo>
                        <a:pt x="289" y="0"/>
                      </a:lnTo>
                      <a:lnTo>
                        <a:pt x="284" y="0"/>
                      </a:lnTo>
                      <a:lnTo>
                        <a:pt x="280" y="0"/>
                      </a:lnTo>
                      <a:lnTo>
                        <a:pt x="276" y="0"/>
                      </a:lnTo>
                      <a:lnTo>
                        <a:pt x="271" y="1"/>
                      </a:lnTo>
                      <a:lnTo>
                        <a:pt x="267" y="1"/>
                      </a:lnTo>
                      <a:lnTo>
                        <a:pt x="263" y="2"/>
                      </a:lnTo>
                      <a:lnTo>
                        <a:pt x="259" y="3"/>
                      </a:lnTo>
                      <a:lnTo>
                        <a:pt x="254" y="4"/>
                      </a:lnTo>
                      <a:lnTo>
                        <a:pt x="250" y="5"/>
                      </a:lnTo>
                      <a:lnTo>
                        <a:pt x="247" y="7"/>
                      </a:lnTo>
                      <a:lnTo>
                        <a:pt x="243" y="8"/>
                      </a:lnTo>
                      <a:lnTo>
                        <a:pt x="239" y="10"/>
                      </a:lnTo>
                      <a:lnTo>
                        <a:pt x="235" y="12"/>
                      </a:lnTo>
                      <a:lnTo>
                        <a:pt x="232" y="14"/>
                      </a:lnTo>
                      <a:lnTo>
                        <a:pt x="228" y="16"/>
                      </a:lnTo>
                      <a:lnTo>
                        <a:pt x="225" y="19"/>
                      </a:lnTo>
                      <a:lnTo>
                        <a:pt x="38" y="159"/>
                      </a:lnTo>
                      <a:lnTo>
                        <a:pt x="35" y="162"/>
                      </a:lnTo>
                      <a:lnTo>
                        <a:pt x="32" y="164"/>
                      </a:lnTo>
                      <a:lnTo>
                        <a:pt x="29" y="167"/>
                      </a:lnTo>
                      <a:lnTo>
                        <a:pt x="26" y="170"/>
                      </a:lnTo>
                      <a:lnTo>
                        <a:pt x="24" y="173"/>
                      </a:lnTo>
                      <a:lnTo>
                        <a:pt x="21" y="177"/>
                      </a:lnTo>
                      <a:lnTo>
                        <a:pt x="19" y="180"/>
                      </a:lnTo>
                      <a:lnTo>
                        <a:pt x="16" y="184"/>
                      </a:lnTo>
                      <a:lnTo>
                        <a:pt x="14" y="187"/>
                      </a:lnTo>
                      <a:lnTo>
                        <a:pt x="12" y="191"/>
                      </a:lnTo>
                      <a:lnTo>
                        <a:pt x="10" y="195"/>
                      </a:lnTo>
                      <a:lnTo>
                        <a:pt x="9" y="199"/>
                      </a:lnTo>
                      <a:lnTo>
                        <a:pt x="7" y="203"/>
                      </a:lnTo>
                      <a:lnTo>
                        <a:pt x="6" y="207"/>
                      </a:lnTo>
                      <a:lnTo>
                        <a:pt x="4" y="211"/>
                      </a:lnTo>
                      <a:lnTo>
                        <a:pt x="3" y="216"/>
                      </a:lnTo>
                      <a:lnTo>
                        <a:pt x="2" y="220"/>
                      </a:lnTo>
                      <a:lnTo>
                        <a:pt x="2" y="225"/>
                      </a:lnTo>
                      <a:lnTo>
                        <a:pt x="1" y="229"/>
                      </a:lnTo>
                      <a:lnTo>
                        <a:pt x="0" y="234"/>
                      </a:lnTo>
                      <a:lnTo>
                        <a:pt x="0" y="239"/>
                      </a:lnTo>
                      <a:lnTo>
                        <a:pt x="0" y="243"/>
                      </a:lnTo>
                      <a:lnTo>
                        <a:pt x="0" y="248"/>
                      </a:lnTo>
                      <a:lnTo>
                        <a:pt x="0" y="253"/>
                      </a:lnTo>
                      <a:lnTo>
                        <a:pt x="1" y="258"/>
                      </a:lnTo>
                      <a:lnTo>
                        <a:pt x="1" y="263"/>
                      </a:lnTo>
                      <a:lnTo>
                        <a:pt x="2" y="268"/>
                      </a:lnTo>
                      <a:lnTo>
                        <a:pt x="3" y="273"/>
                      </a:lnTo>
                      <a:lnTo>
                        <a:pt x="4" y="278"/>
                      </a:lnTo>
                      <a:lnTo>
                        <a:pt x="5" y="283"/>
                      </a:lnTo>
                      <a:lnTo>
                        <a:pt x="6" y="288"/>
                      </a:lnTo>
                      <a:lnTo>
                        <a:pt x="8" y="293"/>
                      </a:lnTo>
                      <a:lnTo>
                        <a:pt x="9" y="298"/>
                      </a:lnTo>
                      <a:lnTo>
                        <a:pt x="11" y="303"/>
                      </a:lnTo>
                      <a:lnTo>
                        <a:pt x="13" y="308"/>
                      </a:lnTo>
                      <a:lnTo>
                        <a:pt x="15" y="313"/>
                      </a:lnTo>
                      <a:lnTo>
                        <a:pt x="17" y="318"/>
                      </a:lnTo>
                      <a:lnTo>
                        <a:pt x="19" y="323"/>
                      </a:lnTo>
                      <a:lnTo>
                        <a:pt x="22" y="327"/>
                      </a:lnTo>
                      <a:lnTo>
                        <a:pt x="25" y="332"/>
                      </a:lnTo>
                      <a:lnTo>
                        <a:pt x="27" y="337"/>
                      </a:lnTo>
                      <a:lnTo>
                        <a:pt x="30" y="342"/>
                      </a:lnTo>
                      <a:lnTo>
                        <a:pt x="33" y="346"/>
                      </a:lnTo>
                      <a:lnTo>
                        <a:pt x="36" y="351"/>
                      </a:lnTo>
                      <a:lnTo>
                        <a:pt x="40"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231" name="Group 151">
                <a:extLst>
                  <a:ext uri="{FF2B5EF4-FFF2-40B4-BE49-F238E27FC236}">
                    <a16:creationId xmlns:a16="http://schemas.microsoft.com/office/drawing/2014/main" id="{5690F40B-0E8A-49EC-9218-48483D2027A9}"/>
                  </a:ext>
                </a:extLst>
              </p:cNvPr>
              <p:cNvGrpSpPr>
                <a:grpSpLocks noChangeAspect="1"/>
              </p:cNvGrpSpPr>
              <p:nvPr/>
            </p:nvGrpSpPr>
            <p:grpSpPr bwMode="auto">
              <a:xfrm>
                <a:off x="1933" y="2790"/>
                <a:ext cx="977" cy="794"/>
                <a:chOff x="3545" y="2790"/>
                <a:chExt cx="977" cy="794"/>
              </a:xfrm>
            </p:grpSpPr>
            <p:sp>
              <p:nvSpPr>
                <p:cNvPr id="942232" name="Freeform 152">
                  <a:extLst>
                    <a:ext uri="{FF2B5EF4-FFF2-40B4-BE49-F238E27FC236}">
                      <a16:creationId xmlns:a16="http://schemas.microsoft.com/office/drawing/2014/main" id="{CB7D2715-A8D2-4A97-8B91-E289FD0F953C}"/>
                    </a:ext>
                  </a:extLst>
                </p:cNvPr>
                <p:cNvSpPr>
                  <a:spLocks noChangeAspect="1"/>
                </p:cNvSpPr>
                <p:nvPr/>
              </p:nvSpPr>
              <p:spPr bwMode="auto">
                <a:xfrm>
                  <a:off x="3551" y="3200"/>
                  <a:ext cx="384" cy="384"/>
                </a:xfrm>
                <a:custGeom>
                  <a:avLst/>
                  <a:gdLst>
                    <a:gd name="T0" fmla="*/ 3 w 1920"/>
                    <a:gd name="T1" fmla="*/ 1028 h 1920"/>
                    <a:gd name="T2" fmla="*/ 16 w 1920"/>
                    <a:gd name="T3" fmla="*/ 1128 h 1920"/>
                    <a:gd name="T4" fmla="*/ 39 w 1920"/>
                    <a:gd name="T5" fmla="*/ 1228 h 1920"/>
                    <a:gd name="T6" fmla="*/ 72 w 1920"/>
                    <a:gd name="T7" fmla="*/ 1323 h 1920"/>
                    <a:gd name="T8" fmla="*/ 115 w 1920"/>
                    <a:gd name="T9" fmla="*/ 1416 h 1920"/>
                    <a:gd name="T10" fmla="*/ 168 w 1920"/>
                    <a:gd name="T11" fmla="*/ 1502 h 1920"/>
                    <a:gd name="T12" fmla="*/ 230 w 1920"/>
                    <a:gd name="T13" fmla="*/ 1583 h 1920"/>
                    <a:gd name="T14" fmla="*/ 301 w 1920"/>
                    <a:gd name="T15" fmla="*/ 1656 h 1920"/>
                    <a:gd name="T16" fmla="*/ 378 w 1920"/>
                    <a:gd name="T17" fmla="*/ 1723 h 1920"/>
                    <a:gd name="T18" fmla="*/ 461 w 1920"/>
                    <a:gd name="T19" fmla="*/ 1780 h 1920"/>
                    <a:gd name="T20" fmla="*/ 550 w 1920"/>
                    <a:gd name="T21" fmla="*/ 1828 h 1920"/>
                    <a:gd name="T22" fmla="*/ 644 w 1920"/>
                    <a:gd name="T23" fmla="*/ 1866 h 1920"/>
                    <a:gd name="T24" fmla="*/ 743 w 1920"/>
                    <a:gd name="T25" fmla="*/ 1895 h 1920"/>
                    <a:gd name="T26" fmla="*/ 842 w 1920"/>
                    <a:gd name="T27" fmla="*/ 1913 h 1920"/>
                    <a:gd name="T28" fmla="*/ 943 w 1920"/>
                    <a:gd name="T29" fmla="*/ 1920 h 1920"/>
                    <a:gd name="T30" fmla="*/ 1045 w 1920"/>
                    <a:gd name="T31" fmla="*/ 1916 h 1920"/>
                    <a:gd name="T32" fmla="*/ 1146 w 1920"/>
                    <a:gd name="T33" fmla="*/ 1902 h 1920"/>
                    <a:gd name="T34" fmla="*/ 1245 w 1920"/>
                    <a:gd name="T35" fmla="*/ 1877 h 1920"/>
                    <a:gd name="T36" fmla="*/ 1340 w 1920"/>
                    <a:gd name="T37" fmla="*/ 1841 h 1920"/>
                    <a:gd name="T38" fmla="*/ 1430 w 1920"/>
                    <a:gd name="T39" fmla="*/ 1797 h 1920"/>
                    <a:gd name="T40" fmla="*/ 1517 w 1920"/>
                    <a:gd name="T41" fmla="*/ 1743 h 1920"/>
                    <a:gd name="T42" fmla="*/ 1595 w 1920"/>
                    <a:gd name="T43" fmla="*/ 1680 h 1920"/>
                    <a:gd name="T44" fmla="*/ 1668 w 1920"/>
                    <a:gd name="T45" fmla="*/ 1608 h 1920"/>
                    <a:gd name="T46" fmla="*/ 1732 w 1920"/>
                    <a:gd name="T47" fmla="*/ 1529 h 1920"/>
                    <a:gd name="T48" fmla="*/ 1789 w 1920"/>
                    <a:gd name="T49" fmla="*/ 1445 h 1920"/>
                    <a:gd name="T50" fmla="*/ 1836 w 1920"/>
                    <a:gd name="T51" fmla="*/ 1355 h 1920"/>
                    <a:gd name="T52" fmla="*/ 1872 w 1920"/>
                    <a:gd name="T53" fmla="*/ 1260 h 1920"/>
                    <a:gd name="T54" fmla="*/ 1899 w 1920"/>
                    <a:gd name="T55" fmla="*/ 1162 h 1920"/>
                    <a:gd name="T56" fmla="*/ 1914 w 1920"/>
                    <a:gd name="T57" fmla="*/ 1062 h 1920"/>
                    <a:gd name="T58" fmla="*/ 1920 w 1920"/>
                    <a:gd name="T59" fmla="*/ 961 h 1920"/>
                    <a:gd name="T60" fmla="*/ 1914 w 1920"/>
                    <a:gd name="T61" fmla="*/ 860 h 1920"/>
                    <a:gd name="T62" fmla="*/ 1899 w 1920"/>
                    <a:gd name="T63" fmla="*/ 761 h 1920"/>
                    <a:gd name="T64" fmla="*/ 1873 w 1920"/>
                    <a:gd name="T65" fmla="*/ 664 h 1920"/>
                    <a:gd name="T66" fmla="*/ 1837 w 1920"/>
                    <a:gd name="T67" fmla="*/ 570 h 1920"/>
                    <a:gd name="T68" fmla="*/ 1791 w 1920"/>
                    <a:gd name="T69" fmla="*/ 481 h 1920"/>
                    <a:gd name="T70" fmla="*/ 1737 w 1920"/>
                    <a:gd name="T71" fmla="*/ 397 h 1920"/>
                    <a:gd name="T72" fmla="*/ 1674 w 1920"/>
                    <a:gd name="T73" fmla="*/ 318 h 1920"/>
                    <a:gd name="T74" fmla="*/ 1602 w 1920"/>
                    <a:gd name="T75" fmla="*/ 248 h 1920"/>
                    <a:gd name="T76" fmla="*/ 1525 w 1920"/>
                    <a:gd name="T77" fmla="*/ 185 h 1920"/>
                    <a:gd name="T78" fmla="*/ 1440 w 1920"/>
                    <a:gd name="T79" fmla="*/ 129 h 1920"/>
                    <a:gd name="T80" fmla="*/ 1351 w 1920"/>
                    <a:gd name="T81" fmla="*/ 84 h 1920"/>
                    <a:gd name="T82" fmla="*/ 1257 w 1920"/>
                    <a:gd name="T83" fmla="*/ 47 h 1920"/>
                    <a:gd name="T84" fmla="*/ 1160 w 1920"/>
                    <a:gd name="T85" fmla="*/ 22 h 1920"/>
                    <a:gd name="T86" fmla="*/ 1060 w 1920"/>
                    <a:gd name="T87" fmla="*/ 6 h 1920"/>
                    <a:gd name="T88" fmla="*/ 961 w 1920"/>
                    <a:gd name="T89" fmla="*/ 0 h 1920"/>
                    <a:gd name="T90" fmla="*/ 860 w 1920"/>
                    <a:gd name="T91" fmla="*/ 6 h 1920"/>
                    <a:gd name="T92" fmla="*/ 761 w 1920"/>
                    <a:gd name="T93" fmla="*/ 22 h 1920"/>
                    <a:gd name="T94" fmla="*/ 664 w 1920"/>
                    <a:gd name="T95" fmla="*/ 47 h 1920"/>
                    <a:gd name="T96" fmla="*/ 570 w 1920"/>
                    <a:gd name="T97" fmla="*/ 84 h 1920"/>
                    <a:gd name="T98" fmla="*/ 481 w 1920"/>
                    <a:gd name="T99" fmla="*/ 129 h 1920"/>
                    <a:gd name="T100" fmla="*/ 397 w 1920"/>
                    <a:gd name="T101" fmla="*/ 185 h 1920"/>
                    <a:gd name="T102" fmla="*/ 318 w 1920"/>
                    <a:gd name="T103" fmla="*/ 248 h 1920"/>
                    <a:gd name="T104" fmla="*/ 248 w 1920"/>
                    <a:gd name="T105" fmla="*/ 318 h 1920"/>
                    <a:gd name="T106" fmla="*/ 185 w 1920"/>
                    <a:gd name="T107" fmla="*/ 397 h 1920"/>
                    <a:gd name="T108" fmla="*/ 129 w 1920"/>
                    <a:gd name="T109" fmla="*/ 481 h 1920"/>
                    <a:gd name="T110" fmla="*/ 84 w 1920"/>
                    <a:gd name="T111" fmla="*/ 570 h 1920"/>
                    <a:gd name="T112" fmla="*/ 47 w 1920"/>
                    <a:gd name="T113" fmla="*/ 664 h 1920"/>
                    <a:gd name="T114" fmla="*/ 22 w 1920"/>
                    <a:gd name="T115" fmla="*/ 761 h 1920"/>
                    <a:gd name="T116" fmla="*/ 6 w 1920"/>
                    <a:gd name="T117" fmla="*/ 860 h 1920"/>
                    <a:gd name="T118" fmla="*/ 0 w 1920"/>
                    <a:gd name="T119" fmla="*/ 961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0" h="1920">
                      <a:moveTo>
                        <a:pt x="0" y="961"/>
                      </a:moveTo>
                      <a:lnTo>
                        <a:pt x="2" y="995"/>
                      </a:lnTo>
                      <a:lnTo>
                        <a:pt x="3" y="1028"/>
                      </a:lnTo>
                      <a:lnTo>
                        <a:pt x="6" y="1062"/>
                      </a:lnTo>
                      <a:lnTo>
                        <a:pt x="11" y="1096"/>
                      </a:lnTo>
                      <a:lnTo>
                        <a:pt x="16" y="1128"/>
                      </a:lnTo>
                      <a:lnTo>
                        <a:pt x="23" y="1162"/>
                      </a:lnTo>
                      <a:lnTo>
                        <a:pt x="30" y="1195"/>
                      </a:lnTo>
                      <a:lnTo>
                        <a:pt x="39" y="1228"/>
                      </a:lnTo>
                      <a:lnTo>
                        <a:pt x="48" y="1260"/>
                      </a:lnTo>
                      <a:lnTo>
                        <a:pt x="60" y="1293"/>
                      </a:lnTo>
                      <a:lnTo>
                        <a:pt x="72" y="1323"/>
                      </a:lnTo>
                      <a:lnTo>
                        <a:pt x="86" y="1355"/>
                      </a:lnTo>
                      <a:lnTo>
                        <a:pt x="100" y="1385"/>
                      </a:lnTo>
                      <a:lnTo>
                        <a:pt x="115" y="1416"/>
                      </a:lnTo>
                      <a:lnTo>
                        <a:pt x="132" y="1445"/>
                      </a:lnTo>
                      <a:lnTo>
                        <a:pt x="150" y="1474"/>
                      </a:lnTo>
                      <a:lnTo>
                        <a:pt x="168" y="1502"/>
                      </a:lnTo>
                      <a:lnTo>
                        <a:pt x="188" y="1529"/>
                      </a:lnTo>
                      <a:lnTo>
                        <a:pt x="209" y="1556"/>
                      </a:lnTo>
                      <a:lnTo>
                        <a:pt x="230" y="1583"/>
                      </a:lnTo>
                      <a:lnTo>
                        <a:pt x="253" y="1608"/>
                      </a:lnTo>
                      <a:lnTo>
                        <a:pt x="276" y="1633"/>
                      </a:lnTo>
                      <a:lnTo>
                        <a:pt x="301" y="1656"/>
                      </a:lnTo>
                      <a:lnTo>
                        <a:pt x="325" y="1680"/>
                      </a:lnTo>
                      <a:lnTo>
                        <a:pt x="351" y="1702"/>
                      </a:lnTo>
                      <a:lnTo>
                        <a:pt x="378" y="1723"/>
                      </a:lnTo>
                      <a:lnTo>
                        <a:pt x="405" y="1743"/>
                      </a:lnTo>
                      <a:lnTo>
                        <a:pt x="433" y="1762"/>
                      </a:lnTo>
                      <a:lnTo>
                        <a:pt x="461" y="1780"/>
                      </a:lnTo>
                      <a:lnTo>
                        <a:pt x="491" y="1797"/>
                      </a:lnTo>
                      <a:lnTo>
                        <a:pt x="520" y="1813"/>
                      </a:lnTo>
                      <a:lnTo>
                        <a:pt x="550" y="1828"/>
                      </a:lnTo>
                      <a:lnTo>
                        <a:pt x="582" y="1841"/>
                      </a:lnTo>
                      <a:lnTo>
                        <a:pt x="613" y="1854"/>
                      </a:lnTo>
                      <a:lnTo>
                        <a:pt x="644" y="1866"/>
                      </a:lnTo>
                      <a:lnTo>
                        <a:pt x="677" y="1877"/>
                      </a:lnTo>
                      <a:lnTo>
                        <a:pt x="710" y="1886"/>
                      </a:lnTo>
                      <a:lnTo>
                        <a:pt x="743" y="1895"/>
                      </a:lnTo>
                      <a:lnTo>
                        <a:pt x="776" y="1902"/>
                      </a:lnTo>
                      <a:lnTo>
                        <a:pt x="808" y="1908"/>
                      </a:lnTo>
                      <a:lnTo>
                        <a:pt x="842" y="1913"/>
                      </a:lnTo>
                      <a:lnTo>
                        <a:pt x="876" y="1916"/>
                      </a:lnTo>
                      <a:lnTo>
                        <a:pt x="909" y="1919"/>
                      </a:lnTo>
                      <a:lnTo>
                        <a:pt x="943" y="1920"/>
                      </a:lnTo>
                      <a:lnTo>
                        <a:pt x="977" y="1920"/>
                      </a:lnTo>
                      <a:lnTo>
                        <a:pt x="1011" y="1919"/>
                      </a:lnTo>
                      <a:lnTo>
                        <a:pt x="1045" y="1916"/>
                      </a:lnTo>
                      <a:lnTo>
                        <a:pt x="1079" y="1913"/>
                      </a:lnTo>
                      <a:lnTo>
                        <a:pt x="1112" y="1908"/>
                      </a:lnTo>
                      <a:lnTo>
                        <a:pt x="1146" y="1902"/>
                      </a:lnTo>
                      <a:lnTo>
                        <a:pt x="1179" y="1895"/>
                      </a:lnTo>
                      <a:lnTo>
                        <a:pt x="1212" y="1886"/>
                      </a:lnTo>
                      <a:lnTo>
                        <a:pt x="1245" y="1877"/>
                      </a:lnTo>
                      <a:lnTo>
                        <a:pt x="1276" y="1866"/>
                      </a:lnTo>
                      <a:lnTo>
                        <a:pt x="1308" y="1854"/>
                      </a:lnTo>
                      <a:lnTo>
                        <a:pt x="1340" y="1841"/>
                      </a:lnTo>
                      <a:lnTo>
                        <a:pt x="1370" y="1828"/>
                      </a:lnTo>
                      <a:lnTo>
                        <a:pt x="1401" y="1813"/>
                      </a:lnTo>
                      <a:lnTo>
                        <a:pt x="1430" y="1797"/>
                      </a:lnTo>
                      <a:lnTo>
                        <a:pt x="1459" y="1780"/>
                      </a:lnTo>
                      <a:lnTo>
                        <a:pt x="1488" y="1762"/>
                      </a:lnTo>
                      <a:lnTo>
                        <a:pt x="1517" y="1743"/>
                      </a:lnTo>
                      <a:lnTo>
                        <a:pt x="1544" y="1723"/>
                      </a:lnTo>
                      <a:lnTo>
                        <a:pt x="1571" y="1702"/>
                      </a:lnTo>
                      <a:lnTo>
                        <a:pt x="1595" y="1680"/>
                      </a:lnTo>
                      <a:lnTo>
                        <a:pt x="1621" y="1656"/>
                      </a:lnTo>
                      <a:lnTo>
                        <a:pt x="1644" y="1633"/>
                      </a:lnTo>
                      <a:lnTo>
                        <a:pt x="1668" y="1608"/>
                      </a:lnTo>
                      <a:lnTo>
                        <a:pt x="1690" y="1583"/>
                      </a:lnTo>
                      <a:lnTo>
                        <a:pt x="1712" y="1556"/>
                      </a:lnTo>
                      <a:lnTo>
                        <a:pt x="1732" y="1529"/>
                      </a:lnTo>
                      <a:lnTo>
                        <a:pt x="1752" y="1502"/>
                      </a:lnTo>
                      <a:lnTo>
                        <a:pt x="1771" y="1474"/>
                      </a:lnTo>
                      <a:lnTo>
                        <a:pt x="1789" y="1445"/>
                      </a:lnTo>
                      <a:lnTo>
                        <a:pt x="1805" y="1416"/>
                      </a:lnTo>
                      <a:lnTo>
                        <a:pt x="1820" y="1385"/>
                      </a:lnTo>
                      <a:lnTo>
                        <a:pt x="1836" y="1355"/>
                      </a:lnTo>
                      <a:lnTo>
                        <a:pt x="1848" y="1323"/>
                      </a:lnTo>
                      <a:lnTo>
                        <a:pt x="1861" y="1293"/>
                      </a:lnTo>
                      <a:lnTo>
                        <a:pt x="1872" y="1260"/>
                      </a:lnTo>
                      <a:lnTo>
                        <a:pt x="1882" y="1228"/>
                      </a:lnTo>
                      <a:lnTo>
                        <a:pt x="1891" y="1195"/>
                      </a:lnTo>
                      <a:lnTo>
                        <a:pt x="1899" y="1162"/>
                      </a:lnTo>
                      <a:lnTo>
                        <a:pt x="1905" y="1128"/>
                      </a:lnTo>
                      <a:lnTo>
                        <a:pt x="1911" y="1096"/>
                      </a:lnTo>
                      <a:lnTo>
                        <a:pt x="1914" y="1062"/>
                      </a:lnTo>
                      <a:lnTo>
                        <a:pt x="1918" y="1028"/>
                      </a:lnTo>
                      <a:lnTo>
                        <a:pt x="1919" y="995"/>
                      </a:lnTo>
                      <a:lnTo>
                        <a:pt x="1920" y="961"/>
                      </a:lnTo>
                      <a:lnTo>
                        <a:pt x="1919" y="927"/>
                      </a:lnTo>
                      <a:lnTo>
                        <a:pt x="1918" y="894"/>
                      </a:lnTo>
                      <a:lnTo>
                        <a:pt x="1914" y="860"/>
                      </a:lnTo>
                      <a:lnTo>
                        <a:pt x="1911" y="827"/>
                      </a:lnTo>
                      <a:lnTo>
                        <a:pt x="1906" y="794"/>
                      </a:lnTo>
                      <a:lnTo>
                        <a:pt x="1899" y="761"/>
                      </a:lnTo>
                      <a:lnTo>
                        <a:pt x="1892" y="729"/>
                      </a:lnTo>
                      <a:lnTo>
                        <a:pt x="1882" y="696"/>
                      </a:lnTo>
                      <a:lnTo>
                        <a:pt x="1873" y="664"/>
                      </a:lnTo>
                      <a:lnTo>
                        <a:pt x="1863" y="632"/>
                      </a:lnTo>
                      <a:lnTo>
                        <a:pt x="1850" y="601"/>
                      </a:lnTo>
                      <a:lnTo>
                        <a:pt x="1837" y="570"/>
                      </a:lnTo>
                      <a:lnTo>
                        <a:pt x="1823" y="540"/>
                      </a:lnTo>
                      <a:lnTo>
                        <a:pt x="1807" y="511"/>
                      </a:lnTo>
                      <a:lnTo>
                        <a:pt x="1791" y="481"/>
                      </a:lnTo>
                      <a:lnTo>
                        <a:pt x="1775" y="452"/>
                      </a:lnTo>
                      <a:lnTo>
                        <a:pt x="1756" y="424"/>
                      </a:lnTo>
                      <a:lnTo>
                        <a:pt x="1737" y="397"/>
                      </a:lnTo>
                      <a:lnTo>
                        <a:pt x="1717" y="370"/>
                      </a:lnTo>
                      <a:lnTo>
                        <a:pt x="1696" y="344"/>
                      </a:lnTo>
                      <a:lnTo>
                        <a:pt x="1674" y="318"/>
                      </a:lnTo>
                      <a:lnTo>
                        <a:pt x="1650" y="294"/>
                      </a:lnTo>
                      <a:lnTo>
                        <a:pt x="1627" y="270"/>
                      </a:lnTo>
                      <a:lnTo>
                        <a:pt x="1602" y="248"/>
                      </a:lnTo>
                      <a:lnTo>
                        <a:pt x="1578" y="226"/>
                      </a:lnTo>
                      <a:lnTo>
                        <a:pt x="1551" y="205"/>
                      </a:lnTo>
                      <a:lnTo>
                        <a:pt x="1525" y="185"/>
                      </a:lnTo>
                      <a:lnTo>
                        <a:pt x="1497" y="165"/>
                      </a:lnTo>
                      <a:lnTo>
                        <a:pt x="1469" y="147"/>
                      </a:lnTo>
                      <a:lnTo>
                        <a:pt x="1440" y="129"/>
                      </a:lnTo>
                      <a:lnTo>
                        <a:pt x="1411" y="113"/>
                      </a:lnTo>
                      <a:lnTo>
                        <a:pt x="1381" y="98"/>
                      </a:lnTo>
                      <a:lnTo>
                        <a:pt x="1351" y="84"/>
                      </a:lnTo>
                      <a:lnTo>
                        <a:pt x="1320" y="71"/>
                      </a:lnTo>
                      <a:lnTo>
                        <a:pt x="1289" y="59"/>
                      </a:lnTo>
                      <a:lnTo>
                        <a:pt x="1257" y="47"/>
                      </a:lnTo>
                      <a:lnTo>
                        <a:pt x="1225" y="38"/>
                      </a:lnTo>
                      <a:lnTo>
                        <a:pt x="1193" y="30"/>
                      </a:lnTo>
                      <a:lnTo>
                        <a:pt x="1160" y="22"/>
                      </a:lnTo>
                      <a:lnTo>
                        <a:pt x="1127" y="16"/>
                      </a:lnTo>
                      <a:lnTo>
                        <a:pt x="1094" y="10"/>
                      </a:lnTo>
                      <a:lnTo>
                        <a:pt x="1060" y="6"/>
                      </a:lnTo>
                      <a:lnTo>
                        <a:pt x="1028" y="3"/>
                      </a:lnTo>
                      <a:lnTo>
                        <a:pt x="994" y="2"/>
                      </a:lnTo>
                      <a:lnTo>
                        <a:pt x="961" y="0"/>
                      </a:lnTo>
                      <a:lnTo>
                        <a:pt x="927" y="2"/>
                      </a:lnTo>
                      <a:lnTo>
                        <a:pt x="894" y="3"/>
                      </a:lnTo>
                      <a:lnTo>
                        <a:pt x="860" y="6"/>
                      </a:lnTo>
                      <a:lnTo>
                        <a:pt x="827" y="10"/>
                      </a:lnTo>
                      <a:lnTo>
                        <a:pt x="794" y="16"/>
                      </a:lnTo>
                      <a:lnTo>
                        <a:pt x="761" y="22"/>
                      </a:lnTo>
                      <a:lnTo>
                        <a:pt x="729" y="30"/>
                      </a:lnTo>
                      <a:lnTo>
                        <a:pt x="696" y="38"/>
                      </a:lnTo>
                      <a:lnTo>
                        <a:pt x="664" y="47"/>
                      </a:lnTo>
                      <a:lnTo>
                        <a:pt x="632" y="59"/>
                      </a:lnTo>
                      <a:lnTo>
                        <a:pt x="601" y="71"/>
                      </a:lnTo>
                      <a:lnTo>
                        <a:pt x="570" y="84"/>
                      </a:lnTo>
                      <a:lnTo>
                        <a:pt x="540" y="98"/>
                      </a:lnTo>
                      <a:lnTo>
                        <a:pt x="510" y="113"/>
                      </a:lnTo>
                      <a:lnTo>
                        <a:pt x="481" y="129"/>
                      </a:lnTo>
                      <a:lnTo>
                        <a:pt x="452" y="147"/>
                      </a:lnTo>
                      <a:lnTo>
                        <a:pt x="424" y="165"/>
                      </a:lnTo>
                      <a:lnTo>
                        <a:pt x="397" y="185"/>
                      </a:lnTo>
                      <a:lnTo>
                        <a:pt x="370" y="205"/>
                      </a:lnTo>
                      <a:lnTo>
                        <a:pt x="344" y="226"/>
                      </a:lnTo>
                      <a:lnTo>
                        <a:pt x="318" y="248"/>
                      </a:lnTo>
                      <a:lnTo>
                        <a:pt x="294" y="270"/>
                      </a:lnTo>
                      <a:lnTo>
                        <a:pt x="270" y="294"/>
                      </a:lnTo>
                      <a:lnTo>
                        <a:pt x="248" y="318"/>
                      </a:lnTo>
                      <a:lnTo>
                        <a:pt x="226" y="344"/>
                      </a:lnTo>
                      <a:lnTo>
                        <a:pt x="204" y="370"/>
                      </a:lnTo>
                      <a:lnTo>
                        <a:pt x="185" y="397"/>
                      </a:lnTo>
                      <a:lnTo>
                        <a:pt x="165" y="424"/>
                      </a:lnTo>
                      <a:lnTo>
                        <a:pt x="147" y="452"/>
                      </a:lnTo>
                      <a:lnTo>
                        <a:pt x="129" y="481"/>
                      </a:lnTo>
                      <a:lnTo>
                        <a:pt x="113" y="511"/>
                      </a:lnTo>
                      <a:lnTo>
                        <a:pt x="98" y="540"/>
                      </a:lnTo>
                      <a:lnTo>
                        <a:pt x="84" y="570"/>
                      </a:lnTo>
                      <a:lnTo>
                        <a:pt x="71" y="601"/>
                      </a:lnTo>
                      <a:lnTo>
                        <a:pt x="59" y="632"/>
                      </a:lnTo>
                      <a:lnTo>
                        <a:pt x="47" y="664"/>
                      </a:lnTo>
                      <a:lnTo>
                        <a:pt x="38" y="696"/>
                      </a:lnTo>
                      <a:lnTo>
                        <a:pt x="30" y="729"/>
                      </a:lnTo>
                      <a:lnTo>
                        <a:pt x="22" y="761"/>
                      </a:lnTo>
                      <a:lnTo>
                        <a:pt x="16" y="794"/>
                      </a:lnTo>
                      <a:lnTo>
                        <a:pt x="10" y="827"/>
                      </a:lnTo>
                      <a:lnTo>
                        <a:pt x="6" y="860"/>
                      </a:lnTo>
                      <a:lnTo>
                        <a:pt x="3" y="894"/>
                      </a:lnTo>
                      <a:lnTo>
                        <a:pt x="2" y="927"/>
                      </a:lnTo>
                      <a:lnTo>
                        <a:pt x="0" y="96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3" name="Freeform 153">
                  <a:extLst>
                    <a:ext uri="{FF2B5EF4-FFF2-40B4-BE49-F238E27FC236}">
                      <a16:creationId xmlns:a16="http://schemas.microsoft.com/office/drawing/2014/main" id="{34A1DE3E-6082-478F-9CBD-B69C0178CAAB}"/>
                    </a:ext>
                  </a:extLst>
                </p:cNvPr>
                <p:cNvSpPr>
                  <a:spLocks noChangeAspect="1"/>
                </p:cNvSpPr>
                <p:nvPr/>
              </p:nvSpPr>
              <p:spPr bwMode="auto">
                <a:xfrm>
                  <a:off x="3551" y="3200"/>
                  <a:ext cx="384" cy="384"/>
                </a:xfrm>
                <a:custGeom>
                  <a:avLst/>
                  <a:gdLst>
                    <a:gd name="T0" fmla="*/ 2 w 1637"/>
                    <a:gd name="T1" fmla="*/ 876 h 1637"/>
                    <a:gd name="T2" fmla="*/ 13 w 1637"/>
                    <a:gd name="T3" fmla="*/ 962 h 1637"/>
                    <a:gd name="T4" fmla="*/ 33 w 1637"/>
                    <a:gd name="T5" fmla="*/ 1047 h 1637"/>
                    <a:gd name="T6" fmla="*/ 61 w 1637"/>
                    <a:gd name="T7" fmla="*/ 1128 h 1637"/>
                    <a:gd name="T8" fmla="*/ 98 w 1637"/>
                    <a:gd name="T9" fmla="*/ 1207 h 1637"/>
                    <a:gd name="T10" fmla="*/ 143 w 1637"/>
                    <a:gd name="T11" fmla="*/ 1281 h 1637"/>
                    <a:gd name="T12" fmla="*/ 196 w 1637"/>
                    <a:gd name="T13" fmla="*/ 1350 h 1637"/>
                    <a:gd name="T14" fmla="*/ 256 w 1637"/>
                    <a:gd name="T15" fmla="*/ 1412 h 1637"/>
                    <a:gd name="T16" fmla="*/ 322 w 1637"/>
                    <a:gd name="T17" fmla="*/ 1469 h 1637"/>
                    <a:gd name="T18" fmla="*/ 393 w 1637"/>
                    <a:gd name="T19" fmla="*/ 1518 h 1637"/>
                    <a:gd name="T20" fmla="*/ 469 w 1637"/>
                    <a:gd name="T21" fmla="*/ 1559 h 1637"/>
                    <a:gd name="T22" fmla="*/ 549 w 1637"/>
                    <a:gd name="T23" fmla="*/ 1591 h 1637"/>
                    <a:gd name="T24" fmla="*/ 633 w 1637"/>
                    <a:gd name="T25" fmla="*/ 1616 h 1637"/>
                    <a:gd name="T26" fmla="*/ 718 w 1637"/>
                    <a:gd name="T27" fmla="*/ 1631 h 1637"/>
                    <a:gd name="T28" fmla="*/ 804 w 1637"/>
                    <a:gd name="T29" fmla="*/ 1637 h 1637"/>
                    <a:gd name="T30" fmla="*/ 891 w 1637"/>
                    <a:gd name="T31" fmla="*/ 1634 h 1637"/>
                    <a:gd name="T32" fmla="*/ 977 w 1637"/>
                    <a:gd name="T33" fmla="*/ 1622 h 1637"/>
                    <a:gd name="T34" fmla="*/ 1061 w 1637"/>
                    <a:gd name="T35" fmla="*/ 1600 h 1637"/>
                    <a:gd name="T36" fmla="*/ 1142 w 1637"/>
                    <a:gd name="T37" fmla="*/ 1570 h 1637"/>
                    <a:gd name="T38" fmla="*/ 1219 w 1637"/>
                    <a:gd name="T39" fmla="*/ 1532 h 1637"/>
                    <a:gd name="T40" fmla="*/ 1293 w 1637"/>
                    <a:gd name="T41" fmla="*/ 1486 h 1637"/>
                    <a:gd name="T42" fmla="*/ 1360 w 1637"/>
                    <a:gd name="T43" fmla="*/ 1432 h 1637"/>
                    <a:gd name="T44" fmla="*/ 1422 w 1637"/>
                    <a:gd name="T45" fmla="*/ 1371 h 1637"/>
                    <a:gd name="T46" fmla="*/ 1477 w 1637"/>
                    <a:gd name="T47" fmla="*/ 1304 h 1637"/>
                    <a:gd name="T48" fmla="*/ 1525 w 1637"/>
                    <a:gd name="T49" fmla="*/ 1232 h 1637"/>
                    <a:gd name="T50" fmla="*/ 1565 w 1637"/>
                    <a:gd name="T51" fmla="*/ 1155 h 1637"/>
                    <a:gd name="T52" fmla="*/ 1596 w 1637"/>
                    <a:gd name="T53" fmla="*/ 1074 h 1637"/>
                    <a:gd name="T54" fmla="*/ 1619 w 1637"/>
                    <a:gd name="T55" fmla="*/ 991 h 1637"/>
                    <a:gd name="T56" fmla="*/ 1632 w 1637"/>
                    <a:gd name="T57" fmla="*/ 905 h 1637"/>
                    <a:gd name="T58" fmla="*/ 1637 w 1637"/>
                    <a:gd name="T59" fmla="*/ 819 h 1637"/>
                    <a:gd name="T60" fmla="*/ 1632 w 1637"/>
                    <a:gd name="T61" fmla="*/ 733 h 1637"/>
                    <a:gd name="T62" fmla="*/ 1619 w 1637"/>
                    <a:gd name="T63" fmla="*/ 649 h 1637"/>
                    <a:gd name="T64" fmla="*/ 1597 w 1637"/>
                    <a:gd name="T65" fmla="*/ 566 h 1637"/>
                    <a:gd name="T66" fmla="*/ 1566 w 1637"/>
                    <a:gd name="T67" fmla="*/ 486 h 1637"/>
                    <a:gd name="T68" fmla="*/ 1527 w 1637"/>
                    <a:gd name="T69" fmla="*/ 410 h 1637"/>
                    <a:gd name="T70" fmla="*/ 1481 w 1637"/>
                    <a:gd name="T71" fmla="*/ 338 h 1637"/>
                    <a:gd name="T72" fmla="*/ 1427 w 1637"/>
                    <a:gd name="T73" fmla="*/ 271 h 1637"/>
                    <a:gd name="T74" fmla="*/ 1366 w 1637"/>
                    <a:gd name="T75" fmla="*/ 211 h 1637"/>
                    <a:gd name="T76" fmla="*/ 1300 w 1637"/>
                    <a:gd name="T77" fmla="*/ 157 h 1637"/>
                    <a:gd name="T78" fmla="*/ 1228 w 1637"/>
                    <a:gd name="T79" fmla="*/ 110 h 1637"/>
                    <a:gd name="T80" fmla="*/ 1152 w 1637"/>
                    <a:gd name="T81" fmla="*/ 71 h 1637"/>
                    <a:gd name="T82" fmla="*/ 1072 w 1637"/>
                    <a:gd name="T83" fmla="*/ 40 h 1637"/>
                    <a:gd name="T84" fmla="*/ 989 w 1637"/>
                    <a:gd name="T85" fmla="*/ 18 h 1637"/>
                    <a:gd name="T86" fmla="*/ 904 w 1637"/>
                    <a:gd name="T87" fmla="*/ 5 h 1637"/>
                    <a:gd name="T88" fmla="*/ 819 w 1637"/>
                    <a:gd name="T89" fmla="*/ 0 h 1637"/>
                    <a:gd name="T90" fmla="*/ 733 w 1637"/>
                    <a:gd name="T91" fmla="*/ 5 h 1637"/>
                    <a:gd name="T92" fmla="*/ 649 w 1637"/>
                    <a:gd name="T93" fmla="*/ 18 h 1637"/>
                    <a:gd name="T94" fmla="*/ 566 w 1637"/>
                    <a:gd name="T95" fmla="*/ 40 h 1637"/>
                    <a:gd name="T96" fmla="*/ 486 w 1637"/>
                    <a:gd name="T97" fmla="*/ 71 h 1637"/>
                    <a:gd name="T98" fmla="*/ 410 w 1637"/>
                    <a:gd name="T99" fmla="*/ 110 h 1637"/>
                    <a:gd name="T100" fmla="*/ 338 w 1637"/>
                    <a:gd name="T101" fmla="*/ 157 h 1637"/>
                    <a:gd name="T102" fmla="*/ 271 w 1637"/>
                    <a:gd name="T103" fmla="*/ 211 h 1637"/>
                    <a:gd name="T104" fmla="*/ 211 w 1637"/>
                    <a:gd name="T105" fmla="*/ 271 h 1637"/>
                    <a:gd name="T106" fmla="*/ 157 w 1637"/>
                    <a:gd name="T107" fmla="*/ 338 h 1637"/>
                    <a:gd name="T108" fmla="*/ 110 w 1637"/>
                    <a:gd name="T109" fmla="*/ 410 h 1637"/>
                    <a:gd name="T110" fmla="*/ 71 w 1637"/>
                    <a:gd name="T111" fmla="*/ 486 h 1637"/>
                    <a:gd name="T112" fmla="*/ 40 w 1637"/>
                    <a:gd name="T113" fmla="*/ 566 h 1637"/>
                    <a:gd name="T114" fmla="*/ 18 w 1637"/>
                    <a:gd name="T115" fmla="*/ 649 h 1637"/>
                    <a:gd name="T116" fmla="*/ 5 w 1637"/>
                    <a:gd name="T117" fmla="*/ 733 h 1637"/>
                    <a:gd name="T118" fmla="*/ 0 w 1637"/>
                    <a:gd name="T119" fmla="*/ 81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7" h="1637">
                      <a:moveTo>
                        <a:pt x="0" y="819"/>
                      </a:moveTo>
                      <a:lnTo>
                        <a:pt x="1" y="848"/>
                      </a:lnTo>
                      <a:lnTo>
                        <a:pt x="2" y="876"/>
                      </a:lnTo>
                      <a:lnTo>
                        <a:pt x="5" y="905"/>
                      </a:lnTo>
                      <a:lnTo>
                        <a:pt x="9" y="934"/>
                      </a:lnTo>
                      <a:lnTo>
                        <a:pt x="13" y="962"/>
                      </a:lnTo>
                      <a:lnTo>
                        <a:pt x="19" y="991"/>
                      </a:lnTo>
                      <a:lnTo>
                        <a:pt x="25" y="1019"/>
                      </a:lnTo>
                      <a:lnTo>
                        <a:pt x="33" y="1047"/>
                      </a:lnTo>
                      <a:lnTo>
                        <a:pt x="41" y="1074"/>
                      </a:lnTo>
                      <a:lnTo>
                        <a:pt x="51" y="1102"/>
                      </a:lnTo>
                      <a:lnTo>
                        <a:pt x="61" y="1128"/>
                      </a:lnTo>
                      <a:lnTo>
                        <a:pt x="73" y="1155"/>
                      </a:lnTo>
                      <a:lnTo>
                        <a:pt x="85" y="1181"/>
                      </a:lnTo>
                      <a:lnTo>
                        <a:pt x="98" y="1207"/>
                      </a:lnTo>
                      <a:lnTo>
                        <a:pt x="112" y="1232"/>
                      </a:lnTo>
                      <a:lnTo>
                        <a:pt x="128" y="1257"/>
                      </a:lnTo>
                      <a:lnTo>
                        <a:pt x="143" y="1281"/>
                      </a:lnTo>
                      <a:lnTo>
                        <a:pt x="160" y="1304"/>
                      </a:lnTo>
                      <a:lnTo>
                        <a:pt x="178" y="1327"/>
                      </a:lnTo>
                      <a:lnTo>
                        <a:pt x="196" y="1350"/>
                      </a:lnTo>
                      <a:lnTo>
                        <a:pt x="215" y="1371"/>
                      </a:lnTo>
                      <a:lnTo>
                        <a:pt x="235" y="1392"/>
                      </a:lnTo>
                      <a:lnTo>
                        <a:pt x="256" y="1412"/>
                      </a:lnTo>
                      <a:lnTo>
                        <a:pt x="277" y="1432"/>
                      </a:lnTo>
                      <a:lnTo>
                        <a:pt x="299" y="1451"/>
                      </a:lnTo>
                      <a:lnTo>
                        <a:pt x="322" y="1469"/>
                      </a:lnTo>
                      <a:lnTo>
                        <a:pt x="345" y="1486"/>
                      </a:lnTo>
                      <a:lnTo>
                        <a:pt x="369" y="1502"/>
                      </a:lnTo>
                      <a:lnTo>
                        <a:pt x="393" y="1518"/>
                      </a:lnTo>
                      <a:lnTo>
                        <a:pt x="418" y="1532"/>
                      </a:lnTo>
                      <a:lnTo>
                        <a:pt x="443" y="1546"/>
                      </a:lnTo>
                      <a:lnTo>
                        <a:pt x="469" y="1559"/>
                      </a:lnTo>
                      <a:lnTo>
                        <a:pt x="496" y="1570"/>
                      </a:lnTo>
                      <a:lnTo>
                        <a:pt x="522" y="1581"/>
                      </a:lnTo>
                      <a:lnTo>
                        <a:pt x="549" y="1591"/>
                      </a:lnTo>
                      <a:lnTo>
                        <a:pt x="577" y="1600"/>
                      </a:lnTo>
                      <a:lnTo>
                        <a:pt x="605" y="1608"/>
                      </a:lnTo>
                      <a:lnTo>
                        <a:pt x="633" y="1616"/>
                      </a:lnTo>
                      <a:lnTo>
                        <a:pt x="661" y="1622"/>
                      </a:lnTo>
                      <a:lnTo>
                        <a:pt x="689" y="1627"/>
                      </a:lnTo>
                      <a:lnTo>
                        <a:pt x="718" y="1631"/>
                      </a:lnTo>
                      <a:lnTo>
                        <a:pt x="747" y="1634"/>
                      </a:lnTo>
                      <a:lnTo>
                        <a:pt x="775" y="1636"/>
                      </a:lnTo>
                      <a:lnTo>
                        <a:pt x="804" y="1637"/>
                      </a:lnTo>
                      <a:lnTo>
                        <a:pt x="833" y="1637"/>
                      </a:lnTo>
                      <a:lnTo>
                        <a:pt x="862" y="1636"/>
                      </a:lnTo>
                      <a:lnTo>
                        <a:pt x="891" y="1634"/>
                      </a:lnTo>
                      <a:lnTo>
                        <a:pt x="920" y="1631"/>
                      </a:lnTo>
                      <a:lnTo>
                        <a:pt x="948" y="1627"/>
                      </a:lnTo>
                      <a:lnTo>
                        <a:pt x="977" y="1622"/>
                      </a:lnTo>
                      <a:lnTo>
                        <a:pt x="1005" y="1616"/>
                      </a:lnTo>
                      <a:lnTo>
                        <a:pt x="1033" y="1608"/>
                      </a:lnTo>
                      <a:lnTo>
                        <a:pt x="1061" y="1600"/>
                      </a:lnTo>
                      <a:lnTo>
                        <a:pt x="1088" y="1591"/>
                      </a:lnTo>
                      <a:lnTo>
                        <a:pt x="1115" y="1581"/>
                      </a:lnTo>
                      <a:lnTo>
                        <a:pt x="1142" y="1570"/>
                      </a:lnTo>
                      <a:lnTo>
                        <a:pt x="1168" y="1559"/>
                      </a:lnTo>
                      <a:lnTo>
                        <a:pt x="1194" y="1546"/>
                      </a:lnTo>
                      <a:lnTo>
                        <a:pt x="1219" y="1532"/>
                      </a:lnTo>
                      <a:lnTo>
                        <a:pt x="1244" y="1518"/>
                      </a:lnTo>
                      <a:lnTo>
                        <a:pt x="1269" y="1502"/>
                      </a:lnTo>
                      <a:lnTo>
                        <a:pt x="1293" y="1486"/>
                      </a:lnTo>
                      <a:lnTo>
                        <a:pt x="1316" y="1469"/>
                      </a:lnTo>
                      <a:lnTo>
                        <a:pt x="1339" y="1451"/>
                      </a:lnTo>
                      <a:lnTo>
                        <a:pt x="1360" y="1432"/>
                      </a:lnTo>
                      <a:lnTo>
                        <a:pt x="1382" y="1412"/>
                      </a:lnTo>
                      <a:lnTo>
                        <a:pt x="1402" y="1392"/>
                      </a:lnTo>
                      <a:lnTo>
                        <a:pt x="1422" y="1371"/>
                      </a:lnTo>
                      <a:lnTo>
                        <a:pt x="1441" y="1350"/>
                      </a:lnTo>
                      <a:lnTo>
                        <a:pt x="1460" y="1327"/>
                      </a:lnTo>
                      <a:lnTo>
                        <a:pt x="1477" y="1304"/>
                      </a:lnTo>
                      <a:lnTo>
                        <a:pt x="1494" y="1281"/>
                      </a:lnTo>
                      <a:lnTo>
                        <a:pt x="1510" y="1257"/>
                      </a:lnTo>
                      <a:lnTo>
                        <a:pt x="1525" y="1232"/>
                      </a:lnTo>
                      <a:lnTo>
                        <a:pt x="1539" y="1207"/>
                      </a:lnTo>
                      <a:lnTo>
                        <a:pt x="1552" y="1181"/>
                      </a:lnTo>
                      <a:lnTo>
                        <a:pt x="1565" y="1155"/>
                      </a:lnTo>
                      <a:lnTo>
                        <a:pt x="1576" y="1128"/>
                      </a:lnTo>
                      <a:lnTo>
                        <a:pt x="1587" y="1102"/>
                      </a:lnTo>
                      <a:lnTo>
                        <a:pt x="1596" y="1074"/>
                      </a:lnTo>
                      <a:lnTo>
                        <a:pt x="1605" y="1047"/>
                      </a:lnTo>
                      <a:lnTo>
                        <a:pt x="1612" y="1019"/>
                      </a:lnTo>
                      <a:lnTo>
                        <a:pt x="1619" y="991"/>
                      </a:lnTo>
                      <a:lnTo>
                        <a:pt x="1624" y="962"/>
                      </a:lnTo>
                      <a:lnTo>
                        <a:pt x="1629" y="934"/>
                      </a:lnTo>
                      <a:lnTo>
                        <a:pt x="1632" y="905"/>
                      </a:lnTo>
                      <a:lnTo>
                        <a:pt x="1635" y="876"/>
                      </a:lnTo>
                      <a:lnTo>
                        <a:pt x="1636" y="848"/>
                      </a:lnTo>
                      <a:lnTo>
                        <a:pt x="1637" y="819"/>
                      </a:lnTo>
                      <a:lnTo>
                        <a:pt x="1636" y="790"/>
                      </a:lnTo>
                      <a:lnTo>
                        <a:pt x="1635" y="762"/>
                      </a:lnTo>
                      <a:lnTo>
                        <a:pt x="1632" y="733"/>
                      </a:lnTo>
                      <a:lnTo>
                        <a:pt x="1629" y="705"/>
                      </a:lnTo>
                      <a:lnTo>
                        <a:pt x="1625" y="677"/>
                      </a:lnTo>
                      <a:lnTo>
                        <a:pt x="1619" y="649"/>
                      </a:lnTo>
                      <a:lnTo>
                        <a:pt x="1613" y="621"/>
                      </a:lnTo>
                      <a:lnTo>
                        <a:pt x="1605" y="593"/>
                      </a:lnTo>
                      <a:lnTo>
                        <a:pt x="1597" y="566"/>
                      </a:lnTo>
                      <a:lnTo>
                        <a:pt x="1588" y="539"/>
                      </a:lnTo>
                      <a:lnTo>
                        <a:pt x="1577" y="512"/>
                      </a:lnTo>
                      <a:lnTo>
                        <a:pt x="1566" y="486"/>
                      </a:lnTo>
                      <a:lnTo>
                        <a:pt x="1554" y="460"/>
                      </a:lnTo>
                      <a:lnTo>
                        <a:pt x="1541" y="435"/>
                      </a:lnTo>
                      <a:lnTo>
                        <a:pt x="1527" y="410"/>
                      </a:lnTo>
                      <a:lnTo>
                        <a:pt x="1513" y="385"/>
                      </a:lnTo>
                      <a:lnTo>
                        <a:pt x="1497" y="361"/>
                      </a:lnTo>
                      <a:lnTo>
                        <a:pt x="1481" y="338"/>
                      </a:lnTo>
                      <a:lnTo>
                        <a:pt x="1464" y="315"/>
                      </a:lnTo>
                      <a:lnTo>
                        <a:pt x="1446" y="293"/>
                      </a:lnTo>
                      <a:lnTo>
                        <a:pt x="1427" y="271"/>
                      </a:lnTo>
                      <a:lnTo>
                        <a:pt x="1407" y="250"/>
                      </a:lnTo>
                      <a:lnTo>
                        <a:pt x="1387" y="230"/>
                      </a:lnTo>
                      <a:lnTo>
                        <a:pt x="1366" y="211"/>
                      </a:lnTo>
                      <a:lnTo>
                        <a:pt x="1345" y="192"/>
                      </a:lnTo>
                      <a:lnTo>
                        <a:pt x="1322" y="174"/>
                      </a:lnTo>
                      <a:lnTo>
                        <a:pt x="1300" y="157"/>
                      </a:lnTo>
                      <a:lnTo>
                        <a:pt x="1276" y="140"/>
                      </a:lnTo>
                      <a:lnTo>
                        <a:pt x="1252" y="125"/>
                      </a:lnTo>
                      <a:lnTo>
                        <a:pt x="1228" y="110"/>
                      </a:lnTo>
                      <a:lnTo>
                        <a:pt x="1203" y="96"/>
                      </a:lnTo>
                      <a:lnTo>
                        <a:pt x="1177" y="83"/>
                      </a:lnTo>
                      <a:lnTo>
                        <a:pt x="1152" y="71"/>
                      </a:lnTo>
                      <a:lnTo>
                        <a:pt x="1125" y="60"/>
                      </a:lnTo>
                      <a:lnTo>
                        <a:pt x="1099" y="50"/>
                      </a:lnTo>
                      <a:lnTo>
                        <a:pt x="1072" y="40"/>
                      </a:lnTo>
                      <a:lnTo>
                        <a:pt x="1044" y="32"/>
                      </a:lnTo>
                      <a:lnTo>
                        <a:pt x="1017" y="25"/>
                      </a:lnTo>
                      <a:lnTo>
                        <a:pt x="989" y="18"/>
                      </a:lnTo>
                      <a:lnTo>
                        <a:pt x="961" y="13"/>
                      </a:lnTo>
                      <a:lnTo>
                        <a:pt x="933" y="8"/>
                      </a:lnTo>
                      <a:lnTo>
                        <a:pt x="904" y="5"/>
                      </a:lnTo>
                      <a:lnTo>
                        <a:pt x="876" y="2"/>
                      </a:lnTo>
                      <a:lnTo>
                        <a:pt x="847" y="1"/>
                      </a:lnTo>
                      <a:lnTo>
                        <a:pt x="819" y="0"/>
                      </a:lnTo>
                      <a:lnTo>
                        <a:pt x="790" y="1"/>
                      </a:lnTo>
                      <a:lnTo>
                        <a:pt x="762" y="2"/>
                      </a:lnTo>
                      <a:lnTo>
                        <a:pt x="733" y="5"/>
                      </a:lnTo>
                      <a:lnTo>
                        <a:pt x="705" y="8"/>
                      </a:lnTo>
                      <a:lnTo>
                        <a:pt x="677" y="13"/>
                      </a:lnTo>
                      <a:lnTo>
                        <a:pt x="649" y="18"/>
                      </a:lnTo>
                      <a:lnTo>
                        <a:pt x="621" y="25"/>
                      </a:lnTo>
                      <a:lnTo>
                        <a:pt x="593" y="32"/>
                      </a:lnTo>
                      <a:lnTo>
                        <a:pt x="566" y="40"/>
                      </a:lnTo>
                      <a:lnTo>
                        <a:pt x="539" y="50"/>
                      </a:lnTo>
                      <a:lnTo>
                        <a:pt x="512" y="60"/>
                      </a:lnTo>
                      <a:lnTo>
                        <a:pt x="486" y="71"/>
                      </a:lnTo>
                      <a:lnTo>
                        <a:pt x="460" y="83"/>
                      </a:lnTo>
                      <a:lnTo>
                        <a:pt x="435" y="96"/>
                      </a:lnTo>
                      <a:lnTo>
                        <a:pt x="410" y="110"/>
                      </a:lnTo>
                      <a:lnTo>
                        <a:pt x="385" y="125"/>
                      </a:lnTo>
                      <a:lnTo>
                        <a:pt x="361" y="140"/>
                      </a:lnTo>
                      <a:lnTo>
                        <a:pt x="338" y="157"/>
                      </a:lnTo>
                      <a:lnTo>
                        <a:pt x="315" y="174"/>
                      </a:lnTo>
                      <a:lnTo>
                        <a:pt x="293" y="192"/>
                      </a:lnTo>
                      <a:lnTo>
                        <a:pt x="271" y="211"/>
                      </a:lnTo>
                      <a:lnTo>
                        <a:pt x="250" y="230"/>
                      </a:lnTo>
                      <a:lnTo>
                        <a:pt x="230" y="250"/>
                      </a:lnTo>
                      <a:lnTo>
                        <a:pt x="211" y="271"/>
                      </a:lnTo>
                      <a:lnTo>
                        <a:pt x="192" y="293"/>
                      </a:lnTo>
                      <a:lnTo>
                        <a:pt x="174" y="315"/>
                      </a:lnTo>
                      <a:lnTo>
                        <a:pt x="157" y="338"/>
                      </a:lnTo>
                      <a:lnTo>
                        <a:pt x="140" y="361"/>
                      </a:lnTo>
                      <a:lnTo>
                        <a:pt x="125" y="385"/>
                      </a:lnTo>
                      <a:lnTo>
                        <a:pt x="110" y="410"/>
                      </a:lnTo>
                      <a:lnTo>
                        <a:pt x="96" y="435"/>
                      </a:lnTo>
                      <a:lnTo>
                        <a:pt x="83" y="460"/>
                      </a:lnTo>
                      <a:lnTo>
                        <a:pt x="71" y="486"/>
                      </a:lnTo>
                      <a:lnTo>
                        <a:pt x="60" y="512"/>
                      </a:lnTo>
                      <a:lnTo>
                        <a:pt x="50" y="539"/>
                      </a:lnTo>
                      <a:lnTo>
                        <a:pt x="40" y="566"/>
                      </a:lnTo>
                      <a:lnTo>
                        <a:pt x="32" y="593"/>
                      </a:lnTo>
                      <a:lnTo>
                        <a:pt x="25" y="621"/>
                      </a:lnTo>
                      <a:lnTo>
                        <a:pt x="18" y="649"/>
                      </a:lnTo>
                      <a:lnTo>
                        <a:pt x="13" y="677"/>
                      </a:lnTo>
                      <a:lnTo>
                        <a:pt x="8" y="705"/>
                      </a:lnTo>
                      <a:lnTo>
                        <a:pt x="5" y="733"/>
                      </a:lnTo>
                      <a:lnTo>
                        <a:pt x="2" y="762"/>
                      </a:lnTo>
                      <a:lnTo>
                        <a:pt x="1" y="790"/>
                      </a:lnTo>
                      <a:lnTo>
                        <a:pt x="0" y="8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34" name="Freeform 154">
                  <a:extLst>
                    <a:ext uri="{FF2B5EF4-FFF2-40B4-BE49-F238E27FC236}">
                      <a16:creationId xmlns:a16="http://schemas.microsoft.com/office/drawing/2014/main" id="{1512F848-7E23-4871-8DEB-B089BA336BEA}"/>
                    </a:ext>
                  </a:extLst>
                </p:cNvPr>
                <p:cNvSpPr>
                  <a:spLocks noChangeAspect="1"/>
                </p:cNvSpPr>
                <p:nvPr/>
              </p:nvSpPr>
              <p:spPr bwMode="auto">
                <a:xfrm>
                  <a:off x="3764" y="2790"/>
                  <a:ext cx="178" cy="197"/>
                </a:xfrm>
                <a:custGeom>
                  <a:avLst/>
                  <a:gdLst>
                    <a:gd name="T0" fmla="*/ 412 w 887"/>
                    <a:gd name="T1" fmla="*/ 0 h 986"/>
                    <a:gd name="T2" fmla="*/ 415 w 887"/>
                    <a:gd name="T3" fmla="*/ 13 h 986"/>
                    <a:gd name="T4" fmla="*/ 419 w 887"/>
                    <a:gd name="T5" fmla="*/ 26 h 986"/>
                    <a:gd name="T6" fmla="*/ 423 w 887"/>
                    <a:gd name="T7" fmla="*/ 39 h 986"/>
                    <a:gd name="T8" fmla="*/ 428 w 887"/>
                    <a:gd name="T9" fmla="*/ 50 h 986"/>
                    <a:gd name="T10" fmla="*/ 433 w 887"/>
                    <a:gd name="T11" fmla="*/ 63 h 986"/>
                    <a:gd name="T12" fmla="*/ 439 w 887"/>
                    <a:gd name="T13" fmla="*/ 75 h 986"/>
                    <a:gd name="T14" fmla="*/ 445 w 887"/>
                    <a:gd name="T15" fmla="*/ 87 h 986"/>
                    <a:gd name="T16" fmla="*/ 452 w 887"/>
                    <a:gd name="T17" fmla="*/ 98 h 986"/>
                    <a:gd name="T18" fmla="*/ 457 w 887"/>
                    <a:gd name="T19" fmla="*/ 110 h 986"/>
                    <a:gd name="T20" fmla="*/ 466 w 887"/>
                    <a:gd name="T21" fmla="*/ 121 h 986"/>
                    <a:gd name="T22" fmla="*/ 473 w 887"/>
                    <a:gd name="T23" fmla="*/ 132 h 986"/>
                    <a:gd name="T24" fmla="*/ 481 w 887"/>
                    <a:gd name="T25" fmla="*/ 143 h 986"/>
                    <a:gd name="T26" fmla="*/ 489 w 887"/>
                    <a:gd name="T27" fmla="*/ 154 h 986"/>
                    <a:gd name="T28" fmla="*/ 497 w 887"/>
                    <a:gd name="T29" fmla="*/ 163 h 986"/>
                    <a:gd name="T30" fmla="*/ 507 w 887"/>
                    <a:gd name="T31" fmla="*/ 173 h 986"/>
                    <a:gd name="T32" fmla="*/ 516 w 887"/>
                    <a:gd name="T33" fmla="*/ 183 h 986"/>
                    <a:gd name="T34" fmla="*/ 526 w 887"/>
                    <a:gd name="T35" fmla="*/ 191 h 986"/>
                    <a:gd name="T36" fmla="*/ 536 w 887"/>
                    <a:gd name="T37" fmla="*/ 200 h 986"/>
                    <a:gd name="T38" fmla="*/ 547 w 887"/>
                    <a:gd name="T39" fmla="*/ 209 h 986"/>
                    <a:gd name="T40" fmla="*/ 557 w 887"/>
                    <a:gd name="T41" fmla="*/ 217 h 986"/>
                    <a:gd name="T42" fmla="*/ 568 w 887"/>
                    <a:gd name="T43" fmla="*/ 224 h 986"/>
                    <a:gd name="T44" fmla="*/ 579 w 887"/>
                    <a:gd name="T45" fmla="*/ 232 h 986"/>
                    <a:gd name="T46" fmla="*/ 591 w 887"/>
                    <a:gd name="T47" fmla="*/ 239 h 986"/>
                    <a:gd name="T48" fmla="*/ 602 w 887"/>
                    <a:gd name="T49" fmla="*/ 245 h 986"/>
                    <a:gd name="T50" fmla="*/ 615 w 887"/>
                    <a:gd name="T51" fmla="*/ 251 h 986"/>
                    <a:gd name="T52" fmla="*/ 626 w 887"/>
                    <a:gd name="T53" fmla="*/ 257 h 986"/>
                    <a:gd name="T54" fmla="*/ 638 w 887"/>
                    <a:gd name="T55" fmla="*/ 261 h 986"/>
                    <a:gd name="T56" fmla="*/ 651 w 887"/>
                    <a:gd name="T57" fmla="*/ 266 h 986"/>
                    <a:gd name="T58" fmla="*/ 664 w 887"/>
                    <a:gd name="T59" fmla="*/ 271 h 986"/>
                    <a:gd name="T60" fmla="*/ 677 w 887"/>
                    <a:gd name="T61" fmla="*/ 274 h 986"/>
                    <a:gd name="T62" fmla="*/ 690 w 887"/>
                    <a:gd name="T63" fmla="*/ 278 h 986"/>
                    <a:gd name="T64" fmla="*/ 703 w 887"/>
                    <a:gd name="T65" fmla="*/ 281 h 986"/>
                    <a:gd name="T66" fmla="*/ 715 w 887"/>
                    <a:gd name="T67" fmla="*/ 284 h 986"/>
                    <a:gd name="T68" fmla="*/ 728 w 887"/>
                    <a:gd name="T69" fmla="*/ 286 h 986"/>
                    <a:gd name="T70" fmla="*/ 741 w 887"/>
                    <a:gd name="T71" fmla="*/ 287 h 986"/>
                    <a:gd name="T72" fmla="*/ 755 w 887"/>
                    <a:gd name="T73" fmla="*/ 288 h 986"/>
                    <a:gd name="T74" fmla="*/ 768 w 887"/>
                    <a:gd name="T75" fmla="*/ 290 h 986"/>
                    <a:gd name="T76" fmla="*/ 781 w 887"/>
                    <a:gd name="T77" fmla="*/ 290 h 986"/>
                    <a:gd name="T78" fmla="*/ 795 w 887"/>
                    <a:gd name="T79" fmla="*/ 290 h 986"/>
                    <a:gd name="T80" fmla="*/ 808 w 887"/>
                    <a:gd name="T81" fmla="*/ 288 h 986"/>
                    <a:gd name="T82" fmla="*/ 821 w 887"/>
                    <a:gd name="T83" fmla="*/ 287 h 986"/>
                    <a:gd name="T84" fmla="*/ 835 w 887"/>
                    <a:gd name="T85" fmla="*/ 285 h 986"/>
                    <a:gd name="T86" fmla="*/ 848 w 887"/>
                    <a:gd name="T87" fmla="*/ 284 h 986"/>
                    <a:gd name="T88" fmla="*/ 861 w 887"/>
                    <a:gd name="T89" fmla="*/ 280 h 986"/>
                    <a:gd name="T90" fmla="*/ 874 w 887"/>
                    <a:gd name="T91" fmla="*/ 278 h 986"/>
                    <a:gd name="T92" fmla="*/ 887 w 887"/>
                    <a:gd name="T93" fmla="*/ 274 h 986"/>
                    <a:gd name="T94" fmla="*/ 475 w 887"/>
                    <a:gd name="T95" fmla="*/ 986 h 986"/>
                    <a:gd name="T96" fmla="*/ 0 w 887"/>
                    <a:gd name="T97" fmla="*/ 712 h 986"/>
                    <a:gd name="T98" fmla="*/ 412 w 887"/>
                    <a:gd name="T99"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986">
                      <a:moveTo>
                        <a:pt x="412" y="0"/>
                      </a:moveTo>
                      <a:lnTo>
                        <a:pt x="415" y="13"/>
                      </a:lnTo>
                      <a:lnTo>
                        <a:pt x="419" y="26"/>
                      </a:lnTo>
                      <a:lnTo>
                        <a:pt x="423" y="39"/>
                      </a:lnTo>
                      <a:lnTo>
                        <a:pt x="428" y="50"/>
                      </a:lnTo>
                      <a:lnTo>
                        <a:pt x="433" y="63"/>
                      </a:lnTo>
                      <a:lnTo>
                        <a:pt x="439" y="75"/>
                      </a:lnTo>
                      <a:lnTo>
                        <a:pt x="445" y="87"/>
                      </a:lnTo>
                      <a:lnTo>
                        <a:pt x="452" y="98"/>
                      </a:lnTo>
                      <a:lnTo>
                        <a:pt x="457" y="110"/>
                      </a:lnTo>
                      <a:lnTo>
                        <a:pt x="466" y="121"/>
                      </a:lnTo>
                      <a:lnTo>
                        <a:pt x="473" y="132"/>
                      </a:lnTo>
                      <a:lnTo>
                        <a:pt x="481" y="143"/>
                      </a:lnTo>
                      <a:lnTo>
                        <a:pt x="489" y="154"/>
                      </a:lnTo>
                      <a:lnTo>
                        <a:pt x="497" y="163"/>
                      </a:lnTo>
                      <a:lnTo>
                        <a:pt x="507" y="173"/>
                      </a:lnTo>
                      <a:lnTo>
                        <a:pt x="516" y="183"/>
                      </a:lnTo>
                      <a:lnTo>
                        <a:pt x="526" y="191"/>
                      </a:lnTo>
                      <a:lnTo>
                        <a:pt x="536" y="200"/>
                      </a:lnTo>
                      <a:lnTo>
                        <a:pt x="547" y="209"/>
                      </a:lnTo>
                      <a:lnTo>
                        <a:pt x="557" y="217"/>
                      </a:lnTo>
                      <a:lnTo>
                        <a:pt x="568" y="224"/>
                      </a:lnTo>
                      <a:lnTo>
                        <a:pt x="579" y="232"/>
                      </a:lnTo>
                      <a:lnTo>
                        <a:pt x="591" y="239"/>
                      </a:lnTo>
                      <a:lnTo>
                        <a:pt x="602" y="245"/>
                      </a:lnTo>
                      <a:lnTo>
                        <a:pt x="615" y="251"/>
                      </a:lnTo>
                      <a:lnTo>
                        <a:pt x="626" y="257"/>
                      </a:lnTo>
                      <a:lnTo>
                        <a:pt x="638" y="261"/>
                      </a:lnTo>
                      <a:lnTo>
                        <a:pt x="651" y="266"/>
                      </a:lnTo>
                      <a:lnTo>
                        <a:pt x="664" y="271"/>
                      </a:lnTo>
                      <a:lnTo>
                        <a:pt x="677" y="274"/>
                      </a:lnTo>
                      <a:lnTo>
                        <a:pt x="690" y="278"/>
                      </a:lnTo>
                      <a:lnTo>
                        <a:pt x="703" y="281"/>
                      </a:lnTo>
                      <a:lnTo>
                        <a:pt x="715" y="284"/>
                      </a:lnTo>
                      <a:lnTo>
                        <a:pt x="728" y="286"/>
                      </a:lnTo>
                      <a:lnTo>
                        <a:pt x="741" y="287"/>
                      </a:lnTo>
                      <a:lnTo>
                        <a:pt x="755" y="288"/>
                      </a:lnTo>
                      <a:lnTo>
                        <a:pt x="768" y="290"/>
                      </a:lnTo>
                      <a:lnTo>
                        <a:pt x="781" y="290"/>
                      </a:lnTo>
                      <a:lnTo>
                        <a:pt x="795" y="290"/>
                      </a:lnTo>
                      <a:lnTo>
                        <a:pt x="808" y="288"/>
                      </a:lnTo>
                      <a:lnTo>
                        <a:pt x="821" y="287"/>
                      </a:lnTo>
                      <a:lnTo>
                        <a:pt x="835" y="285"/>
                      </a:lnTo>
                      <a:lnTo>
                        <a:pt x="848" y="284"/>
                      </a:lnTo>
                      <a:lnTo>
                        <a:pt x="861" y="280"/>
                      </a:lnTo>
                      <a:lnTo>
                        <a:pt x="874" y="278"/>
                      </a:lnTo>
                      <a:lnTo>
                        <a:pt x="887" y="274"/>
                      </a:lnTo>
                      <a:lnTo>
                        <a:pt x="475" y="986"/>
                      </a:lnTo>
                      <a:lnTo>
                        <a:pt x="0" y="712"/>
                      </a:lnTo>
                      <a:lnTo>
                        <a:pt x="412" y="0"/>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5" name="Freeform 155">
                  <a:extLst>
                    <a:ext uri="{FF2B5EF4-FFF2-40B4-BE49-F238E27FC236}">
                      <a16:creationId xmlns:a16="http://schemas.microsoft.com/office/drawing/2014/main" id="{6E871865-5194-45AF-867A-6924D4B99F82}"/>
                    </a:ext>
                  </a:extLst>
                </p:cNvPr>
                <p:cNvSpPr>
                  <a:spLocks noChangeAspect="1"/>
                </p:cNvSpPr>
                <p:nvPr/>
              </p:nvSpPr>
              <p:spPr bwMode="auto">
                <a:xfrm>
                  <a:off x="3764" y="2790"/>
                  <a:ext cx="178" cy="197"/>
                </a:xfrm>
                <a:custGeom>
                  <a:avLst/>
                  <a:gdLst>
                    <a:gd name="T0" fmla="*/ 351 w 756"/>
                    <a:gd name="T1" fmla="*/ 0 h 841"/>
                    <a:gd name="T2" fmla="*/ 354 w 756"/>
                    <a:gd name="T3" fmla="*/ 11 h 841"/>
                    <a:gd name="T4" fmla="*/ 357 w 756"/>
                    <a:gd name="T5" fmla="*/ 22 h 841"/>
                    <a:gd name="T6" fmla="*/ 361 w 756"/>
                    <a:gd name="T7" fmla="*/ 33 h 841"/>
                    <a:gd name="T8" fmla="*/ 365 w 756"/>
                    <a:gd name="T9" fmla="*/ 43 h 841"/>
                    <a:gd name="T10" fmla="*/ 369 w 756"/>
                    <a:gd name="T11" fmla="*/ 54 h 841"/>
                    <a:gd name="T12" fmla="*/ 374 w 756"/>
                    <a:gd name="T13" fmla="*/ 64 h 841"/>
                    <a:gd name="T14" fmla="*/ 379 w 756"/>
                    <a:gd name="T15" fmla="*/ 74 h 841"/>
                    <a:gd name="T16" fmla="*/ 385 w 756"/>
                    <a:gd name="T17" fmla="*/ 84 h 841"/>
                    <a:gd name="T18" fmla="*/ 390 w 756"/>
                    <a:gd name="T19" fmla="*/ 94 h 841"/>
                    <a:gd name="T20" fmla="*/ 397 w 756"/>
                    <a:gd name="T21" fmla="*/ 103 h 841"/>
                    <a:gd name="T22" fmla="*/ 403 w 756"/>
                    <a:gd name="T23" fmla="*/ 113 h 841"/>
                    <a:gd name="T24" fmla="*/ 410 w 756"/>
                    <a:gd name="T25" fmla="*/ 122 h 841"/>
                    <a:gd name="T26" fmla="*/ 417 w 756"/>
                    <a:gd name="T27" fmla="*/ 131 h 841"/>
                    <a:gd name="T28" fmla="*/ 424 w 756"/>
                    <a:gd name="T29" fmla="*/ 139 h 841"/>
                    <a:gd name="T30" fmla="*/ 432 w 756"/>
                    <a:gd name="T31" fmla="*/ 148 h 841"/>
                    <a:gd name="T32" fmla="*/ 440 w 756"/>
                    <a:gd name="T33" fmla="*/ 156 h 841"/>
                    <a:gd name="T34" fmla="*/ 448 w 756"/>
                    <a:gd name="T35" fmla="*/ 163 h 841"/>
                    <a:gd name="T36" fmla="*/ 457 w 756"/>
                    <a:gd name="T37" fmla="*/ 171 h 841"/>
                    <a:gd name="T38" fmla="*/ 466 w 756"/>
                    <a:gd name="T39" fmla="*/ 178 h 841"/>
                    <a:gd name="T40" fmla="*/ 475 w 756"/>
                    <a:gd name="T41" fmla="*/ 185 h 841"/>
                    <a:gd name="T42" fmla="*/ 484 w 756"/>
                    <a:gd name="T43" fmla="*/ 191 h 841"/>
                    <a:gd name="T44" fmla="*/ 494 w 756"/>
                    <a:gd name="T45" fmla="*/ 198 h 841"/>
                    <a:gd name="T46" fmla="*/ 504 w 756"/>
                    <a:gd name="T47" fmla="*/ 204 h 841"/>
                    <a:gd name="T48" fmla="*/ 513 w 756"/>
                    <a:gd name="T49" fmla="*/ 209 h 841"/>
                    <a:gd name="T50" fmla="*/ 524 w 756"/>
                    <a:gd name="T51" fmla="*/ 214 h 841"/>
                    <a:gd name="T52" fmla="*/ 534 w 756"/>
                    <a:gd name="T53" fmla="*/ 219 h 841"/>
                    <a:gd name="T54" fmla="*/ 544 w 756"/>
                    <a:gd name="T55" fmla="*/ 223 h 841"/>
                    <a:gd name="T56" fmla="*/ 555 w 756"/>
                    <a:gd name="T57" fmla="*/ 227 h 841"/>
                    <a:gd name="T58" fmla="*/ 566 w 756"/>
                    <a:gd name="T59" fmla="*/ 231 h 841"/>
                    <a:gd name="T60" fmla="*/ 577 w 756"/>
                    <a:gd name="T61" fmla="*/ 234 h 841"/>
                    <a:gd name="T62" fmla="*/ 588 w 756"/>
                    <a:gd name="T63" fmla="*/ 237 h 841"/>
                    <a:gd name="T64" fmla="*/ 599 w 756"/>
                    <a:gd name="T65" fmla="*/ 240 h 841"/>
                    <a:gd name="T66" fmla="*/ 610 w 756"/>
                    <a:gd name="T67" fmla="*/ 242 h 841"/>
                    <a:gd name="T68" fmla="*/ 621 w 756"/>
                    <a:gd name="T69" fmla="*/ 244 h 841"/>
                    <a:gd name="T70" fmla="*/ 632 w 756"/>
                    <a:gd name="T71" fmla="*/ 245 h 841"/>
                    <a:gd name="T72" fmla="*/ 644 w 756"/>
                    <a:gd name="T73" fmla="*/ 246 h 841"/>
                    <a:gd name="T74" fmla="*/ 655 w 756"/>
                    <a:gd name="T75" fmla="*/ 247 h 841"/>
                    <a:gd name="T76" fmla="*/ 666 w 756"/>
                    <a:gd name="T77" fmla="*/ 247 h 841"/>
                    <a:gd name="T78" fmla="*/ 678 w 756"/>
                    <a:gd name="T79" fmla="*/ 247 h 841"/>
                    <a:gd name="T80" fmla="*/ 689 w 756"/>
                    <a:gd name="T81" fmla="*/ 246 h 841"/>
                    <a:gd name="T82" fmla="*/ 700 w 756"/>
                    <a:gd name="T83" fmla="*/ 245 h 841"/>
                    <a:gd name="T84" fmla="*/ 712 w 756"/>
                    <a:gd name="T85" fmla="*/ 243 h 841"/>
                    <a:gd name="T86" fmla="*/ 723 w 756"/>
                    <a:gd name="T87" fmla="*/ 242 h 841"/>
                    <a:gd name="T88" fmla="*/ 734 w 756"/>
                    <a:gd name="T89" fmla="*/ 239 h 841"/>
                    <a:gd name="T90" fmla="*/ 745 w 756"/>
                    <a:gd name="T91" fmla="*/ 237 h 841"/>
                    <a:gd name="T92" fmla="*/ 756 w 756"/>
                    <a:gd name="T93" fmla="*/ 234 h 841"/>
                    <a:gd name="T94" fmla="*/ 405 w 756"/>
                    <a:gd name="T95" fmla="*/ 841 h 841"/>
                    <a:gd name="T96" fmla="*/ 0 w 756"/>
                    <a:gd name="T97" fmla="*/ 607 h 841"/>
                    <a:gd name="T98" fmla="*/ 351 w 756"/>
                    <a:gd name="T99"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351" y="0"/>
                      </a:moveTo>
                      <a:lnTo>
                        <a:pt x="354" y="11"/>
                      </a:lnTo>
                      <a:lnTo>
                        <a:pt x="357" y="22"/>
                      </a:lnTo>
                      <a:lnTo>
                        <a:pt x="361" y="33"/>
                      </a:lnTo>
                      <a:lnTo>
                        <a:pt x="365" y="43"/>
                      </a:lnTo>
                      <a:lnTo>
                        <a:pt x="369" y="54"/>
                      </a:lnTo>
                      <a:lnTo>
                        <a:pt x="374" y="64"/>
                      </a:lnTo>
                      <a:lnTo>
                        <a:pt x="379" y="74"/>
                      </a:lnTo>
                      <a:lnTo>
                        <a:pt x="385" y="84"/>
                      </a:lnTo>
                      <a:lnTo>
                        <a:pt x="390" y="94"/>
                      </a:lnTo>
                      <a:lnTo>
                        <a:pt x="397" y="103"/>
                      </a:lnTo>
                      <a:lnTo>
                        <a:pt x="403" y="113"/>
                      </a:lnTo>
                      <a:lnTo>
                        <a:pt x="410" y="122"/>
                      </a:lnTo>
                      <a:lnTo>
                        <a:pt x="417" y="131"/>
                      </a:lnTo>
                      <a:lnTo>
                        <a:pt x="424" y="139"/>
                      </a:lnTo>
                      <a:lnTo>
                        <a:pt x="432" y="148"/>
                      </a:lnTo>
                      <a:lnTo>
                        <a:pt x="440" y="156"/>
                      </a:lnTo>
                      <a:lnTo>
                        <a:pt x="448" y="163"/>
                      </a:lnTo>
                      <a:lnTo>
                        <a:pt x="457" y="171"/>
                      </a:lnTo>
                      <a:lnTo>
                        <a:pt x="466" y="178"/>
                      </a:lnTo>
                      <a:lnTo>
                        <a:pt x="475" y="185"/>
                      </a:lnTo>
                      <a:lnTo>
                        <a:pt x="484" y="191"/>
                      </a:lnTo>
                      <a:lnTo>
                        <a:pt x="494" y="198"/>
                      </a:lnTo>
                      <a:lnTo>
                        <a:pt x="504" y="204"/>
                      </a:lnTo>
                      <a:lnTo>
                        <a:pt x="513" y="209"/>
                      </a:lnTo>
                      <a:lnTo>
                        <a:pt x="524" y="214"/>
                      </a:lnTo>
                      <a:lnTo>
                        <a:pt x="534" y="219"/>
                      </a:lnTo>
                      <a:lnTo>
                        <a:pt x="544" y="223"/>
                      </a:lnTo>
                      <a:lnTo>
                        <a:pt x="555" y="227"/>
                      </a:lnTo>
                      <a:lnTo>
                        <a:pt x="566" y="231"/>
                      </a:lnTo>
                      <a:lnTo>
                        <a:pt x="577" y="234"/>
                      </a:lnTo>
                      <a:lnTo>
                        <a:pt x="588" y="237"/>
                      </a:lnTo>
                      <a:lnTo>
                        <a:pt x="599" y="240"/>
                      </a:lnTo>
                      <a:lnTo>
                        <a:pt x="610" y="242"/>
                      </a:lnTo>
                      <a:lnTo>
                        <a:pt x="621" y="244"/>
                      </a:lnTo>
                      <a:lnTo>
                        <a:pt x="632" y="245"/>
                      </a:lnTo>
                      <a:lnTo>
                        <a:pt x="644" y="246"/>
                      </a:lnTo>
                      <a:lnTo>
                        <a:pt x="655" y="247"/>
                      </a:lnTo>
                      <a:lnTo>
                        <a:pt x="666" y="247"/>
                      </a:lnTo>
                      <a:lnTo>
                        <a:pt x="678" y="247"/>
                      </a:lnTo>
                      <a:lnTo>
                        <a:pt x="689" y="246"/>
                      </a:lnTo>
                      <a:lnTo>
                        <a:pt x="700" y="245"/>
                      </a:lnTo>
                      <a:lnTo>
                        <a:pt x="712" y="243"/>
                      </a:lnTo>
                      <a:lnTo>
                        <a:pt x="723" y="242"/>
                      </a:lnTo>
                      <a:lnTo>
                        <a:pt x="734" y="239"/>
                      </a:lnTo>
                      <a:lnTo>
                        <a:pt x="745" y="237"/>
                      </a:lnTo>
                      <a:lnTo>
                        <a:pt x="756" y="234"/>
                      </a:lnTo>
                      <a:lnTo>
                        <a:pt x="405" y="841"/>
                      </a:lnTo>
                      <a:lnTo>
                        <a:pt x="0" y="607"/>
                      </a:lnTo>
                      <a:lnTo>
                        <a:pt x="35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36" name="Freeform 156">
                  <a:extLst>
                    <a:ext uri="{FF2B5EF4-FFF2-40B4-BE49-F238E27FC236}">
                      <a16:creationId xmlns:a16="http://schemas.microsoft.com/office/drawing/2014/main" id="{E5C1EFA0-E467-4740-BDDC-E739039BB119}"/>
                    </a:ext>
                  </a:extLst>
                </p:cNvPr>
                <p:cNvSpPr>
                  <a:spLocks noChangeAspect="1"/>
                </p:cNvSpPr>
                <p:nvPr/>
              </p:nvSpPr>
              <p:spPr bwMode="auto">
                <a:xfrm>
                  <a:off x="3545" y="2790"/>
                  <a:ext cx="177" cy="197"/>
                </a:xfrm>
                <a:custGeom>
                  <a:avLst/>
                  <a:gdLst>
                    <a:gd name="T0" fmla="*/ 0 w 886"/>
                    <a:gd name="T1" fmla="*/ 274 h 986"/>
                    <a:gd name="T2" fmla="*/ 13 w 886"/>
                    <a:gd name="T3" fmla="*/ 278 h 986"/>
                    <a:gd name="T4" fmla="*/ 26 w 886"/>
                    <a:gd name="T5" fmla="*/ 280 h 986"/>
                    <a:gd name="T6" fmla="*/ 38 w 886"/>
                    <a:gd name="T7" fmla="*/ 284 h 986"/>
                    <a:gd name="T8" fmla="*/ 53 w 886"/>
                    <a:gd name="T9" fmla="*/ 285 h 986"/>
                    <a:gd name="T10" fmla="*/ 65 w 886"/>
                    <a:gd name="T11" fmla="*/ 287 h 986"/>
                    <a:gd name="T12" fmla="*/ 78 w 886"/>
                    <a:gd name="T13" fmla="*/ 288 h 986"/>
                    <a:gd name="T14" fmla="*/ 92 w 886"/>
                    <a:gd name="T15" fmla="*/ 290 h 986"/>
                    <a:gd name="T16" fmla="*/ 105 w 886"/>
                    <a:gd name="T17" fmla="*/ 290 h 986"/>
                    <a:gd name="T18" fmla="*/ 118 w 886"/>
                    <a:gd name="T19" fmla="*/ 290 h 986"/>
                    <a:gd name="T20" fmla="*/ 132 w 886"/>
                    <a:gd name="T21" fmla="*/ 288 h 986"/>
                    <a:gd name="T22" fmla="*/ 145 w 886"/>
                    <a:gd name="T23" fmla="*/ 287 h 986"/>
                    <a:gd name="T24" fmla="*/ 158 w 886"/>
                    <a:gd name="T25" fmla="*/ 286 h 986"/>
                    <a:gd name="T26" fmla="*/ 172 w 886"/>
                    <a:gd name="T27" fmla="*/ 284 h 986"/>
                    <a:gd name="T28" fmla="*/ 185 w 886"/>
                    <a:gd name="T29" fmla="*/ 281 h 986"/>
                    <a:gd name="T30" fmla="*/ 198 w 886"/>
                    <a:gd name="T31" fmla="*/ 278 h 986"/>
                    <a:gd name="T32" fmla="*/ 211 w 886"/>
                    <a:gd name="T33" fmla="*/ 274 h 986"/>
                    <a:gd name="T34" fmla="*/ 224 w 886"/>
                    <a:gd name="T35" fmla="*/ 271 h 986"/>
                    <a:gd name="T36" fmla="*/ 235 w 886"/>
                    <a:gd name="T37" fmla="*/ 266 h 986"/>
                    <a:gd name="T38" fmla="*/ 248 w 886"/>
                    <a:gd name="T39" fmla="*/ 261 h 986"/>
                    <a:gd name="T40" fmla="*/ 261 w 886"/>
                    <a:gd name="T41" fmla="*/ 257 h 986"/>
                    <a:gd name="T42" fmla="*/ 273 w 886"/>
                    <a:gd name="T43" fmla="*/ 251 h 986"/>
                    <a:gd name="T44" fmla="*/ 285 w 886"/>
                    <a:gd name="T45" fmla="*/ 245 h 986"/>
                    <a:gd name="T46" fmla="*/ 296 w 886"/>
                    <a:gd name="T47" fmla="*/ 239 h 986"/>
                    <a:gd name="T48" fmla="*/ 308 w 886"/>
                    <a:gd name="T49" fmla="*/ 232 h 986"/>
                    <a:gd name="T50" fmla="*/ 319 w 886"/>
                    <a:gd name="T51" fmla="*/ 224 h 986"/>
                    <a:gd name="T52" fmla="*/ 329 w 886"/>
                    <a:gd name="T53" fmla="*/ 217 h 986"/>
                    <a:gd name="T54" fmla="*/ 341 w 886"/>
                    <a:gd name="T55" fmla="*/ 209 h 986"/>
                    <a:gd name="T56" fmla="*/ 350 w 886"/>
                    <a:gd name="T57" fmla="*/ 200 h 986"/>
                    <a:gd name="T58" fmla="*/ 361 w 886"/>
                    <a:gd name="T59" fmla="*/ 191 h 986"/>
                    <a:gd name="T60" fmla="*/ 370 w 886"/>
                    <a:gd name="T61" fmla="*/ 183 h 986"/>
                    <a:gd name="T62" fmla="*/ 380 w 886"/>
                    <a:gd name="T63" fmla="*/ 173 h 986"/>
                    <a:gd name="T64" fmla="*/ 389 w 886"/>
                    <a:gd name="T65" fmla="*/ 163 h 986"/>
                    <a:gd name="T66" fmla="*/ 397 w 886"/>
                    <a:gd name="T67" fmla="*/ 154 h 986"/>
                    <a:gd name="T68" fmla="*/ 407 w 886"/>
                    <a:gd name="T69" fmla="*/ 143 h 986"/>
                    <a:gd name="T70" fmla="*/ 414 w 886"/>
                    <a:gd name="T71" fmla="*/ 132 h 986"/>
                    <a:gd name="T72" fmla="*/ 422 w 886"/>
                    <a:gd name="T73" fmla="*/ 121 h 986"/>
                    <a:gd name="T74" fmla="*/ 429 w 886"/>
                    <a:gd name="T75" fmla="*/ 110 h 986"/>
                    <a:gd name="T76" fmla="*/ 436 w 886"/>
                    <a:gd name="T77" fmla="*/ 98 h 986"/>
                    <a:gd name="T78" fmla="*/ 442 w 886"/>
                    <a:gd name="T79" fmla="*/ 87 h 986"/>
                    <a:gd name="T80" fmla="*/ 448 w 886"/>
                    <a:gd name="T81" fmla="*/ 75 h 986"/>
                    <a:gd name="T82" fmla="*/ 454 w 886"/>
                    <a:gd name="T83" fmla="*/ 63 h 986"/>
                    <a:gd name="T84" fmla="*/ 458 w 886"/>
                    <a:gd name="T85" fmla="*/ 50 h 986"/>
                    <a:gd name="T86" fmla="*/ 463 w 886"/>
                    <a:gd name="T87" fmla="*/ 39 h 986"/>
                    <a:gd name="T88" fmla="*/ 468 w 886"/>
                    <a:gd name="T89" fmla="*/ 26 h 986"/>
                    <a:gd name="T90" fmla="*/ 471 w 886"/>
                    <a:gd name="T91" fmla="*/ 13 h 986"/>
                    <a:gd name="T92" fmla="*/ 475 w 886"/>
                    <a:gd name="T93" fmla="*/ 0 h 986"/>
                    <a:gd name="T94" fmla="*/ 886 w 886"/>
                    <a:gd name="T95" fmla="*/ 712 h 986"/>
                    <a:gd name="T96" fmla="*/ 411 w 886"/>
                    <a:gd name="T97" fmla="*/ 986 h 986"/>
                    <a:gd name="T98" fmla="*/ 0 w 886"/>
                    <a:gd name="T99" fmla="*/ 274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6" h="986">
                      <a:moveTo>
                        <a:pt x="0" y="274"/>
                      </a:moveTo>
                      <a:lnTo>
                        <a:pt x="13" y="278"/>
                      </a:lnTo>
                      <a:lnTo>
                        <a:pt x="26" y="280"/>
                      </a:lnTo>
                      <a:lnTo>
                        <a:pt x="38" y="284"/>
                      </a:lnTo>
                      <a:lnTo>
                        <a:pt x="53" y="285"/>
                      </a:lnTo>
                      <a:lnTo>
                        <a:pt x="65" y="287"/>
                      </a:lnTo>
                      <a:lnTo>
                        <a:pt x="78" y="288"/>
                      </a:lnTo>
                      <a:lnTo>
                        <a:pt x="92" y="290"/>
                      </a:lnTo>
                      <a:lnTo>
                        <a:pt x="105" y="290"/>
                      </a:lnTo>
                      <a:lnTo>
                        <a:pt x="118" y="290"/>
                      </a:lnTo>
                      <a:lnTo>
                        <a:pt x="132" y="288"/>
                      </a:lnTo>
                      <a:lnTo>
                        <a:pt x="145" y="287"/>
                      </a:lnTo>
                      <a:lnTo>
                        <a:pt x="158" y="286"/>
                      </a:lnTo>
                      <a:lnTo>
                        <a:pt x="172" y="284"/>
                      </a:lnTo>
                      <a:lnTo>
                        <a:pt x="185" y="281"/>
                      </a:lnTo>
                      <a:lnTo>
                        <a:pt x="198" y="278"/>
                      </a:lnTo>
                      <a:lnTo>
                        <a:pt x="211" y="274"/>
                      </a:lnTo>
                      <a:lnTo>
                        <a:pt x="224" y="271"/>
                      </a:lnTo>
                      <a:lnTo>
                        <a:pt x="235" y="266"/>
                      </a:lnTo>
                      <a:lnTo>
                        <a:pt x="248" y="261"/>
                      </a:lnTo>
                      <a:lnTo>
                        <a:pt x="261" y="257"/>
                      </a:lnTo>
                      <a:lnTo>
                        <a:pt x="273" y="251"/>
                      </a:lnTo>
                      <a:lnTo>
                        <a:pt x="285" y="245"/>
                      </a:lnTo>
                      <a:lnTo>
                        <a:pt x="296" y="239"/>
                      </a:lnTo>
                      <a:lnTo>
                        <a:pt x="308" y="232"/>
                      </a:lnTo>
                      <a:lnTo>
                        <a:pt x="319" y="224"/>
                      </a:lnTo>
                      <a:lnTo>
                        <a:pt x="329" y="217"/>
                      </a:lnTo>
                      <a:lnTo>
                        <a:pt x="341" y="209"/>
                      </a:lnTo>
                      <a:lnTo>
                        <a:pt x="350" y="200"/>
                      </a:lnTo>
                      <a:lnTo>
                        <a:pt x="361" y="191"/>
                      </a:lnTo>
                      <a:lnTo>
                        <a:pt x="370" y="183"/>
                      </a:lnTo>
                      <a:lnTo>
                        <a:pt x="380" y="173"/>
                      </a:lnTo>
                      <a:lnTo>
                        <a:pt x="389" y="163"/>
                      </a:lnTo>
                      <a:lnTo>
                        <a:pt x="397" y="154"/>
                      </a:lnTo>
                      <a:lnTo>
                        <a:pt x="407" y="143"/>
                      </a:lnTo>
                      <a:lnTo>
                        <a:pt x="414" y="132"/>
                      </a:lnTo>
                      <a:lnTo>
                        <a:pt x="422" y="121"/>
                      </a:lnTo>
                      <a:lnTo>
                        <a:pt x="429" y="110"/>
                      </a:lnTo>
                      <a:lnTo>
                        <a:pt x="436" y="98"/>
                      </a:lnTo>
                      <a:lnTo>
                        <a:pt x="442" y="87"/>
                      </a:lnTo>
                      <a:lnTo>
                        <a:pt x="448" y="75"/>
                      </a:lnTo>
                      <a:lnTo>
                        <a:pt x="454" y="63"/>
                      </a:lnTo>
                      <a:lnTo>
                        <a:pt x="458" y="50"/>
                      </a:lnTo>
                      <a:lnTo>
                        <a:pt x="463" y="39"/>
                      </a:lnTo>
                      <a:lnTo>
                        <a:pt x="468" y="26"/>
                      </a:lnTo>
                      <a:lnTo>
                        <a:pt x="471" y="13"/>
                      </a:lnTo>
                      <a:lnTo>
                        <a:pt x="475" y="0"/>
                      </a:lnTo>
                      <a:lnTo>
                        <a:pt x="886" y="712"/>
                      </a:lnTo>
                      <a:lnTo>
                        <a:pt x="411" y="986"/>
                      </a:lnTo>
                      <a:lnTo>
                        <a:pt x="0" y="274"/>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37" name="Freeform 157">
                  <a:extLst>
                    <a:ext uri="{FF2B5EF4-FFF2-40B4-BE49-F238E27FC236}">
                      <a16:creationId xmlns:a16="http://schemas.microsoft.com/office/drawing/2014/main" id="{45666D59-B759-4DA0-A760-E7B9D728ADD0}"/>
                    </a:ext>
                  </a:extLst>
                </p:cNvPr>
                <p:cNvSpPr>
                  <a:spLocks noChangeAspect="1"/>
                </p:cNvSpPr>
                <p:nvPr/>
              </p:nvSpPr>
              <p:spPr bwMode="auto">
                <a:xfrm>
                  <a:off x="3545" y="2790"/>
                  <a:ext cx="177" cy="197"/>
                </a:xfrm>
                <a:custGeom>
                  <a:avLst/>
                  <a:gdLst>
                    <a:gd name="T0" fmla="*/ 0 w 756"/>
                    <a:gd name="T1" fmla="*/ 234 h 841"/>
                    <a:gd name="T2" fmla="*/ 11 w 756"/>
                    <a:gd name="T3" fmla="*/ 237 h 841"/>
                    <a:gd name="T4" fmla="*/ 22 w 756"/>
                    <a:gd name="T5" fmla="*/ 239 h 841"/>
                    <a:gd name="T6" fmla="*/ 33 w 756"/>
                    <a:gd name="T7" fmla="*/ 242 h 841"/>
                    <a:gd name="T8" fmla="*/ 45 w 756"/>
                    <a:gd name="T9" fmla="*/ 243 h 841"/>
                    <a:gd name="T10" fmla="*/ 56 w 756"/>
                    <a:gd name="T11" fmla="*/ 245 h 841"/>
                    <a:gd name="T12" fmla="*/ 67 w 756"/>
                    <a:gd name="T13" fmla="*/ 246 h 841"/>
                    <a:gd name="T14" fmla="*/ 79 w 756"/>
                    <a:gd name="T15" fmla="*/ 247 h 841"/>
                    <a:gd name="T16" fmla="*/ 90 w 756"/>
                    <a:gd name="T17" fmla="*/ 247 h 841"/>
                    <a:gd name="T18" fmla="*/ 101 w 756"/>
                    <a:gd name="T19" fmla="*/ 247 h 841"/>
                    <a:gd name="T20" fmla="*/ 113 w 756"/>
                    <a:gd name="T21" fmla="*/ 246 h 841"/>
                    <a:gd name="T22" fmla="*/ 124 w 756"/>
                    <a:gd name="T23" fmla="*/ 245 h 841"/>
                    <a:gd name="T24" fmla="*/ 135 w 756"/>
                    <a:gd name="T25" fmla="*/ 244 h 841"/>
                    <a:gd name="T26" fmla="*/ 147 w 756"/>
                    <a:gd name="T27" fmla="*/ 242 h 841"/>
                    <a:gd name="T28" fmla="*/ 158 w 756"/>
                    <a:gd name="T29" fmla="*/ 240 h 841"/>
                    <a:gd name="T30" fmla="*/ 169 w 756"/>
                    <a:gd name="T31" fmla="*/ 237 h 841"/>
                    <a:gd name="T32" fmla="*/ 180 w 756"/>
                    <a:gd name="T33" fmla="*/ 234 h 841"/>
                    <a:gd name="T34" fmla="*/ 191 w 756"/>
                    <a:gd name="T35" fmla="*/ 231 h 841"/>
                    <a:gd name="T36" fmla="*/ 201 w 756"/>
                    <a:gd name="T37" fmla="*/ 227 h 841"/>
                    <a:gd name="T38" fmla="*/ 212 w 756"/>
                    <a:gd name="T39" fmla="*/ 223 h 841"/>
                    <a:gd name="T40" fmla="*/ 223 w 756"/>
                    <a:gd name="T41" fmla="*/ 219 h 841"/>
                    <a:gd name="T42" fmla="*/ 233 w 756"/>
                    <a:gd name="T43" fmla="*/ 214 h 841"/>
                    <a:gd name="T44" fmla="*/ 243 w 756"/>
                    <a:gd name="T45" fmla="*/ 209 h 841"/>
                    <a:gd name="T46" fmla="*/ 253 w 756"/>
                    <a:gd name="T47" fmla="*/ 204 h 841"/>
                    <a:gd name="T48" fmla="*/ 263 w 756"/>
                    <a:gd name="T49" fmla="*/ 198 h 841"/>
                    <a:gd name="T50" fmla="*/ 272 w 756"/>
                    <a:gd name="T51" fmla="*/ 191 h 841"/>
                    <a:gd name="T52" fmla="*/ 281 w 756"/>
                    <a:gd name="T53" fmla="*/ 185 h 841"/>
                    <a:gd name="T54" fmla="*/ 291 w 756"/>
                    <a:gd name="T55" fmla="*/ 178 h 841"/>
                    <a:gd name="T56" fmla="*/ 299 w 756"/>
                    <a:gd name="T57" fmla="*/ 171 h 841"/>
                    <a:gd name="T58" fmla="*/ 308 w 756"/>
                    <a:gd name="T59" fmla="*/ 163 h 841"/>
                    <a:gd name="T60" fmla="*/ 316 w 756"/>
                    <a:gd name="T61" fmla="*/ 156 h 841"/>
                    <a:gd name="T62" fmla="*/ 324 w 756"/>
                    <a:gd name="T63" fmla="*/ 148 h 841"/>
                    <a:gd name="T64" fmla="*/ 332 w 756"/>
                    <a:gd name="T65" fmla="*/ 139 h 841"/>
                    <a:gd name="T66" fmla="*/ 339 w 756"/>
                    <a:gd name="T67" fmla="*/ 131 h 841"/>
                    <a:gd name="T68" fmla="*/ 347 w 756"/>
                    <a:gd name="T69" fmla="*/ 122 h 841"/>
                    <a:gd name="T70" fmla="*/ 353 w 756"/>
                    <a:gd name="T71" fmla="*/ 113 h 841"/>
                    <a:gd name="T72" fmla="*/ 360 w 756"/>
                    <a:gd name="T73" fmla="*/ 103 h 841"/>
                    <a:gd name="T74" fmla="*/ 366 w 756"/>
                    <a:gd name="T75" fmla="*/ 94 h 841"/>
                    <a:gd name="T76" fmla="*/ 372 w 756"/>
                    <a:gd name="T77" fmla="*/ 84 h 841"/>
                    <a:gd name="T78" fmla="*/ 377 w 756"/>
                    <a:gd name="T79" fmla="*/ 74 h 841"/>
                    <a:gd name="T80" fmla="*/ 382 w 756"/>
                    <a:gd name="T81" fmla="*/ 64 h 841"/>
                    <a:gd name="T82" fmla="*/ 387 w 756"/>
                    <a:gd name="T83" fmla="*/ 54 h 841"/>
                    <a:gd name="T84" fmla="*/ 391 w 756"/>
                    <a:gd name="T85" fmla="*/ 43 h 841"/>
                    <a:gd name="T86" fmla="*/ 395 w 756"/>
                    <a:gd name="T87" fmla="*/ 33 h 841"/>
                    <a:gd name="T88" fmla="*/ 399 w 756"/>
                    <a:gd name="T89" fmla="*/ 22 h 841"/>
                    <a:gd name="T90" fmla="*/ 402 w 756"/>
                    <a:gd name="T91" fmla="*/ 11 h 841"/>
                    <a:gd name="T92" fmla="*/ 405 w 756"/>
                    <a:gd name="T93" fmla="*/ 0 h 841"/>
                    <a:gd name="T94" fmla="*/ 756 w 756"/>
                    <a:gd name="T95" fmla="*/ 607 h 841"/>
                    <a:gd name="T96" fmla="*/ 351 w 756"/>
                    <a:gd name="T97" fmla="*/ 841 h 841"/>
                    <a:gd name="T98" fmla="*/ 0 w 756"/>
                    <a:gd name="T99" fmla="*/ 234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0" y="234"/>
                      </a:moveTo>
                      <a:lnTo>
                        <a:pt x="11" y="237"/>
                      </a:lnTo>
                      <a:lnTo>
                        <a:pt x="22" y="239"/>
                      </a:lnTo>
                      <a:lnTo>
                        <a:pt x="33" y="242"/>
                      </a:lnTo>
                      <a:lnTo>
                        <a:pt x="45" y="243"/>
                      </a:lnTo>
                      <a:lnTo>
                        <a:pt x="56" y="245"/>
                      </a:lnTo>
                      <a:lnTo>
                        <a:pt x="67" y="246"/>
                      </a:lnTo>
                      <a:lnTo>
                        <a:pt x="79" y="247"/>
                      </a:lnTo>
                      <a:lnTo>
                        <a:pt x="90" y="247"/>
                      </a:lnTo>
                      <a:lnTo>
                        <a:pt x="101" y="247"/>
                      </a:lnTo>
                      <a:lnTo>
                        <a:pt x="113" y="246"/>
                      </a:lnTo>
                      <a:lnTo>
                        <a:pt x="124" y="245"/>
                      </a:lnTo>
                      <a:lnTo>
                        <a:pt x="135" y="244"/>
                      </a:lnTo>
                      <a:lnTo>
                        <a:pt x="147" y="242"/>
                      </a:lnTo>
                      <a:lnTo>
                        <a:pt x="158" y="240"/>
                      </a:lnTo>
                      <a:lnTo>
                        <a:pt x="169" y="237"/>
                      </a:lnTo>
                      <a:lnTo>
                        <a:pt x="180" y="234"/>
                      </a:lnTo>
                      <a:lnTo>
                        <a:pt x="191" y="231"/>
                      </a:lnTo>
                      <a:lnTo>
                        <a:pt x="201" y="227"/>
                      </a:lnTo>
                      <a:lnTo>
                        <a:pt x="212" y="223"/>
                      </a:lnTo>
                      <a:lnTo>
                        <a:pt x="223" y="219"/>
                      </a:lnTo>
                      <a:lnTo>
                        <a:pt x="233" y="214"/>
                      </a:lnTo>
                      <a:lnTo>
                        <a:pt x="243" y="209"/>
                      </a:lnTo>
                      <a:lnTo>
                        <a:pt x="253" y="204"/>
                      </a:lnTo>
                      <a:lnTo>
                        <a:pt x="263" y="198"/>
                      </a:lnTo>
                      <a:lnTo>
                        <a:pt x="272" y="191"/>
                      </a:lnTo>
                      <a:lnTo>
                        <a:pt x="281" y="185"/>
                      </a:lnTo>
                      <a:lnTo>
                        <a:pt x="291" y="178"/>
                      </a:lnTo>
                      <a:lnTo>
                        <a:pt x="299" y="171"/>
                      </a:lnTo>
                      <a:lnTo>
                        <a:pt x="308" y="163"/>
                      </a:lnTo>
                      <a:lnTo>
                        <a:pt x="316" y="156"/>
                      </a:lnTo>
                      <a:lnTo>
                        <a:pt x="324" y="148"/>
                      </a:lnTo>
                      <a:lnTo>
                        <a:pt x="332" y="139"/>
                      </a:lnTo>
                      <a:lnTo>
                        <a:pt x="339" y="131"/>
                      </a:lnTo>
                      <a:lnTo>
                        <a:pt x="347" y="122"/>
                      </a:lnTo>
                      <a:lnTo>
                        <a:pt x="353" y="113"/>
                      </a:lnTo>
                      <a:lnTo>
                        <a:pt x="360" y="103"/>
                      </a:lnTo>
                      <a:lnTo>
                        <a:pt x="366" y="94"/>
                      </a:lnTo>
                      <a:lnTo>
                        <a:pt x="372" y="84"/>
                      </a:lnTo>
                      <a:lnTo>
                        <a:pt x="377" y="74"/>
                      </a:lnTo>
                      <a:lnTo>
                        <a:pt x="382" y="64"/>
                      </a:lnTo>
                      <a:lnTo>
                        <a:pt x="387" y="54"/>
                      </a:lnTo>
                      <a:lnTo>
                        <a:pt x="391" y="43"/>
                      </a:lnTo>
                      <a:lnTo>
                        <a:pt x="395" y="33"/>
                      </a:lnTo>
                      <a:lnTo>
                        <a:pt x="399" y="22"/>
                      </a:lnTo>
                      <a:lnTo>
                        <a:pt x="402" y="11"/>
                      </a:lnTo>
                      <a:lnTo>
                        <a:pt x="405" y="0"/>
                      </a:lnTo>
                      <a:lnTo>
                        <a:pt x="756" y="607"/>
                      </a:lnTo>
                      <a:lnTo>
                        <a:pt x="351" y="841"/>
                      </a:lnTo>
                      <a:lnTo>
                        <a:pt x="0" y="23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38" name="Line 158">
                  <a:extLst>
                    <a:ext uri="{FF2B5EF4-FFF2-40B4-BE49-F238E27FC236}">
                      <a16:creationId xmlns:a16="http://schemas.microsoft.com/office/drawing/2014/main" id="{B2B5E29B-E780-4937-8D9A-6847A3EEC97A}"/>
                    </a:ext>
                  </a:extLst>
                </p:cNvPr>
                <p:cNvSpPr>
                  <a:spLocks noChangeAspect="1" noChangeShapeType="1"/>
                </p:cNvSpPr>
                <p:nvPr/>
              </p:nvSpPr>
              <p:spPr bwMode="auto">
                <a:xfrm>
                  <a:off x="3675" y="2960"/>
                  <a:ext cx="68"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39" name="Line 159">
                  <a:extLst>
                    <a:ext uri="{FF2B5EF4-FFF2-40B4-BE49-F238E27FC236}">
                      <a16:creationId xmlns:a16="http://schemas.microsoft.com/office/drawing/2014/main" id="{9EA8D29D-8EF1-444A-80F0-F458BB70B2AB}"/>
                    </a:ext>
                  </a:extLst>
                </p:cNvPr>
                <p:cNvSpPr>
                  <a:spLocks noChangeAspect="1" noChangeShapeType="1"/>
                </p:cNvSpPr>
                <p:nvPr/>
              </p:nvSpPr>
              <p:spPr bwMode="auto">
                <a:xfrm flipH="1">
                  <a:off x="3743" y="2960"/>
                  <a:ext cx="69"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40" name="Freeform 160">
                  <a:extLst>
                    <a:ext uri="{FF2B5EF4-FFF2-40B4-BE49-F238E27FC236}">
                      <a16:creationId xmlns:a16="http://schemas.microsoft.com/office/drawing/2014/main" id="{09D143DD-4784-4EDD-A6ED-F521F5B9CAA4}"/>
                    </a:ext>
                  </a:extLst>
                </p:cNvPr>
                <p:cNvSpPr>
                  <a:spLocks noChangeAspect="1"/>
                </p:cNvSpPr>
                <p:nvPr/>
              </p:nvSpPr>
              <p:spPr bwMode="auto">
                <a:xfrm>
                  <a:off x="3688" y="3031"/>
                  <a:ext cx="110" cy="221"/>
                </a:xfrm>
                <a:custGeom>
                  <a:avLst/>
                  <a:gdLst>
                    <a:gd name="T0" fmla="*/ 1 w 550"/>
                    <a:gd name="T1" fmla="*/ 184 h 1105"/>
                    <a:gd name="T2" fmla="*/ 4 w 550"/>
                    <a:gd name="T3" fmla="*/ 113 h 1105"/>
                    <a:gd name="T4" fmla="*/ 18 w 550"/>
                    <a:gd name="T5" fmla="*/ 60 h 1105"/>
                    <a:gd name="T6" fmla="*/ 46 w 550"/>
                    <a:gd name="T7" fmla="*/ 23 h 1105"/>
                    <a:gd name="T8" fmla="*/ 86 w 550"/>
                    <a:gd name="T9" fmla="*/ 3 h 1105"/>
                    <a:gd name="T10" fmla="*/ 139 w 550"/>
                    <a:gd name="T11" fmla="*/ 0 h 1105"/>
                    <a:gd name="T12" fmla="*/ 440 w 550"/>
                    <a:gd name="T13" fmla="*/ 0 h 1105"/>
                    <a:gd name="T14" fmla="*/ 487 w 550"/>
                    <a:gd name="T15" fmla="*/ 10 h 1105"/>
                    <a:gd name="T16" fmla="*/ 520 w 550"/>
                    <a:gd name="T17" fmla="*/ 40 h 1105"/>
                    <a:gd name="T18" fmla="*/ 541 w 550"/>
                    <a:gd name="T19" fmla="*/ 85 h 1105"/>
                    <a:gd name="T20" fmla="*/ 550 w 550"/>
                    <a:gd name="T21" fmla="*/ 147 h 1105"/>
                    <a:gd name="T22" fmla="*/ 549 w 550"/>
                    <a:gd name="T23" fmla="*/ 921 h 1105"/>
                    <a:gd name="T24" fmla="*/ 549 w 550"/>
                    <a:gd name="T25" fmla="*/ 934 h 1105"/>
                    <a:gd name="T26" fmla="*/ 548 w 550"/>
                    <a:gd name="T27" fmla="*/ 947 h 1105"/>
                    <a:gd name="T28" fmla="*/ 547 w 550"/>
                    <a:gd name="T29" fmla="*/ 960 h 1105"/>
                    <a:gd name="T30" fmla="*/ 544 w 550"/>
                    <a:gd name="T31" fmla="*/ 972 h 1105"/>
                    <a:gd name="T32" fmla="*/ 541 w 550"/>
                    <a:gd name="T33" fmla="*/ 985 h 1105"/>
                    <a:gd name="T34" fmla="*/ 537 w 550"/>
                    <a:gd name="T35" fmla="*/ 996 h 1105"/>
                    <a:gd name="T36" fmla="*/ 534 w 550"/>
                    <a:gd name="T37" fmla="*/ 1008 h 1105"/>
                    <a:gd name="T38" fmla="*/ 529 w 550"/>
                    <a:gd name="T39" fmla="*/ 1019 h 1105"/>
                    <a:gd name="T40" fmla="*/ 523 w 550"/>
                    <a:gd name="T41" fmla="*/ 1029 h 1105"/>
                    <a:gd name="T42" fmla="*/ 517 w 550"/>
                    <a:gd name="T43" fmla="*/ 1040 h 1105"/>
                    <a:gd name="T44" fmla="*/ 511 w 550"/>
                    <a:gd name="T45" fmla="*/ 1049 h 1105"/>
                    <a:gd name="T46" fmla="*/ 504 w 550"/>
                    <a:gd name="T47" fmla="*/ 1059 h 1105"/>
                    <a:gd name="T48" fmla="*/ 496 w 550"/>
                    <a:gd name="T49" fmla="*/ 1067 h 1105"/>
                    <a:gd name="T50" fmla="*/ 489 w 550"/>
                    <a:gd name="T51" fmla="*/ 1074 h 1105"/>
                    <a:gd name="T52" fmla="*/ 481 w 550"/>
                    <a:gd name="T53" fmla="*/ 1081 h 1105"/>
                    <a:gd name="T54" fmla="*/ 473 w 550"/>
                    <a:gd name="T55" fmla="*/ 1087 h 1105"/>
                    <a:gd name="T56" fmla="*/ 463 w 550"/>
                    <a:gd name="T57" fmla="*/ 1093 h 1105"/>
                    <a:gd name="T58" fmla="*/ 455 w 550"/>
                    <a:gd name="T59" fmla="*/ 1096 h 1105"/>
                    <a:gd name="T60" fmla="*/ 446 w 550"/>
                    <a:gd name="T61" fmla="*/ 1100 h 1105"/>
                    <a:gd name="T62" fmla="*/ 436 w 550"/>
                    <a:gd name="T63" fmla="*/ 1103 h 1105"/>
                    <a:gd name="T64" fmla="*/ 427 w 550"/>
                    <a:gd name="T65" fmla="*/ 1104 h 1105"/>
                    <a:gd name="T66" fmla="*/ 418 w 550"/>
                    <a:gd name="T67" fmla="*/ 1105 h 1105"/>
                    <a:gd name="T68" fmla="*/ 139 w 550"/>
                    <a:gd name="T69" fmla="*/ 1105 h 1105"/>
                    <a:gd name="T70" fmla="*/ 129 w 550"/>
                    <a:gd name="T71" fmla="*/ 1105 h 1105"/>
                    <a:gd name="T72" fmla="*/ 119 w 550"/>
                    <a:gd name="T73" fmla="*/ 1104 h 1105"/>
                    <a:gd name="T74" fmla="*/ 109 w 550"/>
                    <a:gd name="T75" fmla="*/ 1102 h 1105"/>
                    <a:gd name="T76" fmla="*/ 100 w 550"/>
                    <a:gd name="T77" fmla="*/ 1098 h 1105"/>
                    <a:gd name="T78" fmla="*/ 92 w 550"/>
                    <a:gd name="T79" fmla="*/ 1095 h 1105"/>
                    <a:gd name="T80" fmla="*/ 82 w 550"/>
                    <a:gd name="T81" fmla="*/ 1089 h 1105"/>
                    <a:gd name="T82" fmla="*/ 74 w 550"/>
                    <a:gd name="T83" fmla="*/ 1084 h 1105"/>
                    <a:gd name="T84" fmla="*/ 66 w 550"/>
                    <a:gd name="T85" fmla="*/ 1077 h 1105"/>
                    <a:gd name="T86" fmla="*/ 58 w 550"/>
                    <a:gd name="T87" fmla="*/ 1070 h 1105"/>
                    <a:gd name="T88" fmla="*/ 51 w 550"/>
                    <a:gd name="T89" fmla="*/ 1062 h 1105"/>
                    <a:gd name="T90" fmla="*/ 44 w 550"/>
                    <a:gd name="T91" fmla="*/ 1054 h 1105"/>
                    <a:gd name="T92" fmla="*/ 37 w 550"/>
                    <a:gd name="T93" fmla="*/ 1044 h 1105"/>
                    <a:gd name="T94" fmla="*/ 31 w 550"/>
                    <a:gd name="T95" fmla="*/ 1035 h 1105"/>
                    <a:gd name="T96" fmla="*/ 25 w 550"/>
                    <a:gd name="T97" fmla="*/ 1025 h 1105"/>
                    <a:gd name="T98" fmla="*/ 19 w 550"/>
                    <a:gd name="T99" fmla="*/ 1013 h 1105"/>
                    <a:gd name="T100" fmla="*/ 15 w 550"/>
                    <a:gd name="T101" fmla="*/ 1002 h 1105"/>
                    <a:gd name="T102" fmla="*/ 11 w 550"/>
                    <a:gd name="T103" fmla="*/ 991 h 1105"/>
                    <a:gd name="T104" fmla="*/ 8 w 550"/>
                    <a:gd name="T105" fmla="*/ 978 h 1105"/>
                    <a:gd name="T106" fmla="*/ 5 w 550"/>
                    <a:gd name="T107" fmla="*/ 966 h 1105"/>
                    <a:gd name="T108" fmla="*/ 4 w 550"/>
                    <a:gd name="T109" fmla="*/ 953 h 1105"/>
                    <a:gd name="T110" fmla="*/ 1 w 550"/>
                    <a:gd name="T111" fmla="*/ 940 h 1105"/>
                    <a:gd name="T112" fmla="*/ 1 w 550"/>
                    <a:gd name="T113" fmla="*/ 92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1105">
                      <a:moveTo>
                        <a:pt x="1" y="921"/>
                      </a:moveTo>
                      <a:lnTo>
                        <a:pt x="1" y="184"/>
                      </a:lnTo>
                      <a:lnTo>
                        <a:pt x="0" y="146"/>
                      </a:lnTo>
                      <a:lnTo>
                        <a:pt x="4" y="113"/>
                      </a:lnTo>
                      <a:lnTo>
                        <a:pt x="10" y="84"/>
                      </a:lnTo>
                      <a:lnTo>
                        <a:pt x="18" y="60"/>
                      </a:lnTo>
                      <a:lnTo>
                        <a:pt x="31" y="40"/>
                      </a:lnTo>
                      <a:lnTo>
                        <a:pt x="46" y="23"/>
                      </a:lnTo>
                      <a:lnTo>
                        <a:pt x="65" y="11"/>
                      </a:lnTo>
                      <a:lnTo>
                        <a:pt x="86" y="3"/>
                      </a:lnTo>
                      <a:lnTo>
                        <a:pt x="110" y="0"/>
                      </a:lnTo>
                      <a:lnTo>
                        <a:pt x="139" y="0"/>
                      </a:lnTo>
                      <a:lnTo>
                        <a:pt x="413" y="0"/>
                      </a:lnTo>
                      <a:lnTo>
                        <a:pt x="440" y="0"/>
                      </a:lnTo>
                      <a:lnTo>
                        <a:pt x="465" y="3"/>
                      </a:lnTo>
                      <a:lnTo>
                        <a:pt x="487" y="10"/>
                      </a:lnTo>
                      <a:lnTo>
                        <a:pt x="504" y="23"/>
                      </a:lnTo>
                      <a:lnTo>
                        <a:pt x="520" y="40"/>
                      </a:lnTo>
                      <a:lnTo>
                        <a:pt x="533" y="60"/>
                      </a:lnTo>
                      <a:lnTo>
                        <a:pt x="541" y="85"/>
                      </a:lnTo>
                      <a:lnTo>
                        <a:pt x="547" y="113"/>
                      </a:lnTo>
                      <a:lnTo>
                        <a:pt x="550" y="147"/>
                      </a:lnTo>
                      <a:lnTo>
                        <a:pt x="549" y="184"/>
                      </a:lnTo>
                      <a:lnTo>
                        <a:pt x="549" y="921"/>
                      </a:lnTo>
                      <a:lnTo>
                        <a:pt x="549" y="927"/>
                      </a:lnTo>
                      <a:lnTo>
                        <a:pt x="549" y="934"/>
                      </a:lnTo>
                      <a:lnTo>
                        <a:pt x="549" y="940"/>
                      </a:lnTo>
                      <a:lnTo>
                        <a:pt x="548" y="947"/>
                      </a:lnTo>
                      <a:lnTo>
                        <a:pt x="548" y="953"/>
                      </a:lnTo>
                      <a:lnTo>
                        <a:pt x="547" y="960"/>
                      </a:lnTo>
                      <a:lnTo>
                        <a:pt x="546" y="966"/>
                      </a:lnTo>
                      <a:lnTo>
                        <a:pt x="544" y="972"/>
                      </a:lnTo>
                      <a:lnTo>
                        <a:pt x="543" y="978"/>
                      </a:lnTo>
                      <a:lnTo>
                        <a:pt x="541" y="985"/>
                      </a:lnTo>
                      <a:lnTo>
                        <a:pt x="540" y="991"/>
                      </a:lnTo>
                      <a:lnTo>
                        <a:pt x="537" y="996"/>
                      </a:lnTo>
                      <a:lnTo>
                        <a:pt x="536" y="1002"/>
                      </a:lnTo>
                      <a:lnTo>
                        <a:pt x="534" y="1008"/>
                      </a:lnTo>
                      <a:lnTo>
                        <a:pt x="531" y="1013"/>
                      </a:lnTo>
                      <a:lnTo>
                        <a:pt x="529" y="1019"/>
                      </a:lnTo>
                      <a:lnTo>
                        <a:pt x="526" y="1025"/>
                      </a:lnTo>
                      <a:lnTo>
                        <a:pt x="523" y="1029"/>
                      </a:lnTo>
                      <a:lnTo>
                        <a:pt x="521" y="1035"/>
                      </a:lnTo>
                      <a:lnTo>
                        <a:pt x="517" y="1040"/>
                      </a:lnTo>
                      <a:lnTo>
                        <a:pt x="514" y="1044"/>
                      </a:lnTo>
                      <a:lnTo>
                        <a:pt x="511" y="1049"/>
                      </a:lnTo>
                      <a:lnTo>
                        <a:pt x="508" y="1054"/>
                      </a:lnTo>
                      <a:lnTo>
                        <a:pt x="504" y="1059"/>
                      </a:lnTo>
                      <a:lnTo>
                        <a:pt x="501" y="1062"/>
                      </a:lnTo>
                      <a:lnTo>
                        <a:pt x="496" y="1067"/>
                      </a:lnTo>
                      <a:lnTo>
                        <a:pt x="493" y="1070"/>
                      </a:lnTo>
                      <a:lnTo>
                        <a:pt x="489" y="1074"/>
                      </a:lnTo>
                      <a:lnTo>
                        <a:pt x="485" y="1077"/>
                      </a:lnTo>
                      <a:lnTo>
                        <a:pt x="481" y="1081"/>
                      </a:lnTo>
                      <a:lnTo>
                        <a:pt x="476" y="1084"/>
                      </a:lnTo>
                      <a:lnTo>
                        <a:pt x="473" y="1087"/>
                      </a:lnTo>
                      <a:lnTo>
                        <a:pt x="468" y="1089"/>
                      </a:lnTo>
                      <a:lnTo>
                        <a:pt x="463" y="1093"/>
                      </a:lnTo>
                      <a:lnTo>
                        <a:pt x="459" y="1095"/>
                      </a:lnTo>
                      <a:lnTo>
                        <a:pt x="455" y="1096"/>
                      </a:lnTo>
                      <a:lnTo>
                        <a:pt x="451" y="1098"/>
                      </a:lnTo>
                      <a:lnTo>
                        <a:pt x="446" y="1100"/>
                      </a:lnTo>
                      <a:lnTo>
                        <a:pt x="441" y="1102"/>
                      </a:lnTo>
                      <a:lnTo>
                        <a:pt x="436" y="1103"/>
                      </a:lnTo>
                      <a:lnTo>
                        <a:pt x="432" y="1104"/>
                      </a:lnTo>
                      <a:lnTo>
                        <a:pt x="427" y="1104"/>
                      </a:lnTo>
                      <a:lnTo>
                        <a:pt x="422" y="1105"/>
                      </a:lnTo>
                      <a:lnTo>
                        <a:pt x="418" y="1105"/>
                      </a:lnTo>
                      <a:lnTo>
                        <a:pt x="413" y="1105"/>
                      </a:lnTo>
                      <a:lnTo>
                        <a:pt x="139" y="1105"/>
                      </a:lnTo>
                      <a:lnTo>
                        <a:pt x="134" y="1105"/>
                      </a:lnTo>
                      <a:lnTo>
                        <a:pt x="129" y="1105"/>
                      </a:lnTo>
                      <a:lnTo>
                        <a:pt x="123" y="1104"/>
                      </a:lnTo>
                      <a:lnTo>
                        <a:pt x="119" y="1104"/>
                      </a:lnTo>
                      <a:lnTo>
                        <a:pt x="114" y="1103"/>
                      </a:lnTo>
                      <a:lnTo>
                        <a:pt x="109" y="1102"/>
                      </a:lnTo>
                      <a:lnTo>
                        <a:pt x="105" y="1100"/>
                      </a:lnTo>
                      <a:lnTo>
                        <a:pt x="100" y="1098"/>
                      </a:lnTo>
                      <a:lnTo>
                        <a:pt x="96" y="1096"/>
                      </a:lnTo>
                      <a:lnTo>
                        <a:pt x="92" y="1095"/>
                      </a:lnTo>
                      <a:lnTo>
                        <a:pt x="87" y="1093"/>
                      </a:lnTo>
                      <a:lnTo>
                        <a:pt x="82" y="1089"/>
                      </a:lnTo>
                      <a:lnTo>
                        <a:pt x="78" y="1087"/>
                      </a:lnTo>
                      <a:lnTo>
                        <a:pt x="74" y="1084"/>
                      </a:lnTo>
                      <a:lnTo>
                        <a:pt x="69" y="1081"/>
                      </a:lnTo>
                      <a:lnTo>
                        <a:pt x="66" y="1077"/>
                      </a:lnTo>
                      <a:lnTo>
                        <a:pt x="61" y="1074"/>
                      </a:lnTo>
                      <a:lnTo>
                        <a:pt x="58" y="1070"/>
                      </a:lnTo>
                      <a:lnTo>
                        <a:pt x="54" y="1067"/>
                      </a:lnTo>
                      <a:lnTo>
                        <a:pt x="51" y="1062"/>
                      </a:lnTo>
                      <a:lnTo>
                        <a:pt x="46" y="1059"/>
                      </a:lnTo>
                      <a:lnTo>
                        <a:pt x="44" y="1054"/>
                      </a:lnTo>
                      <a:lnTo>
                        <a:pt x="40" y="1049"/>
                      </a:lnTo>
                      <a:lnTo>
                        <a:pt x="37" y="1044"/>
                      </a:lnTo>
                      <a:lnTo>
                        <a:pt x="33" y="1040"/>
                      </a:lnTo>
                      <a:lnTo>
                        <a:pt x="31" y="1035"/>
                      </a:lnTo>
                      <a:lnTo>
                        <a:pt x="27" y="1029"/>
                      </a:lnTo>
                      <a:lnTo>
                        <a:pt x="25" y="1025"/>
                      </a:lnTo>
                      <a:lnTo>
                        <a:pt x="23" y="1019"/>
                      </a:lnTo>
                      <a:lnTo>
                        <a:pt x="19" y="1013"/>
                      </a:lnTo>
                      <a:lnTo>
                        <a:pt x="18" y="1008"/>
                      </a:lnTo>
                      <a:lnTo>
                        <a:pt x="15" y="1002"/>
                      </a:lnTo>
                      <a:lnTo>
                        <a:pt x="13" y="996"/>
                      </a:lnTo>
                      <a:lnTo>
                        <a:pt x="11" y="991"/>
                      </a:lnTo>
                      <a:lnTo>
                        <a:pt x="10" y="985"/>
                      </a:lnTo>
                      <a:lnTo>
                        <a:pt x="8" y="978"/>
                      </a:lnTo>
                      <a:lnTo>
                        <a:pt x="6" y="972"/>
                      </a:lnTo>
                      <a:lnTo>
                        <a:pt x="5" y="966"/>
                      </a:lnTo>
                      <a:lnTo>
                        <a:pt x="4" y="960"/>
                      </a:lnTo>
                      <a:lnTo>
                        <a:pt x="4" y="953"/>
                      </a:lnTo>
                      <a:lnTo>
                        <a:pt x="3" y="947"/>
                      </a:lnTo>
                      <a:lnTo>
                        <a:pt x="1" y="940"/>
                      </a:lnTo>
                      <a:lnTo>
                        <a:pt x="1" y="934"/>
                      </a:lnTo>
                      <a:lnTo>
                        <a:pt x="1" y="927"/>
                      </a:lnTo>
                      <a:lnTo>
                        <a:pt x="1" y="92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1" name="Freeform 161">
                  <a:extLst>
                    <a:ext uri="{FF2B5EF4-FFF2-40B4-BE49-F238E27FC236}">
                      <a16:creationId xmlns:a16="http://schemas.microsoft.com/office/drawing/2014/main" id="{3A566416-6A86-415F-9111-07382991FBA4}"/>
                    </a:ext>
                  </a:extLst>
                </p:cNvPr>
                <p:cNvSpPr>
                  <a:spLocks noChangeAspect="1"/>
                </p:cNvSpPr>
                <p:nvPr/>
              </p:nvSpPr>
              <p:spPr bwMode="auto">
                <a:xfrm>
                  <a:off x="3688" y="3031"/>
                  <a:ext cx="110" cy="221"/>
                </a:xfrm>
                <a:custGeom>
                  <a:avLst/>
                  <a:gdLst>
                    <a:gd name="T0" fmla="*/ 1 w 469"/>
                    <a:gd name="T1" fmla="*/ 157 h 943"/>
                    <a:gd name="T2" fmla="*/ 3 w 469"/>
                    <a:gd name="T3" fmla="*/ 97 h 943"/>
                    <a:gd name="T4" fmla="*/ 15 w 469"/>
                    <a:gd name="T5" fmla="*/ 51 h 943"/>
                    <a:gd name="T6" fmla="*/ 39 w 469"/>
                    <a:gd name="T7" fmla="*/ 20 h 943"/>
                    <a:gd name="T8" fmla="*/ 73 w 469"/>
                    <a:gd name="T9" fmla="*/ 3 h 943"/>
                    <a:gd name="T10" fmla="*/ 118 w 469"/>
                    <a:gd name="T11" fmla="*/ 0 h 943"/>
                    <a:gd name="T12" fmla="*/ 375 w 469"/>
                    <a:gd name="T13" fmla="*/ 0 h 943"/>
                    <a:gd name="T14" fmla="*/ 415 w 469"/>
                    <a:gd name="T15" fmla="*/ 9 h 943"/>
                    <a:gd name="T16" fmla="*/ 443 w 469"/>
                    <a:gd name="T17" fmla="*/ 34 h 943"/>
                    <a:gd name="T18" fmla="*/ 461 w 469"/>
                    <a:gd name="T19" fmla="*/ 73 h 943"/>
                    <a:gd name="T20" fmla="*/ 469 w 469"/>
                    <a:gd name="T21" fmla="*/ 126 h 943"/>
                    <a:gd name="T22" fmla="*/ 468 w 469"/>
                    <a:gd name="T23" fmla="*/ 786 h 943"/>
                    <a:gd name="T24" fmla="*/ 468 w 469"/>
                    <a:gd name="T25" fmla="*/ 797 h 943"/>
                    <a:gd name="T26" fmla="*/ 467 w 469"/>
                    <a:gd name="T27" fmla="*/ 808 h 943"/>
                    <a:gd name="T28" fmla="*/ 466 w 469"/>
                    <a:gd name="T29" fmla="*/ 819 h 943"/>
                    <a:gd name="T30" fmla="*/ 464 w 469"/>
                    <a:gd name="T31" fmla="*/ 829 h 943"/>
                    <a:gd name="T32" fmla="*/ 461 w 469"/>
                    <a:gd name="T33" fmla="*/ 840 h 943"/>
                    <a:gd name="T34" fmla="*/ 458 w 469"/>
                    <a:gd name="T35" fmla="*/ 850 h 943"/>
                    <a:gd name="T36" fmla="*/ 455 w 469"/>
                    <a:gd name="T37" fmla="*/ 860 h 943"/>
                    <a:gd name="T38" fmla="*/ 451 w 469"/>
                    <a:gd name="T39" fmla="*/ 869 h 943"/>
                    <a:gd name="T40" fmla="*/ 446 w 469"/>
                    <a:gd name="T41" fmla="*/ 878 h 943"/>
                    <a:gd name="T42" fmla="*/ 441 w 469"/>
                    <a:gd name="T43" fmla="*/ 887 h 943"/>
                    <a:gd name="T44" fmla="*/ 436 w 469"/>
                    <a:gd name="T45" fmla="*/ 895 h 943"/>
                    <a:gd name="T46" fmla="*/ 430 w 469"/>
                    <a:gd name="T47" fmla="*/ 903 h 943"/>
                    <a:gd name="T48" fmla="*/ 423 w 469"/>
                    <a:gd name="T49" fmla="*/ 910 h 943"/>
                    <a:gd name="T50" fmla="*/ 417 w 469"/>
                    <a:gd name="T51" fmla="*/ 916 h 943"/>
                    <a:gd name="T52" fmla="*/ 410 w 469"/>
                    <a:gd name="T53" fmla="*/ 922 h 943"/>
                    <a:gd name="T54" fmla="*/ 403 w 469"/>
                    <a:gd name="T55" fmla="*/ 927 h 943"/>
                    <a:gd name="T56" fmla="*/ 395 w 469"/>
                    <a:gd name="T57" fmla="*/ 932 h 943"/>
                    <a:gd name="T58" fmla="*/ 388 w 469"/>
                    <a:gd name="T59" fmla="*/ 935 h 943"/>
                    <a:gd name="T60" fmla="*/ 380 w 469"/>
                    <a:gd name="T61" fmla="*/ 938 h 943"/>
                    <a:gd name="T62" fmla="*/ 372 w 469"/>
                    <a:gd name="T63" fmla="*/ 941 h 943"/>
                    <a:gd name="T64" fmla="*/ 364 w 469"/>
                    <a:gd name="T65" fmla="*/ 942 h 943"/>
                    <a:gd name="T66" fmla="*/ 356 w 469"/>
                    <a:gd name="T67" fmla="*/ 943 h 943"/>
                    <a:gd name="T68" fmla="*/ 118 w 469"/>
                    <a:gd name="T69" fmla="*/ 943 h 943"/>
                    <a:gd name="T70" fmla="*/ 110 w 469"/>
                    <a:gd name="T71" fmla="*/ 943 h 943"/>
                    <a:gd name="T72" fmla="*/ 101 w 469"/>
                    <a:gd name="T73" fmla="*/ 942 h 943"/>
                    <a:gd name="T74" fmla="*/ 93 w 469"/>
                    <a:gd name="T75" fmla="*/ 940 h 943"/>
                    <a:gd name="T76" fmla="*/ 85 w 469"/>
                    <a:gd name="T77" fmla="*/ 937 h 943"/>
                    <a:gd name="T78" fmla="*/ 78 w 469"/>
                    <a:gd name="T79" fmla="*/ 934 h 943"/>
                    <a:gd name="T80" fmla="*/ 70 w 469"/>
                    <a:gd name="T81" fmla="*/ 929 h 943"/>
                    <a:gd name="T82" fmla="*/ 63 w 469"/>
                    <a:gd name="T83" fmla="*/ 925 h 943"/>
                    <a:gd name="T84" fmla="*/ 56 w 469"/>
                    <a:gd name="T85" fmla="*/ 919 h 943"/>
                    <a:gd name="T86" fmla="*/ 49 w 469"/>
                    <a:gd name="T87" fmla="*/ 913 h 943"/>
                    <a:gd name="T88" fmla="*/ 43 w 469"/>
                    <a:gd name="T89" fmla="*/ 906 h 943"/>
                    <a:gd name="T90" fmla="*/ 37 w 469"/>
                    <a:gd name="T91" fmla="*/ 899 h 943"/>
                    <a:gd name="T92" fmla="*/ 31 w 469"/>
                    <a:gd name="T93" fmla="*/ 891 h 943"/>
                    <a:gd name="T94" fmla="*/ 26 w 469"/>
                    <a:gd name="T95" fmla="*/ 883 h 943"/>
                    <a:gd name="T96" fmla="*/ 21 w 469"/>
                    <a:gd name="T97" fmla="*/ 874 h 943"/>
                    <a:gd name="T98" fmla="*/ 16 w 469"/>
                    <a:gd name="T99" fmla="*/ 864 h 943"/>
                    <a:gd name="T100" fmla="*/ 13 w 469"/>
                    <a:gd name="T101" fmla="*/ 855 h 943"/>
                    <a:gd name="T102" fmla="*/ 9 w 469"/>
                    <a:gd name="T103" fmla="*/ 845 h 943"/>
                    <a:gd name="T104" fmla="*/ 7 w 469"/>
                    <a:gd name="T105" fmla="*/ 834 h 943"/>
                    <a:gd name="T106" fmla="*/ 4 w 469"/>
                    <a:gd name="T107" fmla="*/ 824 h 943"/>
                    <a:gd name="T108" fmla="*/ 3 w 469"/>
                    <a:gd name="T109" fmla="*/ 813 h 943"/>
                    <a:gd name="T110" fmla="*/ 1 w 469"/>
                    <a:gd name="T111" fmla="*/ 802 h 943"/>
                    <a:gd name="T112" fmla="*/ 1 w 469"/>
                    <a:gd name="T113" fmla="*/ 791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943">
                      <a:moveTo>
                        <a:pt x="1" y="786"/>
                      </a:moveTo>
                      <a:lnTo>
                        <a:pt x="1" y="157"/>
                      </a:lnTo>
                      <a:lnTo>
                        <a:pt x="0" y="125"/>
                      </a:lnTo>
                      <a:lnTo>
                        <a:pt x="3" y="97"/>
                      </a:lnTo>
                      <a:lnTo>
                        <a:pt x="8" y="72"/>
                      </a:lnTo>
                      <a:lnTo>
                        <a:pt x="15" y="51"/>
                      </a:lnTo>
                      <a:lnTo>
                        <a:pt x="26" y="34"/>
                      </a:lnTo>
                      <a:lnTo>
                        <a:pt x="39" y="20"/>
                      </a:lnTo>
                      <a:lnTo>
                        <a:pt x="55" y="10"/>
                      </a:lnTo>
                      <a:lnTo>
                        <a:pt x="73" y="3"/>
                      </a:lnTo>
                      <a:lnTo>
                        <a:pt x="94" y="0"/>
                      </a:lnTo>
                      <a:lnTo>
                        <a:pt x="118" y="0"/>
                      </a:lnTo>
                      <a:lnTo>
                        <a:pt x="352" y="0"/>
                      </a:lnTo>
                      <a:lnTo>
                        <a:pt x="375" y="0"/>
                      </a:lnTo>
                      <a:lnTo>
                        <a:pt x="396" y="3"/>
                      </a:lnTo>
                      <a:lnTo>
                        <a:pt x="415" y="9"/>
                      </a:lnTo>
                      <a:lnTo>
                        <a:pt x="430" y="20"/>
                      </a:lnTo>
                      <a:lnTo>
                        <a:pt x="443" y="34"/>
                      </a:lnTo>
                      <a:lnTo>
                        <a:pt x="454" y="51"/>
                      </a:lnTo>
                      <a:lnTo>
                        <a:pt x="461" y="73"/>
                      </a:lnTo>
                      <a:lnTo>
                        <a:pt x="466" y="97"/>
                      </a:lnTo>
                      <a:lnTo>
                        <a:pt x="469" y="126"/>
                      </a:lnTo>
                      <a:lnTo>
                        <a:pt x="468" y="157"/>
                      </a:lnTo>
                      <a:lnTo>
                        <a:pt x="468" y="786"/>
                      </a:lnTo>
                      <a:lnTo>
                        <a:pt x="468" y="791"/>
                      </a:lnTo>
                      <a:lnTo>
                        <a:pt x="468" y="797"/>
                      </a:lnTo>
                      <a:lnTo>
                        <a:pt x="468" y="802"/>
                      </a:lnTo>
                      <a:lnTo>
                        <a:pt x="467" y="808"/>
                      </a:lnTo>
                      <a:lnTo>
                        <a:pt x="467" y="813"/>
                      </a:lnTo>
                      <a:lnTo>
                        <a:pt x="466" y="819"/>
                      </a:lnTo>
                      <a:lnTo>
                        <a:pt x="465" y="824"/>
                      </a:lnTo>
                      <a:lnTo>
                        <a:pt x="464" y="829"/>
                      </a:lnTo>
                      <a:lnTo>
                        <a:pt x="463" y="834"/>
                      </a:lnTo>
                      <a:lnTo>
                        <a:pt x="461" y="840"/>
                      </a:lnTo>
                      <a:lnTo>
                        <a:pt x="460" y="845"/>
                      </a:lnTo>
                      <a:lnTo>
                        <a:pt x="458" y="850"/>
                      </a:lnTo>
                      <a:lnTo>
                        <a:pt x="457" y="855"/>
                      </a:lnTo>
                      <a:lnTo>
                        <a:pt x="455" y="860"/>
                      </a:lnTo>
                      <a:lnTo>
                        <a:pt x="453" y="864"/>
                      </a:lnTo>
                      <a:lnTo>
                        <a:pt x="451" y="869"/>
                      </a:lnTo>
                      <a:lnTo>
                        <a:pt x="448" y="874"/>
                      </a:lnTo>
                      <a:lnTo>
                        <a:pt x="446" y="878"/>
                      </a:lnTo>
                      <a:lnTo>
                        <a:pt x="444" y="883"/>
                      </a:lnTo>
                      <a:lnTo>
                        <a:pt x="441" y="887"/>
                      </a:lnTo>
                      <a:lnTo>
                        <a:pt x="438" y="891"/>
                      </a:lnTo>
                      <a:lnTo>
                        <a:pt x="436" y="895"/>
                      </a:lnTo>
                      <a:lnTo>
                        <a:pt x="433" y="899"/>
                      </a:lnTo>
                      <a:lnTo>
                        <a:pt x="430" y="903"/>
                      </a:lnTo>
                      <a:lnTo>
                        <a:pt x="427" y="906"/>
                      </a:lnTo>
                      <a:lnTo>
                        <a:pt x="423" y="910"/>
                      </a:lnTo>
                      <a:lnTo>
                        <a:pt x="420" y="913"/>
                      </a:lnTo>
                      <a:lnTo>
                        <a:pt x="417" y="916"/>
                      </a:lnTo>
                      <a:lnTo>
                        <a:pt x="413" y="919"/>
                      </a:lnTo>
                      <a:lnTo>
                        <a:pt x="410" y="922"/>
                      </a:lnTo>
                      <a:lnTo>
                        <a:pt x="406" y="925"/>
                      </a:lnTo>
                      <a:lnTo>
                        <a:pt x="403" y="927"/>
                      </a:lnTo>
                      <a:lnTo>
                        <a:pt x="399" y="929"/>
                      </a:lnTo>
                      <a:lnTo>
                        <a:pt x="395" y="932"/>
                      </a:lnTo>
                      <a:lnTo>
                        <a:pt x="391" y="934"/>
                      </a:lnTo>
                      <a:lnTo>
                        <a:pt x="388" y="935"/>
                      </a:lnTo>
                      <a:lnTo>
                        <a:pt x="384" y="937"/>
                      </a:lnTo>
                      <a:lnTo>
                        <a:pt x="380" y="938"/>
                      </a:lnTo>
                      <a:lnTo>
                        <a:pt x="376" y="940"/>
                      </a:lnTo>
                      <a:lnTo>
                        <a:pt x="372" y="941"/>
                      </a:lnTo>
                      <a:lnTo>
                        <a:pt x="368" y="942"/>
                      </a:lnTo>
                      <a:lnTo>
                        <a:pt x="364" y="942"/>
                      </a:lnTo>
                      <a:lnTo>
                        <a:pt x="360" y="943"/>
                      </a:lnTo>
                      <a:lnTo>
                        <a:pt x="356" y="943"/>
                      </a:lnTo>
                      <a:lnTo>
                        <a:pt x="352" y="943"/>
                      </a:lnTo>
                      <a:lnTo>
                        <a:pt x="118" y="943"/>
                      </a:lnTo>
                      <a:lnTo>
                        <a:pt x="114" y="943"/>
                      </a:lnTo>
                      <a:lnTo>
                        <a:pt x="110" y="943"/>
                      </a:lnTo>
                      <a:lnTo>
                        <a:pt x="105" y="942"/>
                      </a:lnTo>
                      <a:lnTo>
                        <a:pt x="101" y="942"/>
                      </a:lnTo>
                      <a:lnTo>
                        <a:pt x="97" y="941"/>
                      </a:lnTo>
                      <a:lnTo>
                        <a:pt x="93" y="940"/>
                      </a:lnTo>
                      <a:lnTo>
                        <a:pt x="89" y="938"/>
                      </a:lnTo>
                      <a:lnTo>
                        <a:pt x="85" y="937"/>
                      </a:lnTo>
                      <a:lnTo>
                        <a:pt x="82" y="935"/>
                      </a:lnTo>
                      <a:lnTo>
                        <a:pt x="78" y="934"/>
                      </a:lnTo>
                      <a:lnTo>
                        <a:pt x="74" y="932"/>
                      </a:lnTo>
                      <a:lnTo>
                        <a:pt x="70" y="929"/>
                      </a:lnTo>
                      <a:lnTo>
                        <a:pt x="66" y="927"/>
                      </a:lnTo>
                      <a:lnTo>
                        <a:pt x="63" y="925"/>
                      </a:lnTo>
                      <a:lnTo>
                        <a:pt x="59" y="922"/>
                      </a:lnTo>
                      <a:lnTo>
                        <a:pt x="56" y="919"/>
                      </a:lnTo>
                      <a:lnTo>
                        <a:pt x="52" y="916"/>
                      </a:lnTo>
                      <a:lnTo>
                        <a:pt x="49" y="913"/>
                      </a:lnTo>
                      <a:lnTo>
                        <a:pt x="46" y="910"/>
                      </a:lnTo>
                      <a:lnTo>
                        <a:pt x="43" y="906"/>
                      </a:lnTo>
                      <a:lnTo>
                        <a:pt x="39" y="903"/>
                      </a:lnTo>
                      <a:lnTo>
                        <a:pt x="37" y="899"/>
                      </a:lnTo>
                      <a:lnTo>
                        <a:pt x="34" y="895"/>
                      </a:lnTo>
                      <a:lnTo>
                        <a:pt x="31" y="891"/>
                      </a:lnTo>
                      <a:lnTo>
                        <a:pt x="28" y="887"/>
                      </a:lnTo>
                      <a:lnTo>
                        <a:pt x="26" y="883"/>
                      </a:lnTo>
                      <a:lnTo>
                        <a:pt x="23" y="878"/>
                      </a:lnTo>
                      <a:lnTo>
                        <a:pt x="21" y="874"/>
                      </a:lnTo>
                      <a:lnTo>
                        <a:pt x="19" y="869"/>
                      </a:lnTo>
                      <a:lnTo>
                        <a:pt x="16" y="864"/>
                      </a:lnTo>
                      <a:lnTo>
                        <a:pt x="15" y="860"/>
                      </a:lnTo>
                      <a:lnTo>
                        <a:pt x="13" y="855"/>
                      </a:lnTo>
                      <a:lnTo>
                        <a:pt x="11" y="850"/>
                      </a:lnTo>
                      <a:lnTo>
                        <a:pt x="9" y="845"/>
                      </a:lnTo>
                      <a:lnTo>
                        <a:pt x="8" y="840"/>
                      </a:lnTo>
                      <a:lnTo>
                        <a:pt x="7" y="834"/>
                      </a:lnTo>
                      <a:lnTo>
                        <a:pt x="5" y="829"/>
                      </a:lnTo>
                      <a:lnTo>
                        <a:pt x="4" y="824"/>
                      </a:lnTo>
                      <a:lnTo>
                        <a:pt x="3" y="819"/>
                      </a:lnTo>
                      <a:lnTo>
                        <a:pt x="3" y="813"/>
                      </a:lnTo>
                      <a:lnTo>
                        <a:pt x="2" y="808"/>
                      </a:lnTo>
                      <a:lnTo>
                        <a:pt x="1" y="802"/>
                      </a:lnTo>
                      <a:lnTo>
                        <a:pt x="1" y="797"/>
                      </a:lnTo>
                      <a:lnTo>
                        <a:pt x="1" y="791"/>
                      </a:lnTo>
                      <a:lnTo>
                        <a:pt x="1" y="78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42" name="Freeform 162">
                  <a:extLst>
                    <a:ext uri="{FF2B5EF4-FFF2-40B4-BE49-F238E27FC236}">
                      <a16:creationId xmlns:a16="http://schemas.microsoft.com/office/drawing/2014/main" id="{8266166E-D75C-4026-9AFC-5C4EBDA889AE}"/>
                    </a:ext>
                  </a:extLst>
                </p:cNvPr>
                <p:cNvSpPr>
                  <a:spLocks noChangeAspect="1"/>
                </p:cNvSpPr>
                <p:nvPr/>
              </p:nvSpPr>
              <p:spPr bwMode="auto">
                <a:xfrm>
                  <a:off x="3598" y="3243"/>
                  <a:ext cx="290" cy="299"/>
                </a:xfrm>
                <a:custGeom>
                  <a:avLst/>
                  <a:gdLst>
                    <a:gd name="T0" fmla="*/ 2 w 1450"/>
                    <a:gd name="T1" fmla="*/ 799 h 1496"/>
                    <a:gd name="T2" fmla="*/ 12 w 1450"/>
                    <a:gd name="T3" fmla="*/ 877 h 1496"/>
                    <a:gd name="T4" fmla="*/ 28 w 1450"/>
                    <a:gd name="T5" fmla="*/ 954 h 1496"/>
                    <a:gd name="T6" fmla="*/ 53 w 1450"/>
                    <a:gd name="T7" fmla="*/ 1028 h 1496"/>
                    <a:gd name="T8" fmla="*/ 86 w 1450"/>
                    <a:gd name="T9" fmla="*/ 1098 h 1496"/>
                    <a:gd name="T10" fmla="*/ 124 w 1450"/>
                    <a:gd name="T11" fmla="*/ 1165 h 1496"/>
                    <a:gd name="T12" fmla="*/ 170 w 1450"/>
                    <a:gd name="T13" fmla="*/ 1229 h 1496"/>
                    <a:gd name="T14" fmla="*/ 222 w 1450"/>
                    <a:gd name="T15" fmla="*/ 1286 h 1496"/>
                    <a:gd name="T16" fmla="*/ 279 w 1450"/>
                    <a:gd name="T17" fmla="*/ 1336 h 1496"/>
                    <a:gd name="T18" fmla="*/ 341 w 1450"/>
                    <a:gd name="T19" fmla="*/ 1382 h 1496"/>
                    <a:gd name="T20" fmla="*/ 408 w 1450"/>
                    <a:gd name="T21" fmla="*/ 1420 h 1496"/>
                    <a:gd name="T22" fmla="*/ 477 w 1450"/>
                    <a:gd name="T23" fmla="*/ 1450 h 1496"/>
                    <a:gd name="T24" fmla="*/ 550 w 1450"/>
                    <a:gd name="T25" fmla="*/ 1474 h 1496"/>
                    <a:gd name="T26" fmla="*/ 625 w 1450"/>
                    <a:gd name="T27" fmla="*/ 1489 h 1496"/>
                    <a:gd name="T28" fmla="*/ 700 w 1450"/>
                    <a:gd name="T29" fmla="*/ 1495 h 1496"/>
                    <a:gd name="T30" fmla="*/ 776 w 1450"/>
                    <a:gd name="T31" fmla="*/ 1494 h 1496"/>
                    <a:gd name="T32" fmla="*/ 851 w 1450"/>
                    <a:gd name="T33" fmla="*/ 1484 h 1496"/>
                    <a:gd name="T34" fmla="*/ 925 w 1450"/>
                    <a:gd name="T35" fmla="*/ 1467 h 1496"/>
                    <a:gd name="T36" fmla="*/ 997 w 1450"/>
                    <a:gd name="T37" fmla="*/ 1441 h 1496"/>
                    <a:gd name="T38" fmla="*/ 1066 w 1450"/>
                    <a:gd name="T39" fmla="*/ 1408 h 1496"/>
                    <a:gd name="T40" fmla="*/ 1132 w 1450"/>
                    <a:gd name="T41" fmla="*/ 1368 h 1496"/>
                    <a:gd name="T42" fmla="*/ 1191 w 1450"/>
                    <a:gd name="T43" fmla="*/ 1320 h 1496"/>
                    <a:gd name="T44" fmla="*/ 1248 w 1450"/>
                    <a:gd name="T45" fmla="*/ 1267 h 1496"/>
                    <a:gd name="T46" fmla="*/ 1297 w 1450"/>
                    <a:gd name="T47" fmla="*/ 1207 h 1496"/>
                    <a:gd name="T48" fmla="*/ 1340 w 1450"/>
                    <a:gd name="T49" fmla="*/ 1144 h 1496"/>
                    <a:gd name="T50" fmla="*/ 1378 w 1450"/>
                    <a:gd name="T51" fmla="*/ 1075 h 1496"/>
                    <a:gd name="T52" fmla="*/ 1407 w 1450"/>
                    <a:gd name="T53" fmla="*/ 1003 h 1496"/>
                    <a:gd name="T54" fmla="*/ 1429 w 1450"/>
                    <a:gd name="T55" fmla="*/ 928 h 1496"/>
                    <a:gd name="T56" fmla="*/ 1443 w 1450"/>
                    <a:gd name="T57" fmla="*/ 851 h 1496"/>
                    <a:gd name="T58" fmla="*/ 1450 w 1450"/>
                    <a:gd name="T59" fmla="*/ 774 h 1496"/>
                    <a:gd name="T60" fmla="*/ 1449 w 1450"/>
                    <a:gd name="T61" fmla="*/ 695 h 1496"/>
                    <a:gd name="T62" fmla="*/ 1440 w 1450"/>
                    <a:gd name="T63" fmla="*/ 616 h 1496"/>
                    <a:gd name="T64" fmla="*/ 1422 w 1450"/>
                    <a:gd name="T65" fmla="*/ 539 h 1496"/>
                    <a:gd name="T66" fmla="*/ 1397 w 1450"/>
                    <a:gd name="T67" fmla="*/ 464 h 1496"/>
                    <a:gd name="T68" fmla="*/ 1364 w 1450"/>
                    <a:gd name="T69" fmla="*/ 393 h 1496"/>
                    <a:gd name="T70" fmla="*/ 1324 w 1450"/>
                    <a:gd name="T71" fmla="*/ 325 h 1496"/>
                    <a:gd name="T72" fmla="*/ 1277 w 1450"/>
                    <a:gd name="T73" fmla="*/ 262 h 1496"/>
                    <a:gd name="T74" fmla="*/ 1224 w 1450"/>
                    <a:gd name="T75" fmla="*/ 205 h 1496"/>
                    <a:gd name="T76" fmla="*/ 1167 w 1450"/>
                    <a:gd name="T77" fmla="*/ 153 h 1496"/>
                    <a:gd name="T78" fmla="*/ 1103 w 1450"/>
                    <a:gd name="T79" fmla="*/ 109 h 1496"/>
                    <a:gd name="T80" fmla="*/ 1035 w 1450"/>
                    <a:gd name="T81" fmla="*/ 71 h 1496"/>
                    <a:gd name="T82" fmla="*/ 964 w 1450"/>
                    <a:gd name="T83" fmla="*/ 41 h 1496"/>
                    <a:gd name="T84" fmla="*/ 890 w 1450"/>
                    <a:gd name="T85" fmla="*/ 18 h 1496"/>
                    <a:gd name="T86" fmla="*/ 815 w 1450"/>
                    <a:gd name="T87" fmla="*/ 4 h 1496"/>
                    <a:gd name="T88" fmla="*/ 739 w 1450"/>
                    <a:gd name="T89" fmla="*/ 0 h 1496"/>
                    <a:gd name="T90" fmla="*/ 661 w 1450"/>
                    <a:gd name="T91" fmla="*/ 2 h 1496"/>
                    <a:gd name="T92" fmla="*/ 585 w 1450"/>
                    <a:gd name="T93" fmla="*/ 14 h 1496"/>
                    <a:gd name="T94" fmla="*/ 511 w 1450"/>
                    <a:gd name="T95" fmla="*/ 33 h 1496"/>
                    <a:gd name="T96" fmla="*/ 438 w 1450"/>
                    <a:gd name="T97" fmla="*/ 60 h 1496"/>
                    <a:gd name="T98" fmla="*/ 370 w 1450"/>
                    <a:gd name="T99" fmla="*/ 95 h 1496"/>
                    <a:gd name="T100" fmla="*/ 305 w 1450"/>
                    <a:gd name="T101" fmla="*/ 138 h 1496"/>
                    <a:gd name="T102" fmla="*/ 245 w 1450"/>
                    <a:gd name="T103" fmla="*/ 187 h 1496"/>
                    <a:gd name="T104" fmla="*/ 190 w 1450"/>
                    <a:gd name="T105" fmla="*/ 242 h 1496"/>
                    <a:gd name="T106" fmla="*/ 142 w 1450"/>
                    <a:gd name="T107" fmla="*/ 303 h 1496"/>
                    <a:gd name="T108" fmla="*/ 100 w 1450"/>
                    <a:gd name="T109" fmla="*/ 369 h 1496"/>
                    <a:gd name="T110" fmla="*/ 64 w 1450"/>
                    <a:gd name="T111" fmla="*/ 439 h 1496"/>
                    <a:gd name="T112" fmla="*/ 36 w 1450"/>
                    <a:gd name="T113" fmla="*/ 513 h 1496"/>
                    <a:gd name="T114" fmla="*/ 16 w 1450"/>
                    <a:gd name="T115" fmla="*/ 591 h 1496"/>
                    <a:gd name="T116" fmla="*/ 5 w 1450"/>
                    <a:gd name="T117" fmla="*/ 668 h 1496"/>
                    <a:gd name="T118" fmla="*/ 0 w 1450"/>
                    <a:gd name="T119" fmla="*/ 74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0" h="1496">
                      <a:moveTo>
                        <a:pt x="0" y="748"/>
                      </a:moveTo>
                      <a:lnTo>
                        <a:pt x="1" y="774"/>
                      </a:lnTo>
                      <a:lnTo>
                        <a:pt x="2" y="799"/>
                      </a:lnTo>
                      <a:lnTo>
                        <a:pt x="5" y="825"/>
                      </a:lnTo>
                      <a:lnTo>
                        <a:pt x="7" y="851"/>
                      </a:lnTo>
                      <a:lnTo>
                        <a:pt x="12" y="877"/>
                      </a:lnTo>
                      <a:lnTo>
                        <a:pt x="16" y="903"/>
                      </a:lnTo>
                      <a:lnTo>
                        <a:pt x="22" y="928"/>
                      </a:lnTo>
                      <a:lnTo>
                        <a:pt x="28" y="954"/>
                      </a:lnTo>
                      <a:lnTo>
                        <a:pt x="35" y="979"/>
                      </a:lnTo>
                      <a:lnTo>
                        <a:pt x="43" y="1003"/>
                      </a:lnTo>
                      <a:lnTo>
                        <a:pt x="53" y="1028"/>
                      </a:lnTo>
                      <a:lnTo>
                        <a:pt x="63" y="1051"/>
                      </a:lnTo>
                      <a:lnTo>
                        <a:pt x="74" y="1075"/>
                      </a:lnTo>
                      <a:lnTo>
                        <a:pt x="86" y="1098"/>
                      </a:lnTo>
                      <a:lnTo>
                        <a:pt x="97" y="1122"/>
                      </a:lnTo>
                      <a:lnTo>
                        <a:pt x="110" y="1144"/>
                      </a:lnTo>
                      <a:lnTo>
                        <a:pt x="124" y="1165"/>
                      </a:lnTo>
                      <a:lnTo>
                        <a:pt x="138" y="1187"/>
                      </a:lnTo>
                      <a:lnTo>
                        <a:pt x="154" y="1207"/>
                      </a:lnTo>
                      <a:lnTo>
                        <a:pt x="170" y="1229"/>
                      </a:lnTo>
                      <a:lnTo>
                        <a:pt x="186" y="1248"/>
                      </a:lnTo>
                      <a:lnTo>
                        <a:pt x="204" y="1267"/>
                      </a:lnTo>
                      <a:lnTo>
                        <a:pt x="222" y="1286"/>
                      </a:lnTo>
                      <a:lnTo>
                        <a:pt x="240" y="1304"/>
                      </a:lnTo>
                      <a:lnTo>
                        <a:pt x="259" y="1320"/>
                      </a:lnTo>
                      <a:lnTo>
                        <a:pt x="279" y="1336"/>
                      </a:lnTo>
                      <a:lnTo>
                        <a:pt x="299" y="1353"/>
                      </a:lnTo>
                      <a:lnTo>
                        <a:pt x="320" y="1368"/>
                      </a:lnTo>
                      <a:lnTo>
                        <a:pt x="341" y="1382"/>
                      </a:lnTo>
                      <a:lnTo>
                        <a:pt x="362" y="1395"/>
                      </a:lnTo>
                      <a:lnTo>
                        <a:pt x="385" y="1408"/>
                      </a:lnTo>
                      <a:lnTo>
                        <a:pt x="408" y="1420"/>
                      </a:lnTo>
                      <a:lnTo>
                        <a:pt x="430" y="1431"/>
                      </a:lnTo>
                      <a:lnTo>
                        <a:pt x="454" y="1441"/>
                      </a:lnTo>
                      <a:lnTo>
                        <a:pt x="477" y="1450"/>
                      </a:lnTo>
                      <a:lnTo>
                        <a:pt x="502" y="1458"/>
                      </a:lnTo>
                      <a:lnTo>
                        <a:pt x="525" y="1467"/>
                      </a:lnTo>
                      <a:lnTo>
                        <a:pt x="550" y="1474"/>
                      </a:lnTo>
                      <a:lnTo>
                        <a:pt x="575" y="1479"/>
                      </a:lnTo>
                      <a:lnTo>
                        <a:pt x="599" y="1484"/>
                      </a:lnTo>
                      <a:lnTo>
                        <a:pt x="625" y="1489"/>
                      </a:lnTo>
                      <a:lnTo>
                        <a:pt x="650" y="1491"/>
                      </a:lnTo>
                      <a:lnTo>
                        <a:pt x="675" y="1494"/>
                      </a:lnTo>
                      <a:lnTo>
                        <a:pt x="700" y="1495"/>
                      </a:lnTo>
                      <a:lnTo>
                        <a:pt x="726" y="1496"/>
                      </a:lnTo>
                      <a:lnTo>
                        <a:pt x="750" y="1495"/>
                      </a:lnTo>
                      <a:lnTo>
                        <a:pt x="776" y="1494"/>
                      </a:lnTo>
                      <a:lnTo>
                        <a:pt x="801" y="1491"/>
                      </a:lnTo>
                      <a:lnTo>
                        <a:pt x="827" y="1489"/>
                      </a:lnTo>
                      <a:lnTo>
                        <a:pt x="851" y="1484"/>
                      </a:lnTo>
                      <a:lnTo>
                        <a:pt x="876" y="1479"/>
                      </a:lnTo>
                      <a:lnTo>
                        <a:pt x="901" y="1474"/>
                      </a:lnTo>
                      <a:lnTo>
                        <a:pt x="925" y="1467"/>
                      </a:lnTo>
                      <a:lnTo>
                        <a:pt x="950" y="1458"/>
                      </a:lnTo>
                      <a:lnTo>
                        <a:pt x="973" y="1450"/>
                      </a:lnTo>
                      <a:lnTo>
                        <a:pt x="997" y="1441"/>
                      </a:lnTo>
                      <a:lnTo>
                        <a:pt x="1020" y="1431"/>
                      </a:lnTo>
                      <a:lnTo>
                        <a:pt x="1044" y="1420"/>
                      </a:lnTo>
                      <a:lnTo>
                        <a:pt x="1066" y="1408"/>
                      </a:lnTo>
                      <a:lnTo>
                        <a:pt x="1088" y="1395"/>
                      </a:lnTo>
                      <a:lnTo>
                        <a:pt x="1109" y="1382"/>
                      </a:lnTo>
                      <a:lnTo>
                        <a:pt x="1132" y="1368"/>
                      </a:lnTo>
                      <a:lnTo>
                        <a:pt x="1151" y="1353"/>
                      </a:lnTo>
                      <a:lnTo>
                        <a:pt x="1173" y="1336"/>
                      </a:lnTo>
                      <a:lnTo>
                        <a:pt x="1191" y="1320"/>
                      </a:lnTo>
                      <a:lnTo>
                        <a:pt x="1211" y="1304"/>
                      </a:lnTo>
                      <a:lnTo>
                        <a:pt x="1229" y="1286"/>
                      </a:lnTo>
                      <a:lnTo>
                        <a:pt x="1248" y="1267"/>
                      </a:lnTo>
                      <a:lnTo>
                        <a:pt x="1264" y="1248"/>
                      </a:lnTo>
                      <a:lnTo>
                        <a:pt x="1282" y="1229"/>
                      </a:lnTo>
                      <a:lnTo>
                        <a:pt x="1297" y="1207"/>
                      </a:lnTo>
                      <a:lnTo>
                        <a:pt x="1312" y="1187"/>
                      </a:lnTo>
                      <a:lnTo>
                        <a:pt x="1327" y="1165"/>
                      </a:lnTo>
                      <a:lnTo>
                        <a:pt x="1340" y="1144"/>
                      </a:lnTo>
                      <a:lnTo>
                        <a:pt x="1353" y="1122"/>
                      </a:lnTo>
                      <a:lnTo>
                        <a:pt x="1366" y="1098"/>
                      </a:lnTo>
                      <a:lnTo>
                        <a:pt x="1378" y="1075"/>
                      </a:lnTo>
                      <a:lnTo>
                        <a:pt x="1388" y="1051"/>
                      </a:lnTo>
                      <a:lnTo>
                        <a:pt x="1398" y="1028"/>
                      </a:lnTo>
                      <a:lnTo>
                        <a:pt x="1407" y="1003"/>
                      </a:lnTo>
                      <a:lnTo>
                        <a:pt x="1415" y="979"/>
                      </a:lnTo>
                      <a:lnTo>
                        <a:pt x="1422" y="954"/>
                      </a:lnTo>
                      <a:lnTo>
                        <a:pt x="1429" y="928"/>
                      </a:lnTo>
                      <a:lnTo>
                        <a:pt x="1435" y="903"/>
                      </a:lnTo>
                      <a:lnTo>
                        <a:pt x="1440" y="877"/>
                      </a:lnTo>
                      <a:lnTo>
                        <a:pt x="1443" y="851"/>
                      </a:lnTo>
                      <a:lnTo>
                        <a:pt x="1447" y="825"/>
                      </a:lnTo>
                      <a:lnTo>
                        <a:pt x="1449" y="799"/>
                      </a:lnTo>
                      <a:lnTo>
                        <a:pt x="1450" y="774"/>
                      </a:lnTo>
                      <a:lnTo>
                        <a:pt x="1450" y="748"/>
                      </a:lnTo>
                      <a:lnTo>
                        <a:pt x="1450" y="721"/>
                      </a:lnTo>
                      <a:lnTo>
                        <a:pt x="1449" y="695"/>
                      </a:lnTo>
                      <a:lnTo>
                        <a:pt x="1447" y="668"/>
                      </a:lnTo>
                      <a:lnTo>
                        <a:pt x="1443" y="642"/>
                      </a:lnTo>
                      <a:lnTo>
                        <a:pt x="1440" y="616"/>
                      </a:lnTo>
                      <a:lnTo>
                        <a:pt x="1434" y="591"/>
                      </a:lnTo>
                      <a:lnTo>
                        <a:pt x="1428" y="565"/>
                      </a:lnTo>
                      <a:lnTo>
                        <a:pt x="1422" y="539"/>
                      </a:lnTo>
                      <a:lnTo>
                        <a:pt x="1414" y="513"/>
                      </a:lnTo>
                      <a:lnTo>
                        <a:pt x="1406" y="489"/>
                      </a:lnTo>
                      <a:lnTo>
                        <a:pt x="1397" y="464"/>
                      </a:lnTo>
                      <a:lnTo>
                        <a:pt x="1387" y="439"/>
                      </a:lnTo>
                      <a:lnTo>
                        <a:pt x="1375" y="416"/>
                      </a:lnTo>
                      <a:lnTo>
                        <a:pt x="1364" y="393"/>
                      </a:lnTo>
                      <a:lnTo>
                        <a:pt x="1352" y="369"/>
                      </a:lnTo>
                      <a:lnTo>
                        <a:pt x="1338" y="347"/>
                      </a:lnTo>
                      <a:lnTo>
                        <a:pt x="1324" y="325"/>
                      </a:lnTo>
                      <a:lnTo>
                        <a:pt x="1310" y="303"/>
                      </a:lnTo>
                      <a:lnTo>
                        <a:pt x="1293" y="282"/>
                      </a:lnTo>
                      <a:lnTo>
                        <a:pt x="1277" y="262"/>
                      </a:lnTo>
                      <a:lnTo>
                        <a:pt x="1261" y="242"/>
                      </a:lnTo>
                      <a:lnTo>
                        <a:pt x="1243" y="224"/>
                      </a:lnTo>
                      <a:lnTo>
                        <a:pt x="1224" y="205"/>
                      </a:lnTo>
                      <a:lnTo>
                        <a:pt x="1205" y="187"/>
                      </a:lnTo>
                      <a:lnTo>
                        <a:pt x="1187" y="170"/>
                      </a:lnTo>
                      <a:lnTo>
                        <a:pt x="1167" y="153"/>
                      </a:lnTo>
                      <a:lnTo>
                        <a:pt x="1146" y="138"/>
                      </a:lnTo>
                      <a:lnTo>
                        <a:pt x="1124" y="123"/>
                      </a:lnTo>
                      <a:lnTo>
                        <a:pt x="1103" y="109"/>
                      </a:lnTo>
                      <a:lnTo>
                        <a:pt x="1081" y="95"/>
                      </a:lnTo>
                      <a:lnTo>
                        <a:pt x="1058" y="83"/>
                      </a:lnTo>
                      <a:lnTo>
                        <a:pt x="1035" y="71"/>
                      </a:lnTo>
                      <a:lnTo>
                        <a:pt x="1012" y="60"/>
                      </a:lnTo>
                      <a:lnTo>
                        <a:pt x="988" y="50"/>
                      </a:lnTo>
                      <a:lnTo>
                        <a:pt x="964" y="41"/>
                      </a:lnTo>
                      <a:lnTo>
                        <a:pt x="940" y="33"/>
                      </a:lnTo>
                      <a:lnTo>
                        <a:pt x="916" y="26"/>
                      </a:lnTo>
                      <a:lnTo>
                        <a:pt x="890" y="18"/>
                      </a:lnTo>
                      <a:lnTo>
                        <a:pt x="865" y="14"/>
                      </a:lnTo>
                      <a:lnTo>
                        <a:pt x="841" y="9"/>
                      </a:lnTo>
                      <a:lnTo>
                        <a:pt x="815" y="4"/>
                      </a:lnTo>
                      <a:lnTo>
                        <a:pt x="789" y="2"/>
                      </a:lnTo>
                      <a:lnTo>
                        <a:pt x="763" y="1"/>
                      </a:lnTo>
                      <a:lnTo>
                        <a:pt x="739" y="0"/>
                      </a:lnTo>
                      <a:lnTo>
                        <a:pt x="713" y="0"/>
                      </a:lnTo>
                      <a:lnTo>
                        <a:pt x="687" y="1"/>
                      </a:lnTo>
                      <a:lnTo>
                        <a:pt x="661" y="2"/>
                      </a:lnTo>
                      <a:lnTo>
                        <a:pt x="636" y="4"/>
                      </a:lnTo>
                      <a:lnTo>
                        <a:pt x="611" y="9"/>
                      </a:lnTo>
                      <a:lnTo>
                        <a:pt x="585" y="14"/>
                      </a:lnTo>
                      <a:lnTo>
                        <a:pt x="560" y="18"/>
                      </a:lnTo>
                      <a:lnTo>
                        <a:pt x="536" y="26"/>
                      </a:lnTo>
                      <a:lnTo>
                        <a:pt x="511" y="33"/>
                      </a:lnTo>
                      <a:lnTo>
                        <a:pt x="487" y="41"/>
                      </a:lnTo>
                      <a:lnTo>
                        <a:pt x="463" y="50"/>
                      </a:lnTo>
                      <a:lnTo>
                        <a:pt x="438" y="60"/>
                      </a:lnTo>
                      <a:lnTo>
                        <a:pt x="416" y="71"/>
                      </a:lnTo>
                      <a:lnTo>
                        <a:pt x="393" y="83"/>
                      </a:lnTo>
                      <a:lnTo>
                        <a:pt x="370" y="95"/>
                      </a:lnTo>
                      <a:lnTo>
                        <a:pt x="348" y="109"/>
                      </a:lnTo>
                      <a:lnTo>
                        <a:pt x="326" y="123"/>
                      </a:lnTo>
                      <a:lnTo>
                        <a:pt x="305" y="138"/>
                      </a:lnTo>
                      <a:lnTo>
                        <a:pt x="285" y="153"/>
                      </a:lnTo>
                      <a:lnTo>
                        <a:pt x="265" y="170"/>
                      </a:lnTo>
                      <a:lnTo>
                        <a:pt x="245" y="187"/>
                      </a:lnTo>
                      <a:lnTo>
                        <a:pt x="226" y="205"/>
                      </a:lnTo>
                      <a:lnTo>
                        <a:pt x="207" y="224"/>
                      </a:lnTo>
                      <a:lnTo>
                        <a:pt x="190" y="242"/>
                      </a:lnTo>
                      <a:lnTo>
                        <a:pt x="173" y="262"/>
                      </a:lnTo>
                      <a:lnTo>
                        <a:pt x="157" y="282"/>
                      </a:lnTo>
                      <a:lnTo>
                        <a:pt x="142" y="303"/>
                      </a:lnTo>
                      <a:lnTo>
                        <a:pt x="127" y="325"/>
                      </a:lnTo>
                      <a:lnTo>
                        <a:pt x="113" y="347"/>
                      </a:lnTo>
                      <a:lnTo>
                        <a:pt x="100" y="369"/>
                      </a:lnTo>
                      <a:lnTo>
                        <a:pt x="87" y="393"/>
                      </a:lnTo>
                      <a:lnTo>
                        <a:pt x="75" y="416"/>
                      </a:lnTo>
                      <a:lnTo>
                        <a:pt x="64" y="439"/>
                      </a:lnTo>
                      <a:lnTo>
                        <a:pt x="54" y="464"/>
                      </a:lnTo>
                      <a:lnTo>
                        <a:pt x="44" y="489"/>
                      </a:lnTo>
                      <a:lnTo>
                        <a:pt x="36" y="513"/>
                      </a:lnTo>
                      <a:lnTo>
                        <a:pt x="29" y="539"/>
                      </a:lnTo>
                      <a:lnTo>
                        <a:pt x="22" y="565"/>
                      </a:lnTo>
                      <a:lnTo>
                        <a:pt x="16" y="591"/>
                      </a:lnTo>
                      <a:lnTo>
                        <a:pt x="12" y="616"/>
                      </a:lnTo>
                      <a:lnTo>
                        <a:pt x="7" y="642"/>
                      </a:lnTo>
                      <a:lnTo>
                        <a:pt x="5" y="668"/>
                      </a:lnTo>
                      <a:lnTo>
                        <a:pt x="2" y="695"/>
                      </a:lnTo>
                      <a:lnTo>
                        <a:pt x="1" y="721"/>
                      </a:lnTo>
                      <a:lnTo>
                        <a:pt x="0" y="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3" name="Freeform 163">
                  <a:extLst>
                    <a:ext uri="{FF2B5EF4-FFF2-40B4-BE49-F238E27FC236}">
                      <a16:creationId xmlns:a16="http://schemas.microsoft.com/office/drawing/2014/main" id="{A9E743E8-7EF0-4EBA-90AE-BBB7F4EACDC2}"/>
                    </a:ext>
                  </a:extLst>
                </p:cNvPr>
                <p:cNvSpPr>
                  <a:spLocks noChangeAspect="1"/>
                </p:cNvSpPr>
                <p:nvPr/>
              </p:nvSpPr>
              <p:spPr bwMode="auto">
                <a:xfrm>
                  <a:off x="3598" y="3243"/>
                  <a:ext cx="290" cy="299"/>
                </a:xfrm>
                <a:custGeom>
                  <a:avLst/>
                  <a:gdLst>
                    <a:gd name="T0" fmla="*/ 2 w 1237"/>
                    <a:gd name="T1" fmla="*/ 682 h 1276"/>
                    <a:gd name="T2" fmla="*/ 10 w 1237"/>
                    <a:gd name="T3" fmla="*/ 748 h 1276"/>
                    <a:gd name="T4" fmla="*/ 24 w 1237"/>
                    <a:gd name="T5" fmla="*/ 814 h 1276"/>
                    <a:gd name="T6" fmla="*/ 45 w 1237"/>
                    <a:gd name="T7" fmla="*/ 877 h 1276"/>
                    <a:gd name="T8" fmla="*/ 73 w 1237"/>
                    <a:gd name="T9" fmla="*/ 937 h 1276"/>
                    <a:gd name="T10" fmla="*/ 106 w 1237"/>
                    <a:gd name="T11" fmla="*/ 994 h 1276"/>
                    <a:gd name="T12" fmla="*/ 145 w 1237"/>
                    <a:gd name="T13" fmla="*/ 1048 h 1276"/>
                    <a:gd name="T14" fmla="*/ 189 w 1237"/>
                    <a:gd name="T15" fmla="*/ 1097 h 1276"/>
                    <a:gd name="T16" fmla="*/ 238 w 1237"/>
                    <a:gd name="T17" fmla="*/ 1140 h 1276"/>
                    <a:gd name="T18" fmla="*/ 291 w 1237"/>
                    <a:gd name="T19" fmla="*/ 1179 h 1276"/>
                    <a:gd name="T20" fmla="*/ 348 w 1237"/>
                    <a:gd name="T21" fmla="*/ 1211 h 1276"/>
                    <a:gd name="T22" fmla="*/ 407 w 1237"/>
                    <a:gd name="T23" fmla="*/ 1237 h 1276"/>
                    <a:gd name="T24" fmla="*/ 469 w 1237"/>
                    <a:gd name="T25" fmla="*/ 1257 h 1276"/>
                    <a:gd name="T26" fmla="*/ 533 w 1237"/>
                    <a:gd name="T27" fmla="*/ 1270 h 1276"/>
                    <a:gd name="T28" fmla="*/ 597 w 1237"/>
                    <a:gd name="T29" fmla="*/ 1275 h 1276"/>
                    <a:gd name="T30" fmla="*/ 662 w 1237"/>
                    <a:gd name="T31" fmla="*/ 1274 h 1276"/>
                    <a:gd name="T32" fmla="*/ 726 w 1237"/>
                    <a:gd name="T33" fmla="*/ 1266 h 1276"/>
                    <a:gd name="T34" fmla="*/ 789 w 1237"/>
                    <a:gd name="T35" fmla="*/ 1251 h 1276"/>
                    <a:gd name="T36" fmla="*/ 850 w 1237"/>
                    <a:gd name="T37" fmla="*/ 1229 h 1276"/>
                    <a:gd name="T38" fmla="*/ 909 w 1237"/>
                    <a:gd name="T39" fmla="*/ 1201 h 1276"/>
                    <a:gd name="T40" fmla="*/ 965 w 1237"/>
                    <a:gd name="T41" fmla="*/ 1167 h 1276"/>
                    <a:gd name="T42" fmla="*/ 1016 w 1237"/>
                    <a:gd name="T43" fmla="*/ 1126 h 1276"/>
                    <a:gd name="T44" fmla="*/ 1064 w 1237"/>
                    <a:gd name="T45" fmla="*/ 1081 h 1276"/>
                    <a:gd name="T46" fmla="*/ 1106 w 1237"/>
                    <a:gd name="T47" fmla="*/ 1030 h 1276"/>
                    <a:gd name="T48" fmla="*/ 1143 w 1237"/>
                    <a:gd name="T49" fmla="*/ 976 h 1276"/>
                    <a:gd name="T50" fmla="*/ 1175 w 1237"/>
                    <a:gd name="T51" fmla="*/ 917 h 1276"/>
                    <a:gd name="T52" fmla="*/ 1200 w 1237"/>
                    <a:gd name="T53" fmla="*/ 856 h 1276"/>
                    <a:gd name="T54" fmla="*/ 1219 w 1237"/>
                    <a:gd name="T55" fmla="*/ 792 h 1276"/>
                    <a:gd name="T56" fmla="*/ 1231 w 1237"/>
                    <a:gd name="T57" fmla="*/ 726 h 1276"/>
                    <a:gd name="T58" fmla="*/ 1237 w 1237"/>
                    <a:gd name="T59" fmla="*/ 660 h 1276"/>
                    <a:gd name="T60" fmla="*/ 1236 w 1237"/>
                    <a:gd name="T61" fmla="*/ 593 h 1276"/>
                    <a:gd name="T62" fmla="*/ 1228 w 1237"/>
                    <a:gd name="T63" fmla="*/ 526 h 1276"/>
                    <a:gd name="T64" fmla="*/ 1213 w 1237"/>
                    <a:gd name="T65" fmla="*/ 460 h 1276"/>
                    <a:gd name="T66" fmla="*/ 1191 w 1237"/>
                    <a:gd name="T67" fmla="*/ 396 h 1276"/>
                    <a:gd name="T68" fmla="*/ 1163 w 1237"/>
                    <a:gd name="T69" fmla="*/ 335 h 1276"/>
                    <a:gd name="T70" fmla="*/ 1129 w 1237"/>
                    <a:gd name="T71" fmla="*/ 277 h 1276"/>
                    <a:gd name="T72" fmla="*/ 1089 w 1237"/>
                    <a:gd name="T73" fmla="*/ 224 h 1276"/>
                    <a:gd name="T74" fmla="*/ 1044 w 1237"/>
                    <a:gd name="T75" fmla="*/ 175 h 1276"/>
                    <a:gd name="T76" fmla="*/ 995 w 1237"/>
                    <a:gd name="T77" fmla="*/ 131 h 1276"/>
                    <a:gd name="T78" fmla="*/ 941 w 1237"/>
                    <a:gd name="T79" fmla="*/ 93 h 1276"/>
                    <a:gd name="T80" fmla="*/ 883 w 1237"/>
                    <a:gd name="T81" fmla="*/ 61 h 1276"/>
                    <a:gd name="T82" fmla="*/ 822 w 1237"/>
                    <a:gd name="T83" fmla="*/ 35 h 1276"/>
                    <a:gd name="T84" fmla="*/ 759 w 1237"/>
                    <a:gd name="T85" fmla="*/ 16 h 1276"/>
                    <a:gd name="T86" fmla="*/ 695 w 1237"/>
                    <a:gd name="T87" fmla="*/ 4 h 1276"/>
                    <a:gd name="T88" fmla="*/ 630 w 1237"/>
                    <a:gd name="T89" fmla="*/ 0 h 1276"/>
                    <a:gd name="T90" fmla="*/ 564 w 1237"/>
                    <a:gd name="T91" fmla="*/ 2 h 1276"/>
                    <a:gd name="T92" fmla="*/ 499 w 1237"/>
                    <a:gd name="T93" fmla="*/ 12 h 1276"/>
                    <a:gd name="T94" fmla="*/ 436 w 1237"/>
                    <a:gd name="T95" fmla="*/ 28 h 1276"/>
                    <a:gd name="T96" fmla="*/ 374 w 1237"/>
                    <a:gd name="T97" fmla="*/ 51 h 1276"/>
                    <a:gd name="T98" fmla="*/ 316 w 1237"/>
                    <a:gd name="T99" fmla="*/ 81 h 1276"/>
                    <a:gd name="T100" fmla="*/ 260 w 1237"/>
                    <a:gd name="T101" fmla="*/ 118 h 1276"/>
                    <a:gd name="T102" fmla="*/ 209 w 1237"/>
                    <a:gd name="T103" fmla="*/ 160 h 1276"/>
                    <a:gd name="T104" fmla="*/ 162 w 1237"/>
                    <a:gd name="T105" fmla="*/ 207 h 1276"/>
                    <a:gd name="T106" fmla="*/ 121 w 1237"/>
                    <a:gd name="T107" fmla="*/ 259 h 1276"/>
                    <a:gd name="T108" fmla="*/ 85 w 1237"/>
                    <a:gd name="T109" fmla="*/ 315 h 1276"/>
                    <a:gd name="T110" fmla="*/ 55 w 1237"/>
                    <a:gd name="T111" fmla="*/ 375 h 1276"/>
                    <a:gd name="T112" fmla="*/ 31 w 1237"/>
                    <a:gd name="T113" fmla="*/ 438 h 1276"/>
                    <a:gd name="T114" fmla="*/ 14 w 1237"/>
                    <a:gd name="T115" fmla="*/ 504 h 1276"/>
                    <a:gd name="T116" fmla="*/ 4 w 1237"/>
                    <a:gd name="T117" fmla="*/ 570 h 1276"/>
                    <a:gd name="T118" fmla="*/ 0 w 1237"/>
                    <a:gd name="T119" fmla="*/ 638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7" h="1276">
                      <a:moveTo>
                        <a:pt x="0" y="638"/>
                      </a:moveTo>
                      <a:lnTo>
                        <a:pt x="1" y="660"/>
                      </a:lnTo>
                      <a:lnTo>
                        <a:pt x="2" y="682"/>
                      </a:lnTo>
                      <a:lnTo>
                        <a:pt x="4" y="704"/>
                      </a:lnTo>
                      <a:lnTo>
                        <a:pt x="6" y="726"/>
                      </a:lnTo>
                      <a:lnTo>
                        <a:pt x="10" y="748"/>
                      </a:lnTo>
                      <a:lnTo>
                        <a:pt x="14" y="770"/>
                      </a:lnTo>
                      <a:lnTo>
                        <a:pt x="19" y="792"/>
                      </a:lnTo>
                      <a:lnTo>
                        <a:pt x="24" y="814"/>
                      </a:lnTo>
                      <a:lnTo>
                        <a:pt x="30" y="835"/>
                      </a:lnTo>
                      <a:lnTo>
                        <a:pt x="37" y="856"/>
                      </a:lnTo>
                      <a:lnTo>
                        <a:pt x="45" y="877"/>
                      </a:lnTo>
                      <a:lnTo>
                        <a:pt x="54" y="897"/>
                      </a:lnTo>
                      <a:lnTo>
                        <a:pt x="63" y="917"/>
                      </a:lnTo>
                      <a:lnTo>
                        <a:pt x="73" y="937"/>
                      </a:lnTo>
                      <a:lnTo>
                        <a:pt x="83" y="957"/>
                      </a:lnTo>
                      <a:lnTo>
                        <a:pt x="94" y="976"/>
                      </a:lnTo>
                      <a:lnTo>
                        <a:pt x="106" y="994"/>
                      </a:lnTo>
                      <a:lnTo>
                        <a:pt x="118" y="1013"/>
                      </a:lnTo>
                      <a:lnTo>
                        <a:pt x="131" y="1030"/>
                      </a:lnTo>
                      <a:lnTo>
                        <a:pt x="145" y="1048"/>
                      </a:lnTo>
                      <a:lnTo>
                        <a:pt x="159" y="1065"/>
                      </a:lnTo>
                      <a:lnTo>
                        <a:pt x="174" y="1081"/>
                      </a:lnTo>
                      <a:lnTo>
                        <a:pt x="189" y="1097"/>
                      </a:lnTo>
                      <a:lnTo>
                        <a:pt x="205" y="1112"/>
                      </a:lnTo>
                      <a:lnTo>
                        <a:pt x="221" y="1126"/>
                      </a:lnTo>
                      <a:lnTo>
                        <a:pt x="238" y="1140"/>
                      </a:lnTo>
                      <a:lnTo>
                        <a:pt x="255" y="1154"/>
                      </a:lnTo>
                      <a:lnTo>
                        <a:pt x="273" y="1167"/>
                      </a:lnTo>
                      <a:lnTo>
                        <a:pt x="291" y="1179"/>
                      </a:lnTo>
                      <a:lnTo>
                        <a:pt x="309" y="1190"/>
                      </a:lnTo>
                      <a:lnTo>
                        <a:pt x="328" y="1201"/>
                      </a:lnTo>
                      <a:lnTo>
                        <a:pt x="348" y="1211"/>
                      </a:lnTo>
                      <a:lnTo>
                        <a:pt x="367" y="1221"/>
                      </a:lnTo>
                      <a:lnTo>
                        <a:pt x="387" y="1229"/>
                      </a:lnTo>
                      <a:lnTo>
                        <a:pt x="407" y="1237"/>
                      </a:lnTo>
                      <a:lnTo>
                        <a:pt x="428" y="1244"/>
                      </a:lnTo>
                      <a:lnTo>
                        <a:pt x="448" y="1251"/>
                      </a:lnTo>
                      <a:lnTo>
                        <a:pt x="469" y="1257"/>
                      </a:lnTo>
                      <a:lnTo>
                        <a:pt x="490" y="1262"/>
                      </a:lnTo>
                      <a:lnTo>
                        <a:pt x="511" y="1266"/>
                      </a:lnTo>
                      <a:lnTo>
                        <a:pt x="533" y="1270"/>
                      </a:lnTo>
                      <a:lnTo>
                        <a:pt x="554" y="1272"/>
                      </a:lnTo>
                      <a:lnTo>
                        <a:pt x="576" y="1274"/>
                      </a:lnTo>
                      <a:lnTo>
                        <a:pt x="597" y="1275"/>
                      </a:lnTo>
                      <a:lnTo>
                        <a:pt x="619" y="1276"/>
                      </a:lnTo>
                      <a:lnTo>
                        <a:pt x="640" y="1275"/>
                      </a:lnTo>
                      <a:lnTo>
                        <a:pt x="662" y="1274"/>
                      </a:lnTo>
                      <a:lnTo>
                        <a:pt x="683" y="1272"/>
                      </a:lnTo>
                      <a:lnTo>
                        <a:pt x="705" y="1270"/>
                      </a:lnTo>
                      <a:lnTo>
                        <a:pt x="726" y="1266"/>
                      </a:lnTo>
                      <a:lnTo>
                        <a:pt x="747" y="1262"/>
                      </a:lnTo>
                      <a:lnTo>
                        <a:pt x="768" y="1257"/>
                      </a:lnTo>
                      <a:lnTo>
                        <a:pt x="789" y="1251"/>
                      </a:lnTo>
                      <a:lnTo>
                        <a:pt x="810" y="1244"/>
                      </a:lnTo>
                      <a:lnTo>
                        <a:pt x="830" y="1237"/>
                      </a:lnTo>
                      <a:lnTo>
                        <a:pt x="850" y="1229"/>
                      </a:lnTo>
                      <a:lnTo>
                        <a:pt x="870" y="1221"/>
                      </a:lnTo>
                      <a:lnTo>
                        <a:pt x="890" y="1211"/>
                      </a:lnTo>
                      <a:lnTo>
                        <a:pt x="909" y="1201"/>
                      </a:lnTo>
                      <a:lnTo>
                        <a:pt x="928" y="1190"/>
                      </a:lnTo>
                      <a:lnTo>
                        <a:pt x="946" y="1179"/>
                      </a:lnTo>
                      <a:lnTo>
                        <a:pt x="965" y="1167"/>
                      </a:lnTo>
                      <a:lnTo>
                        <a:pt x="982" y="1154"/>
                      </a:lnTo>
                      <a:lnTo>
                        <a:pt x="1000" y="1140"/>
                      </a:lnTo>
                      <a:lnTo>
                        <a:pt x="1016" y="1126"/>
                      </a:lnTo>
                      <a:lnTo>
                        <a:pt x="1033" y="1112"/>
                      </a:lnTo>
                      <a:lnTo>
                        <a:pt x="1048" y="1097"/>
                      </a:lnTo>
                      <a:lnTo>
                        <a:pt x="1064" y="1081"/>
                      </a:lnTo>
                      <a:lnTo>
                        <a:pt x="1078" y="1065"/>
                      </a:lnTo>
                      <a:lnTo>
                        <a:pt x="1093" y="1048"/>
                      </a:lnTo>
                      <a:lnTo>
                        <a:pt x="1106" y="1030"/>
                      </a:lnTo>
                      <a:lnTo>
                        <a:pt x="1119" y="1013"/>
                      </a:lnTo>
                      <a:lnTo>
                        <a:pt x="1132" y="994"/>
                      </a:lnTo>
                      <a:lnTo>
                        <a:pt x="1143" y="976"/>
                      </a:lnTo>
                      <a:lnTo>
                        <a:pt x="1154" y="957"/>
                      </a:lnTo>
                      <a:lnTo>
                        <a:pt x="1165" y="937"/>
                      </a:lnTo>
                      <a:lnTo>
                        <a:pt x="1175" y="917"/>
                      </a:lnTo>
                      <a:lnTo>
                        <a:pt x="1184" y="897"/>
                      </a:lnTo>
                      <a:lnTo>
                        <a:pt x="1192" y="877"/>
                      </a:lnTo>
                      <a:lnTo>
                        <a:pt x="1200" y="856"/>
                      </a:lnTo>
                      <a:lnTo>
                        <a:pt x="1207" y="835"/>
                      </a:lnTo>
                      <a:lnTo>
                        <a:pt x="1213" y="814"/>
                      </a:lnTo>
                      <a:lnTo>
                        <a:pt x="1219" y="792"/>
                      </a:lnTo>
                      <a:lnTo>
                        <a:pt x="1224" y="770"/>
                      </a:lnTo>
                      <a:lnTo>
                        <a:pt x="1228" y="748"/>
                      </a:lnTo>
                      <a:lnTo>
                        <a:pt x="1231" y="726"/>
                      </a:lnTo>
                      <a:lnTo>
                        <a:pt x="1234" y="704"/>
                      </a:lnTo>
                      <a:lnTo>
                        <a:pt x="1236" y="682"/>
                      </a:lnTo>
                      <a:lnTo>
                        <a:pt x="1237" y="660"/>
                      </a:lnTo>
                      <a:lnTo>
                        <a:pt x="1237" y="638"/>
                      </a:lnTo>
                      <a:lnTo>
                        <a:pt x="1237" y="615"/>
                      </a:lnTo>
                      <a:lnTo>
                        <a:pt x="1236" y="593"/>
                      </a:lnTo>
                      <a:lnTo>
                        <a:pt x="1234" y="570"/>
                      </a:lnTo>
                      <a:lnTo>
                        <a:pt x="1231" y="548"/>
                      </a:lnTo>
                      <a:lnTo>
                        <a:pt x="1228" y="526"/>
                      </a:lnTo>
                      <a:lnTo>
                        <a:pt x="1223" y="504"/>
                      </a:lnTo>
                      <a:lnTo>
                        <a:pt x="1218" y="482"/>
                      </a:lnTo>
                      <a:lnTo>
                        <a:pt x="1213" y="460"/>
                      </a:lnTo>
                      <a:lnTo>
                        <a:pt x="1206" y="438"/>
                      </a:lnTo>
                      <a:lnTo>
                        <a:pt x="1199" y="417"/>
                      </a:lnTo>
                      <a:lnTo>
                        <a:pt x="1191" y="396"/>
                      </a:lnTo>
                      <a:lnTo>
                        <a:pt x="1183" y="375"/>
                      </a:lnTo>
                      <a:lnTo>
                        <a:pt x="1173" y="355"/>
                      </a:lnTo>
                      <a:lnTo>
                        <a:pt x="1163" y="335"/>
                      </a:lnTo>
                      <a:lnTo>
                        <a:pt x="1153" y="315"/>
                      </a:lnTo>
                      <a:lnTo>
                        <a:pt x="1141" y="296"/>
                      </a:lnTo>
                      <a:lnTo>
                        <a:pt x="1129" y="277"/>
                      </a:lnTo>
                      <a:lnTo>
                        <a:pt x="1117" y="259"/>
                      </a:lnTo>
                      <a:lnTo>
                        <a:pt x="1103" y="241"/>
                      </a:lnTo>
                      <a:lnTo>
                        <a:pt x="1089" y="224"/>
                      </a:lnTo>
                      <a:lnTo>
                        <a:pt x="1075" y="207"/>
                      </a:lnTo>
                      <a:lnTo>
                        <a:pt x="1060" y="191"/>
                      </a:lnTo>
                      <a:lnTo>
                        <a:pt x="1044" y="175"/>
                      </a:lnTo>
                      <a:lnTo>
                        <a:pt x="1028" y="160"/>
                      </a:lnTo>
                      <a:lnTo>
                        <a:pt x="1012" y="145"/>
                      </a:lnTo>
                      <a:lnTo>
                        <a:pt x="995" y="131"/>
                      </a:lnTo>
                      <a:lnTo>
                        <a:pt x="977" y="118"/>
                      </a:lnTo>
                      <a:lnTo>
                        <a:pt x="959" y="105"/>
                      </a:lnTo>
                      <a:lnTo>
                        <a:pt x="941" y="93"/>
                      </a:lnTo>
                      <a:lnTo>
                        <a:pt x="922" y="81"/>
                      </a:lnTo>
                      <a:lnTo>
                        <a:pt x="902" y="71"/>
                      </a:lnTo>
                      <a:lnTo>
                        <a:pt x="883" y="61"/>
                      </a:lnTo>
                      <a:lnTo>
                        <a:pt x="863" y="51"/>
                      </a:lnTo>
                      <a:lnTo>
                        <a:pt x="843" y="43"/>
                      </a:lnTo>
                      <a:lnTo>
                        <a:pt x="822" y="35"/>
                      </a:lnTo>
                      <a:lnTo>
                        <a:pt x="802" y="28"/>
                      </a:lnTo>
                      <a:lnTo>
                        <a:pt x="781" y="22"/>
                      </a:lnTo>
                      <a:lnTo>
                        <a:pt x="759" y="16"/>
                      </a:lnTo>
                      <a:lnTo>
                        <a:pt x="738" y="12"/>
                      </a:lnTo>
                      <a:lnTo>
                        <a:pt x="717" y="8"/>
                      </a:lnTo>
                      <a:lnTo>
                        <a:pt x="695" y="4"/>
                      </a:lnTo>
                      <a:lnTo>
                        <a:pt x="673" y="2"/>
                      </a:lnTo>
                      <a:lnTo>
                        <a:pt x="651" y="1"/>
                      </a:lnTo>
                      <a:lnTo>
                        <a:pt x="630" y="0"/>
                      </a:lnTo>
                      <a:lnTo>
                        <a:pt x="608" y="0"/>
                      </a:lnTo>
                      <a:lnTo>
                        <a:pt x="586" y="1"/>
                      </a:lnTo>
                      <a:lnTo>
                        <a:pt x="564" y="2"/>
                      </a:lnTo>
                      <a:lnTo>
                        <a:pt x="542" y="4"/>
                      </a:lnTo>
                      <a:lnTo>
                        <a:pt x="521" y="8"/>
                      </a:lnTo>
                      <a:lnTo>
                        <a:pt x="499" y="12"/>
                      </a:lnTo>
                      <a:lnTo>
                        <a:pt x="478" y="16"/>
                      </a:lnTo>
                      <a:lnTo>
                        <a:pt x="457" y="22"/>
                      </a:lnTo>
                      <a:lnTo>
                        <a:pt x="436" y="28"/>
                      </a:lnTo>
                      <a:lnTo>
                        <a:pt x="415" y="35"/>
                      </a:lnTo>
                      <a:lnTo>
                        <a:pt x="395" y="43"/>
                      </a:lnTo>
                      <a:lnTo>
                        <a:pt x="374" y="51"/>
                      </a:lnTo>
                      <a:lnTo>
                        <a:pt x="355" y="61"/>
                      </a:lnTo>
                      <a:lnTo>
                        <a:pt x="335" y="71"/>
                      </a:lnTo>
                      <a:lnTo>
                        <a:pt x="316" y="81"/>
                      </a:lnTo>
                      <a:lnTo>
                        <a:pt x="297" y="93"/>
                      </a:lnTo>
                      <a:lnTo>
                        <a:pt x="278" y="105"/>
                      </a:lnTo>
                      <a:lnTo>
                        <a:pt x="260" y="118"/>
                      </a:lnTo>
                      <a:lnTo>
                        <a:pt x="243" y="131"/>
                      </a:lnTo>
                      <a:lnTo>
                        <a:pt x="226" y="145"/>
                      </a:lnTo>
                      <a:lnTo>
                        <a:pt x="209" y="160"/>
                      </a:lnTo>
                      <a:lnTo>
                        <a:pt x="193" y="175"/>
                      </a:lnTo>
                      <a:lnTo>
                        <a:pt x="177" y="191"/>
                      </a:lnTo>
                      <a:lnTo>
                        <a:pt x="162" y="207"/>
                      </a:lnTo>
                      <a:lnTo>
                        <a:pt x="148" y="224"/>
                      </a:lnTo>
                      <a:lnTo>
                        <a:pt x="134" y="241"/>
                      </a:lnTo>
                      <a:lnTo>
                        <a:pt x="121" y="259"/>
                      </a:lnTo>
                      <a:lnTo>
                        <a:pt x="108" y="277"/>
                      </a:lnTo>
                      <a:lnTo>
                        <a:pt x="96" y="296"/>
                      </a:lnTo>
                      <a:lnTo>
                        <a:pt x="85" y="315"/>
                      </a:lnTo>
                      <a:lnTo>
                        <a:pt x="74" y="335"/>
                      </a:lnTo>
                      <a:lnTo>
                        <a:pt x="64" y="355"/>
                      </a:lnTo>
                      <a:lnTo>
                        <a:pt x="55" y="375"/>
                      </a:lnTo>
                      <a:lnTo>
                        <a:pt x="46" y="396"/>
                      </a:lnTo>
                      <a:lnTo>
                        <a:pt x="38" y="417"/>
                      </a:lnTo>
                      <a:lnTo>
                        <a:pt x="31" y="438"/>
                      </a:lnTo>
                      <a:lnTo>
                        <a:pt x="25" y="460"/>
                      </a:lnTo>
                      <a:lnTo>
                        <a:pt x="19" y="482"/>
                      </a:lnTo>
                      <a:lnTo>
                        <a:pt x="14" y="504"/>
                      </a:lnTo>
                      <a:lnTo>
                        <a:pt x="10" y="526"/>
                      </a:lnTo>
                      <a:lnTo>
                        <a:pt x="6" y="548"/>
                      </a:lnTo>
                      <a:lnTo>
                        <a:pt x="4" y="570"/>
                      </a:lnTo>
                      <a:lnTo>
                        <a:pt x="2" y="593"/>
                      </a:lnTo>
                      <a:lnTo>
                        <a:pt x="1" y="615"/>
                      </a:lnTo>
                      <a:lnTo>
                        <a:pt x="0" y="6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244" name="Group 164">
                  <a:extLst>
                    <a:ext uri="{FF2B5EF4-FFF2-40B4-BE49-F238E27FC236}">
                      <a16:creationId xmlns:a16="http://schemas.microsoft.com/office/drawing/2014/main" id="{3F29F43F-666E-43C1-80F9-4E1DD48AABB9}"/>
                    </a:ext>
                  </a:extLst>
                </p:cNvPr>
                <p:cNvGrpSpPr>
                  <a:grpSpLocks noChangeAspect="1"/>
                </p:cNvGrpSpPr>
                <p:nvPr/>
              </p:nvGrpSpPr>
              <p:grpSpPr bwMode="auto">
                <a:xfrm>
                  <a:off x="3868" y="3056"/>
                  <a:ext cx="654" cy="383"/>
                  <a:chOff x="3868" y="3056"/>
                  <a:chExt cx="654" cy="383"/>
                </a:xfrm>
              </p:grpSpPr>
              <p:sp>
                <p:nvSpPr>
                  <p:cNvPr id="942245" name="Freeform 165">
                    <a:extLst>
                      <a:ext uri="{FF2B5EF4-FFF2-40B4-BE49-F238E27FC236}">
                        <a16:creationId xmlns:a16="http://schemas.microsoft.com/office/drawing/2014/main" id="{3A28A0A2-FB2C-4AB5-AC85-1D9F57202AC0}"/>
                      </a:ext>
                    </a:extLst>
                  </p:cNvPr>
                  <p:cNvSpPr>
                    <a:spLocks noChangeAspect="1"/>
                  </p:cNvSpPr>
                  <p:nvPr/>
                </p:nvSpPr>
                <p:spPr bwMode="auto">
                  <a:xfrm>
                    <a:off x="4101" y="3056"/>
                    <a:ext cx="194" cy="194"/>
                  </a:xfrm>
                  <a:custGeom>
                    <a:avLst/>
                    <a:gdLst>
                      <a:gd name="T0" fmla="*/ 969 w 969"/>
                      <a:gd name="T1" fmla="*/ 388 h 970"/>
                      <a:gd name="T2" fmla="*/ 956 w 969"/>
                      <a:gd name="T3" fmla="*/ 388 h 970"/>
                      <a:gd name="T4" fmla="*/ 942 w 969"/>
                      <a:gd name="T5" fmla="*/ 388 h 970"/>
                      <a:gd name="T6" fmla="*/ 929 w 969"/>
                      <a:gd name="T7" fmla="*/ 387 h 970"/>
                      <a:gd name="T8" fmla="*/ 916 w 969"/>
                      <a:gd name="T9" fmla="*/ 386 h 970"/>
                      <a:gd name="T10" fmla="*/ 902 w 969"/>
                      <a:gd name="T11" fmla="*/ 384 h 970"/>
                      <a:gd name="T12" fmla="*/ 889 w 969"/>
                      <a:gd name="T13" fmla="*/ 381 h 970"/>
                      <a:gd name="T14" fmla="*/ 876 w 969"/>
                      <a:gd name="T15" fmla="*/ 379 h 970"/>
                      <a:gd name="T16" fmla="*/ 863 w 969"/>
                      <a:gd name="T17" fmla="*/ 376 h 970"/>
                      <a:gd name="T18" fmla="*/ 850 w 969"/>
                      <a:gd name="T19" fmla="*/ 372 h 970"/>
                      <a:gd name="T20" fmla="*/ 837 w 969"/>
                      <a:gd name="T21" fmla="*/ 369 h 970"/>
                      <a:gd name="T22" fmla="*/ 826 w 969"/>
                      <a:gd name="T23" fmla="*/ 364 h 970"/>
                      <a:gd name="T24" fmla="*/ 813 w 969"/>
                      <a:gd name="T25" fmla="*/ 359 h 970"/>
                      <a:gd name="T26" fmla="*/ 801 w 969"/>
                      <a:gd name="T27" fmla="*/ 353 h 970"/>
                      <a:gd name="T28" fmla="*/ 788 w 969"/>
                      <a:gd name="T29" fmla="*/ 347 h 970"/>
                      <a:gd name="T30" fmla="*/ 776 w 969"/>
                      <a:gd name="T31" fmla="*/ 342 h 970"/>
                      <a:gd name="T32" fmla="*/ 766 w 969"/>
                      <a:gd name="T33" fmla="*/ 335 h 970"/>
                      <a:gd name="T34" fmla="*/ 754 w 969"/>
                      <a:gd name="T35" fmla="*/ 328 h 970"/>
                      <a:gd name="T36" fmla="*/ 742 w 969"/>
                      <a:gd name="T37" fmla="*/ 320 h 970"/>
                      <a:gd name="T38" fmla="*/ 732 w 969"/>
                      <a:gd name="T39" fmla="*/ 312 h 970"/>
                      <a:gd name="T40" fmla="*/ 721 w 969"/>
                      <a:gd name="T41" fmla="*/ 304 h 970"/>
                      <a:gd name="T42" fmla="*/ 712 w 969"/>
                      <a:gd name="T43" fmla="*/ 296 h 970"/>
                      <a:gd name="T44" fmla="*/ 701 w 969"/>
                      <a:gd name="T45" fmla="*/ 286 h 970"/>
                      <a:gd name="T46" fmla="*/ 692 w 969"/>
                      <a:gd name="T47" fmla="*/ 277 h 970"/>
                      <a:gd name="T48" fmla="*/ 683 w 969"/>
                      <a:gd name="T49" fmla="*/ 268 h 970"/>
                      <a:gd name="T50" fmla="*/ 673 w 969"/>
                      <a:gd name="T51" fmla="*/ 258 h 970"/>
                      <a:gd name="T52" fmla="*/ 665 w 969"/>
                      <a:gd name="T53" fmla="*/ 248 h 970"/>
                      <a:gd name="T54" fmla="*/ 657 w 969"/>
                      <a:gd name="T55" fmla="*/ 237 h 970"/>
                      <a:gd name="T56" fmla="*/ 650 w 969"/>
                      <a:gd name="T57" fmla="*/ 227 h 970"/>
                      <a:gd name="T58" fmla="*/ 642 w 969"/>
                      <a:gd name="T59" fmla="*/ 215 h 970"/>
                      <a:gd name="T60" fmla="*/ 634 w 969"/>
                      <a:gd name="T61" fmla="*/ 204 h 970"/>
                      <a:gd name="T62" fmla="*/ 629 w 969"/>
                      <a:gd name="T63" fmla="*/ 193 h 970"/>
                      <a:gd name="T64" fmla="*/ 622 w 969"/>
                      <a:gd name="T65" fmla="*/ 181 h 970"/>
                      <a:gd name="T66" fmla="*/ 616 w 969"/>
                      <a:gd name="T67" fmla="*/ 169 h 970"/>
                      <a:gd name="T68" fmla="*/ 611 w 969"/>
                      <a:gd name="T69" fmla="*/ 156 h 970"/>
                      <a:gd name="T70" fmla="*/ 605 w 969"/>
                      <a:gd name="T71" fmla="*/ 145 h 970"/>
                      <a:gd name="T72" fmla="*/ 602 w 969"/>
                      <a:gd name="T73" fmla="*/ 132 h 970"/>
                      <a:gd name="T74" fmla="*/ 597 w 969"/>
                      <a:gd name="T75" fmla="*/ 119 h 970"/>
                      <a:gd name="T76" fmla="*/ 593 w 969"/>
                      <a:gd name="T77" fmla="*/ 106 h 970"/>
                      <a:gd name="T78" fmla="*/ 590 w 969"/>
                      <a:gd name="T79" fmla="*/ 93 h 970"/>
                      <a:gd name="T80" fmla="*/ 588 w 969"/>
                      <a:gd name="T81" fmla="*/ 80 h 970"/>
                      <a:gd name="T82" fmla="*/ 585 w 969"/>
                      <a:gd name="T83" fmla="*/ 67 h 970"/>
                      <a:gd name="T84" fmla="*/ 584 w 969"/>
                      <a:gd name="T85" fmla="*/ 54 h 970"/>
                      <a:gd name="T86" fmla="*/ 582 w 969"/>
                      <a:gd name="T87" fmla="*/ 40 h 970"/>
                      <a:gd name="T88" fmla="*/ 582 w 969"/>
                      <a:gd name="T89" fmla="*/ 27 h 970"/>
                      <a:gd name="T90" fmla="*/ 581 w 969"/>
                      <a:gd name="T91" fmla="*/ 14 h 970"/>
                      <a:gd name="T92" fmla="*/ 582 w 969"/>
                      <a:gd name="T93" fmla="*/ 0 h 970"/>
                      <a:gd name="T94" fmla="*/ 0 w 969"/>
                      <a:gd name="T95" fmla="*/ 582 h 970"/>
                      <a:gd name="T96" fmla="*/ 387 w 969"/>
                      <a:gd name="T97" fmla="*/ 970 h 970"/>
                      <a:gd name="T98" fmla="*/ 969 w 969"/>
                      <a:gd name="T99" fmla="*/ 388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70">
                        <a:moveTo>
                          <a:pt x="969" y="388"/>
                        </a:moveTo>
                        <a:lnTo>
                          <a:pt x="956" y="388"/>
                        </a:lnTo>
                        <a:lnTo>
                          <a:pt x="942" y="388"/>
                        </a:lnTo>
                        <a:lnTo>
                          <a:pt x="929" y="387"/>
                        </a:lnTo>
                        <a:lnTo>
                          <a:pt x="916" y="386"/>
                        </a:lnTo>
                        <a:lnTo>
                          <a:pt x="902" y="384"/>
                        </a:lnTo>
                        <a:lnTo>
                          <a:pt x="889" y="381"/>
                        </a:lnTo>
                        <a:lnTo>
                          <a:pt x="876" y="379"/>
                        </a:lnTo>
                        <a:lnTo>
                          <a:pt x="863" y="376"/>
                        </a:lnTo>
                        <a:lnTo>
                          <a:pt x="850" y="372"/>
                        </a:lnTo>
                        <a:lnTo>
                          <a:pt x="837" y="369"/>
                        </a:lnTo>
                        <a:lnTo>
                          <a:pt x="826" y="364"/>
                        </a:lnTo>
                        <a:lnTo>
                          <a:pt x="813" y="359"/>
                        </a:lnTo>
                        <a:lnTo>
                          <a:pt x="801" y="353"/>
                        </a:lnTo>
                        <a:lnTo>
                          <a:pt x="788" y="347"/>
                        </a:lnTo>
                        <a:lnTo>
                          <a:pt x="776" y="342"/>
                        </a:lnTo>
                        <a:lnTo>
                          <a:pt x="766" y="335"/>
                        </a:lnTo>
                        <a:lnTo>
                          <a:pt x="754" y="328"/>
                        </a:lnTo>
                        <a:lnTo>
                          <a:pt x="742" y="320"/>
                        </a:lnTo>
                        <a:lnTo>
                          <a:pt x="732" y="312"/>
                        </a:lnTo>
                        <a:lnTo>
                          <a:pt x="721" y="304"/>
                        </a:lnTo>
                        <a:lnTo>
                          <a:pt x="712" y="296"/>
                        </a:lnTo>
                        <a:lnTo>
                          <a:pt x="701" y="286"/>
                        </a:lnTo>
                        <a:lnTo>
                          <a:pt x="692" y="277"/>
                        </a:lnTo>
                        <a:lnTo>
                          <a:pt x="683" y="268"/>
                        </a:lnTo>
                        <a:lnTo>
                          <a:pt x="673" y="258"/>
                        </a:lnTo>
                        <a:lnTo>
                          <a:pt x="665" y="248"/>
                        </a:lnTo>
                        <a:lnTo>
                          <a:pt x="657" y="237"/>
                        </a:lnTo>
                        <a:lnTo>
                          <a:pt x="650" y="227"/>
                        </a:lnTo>
                        <a:lnTo>
                          <a:pt x="642" y="215"/>
                        </a:lnTo>
                        <a:lnTo>
                          <a:pt x="634" y="204"/>
                        </a:lnTo>
                        <a:lnTo>
                          <a:pt x="629" y="193"/>
                        </a:lnTo>
                        <a:lnTo>
                          <a:pt x="622" y="181"/>
                        </a:lnTo>
                        <a:lnTo>
                          <a:pt x="616" y="169"/>
                        </a:lnTo>
                        <a:lnTo>
                          <a:pt x="611" y="156"/>
                        </a:lnTo>
                        <a:lnTo>
                          <a:pt x="605" y="145"/>
                        </a:lnTo>
                        <a:lnTo>
                          <a:pt x="602" y="132"/>
                        </a:lnTo>
                        <a:lnTo>
                          <a:pt x="597" y="119"/>
                        </a:lnTo>
                        <a:lnTo>
                          <a:pt x="593" y="106"/>
                        </a:lnTo>
                        <a:lnTo>
                          <a:pt x="590" y="93"/>
                        </a:lnTo>
                        <a:lnTo>
                          <a:pt x="588" y="80"/>
                        </a:lnTo>
                        <a:lnTo>
                          <a:pt x="585" y="67"/>
                        </a:lnTo>
                        <a:lnTo>
                          <a:pt x="584" y="54"/>
                        </a:lnTo>
                        <a:lnTo>
                          <a:pt x="582" y="40"/>
                        </a:lnTo>
                        <a:lnTo>
                          <a:pt x="582" y="27"/>
                        </a:lnTo>
                        <a:lnTo>
                          <a:pt x="581" y="14"/>
                        </a:lnTo>
                        <a:lnTo>
                          <a:pt x="582" y="0"/>
                        </a:lnTo>
                        <a:lnTo>
                          <a:pt x="0" y="582"/>
                        </a:lnTo>
                        <a:lnTo>
                          <a:pt x="387" y="970"/>
                        </a:lnTo>
                        <a:lnTo>
                          <a:pt x="969"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6" name="Freeform 166">
                    <a:extLst>
                      <a:ext uri="{FF2B5EF4-FFF2-40B4-BE49-F238E27FC236}">
                        <a16:creationId xmlns:a16="http://schemas.microsoft.com/office/drawing/2014/main" id="{1DBF48CC-A434-4161-9088-DE7B09DBEB32}"/>
                      </a:ext>
                    </a:extLst>
                  </p:cNvPr>
                  <p:cNvSpPr>
                    <a:spLocks noChangeAspect="1"/>
                  </p:cNvSpPr>
                  <p:nvPr/>
                </p:nvSpPr>
                <p:spPr bwMode="auto">
                  <a:xfrm>
                    <a:off x="4101" y="3056"/>
                    <a:ext cx="194" cy="194"/>
                  </a:xfrm>
                  <a:custGeom>
                    <a:avLst/>
                    <a:gdLst>
                      <a:gd name="T0" fmla="*/ 826 w 826"/>
                      <a:gd name="T1" fmla="*/ 331 h 827"/>
                      <a:gd name="T2" fmla="*/ 815 w 826"/>
                      <a:gd name="T3" fmla="*/ 331 h 827"/>
                      <a:gd name="T4" fmla="*/ 803 w 826"/>
                      <a:gd name="T5" fmla="*/ 331 h 827"/>
                      <a:gd name="T6" fmla="*/ 792 w 826"/>
                      <a:gd name="T7" fmla="*/ 330 h 827"/>
                      <a:gd name="T8" fmla="*/ 781 w 826"/>
                      <a:gd name="T9" fmla="*/ 329 h 827"/>
                      <a:gd name="T10" fmla="*/ 769 w 826"/>
                      <a:gd name="T11" fmla="*/ 327 h 827"/>
                      <a:gd name="T12" fmla="*/ 758 w 826"/>
                      <a:gd name="T13" fmla="*/ 325 h 827"/>
                      <a:gd name="T14" fmla="*/ 747 w 826"/>
                      <a:gd name="T15" fmla="*/ 323 h 827"/>
                      <a:gd name="T16" fmla="*/ 736 w 826"/>
                      <a:gd name="T17" fmla="*/ 320 h 827"/>
                      <a:gd name="T18" fmla="*/ 725 w 826"/>
                      <a:gd name="T19" fmla="*/ 317 h 827"/>
                      <a:gd name="T20" fmla="*/ 714 w 826"/>
                      <a:gd name="T21" fmla="*/ 314 h 827"/>
                      <a:gd name="T22" fmla="*/ 704 w 826"/>
                      <a:gd name="T23" fmla="*/ 310 h 827"/>
                      <a:gd name="T24" fmla="*/ 693 w 826"/>
                      <a:gd name="T25" fmla="*/ 306 h 827"/>
                      <a:gd name="T26" fmla="*/ 683 w 826"/>
                      <a:gd name="T27" fmla="*/ 301 h 827"/>
                      <a:gd name="T28" fmla="*/ 672 w 826"/>
                      <a:gd name="T29" fmla="*/ 296 h 827"/>
                      <a:gd name="T30" fmla="*/ 662 w 826"/>
                      <a:gd name="T31" fmla="*/ 291 h 827"/>
                      <a:gd name="T32" fmla="*/ 653 w 826"/>
                      <a:gd name="T33" fmla="*/ 285 h 827"/>
                      <a:gd name="T34" fmla="*/ 643 w 826"/>
                      <a:gd name="T35" fmla="*/ 279 h 827"/>
                      <a:gd name="T36" fmla="*/ 633 w 826"/>
                      <a:gd name="T37" fmla="*/ 273 h 827"/>
                      <a:gd name="T38" fmla="*/ 624 w 826"/>
                      <a:gd name="T39" fmla="*/ 266 h 827"/>
                      <a:gd name="T40" fmla="*/ 615 w 826"/>
                      <a:gd name="T41" fmla="*/ 259 h 827"/>
                      <a:gd name="T42" fmla="*/ 607 w 826"/>
                      <a:gd name="T43" fmla="*/ 252 h 827"/>
                      <a:gd name="T44" fmla="*/ 598 w 826"/>
                      <a:gd name="T45" fmla="*/ 244 h 827"/>
                      <a:gd name="T46" fmla="*/ 590 w 826"/>
                      <a:gd name="T47" fmla="*/ 236 h 827"/>
                      <a:gd name="T48" fmla="*/ 582 w 826"/>
                      <a:gd name="T49" fmla="*/ 228 h 827"/>
                      <a:gd name="T50" fmla="*/ 574 w 826"/>
                      <a:gd name="T51" fmla="*/ 220 h 827"/>
                      <a:gd name="T52" fmla="*/ 567 w 826"/>
                      <a:gd name="T53" fmla="*/ 211 h 827"/>
                      <a:gd name="T54" fmla="*/ 560 w 826"/>
                      <a:gd name="T55" fmla="*/ 202 h 827"/>
                      <a:gd name="T56" fmla="*/ 554 w 826"/>
                      <a:gd name="T57" fmla="*/ 193 h 827"/>
                      <a:gd name="T58" fmla="*/ 547 w 826"/>
                      <a:gd name="T59" fmla="*/ 183 h 827"/>
                      <a:gd name="T60" fmla="*/ 541 w 826"/>
                      <a:gd name="T61" fmla="*/ 174 h 827"/>
                      <a:gd name="T62" fmla="*/ 536 w 826"/>
                      <a:gd name="T63" fmla="*/ 164 h 827"/>
                      <a:gd name="T64" fmla="*/ 530 w 826"/>
                      <a:gd name="T65" fmla="*/ 154 h 827"/>
                      <a:gd name="T66" fmla="*/ 525 w 826"/>
                      <a:gd name="T67" fmla="*/ 144 h 827"/>
                      <a:gd name="T68" fmla="*/ 521 w 826"/>
                      <a:gd name="T69" fmla="*/ 133 h 827"/>
                      <a:gd name="T70" fmla="*/ 516 w 826"/>
                      <a:gd name="T71" fmla="*/ 123 h 827"/>
                      <a:gd name="T72" fmla="*/ 513 w 826"/>
                      <a:gd name="T73" fmla="*/ 112 h 827"/>
                      <a:gd name="T74" fmla="*/ 509 w 826"/>
                      <a:gd name="T75" fmla="*/ 101 h 827"/>
                      <a:gd name="T76" fmla="*/ 506 w 826"/>
                      <a:gd name="T77" fmla="*/ 90 h 827"/>
                      <a:gd name="T78" fmla="*/ 503 w 826"/>
                      <a:gd name="T79" fmla="*/ 79 h 827"/>
                      <a:gd name="T80" fmla="*/ 501 w 826"/>
                      <a:gd name="T81" fmla="*/ 68 h 827"/>
                      <a:gd name="T82" fmla="*/ 499 w 826"/>
                      <a:gd name="T83" fmla="*/ 57 h 827"/>
                      <a:gd name="T84" fmla="*/ 498 w 826"/>
                      <a:gd name="T85" fmla="*/ 46 h 827"/>
                      <a:gd name="T86" fmla="*/ 496 w 826"/>
                      <a:gd name="T87" fmla="*/ 34 h 827"/>
                      <a:gd name="T88" fmla="*/ 496 w 826"/>
                      <a:gd name="T89" fmla="*/ 23 h 827"/>
                      <a:gd name="T90" fmla="*/ 495 w 826"/>
                      <a:gd name="T91" fmla="*/ 12 h 827"/>
                      <a:gd name="T92" fmla="*/ 496 w 826"/>
                      <a:gd name="T93" fmla="*/ 0 h 827"/>
                      <a:gd name="T94" fmla="*/ 0 w 826"/>
                      <a:gd name="T95" fmla="*/ 496 h 827"/>
                      <a:gd name="T96" fmla="*/ 330 w 826"/>
                      <a:gd name="T97" fmla="*/ 827 h 827"/>
                      <a:gd name="T98" fmla="*/ 826 w 826"/>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6" h="827">
                        <a:moveTo>
                          <a:pt x="826" y="331"/>
                        </a:moveTo>
                        <a:lnTo>
                          <a:pt x="815" y="331"/>
                        </a:lnTo>
                        <a:lnTo>
                          <a:pt x="803" y="331"/>
                        </a:lnTo>
                        <a:lnTo>
                          <a:pt x="792" y="330"/>
                        </a:lnTo>
                        <a:lnTo>
                          <a:pt x="781" y="329"/>
                        </a:lnTo>
                        <a:lnTo>
                          <a:pt x="769" y="327"/>
                        </a:lnTo>
                        <a:lnTo>
                          <a:pt x="758" y="325"/>
                        </a:lnTo>
                        <a:lnTo>
                          <a:pt x="747" y="323"/>
                        </a:lnTo>
                        <a:lnTo>
                          <a:pt x="736" y="320"/>
                        </a:lnTo>
                        <a:lnTo>
                          <a:pt x="725" y="317"/>
                        </a:lnTo>
                        <a:lnTo>
                          <a:pt x="714" y="314"/>
                        </a:lnTo>
                        <a:lnTo>
                          <a:pt x="704" y="310"/>
                        </a:lnTo>
                        <a:lnTo>
                          <a:pt x="693" y="306"/>
                        </a:lnTo>
                        <a:lnTo>
                          <a:pt x="683" y="301"/>
                        </a:lnTo>
                        <a:lnTo>
                          <a:pt x="672" y="296"/>
                        </a:lnTo>
                        <a:lnTo>
                          <a:pt x="662" y="291"/>
                        </a:lnTo>
                        <a:lnTo>
                          <a:pt x="653" y="285"/>
                        </a:lnTo>
                        <a:lnTo>
                          <a:pt x="643" y="279"/>
                        </a:lnTo>
                        <a:lnTo>
                          <a:pt x="633" y="273"/>
                        </a:lnTo>
                        <a:lnTo>
                          <a:pt x="624" y="266"/>
                        </a:lnTo>
                        <a:lnTo>
                          <a:pt x="615" y="259"/>
                        </a:lnTo>
                        <a:lnTo>
                          <a:pt x="607" y="252"/>
                        </a:lnTo>
                        <a:lnTo>
                          <a:pt x="598" y="244"/>
                        </a:lnTo>
                        <a:lnTo>
                          <a:pt x="590" y="236"/>
                        </a:lnTo>
                        <a:lnTo>
                          <a:pt x="582" y="228"/>
                        </a:lnTo>
                        <a:lnTo>
                          <a:pt x="574" y="220"/>
                        </a:lnTo>
                        <a:lnTo>
                          <a:pt x="567" y="211"/>
                        </a:lnTo>
                        <a:lnTo>
                          <a:pt x="560" y="202"/>
                        </a:lnTo>
                        <a:lnTo>
                          <a:pt x="554" y="193"/>
                        </a:lnTo>
                        <a:lnTo>
                          <a:pt x="547" y="183"/>
                        </a:lnTo>
                        <a:lnTo>
                          <a:pt x="541" y="174"/>
                        </a:lnTo>
                        <a:lnTo>
                          <a:pt x="536" y="164"/>
                        </a:lnTo>
                        <a:lnTo>
                          <a:pt x="530" y="154"/>
                        </a:lnTo>
                        <a:lnTo>
                          <a:pt x="525" y="144"/>
                        </a:lnTo>
                        <a:lnTo>
                          <a:pt x="521" y="133"/>
                        </a:lnTo>
                        <a:lnTo>
                          <a:pt x="516" y="123"/>
                        </a:lnTo>
                        <a:lnTo>
                          <a:pt x="513" y="112"/>
                        </a:lnTo>
                        <a:lnTo>
                          <a:pt x="509" y="101"/>
                        </a:lnTo>
                        <a:lnTo>
                          <a:pt x="506" y="90"/>
                        </a:lnTo>
                        <a:lnTo>
                          <a:pt x="503" y="79"/>
                        </a:lnTo>
                        <a:lnTo>
                          <a:pt x="501" y="68"/>
                        </a:lnTo>
                        <a:lnTo>
                          <a:pt x="499" y="57"/>
                        </a:lnTo>
                        <a:lnTo>
                          <a:pt x="498" y="46"/>
                        </a:lnTo>
                        <a:lnTo>
                          <a:pt x="496" y="34"/>
                        </a:lnTo>
                        <a:lnTo>
                          <a:pt x="496" y="23"/>
                        </a:lnTo>
                        <a:lnTo>
                          <a:pt x="495" y="12"/>
                        </a:lnTo>
                        <a:lnTo>
                          <a:pt x="496" y="0"/>
                        </a:lnTo>
                        <a:lnTo>
                          <a:pt x="0" y="496"/>
                        </a:lnTo>
                        <a:lnTo>
                          <a:pt x="330" y="827"/>
                        </a:lnTo>
                        <a:lnTo>
                          <a:pt x="826"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47" name="Freeform 167">
                    <a:extLst>
                      <a:ext uri="{FF2B5EF4-FFF2-40B4-BE49-F238E27FC236}">
                        <a16:creationId xmlns:a16="http://schemas.microsoft.com/office/drawing/2014/main" id="{CFBEA19D-E11B-4CD5-99AC-7C589B201220}"/>
                      </a:ext>
                    </a:extLst>
                  </p:cNvPr>
                  <p:cNvSpPr>
                    <a:spLocks noChangeAspect="1"/>
                  </p:cNvSpPr>
                  <p:nvPr/>
                </p:nvSpPr>
                <p:spPr bwMode="auto">
                  <a:xfrm>
                    <a:off x="4161" y="3290"/>
                    <a:ext cx="187" cy="149"/>
                  </a:xfrm>
                  <a:custGeom>
                    <a:avLst/>
                    <a:gdLst>
                      <a:gd name="T0" fmla="*/ 794 w 936"/>
                      <a:gd name="T1" fmla="*/ 742 h 742"/>
                      <a:gd name="T2" fmla="*/ 787 w 936"/>
                      <a:gd name="T3" fmla="*/ 732 h 742"/>
                      <a:gd name="T4" fmla="*/ 781 w 936"/>
                      <a:gd name="T5" fmla="*/ 720 h 742"/>
                      <a:gd name="T6" fmla="*/ 775 w 936"/>
                      <a:gd name="T7" fmla="*/ 707 h 742"/>
                      <a:gd name="T8" fmla="*/ 770 w 936"/>
                      <a:gd name="T9" fmla="*/ 695 h 742"/>
                      <a:gd name="T10" fmla="*/ 765 w 936"/>
                      <a:gd name="T11" fmla="*/ 683 h 742"/>
                      <a:gd name="T12" fmla="*/ 760 w 936"/>
                      <a:gd name="T13" fmla="*/ 671 h 742"/>
                      <a:gd name="T14" fmla="*/ 755 w 936"/>
                      <a:gd name="T15" fmla="*/ 658 h 742"/>
                      <a:gd name="T16" fmla="*/ 752 w 936"/>
                      <a:gd name="T17" fmla="*/ 645 h 742"/>
                      <a:gd name="T18" fmla="*/ 748 w 936"/>
                      <a:gd name="T19" fmla="*/ 632 h 742"/>
                      <a:gd name="T20" fmla="*/ 746 w 936"/>
                      <a:gd name="T21" fmla="*/ 619 h 742"/>
                      <a:gd name="T22" fmla="*/ 744 w 936"/>
                      <a:gd name="T23" fmla="*/ 606 h 742"/>
                      <a:gd name="T24" fmla="*/ 741 w 936"/>
                      <a:gd name="T25" fmla="*/ 593 h 742"/>
                      <a:gd name="T26" fmla="*/ 740 w 936"/>
                      <a:gd name="T27" fmla="*/ 579 h 742"/>
                      <a:gd name="T28" fmla="*/ 739 w 936"/>
                      <a:gd name="T29" fmla="*/ 566 h 742"/>
                      <a:gd name="T30" fmla="*/ 739 w 936"/>
                      <a:gd name="T31" fmla="*/ 553 h 742"/>
                      <a:gd name="T32" fmla="*/ 739 w 936"/>
                      <a:gd name="T33" fmla="*/ 539 h 742"/>
                      <a:gd name="T34" fmla="*/ 739 w 936"/>
                      <a:gd name="T35" fmla="*/ 526 h 742"/>
                      <a:gd name="T36" fmla="*/ 740 w 936"/>
                      <a:gd name="T37" fmla="*/ 513 h 742"/>
                      <a:gd name="T38" fmla="*/ 741 w 936"/>
                      <a:gd name="T39" fmla="*/ 499 h 742"/>
                      <a:gd name="T40" fmla="*/ 744 w 936"/>
                      <a:gd name="T41" fmla="*/ 487 h 742"/>
                      <a:gd name="T42" fmla="*/ 746 w 936"/>
                      <a:gd name="T43" fmla="*/ 474 h 742"/>
                      <a:gd name="T44" fmla="*/ 748 w 936"/>
                      <a:gd name="T45" fmla="*/ 461 h 742"/>
                      <a:gd name="T46" fmla="*/ 752 w 936"/>
                      <a:gd name="T47" fmla="*/ 448 h 742"/>
                      <a:gd name="T48" fmla="*/ 755 w 936"/>
                      <a:gd name="T49" fmla="*/ 435 h 742"/>
                      <a:gd name="T50" fmla="*/ 759 w 936"/>
                      <a:gd name="T51" fmla="*/ 422 h 742"/>
                      <a:gd name="T52" fmla="*/ 764 w 936"/>
                      <a:gd name="T53" fmla="*/ 409 h 742"/>
                      <a:gd name="T54" fmla="*/ 770 w 936"/>
                      <a:gd name="T55" fmla="*/ 397 h 742"/>
                      <a:gd name="T56" fmla="*/ 774 w 936"/>
                      <a:gd name="T57" fmla="*/ 384 h 742"/>
                      <a:gd name="T58" fmla="*/ 780 w 936"/>
                      <a:gd name="T59" fmla="*/ 373 h 742"/>
                      <a:gd name="T60" fmla="*/ 787 w 936"/>
                      <a:gd name="T61" fmla="*/ 361 h 742"/>
                      <a:gd name="T62" fmla="*/ 793 w 936"/>
                      <a:gd name="T63" fmla="*/ 349 h 742"/>
                      <a:gd name="T64" fmla="*/ 800 w 936"/>
                      <a:gd name="T65" fmla="*/ 339 h 742"/>
                      <a:gd name="T66" fmla="*/ 808 w 936"/>
                      <a:gd name="T67" fmla="*/ 327 h 742"/>
                      <a:gd name="T68" fmla="*/ 815 w 936"/>
                      <a:gd name="T69" fmla="*/ 316 h 742"/>
                      <a:gd name="T70" fmla="*/ 825 w 936"/>
                      <a:gd name="T71" fmla="*/ 306 h 742"/>
                      <a:gd name="T72" fmla="*/ 833 w 936"/>
                      <a:gd name="T73" fmla="*/ 295 h 742"/>
                      <a:gd name="T74" fmla="*/ 842 w 936"/>
                      <a:gd name="T75" fmla="*/ 286 h 742"/>
                      <a:gd name="T76" fmla="*/ 850 w 936"/>
                      <a:gd name="T77" fmla="*/ 277 h 742"/>
                      <a:gd name="T78" fmla="*/ 861 w 936"/>
                      <a:gd name="T79" fmla="*/ 267 h 742"/>
                      <a:gd name="T80" fmla="*/ 870 w 936"/>
                      <a:gd name="T81" fmla="*/ 258 h 742"/>
                      <a:gd name="T82" fmla="*/ 881 w 936"/>
                      <a:gd name="T83" fmla="*/ 250 h 742"/>
                      <a:gd name="T84" fmla="*/ 892 w 936"/>
                      <a:gd name="T85" fmla="*/ 241 h 742"/>
                      <a:gd name="T86" fmla="*/ 902 w 936"/>
                      <a:gd name="T87" fmla="*/ 234 h 742"/>
                      <a:gd name="T88" fmla="*/ 914 w 936"/>
                      <a:gd name="T89" fmla="*/ 226 h 742"/>
                      <a:gd name="T90" fmla="*/ 924 w 936"/>
                      <a:gd name="T91" fmla="*/ 219 h 742"/>
                      <a:gd name="T92" fmla="*/ 936 w 936"/>
                      <a:gd name="T93" fmla="*/ 213 h 742"/>
                      <a:gd name="T94" fmla="*/ 142 w 936"/>
                      <a:gd name="T95" fmla="*/ 0 h 742"/>
                      <a:gd name="T96" fmla="*/ 0 w 936"/>
                      <a:gd name="T97" fmla="*/ 530 h 742"/>
                      <a:gd name="T98" fmla="*/ 794 w 936"/>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6" h="742">
                        <a:moveTo>
                          <a:pt x="794" y="742"/>
                        </a:moveTo>
                        <a:lnTo>
                          <a:pt x="787" y="732"/>
                        </a:lnTo>
                        <a:lnTo>
                          <a:pt x="781" y="720"/>
                        </a:lnTo>
                        <a:lnTo>
                          <a:pt x="775" y="707"/>
                        </a:lnTo>
                        <a:lnTo>
                          <a:pt x="770" y="695"/>
                        </a:lnTo>
                        <a:lnTo>
                          <a:pt x="765" y="683"/>
                        </a:lnTo>
                        <a:lnTo>
                          <a:pt x="760" y="671"/>
                        </a:lnTo>
                        <a:lnTo>
                          <a:pt x="755" y="658"/>
                        </a:lnTo>
                        <a:lnTo>
                          <a:pt x="752" y="645"/>
                        </a:lnTo>
                        <a:lnTo>
                          <a:pt x="748" y="632"/>
                        </a:lnTo>
                        <a:lnTo>
                          <a:pt x="746" y="619"/>
                        </a:lnTo>
                        <a:lnTo>
                          <a:pt x="744" y="606"/>
                        </a:lnTo>
                        <a:lnTo>
                          <a:pt x="741" y="593"/>
                        </a:lnTo>
                        <a:lnTo>
                          <a:pt x="740" y="579"/>
                        </a:lnTo>
                        <a:lnTo>
                          <a:pt x="739" y="566"/>
                        </a:lnTo>
                        <a:lnTo>
                          <a:pt x="739" y="553"/>
                        </a:lnTo>
                        <a:lnTo>
                          <a:pt x="739" y="539"/>
                        </a:lnTo>
                        <a:lnTo>
                          <a:pt x="739" y="526"/>
                        </a:lnTo>
                        <a:lnTo>
                          <a:pt x="740" y="513"/>
                        </a:lnTo>
                        <a:lnTo>
                          <a:pt x="741" y="499"/>
                        </a:lnTo>
                        <a:lnTo>
                          <a:pt x="744" y="487"/>
                        </a:lnTo>
                        <a:lnTo>
                          <a:pt x="746" y="474"/>
                        </a:lnTo>
                        <a:lnTo>
                          <a:pt x="748" y="461"/>
                        </a:lnTo>
                        <a:lnTo>
                          <a:pt x="752" y="448"/>
                        </a:lnTo>
                        <a:lnTo>
                          <a:pt x="755" y="435"/>
                        </a:lnTo>
                        <a:lnTo>
                          <a:pt x="759" y="422"/>
                        </a:lnTo>
                        <a:lnTo>
                          <a:pt x="764" y="409"/>
                        </a:lnTo>
                        <a:lnTo>
                          <a:pt x="770" y="397"/>
                        </a:lnTo>
                        <a:lnTo>
                          <a:pt x="774" y="384"/>
                        </a:lnTo>
                        <a:lnTo>
                          <a:pt x="780" y="373"/>
                        </a:lnTo>
                        <a:lnTo>
                          <a:pt x="787" y="361"/>
                        </a:lnTo>
                        <a:lnTo>
                          <a:pt x="793" y="349"/>
                        </a:lnTo>
                        <a:lnTo>
                          <a:pt x="800" y="339"/>
                        </a:lnTo>
                        <a:lnTo>
                          <a:pt x="808" y="327"/>
                        </a:lnTo>
                        <a:lnTo>
                          <a:pt x="815" y="316"/>
                        </a:lnTo>
                        <a:lnTo>
                          <a:pt x="825" y="306"/>
                        </a:lnTo>
                        <a:lnTo>
                          <a:pt x="833" y="295"/>
                        </a:lnTo>
                        <a:lnTo>
                          <a:pt x="842" y="286"/>
                        </a:lnTo>
                        <a:lnTo>
                          <a:pt x="850" y="277"/>
                        </a:lnTo>
                        <a:lnTo>
                          <a:pt x="861" y="267"/>
                        </a:lnTo>
                        <a:lnTo>
                          <a:pt x="870" y="258"/>
                        </a:lnTo>
                        <a:lnTo>
                          <a:pt x="881" y="250"/>
                        </a:lnTo>
                        <a:lnTo>
                          <a:pt x="892" y="241"/>
                        </a:lnTo>
                        <a:lnTo>
                          <a:pt x="902" y="234"/>
                        </a:lnTo>
                        <a:lnTo>
                          <a:pt x="914" y="226"/>
                        </a:lnTo>
                        <a:lnTo>
                          <a:pt x="924" y="219"/>
                        </a:lnTo>
                        <a:lnTo>
                          <a:pt x="936" y="213"/>
                        </a:lnTo>
                        <a:lnTo>
                          <a:pt x="142" y="0"/>
                        </a:lnTo>
                        <a:lnTo>
                          <a:pt x="0" y="530"/>
                        </a:lnTo>
                        <a:lnTo>
                          <a:pt x="794"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48" name="Freeform 168">
                    <a:extLst>
                      <a:ext uri="{FF2B5EF4-FFF2-40B4-BE49-F238E27FC236}">
                        <a16:creationId xmlns:a16="http://schemas.microsoft.com/office/drawing/2014/main" id="{C5FCB950-A989-404D-ACAC-71384CA1ECC8}"/>
                      </a:ext>
                    </a:extLst>
                  </p:cNvPr>
                  <p:cNvSpPr>
                    <a:spLocks noChangeAspect="1"/>
                  </p:cNvSpPr>
                  <p:nvPr/>
                </p:nvSpPr>
                <p:spPr bwMode="auto">
                  <a:xfrm>
                    <a:off x="4161" y="3290"/>
                    <a:ext cx="187" cy="149"/>
                  </a:xfrm>
                  <a:custGeom>
                    <a:avLst/>
                    <a:gdLst>
                      <a:gd name="T0" fmla="*/ 677 w 798"/>
                      <a:gd name="T1" fmla="*/ 633 h 633"/>
                      <a:gd name="T2" fmla="*/ 671 w 798"/>
                      <a:gd name="T3" fmla="*/ 624 h 633"/>
                      <a:gd name="T4" fmla="*/ 666 w 798"/>
                      <a:gd name="T5" fmla="*/ 614 h 633"/>
                      <a:gd name="T6" fmla="*/ 661 w 798"/>
                      <a:gd name="T7" fmla="*/ 603 h 633"/>
                      <a:gd name="T8" fmla="*/ 656 w 798"/>
                      <a:gd name="T9" fmla="*/ 593 h 633"/>
                      <a:gd name="T10" fmla="*/ 652 w 798"/>
                      <a:gd name="T11" fmla="*/ 583 h 633"/>
                      <a:gd name="T12" fmla="*/ 648 w 798"/>
                      <a:gd name="T13" fmla="*/ 572 h 633"/>
                      <a:gd name="T14" fmla="*/ 644 w 798"/>
                      <a:gd name="T15" fmla="*/ 561 h 633"/>
                      <a:gd name="T16" fmla="*/ 641 w 798"/>
                      <a:gd name="T17" fmla="*/ 550 h 633"/>
                      <a:gd name="T18" fmla="*/ 638 w 798"/>
                      <a:gd name="T19" fmla="*/ 539 h 633"/>
                      <a:gd name="T20" fmla="*/ 636 w 798"/>
                      <a:gd name="T21" fmla="*/ 528 h 633"/>
                      <a:gd name="T22" fmla="*/ 634 w 798"/>
                      <a:gd name="T23" fmla="*/ 517 h 633"/>
                      <a:gd name="T24" fmla="*/ 632 w 798"/>
                      <a:gd name="T25" fmla="*/ 506 h 633"/>
                      <a:gd name="T26" fmla="*/ 631 w 798"/>
                      <a:gd name="T27" fmla="*/ 494 h 633"/>
                      <a:gd name="T28" fmla="*/ 630 w 798"/>
                      <a:gd name="T29" fmla="*/ 483 h 633"/>
                      <a:gd name="T30" fmla="*/ 630 w 798"/>
                      <a:gd name="T31" fmla="*/ 472 h 633"/>
                      <a:gd name="T32" fmla="*/ 630 w 798"/>
                      <a:gd name="T33" fmla="*/ 460 h 633"/>
                      <a:gd name="T34" fmla="*/ 630 w 798"/>
                      <a:gd name="T35" fmla="*/ 449 h 633"/>
                      <a:gd name="T36" fmla="*/ 631 w 798"/>
                      <a:gd name="T37" fmla="*/ 438 h 633"/>
                      <a:gd name="T38" fmla="*/ 632 w 798"/>
                      <a:gd name="T39" fmla="*/ 426 h 633"/>
                      <a:gd name="T40" fmla="*/ 634 w 798"/>
                      <a:gd name="T41" fmla="*/ 415 h 633"/>
                      <a:gd name="T42" fmla="*/ 636 w 798"/>
                      <a:gd name="T43" fmla="*/ 404 h 633"/>
                      <a:gd name="T44" fmla="*/ 638 w 798"/>
                      <a:gd name="T45" fmla="*/ 393 h 633"/>
                      <a:gd name="T46" fmla="*/ 641 w 798"/>
                      <a:gd name="T47" fmla="*/ 382 h 633"/>
                      <a:gd name="T48" fmla="*/ 644 w 798"/>
                      <a:gd name="T49" fmla="*/ 371 h 633"/>
                      <a:gd name="T50" fmla="*/ 647 w 798"/>
                      <a:gd name="T51" fmla="*/ 360 h 633"/>
                      <a:gd name="T52" fmla="*/ 651 w 798"/>
                      <a:gd name="T53" fmla="*/ 349 h 633"/>
                      <a:gd name="T54" fmla="*/ 656 w 798"/>
                      <a:gd name="T55" fmla="*/ 339 h 633"/>
                      <a:gd name="T56" fmla="*/ 660 w 798"/>
                      <a:gd name="T57" fmla="*/ 328 h 633"/>
                      <a:gd name="T58" fmla="*/ 665 w 798"/>
                      <a:gd name="T59" fmla="*/ 318 h 633"/>
                      <a:gd name="T60" fmla="*/ 671 w 798"/>
                      <a:gd name="T61" fmla="*/ 308 h 633"/>
                      <a:gd name="T62" fmla="*/ 676 w 798"/>
                      <a:gd name="T63" fmla="*/ 298 h 633"/>
                      <a:gd name="T64" fmla="*/ 682 w 798"/>
                      <a:gd name="T65" fmla="*/ 289 h 633"/>
                      <a:gd name="T66" fmla="*/ 689 w 798"/>
                      <a:gd name="T67" fmla="*/ 279 h 633"/>
                      <a:gd name="T68" fmla="*/ 695 w 798"/>
                      <a:gd name="T69" fmla="*/ 270 h 633"/>
                      <a:gd name="T70" fmla="*/ 703 w 798"/>
                      <a:gd name="T71" fmla="*/ 261 h 633"/>
                      <a:gd name="T72" fmla="*/ 710 w 798"/>
                      <a:gd name="T73" fmla="*/ 252 h 633"/>
                      <a:gd name="T74" fmla="*/ 718 w 798"/>
                      <a:gd name="T75" fmla="*/ 244 h 633"/>
                      <a:gd name="T76" fmla="*/ 725 w 798"/>
                      <a:gd name="T77" fmla="*/ 236 h 633"/>
                      <a:gd name="T78" fmla="*/ 734 w 798"/>
                      <a:gd name="T79" fmla="*/ 228 h 633"/>
                      <a:gd name="T80" fmla="*/ 742 w 798"/>
                      <a:gd name="T81" fmla="*/ 220 h 633"/>
                      <a:gd name="T82" fmla="*/ 751 w 798"/>
                      <a:gd name="T83" fmla="*/ 213 h 633"/>
                      <a:gd name="T84" fmla="*/ 760 w 798"/>
                      <a:gd name="T85" fmla="*/ 206 h 633"/>
                      <a:gd name="T86" fmla="*/ 769 w 798"/>
                      <a:gd name="T87" fmla="*/ 200 h 633"/>
                      <a:gd name="T88" fmla="*/ 779 w 798"/>
                      <a:gd name="T89" fmla="*/ 193 h 633"/>
                      <a:gd name="T90" fmla="*/ 788 w 798"/>
                      <a:gd name="T91" fmla="*/ 187 h 633"/>
                      <a:gd name="T92" fmla="*/ 798 w 798"/>
                      <a:gd name="T93" fmla="*/ 182 h 633"/>
                      <a:gd name="T94" fmla="*/ 121 w 798"/>
                      <a:gd name="T95" fmla="*/ 0 h 633"/>
                      <a:gd name="T96" fmla="*/ 0 w 798"/>
                      <a:gd name="T97" fmla="*/ 452 h 633"/>
                      <a:gd name="T98" fmla="*/ 677 w 798"/>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633">
                        <a:moveTo>
                          <a:pt x="677" y="633"/>
                        </a:moveTo>
                        <a:lnTo>
                          <a:pt x="671" y="624"/>
                        </a:lnTo>
                        <a:lnTo>
                          <a:pt x="666" y="614"/>
                        </a:lnTo>
                        <a:lnTo>
                          <a:pt x="661" y="603"/>
                        </a:lnTo>
                        <a:lnTo>
                          <a:pt x="656" y="593"/>
                        </a:lnTo>
                        <a:lnTo>
                          <a:pt x="652" y="583"/>
                        </a:lnTo>
                        <a:lnTo>
                          <a:pt x="648" y="572"/>
                        </a:lnTo>
                        <a:lnTo>
                          <a:pt x="644" y="561"/>
                        </a:lnTo>
                        <a:lnTo>
                          <a:pt x="641" y="550"/>
                        </a:lnTo>
                        <a:lnTo>
                          <a:pt x="638" y="539"/>
                        </a:lnTo>
                        <a:lnTo>
                          <a:pt x="636" y="528"/>
                        </a:lnTo>
                        <a:lnTo>
                          <a:pt x="634" y="517"/>
                        </a:lnTo>
                        <a:lnTo>
                          <a:pt x="632" y="506"/>
                        </a:lnTo>
                        <a:lnTo>
                          <a:pt x="631" y="494"/>
                        </a:lnTo>
                        <a:lnTo>
                          <a:pt x="630" y="483"/>
                        </a:lnTo>
                        <a:lnTo>
                          <a:pt x="630" y="472"/>
                        </a:lnTo>
                        <a:lnTo>
                          <a:pt x="630" y="460"/>
                        </a:lnTo>
                        <a:lnTo>
                          <a:pt x="630" y="449"/>
                        </a:lnTo>
                        <a:lnTo>
                          <a:pt x="631" y="438"/>
                        </a:lnTo>
                        <a:lnTo>
                          <a:pt x="632" y="426"/>
                        </a:lnTo>
                        <a:lnTo>
                          <a:pt x="634" y="415"/>
                        </a:lnTo>
                        <a:lnTo>
                          <a:pt x="636" y="404"/>
                        </a:lnTo>
                        <a:lnTo>
                          <a:pt x="638" y="393"/>
                        </a:lnTo>
                        <a:lnTo>
                          <a:pt x="641" y="382"/>
                        </a:lnTo>
                        <a:lnTo>
                          <a:pt x="644" y="371"/>
                        </a:lnTo>
                        <a:lnTo>
                          <a:pt x="647" y="360"/>
                        </a:lnTo>
                        <a:lnTo>
                          <a:pt x="651" y="349"/>
                        </a:lnTo>
                        <a:lnTo>
                          <a:pt x="656" y="339"/>
                        </a:lnTo>
                        <a:lnTo>
                          <a:pt x="660" y="328"/>
                        </a:lnTo>
                        <a:lnTo>
                          <a:pt x="665" y="318"/>
                        </a:lnTo>
                        <a:lnTo>
                          <a:pt x="671" y="308"/>
                        </a:lnTo>
                        <a:lnTo>
                          <a:pt x="676" y="298"/>
                        </a:lnTo>
                        <a:lnTo>
                          <a:pt x="682" y="289"/>
                        </a:lnTo>
                        <a:lnTo>
                          <a:pt x="689" y="279"/>
                        </a:lnTo>
                        <a:lnTo>
                          <a:pt x="695" y="270"/>
                        </a:lnTo>
                        <a:lnTo>
                          <a:pt x="703" y="261"/>
                        </a:lnTo>
                        <a:lnTo>
                          <a:pt x="710" y="252"/>
                        </a:lnTo>
                        <a:lnTo>
                          <a:pt x="718" y="244"/>
                        </a:lnTo>
                        <a:lnTo>
                          <a:pt x="725" y="236"/>
                        </a:lnTo>
                        <a:lnTo>
                          <a:pt x="734" y="228"/>
                        </a:lnTo>
                        <a:lnTo>
                          <a:pt x="742" y="220"/>
                        </a:lnTo>
                        <a:lnTo>
                          <a:pt x="751" y="213"/>
                        </a:lnTo>
                        <a:lnTo>
                          <a:pt x="760" y="206"/>
                        </a:lnTo>
                        <a:lnTo>
                          <a:pt x="769" y="200"/>
                        </a:lnTo>
                        <a:lnTo>
                          <a:pt x="779" y="193"/>
                        </a:lnTo>
                        <a:lnTo>
                          <a:pt x="788" y="187"/>
                        </a:lnTo>
                        <a:lnTo>
                          <a:pt x="798" y="182"/>
                        </a:lnTo>
                        <a:lnTo>
                          <a:pt x="121" y="0"/>
                        </a:lnTo>
                        <a:lnTo>
                          <a:pt x="0" y="452"/>
                        </a:lnTo>
                        <a:lnTo>
                          <a:pt x="677"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49" name="Line 169">
                    <a:extLst>
                      <a:ext uri="{FF2B5EF4-FFF2-40B4-BE49-F238E27FC236}">
                        <a16:creationId xmlns:a16="http://schemas.microsoft.com/office/drawing/2014/main" id="{D42329AA-469C-4FF0-95D7-46A13EEC3C8F}"/>
                      </a:ext>
                    </a:extLst>
                  </p:cNvPr>
                  <p:cNvSpPr>
                    <a:spLocks noChangeAspect="1" noChangeShapeType="1"/>
                  </p:cNvSpPr>
                  <p:nvPr/>
                </p:nvSpPr>
                <p:spPr bwMode="auto">
                  <a:xfrm flipH="1" flipV="1">
                    <a:off x="4090" y="3295"/>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50" name="Line 170">
                    <a:extLst>
                      <a:ext uri="{FF2B5EF4-FFF2-40B4-BE49-F238E27FC236}">
                        <a16:creationId xmlns:a16="http://schemas.microsoft.com/office/drawing/2014/main" id="{4FE622F4-D351-4519-A57B-0E4C7520CCE6}"/>
                      </a:ext>
                    </a:extLst>
                  </p:cNvPr>
                  <p:cNvSpPr>
                    <a:spLocks noChangeAspect="1" noChangeShapeType="1"/>
                  </p:cNvSpPr>
                  <p:nvPr/>
                </p:nvSpPr>
                <p:spPr bwMode="auto">
                  <a:xfrm flipH="1">
                    <a:off x="4090" y="3211"/>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51" name="Freeform 171">
                    <a:extLst>
                      <a:ext uri="{FF2B5EF4-FFF2-40B4-BE49-F238E27FC236}">
                        <a16:creationId xmlns:a16="http://schemas.microsoft.com/office/drawing/2014/main" id="{F8FA95E4-CE0A-417A-A5FD-533FB1BF5BCE}"/>
                      </a:ext>
                    </a:extLst>
                  </p:cNvPr>
                  <p:cNvSpPr>
                    <a:spLocks noChangeAspect="1"/>
                  </p:cNvSpPr>
                  <p:nvPr/>
                </p:nvSpPr>
                <p:spPr bwMode="auto">
                  <a:xfrm>
                    <a:off x="3868" y="3248"/>
                    <a:ext cx="230" cy="150"/>
                  </a:xfrm>
                  <a:custGeom>
                    <a:avLst/>
                    <a:gdLst>
                      <a:gd name="T0" fmla="*/ 1001 w 1153"/>
                      <a:gd name="T1" fmla="*/ 548 h 747"/>
                      <a:gd name="T2" fmla="*/ 1068 w 1153"/>
                      <a:gd name="T3" fmla="*/ 528 h 747"/>
                      <a:gd name="T4" fmla="*/ 1116 w 1153"/>
                      <a:gd name="T5" fmla="*/ 500 h 747"/>
                      <a:gd name="T6" fmla="*/ 1144 w 1153"/>
                      <a:gd name="T7" fmla="*/ 463 h 747"/>
                      <a:gd name="T8" fmla="*/ 1153 w 1153"/>
                      <a:gd name="T9" fmla="*/ 420 h 747"/>
                      <a:gd name="T10" fmla="*/ 1143 w 1153"/>
                      <a:gd name="T11" fmla="*/ 368 h 747"/>
                      <a:gd name="T12" fmla="*/ 1065 w 1153"/>
                      <a:gd name="T13" fmla="*/ 76 h 747"/>
                      <a:gd name="T14" fmla="*/ 1042 w 1153"/>
                      <a:gd name="T15" fmla="*/ 34 h 747"/>
                      <a:gd name="T16" fmla="*/ 1005 w 1153"/>
                      <a:gd name="T17" fmla="*/ 9 h 747"/>
                      <a:gd name="T18" fmla="*/ 956 w 1153"/>
                      <a:gd name="T19" fmla="*/ 0 h 747"/>
                      <a:gd name="T20" fmla="*/ 894 w 1153"/>
                      <a:gd name="T21" fmla="*/ 8 h 747"/>
                      <a:gd name="T22" fmla="*/ 146 w 1153"/>
                      <a:gd name="T23" fmla="*/ 209 h 747"/>
                      <a:gd name="T24" fmla="*/ 134 w 1153"/>
                      <a:gd name="T25" fmla="*/ 212 h 747"/>
                      <a:gd name="T26" fmla="*/ 121 w 1153"/>
                      <a:gd name="T27" fmla="*/ 217 h 747"/>
                      <a:gd name="T28" fmla="*/ 110 w 1153"/>
                      <a:gd name="T29" fmla="*/ 222 h 747"/>
                      <a:gd name="T30" fmla="*/ 99 w 1153"/>
                      <a:gd name="T31" fmla="*/ 227 h 747"/>
                      <a:gd name="T32" fmla="*/ 87 w 1153"/>
                      <a:gd name="T33" fmla="*/ 233 h 747"/>
                      <a:gd name="T34" fmla="*/ 77 w 1153"/>
                      <a:gd name="T35" fmla="*/ 240 h 747"/>
                      <a:gd name="T36" fmla="*/ 67 w 1153"/>
                      <a:gd name="T37" fmla="*/ 247 h 747"/>
                      <a:gd name="T38" fmla="*/ 57 w 1153"/>
                      <a:gd name="T39" fmla="*/ 254 h 747"/>
                      <a:gd name="T40" fmla="*/ 49 w 1153"/>
                      <a:gd name="T41" fmla="*/ 263 h 747"/>
                      <a:gd name="T42" fmla="*/ 40 w 1153"/>
                      <a:gd name="T43" fmla="*/ 271 h 747"/>
                      <a:gd name="T44" fmla="*/ 32 w 1153"/>
                      <a:gd name="T45" fmla="*/ 279 h 747"/>
                      <a:gd name="T46" fmla="*/ 26 w 1153"/>
                      <a:gd name="T47" fmla="*/ 288 h 747"/>
                      <a:gd name="T48" fmla="*/ 19 w 1153"/>
                      <a:gd name="T49" fmla="*/ 298 h 747"/>
                      <a:gd name="T50" fmla="*/ 15 w 1153"/>
                      <a:gd name="T51" fmla="*/ 307 h 747"/>
                      <a:gd name="T52" fmla="*/ 10 w 1153"/>
                      <a:gd name="T53" fmla="*/ 317 h 747"/>
                      <a:gd name="T54" fmla="*/ 6 w 1153"/>
                      <a:gd name="T55" fmla="*/ 326 h 747"/>
                      <a:gd name="T56" fmla="*/ 3 w 1153"/>
                      <a:gd name="T57" fmla="*/ 337 h 747"/>
                      <a:gd name="T58" fmla="*/ 2 w 1153"/>
                      <a:gd name="T59" fmla="*/ 346 h 747"/>
                      <a:gd name="T60" fmla="*/ 0 w 1153"/>
                      <a:gd name="T61" fmla="*/ 355 h 747"/>
                      <a:gd name="T62" fmla="*/ 0 w 1153"/>
                      <a:gd name="T63" fmla="*/ 366 h 747"/>
                      <a:gd name="T64" fmla="*/ 0 w 1153"/>
                      <a:gd name="T65" fmla="*/ 375 h 747"/>
                      <a:gd name="T66" fmla="*/ 3 w 1153"/>
                      <a:gd name="T67" fmla="*/ 385 h 747"/>
                      <a:gd name="T68" fmla="*/ 74 w 1153"/>
                      <a:gd name="T69" fmla="*/ 654 h 747"/>
                      <a:gd name="T70" fmla="*/ 78 w 1153"/>
                      <a:gd name="T71" fmla="*/ 663 h 747"/>
                      <a:gd name="T72" fmla="*/ 81 w 1153"/>
                      <a:gd name="T73" fmla="*/ 672 h 747"/>
                      <a:gd name="T74" fmla="*/ 86 w 1153"/>
                      <a:gd name="T75" fmla="*/ 680 h 747"/>
                      <a:gd name="T76" fmla="*/ 92 w 1153"/>
                      <a:gd name="T77" fmla="*/ 688 h 747"/>
                      <a:gd name="T78" fmla="*/ 98 w 1153"/>
                      <a:gd name="T79" fmla="*/ 697 h 747"/>
                      <a:gd name="T80" fmla="*/ 105 w 1153"/>
                      <a:gd name="T81" fmla="*/ 704 h 747"/>
                      <a:gd name="T82" fmla="*/ 112 w 1153"/>
                      <a:gd name="T83" fmla="*/ 711 h 747"/>
                      <a:gd name="T84" fmla="*/ 120 w 1153"/>
                      <a:gd name="T85" fmla="*/ 716 h 747"/>
                      <a:gd name="T86" fmla="*/ 129 w 1153"/>
                      <a:gd name="T87" fmla="*/ 722 h 747"/>
                      <a:gd name="T88" fmla="*/ 139 w 1153"/>
                      <a:gd name="T89" fmla="*/ 728 h 747"/>
                      <a:gd name="T90" fmla="*/ 149 w 1153"/>
                      <a:gd name="T91" fmla="*/ 733 h 747"/>
                      <a:gd name="T92" fmla="*/ 160 w 1153"/>
                      <a:gd name="T93" fmla="*/ 736 h 747"/>
                      <a:gd name="T94" fmla="*/ 171 w 1153"/>
                      <a:gd name="T95" fmla="*/ 740 h 747"/>
                      <a:gd name="T96" fmla="*/ 182 w 1153"/>
                      <a:gd name="T97" fmla="*/ 742 h 747"/>
                      <a:gd name="T98" fmla="*/ 194 w 1153"/>
                      <a:gd name="T99" fmla="*/ 745 h 747"/>
                      <a:gd name="T100" fmla="*/ 207 w 1153"/>
                      <a:gd name="T101" fmla="*/ 746 h 747"/>
                      <a:gd name="T102" fmla="*/ 219 w 1153"/>
                      <a:gd name="T103" fmla="*/ 747 h 747"/>
                      <a:gd name="T104" fmla="*/ 231 w 1153"/>
                      <a:gd name="T105" fmla="*/ 747 h 747"/>
                      <a:gd name="T106" fmla="*/ 244 w 1153"/>
                      <a:gd name="T107" fmla="*/ 746 h 747"/>
                      <a:gd name="T108" fmla="*/ 257 w 1153"/>
                      <a:gd name="T109" fmla="*/ 745 h 747"/>
                      <a:gd name="T110" fmla="*/ 269 w 1153"/>
                      <a:gd name="T111" fmla="*/ 743 h 747"/>
                      <a:gd name="T112" fmla="*/ 282 w 1153"/>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3" h="747">
                        <a:moveTo>
                          <a:pt x="288" y="739"/>
                        </a:moveTo>
                        <a:lnTo>
                          <a:pt x="1001" y="548"/>
                        </a:lnTo>
                        <a:lnTo>
                          <a:pt x="1036" y="538"/>
                        </a:lnTo>
                        <a:lnTo>
                          <a:pt x="1068" y="528"/>
                        </a:lnTo>
                        <a:lnTo>
                          <a:pt x="1095" y="515"/>
                        </a:lnTo>
                        <a:lnTo>
                          <a:pt x="1116" y="500"/>
                        </a:lnTo>
                        <a:lnTo>
                          <a:pt x="1132" y="482"/>
                        </a:lnTo>
                        <a:lnTo>
                          <a:pt x="1144" y="463"/>
                        </a:lnTo>
                        <a:lnTo>
                          <a:pt x="1151" y="442"/>
                        </a:lnTo>
                        <a:lnTo>
                          <a:pt x="1153" y="420"/>
                        </a:lnTo>
                        <a:lnTo>
                          <a:pt x="1151" y="394"/>
                        </a:lnTo>
                        <a:lnTo>
                          <a:pt x="1143" y="368"/>
                        </a:lnTo>
                        <a:lnTo>
                          <a:pt x="1072" y="103"/>
                        </a:lnTo>
                        <a:lnTo>
                          <a:pt x="1065" y="76"/>
                        </a:lnTo>
                        <a:lnTo>
                          <a:pt x="1056" y="53"/>
                        </a:lnTo>
                        <a:lnTo>
                          <a:pt x="1042" y="34"/>
                        </a:lnTo>
                        <a:lnTo>
                          <a:pt x="1025" y="20"/>
                        </a:lnTo>
                        <a:lnTo>
                          <a:pt x="1005" y="9"/>
                        </a:lnTo>
                        <a:lnTo>
                          <a:pt x="983" y="2"/>
                        </a:lnTo>
                        <a:lnTo>
                          <a:pt x="956" y="0"/>
                        </a:lnTo>
                        <a:lnTo>
                          <a:pt x="927" y="2"/>
                        </a:lnTo>
                        <a:lnTo>
                          <a:pt x="894" y="8"/>
                        </a:lnTo>
                        <a:lnTo>
                          <a:pt x="859" y="19"/>
                        </a:lnTo>
                        <a:lnTo>
                          <a:pt x="146" y="209"/>
                        </a:lnTo>
                        <a:lnTo>
                          <a:pt x="140" y="211"/>
                        </a:lnTo>
                        <a:lnTo>
                          <a:pt x="134" y="212"/>
                        </a:lnTo>
                        <a:lnTo>
                          <a:pt x="128" y="215"/>
                        </a:lnTo>
                        <a:lnTo>
                          <a:pt x="121" y="217"/>
                        </a:lnTo>
                        <a:lnTo>
                          <a:pt x="115" y="219"/>
                        </a:lnTo>
                        <a:lnTo>
                          <a:pt x="110" y="222"/>
                        </a:lnTo>
                        <a:lnTo>
                          <a:pt x="104" y="224"/>
                        </a:lnTo>
                        <a:lnTo>
                          <a:pt x="99" y="227"/>
                        </a:lnTo>
                        <a:lnTo>
                          <a:pt x="93" y="230"/>
                        </a:lnTo>
                        <a:lnTo>
                          <a:pt x="87" y="233"/>
                        </a:lnTo>
                        <a:lnTo>
                          <a:pt x="83" y="237"/>
                        </a:lnTo>
                        <a:lnTo>
                          <a:pt x="77" y="240"/>
                        </a:lnTo>
                        <a:lnTo>
                          <a:pt x="72" y="244"/>
                        </a:lnTo>
                        <a:lnTo>
                          <a:pt x="67" y="247"/>
                        </a:lnTo>
                        <a:lnTo>
                          <a:pt x="61" y="251"/>
                        </a:lnTo>
                        <a:lnTo>
                          <a:pt x="57" y="254"/>
                        </a:lnTo>
                        <a:lnTo>
                          <a:pt x="53" y="258"/>
                        </a:lnTo>
                        <a:lnTo>
                          <a:pt x="49" y="263"/>
                        </a:lnTo>
                        <a:lnTo>
                          <a:pt x="44" y="266"/>
                        </a:lnTo>
                        <a:lnTo>
                          <a:pt x="40" y="271"/>
                        </a:lnTo>
                        <a:lnTo>
                          <a:pt x="37" y="276"/>
                        </a:lnTo>
                        <a:lnTo>
                          <a:pt x="32" y="279"/>
                        </a:lnTo>
                        <a:lnTo>
                          <a:pt x="29" y="284"/>
                        </a:lnTo>
                        <a:lnTo>
                          <a:pt x="26" y="288"/>
                        </a:lnTo>
                        <a:lnTo>
                          <a:pt x="23" y="293"/>
                        </a:lnTo>
                        <a:lnTo>
                          <a:pt x="19" y="298"/>
                        </a:lnTo>
                        <a:lnTo>
                          <a:pt x="17" y="303"/>
                        </a:lnTo>
                        <a:lnTo>
                          <a:pt x="15" y="307"/>
                        </a:lnTo>
                        <a:lnTo>
                          <a:pt x="12" y="312"/>
                        </a:lnTo>
                        <a:lnTo>
                          <a:pt x="10" y="317"/>
                        </a:lnTo>
                        <a:lnTo>
                          <a:pt x="8" y="321"/>
                        </a:lnTo>
                        <a:lnTo>
                          <a:pt x="6" y="326"/>
                        </a:lnTo>
                        <a:lnTo>
                          <a:pt x="5" y="331"/>
                        </a:lnTo>
                        <a:lnTo>
                          <a:pt x="3" y="337"/>
                        </a:lnTo>
                        <a:lnTo>
                          <a:pt x="3" y="341"/>
                        </a:lnTo>
                        <a:lnTo>
                          <a:pt x="2" y="346"/>
                        </a:lnTo>
                        <a:lnTo>
                          <a:pt x="0" y="351"/>
                        </a:lnTo>
                        <a:lnTo>
                          <a:pt x="0" y="355"/>
                        </a:lnTo>
                        <a:lnTo>
                          <a:pt x="0" y="361"/>
                        </a:lnTo>
                        <a:lnTo>
                          <a:pt x="0" y="366"/>
                        </a:lnTo>
                        <a:lnTo>
                          <a:pt x="0" y="371"/>
                        </a:lnTo>
                        <a:lnTo>
                          <a:pt x="0" y="375"/>
                        </a:lnTo>
                        <a:lnTo>
                          <a:pt x="2" y="380"/>
                        </a:lnTo>
                        <a:lnTo>
                          <a:pt x="3" y="385"/>
                        </a:lnTo>
                        <a:lnTo>
                          <a:pt x="4" y="389"/>
                        </a:lnTo>
                        <a:lnTo>
                          <a:pt x="74" y="654"/>
                        </a:lnTo>
                        <a:lnTo>
                          <a:pt x="76" y="659"/>
                        </a:lnTo>
                        <a:lnTo>
                          <a:pt x="78" y="663"/>
                        </a:lnTo>
                        <a:lnTo>
                          <a:pt x="79" y="667"/>
                        </a:lnTo>
                        <a:lnTo>
                          <a:pt x="81" y="672"/>
                        </a:lnTo>
                        <a:lnTo>
                          <a:pt x="84" y="677"/>
                        </a:lnTo>
                        <a:lnTo>
                          <a:pt x="86" y="680"/>
                        </a:lnTo>
                        <a:lnTo>
                          <a:pt x="88" y="685"/>
                        </a:lnTo>
                        <a:lnTo>
                          <a:pt x="92" y="688"/>
                        </a:lnTo>
                        <a:lnTo>
                          <a:pt x="94" y="693"/>
                        </a:lnTo>
                        <a:lnTo>
                          <a:pt x="98" y="697"/>
                        </a:lnTo>
                        <a:lnTo>
                          <a:pt x="101" y="700"/>
                        </a:lnTo>
                        <a:lnTo>
                          <a:pt x="105" y="704"/>
                        </a:lnTo>
                        <a:lnTo>
                          <a:pt x="108" y="707"/>
                        </a:lnTo>
                        <a:lnTo>
                          <a:pt x="112" y="711"/>
                        </a:lnTo>
                        <a:lnTo>
                          <a:pt x="117" y="714"/>
                        </a:lnTo>
                        <a:lnTo>
                          <a:pt x="120" y="716"/>
                        </a:lnTo>
                        <a:lnTo>
                          <a:pt x="125" y="720"/>
                        </a:lnTo>
                        <a:lnTo>
                          <a:pt x="129" y="722"/>
                        </a:lnTo>
                        <a:lnTo>
                          <a:pt x="134" y="726"/>
                        </a:lnTo>
                        <a:lnTo>
                          <a:pt x="139" y="728"/>
                        </a:lnTo>
                        <a:lnTo>
                          <a:pt x="145" y="731"/>
                        </a:lnTo>
                        <a:lnTo>
                          <a:pt x="149" y="733"/>
                        </a:lnTo>
                        <a:lnTo>
                          <a:pt x="154" y="735"/>
                        </a:lnTo>
                        <a:lnTo>
                          <a:pt x="160" y="736"/>
                        </a:lnTo>
                        <a:lnTo>
                          <a:pt x="166" y="739"/>
                        </a:lnTo>
                        <a:lnTo>
                          <a:pt x="171" y="740"/>
                        </a:lnTo>
                        <a:lnTo>
                          <a:pt x="176" y="741"/>
                        </a:lnTo>
                        <a:lnTo>
                          <a:pt x="182" y="742"/>
                        </a:lnTo>
                        <a:lnTo>
                          <a:pt x="188" y="743"/>
                        </a:lnTo>
                        <a:lnTo>
                          <a:pt x="194" y="745"/>
                        </a:lnTo>
                        <a:lnTo>
                          <a:pt x="201" y="746"/>
                        </a:lnTo>
                        <a:lnTo>
                          <a:pt x="207" y="746"/>
                        </a:lnTo>
                        <a:lnTo>
                          <a:pt x="213" y="747"/>
                        </a:lnTo>
                        <a:lnTo>
                          <a:pt x="219" y="747"/>
                        </a:lnTo>
                        <a:lnTo>
                          <a:pt x="226" y="747"/>
                        </a:lnTo>
                        <a:lnTo>
                          <a:pt x="231" y="747"/>
                        </a:lnTo>
                        <a:lnTo>
                          <a:pt x="237" y="747"/>
                        </a:lnTo>
                        <a:lnTo>
                          <a:pt x="244" y="746"/>
                        </a:lnTo>
                        <a:lnTo>
                          <a:pt x="250" y="746"/>
                        </a:lnTo>
                        <a:lnTo>
                          <a:pt x="257" y="745"/>
                        </a:lnTo>
                        <a:lnTo>
                          <a:pt x="263" y="745"/>
                        </a:lnTo>
                        <a:lnTo>
                          <a:pt x="269" y="743"/>
                        </a:lnTo>
                        <a:lnTo>
                          <a:pt x="276" y="742"/>
                        </a:lnTo>
                        <a:lnTo>
                          <a:pt x="282" y="740"/>
                        </a:lnTo>
                        <a:lnTo>
                          <a:pt x="288"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52" name="Freeform 172">
                    <a:extLst>
                      <a:ext uri="{FF2B5EF4-FFF2-40B4-BE49-F238E27FC236}">
                        <a16:creationId xmlns:a16="http://schemas.microsoft.com/office/drawing/2014/main" id="{B83933EA-99C2-485E-9FE1-F17FF31526E4}"/>
                      </a:ext>
                    </a:extLst>
                  </p:cNvPr>
                  <p:cNvSpPr>
                    <a:spLocks noChangeAspect="1"/>
                  </p:cNvSpPr>
                  <p:nvPr/>
                </p:nvSpPr>
                <p:spPr bwMode="auto">
                  <a:xfrm>
                    <a:off x="3868" y="3248"/>
                    <a:ext cx="230" cy="150"/>
                  </a:xfrm>
                  <a:custGeom>
                    <a:avLst/>
                    <a:gdLst>
                      <a:gd name="T0" fmla="*/ 853 w 983"/>
                      <a:gd name="T1" fmla="*/ 467 h 637"/>
                      <a:gd name="T2" fmla="*/ 910 w 983"/>
                      <a:gd name="T3" fmla="*/ 450 h 637"/>
                      <a:gd name="T4" fmla="*/ 951 w 983"/>
                      <a:gd name="T5" fmla="*/ 426 h 637"/>
                      <a:gd name="T6" fmla="*/ 975 w 983"/>
                      <a:gd name="T7" fmla="*/ 395 h 637"/>
                      <a:gd name="T8" fmla="*/ 983 w 983"/>
                      <a:gd name="T9" fmla="*/ 358 h 637"/>
                      <a:gd name="T10" fmla="*/ 974 w 983"/>
                      <a:gd name="T11" fmla="*/ 314 h 637"/>
                      <a:gd name="T12" fmla="*/ 908 w 983"/>
                      <a:gd name="T13" fmla="*/ 65 h 637"/>
                      <a:gd name="T14" fmla="*/ 888 w 983"/>
                      <a:gd name="T15" fmla="*/ 29 h 637"/>
                      <a:gd name="T16" fmla="*/ 857 w 983"/>
                      <a:gd name="T17" fmla="*/ 8 h 637"/>
                      <a:gd name="T18" fmla="*/ 815 w 983"/>
                      <a:gd name="T19" fmla="*/ 0 h 637"/>
                      <a:gd name="T20" fmla="*/ 762 w 983"/>
                      <a:gd name="T21" fmla="*/ 7 h 637"/>
                      <a:gd name="T22" fmla="*/ 124 w 983"/>
                      <a:gd name="T23" fmla="*/ 178 h 637"/>
                      <a:gd name="T24" fmla="*/ 114 w 983"/>
                      <a:gd name="T25" fmla="*/ 181 h 637"/>
                      <a:gd name="T26" fmla="*/ 103 w 983"/>
                      <a:gd name="T27" fmla="*/ 185 h 637"/>
                      <a:gd name="T28" fmla="*/ 93 w 983"/>
                      <a:gd name="T29" fmla="*/ 189 h 637"/>
                      <a:gd name="T30" fmla="*/ 84 w 983"/>
                      <a:gd name="T31" fmla="*/ 194 h 637"/>
                      <a:gd name="T32" fmla="*/ 74 w 983"/>
                      <a:gd name="T33" fmla="*/ 199 h 637"/>
                      <a:gd name="T34" fmla="*/ 65 w 983"/>
                      <a:gd name="T35" fmla="*/ 205 h 637"/>
                      <a:gd name="T36" fmla="*/ 57 w 983"/>
                      <a:gd name="T37" fmla="*/ 211 h 637"/>
                      <a:gd name="T38" fmla="*/ 48 w 983"/>
                      <a:gd name="T39" fmla="*/ 217 h 637"/>
                      <a:gd name="T40" fmla="*/ 41 w 983"/>
                      <a:gd name="T41" fmla="*/ 224 h 637"/>
                      <a:gd name="T42" fmla="*/ 34 w 983"/>
                      <a:gd name="T43" fmla="*/ 231 h 637"/>
                      <a:gd name="T44" fmla="*/ 27 w 983"/>
                      <a:gd name="T45" fmla="*/ 238 h 637"/>
                      <a:gd name="T46" fmla="*/ 22 w 983"/>
                      <a:gd name="T47" fmla="*/ 246 h 637"/>
                      <a:gd name="T48" fmla="*/ 16 w 983"/>
                      <a:gd name="T49" fmla="*/ 254 h 637"/>
                      <a:gd name="T50" fmla="*/ 12 w 983"/>
                      <a:gd name="T51" fmla="*/ 262 h 637"/>
                      <a:gd name="T52" fmla="*/ 8 w 983"/>
                      <a:gd name="T53" fmla="*/ 270 h 637"/>
                      <a:gd name="T54" fmla="*/ 5 w 983"/>
                      <a:gd name="T55" fmla="*/ 278 h 637"/>
                      <a:gd name="T56" fmla="*/ 2 w 983"/>
                      <a:gd name="T57" fmla="*/ 287 h 637"/>
                      <a:gd name="T58" fmla="*/ 1 w 983"/>
                      <a:gd name="T59" fmla="*/ 295 h 637"/>
                      <a:gd name="T60" fmla="*/ 0 w 983"/>
                      <a:gd name="T61" fmla="*/ 303 h 637"/>
                      <a:gd name="T62" fmla="*/ 0 w 983"/>
                      <a:gd name="T63" fmla="*/ 312 h 637"/>
                      <a:gd name="T64" fmla="*/ 0 w 983"/>
                      <a:gd name="T65" fmla="*/ 320 h 637"/>
                      <a:gd name="T66" fmla="*/ 2 w 983"/>
                      <a:gd name="T67" fmla="*/ 328 h 637"/>
                      <a:gd name="T68" fmla="*/ 63 w 983"/>
                      <a:gd name="T69" fmla="*/ 558 h 637"/>
                      <a:gd name="T70" fmla="*/ 66 w 983"/>
                      <a:gd name="T71" fmla="*/ 565 h 637"/>
                      <a:gd name="T72" fmla="*/ 69 w 983"/>
                      <a:gd name="T73" fmla="*/ 573 h 637"/>
                      <a:gd name="T74" fmla="*/ 73 w 983"/>
                      <a:gd name="T75" fmla="*/ 580 h 637"/>
                      <a:gd name="T76" fmla="*/ 78 w 983"/>
                      <a:gd name="T77" fmla="*/ 587 h 637"/>
                      <a:gd name="T78" fmla="*/ 83 w 983"/>
                      <a:gd name="T79" fmla="*/ 594 h 637"/>
                      <a:gd name="T80" fmla="*/ 89 w 983"/>
                      <a:gd name="T81" fmla="*/ 600 h 637"/>
                      <a:gd name="T82" fmla="*/ 95 w 983"/>
                      <a:gd name="T83" fmla="*/ 606 h 637"/>
                      <a:gd name="T84" fmla="*/ 102 w 983"/>
                      <a:gd name="T85" fmla="*/ 611 h 637"/>
                      <a:gd name="T86" fmla="*/ 110 w 983"/>
                      <a:gd name="T87" fmla="*/ 616 h 637"/>
                      <a:gd name="T88" fmla="*/ 118 w 983"/>
                      <a:gd name="T89" fmla="*/ 621 h 637"/>
                      <a:gd name="T90" fmla="*/ 127 w 983"/>
                      <a:gd name="T91" fmla="*/ 625 h 637"/>
                      <a:gd name="T92" fmla="*/ 136 w 983"/>
                      <a:gd name="T93" fmla="*/ 628 h 637"/>
                      <a:gd name="T94" fmla="*/ 145 w 983"/>
                      <a:gd name="T95" fmla="*/ 631 h 637"/>
                      <a:gd name="T96" fmla="*/ 155 w 983"/>
                      <a:gd name="T97" fmla="*/ 633 h 637"/>
                      <a:gd name="T98" fmla="*/ 165 w 983"/>
                      <a:gd name="T99" fmla="*/ 635 h 637"/>
                      <a:gd name="T100" fmla="*/ 176 w 983"/>
                      <a:gd name="T101" fmla="*/ 636 h 637"/>
                      <a:gd name="T102" fmla="*/ 186 w 983"/>
                      <a:gd name="T103" fmla="*/ 637 h 637"/>
                      <a:gd name="T104" fmla="*/ 197 w 983"/>
                      <a:gd name="T105" fmla="*/ 637 h 637"/>
                      <a:gd name="T106" fmla="*/ 208 w 983"/>
                      <a:gd name="T107" fmla="*/ 636 h 637"/>
                      <a:gd name="T108" fmla="*/ 219 w 983"/>
                      <a:gd name="T109" fmla="*/ 635 h 637"/>
                      <a:gd name="T110" fmla="*/ 229 w 983"/>
                      <a:gd name="T111" fmla="*/ 634 h 637"/>
                      <a:gd name="T112" fmla="*/ 240 w 983"/>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3" h="637">
                        <a:moveTo>
                          <a:pt x="245" y="630"/>
                        </a:moveTo>
                        <a:lnTo>
                          <a:pt x="853" y="467"/>
                        </a:lnTo>
                        <a:lnTo>
                          <a:pt x="883" y="459"/>
                        </a:lnTo>
                        <a:lnTo>
                          <a:pt x="910" y="450"/>
                        </a:lnTo>
                        <a:lnTo>
                          <a:pt x="933" y="439"/>
                        </a:lnTo>
                        <a:lnTo>
                          <a:pt x="951" y="426"/>
                        </a:lnTo>
                        <a:lnTo>
                          <a:pt x="965" y="411"/>
                        </a:lnTo>
                        <a:lnTo>
                          <a:pt x="975" y="395"/>
                        </a:lnTo>
                        <a:lnTo>
                          <a:pt x="981" y="377"/>
                        </a:lnTo>
                        <a:lnTo>
                          <a:pt x="983" y="358"/>
                        </a:lnTo>
                        <a:lnTo>
                          <a:pt x="981" y="336"/>
                        </a:lnTo>
                        <a:lnTo>
                          <a:pt x="974" y="314"/>
                        </a:lnTo>
                        <a:lnTo>
                          <a:pt x="914" y="88"/>
                        </a:lnTo>
                        <a:lnTo>
                          <a:pt x="908" y="65"/>
                        </a:lnTo>
                        <a:lnTo>
                          <a:pt x="900" y="45"/>
                        </a:lnTo>
                        <a:lnTo>
                          <a:pt x="888" y="29"/>
                        </a:lnTo>
                        <a:lnTo>
                          <a:pt x="874" y="17"/>
                        </a:lnTo>
                        <a:lnTo>
                          <a:pt x="857" y="8"/>
                        </a:lnTo>
                        <a:lnTo>
                          <a:pt x="838" y="2"/>
                        </a:lnTo>
                        <a:lnTo>
                          <a:pt x="815" y="0"/>
                        </a:lnTo>
                        <a:lnTo>
                          <a:pt x="790" y="2"/>
                        </a:lnTo>
                        <a:lnTo>
                          <a:pt x="762" y="7"/>
                        </a:lnTo>
                        <a:lnTo>
                          <a:pt x="732" y="16"/>
                        </a:lnTo>
                        <a:lnTo>
                          <a:pt x="124" y="178"/>
                        </a:lnTo>
                        <a:lnTo>
                          <a:pt x="119" y="180"/>
                        </a:lnTo>
                        <a:lnTo>
                          <a:pt x="114" y="181"/>
                        </a:lnTo>
                        <a:lnTo>
                          <a:pt x="109" y="183"/>
                        </a:lnTo>
                        <a:lnTo>
                          <a:pt x="103" y="185"/>
                        </a:lnTo>
                        <a:lnTo>
                          <a:pt x="98" y="187"/>
                        </a:lnTo>
                        <a:lnTo>
                          <a:pt x="93" y="189"/>
                        </a:lnTo>
                        <a:lnTo>
                          <a:pt x="88" y="191"/>
                        </a:lnTo>
                        <a:lnTo>
                          <a:pt x="84" y="194"/>
                        </a:lnTo>
                        <a:lnTo>
                          <a:pt x="79" y="196"/>
                        </a:lnTo>
                        <a:lnTo>
                          <a:pt x="74" y="199"/>
                        </a:lnTo>
                        <a:lnTo>
                          <a:pt x="70" y="202"/>
                        </a:lnTo>
                        <a:lnTo>
                          <a:pt x="65" y="205"/>
                        </a:lnTo>
                        <a:lnTo>
                          <a:pt x="61" y="208"/>
                        </a:lnTo>
                        <a:lnTo>
                          <a:pt x="57" y="211"/>
                        </a:lnTo>
                        <a:lnTo>
                          <a:pt x="52" y="214"/>
                        </a:lnTo>
                        <a:lnTo>
                          <a:pt x="48" y="217"/>
                        </a:lnTo>
                        <a:lnTo>
                          <a:pt x="45" y="220"/>
                        </a:lnTo>
                        <a:lnTo>
                          <a:pt x="41" y="224"/>
                        </a:lnTo>
                        <a:lnTo>
                          <a:pt x="37" y="227"/>
                        </a:lnTo>
                        <a:lnTo>
                          <a:pt x="34" y="231"/>
                        </a:lnTo>
                        <a:lnTo>
                          <a:pt x="31" y="235"/>
                        </a:lnTo>
                        <a:lnTo>
                          <a:pt x="27" y="238"/>
                        </a:lnTo>
                        <a:lnTo>
                          <a:pt x="24" y="242"/>
                        </a:lnTo>
                        <a:lnTo>
                          <a:pt x="22" y="246"/>
                        </a:lnTo>
                        <a:lnTo>
                          <a:pt x="19" y="250"/>
                        </a:lnTo>
                        <a:lnTo>
                          <a:pt x="16" y="254"/>
                        </a:lnTo>
                        <a:lnTo>
                          <a:pt x="14" y="258"/>
                        </a:lnTo>
                        <a:lnTo>
                          <a:pt x="12" y="262"/>
                        </a:lnTo>
                        <a:lnTo>
                          <a:pt x="10" y="266"/>
                        </a:lnTo>
                        <a:lnTo>
                          <a:pt x="8" y="270"/>
                        </a:lnTo>
                        <a:lnTo>
                          <a:pt x="6" y="274"/>
                        </a:lnTo>
                        <a:lnTo>
                          <a:pt x="5" y="278"/>
                        </a:lnTo>
                        <a:lnTo>
                          <a:pt x="4" y="282"/>
                        </a:lnTo>
                        <a:lnTo>
                          <a:pt x="2" y="287"/>
                        </a:lnTo>
                        <a:lnTo>
                          <a:pt x="2" y="291"/>
                        </a:lnTo>
                        <a:lnTo>
                          <a:pt x="1" y="295"/>
                        </a:lnTo>
                        <a:lnTo>
                          <a:pt x="0" y="299"/>
                        </a:lnTo>
                        <a:lnTo>
                          <a:pt x="0" y="303"/>
                        </a:lnTo>
                        <a:lnTo>
                          <a:pt x="0" y="308"/>
                        </a:lnTo>
                        <a:lnTo>
                          <a:pt x="0" y="312"/>
                        </a:lnTo>
                        <a:lnTo>
                          <a:pt x="0" y="316"/>
                        </a:lnTo>
                        <a:lnTo>
                          <a:pt x="0" y="320"/>
                        </a:lnTo>
                        <a:lnTo>
                          <a:pt x="1" y="324"/>
                        </a:lnTo>
                        <a:lnTo>
                          <a:pt x="2" y="328"/>
                        </a:lnTo>
                        <a:lnTo>
                          <a:pt x="3" y="332"/>
                        </a:lnTo>
                        <a:lnTo>
                          <a:pt x="63" y="558"/>
                        </a:lnTo>
                        <a:lnTo>
                          <a:pt x="64" y="562"/>
                        </a:lnTo>
                        <a:lnTo>
                          <a:pt x="66" y="565"/>
                        </a:lnTo>
                        <a:lnTo>
                          <a:pt x="67" y="569"/>
                        </a:lnTo>
                        <a:lnTo>
                          <a:pt x="69" y="573"/>
                        </a:lnTo>
                        <a:lnTo>
                          <a:pt x="71" y="577"/>
                        </a:lnTo>
                        <a:lnTo>
                          <a:pt x="73" y="580"/>
                        </a:lnTo>
                        <a:lnTo>
                          <a:pt x="75" y="584"/>
                        </a:lnTo>
                        <a:lnTo>
                          <a:pt x="78" y="587"/>
                        </a:lnTo>
                        <a:lnTo>
                          <a:pt x="80" y="591"/>
                        </a:lnTo>
                        <a:lnTo>
                          <a:pt x="83" y="594"/>
                        </a:lnTo>
                        <a:lnTo>
                          <a:pt x="86" y="597"/>
                        </a:lnTo>
                        <a:lnTo>
                          <a:pt x="89" y="600"/>
                        </a:lnTo>
                        <a:lnTo>
                          <a:pt x="92" y="603"/>
                        </a:lnTo>
                        <a:lnTo>
                          <a:pt x="95" y="606"/>
                        </a:lnTo>
                        <a:lnTo>
                          <a:pt x="99" y="609"/>
                        </a:lnTo>
                        <a:lnTo>
                          <a:pt x="102" y="611"/>
                        </a:lnTo>
                        <a:lnTo>
                          <a:pt x="106" y="614"/>
                        </a:lnTo>
                        <a:lnTo>
                          <a:pt x="110" y="616"/>
                        </a:lnTo>
                        <a:lnTo>
                          <a:pt x="114" y="619"/>
                        </a:lnTo>
                        <a:lnTo>
                          <a:pt x="118" y="621"/>
                        </a:lnTo>
                        <a:lnTo>
                          <a:pt x="123" y="623"/>
                        </a:lnTo>
                        <a:lnTo>
                          <a:pt x="127" y="625"/>
                        </a:lnTo>
                        <a:lnTo>
                          <a:pt x="131" y="627"/>
                        </a:lnTo>
                        <a:lnTo>
                          <a:pt x="136" y="628"/>
                        </a:lnTo>
                        <a:lnTo>
                          <a:pt x="141" y="630"/>
                        </a:lnTo>
                        <a:lnTo>
                          <a:pt x="145" y="631"/>
                        </a:lnTo>
                        <a:lnTo>
                          <a:pt x="150" y="632"/>
                        </a:lnTo>
                        <a:lnTo>
                          <a:pt x="155" y="633"/>
                        </a:lnTo>
                        <a:lnTo>
                          <a:pt x="160" y="634"/>
                        </a:lnTo>
                        <a:lnTo>
                          <a:pt x="165" y="635"/>
                        </a:lnTo>
                        <a:lnTo>
                          <a:pt x="171" y="636"/>
                        </a:lnTo>
                        <a:lnTo>
                          <a:pt x="176" y="636"/>
                        </a:lnTo>
                        <a:lnTo>
                          <a:pt x="181" y="637"/>
                        </a:lnTo>
                        <a:lnTo>
                          <a:pt x="186" y="637"/>
                        </a:lnTo>
                        <a:lnTo>
                          <a:pt x="192" y="637"/>
                        </a:lnTo>
                        <a:lnTo>
                          <a:pt x="197" y="637"/>
                        </a:lnTo>
                        <a:lnTo>
                          <a:pt x="202" y="637"/>
                        </a:lnTo>
                        <a:lnTo>
                          <a:pt x="208" y="636"/>
                        </a:lnTo>
                        <a:lnTo>
                          <a:pt x="213" y="636"/>
                        </a:lnTo>
                        <a:lnTo>
                          <a:pt x="219" y="635"/>
                        </a:lnTo>
                        <a:lnTo>
                          <a:pt x="224" y="635"/>
                        </a:lnTo>
                        <a:lnTo>
                          <a:pt x="229" y="634"/>
                        </a:lnTo>
                        <a:lnTo>
                          <a:pt x="235" y="633"/>
                        </a:lnTo>
                        <a:lnTo>
                          <a:pt x="240" y="631"/>
                        </a:lnTo>
                        <a:lnTo>
                          <a:pt x="245"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53" name="Rectangle 173">
                    <a:extLst>
                      <a:ext uri="{FF2B5EF4-FFF2-40B4-BE49-F238E27FC236}">
                        <a16:creationId xmlns:a16="http://schemas.microsoft.com/office/drawing/2014/main" id="{6FE35174-319E-4E06-96F1-9A84988D7F0C}"/>
                      </a:ext>
                    </a:extLst>
                  </p:cNvPr>
                  <p:cNvSpPr>
                    <a:spLocks noChangeAspect="1" noChangeArrowheads="1"/>
                  </p:cNvSpPr>
                  <p:nvPr/>
                </p:nvSpPr>
                <p:spPr bwMode="auto">
                  <a:xfrm>
                    <a:off x="4447" y="3398"/>
                    <a:ext cx="7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254" name="Rectangle 174">
                    <a:extLst>
                      <a:ext uri="{FF2B5EF4-FFF2-40B4-BE49-F238E27FC236}">
                        <a16:creationId xmlns:a16="http://schemas.microsoft.com/office/drawing/2014/main" id="{E9B40BE9-291A-4806-A662-B5710B610DB3}"/>
                      </a:ext>
                    </a:extLst>
                  </p:cNvPr>
                  <p:cNvSpPr>
                    <a:spLocks noChangeAspect="1" noChangeArrowheads="1"/>
                  </p:cNvSpPr>
                  <p:nvPr/>
                </p:nvSpPr>
                <p:spPr bwMode="auto">
                  <a:xfrm>
                    <a:off x="4298" y="3398"/>
                    <a:ext cx="22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
            <p:nvSpPr>
              <p:cNvPr id="942255" name="Rectangle 175">
                <a:extLst>
                  <a:ext uri="{FF2B5EF4-FFF2-40B4-BE49-F238E27FC236}">
                    <a16:creationId xmlns:a16="http://schemas.microsoft.com/office/drawing/2014/main" id="{417982D4-93BE-4B6D-A56A-07DE6B407D79}"/>
                  </a:ext>
                </a:extLst>
              </p:cNvPr>
              <p:cNvSpPr>
                <a:spLocks noChangeAspect="1" noChangeArrowheads="1"/>
              </p:cNvSpPr>
              <p:nvPr/>
            </p:nvSpPr>
            <p:spPr bwMode="auto">
              <a:xfrm>
                <a:off x="1644" y="3249"/>
                <a:ext cx="96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256" name="Rectangle 176">
                <a:extLst>
                  <a:ext uri="{FF2B5EF4-FFF2-40B4-BE49-F238E27FC236}">
                    <a16:creationId xmlns:a16="http://schemas.microsoft.com/office/drawing/2014/main" id="{C6A8FECE-B4B2-45D1-8DC7-C8D3595E54DB}"/>
                  </a:ext>
                </a:extLst>
              </p:cNvPr>
              <p:cNvSpPr>
                <a:spLocks noChangeAspect="1" noChangeArrowheads="1"/>
              </p:cNvSpPr>
              <p:nvPr/>
            </p:nvSpPr>
            <p:spPr bwMode="auto">
              <a:xfrm>
                <a:off x="2005" y="3276"/>
                <a:ext cx="262" cy="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lnSpc>
                    <a:spcPct val="90000"/>
                  </a:lnSpc>
                </a:pPr>
                <a:r>
                  <a:rPr lang="el-GR" altLang="en-US" sz="1100">
                    <a:latin typeface="Book Antiqua" panose="02040602050305030304" pitchFamily="18" charset="0"/>
                  </a:rPr>
                  <a:t>Ig</a:t>
                </a:r>
                <a:r>
                  <a:rPr lang="en-US" altLang="en-US" sz="1100">
                    <a:latin typeface="Book Antiqua" panose="02040602050305030304" pitchFamily="18" charset="0"/>
                  </a:rPr>
                  <a:t>M</a:t>
                </a:r>
              </a:p>
              <a:p>
                <a:pPr algn="ctr">
                  <a:lnSpc>
                    <a:spcPct val="90000"/>
                  </a:lnSpc>
                </a:pPr>
                <a:r>
                  <a:rPr lang="en-US" altLang="en-US" sz="1100">
                    <a:latin typeface="Book Antiqua" panose="02040602050305030304" pitchFamily="18" charset="0"/>
                  </a:rPr>
                  <a:t>RF</a:t>
                </a:r>
                <a:endParaRPr lang="el-GR" altLang="en-US" sz="1100">
                  <a:latin typeface="Book Antiqua" panose="02040602050305030304" pitchFamily="18" charset="0"/>
                </a:endParaRPr>
              </a:p>
            </p:txBody>
          </p:sp>
        </p:grpSp>
        <p:grpSp>
          <p:nvGrpSpPr>
            <p:cNvPr id="942257" name="Group 177">
              <a:extLst>
                <a:ext uri="{FF2B5EF4-FFF2-40B4-BE49-F238E27FC236}">
                  <a16:creationId xmlns:a16="http://schemas.microsoft.com/office/drawing/2014/main" id="{DFCC5C71-43EC-4390-AD6E-1EF43887A62F}"/>
                </a:ext>
              </a:extLst>
            </p:cNvPr>
            <p:cNvGrpSpPr>
              <a:grpSpLocks noChangeAspect="1"/>
            </p:cNvGrpSpPr>
            <p:nvPr/>
          </p:nvGrpSpPr>
          <p:grpSpPr bwMode="auto">
            <a:xfrm rot="10233635">
              <a:off x="4630" y="2876"/>
              <a:ext cx="290" cy="327"/>
              <a:chOff x="3470" y="2568"/>
              <a:chExt cx="485" cy="495"/>
            </a:xfrm>
          </p:grpSpPr>
          <p:sp>
            <p:nvSpPr>
              <p:cNvPr id="942258" name="Freeform 178">
                <a:extLst>
                  <a:ext uri="{FF2B5EF4-FFF2-40B4-BE49-F238E27FC236}">
                    <a16:creationId xmlns:a16="http://schemas.microsoft.com/office/drawing/2014/main" id="{9A4A8093-8903-4DEE-A0EE-68842ED06FF7}"/>
                  </a:ext>
                </a:extLst>
              </p:cNvPr>
              <p:cNvSpPr>
                <a:spLocks noChangeAspect="1"/>
              </p:cNvSpPr>
              <p:nvPr/>
            </p:nvSpPr>
            <p:spPr bwMode="auto">
              <a:xfrm>
                <a:off x="3738" y="2568"/>
                <a:ext cx="217" cy="241"/>
              </a:xfrm>
              <a:custGeom>
                <a:avLst/>
                <a:gdLst>
                  <a:gd name="T0" fmla="*/ 429 w 925"/>
                  <a:gd name="T1" fmla="*/ 0 h 1030"/>
                  <a:gd name="T2" fmla="*/ 433 w 925"/>
                  <a:gd name="T3" fmla="*/ 14 h 1030"/>
                  <a:gd name="T4" fmla="*/ 437 w 925"/>
                  <a:gd name="T5" fmla="*/ 27 h 1030"/>
                  <a:gd name="T6" fmla="*/ 441 w 925"/>
                  <a:gd name="T7" fmla="*/ 40 h 1030"/>
                  <a:gd name="T8" fmla="*/ 446 w 925"/>
                  <a:gd name="T9" fmla="*/ 53 h 1030"/>
                  <a:gd name="T10" fmla="*/ 452 w 925"/>
                  <a:gd name="T11" fmla="*/ 66 h 1030"/>
                  <a:gd name="T12" fmla="*/ 457 w 925"/>
                  <a:gd name="T13" fmla="*/ 79 h 1030"/>
                  <a:gd name="T14" fmla="*/ 464 w 925"/>
                  <a:gd name="T15" fmla="*/ 91 h 1030"/>
                  <a:gd name="T16" fmla="*/ 470 w 925"/>
                  <a:gd name="T17" fmla="*/ 104 h 1030"/>
                  <a:gd name="T18" fmla="*/ 477 w 925"/>
                  <a:gd name="T19" fmla="*/ 115 h 1030"/>
                  <a:gd name="T20" fmla="*/ 485 w 925"/>
                  <a:gd name="T21" fmla="*/ 127 h 1030"/>
                  <a:gd name="T22" fmla="*/ 493 w 925"/>
                  <a:gd name="T23" fmla="*/ 139 h 1030"/>
                  <a:gd name="T24" fmla="*/ 501 w 925"/>
                  <a:gd name="T25" fmla="*/ 150 h 1030"/>
                  <a:gd name="T26" fmla="*/ 510 w 925"/>
                  <a:gd name="T27" fmla="*/ 161 h 1030"/>
                  <a:gd name="T28" fmla="*/ 519 w 925"/>
                  <a:gd name="T29" fmla="*/ 171 h 1030"/>
                  <a:gd name="T30" fmla="*/ 528 w 925"/>
                  <a:gd name="T31" fmla="*/ 181 h 1030"/>
                  <a:gd name="T32" fmla="*/ 538 w 925"/>
                  <a:gd name="T33" fmla="*/ 191 h 1030"/>
                  <a:gd name="T34" fmla="*/ 548 w 925"/>
                  <a:gd name="T35" fmla="*/ 201 h 1030"/>
                  <a:gd name="T36" fmla="*/ 559 w 925"/>
                  <a:gd name="T37" fmla="*/ 210 h 1030"/>
                  <a:gd name="T38" fmla="*/ 570 w 925"/>
                  <a:gd name="T39" fmla="*/ 219 h 1030"/>
                  <a:gd name="T40" fmla="*/ 581 w 925"/>
                  <a:gd name="T41" fmla="*/ 227 h 1030"/>
                  <a:gd name="T42" fmla="*/ 592 w 925"/>
                  <a:gd name="T43" fmla="*/ 235 h 1030"/>
                  <a:gd name="T44" fmla="*/ 604 w 925"/>
                  <a:gd name="T45" fmla="*/ 242 h 1030"/>
                  <a:gd name="T46" fmla="*/ 616 w 925"/>
                  <a:gd name="T47" fmla="*/ 250 h 1030"/>
                  <a:gd name="T48" fmla="*/ 628 w 925"/>
                  <a:gd name="T49" fmla="*/ 256 h 1030"/>
                  <a:gd name="T50" fmla="*/ 640 w 925"/>
                  <a:gd name="T51" fmla="*/ 263 h 1030"/>
                  <a:gd name="T52" fmla="*/ 653 w 925"/>
                  <a:gd name="T53" fmla="*/ 269 h 1030"/>
                  <a:gd name="T54" fmla="*/ 666 w 925"/>
                  <a:gd name="T55" fmla="*/ 274 h 1030"/>
                  <a:gd name="T56" fmla="*/ 679 w 925"/>
                  <a:gd name="T57" fmla="*/ 279 h 1030"/>
                  <a:gd name="T58" fmla="*/ 692 w 925"/>
                  <a:gd name="T59" fmla="*/ 283 h 1030"/>
                  <a:gd name="T60" fmla="*/ 705 w 925"/>
                  <a:gd name="T61" fmla="*/ 287 h 1030"/>
                  <a:gd name="T62" fmla="*/ 719 w 925"/>
                  <a:gd name="T63" fmla="*/ 291 h 1030"/>
                  <a:gd name="T64" fmla="*/ 732 w 925"/>
                  <a:gd name="T65" fmla="*/ 294 h 1030"/>
                  <a:gd name="T66" fmla="*/ 746 w 925"/>
                  <a:gd name="T67" fmla="*/ 297 h 1030"/>
                  <a:gd name="T68" fmla="*/ 760 w 925"/>
                  <a:gd name="T69" fmla="*/ 299 h 1030"/>
                  <a:gd name="T70" fmla="*/ 773 w 925"/>
                  <a:gd name="T71" fmla="*/ 301 h 1030"/>
                  <a:gd name="T72" fmla="*/ 787 w 925"/>
                  <a:gd name="T73" fmla="*/ 302 h 1030"/>
                  <a:gd name="T74" fmla="*/ 801 w 925"/>
                  <a:gd name="T75" fmla="*/ 302 h 1030"/>
                  <a:gd name="T76" fmla="*/ 815 w 925"/>
                  <a:gd name="T77" fmla="*/ 303 h 1030"/>
                  <a:gd name="T78" fmla="*/ 829 w 925"/>
                  <a:gd name="T79" fmla="*/ 302 h 1030"/>
                  <a:gd name="T80" fmla="*/ 843 w 925"/>
                  <a:gd name="T81" fmla="*/ 301 h 1030"/>
                  <a:gd name="T82" fmla="*/ 857 w 925"/>
                  <a:gd name="T83" fmla="*/ 300 h 1030"/>
                  <a:gd name="T84" fmla="*/ 870 w 925"/>
                  <a:gd name="T85" fmla="*/ 298 h 1030"/>
                  <a:gd name="T86" fmla="*/ 884 w 925"/>
                  <a:gd name="T87" fmla="*/ 296 h 1030"/>
                  <a:gd name="T88" fmla="*/ 898 w 925"/>
                  <a:gd name="T89" fmla="*/ 293 h 1030"/>
                  <a:gd name="T90" fmla="*/ 911 w 925"/>
                  <a:gd name="T91" fmla="*/ 290 h 1030"/>
                  <a:gd name="T92" fmla="*/ 925 w 925"/>
                  <a:gd name="T93" fmla="*/ 286 h 1030"/>
                  <a:gd name="T94" fmla="*/ 496 w 925"/>
                  <a:gd name="T95" fmla="*/ 1030 h 1030"/>
                  <a:gd name="T96" fmla="*/ 0 w 925"/>
                  <a:gd name="T97" fmla="*/ 744 h 1030"/>
                  <a:gd name="T98" fmla="*/ 429 w 925"/>
                  <a:gd name="T99" fmla="*/ 0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429" y="0"/>
                    </a:moveTo>
                    <a:lnTo>
                      <a:pt x="433" y="14"/>
                    </a:lnTo>
                    <a:lnTo>
                      <a:pt x="437" y="27"/>
                    </a:lnTo>
                    <a:lnTo>
                      <a:pt x="441" y="40"/>
                    </a:lnTo>
                    <a:lnTo>
                      <a:pt x="446" y="53"/>
                    </a:lnTo>
                    <a:lnTo>
                      <a:pt x="452" y="66"/>
                    </a:lnTo>
                    <a:lnTo>
                      <a:pt x="457" y="79"/>
                    </a:lnTo>
                    <a:lnTo>
                      <a:pt x="464" y="91"/>
                    </a:lnTo>
                    <a:lnTo>
                      <a:pt x="470" y="104"/>
                    </a:lnTo>
                    <a:lnTo>
                      <a:pt x="477" y="115"/>
                    </a:lnTo>
                    <a:lnTo>
                      <a:pt x="485" y="127"/>
                    </a:lnTo>
                    <a:lnTo>
                      <a:pt x="493" y="139"/>
                    </a:lnTo>
                    <a:lnTo>
                      <a:pt x="501" y="150"/>
                    </a:lnTo>
                    <a:lnTo>
                      <a:pt x="510" y="161"/>
                    </a:lnTo>
                    <a:lnTo>
                      <a:pt x="519" y="171"/>
                    </a:lnTo>
                    <a:lnTo>
                      <a:pt x="528" y="181"/>
                    </a:lnTo>
                    <a:lnTo>
                      <a:pt x="538" y="191"/>
                    </a:lnTo>
                    <a:lnTo>
                      <a:pt x="548" y="201"/>
                    </a:lnTo>
                    <a:lnTo>
                      <a:pt x="559" y="210"/>
                    </a:lnTo>
                    <a:lnTo>
                      <a:pt x="570" y="219"/>
                    </a:lnTo>
                    <a:lnTo>
                      <a:pt x="581" y="227"/>
                    </a:lnTo>
                    <a:lnTo>
                      <a:pt x="592" y="235"/>
                    </a:lnTo>
                    <a:lnTo>
                      <a:pt x="604" y="242"/>
                    </a:lnTo>
                    <a:lnTo>
                      <a:pt x="616" y="250"/>
                    </a:lnTo>
                    <a:lnTo>
                      <a:pt x="628" y="256"/>
                    </a:lnTo>
                    <a:lnTo>
                      <a:pt x="640" y="263"/>
                    </a:lnTo>
                    <a:lnTo>
                      <a:pt x="653" y="269"/>
                    </a:lnTo>
                    <a:lnTo>
                      <a:pt x="666" y="274"/>
                    </a:lnTo>
                    <a:lnTo>
                      <a:pt x="679" y="279"/>
                    </a:lnTo>
                    <a:lnTo>
                      <a:pt x="692" y="283"/>
                    </a:lnTo>
                    <a:lnTo>
                      <a:pt x="705" y="287"/>
                    </a:lnTo>
                    <a:lnTo>
                      <a:pt x="719" y="291"/>
                    </a:lnTo>
                    <a:lnTo>
                      <a:pt x="732" y="294"/>
                    </a:lnTo>
                    <a:lnTo>
                      <a:pt x="746" y="297"/>
                    </a:lnTo>
                    <a:lnTo>
                      <a:pt x="760" y="299"/>
                    </a:lnTo>
                    <a:lnTo>
                      <a:pt x="773" y="301"/>
                    </a:lnTo>
                    <a:lnTo>
                      <a:pt x="787" y="302"/>
                    </a:lnTo>
                    <a:lnTo>
                      <a:pt x="801" y="302"/>
                    </a:lnTo>
                    <a:lnTo>
                      <a:pt x="815" y="303"/>
                    </a:lnTo>
                    <a:lnTo>
                      <a:pt x="829" y="302"/>
                    </a:lnTo>
                    <a:lnTo>
                      <a:pt x="843" y="301"/>
                    </a:lnTo>
                    <a:lnTo>
                      <a:pt x="857" y="300"/>
                    </a:lnTo>
                    <a:lnTo>
                      <a:pt x="870" y="298"/>
                    </a:lnTo>
                    <a:lnTo>
                      <a:pt x="884" y="296"/>
                    </a:lnTo>
                    <a:lnTo>
                      <a:pt x="898" y="293"/>
                    </a:lnTo>
                    <a:lnTo>
                      <a:pt x="911" y="290"/>
                    </a:lnTo>
                    <a:lnTo>
                      <a:pt x="925" y="286"/>
                    </a:lnTo>
                    <a:lnTo>
                      <a:pt x="496" y="1030"/>
                    </a:lnTo>
                    <a:lnTo>
                      <a:pt x="0" y="744"/>
                    </a:lnTo>
                    <a:lnTo>
                      <a:pt x="429" y="0"/>
                    </a:lnTo>
                  </a:path>
                </a:pathLst>
              </a:custGeom>
              <a:solidFill>
                <a:srgbClr val="4D5EA5"/>
              </a:solidFill>
              <a:ln w="3175">
                <a:solidFill>
                  <a:srgbClr val="000000"/>
                </a:solidFill>
                <a:prstDash val="solid"/>
                <a:round/>
                <a:headEnd/>
                <a:tailEnd/>
              </a:ln>
            </p:spPr>
            <p:txBody>
              <a:bodyPr/>
              <a:lstStyle/>
              <a:p>
                <a:endParaRPr lang="en-US"/>
              </a:p>
            </p:txBody>
          </p:sp>
          <p:sp>
            <p:nvSpPr>
              <p:cNvPr id="942259" name="Freeform 179">
                <a:extLst>
                  <a:ext uri="{FF2B5EF4-FFF2-40B4-BE49-F238E27FC236}">
                    <a16:creationId xmlns:a16="http://schemas.microsoft.com/office/drawing/2014/main" id="{D16CB6B2-5AC6-4778-A2DA-A8FEADB93740}"/>
                  </a:ext>
                </a:extLst>
              </p:cNvPr>
              <p:cNvSpPr>
                <a:spLocks noChangeAspect="1"/>
              </p:cNvSpPr>
              <p:nvPr/>
            </p:nvSpPr>
            <p:spPr bwMode="auto">
              <a:xfrm>
                <a:off x="3470" y="2568"/>
                <a:ext cx="217" cy="241"/>
              </a:xfrm>
              <a:custGeom>
                <a:avLst/>
                <a:gdLst>
                  <a:gd name="T0" fmla="*/ 0 w 925"/>
                  <a:gd name="T1" fmla="*/ 286 h 1030"/>
                  <a:gd name="T2" fmla="*/ 14 w 925"/>
                  <a:gd name="T3" fmla="*/ 290 h 1030"/>
                  <a:gd name="T4" fmla="*/ 27 w 925"/>
                  <a:gd name="T5" fmla="*/ 293 h 1030"/>
                  <a:gd name="T6" fmla="*/ 41 w 925"/>
                  <a:gd name="T7" fmla="*/ 296 h 1030"/>
                  <a:gd name="T8" fmla="*/ 55 w 925"/>
                  <a:gd name="T9" fmla="*/ 298 h 1030"/>
                  <a:gd name="T10" fmla="*/ 69 w 925"/>
                  <a:gd name="T11" fmla="*/ 300 h 1030"/>
                  <a:gd name="T12" fmla="*/ 82 w 925"/>
                  <a:gd name="T13" fmla="*/ 301 h 1030"/>
                  <a:gd name="T14" fmla="*/ 96 w 925"/>
                  <a:gd name="T15" fmla="*/ 302 h 1030"/>
                  <a:gd name="T16" fmla="*/ 110 w 925"/>
                  <a:gd name="T17" fmla="*/ 303 h 1030"/>
                  <a:gd name="T18" fmla="*/ 124 w 925"/>
                  <a:gd name="T19" fmla="*/ 302 h 1030"/>
                  <a:gd name="T20" fmla="*/ 138 w 925"/>
                  <a:gd name="T21" fmla="*/ 302 h 1030"/>
                  <a:gd name="T22" fmla="*/ 152 w 925"/>
                  <a:gd name="T23" fmla="*/ 301 h 1030"/>
                  <a:gd name="T24" fmla="*/ 166 w 925"/>
                  <a:gd name="T25" fmla="*/ 299 h 1030"/>
                  <a:gd name="T26" fmla="*/ 179 w 925"/>
                  <a:gd name="T27" fmla="*/ 297 h 1030"/>
                  <a:gd name="T28" fmla="*/ 193 w 925"/>
                  <a:gd name="T29" fmla="*/ 294 h 1030"/>
                  <a:gd name="T30" fmla="*/ 207 w 925"/>
                  <a:gd name="T31" fmla="*/ 291 h 1030"/>
                  <a:gd name="T32" fmla="*/ 220 w 925"/>
                  <a:gd name="T33" fmla="*/ 287 h 1030"/>
                  <a:gd name="T34" fmla="*/ 233 w 925"/>
                  <a:gd name="T35" fmla="*/ 283 h 1030"/>
                  <a:gd name="T36" fmla="*/ 246 w 925"/>
                  <a:gd name="T37" fmla="*/ 279 h 1030"/>
                  <a:gd name="T38" fmla="*/ 259 w 925"/>
                  <a:gd name="T39" fmla="*/ 274 h 1030"/>
                  <a:gd name="T40" fmla="*/ 272 w 925"/>
                  <a:gd name="T41" fmla="*/ 269 h 1030"/>
                  <a:gd name="T42" fmla="*/ 285 w 925"/>
                  <a:gd name="T43" fmla="*/ 263 h 1030"/>
                  <a:gd name="T44" fmla="*/ 297 w 925"/>
                  <a:gd name="T45" fmla="*/ 256 h 1030"/>
                  <a:gd name="T46" fmla="*/ 309 w 925"/>
                  <a:gd name="T47" fmla="*/ 250 h 1030"/>
                  <a:gd name="T48" fmla="*/ 321 w 925"/>
                  <a:gd name="T49" fmla="*/ 242 h 1030"/>
                  <a:gd name="T50" fmla="*/ 333 w 925"/>
                  <a:gd name="T51" fmla="*/ 235 h 1030"/>
                  <a:gd name="T52" fmla="*/ 344 w 925"/>
                  <a:gd name="T53" fmla="*/ 227 h 1030"/>
                  <a:gd name="T54" fmla="*/ 355 w 925"/>
                  <a:gd name="T55" fmla="*/ 219 h 1030"/>
                  <a:gd name="T56" fmla="*/ 366 w 925"/>
                  <a:gd name="T57" fmla="*/ 210 h 1030"/>
                  <a:gd name="T58" fmla="*/ 377 w 925"/>
                  <a:gd name="T59" fmla="*/ 201 h 1030"/>
                  <a:gd name="T60" fmla="*/ 387 w 925"/>
                  <a:gd name="T61" fmla="*/ 191 h 1030"/>
                  <a:gd name="T62" fmla="*/ 397 w 925"/>
                  <a:gd name="T63" fmla="*/ 181 h 1030"/>
                  <a:gd name="T64" fmla="*/ 406 w 925"/>
                  <a:gd name="T65" fmla="*/ 171 h 1030"/>
                  <a:gd name="T66" fmla="*/ 415 w 925"/>
                  <a:gd name="T67" fmla="*/ 161 h 1030"/>
                  <a:gd name="T68" fmla="*/ 424 w 925"/>
                  <a:gd name="T69" fmla="*/ 150 h 1030"/>
                  <a:gd name="T70" fmla="*/ 432 w 925"/>
                  <a:gd name="T71" fmla="*/ 139 h 1030"/>
                  <a:gd name="T72" fmla="*/ 440 w 925"/>
                  <a:gd name="T73" fmla="*/ 127 h 1030"/>
                  <a:gd name="T74" fmla="*/ 448 w 925"/>
                  <a:gd name="T75" fmla="*/ 115 h 1030"/>
                  <a:gd name="T76" fmla="*/ 455 w 925"/>
                  <a:gd name="T77" fmla="*/ 104 h 1030"/>
                  <a:gd name="T78" fmla="*/ 462 w 925"/>
                  <a:gd name="T79" fmla="*/ 91 h 1030"/>
                  <a:gd name="T80" fmla="*/ 468 w 925"/>
                  <a:gd name="T81" fmla="*/ 79 h 1030"/>
                  <a:gd name="T82" fmla="*/ 474 w 925"/>
                  <a:gd name="T83" fmla="*/ 66 h 1030"/>
                  <a:gd name="T84" fmla="*/ 479 w 925"/>
                  <a:gd name="T85" fmla="*/ 53 h 1030"/>
                  <a:gd name="T86" fmla="*/ 484 w 925"/>
                  <a:gd name="T87" fmla="*/ 40 h 1030"/>
                  <a:gd name="T88" fmla="*/ 488 w 925"/>
                  <a:gd name="T89" fmla="*/ 27 h 1030"/>
                  <a:gd name="T90" fmla="*/ 492 w 925"/>
                  <a:gd name="T91" fmla="*/ 14 h 1030"/>
                  <a:gd name="T92" fmla="*/ 496 w 925"/>
                  <a:gd name="T93" fmla="*/ 0 h 1030"/>
                  <a:gd name="T94" fmla="*/ 925 w 925"/>
                  <a:gd name="T95" fmla="*/ 744 h 1030"/>
                  <a:gd name="T96" fmla="*/ 429 w 925"/>
                  <a:gd name="T97" fmla="*/ 1030 h 1030"/>
                  <a:gd name="T98" fmla="*/ 0 w 925"/>
                  <a:gd name="T99" fmla="*/ 286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25" h="1030">
                    <a:moveTo>
                      <a:pt x="0" y="286"/>
                    </a:moveTo>
                    <a:lnTo>
                      <a:pt x="14" y="290"/>
                    </a:lnTo>
                    <a:lnTo>
                      <a:pt x="27" y="293"/>
                    </a:lnTo>
                    <a:lnTo>
                      <a:pt x="41" y="296"/>
                    </a:lnTo>
                    <a:lnTo>
                      <a:pt x="55" y="298"/>
                    </a:lnTo>
                    <a:lnTo>
                      <a:pt x="69" y="300"/>
                    </a:lnTo>
                    <a:lnTo>
                      <a:pt x="82" y="301"/>
                    </a:lnTo>
                    <a:lnTo>
                      <a:pt x="96" y="302"/>
                    </a:lnTo>
                    <a:lnTo>
                      <a:pt x="110" y="303"/>
                    </a:lnTo>
                    <a:lnTo>
                      <a:pt x="124" y="302"/>
                    </a:lnTo>
                    <a:lnTo>
                      <a:pt x="138" y="302"/>
                    </a:lnTo>
                    <a:lnTo>
                      <a:pt x="152" y="301"/>
                    </a:lnTo>
                    <a:lnTo>
                      <a:pt x="166" y="299"/>
                    </a:lnTo>
                    <a:lnTo>
                      <a:pt x="179" y="297"/>
                    </a:lnTo>
                    <a:lnTo>
                      <a:pt x="193" y="294"/>
                    </a:lnTo>
                    <a:lnTo>
                      <a:pt x="207" y="291"/>
                    </a:lnTo>
                    <a:lnTo>
                      <a:pt x="220" y="287"/>
                    </a:lnTo>
                    <a:lnTo>
                      <a:pt x="233" y="283"/>
                    </a:lnTo>
                    <a:lnTo>
                      <a:pt x="246" y="279"/>
                    </a:lnTo>
                    <a:lnTo>
                      <a:pt x="259" y="274"/>
                    </a:lnTo>
                    <a:lnTo>
                      <a:pt x="272" y="269"/>
                    </a:lnTo>
                    <a:lnTo>
                      <a:pt x="285" y="263"/>
                    </a:lnTo>
                    <a:lnTo>
                      <a:pt x="297" y="256"/>
                    </a:lnTo>
                    <a:lnTo>
                      <a:pt x="309" y="250"/>
                    </a:lnTo>
                    <a:lnTo>
                      <a:pt x="321" y="242"/>
                    </a:lnTo>
                    <a:lnTo>
                      <a:pt x="333" y="235"/>
                    </a:lnTo>
                    <a:lnTo>
                      <a:pt x="344" y="227"/>
                    </a:lnTo>
                    <a:lnTo>
                      <a:pt x="355" y="219"/>
                    </a:lnTo>
                    <a:lnTo>
                      <a:pt x="366" y="210"/>
                    </a:lnTo>
                    <a:lnTo>
                      <a:pt x="377" y="201"/>
                    </a:lnTo>
                    <a:lnTo>
                      <a:pt x="387" y="191"/>
                    </a:lnTo>
                    <a:lnTo>
                      <a:pt x="397" y="181"/>
                    </a:lnTo>
                    <a:lnTo>
                      <a:pt x="406" y="171"/>
                    </a:lnTo>
                    <a:lnTo>
                      <a:pt x="415" y="161"/>
                    </a:lnTo>
                    <a:lnTo>
                      <a:pt x="424" y="150"/>
                    </a:lnTo>
                    <a:lnTo>
                      <a:pt x="432" y="139"/>
                    </a:lnTo>
                    <a:lnTo>
                      <a:pt x="440" y="127"/>
                    </a:lnTo>
                    <a:lnTo>
                      <a:pt x="448" y="115"/>
                    </a:lnTo>
                    <a:lnTo>
                      <a:pt x="455" y="104"/>
                    </a:lnTo>
                    <a:lnTo>
                      <a:pt x="462" y="91"/>
                    </a:lnTo>
                    <a:lnTo>
                      <a:pt x="468" y="79"/>
                    </a:lnTo>
                    <a:lnTo>
                      <a:pt x="474" y="66"/>
                    </a:lnTo>
                    <a:lnTo>
                      <a:pt x="479" y="53"/>
                    </a:lnTo>
                    <a:lnTo>
                      <a:pt x="484" y="40"/>
                    </a:lnTo>
                    <a:lnTo>
                      <a:pt x="488" y="27"/>
                    </a:lnTo>
                    <a:lnTo>
                      <a:pt x="492" y="14"/>
                    </a:lnTo>
                    <a:lnTo>
                      <a:pt x="496" y="0"/>
                    </a:lnTo>
                    <a:lnTo>
                      <a:pt x="925" y="744"/>
                    </a:lnTo>
                    <a:lnTo>
                      <a:pt x="429" y="1030"/>
                    </a:lnTo>
                    <a:lnTo>
                      <a:pt x="0" y="286"/>
                    </a:lnTo>
                  </a:path>
                </a:pathLst>
              </a:custGeom>
              <a:solidFill>
                <a:srgbClr val="4D5EA5"/>
              </a:solidFill>
              <a:ln w="3175">
                <a:solidFill>
                  <a:srgbClr val="000000"/>
                </a:solidFill>
                <a:prstDash val="solid"/>
                <a:round/>
                <a:headEnd/>
                <a:tailEnd/>
              </a:ln>
            </p:spPr>
            <p:txBody>
              <a:bodyPr/>
              <a:lstStyle/>
              <a:p>
                <a:endParaRPr lang="en-US"/>
              </a:p>
            </p:txBody>
          </p:sp>
          <p:sp>
            <p:nvSpPr>
              <p:cNvPr id="942260" name="Line 180">
                <a:extLst>
                  <a:ext uri="{FF2B5EF4-FFF2-40B4-BE49-F238E27FC236}">
                    <a16:creationId xmlns:a16="http://schemas.microsoft.com/office/drawing/2014/main" id="{11521A14-FBAA-40ED-AF51-E219591F1A1E}"/>
                  </a:ext>
                </a:extLst>
              </p:cNvPr>
              <p:cNvSpPr>
                <a:spLocks noChangeAspect="1" noChangeShapeType="1"/>
              </p:cNvSpPr>
              <p:nvPr/>
            </p:nvSpPr>
            <p:spPr bwMode="auto">
              <a:xfrm>
                <a:off x="3629"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61" name="Line 181">
                <a:extLst>
                  <a:ext uri="{FF2B5EF4-FFF2-40B4-BE49-F238E27FC236}">
                    <a16:creationId xmlns:a16="http://schemas.microsoft.com/office/drawing/2014/main" id="{37CBA4F5-2120-4F2F-BAED-CB890E414714}"/>
                  </a:ext>
                </a:extLst>
              </p:cNvPr>
              <p:cNvSpPr>
                <a:spLocks noChangeAspect="1" noChangeShapeType="1"/>
              </p:cNvSpPr>
              <p:nvPr/>
            </p:nvSpPr>
            <p:spPr bwMode="auto">
              <a:xfrm flipH="1">
                <a:off x="3713" y="2776"/>
                <a:ext cx="84" cy="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62" name="Freeform 182">
                <a:extLst>
                  <a:ext uri="{FF2B5EF4-FFF2-40B4-BE49-F238E27FC236}">
                    <a16:creationId xmlns:a16="http://schemas.microsoft.com/office/drawing/2014/main" id="{9232EFF1-0072-4FCD-A5AE-FCD39CCFCF20}"/>
                  </a:ext>
                </a:extLst>
              </p:cNvPr>
              <p:cNvSpPr>
                <a:spLocks noChangeAspect="1"/>
              </p:cNvSpPr>
              <p:nvPr/>
            </p:nvSpPr>
            <p:spPr bwMode="auto">
              <a:xfrm>
                <a:off x="3646" y="2862"/>
                <a:ext cx="134"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grpSp>
        <p:grpSp>
          <p:nvGrpSpPr>
            <p:cNvPr id="942263" name="Group 183">
              <a:extLst>
                <a:ext uri="{FF2B5EF4-FFF2-40B4-BE49-F238E27FC236}">
                  <a16:creationId xmlns:a16="http://schemas.microsoft.com/office/drawing/2014/main" id="{99F98663-84A8-4756-A6F5-2010014A5436}"/>
                </a:ext>
              </a:extLst>
            </p:cNvPr>
            <p:cNvGrpSpPr>
              <a:grpSpLocks noChangeAspect="1"/>
            </p:cNvGrpSpPr>
            <p:nvPr/>
          </p:nvGrpSpPr>
          <p:grpSpPr bwMode="auto">
            <a:xfrm rot="-1103021">
              <a:off x="4484" y="839"/>
              <a:ext cx="907" cy="730"/>
              <a:chOff x="1519" y="2790"/>
              <a:chExt cx="1391" cy="1160"/>
            </a:xfrm>
          </p:grpSpPr>
          <p:sp>
            <p:nvSpPr>
              <p:cNvPr id="942264" name="Freeform 184">
                <a:extLst>
                  <a:ext uri="{FF2B5EF4-FFF2-40B4-BE49-F238E27FC236}">
                    <a16:creationId xmlns:a16="http://schemas.microsoft.com/office/drawing/2014/main" id="{D13BF58B-B042-4413-A8F1-78DA28D175DD}"/>
                  </a:ext>
                </a:extLst>
              </p:cNvPr>
              <p:cNvSpPr>
                <a:spLocks noChangeAspect="1"/>
              </p:cNvSpPr>
              <p:nvPr/>
            </p:nvSpPr>
            <p:spPr bwMode="auto">
              <a:xfrm>
                <a:off x="1573" y="3047"/>
                <a:ext cx="194" cy="194"/>
              </a:xfrm>
              <a:custGeom>
                <a:avLst/>
                <a:gdLst>
                  <a:gd name="T0" fmla="*/ 0 w 969"/>
                  <a:gd name="T1" fmla="*/ 388 h 969"/>
                  <a:gd name="T2" fmla="*/ 14 w 969"/>
                  <a:gd name="T3" fmla="*/ 388 h 969"/>
                  <a:gd name="T4" fmla="*/ 27 w 969"/>
                  <a:gd name="T5" fmla="*/ 388 h 969"/>
                  <a:gd name="T6" fmla="*/ 40 w 969"/>
                  <a:gd name="T7" fmla="*/ 387 h 969"/>
                  <a:gd name="T8" fmla="*/ 54 w 969"/>
                  <a:gd name="T9" fmla="*/ 385 h 969"/>
                  <a:gd name="T10" fmla="*/ 67 w 969"/>
                  <a:gd name="T11" fmla="*/ 383 h 969"/>
                  <a:gd name="T12" fmla="*/ 79 w 969"/>
                  <a:gd name="T13" fmla="*/ 381 h 969"/>
                  <a:gd name="T14" fmla="*/ 92 w 969"/>
                  <a:gd name="T15" fmla="*/ 378 h 969"/>
                  <a:gd name="T16" fmla="*/ 105 w 969"/>
                  <a:gd name="T17" fmla="*/ 375 h 969"/>
                  <a:gd name="T18" fmla="*/ 118 w 969"/>
                  <a:gd name="T19" fmla="*/ 371 h 969"/>
                  <a:gd name="T20" fmla="*/ 131 w 969"/>
                  <a:gd name="T21" fmla="*/ 368 h 969"/>
                  <a:gd name="T22" fmla="*/ 144 w 969"/>
                  <a:gd name="T23" fmla="*/ 363 h 969"/>
                  <a:gd name="T24" fmla="*/ 156 w 969"/>
                  <a:gd name="T25" fmla="*/ 358 h 969"/>
                  <a:gd name="T26" fmla="*/ 169 w 969"/>
                  <a:gd name="T27" fmla="*/ 353 h 969"/>
                  <a:gd name="T28" fmla="*/ 180 w 969"/>
                  <a:gd name="T29" fmla="*/ 347 h 969"/>
                  <a:gd name="T30" fmla="*/ 192 w 969"/>
                  <a:gd name="T31" fmla="*/ 341 h 969"/>
                  <a:gd name="T32" fmla="*/ 204 w 969"/>
                  <a:gd name="T33" fmla="*/ 334 h 969"/>
                  <a:gd name="T34" fmla="*/ 214 w 969"/>
                  <a:gd name="T35" fmla="*/ 327 h 969"/>
                  <a:gd name="T36" fmla="*/ 226 w 969"/>
                  <a:gd name="T37" fmla="*/ 320 h 969"/>
                  <a:gd name="T38" fmla="*/ 237 w 969"/>
                  <a:gd name="T39" fmla="*/ 312 h 969"/>
                  <a:gd name="T40" fmla="*/ 247 w 969"/>
                  <a:gd name="T41" fmla="*/ 303 h 969"/>
                  <a:gd name="T42" fmla="*/ 258 w 969"/>
                  <a:gd name="T43" fmla="*/ 295 h 969"/>
                  <a:gd name="T44" fmla="*/ 267 w 969"/>
                  <a:gd name="T45" fmla="*/ 286 h 969"/>
                  <a:gd name="T46" fmla="*/ 276 w 969"/>
                  <a:gd name="T47" fmla="*/ 276 h 969"/>
                  <a:gd name="T48" fmla="*/ 286 w 969"/>
                  <a:gd name="T49" fmla="*/ 267 h 969"/>
                  <a:gd name="T50" fmla="*/ 295 w 969"/>
                  <a:gd name="T51" fmla="*/ 258 h 969"/>
                  <a:gd name="T52" fmla="*/ 303 w 969"/>
                  <a:gd name="T53" fmla="*/ 247 h 969"/>
                  <a:gd name="T54" fmla="*/ 312 w 969"/>
                  <a:gd name="T55" fmla="*/ 237 h 969"/>
                  <a:gd name="T56" fmla="*/ 320 w 969"/>
                  <a:gd name="T57" fmla="*/ 226 h 969"/>
                  <a:gd name="T58" fmla="*/ 327 w 969"/>
                  <a:gd name="T59" fmla="*/ 214 h 969"/>
                  <a:gd name="T60" fmla="*/ 334 w 969"/>
                  <a:gd name="T61" fmla="*/ 204 h 969"/>
                  <a:gd name="T62" fmla="*/ 341 w 969"/>
                  <a:gd name="T63" fmla="*/ 192 h 969"/>
                  <a:gd name="T64" fmla="*/ 347 w 969"/>
                  <a:gd name="T65" fmla="*/ 180 h 969"/>
                  <a:gd name="T66" fmla="*/ 353 w 969"/>
                  <a:gd name="T67" fmla="*/ 169 h 969"/>
                  <a:gd name="T68" fmla="*/ 359 w 969"/>
                  <a:gd name="T69" fmla="*/ 156 h 969"/>
                  <a:gd name="T70" fmla="*/ 363 w 969"/>
                  <a:gd name="T71" fmla="*/ 144 h 969"/>
                  <a:gd name="T72" fmla="*/ 368 w 969"/>
                  <a:gd name="T73" fmla="*/ 131 h 969"/>
                  <a:gd name="T74" fmla="*/ 371 w 969"/>
                  <a:gd name="T75" fmla="*/ 118 h 969"/>
                  <a:gd name="T76" fmla="*/ 375 w 969"/>
                  <a:gd name="T77" fmla="*/ 105 h 969"/>
                  <a:gd name="T78" fmla="*/ 378 w 969"/>
                  <a:gd name="T79" fmla="*/ 92 h 969"/>
                  <a:gd name="T80" fmla="*/ 381 w 969"/>
                  <a:gd name="T81" fmla="*/ 79 h 969"/>
                  <a:gd name="T82" fmla="*/ 383 w 969"/>
                  <a:gd name="T83" fmla="*/ 66 h 969"/>
                  <a:gd name="T84" fmla="*/ 386 w 969"/>
                  <a:gd name="T85" fmla="*/ 54 h 969"/>
                  <a:gd name="T86" fmla="*/ 387 w 969"/>
                  <a:gd name="T87" fmla="*/ 40 h 969"/>
                  <a:gd name="T88" fmla="*/ 388 w 969"/>
                  <a:gd name="T89" fmla="*/ 27 h 969"/>
                  <a:gd name="T90" fmla="*/ 388 w 969"/>
                  <a:gd name="T91" fmla="*/ 14 h 969"/>
                  <a:gd name="T92" fmla="*/ 388 w 969"/>
                  <a:gd name="T93" fmla="*/ 0 h 969"/>
                  <a:gd name="T94" fmla="*/ 969 w 969"/>
                  <a:gd name="T95" fmla="*/ 581 h 969"/>
                  <a:gd name="T96" fmla="*/ 581 w 969"/>
                  <a:gd name="T97" fmla="*/ 969 h 969"/>
                  <a:gd name="T98" fmla="*/ 0 w 969"/>
                  <a:gd name="T99" fmla="*/ 38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69">
                    <a:moveTo>
                      <a:pt x="0" y="388"/>
                    </a:moveTo>
                    <a:lnTo>
                      <a:pt x="14" y="388"/>
                    </a:lnTo>
                    <a:lnTo>
                      <a:pt x="27" y="388"/>
                    </a:lnTo>
                    <a:lnTo>
                      <a:pt x="40" y="387"/>
                    </a:lnTo>
                    <a:lnTo>
                      <a:pt x="54" y="385"/>
                    </a:lnTo>
                    <a:lnTo>
                      <a:pt x="67" y="383"/>
                    </a:lnTo>
                    <a:lnTo>
                      <a:pt x="79" y="381"/>
                    </a:lnTo>
                    <a:lnTo>
                      <a:pt x="92" y="378"/>
                    </a:lnTo>
                    <a:lnTo>
                      <a:pt x="105" y="375"/>
                    </a:lnTo>
                    <a:lnTo>
                      <a:pt x="118" y="371"/>
                    </a:lnTo>
                    <a:lnTo>
                      <a:pt x="131" y="368"/>
                    </a:lnTo>
                    <a:lnTo>
                      <a:pt x="144" y="363"/>
                    </a:lnTo>
                    <a:lnTo>
                      <a:pt x="156" y="358"/>
                    </a:lnTo>
                    <a:lnTo>
                      <a:pt x="169" y="353"/>
                    </a:lnTo>
                    <a:lnTo>
                      <a:pt x="180" y="347"/>
                    </a:lnTo>
                    <a:lnTo>
                      <a:pt x="192" y="341"/>
                    </a:lnTo>
                    <a:lnTo>
                      <a:pt x="204" y="334"/>
                    </a:lnTo>
                    <a:lnTo>
                      <a:pt x="214" y="327"/>
                    </a:lnTo>
                    <a:lnTo>
                      <a:pt x="226" y="320"/>
                    </a:lnTo>
                    <a:lnTo>
                      <a:pt x="237" y="312"/>
                    </a:lnTo>
                    <a:lnTo>
                      <a:pt x="247" y="303"/>
                    </a:lnTo>
                    <a:lnTo>
                      <a:pt x="258" y="295"/>
                    </a:lnTo>
                    <a:lnTo>
                      <a:pt x="267" y="286"/>
                    </a:lnTo>
                    <a:lnTo>
                      <a:pt x="276" y="276"/>
                    </a:lnTo>
                    <a:lnTo>
                      <a:pt x="286" y="267"/>
                    </a:lnTo>
                    <a:lnTo>
                      <a:pt x="295" y="258"/>
                    </a:lnTo>
                    <a:lnTo>
                      <a:pt x="303" y="247"/>
                    </a:lnTo>
                    <a:lnTo>
                      <a:pt x="312" y="237"/>
                    </a:lnTo>
                    <a:lnTo>
                      <a:pt x="320" y="226"/>
                    </a:lnTo>
                    <a:lnTo>
                      <a:pt x="327" y="214"/>
                    </a:lnTo>
                    <a:lnTo>
                      <a:pt x="334" y="204"/>
                    </a:lnTo>
                    <a:lnTo>
                      <a:pt x="341" y="192"/>
                    </a:lnTo>
                    <a:lnTo>
                      <a:pt x="347" y="180"/>
                    </a:lnTo>
                    <a:lnTo>
                      <a:pt x="353" y="169"/>
                    </a:lnTo>
                    <a:lnTo>
                      <a:pt x="359" y="156"/>
                    </a:lnTo>
                    <a:lnTo>
                      <a:pt x="363" y="144"/>
                    </a:lnTo>
                    <a:lnTo>
                      <a:pt x="368" y="131"/>
                    </a:lnTo>
                    <a:lnTo>
                      <a:pt x="371" y="118"/>
                    </a:lnTo>
                    <a:lnTo>
                      <a:pt x="375" y="105"/>
                    </a:lnTo>
                    <a:lnTo>
                      <a:pt x="378" y="92"/>
                    </a:lnTo>
                    <a:lnTo>
                      <a:pt x="381" y="79"/>
                    </a:lnTo>
                    <a:lnTo>
                      <a:pt x="383" y="66"/>
                    </a:lnTo>
                    <a:lnTo>
                      <a:pt x="386" y="54"/>
                    </a:lnTo>
                    <a:lnTo>
                      <a:pt x="387" y="40"/>
                    </a:lnTo>
                    <a:lnTo>
                      <a:pt x="388" y="27"/>
                    </a:lnTo>
                    <a:lnTo>
                      <a:pt x="388" y="14"/>
                    </a:lnTo>
                    <a:lnTo>
                      <a:pt x="388" y="0"/>
                    </a:lnTo>
                    <a:lnTo>
                      <a:pt x="969" y="581"/>
                    </a:lnTo>
                    <a:lnTo>
                      <a:pt x="581" y="969"/>
                    </a:lnTo>
                    <a:lnTo>
                      <a:pt x="0"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65" name="Freeform 185">
                <a:extLst>
                  <a:ext uri="{FF2B5EF4-FFF2-40B4-BE49-F238E27FC236}">
                    <a16:creationId xmlns:a16="http://schemas.microsoft.com/office/drawing/2014/main" id="{2CD24872-33CC-4DC2-B9EE-A13D77CCC8A6}"/>
                  </a:ext>
                </a:extLst>
              </p:cNvPr>
              <p:cNvSpPr>
                <a:spLocks noChangeAspect="1"/>
              </p:cNvSpPr>
              <p:nvPr/>
            </p:nvSpPr>
            <p:spPr bwMode="auto">
              <a:xfrm>
                <a:off x="1573" y="3047"/>
                <a:ext cx="194" cy="194"/>
              </a:xfrm>
              <a:custGeom>
                <a:avLst/>
                <a:gdLst>
                  <a:gd name="T0" fmla="*/ 0 w 827"/>
                  <a:gd name="T1" fmla="*/ 331 h 827"/>
                  <a:gd name="T2" fmla="*/ 12 w 827"/>
                  <a:gd name="T3" fmla="*/ 331 h 827"/>
                  <a:gd name="T4" fmla="*/ 23 w 827"/>
                  <a:gd name="T5" fmla="*/ 331 h 827"/>
                  <a:gd name="T6" fmla="*/ 34 w 827"/>
                  <a:gd name="T7" fmla="*/ 330 h 827"/>
                  <a:gd name="T8" fmla="*/ 46 w 827"/>
                  <a:gd name="T9" fmla="*/ 329 h 827"/>
                  <a:gd name="T10" fmla="*/ 57 w 827"/>
                  <a:gd name="T11" fmla="*/ 327 h 827"/>
                  <a:gd name="T12" fmla="*/ 68 w 827"/>
                  <a:gd name="T13" fmla="*/ 325 h 827"/>
                  <a:gd name="T14" fmla="*/ 79 w 827"/>
                  <a:gd name="T15" fmla="*/ 323 h 827"/>
                  <a:gd name="T16" fmla="*/ 90 w 827"/>
                  <a:gd name="T17" fmla="*/ 320 h 827"/>
                  <a:gd name="T18" fmla="*/ 101 w 827"/>
                  <a:gd name="T19" fmla="*/ 317 h 827"/>
                  <a:gd name="T20" fmla="*/ 112 w 827"/>
                  <a:gd name="T21" fmla="*/ 314 h 827"/>
                  <a:gd name="T22" fmla="*/ 123 w 827"/>
                  <a:gd name="T23" fmla="*/ 310 h 827"/>
                  <a:gd name="T24" fmla="*/ 133 w 827"/>
                  <a:gd name="T25" fmla="*/ 306 h 827"/>
                  <a:gd name="T26" fmla="*/ 144 w 827"/>
                  <a:gd name="T27" fmla="*/ 301 h 827"/>
                  <a:gd name="T28" fmla="*/ 154 w 827"/>
                  <a:gd name="T29" fmla="*/ 296 h 827"/>
                  <a:gd name="T30" fmla="*/ 164 w 827"/>
                  <a:gd name="T31" fmla="*/ 291 h 827"/>
                  <a:gd name="T32" fmla="*/ 174 w 827"/>
                  <a:gd name="T33" fmla="*/ 285 h 827"/>
                  <a:gd name="T34" fmla="*/ 183 w 827"/>
                  <a:gd name="T35" fmla="*/ 279 h 827"/>
                  <a:gd name="T36" fmla="*/ 193 w 827"/>
                  <a:gd name="T37" fmla="*/ 273 h 827"/>
                  <a:gd name="T38" fmla="*/ 202 w 827"/>
                  <a:gd name="T39" fmla="*/ 266 h 827"/>
                  <a:gd name="T40" fmla="*/ 211 w 827"/>
                  <a:gd name="T41" fmla="*/ 259 h 827"/>
                  <a:gd name="T42" fmla="*/ 220 w 827"/>
                  <a:gd name="T43" fmla="*/ 252 h 827"/>
                  <a:gd name="T44" fmla="*/ 228 w 827"/>
                  <a:gd name="T45" fmla="*/ 244 h 827"/>
                  <a:gd name="T46" fmla="*/ 236 w 827"/>
                  <a:gd name="T47" fmla="*/ 236 h 827"/>
                  <a:gd name="T48" fmla="*/ 244 w 827"/>
                  <a:gd name="T49" fmla="*/ 228 h 827"/>
                  <a:gd name="T50" fmla="*/ 252 w 827"/>
                  <a:gd name="T51" fmla="*/ 220 h 827"/>
                  <a:gd name="T52" fmla="*/ 259 w 827"/>
                  <a:gd name="T53" fmla="*/ 211 h 827"/>
                  <a:gd name="T54" fmla="*/ 266 w 827"/>
                  <a:gd name="T55" fmla="*/ 202 h 827"/>
                  <a:gd name="T56" fmla="*/ 273 w 827"/>
                  <a:gd name="T57" fmla="*/ 193 h 827"/>
                  <a:gd name="T58" fmla="*/ 279 w 827"/>
                  <a:gd name="T59" fmla="*/ 183 h 827"/>
                  <a:gd name="T60" fmla="*/ 285 w 827"/>
                  <a:gd name="T61" fmla="*/ 174 h 827"/>
                  <a:gd name="T62" fmla="*/ 291 w 827"/>
                  <a:gd name="T63" fmla="*/ 164 h 827"/>
                  <a:gd name="T64" fmla="*/ 296 w 827"/>
                  <a:gd name="T65" fmla="*/ 154 h 827"/>
                  <a:gd name="T66" fmla="*/ 301 w 827"/>
                  <a:gd name="T67" fmla="*/ 144 h 827"/>
                  <a:gd name="T68" fmla="*/ 306 w 827"/>
                  <a:gd name="T69" fmla="*/ 133 h 827"/>
                  <a:gd name="T70" fmla="*/ 310 w 827"/>
                  <a:gd name="T71" fmla="*/ 123 h 827"/>
                  <a:gd name="T72" fmla="*/ 314 w 827"/>
                  <a:gd name="T73" fmla="*/ 112 h 827"/>
                  <a:gd name="T74" fmla="*/ 317 w 827"/>
                  <a:gd name="T75" fmla="*/ 101 h 827"/>
                  <a:gd name="T76" fmla="*/ 320 w 827"/>
                  <a:gd name="T77" fmla="*/ 90 h 827"/>
                  <a:gd name="T78" fmla="*/ 323 w 827"/>
                  <a:gd name="T79" fmla="*/ 79 h 827"/>
                  <a:gd name="T80" fmla="*/ 325 w 827"/>
                  <a:gd name="T81" fmla="*/ 68 h 827"/>
                  <a:gd name="T82" fmla="*/ 327 w 827"/>
                  <a:gd name="T83" fmla="*/ 57 h 827"/>
                  <a:gd name="T84" fmla="*/ 329 w 827"/>
                  <a:gd name="T85" fmla="*/ 46 h 827"/>
                  <a:gd name="T86" fmla="*/ 330 w 827"/>
                  <a:gd name="T87" fmla="*/ 34 h 827"/>
                  <a:gd name="T88" fmla="*/ 331 w 827"/>
                  <a:gd name="T89" fmla="*/ 23 h 827"/>
                  <a:gd name="T90" fmla="*/ 331 w 827"/>
                  <a:gd name="T91" fmla="*/ 12 h 827"/>
                  <a:gd name="T92" fmla="*/ 331 w 827"/>
                  <a:gd name="T93" fmla="*/ 0 h 827"/>
                  <a:gd name="T94" fmla="*/ 827 w 827"/>
                  <a:gd name="T95" fmla="*/ 496 h 827"/>
                  <a:gd name="T96" fmla="*/ 496 w 827"/>
                  <a:gd name="T97" fmla="*/ 827 h 827"/>
                  <a:gd name="T98" fmla="*/ 0 w 827"/>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7" h="827">
                    <a:moveTo>
                      <a:pt x="0" y="331"/>
                    </a:moveTo>
                    <a:lnTo>
                      <a:pt x="12" y="331"/>
                    </a:lnTo>
                    <a:lnTo>
                      <a:pt x="23" y="331"/>
                    </a:lnTo>
                    <a:lnTo>
                      <a:pt x="34" y="330"/>
                    </a:lnTo>
                    <a:lnTo>
                      <a:pt x="46" y="329"/>
                    </a:lnTo>
                    <a:lnTo>
                      <a:pt x="57" y="327"/>
                    </a:lnTo>
                    <a:lnTo>
                      <a:pt x="68" y="325"/>
                    </a:lnTo>
                    <a:lnTo>
                      <a:pt x="79" y="323"/>
                    </a:lnTo>
                    <a:lnTo>
                      <a:pt x="90" y="320"/>
                    </a:lnTo>
                    <a:lnTo>
                      <a:pt x="101" y="317"/>
                    </a:lnTo>
                    <a:lnTo>
                      <a:pt x="112" y="314"/>
                    </a:lnTo>
                    <a:lnTo>
                      <a:pt x="123" y="310"/>
                    </a:lnTo>
                    <a:lnTo>
                      <a:pt x="133" y="306"/>
                    </a:lnTo>
                    <a:lnTo>
                      <a:pt x="144" y="301"/>
                    </a:lnTo>
                    <a:lnTo>
                      <a:pt x="154" y="296"/>
                    </a:lnTo>
                    <a:lnTo>
                      <a:pt x="164" y="291"/>
                    </a:lnTo>
                    <a:lnTo>
                      <a:pt x="174" y="285"/>
                    </a:lnTo>
                    <a:lnTo>
                      <a:pt x="183" y="279"/>
                    </a:lnTo>
                    <a:lnTo>
                      <a:pt x="193" y="273"/>
                    </a:lnTo>
                    <a:lnTo>
                      <a:pt x="202" y="266"/>
                    </a:lnTo>
                    <a:lnTo>
                      <a:pt x="211" y="259"/>
                    </a:lnTo>
                    <a:lnTo>
                      <a:pt x="220" y="252"/>
                    </a:lnTo>
                    <a:lnTo>
                      <a:pt x="228" y="244"/>
                    </a:lnTo>
                    <a:lnTo>
                      <a:pt x="236" y="236"/>
                    </a:lnTo>
                    <a:lnTo>
                      <a:pt x="244" y="228"/>
                    </a:lnTo>
                    <a:lnTo>
                      <a:pt x="252" y="220"/>
                    </a:lnTo>
                    <a:lnTo>
                      <a:pt x="259" y="211"/>
                    </a:lnTo>
                    <a:lnTo>
                      <a:pt x="266" y="202"/>
                    </a:lnTo>
                    <a:lnTo>
                      <a:pt x="273" y="193"/>
                    </a:lnTo>
                    <a:lnTo>
                      <a:pt x="279" y="183"/>
                    </a:lnTo>
                    <a:lnTo>
                      <a:pt x="285" y="174"/>
                    </a:lnTo>
                    <a:lnTo>
                      <a:pt x="291" y="164"/>
                    </a:lnTo>
                    <a:lnTo>
                      <a:pt x="296" y="154"/>
                    </a:lnTo>
                    <a:lnTo>
                      <a:pt x="301" y="144"/>
                    </a:lnTo>
                    <a:lnTo>
                      <a:pt x="306" y="133"/>
                    </a:lnTo>
                    <a:lnTo>
                      <a:pt x="310" y="123"/>
                    </a:lnTo>
                    <a:lnTo>
                      <a:pt x="314" y="112"/>
                    </a:lnTo>
                    <a:lnTo>
                      <a:pt x="317" y="101"/>
                    </a:lnTo>
                    <a:lnTo>
                      <a:pt x="320" y="90"/>
                    </a:lnTo>
                    <a:lnTo>
                      <a:pt x="323" y="79"/>
                    </a:lnTo>
                    <a:lnTo>
                      <a:pt x="325" y="68"/>
                    </a:lnTo>
                    <a:lnTo>
                      <a:pt x="327" y="57"/>
                    </a:lnTo>
                    <a:lnTo>
                      <a:pt x="329" y="46"/>
                    </a:lnTo>
                    <a:lnTo>
                      <a:pt x="330" y="34"/>
                    </a:lnTo>
                    <a:lnTo>
                      <a:pt x="331" y="23"/>
                    </a:lnTo>
                    <a:lnTo>
                      <a:pt x="331" y="12"/>
                    </a:lnTo>
                    <a:lnTo>
                      <a:pt x="331" y="0"/>
                    </a:lnTo>
                    <a:lnTo>
                      <a:pt x="827" y="496"/>
                    </a:lnTo>
                    <a:lnTo>
                      <a:pt x="496" y="827"/>
                    </a:lnTo>
                    <a:lnTo>
                      <a:pt x="0"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266" name="Group 186">
                <a:extLst>
                  <a:ext uri="{FF2B5EF4-FFF2-40B4-BE49-F238E27FC236}">
                    <a16:creationId xmlns:a16="http://schemas.microsoft.com/office/drawing/2014/main" id="{31FDF311-AA41-46CC-977E-2380F7D88A0B}"/>
                  </a:ext>
                </a:extLst>
              </p:cNvPr>
              <p:cNvGrpSpPr>
                <a:grpSpLocks noChangeAspect="1"/>
              </p:cNvGrpSpPr>
              <p:nvPr/>
            </p:nvGrpSpPr>
            <p:grpSpPr bwMode="auto">
              <a:xfrm>
                <a:off x="1519" y="3202"/>
                <a:ext cx="554" cy="748"/>
                <a:chOff x="3131" y="3202"/>
                <a:chExt cx="554" cy="748"/>
              </a:xfrm>
            </p:grpSpPr>
            <p:sp>
              <p:nvSpPr>
                <p:cNvPr id="942267" name="Freeform 187">
                  <a:extLst>
                    <a:ext uri="{FF2B5EF4-FFF2-40B4-BE49-F238E27FC236}">
                      <a16:creationId xmlns:a16="http://schemas.microsoft.com/office/drawing/2014/main" id="{348A2542-CC68-47D7-94D8-0C67B3946F62}"/>
                    </a:ext>
                  </a:extLst>
                </p:cNvPr>
                <p:cNvSpPr>
                  <a:spLocks noChangeAspect="1"/>
                </p:cNvSpPr>
                <p:nvPr/>
              </p:nvSpPr>
              <p:spPr bwMode="auto">
                <a:xfrm>
                  <a:off x="3131" y="3281"/>
                  <a:ext cx="188" cy="149"/>
                </a:xfrm>
                <a:custGeom>
                  <a:avLst/>
                  <a:gdLst>
                    <a:gd name="T0" fmla="*/ 142 w 937"/>
                    <a:gd name="T1" fmla="*/ 742 h 742"/>
                    <a:gd name="T2" fmla="*/ 149 w 937"/>
                    <a:gd name="T3" fmla="*/ 732 h 742"/>
                    <a:gd name="T4" fmla="*/ 155 w 937"/>
                    <a:gd name="T5" fmla="*/ 720 h 742"/>
                    <a:gd name="T6" fmla="*/ 161 w 937"/>
                    <a:gd name="T7" fmla="*/ 707 h 742"/>
                    <a:gd name="T8" fmla="*/ 167 w 937"/>
                    <a:gd name="T9" fmla="*/ 695 h 742"/>
                    <a:gd name="T10" fmla="*/ 172 w 937"/>
                    <a:gd name="T11" fmla="*/ 684 h 742"/>
                    <a:gd name="T12" fmla="*/ 176 w 937"/>
                    <a:gd name="T13" fmla="*/ 671 h 742"/>
                    <a:gd name="T14" fmla="*/ 181 w 937"/>
                    <a:gd name="T15" fmla="*/ 658 h 742"/>
                    <a:gd name="T16" fmla="*/ 184 w 937"/>
                    <a:gd name="T17" fmla="*/ 645 h 742"/>
                    <a:gd name="T18" fmla="*/ 188 w 937"/>
                    <a:gd name="T19" fmla="*/ 632 h 742"/>
                    <a:gd name="T20" fmla="*/ 190 w 937"/>
                    <a:gd name="T21" fmla="*/ 619 h 742"/>
                    <a:gd name="T22" fmla="*/ 193 w 937"/>
                    <a:gd name="T23" fmla="*/ 606 h 742"/>
                    <a:gd name="T24" fmla="*/ 195 w 937"/>
                    <a:gd name="T25" fmla="*/ 593 h 742"/>
                    <a:gd name="T26" fmla="*/ 196 w 937"/>
                    <a:gd name="T27" fmla="*/ 579 h 742"/>
                    <a:gd name="T28" fmla="*/ 197 w 937"/>
                    <a:gd name="T29" fmla="*/ 567 h 742"/>
                    <a:gd name="T30" fmla="*/ 197 w 937"/>
                    <a:gd name="T31" fmla="*/ 554 h 742"/>
                    <a:gd name="T32" fmla="*/ 199 w 937"/>
                    <a:gd name="T33" fmla="*/ 540 h 742"/>
                    <a:gd name="T34" fmla="*/ 197 w 937"/>
                    <a:gd name="T35" fmla="*/ 527 h 742"/>
                    <a:gd name="T36" fmla="*/ 196 w 937"/>
                    <a:gd name="T37" fmla="*/ 514 h 742"/>
                    <a:gd name="T38" fmla="*/ 195 w 937"/>
                    <a:gd name="T39" fmla="*/ 500 h 742"/>
                    <a:gd name="T40" fmla="*/ 194 w 937"/>
                    <a:gd name="T41" fmla="*/ 487 h 742"/>
                    <a:gd name="T42" fmla="*/ 191 w 937"/>
                    <a:gd name="T43" fmla="*/ 474 h 742"/>
                    <a:gd name="T44" fmla="*/ 188 w 937"/>
                    <a:gd name="T45" fmla="*/ 461 h 742"/>
                    <a:gd name="T46" fmla="*/ 186 w 937"/>
                    <a:gd name="T47" fmla="*/ 448 h 742"/>
                    <a:gd name="T48" fmla="*/ 181 w 937"/>
                    <a:gd name="T49" fmla="*/ 435 h 742"/>
                    <a:gd name="T50" fmla="*/ 177 w 937"/>
                    <a:gd name="T51" fmla="*/ 422 h 742"/>
                    <a:gd name="T52" fmla="*/ 173 w 937"/>
                    <a:gd name="T53" fmla="*/ 409 h 742"/>
                    <a:gd name="T54" fmla="*/ 168 w 937"/>
                    <a:gd name="T55" fmla="*/ 398 h 742"/>
                    <a:gd name="T56" fmla="*/ 162 w 937"/>
                    <a:gd name="T57" fmla="*/ 385 h 742"/>
                    <a:gd name="T58" fmla="*/ 156 w 937"/>
                    <a:gd name="T59" fmla="*/ 373 h 742"/>
                    <a:gd name="T60" fmla="*/ 150 w 937"/>
                    <a:gd name="T61" fmla="*/ 361 h 742"/>
                    <a:gd name="T62" fmla="*/ 143 w 937"/>
                    <a:gd name="T63" fmla="*/ 350 h 742"/>
                    <a:gd name="T64" fmla="*/ 136 w 937"/>
                    <a:gd name="T65" fmla="*/ 339 h 742"/>
                    <a:gd name="T66" fmla="*/ 129 w 937"/>
                    <a:gd name="T67" fmla="*/ 327 h 742"/>
                    <a:gd name="T68" fmla="*/ 121 w 937"/>
                    <a:gd name="T69" fmla="*/ 317 h 742"/>
                    <a:gd name="T70" fmla="*/ 113 w 937"/>
                    <a:gd name="T71" fmla="*/ 306 h 742"/>
                    <a:gd name="T72" fmla="*/ 105 w 937"/>
                    <a:gd name="T73" fmla="*/ 296 h 742"/>
                    <a:gd name="T74" fmla="*/ 95 w 937"/>
                    <a:gd name="T75" fmla="*/ 286 h 742"/>
                    <a:gd name="T76" fmla="*/ 86 w 937"/>
                    <a:gd name="T77" fmla="*/ 277 h 742"/>
                    <a:gd name="T78" fmla="*/ 77 w 937"/>
                    <a:gd name="T79" fmla="*/ 268 h 742"/>
                    <a:gd name="T80" fmla="*/ 66 w 937"/>
                    <a:gd name="T81" fmla="*/ 258 h 742"/>
                    <a:gd name="T82" fmla="*/ 57 w 937"/>
                    <a:gd name="T83" fmla="*/ 250 h 742"/>
                    <a:gd name="T84" fmla="*/ 46 w 937"/>
                    <a:gd name="T85" fmla="*/ 242 h 742"/>
                    <a:gd name="T86" fmla="*/ 34 w 937"/>
                    <a:gd name="T87" fmla="*/ 235 h 742"/>
                    <a:gd name="T88" fmla="*/ 24 w 937"/>
                    <a:gd name="T89" fmla="*/ 226 h 742"/>
                    <a:gd name="T90" fmla="*/ 12 w 937"/>
                    <a:gd name="T91" fmla="*/ 219 h 742"/>
                    <a:gd name="T92" fmla="*/ 0 w 937"/>
                    <a:gd name="T93" fmla="*/ 214 h 742"/>
                    <a:gd name="T94" fmla="*/ 795 w 937"/>
                    <a:gd name="T95" fmla="*/ 0 h 742"/>
                    <a:gd name="T96" fmla="*/ 937 w 937"/>
                    <a:gd name="T97" fmla="*/ 530 h 742"/>
                    <a:gd name="T98" fmla="*/ 142 w 937"/>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7" h="742">
                      <a:moveTo>
                        <a:pt x="142" y="742"/>
                      </a:moveTo>
                      <a:lnTo>
                        <a:pt x="149" y="732"/>
                      </a:lnTo>
                      <a:lnTo>
                        <a:pt x="155" y="720"/>
                      </a:lnTo>
                      <a:lnTo>
                        <a:pt x="161" y="707"/>
                      </a:lnTo>
                      <a:lnTo>
                        <a:pt x="167" y="695"/>
                      </a:lnTo>
                      <a:lnTo>
                        <a:pt x="172" y="684"/>
                      </a:lnTo>
                      <a:lnTo>
                        <a:pt x="176" y="671"/>
                      </a:lnTo>
                      <a:lnTo>
                        <a:pt x="181" y="658"/>
                      </a:lnTo>
                      <a:lnTo>
                        <a:pt x="184" y="645"/>
                      </a:lnTo>
                      <a:lnTo>
                        <a:pt x="188" y="632"/>
                      </a:lnTo>
                      <a:lnTo>
                        <a:pt x="190" y="619"/>
                      </a:lnTo>
                      <a:lnTo>
                        <a:pt x="193" y="606"/>
                      </a:lnTo>
                      <a:lnTo>
                        <a:pt x="195" y="593"/>
                      </a:lnTo>
                      <a:lnTo>
                        <a:pt x="196" y="579"/>
                      </a:lnTo>
                      <a:lnTo>
                        <a:pt x="197" y="567"/>
                      </a:lnTo>
                      <a:lnTo>
                        <a:pt x="197" y="554"/>
                      </a:lnTo>
                      <a:lnTo>
                        <a:pt x="199" y="540"/>
                      </a:lnTo>
                      <a:lnTo>
                        <a:pt x="197" y="527"/>
                      </a:lnTo>
                      <a:lnTo>
                        <a:pt x="196" y="514"/>
                      </a:lnTo>
                      <a:lnTo>
                        <a:pt x="195" y="500"/>
                      </a:lnTo>
                      <a:lnTo>
                        <a:pt x="194" y="487"/>
                      </a:lnTo>
                      <a:lnTo>
                        <a:pt x="191" y="474"/>
                      </a:lnTo>
                      <a:lnTo>
                        <a:pt x="188" y="461"/>
                      </a:lnTo>
                      <a:lnTo>
                        <a:pt x="186" y="448"/>
                      </a:lnTo>
                      <a:lnTo>
                        <a:pt x="181" y="435"/>
                      </a:lnTo>
                      <a:lnTo>
                        <a:pt x="177" y="422"/>
                      </a:lnTo>
                      <a:lnTo>
                        <a:pt x="173" y="409"/>
                      </a:lnTo>
                      <a:lnTo>
                        <a:pt x="168" y="398"/>
                      </a:lnTo>
                      <a:lnTo>
                        <a:pt x="162" y="385"/>
                      </a:lnTo>
                      <a:lnTo>
                        <a:pt x="156" y="373"/>
                      </a:lnTo>
                      <a:lnTo>
                        <a:pt x="150" y="361"/>
                      </a:lnTo>
                      <a:lnTo>
                        <a:pt x="143" y="350"/>
                      </a:lnTo>
                      <a:lnTo>
                        <a:pt x="136" y="339"/>
                      </a:lnTo>
                      <a:lnTo>
                        <a:pt x="129" y="327"/>
                      </a:lnTo>
                      <a:lnTo>
                        <a:pt x="121" y="317"/>
                      </a:lnTo>
                      <a:lnTo>
                        <a:pt x="113" y="306"/>
                      </a:lnTo>
                      <a:lnTo>
                        <a:pt x="105" y="296"/>
                      </a:lnTo>
                      <a:lnTo>
                        <a:pt x="95" y="286"/>
                      </a:lnTo>
                      <a:lnTo>
                        <a:pt x="86" y="277"/>
                      </a:lnTo>
                      <a:lnTo>
                        <a:pt x="77" y="268"/>
                      </a:lnTo>
                      <a:lnTo>
                        <a:pt x="66" y="258"/>
                      </a:lnTo>
                      <a:lnTo>
                        <a:pt x="57" y="250"/>
                      </a:lnTo>
                      <a:lnTo>
                        <a:pt x="46" y="242"/>
                      </a:lnTo>
                      <a:lnTo>
                        <a:pt x="34" y="235"/>
                      </a:lnTo>
                      <a:lnTo>
                        <a:pt x="24" y="226"/>
                      </a:lnTo>
                      <a:lnTo>
                        <a:pt x="12" y="219"/>
                      </a:lnTo>
                      <a:lnTo>
                        <a:pt x="0" y="214"/>
                      </a:lnTo>
                      <a:lnTo>
                        <a:pt x="795" y="0"/>
                      </a:lnTo>
                      <a:lnTo>
                        <a:pt x="937" y="530"/>
                      </a:lnTo>
                      <a:lnTo>
                        <a:pt x="142"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68" name="Freeform 188">
                  <a:extLst>
                    <a:ext uri="{FF2B5EF4-FFF2-40B4-BE49-F238E27FC236}">
                      <a16:creationId xmlns:a16="http://schemas.microsoft.com/office/drawing/2014/main" id="{D9B61D87-6539-4F12-A0CA-333B506EDC0A}"/>
                    </a:ext>
                  </a:extLst>
                </p:cNvPr>
                <p:cNvSpPr>
                  <a:spLocks noChangeAspect="1"/>
                </p:cNvSpPr>
                <p:nvPr/>
              </p:nvSpPr>
              <p:spPr bwMode="auto">
                <a:xfrm>
                  <a:off x="3131" y="3281"/>
                  <a:ext cx="188" cy="149"/>
                </a:xfrm>
                <a:custGeom>
                  <a:avLst/>
                  <a:gdLst>
                    <a:gd name="T0" fmla="*/ 121 w 799"/>
                    <a:gd name="T1" fmla="*/ 633 h 633"/>
                    <a:gd name="T2" fmla="*/ 127 w 799"/>
                    <a:gd name="T3" fmla="*/ 624 h 633"/>
                    <a:gd name="T4" fmla="*/ 132 w 799"/>
                    <a:gd name="T5" fmla="*/ 614 h 633"/>
                    <a:gd name="T6" fmla="*/ 137 w 799"/>
                    <a:gd name="T7" fmla="*/ 603 h 633"/>
                    <a:gd name="T8" fmla="*/ 142 w 799"/>
                    <a:gd name="T9" fmla="*/ 593 h 633"/>
                    <a:gd name="T10" fmla="*/ 146 w 799"/>
                    <a:gd name="T11" fmla="*/ 583 h 633"/>
                    <a:gd name="T12" fmla="*/ 150 w 799"/>
                    <a:gd name="T13" fmla="*/ 572 h 633"/>
                    <a:gd name="T14" fmla="*/ 154 w 799"/>
                    <a:gd name="T15" fmla="*/ 561 h 633"/>
                    <a:gd name="T16" fmla="*/ 157 w 799"/>
                    <a:gd name="T17" fmla="*/ 550 h 633"/>
                    <a:gd name="T18" fmla="*/ 160 w 799"/>
                    <a:gd name="T19" fmla="*/ 539 h 633"/>
                    <a:gd name="T20" fmla="*/ 162 w 799"/>
                    <a:gd name="T21" fmla="*/ 528 h 633"/>
                    <a:gd name="T22" fmla="*/ 164 w 799"/>
                    <a:gd name="T23" fmla="*/ 517 h 633"/>
                    <a:gd name="T24" fmla="*/ 166 w 799"/>
                    <a:gd name="T25" fmla="*/ 506 h 633"/>
                    <a:gd name="T26" fmla="*/ 167 w 799"/>
                    <a:gd name="T27" fmla="*/ 494 h 633"/>
                    <a:gd name="T28" fmla="*/ 168 w 799"/>
                    <a:gd name="T29" fmla="*/ 483 h 633"/>
                    <a:gd name="T30" fmla="*/ 168 w 799"/>
                    <a:gd name="T31" fmla="*/ 472 h 633"/>
                    <a:gd name="T32" fmla="*/ 169 w 799"/>
                    <a:gd name="T33" fmla="*/ 460 h 633"/>
                    <a:gd name="T34" fmla="*/ 168 w 799"/>
                    <a:gd name="T35" fmla="*/ 449 h 633"/>
                    <a:gd name="T36" fmla="*/ 167 w 799"/>
                    <a:gd name="T37" fmla="*/ 438 h 633"/>
                    <a:gd name="T38" fmla="*/ 166 w 799"/>
                    <a:gd name="T39" fmla="*/ 426 h 633"/>
                    <a:gd name="T40" fmla="*/ 165 w 799"/>
                    <a:gd name="T41" fmla="*/ 415 h 633"/>
                    <a:gd name="T42" fmla="*/ 163 w 799"/>
                    <a:gd name="T43" fmla="*/ 404 h 633"/>
                    <a:gd name="T44" fmla="*/ 160 w 799"/>
                    <a:gd name="T45" fmla="*/ 393 h 633"/>
                    <a:gd name="T46" fmla="*/ 158 w 799"/>
                    <a:gd name="T47" fmla="*/ 382 h 633"/>
                    <a:gd name="T48" fmla="*/ 154 w 799"/>
                    <a:gd name="T49" fmla="*/ 371 h 633"/>
                    <a:gd name="T50" fmla="*/ 151 w 799"/>
                    <a:gd name="T51" fmla="*/ 360 h 633"/>
                    <a:gd name="T52" fmla="*/ 147 w 799"/>
                    <a:gd name="T53" fmla="*/ 349 h 633"/>
                    <a:gd name="T54" fmla="*/ 143 w 799"/>
                    <a:gd name="T55" fmla="*/ 339 h 633"/>
                    <a:gd name="T56" fmla="*/ 138 w 799"/>
                    <a:gd name="T57" fmla="*/ 328 h 633"/>
                    <a:gd name="T58" fmla="*/ 133 w 799"/>
                    <a:gd name="T59" fmla="*/ 318 h 633"/>
                    <a:gd name="T60" fmla="*/ 128 w 799"/>
                    <a:gd name="T61" fmla="*/ 308 h 633"/>
                    <a:gd name="T62" fmla="*/ 122 w 799"/>
                    <a:gd name="T63" fmla="*/ 298 h 633"/>
                    <a:gd name="T64" fmla="*/ 116 w 799"/>
                    <a:gd name="T65" fmla="*/ 289 h 633"/>
                    <a:gd name="T66" fmla="*/ 110 w 799"/>
                    <a:gd name="T67" fmla="*/ 279 h 633"/>
                    <a:gd name="T68" fmla="*/ 103 w 799"/>
                    <a:gd name="T69" fmla="*/ 270 h 633"/>
                    <a:gd name="T70" fmla="*/ 96 w 799"/>
                    <a:gd name="T71" fmla="*/ 261 h 633"/>
                    <a:gd name="T72" fmla="*/ 89 w 799"/>
                    <a:gd name="T73" fmla="*/ 252 h 633"/>
                    <a:gd name="T74" fmla="*/ 81 w 799"/>
                    <a:gd name="T75" fmla="*/ 244 h 633"/>
                    <a:gd name="T76" fmla="*/ 73 w 799"/>
                    <a:gd name="T77" fmla="*/ 236 h 633"/>
                    <a:gd name="T78" fmla="*/ 65 w 799"/>
                    <a:gd name="T79" fmla="*/ 228 h 633"/>
                    <a:gd name="T80" fmla="*/ 56 w 799"/>
                    <a:gd name="T81" fmla="*/ 220 h 633"/>
                    <a:gd name="T82" fmla="*/ 48 w 799"/>
                    <a:gd name="T83" fmla="*/ 213 h 633"/>
                    <a:gd name="T84" fmla="*/ 39 w 799"/>
                    <a:gd name="T85" fmla="*/ 206 h 633"/>
                    <a:gd name="T86" fmla="*/ 29 w 799"/>
                    <a:gd name="T87" fmla="*/ 200 h 633"/>
                    <a:gd name="T88" fmla="*/ 20 w 799"/>
                    <a:gd name="T89" fmla="*/ 193 h 633"/>
                    <a:gd name="T90" fmla="*/ 10 w 799"/>
                    <a:gd name="T91" fmla="*/ 187 h 633"/>
                    <a:gd name="T92" fmla="*/ 0 w 799"/>
                    <a:gd name="T93" fmla="*/ 182 h 633"/>
                    <a:gd name="T94" fmla="*/ 678 w 799"/>
                    <a:gd name="T95" fmla="*/ 0 h 633"/>
                    <a:gd name="T96" fmla="*/ 799 w 799"/>
                    <a:gd name="T97" fmla="*/ 452 h 633"/>
                    <a:gd name="T98" fmla="*/ 121 w 799"/>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9" h="633">
                      <a:moveTo>
                        <a:pt x="121" y="633"/>
                      </a:moveTo>
                      <a:lnTo>
                        <a:pt x="127" y="624"/>
                      </a:lnTo>
                      <a:lnTo>
                        <a:pt x="132" y="614"/>
                      </a:lnTo>
                      <a:lnTo>
                        <a:pt x="137" y="603"/>
                      </a:lnTo>
                      <a:lnTo>
                        <a:pt x="142" y="593"/>
                      </a:lnTo>
                      <a:lnTo>
                        <a:pt x="146" y="583"/>
                      </a:lnTo>
                      <a:lnTo>
                        <a:pt x="150" y="572"/>
                      </a:lnTo>
                      <a:lnTo>
                        <a:pt x="154" y="561"/>
                      </a:lnTo>
                      <a:lnTo>
                        <a:pt x="157" y="550"/>
                      </a:lnTo>
                      <a:lnTo>
                        <a:pt x="160" y="539"/>
                      </a:lnTo>
                      <a:lnTo>
                        <a:pt x="162" y="528"/>
                      </a:lnTo>
                      <a:lnTo>
                        <a:pt x="164" y="517"/>
                      </a:lnTo>
                      <a:lnTo>
                        <a:pt x="166" y="506"/>
                      </a:lnTo>
                      <a:lnTo>
                        <a:pt x="167" y="494"/>
                      </a:lnTo>
                      <a:lnTo>
                        <a:pt x="168" y="483"/>
                      </a:lnTo>
                      <a:lnTo>
                        <a:pt x="168" y="472"/>
                      </a:lnTo>
                      <a:lnTo>
                        <a:pt x="169" y="460"/>
                      </a:lnTo>
                      <a:lnTo>
                        <a:pt x="168" y="449"/>
                      </a:lnTo>
                      <a:lnTo>
                        <a:pt x="167" y="438"/>
                      </a:lnTo>
                      <a:lnTo>
                        <a:pt x="166" y="426"/>
                      </a:lnTo>
                      <a:lnTo>
                        <a:pt x="165" y="415"/>
                      </a:lnTo>
                      <a:lnTo>
                        <a:pt x="163" y="404"/>
                      </a:lnTo>
                      <a:lnTo>
                        <a:pt x="160" y="393"/>
                      </a:lnTo>
                      <a:lnTo>
                        <a:pt x="158" y="382"/>
                      </a:lnTo>
                      <a:lnTo>
                        <a:pt x="154" y="371"/>
                      </a:lnTo>
                      <a:lnTo>
                        <a:pt x="151" y="360"/>
                      </a:lnTo>
                      <a:lnTo>
                        <a:pt x="147" y="349"/>
                      </a:lnTo>
                      <a:lnTo>
                        <a:pt x="143" y="339"/>
                      </a:lnTo>
                      <a:lnTo>
                        <a:pt x="138" y="328"/>
                      </a:lnTo>
                      <a:lnTo>
                        <a:pt x="133" y="318"/>
                      </a:lnTo>
                      <a:lnTo>
                        <a:pt x="128" y="308"/>
                      </a:lnTo>
                      <a:lnTo>
                        <a:pt x="122" y="298"/>
                      </a:lnTo>
                      <a:lnTo>
                        <a:pt x="116" y="289"/>
                      </a:lnTo>
                      <a:lnTo>
                        <a:pt x="110" y="279"/>
                      </a:lnTo>
                      <a:lnTo>
                        <a:pt x="103" y="270"/>
                      </a:lnTo>
                      <a:lnTo>
                        <a:pt x="96" y="261"/>
                      </a:lnTo>
                      <a:lnTo>
                        <a:pt x="89" y="252"/>
                      </a:lnTo>
                      <a:lnTo>
                        <a:pt x="81" y="244"/>
                      </a:lnTo>
                      <a:lnTo>
                        <a:pt x="73" y="236"/>
                      </a:lnTo>
                      <a:lnTo>
                        <a:pt x="65" y="228"/>
                      </a:lnTo>
                      <a:lnTo>
                        <a:pt x="56" y="220"/>
                      </a:lnTo>
                      <a:lnTo>
                        <a:pt x="48" y="213"/>
                      </a:lnTo>
                      <a:lnTo>
                        <a:pt x="39" y="206"/>
                      </a:lnTo>
                      <a:lnTo>
                        <a:pt x="29" y="200"/>
                      </a:lnTo>
                      <a:lnTo>
                        <a:pt x="20" y="193"/>
                      </a:lnTo>
                      <a:lnTo>
                        <a:pt x="10" y="187"/>
                      </a:lnTo>
                      <a:lnTo>
                        <a:pt x="0" y="182"/>
                      </a:lnTo>
                      <a:lnTo>
                        <a:pt x="678" y="0"/>
                      </a:lnTo>
                      <a:lnTo>
                        <a:pt x="799" y="452"/>
                      </a:lnTo>
                      <a:lnTo>
                        <a:pt x="121"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69" name="Line 189">
                  <a:extLst>
                    <a:ext uri="{FF2B5EF4-FFF2-40B4-BE49-F238E27FC236}">
                      <a16:creationId xmlns:a16="http://schemas.microsoft.com/office/drawing/2014/main" id="{1C4740D7-BAAF-4878-AEC7-2A987519DED9}"/>
                    </a:ext>
                  </a:extLst>
                </p:cNvPr>
                <p:cNvSpPr>
                  <a:spLocks noChangeAspect="1" noChangeShapeType="1"/>
                </p:cNvSpPr>
                <p:nvPr/>
              </p:nvSpPr>
              <p:spPr bwMode="auto">
                <a:xfrm flipV="1">
                  <a:off x="3305" y="3286"/>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70" name="Line 190">
                  <a:extLst>
                    <a:ext uri="{FF2B5EF4-FFF2-40B4-BE49-F238E27FC236}">
                      <a16:creationId xmlns:a16="http://schemas.microsoft.com/office/drawing/2014/main" id="{061586D2-EB76-459F-80E7-8F348FD018A0}"/>
                    </a:ext>
                  </a:extLst>
                </p:cNvPr>
                <p:cNvSpPr>
                  <a:spLocks noChangeAspect="1" noChangeShapeType="1"/>
                </p:cNvSpPr>
                <p:nvPr/>
              </p:nvSpPr>
              <p:spPr bwMode="auto">
                <a:xfrm>
                  <a:off x="3340" y="3202"/>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71" name="Freeform 191">
                  <a:extLst>
                    <a:ext uri="{FF2B5EF4-FFF2-40B4-BE49-F238E27FC236}">
                      <a16:creationId xmlns:a16="http://schemas.microsoft.com/office/drawing/2014/main" id="{BDF4F11B-034F-4EEB-8BD0-74AACE94AA9D}"/>
                    </a:ext>
                  </a:extLst>
                </p:cNvPr>
                <p:cNvSpPr>
                  <a:spLocks noChangeAspect="1"/>
                </p:cNvSpPr>
                <p:nvPr/>
              </p:nvSpPr>
              <p:spPr bwMode="auto">
                <a:xfrm>
                  <a:off x="3381" y="3239"/>
                  <a:ext cx="231" cy="150"/>
                </a:xfrm>
                <a:custGeom>
                  <a:avLst/>
                  <a:gdLst>
                    <a:gd name="T0" fmla="*/ 154 w 1154"/>
                    <a:gd name="T1" fmla="*/ 548 h 747"/>
                    <a:gd name="T2" fmla="*/ 86 w 1154"/>
                    <a:gd name="T3" fmla="*/ 528 h 747"/>
                    <a:gd name="T4" fmla="*/ 38 w 1154"/>
                    <a:gd name="T5" fmla="*/ 500 h 747"/>
                    <a:gd name="T6" fmla="*/ 10 w 1154"/>
                    <a:gd name="T7" fmla="*/ 463 h 747"/>
                    <a:gd name="T8" fmla="*/ 0 w 1154"/>
                    <a:gd name="T9" fmla="*/ 420 h 747"/>
                    <a:gd name="T10" fmla="*/ 11 w 1154"/>
                    <a:gd name="T11" fmla="*/ 368 h 747"/>
                    <a:gd name="T12" fmla="*/ 88 w 1154"/>
                    <a:gd name="T13" fmla="*/ 77 h 747"/>
                    <a:gd name="T14" fmla="*/ 112 w 1154"/>
                    <a:gd name="T15" fmla="*/ 34 h 747"/>
                    <a:gd name="T16" fmla="*/ 148 w 1154"/>
                    <a:gd name="T17" fmla="*/ 10 h 747"/>
                    <a:gd name="T18" fmla="*/ 197 w 1154"/>
                    <a:gd name="T19" fmla="*/ 0 h 747"/>
                    <a:gd name="T20" fmla="*/ 259 w 1154"/>
                    <a:gd name="T21" fmla="*/ 9 h 747"/>
                    <a:gd name="T22" fmla="*/ 1008 w 1154"/>
                    <a:gd name="T23" fmla="*/ 209 h 747"/>
                    <a:gd name="T24" fmla="*/ 1020 w 1154"/>
                    <a:gd name="T25" fmla="*/ 213 h 747"/>
                    <a:gd name="T26" fmla="*/ 1032 w 1154"/>
                    <a:gd name="T27" fmla="*/ 217 h 747"/>
                    <a:gd name="T28" fmla="*/ 1044 w 1154"/>
                    <a:gd name="T29" fmla="*/ 222 h 747"/>
                    <a:gd name="T30" fmla="*/ 1056 w 1154"/>
                    <a:gd name="T31" fmla="*/ 228 h 747"/>
                    <a:gd name="T32" fmla="*/ 1066 w 1154"/>
                    <a:gd name="T33" fmla="*/ 234 h 747"/>
                    <a:gd name="T34" fmla="*/ 1077 w 1154"/>
                    <a:gd name="T35" fmla="*/ 241 h 747"/>
                    <a:gd name="T36" fmla="*/ 1087 w 1154"/>
                    <a:gd name="T37" fmla="*/ 248 h 747"/>
                    <a:gd name="T38" fmla="*/ 1097 w 1154"/>
                    <a:gd name="T39" fmla="*/ 255 h 747"/>
                    <a:gd name="T40" fmla="*/ 1106 w 1154"/>
                    <a:gd name="T41" fmla="*/ 263 h 747"/>
                    <a:gd name="T42" fmla="*/ 1114 w 1154"/>
                    <a:gd name="T43" fmla="*/ 271 h 747"/>
                    <a:gd name="T44" fmla="*/ 1121 w 1154"/>
                    <a:gd name="T45" fmla="*/ 279 h 747"/>
                    <a:gd name="T46" fmla="*/ 1128 w 1154"/>
                    <a:gd name="T47" fmla="*/ 289 h 747"/>
                    <a:gd name="T48" fmla="*/ 1134 w 1154"/>
                    <a:gd name="T49" fmla="*/ 298 h 747"/>
                    <a:gd name="T50" fmla="*/ 1140 w 1154"/>
                    <a:gd name="T51" fmla="*/ 307 h 747"/>
                    <a:gd name="T52" fmla="*/ 1144 w 1154"/>
                    <a:gd name="T53" fmla="*/ 317 h 747"/>
                    <a:gd name="T54" fmla="*/ 1148 w 1154"/>
                    <a:gd name="T55" fmla="*/ 326 h 747"/>
                    <a:gd name="T56" fmla="*/ 1151 w 1154"/>
                    <a:gd name="T57" fmla="*/ 337 h 747"/>
                    <a:gd name="T58" fmla="*/ 1153 w 1154"/>
                    <a:gd name="T59" fmla="*/ 346 h 747"/>
                    <a:gd name="T60" fmla="*/ 1153 w 1154"/>
                    <a:gd name="T61" fmla="*/ 356 h 747"/>
                    <a:gd name="T62" fmla="*/ 1154 w 1154"/>
                    <a:gd name="T63" fmla="*/ 366 h 747"/>
                    <a:gd name="T64" fmla="*/ 1153 w 1154"/>
                    <a:gd name="T65" fmla="*/ 376 h 747"/>
                    <a:gd name="T66" fmla="*/ 1152 w 1154"/>
                    <a:gd name="T67" fmla="*/ 385 h 747"/>
                    <a:gd name="T68" fmla="*/ 1079 w 1154"/>
                    <a:gd name="T69" fmla="*/ 655 h 747"/>
                    <a:gd name="T70" fmla="*/ 1077 w 1154"/>
                    <a:gd name="T71" fmla="*/ 664 h 747"/>
                    <a:gd name="T72" fmla="*/ 1072 w 1154"/>
                    <a:gd name="T73" fmla="*/ 672 h 747"/>
                    <a:gd name="T74" fmla="*/ 1067 w 1154"/>
                    <a:gd name="T75" fmla="*/ 680 h 747"/>
                    <a:gd name="T76" fmla="*/ 1063 w 1154"/>
                    <a:gd name="T77" fmla="*/ 689 h 747"/>
                    <a:gd name="T78" fmla="*/ 1057 w 1154"/>
                    <a:gd name="T79" fmla="*/ 697 h 747"/>
                    <a:gd name="T80" fmla="*/ 1050 w 1154"/>
                    <a:gd name="T81" fmla="*/ 704 h 747"/>
                    <a:gd name="T82" fmla="*/ 1042 w 1154"/>
                    <a:gd name="T83" fmla="*/ 711 h 747"/>
                    <a:gd name="T84" fmla="*/ 1033 w 1154"/>
                    <a:gd name="T85" fmla="*/ 717 h 747"/>
                    <a:gd name="T86" fmla="*/ 1024 w 1154"/>
                    <a:gd name="T87" fmla="*/ 723 h 747"/>
                    <a:gd name="T88" fmla="*/ 1015 w 1154"/>
                    <a:gd name="T89" fmla="*/ 728 h 747"/>
                    <a:gd name="T90" fmla="*/ 1004 w 1154"/>
                    <a:gd name="T91" fmla="*/ 733 h 747"/>
                    <a:gd name="T92" fmla="*/ 993 w 1154"/>
                    <a:gd name="T93" fmla="*/ 737 h 747"/>
                    <a:gd name="T94" fmla="*/ 983 w 1154"/>
                    <a:gd name="T95" fmla="*/ 740 h 747"/>
                    <a:gd name="T96" fmla="*/ 971 w 1154"/>
                    <a:gd name="T97" fmla="*/ 743 h 747"/>
                    <a:gd name="T98" fmla="*/ 959 w 1154"/>
                    <a:gd name="T99" fmla="*/ 745 h 747"/>
                    <a:gd name="T100" fmla="*/ 948 w 1154"/>
                    <a:gd name="T101" fmla="*/ 746 h 747"/>
                    <a:gd name="T102" fmla="*/ 935 w 1154"/>
                    <a:gd name="T103" fmla="*/ 747 h 747"/>
                    <a:gd name="T104" fmla="*/ 922 w 1154"/>
                    <a:gd name="T105" fmla="*/ 747 h 747"/>
                    <a:gd name="T106" fmla="*/ 910 w 1154"/>
                    <a:gd name="T107" fmla="*/ 746 h 747"/>
                    <a:gd name="T108" fmla="*/ 897 w 1154"/>
                    <a:gd name="T109" fmla="*/ 745 h 747"/>
                    <a:gd name="T110" fmla="*/ 884 w 1154"/>
                    <a:gd name="T111" fmla="*/ 744 h 747"/>
                    <a:gd name="T112" fmla="*/ 872 w 1154"/>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4" h="747">
                      <a:moveTo>
                        <a:pt x="866" y="739"/>
                      </a:moveTo>
                      <a:lnTo>
                        <a:pt x="154" y="548"/>
                      </a:lnTo>
                      <a:lnTo>
                        <a:pt x="117" y="538"/>
                      </a:lnTo>
                      <a:lnTo>
                        <a:pt x="86" y="528"/>
                      </a:lnTo>
                      <a:lnTo>
                        <a:pt x="60" y="515"/>
                      </a:lnTo>
                      <a:lnTo>
                        <a:pt x="38" y="500"/>
                      </a:lnTo>
                      <a:lnTo>
                        <a:pt x="21" y="482"/>
                      </a:lnTo>
                      <a:lnTo>
                        <a:pt x="10" y="463"/>
                      </a:lnTo>
                      <a:lnTo>
                        <a:pt x="3" y="442"/>
                      </a:lnTo>
                      <a:lnTo>
                        <a:pt x="0" y="420"/>
                      </a:lnTo>
                      <a:lnTo>
                        <a:pt x="4" y="394"/>
                      </a:lnTo>
                      <a:lnTo>
                        <a:pt x="11" y="368"/>
                      </a:lnTo>
                      <a:lnTo>
                        <a:pt x="82" y="103"/>
                      </a:lnTo>
                      <a:lnTo>
                        <a:pt x="88" y="77"/>
                      </a:lnTo>
                      <a:lnTo>
                        <a:pt x="99" y="53"/>
                      </a:lnTo>
                      <a:lnTo>
                        <a:pt x="112" y="34"/>
                      </a:lnTo>
                      <a:lnTo>
                        <a:pt x="128" y="20"/>
                      </a:lnTo>
                      <a:lnTo>
                        <a:pt x="148" y="10"/>
                      </a:lnTo>
                      <a:lnTo>
                        <a:pt x="171" y="3"/>
                      </a:lnTo>
                      <a:lnTo>
                        <a:pt x="197" y="0"/>
                      </a:lnTo>
                      <a:lnTo>
                        <a:pt x="227" y="3"/>
                      </a:lnTo>
                      <a:lnTo>
                        <a:pt x="259" y="9"/>
                      </a:lnTo>
                      <a:lnTo>
                        <a:pt x="296" y="19"/>
                      </a:lnTo>
                      <a:lnTo>
                        <a:pt x="1008" y="209"/>
                      </a:lnTo>
                      <a:lnTo>
                        <a:pt x="1013" y="211"/>
                      </a:lnTo>
                      <a:lnTo>
                        <a:pt x="1020" y="213"/>
                      </a:lnTo>
                      <a:lnTo>
                        <a:pt x="1026" y="215"/>
                      </a:lnTo>
                      <a:lnTo>
                        <a:pt x="1032" y="217"/>
                      </a:lnTo>
                      <a:lnTo>
                        <a:pt x="1038" y="220"/>
                      </a:lnTo>
                      <a:lnTo>
                        <a:pt x="1044" y="222"/>
                      </a:lnTo>
                      <a:lnTo>
                        <a:pt x="1050" y="225"/>
                      </a:lnTo>
                      <a:lnTo>
                        <a:pt x="1056" y="228"/>
                      </a:lnTo>
                      <a:lnTo>
                        <a:pt x="1060" y="230"/>
                      </a:lnTo>
                      <a:lnTo>
                        <a:pt x="1066" y="234"/>
                      </a:lnTo>
                      <a:lnTo>
                        <a:pt x="1072" y="237"/>
                      </a:lnTo>
                      <a:lnTo>
                        <a:pt x="1077" y="241"/>
                      </a:lnTo>
                      <a:lnTo>
                        <a:pt x="1083" y="244"/>
                      </a:lnTo>
                      <a:lnTo>
                        <a:pt x="1087" y="248"/>
                      </a:lnTo>
                      <a:lnTo>
                        <a:pt x="1092" y="251"/>
                      </a:lnTo>
                      <a:lnTo>
                        <a:pt x="1097" y="255"/>
                      </a:lnTo>
                      <a:lnTo>
                        <a:pt x="1101" y="258"/>
                      </a:lnTo>
                      <a:lnTo>
                        <a:pt x="1106" y="263"/>
                      </a:lnTo>
                      <a:lnTo>
                        <a:pt x="1110" y="266"/>
                      </a:lnTo>
                      <a:lnTo>
                        <a:pt x="1114" y="271"/>
                      </a:lnTo>
                      <a:lnTo>
                        <a:pt x="1118" y="276"/>
                      </a:lnTo>
                      <a:lnTo>
                        <a:pt x="1121" y="279"/>
                      </a:lnTo>
                      <a:lnTo>
                        <a:pt x="1125" y="284"/>
                      </a:lnTo>
                      <a:lnTo>
                        <a:pt x="1128" y="289"/>
                      </a:lnTo>
                      <a:lnTo>
                        <a:pt x="1132" y="293"/>
                      </a:lnTo>
                      <a:lnTo>
                        <a:pt x="1134" y="298"/>
                      </a:lnTo>
                      <a:lnTo>
                        <a:pt x="1137" y="303"/>
                      </a:lnTo>
                      <a:lnTo>
                        <a:pt x="1140" y="307"/>
                      </a:lnTo>
                      <a:lnTo>
                        <a:pt x="1142" y="312"/>
                      </a:lnTo>
                      <a:lnTo>
                        <a:pt x="1144" y="317"/>
                      </a:lnTo>
                      <a:lnTo>
                        <a:pt x="1146" y="322"/>
                      </a:lnTo>
                      <a:lnTo>
                        <a:pt x="1148" y="326"/>
                      </a:lnTo>
                      <a:lnTo>
                        <a:pt x="1149" y="331"/>
                      </a:lnTo>
                      <a:lnTo>
                        <a:pt x="1151" y="337"/>
                      </a:lnTo>
                      <a:lnTo>
                        <a:pt x="1152" y="342"/>
                      </a:lnTo>
                      <a:lnTo>
                        <a:pt x="1153" y="346"/>
                      </a:lnTo>
                      <a:lnTo>
                        <a:pt x="1153" y="351"/>
                      </a:lnTo>
                      <a:lnTo>
                        <a:pt x="1153" y="356"/>
                      </a:lnTo>
                      <a:lnTo>
                        <a:pt x="1154" y="361"/>
                      </a:lnTo>
                      <a:lnTo>
                        <a:pt x="1154" y="366"/>
                      </a:lnTo>
                      <a:lnTo>
                        <a:pt x="1153" y="371"/>
                      </a:lnTo>
                      <a:lnTo>
                        <a:pt x="1153" y="376"/>
                      </a:lnTo>
                      <a:lnTo>
                        <a:pt x="1152" y="380"/>
                      </a:lnTo>
                      <a:lnTo>
                        <a:pt x="1152" y="385"/>
                      </a:lnTo>
                      <a:lnTo>
                        <a:pt x="1151" y="390"/>
                      </a:lnTo>
                      <a:lnTo>
                        <a:pt x="1079" y="655"/>
                      </a:lnTo>
                      <a:lnTo>
                        <a:pt x="1078" y="659"/>
                      </a:lnTo>
                      <a:lnTo>
                        <a:pt x="1077" y="664"/>
                      </a:lnTo>
                      <a:lnTo>
                        <a:pt x="1074" y="667"/>
                      </a:lnTo>
                      <a:lnTo>
                        <a:pt x="1072" y="672"/>
                      </a:lnTo>
                      <a:lnTo>
                        <a:pt x="1071" y="677"/>
                      </a:lnTo>
                      <a:lnTo>
                        <a:pt x="1067" y="680"/>
                      </a:lnTo>
                      <a:lnTo>
                        <a:pt x="1065" y="685"/>
                      </a:lnTo>
                      <a:lnTo>
                        <a:pt x="1063" y="689"/>
                      </a:lnTo>
                      <a:lnTo>
                        <a:pt x="1059" y="693"/>
                      </a:lnTo>
                      <a:lnTo>
                        <a:pt x="1057" y="697"/>
                      </a:lnTo>
                      <a:lnTo>
                        <a:pt x="1053" y="700"/>
                      </a:lnTo>
                      <a:lnTo>
                        <a:pt x="1050" y="704"/>
                      </a:lnTo>
                      <a:lnTo>
                        <a:pt x="1045" y="707"/>
                      </a:lnTo>
                      <a:lnTo>
                        <a:pt x="1042" y="711"/>
                      </a:lnTo>
                      <a:lnTo>
                        <a:pt x="1038" y="714"/>
                      </a:lnTo>
                      <a:lnTo>
                        <a:pt x="1033" y="717"/>
                      </a:lnTo>
                      <a:lnTo>
                        <a:pt x="1029" y="720"/>
                      </a:lnTo>
                      <a:lnTo>
                        <a:pt x="1024" y="723"/>
                      </a:lnTo>
                      <a:lnTo>
                        <a:pt x="1019" y="726"/>
                      </a:lnTo>
                      <a:lnTo>
                        <a:pt x="1015" y="728"/>
                      </a:lnTo>
                      <a:lnTo>
                        <a:pt x="1010" y="731"/>
                      </a:lnTo>
                      <a:lnTo>
                        <a:pt x="1004" y="733"/>
                      </a:lnTo>
                      <a:lnTo>
                        <a:pt x="999" y="735"/>
                      </a:lnTo>
                      <a:lnTo>
                        <a:pt x="993" y="737"/>
                      </a:lnTo>
                      <a:lnTo>
                        <a:pt x="989" y="739"/>
                      </a:lnTo>
                      <a:lnTo>
                        <a:pt x="983" y="740"/>
                      </a:lnTo>
                      <a:lnTo>
                        <a:pt x="977" y="741"/>
                      </a:lnTo>
                      <a:lnTo>
                        <a:pt x="971" y="743"/>
                      </a:lnTo>
                      <a:lnTo>
                        <a:pt x="965" y="744"/>
                      </a:lnTo>
                      <a:lnTo>
                        <a:pt x="959" y="745"/>
                      </a:lnTo>
                      <a:lnTo>
                        <a:pt x="954" y="746"/>
                      </a:lnTo>
                      <a:lnTo>
                        <a:pt x="948" y="746"/>
                      </a:lnTo>
                      <a:lnTo>
                        <a:pt x="941" y="747"/>
                      </a:lnTo>
                      <a:lnTo>
                        <a:pt x="935" y="747"/>
                      </a:lnTo>
                      <a:lnTo>
                        <a:pt x="929" y="747"/>
                      </a:lnTo>
                      <a:lnTo>
                        <a:pt x="922" y="747"/>
                      </a:lnTo>
                      <a:lnTo>
                        <a:pt x="916" y="747"/>
                      </a:lnTo>
                      <a:lnTo>
                        <a:pt x="910" y="746"/>
                      </a:lnTo>
                      <a:lnTo>
                        <a:pt x="903" y="746"/>
                      </a:lnTo>
                      <a:lnTo>
                        <a:pt x="897" y="745"/>
                      </a:lnTo>
                      <a:lnTo>
                        <a:pt x="890" y="745"/>
                      </a:lnTo>
                      <a:lnTo>
                        <a:pt x="884" y="744"/>
                      </a:lnTo>
                      <a:lnTo>
                        <a:pt x="879" y="743"/>
                      </a:lnTo>
                      <a:lnTo>
                        <a:pt x="872" y="740"/>
                      </a:lnTo>
                      <a:lnTo>
                        <a:pt x="866"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72" name="Freeform 192">
                  <a:extLst>
                    <a:ext uri="{FF2B5EF4-FFF2-40B4-BE49-F238E27FC236}">
                      <a16:creationId xmlns:a16="http://schemas.microsoft.com/office/drawing/2014/main" id="{021FA6A9-0C2D-44AE-B3BB-40292B9F70EC}"/>
                    </a:ext>
                  </a:extLst>
                </p:cNvPr>
                <p:cNvSpPr>
                  <a:spLocks noChangeAspect="1"/>
                </p:cNvSpPr>
                <p:nvPr/>
              </p:nvSpPr>
              <p:spPr bwMode="auto">
                <a:xfrm>
                  <a:off x="3381" y="3239"/>
                  <a:ext cx="231" cy="150"/>
                </a:xfrm>
                <a:custGeom>
                  <a:avLst/>
                  <a:gdLst>
                    <a:gd name="T0" fmla="*/ 131 w 984"/>
                    <a:gd name="T1" fmla="*/ 467 h 637"/>
                    <a:gd name="T2" fmla="*/ 73 w 984"/>
                    <a:gd name="T3" fmla="*/ 450 h 637"/>
                    <a:gd name="T4" fmla="*/ 32 w 984"/>
                    <a:gd name="T5" fmla="*/ 426 h 637"/>
                    <a:gd name="T6" fmla="*/ 8 w 984"/>
                    <a:gd name="T7" fmla="*/ 395 h 637"/>
                    <a:gd name="T8" fmla="*/ 0 w 984"/>
                    <a:gd name="T9" fmla="*/ 358 h 637"/>
                    <a:gd name="T10" fmla="*/ 9 w 984"/>
                    <a:gd name="T11" fmla="*/ 314 h 637"/>
                    <a:gd name="T12" fmla="*/ 75 w 984"/>
                    <a:gd name="T13" fmla="*/ 65 h 637"/>
                    <a:gd name="T14" fmla="*/ 95 w 984"/>
                    <a:gd name="T15" fmla="*/ 29 h 637"/>
                    <a:gd name="T16" fmla="*/ 126 w 984"/>
                    <a:gd name="T17" fmla="*/ 8 h 637"/>
                    <a:gd name="T18" fmla="*/ 168 w 984"/>
                    <a:gd name="T19" fmla="*/ 0 h 637"/>
                    <a:gd name="T20" fmla="*/ 221 w 984"/>
                    <a:gd name="T21" fmla="*/ 7 h 637"/>
                    <a:gd name="T22" fmla="*/ 859 w 984"/>
                    <a:gd name="T23" fmla="*/ 178 h 637"/>
                    <a:gd name="T24" fmla="*/ 870 w 984"/>
                    <a:gd name="T25" fmla="*/ 181 h 637"/>
                    <a:gd name="T26" fmla="*/ 880 w 984"/>
                    <a:gd name="T27" fmla="*/ 185 h 637"/>
                    <a:gd name="T28" fmla="*/ 890 w 984"/>
                    <a:gd name="T29" fmla="*/ 189 h 637"/>
                    <a:gd name="T30" fmla="*/ 900 w 984"/>
                    <a:gd name="T31" fmla="*/ 194 h 637"/>
                    <a:gd name="T32" fmla="*/ 909 w 984"/>
                    <a:gd name="T33" fmla="*/ 199 h 637"/>
                    <a:gd name="T34" fmla="*/ 918 w 984"/>
                    <a:gd name="T35" fmla="*/ 205 h 637"/>
                    <a:gd name="T36" fmla="*/ 927 w 984"/>
                    <a:gd name="T37" fmla="*/ 211 h 637"/>
                    <a:gd name="T38" fmla="*/ 935 w 984"/>
                    <a:gd name="T39" fmla="*/ 217 h 637"/>
                    <a:gd name="T40" fmla="*/ 943 w 984"/>
                    <a:gd name="T41" fmla="*/ 224 h 637"/>
                    <a:gd name="T42" fmla="*/ 950 w 984"/>
                    <a:gd name="T43" fmla="*/ 231 h 637"/>
                    <a:gd name="T44" fmla="*/ 956 w 984"/>
                    <a:gd name="T45" fmla="*/ 238 h 637"/>
                    <a:gd name="T46" fmla="*/ 962 w 984"/>
                    <a:gd name="T47" fmla="*/ 246 h 637"/>
                    <a:gd name="T48" fmla="*/ 967 w 984"/>
                    <a:gd name="T49" fmla="*/ 254 h 637"/>
                    <a:gd name="T50" fmla="*/ 972 w 984"/>
                    <a:gd name="T51" fmla="*/ 262 h 637"/>
                    <a:gd name="T52" fmla="*/ 975 w 984"/>
                    <a:gd name="T53" fmla="*/ 270 h 637"/>
                    <a:gd name="T54" fmla="*/ 979 w 984"/>
                    <a:gd name="T55" fmla="*/ 278 h 637"/>
                    <a:gd name="T56" fmla="*/ 981 w 984"/>
                    <a:gd name="T57" fmla="*/ 287 h 637"/>
                    <a:gd name="T58" fmla="*/ 983 w 984"/>
                    <a:gd name="T59" fmla="*/ 295 h 637"/>
                    <a:gd name="T60" fmla="*/ 983 w 984"/>
                    <a:gd name="T61" fmla="*/ 303 h 637"/>
                    <a:gd name="T62" fmla="*/ 984 w 984"/>
                    <a:gd name="T63" fmla="*/ 312 h 637"/>
                    <a:gd name="T64" fmla="*/ 983 w 984"/>
                    <a:gd name="T65" fmla="*/ 320 h 637"/>
                    <a:gd name="T66" fmla="*/ 982 w 984"/>
                    <a:gd name="T67" fmla="*/ 328 h 637"/>
                    <a:gd name="T68" fmla="*/ 920 w 984"/>
                    <a:gd name="T69" fmla="*/ 558 h 637"/>
                    <a:gd name="T70" fmla="*/ 918 w 984"/>
                    <a:gd name="T71" fmla="*/ 566 h 637"/>
                    <a:gd name="T72" fmla="*/ 914 w 984"/>
                    <a:gd name="T73" fmla="*/ 573 h 637"/>
                    <a:gd name="T74" fmla="*/ 910 w 984"/>
                    <a:gd name="T75" fmla="*/ 580 h 637"/>
                    <a:gd name="T76" fmla="*/ 906 w 984"/>
                    <a:gd name="T77" fmla="*/ 587 h 637"/>
                    <a:gd name="T78" fmla="*/ 901 w 984"/>
                    <a:gd name="T79" fmla="*/ 594 h 637"/>
                    <a:gd name="T80" fmla="*/ 895 w 984"/>
                    <a:gd name="T81" fmla="*/ 600 h 637"/>
                    <a:gd name="T82" fmla="*/ 888 w 984"/>
                    <a:gd name="T83" fmla="*/ 606 h 637"/>
                    <a:gd name="T84" fmla="*/ 881 w 984"/>
                    <a:gd name="T85" fmla="*/ 611 h 637"/>
                    <a:gd name="T86" fmla="*/ 873 w 984"/>
                    <a:gd name="T87" fmla="*/ 616 h 637"/>
                    <a:gd name="T88" fmla="*/ 865 w 984"/>
                    <a:gd name="T89" fmla="*/ 621 h 637"/>
                    <a:gd name="T90" fmla="*/ 856 w 984"/>
                    <a:gd name="T91" fmla="*/ 625 h 637"/>
                    <a:gd name="T92" fmla="*/ 847 w 984"/>
                    <a:gd name="T93" fmla="*/ 628 h 637"/>
                    <a:gd name="T94" fmla="*/ 838 w 984"/>
                    <a:gd name="T95" fmla="*/ 631 h 637"/>
                    <a:gd name="T96" fmla="*/ 828 w 984"/>
                    <a:gd name="T97" fmla="*/ 633 h 637"/>
                    <a:gd name="T98" fmla="*/ 818 w 984"/>
                    <a:gd name="T99" fmla="*/ 635 h 637"/>
                    <a:gd name="T100" fmla="*/ 808 w 984"/>
                    <a:gd name="T101" fmla="*/ 636 h 637"/>
                    <a:gd name="T102" fmla="*/ 797 w 984"/>
                    <a:gd name="T103" fmla="*/ 637 h 637"/>
                    <a:gd name="T104" fmla="*/ 786 w 984"/>
                    <a:gd name="T105" fmla="*/ 637 h 637"/>
                    <a:gd name="T106" fmla="*/ 776 w 984"/>
                    <a:gd name="T107" fmla="*/ 636 h 637"/>
                    <a:gd name="T108" fmla="*/ 765 w 984"/>
                    <a:gd name="T109" fmla="*/ 635 h 637"/>
                    <a:gd name="T110" fmla="*/ 754 w 984"/>
                    <a:gd name="T111" fmla="*/ 634 h 637"/>
                    <a:gd name="T112" fmla="*/ 743 w 984"/>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4" h="637">
                      <a:moveTo>
                        <a:pt x="738" y="630"/>
                      </a:moveTo>
                      <a:lnTo>
                        <a:pt x="131" y="467"/>
                      </a:lnTo>
                      <a:lnTo>
                        <a:pt x="100" y="459"/>
                      </a:lnTo>
                      <a:lnTo>
                        <a:pt x="73" y="450"/>
                      </a:lnTo>
                      <a:lnTo>
                        <a:pt x="51" y="439"/>
                      </a:lnTo>
                      <a:lnTo>
                        <a:pt x="32" y="426"/>
                      </a:lnTo>
                      <a:lnTo>
                        <a:pt x="18" y="411"/>
                      </a:lnTo>
                      <a:lnTo>
                        <a:pt x="8" y="395"/>
                      </a:lnTo>
                      <a:lnTo>
                        <a:pt x="2" y="377"/>
                      </a:lnTo>
                      <a:lnTo>
                        <a:pt x="0" y="358"/>
                      </a:lnTo>
                      <a:lnTo>
                        <a:pt x="3" y="336"/>
                      </a:lnTo>
                      <a:lnTo>
                        <a:pt x="9" y="314"/>
                      </a:lnTo>
                      <a:lnTo>
                        <a:pt x="70" y="88"/>
                      </a:lnTo>
                      <a:lnTo>
                        <a:pt x="75" y="65"/>
                      </a:lnTo>
                      <a:lnTo>
                        <a:pt x="84" y="45"/>
                      </a:lnTo>
                      <a:lnTo>
                        <a:pt x="95" y="29"/>
                      </a:lnTo>
                      <a:lnTo>
                        <a:pt x="109" y="17"/>
                      </a:lnTo>
                      <a:lnTo>
                        <a:pt x="126" y="8"/>
                      </a:lnTo>
                      <a:lnTo>
                        <a:pt x="146" y="2"/>
                      </a:lnTo>
                      <a:lnTo>
                        <a:pt x="168" y="0"/>
                      </a:lnTo>
                      <a:lnTo>
                        <a:pt x="193" y="2"/>
                      </a:lnTo>
                      <a:lnTo>
                        <a:pt x="221" y="7"/>
                      </a:lnTo>
                      <a:lnTo>
                        <a:pt x="252" y="16"/>
                      </a:lnTo>
                      <a:lnTo>
                        <a:pt x="859" y="178"/>
                      </a:lnTo>
                      <a:lnTo>
                        <a:pt x="864" y="180"/>
                      </a:lnTo>
                      <a:lnTo>
                        <a:pt x="870" y="181"/>
                      </a:lnTo>
                      <a:lnTo>
                        <a:pt x="875" y="183"/>
                      </a:lnTo>
                      <a:lnTo>
                        <a:pt x="880" y="185"/>
                      </a:lnTo>
                      <a:lnTo>
                        <a:pt x="885" y="187"/>
                      </a:lnTo>
                      <a:lnTo>
                        <a:pt x="890" y="189"/>
                      </a:lnTo>
                      <a:lnTo>
                        <a:pt x="895" y="192"/>
                      </a:lnTo>
                      <a:lnTo>
                        <a:pt x="900" y="194"/>
                      </a:lnTo>
                      <a:lnTo>
                        <a:pt x="904" y="196"/>
                      </a:lnTo>
                      <a:lnTo>
                        <a:pt x="909" y="199"/>
                      </a:lnTo>
                      <a:lnTo>
                        <a:pt x="914" y="202"/>
                      </a:lnTo>
                      <a:lnTo>
                        <a:pt x="918" y="205"/>
                      </a:lnTo>
                      <a:lnTo>
                        <a:pt x="923" y="208"/>
                      </a:lnTo>
                      <a:lnTo>
                        <a:pt x="927" y="211"/>
                      </a:lnTo>
                      <a:lnTo>
                        <a:pt x="931" y="214"/>
                      </a:lnTo>
                      <a:lnTo>
                        <a:pt x="935" y="217"/>
                      </a:lnTo>
                      <a:lnTo>
                        <a:pt x="939" y="220"/>
                      </a:lnTo>
                      <a:lnTo>
                        <a:pt x="943" y="224"/>
                      </a:lnTo>
                      <a:lnTo>
                        <a:pt x="946" y="227"/>
                      </a:lnTo>
                      <a:lnTo>
                        <a:pt x="950" y="231"/>
                      </a:lnTo>
                      <a:lnTo>
                        <a:pt x="953" y="235"/>
                      </a:lnTo>
                      <a:lnTo>
                        <a:pt x="956" y="238"/>
                      </a:lnTo>
                      <a:lnTo>
                        <a:pt x="959" y="242"/>
                      </a:lnTo>
                      <a:lnTo>
                        <a:pt x="962" y="246"/>
                      </a:lnTo>
                      <a:lnTo>
                        <a:pt x="965" y="250"/>
                      </a:lnTo>
                      <a:lnTo>
                        <a:pt x="967" y="254"/>
                      </a:lnTo>
                      <a:lnTo>
                        <a:pt x="969" y="258"/>
                      </a:lnTo>
                      <a:lnTo>
                        <a:pt x="972" y="262"/>
                      </a:lnTo>
                      <a:lnTo>
                        <a:pt x="974" y="266"/>
                      </a:lnTo>
                      <a:lnTo>
                        <a:pt x="975" y="270"/>
                      </a:lnTo>
                      <a:lnTo>
                        <a:pt x="977" y="274"/>
                      </a:lnTo>
                      <a:lnTo>
                        <a:pt x="979" y="278"/>
                      </a:lnTo>
                      <a:lnTo>
                        <a:pt x="980" y="282"/>
                      </a:lnTo>
                      <a:lnTo>
                        <a:pt x="981" y="287"/>
                      </a:lnTo>
                      <a:lnTo>
                        <a:pt x="982" y="291"/>
                      </a:lnTo>
                      <a:lnTo>
                        <a:pt x="983" y="295"/>
                      </a:lnTo>
                      <a:lnTo>
                        <a:pt x="983" y="299"/>
                      </a:lnTo>
                      <a:lnTo>
                        <a:pt x="983" y="303"/>
                      </a:lnTo>
                      <a:lnTo>
                        <a:pt x="984" y="308"/>
                      </a:lnTo>
                      <a:lnTo>
                        <a:pt x="984" y="312"/>
                      </a:lnTo>
                      <a:lnTo>
                        <a:pt x="983" y="316"/>
                      </a:lnTo>
                      <a:lnTo>
                        <a:pt x="983" y="320"/>
                      </a:lnTo>
                      <a:lnTo>
                        <a:pt x="982" y="324"/>
                      </a:lnTo>
                      <a:lnTo>
                        <a:pt x="982" y="328"/>
                      </a:lnTo>
                      <a:lnTo>
                        <a:pt x="981" y="332"/>
                      </a:lnTo>
                      <a:lnTo>
                        <a:pt x="920" y="558"/>
                      </a:lnTo>
                      <a:lnTo>
                        <a:pt x="919" y="562"/>
                      </a:lnTo>
                      <a:lnTo>
                        <a:pt x="918" y="566"/>
                      </a:lnTo>
                      <a:lnTo>
                        <a:pt x="916" y="569"/>
                      </a:lnTo>
                      <a:lnTo>
                        <a:pt x="914" y="573"/>
                      </a:lnTo>
                      <a:lnTo>
                        <a:pt x="913" y="577"/>
                      </a:lnTo>
                      <a:lnTo>
                        <a:pt x="910" y="580"/>
                      </a:lnTo>
                      <a:lnTo>
                        <a:pt x="908" y="584"/>
                      </a:lnTo>
                      <a:lnTo>
                        <a:pt x="906" y="587"/>
                      </a:lnTo>
                      <a:lnTo>
                        <a:pt x="903" y="591"/>
                      </a:lnTo>
                      <a:lnTo>
                        <a:pt x="901" y="594"/>
                      </a:lnTo>
                      <a:lnTo>
                        <a:pt x="898" y="597"/>
                      </a:lnTo>
                      <a:lnTo>
                        <a:pt x="895" y="600"/>
                      </a:lnTo>
                      <a:lnTo>
                        <a:pt x="891" y="603"/>
                      </a:lnTo>
                      <a:lnTo>
                        <a:pt x="888" y="606"/>
                      </a:lnTo>
                      <a:lnTo>
                        <a:pt x="885" y="609"/>
                      </a:lnTo>
                      <a:lnTo>
                        <a:pt x="881" y="611"/>
                      </a:lnTo>
                      <a:lnTo>
                        <a:pt x="877" y="614"/>
                      </a:lnTo>
                      <a:lnTo>
                        <a:pt x="873" y="616"/>
                      </a:lnTo>
                      <a:lnTo>
                        <a:pt x="869" y="619"/>
                      </a:lnTo>
                      <a:lnTo>
                        <a:pt x="865" y="621"/>
                      </a:lnTo>
                      <a:lnTo>
                        <a:pt x="861" y="623"/>
                      </a:lnTo>
                      <a:lnTo>
                        <a:pt x="856" y="625"/>
                      </a:lnTo>
                      <a:lnTo>
                        <a:pt x="852" y="627"/>
                      </a:lnTo>
                      <a:lnTo>
                        <a:pt x="847" y="628"/>
                      </a:lnTo>
                      <a:lnTo>
                        <a:pt x="843" y="630"/>
                      </a:lnTo>
                      <a:lnTo>
                        <a:pt x="838" y="631"/>
                      </a:lnTo>
                      <a:lnTo>
                        <a:pt x="833" y="632"/>
                      </a:lnTo>
                      <a:lnTo>
                        <a:pt x="828" y="633"/>
                      </a:lnTo>
                      <a:lnTo>
                        <a:pt x="823" y="634"/>
                      </a:lnTo>
                      <a:lnTo>
                        <a:pt x="818" y="635"/>
                      </a:lnTo>
                      <a:lnTo>
                        <a:pt x="813" y="636"/>
                      </a:lnTo>
                      <a:lnTo>
                        <a:pt x="808" y="636"/>
                      </a:lnTo>
                      <a:lnTo>
                        <a:pt x="802" y="637"/>
                      </a:lnTo>
                      <a:lnTo>
                        <a:pt x="797" y="637"/>
                      </a:lnTo>
                      <a:lnTo>
                        <a:pt x="792" y="637"/>
                      </a:lnTo>
                      <a:lnTo>
                        <a:pt x="786" y="637"/>
                      </a:lnTo>
                      <a:lnTo>
                        <a:pt x="781" y="637"/>
                      </a:lnTo>
                      <a:lnTo>
                        <a:pt x="776" y="636"/>
                      </a:lnTo>
                      <a:lnTo>
                        <a:pt x="770" y="636"/>
                      </a:lnTo>
                      <a:lnTo>
                        <a:pt x="765" y="635"/>
                      </a:lnTo>
                      <a:lnTo>
                        <a:pt x="759" y="635"/>
                      </a:lnTo>
                      <a:lnTo>
                        <a:pt x="754" y="634"/>
                      </a:lnTo>
                      <a:lnTo>
                        <a:pt x="749" y="633"/>
                      </a:lnTo>
                      <a:lnTo>
                        <a:pt x="743" y="631"/>
                      </a:lnTo>
                      <a:lnTo>
                        <a:pt x="738"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73" name="Freeform 193">
                  <a:extLst>
                    <a:ext uri="{FF2B5EF4-FFF2-40B4-BE49-F238E27FC236}">
                      <a16:creationId xmlns:a16="http://schemas.microsoft.com/office/drawing/2014/main" id="{91B377A8-9175-437D-91F4-B71AB5352693}"/>
                    </a:ext>
                  </a:extLst>
                </p:cNvPr>
                <p:cNvSpPr>
                  <a:spLocks noChangeAspect="1"/>
                </p:cNvSpPr>
                <p:nvPr/>
              </p:nvSpPr>
              <p:spPr bwMode="auto">
                <a:xfrm>
                  <a:off x="3251" y="3647"/>
                  <a:ext cx="194" cy="165"/>
                </a:xfrm>
                <a:custGeom>
                  <a:avLst/>
                  <a:gdLst>
                    <a:gd name="T0" fmla="*/ 214 w 971"/>
                    <a:gd name="T1" fmla="*/ 827 h 827"/>
                    <a:gd name="T2" fmla="*/ 220 w 971"/>
                    <a:gd name="T3" fmla="*/ 814 h 827"/>
                    <a:gd name="T4" fmla="*/ 224 w 971"/>
                    <a:gd name="T5" fmla="*/ 801 h 827"/>
                    <a:gd name="T6" fmla="*/ 228 w 971"/>
                    <a:gd name="T7" fmla="*/ 789 h 827"/>
                    <a:gd name="T8" fmla="*/ 231 w 971"/>
                    <a:gd name="T9" fmla="*/ 776 h 827"/>
                    <a:gd name="T10" fmla="*/ 235 w 971"/>
                    <a:gd name="T11" fmla="*/ 763 h 827"/>
                    <a:gd name="T12" fmla="*/ 238 w 971"/>
                    <a:gd name="T13" fmla="*/ 750 h 827"/>
                    <a:gd name="T14" fmla="*/ 241 w 971"/>
                    <a:gd name="T15" fmla="*/ 736 h 827"/>
                    <a:gd name="T16" fmla="*/ 242 w 971"/>
                    <a:gd name="T17" fmla="*/ 723 h 827"/>
                    <a:gd name="T18" fmla="*/ 244 w 971"/>
                    <a:gd name="T19" fmla="*/ 711 h 827"/>
                    <a:gd name="T20" fmla="*/ 244 w 971"/>
                    <a:gd name="T21" fmla="*/ 698 h 827"/>
                    <a:gd name="T22" fmla="*/ 245 w 971"/>
                    <a:gd name="T23" fmla="*/ 684 h 827"/>
                    <a:gd name="T24" fmla="*/ 245 w 971"/>
                    <a:gd name="T25" fmla="*/ 671 h 827"/>
                    <a:gd name="T26" fmla="*/ 244 w 971"/>
                    <a:gd name="T27" fmla="*/ 658 h 827"/>
                    <a:gd name="T28" fmla="*/ 244 w 971"/>
                    <a:gd name="T29" fmla="*/ 644 h 827"/>
                    <a:gd name="T30" fmla="*/ 243 w 971"/>
                    <a:gd name="T31" fmla="*/ 631 h 827"/>
                    <a:gd name="T32" fmla="*/ 241 w 971"/>
                    <a:gd name="T33" fmla="*/ 618 h 827"/>
                    <a:gd name="T34" fmla="*/ 238 w 971"/>
                    <a:gd name="T35" fmla="*/ 604 h 827"/>
                    <a:gd name="T36" fmla="*/ 236 w 971"/>
                    <a:gd name="T37" fmla="*/ 591 h 827"/>
                    <a:gd name="T38" fmla="*/ 233 w 971"/>
                    <a:gd name="T39" fmla="*/ 578 h 827"/>
                    <a:gd name="T40" fmla="*/ 229 w 971"/>
                    <a:gd name="T41" fmla="*/ 565 h 827"/>
                    <a:gd name="T42" fmla="*/ 224 w 971"/>
                    <a:gd name="T43" fmla="*/ 553 h 827"/>
                    <a:gd name="T44" fmla="*/ 220 w 971"/>
                    <a:gd name="T45" fmla="*/ 540 h 827"/>
                    <a:gd name="T46" fmla="*/ 215 w 971"/>
                    <a:gd name="T47" fmla="*/ 528 h 827"/>
                    <a:gd name="T48" fmla="*/ 210 w 971"/>
                    <a:gd name="T49" fmla="*/ 516 h 827"/>
                    <a:gd name="T50" fmla="*/ 204 w 971"/>
                    <a:gd name="T51" fmla="*/ 504 h 827"/>
                    <a:gd name="T52" fmla="*/ 197 w 971"/>
                    <a:gd name="T53" fmla="*/ 492 h 827"/>
                    <a:gd name="T54" fmla="*/ 192 w 971"/>
                    <a:gd name="T55" fmla="*/ 481 h 827"/>
                    <a:gd name="T56" fmla="*/ 185 w 971"/>
                    <a:gd name="T57" fmla="*/ 469 h 827"/>
                    <a:gd name="T58" fmla="*/ 176 w 971"/>
                    <a:gd name="T59" fmla="*/ 458 h 827"/>
                    <a:gd name="T60" fmla="*/ 168 w 971"/>
                    <a:gd name="T61" fmla="*/ 448 h 827"/>
                    <a:gd name="T62" fmla="*/ 160 w 971"/>
                    <a:gd name="T63" fmla="*/ 437 h 827"/>
                    <a:gd name="T64" fmla="*/ 152 w 971"/>
                    <a:gd name="T65" fmla="*/ 427 h 827"/>
                    <a:gd name="T66" fmla="*/ 142 w 971"/>
                    <a:gd name="T67" fmla="*/ 417 h 827"/>
                    <a:gd name="T68" fmla="*/ 134 w 971"/>
                    <a:gd name="T69" fmla="*/ 407 h 827"/>
                    <a:gd name="T70" fmla="*/ 124 w 971"/>
                    <a:gd name="T71" fmla="*/ 399 h 827"/>
                    <a:gd name="T72" fmla="*/ 114 w 971"/>
                    <a:gd name="T73" fmla="*/ 389 h 827"/>
                    <a:gd name="T74" fmla="*/ 104 w 971"/>
                    <a:gd name="T75" fmla="*/ 381 h 827"/>
                    <a:gd name="T76" fmla="*/ 93 w 971"/>
                    <a:gd name="T77" fmla="*/ 373 h 827"/>
                    <a:gd name="T78" fmla="*/ 82 w 971"/>
                    <a:gd name="T79" fmla="*/ 365 h 827"/>
                    <a:gd name="T80" fmla="*/ 71 w 971"/>
                    <a:gd name="T81" fmla="*/ 358 h 827"/>
                    <a:gd name="T82" fmla="*/ 60 w 971"/>
                    <a:gd name="T83" fmla="*/ 351 h 827"/>
                    <a:gd name="T84" fmla="*/ 48 w 971"/>
                    <a:gd name="T85" fmla="*/ 344 h 827"/>
                    <a:gd name="T86" fmla="*/ 37 w 971"/>
                    <a:gd name="T87" fmla="*/ 338 h 827"/>
                    <a:gd name="T88" fmla="*/ 25 w 971"/>
                    <a:gd name="T89" fmla="*/ 332 h 827"/>
                    <a:gd name="T90" fmla="*/ 12 w 971"/>
                    <a:gd name="T91" fmla="*/ 326 h 827"/>
                    <a:gd name="T92" fmla="*/ 0 w 971"/>
                    <a:gd name="T93" fmla="*/ 321 h 827"/>
                    <a:gd name="T94" fmla="*/ 757 w 971"/>
                    <a:gd name="T95" fmla="*/ 0 h 827"/>
                    <a:gd name="T96" fmla="*/ 971 w 971"/>
                    <a:gd name="T97" fmla="*/ 505 h 827"/>
                    <a:gd name="T98" fmla="*/ 214 w 971"/>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1" h="827">
                      <a:moveTo>
                        <a:pt x="214" y="827"/>
                      </a:moveTo>
                      <a:lnTo>
                        <a:pt x="220" y="814"/>
                      </a:lnTo>
                      <a:lnTo>
                        <a:pt x="224" y="801"/>
                      </a:lnTo>
                      <a:lnTo>
                        <a:pt x="228" y="789"/>
                      </a:lnTo>
                      <a:lnTo>
                        <a:pt x="231" y="776"/>
                      </a:lnTo>
                      <a:lnTo>
                        <a:pt x="235" y="763"/>
                      </a:lnTo>
                      <a:lnTo>
                        <a:pt x="238" y="750"/>
                      </a:lnTo>
                      <a:lnTo>
                        <a:pt x="241" y="736"/>
                      </a:lnTo>
                      <a:lnTo>
                        <a:pt x="242" y="723"/>
                      </a:lnTo>
                      <a:lnTo>
                        <a:pt x="244" y="711"/>
                      </a:lnTo>
                      <a:lnTo>
                        <a:pt x="244" y="698"/>
                      </a:lnTo>
                      <a:lnTo>
                        <a:pt x="245" y="684"/>
                      </a:lnTo>
                      <a:lnTo>
                        <a:pt x="245" y="671"/>
                      </a:lnTo>
                      <a:lnTo>
                        <a:pt x="244" y="658"/>
                      </a:lnTo>
                      <a:lnTo>
                        <a:pt x="244" y="644"/>
                      </a:lnTo>
                      <a:lnTo>
                        <a:pt x="243" y="631"/>
                      </a:lnTo>
                      <a:lnTo>
                        <a:pt x="241" y="618"/>
                      </a:lnTo>
                      <a:lnTo>
                        <a:pt x="238" y="604"/>
                      </a:lnTo>
                      <a:lnTo>
                        <a:pt x="236" y="591"/>
                      </a:lnTo>
                      <a:lnTo>
                        <a:pt x="233" y="578"/>
                      </a:lnTo>
                      <a:lnTo>
                        <a:pt x="229" y="565"/>
                      </a:lnTo>
                      <a:lnTo>
                        <a:pt x="224" y="553"/>
                      </a:lnTo>
                      <a:lnTo>
                        <a:pt x="220" y="540"/>
                      </a:lnTo>
                      <a:lnTo>
                        <a:pt x="215" y="528"/>
                      </a:lnTo>
                      <a:lnTo>
                        <a:pt x="210" y="516"/>
                      </a:lnTo>
                      <a:lnTo>
                        <a:pt x="204" y="504"/>
                      </a:lnTo>
                      <a:lnTo>
                        <a:pt x="197" y="492"/>
                      </a:lnTo>
                      <a:lnTo>
                        <a:pt x="192" y="481"/>
                      </a:lnTo>
                      <a:lnTo>
                        <a:pt x="185" y="469"/>
                      </a:lnTo>
                      <a:lnTo>
                        <a:pt x="176" y="458"/>
                      </a:lnTo>
                      <a:lnTo>
                        <a:pt x="168" y="448"/>
                      </a:lnTo>
                      <a:lnTo>
                        <a:pt x="160" y="437"/>
                      </a:lnTo>
                      <a:lnTo>
                        <a:pt x="152" y="427"/>
                      </a:lnTo>
                      <a:lnTo>
                        <a:pt x="142" y="417"/>
                      </a:lnTo>
                      <a:lnTo>
                        <a:pt x="134" y="407"/>
                      </a:lnTo>
                      <a:lnTo>
                        <a:pt x="124" y="399"/>
                      </a:lnTo>
                      <a:lnTo>
                        <a:pt x="114" y="389"/>
                      </a:lnTo>
                      <a:lnTo>
                        <a:pt x="104" y="381"/>
                      </a:lnTo>
                      <a:lnTo>
                        <a:pt x="93" y="373"/>
                      </a:lnTo>
                      <a:lnTo>
                        <a:pt x="82" y="365"/>
                      </a:lnTo>
                      <a:lnTo>
                        <a:pt x="71" y="358"/>
                      </a:lnTo>
                      <a:lnTo>
                        <a:pt x="60" y="351"/>
                      </a:lnTo>
                      <a:lnTo>
                        <a:pt x="48" y="344"/>
                      </a:lnTo>
                      <a:lnTo>
                        <a:pt x="37" y="338"/>
                      </a:lnTo>
                      <a:lnTo>
                        <a:pt x="25" y="332"/>
                      </a:lnTo>
                      <a:lnTo>
                        <a:pt x="12" y="326"/>
                      </a:lnTo>
                      <a:lnTo>
                        <a:pt x="0" y="321"/>
                      </a:lnTo>
                      <a:lnTo>
                        <a:pt x="757" y="0"/>
                      </a:lnTo>
                      <a:lnTo>
                        <a:pt x="971" y="505"/>
                      </a:lnTo>
                      <a:lnTo>
                        <a:pt x="214"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74" name="Freeform 194">
                  <a:extLst>
                    <a:ext uri="{FF2B5EF4-FFF2-40B4-BE49-F238E27FC236}">
                      <a16:creationId xmlns:a16="http://schemas.microsoft.com/office/drawing/2014/main" id="{B50DB2E7-BC35-4F7F-AA5D-0569EC07A322}"/>
                    </a:ext>
                  </a:extLst>
                </p:cNvPr>
                <p:cNvSpPr>
                  <a:spLocks noChangeAspect="1"/>
                </p:cNvSpPr>
                <p:nvPr/>
              </p:nvSpPr>
              <p:spPr bwMode="auto">
                <a:xfrm>
                  <a:off x="3251" y="3647"/>
                  <a:ext cx="194" cy="165"/>
                </a:xfrm>
                <a:custGeom>
                  <a:avLst/>
                  <a:gdLst>
                    <a:gd name="T0" fmla="*/ 182 w 828"/>
                    <a:gd name="T1" fmla="*/ 705 h 705"/>
                    <a:gd name="T2" fmla="*/ 187 w 828"/>
                    <a:gd name="T3" fmla="*/ 694 h 705"/>
                    <a:gd name="T4" fmla="*/ 191 w 828"/>
                    <a:gd name="T5" fmla="*/ 683 h 705"/>
                    <a:gd name="T6" fmla="*/ 194 w 828"/>
                    <a:gd name="T7" fmla="*/ 673 h 705"/>
                    <a:gd name="T8" fmla="*/ 197 w 828"/>
                    <a:gd name="T9" fmla="*/ 662 h 705"/>
                    <a:gd name="T10" fmla="*/ 200 w 828"/>
                    <a:gd name="T11" fmla="*/ 651 h 705"/>
                    <a:gd name="T12" fmla="*/ 203 w 828"/>
                    <a:gd name="T13" fmla="*/ 640 h 705"/>
                    <a:gd name="T14" fmla="*/ 205 w 828"/>
                    <a:gd name="T15" fmla="*/ 628 h 705"/>
                    <a:gd name="T16" fmla="*/ 206 w 828"/>
                    <a:gd name="T17" fmla="*/ 617 h 705"/>
                    <a:gd name="T18" fmla="*/ 208 w 828"/>
                    <a:gd name="T19" fmla="*/ 606 h 705"/>
                    <a:gd name="T20" fmla="*/ 208 w 828"/>
                    <a:gd name="T21" fmla="*/ 595 h 705"/>
                    <a:gd name="T22" fmla="*/ 209 w 828"/>
                    <a:gd name="T23" fmla="*/ 583 h 705"/>
                    <a:gd name="T24" fmla="*/ 209 w 828"/>
                    <a:gd name="T25" fmla="*/ 572 h 705"/>
                    <a:gd name="T26" fmla="*/ 208 w 828"/>
                    <a:gd name="T27" fmla="*/ 561 h 705"/>
                    <a:gd name="T28" fmla="*/ 208 w 828"/>
                    <a:gd name="T29" fmla="*/ 549 h 705"/>
                    <a:gd name="T30" fmla="*/ 207 w 828"/>
                    <a:gd name="T31" fmla="*/ 538 h 705"/>
                    <a:gd name="T32" fmla="*/ 205 w 828"/>
                    <a:gd name="T33" fmla="*/ 527 h 705"/>
                    <a:gd name="T34" fmla="*/ 203 w 828"/>
                    <a:gd name="T35" fmla="*/ 515 h 705"/>
                    <a:gd name="T36" fmla="*/ 201 w 828"/>
                    <a:gd name="T37" fmla="*/ 504 h 705"/>
                    <a:gd name="T38" fmla="*/ 198 w 828"/>
                    <a:gd name="T39" fmla="*/ 493 h 705"/>
                    <a:gd name="T40" fmla="*/ 195 w 828"/>
                    <a:gd name="T41" fmla="*/ 482 h 705"/>
                    <a:gd name="T42" fmla="*/ 191 w 828"/>
                    <a:gd name="T43" fmla="*/ 472 h 705"/>
                    <a:gd name="T44" fmla="*/ 187 w 828"/>
                    <a:gd name="T45" fmla="*/ 461 h 705"/>
                    <a:gd name="T46" fmla="*/ 183 w 828"/>
                    <a:gd name="T47" fmla="*/ 450 h 705"/>
                    <a:gd name="T48" fmla="*/ 179 w 828"/>
                    <a:gd name="T49" fmla="*/ 440 h 705"/>
                    <a:gd name="T50" fmla="*/ 174 w 828"/>
                    <a:gd name="T51" fmla="*/ 430 h 705"/>
                    <a:gd name="T52" fmla="*/ 168 w 828"/>
                    <a:gd name="T53" fmla="*/ 420 h 705"/>
                    <a:gd name="T54" fmla="*/ 163 w 828"/>
                    <a:gd name="T55" fmla="*/ 410 h 705"/>
                    <a:gd name="T56" fmla="*/ 157 w 828"/>
                    <a:gd name="T57" fmla="*/ 400 h 705"/>
                    <a:gd name="T58" fmla="*/ 150 w 828"/>
                    <a:gd name="T59" fmla="*/ 391 h 705"/>
                    <a:gd name="T60" fmla="*/ 143 w 828"/>
                    <a:gd name="T61" fmla="*/ 382 h 705"/>
                    <a:gd name="T62" fmla="*/ 136 w 828"/>
                    <a:gd name="T63" fmla="*/ 373 h 705"/>
                    <a:gd name="T64" fmla="*/ 129 w 828"/>
                    <a:gd name="T65" fmla="*/ 364 h 705"/>
                    <a:gd name="T66" fmla="*/ 121 w 828"/>
                    <a:gd name="T67" fmla="*/ 356 h 705"/>
                    <a:gd name="T68" fmla="*/ 114 w 828"/>
                    <a:gd name="T69" fmla="*/ 347 h 705"/>
                    <a:gd name="T70" fmla="*/ 105 w 828"/>
                    <a:gd name="T71" fmla="*/ 340 h 705"/>
                    <a:gd name="T72" fmla="*/ 97 w 828"/>
                    <a:gd name="T73" fmla="*/ 332 h 705"/>
                    <a:gd name="T74" fmla="*/ 88 w 828"/>
                    <a:gd name="T75" fmla="*/ 325 h 705"/>
                    <a:gd name="T76" fmla="*/ 79 w 828"/>
                    <a:gd name="T77" fmla="*/ 318 h 705"/>
                    <a:gd name="T78" fmla="*/ 70 w 828"/>
                    <a:gd name="T79" fmla="*/ 311 h 705"/>
                    <a:gd name="T80" fmla="*/ 60 w 828"/>
                    <a:gd name="T81" fmla="*/ 305 h 705"/>
                    <a:gd name="T82" fmla="*/ 51 w 828"/>
                    <a:gd name="T83" fmla="*/ 299 h 705"/>
                    <a:gd name="T84" fmla="*/ 41 w 828"/>
                    <a:gd name="T85" fmla="*/ 293 h 705"/>
                    <a:gd name="T86" fmla="*/ 31 w 828"/>
                    <a:gd name="T87" fmla="*/ 288 h 705"/>
                    <a:gd name="T88" fmla="*/ 21 w 828"/>
                    <a:gd name="T89" fmla="*/ 283 h 705"/>
                    <a:gd name="T90" fmla="*/ 10 w 828"/>
                    <a:gd name="T91" fmla="*/ 278 h 705"/>
                    <a:gd name="T92" fmla="*/ 0 w 828"/>
                    <a:gd name="T93" fmla="*/ 274 h 705"/>
                    <a:gd name="T94" fmla="*/ 645 w 828"/>
                    <a:gd name="T95" fmla="*/ 0 h 705"/>
                    <a:gd name="T96" fmla="*/ 828 w 828"/>
                    <a:gd name="T97" fmla="*/ 431 h 705"/>
                    <a:gd name="T98" fmla="*/ 182 w 828"/>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8" h="705">
                      <a:moveTo>
                        <a:pt x="182" y="705"/>
                      </a:moveTo>
                      <a:lnTo>
                        <a:pt x="187" y="694"/>
                      </a:lnTo>
                      <a:lnTo>
                        <a:pt x="191" y="683"/>
                      </a:lnTo>
                      <a:lnTo>
                        <a:pt x="194" y="673"/>
                      </a:lnTo>
                      <a:lnTo>
                        <a:pt x="197" y="662"/>
                      </a:lnTo>
                      <a:lnTo>
                        <a:pt x="200" y="651"/>
                      </a:lnTo>
                      <a:lnTo>
                        <a:pt x="203" y="640"/>
                      </a:lnTo>
                      <a:lnTo>
                        <a:pt x="205" y="628"/>
                      </a:lnTo>
                      <a:lnTo>
                        <a:pt x="206" y="617"/>
                      </a:lnTo>
                      <a:lnTo>
                        <a:pt x="208" y="606"/>
                      </a:lnTo>
                      <a:lnTo>
                        <a:pt x="208" y="595"/>
                      </a:lnTo>
                      <a:lnTo>
                        <a:pt x="209" y="583"/>
                      </a:lnTo>
                      <a:lnTo>
                        <a:pt x="209" y="572"/>
                      </a:lnTo>
                      <a:lnTo>
                        <a:pt x="208" y="561"/>
                      </a:lnTo>
                      <a:lnTo>
                        <a:pt x="208" y="549"/>
                      </a:lnTo>
                      <a:lnTo>
                        <a:pt x="207" y="538"/>
                      </a:lnTo>
                      <a:lnTo>
                        <a:pt x="205" y="527"/>
                      </a:lnTo>
                      <a:lnTo>
                        <a:pt x="203" y="515"/>
                      </a:lnTo>
                      <a:lnTo>
                        <a:pt x="201" y="504"/>
                      </a:lnTo>
                      <a:lnTo>
                        <a:pt x="198" y="493"/>
                      </a:lnTo>
                      <a:lnTo>
                        <a:pt x="195" y="482"/>
                      </a:lnTo>
                      <a:lnTo>
                        <a:pt x="191" y="472"/>
                      </a:lnTo>
                      <a:lnTo>
                        <a:pt x="187" y="461"/>
                      </a:lnTo>
                      <a:lnTo>
                        <a:pt x="183" y="450"/>
                      </a:lnTo>
                      <a:lnTo>
                        <a:pt x="179" y="440"/>
                      </a:lnTo>
                      <a:lnTo>
                        <a:pt x="174" y="430"/>
                      </a:lnTo>
                      <a:lnTo>
                        <a:pt x="168" y="420"/>
                      </a:lnTo>
                      <a:lnTo>
                        <a:pt x="163" y="410"/>
                      </a:lnTo>
                      <a:lnTo>
                        <a:pt x="157" y="400"/>
                      </a:lnTo>
                      <a:lnTo>
                        <a:pt x="150" y="391"/>
                      </a:lnTo>
                      <a:lnTo>
                        <a:pt x="143" y="382"/>
                      </a:lnTo>
                      <a:lnTo>
                        <a:pt x="136" y="373"/>
                      </a:lnTo>
                      <a:lnTo>
                        <a:pt x="129" y="364"/>
                      </a:lnTo>
                      <a:lnTo>
                        <a:pt x="121" y="356"/>
                      </a:lnTo>
                      <a:lnTo>
                        <a:pt x="114" y="347"/>
                      </a:lnTo>
                      <a:lnTo>
                        <a:pt x="105" y="340"/>
                      </a:lnTo>
                      <a:lnTo>
                        <a:pt x="97" y="332"/>
                      </a:lnTo>
                      <a:lnTo>
                        <a:pt x="88" y="325"/>
                      </a:lnTo>
                      <a:lnTo>
                        <a:pt x="79" y="318"/>
                      </a:lnTo>
                      <a:lnTo>
                        <a:pt x="70" y="311"/>
                      </a:lnTo>
                      <a:lnTo>
                        <a:pt x="60" y="305"/>
                      </a:lnTo>
                      <a:lnTo>
                        <a:pt x="51" y="299"/>
                      </a:lnTo>
                      <a:lnTo>
                        <a:pt x="41" y="293"/>
                      </a:lnTo>
                      <a:lnTo>
                        <a:pt x="31" y="288"/>
                      </a:lnTo>
                      <a:lnTo>
                        <a:pt x="21" y="283"/>
                      </a:lnTo>
                      <a:lnTo>
                        <a:pt x="10" y="278"/>
                      </a:lnTo>
                      <a:lnTo>
                        <a:pt x="0" y="274"/>
                      </a:lnTo>
                      <a:lnTo>
                        <a:pt x="645" y="0"/>
                      </a:lnTo>
                      <a:lnTo>
                        <a:pt x="828" y="431"/>
                      </a:lnTo>
                      <a:lnTo>
                        <a:pt x="182"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75" name="Freeform 195">
                  <a:extLst>
                    <a:ext uri="{FF2B5EF4-FFF2-40B4-BE49-F238E27FC236}">
                      <a16:creationId xmlns:a16="http://schemas.microsoft.com/office/drawing/2014/main" id="{8819390A-FA9F-4701-ADCC-3E66F3605129}"/>
                    </a:ext>
                  </a:extLst>
                </p:cNvPr>
                <p:cNvSpPr>
                  <a:spLocks noChangeAspect="1"/>
                </p:cNvSpPr>
                <p:nvPr/>
              </p:nvSpPr>
              <p:spPr bwMode="auto">
                <a:xfrm>
                  <a:off x="3459" y="3773"/>
                  <a:ext cx="129" cy="177"/>
                </a:xfrm>
                <a:custGeom>
                  <a:avLst/>
                  <a:gdLst>
                    <a:gd name="T0" fmla="*/ 544 w 644"/>
                    <a:gd name="T1" fmla="*/ 883 h 883"/>
                    <a:gd name="T2" fmla="*/ 536 w 644"/>
                    <a:gd name="T3" fmla="*/ 872 h 883"/>
                    <a:gd name="T4" fmla="*/ 528 w 644"/>
                    <a:gd name="T5" fmla="*/ 862 h 883"/>
                    <a:gd name="T6" fmla="*/ 519 w 644"/>
                    <a:gd name="T7" fmla="*/ 852 h 883"/>
                    <a:gd name="T8" fmla="*/ 509 w 644"/>
                    <a:gd name="T9" fmla="*/ 842 h 883"/>
                    <a:gd name="T10" fmla="*/ 500 w 644"/>
                    <a:gd name="T11" fmla="*/ 832 h 883"/>
                    <a:gd name="T12" fmla="*/ 491 w 644"/>
                    <a:gd name="T13" fmla="*/ 824 h 883"/>
                    <a:gd name="T14" fmla="*/ 480 w 644"/>
                    <a:gd name="T15" fmla="*/ 815 h 883"/>
                    <a:gd name="T16" fmla="*/ 469 w 644"/>
                    <a:gd name="T17" fmla="*/ 807 h 883"/>
                    <a:gd name="T18" fmla="*/ 459 w 644"/>
                    <a:gd name="T19" fmla="*/ 800 h 883"/>
                    <a:gd name="T20" fmla="*/ 448 w 644"/>
                    <a:gd name="T21" fmla="*/ 791 h 883"/>
                    <a:gd name="T22" fmla="*/ 437 w 644"/>
                    <a:gd name="T23" fmla="*/ 784 h 883"/>
                    <a:gd name="T24" fmla="*/ 425 w 644"/>
                    <a:gd name="T25" fmla="*/ 777 h 883"/>
                    <a:gd name="T26" fmla="*/ 413 w 644"/>
                    <a:gd name="T27" fmla="*/ 771 h 883"/>
                    <a:gd name="T28" fmla="*/ 401 w 644"/>
                    <a:gd name="T29" fmla="*/ 766 h 883"/>
                    <a:gd name="T30" fmla="*/ 390 w 644"/>
                    <a:gd name="T31" fmla="*/ 760 h 883"/>
                    <a:gd name="T32" fmla="*/ 377 w 644"/>
                    <a:gd name="T33" fmla="*/ 755 h 883"/>
                    <a:gd name="T34" fmla="*/ 364 w 644"/>
                    <a:gd name="T35" fmla="*/ 750 h 883"/>
                    <a:gd name="T36" fmla="*/ 352 w 644"/>
                    <a:gd name="T37" fmla="*/ 747 h 883"/>
                    <a:gd name="T38" fmla="*/ 339 w 644"/>
                    <a:gd name="T39" fmla="*/ 743 h 883"/>
                    <a:gd name="T40" fmla="*/ 326 w 644"/>
                    <a:gd name="T41" fmla="*/ 740 h 883"/>
                    <a:gd name="T42" fmla="*/ 313 w 644"/>
                    <a:gd name="T43" fmla="*/ 736 h 883"/>
                    <a:gd name="T44" fmla="*/ 299 w 644"/>
                    <a:gd name="T45" fmla="*/ 734 h 883"/>
                    <a:gd name="T46" fmla="*/ 286 w 644"/>
                    <a:gd name="T47" fmla="*/ 733 h 883"/>
                    <a:gd name="T48" fmla="*/ 274 w 644"/>
                    <a:gd name="T49" fmla="*/ 732 h 883"/>
                    <a:gd name="T50" fmla="*/ 260 w 644"/>
                    <a:gd name="T51" fmla="*/ 730 h 883"/>
                    <a:gd name="T52" fmla="*/ 247 w 644"/>
                    <a:gd name="T53" fmla="*/ 729 h 883"/>
                    <a:gd name="T54" fmla="*/ 234 w 644"/>
                    <a:gd name="T55" fmla="*/ 729 h 883"/>
                    <a:gd name="T56" fmla="*/ 220 w 644"/>
                    <a:gd name="T57" fmla="*/ 730 h 883"/>
                    <a:gd name="T58" fmla="*/ 207 w 644"/>
                    <a:gd name="T59" fmla="*/ 732 h 883"/>
                    <a:gd name="T60" fmla="*/ 194 w 644"/>
                    <a:gd name="T61" fmla="*/ 733 h 883"/>
                    <a:gd name="T62" fmla="*/ 180 w 644"/>
                    <a:gd name="T63" fmla="*/ 735 h 883"/>
                    <a:gd name="T64" fmla="*/ 167 w 644"/>
                    <a:gd name="T65" fmla="*/ 737 h 883"/>
                    <a:gd name="T66" fmla="*/ 154 w 644"/>
                    <a:gd name="T67" fmla="*/ 740 h 883"/>
                    <a:gd name="T68" fmla="*/ 141 w 644"/>
                    <a:gd name="T69" fmla="*/ 743 h 883"/>
                    <a:gd name="T70" fmla="*/ 128 w 644"/>
                    <a:gd name="T71" fmla="*/ 747 h 883"/>
                    <a:gd name="T72" fmla="*/ 115 w 644"/>
                    <a:gd name="T73" fmla="*/ 750 h 883"/>
                    <a:gd name="T74" fmla="*/ 104 w 644"/>
                    <a:gd name="T75" fmla="*/ 755 h 883"/>
                    <a:gd name="T76" fmla="*/ 91 w 644"/>
                    <a:gd name="T77" fmla="*/ 761 h 883"/>
                    <a:gd name="T78" fmla="*/ 79 w 644"/>
                    <a:gd name="T79" fmla="*/ 766 h 883"/>
                    <a:gd name="T80" fmla="*/ 67 w 644"/>
                    <a:gd name="T81" fmla="*/ 771 h 883"/>
                    <a:gd name="T82" fmla="*/ 55 w 644"/>
                    <a:gd name="T83" fmla="*/ 779 h 883"/>
                    <a:gd name="T84" fmla="*/ 44 w 644"/>
                    <a:gd name="T85" fmla="*/ 786 h 883"/>
                    <a:gd name="T86" fmla="*/ 32 w 644"/>
                    <a:gd name="T87" fmla="*/ 793 h 883"/>
                    <a:gd name="T88" fmla="*/ 21 w 644"/>
                    <a:gd name="T89" fmla="*/ 800 h 883"/>
                    <a:gd name="T90" fmla="*/ 11 w 644"/>
                    <a:gd name="T91" fmla="*/ 808 h 883"/>
                    <a:gd name="T92" fmla="*/ 0 w 644"/>
                    <a:gd name="T93" fmla="*/ 816 h 883"/>
                    <a:gd name="T94" fmla="*/ 100 w 644"/>
                    <a:gd name="T95" fmla="*/ 0 h 883"/>
                    <a:gd name="T96" fmla="*/ 644 w 644"/>
                    <a:gd name="T97" fmla="*/ 67 h 883"/>
                    <a:gd name="T98" fmla="*/ 544 w 644"/>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4" h="883">
                      <a:moveTo>
                        <a:pt x="544" y="883"/>
                      </a:moveTo>
                      <a:lnTo>
                        <a:pt x="536" y="872"/>
                      </a:lnTo>
                      <a:lnTo>
                        <a:pt x="528" y="862"/>
                      </a:lnTo>
                      <a:lnTo>
                        <a:pt x="519" y="852"/>
                      </a:lnTo>
                      <a:lnTo>
                        <a:pt x="509" y="842"/>
                      </a:lnTo>
                      <a:lnTo>
                        <a:pt x="500" y="832"/>
                      </a:lnTo>
                      <a:lnTo>
                        <a:pt x="491" y="824"/>
                      </a:lnTo>
                      <a:lnTo>
                        <a:pt x="480" y="815"/>
                      </a:lnTo>
                      <a:lnTo>
                        <a:pt x="469" y="807"/>
                      </a:lnTo>
                      <a:lnTo>
                        <a:pt x="459" y="800"/>
                      </a:lnTo>
                      <a:lnTo>
                        <a:pt x="448" y="791"/>
                      </a:lnTo>
                      <a:lnTo>
                        <a:pt x="437" y="784"/>
                      </a:lnTo>
                      <a:lnTo>
                        <a:pt x="425" y="777"/>
                      </a:lnTo>
                      <a:lnTo>
                        <a:pt x="413" y="771"/>
                      </a:lnTo>
                      <a:lnTo>
                        <a:pt x="401" y="766"/>
                      </a:lnTo>
                      <a:lnTo>
                        <a:pt x="390" y="760"/>
                      </a:lnTo>
                      <a:lnTo>
                        <a:pt x="377" y="755"/>
                      </a:lnTo>
                      <a:lnTo>
                        <a:pt x="364" y="750"/>
                      </a:lnTo>
                      <a:lnTo>
                        <a:pt x="352" y="747"/>
                      </a:lnTo>
                      <a:lnTo>
                        <a:pt x="339" y="743"/>
                      </a:lnTo>
                      <a:lnTo>
                        <a:pt x="326" y="740"/>
                      </a:lnTo>
                      <a:lnTo>
                        <a:pt x="313" y="736"/>
                      </a:lnTo>
                      <a:lnTo>
                        <a:pt x="299" y="734"/>
                      </a:lnTo>
                      <a:lnTo>
                        <a:pt x="286" y="733"/>
                      </a:lnTo>
                      <a:lnTo>
                        <a:pt x="274" y="732"/>
                      </a:lnTo>
                      <a:lnTo>
                        <a:pt x="260" y="730"/>
                      </a:lnTo>
                      <a:lnTo>
                        <a:pt x="247" y="729"/>
                      </a:lnTo>
                      <a:lnTo>
                        <a:pt x="234" y="729"/>
                      </a:lnTo>
                      <a:lnTo>
                        <a:pt x="220" y="730"/>
                      </a:lnTo>
                      <a:lnTo>
                        <a:pt x="207" y="732"/>
                      </a:lnTo>
                      <a:lnTo>
                        <a:pt x="194" y="733"/>
                      </a:lnTo>
                      <a:lnTo>
                        <a:pt x="180" y="735"/>
                      </a:lnTo>
                      <a:lnTo>
                        <a:pt x="167" y="737"/>
                      </a:lnTo>
                      <a:lnTo>
                        <a:pt x="154" y="740"/>
                      </a:lnTo>
                      <a:lnTo>
                        <a:pt x="141" y="743"/>
                      </a:lnTo>
                      <a:lnTo>
                        <a:pt x="128" y="747"/>
                      </a:lnTo>
                      <a:lnTo>
                        <a:pt x="115" y="750"/>
                      </a:lnTo>
                      <a:lnTo>
                        <a:pt x="104" y="755"/>
                      </a:lnTo>
                      <a:lnTo>
                        <a:pt x="91" y="761"/>
                      </a:lnTo>
                      <a:lnTo>
                        <a:pt x="79" y="766"/>
                      </a:lnTo>
                      <a:lnTo>
                        <a:pt x="67" y="771"/>
                      </a:lnTo>
                      <a:lnTo>
                        <a:pt x="55" y="779"/>
                      </a:lnTo>
                      <a:lnTo>
                        <a:pt x="44" y="786"/>
                      </a:lnTo>
                      <a:lnTo>
                        <a:pt x="32" y="793"/>
                      </a:lnTo>
                      <a:lnTo>
                        <a:pt x="21" y="800"/>
                      </a:lnTo>
                      <a:lnTo>
                        <a:pt x="11" y="808"/>
                      </a:lnTo>
                      <a:lnTo>
                        <a:pt x="0" y="816"/>
                      </a:lnTo>
                      <a:lnTo>
                        <a:pt x="100" y="0"/>
                      </a:lnTo>
                      <a:lnTo>
                        <a:pt x="644" y="67"/>
                      </a:lnTo>
                      <a:lnTo>
                        <a:pt x="544"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76" name="Freeform 196">
                  <a:extLst>
                    <a:ext uri="{FF2B5EF4-FFF2-40B4-BE49-F238E27FC236}">
                      <a16:creationId xmlns:a16="http://schemas.microsoft.com/office/drawing/2014/main" id="{6647C10D-562A-4A52-90CD-5BD4A3859CF1}"/>
                    </a:ext>
                  </a:extLst>
                </p:cNvPr>
                <p:cNvSpPr>
                  <a:spLocks noChangeAspect="1"/>
                </p:cNvSpPr>
                <p:nvPr/>
              </p:nvSpPr>
              <p:spPr bwMode="auto">
                <a:xfrm>
                  <a:off x="3459" y="3773"/>
                  <a:ext cx="129" cy="177"/>
                </a:xfrm>
                <a:custGeom>
                  <a:avLst/>
                  <a:gdLst>
                    <a:gd name="T0" fmla="*/ 464 w 549"/>
                    <a:gd name="T1" fmla="*/ 753 h 753"/>
                    <a:gd name="T2" fmla="*/ 457 w 549"/>
                    <a:gd name="T3" fmla="*/ 744 h 753"/>
                    <a:gd name="T4" fmla="*/ 450 w 549"/>
                    <a:gd name="T5" fmla="*/ 735 h 753"/>
                    <a:gd name="T6" fmla="*/ 442 w 549"/>
                    <a:gd name="T7" fmla="*/ 727 h 753"/>
                    <a:gd name="T8" fmla="*/ 434 w 549"/>
                    <a:gd name="T9" fmla="*/ 718 h 753"/>
                    <a:gd name="T10" fmla="*/ 426 w 549"/>
                    <a:gd name="T11" fmla="*/ 710 h 753"/>
                    <a:gd name="T12" fmla="*/ 418 w 549"/>
                    <a:gd name="T13" fmla="*/ 703 h 753"/>
                    <a:gd name="T14" fmla="*/ 409 w 549"/>
                    <a:gd name="T15" fmla="*/ 695 h 753"/>
                    <a:gd name="T16" fmla="*/ 400 w 549"/>
                    <a:gd name="T17" fmla="*/ 688 h 753"/>
                    <a:gd name="T18" fmla="*/ 391 w 549"/>
                    <a:gd name="T19" fmla="*/ 682 h 753"/>
                    <a:gd name="T20" fmla="*/ 382 w 549"/>
                    <a:gd name="T21" fmla="*/ 675 h 753"/>
                    <a:gd name="T22" fmla="*/ 372 w 549"/>
                    <a:gd name="T23" fmla="*/ 669 h 753"/>
                    <a:gd name="T24" fmla="*/ 362 w 549"/>
                    <a:gd name="T25" fmla="*/ 663 h 753"/>
                    <a:gd name="T26" fmla="*/ 352 w 549"/>
                    <a:gd name="T27" fmla="*/ 658 h 753"/>
                    <a:gd name="T28" fmla="*/ 342 w 549"/>
                    <a:gd name="T29" fmla="*/ 653 h 753"/>
                    <a:gd name="T30" fmla="*/ 332 w 549"/>
                    <a:gd name="T31" fmla="*/ 648 h 753"/>
                    <a:gd name="T32" fmla="*/ 321 w 549"/>
                    <a:gd name="T33" fmla="*/ 644 h 753"/>
                    <a:gd name="T34" fmla="*/ 310 w 549"/>
                    <a:gd name="T35" fmla="*/ 640 h 753"/>
                    <a:gd name="T36" fmla="*/ 300 w 549"/>
                    <a:gd name="T37" fmla="*/ 637 h 753"/>
                    <a:gd name="T38" fmla="*/ 289 w 549"/>
                    <a:gd name="T39" fmla="*/ 634 h 753"/>
                    <a:gd name="T40" fmla="*/ 278 w 549"/>
                    <a:gd name="T41" fmla="*/ 631 h 753"/>
                    <a:gd name="T42" fmla="*/ 267 w 549"/>
                    <a:gd name="T43" fmla="*/ 628 h 753"/>
                    <a:gd name="T44" fmla="*/ 255 w 549"/>
                    <a:gd name="T45" fmla="*/ 626 h 753"/>
                    <a:gd name="T46" fmla="*/ 244 w 549"/>
                    <a:gd name="T47" fmla="*/ 625 h 753"/>
                    <a:gd name="T48" fmla="*/ 233 w 549"/>
                    <a:gd name="T49" fmla="*/ 624 h 753"/>
                    <a:gd name="T50" fmla="*/ 221 w 549"/>
                    <a:gd name="T51" fmla="*/ 623 h 753"/>
                    <a:gd name="T52" fmla="*/ 210 w 549"/>
                    <a:gd name="T53" fmla="*/ 622 h 753"/>
                    <a:gd name="T54" fmla="*/ 199 w 549"/>
                    <a:gd name="T55" fmla="*/ 622 h 753"/>
                    <a:gd name="T56" fmla="*/ 187 w 549"/>
                    <a:gd name="T57" fmla="*/ 623 h 753"/>
                    <a:gd name="T58" fmla="*/ 176 w 549"/>
                    <a:gd name="T59" fmla="*/ 624 h 753"/>
                    <a:gd name="T60" fmla="*/ 165 w 549"/>
                    <a:gd name="T61" fmla="*/ 625 h 753"/>
                    <a:gd name="T62" fmla="*/ 153 w 549"/>
                    <a:gd name="T63" fmla="*/ 627 h 753"/>
                    <a:gd name="T64" fmla="*/ 142 w 549"/>
                    <a:gd name="T65" fmla="*/ 629 h 753"/>
                    <a:gd name="T66" fmla="*/ 131 w 549"/>
                    <a:gd name="T67" fmla="*/ 631 h 753"/>
                    <a:gd name="T68" fmla="*/ 120 w 549"/>
                    <a:gd name="T69" fmla="*/ 634 h 753"/>
                    <a:gd name="T70" fmla="*/ 109 w 549"/>
                    <a:gd name="T71" fmla="*/ 637 h 753"/>
                    <a:gd name="T72" fmla="*/ 98 w 549"/>
                    <a:gd name="T73" fmla="*/ 640 h 753"/>
                    <a:gd name="T74" fmla="*/ 88 w 549"/>
                    <a:gd name="T75" fmla="*/ 644 h 753"/>
                    <a:gd name="T76" fmla="*/ 77 w 549"/>
                    <a:gd name="T77" fmla="*/ 649 h 753"/>
                    <a:gd name="T78" fmla="*/ 67 w 549"/>
                    <a:gd name="T79" fmla="*/ 653 h 753"/>
                    <a:gd name="T80" fmla="*/ 57 w 549"/>
                    <a:gd name="T81" fmla="*/ 658 h 753"/>
                    <a:gd name="T82" fmla="*/ 47 w 549"/>
                    <a:gd name="T83" fmla="*/ 664 h 753"/>
                    <a:gd name="T84" fmla="*/ 37 w 549"/>
                    <a:gd name="T85" fmla="*/ 670 h 753"/>
                    <a:gd name="T86" fmla="*/ 27 w 549"/>
                    <a:gd name="T87" fmla="*/ 676 h 753"/>
                    <a:gd name="T88" fmla="*/ 18 w 549"/>
                    <a:gd name="T89" fmla="*/ 682 h 753"/>
                    <a:gd name="T90" fmla="*/ 9 w 549"/>
                    <a:gd name="T91" fmla="*/ 689 h 753"/>
                    <a:gd name="T92" fmla="*/ 0 w 549"/>
                    <a:gd name="T93" fmla="*/ 696 h 753"/>
                    <a:gd name="T94" fmla="*/ 85 w 549"/>
                    <a:gd name="T95" fmla="*/ 0 h 753"/>
                    <a:gd name="T96" fmla="*/ 549 w 549"/>
                    <a:gd name="T97" fmla="*/ 57 h 753"/>
                    <a:gd name="T98" fmla="*/ 464 w 549"/>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49" h="753">
                      <a:moveTo>
                        <a:pt x="464" y="753"/>
                      </a:moveTo>
                      <a:lnTo>
                        <a:pt x="457" y="744"/>
                      </a:lnTo>
                      <a:lnTo>
                        <a:pt x="450" y="735"/>
                      </a:lnTo>
                      <a:lnTo>
                        <a:pt x="442" y="727"/>
                      </a:lnTo>
                      <a:lnTo>
                        <a:pt x="434" y="718"/>
                      </a:lnTo>
                      <a:lnTo>
                        <a:pt x="426" y="710"/>
                      </a:lnTo>
                      <a:lnTo>
                        <a:pt x="418" y="703"/>
                      </a:lnTo>
                      <a:lnTo>
                        <a:pt x="409" y="695"/>
                      </a:lnTo>
                      <a:lnTo>
                        <a:pt x="400" y="688"/>
                      </a:lnTo>
                      <a:lnTo>
                        <a:pt x="391" y="682"/>
                      </a:lnTo>
                      <a:lnTo>
                        <a:pt x="382" y="675"/>
                      </a:lnTo>
                      <a:lnTo>
                        <a:pt x="372" y="669"/>
                      </a:lnTo>
                      <a:lnTo>
                        <a:pt x="362" y="663"/>
                      </a:lnTo>
                      <a:lnTo>
                        <a:pt x="352" y="658"/>
                      </a:lnTo>
                      <a:lnTo>
                        <a:pt x="342" y="653"/>
                      </a:lnTo>
                      <a:lnTo>
                        <a:pt x="332" y="648"/>
                      </a:lnTo>
                      <a:lnTo>
                        <a:pt x="321" y="644"/>
                      </a:lnTo>
                      <a:lnTo>
                        <a:pt x="310" y="640"/>
                      </a:lnTo>
                      <a:lnTo>
                        <a:pt x="300" y="637"/>
                      </a:lnTo>
                      <a:lnTo>
                        <a:pt x="289" y="634"/>
                      </a:lnTo>
                      <a:lnTo>
                        <a:pt x="278" y="631"/>
                      </a:lnTo>
                      <a:lnTo>
                        <a:pt x="267" y="628"/>
                      </a:lnTo>
                      <a:lnTo>
                        <a:pt x="255" y="626"/>
                      </a:lnTo>
                      <a:lnTo>
                        <a:pt x="244" y="625"/>
                      </a:lnTo>
                      <a:lnTo>
                        <a:pt x="233" y="624"/>
                      </a:lnTo>
                      <a:lnTo>
                        <a:pt x="221" y="623"/>
                      </a:lnTo>
                      <a:lnTo>
                        <a:pt x="210" y="622"/>
                      </a:lnTo>
                      <a:lnTo>
                        <a:pt x="199" y="622"/>
                      </a:lnTo>
                      <a:lnTo>
                        <a:pt x="187" y="623"/>
                      </a:lnTo>
                      <a:lnTo>
                        <a:pt x="176" y="624"/>
                      </a:lnTo>
                      <a:lnTo>
                        <a:pt x="165" y="625"/>
                      </a:lnTo>
                      <a:lnTo>
                        <a:pt x="153" y="627"/>
                      </a:lnTo>
                      <a:lnTo>
                        <a:pt x="142" y="629"/>
                      </a:lnTo>
                      <a:lnTo>
                        <a:pt x="131" y="631"/>
                      </a:lnTo>
                      <a:lnTo>
                        <a:pt x="120" y="634"/>
                      </a:lnTo>
                      <a:lnTo>
                        <a:pt x="109" y="637"/>
                      </a:lnTo>
                      <a:lnTo>
                        <a:pt x="98" y="640"/>
                      </a:lnTo>
                      <a:lnTo>
                        <a:pt x="88" y="644"/>
                      </a:lnTo>
                      <a:lnTo>
                        <a:pt x="77" y="649"/>
                      </a:lnTo>
                      <a:lnTo>
                        <a:pt x="67" y="653"/>
                      </a:lnTo>
                      <a:lnTo>
                        <a:pt x="57" y="658"/>
                      </a:lnTo>
                      <a:lnTo>
                        <a:pt x="47" y="664"/>
                      </a:lnTo>
                      <a:lnTo>
                        <a:pt x="37" y="670"/>
                      </a:lnTo>
                      <a:lnTo>
                        <a:pt x="27" y="676"/>
                      </a:lnTo>
                      <a:lnTo>
                        <a:pt x="18" y="682"/>
                      </a:lnTo>
                      <a:lnTo>
                        <a:pt x="9" y="689"/>
                      </a:lnTo>
                      <a:lnTo>
                        <a:pt x="0" y="696"/>
                      </a:lnTo>
                      <a:lnTo>
                        <a:pt x="85" y="0"/>
                      </a:lnTo>
                      <a:lnTo>
                        <a:pt x="549" y="57"/>
                      </a:lnTo>
                      <a:lnTo>
                        <a:pt x="464"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77" name="Line 197">
                  <a:extLst>
                    <a:ext uri="{FF2B5EF4-FFF2-40B4-BE49-F238E27FC236}">
                      <a16:creationId xmlns:a16="http://schemas.microsoft.com/office/drawing/2014/main" id="{30320F9F-F6EC-408C-ABC4-DE73F3093D6A}"/>
                    </a:ext>
                  </a:extLst>
                </p:cNvPr>
                <p:cNvSpPr>
                  <a:spLocks noChangeAspect="1" noChangeShapeType="1"/>
                </p:cNvSpPr>
                <p:nvPr/>
              </p:nvSpPr>
              <p:spPr bwMode="auto">
                <a:xfrm flipH="1" flipV="1">
                  <a:off x="3521"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78" name="Line 198">
                  <a:extLst>
                    <a:ext uri="{FF2B5EF4-FFF2-40B4-BE49-F238E27FC236}">
                      <a16:creationId xmlns:a16="http://schemas.microsoft.com/office/drawing/2014/main" id="{891E0F74-8419-4721-BC99-D4A63CF10F51}"/>
                    </a:ext>
                  </a:extLst>
                </p:cNvPr>
                <p:cNvSpPr>
                  <a:spLocks noChangeAspect="1" noChangeShapeType="1"/>
                </p:cNvSpPr>
                <p:nvPr/>
              </p:nvSpPr>
              <p:spPr bwMode="auto">
                <a:xfrm flipV="1">
                  <a:off x="3424"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79" name="Freeform 199">
                  <a:extLst>
                    <a:ext uri="{FF2B5EF4-FFF2-40B4-BE49-F238E27FC236}">
                      <a16:creationId xmlns:a16="http://schemas.microsoft.com/office/drawing/2014/main" id="{001F535D-B03E-48AE-9B0D-7F687BFDC467}"/>
                    </a:ext>
                  </a:extLst>
                </p:cNvPr>
                <p:cNvSpPr>
                  <a:spLocks noChangeAspect="1"/>
                </p:cNvSpPr>
                <p:nvPr/>
              </p:nvSpPr>
              <p:spPr bwMode="auto">
                <a:xfrm>
                  <a:off x="3487" y="3485"/>
                  <a:ext cx="198" cy="221"/>
                </a:xfrm>
                <a:custGeom>
                  <a:avLst/>
                  <a:gdLst>
                    <a:gd name="T0" fmla="*/ 501 w 991"/>
                    <a:gd name="T1" fmla="*/ 1005 h 1107"/>
                    <a:gd name="T2" fmla="*/ 457 w 991"/>
                    <a:gd name="T3" fmla="*/ 1060 h 1107"/>
                    <a:gd name="T4" fmla="*/ 413 w 991"/>
                    <a:gd name="T5" fmla="*/ 1094 h 1107"/>
                    <a:gd name="T6" fmla="*/ 368 w 991"/>
                    <a:gd name="T7" fmla="*/ 1107 h 1107"/>
                    <a:gd name="T8" fmla="*/ 325 w 991"/>
                    <a:gd name="T9" fmla="*/ 1098 h 1107"/>
                    <a:gd name="T10" fmla="*/ 281 w 991"/>
                    <a:gd name="T11" fmla="*/ 1069 h 1107"/>
                    <a:gd name="T12" fmla="*/ 40 w 991"/>
                    <a:gd name="T13" fmla="*/ 889 h 1107"/>
                    <a:gd name="T14" fmla="*/ 9 w 991"/>
                    <a:gd name="T15" fmla="*/ 851 h 1107"/>
                    <a:gd name="T16" fmla="*/ 0 w 991"/>
                    <a:gd name="T17" fmla="*/ 808 h 1107"/>
                    <a:gd name="T18" fmla="*/ 10 w 991"/>
                    <a:gd name="T19" fmla="*/ 760 h 1107"/>
                    <a:gd name="T20" fmla="*/ 41 w 991"/>
                    <a:gd name="T21" fmla="*/ 704 h 1107"/>
                    <a:gd name="T22" fmla="*/ 507 w 991"/>
                    <a:gd name="T23" fmla="*/ 87 h 1107"/>
                    <a:gd name="T24" fmla="*/ 515 w 991"/>
                    <a:gd name="T25" fmla="*/ 76 h 1107"/>
                    <a:gd name="T26" fmla="*/ 523 w 991"/>
                    <a:gd name="T27" fmla="*/ 67 h 1107"/>
                    <a:gd name="T28" fmla="*/ 532 w 991"/>
                    <a:gd name="T29" fmla="*/ 57 h 1107"/>
                    <a:gd name="T30" fmla="*/ 542 w 991"/>
                    <a:gd name="T31" fmla="*/ 49 h 1107"/>
                    <a:gd name="T32" fmla="*/ 551 w 991"/>
                    <a:gd name="T33" fmla="*/ 41 h 1107"/>
                    <a:gd name="T34" fmla="*/ 562 w 991"/>
                    <a:gd name="T35" fmla="*/ 34 h 1107"/>
                    <a:gd name="T36" fmla="*/ 572 w 991"/>
                    <a:gd name="T37" fmla="*/ 27 h 1107"/>
                    <a:gd name="T38" fmla="*/ 583 w 991"/>
                    <a:gd name="T39" fmla="*/ 21 h 1107"/>
                    <a:gd name="T40" fmla="*/ 593 w 991"/>
                    <a:gd name="T41" fmla="*/ 15 h 1107"/>
                    <a:gd name="T42" fmla="*/ 604 w 991"/>
                    <a:gd name="T43" fmla="*/ 11 h 1107"/>
                    <a:gd name="T44" fmla="*/ 614 w 991"/>
                    <a:gd name="T45" fmla="*/ 7 h 1107"/>
                    <a:gd name="T46" fmla="*/ 626 w 991"/>
                    <a:gd name="T47" fmla="*/ 4 h 1107"/>
                    <a:gd name="T48" fmla="*/ 637 w 991"/>
                    <a:gd name="T49" fmla="*/ 2 h 1107"/>
                    <a:gd name="T50" fmla="*/ 647 w 991"/>
                    <a:gd name="T51" fmla="*/ 1 h 1107"/>
                    <a:gd name="T52" fmla="*/ 658 w 991"/>
                    <a:gd name="T53" fmla="*/ 0 h 1107"/>
                    <a:gd name="T54" fmla="*/ 668 w 991"/>
                    <a:gd name="T55" fmla="*/ 0 h 1107"/>
                    <a:gd name="T56" fmla="*/ 678 w 991"/>
                    <a:gd name="T57" fmla="*/ 1 h 1107"/>
                    <a:gd name="T58" fmla="*/ 688 w 991"/>
                    <a:gd name="T59" fmla="*/ 3 h 1107"/>
                    <a:gd name="T60" fmla="*/ 698 w 991"/>
                    <a:gd name="T61" fmla="*/ 6 h 1107"/>
                    <a:gd name="T62" fmla="*/ 707 w 991"/>
                    <a:gd name="T63" fmla="*/ 9 h 1107"/>
                    <a:gd name="T64" fmla="*/ 715 w 991"/>
                    <a:gd name="T65" fmla="*/ 14 h 1107"/>
                    <a:gd name="T66" fmla="*/ 723 w 991"/>
                    <a:gd name="T67" fmla="*/ 19 h 1107"/>
                    <a:gd name="T68" fmla="*/ 946 w 991"/>
                    <a:gd name="T69" fmla="*/ 186 h 1107"/>
                    <a:gd name="T70" fmla="*/ 953 w 991"/>
                    <a:gd name="T71" fmla="*/ 192 h 1107"/>
                    <a:gd name="T72" fmla="*/ 960 w 991"/>
                    <a:gd name="T73" fmla="*/ 199 h 1107"/>
                    <a:gd name="T74" fmla="*/ 966 w 991"/>
                    <a:gd name="T75" fmla="*/ 207 h 1107"/>
                    <a:gd name="T76" fmla="*/ 972 w 991"/>
                    <a:gd name="T77" fmla="*/ 215 h 1107"/>
                    <a:gd name="T78" fmla="*/ 977 w 991"/>
                    <a:gd name="T79" fmla="*/ 224 h 1107"/>
                    <a:gd name="T80" fmla="*/ 981 w 991"/>
                    <a:gd name="T81" fmla="*/ 233 h 1107"/>
                    <a:gd name="T82" fmla="*/ 985 w 991"/>
                    <a:gd name="T83" fmla="*/ 242 h 1107"/>
                    <a:gd name="T84" fmla="*/ 987 w 991"/>
                    <a:gd name="T85" fmla="*/ 253 h 1107"/>
                    <a:gd name="T86" fmla="*/ 990 w 991"/>
                    <a:gd name="T87" fmla="*/ 264 h 1107"/>
                    <a:gd name="T88" fmla="*/ 991 w 991"/>
                    <a:gd name="T89" fmla="*/ 274 h 1107"/>
                    <a:gd name="T90" fmla="*/ 991 w 991"/>
                    <a:gd name="T91" fmla="*/ 285 h 1107"/>
                    <a:gd name="T92" fmla="*/ 991 w 991"/>
                    <a:gd name="T93" fmla="*/ 296 h 1107"/>
                    <a:gd name="T94" fmla="*/ 990 w 991"/>
                    <a:gd name="T95" fmla="*/ 308 h 1107"/>
                    <a:gd name="T96" fmla="*/ 988 w 991"/>
                    <a:gd name="T97" fmla="*/ 320 h 1107"/>
                    <a:gd name="T98" fmla="*/ 986 w 991"/>
                    <a:gd name="T99" fmla="*/ 332 h 1107"/>
                    <a:gd name="T100" fmla="*/ 983 w 991"/>
                    <a:gd name="T101" fmla="*/ 343 h 1107"/>
                    <a:gd name="T102" fmla="*/ 978 w 991"/>
                    <a:gd name="T103" fmla="*/ 355 h 1107"/>
                    <a:gd name="T104" fmla="*/ 973 w 991"/>
                    <a:gd name="T105" fmla="*/ 367 h 1107"/>
                    <a:gd name="T106" fmla="*/ 969 w 991"/>
                    <a:gd name="T107" fmla="*/ 378 h 1107"/>
                    <a:gd name="T108" fmla="*/ 963 w 991"/>
                    <a:gd name="T109" fmla="*/ 389 h 1107"/>
                    <a:gd name="T110" fmla="*/ 956 w 991"/>
                    <a:gd name="T111" fmla="*/ 401 h 1107"/>
                    <a:gd name="T112" fmla="*/ 949 w 991"/>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1" h="1107">
                      <a:moveTo>
                        <a:pt x="945" y="416"/>
                      </a:moveTo>
                      <a:lnTo>
                        <a:pt x="501" y="1005"/>
                      </a:lnTo>
                      <a:lnTo>
                        <a:pt x="480" y="1035"/>
                      </a:lnTo>
                      <a:lnTo>
                        <a:pt x="457" y="1060"/>
                      </a:lnTo>
                      <a:lnTo>
                        <a:pt x="435" y="1080"/>
                      </a:lnTo>
                      <a:lnTo>
                        <a:pt x="413" y="1094"/>
                      </a:lnTo>
                      <a:lnTo>
                        <a:pt x="390" y="1103"/>
                      </a:lnTo>
                      <a:lnTo>
                        <a:pt x="368" y="1107"/>
                      </a:lnTo>
                      <a:lnTo>
                        <a:pt x="347" y="1105"/>
                      </a:lnTo>
                      <a:lnTo>
                        <a:pt x="325" y="1098"/>
                      </a:lnTo>
                      <a:lnTo>
                        <a:pt x="302" y="1087"/>
                      </a:lnTo>
                      <a:lnTo>
                        <a:pt x="281" y="1069"/>
                      </a:lnTo>
                      <a:lnTo>
                        <a:pt x="62" y="905"/>
                      </a:lnTo>
                      <a:lnTo>
                        <a:pt x="40" y="889"/>
                      </a:lnTo>
                      <a:lnTo>
                        <a:pt x="22" y="871"/>
                      </a:lnTo>
                      <a:lnTo>
                        <a:pt x="9" y="851"/>
                      </a:lnTo>
                      <a:lnTo>
                        <a:pt x="2" y="830"/>
                      </a:lnTo>
                      <a:lnTo>
                        <a:pt x="0" y="808"/>
                      </a:lnTo>
                      <a:lnTo>
                        <a:pt x="2" y="784"/>
                      </a:lnTo>
                      <a:lnTo>
                        <a:pt x="10" y="760"/>
                      </a:lnTo>
                      <a:lnTo>
                        <a:pt x="22" y="733"/>
                      </a:lnTo>
                      <a:lnTo>
                        <a:pt x="41" y="704"/>
                      </a:lnTo>
                      <a:lnTo>
                        <a:pt x="63" y="675"/>
                      </a:lnTo>
                      <a:lnTo>
                        <a:pt x="507" y="87"/>
                      </a:lnTo>
                      <a:lnTo>
                        <a:pt x="511" y="81"/>
                      </a:lnTo>
                      <a:lnTo>
                        <a:pt x="515" y="76"/>
                      </a:lnTo>
                      <a:lnTo>
                        <a:pt x="519" y="71"/>
                      </a:lnTo>
                      <a:lnTo>
                        <a:pt x="523" y="67"/>
                      </a:lnTo>
                      <a:lnTo>
                        <a:pt x="528" y="62"/>
                      </a:lnTo>
                      <a:lnTo>
                        <a:pt x="532" y="57"/>
                      </a:lnTo>
                      <a:lnTo>
                        <a:pt x="537" y="53"/>
                      </a:lnTo>
                      <a:lnTo>
                        <a:pt x="542" y="49"/>
                      </a:lnTo>
                      <a:lnTo>
                        <a:pt x="546" y="44"/>
                      </a:lnTo>
                      <a:lnTo>
                        <a:pt x="551" y="41"/>
                      </a:lnTo>
                      <a:lnTo>
                        <a:pt x="557" y="37"/>
                      </a:lnTo>
                      <a:lnTo>
                        <a:pt x="562" y="34"/>
                      </a:lnTo>
                      <a:lnTo>
                        <a:pt x="566" y="30"/>
                      </a:lnTo>
                      <a:lnTo>
                        <a:pt x="572" y="27"/>
                      </a:lnTo>
                      <a:lnTo>
                        <a:pt x="577" y="23"/>
                      </a:lnTo>
                      <a:lnTo>
                        <a:pt x="583" y="21"/>
                      </a:lnTo>
                      <a:lnTo>
                        <a:pt x="587" y="19"/>
                      </a:lnTo>
                      <a:lnTo>
                        <a:pt x="593" y="15"/>
                      </a:lnTo>
                      <a:lnTo>
                        <a:pt x="598" y="13"/>
                      </a:lnTo>
                      <a:lnTo>
                        <a:pt x="604" y="11"/>
                      </a:lnTo>
                      <a:lnTo>
                        <a:pt x="610" y="9"/>
                      </a:lnTo>
                      <a:lnTo>
                        <a:pt x="614" y="7"/>
                      </a:lnTo>
                      <a:lnTo>
                        <a:pt x="620" y="6"/>
                      </a:lnTo>
                      <a:lnTo>
                        <a:pt x="626" y="4"/>
                      </a:lnTo>
                      <a:lnTo>
                        <a:pt x="631" y="3"/>
                      </a:lnTo>
                      <a:lnTo>
                        <a:pt x="637" y="2"/>
                      </a:lnTo>
                      <a:lnTo>
                        <a:pt x="641" y="1"/>
                      </a:lnTo>
                      <a:lnTo>
                        <a:pt x="647" y="1"/>
                      </a:lnTo>
                      <a:lnTo>
                        <a:pt x="652" y="0"/>
                      </a:lnTo>
                      <a:lnTo>
                        <a:pt x="658" y="0"/>
                      </a:lnTo>
                      <a:lnTo>
                        <a:pt x="662" y="0"/>
                      </a:lnTo>
                      <a:lnTo>
                        <a:pt x="668" y="0"/>
                      </a:lnTo>
                      <a:lnTo>
                        <a:pt x="673" y="1"/>
                      </a:lnTo>
                      <a:lnTo>
                        <a:pt x="678" y="1"/>
                      </a:lnTo>
                      <a:lnTo>
                        <a:pt x="684" y="2"/>
                      </a:lnTo>
                      <a:lnTo>
                        <a:pt x="688" y="3"/>
                      </a:lnTo>
                      <a:lnTo>
                        <a:pt x="693" y="4"/>
                      </a:lnTo>
                      <a:lnTo>
                        <a:pt x="698" y="6"/>
                      </a:lnTo>
                      <a:lnTo>
                        <a:pt x="702" y="8"/>
                      </a:lnTo>
                      <a:lnTo>
                        <a:pt x="707" y="9"/>
                      </a:lnTo>
                      <a:lnTo>
                        <a:pt x="711" y="11"/>
                      </a:lnTo>
                      <a:lnTo>
                        <a:pt x="715" y="14"/>
                      </a:lnTo>
                      <a:lnTo>
                        <a:pt x="720" y="16"/>
                      </a:lnTo>
                      <a:lnTo>
                        <a:pt x="723" y="19"/>
                      </a:lnTo>
                      <a:lnTo>
                        <a:pt x="727" y="22"/>
                      </a:lnTo>
                      <a:lnTo>
                        <a:pt x="946" y="186"/>
                      </a:lnTo>
                      <a:lnTo>
                        <a:pt x="950" y="190"/>
                      </a:lnTo>
                      <a:lnTo>
                        <a:pt x="953" y="192"/>
                      </a:lnTo>
                      <a:lnTo>
                        <a:pt x="957" y="196"/>
                      </a:lnTo>
                      <a:lnTo>
                        <a:pt x="960" y="199"/>
                      </a:lnTo>
                      <a:lnTo>
                        <a:pt x="964" y="203"/>
                      </a:lnTo>
                      <a:lnTo>
                        <a:pt x="966" y="207"/>
                      </a:lnTo>
                      <a:lnTo>
                        <a:pt x="970" y="211"/>
                      </a:lnTo>
                      <a:lnTo>
                        <a:pt x="972" y="215"/>
                      </a:lnTo>
                      <a:lnTo>
                        <a:pt x="974" y="219"/>
                      </a:lnTo>
                      <a:lnTo>
                        <a:pt x="977" y="224"/>
                      </a:lnTo>
                      <a:lnTo>
                        <a:pt x="979" y="228"/>
                      </a:lnTo>
                      <a:lnTo>
                        <a:pt x="981" y="233"/>
                      </a:lnTo>
                      <a:lnTo>
                        <a:pt x="983" y="238"/>
                      </a:lnTo>
                      <a:lnTo>
                        <a:pt x="985" y="242"/>
                      </a:lnTo>
                      <a:lnTo>
                        <a:pt x="986" y="247"/>
                      </a:lnTo>
                      <a:lnTo>
                        <a:pt x="987" y="253"/>
                      </a:lnTo>
                      <a:lnTo>
                        <a:pt x="988" y="258"/>
                      </a:lnTo>
                      <a:lnTo>
                        <a:pt x="990" y="264"/>
                      </a:lnTo>
                      <a:lnTo>
                        <a:pt x="990" y="268"/>
                      </a:lnTo>
                      <a:lnTo>
                        <a:pt x="991" y="274"/>
                      </a:lnTo>
                      <a:lnTo>
                        <a:pt x="991" y="280"/>
                      </a:lnTo>
                      <a:lnTo>
                        <a:pt x="991" y="285"/>
                      </a:lnTo>
                      <a:lnTo>
                        <a:pt x="991" y="291"/>
                      </a:lnTo>
                      <a:lnTo>
                        <a:pt x="991" y="296"/>
                      </a:lnTo>
                      <a:lnTo>
                        <a:pt x="991" y="302"/>
                      </a:lnTo>
                      <a:lnTo>
                        <a:pt x="990" y="308"/>
                      </a:lnTo>
                      <a:lnTo>
                        <a:pt x="990" y="314"/>
                      </a:lnTo>
                      <a:lnTo>
                        <a:pt x="988" y="320"/>
                      </a:lnTo>
                      <a:lnTo>
                        <a:pt x="987" y="326"/>
                      </a:lnTo>
                      <a:lnTo>
                        <a:pt x="986" y="332"/>
                      </a:lnTo>
                      <a:lnTo>
                        <a:pt x="984" y="337"/>
                      </a:lnTo>
                      <a:lnTo>
                        <a:pt x="983" y="343"/>
                      </a:lnTo>
                      <a:lnTo>
                        <a:pt x="980" y="349"/>
                      </a:lnTo>
                      <a:lnTo>
                        <a:pt x="978" y="355"/>
                      </a:lnTo>
                      <a:lnTo>
                        <a:pt x="976" y="361"/>
                      </a:lnTo>
                      <a:lnTo>
                        <a:pt x="973" y="367"/>
                      </a:lnTo>
                      <a:lnTo>
                        <a:pt x="971" y="373"/>
                      </a:lnTo>
                      <a:lnTo>
                        <a:pt x="969" y="378"/>
                      </a:lnTo>
                      <a:lnTo>
                        <a:pt x="965" y="383"/>
                      </a:lnTo>
                      <a:lnTo>
                        <a:pt x="963" y="389"/>
                      </a:lnTo>
                      <a:lnTo>
                        <a:pt x="959" y="395"/>
                      </a:lnTo>
                      <a:lnTo>
                        <a:pt x="956" y="401"/>
                      </a:lnTo>
                      <a:lnTo>
                        <a:pt x="952" y="405"/>
                      </a:lnTo>
                      <a:lnTo>
                        <a:pt x="949" y="411"/>
                      </a:lnTo>
                      <a:lnTo>
                        <a:pt x="945"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0" name="Freeform 200">
                  <a:extLst>
                    <a:ext uri="{FF2B5EF4-FFF2-40B4-BE49-F238E27FC236}">
                      <a16:creationId xmlns:a16="http://schemas.microsoft.com/office/drawing/2014/main" id="{91FE3941-6FC2-4D0E-AAE1-C9B6C076F149}"/>
                    </a:ext>
                  </a:extLst>
                </p:cNvPr>
                <p:cNvSpPr>
                  <a:spLocks noChangeAspect="1"/>
                </p:cNvSpPr>
                <p:nvPr/>
              </p:nvSpPr>
              <p:spPr bwMode="auto">
                <a:xfrm>
                  <a:off x="3487" y="3485"/>
                  <a:ext cx="198" cy="221"/>
                </a:xfrm>
                <a:custGeom>
                  <a:avLst/>
                  <a:gdLst>
                    <a:gd name="T0" fmla="*/ 427 w 845"/>
                    <a:gd name="T1" fmla="*/ 857 h 944"/>
                    <a:gd name="T2" fmla="*/ 390 w 845"/>
                    <a:gd name="T3" fmla="*/ 904 h 944"/>
                    <a:gd name="T4" fmla="*/ 352 w 845"/>
                    <a:gd name="T5" fmla="*/ 933 h 944"/>
                    <a:gd name="T6" fmla="*/ 314 w 845"/>
                    <a:gd name="T7" fmla="*/ 944 h 944"/>
                    <a:gd name="T8" fmla="*/ 277 w 845"/>
                    <a:gd name="T9" fmla="*/ 937 h 944"/>
                    <a:gd name="T10" fmla="*/ 240 w 845"/>
                    <a:gd name="T11" fmla="*/ 912 h 944"/>
                    <a:gd name="T12" fmla="*/ 34 w 845"/>
                    <a:gd name="T13" fmla="*/ 758 h 944"/>
                    <a:gd name="T14" fmla="*/ 8 w 845"/>
                    <a:gd name="T15" fmla="*/ 726 h 944"/>
                    <a:gd name="T16" fmla="*/ 0 w 845"/>
                    <a:gd name="T17" fmla="*/ 689 h 944"/>
                    <a:gd name="T18" fmla="*/ 9 w 845"/>
                    <a:gd name="T19" fmla="*/ 648 h 944"/>
                    <a:gd name="T20" fmla="*/ 35 w 845"/>
                    <a:gd name="T21" fmla="*/ 601 h 944"/>
                    <a:gd name="T22" fmla="*/ 432 w 845"/>
                    <a:gd name="T23" fmla="*/ 74 h 944"/>
                    <a:gd name="T24" fmla="*/ 439 w 845"/>
                    <a:gd name="T25" fmla="*/ 65 h 944"/>
                    <a:gd name="T26" fmla="*/ 446 w 845"/>
                    <a:gd name="T27" fmla="*/ 57 h 944"/>
                    <a:gd name="T28" fmla="*/ 454 w 845"/>
                    <a:gd name="T29" fmla="*/ 49 h 944"/>
                    <a:gd name="T30" fmla="*/ 462 w 845"/>
                    <a:gd name="T31" fmla="*/ 42 h 944"/>
                    <a:gd name="T32" fmla="*/ 470 w 845"/>
                    <a:gd name="T33" fmla="*/ 35 h 944"/>
                    <a:gd name="T34" fmla="*/ 479 w 845"/>
                    <a:gd name="T35" fmla="*/ 29 h 944"/>
                    <a:gd name="T36" fmla="*/ 488 w 845"/>
                    <a:gd name="T37" fmla="*/ 23 h 944"/>
                    <a:gd name="T38" fmla="*/ 497 w 845"/>
                    <a:gd name="T39" fmla="*/ 18 h 944"/>
                    <a:gd name="T40" fmla="*/ 506 w 845"/>
                    <a:gd name="T41" fmla="*/ 13 h 944"/>
                    <a:gd name="T42" fmla="*/ 515 w 845"/>
                    <a:gd name="T43" fmla="*/ 10 h 944"/>
                    <a:gd name="T44" fmla="*/ 524 w 845"/>
                    <a:gd name="T45" fmla="*/ 6 h 944"/>
                    <a:gd name="T46" fmla="*/ 534 w 845"/>
                    <a:gd name="T47" fmla="*/ 4 h 944"/>
                    <a:gd name="T48" fmla="*/ 543 w 845"/>
                    <a:gd name="T49" fmla="*/ 2 h 944"/>
                    <a:gd name="T50" fmla="*/ 552 w 845"/>
                    <a:gd name="T51" fmla="*/ 1 h 944"/>
                    <a:gd name="T52" fmla="*/ 561 w 845"/>
                    <a:gd name="T53" fmla="*/ 0 h 944"/>
                    <a:gd name="T54" fmla="*/ 570 w 845"/>
                    <a:gd name="T55" fmla="*/ 0 h 944"/>
                    <a:gd name="T56" fmla="*/ 578 w 845"/>
                    <a:gd name="T57" fmla="*/ 1 h 944"/>
                    <a:gd name="T58" fmla="*/ 587 w 845"/>
                    <a:gd name="T59" fmla="*/ 3 h 944"/>
                    <a:gd name="T60" fmla="*/ 595 w 845"/>
                    <a:gd name="T61" fmla="*/ 5 h 944"/>
                    <a:gd name="T62" fmla="*/ 603 w 845"/>
                    <a:gd name="T63" fmla="*/ 8 h 944"/>
                    <a:gd name="T64" fmla="*/ 610 w 845"/>
                    <a:gd name="T65" fmla="*/ 12 h 944"/>
                    <a:gd name="T66" fmla="*/ 617 w 845"/>
                    <a:gd name="T67" fmla="*/ 16 h 944"/>
                    <a:gd name="T68" fmla="*/ 807 w 845"/>
                    <a:gd name="T69" fmla="*/ 159 h 944"/>
                    <a:gd name="T70" fmla="*/ 813 w 845"/>
                    <a:gd name="T71" fmla="*/ 164 h 944"/>
                    <a:gd name="T72" fmla="*/ 819 w 845"/>
                    <a:gd name="T73" fmla="*/ 170 h 944"/>
                    <a:gd name="T74" fmla="*/ 824 w 845"/>
                    <a:gd name="T75" fmla="*/ 177 h 944"/>
                    <a:gd name="T76" fmla="*/ 829 w 845"/>
                    <a:gd name="T77" fmla="*/ 184 h 944"/>
                    <a:gd name="T78" fmla="*/ 833 w 845"/>
                    <a:gd name="T79" fmla="*/ 191 h 944"/>
                    <a:gd name="T80" fmla="*/ 837 w 845"/>
                    <a:gd name="T81" fmla="*/ 199 h 944"/>
                    <a:gd name="T82" fmla="*/ 840 w 845"/>
                    <a:gd name="T83" fmla="*/ 207 h 944"/>
                    <a:gd name="T84" fmla="*/ 842 w 845"/>
                    <a:gd name="T85" fmla="*/ 216 h 944"/>
                    <a:gd name="T86" fmla="*/ 844 w 845"/>
                    <a:gd name="T87" fmla="*/ 225 h 944"/>
                    <a:gd name="T88" fmla="*/ 845 w 845"/>
                    <a:gd name="T89" fmla="*/ 234 h 944"/>
                    <a:gd name="T90" fmla="*/ 845 w 845"/>
                    <a:gd name="T91" fmla="*/ 243 h 944"/>
                    <a:gd name="T92" fmla="*/ 845 w 845"/>
                    <a:gd name="T93" fmla="*/ 253 h 944"/>
                    <a:gd name="T94" fmla="*/ 844 w 845"/>
                    <a:gd name="T95" fmla="*/ 263 h 944"/>
                    <a:gd name="T96" fmla="*/ 843 w 845"/>
                    <a:gd name="T97" fmla="*/ 273 h 944"/>
                    <a:gd name="T98" fmla="*/ 841 w 845"/>
                    <a:gd name="T99" fmla="*/ 283 h 944"/>
                    <a:gd name="T100" fmla="*/ 838 w 845"/>
                    <a:gd name="T101" fmla="*/ 293 h 944"/>
                    <a:gd name="T102" fmla="*/ 834 w 845"/>
                    <a:gd name="T103" fmla="*/ 303 h 944"/>
                    <a:gd name="T104" fmla="*/ 830 w 845"/>
                    <a:gd name="T105" fmla="*/ 313 h 944"/>
                    <a:gd name="T106" fmla="*/ 826 w 845"/>
                    <a:gd name="T107" fmla="*/ 323 h 944"/>
                    <a:gd name="T108" fmla="*/ 821 w 845"/>
                    <a:gd name="T109" fmla="*/ 332 h 944"/>
                    <a:gd name="T110" fmla="*/ 815 w 845"/>
                    <a:gd name="T111" fmla="*/ 342 h 944"/>
                    <a:gd name="T112" fmla="*/ 809 w 845"/>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5" h="944">
                      <a:moveTo>
                        <a:pt x="806" y="355"/>
                      </a:moveTo>
                      <a:lnTo>
                        <a:pt x="427" y="857"/>
                      </a:lnTo>
                      <a:lnTo>
                        <a:pt x="409" y="883"/>
                      </a:lnTo>
                      <a:lnTo>
                        <a:pt x="390" y="904"/>
                      </a:lnTo>
                      <a:lnTo>
                        <a:pt x="371" y="921"/>
                      </a:lnTo>
                      <a:lnTo>
                        <a:pt x="352" y="933"/>
                      </a:lnTo>
                      <a:lnTo>
                        <a:pt x="333" y="941"/>
                      </a:lnTo>
                      <a:lnTo>
                        <a:pt x="314" y="944"/>
                      </a:lnTo>
                      <a:lnTo>
                        <a:pt x="296" y="943"/>
                      </a:lnTo>
                      <a:lnTo>
                        <a:pt x="277" y="937"/>
                      </a:lnTo>
                      <a:lnTo>
                        <a:pt x="258" y="927"/>
                      </a:lnTo>
                      <a:lnTo>
                        <a:pt x="240" y="912"/>
                      </a:lnTo>
                      <a:lnTo>
                        <a:pt x="53" y="772"/>
                      </a:lnTo>
                      <a:lnTo>
                        <a:pt x="34" y="758"/>
                      </a:lnTo>
                      <a:lnTo>
                        <a:pt x="19" y="743"/>
                      </a:lnTo>
                      <a:lnTo>
                        <a:pt x="8" y="726"/>
                      </a:lnTo>
                      <a:lnTo>
                        <a:pt x="2" y="708"/>
                      </a:lnTo>
                      <a:lnTo>
                        <a:pt x="0" y="689"/>
                      </a:lnTo>
                      <a:lnTo>
                        <a:pt x="2" y="669"/>
                      </a:lnTo>
                      <a:lnTo>
                        <a:pt x="9" y="648"/>
                      </a:lnTo>
                      <a:lnTo>
                        <a:pt x="19" y="625"/>
                      </a:lnTo>
                      <a:lnTo>
                        <a:pt x="35" y="601"/>
                      </a:lnTo>
                      <a:lnTo>
                        <a:pt x="54" y="576"/>
                      </a:lnTo>
                      <a:lnTo>
                        <a:pt x="432" y="74"/>
                      </a:lnTo>
                      <a:lnTo>
                        <a:pt x="436" y="69"/>
                      </a:lnTo>
                      <a:lnTo>
                        <a:pt x="439" y="65"/>
                      </a:lnTo>
                      <a:lnTo>
                        <a:pt x="443" y="61"/>
                      </a:lnTo>
                      <a:lnTo>
                        <a:pt x="446" y="57"/>
                      </a:lnTo>
                      <a:lnTo>
                        <a:pt x="450" y="53"/>
                      </a:lnTo>
                      <a:lnTo>
                        <a:pt x="454" y="49"/>
                      </a:lnTo>
                      <a:lnTo>
                        <a:pt x="458" y="45"/>
                      </a:lnTo>
                      <a:lnTo>
                        <a:pt x="462" y="42"/>
                      </a:lnTo>
                      <a:lnTo>
                        <a:pt x="466" y="38"/>
                      </a:lnTo>
                      <a:lnTo>
                        <a:pt x="470" y="35"/>
                      </a:lnTo>
                      <a:lnTo>
                        <a:pt x="475" y="32"/>
                      </a:lnTo>
                      <a:lnTo>
                        <a:pt x="479" y="29"/>
                      </a:lnTo>
                      <a:lnTo>
                        <a:pt x="483" y="26"/>
                      </a:lnTo>
                      <a:lnTo>
                        <a:pt x="488" y="23"/>
                      </a:lnTo>
                      <a:lnTo>
                        <a:pt x="492" y="20"/>
                      </a:lnTo>
                      <a:lnTo>
                        <a:pt x="497" y="18"/>
                      </a:lnTo>
                      <a:lnTo>
                        <a:pt x="501" y="16"/>
                      </a:lnTo>
                      <a:lnTo>
                        <a:pt x="506" y="13"/>
                      </a:lnTo>
                      <a:lnTo>
                        <a:pt x="510" y="11"/>
                      </a:lnTo>
                      <a:lnTo>
                        <a:pt x="515" y="10"/>
                      </a:lnTo>
                      <a:lnTo>
                        <a:pt x="520" y="8"/>
                      </a:lnTo>
                      <a:lnTo>
                        <a:pt x="524" y="6"/>
                      </a:lnTo>
                      <a:lnTo>
                        <a:pt x="529" y="5"/>
                      </a:lnTo>
                      <a:lnTo>
                        <a:pt x="534" y="4"/>
                      </a:lnTo>
                      <a:lnTo>
                        <a:pt x="538" y="3"/>
                      </a:lnTo>
                      <a:lnTo>
                        <a:pt x="543" y="2"/>
                      </a:lnTo>
                      <a:lnTo>
                        <a:pt x="547" y="1"/>
                      </a:lnTo>
                      <a:lnTo>
                        <a:pt x="552" y="1"/>
                      </a:lnTo>
                      <a:lnTo>
                        <a:pt x="556" y="0"/>
                      </a:lnTo>
                      <a:lnTo>
                        <a:pt x="561" y="0"/>
                      </a:lnTo>
                      <a:lnTo>
                        <a:pt x="565" y="0"/>
                      </a:lnTo>
                      <a:lnTo>
                        <a:pt x="570" y="0"/>
                      </a:lnTo>
                      <a:lnTo>
                        <a:pt x="574" y="1"/>
                      </a:lnTo>
                      <a:lnTo>
                        <a:pt x="578" y="1"/>
                      </a:lnTo>
                      <a:lnTo>
                        <a:pt x="583" y="2"/>
                      </a:lnTo>
                      <a:lnTo>
                        <a:pt x="587" y="3"/>
                      </a:lnTo>
                      <a:lnTo>
                        <a:pt x="591" y="4"/>
                      </a:lnTo>
                      <a:lnTo>
                        <a:pt x="595" y="5"/>
                      </a:lnTo>
                      <a:lnTo>
                        <a:pt x="599" y="7"/>
                      </a:lnTo>
                      <a:lnTo>
                        <a:pt x="603" y="8"/>
                      </a:lnTo>
                      <a:lnTo>
                        <a:pt x="606" y="10"/>
                      </a:lnTo>
                      <a:lnTo>
                        <a:pt x="610" y="12"/>
                      </a:lnTo>
                      <a:lnTo>
                        <a:pt x="614" y="14"/>
                      </a:lnTo>
                      <a:lnTo>
                        <a:pt x="617" y="16"/>
                      </a:lnTo>
                      <a:lnTo>
                        <a:pt x="620" y="19"/>
                      </a:lnTo>
                      <a:lnTo>
                        <a:pt x="807" y="159"/>
                      </a:lnTo>
                      <a:lnTo>
                        <a:pt x="810" y="162"/>
                      </a:lnTo>
                      <a:lnTo>
                        <a:pt x="813" y="164"/>
                      </a:lnTo>
                      <a:lnTo>
                        <a:pt x="816" y="167"/>
                      </a:lnTo>
                      <a:lnTo>
                        <a:pt x="819" y="170"/>
                      </a:lnTo>
                      <a:lnTo>
                        <a:pt x="822" y="173"/>
                      </a:lnTo>
                      <a:lnTo>
                        <a:pt x="824" y="177"/>
                      </a:lnTo>
                      <a:lnTo>
                        <a:pt x="827" y="180"/>
                      </a:lnTo>
                      <a:lnTo>
                        <a:pt x="829" y="184"/>
                      </a:lnTo>
                      <a:lnTo>
                        <a:pt x="831" y="187"/>
                      </a:lnTo>
                      <a:lnTo>
                        <a:pt x="833" y="191"/>
                      </a:lnTo>
                      <a:lnTo>
                        <a:pt x="835" y="195"/>
                      </a:lnTo>
                      <a:lnTo>
                        <a:pt x="837" y="199"/>
                      </a:lnTo>
                      <a:lnTo>
                        <a:pt x="838" y="203"/>
                      </a:lnTo>
                      <a:lnTo>
                        <a:pt x="840" y="207"/>
                      </a:lnTo>
                      <a:lnTo>
                        <a:pt x="841" y="211"/>
                      </a:lnTo>
                      <a:lnTo>
                        <a:pt x="842" y="216"/>
                      </a:lnTo>
                      <a:lnTo>
                        <a:pt x="843" y="220"/>
                      </a:lnTo>
                      <a:lnTo>
                        <a:pt x="844" y="225"/>
                      </a:lnTo>
                      <a:lnTo>
                        <a:pt x="844" y="229"/>
                      </a:lnTo>
                      <a:lnTo>
                        <a:pt x="845" y="234"/>
                      </a:lnTo>
                      <a:lnTo>
                        <a:pt x="845" y="239"/>
                      </a:lnTo>
                      <a:lnTo>
                        <a:pt x="845" y="243"/>
                      </a:lnTo>
                      <a:lnTo>
                        <a:pt x="845" y="248"/>
                      </a:lnTo>
                      <a:lnTo>
                        <a:pt x="845" y="253"/>
                      </a:lnTo>
                      <a:lnTo>
                        <a:pt x="845" y="258"/>
                      </a:lnTo>
                      <a:lnTo>
                        <a:pt x="844" y="263"/>
                      </a:lnTo>
                      <a:lnTo>
                        <a:pt x="844" y="268"/>
                      </a:lnTo>
                      <a:lnTo>
                        <a:pt x="843" y="273"/>
                      </a:lnTo>
                      <a:lnTo>
                        <a:pt x="842" y="278"/>
                      </a:lnTo>
                      <a:lnTo>
                        <a:pt x="841" y="283"/>
                      </a:lnTo>
                      <a:lnTo>
                        <a:pt x="839" y="288"/>
                      </a:lnTo>
                      <a:lnTo>
                        <a:pt x="838" y="293"/>
                      </a:lnTo>
                      <a:lnTo>
                        <a:pt x="836" y="298"/>
                      </a:lnTo>
                      <a:lnTo>
                        <a:pt x="834" y="303"/>
                      </a:lnTo>
                      <a:lnTo>
                        <a:pt x="832" y="308"/>
                      </a:lnTo>
                      <a:lnTo>
                        <a:pt x="830" y="313"/>
                      </a:lnTo>
                      <a:lnTo>
                        <a:pt x="828" y="318"/>
                      </a:lnTo>
                      <a:lnTo>
                        <a:pt x="826" y="323"/>
                      </a:lnTo>
                      <a:lnTo>
                        <a:pt x="823" y="327"/>
                      </a:lnTo>
                      <a:lnTo>
                        <a:pt x="821" y="332"/>
                      </a:lnTo>
                      <a:lnTo>
                        <a:pt x="818" y="337"/>
                      </a:lnTo>
                      <a:lnTo>
                        <a:pt x="815" y="342"/>
                      </a:lnTo>
                      <a:lnTo>
                        <a:pt x="812" y="346"/>
                      </a:lnTo>
                      <a:lnTo>
                        <a:pt x="809" y="351"/>
                      </a:lnTo>
                      <a:lnTo>
                        <a:pt x="806"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281" name="Group 201">
                <a:extLst>
                  <a:ext uri="{FF2B5EF4-FFF2-40B4-BE49-F238E27FC236}">
                    <a16:creationId xmlns:a16="http://schemas.microsoft.com/office/drawing/2014/main" id="{7BE5CD1C-0A64-4577-8F45-8BD96EF99BF5}"/>
                  </a:ext>
                </a:extLst>
              </p:cNvPr>
              <p:cNvGrpSpPr>
                <a:grpSpLocks noChangeAspect="1"/>
              </p:cNvGrpSpPr>
              <p:nvPr/>
            </p:nvGrpSpPr>
            <p:grpSpPr bwMode="auto">
              <a:xfrm>
                <a:off x="2195" y="3485"/>
                <a:ext cx="434" cy="465"/>
                <a:chOff x="3807" y="3485"/>
                <a:chExt cx="434" cy="465"/>
              </a:xfrm>
            </p:grpSpPr>
            <p:sp>
              <p:nvSpPr>
                <p:cNvPr id="942282" name="Freeform 202">
                  <a:extLst>
                    <a:ext uri="{FF2B5EF4-FFF2-40B4-BE49-F238E27FC236}">
                      <a16:creationId xmlns:a16="http://schemas.microsoft.com/office/drawing/2014/main" id="{CE505C41-DF82-4756-B378-2A508CC65226}"/>
                    </a:ext>
                  </a:extLst>
                </p:cNvPr>
                <p:cNvSpPr>
                  <a:spLocks noChangeAspect="1"/>
                </p:cNvSpPr>
                <p:nvPr/>
              </p:nvSpPr>
              <p:spPr bwMode="auto">
                <a:xfrm>
                  <a:off x="4047" y="3647"/>
                  <a:ext cx="194" cy="165"/>
                </a:xfrm>
                <a:custGeom>
                  <a:avLst/>
                  <a:gdLst>
                    <a:gd name="T0" fmla="*/ 758 w 972"/>
                    <a:gd name="T1" fmla="*/ 827 h 827"/>
                    <a:gd name="T2" fmla="*/ 753 w 972"/>
                    <a:gd name="T3" fmla="*/ 814 h 827"/>
                    <a:gd name="T4" fmla="*/ 748 w 972"/>
                    <a:gd name="T5" fmla="*/ 801 h 827"/>
                    <a:gd name="T6" fmla="*/ 743 w 972"/>
                    <a:gd name="T7" fmla="*/ 789 h 827"/>
                    <a:gd name="T8" fmla="*/ 740 w 972"/>
                    <a:gd name="T9" fmla="*/ 776 h 827"/>
                    <a:gd name="T10" fmla="*/ 736 w 972"/>
                    <a:gd name="T11" fmla="*/ 763 h 827"/>
                    <a:gd name="T12" fmla="*/ 734 w 972"/>
                    <a:gd name="T13" fmla="*/ 750 h 827"/>
                    <a:gd name="T14" fmla="*/ 732 w 972"/>
                    <a:gd name="T15" fmla="*/ 736 h 827"/>
                    <a:gd name="T16" fmla="*/ 729 w 972"/>
                    <a:gd name="T17" fmla="*/ 723 h 827"/>
                    <a:gd name="T18" fmla="*/ 728 w 972"/>
                    <a:gd name="T19" fmla="*/ 711 h 827"/>
                    <a:gd name="T20" fmla="*/ 727 w 972"/>
                    <a:gd name="T21" fmla="*/ 698 h 827"/>
                    <a:gd name="T22" fmla="*/ 727 w 972"/>
                    <a:gd name="T23" fmla="*/ 684 h 827"/>
                    <a:gd name="T24" fmla="*/ 727 w 972"/>
                    <a:gd name="T25" fmla="*/ 671 h 827"/>
                    <a:gd name="T26" fmla="*/ 727 w 972"/>
                    <a:gd name="T27" fmla="*/ 658 h 827"/>
                    <a:gd name="T28" fmla="*/ 728 w 972"/>
                    <a:gd name="T29" fmla="*/ 644 h 827"/>
                    <a:gd name="T30" fmla="*/ 729 w 972"/>
                    <a:gd name="T31" fmla="*/ 631 h 827"/>
                    <a:gd name="T32" fmla="*/ 731 w 972"/>
                    <a:gd name="T33" fmla="*/ 618 h 827"/>
                    <a:gd name="T34" fmla="*/ 733 w 972"/>
                    <a:gd name="T35" fmla="*/ 604 h 827"/>
                    <a:gd name="T36" fmla="*/ 736 w 972"/>
                    <a:gd name="T37" fmla="*/ 591 h 827"/>
                    <a:gd name="T38" fmla="*/ 739 w 972"/>
                    <a:gd name="T39" fmla="*/ 578 h 827"/>
                    <a:gd name="T40" fmla="*/ 743 w 972"/>
                    <a:gd name="T41" fmla="*/ 565 h 827"/>
                    <a:gd name="T42" fmla="*/ 747 w 972"/>
                    <a:gd name="T43" fmla="*/ 553 h 827"/>
                    <a:gd name="T44" fmla="*/ 752 w 972"/>
                    <a:gd name="T45" fmla="*/ 540 h 827"/>
                    <a:gd name="T46" fmla="*/ 756 w 972"/>
                    <a:gd name="T47" fmla="*/ 528 h 827"/>
                    <a:gd name="T48" fmla="*/ 762 w 972"/>
                    <a:gd name="T49" fmla="*/ 516 h 827"/>
                    <a:gd name="T50" fmla="*/ 768 w 972"/>
                    <a:gd name="T51" fmla="*/ 504 h 827"/>
                    <a:gd name="T52" fmla="*/ 774 w 972"/>
                    <a:gd name="T53" fmla="*/ 492 h 827"/>
                    <a:gd name="T54" fmla="*/ 781 w 972"/>
                    <a:gd name="T55" fmla="*/ 481 h 827"/>
                    <a:gd name="T56" fmla="*/ 788 w 972"/>
                    <a:gd name="T57" fmla="*/ 469 h 827"/>
                    <a:gd name="T58" fmla="*/ 795 w 972"/>
                    <a:gd name="T59" fmla="*/ 458 h 827"/>
                    <a:gd name="T60" fmla="*/ 803 w 972"/>
                    <a:gd name="T61" fmla="*/ 448 h 827"/>
                    <a:gd name="T62" fmla="*/ 812 w 972"/>
                    <a:gd name="T63" fmla="*/ 437 h 827"/>
                    <a:gd name="T64" fmla="*/ 820 w 972"/>
                    <a:gd name="T65" fmla="*/ 427 h 827"/>
                    <a:gd name="T66" fmla="*/ 829 w 972"/>
                    <a:gd name="T67" fmla="*/ 417 h 827"/>
                    <a:gd name="T68" fmla="*/ 838 w 972"/>
                    <a:gd name="T69" fmla="*/ 407 h 827"/>
                    <a:gd name="T70" fmla="*/ 848 w 972"/>
                    <a:gd name="T71" fmla="*/ 399 h 827"/>
                    <a:gd name="T72" fmla="*/ 858 w 972"/>
                    <a:gd name="T73" fmla="*/ 389 h 827"/>
                    <a:gd name="T74" fmla="*/ 868 w 972"/>
                    <a:gd name="T75" fmla="*/ 381 h 827"/>
                    <a:gd name="T76" fmla="*/ 878 w 972"/>
                    <a:gd name="T77" fmla="*/ 373 h 827"/>
                    <a:gd name="T78" fmla="*/ 889 w 972"/>
                    <a:gd name="T79" fmla="*/ 365 h 827"/>
                    <a:gd name="T80" fmla="*/ 901 w 972"/>
                    <a:gd name="T81" fmla="*/ 358 h 827"/>
                    <a:gd name="T82" fmla="*/ 912 w 972"/>
                    <a:gd name="T83" fmla="*/ 351 h 827"/>
                    <a:gd name="T84" fmla="*/ 923 w 972"/>
                    <a:gd name="T85" fmla="*/ 344 h 827"/>
                    <a:gd name="T86" fmla="*/ 936 w 972"/>
                    <a:gd name="T87" fmla="*/ 338 h 827"/>
                    <a:gd name="T88" fmla="*/ 948 w 972"/>
                    <a:gd name="T89" fmla="*/ 332 h 827"/>
                    <a:gd name="T90" fmla="*/ 959 w 972"/>
                    <a:gd name="T91" fmla="*/ 326 h 827"/>
                    <a:gd name="T92" fmla="*/ 972 w 972"/>
                    <a:gd name="T93" fmla="*/ 321 h 827"/>
                    <a:gd name="T94" fmla="*/ 215 w 972"/>
                    <a:gd name="T95" fmla="*/ 0 h 827"/>
                    <a:gd name="T96" fmla="*/ 0 w 972"/>
                    <a:gd name="T97" fmla="*/ 505 h 827"/>
                    <a:gd name="T98" fmla="*/ 758 w 972"/>
                    <a:gd name="T99" fmla="*/ 827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72" h="827">
                      <a:moveTo>
                        <a:pt x="758" y="827"/>
                      </a:moveTo>
                      <a:lnTo>
                        <a:pt x="753" y="814"/>
                      </a:lnTo>
                      <a:lnTo>
                        <a:pt x="748" y="801"/>
                      </a:lnTo>
                      <a:lnTo>
                        <a:pt x="743" y="789"/>
                      </a:lnTo>
                      <a:lnTo>
                        <a:pt x="740" y="776"/>
                      </a:lnTo>
                      <a:lnTo>
                        <a:pt x="736" y="763"/>
                      </a:lnTo>
                      <a:lnTo>
                        <a:pt x="734" y="750"/>
                      </a:lnTo>
                      <a:lnTo>
                        <a:pt x="732" y="736"/>
                      </a:lnTo>
                      <a:lnTo>
                        <a:pt x="729" y="723"/>
                      </a:lnTo>
                      <a:lnTo>
                        <a:pt x="728" y="711"/>
                      </a:lnTo>
                      <a:lnTo>
                        <a:pt x="727" y="698"/>
                      </a:lnTo>
                      <a:lnTo>
                        <a:pt x="727" y="684"/>
                      </a:lnTo>
                      <a:lnTo>
                        <a:pt x="727" y="671"/>
                      </a:lnTo>
                      <a:lnTo>
                        <a:pt x="727" y="658"/>
                      </a:lnTo>
                      <a:lnTo>
                        <a:pt x="728" y="644"/>
                      </a:lnTo>
                      <a:lnTo>
                        <a:pt x="729" y="631"/>
                      </a:lnTo>
                      <a:lnTo>
                        <a:pt x="731" y="618"/>
                      </a:lnTo>
                      <a:lnTo>
                        <a:pt x="733" y="604"/>
                      </a:lnTo>
                      <a:lnTo>
                        <a:pt x="736" y="591"/>
                      </a:lnTo>
                      <a:lnTo>
                        <a:pt x="739" y="578"/>
                      </a:lnTo>
                      <a:lnTo>
                        <a:pt x="743" y="565"/>
                      </a:lnTo>
                      <a:lnTo>
                        <a:pt x="747" y="553"/>
                      </a:lnTo>
                      <a:lnTo>
                        <a:pt x="752" y="540"/>
                      </a:lnTo>
                      <a:lnTo>
                        <a:pt x="756" y="528"/>
                      </a:lnTo>
                      <a:lnTo>
                        <a:pt x="762" y="516"/>
                      </a:lnTo>
                      <a:lnTo>
                        <a:pt x="768" y="504"/>
                      </a:lnTo>
                      <a:lnTo>
                        <a:pt x="774" y="492"/>
                      </a:lnTo>
                      <a:lnTo>
                        <a:pt x="781" y="481"/>
                      </a:lnTo>
                      <a:lnTo>
                        <a:pt x="788" y="469"/>
                      </a:lnTo>
                      <a:lnTo>
                        <a:pt x="795" y="458"/>
                      </a:lnTo>
                      <a:lnTo>
                        <a:pt x="803" y="448"/>
                      </a:lnTo>
                      <a:lnTo>
                        <a:pt x="812" y="437"/>
                      </a:lnTo>
                      <a:lnTo>
                        <a:pt x="820" y="427"/>
                      </a:lnTo>
                      <a:lnTo>
                        <a:pt x="829" y="417"/>
                      </a:lnTo>
                      <a:lnTo>
                        <a:pt x="838" y="407"/>
                      </a:lnTo>
                      <a:lnTo>
                        <a:pt x="848" y="399"/>
                      </a:lnTo>
                      <a:lnTo>
                        <a:pt x="858" y="389"/>
                      </a:lnTo>
                      <a:lnTo>
                        <a:pt x="868" y="381"/>
                      </a:lnTo>
                      <a:lnTo>
                        <a:pt x="878" y="373"/>
                      </a:lnTo>
                      <a:lnTo>
                        <a:pt x="889" y="365"/>
                      </a:lnTo>
                      <a:lnTo>
                        <a:pt x="901" y="358"/>
                      </a:lnTo>
                      <a:lnTo>
                        <a:pt x="912" y="351"/>
                      </a:lnTo>
                      <a:lnTo>
                        <a:pt x="923" y="344"/>
                      </a:lnTo>
                      <a:lnTo>
                        <a:pt x="936" y="338"/>
                      </a:lnTo>
                      <a:lnTo>
                        <a:pt x="948" y="332"/>
                      </a:lnTo>
                      <a:lnTo>
                        <a:pt x="959" y="326"/>
                      </a:lnTo>
                      <a:lnTo>
                        <a:pt x="972" y="321"/>
                      </a:lnTo>
                      <a:lnTo>
                        <a:pt x="215" y="0"/>
                      </a:lnTo>
                      <a:lnTo>
                        <a:pt x="0" y="505"/>
                      </a:lnTo>
                      <a:lnTo>
                        <a:pt x="758" y="827"/>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3" name="Freeform 203">
                  <a:extLst>
                    <a:ext uri="{FF2B5EF4-FFF2-40B4-BE49-F238E27FC236}">
                      <a16:creationId xmlns:a16="http://schemas.microsoft.com/office/drawing/2014/main" id="{1D45375E-6121-4C0D-9B27-59BF340D1576}"/>
                    </a:ext>
                  </a:extLst>
                </p:cNvPr>
                <p:cNvSpPr>
                  <a:spLocks noChangeAspect="1"/>
                </p:cNvSpPr>
                <p:nvPr/>
              </p:nvSpPr>
              <p:spPr bwMode="auto">
                <a:xfrm>
                  <a:off x="4047" y="3647"/>
                  <a:ext cx="194" cy="165"/>
                </a:xfrm>
                <a:custGeom>
                  <a:avLst/>
                  <a:gdLst>
                    <a:gd name="T0" fmla="*/ 646 w 829"/>
                    <a:gd name="T1" fmla="*/ 705 h 705"/>
                    <a:gd name="T2" fmla="*/ 642 w 829"/>
                    <a:gd name="T3" fmla="*/ 694 h 705"/>
                    <a:gd name="T4" fmla="*/ 638 w 829"/>
                    <a:gd name="T5" fmla="*/ 683 h 705"/>
                    <a:gd name="T6" fmla="*/ 634 w 829"/>
                    <a:gd name="T7" fmla="*/ 673 h 705"/>
                    <a:gd name="T8" fmla="*/ 631 w 829"/>
                    <a:gd name="T9" fmla="*/ 662 h 705"/>
                    <a:gd name="T10" fmla="*/ 628 w 829"/>
                    <a:gd name="T11" fmla="*/ 651 h 705"/>
                    <a:gd name="T12" fmla="*/ 626 w 829"/>
                    <a:gd name="T13" fmla="*/ 640 h 705"/>
                    <a:gd name="T14" fmla="*/ 624 w 829"/>
                    <a:gd name="T15" fmla="*/ 628 h 705"/>
                    <a:gd name="T16" fmla="*/ 622 w 829"/>
                    <a:gd name="T17" fmla="*/ 617 h 705"/>
                    <a:gd name="T18" fmla="*/ 621 w 829"/>
                    <a:gd name="T19" fmla="*/ 606 h 705"/>
                    <a:gd name="T20" fmla="*/ 620 w 829"/>
                    <a:gd name="T21" fmla="*/ 595 h 705"/>
                    <a:gd name="T22" fmla="*/ 620 w 829"/>
                    <a:gd name="T23" fmla="*/ 583 h 705"/>
                    <a:gd name="T24" fmla="*/ 620 w 829"/>
                    <a:gd name="T25" fmla="*/ 572 h 705"/>
                    <a:gd name="T26" fmla="*/ 620 w 829"/>
                    <a:gd name="T27" fmla="*/ 561 h 705"/>
                    <a:gd name="T28" fmla="*/ 621 w 829"/>
                    <a:gd name="T29" fmla="*/ 549 h 705"/>
                    <a:gd name="T30" fmla="*/ 622 w 829"/>
                    <a:gd name="T31" fmla="*/ 538 h 705"/>
                    <a:gd name="T32" fmla="*/ 623 w 829"/>
                    <a:gd name="T33" fmla="*/ 527 h 705"/>
                    <a:gd name="T34" fmla="*/ 625 w 829"/>
                    <a:gd name="T35" fmla="*/ 515 h 705"/>
                    <a:gd name="T36" fmla="*/ 628 w 829"/>
                    <a:gd name="T37" fmla="*/ 504 h 705"/>
                    <a:gd name="T38" fmla="*/ 630 w 829"/>
                    <a:gd name="T39" fmla="*/ 493 h 705"/>
                    <a:gd name="T40" fmla="*/ 634 w 829"/>
                    <a:gd name="T41" fmla="*/ 482 h 705"/>
                    <a:gd name="T42" fmla="*/ 637 w 829"/>
                    <a:gd name="T43" fmla="*/ 472 h 705"/>
                    <a:gd name="T44" fmla="*/ 641 w 829"/>
                    <a:gd name="T45" fmla="*/ 461 h 705"/>
                    <a:gd name="T46" fmla="*/ 645 w 829"/>
                    <a:gd name="T47" fmla="*/ 450 h 705"/>
                    <a:gd name="T48" fmla="*/ 650 w 829"/>
                    <a:gd name="T49" fmla="*/ 440 h 705"/>
                    <a:gd name="T50" fmla="*/ 655 w 829"/>
                    <a:gd name="T51" fmla="*/ 430 h 705"/>
                    <a:gd name="T52" fmla="*/ 660 w 829"/>
                    <a:gd name="T53" fmla="*/ 420 h 705"/>
                    <a:gd name="T54" fmla="*/ 666 w 829"/>
                    <a:gd name="T55" fmla="*/ 410 h 705"/>
                    <a:gd name="T56" fmla="*/ 672 w 829"/>
                    <a:gd name="T57" fmla="*/ 400 h 705"/>
                    <a:gd name="T58" fmla="*/ 678 w 829"/>
                    <a:gd name="T59" fmla="*/ 391 h 705"/>
                    <a:gd name="T60" fmla="*/ 685 w 829"/>
                    <a:gd name="T61" fmla="*/ 382 h 705"/>
                    <a:gd name="T62" fmla="*/ 692 w 829"/>
                    <a:gd name="T63" fmla="*/ 373 h 705"/>
                    <a:gd name="T64" fmla="*/ 699 w 829"/>
                    <a:gd name="T65" fmla="*/ 364 h 705"/>
                    <a:gd name="T66" fmla="*/ 707 w 829"/>
                    <a:gd name="T67" fmla="*/ 356 h 705"/>
                    <a:gd name="T68" fmla="*/ 715 w 829"/>
                    <a:gd name="T69" fmla="*/ 347 h 705"/>
                    <a:gd name="T70" fmla="*/ 723 w 829"/>
                    <a:gd name="T71" fmla="*/ 340 h 705"/>
                    <a:gd name="T72" fmla="*/ 732 w 829"/>
                    <a:gd name="T73" fmla="*/ 332 h 705"/>
                    <a:gd name="T74" fmla="*/ 740 w 829"/>
                    <a:gd name="T75" fmla="*/ 325 h 705"/>
                    <a:gd name="T76" fmla="*/ 749 w 829"/>
                    <a:gd name="T77" fmla="*/ 318 h 705"/>
                    <a:gd name="T78" fmla="*/ 758 w 829"/>
                    <a:gd name="T79" fmla="*/ 311 h 705"/>
                    <a:gd name="T80" fmla="*/ 768 w 829"/>
                    <a:gd name="T81" fmla="*/ 305 h 705"/>
                    <a:gd name="T82" fmla="*/ 778 w 829"/>
                    <a:gd name="T83" fmla="*/ 299 h 705"/>
                    <a:gd name="T84" fmla="*/ 787 w 829"/>
                    <a:gd name="T85" fmla="*/ 293 h 705"/>
                    <a:gd name="T86" fmla="*/ 798 w 829"/>
                    <a:gd name="T87" fmla="*/ 288 h 705"/>
                    <a:gd name="T88" fmla="*/ 808 w 829"/>
                    <a:gd name="T89" fmla="*/ 283 h 705"/>
                    <a:gd name="T90" fmla="*/ 818 w 829"/>
                    <a:gd name="T91" fmla="*/ 278 h 705"/>
                    <a:gd name="T92" fmla="*/ 829 w 829"/>
                    <a:gd name="T93" fmla="*/ 274 h 705"/>
                    <a:gd name="T94" fmla="*/ 183 w 829"/>
                    <a:gd name="T95" fmla="*/ 0 h 705"/>
                    <a:gd name="T96" fmla="*/ 0 w 829"/>
                    <a:gd name="T97" fmla="*/ 431 h 705"/>
                    <a:gd name="T98" fmla="*/ 646 w 829"/>
                    <a:gd name="T99" fmla="*/ 705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9" h="705">
                      <a:moveTo>
                        <a:pt x="646" y="705"/>
                      </a:moveTo>
                      <a:lnTo>
                        <a:pt x="642" y="694"/>
                      </a:lnTo>
                      <a:lnTo>
                        <a:pt x="638" y="683"/>
                      </a:lnTo>
                      <a:lnTo>
                        <a:pt x="634" y="673"/>
                      </a:lnTo>
                      <a:lnTo>
                        <a:pt x="631" y="662"/>
                      </a:lnTo>
                      <a:lnTo>
                        <a:pt x="628" y="651"/>
                      </a:lnTo>
                      <a:lnTo>
                        <a:pt x="626" y="640"/>
                      </a:lnTo>
                      <a:lnTo>
                        <a:pt x="624" y="628"/>
                      </a:lnTo>
                      <a:lnTo>
                        <a:pt x="622" y="617"/>
                      </a:lnTo>
                      <a:lnTo>
                        <a:pt x="621" y="606"/>
                      </a:lnTo>
                      <a:lnTo>
                        <a:pt x="620" y="595"/>
                      </a:lnTo>
                      <a:lnTo>
                        <a:pt x="620" y="583"/>
                      </a:lnTo>
                      <a:lnTo>
                        <a:pt x="620" y="572"/>
                      </a:lnTo>
                      <a:lnTo>
                        <a:pt x="620" y="561"/>
                      </a:lnTo>
                      <a:lnTo>
                        <a:pt x="621" y="549"/>
                      </a:lnTo>
                      <a:lnTo>
                        <a:pt x="622" y="538"/>
                      </a:lnTo>
                      <a:lnTo>
                        <a:pt x="623" y="527"/>
                      </a:lnTo>
                      <a:lnTo>
                        <a:pt x="625" y="515"/>
                      </a:lnTo>
                      <a:lnTo>
                        <a:pt x="628" y="504"/>
                      </a:lnTo>
                      <a:lnTo>
                        <a:pt x="630" y="493"/>
                      </a:lnTo>
                      <a:lnTo>
                        <a:pt x="634" y="482"/>
                      </a:lnTo>
                      <a:lnTo>
                        <a:pt x="637" y="472"/>
                      </a:lnTo>
                      <a:lnTo>
                        <a:pt x="641" y="461"/>
                      </a:lnTo>
                      <a:lnTo>
                        <a:pt x="645" y="450"/>
                      </a:lnTo>
                      <a:lnTo>
                        <a:pt x="650" y="440"/>
                      </a:lnTo>
                      <a:lnTo>
                        <a:pt x="655" y="430"/>
                      </a:lnTo>
                      <a:lnTo>
                        <a:pt x="660" y="420"/>
                      </a:lnTo>
                      <a:lnTo>
                        <a:pt x="666" y="410"/>
                      </a:lnTo>
                      <a:lnTo>
                        <a:pt x="672" y="400"/>
                      </a:lnTo>
                      <a:lnTo>
                        <a:pt x="678" y="391"/>
                      </a:lnTo>
                      <a:lnTo>
                        <a:pt x="685" y="382"/>
                      </a:lnTo>
                      <a:lnTo>
                        <a:pt x="692" y="373"/>
                      </a:lnTo>
                      <a:lnTo>
                        <a:pt x="699" y="364"/>
                      </a:lnTo>
                      <a:lnTo>
                        <a:pt x="707" y="356"/>
                      </a:lnTo>
                      <a:lnTo>
                        <a:pt x="715" y="347"/>
                      </a:lnTo>
                      <a:lnTo>
                        <a:pt x="723" y="340"/>
                      </a:lnTo>
                      <a:lnTo>
                        <a:pt x="732" y="332"/>
                      </a:lnTo>
                      <a:lnTo>
                        <a:pt x="740" y="325"/>
                      </a:lnTo>
                      <a:lnTo>
                        <a:pt x="749" y="318"/>
                      </a:lnTo>
                      <a:lnTo>
                        <a:pt x="758" y="311"/>
                      </a:lnTo>
                      <a:lnTo>
                        <a:pt x="768" y="305"/>
                      </a:lnTo>
                      <a:lnTo>
                        <a:pt x="778" y="299"/>
                      </a:lnTo>
                      <a:lnTo>
                        <a:pt x="787" y="293"/>
                      </a:lnTo>
                      <a:lnTo>
                        <a:pt x="798" y="288"/>
                      </a:lnTo>
                      <a:lnTo>
                        <a:pt x="808" y="283"/>
                      </a:lnTo>
                      <a:lnTo>
                        <a:pt x="818" y="278"/>
                      </a:lnTo>
                      <a:lnTo>
                        <a:pt x="829" y="274"/>
                      </a:lnTo>
                      <a:lnTo>
                        <a:pt x="183" y="0"/>
                      </a:lnTo>
                      <a:lnTo>
                        <a:pt x="0" y="431"/>
                      </a:lnTo>
                      <a:lnTo>
                        <a:pt x="646" y="7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84" name="Freeform 204">
                  <a:extLst>
                    <a:ext uri="{FF2B5EF4-FFF2-40B4-BE49-F238E27FC236}">
                      <a16:creationId xmlns:a16="http://schemas.microsoft.com/office/drawing/2014/main" id="{70B32B89-06E4-43B0-8BF5-AA18571AB50F}"/>
                    </a:ext>
                  </a:extLst>
                </p:cNvPr>
                <p:cNvSpPr>
                  <a:spLocks noChangeAspect="1"/>
                </p:cNvSpPr>
                <p:nvPr/>
              </p:nvSpPr>
              <p:spPr bwMode="auto">
                <a:xfrm>
                  <a:off x="3904" y="3773"/>
                  <a:ext cx="129" cy="177"/>
                </a:xfrm>
                <a:custGeom>
                  <a:avLst/>
                  <a:gdLst>
                    <a:gd name="T0" fmla="*/ 100 w 645"/>
                    <a:gd name="T1" fmla="*/ 883 h 883"/>
                    <a:gd name="T2" fmla="*/ 108 w 645"/>
                    <a:gd name="T3" fmla="*/ 872 h 883"/>
                    <a:gd name="T4" fmla="*/ 117 w 645"/>
                    <a:gd name="T5" fmla="*/ 862 h 883"/>
                    <a:gd name="T6" fmla="*/ 126 w 645"/>
                    <a:gd name="T7" fmla="*/ 852 h 883"/>
                    <a:gd name="T8" fmla="*/ 135 w 645"/>
                    <a:gd name="T9" fmla="*/ 842 h 883"/>
                    <a:gd name="T10" fmla="*/ 144 w 645"/>
                    <a:gd name="T11" fmla="*/ 832 h 883"/>
                    <a:gd name="T12" fmla="*/ 155 w 645"/>
                    <a:gd name="T13" fmla="*/ 824 h 883"/>
                    <a:gd name="T14" fmla="*/ 164 w 645"/>
                    <a:gd name="T15" fmla="*/ 815 h 883"/>
                    <a:gd name="T16" fmla="*/ 175 w 645"/>
                    <a:gd name="T17" fmla="*/ 807 h 883"/>
                    <a:gd name="T18" fmla="*/ 186 w 645"/>
                    <a:gd name="T19" fmla="*/ 800 h 883"/>
                    <a:gd name="T20" fmla="*/ 197 w 645"/>
                    <a:gd name="T21" fmla="*/ 791 h 883"/>
                    <a:gd name="T22" fmla="*/ 208 w 645"/>
                    <a:gd name="T23" fmla="*/ 784 h 883"/>
                    <a:gd name="T24" fmla="*/ 220 w 645"/>
                    <a:gd name="T25" fmla="*/ 777 h 883"/>
                    <a:gd name="T26" fmla="*/ 231 w 645"/>
                    <a:gd name="T27" fmla="*/ 771 h 883"/>
                    <a:gd name="T28" fmla="*/ 243 w 645"/>
                    <a:gd name="T29" fmla="*/ 766 h 883"/>
                    <a:gd name="T30" fmla="*/ 256 w 645"/>
                    <a:gd name="T31" fmla="*/ 760 h 883"/>
                    <a:gd name="T32" fmla="*/ 268 w 645"/>
                    <a:gd name="T33" fmla="*/ 755 h 883"/>
                    <a:gd name="T34" fmla="*/ 280 w 645"/>
                    <a:gd name="T35" fmla="*/ 750 h 883"/>
                    <a:gd name="T36" fmla="*/ 293 w 645"/>
                    <a:gd name="T37" fmla="*/ 747 h 883"/>
                    <a:gd name="T38" fmla="*/ 306 w 645"/>
                    <a:gd name="T39" fmla="*/ 743 h 883"/>
                    <a:gd name="T40" fmla="*/ 319 w 645"/>
                    <a:gd name="T41" fmla="*/ 740 h 883"/>
                    <a:gd name="T42" fmla="*/ 332 w 645"/>
                    <a:gd name="T43" fmla="*/ 736 h 883"/>
                    <a:gd name="T44" fmla="*/ 345 w 645"/>
                    <a:gd name="T45" fmla="*/ 734 h 883"/>
                    <a:gd name="T46" fmla="*/ 358 w 645"/>
                    <a:gd name="T47" fmla="*/ 733 h 883"/>
                    <a:gd name="T48" fmla="*/ 372 w 645"/>
                    <a:gd name="T49" fmla="*/ 732 h 883"/>
                    <a:gd name="T50" fmla="*/ 385 w 645"/>
                    <a:gd name="T51" fmla="*/ 730 h 883"/>
                    <a:gd name="T52" fmla="*/ 398 w 645"/>
                    <a:gd name="T53" fmla="*/ 729 h 883"/>
                    <a:gd name="T54" fmla="*/ 412 w 645"/>
                    <a:gd name="T55" fmla="*/ 729 h 883"/>
                    <a:gd name="T56" fmla="*/ 425 w 645"/>
                    <a:gd name="T57" fmla="*/ 730 h 883"/>
                    <a:gd name="T58" fmla="*/ 438 w 645"/>
                    <a:gd name="T59" fmla="*/ 732 h 883"/>
                    <a:gd name="T60" fmla="*/ 452 w 645"/>
                    <a:gd name="T61" fmla="*/ 733 h 883"/>
                    <a:gd name="T62" fmla="*/ 465 w 645"/>
                    <a:gd name="T63" fmla="*/ 735 h 883"/>
                    <a:gd name="T64" fmla="*/ 478 w 645"/>
                    <a:gd name="T65" fmla="*/ 737 h 883"/>
                    <a:gd name="T66" fmla="*/ 490 w 645"/>
                    <a:gd name="T67" fmla="*/ 740 h 883"/>
                    <a:gd name="T68" fmla="*/ 503 w 645"/>
                    <a:gd name="T69" fmla="*/ 743 h 883"/>
                    <a:gd name="T70" fmla="*/ 516 w 645"/>
                    <a:gd name="T71" fmla="*/ 747 h 883"/>
                    <a:gd name="T72" fmla="*/ 529 w 645"/>
                    <a:gd name="T73" fmla="*/ 750 h 883"/>
                    <a:gd name="T74" fmla="*/ 542 w 645"/>
                    <a:gd name="T75" fmla="*/ 755 h 883"/>
                    <a:gd name="T76" fmla="*/ 554 w 645"/>
                    <a:gd name="T77" fmla="*/ 761 h 883"/>
                    <a:gd name="T78" fmla="*/ 565 w 645"/>
                    <a:gd name="T79" fmla="*/ 766 h 883"/>
                    <a:gd name="T80" fmla="*/ 578 w 645"/>
                    <a:gd name="T81" fmla="*/ 771 h 883"/>
                    <a:gd name="T82" fmla="*/ 590 w 645"/>
                    <a:gd name="T83" fmla="*/ 779 h 883"/>
                    <a:gd name="T84" fmla="*/ 601 w 645"/>
                    <a:gd name="T85" fmla="*/ 786 h 883"/>
                    <a:gd name="T86" fmla="*/ 612 w 645"/>
                    <a:gd name="T87" fmla="*/ 793 h 883"/>
                    <a:gd name="T88" fmla="*/ 623 w 645"/>
                    <a:gd name="T89" fmla="*/ 800 h 883"/>
                    <a:gd name="T90" fmla="*/ 635 w 645"/>
                    <a:gd name="T91" fmla="*/ 808 h 883"/>
                    <a:gd name="T92" fmla="*/ 645 w 645"/>
                    <a:gd name="T93" fmla="*/ 816 h 883"/>
                    <a:gd name="T94" fmla="*/ 544 w 645"/>
                    <a:gd name="T95" fmla="*/ 0 h 883"/>
                    <a:gd name="T96" fmla="*/ 0 w 645"/>
                    <a:gd name="T97" fmla="*/ 67 h 883"/>
                    <a:gd name="T98" fmla="*/ 100 w 645"/>
                    <a:gd name="T99" fmla="*/ 883 h 8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5" h="883">
                      <a:moveTo>
                        <a:pt x="100" y="883"/>
                      </a:moveTo>
                      <a:lnTo>
                        <a:pt x="108" y="872"/>
                      </a:lnTo>
                      <a:lnTo>
                        <a:pt x="117" y="862"/>
                      </a:lnTo>
                      <a:lnTo>
                        <a:pt x="126" y="852"/>
                      </a:lnTo>
                      <a:lnTo>
                        <a:pt x="135" y="842"/>
                      </a:lnTo>
                      <a:lnTo>
                        <a:pt x="144" y="832"/>
                      </a:lnTo>
                      <a:lnTo>
                        <a:pt x="155" y="824"/>
                      </a:lnTo>
                      <a:lnTo>
                        <a:pt x="164" y="815"/>
                      </a:lnTo>
                      <a:lnTo>
                        <a:pt x="175" y="807"/>
                      </a:lnTo>
                      <a:lnTo>
                        <a:pt x="186" y="800"/>
                      </a:lnTo>
                      <a:lnTo>
                        <a:pt x="197" y="791"/>
                      </a:lnTo>
                      <a:lnTo>
                        <a:pt x="208" y="784"/>
                      </a:lnTo>
                      <a:lnTo>
                        <a:pt x="220" y="777"/>
                      </a:lnTo>
                      <a:lnTo>
                        <a:pt x="231" y="771"/>
                      </a:lnTo>
                      <a:lnTo>
                        <a:pt x="243" y="766"/>
                      </a:lnTo>
                      <a:lnTo>
                        <a:pt x="256" y="760"/>
                      </a:lnTo>
                      <a:lnTo>
                        <a:pt x="268" y="755"/>
                      </a:lnTo>
                      <a:lnTo>
                        <a:pt x="280" y="750"/>
                      </a:lnTo>
                      <a:lnTo>
                        <a:pt x="293" y="747"/>
                      </a:lnTo>
                      <a:lnTo>
                        <a:pt x="306" y="743"/>
                      </a:lnTo>
                      <a:lnTo>
                        <a:pt x="319" y="740"/>
                      </a:lnTo>
                      <a:lnTo>
                        <a:pt x="332" y="736"/>
                      </a:lnTo>
                      <a:lnTo>
                        <a:pt x="345" y="734"/>
                      </a:lnTo>
                      <a:lnTo>
                        <a:pt x="358" y="733"/>
                      </a:lnTo>
                      <a:lnTo>
                        <a:pt x="372" y="732"/>
                      </a:lnTo>
                      <a:lnTo>
                        <a:pt x="385" y="730"/>
                      </a:lnTo>
                      <a:lnTo>
                        <a:pt x="398" y="729"/>
                      </a:lnTo>
                      <a:lnTo>
                        <a:pt x="412" y="729"/>
                      </a:lnTo>
                      <a:lnTo>
                        <a:pt x="425" y="730"/>
                      </a:lnTo>
                      <a:lnTo>
                        <a:pt x="438" y="732"/>
                      </a:lnTo>
                      <a:lnTo>
                        <a:pt x="452" y="733"/>
                      </a:lnTo>
                      <a:lnTo>
                        <a:pt x="465" y="735"/>
                      </a:lnTo>
                      <a:lnTo>
                        <a:pt x="478" y="737"/>
                      </a:lnTo>
                      <a:lnTo>
                        <a:pt x="490" y="740"/>
                      </a:lnTo>
                      <a:lnTo>
                        <a:pt x="503" y="743"/>
                      </a:lnTo>
                      <a:lnTo>
                        <a:pt x="516" y="747"/>
                      </a:lnTo>
                      <a:lnTo>
                        <a:pt x="529" y="750"/>
                      </a:lnTo>
                      <a:lnTo>
                        <a:pt x="542" y="755"/>
                      </a:lnTo>
                      <a:lnTo>
                        <a:pt x="554" y="761"/>
                      </a:lnTo>
                      <a:lnTo>
                        <a:pt x="565" y="766"/>
                      </a:lnTo>
                      <a:lnTo>
                        <a:pt x="578" y="771"/>
                      </a:lnTo>
                      <a:lnTo>
                        <a:pt x="590" y="779"/>
                      </a:lnTo>
                      <a:lnTo>
                        <a:pt x="601" y="786"/>
                      </a:lnTo>
                      <a:lnTo>
                        <a:pt x="612" y="793"/>
                      </a:lnTo>
                      <a:lnTo>
                        <a:pt x="623" y="800"/>
                      </a:lnTo>
                      <a:lnTo>
                        <a:pt x="635" y="808"/>
                      </a:lnTo>
                      <a:lnTo>
                        <a:pt x="645" y="816"/>
                      </a:lnTo>
                      <a:lnTo>
                        <a:pt x="544" y="0"/>
                      </a:lnTo>
                      <a:lnTo>
                        <a:pt x="0" y="67"/>
                      </a:lnTo>
                      <a:lnTo>
                        <a:pt x="100" y="883"/>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5" name="Freeform 205">
                  <a:extLst>
                    <a:ext uri="{FF2B5EF4-FFF2-40B4-BE49-F238E27FC236}">
                      <a16:creationId xmlns:a16="http://schemas.microsoft.com/office/drawing/2014/main" id="{E8784A8B-E30A-45BB-8858-55B705FEBFFE}"/>
                    </a:ext>
                  </a:extLst>
                </p:cNvPr>
                <p:cNvSpPr>
                  <a:spLocks noChangeAspect="1"/>
                </p:cNvSpPr>
                <p:nvPr/>
              </p:nvSpPr>
              <p:spPr bwMode="auto">
                <a:xfrm>
                  <a:off x="3904" y="3773"/>
                  <a:ext cx="129" cy="177"/>
                </a:xfrm>
                <a:custGeom>
                  <a:avLst/>
                  <a:gdLst>
                    <a:gd name="T0" fmla="*/ 85 w 550"/>
                    <a:gd name="T1" fmla="*/ 753 h 753"/>
                    <a:gd name="T2" fmla="*/ 92 w 550"/>
                    <a:gd name="T3" fmla="*/ 744 h 753"/>
                    <a:gd name="T4" fmla="*/ 100 w 550"/>
                    <a:gd name="T5" fmla="*/ 735 h 753"/>
                    <a:gd name="T6" fmla="*/ 107 w 550"/>
                    <a:gd name="T7" fmla="*/ 727 h 753"/>
                    <a:gd name="T8" fmla="*/ 115 w 550"/>
                    <a:gd name="T9" fmla="*/ 718 h 753"/>
                    <a:gd name="T10" fmla="*/ 123 w 550"/>
                    <a:gd name="T11" fmla="*/ 710 h 753"/>
                    <a:gd name="T12" fmla="*/ 132 w 550"/>
                    <a:gd name="T13" fmla="*/ 703 h 753"/>
                    <a:gd name="T14" fmla="*/ 140 w 550"/>
                    <a:gd name="T15" fmla="*/ 695 h 753"/>
                    <a:gd name="T16" fmla="*/ 149 w 550"/>
                    <a:gd name="T17" fmla="*/ 688 h 753"/>
                    <a:gd name="T18" fmla="*/ 158 w 550"/>
                    <a:gd name="T19" fmla="*/ 682 h 753"/>
                    <a:gd name="T20" fmla="*/ 168 w 550"/>
                    <a:gd name="T21" fmla="*/ 675 h 753"/>
                    <a:gd name="T22" fmla="*/ 177 w 550"/>
                    <a:gd name="T23" fmla="*/ 669 h 753"/>
                    <a:gd name="T24" fmla="*/ 187 w 550"/>
                    <a:gd name="T25" fmla="*/ 663 h 753"/>
                    <a:gd name="T26" fmla="*/ 197 w 550"/>
                    <a:gd name="T27" fmla="*/ 658 h 753"/>
                    <a:gd name="T28" fmla="*/ 207 w 550"/>
                    <a:gd name="T29" fmla="*/ 653 h 753"/>
                    <a:gd name="T30" fmla="*/ 218 w 550"/>
                    <a:gd name="T31" fmla="*/ 648 h 753"/>
                    <a:gd name="T32" fmla="*/ 228 w 550"/>
                    <a:gd name="T33" fmla="*/ 644 h 753"/>
                    <a:gd name="T34" fmla="*/ 239 w 550"/>
                    <a:gd name="T35" fmla="*/ 640 h 753"/>
                    <a:gd name="T36" fmla="*/ 250 w 550"/>
                    <a:gd name="T37" fmla="*/ 637 h 753"/>
                    <a:gd name="T38" fmla="*/ 261 w 550"/>
                    <a:gd name="T39" fmla="*/ 634 h 753"/>
                    <a:gd name="T40" fmla="*/ 272 w 550"/>
                    <a:gd name="T41" fmla="*/ 631 h 753"/>
                    <a:gd name="T42" fmla="*/ 283 w 550"/>
                    <a:gd name="T43" fmla="*/ 628 h 753"/>
                    <a:gd name="T44" fmla="*/ 294 w 550"/>
                    <a:gd name="T45" fmla="*/ 626 h 753"/>
                    <a:gd name="T46" fmla="*/ 305 w 550"/>
                    <a:gd name="T47" fmla="*/ 625 h 753"/>
                    <a:gd name="T48" fmla="*/ 317 w 550"/>
                    <a:gd name="T49" fmla="*/ 624 h 753"/>
                    <a:gd name="T50" fmla="*/ 328 w 550"/>
                    <a:gd name="T51" fmla="*/ 623 h 753"/>
                    <a:gd name="T52" fmla="*/ 339 w 550"/>
                    <a:gd name="T53" fmla="*/ 622 h 753"/>
                    <a:gd name="T54" fmla="*/ 351 w 550"/>
                    <a:gd name="T55" fmla="*/ 622 h 753"/>
                    <a:gd name="T56" fmla="*/ 362 w 550"/>
                    <a:gd name="T57" fmla="*/ 623 h 753"/>
                    <a:gd name="T58" fmla="*/ 373 w 550"/>
                    <a:gd name="T59" fmla="*/ 624 h 753"/>
                    <a:gd name="T60" fmla="*/ 385 w 550"/>
                    <a:gd name="T61" fmla="*/ 625 h 753"/>
                    <a:gd name="T62" fmla="*/ 396 w 550"/>
                    <a:gd name="T63" fmla="*/ 627 h 753"/>
                    <a:gd name="T64" fmla="*/ 407 w 550"/>
                    <a:gd name="T65" fmla="*/ 629 h 753"/>
                    <a:gd name="T66" fmla="*/ 418 w 550"/>
                    <a:gd name="T67" fmla="*/ 631 h 753"/>
                    <a:gd name="T68" fmla="*/ 429 w 550"/>
                    <a:gd name="T69" fmla="*/ 634 h 753"/>
                    <a:gd name="T70" fmla="*/ 440 w 550"/>
                    <a:gd name="T71" fmla="*/ 637 h 753"/>
                    <a:gd name="T72" fmla="*/ 451 w 550"/>
                    <a:gd name="T73" fmla="*/ 640 h 753"/>
                    <a:gd name="T74" fmla="*/ 462 w 550"/>
                    <a:gd name="T75" fmla="*/ 644 h 753"/>
                    <a:gd name="T76" fmla="*/ 472 w 550"/>
                    <a:gd name="T77" fmla="*/ 649 h 753"/>
                    <a:gd name="T78" fmla="*/ 482 w 550"/>
                    <a:gd name="T79" fmla="*/ 653 h 753"/>
                    <a:gd name="T80" fmla="*/ 493 w 550"/>
                    <a:gd name="T81" fmla="*/ 658 h 753"/>
                    <a:gd name="T82" fmla="*/ 503 w 550"/>
                    <a:gd name="T83" fmla="*/ 664 h 753"/>
                    <a:gd name="T84" fmla="*/ 512 w 550"/>
                    <a:gd name="T85" fmla="*/ 670 h 753"/>
                    <a:gd name="T86" fmla="*/ 522 w 550"/>
                    <a:gd name="T87" fmla="*/ 676 h 753"/>
                    <a:gd name="T88" fmla="*/ 531 w 550"/>
                    <a:gd name="T89" fmla="*/ 682 h 753"/>
                    <a:gd name="T90" fmla="*/ 541 w 550"/>
                    <a:gd name="T91" fmla="*/ 689 h 753"/>
                    <a:gd name="T92" fmla="*/ 550 w 550"/>
                    <a:gd name="T93" fmla="*/ 696 h 753"/>
                    <a:gd name="T94" fmla="*/ 464 w 550"/>
                    <a:gd name="T95" fmla="*/ 0 h 753"/>
                    <a:gd name="T96" fmla="*/ 0 w 550"/>
                    <a:gd name="T97" fmla="*/ 57 h 753"/>
                    <a:gd name="T98" fmla="*/ 85 w 550"/>
                    <a:gd name="T99" fmla="*/ 753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50" h="753">
                      <a:moveTo>
                        <a:pt x="85" y="753"/>
                      </a:moveTo>
                      <a:lnTo>
                        <a:pt x="92" y="744"/>
                      </a:lnTo>
                      <a:lnTo>
                        <a:pt x="100" y="735"/>
                      </a:lnTo>
                      <a:lnTo>
                        <a:pt x="107" y="727"/>
                      </a:lnTo>
                      <a:lnTo>
                        <a:pt x="115" y="718"/>
                      </a:lnTo>
                      <a:lnTo>
                        <a:pt x="123" y="710"/>
                      </a:lnTo>
                      <a:lnTo>
                        <a:pt x="132" y="703"/>
                      </a:lnTo>
                      <a:lnTo>
                        <a:pt x="140" y="695"/>
                      </a:lnTo>
                      <a:lnTo>
                        <a:pt x="149" y="688"/>
                      </a:lnTo>
                      <a:lnTo>
                        <a:pt x="158" y="682"/>
                      </a:lnTo>
                      <a:lnTo>
                        <a:pt x="168" y="675"/>
                      </a:lnTo>
                      <a:lnTo>
                        <a:pt x="177" y="669"/>
                      </a:lnTo>
                      <a:lnTo>
                        <a:pt x="187" y="663"/>
                      </a:lnTo>
                      <a:lnTo>
                        <a:pt x="197" y="658"/>
                      </a:lnTo>
                      <a:lnTo>
                        <a:pt x="207" y="653"/>
                      </a:lnTo>
                      <a:lnTo>
                        <a:pt x="218" y="648"/>
                      </a:lnTo>
                      <a:lnTo>
                        <a:pt x="228" y="644"/>
                      </a:lnTo>
                      <a:lnTo>
                        <a:pt x="239" y="640"/>
                      </a:lnTo>
                      <a:lnTo>
                        <a:pt x="250" y="637"/>
                      </a:lnTo>
                      <a:lnTo>
                        <a:pt x="261" y="634"/>
                      </a:lnTo>
                      <a:lnTo>
                        <a:pt x="272" y="631"/>
                      </a:lnTo>
                      <a:lnTo>
                        <a:pt x="283" y="628"/>
                      </a:lnTo>
                      <a:lnTo>
                        <a:pt x="294" y="626"/>
                      </a:lnTo>
                      <a:lnTo>
                        <a:pt x="305" y="625"/>
                      </a:lnTo>
                      <a:lnTo>
                        <a:pt x="317" y="624"/>
                      </a:lnTo>
                      <a:lnTo>
                        <a:pt x="328" y="623"/>
                      </a:lnTo>
                      <a:lnTo>
                        <a:pt x="339" y="622"/>
                      </a:lnTo>
                      <a:lnTo>
                        <a:pt x="351" y="622"/>
                      </a:lnTo>
                      <a:lnTo>
                        <a:pt x="362" y="623"/>
                      </a:lnTo>
                      <a:lnTo>
                        <a:pt x="373" y="624"/>
                      </a:lnTo>
                      <a:lnTo>
                        <a:pt x="385" y="625"/>
                      </a:lnTo>
                      <a:lnTo>
                        <a:pt x="396" y="627"/>
                      </a:lnTo>
                      <a:lnTo>
                        <a:pt x="407" y="629"/>
                      </a:lnTo>
                      <a:lnTo>
                        <a:pt x="418" y="631"/>
                      </a:lnTo>
                      <a:lnTo>
                        <a:pt x="429" y="634"/>
                      </a:lnTo>
                      <a:lnTo>
                        <a:pt x="440" y="637"/>
                      </a:lnTo>
                      <a:lnTo>
                        <a:pt x="451" y="640"/>
                      </a:lnTo>
                      <a:lnTo>
                        <a:pt x="462" y="644"/>
                      </a:lnTo>
                      <a:lnTo>
                        <a:pt x="472" y="649"/>
                      </a:lnTo>
                      <a:lnTo>
                        <a:pt x="482" y="653"/>
                      </a:lnTo>
                      <a:lnTo>
                        <a:pt x="493" y="658"/>
                      </a:lnTo>
                      <a:lnTo>
                        <a:pt x="503" y="664"/>
                      </a:lnTo>
                      <a:lnTo>
                        <a:pt x="512" y="670"/>
                      </a:lnTo>
                      <a:lnTo>
                        <a:pt x="522" y="676"/>
                      </a:lnTo>
                      <a:lnTo>
                        <a:pt x="531" y="682"/>
                      </a:lnTo>
                      <a:lnTo>
                        <a:pt x="541" y="689"/>
                      </a:lnTo>
                      <a:lnTo>
                        <a:pt x="550" y="696"/>
                      </a:lnTo>
                      <a:lnTo>
                        <a:pt x="464" y="0"/>
                      </a:lnTo>
                      <a:lnTo>
                        <a:pt x="0" y="57"/>
                      </a:lnTo>
                      <a:lnTo>
                        <a:pt x="85" y="75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86" name="Line 206">
                  <a:extLst>
                    <a:ext uri="{FF2B5EF4-FFF2-40B4-BE49-F238E27FC236}">
                      <a16:creationId xmlns:a16="http://schemas.microsoft.com/office/drawing/2014/main" id="{DC37ACF6-05CE-4D89-8FE8-70CCB74FC84C}"/>
                    </a:ext>
                  </a:extLst>
                </p:cNvPr>
                <p:cNvSpPr>
                  <a:spLocks noChangeAspect="1" noChangeShapeType="1"/>
                </p:cNvSpPr>
                <p:nvPr/>
              </p:nvSpPr>
              <p:spPr bwMode="auto">
                <a:xfrm flipV="1">
                  <a:off x="3959" y="3682"/>
                  <a:ext cx="12" cy="9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87" name="Line 207">
                  <a:extLst>
                    <a:ext uri="{FF2B5EF4-FFF2-40B4-BE49-F238E27FC236}">
                      <a16:creationId xmlns:a16="http://schemas.microsoft.com/office/drawing/2014/main" id="{D01C75ED-793C-4B30-B051-BAC061221390}"/>
                    </a:ext>
                  </a:extLst>
                </p:cNvPr>
                <p:cNvSpPr>
                  <a:spLocks noChangeAspect="1" noChangeShapeType="1"/>
                </p:cNvSpPr>
                <p:nvPr/>
              </p:nvSpPr>
              <p:spPr bwMode="auto">
                <a:xfrm flipH="1" flipV="1">
                  <a:off x="3971" y="3682"/>
                  <a:ext cx="97"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88" name="Freeform 208">
                  <a:extLst>
                    <a:ext uri="{FF2B5EF4-FFF2-40B4-BE49-F238E27FC236}">
                      <a16:creationId xmlns:a16="http://schemas.microsoft.com/office/drawing/2014/main" id="{4C649B6F-0E35-458C-9BF0-2CA17264F8AB}"/>
                    </a:ext>
                  </a:extLst>
                </p:cNvPr>
                <p:cNvSpPr>
                  <a:spLocks noChangeAspect="1"/>
                </p:cNvSpPr>
                <p:nvPr/>
              </p:nvSpPr>
              <p:spPr bwMode="auto">
                <a:xfrm>
                  <a:off x="3807" y="3485"/>
                  <a:ext cx="198" cy="221"/>
                </a:xfrm>
                <a:custGeom>
                  <a:avLst/>
                  <a:gdLst>
                    <a:gd name="T0" fmla="*/ 490 w 992"/>
                    <a:gd name="T1" fmla="*/ 1005 h 1107"/>
                    <a:gd name="T2" fmla="*/ 534 w 992"/>
                    <a:gd name="T3" fmla="*/ 1060 h 1107"/>
                    <a:gd name="T4" fmla="*/ 578 w 992"/>
                    <a:gd name="T5" fmla="*/ 1094 h 1107"/>
                    <a:gd name="T6" fmla="*/ 622 w 992"/>
                    <a:gd name="T7" fmla="*/ 1107 h 1107"/>
                    <a:gd name="T8" fmla="*/ 667 w 992"/>
                    <a:gd name="T9" fmla="*/ 1098 h 1107"/>
                    <a:gd name="T10" fmla="*/ 710 w 992"/>
                    <a:gd name="T11" fmla="*/ 1069 h 1107"/>
                    <a:gd name="T12" fmla="*/ 952 w 992"/>
                    <a:gd name="T13" fmla="*/ 889 h 1107"/>
                    <a:gd name="T14" fmla="*/ 981 w 992"/>
                    <a:gd name="T15" fmla="*/ 851 h 1107"/>
                    <a:gd name="T16" fmla="*/ 992 w 992"/>
                    <a:gd name="T17" fmla="*/ 808 h 1107"/>
                    <a:gd name="T18" fmla="*/ 981 w 992"/>
                    <a:gd name="T19" fmla="*/ 760 h 1107"/>
                    <a:gd name="T20" fmla="*/ 951 w 992"/>
                    <a:gd name="T21" fmla="*/ 704 h 1107"/>
                    <a:gd name="T22" fmla="*/ 484 w 992"/>
                    <a:gd name="T23" fmla="*/ 87 h 1107"/>
                    <a:gd name="T24" fmla="*/ 476 w 992"/>
                    <a:gd name="T25" fmla="*/ 76 h 1107"/>
                    <a:gd name="T26" fmla="*/ 467 w 992"/>
                    <a:gd name="T27" fmla="*/ 67 h 1107"/>
                    <a:gd name="T28" fmla="*/ 458 w 992"/>
                    <a:gd name="T29" fmla="*/ 57 h 1107"/>
                    <a:gd name="T30" fmla="*/ 449 w 992"/>
                    <a:gd name="T31" fmla="*/ 49 h 1107"/>
                    <a:gd name="T32" fmla="*/ 439 w 992"/>
                    <a:gd name="T33" fmla="*/ 41 h 1107"/>
                    <a:gd name="T34" fmla="*/ 429 w 992"/>
                    <a:gd name="T35" fmla="*/ 34 h 1107"/>
                    <a:gd name="T36" fmla="*/ 419 w 992"/>
                    <a:gd name="T37" fmla="*/ 27 h 1107"/>
                    <a:gd name="T38" fmla="*/ 409 w 992"/>
                    <a:gd name="T39" fmla="*/ 21 h 1107"/>
                    <a:gd name="T40" fmla="*/ 398 w 992"/>
                    <a:gd name="T41" fmla="*/ 15 h 1107"/>
                    <a:gd name="T42" fmla="*/ 387 w 992"/>
                    <a:gd name="T43" fmla="*/ 11 h 1107"/>
                    <a:gd name="T44" fmla="*/ 376 w 992"/>
                    <a:gd name="T45" fmla="*/ 7 h 1107"/>
                    <a:gd name="T46" fmla="*/ 365 w 992"/>
                    <a:gd name="T47" fmla="*/ 4 h 1107"/>
                    <a:gd name="T48" fmla="*/ 355 w 992"/>
                    <a:gd name="T49" fmla="*/ 2 h 1107"/>
                    <a:gd name="T50" fmla="*/ 343 w 992"/>
                    <a:gd name="T51" fmla="*/ 1 h 1107"/>
                    <a:gd name="T52" fmla="*/ 333 w 992"/>
                    <a:gd name="T53" fmla="*/ 0 h 1107"/>
                    <a:gd name="T54" fmla="*/ 323 w 992"/>
                    <a:gd name="T55" fmla="*/ 0 h 1107"/>
                    <a:gd name="T56" fmla="*/ 313 w 992"/>
                    <a:gd name="T57" fmla="*/ 1 h 1107"/>
                    <a:gd name="T58" fmla="*/ 303 w 992"/>
                    <a:gd name="T59" fmla="*/ 3 h 1107"/>
                    <a:gd name="T60" fmla="*/ 293 w 992"/>
                    <a:gd name="T61" fmla="*/ 6 h 1107"/>
                    <a:gd name="T62" fmla="*/ 285 w 992"/>
                    <a:gd name="T63" fmla="*/ 9 h 1107"/>
                    <a:gd name="T64" fmla="*/ 275 w 992"/>
                    <a:gd name="T65" fmla="*/ 14 h 1107"/>
                    <a:gd name="T66" fmla="*/ 267 w 992"/>
                    <a:gd name="T67" fmla="*/ 19 h 1107"/>
                    <a:gd name="T68" fmla="*/ 44 w 992"/>
                    <a:gd name="T69" fmla="*/ 186 h 1107"/>
                    <a:gd name="T70" fmla="*/ 37 w 992"/>
                    <a:gd name="T71" fmla="*/ 192 h 1107"/>
                    <a:gd name="T72" fmla="*/ 30 w 992"/>
                    <a:gd name="T73" fmla="*/ 199 h 1107"/>
                    <a:gd name="T74" fmla="*/ 24 w 992"/>
                    <a:gd name="T75" fmla="*/ 207 h 1107"/>
                    <a:gd name="T76" fmla="*/ 18 w 992"/>
                    <a:gd name="T77" fmla="*/ 215 h 1107"/>
                    <a:gd name="T78" fmla="*/ 14 w 992"/>
                    <a:gd name="T79" fmla="*/ 224 h 1107"/>
                    <a:gd name="T80" fmla="*/ 10 w 992"/>
                    <a:gd name="T81" fmla="*/ 233 h 1107"/>
                    <a:gd name="T82" fmla="*/ 7 w 992"/>
                    <a:gd name="T83" fmla="*/ 242 h 1107"/>
                    <a:gd name="T84" fmla="*/ 3 w 992"/>
                    <a:gd name="T85" fmla="*/ 253 h 1107"/>
                    <a:gd name="T86" fmla="*/ 2 w 992"/>
                    <a:gd name="T87" fmla="*/ 264 h 1107"/>
                    <a:gd name="T88" fmla="*/ 0 w 992"/>
                    <a:gd name="T89" fmla="*/ 274 h 1107"/>
                    <a:gd name="T90" fmla="*/ 0 w 992"/>
                    <a:gd name="T91" fmla="*/ 285 h 1107"/>
                    <a:gd name="T92" fmla="*/ 0 w 992"/>
                    <a:gd name="T93" fmla="*/ 296 h 1107"/>
                    <a:gd name="T94" fmla="*/ 1 w 992"/>
                    <a:gd name="T95" fmla="*/ 308 h 1107"/>
                    <a:gd name="T96" fmla="*/ 3 w 992"/>
                    <a:gd name="T97" fmla="*/ 320 h 1107"/>
                    <a:gd name="T98" fmla="*/ 5 w 992"/>
                    <a:gd name="T99" fmla="*/ 332 h 1107"/>
                    <a:gd name="T100" fmla="*/ 9 w 992"/>
                    <a:gd name="T101" fmla="*/ 343 h 1107"/>
                    <a:gd name="T102" fmla="*/ 12 w 992"/>
                    <a:gd name="T103" fmla="*/ 355 h 1107"/>
                    <a:gd name="T104" fmla="*/ 17 w 992"/>
                    <a:gd name="T105" fmla="*/ 367 h 1107"/>
                    <a:gd name="T106" fmla="*/ 22 w 992"/>
                    <a:gd name="T107" fmla="*/ 378 h 1107"/>
                    <a:gd name="T108" fmla="*/ 29 w 992"/>
                    <a:gd name="T109" fmla="*/ 389 h 1107"/>
                    <a:gd name="T110" fmla="*/ 35 w 992"/>
                    <a:gd name="T111" fmla="*/ 401 h 1107"/>
                    <a:gd name="T112" fmla="*/ 42 w 992"/>
                    <a:gd name="T113" fmla="*/ 411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92" h="1107">
                      <a:moveTo>
                        <a:pt x="46" y="416"/>
                      </a:moveTo>
                      <a:lnTo>
                        <a:pt x="490" y="1005"/>
                      </a:lnTo>
                      <a:lnTo>
                        <a:pt x="512" y="1035"/>
                      </a:lnTo>
                      <a:lnTo>
                        <a:pt x="534" y="1060"/>
                      </a:lnTo>
                      <a:lnTo>
                        <a:pt x="557" y="1080"/>
                      </a:lnTo>
                      <a:lnTo>
                        <a:pt x="578" y="1094"/>
                      </a:lnTo>
                      <a:lnTo>
                        <a:pt x="600" y="1103"/>
                      </a:lnTo>
                      <a:lnTo>
                        <a:pt x="622" y="1107"/>
                      </a:lnTo>
                      <a:lnTo>
                        <a:pt x="645" y="1105"/>
                      </a:lnTo>
                      <a:lnTo>
                        <a:pt x="667" y="1098"/>
                      </a:lnTo>
                      <a:lnTo>
                        <a:pt x="688" y="1087"/>
                      </a:lnTo>
                      <a:lnTo>
                        <a:pt x="710" y="1069"/>
                      </a:lnTo>
                      <a:lnTo>
                        <a:pt x="929" y="905"/>
                      </a:lnTo>
                      <a:lnTo>
                        <a:pt x="952" y="889"/>
                      </a:lnTo>
                      <a:lnTo>
                        <a:pt x="969" y="871"/>
                      </a:lnTo>
                      <a:lnTo>
                        <a:pt x="981" y="851"/>
                      </a:lnTo>
                      <a:lnTo>
                        <a:pt x="989" y="830"/>
                      </a:lnTo>
                      <a:lnTo>
                        <a:pt x="992" y="808"/>
                      </a:lnTo>
                      <a:lnTo>
                        <a:pt x="988" y="784"/>
                      </a:lnTo>
                      <a:lnTo>
                        <a:pt x="981" y="760"/>
                      </a:lnTo>
                      <a:lnTo>
                        <a:pt x="968" y="733"/>
                      </a:lnTo>
                      <a:lnTo>
                        <a:pt x="951" y="704"/>
                      </a:lnTo>
                      <a:lnTo>
                        <a:pt x="927" y="675"/>
                      </a:lnTo>
                      <a:lnTo>
                        <a:pt x="484" y="87"/>
                      </a:lnTo>
                      <a:lnTo>
                        <a:pt x="480" y="81"/>
                      </a:lnTo>
                      <a:lnTo>
                        <a:pt x="476" y="76"/>
                      </a:lnTo>
                      <a:lnTo>
                        <a:pt x="472" y="71"/>
                      </a:lnTo>
                      <a:lnTo>
                        <a:pt x="467" y="67"/>
                      </a:lnTo>
                      <a:lnTo>
                        <a:pt x="463" y="62"/>
                      </a:lnTo>
                      <a:lnTo>
                        <a:pt x="458" y="57"/>
                      </a:lnTo>
                      <a:lnTo>
                        <a:pt x="453" y="53"/>
                      </a:lnTo>
                      <a:lnTo>
                        <a:pt x="449" y="49"/>
                      </a:lnTo>
                      <a:lnTo>
                        <a:pt x="444" y="44"/>
                      </a:lnTo>
                      <a:lnTo>
                        <a:pt x="439" y="41"/>
                      </a:lnTo>
                      <a:lnTo>
                        <a:pt x="435" y="37"/>
                      </a:lnTo>
                      <a:lnTo>
                        <a:pt x="429" y="34"/>
                      </a:lnTo>
                      <a:lnTo>
                        <a:pt x="424" y="30"/>
                      </a:lnTo>
                      <a:lnTo>
                        <a:pt x="419" y="27"/>
                      </a:lnTo>
                      <a:lnTo>
                        <a:pt x="414" y="23"/>
                      </a:lnTo>
                      <a:lnTo>
                        <a:pt x="409" y="21"/>
                      </a:lnTo>
                      <a:lnTo>
                        <a:pt x="403" y="19"/>
                      </a:lnTo>
                      <a:lnTo>
                        <a:pt x="398" y="15"/>
                      </a:lnTo>
                      <a:lnTo>
                        <a:pt x="392" y="13"/>
                      </a:lnTo>
                      <a:lnTo>
                        <a:pt x="387" y="11"/>
                      </a:lnTo>
                      <a:lnTo>
                        <a:pt x="382" y="9"/>
                      </a:lnTo>
                      <a:lnTo>
                        <a:pt x="376" y="7"/>
                      </a:lnTo>
                      <a:lnTo>
                        <a:pt x="370" y="6"/>
                      </a:lnTo>
                      <a:lnTo>
                        <a:pt x="365" y="4"/>
                      </a:lnTo>
                      <a:lnTo>
                        <a:pt x="360" y="3"/>
                      </a:lnTo>
                      <a:lnTo>
                        <a:pt x="355" y="2"/>
                      </a:lnTo>
                      <a:lnTo>
                        <a:pt x="349" y="1"/>
                      </a:lnTo>
                      <a:lnTo>
                        <a:pt x="343" y="1"/>
                      </a:lnTo>
                      <a:lnTo>
                        <a:pt x="338" y="0"/>
                      </a:lnTo>
                      <a:lnTo>
                        <a:pt x="333" y="0"/>
                      </a:lnTo>
                      <a:lnTo>
                        <a:pt x="328" y="0"/>
                      </a:lnTo>
                      <a:lnTo>
                        <a:pt x="323" y="0"/>
                      </a:lnTo>
                      <a:lnTo>
                        <a:pt x="317" y="1"/>
                      </a:lnTo>
                      <a:lnTo>
                        <a:pt x="313" y="1"/>
                      </a:lnTo>
                      <a:lnTo>
                        <a:pt x="308" y="2"/>
                      </a:lnTo>
                      <a:lnTo>
                        <a:pt x="303" y="3"/>
                      </a:lnTo>
                      <a:lnTo>
                        <a:pt x="297" y="4"/>
                      </a:lnTo>
                      <a:lnTo>
                        <a:pt x="293" y="6"/>
                      </a:lnTo>
                      <a:lnTo>
                        <a:pt x="289" y="8"/>
                      </a:lnTo>
                      <a:lnTo>
                        <a:pt x="285" y="9"/>
                      </a:lnTo>
                      <a:lnTo>
                        <a:pt x="280" y="11"/>
                      </a:lnTo>
                      <a:lnTo>
                        <a:pt x="275" y="14"/>
                      </a:lnTo>
                      <a:lnTo>
                        <a:pt x="272" y="16"/>
                      </a:lnTo>
                      <a:lnTo>
                        <a:pt x="267" y="19"/>
                      </a:lnTo>
                      <a:lnTo>
                        <a:pt x="263" y="22"/>
                      </a:lnTo>
                      <a:lnTo>
                        <a:pt x="44" y="186"/>
                      </a:lnTo>
                      <a:lnTo>
                        <a:pt x="41" y="190"/>
                      </a:lnTo>
                      <a:lnTo>
                        <a:pt x="37" y="192"/>
                      </a:lnTo>
                      <a:lnTo>
                        <a:pt x="34" y="196"/>
                      </a:lnTo>
                      <a:lnTo>
                        <a:pt x="30" y="199"/>
                      </a:lnTo>
                      <a:lnTo>
                        <a:pt x="28" y="203"/>
                      </a:lnTo>
                      <a:lnTo>
                        <a:pt x="24" y="207"/>
                      </a:lnTo>
                      <a:lnTo>
                        <a:pt x="22" y="211"/>
                      </a:lnTo>
                      <a:lnTo>
                        <a:pt x="18" y="215"/>
                      </a:lnTo>
                      <a:lnTo>
                        <a:pt x="16" y="219"/>
                      </a:lnTo>
                      <a:lnTo>
                        <a:pt x="14" y="224"/>
                      </a:lnTo>
                      <a:lnTo>
                        <a:pt x="11" y="228"/>
                      </a:lnTo>
                      <a:lnTo>
                        <a:pt x="10" y="233"/>
                      </a:lnTo>
                      <a:lnTo>
                        <a:pt x="8" y="238"/>
                      </a:lnTo>
                      <a:lnTo>
                        <a:pt x="7" y="242"/>
                      </a:lnTo>
                      <a:lnTo>
                        <a:pt x="4" y="247"/>
                      </a:lnTo>
                      <a:lnTo>
                        <a:pt x="3" y="253"/>
                      </a:lnTo>
                      <a:lnTo>
                        <a:pt x="2" y="258"/>
                      </a:lnTo>
                      <a:lnTo>
                        <a:pt x="2" y="264"/>
                      </a:lnTo>
                      <a:lnTo>
                        <a:pt x="1" y="268"/>
                      </a:lnTo>
                      <a:lnTo>
                        <a:pt x="0" y="274"/>
                      </a:lnTo>
                      <a:lnTo>
                        <a:pt x="0" y="280"/>
                      </a:lnTo>
                      <a:lnTo>
                        <a:pt x="0" y="285"/>
                      </a:lnTo>
                      <a:lnTo>
                        <a:pt x="0" y="291"/>
                      </a:lnTo>
                      <a:lnTo>
                        <a:pt x="0" y="296"/>
                      </a:lnTo>
                      <a:lnTo>
                        <a:pt x="1" y="302"/>
                      </a:lnTo>
                      <a:lnTo>
                        <a:pt x="1" y="308"/>
                      </a:lnTo>
                      <a:lnTo>
                        <a:pt x="2" y="314"/>
                      </a:lnTo>
                      <a:lnTo>
                        <a:pt x="3" y="320"/>
                      </a:lnTo>
                      <a:lnTo>
                        <a:pt x="4" y="326"/>
                      </a:lnTo>
                      <a:lnTo>
                        <a:pt x="5" y="332"/>
                      </a:lnTo>
                      <a:lnTo>
                        <a:pt x="7" y="337"/>
                      </a:lnTo>
                      <a:lnTo>
                        <a:pt x="9" y="343"/>
                      </a:lnTo>
                      <a:lnTo>
                        <a:pt x="10" y="349"/>
                      </a:lnTo>
                      <a:lnTo>
                        <a:pt x="12" y="355"/>
                      </a:lnTo>
                      <a:lnTo>
                        <a:pt x="15" y="361"/>
                      </a:lnTo>
                      <a:lnTo>
                        <a:pt x="17" y="367"/>
                      </a:lnTo>
                      <a:lnTo>
                        <a:pt x="20" y="373"/>
                      </a:lnTo>
                      <a:lnTo>
                        <a:pt x="22" y="378"/>
                      </a:lnTo>
                      <a:lnTo>
                        <a:pt x="25" y="383"/>
                      </a:lnTo>
                      <a:lnTo>
                        <a:pt x="29" y="389"/>
                      </a:lnTo>
                      <a:lnTo>
                        <a:pt x="31" y="395"/>
                      </a:lnTo>
                      <a:lnTo>
                        <a:pt x="35" y="401"/>
                      </a:lnTo>
                      <a:lnTo>
                        <a:pt x="38" y="405"/>
                      </a:lnTo>
                      <a:lnTo>
                        <a:pt x="42" y="411"/>
                      </a:lnTo>
                      <a:lnTo>
                        <a:pt x="46" y="416"/>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89" name="Freeform 209">
                  <a:extLst>
                    <a:ext uri="{FF2B5EF4-FFF2-40B4-BE49-F238E27FC236}">
                      <a16:creationId xmlns:a16="http://schemas.microsoft.com/office/drawing/2014/main" id="{5644344A-9322-4964-97D7-869DC73454A0}"/>
                    </a:ext>
                  </a:extLst>
                </p:cNvPr>
                <p:cNvSpPr>
                  <a:spLocks noChangeAspect="1"/>
                </p:cNvSpPr>
                <p:nvPr/>
              </p:nvSpPr>
              <p:spPr bwMode="auto">
                <a:xfrm>
                  <a:off x="3807" y="3485"/>
                  <a:ext cx="198" cy="221"/>
                </a:xfrm>
                <a:custGeom>
                  <a:avLst/>
                  <a:gdLst>
                    <a:gd name="T0" fmla="*/ 418 w 846"/>
                    <a:gd name="T1" fmla="*/ 857 h 944"/>
                    <a:gd name="T2" fmla="*/ 456 w 846"/>
                    <a:gd name="T3" fmla="*/ 904 h 944"/>
                    <a:gd name="T4" fmla="*/ 493 w 846"/>
                    <a:gd name="T5" fmla="*/ 933 h 944"/>
                    <a:gd name="T6" fmla="*/ 531 w 846"/>
                    <a:gd name="T7" fmla="*/ 944 h 944"/>
                    <a:gd name="T8" fmla="*/ 569 w 846"/>
                    <a:gd name="T9" fmla="*/ 937 h 944"/>
                    <a:gd name="T10" fmla="*/ 606 w 846"/>
                    <a:gd name="T11" fmla="*/ 912 h 944"/>
                    <a:gd name="T12" fmla="*/ 812 w 846"/>
                    <a:gd name="T13" fmla="*/ 758 h 944"/>
                    <a:gd name="T14" fmla="*/ 837 w 846"/>
                    <a:gd name="T15" fmla="*/ 726 h 944"/>
                    <a:gd name="T16" fmla="*/ 846 w 846"/>
                    <a:gd name="T17" fmla="*/ 689 h 944"/>
                    <a:gd name="T18" fmla="*/ 837 w 846"/>
                    <a:gd name="T19" fmla="*/ 648 h 944"/>
                    <a:gd name="T20" fmla="*/ 811 w 846"/>
                    <a:gd name="T21" fmla="*/ 601 h 944"/>
                    <a:gd name="T22" fmla="*/ 413 w 846"/>
                    <a:gd name="T23" fmla="*/ 74 h 944"/>
                    <a:gd name="T24" fmla="*/ 406 w 846"/>
                    <a:gd name="T25" fmla="*/ 65 h 944"/>
                    <a:gd name="T26" fmla="*/ 399 w 846"/>
                    <a:gd name="T27" fmla="*/ 57 h 944"/>
                    <a:gd name="T28" fmla="*/ 391 w 846"/>
                    <a:gd name="T29" fmla="*/ 49 h 944"/>
                    <a:gd name="T30" fmla="*/ 383 w 846"/>
                    <a:gd name="T31" fmla="*/ 42 h 944"/>
                    <a:gd name="T32" fmla="*/ 375 w 846"/>
                    <a:gd name="T33" fmla="*/ 35 h 944"/>
                    <a:gd name="T34" fmla="*/ 366 w 846"/>
                    <a:gd name="T35" fmla="*/ 29 h 944"/>
                    <a:gd name="T36" fmla="*/ 358 w 846"/>
                    <a:gd name="T37" fmla="*/ 23 h 944"/>
                    <a:gd name="T38" fmla="*/ 349 w 846"/>
                    <a:gd name="T39" fmla="*/ 18 h 944"/>
                    <a:gd name="T40" fmla="*/ 340 w 846"/>
                    <a:gd name="T41" fmla="*/ 13 h 944"/>
                    <a:gd name="T42" fmla="*/ 330 w 846"/>
                    <a:gd name="T43" fmla="*/ 10 h 944"/>
                    <a:gd name="T44" fmla="*/ 321 w 846"/>
                    <a:gd name="T45" fmla="*/ 6 h 944"/>
                    <a:gd name="T46" fmla="*/ 312 w 846"/>
                    <a:gd name="T47" fmla="*/ 4 h 944"/>
                    <a:gd name="T48" fmla="*/ 303 w 846"/>
                    <a:gd name="T49" fmla="*/ 2 h 944"/>
                    <a:gd name="T50" fmla="*/ 293 w 846"/>
                    <a:gd name="T51" fmla="*/ 1 h 944"/>
                    <a:gd name="T52" fmla="*/ 284 w 846"/>
                    <a:gd name="T53" fmla="*/ 0 h 944"/>
                    <a:gd name="T54" fmla="*/ 276 w 846"/>
                    <a:gd name="T55" fmla="*/ 0 h 944"/>
                    <a:gd name="T56" fmla="*/ 267 w 846"/>
                    <a:gd name="T57" fmla="*/ 1 h 944"/>
                    <a:gd name="T58" fmla="*/ 259 w 846"/>
                    <a:gd name="T59" fmla="*/ 3 h 944"/>
                    <a:gd name="T60" fmla="*/ 250 w 846"/>
                    <a:gd name="T61" fmla="*/ 5 h 944"/>
                    <a:gd name="T62" fmla="*/ 243 w 846"/>
                    <a:gd name="T63" fmla="*/ 8 h 944"/>
                    <a:gd name="T64" fmla="*/ 235 w 846"/>
                    <a:gd name="T65" fmla="*/ 12 h 944"/>
                    <a:gd name="T66" fmla="*/ 228 w 846"/>
                    <a:gd name="T67" fmla="*/ 16 h 944"/>
                    <a:gd name="T68" fmla="*/ 38 w 846"/>
                    <a:gd name="T69" fmla="*/ 159 h 944"/>
                    <a:gd name="T70" fmla="*/ 32 w 846"/>
                    <a:gd name="T71" fmla="*/ 164 h 944"/>
                    <a:gd name="T72" fmla="*/ 26 w 846"/>
                    <a:gd name="T73" fmla="*/ 170 h 944"/>
                    <a:gd name="T74" fmla="*/ 21 w 846"/>
                    <a:gd name="T75" fmla="*/ 177 h 944"/>
                    <a:gd name="T76" fmla="*/ 16 w 846"/>
                    <a:gd name="T77" fmla="*/ 184 h 944"/>
                    <a:gd name="T78" fmla="*/ 12 w 846"/>
                    <a:gd name="T79" fmla="*/ 191 h 944"/>
                    <a:gd name="T80" fmla="*/ 9 w 846"/>
                    <a:gd name="T81" fmla="*/ 199 h 944"/>
                    <a:gd name="T82" fmla="*/ 6 w 846"/>
                    <a:gd name="T83" fmla="*/ 207 h 944"/>
                    <a:gd name="T84" fmla="*/ 3 w 846"/>
                    <a:gd name="T85" fmla="*/ 216 h 944"/>
                    <a:gd name="T86" fmla="*/ 2 w 846"/>
                    <a:gd name="T87" fmla="*/ 225 h 944"/>
                    <a:gd name="T88" fmla="*/ 0 w 846"/>
                    <a:gd name="T89" fmla="*/ 234 h 944"/>
                    <a:gd name="T90" fmla="*/ 0 w 846"/>
                    <a:gd name="T91" fmla="*/ 243 h 944"/>
                    <a:gd name="T92" fmla="*/ 0 w 846"/>
                    <a:gd name="T93" fmla="*/ 253 h 944"/>
                    <a:gd name="T94" fmla="*/ 1 w 846"/>
                    <a:gd name="T95" fmla="*/ 263 h 944"/>
                    <a:gd name="T96" fmla="*/ 3 w 846"/>
                    <a:gd name="T97" fmla="*/ 273 h 944"/>
                    <a:gd name="T98" fmla="*/ 5 w 846"/>
                    <a:gd name="T99" fmla="*/ 283 h 944"/>
                    <a:gd name="T100" fmla="*/ 8 w 846"/>
                    <a:gd name="T101" fmla="*/ 293 h 944"/>
                    <a:gd name="T102" fmla="*/ 11 w 846"/>
                    <a:gd name="T103" fmla="*/ 303 h 944"/>
                    <a:gd name="T104" fmla="*/ 15 w 846"/>
                    <a:gd name="T105" fmla="*/ 313 h 944"/>
                    <a:gd name="T106" fmla="*/ 19 w 846"/>
                    <a:gd name="T107" fmla="*/ 323 h 944"/>
                    <a:gd name="T108" fmla="*/ 25 w 846"/>
                    <a:gd name="T109" fmla="*/ 332 h 944"/>
                    <a:gd name="T110" fmla="*/ 30 w 846"/>
                    <a:gd name="T111" fmla="*/ 342 h 944"/>
                    <a:gd name="T112" fmla="*/ 36 w 846"/>
                    <a:gd name="T113" fmla="*/ 351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46" h="944">
                      <a:moveTo>
                        <a:pt x="40" y="355"/>
                      </a:moveTo>
                      <a:lnTo>
                        <a:pt x="418" y="857"/>
                      </a:lnTo>
                      <a:lnTo>
                        <a:pt x="437" y="883"/>
                      </a:lnTo>
                      <a:lnTo>
                        <a:pt x="456" y="904"/>
                      </a:lnTo>
                      <a:lnTo>
                        <a:pt x="475" y="921"/>
                      </a:lnTo>
                      <a:lnTo>
                        <a:pt x="493" y="933"/>
                      </a:lnTo>
                      <a:lnTo>
                        <a:pt x="512" y="941"/>
                      </a:lnTo>
                      <a:lnTo>
                        <a:pt x="531" y="944"/>
                      </a:lnTo>
                      <a:lnTo>
                        <a:pt x="550" y="943"/>
                      </a:lnTo>
                      <a:lnTo>
                        <a:pt x="569" y="937"/>
                      </a:lnTo>
                      <a:lnTo>
                        <a:pt x="587" y="927"/>
                      </a:lnTo>
                      <a:lnTo>
                        <a:pt x="606" y="912"/>
                      </a:lnTo>
                      <a:lnTo>
                        <a:pt x="793" y="772"/>
                      </a:lnTo>
                      <a:lnTo>
                        <a:pt x="812" y="758"/>
                      </a:lnTo>
                      <a:lnTo>
                        <a:pt x="827" y="743"/>
                      </a:lnTo>
                      <a:lnTo>
                        <a:pt x="837" y="726"/>
                      </a:lnTo>
                      <a:lnTo>
                        <a:pt x="844" y="708"/>
                      </a:lnTo>
                      <a:lnTo>
                        <a:pt x="846" y="689"/>
                      </a:lnTo>
                      <a:lnTo>
                        <a:pt x="843" y="669"/>
                      </a:lnTo>
                      <a:lnTo>
                        <a:pt x="837" y="648"/>
                      </a:lnTo>
                      <a:lnTo>
                        <a:pt x="826" y="625"/>
                      </a:lnTo>
                      <a:lnTo>
                        <a:pt x="811" y="601"/>
                      </a:lnTo>
                      <a:lnTo>
                        <a:pt x="791" y="576"/>
                      </a:lnTo>
                      <a:lnTo>
                        <a:pt x="413" y="74"/>
                      </a:lnTo>
                      <a:lnTo>
                        <a:pt x="410" y="69"/>
                      </a:lnTo>
                      <a:lnTo>
                        <a:pt x="406" y="65"/>
                      </a:lnTo>
                      <a:lnTo>
                        <a:pt x="403" y="61"/>
                      </a:lnTo>
                      <a:lnTo>
                        <a:pt x="399" y="57"/>
                      </a:lnTo>
                      <a:lnTo>
                        <a:pt x="395" y="53"/>
                      </a:lnTo>
                      <a:lnTo>
                        <a:pt x="391" y="49"/>
                      </a:lnTo>
                      <a:lnTo>
                        <a:pt x="387" y="45"/>
                      </a:lnTo>
                      <a:lnTo>
                        <a:pt x="383" y="42"/>
                      </a:lnTo>
                      <a:lnTo>
                        <a:pt x="379" y="38"/>
                      </a:lnTo>
                      <a:lnTo>
                        <a:pt x="375" y="35"/>
                      </a:lnTo>
                      <a:lnTo>
                        <a:pt x="371" y="32"/>
                      </a:lnTo>
                      <a:lnTo>
                        <a:pt x="366" y="29"/>
                      </a:lnTo>
                      <a:lnTo>
                        <a:pt x="362" y="26"/>
                      </a:lnTo>
                      <a:lnTo>
                        <a:pt x="358" y="23"/>
                      </a:lnTo>
                      <a:lnTo>
                        <a:pt x="353" y="20"/>
                      </a:lnTo>
                      <a:lnTo>
                        <a:pt x="349" y="18"/>
                      </a:lnTo>
                      <a:lnTo>
                        <a:pt x="344" y="16"/>
                      </a:lnTo>
                      <a:lnTo>
                        <a:pt x="340" y="13"/>
                      </a:lnTo>
                      <a:lnTo>
                        <a:pt x="335" y="11"/>
                      </a:lnTo>
                      <a:lnTo>
                        <a:pt x="330" y="10"/>
                      </a:lnTo>
                      <a:lnTo>
                        <a:pt x="326" y="8"/>
                      </a:lnTo>
                      <a:lnTo>
                        <a:pt x="321" y="6"/>
                      </a:lnTo>
                      <a:lnTo>
                        <a:pt x="316" y="5"/>
                      </a:lnTo>
                      <a:lnTo>
                        <a:pt x="312" y="4"/>
                      </a:lnTo>
                      <a:lnTo>
                        <a:pt x="307" y="3"/>
                      </a:lnTo>
                      <a:lnTo>
                        <a:pt x="303" y="2"/>
                      </a:lnTo>
                      <a:lnTo>
                        <a:pt x="298" y="1"/>
                      </a:lnTo>
                      <a:lnTo>
                        <a:pt x="293" y="1"/>
                      </a:lnTo>
                      <a:lnTo>
                        <a:pt x="289" y="0"/>
                      </a:lnTo>
                      <a:lnTo>
                        <a:pt x="284" y="0"/>
                      </a:lnTo>
                      <a:lnTo>
                        <a:pt x="280" y="0"/>
                      </a:lnTo>
                      <a:lnTo>
                        <a:pt x="276" y="0"/>
                      </a:lnTo>
                      <a:lnTo>
                        <a:pt x="271" y="1"/>
                      </a:lnTo>
                      <a:lnTo>
                        <a:pt x="267" y="1"/>
                      </a:lnTo>
                      <a:lnTo>
                        <a:pt x="263" y="2"/>
                      </a:lnTo>
                      <a:lnTo>
                        <a:pt x="259" y="3"/>
                      </a:lnTo>
                      <a:lnTo>
                        <a:pt x="254" y="4"/>
                      </a:lnTo>
                      <a:lnTo>
                        <a:pt x="250" y="5"/>
                      </a:lnTo>
                      <a:lnTo>
                        <a:pt x="247" y="7"/>
                      </a:lnTo>
                      <a:lnTo>
                        <a:pt x="243" y="8"/>
                      </a:lnTo>
                      <a:lnTo>
                        <a:pt x="239" y="10"/>
                      </a:lnTo>
                      <a:lnTo>
                        <a:pt x="235" y="12"/>
                      </a:lnTo>
                      <a:lnTo>
                        <a:pt x="232" y="14"/>
                      </a:lnTo>
                      <a:lnTo>
                        <a:pt x="228" y="16"/>
                      </a:lnTo>
                      <a:lnTo>
                        <a:pt x="225" y="19"/>
                      </a:lnTo>
                      <a:lnTo>
                        <a:pt x="38" y="159"/>
                      </a:lnTo>
                      <a:lnTo>
                        <a:pt x="35" y="162"/>
                      </a:lnTo>
                      <a:lnTo>
                        <a:pt x="32" y="164"/>
                      </a:lnTo>
                      <a:lnTo>
                        <a:pt x="29" y="167"/>
                      </a:lnTo>
                      <a:lnTo>
                        <a:pt x="26" y="170"/>
                      </a:lnTo>
                      <a:lnTo>
                        <a:pt x="24" y="173"/>
                      </a:lnTo>
                      <a:lnTo>
                        <a:pt x="21" y="177"/>
                      </a:lnTo>
                      <a:lnTo>
                        <a:pt x="19" y="180"/>
                      </a:lnTo>
                      <a:lnTo>
                        <a:pt x="16" y="184"/>
                      </a:lnTo>
                      <a:lnTo>
                        <a:pt x="14" y="187"/>
                      </a:lnTo>
                      <a:lnTo>
                        <a:pt x="12" y="191"/>
                      </a:lnTo>
                      <a:lnTo>
                        <a:pt x="10" y="195"/>
                      </a:lnTo>
                      <a:lnTo>
                        <a:pt x="9" y="199"/>
                      </a:lnTo>
                      <a:lnTo>
                        <a:pt x="7" y="203"/>
                      </a:lnTo>
                      <a:lnTo>
                        <a:pt x="6" y="207"/>
                      </a:lnTo>
                      <a:lnTo>
                        <a:pt x="4" y="211"/>
                      </a:lnTo>
                      <a:lnTo>
                        <a:pt x="3" y="216"/>
                      </a:lnTo>
                      <a:lnTo>
                        <a:pt x="2" y="220"/>
                      </a:lnTo>
                      <a:lnTo>
                        <a:pt x="2" y="225"/>
                      </a:lnTo>
                      <a:lnTo>
                        <a:pt x="1" y="229"/>
                      </a:lnTo>
                      <a:lnTo>
                        <a:pt x="0" y="234"/>
                      </a:lnTo>
                      <a:lnTo>
                        <a:pt x="0" y="239"/>
                      </a:lnTo>
                      <a:lnTo>
                        <a:pt x="0" y="243"/>
                      </a:lnTo>
                      <a:lnTo>
                        <a:pt x="0" y="248"/>
                      </a:lnTo>
                      <a:lnTo>
                        <a:pt x="0" y="253"/>
                      </a:lnTo>
                      <a:lnTo>
                        <a:pt x="1" y="258"/>
                      </a:lnTo>
                      <a:lnTo>
                        <a:pt x="1" y="263"/>
                      </a:lnTo>
                      <a:lnTo>
                        <a:pt x="2" y="268"/>
                      </a:lnTo>
                      <a:lnTo>
                        <a:pt x="3" y="273"/>
                      </a:lnTo>
                      <a:lnTo>
                        <a:pt x="4" y="278"/>
                      </a:lnTo>
                      <a:lnTo>
                        <a:pt x="5" y="283"/>
                      </a:lnTo>
                      <a:lnTo>
                        <a:pt x="6" y="288"/>
                      </a:lnTo>
                      <a:lnTo>
                        <a:pt x="8" y="293"/>
                      </a:lnTo>
                      <a:lnTo>
                        <a:pt x="9" y="298"/>
                      </a:lnTo>
                      <a:lnTo>
                        <a:pt x="11" y="303"/>
                      </a:lnTo>
                      <a:lnTo>
                        <a:pt x="13" y="308"/>
                      </a:lnTo>
                      <a:lnTo>
                        <a:pt x="15" y="313"/>
                      </a:lnTo>
                      <a:lnTo>
                        <a:pt x="17" y="318"/>
                      </a:lnTo>
                      <a:lnTo>
                        <a:pt x="19" y="323"/>
                      </a:lnTo>
                      <a:lnTo>
                        <a:pt x="22" y="327"/>
                      </a:lnTo>
                      <a:lnTo>
                        <a:pt x="25" y="332"/>
                      </a:lnTo>
                      <a:lnTo>
                        <a:pt x="27" y="337"/>
                      </a:lnTo>
                      <a:lnTo>
                        <a:pt x="30" y="342"/>
                      </a:lnTo>
                      <a:lnTo>
                        <a:pt x="33" y="346"/>
                      </a:lnTo>
                      <a:lnTo>
                        <a:pt x="36" y="351"/>
                      </a:lnTo>
                      <a:lnTo>
                        <a:pt x="40" y="35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42290" name="Group 210">
                <a:extLst>
                  <a:ext uri="{FF2B5EF4-FFF2-40B4-BE49-F238E27FC236}">
                    <a16:creationId xmlns:a16="http://schemas.microsoft.com/office/drawing/2014/main" id="{FB43E988-D98A-40E1-B7F8-73A16AABABA1}"/>
                  </a:ext>
                </a:extLst>
              </p:cNvPr>
              <p:cNvGrpSpPr>
                <a:grpSpLocks noChangeAspect="1"/>
              </p:cNvGrpSpPr>
              <p:nvPr/>
            </p:nvGrpSpPr>
            <p:grpSpPr bwMode="auto">
              <a:xfrm>
                <a:off x="1933" y="2790"/>
                <a:ext cx="977" cy="794"/>
                <a:chOff x="3545" y="2790"/>
                <a:chExt cx="977" cy="794"/>
              </a:xfrm>
            </p:grpSpPr>
            <p:sp>
              <p:nvSpPr>
                <p:cNvPr id="942291" name="Freeform 211">
                  <a:extLst>
                    <a:ext uri="{FF2B5EF4-FFF2-40B4-BE49-F238E27FC236}">
                      <a16:creationId xmlns:a16="http://schemas.microsoft.com/office/drawing/2014/main" id="{7609F005-CC82-4361-B7FA-90A0415A1267}"/>
                    </a:ext>
                  </a:extLst>
                </p:cNvPr>
                <p:cNvSpPr>
                  <a:spLocks noChangeAspect="1"/>
                </p:cNvSpPr>
                <p:nvPr/>
              </p:nvSpPr>
              <p:spPr bwMode="auto">
                <a:xfrm>
                  <a:off x="3551" y="3200"/>
                  <a:ext cx="384" cy="384"/>
                </a:xfrm>
                <a:custGeom>
                  <a:avLst/>
                  <a:gdLst>
                    <a:gd name="T0" fmla="*/ 3 w 1920"/>
                    <a:gd name="T1" fmla="*/ 1028 h 1920"/>
                    <a:gd name="T2" fmla="*/ 16 w 1920"/>
                    <a:gd name="T3" fmla="*/ 1128 h 1920"/>
                    <a:gd name="T4" fmla="*/ 39 w 1920"/>
                    <a:gd name="T5" fmla="*/ 1228 h 1920"/>
                    <a:gd name="T6" fmla="*/ 72 w 1920"/>
                    <a:gd name="T7" fmla="*/ 1323 h 1920"/>
                    <a:gd name="T8" fmla="*/ 115 w 1920"/>
                    <a:gd name="T9" fmla="*/ 1416 h 1920"/>
                    <a:gd name="T10" fmla="*/ 168 w 1920"/>
                    <a:gd name="T11" fmla="*/ 1502 h 1920"/>
                    <a:gd name="T12" fmla="*/ 230 w 1920"/>
                    <a:gd name="T13" fmla="*/ 1583 h 1920"/>
                    <a:gd name="T14" fmla="*/ 301 w 1920"/>
                    <a:gd name="T15" fmla="*/ 1656 h 1920"/>
                    <a:gd name="T16" fmla="*/ 378 w 1920"/>
                    <a:gd name="T17" fmla="*/ 1723 h 1920"/>
                    <a:gd name="T18" fmla="*/ 461 w 1920"/>
                    <a:gd name="T19" fmla="*/ 1780 h 1920"/>
                    <a:gd name="T20" fmla="*/ 550 w 1920"/>
                    <a:gd name="T21" fmla="*/ 1828 h 1920"/>
                    <a:gd name="T22" fmla="*/ 644 w 1920"/>
                    <a:gd name="T23" fmla="*/ 1866 h 1920"/>
                    <a:gd name="T24" fmla="*/ 743 w 1920"/>
                    <a:gd name="T25" fmla="*/ 1895 h 1920"/>
                    <a:gd name="T26" fmla="*/ 842 w 1920"/>
                    <a:gd name="T27" fmla="*/ 1913 h 1920"/>
                    <a:gd name="T28" fmla="*/ 943 w 1920"/>
                    <a:gd name="T29" fmla="*/ 1920 h 1920"/>
                    <a:gd name="T30" fmla="*/ 1045 w 1920"/>
                    <a:gd name="T31" fmla="*/ 1916 h 1920"/>
                    <a:gd name="T32" fmla="*/ 1146 w 1920"/>
                    <a:gd name="T33" fmla="*/ 1902 h 1920"/>
                    <a:gd name="T34" fmla="*/ 1245 w 1920"/>
                    <a:gd name="T35" fmla="*/ 1877 h 1920"/>
                    <a:gd name="T36" fmla="*/ 1340 w 1920"/>
                    <a:gd name="T37" fmla="*/ 1841 h 1920"/>
                    <a:gd name="T38" fmla="*/ 1430 w 1920"/>
                    <a:gd name="T39" fmla="*/ 1797 h 1920"/>
                    <a:gd name="T40" fmla="*/ 1517 w 1920"/>
                    <a:gd name="T41" fmla="*/ 1743 h 1920"/>
                    <a:gd name="T42" fmla="*/ 1595 w 1920"/>
                    <a:gd name="T43" fmla="*/ 1680 h 1920"/>
                    <a:gd name="T44" fmla="*/ 1668 w 1920"/>
                    <a:gd name="T45" fmla="*/ 1608 h 1920"/>
                    <a:gd name="T46" fmla="*/ 1732 w 1920"/>
                    <a:gd name="T47" fmla="*/ 1529 h 1920"/>
                    <a:gd name="T48" fmla="*/ 1789 w 1920"/>
                    <a:gd name="T49" fmla="*/ 1445 h 1920"/>
                    <a:gd name="T50" fmla="*/ 1836 w 1920"/>
                    <a:gd name="T51" fmla="*/ 1355 h 1920"/>
                    <a:gd name="T52" fmla="*/ 1872 w 1920"/>
                    <a:gd name="T53" fmla="*/ 1260 h 1920"/>
                    <a:gd name="T54" fmla="*/ 1899 w 1920"/>
                    <a:gd name="T55" fmla="*/ 1162 h 1920"/>
                    <a:gd name="T56" fmla="*/ 1914 w 1920"/>
                    <a:gd name="T57" fmla="*/ 1062 h 1920"/>
                    <a:gd name="T58" fmla="*/ 1920 w 1920"/>
                    <a:gd name="T59" fmla="*/ 961 h 1920"/>
                    <a:gd name="T60" fmla="*/ 1914 w 1920"/>
                    <a:gd name="T61" fmla="*/ 860 h 1920"/>
                    <a:gd name="T62" fmla="*/ 1899 w 1920"/>
                    <a:gd name="T63" fmla="*/ 761 h 1920"/>
                    <a:gd name="T64" fmla="*/ 1873 w 1920"/>
                    <a:gd name="T65" fmla="*/ 664 h 1920"/>
                    <a:gd name="T66" fmla="*/ 1837 w 1920"/>
                    <a:gd name="T67" fmla="*/ 570 h 1920"/>
                    <a:gd name="T68" fmla="*/ 1791 w 1920"/>
                    <a:gd name="T69" fmla="*/ 481 h 1920"/>
                    <a:gd name="T70" fmla="*/ 1737 w 1920"/>
                    <a:gd name="T71" fmla="*/ 397 h 1920"/>
                    <a:gd name="T72" fmla="*/ 1674 w 1920"/>
                    <a:gd name="T73" fmla="*/ 318 h 1920"/>
                    <a:gd name="T74" fmla="*/ 1602 w 1920"/>
                    <a:gd name="T75" fmla="*/ 248 h 1920"/>
                    <a:gd name="T76" fmla="*/ 1525 w 1920"/>
                    <a:gd name="T77" fmla="*/ 185 h 1920"/>
                    <a:gd name="T78" fmla="*/ 1440 w 1920"/>
                    <a:gd name="T79" fmla="*/ 129 h 1920"/>
                    <a:gd name="T80" fmla="*/ 1351 w 1920"/>
                    <a:gd name="T81" fmla="*/ 84 h 1920"/>
                    <a:gd name="T82" fmla="*/ 1257 w 1920"/>
                    <a:gd name="T83" fmla="*/ 47 h 1920"/>
                    <a:gd name="T84" fmla="*/ 1160 w 1920"/>
                    <a:gd name="T85" fmla="*/ 22 h 1920"/>
                    <a:gd name="T86" fmla="*/ 1060 w 1920"/>
                    <a:gd name="T87" fmla="*/ 6 h 1920"/>
                    <a:gd name="T88" fmla="*/ 961 w 1920"/>
                    <a:gd name="T89" fmla="*/ 0 h 1920"/>
                    <a:gd name="T90" fmla="*/ 860 w 1920"/>
                    <a:gd name="T91" fmla="*/ 6 h 1920"/>
                    <a:gd name="T92" fmla="*/ 761 w 1920"/>
                    <a:gd name="T93" fmla="*/ 22 h 1920"/>
                    <a:gd name="T94" fmla="*/ 664 w 1920"/>
                    <a:gd name="T95" fmla="*/ 47 h 1920"/>
                    <a:gd name="T96" fmla="*/ 570 w 1920"/>
                    <a:gd name="T97" fmla="*/ 84 h 1920"/>
                    <a:gd name="T98" fmla="*/ 481 w 1920"/>
                    <a:gd name="T99" fmla="*/ 129 h 1920"/>
                    <a:gd name="T100" fmla="*/ 397 w 1920"/>
                    <a:gd name="T101" fmla="*/ 185 h 1920"/>
                    <a:gd name="T102" fmla="*/ 318 w 1920"/>
                    <a:gd name="T103" fmla="*/ 248 h 1920"/>
                    <a:gd name="T104" fmla="*/ 248 w 1920"/>
                    <a:gd name="T105" fmla="*/ 318 h 1920"/>
                    <a:gd name="T106" fmla="*/ 185 w 1920"/>
                    <a:gd name="T107" fmla="*/ 397 h 1920"/>
                    <a:gd name="T108" fmla="*/ 129 w 1920"/>
                    <a:gd name="T109" fmla="*/ 481 h 1920"/>
                    <a:gd name="T110" fmla="*/ 84 w 1920"/>
                    <a:gd name="T111" fmla="*/ 570 h 1920"/>
                    <a:gd name="T112" fmla="*/ 47 w 1920"/>
                    <a:gd name="T113" fmla="*/ 664 h 1920"/>
                    <a:gd name="T114" fmla="*/ 22 w 1920"/>
                    <a:gd name="T115" fmla="*/ 761 h 1920"/>
                    <a:gd name="T116" fmla="*/ 6 w 1920"/>
                    <a:gd name="T117" fmla="*/ 860 h 1920"/>
                    <a:gd name="T118" fmla="*/ 0 w 1920"/>
                    <a:gd name="T119" fmla="*/ 961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0" h="1920">
                      <a:moveTo>
                        <a:pt x="0" y="961"/>
                      </a:moveTo>
                      <a:lnTo>
                        <a:pt x="2" y="995"/>
                      </a:lnTo>
                      <a:lnTo>
                        <a:pt x="3" y="1028"/>
                      </a:lnTo>
                      <a:lnTo>
                        <a:pt x="6" y="1062"/>
                      </a:lnTo>
                      <a:lnTo>
                        <a:pt x="11" y="1096"/>
                      </a:lnTo>
                      <a:lnTo>
                        <a:pt x="16" y="1128"/>
                      </a:lnTo>
                      <a:lnTo>
                        <a:pt x="23" y="1162"/>
                      </a:lnTo>
                      <a:lnTo>
                        <a:pt x="30" y="1195"/>
                      </a:lnTo>
                      <a:lnTo>
                        <a:pt x="39" y="1228"/>
                      </a:lnTo>
                      <a:lnTo>
                        <a:pt x="48" y="1260"/>
                      </a:lnTo>
                      <a:lnTo>
                        <a:pt x="60" y="1293"/>
                      </a:lnTo>
                      <a:lnTo>
                        <a:pt x="72" y="1323"/>
                      </a:lnTo>
                      <a:lnTo>
                        <a:pt x="86" y="1355"/>
                      </a:lnTo>
                      <a:lnTo>
                        <a:pt x="100" y="1385"/>
                      </a:lnTo>
                      <a:lnTo>
                        <a:pt x="115" y="1416"/>
                      </a:lnTo>
                      <a:lnTo>
                        <a:pt x="132" y="1445"/>
                      </a:lnTo>
                      <a:lnTo>
                        <a:pt x="150" y="1474"/>
                      </a:lnTo>
                      <a:lnTo>
                        <a:pt x="168" y="1502"/>
                      </a:lnTo>
                      <a:lnTo>
                        <a:pt x="188" y="1529"/>
                      </a:lnTo>
                      <a:lnTo>
                        <a:pt x="209" y="1556"/>
                      </a:lnTo>
                      <a:lnTo>
                        <a:pt x="230" y="1583"/>
                      </a:lnTo>
                      <a:lnTo>
                        <a:pt x="253" y="1608"/>
                      </a:lnTo>
                      <a:lnTo>
                        <a:pt x="276" y="1633"/>
                      </a:lnTo>
                      <a:lnTo>
                        <a:pt x="301" y="1656"/>
                      </a:lnTo>
                      <a:lnTo>
                        <a:pt x="325" y="1680"/>
                      </a:lnTo>
                      <a:lnTo>
                        <a:pt x="351" y="1702"/>
                      </a:lnTo>
                      <a:lnTo>
                        <a:pt x="378" y="1723"/>
                      </a:lnTo>
                      <a:lnTo>
                        <a:pt x="405" y="1743"/>
                      </a:lnTo>
                      <a:lnTo>
                        <a:pt x="433" y="1762"/>
                      </a:lnTo>
                      <a:lnTo>
                        <a:pt x="461" y="1780"/>
                      </a:lnTo>
                      <a:lnTo>
                        <a:pt x="491" y="1797"/>
                      </a:lnTo>
                      <a:lnTo>
                        <a:pt x="520" y="1813"/>
                      </a:lnTo>
                      <a:lnTo>
                        <a:pt x="550" y="1828"/>
                      </a:lnTo>
                      <a:lnTo>
                        <a:pt x="582" y="1841"/>
                      </a:lnTo>
                      <a:lnTo>
                        <a:pt x="613" y="1854"/>
                      </a:lnTo>
                      <a:lnTo>
                        <a:pt x="644" y="1866"/>
                      </a:lnTo>
                      <a:lnTo>
                        <a:pt x="677" y="1877"/>
                      </a:lnTo>
                      <a:lnTo>
                        <a:pt x="710" y="1886"/>
                      </a:lnTo>
                      <a:lnTo>
                        <a:pt x="743" y="1895"/>
                      </a:lnTo>
                      <a:lnTo>
                        <a:pt x="776" y="1902"/>
                      </a:lnTo>
                      <a:lnTo>
                        <a:pt x="808" y="1908"/>
                      </a:lnTo>
                      <a:lnTo>
                        <a:pt x="842" y="1913"/>
                      </a:lnTo>
                      <a:lnTo>
                        <a:pt x="876" y="1916"/>
                      </a:lnTo>
                      <a:lnTo>
                        <a:pt x="909" y="1919"/>
                      </a:lnTo>
                      <a:lnTo>
                        <a:pt x="943" y="1920"/>
                      </a:lnTo>
                      <a:lnTo>
                        <a:pt x="977" y="1920"/>
                      </a:lnTo>
                      <a:lnTo>
                        <a:pt x="1011" y="1919"/>
                      </a:lnTo>
                      <a:lnTo>
                        <a:pt x="1045" y="1916"/>
                      </a:lnTo>
                      <a:lnTo>
                        <a:pt x="1079" y="1913"/>
                      </a:lnTo>
                      <a:lnTo>
                        <a:pt x="1112" y="1908"/>
                      </a:lnTo>
                      <a:lnTo>
                        <a:pt x="1146" y="1902"/>
                      </a:lnTo>
                      <a:lnTo>
                        <a:pt x="1179" y="1895"/>
                      </a:lnTo>
                      <a:lnTo>
                        <a:pt x="1212" y="1886"/>
                      </a:lnTo>
                      <a:lnTo>
                        <a:pt x="1245" y="1877"/>
                      </a:lnTo>
                      <a:lnTo>
                        <a:pt x="1276" y="1866"/>
                      </a:lnTo>
                      <a:lnTo>
                        <a:pt x="1308" y="1854"/>
                      </a:lnTo>
                      <a:lnTo>
                        <a:pt x="1340" y="1841"/>
                      </a:lnTo>
                      <a:lnTo>
                        <a:pt x="1370" y="1828"/>
                      </a:lnTo>
                      <a:lnTo>
                        <a:pt x="1401" y="1813"/>
                      </a:lnTo>
                      <a:lnTo>
                        <a:pt x="1430" y="1797"/>
                      </a:lnTo>
                      <a:lnTo>
                        <a:pt x="1459" y="1780"/>
                      </a:lnTo>
                      <a:lnTo>
                        <a:pt x="1488" y="1762"/>
                      </a:lnTo>
                      <a:lnTo>
                        <a:pt x="1517" y="1743"/>
                      </a:lnTo>
                      <a:lnTo>
                        <a:pt x="1544" y="1723"/>
                      </a:lnTo>
                      <a:lnTo>
                        <a:pt x="1571" y="1702"/>
                      </a:lnTo>
                      <a:lnTo>
                        <a:pt x="1595" y="1680"/>
                      </a:lnTo>
                      <a:lnTo>
                        <a:pt x="1621" y="1656"/>
                      </a:lnTo>
                      <a:lnTo>
                        <a:pt x="1644" y="1633"/>
                      </a:lnTo>
                      <a:lnTo>
                        <a:pt x="1668" y="1608"/>
                      </a:lnTo>
                      <a:lnTo>
                        <a:pt x="1690" y="1583"/>
                      </a:lnTo>
                      <a:lnTo>
                        <a:pt x="1712" y="1556"/>
                      </a:lnTo>
                      <a:lnTo>
                        <a:pt x="1732" y="1529"/>
                      </a:lnTo>
                      <a:lnTo>
                        <a:pt x="1752" y="1502"/>
                      </a:lnTo>
                      <a:lnTo>
                        <a:pt x="1771" y="1474"/>
                      </a:lnTo>
                      <a:lnTo>
                        <a:pt x="1789" y="1445"/>
                      </a:lnTo>
                      <a:lnTo>
                        <a:pt x="1805" y="1416"/>
                      </a:lnTo>
                      <a:lnTo>
                        <a:pt x="1820" y="1385"/>
                      </a:lnTo>
                      <a:lnTo>
                        <a:pt x="1836" y="1355"/>
                      </a:lnTo>
                      <a:lnTo>
                        <a:pt x="1848" y="1323"/>
                      </a:lnTo>
                      <a:lnTo>
                        <a:pt x="1861" y="1293"/>
                      </a:lnTo>
                      <a:lnTo>
                        <a:pt x="1872" y="1260"/>
                      </a:lnTo>
                      <a:lnTo>
                        <a:pt x="1882" y="1228"/>
                      </a:lnTo>
                      <a:lnTo>
                        <a:pt x="1891" y="1195"/>
                      </a:lnTo>
                      <a:lnTo>
                        <a:pt x="1899" y="1162"/>
                      </a:lnTo>
                      <a:lnTo>
                        <a:pt x="1905" y="1128"/>
                      </a:lnTo>
                      <a:lnTo>
                        <a:pt x="1911" y="1096"/>
                      </a:lnTo>
                      <a:lnTo>
                        <a:pt x="1914" y="1062"/>
                      </a:lnTo>
                      <a:lnTo>
                        <a:pt x="1918" y="1028"/>
                      </a:lnTo>
                      <a:lnTo>
                        <a:pt x="1919" y="995"/>
                      </a:lnTo>
                      <a:lnTo>
                        <a:pt x="1920" y="961"/>
                      </a:lnTo>
                      <a:lnTo>
                        <a:pt x="1919" y="927"/>
                      </a:lnTo>
                      <a:lnTo>
                        <a:pt x="1918" y="894"/>
                      </a:lnTo>
                      <a:lnTo>
                        <a:pt x="1914" y="860"/>
                      </a:lnTo>
                      <a:lnTo>
                        <a:pt x="1911" y="827"/>
                      </a:lnTo>
                      <a:lnTo>
                        <a:pt x="1906" y="794"/>
                      </a:lnTo>
                      <a:lnTo>
                        <a:pt x="1899" y="761"/>
                      </a:lnTo>
                      <a:lnTo>
                        <a:pt x="1892" y="729"/>
                      </a:lnTo>
                      <a:lnTo>
                        <a:pt x="1882" y="696"/>
                      </a:lnTo>
                      <a:lnTo>
                        <a:pt x="1873" y="664"/>
                      </a:lnTo>
                      <a:lnTo>
                        <a:pt x="1863" y="632"/>
                      </a:lnTo>
                      <a:lnTo>
                        <a:pt x="1850" y="601"/>
                      </a:lnTo>
                      <a:lnTo>
                        <a:pt x="1837" y="570"/>
                      </a:lnTo>
                      <a:lnTo>
                        <a:pt x="1823" y="540"/>
                      </a:lnTo>
                      <a:lnTo>
                        <a:pt x="1807" y="511"/>
                      </a:lnTo>
                      <a:lnTo>
                        <a:pt x="1791" y="481"/>
                      </a:lnTo>
                      <a:lnTo>
                        <a:pt x="1775" y="452"/>
                      </a:lnTo>
                      <a:lnTo>
                        <a:pt x="1756" y="424"/>
                      </a:lnTo>
                      <a:lnTo>
                        <a:pt x="1737" y="397"/>
                      </a:lnTo>
                      <a:lnTo>
                        <a:pt x="1717" y="370"/>
                      </a:lnTo>
                      <a:lnTo>
                        <a:pt x="1696" y="344"/>
                      </a:lnTo>
                      <a:lnTo>
                        <a:pt x="1674" y="318"/>
                      </a:lnTo>
                      <a:lnTo>
                        <a:pt x="1650" y="294"/>
                      </a:lnTo>
                      <a:lnTo>
                        <a:pt x="1627" y="270"/>
                      </a:lnTo>
                      <a:lnTo>
                        <a:pt x="1602" y="248"/>
                      </a:lnTo>
                      <a:lnTo>
                        <a:pt x="1578" y="226"/>
                      </a:lnTo>
                      <a:lnTo>
                        <a:pt x="1551" y="205"/>
                      </a:lnTo>
                      <a:lnTo>
                        <a:pt x="1525" y="185"/>
                      </a:lnTo>
                      <a:lnTo>
                        <a:pt x="1497" y="165"/>
                      </a:lnTo>
                      <a:lnTo>
                        <a:pt x="1469" y="147"/>
                      </a:lnTo>
                      <a:lnTo>
                        <a:pt x="1440" y="129"/>
                      </a:lnTo>
                      <a:lnTo>
                        <a:pt x="1411" y="113"/>
                      </a:lnTo>
                      <a:lnTo>
                        <a:pt x="1381" y="98"/>
                      </a:lnTo>
                      <a:lnTo>
                        <a:pt x="1351" y="84"/>
                      </a:lnTo>
                      <a:lnTo>
                        <a:pt x="1320" y="71"/>
                      </a:lnTo>
                      <a:lnTo>
                        <a:pt x="1289" y="59"/>
                      </a:lnTo>
                      <a:lnTo>
                        <a:pt x="1257" y="47"/>
                      </a:lnTo>
                      <a:lnTo>
                        <a:pt x="1225" y="38"/>
                      </a:lnTo>
                      <a:lnTo>
                        <a:pt x="1193" y="30"/>
                      </a:lnTo>
                      <a:lnTo>
                        <a:pt x="1160" y="22"/>
                      </a:lnTo>
                      <a:lnTo>
                        <a:pt x="1127" y="16"/>
                      </a:lnTo>
                      <a:lnTo>
                        <a:pt x="1094" y="10"/>
                      </a:lnTo>
                      <a:lnTo>
                        <a:pt x="1060" y="6"/>
                      </a:lnTo>
                      <a:lnTo>
                        <a:pt x="1028" y="3"/>
                      </a:lnTo>
                      <a:lnTo>
                        <a:pt x="994" y="2"/>
                      </a:lnTo>
                      <a:lnTo>
                        <a:pt x="961" y="0"/>
                      </a:lnTo>
                      <a:lnTo>
                        <a:pt x="927" y="2"/>
                      </a:lnTo>
                      <a:lnTo>
                        <a:pt x="894" y="3"/>
                      </a:lnTo>
                      <a:lnTo>
                        <a:pt x="860" y="6"/>
                      </a:lnTo>
                      <a:lnTo>
                        <a:pt x="827" y="10"/>
                      </a:lnTo>
                      <a:lnTo>
                        <a:pt x="794" y="16"/>
                      </a:lnTo>
                      <a:lnTo>
                        <a:pt x="761" y="22"/>
                      </a:lnTo>
                      <a:lnTo>
                        <a:pt x="729" y="30"/>
                      </a:lnTo>
                      <a:lnTo>
                        <a:pt x="696" y="38"/>
                      </a:lnTo>
                      <a:lnTo>
                        <a:pt x="664" y="47"/>
                      </a:lnTo>
                      <a:lnTo>
                        <a:pt x="632" y="59"/>
                      </a:lnTo>
                      <a:lnTo>
                        <a:pt x="601" y="71"/>
                      </a:lnTo>
                      <a:lnTo>
                        <a:pt x="570" y="84"/>
                      </a:lnTo>
                      <a:lnTo>
                        <a:pt x="540" y="98"/>
                      </a:lnTo>
                      <a:lnTo>
                        <a:pt x="510" y="113"/>
                      </a:lnTo>
                      <a:lnTo>
                        <a:pt x="481" y="129"/>
                      </a:lnTo>
                      <a:lnTo>
                        <a:pt x="452" y="147"/>
                      </a:lnTo>
                      <a:lnTo>
                        <a:pt x="424" y="165"/>
                      </a:lnTo>
                      <a:lnTo>
                        <a:pt x="397" y="185"/>
                      </a:lnTo>
                      <a:lnTo>
                        <a:pt x="370" y="205"/>
                      </a:lnTo>
                      <a:lnTo>
                        <a:pt x="344" y="226"/>
                      </a:lnTo>
                      <a:lnTo>
                        <a:pt x="318" y="248"/>
                      </a:lnTo>
                      <a:lnTo>
                        <a:pt x="294" y="270"/>
                      </a:lnTo>
                      <a:lnTo>
                        <a:pt x="270" y="294"/>
                      </a:lnTo>
                      <a:lnTo>
                        <a:pt x="248" y="318"/>
                      </a:lnTo>
                      <a:lnTo>
                        <a:pt x="226" y="344"/>
                      </a:lnTo>
                      <a:lnTo>
                        <a:pt x="204" y="370"/>
                      </a:lnTo>
                      <a:lnTo>
                        <a:pt x="185" y="397"/>
                      </a:lnTo>
                      <a:lnTo>
                        <a:pt x="165" y="424"/>
                      </a:lnTo>
                      <a:lnTo>
                        <a:pt x="147" y="452"/>
                      </a:lnTo>
                      <a:lnTo>
                        <a:pt x="129" y="481"/>
                      </a:lnTo>
                      <a:lnTo>
                        <a:pt x="113" y="511"/>
                      </a:lnTo>
                      <a:lnTo>
                        <a:pt x="98" y="540"/>
                      </a:lnTo>
                      <a:lnTo>
                        <a:pt x="84" y="570"/>
                      </a:lnTo>
                      <a:lnTo>
                        <a:pt x="71" y="601"/>
                      </a:lnTo>
                      <a:lnTo>
                        <a:pt x="59" y="632"/>
                      </a:lnTo>
                      <a:lnTo>
                        <a:pt x="47" y="664"/>
                      </a:lnTo>
                      <a:lnTo>
                        <a:pt x="38" y="696"/>
                      </a:lnTo>
                      <a:lnTo>
                        <a:pt x="30" y="729"/>
                      </a:lnTo>
                      <a:lnTo>
                        <a:pt x="22" y="761"/>
                      </a:lnTo>
                      <a:lnTo>
                        <a:pt x="16" y="794"/>
                      </a:lnTo>
                      <a:lnTo>
                        <a:pt x="10" y="827"/>
                      </a:lnTo>
                      <a:lnTo>
                        <a:pt x="6" y="860"/>
                      </a:lnTo>
                      <a:lnTo>
                        <a:pt x="3" y="894"/>
                      </a:lnTo>
                      <a:lnTo>
                        <a:pt x="2" y="927"/>
                      </a:lnTo>
                      <a:lnTo>
                        <a:pt x="0" y="96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92" name="Freeform 212">
                  <a:extLst>
                    <a:ext uri="{FF2B5EF4-FFF2-40B4-BE49-F238E27FC236}">
                      <a16:creationId xmlns:a16="http://schemas.microsoft.com/office/drawing/2014/main" id="{9F31C677-4593-4E0E-8726-1E2802E1CEAE}"/>
                    </a:ext>
                  </a:extLst>
                </p:cNvPr>
                <p:cNvSpPr>
                  <a:spLocks noChangeAspect="1"/>
                </p:cNvSpPr>
                <p:nvPr/>
              </p:nvSpPr>
              <p:spPr bwMode="auto">
                <a:xfrm>
                  <a:off x="3551" y="3200"/>
                  <a:ext cx="384" cy="384"/>
                </a:xfrm>
                <a:custGeom>
                  <a:avLst/>
                  <a:gdLst>
                    <a:gd name="T0" fmla="*/ 2 w 1637"/>
                    <a:gd name="T1" fmla="*/ 876 h 1637"/>
                    <a:gd name="T2" fmla="*/ 13 w 1637"/>
                    <a:gd name="T3" fmla="*/ 962 h 1637"/>
                    <a:gd name="T4" fmla="*/ 33 w 1637"/>
                    <a:gd name="T5" fmla="*/ 1047 h 1637"/>
                    <a:gd name="T6" fmla="*/ 61 w 1637"/>
                    <a:gd name="T7" fmla="*/ 1128 h 1637"/>
                    <a:gd name="T8" fmla="*/ 98 w 1637"/>
                    <a:gd name="T9" fmla="*/ 1207 h 1637"/>
                    <a:gd name="T10" fmla="*/ 143 w 1637"/>
                    <a:gd name="T11" fmla="*/ 1281 h 1637"/>
                    <a:gd name="T12" fmla="*/ 196 w 1637"/>
                    <a:gd name="T13" fmla="*/ 1350 h 1637"/>
                    <a:gd name="T14" fmla="*/ 256 w 1637"/>
                    <a:gd name="T15" fmla="*/ 1412 h 1637"/>
                    <a:gd name="T16" fmla="*/ 322 w 1637"/>
                    <a:gd name="T17" fmla="*/ 1469 h 1637"/>
                    <a:gd name="T18" fmla="*/ 393 w 1637"/>
                    <a:gd name="T19" fmla="*/ 1518 h 1637"/>
                    <a:gd name="T20" fmla="*/ 469 w 1637"/>
                    <a:gd name="T21" fmla="*/ 1559 h 1637"/>
                    <a:gd name="T22" fmla="*/ 549 w 1637"/>
                    <a:gd name="T23" fmla="*/ 1591 h 1637"/>
                    <a:gd name="T24" fmla="*/ 633 w 1637"/>
                    <a:gd name="T25" fmla="*/ 1616 h 1637"/>
                    <a:gd name="T26" fmla="*/ 718 w 1637"/>
                    <a:gd name="T27" fmla="*/ 1631 h 1637"/>
                    <a:gd name="T28" fmla="*/ 804 w 1637"/>
                    <a:gd name="T29" fmla="*/ 1637 h 1637"/>
                    <a:gd name="T30" fmla="*/ 891 w 1637"/>
                    <a:gd name="T31" fmla="*/ 1634 h 1637"/>
                    <a:gd name="T32" fmla="*/ 977 w 1637"/>
                    <a:gd name="T33" fmla="*/ 1622 h 1637"/>
                    <a:gd name="T34" fmla="*/ 1061 w 1637"/>
                    <a:gd name="T35" fmla="*/ 1600 h 1637"/>
                    <a:gd name="T36" fmla="*/ 1142 w 1637"/>
                    <a:gd name="T37" fmla="*/ 1570 h 1637"/>
                    <a:gd name="T38" fmla="*/ 1219 w 1637"/>
                    <a:gd name="T39" fmla="*/ 1532 h 1637"/>
                    <a:gd name="T40" fmla="*/ 1293 w 1637"/>
                    <a:gd name="T41" fmla="*/ 1486 h 1637"/>
                    <a:gd name="T42" fmla="*/ 1360 w 1637"/>
                    <a:gd name="T43" fmla="*/ 1432 h 1637"/>
                    <a:gd name="T44" fmla="*/ 1422 w 1637"/>
                    <a:gd name="T45" fmla="*/ 1371 h 1637"/>
                    <a:gd name="T46" fmla="*/ 1477 w 1637"/>
                    <a:gd name="T47" fmla="*/ 1304 h 1637"/>
                    <a:gd name="T48" fmla="*/ 1525 w 1637"/>
                    <a:gd name="T49" fmla="*/ 1232 h 1637"/>
                    <a:gd name="T50" fmla="*/ 1565 w 1637"/>
                    <a:gd name="T51" fmla="*/ 1155 h 1637"/>
                    <a:gd name="T52" fmla="*/ 1596 w 1637"/>
                    <a:gd name="T53" fmla="*/ 1074 h 1637"/>
                    <a:gd name="T54" fmla="*/ 1619 w 1637"/>
                    <a:gd name="T55" fmla="*/ 991 h 1637"/>
                    <a:gd name="T56" fmla="*/ 1632 w 1637"/>
                    <a:gd name="T57" fmla="*/ 905 h 1637"/>
                    <a:gd name="T58" fmla="*/ 1637 w 1637"/>
                    <a:gd name="T59" fmla="*/ 819 h 1637"/>
                    <a:gd name="T60" fmla="*/ 1632 w 1637"/>
                    <a:gd name="T61" fmla="*/ 733 h 1637"/>
                    <a:gd name="T62" fmla="*/ 1619 w 1637"/>
                    <a:gd name="T63" fmla="*/ 649 h 1637"/>
                    <a:gd name="T64" fmla="*/ 1597 w 1637"/>
                    <a:gd name="T65" fmla="*/ 566 h 1637"/>
                    <a:gd name="T66" fmla="*/ 1566 w 1637"/>
                    <a:gd name="T67" fmla="*/ 486 h 1637"/>
                    <a:gd name="T68" fmla="*/ 1527 w 1637"/>
                    <a:gd name="T69" fmla="*/ 410 h 1637"/>
                    <a:gd name="T70" fmla="*/ 1481 w 1637"/>
                    <a:gd name="T71" fmla="*/ 338 h 1637"/>
                    <a:gd name="T72" fmla="*/ 1427 w 1637"/>
                    <a:gd name="T73" fmla="*/ 271 h 1637"/>
                    <a:gd name="T74" fmla="*/ 1366 w 1637"/>
                    <a:gd name="T75" fmla="*/ 211 h 1637"/>
                    <a:gd name="T76" fmla="*/ 1300 w 1637"/>
                    <a:gd name="T77" fmla="*/ 157 h 1637"/>
                    <a:gd name="T78" fmla="*/ 1228 w 1637"/>
                    <a:gd name="T79" fmla="*/ 110 h 1637"/>
                    <a:gd name="T80" fmla="*/ 1152 w 1637"/>
                    <a:gd name="T81" fmla="*/ 71 h 1637"/>
                    <a:gd name="T82" fmla="*/ 1072 w 1637"/>
                    <a:gd name="T83" fmla="*/ 40 h 1637"/>
                    <a:gd name="T84" fmla="*/ 989 w 1637"/>
                    <a:gd name="T85" fmla="*/ 18 h 1637"/>
                    <a:gd name="T86" fmla="*/ 904 w 1637"/>
                    <a:gd name="T87" fmla="*/ 5 h 1637"/>
                    <a:gd name="T88" fmla="*/ 819 w 1637"/>
                    <a:gd name="T89" fmla="*/ 0 h 1637"/>
                    <a:gd name="T90" fmla="*/ 733 w 1637"/>
                    <a:gd name="T91" fmla="*/ 5 h 1637"/>
                    <a:gd name="T92" fmla="*/ 649 w 1637"/>
                    <a:gd name="T93" fmla="*/ 18 h 1637"/>
                    <a:gd name="T94" fmla="*/ 566 w 1637"/>
                    <a:gd name="T95" fmla="*/ 40 h 1637"/>
                    <a:gd name="T96" fmla="*/ 486 w 1637"/>
                    <a:gd name="T97" fmla="*/ 71 h 1637"/>
                    <a:gd name="T98" fmla="*/ 410 w 1637"/>
                    <a:gd name="T99" fmla="*/ 110 h 1637"/>
                    <a:gd name="T100" fmla="*/ 338 w 1637"/>
                    <a:gd name="T101" fmla="*/ 157 h 1637"/>
                    <a:gd name="T102" fmla="*/ 271 w 1637"/>
                    <a:gd name="T103" fmla="*/ 211 h 1637"/>
                    <a:gd name="T104" fmla="*/ 211 w 1637"/>
                    <a:gd name="T105" fmla="*/ 271 h 1637"/>
                    <a:gd name="T106" fmla="*/ 157 w 1637"/>
                    <a:gd name="T107" fmla="*/ 338 h 1637"/>
                    <a:gd name="T108" fmla="*/ 110 w 1637"/>
                    <a:gd name="T109" fmla="*/ 410 h 1637"/>
                    <a:gd name="T110" fmla="*/ 71 w 1637"/>
                    <a:gd name="T111" fmla="*/ 486 h 1637"/>
                    <a:gd name="T112" fmla="*/ 40 w 1637"/>
                    <a:gd name="T113" fmla="*/ 566 h 1637"/>
                    <a:gd name="T114" fmla="*/ 18 w 1637"/>
                    <a:gd name="T115" fmla="*/ 649 h 1637"/>
                    <a:gd name="T116" fmla="*/ 5 w 1637"/>
                    <a:gd name="T117" fmla="*/ 733 h 1637"/>
                    <a:gd name="T118" fmla="*/ 0 w 1637"/>
                    <a:gd name="T119" fmla="*/ 819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7" h="1637">
                      <a:moveTo>
                        <a:pt x="0" y="819"/>
                      </a:moveTo>
                      <a:lnTo>
                        <a:pt x="1" y="848"/>
                      </a:lnTo>
                      <a:lnTo>
                        <a:pt x="2" y="876"/>
                      </a:lnTo>
                      <a:lnTo>
                        <a:pt x="5" y="905"/>
                      </a:lnTo>
                      <a:lnTo>
                        <a:pt x="9" y="934"/>
                      </a:lnTo>
                      <a:lnTo>
                        <a:pt x="13" y="962"/>
                      </a:lnTo>
                      <a:lnTo>
                        <a:pt x="19" y="991"/>
                      </a:lnTo>
                      <a:lnTo>
                        <a:pt x="25" y="1019"/>
                      </a:lnTo>
                      <a:lnTo>
                        <a:pt x="33" y="1047"/>
                      </a:lnTo>
                      <a:lnTo>
                        <a:pt x="41" y="1074"/>
                      </a:lnTo>
                      <a:lnTo>
                        <a:pt x="51" y="1102"/>
                      </a:lnTo>
                      <a:lnTo>
                        <a:pt x="61" y="1128"/>
                      </a:lnTo>
                      <a:lnTo>
                        <a:pt x="73" y="1155"/>
                      </a:lnTo>
                      <a:lnTo>
                        <a:pt x="85" y="1181"/>
                      </a:lnTo>
                      <a:lnTo>
                        <a:pt x="98" y="1207"/>
                      </a:lnTo>
                      <a:lnTo>
                        <a:pt x="112" y="1232"/>
                      </a:lnTo>
                      <a:lnTo>
                        <a:pt x="128" y="1257"/>
                      </a:lnTo>
                      <a:lnTo>
                        <a:pt x="143" y="1281"/>
                      </a:lnTo>
                      <a:lnTo>
                        <a:pt x="160" y="1304"/>
                      </a:lnTo>
                      <a:lnTo>
                        <a:pt x="178" y="1327"/>
                      </a:lnTo>
                      <a:lnTo>
                        <a:pt x="196" y="1350"/>
                      </a:lnTo>
                      <a:lnTo>
                        <a:pt x="215" y="1371"/>
                      </a:lnTo>
                      <a:lnTo>
                        <a:pt x="235" y="1392"/>
                      </a:lnTo>
                      <a:lnTo>
                        <a:pt x="256" y="1412"/>
                      </a:lnTo>
                      <a:lnTo>
                        <a:pt x="277" y="1432"/>
                      </a:lnTo>
                      <a:lnTo>
                        <a:pt x="299" y="1451"/>
                      </a:lnTo>
                      <a:lnTo>
                        <a:pt x="322" y="1469"/>
                      </a:lnTo>
                      <a:lnTo>
                        <a:pt x="345" y="1486"/>
                      </a:lnTo>
                      <a:lnTo>
                        <a:pt x="369" y="1502"/>
                      </a:lnTo>
                      <a:lnTo>
                        <a:pt x="393" y="1518"/>
                      </a:lnTo>
                      <a:lnTo>
                        <a:pt x="418" y="1532"/>
                      </a:lnTo>
                      <a:lnTo>
                        <a:pt x="443" y="1546"/>
                      </a:lnTo>
                      <a:lnTo>
                        <a:pt x="469" y="1559"/>
                      </a:lnTo>
                      <a:lnTo>
                        <a:pt x="496" y="1570"/>
                      </a:lnTo>
                      <a:lnTo>
                        <a:pt x="522" y="1581"/>
                      </a:lnTo>
                      <a:lnTo>
                        <a:pt x="549" y="1591"/>
                      </a:lnTo>
                      <a:lnTo>
                        <a:pt x="577" y="1600"/>
                      </a:lnTo>
                      <a:lnTo>
                        <a:pt x="605" y="1608"/>
                      </a:lnTo>
                      <a:lnTo>
                        <a:pt x="633" y="1616"/>
                      </a:lnTo>
                      <a:lnTo>
                        <a:pt x="661" y="1622"/>
                      </a:lnTo>
                      <a:lnTo>
                        <a:pt x="689" y="1627"/>
                      </a:lnTo>
                      <a:lnTo>
                        <a:pt x="718" y="1631"/>
                      </a:lnTo>
                      <a:lnTo>
                        <a:pt x="747" y="1634"/>
                      </a:lnTo>
                      <a:lnTo>
                        <a:pt x="775" y="1636"/>
                      </a:lnTo>
                      <a:lnTo>
                        <a:pt x="804" y="1637"/>
                      </a:lnTo>
                      <a:lnTo>
                        <a:pt x="833" y="1637"/>
                      </a:lnTo>
                      <a:lnTo>
                        <a:pt x="862" y="1636"/>
                      </a:lnTo>
                      <a:lnTo>
                        <a:pt x="891" y="1634"/>
                      </a:lnTo>
                      <a:lnTo>
                        <a:pt x="920" y="1631"/>
                      </a:lnTo>
                      <a:lnTo>
                        <a:pt x="948" y="1627"/>
                      </a:lnTo>
                      <a:lnTo>
                        <a:pt x="977" y="1622"/>
                      </a:lnTo>
                      <a:lnTo>
                        <a:pt x="1005" y="1616"/>
                      </a:lnTo>
                      <a:lnTo>
                        <a:pt x="1033" y="1608"/>
                      </a:lnTo>
                      <a:lnTo>
                        <a:pt x="1061" y="1600"/>
                      </a:lnTo>
                      <a:lnTo>
                        <a:pt x="1088" y="1591"/>
                      </a:lnTo>
                      <a:lnTo>
                        <a:pt x="1115" y="1581"/>
                      </a:lnTo>
                      <a:lnTo>
                        <a:pt x="1142" y="1570"/>
                      </a:lnTo>
                      <a:lnTo>
                        <a:pt x="1168" y="1559"/>
                      </a:lnTo>
                      <a:lnTo>
                        <a:pt x="1194" y="1546"/>
                      </a:lnTo>
                      <a:lnTo>
                        <a:pt x="1219" y="1532"/>
                      </a:lnTo>
                      <a:lnTo>
                        <a:pt x="1244" y="1518"/>
                      </a:lnTo>
                      <a:lnTo>
                        <a:pt x="1269" y="1502"/>
                      </a:lnTo>
                      <a:lnTo>
                        <a:pt x="1293" y="1486"/>
                      </a:lnTo>
                      <a:lnTo>
                        <a:pt x="1316" y="1469"/>
                      </a:lnTo>
                      <a:lnTo>
                        <a:pt x="1339" y="1451"/>
                      </a:lnTo>
                      <a:lnTo>
                        <a:pt x="1360" y="1432"/>
                      </a:lnTo>
                      <a:lnTo>
                        <a:pt x="1382" y="1412"/>
                      </a:lnTo>
                      <a:lnTo>
                        <a:pt x="1402" y="1392"/>
                      </a:lnTo>
                      <a:lnTo>
                        <a:pt x="1422" y="1371"/>
                      </a:lnTo>
                      <a:lnTo>
                        <a:pt x="1441" y="1350"/>
                      </a:lnTo>
                      <a:lnTo>
                        <a:pt x="1460" y="1327"/>
                      </a:lnTo>
                      <a:lnTo>
                        <a:pt x="1477" y="1304"/>
                      </a:lnTo>
                      <a:lnTo>
                        <a:pt x="1494" y="1281"/>
                      </a:lnTo>
                      <a:lnTo>
                        <a:pt x="1510" y="1257"/>
                      </a:lnTo>
                      <a:lnTo>
                        <a:pt x="1525" y="1232"/>
                      </a:lnTo>
                      <a:lnTo>
                        <a:pt x="1539" y="1207"/>
                      </a:lnTo>
                      <a:lnTo>
                        <a:pt x="1552" y="1181"/>
                      </a:lnTo>
                      <a:lnTo>
                        <a:pt x="1565" y="1155"/>
                      </a:lnTo>
                      <a:lnTo>
                        <a:pt x="1576" y="1128"/>
                      </a:lnTo>
                      <a:lnTo>
                        <a:pt x="1587" y="1102"/>
                      </a:lnTo>
                      <a:lnTo>
                        <a:pt x="1596" y="1074"/>
                      </a:lnTo>
                      <a:lnTo>
                        <a:pt x="1605" y="1047"/>
                      </a:lnTo>
                      <a:lnTo>
                        <a:pt x="1612" y="1019"/>
                      </a:lnTo>
                      <a:lnTo>
                        <a:pt x="1619" y="991"/>
                      </a:lnTo>
                      <a:lnTo>
                        <a:pt x="1624" y="962"/>
                      </a:lnTo>
                      <a:lnTo>
                        <a:pt x="1629" y="934"/>
                      </a:lnTo>
                      <a:lnTo>
                        <a:pt x="1632" y="905"/>
                      </a:lnTo>
                      <a:lnTo>
                        <a:pt x="1635" y="876"/>
                      </a:lnTo>
                      <a:lnTo>
                        <a:pt x="1636" y="848"/>
                      </a:lnTo>
                      <a:lnTo>
                        <a:pt x="1637" y="819"/>
                      </a:lnTo>
                      <a:lnTo>
                        <a:pt x="1636" y="790"/>
                      </a:lnTo>
                      <a:lnTo>
                        <a:pt x="1635" y="762"/>
                      </a:lnTo>
                      <a:lnTo>
                        <a:pt x="1632" y="733"/>
                      </a:lnTo>
                      <a:lnTo>
                        <a:pt x="1629" y="705"/>
                      </a:lnTo>
                      <a:lnTo>
                        <a:pt x="1625" y="677"/>
                      </a:lnTo>
                      <a:lnTo>
                        <a:pt x="1619" y="649"/>
                      </a:lnTo>
                      <a:lnTo>
                        <a:pt x="1613" y="621"/>
                      </a:lnTo>
                      <a:lnTo>
                        <a:pt x="1605" y="593"/>
                      </a:lnTo>
                      <a:lnTo>
                        <a:pt x="1597" y="566"/>
                      </a:lnTo>
                      <a:lnTo>
                        <a:pt x="1588" y="539"/>
                      </a:lnTo>
                      <a:lnTo>
                        <a:pt x="1577" y="512"/>
                      </a:lnTo>
                      <a:lnTo>
                        <a:pt x="1566" y="486"/>
                      </a:lnTo>
                      <a:lnTo>
                        <a:pt x="1554" y="460"/>
                      </a:lnTo>
                      <a:lnTo>
                        <a:pt x="1541" y="435"/>
                      </a:lnTo>
                      <a:lnTo>
                        <a:pt x="1527" y="410"/>
                      </a:lnTo>
                      <a:lnTo>
                        <a:pt x="1513" y="385"/>
                      </a:lnTo>
                      <a:lnTo>
                        <a:pt x="1497" y="361"/>
                      </a:lnTo>
                      <a:lnTo>
                        <a:pt x="1481" y="338"/>
                      </a:lnTo>
                      <a:lnTo>
                        <a:pt x="1464" y="315"/>
                      </a:lnTo>
                      <a:lnTo>
                        <a:pt x="1446" y="293"/>
                      </a:lnTo>
                      <a:lnTo>
                        <a:pt x="1427" y="271"/>
                      </a:lnTo>
                      <a:lnTo>
                        <a:pt x="1407" y="250"/>
                      </a:lnTo>
                      <a:lnTo>
                        <a:pt x="1387" y="230"/>
                      </a:lnTo>
                      <a:lnTo>
                        <a:pt x="1366" y="211"/>
                      </a:lnTo>
                      <a:lnTo>
                        <a:pt x="1345" y="192"/>
                      </a:lnTo>
                      <a:lnTo>
                        <a:pt x="1322" y="174"/>
                      </a:lnTo>
                      <a:lnTo>
                        <a:pt x="1300" y="157"/>
                      </a:lnTo>
                      <a:lnTo>
                        <a:pt x="1276" y="140"/>
                      </a:lnTo>
                      <a:lnTo>
                        <a:pt x="1252" y="125"/>
                      </a:lnTo>
                      <a:lnTo>
                        <a:pt x="1228" y="110"/>
                      </a:lnTo>
                      <a:lnTo>
                        <a:pt x="1203" y="96"/>
                      </a:lnTo>
                      <a:lnTo>
                        <a:pt x="1177" y="83"/>
                      </a:lnTo>
                      <a:lnTo>
                        <a:pt x="1152" y="71"/>
                      </a:lnTo>
                      <a:lnTo>
                        <a:pt x="1125" y="60"/>
                      </a:lnTo>
                      <a:lnTo>
                        <a:pt x="1099" y="50"/>
                      </a:lnTo>
                      <a:lnTo>
                        <a:pt x="1072" y="40"/>
                      </a:lnTo>
                      <a:lnTo>
                        <a:pt x="1044" y="32"/>
                      </a:lnTo>
                      <a:lnTo>
                        <a:pt x="1017" y="25"/>
                      </a:lnTo>
                      <a:lnTo>
                        <a:pt x="989" y="18"/>
                      </a:lnTo>
                      <a:lnTo>
                        <a:pt x="961" y="13"/>
                      </a:lnTo>
                      <a:lnTo>
                        <a:pt x="933" y="8"/>
                      </a:lnTo>
                      <a:lnTo>
                        <a:pt x="904" y="5"/>
                      </a:lnTo>
                      <a:lnTo>
                        <a:pt x="876" y="2"/>
                      </a:lnTo>
                      <a:lnTo>
                        <a:pt x="847" y="1"/>
                      </a:lnTo>
                      <a:lnTo>
                        <a:pt x="819" y="0"/>
                      </a:lnTo>
                      <a:lnTo>
                        <a:pt x="790" y="1"/>
                      </a:lnTo>
                      <a:lnTo>
                        <a:pt x="762" y="2"/>
                      </a:lnTo>
                      <a:lnTo>
                        <a:pt x="733" y="5"/>
                      </a:lnTo>
                      <a:lnTo>
                        <a:pt x="705" y="8"/>
                      </a:lnTo>
                      <a:lnTo>
                        <a:pt x="677" y="13"/>
                      </a:lnTo>
                      <a:lnTo>
                        <a:pt x="649" y="18"/>
                      </a:lnTo>
                      <a:lnTo>
                        <a:pt x="621" y="25"/>
                      </a:lnTo>
                      <a:lnTo>
                        <a:pt x="593" y="32"/>
                      </a:lnTo>
                      <a:lnTo>
                        <a:pt x="566" y="40"/>
                      </a:lnTo>
                      <a:lnTo>
                        <a:pt x="539" y="50"/>
                      </a:lnTo>
                      <a:lnTo>
                        <a:pt x="512" y="60"/>
                      </a:lnTo>
                      <a:lnTo>
                        <a:pt x="486" y="71"/>
                      </a:lnTo>
                      <a:lnTo>
                        <a:pt x="460" y="83"/>
                      </a:lnTo>
                      <a:lnTo>
                        <a:pt x="435" y="96"/>
                      </a:lnTo>
                      <a:lnTo>
                        <a:pt x="410" y="110"/>
                      </a:lnTo>
                      <a:lnTo>
                        <a:pt x="385" y="125"/>
                      </a:lnTo>
                      <a:lnTo>
                        <a:pt x="361" y="140"/>
                      </a:lnTo>
                      <a:lnTo>
                        <a:pt x="338" y="157"/>
                      </a:lnTo>
                      <a:lnTo>
                        <a:pt x="315" y="174"/>
                      </a:lnTo>
                      <a:lnTo>
                        <a:pt x="293" y="192"/>
                      </a:lnTo>
                      <a:lnTo>
                        <a:pt x="271" y="211"/>
                      </a:lnTo>
                      <a:lnTo>
                        <a:pt x="250" y="230"/>
                      </a:lnTo>
                      <a:lnTo>
                        <a:pt x="230" y="250"/>
                      </a:lnTo>
                      <a:lnTo>
                        <a:pt x="211" y="271"/>
                      </a:lnTo>
                      <a:lnTo>
                        <a:pt x="192" y="293"/>
                      </a:lnTo>
                      <a:lnTo>
                        <a:pt x="174" y="315"/>
                      </a:lnTo>
                      <a:lnTo>
                        <a:pt x="157" y="338"/>
                      </a:lnTo>
                      <a:lnTo>
                        <a:pt x="140" y="361"/>
                      </a:lnTo>
                      <a:lnTo>
                        <a:pt x="125" y="385"/>
                      </a:lnTo>
                      <a:lnTo>
                        <a:pt x="110" y="410"/>
                      </a:lnTo>
                      <a:lnTo>
                        <a:pt x="96" y="435"/>
                      </a:lnTo>
                      <a:lnTo>
                        <a:pt x="83" y="460"/>
                      </a:lnTo>
                      <a:lnTo>
                        <a:pt x="71" y="486"/>
                      </a:lnTo>
                      <a:lnTo>
                        <a:pt x="60" y="512"/>
                      </a:lnTo>
                      <a:lnTo>
                        <a:pt x="50" y="539"/>
                      </a:lnTo>
                      <a:lnTo>
                        <a:pt x="40" y="566"/>
                      </a:lnTo>
                      <a:lnTo>
                        <a:pt x="32" y="593"/>
                      </a:lnTo>
                      <a:lnTo>
                        <a:pt x="25" y="621"/>
                      </a:lnTo>
                      <a:lnTo>
                        <a:pt x="18" y="649"/>
                      </a:lnTo>
                      <a:lnTo>
                        <a:pt x="13" y="677"/>
                      </a:lnTo>
                      <a:lnTo>
                        <a:pt x="8" y="705"/>
                      </a:lnTo>
                      <a:lnTo>
                        <a:pt x="5" y="733"/>
                      </a:lnTo>
                      <a:lnTo>
                        <a:pt x="2" y="762"/>
                      </a:lnTo>
                      <a:lnTo>
                        <a:pt x="1" y="790"/>
                      </a:lnTo>
                      <a:lnTo>
                        <a:pt x="0" y="819"/>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93" name="Freeform 213">
                  <a:extLst>
                    <a:ext uri="{FF2B5EF4-FFF2-40B4-BE49-F238E27FC236}">
                      <a16:creationId xmlns:a16="http://schemas.microsoft.com/office/drawing/2014/main" id="{9A614E7F-ACE6-46FD-908E-354CB74E7176}"/>
                    </a:ext>
                  </a:extLst>
                </p:cNvPr>
                <p:cNvSpPr>
                  <a:spLocks noChangeAspect="1"/>
                </p:cNvSpPr>
                <p:nvPr/>
              </p:nvSpPr>
              <p:spPr bwMode="auto">
                <a:xfrm>
                  <a:off x="3764" y="2790"/>
                  <a:ext cx="178" cy="197"/>
                </a:xfrm>
                <a:custGeom>
                  <a:avLst/>
                  <a:gdLst>
                    <a:gd name="T0" fmla="*/ 412 w 887"/>
                    <a:gd name="T1" fmla="*/ 0 h 986"/>
                    <a:gd name="T2" fmla="*/ 415 w 887"/>
                    <a:gd name="T3" fmla="*/ 13 h 986"/>
                    <a:gd name="T4" fmla="*/ 419 w 887"/>
                    <a:gd name="T5" fmla="*/ 26 h 986"/>
                    <a:gd name="T6" fmla="*/ 423 w 887"/>
                    <a:gd name="T7" fmla="*/ 39 h 986"/>
                    <a:gd name="T8" fmla="*/ 428 w 887"/>
                    <a:gd name="T9" fmla="*/ 50 h 986"/>
                    <a:gd name="T10" fmla="*/ 433 w 887"/>
                    <a:gd name="T11" fmla="*/ 63 h 986"/>
                    <a:gd name="T12" fmla="*/ 439 w 887"/>
                    <a:gd name="T13" fmla="*/ 75 h 986"/>
                    <a:gd name="T14" fmla="*/ 445 w 887"/>
                    <a:gd name="T15" fmla="*/ 87 h 986"/>
                    <a:gd name="T16" fmla="*/ 452 w 887"/>
                    <a:gd name="T17" fmla="*/ 98 h 986"/>
                    <a:gd name="T18" fmla="*/ 457 w 887"/>
                    <a:gd name="T19" fmla="*/ 110 h 986"/>
                    <a:gd name="T20" fmla="*/ 466 w 887"/>
                    <a:gd name="T21" fmla="*/ 121 h 986"/>
                    <a:gd name="T22" fmla="*/ 473 w 887"/>
                    <a:gd name="T23" fmla="*/ 132 h 986"/>
                    <a:gd name="T24" fmla="*/ 481 w 887"/>
                    <a:gd name="T25" fmla="*/ 143 h 986"/>
                    <a:gd name="T26" fmla="*/ 489 w 887"/>
                    <a:gd name="T27" fmla="*/ 154 h 986"/>
                    <a:gd name="T28" fmla="*/ 497 w 887"/>
                    <a:gd name="T29" fmla="*/ 163 h 986"/>
                    <a:gd name="T30" fmla="*/ 507 w 887"/>
                    <a:gd name="T31" fmla="*/ 173 h 986"/>
                    <a:gd name="T32" fmla="*/ 516 w 887"/>
                    <a:gd name="T33" fmla="*/ 183 h 986"/>
                    <a:gd name="T34" fmla="*/ 526 w 887"/>
                    <a:gd name="T35" fmla="*/ 191 h 986"/>
                    <a:gd name="T36" fmla="*/ 536 w 887"/>
                    <a:gd name="T37" fmla="*/ 200 h 986"/>
                    <a:gd name="T38" fmla="*/ 547 w 887"/>
                    <a:gd name="T39" fmla="*/ 209 h 986"/>
                    <a:gd name="T40" fmla="*/ 557 w 887"/>
                    <a:gd name="T41" fmla="*/ 217 h 986"/>
                    <a:gd name="T42" fmla="*/ 568 w 887"/>
                    <a:gd name="T43" fmla="*/ 224 h 986"/>
                    <a:gd name="T44" fmla="*/ 579 w 887"/>
                    <a:gd name="T45" fmla="*/ 232 h 986"/>
                    <a:gd name="T46" fmla="*/ 591 w 887"/>
                    <a:gd name="T47" fmla="*/ 239 h 986"/>
                    <a:gd name="T48" fmla="*/ 602 w 887"/>
                    <a:gd name="T49" fmla="*/ 245 h 986"/>
                    <a:gd name="T50" fmla="*/ 615 w 887"/>
                    <a:gd name="T51" fmla="*/ 251 h 986"/>
                    <a:gd name="T52" fmla="*/ 626 w 887"/>
                    <a:gd name="T53" fmla="*/ 257 h 986"/>
                    <a:gd name="T54" fmla="*/ 638 w 887"/>
                    <a:gd name="T55" fmla="*/ 261 h 986"/>
                    <a:gd name="T56" fmla="*/ 651 w 887"/>
                    <a:gd name="T57" fmla="*/ 266 h 986"/>
                    <a:gd name="T58" fmla="*/ 664 w 887"/>
                    <a:gd name="T59" fmla="*/ 271 h 986"/>
                    <a:gd name="T60" fmla="*/ 677 w 887"/>
                    <a:gd name="T61" fmla="*/ 274 h 986"/>
                    <a:gd name="T62" fmla="*/ 690 w 887"/>
                    <a:gd name="T63" fmla="*/ 278 h 986"/>
                    <a:gd name="T64" fmla="*/ 703 w 887"/>
                    <a:gd name="T65" fmla="*/ 281 h 986"/>
                    <a:gd name="T66" fmla="*/ 715 w 887"/>
                    <a:gd name="T67" fmla="*/ 284 h 986"/>
                    <a:gd name="T68" fmla="*/ 728 w 887"/>
                    <a:gd name="T69" fmla="*/ 286 h 986"/>
                    <a:gd name="T70" fmla="*/ 741 w 887"/>
                    <a:gd name="T71" fmla="*/ 287 h 986"/>
                    <a:gd name="T72" fmla="*/ 755 w 887"/>
                    <a:gd name="T73" fmla="*/ 288 h 986"/>
                    <a:gd name="T74" fmla="*/ 768 w 887"/>
                    <a:gd name="T75" fmla="*/ 290 h 986"/>
                    <a:gd name="T76" fmla="*/ 781 w 887"/>
                    <a:gd name="T77" fmla="*/ 290 h 986"/>
                    <a:gd name="T78" fmla="*/ 795 w 887"/>
                    <a:gd name="T79" fmla="*/ 290 h 986"/>
                    <a:gd name="T80" fmla="*/ 808 w 887"/>
                    <a:gd name="T81" fmla="*/ 288 h 986"/>
                    <a:gd name="T82" fmla="*/ 821 w 887"/>
                    <a:gd name="T83" fmla="*/ 287 h 986"/>
                    <a:gd name="T84" fmla="*/ 835 w 887"/>
                    <a:gd name="T85" fmla="*/ 285 h 986"/>
                    <a:gd name="T86" fmla="*/ 848 w 887"/>
                    <a:gd name="T87" fmla="*/ 284 h 986"/>
                    <a:gd name="T88" fmla="*/ 861 w 887"/>
                    <a:gd name="T89" fmla="*/ 280 h 986"/>
                    <a:gd name="T90" fmla="*/ 874 w 887"/>
                    <a:gd name="T91" fmla="*/ 278 h 986"/>
                    <a:gd name="T92" fmla="*/ 887 w 887"/>
                    <a:gd name="T93" fmla="*/ 274 h 986"/>
                    <a:gd name="T94" fmla="*/ 475 w 887"/>
                    <a:gd name="T95" fmla="*/ 986 h 986"/>
                    <a:gd name="T96" fmla="*/ 0 w 887"/>
                    <a:gd name="T97" fmla="*/ 712 h 986"/>
                    <a:gd name="T98" fmla="*/ 412 w 887"/>
                    <a:gd name="T99" fmla="*/ 0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7" h="986">
                      <a:moveTo>
                        <a:pt x="412" y="0"/>
                      </a:moveTo>
                      <a:lnTo>
                        <a:pt x="415" y="13"/>
                      </a:lnTo>
                      <a:lnTo>
                        <a:pt x="419" y="26"/>
                      </a:lnTo>
                      <a:lnTo>
                        <a:pt x="423" y="39"/>
                      </a:lnTo>
                      <a:lnTo>
                        <a:pt x="428" y="50"/>
                      </a:lnTo>
                      <a:lnTo>
                        <a:pt x="433" y="63"/>
                      </a:lnTo>
                      <a:lnTo>
                        <a:pt x="439" y="75"/>
                      </a:lnTo>
                      <a:lnTo>
                        <a:pt x="445" y="87"/>
                      </a:lnTo>
                      <a:lnTo>
                        <a:pt x="452" y="98"/>
                      </a:lnTo>
                      <a:lnTo>
                        <a:pt x="457" y="110"/>
                      </a:lnTo>
                      <a:lnTo>
                        <a:pt x="466" y="121"/>
                      </a:lnTo>
                      <a:lnTo>
                        <a:pt x="473" y="132"/>
                      </a:lnTo>
                      <a:lnTo>
                        <a:pt x="481" y="143"/>
                      </a:lnTo>
                      <a:lnTo>
                        <a:pt x="489" y="154"/>
                      </a:lnTo>
                      <a:lnTo>
                        <a:pt x="497" y="163"/>
                      </a:lnTo>
                      <a:lnTo>
                        <a:pt x="507" y="173"/>
                      </a:lnTo>
                      <a:lnTo>
                        <a:pt x="516" y="183"/>
                      </a:lnTo>
                      <a:lnTo>
                        <a:pt x="526" y="191"/>
                      </a:lnTo>
                      <a:lnTo>
                        <a:pt x="536" y="200"/>
                      </a:lnTo>
                      <a:lnTo>
                        <a:pt x="547" y="209"/>
                      </a:lnTo>
                      <a:lnTo>
                        <a:pt x="557" y="217"/>
                      </a:lnTo>
                      <a:lnTo>
                        <a:pt x="568" y="224"/>
                      </a:lnTo>
                      <a:lnTo>
                        <a:pt x="579" y="232"/>
                      </a:lnTo>
                      <a:lnTo>
                        <a:pt x="591" y="239"/>
                      </a:lnTo>
                      <a:lnTo>
                        <a:pt x="602" y="245"/>
                      </a:lnTo>
                      <a:lnTo>
                        <a:pt x="615" y="251"/>
                      </a:lnTo>
                      <a:lnTo>
                        <a:pt x="626" y="257"/>
                      </a:lnTo>
                      <a:lnTo>
                        <a:pt x="638" y="261"/>
                      </a:lnTo>
                      <a:lnTo>
                        <a:pt x="651" y="266"/>
                      </a:lnTo>
                      <a:lnTo>
                        <a:pt x="664" y="271"/>
                      </a:lnTo>
                      <a:lnTo>
                        <a:pt x="677" y="274"/>
                      </a:lnTo>
                      <a:lnTo>
                        <a:pt x="690" y="278"/>
                      </a:lnTo>
                      <a:lnTo>
                        <a:pt x="703" y="281"/>
                      </a:lnTo>
                      <a:lnTo>
                        <a:pt x="715" y="284"/>
                      </a:lnTo>
                      <a:lnTo>
                        <a:pt x="728" y="286"/>
                      </a:lnTo>
                      <a:lnTo>
                        <a:pt x="741" y="287"/>
                      </a:lnTo>
                      <a:lnTo>
                        <a:pt x="755" y="288"/>
                      </a:lnTo>
                      <a:lnTo>
                        <a:pt x="768" y="290"/>
                      </a:lnTo>
                      <a:lnTo>
                        <a:pt x="781" y="290"/>
                      </a:lnTo>
                      <a:lnTo>
                        <a:pt x="795" y="290"/>
                      </a:lnTo>
                      <a:lnTo>
                        <a:pt x="808" y="288"/>
                      </a:lnTo>
                      <a:lnTo>
                        <a:pt x="821" y="287"/>
                      </a:lnTo>
                      <a:lnTo>
                        <a:pt x="835" y="285"/>
                      </a:lnTo>
                      <a:lnTo>
                        <a:pt x="848" y="284"/>
                      </a:lnTo>
                      <a:lnTo>
                        <a:pt x="861" y="280"/>
                      </a:lnTo>
                      <a:lnTo>
                        <a:pt x="874" y="278"/>
                      </a:lnTo>
                      <a:lnTo>
                        <a:pt x="887" y="274"/>
                      </a:lnTo>
                      <a:lnTo>
                        <a:pt x="475" y="986"/>
                      </a:lnTo>
                      <a:lnTo>
                        <a:pt x="0" y="712"/>
                      </a:lnTo>
                      <a:lnTo>
                        <a:pt x="412" y="0"/>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94" name="Freeform 214">
                  <a:extLst>
                    <a:ext uri="{FF2B5EF4-FFF2-40B4-BE49-F238E27FC236}">
                      <a16:creationId xmlns:a16="http://schemas.microsoft.com/office/drawing/2014/main" id="{90B1ED1C-1D40-4697-BE67-698C9228C48F}"/>
                    </a:ext>
                  </a:extLst>
                </p:cNvPr>
                <p:cNvSpPr>
                  <a:spLocks noChangeAspect="1"/>
                </p:cNvSpPr>
                <p:nvPr/>
              </p:nvSpPr>
              <p:spPr bwMode="auto">
                <a:xfrm>
                  <a:off x="3764" y="2790"/>
                  <a:ext cx="178" cy="197"/>
                </a:xfrm>
                <a:custGeom>
                  <a:avLst/>
                  <a:gdLst>
                    <a:gd name="T0" fmla="*/ 351 w 756"/>
                    <a:gd name="T1" fmla="*/ 0 h 841"/>
                    <a:gd name="T2" fmla="*/ 354 w 756"/>
                    <a:gd name="T3" fmla="*/ 11 h 841"/>
                    <a:gd name="T4" fmla="*/ 357 w 756"/>
                    <a:gd name="T5" fmla="*/ 22 h 841"/>
                    <a:gd name="T6" fmla="*/ 361 w 756"/>
                    <a:gd name="T7" fmla="*/ 33 h 841"/>
                    <a:gd name="T8" fmla="*/ 365 w 756"/>
                    <a:gd name="T9" fmla="*/ 43 h 841"/>
                    <a:gd name="T10" fmla="*/ 369 w 756"/>
                    <a:gd name="T11" fmla="*/ 54 h 841"/>
                    <a:gd name="T12" fmla="*/ 374 w 756"/>
                    <a:gd name="T13" fmla="*/ 64 h 841"/>
                    <a:gd name="T14" fmla="*/ 379 w 756"/>
                    <a:gd name="T15" fmla="*/ 74 h 841"/>
                    <a:gd name="T16" fmla="*/ 385 w 756"/>
                    <a:gd name="T17" fmla="*/ 84 h 841"/>
                    <a:gd name="T18" fmla="*/ 390 w 756"/>
                    <a:gd name="T19" fmla="*/ 94 h 841"/>
                    <a:gd name="T20" fmla="*/ 397 w 756"/>
                    <a:gd name="T21" fmla="*/ 103 h 841"/>
                    <a:gd name="T22" fmla="*/ 403 w 756"/>
                    <a:gd name="T23" fmla="*/ 113 h 841"/>
                    <a:gd name="T24" fmla="*/ 410 w 756"/>
                    <a:gd name="T25" fmla="*/ 122 h 841"/>
                    <a:gd name="T26" fmla="*/ 417 w 756"/>
                    <a:gd name="T27" fmla="*/ 131 h 841"/>
                    <a:gd name="T28" fmla="*/ 424 w 756"/>
                    <a:gd name="T29" fmla="*/ 139 h 841"/>
                    <a:gd name="T30" fmla="*/ 432 w 756"/>
                    <a:gd name="T31" fmla="*/ 148 h 841"/>
                    <a:gd name="T32" fmla="*/ 440 w 756"/>
                    <a:gd name="T33" fmla="*/ 156 h 841"/>
                    <a:gd name="T34" fmla="*/ 448 w 756"/>
                    <a:gd name="T35" fmla="*/ 163 h 841"/>
                    <a:gd name="T36" fmla="*/ 457 w 756"/>
                    <a:gd name="T37" fmla="*/ 171 h 841"/>
                    <a:gd name="T38" fmla="*/ 466 w 756"/>
                    <a:gd name="T39" fmla="*/ 178 h 841"/>
                    <a:gd name="T40" fmla="*/ 475 w 756"/>
                    <a:gd name="T41" fmla="*/ 185 h 841"/>
                    <a:gd name="T42" fmla="*/ 484 w 756"/>
                    <a:gd name="T43" fmla="*/ 191 h 841"/>
                    <a:gd name="T44" fmla="*/ 494 w 756"/>
                    <a:gd name="T45" fmla="*/ 198 h 841"/>
                    <a:gd name="T46" fmla="*/ 504 w 756"/>
                    <a:gd name="T47" fmla="*/ 204 h 841"/>
                    <a:gd name="T48" fmla="*/ 513 w 756"/>
                    <a:gd name="T49" fmla="*/ 209 h 841"/>
                    <a:gd name="T50" fmla="*/ 524 w 756"/>
                    <a:gd name="T51" fmla="*/ 214 h 841"/>
                    <a:gd name="T52" fmla="*/ 534 w 756"/>
                    <a:gd name="T53" fmla="*/ 219 h 841"/>
                    <a:gd name="T54" fmla="*/ 544 w 756"/>
                    <a:gd name="T55" fmla="*/ 223 h 841"/>
                    <a:gd name="T56" fmla="*/ 555 w 756"/>
                    <a:gd name="T57" fmla="*/ 227 h 841"/>
                    <a:gd name="T58" fmla="*/ 566 w 756"/>
                    <a:gd name="T59" fmla="*/ 231 h 841"/>
                    <a:gd name="T60" fmla="*/ 577 w 756"/>
                    <a:gd name="T61" fmla="*/ 234 h 841"/>
                    <a:gd name="T62" fmla="*/ 588 w 756"/>
                    <a:gd name="T63" fmla="*/ 237 h 841"/>
                    <a:gd name="T64" fmla="*/ 599 w 756"/>
                    <a:gd name="T65" fmla="*/ 240 h 841"/>
                    <a:gd name="T66" fmla="*/ 610 w 756"/>
                    <a:gd name="T67" fmla="*/ 242 h 841"/>
                    <a:gd name="T68" fmla="*/ 621 w 756"/>
                    <a:gd name="T69" fmla="*/ 244 h 841"/>
                    <a:gd name="T70" fmla="*/ 632 w 756"/>
                    <a:gd name="T71" fmla="*/ 245 h 841"/>
                    <a:gd name="T72" fmla="*/ 644 w 756"/>
                    <a:gd name="T73" fmla="*/ 246 h 841"/>
                    <a:gd name="T74" fmla="*/ 655 w 756"/>
                    <a:gd name="T75" fmla="*/ 247 h 841"/>
                    <a:gd name="T76" fmla="*/ 666 w 756"/>
                    <a:gd name="T77" fmla="*/ 247 h 841"/>
                    <a:gd name="T78" fmla="*/ 678 w 756"/>
                    <a:gd name="T79" fmla="*/ 247 h 841"/>
                    <a:gd name="T80" fmla="*/ 689 w 756"/>
                    <a:gd name="T81" fmla="*/ 246 h 841"/>
                    <a:gd name="T82" fmla="*/ 700 w 756"/>
                    <a:gd name="T83" fmla="*/ 245 h 841"/>
                    <a:gd name="T84" fmla="*/ 712 w 756"/>
                    <a:gd name="T85" fmla="*/ 243 h 841"/>
                    <a:gd name="T86" fmla="*/ 723 w 756"/>
                    <a:gd name="T87" fmla="*/ 242 h 841"/>
                    <a:gd name="T88" fmla="*/ 734 w 756"/>
                    <a:gd name="T89" fmla="*/ 239 h 841"/>
                    <a:gd name="T90" fmla="*/ 745 w 756"/>
                    <a:gd name="T91" fmla="*/ 237 h 841"/>
                    <a:gd name="T92" fmla="*/ 756 w 756"/>
                    <a:gd name="T93" fmla="*/ 234 h 841"/>
                    <a:gd name="T94" fmla="*/ 405 w 756"/>
                    <a:gd name="T95" fmla="*/ 841 h 841"/>
                    <a:gd name="T96" fmla="*/ 0 w 756"/>
                    <a:gd name="T97" fmla="*/ 607 h 841"/>
                    <a:gd name="T98" fmla="*/ 351 w 756"/>
                    <a:gd name="T99" fmla="*/ 0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351" y="0"/>
                      </a:moveTo>
                      <a:lnTo>
                        <a:pt x="354" y="11"/>
                      </a:lnTo>
                      <a:lnTo>
                        <a:pt x="357" y="22"/>
                      </a:lnTo>
                      <a:lnTo>
                        <a:pt x="361" y="33"/>
                      </a:lnTo>
                      <a:lnTo>
                        <a:pt x="365" y="43"/>
                      </a:lnTo>
                      <a:lnTo>
                        <a:pt x="369" y="54"/>
                      </a:lnTo>
                      <a:lnTo>
                        <a:pt x="374" y="64"/>
                      </a:lnTo>
                      <a:lnTo>
                        <a:pt x="379" y="74"/>
                      </a:lnTo>
                      <a:lnTo>
                        <a:pt x="385" y="84"/>
                      </a:lnTo>
                      <a:lnTo>
                        <a:pt x="390" y="94"/>
                      </a:lnTo>
                      <a:lnTo>
                        <a:pt x="397" y="103"/>
                      </a:lnTo>
                      <a:lnTo>
                        <a:pt x="403" y="113"/>
                      </a:lnTo>
                      <a:lnTo>
                        <a:pt x="410" y="122"/>
                      </a:lnTo>
                      <a:lnTo>
                        <a:pt x="417" y="131"/>
                      </a:lnTo>
                      <a:lnTo>
                        <a:pt x="424" y="139"/>
                      </a:lnTo>
                      <a:lnTo>
                        <a:pt x="432" y="148"/>
                      </a:lnTo>
                      <a:lnTo>
                        <a:pt x="440" y="156"/>
                      </a:lnTo>
                      <a:lnTo>
                        <a:pt x="448" y="163"/>
                      </a:lnTo>
                      <a:lnTo>
                        <a:pt x="457" y="171"/>
                      </a:lnTo>
                      <a:lnTo>
                        <a:pt x="466" y="178"/>
                      </a:lnTo>
                      <a:lnTo>
                        <a:pt x="475" y="185"/>
                      </a:lnTo>
                      <a:lnTo>
                        <a:pt x="484" y="191"/>
                      </a:lnTo>
                      <a:lnTo>
                        <a:pt x="494" y="198"/>
                      </a:lnTo>
                      <a:lnTo>
                        <a:pt x="504" y="204"/>
                      </a:lnTo>
                      <a:lnTo>
                        <a:pt x="513" y="209"/>
                      </a:lnTo>
                      <a:lnTo>
                        <a:pt x="524" y="214"/>
                      </a:lnTo>
                      <a:lnTo>
                        <a:pt x="534" y="219"/>
                      </a:lnTo>
                      <a:lnTo>
                        <a:pt x="544" y="223"/>
                      </a:lnTo>
                      <a:lnTo>
                        <a:pt x="555" y="227"/>
                      </a:lnTo>
                      <a:lnTo>
                        <a:pt x="566" y="231"/>
                      </a:lnTo>
                      <a:lnTo>
                        <a:pt x="577" y="234"/>
                      </a:lnTo>
                      <a:lnTo>
                        <a:pt x="588" y="237"/>
                      </a:lnTo>
                      <a:lnTo>
                        <a:pt x="599" y="240"/>
                      </a:lnTo>
                      <a:lnTo>
                        <a:pt x="610" y="242"/>
                      </a:lnTo>
                      <a:lnTo>
                        <a:pt x="621" y="244"/>
                      </a:lnTo>
                      <a:lnTo>
                        <a:pt x="632" y="245"/>
                      </a:lnTo>
                      <a:lnTo>
                        <a:pt x="644" y="246"/>
                      </a:lnTo>
                      <a:lnTo>
                        <a:pt x="655" y="247"/>
                      </a:lnTo>
                      <a:lnTo>
                        <a:pt x="666" y="247"/>
                      </a:lnTo>
                      <a:lnTo>
                        <a:pt x="678" y="247"/>
                      </a:lnTo>
                      <a:lnTo>
                        <a:pt x="689" y="246"/>
                      </a:lnTo>
                      <a:lnTo>
                        <a:pt x="700" y="245"/>
                      </a:lnTo>
                      <a:lnTo>
                        <a:pt x="712" y="243"/>
                      </a:lnTo>
                      <a:lnTo>
                        <a:pt x="723" y="242"/>
                      </a:lnTo>
                      <a:lnTo>
                        <a:pt x="734" y="239"/>
                      </a:lnTo>
                      <a:lnTo>
                        <a:pt x="745" y="237"/>
                      </a:lnTo>
                      <a:lnTo>
                        <a:pt x="756" y="234"/>
                      </a:lnTo>
                      <a:lnTo>
                        <a:pt x="405" y="841"/>
                      </a:lnTo>
                      <a:lnTo>
                        <a:pt x="0" y="607"/>
                      </a:lnTo>
                      <a:lnTo>
                        <a:pt x="351"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95" name="Freeform 215">
                  <a:extLst>
                    <a:ext uri="{FF2B5EF4-FFF2-40B4-BE49-F238E27FC236}">
                      <a16:creationId xmlns:a16="http://schemas.microsoft.com/office/drawing/2014/main" id="{BA2FD44A-9520-4CA2-8D96-464665B426AB}"/>
                    </a:ext>
                  </a:extLst>
                </p:cNvPr>
                <p:cNvSpPr>
                  <a:spLocks noChangeAspect="1"/>
                </p:cNvSpPr>
                <p:nvPr/>
              </p:nvSpPr>
              <p:spPr bwMode="auto">
                <a:xfrm>
                  <a:off x="3545" y="2790"/>
                  <a:ext cx="177" cy="197"/>
                </a:xfrm>
                <a:custGeom>
                  <a:avLst/>
                  <a:gdLst>
                    <a:gd name="T0" fmla="*/ 0 w 886"/>
                    <a:gd name="T1" fmla="*/ 274 h 986"/>
                    <a:gd name="T2" fmla="*/ 13 w 886"/>
                    <a:gd name="T3" fmla="*/ 278 h 986"/>
                    <a:gd name="T4" fmla="*/ 26 w 886"/>
                    <a:gd name="T5" fmla="*/ 280 h 986"/>
                    <a:gd name="T6" fmla="*/ 38 w 886"/>
                    <a:gd name="T7" fmla="*/ 284 h 986"/>
                    <a:gd name="T8" fmla="*/ 53 w 886"/>
                    <a:gd name="T9" fmla="*/ 285 h 986"/>
                    <a:gd name="T10" fmla="*/ 65 w 886"/>
                    <a:gd name="T11" fmla="*/ 287 h 986"/>
                    <a:gd name="T12" fmla="*/ 78 w 886"/>
                    <a:gd name="T13" fmla="*/ 288 h 986"/>
                    <a:gd name="T14" fmla="*/ 92 w 886"/>
                    <a:gd name="T15" fmla="*/ 290 h 986"/>
                    <a:gd name="T16" fmla="*/ 105 w 886"/>
                    <a:gd name="T17" fmla="*/ 290 h 986"/>
                    <a:gd name="T18" fmla="*/ 118 w 886"/>
                    <a:gd name="T19" fmla="*/ 290 h 986"/>
                    <a:gd name="T20" fmla="*/ 132 w 886"/>
                    <a:gd name="T21" fmla="*/ 288 h 986"/>
                    <a:gd name="T22" fmla="*/ 145 w 886"/>
                    <a:gd name="T23" fmla="*/ 287 h 986"/>
                    <a:gd name="T24" fmla="*/ 158 w 886"/>
                    <a:gd name="T25" fmla="*/ 286 h 986"/>
                    <a:gd name="T26" fmla="*/ 172 w 886"/>
                    <a:gd name="T27" fmla="*/ 284 h 986"/>
                    <a:gd name="T28" fmla="*/ 185 w 886"/>
                    <a:gd name="T29" fmla="*/ 281 h 986"/>
                    <a:gd name="T30" fmla="*/ 198 w 886"/>
                    <a:gd name="T31" fmla="*/ 278 h 986"/>
                    <a:gd name="T32" fmla="*/ 211 w 886"/>
                    <a:gd name="T33" fmla="*/ 274 h 986"/>
                    <a:gd name="T34" fmla="*/ 224 w 886"/>
                    <a:gd name="T35" fmla="*/ 271 h 986"/>
                    <a:gd name="T36" fmla="*/ 235 w 886"/>
                    <a:gd name="T37" fmla="*/ 266 h 986"/>
                    <a:gd name="T38" fmla="*/ 248 w 886"/>
                    <a:gd name="T39" fmla="*/ 261 h 986"/>
                    <a:gd name="T40" fmla="*/ 261 w 886"/>
                    <a:gd name="T41" fmla="*/ 257 h 986"/>
                    <a:gd name="T42" fmla="*/ 273 w 886"/>
                    <a:gd name="T43" fmla="*/ 251 h 986"/>
                    <a:gd name="T44" fmla="*/ 285 w 886"/>
                    <a:gd name="T45" fmla="*/ 245 h 986"/>
                    <a:gd name="T46" fmla="*/ 296 w 886"/>
                    <a:gd name="T47" fmla="*/ 239 h 986"/>
                    <a:gd name="T48" fmla="*/ 308 w 886"/>
                    <a:gd name="T49" fmla="*/ 232 h 986"/>
                    <a:gd name="T50" fmla="*/ 319 w 886"/>
                    <a:gd name="T51" fmla="*/ 224 h 986"/>
                    <a:gd name="T52" fmla="*/ 329 w 886"/>
                    <a:gd name="T53" fmla="*/ 217 h 986"/>
                    <a:gd name="T54" fmla="*/ 341 w 886"/>
                    <a:gd name="T55" fmla="*/ 209 h 986"/>
                    <a:gd name="T56" fmla="*/ 350 w 886"/>
                    <a:gd name="T57" fmla="*/ 200 h 986"/>
                    <a:gd name="T58" fmla="*/ 361 w 886"/>
                    <a:gd name="T59" fmla="*/ 191 h 986"/>
                    <a:gd name="T60" fmla="*/ 370 w 886"/>
                    <a:gd name="T61" fmla="*/ 183 h 986"/>
                    <a:gd name="T62" fmla="*/ 380 w 886"/>
                    <a:gd name="T63" fmla="*/ 173 h 986"/>
                    <a:gd name="T64" fmla="*/ 389 w 886"/>
                    <a:gd name="T65" fmla="*/ 163 h 986"/>
                    <a:gd name="T66" fmla="*/ 397 w 886"/>
                    <a:gd name="T67" fmla="*/ 154 h 986"/>
                    <a:gd name="T68" fmla="*/ 407 w 886"/>
                    <a:gd name="T69" fmla="*/ 143 h 986"/>
                    <a:gd name="T70" fmla="*/ 414 w 886"/>
                    <a:gd name="T71" fmla="*/ 132 h 986"/>
                    <a:gd name="T72" fmla="*/ 422 w 886"/>
                    <a:gd name="T73" fmla="*/ 121 h 986"/>
                    <a:gd name="T74" fmla="*/ 429 w 886"/>
                    <a:gd name="T75" fmla="*/ 110 h 986"/>
                    <a:gd name="T76" fmla="*/ 436 w 886"/>
                    <a:gd name="T77" fmla="*/ 98 h 986"/>
                    <a:gd name="T78" fmla="*/ 442 w 886"/>
                    <a:gd name="T79" fmla="*/ 87 h 986"/>
                    <a:gd name="T80" fmla="*/ 448 w 886"/>
                    <a:gd name="T81" fmla="*/ 75 h 986"/>
                    <a:gd name="T82" fmla="*/ 454 w 886"/>
                    <a:gd name="T83" fmla="*/ 63 h 986"/>
                    <a:gd name="T84" fmla="*/ 458 w 886"/>
                    <a:gd name="T85" fmla="*/ 50 h 986"/>
                    <a:gd name="T86" fmla="*/ 463 w 886"/>
                    <a:gd name="T87" fmla="*/ 39 h 986"/>
                    <a:gd name="T88" fmla="*/ 468 w 886"/>
                    <a:gd name="T89" fmla="*/ 26 h 986"/>
                    <a:gd name="T90" fmla="*/ 471 w 886"/>
                    <a:gd name="T91" fmla="*/ 13 h 986"/>
                    <a:gd name="T92" fmla="*/ 475 w 886"/>
                    <a:gd name="T93" fmla="*/ 0 h 986"/>
                    <a:gd name="T94" fmla="*/ 886 w 886"/>
                    <a:gd name="T95" fmla="*/ 712 h 986"/>
                    <a:gd name="T96" fmla="*/ 411 w 886"/>
                    <a:gd name="T97" fmla="*/ 986 h 986"/>
                    <a:gd name="T98" fmla="*/ 0 w 886"/>
                    <a:gd name="T99" fmla="*/ 274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6" h="986">
                      <a:moveTo>
                        <a:pt x="0" y="274"/>
                      </a:moveTo>
                      <a:lnTo>
                        <a:pt x="13" y="278"/>
                      </a:lnTo>
                      <a:lnTo>
                        <a:pt x="26" y="280"/>
                      </a:lnTo>
                      <a:lnTo>
                        <a:pt x="38" y="284"/>
                      </a:lnTo>
                      <a:lnTo>
                        <a:pt x="53" y="285"/>
                      </a:lnTo>
                      <a:lnTo>
                        <a:pt x="65" y="287"/>
                      </a:lnTo>
                      <a:lnTo>
                        <a:pt x="78" y="288"/>
                      </a:lnTo>
                      <a:lnTo>
                        <a:pt x="92" y="290"/>
                      </a:lnTo>
                      <a:lnTo>
                        <a:pt x="105" y="290"/>
                      </a:lnTo>
                      <a:lnTo>
                        <a:pt x="118" y="290"/>
                      </a:lnTo>
                      <a:lnTo>
                        <a:pt x="132" y="288"/>
                      </a:lnTo>
                      <a:lnTo>
                        <a:pt x="145" y="287"/>
                      </a:lnTo>
                      <a:lnTo>
                        <a:pt x="158" y="286"/>
                      </a:lnTo>
                      <a:lnTo>
                        <a:pt x="172" y="284"/>
                      </a:lnTo>
                      <a:lnTo>
                        <a:pt x="185" y="281"/>
                      </a:lnTo>
                      <a:lnTo>
                        <a:pt x="198" y="278"/>
                      </a:lnTo>
                      <a:lnTo>
                        <a:pt x="211" y="274"/>
                      </a:lnTo>
                      <a:lnTo>
                        <a:pt x="224" y="271"/>
                      </a:lnTo>
                      <a:lnTo>
                        <a:pt x="235" y="266"/>
                      </a:lnTo>
                      <a:lnTo>
                        <a:pt x="248" y="261"/>
                      </a:lnTo>
                      <a:lnTo>
                        <a:pt x="261" y="257"/>
                      </a:lnTo>
                      <a:lnTo>
                        <a:pt x="273" y="251"/>
                      </a:lnTo>
                      <a:lnTo>
                        <a:pt x="285" y="245"/>
                      </a:lnTo>
                      <a:lnTo>
                        <a:pt x="296" y="239"/>
                      </a:lnTo>
                      <a:lnTo>
                        <a:pt x="308" y="232"/>
                      </a:lnTo>
                      <a:lnTo>
                        <a:pt x="319" y="224"/>
                      </a:lnTo>
                      <a:lnTo>
                        <a:pt x="329" y="217"/>
                      </a:lnTo>
                      <a:lnTo>
                        <a:pt x="341" y="209"/>
                      </a:lnTo>
                      <a:lnTo>
                        <a:pt x="350" y="200"/>
                      </a:lnTo>
                      <a:lnTo>
                        <a:pt x="361" y="191"/>
                      </a:lnTo>
                      <a:lnTo>
                        <a:pt x="370" y="183"/>
                      </a:lnTo>
                      <a:lnTo>
                        <a:pt x="380" y="173"/>
                      </a:lnTo>
                      <a:lnTo>
                        <a:pt x="389" y="163"/>
                      </a:lnTo>
                      <a:lnTo>
                        <a:pt x="397" y="154"/>
                      </a:lnTo>
                      <a:lnTo>
                        <a:pt x="407" y="143"/>
                      </a:lnTo>
                      <a:lnTo>
                        <a:pt x="414" y="132"/>
                      </a:lnTo>
                      <a:lnTo>
                        <a:pt x="422" y="121"/>
                      </a:lnTo>
                      <a:lnTo>
                        <a:pt x="429" y="110"/>
                      </a:lnTo>
                      <a:lnTo>
                        <a:pt x="436" y="98"/>
                      </a:lnTo>
                      <a:lnTo>
                        <a:pt x="442" y="87"/>
                      </a:lnTo>
                      <a:lnTo>
                        <a:pt x="448" y="75"/>
                      </a:lnTo>
                      <a:lnTo>
                        <a:pt x="454" y="63"/>
                      </a:lnTo>
                      <a:lnTo>
                        <a:pt x="458" y="50"/>
                      </a:lnTo>
                      <a:lnTo>
                        <a:pt x="463" y="39"/>
                      </a:lnTo>
                      <a:lnTo>
                        <a:pt x="468" y="26"/>
                      </a:lnTo>
                      <a:lnTo>
                        <a:pt x="471" y="13"/>
                      </a:lnTo>
                      <a:lnTo>
                        <a:pt x="475" y="0"/>
                      </a:lnTo>
                      <a:lnTo>
                        <a:pt x="886" y="712"/>
                      </a:lnTo>
                      <a:lnTo>
                        <a:pt x="411" y="986"/>
                      </a:lnTo>
                      <a:lnTo>
                        <a:pt x="0" y="274"/>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296" name="Freeform 216">
                  <a:extLst>
                    <a:ext uri="{FF2B5EF4-FFF2-40B4-BE49-F238E27FC236}">
                      <a16:creationId xmlns:a16="http://schemas.microsoft.com/office/drawing/2014/main" id="{AE1473A0-0344-4A17-97F8-A22B8303381F}"/>
                    </a:ext>
                  </a:extLst>
                </p:cNvPr>
                <p:cNvSpPr>
                  <a:spLocks noChangeAspect="1"/>
                </p:cNvSpPr>
                <p:nvPr/>
              </p:nvSpPr>
              <p:spPr bwMode="auto">
                <a:xfrm>
                  <a:off x="3545" y="2790"/>
                  <a:ext cx="177" cy="197"/>
                </a:xfrm>
                <a:custGeom>
                  <a:avLst/>
                  <a:gdLst>
                    <a:gd name="T0" fmla="*/ 0 w 756"/>
                    <a:gd name="T1" fmla="*/ 234 h 841"/>
                    <a:gd name="T2" fmla="*/ 11 w 756"/>
                    <a:gd name="T3" fmla="*/ 237 h 841"/>
                    <a:gd name="T4" fmla="*/ 22 w 756"/>
                    <a:gd name="T5" fmla="*/ 239 h 841"/>
                    <a:gd name="T6" fmla="*/ 33 w 756"/>
                    <a:gd name="T7" fmla="*/ 242 h 841"/>
                    <a:gd name="T8" fmla="*/ 45 w 756"/>
                    <a:gd name="T9" fmla="*/ 243 h 841"/>
                    <a:gd name="T10" fmla="*/ 56 w 756"/>
                    <a:gd name="T11" fmla="*/ 245 h 841"/>
                    <a:gd name="T12" fmla="*/ 67 w 756"/>
                    <a:gd name="T13" fmla="*/ 246 h 841"/>
                    <a:gd name="T14" fmla="*/ 79 w 756"/>
                    <a:gd name="T15" fmla="*/ 247 h 841"/>
                    <a:gd name="T16" fmla="*/ 90 w 756"/>
                    <a:gd name="T17" fmla="*/ 247 h 841"/>
                    <a:gd name="T18" fmla="*/ 101 w 756"/>
                    <a:gd name="T19" fmla="*/ 247 h 841"/>
                    <a:gd name="T20" fmla="*/ 113 w 756"/>
                    <a:gd name="T21" fmla="*/ 246 h 841"/>
                    <a:gd name="T22" fmla="*/ 124 w 756"/>
                    <a:gd name="T23" fmla="*/ 245 h 841"/>
                    <a:gd name="T24" fmla="*/ 135 w 756"/>
                    <a:gd name="T25" fmla="*/ 244 h 841"/>
                    <a:gd name="T26" fmla="*/ 147 w 756"/>
                    <a:gd name="T27" fmla="*/ 242 h 841"/>
                    <a:gd name="T28" fmla="*/ 158 w 756"/>
                    <a:gd name="T29" fmla="*/ 240 h 841"/>
                    <a:gd name="T30" fmla="*/ 169 w 756"/>
                    <a:gd name="T31" fmla="*/ 237 h 841"/>
                    <a:gd name="T32" fmla="*/ 180 w 756"/>
                    <a:gd name="T33" fmla="*/ 234 h 841"/>
                    <a:gd name="T34" fmla="*/ 191 w 756"/>
                    <a:gd name="T35" fmla="*/ 231 h 841"/>
                    <a:gd name="T36" fmla="*/ 201 w 756"/>
                    <a:gd name="T37" fmla="*/ 227 h 841"/>
                    <a:gd name="T38" fmla="*/ 212 w 756"/>
                    <a:gd name="T39" fmla="*/ 223 h 841"/>
                    <a:gd name="T40" fmla="*/ 223 w 756"/>
                    <a:gd name="T41" fmla="*/ 219 h 841"/>
                    <a:gd name="T42" fmla="*/ 233 w 756"/>
                    <a:gd name="T43" fmla="*/ 214 h 841"/>
                    <a:gd name="T44" fmla="*/ 243 w 756"/>
                    <a:gd name="T45" fmla="*/ 209 h 841"/>
                    <a:gd name="T46" fmla="*/ 253 w 756"/>
                    <a:gd name="T47" fmla="*/ 204 h 841"/>
                    <a:gd name="T48" fmla="*/ 263 w 756"/>
                    <a:gd name="T49" fmla="*/ 198 h 841"/>
                    <a:gd name="T50" fmla="*/ 272 w 756"/>
                    <a:gd name="T51" fmla="*/ 191 h 841"/>
                    <a:gd name="T52" fmla="*/ 281 w 756"/>
                    <a:gd name="T53" fmla="*/ 185 h 841"/>
                    <a:gd name="T54" fmla="*/ 291 w 756"/>
                    <a:gd name="T55" fmla="*/ 178 h 841"/>
                    <a:gd name="T56" fmla="*/ 299 w 756"/>
                    <a:gd name="T57" fmla="*/ 171 h 841"/>
                    <a:gd name="T58" fmla="*/ 308 w 756"/>
                    <a:gd name="T59" fmla="*/ 163 h 841"/>
                    <a:gd name="T60" fmla="*/ 316 w 756"/>
                    <a:gd name="T61" fmla="*/ 156 h 841"/>
                    <a:gd name="T62" fmla="*/ 324 w 756"/>
                    <a:gd name="T63" fmla="*/ 148 h 841"/>
                    <a:gd name="T64" fmla="*/ 332 w 756"/>
                    <a:gd name="T65" fmla="*/ 139 h 841"/>
                    <a:gd name="T66" fmla="*/ 339 w 756"/>
                    <a:gd name="T67" fmla="*/ 131 h 841"/>
                    <a:gd name="T68" fmla="*/ 347 w 756"/>
                    <a:gd name="T69" fmla="*/ 122 h 841"/>
                    <a:gd name="T70" fmla="*/ 353 w 756"/>
                    <a:gd name="T71" fmla="*/ 113 h 841"/>
                    <a:gd name="T72" fmla="*/ 360 w 756"/>
                    <a:gd name="T73" fmla="*/ 103 h 841"/>
                    <a:gd name="T74" fmla="*/ 366 w 756"/>
                    <a:gd name="T75" fmla="*/ 94 h 841"/>
                    <a:gd name="T76" fmla="*/ 372 w 756"/>
                    <a:gd name="T77" fmla="*/ 84 h 841"/>
                    <a:gd name="T78" fmla="*/ 377 w 756"/>
                    <a:gd name="T79" fmla="*/ 74 h 841"/>
                    <a:gd name="T80" fmla="*/ 382 w 756"/>
                    <a:gd name="T81" fmla="*/ 64 h 841"/>
                    <a:gd name="T82" fmla="*/ 387 w 756"/>
                    <a:gd name="T83" fmla="*/ 54 h 841"/>
                    <a:gd name="T84" fmla="*/ 391 w 756"/>
                    <a:gd name="T85" fmla="*/ 43 h 841"/>
                    <a:gd name="T86" fmla="*/ 395 w 756"/>
                    <a:gd name="T87" fmla="*/ 33 h 841"/>
                    <a:gd name="T88" fmla="*/ 399 w 756"/>
                    <a:gd name="T89" fmla="*/ 22 h 841"/>
                    <a:gd name="T90" fmla="*/ 402 w 756"/>
                    <a:gd name="T91" fmla="*/ 11 h 841"/>
                    <a:gd name="T92" fmla="*/ 405 w 756"/>
                    <a:gd name="T93" fmla="*/ 0 h 841"/>
                    <a:gd name="T94" fmla="*/ 756 w 756"/>
                    <a:gd name="T95" fmla="*/ 607 h 841"/>
                    <a:gd name="T96" fmla="*/ 351 w 756"/>
                    <a:gd name="T97" fmla="*/ 841 h 841"/>
                    <a:gd name="T98" fmla="*/ 0 w 756"/>
                    <a:gd name="T99" fmla="*/ 234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56" h="841">
                      <a:moveTo>
                        <a:pt x="0" y="234"/>
                      </a:moveTo>
                      <a:lnTo>
                        <a:pt x="11" y="237"/>
                      </a:lnTo>
                      <a:lnTo>
                        <a:pt x="22" y="239"/>
                      </a:lnTo>
                      <a:lnTo>
                        <a:pt x="33" y="242"/>
                      </a:lnTo>
                      <a:lnTo>
                        <a:pt x="45" y="243"/>
                      </a:lnTo>
                      <a:lnTo>
                        <a:pt x="56" y="245"/>
                      </a:lnTo>
                      <a:lnTo>
                        <a:pt x="67" y="246"/>
                      </a:lnTo>
                      <a:lnTo>
                        <a:pt x="79" y="247"/>
                      </a:lnTo>
                      <a:lnTo>
                        <a:pt x="90" y="247"/>
                      </a:lnTo>
                      <a:lnTo>
                        <a:pt x="101" y="247"/>
                      </a:lnTo>
                      <a:lnTo>
                        <a:pt x="113" y="246"/>
                      </a:lnTo>
                      <a:lnTo>
                        <a:pt x="124" y="245"/>
                      </a:lnTo>
                      <a:lnTo>
                        <a:pt x="135" y="244"/>
                      </a:lnTo>
                      <a:lnTo>
                        <a:pt x="147" y="242"/>
                      </a:lnTo>
                      <a:lnTo>
                        <a:pt x="158" y="240"/>
                      </a:lnTo>
                      <a:lnTo>
                        <a:pt x="169" y="237"/>
                      </a:lnTo>
                      <a:lnTo>
                        <a:pt x="180" y="234"/>
                      </a:lnTo>
                      <a:lnTo>
                        <a:pt x="191" y="231"/>
                      </a:lnTo>
                      <a:lnTo>
                        <a:pt x="201" y="227"/>
                      </a:lnTo>
                      <a:lnTo>
                        <a:pt x="212" y="223"/>
                      </a:lnTo>
                      <a:lnTo>
                        <a:pt x="223" y="219"/>
                      </a:lnTo>
                      <a:lnTo>
                        <a:pt x="233" y="214"/>
                      </a:lnTo>
                      <a:lnTo>
                        <a:pt x="243" y="209"/>
                      </a:lnTo>
                      <a:lnTo>
                        <a:pt x="253" y="204"/>
                      </a:lnTo>
                      <a:lnTo>
                        <a:pt x="263" y="198"/>
                      </a:lnTo>
                      <a:lnTo>
                        <a:pt x="272" y="191"/>
                      </a:lnTo>
                      <a:lnTo>
                        <a:pt x="281" y="185"/>
                      </a:lnTo>
                      <a:lnTo>
                        <a:pt x="291" y="178"/>
                      </a:lnTo>
                      <a:lnTo>
                        <a:pt x="299" y="171"/>
                      </a:lnTo>
                      <a:lnTo>
                        <a:pt x="308" y="163"/>
                      </a:lnTo>
                      <a:lnTo>
                        <a:pt x="316" y="156"/>
                      </a:lnTo>
                      <a:lnTo>
                        <a:pt x="324" y="148"/>
                      </a:lnTo>
                      <a:lnTo>
                        <a:pt x="332" y="139"/>
                      </a:lnTo>
                      <a:lnTo>
                        <a:pt x="339" y="131"/>
                      </a:lnTo>
                      <a:lnTo>
                        <a:pt x="347" y="122"/>
                      </a:lnTo>
                      <a:lnTo>
                        <a:pt x="353" y="113"/>
                      </a:lnTo>
                      <a:lnTo>
                        <a:pt x="360" y="103"/>
                      </a:lnTo>
                      <a:lnTo>
                        <a:pt x="366" y="94"/>
                      </a:lnTo>
                      <a:lnTo>
                        <a:pt x="372" y="84"/>
                      </a:lnTo>
                      <a:lnTo>
                        <a:pt x="377" y="74"/>
                      </a:lnTo>
                      <a:lnTo>
                        <a:pt x="382" y="64"/>
                      </a:lnTo>
                      <a:lnTo>
                        <a:pt x="387" y="54"/>
                      </a:lnTo>
                      <a:lnTo>
                        <a:pt x="391" y="43"/>
                      </a:lnTo>
                      <a:lnTo>
                        <a:pt x="395" y="33"/>
                      </a:lnTo>
                      <a:lnTo>
                        <a:pt x="399" y="22"/>
                      </a:lnTo>
                      <a:lnTo>
                        <a:pt x="402" y="11"/>
                      </a:lnTo>
                      <a:lnTo>
                        <a:pt x="405" y="0"/>
                      </a:lnTo>
                      <a:lnTo>
                        <a:pt x="756" y="607"/>
                      </a:lnTo>
                      <a:lnTo>
                        <a:pt x="351" y="841"/>
                      </a:lnTo>
                      <a:lnTo>
                        <a:pt x="0" y="23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97" name="Line 217">
                  <a:extLst>
                    <a:ext uri="{FF2B5EF4-FFF2-40B4-BE49-F238E27FC236}">
                      <a16:creationId xmlns:a16="http://schemas.microsoft.com/office/drawing/2014/main" id="{126C4244-3FF6-4A32-84B4-DA299DFC4926}"/>
                    </a:ext>
                  </a:extLst>
                </p:cNvPr>
                <p:cNvSpPr>
                  <a:spLocks noChangeAspect="1" noChangeShapeType="1"/>
                </p:cNvSpPr>
                <p:nvPr/>
              </p:nvSpPr>
              <p:spPr bwMode="auto">
                <a:xfrm>
                  <a:off x="3675" y="2960"/>
                  <a:ext cx="68"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98" name="Line 218">
                  <a:extLst>
                    <a:ext uri="{FF2B5EF4-FFF2-40B4-BE49-F238E27FC236}">
                      <a16:creationId xmlns:a16="http://schemas.microsoft.com/office/drawing/2014/main" id="{34FF4961-9BE4-4BE1-B0B6-C11FFBFBE771}"/>
                    </a:ext>
                  </a:extLst>
                </p:cNvPr>
                <p:cNvSpPr>
                  <a:spLocks noChangeAspect="1" noChangeShapeType="1"/>
                </p:cNvSpPr>
                <p:nvPr/>
              </p:nvSpPr>
              <p:spPr bwMode="auto">
                <a:xfrm flipH="1">
                  <a:off x="3743" y="2960"/>
                  <a:ext cx="69" cy="7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299" name="Freeform 219">
                  <a:extLst>
                    <a:ext uri="{FF2B5EF4-FFF2-40B4-BE49-F238E27FC236}">
                      <a16:creationId xmlns:a16="http://schemas.microsoft.com/office/drawing/2014/main" id="{7427E164-2E96-4168-AE87-95B4859EC643}"/>
                    </a:ext>
                  </a:extLst>
                </p:cNvPr>
                <p:cNvSpPr>
                  <a:spLocks noChangeAspect="1"/>
                </p:cNvSpPr>
                <p:nvPr/>
              </p:nvSpPr>
              <p:spPr bwMode="auto">
                <a:xfrm>
                  <a:off x="3688" y="3031"/>
                  <a:ext cx="110" cy="221"/>
                </a:xfrm>
                <a:custGeom>
                  <a:avLst/>
                  <a:gdLst>
                    <a:gd name="T0" fmla="*/ 1 w 550"/>
                    <a:gd name="T1" fmla="*/ 184 h 1105"/>
                    <a:gd name="T2" fmla="*/ 4 w 550"/>
                    <a:gd name="T3" fmla="*/ 113 h 1105"/>
                    <a:gd name="T4" fmla="*/ 18 w 550"/>
                    <a:gd name="T5" fmla="*/ 60 h 1105"/>
                    <a:gd name="T6" fmla="*/ 46 w 550"/>
                    <a:gd name="T7" fmla="*/ 23 h 1105"/>
                    <a:gd name="T8" fmla="*/ 86 w 550"/>
                    <a:gd name="T9" fmla="*/ 3 h 1105"/>
                    <a:gd name="T10" fmla="*/ 139 w 550"/>
                    <a:gd name="T11" fmla="*/ 0 h 1105"/>
                    <a:gd name="T12" fmla="*/ 440 w 550"/>
                    <a:gd name="T13" fmla="*/ 0 h 1105"/>
                    <a:gd name="T14" fmla="*/ 487 w 550"/>
                    <a:gd name="T15" fmla="*/ 10 h 1105"/>
                    <a:gd name="T16" fmla="*/ 520 w 550"/>
                    <a:gd name="T17" fmla="*/ 40 h 1105"/>
                    <a:gd name="T18" fmla="*/ 541 w 550"/>
                    <a:gd name="T19" fmla="*/ 85 h 1105"/>
                    <a:gd name="T20" fmla="*/ 550 w 550"/>
                    <a:gd name="T21" fmla="*/ 147 h 1105"/>
                    <a:gd name="T22" fmla="*/ 549 w 550"/>
                    <a:gd name="T23" fmla="*/ 921 h 1105"/>
                    <a:gd name="T24" fmla="*/ 549 w 550"/>
                    <a:gd name="T25" fmla="*/ 934 h 1105"/>
                    <a:gd name="T26" fmla="*/ 548 w 550"/>
                    <a:gd name="T27" fmla="*/ 947 h 1105"/>
                    <a:gd name="T28" fmla="*/ 547 w 550"/>
                    <a:gd name="T29" fmla="*/ 960 h 1105"/>
                    <a:gd name="T30" fmla="*/ 544 w 550"/>
                    <a:gd name="T31" fmla="*/ 972 h 1105"/>
                    <a:gd name="T32" fmla="*/ 541 w 550"/>
                    <a:gd name="T33" fmla="*/ 985 h 1105"/>
                    <a:gd name="T34" fmla="*/ 537 w 550"/>
                    <a:gd name="T35" fmla="*/ 996 h 1105"/>
                    <a:gd name="T36" fmla="*/ 534 w 550"/>
                    <a:gd name="T37" fmla="*/ 1008 h 1105"/>
                    <a:gd name="T38" fmla="*/ 529 w 550"/>
                    <a:gd name="T39" fmla="*/ 1019 h 1105"/>
                    <a:gd name="T40" fmla="*/ 523 w 550"/>
                    <a:gd name="T41" fmla="*/ 1029 h 1105"/>
                    <a:gd name="T42" fmla="*/ 517 w 550"/>
                    <a:gd name="T43" fmla="*/ 1040 h 1105"/>
                    <a:gd name="T44" fmla="*/ 511 w 550"/>
                    <a:gd name="T45" fmla="*/ 1049 h 1105"/>
                    <a:gd name="T46" fmla="*/ 504 w 550"/>
                    <a:gd name="T47" fmla="*/ 1059 h 1105"/>
                    <a:gd name="T48" fmla="*/ 496 w 550"/>
                    <a:gd name="T49" fmla="*/ 1067 h 1105"/>
                    <a:gd name="T50" fmla="*/ 489 w 550"/>
                    <a:gd name="T51" fmla="*/ 1074 h 1105"/>
                    <a:gd name="T52" fmla="*/ 481 w 550"/>
                    <a:gd name="T53" fmla="*/ 1081 h 1105"/>
                    <a:gd name="T54" fmla="*/ 473 w 550"/>
                    <a:gd name="T55" fmla="*/ 1087 h 1105"/>
                    <a:gd name="T56" fmla="*/ 463 w 550"/>
                    <a:gd name="T57" fmla="*/ 1093 h 1105"/>
                    <a:gd name="T58" fmla="*/ 455 w 550"/>
                    <a:gd name="T59" fmla="*/ 1096 h 1105"/>
                    <a:gd name="T60" fmla="*/ 446 w 550"/>
                    <a:gd name="T61" fmla="*/ 1100 h 1105"/>
                    <a:gd name="T62" fmla="*/ 436 w 550"/>
                    <a:gd name="T63" fmla="*/ 1103 h 1105"/>
                    <a:gd name="T64" fmla="*/ 427 w 550"/>
                    <a:gd name="T65" fmla="*/ 1104 h 1105"/>
                    <a:gd name="T66" fmla="*/ 418 w 550"/>
                    <a:gd name="T67" fmla="*/ 1105 h 1105"/>
                    <a:gd name="T68" fmla="*/ 139 w 550"/>
                    <a:gd name="T69" fmla="*/ 1105 h 1105"/>
                    <a:gd name="T70" fmla="*/ 129 w 550"/>
                    <a:gd name="T71" fmla="*/ 1105 h 1105"/>
                    <a:gd name="T72" fmla="*/ 119 w 550"/>
                    <a:gd name="T73" fmla="*/ 1104 h 1105"/>
                    <a:gd name="T74" fmla="*/ 109 w 550"/>
                    <a:gd name="T75" fmla="*/ 1102 h 1105"/>
                    <a:gd name="T76" fmla="*/ 100 w 550"/>
                    <a:gd name="T77" fmla="*/ 1098 h 1105"/>
                    <a:gd name="T78" fmla="*/ 92 w 550"/>
                    <a:gd name="T79" fmla="*/ 1095 h 1105"/>
                    <a:gd name="T80" fmla="*/ 82 w 550"/>
                    <a:gd name="T81" fmla="*/ 1089 h 1105"/>
                    <a:gd name="T82" fmla="*/ 74 w 550"/>
                    <a:gd name="T83" fmla="*/ 1084 h 1105"/>
                    <a:gd name="T84" fmla="*/ 66 w 550"/>
                    <a:gd name="T85" fmla="*/ 1077 h 1105"/>
                    <a:gd name="T86" fmla="*/ 58 w 550"/>
                    <a:gd name="T87" fmla="*/ 1070 h 1105"/>
                    <a:gd name="T88" fmla="*/ 51 w 550"/>
                    <a:gd name="T89" fmla="*/ 1062 h 1105"/>
                    <a:gd name="T90" fmla="*/ 44 w 550"/>
                    <a:gd name="T91" fmla="*/ 1054 h 1105"/>
                    <a:gd name="T92" fmla="*/ 37 w 550"/>
                    <a:gd name="T93" fmla="*/ 1044 h 1105"/>
                    <a:gd name="T94" fmla="*/ 31 w 550"/>
                    <a:gd name="T95" fmla="*/ 1035 h 1105"/>
                    <a:gd name="T96" fmla="*/ 25 w 550"/>
                    <a:gd name="T97" fmla="*/ 1025 h 1105"/>
                    <a:gd name="T98" fmla="*/ 19 w 550"/>
                    <a:gd name="T99" fmla="*/ 1013 h 1105"/>
                    <a:gd name="T100" fmla="*/ 15 w 550"/>
                    <a:gd name="T101" fmla="*/ 1002 h 1105"/>
                    <a:gd name="T102" fmla="*/ 11 w 550"/>
                    <a:gd name="T103" fmla="*/ 991 h 1105"/>
                    <a:gd name="T104" fmla="*/ 8 w 550"/>
                    <a:gd name="T105" fmla="*/ 978 h 1105"/>
                    <a:gd name="T106" fmla="*/ 5 w 550"/>
                    <a:gd name="T107" fmla="*/ 966 h 1105"/>
                    <a:gd name="T108" fmla="*/ 4 w 550"/>
                    <a:gd name="T109" fmla="*/ 953 h 1105"/>
                    <a:gd name="T110" fmla="*/ 1 w 550"/>
                    <a:gd name="T111" fmla="*/ 940 h 1105"/>
                    <a:gd name="T112" fmla="*/ 1 w 550"/>
                    <a:gd name="T113" fmla="*/ 927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50" h="1105">
                      <a:moveTo>
                        <a:pt x="1" y="921"/>
                      </a:moveTo>
                      <a:lnTo>
                        <a:pt x="1" y="184"/>
                      </a:lnTo>
                      <a:lnTo>
                        <a:pt x="0" y="146"/>
                      </a:lnTo>
                      <a:lnTo>
                        <a:pt x="4" y="113"/>
                      </a:lnTo>
                      <a:lnTo>
                        <a:pt x="10" y="84"/>
                      </a:lnTo>
                      <a:lnTo>
                        <a:pt x="18" y="60"/>
                      </a:lnTo>
                      <a:lnTo>
                        <a:pt x="31" y="40"/>
                      </a:lnTo>
                      <a:lnTo>
                        <a:pt x="46" y="23"/>
                      </a:lnTo>
                      <a:lnTo>
                        <a:pt x="65" y="11"/>
                      </a:lnTo>
                      <a:lnTo>
                        <a:pt x="86" y="3"/>
                      </a:lnTo>
                      <a:lnTo>
                        <a:pt x="110" y="0"/>
                      </a:lnTo>
                      <a:lnTo>
                        <a:pt x="139" y="0"/>
                      </a:lnTo>
                      <a:lnTo>
                        <a:pt x="413" y="0"/>
                      </a:lnTo>
                      <a:lnTo>
                        <a:pt x="440" y="0"/>
                      </a:lnTo>
                      <a:lnTo>
                        <a:pt x="465" y="3"/>
                      </a:lnTo>
                      <a:lnTo>
                        <a:pt x="487" y="10"/>
                      </a:lnTo>
                      <a:lnTo>
                        <a:pt x="504" y="23"/>
                      </a:lnTo>
                      <a:lnTo>
                        <a:pt x="520" y="40"/>
                      </a:lnTo>
                      <a:lnTo>
                        <a:pt x="533" y="60"/>
                      </a:lnTo>
                      <a:lnTo>
                        <a:pt x="541" y="85"/>
                      </a:lnTo>
                      <a:lnTo>
                        <a:pt x="547" y="113"/>
                      </a:lnTo>
                      <a:lnTo>
                        <a:pt x="550" y="147"/>
                      </a:lnTo>
                      <a:lnTo>
                        <a:pt x="549" y="184"/>
                      </a:lnTo>
                      <a:lnTo>
                        <a:pt x="549" y="921"/>
                      </a:lnTo>
                      <a:lnTo>
                        <a:pt x="549" y="927"/>
                      </a:lnTo>
                      <a:lnTo>
                        <a:pt x="549" y="934"/>
                      </a:lnTo>
                      <a:lnTo>
                        <a:pt x="549" y="940"/>
                      </a:lnTo>
                      <a:lnTo>
                        <a:pt x="548" y="947"/>
                      </a:lnTo>
                      <a:lnTo>
                        <a:pt x="548" y="953"/>
                      </a:lnTo>
                      <a:lnTo>
                        <a:pt x="547" y="960"/>
                      </a:lnTo>
                      <a:lnTo>
                        <a:pt x="546" y="966"/>
                      </a:lnTo>
                      <a:lnTo>
                        <a:pt x="544" y="972"/>
                      </a:lnTo>
                      <a:lnTo>
                        <a:pt x="543" y="978"/>
                      </a:lnTo>
                      <a:lnTo>
                        <a:pt x="541" y="985"/>
                      </a:lnTo>
                      <a:lnTo>
                        <a:pt x="540" y="991"/>
                      </a:lnTo>
                      <a:lnTo>
                        <a:pt x="537" y="996"/>
                      </a:lnTo>
                      <a:lnTo>
                        <a:pt x="536" y="1002"/>
                      </a:lnTo>
                      <a:lnTo>
                        <a:pt x="534" y="1008"/>
                      </a:lnTo>
                      <a:lnTo>
                        <a:pt x="531" y="1013"/>
                      </a:lnTo>
                      <a:lnTo>
                        <a:pt x="529" y="1019"/>
                      </a:lnTo>
                      <a:lnTo>
                        <a:pt x="526" y="1025"/>
                      </a:lnTo>
                      <a:lnTo>
                        <a:pt x="523" y="1029"/>
                      </a:lnTo>
                      <a:lnTo>
                        <a:pt x="521" y="1035"/>
                      </a:lnTo>
                      <a:lnTo>
                        <a:pt x="517" y="1040"/>
                      </a:lnTo>
                      <a:lnTo>
                        <a:pt x="514" y="1044"/>
                      </a:lnTo>
                      <a:lnTo>
                        <a:pt x="511" y="1049"/>
                      </a:lnTo>
                      <a:lnTo>
                        <a:pt x="508" y="1054"/>
                      </a:lnTo>
                      <a:lnTo>
                        <a:pt x="504" y="1059"/>
                      </a:lnTo>
                      <a:lnTo>
                        <a:pt x="501" y="1062"/>
                      </a:lnTo>
                      <a:lnTo>
                        <a:pt x="496" y="1067"/>
                      </a:lnTo>
                      <a:lnTo>
                        <a:pt x="493" y="1070"/>
                      </a:lnTo>
                      <a:lnTo>
                        <a:pt x="489" y="1074"/>
                      </a:lnTo>
                      <a:lnTo>
                        <a:pt x="485" y="1077"/>
                      </a:lnTo>
                      <a:lnTo>
                        <a:pt x="481" y="1081"/>
                      </a:lnTo>
                      <a:lnTo>
                        <a:pt x="476" y="1084"/>
                      </a:lnTo>
                      <a:lnTo>
                        <a:pt x="473" y="1087"/>
                      </a:lnTo>
                      <a:lnTo>
                        <a:pt x="468" y="1089"/>
                      </a:lnTo>
                      <a:lnTo>
                        <a:pt x="463" y="1093"/>
                      </a:lnTo>
                      <a:lnTo>
                        <a:pt x="459" y="1095"/>
                      </a:lnTo>
                      <a:lnTo>
                        <a:pt x="455" y="1096"/>
                      </a:lnTo>
                      <a:lnTo>
                        <a:pt x="451" y="1098"/>
                      </a:lnTo>
                      <a:lnTo>
                        <a:pt x="446" y="1100"/>
                      </a:lnTo>
                      <a:lnTo>
                        <a:pt x="441" y="1102"/>
                      </a:lnTo>
                      <a:lnTo>
                        <a:pt x="436" y="1103"/>
                      </a:lnTo>
                      <a:lnTo>
                        <a:pt x="432" y="1104"/>
                      </a:lnTo>
                      <a:lnTo>
                        <a:pt x="427" y="1104"/>
                      </a:lnTo>
                      <a:lnTo>
                        <a:pt x="422" y="1105"/>
                      </a:lnTo>
                      <a:lnTo>
                        <a:pt x="418" y="1105"/>
                      </a:lnTo>
                      <a:lnTo>
                        <a:pt x="413" y="1105"/>
                      </a:lnTo>
                      <a:lnTo>
                        <a:pt x="139" y="1105"/>
                      </a:lnTo>
                      <a:lnTo>
                        <a:pt x="134" y="1105"/>
                      </a:lnTo>
                      <a:lnTo>
                        <a:pt x="129" y="1105"/>
                      </a:lnTo>
                      <a:lnTo>
                        <a:pt x="123" y="1104"/>
                      </a:lnTo>
                      <a:lnTo>
                        <a:pt x="119" y="1104"/>
                      </a:lnTo>
                      <a:lnTo>
                        <a:pt x="114" y="1103"/>
                      </a:lnTo>
                      <a:lnTo>
                        <a:pt x="109" y="1102"/>
                      </a:lnTo>
                      <a:lnTo>
                        <a:pt x="105" y="1100"/>
                      </a:lnTo>
                      <a:lnTo>
                        <a:pt x="100" y="1098"/>
                      </a:lnTo>
                      <a:lnTo>
                        <a:pt x="96" y="1096"/>
                      </a:lnTo>
                      <a:lnTo>
                        <a:pt x="92" y="1095"/>
                      </a:lnTo>
                      <a:lnTo>
                        <a:pt x="87" y="1093"/>
                      </a:lnTo>
                      <a:lnTo>
                        <a:pt x="82" y="1089"/>
                      </a:lnTo>
                      <a:lnTo>
                        <a:pt x="78" y="1087"/>
                      </a:lnTo>
                      <a:lnTo>
                        <a:pt x="74" y="1084"/>
                      </a:lnTo>
                      <a:lnTo>
                        <a:pt x="69" y="1081"/>
                      </a:lnTo>
                      <a:lnTo>
                        <a:pt x="66" y="1077"/>
                      </a:lnTo>
                      <a:lnTo>
                        <a:pt x="61" y="1074"/>
                      </a:lnTo>
                      <a:lnTo>
                        <a:pt x="58" y="1070"/>
                      </a:lnTo>
                      <a:lnTo>
                        <a:pt x="54" y="1067"/>
                      </a:lnTo>
                      <a:lnTo>
                        <a:pt x="51" y="1062"/>
                      </a:lnTo>
                      <a:lnTo>
                        <a:pt x="46" y="1059"/>
                      </a:lnTo>
                      <a:lnTo>
                        <a:pt x="44" y="1054"/>
                      </a:lnTo>
                      <a:lnTo>
                        <a:pt x="40" y="1049"/>
                      </a:lnTo>
                      <a:lnTo>
                        <a:pt x="37" y="1044"/>
                      </a:lnTo>
                      <a:lnTo>
                        <a:pt x="33" y="1040"/>
                      </a:lnTo>
                      <a:lnTo>
                        <a:pt x="31" y="1035"/>
                      </a:lnTo>
                      <a:lnTo>
                        <a:pt x="27" y="1029"/>
                      </a:lnTo>
                      <a:lnTo>
                        <a:pt x="25" y="1025"/>
                      </a:lnTo>
                      <a:lnTo>
                        <a:pt x="23" y="1019"/>
                      </a:lnTo>
                      <a:lnTo>
                        <a:pt x="19" y="1013"/>
                      </a:lnTo>
                      <a:lnTo>
                        <a:pt x="18" y="1008"/>
                      </a:lnTo>
                      <a:lnTo>
                        <a:pt x="15" y="1002"/>
                      </a:lnTo>
                      <a:lnTo>
                        <a:pt x="13" y="996"/>
                      </a:lnTo>
                      <a:lnTo>
                        <a:pt x="11" y="991"/>
                      </a:lnTo>
                      <a:lnTo>
                        <a:pt x="10" y="985"/>
                      </a:lnTo>
                      <a:lnTo>
                        <a:pt x="8" y="978"/>
                      </a:lnTo>
                      <a:lnTo>
                        <a:pt x="6" y="972"/>
                      </a:lnTo>
                      <a:lnTo>
                        <a:pt x="5" y="966"/>
                      </a:lnTo>
                      <a:lnTo>
                        <a:pt x="4" y="960"/>
                      </a:lnTo>
                      <a:lnTo>
                        <a:pt x="4" y="953"/>
                      </a:lnTo>
                      <a:lnTo>
                        <a:pt x="3" y="947"/>
                      </a:lnTo>
                      <a:lnTo>
                        <a:pt x="1" y="940"/>
                      </a:lnTo>
                      <a:lnTo>
                        <a:pt x="1" y="934"/>
                      </a:lnTo>
                      <a:lnTo>
                        <a:pt x="1" y="927"/>
                      </a:lnTo>
                      <a:lnTo>
                        <a:pt x="1" y="921"/>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00" name="Freeform 220">
                  <a:extLst>
                    <a:ext uri="{FF2B5EF4-FFF2-40B4-BE49-F238E27FC236}">
                      <a16:creationId xmlns:a16="http://schemas.microsoft.com/office/drawing/2014/main" id="{34F49FE2-1957-4CE4-A684-DAD3C79EC47E}"/>
                    </a:ext>
                  </a:extLst>
                </p:cNvPr>
                <p:cNvSpPr>
                  <a:spLocks noChangeAspect="1"/>
                </p:cNvSpPr>
                <p:nvPr/>
              </p:nvSpPr>
              <p:spPr bwMode="auto">
                <a:xfrm>
                  <a:off x="3688" y="3031"/>
                  <a:ext cx="110" cy="221"/>
                </a:xfrm>
                <a:custGeom>
                  <a:avLst/>
                  <a:gdLst>
                    <a:gd name="T0" fmla="*/ 1 w 469"/>
                    <a:gd name="T1" fmla="*/ 157 h 943"/>
                    <a:gd name="T2" fmla="*/ 3 w 469"/>
                    <a:gd name="T3" fmla="*/ 97 h 943"/>
                    <a:gd name="T4" fmla="*/ 15 w 469"/>
                    <a:gd name="T5" fmla="*/ 51 h 943"/>
                    <a:gd name="T6" fmla="*/ 39 w 469"/>
                    <a:gd name="T7" fmla="*/ 20 h 943"/>
                    <a:gd name="T8" fmla="*/ 73 w 469"/>
                    <a:gd name="T9" fmla="*/ 3 h 943"/>
                    <a:gd name="T10" fmla="*/ 118 w 469"/>
                    <a:gd name="T11" fmla="*/ 0 h 943"/>
                    <a:gd name="T12" fmla="*/ 375 w 469"/>
                    <a:gd name="T13" fmla="*/ 0 h 943"/>
                    <a:gd name="T14" fmla="*/ 415 w 469"/>
                    <a:gd name="T15" fmla="*/ 9 h 943"/>
                    <a:gd name="T16" fmla="*/ 443 w 469"/>
                    <a:gd name="T17" fmla="*/ 34 h 943"/>
                    <a:gd name="T18" fmla="*/ 461 w 469"/>
                    <a:gd name="T19" fmla="*/ 73 h 943"/>
                    <a:gd name="T20" fmla="*/ 469 w 469"/>
                    <a:gd name="T21" fmla="*/ 126 h 943"/>
                    <a:gd name="T22" fmla="*/ 468 w 469"/>
                    <a:gd name="T23" fmla="*/ 786 h 943"/>
                    <a:gd name="T24" fmla="*/ 468 w 469"/>
                    <a:gd name="T25" fmla="*/ 797 h 943"/>
                    <a:gd name="T26" fmla="*/ 467 w 469"/>
                    <a:gd name="T27" fmla="*/ 808 h 943"/>
                    <a:gd name="T28" fmla="*/ 466 w 469"/>
                    <a:gd name="T29" fmla="*/ 819 h 943"/>
                    <a:gd name="T30" fmla="*/ 464 w 469"/>
                    <a:gd name="T31" fmla="*/ 829 h 943"/>
                    <a:gd name="T32" fmla="*/ 461 w 469"/>
                    <a:gd name="T33" fmla="*/ 840 h 943"/>
                    <a:gd name="T34" fmla="*/ 458 w 469"/>
                    <a:gd name="T35" fmla="*/ 850 h 943"/>
                    <a:gd name="T36" fmla="*/ 455 w 469"/>
                    <a:gd name="T37" fmla="*/ 860 h 943"/>
                    <a:gd name="T38" fmla="*/ 451 w 469"/>
                    <a:gd name="T39" fmla="*/ 869 h 943"/>
                    <a:gd name="T40" fmla="*/ 446 w 469"/>
                    <a:gd name="T41" fmla="*/ 878 h 943"/>
                    <a:gd name="T42" fmla="*/ 441 w 469"/>
                    <a:gd name="T43" fmla="*/ 887 h 943"/>
                    <a:gd name="T44" fmla="*/ 436 w 469"/>
                    <a:gd name="T45" fmla="*/ 895 h 943"/>
                    <a:gd name="T46" fmla="*/ 430 w 469"/>
                    <a:gd name="T47" fmla="*/ 903 h 943"/>
                    <a:gd name="T48" fmla="*/ 423 w 469"/>
                    <a:gd name="T49" fmla="*/ 910 h 943"/>
                    <a:gd name="T50" fmla="*/ 417 w 469"/>
                    <a:gd name="T51" fmla="*/ 916 h 943"/>
                    <a:gd name="T52" fmla="*/ 410 w 469"/>
                    <a:gd name="T53" fmla="*/ 922 h 943"/>
                    <a:gd name="T54" fmla="*/ 403 w 469"/>
                    <a:gd name="T55" fmla="*/ 927 h 943"/>
                    <a:gd name="T56" fmla="*/ 395 w 469"/>
                    <a:gd name="T57" fmla="*/ 932 h 943"/>
                    <a:gd name="T58" fmla="*/ 388 w 469"/>
                    <a:gd name="T59" fmla="*/ 935 h 943"/>
                    <a:gd name="T60" fmla="*/ 380 w 469"/>
                    <a:gd name="T61" fmla="*/ 938 h 943"/>
                    <a:gd name="T62" fmla="*/ 372 w 469"/>
                    <a:gd name="T63" fmla="*/ 941 h 943"/>
                    <a:gd name="T64" fmla="*/ 364 w 469"/>
                    <a:gd name="T65" fmla="*/ 942 h 943"/>
                    <a:gd name="T66" fmla="*/ 356 w 469"/>
                    <a:gd name="T67" fmla="*/ 943 h 943"/>
                    <a:gd name="T68" fmla="*/ 118 w 469"/>
                    <a:gd name="T69" fmla="*/ 943 h 943"/>
                    <a:gd name="T70" fmla="*/ 110 w 469"/>
                    <a:gd name="T71" fmla="*/ 943 h 943"/>
                    <a:gd name="T72" fmla="*/ 101 w 469"/>
                    <a:gd name="T73" fmla="*/ 942 h 943"/>
                    <a:gd name="T74" fmla="*/ 93 w 469"/>
                    <a:gd name="T75" fmla="*/ 940 h 943"/>
                    <a:gd name="T76" fmla="*/ 85 w 469"/>
                    <a:gd name="T77" fmla="*/ 937 h 943"/>
                    <a:gd name="T78" fmla="*/ 78 w 469"/>
                    <a:gd name="T79" fmla="*/ 934 h 943"/>
                    <a:gd name="T80" fmla="*/ 70 w 469"/>
                    <a:gd name="T81" fmla="*/ 929 h 943"/>
                    <a:gd name="T82" fmla="*/ 63 w 469"/>
                    <a:gd name="T83" fmla="*/ 925 h 943"/>
                    <a:gd name="T84" fmla="*/ 56 w 469"/>
                    <a:gd name="T85" fmla="*/ 919 h 943"/>
                    <a:gd name="T86" fmla="*/ 49 w 469"/>
                    <a:gd name="T87" fmla="*/ 913 h 943"/>
                    <a:gd name="T88" fmla="*/ 43 w 469"/>
                    <a:gd name="T89" fmla="*/ 906 h 943"/>
                    <a:gd name="T90" fmla="*/ 37 w 469"/>
                    <a:gd name="T91" fmla="*/ 899 h 943"/>
                    <a:gd name="T92" fmla="*/ 31 w 469"/>
                    <a:gd name="T93" fmla="*/ 891 h 943"/>
                    <a:gd name="T94" fmla="*/ 26 w 469"/>
                    <a:gd name="T95" fmla="*/ 883 h 943"/>
                    <a:gd name="T96" fmla="*/ 21 w 469"/>
                    <a:gd name="T97" fmla="*/ 874 h 943"/>
                    <a:gd name="T98" fmla="*/ 16 w 469"/>
                    <a:gd name="T99" fmla="*/ 864 h 943"/>
                    <a:gd name="T100" fmla="*/ 13 w 469"/>
                    <a:gd name="T101" fmla="*/ 855 h 943"/>
                    <a:gd name="T102" fmla="*/ 9 w 469"/>
                    <a:gd name="T103" fmla="*/ 845 h 943"/>
                    <a:gd name="T104" fmla="*/ 7 w 469"/>
                    <a:gd name="T105" fmla="*/ 834 h 943"/>
                    <a:gd name="T106" fmla="*/ 4 w 469"/>
                    <a:gd name="T107" fmla="*/ 824 h 943"/>
                    <a:gd name="T108" fmla="*/ 3 w 469"/>
                    <a:gd name="T109" fmla="*/ 813 h 943"/>
                    <a:gd name="T110" fmla="*/ 1 w 469"/>
                    <a:gd name="T111" fmla="*/ 802 h 943"/>
                    <a:gd name="T112" fmla="*/ 1 w 469"/>
                    <a:gd name="T113" fmla="*/ 791 h 9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9" h="943">
                      <a:moveTo>
                        <a:pt x="1" y="786"/>
                      </a:moveTo>
                      <a:lnTo>
                        <a:pt x="1" y="157"/>
                      </a:lnTo>
                      <a:lnTo>
                        <a:pt x="0" y="125"/>
                      </a:lnTo>
                      <a:lnTo>
                        <a:pt x="3" y="97"/>
                      </a:lnTo>
                      <a:lnTo>
                        <a:pt x="8" y="72"/>
                      </a:lnTo>
                      <a:lnTo>
                        <a:pt x="15" y="51"/>
                      </a:lnTo>
                      <a:lnTo>
                        <a:pt x="26" y="34"/>
                      </a:lnTo>
                      <a:lnTo>
                        <a:pt x="39" y="20"/>
                      </a:lnTo>
                      <a:lnTo>
                        <a:pt x="55" y="10"/>
                      </a:lnTo>
                      <a:lnTo>
                        <a:pt x="73" y="3"/>
                      </a:lnTo>
                      <a:lnTo>
                        <a:pt x="94" y="0"/>
                      </a:lnTo>
                      <a:lnTo>
                        <a:pt x="118" y="0"/>
                      </a:lnTo>
                      <a:lnTo>
                        <a:pt x="352" y="0"/>
                      </a:lnTo>
                      <a:lnTo>
                        <a:pt x="375" y="0"/>
                      </a:lnTo>
                      <a:lnTo>
                        <a:pt x="396" y="3"/>
                      </a:lnTo>
                      <a:lnTo>
                        <a:pt x="415" y="9"/>
                      </a:lnTo>
                      <a:lnTo>
                        <a:pt x="430" y="20"/>
                      </a:lnTo>
                      <a:lnTo>
                        <a:pt x="443" y="34"/>
                      </a:lnTo>
                      <a:lnTo>
                        <a:pt x="454" y="51"/>
                      </a:lnTo>
                      <a:lnTo>
                        <a:pt x="461" y="73"/>
                      </a:lnTo>
                      <a:lnTo>
                        <a:pt x="466" y="97"/>
                      </a:lnTo>
                      <a:lnTo>
                        <a:pt x="469" y="126"/>
                      </a:lnTo>
                      <a:lnTo>
                        <a:pt x="468" y="157"/>
                      </a:lnTo>
                      <a:lnTo>
                        <a:pt x="468" y="786"/>
                      </a:lnTo>
                      <a:lnTo>
                        <a:pt x="468" y="791"/>
                      </a:lnTo>
                      <a:lnTo>
                        <a:pt x="468" y="797"/>
                      </a:lnTo>
                      <a:lnTo>
                        <a:pt x="468" y="802"/>
                      </a:lnTo>
                      <a:lnTo>
                        <a:pt x="467" y="808"/>
                      </a:lnTo>
                      <a:lnTo>
                        <a:pt x="467" y="813"/>
                      </a:lnTo>
                      <a:lnTo>
                        <a:pt x="466" y="819"/>
                      </a:lnTo>
                      <a:lnTo>
                        <a:pt x="465" y="824"/>
                      </a:lnTo>
                      <a:lnTo>
                        <a:pt x="464" y="829"/>
                      </a:lnTo>
                      <a:lnTo>
                        <a:pt x="463" y="834"/>
                      </a:lnTo>
                      <a:lnTo>
                        <a:pt x="461" y="840"/>
                      </a:lnTo>
                      <a:lnTo>
                        <a:pt x="460" y="845"/>
                      </a:lnTo>
                      <a:lnTo>
                        <a:pt x="458" y="850"/>
                      </a:lnTo>
                      <a:lnTo>
                        <a:pt x="457" y="855"/>
                      </a:lnTo>
                      <a:lnTo>
                        <a:pt x="455" y="860"/>
                      </a:lnTo>
                      <a:lnTo>
                        <a:pt x="453" y="864"/>
                      </a:lnTo>
                      <a:lnTo>
                        <a:pt x="451" y="869"/>
                      </a:lnTo>
                      <a:lnTo>
                        <a:pt x="448" y="874"/>
                      </a:lnTo>
                      <a:lnTo>
                        <a:pt x="446" y="878"/>
                      </a:lnTo>
                      <a:lnTo>
                        <a:pt x="444" y="883"/>
                      </a:lnTo>
                      <a:lnTo>
                        <a:pt x="441" y="887"/>
                      </a:lnTo>
                      <a:lnTo>
                        <a:pt x="438" y="891"/>
                      </a:lnTo>
                      <a:lnTo>
                        <a:pt x="436" y="895"/>
                      </a:lnTo>
                      <a:lnTo>
                        <a:pt x="433" y="899"/>
                      </a:lnTo>
                      <a:lnTo>
                        <a:pt x="430" y="903"/>
                      </a:lnTo>
                      <a:lnTo>
                        <a:pt x="427" y="906"/>
                      </a:lnTo>
                      <a:lnTo>
                        <a:pt x="423" y="910"/>
                      </a:lnTo>
                      <a:lnTo>
                        <a:pt x="420" y="913"/>
                      </a:lnTo>
                      <a:lnTo>
                        <a:pt x="417" y="916"/>
                      </a:lnTo>
                      <a:lnTo>
                        <a:pt x="413" y="919"/>
                      </a:lnTo>
                      <a:lnTo>
                        <a:pt x="410" y="922"/>
                      </a:lnTo>
                      <a:lnTo>
                        <a:pt x="406" y="925"/>
                      </a:lnTo>
                      <a:lnTo>
                        <a:pt x="403" y="927"/>
                      </a:lnTo>
                      <a:lnTo>
                        <a:pt x="399" y="929"/>
                      </a:lnTo>
                      <a:lnTo>
                        <a:pt x="395" y="932"/>
                      </a:lnTo>
                      <a:lnTo>
                        <a:pt x="391" y="934"/>
                      </a:lnTo>
                      <a:lnTo>
                        <a:pt x="388" y="935"/>
                      </a:lnTo>
                      <a:lnTo>
                        <a:pt x="384" y="937"/>
                      </a:lnTo>
                      <a:lnTo>
                        <a:pt x="380" y="938"/>
                      </a:lnTo>
                      <a:lnTo>
                        <a:pt x="376" y="940"/>
                      </a:lnTo>
                      <a:lnTo>
                        <a:pt x="372" y="941"/>
                      </a:lnTo>
                      <a:lnTo>
                        <a:pt x="368" y="942"/>
                      </a:lnTo>
                      <a:lnTo>
                        <a:pt x="364" y="942"/>
                      </a:lnTo>
                      <a:lnTo>
                        <a:pt x="360" y="943"/>
                      </a:lnTo>
                      <a:lnTo>
                        <a:pt x="356" y="943"/>
                      </a:lnTo>
                      <a:lnTo>
                        <a:pt x="352" y="943"/>
                      </a:lnTo>
                      <a:lnTo>
                        <a:pt x="118" y="943"/>
                      </a:lnTo>
                      <a:lnTo>
                        <a:pt x="114" y="943"/>
                      </a:lnTo>
                      <a:lnTo>
                        <a:pt x="110" y="943"/>
                      </a:lnTo>
                      <a:lnTo>
                        <a:pt x="105" y="942"/>
                      </a:lnTo>
                      <a:lnTo>
                        <a:pt x="101" y="942"/>
                      </a:lnTo>
                      <a:lnTo>
                        <a:pt x="97" y="941"/>
                      </a:lnTo>
                      <a:lnTo>
                        <a:pt x="93" y="940"/>
                      </a:lnTo>
                      <a:lnTo>
                        <a:pt x="89" y="938"/>
                      </a:lnTo>
                      <a:lnTo>
                        <a:pt x="85" y="937"/>
                      </a:lnTo>
                      <a:lnTo>
                        <a:pt x="82" y="935"/>
                      </a:lnTo>
                      <a:lnTo>
                        <a:pt x="78" y="934"/>
                      </a:lnTo>
                      <a:lnTo>
                        <a:pt x="74" y="932"/>
                      </a:lnTo>
                      <a:lnTo>
                        <a:pt x="70" y="929"/>
                      </a:lnTo>
                      <a:lnTo>
                        <a:pt x="66" y="927"/>
                      </a:lnTo>
                      <a:lnTo>
                        <a:pt x="63" y="925"/>
                      </a:lnTo>
                      <a:lnTo>
                        <a:pt x="59" y="922"/>
                      </a:lnTo>
                      <a:lnTo>
                        <a:pt x="56" y="919"/>
                      </a:lnTo>
                      <a:lnTo>
                        <a:pt x="52" y="916"/>
                      </a:lnTo>
                      <a:lnTo>
                        <a:pt x="49" y="913"/>
                      </a:lnTo>
                      <a:lnTo>
                        <a:pt x="46" y="910"/>
                      </a:lnTo>
                      <a:lnTo>
                        <a:pt x="43" y="906"/>
                      </a:lnTo>
                      <a:lnTo>
                        <a:pt x="39" y="903"/>
                      </a:lnTo>
                      <a:lnTo>
                        <a:pt x="37" y="899"/>
                      </a:lnTo>
                      <a:lnTo>
                        <a:pt x="34" y="895"/>
                      </a:lnTo>
                      <a:lnTo>
                        <a:pt x="31" y="891"/>
                      </a:lnTo>
                      <a:lnTo>
                        <a:pt x="28" y="887"/>
                      </a:lnTo>
                      <a:lnTo>
                        <a:pt x="26" y="883"/>
                      </a:lnTo>
                      <a:lnTo>
                        <a:pt x="23" y="878"/>
                      </a:lnTo>
                      <a:lnTo>
                        <a:pt x="21" y="874"/>
                      </a:lnTo>
                      <a:lnTo>
                        <a:pt x="19" y="869"/>
                      </a:lnTo>
                      <a:lnTo>
                        <a:pt x="16" y="864"/>
                      </a:lnTo>
                      <a:lnTo>
                        <a:pt x="15" y="860"/>
                      </a:lnTo>
                      <a:lnTo>
                        <a:pt x="13" y="855"/>
                      </a:lnTo>
                      <a:lnTo>
                        <a:pt x="11" y="850"/>
                      </a:lnTo>
                      <a:lnTo>
                        <a:pt x="9" y="845"/>
                      </a:lnTo>
                      <a:lnTo>
                        <a:pt x="8" y="840"/>
                      </a:lnTo>
                      <a:lnTo>
                        <a:pt x="7" y="834"/>
                      </a:lnTo>
                      <a:lnTo>
                        <a:pt x="5" y="829"/>
                      </a:lnTo>
                      <a:lnTo>
                        <a:pt x="4" y="824"/>
                      </a:lnTo>
                      <a:lnTo>
                        <a:pt x="3" y="819"/>
                      </a:lnTo>
                      <a:lnTo>
                        <a:pt x="3" y="813"/>
                      </a:lnTo>
                      <a:lnTo>
                        <a:pt x="2" y="808"/>
                      </a:lnTo>
                      <a:lnTo>
                        <a:pt x="1" y="802"/>
                      </a:lnTo>
                      <a:lnTo>
                        <a:pt x="1" y="797"/>
                      </a:lnTo>
                      <a:lnTo>
                        <a:pt x="1" y="791"/>
                      </a:lnTo>
                      <a:lnTo>
                        <a:pt x="1" y="786"/>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01" name="Freeform 221">
                  <a:extLst>
                    <a:ext uri="{FF2B5EF4-FFF2-40B4-BE49-F238E27FC236}">
                      <a16:creationId xmlns:a16="http://schemas.microsoft.com/office/drawing/2014/main" id="{C5F514D0-477B-4636-9932-CDE51AD9B877}"/>
                    </a:ext>
                  </a:extLst>
                </p:cNvPr>
                <p:cNvSpPr>
                  <a:spLocks noChangeAspect="1"/>
                </p:cNvSpPr>
                <p:nvPr/>
              </p:nvSpPr>
              <p:spPr bwMode="auto">
                <a:xfrm>
                  <a:off x="3598" y="3243"/>
                  <a:ext cx="290" cy="299"/>
                </a:xfrm>
                <a:custGeom>
                  <a:avLst/>
                  <a:gdLst>
                    <a:gd name="T0" fmla="*/ 2 w 1450"/>
                    <a:gd name="T1" fmla="*/ 799 h 1496"/>
                    <a:gd name="T2" fmla="*/ 12 w 1450"/>
                    <a:gd name="T3" fmla="*/ 877 h 1496"/>
                    <a:gd name="T4" fmla="*/ 28 w 1450"/>
                    <a:gd name="T5" fmla="*/ 954 h 1496"/>
                    <a:gd name="T6" fmla="*/ 53 w 1450"/>
                    <a:gd name="T7" fmla="*/ 1028 h 1496"/>
                    <a:gd name="T8" fmla="*/ 86 w 1450"/>
                    <a:gd name="T9" fmla="*/ 1098 h 1496"/>
                    <a:gd name="T10" fmla="*/ 124 w 1450"/>
                    <a:gd name="T11" fmla="*/ 1165 h 1496"/>
                    <a:gd name="T12" fmla="*/ 170 w 1450"/>
                    <a:gd name="T13" fmla="*/ 1229 h 1496"/>
                    <a:gd name="T14" fmla="*/ 222 w 1450"/>
                    <a:gd name="T15" fmla="*/ 1286 h 1496"/>
                    <a:gd name="T16" fmla="*/ 279 w 1450"/>
                    <a:gd name="T17" fmla="*/ 1336 h 1496"/>
                    <a:gd name="T18" fmla="*/ 341 w 1450"/>
                    <a:gd name="T19" fmla="*/ 1382 h 1496"/>
                    <a:gd name="T20" fmla="*/ 408 w 1450"/>
                    <a:gd name="T21" fmla="*/ 1420 h 1496"/>
                    <a:gd name="T22" fmla="*/ 477 w 1450"/>
                    <a:gd name="T23" fmla="*/ 1450 h 1496"/>
                    <a:gd name="T24" fmla="*/ 550 w 1450"/>
                    <a:gd name="T25" fmla="*/ 1474 h 1496"/>
                    <a:gd name="T26" fmla="*/ 625 w 1450"/>
                    <a:gd name="T27" fmla="*/ 1489 h 1496"/>
                    <a:gd name="T28" fmla="*/ 700 w 1450"/>
                    <a:gd name="T29" fmla="*/ 1495 h 1496"/>
                    <a:gd name="T30" fmla="*/ 776 w 1450"/>
                    <a:gd name="T31" fmla="*/ 1494 h 1496"/>
                    <a:gd name="T32" fmla="*/ 851 w 1450"/>
                    <a:gd name="T33" fmla="*/ 1484 h 1496"/>
                    <a:gd name="T34" fmla="*/ 925 w 1450"/>
                    <a:gd name="T35" fmla="*/ 1467 h 1496"/>
                    <a:gd name="T36" fmla="*/ 997 w 1450"/>
                    <a:gd name="T37" fmla="*/ 1441 h 1496"/>
                    <a:gd name="T38" fmla="*/ 1066 w 1450"/>
                    <a:gd name="T39" fmla="*/ 1408 h 1496"/>
                    <a:gd name="T40" fmla="*/ 1132 w 1450"/>
                    <a:gd name="T41" fmla="*/ 1368 h 1496"/>
                    <a:gd name="T42" fmla="*/ 1191 w 1450"/>
                    <a:gd name="T43" fmla="*/ 1320 h 1496"/>
                    <a:gd name="T44" fmla="*/ 1248 w 1450"/>
                    <a:gd name="T45" fmla="*/ 1267 h 1496"/>
                    <a:gd name="T46" fmla="*/ 1297 w 1450"/>
                    <a:gd name="T47" fmla="*/ 1207 h 1496"/>
                    <a:gd name="T48" fmla="*/ 1340 w 1450"/>
                    <a:gd name="T49" fmla="*/ 1144 h 1496"/>
                    <a:gd name="T50" fmla="*/ 1378 w 1450"/>
                    <a:gd name="T51" fmla="*/ 1075 h 1496"/>
                    <a:gd name="T52" fmla="*/ 1407 w 1450"/>
                    <a:gd name="T53" fmla="*/ 1003 h 1496"/>
                    <a:gd name="T54" fmla="*/ 1429 w 1450"/>
                    <a:gd name="T55" fmla="*/ 928 h 1496"/>
                    <a:gd name="T56" fmla="*/ 1443 w 1450"/>
                    <a:gd name="T57" fmla="*/ 851 h 1496"/>
                    <a:gd name="T58" fmla="*/ 1450 w 1450"/>
                    <a:gd name="T59" fmla="*/ 774 h 1496"/>
                    <a:gd name="T60" fmla="*/ 1449 w 1450"/>
                    <a:gd name="T61" fmla="*/ 695 h 1496"/>
                    <a:gd name="T62" fmla="*/ 1440 w 1450"/>
                    <a:gd name="T63" fmla="*/ 616 h 1496"/>
                    <a:gd name="T64" fmla="*/ 1422 w 1450"/>
                    <a:gd name="T65" fmla="*/ 539 h 1496"/>
                    <a:gd name="T66" fmla="*/ 1397 w 1450"/>
                    <a:gd name="T67" fmla="*/ 464 h 1496"/>
                    <a:gd name="T68" fmla="*/ 1364 w 1450"/>
                    <a:gd name="T69" fmla="*/ 393 h 1496"/>
                    <a:gd name="T70" fmla="*/ 1324 w 1450"/>
                    <a:gd name="T71" fmla="*/ 325 h 1496"/>
                    <a:gd name="T72" fmla="*/ 1277 w 1450"/>
                    <a:gd name="T73" fmla="*/ 262 h 1496"/>
                    <a:gd name="T74" fmla="*/ 1224 w 1450"/>
                    <a:gd name="T75" fmla="*/ 205 h 1496"/>
                    <a:gd name="T76" fmla="*/ 1167 w 1450"/>
                    <a:gd name="T77" fmla="*/ 153 h 1496"/>
                    <a:gd name="T78" fmla="*/ 1103 w 1450"/>
                    <a:gd name="T79" fmla="*/ 109 h 1496"/>
                    <a:gd name="T80" fmla="*/ 1035 w 1450"/>
                    <a:gd name="T81" fmla="*/ 71 h 1496"/>
                    <a:gd name="T82" fmla="*/ 964 w 1450"/>
                    <a:gd name="T83" fmla="*/ 41 h 1496"/>
                    <a:gd name="T84" fmla="*/ 890 w 1450"/>
                    <a:gd name="T85" fmla="*/ 18 h 1496"/>
                    <a:gd name="T86" fmla="*/ 815 w 1450"/>
                    <a:gd name="T87" fmla="*/ 4 h 1496"/>
                    <a:gd name="T88" fmla="*/ 739 w 1450"/>
                    <a:gd name="T89" fmla="*/ 0 h 1496"/>
                    <a:gd name="T90" fmla="*/ 661 w 1450"/>
                    <a:gd name="T91" fmla="*/ 2 h 1496"/>
                    <a:gd name="T92" fmla="*/ 585 w 1450"/>
                    <a:gd name="T93" fmla="*/ 14 h 1496"/>
                    <a:gd name="T94" fmla="*/ 511 w 1450"/>
                    <a:gd name="T95" fmla="*/ 33 h 1496"/>
                    <a:gd name="T96" fmla="*/ 438 w 1450"/>
                    <a:gd name="T97" fmla="*/ 60 h 1496"/>
                    <a:gd name="T98" fmla="*/ 370 w 1450"/>
                    <a:gd name="T99" fmla="*/ 95 h 1496"/>
                    <a:gd name="T100" fmla="*/ 305 w 1450"/>
                    <a:gd name="T101" fmla="*/ 138 h 1496"/>
                    <a:gd name="T102" fmla="*/ 245 w 1450"/>
                    <a:gd name="T103" fmla="*/ 187 h 1496"/>
                    <a:gd name="T104" fmla="*/ 190 w 1450"/>
                    <a:gd name="T105" fmla="*/ 242 h 1496"/>
                    <a:gd name="T106" fmla="*/ 142 w 1450"/>
                    <a:gd name="T107" fmla="*/ 303 h 1496"/>
                    <a:gd name="T108" fmla="*/ 100 w 1450"/>
                    <a:gd name="T109" fmla="*/ 369 h 1496"/>
                    <a:gd name="T110" fmla="*/ 64 w 1450"/>
                    <a:gd name="T111" fmla="*/ 439 h 1496"/>
                    <a:gd name="T112" fmla="*/ 36 w 1450"/>
                    <a:gd name="T113" fmla="*/ 513 h 1496"/>
                    <a:gd name="T114" fmla="*/ 16 w 1450"/>
                    <a:gd name="T115" fmla="*/ 591 h 1496"/>
                    <a:gd name="T116" fmla="*/ 5 w 1450"/>
                    <a:gd name="T117" fmla="*/ 668 h 1496"/>
                    <a:gd name="T118" fmla="*/ 0 w 1450"/>
                    <a:gd name="T119" fmla="*/ 748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50" h="1496">
                      <a:moveTo>
                        <a:pt x="0" y="748"/>
                      </a:moveTo>
                      <a:lnTo>
                        <a:pt x="1" y="774"/>
                      </a:lnTo>
                      <a:lnTo>
                        <a:pt x="2" y="799"/>
                      </a:lnTo>
                      <a:lnTo>
                        <a:pt x="5" y="825"/>
                      </a:lnTo>
                      <a:lnTo>
                        <a:pt x="7" y="851"/>
                      </a:lnTo>
                      <a:lnTo>
                        <a:pt x="12" y="877"/>
                      </a:lnTo>
                      <a:lnTo>
                        <a:pt x="16" y="903"/>
                      </a:lnTo>
                      <a:lnTo>
                        <a:pt x="22" y="928"/>
                      </a:lnTo>
                      <a:lnTo>
                        <a:pt x="28" y="954"/>
                      </a:lnTo>
                      <a:lnTo>
                        <a:pt x="35" y="979"/>
                      </a:lnTo>
                      <a:lnTo>
                        <a:pt x="43" y="1003"/>
                      </a:lnTo>
                      <a:lnTo>
                        <a:pt x="53" y="1028"/>
                      </a:lnTo>
                      <a:lnTo>
                        <a:pt x="63" y="1051"/>
                      </a:lnTo>
                      <a:lnTo>
                        <a:pt x="74" y="1075"/>
                      </a:lnTo>
                      <a:lnTo>
                        <a:pt x="86" y="1098"/>
                      </a:lnTo>
                      <a:lnTo>
                        <a:pt x="97" y="1122"/>
                      </a:lnTo>
                      <a:lnTo>
                        <a:pt x="110" y="1144"/>
                      </a:lnTo>
                      <a:lnTo>
                        <a:pt x="124" y="1165"/>
                      </a:lnTo>
                      <a:lnTo>
                        <a:pt x="138" y="1187"/>
                      </a:lnTo>
                      <a:lnTo>
                        <a:pt x="154" y="1207"/>
                      </a:lnTo>
                      <a:lnTo>
                        <a:pt x="170" y="1229"/>
                      </a:lnTo>
                      <a:lnTo>
                        <a:pt x="186" y="1248"/>
                      </a:lnTo>
                      <a:lnTo>
                        <a:pt x="204" y="1267"/>
                      </a:lnTo>
                      <a:lnTo>
                        <a:pt x="222" y="1286"/>
                      </a:lnTo>
                      <a:lnTo>
                        <a:pt x="240" y="1304"/>
                      </a:lnTo>
                      <a:lnTo>
                        <a:pt x="259" y="1320"/>
                      </a:lnTo>
                      <a:lnTo>
                        <a:pt x="279" y="1336"/>
                      </a:lnTo>
                      <a:lnTo>
                        <a:pt x="299" y="1353"/>
                      </a:lnTo>
                      <a:lnTo>
                        <a:pt x="320" y="1368"/>
                      </a:lnTo>
                      <a:lnTo>
                        <a:pt x="341" y="1382"/>
                      </a:lnTo>
                      <a:lnTo>
                        <a:pt x="362" y="1395"/>
                      </a:lnTo>
                      <a:lnTo>
                        <a:pt x="385" y="1408"/>
                      </a:lnTo>
                      <a:lnTo>
                        <a:pt x="408" y="1420"/>
                      </a:lnTo>
                      <a:lnTo>
                        <a:pt x="430" y="1431"/>
                      </a:lnTo>
                      <a:lnTo>
                        <a:pt x="454" y="1441"/>
                      </a:lnTo>
                      <a:lnTo>
                        <a:pt x="477" y="1450"/>
                      </a:lnTo>
                      <a:lnTo>
                        <a:pt x="502" y="1458"/>
                      </a:lnTo>
                      <a:lnTo>
                        <a:pt x="525" y="1467"/>
                      </a:lnTo>
                      <a:lnTo>
                        <a:pt x="550" y="1474"/>
                      </a:lnTo>
                      <a:lnTo>
                        <a:pt x="575" y="1479"/>
                      </a:lnTo>
                      <a:lnTo>
                        <a:pt x="599" y="1484"/>
                      </a:lnTo>
                      <a:lnTo>
                        <a:pt x="625" y="1489"/>
                      </a:lnTo>
                      <a:lnTo>
                        <a:pt x="650" y="1491"/>
                      </a:lnTo>
                      <a:lnTo>
                        <a:pt x="675" y="1494"/>
                      </a:lnTo>
                      <a:lnTo>
                        <a:pt x="700" y="1495"/>
                      </a:lnTo>
                      <a:lnTo>
                        <a:pt x="726" y="1496"/>
                      </a:lnTo>
                      <a:lnTo>
                        <a:pt x="750" y="1495"/>
                      </a:lnTo>
                      <a:lnTo>
                        <a:pt x="776" y="1494"/>
                      </a:lnTo>
                      <a:lnTo>
                        <a:pt x="801" y="1491"/>
                      </a:lnTo>
                      <a:lnTo>
                        <a:pt x="827" y="1489"/>
                      </a:lnTo>
                      <a:lnTo>
                        <a:pt x="851" y="1484"/>
                      </a:lnTo>
                      <a:lnTo>
                        <a:pt x="876" y="1479"/>
                      </a:lnTo>
                      <a:lnTo>
                        <a:pt x="901" y="1474"/>
                      </a:lnTo>
                      <a:lnTo>
                        <a:pt x="925" y="1467"/>
                      </a:lnTo>
                      <a:lnTo>
                        <a:pt x="950" y="1458"/>
                      </a:lnTo>
                      <a:lnTo>
                        <a:pt x="973" y="1450"/>
                      </a:lnTo>
                      <a:lnTo>
                        <a:pt x="997" y="1441"/>
                      </a:lnTo>
                      <a:lnTo>
                        <a:pt x="1020" y="1431"/>
                      </a:lnTo>
                      <a:lnTo>
                        <a:pt x="1044" y="1420"/>
                      </a:lnTo>
                      <a:lnTo>
                        <a:pt x="1066" y="1408"/>
                      </a:lnTo>
                      <a:lnTo>
                        <a:pt x="1088" y="1395"/>
                      </a:lnTo>
                      <a:lnTo>
                        <a:pt x="1109" y="1382"/>
                      </a:lnTo>
                      <a:lnTo>
                        <a:pt x="1132" y="1368"/>
                      </a:lnTo>
                      <a:lnTo>
                        <a:pt x="1151" y="1353"/>
                      </a:lnTo>
                      <a:lnTo>
                        <a:pt x="1173" y="1336"/>
                      </a:lnTo>
                      <a:lnTo>
                        <a:pt x="1191" y="1320"/>
                      </a:lnTo>
                      <a:lnTo>
                        <a:pt x="1211" y="1304"/>
                      </a:lnTo>
                      <a:lnTo>
                        <a:pt x="1229" y="1286"/>
                      </a:lnTo>
                      <a:lnTo>
                        <a:pt x="1248" y="1267"/>
                      </a:lnTo>
                      <a:lnTo>
                        <a:pt x="1264" y="1248"/>
                      </a:lnTo>
                      <a:lnTo>
                        <a:pt x="1282" y="1229"/>
                      </a:lnTo>
                      <a:lnTo>
                        <a:pt x="1297" y="1207"/>
                      </a:lnTo>
                      <a:lnTo>
                        <a:pt x="1312" y="1187"/>
                      </a:lnTo>
                      <a:lnTo>
                        <a:pt x="1327" y="1165"/>
                      </a:lnTo>
                      <a:lnTo>
                        <a:pt x="1340" y="1144"/>
                      </a:lnTo>
                      <a:lnTo>
                        <a:pt x="1353" y="1122"/>
                      </a:lnTo>
                      <a:lnTo>
                        <a:pt x="1366" y="1098"/>
                      </a:lnTo>
                      <a:lnTo>
                        <a:pt x="1378" y="1075"/>
                      </a:lnTo>
                      <a:lnTo>
                        <a:pt x="1388" y="1051"/>
                      </a:lnTo>
                      <a:lnTo>
                        <a:pt x="1398" y="1028"/>
                      </a:lnTo>
                      <a:lnTo>
                        <a:pt x="1407" y="1003"/>
                      </a:lnTo>
                      <a:lnTo>
                        <a:pt x="1415" y="979"/>
                      </a:lnTo>
                      <a:lnTo>
                        <a:pt x="1422" y="954"/>
                      </a:lnTo>
                      <a:lnTo>
                        <a:pt x="1429" y="928"/>
                      </a:lnTo>
                      <a:lnTo>
                        <a:pt x="1435" y="903"/>
                      </a:lnTo>
                      <a:lnTo>
                        <a:pt x="1440" y="877"/>
                      </a:lnTo>
                      <a:lnTo>
                        <a:pt x="1443" y="851"/>
                      </a:lnTo>
                      <a:lnTo>
                        <a:pt x="1447" y="825"/>
                      </a:lnTo>
                      <a:lnTo>
                        <a:pt x="1449" y="799"/>
                      </a:lnTo>
                      <a:lnTo>
                        <a:pt x="1450" y="774"/>
                      </a:lnTo>
                      <a:lnTo>
                        <a:pt x="1450" y="748"/>
                      </a:lnTo>
                      <a:lnTo>
                        <a:pt x="1450" y="721"/>
                      </a:lnTo>
                      <a:lnTo>
                        <a:pt x="1449" y="695"/>
                      </a:lnTo>
                      <a:lnTo>
                        <a:pt x="1447" y="668"/>
                      </a:lnTo>
                      <a:lnTo>
                        <a:pt x="1443" y="642"/>
                      </a:lnTo>
                      <a:lnTo>
                        <a:pt x="1440" y="616"/>
                      </a:lnTo>
                      <a:lnTo>
                        <a:pt x="1434" y="591"/>
                      </a:lnTo>
                      <a:lnTo>
                        <a:pt x="1428" y="565"/>
                      </a:lnTo>
                      <a:lnTo>
                        <a:pt x="1422" y="539"/>
                      </a:lnTo>
                      <a:lnTo>
                        <a:pt x="1414" y="513"/>
                      </a:lnTo>
                      <a:lnTo>
                        <a:pt x="1406" y="489"/>
                      </a:lnTo>
                      <a:lnTo>
                        <a:pt x="1397" y="464"/>
                      </a:lnTo>
                      <a:lnTo>
                        <a:pt x="1387" y="439"/>
                      </a:lnTo>
                      <a:lnTo>
                        <a:pt x="1375" y="416"/>
                      </a:lnTo>
                      <a:lnTo>
                        <a:pt x="1364" y="393"/>
                      </a:lnTo>
                      <a:lnTo>
                        <a:pt x="1352" y="369"/>
                      </a:lnTo>
                      <a:lnTo>
                        <a:pt x="1338" y="347"/>
                      </a:lnTo>
                      <a:lnTo>
                        <a:pt x="1324" y="325"/>
                      </a:lnTo>
                      <a:lnTo>
                        <a:pt x="1310" y="303"/>
                      </a:lnTo>
                      <a:lnTo>
                        <a:pt x="1293" y="282"/>
                      </a:lnTo>
                      <a:lnTo>
                        <a:pt x="1277" y="262"/>
                      </a:lnTo>
                      <a:lnTo>
                        <a:pt x="1261" y="242"/>
                      </a:lnTo>
                      <a:lnTo>
                        <a:pt x="1243" y="224"/>
                      </a:lnTo>
                      <a:lnTo>
                        <a:pt x="1224" y="205"/>
                      </a:lnTo>
                      <a:lnTo>
                        <a:pt x="1205" y="187"/>
                      </a:lnTo>
                      <a:lnTo>
                        <a:pt x="1187" y="170"/>
                      </a:lnTo>
                      <a:lnTo>
                        <a:pt x="1167" y="153"/>
                      </a:lnTo>
                      <a:lnTo>
                        <a:pt x="1146" y="138"/>
                      </a:lnTo>
                      <a:lnTo>
                        <a:pt x="1124" y="123"/>
                      </a:lnTo>
                      <a:lnTo>
                        <a:pt x="1103" y="109"/>
                      </a:lnTo>
                      <a:lnTo>
                        <a:pt x="1081" y="95"/>
                      </a:lnTo>
                      <a:lnTo>
                        <a:pt x="1058" y="83"/>
                      </a:lnTo>
                      <a:lnTo>
                        <a:pt x="1035" y="71"/>
                      </a:lnTo>
                      <a:lnTo>
                        <a:pt x="1012" y="60"/>
                      </a:lnTo>
                      <a:lnTo>
                        <a:pt x="988" y="50"/>
                      </a:lnTo>
                      <a:lnTo>
                        <a:pt x="964" y="41"/>
                      </a:lnTo>
                      <a:lnTo>
                        <a:pt x="940" y="33"/>
                      </a:lnTo>
                      <a:lnTo>
                        <a:pt x="916" y="26"/>
                      </a:lnTo>
                      <a:lnTo>
                        <a:pt x="890" y="18"/>
                      </a:lnTo>
                      <a:lnTo>
                        <a:pt x="865" y="14"/>
                      </a:lnTo>
                      <a:lnTo>
                        <a:pt x="841" y="9"/>
                      </a:lnTo>
                      <a:lnTo>
                        <a:pt x="815" y="4"/>
                      </a:lnTo>
                      <a:lnTo>
                        <a:pt x="789" y="2"/>
                      </a:lnTo>
                      <a:lnTo>
                        <a:pt x="763" y="1"/>
                      </a:lnTo>
                      <a:lnTo>
                        <a:pt x="739" y="0"/>
                      </a:lnTo>
                      <a:lnTo>
                        <a:pt x="713" y="0"/>
                      </a:lnTo>
                      <a:lnTo>
                        <a:pt x="687" y="1"/>
                      </a:lnTo>
                      <a:lnTo>
                        <a:pt x="661" y="2"/>
                      </a:lnTo>
                      <a:lnTo>
                        <a:pt x="636" y="4"/>
                      </a:lnTo>
                      <a:lnTo>
                        <a:pt x="611" y="9"/>
                      </a:lnTo>
                      <a:lnTo>
                        <a:pt x="585" y="14"/>
                      </a:lnTo>
                      <a:lnTo>
                        <a:pt x="560" y="18"/>
                      </a:lnTo>
                      <a:lnTo>
                        <a:pt x="536" y="26"/>
                      </a:lnTo>
                      <a:lnTo>
                        <a:pt x="511" y="33"/>
                      </a:lnTo>
                      <a:lnTo>
                        <a:pt x="487" y="41"/>
                      </a:lnTo>
                      <a:lnTo>
                        <a:pt x="463" y="50"/>
                      </a:lnTo>
                      <a:lnTo>
                        <a:pt x="438" y="60"/>
                      </a:lnTo>
                      <a:lnTo>
                        <a:pt x="416" y="71"/>
                      </a:lnTo>
                      <a:lnTo>
                        <a:pt x="393" y="83"/>
                      </a:lnTo>
                      <a:lnTo>
                        <a:pt x="370" y="95"/>
                      </a:lnTo>
                      <a:lnTo>
                        <a:pt x="348" y="109"/>
                      </a:lnTo>
                      <a:lnTo>
                        <a:pt x="326" y="123"/>
                      </a:lnTo>
                      <a:lnTo>
                        <a:pt x="305" y="138"/>
                      </a:lnTo>
                      <a:lnTo>
                        <a:pt x="285" y="153"/>
                      </a:lnTo>
                      <a:lnTo>
                        <a:pt x="265" y="170"/>
                      </a:lnTo>
                      <a:lnTo>
                        <a:pt x="245" y="187"/>
                      </a:lnTo>
                      <a:lnTo>
                        <a:pt x="226" y="205"/>
                      </a:lnTo>
                      <a:lnTo>
                        <a:pt x="207" y="224"/>
                      </a:lnTo>
                      <a:lnTo>
                        <a:pt x="190" y="242"/>
                      </a:lnTo>
                      <a:lnTo>
                        <a:pt x="173" y="262"/>
                      </a:lnTo>
                      <a:lnTo>
                        <a:pt x="157" y="282"/>
                      </a:lnTo>
                      <a:lnTo>
                        <a:pt x="142" y="303"/>
                      </a:lnTo>
                      <a:lnTo>
                        <a:pt x="127" y="325"/>
                      </a:lnTo>
                      <a:lnTo>
                        <a:pt x="113" y="347"/>
                      </a:lnTo>
                      <a:lnTo>
                        <a:pt x="100" y="369"/>
                      </a:lnTo>
                      <a:lnTo>
                        <a:pt x="87" y="393"/>
                      </a:lnTo>
                      <a:lnTo>
                        <a:pt x="75" y="416"/>
                      </a:lnTo>
                      <a:lnTo>
                        <a:pt x="64" y="439"/>
                      </a:lnTo>
                      <a:lnTo>
                        <a:pt x="54" y="464"/>
                      </a:lnTo>
                      <a:lnTo>
                        <a:pt x="44" y="489"/>
                      </a:lnTo>
                      <a:lnTo>
                        <a:pt x="36" y="513"/>
                      </a:lnTo>
                      <a:lnTo>
                        <a:pt x="29" y="539"/>
                      </a:lnTo>
                      <a:lnTo>
                        <a:pt x="22" y="565"/>
                      </a:lnTo>
                      <a:lnTo>
                        <a:pt x="16" y="591"/>
                      </a:lnTo>
                      <a:lnTo>
                        <a:pt x="12" y="616"/>
                      </a:lnTo>
                      <a:lnTo>
                        <a:pt x="7" y="642"/>
                      </a:lnTo>
                      <a:lnTo>
                        <a:pt x="5" y="668"/>
                      </a:lnTo>
                      <a:lnTo>
                        <a:pt x="2" y="695"/>
                      </a:lnTo>
                      <a:lnTo>
                        <a:pt x="1" y="721"/>
                      </a:lnTo>
                      <a:lnTo>
                        <a:pt x="0" y="7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02" name="Freeform 222">
                  <a:extLst>
                    <a:ext uri="{FF2B5EF4-FFF2-40B4-BE49-F238E27FC236}">
                      <a16:creationId xmlns:a16="http://schemas.microsoft.com/office/drawing/2014/main" id="{6D8ED038-C5D6-4E66-86A5-03835FCA876A}"/>
                    </a:ext>
                  </a:extLst>
                </p:cNvPr>
                <p:cNvSpPr>
                  <a:spLocks noChangeAspect="1"/>
                </p:cNvSpPr>
                <p:nvPr/>
              </p:nvSpPr>
              <p:spPr bwMode="auto">
                <a:xfrm>
                  <a:off x="3598" y="3243"/>
                  <a:ext cx="290" cy="299"/>
                </a:xfrm>
                <a:custGeom>
                  <a:avLst/>
                  <a:gdLst>
                    <a:gd name="T0" fmla="*/ 2 w 1237"/>
                    <a:gd name="T1" fmla="*/ 682 h 1276"/>
                    <a:gd name="T2" fmla="*/ 10 w 1237"/>
                    <a:gd name="T3" fmla="*/ 748 h 1276"/>
                    <a:gd name="T4" fmla="*/ 24 w 1237"/>
                    <a:gd name="T5" fmla="*/ 814 h 1276"/>
                    <a:gd name="T6" fmla="*/ 45 w 1237"/>
                    <a:gd name="T7" fmla="*/ 877 h 1276"/>
                    <a:gd name="T8" fmla="*/ 73 w 1237"/>
                    <a:gd name="T9" fmla="*/ 937 h 1276"/>
                    <a:gd name="T10" fmla="*/ 106 w 1237"/>
                    <a:gd name="T11" fmla="*/ 994 h 1276"/>
                    <a:gd name="T12" fmla="*/ 145 w 1237"/>
                    <a:gd name="T13" fmla="*/ 1048 h 1276"/>
                    <a:gd name="T14" fmla="*/ 189 w 1237"/>
                    <a:gd name="T15" fmla="*/ 1097 h 1276"/>
                    <a:gd name="T16" fmla="*/ 238 w 1237"/>
                    <a:gd name="T17" fmla="*/ 1140 h 1276"/>
                    <a:gd name="T18" fmla="*/ 291 w 1237"/>
                    <a:gd name="T19" fmla="*/ 1179 h 1276"/>
                    <a:gd name="T20" fmla="*/ 348 w 1237"/>
                    <a:gd name="T21" fmla="*/ 1211 h 1276"/>
                    <a:gd name="T22" fmla="*/ 407 w 1237"/>
                    <a:gd name="T23" fmla="*/ 1237 h 1276"/>
                    <a:gd name="T24" fmla="*/ 469 w 1237"/>
                    <a:gd name="T25" fmla="*/ 1257 h 1276"/>
                    <a:gd name="T26" fmla="*/ 533 w 1237"/>
                    <a:gd name="T27" fmla="*/ 1270 h 1276"/>
                    <a:gd name="T28" fmla="*/ 597 w 1237"/>
                    <a:gd name="T29" fmla="*/ 1275 h 1276"/>
                    <a:gd name="T30" fmla="*/ 662 w 1237"/>
                    <a:gd name="T31" fmla="*/ 1274 h 1276"/>
                    <a:gd name="T32" fmla="*/ 726 w 1237"/>
                    <a:gd name="T33" fmla="*/ 1266 h 1276"/>
                    <a:gd name="T34" fmla="*/ 789 w 1237"/>
                    <a:gd name="T35" fmla="*/ 1251 h 1276"/>
                    <a:gd name="T36" fmla="*/ 850 w 1237"/>
                    <a:gd name="T37" fmla="*/ 1229 h 1276"/>
                    <a:gd name="T38" fmla="*/ 909 w 1237"/>
                    <a:gd name="T39" fmla="*/ 1201 h 1276"/>
                    <a:gd name="T40" fmla="*/ 965 w 1237"/>
                    <a:gd name="T41" fmla="*/ 1167 h 1276"/>
                    <a:gd name="T42" fmla="*/ 1016 w 1237"/>
                    <a:gd name="T43" fmla="*/ 1126 h 1276"/>
                    <a:gd name="T44" fmla="*/ 1064 w 1237"/>
                    <a:gd name="T45" fmla="*/ 1081 h 1276"/>
                    <a:gd name="T46" fmla="*/ 1106 w 1237"/>
                    <a:gd name="T47" fmla="*/ 1030 h 1276"/>
                    <a:gd name="T48" fmla="*/ 1143 w 1237"/>
                    <a:gd name="T49" fmla="*/ 976 h 1276"/>
                    <a:gd name="T50" fmla="*/ 1175 w 1237"/>
                    <a:gd name="T51" fmla="*/ 917 h 1276"/>
                    <a:gd name="T52" fmla="*/ 1200 w 1237"/>
                    <a:gd name="T53" fmla="*/ 856 h 1276"/>
                    <a:gd name="T54" fmla="*/ 1219 w 1237"/>
                    <a:gd name="T55" fmla="*/ 792 h 1276"/>
                    <a:gd name="T56" fmla="*/ 1231 w 1237"/>
                    <a:gd name="T57" fmla="*/ 726 h 1276"/>
                    <a:gd name="T58" fmla="*/ 1237 w 1237"/>
                    <a:gd name="T59" fmla="*/ 660 h 1276"/>
                    <a:gd name="T60" fmla="*/ 1236 w 1237"/>
                    <a:gd name="T61" fmla="*/ 593 h 1276"/>
                    <a:gd name="T62" fmla="*/ 1228 w 1237"/>
                    <a:gd name="T63" fmla="*/ 526 h 1276"/>
                    <a:gd name="T64" fmla="*/ 1213 w 1237"/>
                    <a:gd name="T65" fmla="*/ 460 h 1276"/>
                    <a:gd name="T66" fmla="*/ 1191 w 1237"/>
                    <a:gd name="T67" fmla="*/ 396 h 1276"/>
                    <a:gd name="T68" fmla="*/ 1163 w 1237"/>
                    <a:gd name="T69" fmla="*/ 335 h 1276"/>
                    <a:gd name="T70" fmla="*/ 1129 w 1237"/>
                    <a:gd name="T71" fmla="*/ 277 h 1276"/>
                    <a:gd name="T72" fmla="*/ 1089 w 1237"/>
                    <a:gd name="T73" fmla="*/ 224 h 1276"/>
                    <a:gd name="T74" fmla="*/ 1044 w 1237"/>
                    <a:gd name="T75" fmla="*/ 175 h 1276"/>
                    <a:gd name="T76" fmla="*/ 995 w 1237"/>
                    <a:gd name="T77" fmla="*/ 131 h 1276"/>
                    <a:gd name="T78" fmla="*/ 941 w 1237"/>
                    <a:gd name="T79" fmla="*/ 93 h 1276"/>
                    <a:gd name="T80" fmla="*/ 883 w 1237"/>
                    <a:gd name="T81" fmla="*/ 61 h 1276"/>
                    <a:gd name="T82" fmla="*/ 822 w 1237"/>
                    <a:gd name="T83" fmla="*/ 35 h 1276"/>
                    <a:gd name="T84" fmla="*/ 759 w 1237"/>
                    <a:gd name="T85" fmla="*/ 16 h 1276"/>
                    <a:gd name="T86" fmla="*/ 695 w 1237"/>
                    <a:gd name="T87" fmla="*/ 4 h 1276"/>
                    <a:gd name="T88" fmla="*/ 630 w 1237"/>
                    <a:gd name="T89" fmla="*/ 0 h 1276"/>
                    <a:gd name="T90" fmla="*/ 564 w 1237"/>
                    <a:gd name="T91" fmla="*/ 2 h 1276"/>
                    <a:gd name="T92" fmla="*/ 499 w 1237"/>
                    <a:gd name="T93" fmla="*/ 12 h 1276"/>
                    <a:gd name="T94" fmla="*/ 436 w 1237"/>
                    <a:gd name="T95" fmla="*/ 28 h 1276"/>
                    <a:gd name="T96" fmla="*/ 374 w 1237"/>
                    <a:gd name="T97" fmla="*/ 51 h 1276"/>
                    <a:gd name="T98" fmla="*/ 316 w 1237"/>
                    <a:gd name="T99" fmla="*/ 81 h 1276"/>
                    <a:gd name="T100" fmla="*/ 260 w 1237"/>
                    <a:gd name="T101" fmla="*/ 118 h 1276"/>
                    <a:gd name="T102" fmla="*/ 209 w 1237"/>
                    <a:gd name="T103" fmla="*/ 160 h 1276"/>
                    <a:gd name="T104" fmla="*/ 162 w 1237"/>
                    <a:gd name="T105" fmla="*/ 207 h 1276"/>
                    <a:gd name="T106" fmla="*/ 121 w 1237"/>
                    <a:gd name="T107" fmla="*/ 259 h 1276"/>
                    <a:gd name="T108" fmla="*/ 85 w 1237"/>
                    <a:gd name="T109" fmla="*/ 315 h 1276"/>
                    <a:gd name="T110" fmla="*/ 55 w 1237"/>
                    <a:gd name="T111" fmla="*/ 375 h 1276"/>
                    <a:gd name="T112" fmla="*/ 31 w 1237"/>
                    <a:gd name="T113" fmla="*/ 438 h 1276"/>
                    <a:gd name="T114" fmla="*/ 14 w 1237"/>
                    <a:gd name="T115" fmla="*/ 504 h 1276"/>
                    <a:gd name="T116" fmla="*/ 4 w 1237"/>
                    <a:gd name="T117" fmla="*/ 570 h 1276"/>
                    <a:gd name="T118" fmla="*/ 0 w 1237"/>
                    <a:gd name="T119" fmla="*/ 638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7" h="1276">
                      <a:moveTo>
                        <a:pt x="0" y="638"/>
                      </a:moveTo>
                      <a:lnTo>
                        <a:pt x="1" y="660"/>
                      </a:lnTo>
                      <a:lnTo>
                        <a:pt x="2" y="682"/>
                      </a:lnTo>
                      <a:lnTo>
                        <a:pt x="4" y="704"/>
                      </a:lnTo>
                      <a:lnTo>
                        <a:pt x="6" y="726"/>
                      </a:lnTo>
                      <a:lnTo>
                        <a:pt x="10" y="748"/>
                      </a:lnTo>
                      <a:lnTo>
                        <a:pt x="14" y="770"/>
                      </a:lnTo>
                      <a:lnTo>
                        <a:pt x="19" y="792"/>
                      </a:lnTo>
                      <a:lnTo>
                        <a:pt x="24" y="814"/>
                      </a:lnTo>
                      <a:lnTo>
                        <a:pt x="30" y="835"/>
                      </a:lnTo>
                      <a:lnTo>
                        <a:pt x="37" y="856"/>
                      </a:lnTo>
                      <a:lnTo>
                        <a:pt x="45" y="877"/>
                      </a:lnTo>
                      <a:lnTo>
                        <a:pt x="54" y="897"/>
                      </a:lnTo>
                      <a:lnTo>
                        <a:pt x="63" y="917"/>
                      </a:lnTo>
                      <a:lnTo>
                        <a:pt x="73" y="937"/>
                      </a:lnTo>
                      <a:lnTo>
                        <a:pt x="83" y="957"/>
                      </a:lnTo>
                      <a:lnTo>
                        <a:pt x="94" y="976"/>
                      </a:lnTo>
                      <a:lnTo>
                        <a:pt x="106" y="994"/>
                      </a:lnTo>
                      <a:lnTo>
                        <a:pt x="118" y="1013"/>
                      </a:lnTo>
                      <a:lnTo>
                        <a:pt x="131" y="1030"/>
                      </a:lnTo>
                      <a:lnTo>
                        <a:pt x="145" y="1048"/>
                      </a:lnTo>
                      <a:lnTo>
                        <a:pt x="159" y="1065"/>
                      </a:lnTo>
                      <a:lnTo>
                        <a:pt x="174" y="1081"/>
                      </a:lnTo>
                      <a:lnTo>
                        <a:pt x="189" y="1097"/>
                      </a:lnTo>
                      <a:lnTo>
                        <a:pt x="205" y="1112"/>
                      </a:lnTo>
                      <a:lnTo>
                        <a:pt x="221" y="1126"/>
                      </a:lnTo>
                      <a:lnTo>
                        <a:pt x="238" y="1140"/>
                      </a:lnTo>
                      <a:lnTo>
                        <a:pt x="255" y="1154"/>
                      </a:lnTo>
                      <a:lnTo>
                        <a:pt x="273" y="1167"/>
                      </a:lnTo>
                      <a:lnTo>
                        <a:pt x="291" y="1179"/>
                      </a:lnTo>
                      <a:lnTo>
                        <a:pt x="309" y="1190"/>
                      </a:lnTo>
                      <a:lnTo>
                        <a:pt x="328" y="1201"/>
                      </a:lnTo>
                      <a:lnTo>
                        <a:pt x="348" y="1211"/>
                      </a:lnTo>
                      <a:lnTo>
                        <a:pt x="367" y="1221"/>
                      </a:lnTo>
                      <a:lnTo>
                        <a:pt x="387" y="1229"/>
                      </a:lnTo>
                      <a:lnTo>
                        <a:pt x="407" y="1237"/>
                      </a:lnTo>
                      <a:lnTo>
                        <a:pt x="428" y="1244"/>
                      </a:lnTo>
                      <a:lnTo>
                        <a:pt x="448" y="1251"/>
                      </a:lnTo>
                      <a:lnTo>
                        <a:pt x="469" y="1257"/>
                      </a:lnTo>
                      <a:lnTo>
                        <a:pt x="490" y="1262"/>
                      </a:lnTo>
                      <a:lnTo>
                        <a:pt x="511" y="1266"/>
                      </a:lnTo>
                      <a:lnTo>
                        <a:pt x="533" y="1270"/>
                      </a:lnTo>
                      <a:lnTo>
                        <a:pt x="554" y="1272"/>
                      </a:lnTo>
                      <a:lnTo>
                        <a:pt x="576" y="1274"/>
                      </a:lnTo>
                      <a:lnTo>
                        <a:pt x="597" y="1275"/>
                      </a:lnTo>
                      <a:lnTo>
                        <a:pt x="619" y="1276"/>
                      </a:lnTo>
                      <a:lnTo>
                        <a:pt x="640" y="1275"/>
                      </a:lnTo>
                      <a:lnTo>
                        <a:pt x="662" y="1274"/>
                      </a:lnTo>
                      <a:lnTo>
                        <a:pt x="683" y="1272"/>
                      </a:lnTo>
                      <a:lnTo>
                        <a:pt x="705" y="1270"/>
                      </a:lnTo>
                      <a:lnTo>
                        <a:pt x="726" y="1266"/>
                      </a:lnTo>
                      <a:lnTo>
                        <a:pt x="747" y="1262"/>
                      </a:lnTo>
                      <a:lnTo>
                        <a:pt x="768" y="1257"/>
                      </a:lnTo>
                      <a:lnTo>
                        <a:pt x="789" y="1251"/>
                      </a:lnTo>
                      <a:lnTo>
                        <a:pt x="810" y="1244"/>
                      </a:lnTo>
                      <a:lnTo>
                        <a:pt x="830" y="1237"/>
                      </a:lnTo>
                      <a:lnTo>
                        <a:pt x="850" y="1229"/>
                      </a:lnTo>
                      <a:lnTo>
                        <a:pt x="870" y="1221"/>
                      </a:lnTo>
                      <a:lnTo>
                        <a:pt x="890" y="1211"/>
                      </a:lnTo>
                      <a:lnTo>
                        <a:pt x="909" y="1201"/>
                      </a:lnTo>
                      <a:lnTo>
                        <a:pt x="928" y="1190"/>
                      </a:lnTo>
                      <a:lnTo>
                        <a:pt x="946" y="1179"/>
                      </a:lnTo>
                      <a:lnTo>
                        <a:pt x="965" y="1167"/>
                      </a:lnTo>
                      <a:lnTo>
                        <a:pt x="982" y="1154"/>
                      </a:lnTo>
                      <a:lnTo>
                        <a:pt x="1000" y="1140"/>
                      </a:lnTo>
                      <a:lnTo>
                        <a:pt x="1016" y="1126"/>
                      </a:lnTo>
                      <a:lnTo>
                        <a:pt x="1033" y="1112"/>
                      </a:lnTo>
                      <a:lnTo>
                        <a:pt x="1048" y="1097"/>
                      </a:lnTo>
                      <a:lnTo>
                        <a:pt x="1064" y="1081"/>
                      </a:lnTo>
                      <a:lnTo>
                        <a:pt x="1078" y="1065"/>
                      </a:lnTo>
                      <a:lnTo>
                        <a:pt x="1093" y="1048"/>
                      </a:lnTo>
                      <a:lnTo>
                        <a:pt x="1106" y="1030"/>
                      </a:lnTo>
                      <a:lnTo>
                        <a:pt x="1119" y="1013"/>
                      </a:lnTo>
                      <a:lnTo>
                        <a:pt x="1132" y="994"/>
                      </a:lnTo>
                      <a:lnTo>
                        <a:pt x="1143" y="976"/>
                      </a:lnTo>
                      <a:lnTo>
                        <a:pt x="1154" y="957"/>
                      </a:lnTo>
                      <a:lnTo>
                        <a:pt x="1165" y="937"/>
                      </a:lnTo>
                      <a:lnTo>
                        <a:pt x="1175" y="917"/>
                      </a:lnTo>
                      <a:lnTo>
                        <a:pt x="1184" y="897"/>
                      </a:lnTo>
                      <a:lnTo>
                        <a:pt x="1192" y="877"/>
                      </a:lnTo>
                      <a:lnTo>
                        <a:pt x="1200" y="856"/>
                      </a:lnTo>
                      <a:lnTo>
                        <a:pt x="1207" y="835"/>
                      </a:lnTo>
                      <a:lnTo>
                        <a:pt x="1213" y="814"/>
                      </a:lnTo>
                      <a:lnTo>
                        <a:pt x="1219" y="792"/>
                      </a:lnTo>
                      <a:lnTo>
                        <a:pt x="1224" y="770"/>
                      </a:lnTo>
                      <a:lnTo>
                        <a:pt x="1228" y="748"/>
                      </a:lnTo>
                      <a:lnTo>
                        <a:pt x="1231" y="726"/>
                      </a:lnTo>
                      <a:lnTo>
                        <a:pt x="1234" y="704"/>
                      </a:lnTo>
                      <a:lnTo>
                        <a:pt x="1236" y="682"/>
                      </a:lnTo>
                      <a:lnTo>
                        <a:pt x="1237" y="660"/>
                      </a:lnTo>
                      <a:lnTo>
                        <a:pt x="1237" y="638"/>
                      </a:lnTo>
                      <a:lnTo>
                        <a:pt x="1237" y="615"/>
                      </a:lnTo>
                      <a:lnTo>
                        <a:pt x="1236" y="593"/>
                      </a:lnTo>
                      <a:lnTo>
                        <a:pt x="1234" y="570"/>
                      </a:lnTo>
                      <a:lnTo>
                        <a:pt x="1231" y="548"/>
                      </a:lnTo>
                      <a:lnTo>
                        <a:pt x="1228" y="526"/>
                      </a:lnTo>
                      <a:lnTo>
                        <a:pt x="1223" y="504"/>
                      </a:lnTo>
                      <a:lnTo>
                        <a:pt x="1218" y="482"/>
                      </a:lnTo>
                      <a:lnTo>
                        <a:pt x="1213" y="460"/>
                      </a:lnTo>
                      <a:lnTo>
                        <a:pt x="1206" y="438"/>
                      </a:lnTo>
                      <a:lnTo>
                        <a:pt x="1199" y="417"/>
                      </a:lnTo>
                      <a:lnTo>
                        <a:pt x="1191" y="396"/>
                      </a:lnTo>
                      <a:lnTo>
                        <a:pt x="1183" y="375"/>
                      </a:lnTo>
                      <a:lnTo>
                        <a:pt x="1173" y="355"/>
                      </a:lnTo>
                      <a:lnTo>
                        <a:pt x="1163" y="335"/>
                      </a:lnTo>
                      <a:lnTo>
                        <a:pt x="1153" y="315"/>
                      </a:lnTo>
                      <a:lnTo>
                        <a:pt x="1141" y="296"/>
                      </a:lnTo>
                      <a:lnTo>
                        <a:pt x="1129" y="277"/>
                      </a:lnTo>
                      <a:lnTo>
                        <a:pt x="1117" y="259"/>
                      </a:lnTo>
                      <a:lnTo>
                        <a:pt x="1103" y="241"/>
                      </a:lnTo>
                      <a:lnTo>
                        <a:pt x="1089" y="224"/>
                      </a:lnTo>
                      <a:lnTo>
                        <a:pt x="1075" y="207"/>
                      </a:lnTo>
                      <a:lnTo>
                        <a:pt x="1060" y="191"/>
                      </a:lnTo>
                      <a:lnTo>
                        <a:pt x="1044" y="175"/>
                      </a:lnTo>
                      <a:lnTo>
                        <a:pt x="1028" y="160"/>
                      </a:lnTo>
                      <a:lnTo>
                        <a:pt x="1012" y="145"/>
                      </a:lnTo>
                      <a:lnTo>
                        <a:pt x="995" y="131"/>
                      </a:lnTo>
                      <a:lnTo>
                        <a:pt x="977" y="118"/>
                      </a:lnTo>
                      <a:lnTo>
                        <a:pt x="959" y="105"/>
                      </a:lnTo>
                      <a:lnTo>
                        <a:pt x="941" y="93"/>
                      </a:lnTo>
                      <a:lnTo>
                        <a:pt x="922" y="81"/>
                      </a:lnTo>
                      <a:lnTo>
                        <a:pt x="902" y="71"/>
                      </a:lnTo>
                      <a:lnTo>
                        <a:pt x="883" y="61"/>
                      </a:lnTo>
                      <a:lnTo>
                        <a:pt x="863" y="51"/>
                      </a:lnTo>
                      <a:lnTo>
                        <a:pt x="843" y="43"/>
                      </a:lnTo>
                      <a:lnTo>
                        <a:pt x="822" y="35"/>
                      </a:lnTo>
                      <a:lnTo>
                        <a:pt x="802" y="28"/>
                      </a:lnTo>
                      <a:lnTo>
                        <a:pt x="781" y="22"/>
                      </a:lnTo>
                      <a:lnTo>
                        <a:pt x="759" y="16"/>
                      </a:lnTo>
                      <a:lnTo>
                        <a:pt x="738" y="12"/>
                      </a:lnTo>
                      <a:lnTo>
                        <a:pt x="717" y="8"/>
                      </a:lnTo>
                      <a:lnTo>
                        <a:pt x="695" y="4"/>
                      </a:lnTo>
                      <a:lnTo>
                        <a:pt x="673" y="2"/>
                      </a:lnTo>
                      <a:lnTo>
                        <a:pt x="651" y="1"/>
                      </a:lnTo>
                      <a:lnTo>
                        <a:pt x="630" y="0"/>
                      </a:lnTo>
                      <a:lnTo>
                        <a:pt x="608" y="0"/>
                      </a:lnTo>
                      <a:lnTo>
                        <a:pt x="586" y="1"/>
                      </a:lnTo>
                      <a:lnTo>
                        <a:pt x="564" y="2"/>
                      </a:lnTo>
                      <a:lnTo>
                        <a:pt x="542" y="4"/>
                      </a:lnTo>
                      <a:lnTo>
                        <a:pt x="521" y="8"/>
                      </a:lnTo>
                      <a:lnTo>
                        <a:pt x="499" y="12"/>
                      </a:lnTo>
                      <a:lnTo>
                        <a:pt x="478" y="16"/>
                      </a:lnTo>
                      <a:lnTo>
                        <a:pt x="457" y="22"/>
                      </a:lnTo>
                      <a:lnTo>
                        <a:pt x="436" y="28"/>
                      </a:lnTo>
                      <a:lnTo>
                        <a:pt x="415" y="35"/>
                      </a:lnTo>
                      <a:lnTo>
                        <a:pt x="395" y="43"/>
                      </a:lnTo>
                      <a:lnTo>
                        <a:pt x="374" y="51"/>
                      </a:lnTo>
                      <a:lnTo>
                        <a:pt x="355" y="61"/>
                      </a:lnTo>
                      <a:lnTo>
                        <a:pt x="335" y="71"/>
                      </a:lnTo>
                      <a:lnTo>
                        <a:pt x="316" y="81"/>
                      </a:lnTo>
                      <a:lnTo>
                        <a:pt x="297" y="93"/>
                      </a:lnTo>
                      <a:lnTo>
                        <a:pt x="278" y="105"/>
                      </a:lnTo>
                      <a:lnTo>
                        <a:pt x="260" y="118"/>
                      </a:lnTo>
                      <a:lnTo>
                        <a:pt x="243" y="131"/>
                      </a:lnTo>
                      <a:lnTo>
                        <a:pt x="226" y="145"/>
                      </a:lnTo>
                      <a:lnTo>
                        <a:pt x="209" y="160"/>
                      </a:lnTo>
                      <a:lnTo>
                        <a:pt x="193" y="175"/>
                      </a:lnTo>
                      <a:lnTo>
                        <a:pt x="177" y="191"/>
                      </a:lnTo>
                      <a:lnTo>
                        <a:pt x="162" y="207"/>
                      </a:lnTo>
                      <a:lnTo>
                        <a:pt x="148" y="224"/>
                      </a:lnTo>
                      <a:lnTo>
                        <a:pt x="134" y="241"/>
                      </a:lnTo>
                      <a:lnTo>
                        <a:pt x="121" y="259"/>
                      </a:lnTo>
                      <a:lnTo>
                        <a:pt x="108" y="277"/>
                      </a:lnTo>
                      <a:lnTo>
                        <a:pt x="96" y="296"/>
                      </a:lnTo>
                      <a:lnTo>
                        <a:pt x="85" y="315"/>
                      </a:lnTo>
                      <a:lnTo>
                        <a:pt x="74" y="335"/>
                      </a:lnTo>
                      <a:lnTo>
                        <a:pt x="64" y="355"/>
                      </a:lnTo>
                      <a:lnTo>
                        <a:pt x="55" y="375"/>
                      </a:lnTo>
                      <a:lnTo>
                        <a:pt x="46" y="396"/>
                      </a:lnTo>
                      <a:lnTo>
                        <a:pt x="38" y="417"/>
                      </a:lnTo>
                      <a:lnTo>
                        <a:pt x="31" y="438"/>
                      </a:lnTo>
                      <a:lnTo>
                        <a:pt x="25" y="460"/>
                      </a:lnTo>
                      <a:lnTo>
                        <a:pt x="19" y="482"/>
                      </a:lnTo>
                      <a:lnTo>
                        <a:pt x="14" y="504"/>
                      </a:lnTo>
                      <a:lnTo>
                        <a:pt x="10" y="526"/>
                      </a:lnTo>
                      <a:lnTo>
                        <a:pt x="6" y="548"/>
                      </a:lnTo>
                      <a:lnTo>
                        <a:pt x="4" y="570"/>
                      </a:lnTo>
                      <a:lnTo>
                        <a:pt x="2" y="593"/>
                      </a:lnTo>
                      <a:lnTo>
                        <a:pt x="1" y="615"/>
                      </a:lnTo>
                      <a:lnTo>
                        <a:pt x="0" y="638"/>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42303" name="Group 223">
                  <a:extLst>
                    <a:ext uri="{FF2B5EF4-FFF2-40B4-BE49-F238E27FC236}">
                      <a16:creationId xmlns:a16="http://schemas.microsoft.com/office/drawing/2014/main" id="{49786799-3894-446E-B0F7-93A264C64A0C}"/>
                    </a:ext>
                  </a:extLst>
                </p:cNvPr>
                <p:cNvGrpSpPr>
                  <a:grpSpLocks noChangeAspect="1"/>
                </p:cNvGrpSpPr>
                <p:nvPr/>
              </p:nvGrpSpPr>
              <p:grpSpPr bwMode="auto">
                <a:xfrm>
                  <a:off x="3868" y="3056"/>
                  <a:ext cx="654" cy="383"/>
                  <a:chOff x="3868" y="3056"/>
                  <a:chExt cx="654" cy="383"/>
                </a:xfrm>
              </p:grpSpPr>
              <p:sp>
                <p:nvSpPr>
                  <p:cNvPr id="942304" name="Freeform 224">
                    <a:extLst>
                      <a:ext uri="{FF2B5EF4-FFF2-40B4-BE49-F238E27FC236}">
                        <a16:creationId xmlns:a16="http://schemas.microsoft.com/office/drawing/2014/main" id="{5E80A895-2B04-4648-B8D6-8E6EEE5DFFCA}"/>
                      </a:ext>
                    </a:extLst>
                  </p:cNvPr>
                  <p:cNvSpPr>
                    <a:spLocks noChangeAspect="1"/>
                  </p:cNvSpPr>
                  <p:nvPr/>
                </p:nvSpPr>
                <p:spPr bwMode="auto">
                  <a:xfrm>
                    <a:off x="4101" y="3056"/>
                    <a:ext cx="194" cy="194"/>
                  </a:xfrm>
                  <a:custGeom>
                    <a:avLst/>
                    <a:gdLst>
                      <a:gd name="T0" fmla="*/ 969 w 969"/>
                      <a:gd name="T1" fmla="*/ 388 h 970"/>
                      <a:gd name="T2" fmla="*/ 956 w 969"/>
                      <a:gd name="T3" fmla="*/ 388 h 970"/>
                      <a:gd name="T4" fmla="*/ 942 w 969"/>
                      <a:gd name="T5" fmla="*/ 388 h 970"/>
                      <a:gd name="T6" fmla="*/ 929 w 969"/>
                      <a:gd name="T7" fmla="*/ 387 h 970"/>
                      <a:gd name="T8" fmla="*/ 916 w 969"/>
                      <a:gd name="T9" fmla="*/ 386 h 970"/>
                      <a:gd name="T10" fmla="*/ 902 w 969"/>
                      <a:gd name="T11" fmla="*/ 384 h 970"/>
                      <a:gd name="T12" fmla="*/ 889 w 969"/>
                      <a:gd name="T13" fmla="*/ 381 h 970"/>
                      <a:gd name="T14" fmla="*/ 876 w 969"/>
                      <a:gd name="T15" fmla="*/ 379 h 970"/>
                      <a:gd name="T16" fmla="*/ 863 w 969"/>
                      <a:gd name="T17" fmla="*/ 376 h 970"/>
                      <a:gd name="T18" fmla="*/ 850 w 969"/>
                      <a:gd name="T19" fmla="*/ 372 h 970"/>
                      <a:gd name="T20" fmla="*/ 837 w 969"/>
                      <a:gd name="T21" fmla="*/ 369 h 970"/>
                      <a:gd name="T22" fmla="*/ 826 w 969"/>
                      <a:gd name="T23" fmla="*/ 364 h 970"/>
                      <a:gd name="T24" fmla="*/ 813 w 969"/>
                      <a:gd name="T25" fmla="*/ 359 h 970"/>
                      <a:gd name="T26" fmla="*/ 801 w 969"/>
                      <a:gd name="T27" fmla="*/ 353 h 970"/>
                      <a:gd name="T28" fmla="*/ 788 w 969"/>
                      <a:gd name="T29" fmla="*/ 347 h 970"/>
                      <a:gd name="T30" fmla="*/ 776 w 969"/>
                      <a:gd name="T31" fmla="*/ 342 h 970"/>
                      <a:gd name="T32" fmla="*/ 766 w 969"/>
                      <a:gd name="T33" fmla="*/ 335 h 970"/>
                      <a:gd name="T34" fmla="*/ 754 w 969"/>
                      <a:gd name="T35" fmla="*/ 328 h 970"/>
                      <a:gd name="T36" fmla="*/ 742 w 969"/>
                      <a:gd name="T37" fmla="*/ 320 h 970"/>
                      <a:gd name="T38" fmla="*/ 732 w 969"/>
                      <a:gd name="T39" fmla="*/ 312 h 970"/>
                      <a:gd name="T40" fmla="*/ 721 w 969"/>
                      <a:gd name="T41" fmla="*/ 304 h 970"/>
                      <a:gd name="T42" fmla="*/ 712 w 969"/>
                      <a:gd name="T43" fmla="*/ 296 h 970"/>
                      <a:gd name="T44" fmla="*/ 701 w 969"/>
                      <a:gd name="T45" fmla="*/ 286 h 970"/>
                      <a:gd name="T46" fmla="*/ 692 w 969"/>
                      <a:gd name="T47" fmla="*/ 277 h 970"/>
                      <a:gd name="T48" fmla="*/ 683 w 969"/>
                      <a:gd name="T49" fmla="*/ 268 h 970"/>
                      <a:gd name="T50" fmla="*/ 673 w 969"/>
                      <a:gd name="T51" fmla="*/ 258 h 970"/>
                      <a:gd name="T52" fmla="*/ 665 w 969"/>
                      <a:gd name="T53" fmla="*/ 248 h 970"/>
                      <a:gd name="T54" fmla="*/ 657 w 969"/>
                      <a:gd name="T55" fmla="*/ 237 h 970"/>
                      <a:gd name="T56" fmla="*/ 650 w 969"/>
                      <a:gd name="T57" fmla="*/ 227 h 970"/>
                      <a:gd name="T58" fmla="*/ 642 w 969"/>
                      <a:gd name="T59" fmla="*/ 215 h 970"/>
                      <a:gd name="T60" fmla="*/ 634 w 969"/>
                      <a:gd name="T61" fmla="*/ 204 h 970"/>
                      <a:gd name="T62" fmla="*/ 629 w 969"/>
                      <a:gd name="T63" fmla="*/ 193 h 970"/>
                      <a:gd name="T64" fmla="*/ 622 w 969"/>
                      <a:gd name="T65" fmla="*/ 181 h 970"/>
                      <a:gd name="T66" fmla="*/ 616 w 969"/>
                      <a:gd name="T67" fmla="*/ 169 h 970"/>
                      <a:gd name="T68" fmla="*/ 611 w 969"/>
                      <a:gd name="T69" fmla="*/ 156 h 970"/>
                      <a:gd name="T70" fmla="*/ 605 w 969"/>
                      <a:gd name="T71" fmla="*/ 145 h 970"/>
                      <a:gd name="T72" fmla="*/ 602 w 969"/>
                      <a:gd name="T73" fmla="*/ 132 h 970"/>
                      <a:gd name="T74" fmla="*/ 597 w 969"/>
                      <a:gd name="T75" fmla="*/ 119 h 970"/>
                      <a:gd name="T76" fmla="*/ 593 w 969"/>
                      <a:gd name="T77" fmla="*/ 106 h 970"/>
                      <a:gd name="T78" fmla="*/ 590 w 969"/>
                      <a:gd name="T79" fmla="*/ 93 h 970"/>
                      <a:gd name="T80" fmla="*/ 588 w 969"/>
                      <a:gd name="T81" fmla="*/ 80 h 970"/>
                      <a:gd name="T82" fmla="*/ 585 w 969"/>
                      <a:gd name="T83" fmla="*/ 67 h 970"/>
                      <a:gd name="T84" fmla="*/ 584 w 969"/>
                      <a:gd name="T85" fmla="*/ 54 h 970"/>
                      <a:gd name="T86" fmla="*/ 582 w 969"/>
                      <a:gd name="T87" fmla="*/ 40 h 970"/>
                      <a:gd name="T88" fmla="*/ 582 w 969"/>
                      <a:gd name="T89" fmla="*/ 27 h 970"/>
                      <a:gd name="T90" fmla="*/ 581 w 969"/>
                      <a:gd name="T91" fmla="*/ 14 h 970"/>
                      <a:gd name="T92" fmla="*/ 582 w 969"/>
                      <a:gd name="T93" fmla="*/ 0 h 970"/>
                      <a:gd name="T94" fmla="*/ 0 w 969"/>
                      <a:gd name="T95" fmla="*/ 582 h 970"/>
                      <a:gd name="T96" fmla="*/ 387 w 969"/>
                      <a:gd name="T97" fmla="*/ 970 h 970"/>
                      <a:gd name="T98" fmla="*/ 969 w 969"/>
                      <a:gd name="T99" fmla="*/ 388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9" h="970">
                        <a:moveTo>
                          <a:pt x="969" y="388"/>
                        </a:moveTo>
                        <a:lnTo>
                          <a:pt x="956" y="388"/>
                        </a:lnTo>
                        <a:lnTo>
                          <a:pt x="942" y="388"/>
                        </a:lnTo>
                        <a:lnTo>
                          <a:pt x="929" y="387"/>
                        </a:lnTo>
                        <a:lnTo>
                          <a:pt x="916" y="386"/>
                        </a:lnTo>
                        <a:lnTo>
                          <a:pt x="902" y="384"/>
                        </a:lnTo>
                        <a:lnTo>
                          <a:pt x="889" y="381"/>
                        </a:lnTo>
                        <a:lnTo>
                          <a:pt x="876" y="379"/>
                        </a:lnTo>
                        <a:lnTo>
                          <a:pt x="863" y="376"/>
                        </a:lnTo>
                        <a:lnTo>
                          <a:pt x="850" y="372"/>
                        </a:lnTo>
                        <a:lnTo>
                          <a:pt x="837" y="369"/>
                        </a:lnTo>
                        <a:lnTo>
                          <a:pt x="826" y="364"/>
                        </a:lnTo>
                        <a:lnTo>
                          <a:pt x="813" y="359"/>
                        </a:lnTo>
                        <a:lnTo>
                          <a:pt x="801" y="353"/>
                        </a:lnTo>
                        <a:lnTo>
                          <a:pt x="788" y="347"/>
                        </a:lnTo>
                        <a:lnTo>
                          <a:pt x="776" y="342"/>
                        </a:lnTo>
                        <a:lnTo>
                          <a:pt x="766" y="335"/>
                        </a:lnTo>
                        <a:lnTo>
                          <a:pt x="754" y="328"/>
                        </a:lnTo>
                        <a:lnTo>
                          <a:pt x="742" y="320"/>
                        </a:lnTo>
                        <a:lnTo>
                          <a:pt x="732" y="312"/>
                        </a:lnTo>
                        <a:lnTo>
                          <a:pt x="721" y="304"/>
                        </a:lnTo>
                        <a:lnTo>
                          <a:pt x="712" y="296"/>
                        </a:lnTo>
                        <a:lnTo>
                          <a:pt x="701" y="286"/>
                        </a:lnTo>
                        <a:lnTo>
                          <a:pt x="692" y="277"/>
                        </a:lnTo>
                        <a:lnTo>
                          <a:pt x="683" y="268"/>
                        </a:lnTo>
                        <a:lnTo>
                          <a:pt x="673" y="258"/>
                        </a:lnTo>
                        <a:lnTo>
                          <a:pt x="665" y="248"/>
                        </a:lnTo>
                        <a:lnTo>
                          <a:pt x="657" y="237"/>
                        </a:lnTo>
                        <a:lnTo>
                          <a:pt x="650" y="227"/>
                        </a:lnTo>
                        <a:lnTo>
                          <a:pt x="642" y="215"/>
                        </a:lnTo>
                        <a:lnTo>
                          <a:pt x="634" y="204"/>
                        </a:lnTo>
                        <a:lnTo>
                          <a:pt x="629" y="193"/>
                        </a:lnTo>
                        <a:lnTo>
                          <a:pt x="622" y="181"/>
                        </a:lnTo>
                        <a:lnTo>
                          <a:pt x="616" y="169"/>
                        </a:lnTo>
                        <a:lnTo>
                          <a:pt x="611" y="156"/>
                        </a:lnTo>
                        <a:lnTo>
                          <a:pt x="605" y="145"/>
                        </a:lnTo>
                        <a:lnTo>
                          <a:pt x="602" y="132"/>
                        </a:lnTo>
                        <a:lnTo>
                          <a:pt x="597" y="119"/>
                        </a:lnTo>
                        <a:lnTo>
                          <a:pt x="593" y="106"/>
                        </a:lnTo>
                        <a:lnTo>
                          <a:pt x="590" y="93"/>
                        </a:lnTo>
                        <a:lnTo>
                          <a:pt x="588" y="80"/>
                        </a:lnTo>
                        <a:lnTo>
                          <a:pt x="585" y="67"/>
                        </a:lnTo>
                        <a:lnTo>
                          <a:pt x="584" y="54"/>
                        </a:lnTo>
                        <a:lnTo>
                          <a:pt x="582" y="40"/>
                        </a:lnTo>
                        <a:lnTo>
                          <a:pt x="582" y="27"/>
                        </a:lnTo>
                        <a:lnTo>
                          <a:pt x="581" y="14"/>
                        </a:lnTo>
                        <a:lnTo>
                          <a:pt x="582" y="0"/>
                        </a:lnTo>
                        <a:lnTo>
                          <a:pt x="0" y="582"/>
                        </a:lnTo>
                        <a:lnTo>
                          <a:pt x="387" y="970"/>
                        </a:lnTo>
                        <a:lnTo>
                          <a:pt x="969" y="388"/>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05" name="Freeform 225">
                    <a:extLst>
                      <a:ext uri="{FF2B5EF4-FFF2-40B4-BE49-F238E27FC236}">
                        <a16:creationId xmlns:a16="http://schemas.microsoft.com/office/drawing/2014/main" id="{0BDEB6F5-A072-4D9D-94F8-525B02DDE32D}"/>
                      </a:ext>
                    </a:extLst>
                  </p:cNvPr>
                  <p:cNvSpPr>
                    <a:spLocks noChangeAspect="1"/>
                  </p:cNvSpPr>
                  <p:nvPr/>
                </p:nvSpPr>
                <p:spPr bwMode="auto">
                  <a:xfrm>
                    <a:off x="4101" y="3056"/>
                    <a:ext cx="194" cy="194"/>
                  </a:xfrm>
                  <a:custGeom>
                    <a:avLst/>
                    <a:gdLst>
                      <a:gd name="T0" fmla="*/ 826 w 826"/>
                      <a:gd name="T1" fmla="*/ 331 h 827"/>
                      <a:gd name="T2" fmla="*/ 815 w 826"/>
                      <a:gd name="T3" fmla="*/ 331 h 827"/>
                      <a:gd name="T4" fmla="*/ 803 w 826"/>
                      <a:gd name="T5" fmla="*/ 331 h 827"/>
                      <a:gd name="T6" fmla="*/ 792 w 826"/>
                      <a:gd name="T7" fmla="*/ 330 h 827"/>
                      <a:gd name="T8" fmla="*/ 781 w 826"/>
                      <a:gd name="T9" fmla="*/ 329 h 827"/>
                      <a:gd name="T10" fmla="*/ 769 w 826"/>
                      <a:gd name="T11" fmla="*/ 327 h 827"/>
                      <a:gd name="T12" fmla="*/ 758 w 826"/>
                      <a:gd name="T13" fmla="*/ 325 h 827"/>
                      <a:gd name="T14" fmla="*/ 747 w 826"/>
                      <a:gd name="T15" fmla="*/ 323 h 827"/>
                      <a:gd name="T16" fmla="*/ 736 w 826"/>
                      <a:gd name="T17" fmla="*/ 320 h 827"/>
                      <a:gd name="T18" fmla="*/ 725 w 826"/>
                      <a:gd name="T19" fmla="*/ 317 h 827"/>
                      <a:gd name="T20" fmla="*/ 714 w 826"/>
                      <a:gd name="T21" fmla="*/ 314 h 827"/>
                      <a:gd name="T22" fmla="*/ 704 w 826"/>
                      <a:gd name="T23" fmla="*/ 310 h 827"/>
                      <a:gd name="T24" fmla="*/ 693 w 826"/>
                      <a:gd name="T25" fmla="*/ 306 h 827"/>
                      <a:gd name="T26" fmla="*/ 683 w 826"/>
                      <a:gd name="T27" fmla="*/ 301 h 827"/>
                      <a:gd name="T28" fmla="*/ 672 w 826"/>
                      <a:gd name="T29" fmla="*/ 296 h 827"/>
                      <a:gd name="T30" fmla="*/ 662 w 826"/>
                      <a:gd name="T31" fmla="*/ 291 h 827"/>
                      <a:gd name="T32" fmla="*/ 653 w 826"/>
                      <a:gd name="T33" fmla="*/ 285 h 827"/>
                      <a:gd name="T34" fmla="*/ 643 w 826"/>
                      <a:gd name="T35" fmla="*/ 279 h 827"/>
                      <a:gd name="T36" fmla="*/ 633 w 826"/>
                      <a:gd name="T37" fmla="*/ 273 h 827"/>
                      <a:gd name="T38" fmla="*/ 624 w 826"/>
                      <a:gd name="T39" fmla="*/ 266 h 827"/>
                      <a:gd name="T40" fmla="*/ 615 w 826"/>
                      <a:gd name="T41" fmla="*/ 259 h 827"/>
                      <a:gd name="T42" fmla="*/ 607 w 826"/>
                      <a:gd name="T43" fmla="*/ 252 h 827"/>
                      <a:gd name="T44" fmla="*/ 598 w 826"/>
                      <a:gd name="T45" fmla="*/ 244 h 827"/>
                      <a:gd name="T46" fmla="*/ 590 w 826"/>
                      <a:gd name="T47" fmla="*/ 236 h 827"/>
                      <a:gd name="T48" fmla="*/ 582 w 826"/>
                      <a:gd name="T49" fmla="*/ 228 h 827"/>
                      <a:gd name="T50" fmla="*/ 574 w 826"/>
                      <a:gd name="T51" fmla="*/ 220 h 827"/>
                      <a:gd name="T52" fmla="*/ 567 w 826"/>
                      <a:gd name="T53" fmla="*/ 211 h 827"/>
                      <a:gd name="T54" fmla="*/ 560 w 826"/>
                      <a:gd name="T55" fmla="*/ 202 h 827"/>
                      <a:gd name="T56" fmla="*/ 554 w 826"/>
                      <a:gd name="T57" fmla="*/ 193 h 827"/>
                      <a:gd name="T58" fmla="*/ 547 w 826"/>
                      <a:gd name="T59" fmla="*/ 183 h 827"/>
                      <a:gd name="T60" fmla="*/ 541 w 826"/>
                      <a:gd name="T61" fmla="*/ 174 h 827"/>
                      <a:gd name="T62" fmla="*/ 536 w 826"/>
                      <a:gd name="T63" fmla="*/ 164 h 827"/>
                      <a:gd name="T64" fmla="*/ 530 w 826"/>
                      <a:gd name="T65" fmla="*/ 154 h 827"/>
                      <a:gd name="T66" fmla="*/ 525 w 826"/>
                      <a:gd name="T67" fmla="*/ 144 h 827"/>
                      <a:gd name="T68" fmla="*/ 521 w 826"/>
                      <a:gd name="T69" fmla="*/ 133 h 827"/>
                      <a:gd name="T70" fmla="*/ 516 w 826"/>
                      <a:gd name="T71" fmla="*/ 123 h 827"/>
                      <a:gd name="T72" fmla="*/ 513 w 826"/>
                      <a:gd name="T73" fmla="*/ 112 h 827"/>
                      <a:gd name="T74" fmla="*/ 509 w 826"/>
                      <a:gd name="T75" fmla="*/ 101 h 827"/>
                      <a:gd name="T76" fmla="*/ 506 w 826"/>
                      <a:gd name="T77" fmla="*/ 90 h 827"/>
                      <a:gd name="T78" fmla="*/ 503 w 826"/>
                      <a:gd name="T79" fmla="*/ 79 h 827"/>
                      <a:gd name="T80" fmla="*/ 501 w 826"/>
                      <a:gd name="T81" fmla="*/ 68 h 827"/>
                      <a:gd name="T82" fmla="*/ 499 w 826"/>
                      <a:gd name="T83" fmla="*/ 57 h 827"/>
                      <a:gd name="T84" fmla="*/ 498 w 826"/>
                      <a:gd name="T85" fmla="*/ 46 h 827"/>
                      <a:gd name="T86" fmla="*/ 496 w 826"/>
                      <a:gd name="T87" fmla="*/ 34 h 827"/>
                      <a:gd name="T88" fmla="*/ 496 w 826"/>
                      <a:gd name="T89" fmla="*/ 23 h 827"/>
                      <a:gd name="T90" fmla="*/ 495 w 826"/>
                      <a:gd name="T91" fmla="*/ 12 h 827"/>
                      <a:gd name="T92" fmla="*/ 496 w 826"/>
                      <a:gd name="T93" fmla="*/ 0 h 827"/>
                      <a:gd name="T94" fmla="*/ 0 w 826"/>
                      <a:gd name="T95" fmla="*/ 496 h 827"/>
                      <a:gd name="T96" fmla="*/ 330 w 826"/>
                      <a:gd name="T97" fmla="*/ 827 h 827"/>
                      <a:gd name="T98" fmla="*/ 826 w 826"/>
                      <a:gd name="T99" fmla="*/ 331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26" h="827">
                        <a:moveTo>
                          <a:pt x="826" y="331"/>
                        </a:moveTo>
                        <a:lnTo>
                          <a:pt x="815" y="331"/>
                        </a:lnTo>
                        <a:lnTo>
                          <a:pt x="803" y="331"/>
                        </a:lnTo>
                        <a:lnTo>
                          <a:pt x="792" y="330"/>
                        </a:lnTo>
                        <a:lnTo>
                          <a:pt x="781" y="329"/>
                        </a:lnTo>
                        <a:lnTo>
                          <a:pt x="769" y="327"/>
                        </a:lnTo>
                        <a:lnTo>
                          <a:pt x="758" y="325"/>
                        </a:lnTo>
                        <a:lnTo>
                          <a:pt x="747" y="323"/>
                        </a:lnTo>
                        <a:lnTo>
                          <a:pt x="736" y="320"/>
                        </a:lnTo>
                        <a:lnTo>
                          <a:pt x="725" y="317"/>
                        </a:lnTo>
                        <a:lnTo>
                          <a:pt x="714" y="314"/>
                        </a:lnTo>
                        <a:lnTo>
                          <a:pt x="704" y="310"/>
                        </a:lnTo>
                        <a:lnTo>
                          <a:pt x="693" y="306"/>
                        </a:lnTo>
                        <a:lnTo>
                          <a:pt x="683" y="301"/>
                        </a:lnTo>
                        <a:lnTo>
                          <a:pt x="672" y="296"/>
                        </a:lnTo>
                        <a:lnTo>
                          <a:pt x="662" y="291"/>
                        </a:lnTo>
                        <a:lnTo>
                          <a:pt x="653" y="285"/>
                        </a:lnTo>
                        <a:lnTo>
                          <a:pt x="643" y="279"/>
                        </a:lnTo>
                        <a:lnTo>
                          <a:pt x="633" y="273"/>
                        </a:lnTo>
                        <a:lnTo>
                          <a:pt x="624" y="266"/>
                        </a:lnTo>
                        <a:lnTo>
                          <a:pt x="615" y="259"/>
                        </a:lnTo>
                        <a:lnTo>
                          <a:pt x="607" y="252"/>
                        </a:lnTo>
                        <a:lnTo>
                          <a:pt x="598" y="244"/>
                        </a:lnTo>
                        <a:lnTo>
                          <a:pt x="590" y="236"/>
                        </a:lnTo>
                        <a:lnTo>
                          <a:pt x="582" y="228"/>
                        </a:lnTo>
                        <a:lnTo>
                          <a:pt x="574" y="220"/>
                        </a:lnTo>
                        <a:lnTo>
                          <a:pt x="567" y="211"/>
                        </a:lnTo>
                        <a:lnTo>
                          <a:pt x="560" y="202"/>
                        </a:lnTo>
                        <a:lnTo>
                          <a:pt x="554" y="193"/>
                        </a:lnTo>
                        <a:lnTo>
                          <a:pt x="547" y="183"/>
                        </a:lnTo>
                        <a:lnTo>
                          <a:pt x="541" y="174"/>
                        </a:lnTo>
                        <a:lnTo>
                          <a:pt x="536" y="164"/>
                        </a:lnTo>
                        <a:lnTo>
                          <a:pt x="530" y="154"/>
                        </a:lnTo>
                        <a:lnTo>
                          <a:pt x="525" y="144"/>
                        </a:lnTo>
                        <a:lnTo>
                          <a:pt x="521" y="133"/>
                        </a:lnTo>
                        <a:lnTo>
                          <a:pt x="516" y="123"/>
                        </a:lnTo>
                        <a:lnTo>
                          <a:pt x="513" y="112"/>
                        </a:lnTo>
                        <a:lnTo>
                          <a:pt x="509" y="101"/>
                        </a:lnTo>
                        <a:lnTo>
                          <a:pt x="506" y="90"/>
                        </a:lnTo>
                        <a:lnTo>
                          <a:pt x="503" y="79"/>
                        </a:lnTo>
                        <a:lnTo>
                          <a:pt x="501" y="68"/>
                        </a:lnTo>
                        <a:lnTo>
                          <a:pt x="499" y="57"/>
                        </a:lnTo>
                        <a:lnTo>
                          <a:pt x="498" y="46"/>
                        </a:lnTo>
                        <a:lnTo>
                          <a:pt x="496" y="34"/>
                        </a:lnTo>
                        <a:lnTo>
                          <a:pt x="496" y="23"/>
                        </a:lnTo>
                        <a:lnTo>
                          <a:pt x="495" y="12"/>
                        </a:lnTo>
                        <a:lnTo>
                          <a:pt x="496" y="0"/>
                        </a:lnTo>
                        <a:lnTo>
                          <a:pt x="0" y="496"/>
                        </a:lnTo>
                        <a:lnTo>
                          <a:pt x="330" y="827"/>
                        </a:lnTo>
                        <a:lnTo>
                          <a:pt x="826" y="33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06" name="Freeform 226">
                    <a:extLst>
                      <a:ext uri="{FF2B5EF4-FFF2-40B4-BE49-F238E27FC236}">
                        <a16:creationId xmlns:a16="http://schemas.microsoft.com/office/drawing/2014/main" id="{EB91CCCE-0EC2-48DC-B646-EF90C9AE7478}"/>
                      </a:ext>
                    </a:extLst>
                  </p:cNvPr>
                  <p:cNvSpPr>
                    <a:spLocks noChangeAspect="1"/>
                  </p:cNvSpPr>
                  <p:nvPr/>
                </p:nvSpPr>
                <p:spPr bwMode="auto">
                  <a:xfrm>
                    <a:off x="4161" y="3290"/>
                    <a:ext cx="187" cy="149"/>
                  </a:xfrm>
                  <a:custGeom>
                    <a:avLst/>
                    <a:gdLst>
                      <a:gd name="T0" fmla="*/ 794 w 936"/>
                      <a:gd name="T1" fmla="*/ 742 h 742"/>
                      <a:gd name="T2" fmla="*/ 787 w 936"/>
                      <a:gd name="T3" fmla="*/ 732 h 742"/>
                      <a:gd name="T4" fmla="*/ 781 w 936"/>
                      <a:gd name="T5" fmla="*/ 720 h 742"/>
                      <a:gd name="T6" fmla="*/ 775 w 936"/>
                      <a:gd name="T7" fmla="*/ 707 h 742"/>
                      <a:gd name="T8" fmla="*/ 770 w 936"/>
                      <a:gd name="T9" fmla="*/ 695 h 742"/>
                      <a:gd name="T10" fmla="*/ 765 w 936"/>
                      <a:gd name="T11" fmla="*/ 683 h 742"/>
                      <a:gd name="T12" fmla="*/ 760 w 936"/>
                      <a:gd name="T13" fmla="*/ 671 h 742"/>
                      <a:gd name="T14" fmla="*/ 755 w 936"/>
                      <a:gd name="T15" fmla="*/ 658 h 742"/>
                      <a:gd name="T16" fmla="*/ 752 w 936"/>
                      <a:gd name="T17" fmla="*/ 645 h 742"/>
                      <a:gd name="T18" fmla="*/ 748 w 936"/>
                      <a:gd name="T19" fmla="*/ 632 h 742"/>
                      <a:gd name="T20" fmla="*/ 746 w 936"/>
                      <a:gd name="T21" fmla="*/ 619 h 742"/>
                      <a:gd name="T22" fmla="*/ 744 w 936"/>
                      <a:gd name="T23" fmla="*/ 606 h 742"/>
                      <a:gd name="T24" fmla="*/ 741 w 936"/>
                      <a:gd name="T25" fmla="*/ 593 h 742"/>
                      <a:gd name="T26" fmla="*/ 740 w 936"/>
                      <a:gd name="T27" fmla="*/ 579 h 742"/>
                      <a:gd name="T28" fmla="*/ 739 w 936"/>
                      <a:gd name="T29" fmla="*/ 566 h 742"/>
                      <a:gd name="T30" fmla="*/ 739 w 936"/>
                      <a:gd name="T31" fmla="*/ 553 h 742"/>
                      <a:gd name="T32" fmla="*/ 739 w 936"/>
                      <a:gd name="T33" fmla="*/ 539 h 742"/>
                      <a:gd name="T34" fmla="*/ 739 w 936"/>
                      <a:gd name="T35" fmla="*/ 526 h 742"/>
                      <a:gd name="T36" fmla="*/ 740 w 936"/>
                      <a:gd name="T37" fmla="*/ 513 h 742"/>
                      <a:gd name="T38" fmla="*/ 741 w 936"/>
                      <a:gd name="T39" fmla="*/ 499 h 742"/>
                      <a:gd name="T40" fmla="*/ 744 w 936"/>
                      <a:gd name="T41" fmla="*/ 487 h 742"/>
                      <a:gd name="T42" fmla="*/ 746 w 936"/>
                      <a:gd name="T43" fmla="*/ 474 h 742"/>
                      <a:gd name="T44" fmla="*/ 748 w 936"/>
                      <a:gd name="T45" fmla="*/ 461 h 742"/>
                      <a:gd name="T46" fmla="*/ 752 w 936"/>
                      <a:gd name="T47" fmla="*/ 448 h 742"/>
                      <a:gd name="T48" fmla="*/ 755 w 936"/>
                      <a:gd name="T49" fmla="*/ 435 h 742"/>
                      <a:gd name="T50" fmla="*/ 759 w 936"/>
                      <a:gd name="T51" fmla="*/ 422 h 742"/>
                      <a:gd name="T52" fmla="*/ 764 w 936"/>
                      <a:gd name="T53" fmla="*/ 409 h 742"/>
                      <a:gd name="T54" fmla="*/ 770 w 936"/>
                      <a:gd name="T55" fmla="*/ 397 h 742"/>
                      <a:gd name="T56" fmla="*/ 774 w 936"/>
                      <a:gd name="T57" fmla="*/ 384 h 742"/>
                      <a:gd name="T58" fmla="*/ 780 w 936"/>
                      <a:gd name="T59" fmla="*/ 373 h 742"/>
                      <a:gd name="T60" fmla="*/ 787 w 936"/>
                      <a:gd name="T61" fmla="*/ 361 h 742"/>
                      <a:gd name="T62" fmla="*/ 793 w 936"/>
                      <a:gd name="T63" fmla="*/ 349 h 742"/>
                      <a:gd name="T64" fmla="*/ 800 w 936"/>
                      <a:gd name="T65" fmla="*/ 339 h 742"/>
                      <a:gd name="T66" fmla="*/ 808 w 936"/>
                      <a:gd name="T67" fmla="*/ 327 h 742"/>
                      <a:gd name="T68" fmla="*/ 815 w 936"/>
                      <a:gd name="T69" fmla="*/ 316 h 742"/>
                      <a:gd name="T70" fmla="*/ 825 w 936"/>
                      <a:gd name="T71" fmla="*/ 306 h 742"/>
                      <a:gd name="T72" fmla="*/ 833 w 936"/>
                      <a:gd name="T73" fmla="*/ 295 h 742"/>
                      <a:gd name="T74" fmla="*/ 842 w 936"/>
                      <a:gd name="T75" fmla="*/ 286 h 742"/>
                      <a:gd name="T76" fmla="*/ 850 w 936"/>
                      <a:gd name="T77" fmla="*/ 277 h 742"/>
                      <a:gd name="T78" fmla="*/ 861 w 936"/>
                      <a:gd name="T79" fmla="*/ 267 h 742"/>
                      <a:gd name="T80" fmla="*/ 870 w 936"/>
                      <a:gd name="T81" fmla="*/ 258 h 742"/>
                      <a:gd name="T82" fmla="*/ 881 w 936"/>
                      <a:gd name="T83" fmla="*/ 250 h 742"/>
                      <a:gd name="T84" fmla="*/ 892 w 936"/>
                      <a:gd name="T85" fmla="*/ 241 h 742"/>
                      <a:gd name="T86" fmla="*/ 902 w 936"/>
                      <a:gd name="T87" fmla="*/ 234 h 742"/>
                      <a:gd name="T88" fmla="*/ 914 w 936"/>
                      <a:gd name="T89" fmla="*/ 226 h 742"/>
                      <a:gd name="T90" fmla="*/ 924 w 936"/>
                      <a:gd name="T91" fmla="*/ 219 h 742"/>
                      <a:gd name="T92" fmla="*/ 936 w 936"/>
                      <a:gd name="T93" fmla="*/ 213 h 742"/>
                      <a:gd name="T94" fmla="*/ 142 w 936"/>
                      <a:gd name="T95" fmla="*/ 0 h 742"/>
                      <a:gd name="T96" fmla="*/ 0 w 936"/>
                      <a:gd name="T97" fmla="*/ 530 h 742"/>
                      <a:gd name="T98" fmla="*/ 794 w 936"/>
                      <a:gd name="T99" fmla="*/ 742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6" h="742">
                        <a:moveTo>
                          <a:pt x="794" y="742"/>
                        </a:moveTo>
                        <a:lnTo>
                          <a:pt x="787" y="732"/>
                        </a:lnTo>
                        <a:lnTo>
                          <a:pt x="781" y="720"/>
                        </a:lnTo>
                        <a:lnTo>
                          <a:pt x="775" y="707"/>
                        </a:lnTo>
                        <a:lnTo>
                          <a:pt x="770" y="695"/>
                        </a:lnTo>
                        <a:lnTo>
                          <a:pt x="765" y="683"/>
                        </a:lnTo>
                        <a:lnTo>
                          <a:pt x="760" y="671"/>
                        </a:lnTo>
                        <a:lnTo>
                          <a:pt x="755" y="658"/>
                        </a:lnTo>
                        <a:lnTo>
                          <a:pt x="752" y="645"/>
                        </a:lnTo>
                        <a:lnTo>
                          <a:pt x="748" y="632"/>
                        </a:lnTo>
                        <a:lnTo>
                          <a:pt x="746" y="619"/>
                        </a:lnTo>
                        <a:lnTo>
                          <a:pt x="744" y="606"/>
                        </a:lnTo>
                        <a:lnTo>
                          <a:pt x="741" y="593"/>
                        </a:lnTo>
                        <a:lnTo>
                          <a:pt x="740" y="579"/>
                        </a:lnTo>
                        <a:lnTo>
                          <a:pt x="739" y="566"/>
                        </a:lnTo>
                        <a:lnTo>
                          <a:pt x="739" y="553"/>
                        </a:lnTo>
                        <a:lnTo>
                          <a:pt x="739" y="539"/>
                        </a:lnTo>
                        <a:lnTo>
                          <a:pt x="739" y="526"/>
                        </a:lnTo>
                        <a:lnTo>
                          <a:pt x="740" y="513"/>
                        </a:lnTo>
                        <a:lnTo>
                          <a:pt x="741" y="499"/>
                        </a:lnTo>
                        <a:lnTo>
                          <a:pt x="744" y="487"/>
                        </a:lnTo>
                        <a:lnTo>
                          <a:pt x="746" y="474"/>
                        </a:lnTo>
                        <a:lnTo>
                          <a:pt x="748" y="461"/>
                        </a:lnTo>
                        <a:lnTo>
                          <a:pt x="752" y="448"/>
                        </a:lnTo>
                        <a:lnTo>
                          <a:pt x="755" y="435"/>
                        </a:lnTo>
                        <a:lnTo>
                          <a:pt x="759" y="422"/>
                        </a:lnTo>
                        <a:lnTo>
                          <a:pt x="764" y="409"/>
                        </a:lnTo>
                        <a:lnTo>
                          <a:pt x="770" y="397"/>
                        </a:lnTo>
                        <a:lnTo>
                          <a:pt x="774" y="384"/>
                        </a:lnTo>
                        <a:lnTo>
                          <a:pt x="780" y="373"/>
                        </a:lnTo>
                        <a:lnTo>
                          <a:pt x="787" y="361"/>
                        </a:lnTo>
                        <a:lnTo>
                          <a:pt x="793" y="349"/>
                        </a:lnTo>
                        <a:lnTo>
                          <a:pt x="800" y="339"/>
                        </a:lnTo>
                        <a:lnTo>
                          <a:pt x="808" y="327"/>
                        </a:lnTo>
                        <a:lnTo>
                          <a:pt x="815" y="316"/>
                        </a:lnTo>
                        <a:lnTo>
                          <a:pt x="825" y="306"/>
                        </a:lnTo>
                        <a:lnTo>
                          <a:pt x="833" y="295"/>
                        </a:lnTo>
                        <a:lnTo>
                          <a:pt x="842" y="286"/>
                        </a:lnTo>
                        <a:lnTo>
                          <a:pt x="850" y="277"/>
                        </a:lnTo>
                        <a:lnTo>
                          <a:pt x="861" y="267"/>
                        </a:lnTo>
                        <a:lnTo>
                          <a:pt x="870" y="258"/>
                        </a:lnTo>
                        <a:lnTo>
                          <a:pt x="881" y="250"/>
                        </a:lnTo>
                        <a:lnTo>
                          <a:pt x="892" y="241"/>
                        </a:lnTo>
                        <a:lnTo>
                          <a:pt x="902" y="234"/>
                        </a:lnTo>
                        <a:lnTo>
                          <a:pt x="914" y="226"/>
                        </a:lnTo>
                        <a:lnTo>
                          <a:pt x="924" y="219"/>
                        </a:lnTo>
                        <a:lnTo>
                          <a:pt x="936" y="213"/>
                        </a:lnTo>
                        <a:lnTo>
                          <a:pt x="142" y="0"/>
                        </a:lnTo>
                        <a:lnTo>
                          <a:pt x="0" y="530"/>
                        </a:lnTo>
                        <a:lnTo>
                          <a:pt x="794" y="742"/>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07" name="Freeform 227">
                    <a:extLst>
                      <a:ext uri="{FF2B5EF4-FFF2-40B4-BE49-F238E27FC236}">
                        <a16:creationId xmlns:a16="http://schemas.microsoft.com/office/drawing/2014/main" id="{19B893B7-032B-45B8-A5BF-12ED249D906F}"/>
                      </a:ext>
                    </a:extLst>
                  </p:cNvPr>
                  <p:cNvSpPr>
                    <a:spLocks noChangeAspect="1"/>
                  </p:cNvSpPr>
                  <p:nvPr/>
                </p:nvSpPr>
                <p:spPr bwMode="auto">
                  <a:xfrm>
                    <a:off x="4161" y="3290"/>
                    <a:ext cx="187" cy="149"/>
                  </a:xfrm>
                  <a:custGeom>
                    <a:avLst/>
                    <a:gdLst>
                      <a:gd name="T0" fmla="*/ 677 w 798"/>
                      <a:gd name="T1" fmla="*/ 633 h 633"/>
                      <a:gd name="T2" fmla="*/ 671 w 798"/>
                      <a:gd name="T3" fmla="*/ 624 h 633"/>
                      <a:gd name="T4" fmla="*/ 666 w 798"/>
                      <a:gd name="T5" fmla="*/ 614 h 633"/>
                      <a:gd name="T6" fmla="*/ 661 w 798"/>
                      <a:gd name="T7" fmla="*/ 603 h 633"/>
                      <a:gd name="T8" fmla="*/ 656 w 798"/>
                      <a:gd name="T9" fmla="*/ 593 h 633"/>
                      <a:gd name="T10" fmla="*/ 652 w 798"/>
                      <a:gd name="T11" fmla="*/ 583 h 633"/>
                      <a:gd name="T12" fmla="*/ 648 w 798"/>
                      <a:gd name="T13" fmla="*/ 572 h 633"/>
                      <a:gd name="T14" fmla="*/ 644 w 798"/>
                      <a:gd name="T15" fmla="*/ 561 h 633"/>
                      <a:gd name="T16" fmla="*/ 641 w 798"/>
                      <a:gd name="T17" fmla="*/ 550 h 633"/>
                      <a:gd name="T18" fmla="*/ 638 w 798"/>
                      <a:gd name="T19" fmla="*/ 539 h 633"/>
                      <a:gd name="T20" fmla="*/ 636 w 798"/>
                      <a:gd name="T21" fmla="*/ 528 h 633"/>
                      <a:gd name="T22" fmla="*/ 634 w 798"/>
                      <a:gd name="T23" fmla="*/ 517 h 633"/>
                      <a:gd name="T24" fmla="*/ 632 w 798"/>
                      <a:gd name="T25" fmla="*/ 506 h 633"/>
                      <a:gd name="T26" fmla="*/ 631 w 798"/>
                      <a:gd name="T27" fmla="*/ 494 h 633"/>
                      <a:gd name="T28" fmla="*/ 630 w 798"/>
                      <a:gd name="T29" fmla="*/ 483 h 633"/>
                      <a:gd name="T30" fmla="*/ 630 w 798"/>
                      <a:gd name="T31" fmla="*/ 472 h 633"/>
                      <a:gd name="T32" fmla="*/ 630 w 798"/>
                      <a:gd name="T33" fmla="*/ 460 h 633"/>
                      <a:gd name="T34" fmla="*/ 630 w 798"/>
                      <a:gd name="T35" fmla="*/ 449 h 633"/>
                      <a:gd name="T36" fmla="*/ 631 w 798"/>
                      <a:gd name="T37" fmla="*/ 438 h 633"/>
                      <a:gd name="T38" fmla="*/ 632 w 798"/>
                      <a:gd name="T39" fmla="*/ 426 h 633"/>
                      <a:gd name="T40" fmla="*/ 634 w 798"/>
                      <a:gd name="T41" fmla="*/ 415 h 633"/>
                      <a:gd name="T42" fmla="*/ 636 w 798"/>
                      <a:gd name="T43" fmla="*/ 404 h 633"/>
                      <a:gd name="T44" fmla="*/ 638 w 798"/>
                      <a:gd name="T45" fmla="*/ 393 h 633"/>
                      <a:gd name="T46" fmla="*/ 641 w 798"/>
                      <a:gd name="T47" fmla="*/ 382 h 633"/>
                      <a:gd name="T48" fmla="*/ 644 w 798"/>
                      <a:gd name="T49" fmla="*/ 371 h 633"/>
                      <a:gd name="T50" fmla="*/ 647 w 798"/>
                      <a:gd name="T51" fmla="*/ 360 h 633"/>
                      <a:gd name="T52" fmla="*/ 651 w 798"/>
                      <a:gd name="T53" fmla="*/ 349 h 633"/>
                      <a:gd name="T54" fmla="*/ 656 w 798"/>
                      <a:gd name="T55" fmla="*/ 339 h 633"/>
                      <a:gd name="T56" fmla="*/ 660 w 798"/>
                      <a:gd name="T57" fmla="*/ 328 h 633"/>
                      <a:gd name="T58" fmla="*/ 665 w 798"/>
                      <a:gd name="T59" fmla="*/ 318 h 633"/>
                      <a:gd name="T60" fmla="*/ 671 w 798"/>
                      <a:gd name="T61" fmla="*/ 308 h 633"/>
                      <a:gd name="T62" fmla="*/ 676 w 798"/>
                      <a:gd name="T63" fmla="*/ 298 h 633"/>
                      <a:gd name="T64" fmla="*/ 682 w 798"/>
                      <a:gd name="T65" fmla="*/ 289 h 633"/>
                      <a:gd name="T66" fmla="*/ 689 w 798"/>
                      <a:gd name="T67" fmla="*/ 279 h 633"/>
                      <a:gd name="T68" fmla="*/ 695 w 798"/>
                      <a:gd name="T69" fmla="*/ 270 h 633"/>
                      <a:gd name="T70" fmla="*/ 703 w 798"/>
                      <a:gd name="T71" fmla="*/ 261 h 633"/>
                      <a:gd name="T72" fmla="*/ 710 w 798"/>
                      <a:gd name="T73" fmla="*/ 252 h 633"/>
                      <a:gd name="T74" fmla="*/ 718 w 798"/>
                      <a:gd name="T75" fmla="*/ 244 h 633"/>
                      <a:gd name="T76" fmla="*/ 725 w 798"/>
                      <a:gd name="T77" fmla="*/ 236 h 633"/>
                      <a:gd name="T78" fmla="*/ 734 w 798"/>
                      <a:gd name="T79" fmla="*/ 228 h 633"/>
                      <a:gd name="T80" fmla="*/ 742 w 798"/>
                      <a:gd name="T81" fmla="*/ 220 h 633"/>
                      <a:gd name="T82" fmla="*/ 751 w 798"/>
                      <a:gd name="T83" fmla="*/ 213 h 633"/>
                      <a:gd name="T84" fmla="*/ 760 w 798"/>
                      <a:gd name="T85" fmla="*/ 206 h 633"/>
                      <a:gd name="T86" fmla="*/ 769 w 798"/>
                      <a:gd name="T87" fmla="*/ 200 h 633"/>
                      <a:gd name="T88" fmla="*/ 779 w 798"/>
                      <a:gd name="T89" fmla="*/ 193 h 633"/>
                      <a:gd name="T90" fmla="*/ 788 w 798"/>
                      <a:gd name="T91" fmla="*/ 187 h 633"/>
                      <a:gd name="T92" fmla="*/ 798 w 798"/>
                      <a:gd name="T93" fmla="*/ 182 h 633"/>
                      <a:gd name="T94" fmla="*/ 121 w 798"/>
                      <a:gd name="T95" fmla="*/ 0 h 633"/>
                      <a:gd name="T96" fmla="*/ 0 w 798"/>
                      <a:gd name="T97" fmla="*/ 452 h 633"/>
                      <a:gd name="T98" fmla="*/ 677 w 798"/>
                      <a:gd name="T99"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98" h="633">
                        <a:moveTo>
                          <a:pt x="677" y="633"/>
                        </a:moveTo>
                        <a:lnTo>
                          <a:pt x="671" y="624"/>
                        </a:lnTo>
                        <a:lnTo>
                          <a:pt x="666" y="614"/>
                        </a:lnTo>
                        <a:lnTo>
                          <a:pt x="661" y="603"/>
                        </a:lnTo>
                        <a:lnTo>
                          <a:pt x="656" y="593"/>
                        </a:lnTo>
                        <a:lnTo>
                          <a:pt x="652" y="583"/>
                        </a:lnTo>
                        <a:lnTo>
                          <a:pt x="648" y="572"/>
                        </a:lnTo>
                        <a:lnTo>
                          <a:pt x="644" y="561"/>
                        </a:lnTo>
                        <a:lnTo>
                          <a:pt x="641" y="550"/>
                        </a:lnTo>
                        <a:lnTo>
                          <a:pt x="638" y="539"/>
                        </a:lnTo>
                        <a:lnTo>
                          <a:pt x="636" y="528"/>
                        </a:lnTo>
                        <a:lnTo>
                          <a:pt x="634" y="517"/>
                        </a:lnTo>
                        <a:lnTo>
                          <a:pt x="632" y="506"/>
                        </a:lnTo>
                        <a:lnTo>
                          <a:pt x="631" y="494"/>
                        </a:lnTo>
                        <a:lnTo>
                          <a:pt x="630" y="483"/>
                        </a:lnTo>
                        <a:lnTo>
                          <a:pt x="630" y="472"/>
                        </a:lnTo>
                        <a:lnTo>
                          <a:pt x="630" y="460"/>
                        </a:lnTo>
                        <a:lnTo>
                          <a:pt x="630" y="449"/>
                        </a:lnTo>
                        <a:lnTo>
                          <a:pt x="631" y="438"/>
                        </a:lnTo>
                        <a:lnTo>
                          <a:pt x="632" y="426"/>
                        </a:lnTo>
                        <a:lnTo>
                          <a:pt x="634" y="415"/>
                        </a:lnTo>
                        <a:lnTo>
                          <a:pt x="636" y="404"/>
                        </a:lnTo>
                        <a:lnTo>
                          <a:pt x="638" y="393"/>
                        </a:lnTo>
                        <a:lnTo>
                          <a:pt x="641" y="382"/>
                        </a:lnTo>
                        <a:lnTo>
                          <a:pt x="644" y="371"/>
                        </a:lnTo>
                        <a:lnTo>
                          <a:pt x="647" y="360"/>
                        </a:lnTo>
                        <a:lnTo>
                          <a:pt x="651" y="349"/>
                        </a:lnTo>
                        <a:lnTo>
                          <a:pt x="656" y="339"/>
                        </a:lnTo>
                        <a:lnTo>
                          <a:pt x="660" y="328"/>
                        </a:lnTo>
                        <a:lnTo>
                          <a:pt x="665" y="318"/>
                        </a:lnTo>
                        <a:lnTo>
                          <a:pt x="671" y="308"/>
                        </a:lnTo>
                        <a:lnTo>
                          <a:pt x="676" y="298"/>
                        </a:lnTo>
                        <a:lnTo>
                          <a:pt x="682" y="289"/>
                        </a:lnTo>
                        <a:lnTo>
                          <a:pt x="689" y="279"/>
                        </a:lnTo>
                        <a:lnTo>
                          <a:pt x="695" y="270"/>
                        </a:lnTo>
                        <a:lnTo>
                          <a:pt x="703" y="261"/>
                        </a:lnTo>
                        <a:lnTo>
                          <a:pt x="710" y="252"/>
                        </a:lnTo>
                        <a:lnTo>
                          <a:pt x="718" y="244"/>
                        </a:lnTo>
                        <a:lnTo>
                          <a:pt x="725" y="236"/>
                        </a:lnTo>
                        <a:lnTo>
                          <a:pt x="734" y="228"/>
                        </a:lnTo>
                        <a:lnTo>
                          <a:pt x="742" y="220"/>
                        </a:lnTo>
                        <a:lnTo>
                          <a:pt x="751" y="213"/>
                        </a:lnTo>
                        <a:lnTo>
                          <a:pt x="760" y="206"/>
                        </a:lnTo>
                        <a:lnTo>
                          <a:pt x="769" y="200"/>
                        </a:lnTo>
                        <a:lnTo>
                          <a:pt x="779" y="193"/>
                        </a:lnTo>
                        <a:lnTo>
                          <a:pt x="788" y="187"/>
                        </a:lnTo>
                        <a:lnTo>
                          <a:pt x="798" y="182"/>
                        </a:lnTo>
                        <a:lnTo>
                          <a:pt x="121" y="0"/>
                        </a:lnTo>
                        <a:lnTo>
                          <a:pt x="0" y="452"/>
                        </a:lnTo>
                        <a:lnTo>
                          <a:pt x="677" y="633"/>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08" name="Line 228">
                    <a:extLst>
                      <a:ext uri="{FF2B5EF4-FFF2-40B4-BE49-F238E27FC236}">
                        <a16:creationId xmlns:a16="http://schemas.microsoft.com/office/drawing/2014/main" id="{938234FB-B7A5-4CE4-BF6C-260784666B4F}"/>
                      </a:ext>
                    </a:extLst>
                  </p:cNvPr>
                  <p:cNvSpPr>
                    <a:spLocks noChangeAspect="1" noChangeShapeType="1"/>
                  </p:cNvSpPr>
                  <p:nvPr/>
                </p:nvSpPr>
                <p:spPr bwMode="auto">
                  <a:xfrm flipH="1" flipV="1">
                    <a:off x="4090" y="3295"/>
                    <a:ext cx="85" cy="4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09" name="Line 229">
                    <a:extLst>
                      <a:ext uri="{FF2B5EF4-FFF2-40B4-BE49-F238E27FC236}">
                        <a16:creationId xmlns:a16="http://schemas.microsoft.com/office/drawing/2014/main" id="{31D0E80B-64C4-43F1-AF57-1D55F1721545}"/>
                      </a:ext>
                    </a:extLst>
                  </p:cNvPr>
                  <p:cNvSpPr>
                    <a:spLocks noChangeAspect="1" noChangeShapeType="1"/>
                  </p:cNvSpPr>
                  <p:nvPr/>
                </p:nvSpPr>
                <p:spPr bwMode="auto">
                  <a:xfrm flipH="1">
                    <a:off x="4090" y="3211"/>
                    <a:ext cx="50" cy="8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42310" name="Freeform 230">
                    <a:extLst>
                      <a:ext uri="{FF2B5EF4-FFF2-40B4-BE49-F238E27FC236}">
                        <a16:creationId xmlns:a16="http://schemas.microsoft.com/office/drawing/2014/main" id="{17A941C7-C331-47B1-B78A-48E99B759967}"/>
                      </a:ext>
                    </a:extLst>
                  </p:cNvPr>
                  <p:cNvSpPr>
                    <a:spLocks noChangeAspect="1"/>
                  </p:cNvSpPr>
                  <p:nvPr/>
                </p:nvSpPr>
                <p:spPr bwMode="auto">
                  <a:xfrm>
                    <a:off x="3868" y="3248"/>
                    <a:ext cx="230" cy="150"/>
                  </a:xfrm>
                  <a:custGeom>
                    <a:avLst/>
                    <a:gdLst>
                      <a:gd name="T0" fmla="*/ 1001 w 1153"/>
                      <a:gd name="T1" fmla="*/ 548 h 747"/>
                      <a:gd name="T2" fmla="*/ 1068 w 1153"/>
                      <a:gd name="T3" fmla="*/ 528 h 747"/>
                      <a:gd name="T4" fmla="*/ 1116 w 1153"/>
                      <a:gd name="T5" fmla="*/ 500 h 747"/>
                      <a:gd name="T6" fmla="*/ 1144 w 1153"/>
                      <a:gd name="T7" fmla="*/ 463 h 747"/>
                      <a:gd name="T8" fmla="*/ 1153 w 1153"/>
                      <a:gd name="T9" fmla="*/ 420 h 747"/>
                      <a:gd name="T10" fmla="*/ 1143 w 1153"/>
                      <a:gd name="T11" fmla="*/ 368 h 747"/>
                      <a:gd name="T12" fmla="*/ 1065 w 1153"/>
                      <a:gd name="T13" fmla="*/ 76 h 747"/>
                      <a:gd name="T14" fmla="*/ 1042 w 1153"/>
                      <a:gd name="T15" fmla="*/ 34 h 747"/>
                      <a:gd name="T16" fmla="*/ 1005 w 1153"/>
                      <a:gd name="T17" fmla="*/ 9 h 747"/>
                      <a:gd name="T18" fmla="*/ 956 w 1153"/>
                      <a:gd name="T19" fmla="*/ 0 h 747"/>
                      <a:gd name="T20" fmla="*/ 894 w 1153"/>
                      <a:gd name="T21" fmla="*/ 8 h 747"/>
                      <a:gd name="T22" fmla="*/ 146 w 1153"/>
                      <a:gd name="T23" fmla="*/ 209 h 747"/>
                      <a:gd name="T24" fmla="*/ 134 w 1153"/>
                      <a:gd name="T25" fmla="*/ 212 h 747"/>
                      <a:gd name="T26" fmla="*/ 121 w 1153"/>
                      <a:gd name="T27" fmla="*/ 217 h 747"/>
                      <a:gd name="T28" fmla="*/ 110 w 1153"/>
                      <a:gd name="T29" fmla="*/ 222 h 747"/>
                      <a:gd name="T30" fmla="*/ 99 w 1153"/>
                      <a:gd name="T31" fmla="*/ 227 h 747"/>
                      <a:gd name="T32" fmla="*/ 87 w 1153"/>
                      <a:gd name="T33" fmla="*/ 233 h 747"/>
                      <a:gd name="T34" fmla="*/ 77 w 1153"/>
                      <a:gd name="T35" fmla="*/ 240 h 747"/>
                      <a:gd name="T36" fmla="*/ 67 w 1153"/>
                      <a:gd name="T37" fmla="*/ 247 h 747"/>
                      <a:gd name="T38" fmla="*/ 57 w 1153"/>
                      <a:gd name="T39" fmla="*/ 254 h 747"/>
                      <a:gd name="T40" fmla="*/ 49 w 1153"/>
                      <a:gd name="T41" fmla="*/ 263 h 747"/>
                      <a:gd name="T42" fmla="*/ 40 w 1153"/>
                      <a:gd name="T43" fmla="*/ 271 h 747"/>
                      <a:gd name="T44" fmla="*/ 32 w 1153"/>
                      <a:gd name="T45" fmla="*/ 279 h 747"/>
                      <a:gd name="T46" fmla="*/ 26 w 1153"/>
                      <a:gd name="T47" fmla="*/ 288 h 747"/>
                      <a:gd name="T48" fmla="*/ 19 w 1153"/>
                      <a:gd name="T49" fmla="*/ 298 h 747"/>
                      <a:gd name="T50" fmla="*/ 15 w 1153"/>
                      <a:gd name="T51" fmla="*/ 307 h 747"/>
                      <a:gd name="T52" fmla="*/ 10 w 1153"/>
                      <a:gd name="T53" fmla="*/ 317 h 747"/>
                      <a:gd name="T54" fmla="*/ 6 w 1153"/>
                      <a:gd name="T55" fmla="*/ 326 h 747"/>
                      <a:gd name="T56" fmla="*/ 3 w 1153"/>
                      <a:gd name="T57" fmla="*/ 337 h 747"/>
                      <a:gd name="T58" fmla="*/ 2 w 1153"/>
                      <a:gd name="T59" fmla="*/ 346 h 747"/>
                      <a:gd name="T60" fmla="*/ 0 w 1153"/>
                      <a:gd name="T61" fmla="*/ 355 h 747"/>
                      <a:gd name="T62" fmla="*/ 0 w 1153"/>
                      <a:gd name="T63" fmla="*/ 366 h 747"/>
                      <a:gd name="T64" fmla="*/ 0 w 1153"/>
                      <a:gd name="T65" fmla="*/ 375 h 747"/>
                      <a:gd name="T66" fmla="*/ 3 w 1153"/>
                      <a:gd name="T67" fmla="*/ 385 h 747"/>
                      <a:gd name="T68" fmla="*/ 74 w 1153"/>
                      <a:gd name="T69" fmla="*/ 654 h 747"/>
                      <a:gd name="T70" fmla="*/ 78 w 1153"/>
                      <a:gd name="T71" fmla="*/ 663 h 747"/>
                      <a:gd name="T72" fmla="*/ 81 w 1153"/>
                      <a:gd name="T73" fmla="*/ 672 h 747"/>
                      <a:gd name="T74" fmla="*/ 86 w 1153"/>
                      <a:gd name="T75" fmla="*/ 680 h 747"/>
                      <a:gd name="T76" fmla="*/ 92 w 1153"/>
                      <a:gd name="T77" fmla="*/ 688 h 747"/>
                      <a:gd name="T78" fmla="*/ 98 w 1153"/>
                      <a:gd name="T79" fmla="*/ 697 h 747"/>
                      <a:gd name="T80" fmla="*/ 105 w 1153"/>
                      <a:gd name="T81" fmla="*/ 704 h 747"/>
                      <a:gd name="T82" fmla="*/ 112 w 1153"/>
                      <a:gd name="T83" fmla="*/ 711 h 747"/>
                      <a:gd name="T84" fmla="*/ 120 w 1153"/>
                      <a:gd name="T85" fmla="*/ 716 h 747"/>
                      <a:gd name="T86" fmla="*/ 129 w 1153"/>
                      <a:gd name="T87" fmla="*/ 722 h 747"/>
                      <a:gd name="T88" fmla="*/ 139 w 1153"/>
                      <a:gd name="T89" fmla="*/ 728 h 747"/>
                      <a:gd name="T90" fmla="*/ 149 w 1153"/>
                      <a:gd name="T91" fmla="*/ 733 h 747"/>
                      <a:gd name="T92" fmla="*/ 160 w 1153"/>
                      <a:gd name="T93" fmla="*/ 736 h 747"/>
                      <a:gd name="T94" fmla="*/ 171 w 1153"/>
                      <a:gd name="T95" fmla="*/ 740 h 747"/>
                      <a:gd name="T96" fmla="*/ 182 w 1153"/>
                      <a:gd name="T97" fmla="*/ 742 h 747"/>
                      <a:gd name="T98" fmla="*/ 194 w 1153"/>
                      <a:gd name="T99" fmla="*/ 745 h 747"/>
                      <a:gd name="T100" fmla="*/ 207 w 1153"/>
                      <a:gd name="T101" fmla="*/ 746 h 747"/>
                      <a:gd name="T102" fmla="*/ 219 w 1153"/>
                      <a:gd name="T103" fmla="*/ 747 h 747"/>
                      <a:gd name="T104" fmla="*/ 231 w 1153"/>
                      <a:gd name="T105" fmla="*/ 747 h 747"/>
                      <a:gd name="T106" fmla="*/ 244 w 1153"/>
                      <a:gd name="T107" fmla="*/ 746 h 747"/>
                      <a:gd name="T108" fmla="*/ 257 w 1153"/>
                      <a:gd name="T109" fmla="*/ 745 h 747"/>
                      <a:gd name="T110" fmla="*/ 269 w 1153"/>
                      <a:gd name="T111" fmla="*/ 743 h 747"/>
                      <a:gd name="T112" fmla="*/ 282 w 1153"/>
                      <a:gd name="T113" fmla="*/ 740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53" h="747">
                        <a:moveTo>
                          <a:pt x="288" y="739"/>
                        </a:moveTo>
                        <a:lnTo>
                          <a:pt x="1001" y="548"/>
                        </a:lnTo>
                        <a:lnTo>
                          <a:pt x="1036" y="538"/>
                        </a:lnTo>
                        <a:lnTo>
                          <a:pt x="1068" y="528"/>
                        </a:lnTo>
                        <a:lnTo>
                          <a:pt x="1095" y="515"/>
                        </a:lnTo>
                        <a:lnTo>
                          <a:pt x="1116" y="500"/>
                        </a:lnTo>
                        <a:lnTo>
                          <a:pt x="1132" y="482"/>
                        </a:lnTo>
                        <a:lnTo>
                          <a:pt x="1144" y="463"/>
                        </a:lnTo>
                        <a:lnTo>
                          <a:pt x="1151" y="442"/>
                        </a:lnTo>
                        <a:lnTo>
                          <a:pt x="1153" y="420"/>
                        </a:lnTo>
                        <a:lnTo>
                          <a:pt x="1151" y="394"/>
                        </a:lnTo>
                        <a:lnTo>
                          <a:pt x="1143" y="368"/>
                        </a:lnTo>
                        <a:lnTo>
                          <a:pt x="1072" y="103"/>
                        </a:lnTo>
                        <a:lnTo>
                          <a:pt x="1065" y="76"/>
                        </a:lnTo>
                        <a:lnTo>
                          <a:pt x="1056" y="53"/>
                        </a:lnTo>
                        <a:lnTo>
                          <a:pt x="1042" y="34"/>
                        </a:lnTo>
                        <a:lnTo>
                          <a:pt x="1025" y="20"/>
                        </a:lnTo>
                        <a:lnTo>
                          <a:pt x="1005" y="9"/>
                        </a:lnTo>
                        <a:lnTo>
                          <a:pt x="983" y="2"/>
                        </a:lnTo>
                        <a:lnTo>
                          <a:pt x="956" y="0"/>
                        </a:lnTo>
                        <a:lnTo>
                          <a:pt x="927" y="2"/>
                        </a:lnTo>
                        <a:lnTo>
                          <a:pt x="894" y="8"/>
                        </a:lnTo>
                        <a:lnTo>
                          <a:pt x="859" y="19"/>
                        </a:lnTo>
                        <a:lnTo>
                          <a:pt x="146" y="209"/>
                        </a:lnTo>
                        <a:lnTo>
                          <a:pt x="140" y="211"/>
                        </a:lnTo>
                        <a:lnTo>
                          <a:pt x="134" y="212"/>
                        </a:lnTo>
                        <a:lnTo>
                          <a:pt x="128" y="215"/>
                        </a:lnTo>
                        <a:lnTo>
                          <a:pt x="121" y="217"/>
                        </a:lnTo>
                        <a:lnTo>
                          <a:pt x="115" y="219"/>
                        </a:lnTo>
                        <a:lnTo>
                          <a:pt x="110" y="222"/>
                        </a:lnTo>
                        <a:lnTo>
                          <a:pt x="104" y="224"/>
                        </a:lnTo>
                        <a:lnTo>
                          <a:pt x="99" y="227"/>
                        </a:lnTo>
                        <a:lnTo>
                          <a:pt x="93" y="230"/>
                        </a:lnTo>
                        <a:lnTo>
                          <a:pt x="87" y="233"/>
                        </a:lnTo>
                        <a:lnTo>
                          <a:pt x="83" y="237"/>
                        </a:lnTo>
                        <a:lnTo>
                          <a:pt x="77" y="240"/>
                        </a:lnTo>
                        <a:lnTo>
                          <a:pt x="72" y="244"/>
                        </a:lnTo>
                        <a:lnTo>
                          <a:pt x="67" y="247"/>
                        </a:lnTo>
                        <a:lnTo>
                          <a:pt x="61" y="251"/>
                        </a:lnTo>
                        <a:lnTo>
                          <a:pt x="57" y="254"/>
                        </a:lnTo>
                        <a:lnTo>
                          <a:pt x="53" y="258"/>
                        </a:lnTo>
                        <a:lnTo>
                          <a:pt x="49" y="263"/>
                        </a:lnTo>
                        <a:lnTo>
                          <a:pt x="44" y="266"/>
                        </a:lnTo>
                        <a:lnTo>
                          <a:pt x="40" y="271"/>
                        </a:lnTo>
                        <a:lnTo>
                          <a:pt x="37" y="276"/>
                        </a:lnTo>
                        <a:lnTo>
                          <a:pt x="32" y="279"/>
                        </a:lnTo>
                        <a:lnTo>
                          <a:pt x="29" y="284"/>
                        </a:lnTo>
                        <a:lnTo>
                          <a:pt x="26" y="288"/>
                        </a:lnTo>
                        <a:lnTo>
                          <a:pt x="23" y="293"/>
                        </a:lnTo>
                        <a:lnTo>
                          <a:pt x="19" y="298"/>
                        </a:lnTo>
                        <a:lnTo>
                          <a:pt x="17" y="303"/>
                        </a:lnTo>
                        <a:lnTo>
                          <a:pt x="15" y="307"/>
                        </a:lnTo>
                        <a:lnTo>
                          <a:pt x="12" y="312"/>
                        </a:lnTo>
                        <a:lnTo>
                          <a:pt x="10" y="317"/>
                        </a:lnTo>
                        <a:lnTo>
                          <a:pt x="8" y="321"/>
                        </a:lnTo>
                        <a:lnTo>
                          <a:pt x="6" y="326"/>
                        </a:lnTo>
                        <a:lnTo>
                          <a:pt x="5" y="331"/>
                        </a:lnTo>
                        <a:lnTo>
                          <a:pt x="3" y="337"/>
                        </a:lnTo>
                        <a:lnTo>
                          <a:pt x="3" y="341"/>
                        </a:lnTo>
                        <a:lnTo>
                          <a:pt x="2" y="346"/>
                        </a:lnTo>
                        <a:lnTo>
                          <a:pt x="0" y="351"/>
                        </a:lnTo>
                        <a:lnTo>
                          <a:pt x="0" y="355"/>
                        </a:lnTo>
                        <a:lnTo>
                          <a:pt x="0" y="361"/>
                        </a:lnTo>
                        <a:lnTo>
                          <a:pt x="0" y="366"/>
                        </a:lnTo>
                        <a:lnTo>
                          <a:pt x="0" y="371"/>
                        </a:lnTo>
                        <a:lnTo>
                          <a:pt x="0" y="375"/>
                        </a:lnTo>
                        <a:lnTo>
                          <a:pt x="2" y="380"/>
                        </a:lnTo>
                        <a:lnTo>
                          <a:pt x="3" y="385"/>
                        </a:lnTo>
                        <a:lnTo>
                          <a:pt x="4" y="389"/>
                        </a:lnTo>
                        <a:lnTo>
                          <a:pt x="74" y="654"/>
                        </a:lnTo>
                        <a:lnTo>
                          <a:pt x="76" y="659"/>
                        </a:lnTo>
                        <a:lnTo>
                          <a:pt x="78" y="663"/>
                        </a:lnTo>
                        <a:lnTo>
                          <a:pt x="79" y="667"/>
                        </a:lnTo>
                        <a:lnTo>
                          <a:pt x="81" y="672"/>
                        </a:lnTo>
                        <a:lnTo>
                          <a:pt x="84" y="677"/>
                        </a:lnTo>
                        <a:lnTo>
                          <a:pt x="86" y="680"/>
                        </a:lnTo>
                        <a:lnTo>
                          <a:pt x="88" y="685"/>
                        </a:lnTo>
                        <a:lnTo>
                          <a:pt x="92" y="688"/>
                        </a:lnTo>
                        <a:lnTo>
                          <a:pt x="94" y="693"/>
                        </a:lnTo>
                        <a:lnTo>
                          <a:pt x="98" y="697"/>
                        </a:lnTo>
                        <a:lnTo>
                          <a:pt x="101" y="700"/>
                        </a:lnTo>
                        <a:lnTo>
                          <a:pt x="105" y="704"/>
                        </a:lnTo>
                        <a:lnTo>
                          <a:pt x="108" y="707"/>
                        </a:lnTo>
                        <a:lnTo>
                          <a:pt x="112" y="711"/>
                        </a:lnTo>
                        <a:lnTo>
                          <a:pt x="117" y="714"/>
                        </a:lnTo>
                        <a:lnTo>
                          <a:pt x="120" y="716"/>
                        </a:lnTo>
                        <a:lnTo>
                          <a:pt x="125" y="720"/>
                        </a:lnTo>
                        <a:lnTo>
                          <a:pt x="129" y="722"/>
                        </a:lnTo>
                        <a:lnTo>
                          <a:pt x="134" y="726"/>
                        </a:lnTo>
                        <a:lnTo>
                          <a:pt x="139" y="728"/>
                        </a:lnTo>
                        <a:lnTo>
                          <a:pt x="145" y="731"/>
                        </a:lnTo>
                        <a:lnTo>
                          <a:pt x="149" y="733"/>
                        </a:lnTo>
                        <a:lnTo>
                          <a:pt x="154" y="735"/>
                        </a:lnTo>
                        <a:lnTo>
                          <a:pt x="160" y="736"/>
                        </a:lnTo>
                        <a:lnTo>
                          <a:pt x="166" y="739"/>
                        </a:lnTo>
                        <a:lnTo>
                          <a:pt x="171" y="740"/>
                        </a:lnTo>
                        <a:lnTo>
                          <a:pt x="176" y="741"/>
                        </a:lnTo>
                        <a:lnTo>
                          <a:pt x="182" y="742"/>
                        </a:lnTo>
                        <a:lnTo>
                          <a:pt x="188" y="743"/>
                        </a:lnTo>
                        <a:lnTo>
                          <a:pt x="194" y="745"/>
                        </a:lnTo>
                        <a:lnTo>
                          <a:pt x="201" y="746"/>
                        </a:lnTo>
                        <a:lnTo>
                          <a:pt x="207" y="746"/>
                        </a:lnTo>
                        <a:lnTo>
                          <a:pt x="213" y="747"/>
                        </a:lnTo>
                        <a:lnTo>
                          <a:pt x="219" y="747"/>
                        </a:lnTo>
                        <a:lnTo>
                          <a:pt x="226" y="747"/>
                        </a:lnTo>
                        <a:lnTo>
                          <a:pt x="231" y="747"/>
                        </a:lnTo>
                        <a:lnTo>
                          <a:pt x="237" y="747"/>
                        </a:lnTo>
                        <a:lnTo>
                          <a:pt x="244" y="746"/>
                        </a:lnTo>
                        <a:lnTo>
                          <a:pt x="250" y="746"/>
                        </a:lnTo>
                        <a:lnTo>
                          <a:pt x="257" y="745"/>
                        </a:lnTo>
                        <a:lnTo>
                          <a:pt x="263" y="745"/>
                        </a:lnTo>
                        <a:lnTo>
                          <a:pt x="269" y="743"/>
                        </a:lnTo>
                        <a:lnTo>
                          <a:pt x="276" y="742"/>
                        </a:lnTo>
                        <a:lnTo>
                          <a:pt x="282" y="740"/>
                        </a:lnTo>
                        <a:lnTo>
                          <a:pt x="288" y="739"/>
                        </a:lnTo>
                        <a:close/>
                      </a:path>
                    </a:pathLst>
                  </a:custGeom>
                  <a:solidFill>
                    <a:srgbClr val="FFFF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2311" name="Freeform 231">
                    <a:extLst>
                      <a:ext uri="{FF2B5EF4-FFF2-40B4-BE49-F238E27FC236}">
                        <a16:creationId xmlns:a16="http://schemas.microsoft.com/office/drawing/2014/main" id="{3DBD7176-0F18-4805-B47F-C460904E022A}"/>
                      </a:ext>
                    </a:extLst>
                  </p:cNvPr>
                  <p:cNvSpPr>
                    <a:spLocks noChangeAspect="1"/>
                  </p:cNvSpPr>
                  <p:nvPr/>
                </p:nvSpPr>
                <p:spPr bwMode="auto">
                  <a:xfrm>
                    <a:off x="3868" y="3248"/>
                    <a:ext cx="230" cy="150"/>
                  </a:xfrm>
                  <a:custGeom>
                    <a:avLst/>
                    <a:gdLst>
                      <a:gd name="T0" fmla="*/ 853 w 983"/>
                      <a:gd name="T1" fmla="*/ 467 h 637"/>
                      <a:gd name="T2" fmla="*/ 910 w 983"/>
                      <a:gd name="T3" fmla="*/ 450 h 637"/>
                      <a:gd name="T4" fmla="*/ 951 w 983"/>
                      <a:gd name="T5" fmla="*/ 426 h 637"/>
                      <a:gd name="T6" fmla="*/ 975 w 983"/>
                      <a:gd name="T7" fmla="*/ 395 h 637"/>
                      <a:gd name="T8" fmla="*/ 983 w 983"/>
                      <a:gd name="T9" fmla="*/ 358 h 637"/>
                      <a:gd name="T10" fmla="*/ 974 w 983"/>
                      <a:gd name="T11" fmla="*/ 314 h 637"/>
                      <a:gd name="T12" fmla="*/ 908 w 983"/>
                      <a:gd name="T13" fmla="*/ 65 h 637"/>
                      <a:gd name="T14" fmla="*/ 888 w 983"/>
                      <a:gd name="T15" fmla="*/ 29 h 637"/>
                      <a:gd name="T16" fmla="*/ 857 w 983"/>
                      <a:gd name="T17" fmla="*/ 8 h 637"/>
                      <a:gd name="T18" fmla="*/ 815 w 983"/>
                      <a:gd name="T19" fmla="*/ 0 h 637"/>
                      <a:gd name="T20" fmla="*/ 762 w 983"/>
                      <a:gd name="T21" fmla="*/ 7 h 637"/>
                      <a:gd name="T22" fmla="*/ 124 w 983"/>
                      <a:gd name="T23" fmla="*/ 178 h 637"/>
                      <a:gd name="T24" fmla="*/ 114 w 983"/>
                      <a:gd name="T25" fmla="*/ 181 h 637"/>
                      <a:gd name="T26" fmla="*/ 103 w 983"/>
                      <a:gd name="T27" fmla="*/ 185 h 637"/>
                      <a:gd name="T28" fmla="*/ 93 w 983"/>
                      <a:gd name="T29" fmla="*/ 189 h 637"/>
                      <a:gd name="T30" fmla="*/ 84 w 983"/>
                      <a:gd name="T31" fmla="*/ 194 h 637"/>
                      <a:gd name="T32" fmla="*/ 74 w 983"/>
                      <a:gd name="T33" fmla="*/ 199 h 637"/>
                      <a:gd name="T34" fmla="*/ 65 w 983"/>
                      <a:gd name="T35" fmla="*/ 205 h 637"/>
                      <a:gd name="T36" fmla="*/ 57 w 983"/>
                      <a:gd name="T37" fmla="*/ 211 h 637"/>
                      <a:gd name="T38" fmla="*/ 48 w 983"/>
                      <a:gd name="T39" fmla="*/ 217 h 637"/>
                      <a:gd name="T40" fmla="*/ 41 w 983"/>
                      <a:gd name="T41" fmla="*/ 224 h 637"/>
                      <a:gd name="T42" fmla="*/ 34 w 983"/>
                      <a:gd name="T43" fmla="*/ 231 h 637"/>
                      <a:gd name="T44" fmla="*/ 27 w 983"/>
                      <a:gd name="T45" fmla="*/ 238 h 637"/>
                      <a:gd name="T46" fmla="*/ 22 w 983"/>
                      <a:gd name="T47" fmla="*/ 246 h 637"/>
                      <a:gd name="T48" fmla="*/ 16 w 983"/>
                      <a:gd name="T49" fmla="*/ 254 h 637"/>
                      <a:gd name="T50" fmla="*/ 12 w 983"/>
                      <a:gd name="T51" fmla="*/ 262 h 637"/>
                      <a:gd name="T52" fmla="*/ 8 w 983"/>
                      <a:gd name="T53" fmla="*/ 270 h 637"/>
                      <a:gd name="T54" fmla="*/ 5 w 983"/>
                      <a:gd name="T55" fmla="*/ 278 h 637"/>
                      <a:gd name="T56" fmla="*/ 2 w 983"/>
                      <a:gd name="T57" fmla="*/ 287 h 637"/>
                      <a:gd name="T58" fmla="*/ 1 w 983"/>
                      <a:gd name="T59" fmla="*/ 295 h 637"/>
                      <a:gd name="T60" fmla="*/ 0 w 983"/>
                      <a:gd name="T61" fmla="*/ 303 h 637"/>
                      <a:gd name="T62" fmla="*/ 0 w 983"/>
                      <a:gd name="T63" fmla="*/ 312 h 637"/>
                      <a:gd name="T64" fmla="*/ 0 w 983"/>
                      <a:gd name="T65" fmla="*/ 320 h 637"/>
                      <a:gd name="T66" fmla="*/ 2 w 983"/>
                      <a:gd name="T67" fmla="*/ 328 h 637"/>
                      <a:gd name="T68" fmla="*/ 63 w 983"/>
                      <a:gd name="T69" fmla="*/ 558 h 637"/>
                      <a:gd name="T70" fmla="*/ 66 w 983"/>
                      <a:gd name="T71" fmla="*/ 565 h 637"/>
                      <a:gd name="T72" fmla="*/ 69 w 983"/>
                      <a:gd name="T73" fmla="*/ 573 h 637"/>
                      <a:gd name="T74" fmla="*/ 73 w 983"/>
                      <a:gd name="T75" fmla="*/ 580 h 637"/>
                      <a:gd name="T76" fmla="*/ 78 w 983"/>
                      <a:gd name="T77" fmla="*/ 587 h 637"/>
                      <a:gd name="T78" fmla="*/ 83 w 983"/>
                      <a:gd name="T79" fmla="*/ 594 h 637"/>
                      <a:gd name="T80" fmla="*/ 89 w 983"/>
                      <a:gd name="T81" fmla="*/ 600 h 637"/>
                      <a:gd name="T82" fmla="*/ 95 w 983"/>
                      <a:gd name="T83" fmla="*/ 606 h 637"/>
                      <a:gd name="T84" fmla="*/ 102 w 983"/>
                      <a:gd name="T85" fmla="*/ 611 h 637"/>
                      <a:gd name="T86" fmla="*/ 110 w 983"/>
                      <a:gd name="T87" fmla="*/ 616 h 637"/>
                      <a:gd name="T88" fmla="*/ 118 w 983"/>
                      <a:gd name="T89" fmla="*/ 621 h 637"/>
                      <a:gd name="T90" fmla="*/ 127 w 983"/>
                      <a:gd name="T91" fmla="*/ 625 h 637"/>
                      <a:gd name="T92" fmla="*/ 136 w 983"/>
                      <a:gd name="T93" fmla="*/ 628 h 637"/>
                      <a:gd name="T94" fmla="*/ 145 w 983"/>
                      <a:gd name="T95" fmla="*/ 631 h 637"/>
                      <a:gd name="T96" fmla="*/ 155 w 983"/>
                      <a:gd name="T97" fmla="*/ 633 h 637"/>
                      <a:gd name="T98" fmla="*/ 165 w 983"/>
                      <a:gd name="T99" fmla="*/ 635 h 637"/>
                      <a:gd name="T100" fmla="*/ 176 w 983"/>
                      <a:gd name="T101" fmla="*/ 636 h 637"/>
                      <a:gd name="T102" fmla="*/ 186 w 983"/>
                      <a:gd name="T103" fmla="*/ 637 h 637"/>
                      <a:gd name="T104" fmla="*/ 197 w 983"/>
                      <a:gd name="T105" fmla="*/ 637 h 637"/>
                      <a:gd name="T106" fmla="*/ 208 w 983"/>
                      <a:gd name="T107" fmla="*/ 636 h 637"/>
                      <a:gd name="T108" fmla="*/ 219 w 983"/>
                      <a:gd name="T109" fmla="*/ 635 h 637"/>
                      <a:gd name="T110" fmla="*/ 229 w 983"/>
                      <a:gd name="T111" fmla="*/ 634 h 637"/>
                      <a:gd name="T112" fmla="*/ 240 w 983"/>
                      <a:gd name="T113" fmla="*/ 631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83" h="637">
                        <a:moveTo>
                          <a:pt x="245" y="630"/>
                        </a:moveTo>
                        <a:lnTo>
                          <a:pt x="853" y="467"/>
                        </a:lnTo>
                        <a:lnTo>
                          <a:pt x="883" y="459"/>
                        </a:lnTo>
                        <a:lnTo>
                          <a:pt x="910" y="450"/>
                        </a:lnTo>
                        <a:lnTo>
                          <a:pt x="933" y="439"/>
                        </a:lnTo>
                        <a:lnTo>
                          <a:pt x="951" y="426"/>
                        </a:lnTo>
                        <a:lnTo>
                          <a:pt x="965" y="411"/>
                        </a:lnTo>
                        <a:lnTo>
                          <a:pt x="975" y="395"/>
                        </a:lnTo>
                        <a:lnTo>
                          <a:pt x="981" y="377"/>
                        </a:lnTo>
                        <a:lnTo>
                          <a:pt x="983" y="358"/>
                        </a:lnTo>
                        <a:lnTo>
                          <a:pt x="981" y="336"/>
                        </a:lnTo>
                        <a:lnTo>
                          <a:pt x="974" y="314"/>
                        </a:lnTo>
                        <a:lnTo>
                          <a:pt x="914" y="88"/>
                        </a:lnTo>
                        <a:lnTo>
                          <a:pt x="908" y="65"/>
                        </a:lnTo>
                        <a:lnTo>
                          <a:pt x="900" y="45"/>
                        </a:lnTo>
                        <a:lnTo>
                          <a:pt x="888" y="29"/>
                        </a:lnTo>
                        <a:lnTo>
                          <a:pt x="874" y="17"/>
                        </a:lnTo>
                        <a:lnTo>
                          <a:pt x="857" y="8"/>
                        </a:lnTo>
                        <a:lnTo>
                          <a:pt x="838" y="2"/>
                        </a:lnTo>
                        <a:lnTo>
                          <a:pt x="815" y="0"/>
                        </a:lnTo>
                        <a:lnTo>
                          <a:pt x="790" y="2"/>
                        </a:lnTo>
                        <a:lnTo>
                          <a:pt x="762" y="7"/>
                        </a:lnTo>
                        <a:lnTo>
                          <a:pt x="732" y="16"/>
                        </a:lnTo>
                        <a:lnTo>
                          <a:pt x="124" y="178"/>
                        </a:lnTo>
                        <a:lnTo>
                          <a:pt x="119" y="180"/>
                        </a:lnTo>
                        <a:lnTo>
                          <a:pt x="114" y="181"/>
                        </a:lnTo>
                        <a:lnTo>
                          <a:pt x="109" y="183"/>
                        </a:lnTo>
                        <a:lnTo>
                          <a:pt x="103" y="185"/>
                        </a:lnTo>
                        <a:lnTo>
                          <a:pt x="98" y="187"/>
                        </a:lnTo>
                        <a:lnTo>
                          <a:pt x="93" y="189"/>
                        </a:lnTo>
                        <a:lnTo>
                          <a:pt x="88" y="191"/>
                        </a:lnTo>
                        <a:lnTo>
                          <a:pt x="84" y="194"/>
                        </a:lnTo>
                        <a:lnTo>
                          <a:pt x="79" y="196"/>
                        </a:lnTo>
                        <a:lnTo>
                          <a:pt x="74" y="199"/>
                        </a:lnTo>
                        <a:lnTo>
                          <a:pt x="70" y="202"/>
                        </a:lnTo>
                        <a:lnTo>
                          <a:pt x="65" y="205"/>
                        </a:lnTo>
                        <a:lnTo>
                          <a:pt x="61" y="208"/>
                        </a:lnTo>
                        <a:lnTo>
                          <a:pt x="57" y="211"/>
                        </a:lnTo>
                        <a:lnTo>
                          <a:pt x="52" y="214"/>
                        </a:lnTo>
                        <a:lnTo>
                          <a:pt x="48" y="217"/>
                        </a:lnTo>
                        <a:lnTo>
                          <a:pt x="45" y="220"/>
                        </a:lnTo>
                        <a:lnTo>
                          <a:pt x="41" y="224"/>
                        </a:lnTo>
                        <a:lnTo>
                          <a:pt x="37" y="227"/>
                        </a:lnTo>
                        <a:lnTo>
                          <a:pt x="34" y="231"/>
                        </a:lnTo>
                        <a:lnTo>
                          <a:pt x="31" y="235"/>
                        </a:lnTo>
                        <a:lnTo>
                          <a:pt x="27" y="238"/>
                        </a:lnTo>
                        <a:lnTo>
                          <a:pt x="24" y="242"/>
                        </a:lnTo>
                        <a:lnTo>
                          <a:pt x="22" y="246"/>
                        </a:lnTo>
                        <a:lnTo>
                          <a:pt x="19" y="250"/>
                        </a:lnTo>
                        <a:lnTo>
                          <a:pt x="16" y="254"/>
                        </a:lnTo>
                        <a:lnTo>
                          <a:pt x="14" y="258"/>
                        </a:lnTo>
                        <a:lnTo>
                          <a:pt x="12" y="262"/>
                        </a:lnTo>
                        <a:lnTo>
                          <a:pt x="10" y="266"/>
                        </a:lnTo>
                        <a:lnTo>
                          <a:pt x="8" y="270"/>
                        </a:lnTo>
                        <a:lnTo>
                          <a:pt x="6" y="274"/>
                        </a:lnTo>
                        <a:lnTo>
                          <a:pt x="5" y="278"/>
                        </a:lnTo>
                        <a:lnTo>
                          <a:pt x="4" y="282"/>
                        </a:lnTo>
                        <a:lnTo>
                          <a:pt x="2" y="287"/>
                        </a:lnTo>
                        <a:lnTo>
                          <a:pt x="2" y="291"/>
                        </a:lnTo>
                        <a:lnTo>
                          <a:pt x="1" y="295"/>
                        </a:lnTo>
                        <a:lnTo>
                          <a:pt x="0" y="299"/>
                        </a:lnTo>
                        <a:lnTo>
                          <a:pt x="0" y="303"/>
                        </a:lnTo>
                        <a:lnTo>
                          <a:pt x="0" y="308"/>
                        </a:lnTo>
                        <a:lnTo>
                          <a:pt x="0" y="312"/>
                        </a:lnTo>
                        <a:lnTo>
                          <a:pt x="0" y="316"/>
                        </a:lnTo>
                        <a:lnTo>
                          <a:pt x="0" y="320"/>
                        </a:lnTo>
                        <a:lnTo>
                          <a:pt x="1" y="324"/>
                        </a:lnTo>
                        <a:lnTo>
                          <a:pt x="2" y="328"/>
                        </a:lnTo>
                        <a:lnTo>
                          <a:pt x="3" y="332"/>
                        </a:lnTo>
                        <a:lnTo>
                          <a:pt x="63" y="558"/>
                        </a:lnTo>
                        <a:lnTo>
                          <a:pt x="64" y="562"/>
                        </a:lnTo>
                        <a:lnTo>
                          <a:pt x="66" y="565"/>
                        </a:lnTo>
                        <a:lnTo>
                          <a:pt x="67" y="569"/>
                        </a:lnTo>
                        <a:lnTo>
                          <a:pt x="69" y="573"/>
                        </a:lnTo>
                        <a:lnTo>
                          <a:pt x="71" y="577"/>
                        </a:lnTo>
                        <a:lnTo>
                          <a:pt x="73" y="580"/>
                        </a:lnTo>
                        <a:lnTo>
                          <a:pt x="75" y="584"/>
                        </a:lnTo>
                        <a:lnTo>
                          <a:pt x="78" y="587"/>
                        </a:lnTo>
                        <a:lnTo>
                          <a:pt x="80" y="591"/>
                        </a:lnTo>
                        <a:lnTo>
                          <a:pt x="83" y="594"/>
                        </a:lnTo>
                        <a:lnTo>
                          <a:pt x="86" y="597"/>
                        </a:lnTo>
                        <a:lnTo>
                          <a:pt x="89" y="600"/>
                        </a:lnTo>
                        <a:lnTo>
                          <a:pt x="92" y="603"/>
                        </a:lnTo>
                        <a:lnTo>
                          <a:pt x="95" y="606"/>
                        </a:lnTo>
                        <a:lnTo>
                          <a:pt x="99" y="609"/>
                        </a:lnTo>
                        <a:lnTo>
                          <a:pt x="102" y="611"/>
                        </a:lnTo>
                        <a:lnTo>
                          <a:pt x="106" y="614"/>
                        </a:lnTo>
                        <a:lnTo>
                          <a:pt x="110" y="616"/>
                        </a:lnTo>
                        <a:lnTo>
                          <a:pt x="114" y="619"/>
                        </a:lnTo>
                        <a:lnTo>
                          <a:pt x="118" y="621"/>
                        </a:lnTo>
                        <a:lnTo>
                          <a:pt x="123" y="623"/>
                        </a:lnTo>
                        <a:lnTo>
                          <a:pt x="127" y="625"/>
                        </a:lnTo>
                        <a:lnTo>
                          <a:pt x="131" y="627"/>
                        </a:lnTo>
                        <a:lnTo>
                          <a:pt x="136" y="628"/>
                        </a:lnTo>
                        <a:lnTo>
                          <a:pt x="141" y="630"/>
                        </a:lnTo>
                        <a:lnTo>
                          <a:pt x="145" y="631"/>
                        </a:lnTo>
                        <a:lnTo>
                          <a:pt x="150" y="632"/>
                        </a:lnTo>
                        <a:lnTo>
                          <a:pt x="155" y="633"/>
                        </a:lnTo>
                        <a:lnTo>
                          <a:pt x="160" y="634"/>
                        </a:lnTo>
                        <a:lnTo>
                          <a:pt x="165" y="635"/>
                        </a:lnTo>
                        <a:lnTo>
                          <a:pt x="171" y="636"/>
                        </a:lnTo>
                        <a:lnTo>
                          <a:pt x="176" y="636"/>
                        </a:lnTo>
                        <a:lnTo>
                          <a:pt x="181" y="637"/>
                        </a:lnTo>
                        <a:lnTo>
                          <a:pt x="186" y="637"/>
                        </a:lnTo>
                        <a:lnTo>
                          <a:pt x="192" y="637"/>
                        </a:lnTo>
                        <a:lnTo>
                          <a:pt x="197" y="637"/>
                        </a:lnTo>
                        <a:lnTo>
                          <a:pt x="202" y="637"/>
                        </a:lnTo>
                        <a:lnTo>
                          <a:pt x="208" y="636"/>
                        </a:lnTo>
                        <a:lnTo>
                          <a:pt x="213" y="636"/>
                        </a:lnTo>
                        <a:lnTo>
                          <a:pt x="219" y="635"/>
                        </a:lnTo>
                        <a:lnTo>
                          <a:pt x="224" y="635"/>
                        </a:lnTo>
                        <a:lnTo>
                          <a:pt x="229" y="634"/>
                        </a:lnTo>
                        <a:lnTo>
                          <a:pt x="235" y="633"/>
                        </a:lnTo>
                        <a:lnTo>
                          <a:pt x="240" y="631"/>
                        </a:lnTo>
                        <a:lnTo>
                          <a:pt x="245" y="63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312" name="Rectangle 232">
                    <a:extLst>
                      <a:ext uri="{FF2B5EF4-FFF2-40B4-BE49-F238E27FC236}">
                        <a16:creationId xmlns:a16="http://schemas.microsoft.com/office/drawing/2014/main" id="{D22E3CE8-84A6-4AA0-AB91-71FC1D759AC0}"/>
                      </a:ext>
                    </a:extLst>
                  </p:cNvPr>
                  <p:cNvSpPr>
                    <a:spLocks noChangeAspect="1" noChangeArrowheads="1"/>
                  </p:cNvSpPr>
                  <p:nvPr/>
                </p:nvSpPr>
                <p:spPr bwMode="auto">
                  <a:xfrm>
                    <a:off x="4447" y="3398"/>
                    <a:ext cx="75"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313" name="Rectangle 233">
                    <a:extLst>
                      <a:ext uri="{FF2B5EF4-FFF2-40B4-BE49-F238E27FC236}">
                        <a16:creationId xmlns:a16="http://schemas.microsoft.com/office/drawing/2014/main" id="{6ACF1CFE-40AF-402B-94FD-2A8E7A4DB6BE}"/>
                      </a:ext>
                    </a:extLst>
                  </p:cNvPr>
                  <p:cNvSpPr>
                    <a:spLocks noChangeAspect="1" noChangeArrowheads="1"/>
                  </p:cNvSpPr>
                  <p:nvPr/>
                </p:nvSpPr>
                <p:spPr bwMode="auto">
                  <a:xfrm>
                    <a:off x="4298" y="3398"/>
                    <a:ext cx="224"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
            <p:nvSpPr>
              <p:cNvPr id="942314" name="Rectangle 234">
                <a:extLst>
                  <a:ext uri="{FF2B5EF4-FFF2-40B4-BE49-F238E27FC236}">
                    <a16:creationId xmlns:a16="http://schemas.microsoft.com/office/drawing/2014/main" id="{D032F3AD-1970-466C-9CA8-EF6BC3F294CF}"/>
                  </a:ext>
                </a:extLst>
              </p:cNvPr>
              <p:cNvSpPr>
                <a:spLocks noChangeAspect="1" noChangeArrowheads="1"/>
              </p:cNvSpPr>
              <p:nvPr/>
            </p:nvSpPr>
            <p:spPr bwMode="auto">
              <a:xfrm>
                <a:off x="1644" y="3249"/>
                <a:ext cx="968"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42315" name="Rectangle 235">
                <a:extLst>
                  <a:ext uri="{FF2B5EF4-FFF2-40B4-BE49-F238E27FC236}">
                    <a16:creationId xmlns:a16="http://schemas.microsoft.com/office/drawing/2014/main" id="{DE4685EF-C519-4141-8DC5-4356F5C7FD0F}"/>
                  </a:ext>
                </a:extLst>
              </p:cNvPr>
              <p:cNvSpPr>
                <a:spLocks noChangeAspect="1" noChangeArrowheads="1"/>
              </p:cNvSpPr>
              <p:nvPr/>
            </p:nvSpPr>
            <p:spPr bwMode="auto">
              <a:xfrm>
                <a:off x="2005" y="3276"/>
                <a:ext cx="262"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l-GR" altLang="en-US" sz="1100">
                    <a:latin typeface="Book Antiqua" panose="02040602050305030304" pitchFamily="18" charset="0"/>
                  </a:rPr>
                  <a:t>Ig</a:t>
                </a:r>
                <a:r>
                  <a:rPr lang="en-US" altLang="en-US" sz="1100">
                    <a:latin typeface="Book Antiqua" panose="02040602050305030304" pitchFamily="18" charset="0"/>
                  </a:rPr>
                  <a:t>M</a:t>
                </a:r>
              </a:p>
              <a:p>
                <a:pPr algn="ctr"/>
                <a:r>
                  <a:rPr lang="en-US" altLang="en-US" sz="1100">
                    <a:latin typeface="Book Antiqua" panose="02040602050305030304" pitchFamily="18" charset="0"/>
                  </a:rPr>
                  <a:t>RF</a:t>
                </a:r>
                <a:endParaRPr lang="el-GR" altLang="en-US" sz="1100">
                  <a:latin typeface="Book Antiqua" panose="02040602050305030304" pitchFamily="18" charset="0"/>
                </a:endParaRPr>
              </a:p>
            </p:txBody>
          </p:sp>
        </p:grpSp>
        <p:grpSp>
          <p:nvGrpSpPr>
            <p:cNvPr id="942316" name="Group 236">
              <a:extLst>
                <a:ext uri="{FF2B5EF4-FFF2-40B4-BE49-F238E27FC236}">
                  <a16:creationId xmlns:a16="http://schemas.microsoft.com/office/drawing/2014/main" id="{4E09C00B-E1B4-4BFC-868D-C8151FB3E35B}"/>
                </a:ext>
              </a:extLst>
            </p:cNvPr>
            <p:cNvGrpSpPr>
              <a:grpSpLocks noChangeAspect="1"/>
            </p:cNvGrpSpPr>
            <p:nvPr/>
          </p:nvGrpSpPr>
          <p:grpSpPr bwMode="auto">
            <a:xfrm rot="1422483">
              <a:off x="4868" y="1482"/>
              <a:ext cx="907" cy="806"/>
              <a:chOff x="2789" y="1964"/>
              <a:chExt cx="1134" cy="1007"/>
            </a:xfrm>
          </p:grpSpPr>
          <p:sp>
            <p:nvSpPr>
              <p:cNvPr id="942317" name="Freeform 237">
                <a:extLst>
                  <a:ext uri="{FF2B5EF4-FFF2-40B4-BE49-F238E27FC236}">
                    <a16:creationId xmlns:a16="http://schemas.microsoft.com/office/drawing/2014/main" id="{35826C8E-C67E-4E80-931B-44A5AE6EF2C4}"/>
                  </a:ext>
                </a:extLst>
              </p:cNvPr>
              <p:cNvSpPr>
                <a:spLocks noChangeAspect="1"/>
              </p:cNvSpPr>
              <p:nvPr/>
            </p:nvSpPr>
            <p:spPr bwMode="auto">
              <a:xfrm rot="435523">
                <a:off x="3379" y="1964"/>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18" name="Freeform 238">
                <a:extLst>
                  <a:ext uri="{FF2B5EF4-FFF2-40B4-BE49-F238E27FC236}">
                    <a16:creationId xmlns:a16="http://schemas.microsoft.com/office/drawing/2014/main" id="{24418017-E2D0-43F3-94F3-85E9E259D670}"/>
                  </a:ext>
                </a:extLst>
              </p:cNvPr>
              <p:cNvSpPr>
                <a:spLocks noChangeAspect="1"/>
              </p:cNvSpPr>
              <p:nvPr/>
            </p:nvSpPr>
            <p:spPr bwMode="auto">
              <a:xfrm rot="19034310" flipH="1">
                <a:off x="2971" y="2091"/>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19" name="Freeform 239">
                <a:extLst>
                  <a:ext uri="{FF2B5EF4-FFF2-40B4-BE49-F238E27FC236}">
                    <a16:creationId xmlns:a16="http://schemas.microsoft.com/office/drawing/2014/main" id="{EF36DCFC-927C-4F4E-98A4-CB2E977D6C26}"/>
                  </a:ext>
                </a:extLst>
              </p:cNvPr>
              <p:cNvSpPr>
                <a:spLocks noChangeAspect="1"/>
              </p:cNvSpPr>
              <p:nvPr/>
            </p:nvSpPr>
            <p:spPr bwMode="auto">
              <a:xfrm rot="1149305" flipH="1">
                <a:off x="3107" y="273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20" name="Freeform 240">
                <a:extLst>
                  <a:ext uri="{FF2B5EF4-FFF2-40B4-BE49-F238E27FC236}">
                    <a16:creationId xmlns:a16="http://schemas.microsoft.com/office/drawing/2014/main" id="{56A0429C-E4B7-4647-AAC4-21931FB82DBE}"/>
                  </a:ext>
                </a:extLst>
              </p:cNvPr>
              <p:cNvSpPr>
                <a:spLocks noChangeAspect="1"/>
              </p:cNvSpPr>
              <p:nvPr/>
            </p:nvSpPr>
            <p:spPr bwMode="auto">
              <a:xfrm rot="21335574" flipH="1">
                <a:off x="3424" y="27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21" name="Freeform 241">
                <a:extLst>
                  <a:ext uri="{FF2B5EF4-FFF2-40B4-BE49-F238E27FC236}">
                    <a16:creationId xmlns:a16="http://schemas.microsoft.com/office/drawing/2014/main" id="{F411DA82-D998-4FD4-947A-4F948702FDE9}"/>
                  </a:ext>
                </a:extLst>
              </p:cNvPr>
              <p:cNvSpPr>
                <a:spLocks noChangeAspect="1"/>
              </p:cNvSpPr>
              <p:nvPr/>
            </p:nvSpPr>
            <p:spPr bwMode="auto">
              <a:xfrm rot="4570061" flipH="1" flipV="1">
                <a:off x="2842" y="2470"/>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22" name="Freeform 242">
                <a:extLst>
                  <a:ext uri="{FF2B5EF4-FFF2-40B4-BE49-F238E27FC236}">
                    <a16:creationId xmlns:a16="http://schemas.microsoft.com/office/drawing/2014/main" id="{D1703B28-240C-4AF8-9258-0EEB0B49F017}"/>
                  </a:ext>
                </a:extLst>
              </p:cNvPr>
              <p:cNvSpPr>
                <a:spLocks noChangeAspect="1"/>
              </p:cNvSpPr>
              <p:nvPr/>
            </p:nvSpPr>
            <p:spPr bwMode="auto">
              <a:xfrm rot="18661694" flipH="1">
                <a:off x="3719" y="2627"/>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23" name="Freeform 243">
                <a:extLst>
                  <a:ext uri="{FF2B5EF4-FFF2-40B4-BE49-F238E27FC236}">
                    <a16:creationId xmlns:a16="http://schemas.microsoft.com/office/drawing/2014/main" id="{C0A6450B-3B68-4BC7-B5C1-E63C4D562EFC}"/>
                  </a:ext>
                </a:extLst>
              </p:cNvPr>
              <p:cNvSpPr>
                <a:spLocks noChangeAspect="1"/>
              </p:cNvSpPr>
              <p:nvPr/>
            </p:nvSpPr>
            <p:spPr bwMode="auto">
              <a:xfrm rot="14219247" flipH="1">
                <a:off x="3775" y="2186"/>
                <a:ext cx="96" cy="201"/>
              </a:xfrm>
              <a:custGeom>
                <a:avLst/>
                <a:gdLst>
                  <a:gd name="T0" fmla="*/ 0 w 573"/>
                  <a:gd name="T1" fmla="*/ 143 h 858"/>
                  <a:gd name="T2" fmla="*/ 3 w 573"/>
                  <a:gd name="T3" fmla="*/ 89 h 858"/>
                  <a:gd name="T4" fmla="*/ 18 w 573"/>
                  <a:gd name="T5" fmla="*/ 47 h 858"/>
                  <a:gd name="T6" fmla="*/ 47 w 573"/>
                  <a:gd name="T7" fmla="*/ 18 h 858"/>
                  <a:gd name="T8" fmla="*/ 89 w 573"/>
                  <a:gd name="T9" fmla="*/ 3 h 858"/>
                  <a:gd name="T10" fmla="*/ 143 w 573"/>
                  <a:gd name="T11" fmla="*/ 0 h 858"/>
                  <a:gd name="T12" fmla="*/ 458 w 573"/>
                  <a:gd name="T13" fmla="*/ 0 h 858"/>
                  <a:gd name="T14" fmla="*/ 507 w 573"/>
                  <a:gd name="T15" fmla="*/ 9 h 858"/>
                  <a:gd name="T16" fmla="*/ 542 w 573"/>
                  <a:gd name="T17" fmla="*/ 31 h 858"/>
                  <a:gd name="T18" fmla="*/ 564 w 573"/>
                  <a:gd name="T19" fmla="*/ 66 h 858"/>
                  <a:gd name="T20" fmla="*/ 573 w 573"/>
                  <a:gd name="T21" fmla="*/ 115 h 858"/>
                  <a:gd name="T22" fmla="*/ 572 w 573"/>
                  <a:gd name="T23" fmla="*/ 715 h 858"/>
                  <a:gd name="T24" fmla="*/ 572 w 573"/>
                  <a:gd name="T25" fmla="*/ 725 h 858"/>
                  <a:gd name="T26" fmla="*/ 571 w 573"/>
                  <a:gd name="T27" fmla="*/ 735 h 858"/>
                  <a:gd name="T28" fmla="*/ 569 w 573"/>
                  <a:gd name="T29" fmla="*/ 745 h 858"/>
                  <a:gd name="T30" fmla="*/ 567 w 573"/>
                  <a:gd name="T31" fmla="*/ 755 h 858"/>
                  <a:gd name="T32" fmla="*/ 564 w 573"/>
                  <a:gd name="T33" fmla="*/ 764 h 858"/>
                  <a:gd name="T34" fmla="*/ 560 w 573"/>
                  <a:gd name="T35" fmla="*/ 774 h 858"/>
                  <a:gd name="T36" fmla="*/ 556 w 573"/>
                  <a:gd name="T37" fmla="*/ 783 h 858"/>
                  <a:gd name="T38" fmla="*/ 551 w 573"/>
                  <a:gd name="T39" fmla="*/ 791 h 858"/>
                  <a:gd name="T40" fmla="*/ 545 w 573"/>
                  <a:gd name="T41" fmla="*/ 799 h 858"/>
                  <a:gd name="T42" fmla="*/ 539 w 573"/>
                  <a:gd name="T43" fmla="*/ 807 h 858"/>
                  <a:gd name="T44" fmla="*/ 532 w 573"/>
                  <a:gd name="T45" fmla="*/ 815 h 858"/>
                  <a:gd name="T46" fmla="*/ 525 w 573"/>
                  <a:gd name="T47" fmla="*/ 822 h 858"/>
                  <a:gd name="T48" fmla="*/ 517 w 573"/>
                  <a:gd name="T49" fmla="*/ 828 h 858"/>
                  <a:gd name="T50" fmla="*/ 509 w 573"/>
                  <a:gd name="T51" fmla="*/ 834 h 858"/>
                  <a:gd name="T52" fmla="*/ 501 w 573"/>
                  <a:gd name="T53" fmla="*/ 839 h 858"/>
                  <a:gd name="T54" fmla="*/ 492 w 573"/>
                  <a:gd name="T55" fmla="*/ 844 h 858"/>
                  <a:gd name="T56" fmla="*/ 483 w 573"/>
                  <a:gd name="T57" fmla="*/ 848 h 858"/>
                  <a:gd name="T58" fmla="*/ 474 w 573"/>
                  <a:gd name="T59" fmla="*/ 851 h 858"/>
                  <a:gd name="T60" fmla="*/ 464 w 573"/>
                  <a:gd name="T61" fmla="*/ 854 h 858"/>
                  <a:gd name="T62" fmla="*/ 454 w 573"/>
                  <a:gd name="T63" fmla="*/ 856 h 858"/>
                  <a:gd name="T64" fmla="*/ 444 w 573"/>
                  <a:gd name="T65" fmla="*/ 858 h 858"/>
                  <a:gd name="T66" fmla="*/ 434 w 573"/>
                  <a:gd name="T67" fmla="*/ 858 h 858"/>
                  <a:gd name="T68" fmla="*/ 143 w 573"/>
                  <a:gd name="T69" fmla="*/ 858 h 858"/>
                  <a:gd name="T70" fmla="*/ 133 w 573"/>
                  <a:gd name="T71" fmla="*/ 858 h 858"/>
                  <a:gd name="T72" fmla="*/ 124 w 573"/>
                  <a:gd name="T73" fmla="*/ 857 h 858"/>
                  <a:gd name="T74" fmla="*/ 114 w 573"/>
                  <a:gd name="T75" fmla="*/ 855 h 858"/>
                  <a:gd name="T76" fmla="*/ 104 w 573"/>
                  <a:gd name="T77" fmla="*/ 853 h 858"/>
                  <a:gd name="T78" fmla="*/ 95 w 573"/>
                  <a:gd name="T79" fmla="*/ 850 h 858"/>
                  <a:gd name="T80" fmla="*/ 85 w 573"/>
                  <a:gd name="T81" fmla="*/ 846 h 858"/>
                  <a:gd name="T82" fmla="*/ 76 w 573"/>
                  <a:gd name="T83" fmla="*/ 842 h 858"/>
                  <a:gd name="T84" fmla="*/ 68 w 573"/>
                  <a:gd name="T85" fmla="*/ 837 h 858"/>
                  <a:gd name="T86" fmla="*/ 59 w 573"/>
                  <a:gd name="T87" fmla="*/ 831 h 858"/>
                  <a:gd name="T88" fmla="*/ 52 w 573"/>
                  <a:gd name="T89" fmla="*/ 825 h 858"/>
                  <a:gd name="T90" fmla="*/ 44 w 573"/>
                  <a:gd name="T91" fmla="*/ 818 h 858"/>
                  <a:gd name="T92" fmla="*/ 37 w 573"/>
                  <a:gd name="T93" fmla="*/ 811 h 858"/>
                  <a:gd name="T94" fmla="*/ 31 w 573"/>
                  <a:gd name="T95" fmla="*/ 803 h 858"/>
                  <a:gd name="T96" fmla="*/ 25 w 573"/>
                  <a:gd name="T97" fmla="*/ 795 h 858"/>
                  <a:gd name="T98" fmla="*/ 20 w 573"/>
                  <a:gd name="T99" fmla="*/ 787 h 858"/>
                  <a:gd name="T100" fmla="*/ 15 w 573"/>
                  <a:gd name="T101" fmla="*/ 778 h 858"/>
                  <a:gd name="T102" fmla="*/ 11 w 573"/>
                  <a:gd name="T103" fmla="*/ 769 h 858"/>
                  <a:gd name="T104" fmla="*/ 7 w 573"/>
                  <a:gd name="T105" fmla="*/ 760 h 858"/>
                  <a:gd name="T106" fmla="*/ 5 w 573"/>
                  <a:gd name="T107" fmla="*/ 750 h 858"/>
                  <a:gd name="T108" fmla="*/ 3 w 573"/>
                  <a:gd name="T109" fmla="*/ 740 h 858"/>
                  <a:gd name="T110" fmla="*/ 1 w 573"/>
                  <a:gd name="T111" fmla="*/ 730 h 858"/>
                  <a:gd name="T112" fmla="*/ 1 w 573"/>
                  <a:gd name="T113" fmla="*/ 720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3" h="858">
                    <a:moveTo>
                      <a:pt x="0" y="715"/>
                    </a:moveTo>
                    <a:lnTo>
                      <a:pt x="0" y="143"/>
                    </a:lnTo>
                    <a:lnTo>
                      <a:pt x="0" y="114"/>
                    </a:lnTo>
                    <a:lnTo>
                      <a:pt x="3" y="89"/>
                    </a:lnTo>
                    <a:lnTo>
                      <a:pt x="9" y="66"/>
                    </a:lnTo>
                    <a:lnTo>
                      <a:pt x="18" y="47"/>
                    </a:lnTo>
                    <a:lnTo>
                      <a:pt x="31" y="31"/>
                    </a:lnTo>
                    <a:lnTo>
                      <a:pt x="47" y="18"/>
                    </a:lnTo>
                    <a:lnTo>
                      <a:pt x="66" y="9"/>
                    </a:lnTo>
                    <a:lnTo>
                      <a:pt x="89" y="3"/>
                    </a:lnTo>
                    <a:lnTo>
                      <a:pt x="114" y="0"/>
                    </a:lnTo>
                    <a:lnTo>
                      <a:pt x="143" y="0"/>
                    </a:lnTo>
                    <a:lnTo>
                      <a:pt x="429" y="0"/>
                    </a:lnTo>
                    <a:lnTo>
                      <a:pt x="458" y="0"/>
                    </a:lnTo>
                    <a:lnTo>
                      <a:pt x="484" y="3"/>
                    </a:lnTo>
                    <a:lnTo>
                      <a:pt x="507" y="9"/>
                    </a:lnTo>
                    <a:lnTo>
                      <a:pt x="526" y="18"/>
                    </a:lnTo>
                    <a:lnTo>
                      <a:pt x="542" y="31"/>
                    </a:lnTo>
                    <a:lnTo>
                      <a:pt x="555" y="47"/>
                    </a:lnTo>
                    <a:lnTo>
                      <a:pt x="564" y="66"/>
                    </a:lnTo>
                    <a:lnTo>
                      <a:pt x="570" y="89"/>
                    </a:lnTo>
                    <a:lnTo>
                      <a:pt x="573" y="115"/>
                    </a:lnTo>
                    <a:lnTo>
                      <a:pt x="572" y="143"/>
                    </a:lnTo>
                    <a:lnTo>
                      <a:pt x="572" y="715"/>
                    </a:lnTo>
                    <a:lnTo>
                      <a:pt x="572" y="720"/>
                    </a:lnTo>
                    <a:lnTo>
                      <a:pt x="572" y="725"/>
                    </a:lnTo>
                    <a:lnTo>
                      <a:pt x="572" y="730"/>
                    </a:lnTo>
                    <a:lnTo>
                      <a:pt x="571" y="735"/>
                    </a:lnTo>
                    <a:lnTo>
                      <a:pt x="570" y="740"/>
                    </a:lnTo>
                    <a:lnTo>
                      <a:pt x="569" y="745"/>
                    </a:lnTo>
                    <a:lnTo>
                      <a:pt x="568" y="750"/>
                    </a:lnTo>
                    <a:lnTo>
                      <a:pt x="567" y="755"/>
                    </a:lnTo>
                    <a:lnTo>
                      <a:pt x="565" y="760"/>
                    </a:lnTo>
                    <a:lnTo>
                      <a:pt x="564" y="764"/>
                    </a:lnTo>
                    <a:lnTo>
                      <a:pt x="562" y="769"/>
                    </a:lnTo>
                    <a:lnTo>
                      <a:pt x="560" y="774"/>
                    </a:lnTo>
                    <a:lnTo>
                      <a:pt x="558" y="778"/>
                    </a:lnTo>
                    <a:lnTo>
                      <a:pt x="556" y="783"/>
                    </a:lnTo>
                    <a:lnTo>
                      <a:pt x="553" y="787"/>
                    </a:lnTo>
                    <a:lnTo>
                      <a:pt x="551" y="791"/>
                    </a:lnTo>
                    <a:lnTo>
                      <a:pt x="548" y="795"/>
                    </a:lnTo>
                    <a:lnTo>
                      <a:pt x="545" y="799"/>
                    </a:lnTo>
                    <a:lnTo>
                      <a:pt x="542" y="803"/>
                    </a:lnTo>
                    <a:lnTo>
                      <a:pt x="539" y="807"/>
                    </a:lnTo>
                    <a:lnTo>
                      <a:pt x="536" y="811"/>
                    </a:lnTo>
                    <a:lnTo>
                      <a:pt x="532" y="815"/>
                    </a:lnTo>
                    <a:lnTo>
                      <a:pt x="529" y="818"/>
                    </a:lnTo>
                    <a:lnTo>
                      <a:pt x="525" y="822"/>
                    </a:lnTo>
                    <a:lnTo>
                      <a:pt x="521" y="825"/>
                    </a:lnTo>
                    <a:lnTo>
                      <a:pt x="517" y="828"/>
                    </a:lnTo>
                    <a:lnTo>
                      <a:pt x="514" y="831"/>
                    </a:lnTo>
                    <a:lnTo>
                      <a:pt x="509" y="834"/>
                    </a:lnTo>
                    <a:lnTo>
                      <a:pt x="505" y="837"/>
                    </a:lnTo>
                    <a:lnTo>
                      <a:pt x="501" y="839"/>
                    </a:lnTo>
                    <a:lnTo>
                      <a:pt x="497" y="842"/>
                    </a:lnTo>
                    <a:lnTo>
                      <a:pt x="492" y="844"/>
                    </a:lnTo>
                    <a:lnTo>
                      <a:pt x="488" y="846"/>
                    </a:lnTo>
                    <a:lnTo>
                      <a:pt x="483" y="848"/>
                    </a:lnTo>
                    <a:lnTo>
                      <a:pt x="478" y="850"/>
                    </a:lnTo>
                    <a:lnTo>
                      <a:pt x="474" y="851"/>
                    </a:lnTo>
                    <a:lnTo>
                      <a:pt x="469" y="853"/>
                    </a:lnTo>
                    <a:lnTo>
                      <a:pt x="464" y="854"/>
                    </a:lnTo>
                    <a:lnTo>
                      <a:pt x="459" y="855"/>
                    </a:lnTo>
                    <a:lnTo>
                      <a:pt x="454" y="856"/>
                    </a:lnTo>
                    <a:lnTo>
                      <a:pt x="449" y="857"/>
                    </a:lnTo>
                    <a:lnTo>
                      <a:pt x="444" y="858"/>
                    </a:lnTo>
                    <a:lnTo>
                      <a:pt x="439" y="858"/>
                    </a:lnTo>
                    <a:lnTo>
                      <a:pt x="434" y="858"/>
                    </a:lnTo>
                    <a:lnTo>
                      <a:pt x="429" y="858"/>
                    </a:lnTo>
                    <a:lnTo>
                      <a:pt x="143" y="858"/>
                    </a:lnTo>
                    <a:lnTo>
                      <a:pt x="138" y="858"/>
                    </a:lnTo>
                    <a:lnTo>
                      <a:pt x="133" y="858"/>
                    </a:lnTo>
                    <a:lnTo>
                      <a:pt x="129" y="858"/>
                    </a:lnTo>
                    <a:lnTo>
                      <a:pt x="124" y="857"/>
                    </a:lnTo>
                    <a:lnTo>
                      <a:pt x="119" y="856"/>
                    </a:lnTo>
                    <a:lnTo>
                      <a:pt x="114" y="855"/>
                    </a:lnTo>
                    <a:lnTo>
                      <a:pt x="109" y="854"/>
                    </a:lnTo>
                    <a:lnTo>
                      <a:pt x="104" y="853"/>
                    </a:lnTo>
                    <a:lnTo>
                      <a:pt x="99" y="851"/>
                    </a:lnTo>
                    <a:lnTo>
                      <a:pt x="95" y="850"/>
                    </a:lnTo>
                    <a:lnTo>
                      <a:pt x="90" y="848"/>
                    </a:lnTo>
                    <a:lnTo>
                      <a:pt x="85" y="846"/>
                    </a:lnTo>
                    <a:lnTo>
                      <a:pt x="81" y="844"/>
                    </a:lnTo>
                    <a:lnTo>
                      <a:pt x="76" y="842"/>
                    </a:lnTo>
                    <a:lnTo>
                      <a:pt x="72" y="839"/>
                    </a:lnTo>
                    <a:lnTo>
                      <a:pt x="68" y="837"/>
                    </a:lnTo>
                    <a:lnTo>
                      <a:pt x="64" y="834"/>
                    </a:lnTo>
                    <a:lnTo>
                      <a:pt x="59" y="831"/>
                    </a:lnTo>
                    <a:lnTo>
                      <a:pt x="55" y="828"/>
                    </a:lnTo>
                    <a:lnTo>
                      <a:pt x="52" y="825"/>
                    </a:lnTo>
                    <a:lnTo>
                      <a:pt x="48" y="822"/>
                    </a:lnTo>
                    <a:lnTo>
                      <a:pt x="44" y="818"/>
                    </a:lnTo>
                    <a:lnTo>
                      <a:pt x="41" y="815"/>
                    </a:lnTo>
                    <a:lnTo>
                      <a:pt x="37" y="811"/>
                    </a:lnTo>
                    <a:lnTo>
                      <a:pt x="34" y="807"/>
                    </a:lnTo>
                    <a:lnTo>
                      <a:pt x="31" y="803"/>
                    </a:lnTo>
                    <a:lnTo>
                      <a:pt x="28" y="799"/>
                    </a:lnTo>
                    <a:lnTo>
                      <a:pt x="25" y="795"/>
                    </a:lnTo>
                    <a:lnTo>
                      <a:pt x="22" y="791"/>
                    </a:lnTo>
                    <a:lnTo>
                      <a:pt x="20" y="787"/>
                    </a:lnTo>
                    <a:lnTo>
                      <a:pt x="17" y="783"/>
                    </a:lnTo>
                    <a:lnTo>
                      <a:pt x="15" y="778"/>
                    </a:lnTo>
                    <a:lnTo>
                      <a:pt x="13" y="774"/>
                    </a:lnTo>
                    <a:lnTo>
                      <a:pt x="11" y="769"/>
                    </a:lnTo>
                    <a:lnTo>
                      <a:pt x="9" y="764"/>
                    </a:lnTo>
                    <a:lnTo>
                      <a:pt x="7" y="760"/>
                    </a:lnTo>
                    <a:lnTo>
                      <a:pt x="6" y="755"/>
                    </a:lnTo>
                    <a:lnTo>
                      <a:pt x="5" y="750"/>
                    </a:lnTo>
                    <a:lnTo>
                      <a:pt x="4" y="745"/>
                    </a:lnTo>
                    <a:lnTo>
                      <a:pt x="3" y="740"/>
                    </a:lnTo>
                    <a:lnTo>
                      <a:pt x="2" y="735"/>
                    </a:lnTo>
                    <a:lnTo>
                      <a:pt x="1" y="730"/>
                    </a:lnTo>
                    <a:lnTo>
                      <a:pt x="1" y="725"/>
                    </a:lnTo>
                    <a:lnTo>
                      <a:pt x="1" y="720"/>
                    </a:lnTo>
                    <a:lnTo>
                      <a:pt x="0" y="715"/>
                    </a:lnTo>
                  </a:path>
                </a:pathLst>
              </a:custGeom>
              <a:solidFill>
                <a:srgbClr val="4D5EA5"/>
              </a:solidFill>
              <a:ln w="3175">
                <a:solidFill>
                  <a:srgbClr val="000000"/>
                </a:solidFill>
                <a:prstDash val="solid"/>
                <a:round/>
                <a:headEnd/>
                <a:tailEnd/>
              </a:ln>
            </p:spPr>
            <p:txBody>
              <a:bodyPr/>
              <a:lstStyle/>
              <a:p>
                <a:endParaRPr lang="en-US"/>
              </a:p>
            </p:txBody>
          </p:sp>
          <p:sp>
            <p:nvSpPr>
              <p:cNvPr id="942324" name="Oval 244" descr="Δημοσιογραφικό χαρτί">
                <a:extLst>
                  <a:ext uri="{FF2B5EF4-FFF2-40B4-BE49-F238E27FC236}">
                    <a16:creationId xmlns:a16="http://schemas.microsoft.com/office/drawing/2014/main" id="{EDAC6BA8-D353-433B-89DD-0A41E8FDCD0C}"/>
                  </a:ext>
                </a:extLst>
              </p:cNvPr>
              <p:cNvSpPr>
                <a:spLocks noChangeAspect="1" noChangeArrowheads="1"/>
              </p:cNvSpPr>
              <p:nvPr/>
            </p:nvSpPr>
            <p:spPr bwMode="auto">
              <a:xfrm>
                <a:off x="2971" y="2160"/>
                <a:ext cx="816" cy="635"/>
              </a:xfrm>
              <a:prstGeom prst="ellipse">
                <a:avLst/>
              </a:prstGeom>
              <a:blipFill dpi="0" rotWithShape="1">
                <a:blip r:embed="rId3"/>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a:latin typeface="Book Antiqua" panose="02040602050305030304" pitchFamily="18" charset="0"/>
                  </a:rPr>
                  <a:t>Latex</a:t>
                </a:r>
              </a:p>
              <a:p>
                <a:pPr algn="ctr">
                  <a:lnSpc>
                    <a:spcPct val="120000"/>
                  </a:lnSpc>
                </a:pPr>
                <a:r>
                  <a:rPr lang="el-GR" altLang="en-US">
                    <a:latin typeface="Book Antiqua" panose="02040602050305030304" pitchFamily="18" charset="0"/>
                  </a:rPr>
                  <a:t>Fc-IgG</a:t>
                </a:r>
              </a:p>
            </p:txBody>
          </p:sp>
        </p:grpSp>
      </p:grpSp>
      <p:pic>
        <p:nvPicPr>
          <p:cNvPr id="942325" name="Picture 245" descr="Untitled-1">
            <a:extLst>
              <a:ext uri="{FF2B5EF4-FFF2-40B4-BE49-F238E27FC236}">
                <a16:creationId xmlns:a16="http://schemas.microsoft.com/office/drawing/2014/main" id="{3497609B-5D00-4599-87D0-86C9DBA09A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525463"/>
            <a:ext cx="2663825" cy="1963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42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5394" name="Rectangle 2">
            <a:extLst>
              <a:ext uri="{FF2B5EF4-FFF2-40B4-BE49-F238E27FC236}">
                <a16:creationId xmlns:a16="http://schemas.microsoft.com/office/drawing/2014/main" id="{8D8F2153-7F44-45D9-A410-1F9A7D8770EB}"/>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800"/>
            </a:br>
            <a:r>
              <a:rPr lang="el-GR" altLang="en-US"/>
              <a:t>Κλινική Πράξη</a:t>
            </a:r>
          </a:p>
        </p:txBody>
      </p:sp>
      <p:graphicFrame>
        <p:nvGraphicFramePr>
          <p:cNvPr id="955395" name="Group 3">
            <a:extLst>
              <a:ext uri="{FF2B5EF4-FFF2-40B4-BE49-F238E27FC236}">
                <a16:creationId xmlns:a16="http://schemas.microsoft.com/office/drawing/2014/main" id="{C0534235-8FA7-462F-95B1-1065EC84B0CA}"/>
              </a:ext>
            </a:extLst>
          </p:cNvPr>
          <p:cNvGraphicFramePr>
            <a:graphicFrameLocks noGrp="1"/>
          </p:cNvGraphicFramePr>
          <p:nvPr/>
        </p:nvGraphicFramePr>
        <p:xfrm>
          <a:off x="323850" y="2276475"/>
          <a:ext cx="8424863" cy="4260850"/>
        </p:xfrm>
        <a:graphic>
          <a:graphicData uri="http://schemas.openxmlformats.org/drawingml/2006/table">
            <a:tbl>
              <a:tblPr/>
              <a:tblGrid>
                <a:gridCol w="792163">
                  <a:extLst>
                    <a:ext uri="{9D8B030D-6E8A-4147-A177-3AD203B41FA5}">
                      <a16:colId xmlns:a16="http://schemas.microsoft.com/office/drawing/2014/main" val="5765569"/>
                    </a:ext>
                  </a:extLst>
                </a:gridCol>
                <a:gridCol w="2376487">
                  <a:extLst>
                    <a:ext uri="{9D8B030D-6E8A-4147-A177-3AD203B41FA5}">
                      <a16:colId xmlns:a16="http://schemas.microsoft.com/office/drawing/2014/main" val="1513172185"/>
                    </a:ext>
                  </a:extLst>
                </a:gridCol>
                <a:gridCol w="3095625">
                  <a:extLst>
                    <a:ext uri="{9D8B030D-6E8A-4147-A177-3AD203B41FA5}">
                      <a16:colId xmlns:a16="http://schemas.microsoft.com/office/drawing/2014/main" val="1247597088"/>
                    </a:ext>
                  </a:extLst>
                </a:gridCol>
                <a:gridCol w="2160588">
                  <a:extLst>
                    <a:ext uri="{9D8B030D-6E8A-4147-A177-3AD203B41FA5}">
                      <a16:colId xmlns:a16="http://schemas.microsoft.com/office/drawing/2014/main" val="4148365658"/>
                    </a:ext>
                  </a:extLst>
                </a:gridCol>
              </a:tblGrid>
              <a:tr h="444500">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Ανοσολογικός Εργαστηριακός Έλεγχος</a:t>
                      </a:r>
                    </a:p>
                  </a:txBody>
                  <a:tcPr marL="18000" marR="18000" marT="46800" marB="46800" anchor="ctr" horzOverflow="overflow">
                    <a:lnL cap="flat">
                      <a:noFill/>
                    </a:lnL>
                    <a:lnR cap="flat">
                      <a:noFill/>
                    </a:lnR>
                    <a:lnT w="28575" cap="flat" cmpd="sng" algn="ctr">
                      <a:solidFill>
                        <a:srgbClr val="364558"/>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38432996"/>
                  </a:ext>
                </a:extLst>
              </a:tr>
              <a:tr h="32226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Ορολογικός </a:t>
                      </a:r>
                    </a:p>
                  </a:txBody>
                  <a:tcPr marL="18000" marR="18000" marT="46800" marB="46800" anchor="ctr" horzOverflow="overflow">
                    <a:lnL cap="flat">
                      <a:noFill/>
                    </a:lnL>
                    <a:lnR>
                      <a:noFill/>
                    </a:lnR>
                    <a:lnT w="12700" cap="flat" cmpd="sng" algn="ctr">
                      <a:solidFill>
                        <a:schemeClr val="bg1"/>
                      </a:solidFill>
                      <a:prstDash val="sysDash"/>
                      <a:round/>
                      <a:headEnd type="none" w="med" len="med"/>
                      <a:tailEnd type="none" w="med" len="med"/>
                    </a:lnT>
                    <a:lnB w="28575" cap="flat" cmpd="sng" algn="ctr">
                      <a:solidFill>
                        <a:srgbClr val="45374B"/>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Κυτταρολογικός</a:t>
                      </a:r>
                      <a:r>
                        <a:rPr kumimoji="0" lang="en-US" altLang="en-US" sz="2200" b="0" i="0" u="none" strike="noStrike" cap="none" normalizeH="0" baseline="0">
                          <a:ln>
                            <a:noFill/>
                          </a:ln>
                          <a:solidFill>
                            <a:schemeClr val="bg1"/>
                          </a:solidFill>
                          <a:effectLst/>
                          <a:latin typeface="Century Schoolbook" panose="02040604050505020304" pitchFamily="18" charset="0"/>
                        </a:rPr>
                        <a:t> / </a:t>
                      </a:r>
                      <a:r>
                        <a:rPr kumimoji="0" lang="el-GR" altLang="en-US" sz="2200" b="0" i="0" u="none" strike="noStrike" cap="none" normalizeH="0" baseline="0">
                          <a:ln>
                            <a:noFill/>
                          </a:ln>
                          <a:solidFill>
                            <a:schemeClr val="bg1"/>
                          </a:solidFill>
                          <a:effectLst/>
                          <a:latin typeface="Century Schoolbook" panose="02040604050505020304" pitchFamily="18" charset="0"/>
                        </a:rPr>
                        <a:t>Ιστολογικός</a:t>
                      </a:r>
                    </a:p>
                  </a:txBody>
                  <a:tcPr marL="18000" marR="18000" marT="46800" marB="46800" anchor="ctr" horzOverflow="overflow">
                    <a:lnL>
                      <a:noFill/>
                    </a:lnL>
                    <a:lnR>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Μοριακός</a:t>
                      </a:r>
                    </a:p>
                  </a:txBody>
                  <a:tcPr marL="18000" marR="18000" marT="46800" marB="46800" anchor="ctr" horzOverflow="overflow">
                    <a:lnL>
                      <a:noFill/>
                    </a:lnL>
                    <a:lnR cap="flat">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2979347106"/>
                  </a:ext>
                </a:extLst>
              </a:tr>
              <a:tr h="442913">
                <a:tc row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a:t>
                      </a:r>
                      <a:r>
                        <a:rPr kumimoji="0" lang="en-US" altLang="en-US" sz="1800" b="0" i="0" u="none" strike="noStrike" cap="none" normalizeH="0" baseline="0">
                          <a:ln>
                            <a:noFill/>
                          </a:ln>
                          <a:solidFill>
                            <a:schemeClr val="tx1"/>
                          </a:solidFill>
                          <a:effectLst/>
                          <a:latin typeface="Century Schoolbook" panose="02040604050505020304" pitchFamily="18" charset="0"/>
                        </a:rPr>
                        <a:t>bs </a:t>
                      </a:r>
                      <a:r>
                        <a:rPr kumimoji="0" lang="el-GR" altLang="en-US" sz="1800" b="0" i="0" u="none" strike="noStrike" cap="none" normalizeH="0" baseline="0">
                          <a:ln>
                            <a:noFill/>
                          </a:ln>
                          <a:solidFill>
                            <a:schemeClr val="tx1"/>
                          </a:solidFill>
                          <a:effectLst/>
                          <a:latin typeface="Century Schoolbook" panose="02040604050505020304" pitchFamily="18" charset="0"/>
                        </a:rPr>
                        <a:t>κατά</a:t>
                      </a:r>
                      <a:r>
                        <a:rPr kumimoji="0" lang="en-US" altLang="en-US" sz="1800" b="0" i="0" u="none" strike="noStrike" cap="none" normalizeH="0" baseline="0">
                          <a:ln>
                            <a:noFill/>
                          </a:ln>
                          <a:solidFill>
                            <a:schemeClr val="tx1"/>
                          </a:solidFill>
                          <a:effectLst/>
                          <a:latin typeface="Century Schoolbook" panose="02040604050505020304" pitchFamily="18" charset="0"/>
                        </a:rPr>
                        <a:t>:</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108000" marB="46800" horzOverflow="overflow">
                    <a:lnL cap="flat">
                      <a:noFill/>
                    </a:lnL>
                    <a:lnR>
                      <a:noFill/>
                    </a:lnR>
                    <a:lnT w="28575" cap="flat" cmpd="sng" algn="ctr">
                      <a:solidFill>
                        <a:srgbClr val="45374B"/>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βακτηριδίων, ιών κλπ.</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Υποπληθυσμοί κυττάρων</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Ανοσογενετικός: </a:t>
                      </a:r>
                      <a:r>
                        <a:rPr kumimoji="0" lang="el-GR" altLang="en-US" sz="1800" b="0" i="1" u="none" strike="noStrike" cap="none" normalizeH="0" baseline="0">
                          <a:ln>
                            <a:noFill/>
                          </a:ln>
                          <a:solidFill>
                            <a:schemeClr val="tx1"/>
                          </a:solidFill>
                          <a:effectLst/>
                          <a:latin typeface="Century Schoolbook" panose="02040604050505020304" pitchFamily="18" charset="0"/>
                        </a:rPr>
                        <a:t>Απλότυποι HLA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2213223940"/>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αλλεργιογόνων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Εναπόθεση ανοσοσυμπλεγμάτων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Πολυμορφισμοί</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1941814849"/>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Αυτοαντισώματα</a:t>
                      </a: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200964766"/>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1" i="0" u="none" strike="noStrike" cap="none" normalizeH="0" baseline="0">
                          <a:ln>
                            <a:noFill/>
                          </a:ln>
                          <a:solidFill>
                            <a:schemeClr val="tx1"/>
                          </a:solidFill>
                          <a:effectLst/>
                          <a:latin typeface="Century Schoolbook" panose="02040604050505020304" pitchFamily="18" charset="0"/>
                        </a:rPr>
                        <a:t>    Κρυοσφαιρίνες </a:t>
                      </a:r>
                    </a:p>
                  </a:txBody>
                  <a:tcPr marL="18000" marR="18000" marT="46800" marB="46800" anchor="ctr" horzOverflow="overflow">
                    <a:lnL cap="flat">
                      <a:noFill/>
                    </a:lnL>
                    <a:lnR>
                      <a:noFill/>
                    </a:lnR>
                    <a:lnT>
                      <a:noFill/>
                    </a:lnT>
                    <a:lnB>
                      <a:noFill/>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1836460556"/>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Συμπλήρωμα </a:t>
                      </a:r>
                    </a:p>
                  </a:txBody>
                  <a:tcPr marL="18000" marR="18000" marT="46800" marB="46800" anchor="ctr"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3486581033"/>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Πρωτεΐνες οξείας φάσεως</a:t>
                      </a:r>
                    </a:p>
                  </a:txBody>
                  <a:tcPr marL="18000" marR="18000" marT="46800" marB="46800" anchor="ctr" horzOverflow="overflow">
                    <a:lnL cap="flat">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extLst>
                  <a:ext uri="{0D108BD9-81ED-4DB2-BD59-A6C34878D82A}">
                    <a16:rowId xmlns:a16="http://schemas.microsoft.com/office/drawing/2014/main" val="2790893581"/>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a:extLst>
              <a:ext uri="{FF2B5EF4-FFF2-40B4-BE49-F238E27FC236}">
                <a16:creationId xmlns:a16="http://schemas.microsoft.com/office/drawing/2014/main" id="{F817A593-1230-48BA-B64C-45903D89B299}"/>
              </a:ext>
            </a:extLst>
          </p:cNvPr>
          <p:cNvSpPr>
            <a:spLocks noGrp="1" noChangeArrowheads="1"/>
          </p:cNvSpPr>
          <p:nvPr>
            <p:ph type="title"/>
          </p:nvPr>
        </p:nvSpPr>
        <p:spPr/>
        <p:txBody>
          <a:bodyPr/>
          <a:lstStyle/>
          <a:p>
            <a:r>
              <a:rPr lang="el-GR" altLang="en-US"/>
              <a:t>Κρυοσφαιρίνες </a:t>
            </a:r>
          </a:p>
        </p:txBody>
      </p:sp>
      <p:sp>
        <p:nvSpPr>
          <p:cNvPr id="598019" name="Rectangle 3">
            <a:extLst>
              <a:ext uri="{FF2B5EF4-FFF2-40B4-BE49-F238E27FC236}">
                <a16:creationId xmlns:a16="http://schemas.microsoft.com/office/drawing/2014/main" id="{96F4DED3-5361-486F-B916-F230324542FD}"/>
              </a:ext>
            </a:extLst>
          </p:cNvPr>
          <p:cNvSpPr>
            <a:spLocks noGrp="1" noChangeArrowheads="1"/>
          </p:cNvSpPr>
          <p:nvPr>
            <p:ph type="body" idx="1"/>
          </p:nvPr>
        </p:nvSpPr>
        <p:spPr>
          <a:xfrm>
            <a:off x="395288" y="2636838"/>
            <a:ext cx="7488237" cy="4221162"/>
          </a:xfrm>
        </p:spPr>
        <p:txBody>
          <a:bodyPr/>
          <a:lstStyle/>
          <a:p>
            <a:r>
              <a:rPr lang="el-GR" altLang="en-US" sz="2400"/>
              <a:t>Ανοσοσφαιρίνες που καθιζάνουν στο κρύο</a:t>
            </a:r>
            <a:endParaRPr lang="en-US" altLang="en-US" sz="2400"/>
          </a:p>
          <a:p>
            <a:pPr lvl="2"/>
            <a:r>
              <a:rPr lang="en-US" altLang="en-US" sz="1800"/>
              <a:t>IgM</a:t>
            </a:r>
            <a:r>
              <a:rPr lang="el-GR" altLang="en-US" sz="1800"/>
              <a:t>, </a:t>
            </a:r>
            <a:r>
              <a:rPr lang="en-US" altLang="en-US" sz="1800"/>
              <a:t>IgG, </a:t>
            </a:r>
            <a:r>
              <a:rPr lang="el-GR" altLang="en-US" sz="1800"/>
              <a:t>σπάνια</a:t>
            </a:r>
            <a:r>
              <a:rPr lang="en-US" altLang="en-US" sz="1800"/>
              <a:t> IgA</a:t>
            </a:r>
            <a:endParaRPr lang="el-GR" altLang="en-US" sz="1800"/>
          </a:p>
          <a:p>
            <a:pPr lvl="1"/>
            <a:r>
              <a:rPr lang="el-GR" altLang="en-US" sz="2000"/>
              <a:t>η θερμοκρασία καθίζησης εξαρτάται από τη συγκέντρωσή τους </a:t>
            </a:r>
          </a:p>
          <a:p>
            <a:pPr lvl="2"/>
            <a:r>
              <a:rPr lang="el-GR" altLang="en-US" sz="1800"/>
              <a:t>Συνήθως 0-10</a:t>
            </a:r>
            <a:r>
              <a:rPr lang="en-US" altLang="en-US" sz="1800"/>
              <a:t> </a:t>
            </a:r>
            <a:r>
              <a:rPr lang="el-GR" altLang="en-US" sz="1800" baseline="30000"/>
              <a:t>ο</a:t>
            </a:r>
            <a:r>
              <a:rPr lang="en-US" altLang="en-US" sz="1800"/>
              <a:t>C</a:t>
            </a:r>
            <a:endParaRPr lang="el-GR" altLang="en-US" sz="1800"/>
          </a:p>
          <a:p>
            <a:pPr lvl="1"/>
            <a:r>
              <a:rPr lang="el-GR" altLang="en-US" sz="2000"/>
              <a:t>η καθίζηση είναι αναστρέψιμη</a:t>
            </a:r>
          </a:p>
          <a:p>
            <a:pPr lvl="2"/>
            <a:r>
              <a:rPr lang="el-GR" altLang="en-US" sz="1800"/>
              <a:t>αύξηση της θερμοκρασίας</a:t>
            </a:r>
          </a:p>
        </p:txBody>
      </p:sp>
      <p:pic>
        <p:nvPicPr>
          <p:cNvPr id="598020" name="Picture 4" descr="Untitled-4 copy">
            <a:extLst>
              <a:ext uri="{FF2B5EF4-FFF2-40B4-BE49-F238E27FC236}">
                <a16:creationId xmlns:a16="http://schemas.microsoft.com/office/drawing/2014/main" id="{45C282C6-FB7C-40A3-8F90-B2599D7535F1}"/>
              </a:ext>
            </a:extLst>
          </p:cNvPr>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a:stretch>
            <a:fillRect/>
          </a:stretch>
        </p:blipFill>
        <p:spPr bwMode="auto">
          <a:xfrm>
            <a:off x="7742238" y="1263650"/>
            <a:ext cx="1366837" cy="5478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2">
            <a:extLst>
              <a:ext uri="{FF2B5EF4-FFF2-40B4-BE49-F238E27FC236}">
                <a16:creationId xmlns:a16="http://schemas.microsoft.com/office/drawing/2014/main" id="{85FC8960-B7DF-4F3B-A501-0DDAB48CA6C6}"/>
              </a:ext>
            </a:extLst>
          </p:cNvPr>
          <p:cNvSpPr>
            <a:spLocks noGrp="1" noChangeArrowheads="1"/>
          </p:cNvSpPr>
          <p:nvPr>
            <p:ph type="title"/>
          </p:nvPr>
        </p:nvSpPr>
        <p:spPr/>
        <p:txBody>
          <a:bodyPr/>
          <a:lstStyle/>
          <a:p>
            <a:r>
              <a:rPr lang="el-GR" altLang="en-US" sz="2400">
                <a:solidFill>
                  <a:srgbClr val="364558"/>
                </a:solidFill>
              </a:rPr>
              <a:t>Κρυοσφαιρίνες</a:t>
            </a:r>
            <a:r>
              <a:rPr lang="el-GR" altLang="en-US" sz="2800">
                <a:solidFill>
                  <a:srgbClr val="4D4D4D"/>
                </a:solidFill>
              </a:rPr>
              <a:t> </a:t>
            </a:r>
            <a:br>
              <a:rPr lang="el-GR" altLang="en-US"/>
            </a:br>
            <a:r>
              <a:rPr lang="el-GR" altLang="en-US"/>
              <a:t>Απομόνωση - Ανάλυση</a:t>
            </a:r>
            <a:r>
              <a:rPr lang="el-GR" altLang="en-US" sz="3600"/>
              <a:t> </a:t>
            </a:r>
          </a:p>
        </p:txBody>
      </p:sp>
      <p:sp>
        <p:nvSpPr>
          <p:cNvPr id="948227" name="Rectangle 3">
            <a:extLst>
              <a:ext uri="{FF2B5EF4-FFF2-40B4-BE49-F238E27FC236}">
                <a16:creationId xmlns:a16="http://schemas.microsoft.com/office/drawing/2014/main" id="{B35CB4D7-8263-4088-95EC-AB9B741615B0}"/>
              </a:ext>
            </a:extLst>
          </p:cNvPr>
          <p:cNvSpPr>
            <a:spLocks noGrp="1" noChangeArrowheads="1"/>
          </p:cNvSpPr>
          <p:nvPr>
            <p:ph type="body" idx="1"/>
          </p:nvPr>
        </p:nvSpPr>
        <p:spPr>
          <a:xfrm>
            <a:off x="468313" y="2060575"/>
            <a:ext cx="7127875" cy="4597400"/>
          </a:xfrm>
        </p:spPr>
        <p:txBody>
          <a:bodyPr/>
          <a:lstStyle/>
          <a:p>
            <a:pPr marL="271463" indent="-271463">
              <a:lnSpc>
                <a:spcPct val="80000"/>
              </a:lnSpc>
              <a:spcBef>
                <a:spcPct val="40000"/>
              </a:spcBef>
              <a:spcAft>
                <a:spcPct val="40000"/>
              </a:spcAft>
              <a:tabLst>
                <a:tab pos="803275" algn="l"/>
              </a:tabLst>
            </a:pPr>
            <a:r>
              <a:rPr lang="el-GR" altLang="en-US" sz="2200"/>
              <a:t>Μεταφορά &amp; διατήρηση του αίματος μέχρι την απομόνωση του ορού στους 37</a:t>
            </a:r>
            <a:r>
              <a:rPr lang="el-GR" altLang="en-US" sz="2200" baseline="30000"/>
              <a:t>ο</a:t>
            </a:r>
            <a:r>
              <a:rPr lang="en-US" altLang="en-US" sz="2200"/>
              <a:t>C</a:t>
            </a:r>
            <a:endParaRPr lang="el-GR" altLang="en-US" sz="2200"/>
          </a:p>
          <a:p>
            <a:pPr marL="450850" lvl="1" indent="6350">
              <a:lnSpc>
                <a:spcPct val="80000"/>
              </a:lnSpc>
              <a:spcBef>
                <a:spcPct val="40000"/>
              </a:spcBef>
              <a:spcAft>
                <a:spcPct val="40000"/>
              </a:spcAft>
              <a:tabLst>
                <a:tab pos="803275" algn="l"/>
              </a:tabLst>
            </a:pPr>
            <a:r>
              <a:rPr lang="el-GR" altLang="en-US" sz="2000"/>
              <a:t>παλάμη ή ζεστό νερό </a:t>
            </a:r>
          </a:p>
          <a:p>
            <a:pPr marL="271463" indent="-271463">
              <a:lnSpc>
                <a:spcPct val="80000"/>
              </a:lnSpc>
              <a:spcBef>
                <a:spcPct val="40000"/>
              </a:spcBef>
              <a:spcAft>
                <a:spcPct val="40000"/>
              </a:spcAft>
              <a:tabLst>
                <a:tab pos="803275" algn="l"/>
              </a:tabLst>
            </a:pPr>
            <a:r>
              <a:rPr lang="el-GR" altLang="en-US" sz="2200"/>
              <a:t>Διατήρηση στους 4-10</a:t>
            </a:r>
            <a:r>
              <a:rPr lang="el-GR" altLang="en-US" sz="2200" baseline="30000"/>
              <a:t>ο</a:t>
            </a:r>
            <a:r>
              <a:rPr lang="en-US" altLang="en-US" sz="2200"/>
              <a:t>C</a:t>
            </a:r>
            <a:r>
              <a:rPr lang="el-GR" altLang="en-US" sz="2200"/>
              <a:t> (ψυγείο) για 7 ημέρες</a:t>
            </a:r>
          </a:p>
          <a:p>
            <a:pPr marL="271463" indent="-271463">
              <a:lnSpc>
                <a:spcPct val="80000"/>
              </a:lnSpc>
              <a:spcBef>
                <a:spcPct val="40000"/>
              </a:spcBef>
              <a:spcAft>
                <a:spcPct val="40000"/>
              </a:spcAft>
              <a:tabLst>
                <a:tab pos="803275" algn="l"/>
              </a:tabLst>
            </a:pPr>
            <a:r>
              <a:rPr lang="el-GR" altLang="en-US" sz="2200"/>
              <a:t>Μακροσκοπική εξέταση καθίζησης ιζήματος</a:t>
            </a:r>
          </a:p>
          <a:p>
            <a:pPr marL="271463" indent="-271463">
              <a:lnSpc>
                <a:spcPct val="80000"/>
              </a:lnSpc>
              <a:spcBef>
                <a:spcPct val="40000"/>
              </a:spcBef>
              <a:spcAft>
                <a:spcPct val="40000"/>
              </a:spcAft>
              <a:tabLst>
                <a:tab pos="803275" algn="l"/>
              </a:tabLst>
            </a:pPr>
            <a:r>
              <a:rPr lang="el-GR" altLang="en-US" sz="2200"/>
              <a:t>Καθαρισμός του ιζήματος από πρωτεΐνες του ορού (4</a:t>
            </a:r>
            <a:r>
              <a:rPr lang="el-GR" altLang="en-US" sz="2200" baseline="30000"/>
              <a:t>ο</a:t>
            </a:r>
            <a:r>
              <a:rPr lang="en-US" altLang="en-US" sz="2200"/>
              <a:t>C</a:t>
            </a:r>
            <a:r>
              <a:rPr lang="el-GR" altLang="en-US" sz="2200"/>
              <a:t>) </a:t>
            </a:r>
          </a:p>
          <a:p>
            <a:pPr marL="271463" indent="-271463">
              <a:lnSpc>
                <a:spcPct val="80000"/>
              </a:lnSpc>
              <a:spcBef>
                <a:spcPct val="40000"/>
              </a:spcBef>
              <a:spcAft>
                <a:spcPct val="40000"/>
              </a:spcAft>
              <a:tabLst>
                <a:tab pos="803275" algn="l"/>
              </a:tabLst>
            </a:pPr>
            <a:r>
              <a:rPr lang="el-GR" altLang="en-US" sz="2200"/>
              <a:t>Επαναδιάλυση του ιζήματος &amp; ποσοτικοποίηση</a:t>
            </a:r>
          </a:p>
          <a:p>
            <a:pPr marL="271463" indent="-271463">
              <a:lnSpc>
                <a:spcPct val="80000"/>
              </a:lnSpc>
              <a:spcBef>
                <a:spcPct val="40000"/>
              </a:spcBef>
              <a:spcAft>
                <a:spcPct val="40000"/>
              </a:spcAft>
              <a:tabLst>
                <a:tab pos="803275" algn="l"/>
              </a:tabLst>
            </a:pPr>
            <a:r>
              <a:rPr lang="el-GR" altLang="en-US" sz="2200"/>
              <a:t>Ανάλυση του τύπου των ανοσοσφαιρινών με ηλεκτροφόρηση &amp; ανοσοκαθήλωση</a:t>
            </a:r>
          </a:p>
        </p:txBody>
      </p:sp>
      <p:pic>
        <p:nvPicPr>
          <p:cNvPr id="948228" name="Picture 4" descr="Untitled-4 copy">
            <a:extLst>
              <a:ext uri="{FF2B5EF4-FFF2-40B4-BE49-F238E27FC236}">
                <a16:creationId xmlns:a16="http://schemas.microsoft.com/office/drawing/2014/main" id="{1DBC8C0C-8A57-4C3D-9F7F-05DAD2EE1B1A}"/>
              </a:ext>
            </a:extLst>
          </p:cNvPr>
          <p:cNvPicPr>
            <a:picLocks noChangeAspect="1" noChangeArrowheads="1"/>
          </p:cNvPicPr>
          <p:nvPr/>
        </p:nvPicPr>
        <p:blipFill>
          <a:blip r:embed="rId2">
            <a:lum bright="-24000" contrast="30000"/>
            <a:extLst>
              <a:ext uri="{28A0092B-C50C-407E-A947-70E740481C1C}">
                <a14:useLocalDpi xmlns:a14="http://schemas.microsoft.com/office/drawing/2010/main" val="0"/>
              </a:ext>
            </a:extLst>
          </a:blip>
          <a:srcRect/>
          <a:stretch>
            <a:fillRect/>
          </a:stretch>
        </p:blipFill>
        <p:spPr bwMode="auto">
          <a:xfrm>
            <a:off x="7596188" y="1379538"/>
            <a:ext cx="1366837" cy="5478462"/>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1298" name="Rectangle 2">
            <a:extLst>
              <a:ext uri="{FF2B5EF4-FFF2-40B4-BE49-F238E27FC236}">
                <a16:creationId xmlns:a16="http://schemas.microsoft.com/office/drawing/2014/main" id="{F042B9C1-7C34-4227-A650-E55185600914}"/>
              </a:ext>
            </a:extLst>
          </p:cNvPr>
          <p:cNvSpPr>
            <a:spLocks noGrp="1" noChangeArrowheads="1"/>
          </p:cNvSpPr>
          <p:nvPr>
            <p:ph type="title"/>
          </p:nvPr>
        </p:nvSpPr>
        <p:spPr/>
        <p:txBody>
          <a:bodyPr/>
          <a:lstStyle/>
          <a:p>
            <a:r>
              <a:rPr lang="el-GR" altLang="en-US" sz="2400">
                <a:solidFill>
                  <a:srgbClr val="364558"/>
                </a:solidFill>
              </a:rPr>
              <a:t>Ηλεκτροφόρηση Πρωτεϊνών Ορού Αίματος</a:t>
            </a:r>
            <a:r>
              <a:rPr lang="el-GR" altLang="en-US"/>
              <a:t> </a:t>
            </a:r>
            <a:br>
              <a:rPr lang="el-GR" altLang="en-US"/>
            </a:br>
            <a:r>
              <a:rPr lang="el-GR" altLang="en-US"/>
              <a:t>Μίας Διάστασης </a:t>
            </a:r>
          </a:p>
        </p:txBody>
      </p:sp>
      <p:sp>
        <p:nvSpPr>
          <p:cNvPr id="951299" name="Rectangle 3">
            <a:extLst>
              <a:ext uri="{FF2B5EF4-FFF2-40B4-BE49-F238E27FC236}">
                <a16:creationId xmlns:a16="http://schemas.microsoft.com/office/drawing/2014/main" id="{17FAF8BC-C608-4092-9A9B-6C7985578F62}"/>
              </a:ext>
            </a:extLst>
          </p:cNvPr>
          <p:cNvSpPr>
            <a:spLocks noGrp="1" noChangeArrowheads="1"/>
          </p:cNvSpPr>
          <p:nvPr>
            <p:ph type="body" idx="1"/>
          </p:nvPr>
        </p:nvSpPr>
        <p:spPr>
          <a:xfrm>
            <a:off x="107950" y="4365625"/>
            <a:ext cx="7056438" cy="2447925"/>
          </a:xfrm>
        </p:spPr>
        <p:txBody>
          <a:bodyPr/>
          <a:lstStyle/>
          <a:p>
            <a:pPr>
              <a:lnSpc>
                <a:spcPct val="90000"/>
              </a:lnSpc>
              <a:spcBef>
                <a:spcPct val="15000"/>
              </a:spcBef>
              <a:spcAft>
                <a:spcPct val="15000"/>
              </a:spcAft>
            </a:pPr>
            <a:r>
              <a:rPr lang="el-GR" altLang="en-US" sz="2200"/>
              <a:t>Σφαιρίνες</a:t>
            </a:r>
          </a:p>
          <a:p>
            <a:pPr lvl="1">
              <a:lnSpc>
                <a:spcPct val="90000"/>
              </a:lnSpc>
              <a:spcBef>
                <a:spcPct val="15000"/>
              </a:spcBef>
              <a:spcAft>
                <a:spcPct val="15000"/>
              </a:spcAft>
            </a:pPr>
            <a:r>
              <a:rPr lang="el-GR" altLang="en-US" sz="2000"/>
              <a:t>Διακρίνονται με βάση την ηλεκτροφορητική κινητικότητα</a:t>
            </a:r>
          </a:p>
          <a:p>
            <a:pPr lvl="1">
              <a:lnSpc>
                <a:spcPct val="90000"/>
              </a:lnSpc>
              <a:spcBef>
                <a:spcPct val="15000"/>
              </a:spcBef>
              <a:spcAft>
                <a:spcPct val="15000"/>
              </a:spcAft>
            </a:pPr>
            <a:r>
              <a:rPr lang="el-GR" altLang="en-US" sz="2000"/>
              <a:t>Δεν είναι όλες ανοσοσφαιρίνες</a:t>
            </a:r>
          </a:p>
          <a:p>
            <a:pPr lvl="1">
              <a:lnSpc>
                <a:spcPct val="90000"/>
              </a:lnSpc>
              <a:spcBef>
                <a:spcPct val="15000"/>
              </a:spcBef>
              <a:spcAft>
                <a:spcPct val="15000"/>
              </a:spcAft>
            </a:pPr>
            <a:r>
              <a:rPr lang="el-GR" altLang="en-US" sz="2000"/>
              <a:t>Ανοσοσφαιρίνες </a:t>
            </a:r>
          </a:p>
          <a:p>
            <a:pPr lvl="2">
              <a:lnSpc>
                <a:spcPct val="90000"/>
              </a:lnSpc>
              <a:spcBef>
                <a:spcPct val="15000"/>
              </a:spcBef>
              <a:spcAft>
                <a:spcPct val="15000"/>
              </a:spcAft>
            </a:pPr>
            <a:r>
              <a:rPr lang="el-GR" altLang="en-US" sz="1800"/>
              <a:t>κυρίως γ-σφαιρίνες</a:t>
            </a:r>
          </a:p>
          <a:p>
            <a:pPr lvl="2">
              <a:lnSpc>
                <a:spcPct val="90000"/>
              </a:lnSpc>
              <a:spcBef>
                <a:spcPct val="15000"/>
              </a:spcBef>
              <a:spcAft>
                <a:spcPct val="15000"/>
              </a:spcAft>
            </a:pPr>
            <a:r>
              <a:rPr lang="el-GR" altLang="en-US" sz="1800"/>
              <a:t>συναντώνται και στην περιοχή των α και β σφαιρινών</a:t>
            </a:r>
          </a:p>
        </p:txBody>
      </p:sp>
      <p:grpSp>
        <p:nvGrpSpPr>
          <p:cNvPr id="951300" name="Group 4">
            <a:extLst>
              <a:ext uri="{FF2B5EF4-FFF2-40B4-BE49-F238E27FC236}">
                <a16:creationId xmlns:a16="http://schemas.microsoft.com/office/drawing/2014/main" id="{4A780D98-C0AE-4CC5-AEF4-A4DB4A5367C6}"/>
              </a:ext>
            </a:extLst>
          </p:cNvPr>
          <p:cNvGrpSpPr>
            <a:grpSpLocks/>
          </p:cNvGrpSpPr>
          <p:nvPr/>
        </p:nvGrpSpPr>
        <p:grpSpPr bwMode="auto">
          <a:xfrm>
            <a:off x="1692275" y="1773238"/>
            <a:ext cx="4487863" cy="2424112"/>
            <a:chOff x="2568" y="2583"/>
            <a:chExt cx="3079" cy="1527"/>
          </a:xfrm>
        </p:grpSpPr>
        <p:sp>
          <p:nvSpPr>
            <p:cNvPr id="951301" name="Text Box 5">
              <a:extLst>
                <a:ext uri="{FF2B5EF4-FFF2-40B4-BE49-F238E27FC236}">
                  <a16:creationId xmlns:a16="http://schemas.microsoft.com/office/drawing/2014/main" id="{707CE4EA-2EA8-4A3E-A894-52FAAC64AA5C}"/>
                </a:ext>
              </a:extLst>
            </p:cNvPr>
            <p:cNvSpPr txBox="1">
              <a:spLocks noChangeArrowheads="1"/>
            </p:cNvSpPr>
            <p:nvPr/>
          </p:nvSpPr>
          <p:spPr bwMode="auto">
            <a:xfrm>
              <a:off x="3900" y="2734"/>
              <a:ext cx="6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l-GR" altLang="en-US" b="0">
                  <a:latin typeface="Book Antiqua" panose="02040602050305030304" pitchFamily="18" charset="0"/>
                </a:rPr>
                <a:t>σφαιρίνες</a:t>
              </a:r>
            </a:p>
          </p:txBody>
        </p:sp>
        <p:sp>
          <p:nvSpPr>
            <p:cNvPr id="951302" name="Text Box 6">
              <a:extLst>
                <a:ext uri="{FF2B5EF4-FFF2-40B4-BE49-F238E27FC236}">
                  <a16:creationId xmlns:a16="http://schemas.microsoft.com/office/drawing/2014/main" id="{79DC9A81-9C95-45BA-950C-1B3B008514CC}"/>
                </a:ext>
              </a:extLst>
            </p:cNvPr>
            <p:cNvSpPr txBox="1">
              <a:spLocks noChangeArrowheads="1"/>
            </p:cNvSpPr>
            <p:nvPr/>
          </p:nvSpPr>
          <p:spPr bwMode="auto">
            <a:xfrm>
              <a:off x="2615" y="2583"/>
              <a:ext cx="725"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spAutoFit/>
            </a:bodyPr>
            <a:lstStyle/>
            <a:p>
              <a:pPr algn="ctr">
                <a:spcBef>
                  <a:spcPct val="50000"/>
                </a:spcBef>
              </a:pPr>
              <a:r>
                <a:rPr lang="el-GR" altLang="en-US" b="0">
                  <a:latin typeface="Book Antiqua" panose="02040602050305030304" pitchFamily="18" charset="0"/>
                </a:rPr>
                <a:t>αλβουμίνη</a:t>
              </a:r>
            </a:p>
          </p:txBody>
        </p:sp>
        <p:sp>
          <p:nvSpPr>
            <p:cNvPr id="951303" name="Line 7">
              <a:extLst>
                <a:ext uri="{FF2B5EF4-FFF2-40B4-BE49-F238E27FC236}">
                  <a16:creationId xmlns:a16="http://schemas.microsoft.com/office/drawing/2014/main" id="{99FB9B48-180B-472F-89D1-3D76D1039BD2}"/>
                </a:ext>
              </a:extLst>
            </p:cNvPr>
            <p:cNvSpPr>
              <a:spLocks noChangeShapeType="1"/>
            </p:cNvSpPr>
            <p:nvPr/>
          </p:nvSpPr>
          <p:spPr bwMode="auto">
            <a:xfrm>
              <a:off x="2569" y="3812"/>
              <a:ext cx="3078"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04" name="Line 8">
              <a:extLst>
                <a:ext uri="{FF2B5EF4-FFF2-40B4-BE49-F238E27FC236}">
                  <a16:creationId xmlns:a16="http://schemas.microsoft.com/office/drawing/2014/main" id="{1EB07B18-DBBF-487D-9964-244305115722}"/>
                </a:ext>
              </a:extLst>
            </p:cNvPr>
            <p:cNvSpPr>
              <a:spLocks noChangeShapeType="1"/>
            </p:cNvSpPr>
            <p:nvPr/>
          </p:nvSpPr>
          <p:spPr bwMode="auto">
            <a:xfrm>
              <a:off x="4810" y="3813"/>
              <a:ext cx="0" cy="59"/>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05" name="Oval 9">
              <a:extLst>
                <a:ext uri="{FF2B5EF4-FFF2-40B4-BE49-F238E27FC236}">
                  <a16:creationId xmlns:a16="http://schemas.microsoft.com/office/drawing/2014/main" id="{9F4AF6B7-FBA5-428A-BD07-F3B95A0F9014}"/>
                </a:ext>
              </a:extLst>
            </p:cNvPr>
            <p:cNvSpPr>
              <a:spLocks noChangeArrowheads="1"/>
            </p:cNvSpPr>
            <p:nvPr/>
          </p:nvSpPr>
          <p:spPr bwMode="auto">
            <a:xfrm>
              <a:off x="4785" y="3910"/>
              <a:ext cx="45" cy="70"/>
            </a:xfrm>
            <a:prstGeom prst="ellipse">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951306" name="Group 10">
              <a:extLst>
                <a:ext uri="{FF2B5EF4-FFF2-40B4-BE49-F238E27FC236}">
                  <a16:creationId xmlns:a16="http://schemas.microsoft.com/office/drawing/2014/main" id="{171BFDCD-C86E-4571-B74E-F1A80F3FDE02}"/>
                </a:ext>
              </a:extLst>
            </p:cNvPr>
            <p:cNvGrpSpPr>
              <a:grpSpLocks/>
            </p:cNvGrpSpPr>
            <p:nvPr/>
          </p:nvGrpSpPr>
          <p:grpSpPr bwMode="auto">
            <a:xfrm>
              <a:off x="2568" y="3914"/>
              <a:ext cx="539" cy="196"/>
              <a:chOff x="1546" y="3443"/>
              <a:chExt cx="654" cy="241"/>
            </a:xfrm>
          </p:grpSpPr>
          <p:grpSp>
            <p:nvGrpSpPr>
              <p:cNvPr id="951307" name="Group 11">
                <a:extLst>
                  <a:ext uri="{FF2B5EF4-FFF2-40B4-BE49-F238E27FC236}">
                    <a16:creationId xmlns:a16="http://schemas.microsoft.com/office/drawing/2014/main" id="{D22AB7F9-1193-41F0-8363-7908344B15A3}"/>
                  </a:ext>
                </a:extLst>
              </p:cNvPr>
              <p:cNvGrpSpPr>
                <a:grpSpLocks/>
              </p:cNvGrpSpPr>
              <p:nvPr/>
            </p:nvGrpSpPr>
            <p:grpSpPr bwMode="auto">
              <a:xfrm>
                <a:off x="1546" y="3443"/>
                <a:ext cx="245" cy="241"/>
                <a:chOff x="1383" y="3443"/>
                <a:chExt cx="245" cy="241"/>
              </a:xfrm>
            </p:grpSpPr>
            <p:sp>
              <p:nvSpPr>
                <p:cNvPr id="951308" name="Oval 12">
                  <a:extLst>
                    <a:ext uri="{FF2B5EF4-FFF2-40B4-BE49-F238E27FC236}">
                      <a16:creationId xmlns:a16="http://schemas.microsoft.com/office/drawing/2014/main" id="{11CB890C-6139-46BF-BF77-DFC9E7CBD48D}"/>
                    </a:ext>
                  </a:extLst>
                </p:cNvPr>
                <p:cNvSpPr>
                  <a:spLocks noChangeArrowheads="1"/>
                </p:cNvSpPr>
                <p:nvPr/>
              </p:nvSpPr>
              <p:spPr bwMode="auto">
                <a:xfrm>
                  <a:off x="1383" y="3443"/>
                  <a:ext cx="245" cy="24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09" name="Line 13">
                  <a:extLst>
                    <a:ext uri="{FF2B5EF4-FFF2-40B4-BE49-F238E27FC236}">
                      <a16:creationId xmlns:a16="http://schemas.microsoft.com/office/drawing/2014/main" id="{49A4BEB8-78DD-4F0A-92BB-A608B22D732B}"/>
                    </a:ext>
                  </a:extLst>
                </p:cNvPr>
                <p:cNvSpPr>
                  <a:spLocks noChangeShapeType="1"/>
                </p:cNvSpPr>
                <p:nvPr/>
              </p:nvSpPr>
              <p:spPr bwMode="auto">
                <a:xfrm>
                  <a:off x="1504" y="3489"/>
                  <a:ext cx="0" cy="14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10" name="Line 14">
                  <a:extLst>
                    <a:ext uri="{FF2B5EF4-FFF2-40B4-BE49-F238E27FC236}">
                      <a16:creationId xmlns:a16="http://schemas.microsoft.com/office/drawing/2014/main" id="{EF12B958-F713-4A92-9691-4682015069E9}"/>
                    </a:ext>
                  </a:extLst>
                </p:cNvPr>
                <p:cNvSpPr>
                  <a:spLocks noChangeShapeType="1"/>
                </p:cNvSpPr>
                <p:nvPr/>
              </p:nvSpPr>
              <p:spPr bwMode="auto">
                <a:xfrm>
                  <a:off x="1424" y="3562"/>
                  <a:ext cx="161"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51311" name="Group 15">
                <a:extLst>
                  <a:ext uri="{FF2B5EF4-FFF2-40B4-BE49-F238E27FC236}">
                    <a16:creationId xmlns:a16="http://schemas.microsoft.com/office/drawing/2014/main" id="{C284D5BC-1A85-43E4-A51C-D71F7CCA1796}"/>
                  </a:ext>
                </a:extLst>
              </p:cNvPr>
              <p:cNvGrpSpPr>
                <a:grpSpLocks/>
              </p:cNvGrpSpPr>
              <p:nvPr/>
            </p:nvGrpSpPr>
            <p:grpSpPr bwMode="auto">
              <a:xfrm>
                <a:off x="1830" y="3524"/>
                <a:ext cx="370" cy="85"/>
                <a:chOff x="1830" y="3524"/>
                <a:chExt cx="370" cy="85"/>
              </a:xfrm>
            </p:grpSpPr>
            <p:sp>
              <p:nvSpPr>
                <p:cNvPr id="951312" name="Freeform 16">
                  <a:extLst>
                    <a:ext uri="{FF2B5EF4-FFF2-40B4-BE49-F238E27FC236}">
                      <a16:creationId xmlns:a16="http://schemas.microsoft.com/office/drawing/2014/main" id="{9317BC96-8A59-479F-9985-B0B3FE69BFA8}"/>
                    </a:ext>
                  </a:extLst>
                </p:cNvPr>
                <p:cNvSpPr>
                  <a:spLocks/>
                </p:cNvSpPr>
                <p:nvPr/>
              </p:nvSpPr>
              <p:spPr bwMode="auto">
                <a:xfrm>
                  <a:off x="1830" y="3524"/>
                  <a:ext cx="167" cy="85"/>
                </a:xfrm>
                <a:custGeom>
                  <a:avLst/>
                  <a:gdLst>
                    <a:gd name="T0" fmla="*/ 431 w 431"/>
                    <a:gd name="T1" fmla="*/ 222 h 222"/>
                    <a:gd name="T2" fmla="*/ 431 w 431"/>
                    <a:gd name="T3" fmla="*/ 0 h 222"/>
                    <a:gd name="T4" fmla="*/ 0 w 431"/>
                    <a:gd name="T5" fmla="*/ 110 h 222"/>
                    <a:gd name="T6" fmla="*/ 431 w 431"/>
                    <a:gd name="T7" fmla="*/ 222 h 222"/>
                  </a:gdLst>
                  <a:ahLst/>
                  <a:cxnLst>
                    <a:cxn ang="0">
                      <a:pos x="T0" y="T1"/>
                    </a:cxn>
                    <a:cxn ang="0">
                      <a:pos x="T2" y="T3"/>
                    </a:cxn>
                    <a:cxn ang="0">
                      <a:pos x="T4" y="T5"/>
                    </a:cxn>
                    <a:cxn ang="0">
                      <a:pos x="T6" y="T7"/>
                    </a:cxn>
                  </a:cxnLst>
                  <a:rect l="0" t="0" r="r" b="b"/>
                  <a:pathLst>
                    <a:path w="431" h="222">
                      <a:moveTo>
                        <a:pt x="431" y="222"/>
                      </a:moveTo>
                      <a:lnTo>
                        <a:pt x="431" y="0"/>
                      </a:lnTo>
                      <a:lnTo>
                        <a:pt x="0" y="110"/>
                      </a:lnTo>
                      <a:lnTo>
                        <a:pt x="431" y="222"/>
                      </a:lnTo>
                      <a:close/>
                    </a:path>
                  </a:pathLst>
                </a:custGeom>
                <a:solidFill>
                  <a:srgbClr val="000000"/>
                </a:solidFill>
                <a:ln w="28575" cmpd="sng">
                  <a:solidFill>
                    <a:srgbClr val="000000"/>
                  </a:solidFill>
                  <a:prstDash val="solid"/>
                  <a:round/>
                  <a:headEnd/>
                  <a:tailEnd/>
                </a:ln>
              </p:spPr>
              <p:txBody>
                <a:bodyPr/>
                <a:lstStyle/>
                <a:p>
                  <a:endParaRPr lang="en-US"/>
                </a:p>
              </p:txBody>
            </p:sp>
            <p:sp>
              <p:nvSpPr>
                <p:cNvPr id="951313" name="Line 17">
                  <a:extLst>
                    <a:ext uri="{FF2B5EF4-FFF2-40B4-BE49-F238E27FC236}">
                      <a16:creationId xmlns:a16="http://schemas.microsoft.com/office/drawing/2014/main" id="{8B679F80-3543-4394-B68F-C0F50DA30088}"/>
                    </a:ext>
                  </a:extLst>
                </p:cNvPr>
                <p:cNvSpPr>
                  <a:spLocks noChangeShapeType="1"/>
                </p:cNvSpPr>
                <p:nvPr/>
              </p:nvSpPr>
              <p:spPr bwMode="auto">
                <a:xfrm>
                  <a:off x="1971" y="3566"/>
                  <a:ext cx="22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951314" name="Group 18">
              <a:extLst>
                <a:ext uri="{FF2B5EF4-FFF2-40B4-BE49-F238E27FC236}">
                  <a16:creationId xmlns:a16="http://schemas.microsoft.com/office/drawing/2014/main" id="{4BE0A00A-47C3-4CA6-8E31-93CCA394E97E}"/>
                </a:ext>
              </a:extLst>
            </p:cNvPr>
            <p:cNvGrpSpPr>
              <a:grpSpLocks/>
            </p:cNvGrpSpPr>
            <p:nvPr/>
          </p:nvGrpSpPr>
          <p:grpSpPr bwMode="auto">
            <a:xfrm>
              <a:off x="4998" y="3914"/>
              <a:ext cx="581" cy="196"/>
              <a:chOff x="4718" y="3443"/>
              <a:chExt cx="705" cy="241"/>
            </a:xfrm>
          </p:grpSpPr>
          <p:sp>
            <p:nvSpPr>
              <p:cNvPr id="951315" name="Oval 19">
                <a:extLst>
                  <a:ext uri="{FF2B5EF4-FFF2-40B4-BE49-F238E27FC236}">
                    <a16:creationId xmlns:a16="http://schemas.microsoft.com/office/drawing/2014/main" id="{1E8C89D6-30E8-428B-9815-4B3F2FDC375F}"/>
                  </a:ext>
                </a:extLst>
              </p:cNvPr>
              <p:cNvSpPr>
                <a:spLocks noChangeArrowheads="1"/>
              </p:cNvSpPr>
              <p:nvPr/>
            </p:nvSpPr>
            <p:spPr bwMode="auto">
              <a:xfrm>
                <a:off x="5178" y="3443"/>
                <a:ext cx="245" cy="241"/>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16" name="Line 20">
                <a:extLst>
                  <a:ext uri="{FF2B5EF4-FFF2-40B4-BE49-F238E27FC236}">
                    <a16:creationId xmlns:a16="http://schemas.microsoft.com/office/drawing/2014/main" id="{124BA6E7-5B43-4E16-8C3D-93B465630020}"/>
                  </a:ext>
                </a:extLst>
              </p:cNvPr>
              <p:cNvSpPr>
                <a:spLocks noChangeShapeType="1"/>
              </p:cNvSpPr>
              <p:nvPr/>
            </p:nvSpPr>
            <p:spPr bwMode="auto">
              <a:xfrm>
                <a:off x="5223" y="3564"/>
                <a:ext cx="15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17" name="Freeform 21">
                <a:extLst>
                  <a:ext uri="{FF2B5EF4-FFF2-40B4-BE49-F238E27FC236}">
                    <a16:creationId xmlns:a16="http://schemas.microsoft.com/office/drawing/2014/main" id="{D1094D18-1951-43AE-9BFD-EB09B6E55BC6}"/>
                  </a:ext>
                </a:extLst>
              </p:cNvPr>
              <p:cNvSpPr>
                <a:spLocks/>
              </p:cNvSpPr>
              <p:nvPr/>
            </p:nvSpPr>
            <p:spPr bwMode="auto">
              <a:xfrm>
                <a:off x="4938" y="3523"/>
                <a:ext cx="169" cy="85"/>
              </a:xfrm>
              <a:custGeom>
                <a:avLst/>
                <a:gdLst>
                  <a:gd name="T0" fmla="*/ 0 w 435"/>
                  <a:gd name="T1" fmla="*/ 0 h 223"/>
                  <a:gd name="T2" fmla="*/ 5 w 435"/>
                  <a:gd name="T3" fmla="*/ 223 h 223"/>
                  <a:gd name="T4" fmla="*/ 435 w 435"/>
                  <a:gd name="T5" fmla="*/ 105 h 223"/>
                  <a:gd name="T6" fmla="*/ 0 w 435"/>
                  <a:gd name="T7" fmla="*/ 0 h 223"/>
                </a:gdLst>
                <a:ahLst/>
                <a:cxnLst>
                  <a:cxn ang="0">
                    <a:pos x="T0" y="T1"/>
                  </a:cxn>
                  <a:cxn ang="0">
                    <a:pos x="T2" y="T3"/>
                  </a:cxn>
                  <a:cxn ang="0">
                    <a:pos x="T4" y="T5"/>
                  </a:cxn>
                  <a:cxn ang="0">
                    <a:pos x="T6" y="T7"/>
                  </a:cxn>
                </a:cxnLst>
                <a:rect l="0" t="0" r="r" b="b"/>
                <a:pathLst>
                  <a:path w="435" h="223">
                    <a:moveTo>
                      <a:pt x="0" y="0"/>
                    </a:moveTo>
                    <a:lnTo>
                      <a:pt x="5" y="223"/>
                    </a:lnTo>
                    <a:lnTo>
                      <a:pt x="435" y="105"/>
                    </a:lnTo>
                    <a:lnTo>
                      <a:pt x="0" y="0"/>
                    </a:lnTo>
                    <a:close/>
                  </a:path>
                </a:pathLst>
              </a:custGeom>
              <a:solidFill>
                <a:srgbClr val="000000"/>
              </a:solidFill>
              <a:ln w="28575" cmpd="sng">
                <a:solidFill>
                  <a:srgbClr val="000000"/>
                </a:solidFill>
                <a:prstDash val="solid"/>
                <a:round/>
                <a:headEnd/>
                <a:tailEnd/>
              </a:ln>
            </p:spPr>
            <p:txBody>
              <a:bodyPr/>
              <a:lstStyle/>
              <a:p>
                <a:endParaRPr lang="en-US"/>
              </a:p>
            </p:txBody>
          </p:sp>
          <p:sp>
            <p:nvSpPr>
              <p:cNvPr id="951318" name="Line 22">
                <a:extLst>
                  <a:ext uri="{FF2B5EF4-FFF2-40B4-BE49-F238E27FC236}">
                    <a16:creationId xmlns:a16="http://schemas.microsoft.com/office/drawing/2014/main" id="{9138323D-BF07-4766-B252-0C962BD8C507}"/>
                  </a:ext>
                </a:extLst>
              </p:cNvPr>
              <p:cNvSpPr>
                <a:spLocks noChangeShapeType="1"/>
              </p:cNvSpPr>
              <p:nvPr/>
            </p:nvSpPr>
            <p:spPr bwMode="auto">
              <a:xfrm flipH="1">
                <a:off x="4718" y="3563"/>
                <a:ext cx="28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51319" name="Group 23">
              <a:extLst>
                <a:ext uri="{FF2B5EF4-FFF2-40B4-BE49-F238E27FC236}">
                  <a16:creationId xmlns:a16="http://schemas.microsoft.com/office/drawing/2014/main" id="{CAED0589-E590-4CE8-BE1B-4B16DBF8B7DB}"/>
                </a:ext>
              </a:extLst>
            </p:cNvPr>
            <p:cNvGrpSpPr>
              <a:grpSpLocks/>
            </p:cNvGrpSpPr>
            <p:nvPr/>
          </p:nvGrpSpPr>
          <p:grpSpPr bwMode="auto">
            <a:xfrm>
              <a:off x="3379" y="3038"/>
              <a:ext cx="1724" cy="149"/>
              <a:chOff x="2752" y="2368"/>
              <a:chExt cx="1772" cy="183"/>
            </a:xfrm>
          </p:grpSpPr>
          <p:sp>
            <p:nvSpPr>
              <p:cNvPr id="951320" name="Line 24">
                <a:extLst>
                  <a:ext uri="{FF2B5EF4-FFF2-40B4-BE49-F238E27FC236}">
                    <a16:creationId xmlns:a16="http://schemas.microsoft.com/office/drawing/2014/main" id="{0ACA18A8-8D09-48BB-B785-D6E0B991253C}"/>
                  </a:ext>
                </a:extLst>
              </p:cNvPr>
              <p:cNvSpPr>
                <a:spLocks noChangeShapeType="1"/>
              </p:cNvSpPr>
              <p:nvPr/>
            </p:nvSpPr>
            <p:spPr bwMode="auto">
              <a:xfrm>
                <a:off x="2838" y="2466"/>
                <a:ext cx="71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1321" name="Freeform 25">
                <a:extLst>
                  <a:ext uri="{FF2B5EF4-FFF2-40B4-BE49-F238E27FC236}">
                    <a16:creationId xmlns:a16="http://schemas.microsoft.com/office/drawing/2014/main" id="{06E6648B-9A4C-4E8A-B75E-31F2F7F9ADA5}"/>
                  </a:ext>
                </a:extLst>
              </p:cNvPr>
              <p:cNvSpPr>
                <a:spLocks/>
              </p:cNvSpPr>
              <p:nvPr/>
            </p:nvSpPr>
            <p:spPr bwMode="auto">
              <a:xfrm>
                <a:off x="3549" y="2368"/>
                <a:ext cx="89" cy="98"/>
              </a:xfrm>
              <a:custGeom>
                <a:avLst/>
                <a:gdLst>
                  <a:gd name="T0" fmla="*/ 226 w 227"/>
                  <a:gd name="T1" fmla="*/ 33 h 255"/>
                  <a:gd name="T2" fmla="*/ 226 w 227"/>
                  <a:gd name="T3" fmla="*/ 37 h 255"/>
                  <a:gd name="T4" fmla="*/ 226 w 227"/>
                  <a:gd name="T5" fmla="*/ 0 h 255"/>
                  <a:gd name="T6" fmla="*/ 227 w 227"/>
                  <a:gd name="T7" fmla="*/ 33 h 255"/>
                  <a:gd name="T8" fmla="*/ 226 w 227"/>
                  <a:gd name="T9" fmla="*/ 75 h 255"/>
                  <a:gd name="T10" fmla="*/ 211 w 227"/>
                  <a:gd name="T11" fmla="*/ 118 h 255"/>
                  <a:gd name="T12" fmla="*/ 161 w 227"/>
                  <a:gd name="T13" fmla="*/ 190 h 255"/>
                  <a:gd name="T14" fmla="*/ 89 w 227"/>
                  <a:gd name="T15" fmla="*/ 237 h 255"/>
                  <a:gd name="T16" fmla="*/ 0 w 227"/>
                  <a:gd name="T17" fmla="*/ 255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55">
                    <a:moveTo>
                      <a:pt x="226" y="33"/>
                    </a:moveTo>
                    <a:lnTo>
                      <a:pt x="226" y="37"/>
                    </a:lnTo>
                    <a:lnTo>
                      <a:pt x="226" y="0"/>
                    </a:lnTo>
                    <a:lnTo>
                      <a:pt x="227" y="33"/>
                    </a:lnTo>
                    <a:lnTo>
                      <a:pt x="226" y="75"/>
                    </a:lnTo>
                    <a:lnTo>
                      <a:pt x="211" y="118"/>
                    </a:lnTo>
                    <a:lnTo>
                      <a:pt x="161" y="190"/>
                    </a:lnTo>
                    <a:lnTo>
                      <a:pt x="89" y="237"/>
                    </a:lnTo>
                    <a:lnTo>
                      <a:pt x="0" y="255"/>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2" name="Freeform 26">
                <a:extLst>
                  <a:ext uri="{FF2B5EF4-FFF2-40B4-BE49-F238E27FC236}">
                    <a16:creationId xmlns:a16="http://schemas.microsoft.com/office/drawing/2014/main" id="{48EA33C7-BE3A-4E8F-9FBC-E2F15159F0E8}"/>
                  </a:ext>
                </a:extLst>
              </p:cNvPr>
              <p:cNvSpPr>
                <a:spLocks/>
              </p:cNvSpPr>
              <p:nvPr/>
            </p:nvSpPr>
            <p:spPr bwMode="auto">
              <a:xfrm>
                <a:off x="3638" y="2381"/>
                <a:ext cx="87" cy="85"/>
              </a:xfrm>
              <a:custGeom>
                <a:avLst/>
                <a:gdLst>
                  <a:gd name="T0" fmla="*/ 226 w 226"/>
                  <a:gd name="T1" fmla="*/ 222 h 222"/>
                  <a:gd name="T2" fmla="*/ 141 w 226"/>
                  <a:gd name="T3" fmla="*/ 207 h 222"/>
                  <a:gd name="T4" fmla="*/ 69 w 226"/>
                  <a:gd name="T5" fmla="*/ 159 h 222"/>
                  <a:gd name="T6" fmla="*/ 20 w 226"/>
                  <a:gd name="T7" fmla="*/ 89 h 222"/>
                  <a:gd name="T8" fmla="*/ 0 w 226"/>
                  <a:gd name="T9" fmla="*/ 0 h 222"/>
                  <a:gd name="T10" fmla="*/ 0 w 226"/>
                  <a:gd name="T11" fmla="*/ 2 h 222"/>
                  <a:gd name="T12" fmla="*/ 0 w 226"/>
                  <a:gd name="T13" fmla="*/ 37 h 222"/>
                  <a:gd name="T14" fmla="*/ 0 w 226"/>
                  <a:gd name="T15" fmla="*/ 0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 h="222">
                    <a:moveTo>
                      <a:pt x="226" y="222"/>
                    </a:moveTo>
                    <a:lnTo>
                      <a:pt x="141" y="207"/>
                    </a:lnTo>
                    <a:lnTo>
                      <a:pt x="69" y="159"/>
                    </a:lnTo>
                    <a:lnTo>
                      <a:pt x="20" y="89"/>
                    </a:lnTo>
                    <a:lnTo>
                      <a:pt x="0" y="0"/>
                    </a:lnTo>
                    <a:lnTo>
                      <a:pt x="0" y="2"/>
                    </a:lnTo>
                    <a:lnTo>
                      <a:pt x="0" y="37"/>
                    </a:lnTo>
                    <a:lnTo>
                      <a:pt x="0"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3" name="Freeform 27">
                <a:extLst>
                  <a:ext uri="{FF2B5EF4-FFF2-40B4-BE49-F238E27FC236}">
                    <a16:creationId xmlns:a16="http://schemas.microsoft.com/office/drawing/2014/main" id="{8412E427-1E11-4253-A54C-53452333432F}"/>
                  </a:ext>
                </a:extLst>
              </p:cNvPr>
              <p:cNvSpPr>
                <a:spLocks/>
              </p:cNvSpPr>
              <p:nvPr/>
            </p:nvSpPr>
            <p:spPr bwMode="auto">
              <a:xfrm>
                <a:off x="2752" y="2466"/>
                <a:ext cx="85" cy="85"/>
              </a:xfrm>
              <a:custGeom>
                <a:avLst/>
                <a:gdLst>
                  <a:gd name="T0" fmla="*/ 0 w 221"/>
                  <a:gd name="T1" fmla="*/ 224 h 224"/>
                  <a:gd name="T2" fmla="*/ 0 w 221"/>
                  <a:gd name="T3" fmla="*/ 222 h 224"/>
                  <a:gd name="T4" fmla="*/ 15 w 221"/>
                  <a:gd name="T5" fmla="*/ 137 h 224"/>
                  <a:gd name="T6" fmla="*/ 64 w 221"/>
                  <a:gd name="T7" fmla="*/ 65 h 224"/>
                  <a:gd name="T8" fmla="*/ 132 w 221"/>
                  <a:gd name="T9" fmla="*/ 19 h 224"/>
                  <a:gd name="T10" fmla="*/ 221 w 221"/>
                  <a:gd name="T11" fmla="*/ 0 h 224"/>
                </a:gdLst>
                <a:ahLst/>
                <a:cxnLst>
                  <a:cxn ang="0">
                    <a:pos x="T0" y="T1"/>
                  </a:cxn>
                  <a:cxn ang="0">
                    <a:pos x="T2" y="T3"/>
                  </a:cxn>
                  <a:cxn ang="0">
                    <a:pos x="T4" y="T5"/>
                  </a:cxn>
                  <a:cxn ang="0">
                    <a:pos x="T6" y="T7"/>
                  </a:cxn>
                  <a:cxn ang="0">
                    <a:pos x="T8" y="T9"/>
                  </a:cxn>
                  <a:cxn ang="0">
                    <a:pos x="T10" y="T11"/>
                  </a:cxn>
                </a:cxnLst>
                <a:rect l="0" t="0" r="r" b="b"/>
                <a:pathLst>
                  <a:path w="221" h="224">
                    <a:moveTo>
                      <a:pt x="0" y="224"/>
                    </a:moveTo>
                    <a:lnTo>
                      <a:pt x="0" y="222"/>
                    </a:lnTo>
                    <a:lnTo>
                      <a:pt x="15" y="137"/>
                    </a:lnTo>
                    <a:lnTo>
                      <a:pt x="64" y="65"/>
                    </a:lnTo>
                    <a:lnTo>
                      <a:pt x="132" y="19"/>
                    </a:lnTo>
                    <a:lnTo>
                      <a:pt x="221" y="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4" name="Freeform 28">
                <a:extLst>
                  <a:ext uri="{FF2B5EF4-FFF2-40B4-BE49-F238E27FC236}">
                    <a16:creationId xmlns:a16="http://schemas.microsoft.com/office/drawing/2014/main" id="{E10F9ED9-EDB8-4778-A536-A98B8444BE93}"/>
                  </a:ext>
                </a:extLst>
              </p:cNvPr>
              <p:cNvSpPr>
                <a:spLocks/>
              </p:cNvSpPr>
              <p:nvPr/>
            </p:nvSpPr>
            <p:spPr bwMode="auto">
              <a:xfrm>
                <a:off x="4436" y="2466"/>
                <a:ext cx="88" cy="85"/>
              </a:xfrm>
              <a:custGeom>
                <a:avLst/>
                <a:gdLst>
                  <a:gd name="T0" fmla="*/ 0 w 227"/>
                  <a:gd name="T1" fmla="*/ 0 h 224"/>
                  <a:gd name="T2" fmla="*/ 41 w 227"/>
                  <a:gd name="T3" fmla="*/ 2 h 224"/>
                  <a:gd name="T4" fmla="*/ 85 w 227"/>
                  <a:gd name="T5" fmla="*/ 15 h 224"/>
                  <a:gd name="T6" fmla="*/ 158 w 227"/>
                  <a:gd name="T7" fmla="*/ 64 h 224"/>
                  <a:gd name="T8" fmla="*/ 207 w 227"/>
                  <a:gd name="T9" fmla="*/ 134 h 224"/>
                  <a:gd name="T10" fmla="*/ 227 w 227"/>
                  <a:gd name="T11" fmla="*/ 222 h 224"/>
                  <a:gd name="T12" fmla="*/ 227 w 227"/>
                  <a:gd name="T13" fmla="*/ 224 h 224"/>
                  <a:gd name="T14" fmla="*/ 227 w 227"/>
                  <a:gd name="T15" fmla="*/ 187 h 224"/>
                  <a:gd name="T16" fmla="*/ 225 w 227"/>
                  <a:gd name="T17" fmla="*/ 22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224">
                    <a:moveTo>
                      <a:pt x="0" y="0"/>
                    </a:moveTo>
                    <a:lnTo>
                      <a:pt x="41" y="2"/>
                    </a:lnTo>
                    <a:lnTo>
                      <a:pt x="85" y="15"/>
                    </a:lnTo>
                    <a:lnTo>
                      <a:pt x="158" y="64"/>
                    </a:lnTo>
                    <a:lnTo>
                      <a:pt x="207" y="134"/>
                    </a:lnTo>
                    <a:lnTo>
                      <a:pt x="227" y="222"/>
                    </a:lnTo>
                    <a:lnTo>
                      <a:pt x="227" y="224"/>
                    </a:lnTo>
                    <a:lnTo>
                      <a:pt x="227" y="187"/>
                    </a:lnTo>
                    <a:lnTo>
                      <a:pt x="225" y="224"/>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5" name="Line 29">
                <a:extLst>
                  <a:ext uri="{FF2B5EF4-FFF2-40B4-BE49-F238E27FC236}">
                    <a16:creationId xmlns:a16="http://schemas.microsoft.com/office/drawing/2014/main" id="{C7AE3926-89C4-4142-BCC1-EE2ECF1CA64A}"/>
                  </a:ext>
                </a:extLst>
              </p:cNvPr>
              <p:cNvSpPr>
                <a:spLocks noChangeShapeType="1"/>
              </p:cNvSpPr>
              <p:nvPr/>
            </p:nvSpPr>
            <p:spPr bwMode="auto">
              <a:xfrm>
                <a:off x="3725" y="2465"/>
                <a:ext cx="71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51326" name="Freeform 30">
              <a:extLst>
                <a:ext uri="{FF2B5EF4-FFF2-40B4-BE49-F238E27FC236}">
                  <a16:creationId xmlns:a16="http://schemas.microsoft.com/office/drawing/2014/main" id="{3E544A19-3F5F-49D9-A7F4-BD433A07176F}"/>
                </a:ext>
              </a:extLst>
            </p:cNvPr>
            <p:cNvSpPr>
              <a:spLocks/>
            </p:cNvSpPr>
            <p:nvPr/>
          </p:nvSpPr>
          <p:spPr bwMode="auto">
            <a:xfrm>
              <a:off x="3808" y="3720"/>
              <a:ext cx="55" cy="5"/>
            </a:xfrm>
            <a:custGeom>
              <a:avLst/>
              <a:gdLst>
                <a:gd name="T0" fmla="*/ 0 w 174"/>
                <a:gd name="T1" fmla="*/ 0 h 14"/>
                <a:gd name="T2" fmla="*/ 85 w 174"/>
                <a:gd name="T3" fmla="*/ 12 h 14"/>
                <a:gd name="T4" fmla="*/ 127 w 174"/>
                <a:gd name="T5" fmla="*/ 14 h 14"/>
                <a:gd name="T6" fmla="*/ 149 w 174"/>
                <a:gd name="T7" fmla="*/ 14 h 14"/>
                <a:gd name="T8" fmla="*/ 174 w 174"/>
                <a:gd name="T9" fmla="*/ 14 h 14"/>
              </a:gdLst>
              <a:ahLst/>
              <a:cxnLst>
                <a:cxn ang="0">
                  <a:pos x="T0" y="T1"/>
                </a:cxn>
                <a:cxn ang="0">
                  <a:pos x="T2" y="T3"/>
                </a:cxn>
                <a:cxn ang="0">
                  <a:pos x="T4" y="T5"/>
                </a:cxn>
                <a:cxn ang="0">
                  <a:pos x="T6" y="T7"/>
                </a:cxn>
                <a:cxn ang="0">
                  <a:pos x="T8" y="T9"/>
                </a:cxn>
              </a:cxnLst>
              <a:rect l="0" t="0" r="r" b="b"/>
              <a:pathLst>
                <a:path w="174" h="14">
                  <a:moveTo>
                    <a:pt x="0" y="0"/>
                  </a:moveTo>
                  <a:lnTo>
                    <a:pt x="85" y="12"/>
                  </a:lnTo>
                  <a:lnTo>
                    <a:pt x="127" y="14"/>
                  </a:lnTo>
                  <a:lnTo>
                    <a:pt x="149" y="14"/>
                  </a:lnTo>
                  <a:lnTo>
                    <a:pt x="174" y="14"/>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7" name="Freeform 31">
              <a:extLst>
                <a:ext uri="{FF2B5EF4-FFF2-40B4-BE49-F238E27FC236}">
                  <a16:creationId xmlns:a16="http://schemas.microsoft.com/office/drawing/2014/main" id="{0939508C-FD7B-4EFE-B3ED-3CA0192AA3F6}"/>
                </a:ext>
              </a:extLst>
            </p:cNvPr>
            <p:cNvSpPr>
              <a:spLocks/>
            </p:cNvSpPr>
            <p:nvPr/>
          </p:nvSpPr>
          <p:spPr bwMode="auto">
            <a:xfrm>
              <a:off x="4283" y="3721"/>
              <a:ext cx="137" cy="31"/>
            </a:xfrm>
            <a:custGeom>
              <a:avLst/>
              <a:gdLst>
                <a:gd name="T0" fmla="*/ 0 w 428"/>
                <a:gd name="T1" fmla="*/ 0 h 100"/>
                <a:gd name="T2" fmla="*/ 207 w 428"/>
                <a:gd name="T3" fmla="*/ 75 h 100"/>
                <a:gd name="T4" fmla="*/ 316 w 428"/>
                <a:gd name="T5" fmla="*/ 93 h 100"/>
                <a:gd name="T6" fmla="*/ 371 w 428"/>
                <a:gd name="T7" fmla="*/ 98 h 100"/>
                <a:gd name="T8" fmla="*/ 398 w 428"/>
                <a:gd name="T9" fmla="*/ 98 h 100"/>
                <a:gd name="T10" fmla="*/ 428 w 428"/>
                <a:gd name="T11" fmla="*/ 100 h 100"/>
              </a:gdLst>
              <a:ahLst/>
              <a:cxnLst>
                <a:cxn ang="0">
                  <a:pos x="T0" y="T1"/>
                </a:cxn>
                <a:cxn ang="0">
                  <a:pos x="T2" y="T3"/>
                </a:cxn>
                <a:cxn ang="0">
                  <a:pos x="T4" y="T5"/>
                </a:cxn>
                <a:cxn ang="0">
                  <a:pos x="T6" y="T7"/>
                </a:cxn>
                <a:cxn ang="0">
                  <a:pos x="T8" y="T9"/>
                </a:cxn>
                <a:cxn ang="0">
                  <a:pos x="T10" y="T11"/>
                </a:cxn>
              </a:cxnLst>
              <a:rect l="0" t="0" r="r" b="b"/>
              <a:pathLst>
                <a:path w="428" h="100">
                  <a:moveTo>
                    <a:pt x="0" y="0"/>
                  </a:moveTo>
                  <a:lnTo>
                    <a:pt x="207" y="75"/>
                  </a:lnTo>
                  <a:lnTo>
                    <a:pt x="316" y="93"/>
                  </a:lnTo>
                  <a:lnTo>
                    <a:pt x="371" y="98"/>
                  </a:lnTo>
                  <a:lnTo>
                    <a:pt x="398" y="98"/>
                  </a:lnTo>
                  <a:lnTo>
                    <a:pt x="428" y="100"/>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8" name="Freeform 32">
              <a:extLst>
                <a:ext uri="{FF2B5EF4-FFF2-40B4-BE49-F238E27FC236}">
                  <a16:creationId xmlns:a16="http://schemas.microsoft.com/office/drawing/2014/main" id="{04E910F0-0EDD-4FA8-AC83-56D2E5BEB2FF}"/>
                </a:ext>
              </a:extLst>
            </p:cNvPr>
            <p:cNvSpPr>
              <a:spLocks/>
            </p:cNvSpPr>
            <p:nvPr/>
          </p:nvSpPr>
          <p:spPr bwMode="auto">
            <a:xfrm>
              <a:off x="4421" y="3643"/>
              <a:ext cx="688" cy="135"/>
            </a:xfrm>
            <a:custGeom>
              <a:avLst/>
              <a:gdLst>
                <a:gd name="T0" fmla="*/ 2153 w 2153"/>
                <a:gd name="T1" fmla="*/ 431 h 431"/>
                <a:gd name="T2" fmla="*/ 2119 w 2153"/>
                <a:gd name="T3" fmla="*/ 431 h 431"/>
                <a:gd name="T4" fmla="*/ 2086 w 2153"/>
                <a:gd name="T5" fmla="*/ 420 h 431"/>
                <a:gd name="T6" fmla="*/ 2049 w 2153"/>
                <a:gd name="T7" fmla="*/ 406 h 431"/>
                <a:gd name="T8" fmla="*/ 2018 w 2153"/>
                <a:gd name="T9" fmla="*/ 393 h 431"/>
                <a:gd name="T10" fmla="*/ 1984 w 2153"/>
                <a:gd name="T11" fmla="*/ 380 h 431"/>
                <a:gd name="T12" fmla="*/ 1951 w 2153"/>
                <a:gd name="T13" fmla="*/ 368 h 431"/>
                <a:gd name="T14" fmla="*/ 1917 w 2153"/>
                <a:gd name="T15" fmla="*/ 348 h 431"/>
                <a:gd name="T16" fmla="*/ 1884 w 2153"/>
                <a:gd name="T17" fmla="*/ 328 h 431"/>
                <a:gd name="T18" fmla="*/ 1850 w 2153"/>
                <a:gd name="T19" fmla="*/ 308 h 431"/>
                <a:gd name="T20" fmla="*/ 1815 w 2153"/>
                <a:gd name="T21" fmla="*/ 294 h 431"/>
                <a:gd name="T22" fmla="*/ 1787 w 2153"/>
                <a:gd name="T23" fmla="*/ 276 h 431"/>
                <a:gd name="T24" fmla="*/ 1753 w 2153"/>
                <a:gd name="T25" fmla="*/ 256 h 431"/>
                <a:gd name="T26" fmla="*/ 1725 w 2153"/>
                <a:gd name="T27" fmla="*/ 236 h 431"/>
                <a:gd name="T28" fmla="*/ 1697 w 2153"/>
                <a:gd name="T29" fmla="*/ 218 h 431"/>
                <a:gd name="T30" fmla="*/ 1668 w 2153"/>
                <a:gd name="T31" fmla="*/ 189 h 431"/>
                <a:gd name="T32" fmla="*/ 1640 w 2153"/>
                <a:gd name="T33" fmla="*/ 171 h 431"/>
                <a:gd name="T34" fmla="*/ 1611 w 2153"/>
                <a:gd name="T35" fmla="*/ 152 h 431"/>
                <a:gd name="T36" fmla="*/ 1581 w 2153"/>
                <a:gd name="T37" fmla="*/ 126 h 431"/>
                <a:gd name="T38" fmla="*/ 1548 w 2153"/>
                <a:gd name="T39" fmla="*/ 106 h 431"/>
                <a:gd name="T40" fmla="*/ 1514 w 2153"/>
                <a:gd name="T41" fmla="*/ 92 h 431"/>
                <a:gd name="T42" fmla="*/ 1481 w 2153"/>
                <a:gd name="T43" fmla="*/ 86 h 431"/>
                <a:gd name="T44" fmla="*/ 1446 w 2153"/>
                <a:gd name="T45" fmla="*/ 67 h 431"/>
                <a:gd name="T46" fmla="*/ 1414 w 2153"/>
                <a:gd name="T47" fmla="*/ 52 h 431"/>
                <a:gd name="T48" fmla="*/ 1381 w 2153"/>
                <a:gd name="T49" fmla="*/ 41 h 431"/>
                <a:gd name="T50" fmla="*/ 1346 w 2153"/>
                <a:gd name="T51" fmla="*/ 34 h 431"/>
                <a:gd name="T52" fmla="*/ 1312 w 2153"/>
                <a:gd name="T53" fmla="*/ 26 h 431"/>
                <a:gd name="T54" fmla="*/ 1280 w 2153"/>
                <a:gd name="T55" fmla="*/ 21 h 431"/>
                <a:gd name="T56" fmla="*/ 1247 w 2153"/>
                <a:gd name="T57" fmla="*/ 14 h 431"/>
                <a:gd name="T58" fmla="*/ 1204 w 2153"/>
                <a:gd name="T59" fmla="*/ 0 h 431"/>
                <a:gd name="T60" fmla="*/ 1170 w 2153"/>
                <a:gd name="T61" fmla="*/ 0 h 431"/>
                <a:gd name="T62" fmla="*/ 1130 w 2153"/>
                <a:gd name="T63" fmla="*/ 0 h 431"/>
                <a:gd name="T64" fmla="*/ 1098 w 2153"/>
                <a:gd name="T65" fmla="*/ 0 h 431"/>
                <a:gd name="T66" fmla="*/ 1058 w 2153"/>
                <a:gd name="T67" fmla="*/ 7 h 431"/>
                <a:gd name="T68" fmla="*/ 1025 w 2153"/>
                <a:gd name="T69" fmla="*/ 21 h 431"/>
                <a:gd name="T70" fmla="*/ 988 w 2153"/>
                <a:gd name="T71" fmla="*/ 26 h 431"/>
                <a:gd name="T72" fmla="*/ 950 w 2153"/>
                <a:gd name="T73" fmla="*/ 34 h 431"/>
                <a:gd name="T74" fmla="*/ 911 w 2153"/>
                <a:gd name="T75" fmla="*/ 47 h 431"/>
                <a:gd name="T76" fmla="*/ 876 w 2153"/>
                <a:gd name="T77" fmla="*/ 67 h 431"/>
                <a:gd name="T78" fmla="*/ 838 w 2153"/>
                <a:gd name="T79" fmla="*/ 86 h 431"/>
                <a:gd name="T80" fmla="*/ 804 w 2153"/>
                <a:gd name="T81" fmla="*/ 97 h 431"/>
                <a:gd name="T82" fmla="*/ 771 w 2153"/>
                <a:gd name="T83" fmla="*/ 117 h 431"/>
                <a:gd name="T84" fmla="*/ 732 w 2153"/>
                <a:gd name="T85" fmla="*/ 139 h 431"/>
                <a:gd name="T86" fmla="*/ 694 w 2153"/>
                <a:gd name="T87" fmla="*/ 144 h 431"/>
                <a:gd name="T88" fmla="*/ 647 w 2153"/>
                <a:gd name="T89" fmla="*/ 157 h 431"/>
                <a:gd name="T90" fmla="*/ 614 w 2153"/>
                <a:gd name="T91" fmla="*/ 164 h 431"/>
                <a:gd name="T92" fmla="*/ 573 w 2153"/>
                <a:gd name="T93" fmla="*/ 189 h 431"/>
                <a:gd name="T94" fmla="*/ 537 w 2153"/>
                <a:gd name="T95" fmla="*/ 203 h 431"/>
                <a:gd name="T96" fmla="*/ 480 w 2153"/>
                <a:gd name="T97" fmla="*/ 223 h 431"/>
                <a:gd name="T98" fmla="*/ 436 w 2153"/>
                <a:gd name="T99" fmla="*/ 243 h 431"/>
                <a:gd name="T100" fmla="*/ 398 w 2153"/>
                <a:gd name="T101" fmla="*/ 256 h 431"/>
                <a:gd name="T102" fmla="*/ 360 w 2153"/>
                <a:gd name="T103" fmla="*/ 276 h 431"/>
                <a:gd name="T104" fmla="*/ 321 w 2153"/>
                <a:gd name="T105" fmla="*/ 288 h 431"/>
                <a:gd name="T106" fmla="*/ 283 w 2153"/>
                <a:gd name="T107" fmla="*/ 301 h 431"/>
                <a:gd name="T108" fmla="*/ 248 w 2153"/>
                <a:gd name="T109" fmla="*/ 315 h 431"/>
                <a:gd name="T110" fmla="*/ 211 w 2153"/>
                <a:gd name="T111" fmla="*/ 323 h 431"/>
                <a:gd name="T112" fmla="*/ 171 w 2153"/>
                <a:gd name="T113" fmla="*/ 335 h 431"/>
                <a:gd name="T114" fmla="*/ 137 w 2153"/>
                <a:gd name="T115" fmla="*/ 335 h 431"/>
                <a:gd name="T116" fmla="*/ 100 w 2153"/>
                <a:gd name="T117" fmla="*/ 341 h 431"/>
                <a:gd name="T118" fmla="*/ 65 w 2153"/>
                <a:gd name="T119" fmla="*/ 353 h 431"/>
                <a:gd name="T120" fmla="*/ 32 w 2153"/>
                <a:gd name="T121" fmla="*/ 353 h 431"/>
                <a:gd name="T122" fmla="*/ 0 w 2153"/>
                <a:gd name="T123" fmla="*/ 35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53" h="431">
                  <a:moveTo>
                    <a:pt x="2153" y="431"/>
                  </a:moveTo>
                  <a:lnTo>
                    <a:pt x="2119" y="431"/>
                  </a:lnTo>
                  <a:lnTo>
                    <a:pt x="2086" y="420"/>
                  </a:lnTo>
                  <a:lnTo>
                    <a:pt x="2049" y="406"/>
                  </a:lnTo>
                  <a:lnTo>
                    <a:pt x="2018" y="393"/>
                  </a:lnTo>
                  <a:lnTo>
                    <a:pt x="1984" y="380"/>
                  </a:lnTo>
                  <a:lnTo>
                    <a:pt x="1951" y="368"/>
                  </a:lnTo>
                  <a:lnTo>
                    <a:pt x="1917" y="348"/>
                  </a:lnTo>
                  <a:lnTo>
                    <a:pt x="1884" y="328"/>
                  </a:lnTo>
                  <a:lnTo>
                    <a:pt x="1850" y="308"/>
                  </a:lnTo>
                  <a:lnTo>
                    <a:pt x="1815" y="294"/>
                  </a:lnTo>
                  <a:lnTo>
                    <a:pt x="1787" y="276"/>
                  </a:lnTo>
                  <a:lnTo>
                    <a:pt x="1753" y="256"/>
                  </a:lnTo>
                  <a:lnTo>
                    <a:pt x="1725" y="236"/>
                  </a:lnTo>
                  <a:lnTo>
                    <a:pt x="1697" y="218"/>
                  </a:lnTo>
                  <a:lnTo>
                    <a:pt x="1668" y="189"/>
                  </a:lnTo>
                  <a:lnTo>
                    <a:pt x="1640" y="171"/>
                  </a:lnTo>
                  <a:lnTo>
                    <a:pt x="1611" y="152"/>
                  </a:lnTo>
                  <a:lnTo>
                    <a:pt x="1581" y="126"/>
                  </a:lnTo>
                  <a:lnTo>
                    <a:pt x="1548" y="106"/>
                  </a:lnTo>
                  <a:lnTo>
                    <a:pt x="1514" y="92"/>
                  </a:lnTo>
                  <a:lnTo>
                    <a:pt x="1481" y="86"/>
                  </a:lnTo>
                  <a:lnTo>
                    <a:pt x="1446" y="67"/>
                  </a:lnTo>
                  <a:lnTo>
                    <a:pt x="1414" y="52"/>
                  </a:lnTo>
                  <a:lnTo>
                    <a:pt x="1381" y="41"/>
                  </a:lnTo>
                  <a:lnTo>
                    <a:pt x="1346" y="34"/>
                  </a:lnTo>
                  <a:lnTo>
                    <a:pt x="1312" y="26"/>
                  </a:lnTo>
                  <a:lnTo>
                    <a:pt x="1280" y="21"/>
                  </a:lnTo>
                  <a:lnTo>
                    <a:pt x="1247" y="14"/>
                  </a:lnTo>
                  <a:lnTo>
                    <a:pt x="1204" y="0"/>
                  </a:lnTo>
                  <a:lnTo>
                    <a:pt x="1170" y="0"/>
                  </a:lnTo>
                  <a:lnTo>
                    <a:pt x="1130" y="0"/>
                  </a:lnTo>
                  <a:lnTo>
                    <a:pt x="1098" y="0"/>
                  </a:lnTo>
                  <a:lnTo>
                    <a:pt x="1058" y="7"/>
                  </a:lnTo>
                  <a:lnTo>
                    <a:pt x="1025" y="21"/>
                  </a:lnTo>
                  <a:lnTo>
                    <a:pt x="988" y="26"/>
                  </a:lnTo>
                  <a:lnTo>
                    <a:pt x="950" y="34"/>
                  </a:lnTo>
                  <a:lnTo>
                    <a:pt x="911" y="47"/>
                  </a:lnTo>
                  <a:lnTo>
                    <a:pt x="876" y="67"/>
                  </a:lnTo>
                  <a:lnTo>
                    <a:pt x="838" y="86"/>
                  </a:lnTo>
                  <a:lnTo>
                    <a:pt x="804" y="97"/>
                  </a:lnTo>
                  <a:lnTo>
                    <a:pt x="771" y="117"/>
                  </a:lnTo>
                  <a:lnTo>
                    <a:pt x="732" y="139"/>
                  </a:lnTo>
                  <a:lnTo>
                    <a:pt x="694" y="144"/>
                  </a:lnTo>
                  <a:lnTo>
                    <a:pt x="647" y="157"/>
                  </a:lnTo>
                  <a:lnTo>
                    <a:pt x="614" y="164"/>
                  </a:lnTo>
                  <a:lnTo>
                    <a:pt x="573" y="189"/>
                  </a:lnTo>
                  <a:lnTo>
                    <a:pt x="537" y="203"/>
                  </a:lnTo>
                  <a:lnTo>
                    <a:pt x="480" y="223"/>
                  </a:lnTo>
                  <a:lnTo>
                    <a:pt x="436" y="243"/>
                  </a:lnTo>
                  <a:lnTo>
                    <a:pt x="398" y="256"/>
                  </a:lnTo>
                  <a:lnTo>
                    <a:pt x="360" y="276"/>
                  </a:lnTo>
                  <a:lnTo>
                    <a:pt x="321" y="288"/>
                  </a:lnTo>
                  <a:lnTo>
                    <a:pt x="283" y="301"/>
                  </a:lnTo>
                  <a:lnTo>
                    <a:pt x="248" y="315"/>
                  </a:lnTo>
                  <a:lnTo>
                    <a:pt x="211" y="323"/>
                  </a:lnTo>
                  <a:lnTo>
                    <a:pt x="171" y="335"/>
                  </a:lnTo>
                  <a:lnTo>
                    <a:pt x="137" y="335"/>
                  </a:lnTo>
                  <a:lnTo>
                    <a:pt x="100" y="341"/>
                  </a:lnTo>
                  <a:lnTo>
                    <a:pt x="65" y="353"/>
                  </a:lnTo>
                  <a:lnTo>
                    <a:pt x="32" y="353"/>
                  </a:lnTo>
                  <a:lnTo>
                    <a:pt x="0" y="35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29" name="Freeform 33">
              <a:extLst>
                <a:ext uri="{FF2B5EF4-FFF2-40B4-BE49-F238E27FC236}">
                  <a16:creationId xmlns:a16="http://schemas.microsoft.com/office/drawing/2014/main" id="{35FFBAAE-41FF-4B74-B52D-386F8A9D13AD}"/>
                </a:ext>
              </a:extLst>
            </p:cNvPr>
            <p:cNvSpPr>
              <a:spLocks/>
            </p:cNvSpPr>
            <p:nvPr/>
          </p:nvSpPr>
          <p:spPr bwMode="auto">
            <a:xfrm>
              <a:off x="3863" y="3537"/>
              <a:ext cx="423" cy="188"/>
            </a:xfrm>
            <a:custGeom>
              <a:avLst/>
              <a:gdLst>
                <a:gd name="T0" fmla="*/ 1320 w 1320"/>
                <a:gd name="T1" fmla="*/ 593 h 603"/>
                <a:gd name="T2" fmla="*/ 1295 w 1320"/>
                <a:gd name="T3" fmla="*/ 588 h 603"/>
                <a:gd name="T4" fmla="*/ 1275 w 1320"/>
                <a:gd name="T5" fmla="*/ 569 h 603"/>
                <a:gd name="T6" fmla="*/ 1255 w 1320"/>
                <a:gd name="T7" fmla="*/ 544 h 603"/>
                <a:gd name="T8" fmla="*/ 1233 w 1320"/>
                <a:gd name="T9" fmla="*/ 529 h 603"/>
                <a:gd name="T10" fmla="*/ 1217 w 1320"/>
                <a:gd name="T11" fmla="*/ 499 h 603"/>
                <a:gd name="T12" fmla="*/ 1200 w 1320"/>
                <a:gd name="T13" fmla="*/ 477 h 603"/>
                <a:gd name="T14" fmla="*/ 1185 w 1320"/>
                <a:gd name="T15" fmla="*/ 447 h 603"/>
                <a:gd name="T16" fmla="*/ 1163 w 1320"/>
                <a:gd name="T17" fmla="*/ 417 h 603"/>
                <a:gd name="T18" fmla="*/ 1148 w 1320"/>
                <a:gd name="T19" fmla="*/ 389 h 603"/>
                <a:gd name="T20" fmla="*/ 1130 w 1320"/>
                <a:gd name="T21" fmla="*/ 364 h 603"/>
                <a:gd name="T22" fmla="*/ 1110 w 1320"/>
                <a:gd name="T23" fmla="*/ 339 h 603"/>
                <a:gd name="T24" fmla="*/ 1088 w 1320"/>
                <a:gd name="T25" fmla="*/ 317 h 603"/>
                <a:gd name="T26" fmla="*/ 1070 w 1320"/>
                <a:gd name="T27" fmla="*/ 287 h 603"/>
                <a:gd name="T28" fmla="*/ 1053 w 1320"/>
                <a:gd name="T29" fmla="*/ 262 h 603"/>
                <a:gd name="T30" fmla="*/ 1031 w 1320"/>
                <a:gd name="T31" fmla="*/ 239 h 603"/>
                <a:gd name="T32" fmla="*/ 1013 w 1320"/>
                <a:gd name="T33" fmla="*/ 212 h 603"/>
                <a:gd name="T34" fmla="*/ 994 w 1320"/>
                <a:gd name="T35" fmla="*/ 183 h 603"/>
                <a:gd name="T36" fmla="*/ 974 w 1320"/>
                <a:gd name="T37" fmla="*/ 160 h 603"/>
                <a:gd name="T38" fmla="*/ 951 w 1320"/>
                <a:gd name="T39" fmla="*/ 135 h 603"/>
                <a:gd name="T40" fmla="*/ 934 w 1320"/>
                <a:gd name="T41" fmla="*/ 107 h 603"/>
                <a:gd name="T42" fmla="*/ 914 w 1320"/>
                <a:gd name="T43" fmla="*/ 82 h 603"/>
                <a:gd name="T44" fmla="*/ 891 w 1320"/>
                <a:gd name="T45" fmla="*/ 62 h 603"/>
                <a:gd name="T46" fmla="*/ 866 w 1320"/>
                <a:gd name="T47" fmla="*/ 48 h 603"/>
                <a:gd name="T48" fmla="*/ 842 w 1320"/>
                <a:gd name="T49" fmla="*/ 38 h 603"/>
                <a:gd name="T50" fmla="*/ 816 w 1320"/>
                <a:gd name="T51" fmla="*/ 30 h 603"/>
                <a:gd name="T52" fmla="*/ 790 w 1320"/>
                <a:gd name="T53" fmla="*/ 18 h 603"/>
                <a:gd name="T54" fmla="*/ 767 w 1320"/>
                <a:gd name="T55" fmla="*/ 15 h 603"/>
                <a:gd name="T56" fmla="*/ 740 w 1320"/>
                <a:gd name="T57" fmla="*/ 8 h 603"/>
                <a:gd name="T58" fmla="*/ 709 w 1320"/>
                <a:gd name="T59" fmla="*/ 8 h 603"/>
                <a:gd name="T60" fmla="*/ 684 w 1320"/>
                <a:gd name="T61" fmla="*/ 0 h 603"/>
                <a:gd name="T62" fmla="*/ 655 w 1320"/>
                <a:gd name="T63" fmla="*/ 0 h 603"/>
                <a:gd name="T64" fmla="*/ 633 w 1320"/>
                <a:gd name="T65" fmla="*/ 15 h 603"/>
                <a:gd name="T66" fmla="*/ 610 w 1320"/>
                <a:gd name="T67" fmla="*/ 23 h 603"/>
                <a:gd name="T68" fmla="*/ 585 w 1320"/>
                <a:gd name="T69" fmla="*/ 38 h 603"/>
                <a:gd name="T70" fmla="*/ 555 w 1320"/>
                <a:gd name="T71" fmla="*/ 51 h 603"/>
                <a:gd name="T72" fmla="*/ 533 w 1320"/>
                <a:gd name="T73" fmla="*/ 72 h 603"/>
                <a:gd name="T74" fmla="*/ 505 w 1320"/>
                <a:gd name="T75" fmla="*/ 87 h 603"/>
                <a:gd name="T76" fmla="*/ 485 w 1320"/>
                <a:gd name="T77" fmla="*/ 112 h 603"/>
                <a:gd name="T78" fmla="*/ 466 w 1320"/>
                <a:gd name="T79" fmla="*/ 135 h 603"/>
                <a:gd name="T80" fmla="*/ 445 w 1320"/>
                <a:gd name="T81" fmla="*/ 160 h 603"/>
                <a:gd name="T82" fmla="*/ 421 w 1320"/>
                <a:gd name="T83" fmla="*/ 180 h 603"/>
                <a:gd name="T84" fmla="*/ 406 w 1320"/>
                <a:gd name="T85" fmla="*/ 203 h 603"/>
                <a:gd name="T86" fmla="*/ 388 w 1320"/>
                <a:gd name="T87" fmla="*/ 227 h 603"/>
                <a:gd name="T88" fmla="*/ 369 w 1320"/>
                <a:gd name="T89" fmla="*/ 257 h 603"/>
                <a:gd name="T90" fmla="*/ 354 w 1320"/>
                <a:gd name="T91" fmla="*/ 287 h 603"/>
                <a:gd name="T92" fmla="*/ 338 w 1320"/>
                <a:gd name="T93" fmla="*/ 310 h 603"/>
                <a:gd name="T94" fmla="*/ 319 w 1320"/>
                <a:gd name="T95" fmla="*/ 339 h 603"/>
                <a:gd name="T96" fmla="*/ 301 w 1320"/>
                <a:gd name="T97" fmla="*/ 369 h 603"/>
                <a:gd name="T98" fmla="*/ 284 w 1320"/>
                <a:gd name="T99" fmla="*/ 399 h 603"/>
                <a:gd name="T100" fmla="*/ 266 w 1320"/>
                <a:gd name="T101" fmla="*/ 422 h 603"/>
                <a:gd name="T102" fmla="*/ 249 w 1320"/>
                <a:gd name="T103" fmla="*/ 452 h 603"/>
                <a:gd name="T104" fmla="*/ 226 w 1320"/>
                <a:gd name="T105" fmla="*/ 477 h 603"/>
                <a:gd name="T106" fmla="*/ 209 w 1320"/>
                <a:gd name="T107" fmla="*/ 499 h 603"/>
                <a:gd name="T108" fmla="*/ 187 w 1320"/>
                <a:gd name="T109" fmla="*/ 526 h 603"/>
                <a:gd name="T110" fmla="*/ 162 w 1320"/>
                <a:gd name="T111" fmla="*/ 549 h 603"/>
                <a:gd name="T112" fmla="*/ 134 w 1320"/>
                <a:gd name="T113" fmla="*/ 569 h 603"/>
                <a:gd name="T114" fmla="*/ 102 w 1320"/>
                <a:gd name="T115" fmla="*/ 578 h 603"/>
                <a:gd name="T116" fmla="*/ 75 w 1320"/>
                <a:gd name="T117" fmla="*/ 588 h 603"/>
                <a:gd name="T118" fmla="*/ 52 w 1320"/>
                <a:gd name="T119" fmla="*/ 599 h 603"/>
                <a:gd name="T120" fmla="*/ 27 w 1320"/>
                <a:gd name="T121" fmla="*/ 599 h 603"/>
                <a:gd name="T122" fmla="*/ 0 w 1320"/>
                <a:gd name="T123"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20" h="603">
                  <a:moveTo>
                    <a:pt x="1320" y="593"/>
                  </a:moveTo>
                  <a:lnTo>
                    <a:pt x="1295" y="588"/>
                  </a:lnTo>
                  <a:lnTo>
                    <a:pt x="1275" y="569"/>
                  </a:lnTo>
                  <a:lnTo>
                    <a:pt x="1255" y="544"/>
                  </a:lnTo>
                  <a:lnTo>
                    <a:pt x="1233" y="529"/>
                  </a:lnTo>
                  <a:lnTo>
                    <a:pt x="1217" y="499"/>
                  </a:lnTo>
                  <a:lnTo>
                    <a:pt x="1200" y="477"/>
                  </a:lnTo>
                  <a:lnTo>
                    <a:pt x="1185" y="447"/>
                  </a:lnTo>
                  <a:lnTo>
                    <a:pt x="1163" y="417"/>
                  </a:lnTo>
                  <a:lnTo>
                    <a:pt x="1148" y="389"/>
                  </a:lnTo>
                  <a:lnTo>
                    <a:pt x="1130" y="364"/>
                  </a:lnTo>
                  <a:lnTo>
                    <a:pt x="1110" y="339"/>
                  </a:lnTo>
                  <a:lnTo>
                    <a:pt x="1088" y="317"/>
                  </a:lnTo>
                  <a:lnTo>
                    <a:pt x="1070" y="287"/>
                  </a:lnTo>
                  <a:lnTo>
                    <a:pt x="1053" y="262"/>
                  </a:lnTo>
                  <a:lnTo>
                    <a:pt x="1031" y="239"/>
                  </a:lnTo>
                  <a:lnTo>
                    <a:pt x="1013" y="212"/>
                  </a:lnTo>
                  <a:lnTo>
                    <a:pt x="994" y="183"/>
                  </a:lnTo>
                  <a:lnTo>
                    <a:pt x="974" y="160"/>
                  </a:lnTo>
                  <a:lnTo>
                    <a:pt x="951" y="135"/>
                  </a:lnTo>
                  <a:lnTo>
                    <a:pt x="934" y="107"/>
                  </a:lnTo>
                  <a:lnTo>
                    <a:pt x="914" y="82"/>
                  </a:lnTo>
                  <a:lnTo>
                    <a:pt x="891" y="62"/>
                  </a:lnTo>
                  <a:lnTo>
                    <a:pt x="866" y="48"/>
                  </a:lnTo>
                  <a:lnTo>
                    <a:pt x="842" y="38"/>
                  </a:lnTo>
                  <a:lnTo>
                    <a:pt x="816" y="30"/>
                  </a:lnTo>
                  <a:lnTo>
                    <a:pt x="790" y="18"/>
                  </a:lnTo>
                  <a:lnTo>
                    <a:pt x="767" y="15"/>
                  </a:lnTo>
                  <a:lnTo>
                    <a:pt x="740" y="8"/>
                  </a:lnTo>
                  <a:lnTo>
                    <a:pt x="709" y="8"/>
                  </a:lnTo>
                  <a:lnTo>
                    <a:pt x="684" y="0"/>
                  </a:lnTo>
                  <a:lnTo>
                    <a:pt x="655" y="0"/>
                  </a:lnTo>
                  <a:lnTo>
                    <a:pt x="633" y="15"/>
                  </a:lnTo>
                  <a:lnTo>
                    <a:pt x="610" y="23"/>
                  </a:lnTo>
                  <a:lnTo>
                    <a:pt x="585" y="38"/>
                  </a:lnTo>
                  <a:lnTo>
                    <a:pt x="555" y="51"/>
                  </a:lnTo>
                  <a:lnTo>
                    <a:pt x="533" y="72"/>
                  </a:lnTo>
                  <a:lnTo>
                    <a:pt x="505" y="87"/>
                  </a:lnTo>
                  <a:lnTo>
                    <a:pt x="485" y="112"/>
                  </a:lnTo>
                  <a:lnTo>
                    <a:pt x="466" y="135"/>
                  </a:lnTo>
                  <a:lnTo>
                    <a:pt x="445" y="160"/>
                  </a:lnTo>
                  <a:lnTo>
                    <a:pt x="421" y="180"/>
                  </a:lnTo>
                  <a:lnTo>
                    <a:pt x="406" y="203"/>
                  </a:lnTo>
                  <a:lnTo>
                    <a:pt x="388" y="227"/>
                  </a:lnTo>
                  <a:lnTo>
                    <a:pt x="369" y="257"/>
                  </a:lnTo>
                  <a:lnTo>
                    <a:pt x="354" y="287"/>
                  </a:lnTo>
                  <a:lnTo>
                    <a:pt x="338" y="310"/>
                  </a:lnTo>
                  <a:lnTo>
                    <a:pt x="319" y="339"/>
                  </a:lnTo>
                  <a:lnTo>
                    <a:pt x="301" y="369"/>
                  </a:lnTo>
                  <a:lnTo>
                    <a:pt x="284" y="399"/>
                  </a:lnTo>
                  <a:lnTo>
                    <a:pt x="266" y="422"/>
                  </a:lnTo>
                  <a:lnTo>
                    <a:pt x="249" y="452"/>
                  </a:lnTo>
                  <a:lnTo>
                    <a:pt x="226" y="477"/>
                  </a:lnTo>
                  <a:lnTo>
                    <a:pt x="209" y="499"/>
                  </a:lnTo>
                  <a:lnTo>
                    <a:pt x="187" y="526"/>
                  </a:lnTo>
                  <a:lnTo>
                    <a:pt x="162" y="549"/>
                  </a:lnTo>
                  <a:lnTo>
                    <a:pt x="134" y="569"/>
                  </a:lnTo>
                  <a:lnTo>
                    <a:pt x="102" y="578"/>
                  </a:lnTo>
                  <a:lnTo>
                    <a:pt x="75" y="588"/>
                  </a:lnTo>
                  <a:lnTo>
                    <a:pt x="52" y="599"/>
                  </a:lnTo>
                  <a:lnTo>
                    <a:pt x="27" y="599"/>
                  </a:lnTo>
                  <a:lnTo>
                    <a:pt x="0" y="60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0" name="Freeform 34">
              <a:extLst>
                <a:ext uri="{FF2B5EF4-FFF2-40B4-BE49-F238E27FC236}">
                  <a16:creationId xmlns:a16="http://schemas.microsoft.com/office/drawing/2014/main" id="{10B22FC4-B1F2-45BD-A6BA-484612E54F94}"/>
                </a:ext>
              </a:extLst>
            </p:cNvPr>
            <p:cNvSpPr>
              <a:spLocks/>
            </p:cNvSpPr>
            <p:nvPr/>
          </p:nvSpPr>
          <p:spPr bwMode="auto">
            <a:xfrm>
              <a:off x="2674" y="2794"/>
              <a:ext cx="550" cy="984"/>
            </a:xfrm>
            <a:custGeom>
              <a:avLst/>
              <a:gdLst>
                <a:gd name="T0" fmla="*/ 1720 w 1720"/>
                <a:gd name="T1" fmla="*/ 2919 h 3164"/>
                <a:gd name="T2" fmla="*/ 1565 w 1720"/>
                <a:gd name="T3" fmla="*/ 2858 h 3164"/>
                <a:gd name="T4" fmla="*/ 1498 w 1720"/>
                <a:gd name="T5" fmla="*/ 2678 h 3164"/>
                <a:gd name="T6" fmla="*/ 1429 w 1720"/>
                <a:gd name="T7" fmla="*/ 2464 h 3164"/>
                <a:gd name="T8" fmla="*/ 1362 w 1720"/>
                <a:gd name="T9" fmla="*/ 2280 h 3164"/>
                <a:gd name="T10" fmla="*/ 1317 w 1720"/>
                <a:gd name="T11" fmla="*/ 2068 h 3164"/>
                <a:gd name="T12" fmla="*/ 1272 w 1720"/>
                <a:gd name="T13" fmla="*/ 1855 h 3164"/>
                <a:gd name="T14" fmla="*/ 1252 w 1720"/>
                <a:gd name="T15" fmla="*/ 1641 h 3164"/>
                <a:gd name="T16" fmla="*/ 1227 w 1720"/>
                <a:gd name="T17" fmla="*/ 1430 h 3164"/>
                <a:gd name="T18" fmla="*/ 1207 w 1720"/>
                <a:gd name="T19" fmla="*/ 1218 h 3164"/>
                <a:gd name="T20" fmla="*/ 1185 w 1720"/>
                <a:gd name="T21" fmla="*/ 1004 h 3164"/>
                <a:gd name="T22" fmla="*/ 1162 w 1720"/>
                <a:gd name="T23" fmla="*/ 790 h 3164"/>
                <a:gd name="T24" fmla="*/ 1138 w 1720"/>
                <a:gd name="T25" fmla="*/ 578 h 3164"/>
                <a:gd name="T26" fmla="*/ 1095 w 1720"/>
                <a:gd name="T27" fmla="*/ 365 h 3164"/>
                <a:gd name="T28" fmla="*/ 1050 w 1720"/>
                <a:gd name="T29" fmla="*/ 152 h 3164"/>
                <a:gd name="T30" fmla="*/ 959 w 1720"/>
                <a:gd name="T31" fmla="*/ 0 h 3164"/>
                <a:gd name="T32" fmla="*/ 847 w 1720"/>
                <a:gd name="T33" fmla="*/ 122 h 3164"/>
                <a:gd name="T34" fmla="*/ 826 w 1720"/>
                <a:gd name="T35" fmla="*/ 333 h 3164"/>
                <a:gd name="T36" fmla="*/ 782 w 1720"/>
                <a:gd name="T37" fmla="*/ 547 h 3164"/>
                <a:gd name="T38" fmla="*/ 782 w 1720"/>
                <a:gd name="T39" fmla="*/ 760 h 3164"/>
                <a:gd name="T40" fmla="*/ 737 w 1720"/>
                <a:gd name="T41" fmla="*/ 973 h 3164"/>
                <a:gd name="T42" fmla="*/ 714 w 1720"/>
                <a:gd name="T43" fmla="*/ 1186 h 3164"/>
                <a:gd name="T44" fmla="*/ 692 w 1720"/>
                <a:gd name="T45" fmla="*/ 1400 h 3164"/>
                <a:gd name="T46" fmla="*/ 670 w 1720"/>
                <a:gd name="T47" fmla="*/ 1611 h 3164"/>
                <a:gd name="T48" fmla="*/ 670 w 1720"/>
                <a:gd name="T49" fmla="*/ 1824 h 3164"/>
                <a:gd name="T50" fmla="*/ 624 w 1720"/>
                <a:gd name="T51" fmla="*/ 2038 h 3164"/>
                <a:gd name="T52" fmla="*/ 580 w 1720"/>
                <a:gd name="T53" fmla="*/ 2252 h 3164"/>
                <a:gd name="T54" fmla="*/ 557 w 1720"/>
                <a:gd name="T55" fmla="*/ 2464 h 3164"/>
                <a:gd name="T56" fmla="*/ 490 w 1720"/>
                <a:gd name="T57" fmla="*/ 2646 h 3164"/>
                <a:gd name="T58" fmla="*/ 379 w 1720"/>
                <a:gd name="T59" fmla="*/ 2798 h 3164"/>
                <a:gd name="T60" fmla="*/ 268 w 1720"/>
                <a:gd name="T61" fmla="*/ 2980 h 3164"/>
                <a:gd name="T62" fmla="*/ 132 w 1720"/>
                <a:gd name="T63" fmla="*/ 3072 h 3164"/>
                <a:gd name="T64" fmla="*/ 0 w 1720"/>
                <a:gd name="T65" fmla="*/ 3164 h 3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0" h="3164">
                  <a:moveTo>
                    <a:pt x="1720" y="2919"/>
                  </a:moveTo>
                  <a:lnTo>
                    <a:pt x="1565" y="2858"/>
                  </a:lnTo>
                  <a:lnTo>
                    <a:pt x="1498" y="2678"/>
                  </a:lnTo>
                  <a:lnTo>
                    <a:pt x="1429" y="2464"/>
                  </a:lnTo>
                  <a:lnTo>
                    <a:pt x="1362" y="2280"/>
                  </a:lnTo>
                  <a:lnTo>
                    <a:pt x="1317" y="2068"/>
                  </a:lnTo>
                  <a:lnTo>
                    <a:pt x="1272" y="1855"/>
                  </a:lnTo>
                  <a:lnTo>
                    <a:pt x="1252" y="1641"/>
                  </a:lnTo>
                  <a:lnTo>
                    <a:pt x="1227" y="1430"/>
                  </a:lnTo>
                  <a:lnTo>
                    <a:pt x="1207" y="1218"/>
                  </a:lnTo>
                  <a:lnTo>
                    <a:pt x="1185" y="1004"/>
                  </a:lnTo>
                  <a:lnTo>
                    <a:pt x="1162" y="790"/>
                  </a:lnTo>
                  <a:lnTo>
                    <a:pt x="1138" y="578"/>
                  </a:lnTo>
                  <a:lnTo>
                    <a:pt x="1095" y="365"/>
                  </a:lnTo>
                  <a:lnTo>
                    <a:pt x="1050" y="152"/>
                  </a:lnTo>
                  <a:lnTo>
                    <a:pt x="959" y="0"/>
                  </a:lnTo>
                  <a:lnTo>
                    <a:pt x="847" y="122"/>
                  </a:lnTo>
                  <a:lnTo>
                    <a:pt x="826" y="333"/>
                  </a:lnTo>
                  <a:lnTo>
                    <a:pt x="782" y="547"/>
                  </a:lnTo>
                  <a:lnTo>
                    <a:pt x="782" y="760"/>
                  </a:lnTo>
                  <a:lnTo>
                    <a:pt x="737" y="973"/>
                  </a:lnTo>
                  <a:lnTo>
                    <a:pt x="714" y="1186"/>
                  </a:lnTo>
                  <a:lnTo>
                    <a:pt x="692" y="1400"/>
                  </a:lnTo>
                  <a:lnTo>
                    <a:pt x="670" y="1611"/>
                  </a:lnTo>
                  <a:lnTo>
                    <a:pt x="670" y="1824"/>
                  </a:lnTo>
                  <a:lnTo>
                    <a:pt x="624" y="2038"/>
                  </a:lnTo>
                  <a:lnTo>
                    <a:pt x="580" y="2252"/>
                  </a:lnTo>
                  <a:lnTo>
                    <a:pt x="557" y="2464"/>
                  </a:lnTo>
                  <a:lnTo>
                    <a:pt x="490" y="2646"/>
                  </a:lnTo>
                  <a:lnTo>
                    <a:pt x="379" y="2798"/>
                  </a:lnTo>
                  <a:lnTo>
                    <a:pt x="268" y="2980"/>
                  </a:lnTo>
                  <a:lnTo>
                    <a:pt x="132" y="3072"/>
                  </a:lnTo>
                  <a:lnTo>
                    <a:pt x="0" y="3164"/>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1" name="Freeform 35">
              <a:extLst>
                <a:ext uri="{FF2B5EF4-FFF2-40B4-BE49-F238E27FC236}">
                  <a16:creationId xmlns:a16="http://schemas.microsoft.com/office/drawing/2014/main" id="{284B44ED-09EF-46BA-86AA-0785935BB7B4}"/>
                </a:ext>
              </a:extLst>
            </p:cNvPr>
            <p:cNvSpPr>
              <a:spLocks/>
            </p:cNvSpPr>
            <p:nvPr/>
          </p:nvSpPr>
          <p:spPr bwMode="auto">
            <a:xfrm>
              <a:off x="3225" y="3702"/>
              <a:ext cx="160" cy="23"/>
            </a:xfrm>
            <a:custGeom>
              <a:avLst/>
              <a:gdLst>
                <a:gd name="T0" fmla="*/ 0 w 499"/>
                <a:gd name="T1" fmla="*/ 0 h 77"/>
                <a:gd name="T2" fmla="*/ 244 w 499"/>
                <a:gd name="T3" fmla="*/ 65 h 77"/>
                <a:gd name="T4" fmla="*/ 369 w 499"/>
                <a:gd name="T5" fmla="*/ 75 h 77"/>
                <a:gd name="T6" fmla="*/ 433 w 499"/>
                <a:gd name="T7" fmla="*/ 77 h 77"/>
                <a:gd name="T8" fmla="*/ 499 w 499"/>
                <a:gd name="T9" fmla="*/ 72 h 77"/>
              </a:gdLst>
              <a:ahLst/>
              <a:cxnLst>
                <a:cxn ang="0">
                  <a:pos x="T0" y="T1"/>
                </a:cxn>
                <a:cxn ang="0">
                  <a:pos x="T2" y="T3"/>
                </a:cxn>
                <a:cxn ang="0">
                  <a:pos x="T4" y="T5"/>
                </a:cxn>
                <a:cxn ang="0">
                  <a:pos x="T6" y="T7"/>
                </a:cxn>
                <a:cxn ang="0">
                  <a:pos x="T8" y="T9"/>
                </a:cxn>
              </a:cxnLst>
              <a:rect l="0" t="0" r="r" b="b"/>
              <a:pathLst>
                <a:path w="499" h="77">
                  <a:moveTo>
                    <a:pt x="0" y="0"/>
                  </a:moveTo>
                  <a:lnTo>
                    <a:pt x="244" y="65"/>
                  </a:lnTo>
                  <a:lnTo>
                    <a:pt x="369" y="75"/>
                  </a:lnTo>
                  <a:lnTo>
                    <a:pt x="433" y="77"/>
                  </a:lnTo>
                  <a:lnTo>
                    <a:pt x="499" y="72"/>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2" name="Freeform 36">
              <a:extLst>
                <a:ext uri="{FF2B5EF4-FFF2-40B4-BE49-F238E27FC236}">
                  <a16:creationId xmlns:a16="http://schemas.microsoft.com/office/drawing/2014/main" id="{2A3D20BD-D703-4190-9D8F-1ABB1076A6B6}"/>
                </a:ext>
              </a:extLst>
            </p:cNvPr>
            <p:cNvSpPr>
              <a:spLocks/>
            </p:cNvSpPr>
            <p:nvPr/>
          </p:nvSpPr>
          <p:spPr bwMode="auto">
            <a:xfrm>
              <a:off x="3586" y="3533"/>
              <a:ext cx="232" cy="193"/>
            </a:xfrm>
            <a:custGeom>
              <a:avLst/>
              <a:gdLst>
                <a:gd name="T0" fmla="*/ 657 w 657"/>
                <a:gd name="T1" fmla="*/ 593 h 603"/>
                <a:gd name="T2" fmla="*/ 643 w 657"/>
                <a:gd name="T3" fmla="*/ 588 h 603"/>
                <a:gd name="T4" fmla="*/ 633 w 657"/>
                <a:gd name="T5" fmla="*/ 570 h 603"/>
                <a:gd name="T6" fmla="*/ 622 w 657"/>
                <a:gd name="T7" fmla="*/ 545 h 603"/>
                <a:gd name="T8" fmla="*/ 613 w 657"/>
                <a:gd name="T9" fmla="*/ 530 h 603"/>
                <a:gd name="T10" fmla="*/ 602 w 657"/>
                <a:gd name="T11" fmla="*/ 499 h 603"/>
                <a:gd name="T12" fmla="*/ 595 w 657"/>
                <a:gd name="T13" fmla="*/ 478 h 603"/>
                <a:gd name="T14" fmla="*/ 588 w 657"/>
                <a:gd name="T15" fmla="*/ 448 h 603"/>
                <a:gd name="T16" fmla="*/ 576 w 657"/>
                <a:gd name="T17" fmla="*/ 418 h 603"/>
                <a:gd name="T18" fmla="*/ 570 w 657"/>
                <a:gd name="T19" fmla="*/ 389 h 603"/>
                <a:gd name="T20" fmla="*/ 560 w 657"/>
                <a:gd name="T21" fmla="*/ 364 h 603"/>
                <a:gd name="T22" fmla="*/ 550 w 657"/>
                <a:gd name="T23" fmla="*/ 339 h 603"/>
                <a:gd name="T24" fmla="*/ 536 w 657"/>
                <a:gd name="T25" fmla="*/ 317 h 603"/>
                <a:gd name="T26" fmla="*/ 528 w 657"/>
                <a:gd name="T27" fmla="*/ 287 h 603"/>
                <a:gd name="T28" fmla="*/ 521 w 657"/>
                <a:gd name="T29" fmla="*/ 262 h 603"/>
                <a:gd name="T30" fmla="*/ 510 w 657"/>
                <a:gd name="T31" fmla="*/ 239 h 603"/>
                <a:gd name="T32" fmla="*/ 501 w 657"/>
                <a:gd name="T33" fmla="*/ 212 h 603"/>
                <a:gd name="T34" fmla="*/ 493 w 657"/>
                <a:gd name="T35" fmla="*/ 184 h 603"/>
                <a:gd name="T36" fmla="*/ 485 w 657"/>
                <a:gd name="T37" fmla="*/ 160 h 603"/>
                <a:gd name="T38" fmla="*/ 475 w 657"/>
                <a:gd name="T39" fmla="*/ 135 h 603"/>
                <a:gd name="T40" fmla="*/ 466 w 657"/>
                <a:gd name="T41" fmla="*/ 107 h 603"/>
                <a:gd name="T42" fmla="*/ 453 w 657"/>
                <a:gd name="T43" fmla="*/ 82 h 603"/>
                <a:gd name="T44" fmla="*/ 443 w 657"/>
                <a:gd name="T45" fmla="*/ 62 h 603"/>
                <a:gd name="T46" fmla="*/ 428 w 657"/>
                <a:gd name="T47" fmla="*/ 48 h 603"/>
                <a:gd name="T48" fmla="*/ 418 w 657"/>
                <a:gd name="T49" fmla="*/ 38 h 603"/>
                <a:gd name="T50" fmla="*/ 408 w 657"/>
                <a:gd name="T51" fmla="*/ 30 h 603"/>
                <a:gd name="T52" fmla="*/ 391 w 657"/>
                <a:gd name="T53" fmla="*/ 18 h 603"/>
                <a:gd name="T54" fmla="*/ 378 w 657"/>
                <a:gd name="T55" fmla="*/ 15 h 603"/>
                <a:gd name="T56" fmla="*/ 364 w 657"/>
                <a:gd name="T57" fmla="*/ 8 h 603"/>
                <a:gd name="T58" fmla="*/ 351 w 657"/>
                <a:gd name="T59" fmla="*/ 8 h 603"/>
                <a:gd name="T60" fmla="*/ 341 w 657"/>
                <a:gd name="T61" fmla="*/ 0 h 603"/>
                <a:gd name="T62" fmla="*/ 324 w 657"/>
                <a:gd name="T63" fmla="*/ 0 h 603"/>
                <a:gd name="T64" fmla="*/ 316 w 657"/>
                <a:gd name="T65" fmla="*/ 15 h 603"/>
                <a:gd name="T66" fmla="*/ 302 w 657"/>
                <a:gd name="T67" fmla="*/ 23 h 603"/>
                <a:gd name="T68" fmla="*/ 291 w 657"/>
                <a:gd name="T69" fmla="*/ 38 h 603"/>
                <a:gd name="T70" fmla="*/ 276 w 657"/>
                <a:gd name="T71" fmla="*/ 52 h 603"/>
                <a:gd name="T72" fmla="*/ 264 w 657"/>
                <a:gd name="T73" fmla="*/ 72 h 603"/>
                <a:gd name="T74" fmla="*/ 247 w 657"/>
                <a:gd name="T75" fmla="*/ 87 h 603"/>
                <a:gd name="T76" fmla="*/ 239 w 657"/>
                <a:gd name="T77" fmla="*/ 112 h 603"/>
                <a:gd name="T78" fmla="*/ 230 w 657"/>
                <a:gd name="T79" fmla="*/ 135 h 603"/>
                <a:gd name="T80" fmla="*/ 220 w 657"/>
                <a:gd name="T81" fmla="*/ 160 h 603"/>
                <a:gd name="T82" fmla="*/ 207 w 657"/>
                <a:gd name="T83" fmla="*/ 180 h 603"/>
                <a:gd name="T84" fmla="*/ 202 w 657"/>
                <a:gd name="T85" fmla="*/ 204 h 603"/>
                <a:gd name="T86" fmla="*/ 189 w 657"/>
                <a:gd name="T87" fmla="*/ 227 h 603"/>
                <a:gd name="T88" fmla="*/ 182 w 657"/>
                <a:gd name="T89" fmla="*/ 257 h 603"/>
                <a:gd name="T90" fmla="*/ 174 w 657"/>
                <a:gd name="T91" fmla="*/ 287 h 603"/>
                <a:gd name="T92" fmla="*/ 169 w 657"/>
                <a:gd name="T93" fmla="*/ 311 h 603"/>
                <a:gd name="T94" fmla="*/ 157 w 657"/>
                <a:gd name="T95" fmla="*/ 339 h 603"/>
                <a:gd name="T96" fmla="*/ 150 w 657"/>
                <a:gd name="T97" fmla="*/ 369 h 603"/>
                <a:gd name="T98" fmla="*/ 142 w 657"/>
                <a:gd name="T99" fmla="*/ 399 h 603"/>
                <a:gd name="T100" fmla="*/ 132 w 657"/>
                <a:gd name="T101" fmla="*/ 423 h 603"/>
                <a:gd name="T102" fmla="*/ 120 w 657"/>
                <a:gd name="T103" fmla="*/ 453 h 603"/>
                <a:gd name="T104" fmla="*/ 110 w 657"/>
                <a:gd name="T105" fmla="*/ 478 h 603"/>
                <a:gd name="T106" fmla="*/ 100 w 657"/>
                <a:gd name="T107" fmla="*/ 499 h 603"/>
                <a:gd name="T108" fmla="*/ 93 w 657"/>
                <a:gd name="T109" fmla="*/ 526 h 603"/>
                <a:gd name="T110" fmla="*/ 80 w 657"/>
                <a:gd name="T111" fmla="*/ 550 h 603"/>
                <a:gd name="T112" fmla="*/ 67 w 657"/>
                <a:gd name="T113" fmla="*/ 570 h 603"/>
                <a:gd name="T114" fmla="*/ 50 w 657"/>
                <a:gd name="T115" fmla="*/ 578 h 603"/>
                <a:gd name="T116" fmla="*/ 35 w 657"/>
                <a:gd name="T117" fmla="*/ 588 h 603"/>
                <a:gd name="T118" fmla="*/ 25 w 657"/>
                <a:gd name="T119" fmla="*/ 600 h 603"/>
                <a:gd name="T120" fmla="*/ 8 w 657"/>
                <a:gd name="T121" fmla="*/ 600 h 603"/>
                <a:gd name="T122" fmla="*/ 0 w 657"/>
                <a:gd name="T123"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7" h="603">
                  <a:moveTo>
                    <a:pt x="657" y="593"/>
                  </a:moveTo>
                  <a:lnTo>
                    <a:pt x="643" y="588"/>
                  </a:lnTo>
                  <a:lnTo>
                    <a:pt x="633" y="570"/>
                  </a:lnTo>
                  <a:lnTo>
                    <a:pt x="622" y="545"/>
                  </a:lnTo>
                  <a:lnTo>
                    <a:pt x="613" y="530"/>
                  </a:lnTo>
                  <a:lnTo>
                    <a:pt x="602" y="499"/>
                  </a:lnTo>
                  <a:lnTo>
                    <a:pt x="595" y="478"/>
                  </a:lnTo>
                  <a:lnTo>
                    <a:pt x="588" y="448"/>
                  </a:lnTo>
                  <a:lnTo>
                    <a:pt x="576" y="418"/>
                  </a:lnTo>
                  <a:lnTo>
                    <a:pt x="570" y="389"/>
                  </a:lnTo>
                  <a:lnTo>
                    <a:pt x="560" y="364"/>
                  </a:lnTo>
                  <a:lnTo>
                    <a:pt x="550" y="339"/>
                  </a:lnTo>
                  <a:lnTo>
                    <a:pt x="536" y="317"/>
                  </a:lnTo>
                  <a:lnTo>
                    <a:pt x="528" y="287"/>
                  </a:lnTo>
                  <a:lnTo>
                    <a:pt x="521" y="262"/>
                  </a:lnTo>
                  <a:lnTo>
                    <a:pt x="510" y="239"/>
                  </a:lnTo>
                  <a:lnTo>
                    <a:pt x="501" y="212"/>
                  </a:lnTo>
                  <a:lnTo>
                    <a:pt x="493" y="184"/>
                  </a:lnTo>
                  <a:lnTo>
                    <a:pt x="485" y="160"/>
                  </a:lnTo>
                  <a:lnTo>
                    <a:pt x="475" y="135"/>
                  </a:lnTo>
                  <a:lnTo>
                    <a:pt x="466" y="107"/>
                  </a:lnTo>
                  <a:lnTo>
                    <a:pt x="453" y="82"/>
                  </a:lnTo>
                  <a:lnTo>
                    <a:pt x="443" y="62"/>
                  </a:lnTo>
                  <a:lnTo>
                    <a:pt x="428" y="48"/>
                  </a:lnTo>
                  <a:lnTo>
                    <a:pt x="418" y="38"/>
                  </a:lnTo>
                  <a:lnTo>
                    <a:pt x="408" y="30"/>
                  </a:lnTo>
                  <a:lnTo>
                    <a:pt x="391" y="18"/>
                  </a:lnTo>
                  <a:lnTo>
                    <a:pt x="378" y="15"/>
                  </a:lnTo>
                  <a:lnTo>
                    <a:pt x="364" y="8"/>
                  </a:lnTo>
                  <a:lnTo>
                    <a:pt x="351" y="8"/>
                  </a:lnTo>
                  <a:lnTo>
                    <a:pt x="341" y="0"/>
                  </a:lnTo>
                  <a:lnTo>
                    <a:pt x="324" y="0"/>
                  </a:lnTo>
                  <a:lnTo>
                    <a:pt x="316" y="15"/>
                  </a:lnTo>
                  <a:lnTo>
                    <a:pt x="302" y="23"/>
                  </a:lnTo>
                  <a:lnTo>
                    <a:pt x="291" y="38"/>
                  </a:lnTo>
                  <a:lnTo>
                    <a:pt x="276" y="52"/>
                  </a:lnTo>
                  <a:lnTo>
                    <a:pt x="264" y="72"/>
                  </a:lnTo>
                  <a:lnTo>
                    <a:pt x="247" y="87"/>
                  </a:lnTo>
                  <a:lnTo>
                    <a:pt x="239" y="112"/>
                  </a:lnTo>
                  <a:lnTo>
                    <a:pt x="230" y="135"/>
                  </a:lnTo>
                  <a:lnTo>
                    <a:pt x="220" y="160"/>
                  </a:lnTo>
                  <a:lnTo>
                    <a:pt x="207" y="180"/>
                  </a:lnTo>
                  <a:lnTo>
                    <a:pt x="202" y="204"/>
                  </a:lnTo>
                  <a:lnTo>
                    <a:pt x="189" y="227"/>
                  </a:lnTo>
                  <a:lnTo>
                    <a:pt x="182" y="257"/>
                  </a:lnTo>
                  <a:lnTo>
                    <a:pt x="174" y="287"/>
                  </a:lnTo>
                  <a:lnTo>
                    <a:pt x="169" y="311"/>
                  </a:lnTo>
                  <a:lnTo>
                    <a:pt x="157" y="339"/>
                  </a:lnTo>
                  <a:lnTo>
                    <a:pt x="150" y="369"/>
                  </a:lnTo>
                  <a:lnTo>
                    <a:pt x="142" y="399"/>
                  </a:lnTo>
                  <a:lnTo>
                    <a:pt x="132" y="423"/>
                  </a:lnTo>
                  <a:lnTo>
                    <a:pt x="120" y="453"/>
                  </a:lnTo>
                  <a:lnTo>
                    <a:pt x="110" y="478"/>
                  </a:lnTo>
                  <a:lnTo>
                    <a:pt x="100" y="499"/>
                  </a:lnTo>
                  <a:lnTo>
                    <a:pt x="93" y="526"/>
                  </a:lnTo>
                  <a:lnTo>
                    <a:pt x="80" y="550"/>
                  </a:lnTo>
                  <a:lnTo>
                    <a:pt x="67" y="570"/>
                  </a:lnTo>
                  <a:lnTo>
                    <a:pt x="50" y="578"/>
                  </a:lnTo>
                  <a:lnTo>
                    <a:pt x="35" y="588"/>
                  </a:lnTo>
                  <a:lnTo>
                    <a:pt x="25" y="600"/>
                  </a:lnTo>
                  <a:lnTo>
                    <a:pt x="8" y="600"/>
                  </a:lnTo>
                  <a:lnTo>
                    <a:pt x="0" y="60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3" name="Freeform 37">
              <a:extLst>
                <a:ext uri="{FF2B5EF4-FFF2-40B4-BE49-F238E27FC236}">
                  <a16:creationId xmlns:a16="http://schemas.microsoft.com/office/drawing/2014/main" id="{1DC49BF4-EC8A-433E-A11D-45B57897EFD1}"/>
                </a:ext>
              </a:extLst>
            </p:cNvPr>
            <p:cNvSpPr>
              <a:spLocks/>
            </p:cNvSpPr>
            <p:nvPr/>
          </p:nvSpPr>
          <p:spPr bwMode="auto">
            <a:xfrm>
              <a:off x="3385" y="3535"/>
              <a:ext cx="201" cy="187"/>
            </a:xfrm>
            <a:custGeom>
              <a:avLst/>
              <a:gdLst>
                <a:gd name="T0" fmla="*/ 630 w 630"/>
                <a:gd name="T1" fmla="*/ 593 h 603"/>
                <a:gd name="T2" fmla="*/ 618 w 630"/>
                <a:gd name="T3" fmla="*/ 588 h 603"/>
                <a:gd name="T4" fmla="*/ 608 w 630"/>
                <a:gd name="T5" fmla="*/ 570 h 603"/>
                <a:gd name="T6" fmla="*/ 598 w 630"/>
                <a:gd name="T7" fmla="*/ 545 h 603"/>
                <a:gd name="T8" fmla="*/ 590 w 630"/>
                <a:gd name="T9" fmla="*/ 530 h 603"/>
                <a:gd name="T10" fmla="*/ 575 w 630"/>
                <a:gd name="T11" fmla="*/ 500 h 603"/>
                <a:gd name="T12" fmla="*/ 568 w 630"/>
                <a:gd name="T13" fmla="*/ 478 h 603"/>
                <a:gd name="T14" fmla="*/ 563 w 630"/>
                <a:gd name="T15" fmla="*/ 448 h 603"/>
                <a:gd name="T16" fmla="*/ 553 w 630"/>
                <a:gd name="T17" fmla="*/ 418 h 603"/>
                <a:gd name="T18" fmla="*/ 548 w 630"/>
                <a:gd name="T19" fmla="*/ 390 h 603"/>
                <a:gd name="T20" fmla="*/ 538 w 630"/>
                <a:gd name="T21" fmla="*/ 365 h 603"/>
                <a:gd name="T22" fmla="*/ 525 w 630"/>
                <a:gd name="T23" fmla="*/ 339 h 603"/>
                <a:gd name="T24" fmla="*/ 517 w 630"/>
                <a:gd name="T25" fmla="*/ 318 h 603"/>
                <a:gd name="T26" fmla="*/ 508 w 630"/>
                <a:gd name="T27" fmla="*/ 288 h 603"/>
                <a:gd name="T28" fmla="*/ 501 w 630"/>
                <a:gd name="T29" fmla="*/ 263 h 603"/>
                <a:gd name="T30" fmla="*/ 491 w 630"/>
                <a:gd name="T31" fmla="*/ 239 h 603"/>
                <a:gd name="T32" fmla="*/ 480 w 630"/>
                <a:gd name="T33" fmla="*/ 212 h 603"/>
                <a:gd name="T34" fmla="*/ 473 w 630"/>
                <a:gd name="T35" fmla="*/ 184 h 603"/>
                <a:gd name="T36" fmla="*/ 463 w 630"/>
                <a:gd name="T37" fmla="*/ 161 h 603"/>
                <a:gd name="T38" fmla="*/ 451 w 630"/>
                <a:gd name="T39" fmla="*/ 136 h 603"/>
                <a:gd name="T40" fmla="*/ 446 w 630"/>
                <a:gd name="T41" fmla="*/ 107 h 603"/>
                <a:gd name="T42" fmla="*/ 436 w 630"/>
                <a:gd name="T43" fmla="*/ 82 h 603"/>
                <a:gd name="T44" fmla="*/ 426 w 630"/>
                <a:gd name="T45" fmla="*/ 62 h 603"/>
                <a:gd name="T46" fmla="*/ 408 w 630"/>
                <a:gd name="T47" fmla="*/ 49 h 603"/>
                <a:gd name="T48" fmla="*/ 400 w 630"/>
                <a:gd name="T49" fmla="*/ 39 h 603"/>
                <a:gd name="T50" fmla="*/ 389 w 630"/>
                <a:gd name="T51" fmla="*/ 30 h 603"/>
                <a:gd name="T52" fmla="*/ 378 w 630"/>
                <a:gd name="T53" fmla="*/ 19 h 603"/>
                <a:gd name="T54" fmla="*/ 366 w 630"/>
                <a:gd name="T55" fmla="*/ 15 h 603"/>
                <a:gd name="T56" fmla="*/ 349 w 630"/>
                <a:gd name="T57" fmla="*/ 9 h 603"/>
                <a:gd name="T58" fmla="*/ 334 w 630"/>
                <a:gd name="T59" fmla="*/ 9 h 603"/>
                <a:gd name="T60" fmla="*/ 323 w 630"/>
                <a:gd name="T61" fmla="*/ 0 h 603"/>
                <a:gd name="T62" fmla="*/ 311 w 630"/>
                <a:gd name="T63" fmla="*/ 0 h 603"/>
                <a:gd name="T64" fmla="*/ 304 w 630"/>
                <a:gd name="T65" fmla="*/ 15 h 603"/>
                <a:gd name="T66" fmla="*/ 288 w 630"/>
                <a:gd name="T67" fmla="*/ 24 h 603"/>
                <a:gd name="T68" fmla="*/ 278 w 630"/>
                <a:gd name="T69" fmla="*/ 39 h 603"/>
                <a:gd name="T70" fmla="*/ 264 w 630"/>
                <a:gd name="T71" fmla="*/ 52 h 603"/>
                <a:gd name="T72" fmla="*/ 256 w 630"/>
                <a:gd name="T73" fmla="*/ 72 h 603"/>
                <a:gd name="T74" fmla="*/ 237 w 630"/>
                <a:gd name="T75" fmla="*/ 87 h 603"/>
                <a:gd name="T76" fmla="*/ 227 w 630"/>
                <a:gd name="T77" fmla="*/ 112 h 603"/>
                <a:gd name="T78" fmla="*/ 219 w 630"/>
                <a:gd name="T79" fmla="*/ 136 h 603"/>
                <a:gd name="T80" fmla="*/ 211 w 630"/>
                <a:gd name="T81" fmla="*/ 161 h 603"/>
                <a:gd name="T82" fmla="*/ 199 w 630"/>
                <a:gd name="T83" fmla="*/ 181 h 603"/>
                <a:gd name="T84" fmla="*/ 194 w 630"/>
                <a:gd name="T85" fmla="*/ 204 h 603"/>
                <a:gd name="T86" fmla="*/ 182 w 630"/>
                <a:gd name="T87" fmla="*/ 228 h 603"/>
                <a:gd name="T88" fmla="*/ 172 w 630"/>
                <a:gd name="T89" fmla="*/ 258 h 603"/>
                <a:gd name="T90" fmla="*/ 164 w 630"/>
                <a:gd name="T91" fmla="*/ 288 h 603"/>
                <a:gd name="T92" fmla="*/ 159 w 630"/>
                <a:gd name="T93" fmla="*/ 311 h 603"/>
                <a:gd name="T94" fmla="*/ 149 w 630"/>
                <a:gd name="T95" fmla="*/ 339 h 603"/>
                <a:gd name="T96" fmla="*/ 144 w 630"/>
                <a:gd name="T97" fmla="*/ 370 h 603"/>
                <a:gd name="T98" fmla="*/ 135 w 630"/>
                <a:gd name="T99" fmla="*/ 400 h 603"/>
                <a:gd name="T100" fmla="*/ 125 w 630"/>
                <a:gd name="T101" fmla="*/ 423 h 603"/>
                <a:gd name="T102" fmla="*/ 119 w 630"/>
                <a:gd name="T103" fmla="*/ 453 h 603"/>
                <a:gd name="T104" fmla="*/ 107 w 630"/>
                <a:gd name="T105" fmla="*/ 478 h 603"/>
                <a:gd name="T106" fmla="*/ 99 w 630"/>
                <a:gd name="T107" fmla="*/ 500 h 603"/>
                <a:gd name="T108" fmla="*/ 87 w 630"/>
                <a:gd name="T109" fmla="*/ 527 h 603"/>
                <a:gd name="T110" fmla="*/ 74 w 630"/>
                <a:gd name="T111" fmla="*/ 550 h 603"/>
                <a:gd name="T112" fmla="*/ 62 w 630"/>
                <a:gd name="T113" fmla="*/ 570 h 603"/>
                <a:gd name="T114" fmla="*/ 47 w 630"/>
                <a:gd name="T115" fmla="*/ 578 h 603"/>
                <a:gd name="T116" fmla="*/ 32 w 630"/>
                <a:gd name="T117" fmla="*/ 588 h 603"/>
                <a:gd name="T118" fmla="*/ 23 w 630"/>
                <a:gd name="T119" fmla="*/ 600 h 603"/>
                <a:gd name="T120" fmla="*/ 8 w 630"/>
                <a:gd name="T121" fmla="*/ 600 h 603"/>
                <a:gd name="T122" fmla="*/ 0 w 630"/>
                <a:gd name="T123" fmla="*/ 60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0" h="603">
                  <a:moveTo>
                    <a:pt x="630" y="593"/>
                  </a:moveTo>
                  <a:lnTo>
                    <a:pt x="618" y="588"/>
                  </a:lnTo>
                  <a:lnTo>
                    <a:pt x="608" y="570"/>
                  </a:lnTo>
                  <a:lnTo>
                    <a:pt x="598" y="545"/>
                  </a:lnTo>
                  <a:lnTo>
                    <a:pt x="590" y="530"/>
                  </a:lnTo>
                  <a:lnTo>
                    <a:pt x="575" y="500"/>
                  </a:lnTo>
                  <a:lnTo>
                    <a:pt x="568" y="478"/>
                  </a:lnTo>
                  <a:lnTo>
                    <a:pt x="563" y="448"/>
                  </a:lnTo>
                  <a:lnTo>
                    <a:pt x="553" y="418"/>
                  </a:lnTo>
                  <a:lnTo>
                    <a:pt x="548" y="390"/>
                  </a:lnTo>
                  <a:lnTo>
                    <a:pt x="538" y="365"/>
                  </a:lnTo>
                  <a:lnTo>
                    <a:pt x="525" y="339"/>
                  </a:lnTo>
                  <a:lnTo>
                    <a:pt x="517" y="318"/>
                  </a:lnTo>
                  <a:lnTo>
                    <a:pt x="508" y="288"/>
                  </a:lnTo>
                  <a:lnTo>
                    <a:pt x="501" y="263"/>
                  </a:lnTo>
                  <a:lnTo>
                    <a:pt x="491" y="239"/>
                  </a:lnTo>
                  <a:lnTo>
                    <a:pt x="480" y="212"/>
                  </a:lnTo>
                  <a:lnTo>
                    <a:pt x="473" y="184"/>
                  </a:lnTo>
                  <a:lnTo>
                    <a:pt x="463" y="161"/>
                  </a:lnTo>
                  <a:lnTo>
                    <a:pt x="451" y="136"/>
                  </a:lnTo>
                  <a:lnTo>
                    <a:pt x="446" y="107"/>
                  </a:lnTo>
                  <a:lnTo>
                    <a:pt x="436" y="82"/>
                  </a:lnTo>
                  <a:lnTo>
                    <a:pt x="426" y="62"/>
                  </a:lnTo>
                  <a:lnTo>
                    <a:pt x="408" y="49"/>
                  </a:lnTo>
                  <a:lnTo>
                    <a:pt x="400" y="39"/>
                  </a:lnTo>
                  <a:lnTo>
                    <a:pt x="389" y="30"/>
                  </a:lnTo>
                  <a:lnTo>
                    <a:pt x="378" y="19"/>
                  </a:lnTo>
                  <a:lnTo>
                    <a:pt x="366" y="15"/>
                  </a:lnTo>
                  <a:lnTo>
                    <a:pt x="349" y="9"/>
                  </a:lnTo>
                  <a:lnTo>
                    <a:pt x="334" y="9"/>
                  </a:lnTo>
                  <a:lnTo>
                    <a:pt x="323" y="0"/>
                  </a:lnTo>
                  <a:lnTo>
                    <a:pt x="311" y="0"/>
                  </a:lnTo>
                  <a:lnTo>
                    <a:pt x="304" y="15"/>
                  </a:lnTo>
                  <a:lnTo>
                    <a:pt x="288" y="24"/>
                  </a:lnTo>
                  <a:lnTo>
                    <a:pt x="278" y="39"/>
                  </a:lnTo>
                  <a:lnTo>
                    <a:pt x="264" y="52"/>
                  </a:lnTo>
                  <a:lnTo>
                    <a:pt x="256" y="72"/>
                  </a:lnTo>
                  <a:lnTo>
                    <a:pt x="237" y="87"/>
                  </a:lnTo>
                  <a:lnTo>
                    <a:pt x="227" y="112"/>
                  </a:lnTo>
                  <a:lnTo>
                    <a:pt x="219" y="136"/>
                  </a:lnTo>
                  <a:lnTo>
                    <a:pt x="211" y="161"/>
                  </a:lnTo>
                  <a:lnTo>
                    <a:pt x="199" y="181"/>
                  </a:lnTo>
                  <a:lnTo>
                    <a:pt x="194" y="204"/>
                  </a:lnTo>
                  <a:lnTo>
                    <a:pt x="182" y="228"/>
                  </a:lnTo>
                  <a:lnTo>
                    <a:pt x="172" y="258"/>
                  </a:lnTo>
                  <a:lnTo>
                    <a:pt x="164" y="288"/>
                  </a:lnTo>
                  <a:lnTo>
                    <a:pt x="159" y="311"/>
                  </a:lnTo>
                  <a:lnTo>
                    <a:pt x="149" y="339"/>
                  </a:lnTo>
                  <a:lnTo>
                    <a:pt x="144" y="370"/>
                  </a:lnTo>
                  <a:lnTo>
                    <a:pt x="135" y="400"/>
                  </a:lnTo>
                  <a:lnTo>
                    <a:pt x="125" y="423"/>
                  </a:lnTo>
                  <a:lnTo>
                    <a:pt x="119" y="453"/>
                  </a:lnTo>
                  <a:lnTo>
                    <a:pt x="107" y="478"/>
                  </a:lnTo>
                  <a:lnTo>
                    <a:pt x="99" y="500"/>
                  </a:lnTo>
                  <a:lnTo>
                    <a:pt x="87" y="527"/>
                  </a:lnTo>
                  <a:lnTo>
                    <a:pt x="74" y="550"/>
                  </a:lnTo>
                  <a:lnTo>
                    <a:pt x="62" y="570"/>
                  </a:lnTo>
                  <a:lnTo>
                    <a:pt x="47" y="578"/>
                  </a:lnTo>
                  <a:lnTo>
                    <a:pt x="32" y="588"/>
                  </a:lnTo>
                  <a:lnTo>
                    <a:pt x="23" y="600"/>
                  </a:lnTo>
                  <a:lnTo>
                    <a:pt x="8" y="600"/>
                  </a:lnTo>
                  <a:lnTo>
                    <a:pt x="0" y="603"/>
                  </a:lnTo>
                </a:path>
              </a:pathLst>
            </a:custGeom>
            <a:noFill/>
            <a:ln w="28575"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1334" name="Text Box 38">
              <a:extLst>
                <a:ext uri="{FF2B5EF4-FFF2-40B4-BE49-F238E27FC236}">
                  <a16:creationId xmlns:a16="http://schemas.microsoft.com/office/drawing/2014/main" id="{6580D2DA-B221-4551-AE0F-8969C06D546B}"/>
                </a:ext>
              </a:extLst>
            </p:cNvPr>
            <p:cNvSpPr txBox="1">
              <a:spLocks noChangeArrowheads="1"/>
            </p:cNvSpPr>
            <p:nvPr/>
          </p:nvSpPr>
          <p:spPr bwMode="auto">
            <a:xfrm>
              <a:off x="3400" y="329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0">
              <a:spAutoFit/>
            </a:bodyPr>
            <a:lstStyle/>
            <a:p>
              <a:pPr algn="ctr">
                <a:spcBef>
                  <a:spcPct val="50000"/>
                </a:spcBef>
              </a:pPr>
              <a:r>
                <a:rPr lang="el-GR" altLang="en-US" b="0">
                  <a:latin typeface="Book Antiqua" panose="02040602050305030304" pitchFamily="18" charset="0"/>
                </a:rPr>
                <a:t>α1</a:t>
              </a:r>
            </a:p>
          </p:txBody>
        </p:sp>
        <p:sp>
          <p:nvSpPr>
            <p:cNvPr id="951335" name="Text Box 39">
              <a:extLst>
                <a:ext uri="{FF2B5EF4-FFF2-40B4-BE49-F238E27FC236}">
                  <a16:creationId xmlns:a16="http://schemas.microsoft.com/office/drawing/2014/main" id="{6EC92A6E-AEE4-482A-979E-B18A01D53A81}"/>
                </a:ext>
              </a:extLst>
            </p:cNvPr>
            <p:cNvSpPr txBox="1">
              <a:spLocks noChangeArrowheads="1"/>
            </p:cNvSpPr>
            <p:nvPr/>
          </p:nvSpPr>
          <p:spPr bwMode="auto">
            <a:xfrm>
              <a:off x="3621" y="3299"/>
              <a:ext cx="18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0">
              <a:spAutoFit/>
            </a:bodyPr>
            <a:lstStyle/>
            <a:p>
              <a:pPr algn="ctr">
                <a:spcBef>
                  <a:spcPct val="50000"/>
                </a:spcBef>
              </a:pPr>
              <a:r>
                <a:rPr lang="el-GR" altLang="en-US" b="0">
                  <a:latin typeface="Book Antiqua" panose="02040602050305030304" pitchFamily="18" charset="0"/>
                </a:rPr>
                <a:t>α2</a:t>
              </a:r>
            </a:p>
          </p:txBody>
        </p:sp>
        <p:sp>
          <p:nvSpPr>
            <p:cNvPr id="951336" name="Text Box 40">
              <a:extLst>
                <a:ext uri="{FF2B5EF4-FFF2-40B4-BE49-F238E27FC236}">
                  <a16:creationId xmlns:a16="http://schemas.microsoft.com/office/drawing/2014/main" id="{0DB99CDD-189F-4D6D-BCD4-2D9A8DC2E0B5}"/>
                </a:ext>
              </a:extLst>
            </p:cNvPr>
            <p:cNvSpPr txBox="1">
              <a:spLocks noChangeArrowheads="1"/>
            </p:cNvSpPr>
            <p:nvPr/>
          </p:nvSpPr>
          <p:spPr bwMode="auto">
            <a:xfrm>
              <a:off x="3979" y="329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0">
              <a:spAutoFit/>
            </a:bodyPr>
            <a:lstStyle/>
            <a:p>
              <a:pPr algn="ctr">
                <a:spcBef>
                  <a:spcPct val="50000"/>
                </a:spcBef>
              </a:pPr>
              <a:r>
                <a:rPr lang="el-GR" altLang="en-US" b="0">
                  <a:latin typeface="Book Antiqua" panose="02040602050305030304" pitchFamily="18" charset="0"/>
                </a:rPr>
                <a:t>β</a:t>
              </a:r>
            </a:p>
          </p:txBody>
        </p:sp>
        <p:sp>
          <p:nvSpPr>
            <p:cNvPr id="951337" name="Text Box 41">
              <a:extLst>
                <a:ext uri="{FF2B5EF4-FFF2-40B4-BE49-F238E27FC236}">
                  <a16:creationId xmlns:a16="http://schemas.microsoft.com/office/drawing/2014/main" id="{F348E431-BE54-4002-9E47-6798A159344A}"/>
                </a:ext>
              </a:extLst>
            </p:cNvPr>
            <p:cNvSpPr txBox="1">
              <a:spLocks noChangeArrowheads="1"/>
            </p:cNvSpPr>
            <p:nvPr/>
          </p:nvSpPr>
          <p:spPr bwMode="auto">
            <a:xfrm>
              <a:off x="4687" y="3299"/>
              <a:ext cx="18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rIns="0">
              <a:spAutoFit/>
            </a:bodyPr>
            <a:lstStyle/>
            <a:p>
              <a:pPr algn="ctr">
                <a:spcBef>
                  <a:spcPct val="50000"/>
                </a:spcBef>
              </a:pPr>
              <a:r>
                <a:rPr lang="el-GR" altLang="en-US" b="0">
                  <a:latin typeface="Book Antiqua" panose="02040602050305030304" pitchFamily="18" charset="0"/>
                </a:rPr>
                <a:t>γ</a:t>
              </a:r>
            </a:p>
          </p:txBody>
        </p:sp>
      </p:grpSp>
      <p:sp>
        <p:nvSpPr>
          <p:cNvPr id="951338" name="Text Box 42">
            <a:extLst>
              <a:ext uri="{FF2B5EF4-FFF2-40B4-BE49-F238E27FC236}">
                <a16:creationId xmlns:a16="http://schemas.microsoft.com/office/drawing/2014/main" id="{4340C92D-433C-4B87-936A-116641BE2C59}"/>
              </a:ext>
            </a:extLst>
          </p:cNvPr>
          <p:cNvSpPr txBox="1">
            <a:spLocks noChangeArrowheads="1"/>
          </p:cNvSpPr>
          <p:nvPr/>
        </p:nvSpPr>
        <p:spPr bwMode="auto">
          <a:xfrm>
            <a:off x="107950" y="2565400"/>
            <a:ext cx="20462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l-GR" altLang="en-US" sz="1800" b="0">
                <a:latin typeface="Book Antiqua" panose="02040602050305030304" pitchFamily="18" charset="0"/>
              </a:rPr>
              <a:t>Φυσιολογικός ορός αίματος</a:t>
            </a:r>
          </a:p>
        </p:txBody>
      </p:sp>
      <p:grpSp>
        <p:nvGrpSpPr>
          <p:cNvPr id="951341" name="Group 45">
            <a:extLst>
              <a:ext uri="{FF2B5EF4-FFF2-40B4-BE49-F238E27FC236}">
                <a16:creationId xmlns:a16="http://schemas.microsoft.com/office/drawing/2014/main" id="{3E8446DB-F049-42E6-9415-6BD2A436781B}"/>
              </a:ext>
            </a:extLst>
          </p:cNvPr>
          <p:cNvGrpSpPr>
            <a:grpSpLocks/>
          </p:cNvGrpSpPr>
          <p:nvPr/>
        </p:nvGrpSpPr>
        <p:grpSpPr bwMode="auto">
          <a:xfrm>
            <a:off x="6659563" y="1412875"/>
            <a:ext cx="2382837" cy="4832350"/>
            <a:chOff x="4195" y="890"/>
            <a:chExt cx="1501" cy="3044"/>
          </a:xfrm>
        </p:grpSpPr>
        <p:pic>
          <p:nvPicPr>
            <p:cNvPr id="951339" name="Picture 43" descr="EPScanNorm">
              <a:extLst>
                <a:ext uri="{FF2B5EF4-FFF2-40B4-BE49-F238E27FC236}">
                  <a16:creationId xmlns:a16="http://schemas.microsoft.com/office/drawing/2014/main" id="{CA4C4C18-8FB9-4FCD-AEB1-AEFD21A4692D}"/>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00" y="890"/>
              <a:ext cx="1496" cy="1433"/>
            </a:xfrm>
            <a:prstGeom prst="rect">
              <a:avLst/>
            </a:prstGeom>
            <a:noFill/>
            <a:extLst>
              <a:ext uri="{909E8E84-426E-40DD-AFC4-6F175D3DCCD1}">
                <a14:hiddenFill xmlns:a14="http://schemas.microsoft.com/office/drawing/2010/main">
                  <a:solidFill>
                    <a:srgbClr val="FFFFFF"/>
                  </a:solidFill>
                </a14:hiddenFill>
              </a:ext>
            </a:extLst>
          </p:spPr>
        </p:pic>
        <p:pic>
          <p:nvPicPr>
            <p:cNvPr id="951340" name="Picture 44" descr="EPScanMC">
              <a:extLst>
                <a:ext uri="{FF2B5EF4-FFF2-40B4-BE49-F238E27FC236}">
                  <a16:creationId xmlns:a16="http://schemas.microsoft.com/office/drawing/2014/main" id="{5BC41DAE-15F8-4F1E-BAEC-32468A2FF62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5" y="2523"/>
              <a:ext cx="1501" cy="1411"/>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13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3346" name="Rectangle 2">
            <a:extLst>
              <a:ext uri="{FF2B5EF4-FFF2-40B4-BE49-F238E27FC236}">
                <a16:creationId xmlns:a16="http://schemas.microsoft.com/office/drawing/2014/main" id="{B26C322F-CFF7-44CF-B137-DFF601A3B2A6}"/>
              </a:ext>
            </a:extLst>
          </p:cNvPr>
          <p:cNvSpPr>
            <a:spLocks noGrp="1" noChangeArrowheads="1"/>
          </p:cNvSpPr>
          <p:nvPr>
            <p:ph type="title"/>
          </p:nvPr>
        </p:nvSpPr>
        <p:spPr/>
        <p:txBody>
          <a:bodyPr/>
          <a:lstStyle/>
          <a:p>
            <a:r>
              <a:rPr lang="el-GR" altLang="en-US" sz="2400">
                <a:solidFill>
                  <a:srgbClr val="364558"/>
                </a:solidFill>
              </a:rPr>
              <a:t>Ηλεκτροφόρηση Πρωτεϊνών Ορού Αίματος</a:t>
            </a:r>
            <a:r>
              <a:rPr lang="el-GR" altLang="en-US"/>
              <a:t> </a:t>
            </a:r>
            <a:br>
              <a:rPr lang="el-GR" altLang="en-US"/>
            </a:br>
            <a:r>
              <a:rPr lang="el-GR" altLang="en-US"/>
              <a:t>Ηλεκτροφόρηση /Ανοσοκαθήλωση</a:t>
            </a:r>
          </a:p>
        </p:txBody>
      </p:sp>
      <p:pic>
        <p:nvPicPr>
          <p:cNvPr id="953347" name="Picture 3" descr="29_1">
            <a:extLst>
              <a:ext uri="{FF2B5EF4-FFF2-40B4-BE49-F238E27FC236}">
                <a16:creationId xmlns:a16="http://schemas.microsoft.com/office/drawing/2014/main" id="{509EE38D-1E62-4DE6-8309-CF6C85DA9B7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4"/>
          <a:stretch>
            <a:fillRect/>
          </a:stretch>
        </p:blipFill>
        <p:spPr bwMode="auto">
          <a:xfrm>
            <a:off x="5795963" y="1989138"/>
            <a:ext cx="2752725" cy="4392612"/>
          </a:xfrm>
          <a:prstGeom prst="rect">
            <a:avLst/>
          </a:prstGeom>
          <a:noFill/>
          <a:extLst>
            <a:ext uri="{909E8E84-426E-40DD-AFC4-6F175D3DCCD1}">
              <a14:hiddenFill xmlns:a14="http://schemas.microsoft.com/office/drawing/2010/main">
                <a:solidFill>
                  <a:srgbClr val="FFFFFF"/>
                </a:solidFill>
              </a14:hiddenFill>
            </a:ext>
          </a:extLst>
        </p:spPr>
      </p:pic>
      <p:sp>
        <p:nvSpPr>
          <p:cNvPr id="953348" name="Rectangle 4">
            <a:extLst>
              <a:ext uri="{FF2B5EF4-FFF2-40B4-BE49-F238E27FC236}">
                <a16:creationId xmlns:a16="http://schemas.microsoft.com/office/drawing/2014/main" id="{9C2BCA18-C4E0-43E6-8899-D84DAB76B41C}"/>
              </a:ext>
            </a:extLst>
          </p:cNvPr>
          <p:cNvSpPr>
            <a:spLocks noGrp="1" noChangeArrowheads="1"/>
          </p:cNvSpPr>
          <p:nvPr>
            <p:ph type="body" idx="1"/>
          </p:nvPr>
        </p:nvSpPr>
        <p:spPr>
          <a:xfrm>
            <a:off x="468313" y="3081338"/>
            <a:ext cx="5688012" cy="3300412"/>
          </a:xfrm>
        </p:spPr>
        <p:txBody>
          <a:bodyPr/>
          <a:lstStyle/>
          <a:p>
            <a:pPr>
              <a:spcBef>
                <a:spcPct val="35000"/>
              </a:spcBef>
              <a:spcAft>
                <a:spcPct val="35000"/>
              </a:spcAft>
            </a:pPr>
            <a:r>
              <a:rPr lang="el-GR" altLang="en-US"/>
              <a:t>Ηλεκτροφόρηση των πρωτεϊνών</a:t>
            </a:r>
          </a:p>
          <a:p>
            <a:pPr>
              <a:spcBef>
                <a:spcPct val="35000"/>
              </a:spcBef>
              <a:spcAft>
                <a:spcPct val="35000"/>
              </a:spcAft>
            </a:pPr>
            <a:r>
              <a:rPr lang="el-GR" altLang="en-US"/>
              <a:t>Ανοσοκαθήλωση με ειδικά αντισώματα έναντι των υποτύπων</a:t>
            </a:r>
          </a:p>
          <a:p>
            <a:pPr>
              <a:spcBef>
                <a:spcPct val="35000"/>
              </a:spcBef>
              <a:spcAft>
                <a:spcPct val="35000"/>
              </a:spcAft>
            </a:pPr>
            <a:r>
              <a:rPr lang="el-GR" altLang="en-US"/>
              <a:t>Ανίχνευση του τύπου της μονοκλωνικότητας</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a:extLst>
              <a:ext uri="{FF2B5EF4-FFF2-40B4-BE49-F238E27FC236}">
                <a16:creationId xmlns:a16="http://schemas.microsoft.com/office/drawing/2014/main" id="{854EB804-593B-43B8-912A-55DB4C654D8B}"/>
              </a:ext>
            </a:extLst>
          </p:cNvPr>
          <p:cNvSpPr>
            <a:spLocks noGrp="1" noChangeArrowheads="1"/>
          </p:cNvSpPr>
          <p:nvPr>
            <p:ph type="title"/>
          </p:nvPr>
        </p:nvSpPr>
        <p:spPr/>
        <p:txBody>
          <a:bodyPr/>
          <a:lstStyle/>
          <a:p>
            <a:r>
              <a:rPr lang="el-GR" altLang="en-US"/>
              <a:t>Κρυοσφαιρίνες </a:t>
            </a:r>
          </a:p>
        </p:txBody>
      </p:sp>
      <p:sp>
        <p:nvSpPr>
          <p:cNvPr id="949251" name="Rectangle 3">
            <a:extLst>
              <a:ext uri="{FF2B5EF4-FFF2-40B4-BE49-F238E27FC236}">
                <a16:creationId xmlns:a16="http://schemas.microsoft.com/office/drawing/2014/main" id="{BB1EE6FA-6C30-4E0A-909C-FF1A1AA968EE}"/>
              </a:ext>
            </a:extLst>
          </p:cNvPr>
          <p:cNvSpPr>
            <a:spLocks noGrp="1" noChangeArrowheads="1"/>
          </p:cNvSpPr>
          <p:nvPr>
            <p:ph type="body" idx="1"/>
          </p:nvPr>
        </p:nvSpPr>
        <p:spPr>
          <a:xfrm>
            <a:off x="395288" y="1771650"/>
            <a:ext cx="7488237" cy="4537075"/>
          </a:xfrm>
        </p:spPr>
        <p:txBody>
          <a:bodyPr/>
          <a:lstStyle/>
          <a:p>
            <a:r>
              <a:rPr lang="el-GR" altLang="en-US" sz="2400"/>
              <a:t>Διακρίνονται σε 3 τύπους</a:t>
            </a:r>
          </a:p>
          <a:p>
            <a:pPr lvl="1">
              <a:buFontTx/>
              <a:buNone/>
            </a:pPr>
            <a:r>
              <a:rPr lang="el-GR" altLang="en-US"/>
              <a:t>Ι. Μονοκλωνική </a:t>
            </a:r>
          </a:p>
          <a:p>
            <a:pPr lvl="2"/>
            <a:r>
              <a:rPr lang="el-GR" altLang="en-US" sz="1800"/>
              <a:t>IgM or IgG</a:t>
            </a:r>
          </a:p>
          <a:p>
            <a:pPr lvl="2"/>
            <a:r>
              <a:rPr lang="el-GR" altLang="en-US" sz="1800"/>
              <a:t>μυέλωμα, μακροσφαιριναιμία, λεμφοϋπερπλαστικά νοσήματα</a:t>
            </a:r>
          </a:p>
          <a:p>
            <a:pPr lvl="1">
              <a:buFontTx/>
              <a:buNone/>
            </a:pPr>
            <a:r>
              <a:rPr lang="el-GR" altLang="en-US"/>
              <a:t>ΙΙ. Μικτή μονοκλωνική </a:t>
            </a:r>
          </a:p>
          <a:p>
            <a:pPr lvl="2"/>
            <a:r>
              <a:rPr lang="en-US" altLang="en-US" sz="1800"/>
              <a:t>IgM</a:t>
            </a:r>
            <a:r>
              <a:rPr lang="el-GR" altLang="en-US" sz="1800"/>
              <a:t>κ</a:t>
            </a:r>
          </a:p>
          <a:p>
            <a:pPr lvl="2"/>
            <a:r>
              <a:rPr lang="el-GR" altLang="en-US" sz="1800"/>
              <a:t>σύνδρομο Sjögren, λεμφοϋπερπλαστικά νοσήματα, ΗCV</a:t>
            </a:r>
          </a:p>
          <a:p>
            <a:pPr lvl="1">
              <a:buFontTx/>
              <a:buNone/>
            </a:pPr>
            <a:r>
              <a:rPr lang="el-GR" altLang="en-US"/>
              <a:t>ΙΙΙ. Πολυκλωνική </a:t>
            </a:r>
          </a:p>
          <a:p>
            <a:pPr lvl="2"/>
            <a:r>
              <a:rPr lang="el-GR" altLang="en-US" sz="1800"/>
              <a:t>αυτοάνοσα νοσήματα, χρόνιες λοιμώξεις, λεμφοϋπερπλαστικά νοσήματα </a:t>
            </a:r>
          </a:p>
        </p:txBody>
      </p:sp>
      <p:pic>
        <p:nvPicPr>
          <p:cNvPr id="949252" name="Picture 4" descr="Untitled-4 copy">
            <a:extLst>
              <a:ext uri="{FF2B5EF4-FFF2-40B4-BE49-F238E27FC236}">
                <a16:creationId xmlns:a16="http://schemas.microsoft.com/office/drawing/2014/main" id="{4264F7C5-3EF6-42CB-BF93-77B0EC18416C}"/>
              </a:ext>
            </a:extLst>
          </p:cNvPr>
          <p:cNvPicPr>
            <a:picLocks noChangeAspect="1" noChangeArrowheads="1"/>
          </p:cNvPicPr>
          <p:nvPr/>
        </p:nvPicPr>
        <p:blipFill>
          <a:blip r:embed="rId3">
            <a:lum bright="-24000" contrast="30000"/>
            <a:extLst>
              <a:ext uri="{28A0092B-C50C-407E-A947-70E740481C1C}">
                <a14:useLocalDpi xmlns:a14="http://schemas.microsoft.com/office/drawing/2010/main" val="0"/>
              </a:ext>
            </a:extLst>
          </a:blip>
          <a:srcRect/>
          <a:stretch>
            <a:fillRect/>
          </a:stretch>
        </p:blipFill>
        <p:spPr bwMode="auto">
          <a:xfrm>
            <a:off x="7742238" y="1263650"/>
            <a:ext cx="1366837" cy="54784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a:extLst>
              <a:ext uri="{FF2B5EF4-FFF2-40B4-BE49-F238E27FC236}">
                <a16:creationId xmlns:a16="http://schemas.microsoft.com/office/drawing/2014/main" id="{703CDCD8-39A5-4822-9F47-1DB00B999C16}"/>
              </a:ext>
            </a:extLst>
          </p:cNvPr>
          <p:cNvSpPr>
            <a:spLocks noGrp="1" noChangeArrowheads="1"/>
          </p:cNvSpPr>
          <p:nvPr>
            <p:ph type="title"/>
          </p:nvPr>
        </p:nvSpPr>
        <p:spPr/>
        <p:txBody>
          <a:bodyPr/>
          <a:lstStyle/>
          <a:p>
            <a:r>
              <a:rPr lang="el-GR" altLang="en-US" sz="2400">
                <a:solidFill>
                  <a:srgbClr val="364558"/>
                </a:solidFill>
              </a:rPr>
              <a:t>Κρυοσφαιρίνες</a:t>
            </a:r>
            <a:br>
              <a:rPr lang="el-GR" altLang="en-US"/>
            </a:br>
            <a:r>
              <a:rPr lang="el-GR" altLang="en-US"/>
              <a:t>Κλινικές Εκδηλώσεις</a:t>
            </a:r>
            <a:r>
              <a:rPr lang="el-GR" altLang="en-US" sz="3600"/>
              <a:t> </a:t>
            </a:r>
          </a:p>
        </p:txBody>
      </p:sp>
      <p:sp>
        <p:nvSpPr>
          <p:cNvPr id="601091" name="Rectangle 3">
            <a:extLst>
              <a:ext uri="{FF2B5EF4-FFF2-40B4-BE49-F238E27FC236}">
                <a16:creationId xmlns:a16="http://schemas.microsoft.com/office/drawing/2014/main" id="{FBA2DCC0-2C32-430A-8921-5F7EB6B0F6C0}"/>
              </a:ext>
            </a:extLst>
          </p:cNvPr>
          <p:cNvSpPr>
            <a:spLocks noGrp="1" noChangeArrowheads="1"/>
          </p:cNvSpPr>
          <p:nvPr>
            <p:ph type="body" idx="1"/>
          </p:nvPr>
        </p:nvSpPr>
        <p:spPr>
          <a:xfrm>
            <a:off x="468313" y="2420938"/>
            <a:ext cx="5040312" cy="4237037"/>
          </a:xfrm>
        </p:spPr>
        <p:txBody>
          <a:bodyPr/>
          <a:lstStyle/>
          <a:p>
            <a:r>
              <a:rPr lang="el-GR" altLang="en-US" sz="2000"/>
              <a:t>Πορφύρα			90-100%</a:t>
            </a:r>
          </a:p>
          <a:p>
            <a:r>
              <a:rPr lang="el-GR" altLang="en-US" sz="2000"/>
              <a:t>Αδυναμία			70-100%</a:t>
            </a:r>
          </a:p>
          <a:p>
            <a:r>
              <a:rPr lang="el-GR" altLang="en-US" sz="2000"/>
              <a:t>Αρθραλγίες			50-90%</a:t>
            </a:r>
          </a:p>
          <a:p>
            <a:r>
              <a:rPr lang="el-GR" altLang="en-US" sz="2000"/>
              <a:t>Φαινόμενο Raynaud		~30%</a:t>
            </a:r>
          </a:p>
          <a:p>
            <a:r>
              <a:rPr lang="el-GR" altLang="en-US" sz="2000"/>
              <a:t>Ηπατική προσβολή		60-70%</a:t>
            </a:r>
          </a:p>
          <a:p>
            <a:r>
              <a:rPr lang="el-GR" altLang="en-US" sz="2000"/>
              <a:t>Νεφρική προσβολή		10-55%</a:t>
            </a:r>
          </a:p>
          <a:p>
            <a:r>
              <a:rPr lang="el-GR" altLang="en-US" sz="2000"/>
              <a:t>Περιφερική νευροπάθεια	30-70%</a:t>
            </a:r>
          </a:p>
        </p:txBody>
      </p:sp>
      <p:sp>
        <p:nvSpPr>
          <p:cNvPr id="601170" name="AutoShape 82" descr="Z">
            <a:extLst>
              <a:ext uri="{FF2B5EF4-FFF2-40B4-BE49-F238E27FC236}">
                <a16:creationId xmlns:a16="http://schemas.microsoft.com/office/drawing/2014/main" id="{58419F05-62E7-44B1-A0AA-AF57B06ACA70}"/>
              </a:ext>
            </a:extLst>
          </p:cNvPr>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601172" name="AutoShape 84" descr="Z">
            <a:extLst>
              <a:ext uri="{FF2B5EF4-FFF2-40B4-BE49-F238E27FC236}">
                <a16:creationId xmlns:a16="http://schemas.microsoft.com/office/drawing/2014/main" id="{2976EFD3-24B1-4FD0-9A75-A71ECFDC7A07}"/>
              </a:ext>
            </a:extLst>
          </p:cNvPr>
          <p:cNvSpPr>
            <a:spLocks noChangeAspect="1" noChangeArrowheads="1"/>
          </p:cNvSpPr>
          <p:nvPr/>
        </p:nvSpPr>
        <p:spPr bwMode="auto">
          <a:xfrm>
            <a:off x="3338513" y="2505075"/>
            <a:ext cx="2466975" cy="184785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01174" name="Picture 86" descr="Skin_vasculitis4">
            <a:extLst>
              <a:ext uri="{FF2B5EF4-FFF2-40B4-BE49-F238E27FC236}">
                <a16:creationId xmlns:a16="http://schemas.microsoft.com/office/drawing/2014/main" id="{FA483552-D19B-4F9E-9D7D-5C969FEDB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1547813"/>
            <a:ext cx="3336925" cy="25019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1176" name="AutoShape 88" descr="2Q==">
            <a:extLst>
              <a:ext uri="{FF2B5EF4-FFF2-40B4-BE49-F238E27FC236}">
                <a16:creationId xmlns:a16="http://schemas.microsoft.com/office/drawing/2014/main" id="{CAB35B68-D711-4E0D-B86A-F58B5AC92C4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01178" name="Picture 90" descr="Raynaud_s_Syndrome_hands">
            <a:extLst>
              <a:ext uri="{FF2B5EF4-FFF2-40B4-BE49-F238E27FC236}">
                <a16:creationId xmlns:a16="http://schemas.microsoft.com/office/drawing/2014/main" id="{421EF7D9-A608-4127-84B4-C5C3098CE3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247" t="5827" r="7925"/>
          <a:stretch>
            <a:fillRect/>
          </a:stretch>
        </p:blipFill>
        <p:spPr bwMode="auto">
          <a:xfrm>
            <a:off x="5651500" y="4248150"/>
            <a:ext cx="3384550" cy="2565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2">
            <a:extLst>
              <a:ext uri="{FF2B5EF4-FFF2-40B4-BE49-F238E27FC236}">
                <a16:creationId xmlns:a16="http://schemas.microsoft.com/office/drawing/2014/main" id="{22CA90F4-53FF-474E-AD44-668033182FFD}"/>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800"/>
            </a:br>
            <a:r>
              <a:rPr lang="el-GR" altLang="en-US"/>
              <a:t>Κλινική Πράξη</a:t>
            </a:r>
          </a:p>
        </p:txBody>
      </p:sp>
      <p:graphicFrame>
        <p:nvGraphicFramePr>
          <p:cNvPr id="957443" name="Group 3">
            <a:extLst>
              <a:ext uri="{FF2B5EF4-FFF2-40B4-BE49-F238E27FC236}">
                <a16:creationId xmlns:a16="http://schemas.microsoft.com/office/drawing/2014/main" id="{4DD3E3D8-4D16-4F2E-9501-A64337654A2C}"/>
              </a:ext>
            </a:extLst>
          </p:cNvPr>
          <p:cNvGraphicFramePr>
            <a:graphicFrameLocks noGrp="1"/>
          </p:cNvGraphicFramePr>
          <p:nvPr/>
        </p:nvGraphicFramePr>
        <p:xfrm>
          <a:off x="323850" y="2276475"/>
          <a:ext cx="8424863" cy="4260850"/>
        </p:xfrm>
        <a:graphic>
          <a:graphicData uri="http://schemas.openxmlformats.org/drawingml/2006/table">
            <a:tbl>
              <a:tblPr/>
              <a:tblGrid>
                <a:gridCol w="792163">
                  <a:extLst>
                    <a:ext uri="{9D8B030D-6E8A-4147-A177-3AD203B41FA5}">
                      <a16:colId xmlns:a16="http://schemas.microsoft.com/office/drawing/2014/main" val="623365963"/>
                    </a:ext>
                  </a:extLst>
                </a:gridCol>
                <a:gridCol w="2376487">
                  <a:extLst>
                    <a:ext uri="{9D8B030D-6E8A-4147-A177-3AD203B41FA5}">
                      <a16:colId xmlns:a16="http://schemas.microsoft.com/office/drawing/2014/main" val="789385020"/>
                    </a:ext>
                  </a:extLst>
                </a:gridCol>
                <a:gridCol w="3095625">
                  <a:extLst>
                    <a:ext uri="{9D8B030D-6E8A-4147-A177-3AD203B41FA5}">
                      <a16:colId xmlns:a16="http://schemas.microsoft.com/office/drawing/2014/main" val="1352618168"/>
                    </a:ext>
                  </a:extLst>
                </a:gridCol>
                <a:gridCol w="2160588">
                  <a:extLst>
                    <a:ext uri="{9D8B030D-6E8A-4147-A177-3AD203B41FA5}">
                      <a16:colId xmlns:a16="http://schemas.microsoft.com/office/drawing/2014/main" val="3840212732"/>
                    </a:ext>
                  </a:extLst>
                </a:gridCol>
              </a:tblGrid>
              <a:tr h="444500">
                <a:tc gridSpan="4">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Ανοσολογικός Εργαστηριακός Έλεγχος</a:t>
                      </a:r>
                    </a:p>
                  </a:txBody>
                  <a:tcPr marL="18000" marR="18000" marT="46800" marB="46800" anchor="ctr" horzOverflow="overflow">
                    <a:lnL cap="flat">
                      <a:noFill/>
                    </a:lnL>
                    <a:lnR cap="flat">
                      <a:noFill/>
                    </a:lnR>
                    <a:lnT w="28575" cap="flat" cmpd="sng" algn="ctr">
                      <a:solidFill>
                        <a:srgbClr val="364558"/>
                      </a:solidFill>
                      <a:prstDash val="solid"/>
                      <a:round/>
                      <a:headEnd type="none" w="med" len="med"/>
                      <a:tailEnd type="none" w="med" len="med"/>
                    </a:lnT>
                    <a:lnB w="12700" cap="flat" cmpd="sng" algn="ctr">
                      <a:solidFill>
                        <a:schemeClr val="bg1"/>
                      </a:solidFill>
                      <a:prstDash val="sysDash"/>
                      <a:round/>
                      <a:headEnd type="none" w="med" len="med"/>
                      <a:tailEnd type="none" w="med" len="med"/>
                    </a:lnB>
                    <a:lnTlToBr>
                      <a:noFill/>
                    </a:lnTlToBr>
                    <a:lnBlToTr>
                      <a:noFill/>
                    </a:lnBlToTr>
                    <a:solidFill>
                      <a:srgbClr val="36455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55319361"/>
                  </a:ext>
                </a:extLst>
              </a:tr>
              <a:tr h="32226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Ορολογικός </a:t>
                      </a:r>
                    </a:p>
                  </a:txBody>
                  <a:tcPr marL="18000" marR="18000" marT="46800" marB="46800" anchor="ctr" horzOverflow="overflow">
                    <a:lnL cap="flat">
                      <a:noFill/>
                    </a:lnL>
                    <a:lnR>
                      <a:noFill/>
                    </a:lnR>
                    <a:lnT w="12700" cap="flat" cmpd="sng" algn="ctr">
                      <a:solidFill>
                        <a:schemeClr val="bg1"/>
                      </a:solidFill>
                      <a:prstDash val="sysDash"/>
                      <a:round/>
                      <a:headEnd type="none" w="med" len="med"/>
                      <a:tailEnd type="none" w="med" len="med"/>
                    </a:lnT>
                    <a:lnB w="28575" cap="flat" cmpd="sng" algn="ctr">
                      <a:solidFill>
                        <a:srgbClr val="45374B"/>
                      </a:solidFill>
                      <a:prstDash val="solid"/>
                      <a:round/>
                      <a:headEnd type="none" w="med" len="med"/>
                      <a:tailEnd type="none" w="med" len="med"/>
                    </a:lnB>
                    <a:lnTlToBr>
                      <a:noFill/>
                    </a:lnTlToBr>
                    <a:lnBlToTr>
                      <a:noFill/>
                    </a:lnBlToTr>
                    <a:solidFill>
                      <a:srgbClr val="364558"/>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Κυτταρολογικός</a:t>
                      </a:r>
                      <a:r>
                        <a:rPr kumimoji="0" lang="en-US" altLang="en-US" sz="2200" b="0" i="0" u="none" strike="noStrike" cap="none" normalizeH="0" baseline="0">
                          <a:ln>
                            <a:noFill/>
                          </a:ln>
                          <a:solidFill>
                            <a:schemeClr val="bg1"/>
                          </a:solidFill>
                          <a:effectLst/>
                          <a:latin typeface="Century Schoolbook" panose="02040604050505020304" pitchFamily="18" charset="0"/>
                        </a:rPr>
                        <a:t> / </a:t>
                      </a:r>
                      <a:r>
                        <a:rPr kumimoji="0" lang="el-GR" altLang="en-US" sz="2200" b="0" i="0" u="none" strike="noStrike" cap="none" normalizeH="0" baseline="0">
                          <a:ln>
                            <a:noFill/>
                          </a:ln>
                          <a:solidFill>
                            <a:schemeClr val="bg1"/>
                          </a:solidFill>
                          <a:effectLst/>
                          <a:latin typeface="Century Schoolbook" panose="02040604050505020304" pitchFamily="18" charset="0"/>
                        </a:rPr>
                        <a:t>Ιστολογικός</a:t>
                      </a:r>
                    </a:p>
                  </a:txBody>
                  <a:tcPr marL="18000" marR="18000" marT="46800" marB="46800" anchor="ctr" horzOverflow="overflow">
                    <a:lnL>
                      <a:noFill/>
                    </a:lnL>
                    <a:lnR>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2200" b="0" i="0" u="none" strike="noStrike" cap="none" normalizeH="0" baseline="0">
                          <a:ln>
                            <a:noFill/>
                          </a:ln>
                          <a:solidFill>
                            <a:schemeClr val="bg1"/>
                          </a:solidFill>
                          <a:effectLst/>
                          <a:latin typeface="Century Schoolbook" panose="02040604050505020304" pitchFamily="18" charset="0"/>
                        </a:rPr>
                        <a:t>Μοριακός</a:t>
                      </a:r>
                    </a:p>
                  </a:txBody>
                  <a:tcPr marL="18000" marR="18000" marT="46800" marB="46800" anchor="ctr" horzOverflow="overflow">
                    <a:lnL>
                      <a:noFill/>
                    </a:lnL>
                    <a:lnR cap="flat">
                      <a:noFill/>
                    </a:lnR>
                    <a:lnT w="12700" cap="flat" cmpd="sng" algn="ctr">
                      <a:solidFill>
                        <a:schemeClr val="bg1"/>
                      </a:solidFill>
                      <a:prstDash val="sysDash"/>
                      <a:round/>
                      <a:headEnd type="none" w="med" len="med"/>
                      <a:tailEnd type="none" w="med" len="med"/>
                    </a:lnT>
                    <a:lnB w="28575" cap="flat" cmpd="sng" algn="ctr">
                      <a:solidFill>
                        <a:srgbClr val="364558"/>
                      </a:solidFill>
                      <a:prstDash val="solid"/>
                      <a:round/>
                      <a:headEnd type="none" w="med" len="med"/>
                      <a:tailEnd type="none" w="med" len="med"/>
                    </a:lnB>
                    <a:lnTlToBr>
                      <a:noFill/>
                    </a:lnTlToBr>
                    <a:lnBlToTr>
                      <a:noFill/>
                    </a:lnBlToTr>
                    <a:solidFill>
                      <a:srgbClr val="364558"/>
                    </a:solidFill>
                  </a:tcPr>
                </a:tc>
                <a:extLst>
                  <a:ext uri="{0D108BD9-81ED-4DB2-BD59-A6C34878D82A}">
                    <a16:rowId xmlns:a16="http://schemas.microsoft.com/office/drawing/2014/main" val="2837798262"/>
                  </a:ext>
                </a:extLst>
              </a:tr>
              <a:tr h="442913">
                <a:tc rowSpan="3">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a:t>
                      </a:r>
                      <a:r>
                        <a:rPr kumimoji="0" lang="en-US" altLang="en-US" sz="1800" b="0" i="0" u="none" strike="noStrike" cap="none" normalizeH="0" baseline="0">
                          <a:ln>
                            <a:noFill/>
                          </a:ln>
                          <a:solidFill>
                            <a:schemeClr val="tx1"/>
                          </a:solidFill>
                          <a:effectLst/>
                          <a:latin typeface="Century Schoolbook" panose="02040604050505020304" pitchFamily="18" charset="0"/>
                        </a:rPr>
                        <a:t>bs </a:t>
                      </a:r>
                      <a:r>
                        <a:rPr kumimoji="0" lang="el-GR" altLang="en-US" sz="1800" b="0" i="0" u="none" strike="noStrike" cap="none" normalizeH="0" baseline="0">
                          <a:ln>
                            <a:noFill/>
                          </a:ln>
                          <a:solidFill>
                            <a:schemeClr val="tx1"/>
                          </a:solidFill>
                          <a:effectLst/>
                          <a:latin typeface="Century Schoolbook" panose="02040604050505020304" pitchFamily="18" charset="0"/>
                        </a:rPr>
                        <a:t>κατά</a:t>
                      </a:r>
                      <a:r>
                        <a:rPr kumimoji="0" lang="en-US" altLang="en-US" sz="1800" b="0" i="0" u="none" strike="noStrike" cap="none" normalizeH="0" baseline="0">
                          <a:ln>
                            <a:noFill/>
                          </a:ln>
                          <a:solidFill>
                            <a:schemeClr val="tx1"/>
                          </a:solidFill>
                          <a:effectLst/>
                          <a:latin typeface="Century Schoolbook" panose="02040604050505020304" pitchFamily="18" charset="0"/>
                        </a:rPr>
                        <a:t>:</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108000" marB="46800" horzOverflow="overflow">
                    <a:lnL cap="flat">
                      <a:noFill/>
                    </a:lnL>
                    <a:lnR>
                      <a:noFill/>
                    </a:lnR>
                    <a:lnT w="28575" cap="flat" cmpd="sng" algn="ctr">
                      <a:solidFill>
                        <a:srgbClr val="45374B"/>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βακτηριδίων, ιών κλπ.</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1" i="0" u="none" strike="noStrike" cap="none" normalizeH="0" baseline="0">
                          <a:ln>
                            <a:noFill/>
                          </a:ln>
                          <a:solidFill>
                            <a:schemeClr val="tx1"/>
                          </a:solidFill>
                          <a:effectLst/>
                          <a:latin typeface="Century Schoolbook" panose="02040604050505020304" pitchFamily="18" charset="0"/>
                        </a:rPr>
                        <a:t>Υποπληθυσμοί κυττάρων</a:t>
                      </a:r>
                    </a:p>
                  </a:txBody>
                  <a:tcPr marL="18000" marR="18000" marT="46800" marB="46800" anchor="ctr" horzOverflow="overflow">
                    <a:lnL>
                      <a:noFill/>
                    </a:lnL>
                    <a:lnR>
                      <a:noFill/>
                    </a:lnR>
                    <a:lnT w="28575" cap="flat" cmpd="sng" algn="ctr">
                      <a:solidFill>
                        <a:srgbClr val="364558"/>
                      </a:solidFill>
                      <a:prstDash val="solid"/>
                      <a:round/>
                      <a:headEnd type="none" w="med" len="med"/>
                      <a:tailEnd type="none" w="med" len="med"/>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Ανοσογενετικός: </a:t>
                      </a:r>
                      <a:r>
                        <a:rPr kumimoji="0" lang="el-GR" altLang="en-US" sz="1800" b="0" i="1" u="none" strike="noStrike" cap="none" normalizeH="0" baseline="0">
                          <a:ln>
                            <a:noFill/>
                          </a:ln>
                          <a:solidFill>
                            <a:schemeClr val="tx1"/>
                          </a:solidFill>
                          <a:effectLst/>
                          <a:latin typeface="Century Schoolbook" panose="02040604050505020304" pitchFamily="18" charset="0"/>
                        </a:rPr>
                        <a:t>Απλότυποι HLA</a:t>
                      </a: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w="28575" cap="flat" cmpd="sng" algn="ctr">
                      <a:solidFill>
                        <a:srgbClr val="364558"/>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643406558"/>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αλλεργιογόνων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1" i="0" u="none" strike="noStrike" cap="none" normalizeH="0" baseline="0">
                          <a:ln>
                            <a:noFill/>
                          </a:ln>
                          <a:solidFill>
                            <a:schemeClr val="tx1"/>
                          </a:solidFill>
                          <a:effectLst/>
                          <a:latin typeface="Century Schoolbook" panose="02040604050505020304" pitchFamily="18" charset="0"/>
                        </a:rPr>
                        <a:t>Εναπόθεση ανοσοσυμπλεγμάτων</a:t>
                      </a: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Πολυμορφισμοί</a:t>
                      </a:r>
                      <a:endParaRPr kumimoji="0" lang="el-GR" altLang="en-US" sz="1800" b="0" i="1"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2943551380"/>
                  </a:ext>
                </a:extLst>
              </a:tr>
              <a:tr h="442913">
                <a:tc v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Αυτοαντισώματα</a:t>
                      </a: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2174970576"/>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Κρυοσφαιρίνες </a:t>
                      </a:r>
                    </a:p>
                  </a:txBody>
                  <a:tcPr marL="18000" marR="18000" marT="46800" marB="46800" anchor="ctr" horzOverflow="overflow">
                    <a:lnL cap="flat">
                      <a:noFill/>
                    </a:lnL>
                    <a:lnR>
                      <a:noFill/>
                    </a:lnR>
                    <a:lnT>
                      <a:noFill/>
                    </a:lnT>
                    <a:lnB>
                      <a:noFill/>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solidFill>
                      <a:srgbClr val="D8D2C6"/>
                    </a:solidFill>
                  </a:tcPr>
                </a:tc>
                <a:extLst>
                  <a:ext uri="{0D108BD9-81ED-4DB2-BD59-A6C34878D82A}">
                    <a16:rowId xmlns:a16="http://schemas.microsoft.com/office/drawing/2014/main" val="4087030712"/>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l"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    Συμπλήρωμα </a:t>
                      </a:r>
                    </a:p>
                  </a:txBody>
                  <a:tcPr marL="18000" marR="18000" marT="46800" marB="46800" anchor="ctr" horzOverflow="overflow">
                    <a:lnL cap="flat">
                      <a:noFill/>
                    </a:lnL>
                    <a:lnR>
                      <a:noFill/>
                    </a:lnR>
                    <a:lnT>
                      <a:noFill/>
                    </a:lnT>
                    <a:lnB>
                      <a:noFill/>
                    </a:lnB>
                    <a:lnTlToBr>
                      <a:noFill/>
                    </a:lnTlToBr>
                    <a:lnBlToTr>
                      <a:noFill/>
                    </a:lnBlToTr>
                    <a:no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a:noFill/>
                    </a:lnB>
                    <a:lnTlToBr>
                      <a:noFill/>
                    </a:lnTlToBr>
                    <a:lnBlToTr>
                      <a:noFill/>
                    </a:lnBlToTr>
                    <a:no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512969384"/>
                  </a:ext>
                </a:extLst>
              </a:tr>
              <a:tr h="442913">
                <a:tc gridSpan="2">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r>
                        <a:rPr kumimoji="0" lang="el-GR" altLang="en-US" sz="1800" b="0" i="0" u="none" strike="noStrike" cap="none" normalizeH="0" baseline="0">
                          <a:ln>
                            <a:noFill/>
                          </a:ln>
                          <a:solidFill>
                            <a:schemeClr val="tx1"/>
                          </a:solidFill>
                          <a:effectLst/>
                          <a:latin typeface="Century Schoolbook" panose="02040604050505020304" pitchFamily="18" charset="0"/>
                        </a:rPr>
                        <a:t>Πρωτεΐνες οξείας φάσεως</a:t>
                      </a:r>
                    </a:p>
                  </a:txBody>
                  <a:tcPr marL="18000" marR="18000" marT="46800" marB="46800" anchor="ctr" horzOverflow="overflow">
                    <a:lnL cap="flat">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hMerge="1">
                  <a:txBody>
                    <a:bodyPr/>
                    <a:lstStyle/>
                    <a:p>
                      <a:endParaRPr lang="en-US"/>
                    </a:p>
                  </a:txBody>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tc>
                  <a:txBody>
                    <a:bodyPr/>
                    <a:lstStyle>
                      <a:lvl1pPr>
                        <a:spcBef>
                          <a:spcPct val="20000"/>
                        </a:spcBef>
                        <a:spcAft>
                          <a:spcPct val="20000"/>
                        </a:spcAft>
                        <a:buSzPct val="60000"/>
                        <a:defRPr sz="2200">
                          <a:solidFill>
                            <a:schemeClr val="tx1"/>
                          </a:solidFill>
                          <a:latin typeface="Century Schoolbook" panose="02040604050505020304" pitchFamily="18" charset="0"/>
                        </a:defRPr>
                      </a:lvl1pPr>
                      <a:lvl2pPr>
                        <a:spcBef>
                          <a:spcPct val="20000"/>
                        </a:spcBef>
                        <a:spcAft>
                          <a:spcPct val="20000"/>
                        </a:spcAft>
                        <a:buSzPct val="50000"/>
                        <a:defRPr sz="2000">
                          <a:solidFill>
                            <a:srgbClr val="364558"/>
                          </a:solidFill>
                          <a:latin typeface="Century Schoolbook" panose="02040604050505020304" pitchFamily="18" charset="0"/>
                        </a:defRPr>
                      </a:lvl2pPr>
                      <a:lvl3pPr>
                        <a:spcBef>
                          <a:spcPct val="20000"/>
                        </a:spcBef>
                        <a:spcAft>
                          <a:spcPct val="20000"/>
                        </a:spcAft>
                        <a:buSzPct val="50000"/>
                        <a:defRPr>
                          <a:solidFill>
                            <a:srgbClr val="36532B"/>
                          </a:solidFill>
                          <a:latin typeface="Century Schoolbook" panose="02040604050505020304" pitchFamily="18" charset="0"/>
                        </a:defRPr>
                      </a:lvl3pPr>
                      <a:lvl4pPr>
                        <a:spcBef>
                          <a:spcPct val="20000"/>
                        </a:spcBef>
                        <a:spcAft>
                          <a:spcPct val="20000"/>
                        </a:spcAft>
                        <a:buFont typeface="Arial" panose="020B0604020202020204" pitchFamily="34" charset="0"/>
                        <a:defRPr sz="1600">
                          <a:solidFill>
                            <a:srgbClr val="4D4D4D"/>
                          </a:solidFill>
                          <a:latin typeface="Century Schoolbook" panose="02040604050505020304" pitchFamily="18" charset="0"/>
                        </a:defRPr>
                      </a:lvl4pPr>
                      <a:lvl5pPr>
                        <a:spcBef>
                          <a:spcPct val="20000"/>
                        </a:spcBef>
                        <a:spcAft>
                          <a:spcPct val="20000"/>
                        </a:spcAft>
                        <a:defRPr sz="1600">
                          <a:solidFill>
                            <a:srgbClr val="4D4D4D"/>
                          </a:solidFill>
                          <a:latin typeface="Century Schoolbook" panose="02040604050505020304" pitchFamily="18" charset="0"/>
                        </a:defRPr>
                      </a:lvl5pPr>
                      <a:lvl6pPr fontAlgn="base">
                        <a:spcBef>
                          <a:spcPct val="20000"/>
                        </a:spcBef>
                        <a:spcAft>
                          <a:spcPct val="20000"/>
                        </a:spcAft>
                        <a:defRPr sz="1600">
                          <a:solidFill>
                            <a:srgbClr val="4D4D4D"/>
                          </a:solidFill>
                          <a:latin typeface="Century Schoolbook" panose="02040604050505020304" pitchFamily="18" charset="0"/>
                        </a:defRPr>
                      </a:lvl6pPr>
                      <a:lvl7pPr fontAlgn="base">
                        <a:spcBef>
                          <a:spcPct val="20000"/>
                        </a:spcBef>
                        <a:spcAft>
                          <a:spcPct val="20000"/>
                        </a:spcAft>
                        <a:defRPr sz="1600">
                          <a:solidFill>
                            <a:srgbClr val="4D4D4D"/>
                          </a:solidFill>
                          <a:latin typeface="Century Schoolbook" panose="02040604050505020304" pitchFamily="18" charset="0"/>
                        </a:defRPr>
                      </a:lvl7pPr>
                      <a:lvl8pPr fontAlgn="base">
                        <a:spcBef>
                          <a:spcPct val="20000"/>
                        </a:spcBef>
                        <a:spcAft>
                          <a:spcPct val="20000"/>
                        </a:spcAft>
                        <a:defRPr sz="1600">
                          <a:solidFill>
                            <a:srgbClr val="4D4D4D"/>
                          </a:solidFill>
                          <a:latin typeface="Century Schoolbook" panose="02040604050505020304" pitchFamily="18" charset="0"/>
                        </a:defRPr>
                      </a:lvl8pPr>
                      <a:lvl9pPr fontAlgn="base">
                        <a:spcBef>
                          <a:spcPct val="20000"/>
                        </a:spcBef>
                        <a:spcAft>
                          <a:spcPct val="20000"/>
                        </a:spcAft>
                        <a:defRPr sz="1600">
                          <a:solidFill>
                            <a:srgbClr val="4D4D4D"/>
                          </a:solidFill>
                          <a:latin typeface="Century Schoolbook" panose="02040604050505020304" pitchFamily="18" charset="0"/>
                        </a:defRPr>
                      </a:lvl9pPr>
                    </a:lstStyle>
                    <a:p>
                      <a:pPr marL="0" marR="0" lvl="0" indent="0" algn="ctr" defTabSz="914400" rtl="0" eaLnBrk="1" fontAlgn="base" latinLnBrk="0" hangingPunct="1">
                        <a:lnSpc>
                          <a:spcPct val="100000"/>
                        </a:lnSpc>
                        <a:spcBef>
                          <a:spcPct val="0"/>
                        </a:spcBef>
                        <a:spcAft>
                          <a:spcPct val="0"/>
                        </a:spcAft>
                        <a:buClrTx/>
                        <a:buSzPct val="60000"/>
                        <a:buFontTx/>
                        <a:buNone/>
                        <a:tabLst/>
                      </a:pPr>
                      <a:endParaRPr kumimoji="0" lang="el-GR" altLang="en-US" sz="1800" b="0" i="0" u="none" strike="noStrike" cap="none" normalizeH="0" baseline="0">
                        <a:ln>
                          <a:noFill/>
                        </a:ln>
                        <a:solidFill>
                          <a:schemeClr val="tx1"/>
                        </a:solidFill>
                        <a:effectLst/>
                        <a:latin typeface="Century Schoolbook" panose="02040604050505020304" pitchFamily="18" charset="0"/>
                      </a:endParaRPr>
                    </a:p>
                  </a:txBody>
                  <a:tcPr marL="18000" marR="18000" marT="46800" marB="46800" anchor="ctr" horzOverflow="overflow">
                    <a:lnL>
                      <a:noFill/>
                    </a:lnL>
                    <a:lnR cap="flat">
                      <a:noFill/>
                    </a:lnR>
                    <a:lnT>
                      <a:noFill/>
                    </a:lnT>
                    <a:lnB w="28575" cap="flat" cmpd="sng" algn="ctr">
                      <a:solidFill>
                        <a:srgbClr val="364558"/>
                      </a:solidFill>
                      <a:prstDash val="solid"/>
                      <a:round/>
                      <a:headEnd type="none" w="med" len="med"/>
                      <a:tailEnd type="none" w="med" len="med"/>
                    </a:lnB>
                    <a:lnTlToBr>
                      <a:noFill/>
                    </a:lnTlToBr>
                    <a:lnBlToTr>
                      <a:noFill/>
                    </a:lnBlToTr>
                    <a:solidFill>
                      <a:srgbClr val="D8D2C6"/>
                    </a:solidFill>
                  </a:tcPr>
                </a:tc>
                <a:extLst>
                  <a:ext uri="{0D108BD9-81ED-4DB2-BD59-A6C34878D82A}">
                    <a16:rowId xmlns:a16="http://schemas.microsoft.com/office/drawing/2014/main" val="513972648"/>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5874" name="Rectangle 2">
            <a:extLst>
              <a:ext uri="{FF2B5EF4-FFF2-40B4-BE49-F238E27FC236}">
                <a16:creationId xmlns:a16="http://schemas.microsoft.com/office/drawing/2014/main" id="{ACCDC54D-1963-49F9-AEDA-43AEF9BC6D69}"/>
              </a:ext>
            </a:extLst>
          </p:cNvPr>
          <p:cNvSpPr>
            <a:spLocks noGrp="1" noChangeArrowheads="1"/>
          </p:cNvSpPr>
          <p:nvPr>
            <p:ph type="title"/>
          </p:nvPr>
        </p:nvSpPr>
        <p:spPr>
          <a:xfrm>
            <a:off x="250825" y="0"/>
            <a:ext cx="8893175" cy="812800"/>
          </a:xfrm>
        </p:spPr>
        <p:txBody>
          <a:bodyPr/>
          <a:lstStyle/>
          <a:p>
            <a:r>
              <a:rPr lang="el-GR" altLang="en-US"/>
              <a:t>Ανοσοϊστοχημεία</a:t>
            </a:r>
          </a:p>
        </p:txBody>
      </p:sp>
      <p:sp>
        <p:nvSpPr>
          <p:cNvPr id="975875" name="Rectangle 3">
            <a:extLst>
              <a:ext uri="{FF2B5EF4-FFF2-40B4-BE49-F238E27FC236}">
                <a16:creationId xmlns:a16="http://schemas.microsoft.com/office/drawing/2014/main" id="{38A7DF82-E449-4965-A8E5-28E54E44576B}"/>
              </a:ext>
            </a:extLst>
          </p:cNvPr>
          <p:cNvSpPr>
            <a:spLocks noGrp="1" noChangeArrowheads="1"/>
          </p:cNvSpPr>
          <p:nvPr>
            <p:ph type="body" idx="1"/>
          </p:nvPr>
        </p:nvSpPr>
        <p:spPr>
          <a:xfrm>
            <a:off x="457200" y="3284538"/>
            <a:ext cx="8578850" cy="3457575"/>
          </a:xfrm>
        </p:spPr>
        <p:txBody>
          <a:bodyPr/>
          <a:lstStyle/>
          <a:p>
            <a:pPr>
              <a:lnSpc>
                <a:spcPct val="80000"/>
              </a:lnSpc>
              <a:spcBef>
                <a:spcPct val="10000"/>
              </a:spcBef>
              <a:spcAft>
                <a:spcPct val="10000"/>
              </a:spcAft>
            </a:pPr>
            <a:r>
              <a:rPr lang="el-GR" altLang="en-US" sz="2200"/>
              <a:t>Άμεση – Έμμεση</a:t>
            </a:r>
          </a:p>
          <a:p>
            <a:pPr lvl="1">
              <a:lnSpc>
                <a:spcPct val="80000"/>
              </a:lnSpc>
              <a:spcBef>
                <a:spcPct val="10000"/>
              </a:spcBef>
              <a:spcAft>
                <a:spcPct val="10000"/>
              </a:spcAft>
            </a:pPr>
            <a:r>
              <a:rPr lang="el-GR" altLang="en-US" sz="2000"/>
              <a:t>Άμεση: σημασμένο 1</a:t>
            </a:r>
            <a:r>
              <a:rPr lang="el-GR" altLang="en-US" sz="2000" baseline="30000"/>
              <a:t>ο</a:t>
            </a:r>
            <a:r>
              <a:rPr lang="el-GR" altLang="en-US" sz="2000"/>
              <a:t> αντίσωμα</a:t>
            </a:r>
          </a:p>
          <a:p>
            <a:pPr lvl="1">
              <a:lnSpc>
                <a:spcPct val="80000"/>
              </a:lnSpc>
              <a:spcBef>
                <a:spcPct val="10000"/>
              </a:spcBef>
              <a:spcAft>
                <a:spcPct val="10000"/>
              </a:spcAft>
            </a:pPr>
            <a:r>
              <a:rPr lang="el-GR" altLang="en-US" sz="2000"/>
              <a:t>Έμμεση: </a:t>
            </a:r>
          </a:p>
          <a:p>
            <a:pPr lvl="2">
              <a:lnSpc>
                <a:spcPct val="80000"/>
              </a:lnSpc>
              <a:spcBef>
                <a:spcPct val="10000"/>
              </a:spcBef>
              <a:spcAft>
                <a:spcPct val="10000"/>
              </a:spcAft>
            </a:pPr>
            <a:r>
              <a:rPr lang="el-GR" altLang="en-US" sz="1800"/>
              <a:t>Μη σημασμένο </a:t>
            </a:r>
            <a:r>
              <a:rPr lang="en-US" altLang="en-US" sz="1800"/>
              <a:t>1</a:t>
            </a:r>
            <a:r>
              <a:rPr lang="en-US" altLang="en-US" sz="1800" baseline="30000"/>
              <a:t>o</a:t>
            </a:r>
            <a:r>
              <a:rPr lang="en-US" altLang="en-US" sz="1800"/>
              <a:t> </a:t>
            </a:r>
            <a:r>
              <a:rPr lang="el-GR" altLang="en-US" sz="1800"/>
              <a:t>αντίσωμα </a:t>
            </a:r>
          </a:p>
          <a:p>
            <a:pPr lvl="2">
              <a:lnSpc>
                <a:spcPct val="80000"/>
              </a:lnSpc>
              <a:spcBef>
                <a:spcPct val="10000"/>
              </a:spcBef>
              <a:spcAft>
                <a:spcPct val="10000"/>
              </a:spcAft>
            </a:pPr>
            <a:r>
              <a:rPr lang="el-GR" altLang="en-US" sz="1800"/>
              <a:t>Ανίχνευση με σημασμένο δεύτερο αντίσωμα </a:t>
            </a:r>
          </a:p>
          <a:p>
            <a:pPr lvl="3">
              <a:lnSpc>
                <a:spcPct val="80000"/>
              </a:lnSpc>
              <a:spcBef>
                <a:spcPct val="10000"/>
              </a:spcBef>
              <a:spcAft>
                <a:spcPct val="10000"/>
              </a:spcAft>
            </a:pPr>
            <a:r>
              <a:rPr lang="el-GR" altLang="en-US" sz="1500"/>
              <a:t>ειδικό για τις ανοσοσφαιρίνες του ζώου στο οποίο αναπτύχθηκε το 1</a:t>
            </a:r>
            <a:r>
              <a:rPr lang="el-GR" altLang="en-US" sz="1500" baseline="30000"/>
              <a:t>ο</a:t>
            </a:r>
            <a:r>
              <a:rPr lang="el-GR" altLang="en-US" sz="1500"/>
              <a:t> αντίσωμα</a:t>
            </a:r>
          </a:p>
          <a:p>
            <a:pPr lvl="3">
              <a:lnSpc>
                <a:spcPct val="80000"/>
              </a:lnSpc>
              <a:spcBef>
                <a:spcPct val="10000"/>
              </a:spcBef>
              <a:spcAft>
                <a:spcPct val="10000"/>
              </a:spcAft>
            </a:pPr>
            <a:endParaRPr lang="el-GR" altLang="en-US" sz="1600"/>
          </a:p>
          <a:p>
            <a:pPr>
              <a:lnSpc>
                <a:spcPct val="80000"/>
              </a:lnSpc>
              <a:spcBef>
                <a:spcPct val="10000"/>
              </a:spcBef>
              <a:spcAft>
                <a:spcPct val="10000"/>
              </a:spcAft>
            </a:pPr>
            <a:r>
              <a:rPr lang="el-GR" altLang="en-US" sz="2200"/>
              <a:t>Σήμανση με </a:t>
            </a:r>
          </a:p>
          <a:p>
            <a:pPr lvl="1">
              <a:lnSpc>
                <a:spcPct val="80000"/>
              </a:lnSpc>
              <a:spcBef>
                <a:spcPct val="10000"/>
              </a:spcBef>
              <a:spcAft>
                <a:spcPct val="10000"/>
              </a:spcAft>
            </a:pPr>
            <a:r>
              <a:rPr lang="el-GR" altLang="en-US" sz="2000"/>
              <a:t>Φθορίζουσες ουσίες </a:t>
            </a:r>
            <a:r>
              <a:rPr lang="el-GR" altLang="en-US" sz="1600"/>
              <a:t>(ανοσοφθορισμός, συνεστιακή μικροσκοπία)</a:t>
            </a:r>
          </a:p>
          <a:p>
            <a:pPr lvl="1">
              <a:lnSpc>
                <a:spcPct val="80000"/>
              </a:lnSpc>
              <a:spcBef>
                <a:spcPct val="10000"/>
              </a:spcBef>
              <a:spcAft>
                <a:spcPct val="10000"/>
              </a:spcAft>
            </a:pPr>
            <a:r>
              <a:rPr lang="el-GR" altLang="en-US" sz="2000"/>
              <a:t>Ένζυμα</a:t>
            </a:r>
            <a:r>
              <a:rPr lang="en-US" altLang="en-US" sz="2000"/>
              <a:t> </a:t>
            </a:r>
            <a:r>
              <a:rPr lang="en-US" altLang="en-US" sz="1600"/>
              <a:t>(</a:t>
            </a:r>
            <a:r>
              <a:rPr lang="el-GR" altLang="en-US" sz="1600"/>
              <a:t>ανάπτυξη χρώματος, ανοσοενζυματική μέθοδος)</a:t>
            </a:r>
          </a:p>
          <a:p>
            <a:pPr lvl="1">
              <a:lnSpc>
                <a:spcPct val="80000"/>
              </a:lnSpc>
              <a:spcBef>
                <a:spcPct val="10000"/>
              </a:spcBef>
              <a:spcAft>
                <a:spcPct val="10000"/>
              </a:spcAft>
            </a:pPr>
            <a:r>
              <a:rPr lang="el-GR" altLang="en-US" sz="2000"/>
              <a:t>Κολλοειδή μέταλλα </a:t>
            </a:r>
            <a:r>
              <a:rPr lang="el-GR" altLang="en-US" sz="1600"/>
              <a:t>(Χρυσός, άργυρος, ηλεκτρονική μικροσκοπία)</a:t>
            </a:r>
          </a:p>
        </p:txBody>
      </p:sp>
      <p:grpSp>
        <p:nvGrpSpPr>
          <p:cNvPr id="975876" name="Group 4">
            <a:extLst>
              <a:ext uri="{FF2B5EF4-FFF2-40B4-BE49-F238E27FC236}">
                <a16:creationId xmlns:a16="http://schemas.microsoft.com/office/drawing/2014/main" id="{858FFFB8-53CC-4696-A38E-B50C922ADCCF}"/>
              </a:ext>
            </a:extLst>
          </p:cNvPr>
          <p:cNvGrpSpPr>
            <a:grpSpLocks/>
          </p:cNvGrpSpPr>
          <p:nvPr/>
        </p:nvGrpSpPr>
        <p:grpSpPr bwMode="auto">
          <a:xfrm>
            <a:off x="1042988" y="1555750"/>
            <a:ext cx="3017837" cy="1368425"/>
            <a:chOff x="3742" y="341"/>
            <a:chExt cx="1901" cy="862"/>
          </a:xfrm>
        </p:grpSpPr>
        <p:grpSp>
          <p:nvGrpSpPr>
            <p:cNvPr id="975877" name="Group 5">
              <a:extLst>
                <a:ext uri="{FF2B5EF4-FFF2-40B4-BE49-F238E27FC236}">
                  <a16:creationId xmlns:a16="http://schemas.microsoft.com/office/drawing/2014/main" id="{21CFA29F-6E02-4725-B22C-DB947E72A0CE}"/>
                </a:ext>
              </a:extLst>
            </p:cNvPr>
            <p:cNvGrpSpPr>
              <a:grpSpLocks/>
            </p:cNvGrpSpPr>
            <p:nvPr/>
          </p:nvGrpSpPr>
          <p:grpSpPr bwMode="auto">
            <a:xfrm>
              <a:off x="3742" y="602"/>
              <a:ext cx="1901" cy="601"/>
              <a:chOff x="3459" y="1196"/>
              <a:chExt cx="1901" cy="601"/>
            </a:xfrm>
          </p:grpSpPr>
          <p:sp>
            <p:nvSpPr>
              <p:cNvPr id="975878" name="Text Box 6">
                <a:extLst>
                  <a:ext uri="{FF2B5EF4-FFF2-40B4-BE49-F238E27FC236}">
                    <a16:creationId xmlns:a16="http://schemas.microsoft.com/office/drawing/2014/main" id="{4E41AB40-7030-47B8-AD99-B8159AA5C83B}"/>
                  </a:ext>
                </a:extLst>
              </p:cNvPr>
              <p:cNvSpPr txBox="1">
                <a:spLocks noChangeArrowheads="1"/>
              </p:cNvSpPr>
              <p:nvPr/>
            </p:nvSpPr>
            <p:spPr bwMode="auto">
              <a:xfrm>
                <a:off x="4830" y="1298"/>
                <a:ext cx="5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latin typeface="Book Antiqua" panose="02040602050305030304" pitchFamily="18" charset="0"/>
                  </a:rPr>
                  <a:t>1</a:t>
                </a:r>
                <a:r>
                  <a:rPr lang="en-US" altLang="en-US" sz="1200" baseline="30000">
                    <a:latin typeface="Book Antiqua" panose="02040602050305030304" pitchFamily="18" charset="0"/>
                  </a:rPr>
                  <a:t>st</a:t>
                </a:r>
                <a:r>
                  <a:rPr lang="en-US" altLang="en-US" sz="1200">
                    <a:latin typeface="Book Antiqua" panose="02040602050305030304" pitchFamily="18" charset="0"/>
                  </a:rPr>
                  <a:t> Ab</a:t>
                </a:r>
                <a:endParaRPr lang="el-GR" altLang="en-US" sz="1200">
                  <a:latin typeface="Book Antiqua" panose="02040602050305030304" pitchFamily="18" charset="0"/>
                </a:endParaRPr>
              </a:p>
            </p:txBody>
          </p:sp>
          <p:grpSp>
            <p:nvGrpSpPr>
              <p:cNvPr id="975879" name="Group 7">
                <a:extLst>
                  <a:ext uri="{FF2B5EF4-FFF2-40B4-BE49-F238E27FC236}">
                    <a16:creationId xmlns:a16="http://schemas.microsoft.com/office/drawing/2014/main" id="{731B06C7-648B-4779-84E5-BE3BEEF9D0BA}"/>
                  </a:ext>
                </a:extLst>
              </p:cNvPr>
              <p:cNvGrpSpPr>
                <a:grpSpLocks/>
              </p:cNvGrpSpPr>
              <p:nvPr/>
            </p:nvGrpSpPr>
            <p:grpSpPr bwMode="auto">
              <a:xfrm>
                <a:off x="3459" y="1196"/>
                <a:ext cx="1552" cy="601"/>
                <a:chOff x="3459" y="1071"/>
                <a:chExt cx="1552" cy="601"/>
              </a:xfrm>
            </p:grpSpPr>
            <p:grpSp>
              <p:nvGrpSpPr>
                <p:cNvPr id="975880" name="Group 8">
                  <a:extLst>
                    <a:ext uri="{FF2B5EF4-FFF2-40B4-BE49-F238E27FC236}">
                      <a16:creationId xmlns:a16="http://schemas.microsoft.com/office/drawing/2014/main" id="{1AD4F02D-AF9A-4FD7-809A-52DE4FAD1AFA}"/>
                    </a:ext>
                  </a:extLst>
                </p:cNvPr>
                <p:cNvGrpSpPr>
                  <a:grpSpLocks/>
                </p:cNvGrpSpPr>
                <p:nvPr/>
              </p:nvGrpSpPr>
              <p:grpSpPr bwMode="auto">
                <a:xfrm>
                  <a:off x="3459" y="1385"/>
                  <a:ext cx="1552" cy="287"/>
                  <a:chOff x="2936" y="2952"/>
                  <a:chExt cx="1827" cy="356"/>
                </a:xfrm>
              </p:grpSpPr>
              <p:grpSp>
                <p:nvGrpSpPr>
                  <p:cNvPr id="975881" name="Group 9">
                    <a:extLst>
                      <a:ext uri="{FF2B5EF4-FFF2-40B4-BE49-F238E27FC236}">
                        <a16:creationId xmlns:a16="http://schemas.microsoft.com/office/drawing/2014/main" id="{6128792E-3891-451A-9DB9-02CE104BF5F5}"/>
                      </a:ext>
                    </a:extLst>
                  </p:cNvPr>
                  <p:cNvGrpSpPr>
                    <a:grpSpLocks/>
                  </p:cNvGrpSpPr>
                  <p:nvPr/>
                </p:nvGrpSpPr>
                <p:grpSpPr bwMode="auto">
                  <a:xfrm>
                    <a:off x="2936" y="2952"/>
                    <a:ext cx="719" cy="305"/>
                    <a:chOff x="2936" y="2952"/>
                    <a:chExt cx="719" cy="305"/>
                  </a:xfrm>
                </p:grpSpPr>
                <p:sp>
                  <p:nvSpPr>
                    <p:cNvPr id="975882" name="Freeform 10">
                      <a:extLst>
                        <a:ext uri="{FF2B5EF4-FFF2-40B4-BE49-F238E27FC236}">
                          <a16:creationId xmlns:a16="http://schemas.microsoft.com/office/drawing/2014/main" id="{6FCD5818-9990-4025-9983-D0C48D032669}"/>
                        </a:ext>
                      </a:extLst>
                    </p:cNvPr>
                    <p:cNvSpPr>
                      <a:spLocks/>
                    </p:cNvSpPr>
                    <p:nvPr/>
                  </p:nvSpPr>
                  <p:spPr bwMode="auto">
                    <a:xfrm rot="-220667">
                      <a:off x="2936" y="2952"/>
                      <a:ext cx="719" cy="305"/>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883" name="Oval 11">
                      <a:extLst>
                        <a:ext uri="{FF2B5EF4-FFF2-40B4-BE49-F238E27FC236}">
                          <a16:creationId xmlns:a16="http://schemas.microsoft.com/office/drawing/2014/main" id="{A7278A4A-DB24-4EC6-96FB-D568BB78A223}"/>
                        </a:ext>
                      </a:extLst>
                    </p:cNvPr>
                    <p:cNvSpPr>
                      <a:spLocks noChangeArrowheads="1"/>
                    </p:cNvSpPr>
                    <p:nvPr/>
                  </p:nvSpPr>
                  <p:spPr bwMode="auto">
                    <a:xfrm rot="541308">
                      <a:off x="3171" y="3040"/>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5884" name="Group 12">
                    <a:extLst>
                      <a:ext uri="{FF2B5EF4-FFF2-40B4-BE49-F238E27FC236}">
                        <a16:creationId xmlns:a16="http://schemas.microsoft.com/office/drawing/2014/main" id="{063A5641-7968-4AB1-AE5B-2B3CFA09CED7}"/>
                      </a:ext>
                    </a:extLst>
                  </p:cNvPr>
                  <p:cNvGrpSpPr>
                    <a:grpSpLocks/>
                  </p:cNvGrpSpPr>
                  <p:nvPr/>
                </p:nvGrpSpPr>
                <p:grpSpPr bwMode="auto">
                  <a:xfrm>
                    <a:off x="4047" y="2994"/>
                    <a:ext cx="716" cy="309"/>
                    <a:chOff x="4047" y="2994"/>
                    <a:chExt cx="716" cy="309"/>
                  </a:xfrm>
                </p:grpSpPr>
                <p:sp>
                  <p:nvSpPr>
                    <p:cNvPr id="975885" name="Freeform 13">
                      <a:extLst>
                        <a:ext uri="{FF2B5EF4-FFF2-40B4-BE49-F238E27FC236}">
                          <a16:creationId xmlns:a16="http://schemas.microsoft.com/office/drawing/2014/main" id="{F1FDACCF-C050-4340-83C2-61F0278E34DA}"/>
                        </a:ext>
                      </a:extLst>
                    </p:cNvPr>
                    <p:cNvSpPr>
                      <a:spLocks/>
                    </p:cNvSpPr>
                    <p:nvPr/>
                  </p:nvSpPr>
                  <p:spPr bwMode="auto">
                    <a:xfrm rot="-220667">
                      <a:off x="4047" y="2994"/>
                      <a:ext cx="716" cy="309"/>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886" name="Oval 14">
                      <a:extLst>
                        <a:ext uri="{FF2B5EF4-FFF2-40B4-BE49-F238E27FC236}">
                          <a16:creationId xmlns:a16="http://schemas.microsoft.com/office/drawing/2014/main" id="{696FC57E-7BF6-433D-9020-DCA84ED2809F}"/>
                        </a:ext>
                      </a:extLst>
                    </p:cNvPr>
                    <p:cNvSpPr>
                      <a:spLocks noChangeArrowheads="1"/>
                    </p:cNvSpPr>
                    <p:nvPr/>
                  </p:nvSpPr>
                  <p:spPr bwMode="auto">
                    <a:xfrm rot="-888047">
                      <a:off x="4313" y="3099"/>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5887" name="Group 15">
                    <a:extLst>
                      <a:ext uri="{FF2B5EF4-FFF2-40B4-BE49-F238E27FC236}">
                        <a16:creationId xmlns:a16="http://schemas.microsoft.com/office/drawing/2014/main" id="{60F67906-FBAE-4117-AE62-2E11EA2D1D8D}"/>
                      </a:ext>
                    </a:extLst>
                  </p:cNvPr>
                  <p:cNvGrpSpPr>
                    <a:grpSpLocks/>
                  </p:cNvGrpSpPr>
                  <p:nvPr/>
                </p:nvGrpSpPr>
                <p:grpSpPr bwMode="auto">
                  <a:xfrm>
                    <a:off x="3506" y="3007"/>
                    <a:ext cx="670" cy="301"/>
                    <a:chOff x="3506" y="3007"/>
                    <a:chExt cx="670" cy="301"/>
                  </a:xfrm>
                </p:grpSpPr>
                <p:sp>
                  <p:nvSpPr>
                    <p:cNvPr id="975888" name="Freeform 16">
                      <a:extLst>
                        <a:ext uri="{FF2B5EF4-FFF2-40B4-BE49-F238E27FC236}">
                          <a16:creationId xmlns:a16="http://schemas.microsoft.com/office/drawing/2014/main" id="{D7C1A57E-8C62-4596-A490-AEDAEAB5B79A}"/>
                        </a:ext>
                      </a:extLst>
                    </p:cNvPr>
                    <p:cNvSpPr>
                      <a:spLocks/>
                    </p:cNvSpPr>
                    <p:nvPr/>
                  </p:nvSpPr>
                  <p:spPr bwMode="auto">
                    <a:xfrm rot="-220667">
                      <a:off x="3506" y="3007"/>
                      <a:ext cx="670" cy="301"/>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889" name="Oval 17">
                      <a:extLst>
                        <a:ext uri="{FF2B5EF4-FFF2-40B4-BE49-F238E27FC236}">
                          <a16:creationId xmlns:a16="http://schemas.microsoft.com/office/drawing/2014/main" id="{EFE20F11-112D-4A3E-9739-C9C2BEFF4426}"/>
                        </a:ext>
                      </a:extLst>
                    </p:cNvPr>
                    <p:cNvSpPr>
                      <a:spLocks noChangeArrowheads="1"/>
                    </p:cNvSpPr>
                    <p:nvPr/>
                  </p:nvSpPr>
                  <p:spPr bwMode="auto">
                    <a:xfrm rot="-564789">
                      <a:off x="3766" y="3107"/>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975890" name="Group 18">
                  <a:extLst>
                    <a:ext uri="{FF2B5EF4-FFF2-40B4-BE49-F238E27FC236}">
                      <a16:creationId xmlns:a16="http://schemas.microsoft.com/office/drawing/2014/main" id="{A86E1DC9-534C-4E4A-9265-B4F14F82B475}"/>
                    </a:ext>
                  </a:extLst>
                </p:cNvPr>
                <p:cNvGrpSpPr>
                  <a:grpSpLocks/>
                </p:cNvGrpSpPr>
                <p:nvPr/>
              </p:nvGrpSpPr>
              <p:grpSpPr bwMode="auto">
                <a:xfrm>
                  <a:off x="4105" y="1264"/>
                  <a:ext cx="220" cy="273"/>
                  <a:chOff x="4908" y="2715"/>
                  <a:chExt cx="259" cy="339"/>
                </a:xfrm>
              </p:grpSpPr>
              <p:sp>
                <p:nvSpPr>
                  <p:cNvPr id="975891" name="Freeform 19">
                    <a:extLst>
                      <a:ext uri="{FF2B5EF4-FFF2-40B4-BE49-F238E27FC236}">
                        <a16:creationId xmlns:a16="http://schemas.microsoft.com/office/drawing/2014/main" id="{A851D1E6-32FA-47D5-AE85-012F80EA97FE}"/>
                      </a:ext>
                    </a:extLst>
                  </p:cNvPr>
                  <p:cNvSpPr>
                    <a:spLocks/>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892" name="Freeform 20">
                    <a:extLst>
                      <a:ext uri="{FF2B5EF4-FFF2-40B4-BE49-F238E27FC236}">
                        <a16:creationId xmlns:a16="http://schemas.microsoft.com/office/drawing/2014/main" id="{7146EA6E-11B7-41C9-A591-1ECE3324696E}"/>
                      </a:ext>
                    </a:extLst>
                  </p:cNvPr>
                  <p:cNvSpPr>
                    <a:spLocks/>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5893" name="Group 21">
                  <a:extLst>
                    <a:ext uri="{FF2B5EF4-FFF2-40B4-BE49-F238E27FC236}">
                      <a16:creationId xmlns:a16="http://schemas.microsoft.com/office/drawing/2014/main" id="{4B298773-A654-4582-BF68-AFF22CAE6605}"/>
                    </a:ext>
                  </a:extLst>
                </p:cNvPr>
                <p:cNvGrpSpPr>
                  <a:grpSpLocks/>
                </p:cNvGrpSpPr>
                <p:nvPr/>
              </p:nvGrpSpPr>
              <p:grpSpPr bwMode="auto">
                <a:xfrm rot="1848318">
                  <a:off x="4717" y="1240"/>
                  <a:ext cx="220" cy="273"/>
                  <a:chOff x="4908" y="2715"/>
                  <a:chExt cx="259" cy="339"/>
                </a:xfrm>
              </p:grpSpPr>
              <p:sp>
                <p:nvSpPr>
                  <p:cNvPr id="975894" name="Freeform 22">
                    <a:extLst>
                      <a:ext uri="{FF2B5EF4-FFF2-40B4-BE49-F238E27FC236}">
                        <a16:creationId xmlns:a16="http://schemas.microsoft.com/office/drawing/2014/main" id="{474F6A3D-2E94-4676-9B3E-AAD808EDA887}"/>
                      </a:ext>
                    </a:extLst>
                  </p:cNvPr>
                  <p:cNvSpPr>
                    <a:spLocks/>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895" name="Freeform 23">
                    <a:extLst>
                      <a:ext uri="{FF2B5EF4-FFF2-40B4-BE49-F238E27FC236}">
                        <a16:creationId xmlns:a16="http://schemas.microsoft.com/office/drawing/2014/main" id="{5A6F4F4A-6904-4BE2-B381-C46CE0E0DD25}"/>
                      </a:ext>
                    </a:extLst>
                  </p:cNvPr>
                  <p:cNvSpPr>
                    <a:spLocks/>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5896" name="Group 24">
                  <a:extLst>
                    <a:ext uri="{FF2B5EF4-FFF2-40B4-BE49-F238E27FC236}">
                      <a16:creationId xmlns:a16="http://schemas.microsoft.com/office/drawing/2014/main" id="{5040EC63-CF19-47F5-A9A1-D2BDA171321A}"/>
                    </a:ext>
                  </a:extLst>
                </p:cNvPr>
                <p:cNvGrpSpPr>
                  <a:grpSpLocks/>
                </p:cNvGrpSpPr>
                <p:nvPr/>
              </p:nvGrpSpPr>
              <p:grpSpPr bwMode="auto">
                <a:xfrm>
                  <a:off x="4626" y="1071"/>
                  <a:ext cx="204" cy="194"/>
                  <a:chOff x="4206" y="2291"/>
                  <a:chExt cx="204" cy="194"/>
                </a:xfrm>
              </p:grpSpPr>
              <p:sp>
                <p:nvSpPr>
                  <p:cNvPr id="975897" name="Freeform 25">
                    <a:extLst>
                      <a:ext uri="{FF2B5EF4-FFF2-40B4-BE49-F238E27FC236}">
                        <a16:creationId xmlns:a16="http://schemas.microsoft.com/office/drawing/2014/main" id="{915C8302-F6DC-474E-8060-EA14DB91D60F}"/>
                      </a:ext>
                    </a:extLst>
                  </p:cNvPr>
                  <p:cNvSpPr>
                    <a:spLocks/>
                  </p:cNvSpPr>
                  <p:nvPr/>
                </p:nvSpPr>
                <p:spPr bwMode="auto">
                  <a:xfrm rot="2568694">
                    <a:off x="4286" y="2443"/>
                    <a:ext cx="73" cy="38"/>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solidFill>
                    <a:srgbClr val="A50021"/>
                  </a:solidFill>
                  <a:ln w="9525">
                    <a:round/>
                    <a:headEnd/>
                    <a:tailEnd/>
                  </a:ln>
                  <a:effectLst/>
                  <a:scene3d>
                    <a:camera prst="legacyObliqueTopRight">
                      <a:rot lat="19199999" lon="1800000" rev="0"/>
                    </a:camera>
                    <a:lightRig rig="legacyFlat3" dir="b"/>
                  </a:scene3d>
                  <a:sp3d extrusionH="125400" prstMaterial="legacyMatte">
                    <a:bevelT w="13500" h="13500" prst="angle"/>
                    <a:bevelB w="13500" h="13500" prst="angle"/>
                    <a:extrusionClr>
                      <a:srgbClr val="A50021"/>
                    </a:extrusionClr>
                    <a:contourClr>
                      <a:srgbClr val="A5002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898" name="AutoShape 26">
                    <a:extLst>
                      <a:ext uri="{FF2B5EF4-FFF2-40B4-BE49-F238E27FC236}">
                        <a16:creationId xmlns:a16="http://schemas.microsoft.com/office/drawing/2014/main" id="{DC9B1EF4-B9D4-4A1A-AD57-6BEF7B44D801}"/>
                      </a:ext>
                    </a:extLst>
                  </p:cNvPr>
                  <p:cNvSpPr>
                    <a:spLocks noChangeArrowheads="1"/>
                  </p:cNvSpPr>
                  <p:nvPr/>
                </p:nvSpPr>
                <p:spPr bwMode="auto">
                  <a:xfrm rot="-299760">
                    <a:off x="4206" y="2291"/>
                    <a:ext cx="204" cy="19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300000" lon="18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75899" name="Group 27">
                  <a:extLst>
                    <a:ext uri="{FF2B5EF4-FFF2-40B4-BE49-F238E27FC236}">
                      <a16:creationId xmlns:a16="http://schemas.microsoft.com/office/drawing/2014/main" id="{D0D89BAE-17FD-4E92-813B-F0AED9435412}"/>
                    </a:ext>
                  </a:extLst>
                </p:cNvPr>
                <p:cNvGrpSpPr>
                  <a:grpSpLocks/>
                </p:cNvGrpSpPr>
                <p:nvPr/>
              </p:nvGrpSpPr>
              <p:grpSpPr bwMode="auto">
                <a:xfrm>
                  <a:off x="3470" y="1252"/>
                  <a:ext cx="220" cy="273"/>
                  <a:chOff x="4908" y="2715"/>
                  <a:chExt cx="259" cy="339"/>
                </a:xfrm>
              </p:grpSpPr>
              <p:sp>
                <p:nvSpPr>
                  <p:cNvPr id="975900" name="Freeform 28">
                    <a:extLst>
                      <a:ext uri="{FF2B5EF4-FFF2-40B4-BE49-F238E27FC236}">
                        <a16:creationId xmlns:a16="http://schemas.microsoft.com/office/drawing/2014/main" id="{F84F7BEE-EC33-48DB-87B3-5596201F24A8}"/>
                      </a:ext>
                    </a:extLst>
                  </p:cNvPr>
                  <p:cNvSpPr>
                    <a:spLocks/>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2100000" lon="6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01" name="Freeform 29">
                    <a:extLst>
                      <a:ext uri="{FF2B5EF4-FFF2-40B4-BE49-F238E27FC236}">
                        <a16:creationId xmlns:a16="http://schemas.microsoft.com/office/drawing/2014/main" id="{7F4D512E-B594-42B5-994C-B1D11081475D}"/>
                      </a:ext>
                    </a:extLst>
                  </p:cNvPr>
                  <p:cNvSpPr>
                    <a:spLocks/>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2100000" lon="6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02" name="Freeform 30">
                  <a:extLst>
                    <a:ext uri="{FF2B5EF4-FFF2-40B4-BE49-F238E27FC236}">
                      <a16:creationId xmlns:a16="http://schemas.microsoft.com/office/drawing/2014/main" id="{9090B4DE-BC68-45D1-B127-A3A14B99C94E}"/>
                    </a:ext>
                  </a:extLst>
                </p:cNvPr>
                <p:cNvSpPr>
                  <a:spLocks/>
                </p:cNvSpPr>
                <p:nvPr/>
              </p:nvSpPr>
              <p:spPr bwMode="auto">
                <a:xfrm rot="19031306" flipH="1">
                  <a:off x="4150" y="1269"/>
                  <a:ext cx="73" cy="38"/>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solidFill>
                  <a:srgbClr val="A50021"/>
                </a:solidFill>
                <a:ln w="9525">
                  <a:round/>
                  <a:headEnd/>
                  <a:tailEnd/>
                </a:ln>
                <a:effectLst/>
                <a:scene3d>
                  <a:camera prst="legacyObliqueTopRight">
                    <a:rot lat="0" lon="3300000" rev="0"/>
                  </a:camera>
                  <a:lightRig rig="legacyFlat3" dir="b"/>
                </a:scene3d>
                <a:sp3d extrusionH="125400" prstMaterial="legacyMatte">
                  <a:bevelT w="13500" h="13500" prst="angle"/>
                  <a:bevelB w="13500" h="13500" prst="angle"/>
                  <a:extrusionClr>
                    <a:srgbClr val="A50021"/>
                  </a:extrusionClr>
                  <a:contourClr>
                    <a:srgbClr val="A5002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03" name="AutoShape 31">
                  <a:extLst>
                    <a:ext uri="{FF2B5EF4-FFF2-40B4-BE49-F238E27FC236}">
                      <a16:creationId xmlns:a16="http://schemas.microsoft.com/office/drawing/2014/main" id="{9BB57155-2FE6-4D4D-87AA-7D02A968E095}"/>
                    </a:ext>
                  </a:extLst>
                </p:cNvPr>
                <p:cNvSpPr>
                  <a:spLocks noChangeArrowheads="1"/>
                </p:cNvSpPr>
                <p:nvPr/>
              </p:nvSpPr>
              <p:spPr bwMode="auto">
                <a:xfrm rot="299760" flipH="1">
                  <a:off x="4249" y="1117"/>
                  <a:ext cx="204" cy="19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900000" lon="17699998"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75904" name="Freeform 32">
                  <a:extLst>
                    <a:ext uri="{FF2B5EF4-FFF2-40B4-BE49-F238E27FC236}">
                      <a16:creationId xmlns:a16="http://schemas.microsoft.com/office/drawing/2014/main" id="{FAE6674F-CFA8-41F8-B6D6-AB34F9B38AE3}"/>
                    </a:ext>
                  </a:extLst>
                </p:cNvPr>
                <p:cNvSpPr>
                  <a:spLocks/>
                </p:cNvSpPr>
                <p:nvPr/>
              </p:nvSpPr>
              <p:spPr bwMode="auto">
                <a:xfrm rot="19031306" flipH="1">
                  <a:off x="3515" y="1269"/>
                  <a:ext cx="73" cy="38"/>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solidFill>
                  <a:srgbClr val="A50021"/>
                </a:solidFill>
                <a:ln w="9525">
                  <a:round/>
                  <a:headEnd/>
                  <a:tailEnd/>
                </a:ln>
                <a:effectLst/>
                <a:scene3d>
                  <a:camera prst="legacyObliqueTopRight">
                    <a:rot lat="0" lon="3300000" rev="0"/>
                  </a:camera>
                  <a:lightRig rig="legacyFlat3" dir="b"/>
                </a:scene3d>
                <a:sp3d extrusionH="125400" prstMaterial="legacyMatte">
                  <a:bevelT w="13500" h="13500" prst="angle"/>
                  <a:bevelB w="13500" h="13500" prst="angle"/>
                  <a:extrusionClr>
                    <a:srgbClr val="A50021"/>
                  </a:extrusionClr>
                  <a:contourClr>
                    <a:srgbClr val="A50021"/>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05" name="AutoShape 33">
                  <a:extLst>
                    <a:ext uri="{FF2B5EF4-FFF2-40B4-BE49-F238E27FC236}">
                      <a16:creationId xmlns:a16="http://schemas.microsoft.com/office/drawing/2014/main" id="{E8620B9B-6C61-49BF-87A7-7ADF4D1C36B7}"/>
                    </a:ext>
                  </a:extLst>
                </p:cNvPr>
                <p:cNvSpPr>
                  <a:spLocks noChangeArrowheads="1"/>
                </p:cNvSpPr>
                <p:nvPr/>
              </p:nvSpPr>
              <p:spPr bwMode="auto">
                <a:xfrm rot="299760" flipH="1">
                  <a:off x="3614" y="1117"/>
                  <a:ext cx="204" cy="19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900000" lon="17699998"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sp>
          <p:nvSpPr>
            <p:cNvPr id="975906" name="Rectangle 34">
              <a:extLst>
                <a:ext uri="{FF2B5EF4-FFF2-40B4-BE49-F238E27FC236}">
                  <a16:creationId xmlns:a16="http://schemas.microsoft.com/office/drawing/2014/main" id="{E070CE58-4DB9-44C4-B6C1-0E9D89B83B6F}"/>
                </a:ext>
              </a:extLst>
            </p:cNvPr>
            <p:cNvSpPr>
              <a:spLocks noChangeArrowheads="1"/>
            </p:cNvSpPr>
            <p:nvPr/>
          </p:nvSpPr>
          <p:spPr bwMode="auto">
            <a:xfrm>
              <a:off x="4014" y="341"/>
              <a:ext cx="10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800" b="0">
                  <a:latin typeface="Book Antiqua" panose="02040602050305030304" pitchFamily="18" charset="0"/>
                </a:rPr>
                <a:t>Άμεση μέθοδος</a:t>
              </a:r>
            </a:p>
          </p:txBody>
        </p:sp>
      </p:grpSp>
      <p:grpSp>
        <p:nvGrpSpPr>
          <p:cNvPr id="975907" name="Group 35">
            <a:extLst>
              <a:ext uri="{FF2B5EF4-FFF2-40B4-BE49-F238E27FC236}">
                <a16:creationId xmlns:a16="http://schemas.microsoft.com/office/drawing/2014/main" id="{D48C971C-7535-4BF3-9342-9151EDD20483}"/>
              </a:ext>
            </a:extLst>
          </p:cNvPr>
          <p:cNvGrpSpPr>
            <a:grpSpLocks/>
          </p:cNvGrpSpPr>
          <p:nvPr/>
        </p:nvGrpSpPr>
        <p:grpSpPr bwMode="auto">
          <a:xfrm>
            <a:off x="4743450" y="1323975"/>
            <a:ext cx="3573463" cy="1673225"/>
            <a:chOff x="3243" y="1611"/>
            <a:chExt cx="2251" cy="1054"/>
          </a:xfrm>
        </p:grpSpPr>
        <p:grpSp>
          <p:nvGrpSpPr>
            <p:cNvPr id="975908" name="Group 36">
              <a:extLst>
                <a:ext uri="{FF2B5EF4-FFF2-40B4-BE49-F238E27FC236}">
                  <a16:creationId xmlns:a16="http://schemas.microsoft.com/office/drawing/2014/main" id="{362C1510-6B8F-4C70-8A97-12B5D7B4AF39}"/>
                </a:ext>
              </a:extLst>
            </p:cNvPr>
            <p:cNvGrpSpPr>
              <a:grpSpLocks/>
            </p:cNvGrpSpPr>
            <p:nvPr/>
          </p:nvGrpSpPr>
          <p:grpSpPr bwMode="auto">
            <a:xfrm>
              <a:off x="3243" y="1622"/>
              <a:ext cx="2251" cy="1043"/>
              <a:chOff x="3351" y="2387"/>
              <a:chExt cx="2251" cy="1043"/>
            </a:xfrm>
          </p:grpSpPr>
          <p:grpSp>
            <p:nvGrpSpPr>
              <p:cNvPr id="975909" name="Group 37">
                <a:extLst>
                  <a:ext uri="{FF2B5EF4-FFF2-40B4-BE49-F238E27FC236}">
                    <a16:creationId xmlns:a16="http://schemas.microsoft.com/office/drawing/2014/main" id="{5569A283-7D92-4ED7-877D-A75F616A0933}"/>
                  </a:ext>
                </a:extLst>
              </p:cNvPr>
              <p:cNvGrpSpPr>
                <a:grpSpLocks noChangeAspect="1"/>
              </p:cNvGrpSpPr>
              <p:nvPr/>
            </p:nvGrpSpPr>
            <p:grpSpPr bwMode="auto">
              <a:xfrm rot="-3684981">
                <a:off x="4837" y="2826"/>
                <a:ext cx="163" cy="377"/>
                <a:chOff x="3970" y="2037"/>
                <a:chExt cx="276" cy="493"/>
              </a:xfrm>
            </p:grpSpPr>
            <p:sp>
              <p:nvSpPr>
                <p:cNvPr id="975910" name="Freeform 38">
                  <a:extLst>
                    <a:ext uri="{FF2B5EF4-FFF2-40B4-BE49-F238E27FC236}">
                      <a16:creationId xmlns:a16="http://schemas.microsoft.com/office/drawing/2014/main" id="{2ECC8F66-BA59-47C9-B662-B87B7DBDD22D}"/>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900000" lon="3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11" name="Freeform 39">
                  <a:extLst>
                    <a:ext uri="{FF2B5EF4-FFF2-40B4-BE49-F238E27FC236}">
                      <a16:creationId xmlns:a16="http://schemas.microsoft.com/office/drawing/2014/main" id="{004041FF-A82C-440E-88F7-FB295339B74A}"/>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500000" lon="3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12" name="Freeform 40">
                <a:extLst>
                  <a:ext uri="{FF2B5EF4-FFF2-40B4-BE49-F238E27FC236}">
                    <a16:creationId xmlns:a16="http://schemas.microsoft.com/office/drawing/2014/main" id="{57CEB3F9-02AE-4AEC-BF01-1D7BBBB8BA40}"/>
                  </a:ext>
                </a:extLst>
              </p:cNvPr>
              <p:cNvSpPr>
                <a:spLocks/>
              </p:cNvSpPr>
              <p:nvPr/>
            </p:nvSpPr>
            <p:spPr bwMode="auto">
              <a:xfrm rot="-1182157">
                <a:off x="4776" y="2961"/>
                <a:ext cx="73" cy="31"/>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6800000" lon="191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13" name="AutoShape 41">
                <a:extLst>
                  <a:ext uri="{FF2B5EF4-FFF2-40B4-BE49-F238E27FC236}">
                    <a16:creationId xmlns:a16="http://schemas.microsoft.com/office/drawing/2014/main" id="{153DDBC1-996D-4978-9DE1-60FBBFFCD664}"/>
                  </a:ext>
                </a:extLst>
              </p:cNvPr>
              <p:cNvSpPr>
                <a:spLocks noChangeArrowheads="1"/>
              </p:cNvSpPr>
              <p:nvPr/>
            </p:nvSpPr>
            <p:spPr bwMode="auto">
              <a:xfrm rot="-4050612">
                <a:off x="4664" y="2898"/>
                <a:ext cx="157" cy="20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300000" lon="3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75914" name="Text Box 42">
                <a:extLst>
                  <a:ext uri="{FF2B5EF4-FFF2-40B4-BE49-F238E27FC236}">
                    <a16:creationId xmlns:a16="http://schemas.microsoft.com/office/drawing/2014/main" id="{A3044EF2-8398-41A3-A104-336B00C9853C}"/>
                  </a:ext>
                </a:extLst>
              </p:cNvPr>
              <p:cNvSpPr txBox="1">
                <a:spLocks noChangeArrowheads="1"/>
              </p:cNvSpPr>
              <p:nvPr/>
            </p:nvSpPr>
            <p:spPr bwMode="auto">
              <a:xfrm>
                <a:off x="4485" y="2387"/>
                <a:ext cx="74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latin typeface="Book Antiqua" panose="02040602050305030304" pitchFamily="18" charset="0"/>
                  </a:rPr>
                  <a:t>Anti-species specific IgG</a:t>
                </a:r>
                <a:endParaRPr lang="el-GR" altLang="en-US" sz="1000">
                  <a:latin typeface="Book Antiqua" panose="02040602050305030304" pitchFamily="18" charset="0"/>
                </a:endParaRPr>
              </a:p>
            </p:txBody>
          </p:sp>
          <p:grpSp>
            <p:nvGrpSpPr>
              <p:cNvPr id="975915" name="Group 43">
                <a:extLst>
                  <a:ext uri="{FF2B5EF4-FFF2-40B4-BE49-F238E27FC236}">
                    <a16:creationId xmlns:a16="http://schemas.microsoft.com/office/drawing/2014/main" id="{D576D382-5BFB-4611-92D2-EF2901AB2EB8}"/>
                  </a:ext>
                </a:extLst>
              </p:cNvPr>
              <p:cNvGrpSpPr>
                <a:grpSpLocks/>
              </p:cNvGrpSpPr>
              <p:nvPr/>
            </p:nvGrpSpPr>
            <p:grpSpPr bwMode="auto">
              <a:xfrm rot="1341311">
                <a:off x="5071" y="2468"/>
                <a:ext cx="258" cy="500"/>
                <a:chOff x="4399" y="1874"/>
                <a:chExt cx="303" cy="620"/>
              </a:xfrm>
            </p:grpSpPr>
            <p:grpSp>
              <p:nvGrpSpPr>
                <p:cNvPr id="975916" name="Group 44">
                  <a:extLst>
                    <a:ext uri="{FF2B5EF4-FFF2-40B4-BE49-F238E27FC236}">
                      <a16:creationId xmlns:a16="http://schemas.microsoft.com/office/drawing/2014/main" id="{7BCA78B6-B5AD-4554-A377-0F449AFBCE24}"/>
                    </a:ext>
                  </a:extLst>
                </p:cNvPr>
                <p:cNvGrpSpPr>
                  <a:grpSpLocks noChangeAspect="1"/>
                </p:cNvGrpSpPr>
                <p:nvPr/>
              </p:nvGrpSpPr>
              <p:grpSpPr bwMode="auto">
                <a:xfrm rot="65870">
                  <a:off x="4453" y="2050"/>
                  <a:ext cx="249" cy="444"/>
                  <a:chOff x="3970" y="2037"/>
                  <a:chExt cx="276" cy="493"/>
                </a:xfrm>
              </p:grpSpPr>
              <p:sp>
                <p:nvSpPr>
                  <p:cNvPr id="975917" name="Freeform 45">
                    <a:extLst>
                      <a:ext uri="{FF2B5EF4-FFF2-40B4-BE49-F238E27FC236}">
                        <a16:creationId xmlns:a16="http://schemas.microsoft.com/office/drawing/2014/main" id="{F7FE5765-75AD-44F1-ABEE-DDEB00362C98}"/>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18" name="Freeform 46">
                    <a:extLst>
                      <a:ext uri="{FF2B5EF4-FFF2-40B4-BE49-F238E27FC236}">
                        <a16:creationId xmlns:a16="http://schemas.microsoft.com/office/drawing/2014/main" id="{D2252799-F023-4DA9-A77D-40E6E37BA247}"/>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30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19" name="Freeform 47">
                  <a:extLst>
                    <a:ext uri="{FF2B5EF4-FFF2-40B4-BE49-F238E27FC236}">
                      <a16:creationId xmlns:a16="http://schemas.microsoft.com/office/drawing/2014/main" id="{D965520E-F963-4671-9E70-1709320D0A2D}"/>
                    </a:ext>
                  </a:extLst>
                </p:cNvPr>
                <p:cNvSpPr>
                  <a:spLocks/>
                </p:cNvSpPr>
                <p:nvPr/>
              </p:nvSpPr>
              <p:spPr bwMode="auto">
                <a:xfrm rot="2568694">
                  <a:off x="4516" y="2062"/>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20099999" lon="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20" name="AutoShape 48">
                  <a:extLst>
                    <a:ext uri="{FF2B5EF4-FFF2-40B4-BE49-F238E27FC236}">
                      <a16:creationId xmlns:a16="http://schemas.microsoft.com/office/drawing/2014/main" id="{89A924F5-ABB8-4C74-8F04-4EE2BE37DD45}"/>
                    </a:ext>
                  </a:extLst>
                </p:cNvPr>
                <p:cNvSpPr>
                  <a:spLocks noChangeArrowheads="1"/>
                </p:cNvSpPr>
                <p:nvPr/>
              </p:nvSpPr>
              <p:spPr bwMode="auto">
                <a:xfrm rot="-299760">
                  <a:off x="4399" y="1874"/>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300000" lon="24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75921" name="Group 49">
                <a:extLst>
                  <a:ext uri="{FF2B5EF4-FFF2-40B4-BE49-F238E27FC236}">
                    <a16:creationId xmlns:a16="http://schemas.microsoft.com/office/drawing/2014/main" id="{2B476E31-4713-496B-ADB7-18844B60623E}"/>
                  </a:ext>
                </a:extLst>
              </p:cNvPr>
              <p:cNvGrpSpPr>
                <a:grpSpLocks/>
              </p:cNvGrpSpPr>
              <p:nvPr/>
            </p:nvGrpSpPr>
            <p:grpSpPr bwMode="auto">
              <a:xfrm>
                <a:off x="3686" y="3143"/>
                <a:ext cx="1552" cy="287"/>
                <a:chOff x="2936" y="2952"/>
                <a:chExt cx="1827" cy="356"/>
              </a:xfrm>
            </p:grpSpPr>
            <p:grpSp>
              <p:nvGrpSpPr>
                <p:cNvPr id="975922" name="Group 50">
                  <a:extLst>
                    <a:ext uri="{FF2B5EF4-FFF2-40B4-BE49-F238E27FC236}">
                      <a16:creationId xmlns:a16="http://schemas.microsoft.com/office/drawing/2014/main" id="{54695717-6F96-4CE5-8F06-70CB96D2A404}"/>
                    </a:ext>
                  </a:extLst>
                </p:cNvPr>
                <p:cNvGrpSpPr>
                  <a:grpSpLocks/>
                </p:cNvGrpSpPr>
                <p:nvPr/>
              </p:nvGrpSpPr>
              <p:grpSpPr bwMode="auto">
                <a:xfrm>
                  <a:off x="2936" y="2952"/>
                  <a:ext cx="719" cy="305"/>
                  <a:chOff x="2936" y="2952"/>
                  <a:chExt cx="719" cy="305"/>
                </a:xfrm>
              </p:grpSpPr>
              <p:sp>
                <p:nvSpPr>
                  <p:cNvPr id="975923" name="Freeform 51">
                    <a:extLst>
                      <a:ext uri="{FF2B5EF4-FFF2-40B4-BE49-F238E27FC236}">
                        <a16:creationId xmlns:a16="http://schemas.microsoft.com/office/drawing/2014/main" id="{D493B784-42FF-47D2-B4E2-5481BB7B2186}"/>
                      </a:ext>
                    </a:extLst>
                  </p:cNvPr>
                  <p:cNvSpPr>
                    <a:spLocks/>
                  </p:cNvSpPr>
                  <p:nvPr/>
                </p:nvSpPr>
                <p:spPr bwMode="auto">
                  <a:xfrm rot="-220667">
                    <a:off x="2936" y="2952"/>
                    <a:ext cx="719" cy="305"/>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924" name="Oval 52">
                    <a:extLst>
                      <a:ext uri="{FF2B5EF4-FFF2-40B4-BE49-F238E27FC236}">
                        <a16:creationId xmlns:a16="http://schemas.microsoft.com/office/drawing/2014/main" id="{0D837815-5006-4E61-A66E-D265DC803117}"/>
                      </a:ext>
                    </a:extLst>
                  </p:cNvPr>
                  <p:cNvSpPr>
                    <a:spLocks noChangeArrowheads="1"/>
                  </p:cNvSpPr>
                  <p:nvPr/>
                </p:nvSpPr>
                <p:spPr bwMode="auto">
                  <a:xfrm rot="541308">
                    <a:off x="3171" y="3040"/>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5925" name="Group 53">
                  <a:extLst>
                    <a:ext uri="{FF2B5EF4-FFF2-40B4-BE49-F238E27FC236}">
                      <a16:creationId xmlns:a16="http://schemas.microsoft.com/office/drawing/2014/main" id="{8DEF0DFE-682F-49B3-93EC-78B26BCCD155}"/>
                    </a:ext>
                  </a:extLst>
                </p:cNvPr>
                <p:cNvGrpSpPr>
                  <a:grpSpLocks/>
                </p:cNvGrpSpPr>
                <p:nvPr/>
              </p:nvGrpSpPr>
              <p:grpSpPr bwMode="auto">
                <a:xfrm>
                  <a:off x="4047" y="2994"/>
                  <a:ext cx="716" cy="309"/>
                  <a:chOff x="4047" y="2994"/>
                  <a:chExt cx="716" cy="309"/>
                </a:xfrm>
              </p:grpSpPr>
              <p:sp>
                <p:nvSpPr>
                  <p:cNvPr id="975926" name="Freeform 54">
                    <a:extLst>
                      <a:ext uri="{FF2B5EF4-FFF2-40B4-BE49-F238E27FC236}">
                        <a16:creationId xmlns:a16="http://schemas.microsoft.com/office/drawing/2014/main" id="{7B9708DC-BFF3-4296-851F-7C357ADBD7C4}"/>
                      </a:ext>
                    </a:extLst>
                  </p:cNvPr>
                  <p:cNvSpPr>
                    <a:spLocks/>
                  </p:cNvSpPr>
                  <p:nvPr/>
                </p:nvSpPr>
                <p:spPr bwMode="auto">
                  <a:xfrm rot="-220667">
                    <a:off x="4047" y="2994"/>
                    <a:ext cx="716" cy="309"/>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927" name="Oval 55">
                    <a:extLst>
                      <a:ext uri="{FF2B5EF4-FFF2-40B4-BE49-F238E27FC236}">
                        <a16:creationId xmlns:a16="http://schemas.microsoft.com/office/drawing/2014/main" id="{257B6131-08A9-4A36-81FB-C05E14BD79C8}"/>
                      </a:ext>
                    </a:extLst>
                  </p:cNvPr>
                  <p:cNvSpPr>
                    <a:spLocks noChangeArrowheads="1"/>
                  </p:cNvSpPr>
                  <p:nvPr/>
                </p:nvSpPr>
                <p:spPr bwMode="auto">
                  <a:xfrm rot="-888047">
                    <a:off x="4313" y="3099"/>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5928" name="Group 56">
                  <a:extLst>
                    <a:ext uri="{FF2B5EF4-FFF2-40B4-BE49-F238E27FC236}">
                      <a16:creationId xmlns:a16="http://schemas.microsoft.com/office/drawing/2014/main" id="{5737D62C-B192-483A-8D47-C9EDA550CABB}"/>
                    </a:ext>
                  </a:extLst>
                </p:cNvPr>
                <p:cNvGrpSpPr>
                  <a:grpSpLocks/>
                </p:cNvGrpSpPr>
                <p:nvPr/>
              </p:nvGrpSpPr>
              <p:grpSpPr bwMode="auto">
                <a:xfrm>
                  <a:off x="3506" y="3007"/>
                  <a:ext cx="670" cy="301"/>
                  <a:chOff x="3506" y="3007"/>
                  <a:chExt cx="670" cy="301"/>
                </a:xfrm>
              </p:grpSpPr>
              <p:sp>
                <p:nvSpPr>
                  <p:cNvPr id="975929" name="Freeform 57">
                    <a:extLst>
                      <a:ext uri="{FF2B5EF4-FFF2-40B4-BE49-F238E27FC236}">
                        <a16:creationId xmlns:a16="http://schemas.microsoft.com/office/drawing/2014/main" id="{407279D2-8ACF-4A5F-9448-814E40640AEE}"/>
                      </a:ext>
                    </a:extLst>
                  </p:cNvPr>
                  <p:cNvSpPr>
                    <a:spLocks/>
                  </p:cNvSpPr>
                  <p:nvPr/>
                </p:nvSpPr>
                <p:spPr bwMode="auto">
                  <a:xfrm rot="-220667">
                    <a:off x="3506" y="3007"/>
                    <a:ext cx="670" cy="301"/>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5930" name="Oval 58">
                    <a:extLst>
                      <a:ext uri="{FF2B5EF4-FFF2-40B4-BE49-F238E27FC236}">
                        <a16:creationId xmlns:a16="http://schemas.microsoft.com/office/drawing/2014/main" id="{949C85BE-19BA-4609-94ED-A59F327FA96A}"/>
                      </a:ext>
                    </a:extLst>
                  </p:cNvPr>
                  <p:cNvSpPr>
                    <a:spLocks noChangeArrowheads="1"/>
                  </p:cNvSpPr>
                  <p:nvPr/>
                </p:nvSpPr>
                <p:spPr bwMode="auto">
                  <a:xfrm rot="-564789">
                    <a:off x="3766" y="3107"/>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975931" name="Text Box 59">
                <a:extLst>
                  <a:ext uri="{FF2B5EF4-FFF2-40B4-BE49-F238E27FC236}">
                    <a16:creationId xmlns:a16="http://schemas.microsoft.com/office/drawing/2014/main" id="{AF657B64-405D-41D3-B33A-19093CB947DE}"/>
                  </a:ext>
                </a:extLst>
              </p:cNvPr>
              <p:cNvSpPr txBox="1">
                <a:spLocks noChangeArrowheads="1"/>
              </p:cNvSpPr>
              <p:nvPr/>
            </p:nvSpPr>
            <p:spPr bwMode="auto">
              <a:xfrm>
                <a:off x="5072" y="2966"/>
                <a:ext cx="5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a:latin typeface="Book Antiqua" panose="02040602050305030304" pitchFamily="18" charset="0"/>
                  </a:rPr>
                  <a:t>1</a:t>
                </a:r>
                <a:r>
                  <a:rPr lang="en-US" altLang="en-US" sz="1200" baseline="30000">
                    <a:latin typeface="Book Antiqua" panose="02040602050305030304" pitchFamily="18" charset="0"/>
                  </a:rPr>
                  <a:t>st</a:t>
                </a:r>
                <a:r>
                  <a:rPr lang="en-US" altLang="en-US" sz="1200">
                    <a:latin typeface="Book Antiqua" panose="02040602050305030304" pitchFamily="18" charset="0"/>
                  </a:rPr>
                  <a:t> Ab</a:t>
                </a:r>
                <a:endParaRPr lang="el-GR" altLang="en-US" sz="1200">
                  <a:latin typeface="Book Antiqua" panose="02040602050305030304" pitchFamily="18" charset="0"/>
                </a:endParaRPr>
              </a:p>
            </p:txBody>
          </p:sp>
          <p:grpSp>
            <p:nvGrpSpPr>
              <p:cNvPr id="975932" name="Group 60">
                <a:extLst>
                  <a:ext uri="{FF2B5EF4-FFF2-40B4-BE49-F238E27FC236}">
                    <a16:creationId xmlns:a16="http://schemas.microsoft.com/office/drawing/2014/main" id="{36087AD1-4129-4867-B3EB-7E6AC5A5DC98}"/>
                  </a:ext>
                </a:extLst>
              </p:cNvPr>
              <p:cNvGrpSpPr>
                <a:grpSpLocks/>
              </p:cNvGrpSpPr>
              <p:nvPr/>
            </p:nvGrpSpPr>
            <p:grpSpPr bwMode="auto">
              <a:xfrm>
                <a:off x="4342" y="2931"/>
                <a:ext cx="220" cy="360"/>
                <a:chOff x="4908" y="2715"/>
                <a:chExt cx="259" cy="339"/>
              </a:xfrm>
            </p:grpSpPr>
            <p:sp>
              <p:nvSpPr>
                <p:cNvPr id="975933" name="Freeform 61">
                  <a:extLst>
                    <a:ext uri="{FF2B5EF4-FFF2-40B4-BE49-F238E27FC236}">
                      <a16:creationId xmlns:a16="http://schemas.microsoft.com/office/drawing/2014/main" id="{A506A640-8BE3-4B43-86D0-EB9E5AC53CA2}"/>
                    </a:ext>
                  </a:extLst>
                </p:cNvPr>
                <p:cNvSpPr>
                  <a:spLocks/>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0" lon="9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34" name="Freeform 62">
                  <a:extLst>
                    <a:ext uri="{FF2B5EF4-FFF2-40B4-BE49-F238E27FC236}">
                      <a16:creationId xmlns:a16="http://schemas.microsoft.com/office/drawing/2014/main" id="{AB48E14F-0FA5-4A0F-B4F2-B4F97196232F}"/>
                    </a:ext>
                  </a:extLst>
                </p:cNvPr>
                <p:cNvSpPr>
                  <a:spLocks/>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0" lon="9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5935" name="Group 63">
                <a:extLst>
                  <a:ext uri="{FF2B5EF4-FFF2-40B4-BE49-F238E27FC236}">
                    <a16:creationId xmlns:a16="http://schemas.microsoft.com/office/drawing/2014/main" id="{F556A6EB-D253-49D0-A896-BF7E808EA68B}"/>
                  </a:ext>
                </a:extLst>
              </p:cNvPr>
              <p:cNvGrpSpPr>
                <a:grpSpLocks/>
              </p:cNvGrpSpPr>
              <p:nvPr/>
            </p:nvGrpSpPr>
            <p:grpSpPr bwMode="auto">
              <a:xfrm rot="1848318">
                <a:off x="4962" y="2931"/>
                <a:ext cx="220" cy="344"/>
                <a:chOff x="4908" y="2715"/>
                <a:chExt cx="259" cy="339"/>
              </a:xfrm>
            </p:grpSpPr>
            <p:sp>
              <p:nvSpPr>
                <p:cNvPr id="975936" name="Freeform 64">
                  <a:extLst>
                    <a:ext uri="{FF2B5EF4-FFF2-40B4-BE49-F238E27FC236}">
                      <a16:creationId xmlns:a16="http://schemas.microsoft.com/office/drawing/2014/main" id="{7348294F-DCF0-47CC-AA02-CC5AC35C4B60}"/>
                    </a:ext>
                  </a:extLst>
                </p:cNvPr>
                <p:cNvSpPr>
                  <a:spLocks/>
                </p:cNvSpPr>
                <p:nvPr/>
              </p:nvSpPr>
              <p:spPr bwMode="auto">
                <a:xfrm>
                  <a:off x="4958" y="2715"/>
                  <a:ext cx="209" cy="291"/>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37" name="Freeform 65">
                  <a:extLst>
                    <a:ext uri="{FF2B5EF4-FFF2-40B4-BE49-F238E27FC236}">
                      <a16:creationId xmlns:a16="http://schemas.microsoft.com/office/drawing/2014/main" id="{6BEDF452-F29B-41C1-A977-44DFDE201CA6}"/>
                    </a:ext>
                  </a:extLst>
                </p:cNvPr>
                <p:cNvSpPr>
                  <a:spLocks/>
                </p:cNvSpPr>
                <p:nvPr/>
              </p:nvSpPr>
              <p:spPr bwMode="auto">
                <a:xfrm rot="634006" flipH="1">
                  <a:off x="4908" y="2723"/>
                  <a:ext cx="116" cy="331"/>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1500000"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5938" name="Group 66">
                <a:extLst>
                  <a:ext uri="{FF2B5EF4-FFF2-40B4-BE49-F238E27FC236}">
                    <a16:creationId xmlns:a16="http://schemas.microsoft.com/office/drawing/2014/main" id="{D4043D37-8373-41B0-9A34-1B72109DC2AE}"/>
                  </a:ext>
                </a:extLst>
              </p:cNvPr>
              <p:cNvGrpSpPr>
                <a:grpSpLocks/>
              </p:cNvGrpSpPr>
              <p:nvPr/>
            </p:nvGrpSpPr>
            <p:grpSpPr bwMode="auto">
              <a:xfrm rot="1127732">
                <a:off x="4498" y="2648"/>
                <a:ext cx="236" cy="428"/>
                <a:chOff x="4719" y="2288"/>
                <a:chExt cx="342" cy="588"/>
              </a:xfrm>
            </p:grpSpPr>
            <p:grpSp>
              <p:nvGrpSpPr>
                <p:cNvPr id="975939" name="Group 67">
                  <a:extLst>
                    <a:ext uri="{FF2B5EF4-FFF2-40B4-BE49-F238E27FC236}">
                      <a16:creationId xmlns:a16="http://schemas.microsoft.com/office/drawing/2014/main" id="{CA36690C-EB2C-41A6-8A2B-722D405BC575}"/>
                    </a:ext>
                  </a:extLst>
                </p:cNvPr>
                <p:cNvGrpSpPr>
                  <a:grpSpLocks noChangeAspect="1"/>
                </p:cNvGrpSpPr>
                <p:nvPr/>
              </p:nvGrpSpPr>
              <p:grpSpPr bwMode="auto">
                <a:xfrm rot="1993839">
                  <a:off x="4719" y="2432"/>
                  <a:ext cx="249" cy="444"/>
                  <a:chOff x="3970" y="2037"/>
                  <a:chExt cx="276" cy="493"/>
                </a:xfrm>
              </p:grpSpPr>
              <p:sp>
                <p:nvSpPr>
                  <p:cNvPr id="975940" name="Freeform 68">
                    <a:extLst>
                      <a:ext uri="{FF2B5EF4-FFF2-40B4-BE49-F238E27FC236}">
                        <a16:creationId xmlns:a16="http://schemas.microsoft.com/office/drawing/2014/main" id="{528D62BA-42CF-4C9A-9833-4BE4D58D771B}"/>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6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41" name="Freeform 69">
                    <a:extLst>
                      <a:ext uri="{FF2B5EF4-FFF2-40B4-BE49-F238E27FC236}">
                        <a16:creationId xmlns:a16="http://schemas.microsoft.com/office/drawing/2014/main" id="{BC8360DA-EDF8-40FF-943C-4A7A68B5FB59}"/>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2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42" name="Freeform 70">
                  <a:extLst>
                    <a:ext uri="{FF2B5EF4-FFF2-40B4-BE49-F238E27FC236}">
                      <a16:creationId xmlns:a16="http://schemas.microsoft.com/office/drawing/2014/main" id="{3B7ABDAA-F3CE-458A-9597-F835A3A7A8D5}"/>
                    </a:ext>
                  </a:extLst>
                </p:cNvPr>
                <p:cNvSpPr>
                  <a:spLocks/>
                </p:cNvSpPr>
                <p:nvPr/>
              </p:nvSpPr>
              <p:spPr bwMode="auto">
                <a:xfrm rot="4496663">
                  <a:off x="4883" y="2463"/>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8300000" lon="209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43" name="AutoShape 71">
                  <a:extLst>
                    <a:ext uri="{FF2B5EF4-FFF2-40B4-BE49-F238E27FC236}">
                      <a16:creationId xmlns:a16="http://schemas.microsoft.com/office/drawing/2014/main" id="{D9241440-E202-4DF9-92D3-14F1B282D174}"/>
                    </a:ext>
                  </a:extLst>
                </p:cNvPr>
                <p:cNvSpPr>
                  <a:spLocks noChangeArrowheads="1"/>
                </p:cNvSpPr>
                <p:nvPr/>
              </p:nvSpPr>
              <p:spPr bwMode="auto">
                <a:xfrm rot="1628209">
                  <a:off x="4821" y="2288"/>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699999" lon="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nvGrpSpPr>
              <p:cNvPr id="975944" name="Group 72">
                <a:extLst>
                  <a:ext uri="{FF2B5EF4-FFF2-40B4-BE49-F238E27FC236}">
                    <a16:creationId xmlns:a16="http://schemas.microsoft.com/office/drawing/2014/main" id="{030719E7-A1B9-49AF-B95E-5C89734B725F}"/>
                  </a:ext>
                </a:extLst>
              </p:cNvPr>
              <p:cNvGrpSpPr>
                <a:grpSpLocks noChangeAspect="1"/>
              </p:cNvGrpSpPr>
              <p:nvPr/>
            </p:nvGrpSpPr>
            <p:grpSpPr bwMode="auto">
              <a:xfrm rot="-4819238">
                <a:off x="3502" y="2747"/>
                <a:ext cx="201" cy="377"/>
                <a:chOff x="3970" y="2037"/>
                <a:chExt cx="276" cy="493"/>
              </a:xfrm>
            </p:grpSpPr>
            <p:sp>
              <p:nvSpPr>
                <p:cNvPr id="975945" name="Freeform 73">
                  <a:extLst>
                    <a:ext uri="{FF2B5EF4-FFF2-40B4-BE49-F238E27FC236}">
                      <a16:creationId xmlns:a16="http://schemas.microsoft.com/office/drawing/2014/main" id="{7CC4578C-030A-4CAF-BB96-F92180CBC907}"/>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8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46" name="Freeform 74">
                  <a:extLst>
                    <a:ext uri="{FF2B5EF4-FFF2-40B4-BE49-F238E27FC236}">
                      <a16:creationId xmlns:a16="http://schemas.microsoft.com/office/drawing/2014/main" id="{EA59290A-0FDD-494C-9A96-FBEF9DC122AA}"/>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24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47" name="Freeform 75">
                <a:extLst>
                  <a:ext uri="{FF2B5EF4-FFF2-40B4-BE49-F238E27FC236}">
                    <a16:creationId xmlns:a16="http://schemas.microsoft.com/office/drawing/2014/main" id="{91969145-7E0E-48A8-9D03-5E2EDD04FBFF}"/>
                  </a:ext>
                </a:extLst>
              </p:cNvPr>
              <p:cNvSpPr>
                <a:spLocks/>
              </p:cNvSpPr>
              <p:nvPr/>
            </p:nvSpPr>
            <p:spPr bwMode="auto">
              <a:xfrm rot="-2316414">
                <a:off x="3473" y="2913"/>
                <a:ext cx="73" cy="38"/>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9499999" lon="300000"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48" name="AutoShape 76">
                <a:extLst>
                  <a:ext uri="{FF2B5EF4-FFF2-40B4-BE49-F238E27FC236}">
                    <a16:creationId xmlns:a16="http://schemas.microsoft.com/office/drawing/2014/main" id="{6D3231C4-D580-4F5B-9D1E-0BCB39A5591F}"/>
                  </a:ext>
                </a:extLst>
              </p:cNvPr>
              <p:cNvSpPr>
                <a:spLocks noChangeArrowheads="1"/>
              </p:cNvSpPr>
              <p:nvPr/>
            </p:nvSpPr>
            <p:spPr bwMode="auto">
              <a:xfrm rot="-5184868">
                <a:off x="3356" y="2876"/>
                <a:ext cx="194" cy="20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120000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975949" name="Group 77">
                <a:extLst>
                  <a:ext uri="{FF2B5EF4-FFF2-40B4-BE49-F238E27FC236}">
                    <a16:creationId xmlns:a16="http://schemas.microsoft.com/office/drawing/2014/main" id="{35FC25A2-6599-491B-A5B2-0E91A5080216}"/>
                  </a:ext>
                </a:extLst>
              </p:cNvPr>
              <p:cNvGrpSpPr>
                <a:grpSpLocks/>
              </p:cNvGrpSpPr>
              <p:nvPr/>
            </p:nvGrpSpPr>
            <p:grpSpPr bwMode="auto">
              <a:xfrm>
                <a:off x="3774" y="2925"/>
                <a:ext cx="180" cy="324"/>
                <a:chOff x="3873" y="2925"/>
                <a:chExt cx="180" cy="324"/>
              </a:xfrm>
            </p:grpSpPr>
            <p:sp>
              <p:nvSpPr>
                <p:cNvPr id="975950" name="Freeform 78">
                  <a:extLst>
                    <a:ext uri="{FF2B5EF4-FFF2-40B4-BE49-F238E27FC236}">
                      <a16:creationId xmlns:a16="http://schemas.microsoft.com/office/drawing/2014/main" id="{2D11643F-5F60-4DDA-B471-ECBF01D77653}"/>
                    </a:ext>
                  </a:extLst>
                </p:cNvPr>
                <p:cNvSpPr>
                  <a:spLocks/>
                </p:cNvSpPr>
                <p:nvPr/>
              </p:nvSpPr>
              <p:spPr bwMode="auto">
                <a:xfrm>
                  <a:off x="3875" y="2931"/>
                  <a:ext cx="178" cy="27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21299999" lon="15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51" name="Freeform 79">
                  <a:extLst>
                    <a:ext uri="{FF2B5EF4-FFF2-40B4-BE49-F238E27FC236}">
                      <a16:creationId xmlns:a16="http://schemas.microsoft.com/office/drawing/2014/main" id="{B9573C7D-9947-4EF8-9E35-306D0BDA8333}"/>
                    </a:ext>
                  </a:extLst>
                </p:cNvPr>
                <p:cNvSpPr>
                  <a:spLocks/>
                </p:cNvSpPr>
                <p:nvPr/>
              </p:nvSpPr>
              <p:spPr bwMode="auto">
                <a:xfrm>
                  <a:off x="3873" y="2925"/>
                  <a:ext cx="55" cy="324"/>
                </a:xfrm>
                <a:custGeom>
                  <a:avLst/>
                  <a:gdLst>
                    <a:gd name="T0" fmla="*/ 0 w 55"/>
                    <a:gd name="T1" fmla="*/ 324 h 324"/>
                    <a:gd name="T2" fmla="*/ 53 w 55"/>
                    <a:gd name="T3" fmla="*/ 206 h 324"/>
                    <a:gd name="T4" fmla="*/ 24 w 55"/>
                    <a:gd name="T5" fmla="*/ 0 h 324"/>
                  </a:gdLst>
                  <a:ahLst/>
                  <a:cxnLst>
                    <a:cxn ang="0">
                      <a:pos x="T0" y="T1"/>
                    </a:cxn>
                    <a:cxn ang="0">
                      <a:pos x="T2" y="T3"/>
                    </a:cxn>
                    <a:cxn ang="0">
                      <a:pos x="T4" y="T5"/>
                    </a:cxn>
                  </a:cxnLst>
                  <a:rect l="0" t="0" r="r" b="b"/>
                  <a:pathLst>
                    <a:path w="55" h="324">
                      <a:moveTo>
                        <a:pt x="0" y="324"/>
                      </a:moveTo>
                      <a:cubicBezTo>
                        <a:pt x="35" y="293"/>
                        <a:pt x="26" y="244"/>
                        <a:pt x="53" y="206"/>
                      </a:cubicBezTo>
                      <a:cubicBezTo>
                        <a:pt x="55" y="148"/>
                        <a:pt x="47" y="56"/>
                        <a:pt x="24" y="0"/>
                      </a:cubicBezTo>
                    </a:path>
                  </a:pathLst>
                </a:custGeom>
                <a:noFill/>
                <a:ln w="28575" cmpd="sng">
                  <a:solidFill>
                    <a:srgbClr val="993300"/>
                  </a:solidFill>
                  <a:round/>
                  <a:headEnd/>
                  <a:tailEnd/>
                </a:ln>
                <a:effectLst/>
                <a:scene3d>
                  <a:camera prst="legacyPerspectiveFront">
                    <a:rot lat="21299999" lon="9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5952" name="Group 80">
                <a:extLst>
                  <a:ext uri="{FF2B5EF4-FFF2-40B4-BE49-F238E27FC236}">
                    <a16:creationId xmlns:a16="http://schemas.microsoft.com/office/drawing/2014/main" id="{54396CEA-D6DC-4041-861A-E51AE4DC21F7}"/>
                  </a:ext>
                </a:extLst>
              </p:cNvPr>
              <p:cNvGrpSpPr>
                <a:grpSpLocks/>
              </p:cNvGrpSpPr>
              <p:nvPr/>
            </p:nvGrpSpPr>
            <p:grpSpPr bwMode="auto">
              <a:xfrm rot="1127732">
                <a:off x="3951" y="2659"/>
                <a:ext cx="291" cy="473"/>
                <a:chOff x="4719" y="2288"/>
                <a:chExt cx="342" cy="588"/>
              </a:xfrm>
            </p:grpSpPr>
            <p:grpSp>
              <p:nvGrpSpPr>
                <p:cNvPr id="975953" name="Group 81">
                  <a:extLst>
                    <a:ext uri="{FF2B5EF4-FFF2-40B4-BE49-F238E27FC236}">
                      <a16:creationId xmlns:a16="http://schemas.microsoft.com/office/drawing/2014/main" id="{890A42F7-F69B-4DC6-9A62-B56B02CCF73D}"/>
                    </a:ext>
                  </a:extLst>
                </p:cNvPr>
                <p:cNvGrpSpPr>
                  <a:grpSpLocks noChangeAspect="1"/>
                </p:cNvGrpSpPr>
                <p:nvPr/>
              </p:nvGrpSpPr>
              <p:grpSpPr bwMode="auto">
                <a:xfrm rot="1993839">
                  <a:off x="4719" y="2432"/>
                  <a:ext cx="249" cy="444"/>
                  <a:chOff x="3970" y="2037"/>
                  <a:chExt cx="276" cy="493"/>
                </a:xfrm>
              </p:grpSpPr>
              <p:sp>
                <p:nvSpPr>
                  <p:cNvPr id="975954" name="Freeform 82">
                    <a:extLst>
                      <a:ext uri="{FF2B5EF4-FFF2-40B4-BE49-F238E27FC236}">
                        <a16:creationId xmlns:a16="http://schemas.microsoft.com/office/drawing/2014/main" id="{B84773F4-DEC1-4368-8873-C2A26358DE01}"/>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6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55" name="Freeform 83">
                    <a:extLst>
                      <a:ext uri="{FF2B5EF4-FFF2-40B4-BE49-F238E27FC236}">
                        <a16:creationId xmlns:a16="http://schemas.microsoft.com/office/drawing/2014/main" id="{897E4281-5F6D-4431-875B-002C292730C9}"/>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2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5956" name="Freeform 84">
                  <a:extLst>
                    <a:ext uri="{FF2B5EF4-FFF2-40B4-BE49-F238E27FC236}">
                      <a16:creationId xmlns:a16="http://schemas.microsoft.com/office/drawing/2014/main" id="{DC7867A0-5DB5-477E-BF78-3A40B0267B8F}"/>
                    </a:ext>
                  </a:extLst>
                </p:cNvPr>
                <p:cNvSpPr>
                  <a:spLocks/>
                </p:cNvSpPr>
                <p:nvPr/>
              </p:nvSpPr>
              <p:spPr bwMode="auto">
                <a:xfrm rot="4496663">
                  <a:off x="4883" y="2463"/>
                  <a:ext cx="86" cy="47"/>
                </a:xfrm>
                <a:custGeom>
                  <a:avLst/>
                  <a:gdLst>
                    <a:gd name="T0" fmla="*/ 0 w 72"/>
                    <a:gd name="T1" fmla="*/ 0 h 1"/>
                    <a:gd name="T2" fmla="*/ 72 w 72"/>
                    <a:gd name="T3" fmla="*/ 0 h 1"/>
                  </a:gdLst>
                  <a:ahLst/>
                  <a:cxnLst>
                    <a:cxn ang="0">
                      <a:pos x="T0" y="T1"/>
                    </a:cxn>
                    <a:cxn ang="0">
                      <a:pos x="T2" y="T3"/>
                    </a:cxn>
                  </a:cxnLst>
                  <a:rect l="0" t="0" r="r" b="b"/>
                  <a:pathLst>
                    <a:path w="72" h="1">
                      <a:moveTo>
                        <a:pt x="0" y="0"/>
                      </a:moveTo>
                      <a:cubicBezTo>
                        <a:pt x="24" y="0"/>
                        <a:pt x="48" y="0"/>
                        <a:pt x="72" y="0"/>
                      </a:cubicBezTo>
                    </a:path>
                  </a:pathLst>
                </a:custGeom>
                <a:noFill/>
                <a:ln w="9525">
                  <a:solidFill>
                    <a:srgbClr val="CC0099"/>
                  </a:solidFill>
                  <a:round/>
                  <a:headEnd/>
                  <a:tailEnd/>
                </a:ln>
                <a:effectLst/>
                <a:scene3d>
                  <a:camera prst="legacyObliqueTopRight">
                    <a:rot lat="18300000" lon="20999999" rev="0"/>
                  </a:camera>
                  <a:lightRig rig="legacyFlat3"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5957" name="AutoShape 85">
                  <a:extLst>
                    <a:ext uri="{FF2B5EF4-FFF2-40B4-BE49-F238E27FC236}">
                      <a16:creationId xmlns:a16="http://schemas.microsoft.com/office/drawing/2014/main" id="{3F358579-3783-4B38-B893-96832462BBCA}"/>
                    </a:ext>
                  </a:extLst>
                </p:cNvPr>
                <p:cNvSpPr>
                  <a:spLocks noChangeArrowheads="1"/>
                </p:cNvSpPr>
                <p:nvPr/>
              </p:nvSpPr>
              <p:spPr bwMode="auto">
                <a:xfrm rot="1628209">
                  <a:off x="4821" y="2288"/>
                  <a:ext cx="240" cy="240"/>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699999" lon="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grpSp>
        <p:sp>
          <p:nvSpPr>
            <p:cNvPr id="975958" name="Rectangle 86">
              <a:extLst>
                <a:ext uri="{FF2B5EF4-FFF2-40B4-BE49-F238E27FC236}">
                  <a16:creationId xmlns:a16="http://schemas.microsoft.com/office/drawing/2014/main" id="{B0890016-EFC4-4241-BAE8-858EB871278C}"/>
                </a:ext>
              </a:extLst>
            </p:cNvPr>
            <p:cNvSpPr>
              <a:spLocks noChangeArrowheads="1"/>
            </p:cNvSpPr>
            <p:nvPr/>
          </p:nvSpPr>
          <p:spPr bwMode="auto">
            <a:xfrm>
              <a:off x="3243" y="1611"/>
              <a:ext cx="115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800" b="0">
                  <a:latin typeface="Book Antiqua" panose="02040602050305030304" pitchFamily="18" charset="0"/>
                </a:rPr>
                <a:t>Έμμεση μέθοδος</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a:extLst>
              <a:ext uri="{FF2B5EF4-FFF2-40B4-BE49-F238E27FC236}">
                <a16:creationId xmlns:a16="http://schemas.microsoft.com/office/drawing/2014/main" id="{94DD4817-C862-406D-B281-11125930199C}"/>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400">
                <a:solidFill>
                  <a:srgbClr val="4D4D4D"/>
                </a:solidFill>
              </a:rPr>
            </a:br>
            <a:r>
              <a:rPr lang="el-GR" altLang="en-US"/>
              <a:t>Κριτήρια επιλογής μεθόδου</a:t>
            </a:r>
            <a:r>
              <a:rPr lang="el-GR" altLang="en-US" sz="2800"/>
              <a:t> </a:t>
            </a:r>
          </a:p>
        </p:txBody>
      </p:sp>
      <p:sp>
        <p:nvSpPr>
          <p:cNvPr id="963587" name="Rectangle 3">
            <a:extLst>
              <a:ext uri="{FF2B5EF4-FFF2-40B4-BE49-F238E27FC236}">
                <a16:creationId xmlns:a16="http://schemas.microsoft.com/office/drawing/2014/main" id="{DA9B762C-AABA-415C-9123-BBB549B500AD}"/>
              </a:ext>
            </a:extLst>
          </p:cNvPr>
          <p:cNvSpPr>
            <a:spLocks noGrp="1" noChangeArrowheads="1"/>
          </p:cNvSpPr>
          <p:nvPr>
            <p:ph type="body" idx="1"/>
          </p:nvPr>
        </p:nvSpPr>
        <p:spPr>
          <a:xfrm>
            <a:off x="468313" y="3068638"/>
            <a:ext cx="8435975" cy="3589337"/>
          </a:xfrm>
        </p:spPr>
        <p:txBody>
          <a:bodyPr/>
          <a:lstStyle/>
          <a:p>
            <a:pPr>
              <a:spcBef>
                <a:spcPct val="60000"/>
              </a:spcBef>
            </a:pPr>
            <a:r>
              <a:rPr lang="el-GR" altLang="en-US" sz="2400">
                <a:sym typeface="Wingdings" panose="05000000000000000000" pitchFamily="2" charset="2"/>
              </a:rPr>
              <a:t></a:t>
            </a:r>
            <a:r>
              <a:rPr lang="en-US" altLang="en-US" sz="2400">
                <a:sym typeface="Wingdings" panose="05000000000000000000" pitchFamily="2" charset="2"/>
              </a:rPr>
              <a:t> </a:t>
            </a:r>
            <a:r>
              <a:rPr lang="el-GR" altLang="en-US" sz="2400"/>
              <a:t>ευαισθησία - </a:t>
            </a:r>
            <a:r>
              <a:rPr lang="el-GR" altLang="en-US" sz="2400">
                <a:sym typeface="Wingdings" panose="05000000000000000000" pitchFamily="2" charset="2"/>
              </a:rPr>
              <a:t>ε</a:t>
            </a:r>
            <a:r>
              <a:rPr lang="el-GR" altLang="en-US" sz="2400"/>
              <a:t>ιδικότητα</a:t>
            </a:r>
          </a:p>
          <a:p>
            <a:pPr lvl="1">
              <a:spcBef>
                <a:spcPct val="60000"/>
              </a:spcBef>
            </a:pPr>
            <a:r>
              <a:rPr lang="el-GR" altLang="en-US" sz="2000"/>
              <a:t>Δοκιμασία διαλογής (screening test)</a:t>
            </a:r>
          </a:p>
          <a:p>
            <a:pPr lvl="2"/>
            <a:r>
              <a:rPr lang="el-GR" altLang="en-US" sz="1800">
                <a:sym typeface="Wingdings" panose="05000000000000000000" pitchFamily="2" charset="2"/>
              </a:rPr>
              <a:t></a:t>
            </a:r>
            <a:r>
              <a:rPr lang="en-US" altLang="en-US" sz="1800">
                <a:sym typeface="Wingdings" panose="05000000000000000000" pitchFamily="2" charset="2"/>
              </a:rPr>
              <a:t> </a:t>
            </a:r>
            <a:r>
              <a:rPr lang="el-GR" altLang="en-US" sz="1800"/>
              <a:t>ευαισθησία - </a:t>
            </a:r>
            <a:r>
              <a:rPr lang="el-GR" altLang="en-US" sz="1800">
                <a:sym typeface="Wingdings" panose="05000000000000000000" pitchFamily="2" charset="2"/>
              </a:rPr>
              <a:t> ε</a:t>
            </a:r>
            <a:r>
              <a:rPr lang="el-GR" altLang="en-US" sz="1800"/>
              <a:t>ιδικότητα</a:t>
            </a:r>
            <a:endParaRPr lang="el-GR" altLang="en-US"/>
          </a:p>
          <a:p>
            <a:pPr lvl="1">
              <a:spcBef>
                <a:spcPct val="60000"/>
              </a:spcBef>
            </a:pPr>
            <a:r>
              <a:rPr lang="el-GR" altLang="en-US" sz="2000"/>
              <a:t>Επιβεβαίωση με ειδική μέθοδο</a:t>
            </a:r>
          </a:p>
          <a:p>
            <a:pPr lvl="1">
              <a:spcBef>
                <a:spcPct val="60000"/>
              </a:spcBef>
            </a:pPr>
            <a:r>
              <a:rPr lang="el-GR" altLang="en-US" sz="2000"/>
              <a:t>Χαμηλό κόστος</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a:extLst>
              <a:ext uri="{FF2B5EF4-FFF2-40B4-BE49-F238E27FC236}">
                <a16:creationId xmlns:a16="http://schemas.microsoft.com/office/drawing/2014/main" id="{21CD9160-8B23-4431-AAD9-F61DDCA0DB04}"/>
              </a:ext>
            </a:extLst>
          </p:cNvPr>
          <p:cNvSpPr>
            <a:spLocks noGrp="1" noChangeArrowheads="1"/>
          </p:cNvSpPr>
          <p:nvPr>
            <p:ph type="title"/>
          </p:nvPr>
        </p:nvSpPr>
        <p:spPr/>
        <p:txBody>
          <a:bodyPr/>
          <a:lstStyle/>
          <a:p>
            <a:r>
              <a:rPr lang="el-GR" altLang="en-US" sz="2400"/>
              <a:t>Ανοσοϊστοχημικές Τεχνικές</a:t>
            </a:r>
            <a:br>
              <a:rPr lang="el-GR" altLang="en-US" sz="2800"/>
            </a:br>
            <a:r>
              <a:rPr lang="el-GR" altLang="en-US">
                <a:solidFill>
                  <a:srgbClr val="364558"/>
                </a:solidFill>
              </a:rPr>
              <a:t>Άμεσος Ανοσοφθορισμός</a:t>
            </a:r>
          </a:p>
        </p:txBody>
      </p:sp>
      <p:sp>
        <p:nvSpPr>
          <p:cNvPr id="976899" name="Rectangle 3">
            <a:extLst>
              <a:ext uri="{FF2B5EF4-FFF2-40B4-BE49-F238E27FC236}">
                <a16:creationId xmlns:a16="http://schemas.microsoft.com/office/drawing/2014/main" id="{CEB23098-ADFC-4B7F-86AE-76F3A2D1F213}"/>
              </a:ext>
            </a:extLst>
          </p:cNvPr>
          <p:cNvSpPr>
            <a:spLocks noGrp="1" noChangeArrowheads="1"/>
          </p:cNvSpPr>
          <p:nvPr>
            <p:ph type="body" sz="half" idx="1"/>
          </p:nvPr>
        </p:nvSpPr>
        <p:spPr>
          <a:xfrm>
            <a:off x="323850" y="2205038"/>
            <a:ext cx="5843588" cy="4652962"/>
          </a:xfrm>
        </p:spPr>
        <p:txBody>
          <a:bodyPr/>
          <a:lstStyle/>
          <a:p>
            <a:r>
              <a:rPr lang="el-GR" altLang="en-US" sz="2200"/>
              <a:t>Χρήση ειδικών αντισωμάτων σημασμένων με φθορίζουσες ουσίες</a:t>
            </a:r>
          </a:p>
          <a:p>
            <a:pPr lvl="1"/>
            <a:r>
              <a:rPr lang="el-GR" altLang="en-US" sz="2000"/>
              <a:t>Φλουοροσκεΐνη, ροδαμίνη, κλπ.</a:t>
            </a:r>
          </a:p>
          <a:p>
            <a:pPr lvl="1"/>
            <a:endParaRPr lang="el-GR" altLang="en-US" sz="2000"/>
          </a:p>
          <a:p>
            <a:r>
              <a:rPr lang="el-GR" altLang="en-US" sz="2200"/>
              <a:t>Συνεστιακή μικροσκοπία</a:t>
            </a:r>
            <a:r>
              <a:rPr lang="en-US" altLang="en-US" sz="2200"/>
              <a:t> </a:t>
            </a:r>
            <a:r>
              <a:rPr lang="en-US" altLang="en-US" sz="1800" i="1"/>
              <a:t>(confocal microscopy)</a:t>
            </a:r>
            <a:endParaRPr lang="el-GR" altLang="en-US" sz="1800" i="1"/>
          </a:p>
          <a:p>
            <a:pPr lvl="1">
              <a:spcBef>
                <a:spcPct val="10000"/>
              </a:spcBef>
              <a:spcAft>
                <a:spcPct val="10000"/>
              </a:spcAft>
            </a:pPr>
            <a:r>
              <a:rPr lang="el-GR" altLang="en-US" sz="2000"/>
              <a:t>Υψηλή ευαισθησία</a:t>
            </a:r>
          </a:p>
          <a:p>
            <a:pPr lvl="1">
              <a:spcBef>
                <a:spcPct val="10000"/>
              </a:spcBef>
              <a:spcAft>
                <a:spcPct val="10000"/>
              </a:spcAft>
            </a:pPr>
            <a:r>
              <a:rPr lang="el-GR" altLang="en-US" sz="2000"/>
              <a:t>Κυτταρική εντόπιση</a:t>
            </a:r>
          </a:p>
          <a:p>
            <a:pPr lvl="1">
              <a:spcBef>
                <a:spcPct val="10000"/>
              </a:spcBef>
              <a:spcAft>
                <a:spcPct val="10000"/>
              </a:spcAft>
            </a:pPr>
            <a:r>
              <a:rPr lang="el-GR" altLang="en-US" sz="2000"/>
              <a:t>Συνέκφραση/ συνεντόπιση πρωτεϊνών</a:t>
            </a:r>
          </a:p>
        </p:txBody>
      </p:sp>
      <p:sp>
        <p:nvSpPr>
          <p:cNvPr id="976900" name="Rectangle 4">
            <a:extLst>
              <a:ext uri="{FF2B5EF4-FFF2-40B4-BE49-F238E27FC236}">
                <a16:creationId xmlns:a16="http://schemas.microsoft.com/office/drawing/2014/main" id="{AF9A9CAA-1777-465B-B3E1-55D8107B1555}"/>
              </a:ext>
            </a:extLst>
          </p:cNvPr>
          <p:cNvSpPr>
            <a:spLocks noChangeArrowheads="1"/>
          </p:cNvSpPr>
          <p:nvPr/>
        </p:nvSpPr>
        <p:spPr bwMode="auto">
          <a:xfrm>
            <a:off x="6227763" y="5737225"/>
            <a:ext cx="2916237"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l-GR" altLang="en-US" sz="1400" b="0">
                <a:latin typeface="Book Antiqua" panose="02040602050305030304" pitchFamily="18" charset="0"/>
              </a:rPr>
              <a:t>Όργανο Corti – έσω ους</a:t>
            </a:r>
          </a:p>
          <a:p>
            <a:r>
              <a:rPr lang="el-GR" altLang="en-US" sz="1400" b="0">
                <a:latin typeface="Book Antiqua" panose="02040602050305030304" pitchFamily="18" charset="0"/>
              </a:rPr>
              <a:t>  </a:t>
            </a:r>
            <a:r>
              <a:rPr lang="en-US" altLang="en-US" sz="1400" b="0">
                <a:latin typeface="Book Antiqua" panose="02040602050305030304" pitchFamily="18" charset="0"/>
              </a:rPr>
              <a:t>hair cells</a:t>
            </a:r>
            <a:r>
              <a:rPr lang="el-GR" altLang="en-US" sz="1400" b="0">
                <a:latin typeface="Book Antiqua" panose="02040602050305030304" pitchFamily="18" charset="0"/>
              </a:rPr>
              <a:t>:  πράσινο </a:t>
            </a:r>
          </a:p>
          <a:p>
            <a:r>
              <a:rPr lang="el-GR" altLang="en-US" sz="1400" b="0">
                <a:latin typeface="Book Antiqua" panose="02040602050305030304" pitchFamily="18" charset="0"/>
              </a:rPr>
              <a:t>	πυρήνες: μπλε</a:t>
            </a:r>
          </a:p>
          <a:p>
            <a:r>
              <a:rPr lang="el-GR" altLang="en-US" sz="1400" b="0">
                <a:latin typeface="Book Antiqua" panose="02040602050305030304" pitchFamily="18" charset="0"/>
              </a:rPr>
              <a:t>  Νευρικά κύτταρα: κόκκινο</a:t>
            </a:r>
            <a:endParaRPr lang="en-US" altLang="en-US" sz="1400" b="0">
              <a:latin typeface="Book Antiqua" panose="02040602050305030304" pitchFamily="18" charset="0"/>
            </a:endParaRPr>
          </a:p>
        </p:txBody>
      </p:sp>
      <p:grpSp>
        <p:nvGrpSpPr>
          <p:cNvPr id="976901" name="Group 5">
            <a:extLst>
              <a:ext uri="{FF2B5EF4-FFF2-40B4-BE49-F238E27FC236}">
                <a16:creationId xmlns:a16="http://schemas.microsoft.com/office/drawing/2014/main" id="{31D27F51-3E23-42CC-9D14-85C63DBD7751}"/>
              </a:ext>
            </a:extLst>
          </p:cNvPr>
          <p:cNvGrpSpPr>
            <a:grpSpLocks/>
          </p:cNvGrpSpPr>
          <p:nvPr/>
        </p:nvGrpSpPr>
        <p:grpSpPr bwMode="auto">
          <a:xfrm>
            <a:off x="6300788" y="1052513"/>
            <a:ext cx="2159000" cy="2268537"/>
            <a:chOff x="3969" y="663"/>
            <a:chExt cx="1360" cy="1429"/>
          </a:xfrm>
        </p:grpSpPr>
        <p:pic>
          <p:nvPicPr>
            <p:cNvPr id="976902" name="Picture 6" descr="Imagen56IgM_jul_w">
              <a:extLst>
                <a:ext uri="{FF2B5EF4-FFF2-40B4-BE49-F238E27FC236}">
                  <a16:creationId xmlns:a16="http://schemas.microsoft.com/office/drawing/2014/main" id="{ED478828-D037-4CB9-9226-5674F54366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663"/>
              <a:ext cx="1360" cy="1239"/>
            </a:xfrm>
            <a:prstGeom prst="rect">
              <a:avLst/>
            </a:prstGeom>
            <a:noFill/>
            <a:extLst>
              <a:ext uri="{909E8E84-426E-40DD-AFC4-6F175D3DCCD1}">
                <a14:hiddenFill xmlns:a14="http://schemas.microsoft.com/office/drawing/2010/main">
                  <a:solidFill>
                    <a:srgbClr val="FFFFFF"/>
                  </a:solidFill>
                </a14:hiddenFill>
              </a:ext>
            </a:extLst>
          </p:spPr>
        </p:pic>
        <p:sp>
          <p:nvSpPr>
            <p:cNvPr id="976903" name="Rectangle 7">
              <a:extLst>
                <a:ext uri="{FF2B5EF4-FFF2-40B4-BE49-F238E27FC236}">
                  <a16:creationId xmlns:a16="http://schemas.microsoft.com/office/drawing/2014/main" id="{D211A1C3-6690-40CE-9EB6-FDA4481E4A73}"/>
                </a:ext>
              </a:extLst>
            </p:cNvPr>
            <p:cNvSpPr>
              <a:spLocks noChangeArrowheads="1"/>
            </p:cNvSpPr>
            <p:nvPr/>
          </p:nvSpPr>
          <p:spPr bwMode="auto">
            <a:xfrm>
              <a:off x="3994" y="1900"/>
              <a:ext cx="13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n-US" sz="1400" b="0">
                  <a:latin typeface="Book Antiqua" panose="02040602050305030304" pitchFamily="18" charset="0"/>
                </a:rPr>
                <a:t>Νεφρός: εναπόθεση IgM</a:t>
              </a:r>
              <a:endParaRPr lang="en-US" altLang="en-US" sz="1400" b="0">
                <a:latin typeface="Book Antiqua" panose="02040602050305030304" pitchFamily="18" charset="0"/>
              </a:endParaRPr>
            </a:p>
          </p:txBody>
        </p:sp>
      </p:grpSp>
      <p:pic>
        <p:nvPicPr>
          <p:cNvPr id="976904" name="Picture 8" descr="art%20cochlea%20picture">
            <a:extLst>
              <a:ext uri="{FF2B5EF4-FFF2-40B4-BE49-F238E27FC236}">
                <a16:creationId xmlns:a16="http://schemas.microsoft.com/office/drawing/2014/main" id="{0483F943-0BD2-4A01-A821-8C2E3A1D0E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3573463"/>
            <a:ext cx="2916238" cy="2203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a:extLst>
              <a:ext uri="{FF2B5EF4-FFF2-40B4-BE49-F238E27FC236}">
                <a16:creationId xmlns:a16="http://schemas.microsoft.com/office/drawing/2014/main" id="{AF80C1E8-60EC-4F62-AEC8-6317D2112F6F}"/>
              </a:ext>
            </a:extLst>
          </p:cNvPr>
          <p:cNvSpPr>
            <a:spLocks noGrp="1" noChangeArrowheads="1"/>
          </p:cNvSpPr>
          <p:nvPr>
            <p:ph type="title"/>
          </p:nvPr>
        </p:nvSpPr>
        <p:spPr/>
        <p:txBody>
          <a:bodyPr/>
          <a:lstStyle/>
          <a:p>
            <a:r>
              <a:rPr lang="el-GR" altLang="en-US" sz="2400"/>
              <a:t>Ανοσοϊστοχημικές Τεχνικές</a:t>
            </a:r>
            <a:br>
              <a:rPr lang="el-GR" altLang="en-US" sz="2800"/>
            </a:br>
            <a:r>
              <a:rPr lang="el-GR" altLang="en-US">
                <a:solidFill>
                  <a:srgbClr val="364558"/>
                </a:solidFill>
              </a:rPr>
              <a:t>Κλασσική μέθοδος</a:t>
            </a:r>
          </a:p>
        </p:txBody>
      </p:sp>
      <p:sp>
        <p:nvSpPr>
          <p:cNvPr id="978947" name="Rectangle 3">
            <a:extLst>
              <a:ext uri="{FF2B5EF4-FFF2-40B4-BE49-F238E27FC236}">
                <a16:creationId xmlns:a16="http://schemas.microsoft.com/office/drawing/2014/main" id="{59941201-419D-484F-AA47-B78EEFA51D44}"/>
              </a:ext>
            </a:extLst>
          </p:cNvPr>
          <p:cNvSpPr>
            <a:spLocks noGrp="1" noChangeArrowheads="1"/>
          </p:cNvSpPr>
          <p:nvPr>
            <p:ph type="body" sz="half" idx="1"/>
          </p:nvPr>
        </p:nvSpPr>
        <p:spPr>
          <a:xfrm>
            <a:off x="323850" y="2205038"/>
            <a:ext cx="6480175" cy="4652962"/>
          </a:xfrm>
        </p:spPr>
        <p:txBody>
          <a:bodyPr/>
          <a:lstStyle/>
          <a:p>
            <a:pPr>
              <a:spcAft>
                <a:spcPct val="50000"/>
              </a:spcAft>
            </a:pPr>
            <a:r>
              <a:rPr lang="el-GR" altLang="en-US" sz="2200"/>
              <a:t>Κύρια ένζυμα</a:t>
            </a:r>
          </a:p>
          <a:p>
            <a:pPr lvl="1">
              <a:spcBef>
                <a:spcPct val="0"/>
              </a:spcBef>
            </a:pPr>
            <a:r>
              <a:rPr lang="el-GR" altLang="en-US" sz="2000"/>
              <a:t>Υπεροξειδάση (HRP), αλκαλική φωσφατάση (AP)</a:t>
            </a:r>
          </a:p>
          <a:p>
            <a:pPr lvl="1"/>
            <a:r>
              <a:rPr lang="el-GR" altLang="en-US" sz="2000"/>
              <a:t>Υπόστρωμα </a:t>
            </a:r>
            <a:r>
              <a:rPr lang="el-GR" altLang="en-US" sz="2000">
                <a:sym typeface="Wingdings" panose="05000000000000000000" pitchFamily="2" charset="2"/>
              </a:rPr>
              <a:t> ανάπτυξη/καθίζηση χρώματος</a:t>
            </a:r>
          </a:p>
          <a:p>
            <a:pPr lvl="2">
              <a:spcBef>
                <a:spcPct val="0"/>
              </a:spcBef>
            </a:pPr>
            <a:r>
              <a:rPr lang="el-GR" altLang="en-US" sz="1600">
                <a:solidFill>
                  <a:schemeClr val="tx1"/>
                </a:solidFill>
                <a:sym typeface="Wingdings" panose="05000000000000000000" pitchFamily="2" charset="2"/>
              </a:rPr>
              <a:t>HRP:</a:t>
            </a:r>
            <a:r>
              <a:rPr lang="el-GR" altLang="en-US" sz="1600">
                <a:sym typeface="Wingdings" panose="05000000000000000000" pitchFamily="2" charset="2"/>
              </a:rPr>
              <a:t> 	3,3’-diaminobenzidin (DAB)  </a:t>
            </a:r>
            <a:r>
              <a:rPr lang="el-GR" altLang="en-US" sz="1600">
                <a:solidFill>
                  <a:schemeClr val="tx1"/>
                </a:solidFill>
                <a:sym typeface="Wingdings" panose="05000000000000000000" pitchFamily="2" charset="2"/>
              </a:rPr>
              <a:t>καφέ χρώμα</a:t>
            </a:r>
          </a:p>
          <a:p>
            <a:pPr lvl="2"/>
            <a:r>
              <a:rPr lang="el-GR" altLang="en-US" sz="1600">
                <a:solidFill>
                  <a:schemeClr val="tx1"/>
                </a:solidFill>
                <a:sym typeface="Wingdings" panose="05000000000000000000" pitchFamily="2" charset="2"/>
              </a:rPr>
              <a:t>AP:</a:t>
            </a:r>
            <a:r>
              <a:rPr lang="el-GR" altLang="en-US" sz="1600">
                <a:sym typeface="Wingdings" panose="05000000000000000000" pitchFamily="2" charset="2"/>
              </a:rPr>
              <a:t> 	Nitro blue tetrazolium/5-bromo-4-chloro-3-indolyl-phosphate (NBT/BCIP)  </a:t>
            </a:r>
            <a:r>
              <a:rPr lang="el-GR" altLang="en-US" sz="1600">
                <a:solidFill>
                  <a:schemeClr val="tx1"/>
                </a:solidFill>
                <a:sym typeface="Wingdings" panose="05000000000000000000" pitchFamily="2" charset="2"/>
              </a:rPr>
              <a:t>κόκκινο χρώμα</a:t>
            </a:r>
          </a:p>
          <a:p>
            <a:pPr lvl="4"/>
            <a:endParaRPr lang="el-GR" altLang="en-US" sz="1400">
              <a:solidFill>
                <a:schemeClr val="tx1"/>
              </a:solidFill>
              <a:sym typeface="Wingdings" panose="05000000000000000000" pitchFamily="2" charset="2"/>
            </a:endParaRPr>
          </a:p>
          <a:p>
            <a:r>
              <a:rPr lang="el-GR" altLang="en-US" sz="2200"/>
              <a:t>Μικρότερη ευαισθησία από ανοσοσφθορισμό</a:t>
            </a:r>
          </a:p>
          <a:p>
            <a:pPr lvl="4"/>
            <a:endParaRPr lang="el-GR" altLang="en-US" sz="1600"/>
          </a:p>
          <a:p>
            <a:pPr>
              <a:spcAft>
                <a:spcPct val="50000"/>
              </a:spcAft>
            </a:pPr>
            <a:r>
              <a:rPr lang="el-GR" altLang="en-US" sz="2200"/>
              <a:t>Ανάλυση ιστού, ανίχνευση - τυποποίηση νεοπλασιών κλπ</a:t>
            </a:r>
          </a:p>
        </p:txBody>
      </p:sp>
      <p:grpSp>
        <p:nvGrpSpPr>
          <p:cNvPr id="978948" name="Group 4">
            <a:extLst>
              <a:ext uri="{FF2B5EF4-FFF2-40B4-BE49-F238E27FC236}">
                <a16:creationId xmlns:a16="http://schemas.microsoft.com/office/drawing/2014/main" id="{7D476241-337E-428D-B8FA-925E290E7F7A}"/>
              </a:ext>
            </a:extLst>
          </p:cNvPr>
          <p:cNvGrpSpPr>
            <a:grpSpLocks/>
          </p:cNvGrpSpPr>
          <p:nvPr/>
        </p:nvGrpSpPr>
        <p:grpSpPr bwMode="auto">
          <a:xfrm rot="-139608">
            <a:off x="6227763" y="333375"/>
            <a:ext cx="2330450" cy="2171700"/>
            <a:chOff x="3487" y="1627"/>
            <a:chExt cx="1930" cy="2018"/>
          </a:xfrm>
        </p:grpSpPr>
        <p:sp>
          <p:nvSpPr>
            <p:cNvPr id="978949" name="AutoShape 5">
              <a:extLst>
                <a:ext uri="{FF2B5EF4-FFF2-40B4-BE49-F238E27FC236}">
                  <a16:creationId xmlns:a16="http://schemas.microsoft.com/office/drawing/2014/main" id="{4FEFFACF-FA3D-4429-ABDD-393F6E22C8B2}"/>
                </a:ext>
              </a:extLst>
            </p:cNvPr>
            <p:cNvSpPr>
              <a:spLocks noChangeArrowheads="1"/>
            </p:cNvSpPr>
            <p:nvPr/>
          </p:nvSpPr>
          <p:spPr bwMode="auto">
            <a:xfrm rot="1041551">
              <a:off x="4649" y="2239"/>
              <a:ext cx="204" cy="19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18300000" lon="240000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978950" name="Group 6">
              <a:extLst>
                <a:ext uri="{FF2B5EF4-FFF2-40B4-BE49-F238E27FC236}">
                  <a16:creationId xmlns:a16="http://schemas.microsoft.com/office/drawing/2014/main" id="{2FC89FC3-B6E7-4FE9-B323-D044B8BBDD6D}"/>
                </a:ext>
              </a:extLst>
            </p:cNvPr>
            <p:cNvGrpSpPr>
              <a:grpSpLocks/>
            </p:cNvGrpSpPr>
            <p:nvPr/>
          </p:nvGrpSpPr>
          <p:grpSpPr bwMode="auto">
            <a:xfrm rot="-439467">
              <a:off x="4195" y="2466"/>
              <a:ext cx="377" cy="202"/>
              <a:chOff x="3073" y="3106"/>
              <a:chExt cx="377" cy="202"/>
            </a:xfrm>
          </p:grpSpPr>
          <p:sp>
            <p:nvSpPr>
              <p:cNvPr id="978951" name="Freeform 7">
                <a:extLst>
                  <a:ext uri="{FF2B5EF4-FFF2-40B4-BE49-F238E27FC236}">
                    <a16:creationId xmlns:a16="http://schemas.microsoft.com/office/drawing/2014/main" id="{0CB625A5-4FD3-4DBA-A0FE-25F9C610D27C}"/>
                  </a:ext>
                </a:extLst>
              </p:cNvPr>
              <p:cNvSpPr>
                <a:spLocks noChangeAspect="1"/>
              </p:cNvSpPr>
              <p:nvPr/>
            </p:nvSpPr>
            <p:spPr bwMode="auto">
              <a:xfrm rot="-4819238">
                <a:off x="3195" y="3052"/>
                <a:ext cx="134" cy="377"/>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8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8952" name="Freeform 8">
                <a:extLst>
                  <a:ext uri="{FF2B5EF4-FFF2-40B4-BE49-F238E27FC236}">
                    <a16:creationId xmlns:a16="http://schemas.microsoft.com/office/drawing/2014/main" id="{56899682-E0BF-477B-A4A6-85D9023DAE2D}"/>
                  </a:ext>
                </a:extLst>
              </p:cNvPr>
              <p:cNvSpPr>
                <a:spLocks noChangeAspect="1"/>
              </p:cNvSpPr>
              <p:nvPr/>
            </p:nvSpPr>
            <p:spPr bwMode="auto">
              <a:xfrm rot="-4819238">
                <a:off x="3210" y="2983"/>
                <a:ext cx="106" cy="351"/>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24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8953" name="Freeform 9">
              <a:extLst>
                <a:ext uri="{FF2B5EF4-FFF2-40B4-BE49-F238E27FC236}">
                  <a16:creationId xmlns:a16="http://schemas.microsoft.com/office/drawing/2014/main" id="{821863E1-9867-4772-9E42-EE59109FB0A7}"/>
                </a:ext>
              </a:extLst>
            </p:cNvPr>
            <p:cNvSpPr>
              <a:spLocks/>
            </p:cNvSpPr>
            <p:nvPr/>
          </p:nvSpPr>
          <p:spPr bwMode="auto">
            <a:xfrm>
              <a:off x="4308" y="1713"/>
              <a:ext cx="885" cy="1633"/>
            </a:xfrm>
            <a:custGeom>
              <a:avLst/>
              <a:gdLst>
                <a:gd name="T0" fmla="*/ 250 w 885"/>
                <a:gd name="T1" fmla="*/ 1633 h 1633"/>
                <a:gd name="T2" fmla="*/ 159 w 885"/>
                <a:gd name="T3" fmla="*/ 1588 h 1633"/>
                <a:gd name="T4" fmla="*/ 114 w 885"/>
                <a:gd name="T5" fmla="*/ 1452 h 1633"/>
                <a:gd name="T6" fmla="*/ 205 w 885"/>
                <a:gd name="T7" fmla="*/ 1179 h 1633"/>
                <a:gd name="T8" fmla="*/ 23 w 885"/>
                <a:gd name="T9" fmla="*/ 1043 h 1633"/>
                <a:gd name="T10" fmla="*/ 68 w 885"/>
                <a:gd name="T11" fmla="*/ 771 h 1633"/>
                <a:gd name="T12" fmla="*/ 295 w 885"/>
                <a:gd name="T13" fmla="*/ 726 h 1633"/>
                <a:gd name="T14" fmla="*/ 431 w 885"/>
                <a:gd name="T15" fmla="*/ 544 h 1633"/>
                <a:gd name="T16" fmla="*/ 159 w 885"/>
                <a:gd name="T17" fmla="*/ 363 h 1633"/>
                <a:gd name="T18" fmla="*/ 205 w 885"/>
                <a:gd name="T19" fmla="*/ 91 h 1633"/>
                <a:gd name="T20" fmla="*/ 613 w 885"/>
                <a:gd name="T21" fmla="*/ 136 h 1633"/>
                <a:gd name="T22" fmla="*/ 749 w 885"/>
                <a:gd name="T23" fmla="*/ 91 h 1633"/>
                <a:gd name="T24" fmla="*/ 885 w 885"/>
                <a:gd name="T25"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5" h="1633">
                  <a:moveTo>
                    <a:pt x="250" y="1633"/>
                  </a:moveTo>
                  <a:cubicBezTo>
                    <a:pt x="216" y="1625"/>
                    <a:pt x="182" y="1618"/>
                    <a:pt x="159" y="1588"/>
                  </a:cubicBezTo>
                  <a:cubicBezTo>
                    <a:pt x="136" y="1558"/>
                    <a:pt x="106" y="1520"/>
                    <a:pt x="114" y="1452"/>
                  </a:cubicBezTo>
                  <a:cubicBezTo>
                    <a:pt x="122" y="1384"/>
                    <a:pt x="220" y="1247"/>
                    <a:pt x="205" y="1179"/>
                  </a:cubicBezTo>
                  <a:cubicBezTo>
                    <a:pt x="190" y="1111"/>
                    <a:pt x="46" y="1111"/>
                    <a:pt x="23" y="1043"/>
                  </a:cubicBezTo>
                  <a:cubicBezTo>
                    <a:pt x="0" y="975"/>
                    <a:pt x="23" y="824"/>
                    <a:pt x="68" y="771"/>
                  </a:cubicBezTo>
                  <a:cubicBezTo>
                    <a:pt x="113" y="718"/>
                    <a:pt x="235" y="764"/>
                    <a:pt x="295" y="726"/>
                  </a:cubicBezTo>
                  <a:cubicBezTo>
                    <a:pt x="355" y="688"/>
                    <a:pt x="454" y="605"/>
                    <a:pt x="431" y="544"/>
                  </a:cubicBezTo>
                  <a:cubicBezTo>
                    <a:pt x="408" y="483"/>
                    <a:pt x="197" y="439"/>
                    <a:pt x="159" y="363"/>
                  </a:cubicBezTo>
                  <a:cubicBezTo>
                    <a:pt x="121" y="287"/>
                    <a:pt x="130" y="129"/>
                    <a:pt x="205" y="91"/>
                  </a:cubicBezTo>
                  <a:cubicBezTo>
                    <a:pt x="280" y="53"/>
                    <a:pt x="522" y="136"/>
                    <a:pt x="613" y="136"/>
                  </a:cubicBezTo>
                  <a:cubicBezTo>
                    <a:pt x="704" y="136"/>
                    <a:pt x="704" y="114"/>
                    <a:pt x="749" y="91"/>
                  </a:cubicBezTo>
                  <a:cubicBezTo>
                    <a:pt x="794" y="68"/>
                    <a:pt x="839" y="34"/>
                    <a:pt x="885" y="0"/>
                  </a:cubicBezTo>
                </a:path>
              </a:pathLst>
            </a:custGeom>
            <a:noFill/>
            <a:ln w="76200">
              <a:pattFill prst="trellis">
                <a:fgClr>
                  <a:srgbClr val="CC9900"/>
                </a:fgClr>
                <a:bgClr>
                  <a:srgbClr val="CCCC00"/>
                </a:bgClr>
              </a:pattFill>
              <a:prstDash val="solid"/>
              <a:round/>
              <a:headEnd/>
              <a:tailEnd/>
            </a:ln>
            <a:effectLst/>
            <a:extLst>
              <a:ext uri="{909E8E84-426E-40DD-AFC4-6F175D3DCCD1}">
                <a14:hiddenFill xmlns:a14="http://schemas.microsoft.com/office/drawing/2010/main">
                  <a:solidFill>
                    <a:srgbClr val="7373A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4" name="AutoShape 10">
              <a:extLst>
                <a:ext uri="{FF2B5EF4-FFF2-40B4-BE49-F238E27FC236}">
                  <a16:creationId xmlns:a16="http://schemas.microsoft.com/office/drawing/2014/main" id="{55E0E701-CC14-4AA0-89F5-CDE05B7980B4}"/>
                </a:ext>
              </a:extLst>
            </p:cNvPr>
            <p:cNvSpPr>
              <a:spLocks noChangeArrowheads="1"/>
            </p:cNvSpPr>
            <p:nvPr/>
          </p:nvSpPr>
          <p:spPr bwMode="auto">
            <a:xfrm rot="-4050612">
              <a:off x="4385" y="3147"/>
              <a:ext cx="203" cy="20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300000" lon="3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78955" name="Text Box 11">
              <a:extLst>
                <a:ext uri="{FF2B5EF4-FFF2-40B4-BE49-F238E27FC236}">
                  <a16:creationId xmlns:a16="http://schemas.microsoft.com/office/drawing/2014/main" id="{C1313EB0-EC05-43A7-A441-25B033EAC70F}"/>
                </a:ext>
              </a:extLst>
            </p:cNvPr>
            <p:cNvSpPr txBox="1">
              <a:spLocks noChangeArrowheads="1"/>
            </p:cNvSpPr>
            <p:nvPr/>
          </p:nvSpPr>
          <p:spPr bwMode="auto">
            <a:xfrm>
              <a:off x="4573" y="2543"/>
              <a:ext cx="544"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a:latin typeface="Tahoma" panose="020B0604030504040204" pitchFamily="34" charset="0"/>
                </a:rPr>
                <a:t>2</a:t>
              </a:r>
              <a:r>
                <a:rPr lang="en-US" altLang="en-US" sz="1100" baseline="30000">
                  <a:latin typeface="Tahoma" panose="020B0604030504040204" pitchFamily="34" charset="0"/>
                </a:rPr>
                <a:t>nd</a:t>
              </a:r>
              <a:r>
                <a:rPr lang="en-US" altLang="en-US" sz="1100">
                  <a:latin typeface="Tahoma" panose="020B0604030504040204" pitchFamily="34" charset="0"/>
                </a:rPr>
                <a:t> Ab</a:t>
              </a:r>
              <a:endParaRPr lang="el-GR" altLang="en-US" sz="1100">
                <a:latin typeface="Tahoma" panose="020B0604030504040204" pitchFamily="34" charset="0"/>
              </a:endParaRPr>
            </a:p>
          </p:txBody>
        </p:sp>
        <p:grpSp>
          <p:nvGrpSpPr>
            <p:cNvPr id="978956" name="Group 12">
              <a:extLst>
                <a:ext uri="{FF2B5EF4-FFF2-40B4-BE49-F238E27FC236}">
                  <a16:creationId xmlns:a16="http://schemas.microsoft.com/office/drawing/2014/main" id="{2CBCE267-BA54-4190-8CE6-ADC611600AC2}"/>
                </a:ext>
              </a:extLst>
            </p:cNvPr>
            <p:cNvGrpSpPr>
              <a:grpSpLocks/>
            </p:cNvGrpSpPr>
            <p:nvPr/>
          </p:nvGrpSpPr>
          <p:grpSpPr bwMode="auto">
            <a:xfrm>
              <a:off x="3487" y="3358"/>
              <a:ext cx="611" cy="246"/>
              <a:chOff x="2936" y="2952"/>
              <a:chExt cx="719" cy="305"/>
            </a:xfrm>
          </p:grpSpPr>
          <p:sp>
            <p:nvSpPr>
              <p:cNvPr id="978957" name="Freeform 13">
                <a:extLst>
                  <a:ext uri="{FF2B5EF4-FFF2-40B4-BE49-F238E27FC236}">
                    <a16:creationId xmlns:a16="http://schemas.microsoft.com/office/drawing/2014/main" id="{735CB84B-8DE1-43F2-AD16-C171A061F6F7}"/>
                  </a:ext>
                </a:extLst>
              </p:cNvPr>
              <p:cNvSpPr>
                <a:spLocks/>
              </p:cNvSpPr>
              <p:nvPr/>
            </p:nvSpPr>
            <p:spPr bwMode="auto">
              <a:xfrm rot="-220667">
                <a:off x="2936" y="2952"/>
                <a:ext cx="719" cy="305"/>
              </a:xfrm>
              <a:custGeom>
                <a:avLst/>
                <a:gdLst>
                  <a:gd name="T0" fmla="*/ 68 w 825"/>
                  <a:gd name="T1" fmla="*/ 73 h 338"/>
                  <a:gd name="T2" fmla="*/ 177 w 825"/>
                  <a:gd name="T3" fmla="*/ 37 h 338"/>
                  <a:gd name="T4" fmla="*/ 269 w 825"/>
                  <a:gd name="T5" fmla="*/ 0 h 338"/>
                  <a:gd name="T6" fmla="*/ 580 w 825"/>
                  <a:gd name="T7" fmla="*/ 0 h 338"/>
                  <a:gd name="T8" fmla="*/ 644 w 825"/>
                  <a:gd name="T9" fmla="*/ 91 h 338"/>
                  <a:gd name="T10" fmla="*/ 662 w 825"/>
                  <a:gd name="T11" fmla="*/ 119 h 338"/>
                  <a:gd name="T12" fmla="*/ 781 w 825"/>
                  <a:gd name="T13" fmla="*/ 128 h 338"/>
                  <a:gd name="T14" fmla="*/ 781 w 825"/>
                  <a:gd name="T15" fmla="*/ 201 h 338"/>
                  <a:gd name="T16" fmla="*/ 726 w 825"/>
                  <a:gd name="T17" fmla="*/ 265 h 338"/>
                  <a:gd name="T18" fmla="*/ 634 w 825"/>
                  <a:gd name="T19" fmla="*/ 338 h 338"/>
                  <a:gd name="T20" fmla="*/ 442 w 825"/>
                  <a:gd name="T21" fmla="*/ 329 h 338"/>
                  <a:gd name="T22" fmla="*/ 360 w 825"/>
                  <a:gd name="T23" fmla="*/ 293 h 338"/>
                  <a:gd name="T24" fmla="*/ 360 w 825"/>
                  <a:gd name="T25" fmla="*/ 293 h 338"/>
                  <a:gd name="T26" fmla="*/ 68 w 825"/>
                  <a:gd name="T27" fmla="*/ 265 h 338"/>
                  <a:gd name="T28" fmla="*/ 13 w 825"/>
                  <a:gd name="T29" fmla="*/ 238 h 338"/>
                  <a:gd name="T30" fmla="*/ 40 w 825"/>
                  <a:gd name="T31" fmla="*/ 128 h 338"/>
                  <a:gd name="T32" fmla="*/ 68 w 825"/>
                  <a:gd name="T33" fmla="*/ 73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5" h="338">
                    <a:moveTo>
                      <a:pt x="68" y="73"/>
                    </a:moveTo>
                    <a:cubicBezTo>
                      <a:pt x="103" y="49"/>
                      <a:pt x="135" y="45"/>
                      <a:pt x="177" y="37"/>
                    </a:cubicBezTo>
                    <a:cubicBezTo>
                      <a:pt x="207" y="17"/>
                      <a:pt x="235" y="11"/>
                      <a:pt x="269" y="0"/>
                    </a:cubicBezTo>
                    <a:cubicBezTo>
                      <a:pt x="359" y="60"/>
                      <a:pt x="480" y="32"/>
                      <a:pt x="580" y="0"/>
                    </a:cubicBezTo>
                    <a:cubicBezTo>
                      <a:pt x="634" y="18"/>
                      <a:pt x="615" y="46"/>
                      <a:pt x="644" y="91"/>
                    </a:cubicBezTo>
                    <a:cubicBezTo>
                      <a:pt x="650" y="100"/>
                      <a:pt x="651" y="116"/>
                      <a:pt x="662" y="119"/>
                    </a:cubicBezTo>
                    <a:cubicBezTo>
                      <a:pt x="700" y="129"/>
                      <a:pt x="741" y="125"/>
                      <a:pt x="781" y="128"/>
                    </a:cubicBezTo>
                    <a:cubicBezTo>
                      <a:pt x="808" y="168"/>
                      <a:pt x="825" y="171"/>
                      <a:pt x="781" y="201"/>
                    </a:cubicBezTo>
                    <a:cubicBezTo>
                      <a:pt x="769" y="237"/>
                      <a:pt x="757" y="244"/>
                      <a:pt x="726" y="265"/>
                    </a:cubicBezTo>
                    <a:cubicBezTo>
                      <a:pt x="701" y="303"/>
                      <a:pt x="678" y="324"/>
                      <a:pt x="634" y="338"/>
                    </a:cubicBezTo>
                    <a:cubicBezTo>
                      <a:pt x="570" y="335"/>
                      <a:pt x="506" y="337"/>
                      <a:pt x="442" y="329"/>
                    </a:cubicBezTo>
                    <a:lnTo>
                      <a:pt x="360" y="293"/>
                    </a:lnTo>
                    <a:cubicBezTo>
                      <a:pt x="360" y="293"/>
                      <a:pt x="360" y="293"/>
                      <a:pt x="360" y="293"/>
                    </a:cubicBezTo>
                    <a:cubicBezTo>
                      <a:pt x="183" y="278"/>
                      <a:pt x="281" y="287"/>
                      <a:pt x="68" y="265"/>
                    </a:cubicBezTo>
                    <a:cubicBezTo>
                      <a:pt x="59" y="262"/>
                      <a:pt x="15" y="251"/>
                      <a:pt x="13" y="238"/>
                    </a:cubicBezTo>
                    <a:cubicBezTo>
                      <a:pt x="0" y="162"/>
                      <a:pt x="16" y="171"/>
                      <a:pt x="40" y="128"/>
                    </a:cubicBezTo>
                    <a:cubicBezTo>
                      <a:pt x="49" y="112"/>
                      <a:pt x="68" y="43"/>
                      <a:pt x="68" y="73"/>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58" name="Oval 14">
                <a:extLst>
                  <a:ext uri="{FF2B5EF4-FFF2-40B4-BE49-F238E27FC236}">
                    <a16:creationId xmlns:a16="http://schemas.microsoft.com/office/drawing/2014/main" id="{A71CFF4C-0CC4-4B6C-AB45-4DC71B8563FA}"/>
                  </a:ext>
                </a:extLst>
              </p:cNvPr>
              <p:cNvSpPr>
                <a:spLocks noChangeArrowheads="1"/>
              </p:cNvSpPr>
              <p:nvPr/>
            </p:nvSpPr>
            <p:spPr bwMode="auto">
              <a:xfrm rot="541308">
                <a:off x="3171" y="3040"/>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8959" name="Group 15">
              <a:extLst>
                <a:ext uri="{FF2B5EF4-FFF2-40B4-BE49-F238E27FC236}">
                  <a16:creationId xmlns:a16="http://schemas.microsoft.com/office/drawing/2014/main" id="{F6B3B124-5792-4D53-ACF6-9351F5FB44C2}"/>
                </a:ext>
              </a:extLst>
            </p:cNvPr>
            <p:cNvGrpSpPr>
              <a:grpSpLocks/>
            </p:cNvGrpSpPr>
            <p:nvPr/>
          </p:nvGrpSpPr>
          <p:grpSpPr bwMode="auto">
            <a:xfrm>
              <a:off x="4431" y="3392"/>
              <a:ext cx="608" cy="249"/>
              <a:chOff x="4047" y="2994"/>
              <a:chExt cx="716" cy="309"/>
            </a:xfrm>
          </p:grpSpPr>
          <p:sp>
            <p:nvSpPr>
              <p:cNvPr id="978960" name="Freeform 16">
                <a:extLst>
                  <a:ext uri="{FF2B5EF4-FFF2-40B4-BE49-F238E27FC236}">
                    <a16:creationId xmlns:a16="http://schemas.microsoft.com/office/drawing/2014/main" id="{B22EA4FB-B978-497D-9277-42F5988AD614}"/>
                  </a:ext>
                </a:extLst>
              </p:cNvPr>
              <p:cNvSpPr>
                <a:spLocks/>
              </p:cNvSpPr>
              <p:nvPr/>
            </p:nvSpPr>
            <p:spPr bwMode="auto">
              <a:xfrm rot="-220667">
                <a:off x="4047" y="2994"/>
                <a:ext cx="716" cy="309"/>
              </a:xfrm>
              <a:custGeom>
                <a:avLst/>
                <a:gdLst>
                  <a:gd name="T0" fmla="*/ 148 w 822"/>
                  <a:gd name="T1" fmla="*/ 68 h 342"/>
                  <a:gd name="T2" fmla="*/ 294 w 822"/>
                  <a:gd name="T3" fmla="*/ 31 h 342"/>
                  <a:gd name="T4" fmla="*/ 345 w 822"/>
                  <a:gd name="T5" fmla="*/ 8 h 342"/>
                  <a:gd name="T6" fmla="*/ 564 w 822"/>
                  <a:gd name="T7" fmla="*/ 0 h 342"/>
                  <a:gd name="T8" fmla="*/ 635 w 822"/>
                  <a:gd name="T9" fmla="*/ 85 h 342"/>
                  <a:gd name="T10" fmla="*/ 655 w 822"/>
                  <a:gd name="T11" fmla="*/ 112 h 342"/>
                  <a:gd name="T12" fmla="*/ 774 w 822"/>
                  <a:gd name="T13" fmla="*/ 111 h 342"/>
                  <a:gd name="T14" fmla="*/ 780 w 822"/>
                  <a:gd name="T15" fmla="*/ 184 h 342"/>
                  <a:gd name="T16" fmla="*/ 731 w 822"/>
                  <a:gd name="T17" fmla="*/ 252 h 342"/>
                  <a:gd name="T18" fmla="*/ 645 w 822"/>
                  <a:gd name="T19" fmla="*/ 332 h 342"/>
                  <a:gd name="T20" fmla="*/ 453 w 822"/>
                  <a:gd name="T21" fmla="*/ 339 h 342"/>
                  <a:gd name="T22" fmla="*/ 250 w 822"/>
                  <a:gd name="T23" fmla="*/ 319 h 342"/>
                  <a:gd name="T24" fmla="*/ 368 w 822"/>
                  <a:gd name="T25" fmla="*/ 309 h 342"/>
                  <a:gd name="T26" fmla="*/ 121 w 822"/>
                  <a:gd name="T27" fmla="*/ 310 h 342"/>
                  <a:gd name="T28" fmla="*/ 19 w 822"/>
                  <a:gd name="T29" fmla="*/ 282 h 342"/>
                  <a:gd name="T30" fmla="*/ 83 w 822"/>
                  <a:gd name="T31" fmla="*/ 167 h 342"/>
                  <a:gd name="T32" fmla="*/ 148 w 822"/>
                  <a:gd name="T33" fmla="*/ 6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342">
                    <a:moveTo>
                      <a:pt x="148" y="68"/>
                    </a:moveTo>
                    <a:cubicBezTo>
                      <a:pt x="193" y="68"/>
                      <a:pt x="252" y="42"/>
                      <a:pt x="294" y="31"/>
                    </a:cubicBezTo>
                    <a:cubicBezTo>
                      <a:pt x="322" y="9"/>
                      <a:pt x="312" y="22"/>
                      <a:pt x="345" y="8"/>
                    </a:cubicBezTo>
                    <a:cubicBezTo>
                      <a:pt x="439" y="61"/>
                      <a:pt x="467" y="40"/>
                      <a:pt x="564" y="0"/>
                    </a:cubicBezTo>
                    <a:cubicBezTo>
                      <a:pt x="619" y="13"/>
                      <a:pt x="602" y="43"/>
                      <a:pt x="635" y="85"/>
                    </a:cubicBezTo>
                    <a:cubicBezTo>
                      <a:pt x="642" y="94"/>
                      <a:pt x="644" y="110"/>
                      <a:pt x="655" y="112"/>
                    </a:cubicBezTo>
                    <a:cubicBezTo>
                      <a:pt x="694" y="119"/>
                      <a:pt x="734" y="111"/>
                      <a:pt x="774" y="111"/>
                    </a:cubicBezTo>
                    <a:cubicBezTo>
                      <a:pt x="805" y="149"/>
                      <a:pt x="822" y="151"/>
                      <a:pt x="780" y="184"/>
                    </a:cubicBezTo>
                    <a:cubicBezTo>
                      <a:pt x="771" y="221"/>
                      <a:pt x="760" y="229"/>
                      <a:pt x="731" y="252"/>
                    </a:cubicBezTo>
                    <a:cubicBezTo>
                      <a:pt x="709" y="292"/>
                      <a:pt x="687" y="315"/>
                      <a:pt x="645" y="332"/>
                    </a:cubicBezTo>
                    <a:cubicBezTo>
                      <a:pt x="581" y="334"/>
                      <a:pt x="517" y="342"/>
                      <a:pt x="453" y="339"/>
                    </a:cubicBezTo>
                    <a:lnTo>
                      <a:pt x="250" y="319"/>
                    </a:lnTo>
                    <a:cubicBezTo>
                      <a:pt x="250" y="319"/>
                      <a:pt x="368" y="309"/>
                      <a:pt x="368" y="309"/>
                    </a:cubicBezTo>
                    <a:cubicBezTo>
                      <a:pt x="190" y="308"/>
                      <a:pt x="335" y="315"/>
                      <a:pt x="121" y="310"/>
                    </a:cubicBezTo>
                    <a:cubicBezTo>
                      <a:pt x="112" y="308"/>
                      <a:pt x="22" y="295"/>
                      <a:pt x="19" y="282"/>
                    </a:cubicBezTo>
                    <a:cubicBezTo>
                      <a:pt x="0" y="207"/>
                      <a:pt x="62" y="211"/>
                      <a:pt x="83" y="167"/>
                    </a:cubicBezTo>
                    <a:cubicBezTo>
                      <a:pt x="90" y="150"/>
                      <a:pt x="146" y="38"/>
                      <a:pt x="148" y="68"/>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rgbClr val="CC66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1" name="Oval 17">
                <a:extLst>
                  <a:ext uri="{FF2B5EF4-FFF2-40B4-BE49-F238E27FC236}">
                    <a16:creationId xmlns:a16="http://schemas.microsoft.com/office/drawing/2014/main" id="{7C4A063F-78FD-4CF5-A30B-A5B9D27C479B}"/>
                  </a:ext>
                </a:extLst>
              </p:cNvPr>
              <p:cNvSpPr>
                <a:spLocks noChangeArrowheads="1"/>
              </p:cNvSpPr>
              <p:nvPr/>
            </p:nvSpPr>
            <p:spPr bwMode="auto">
              <a:xfrm rot="-888047">
                <a:off x="4313" y="3099"/>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978962" name="Group 18">
              <a:extLst>
                <a:ext uri="{FF2B5EF4-FFF2-40B4-BE49-F238E27FC236}">
                  <a16:creationId xmlns:a16="http://schemas.microsoft.com/office/drawing/2014/main" id="{ED0796E8-C996-48DB-A84C-BC742D7582F2}"/>
                </a:ext>
              </a:extLst>
            </p:cNvPr>
            <p:cNvGrpSpPr>
              <a:grpSpLocks/>
            </p:cNvGrpSpPr>
            <p:nvPr/>
          </p:nvGrpSpPr>
          <p:grpSpPr bwMode="auto">
            <a:xfrm>
              <a:off x="3971" y="3402"/>
              <a:ext cx="569" cy="243"/>
              <a:chOff x="3506" y="3007"/>
              <a:chExt cx="670" cy="301"/>
            </a:xfrm>
          </p:grpSpPr>
          <p:sp>
            <p:nvSpPr>
              <p:cNvPr id="978963" name="Freeform 19">
                <a:extLst>
                  <a:ext uri="{FF2B5EF4-FFF2-40B4-BE49-F238E27FC236}">
                    <a16:creationId xmlns:a16="http://schemas.microsoft.com/office/drawing/2014/main" id="{9ADB4EC3-1466-4520-AADB-929F70A834A3}"/>
                  </a:ext>
                </a:extLst>
              </p:cNvPr>
              <p:cNvSpPr>
                <a:spLocks/>
              </p:cNvSpPr>
              <p:nvPr/>
            </p:nvSpPr>
            <p:spPr bwMode="auto">
              <a:xfrm rot="-220667">
                <a:off x="3506" y="3007"/>
                <a:ext cx="670" cy="301"/>
              </a:xfrm>
              <a:custGeom>
                <a:avLst/>
                <a:gdLst>
                  <a:gd name="T0" fmla="*/ 0 w 769"/>
                  <a:gd name="T1" fmla="*/ 247 h 333"/>
                  <a:gd name="T2" fmla="*/ 18 w 769"/>
                  <a:gd name="T3" fmla="*/ 220 h 333"/>
                  <a:gd name="T4" fmla="*/ 46 w 769"/>
                  <a:gd name="T5" fmla="*/ 193 h 333"/>
                  <a:gd name="T6" fmla="*/ 55 w 769"/>
                  <a:gd name="T7" fmla="*/ 165 h 333"/>
                  <a:gd name="T8" fmla="*/ 137 w 769"/>
                  <a:gd name="T9" fmla="*/ 101 h 333"/>
                  <a:gd name="T10" fmla="*/ 256 w 769"/>
                  <a:gd name="T11" fmla="*/ 28 h 333"/>
                  <a:gd name="T12" fmla="*/ 311 w 769"/>
                  <a:gd name="T13" fmla="*/ 55 h 333"/>
                  <a:gd name="T14" fmla="*/ 512 w 769"/>
                  <a:gd name="T15" fmla="*/ 46 h 333"/>
                  <a:gd name="T16" fmla="*/ 567 w 769"/>
                  <a:gd name="T17" fmla="*/ 46 h 333"/>
                  <a:gd name="T18" fmla="*/ 712 w 769"/>
                  <a:gd name="T19" fmla="*/ 101 h 333"/>
                  <a:gd name="T20" fmla="*/ 768 w 769"/>
                  <a:gd name="T21" fmla="*/ 147 h 333"/>
                  <a:gd name="T22" fmla="*/ 759 w 769"/>
                  <a:gd name="T23" fmla="*/ 229 h 333"/>
                  <a:gd name="T24" fmla="*/ 731 w 769"/>
                  <a:gd name="T25" fmla="*/ 238 h 333"/>
                  <a:gd name="T26" fmla="*/ 658 w 769"/>
                  <a:gd name="T27" fmla="*/ 257 h 333"/>
                  <a:gd name="T28" fmla="*/ 612 w 769"/>
                  <a:gd name="T29" fmla="*/ 302 h 333"/>
                  <a:gd name="T30" fmla="*/ 530 w 769"/>
                  <a:gd name="T31" fmla="*/ 321 h 333"/>
                  <a:gd name="T32" fmla="*/ 311 w 769"/>
                  <a:gd name="T33" fmla="*/ 302 h 333"/>
                  <a:gd name="T34" fmla="*/ 73 w 769"/>
                  <a:gd name="T35" fmla="*/ 257 h 333"/>
                  <a:gd name="T36" fmla="*/ 0 w 769"/>
                  <a:gd name="T37"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9" h="333">
                    <a:moveTo>
                      <a:pt x="0" y="247"/>
                    </a:moveTo>
                    <a:cubicBezTo>
                      <a:pt x="6" y="238"/>
                      <a:pt x="11" y="228"/>
                      <a:pt x="18" y="220"/>
                    </a:cubicBezTo>
                    <a:cubicBezTo>
                      <a:pt x="26" y="210"/>
                      <a:pt x="39" y="204"/>
                      <a:pt x="46" y="193"/>
                    </a:cubicBezTo>
                    <a:cubicBezTo>
                      <a:pt x="51" y="185"/>
                      <a:pt x="49" y="173"/>
                      <a:pt x="55" y="165"/>
                    </a:cubicBezTo>
                    <a:cubicBezTo>
                      <a:pt x="65" y="152"/>
                      <a:pt x="121" y="112"/>
                      <a:pt x="137" y="101"/>
                    </a:cubicBezTo>
                    <a:cubicBezTo>
                      <a:pt x="157" y="42"/>
                      <a:pt x="202" y="45"/>
                      <a:pt x="256" y="28"/>
                    </a:cubicBezTo>
                    <a:cubicBezTo>
                      <a:pt x="298" y="0"/>
                      <a:pt x="296" y="11"/>
                      <a:pt x="311" y="55"/>
                    </a:cubicBezTo>
                    <a:cubicBezTo>
                      <a:pt x="378" y="52"/>
                      <a:pt x="445" y="51"/>
                      <a:pt x="512" y="46"/>
                    </a:cubicBezTo>
                    <a:cubicBezTo>
                      <a:pt x="571" y="41"/>
                      <a:pt x="506" y="26"/>
                      <a:pt x="567" y="46"/>
                    </a:cubicBezTo>
                    <a:cubicBezTo>
                      <a:pt x="619" y="127"/>
                      <a:pt x="639" y="74"/>
                      <a:pt x="712" y="101"/>
                    </a:cubicBezTo>
                    <a:cubicBezTo>
                      <a:pt x="715" y="110"/>
                      <a:pt x="768" y="137"/>
                      <a:pt x="768" y="147"/>
                    </a:cubicBezTo>
                    <a:cubicBezTo>
                      <a:pt x="768" y="174"/>
                      <a:pt x="769" y="204"/>
                      <a:pt x="759" y="229"/>
                    </a:cubicBezTo>
                    <a:cubicBezTo>
                      <a:pt x="755" y="238"/>
                      <a:pt x="741" y="236"/>
                      <a:pt x="731" y="238"/>
                    </a:cubicBezTo>
                    <a:cubicBezTo>
                      <a:pt x="653" y="257"/>
                      <a:pt x="715" y="237"/>
                      <a:pt x="658" y="257"/>
                    </a:cubicBezTo>
                    <a:cubicBezTo>
                      <a:pt x="605" y="309"/>
                      <a:pt x="595" y="254"/>
                      <a:pt x="612" y="302"/>
                    </a:cubicBezTo>
                    <a:cubicBezTo>
                      <a:pt x="609" y="314"/>
                      <a:pt x="542" y="318"/>
                      <a:pt x="530" y="321"/>
                    </a:cubicBezTo>
                    <a:cubicBezTo>
                      <a:pt x="486" y="333"/>
                      <a:pt x="356" y="313"/>
                      <a:pt x="311" y="302"/>
                    </a:cubicBezTo>
                    <a:cubicBezTo>
                      <a:pt x="228" y="257"/>
                      <a:pt x="285" y="265"/>
                      <a:pt x="73" y="257"/>
                    </a:cubicBezTo>
                    <a:cubicBezTo>
                      <a:pt x="32" y="242"/>
                      <a:pt x="56" y="247"/>
                      <a:pt x="0" y="247"/>
                    </a:cubicBezTo>
                    <a:close/>
                  </a:path>
                </a:pathLst>
              </a:custGeom>
              <a:gradFill rotWithShape="1">
                <a:gsLst>
                  <a:gs pos="0">
                    <a:srgbClr val="8F8FB3"/>
                  </a:gs>
                  <a:gs pos="100000">
                    <a:srgbClr val="8F8FB3">
                      <a:gamma/>
                      <a:shade val="65882"/>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8964" name="Oval 20">
                <a:extLst>
                  <a:ext uri="{FF2B5EF4-FFF2-40B4-BE49-F238E27FC236}">
                    <a16:creationId xmlns:a16="http://schemas.microsoft.com/office/drawing/2014/main" id="{29595339-DCAE-45DA-9060-96F0124A99A9}"/>
                  </a:ext>
                </a:extLst>
              </p:cNvPr>
              <p:cNvSpPr>
                <a:spLocks noChangeArrowheads="1"/>
              </p:cNvSpPr>
              <p:nvPr/>
            </p:nvSpPr>
            <p:spPr bwMode="auto">
              <a:xfrm rot="-564789">
                <a:off x="3766" y="3107"/>
                <a:ext cx="209" cy="130"/>
              </a:xfrm>
              <a:prstGeom prst="ellipse">
                <a:avLst/>
              </a:prstGeom>
              <a:gradFill rotWithShape="1">
                <a:gsLst>
                  <a:gs pos="0">
                    <a:srgbClr val="9900CC"/>
                  </a:gs>
                  <a:gs pos="100000">
                    <a:srgbClr val="9900CC">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978965" name="Text Box 21">
              <a:extLst>
                <a:ext uri="{FF2B5EF4-FFF2-40B4-BE49-F238E27FC236}">
                  <a16:creationId xmlns:a16="http://schemas.microsoft.com/office/drawing/2014/main" id="{A44F3053-9A0D-4739-9C32-F975F144ECDE}"/>
                </a:ext>
              </a:extLst>
            </p:cNvPr>
            <p:cNvSpPr txBox="1">
              <a:spLocks noChangeArrowheads="1"/>
            </p:cNvSpPr>
            <p:nvPr/>
          </p:nvSpPr>
          <p:spPr bwMode="auto">
            <a:xfrm>
              <a:off x="3646" y="3189"/>
              <a:ext cx="531"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1100">
                  <a:latin typeface="Tahoma" panose="020B0604030504040204" pitchFamily="34" charset="0"/>
                </a:rPr>
                <a:t>1</a:t>
              </a:r>
              <a:r>
                <a:rPr lang="en-US" altLang="en-US" sz="1100" baseline="30000">
                  <a:latin typeface="Tahoma" panose="020B0604030504040204" pitchFamily="34" charset="0"/>
                </a:rPr>
                <a:t>st</a:t>
              </a:r>
              <a:r>
                <a:rPr lang="en-US" altLang="en-US" sz="1100">
                  <a:latin typeface="Tahoma" panose="020B0604030504040204" pitchFamily="34" charset="0"/>
                </a:rPr>
                <a:t> Ab</a:t>
              </a:r>
              <a:endParaRPr lang="el-GR" altLang="en-US" sz="1100">
                <a:latin typeface="Tahoma" panose="020B0604030504040204" pitchFamily="34" charset="0"/>
              </a:endParaRPr>
            </a:p>
          </p:txBody>
        </p:sp>
        <p:sp>
          <p:nvSpPr>
            <p:cNvPr id="978966" name="Freeform 22">
              <a:extLst>
                <a:ext uri="{FF2B5EF4-FFF2-40B4-BE49-F238E27FC236}">
                  <a16:creationId xmlns:a16="http://schemas.microsoft.com/office/drawing/2014/main" id="{A3441CD9-E233-4FA7-B573-C9E7C3122B2C}"/>
                </a:ext>
              </a:extLst>
            </p:cNvPr>
            <p:cNvSpPr>
              <a:spLocks/>
            </p:cNvSpPr>
            <p:nvPr/>
          </p:nvSpPr>
          <p:spPr bwMode="auto">
            <a:xfrm>
              <a:off x="4185" y="3146"/>
              <a:ext cx="178" cy="309"/>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93300"/>
              </a:solidFill>
              <a:round/>
              <a:headEnd/>
              <a:tailEnd/>
            </a:ln>
            <a:effectLst/>
            <a:scene3d>
              <a:camera prst="legacyPerspectiveFront">
                <a:rot lat="0" lon="9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8967" name="Freeform 23">
              <a:extLst>
                <a:ext uri="{FF2B5EF4-FFF2-40B4-BE49-F238E27FC236}">
                  <a16:creationId xmlns:a16="http://schemas.microsoft.com/office/drawing/2014/main" id="{57C4175C-1354-40CF-B5A1-7692AE59037D}"/>
                </a:ext>
              </a:extLst>
            </p:cNvPr>
            <p:cNvSpPr>
              <a:spLocks/>
            </p:cNvSpPr>
            <p:nvPr/>
          </p:nvSpPr>
          <p:spPr bwMode="auto">
            <a:xfrm rot="634006" flipH="1">
              <a:off x="4143" y="3154"/>
              <a:ext cx="99" cy="352"/>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93300"/>
              </a:solidFill>
              <a:round/>
              <a:headEnd/>
              <a:tailEnd/>
            </a:ln>
            <a:effectLst/>
            <a:scene3d>
              <a:camera prst="legacyPerspectiveFront">
                <a:rot lat="0" lon="900000" rev="0"/>
              </a:camera>
              <a:lightRig rig="legacyFlat2" dir="b"/>
            </a:scene3d>
            <a:sp3d extrusionH="125400" prstMaterial="legacyMatte">
              <a:bevelT w="13500" h="13500" prst="angle"/>
              <a:bevelB w="13500" h="13500" prst="angle"/>
              <a:extrusionClr>
                <a:srgbClr val="993300"/>
              </a:extrusionClr>
              <a:contourClr>
                <a:srgbClr val="9933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8968" name="AutoShape 24">
              <a:extLst>
                <a:ext uri="{FF2B5EF4-FFF2-40B4-BE49-F238E27FC236}">
                  <a16:creationId xmlns:a16="http://schemas.microsoft.com/office/drawing/2014/main" id="{74F5D092-D7B4-458B-B52F-92ED314ECA65}"/>
                </a:ext>
              </a:extLst>
            </p:cNvPr>
            <p:cNvSpPr>
              <a:spLocks noChangeArrowheads="1"/>
            </p:cNvSpPr>
            <p:nvPr/>
          </p:nvSpPr>
          <p:spPr bwMode="auto">
            <a:xfrm rot="-5184868">
              <a:off x="4336" y="1826"/>
              <a:ext cx="194" cy="204"/>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Right">
                <a:rot lat="1200000" lon="1800000" rev="0"/>
              </a:camera>
              <a:lightRig rig="legacyFlat3" dir="b"/>
            </a:scene3d>
            <a:sp3d extrusionH="49200" prstMaterial="legacyMetal">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78969" name="AutoShape 25">
              <a:extLst>
                <a:ext uri="{FF2B5EF4-FFF2-40B4-BE49-F238E27FC236}">
                  <a16:creationId xmlns:a16="http://schemas.microsoft.com/office/drawing/2014/main" id="{9B09D0FA-E699-49AA-AB34-1F95DDC3119A}"/>
                </a:ext>
              </a:extLst>
            </p:cNvPr>
            <p:cNvSpPr>
              <a:spLocks noChangeArrowheads="1"/>
            </p:cNvSpPr>
            <p:nvPr/>
          </p:nvSpPr>
          <p:spPr bwMode="auto">
            <a:xfrm rot="2755941">
              <a:off x="4263" y="2743"/>
              <a:ext cx="204" cy="193"/>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699999" lon="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grpSp>
          <p:nvGrpSpPr>
            <p:cNvPr id="978970" name="Group 26">
              <a:extLst>
                <a:ext uri="{FF2B5EF4-FFF2-40B4-BE49-F238E27FC236}">
                  <a16:creationId xmlns:a16="http://schemas.microsoft.com/office/drawing/2014/main" id="{3022CD7C-3944-4354-8F0A-37B5F16DFB0C}"/>
                </a:ext>
              </a:extLst>
            </p:cNvPr>
            <p:cNvGrpSpPr>
              <a:grpSpLocks noChangeAspect="1"/>
            </p:cNvGrpSpPr>
            <p:nvPr/>
          </p:nvGrpSpPr>
          <p:grpSpPr bwMode="auto">
            <a:xfrm rot="3121571">
              <a:off x="4268" y="2909"/>
              <a:ext cx="211" cy="397"/>
              <a:chOff x="3970" y="2037"/>
              <a:chExt cx="276" cy="493"/>
            </a:xfrm>
          </p:grpSpPr>
          <p:sp>
            <p:nvSpPr>
              <p:cNvPr id="978971" name="Freeform 27">
                <a:extLst>
                  <a:ext uri="{FF2B5EF4-FFF2-40B4-BE49-F238E27FC236}">
                    <a16:creationId xmlns:a16="http://schemas.microsoft.com/office/drawing/2014/main" id="{03299C14-AA4B-43CD-B64A-CC512A771455}"/>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6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8972" name="Freeform 28">
                <a:extLst>
                  <a:ext uri="{FF2B5EF4-FFF2-40B4-BE49-F238E27FC236}">
                    <a16:creationId xmlns:a16="http://schemas.microsoft.com/office/drawing/2014/main" id="{0E122F5F-F9F6-4FD7-8F3F-8E96D21F54EA}"/>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200000" lon="9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78973" name="Group 29">
              <a:extLst>
                <a:ext uri="{FF2B5EF4-FFF2-40B4-BE49-F238E27FC236}">
                  <a16:creationId xmlns:a16="http://schemas.microsoft.com/office/drawing/2014/main" id="{8CF4CF2A-E800-4B8C-9D9C-C30E08BEF9C9}"/>
                </a:ext>
              </a:extLst>
            </p:cNvPr>
            <p:cNvGrpSpPr>
              <a:grpSpLocks noChangeAspect="1"/>
            </p:cNvGrpSpPr>
            <p:nvPr/>
          </p:nvGrpSpPr>
          <p:grpSpPr bwMode="auto">
            <a:xfrm rot="19865488" flipV="1">
              <a:off x="4649" y="1627"/>
              <a:ext cx="212" cy="358"/>
              <a:chOff x="3970" y="2037"/>
              <a:chExt cx="276" cy="493"/>
            </a:xfrm>
          </p:grpSpPr>
          <p:sp>
            <p:nvSpPr>
              <p:cNvPr id="978974" name="Freeform 30">
                <a:extLst>
                  <a:ext uri="{FF2B5EF4-FFF2-40B4-BE49-F238E27FC236}">
                    <a16:creationId xmlns:a16="http://schemas.microsoft.com/office/drawing/2014/main" id="{F1B9CDAE-3B34-400D-904C-4562B6CF725A}"/>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24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78975" name="Freeform 31">
                <a:extLst>
                  <a:ext uri="{FF2B5EF4-FFF2-40B4-BE49-F238E27FC236}">
                    <a16:creationId xmlns:a16="http://schemas.microsoft.com/office/drawing/2014/main" id="{EE06AD03-E1F4-4578-96C9-6D89E9B62848}"/>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3000000" lon="15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78976" name="AutoShape 32">
              <a:extLst>
                <a:ext uri="{FF2B5EF4-FFF2-40B4-BE49-F238E27FC236}">
                  <a16:creationId xmlns:a16="http://schemas.microsoft.com/office/drawing/2014/main" id="{164EA3C4-2755-40B5-96D7-72089B983F75}"/>
                </a:ext>
              </a:extLst>
            </p:cNvPr>
            <p:cNvSpPr>
              <a:spLocks noChangeArrowheads="1"/>
            </p:cNvSpPr>
            <p:nvPr/>
          </p:nvSpPr>
          <p:spPr bwMode="auto">
            <a:xfrm rot="2755941">
              <a:off x="4966" y="1650"/>
              <a:ext cx="182" cy="272"/>
            </a:xfrm>
            <a:prstGeom prst="irregularSeal1">
              <a:avLst/>
            </a:prstGeom>
            <a:gradFill rotWithShape="1">
              <a:gsLst>
                <a:gs pos="0">
                  <a:srgbClr val="41CC36"/>
                </a:gs>
                <a:gs pos="100000">
                  <a:srgbClr val="41CC36">
                    <a:gamma/>
                    <a:shade val="46275"/>
                    <a:invGamma/>
                  </a:srgbClr>
                </a:gs>
              </a:gsLst>
              <a:lin ang="5400000" scaled="1"/>
            </a:gradFill>
            <a:ln w="9525">
              <a:miter lim="800000"/>
              <a:headEnd/>
              <a:tailEnd/>
            </a:ln>
            <a:effectLst/>
            <a:scene3d>
              <a:camera prst="legacyPerspectiveTopRight">
                <a:rot lat="20699999" lon="0" rev="0"/>
              </a:camera>
              <a:lightRig rig="legacyFlat3" dir="b"/>
            </a:scene3d>
            <a:sp3d extrusionH="49200" prstMaterial="legacyMatte">
              <a:bevelT w="13500" h="13500" prst="angle"/>
              <a:bevelB w="13500" h="13500" prst="angle"/>
              <a:extrusionClr>
                <a:srgbClr val="41CC36"/>
              </a:extrusionClr>
              <a:contourClr>
                <a:srgbClr val="41CC36"/>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978977" name="Text Box 33">
              <a:extLst>
                <a:ext uri="{FF2B5EF4-FFF2-40B4-BE49-F238E27FC236}">
                  <a16:creationId xmlns:a16="http://schemas.microsoft.com/office/drawing/2014/main" id="{226451C4-622C-4632-A197-377B99B78D79}"/>
                </a:ext>
              </a:extLst>
            </p:cNvPr>
            <p:cNvSpPr txBox="1">
              <a:spLocks noChangeArrowheads="1"/>
            </p:cNvSpPr>
            <p:nvPr/>
          </p:nvSpPr>
          <p:spPr bwMode="auto">
            <a:xfrm>
              <a:off x="4782" y="2145"/>
              <a:ext cx="635"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100">
                  <a:latin typeface="Tahoma" panose="020B0604030504040204" pitchFamily="34" charset="0"/>
                </a:rPr>
                <a:t>HRP</a:t>
              </a:r>
              <a:r>
                <a:rPr lang="el-GR" altLang="en-US" sz="1100">
                  <a:latin typeface="Tahoma" panose="020B0604030504040204" pitchFamily="34" charset="0"/>
                </a:rPr>
                <a:t>/</a:t>
              </a:r>
              <a:r>
                <a:rPr lang="en-US" altLang="en-US" sz="1100">
                  <a:latin typeface="Tahoma" panose="020B0604030504040204" pitchFamily="34" charset="0"/>
                </a:rPr>
                <a:t>AP</a:t>
              </a:r>
              <a:endParaRPr lang="el-GR" altLang="en-US" sz="1100">
                <a:latin typeface="Tahoma" panose="020B0604030504040204" pitchFamily="34" charset="0"/>
              </a:endParaRPr>
            </a:p>
          </p:txBody>
        </p:sp>
      </p:grpSp>
      <p:grpSp>
        <p:nvGrpSpPr>
          <p:cNvPr id="978978" name="Group 34">
            <a:extLst>
              <a:ext uri="{FF2B5EF4-FFF2-40B4-BE49-F238E27FC236}">
                <a16:creationId xmlns:a16="http://schemas.microsoft.com/office/drawing/2014/main" id="{595F1D9D-5931-428B-BF41-00A50658C2FE}"/>
              </a:ext>
            </a:extLst>
          </p:cNvPr>
          <p:cNvGrpSpPr>
            <a:grpSpLocks/>
          </p:cNvGrpSpPr>
          <p:nvPr/>
        </p:nvGrpSpPr>
        <p:grpSpPr bwMode="auto">
          <a:xfrm>
            <a:off x="6907213" y="3068638"/>
            <a:ext cx="2057400" cy="3313112"/>
            <a:chOff x="4351" y="1933"/>
            <a:chExt cx="1296" cy="2087"/>
          </a:xfrm>
        </p:grpSpPr>
        <p:pic>
          <p:nvPicPr>
            <p:cNvPr id="978979" name="Picture 35" descr="1213 CD3-B">
              <a:extLst>
                <a:ext uri="{FF2B5EF4-FFF2-40B4-BE49-F238E27FC236}">
                  <a16:creationId xmlns:a16="http://schemas.microsoft.com/office/drawing/2014/main" id="{0E96A1DF-74BA-428E-94B9-213865C8DF00}"/>
                </a:ext>
              </a:extLst>
            </p:cNvPr>
            <p:cNvPicPr preferRelativeResize="0">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4351" y="1933"/>
              <a:ext cx="1253" cy="914"/>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78980" name="Rectangle 36">
              <a:extLst>
                <a:ext uri="{FF2B5EF4-FFF2-40B4-BE49-F238E27FC236}">
                  <a16:creationId xmlns:a16="http://schemas.microsoft.com/office/drawing/2014/main" id="{B3993FAF-E265-491D-A01B-A606DFDAC264}"/>
                </a:ext>
              </a:extLst>
            </p:cNvPr>
            <p:cNvSpPr>
              <a:spLocks noChangeArrowheads="1"/>
            </p:cNvSpPr>
            <p:nvPr/>
          </p:nvSpPr>
          <p:spPr bwMode="auto">
            <a:xfrm>
              <a:off x="5165" y="2674"/>
              <a:ext cx="37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cs typeface="Arial" panose="020B0604020202020204" pitchFamily="34" charset="0"/>
                </a:rPr>
                <a:t>CD3</a:t>
              </a:r>
              <a:endParaRPr lang="el-GR" altLang="en-US">
                <a:cs typeface="Arial" panose="020B0604020202020204" pitchFamily="34" charset="0"/>
              </a:endParaRPr>
            </a:p>
          </p:txBody>
        </p:sp>
        <p:pic>
          <p:nvPicPr>
            <p:cNvPr id="978981" name="Picture 37" descr="FOXP3-FASCIN 400X">
              <a:extLst>
                <a:ext uri="{FF2B5EF4-FFF2-40B4-BE49-F238E27FC236}">
                  <a16:creationId xmlns:a16="http://schemas.microsoft.com/office/drawing/2014/main" id="{88CE1DA9-C68E-4D0A-9217-F3D8A5D493EB}"/>
                </a:ext>
              </a:extLst>
            </p:cNvPr>
            <p:cNvPicPr preferRelativeResize="0">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4351" y="2950"/>
              <a:ext cx="1277" cy="849"/>
            </a:xfrm>
            <a:prstGeom prst="rect">
              <a:avLst/>
            </a:prstGeom>
            <a:noFill/>
            <a:ln w="222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78982" name="AutoShape 38">
              <a:extLst>
                <a:ext uri="{FF2B5EF4-FFF2-40B4-BE49-F238E27FC236}">
                  <a16:creationId xmlns:a16="http://schemas.microsoft.com/office/drawing/2014/main" id="{529CB721-78F7-465D-B108-8689739F4577}"/>
                </a:ext>
              </a:extLst>
            </p:cNvPr>
            <p:cNvSpPr>
              <a:spLocks noChangeAspect="1" noChangeArrowheads="1"/>
            </p:cNvSpPr>
            <p:nvPr/>
          </p:nvSpPr>
          <p:spPr bwMode="auto">
            <a:xfrm rot="-15885723">
              <a:off x="5379" y="3236"/>
              <a:ext cx="147" cy="54"/>
            </a:xfrm>
            <a:prstGeom prst="leftArrow">
              <a:avLst>
                <a:gd name="adj1" fmla="val 33991"/>
                <a:gd name="adj2" fmla="val 177940"/>
              </a:avLst>
            </a:prstGeom>
            <a:solidFill>
              <a:schemeClr val="tx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983" name="AutoShape 39">
              <a:extLst>
                <a:ext uri="{FF2B5EF4-FFF2-40B4-BE49-F238E27FC236}">
                  <a16:creationId xmlns:a16="http://schemas.microsoft.com/office/drawing/2014/main" id="{81AF6B37-56E7-43B9-91A0-1B95C9EB8524}"/>
                </a:ext>
              </a:extLst>
            </p:cNvPr>
            <p:cNvSpPr>
              <a:spLocks noChangeAspect="1" noChangeArrowheads="1"/>
            </p:cNvSpPr>
            <p:nvPr/>
          </p:nvSpPr>
          <p:spPr bwMode="auto">
            <a:xfrm rot="-3139636">
              <a:off x="4533" y="3242"/>
              <a:ext cx="113" cy="49"/>
            </a:xfrm>
            <a:prstGeom prst="leftArrow">
              <a:avLst>
                <a:gd name="adj1" fmla="val 0"/>
                <a:gd name="adj2" fmla="val 230612"/>
              </a:avLst>
            </a:prstGeom>
            <a:solidFill>
              <a:schemeClr val="tx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984" name="AutoShape 40">
              <a:extLst>
                <a:ext uri="{FF2B5EF4-FFF2-40B4-BE49-F238E27FC236}">
                  <a16:creationId xmlns:a16="http://schemas.microsoft.com/office/drawing/2014/main" id="{C08AA8C2-C244-4F5C-9E65-6F78AB08F125}"/>
                </a:ext>
              </a:extLst>
            </p:cNvPr>
            <p:cNvSpPr>
              <a:spLocks noChangeAspect="1" noChangeArrowheads="1"/>
            </p:cNvSpPr>
            <p:nvPr/>
          </p:nvSpPr>
          <p:spPr bwMode="auto">
            <a:xfrm rot="3331091" flipH="1">
              <a:off x="5223" y="3465"/>
              <a:ext cx="113" cy="49"/>
            </a:xfrm>
            <a:prstGeom prst="leftArrow">
              <a:avLst>
                <a:gd name="adj1" fmla="val 0"/>
                <a:gd name="adj2" fmla="val 230612"/>
              </a:avLst>
            </a:prstGeom>
            <a:solidFill>
              <a:schemeClr val="tx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985" name="AutoShape 41">
              <a:extLst>
                <a:ext uri="{FF2B5EF4-FFF2-40B4-BE49-F238E27FC236}">
                  <a16:creationId xmlns:a16="http://schemas.microsoft.com/office/drawing/2014/main" id="{50BD6562-DE86-40A0-A001-99AEB46C0F97}"/>
                </a:ext>
              </a:extLst>
            </p:cNvPr>
            <p:cNvSpPr>
              <a:spLocks noChangeAspect="1" noChangeArrowheads="1"/>
            </p:cNvSpPr>
            <p:nvPr/>
          </p:nvSpPr>
          <p:spPr bwMode="auto">
            <a:xfrm rot="3757927" flipV="1">
              <a:off x="4699" y="3538"/>
              <a:ext cx="114" cy="50"/>
            </a:xfrm>
            <a:prstGeom prst="leftArrow">
              <a:avLst>
                <a:gd name="adj1" fmla="val 0"/>
                <a:gd name="adj2" fmla="val 228000"/>
              </a:avLst>
            </a:prstGeom>
            <a:solidFill>
              <a:schemeClr val="tx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986" name="AutoShape 42">
              <a:extLst>
                <a:ext uri="{FF2B5EF4-FFF2-40B4-BE49-F238E27FC236}">
                  <a16:creationId xmlns:a16="http://schemas.microsoft.com/office/drawing/2014/main" id="{71A4D71F-76B1-4DF9-A69A-DCB6C06AD842}"/>
                </a:ext>
              </a:extLst>
            </p:cNvPr>
            <p:cNvSpPr>
              <a:spLocks noChangeAspect="1" noChangeArrowheads="1"/>
            </p:cNvSpPr>
            <p:nvPr/>
          </p:nvSpPr>
          <p:spPr bwMode="auto">
            <a:xfrm rot="-11923473">
              <a:off x="4923" y="3106"/>
              <a:ext cx="151" cy="52"/>
            </a:xfrm>
            <a:prstGeom prst="leftArrow">
              <a:avLst>
                <a:gd name="adj1" fmla="val 33991"/>
                <a:gd name="adj2" fmla="val 189812"/>
              </a:avLst>
            </a:prstGeom>
            <a:solidFill>
              <a:schemeClr val="tx1"/>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8987" name="Rectangle 43">
              <a:extLst>
                <a:ext uri="{FF2B5EF4-FFF2-40B4-BE49-F238E27FC236}">
                  <a16:creationId xmlns:a16="http://schemas.microsoft.com/office/drawing/2014/main" id="{60445BF0-27CA-48A9-A9D1-3A41AE501BF7}"/>
                </a:ext>
              </a:extLst>
            </p:cNvPr>
            <p:cNvSpPr>
              <a:spLocks noChangeArrowheads="1"/>
            </p:cNvSpPr>
            <p:nvPr/>
          </p:nvSpPr>
          <p:spPr bwMode="auto">
            <a:xfrm>
              <a:off x="4714" y="3808"/>
              <a:ext cx="9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cs typeface="Arial" panose="020B0604020202020204" pitchFamily="34" charset="0"/>
                </a:rPr>
                <a:t>Fascin</a:t>
              </a:r>
              <a:r>
                <a:rPr lang="el-GR" altLang="en-US">
                  <a:cs typeface="Arial" panose="020B0604020202020204" pitchFamily="34" charset="0"/>
                </a:rPr>
                <a:t>/</a:t>
              </a:r>
              <a:r>
                <a:rPr lang="en-US" altLang="en-US">
                  <a:solidFill>
                    <a:srgbClr val="663300"/>
                  </a:solidFill>
                  <a:cs typeface="Arial" panose="020B0604020202020204" pitchFamily="34" charset="0"/>
                </a:rPr>
                <a:t>Foxp3</a:t>
              </a:r>
              <a:endParaRPr lang="el-GR" altLang="en-US">
                <a:solidFill>
                  <a:srgbClr val="663300"/>
                </a:solidFill>
                <a:cs typeface="Arial" panose="020B0604020202020204" pitchFamily="34"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a:extLst>
              <a:ext uri="{FF2B5EF4-FFF2-40B4-BE49-F238E27FC236}">
                <a16:creationId xmlns:a16="http://schemas.microsoft.com/office/drawing/2014/main" id="{A273D570-41D3-4003-92A5-275AB6F21594}"/>
              </a:ext>
            </a:extLst>
          </p:cNvPr>
          <p:cNvSpPr>
            <a:spLocks noGrp="1" noChangeArrowheads="1"/>
          </p:cNvSpPr>
          <p:nvPr>
            <p:ph type="title"/>
          </p:nvPr>
        </p:nvSpPr>
        <p:spPr>
          <a:xfrm>
            <a:off x="250825" y="0"/>
            <a:ext cx="8893175" cy="812800"/>
          </a:xfrm>
        </p:spPr>
        <p:txBody>
          <a:bodyPr/>
          <a:lstStyle/>
          <a:p>
            <a:r>
              <a:rPr lang="el-GR" altLang="en-US"/>
              <a:t>Κυτταρομετρία ροής (</a:t>
            </a:r>
            <a:r>
              <a:rPr lang="en-US" altLang="en-US"/>
              <a:t>flow cytometry, FACS)</a:t>
            </a:r>
            <a:endParaRPr lang="el-GR" altLang="en-US"/>
          </a:p>
        </p:txBody>
      </p:sp>
      <p:sp>
        <p:nvSpPr>
          <p:cNvPr id="980995" name="Rectangle 3">
            <a:extLst>
              <a:ext uri="{FF2B5EF4-FFF2-40B4-BE49-F238E27FC236}">
                <a16:creationId xmlns:a16="http://schemas.microsoft.com/office/drawing/2014/main" id="{78CEC860-107E-4608-9ABE-B0FC24016910}"/>
              </a:ext>
            </a:extLst>
          </p:cNvPr>
          <p:cNvSpPr>
            <a:spLocks noGrp="1" noChangeArrowheads="1"/>
          </p:cNvSpPr>
          <p:nvPr>
            <p:ph type="body" idx="1"/>
          </p:nvPr>
        </p:nvSpPr>
        <p:spPr>
          <a:xfrm>
            <a:off x="457200" y="1773238"/>
            <a:ext cx="8507413" cy="5111750"/>
          </a:xfrm>
        </p:spPr>
        <p:txBody>
          <a:bodyPr/>
          <a:lstStyle/>
          <a:p>
            <a:pPr>
              <a:lnSpc>
                <a:spcPct val="90000"/>
              </a:lnSpc>
            </a:pPr>
            <a:r>
              <a:rPr lang="el-GR" altLang="en-US"/>
              <a:t>Ανάλυση </a:t>
            </a:r>
            <a:endParaRPr lang="en-US" altLang="en-US"/>
          </a:p>
          <a:p>
            <a:pPr lvl="1">
              <a:lnSpc>
                <a:spcPct val="90000"/>
              </a:lnSpc>
            </a:pPr>
            <a:r>
              <a:rPr lang="el-GR" altLang="en-US"/>
              <a:t>κυτταρικών πληθυσμών ή/και έκφρασης πρωτεϊνών </a:t>
            </a:r>
            <a:endParaRPr lang="en-US" altLang="en-US"/>
          </a:p>
          <a:p>
            <a:pPr lvl="1">
              <a:lnSpc>
                <a:spcPct val="90000"/>
              </a:lnSpc>
            </a:pPr>
            <a:r>
              <a:rPr lang="el-GR" altLang="en-US"/>
              <a:t>πολλαπλασιασμού /απόπτωσης</a:t>
            </a:r>
          </a:p>
          <a:p>
            <a:pPr lvl="1">
              <a:lnSpc>
                <a:spcPct val="90000"/>
              </a:lnSpc>
            </a:pPr>
            <a:r>
              <a:rPr lang="el-GR" altLang="en-US"/>
              <a:t>Κυτταρικού κύκλου</a:t>
            </a:r>
          </a:p>
          <a:p>
            <a:pPr lvl="1">
              <a:lnSpc>
                <a:spcPct val="90000"/>
              </a:lnSpc>
            </a:pPr>
            <a:r>
              <a:rPr lang="el-GR" altLang="en-US"/>
              <a:t>εισροής ασβεστίου</a:t>
            </a:r>
          </a:p>
          <a:p>
            <a:pPr lvl="2">
              <a:lnSpc>
                <a:spcPct val="90000"/>
              </a:lnSpc>
            </a:pPr>
            <a:r>
              <a:rPr lang="el-GR" altLang="en-US"/>
              <a:t>Ημιποσοτική – ποσοτική</a:t>
            </a:r>
          </a:p>
          <a:p>
            <a:pPr>
              <a:lnSpc>
                <a:spcPct val="90000"/>
              </a:lnSpc>
            </a:pPr>
            <a:r>
              <a:rPr lang="el-GR" altLang="en-US"/>
              <a:t>Απομόνωση κυττάρων</a:t>
            </a:r>
          </a:p>
          <a:p>
            <a:pPr>
              <a:lnSpc>
                <a:spcPct val="90000"/>
              </a:lnSpc>
            </a:pPr>
            <a:r>
              <a:rPr lang="el-GR" altLang="en-US"/>
              <a:t>Ταχεία μέθοδος – αξιόπιστη</a:t>
            </a:r>
          </a:p>
          <a:p>
            <a:pPr>
              <a:lnSpc>
                <a:spcPct val="90000"/>
              </a:lnSpc>
            </a:pPr>
            <a:r>
              <a:rPr lang="el-GR" altLang="en-US"/>
              <a:t>Κλινική πράξη:</a:t>
            </a:r>
          </a:p>
          <a:p>
            <a:pPr lvl="1">
              <a:lnSpc>
                <a:spcPct val="90000"/>
              </a:lnSpc>
            </a:pPr>
            <a:r>
              <a:rPr lang="el-GR" altLang="en-US"/>
              <a:t>ανάλυση των κυτταρικών πληθυσμών του αίματος</a:t>
            </a:r>
          </a:p>
        </p:txBody>
      </p:sp>
      <p:pic>
        <p:nvPicPr>
          <p:cNvPr id="980996" name="Picture 4" descr="bdFACS">
            <a:extLst>
              <a:ext uri="{FF2B5EF4-FFF2-40B4-BE49-F238E27FC236}">
                <a16:creationId xmlns:a16="http://schemas.microsoft.com/office/drawing/2014/main" id="{00719D62-8F15-4FCA-99CB-C3A206F1C4C9}"/>
              </a:ext>
            </a:extLst>
          </p:cNvPr>
          <p:cNvPicPr>
            <a:picLocks noChangeAspect="1" noChangeArrowheads="1"/>
          </p:cNvPicPr>
          <p:nvPr/>
        </p:nvPicPr>
        <p:blipFill>
          <a:blip r:embed="rId2">
            <a:clrChange>
              <a:clrFrom>
                <a:srgbClr val="FCFCFC"/>
              </a:clrFrom>
              <a:clrTo>
                <a:srgbClr val="FCFCFC">
                  <a:alpha val="0"/>
                </a:srgbClr>
              </a:clrTo>
            </a:clrChange>
            <a:extLst>
              <a:ext uri="{28A0092B-C50C-407E-A947-70E740481C1C}">
                <a14:useLocalDpi xmlns:a14="http://schemas.microsoft.com/office/drawing/2010/main" val="0"/>
              </a:ext>
            </a:extLst>
          </a:blip>
          <a:srcRect/>
          <a:stretch>
            <a:fillRect/>
          </a:stretch>
        </p:blipFill>
        <p:spPr bwMode="auto">
          <a:xfrm>
            <a:off x="5148263" y="3429000"/>
            <a:ext cx="41148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a:extLst>
              <a:ext uri="{FF2B5EF4-FFF2-40B4-BE49-F238E27FC236}">
                <a16:creationId xmlns:a16="http://schemas.microsoft.com/office/drawing/2014/main" id="{6C52ED84-C80F-4312-9665-A0CB8B7A0FC2}"/>
              </a:ext>
            </a:extLst>
          </p:cNvPr>
          <p:cNvSpPr>
            <a:spLocks noGrp="1" noChangeArrowheads="1"/>
          </p:cNvSpPr>
          <p:nvPr>
            <p:ph type="title"/>
          </p:nvPr>
        </p:nvSpPr>
        <p:spPr/>
        <p:txBody>
          <a:bodyPr/>
          <a:lstStyle/>
          <a:p>
            <a:r>
              <a:rPr lang="el-GR" altLang="en-US" sz="2400"/>
              <a:t>Κυτταρομετρία ροής (</a:t>
            </a:r>
            <a:r>
              <a:rPr lang="en-US" altLang="en-US" sz="2400"/>
              <a:t>flow cytometry, FACS)</a:t>
            </a:r>
            <a:br>
              <a:rPr lang="el-GR" altLang="en-US"/>
            </a:br>
            <a:r>
              <a:rPr lang="el-GR" altLang="en-US">
                <a:solidFill>
                  <a:srgbClr val="364558"/>
                </a:solidFill>
              </a:rPr>
              <a:t>Μέθοδος</a:t>
            </a:r>
          </a:p>
        </p:txBody>
      </p:sp>
      <p:sp>
        <p:nvSpPr>
          <p:cNvPr id="982019" name="Rectangle 3">
            <a:extLst>
              <a:ext uri="{FF2B5EF4-FFF2-40B4-BE49-F238E27FC236}">
                <a16:creationId xmlns:a16="http://schemas.microsoft.com/office/drawing/2014/main" id="{A3EEA516-37A3-4A09-9A25-4004430CBDFF}"/>
              </a:ext>
            </a:extLst>
          </p:cNvPr>
          <p:cNvSpPr>
            <a:spLocks noGrp="1" noChangeArrowheads="1"/>
          </p:cNvSpPr>
          <p:nvPr>
            <p:ph type="body" sz="half" idx="1"/>
          </p:nvPr>
        </p:nvSpPr>
        <p:spPr>
          <a:xfrm>
            <a:off x="457200" y="2420938"/>
            <a:ext cx="5051425" cy="4248150"/>
          </a:xfrm>
        </p:spPr>
        <p:txBody>
          <a:bodyPr/>
          <a:lstStyle/>
          <a:p>
            <a:pPr>
              <a:spcBef>
                <a:spcPct val="15000"/>
              </a:spcBef>
              <a:spcAft>
                <a:spcPct val="15000"/>
              </a:spcAft>
            </a:pPr>
            <a:r>
              <a:rPr lang="el-GR" altLang="en-US" sz="2200"/>
              <a:t>Χρώση των κυττάρων </a:t>
            </a:r>
          </a:p>
          <a:p>
            <a:pPr lvl="1">
              <a:spcBef>
                <a:spcPct val="15000"/>
              </a:spcBef>
              <a:spcAft>
                <a:spcPct val="15000"/>
              </a:spcAft>
            </a:pPr>
            <a:r>
              <a:rPr lang="el-GR" altLang="en-US" sz="2000"/>
              <a:t>αντισώματα σημασμένα με φθορίζουσες ουσίες</a:t>
            </a:r>
          </a:p>
          <a:p>
            <a:pPr lvl="1">
              <a:spcBef>
                <a:spcPct val="15000"/>
              </a:spcBef>
              <a:spcAft>
                <a:spcPct val="15000"/>
              </a:spcAft>
              <a:buFontTx/>
              <a:buNone/>
            </a:pPr>
            <a:endParaRPr lang="el-GR" altLang="en-US" sz="900"/>
          </a:p>
          <a:p>
            <a:pPr>
              <a:spcBef>
                <a:spcPct val="15000"/>
              </a:spcBef>
              <a:spcAft>
                <a:spcPct val="15000"/>
              </a:spcAft>
            </a:pPr>
            <a:r>
              <a:rPr lang="el-GR" altLang="en-US" sz="2200"/>
              <a:t>Ταυτόχρονη χρώση με πολλούς δείκτες (χρώματα)</a:t>
            </a:r>
          </a:p>
          <a:p>
            <a:pPr>
              <a:spcBef>
                <a:spcPct val="15000"/>
              </a:spcBef>
              <a:spcAft>
                <a:spcPct val="15000"/>
              </a:spcAft>
              <a:buFontTx/>
              <a:buNone/>
            </a:pPr>
            <a:r>
              <a:rPr lang="el-GR" altLang="en-US" sz="900"/>
              <a:t> </a:t>
            </a:r>
          </a:p>
          <a:p>
            <a:pPr>
              <a:spcBef>
                <a:spcPct val="15000"/>
              </a:spcBef>
              <a:spcAft>
                <a:spcPct val="15000"/>
              </a:spcAft>
            </a:pPr>
            <a:r>
              <a:rPr lang="el-GR" altLang="en-US" sz="2200"/>
              <a:t>Μέτρηση – ανάλυση κυτταρικών πληθυσμών</a:t>
            </a:r>
          </a:p>
          <a:p>
            <a:pPr lvl="1">
              <a:spcBef>
                <a:spcPct val="15000"/>
              </a:spcBef>
              <a:spcAft>
                <a:spcPct val="15000"/>
              </a:spcAft>
            </a:pPr>
            <a:r>
              <a:rPr lang="el-GR" altLang="en-US" sz="2000"/>
              <a:t>μέγεθος </a:t>
            </a:r>
            <a:r>
              <a:rPr lang="en-US" altLang="en-US" sz="2000"/>
              <a:t>(forward scatter) </a:t>
            </a:r>
            <a:endParaRPr lang="el-GR" altLang="en-US" sz="2000"/>
          </a:p>
          <a:p>
            <a:pPr lvl="1">
              <a:spcBef>
                <a:spcPct val="15000"/>
              </a:spcBef>
              <a:spcAft>
                <a:spcPct val="15000"/>
              </a:spcAft>
            </a:pPr>
            <a:r>
              <a:rPr lang="el-GR" altLang="en-US" sz="2000"/>
              <a:t>κοκκίωση</a:t>
            </a:r>
            <a:r>
              <a:rPr lang="en-US" altLang="en-US" sz="2000"/>
              <a:t> (side scatter) </a:t>
            </a:r>
            <a:endParaRPr lang="el-GR" altLang="en-US" sz="2000"/>
          </a:p>
          <a:p>
            <a:pPr lvl="1">
              <a:spcBef>
                <a:spcPct val="15000"/>
              </a:spcBef>
              <a:spcAft>
                <a:spcPct val="15000"/>
              </a:spcAft>
            </a:pPr>
            <a:r>
              <a:rPr lang="el-GR" altLang="en-US" sz="2000"/>
              <a:t>ένταση φθορισμού</a:t>
            </a:r>
            <a:r>
              <a:rPr lang="en-US" altLang="en-US" sz="2000"/>
              <a:t> </a:t>
            </a:r>
            <a:r>
              <a:rPr lang="el-GR" altLang="en-US" sz="2000"/>
              <a:t>για κάθε χρώμα</a:t>
            </a:r>
            <a:r>
              <a:rPr lang="en-US" altLang="en-US" sz="2000"/>
              <a:t> </a:t>
            </a:r>
            <a:endParaRPr lang="el-GR" altLang="en-US" sz="2000"/>
          </a:p>
        </p:txBody>
      </p:sp>
      <p:pic>
        <p:nvPicPr>
          <p:cNvPr id="982020" name="Picture 4" descr="flow_01_img01">
            <a:extLst>
              <a:ext uri="{FF2B5EF4-FFF2-40B4-BE49-F238E27FC236}">
                <a16:creationId xmlns:a16="http://schemas.microsoft.com/office/drawing/2014/main" id="{E18B9D93-8A62-4027-BD6D-2DED8D40A954}"/>
              </a:ext>
            </a:extLst>
          </p:cNvPr>
          <p:cNvPicPr>
            <a:picLocks noChangeAspect="1" noChangeArrowheads="1"/>
          </p:cNvPicPr>
          <p:nvPr/>
        </p:nvPicPr>
        <p:blipFill>
          <a:blip r:embed="rId2">
            <a:clrChange>
              <a:clrFrom>
                <a:srgbClr val="FEFEFE"/>
              </a:clrFrom>
              <a:clrTo>
                <a:srgbClr val="FEFEFE">
                  <a:alpha val="0"/>
                </a:srgbClr>
              </a:clrTo>
            </a:clrChange>
            <a:lum bright="-6000"/>
            <a:extLst>
              <a:ext uri="{28A0092B-C50C-407E-A947-70E740481C1C}">
                <a14:useLocalDpi xmlns:a14="http://schemas.microsoft.com/office/drawing/2010/main" val="0"/>
              </a:ext>
            </a:extLst>
          </a:blip>
          <a:srcRect/>
          <a:stretch>
            <a:fillRect/>
          </a:stretch>
        </p:blipFill>
        <p:spPr bwMode="auto">
          <a:xfrm>
            <a:off x="5651500" y="1052513"/>
            <a:ext cx="3492500" cy="2636837"/>
          </a:xfrm>
          <a:prstGeom prst="rect">
            <a:avLst/>
          </a:prstGeom>
          <a:noFill/>
          <a:extLst>
            <a:ext uri="{909E8E84-426E-40DD-AFC4-6F175D3DCCD1}">
              <a14:hiddenFill xmlns:a14="http://schemas.microsoft.com/office/drawing/2010/main">
                <a:solidFill>
                  <a:srgbClr val="FFFFFF"/>
                </a:solidFill>
              </a14:hiddenFill>
            </a:ext>
          </a:extLst>
        </p:spPr>
      </p:pic>
      <p:pic>
        <p:nvPicPr>
          <p:cNvPr id="982021" name="Picture 5" descr="FCM2">
            <a:extLst>
              <a:ext uri="{FF2B5EF4-FFF2-40B4-BE49-F238E27FC236}">
                <a16:creationId xmlns:a16="http://schemas.microsoft.com/office/drawing/2014/main" id="{E0A33514-5DE4-4962-973B-B3BDA8DAC4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0725" y="3702050"/>
            <a:ext cx="3240088" cy="3117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a:extLst>
              <a:ext uri="{FF2B5EF4-FFF2-40B4-BE49-F238E27FC236}">
                <a16:creationId xmlns:a16="http://schemas.microsoft.com/office/drawing/2014/main" id="{F3D51007-9E57-4CEF-B1F7-D81CD82050C0}"/>
              </a:ext>
            </a:extLst>
          </p:cNvPr>
          <p:cNvSpPr>
            <a:spLocks noGrp="1" noChangeArrowheads="1"/>
          </p:cNvSpPr>
          <p:nvPr>
            <p:ph type="title"/>
          </p:nvPr>
        </p:nvSpPr>
        <p:spPr/>
        <p:txBody>
          <a:bodyPr/>
          <a:lstStyle/>
          <a:p>
            <a:r>
              <a:rPr lang="el-GR" altLang="en-US" sz="2400"/>
              <a:t>Κυτταρομετρία ροής (</a:t>
            </a:r>
            <a:r>
              <a:rPr lang="en-US" altLang="en-US" sz="2400"/>
              <a:t>flow cytometry, FACS)</a:t>
            </a:r>
            <a:br>
              <a:rPr lang="el-GR" altLang="en-US"/>
            </a:br>
            <a:r>
              <a:rPr lang="el-GR" altLang="en-US">
                <a:solidFill>
                  <a:srgbClr val="364558"/>
                </a:solidFill>
              </a:rPr>
              <a:t>Παράδειγμα</a:t>
            </a:r>
          </a:p>
        </p:txBody>
      </p:sp>
      <p:sp>
        <p:nvSpPr>
          <p:cNvPr id="983043" name="Text Box 3">
            <a:extLst>
              <a:ext uri="{FF2B5EF4-FFF2-40B4-BE49-F238E27FC236}">
                <a16:creationId xmlns:a16="http://schemas.microsoft.com/office/drawing/2014/main" id="{C74194EE-AA76-47B6-A6BE-445826AEB6D9}"/>
              </a:ext>
            </a:extLst>
          </p:cNvPr>
          <p:cNvSpPr txBox="1">
            <a:spLocks noChangeArrowheads="1"/>
          </p:cNvSpPr>
          <p:nvPr/>
        </p:nvSpPr>
        <p:spPr bwMode="auto">
          <a:xfrm>
            <a:off x="1908175" y="1989138"/>
            <a:ext cx="5070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800" b="0">
                <a:latin typeface="Book Antiqua" panose="02040602050305030304" pitchFamily="18" charset="0"/>
              </a:rPr>
              <a:t>Μονοπύρηνα κύτταρα του περιφερικού αίματος</a:t>
            </a:r>
          </a:p>
        </p:txBody>
      </p:sp>
      <p:grpSp>
        <p:nvGrpSpPr>
          <p:cNvPr id="983044" name="Group 4">
            <a:extLst>
              <a:ext uri="{FF2B5EF4-FFF2-40B4-BE49-F238E27FC236}">
                <a16:creationId xmlns:a16="http://schemas.microsoft.com/office/drawing/2014/main" id="{5C5FF264-EAFE-4167-81FC-3BA9A7972AAE}"/>
              </a:ext>
            </a:extLst>
          </p:cNvPr>
          <p:cNvGrpSpPr>
            <a:grpSpLocks/>
          </p:cNvGrpSpPr>
          <p:nvPr/>
        </p:nvGrpSpPr>
        <p:grpSpPr bwMode="auto">
          <a:xfrm>
            <a:off x="1116013" y="2565400"/>
            <a:ext cx="7127875" cy="4103688"/>
            <a:chOff x="703" y="1616"/>
            <a:chExt cx="4490" cy="2585"/>
          </a:xfrm>
        </p:grpSpPr>
        <p:grpSp>
          <p:nvGrpSpPr>
            <p:cNvPr id="983045" name="Group 5">
              <a:extLst>
                <a:ext uri="{FF2B5EF4-FFF2-40B4-BE49-F238E27FC236}">
                  <a16:creationId xmlns:a16="http://schemas.microsoft.com/office/drawing/2014/main" id="{D41705D1-4794-4A4A-858C-00E4A7F633E0}"/>
                </a:ext>
              </a:extLst>
            </p:cNvPr>
            <p:cNvGrpSpPr>
              <a:grpSpLocks/>
            </p:cNvGrpSpPr>
            <p:nvPr/>
          </p:nvGrpSpPr>
          <p:grpSpPr bwMode="auto">
            <a:xfrm>
              <a:off x="1973" y="1616"/>
              <a:ext cx="2382" cy="1179"/>
              <a:chOff x="521" y="1570"/>
              <a:chExt cx="2665" cy="1361"/>
            </a:xfrm>
          </p:grpSpPr>
          <p:pic>
            <p:nvPicPr>
              <p:cNvPr id="983046" name="Picture 6" descr="Pasted Graphic 1">
                <a:extLst>
                  <a:ext uri="{FF2B5EF4-FFF2-40B4-BE49-F238E27FC236}">
                    <a16:creationId xmlns:a16="http://schemas.microsoft.com/office/drawing/2014/main" id="{DA421C66-A937-475A-AE06-C0137BCFB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 y="1570"/>
                <a:ext cx="1679" cy="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47" name="Line 7">
                <a:extLst>
                  <a:ext uri="{FF2B5EF4-FFF2-40B4-BE49-F238E27FC236}">
                    <a16:creationId xmlns:a16="http://schemas.microsoft.com/office/drawing/2014/main" id="{BF0951FC-D23B-4D3D-AC4C-1958AB347856}"/>
                  </a:ext>
                </a:extLst>
              </p:cNvPr>
              <p:cNvSpPr>
                <a:spLocks noChangeShapeType="1"/>
              </p:cNvSpPr>
              <p:nvPr/>
            </p:nvSpPr>
            <p:spPr bwMode="auto">
              <a:xfrm flipH="1">
                <a:off x="1882" y="1979"/>
                <a:ext cx="40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48" name="Text Box 8">
                <a:extLst>
                  <a:ext uri="{FF2B5EF4-FFF2-40B4-BE49-F238E27FC236}">
                    <a16:creationId xmlns:a16="http://schemas.microsoft.com/office/drawing/2014/main" id="{B37B4AEE-D0E1-4113-9A5C-AA6A8740B0CE}"/>
                  </a:ext>
                </a:extLst>
              </p:cNvPr>
              <p:cNvSpPr txBox="1">
                <a:spLocks noChangeArrowheads="1"/>
              </p:cNvSpPr>
              <p:nvPr/>
            </p:nvSpPr>
            <p:spPr bwMode="auto">
              <a:xfrm>
                <a:off x="2259" y="1874"/>
                <a:ext cx="920" cy="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b="0">
                    <a:latin typeface="Book Antiqua" panose="02040602050305030304" pitchFamily="18" charset="0"/>
                  </a:rPr>
                  <a:t>Μονοκύτταρα</a:t>
                </a:r>
              </a:p>
            </p:txBody>
          </p:sp>
          <p:sp>
            <p:nvSpPr>
              <p:cNvPr id="983049" name="Line 9">
                <a:extLst>
                  <a:ext uri="{FF2B5EF4-FFF2-40B4-BE49-F238E27FC236}">
                    <a16:creationId xmlns:a16="http://schemas.microsoft.com/office/drawing/2014/main" id="{39252E7C-9111-4D4A-B665-A0C1ABA463BE}"/>
                  </a:ext>
                </a:extLst>
              </p:cNvPr>
              <p:cNvSpPr>
                <a:spLocks noChangeShapeType="1"/>
              </p:cNvSpPr>
              <p:nvPr/>
            </p:nvSpPr>
            <p:spPr bwMode="auto">
              <a:xfrm flipH="1" flipV="1">
                <a:off x="1383" y="2614"/>
                <a:ext cx="862" cy="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83050" name="Text Box 10">
                <a:extLst>
                  <a:ext uri="{FF2B5EF4-FFF2-40B4-BE49-F238E27FC236}">
                    <a16:creationId xmlns:a16="http://schemas.microsoft.com/office/drawing/2014/main" id="{7FF45EF0-70EC-4379-B477-749ACEF223D6}"/>
                  </a:ext>
                </a:extLst>
              </p:cNvPr>
              <p:cNvSpPr txBox="1">
                <a:spLocks noChangeArrowheads="1"/>
              </p:cNvSpPr>
              <p:nvPr/>
            </p:nvSpPr>
            <p:spPr bwMode="auto">
              <a:xfrm>
                <a:off x="2214" y="2513"/>
                <a:ext cx="972" cy="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b="0">
                    <a:latin typeface="Book Antiqua" panose="02040602050305030304" pitchFamily="18" charset="0"/>
                  </a:rPr>
                  <a:t>Λεμφοκύτταρα</a:t>
                </a:r>
              </a:p>
            </p:txBody>
          </p:sp>
        </p:grpSp>
        <p:grpSp>
          <p:nvGrpSpPr>
            <p:cNvPr id="983051" name="Group 11">
              <a:extLst>
                <a:ext uri="{FF2B5EF4-FFF2-40B4-BE49-F238E27FC236}">
                  <a16:creationId xmlns:a16="http://schemas.microsoft.com/office/drawing/2014/main" id="{9DF11CC0-C0A9-4D8C-8D79-54F3A79F3A6E}"/>
                </a:ext>
              </a:extLst>
            </p:cNvPr>
            <p:cNvGrpSpPr>
              <a:grpSpLocks/>
            </p:cNvGrpSpPr>
            <p:nvPr/>
          </p:nvGrpSpPr>
          <p:grpSpPr bwMode="auto">
            <a:xfrm>
              <a:off x="703" y="2931"/>
              <a:ext cx="1769" cy="1082"/>
              <a:chOff x="431" y="2931"/>
              <a:chExt cx="1769" cy="1082"/>
            </a:xfrm>
          </p:grpSpPr>
          <p:pic>
            <p:nvPicPr>
              <p:cNvPr id="983052" name="Picture 12" descr="Pasted Graphic 1">
                <a:extLst>
                  <a:ext uri="{FF2B5EF4-FFF2-40B4-BE49-F238E27FC236}">
                    <a16:creationId xmlns:a16="http://schemas.microsoft.com/office/drawing/2014/main" id="{0A58B85D-1305-47CD-B814-BAF800A9D3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64352" r="36224" b="12129"/>
              <a:stretch>
                <a:fillRect/>
              </a:stretch>
            </p:blipFill>
            <p:spPr bwMode="auto">
              <a:xfrm>
                <a:off x="431" y="2931"/>
                <a:ext cx="1769" cy="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53" name="Text Box 13">
                <a:extLst>
                  <a:ext uri="{FF2B5EF4-FFF2-40B4-BE49-F238E27FC236}">
                    <a16:creationId xmlns:a16="http://schemas.microsoft.com/office/drawing/2014/main" id="{F4FB2BDB-AD04-4991-9B05-CE2B147EC594}"/>
                  </a:ext>
                </a:extLst>
              </p:cNvPr>
              <p:cNvSpPr txBox="1">
                <a:spLocks noChangeArrowheads="1"/>
              </p:cNvSpPr>
              <p:nvPr/>
            </p:nvSpPr>
            <p:spPr bwMode="auto">
              <a:xfrm>
                <a:off x="612" y="3022"/>
                <a:ext cx="82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b="0">
                    <a:latin typeface="Book Antiqua" panose="02040602050305030304" pitchFamily="18" charset="0"/>
                  </a:rPr>
                  <a:t>Μονοκύτταρα</a:t>
                </a:r>
              </a:p>
            </p:txBody>
          </p:sp>
        </p:grpSp>
        <p:grpSp>
          <p:nvGrpSpPr>
            <p:cNvPr id="983054" name="Group 14">
              <a:extLst>
                <a:ext uri="{FF2B5EF4-FFF2-40B4-BE49-F238E27FC236}">
                  <a16:creationId xmlns:a16="http://schemas.microsoft.com/office/drawing/2014/main" id="{D44AF5B7-A9BA-4DD9-A0B8-9244E3B536A8}"/>
                </a:ext>
              </a:extLst>
            </p:cNvPr>
            <p:cNvGrpSpPr>
              <a:grpSpLocks/>
            </p:cNvGrpSpPr>
            <p:nvPr/>
          </p:nvGrpSpPr>
          <p:grpSpPr bwMode="auto">
            <a:xfrm>
              <a:off x="3651" y="2844"/>
              <a:ext cx="1542" cy="1357"/>
              <a:chOff x="3515" y="2704"/>
              <a:chExt cx="1542" cy="1357"/>
            </a:xfrm>
          </p:grpSpPr>
          <p:graphicFrame>
            <p:nvGraphicFramePr>
              <p:cNvPr id="983055" name="Object 15">
                <a:extLst>
                  <a:ext uri="{FF2B5EF4-FFF2-40B4-BE49-F238E27FC236}">
                    <a16:creationId xmlns:a16="http://schemas.microsoft.com/office/drawing/2014/main" id="{0C316FAD-E511-49A3-B4B9-B5F0A7CF240E}"/>
                  </a:ext>
                </a:extLst>
              </p:cNvPr>
              <p:cNvGraphicFramePr>
                <a:graphicFrameLocks noChangeAspect="1"/>
              </p:cNvGraphicFramePr>
              <p:nvPr/>
            </p:nvGraphicFramePr>
            <p:xfrm>
              <a:off x="3515" y="2704"/>
              <a:ext cx="1542" cy="1357"/>
            </p:xfrm>
            <a:graphic>
              <a:graphicData uri="http://schemas.openxmlformats.org/presentationml/2006/ole">
                <mc:AlternateContent xmlns:mc="http://schemas.openxmlformats.org/markup-compatibility/2006">
                  <mc:Choice xmlns:v="urn:schemas-microsoft-com:vml" Requires="v">
                    <p:oleObj spid="_x0000_s983060" name="Image" r:id="rId5" imgW="1218996" imgH="1072807" progId="Photoshop.Image.9">
                      <p:embed/>
                    </p:oleObj>
                  </mc:Choice>
                  <mc:Fallback>
                    <p:oleObj name="Image" r:id="rId5" imgW="1218996" imgH="1072807" progId="Photoshop.Image.9">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15" y="2704"/>
                            <a:ext cx="1542" cy="1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83056" name="Text Box 16">
                <a:extLst>
                  <a:ext uri="{FF2B5EF4-FFF2-40B4-BE49-F238E27FC236}">
                    <a16:creationId xmlns:a16="http://schemas.microsoft.com/office/drawing/2014/main" id="{8E8D4CAF-F2FE-4F91-BAB3-3E778C8A6AC2}"/>
                  </a:ext>
                </a:extLst>
              </p:cNvPr>
              <p:cNvSpPr txBox="1">
                <a:spLocks noChangeArrowheads="1"/>
              </p:cNvSpPr>
              <p:nvPr/>
            </p:nvSpPr>
            <p:spPr bwMode="auto">
              <a:xfrm>
                <a:off x="4059" y="2886"/>
                <a:ext cx="86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b="0">
                    <a:latin typeface="Book Antiqua" panose="02040602050305030304" pitchFamily="18" charset="0"/>
                  </a:rPr>
                  <a:t>Λεμφοκύτταρα</a:t>
                </a:r>
              </a:p>
            </p:txBody>
          </p:sp>
        </p:grpSp>
        <p:sp>
          <p:nvSpPr>
            <p:cNvPr id="983057" name="Text Box 17">
              <a:extLst>
                <a:ext uri="{FF2B5EF4-FFF2-40B4-BE49-F238E27FC236}">
                  <a16:creationId xmlns:a16="http://schemas.microsoft.com/office/drawing/2014/main" id="{D31E7F07-AB4C-4B53-AE11-1E0760C6876F}"/>
                </a:ext>
              </a:extLst>
            </p:cNvPr>
            <p:cNvSpPr txBox="1">
              <a:spLocks noChangeArrowheads="1"/>
            </p:cNvSpPr>
            <p:nvPr/>
          </p:nvSpPr>
          <p:spPr bwMode="auto">
            <a:xfrm rot="-5396255">
              <a:off x="1414" y="2099"/>
              <a:ext cx="104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Book Antiqua" panose="02040602050305030304" pitchFamily="18" charset="0"/>
                </a:rPr>
                <a:t>Forward scatter (size)</a:t>
              </a:r>
            </a:p>
          </p:txBody>
        </p:sp>
        <p:sp>
          <p:nvSpPr>
            <p:cNvPr id="983058" name="Text Box 18">
              <a:extLst>
                <a:ext uri="{FF2B5EF4-FFF2-40B4-BE49-F238E27FC236}">
                  <a16:creationId xmlns:a16="http://schemas.microsoft.com/office/drawing/2014/main" id="{B77B2074-A9C0-4774-934B-DF38FF4E886D}"/>
                </a:ext>
              </a:extLst>
            </p:cNvPr>
            <p:cNvSpPr txBox="1">
              <a:spLocks noChangeArrowheads="1"/>
            </p:cNvSpPr>
            <p:nvPr/>
          </p:nvSpPr>
          <p:spPr bwMode="auto">
            <a:xfrm>
              <a:off x="2135" y="2750"/>
              <a:ext cx="1199"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a:latin typeface="Book Antiqua" panose="02040602050305030304" pitchFamily="18" charset="0"/>
                </a:rPr>
                <a:t>Side scatter (granularity)</a:t>
              </a: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a:extLst>
              <a:ext uri="{FF2B5EF4-FFF2-40B4-BE49-F238E27FC236}">
                <a16:creationId xmlns:a16="http://schemas.microsoft.com/office/drawing/2014/main" id="{4602A269-FD77-42C5-9E0D-43C5CADDC06E}"/>
              </a:ext>
            </a:extLst>
          </p:cNvPr>
          <p:cNvSpPr>
            <a:spLocks noGrp="1" noChangeArrowheads="1"/>
          </p:cNvSpPr>
          <p:nvPr>
            <p:ph type="title"/>
          </p:nvPr>
        </p:nvSpPr>
        <p:spPr/>
        <p:txBody>
          <a:bodyPr/>
          <a:lstStyle/>
          <a:p>
            <a:r>
              <a:rPr lang="el-GR" altLang="en-US" sz="2400">
                <a:solidFill>
                  <a:srgbClr val="364558"/>
                </a:solidFill>
              </a:rPr>
              <a:t>Εργαστηριακή προσέγγιση του ανοσολογικού συστήματος</a:t>
            </a:r>
            <a:r>
              <a:rPr lang="el-GR" altLang="en-US" sz="2800"/>
              <a:t> </a:t>
            </a:r>
            <a:br>
              <a:rPr lang="el-GR" altLang="en-US" sz="2800"/>
            </a:br>
            <a:r>
              <a:rPr lang="el-GR" altLang="en-US"/>
              <a:t>Κλινική Πράξη</a:t>
            </a:r>
          </a:p>
        </p:txBody>
      </p:sp>
      <p:sp>
        <p:nvSpPr>
          <p:cNvPr id="882691" name="Rectangle 3">
            <a:extLst>
              <a:ext uri="{FF2B5EF4-FFF2-40B4-BE49-F238E27FC236}">
                <a16:creationId xmlns:a16="http://schemas.microsoft.com/office/drawing/2014/main" id="{BB6B0BAA-F919-4586-92E0-AE9399DACB49}"/>
              </a:ext>
            </a:extLst>
          </p:cNvPr>
          <p:cNvSpPr>
            <a:spLocks noGrp="1" noChangeArrowheads="1"/>
          </p:cNvSpPr>
          <p:nvPr>
            <p:ph type="body" idx="1"/>
          </p:nvPr>
        </p:nvSpPr>
        <p:spPr>
          <a:xfrm>
            <a:off x="468313" y="2420938"/>
            <a:ext cx="8675687" cy="4237037"/>
          </a:xfrm>
        </p:spPr>
        <p:txBody>
          <a:bodyPr/>
          <a:lstStyle/>
          <a:p>
            <a:r>
              <a:rPr lang="el-GR" altLang="en-US"/>
              <a:t>Πάντα με βάση κλινικά δεδομένα</a:t>
            </a:r>
          </a:p>
          <a:p>
            <a:pPr lvl="1"/>
            <a:r>
              <a:rPr lang="el-GR" altLang="en-US"/>
              <a:t>Αυτοαντισώματα</a:t>
            </a:r>
          </a:p>
          <a:p>
            <a:pPr lvl="2"/>
            <a:r>
              <a:rPr lang="el-GR" altLang="en-US"/>
              <a:t>Όχι απόλυτα ειδικά για μια νόσο</a:t>
            </a:r>
          </a:p>
          <a:p>
            <a:pPr lvl="2"/>
            <a:r>
              <a:rPr lang="el-GR" altLang="en-US"/>
              <a:t>Επί τη βάση των κλινικών δεδομένων, ιδιαίτερα σημαντικά για</a:t>
            </a:r>
          </a:p>
          <a:p>
            <a:pPr lvl="3"/>
            <a:r>
              <a:rPr lang="el-GR" altLang="en-US"/>
              <a:t>διάγνωση</a:t>
            </a:r>
          </a:p>
          <a:p>
            <a:pPr lvl="3"/>
            <a:r>
              <a:rPr lang="el-GR" altLang="en-US"/>
              <a:t>πρόγνωση</a:t>
            </a:r>
          </a:p>
          <a:p>
            <a:pPr lvl="3"/>
            <a:r>
              <a:rPr lang="el-GR" altLang="en-US"/>
              <a:t>παρακολούθηση</a:t>
            </a:r>
          </a:p>
          <a:p>
            <a:pPr lvl="3"/>
            <a:endParaRPr lang="el-GR"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a:extLst>
              <a:ext uri="{FF2B5EF4-FFF2-40B4-BE49-F238E27FC236}">
                <a16:creationId xmlns:a16="http://schemas.microsoft.com/office/drawing/2014/main" id="{977736DE-5131-4D6F-994A-7FD1E912DB32}"/>
              </a:ext>
            </a:extLst>
          </p:cNvPr>
          <p:cNvSpPr>
            <a:spLocks noChangeArrowheads="1"/>
          </p:cNvSpPr>
          <p:nvPr/>
        </p:nvSpPr>
        <p:spPr bwMode="auto">
          <a:xfrm>
            <a:off x="0" y="0"/>
            <a:ext cx="9144000" cy="19891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84067" name="Picture 3" descr="enan208l">
            <a:extLst>
              <a:ext uri="{FF2B5EF4-FFF2-40B4-BE49-F238E27FC236}">
                <a16:creationId xmlns:a16="http://schemas.microsoft.com/office/drawing/2014/main" id="{A959CF8F-47EB-4DF9-9DDB-6C6BF23F32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0200"/>
            <a:ext cx="8064500" cy="6170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a:extLst>
              <a:ext uri="{FF2B5EF4-FFF2-40B4-BE49-F238E27FC236}">
                <a16:creationId xmlns:a16="http://schemas.microsoft.com/office/drawing/2014/main" id="{4BDFFDCC-8C3D-447F-A361-6E01EF14D543}"/>
              </a:ext>
            </a:extLst>
          </p:cNvPr>
          <p:cNvSpPr>
            <a:spLocks noGrp="1" noChangeArrowheads="1"/>
          </p:cNvSpPr>
          <p:nvPr>
            <p:ph type="title"/>
          </p:nvPr>
        </p:nvSpPr>
        <p:spPr>
          <a:xfrm>
            <a:off x="250825" y="0"/>
            <a:ext cx="8893175" cy="977900"/>
          </a:xfrm>
        </p:spPr>
        <p:txBody>
          <a:bodyPr/>
          <a:lstStyle/>
          <a:p>
            <a:r>
              <a:rPr lang="el-GR" altLang="en-US"/>
              <a:t>Αντισώματα</a:t>
            </a:r>
          </a:p>
        </p:txBody>
      </p:sp>
      <p:sp>
        <p:nvSpPr>
          <p:cNvPr id="967683" name="Rectangle 3">
            <a:extLst>
              <a:ext uri="{FF2B5EF4-FFF2-40B4-BE49-F238E27FC236}">
                <a16:creationId xmlns:a16="http://schemas.microsoft.com/office/drawing/2014/main" id="{F556B5A3-097B-405A-B103-CC83B5AD8D96}"/>
              </a:ext>
            </a:extLst>
          </p:cNvPr>
          <p:cNvSpPr>
            <a:spLocks noGrp="1" noChangeArrowheads="1"/>
          </p:cNvSpPr>
          <p:nvPr>
            <p:ph type="body" idx="1"/>
          </p:nvPr>
        </p:nvSpPr>
        <p:spPr>
          <a:xfrm>
            <a:off x="457200" y="1916113"/>
            <a:ext cx="8435975" cy="4465637"/>
          </a:xfrm>
        </p:spPr>
        <p:txBody>
          <a:bodyPr/>
          <a:lstStyle/>
          <a:p>
            <a:pPr>
              <a:spcBef>
                <a:spcPct val="15000"/>
              </a:spcBef>
              <a:spcAft>
                <a:spcPct val="15000"/>
              </a:spcAft>
            </a:pPr>
            <a:r>
              <a:rPr lang="el-GR" altLang="en-US"/>
              <a:t>Δομή</a:t>
            </a:r>
          </a:p>
          <a:p>
            <a:pPr lvl="1">
              <a:spcBef>
                <a:spcPct val="15000"/>
              </a:spcBef>
              <a:spcAft>
                <a:spcPct val="15000"/>
              </a:spcAft>
            </a:pPr>
            <a:r>
              <a:rPr lang="el-GR" altLang="en-US"/>
              <a:t>ελαφριές &amp; βαρείες αλυσίδες/</a:t>
            </a:r>
          </a:p>
          <a:p>
            <a:pPr lvl="1">
              <a:spcBef>
                <a:spcPct val="15000"/>
              </a:spcBef>
              <a:spcAft>
                <a:spcPct val="15000"/>
              </a:spcAft>
            </a:pPr>
            <a:r>
              <a:rPr lang="el-GR" altLang="en-US"/>
              <a:t>Fab &amp; Fc τμήματα: </a:t>
            </a:r>
          </a:p>
          <a:p>
            <a:pPr lvl="2">
              <a:spcBef>
                <a:spcPct val="15000"/>
              </a:spcBef>
              <a:spcAft>
                <a:spcPct val="15000"/>
              </a:spcAft>
            </a:pPr>
            <a:r>
              <a:rPr lang="el-GR" altLang="en-US"/>
              <a:t>Fab: ειδικότητα / σύνδεση με αντιγόνο (Ag) </a:t>
            </a:r>
          </a:p>
          <a:p>
            <a:pPr lvl="2">
              <a:spcBef>
                <a:spcPct val="15000"/>
              </a:spcBef>
              <a:spcAft>
                <a:spcPct val="15000"/>
              </a:spcAft>
            </a:pPr>
            <a:r>
              <a:rPr lang="el-GR" altLang="en-US"/>
              <a:t>Fc: μη ειδικές λειτουργίες / σύνδεση με συμπλήρωμα</a:t>
            </a:r>
            <a:r>
              <a:rPr lang="en-US" altLang="en-US"/>
              <a:t>, FcR</a:t>
            </a:r>
            <a:endParaRPr lang="el-GR" altLang="en-US"/>
          </a:p>
          <a:p>
            <a:pPr>
              <a:spcBef>
                <a:spcPct val="15000"/>
              </a:spcBef>
              <a:spcAft>
                <a:spcPct val="15000"/>
              </a:spcAft>
            </a:pPr>
            <a:r>
              <a:rPr lang="el-GR" altLang="en-US"/>
              <a:t>Τάξεις:</a:t>
            </a:r>
          </a:p>
        </p:txBody>
      </p:sp>
      <p:pic>
        <p:nvPicPr>
          <p:cNvPr id="967684" name="Picture 4" descr="antibody">
            <a:extLst>
              <a:ext uri="{FF2B5EF4-FFF2-40B4-BE49-F238E27FC236}">
                <a16:creationId xmlns:a16="http://schemas.microsoft.com/office/drawing/2014/main" id="{781EA462-63A7-486A-AC25-6BD46722F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1725613"/>
            <a:ext cx="1944687" cy="1919287"/>
          </a:xfrm>
          <a:prstGeom prst="rect">
            <a:avLst/>
          </a:prstGeom>
          <a:noFill/>
          <a:extLst>
            <a:ext uri="{909E8E84-426E-40DD-AFC4-6F175D3DCCD1}">
              <a14:hiddenFill xmlns:a14="http://schemas.microsoft.com/office/drawing/2010/main">
                <a:solidFill>
                  <a:srgbClr val="FFFFFF"/>
                </a:solidFill>
              </a14:hiddenFill>
            </a:ext>
          </a:extLst>
        </p:spPr>
      </p:pic>
      <p:pic>
        <p:nvPicPr>
          <p:cNvPr id="967685" name="Picture 5" descr="Εικόνα1">
            <a:extLst>
              <a:ext uri="{FF2B5EF4-FFF2-40B4-BE49-F238E27FC236}">
                <a16:creationId xmlns:a16="http://schemas.microsoft.com/office/drawing/2014/main" id="{8B58AFF6-B7C4-4CFF-B70E-A6672470B730}"/>
              </a:ext>
            </a:extLst>
          </p:cNvPr>
          <p:cNvPicPr>
            <a:picLocks noChangeAspect="1" noChangeArrowheads="1"/>
          </p:cNvPicPr>
          <p:nvPr/>
        </p:nvPicPr>
        <p:blipFill>
          <a:blip r:embed="rId4">
            <a:clrChange>
              <a:clrFrom>
                <a:srgbClr val="EAEAEA"/>
              </a:clrFrom>
              <a:clrTo>
                <a:srgbClr val="EAEAEA">
                  <a:alpha val="0"/>
                </a:srgbClr>
              </a:clrTo>
            </a:clrChange>
            <a:lum bright="-54000" contrast="72000"/>
            <a:extLst>
              <a:ext uri="{28A0092B-C50C-407E-A947-70E740481C1C}">
                <a14:useLocalDpi xmlns:a14="http://schemas.microsoft.com/office/drawing/2010/main" val="0"/>
              </a:ext>
            </a:extLst>
          </a:blip>
          <a:srcRect b="2406"/>
          <a:stretch>
            <a:fillRect/>
          </a:stretch>
        </p:blipFill>
        <p:spPr bwMode="auto">
          <a:xfrm>
            <a:off x="3635375" y="4149725"/>
            <a:ext cx="4537075" cy="2663825"/>
          </a:xfrm>
          <a:prstGeom prst="rect">
            <a:avLst/>
          </a:prstGeom>
          <a:noFill/>
          <a:extLst>
            <a:ext uri="{909E8E84-426E-40DD-AFC4-6F175D3DCCD1}">
              <a14:hiddenFill xmlns:a14="http://schemas.microsoft.com/office/drawing/2010/main">
                <a:solidFill>
                  <a:srgbClr val="FFFFFF"/>
                </a:solidFill>
              </a14:hiddenFill>
            </a:ext>
          </a:extLst>
        </p:spPr>
      </p:pic>
      <p:sp>
        <p:nvSpPr>
          <p:cNvPr id="967686" name="AutoShape 6">
            <a:extLst>
              <a:ext uri="{FF2B5EF4-FFF2-40B4-BE49-F238E27FC236}">
                <a16:creationId xmlns:a16="http://schemas.microsoft.com/office/drawing/2014/main" id="{54367314-340B-4B7F-BC60-C2197F415978}"/>
              </a:ext>
            </a:extLst>
          </p:cNvPr>
          <p:cNvSpPr>
            <a:spLocks/>
          </p:cNvSpPr>
          <p:nvPr/>
        </p:nvSpPr>
        <p:spPr bwMode="auto">
          <a:xfrm>
            <a:off x="8459788" y="1844675"/>
            <a:ext cx="215900" cy="720725"/>
          </a:xfrm>
          <a:prstGeom prst="rightBrace">
            <a:avLst>
              <a:gd name="adj1" fmla="val 27819"/>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687" name="AutoShape 7">
            <a:extLst>
              <a:ext uri="{FF2B5EF4-FFF2-40B4-BE49-F238E27FC236}">
                <a16:creationId xmlns:a16="http://schemas.microsoft.com/office/drawing/2014/main" id="{4C65CC8F-8EC8-4108-AD33-ADCAC51229C5}"/>
              </a:ext>
            </a:extLst>
          </p:cNvPr>
          <p:cNvSpPr>
            <a:spLocks/>
          </p:cNvSpPr>
          <p:nvPr/>
        </p:nvSpPr>
        <p:spPr bwMode="auto">
          <a:xfrm>
            <a:off x="8459788" y="2636838"/>
            <a:ext cx="215900" cy="1008062"/>
          </a:xfrm>
          <a:prstGeom prst="rightBrace">
            <a:avLst>
              <a:gd name="adj1" fmla="val 38909"/>
              <a:gd name="adj2" fmla="val 50000"/>
            </a:avLst>
          </a:prstGeom>
          <a:noFill/>
          <a:ln w="1905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7688" name="Text Box 8">
            <a:extLst>
              <a:ext uri="{FF2B5EF4-FFF2-40B4-BE49-F238E27FC236}">
                <a16:creationId xmlns:a16="http://schemas.microsoft.com/office/drawing/2014/main" id="{06D08880-A3E6-4F61-B062-81F5A9A9CD15}"/>
              </a:ext>
            </a:extLst>
          </p:cNvPr>
          <p:cNvSpPr txBox="1">
            <a:spLocks noChangeArrowheads="1"/>
          </p:cNvSpPr>
          <p:nvPr/>
        </p:nvSpPr>
        <p:spPr bwMode="auto">
          <a:xfrm>
            <a:off x="8604250" y="2039938"/>
            <a:ext cx="5222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solidFill>
                  <a:srgbClr val="333399"/>
                </a:solidFill>
                <a:latin typeface="Book Antiqua" panose="02040602050305030304" pitchFamily="18" charset="0"/>
              </a:rPr>
              <a:t>Fab</a:t>
            </a:r>
          </a:p>
        </p:txBody>
      </p:sp>
      <p:sp>
        <p:nvSpPr>
          <p:cNvPr id="967689" name="Text Box 9">
            <a:extLst>
              <a:ext uri="{FF2B5EF4-FFF2-40B4-BE49-F238E27FC236}">
                <a16:creationId xmlns:a16="http://schemas.microsoft.com/office/drawing/2014/main" id="{52C97649-EE42-466E-9884-9AC71DD97EA3}"/>
              </a:ext>
            </a:extLst>
          </p:cNvPr>
          <p:cNvSpPr txBox="1">
            <a:spLocks noChangeArrowheads="1"/>
          </p:cNvSpPr>
          <p:nvPr/>
        </p:nvSpPr>
        <p:spPr bwMode="auto">
          <a:xfrm>
            <a:off x="8604250" y="2971800"/>
            <a:ext cx="3873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a:solidFill>
                  <a:srgbClr val="333399"/>
                </a:solidFill>
                <a:latin typeface="Book Antiqua" panose="02040602050305030304" pitchFamily="18" charset="0"/>
              </a:rPr>
              <a:t>Fc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9730" name="Rectangle 2">
            <a:extLst>
              <a:ext uri="{FF2B5EF4-FFF2-40B4-BE49-F238E27FC236}">
                <a16:creationId xmlns:a16="http://schemas.microsoft.com/office/drawing/2014/main" id="{B4B816AB-19A3-4073-86BA-99137EB442B0}"/>
              </a:ext>
            </a:extLst>
          </p:cNvPr>
          <p:cNvSpPr>
            <a:spLocks noGrp="1" noChangeArrowheads="1"/>
          </p:cNvSpPr>
          <p:nvPr>
            <p:ph type="title"/>
          </p:nvPr>
        </p:nvSpPr>
        <p:spPr>
          <a:xfrm>
            <a:off x="250825" y="0"/>
            <a:ext cx="8893175" cy="977900"/>
          </a:xfrm>
        </p:spPr>
        <p:txBody>
          <a:bodyPr/>
          <a:lstStyle/>
          <a:p>
            <a:r>
              <a:rPr lang="el-GR" altLang="en-US"/>
              <a:t>Αντισώματα</a:t>
            </a:r>
          </a:p>
        </p:txBody>
      </p:sp>
      <p:sp>
        <p:nvSpPr>
          <p:cNvPr id="969731" name="Rectangle 3">
            <a:extLst>
              <a:ext uri="{FF2B5EF4-FFF2-40B4-BE49-F238E27FC236}">
                <a16:creationId xmlns:a16="http://schemas.microsoft.com/office/drawing/2014/main" id="{E38C45B3-651E-4902-97CB-A619C66B0035}"/>
              </a:ext>
            </a:extLst>
          </p:cNvPr>
          <p:cNvSpPr>
            <a:spLocks noGrp="1" noChangeArrowheads="1"/>
          </p:cNvSpPr>
          <p:nvPr>
            <p:ph type="body" idx="1"/>
          </p:nvPr>
        </p:nvSpPr>
        <p:spPr>
          <a:xfrm>
            <a:off x="457200" y="2276475"/>
            <a:ext cx="8435975" cy="4465638"/>
          </a:xfrm>
        </p:spPr>
        <p:txBody>
          <a:bodyPr/>
          <a:lstStyle/>
          <a:p>
            <a:pPr>
              <a:spcBef>
                <a:spcPct val="45000"/>
              </a:spcBef>
              <a:spcAft>
                <a:spcPct val="45000"/>
              </a:spcAft>
            </a:pPr>
            <a:r>
              <a:rPr lang="el-GR" altLang="en-US"/>
              <a:t>Αναγνωρίζουν/συνδέονται σε </a:t>
            </a:r>
          </a:p>
          <a:p>
            <a:pPr lvl="1"/>
            <a:r>
              <a:rPr lang="el-GR" altLang="en-US"/>
              <a:t>Επίτοπους: ελάχιστη δομή στην οποία προσδένεται το αντίσωμα </a:t>
            </a:r>
          </a:p>
          <a:p>
            <a:pPr lvl="2"/>
            <a:r>
              <a:rPr lang="el-GR" altLang="en-US"/>
              <a:t>Διαμόρφωσης</a:t>
            </a:r>
          </a:p>
          <a:p>
            <a:pPr lvl="2"/>
            <a:r>
              <a:rPr lang="el-GR" altLang="en-US"/>
              <a:t>Γραμμικοί </a:t>
            </a:r>
          </a:p>
          <a:p>
            <a:pPr lvl="2"/>
            <a:endParaRPr lang="el-GR" altLang="en-US"/>
          </a:p>
          <a:p>
            <a:pPr lvl="2"/>
            <a:endParaRPr lang="el-GR" altLang="en-US"/>
          </a:p>
          <a:p>
            <a:r>
              <a:rPr lang="el-GR" altLang="en-US"/>
              <a:t>Ετερογένεια αντισωμάτων και επιτόπων </a:t>
            </a:r>
          </a:p>
          <a:p>
            <a:pPr lvl="1"/>
            <a:r>
              <a:rPr lang="el-GR" altLang="en-US"/>
              <a:t>Διαφορετικοί επίτοποι</a:t>
            </a:r>
            <a:r>
              <a:rPr lang="en-US" altLang="en-US"/>
              <a:t> </a:t>
            </a:r>
            <a:r>
              <a:rPr lang="en-US" altLang="en-US">
                <a:sym typeface="Wingdings 3" panose="05040102010807070707" pitchFamily="18" charset="2"/>
              </a:rPr>
              <a:t></a:t>
            </a:r>
            <a:r>
              <a:rPr lang="el-GR" altLang="en-US"/>
              <a:t> Διαφορετικά αντισώματα</a:t>
            </a:r>
          </a:p>
        </p:txBody>
      </p:sp>
      <p:grpSp>
        <p:nvGrpSpPr>
          <p:cNvPr id="969732" name="Group 4">
            <a:extLst>
              <a:ext uri="{FF2B5EF4-FFF2-40B4-BE49-F238E27FC236}">
                <a16:creationId xmlns:a16="http://schemas.microsoft.com/office/drawing/2014/main" id="{FE8AD1BD-416A-4D4F-9C84-3C8CB07CE9A5}"/>
              </a:ext>
            </a:extLst>
          </p:cNvPr>
          <p:cNvGrpSpPr>
            <a:grpSpLocks/>
          </p:cNvGrpSpPr>
          <p:nvPr/>
        </p:nvGrpSpPr>
        <p:grpSpPr bwMode="auto">
          <a:xfrm>
            <a:off x="5010150" y="3735388"/>
            <a:ext cx="1776413" cy="1620837"/>
            <a:chOff x="3098" y="2574"/>
            <a:chExt cx="753" cy="539"/>
          </a:xfrm>
        </p:grpSpPr>
        <p:grpSp>
          <p:nvGrpSpPr>
            <p:cNvPr id="969733" name="Group 5">
              <a:extLst>
                <a:ext uri="{FF2B5EF4-FFF2-40B4-BE49-F238E27FC236}">
                  <a16:creationId xmlns:a16="http://schemas.microsoft.com/office/drawing/2014/main" id="{2E6EC24F-C3F9-47CA-B63E-3423DF989E29}"/>
                </a:ext>
              </a:extLst>
            </p:cNvPr>
            <p:cNvGrpSpPr>
              <a:grpSpLocks/>
            </p:cNvGrpSpPr>
            <p:nvPr/>
          </p:nvGrpSpPr>
          <p:grpSpPr bwMode="auto">
            <a:xfrm>
              <a:off x="3098" y="2593"/>
              <a:ext cx="553" cy="520"/>
              <a:chOff x="3659" y="2320"/>
              <a:chExt cx="553" cy="520"/>
            </a:xfrm>
          </p:grpSpPr>
          <p:grpSp>
            <p:nvGrpSpPr>
              <p:cNvPr id="969734" name="Group 6">
                <a:extLst>
                  <a:ext uri="{FF2B5EF4-FFF2-40B4-BE49-F238E27FC236}">
                    <a16:creationId xmlns:a16="http://schemas.microsoft.com/office/drawing/2014/main" id="{6C1C2094-076C-430B-9FB8-49B85DE3B16E}"/>
                  </a:ext>
                </a:extLst>
              </p:cNvPr>
              <p:cNvGrpSpPr>
                <a:grpSpLocks/>
              </p:cNvGrpSpPr>
              <p:nvPr/>
            </p:nvGrpSpPr>
            <p:grpSpPr bwMode="auto">
              <a:xfrm>
                <a:off x="3659" y="2478"/>
                <a:ext cx="400" cy="362"/>
                <a:chOff x="3034" y="1008"/>
                <a:chExt cx="264" cy="235"/>
              </a:xfrm>
            </p:grpSpPr>
            <p:sp>
              <p:nvSpPr>
                <p:cNvPr id="969735" name="Freeform 7">
                  <a:extLst>
                    <a:ext uri="{FF2B5EF4-FFF2-40B4-BE49-F238E27FC236}">
                      <a16:creationId xmlns:a16="http://schemas.microsoft.com/office/drawing/2014/main" id="{0E65E1FE-82A8-41C6-848D-78526901E5BF}"/>
                    </a:ext>
                  </a:extLst>
                </p:cNvPr>
                <p:cNvSpPr>
                  <a:spLocks/>
                </p:cNvSpPr>
                <p:nvPr/>
              </p:nvSpPr>
              <p:spPr bwMode="auto">
                <a:xfrm>
                  <a:off x="3034" y="1024"/>
                  <a:ext cx="249" cy="203"/>
                </a:xfrm>
                <a:custGeom>
                  <a:avLst/>
                  <a:gdLst>
                    <a:gd name="T0" fmla="*/ 35 w 249"/>
                    <a:gd name="T1" fmla="*/ 152 h 203"/>
                    <a:gd name="T2" fmla="*/ 91 w 249"/>
                    <a:gd name="T3" fmla="*/ 89 h 203"/>
                    <a:gd name="T4" fmla="*/ 122 w 249"/>
                    <a:gd name="T5" fmla="*/ 57 h 203"/>
                    <a:gd name="T6" fmla="*/ 130 w 249"/>
                    <a:gd name="T7" fmla="*/ 81 h 203"/>
                    <a:gd name="T8" fmla="*/ 154 w 249"/>
                    <a:gd name="T9" fmla="*/ 65 h 203"/>
                    <a:gd name="T10" fmla="*/ 162 w 249"/>
                    <a:gd name="T11" fmla="*/ 18 h 203"/>
                    <a:gd name="T12" fmla="*/ 185 w 249"/>
                    <a:gd name="T13" fmla="*/ 65 h 203"/>
                    <a:gd name="T14" fmla="*/ 233 w 249"/>
                    <a:gd name="T15" fmla="*/ 96 h 203"/>
                    <a:gd name="T16" fmla="*/ 248 w 249"/>
                    <a:gd name="T17" fmla="*/ 144 h 203"/>
                    <a:gd name="T18" fmla="*/ 177 w 249"/>
                    <a:gd name="T19" fmla="*/ 167 h 203"/>
                    <a:gd name="T20" fmla="*/ 170 w 249"/>
                    <a:gd name="T21" fmla="*/ 199 h 203"/>
                    <a:gd name="T22" fmla="*/ 106 w 249"/>
                    <a:gd name="T23" fmla="*/ 183 h 203"/>
                    <a:gd name="T24" fmla="*/ 43 w 249"/>
                    <a:gd name="T25" fmla="*/ 175 h 203"/>
                    <a:gd name="T26" fmla="*/ 20 w 249"/>
                    <a:gd name="T27" fmla="*/ 167 h 203"/>
                    <a:gd name="T28" fmla="*/ 35 w 249"/>
                    <a:gd name="T29" fmla="*/ 15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03">
                      <a:moveTo>
                        <a:pt x="35" y="152"/>
                      </a:moveTo>
                      <a:cubicBezTo>
                        <a:pt x="52" y="126"/>
                        <a:pt x="73" y="114"/>
                        <a:pt x="91" y="89"/>
                      </a:cubicBezTo>
                      <a:cubicBezTo>
                        <a:pt x="94" y="80"/>
                        <a:pt x="97" y="44"/>
                        <a:pt x="122" y="57"/>
                      </a:cubicBezTo>
                      <a:cubicBezTo>
                        <a:pt x="130" y="61"/>
                        <a:pt x="127" y="73"/>
                        <a:pt x="130" y="81"/>
                      </a:cubicBezTo>
                      <a:cubicBezTo>
                        <a:pt x="138" y="76"/>
                        <a:pt x="151" y="74"/>
                        <a:pt x="154" y="65"/>
                      </a:cubicBezTo>
                      <a:cubicBezTo>
                        <a:pt x="167" y="27"/>
                        <a:pt x="89" y="0"/>
                        <a:pt x="162" y="18"/>
                      </a:cubicBezTo>
                      <a:cubicBezTo>
                        <a:pt x="167" y="33"/>
                        <a:pt x="173" y="54"/>
                        <a:pt x="185" y="65"/>
                      </a:cubicBezTo>
                      <a:cubicBezTo>
                        <a:pt x="199" y="78"/>
                        <a:pt x="233" y="96"/>
                        <a:pt x="233" y="96"/>
                      </a:cubicBezTo>
                      <a:cubicBezTo>
                        <a:pt x="233" y="97"/>
                        <a:pt x="249" y="142"/>
                        <a:pt x="248" y="144"/>
                      </a:cubicBezTo>
                      <a:cubicBezTo>
                        <a:pt x="240" y="165"/>
                        <a:pt x="186" y="166"/>
                        <a:pt x="177" y="167"/>
                      </a:cubicBezTo>
                      <a:cubicBezTo>
                        <a:pt x="175" y="178"/>
                        <a:pt x="180" y="194"/>
                        <a:pt x="170" y="199"/>
                      </a:cubicBezTo>
                      <a:cubicBezTo>
                        <a:pt x="162" y="203"/>
                        <a:pt x="118" y="187"/>
                        <a:pt x="106" y="183"/>
                      </a:cubicBezTo>
                      <a:cubicBezTo>
                        <a:pt x="82" y="146"/>
                        <a:pt x="81" y="162"/>
                        <a:pt x="43" y="175"/>
                      </a:cubicBezTo>
                      <a:cubicBezTo>
                        <a:pt x="35" y="172"/>
                        <a:pt x="22" y="175"/>
                        <a:pt x="20" y="167"/>
                      </a:cubicBezTo>
                      <a:cubicBezTo>
                        <a:pt x="0" y="98"/>
                        <a:pt x="35" y="115"/>
                        <a:pt x="35" y="152"/>
                      </a:cubicBezTo>
                      <a:close/>
                    </a:path>
                  </a:pathLst>
                </a:custGeom>
                <a:noFill/>
                <a:ln w="381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36" name="Freeform 8">
                  <a:extLst>
                    <a:ext uri="{FF2B5EF4-FFF2-40B4-BE49-F238E27FC236}">
                      <a16:creationId xmlns:a16="http://schemas.microsoft.com/office/drawing/2014/main" id="{BB5CB4C1-806C-41FA-9865-BC22C3CEBB34}"/>
                    </a:ext>
                  </a:extLst>
                </p:cNvPr>
                <p:cNvSpPr>
                  <a:spLocks/>
                </p:cNvSpPr>
                <p:nvPr/>
              </p:nvSpPr>
              <p:spPr bwMode="auto">
                <a:xfrm>
                  <a:off x="3060" y="1008"/>
                  <a:ext cx="238" cy="235"/>
                </a:xfrm>
                <a:custGeom>
                  <a:avLst/>
                  <a:gdLst>
                    <a:gd name="T0" fmla="*/ 238 w 238"/>
                    <a:gd name="T1" fmla="*/ 223 h 235"/>
                    <a:gd name="T2" fmla="*/ 191 w 238"/>
                    <a:gd name="T3" fmla="*/ 183 h 235"/>
                    <a:gd name="T4" fmla="*/ 159 w 238"/>
                    <a:gd name="T5" fmla="*/ 136 h 235"/>
                    <a:gd name="T6" fmla="*/ 167 w 238"/>
                    <a:gd name="T7" fmla="*/ 57 h 235"/>
                    <a:gd name="T8" fmla="*/ 215 w 238"/>
                    <a:gd name="T9" fmla="*/ 97 h 235"/>
                    <a:gd name="T10" fmla="*/ 104 w 238"/>
                    <a:gd name="T11" fmla="*/ 152 h 235"/>
                    <a:gd name="T12" fmla="*/ 57 w 238"/>
                    <a:gd name="T13" fmla="*/ 97 h 235"/>
                    <a:gd name="T14" fmla="*/ 65 w 238"/>
                    <a:gd name="T15" fmla="*/ 65 h 235"/>
                    <a:gd name="T16" fmla="*/ 88 w 238"/>
                    <a:gd name="T17" fmla="*/ 49 h 235"/>
                    <a:gd name="T18" fmla="*/ 41 w 238"/>
                    <a:gd name="T19" fmla="*/ 65 h 235"/>
                    <a:gd name="T20" fmla="*/ 49 w 238"/>
                    <a:gd name="T21" fmla="*/ 128 h 235"/>
                    <a:gd name="T22" fmla="*/ 88 w 238"/>
                    <a:gd name="T23" fmla="*/ 191 h 235"/>
                    <a:gd name="T24" fmla="*/ 96 w 238"/>
                    <a:gd name="T25" fmla="*/ 231 h 235"/>
                    <a:gd name="T26" fmla="*/ 112 w 238"/>
                    <a:gd name="T27" fmla="*/ 183 h 235"/>
                    <a:gd name="T28" fmla="*/ 120 w 238"/>
                    <a:gd name="T29" fmla="*/ 160 h 235"/>
                    <a:gd name="T30" fmla="*/ 128 w 238"/>
                    <a:gd name="T31" fmla="*/ 105 h 235"/>
                    <a:gd name="T32" fmla="*/ 144 w 238"/>
                    <a:gd name="T33" fmla="*/ 128 h 235"/>
                    <a:gd name="T34" fmla="*/ 151 w 238"/>
                    <a:gd name="T35" fmla="*/ 215 h 235"/>
                    <a:gd name="T36" fmla="*/ 175 w 238"/>
                    <a:gd name="T37" fmla="*/ 223 h 235"/>
                    <a:gd name="T38" fmla="*/ 238 w 238"/>
                    <a:gd name="T39" fmla="*/ 22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35">
                      <a:moveTo>
                        <a:pt x="238" y="223"/>
                      </a:moveTo>
                      <a:cubicBezTo>
                        <a:pt x="224" y="208"/>
                        <a:pt x="205" y="198"/>
                        <a:pt x="191" y="183"/>
                      </a:cubicBezTo>
                      <a:cubicBezTo>
                        <a:pt x="178" y="169"/>
                        <a:pt x="159" y="136"/>
                        <a:pt x="159" y="136"/>
                      </a:cubicBezTo>
                      <a:cubicBezTo>
                        <a:pt x="162" y="110"/>
                        <a:pt x="159" y="82"/>
                        <a:pt x="167" y="57"/>
                      </a:cubicBezTo>
                      <a:cubicBezTo>
                        <a:pt x="186" y="0"/>
                        <a:pt x="211" y="86"/>
                        <a:pt x="215" y="97"/>
                      </a:cubicBezTo>
                      <a:cubicBezTo>
                        <a:pt x="201" y="181"/>
                        <a:pt x="193" y="161"/>
                        <a:pt x="104" y="152"/>
                      </a:cubicBezTo>
                      <a:cubicBezTo>
                        <a:pt x="67" y="140"/>
                        <a:pt x="78" y="129"/>
                        <a:pt x="57" y="97"/>
                      </a:cubicBezTo>
                      <a:cubicBezTo>
                        <a:pt x="60" y="86"/>
                        <a:pt x="59" y="74"/>
                        <a:pt x="65" y="65"/>
                      </a:cubicBezTo>
                      <a:cubicBezTo>
                        <a:pt x="70" y="57"/>
                        <a:pt x="97" y="49"/>
                        <a:pt x="88" y="49"/>
                      </a:cubicBezTo>
                      <a:cubicBezTo>
                        <a:pt x="71" y="49"/>
                        <a:pt x="41" y="65"/>
                        <a:pt x="41" y="65"/>
                      </a:cubicBezTo>
                      <a:cubicBezTo>
                        <a:pt x="10" y="96"/>
                        <a:pt x="0" y="112"/>
                        <a:pt x="49" y="128"/>
                      </a:cubicBezTo>
                      <a:cubicBezTo>
                        <a:pt x="68" y="185"/>
                        <a:pt x="51" y="167"/>
                        <a:pt x="88" y="191"/>
                      </a:cubicBezTo>
                      <a:cubicBezTo>
                        <a:pt x="91" y="204"/>
                        <a:pt x="83" y="235"/>
                        <a:pt x="96" y="231"/>
                      </a:cubicBezTo>
                      <a:cubicBezTo>
                        <a:pt x="112" y="226"/>
                        <a:pt x="107" y="199"/>
                        <a:pt x="112" y="183"/>
                      </a:cubicBezTo>
                      <a:cubicBezTo>
                        <a:pt x="115" y="175"/>
                        <a:pt x="120" y="160"/>
                        <a:pt x="120" y="160"/>
                      </a:cubicBezTo>
                      <a:cubicBezTo>
                        <a:pt x="123" y="142"/>
                        <a:pt x="117" y="120"/>
                        <a:pt x="128" y="105"/>
                      </a:cubicBezTo>
                      <a:cubicBezTo>
                        <a:pt x="134" y="98"/>
                        <a:pt x="142" y="119"/>
                        <a:pt x="144" y="128"/>
                      </a:cubicBezTo>
                      <a:cubicBezTo>
                        <a:pt x="150" y="156"/>
                        <a:pt x="142" y="187"/>
                        <a:pt x="151" y="215"/>
                      </a:cubicBezTo>
                      <a:cubicBezTo>
                        <a:pt x="154" y="223"/>
                        <a:pt x="167" y="222"/>
                        <a:pt x="175" y="223"/>
                      </a:cubicBezTo>
                      <a:cubicBezTo>
                        <a:pt x="196" y="225"/>
                        <a:pt x="217" y="223"/>
                        <a:pt x="238" y="223"/>
                      </a:cubicBezTo>
                      <a:close/>
                    </a:path>
                  </a:pathLst>
                </a:custGeom>
                <a:noFill/>
                <a:ln w="38100" cmpd="sng">
                  <a:solidFill>
                    <a:srgbClr val="729A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969737" name="Group 9">
                <a:extLst>
                  <a:ext uri="{FF2B5EF4-FFF2-40B4-BE49-F238E27FC236}">
                    <a16:creationId xmlns:a16="http://schemas.microsoft.com/office/drawing/2014/main" id="{2F285596-112F-4E92-9168-FD1F2006F264}"/>
                  </a:ext>
                </a:extLst>
              </p:cNvPr>
              <p:cNvGrpSpPr>
                <a:grpSpLocks noChangeAspect="1"/>
              </p:cNvGrpSpPr>
              <p:nvPr/>
            </p:nvGrpSpPr>
            <p:grpSpPr bwMode="auto">
              <a:xfrm rot="20225445" flipH="1">
                <a:off x="3763" y="2320"/>
                <a:ext cx="88" cy="198"/>
                <a:chOff x="1331" y="3324"/>
                <a:chExt cx="217" cy="492"/>
              </a:xfrm>
            </p:grpSpPr>
            <p:sp>
              <p:nvSpPr>
                <p:cNvPr id="969738" name="Freeform 10">
                  <a:extLst>
                    <a:ext uri="{FF2B5EF4-FFF2-40B4-BE49-F238E27FC236}">
                      <a16:creationId xmlns:a16="http://schemas.microsoft.com/office/drawing/2014/main" id="{10EF7002-B8AC-4E6F-A93C-A8F7C96B9A6A}"/>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69739" name="Freeform 11">
                  <a:extLst>
                    <a:ext uri="{FF2B5EF4-FFF2-40B4-BE49-F238E27FC236}">
                      <a16:creationId xmlns:a16="http://schemas.microsoft.com/office/drawing/2014/main" id="{14C27B35-068E-4392-BD2D-F20EA80053F4}"/>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69740" name="Group 12">
                <a:extLst>
                  <a:ext uri="{FF2B5EF4-FFF2-40B4-BE49-F238E27FC236}">
                    <a16:creationId xmlns:a16="http://schemas.microsoft.com/office/drawing/2014/main" id="{149324E6-717D-427F-9D29-E4DDC5C3500A}"/>
                  </a:ext>
                </a:extLst>
              </p:cNvPr>
              <p:cNvGrpSpPr>
                <a:grpSpLocks noChangeAspect="1"/>
              </p:cNvGrpSpPr>
              <p:nvPr/>
            </p:nvGrpSpPr>
            <p:grpSpPr bwMode="auto">
              <a:xfrm rot="3352526" flipH="1">
                <a:off x="4069" y="2513"/>
                <a:ext cx="88" cy="198"/>
                <a:chOff x="1331" y="3324"/>
                <a:chExt cx="217" cy="492"/>
              </a:xfrm>
            </p:grpSpPr>
            <p:sp>
              <p:nvSpPr>
                <p:cNvPr id="969741" name="Freeform 13">
                  <a:extLst>
                    <a:ext uri="{FF2B5EF4-FFF2-40B4-BE49-F238E27FC236}">
                      <a16:creationId xmlns:a16="http://schemas.microsoft.com/office/drawing/2014/main" id="{01B9685A-9A59-47D5-9EF3-BD4807A5A61D}"/>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69742" name="Freeform 14">
                  <a:extLst>
                    <a:ext uri="{FF2B5EF4-FFF2-40B4-BE49-F238E27FC236}">
                      <a16:creationId xmlns:a16="http://schemas.microsoft.com/office/drawing/2014/main" id="{716562D6-9A81-46F4-A170-CCD7B8605AD2}"/>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chemeClr val="tx1"/>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chemeClr val="tx1"/>
                  </a:extrusionClr>
                  <a:contourClr>
                    <a:schemeClr val="tx1"/>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sp>
          <p:nvSpPr>
            <p:cNvPr id="969743" name="Text Box 15">
              <a:extLst>
                <a:ext uri="{FF2B5EF4-FFF2-40B4-BE49-F238E27FC236}">
                  <a16:creationId xmlns:a16="http://schemas.microsoft.com/office/drawing/2014/main" id="{62FD97EC-C3A4-4121-89A3-D80D7B8DD596}"/>
                </a:ext>
              </a:extLst>
            </p:cNvPr>
            <p:cNvSpPr txBox="1">
              <a:spLocks noChangeArrowheads="1"/>
            </p:cNvSpPr>
            <p:nvPr/>
          </p:nvSpPr>
          <p:spPr bwMode="auto">
            <a:xfrm>
              <a:off x="3276" y="2574"/>
              <a:ext cx="575" cy="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a:latin typeface="Book Antiqua" panose="02040602050305030304" pitchFamily="18" charset="0"/>
                </a:rPr>
                <a:t>Διαμόρφωσης</a:t>
              </a:r>
            </a:p>
          </p:txBody>
        </p:sp>
      </p:grpSp>
      <p:grpSp>
        <p:nvGrpSpPr>
          <p:cNvPr id="969744" name="Group 16">
            <a:extLst>
              <a:ext uri="{FF2B5EF4-FFF2-40B4-BE49-F238E27FC236}">
                <a16:creationId xmlns:a16="http://schemas.microsoft.com/office/drawing/2014/main" id="{0D6DF7A4-DFA8-49FC-BE23-E17568354D25}"/>
              </a:ext>
            </a:extLst>
          </p:cNvPr>
          <p:cNvGrpSpPr>
            <a:grpSpLocks/>
          </p:cNvGrpSpPr>
          <p:nvPr/>
        </p:nvGrpSpPr>
        <p:grpSpPr bwMode="auto">
          <a:xfrm>
            <a:off x="7026275" y="3500438"/>
            <a:ext cx="1362075" cy="2089150"/>
            <a:chOff x="4340" y="2558"/>
            <a:chExt cx="578" cy="695"/>
          </a:xfrm>
        </p:grpSpPr>
        <p:grpSp>
          <p:nvGrpSpPr>
            <p:cNvPr id="969745" name="Group 17">
              <a:extLst>
                <a:ext uri="{FF2B5EF4-FFF2-40B4-BE49-F238E27FC236}">
                  <a16:creationId xmlns:a16="http://schemas.microsoft.com/office/drawing/2014/main" id="{BB38152E-8BE3-45AA-AE38-6E84F45A7D1D}"/>
                </a:ext>
              </a:extLst>
            </p:cNvPr>
            <p:cNvGrpSpPr>
              <a:grpSpLocks/>
            </p:cNvGrpSpPr>
            <p:nvPr/>
          </p:nvGrpSpPr>
          <p:grpSpPr bwMode="auto">
            <a:xfrm>
              <a:off x="4340" y="2614"/>
              <a:ext cx="400" cy="639"/>
              <a:chOff x="3433" y="2837"/>
              <a:chExt cx="400" cy="639"/>
            </a:xfrm>
          </p:grpSpPr>
          <p:grpSp>
            <p:nvGrpSpPr>
              <p:cNvPr id="969746" name="Group 18">
                <a:extLst>
                  <a:ext uri="{FF2B5EF4-FFF2-40B4-BE49-F238E27FC236}">
                    <a16:creationId xmlns:a16="http://schemas.microsoft.com/office/drawing/2014/main" id="{8EE55008-F305-4EE5-84D4-287CBF9EDE41}"/>
                  </a:ext>
                </a:extLst>
              </p:cNvPr>
              <p:cNvGrpSpPr>
                <a:grpSpLocks noChangeAspect="1"/>
              </p:cNvGrpSpPr>
              <p:nvPr/>
            </p:nvGrpSpPr>
            <p:grpSpPr bwMode="auto">
              <a:xfrm rot="-566159">
                <a:off x="3480" y="2837"/>
                <a:ext cx="88" cy="198"/>
                <a:chOff x="1331" y="3324"/>
                <a:chExt cx="217" cy="492"/>
              </a:xfrm>
            </p:grpSpPr>
            <p:sp>
              <p:nvSpPr>
                <p:cNvPr id="969747" name="Freeform 19">
                  <a:extLst>
                    <a:ext uri="{FF2B5EF4-FFF2-40B4-BE49-F238E27FC236}">
                      <a16:creationId xmlns:a16="http://schemas.microsoft.com/office/drawing/2014/main" id="{4A81F061-59AB-47D8-9A7E-BA37029BCFA1}"/>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61A6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61A6A"/>
                  </a:extrusionClr>
                  <a:contourClr>
                    <a:srgbClr val="961A6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69748" name="Freeform 20">
                  <a:extLst>
                    <a:ext uri="{FF2B5EF4-FFF2-40B4-BE49-F238E27FC236}">
                      <a16:creationId xmlns:a16="http://schemas.microsoft.com/office/drawing/2014/main" id="{7075AA2E-60C1-4C8E-9019-7DC921190C43}"/>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61A6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61A6A"/>
                  </a:extrusionClr>
                  <a:contourClr>
                    <a:srgbClr val="961A6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69749" name="Group 21">
                <a:extLst>
                  <a:ext uri="{FF2B5EF4-FFF2-40B4-BE49-F238E27FC236}">
                    <a16:creationId xmlns:a16="http://schemas.microsoft.com/office/drawing/2014/main" id="{5A809379-E31B-4D74-8B5F-3E7E760C287D}"/>
                  </a:ext>
                </a:extLst>
              </p:cNvPr>
              <p:cNvGrpSpPr>
                <a:grpSpLocks noChangeAspect="1"/>
              </p:cNvGrpSpPr>
              <p:nvPr/>
            </p:nvGrpSpPr>
            <p:grpSpPr bwMode="auto">
              <a:xfrm rot="1218402" flipH="1" flipV="1">
                <a:off x="3691" y="3278"/>
                <a:ext cx="88" cy="198"/>
                <a:chOff x="1331" y="3324"/>
                <a:chExt cx="217" cy="492"/>
              </a:xfrm>
            </p:grpSpPr>
            <p:sp>
              <p:nvSpPr>
                <p:cNvPr id="969750" name="Freeform 22">
                  <a:extLst>
                    <a:ext uri="{FF2B5EF4-FFF2-40B4-BE49-F238E27FC236}">
                      <a16:creationId xmlns:a16="http://schemas.microsoft.com/office/drawing/2014/main" id="{2DFC9453-3AD8-4F20-93CD-060975D9452E}"/>
                    </a:ext>
                  </a:extLst>
                </p:cNvPr>
                <p:cNvSpPr>
                  <a:spLocks noChangeAspect="1"/>
                </p:cNvSpPr>
                <p:nvPr/>
              </p:nvSpPr>
              <p:spPr bwMode="auto">
                <a:xfrm>
                  <a:off x="1373" y="3324"/>
                  <a:ext cx="175" cy="423"/>
                </a:xfrm>
                <a:custGeom>
                  <a:avLst/>
                  <a:gdLst>
                    <a:gd name="T0" fmla="*/ 209 w 209"/>
                    <a:gd name="T1" fmla="*/ 291 h 291"/>
                    <a:gd name="T2" fmla="*/ 68 w 209"/>
                    <a:gd name="T3" fmla="*/ 206 h 291"/>
                    <a:gd name="T4" fmla="*/ 0 w 209"/>
                    <a:gd name="T5" fmla="*/ 0 h 291"/>
                  </a:gdLst>
                  <a:ahLst/>
                  <a:cxnLst>
                    <a:cxn ang="0">
                      <a:pos x="T0" y="T1"/>
                    </a:cxn>
                    <a:cxn ang="0">
                      <a:pos x="T2" y="T3"/>
                    </a:cxn>
                    <a:cxn ang="0">
                      <a:pos x="T4" y="T5"/>
                    </a:cxn>
                  </a:cxnLst>
                  <a:rect l="0" t="0" r="r" b="b"/>
                  <a:pathLst>
                    <a:path w="209" h="291">
                      <a:moveTo>
                        <a:pt x="209" y="291"/>
                      </a:moveTo>
                      <a:cubicBezTo>
                        <a:pt x="150" y="275"/>
                        <a:pt x="122" y="230"/>
                        <a:pt x="68" y="206"/>
                      </a:cubicBezTo>
                      <a:cubicBezTo>
                        <a:pt x="31" y="151"/>
                        <a:pt x="9" y="60"/>
                        <a:pt x="0" y="0"/>
                      </a:cubicBezTo>
                    </a:path>
                  </a:pathLst>
                </a:custGeom>
                <a:noFill/>
                <a:ln w="28575" cmpd="sng">
                  <a:solidFill>
                    <a:srgbClr val="961A6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61A6A"/>
                  </a:extrusionClr>
                  <a:contourClr>
                    <a:srgbClr val="961A6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69751" name="Freeform 23">
                  <a:extLst>
                    <a:ext uri="{FF2B5EF4-FFF2-40B4-BE49-F238E27FC236}">
                      <a16:creationId xmlns:a16="http://schemas.microsoft.com/office/drawing/2014/main" id="{93204B61-1238-41AC-9261-EEA9478CE552}"/>
                    </a:ext>
                  </a:extLst>
                </p:cNvPr>
                <p:cNvSpPr>
                  <a:spLocks noChangeAspect="1"/>
                </p:cNvSpPr>
                <p:nvPr/>
              </p:nvSpPr>
              <p:spPr bwMode="auto">
                <a:xfrm rot="634006" flipH="1">
                  <a:off x="1331" y="3336"/>
                  <a:ext cx="97" cy="480"/>
                </a:xfrm>
                <a:custGeom>
                  <a:avLst/>
                  <a:gdLst>
                    <a:gd name="T0" fmla="*/ 27 w 85"/>
                    <a:gd name="T1" fmla="*/ 335 h 335"/>
                    <a:gd name="T2" fmla="*/ 0 w 85"/>
                    <a:gd name="T3" fmla="*/ 199 h 335"/>
                    <a:gd name="T4" fmla="*/ 85 w 85"/>
                    <a:gd name="T5" fmla="*/ 0 h 335"/>
                  </a:gdLst>
                  <a:ahLst/>
                  <a:cxnLst>
                    <a:cxn ang="0">
                      <a:pos x="T0" y="T1"/>
                    </a:cxn>
                    <a:cxn ang="0">
                      <a:pos x="T2" y="T3"/>
                    </a:cxn>
                    <a:cxn ang="0">
                      <a:pos x="T4" y="T5"/>
                    </a:cxn>
                  </a:cxnLst>
                  <a:rect l="0" t="0" r="r" b="b"/>
                  <a:pathLst>
                    <a:path w="85" h="335">
                      <a:moveTo>
                        <a:pt x="27" y="335"/>
                      </a:moveTo>
                      <a:cubicBezTo>
                        <a:pt x="2" y="295"/>
                        <a:pt x="17" y="244"/>
                        <a:pt x="0" y="199"/>
                      </a:cubicBezTo>
                      <a:cubicBezTo>
                        <a:pt x="8" y="137"/>
                        <a:pt x="57" y="55"/>
                        <a:pt x="85" y="0"/>
                      </a:cubicBezTo>
                    </a:path>
                  </a:pathLst>
                </a:custGeom>
                <a:noFill/>
                <a:ln w="28575" cmpd="sng">
                  <a:solidFill>
                    <a:srgbClr val="961A6A"/>
                  </a:solidFill>
                  <a:round/>
                  <a:headEnd/>
                  <a:tailEnd/>
                </a:ln>
                <a:effectLst/>
                <a:scene3d>
                  <a:camera prst="legacyPerspectiveFront">
                    <a:rot lat="300000" lon="0" rev="0"/>
                  </a:camera>
                  <a:lightRig rig="legacyFlat2" dir="b"/>
                </a:scene3d>
                <a:sp3d extrusionH="125400" prstMaterial="legacyMatte">
                  <a:bevelT w="13500" h="13500" prst="angle"/>
                  <a:bevelB w="13500" h="13500" prst="angle"/>
                  <a:extrusionClr>
                    <a:srgbClr val="961A6A"/>
                  </a:extrusionClr>
                  <a:contourClr>
                    <a:srgbClr val="961A6A"/>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nvGrpSpPr>
              <p:cNvPr id="969752" name="Group 24">
                <a:extLst>
                  <a:ext uri="{FF2B5EF4-FFF2-40B4-BE49-F238E27FC236}">
                    <a16:creationId xmlns:a16="http://schemas.microsoft.com/office/drawing/2014/main" id="{F5F0490E-A076-4C31-9FE6-899A3C94B5F4}"/>
                  </a:ext>
                </a:extLst>
              </p:cNvPr>
              <p:cNvGrpSpPr>
                <a:grpSpLocks/>
              </p:cNvGrpSpPr>
              <p:nvPr/>
            </p:nvGrpSpPr>
            <p:grpSpPr bwMode="auto">
              <a:xfrm>
                <a:off x="3433" y="2932"/>
                <a:ext cx="400" cy="362"/>
                <a:chOff x="3034" y="1008"/>
                <a:chExt cx="264" cy="235"/>
              </a:xfrm>
            </p:grpSpPr>
            <p:sp>
              <p:nvSpPr>
                <p:cNvPr id="969753" name="Freeform 25">
                  <a:extLst>
                    <a:ext uri="{FF2B5EF4-FFF2-40B4-BE49-F238E27FC236}">
                      <a16:creationId xmlns:a16="http://schemas.microsoft.com/office/drawing/2014/main" id="{80FA9EC6-A8B5-4D53-9C45-148BAFF79B55}"/>
                    </a:ext>
                  </a:extLst>
                </p:cNvPr>
                <p:cNvSpPr>
                  <a:spLocks/>
                </p:cNvSpPr>
                <p:nvPr/>
              </p:nvSpPr>
              <p:spPr bwMode="auto">
                <a:xfrm>
                  <a:off x="3034" y="1024"/>
                  <a:ext cx="249" cy="203"/>
                </a:xfrm>
                <a:custGeom>
                  <a:avLst/>
                  <a:gdLst>
                    <a:gd name="T0" fmla="*/ 35 w 249"/>
                    <a:gd name="T1" fmla="*/ 152 h 203"/>
                    <a:gd name="T2" fmla="*/ 91 w 249"/>
                    <a:gd name="T3" fmla="*/ 89 h 203"/>
                    <a:gd name="T4" fmla="*/ 122 w 249"/>
                    <a:gd name="T5" fmla="*/ 57 h 203"/>
                    <a:gd name="T6" fmla="*/ 130 w 249"/>
                    <a:gd name="T7" fmla="*/ 81 h 203"/>
                    <a:gd name="T8" fmla="*/ 154 w 249"/>
                    <a:gd name="T9" fmla="*/ 65 h 203"/>
                    <a:gd name="T10" fmla="*/ 162 w 249"/>
                    <a:gd name="T11" fmla="*/ 18 h 203"/>
                    <a:gd name="T12" fmla="*/ 185 w 249"/>
                    <a:gd name="T13" fmla="*/ 65 h 203"/>
                    <a:gd name="T14" fmla="*/ 233 w 249"/>
                    <a:gd name="T15" fmla="*/ 96 h 203"/>
                    <a:gd name="T16" fmla="*/ 248 w 249"/>
                    <a:gd name="T17" fmla="*/ 144 h 203"/>
                    <a:gd name="T18" fmla="*/ 177 w 249"/>
                    <a:gd name="T19" fmla="*/ 167 h 203"/>
                    <a:gd name="T20" fmla="*/ 170 w 249"/>
                    <a:gd name="T21" fmla="*/ 199 h 203"/>
                    <a:gd name="T22" fmla="*/ 106 w 249"/>
                    <a:gd name="T23" fmla="*/ 183 h 203"/>
                    <a:gd name="T24" fmla="*/ 43 w 249"/>
                    <a:gd name="T25" fmla="*/ 175 h 203"/>
                    <a:gd name="T26" fmla="*/ 20 w 249"/>
                    <a:gd name="T27" fmla="*/ 167 h 203"/>
                    <a:gd name="T28" fmla="*/ 35 w 249"/>
                    <a:gd name="T29" fmla="*/ 15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9" h="203">
                      <a:moveTo>
                        <a:pt x="35" y="152"/>
                      </a:moveTo>
                      <a:cubicBezTo>
                        <a:pt x="52" y="126"/>
                        <a:pt x="73" y="114"/>
                        <a:pt x="91" y="89"/>
                      </a:cubicBezTo>
                      <a:cubicBezTo>
                        <a:pt x="94" y="80"/>
                        <a:pt x="97" y="44"/>
                        <a:pt x="122" y="57"/>
                      </a:cubicBezTo>
                      <a:cubicBezTo>
                        <a:pt x="130" y="61"/>
                        <a:pt x="127" y="73"/>
                        <a:pt x="130" y="81"/>
                      </a:cubicBezTo>
                      <a:cubicBezTo>
                        <a:pt x="138" y="76"/>
                        <a:pt x="151" y="74"/>
                        <a:pt x="154" y="65"/>
                      </a:cubicBezTo>
                      <a:cubicBezTo>
                        <a:pt x="167" y="27"/>
                        <a:pt x="89" y="0"/>
                        <a:pt x="162" y="18"/>
                      </a:cubicBezTo>
                      <a:cubicBezTo>
                        <a:pt x="167" y="33"/>
                        <a:pt x="173" y="54"/>
                        <a:pt x="185" y="65"/>
                      </a:cubicBezTo>
                      <a:cubicBezTo>
                        <a:pt x="199" y="78"/>
                        <a:pt x="233" y="96"/>
                        <a:pt x="233" y="96"/>
                      </a:cubicBezTo>
                      <a:cubicBezTo>
                        <a:pt x="233" y="97"/>
                        <a:pt x="249" y="142"/>
                        <a:pt x="248" y="144"/>
                      </a:cubicBezTo>
                      <a:cubicBezTo>
                        <a:pt x="240" y="165"/>
                        <a:pt x="186" y="166"/>
                        <a:pt x="177" y="167"/>
                      </a:cubicBezTo>
                      <a:cubicBezTo>
                        <a:pt x="175" y="178"/>
                        <a:pt x="180" y="194"/>
                        <a:pt x="170" y="199"/>
                      </a:cubicBezTo>
                      <a:cubicBezTo>
                        <a:pt x="162" y="203"/>
                        <a:pt x="118" y="187"/>
                        <a:pt x="106" y="183"/>
                      </a:cubicBezTo>
                      <a:cubicBezTo>
                        <a:pt x="82" y="146"/>
                        <a:pt x="81" y="162"/>
                        <a:pt x="43" y="175"/>
                      </a:cubicBezTo>
                      <a:cubicBezTo>
                        <a:pt x="35" y="172"/>
                        <a:pt x="22" y="175"/>
                        <a:pt x="20" y="167"/>
                      </a:cubicBezTo>
                      <a:cubicBezTo>
                        <a:pt x="0" y="98"/>
                        <a:pt x="35" y="115"/>
                        <a:pt x="35" y="152"/>
                      </a:cubicBezTo>
                      <a:close/>
                    </a:path>
                  </a:pathLst>
                </a:custGeom>
                <a:noFill/>
                <a:ln w="381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9754" name="Freeform 26">
                  <a:extLst>
                    <a:ext uri="{FF2B5EF4-FFF2-40B4-BE49-F238E27FC236}">
                      <a16:creationId xmlns:a16="http://schemas.microsoft.com/office/drawing/2014/main" id="{A07BFA5D-53D6-410F-B875-1BE38C9DEE94}"/>
                    </a:ext>
                  </a:extLst>
                </p:cNvPr>
                <p:cNvSpPr>
                  <a:spLocks/>
                </p:cNvSpPr>
                <p:nvPr/>
              </p:nvSpPr>
              <p:spPr bwMode="auto">
                <a:xfrm>
                  <a:off x="3060" y="1008"/>
                  <a:ext cx="238" cy="235"/>
                </a:xfrm>
                <a:custGeom>
                  <a:avLst/>
                  <a:gdLst>
                    <a:gd name="T0" fmla="*/ 238 w 238"/>
                    <a:gd name="T1" fmla="*/ 223 h 235"/>
                    <a:gd name="T2" fmla="*/ 191 w 238"/>
                    <a:gd name="T3" fmla="*/ 183 h 235"/>
                    <a:gd name="T4" fmla="*/ 159 w 238"/>
                    <a:gd name="T5" fmla="*/ 136 h 235"/>
                    <a:gd name="T6" fmla="*/ 167 w 238"/>
                    <a:gd name="T7" fmla="*/ 57 h 235"/>
                    <a:gd name="T8" fmla="*/ 215 w 238"/>
                    <a:gd name="T9" fmla="*/ 97 h 235"/>
                    <a:gd name="T10" fmla="*/ 104 w 238"/>
                    <a:gd name="T11" fmla="*/ 152 h 235"/>
                    <a:gd name="T12" fmla="*/ 57 w 238"/>
                    <a:gd name="T13" fmla="*/ 97 h 235"/>
                    <a:gd name="T14" fmla="*/ 65 w 238"/>
                    <a:gd name="T15" fmla="*/ 65 h 235"/>
                    <a:gd name="T16" fmla="*/ 88 w 238"/>
                    <a:gd name="T17" fmla="*/ 49 h 235"/>
                    <a:gd name="T18" fmla="*/ 41 w 238"/>
                    <a:gd name="T19" fmla="*/ 65 h 235"/>
                    <a:gd name="T20" fmla="*/ 49 w 238"/>
                    <a:gd name="T21" fmla="*/ 128 h 235"/>
                    <a:gd name="T22" fmla="*/ 88 w 238"/>
                    <a:gd name="T23" fmla="*/ 191 h 235"/>
                    <a:gd name="T24" fmla="*/ 96 w 238"/>
                    <a:gd name="T25" fmla="*/ 231 h 235"/>
                    <a:gd name="T26" fmla="*/ 112 w 238"/>
                    <a:gd name="T27" fmla="*/ 183 h 235"/>
                    <a:gd name="T28" fmla="*/ 120 w 238"/>
                    <a:gd name="T29" fmla="*/ 160 h 235"/>
                    <a:gd name="T30" fmla="*/ 128 w 238"/>
                    <a:gd name="T31" fmla="*/ 105 h 235"/>
                    <a:gd name="T32" fmla="*/ 144 w 238"/>
                    <a:gd name="T33" fmla="*/ 128 h 235"/>
                    <a:gd name="T34" fmla="*/ 151 w 238"/>
                    <a:gd name="T35" fmla="*/ 215 h 235"/>
                    <a:gd name="T36" fmla="*/ 175 w 238"/>
                    <a:gd name="T37" fmla="*/ 223 h 235"/>
                    <a:gd name="T38" fmla="*/ 238 w 238"/>
                    <a:gd name="T39" fmla="*/ 22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8" h="235">
                      <a:moveTo>
                        <a:pt x="238" y="223"/>
                      </a:moveTo>
                      <a:cubicBezTo>
                        <a:pt x="224" y="208"/>
                        <a:pt x="205" y="198"/>
                        <a:pt x="191" y="183"/>
                      </a:cubicBezTo>
                      <a:cubicBezTo>
                        <a:pt x="178" y="169"/>
                        <a:pt x="159" y="136"/>
                        <a:pt x="159" y="136"/>
                      </a:cubicBezTo>
                      <a:cubicBezTo>
                        <a:pt x="162" y="110"/>
                        <a:pt x="159" y="82"/>
                        <a:pt x="167" y="57"/>
                      </a:cubicBezTo>
                      <a:cubicBezTo>
                        <a:pt x="186" y="0"/>
                        <a:pt x="211" y="86"/>
                        <a:pt x="215" y="97"/>
                      </a:cubicBezTo>
                      <a:cubicBezTo>
                        <a:pt x="201" y="181"/>
                        <a:pt x="193" y="161"/>
                        <a:pt x="104" y="152"/>
                      </a:cubicBezTo>
                      <a:cubicBezTo>
                        <a:pt x="67" y="140"/>
                        <a:pt x="78" y="129"/>
                        <a:pt x="57" y="97"/>
                      </a:cubicBezTo>
                      <a:cubicBezTo>
                        <a:pt x="60" y="86"/>
                        <a:pt x="59" y="74"/>
                        <a:pt x="65" y="65"/>
                      </a:cubicBezTo>
                      <a:cubicBezTo>
                        <a:pt x="70" y="57"/>
                        <a:pt x="97" y="49"/>
                        <a:pt x="88" y="49"/>
                      </a:cubicBezTo>
                      <a:cubicBezTo>
                        <a:pt x="71" y="49"/>
                        <a:pt x="41" y="65"/>
                        <a:pt x="41" y="65"/>
                      </a:cubicBezTo>
                      <a:cubicBezTo>
                        <a:pt x="10" y="96"/>
                        <a:pt x="0" y="112"/>
                        <a:pt x="49" y="128"/>
                      </a:cubicBezTo>
                      <a:cubicBezTo>
                        <a:pt x="68" y="185"/>
                        <a:pt x="51" y="167"/>
                        <a:pt x="88" y="191"/>
                      </a:cubicBezTo>
                      <a:cubicBezTo>
                        <a:pt x="91" y="204"/>
                        <a:pt x="83" y="235"/>
                        <a:pt x="96" y="231"/>
                      </a:cubicBezTo>
                      <a:cubicBezTo>
                        <a:pt x="112" y="226"/>
                        <a:pt x="107" y="199"/>
                        <a:pt x="112" y="183"/>
                      </a:cubicBezTo>
                      <a:cubicBezTo>
                        <a:pt x="115" y="175"/>
                        <a:pt x="120" y="160"/>
                        <a:pt x="120" y="160"/>
                      </a:cubicBezTo>
                      <a:cubicBezTo>
                        <a:pt x="123" y="142"/>
                        <a:pt x="117" y="120"/>
                        <a:pt x="128" y="105"/>
                      </a:cubicBezTo>
                      <a:cubicBezTo>
                        <a:pt x="134" y="98"/>
                        <a:pt x="142" y="119"/>
                        <a:pt x="144" y="128"/>
                      </a:cubicBezTo>
                      <a:cubicBezTo>
                        <a:pt x="150" y="156"/>
                        <a:pt x="142" y="187"/>
                        <a:pt x="151" y="215"/>
                      </a:cubicBezTo>
                      <a:cubicBezTo>
                        <a:pt x="154" y="223"/>
                        <a:pt x="167" y="222"/>
                        <a:pt x="175" y="223"/>
                      </a:cubicBezTo>
                      <a:cubicBezTo>
                        <a:pt x="196" y="225"/>
                        <a:pt x="217" y="223"/>
                        <a:pt x="238" y="223"/>
                      </a:cubicBezTo>
                      <a:close/>
                    </a:path>
                  </a:pathLst>
                </a:custGeom>
                <a:noFill/>
                <a:ln w="38100" cmpd="sng">
                  <a:solidFill>
                    <a:srgbClr val="729A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969755" name="Text Box 27">
              <a:extLst>
                <a:ext uri="{FF2B5EF4-FFF2-40B4-BE49-F238E27FC236}">
                  <a16:creationId xmlns:a16="http://schemas.microsoft.com/office/drawing/2014/main" id="{6705AE60-D71B-4F62-8986-21FFAC0FF34D}"/>
                </a:ext>
              </a:extLst>
            </p:cNvPr>
            <p:cNvSpPr txBox="1">
              <a:spLocks noChangeArrowheads="1"/>
            </p:cNvSpPr>
            <p:nvPr/>
          </p:nvSpPr>
          <p:spPr bwMode="auto">
            <a:xfrm>
              <a:off x="4468" y="2558"/>
              <a:ext cx="450" cy="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n-US" sz="1400">
                  <a:latin typeface="Book Antiqua" panose="02040602050305030304" pitchFamily="18" charset="0"/>
                </a:rPr>
                <a:t>Γραμμικός</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2">
            <a:extLst>
              <a:ext uri="{FF2B5EF4-FFF2-40B4-BE49-F238E27FC236}">
                <a16:creationId xmlns:a16="http://schemas.microsoft.com/office/drawing/2014/main" id="{89549E96-BB5B-4764-AC30-D892792AA56B}"/>
              </a:ext>
            </a:extLst>
          </p:cNvPr>
          <p:cNvSpPr>
            <a:spLocks noGrp="1" noChangeArrowheads="1"/>
          </p:cNvSpPr>
          <p:nvPr>
            <p:ph type="title"/>
          </p:nvPr>
        </p:nvSpPr>
        <p:spPr/>
        <p:txBody>
          <a:bodyPr/>
          <a:lstStyle/>
          <a:p>
            <a:r>
              <a:rPr lang="el-GR" altLang="en-US" sz="2400">
                <a:solidFill>
                  <a:srgbClr val="364558"/>
                </a:solidFill>
              </a:rPr>
              <a:t>Αντισώματα</a:t>
            </a:r>
            <a:br>
              <a:rPr lang="el-GR" altLang="en-US" sz="2400">
                <a:solidFill>
                  <a:srgbClr val="364558"/>
                </a:solidFill>
              </a:rPr>
            </a:br>
            <a:r>
              <a:rPr lang="el-GR" altLang="en-US"/>
              <a:t>Αλληλεπιδράσεις Αντιγόνων-Αντισωμάτων</a:t>
            </a:r>
          </a:p>
        </p:txBody>
      </p:sp>
      <p:sp>
        <p:nvSpPr>
          <p:cNvPr id="971779" name="Rectangle 3">
            <a:extLst>
              <a:ext uri="{FF2B5EF4-FFF2-40B4-BE49-F238E27FC236}">
                <a16:creationId xmlns:a16="http://schemas.microsoft.com/office/drawing/2014/main" id="{E5F8E017-646F-48E4-83B3-63C496CB389F}"/>
              </a:ext>
            </a:extLst>
          </p:cNvPr>
          <p:cNvSpPr>
            <a:spLocks noGrp="1" noChangeArrowheads="1"/>
          </p:cNvSpPr>
          <p:nvPr>
            <p:ph type="body" idx="1"/>
          </p:nvPr>
        </p:nvSpPr>
        <p:spPr>
          <a:xfrm>
            <a:off x="457200" y="2276475"/>
            <a:ext cx="8362950" cy="4608513"/>
          </a:xfrm>
        </p:spPr>
        <p:txBody>
          <a:bodyPr/>
          <a:lstStyle/>
          <a:p>
            <a:r>
              <a:rPr lang="el-GR" altLang="en-US"/>
              <a:t>Δομική βάση για ειδικότητα &amp; διασταυρούμενη αντίδραση</a:t>
            </a:r>
          </a:p>
          <a:p>
            <a:endParaRPr lang="el-GR" altLang="en-US"/>
          </a:p>
          <a:p>
            <a:endParaRPr lang="el-GR" altLang="en-US"/>
          </a:p>
          <a:p>
            <a:endParaRPr lang="el-GR" altLang="en-US"/>
          </a:p>
          <a:p>
            <a:endParaRPr lang="el-GR" altLang="en-US"/>
          </a:p>
          <a:p>
            <a:r>
              <a:rPr lang="el-GR" altLang="en-US"/>
              <a:t>μη ομοιοπολικές δυνάμεις</a:t>
            </a:r>
          </a:p>
          <a:p>
            <a:pPr lvl="1"/>
            <a:r>
              <a:rPr lang="el-GR" altLang="en-US"/>
              <a:t>van der Waals, υδροφοβικές, υδρογόνου, ιονικές…</a:t>
            </a:r>
          </a:p>
        </p:txBody>
      </p:sp>
      <p:grpSp>
        <p:nvGrpSpPr>
          <p:cNvPr id="971780" name="Group 4">
            <a:extLst>
              <a:ext uri="{FF2B5EF4-FFF2-40B4-BE49-F238E27FC236}">
                <a16:creationId xmlns:a16="http://schemas.microsoft.com/office/drawing/2014/main" id="{84EADF1A-1AE5-4EE6-B8CD-31A2A2D1AD1A}"/>
              </a:ext>
            </a:extLst>
          </p:cNvPr>
          <p:cNvGrpSpPr>
            <a:grpSpLocks/>
          </p:cNvGrpSpPr>
          <p:nvPr/>
        </p:nvGrpSpPr>
        <p:grpSpPr bwMode="auto">
          <a:xfrm>
            <a:off x="1049338" y="3536950"/>
            <a:ext cx="7986712" cy="1835150"/>
            <a:chOff x="476" y="2093"/>
            <a:chExt cx="5031" cy="1156"/>
          </a:xfrm>
        </p:grpSpPr>
        <p:grpSp>
          <p:nvGrpSpPr>
            <p:cNvPr id="971781" name="Group 5">
              <a:extLst>
                <a:ext uri="{FF2B5EF4-FFF2-40B4-BE49-F238E27FC236}">
                  <a16:creationId xmlns:a16="http://schemas.microsoft.com/office/drawing/2014/main" id="{132BDDF6-7D80-4095-A972-D9D1566700FB}"/>
                </a:ext>
              </a:extLst>
            </p:cNvPr>
            <p:cNvGrpSpPr>
              <a:grpSpLocks/>
            </p:cNvGrpSpPr>
            <p:nvPr/>
          </p:nvGrpSpPr>
          <p:grpSpPr bwMode="auto">
            <a:xfrm>
              <a:off x="476" y="2093"/>
              <a:ext cx="3901" cy="1156"/>
              <a:chOff x="657" y="1661"/>
              <a:chExt cx="4214" cy="1417"/>
            </a:xfrm>
          </p:grpSpPr>
          <p:grpSp>
            <p:nvGrpSpPr>
              <p:cNvPr id="971782" name="Group 6">
                <a:extLst>
                  <a:ext uri="{FF2B5EF4-FFF2-40B4-BE49-F238E27FC236}">
                    <a16:creationId xmlns:a16="http://schemas.microsoft.com/office/drawing/2014/main" id="{F5462D24-3E4B-4D73-B933-2C0C2BD8B62A}"/>
                  </a:ext>
                </a:extLst>
              </p:cNvPr>
              <p:cNvGrpSpPr>
                <a:grpSpLocks/>
              </p:cNvGrpSpPr>
              <p:nvPr/>
            </p:nvGrpSpPr>
            <p:grpSpPr bwMode="auto">
              <a:xfrm>
                <a:off x="657" y="1661"/>
                <a:ext cx="1023" cy="1417"/>
                <a:chOff x="657" y="1661"/>
                <a:chExt cx="1023" cy="1417"/>
              </a:xfrm>
            </p:grpSpPr>
            <p:sp>
              <p:nvSpPr>
                <p:cNvPr id="971783" name="Text Box 7">
                  <a:extLst>
                    <a:ext uri="{FF2B5EF4-FFF2-40B4-BE49-F238E27FC236}">
                      <a16:creationId xmlns:a16="http://schemas.microsoft.com/office/drawing/2014/main" id="{EA1CBFD9-B549-42A0-87DB-D29DE904F9EB}"/>
                    </a:ext>
                  </a:extLst>
                </p:cNvPr>
                <p:cNvSpPr txBox="1">
                  <a:spLocks noChangeArrowheads="1"/>
                </p:cNvSpPr>
                <p:nvPr/>
              </p:nvSpPr>
              <p:spPr bwMode="auto">
                <a:xfrm>
                  <a:off x="657" y="2725"/>
                  <a:ext cx="1023"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l-GR" altLang="en-US" sz="1200">
                      <a:latin typeface="Book Antiqua" panose="02040602050305030304" pitchFamily="18" charset="0"/>
                    </a:rPr>
                    <a:t>ΚΑΛΗ ΠΡΟΣΑΡΜΟΓΗ</a:t>
                  </a:r>
                </a:p>
              </p:txBody>
            </p:sp>
            <p:grpSp>
              <p:nvGrpSpPr>
                <p:cNvPr id="971784" name="Group 8">
                  <a:extLst>
                    <a:ext uri="{FF2B5EF4-FFF2-40B4-BE49-F238E27FC236}">
                      <a16:creationId xmlns:a16="http://schemas.microsoft.com/office/drawing/2014/main" id="{60247203-ED29-43A0-93CC-93DC88E01419}"/>
                    </a:ext>
                  </a:extLst>
                </p:cNvPr>
                <p:cNvGrpSpPr>
                  <a:grpSpLocks/>
                </p:cNvGrpSpPr>
                <p:nvPr/>
              </p:nvGrpSpPr>
              <p:grpSpPr bwMode="auto">
                <a:xfrm>
                  <a:off x="774" y="1661"/>
                  <a:ext cx="790" cy="1028"/>
                  <a:chOff x="403" y="304"/>
                  <a:chExt cx="1226" cy="1433"/>
                </a:xfrm>
              </p:grpSpPr>
              <p:sp>
                <p:nvSpPr>
                  <p:cNvPr id="971785" name="Freeform 9">
                    <a:extLst>
                      <a:ext uri="{FF2B5EF4-FFF2-40B4-BE49-F238E27FC236}">
                        <a16:creationId xmlns:a16="http://schemas.microsoft.com/office/drawing/2014/main" id="{4C5CEC76-5439-4272-AA91-0EC7054FB127}"/>
                      </a:ext>
                    </a:extLst>
                  </p:cNvPr>
                  <p:cNvSpPr>
                    <a:spLocks/>
                  </p:cNvSpPr>
                  <p:nvPr/>
                </p:nvSpPr>
                <p:spPr bwMode="auto">
                  <a:xfrm>
                    <a:off x="403" y="475"/>
                    <a:ext cx="752" cy="1233"/>
                  </a:xfrm>
                  <a:custGeom>
                    <a:avLst/>
                    <a:gdLst>
                      <a:gd name="T0" fmla="*/ 450 w 752"/>
                      <a:gd name="T1" fmla="*/ 9 h 1233"/>
                      <a:gd name="T2" fmla="*/ 503 w 752"/>
                      <a:gd name="T3" fmla="*/ 4 h 1233"/>
                      <a:gd name="T4" fmla="*/ 555 w 752"/>
                      <a:gd name="T5" fmla="*/ 0 h 1233"/>
                      <a:gd name="T6" fmla="*/ 610 w 752"/>
                      <a:gd name="T7" fmla="*/ 4 h 1233"/>
                      <a:gd name="T8" fmla="*/ 666 w 752"/>
                      <a:gd name="T9" fmla="*/ 18 h 1233"/>
                      <a:gd name="T10" fmla="*/ 710 w 752"/>
                      <a:gd name="T11" fmla="*/ 37 h 1233"/>
                      <a:gd name="T12" fmla="*/ 742 w 752"/>
                      <a:gd name="T13" fmla="*/ 93 h 1233"/>
                      <a:gd name="T14" fmla="*/ 742 w 752"/>
                      <a:gd name="T15" fmla="*/ 153 h 1233"/>
                      <a:gd name="T16" fmla="*/ 700 w 752"/>
                      <a:gd name="T17" fmla="*/ 196 h 1233"/>
                      <a:gd name="T18" fmla="*/ 648 w 752"/>
                      <a:gd name="T19" fmla="*/ 210 h 1233"/>
                      <a:gd name="T20" fmla="*/ 582 w 752"/>
                      <a:gd name="T21" fmla="*/ 219 h 1233"/>
                      <a:gd name="T22" fmla="*/ 544 w 752"/>
                      <a:gd name="T23" fmla="*/ 256 h 1233"/>
                      <a:gd name="T24" fmla="*/ 540 w 752"/>
                      <a:gd name="T25" fmla="*/ 313 h 1233"/>
                      <a:gd name="T26" fmla="*/ 593 w 752"/>
                      <a:gd name="T27" fmla="*/ 346 h 1233"/>
                      <a:gd name="T28" fmla="*/ 648 w 752"/>
                      <a:gd name="T29" fmla="*/ 360 h 1233"/>
                      <a:gd name="T30" fmla="*/ 697 w 752"/>
                      <a:gd name="T31" fmla="*/ 392 h 1233"/>
                      <a:gd name="T32" fmla="*/ 724 w 752"/>
                      <a:gd name="T33" fmla="*/ 453 h 1233"/>
                      <a:gd name="T34" fmla="*/ 720 w 752"/>
                      <a:gd name="T35" fmla="*/ 523 h 1233"/>
                      <a:gd name="T36" fmla="*/ 683 w 752"/>
                      <a:gd name="T37" fmla="*/ 565 h 1233"/>
                      <a:gd name="T38" fmla="*/ 638 w 752"/>
                      <a:gd name="T39" fmla="*/ 608 h 1233"/>
                      <a:gd name="T40" fmla="*/ 600 w 752"/>
                      <a:gd name="T41" fmla="*/ 654 h 1233"/>
                      <a:gd name="T42" fmla="*/ 628 w 752"/>
                      <a:gd name="T43" fmla="*/ 705 h 1233"/>
                      <a:gd name="T44" fmla="*/ 716 w 752"/>
                      <a:gd name="T45" fmla="*/ 747 h 1233"/>
                      <a:gd name="T46" fmla="*/ 752 w 752"/>
                      <a:gd name="T47" fmla="*/ 794 h 1233"/>
                      <a:gd name="T48" fmla="*/ 726 w 752"/>
                      <a:gd name="T49" fmla="*/ 849 h 1233"/>
                      <a:gd name="T50" fmla="*/ 690 w 752"/>
                      <a:gd name="T51" fmla="*/ 892 h 1233"/>
                      <a:gd name="T52" fmla="*/ 641 w 752"/>
                      <a:gd name="T53" fmla="*/ 915 h 1233"/>
                      <a:gd name="T54" fmla="*/ 600 w 752"/>
                      <a:gd name="T55" fmla="*/ 953 h 1233"/>
                      <a:gd name="T56" fmla="*/ 607 w 752"/>
                      <a:gd name="T57" fmla="*/ 1014 h 1233"/>
                      <a:gd name="T58" fmla="*/ 645 w 752"/>
                      <a:gd name="T59" fmla="*/ 1064 h 1233"/>
                      <a:gd name="T60" fmla="*/ 662 w 752"/>
                      <a:gd name="T61" fmla="*/ 1139 h 1233"/>
                      <a:gd name="T62" fmla="*/ 630 w 752"/>
                      <a:gd name="T63" fmla="*/ 1200 h 1233"/>
                      <a:gd name="T64" fmla="*/ 578 w 752"/>
                      <a:gd name="T65" fmla="*/ 1227 h 1233"/>
                      <a:gd name="T66" fmla="*/ 516 w 752"/>
                      <a:gd name="T67" fmla="*/ 1233 h 1233"/>
                      <a:gd name="T68" fmla="*/ 448 w 752"/>
                      <a:gd name="T69" fmla="*/ 1233 h 1233"/>
                      <a:gd name="T70" fmla="*/ 356 w 752"/>
                      <a:gd name="T71" fmla="*/ 1233 h 1233"/>
                      <a:gd name="T72" fmla="*/ 294 w 752"/>
                      <a:gd name="T73" fmla="*/ 1233 h 1233"/>
                      <a:gd name="T74" fmla="*/ 212 w 752"/>
                      <a:gd name="T75" fmla="*/ 1200 h 1233"/>
                      <a:gd name="T76" fmla="*/ 139 w 752"/>
                      <a:gd name="T77" fmla="*/ 1163 h 1233"/>
                      <a:gd name="T78" fmla="*/ 82 w 752"/>
                      <a:gd name="T79" fmla="*/ 1135 h 1233"/>
                      <a:gd name="T80" fmla="*/ 0 w 752"/>
                      <a:gd name="T81" fmla="*/ 1083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2" h="1233">
                        <a:moveTo>
                          <a:pt x="423" y="0"/>
                        </a:moveTo>
                        <a:lnTo>
                          <a:pt x="450" y="9"/>
                        </a:lnTo>
                        <a:lnTo>
                          <a:pt x="475" y="4"/>
                        </a:lnTo>
                        <a:lnTo>
                          <a:pt x="503" y="4"/>
                        </a:lnTo>
                        <a:lnTo>
                          <a:pt x="527" y="0"/>
                        </a:lnTo>
                        <a:lnTo>
                          <a:pt x="555" y="0"/>
                        </a:lnTo>
                        <a:lnTo>
                          <a:pt x="582" y="0"/>
                        </a:lnTo>
                        <a:lnTo>
                          <a:pt x="610" y="4"/>
                        </a:lnTo>
                        <a:lnTo>
                          <a:pt x="638" y="9"/>
                        </a:lnTo>
                        <a:lnTo>
                          <a:pt x="666" y="18"/>
                        </a:lnTo>
                        <a:lnTo>
                          <a:pt x="690" y="23"/>
                        </a:lnTo>
                        <a:lnTo>
                          <a:pt x="710" y="37"/>
                        </a:lnTo>
                        <a:lnTo>
                          <a:pt x="731" y="61"/>
                        </a:lnTo>
                        <a:lnTo>
                          <a:pt x="742" y="93"/>
                        </a:lnTo>
                        <a:lnTo>
                          <a:pt x="744" y="126"/>
                        </a:lnTo>
                        <a:lnTo>
                          <a:pt x="742" y="153"/>
                        </a:lnTo>
                        <a:lnTo>
                          <a:pt x="720" y="177"/>
                        </a:lnTo>
                        <a:lnTo>
                          <a:pt x="700" y="196"/>
                        </a:lnTo>
                        <a:lnTo>
                          <a:pt x="672" y="205"/>
                        </a:lnTo>
                        <a:lnTo>
                          <a:pt x="648" y="210"/>
                        </a:lnTo>
                        <a:lnTo>
                          <a:pt x="607" y="210"/>
                        </a:lnTo>
                        <a:lnTo>
                          <a:pt x="582" y="219"/>
                        </a:lnTo>
                        <a:lnTo>
                          <a:pt x="565" y="228"/>
                        </a:lnTo>
                        <a:lnTo>
                          <a:pt x="544" y="256"/>
                        </a:lnTo>
                        <a:lnTo>
                          <a:pt x="538" y="290"/>
                        </a:lnTo>
                        <a:lnTo>
                          <a:pt x="540" y="313"/>
                        </a:lnTo>
                        <a:lnTo>
                          <a:pt x="565" y="332"/>
                        </a:lnTo>
                        <a:lnTo>
                          <a:pt x="593" y="346"/>
                        </a:lnTo>
                        <a:lnTo>
                          <a:pt x="617" y="351"/>
                        </a:lnTo>
                        <a:lnTo>
                          <a:pt x="648" y="360"/>
                        </a:lnTo>
                        <a:lnTo>
                          <a:pt x="672" y="379"/>
                        </a:lnTo>
                        <a:lnTo>
                          <a:pt x="697" y="392"/>
                        </a:lnTo>
                        <a:lnTo>
                          <a:pt x="716" y="415"/>
                        </a:lnTo>
                        <a:lnTo>
                          <a:pt x="724" y="453"/>
                        </a:lnTo>
                        <a:lnTo>
                          <a:pt x="726" y="486"/>
                        </a:lnTo>
                        <a:lnTo>
                          <a:pt x="720" y="523"/>
                        </a:lnTo>
                        <a:lnTo>
                          <a:pt x="704" y="551"/>
                        </a:lnTo>
                        <a:lnTo>
                          <a:pt x="683" y="565"/>
                        </a:lnTo>
                        <a:lnTo>
                          <a:pt x="658" y="580"/>
                        </a:lnTo>
                        <a:lnTo>
                          <a:pt x="638" y="608"/>
                        </a:lnTo>
                        <a:lnTo>
                          <a:pt x="614" y="625"/>
                        </a:lnTo>
                        <a:lnTo>
                          <a:pt x="600" y="654"/>
                        </a:lnTo>
                        <a:lnTo>
                          <a:pt x="603" y="682"/>
                        </a:lnTo>
                        <a:lnTo>
                          <a:pt x="628" y="705"/>
                        </a:lnTo>
                        <a:lnTo>
                          <a:pt x="676" y="724"/>
                        </a:lnTo>
                        <a:lnTo>
                          <a:pt x="716" y="747"/>
                        </a:lnTo>
                        <a:lnTo>
                          <a:pt x="738" y="766"/>
                        </a:lnTo>
                        <a:lnTo>
                          <a:pt x="752" y="794"/>
                        </a:lnTo>
                        <a:lnTo>
                          <a:pt x="748" y="826"/>
                        </a:lnTo>
                        <a:lnTo>
                          <a:pt x="726" y="849"/>
                        </a:lnTo>
                        <a:lnTo>
                          <a:pt x="710" y="873"/>
                        </a:lnTo>
                        <a:lnTo>
                          <a:pt x="690" y="892"/>
                        </a:lnTo>
                        <a:lnTo>
                          <a:pt x="666" y="901"/>
                        </a:lnTo>
                        <a:lnTo>
                          <a:pt x="641" y="915"/>
                        </a:lnTo>
                        <a:lnTo>
                          <a:pt x="617" y="929"/>
                        </a:lnTo>
                        <a:lnTo>
                          <a:pt x="600" y="953"/>
                        </a:lnTo>
                        <a:lnTo>
                          <a:pt x="596" y="985"/>
                        </a:lnTo>
                        <a:lnTo>
                          <a:pt x="607" y="1014"/>
                        </a:lnTo>
                        <a:lnTo>
                          <a:pt x="628" y="1031"/>
                        </a:lnTo>
                        <a:lnTo>
                          <a:pt x="645" y="1064"/>
                        </a:lnTo>
                        <a:lnTo>
                          <a:pt x="655" y="1102"/>
                        </a:lnTo>
                        <a:lnTo>
                          <a:pt x="662" y="1139"/>
                        </a:lnTo>
                        <a:lnTo>
                          <a:pt x="652" y="1172"/>
                        </a:lnTo>
                        <a:lnTo>
                          <a:pt x="630" y="1200"/>
                        </a:lnTo>
                        <a:lnTo>
                          <a:pt x="610" y="1214"/>
                        </a:lnTo>
                        <a:lnTo>
                          <a:pt x="578" y="1227"/>
                        </a:lnTo>
                        <a:lnTo>
                          <a:pt x="551" y="1233"/>
                        </a:lnTo>
                        <a:lnTo>
                          <a:pt x="516" y="1233"/>
                        </a:lnTo>
                        <a:lnTo>
                          <a:pt x="475" y="1233"/>
                        </a:lnTo>
                        <a:lnTo>
                          <a:pt x="448" y="1233"/>
                        </a:lnTo>
                        <a:lnTo>
                          <a:pt x="398" y="1233"/>
                        </a:lnTo>
                        <a:lnTo>
                          <a:pt x="356" y="1233"/>
                        </a:lnTo>
                        <a:lnTo>
                          <a:pt x="322" y="1233"/>
                        </a:lnTo>
                        <a:lnTo>
                          <a:pt x="294" y="1233"/>
                        </a:lnTo>
                        <a:lnTo>
                          <a:pt x="240" y="1210"/>
                        </a:lnTo>
                        <a:lnTo>
                          <a:pt x="212" y="1200"/>
                        </a:lnTo>
                        <a:lnTo>
                          <a:pt x="184" y="1186"/>
                        </a:lnTo>
                        <a:lnTo>
                          <a:pt x="139" y="1163"/>
                        </a:lnTo>
                        <a:lnTo>
                          <a:pt x="110" y="1149"/>
                        </a:lnTo>
                        <a:lnTo>
                          <a:pt x="82" y="1135"/>
                        </a:lnTo>
                        <a:lnTo>
                          <a:pt x="28" y="1106"/>
                        </a:lnTo>
                        <a:lnTo>
                          <a:pt x="0" y="1083"/>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86" name="Freeform 10">
                    <a:extLst>
                      <a:ext uri="{FF2B5EF4-FFF2-40B4-BE49-F238E27FC236}">
                        <a16:creationId xmlns:a16="http://schemas.microsoft.com/office/drawing/2014/main" id="{FCE6F9D4-0BB1-4A33-BB62-EE0B77ED5200}"/>
                      </a:ext>
                    </a:extLst>
                  </p:cNvPr>
                  <p:cNvSpPr>
                    <a:spLocks/>
                  </p:cNvSpPr>
                  <p:nvPr/>
                </p:nvSpPr>
                <p:spPr bwMode="auto">
                  <a:xfrm>
                    <a:off x="545" y="359"/>
                    <a:ext cx="284" cy="116"/>
                  </a:xfrm>
                  <a:custGeom>
                    <a:avLst/>
                    <a:gdLst>
                      <a:gd name="T0" fmla="*/ 284 w 284"/>
                      <a:gd name="T1" fmla="*/ 116 h 116"/>
                      <a:gd name="T2" fmla="*/ 269 w 284"/>
                      <a:gd name="T3" fmla="*/ 114 h 116"/>
                      <a:gd name="T4" fmla="*/ 254 w 284"/>
                      <a:gd name="T5" fmla="*/ 110 h 116"/>
                      <a:gd name="T6" fmla="*/ 236 w 284"/>
                      <a:gd name="T7" fmla="*/ 105 h 116"/>
                      <a:gd name="T8" fmla="*/ 218 w 284"/>
                      <a:gd name="T9" fmla="*/ 101 h 116"/>
                      <a:gd name="T10" fmla="*/ 200 w 284"/>
                      <a:gd name="T11" fmla="*/ 99 h 116"/>
                      <a:gd name="T12" fmla="*/ 183 w 284"/>
                      <a:gd name="T13" fmla="*/ 96 h 116"/>
                      <a:gd name="T14" fmla="*/ 165 w 284"/>
                      <a:gd name="T15" fmla="*/ 90 h 116"/>
                      <a:gd name="T16" fmla="*/ 147 w 284"/>
                      <a:gd name="T17" fmla="*/ 83 h 116"/>
                      <a:gd name="T18" fmla="*/ 129 w 284"/>
                      <a:gd name="T19" fmla="*/ 77 h 116"/>
                      <a:gd name="T20" fmla="*/ 103 w 284"/>
                      <a:gd name="T21" fmla="*/ 63 h 116"/>
                      <a:gd name="T22" fmla="*/ 87 w 284"/>
                      <a:gd name="T23" fmla="*/ 57 h 116"/>
                      <a:gd name="T24" fmla="*/ 74 w 284"/>
                      <a:gd name="T25" fmla="*/ 48 h 116"/>
                      <a:gd name="T26" fmla="*/ 58 w 284"/>
                      <a:gd name="T27" fmla="*/ 38 h 116"/>
                      <a:gd name="T28" fmla="*/ 43 w 284"/>
                      <a:gd name="T29" fmla="*/ 29 h 116"/>
                      <a:gd name="T30" fmla="*/ 29 w 284"/>
                      <a:gd name="T31" fmla="*/ 18 h 116"/>
                      <a:gd name="T32" fmla="*/ 14 w 284"/>
                      <a:gd name="T33" fmla="*/ 7 h 116"/>
                      <a:gd name="T34" fmla="*/ 0 w 28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4" h="116">
                        <a:moveTo>
                          <a:pt x="284" y="116"/>
                        </a:moveTo>
                        <a:lnTo>
                          <a:pt x="269" y="114"/>
                        </a:lnTo>
                        <a:lnTo>
                          <a:pt x="254" y="110"/>
                        </a:lnTo>
                        <a:lnTo>
                          <a:pt x="236" y="105"/>
                        </a:lnTo>
                        <a:lnTo>
                          <a:pt x="218" y="101"/>
                        </a:lnTo>
                        <a:lnTo>
                          <a:pt x="200" y="99"/>
                        </a:lnTo>
                        <a:lnTo>
                          <a:pt x="183" y="96"/>
                        </a:lnTo>
                        <a:lnTo>
                          <a:pt x="165" y="90"/>
                        </a:lnTo>
                        <a:lnTo>
                          <a:pt x="147" y="83"/>
                        </a:lnTo>
                        <a:lnTo>
                          <a:pt x="129" y="77"/>
                        </a:lnTo>
                        <a:lnTo>
                          <a:pt x="103" y="63"/>
                        </a:lnTo>
                        <a:lnTo>
                          <a:pt x="87" y="57"/>
                        </a:lnTo>
                        <a:lnTo>
                          <a:pt x="74" y="48"/>
                        </a:lnTo>
                        <a:lnTo>
                          <a:pt x="58" y="38"/>
                        </a:lnTo>
                        <a:lnTo>
                          <a:pt x="43" y="29"/>
                        </a:lnTo>
                        <a:lnTo>
                          <a:pt x="29" y="18"/>
                        </a:lnTo>
                        <a:lnTo>
                          <a:pt x="14" y="7"/>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87" name="Freeform 11">
                    <a:extLst>
                      <a:ext uri="{FF2B5EF4-FFF2-40B4-BE49-F238E27FC236}">
                        <a16:creationId xmlns:a16="http://schemas.microsoft.com/office/drawing/2014/main" id="{DFB0359F-47FD-4970-B6FC-DB513CA80F00}"/>
                      </a:ext>
                    </a:extLst>
                  </p:cNvPr>
                  <p:cNvSpPr>
                    <a:spLocks/>
                  </p:cNvSpPr>
                  <p:nvPr/>
                </p:nvSpPr>
                <p:spPr bwMode="auto">
                  <a:xfrm>
                    <a:off x="1009" y="416"/>
                    <a:ext cx="620" cy="1321"/>
                  </a:xfrm>
                  <a:custGeom>
                    <a:avLst/>
                    <a:gdLst>
                      <a:gd name="T0" fmla="*/ 56 w 620"/>
                      <a:gd name="T1" fmla="*/ 23 h 1321"/>
                      <a:gd name="T2" fmla="*/ 98 w 620"/>
                      <a:gd name="T3" fmla="*/ 55 h 1321"/>
                      <a:gd name="T4" fmla="*/ 142 w 620"/>
                      <a:gd name="T5" fmla="*/ 78 h 1321"/>
                      <a:gd name="T6" fmla="*/ 172 w 620"/>
                      <a:gd name="T7" fmla="*/ 134 h 1321"/>
                      <a:gd name="T8" fmla="*/ 177 w 620"/>
                      <a:gd name="T9" fmla="*/ 224 h 1321"/>
                      <a:gd name="T10" fmla="*/ 152 w 620"/>
                      <a:gd name="T11" fmla="*/ 269 h 1321"/>
                      <a:gd name="T12" fmla="*/ 108 w 620"/>
                      <a:gd name="T13" fmla="*/ 293 h 1321"/>
                      <a:gd name="T14" fmla="*/ 60 w 620"/>
                      <a:gd name="T15" fmla="*/ 298 h 1321"/>
                      <a:gd name="T16" fmla="*/ 14 w 620"/>
                      <a:gd name="T17" fmla="*/ 316 h 1321"/>
                      <a:gd name="T18" fmla="*/ 11 w 620"/>
                      <a:gd name="T19" fmla="*/ 378 h 1321"/>
                      <a:gd name="T20" fmla="*/ 63 w 620"/>
                      <a:gd name="T21" fmla="*/ 392 h 1321"/>
                      <a:gd name="T22" fmla="*/ 104 w 620"/>
                      <a:gd name="T23" fmla="*/ 424 h 1321"/>
                      <a:gd name="T24" fmla="*/ 146 w 620"/>
                      <a:gd name="T25" fmla="*/ 462 h 1321"/>
                      <a:gd name="T26" fmla="*/ 166 w 620"/>
                      <a:gd name="T27" fmla="*/ 522 h 1321"/>
                      <a:gd name="T28" fmla="*/ 166 w 620"/>
                      <a:gd name="T29" fmla="*/ 588 h 1321"/>
                      <a:gd name="T30" fmla="*/ 138 w 620"/>
                      <a:gd name="T31" fmla="*/ 639 h 1321"/>
                      <a:gd name="T32" fmla="*/ 100 w 620"/>
                      <a:gd name="T33" fmla="*/ 677 h 1321"/>
                      <a:gd name="T34" fmla="*/ 63 w 620"/>
                      <a:gd name="T35" fmla="*/ 708 h 1321"/>
                      <a:gd name="T36" fmla="*/ 87 w 620"/>
                      <a:gd name="T37" fmla="*/ 755 h 1321"/>
                      <a:gd name="T38" fmla="*/ 132 w 620"/>
                      <a:gd name="T39" fmla="*/ 779 h 1321"/>
                      <a:gd name="T40" fmla="*/ 177 w 620"/>
                      <a:gd name="T41" fmla="*/ 812 h 1321"/>
                      <a:gd name="T42" fmla="*/ 194 w 620"/>
                      <a:gd name="T43" fmla="*/ 873 h 1321"/>
                      <a:gd name="T44" fmla="*/ 172 w 620"/>
                      <a:gd name="T45" fmla="*/ 934 h 1321"/>
                      <a:gd name="T46" fmla="*/ 128 w 620"/>
                      <a:gd name="T47" fmla="*/ 975 h 1321"/>
                      <a:gd name="T48" fmla="*/ 80 w 620"/>
                      <a:gd name="T49" fmla="*/ 998 h 1321"/>
                      <a:gd name="T50" fmla="*/ 39 w 620"/>
                      <a:gd name="T51" fmla="*/ 1031 h 1321"/>
                      <a:gd name="T52" fmla="*/ 66 w 620"/>
                      <a:gd name="T53" fmla="*/ 1101 h 1321"/>
                      <a:gd name="T54" fmla="*/ 100 w 620"/>
                      <a:gd name="T55" fmla="*/ 1152 h 1321"/>
                      <a:gd name="T56" fmla="*/ 100 w 620"/>
                      <a:gd name="T57" fmla="*/ 1218 h 1321"/>
                      <a:gd name="T58" fmla="*/ 118 w 620"/>
                      <a:gd name="T59" fmla="*/ 1279 h 1321"/>
                      <a:gd name="T60" fmla="*/ 166 w 620"/>
                      <a:gd name="T61" fmla="*/ 1298 h 1321"/>
                      <a:gd name="T62" fmla="*/ 222 w 620"/>
                      <a:gd name="T63" fmla="*/ 1317 h 1321"/>
                      <a:gd name="T64" fmla="*/ 292 w 620"/>
                      <a:gd name="T65" fmla="*/ 1321 h 1321"/>
                      <a:gd name="T66" fmla="*/ 354 w 620"/>
                      <a:gd name="T67" fmla="*/ 1321 h 1321"/>
                      <a:gd name="T68" fmla="*/ 406 w 620"/>
                      <a:gd name="T69" fmla="*/ 1321 h 1321"/>
                      <a:gd name="T70" fmla="*/ 461 w 620"/>
                      <a:gd name="T71" fmla="*/ 1321 h 1321"/>
                      <a:gd name="T72" fmla="*/ 513 w 620"/>
                      <a:gd name="T73" fmla="*/ 1317 h 1321"/>
                      <a:gd name="T74" fmla="*/ 565 w 620"/>
                      <a:gd name="T75" fmla="*/ 1302 h 1321"/>
                      <a:gd name="T76" fmla="*/ 620 w 620"/>
                      <a:gd name="T77" fmla="*/ 1283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0" h="1321">
                        <a:moveTo>
                          <a:pt x="39" y="0"/>
                        </a:moveTo>
                        <a:lnTo>
                          <a:pt x="56" y="23"/>
                        </a:lnTo>
                        <a:lnTo>
                          <a:pt x="76" y="36"/>
                        </a:lnTo>
                        <a:lnTo>
                          <a:pt x="98" y="55"/>
                        </a:lnTo>
                        <a:lnTo>
                          <a:pt x="120" y="64"/>
                        </a:lnTo>
                        <a:lnTo>
                          <a:pt x="142" y="78"/>
                        </a:lnTo>
                        <a:lnTo>
                          <a:pt x="160" y="106"/>
                        </a:lnTo>
                        <a:lnTo>
                          <a:pt x="172" y="134"/>
                        </a:lnTo>
                        <a:lnTo>
                          <a:pt x="177" y="167"/>
                        </a:lnTo>
                        <a:lnTo>
                          <a:pt x="177" y="224"/>
                        </a:lnTo>
                        <a:lnTo>
                          <a:pt x="170" y="252"/>
                        </a:lnTo>
                        <a:lnTo>
                          <a:pt x="152" y="269"/>
                        </a:lnTo>
                        <a:lnTo>
                          <a:pt x="128" y="279"/>
                        </a:lnTo>
                        <a:lnTo>
                          <a:pt x="108" y="293"/>
                        </a:lnTo>
                        <a:lnTo>
                          <a:pt x="84" y="298"/>
                        </a:lnTo>
                        <a:lnTo>
                          <a:pt x="60" y="298"/>
                        </a:lnTo>
                        <a:lnTo>
                          <a:pt x="35" y="303"/>
                        </a:lnTo>
                        <a:lnTo>
                          <a:pt x="14" y="316"/>
                        </a:lnTo>
                        <a:lnTo>
                          <a:pt x="0" y="345"/>
                        </a:lnTo>
                        <a:lnTo>
                          <a:pt x="11" y="378"/>
                        </a:lnTo>
                        <a:lnTo>
                          <a:pt x="35" y="387"/>
                        </a:lnTo>
                        <a:lnTo>
                          <a:pt x="63" y="392"/>
                        </a:lnTo>
                        <a:lnTo>
                          <a:pt x="84" y="410"/>
                        </a:lnTo>
                        <a:lnTo>
                          <a:pt x="104" y="424"/>
                        </a:lnTo>
                        <a:lnTo>
                          <a:pt x="124" y="443"/>
                        </a:lnTo>
                        <a:lnTo>
                          <a:pt x="146" y="462"/>
                        </a:lnTo>
                        <a:lnTo>
                          <a:pt x="160" y="489"/>
                        </a:lnTo>
                        <a:lnTo>
                          <a:pt x="166" y="522"/>
                        </a:lnTo>
                        <a:lnTo>
                          <a:pt x="166" y="555"/>
                        </a:lnTo>
                        <a:lnTo>
                          <a:pt x="166" y="588"/>
                        </a:lnTo>
                        <a:lnTo>
                          <a:pt x="156" y="616"/>
                        </a:lnTo>
                        <a:lnTo>
                          <a:pt x="138" y="639"/>
                        </a:lnTo>
                        <a:lnTo>
                          <a:pt x="118" y="658"/>
                        </a:lnTo>
                        <a:lnTo>
                          <a:pt x="100" y="677"/>
                        </a:lnTo>
                        <a:lnTo>
                          <a:pt x="80" y="691"/>
                        </a:lnTo>
                        <a:lnTo>
                          <a:pt x="63" y="708"/>
                        </a:lnTo>
                        <a:lnTo>
                          <a:pt x="66" y="742"/>
                        </a:lnTo>
                        <a:lnTo>
                          <a:pt x="87" y="755"/>
                        </a:lnTo>
                        <a:lnTo>
                          <a:pt x="110" y="765"/>
                        </a:lnTo>
                        <a:lnTo>
                          <a:pt x="132" y="779"/>
                        </a:lnTo>
                        <a:lnTo>
                          <a:pt x="156" y="788"/>
                        </a:lnTo>
                        <a:lnTo>
                          <a:pt x="177" y="812"/>
                        </a:lnTo>
                        <a:lnTo>
                          <a:pt x="190" y="840"/>
                        </a:lnTo>
                        <a:lnTo>
                          <a:pt x="194" y="873"/>
                        </a:lnTo>
                        <a:lnTo>
                          <a:pt x="188" y="906"/>
                        </a:lnTo>
                        <a:lnTo>
                          <a:pt x="172" y="934"/>
                        </a:lnTo>
                        <a:lnTo>
                          <a:pt x="152" y="956"/>
                        </a:lnTo>
                        <a:lnTo>
                          <a:pt x="128" y="975"/>
                        </a:lnTo>
                        <a:lnTo>
                          <a:pt x="104" y="984"/>
                        </a:lnTo>
                        <a:lnTo>
                          <a:pt x="80" y="998"/>
                        </a:lnTo>
                        <a:lnTo>
                          <a:pt x="56" y="1008"/>
                        </a:lnTo>
                        <a:lnTo>
                          <a:pt x="39" y="1031"/>
                        </a:lnTo>
                        <a:lnTo>
                          <a:pt x="42" y="1060"/>
                        </a:lnTo>
                        <a:lnTo>
                          <a:pt x="66" y="1101"/>
                        </a:lnTo>
                        <a:lnTo>
                          <a:pt x="87" y="1125"/>
                        </a:lnTo>
                        <a:lnTo>
                          <a:pt x="100" y="1152"/>
                        </a:lnTo>
                        <a:lnTo>
                          <a:pt x="100" y="1185"/>
                        </a:lnTo>
                        <a:lnTo>
                          <a:pt x="100" y="1218"/>
                        </a:lnTo>
                        <a:lnTo>
                          <a:pt x="100" y="1251"/>
                        </a:lnTo>
                        <a:lnTo>
                          <a:pt x="118" y="1279"/>
                        </a:lnTo>
                        <a:lnTo>
                          <a:pt x="142" y="1288"/>
                        </a:lnTo>
                        <a:lnTo>
                          <a:pt x="166" y="1298"/>
                        </a:lnTo>
                        <a:lnTo>
                          <a:pt x="194" y="1307"/>
                        </a:lnTo>
                        <a:lnTo>
                          <a:pt x="222" y="1317"/>
                        </a:lnTo>
                        <a:lnTo>
                          <a:pt x="250" y="1321"/>
                        </a:lnTo>
                        <a:lnTo>
                          <a:pt x="292" y="1321"/>
                        </a:lnTo>
                        <a:lnTo>
                          <a:pt x="326" y="1321"/>
                        </a:lnTo>
                        <a:lnTo>
                          <a:pt x="354" y="1321"/>
                        </a:lnTo>
                        <a:lnTo>
                          <a:pt x="378" y="1321"/>
                        </a:lnTo>
                        <a:lnTo>
                          <a:pt x="406" y="1321"/>
                        </a:lnTo>
                        <a:lnTo>
                          <a:pt x="434" y="1321"/>
                        </a:lnTo>
                        <a:lnTo>
                          <a:pt x="461" y="1321"/>
                        </a:lnTo>
                        <a:lnTo>
                          <a:pt x="485" y="1321"/>
                        </a:lnTo>
                        <a:lnTo>
                          <a:pt x="513" y="1317"/>
                        </a:lnTo>
                        <a:lnTo>
                          <a:pt x="544" y="1317"/>
                        </a:lnTo>
                        <a:lnTo>
                          <a:pt x="565" y="1302"/>
                        </a:lnTo>
                        <a:lnTo>
                          <a:pt x="589" y="1298"/>
                        </a:lnTo>
                        <a:lnTo>
                          <a:pt x="620" y="1283"/>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88" name="Freeform 12">
                    <a:extLst>
                      <a:ext uri="{FF2B5EF4-FFF2-40B4-BE49-F238E27FC236}">
                        <a16:creationId xmlns:a16="http://schemas.microsoft.com/office/drawing/2014/main" id="{F37C1193-4C99-48B9-BE86-1BD34454B640}"/>
                      </a:ext>
                    </a:extLst>
                  </p:cNvPr>
                  <p:cNvSpPr>
                    <a:spLocks/>
                  </p:cNvSpPr>
                  <p:nvPr/>
                </p:nvSpPr>
                <p:spPr bwMode="auto">
                  <a:xfrm>
                    <a:off x="953" y="304"/>
                    <a:ext cx="97" cy="108"/>
                  </a:xfrm>
                  <a:custGeom>
                    <a:avLst/>
                    <a:gdLst>
                      <a:gd name="T0" fmla="*/ 97 w 97"/>
                      <a:gd name="T1" fmla="*/ 108 h 108"/>
                      <a:gd name="T2" fmla="*/ 89 w 97"/>
                      <a:gd name="T3" fmla="*/ 97 h 108"/>
                      <a:gd name="T4" fmla="*/ 80 w 97"/>
                      <a:gd name="T5" fmla="*/ 86 h 108"/>
                      <a:gd name="T6" fmla="*/ 71 w 97"/>
                      <a:gd name="T7" fmla="*/ 76 h 108"/>
                      <a:gd name="T8" fmla="*/ 62 w 97"/>
                      <a:gd name="T9" fmla="*/ 71 h 108"/>
                      <a:gd name="T10" fmla="*/ 53 w 97"/>
                      <a:gd name="T11" fmla="*/ 62 h 108"/>
                      <a:gd name="T12" fmla="*/ 46 w 97"/>
                      <a:gd name="T13" fmla="*/ 55 h 108"/>
                      <a:gd name="T14" fmla="*/ 37 w 97"/>
                      <a:gd name="T15" fmla="*/ 50 h 108"/>
                      <a:gd name="T16" fmla="*/ 31 w 97"/>
                      <a:gd name="T17" fmla="*/ 40 h 108"/>
                      <a:gd name="T18" fmla="*/ 22 w 97"/>
                      <a:gd name="T19" fmla="*/ 30 h 108"/>
                      <a:gd name="T20" fmla="*/ 13 w 97"/>
                      <a:gd name="T21" fmla="*/ 22 h 108"/>
                      <a:gd name="T22" fmla="*/ 8 w 97"/>
                      <a:gd name="T23" fmla="*/ 11 h 108"/>
                      <a:gd name="T24" fmla="*/ 0 w 97"/>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8">
                        <a:moveTo>
                          <a:pt x="97" y="108"/>
                        </a:moveTo>
                        <a:lnTo>
                          <a:pt x="89" y="97"/>
                        </a:lnTo>
                        <a:lnTo>
                          <a:pt x="80" y="86"/>
                        </a:lnTo>
                        <a:lnTo>
                          <a:pt x="71" y="76"/>
                        </a:lnTo>
                        <a:lnTo>
                          <a:pt x="62" y="71"/>
                        </a:lnTo>
                        <a:lnTo>
                          <a:pt x="53" y="62"/>
                        </a:lnTo>
                        <a:lnTo>
                          <a:pt x="46" y="55"/>
                        </a:lnTo>
                        <a:lnTo>
                          <a:pt x="37" y="50"/>
                        </a:lnTo>
                        <a:lnTo>
                          <a:pt x="31" y="40"/>
                        </a:lnTo>
                        <a:lnTo>
                          <a:pt x="22" y="30"/>
                        </a:lnTo>
                        <a:lnTo>
                          <a:pt x="13" y="22"/>
                        </a:lnTo>
                        <a:lnTo>
                          <a:pt x="8" y="11"/>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89" name="Rectangle 13">
                    <a:extLst>
                      <a:ext uri="{FF2B5EF4-FFF2-40B4-BE49-F238E27FC236}">
                        <a16:creationId xmlns:a16="http://schemas.microsoft.com/office/drawing/2014/main" id="{B5CE5720-916E-402F-BFFB-6C149C6ABBF8}"/>
                      </a:ext>
                    </a:extLst>
                  </p:cNvPr>
                  <p:cNvSpPr>
                    <a:spLocks noChangeArrowheads="1"/>
                  </p:cNvSpPr>
                  <p:nvPr/>
                </p:nvSpPr>
                <p:spPr bwMode="auto">
                  <a:xfrm>
                    <a:off x="555" y="999"/>
                    <a:ext cx="3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Ag1</a:t>
                    </a:r>
                    <a:endParaRPr lang="el-GR" altLang="en-US" sz="1400" b="0">
                      <a:latin typeface="Book Antiqua" panose="02040602050305030304" pitchFamily="18" charset="0"/>
                    </a:endParaRPr>
                  </a:p>
                </p:txBody>
              </p:sp>
              <p:sp>
                <p:nvSpPr>
                  <p:cNvPr id="971790" name="Rectangle 14">
                    <a:extLst>
                      <a:ext uri="{FF2B5EF4-FFF2-40B4-BE49-F238E27FC236}">
                        <a16:creationId xmlns:a16="http://schemas.microsoft.com/office/drawing/2014/main" id="{D0B3B1FF-870A-4276-A4BA-4C5942E7003B}"/>
                      </a:ext>
                    </a:extLst>
                  </p:cNvPr>
                  <p:cNvSpPr>
                    <a:spLocks noChangeArrowheads="1"/>
                  </p:cNvSpPr>
                  <p:nvPr/>
                </p:nvSpPr>
                <p:spPr bwMode="auto">
                  <a:xfrm>
                    <a:off x="1314" y="738"/>
                    <a:ext cx="26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Ab</a:t>
                    </a:r>
                    <a:endParaRPr lang="el-GR" altLang="en-US" sz="1400" b="0">
                      <a:latin typeface="Book Antiqua" panose="02040602050305030304" pitchFamily="18" charset="0"/>
                    </a:endParaRPr>
                  </a:p>
                </p:txBody>
              </p:sp>
            </p:grpSp>
          </p:grpSp>
          <p:grpSp>
            <p:nvGrpSpPr>
              <p:cNvPr id="971791" name="Group 15">
                <a:extLst>
                  <a:ext uri="{FF2B5EF4-FFF2-40B4-BE49-F238E27FC236}">
                    <a16:creationId xmlns:a16="http://schemas.microsoft.com/office/drawing/2014/main" id="{41CBDDFE-8E2A-48D8-B504-AB26EE762488}"/>
                  </a:ext>
                </a:extLst>
              </p:cNvPr>
              <p:cNvGrpSpPr>
                <a:grpSpLocks/>
              </p:cNvGrpSpPr>
              <p:nvPr/>
            </p:nvGrpSpPr>
            <p:grpSpPr bwMode="auto">
              <a:xfrm>
                <a:off x="3897" y="1661"/>
                <a:ext cx="974" cy="1417"/>
                <a:chOff x="3897" y="1661"/>
                <a:chExt cx="974" cy="1417"/>
              </a:xfrm>
            </p:grpSpPr>
            <p:sp>
              <p:nvSpPr>
                <p:cNvPr id="971792" name="Text Box 16">
                  <a:extLst>
                    <a:ext uri="{FF2B5EF4-FFF2-40B4-BE49-F238E27FC236}">
                      <a16:creationId xmlns:a16="http://schemas.microsoft.com/office/drawing/2014/main" id="{85513247-4972-46B2-A2C9-E66AB29E79E1}"/>
                    </a:ext>
                  </a:extLst>
                </p:cNvPr>
                <p:cNvSpPr txBox="1">
                  <a:spLocks noChangeArrowheads="1"/>
                </p:cNvSpPr>
                <p:nvPr/>
              </p:nvSpPr>
              <p:spPr bwMode="auto">
                <a:xfrm>
                  <a:off x="3897" y="2725"/>
                  <a:ext cx="974"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l-GR" altLang="en-US" sz="1200">
                      <a:latin typeface="Book Antiqua" panose="02040602050305030304" pitchFamily="18" charset="0"/>
                    </a:rPr>
                    <a:t>ΜΕΤΡΙΑ ΠΡΟΣΑΡΜΟΓΗ</a:t>
                  </a:r>
                </a:p>
              </p:txBody>
            </p:sp>
            <p:grpSp>
              <p:nvGrpSpPr>
                <p:cNvPr id="971793" name="Group 17">
                  <a:extLst>
                    <a:ext uri="{FF2B5EF4-FFF2-40B4-BE49-F238E27FC236}">
                      <a16:creationId xmlns:a16="http://schemas.microsoft.com/office/drawing/2014/main" id="{51E812F7-6FDA-4842-8146-022B82B3A1C5}"/>
                    </a:ext>
                  </a:extLst>
                </p:cNvPr>
                <p:cNvGrpSpPr>
                  <a:grpSpLocks/>
                </p:cNvGrpSpPr>
                <p:nvPr/>
              </p:nvGrpSpPr>
              <p:grpSpPr bwMode="auto">
                <a:xfrm>
                  <a:off x="3993" y="1661"/>
                  <a:ext cx="782" cy="1027"/>
                  <a:chOff x="4078" y="304"/>
                  <a:chExt cx="1213" cy="1434"/>
                </a:xfrm>
              </p:grpSpPr>
              <p:sp>
                <p:nvSpPr>
                  <p:cNvPr id="971794" name="Freeform 18">
                    <a:extLst>
                      <a:ext uri="{FF2B5EF4-FFF2-40B4-BE49-F238E27FC236}">
                        <a16:creationId xmlns:a16="http://schemas.microsoft.com/office/drawing/2014/main" id="{E741ED16-A81A-4882-B47E-734C99C0BC52}"/>
                      </a:ext>
                    </a:extLst>
                  </p:cNvPr>
                  <p:cNvSpPr>
                    <a:spLocks/>
                  </p:cNvSpPr>
                  <p:nvPr/>
                </p:nvSpPr>
                <p:spPr bwMode="auto">
                  <a:xfrm>
                    <a:off x="4671" y="416"/>
                    <a:ext cx="620" cy="1322"/>
                  </a:xfrm>
                  <a:custGeom>
                    <a:avLst/>
                    <a:gdLst>
                      <a:gd name="T0" fmla="*/ 56 w 620"/>
                      <a:gd name="T1" fmla="*/ 23 h 1322"/>
                      <a:gd name="T2" fmla="*/ 97 w 620"/>
                      <a:gd name="T3" fmla="*/ 55 h 1322"/>
                      <a:gd name="T4" fmla="*/ 142 w 620"/>
                      <a:gd name="T5" fmla="*/ 79 h 1322"/>
                      <a:gd name="T6" fmla="*/ 173 w 620"/>
                      <a:gd name="T7" fmla="*/ 135 h 1322"/>
                      <a:gd name="T8" fmla="*/ 177 w 620"/>
                      <a:gd name="T9" fmla="*/ 224 h 1322"/>
                      <a:gd name="T10" fmla="*/ 152 w 620"/>
                      <a:gd name="T11" fmla="*/ 271 h 1322"/>
                      <a:gd name="T12" fmla="*/ 108 w 620"/>
                      <a:gd name="T13" fmla="*/ 293 h 1322"/>
                      <a:gd name="T14" fmla="*/ 59 w 620"/>
                      <a:gd name="T15" fmla="*/ 298 h 1322"/>
                      <a:gd name="T16" fmla="*/ 14 w 620"/>
                      <a:gd name="T17" fmla="*/ 317 h 1322"/>
                      <a:gd name="T18" fmla="*/ 10 w 620"/>
                      <a:gd name="T19" fmla="*/ 378 h 1322"/>
                      <a:gd name="T20" fmla="*/ 62 w 620"/>
                      <a:gd name="T21" fmla="*/ 392 h 1322"/>
                      <a:gd name="T22" fmla="*/ 104 w 620"/>
                      <a:gd name="T23" fmla="*/ 425 h 1322"/>
                      <a:gd name="T24" fmla="*/ 146 w 620"/>
                      <a:gd name="T25" fmla="*/ 463 h 1322"/>
                      <a:gd name="T26" fmla="*/ 166 w 620"/>
                      <a:gd name="T27" fmla="*/ 522 h 1322"/>
                      <a:gd name="T28" fmla="*/ 166 w 620"/>
                      <a:gd name="T29" fmla="*/ 588 h 1322"/>
                      <a:gd name="T30" fmla="*/ 139 w 620"/>
                      <a:gd name="T31" fmla="*/ 640 h 1322"/>
                      <a:gd name="T32" fmla="*/ 100 w 620"/>
                      <a:gd name="T33" fmla="*/ 677 h 1322"/>
                      <a:gd name="T34" fmla="*/ 62 w 620"/>
                      <a:gd name="T35" fmla="*/ 710 h 1322"/>
                      <a:gd name="T36" fmla="*/ 87 w 620"/>
                      <a:gd name="T37" fmla="*/ 756 h 1322"/>
                      <a:gd name="T38" fmla="*/ 131 w 620"/>
                      <a:gd name="T39" fmla="*/ 779 h 1322"/>
                      <a:gd name="T40" fmla="*/ 177 w 620"/>
                      <a:gd name="T41" fmla="*/ 812 h 1322"/>
                      <a:gd name="T42" fmla="*/ 194 w 620"/>
                      <a:gd name="T43" fmla="*/ 873 h 1322"/>
                      <a:gd name="T44" fmla="*/ 173 w 620"/>
                      <a:gd name="T45" fmla="*/ 934 h 1322"/>
                      <a:gd name="T46" fmla="*/ 128 w 620"/>
                      <a:gd name="T47" fmla="*/ 975 h 1322"/>
                      <a:gd name="T48" fmla="*/ 80 w 620"/>
                      <a:gd name="T49" fmla="*/ 999 h 1322"/>
                      <a:gd name="T50" fmla="*/ 38 w 620"/>
                      <a:gd name="T51" fmla="*/ 1032 h 1322"/>
                      <a:gd name="T52" fmla="*/ 66 w 620"/>
                      <a:gd name="T53" fmla="*/ 1102 h 1322"/>
                      <a:gd name="T54" fmla="*/ 100 w 620"/>
                      <a:gd name="T55" fmla="*/ 1154 h 1322"/>
                      <a:gd name="T56" fmla="*/ 100 w 620"/>
                      <a:gd name="T57" fmla="*/ 1218 h 1322"/>
                      <a:gd name="T58" fmla="*/ 118 w 620"/>
                      <a:gd name="T59" fmla="*/ 1279 h 1322"/>
                      <a:gd name="T60" fmla="*/ 166 w 620"/>
                      <a:gd name="T61" fmla="*/ 1298 h 1322"/>
                      <a:gd name="T62" fmla="*/ 222 w 620"/>
                      <a:gd name="T63" fmla="*/ 1317 h 1322"/>
                      <a:gd name="T64" fmla="*/ 291 w 620"/>
                      <a:gd name="T65" fmla="*/ 1322 h 1322"/>
                      <a:gd name="T66" fmla="*/ 354 w 620"/>
                      <a:gd name="T67" fmla="*/ 1322 h 1322"/>
                      <a:gd name="T68" fmla="*/ 405 w 620"/>
                      <a:gd name="T69" fmla="*/ 1322 h 1322"/>
                      <a:gd name="T70" fmla="*/ 462 w 620"/>
                      <a:gd name="T71" fmla="*/ 1322 h 1322"/>
                      <a:gd name="T72" fmla="*/ 514 w 620"/>
                      <a:gd name="T73" fmla="*/ 1317 h 1322"/>
                      <a:gd name="T74" fmla="*/ 564 w 620"/>
                      <a:gd name="T75" fmla="*/ 1303 h 1322"/>
                      <a:gd name="T76" fmla="*/ 620 w 620"/>
                      <a:gd name="T77" fmla="*/ 128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0" h="1322">
                        <a:moveTo>
                          <a:pt x="38" y="0"/>
                        </a:moveTo>
                        <a:lnTo>
                          <a:pt x="56" y="23"/>
                        </a:lnTo>
                        <a:lnTo>
                          <a:pt x="76" y="36"/>
                        </a:lnTo>
                        <a:lnTo>
                          <a:pt x="97" y="55"/>
                        </a:lnTo>
                        <a:lnTo>
                          <a:pt x="121" y="64"/>
                        </a:lnTo>
                        <a:lnTo>
                          <a:pt x="142" y="79"/>
                        </a:lnTo>
                        <a:lnTo>
                          <a:pt x="160" y="107"/>
                        </a:lnTo>
                        <a:lnTo>
                          <a:pt x="173" y="135"/>
                        </a:lnTo>
                        <a:lnTo>
                          <a:pt x="177" y="168"/>
                        </a:lnTo>
                        <a:lnTo>
                          <a:pt x="177" y="224"/>
                        </a:lnTo>
                        <a:lnTo>
                          <a:pt x="170" y="253"/>
                        </a:lnTo>
                        <a:lnTo>
                          <a:pt x="152" y="271"/>
                        </a:lnTo>
                        <a:lnTo>
                          <a:pt x="128" y="281"/>
                        </a:lnTo>
                        <a:lnTo>
                          <a:pt x="108" y="293"/>
                        </a:lnTo>
                        <a:lnTo>
                          <a:pt x="83" y="298"/>
                        </a:lnTo>
                        <a:lnTo>
                          <a:pt x="59" y="298"/>
                        </a:lnTo>
                        <a:lnTo>
                          <a:pt x="35" y="303"/>
                        </a:lnTo>
                        <a:lnTo>
                          <a:pt x="14" y="317"/>
                        </a:lnTo>
                        <a:lnTo>
                          <a:pt x="0" y="345"/>
                        </a:lnTo>
                        <a:lnTo>
                          <a:pt x="10" y="378"/>
                        </a:lnTo>
                        <a:lnTo>
                          <a:pt x="35" y="387"/>
                        </a:lnTo>
                        <a:lnTo>
                          <a:pt x="62" y="392"/>
                        </a:lnTo>
                        <a:lnTo>
                          <a:pt x="83" y="411"/>
                        </a:lnTo>
                        <a:lnTo>
                          <a:pt x="104" y="425"/>
                        </a:lnTo>
                        <a:lnTo>
                          <a:pt x="125" y="444"/>
                        </a:lnTo>
                        <a:lnTo>
                          <a:pt x="146" y="463"/>
                        </a:lnTo>
                        <a:lnTo>
                          <a:pt x="160" y="491"/>
                        </a:lnTo>
                        <a:lnTo>
                          <a:pt x="166" y="522"/>
                        </a:lnTo>
                        <a:lnTo>
                          <a:pt x="166" y="555"/>
                        </a:lnTo>
                        <a:lnTo>
                          <a:pt x="166" y="588"/>
                        </a:lnTo>
                        <a:lnTo>
                          <a:pt x="156" y="616"/>
                        </a:lnTo>
                        <a:lnTo>
                          <a:pt x="139" y="640"/>
                        </a:lnTo>
                        <a:lnTo>
                          <a:pt x="118" y="658"/>
                        </a:lnTo>
                        <a:lnTo>
                          <a:pt x="100" y="677"/>
                        </a:lnTo>
                        <a:lnTo>
                          <a:pt x="80" y="691"/>
                        </a:lnTo>
                        <a:lnTo>
                          <a:pt x="62" y="710"/>
                        </a:lnTo>
                        <a:lnTo>
                          <a:pt x="66" y="742"/>
                        </a:lnTo>
                        <a:lnTo>
                          <a:pt x="87" y="756"/>
                        </a:lnTo>
                        <a:lnTo>
                          <a:pt x="111" y="765"/>
                        </a:lnTo>
                        <a:lnTo>
                          <a:pt x="131" y="779"/>
                        </a:lnTo>
                        <a:lnTo>
                          <a:pt x="156" y="789"/>
                        </a:lnTo>
                        <a:lnTo>
                          <a:pt x="177" y="812"/>
                        </a:lnTo>
                        <a:lnTo>
                          <a:pt x="190" y="840"/>
                        </a:lnTo>
                        <a:lnTo>
                          <a:pt x="194" y="873"/>
                        </a:lnTo>
                        <a:lnTo>
                          <a:pt x="188" y="906"/>
                        </a:lnTo>
                        <a:lnTo>
                          <a:pt x="173" y="934"/>
                        </a:lnTo>
                        <a:lnTo>
                          <a:pt x="152" y="958"/>
                        </a:lnTo>
                        <a:lnTo>
                          <a:pt x="128" y="975"/>
                        </a:lnTo>
                        <a:lnTo>
                          <a:pt x="104" y="985"/>
                        </a:lnTo>
                        <a:lnTo>
                          <a:pt x="80" y="999"/>
                        </a:lnTo>
                        <a:lnTo>
                          <a:pt x="56" y="1008"/>
                        </a:lnTo>
                        <a:lnTo>
                          <a:pt x="38" y="1032"/>
                        </a:lnTo>
                        <a:lnTo>
                          <a:pt x="41" y="1060"/>
                        </a:lnTo>
                        <a:lnTo>
                          <a:pt x="66" y="1102"/>
                        </a:lnTo>
                        <a:lnTo>
                          <a:pt x="87" y="1125"/>
                        </a:lnTo>
                        <a:lnTo>
                          <a:pt x="100" y="1154"/>
                        </a:lnTo>
                        <a:lnTo>
                          <a:pt x="100" y="1187"/>
                        </a:lnTo>
                        <a:lnTo>
                          <a:pt x="100" y="1218"/>
                        </a:lnTo>
                        <a:lnTo>
                          <a:pt x="100" y="1251"/>
                        </a:lnTo>
                        <a:lnTo>
                          <a:pt x="118" y="1279"/>
                        </a:lnTo>
                        <a:lnTo>
                          <a:pt x="142" y="1289"/>
                        </a:lnTo>
                        <a:lnTo>
                          <a:pt x="166" y="1298"/>
                        </a:lnTo>
                        <a:lnTo>
                          <a:pt x="194" y="1307"/>
                        </a:lnTo>
                        <a:lnTo>
                          <a:pt x="222" y="1317"/>
                        </a:lnTo>
                        <a:lnTo>
                          <a:pt x="250" y="1322"/>
                        </a:lnTo>
                        <a:lnTo>
                          <a:pt x="291" y="1322"/>
                        </a:lnTo>
                        <a:lnTo>
                          <a:pt x="326" y="1322"/>
                        </a:lnTo>
                        <a:lnTo>
                          <a:pt x="354" y="1322"/>
                        </a:lnTo>
                        <a:lnTo>
                          <a:pt x="378" y="1322"/>
                        </a:lnTo>
                        <a:lnTo>
                          <a:pt x="405" y="1322"/>
                        </a:lnTo>
                        <a:lnTo>
                          <a:pt x="434" y="1322"/>
                        </a:lnTo>
                        <a:lnTo>
                          <a:pt x="462" y="1322"/>
                        </a:lnTo>
                        <a:lnTo>
                          <a:pt x="485" y="1322"/>
                        </a:lnTo>
                        <a:lnTo>
                          <a:pt x="514" y="1317"/>
                        </a:lnTo>
                        <a:lnTo>
                          <a:pt x="544" y="1317"/>
                        </a:lnTo>
                        <a:lnTo>
                          <a:pt x="564" y="1303"/>
                        </a:lnTo>
                        <a:lnTo>
                          <a:pt x="590" y="1298"/>
                        </a:lnTo>
                        <a:lnTo>
                          <a:pt x="620" y="1284"/>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95" name="Freeform 19">
                    <a:extLst>
                      <a:ext uri="{FF2B5EF4-FFF2-40B4-BE49-F238E27FC236}">
                        <a16:creationId xmlns:a16="http://schemas.microsoft.com/office/drawing/2014/main" id="{0ED700DB-E112-4489-B10C-33AF03BBCB0B}"/>
                      </a:ext>
                    </a:extLst>
                  </p:cNvPr>
                  <p:cNvSpPr>
                    <a:spLocks/>
                  </p:cNvSpPr>
                  <p:nvPr/>
                </p:nvSpPr>
                <p:spPr bwMode="auto">
                  <a:xfrm>
                    <a:off x="4612" y="304"/>
                    <a:ext cx="95" cy="108"/>
                  </a:xfrm>
                  <a:custGeom>
                    <a:avLst/>
                    <a:gdLst>
                      <a:gd name="T0" fmla="*/ 95 w 95"/>
                      <a:gd name="T1" fmla="*/ 108 h 108"/>
                      <a:gd name="T2" fmla="*/ 87 w 95"/>
                      <a:gd name="T3" fmla="*/ 97 h 108"/>
                      <a:gd name="T4" fmla="*/ 80 w 95"/>
                      <a:gd name="T5" fmla="*/ 86 h 108"/>
                      <a:gd name="T6" fmla="*/ 71 w 95"/>
                      <a:gd name="T7" fmla="*/ 76 h 108"/>
                      <a:gd name="T8" fmla="*/ 62 w 95"/>
                      <a:gd name="T9" fmla="*/ 71 h 108"/>
                      <a:gd name="T10" fmla="*/ 53 w 95"/>
                      <a:gd name="T11" fmla="*/ 62 h 108"/>
                      <a:gd name="T12" fmla="*/ 44 w 95"/>
                      <a:gd name="T13" fmla="*/ 55 h 108"/>
                      <a:gd name="T14" fmla="*/ 37 w 95"/>
                      <a:gd name="T15" fmla="*/ 50 h 108"/>
                      <a:gd name="T16" fmla="*/ 30 w 95"/>
                      <a:gd name="T17" fmla="*/ 40 h 108"/>
                      <a:gd name="T18" fmla="*/ 21 w 95"/>
                      <a:gd name="T19" fmla="*/ 30 h 108"/>
                      <a:gd name="T20" fmla="*/ 12 w 95"/>
                      <a:gd name="T21" fmla="*/ 22 h 108"/>
                      <a:gd name="T22" fmla="*/ 7 w 95"/>
                      <a:gd name="T23" fmla="*/ 11 h 108"/>
                      <a:gd name="T24" fmla="*/ 0 w 95"/>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08">
                        <a:moveTo>
                          <a:pt x="95" y="108"/>
                        </a:moveTo>
                        <a:lnTo>
                          <a:pt x="87" y="97"/>
                        </a:lnTo>
                        <a:lnTo>
                          <a:pt x="80" y="86"/>
                        </a:lnTo>
                        <a:lnTo>
                          <a:pt x="71" y="76"/>
                        </a:lnTo>
                        <a:lnTo>
                          <a:pt x="62" y="71"/>
                        </a:lnTo>
                        <a:lnTo>
                          <a:pt x="53" y="62"/>
                        </a:lnTo>
                        <a:lnTo>
                          <a:pt x="44" y="55"/>
                        </a:lnTo>
                        <a:lnTo>
                          <a:pt x="37" y="50"/>
                        </a:lnTo>
                        <a:lnTo>
                          <a:pt x="30" y="40"/>
                        </a:lnTo>
                        <a:lnTo>
                          <a:pt x="21" y="30"/>
                        </a:lnTo>
                        <a:lnTo>
                          <a:pt x="12" y="22"/>
                        </a:lnTo>
                        <a:lnTo>
                          <a:pt x="7" y="11"/>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96" name="Rectangle 20">
                    <a:extLst>
                      <a:ext uri="{FF2B5EF4-FFF2-40B4-BE49-F238E27FC236}">
                        <a16:creationId xmlns:a16="http://schemas.microsoft.com/office/drawing/2014/main" id="{355C362D-44C9-415F-B8AF-1C552239EDDC}"/>
                      </a:ext>
                    </a:extLst>
                  </p:cNvPr>
                  <p:cNvSpPr>
                    <a:spLocks noChangeArrowheads="1"/>
                  </p:cNvSpPr>
                  <p:nvPr/>
                </p:nvSpPr>
                <p:spPr bwMode="auto">
                  <a:xfrm>
                    <a:off x="4173" y="1004"/>
                    <a:ext cx="34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Ag3</a:t>
                    </a:r>
                    <a:endParaRPr lang="el-GR" altLang="en-US" sz="1400" b="0">
                      <a:latin typeface="Book Antiqua" panose="02040602050305030304" pitchFamily="18" charset="0"/>
                    </a:endParaRPr>
                  </a:p>
                </p:txBody>
              </p:sp>
              <p:sp>
                <p:nvSpPr>
                  <p:cNvPr id="971797" name="Rectangle 21">
                    <a:extLst>
                      <a:ext uri="{FF2B5EF4-FFF2-40B4-BE49-F238E27FC236}">
                        <a16:creationId xmlns:a16="http://schemas.microsoft.com/office/drawing/2014/main" id="{C4E22971-32A1-4810-A65B-79778BF0737E}"/>
                      </a:ext>
                    </a:extLst>
                  </p:cNvPr>
                  <p:cNvSpPr>
                    <a:spLocks noChangeArrowheads="1"/>
                  </p:cNvSpPr>
                  <p:nvPr/>
                </p:nvSpPr>
                <p:spPr bwMode="auto">
                  <a:xfrm>
                    <a:off x="4978" y="737"/>
                    <a:ext cx="25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Ab</a:t>
                    </a:r>
                    <a:endParaRPr lang="el-GR" altLang="en-US" sz="1400" b="0">
                      <a:latin typeface="Book Antiqua" panose="02040602050305030304" pitchFamily="18" charset="0"/>
                    </a:endParaRPr>
                  </a:p>
                </p:txBody>
              </p:sp>
              <p:sp>
                <p:nvSpPr>
                  <p:cNvPr id="971798" name="Freeform 22">
                    <a:extLst>
                      <a:ext uri="{FF2B5EF4-FFF2-40B4-BE49-F238E27FC236}">
                        <a16:creationId xmlns:a16="http://schemas.microsoft.com/office/drawing/2014/main" id="{6FD1167E-DB2F-4E34-9BBF-FCE57C4BF8E1}"/>
                      </a:ext>
                    </a:extLst>
                  </p:cNvPr>
                  <p:cNvSpPr>
                    <a:spLocks/>
                  </p:cNvSpPr>
                  <p:nvPr/>
                </p:nvSpPr>
                <p:spPr bwMode="auto">
                  <a:xfrm>
                    <a:off x="4202" y="366"/>
                    <a:ext cx="283" cy="118"/>
                  </a:xfrm>
                  <a:custGeom>
                    <a:avLst/>
                    <a:gdLst>
                      <a:gd name="T0" fmla="*/ 283 w 283"/>
                      <a:gd name="T1" fmla="*/ 118 h 118"/>
                      <a:gd name="T2" fmla="*/ 269 w 283"/>
                      <a:gd name="T3" fmla="*/ 114 h 118"/>
                      <a:gd name="T4" fmla="*/ 253 w 283"/>
                      <a:gd name="T5" fmla="*/ 112 h 118"/>
                      <a:gd name="T6" fmla="*/ 235 w 283"/>
                      <a:gd name="T7" fmla="*/ 107 h 118"/>
                      <a:gd name="T8" fmla="*/ 217 w 283"/>
                      <a:gd name="T9" fmla="*/ 103 h 118"/>
                      <a:gd name="T10" fmla="*/ 199 w 283"/>
                      <a:gd name="T11" fmla="*/ 100 h 118"/>
                      <a:gd name="T12" fmla="*/ 182 w 283"/>
                      <a:gd name="T13" fmla="*/ 98 h 118"/>
                      <a:gd name="T14" fmla="*/ 164 w 283"/>
                      <a:gd name="T15" fmla="*/ 92 h 118"/>
                      <a:gd name="T16" fmla="*/ 146 w 283"/>
                      <a:gd name="T17" fmla="*/ 85 h 118"/>
                      <a:gd name="T18" fmla="*/ 128 w 283"/>
                      <a:gd name="T19" fmla="*/ 79 h 118"/>
                      <a:gd name="T20" fmla="*/ 102 w 283"/>
                      <a:gd name="T21" fmla="*/ 64 h 118"/>
                      <a:gd name="T22" fmla="*/ 86 w 283"/>
                      <a:gd name="T23" fmla="*/ 57 h 118"/>
                      <a:gd name="T24" fmla="*/ 74 w 283"/>
                      <a:gd name="T25" fmla="*/ 49 h 118"/>
                      <a:gd name="T26" fmla="*/ 57 w 283"/>
                      <a:gd name="T27" fmla="*/ 40 h 118"/>
                      <a:gd name="T28" fmla="*/ 42 w 283"/>
                      <a:gd name="T29" fmla="*/ 31 h 118"/>
                      <a:gd name="T30" fmla="*/ 29 w 283"/>
                      <a:gd name="T31" fmla="*/ 18 h 118"/>
                      <a:gd name="T32" fmla="*/ 13 w 283"/>
                      <a:gd name="T33" fmla="*/ 9 h 118"/>
                      <a:gd name="T34" fmla="*/ 0 w 283"/>
                      <a:gd name="T35"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3" h="118">
                        <a:moveTo>
                          <a:pt x="283" y="118"/>
                        </a:moveTo>
                        <a:lnTo>
                          <a:pt x="269" y="114"/>
                        </a:lnTo>
                        <a:lnTo>
                          <a:pt x="253" y="112"/>
                        </a:lnTo>
                        <a:lnTo>
                          <a:pt x="235" y="107"/>
                        </a:lnTo>
                        <a:lnTo>
                          <a:pt x="217" y="103"/>
                        </a:lnTo>
                        <a:lnTo>
                          <a:pt x="199" y="100"/>
                        </a:lnTo>
                        <a:lnTo>
                          <a:pt x="182" y="98"/>
                        </a:lnTo>
                        <a:lnTo>
                          <a:pt x="164" y="92"/>
                        </a:lnTo>
                        <a:lnTo>
                          <a:pt x="146" y="85"/>
                        </a:lnTo>
                        <a:lnTo>
                          <a:pt x="128" y="79"/>
                        </a:lnTo>
                        <a:lnTo>
                          <a:pt x="102" y="64"/>
                        </a:lnTo>
                        <a:lnTo>
                          <a:pt x="86" y="57"/>
                        </a:lnTo>
                        <a:lnTo>
                          <a:pt x="74" y="49"/>
                        </a:lnTo>
                        <a:lnTo>
                          <a:pt x="57" y="40"/>
                        </a:lnTo>
                        <a:lnTo>
                          <a:pt x="42" y="31"/>
                        </a:lnTo>
                        <a:lnTo>
                          <a:pt x="29" y="18"/>
                        </a:lnTo>
                        <a:lnTo>
                          <a:pt x="13" y="9"/>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799" name="Freeform 23">
                    <a:extLst>
                      <a:ext uri="{FF2B5EF4-FFF2-40B4-BE49-F238E27FC236}">
                        <a16:creationId xmlns:a16="http://schemas.microsoft.com/office/drawing/2014/main" id="{CB76A388-99A4-4E31-9D7B-502DF08DDC90}"/>
                      </a:ext>
                    </a:extLst>
                  </p:cNvPr>
                  <p:cNvSpPr>
                    <a:spLocks/>
                  </p:cNvSpPr>
                  <p:nvPr/>
                </p:nvSpPr>
                <p:spPr bwMode="auto">
                  <a:xfrm>
                    <a:off x="4078" y="475"/>
                    <a:ext cx="702" cy="1243"/>
                  </a:xfrm>
                  <a:custGeom>
                    <a:avLst/>
                    <a:gdLst>
                      <a:gd name="T0" fmla="*/ 436 w 702"/>
                      <a:gd name="T1" fmla="*/ 0 h 1243"/>
                      <a:gd name="T2" fmla="*/ 491 w 702"/>
                      <a:gd name="T3" fmla="*/ 5 h 1243"/>
                      <a:gd name="T4" fmla="*/ 543 w 702"/>
                      <a:gd name="T5" fmla="*/ 5 h 1243"/>
                      <a:gd name="T6" fmla="*/ 592 w 702"/>
                      <a:gd name="T7" fmla="*/ 5 h 1243"/>
                      <a:gd name="T8" fmla="*/ 640 w 702"/>
                      <a:gd name="T9" fmla="*/ 23 h 1243"/>
                      <a:gd name="T10" fmla="*/ 685 w 702"/>
                      <a:gd name="T11" fmla="*/ 47 h 1243"/>
                      <a:gd name="T12" fmla="*/ 702 w 702"/>
                      <a:gd name="T13" fmla="*/ 108 h 1243"/>
                      <a:gd name="T14" fmla="*/ 696 w 702"/>
                      <a:gd name="T15" fmla="*/ 169 h 1243"/>
                      <a:gd name="T16" fmla="*/ 650 w 702"/>
                      <a:gd name="T17" fmla="*/ 196 h 1243"/>
                      <a:gd name="T18" fmla="*/ 602 w 702"/>
                      <a:gd name="T19" fmla="*/ 215 h 1243"/>
                      <a:gd name="T20" fmla="*/ 553 w 702"/>
                      <a:gd name="T21" fmla="*/ 233 h 1243"/>
                      <a:gd name="T22" fmla="*/ 515 w 702"/>
                      <a:gd name="T23" fmla="*/ 271 h 1243"/>
                      <a:gd name="T24" fmla="*/ 529 w 702"/>
                      <a:gd name="T25" fmla="*/ 332 h 1243"/>
                      <a:gd name="T26" fmla="*/ 582 w 702"/>
                      <a:gd name="T27" fmla="*/ 356 h 1243"/>
                      <a:gd name="T28" fmla="*/ 622 w 702"/>
                      <a:gd name="T29" fmla="*/ 387 h 1243"/>
                      <a:gd name="T30" fmla="*/ 664 w 702"/>
                      <a:gd name="T31" fmla="*/ 415 h 1243"/>
                      <a:gd name="T32" fmla="*/ 688 w 702"/>
                      <a:gd name="T33" fmla="*/ 495 h 1243"/>
                      <a:gd name="T34" fmla="*/ 674 w 702"/>
                      <a:gd name="T35" fmla="*/ 552 h 1243"/>
                      <a:gd name="T36" fmla="*/ 640 w 702"/>
                      <a:gd name="T37" fmla="*/ 594 h 1243"/>
                      <a:gd name="T38" fmla="*/ 598 w 702"/>
                      <a:gd name="T39" fmla="*/ 644 h 1243"/>
                      <a:gd name="T40" fmla="*/ 588 w 702"/>
                      <a:gd name="T41" fmla="*/ 706 h 1243"/>
                      <a:gd name="T42" fmla="*/ 553 w 702"/>
                      <a:gd name="T43" fmla="*/ 757 h 1243"/>
                      <a:gd name="T44" fmla="*/ 526 w 702"/>
                      <a:gd name="T45" fmla="*/ 813 h 1243"/>
                      <a:gd name="T46" fmla="*/ 519 w 702"/>
                      <a:gd name="T47" fmla="*/ 878 h 1243"/>
                      <a:gd name="T48" fmla="*/ 529 w 702"/>
                      <a:gd name="T49" fmla="*/ 944 h 1243"/>
                      <a:gd name="T50" fmla="*/ 557 w 702"/>
                      <a:gd name="T51" fmla="*/ 995 h 1243"/>
                      <a:gd name="T52" fmla="*/ 595 w 702"/>
                      <a:gd name="T53" fmla="*/ 1036 h 1243"/>
                      <a:gd name="T54" fmla="*/ 616 w 702"/>
                      <a:gd name="T55" fmla="*/ 1093 h 1243"/>
                      <a:gd name="T56" fmla="*/ 630 w 702"/>
                      <a:gd name="T57" fmla="*/ 1154 h 1243"/>
                      <a:gd name="T58" fmla="*/ 609 w 702"/>
                      <a:gd name="T59" fmla="*/ 1205 h 1243"/>
                      <a:gd name="T60" fmla="*/ 571 w 702"/>
                      <a:gd name="T61" fmla="*/ 1233 h 1243"/>
                      <a:gd name="T62" fmla="*/ 512 w 702"/>
                      <a:gd name="T63" fmla="*/ 1238 h 1243"/>
                      <a:gd name="T64" fmla="*/ 463 w 702"/>
                      <a:gd name="T65" fmla="*/ 1243 h 1243"/>
                      <a:gd name="T66" fmla="*/ 408 w 702"/>
                      <a:gd name="T67" fmla="*/ 1243 h 1243"/>
                      <a:gd name="T68" fmla="*/ 332 w 702"/>
                      <a:gd name="T69" fmla="*/ 1233 h 1243"/>
                      <a:gd name="T70" fmla="*/ 276 w 702"/>
                      <a:gd name="T71" fmla="*/ 1229 h 1243"/>
                      <a:gd name="T72" fmla="*/ 214 w 702"/>
                      <a:gd name="T73" fmla="*/ 1196 h 1243"/>
                      <a:gd name="T74" fmla="*/ 162 w 702"/>
                      <a:gd name="T75" fmla="*/ 1182 h 1243"/>
                      <a:gd name="T76" fmla="*/ 114 w 702"/>
                      <a:gd name="T77" fmla="*/ 1163 h 1243"/>
                      <a:gd name="T78" fmla="*/ 72 w 702"/>
                      <a:gd name="T79" fmla="*/ 1140 h 1243"/>
                      <a:gd name="T80" fmla="*/ 23 w 702"/>
                      <a:gd name="T81" fmla="*/ 1111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2" h="1243">
                        <a:moveTo>
                          <a:pt x="411" y="9"/>
                        </a:moveTo>
                        <a:lnTo>
                          <a:pt x="436" y="0"/>
                        </a:lnTo>
                        <a:lnTo>
                          <a:pt x="467" y="5"/>
                        </a:lnTo>
                        <a:lnTo>
                          <a:pt x="491" y="5"/>
                        </a:lnTo>
                        <a:lnTo>
                          <a:pt x="519" y="5"/>
                        </a:lnTo>
                        <a:lnTo>
                          <a:pt x="543" y="5"/>
                        </a:lnTo>
                        <a:lnTo>
                          <a:pt x="568" y="5"/>
                        </a:lnTo>
                        <a:lnTo>
                          <a:pt x="592" y="5"/>
                        </a:lnTo>
                        <a:lnTo>
                          <a:pt x="616" y="9"/>
                        </a:lnTo>
                        <a:lnTo>
                          <a:pt x="640" y="23"/>
                        </a:lnTo>
                        <a:lnTo>
                          <a:pt x="661" y="33"/>
                        </a:lnTo>
                        <a:lnTo>
                          <a:pt x="685" y="47"/>
                        </a:lnTo>
                        <a:lnTo>
                          <a:pt x="696" y="75"/>
                        </a:lnTo>
                        <a:lnTo>
                          <a:pt x="702" y="108"/>
                        </a:lnTo>
                        <a:lnTo>
                          <a:pt x="702" y="141"/>
                        </a:lnTo>
                        <a:lnTo>
                          <a:pt x="696" y="169"/>
                        </a:lnTo>
                        <a:lnTo>
                          <a:pt x="674" y="182"/>
                        </a:lnTo>
                        <a:lnTo>
                          <a:pt x="650" y="196"/>
                        </a:lnTo>
                        <a:lnTo>
                          <a:pt x="626" y="205"/>
                        </a:lnTo>
                        <a:lnTo>
                          <a:pt x="602" y="215"/>
                        </a:lnTo>
                        <a:lnTo>
                          <a:pt x="578" y="220"/>
                        </a:lnTo>
                        <a:lnTo>
                          <a:pt x="553" y="233"/>
                        </a:lnTo>
                        <a:lnTo>
                          <a:pt x="529" y="248"/>
                        </a:lnTo>
                        <a:lnTo>
                          <a:pt x="515" y="271"/>
                        </a:lnTo>
                        <a:lnTo>
                          <a:pt x="515" y="304"/>
                        </a:lnTo>
                        <a:lnTo>
                          <a:pt x="529" y="332"/>
                        </a:lnTo>
                        <a:lnTo>
                          <a:pt x="557" y="346"/>
                        </a:lnTo>
                        <a:lnTo>
                          <a:pt x="582" y="356"/>
                        </a:lnTo>
                        <a:lnTo>
                          <a:pt x="602" y="370"/>
                        </a:lnTo>
                        <a:lnTo>
                          <a:pt x="622" y="387"/>
                        </a:lnTo>
                        <a:lnTo>
                          <a:pt x="644" y="403"/>
                        </a:lnTo>
                        <a:lnTo>
                          <a:pt x="664" y="415"/>
                        </a:lnTo>
                        <a:lnTo>
                          <a:pt x="682" y="444"/>
                        </a:lnTo>
                        <a:lnTo>
                          <a:pt x="688" y="495"/>
                        </a:lnTo>
                        <a:lnTo>
                          <a:pt x="692" y="528"/>
                        </a:lnTo>
                        <a:lnTo>
                          <a:pt x="674" y="552"/>
                        </a:lnTo>
                        <a:lnTo>
                          <a:pt x="657" y="575"/>
                        </a:lnTo>
                        <a:lnTo>
                          <a:pt x="640" y="594"/>
                        </a:lnTo>
                        <a:lnTo>
                          <a:pt x="620" y="630"/>
                        </a:lnTo>
                        <a:lnTo>
                          <a:pt x="598" y="644"/>
                        </a:lnTo>
                        <a:lnTo>
                          <a:pt x="584" y="672"/>
                        </a:lnTo>
                        <a:lnTo>
                          <a:pt x="588" y="706"/>
                        </a:lnTo>
                        <a:lnTo>
                          <a:pt x="574" y="738"/>
                        </a:lnTo>
                        <a:lnTo>
                          <a:pt x="553" y="757"/>
                        </a:lnTo>
                        <a:lnTo>
                          <a:pt x="536" y="785"/>
                        </a:lnTo>
                        <a:lnTo>
                          <a:pt x="526" y="813"/>
                        </a:lnTo>
                        <a:lnTo>
                          <a:pt x="519" y="845"/>
                        </a:lnTo>
                        <a:lnTo>
                          <a:pt x="519" y="878"/>
                        </a:lnTo>
                        <a:lnTo>
                          <a:pt x="522" y="911"/>
                        </a:lnTo>
                        <a:lnTo>
                          <a:pt x="529" y="944"/>
                        </a:lnTo>
                        <a:lnTo>
                          <a:pt x="543" y="967"/>
                        </a:lnTo>
                        <a:lnTo>
                          <a:pt x="557" y="995"/>
                        </a:lnTo>
                        <a:lnTo>
                          <a:pt x="574" y="1019"/>
                        </a:lnTo>
                        <a:lnTo>
                          <a:pt x="595" y="1036"/>
                        </a:lnTo>
                        <a:lnTo>
                          <a:pt x="609" y="1060"/>
                        </a:lnTo>
                        <a:lnTo>
                          <a:pt x="616" y="1093"/>
                        </a:lnTo>
                        <a:lnTo>
                          <a:pt x="626" y="1121"/>
                        </a:lnTo>
                        <a:lnTo>
                          <a:pt x="630" y="1154"/>
                        </a:lnTo>
                        <a:lnTo>
                          <a:pt x="626" y="1182"/>
                        </a:lnTo>
                        <a:lnTo>
                          <a:pt x="609" y="1205"/>
                        </a:lnTo>
                        <a:lnTo>
                          <a:pt x="595" y="1229"/>
                        </a:lnTo>
                        <a:lnTo>
                          <a:pt x="571" y="1233"/>
                        </a:lnTo>
                        <a:lnTo>
                          <a:pt x="543" y="1233"/>
                        </a:lnTo>
                        <a:lnTo>
                          <a:pt x="512" y="1238"/>
                        </a:lnTo>
                        <a:lnTo>
                          <a:pt x="488" y="1243"/>
                        </a:lnTo>
                        <a:lnTo>
                          <a:pt x="463" y="1243"/>
                        </a:lnTo>
                        <a:lnTo>
                          <a:pt x="436" y="1243"/>
                        </a:lnTo>
                        <a:lnTo>
                          <a:pt x="408" y="1243"/>
                        </a:lnTo>
                        <a:lnTo>
                          <a:pt x="380" y="1238"/>
                        </a:lnTo>
                        <a:lnTo>
                          <a:pt x="332" y="1233"/>
                        </a:lnTo>
                        <a:lnTo>
                          <a:pt x="304" y="1229"/>
                        </a:lnTo>
                        <a:lnTo>
                          <a:pt x="276" y="1229"/>
                        </a:lnTo>
                        <a:lnTo>
                          <a:pt x="238" y="1201"/>
                        </a:lnTo>
                        <a:lnTo>
                          <a:pt x="214" y="1196"/>
                        </a:lnTo>
                        <a:lnTo>
                          <a:pt x="190" y="1186"/>
                        </a:lnTo>
                        <a:lnTo>
                          <a:pt x="162" y="1182"/>
                        </a:lnTo>
                        <a:lnTo>
                          <a:pt x="138" y="1173"/>
                        </a:lnTo>
                        <a:lnTo>
                          <a:pt x="114" y="1163"/>
                        </a:lnTo>
                        <a:lnTo>
                          <a:pt x="93" y="1149"/>
                        </a:lnTo>
                        <a:lnTo>
                          <a:pt x="72" y="1140"/>
                        </a:lnTo>
                        <a:lnTo>
                          <a:pt x="48" y="1126"/>
                        </a:lnTo>
                        <a:lnTo>
                          <a:pt x="23" y="1111"/>
                        </a:lnTo>
                        <a:lnTo>
                          <a:pt x="0" y="1093"/>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0" name="Freeform 24">
                    <a:extLst>
                      <a:ext uri="{FF2B5EF4-FFF2-40B4-BE49-F238E27FC236}">
                        <a16:creationId xmlns:a16="http://schemas.microsoft.com/office/drawing/2014/main" id="{44245D7E-4F9D-406A-B90A-A34A3DC4517B}"/>
                      </a:ext>
                    </a:extLst>
                  </p:cNvPr>
                  <p:cNvSpPr>
                    <a:spLocks/>
                  </p:cNvSpPr>
                  <p:nvPr/>
                </p:nvSpPr>
                <p:spPr bwMode="auto">
                  <a:xfrm flipV="1">
                    <a:off x="4675" y="1179"/>
                    <a:ext cx="8" cy="5"/>
                  </a:xfrm>
                  <a:custGeom>
                    <a:avLst/>
                    <a:gdLst>
                      <a:gd name="T0" fmla="*/ 0 w 6"/>
                      <a:gd name="T1" fmla="*/ 4 h 4"/>
                      <a:gd name="T2" fmla="*/ 0 w 6"/>
                      <a:gd name="T3" fmla="*/ 4 h 4"/>
                      <a:gd name="T4" fmla="*/ 6 w 6"/>
                      <a:gd name="T5" fmla="*/ 0 h 4"/>
                    </a:gdLst>
                    <a:ahLst/>
                    <a:cxnLst>
                      <a:cxn ang="0">
                        <a:pos x="T0" y="T1"/>
                      </a:cxn>
                      <a:cxn ang="0">
                        <a:pos x="T2" y="T3"/>
                      </a:cxn>
                      <a:cxn ang="0">
                        <a:pos x="T4" y="T5"/>
                      </a:cxn>
                    </a:cxnLst>
                    <a:rect l="0" t="0" r="r" b="b"/>
                    <a:pathLst>
                      <a:path w="6" h="4">
                        <a:moveTo>
                          <a:pt x="0" y="4"/>
                        </a:moveTo>
                        <a:lnTo>
                          <a:pt x="0" y="4"/>
                        </a:lnTo>
                        <a:lnTo>
                          <a:pt x="6"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1" name="Freeform 25">
                    <a:extLst>
                      <a:ext uri="{FF2B5EF4-FFF2-40B4-BE49-F238E27FC236}">
                        <a16:creationId xmlns:a16="http://schemas.microsoft.com/office/drawing/2014/main" id="{66E1721F-5A48-4173-B921-9C3D594A00A5}"/>
                      </a:ext>
                    </a:extLst>
                  </p:cNvPr>
                  <p:cNvSpPr>
                    <a:spLocks/>
                  </p:cNvSpPr>
                  <p:nvPr/>
                </p:nvSpPr>
                <p:spPr bwMode="auto">
                  <a:xfrm flipV="1">
                    <a:off x="4692" y="1186"/>
                    <a:ext cx="3" cy="2"/>
                  </a:xfrm>
                  <a:custGeom>
                    <a:avLst/>
                    <a:gdLst>
                      <a:gd name="T0" fmla="*/ 0 w 3"/>
                      <a:gd name="T1" fmla="*/ 1 h 1"/>
                      <a:gd name="T2" fmla="*/ 0 w 3"/>
                      <a:gd name="T3" fmla="*/ 1 h 1"/>
                      <a:gd name="T4" fmla="*/ 3 w 3"/>
                      <a:gd name="T5" fmla="*/ 0 h 1"/>
                    </a:gdLst>
                    <a:ahLst/>
                    <a:cxnLst>
                      <a:cxn ang="0">
                        <a:pos x="T0" y="T1"/>
                      </a:cxn>
                      <a:cxn ang="0">
                        <a:pos x="T2" y="T3"/>
                      </a:cxn>
                      <a:cxn ang="0">
                        <a:pos x="T4" y="T5"/>
                      </a:cxn>
                    </a:cxnLst>
                    <a:rect l="0" t="0" r="r" b="b"/>
                    <a:pathLst>
                      <a:path w="3" h="1">
                        <a:moveTo>
                          <a:pt x="0" y="1"/>
                        </a:moveTo>
                        <a:lnTo>
                          <a:pt x="0" y="1"/>
                        </a:lnTo>
                        <a:lnTo>
                          <a:pt x="3"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2" name="Freeform 26">
                    <a:extLst>
                      <a:ext uri="{FF2B5EF4-FFF2-40B4-BE49-F238E27FC236}">
                        <a16:creationId xmlns:a16="http://schemas.microsoft.com/office/drawing/2014/main" id="{B28F0DB8-F4CA-4942-93F6-F4D7B45AEFEF}"/>
                      </a:ext>
                    </a:extLst>
                  </p:cNvPr>
                  <p:cNvSpPr>
                    <a:spLocks/>
                  </p:cNvSpPr>
                  <p:nvPr/>
                </p:nvSpPr>
                <p:spPr bwMode="auto">
                  <a:xfrm flipV="1">
                    <a:off x="4741" y="1208"/>
                    <a:ext cx="3"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3" name="Freeform 27">
                    <a:extLst>
                      <a:ext uri="{FF2B5EF4-FFF2-40B4-BE49-F238E27FC236}">
                        <a16:creationId xmlns:a16="http://schemas.microsoft.com/office/drawing/2014/main" id="{C9ECA66C-5A6A-4B18-9504-C20A5AA594CF}"/>
                      </a:ext>
                    </a:extLst>
                  </p:cNvPr>
                  <p:cNvSpPr>
                    <a:spLocks/>
                  </p:cNvSpPr>
                  <p:nvPr/>
                </p:nvSpPr>
                <p:spPr bwMode="auto">
                  <a:xfrm flipV="1">
                    <a:off x="4758" y="1217"/>
                    <a:ext cx="11" cy="6"/>
                  </a:xfrm>
                  <a:custGeom>
                    <a:avLst/>
                    <a:gdLst>
                      <a:gd name="T0" fmla="*/ 0 w 9"/>
                      <a:gd name="T1" fmla="*/ 5 h 5"/>
                      <a:gd name="T2" fmla="*/ 0 w 9"/>
                      <a:gd name="T3" fmla="*/ 5 h 5"/>
                      <a:gd name="T4" fmla="*/ 9 w 9"/>
                      <a:gd name="T5" fmla="*/ 0 h 5"/>
                    </a:gdLst>
                    <a:ahLst/>
                    <a:cxnLst>
                      <a:cxn ang="0">
                        <a:pos x="T0" y="T1"/>
                      </a:cxn>
                      <a:cxn ang="0">
                        <a:pos x="T2" y="T3"/>
                      </a:cxn>
                      <a:cxn ang="0">
                        <a:pos x="T4" y="T5"/>
                      </a:cxn>
                    </a:cxnLst>
                    <a:rect l="0" t="0" r="r" b="b"/>
                    <a:pathLst>
                      <a:path w="9" h="5">
                        <a:moveTo>
                          <a:pt x="0" y="5"/>
                        </a:moveTo>
                        <a:lnTo>
                          <a:pt x="0" y="5"/>
                        </a:lnTo>
                        <a:lnTo>
                          <a:pt x="9"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4" name="Freeform 28">
                    <a:extLst>
                      <a:ext uri="{FF2B5EF4-FFF2-40B4-BE49-F238E27FC236}">
                        <a16:creationId xmlns:a16="http://schemas.microsoft.com/office/drawing/2014/main" id="{0B7A7A13-9048-4D85-83EF-36A70CE95C1A}"/>
                      </a:ext>
                    </a:extLst>
                  </p:cNvPr>
                  <p:cNvSpPr>
                    <a:spLocks/>
                  </p:cNvSpPr>
                  <p:nvPr/>
                </p:nvSpPr>
                <p:spPr bwMode="auto">
                  <a:xfrm flipV="1">
                    <a:off x="4798" y="1256"/>
                    <a:ext cx="4" cy="16"/>
                  </a:xfrm>
                  <a:custGeom>
                    <a:avLst/>
                    <a:gdLst>
                      <a:gd name="T0" fmla="*/ 0 w 3"/>
                      <a:gd name="T1" fmla="*/ 13 h 13"/>
                      <a:gd name="T2" fmla="*/ 0 w 3"/>
                      <a:gd name="T3" fmla="*/ 13 h 13"/>
                      <a:gd name="T4" fmla="*/ 3 w 3"/>
                      <a:gd name="T5" fmla="*/ 0 h 13"/>
                    </a:gdLst>
                    <a:ahLst/>
                    <a:cxnLst>
                      <a:cxn ang="0">
                        <a:pos x="T0" y="T1"/>
                      </a:cxn>
                      <a:cxn ang="0">
                        <a:pos x="T2" y="T3"/>
                      </a:cxn>
                      <a:cxn ang="0">
                        <a:pos x="T4" y="T5"/>
                      </a:cxn>
                    </a:cxnLst>
                    <a:rect l="0" t="0" r="r" b="b"/>
                    <a:pathLst>
                      <a:path w="3" h="13">
                        <a:moveTo>
                          <a:pt x="0" y="13"/>
                        </a:moveTo>
                        <a:lnTo>
                          <a:pt x="0" y="13"/>
                        </a:lnTo>
                        <a:lnTo>
                          <a:pt x="3"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5" name="Freeform 29">
                    <a:extLst>
                      <a:ext uri="{FF2B5EF4-FFF2-40B4-BE49-F238E27FC236}">
                        <a16:creationId xmlns:a16="http://schemas.microsoft.com/office/drawing/2014/main" id="{03C4EAC3-9193-4F6A-9BE4-81F525C7D31E}"/>
                      </a:ext>
                    </a:extLst>
                  </p:cNvPr>
                  <p:cNvSpPr>
                    <a:spLocks/>
                  </p:cNvSpPr>
                  <p:nvPr/>
                </p:nvSpPr>
                <p:spPr bwMode="auto">
                  <a:xfrm flipV="1">
                    <a:off x="4802" y="1272"/>
                    <a:ext cx="1" cy="16"/>
                  </a:xfrm>
                  <a:custGeom>
                    <a:avLst/>
                    <a:gdLst>
                      <a:gd name="T0" fmla="*/ 0 w 1"/>
                      <a:gd name="T1" fmla="*/ 12 h 12"/>
                      <a:gd name="T2" fmla="*/ 0 w 1"/>
                      <a:gd name="T3" fmla="*/ 12 h 12"/>
                      <a:gd name="T4" fmla="*/ 1 w 1"/>
                      <a:gd name="T5" fmla="*/ 0 h 12"/>
                    </a:gdLst>
                    <a:ahLst/>
                    <a:cxnLst>
                      <a:cxn ang="0">
                        <a:pos x="T0" y="T1"/>
                      </a:cxn>
                      <a:cxn ang="0">
                        <a:pos x="T2" y="T3"/>
                      </a:cxn>
                      <a:cxn ang="0">
                        <a:pos x="T4" y="T5"/>
                      </a:cxn>
                    </a:cxnLst>
                    <a:rect l="0" t="0" r="r" b="b"/>
                    <a:pathLst>
                      <a:path w="1" h="12">
                        <a:moveTo>
                          <a:pt x="0" y="12"/>
                        </a:moveTo>
                        <a:lnTo>
                          <a:pt x="0" y="12"/>
                        </a:lnTo>
                        <a:lnTo>
                          <a:pt x="1"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6" name="Freeform 30">
                    <a:extLst>
                      <a:ext uri="{FF2B5EF4-FFF2-40B4-BE49-F238E27FC236}">
                        <a16:creationId xmlns:a16="http://schemas.microsoft.com/office/drawing/2014/main" id="{70DC6F87-1A9C-4702-8713-1C205208AD45}"/>
                      </a:ext>
                    </a:extLst>
                  </p:cNvPr>
                  <p:cNvSpPr>
                    <a:spLocks/>
                  </p:cNvSpPr>
                  <p:nvPr/>
                </p:nvSpPr>
                <p:spPr bwMode="auto">
                  <a:xfrm flipV="1">
                    <a:off x="4788" y="1322"/>
                    <a:ext cx="5" cy="10"/>
                  </a:xfrm>
                  <a:custGeom>
                    <a:avLst/>
                    <a:gdLst>
                      <a:gd name="T0" fmla="*/ 4 w 4"/>
                      <a:gd name="T1" fmla="*/ 8 h 8"/>
                      <a:gd name="T2" fmla="*/ 4 w 4"/>
                      <a:gd name="T3" fmla="*/ 8 h 8"/>
                      <a:gd name="T4" fmla="*/ 0 w 4"/>
                      <a:gd name="T5" fmla="*/ 0 h 8"/>
                    </a:gdLst>
                    <a:ahLst/>
                    <a:cxnLst>
                      <a:cxn ang="0">
                        <a:pos x="T0" y="T1"/>
                      </a:cxn>
                      <a:cxn ang="0">
                        <a:pos x="T2" y="T3"/>
                      </a:cxn>
                      <a:cxn ang="0">
                        <a:pos x="T4" y="T5"/>
                      </a:cxn>
                    </a:cxnLst>
                    <a:rect l="0" t="0" r="r" b="b"/>
                    <a:pathLst>
                      <a:path w="4" h="8">
                        <a:moveTo>
                          <a:pt x="4" y="8"/>
                        </a:moveTo>
                        <a:lnTo>
                          <a:pt x="4" y="8"/>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7" name="Freeform 31">
                    <a:extLst>
                      <a:ext uri="{FF2B5EF4-FFF2-40B4-BE49-F238E27FC236}">
                        <a16:creationId xmlns:a16="http://schemas.microsoft.com/office/drawing/2014/main" id="{1DE430FC-3CFF-48D0-99DB-0FFFFEBBDA2B}"/>
                      </a:ext>
                    </a:extLst>
                  </p:cNvPr>
                  <p:cNvSpPr>
                    <a:spLocks/>
                  </p:cNvSpPr>
                  <p:nvPr/>
                </p:nvSpPr>
                <p:spPr bwMode="auto">
                  <a:xfrm flipV="1">
                    <a:off x="4779" y="1338"/>
                    <a:ext cx="4" cy="5"/>
                  </a:xfrm>
                  <a:custGeom>
                    <a:avLst/>
                    <a:gdLst>
                      <a:gd name="T0" fmla="*/ 3 w 3"/>
                      <a:gd name="T1" fmla="*/ 4 h 4"/>
                      <a:gd name="T2" fmla="*/ 3 w 3"/>
                      <a:gd name="T3" fmla="*/ 4 h 4"/>
                      <a:gd name="T4" fmla="*/ 0 w 3"/>
                      <a:gd name="T5" fmla="*/ 0 h 4"/>
                    </a:gdLst>
                    <a:ahLst/>
                    <a:cxnLst>
                      <a:cxn ang="0">
                        <a:pos x="T0" y="T1"/>
                      </a:cxn>
                      <a:cxn ang="0">
                        <a:pos x="T2" y="T3"/>
                      </a:cxn>
                      <a:cxn ang="0">
                        <a:pos x="T4" y="T5"/>
                      </a:cxn>
                    </a:cxnLst>
                    <a:rect l="0" t="0" r="r" b="b"/>
                    <a:pathLst>
                      <a:path w="3" h="4">
                        <a:moveTo>
                          <a:pt x="3" y="4"/>
                        </a:moveTo>
                        <a:lnTo>
                          <a:pt x="3" y="4"/>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8" name="Freeform 32">
                    <a:extLst>
                      <a:ext uri="{FF2B5EF4-FFF2-40B4-BE49-F238E27FC236}">
                        <a16:creationId xmlns:a16="http://schemas.microsoft.com/office/drawing/2014/main" id="{6DB3F953-7822-426C-8544-713B4463AA15}"/>
                      </a:ext>
                    </a:extLst>
                  </p:cNvPr>
                  <p:cNvSpPr>
                    <a:spLocks/>
                  </p:cNvSpPr>
                  <p:nvPr/>
                </p:nvSpPr>
                <p:spPr bwMode="auto">
                  <a:xfrm flipV="1">
                    <a:off x="4728" y="1375"/>
                    <a:ext cx="7" cy="7"/>
                  </a:xfrm>
                  <a:custGeom>
                    <a:avLst/>
                    <a:gdLst>
                      <a:gd name="T0" fmla="*/ 5 w 5"/>
                      <a:gd name="T1" fmla="*/ 6 h 6"/>
                      <a:gd name="T2" fmla="*/ 5 w 5"/>
                      <a:gd name="T3" fmla="*/ 6 h 6"/>
                      <a:gd name="T4" fmla="*/ 0 w 5"/>
                      <a:gd name="T5" fmla="*/ 0 h 6"/>
                    </a:gdLst>
                    <a:ahLst/>
                    <a:cxnLst>
                      <a:cxn ang="0">
                        <a:pos x="T0" y="T1"/>
                      </a:cxn>
                      <a:cxn ang="0">
                        <a:pos x="T2" y="T3"/>
                      </a:cxn>
                      <a:cxn ang="0">
                        <a:pos x="T4" y="T5"/>
                      </a:cxn>
                    </a:cxnLst>
                    <a:rect l="0" t="0" r="r" b="b"/>
                    <a:pathLst>
                      <a:path w="5" h="6">
                        <a:moveTo>
                          <a:pt x="5" y="6"/>
                        </a:moveTo>
                        <a:lnTo>
                          <a:pt x="5" y="6"/>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09" name="Freeform 33">
                    <a:extLst>
                      <a:ext uri="{FF2B5EF4-FFF2-40B4-BE49-F238E27FC236}">
                        <a16:creationId xmlns:a16="http://schemas.microsoft.com/office/drawing/2014/main" id="{E59B96FF-1A4F-4263-AFAC-560F569CA2FE}"/>
                      </a:ext>
                    </a:extLst>
                  </p:cNvPr>
                  <p:cNvSpPr>
                    <a:spLocks/>
                  </p:cNvSpPr>
                  <p:nvPr/>
                </p:nvSpPr>
                <p:spPr bwMode="auto">
                  <a:xfrm flipV="1">
                    <a:off x="4717" y="1389"/>
                    <a:ext cx="3" cy="1"/>
                  </a:xfrm>
                  <a:custGeom>
                    <a:avLst/>
                    <a:gdLst>
                      <a:gd name="T0" fmla="*/ 2 w 2"/>
                      <a:gd name="T1" fmla="*/ 1 h 1"/>
                      <a:gd name="T2" fmla="*/ 2 w 2"/>
                      <a:gd name="T3" fmla="*/ 1 h 1"/>
                      <a:gd name="T4" fmla="*/ 0 w 2"/>
                      <a:gd name="T5" fmla="*/ 0 h 1"/>
                    </a:gdLst>
                    <a:ahLst/>
                    <a:cxnLst>
                      <a:cxn ang="0">
                        <a:pos x="T0" y="T1"/>
                      </a:cxn>
                      <a:cxn ang="0">
                        <a:pos x="T2" y="T3"/>
                      </a:cxn>
                      <a:cxn ang="0">
                        <a:pos x="T4" y="T5"/>
                      </a:cxn>
                    </a:cxnLst>
                    <a:rect l="0" t="0" r="r" b="b"/>
                    <a:pathLst>
                      <a:path w="2" h="1">
                        <a:moveTo>
                          <a:pt x="2" y="1"/>
                        </a:moveTo>
                        <a:lnTo>
                          <a:pt x="2" y="1"/>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10" name="Freeform 34">
                    <a:extLst>
                      <a:ext uri="{FF2B5EF4-FFF2-40B4-BE49-F238E27FC236}">
                        <a16:creationId xmlns:a16="http://schemas.microsoft.com/office/drawing/2014/main" id="{D5F73694-A0BD-47B7-B609-380714E5327A}"/>
                      </a:ext>
                    </a:extLst>
                  </p:cNvPr>
                  <p:cNvSpPr>
                    <a:spLocks/>
                  </p:cNvSpPr>
                  <p:nvPr/>
                </p:nvSpPr>
                <p:spPr bwMode="auto">
                  <a:xfrm flipV="1">
                    <a:off x="4659" y="1410"/>
                    <a:ext cx="11" cy="10"/>
                  </a:xfrm>
                  <a:custGeom>
                    <a:avLst/>
                    <a:gdLst>
                      <a:gd name="T0" fmla="*/ 9 w 9"/>
                      <a:gd name="T1" fmla="*/ 8 h 8"/>
                      <a:gd name="T2" fmla="*/ 9 w 9"/>
                      <a:gd name="T3" fmla="*/ 8 h 8"/>
                      <a:gd name="T4" fmla="*/ 0 w 9"/>
                      <a:gd name="T5" fmla="*/ 0 h 8"/>
                    </a:gdLst>
                    <a:ahLst/>
                    <a:cxnLst>
                      <a:cxn ang="0">
                        <a:pos x="T0" y="T1"/>
                      </a:cxn>
                      <a:cxn ang="0">
                        <a:pos x="T2" y="T3"/>
                      </a:cxn>
                      <a:cxn ang="0">
                        <a:pos x="T4" y="T5"/>
                      </a:cxn>
                    </a:cxnLst>
                    <a:rect l="0" t="0" r="r" b="b"/>
                    <a:pathLst>
                      <a:path w="9" h="8">
                        <a:moveTo>
                          <a:pt x="9" y="8"/>
                        </a:moveTo>
                        <a:lnTo>
                          <a:pt x="9" y="8"/>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11" name="Freeform 35">
                    <a:extLst>
                      <a:ext uri="{FF2B5EF4-FFF2-40B4-BE49-F238E27FC236}">
                        <a16:creationId xmlns:a16="http://schemas.microsoft.com/office/drawing/2014/main" id="{1A414DA4-9926-4C72-948D-D8BFD1C308EE}"/>
                      </a:ext>
                    </a:extLst>
                  </p:cNvPr>
                  <p:cNvSpPr>
                    <a:spLocks/>
                  </p:cNvSpPr>
                  <p:nvPr/>
                </p:nvSpPr>
                <p:spPr bwMode="auto">
                  <a:xfrm flipV="1">
                    <a:off x="4649" y="1424"/>
                    <a:ext cx="5" cy="5"/>
                  </a:xfrm>
                  <a:custGeom>
                    <a:avLst/>
                    <a:gdLst>
                      <a:gd name="T0" fmla="*/ 4 w 4"/>
                      <a:gd name="T1" fmla="*/ 4 h 4"/>
                      <a:gd name="T2" fmla="*/ 4 w 4"/>
                      <a:gd name="T3" fmla="*/ 4 h 4"/>
                      <a:gd name="T4" fmla="*/ 0 w 4"/>
                      <a:gd name="T5" fmla="*/ 0 h 4"/>
                    </a:gdLst>
                    <a:ahLst/>
                    <a:cxnLst>
                      <a:cxn ang="0">
                        <a:pos x="T0" y="T1"/>
                      </a:cxn>
                      <a:cxn ang="0">
                        <a:pos x="T2" y="T3"/>
                      </a:cxn>
                      <a:cxn ang="0">
                        <a:pos x="T4" y="T5"/>
                      </a:cxn>
                    </a:cxnLst>
                    <a:rect l="0" t="0" r="r" b="b"/>
                    <a:pathLst>
                      <a:path w="4" h="4">
                        <a:moveTo>
                          <a:pt x="4" y="4"/>
                        </a:moveTo>
                        <a:lnTo>
                          <a:pt x="4" y="4"/>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971812" name="Group 36">
                <a:extLst>
                  <a:ext uri="{FF2B5EF4-FFF2-40B4-BE49-F238E27FC236}">
                    <a16:creationId xmlns:a16="http://schemas.microsoft.com/office/drawing/2014/main" id="{2FD6645C-A0E5-4A52-9889-F24EC0D831BE}"/>
                  </a:ext>
                </a:extLst>
              </p:cNvPr>
              <p:cNvGrpSpPr>
                <a:grpSpLocks/>
              </p:cNvGrpSpPr>
              <p:nvPr/>
            </p:nvGrpSpPr>
            <p:grpSpPr bwMode="auto">
              <a:xfrm>
                <a:off x="2304" y="1661"/>
                <a:ext cx="969" cy="1417"/>
                <a:chOff x="2109" y="1661"/>
                <a:chExt cx="969" cy="1417"/>
              </a:xfrm>
            </p:grpSpPr>
            <p:sp>
              <p:nvSpPr>
                <p:cNvPr id="971813" name="Text Box 37">
                  <a:extLst>
                    <a:ext uri="{FF2B5EF4-FFF2-40B4-BE49-F238E27FC236}">
                      <a16:creationId xmlns:a16="http://schemas.microsoft.com/office/drawing/2014/main" id="{A905B738-3497-4319-B736-38035F21CBE2}"/>
                    </a:ext>
                  </a:extLst>
                </p:cNvPr>
                <p:cNvSpPr txBox="1">
                  <a:spLocks noChangeArrowheads="1"/>
                </p:cNvSpPr>
                <p:nvPr/>
              </p:nvSpPr>
              <p:spPr bwMode="auto">
                <a:xfrm>
                  <a:off x="2109" y="2725"/>
                  <a:ext cx="969" cy="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spcBef>
                      <a:spcPct val="50000"/>
                    </a:spcBef>
                  </a:pPr>
                  <a:r>
                    <a:rPr lang="el-GR" altLang="en-US" sz="1200">
                      <a:latin typeface="Book Antiqua" panose="02040602050305030304" pitchFamily="18" charset="0"/>
                    </a:rPr>
                    <a:t>ΚΑΘΟΛΟΥ ΠΡΟΣΑΡΜΟΓΗ</a:t>
                  </a:r>
                </a:p>
              </p:txBody>
            </p:sp>
            <p:grpSp>
              <p:nvGrpSpPr>
                <p:cNvPr id="971814" name="Group 38">
                  <a:extLst>
                    <a:ext uri="{FF2B5EF4-FFF2-40B4-BE49-F238E27FC236}">
                      <a16:creationId xmlns:a16="http://schemas.microsoft.com/office/drawing/2014/main" id="{A2E52838-9D86-45B7-9BC6-BB7FF3A3EB1A}"/>
                    </a:ext>
                  </a:extLst>
                </p:cNvPr>
                <p:cNvGrpSpPr>
                  <a:grpSpLocks/>
                </p:cNvGrpSpPr>
                <p:nvPr/>
              </p:nvGrpSpPr>
              <p:grpSpPr bwMode="auto">
                <a:xfrm>
                  <a:off x="2134" y="1661"/>
                  <a:ext cx="919" cy="1028"/>
                  <a:chOff x="2820" y="709"/>
                  <a:chExt cx="919" cy="1028"/>
                </a:xfrm>
              </p:grpSpPr>
              <p:sp>
                <p:nvSpPr>
                  <p:cNvPr id="971815" name="Freeform 39">
                    <a:extLst>
                      <a:ext uri="{FF2B5EF4-FFF2-40B4-BE49-F238E27FC236}">
                        <a16:creationId xmlns:a16="http://schemas.microsoft.com/office/drawing/2014/main" id="{1219EDD8-EF98-4A02-804B-C38B3A81FCE5}"/>
                      </a:ext>
                    </a:extLst>
                  </p:cNvPr>
                  <p:cNvSpPr>
                    <a:spLocks/>
                  </p:cNvSpPr>
                  <p:nvPr/>
                </p:nvSpPr>
                <p:spPr bwMode="auto">
                  <a:xfrm>
                    <a:off x="3339" y="789"/>
                    <a:ext cx="400" cy="948"/>
                  </a:xfrm>
                  <a:custGeom>
                    <a:avLst/>
                    <a:gdLst>
                      <a:gd name="T0" fmla="*/ 57 w 621"/>
                      <a:gd name="T1" fmla="*/ 23 h 1321"/>
                      <a:gd name="T2" fmla="*/ 97 w 621"/>
                      <a:gd name="T3" fmla="*/ 55 h 1321"/>
                      <a:gd name="T4" fmla="*/ 143 w 621"/>
                      <a:gd name="T5" fmla="*/ 78 h 1321"/>
                      <a:gd name="T6" fmla="*/ 174 w 621"/>
                      <a:gd name="T7" fmla="*/ 134 h 1321"/>
                      <a:gd name="T8" fmla="*/ 177 w 621"/>
                      <a:gd name="T9" fmla="*/ 224 h 1321"/>
                      <a:gd name="T10" fmla="*/ 153 w 621"/>
                      <a:gd name="T11" fmla="*/ 269 h 1321"/>
                      <a:gd name="T12" fmla="*/ 108 w 621"/>
                      <a:gd name="T13" fmla="*/ 293 h 1321"/>
                      <a:gd name="T14" fmla="*/ 59 w 621"/>
                      <a:gd name="T15" fmla="*/ 298 h 1321"/>
                      <a:gd name="T16" fmla="*/ 15 w 621"/>
                      <a:gd name="T17" fmla="*/ 316 h 1321"/>
                      <a:gd name="T18" fmla="*/ 11 w 621"/>
                      <a:gd name="T19" fmla="*/ 378 h 1321"/>
                      <a:gd name="T20" fmla="*/ 63 w 621"/>
                      <a:gd name="T21" fmla="*/ 392 h 1321"/>
                      <a:gd name="T22" fmla="*/ 105 w 621"/>
                      <a:gd name="T23" fmla="*/ 424 h 1321"/>
                      <a:gd name="T24" fmla="*/ 147 w 621"/>
                      <a:gd name="T25" fmla="*/ 462 h 1321"/>
                      <a:gd name="T26" fmla="*/ 167 w 621"/>
                      <a:gd name="T27" fmla="*/ 522 h 1321"/>
                      <a:gd name="T28" fmla="*/ 167 w 621"/>
                      <a:gd name="T29" fmla="*/ 588 h 1321"/>
                      <a:gd name="T30" fmla="*/ 139 w 621"/>
                      <a:gd name="T31" fmla="*/ 639 h 1321"/>
                      <a:gd name="T32" fmla="*/ 101 w 621"/>
                      <a:gd name="T33" fmla="*/ 677 h 1321"/>
                      <a:gd name="T34" fmla="*/ 63 w 621"/>
                      <a:gd name="T35" fmla="*/ 708 h 1321"/>
                      <a:gd name="T36" fmla="*/ 87 w 621"/>
                      <a:gd name="T37" fmla="*/ 755 h 1321"/>
                      <a:gd name="T38" fmla="*/ 132 w 621"/>
                      <a:gd name="T39" fmla="*/ 779 h 1321"/>
                      <a:gd name="T40" fmla="*/ 177 w 621"/>
                      <a:gd name="T41" fmla="*/ 812 h 1321"/>
                      <a:gd name="T42" fmla="*/ 195 w 621"/>
                      <a:gd name="T43" fmla="*/ 873 h 1321"/>
                      <a:gd name="T44" fmla="*/ 174 w 621"/>
                      <a:gd name="T45" fmla="*/ 934 h 1321"/>
                      <a:gd name="T46" fmla="*/ 129 w 621"/>
                      <a:gd name="T47" fmla="*/ 975 h 1321"/>
                      <a:gd name="T48" fmla="*/ 80 w 621"/>
                      <a:gd name="T49" fmla="*/ 998 h 1321"/>
                      <a:gd name="T50" fmla="*/ 39 w 621"/>
                      <a:gd name="T51" fmla="*/ 1031 h 1321"/>
                      <a:gd name="T52" fmla="*/ 67 w 621"/>
                      <a:gd name="T53" fmla="*/ 1101 h 1321"/>
                      <a:gd name="T54" fmla="*/ 101 w 621"/>
                      <a:gd name="T55" fmla="*/ 1152 h 1321"/>
                      <a:gd name="T56" fmla="*/ 101 w 621"/>
                      <a:gd name="T57" fmla="*/ 1218 h 1321"/>
                      <a:gd name="T58" fmla="*/ 119 w 621"/>
                      <a:gd name="T59" fmla="*/ 1279 h 1321"/>
                      <a:gd name="T60" fmla="*/ 167 w 621"/>
                      <a:gd name="T61" fmla="*/ 1298 h 1321"/>
                      <a:gd name="T62" fmla="*/ 222 w 621"/>
                      <a:gd name="T63" fmla="*/ 1317 h 1321"/>
                      <a:gd name="T64" fmla="*/ 291 w 621"/>
                      <a:gd name="T65" fmla="*/ 1321 h 1321"/>
                      <a:gd name="T66" fmla="*/ 354 w 621"/>
                      <a:gd name="T67" fmla="*/ 1321 h 1321"/>
                      <a:gd name="T68" fmla="*/ 406 w 621"/>
                      <a:gd name="T69" fmla="*/ 1321 h 1321"/>
                      <a:gd name="T70" fmla="*/ 461 w 621"/>
                      <a:gd name="T71" fmla="*/ 1321 h 1321"/>
                      <a:gd name="T72" fmla="*/ 513 w 621"/>
                      <a:gd name="T73" fmla="*/ 1317 h 1321"/>
                      <a:gd name="T74" fmla="*/ 565 w 621"/>
                      <a:gd name="T75" fmla="*/ 1302 h 1321"/>
                      <a:gd name="T76" fmla="*/ 621 w 621"/>
                      <a:gd name="T77" fmla="*/ 1283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1" h="1321">
                        <a:moveTo>
                          <a:pt x="39" y="0"/>
                        </a:moveTo>
                        <a:lnTo>
                          <a:pt x="57" y="23"/>
                        </a:lnTo>
                        <a:lnTo>
                          <a:pt x="77" y="36"/>
                        </a:lnTo>
                        <a:lnTo>
                          <a:pt x="97" y="55"/>
                        </a:lnTo>
                        <a:lnTo>
                          <a:pt x="122" y="64"/>
                        </a:lnTo>
                        <a:lnTo>
                          <a:pt x="143" y="78"/>
                        </a:lnTo>
                        <a:lnTo>
                          <a:pt x="160" y="106"/>
                        </a:lnTo>
                        <a:lnTo>
                          <a:pt x="174" y="134"/>
                        </a:lnTo>
                        <a:lnTo>
                          <a:pt x="177" y="167"/>
                        </a:lnTo>
                        <a:lnTo>
                          <a:pt x="177" y="224"/>
                        </a:lnTo>
                        <a:lnTo>
                          <a:pt x="171" y="252"/>
                        </a:lnTo>
                        <a:lnTo>
                          <a:pt x="153" y="269"/>
                        </a:lnTo>
                        <a:lnTo>
                          <a:pt x="129" y="279"/>
                        </a:lnTo>
                        <a:lnTo>
                          <a:pt x="108" y="293"/>
                        </a:lnTo>
                        <a:lnTo>
                          <a:pt x="84" y="298"/>
                        </a:lnTo>
                        <a:lnTo>
                          <a:pt x="59" y="298"/>
                        </a:lnTo>
                        <a:lnTo>
                          <a:pt x="35" y="303"/>
                        </a:lnTo>
                        <a:lnTo>
                          <a:pt x="15" y="316"/>
                        </a:lnTo>
                        <a:lnTo>
                          <a:pt x="0" y="345"/>
                        </a:lnTo>
                        <a:lnTo>
                          <a:pt x="11" y="378"/>
                        </a:lnTo>
                        <a:lnTo>
                          <a:pt x="35" y="387"/>
                        </a:lnTo>
                        <a:lnTo>
                          <a:pt x="63" y="392"/>
                        </a:lnTo>
                        <a:lnTo>
                          <a:pt x="84" y="410"/>
                        </a:lnTo>
                        <a:lnTo>
                          <a:pt x="105" y="424"/>
                        </a:lnTo>
                        <a:lnTo>
                          <a:pt x="125" y="443"/>
                        </a:lnTo>
                        <a:lnTo>
                          <a:pt x="147" y="462"/>
                        </a:lnTo>
                        <a:lnTo>
                          <a:pt x="160" y="489"/>
                        </a:lnTo>
                        <a:lnTo>
                          <a:pt x="167" y="522"/>
                        </a:lnTo>
                        <a:lnTo>
                          <a:pt x="167" y="555"/>
                        </a:lnTo>
                        <a:lnTo>
                          <a:pt x="167" y="588"/>
                        </a:lnTo>
                        <a:lnTo>
                          <a:pt x="157" y="616"/>
                        </a:lnTo>
                        <a:lnTo>
                          <a:pt x="139" y="639"/>
                        </a:lnTo>
                        <a:lnTo>
                          <a:pt x="119" y="658"/>
                        </a:lnTo>
                        <a:lnTo>
                          <a:pt x="101" y="677"/>
                        </a:lnTo>
                        <a:lnTo>
                          <a:pt x="80" y="691"/>
                        </a:lnTo>
                        <a:lnTo>
                          <a:pt x="63" y="708"/>
                        </a:lnTo>
                        <a:lnTo>
                          <a:pt x="67" y="742"/>
                        </a:lnTo>
                        <a:lnTo>
                          <a:pt x="87" y="755"/>
                        </a:lnTo>
                        <a:lnTo>
                          <a:pt x="111" y="765"/>
                        </a:lnTo>
                        <a:lnTo>
                          <a:pt x="132" y="779"/>
                        </a:lnTo>
                        <a:lnTo>
                          <a:pt x="157" y="788"/>
                        </a:lnTo>
                        <a:lnTo>
                          <a:pt x="177" y="812"/>
                        </a:lnTo>
                        <a:lnTo>
                          <a:pt x="191" y="840"/>
                        </a:lnTo>
                        <a:lnTo>
                          <a:pt x="195" y="873"/>
                        </a:lnTo>
                        <a:lnTo>
                          <a:pt x="187" y="906"/>
                        </a:lnTo>
                        <a:lnTo>
                          <a:pt x="174" y="934"/>
                        </a:lnTo>
                        <a:lnTo>
                          <a:pt x="153" y="956"/>
                        </a:lnTo>
                        <a:lnTo>
                          <a:pt x="129" y="975"/>
                        </a:lnTo>
                        <a:lnTo>
                          <a:pt x="105" y="984"/>
                        </a:lnTo>
                        <a:lnTo>
                          <a:pt x="80" y="998"/>
                        </a:lnTo>
                        <a:lnTo>
                          <a:pt x="57" y="1008"/>
                        </a:lnTo>
                        <a:lnTo>
                          <a:pt x="39" y="1031"/>
                        </a:lnTo>
                        <a:lnTo>
                          <a:pt x="42" y="1060"/>
                        </a:lnTo>
                        <a:lnTo>
                          <a:pt x="67" y="1101"/>
                        </a:lnTo>
                        <a:lnTo>
                          <a:pt x="87" y="1125"/>
                        </a:lnTo>
                        <a:lnTo>
                          <a:pt x="101" y="1152"/>
                        </a:lnTo>
                        <a:lnTo>
                          <a:pt x="101" y="1185"/>
                        </a:lnTo>
                        <a:lnTo>
                          <a:pt x="101" y="1218"/>
                        </a:lnTo>
                        <a:lnTo>
                          <a:pt x="101" y="1251"/>
                        </a:lnTo>
                        <a:lnTo>
                          <a:pt x="119" y="1279"/>
                        </a:lnTo>
                        <a:lnTo>
                          <a:pt x="143" y="1288"/>
                        </a:lnTo>
                        <a:lnTo>
                          <a:pt x="167" y="1298"/>
                        </a:lnTo>
                        <a:lnTo>
                          <a:pt x="195" y="1307"/>
                        </a:lnTo>
                        <a:lnTo>
                          <a:pt x="222" y="1317"/>
                        </a:lnTo>
                        <a:lnTo>
                          <a:pt x="251" y="1321"/>
                        </a:lnTo>
                        <a:lnTo>
                          <a:pt x="291" y="1321"/>
                        </a:lnTo>
                        <a:lnTo>
                          <a:pt x="327" y="1321"/>
                        </a:lnTo>
                        <a:lnTo>
                          <a:pt x="354" y="1321"/>
                        </a:lnTo>
                        <a:lnTo>
                          <a:pt x="379" y="1321"/>
                        </a:lnTo>
                        <a:lnTo>
                          <a:pt x="406" y="1321"/>
                        </a:lnTo>
                        <a:lnTo>
                          <a:pt x="433" y="1321"/>
                        </a:lnTo>
                        <a:lnTo>
                          <a:pt x="461" y="1321"/>
                        </a:lnTo>
                        <a:lnTo>
                          <a:pt x="485" y="1321"/>
                        </a:lnTo>
                        <a:lnTo>
                          <a:pt x="513" y="1317"/>
                        </a:lnTo>
                        <a:lnTo>
                          <a:pt x="545" y="1317"/>
                        </a:lnTo>
                        <a:lnTo>
                          <a:pt x="565" y="1302"/>
                        </a:lnTo>
                        <a:lnTo>
                          <a:pt x="591" y="1298"/>
                        </a:lnTo>
                        <a:lnTo>
                          <a:pt x="621" y="1283"/>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16" name="Freeform 40">
                    <a:extLst>
                      <a:ext uri="{FF2B5EF4-FFF2-40B4-BE49-F238E27FC236}">
                        <a16:creationId xmlns:a16="http://schemas.microsoft.com/office/drawing/2014/main" id="{59B16B30-0BB9-4E46-A4E0-036E5E91AC2D}"/>
                      </a:ext>
                    </a:extLst>
                  </p:cNvPr>
                  <p:cNvSpPr>
                    <a:spLocks/>
                  </p:cNvSpPr>
                  <p:nvPr/>
                </p:nvSpPr>
                <p:spPr bwMode="auto">
                  <a:xfrm>
                    <a:off x="3300" y="709"/>
                    <a:ext cx="63" cy="77"/>
                  </a:xfrm>
                  <a:custGeom>
                    <a:avLst/>
                    <a:gdLst>
                      <a:gd name="T0" fmla="*/ 97 w 97"/>
                      <a:gd name="T1" fmla="*/ 108 h 108"/>
                      <a:gd name="T2" fmla="*/ 89 w 97"/>
                      <a:gd name="T3" fmla="*/ 97 h 108"/>
                      <a:gd name="T4" fmla="*/ 80 w 97"/>
                      <a:gd name="T5" fmla="*/ 86 h 108"/>
                      <a:gd name="T6" fmla="*/ 71 w 97"/>
                      <a:gd name="T7" fmla="*/ 76 h 108"/>
                      <a:gd name="T8" fmla="*/ 64 w 97"/>
                      <a:gd name="T9" fmla="*/ 71 h 108"/>
                      <a:gd name="T10" fmla="*/ 54 w 97"/>
                      <a:gd name="T11" fmla="*/ 62 h 108"/>
                      <a:gd name="T12" fmla="*/ 46 w 97"/>
                      <a:gd name="T13" fmla="*/ 55 h 108"/>
                      <a:gd name="T14" fmla="*/ 37 w 97"/>
                      <a:gd name="T15" fmla="*/ 50 h 108"/>
                      <a:gd name="T16" fmla="*/ 31 w 97"/>
                      <a:gd name="T17" fmla="*/ 40 h 108"/>
                      <a:gd name="T18" fmla="*/ 22 w 97"/>
                      <a:gd name="T19" fmla="*/ 30 h 108"/>
                      <a:gd name="T20" fmla="*/ 14 w 97"/>
                      <a:gd name="T21" fmla="*/ 22 h 108"/>
                      <a:gd name="T22" fmla="*/ 8 w 97"/>
                      <a:gd name="T23" fmla="*/ 11 h 108"/>
                      <a:gd name="T24" fmla="*/ 0 w 97"/>
                      <a:gd name="T25"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8">
                        <a:moveTo>
                          <a:pt x="97" y="108"/>
                        </a:moveTo>
                        <a:lnTo>
                          <a:pt x="89" y="97"/>
                        </a:lnTo>
                        <a:lnTo>
                          <a:pt x="80" y="86"/>
                        </a:lnTo>
                        <a:lnTo>
                          <a:pt x="71" y="76"/>
                        </a:lnTo>
                        <a:lnTo>
                          <a:pt x="64" y="71"/>
                        </a:lnTo>
                        <a:lnTo>
                          <a:pt x="54" y="62"/>
                        </a:lnTo>
                        <a:lnTo>
                          <a:pt x="46" y="55"/>
                        </a:lnTo>
                        <a:lnTo>
                          <a:pt x="37" y="50"/>
                        </a:lnTo>
                        <a:lnTo>
                          <a:pt x="31" y="40"/>
                        </a:lnTo>
                        <a:lnTo>
                          <a:pt x="22" y="30"/>
                        </a:lnTo>
                        <a:lnTo>
                          <a:pt x="14" y="22"/>
                        </a:lnTo>
                        <a:lnTo>
                          <a:pt x="8" y="11"/>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17" name="Rectangle 41">
                    <a:extLst>
                      <a:ext uri="{FF2B5EF4-FFF2-40B4-BE49-F238E27FC236}">
                        <a16:creationId xmlns:a16="http://schemas.microsoft.com/office/drawing/2014/main" id="{36C45088-3FE6-4BBB-8EEC-C5624C70697D}"/>
                      </a:ext>
                    </a:extLst>
                  </p:cNvPr>
                  <p:cNvSpPr>
                    <a:spLocks noChangeArrowheads="1"/>
                  </p:cNvSpPr>
                  <p:nvPr/>
                </p:nvSpPr>
                <p:spPr bwMode="auto">
                  <a:xfrm>
                    <a:off x="2879" y="1210"/>
                    <a:ext cx="22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Ag2</a:t>
                    </a:r>
                    <a:endParaRPr lang="el-GR" altLang="en-US" sz="1400" b="0">
                      <a:latin typeface="Book Antiqua" panose="02040602050305030304" pitchFamily="18" charset="0"/>
                    </a:endParaRPr>
                  </a:p>
                </p:txBody>
              </p:sp>
              <p:sp>
                <p:nvSpPr>
                  <p:cNvPr id="971818" name="Rectangle 42">
                    <a:extLst>
                      <a:ext uri="{FF2B5EF4-FFF2-40B4-BE49-F238E27FC236}">
                        <a16:creationId xmlns:a16="http://schemas.microsoft.com/office/drawing/2014/main" id="{9C359B22-13AA-4EF2-B9BF-8D0940131ED1}"/>
                      </a:ext>
                    </a:extLst>
                  </p:cNvPr>
                  <p:cNvSpPr>
                    <a:spLocks noChangeArrowheads="1"/>
                  </p:cNvSpPr>
                  <p:nvPr/>
                </p:nvSpPr>
                <p:spPr bwMode="auto">
                  <a:xfrm>
                    <a:off x="3525" y="1020"/>
                    <a:ext cx="168"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lIns="0" tIns="0" rIns="0" bIns="0">
                    <a:spAutoFit/>
                  </a:bodyPr>
                  <a:lstStyle/>
                  <a:p>
                    <a:r>
                      <a:rPr lang="el-GR" altLang="en-US" sz="1400">
                        <a:solidFill>
                          <a:srgbClr val="000000"/>
                        </a:solidFill>
                        <a:latin typeface="Book Antiqua" panose="02040602050305030304" pitchFamily="18" charset="0"/>
                      </a:rPr>
                      <a:t>Ab</a:t>
                    </a:r>
                    <a:endParaRPr lang="el-GR" altLang="en-US" sz="1400" b="0">
                      <a:latin typeface="Book Antiqua" panose="02040602050305030304" pitchFamily="18" charset="0"/>
                    </a:endParaRPr>
                  </a:p>
                </p:txBody>
              </p:sp>
              <p:sp>
                <p:nvSpPr>
                  <p:cNvPr id="971819" name="Freeform 43">
                    <a:extLst>
                      <a:ext uri="{FF2B5EF4-FFF2-40B4-BE49-F238E27FC236}">
                        <a16:creationId xmlns:a16="http://schemas.microsoft.com/office/drawing/2014/main" id="{4EB30F15-032B-4C1A-B612-181099458F0A}"/>
                      </a:ext>
                    </a:extLst>
                  </p:cNvPr>
                  <p:cNvSpPr>
                    <a:spLocks/>
                  </p:cNvSpPr>
                  <p:nvPr/>
                </p:nvSpPr>
                <p:spPr bwMode="auto">
                  <a:xfrm>
                    <a:off x="2901" y="748"/>
                    <a:ext cx="183" cy="84"/>
                  </a:xfrm>
                  <a:custGeom>
                    <a:avLst/>
                    <a:gdLst>
                      <a:gd name="T0" fmla="*/ 284 w 284"/>
                      <a:gd name="T1" fmla="*/ 116 h 116"/>
                      <a:gd name="T2" fmla="*/ 269 w 284"/>
                      <a:gd name="T3" fmla="*/ 114 h 116"/>
                      <a:gd name="T4" fmla="*/ 253 w 284"/>
                      <a:gd name="T5" fmla="*/ 110 h 116"/>
                      <a:gd name="T6" fmla="*/ 235 w 284"/>
                      <a:gd name="T7" fmla="*/ 105 h 116"/>
                      <a:gd name="T8" fmla="*/ 217 w 284"/>
                      <a:gd name="T9" fmla="*/ 101 h 116"/>
                      <a:gd name="T10" fmla="*/ 199 w 284"/>
                      <a:gd name="T11" fmla="*/ 99 h 116"/>
                      <a:gd name="T12" fmla="*/ 182 w 284"/>
                      <a:gd name="T13" fmla="*/ 96 h 116"/>
                      <a:gd name="T14" fmla="*/ 164 w 284"/>
                      <a:gd name="T15" fmla="*/ 90 h 116"/>
                      <a:gd name="T16" fmla="*/ 146 w 284"/>
                      <a:gd name="T17" fmla="*/ 83 h 116"/>
                      <a:gd name="T18" fmla="*/ 128 w 284"/>
                      <a:gd name="T19" fmla="*/ 77 h 116"/>
                      <a:gd name="T20" fmla="*/ 102 w 284"/>
                      <a:gd name="T21" fmla="*/ 63 h 116"/>
                      <a:gd name="T22" fmla="*/ 87 w 284"/>
                      <a:gd name="T23" fmla="*/ 57 h 116"/>
                      <a:gd name="T24" fmla="*/ 74 w 284"/>
                      <a:gd name="T25" fmla="*/ 48 h 116"/>
                      <a:gd name="T26" fmla="*/ 57 w 284"/>
                      <a:gd name="T27" fmla="*/ 38 h 116"/>
                      <a:gd name="T28" fmla="*/ 42 w 284"/>
                      <a:gd name="T29" fmla="*/ 29 h 116"/>
                      <a:gd name="T30" fmla="*/ 30 w 284"/>
                      <a:gd name="T31" fmla="*/ 18 h 116"/>
                      <a:gd name="T32" fmla="*/ 13 w 284"/>
                      <a:gd name="T33" fmla="*/ 7 h 116"/>
                      <a:gd name="T34" fmla="*/ 0 w 284"/>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4" h="116">
                        <a:moveTo>
                          <a:pt x="284" y="116"/>
                        </a:moveTo>
                        <a:lnTo>
                          <a:pt x="269" y="114"/>
                        </a:lnTo>
                        <a:lnTo>
                          <a:pt x="253" y="110"/>
                        </a:lnTo>
                        <a:lnTo>
                          <a:pt x="235" y="105"/>
                        </a:lnTo>
                        <a:lnTo>
                          <a:pt x="217" y="101"/>
                        </a:lnTo>
                        <a:lnTo>
                          <a:pt x="199" y="99"/>
                        </a:lnTo>
                        <a:lnTo>
                          <a:pt x="182" y="96"/>
                        </a:lnTo>
                        <a:lnTo>
                          <a:pt x="164" y="90"/>
                        </a:lnTo>
                        <a:lnTo>
                          <a:pt x="146" y="83"/>
                        </a:lnTo>
                        <a:lnTo>
                          <a:pt x="128" y="77"/>
                        </a:lnTo>
                        <a:lnTo>
                          <a:pt x="102" y="63"/>
                        </a:lnTo>
                        <a:lnTo>
                          <a:pt x="87" y="57"/>
                        </a:lnTo>
                        <a:lnTo>
                          <a:pt x="74" y="48"/>
                        </a:lnTo>
                        <a:lnTo>
                          <a:pt x="57" y="38"/>
                        </a:lnTo>
                        <a:lnTo>
                          <a:pt x="42" y="29"/>
                        </a:lnTo>
                        <a:lnTo>
                          <a:pt x="30" y="18"/>
                        </a:lnTo>
                        <a:lnTo>
                          <a:pt x="13" y="7"/>
                        </a:lnTo>
                        <a:lnTo>
                          <a:pt x="0" y="0"/>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20" name="Freeform 44">
                    <a:extLst>
                      <a:ext uri="{FF2B5EF4-FFF2-40B4-BE49-F238E27FC236}">
                        <a16:creationId xmlns:a16="http://schemas.microsoft.com/office/drawing/2014/main" id="{5BC36EE0-F945-415A-BC07-67842C00F3DF}"/>
                      </a:ext>
                    </a:extLst>
                  </p:cNvPr>
                  <p:cNvSpPr>
                    <a:spLocks/>
                  </p:cNvSpPr>
                  <p:nvPr/>
                </p:nvSpPr>
                <p:spPr bwMode="auto">
                  <a:xfrm>
                    <a:off x="2820" y="834"/>
                    <a:ext cx="485" cy="884"/>
                  </a:xfrm>
                  <a:custGeom>
                    <a:avLst/>
                    <a:gdLst>
                      <a:gd name="T0" fmla="*/ 451 w 753"/>
                      <a:gd name="T1" fmla="*/ 10 h 1233"/>
                      <a:gd name="T2" fmla="*/ 503 w 753"/>
                      <a:gd name="T3" fmla="*/ 5 h 1233"/>
                      <a:gd name="T4" fmla="*/ 555 w 753"/>
                      <a:gd name="T5" fmla="*/ 0 h 1233"/>
                      <a:gd name="T6" fmla="*/ 611 w 753"/>
                      <a:gd name="T7" fmla="*/ 5 h 1233"/>
                      <a:gd name="T8" fmla="*/ 665 w 753"/>
                      <a:gd name="T9" fmla="*/ 19 h 1233"/>
                      <a:gd name="T10" fmla="*/ 711 w 753"/>
                      <a:gd name="T11" fmla="*/ 38 h 1233"/>
                      <a:gd name="T12" fmla="*/ 741 w 753"/>
                      <a:gd name="T13" fmla="*/ 93 h 1233"/>
                      <a:gd name="T14" fmla="*/ 741 w 753"/>
                      <a:gd name="T15" fmla="*/ 154 h 1233"/>
                      <a:gd name="T16" fmla="*/ 701 w 753"/>
                      <a:gd name="T17" fmla="*/ 196 h 1233"/>
                      <a:gd name="T18" fmla="*/ 649 w 753"/>
                      <a:gd name="T19" fmla="*/ 210 h 1233"/>
                      <a:gd name="T20" fmla="*/ 582 w 753"/>
                      <a:gd name="T21" fmla="*/ 220 h 1233"/>
                      <a:gd name="T22" fmla="*/ 545 w 753"/>
                      <a:gd name="T23" fmla="*/ 257 h 1233"/>
                      <a:gd name="T24" fmla="*/ 541 w 753"/>
                      <a:gd name="T25" fmla="*/ 314 h 1233"/>
                      <a:gd name="T26" fmla="*/ 593 w 753"/>
                      <a:gd name="T27" fmla="*/ 345 h 1233"/>
                      <a:gd name="T28" fmla="*/ 649 w 753"/>
                      <a:gd name="T29" fmla="*/ 360 h 1233"/>
                      <a:gd name="T30" fmla="*/ 697 w 753"/>
                      <a:gd name="T31" fmla="*/ 392 h 1233"/>
                      <a:gd name="T32" fmla="*/ 725 w 753"/>
                      <a:gd name="T33" fmla="*/ 453 h 1233"/>
                      <a:gd name="T34" fmla="*/ 721 w 753"/>
                      <a:gd name="T35" fmla="*/ 524 h 1233"/>
                      <a:gd name="T36" fmla="*/ 683 w 753"/>
                      <a:gd name="T37" fmla="*/ 565 h 1233"/>
                      <a:gd name="T38" fmla="*/ 638 w 753"/>
                      <a:gd name="T39" fmla="*/ 607 h 1233"/>
                      <a:gd name="T40" fmla="*/ 600 w 753"/>
                      <a:gd name="T41" fmla="*/ 654 h 1233"/>
                      <a:gd name="T42" fmla="*/ 627 w 753"/>
                      <a:gd name="T43" fmla="*/ 706 h 1233"/>
                      <a:gd name="T44" fmla="*/ 717 w 753"/>
                      <a:gd name="T45" fmla="*/ 748 h 1233"/>
                      <a:gd name="T46" fmla="*/ 753 w 753"/>
                      <a:gd name="T47" fmla="*/ 794 h 1233"/>
                      <a:gd name="T48" fmla="*/ 728 w 753"/>
                      <a:gd name="T49" fmla="*/ 850 h 1233"/>
                      <a:gd name="T50" fmla="*/ 691 w 753"/>
                      <a:gd name="T51" fmla="*/ 892 h 1233"/>
                      <a:gd name="T52" fmla="*/ 641 w 753"/>
                      <a:gd name="T53" fmla="*/ 916 h 1233"/>
                      <a:gd name="T54" fmla="*/ 600 w 753"/>
                      <a:gd name="T55" fmla="*/ 954 h 1233"/>
                      <a:gd name="T56" fmla="*/ 607 w 753"/>
                      <a:gd name="T57" fmla="*/ 1013 h 1233"/>
                      <a:gd name="T58" fmla="*/ 645 w 753"/>
                      <a:gd name="T59" fmla="*/ 1065 h 1233"/>
                      <a:gd name="T60" fmla="*/ 662 w 753"/>
                      <a:gd name="T61" fmla="*/ 1140 h 1233"/>
                      <a:gd name="T62" fmla="*/ 631 w 753"/>
                      <a:gd name="T63" fmla="*/ 1200 h 1233"/>
                      <a:gd name="T64" fmla="*/ 579 w 753"/>
                      <a:gd name="T65" fmla="*/ 1228 h 1233"/>
                      <a:gd name="T66" fmla="*/ 517 w 753"/>
                      <a:gd name="T67" fmla="*/ 1233 h 1233"/>
                      <a:gd name="T68" fmla="*/ 447 w 753"/>
                      <a:gd name="T69" fmla="*/ 1233 h 1233"/>
                      <a:gd name="T70" fmla="*/ 357 w 753"/>
                      <a:gd name="T71" fmla="*/ 1233 h 1233"/>
                      <a:gd name="T72" fmla="*/ 295 w 753"/>
                      <a:gd name="T73" fmla="*/ 1233 h 1233"/>
                      <a:gd name="T74" fmla="*/ 212 w 753"/>
                      <a:gd name="T75" fmla="*/ 1200 h 1233"/>
                      <a:gd name="T76" fmla="*/ 139 w 753"/>
                      <a:gd name="T77" fmla="*/ 1164 h 1233"/>
                      <a:gd name="T78" fmla="*/ 84 w 753"/>
                      <a:gd name="T79" fmla="*/ 1136 h 1233"/>
                      <a:gd name="T80" fmla="*/ 0 w 753"/>
                      <a:gd name="T81" fmla="*/ 1084 h 1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53" h="1233">
                        <a:moveTo>
                          <a:pt x="423" y="0"/>
                        </a:moveTo>
                        <a:lnTo>
                          <a:pt x="451" y="10"/>
                        </a:lnTo>
                        <a:lnTo>
                          <a:pt x="475" y="5"/>
                        </a:lnTo>
                        <a:lnTo>
                          <a:pt x="503" y="5"/>
                        </a:lnTo>
                        <a:lnTo>
                          <a:pt x="527" y="0"/>
                        </a:lnTo>
                        <a:lnTo>
                          <a:pt x="555" y="0"/>
                        </a:lnTo>
                        <a:lnTo>
                          <a:pt x="582" y="0"/>
                        </a:lnTo>
                        <a:lnTo>
                          <a:pt x="611" y="5"/>
                        </a:lnTo>
                        <a:lnTo>
                          <a:pt x="638" y="10"/>
                        </a:lnTo>
                        <a:lnTo>
                          <a:pt x="665" y="19"/>
                        </a:lnTo>
                        <a:lnTo>
                          <a:pt x="691" y="24"/>
                        </a:lnTo>
                        <a:lnTo>
                          <a:pt x="711" y="38"/>
                        </a:lnTo>
                        <a:lnTo>
                          <a:pt x="731" y="61"/>
                        </a:lnTo>
                        <a:lnTo>
                          <a:pt x="741" y="93"/>
                        </a:lnTo>
                        <a:lnTo>
                          <a:pt x="745" y="126"/>
                        </a:lnTo>
                        <a:lnTo>
                          <a:pt x="741" y="154"/>
                        </a:lnTo>
                        <a:lnTo>
                          <a:pt x="721" y="178"/>
                        </a:lnTo>
                        <a:lnTo>
                          <a:pt x="701" y="196"/>
                        </a:lnTo>
                        <a:lnTo>
                          <a:pt x="673" y="206"/>
                        </a:lnTo>
                        <a:lnTo>
                          <a:pt x="649" y="210"/>
                        </a:lnTo>
                        <a:lnTo>
                          <a:pt x="607" y="210"/>
                        </a:lnTo>
                        <a:lnTo>
                          <a:pt x="582" y="220"/>
                        </a:lnTo>
                        <a:lnTo>
                          <a:pt x="565" y="229"/>
                        </a:lnTo>
                        <a:lnTo>
                          <a:pt x="545" y="257"/>
                        </a:lnTo>
                        <a:lnTo>
                          <a:pt x="537" y="290"/>
                        </a:lnTo>
                        <a:lnTo>
                          <a:pt x="541" y="314"/>
                        </a:lnTo>
                        <a:lnTo>
                          <a:pt x="565" y="333"/>
                        </a:lnTo>
                        <a:lnTo>
                          <a:pt x="593" y="345"/>
                        </a:lnTo>
                        <a:lnTo>
                          <a:pt x="617" y="350"/>
                        </a:lnTo>
                        <a:lnTo>
                          <a:pt x="649" y="360"/>
                        </a:lnTo>
                        <a:lnTo>
                          <a:pt x="673" y="378"/>
                        </a:lnTo>
                        <a:lnTo>
                          <a:pt x="697" y="392"/>
                        </a:lnTo>
                        <a:lnTo>
                          <a:pt x="717" y="416"/>
                        </a:lnTo>
                        <a:lnTo>
                          <a:pt x="725" y="453"/>
                        </a:lnTo>
                        <a:lnTo>
                          <a:pt x="728" y="487"/>
                        </a:lnTo>
                        <a:lnTo>
                          <a:pt x="721" y="524"/>
                        </a:lnTo>
                        <a:lnTo>
                          <a:pt x="703" y="551"/>
                        </a:lnTo>
                        <a:lnTo>
                          <a:pt x="683" y="565"/>
                        </a:lnTo>
                        <a:lnTo>
                          <a:pt x="659" y="579"/>
                        </a:lnTo>
                        <a:lnTo>
                          <a:pt x="638" y="607"/>
                        </a:lnTo>
                        <a:lnTo>
                          <a:pt x="613" y="626"/>
                        </a:lnTo>
                        <a:lnTo>
                          <a:pt x="600" y="654"/>
                        </a:lnTo>
                        <a:lnTo>
                          <a:pt x="603" y="682"/>
                        </a:lnTo>
                        <a:lnTo>
                          <a:pt x="627" y="706"/>
                        </a:lnTo>
                        <a:lnTo>
                          <a:pt x="676" y="725"/>
                        </a:lnTo>
                        <a:lnTo>
                          <a:pt x="717" y="748"/>
                        </a:lnTo>
                        <a:lnTo>
                          <a:pt x="739" y="765"/>
                        </a:lnTo>
                        <a:lnTo>
                          <a:pt x="753" y="794"/>
                        </a:lnTo>
                        <a:lnTo>
                          <a:pt x="749" y="827"/>
                        </a:lnTo>
                        <a:lnTo>
                          <a:pt x="728" y="850"/>
                        </a:lnTo>
                        <a:lnTo>
                          <a:pt x="711" y="874"/>
                        </a:lnTo>
                        <a:lnTo>
                          <a:pt x="691" y="892"/>
                        </a:lnTo>
                        <a:lnTo>
                          <a:pt x="665" y="902"/>
                        </a:lnTo>
                        <a:lnTo>
                          <a:pt x="641" y="916"/>
                        </a:lnTo>
                        <a:lnTo>
                          <a:pt x="617" y="930"/>
                        </a:lnTo>
                        <a:lnTo>
                          <a:pt x="600" y="954"/>
                        </a:lnTo>
                        <a:lnTo>
                          <a:pt x="596" y="985"/>
                        </a:lnTo>
                        <a:lnTo>
                          <a:pt x="607" y="1013"/>
                        </a:lnTo>
                        <a:lnTo>
                          <a:pt x="627" y="1032"/>
                        </a:lnTo>
                        <a:lnTo>
                          <a:pt x="645" y="1065"/>
                        </a:lnTo>
                        <a:lnTo>
                          <a:pt x="655" y="1102"/>
                        </a:lnTo>
                        <a:lnTo>
                          <a:pt x="662" y="1140"/>
                        </a:lnTo>
                        <a:lnTo>
                          <a:pt x="651" y="1173"/>
                        </a:lnTo>
                        <a:lnTo>
                          <a:pt x="631" y="1200"/>
                        </a:lnTo>
                        <a:lnTo>
                          <a:pt x="611" y="1214"/>
                        </a:lnTo>
                        <a:lnTo>
                          <a:pt x="579" y="1228"/>
                        </a:lnTo>
                        <a:lnTo>
                          <a:pt x="551" y="1233"/>
                        </a:lnTo>
                        <a:lnTo>
                          <a:pt x="517" y="1233"/>
                        </a:lnTo>
                        <a:lnTo>
                          <a:pt x="475" y="1233"/>
                        </a:lnTo>
                        <a:lnTo>
                          <a:pt x="447" y="1233"/>
                        </a:lnTo>
                        <a:lnTo>
                          <a:pt x="399" y="1233"/>
                        </a:lnTo>
                        <a:lnTo>
                          <a:pt x="357" y="1233"/>
                        </a:lnTo>
                        <a:lnTo>
                          <a:pt x="322" y="1233"/>
                        </a:lnTo>
                        <a:lnTo>
                          <a:pt x="295" y="1233"/>
                        </a:lnTo>
                        <a:lnTo>
                          <a:pt x="239" y="1209"/>
                        </a:lnTo>
                        <a:lnTo>
                          <a:pt x="212" y="1200"/>
                        </a:lnTo>
                        <a:lnTo>
                          <a:pt x="184" y="1187"/>
                        </a:lnTo>
                        <a:lnTo>
                          <a:pt x="139" y="1164"/>
                        </a:lnTo>
                        <a:lnTo>
                          <a:pt x="111" y="1149"/>
                        </a:lnTo>
                        <a:lnTo>
                          <a:pt x="84" y="1136"/>
                        </a:lnTo>
                        <a:lnTo>
                          <a:pt x="28" y="1107"/>
                        </a:lnTo>
                        <a:lnTo>
                          <a:pt x="0" y="1084"/>
                        </a:lnTo>
                      </a:path>
                    </a:pathLst>
                  </a:custGeom>
                  <a:noFill/>
                  <a:ln w="38100"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71821" name="Freeform 45">
                    <a:extLst>
                      <a:ext uri="{FF2B5EF4-FFF2-40B4-BE49-F238E27FC236}">
                        <a16:creationId xmlns:a16="http://schemas.microsoft.com/office/drawing/2014/main" id="{1ACF5963-26BC-4BD9-84D1-15DD8D2F8ECC}"/>
                      </a:ext>
                    </a:extLst>
                  </p:cNvPr>
                  <p:cNvSpPr>
                    <a:spLocks/>
                  </p:cNvSpPr>
                  <p:nvPr/>
                </p:nvSpPr>
                <p:spPr bwMode="auto">
                  <a:xfrm>
                    <a:off x="3167" y="965"/>
                    <a:ext cx="154" cy="157"/>
                  </a:xfrm>
                  <a:custGeom>
                    <a:avLst/>
                    <a:gdLst>
                      <a:gd name="T0" fmla="*/ 170 w 238"/>
                      <a:gd name="T1" fmla="*/ 3 h 219"/>
                      <a:gd name="T2" fmla="*/ 159 w 238"/>
                      <a:gd name="T3" fmla="*/ 13 h 219"/>
                      <a:gd name="T4" fmla="*/ 147 w 238"/>
                      <a:gd name="T5" fmla="*/ 19 h 219"/>
                      <a:gd name="T6" fmla="*/ 134 w 238"/>
                      <a:gd name="T7" fmla="*/ 23 h 219"/>
                      <a:gd name="T8" fmla="*/ 120 w 238"/>
                      <a:gd name="T9" fmla="*/ 26 h 219"/>
                      <a:gd name="T10" fmla="*/ 106 w 238"/>
                      <a:gd name="T11" fmla="*/ 31 h 219"/>
                      <a:gd name="T12" fmla="*/ 93 w 238"/>
                      <a:gd name="T13" fmla="*/ 31 h 219"/>
                      <a:gd name="T14" fmla="*/ 81 w 238"/>
                      <a:gd name="T15" fmla="*/ 26 h 219"/>
                      <a:gd name="T16" fmla="*/ 67 w 238"/>
                      <a:gd name="T17" fmla="*/ 28 h 219"/>
                      <a:gd name="T18" fmla="*/ 54 w 238"/>
                      <a:gd name="T19" fmla="*/ 31 h 219"/>
                      <a:gd name="T20" fmla="*/ 41 w 238"/>
                      <a:gd name="T21" fmla="*/ 36 h 219"/>
                      <a:gd name="T22" fmla="*/ 29 w 238"/>
                      <a:gd name="T23" fmla="*/ 42 h 219"/>
                      <a:gd name="T24" fmla="*/ 17 w 238"/>
                      <a:gd name="T25" fmla="*/ 56 h 219"/>
                      <a:gd name="T26" fmla="*/ 7 w 238"/>
                      <a:gd name="T27" fmla="*/ 70 h 219"/>
                      <a:gd name="T28" fmla="*/ 2 w 238"/>
                      <a:gd name="T29" fmla="*/ 85 h 219"/>
                      <a:gd name="T30" fmla="*/ 0 w 238"/>
                      <a:gd name="T31" fmla="*/ 107 h 219"/>
                      <a:gd name="T32" fmla="*/ 0 w 238"/>
                      <a:gd name="T33" fmla="*/ 124 h 219"/>
                      <a:gd name="T34" fmla="*/ 10 w 238"/>
                      <a:gd name="T35" fmla="*/ 138 h 219"/>
                      <a:gd name="T36" fmla="*/ 20 w 238"/>
                      <a:gd name="T37" fmla="*/ 146 h 219"/>
                      <a:gd name="T38" fmla="*/ 33 w 238"/>
                      <a:gd name="T39" fmla="*/ 153 h 219"/>
                      <a:gd name="T40" fmla="*/ 45 w 238"/>
                      <a:gd name="T41" fmla="*/ 161 h 219"/>
                      <a:gd name="T42" fmla="*/ 58 w 238"/>
                      <a:gd name="T43" fmla="*/ 167 h 219"/>
                      <a:gd name="T44" fmla="*/ 72 w 238"/>
                      <a:gd name="T45" fmla="*/ 171 h 219"/>
                      <a:gd name="T46" fmla="*/ 85 w 238"/>
                      <a:gd name="T47" fmla="*/ 174 h 219"/>
                      <a:gd name="T48" fmla="*/ 100 w 238"/>
                      <a:gd name="T49" fmla="*/ 179 h 219"/>
                      <a:gd name="T50" fmla="*/ 112 w 238"/>
                      <a:gd name="T51" fmla="*/ 182 h 219"/>
                      <a:gd name="T52" fmla="*/ 126 w 238"/>
                      <a:gd name="T53" fmla="*/ 189 h 219"/>
                      <a:gd name="T54" fmla="*/ 139 w 238"/>
                      <a:gd name="T55" fmla="*/ 196 h 219"/>
                      <a:gd name="T56" fmla="*/ 149 w 238"/>
                      <a:gd name="T57" fmla="*/ 205 h 219"/>
                      <a:gd name="T58" fmla="*/ 162 w 238"/>
                      <a:gd name="T59" fmla="*/ 214 h 219"/>
                      <a:gd name="T60" fmla="*/ 170 w 238"/>
                      <a:gd name="T61" fmla="*/ 219 h 219"/>
                      <a:gd name="T62" fmla="*/ 175 w 238"/>
                      <a:gd name="T63" fmla="*/ 203 h 219"/>
                      <a:gd name="T64" fmla="*/ 183 w 238"/>
                      <a:gd name="T65" fmla="*/ 190 h 219"/>
                      <a:gd name="T66" fmla="*/ 195 w 238"/>
                      <a:gd name="T67" fmla="*/ 181 h 219"/>
                      <a:gd name="T68" fmla="*/ 204 w 238"/>
                      <a:gd name="T69" fmla="*/ 170 h 219"/>
                      <a:gd name="T70" fmla="*/ 210 w 238"/>
                      <a:gd name="T71" fmla="*/ 158 h 219"/>
                      <a:gd name="T72" fmla="*/ 222 w 238"/>
                      <a:gd name="T73" fmla="*/ 153 h 219"/>
                      <a:gd name="T74" fmla="*/ 230 w 238"/>
                      <a:gd name="T75" fmla="*/ 139 h 219"/>
                      <a:gd name="T76" fmla="*/ 237 w 238"/>
                      <a:gd name="T77" fmla="*/ 122 h 219"/>
                      <a:gd name="T78" fmla="*/ 237 w 238"/>
                      <a:gd name="T79" fmla="*/ 104 h 219"/>
                      <a:gd name="T80" fmla="*/ 233 w 238"/>
                      <a:gd name="T81" fmla="*/ 85 h 219"/>
                      <a:gd name="T82" fmla="*/ 225 w 238"/>
                      <a:gd name="T83" fmla="*/ 70 h 219"/>
                      <a:gd name="T84" fmla="*/ 214 w 238"/>
                      <a:gd name="T85" fmla="*/ 57 h 219"/>
                      <a:gd name="T86" fmla="*/ 200 w 238"/>
                      <a:gd name="T87" fmla="*/ 47 h 219"/>
                      <a:gd name="T88" fmla="*/ 189 w 238"/>
                      <a:gd name="T89" fmla="*/ 34 h 219"/>
                      <a:gd name="T90" fmla="*/ 182 w 238"/>
                      <a:gd name="T91" fmla="*/ 18 h 219"/>
                      <a:gd name="T92" fmla="*/ 180 w 238"/>
                      <a:gd name="T93"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219">
                        <a:moveTo>
                          <a:pt x="176" y="0"/>
                        </a:moveTo>
                        <a:lnTo>
                          <a:pt x="170" y="3"/>
                        </a:lnTo>
                        <a:lnTo>
                          <a:pt x="164" y="8"/>
                        </a:lnTo>
                        <a:lnTo>
                          <a:pt x="159" y="13"/>
                        </a:lnTo>
                        <a:lnTo>
                          <a:pt x="153" y="17"/>
                        </a:lnTo>
                        <a:lnTo>
                          <a:pt x="147" y="19"/>
                        </a:lnTo>
                        <a:lnTo>
                          <a:pt x="140" y="20"/>
                        </a:lnTo>
                        <a:lnTo>
                          <a:pt x="134" y="23"/>
                        </a:lnTo>
                        <a:lnTo>
                          <a:pt x="128" y="24"/>
                        </a:lnTo>
                        <a:lnTo>
                          <a:pt x="120" y="26"/>
                        </a:lnTo>
                        <a:lnTo>
                          <a:pt x="112" y="28"/>
                        </a:lnTo>
                        <a:lnTo>
                          <a:pt x="106" y="31"/>
                        </a:lnTo>
                        <a:lnTo>
                          <a:pt x="100" y="31"/>
                        </a:lnTo>
                        <a:lnTo>
                          <a:pt x="93" y="31"/>
                        </a:lnTo>
                        <a:lnTo>
                          <a:pt x="87" y="28"/>
                        </a:lnTo>
                        <a:lnTo>
                          <a:pt x="81" y="26"/>
                        </a:lnTo>
                        <a:lnTo>
                          <a:pt x="73" y="26"/>
                        </a:lnTo>
                        <a:lnTo>
                          <a:pt x="67" y="28"/>
                        </a:lnTo>
                        <a:lnTo>
                          <a:pt x="61" y="31"/>
                        </a:lnTo>
                        <a:lnTo>
                          <a:pt x="54" y="31"/>
                        </a:lnTo>
                        <a:lnTo>
                          <a:pt x="48" y="34"/>
                        </a:lnTo>
                        <a:lnTo>
                          <a:pt x="41" y="36"/>
                        </a:lnTo>
                        <a:lnTo>
                          <a:pt x="35" y="39"/>
                        </a:lnTo>
                        <a:lnTo>
                          <a:pt x="29" y="42"/>
                        </a:lnTo>
                        <a:lnTo>
                          <a:pt x="24" y="47"/>
                        </a:lnTo>
                        <a:lnTo>
                          <a:pt x="17" y="56"/>
                        </a:lnTo>
                        <a:lnTo>
                          <a:pt x="12" y="63"/>
                        </a:lnTo>
                        <a:lnTo>
                          <a:pt x="7" y="70"/>
                        </a:lnTo>
                        <a:lnTo>
                          <a:pt x="5" y="76"/>
                        </a:lnTo>
                        <a:lnTo>
                          <a:pt x="2" y="85"/>
                        </a:lnTo>
                        <a:lnTo>
                          <a:pt x="0" y="98"/>
                        </a:lnTo>
                        <a:lnTo>
                          <a:pt x="0" y="107"/>
                        </a:lnTo>
                        <a:lnTo>
                          <a:pt x="0" y="115"/>
                        </a:lnTo>
                        <a:lnTo>
                          <a:pt x="0" y="124"/>
                        </a:lnTo>
                        <a:lnTo>
                          <a:pt x="5" y="132"/>
                        </a:lnTo>
                        <a:lnTo>
                          <a:pt x="10" y="138"/>
                        </a:lnTo>
                        <a:lnTo>
                          <a:pt x="15" y="142"/>
                        </a:lnTo>
                        <a:lnTo>
                          <a:pt x="20" y="146"/>
                        </a:lnTo>
                        <a:lnTo>
                          <a:pt x="26" y="151"/>
                        </a:lnTo>
                        <a:lnTo>
                          <a:pt x="33" y="153"/>
                        </a:lnTo>
                        <a:lnTo>
                          <a:pt x="38" y="157"/>
                        </a:lnTo>
                        <a:lnTo>
                          <a:pt x="45" y="161"/>
                        </a:lnTo>
                        <a:lnTo>
                          <a:pt x="52" y="165"/>
                        </a:lnTo>
                        <a:lnTo>
                          <a:pt x="58" y="167"/>
                        </a:lnTo>
                        <a:lnTo>
                          <a:pt x="66" y="169"/>
                        </a:lnTo>
                        <a:lnTo>
                          <a:pt x="72" y="171"/>
                        </a:lnTo>
                        <a:lnTo>
                          <a:pt x="78" y="172"/>
                        </a:lnTo>
                        <a:lnTo>
                          <a:pt x="85" y="174"/>
                        </a:lnTo>
                        <a:lnTo>
                          <a:pt x="92" y="176"/>
                        </a:lnTo>
                        <a:lnTo>
                          <a:pt x="100" y="179"/>
                        </a:lnTo>
                        <a:lnTo>
                          <a:pt x="106" y="181"/>
                        </a:lnTo>
                        <a:lnTo>
                          <a:pt x="112" y="182"/>
                        </a:lnTo>
                        <a:lnTo>
                          <a:pt x="120" y="185"/>
                        </a:lnTo>
                        <a:lnTo>
                          <a:pt x="126" y="189"/>
                        </a:lnTo>
                        <a:lnTo>
                          <a:pt x="133" y="191"/>
                        </a:lnTo>
                        <a:lnTo>
                          <a:pt x="139" y="196"/>
                        </a:lnTo>
                        <a:lnTo>
                          <a:pt x="144" y="201"/>
                        </a:lnTo>
                        <a:lnTo>
                          <a:pt x="149" y="205"/>
                        </a:lnTo>
                        <a:lnTo>
                          <a:pt x="156" y="210"/>
                        </a:lnTo>
                        <a:lnTo>
                          <a:pt x="162" y="214"/>
                        </a:lnTo>
                        <a:lnTo>
                          <a:pt x="168" y="218"/>
                        </a:lnTo>
                        <a:lnTo>
                          <a:pt x="170" y="219"/>
                        </a:lnTo>
                        <a:lnTo>
                          <a:pt x="171" y="210"/>
                        </a:lnTo>
                        <a:lnTo>
                          <a:pt x="175" y="203"/>
                        </a:lnTo>
                        <a:lnTo>
                          <a:pt x="177" y="195"/>
                        </a:lnTo>
                        <a:lnTo>
                          <a:pt x="183" y="190"/>
                        </a:lnTo>
                        <a:lnTo>
                          <a:pt x="189" y="186"/>
                        </a:lnTo>
                        <a:lnTo>
                          <a:pt x="195" y="181"/>
                        </a:lnTo>
                        <a:lnTo>
                          <a:pt x="199" y="175"/>
                        </a:lnTo>
                        <a:lnTo>
                          <a:pt x="204" y="170"/>
                        </a:lnTo>
                        <a:lnTo>
                          <a:pt x="205" y="162"/>
                        </a:lnTo>
                        <a:lnTo>
                          <a:pt x="210" y="158"/>
                        </a:lnTo>
                        <a:lnTo>
                          <a:pt x="216" y="155"/>
                        </a:lnTo>
                        <a:lnTo>
                          <a:pt x="222" y="153"/>
                        </a:lnTo>
                        <a:lnTo>
                          <a:pt x="227" y="147"/>
                        </a:lnTo>
                        <a:lnTo>
                          <a:pt x="230" y="139"/>
                        </a:lnTo>
                        <a:lnTo>
                          <a:pt x="234" y="132"/>
                        </a:lnTo>
                        <a:lnTo>
                          <a:pt x="237" y="122"/>
                        </a:lnTo>
                        <a:lnTo>
                          <a:pt x="238" y="114"/>
                        </a:lnTo>
                        <a:lnTo>
                          <a:pt x="237" y="104"/>
                        </a:lnTo>
                        <a:lnTo>
                          <a:pt x="235" y="93"/>
                        </a:lnTo>
                        <a:lnTo>
                          <a:pt x="233" y="85"/>
                        </a:lnTo>
                        <a:lnTo>
                          <a:pt x="229" y="76"/>
                        </a:lnTo>
                        <a:lnTo>
                          <a:pt x="225" y="70"/>
                        </a:lnTo>
                        <a:lnTo>
                          <a:pt x="220" y="62"/>
                        </a:lnTo>
                        <a:lnTo>
                          <a:pt x="214" y="57"/>
                        </a:lnTo>
                        <a:lnTo>
                          <a:pt x="205" y="52"/>
                        </a:lnTo>
                        <a:lnTo>
                          <a:pt x="200" y="47"/>
                        </a:lnTo>
                        <a:lnTo>
                          <a:pt x="194" y="42"/>
                        </a:lnTo>
                        <a:lnTo>
                          <a:pt x="189" y="34"/>
                        </a:lnTo>
                        <a:lnTo>
                          <a:pt x="185" y="26"/>
                        </a:lnTo>
                        <a:lnTo>
                          <a:pt x="182" y="18"/>
                        </a:lnTo>
                        <a:lnTo>
                          <a:pt x="180" y="8"/>
                        </a:lnTo>
                        <a:lnTo>
                          <a:pt x="180" y="0"/>
                        </a:lnTo>
                        <a:lnTo>
                          <a:pt x="176" y="0"/>
                        </a:lnTo>
                        <a:close/>
                      </a:path>
                    </a:pathLst>
                  </a:custGeom>
                  <a:blipFill dpi="0" rotWithShape="0">
                    <a:blip r:embed="rId3"/>
                    <a:srcRect/>
                    <a:tile tx="0" ty="0" sx="100000" sy="100000" flip="none" algn="tl"/>
                  </a:blipFill>
                  <a:ln w="38100" cmpd="sng">
                    <a:solidFill>
                      <a:srgbClr val="000000"/>
                    </a:solidFill>
                    <a:prstDash val="solid"/>
                    <a:round/>
                    <a:headEnd/>
                    <a:tailEnd/>
                  </a:ln>
                </p:spPr>
                <p:txBody>
                  <a:bodyPr/>
                  <a:lstStyle/>
                  <a:p>
                    <a:endParaRPr lang="en-US"/>
                  </a:p>
                </p:txBody>
              </p:sp>
            </p:grpSp>
          </p:grpSp>
        </p:grpSp>
        <p:sp>
          <p:nvSpPr>
            <p:cNvPr id="971822" name="Rectangle 46">
              <a:extLst>
                <a:ext uri="{FF2B5EF4-FFF2-40B4-BE49-F238E27FC236}">
                  <a16:creationId xmlns:a16="http://schemas.microsoft.com/office/drawing/2014/main" id="{0086C552-7435-42DA-9F8E-B23D12EEE9DF}"/>
                </a:ext>
              </a:extLst>
            </p:cNvPr>
            <p:cNvSpPr>
              <a:spLocks noChangeArrowheads="1"/>
            </p:cNvSpPr>
            <p:nvPr/>
          </p:nvSpPr>
          <p:spPr bwMode="auto">
            <a:xfrm>
              <a:off x="4105" y="2614"/>
              <a:ext cx="140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l-GR" altLang="en-US" sz="1400" b="0">
                  <a:latin typeface="Book Antiqua" panose="02040602050305030304" pitchFamily="18" charset="0"/>
                </a:rPr>
                <a:t>Διασταυρούμενη αντίδραση</a:t>
              </a:r>
            </a:p>
            <a:p>
              <a:pPr algn="ctr"/>
              <a:r>
                <a:rPr lang="el-GR" altLang="en-US" sz="1400" b="0">
                  <a:latin typeface="Book Antiqua" panose="02040602050305030304" pitchFamily="18" charset="0"/>
                </a:rPr>
                <a:t>Μικρή συγγένεια</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a:extLst>
              <a:ext uri="{FF2B5EF4-FFF2-40B4-BE49-F238E27FC236}">
                <a16:creationId xmlns:a16="http://schemas.microsoft.com/office/drawing/2014/main" id="{EF7211A6-05A6-4C2D-81DE-876742AB0D28}"/>
              </a:ext>
            </a:extLst>
          </p:cNvPr>
          <p:cNvSpPr>
            <a:spLocks noGrp="1" noChangeArrowheads="1"/>
          </p:cNvSpPr>
          <p:nvPr>
            <p:ph type="title"/>
          </p:nvPr>
        </p:nvSpPr>
        <p:spPr>
          <a:xfrm>
            <a:off x="250825" y="0"/>
            <a:ext cx="8893175" cy="649288"/>
          </a:xfrm>
        </p:spPr>
        <p:txBody>
          <a:bodyPr/>
          <a:lstStyle/>
          <a:p>
            <a:r>
              <a:rPr lang="el-GR" altLang="en-US" sz="3000"/>
              <a:t>Αντισώματα</a:t>
            </a:r>
            <a:endParaRPr lang="en-US" altLang="en-US" sz="3000"/>
          </a:p>
        </p:txBody>
      </p:sp>
      <p:sp>
        <p:nvSpPr>
          <p:cNvPr id="985091" name="Rectangle 3">
            <a:extLst>
              <a:ext uri="{FF2B5EF4-FFF2-40B4-BE49-F238E27FC236}">
                <a16:creationId xmlns:a16="http://schemas.microsoft.com/office/drawing/2014/main" id="{AD8DA186-A23C-48A2-9ADC-C913F37771E8}"/>
              </a:ext>
            </a:extLst>
          </p:cNvPr>
          <p:cNvSpPr>
            <a:spLocks noGrp="1" noChangeArrowheads="1"/>
          </p:cNvSpPr>
          <p:nvPr>
            <p:ph type="body" idx="1"/>
          </p:nvPr>
        </p:nvSpPr>
        <p:spPr>
          <a:xfrm>
            <a:off x="684213" y="1346200"/>
            <a:ext cx="4679950" cy="3240088"/>
          </a:xfrm>
        </p:spPr>
        <p:txBody>
          <a:bodyPr/>
          <a:lstStyle/>
          <a:p>
            <a:pPr marL="0" indent="0">
              <a:buFontTx/>
              <a:buNone/>
            </a:pPr>
            <a:r>
              <a:rPr lang="el-GR" altLang="en-US" sz="2400"/>
              <a:t>Πολυκλωνικά</a:t>
            </a:r>
          </a:p>
          <a:p>
            <a:pPr marL="442913" lvl="1" indent="-263525"/>
            <a:r>
              <a:rPr lang="el-GR" altLang="en-US" sz="2000"/>
              <a:t>Αναγνώριση πολλών επιτόπων</a:t>
            </a:r>
          </a:p>
          <a:p>
            <a:pPr marL="442913" lvl="1" indent="-263525"/>
            <a:endParaRPr lang="el-GR" altLang="en-US" sz="2000"/>
          </a:p>
          <a:p>
            <a:pPr marL="442913" lvl="1" indent="-263525"/>
            <a:endParaRPr lang="el-GR" altLang="en-US" sz="2000"/>
          </a:p>
          <a:p>
            <a:pPr marL="442913" lvl="1" indent="-263525"/>
            <a:r>
              <a:rPr lang="el-GR" altLang="en-US" sz="2000"/>
              <a:t>Παραγωγή σε ποικίλους ζωικούς οργανισμούς</a:t>
            </a:r>
            <a:endParaRPr lang="en-US" altLang="en-US" sz="2000"/>
          </a:p>
          <a:p>
            <a:pPr marL="442913" lvl="1" indent="-263525">
              <a:spcBef>
                <a:spcPct val="30000"/>
              </a:spcBef>
            </a:pPr>
            <a:r>
              <a:rPr lang="el-GR" altLang="en-US" sz="2000">
                <a:sym typeface="Wingdings" panose="05000000000000000000" pitchFamily="2" charset="2"/>
              </a:rPr>
              <a:t></a:t>
            </a:r>
            <a:r>
              <a:rPr lang="en-US" altLang="en-US" sz="2000">
                <a:sym typeface="Wingdings" panose="05000000000000000000" pitchFamily="2" charset="2"/>
              </a:rPr>
              <a:t> </a:t>
            </a:r>
            <a:r>
              <a:rPr lang="el-GR" altLang="en-US" sz="2000">
                <a:sym typeface="Wingdings" panose="05000000000000000000" pitchFamily="2" charset="2"/>
              </a:rPr>
              <a:t>ευαισθησία -  ειδικότητα</a:t>
            </a:r>
          </a:p>
        </p:txBody>
      </p:sp>
      <p:pic>
        <p:nvPicPr>
          <p:cNvPr id="985092" name="Picture 4" descr="Untitled-1 copy">
            <a:extLst>
              <a:ext uri="{FF2B5EF4-FFF2-40B4-BE49-F238E27FC236}">
                <a16:creationId xmlns:a16="http://schemas.microsoft.com/office/drawing/2014/main" id="{53D5BAD2-3A97-4B6B-92AA-B66C49EBBE30}"/>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936"/>
          <a:stretch>
            <a:fillRect/>
          </a:stretch>
        </p:blipFill>
        <p:spPr bwMode="auto">
          <a:xfrm>
            <a:off x="1331913" y="4730750"/>
            <a:ext cx="3455987" cy="1793875"/>
          </a:xfrm>
          <a:prstGeom prst="rect">
            <a:avLst/>
          </a:prstGeom>
          <a:noFill/>
          <a:extLst>
            <a:ext uri="{909E8E84-426E-40DD-AFC4-6F175D3DCCD1}">
              <a14:hiddenFill xmlns:a14="http://schemas.microsoft.com/office/drawing/2010/main">
                <a:solidFill>
                  <a:srgbClr val="FFFFFF"/>
                </a:solidFill>
              </a14:hiddenFill>
            </a:ext>
          </a:extLst>
        </p:spPr>
      </p:pic>
      <p:grpSp>
        <p:nvGrpSpPr>
          <p:cNvPr id="985093" name="Group 5">
            <a:extLst>
              <a:ext uri="{FF2B5EF4-FFF2-40B4-BE49-F238E27FC236}">
                <a16:creationId xmlns:a16="http://schemas.microsoft.com/office/drawing/2014/main" id="{5D8C92E5-BA18-4863-8B8B-56989B484839}"/>
              </a:ext>
            </a:extLst>
          </p:cNvPr>
          <p:cNvGrpSpPr>
            <a:grpSpLocks/>
          </p:cNvGrpSpPr>
          <p:nvPr/>
        </p:nvGrpSpPr>
        <p:grpSpPr bwMode="auto">
          <a:xfrm>
            <a:off x="5065713" y="1346200"/>
            <a:ext cx="3970337" cy="5511800"/>
            <a:chOff x="2919" y="848"/>
            <a:chExt cx="2501" cy="3472"/>
          </a:xfrm>
        </p:grpSpPr>
        <p:pic>
          <p:nvPicPr>
            <p:cNvPr id="985094" name="Picture 6" descr="Monoclonal">
              <a:extLst>
                <a:ext uri="{FF2B5EF4-FFF2-40B4-BE49-F238E27FC236}">
                  <a16:creationId xmlns:a16="http://schemas.microsoft.com/office/drawing/2014/main" id="{6FE69EF2-00A7-4B64-9C0E-0CB131EE244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58"/>
            <a:stretch>
              <a:fillRect/>
            </a:stretch>
          </p:blipFill>
          <p:spPr bwMode="auto">
            <a:xfrm>
              <a:off x="3392" y="2481"/>
              <a:ext cx="1895" cy="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5095" name="Rectangle 7">
              <a:extLst>
                <a:ext uri="{FF2B5EF4-FFF2-40B4-BE49-F238E27FC236}">
                  <a16:creationId xmlns:a16="http://schemas.microsoft.com/office/drawing/2014/main" id="{D90BFD10-34E9-4FF5-86C2-FF7DBB8512AE}"/>
                </a:ext>
              </a:extLst>
            </p:cNvPr>
            <p:cNvSpPr>
              <a:spLocks noChangeArrowheads="1"/>
            </p:cNvSpPr>
            <p:nvPr/>
          </p:nvSpPr>
          <p:spPr bwMode="auto">
            <a:xfrm>
              <a:off x="2919" y="848"/>
              <a:ext cx="2501" cy="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spcAft>
                  <a:spcPct val="20000"/>
                </a:spcAft>
                <a:buSzPct val="60000"/>
                <a:buBlip>
                  <a:blip r:embed="rId4"/>
                </a:buBlip>
                <a:tabLst>
                  <a:tab pos="900113" algn="l"/>
                </a:tabLst>
                <a:defRPr sz="2600">
                  <a:solidFill>
                    <a:schemeClr val="tx1"/>
                  </a:solidFill>
                  <a:latin typeface="Century Schoolbook" panose="02040604050505020304" pitchFamily="18" charset="0"/>
                </a:defRPr>
              </a:lvl1pPr>
              <a:lvl2pPr marL="442913" indent="-263525">
                <a:spcBef>
                  <a:spcPct val="20000"/>
                </a:spcBef>
                <a:spcAft>
                  <a:spcPct val="20000"/>
                </a:spcAft>
                <a:buSzPct val="50000"/>
                <a:buBlip>
                  <a:blip r:embed="rId5"/>
                </a:buBlip>
                <a:tabLst>
                  <a:tab pos="900113" algn="l"/>
                </a:tabLst>
                <a:defRPr sz="2200">
                  <a:solidFill>
                    <a:srgbClr val="364558"/>
                  </a:solidFill>
                  <a:latin typeface="Century Schoolbook" panose="02040604050505020304" pitchFamily="18" charset="0"/>
                </a:defRPr>
              </a:lvl2pPr>
              <a:lvl3pPr marL="900113" indent="-266700">
                <a:spcBef>
                  <a:spcPct val="20000"/>
                </a:spcBef>
                <a:spcAft>
                  <a:spcPct val="20000"/>
                </a:spcAft>
                <a:buSzPct val="50000"/>
                <a:buBlip>
                  <a:blip r:embed="rId6"/>
                </a:buBlip>
                <a:tabLst>
                  <a:tab pos="900113" algn="l"/>
                </a:tabLst>
                <a:defRPr sz="2000">
                  <a:solidFill>
                    <a:srgbClr val="36532B"/>
                  </a:solidFill>
                  <a:latin typeface="Century Schoolbook" panose="02040604050505020304" pitchFamily="18" charset="0"/>
                </a:defRPr>
              </a:lvl3pPr>
              <a:lvl4pPr marL="1528763" indent="-188913">
                <a:spcBef>
                  <a:spcPct val="20000"/>
                </a:spcBef>
                <a:spcAft>
                  <a:spcPct val="20000"/>
                </a:spcAft>
                <a:buFont typeface="Arial" panose="020B0604020202020204" pitchFamily="34" charset="0"/>
                <a:buChar char="~"/>
                <a:tabLst>
                  <a:tab pos="900113" algn="l"/>
                </a:tabLst>
                <a:defRPr>
                  <a:solidFill>
                    <a:srgbClr val="4D4D4D"/>
                  </a:solidFill>
                  <a:latin typeface="Century Schoolbook" panose="02040604050505020304" pitchFamily="18" charset="0"/>
                </a:defRPr>
              </a:lvl4pPr>
              <a:lvl5pPr marL="1882775" indent="-174625">
                <a:spcBef>
                  <a:spcPct val="20000"/>
                </a:spcBef>
                <a:spcAft>
                  <a:spcPct val="20000"/>
                </a:spcAft>
                <a:buChar char="»"/>
                <a:tabLst>
                  <a:tab pos="900113" algn="l"/>
                </a:tabLst>
                <a:defRPr>
                  <a:solidFill>
                    <a:srgbClr val="4D4D4D"/>
                  </a:solidFill>
                  <a:latin typeface="Century Schoolbook" panose="02040604050505020304" pitchFamily="18" charset="0"/>
                </a:defRPr>
              </a:lvl5pPr>
              <a:lvl6pPr marL="2339975" indent="-174625" fontAlgn="base">
                <a:spcBef>
                  <a:spcPct val="20000"/>
                </a:spcBef>
                <a:spcAft>
                  <a:spcPct val="20000"/>
                </a:spcAft>
                <a:buChar char="»"/>
                <a:tabLst>
                  <a:tab pos="900113" algn="l"/>
                </a:tabLst>
                <a:defRPr>
                  <a:solidFill>
                    <a:srgbClr val="4D4D4D"/>
                  </a:solidFill>
                  <a:latin typeface="Century Schoolbook" panose="02040604050505020304" pitchFamily="18" charset="0"/>
                </a:defRPr>
              </a:lvl6pPr>
              <a:lvl7pPr marL="2797175" indent="-174625" fontAlgn="base">
                <a:spcBef>
                  <a:spcPct val="20000"/>
                </a:spcBef>
                <a:spcAft>
                  <a:spcPct val="20000"/>
                </a:spcAft>
                <a:buChar char="»"/>
                <a:tabLst>
                  <a:tab pos="900113" algn="l"/>
                </a:tabLst>
                <a:defRPr>
                  <a:solidFill>
                    <a:srgbClr val="4D4D4D"/>
                  </a:solidFill>
                  <a:latin typeface="Century Schoolbook" panose="02040604050505020304" pitchFamily="18" charset="0"/>
                </a:defRPr>
              </a:lvl7pPr>
              <a:lvl8pPr marL="3254375" indent="-174625" fontAlgn="base">
                <a:spcBef>
                  <a:spcPct val="20000"/>
                </a:spcBef>
                <a:spcAft>
                  <a:spcPct val="20000"/>
                </a:spcAft>
                <a:buChar char="»"/>
                <a:tabLst>
                  <a:tab pos="900113" algn="l"/>
                </a:tabLst>
                <a:defRPr>
                  <a:solidFill>
                    <a:srgbClr val="4D4D4D"/>
                  </a:solidFill>
                  <a:latin typeface="Century Schoolbook" panose="02040604050505020304" pitchFamily="18" charset="0"/>
                </a:defRPr>
              </a:lvl8pPr>
              <a:lvl9pPr marL="3711575" indent="-174625" fontAlgn="base">
                <a:spcBef>
                  <a:spcPct val="20000"/>
                </a:spcBef>
                <a:spcAft>
                  <a:spcPct val="20000"/>
                </a:spcAft>
                <a:buChar char="»"/>
                <a:tabLst>
                  <a:tab pos="900113" algn="l"/>
                </a:tabLst>
                <a:defRPr>
                  <a:solidFill>
                    <a:srgbClr val="4D4D4D"/>
                  </a:solidFill>
                  <a:latin typeface="Century Schoolbook" panose="02040604050505020304" pitchFamily="18" charset="0"/>
                </a:defRPr>
              </a:lvl9pPr>
            </a:lstStyle>
            <a:p>
              <a:pPr>
                <a:buFontTx/>
                <a:buNone/>
              </a:pPr>
              <a:r>
                <a:rPr lang="el-GR" altLang="en-US" sz="2400" b="0"/>
                <a:t>Μονοκλωνικά</a:t>
              </a:r>
            </a:p>
            <a:p>
              <a:pPr lvl="1"/>
              <a:r>
                <a:rPr lang="el-GR" altLang="en-US" sz="2000" b="0"/>
                <a:t>Αναγνώριση ενός επιτόπου </a:t>
              </a:r>
            </a:p>
            <a:p>
              <a:pPr lvl="1"/>
              <a:r>
                <a:rPr lang="el-GR" altLang="en-US" sz="2000" b="0"/>
                <a:t>Προέλευση</a:t>
              </a:r>
            </a:p>
            <a:p>
              <a:pPr lvl="2">
                <a:spcBef>
                  <a:spcPct val="0"/>
                </a:spcBef>
                <a:spcAft>
                  <a:spcPct val="0"/>
                </a:spcAft>
              </a:pPr>
              <a:r>
                <a:rPr lang="el-GR" altLang="en-US" sz="1800" b="0"/>
                <a:t>ποντίκι</a:t>
              </a:r>
            </a:p>
            <a:p>
              <a:pPr lvl="2">
                <a:spcBef>
                  <a:spcPct val="0"/>
                </a:spcBef>
              </a:pPr>
              <a:r>
                <a:rPr lang="el-GR" altLang="en-US" sz="1800" b="0"/>
                <a:t>αρουραίος</a:t>
              </a:r>
            </a:p>
            <a:p>
              <a:pPr lvl="1"/>
              <a:r>
                <a:rPr lang="el-GR" altLang="en-US" sz="2000" b="0">
                  <a:sym typeface="Wingdings" panose="05000000000000000000" pitchFamily="2" charset="2"/>
                </a:rPr>
                <a:t> ευαισθησία -  ειδικότητα</a:t>
              </a:r>
            </a:p>
          </p:txBody>
        </p:sp>
        <p:grpSp>
          <p:nvGrpSpPr>
            <p:cNvPr id="985096" name="Group 8">
              <a:extLst>
                <a:ext uri="{FF2B5EF4-FFF2-40B4-BE49-F238E27FC236}">
                  <a16:creationId xmlns:a16="http://schemas.microsoft.com/office/drawing/2014/main" id="{65BECE39-C11D-4C5D-BB8E-4F45A7C9284B}"/>
                </a:ext>
              </a:extLst>
            </p:cNvPr>
            <p:cNvGrpSpPr>
              <a:grpSpLocks/>
            </p:cNvGrpSpPr>
            <p:nvPr/>
          </p:nvGrpSpPr>
          <p:grpSpPr bwMode="auto">
            <a:xfrm>
              <a:off x="4581" y="1483"/>
              <a:ext cx="680" cy="408"/>
              <a:chOff x="2426" y="3294"/>
              <a:chExt cx="880" cy="418"/>
            </a:xfrm>
          </p:grpSpPr>
          <p:sp>
            <p:nvSpPr>
              <p:cNvPr id="985097" name="Text Box 9">
                <a:extLst>
                  <a:ext uri="{FF2B5EF4-FFF2-40B4-BE49-F238E27FC236}">
                    <a16:creationId xmlns:a16="http://schemas.microsoft.com/office/drawing/2014/main" id="{80EE3A44-35F0-40AE-B057-BEC30F7BEAEF}"/>
                  </a:ext>
                </a:extLst>
              </p:cNvPr>
              <p:cNvSpPr txBox="1">
                <a:spLocks noChangeAspect="1" noChangeArrowheads="1"/>
              </p:cNvSpPr>
              <p:nvPr/>
            </p:nvSpPr>
            <p:spPr bwMode="auto">
              <a:xfrm>
                <a:off x="2907" y="3367"/>
                <a:ext cx="399"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latin typeface="Tahoma" panose="020B0604030504040204" pitchFamily="34" charset="0"/>
                  </a:rPr>
                  <a:t>mAb</a:t>
                </a:r>
                <a:endParaRPr lang="el-GR" altLang="en-US" sz="1000">
                  <a:latin typeface="Tahoma" panose="020B0604030504040204" pitchFamily="34" charset="0"/>
                </a:endParaRPr>
              </a:p>
            </p:txBody>
          </p:sp>
          <p:grpSp>
            <p:nvGrpSpPr>
              <p:cNvPr id="985098" name="Group 10">
                <a:extLst>
                  <a:ext uri="{FF2B5EF4-FFF2-40B4-BE49-F238E27FC236}">
                    <a16:creationId xmlns:a16="http://schemas.microsoft.com/office/drawing/2014/main" id="{A0D83BC3-D9D1-45FC-A614-4E735704A1A7}"/>
                  </a:ext>
                </a:extLst>
              </p:cNvPr>
              <p:cNvGrpSpPr>
                <a:grpSpLocks noChangeAspect="1"/>
              </p:cNvGrpSpPr>
              <p:nvPr/>
            </p:nvGrpSpPr>
            <p:grpSpPr bwMode="auto">
              <a:xfrm rot="3185620">
                <a:off x="2874" y="3225"/>
                <a:ext cx="176" cy="314"/>
                <a:chOff x="3970" y="2037"/>
                <a:chExt cx="276" cy="493"/>
              </a:xfrm>
            </p:grpSpPr>
            <p:sp>
              <p:nvSpPr>
                <p:cNvPr id="985099" name="Freeform 11">
                  <a:extLst>
                    <a:ext uri="{FF2B5EF4-FFF2-40B4-BE49-F238E27FC236}">
                      <a16:creationId xmlns:a16="http://schemas.microsoft.com/office/drawing/2014/main" id="{9D34459B-971E-4547-AFB9-9B95C1C00B0B}"/>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2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85100" name="Freeform 12">
                  <a:extLst>
                    <a:ext uri="{FF2B5EF4-FFF2-40B4-BE49-F238E27FC236}">
                      <a16:creationId xmlns:a16="http://schemas.microsoft.com/office/drawing/2014/main" id="{443F6BA1-B61B-4587-9FF4-CD94985F9EAC}"/>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8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85101" name="Freeform 13">
                <a:extLst>
                  <a:ext uri="{FF2B5EF4-FFF2-40B4-BE49-F238E27FC236}">
                    <a16:creationId xmlns:a16="http://schemas.microsoft.com/office/drawing/2014/main" id="{F1247066-B2DE-44D2-AF4F-BF96EF8B9C9C}"/>
                  </a:ext>
                </a:extLst>
              </p:cNvPr>
              <p:cNvSpPr>
                <a:spLocks noChangeAspect="1"/>
              </p:cNvSpPr>
              <p:nvPr/>
            </p:nvSpPr>
            <p:spPr bwMode="auto">
              <a:xfrm>
                <a:off x="2426" y="3310"/>
                <a:ext cx="460" cy="402"/>
              </a:xfrm>
              <a:custGeom>
                <a:avLst/>
                <a:gdLst>
                  <a:gd name="T0" fmla="*/ 86 w 768"/>
                  <a:gd name="T1" fmla="*/ 384 h 669"/>
                  <a:gd name="T2" fmla="*/ 19 w 768"/>
                  <a:gd name="T3" fmla="*/ 240 h 669"/>
                  <a:gd name="T4" fmla="*/ 0 w 768"/>
                  <a:gd name="T5" fmla="*/ 183 h 669"/>
                  <a:gd name="T6" fmla="*/ 115 w 768"/>
                  <a:gd name="T7" fmla="*/ 68 h 669"/>
                  <a:gd name="T8" fmla="*/ 249 w 768"/>
                  <a:gd name="T9" fmla="*/ 58 h 669"/>
                  <a:gd name="T10" fmla="*/ 326 w 768"/>
                  <a:gd name="T11" fmla="*/ 0 h 669"/>
                  <a:gd name="T12" fmla="*/ 384 w 768"/>
                  <a:gd name="T13" fmla="*/ 10 h 669"/>
                  <a:gd name="T14" fmla="*/ 412 w 768"/>
                  <a:gd name="T15" fmla="*/ 48 h 669"/>
                  <a:gd name="T16" fmla="*/ 441 w 768"/>
                  <a:gd name="T17" fmla="*/ 58 h 669"/>
                  <a:gd name="T18" fmla="*/ 547 w 768"/>
                  <a:gd name="T19" fmla="*/ 106 h 669"/>
                  <a:gd name="T20" fmla="*/ 681 w 768"/>
                  <a:gd name="T21" fmla="*/ 77 h 669"/>
                  <a:gd name="T22" fmla="*/ 768 w 768"/>
                  <a:gd name="T23" fmla="*/ 144 h 669"/>
                  <a:gd name="T24" fmla="*/ 758 w 768"/>
                  <a:gd name="T25" fmla="*/ 202 h 669"/>
                  <a:gd name="T26" fmla="*/ 729 w 768"/>
                  <a:gd name="T27" fmla="*/ 212 h 669"/>
                  <a:gd name="T28" fmla="*/ 672 w 768"/>
                  <a:gd name="T29" fmla="*/ 250 h 669"/>
                  <a:gd name="T30" fmla="*/ 566 w 768"/>
                  <a:gd name="T31" fmla="*/ 288 h 669"/>
                  <a:gd name="T32" fmla="*/ 528 w 768"/>
                  <a:gd name="T33" fmla="*/ 308 h 669"/>
                  <a:gd name="T34" fmla="*/ 489 w 768"/>
                  <a:gd name="T35" fmla="*/ 317 h 669"/>
                  <a:gd name="T36" fmla="*/ 451 w 768"/>
                  <a:gd name="T37" fmla="*/ 375 h 669"/>
                  <a:gd name="T38" fmla="*/ 460 w 768"/>
                  <a:gd name="T39" fmla="*/ 509 h 669"/>
                  <a:gd name="T40" fmla="*/ 480 w 768"/>
                  <a:gd name="T41" fmla="*/ 567 h 669"/>
                  <a:gd name="T42" fmla="*/ 326 w 768"/>
                  <a:gd name="T43" fmla="*/ 624 h 669"/>
                  <a:gd name="T44" fmla="*/ 259 w 768"/>
                  <a:gd name="T45" fmla="*/ 605 h 669"/>
                  <a:gd name="T46" fmla="*/ 211 w 768"/>
                  <a:gd name="T47" fmla="*/ 471 h 669"/>
                  <a:gd name="T48" fmla="*/ 182 w 768"/>
                  <a:gd name="T49" fmla="*/ 452 h 669"/>
                  <a:gd name="T50" fmla="*/ 115 w 768"/>
                  <a:gd name="T51" fmla="*/ 461 h 669"/>
                  <a:gd name="T52" fmla="*/ 86 w 768"/>
                  <a:gd name="T53" fmla="*/ 471 h 669"/>
                  <a:gd name="T54" fmla="*/ 86 w 768"/>
                  <a:gd name="T55" fmla="*/ 38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8" h="669">
                    <a:moveTo>
                      <a:pt x="86" y="384"/>
                    </a:moveTo>
                    <a:cubicBezTo>
                      <a:pt x="71" y="326"/>
                      <a:pt x="60" y="283"/>
                      <a:pt x="19" y="240"/>
                    </a:cubicBezTo>
                    <a:cubicBezTo>
                      <a:pt x="17" y="235"/>
                      <a:pt x="0" y="188"/>
                      <a:pt x="0" y="183"/>
                    </a:cubicBezTo>
                    <a:cubicBezTo>
                      <a:pt x="0" y="118"/>
                      <a:pt x="61" y="85"/>
                      <a:pt x="115" y="68"/>
                    </a:cubicBezTo>
                    <a:cubicBezTo>
                      <a:pt x="167" y="78"/>
                      <a:pt x="199" y="71"/>
                      <a:pt x="249" y="58"/>
                    </a:cubicBezTo>
                    <a:cubicBezTo>
                      <a:pt x="282" y="25"/>
                      <a:pt x="297" y="30"/>
                      <a:pt x="326" y="0"/>
                    </a:cubicBezTo>
                    <a:cubicBezTo>
                      <a:pt x="345" y="3"/>
                      <a:pt x="367" y="0"/>
                      <a:pt x="384" y="10"/>
                    </a:cubicBezTo>
                    <a:cubicBezTo>
                      <a:pt x="398" y="18"/>
                      <a:pt x="400" y="38"/>
                      <a:pt x="412" y="48"/>
                    </a:cubicBezTo>
                    <a:cubicBezTo>
                      <a:pt x="420" y="55"/>
                      <a:pt x="431" y="55"/>
                      <a:pt x="441" y="58"/>
                    </a:cubicBezTo>
                    <a:cubicBezTo>
                      <a:pt x="479" y="86"/>
                      <a:pt x="504" y="91"/>
                      <a:pt x="547" y="106"/>
                    </a:cubicBezTo>
                    <a:cubicBezTo>
                      <a:pt x="662" y="85"/>
                      <a:pt x="618" y="99"/>
                      <a:pt x="681" y="77"/>
                    </a:cubicBezTo>
                    <a:cubicBezTo>
                      <a:pt x="737" y="95"/>
                      <a:pt x="750" y="93"/>
                      <a:pt x="768" y="144"/>
                    </a:cubicBezTo>
                    <a:cubicBezTo>
                      <a:pt x="765" y="163"/>
                      <a:pt x="768" y="185"/>
                      <a:pt x="758" y="202"/>
                    </a:cubicBezTo>
                    <a:cubicBezTo>
                      <a:pt x="753" y="211"/>
                      <a:pt x="738" y="206"/>
                      <a:pt x="729" y="212"/>
                    </a:cubicBezTo>
                    <a:cubicBezTo>
                      <a:pt x="655" y="260"/>
                      <a:pt x="740" y="226"/>
                      <a:pt x="672" y="250"/>
                    </a:cubicBezTo>
                    <a:cubicBezTo>
                      <a:pt x="641" y="279"/>
                      <a:pt x="608" y="280"/>
                      <a:pt x="566" y="288"/>
                    </a:cubicBezTo>
                    <a:cubicBezTo>
                      <a:pt x="553" y="295"/>
                      <a:pt x="541" y="303"/>
                      <a:pt x="528" y="308"/>
                    </a:cubicBezTo>
                    <a:cubicBezTo>
                      <a:pt x="516" y="313"/>
                      <a:pt x="499" y="308"/>
                      <a:pt x="489" y="317"/>
                    </a:cubicBezTo>
                    <a:cubicBezTo>
                      <a:pt x="472" y="332"/>
                      <a:pt x="451" y="375"/>
                      <a:pt x="451" y="375"/>
                    </a:cubicBezTo>
                    <a:cubicBezTo>
                      <a:pt x="454" y="420"/>
                      <a:pt x="453" y="465"/>
                      <a:pt x="460" y="509"/>
                    </a:cubicBezTo>
                    <a:cubicBezTo>
                      <a:pt x="463" y="529"/>
                      <a:pt x="480" y="567"/>
                      <a:pt x="480" y="567"/>
                    </a:cubicBezTo>
                    <a:cubicBezTo>
                      <a:pt x="462" y="669"/>
                      <a:pt x="442" y="634"/>
                      <a:pt x="326" y="624"/>
                    </a:cubicBezTo>
                    <a:cubicBezTo>
                      <a:pt x="304" y="617"/>
                      <a:pt x="278" y="618"/>
                      <a:pt x="259" y="605"/>
                    </a:cubicBezTo>
                    <a:cubicBezTo>
                      <a:pt x="220" y="578"/>
                      <a:pt x="241" y="490"/>
                      <a:pt x="211" y="471"/>
                    </a:cubicBezTo>
                    <a:cubicBezTo>
                      <a:pt x="201" y="465"/>
                      <a:pt x="192" y="458"/>
                      <a:pt x="182" y="452"/>
                    </a:cubicBezTo>
                    <a:cubicBezTo>
                      <a:pt x="160" y="455"/>
                      <a:pt x="137" y="457"/>
                      <a:pt x="115" y="461"/>
                    </a:cubicBezTo>
                    <a:cubicBezTo>
                      <a:pt x="105" y="463"/>
                      <a:pt x="95" y="475"/>
                      <a:pt x="86" y="471"/>
                    </a:cubicBezTo>
                    <a:cubicBezTo>
                      <a:pt x="66" y="461"/>
                      <a:pt x="81" y="412"/>
                      <a:pt x="86" y="384"/>
                    </a:cubicBezTo>
                    <a:close/>
                  </a:path>
                </a:pathLst>
              </a:custGeom>
              <a:gradFill rotWithShape="1">
                <a:gsLst>
                  <a:gs pos="0">
                    <a:srgbClr val="FF9900"/>
                  </a:gs>
                  <a:gs pos="100000">
                    <a:srgbClr val="FF9900">
                      <a:gamma/>
                      <a:shade val="56078"/>
                      <a:invGamma/>
                    </a:srgbClr>
                  </a:gs>
                </a:gsLst>
                <a:path path="rect">
                  <a:fillToRect l="50000" t="50000" r="50000" b="50000"/>
                </a:path>
              </a:gradFill>
              <a:ln w="9525">
                <a:round/>
                <a:headEnd/>
                <a:tailEnd/>
              </a:ln>
              <a:effectLst/>
              <a:scene3d>
                <a:camera prst="legacyPerspectiveFront">
                  <a:rot lat="20099999" lon="20699999" rev="0"/>
                </a:camera>
                <a:lightRig rig="legacyFlat4"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85102" name="Rectangle 14">
                <a:extLst>
                  <a:ext uri="{FF2B5EF4-FFF2-40B4-BE49-F238E27FC236}">
                    <a16:creationId xmlns:a16="http://schemas.microsoft.com/office/drawing/2014/main" id="{57AE77D5-ABE1-407B-AC53-5EA5DAE02309}"/>
                  </a:ext>
                </a:extLst>
              </p:cNvPr>
              <p:cNvSpPr>
                <a:spLocks noChangeAspect="1" noChangeArrowheads="1"/>
              </p:cNvSpPr>
              <p:nvPr/>
            </p:nvSpPr>
            <p:spPr bwMode="auto">
              <a:xfrm>
                <a:off x="2471" y="3417"/>
                <a:ext cx="286"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solidFill>
                      <a:srgbClr val="FFFFCC"/>
                    </a:solidFill>
                    <a:latin typeface="Tahoma" panose="020B0604030504040204" pitchFamily="34" charset="0"/>
                  </a:rPr>
                  <a:t>Ag</a:t>
                </a:r>
              </a:p>
            </p:txBody>
          </p:sp>
        </p:grpSp>
      </p:grpSp>
      <p:grpSp>
        <p:nvGrpSpPr>
          <p:cNvPr id="985103" name="Group 15">
            <a:extLst>
              <a:ext uri="{FF2B5EF4-FFF2-40B4-BE49-F238E27FC236}">
                <a16:creationId xmlns:a16="http://schemas.microsoft.com/office/drawing/2014/main" id="{3BC6A77D-290D-4E1D-97BE-BD4CAD3B9959}"/>
              </a:ext>
            </a:extLst>
          </p:cNvPr>
          <p:cNvGrpSpPr>
            <a:grpSpLocks noChangeAspect="1"/>
          </p:cNvGrpSpPr>
          <p:nvPr/>
        </p:nvGrpSpPr>
        <p:grpSpPr bwMode="auto">
          <a:xfrm>
            <a:off x="2520950" y="2276475"/>
            <a:ext cx="1079500" cy="914400"/>
            <a:chOff x="3696" y="935"/>
            <a:chExt cx="735" cy="653"/>
          </a:xfrm>
        </p:grpSpPr>
        <p:sp>
          <p:nvSpPr>
            <p:cNvPr id="985104" name="Text Box 16">
              <a:extLst>
                <a:ext uri="{FF2B5EF4-FFF2-40B4-BE49-F238E27FC236}">
                  <a16:creationId xmlns:a16="http://schemas.microsoft.com/office/drawing/2014/main" id="{638DB1E3-05D8-4AFA-97B5-60E583034996}"/>
                </a:ext>
              </a:extLst>
            </p:cNvPr>
            <p:cNvSpPr txBox="1">
              <a:spLocks noChangeAspect="1" noChangeArrowheads="1"/>
            </p:cNvSpPr>
            <p:nvPr/>
          </p:nvSpPr>
          <p:spPr bwMode="auto">
            <a:xfrm>
              <a:off x="4160" y="1034"/>
              <a:ext cx="271"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latin typeface="Tahoma" panose="020B0604030504040204" pitchFamily="34" charset="0"/>
                </a:rPr>
                <a:t>Ab</a:t>
              </a:r>
              <a:endParaRPr lang="el-GR" altLang="en-US" sz="1000">
                <a:latin typeface="Tahoma" panose="020B0604030504040204" pitchFamily="34" charset="0"/>
              </a:endParaRPr>
            </a:p>
          </p:txBody>
        </p:sp>
        <p:grpSp>
          <p:nvGrpSpPr>
            <p:cNvPr id="985105" name="Group 17">
              <a:extLst>
                <a:ext uri="{FF2B5EF4-FFF2-40B4-BE49-F238E27FC236}">
                  <a16:creationId xmlns:a16="http://schemas.microsoft.com/office/drawing/2014/main" id="{E95796F7-1E59-4316-B240-E8725323ADD0}"/>
                </a:ext>
              </a:extLst>
            </p:cNvPr>
            <p:cNvGrpSpPr>
              <a:grpSpLocks noChangeAspect="1"/>
            </p:cNvGrpSpPr>
            <p:nvPr/>
          </p:nvGrpSpPr>
          <p:grpSpPr bwMode="auto">
            <a:xfrm rot="3185620">
              <a:off x="4144" y="866"/>
              <a:ext cx="176" cy="314"/>
              <a:chOff x="3970" y="2037"/>
              <a:chExt cx="276" cy="493"/>
            </a:xfrm>
          </p:grpSpPr>
          <p:sp>
            <p:nvSpPr>
              <p:cNvPr id="985106" name="Freeform 18">
                <a:extLst>
                  <a:ext uri="{FF2B5EF4-FFF2-40B4-BE49-F238E27FC236}">
                    <a16:creationId xmlns:a16="http://schemas.microsoft.com/office/drawing/2014/main" id="{B81EA07E-A08B-4CFC-96FE-7919F5535A93}"/>
                  </a:ext>
                </a:extLst>
              </p:cNvPr>
              <p:cNvSpPr>
                <a:spLocks noChangeAspect="1"/>
              </p:cNvSpPr>
              <p:nvPr/>
            </p:nvSpPr>
            <p:spPr bwMode="auto">
              <a:xfrm>
                <a:off x="3970" y="2037"/>
                <a:ext cx="184" cy="493"/>
              </a:xfrm>
              <a:custGeom>
                <a:avLst/>
                <a:gdLst>
                  <a:gd name="T0" fmla="*/ 0 w 184"/>
                  <a:gd name="T1" fmla="*/ 493 h 493"/>
                  <a:gd name="T2" fmla="*/ 137 w 184"/>
                  <a:gd name="T3" fmla="*/ 310 h 493"/>
                  <a:gd name="T4" fmla="*/ 175 w 184"/>
                  <a:gd name="T5" fmla="*/ 0 h 493"/>
                </a:gdLst>
                <a:ahLst/>
                <a:cxnLst>
                  <a:cxn ang="0">
                    <a:pos x="T0" y="T1"/>
                  </a:cxn>
                  <a:cxn ang="0">
                    <a:pos x="T2" y="T3"/>
                  </a:cxn>
                  <a:cxn ang="0">
                    <a:pos x="T4" y="T5"/>
                  </a:cxn>
                </a:cxnLst>
                <a:rect l="0" t="0" r="r" b="b"/>
                <a:pathLst>
                  <a:path w="184" h="493">
                    <a:moveTo>
                      <a:pt x="0" y="493"/>
                    </a:moveTo>
                    <a:cubicBezTo>
                      <a:pt x="81" y="452"/>
                      <a:pt x="67" y="361"/>
                      <a:pt x="137" y="310"/>
                    </a:cubicBezTo>
                    <a:cubicBezTo>
                      <a:pt x="174" y="226"/>
                      <a:pt x="184" y="83"/>
                      <a:pt x="175" y="0"/>
                    </a:cubicBezTo>
                  </a:path>
                </a:pathLst>
              </a:custGeom>
              <a:noFill/>
              <a:ln w="28575" cmpd="sng">
                <a:solidFill>
                  <a:srgbClr val="CC0099"/>
                </a:solidFill>
                <a:round/>
                <a:headEnd/>
                <a:tailEnd/>
              </a:ln>
              <a:effectLst/>
              <a:scene3d>
                <a:camera prst="legacyPerspectiveFront">
                  <a:rot lat="1200000" lon="1800000" rev="0"/>
                </a:camera>
                <a:lightRig rig="legacyFlat2" dir="b"/>
              </a:scene3d>
              <a:sp3d extrusionH="1254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85107" name="Freeform 19">
                <a:extLst>
                  <a:ext uri="{FF2B5EF4-FFF2-40B4-BE49-F238E27FC236}">
                    <a16:creationId xmlns:a16="http://schemas.microsoft.com/office/drawing/2014/main" id="{2086DA79-BBBC-4A48-AFC2-6645AA85421A}"/>
                  </a:ext>
                </a:extLst>
              </p:cNvPr>
              <p:cNvSpPr>
                <a:spLocks noChangeAspect="1"/>
              </p:cNvSpPr>
              <p:nvPr/>
            </p:nvSpPr>
            <p:spPr bwMode="auto">
              <a:xfrm>
                <a:off x="4101" y="2037"/>
                <a:ext cx="145" cy="459"/>
              </a:xfrm>
              <a:custGeom>
                <a:avLst/>
                <a:gdLst>
                  <a:gd name="T0" fmla="*/ 145 w 145"/>
                  <a:gd name="T1" fmla="*/ 459 h 459"/>
                  <a:gd name="T2" fmla="*/ 19 w 145"/>
                  <a:gd name="T3" fmla="*/ 316 h 459"/>
                  <a:gd name="T4" fmla="*/ 54 w 145"/>
                  <a:gd name="T5" fmla="*/ 0 h 459"/>
                </a:gdLst>
                <a:ahLst/>
                <a:cxnLst>
                  <a:cxn ang="0">
                    <a:pos x="T0" y="T1"/>
                  </a:cxn>
                  <a:cxn ang="0">
                    <a:pos x="T2" y="T3"/>
                  </a:cxn>
                  <a:cxn ang="0">
                    <a:pos x="T4" y="T5"/>
                  </a:cxn>
                </a:cxnLst>
                <a:rect l="0" t="0" r="r" b="b"/>
                <a:pathLst>
                  <a:path w="145" h="459">
                    <a:moveTo>
                      <a:pt x="145" y="459"/>
                    </a:moveTo>
                    <a:cubicBezTo>
                      <a:pt x="76" y="432"/>
                      <a:pt x="76" y="356"/>
                      <a:pt x="19" y="316"/>
                    </a:cubicBezTo>
                    <a:cubicBezTo>
                      <a:pt x="0" y="234"/>
                      <a:pt x="32" y="92"/>
                      <a:pt x="54" y="0"/>
                    </a:cubicBezTo>
                  </a:path>
                </a:pathLst>
              </a:custGeom>
              <a:noFill/>
              <a:ln w="28575" cmpd="sng">
                <a:solidFill>
                  <a:srgbClr val="CC0099"/>
                </a:solidFill>
                <a:round/>
                <a:headEnd/>
                <a:tailEnd/>
              </a:ln>
              <a:effectLst/>
              <a:scene3d>
                <a:camera prst="legacyPerspectiveBottomLeft">
                  <a:rot lat="1800000" lon="1800000" rev="0"/>
                </a:camera>
                <a:lightRig rig="legacyFlat2" dir="b"/>
              </a:scene3d>
              <a:sp3d extrusionH="49200" prstMaterial="legacyMatte">
                <a:bevelT w="13500" h="13500" prst="angle"/>
                <a:bevelB w="13500" h="13500" prst="angle"/>
                <a:extrusionClr>
                  <a:srgbClr val="CC0099"/>
                </a:extrusionClr>
                <a:contourClr>
                  <a:srgbClr val="CC0099"/>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sp>
          <p:nvSpPr>
            <p:cNvPr id="985108" name="Freeform 20">
              <a:extLst>
                <a:ext uri="{FF2B5EF4-FFF2-40B4-BE49-F238E27FC236}">
                  <a16:creationId xmlns:a16="http://schemas.microsoft.com/office/drawing/2014/main" id="{9235C2A6-E8C4-4A63-BD46-3ADAE9046402}"/>
                </a:ext>
              </a:extLst>
            </p:cNvPr>
            <p:cNvSpPr>
              <a:spLocks noChangeAspect="1"/>
            </p:cNvSpPr>
            <p:nvPr/>
          </p:nvSpPr>
          <p:spPr bwMode="auto">
            <a:xfrm>
              <a:off x="3696" y="951"/>
              <a:ext cx="460" cy="402"/>
            </a:xfrm>
            <a:custGeom>
              <a:avLst/>
              <a:gdLst>
                <a:gd name="T0" fmla="*/ 86 w 768"/>
                <a:gd name="T1" fmla="*/ 384 h 669"/>
                <a:gd name="T2" fmla="*/ 19 w 768"/>
                <a:gd name="T3" fmla="*/ 240 h 669"/>
                <a:gd name="T4" fmla="*/ 0 w 768"/>
                <a:gd name="T5" fmla="*/ 183 h 669"/>
                <a:gd name="T6" fmla="*/ 115 w 768"/>
                <a:gd name="T7" fmla="*/ 68 h 669"/>
                <a:gd name="T8" fmla="*/ 249 w 768"/>
                <a:gd name="T9" fmla="*/ 58 h 669"/>
                <a:gd name="T10" fmla="*/ 326 w 768"/>
                <a:gd name="T11" fmla="*/ 0 h 669"/>
                <a:gd name="T12" fmla="*/ 384 w 768"/>
                <a:gd name="T13" fmla="*/ 10 h 669"/>
                <a:gd name="T14" fmla="*/ 412 w 768"/>
                <a:gd name="T15" fmla="*/ 48 h 669"/>
                <a:gd name="T16" fmla="*/ 441 w 768"/>
                <a:gd name="T17" fmla="*/ 58 h 669"/>
                <a:gd name="T18" fmla="*/ 547 w 768"/>
                <a:gd name="T19" fmla="*/ 106 h 669"/>
                <a:gd name="T20" fmla="*/ 681 w 768"/>
                <a:gd name="T21" fmla="*/ 77 h 669"/>
                <a:gd name="T22" fmla="*/ 768 w 768"/>
                <a:gd name="T23" fmla="*/ 144 h 669"/>
                <a:gd name="T24" fmla="*/ 758 w 768"/>
                <a:gd name="T25" fmla="*/ 202 h 669"/>
                <a:gd name="T26" fmla="*/ 729 w 768"/>
                <a:gd name="T27" fmla="*/ 212 h 669"/>
                <a:gd name="T28" fmla="*/ 672 w 768"/>
                <a:gd name="T29" fmla="*/ 250 h 669"/>
                <a:gd name="T30" fmla="*/ 566 w 768"/>
                <a:gd name="T31" fmla="*/ 288 h 669"/>
                <a:gd name="T32" fmla="*/ 528 w 768"/>
                <a:gd name="T33" fmla="*/ 308 h 669"/>
                <a:gd name="T34" fmla="*/ 489 w 768"/>
                <a:gd name="T35" fmla="*/ 317 h 669"/>
                <a:gd name="T36" fmla="*/ 451 w 768"/>
                <a:gd name="T37" fmla="*/ 375 h 669"/>
                <a:gd name="T38" fmla="*/ 460 w 768"/>
                <a:gd name="T39" fmla="*/ 509 h 669"/>
                <a:gd name="T40" fmla="*/ 480 w 768"/>
                <a:gd name="T41" fmla="*/ 567 h 669"/>
                <a:gd name="T42" fmla="*/ 326 w 768"/>
                <a:gd name="T43" fmla="*/ 624 h 669"/>
                <a:gd name="T44" fmla="*/ 259 w 768"/>
                <a:gd name="T45" fmla="*/ 605 h 669"/>
                <a:gd name="T46" fmla="*/ 211 w 768"/>
                <a:gd name="T47" fmla="*/ 471 h 669"/>
                <a:gd name="T48" fmla="*/ 182 w 768"/>
                <a:gd name="T49" fmla="*/ 452 h 669"/>
                <a:gd name="T50" fmla="*/ 115 w 768"/>
                <a:gd name="T51" fmla="*/ 461 h 669"/>
                <a:gd name="T52" fmla="*/ 86 w 768"/>
                <a:gd name="T53" fmla="*/ 471 h 669"/>
                <a:gd name="T54" fmla="*/ 86 w 768"/>
                <a:gd name="T55" fmla="*/ 384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8" h="669">
                  <a:moveTo>
                    <a:pt x="86" y="384"/>
                  </a:moveTo>
                  <a:cubicBezTo>
                    <a:pt x="71" y="326"/>
                    <a:pt x="60" y="283"/>
                    <a:pt x="19" y="240"/>
                  </a:cubicBezTo>
                  <a:cubicBezTo>
                    <a:pt x="17" y="235"/>
                    <a:pt x="0" y="188"/>
                    <a:pt x="0" y="183"/>
                  </a:cubicBezTo>
                  <a:cubicBezTo>
                    <a:pt x="0" y="118"/>
                    <a:pt x="61" y="85"/>
                    <a:pt x="115" y="68"/>
                  </a:cubicBezTo>
                  <a:cubicBezTo>
                    <a:pt x="167" y="78"/>
                    <a:pt x="199" y="71"/>
                    <a:pt x="249" y="58"/>
                  </a:cubicBezTo>
                  <a:cubicBezTo>
                    <a:pt x="282" y="25"/>
                    <a:pt x="297" y="30"/>
                    <a:pt x="326" y="0"/>
                  </a:cubicBezTo>
                  <a:cubicBezTo>
                    <a:pt x="345" y="3"/>
                    <a:pt x="367" y="0"/>
                    <a:pt x="384" y="10"/>
                  </a:cubicBezTo>
                  <a:cubicBezTo>
                    <a:pt x="398" y="18"/>
                    <a:pt x="400" y="38"/>
                    <a:pt x="412" y="48"/>
                  </a:cubicBezTo>
                  <a:cubicBezTo>
                    <a:pt x="420" y="55"/>
                    <a:pt x="431" y="55"/>
                    <a:pt x="441" y="58"/>
                  </a:cubicBezTo>
                  <a:cubicBezTo>
                    <a:pt x="479" y="86"/>
                    <a:pt x="504" y="91"/>
                    <a:pt x="547" y="106"/>
                  </a:cubicBezTo>
                  <a:cubicBezTo>
                    <a:pt x="662" y="85"/>
                    <a:pt x="618" y="99"/>
                    <a:pt x="681" y="77"/>
                  </a:cubicBezTo>
                  <a:cubicBezTo>
                    <a:pt x="737" y="95"/>
                    <a:pt x="750" y="93"/>
                    <a:pt x="768" y="144"/>
                  </a:cubicBezTo>
                  <a:cubicBezTo>
                    <a:pt x="765" y="163"/>
                    <a:pt x="768" y="185"/>
                    <a:pt x="758" y="202"/>
                  </a:cubicBezTo>
                  <a:cubicBezTo>
                    <a:pt x="753" y="211"/>
                    <a:pt x="738" y="206"/>
                    <a:pt x="729" y="212"/>
                  </a:cubicBezTo>
                  <a:cubicBezTo>
                    <a:pt x="655" y="260"/>
                    <a:pt x="740" y="226"/>
                    <a:pt x="672" y="250"/>
                  </a:cubicBezTo>
                  <a:cubicBezTo>
                    <a:pt x="641" y="279"/>
                    <a:pt x="608" y="280"/>
                    <a:pt x="566" y="288"/>
                  </a:cubicBezTo>
                  <a:cubicBezTo>
                    <a:pt x="553" y="295"/>
                    <a:pt x="541" y="303"/>
                    <a:pt x="528" y="308"/>
                  </a:cubicBezTo>
                  <a:cubicBezTo>
                    <a:pt x="516" y="313"/>
                    <a:pt x="499" y="308"/>
                    <a:pt x="489" y="317"/>
                  </a:cubicBezTo>
                  <a:cubicBezTo>
                    <a:pt x="472" y="332"/>
                    <a:pt x="451" y="375"/>
                    <a:pt x="451" y="375"/>
                  </a:cubicBezTo>
                  <a:cubicBezTo>
                    <a:pt x="454" y="420"/>
                    <a:pt x="453" y="465"/>
                    <a:pt x="460" y="509"/>
                  </a:cubicBezTo>
                  <a:cubicBezTo>
                    <a:pt x="463" y="529"/>
                    <a:pt x="480" y="567"/>
                    <a:pt x="480" y="567"/>
                  </a:cubicBezTo>
                  <a:cubicBezTo>
                    <a:pt x="462" y="669"/>
                    <a:pt x="442" y="634"/>
                    <a:pt x="326" y="624"/>
                  </a:cubicBezTo>
                  <a:cubicBezTo>
                    <a:pt x="304" y="617"/>
                    <a:pt x="278" y="618"/>
                    <a:pt x="259" y="605"/>
                  </a:cubicBezTo>
                  <a:cubicBezTo>
                    <a:pt x="220" y="578"/>
                    <a:pt x="241" y="490"/>
                    <a:pt x="211" y="471"/>
                  </a:cubicBezTo>
                  <a:cubicBezTo>
                    <a:pt x="201" y="465"/>
                    <a:pt x="192" y="458"/>
                    <a:pt x="182" y="452"/>
                  </a:cubicBezTo>
                  <a:cubicBezTo>
                    <a:pt x="160" y="455"/>
                    <a:pt x="137" y="457"/>
                    <a:pt x="115" y="461"/>
                  </a:cubicBezTo>
                  <a:cubicBezTo>
                    <a:pt x="105" y="463"/>
                    <a:pt x="95" y="475"/>
                    <a:pt x="86" y="471"/>
                  </a:cubicBezTo>
                  <a:cubicBezTo>
                    <a:pt x="66" y="461"/>
                    <a:pt x="81" y="412"/>
                    <a:pt x="86" y="384"/>
                  </a:cubicBezTo>
                  <a:close/>
                </a:path>
              </a:pathLst>
            </a:custGeom>
            <a:gradFill rotWithShape="1">
              <a:gsLst>
                <a:gs pos="0">
                  <a:srgbClr val="FF9900"/>
                </a:gs>
                <a:gs pos="100000">
                  <a:srgbClr val="FF9900">
                    <a:gamma/>
                    <a:shade val="56078"/>
                    <a:invGamma/>
                  </a:srgbClr>
                </a:gs>
              </a:gsLst>
              <a:path path="rect">
                <a:fillToRect l="50000" t="50000" r="50000" b="50000"/>
              </a:path>
            </a:gradFill>
            <a:ln w="9525">
              <a:round/>
              <a:headEnd/>
              <a:tailEnd/>
            </a:ln>
            <a:effectLst/>
            <a:scene3d>
              <a:camera prst="legacyPerspectiveFront">
                <a:rot lat="20099999" lon="20699999" rev="0"/>
              </a:camera>
              <a:lightRig rig="legacyFlat4" dir="b"/>
            </a:scene3d>
            <a:sp3d extrusionH="4302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85109" name="Rectangle 21">
              <a:extLst>
                <a:ext uri="{FF2B5EF4-FFF2-40B4-BE49-F238E27FC236}">
                  <a16:creationId xmlns:a16="http://schemas.microsoft.com/office/drawing/2014/main" id="{4C9E832D-C56B-424F-9FB6-FB1E4E75377B}"/>
                </a:ext>
              </a:extLst>
            </p:cNvPr>
            <p:cNvSpPr>
              <a:spLocks noChangeAspect="1" noChangeArrowheads="1"/>
            </p:cNvSpPr>
            <p:nvPr/>
          </p:nvSpPr>
          <p:spPr bwMode="auto">
            <a:xfrm>
              <a:off x="3740" y="1061"/>
              <a:ext cx="239"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solidFill>
                    <a:srgbClr val="FFFFCC"/>
                  </a:solidFill>
                  <a:latin typeface="Tahoma" panose="020B0604030504040204" pitchFamily="34" charset="0"/>
                </a:rPr>
                <a:t>Ag</a:t>
              </a:r>
            </a:p>
          </p:txBody>
        </p:sp>
        <p:sp>
          <p:nvSpPr>
            <p:cNvPr id="985110" name="Text Box 22">
              <a:extLst>
                <a:ext uri="{FF2B5EF4-FFF2-40B4-BE49-F238E27FC236}">
                  <a16:creationId xmlns:a16="http://schemas.microsoft.com/office/drawing/2014/main" id="{F2D2154C-5852-4620-A759-D6DFF6DC17D0}"/>
                </a:ext>
              </a:extLst>
            </p:cNvPr>
            <p:cNvSpPr txBox="1">
              <a:spLocks noChangeAspect="1" noChangeArrowheads="1"/>
            </p:cNvSpPr>
            <p:nvPr/>
          </p:nvSpPr>
          <p:spPr bwMode="auto">
            <a:xfrm>
              <a:off x="4044" y="1260"/>
              <a:ext cx="271" cy="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000">
                  <a:latin typeface="Tahoma" panose="020B0604030504040204" pitchFamily="34" charset="0"/>
                </a:rPr>
                <a:t>Ab</a:t>
              </a:r>
              <a:endParaRPr lang="el-GR" altLang="en-US" sz="1000">
                <a:latin typeface="Tahoma" panose="020B0604030504040204" pitchFamily="34" charset="0"/>
              </a:endParaRPr>
            </a:p>
          </p:txBody>
        </p:sp>
        <p:grpSp>
          <p:nvGrpSpPr>
            <p:cNvPr id="985111" name="Group 23">
              <a:extLst>
                <a:ext uri="{FF2B5EF4-FFF2-40B4-BE49-F238E27FC236}">
                  <a16:creationId xmlns:a16="http://schemas.microsoft.com/office/drawing/2014/main" id="{E376BCEA-1406-428F-A349-F5825C5178AF}"/>
                </a:ext>
              </a:extLst>
            </p:cNvPr>
            <p:cNvGrpSpPr>
              <a:grpSpLocks noChangeAspect="1"/>
            </p:cNvGrpSpPr>
            <p:nvPr/>
          </p:nvGrpSpPr>
          <p:grpSpPr bwMode="auto">
            <a:xfrm rot="-615379">
              <a:off x="3898" y="1354"/>
              <a:ext cx="271" cy="234"/>
              <a:chOff x="4146" y="3181"/>
              <a:chExt cx="452" cy="390"/>
            </a:xfrm>
          </p:grpSpPr>
          <p:sp>
            <p:nvSpPr>
              <p:cNvPr id="985112" name="Freeform 24">
                <a:extLst>
                  <a:ext uri="{FF2B5EF4-FFF2-40B4-BE49-F238E27FC236}">
                    <a16:creationId xmlns:a16="http://schemas.microsoft.com/office/drawing/2014/main" id="{5182A0D5-B310-432C-8A5A-2C604E405763}"/>
                  </a:ext>
                </a:extLst>
              </p:cNvPr>
              <p:cNvSpPr>
                <a:spLocks noChangeAspect="1"/>
              </p:cNvSpPr>
              <p:nvPr/>
            </p:nvSpPr>
            <p:spPr bwMode="auto">
              <a:xfrm>
                <a:off x="4299" y="3181"/>
                <a:ext cx="290" cy="373"/>
              </a:xfrm>
              <a:custGeom>
                <a:avLst/>
                <a:gdLst>
                  <a:gd name="T0" fmla="*/ 0 w 290"/>
                  <a:gd name="T1" fmla="*/ 0 h 373"/>
                  <a:gd name="T2" fmla="*/ 68 w 290"/>
                  <a:gd name="T3" fmla="*/ 180 h 373"/>
                  <a:gd name="T4" fmla="*/ 290 w 290"/>
                  <a:gd name="T5" fmla="*/ 373 h 373"/>
                </a:gdLst>
                <a:ahLst/>
                <a:cxnLst>
                  <a:cxn ang="0">
                    <a:pos x="T0" y="T1"/>
                  </a:cxn>
                  <a:cxn ang="0">
                    <a:pos x="T2" y="T3"/>
                  </a:cxn>
                  <a:cxn ang="0">
                    <a:pos x="T4" y="T5"/>
                  </a:cxn>
                </a:cxnLst>
                <a:rect l="0" t="0" r="r" b="b"/>
                <a:pathLst>
                  <a:path w="290" h="373">
                    <a:moveTo>
                      <a:pt x="0" y="0"/>
                    </a:moveTo>
                    <a:cubicBezTo>
                      <a:pt x="5" y="53"/>
                      <a:pt x="50" y="120"/>
                      <a:pt x="68" y="180"/>
                    </a:cubicBezTo>
                    <a:cubicBezTo>
                      <a:pt x="120" y="262"/>
                      <a:pt x="223" y="302"/>
                      <a:pt x="290" y="373"/>
                    </a:cubicBezTo>
                  </a:path>
                </a:pathLst>
              </a:custGeom>
              <a:noFill/>
              <a:ln w="28575" cmpd="sng">
                <a:solidFill>
                  <a:srgbClr val="808000"/>
                </a:solidFill>
                <a:round/>
                <a:headEnd/>
                <a:tailEnd/>
              </a:ln>
              <a:effectLst/>
              <a:scene3d>
                <a:camera prst="legacyPerspectiveFront">
                  <a:rot lat="2100000" lon="1200000" rev="0"/>
                </a:camera>
                <a:lightRig rig="legacyFlat2" dir="b"/>
              </a:scene3d>
              <a:sp3d extrusionH="1254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sp>
            <p:nvSpPr>
              <p:cNvPr id="985113" name="Freeform 25">
                <a:extLst>
                  <a:ext uri="{FF2B5EF4-FFF2-40B4-BE49-F238E27FC236}">
                    <a16:creationId xmlns:a16="http://schemas.microsoft.com/office/drawing/2014/main" id="{CF637712-60EA-475B-A9A8-6F6A022FB64F}"/>
                  </a:ext>
                </a:extLst>
              </p:cNvPr>
              <p:cNvSpPr>
                <a:spLocks noChangeAspect="1"/>
              </p:cNvSpPr>
              <p:nvPr/>
            </p:nvSpPr>
            <p:spPr bwMode="auto">
              <a:xfrm>
                <a:off x="4146" y="3264"/>
                <a:ext cx="452" cy="307"/>
              </a:xfrm>
              <a:custGeom>
                <a:avLst/>
                <a:gdLst>
                  <a:gd name="T0" fmla="*/ 0 w 452"/>
                  <a:gd name="T1" fmla="*/ 0 h 307"/>
                  <a:gd name="T2" fmla="*/ 203 w 452"/>
                  <a:gd name="T3" fmla="*/ 70 h 307"/>
                  <a:gd name="T4" fmla="*/ 452 w 452"/>
                  <a:gd name="T5" fmla="*/ 307 h 307"/>
                </a:gdLst>
                <a:ahLst/>
                <a:cxnLst>
                  <a:cxn ang="0">
                    <a:pos x="T0" y="T1"/>
                  </a:cxn>
                  <a:cxn ang="0">
                    <a:pos x="T2" y="T3"/>
                  </a:cxn>
                  <a:cxn ang="0">
                    <a:pos x="T4" y="T5"/>
                  </a:cxn>
                </a:cxnLst>
                <a:rect l="0" t="0" r="r" b="b"/>
                <a:pathLst>
                  <a:path w="452" h="307">
                    <a:moveTo>
                      <a:pt x="0" y="0"/>
                    </a:moveTo>
                    <a:cubicBezTo>
                      <a:pt x="65" y="8"/>
                      <a:pt x="133" y="53"/>
                      <a:pt x="203" y="70"/>
                    </a:cubicBezTo>
                    <a:cubicBezTo>
                      <a:pt x="288" y="117"/>
                      <a:pt x="383" y="249"/>
                      <a:pt x="452" y="307"/>
                    </a:cubicBezTo>
                  </a:path>
                </a:pathLst>
              </a:custGeom>
              <a:noFill/>
              <a:ln w="28575" cmpd="sng">
                <a:solidFill>
                  <a:srgbClr val="808000"/>
                </a:solidFill>
                <a:round/>
                <a:headEnd/>
                <a:tailEnd/>
              </a:ln>
              <a:effectLst/>
              <a:scene3d>
                <a:camera prst="legacyPerspectiveFront">
                  <a:rot lat="3900000" lon="1200000" rev="0"/>
                </a:camera>
                <a:lightRig rig="legacyFlat2" dir="b"/>
              </a:scene3d>
              <a:sp3d extrusionH="125400" prstMaterial="legacyMatte">
                <a:bevelT w="13500" h="13500" prst="angle"/>
                <a:bevelB w="13500" h="13500" prst="angle"/>
                <a:extrusionClr>
                  <a:srgbClr val="808000"/>
                </a:extrusionClr>
                <a:contourClr>
                  <a:srgbClr val="808000"/>
                </a:contourClr>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flatTx/>
              </a:bodyPr>
              <a:lstStyle/>
              <a:p>
                <a:endParaRPr lang="en-US"/>
              </a:p>
            </p:txBody>
          </p:sp>
        </p:grpSp>
      </p:grpSp>
    </p:spTree>
  </p:cSld>
  <p:clrMapOvr>
    <a:masterClrMapping/>
  </p:clrMapOvr>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Century Schoolbook"/>
        <a:ea typeface=""/>
        <a:cs typeface=""/>
      </a:majorFont>
      <a:minorFont>
        <a:latin typeface="Century School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6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8140</TotalTime>
  <Words>2334</Words>
  <Application>Microsoft Office PowerPoint</Application>
  <PresentationFormat>On-screen Show (4:3)</PresentationFormat>
  <Paragraphs>868</Paragraphs>
  <Slides>56</Slides>
  <Notes>49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66" baseType="lpstr">
      <vt:lpstr>Arial</vt:lpstr>
      <vt:lpstr>Book Antiqua</vt:lpstr>
      <vt:lpstr>Century Schoolbook</vt:lpstr>
      <vt:lpstr>Symbol</vt:lpstr>
      <vt:lpstr>Tahoma</vt:lpstr>
      <vt:lpstr>Wingdings</vt:lpstr>
      <vt:lpstr>Wingdings 3</vt:lpstr>
      <vt:lpstr>Προεπιλεγμένη σχεδίαση</vt:lpstr>
      <vt:lpstr>Drawing</vt:lpstr>
      <vt:lpstr>Image</vt:lpstr>
      <vt:lpstr>Εργαστηριακή προσέγγιση του ανοσολογικού συστήματος</vt:lpstr>
      <vt:lpstr>Εργαστηριακή προσέγγιση του ανοσολογικού συστήματος  Κλινική Πράξη</vt:lpstr>
      <vt:lpstr>Εργαστηριακές Τεχνικές Ευαισθησία – Ειδικότητα </vt:lpstr>
      <vt:lpstr>Εργαστηριακές Τεχνικές Βέλτιστη τιμή κατωφλίου  </vt:lpstr>
      <vt:lpstr>Εργαστηριακή προσέγγιση του ανοσολογικού συστήματος  Κριτήρια επιλογής μεθόδου </vt:lpstr>
      <vt:lpstr>Αντισώματα</vt:lpstr>
      <vt:lpstr>Αντισώματα</vt:lpstr>
      <vt:lpstr>Αντισώματα Αλληλεπιδράσεις Αντιγόνων-Αντισωμάτων</vt:lpstr>
      <vt:lpstr>Αντισώματα</vt:lpstr>
      <vt:lpstr>Ανίχνευση Αντισωμάτων</vt:lpstr>
      <vt:lpstr>Εργαστηριακή προσέγγιση του ανοσολογικού συστήματος  Κλινική Πράξη</vt:lpstr>
      <vt:lpstr>Εργαστηριακή προσέγγιση του ανοσολογικού συστήματος Αυτοαντισώματα</vt:lpstr>
      <vt:lpstr>Αυτοαντισώματα</vt:lpstr>
      <vt:lpstr>Αυτοαντισώματα Κλινική σημασία</vt:lpstr>
      <vt:lpstr>Αυτοαντισώματα Κλινική σημασία</vt:lpstr>
      <vt:lpstr>Αυτοαντισώματα Κλινική σημασία στη πρόγνωση / διάγνωση</vt:lpstr>
      <vt:lpstr>Αυτοαντισώματα Κλινική σημασία στη διάκριση κλινικών συνδρόμων</vt:lpstr>
      <vt:lpstr>Αυτοαντισώματα Κλινική σημασία</vt:lpstr>
      <vt:lpstr>Ανοσολογική διερεύνηση σε ασθενείς με αυτοάνοσα νοσήματα</vt:lpstr>
      <vt:lpstr>Αυτοαντισώματα Aντιπυρηνικά Aντισώματα (ΑΝΑ)</vt:lpstr>
      <vt:lpstr>Αυτοαντισώματα Aντιπυρηνικά Aντισώματα (ΑΝΑ)</vt:lpstr>
      <vt:lpstr>Αυτοαντισώματα Aντιπυρηνικά Aντισώματα (ΑΝΑ)</vt:lpstr>
      <vt:lpstr>Αυτοαντισώματα  Στόχοι αντιπυρηνικών αντισωμάτων (ΑΝΑ)</vt:lpstr>
      <vt:lpstr>Αυτοαντισώματα Αντισώματα έναντι κυτταροπλασματικών αντιγόνων ουδετεροφίλων (ANCA)</vt:lpstr>
      <vt:lpstr>Αυτοαντισώματα ANCA: διαγνωστική αξία</vt:lpstr>
      <vt:lpstr>Αυτοαντισώματα ANCA: εύρεση σε άλλες νόσους </vt:lpstr>
      <vt:lpstr>Αυτοαντισώματα  Εκχυλιζόμενα πυρηνικά αντισώματα (Extractable Nuclear               Antigens; ENAs)</vt:lpstr>
      <vt:lpstr>Αυτοαντισώματα  Εκχυλιζόμενα πυρηνικά αντισώματα (Extractable Nuclear               Antigens; ENAs)</vt:lpstr>
      <vt:lpstr>Τεχνικές Καθίζησης Ανοσοσυμπλεγμάτων Καθίζηση κατά Ouchterlony (Διπλή ανοσοδιάχυση)</vt:lpstr>
      <vt:lpstr>Καθίζηση κατά Ouchterlony (Διπλή ανοσοδιάχυση) Παραδείγματα</vt:lpstr>
      <vt:lpstr>Τεχνικές Καθίζησης Ανοσοσυμπλεγμάτων  Αντίθετη ανοσοηλεκτροφόρηση</vt:lpstr>
      <vt:lpstr>Τεχνικές Καθίζησης Ανοσοσυμπλεγμάτων  Πλεονεκτήματα - χρήση</vt:lpstr>
      <vt:lpstr>Ηλεκτροφόρηση SDS-PAGE-Ανοσοαποτύπωση  (Western blotting)</vt:lpstr>
      <vt:lpstr>Ηλεκτροφόρηση SDS-PAGE-Ανοσοαποτύπωση  (Western blotting)</vt:lpstr>
      <vt:lpstr>Ανοσοαποτύπωση Παραδείγματα (Western blotting)</vt:lpstr>
      <vt:lpstr>Ηλεκτροφόρηση SDS-PAGE-Ανοσοαποτύπωση  (Western blotting)</vt:lpstr>
      <vt:lpstr>Ανοσοενζυμικός προσδιορισμός (ELISA)</vt:lpstr>
      <vt:lpstr>Ανοσοενζυμικός προσδιορισμός (ELISA)</vt:lpstr>
      <vt:lpstr>Αυτοαντισώματα Ρευματοειδής Παράγων</vt:lpstr>
      <vt:lpstr>Ανίχνευση ρευματοειδή παράγοντα Ανοσοσυγκόλληση (agglutination)</vt:lpstr>
      <vt:lpstr>Εργαστηριακή προσέγγιση του ανοσολογικού συστήματος  Κλινική Πράξη</vt:lpstr>
      <vt:lpstr>Κρυοσφαιρίνες </vt:lpstr>
      <vt:lpstr>Κρυοσφαιρίνες  Απομόνωση - Ανάλυση </vt:lpstr>
      <vt:lpstr>Ηλεκτροφόρηση Πρωτεϊνών Ορού Αίματος  Μίας Διάστασης </vt:lpstr>
      <vt:lpstr>Ηλεκτροφόρηση Πρωτεϊνών Ορού Αίματος  Ηλεκτροφόρηση /Ανοσοκαθήλωση</vt:lpstr>
      <vt:lpstr>Κρυοσφαιρίνες </vt:lpstr>
      <vt:lpstr>Κρυοσφαιρίνες Κλινικές Εκδηλώσεις </vt:lpstr>
      <vt:lpstr>Εργαστηριακή προσέγγιση του ανοσολογικού συστήματος  Κλινική Πράξη</vt:lpstr>
      <vt:lpstr>Ανοσοϊστοχημεία</vt:lpstr>
      <vt:lpstr>Ανοσοϊστοχημικές Τεχνικές Άμεσος Ανοσοφθορισμός</vt:lpstr>
      <vt:lpstr>Ανοσοϊστοχημικές Τεχνικές Κλασσική μέθοδος</vt:lpstr>
      <vt:lpstr>Κυτταρομετρία ροής (flow cytometry, FACS)</vt:lpstr>
      <vt:lpstr>Κυτταρομετρία ροής (flow cytometry, FACS) Μέθοδος</vt:lpstr>
      <vt:lpstr>Κυτταρομετρία ροής (flow cytometry, FACS) Παράδειγμα</vt:lpstr>
      <vt:lpstr>Εργαστηριακή προσέγγιση του ανοσολογικού συστήματος  Κλινική Πράξη</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Efi</dc:creator>
  <cp:lastModifiedBy>Effie</cp:lastModifiedBy>
  <cp:revision>1494</cp:revision>
  <dcterms:created xsi:type="dcterms:W3CDTF">2006-07-28T16:51:19Z</dcterms:created>
  <dcterms:modified xsi:type="dcterms:W3CDTF">2017-09-26T05:50:04Z</dcterms:modified>
</cp:coreProperties>
</file>