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720" r:id="rId1"/>
  </p:sldMasterIdLst>
  <p:notesMasterIdLst>
    <p:notesMasterId r:id="rId14"/>
  </p:notesMasterIdLst>
  <p:sldIdLst>
    <p:sldId id="426" r:id="rId2"/>
    <p:sldId id="427" r:id="rId3"/>
    <p:sldId id="416" r:id="rId4"/>
    <p:sldId id="419" r:id="rId5"/>
    <p:sldId id="418" r:id="rId6"/>
    <p:sldId id="422" r:id="rId7"/>
    <p:sldId id="429" r:id="rId8"/>
    <p:sldId id="430" r:id="rId9"/>
    <p:sldId id="431" r:id="rId10"/>
    <p:sldId id="408" r:id="rId11"/>
    <p:sldId id="424" r:id="rId12"/>
    <p:sldId id="42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80" autoAdjust="0"/>
  </p:normalViewPr>
  <p:slideViewPr>
    <p:cSldViewPr snapToGrid="0">
      <p:cViewPr varScale="1">
        <p:scale>
          <a:sx n="105" d="100"/>
          <a:sy n="105" d="100"/>
        </p:scale>
        <p:origin x="1794" y="114"/>
      </p:cViewPr>
      <p:guideLst>
        <p:guide orient="horz" pos="2160"/>
        <p:guide pos="2880"/>
      </p:guideLst>
    </p:cSldViewPr>
  </p:slideViewPr>
  <p:notesTextViewPr>
    <p:cViewPr>
      <p:scale>
        <a:sx n="100" d="100"/>
        <a:sy n="100" d="100"/>
      </p:scale>
      <p:origin x="0" y="0"/>
    </p:cViewPr>
  </p:notesTextViewPr>
  <p:sorterViewPr>
    <p:cViewPr>
      <p:scale>
        <a:sx n="137" d="100"/>
        <a:sy n="13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EC5208-FDD1-2A40-81A2-97C0613B3D25}" type="datetimeFigureOut">
              <a:rPr lang="en-US" smtClean="0"/>
              <a:t>11/10/2021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EB8204-25B5-DC42-BD96-01055B395DCF}" type="slidenum">
              <a:rPr lang="en-US" smtClean="0"/>
              <a:t>‹#›</a:t>
            </a:fld>
            <a:endParaRPr lang="en-US"/>
          </a:p>
        </p:txBody>
      </p:sp>
    </p:spTree>
    <p:extLst>
      <p:ext uri="{BB962C8B-B14F-4D97-AF65-F5344CB8AC3E}">
        <p14:creationId xmlns:p14="http://schemas.microsoft.com/office/powerpoint/2010/main" val="25105777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B2930B40-A824-4405-885A-4A57239FE51C}" type="slidenum">
              <a:rPr lang="en-US"/>
              <a:pPr eaLnBrk="1" hangingPunct="1"/>
              <a:t>2</a:t>
            </a:fld>
            <a:endParaRPr lang="en-US"/>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3902798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4AF466F-BDA4-4F18-9C7B-FF0A9A1B0E80}" type="datetime1">
              <a:rPr lang="en-US" smtClean="0"/>
              <a:pPr/>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3F41C87-7AD9-4845-A077-840E4A0F3F06}" type="datetimeFigureOut">
              <a:rPr lang="en-US" smtClean="0"/>
              <a:pPr/>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F41C87-7AD9-4845-A077-840E4A0F3F06}"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F41C87-7AD9-4845-A077-840E4A0F3F06}"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F41C87-7AD9-4845-A077-840E4A0F3F06}"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03F41C87-7AD9-4845-A077-840E4A0F3F06}" type="datetimeFigureOut">
              <a:rPr lang="en-US" smtClean="0"/>
              <a:pPr/>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03F41C87-7AD9-4845-A077-840E4A0F3F06}" type="datetimeFigureOut">
              <a:rPr lang="en-US" smtClean="0"/>
              <a:pPr/>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3F41C87-7AD9-4845-A077-840E4A0F3F06}"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3F41C87-7AD9-4845-A077-840E4A0F3F06}" type="datetimeFigureOut">
              <a:rPr lang="en-US" smtClean="0"/>
              <a:t>11/10/2021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F41C87-7AD9-4845-A077-840E4A0F3F06}" type="datetimeFigureOut">
              <a:rPr lang="en-US" smtClean="0"/>
              <a:t>11/10/2021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smtClean="0"/>
              <a:t>11/10/2021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03F41C87-7AD9-4845-A077-840E4A0F3F06}" type="datetimeFigureOut">
              <a:rPr lang="en-US" smtClean="0"/>
              <a:pPr/>
              <a:t>11/10/2021</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2A013F82-EE5E-44EE-A61D-E31C6657F26F}" type="slidenum">
              <a:rPr lang="en-US" smtClean="0"/>
              <a:pPr/>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4721" r:id="rId1"/>
    <p:sldLayoutId id="2147484722" r:id="rId2"/>
    <p:sldLayoutId id="2147484723" r:id="rId3"/>
    <p:sldLayoutId id="2147484724" r:id="rId4"/>
    <p:sldLayoutId id="2147484725" r:id="rId5"/>
    <p:sldLayoutId id="2147484726" r:id="rId6"/>
    <p:sldLayoutId id="2147484727" r:id="rId7"/>
    <p:sldLayoutId id="2147484728" r:id="rId8"/>
    <p:sldLayoutId id="2147484729" r:id="rId9"/>
    <p:sldLayoutId id="2147484730" r:id="rId10"/>
    <p:sldLayoutId id="2147484731" r:id="rId11"/>
    <p:sldLayoutId id="2147484732" r:id="rId12"/>
    <p:sldLayoutId id="2147484733" r:id="rId13"/>
    <p:sldLayoutId id="2147484734" r:id="rId14"/>
    <p:sldLayoutId id="2147484735" r:id="rId15"/>
    <p:sldLayoutId id="2147484736" r:id="rId16"/>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4309" y="1932265"/>
            <a:ext cx="7763774" cy="4401205"/>
          </a:xfrm>
          <a:prstGeom prst="rect">
            <a:avLst/>
          </a:prstGeom>
        </p:spPr>
        <p:txBody>
          <a:bodyPr wrap="square">
            <a:spAutoFit/>
          </a:bodyPr>
          <a:lstStyle/>
          <a:p>
            <a:r>
              <a:rPr lang="en-GB" sz="2000" dirty="0" smtClean="0"/>
              <a:t>● </a:t>
            </a:r>
            <a:r>
              <a:rPr lang="en-GB" sz="2000" dirty="0"/>
              <a:t>Investigate the </a:t>
            </a:r>
            <a:r>
              <a:rPr lang="en-GB" sz="2000" dirty="0" err="1"/>
              <a:t>Matlab</a:t>
            </a:r>
            <a:r>
              <a:rPr lang="en-GB" sz="2000" dirty="0"/>
              <a:t> GUI and make sure you know where the</a:t>
            </a:r>
          </a:p>
          <a:p>
            <a:r>
              <a:rPr lang="en-GB" sz="2000" dirty="0"/>
              <a:t>different parts can </a:t>
            </a:r>
            <a:r>
              <a:rPr lang="en-GB" sz="2000" dirty="0" smtClean="0"/>
              <a:t>be </a:t>
            </a:r>
            <a:r>
              <a:rPr lang="en-GB" sz="2000" dirty="0"/>
              <a:t>found. For example, using the GUI:</a:t>
            </a:r>
          </a:p>
          <a:p>
            <a:r>
              <a:rPr lang="en-GB" sz="2000" dirty="0"/>
              <a:t>● What (if any) variables are currently in your workspace?</a:t>
            </a:r>
          </a:p>
          <a:p>
            <a:r>
              <a:rPr lang="en-GB" sz="2000" dirty="0"/>
              <a:t>● What files are in your current directory?</a:t>
            </a:r>
          </a:p>
          <a:p>
            <a:r>
              <a:rPr lang="en-GB" sz="2000" dirty="0"/>
              <a:t>● What was your last but one command</a:t>
            </a:r>
            <a:r>
              <a:rPr lang="en-GB" sz="2000" dirty="0" smtClean="0"/>
              <a:t>?</a:t>
            </a:r>
          </a:p>
          <a:p>
            <a:r>
              <a:rPr lang="en-GB" sz="2000" dirty="0"/>
              <a:t>● </a:t>
            </a:r>
            <a:r>
              <a:rPr lang="en-GB" sz="2000" dirty="0" smtClean="0"/>
              <a:t>Use the commands </a:t>
            </a:r>
            <a:r>
              <a:rPr lang="en-GB" sz="2000" dirty="0" smtClean="0">
                <a:solidFill>
                  <a:srgbClr val="0070C0"/>
                </a:solidFill>
              </a:rPr>
              <a:t>length</a:t>
            </a:r>
            <a:r>
              <a:rPr lang="en-GB" sz="2000" dirty="0" smtClean="0"/>
              <a:t> and </a:t>
            </a:r>
            <a:r>
              <a:rPr lang="en-GB" sz="2000" dirty="0" smtClean="0">
                <a:solidFill>
                  <a:srgbClr val="0070C0"/>
                </a:solidFill>
              </a:rPr>
              <a:t>size</a:t>
            </a:r>
            <a:r>
              <a:rPr lang="en-GB" sz="2000" dirty="0" smtClean="0"/>
              <a:t> to check your variables</a:t>
            </a:r>
            <a:endParaRPr lang="en-GB" sz="2000" dirty="0"/>
          </a:p>
          <a:p>
            <a:endParaRPr lang="en-GB" sz="2000" dirty="0" smtClean="0"/>
          </a:p>
          <a:p>
            <a:r>
              <a:rPr lang="en-GB" sz="2000" dirty="0" smtClean="0"/>
              <a:t>● </a:t>
            </a:r>
            <a:r>
              <a:rPr lang="en-GB" sz="2000" dirty="0"/>
              <a:t>Investigate the help available in </a:t>
            </a:r>
            <a:r>
              <a:rPr lang="en-GB" sz="2000" dirty="0" err="1"/>
              <a:t>matlab</a:t>
            </a:r>
            <a:r>
              <a:rPr lang="en-GB" sz="2000" dirty="0"/>
              <a:t>. Using the help:</a:t>
            </a:r>
          </a:p>
          <a:p>
            <a:r>
              <a:rPr lang="en-GB" sz="2000" dirty="0"/>
              <a:t>● Find the function for standard deviation. Find the function for variance.</a:t>
            </a:r>
          </a:p>
          <a:p>
            <a:r>
              <a:rPr lang="en-GB" sz="2000" dirty="0"/>
              <a:t>● Read the help on the standard deviation and variance functions</a:t>
            </a:r>
          </a:p>
          <a:p>
            <a:r>
              <a:rPr lang="en-GB" sz="2000" dirty="0"/>
              <a:t>● Apply these two functions to the matrix </a:t>
            </a:r>
            <a:r>
              <a:rPr lang="en-GB" sz="2000" b="1" dirty="0"/>
              <a:t>a=[1:10]</a:t>
            </a:r>
          </a:p>
          <a:p>
            <a:r>
              <a:rPr lang="en-GB" sz="2000" dirty="0" smtClean="0"/>
              <a:t>● Do you get 3.0277 and 9.1667?</a:t>
            </a:r>
          </a:p>
          <a:p>
            <a:endParaRPr lang="en-US" sz="2000" dirty="0"/>
          </a:p>
          <a:p>
            <a:endParaRPr lang="en-GB" sz="2000" dirty="0"/>
          </a:p>
        </p:txBody>
      </p:sp>
      <p:sp>
        <p:nvSpPr>
          <p:cNvPr id="4" name="Ορθογώνιο 3"/>
          <p:cNvSpPr/>
          <p:nvPr/>
        </p:nvSpPr>
        <p:spPr>
          <a:xfrm>
            <a:off x="3133725" y="863083"/>
            <a:ext cx="2409825" cy="646331"/>
          </a:xfrm>
          <a:prstGeom prst="rect">
            <a:avLst/>
          </a:prstGeom>
        </p:spPr>
        <p:txBody>
          <a:bodyPr wrap="square">
            <a:spAutoFit/>
          </a:bodyPr>
          <a:lstStyle/>
          <a:p>
            <a:r>
              <a:rPr lang="en-GB" sz="3600" b="1" dirty="0"/>
              <a:t>Exercises</a:t>
            </a:r>
          </a:p>
        </p:txBody>
      </p:sp>
    </p:spTree>
    <p:extLst>
      <p:ext uri="{BB962C8B-B14F-4D97-AF65-F5344CB8AC3E}">
        <p14:creationId xmlns:p14="http://schemas.microsoft.com/office/powerpoint/2010/main" val="86698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640" y="1737139"/>
            <a:ext cx="7194431" cy="4708981"/>
          </a:xfrm>
          <a:prstGeom prst="rect">
            <a:avLst/>
          </a:prstGeom>
        </p:spPr>
        <p:txBody>
          <a:bodyPr wrap="square">
            <a:spAutoFit/>
          </a:bodyPr>
          <a:lstStyle/>
          <a:p>
            <a:r>
              <a:rPr lang="en-GB" sz="2000" dirty="0"/>
              <a:t>● Create a matrix </a:t>
            </a:r>
            <a:r>
              <a:rPr lang="en-GB" sz="2000" b="1" dirty="0"/>
              <a:t>m </a:t>
            </a:r>
            <a:r>
              <a:rPr lang="en-GB" sz="2000" dirty="0"/>
              <a:t>that contains two rows of data. The top row</a:t>
            </a:r>
          </a:p>
          <a:p>
            <a:r>
              <a:rPr lang="en-GB" sz="2000" dirty="0"/>
              <a:t>are the numbers 4, 5 and 6 and the bottom row 9, 6 and 3.</a:t>
            </a:r>
          </a:p>
          <a:p>
            <a:endParaRPr lang="en-GB" sz="2000" dirty="0" smtClean="0"/>
          </a:p>
          <a:p>
            <a:r>
              <a:rPr lang="en-GB" sz="2000" dirty="0" smtClean="0"/>
              <a:t>● </a:t>
            </a:r>
            <a:r>
              <a:rPr lang="en-GB" sz="2000" dirty="0"/>
              <a:t>Create a matrix </a:t>
            </a:r>
            <a:r>
              <a:rPr lang="en-GB" sz="2000" b="1" dirty="0"/>
              <a:t>n </a:t>
            </a:r>
            <a:r>
              <a:rPr lang="en-GB" sz="2000" dirty="0"/>
              <a:t>that contains two columns of data. The 1st</a:t>
            </a:r>
          </a:p>
          <a:p>
            <a:r>
              <a:rPr lang="en-GB" sz="2000" dirty="0"/>
              <a:t>column are the numbers 1, 3, 5 and 7 and the 2nd column are</a:t>
            </a:r>
          </a:p>
          <a:p>
            <a:r>
              <a:rPr lang="en-GB" sz="2000" dirty="0"/>
              <a:t>2, 4, 6 and 8</a:t>
            </a:r>
            <a:r>
              <a:rPr lang="en-GB" sz="2000" dirty="0" smtClean="0"/>
              <a:t>.</a:t>
            </a:r>
          </a:p>
          <a:p>
            <a:endParaRPr lang="en-GB" sz="2000" dirty="0"/>
          </a:p>
          <a:p>
            <a:r>
              <a:rPr lang="en-GB" sz="2000" dirty="0"/>
              <a:t>● What is:</a:t>
            </a:r>
          </a:p>
          <a:p>
            <a:pPr marL="457200" indent="-457200">
              <a:buAutoNum type="arabicParenBoth"/>
            </a:pPr>
            <a:r>
              <a:rPr lang="en-GB" sz="2000" dirty="0" smtClean="0"/>
              <a:t>m</a:t>
            </a:r>
            <a:r>
              <a:rPr lang="en-GB" sz="2000" dirty="0"/>
              <a:t>.^</a:t>
            </a:r>
            <a:r>
              <a:rPr lang="en-GB" sz="2000" dirty="0" smtClean="0"/>
              <a:t>2             (2</a:t>
            </a:r>
            <a:r>
              <a:rPr lang="en-GB" sz="2000" dirty="0"/>
              <a:t>) n.^</a:t>
            </a:r>
            <a:r>
              <a:rPr lang="en-GB" sz="2000" dirty="0" smtClean="0"/>
              <a:t>2            (3</a:t>
            </a:r>
            <a:r>
              <a:rPr lang="en-GB" sz="2000" dirty="0"/>
              <a:t>) </a:t>
            </a:r>
            <a:r>
              <a:rPr lang="en-GB" sz="2000" dirty="0" smtClean="0"/>
              <a:t>n*m                  (4</a:t>
            </a:r>
            <a:r>
              <a:rPr lang="en-GB" sz="2000" dirty="0"/>
              <a:t>) m'*</a:t>
            </a:r>
            <a:r>
              <a:rPr lang="en-GB" sz="2000" dirty="0" smtClean="0"/>
              <a:t>n‘</a:t>
            </a:r>
          </a:p>
          <a:p>
            <a:pPr marL="457200" indent="-457200">
              <a:buAutoNum type="arabicParenBoth"/>
            </a:pPr>
            <a:endParaRPr lang="en-US" sz="2000" dirty="0"/>
          </a:p>
          <a:p>
            <a:endParaRPr lang="en-US" sz="2000" dirty="0" smtClean="0"/>
          </a:p>
          <a:p>
            <a:r>
              <a:rPr lang="en-GB" sz="2000" dirty="0"/>
              <a:t>Create a vector x with 100 elements where component </a:t>
            </a:r>
            <a:r>
              <a:rPr lang="en-GB" sz="2000" dirty="0" err="1"/>
              <a:t>x</a:t>
            </a:r>
            <a:r>
              <a:rPr lang="en-GB" sz="2000" baseline="-25000" dirty="0" err="1"/>
              <a:t>n</a:t>
            </a:r>
            <a:r>
              <a:rPr lang="en-GB" sz="2000" dirty="0"/>
              <a:t> is</a:t>
            </a:r>
          </a:p>
          <a:p>
            <a:r>
              <a:rPr lang="en-GB" sz="2000" dirty="0" err="1"/>
              <a:t>x</a:t>
            </a:r>
            <a:r>
              <a:rPr lang="en-GB" sz="2000" baseline="-25000" dirty="0" err="1"/>
              <a:t>n</a:t>
            </a:r>
            <a:r>
              <a:rPr lang="en-GB" sz="2000" dirty="0"/>
              <a:t> = (–1)</a:t>
            </a:r>
            <a:r>
              <a:rPr lang="en-GB" sz="2000" baseline="30000" dirty="0"/>
              <a:t>n+1 </a:t>
            </a:r>
            <a:r>
              <a:rPr lang="en-GB" sz="2000" dirty="0"/>
              <a:t>/ (2n-1), n=1 to 100</a:t>
            </a:r>
          </a:p>
          <a:p>
            <a:r>
              <a:rPr lang="en-GB" sz="2000" dirty="0"/>
              <a:t>Sum up all the elements of this vector</a:t>
            </a:r>
            <a:r>
              <a:rPr lang="en-GB" sz="2000" dirty="0" smtClean="0"/>
              <a:t>.</a:t>
            </a:r>
            <a:endParaRPr lang="en-GB" sz="2000" dirty="0"/>
          </a:p>
          <a:p>
            <a:endParaRPr lang="en-GB" sz="2000" dirty="0"/>
          </a:p>
        </p:txBody>
      </p:sp>
    </p:spTree>
    <p:extLst>
      <p:ext uri="{BB962C8B-B14F-4D97-AF65-F5344CB8AC3E}">
        <p14:creationId xmlns:p14="http://schemas.microsoft.com/office/powerpoint/2010/main" val="368186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a:p>
        </p:txBody>
      </p:sp>
      <p:sp>
        <p:nvSpPr>
          <p:cNvPr id="3" name="Θέση περιεχομένου 2"/>
          <p:cNvSpPr>
            <a:spLocks noGrp="1"/>
          </p:cNvSpPr>
          <p:nvPr>
            <p:ph idx="1"/>
          </p:nvPr>
        </p:nvSpPr>
        <p:spPr>
          <a:xfrm>
            <a:off x="284163" y="2133600"/>
            <a:ext cx="8859837" cy="4429125"/>
          </a:xfrm>
        </p:spPr>
        <p:txBody>
          <a:bodyPr>
            <a:normAutofit/>
          </a:bodyPr>
          <a:lstStyle/>
          <a:p>
            <a:r>
              <a:rPr lang="en-GB" sz="2000" dirty="0"/>
              <a:t>1) Enter the following matrices and vectors: A = </a:t>
            </a:r>
            <a:r>
              <a:rPr lang="en-GB" sz="2000" dirty="0" smtClean="0"/>
              <a:t>[1 </a:t>
            </a:r>
            <a:r>
              <a:rPr lang="en-GB" sz="2000" dirty="0"/>
              <a:t>5 </a:t>
            </a:r>
            <a:r>
              <a:rPr lang="en-GB" sz="2000" dirty="0" smtClean="0"/>
              <a:t>6; </a:t>
            </a:r>
            <a:r>
              <a:rPr lang="en-GB" sz="2000" dirty="0"/>
              <a:t>3 0 </a:t>
            </a:r>
            <a:r>
              <a:rPr lang="en-GB" sz="2000" dirty="0" smtClean="0"/>
              <a:t>8], </a:t>
            </a:r>
            <a:r>
              <a:rPr lang="en-GB" sz="2000" dirty="0"/>
              <a:t>B = </a:t>
            </a:r>
            <a:r>
              <a:rPr lang="en-GB" sz="2000" dirty="0" smtClean="0"/>
              <a:t>[7 </a:t>
            </a:r>
            <a:r>
              <a:rPr lang="en-GB" sz="2000" dirty="0"/>
              <a:t>3 </a:t>
            </a:r>
            <a:r>
              <a:rPr lang="en-GB" sz="2000" dirty="0" smtClean="0"/>
              <a:t>5; </a:t>
            </a:r>
            <a:r>
              <a:rPr lang="en-GB" sz="2000" dirty="0"/>
              <a:t>2 8 </a:t>
            </a:r>
            <a:r>
              <a:rPr lang="en-GB" sz="2000" dirty="0" smtClean="0"/>
              <a:t>1], </a:t>
            </a:r>
            <a:r>
              <a:rPr lang="en-GB" sz="2000" dirty="0"/>
              <a:t>C = 10 </a:t>
            </a:r>
            <a:r>
              <a:rPr lang="en-GB" sz="2000" dirty="0" smtClean="0"/>
              <a:t>and D </a:t>
            </a:r>
            <a:r>
              <a:rPr lang="en-GB" sz="2000" dirty="0"/>
              <a:t>= 2 </a:t>
            </a:r>
            <a:endParaRPr lang="en-GB" sz="2000" dirty="0" smtClean="0"/>
          </a:p>
          <a:p>
            <a:r>
              <a:rPr lang="pt-BR" sz="2000" dirty="0"/>
              <a:t>2) Do these sums: E = A – </a:t>
            </a:r>
            <a:r>
              <a:rPr lang="pt-BR" sz="2000" dirty="0" smtClean="0"/>
              <a:t>B, </a:t>
            </a:r>
            <a:r>
              <a:rPr lang="pt-BR" sz="2000" dirty="0"/>
              <a:t>F = </a:t>
            </a:r>
            <a:r>
              <a:rPr lang="pt-BR" sz="2000" dirty="0" smtClean="0"/>
              <a:t>D*B, </a:t>
            </a:r>
            <a:r>
              <a:rPr lang="pt-BR" sz="2000" dirty="0"/>
              <a:t>G = A.*</a:t>
            </a:r>
            <a:r>
              <a:rPr lang="pt-BR" sz="2000" dirty="0" smtClean="0"/>
              <a:t>B, </a:t>
            </a:r>
            <a:r>
              <a:rPr lang="pt-BR" sz="2000" dirty="0"/>
              <a:t>H = A</a:t>
            </a:r>
            <a:r>
              <a:rPr lang="pt-BR" sz="2000" dirty="0" smtClean="0"/>
              <a:t>’, </a:t>
            </a:r>
            <a:r>
              <a:rPr lang="pt-BR" sz="2000" dirty="0"/>
              <a:t>J = </a:t>
            </a:r>
            <a:r>
              <a:rPr lang="pt-BR" sz="2000" dirty="0" smtClean="0"/>
              <a:t>B/D</a:t>
            </a:r>
          </a:p>
          <a:p>
            <a:r>
              <a:rPr lang="en-GB" sz="2000" dirty="0"/>
              <a:t>3) Do some maths on parts of matrices a) Put the first column of A into </a:t>
            </a:r>
            <a:r>
              <a:rPr lang="en-GB" sz="2000" dirty="0" smtClean="0"/>
              <a:t>M </a:t>
            </a:r>
            <a:r>
              <a:rPr lang="en-GB" sz="2000" dirty="0"/>
              <a:t>b) Put the second column of G into N c) Add them together d) Multiple ONLY the third column of A by C and put the result back in the third column of A. You can use several steps if you want, but it is possible do use just one line. e) Find the </a:t>
            </a:r>
            <a:r>
              <a:rPr lang="en-GB" sz="2000" dirty="0" err="1"/>
              <a:t>Dth</a:t>
            </a:r>
            <a:r>
              <a:rPr lang="en-GB" sz="2000" dirty="0"/>
              <a:t> row of H (i.e. row 2) and sum all the elements in that row f) Create a new matrix K made up of A in the first 2 rows and B in the next 2 rows. </a:t>
            </a:r>
            <a:endParaRPr lang="en-GB" sz="2000" dirty="0" smtClean="0"/>
          </a:p>
          <a:p>
            <a:r>
              <a:rPr lang="en-GB" sz="2000" dirty="0" smtClean="0"/>
              <a:t>4) </a:t>
            </a:r>
            <a:r>
              <a:rPr lang="en-GB" sz="2000" dirty="0"/>
              <a:t>Find the maximum values of each column of J, and find the minimum value of each row of B </a:t>
            </a:r>
          </a:p>
        </p:txBody>
      </p:sp>
    </p:spTree>
    <p:extLst>
      <p:ext uri="{BB962C8B-B14F-4D97-AF65-F5344CB8AC3E}">
        <p14:creationId xmlns:p14="http://schemas.microsoft.com/office/powerpoint/2010/main" val="1777663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a:p>
        </p:txBody>
      </p:sp>
      <p:sp>
        <p:nvSpPr>
          <p:cNvPr id="3" name="Θέση περιεχομένου 2"/>
          <p:cNvSpPr>
            <a:spLocks noGrp="1"/>
          </p:cNvSpPr>
          <p:nvPr>
            <p:ph idx="1"/>
          </p:nvPr>
        </p:nvSpPr>
        <p:spPr>
          <a:xfrm>
            <a:off x="400051" y="2133600"/>
            <a:ext cx="8458200" cy="4333875"/>
          </a:xfrm>
        </p:spPr>
        <p:txBody>
          <a:bodyPr>
            <a:normAutofit fontScale="77500" lnSpcReduction="20000"/>
          </a:bodyPr>
          <a:lstStyle/>
          <a:p>
            <a:r>
              <a:rPr lang="en-GB" dirty="0" smtClean="0"/>
              <a:t>1</a:t>
            </a:r>
            <a:r>
              <a:rPr lang="en-GB" dirty="0"/>
              <a:t>. Create a row vector v with values (1, 2, 3, 5, 11, 7, 13). </a:t>
            </a:r>
            <a:endParaRPr lang="en-GB" dirty="0" smtClean="0"/>
          </a:p>
          <a:p>
            <a:r>
              <a:rPr lang="en-GB" dirty="0" smtClean="0"/>
              <a:t>2</a:t>
            </a:r>
            <a:r>
              <a:rPr lang="en-GB" dirty="0"/>
              <a:t>. Change the value of the 5th and the 6th element </a:t>
            </a:r>
            <a:r>
              <a:rPr lang="en-GB" dirty="0" smtClean="0"/>
              <a:t>of </a:t>
            </a:r>
            <a:r>
              <a:rPr lang="en-GB" dirty="0"/>
              <a:t>v to 7 and 11 respectively. Try doing this with only one command as well. </a:t>
            </a:r>
            <a:endParaRPr lang="en-GB" dirty="0" smtClean="0"/>
          </a:p>
          <a:p>
            <a:r>
              <a:rPr lang="en-GB" dirty="0" smtClean="0"/>
              <a:t>3</a:t>
            </a:r>
            <a:r>
              <a:rPr lang="en-GB" dirty="0"/>
              <a:t>. Create a vector Five5 out of all multiples of 5 that fall between 34 and 637. By the way, how many are they? (Tip: look up the command ”length” in help.) </a:t>
            </a:r>
            <a:endParaRPr lang="en-GB" dirty="0" smtClean="0"/>
          </a:p>
          <a:p>
            <a:r>
              <a:rPr lang="en-GB" dirty="0" smtClean="0"/>
              <a:t>4</a:t>
            </a:r>
            <a:r>
              <a:rPr lang="en-GB" dirty="0"/>
              <a:t>. Double click on the variable Five5 in the Workspace to inspect your results in the Variable Editor. </a:t>
            </a:r>
            <a:endParaRPr lang="en-GB" dirty="0" smtClean="0"/>
          </a:p>
          <a:p>
            <a:r>
              <a:rPr lang="en-GB" dirty="0" smtClean="0"/>
              <a:t>5</a:t>
            </a:r>
            <a:r>
              <a:rPr lang="en-GB" dirty="0"/>
              <a:t>. Can you use the colon operator to extract the numbers in the vector Five5 that are multiples of 5 only but not 10 ? </a:t>
            </a:r>
            <a:endParaRPr lang="en-GB" dirty="0" smtClean="0"/>
          </a:p>
          <a:p>
            <a:r>
              <a:rPr lang="en-GB" dirty="0" smtClean="0"/>
              <a:t>6. Create </a:t>
            </a:r>
            <a:r>
              <a:rPr lang="en-GB" dirty="0"/>
              <a:t>a random vector with 100 </a:t>
            </a:r>
            <a:r>
              <a:rPr lang="en-GB"/>
              <a:t>random </a:t>
            </a:r>
            <a:r>
              <a:rPr lang="en-GB" smtClean="0"/>
              <a:t>integers</a:t>
            </a:r>
            <a:r>
              <a:rPr lang="en-GB" smtClean="0"/>
              <a:t> </a:t>
            </a:r>
            <a:r>
              <a:rPr lang="en-GB" dirty="0"/>
              <a:t>between 0 and 100. Find the minimum value, the maximum value, the mean and the standard deviation using some of the built-in functions </a:t>
            </a:r>
          </a:p>
          <a:p>
            <a:endParaRPr lang="en-GB" dirty="0"/>
          </a:p>
          <a:p>
            <a:endParaRPr lang="en-GB" dirty="0"/>
          </a:p>
        </p:txBody>
      </p:sp>
    </p:spTree>
    <p:extLst>
      <p:ext uri="{BB962C8B-B14F-4D97-AF65-F5344CB8AC3E}">
        <p14:creationId xmlns:p14="http://schemas.microsoft.com/office/powerpoint/2010/main" val="199919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15925" y="1708036"/>
            <a:ext cx="8308975" cy="5607163"/>
          </a:xfrm>
        </p:spPr>
        <p:txBody>
          <a:bodyPr>
            <a:noAutofit/>
          </a:bodyPr>
          <a:lstStyle/>
          <a:p>
            <a:endParaRPr lang="en-US" sz="2000" smtClean="0"/>
          </a:p>
          <a:p>
            <a:r>
              <a:rPr lang="en-US" sz="2000" smtClean="0"/>
              <a:t>Create </a:t>
            </a:r>
            <a:r>
              <a:rPr lang="en-US" sz="2000" dirty="0" smtClean="0"/>
              <a:t>a row vector from 0 to 27 with intervals of 3</a:t>
            </a:r>
          </a:p>
          <a:p>
            <a:r>
              <a:rPr lang="en-US" sz="2000" dirty="0" smtClean="0"/>
              <a:t>Create </a:t>
            </a:r>
            <a:r>
              <a:rPr lang="en-US" sz="2000" dirty="0"/>
              <a:t>a column vector with the same </a:t>
            </a:r>
            <a:r>
              <a:rPr lang="en-US" sz="2000" dirty="0" smtClean="0"/>
              <a:t>contents</a:t>
            </a:r>
          </a:p>
          <a:p>
            <a:pPr eaLnBrk="1" hangingPunct="1">
              <a:lnSpc>
                <a:spcPct val="80000"/>
              </a:lnSpc>
            </a:pPr>
            <a:r>
              <a:rPr lang="en-US" sz="2000" dirty="0" smtClean="0"/>
              <a:t>What are the remainders after dividing this vector by 2?</a:t>
            </a:r>
          </a:p>
          <a:p>
            <a:pPr eaLnBrk="1" hangingPunct="1">
              <a:lnSpc>
                <a:spcPct val="80000"/>
              </a:lnSpc>
            </a:pPr>
            <a:endParaRPr lang="en-US" sz="2000" dirty="0" smtClean="0"/>
          </a:p>
          <a:p>
            <a:pPr>
              <a:lnSpc>
                <a:spcPct val="80000"/>
              </a:lnSpc>
            </a:pPr>
            <a:r>
              <a:rPr lang="en-GB" sz="2000" dirty="0"/>
              <a:t>Create a row vector of the even integers between 8 and 12 inclusive</a:t>
            </a:r>
            <a:endParaRPr lang="en-US" sz="2000" dirty="0"/>
          </a:p>
          <a:p>
            <a:pPr eaLnBrk="1" hangingPunct="1">
              <a:lnSpc>
                <a:spcPct val="80000"/>
              </a:lnSpc>
            </a:pPr>
            <a:r>
              <a:rPr lang="en-GB" sz="2000" dirty="0" smtClean="0"/>
              <a:t>Create the first 11 ‘perfect squares’</a:t>
            </a:r>
          </a:p>
          <a:p>
            <a:pPr>
              <a:lnSpc>
                <a:spcPct val="80000"/>
              </a:lnSpc>
            </a:pPr>
            <a:r>
              <a:rPr lang="en-GB" sz="2000" dirty="0" smtClean="0"/>
              <a:t> </a:t>
            </a:r>
            <a:r>
              <a:rPr lang="en-US" sz="2000" dirty="0"/>
              <a:t>Create a column vector with the </a:t>
            </a:r>
            <a:r>
              <a:rPr lang="en-US" sz="2000" dirty="0" smtClean="0"/>
              <a:t>elements from </a:t>
            </a:r>
            <a:r>
              <a:rPr lang="pt-BR" sz="2000" dirty="0" smtClean="0"/>
              <a:t>100 to 0</a:t>
            </a:r>
          </a:p>
          <a:p>
            <a:pPr>
              <a:lnSpc>
                <a:spcPct val="80000"/>
              </a:lnSpc>
            </a:pPr>
            <a:r>
              <a:rPr lang="en-US" sz="2000" dirty="0"/>
              <a:t>Create a row vector with the odd numbers between 0 and </a:t>
            </a:r>
            <a:r>
              <a:rPr lang="en-US" sz="2000" dirty="0" smtClean="0"/>
              <a:t>50</a:t>
            </a:r>
            <a:endParaRPr lang="en-GB" sz="2000" dirty="0" smtClean="0"/>
          </a:p>
          <a:p>
            <a:pPr eaLnBrk="1" hangingPunct="1">
              <a:lnSpc>
                <a:spcPct val="80000"/>
              </a:lnSpc>
            </a:pPr>
            <a:endParaRPr lang="en-GB" sz="2000" dirty="0" smtClean="0"/>
          </a:p>
        </p:txBody>
      </p:sp>
      <p:sp>
        <p:nvSpPr>
          <p:cNvPr id="4" name="Footer Placeholder 3"/>
          <p:cNvSpPr>
            <a:spLocks noGrp="1"/>
          </p:cNvSpPr>
          <p:nvPr>
            <p:ph type="ftr" sz="quarter" idx="11"/>
          </p:nvPr>
        </p:nvSpPr>
        <p:spPr/>
        <p:txBody>
          <a:bodyPr/>
          <a:lstStyle/>
          <a:p>
            <a:pPr>
              <a:defRPr/>
            </a:pPr>
            <a:r>
              <a:rPr lang="en-US" dirty="0"/>
              <a:t>source: HKA &amp; AB slides</a:t>
            </a:r>
          </a:p>
        </p:txBody>
      </p:sp>
    </p:spTree>
    <p:extLst>
      <p:ext uri="{BB962C8B-B14F-4D97-AF65-F5344CB8AC3E}">
        <p14:creationId xmlns:p14="http://schemas.microsoft.com/office/powerpoint/2010/main" val="2776105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a:p>
        </p:txBody>
      </p:sp>
      <p:sp>
        <p:nvSpPr>
          <p:cNvPr id="3" name="Θέση περιεχομένου 2"/>
          <p:cNvSpPr>
            <a:spLocks noGrp="1"/>
          </p:cNvSpPr>
          <p:nvPr>
            <p:ph idx="1"/>
          </p:nvPr>
        </p:nvSpPr>
        <p:spPr>
          <a:xfrm>
            <a:off x="457201" y="1819276"/>
            <a:ext cx="8401050" cy="4733924"/>
          </a:xfrm>
        </p:spPr>
        <p:txBody>
          <a:bodyPr>
            <a:normAutofit fontScale="70000" lnSpcReduction="20000"/>
          </a:bodyPr>
          <a:lstStyle/>
          <a:p>
            <a:r>
              <a:rPr lang="en-GB" dirty="0"/>
              <a:t>Let x = [2 5 1 6].</a:t>
            </a:r>
          </a:p>
          <a:p>
            <a:r>
              <a:rPr lang="en-GB" dirty="0" smtClean="0"/>
              <a:t>a. Add </a:t>
            </a:r>
            <a:r>
              <a:rPr lang="en-GB" dirty="0"/>
              <a:t>16 to each element</a:t>
            </a:r>
          </a:p>
          <a:p>
            <a:r>
              <a:rPr lang="en-GB" dirty="0"/>
              <a:t>b. Add 3 to just the odd-index elements</a:t>
            </a:r>
          </a:p>
          <a:p>
            <a:r>
              <a:rPr lang="en-GB" dirty="0"/>
              <a:t>c. Compute the square root of each element</a:t>
            </a:r>
          </a:p>
          <a:p>
            <a:r>
              <a:rPr lang="en-GB" dirty="0"/>
              <a:t>d. Compute the square of each </a:t>
            </a:r>
            <a:r>
              <a:rPr lang="en-GB" dirty="0" smtClean="0"/>
              <a:t>element</a:t>
            </a:r>
          </a:p>
          <a:p>
            <a:endParaRPr lang="en-GB" dirty="0" smtClean="0"/>
          </a:p>
          <a:p>
            <a:r>
              <a:rPr lang="en-US" dirty="0" smtClean="0"/>
              <a:t>Create a vector of the powers of 2 up to 256</a:t>
            </a:r>
            <a:endParaRPr lang="en-GB" dirty="0" smtClean="0"/>
          </a:p>
          <a:p>
            <a:pPr>
              <a:lnSpc>
                <a:spcPct val="80000"/>
              </a:lnSpc>
            </a:pPr>
            <a:r>
              <a:rPr lang="en-GB" dirty="0"/>
              <a:t>Find the cube root of 8  (order of operations: MDAS)</a:t>
            </a:r>
          </a:p>
          <a:p>
            <a:pPr>
              <a:lnSpc>
                <a:spcPct val="80000"/>
              </a:lnSpc>
            </a:pPr>
            <a:r>
              <a:rPr lang="en-GB" dirty="0"/>
              <a:t>e to the power of 3   (use help to find the right function)</a:t>
            </a:r>
          </a:p>
          <a:p>
            <a:pPr>
              <a:lnSpc>
                <a:spcPct val="80000"/>
              </a:lnSpc>
            </a:pPr>
            <a:r>
              <a:rPr lang="en-GB" dirty="0"/>
              <a:t>3cos(</a:t>
            </a:r>
            <a:r>
              <a:rPr lang="en-GB" dirty="0">
                <a:sym typeface="Symbol" charset="2"/>
              </a:rPr>
              <a:t></a:t>
            </a:r>
            <a:r>
              <a:rPr lang="en-GB" dirty="0"/>
              <a:t>), sin([0, </a:t>
            </a:r>
            <a:r>
              <a:rPr lang="en-GB" dirty="0">
                <a:sym typeface="Symbol" charset="2"/>
              </a:rPr>
              <a:t>/4, /2, 3/4, ])</a:t>
            </a:r>
          </a:p>
          <a:p>
            <a:pPr>
              <a:lnSpc>
                <a:spcPct val="80000"/>
              </a:lnSpc>
            </a:pPr>
            <a:r>
              <a:rPr lang="en-US" dirty="0">
                <a:sym typeface="Symbol" charset="2"/>
              </a:rPr>
              <a:t>natural logarithm of 20.0855 and logarithm of 1000</a:t>
            </a:r>
          </a:p>
          <a:p>
            <a:endParaRPr lang="en-GB" dirty="0"/>
          </a:p>
          <a:p>
            <a:endParaRPr lang="en-GB" dirty="0"/>
          </a:p>
        </p:txBody>
      </p:sp>
    </p:spTree>
    <p:extLst>
      <p:ext uri="{BB962C8B-B14F-4D97-AF65-F5344CB8AC3E}">
        <p14:creationId xmlns:p14="http://schemas.microsoft.com/office/powerpoint/2010/main" val="414483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a:p>
        </p:txBody>
      </p:sp>
      <p:sp>
        <p:nvSpPr>
          <p:cNvPr id="3" name="Θέση περιεχομένου 2"/>
          <p:cNvSpPr>
            <a:spLocks noGrp="1"/>
          </p:cNvSpPr>
          <p:nvPr>
            <p:ph idx="1"/>
          </p:nvPr>
        </p:nvSpPr>
        <p:spPr/>
        <p:txBody>
          <a:bodyPr>
            <a:normAutofit fontScale="70000" lnSpcReduction="20000"/>
          </a:bodyPr>
          <a:lstStyle/>
          <a:p>
            <a:r>
              <a:rPr lang="en-GB" dirty="0"/>
              <a:t>Let x = [3 1 5 7 9 2 6]. For each of the following commands first think about what the result should be and then type the command and verify your answer.</a:t>
            </a:r>
          </a:p>
          <a:p>
            <a:r>
              <a:rPr lang="en-GB" dirty="0"/>
              <a:t>a. x(3)</a:t>
            </a:r>
          </a:p>
          <a:p>
            <a:r>
              <a:rPr lang="en-GB" dirty="0"/>
              <a:t>b. x(1:7)</a:t>
            </a:r>
          </a:p>
          <a:p>
            <a:r>
              <a:rPr lang="en-GB" dirty="0"/>
              <a:t>c. x(1:end)</a:t>
            </a:r>
          </a:p>
          <a:p>
            <a:r>
              <a:rPr lang="en-GB" dirty="0"/>
              <a:t>d. x(1:end-1)</a:t>
            </a:r>
          </a:p>
          <a:p>
            <a:r>
              <a:rPr lang="en-GB" dirty="0"/>
              <a:t>e. x(6:-2:1)</a:t>
            </a:r>
          </a:p>
          <a:p>
            <a:r>
              <a:rPr lang="en-GB" dirty="0"/>
              <a:t>f. x([1 6 2 1 1])</a:t>
            </a:r>
          </a:p>
          <a:p>
            <a:r>
              <a:rPr lang="en-GB" dirty="0"/>
              <a:t>g. sum(x)</a:t>
            </a:r>
          </a:p>
          <a:p>
            <a:endParaRPr lang="en-GB" dirty="0"/>
          </a:p>
        </p:txBody>
      </p:sp>
    </p:spTree>
    <p:extLst>
      <p:ext uri="{BB962C8B-B14F-4D97-AF65-F5344CB8AC3E}">
        <p14:creationId xmlns:p14="http://schemas.microsoft.com/office/powerpoint/2010/main" val="2674765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a:p>
        </p:txBody>
      </p:sp>
      <p:sp>
        <p:nvSpPr>
          <p:cNvPr id="3" name="Θέση περιεχομένου 2"/>
          <p:cNvSpPr>
            <a:spLocks noGrp="1"/>
          </p:cNvSpPr>
          <p:nvPr>
            <p:ph idx="1"/>
          </p:nvPr>
        </p:nvSpPr>
        <p:spPr/>
        <p:txBody>
          <a:bodyPr>
            <a:normAutofit fontScale="77500" lnSpcReduction="20000"/>
          </a:bodyPr>
          <a:lstStyle/>
          <a:p>
            <a:r>
              <a:rPr lang="en-GB" dirty="0"/>
              <a:t>Given a vector t, write down the MATLAB expressions that will correctly compute the following:</a:t>
            </a:r>
          </a:p>
          <a:p>
            <a:r>
              <a:rPr lang="en-GB" dirty="0"/>
              <a:t>a. ln(2 + t + t</a:t>
            </a:r>
            <a:r>
              <a:rPr lang="en-GB" baseline="30000" dirty="0"/>
              <a:t>2</a:t>
            </a:r>
            <a:r>
              <a:rPr lang="en-GB" dirty="0"/>
              <a:t>)</a:t>
            </a:r>
          </a:p>
          <a:p>
            <a:r>
              <a:rPr lang="en-GB" dirty="0"/>
              <a:t>b. e</a:t>
            </a:r>
            <a:r>
              <a:rPr lang="en-GB" baseline="30000" dirty="0"/>
              <a:t>t</a:t>
            </a:r>
            <a:r>
              <a:rPr lang="en-GB" dirty="0"/>
              <a:t>(1 + cos(3t))</a:t>
            </a:r>
          </a:p>
          <a:p>
            <a:r>
              <a:rPr lang="en-GB" dirty="0"/>
              <a:t>c. cos</a:t>
            </a:r>
            <a:r>
              <a:rPr lang="en-GB" baseline="30000" dirty="0"/>
              <a:t>2</a:t>
            </a:r>
            <a:r>
              <a:rPr lang="en-GB" dirty="0"/>
              <a:t>(t) + sin</a:t>
            </a:r>
            <a:r>
              <a:rPr lang="en-GB" baseline="30000" dirty="0"/>
              <a:t>2</a:t>
            </a:r>
            <a:r>
              <a:rPr lang="en-GB" dirty="0"/>
              <a:t>(t)</a:t>
            </a:r>
          </a:p>
          <a:p>
            <a:r>
              <a:rPr lang="en-GB" dirty="0"/>
              <a:t>d. tan</a:t>
            </a:r>
            <a:r>
              <a:rPr lang="en-GB" baseline="30000" dirty="0"/>
              <a:t>-1</a:t>
            </a:r>
            <a:r>
              <a:rPr lang="en-GB" dirty="0"/>
              <a:t>(t) (this is the </a:t>
            </a:r>
            <a:r>
              <a:rPr lang="en-GB" i="1" dirty="0"/>
              <a:t>inverse</a:t>
            </a:r>
            <a:r>
              <a:rPr lang="en-GB" dirty="0"/>
              <a:t> tangent function)</a:t>
            </a:r>
          </a:p>
          <a:p>
            <a:r>
              <a:rPr lang="en-GB" dirty="0"/>
              <a:t>e. cot(t)</a:t>
            </a:r>
          </a:p>
          <a:p>
            <a:r>
              <a:rPr lang="en-GB" dirty="0"/>
              <a:t>f. sec</a:t>
            </a:r>
            <a:r>
              <a:rPr lang="en-GB" baseline="30000" dirty="0"/>
              <a:t>2</a:t>
            </a:r>
            <a:r>
              <a:rPr lang="en-GB" dirty="0"/>
              <a:t>(t) + cot(t) - 1</a:t>
            </a:r>
          </a:p>
          <a:p>
            <a:r>
              <a:rPr lang="en-GB" dirty="0"/>
              <a:t>Test that your solution works for t = 1:0.2:2</a:t>
            </a:r>
          </a:p>
          <a:p>
            <a:endParaRPr lang="en-GB" dirty="0"/>
          </a:p>
        </p:txBody>
      </p:sp>
    </p:spTree>
    <p:extLst>
      <p:ext uri="{BB962C8B-B14F-4D97-AF65-F5344CB8AC3E}">
        <p14:creationId xmlns:p14="http://schemas.microsoft.com/office/powerpoint/2010/main" val="2286377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a:p>
        </p:txBody>
      </p:sp>
      <p:sp>
        <p:nvSpPr>
          <p:cNvPr id="3" name="Θέση περιεχομένου 2"/>
          <p:cNvSpPr>
            <a:spLocks noGrp="1"/>
          </p:cNvSpPr>
          <p:nvPr>
            <p:ph idx="1"/>
          </p:nvPr>
        </p:nvSpPr>
        <p:spPr>
          <a:xfrm>
            <a:off x="638175" y="2133600"/>
            <a:ext cx="8220075" cy="4495800"/>
          </a:xfrm>
        </p:spPr>
        <p:txBody>
          <a:bodyPr>
            <a:normAutofit/>
          </a:bodyPr>
          <a:lstStyle/>
          <a:p>
            <a:r>
              <a:rPr lang="en-GB" sz="2000" dirty="0"/>
              <a:t>1) Enter the following matrices and vectors a = </a:t>
            </a:r>
            <a:r>
              <a:rPr lang="en-GB" sz="2000" dirty="0" smtClean="0"/>
              <a:t>[9 </a:t>
            </a:r>
            <a:r>
              <a:rPr lang="en-GB" sz="2000" dirty="0"/>
              <a:t>12 13 </a:t>
            </a:r>
            <a:r>
              <a:rPr lang="en-GB" sz="2000" dirty="0" smtClean="0"/>
              <a:t>0; </a:t>
            </a:r>
            <a:r>
              <a:rPr lang="en-GB" sz="2000" dirty="0"/>
              <a:t>10 3 6 </a:t>
            </a:r>
            <a:r>
              <a:rPr lang="en-GB" sz="2000" dirty="0" smtClean="0"/>
              <a:t>15; </a:t>
            </a:r>
            <a:r>
              <a:rPr lang="en-GB" sz="2000" dirty="0"/>
              <a:t>2 5 10 </a:t>
            </a:r>
            <a:r>
              <a:rPr lang="en-GB" sz="2000" dirty="0" smtClean="0"/>
              <a:t>3] and </a:t>
            </a:r>
            <a:r>
              <a:rPr lang="en-GB" sz="2000" dirty="0"/>
              <a:t>b = </a:t>
            </a:r>
            <a:r>
              <a:rPr lang="en-GB" sz="2000" dirty="0" smtClean="0"/>
              <a:t>[1 </a:t>
            </a:r>
            <a:r>
              <a:rPr lang="en-GB" sz="2000" dirty="0"/>
              <a:t>4 2 </a:t>
            </a:r>
            <a:r>
              <a:rPr lang="en-GB" sz="2000" dirty="0" smtClean="0"/>
              <a:t>11; </a:t>
            </a:r>
            <a:r>
              <a:rPr lang="en-GB" sz="2000" dirty="0"/>
              <a:t>9 8 16 </a:t>
            </a:r>
            <a:r>
              <a:rPr lang="en-GB" sz="2000" dirty="0" smtClean="0"/>
              <a:t>7; </a:t>
            </a:r>
            <a:r>
              <a:rPr lang="en-GB" sz="2000" dirty="0"/>
              <a:t>12 5 0 </a:t>
            </a:r>
            <a:r>
              <a:rPr lang="en-GB" sz="2000" dirty="0" smtClean="0"/>
              <a:t>3]</a:t>
            </a:r>
          </a:p>
          <a:p>
            <a:r>
              <a:rPr lang="en-GB" sz="2000" dirty="0"/>
              <a:t>2) use a and b to create these matrices a) c is the element in the 3rd row and 3rd column of a b) d is column 3 of a c) e is rows 1 and 3 of b d) f is a and b one above each other e) g is column 1 of a next to column 4 of </a:t>
            </a:r>
            <a:r>
              <a:rPr lang="en-GB" sz="2000" dirty="0" smtClean="0"/>
              <a:t>b</a:t>
            </a:r>
          </a:p>
          <a:p>
            <a:r>
              <a:rPr lang="en-GB" sz="2000" dirty="0"/>
              <a:t>3) Change some of the entries in this matrices a) make element (2,2) of e be 20 b) make row 1 of a be all zeros c) make column 3 of f be the numbers from one to 6 d) make column 1 of a be the number from column 2 of b</a:t>
            </a:r>
          </a:p>
        </p:txBody>
      </p:sp>
    </p:spTree>
    <p:extLst>
      <p:ext uri="{BB962C8B-B14F-4D97-AF65-F5344CB8AC3E}">
        <p14:creationId xmlns:p14="http://schemas.microsoft.com/office/powerpoint/2010/main" val="3618947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a:p>
        </p:txBody>
      </p:sp>
      <p:sp>
        <p:nvSpPr>
          <p:cNvPr id="3" name="Θέση περιεχομένου 2"/>
          <p:cNvSpPr>
            <a:spLocks noGrp="1"/>
          </p:cNvSpPr>
          <p:nvPr>
            <p:ph idx="1"/>
          </p:nvPr>
        </p:nvSpPr>
        <p:spPr/>
        <p:txBody>
          <a:bodyPr/>
          <a:lstStyle/>
          <a:p>
            <a:r>
              <a:rPr lang="en-GB" dirty="0"/>
              <a:t>Given the array A = [ 2 4 1 ; 6 7 2 ; 3 5 9], provide the commands needed to</a:t>
            </a:r>
          </a:p>
          <a:p>
            <a:r>
              <a:rPr lang="en-GB" dirty="0"/>
              <a:t>a. assign the first row of A to a vector called x1</a:t>
            </a:r>
          </a:p>
          <a:p>
            <a:r>
              <a:rPr lang="en-GB" dirty="0"/>
              <a:t>b. assign the last 2 rows of A to an array called y</a:t>
            </a:r>
          </a:p>
          <a:p>
            <a:r>
              <a:rPr lang="en-GB" dirty="0"/>
              <a:t>c. compute the sum over the columns of A</a:t>
            </a:r>
          </a:p>
          <a:p>
            <a:r>
              <a:rPr lang="en-GB" dirty="0"/>
              <a:t>d. </a:t>
            </a:r>
            <a:r>
              <a:rPr lang="en-GB"/>
              <a:t>compute the sum over the rows of A</a:t>
            </a:r>
          </a:p>
          <a:p>
            <a:endParaRPr lang="en-GB"/>
          </a:p>
        </p:txBody>
      </p:sp>
    </p:spTree>
    <p:extLst>
      <p:ext uri="{BB962C8B-B14F-4D97-AF65-F5344CB8AC3E}">
        <p14:creationId xmlns:p14="http://schemas.microsoft.com/office/powerpoint/2010/main" val="178242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0717" y="794477"/>
            <a:ext cx="8238227" cy="5570756"/>
          </a:xfrm>
          <a:prstGeom prst="rect">
            <a:avLst/>
          </a:prstGeom>
        </p:spPr>
        <p:txBody>
          <a:bodyPr wrap="square">
            <a:spAutoFit/>
          </a:bodyPr>
          <a:lstStyle/>
          <a:p>
            <a:pPr>
              <a:lnSpc>
                <a:spcPct val="80000"/>
              </a:lnSpc>
            </a:pPr>
            <a:r>
              <a:rPr lang="pt-BR" sz="2000" dirty="0"/>
              <a:t>A = [16 3 2 13; 5 10 11 8; 9 6 7 12; 4 15 14 1]</a:t>
            </a:r>
          </a:p>
          <a:p>
            <a:pPr>
              <a:lnSpc>
                <a:spcPct val="80000"/>
              </a:lnSpc>
            </a:pPr>
            <a:r>
              <a:rPr lang="pt-BR" sz="2000" dirty="0"/>
              <a:t>sum (A)</a:t>
            </a:r>
          </a:p>
          <a:p>
            <a:pPr>
              <a:lnSpc>
                <a:spcPct val="80000"/>
              </a:lnSpc>
            </a:pPr>
            <a:r>
              <a:rPr lang="pt-BR" sz="2000" dirty="0"/>
              <a:t>sum the transpose of A </a:t>
            </a:r>
          </a:p>
          <a:p>
            <a:pPr>
              <a:lnSpc>
                <a:spcPct val="80000"/>
              </a:lnSpc>
            </a:pPr>
            <a:r>
              <a:rPr lang="pt-BR" sz="2000" dirty="0"/>
              <a:t>sum the elements on the main diagonal </a:t>
            </a:r>
          </a:p>
          <a:p>
            <a:pPr>
              <a:lnSpc>
                <a:spcPct val="80000"/>
              </a:lnSpc>
            </a:pPr>
            <a:r>
              <a:rPr lang="pt-BR" sz="2000" dirty="0"/>
              <a:t>(address the elements directly or use the </a:t>
            </a:r>
            <a:r>
              <a:rPr lang="pt-BR" sz="2000" dirty="0" smtClean="0">
                <a:solidFill>
                  <a:srgbClr val="FF0000"/>
                </a:solidFill>
              </a:rPr>
              <a:t>diag</a:t>
            </a:r>
            <a:r>
              <a:rPr lang="pt-BR" sz="2000" dirty="0" smtClean="0"/>
              <a:t> </a:t>
            </a:r>
            <a:r>
              <a:rPr lang="pt-BR" sz="2000" dirty="0"/>
              <a:t>command)</a:t>
            </a:r>
          </a:p>
          <a:p>
            <a:pPr>
              <a:lnSpc>
                <a:spcPct val="80000"/>
              </a:lnSpc>
            </a:pPr>
            <a:r>
              <a:rPr lang="pt-BR" sz="2000" dirty="0" smtClean="0"/>
              <a:t>help </a:t>
            </a:r>
            <a:r>
              <a:rPr lang="pt-BR" sz="2000" dirty="0">
                <a:solidFill>
                  <a:srgbClr val="FF0000"/>
                </a:solidFill>
              </a:rPr>
              <a:t>magic</a:t>
            </a:r>
          </a:p>
          <a:p>
            <a:endParaRPr lang="en-GB" sz="2000" dirty="0" smtClean="0"/>
          </a:p>
          <a:p>
            <a:r>
              <a:rPr lang="en-GB" sz="2000" dirty="0" smtClean="0"/>
              <a:t>● </a:t>
            </a:r>
            <a:r>
              <a:rPr lang="en-GB" sz="2000" dirty="0"/>
              <a:t>Create a matrix A that increases in steps of 1 from 3 up to 107</a:t>
            </a:r>
          </a:p>
          <a:p>
            <a:r>
              <a:rPr lang="en-GB" sz="2000" dirty="0"/>
              <a:t>● Create a matrix B that decreases in steps of 0.5 from 333 </a:t>
            </a:r>
            <a:r>
              <a:rPr lang="en-GB" sz="2000" dirty="0" smtClean="0"/>
              <a:t>down to </a:t>
            </a:r>
            <a:r>
              <a:rPr lang="en-GB" sz="2000" dirty="0"/>
              <a:t>-10</a:t>
            </a:r>
          </a:p>
          <a:p>
            <a:r>
              <a:rPr lang="en-GB" sz="2000" dirty="0"/>
              <a:t>● Create a 2d matrix called C of size 100 rows by 100 columns</a:t>
            </a:r>
          </a:p>
          <a:p>
            <a:r>
              <a:rPr lang="en-GB" sz="2000" dirty="0"/>
              <a:t>containing only the number 1</a:t>
            </a:r>
          </a:p>
          <a:p>
            <a:r>
              <a:rPr lang="en-GB" sz="2000" dirty="0"/>
              <a:t>● C</a:t>
            </a:r>
            <a:r>
              <a:rPr lang="en-GB" sz="2000" dirty="0" smtClean="0"/>
              <a:t>reate </a:t>
            </a:r>
            <a:r>
              <a:rPr lang="en-GB" sz="2000" dirty="0"/>
              <a:t>a 2d matrix called C of size 100 rows by </a:t>
            </a:r>
            <a:r>
              <a:rPr lang="en-GB" sz="2000" dirty="0" smtClean="0"/>
              <a:t>200 </a:t>
            </a:r>
            <a:r>
              <a:rPr lang="en-GB" sz="2000" dirty="0"/>
              <a:t>columns</a:t>
            </a:r>
          </a:p>
          <a:p>
            <a:r>
              <a:rPr lang="en-GB" sz="2000" dirty="0"/>
              <a:t>containing only the number 4</a:t>
            </a:r>
            <a:endParaRPr lang="en-GB" sz="2000" dirty="0" smtClean="0"/>
          </a:p>
          <a:p>
            <a:endParaRPr lang="en-GB" sz="2000" dirty="0"/>
          </a:p>
          <a:p>
            <a:r>
              <a:rPr lang="en-GB" sz="2000" dirty="0"/>
              <a:t>● Try defining:</a:t>
            </a:r>
          </a:p>
          <a:p>
            <a:r>
              <a:rPr lang="en-GB" sz="2000" dirty="0"/>
              <a:t>D = [ 1, 2, 3, 4; 5 6 7 ]</a:t>
            </a:r>
          </a:p>
          <a:p>
            <a:r>
              <a:rPr lang="en-GB" sz="2000" dirty="0"/>
              <a:t>What did I do wrong?</a:t>
            </a:r>
          </a:p>
          <a:p>
            <a:r>
              <a:rPr lang="en-GB" sz="2000" dirty="0"/>
              <a:t>● If I define E = [ 10:1 ] what would you expect E to be? Try it.</a:t>
            </a:r>
          </a:p>
          <a:p>
            <a:r>
              <a:rPr lang="en-GB" sz="2000" dirty="0"/>
              <a:t>Can you understand what has happened?</a:t>
            </a:r>
          </a:p>
        </p:txBody>
      </p:sp>
    </p:spTree>
    <p:extLst>
      <p:ext uri="{BB962C8B-B14F-4D97-AF65-F5344CB8AC3E}">
        <p14:creationId xmlns:p14="http://schemas.microsoft.com/office/powerpoint/2010/main" val="392377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a:p>
        </p:txBody>
      </p:sp>
      <p:sp>
        <p:nvSpPr>
          <p:cNvPr id="3" name="Θέση περιεχομένου 2"/>
          <p:cNvSpPr>
            <a:spLocks noGrp="1"/>
          </p:cNvSpPr>
          <p:nvPr>
            <p:ph idx="1"/>
          </p:nvPr>
        </p:nvSpPr>
        <p:spPr>
          <a:xfrm>
            <a:off x="809625" y="2133600"/>
            <a:ext cx="8048625" cy="4419600"/>
          </a:xfrm>
        </p:spPr>
        <p:txBody>
          <a:bodyPr>
            <a:normAutofit fontScale="92500" lnSpcReduction="10000"/>
          </a:bodyPr>
          <a:lstStyle/>
          <a:p>
            <a:r>
              <a:rPr lang="en-GB" dirty="0"/>
              <a:t>Let x = [3 2 6 8] and y = [4 1 3 5] (Note that x and y are row vectors)</a:t>
            </a:r>
          </a:p>
          <a:p>
            <a:r>
              <a:rPr lang="en-GB" dirty="0"/>
              <a:t>b. Raise each element of x to the power specified by the corresponding element in y.</a:t>
            </a:r>
          </a:p>
          <a:p>
            <a:r>
              <a:rPr lang="en-GB" dirty="0"/>
              <a:t>c. Divide each element of y by the corresponding element in x</a:t>
            </a:r>
          </a:p>
          <a:p>
            <a:r>
              <a:rPr lang="en-GB" dirty="0"/>
              <a:t>d. Multiply each element in x by the corresponding element in y, calling the result "z".</a:t>
            </a:r>
          </a:p>
          <a:p>
            <a:r>
              <a:rPr lang="en-GB" dirty="0"/>
              <a:t>e. Add up the elements in z and assign the result to a variable called "w".</a:t>
            </a:r>
          </a:p>
          <a:p>
            <a:r>
              <a:rPr lang="en-GB" dirty="0"/>
              <a:t>f. Compute x*y' - w and interpret the result</a:t>
            </a:r>
          </a:p>
          <a:p>
            <a:endParaRPr lang="en-GB" dirty="0"/>
          </a:p>
        </p:txBody>
      </p:sp>
    </p:spTree>
    <p:extLst>
      <p:ext uri="{BB962C8B-B14F-4D97-AF65-F5344CB8AC3E}">
        <p14:creationId xmlns:p14="http://schemas.microsoft.com/office/powerpoint/2010/main" val="684549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21910</TotalTime>
  <Words>1414</Words>
  <Application>Microsoft Office PowerPoint</Application>
  <PresentationFormat>Προβολή στην οθόνη (4:3)</PresentationFormat>
  <Paragraphs>108</Paragraphs>
  <Slides>12</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12</vt:i4>
      </vt:variant>
    </vt:vector>
  </HeadingPairs>
  <TitlesOfParts>
    <vt:vector size="19" baseType="lpstr">
      <vt:lpstr>ＭＳ Ｐゴシック</vt:lpstr>
      <vt:lpstr>Arial</vt:lpstr>
      <vt:lpstr>Calibri</vt:lpstr>
      <vt:lpstr>Corbel</vt:lpstr>
      <vt:lpstr>Symbol</vt:lpstr>
      <vt:lpstr>Wingdings</vt:lpstr>
      <vt:lpstr>Spectrum</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PsychToolbox in MATLAB</dc:title>
  <dc:creator>Jonas Kaplan</dc:creator>
  <cp:lastModifiedBy>Konstantinos</cp:lastModifiedBy>
  <cp:revision>275</cp:revision>
  <dcterms:created xsi:type="dcterms:W3CDTF">2013-06-19T20:13:15Z</dcterms:created>
  <dcterms:modified xsi:type="dcterms:W3CDTF">2021-11-10T19:11:55Z</dcterms:modified>
</cp:coreProperties>
</file>