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73" r:id="rId4"/>
    <p:sldId id="274" r:id="rId5"/>
    <p:sldId id="262" r:id="rId6"/>
    <p:sldId id="265" r:id="rId7"/>
    <p:sldId id="264" r:id="rId8"/>
    <p:sldId id="260" r:id="rId9"/>
    <p:sldId id="258" r:id="rId10"/>
    <p:sldId id="259" r:id="rId11"/>
    <p:sldId id="270" r:id="rId12"/>
    <p:sldId id="261" r:id="rId13"/>
    <p:sldId id="257" r:id="rId14"/>
    <p:sldId id="263" r:id="rId15"/>
    <p:sldId id="275" r:id="rId16"/>
    <p:sldId id="266" r:id="rId17"/>
    <p:sldId id="267" r:id="rId18"/>
    <p:sldId id="268" r:id="rId19"/>
    <p:sldId id="276" r:id="rId20"/>
    <p:sldId id="271" r:id="rId21"/>
    <p:sldId id="272" r:id="rId2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A5E9"/>
    <a:srgbClr val="EB700B"/>
    <a:srgbClr val="7538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8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4335B34-E413-4FFE-B61B-8B8E7D9C1919}" type="datetimeFigureOut">
              <a:rPr lang="el-GR" smtClean="0"/>
              <a:pPr/>
              <a:t>20/8/2013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44E3267-28D6-472D-8F48-76C32289EAC5}"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4335B34-E413-4FFE-B61B-8B8E7D9C1919}" type="datetimeFigureOut">
              <a:rPr lang="el-GR" smtClean="0"/>
              <a:pPr/>
              <a:t>20/8/2013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44E3267-28D6-472D-8F48-76C32289EAC5}"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4335B34-E413-4FFE-B61B-8B8E7D9C1919}" type="datetimeFigureOut">
              <a:rPr lang="el-GR" smtClean="0"/>
              <a:pPr/>
              <a:t>20/8/2013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44E3267-28D6-472D-8F48-76C32289EAC5}"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4335B34-E413-4FFE-B61B-8B8E7D9C1919}" type="datetimeFigureOut">
              <a:rPr lang="el-GR" smtClean="0"/>
              <a:pPr/>
              <a:t>20/8/2013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44E3267-28D6-472D-8F48-76C32289EAC5}"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4335B34-E413-4FFE-B61B-8B8E7D9C1919}" type="datetimeFigureOut">
              <a:rPr lang="el-GR" smtClean="0"/>
              <a:pPr/>
              <a:t>20/8/2013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44E3267-28D6-472D-8F48-76C32289EAC5}"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4335B34-E413-4FFE-B61B-8B8E7D9C1919}" type="datetimeFigureOut">
              <a:rPr lang="el-GR" smtClean="0"/>
              <a:pPr/>
              <a:t>20/8/2013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44E3267-28D6-472D-8F48-76C32289EAC5}"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4335B34-E413-4FFE-B61B-8B8E7D9C1919}" type="datetimeFigureOut">
              <a:rPr lang="el-GR" smtClean="0"/>
              <a:pPr/>
              <a:t>20/8/2013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644E3267-28D6-472D-8F48-76C32289EAC5}"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4335B34-E413-4FFE-B61B-8B8E7D9C1919}" type="datetimeFigureOut">
              <a:rPr lang="el-GR" smtClean="0"/>
              <a:pPr/>
              <a:t>20/8/2013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644E3267-28D6-472D-8F48-76C32289EAC5}"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4335B34-E413-4FFE-B61B-8B8E7D9C1919}" type="datetimeFigureOut">
              <a:rPr lang="el-GR" smtClean="0"/>
              <a:pPr/>
              <a:t>20/8/2013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644E3267-28D6-472D-8F48-76C32289EAC5}"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4335B34-E413-4FFE-B61B-8B8E7D9C1919}" type="datetimeFigureOut">
              <a:rPr lang="el-GR" smtClean="0"/>
              <a:pPr/>
              <a:t>20/8/2013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44E3267-28D6-472D-8F48-76C32289EAC5}"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4335B34-E413-4FFE-B61B-8B8E7D9C1919}" type="datetimeFigureOut">
              <a:rPr lang="el-GR" smtClean="0"/>
              <a:pPr/>
              <a:t>20/8/2013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44E3267-28D6-472D-8F48-76C32289EAC5}"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35B34-E413-4FFE-B61B-8B8E7D9C1919}" type="datetimeFigureOut">
              <a:rPr lang="el-GR" smtClean="0"/>
              <a:pPr/>
              <a:t>20/8/2013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E3267-28D6-472D-8F48-76C32289EAC5}"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n-US" dirty="0" smtClean="0"/>
              <a:t>Prostate large glands pattern</a:t>
            </a:r>
            <a:endParaRPr lang="el-GR" dirty="0"/>
          </a:p>
        </p:txBody>
      </p:sp>
      <p:sp>
        <p:nvSpPr>
          <p:cNvPr id="3" name="2 - Υπότιτλος"/>
          <p:cNvSpPr>
            <a:spLocks noGrp="1"/>
          </p:cNvSpPr>
          <p:nvPr>
            <p:ph type="subTitle" idx="1"/>
          </p:nvPr>
        </p:nvSpPr>
        <p:spPr/>
        <p:txBody>
          <a:bodyPr/>
          <a:lstStyle/>
          <a:p>
            <a:r>
              <a:rPr lang="en-US" dirty="0" smtClean="0"/>
              <a:t>Andreas C. </a:t>
            </a:r>
            <a:r>
              <a:rPr lang="en-US" dirty="0" err="1" smtClean="0"/>
              <a:t>Lazaris</a:t>
            </a:r>
            <a:endParaRPr lang="el-GR" dirty="0"/>
          </a:p>
        </p:txBody>
      </p:sp>
      <p:sp>
        <p:nvSpPr>
          <p:cNvPr id="4" name="3 - Ορθογώνιο"/>
          <p:cNvSpPr/>
          <p:nvPr/>
        </p:nvSpPr>
        <p:spPr>
          <a:xfrm>
            <a:off x="1857356" y="571480"/>
            <a:ext cx="5286411" cy="1200329"/>
          </a:xfrm>
          <a:prstGeom prst="rect">
            <a:avLst/>
          </a:prstGeom>
        </p:spPr>
        <p:txBody>
          <a:bodyPr wrap="square">
            <a:spAutoFit/>
          </a:bodyPr>
          <a:lstStyle/>
          <a:p>
            <a:pPr algn="ctr"/>
            <a:r>
              <a:rPr lang="en-US" sz="3600" b="1" dirty="0" smtClean="0"/>
              <a:t>HIPON IMAGES ON PROSTATE PATHOLOGY </a:t>
            </a:r>
            <a:endParaRPr lang="el-GR" sz="36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n-US" sz="3600" b="1" dirty="0" err="1" smtClean="0"/>
              <a:t>Immunohistochemistry</a:t>
            </a:r>
            <a:r>
              <a:rPr lang="en-US" sz="3600" b="1" dirty="0" smtClean="0"/>
              <a:t> results </a:t>
            </a:r>
            <a:r>
              <a:rPr lang="en-US" sz="3600" dirty="0" smtClean="0"/>
              <a:t>at</a:t>
            </a:r>
            <a:r>
              <a:rPr lang="en-US" sz="3600" b="1" dirty="0" smtClean="0"/>
              <a:t> </a:t>
            </a:r>
            <a:r>
              <a:rPr lang="en-US" sz="3600" dirty="0" smtClean="0"/>
              <a:t>the previous lesion. PIN and adjacent carcinoma of Gleason pattern 3.</a:t>
            </a:r>
            <a:endParaRPr lang="el-GR" sz="3600" dirty="0"/>
          </a:p>
        </p:txBody>
      </p:sp>
      <p:sp>
        <p:nvSpPr>
          <p:cNvPr id="3" name="2 - Θέση κειμένου"/>
          <p:cNvSpPr>
            <a:spLocks noGrp="1"/>
          </p:cNvSpPr>
          <p:nvPr>
            <p:ph type="body" idx="1"/>
          </p:nvPr>
        </p:nvSpPr>
        <p:spPr>
          <a:xfrm>
            <a:off x="0" y="1357298"/>
            <a:ext cx="4497388" cy="1285884"/>
          </a:xfrm>
        </p:spPr>
        <p:txBody>
          <a:bodyPr>
            <a:noAutofit/>
          </a:bodyPr>
          <a:lstStyle/>
          <a:p>
            <a:r>
              <a:rPr lang="en-US" sz="1400" b="0" dirty="0" smtClean="0"/>
              <a:t>Remnants of basal cell layer are observable  in PIN glands </a:t>
            </a:r>
          </a:p>
          <a:p>
            <a:r>
              <a:rPr lang="en-US" sz="1400" b="0" dirty="0" smtClean="0"/>
              <a:t>( dark brown arrows)  and their </a:t>
            </a:r>
            <a:r>
              <a:rPr lang="en-US" sz="1400" b="0" dirty="0" err="1" smtClean="0"/>
              <a:t>outpouchings</a:t>
            </a:r>
            <a:r>
              <a:rPr lang="en-US" sz="1400" b="0" dirty="0" smtClean="0"/>
              <a:t> ( orange  arrows) , while, </a:t>
            </a:r>
            <a:r>
              <a:rPr lang="en-US" sz="1400" b="0" u="sng" dirty="0" smtClean="0"/>
              <a:t>in this case, </a:t>
            </a:r>
            <a:r>
              <a:rPr lang="en-US" sz="1400" b="0" dirty="0" smtClean="0"/>
              <a:t> an  </a:t>
            </a:r>
            <a:r>
              <a:rPr lang="en-US" sz="1400" b="0" spc="600" dirty="0" smtClean="0"/>
              <a:t>adequate</a:t>
            </a:r>
            <a:r>
              <a:rPr lang="en-US" sz="1400" b="0" dirty="0" smtClean="0"/>
              <a:t> number of glands  is  </a:t>
            </a:r>
            <a:r>
              <a:rPr lang="en-US" sz="1400" b="0" spc="300" dirty="0" smtClean="0"/>
              <a:t>completely  </a:t>
            </a:r>
            <a:r>
              <a:rPr lang="en-US" sz="1400" b="0" spc="300" dirty="0" err="1" smtClean="0"/>
              <a:t>immunonegative</a:t>
            </a:r>
            <a:r>
              <a:rPr lang="en-US" sz="1400" b="0" spc="300" dirty="0" smtClean="0"/>
              <a:t> </a:t>
            </a:r>
            <a:r>
              <a:rPr lang="en-US" sz="1400" b="0" dirty="0" smtClean="0"/>
              <a:t>for the basal cell </a:t>
            </a:r>
            <a:r>
              <a:rPr lang="en-US" sz="1400" b="0" dirty="0" err="1" smtClean="0"/>
              <a:t>immunomarker</a:t>
            </a:r>
            <a:r>
              <a:rPr lang="en-US" sz="1400" b="0" dirty="0" smtClean="0"/>
              <a:t>  ( </a:t>
            </a:r>
            <a:r>
              <a:rPr lang="en-US" sz="1400" b="0" spc="300" dirty="0" smtClean="0"/>
              <a:t>cancerous glands</a:t>
            </a:r>
            <a:r>
              <a:rPr lang="en-US" sz="1400" b="0" dirty="0" smtClean="0"/>
              <a:t>,  red asterisks)</a:t>
            </a:r>
            <a:endParaRPr lang="el-GR" sz="1400" b="0" dirty="0"/>
          </a:p>
        </p:txBody>
      </p:sp>
      <p:sp>
        <p:nvSpPr>
          <p:cNvPr id="5" name="4 - Θέση κειμένου"/>
          <p:cNvSpPr>
            <a:spLocks noGrp="1"/>
          </p:cNvSpPr>
          <p:nvPr>
            <p:ph type="body" sz="quarter" idx="3"/>
          </p:nvPr>
        </p:nvSpPr>
        <p:spPr>
          <a:xfrm>
            <a:off x="4500562" y="1500173"/>
            <a:ext cx="4643437" cy="1000133"/>
          </a:xfrm>
        </p:spPr>
        <p:txBody>
          <a:bodyPr>
            <a:noAutofit/>
          </a:bodyPr>
          <a:lstStyle/>
          <a:p>
            <a:r>
              <a:rPr lang="en-US" sz="1600" b="0" dirty="0" err="1" smtClean="0"/>
              <a:t>Racemase</a:t>
            </a:r>
            <a:r>
              <a:rPr lang="en-US" sz="1600" b="0" dirty="0" smtClean="0"/>
              <a:t> (AMACR) is  strongly expressed both in HG PIN glands (dark brown arrows) and in cancerous glands (red asterisks); so, it is of no use  in the diagnosis of </a:t>
            </a:r>
            <a:r>
              <a:rPr lang="en-US" sz="1600" b="0" dirty="0" err="1" smtClean="0"/>
              <a:t>acinar</a:t>
            </a:r>
            <a:r>
              <a:rPr lang="en-US" sz="1600" b="0" dirty="0" smtClean="0"/>
              <a:t> </a:t>
            </a:r>
            <a:r>
              <a:rPr lang="en-US" sz="1600" b="0" dirty="0" err="1" smtClean="0"/>
              <a:t>adenocarcinoma</a:t>
            </a:r>
            <a:r>
              <a:rPr lang="en-US" sz="1600" b="0" dirty="0" smtClean="0"/>
              <a:t>  adjacent to HG PIN .</a:t>
            </a:r>
            <a:endParaRPr lang="el-GR" sz="1600" b="0" dirty="0"/>
          </a:p>
        </p:txBody>
      </p:sp>
      <p:pic>
        <p:nvPicPr>
          <p:cNvPr id="7" name="Picture 2" descr="C:\Users\θυμιος\Desktop\HIPON PROSTATE IMAGES - Αντίγραφο\NIKON 2ο αρχείο\F113\32891 KER.JPG"/>
          <p:cNvPicPr>
            <a:picLocks noGrp="1" noChangeAspect="1" noChangeArrowheads="1"/>
          </p:cNvPicPr>
          <p:nvPr>
            <p:ph sz="half" idx="2"/>
          </p:nvPr>
        </p:nvPicPr>
        <p:blipFill>
          <a:blip r:embed="rId2" cstate="print"/>
          <a:srcRect/>
          <a:stretch>
            <a:fillRect/>
          </a:stretch>
        </p:blipFill>
        <p:spPr bwMode="auto">
          <a:xfrm>
            <a:off x="0" y="2643182"/>
            <a:ext cx="4573655" cy="3429024"/>
          </a:xfrm>
          <a:prstGeom prst="rect">
            <a:avLst/>
          </a:prstGeom>
          <a:noFill/>
        </p:spPr>
      </p:pic>
      <p:pic>
        <p:nvPicPr>
          <p:cNvPr id="8" name="Picture 2" descr="C:\Users\θυμιος\Desktop\HIPON PROSTATE IMAGES - Αντίγραφο\NIKON 2ο αρχείο\F114\32891 RACEMASE.JPG"/>
          <p:cNvPicPr>
            <a:picLocks noGrp="1" noChangeAspect="1" noChangeArrowheads="1"/>
          </p:cNvPicPr>
          <p:nvPr>
            <p:ph sz="quarter" idx="4"/>
          </p:nvPr>
        </p:nvPicPr>
        <p:blipFill>
          <a:blip r:embed="rId3" cstate="print"/>
          <a:srcRect/>
          <a:stretch>
            <a:fillRect/>
          </a:stretch>
        </p:blipFill>
        <p:spPr bwMode="auto">
          <a:xfrm>
            <a:off x="4572000" y="2643182"/>
            <a:ext cx="4573655" cy="3429024"/>
          </a:xfrm>
          <a:prstGeom prst="rect">
            <a:avLst/>
          </a:prstGeom>
          <a:noFill/>
        </p:spPr>
      </p:pic>
      <p:sp>
        <p:nvSpPr>
          <p:cNvPr id="9" name="8 - Ορθογώνιο"/>
          <p:cNvSpPr/>
          <p:nvPr/>
        </p:nvSpPr>
        <p:spPr>
          <a:xfrm>
            <a:off x="785786" y="3929066"/>
            <a:ext cx="1071570" cy="646331"/>
          </a:xfrm>
          <a:prstGeom prst="rect">
            <a:avLst/>
          </a:prstGeom>
        </p:spPr>
        <p:txBody>
          <a:bodyPr wrap="square">
            <a:spAutoFit/>
          </a:bodyPr>
          <a:lstStyle/>
          <a:p>
            <a:r>
              <a:rPr lang="en-US" b="1" dirty="0" smtClean="0"/>
              <a:t>34</a:t>
            </a:r>
            <a:r>
              <a:rPr lang="el-GR" b="1" dirty="0" smtClean="0"/>
              <a:t>β</a:t>
            </a:r>
            <a:r>
              <a:rPr lang="en-US" b="1" dirty="0" smtClean="0"/>
              <a:t>E12 CK</a:t>
            </a:r>
            <a:endParaRPr lang="el-GR" b="1" dirty="0"/>
          </a:p>
        </p:txBody>
      </p:sp>
      <p:sp>
        <p:nvSpPr>
          <p:cNvPr id="10" name="9 - Ορθογώνιο"/>
          <p:cNvSpPr/>
          <p:nvPr/>
        </p:nvSpPr>
        <p:spPr>
          <a:xfrm>
            <a:off x="7500958" y="3244334"/>
            <a:ext cx="1285884" cy="369332"/>
          </a:xfrm>
          <a:prstGeom prst="rect">
            <a:avLst/>
          </a:prstGeom>
        </p:spPr>
        <p:txBody>
          <a:bodyPr wrap="square">
            <a:spAutoFit/>
          </a:bodyPr>
          <a:lstStyle/>
          <a:p>
            <a:r>
              <a:rPr lang="en-US" b="1" dirty="0" err="1" smtClean="0"/>
              <a:t>Racemase</a:t>
            </a:r>
            <a:endParaRPr lang="el-GR" b="1" dirty="0"/>
          </a:p>
        </p:txBody>
      </p:sp>
      <p:sp>
        <p:nvSpPr>
          <p:cNvPr id="11" name="10 - Βέλος προς τα κάτω"/>
          <p:cNvSpPr/>
          <p:nvPr/>
        </p:nvSpPr>
        <p:spPr>
          <a:xfrm>
            <a:off x="2928926" y="2643182"/>
            <a:ext cx="214314" cy="35719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rot="2228907">
            <a:off x="4360937" y="4977143"/>
            <a:ext cx="207812" cy="317196"/>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κάτω"/>
          <p:cNvSpPr/>
          <p:nvPr/>
        </p:nvSpPr>
        <p:spPr>
          <a:xfrm>
            <a:off x="3500430" y="4786322"/>
            <a:ext cx="214314" cy="35719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κάτω"/>
          <p:cNvSpPr/>
          <p:nvPr/>
        </p:nvSpPr>
        <p:spPr>
          <a:xfrm rot="20002627">
            <a:off x="3777815" y="3657541"/>
            <a:ext cx="178735" cy="323782"/>
          </a:xfrm>
          <a:prstGeom prst="downArrow">
            <a:avLst/>
          </a:prstGeom>
          <a:solidFill>
            <a:srgbClr val="EB70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Βέλος προς τα κάτω"/>
          <p:cNvSpPr/>
          <p:nvPr/>
        </p:nvSpPr>
        <p:spPr>
          <a:xfrm rot="4699832">
            <a:off x="2926238" y="4766517"/>
            <a:ext cx="219689" cy="319355"/>
          </a:xfrm>
          <a:prstGeom prst="downArrow">
            <a:avLst/>
          </a:prstGeom>
          <a:solidFill>
            <a:srgbClr val="EB70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Βέλος προς τα κάτω"/>
          <p:cNvSpPr/>
          <p:nvPr/>
        </p:nvSpPr>
        <p:spPr>
          <a:xfrm rot="7614608">
            <a:off x="4362539" y="4814399"/>
            <a:ext cx="220614" cy="301039"/>
          </a:xfrm>
          <a:prstGeom prst="downArrow">
            <a:avLst/>
          </a:prstGeom>
          <a:solidFill>
            <a:srgbClr val="EB70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Αστέρι 4 ακτινών"/>
          <p:cNvSpPr/>
          <p:nvPr/>
        </p:nvSpPr>
        <p:spPr>
          <a:xfrm>
            <a:off x="1142976" y="2786058"/>
            <a:ext cx="357190" cy="357190"/>
          </a:xfrm>
          <a:prstGeom prst="star4">
            <a:avLst>
              <a:gd name="adj" fmla="val 2025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Αστέρι 4 ακτινών"/>
          <p:cNvSpPr/>
          <p:nvPr/>
        </p:nvSpPr>
        <p:spPr>
          <a:xfrm>
            <a:off x="1785918" y="4929198"/>
            <a:ext cx="357190" cy="357190"/>
          </a:xfrm>
          <a:prstGeom prst="star4">
            <a:avLst>
              <a:gd name="adj" fmla="val 2025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Αστέρι 4 ακτινών"/>
          <p:cNvSpPr/>
          <p:nvPr/>
        </p:nvSpPr>
        <p:spPr>
          <a:xfrm>
            <a:off x="1000100" y="5072074"/>
            <a:ext cx="428628" cy="428628"/>
          </a:xfrm>
          <a:prstGeom prst="star4">
            <a:avLst>
              <a:gd name="adj" fmla="val 2025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Αστέρι 4 ακτινών"/>
          <p:cNvSpPr/>
          <p:nvPr/>
        </p:nvSpPr>
        <p:spPr>
          <a:xfrm>
            <a:off x="1071538" y="3357562"/>
            <a:ext cx="357190" cy="357190"/>
          </a:xfrm>
          <a:prstGeom prst="star4">
            <a:avLst>
              <a:gd name="adj" fmla="val 2025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Αστέρι 4 ακτινών"/>
          <p:cNvSpPr/>
          <p:nvPr/>
        </p:nvSpPr>
        <p:spPr>
          <a:xfrm>
            <a:off x="0" y="3357562"/>
            <a:ext cx="357190" cy="357190"/>
          </a:xfrm>
          <a:prstGeom prst="star4">
            <a:avLst>
              <a:gd name="adj" fmla="val 2025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22 - Βέλος προς τα κάτω"/>
          <p:cNvSpPr/>
          <p:nvPr/>
        </p:nvSpPr>
        <p:spPr>
          <a:xfrm>
            <a:off x="6929454" y="3214686"/>
            <a:ext cx="214314" cy="35719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Βέλος προς τα κάτω"/>
          <p:cNvSpPr/>
          <p:nvPr/>
        </p:nvSpPr>
        <p:spPr>
          <a:xfrm rot="7311749">
            <a:off x="7895593" y="4952476"/>
            <a:ext cx="285593" cy="415155"/>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24 - Αστέρι 4 ακτινών"/>
          <p:cNvSpPr/>
          <p:nvPr/>
        </p:nvSpPr>
        <p:spPr>
          <a:xfrm>
            <a:off x="5857884" y="4357694"/>
            <a:ext cx="357190" cy="357190"/>
          </a:xfrm>
          <a:prstGeom prst="star4">
            <a:avLst>
              <a:gd name="adj" fmla="val 2025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25 - Βέλος προς τα κάτω"/>
          <p:cNvSpPr/>
          <p:nvPr/>
        </p:nvSpPr>
        <p:spPr>
          <a:xfrm>
            <a:off x="4857752" y="5143512"/>
            <a:ext cx="214314" cy="35719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26 - Αστέρι 4 ακτινών"/>
          <p:cNvSpPr/>
          <p:nvPr/>
        </p:nvSpPr>
        <p:spPr>
          <a:xfrm>
            <a:off x="5643570" y="3500438"/>
            <a:ext cx="357190" cy="357190"/>
          </a:xfrm>
          <a:prstGeom prst="star4">
            <a:avLst>
              <a:gd name="adj" fmla="val 1638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n-US" sz="1800" b="1" dirty="0" smtClean="0"/>
              <a:t>HG PIN </a:t>
            </a:r>
            <a:r>
              <a:rPr lang="en-US" sz="1800" dirty="0" smtClean="0"/>
              <a:t>(dark brown arrow) and </a:t>
            </a:r>
            <a:r>
              <a:rPr lang="en-US" sz="1800" b="1" dirty="0" smtClean="0"/>
              <a:t>adjacent atypical glands </a:t>
            </a:r>
            <a:r>
              <a:rPr lang="en-US" sz="1800" dirty="0" smtClean="0"/>
              <a:t>(orange arrows) (</a:t>
            </a:r>
            <a:r>
              <a:rPr lang="en-US" sz="1800" b="1" dirty="0" smtClean="0"/>
              <a:t>PIN-ATYP</a:t>
            </a:r>
            <a:r>
              <a:rPr lang="en-US" sz="1800" dirty="0" smtClean="0"/>
              <a:t>). </a:t>
            </a:r>
            <a:r>
              <a:rPr lang="en-US" sz="1800" b="1" dirty="0" err="1" smtClean="0"/>
              <a:t>Immunohistochemistry</a:t>
            </a:r>
            <a:r>
              <a:rPr lang="en-US" sz="1800" b="1" dirty="0" smtClean="0"/>
              <a:t> is not particularly useful </a:t>
            </a:r>
            <a:r>
              <a:rPr lang="en-US" sz="1800" dirty="0" smtClean="0"/>
              <a:t>. </a:t>
            </a:r>
            <a:r>
              <a:rPr lang="en-US" sz="1800" dirty="0" err="1" smtClean="0"/>
              <a:t>Racemase</a:t>
            </a:r>
            <a:r>
              <a:rPr lang="en-US" sz="1800" dirty="0" smtClean="0"/>
              <a:t> is expressed with a specific staining pattern both in PIN  focus and in adjacent atypical small glands. Basal cells are identified  both in HG PIN focus and in a small gland nearby; diagnosis of cancer could not  be made even if the small gland of the left image (orange arrow) completely lacked basal cells. Remember that in order to diagnose cancer a sufficient number of glands  (at least 3) should be completely devoid of basal cells.</a:t>
            </a:r>
            <a:endParaRPr lang="el-GR" sz="1800" dirty="0"/>
          </a:p>
        </p:txBody>
      </p:sp>
      <p:pic>
        <p:nvPicPr>
          <p:cNvPr id="4098" name="Picture 2" descr="C:\Documents and Settings\Administrator\Επιφάνεια εργασίας\Εικόνα 05.JPG"/>
          <p:cNvPicPr>
            <a:picLocks noGrp="1" noChangeAspect="1" noChangeArrowheads="1"/>
          </p:cNvPicPr>
          <p:nvPr>
            <p:ph sz="half" idx="1"/>
          </p:nvPr>
        </p:nvPicPr>
        <p:blipFill>
          <a:blip r:embed="rId2" cstate="print"/>
          <a:srcRect/>
          <a:stretch>
            <a:fillRect/>
          </a:stretch>
        </p:blipFill>
        <p:spPr bwMode="auto">
          <a:xfrm rot="16200000">
            <a:off x="-464376" y="2107394"/>
            <a:ext cx="5429264" cy="4071948"/>
          </a:xfrm>
          <a:prstGeom prst="rect">
            <a:avLst/>
          </a:prstGeom>
          <a:noFill/>
        </p:spPr>
      </p:pic>
      <p:pic>
        <p:nvPicPr>
          <p:cNvPr id="4100" name="Picture 4" descr="C:\Documents and Settings\Administrator\Επιφάνεια εργασίας\Εικόνα 04.JPG"/>
          <p:cNvPicPr>
            <a:picLocks noGrp="1" noChangeAspect="1" noChangeArrowheads="1"/>
          </p:cNvPicPr>
          <p:nvPr>
            <p:ph sz="half" idx="2"/>
          </p:nvPr>
        </p:nvPicPr>
        <p:blipFill>
          <a:blip r:embed="rId3" cstate="print"/>
          <a:srcRect/>
          <a:stretch>
            <a:fillRect/>
          </a:stretch>
        </p:blipFill>
        <p:spPr bwMode="auto">
          <a:xfrm rot="16200000">
            <a:off x="4179093" y="2107375"/>
            <a:ext cx="5429285" cy="4071964"/>
          </a:xfrm>
          <a:prstGeom prst="rect">
            <a:avLst/>
          </a:prstGeom>
          <a:noFill/>
        </p:spPr>
      </p:pic>
      <p:sp>
        <p:nvSpPr>
          <p:cNvPr id="5" name="4 - Ορθογώνιο"/>
          <p:cNvSpPr/>
          <p:nvPr/>
        </p:nvSpPr>
        <p:spPr>
          <a:xfrm>
            <a:off x="1714480" y="2500306"/>
            <a:ext cx="2143141" cy="369332"/>
          </a:xfrm>
          <a:prstGeom prst="rect">
            <a:avLst/>
          </a:prstGeom>
        </p:spPr>
        <p:txBody>
          <a:bodyPr wrap="square">
            <a:spAutoFit/>
          </a:bodyPr>
          <a:lstStyle/>
          <a:p>
            <a:r>
              <a:rPr lang="en-US" b="1" dirty="0" smtClean="0"/>
              <a:t>34</a:t>
            </a:r>
            <a:r>
              <a:rPr lang="el-GR" b="1" dirty="0" smtClean="0"/>
              <a:t>β</a:t>
            </a:r>
            <a:r>
              <a:rPr lang="en-US" b="1" dirty="0" smtClean="0"/>
              <a:t>E12 CK</a:t>
            </a:r>
            <a:endParaRPr lang="el-GR" b="1" dirty="0"/>
          </a:p>
        </p:txBody>
      </p:sp>
      <p:sp>
        <p:nvSpPr>
          <p:cNvPr id="6" name="5 - Ορθογώνιο"/>
          <p:cNvSpPr/>
          <p:nvPr/>
        </p:nvSpPr>
        <p:spPr>
          <a:xfrm>
            <a:off x="7643834" y="3244334"/>
            <a:ext cx="1143008" cy="369332"/>
          </a:xfrm>
          <a:prstGeom prst="rect">
            <a:avLst/>
          </a:prstGeom>
        </p:spPr>
        <p:txBody>
          <a:bodyPr wrap="square">
            <a:spAutoFit/>
          </a:bodyPr>
          <a:lstStyle/>
          <a:p>
            <a:r>
              <a:rPr lang="en-US" b="1" dirty="0" err="1" smtClean="0"/>
              <a:t>Racemase</a:t>
            </a:r>
            <a:endParaRPr lang="el-GR" b="1" dirty="0"/>
          </a:p>
        </p:txBody>
      </p:sp>
      <p:sp>
        <p:nvSpPr>
          <p:cNvPr id="7" name="6 - Βέλος προς τα κάτω"/>
          <p:cNvSpPr/>
          <p:nvPr/>
        </p:nvSpPr>
        <p:spPr>
          <a:xfrm>
            <a:off x="6572264" y="1928802"/>
            <a:ext cx="214314" cy="35719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Βέλος προς τα κάτω"/>
          <p:cNvSpPr/>
          <p:nvPr/>
        </p:nvSpPr>
        <p:spPr>
          <a:xfrm rot="1556483">
            <a:off x="8357705" y="4307090"/>
            <a:ext cx="179465" cy="365617"/>
          </a:xfrm>
          <a:prstGeom prst="downArrow">
            <a:avLst/>
          </a:prstGeom>
          <a:solidFill>
            <a:srgbClr val="EB70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rot="7342558">
            <a:off x="5838553" y="4654001"/>
            <a:ext cx="266559" cy="439186"/>
          </a:xfrm>
          <a:prstGeom prst="downArrow">
            <a:avLst>
              <a:gd name="adj1" fmla="val 50000"/>
              <a:gd name="adj2" fmla="val 54390"/>
            </a:avLst>
          </a:prstGeom>
          <a:solidFill>
            <a:srgbClr val="EB70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rot="12234441">
            <a:off x="8157170" y="5456016"/>
            <a:ext cx="230876" cy="466927"/>
          </a:xfrm>
          <a:prstGeom prst="downArrow">
            <a:avLst>
              <a:gd name="adj1" fmla="val 50000"/>
              <a:gd name="adj2" fmla="val 54390"/>
            </a:avLst>
          </a:prstGeom>
          <a:solidFill>
            <a:srgbClr val="EB70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a:off x="1785918" y="5000636"/>
            <a:ext cx="214314" cy="35719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rot="1556483" flipH="1">
            <a:off x="3354089" y="4462799"/>
            <a:ext cx="238138" cy="365617"/>
          </a:xfrm>
          <a:prstGeom prst="downArrow">
            <a:avLst/>
          </a:prstGeom>
          <a:solidFill>
            <a:srgbClr val="EB70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κάτω"/>
          <p:cNvSpPr/>
          <p:nvPr/>
        </p:nvSpPr>
        <p:spPr>
          <a:xfrm>
            <a:off x="857224" y="3000372"/>
            <a:ext cx="214314" cy="35719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857364"/>
          </a:xfrm>
        </p:spPr>
        <p:txBody>
          <a:bodyPr>
            <a:normAutofit/>
          </a:bodyPr>
          <a:lstStyle/>
          <a:p>
            <a:r>
              <a:rPr lang="en-US" sz="2800" dirty="0" smtClean="0"/>
              <a:t>Conventional (</a:t>
            </a:r>
            <a:r>
              <a:rPr lang="en-US" sz="2800" dirty="0" err="1" smtClean="0"/>
              <a:t>acinar</a:t>
            </a:r>
            <a:r>
              <a:rPr lang="en-US" sz="2800" dirty="0" smtClean="0"/>
              <a:t>) </a:t>
            </a:r>
            <a:r>
              <a:rPr lang="en-US" sz="2800" dirty="0" err="1" smtClean="0"/>
              <a:t>adenocarcinoma</a:t>
            </a:r>
            <a:r>
              <a:rPr lang="en-US" sz="2800" dirty="0" smtClean="0"/>
              <a:t> of the prostate with merging cancerous glands resulting in </a:t>
            </a:r>
            <a:r>
              <a:rPr lang="en-US" sz="2800" dirty="0" err="1" smtClean="0"/>
              <a:t>cribriform</a:t>
            </a:r>
            <a:r>
              <a:rPr lang="en-US" sz="2800" dirty="0" smtClean="0"/>
              <a:t> architecture. Atypical </a:t>
            </a:r>
            <a:r>
              <a:rPr lang="en-US" sz="2800" dirty="0" err="1" smtClean="0"/>
              <a:t>acinar</a:t>
            </a:r>
            <a:r>
              <a:rPr lang="en-US" sz="2800" dirty="0" smtClean="0"/>
              <a:t> cell morphology. </a:t>
            </a:r>
            <a:r>
              <a:rPr lang="en-US" sz="2800" dirty="0" err="1" smtClean="0"/>
              <a:t>Perineural</a:t>
            </a:r>
            <a:r>
              <a:rPr lang="en-US" sz="2800" dirty="0" smtClean="0"/>
              <a:t> invasion (blue asterisk), </a:t>
            </a:r>
            <a:r>
              <a:rPr lang="en-US" sz="2800" dirty="0" err="1" smtClean="0"/>
              <a:t>pathognomonic</a:t>
            </a:r>
            <a:r>
              <a:rPr lang="en-US" sz="2800" dirty="0" smtClean="0"/>
              <a:t> of cancer .</a:t>
            </a:r>
            <a:endParaRPr lang="el-GR" sz="2800" dirty="0"/>
          </a:p>
        </p:txBody>
      </p:sp>
      <p:pic>
        <p:nvPicPr>
          <p:cNvPr id="4" name="Picture 2" descr="C:\Users\θυμιος\Desktop\HIPON PROSTATE IMAGES - Αντίγραφο\NIKON 4ο  αρχείο\F143\49609A.JPG"/>
          <p:cNvPicPr>
            <a:picLocks noGrp="1" noChangeAspect="1" noChangeArrowheads="1"/>
          </p:cNvPicPr>
          <p:nvPr>
            <p:ph idx="1"/>
          </p:nvPr>
        </p:nvPicPr>
        <p:blipFill>
          <a:blip r:embed="rId2" cstate="print"/>
          <a:srcRect/>
          <a:stretch>
            <a:fillRect/>
          </a:stretch>
        </p:blipFill>
        <p:spPr bwMode="auto">
          <a:xfrm>
            <a:off x="857224" y="1924898"/>
            <a:ext cx="7215238" cy="4933102"/>
          </a:xfrm>
          <a:prstGeom prst="rect">
            <a:avLst/>
          </a:prstGeom>
          <a:noFill/>
        </p:spPr>
      </p:pic>
      <p:sp>
        <p:nvSpPr>
          <p:cNvPr id="5" name="4 - Αστέρι 4 ακτινών"/>
          <p:cNvSpPr/>
          <p:nvPr/>
        </p:nvSpPr>
        <p:spPr>
          <a:xfrm>
            <a:off x="4929190" y="3857628"/>
            <a:ext cx="285752" cy="28575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214810" cy="642918"/>
          </a:xfrm>
        </p:spPr>
        <p:txBody>
          <a:bodyPr>
            <a:normAutofit fontScale="90000"/>
          </a:bodyPr>
          <a:lstStyle/>
          <a:p>
            <a:r>
              <a:rPr lang="en-US" dirty="0" smtClean="0"/>
              <a:t>Conventional (</a:t>
            </a:r>
            <a:r>
              <a:rPr lang="en-US" dirty="0" err="1" smtClean="0"/>
              <a:t>acinar</a:t>
            </a:r>
            <a:r>
              <a:rPr lang="en-US" dirty="0" smtClean="0"/>
              <a:t>) </a:t>
            </a:r>
            <a:r>
              <a:rPr lang="en-US" dirty="0" err="1" smtClean="0"/>
              <a:t>adenocarcinoma</a:t>
            </a:r>
            <a:r>
              <a:rPr lang="en-US" dirty="0" smtClean="0"/>
              <a:t> of the prostate with </a:t>
            </a:r>
            <a:r>
              <a:rPr lang="en-US" dirty="0" err="1" smtClean="0"/>
              <a:t>cribriform</a:t>
            </a:r>
            <a:r>
              <a:rPr lang="en-US" dirty="0" smtClean="0"/>
              <a:t> architecture</a:t>
            </a:r>
            <a:endParaRPr lang="el-GR" dirty="0"/>
          </a:p>
        </p:txBody>
      </p:sp>
      <p:sp>
        <p:nvSpPr>
          <p:cNvPr id="4" name="3 - Θέση κειμένου"/>
          <p:cNvSpPr>
            <a:spLocks noGrp="1"/>
          </p:cNvSpPr>
          <p:nvPr>
            <p:ph type="body" sz="half" idx="2"/>
          </p:nvPr>
        </p:nvSpPr>
        <p:spPr>
          <a:xfrm>
            <a:off x="0" y="642919"/>
            <a:ext cx="4286248" cy="3000395"/>
          </a:xfrm>
        </p:spPr>
        <p:txBody>
          <a:bodyPr>
            <a:normAutofit fontScale="85000" lnSpcReduction="20000"/>
          </a:bodyPr>
          <a:lstStyle/>
          <a:p>
            <a:r>
              <a:rPr lang="en-US" dirty="0" smtClean="0"/>
              <a:t>Note the regular round to oval nuclei of the </a:t>
            </a:r>
            <a:r>
              <a:rPr lang="en-US" dirty="0" err="1" smtClean="0"/>
              <a:t>acinar</a:t>
            </a:r>
            <a:r>
              <a:rPr lang="en-US" dirty="0" smtClean="0"/>
              <a:t> cell </a:t>
            </a:r>
            <a:r>
              <a:rPr lang="en-US" dirty="0" err="1" smtClean="0"/>
              <a:t>cribriform</a:t>
            </a:r>
            <a:r>
              <a:rPr lang="en-US" dirty="0" smtClean="0"/>
              <a:t>  pattern  ( </a:t>
            </a:r>
            <a:r>
              <a:rPr lang="en-US" dirty="0" err="1" smtClean="0"/>
              <a:t>acinar</a:t>
            </a:r>
            <a:r>
              <a:rPr lang="en-US" dirty="0" smtClean="0"/>
              <a:t>-cell type as opposed to  the tall columnar  cells  with large elongated </a:t>
            </a:r>
            <a:r>
              <a:rPr lang="en-US" dirty="0" err="1" smtClean="0"/>
              <a:t>hyperchromatic</a:t>
            </a:r>
            <a:r>
              <a:rPr lang="en-US" dirty="0" smtClean="0"/>
              <a:t> nuclei  making up the </a:t>
            </a:r>
            <a:r>
              <a:rPr lang="en-US" dirty="0" err="1" smtClean="0"/>
              <a:t>cribriform</a:t>
            </a:r>
            <a:r>
              <a:rPr lang="en-US" dirty="0" smtClean="0"/>
              <a:t>  </a:t>
            </a:r>
            <a:r>
              <a:rPr lang="en-US" dirty="0" err="1" smtClean="0"/>
              <a:t>ductal</a:t>
            </a:r>
            <a:r>
              <a:rPr lang="en-US" dirty="0" smtClean="0"/>
              <a:t> </a:t>
            </a:r>
            <a:r>
              <a:rPr lang="en-US" dirty="0" err="1" smtClean="0"/>
              <a:t>adenocarcinoma</a:t>
            </a:r>
            <a:r>
              <a:rPr lang="en-US" dirty="0" smtClean="0"/>
              <a:t>  we are going to examine next).</a:t>
            </a:r>
          </a:p>
          <a:p>
            <a:r>
              <a:rPr lang="en-US" dirty="0" smtClean="0"/>
              <a:t>Complete loss of basal cell layer  </a:t>
            </a:r>
            <a:r>
              <a:rPr lang="en-US" dirty="0" smtClean="0"/>
              <a:t>favors </a:t>
            </a:r>
            <a:r>
              <a:rPr lang="en-US" dirty="0" smtClean="0"/>
              <a:t>the diagnosis of  prostate carcinoma .</a:t>
            </a:r>
          </a:p>
          <a:p>
            <a:r>
              <a:rPr lang="en-US" dirty="0" smtClean="0"/>
              <a:t>The </a:t>
            </a:r>
            <a:r>
              <a:rPr lang="en-US" dirty="0" smtClean="0"/>
              <a:t> </a:t>
            </a:r>
            <a:r>
              <a:rPr lang="en-US" dirty="0" err="1" smtClean="0"/>
              <a:t>cribriform</a:t>
            </a:r>
            <a:r>
              <a:rPr lang="en-US" dirty="0" smtClean="0"/>
              <a:t> glands with irregular infiltrating borders  of Gleason pattern 4 must be distinguished from </a:t>
            </a:r>
            <a:r>
              <a:rPr lang="en-US" dirty="0" err="1" smtClean="0"/>
              <a:t>cribriform</a:t>
            </a:r>
            <a:r>
              <a:rPr lang="en-US" dirty="0" smtClean="0"/>
              <a:t>  Gleason pattern 3, in which the </a:t>
            </a:r>
            <a:r>
              <a:rPr lang="en-US" dirty="0" err="1" smtClean="0"/>
              <a:t>cribriform</a:t>
            </a:r>
            <a:r>
              <a:rPr lang="en-US" dirty="0" smtClean="0"/>
              <a:t> glands have regular borders  </a:t>
            </a:r>
            <a:r>
              <a:rPr lang="en-US" dirty="0" smtClean="0"/>
              <a:t>(blue </a:t>
            </a:r>
            <a:r>
              <a:rPr lang="en-US" dirty="0" smtClean="0"/>
              <a:t>arrows). In </a:t>
            </a:r>
            <a:r>
              <a:rPr lang="en-US" dirty="0" err="1" smtClean="0"/>
              <a:t>cribriform</a:t>
            </a:r>
            <a:r>
              <a:rPr lang="en-US" dirty="0" smtClean="0"/>
              <a:t> pattern 3 , the </a:t>
            </a:r>
            <a:r>
              <a:rPr lang="en-US" dirty="0" err="1" smtClean="0"/>
              <a:t>cribriform</a:t>
            </a:r>
            <a:r>
              <a:rPr lang="en-US" dirty="0" smtClean="0"/>
              <a:t> proliferations  are rather small, rounded and not crowded together. Only rounded, well-circumscribed glands having the same size as normal glands as well as evenly spaced </a:t>
            </a:r>
            <a:r>
              <a:rPr lang="en-US" dirty="0" err="1" smtClean="0"/>
              <a:t>lumina</a:t>
            </a:r>
            <a:r>
              <a:rPr lang="en-US" dirty="0" smtClean="0"/>
              <a:t>  and cellular bridges of uniform thickness  are considered in Gleason pattern 3 category. Small infiltrating glands of Gleason pattern 3 (red arrows)  almost always accompany </a:t>
            </a:r>
            <a:r>
              <a:rPr lang="en-US" dirty="0" err="1" smtClean="0"/>
              <a:t>cribriform</a:t>
            </a:r>
            <a:r>
              <a:rPr lang="en-US" dirty="0" smtClean="0"/>
              <a:t> pattern 3 .</a:t>
            </a:r>
          </a:p>
          <a:p>
            <a:r>
              <a:rPr lang="en-US" dirty="0" smtClean="0"/>
              <a:t> (Central) </a:t>
            </a:r>
            <a:r>
              <a:rPr lang="en-US" dirty="0" err="1" smtClean="0"/>
              <a:t>comedonecrosis</a:t>
            </a:r>
            <a:r>
              <a:rPr lang="en-US" dirty="0" smtClean="0"/>
              <a:t>(pink asterisk)  is classified as pattern 5 .</a:t>
            </a:r>
            <a:endParaRPr lang="el-GR" dirty="0"/>
          </a:p>
        </p:txBody>
      </p:sp>
      <p:pic>
        <p:nvPicPr>
          <p:cNvPr id="5" name="Picture 2" descr="C:\Users\θυμιος\Desktop\HIPON PROSTATE IMAGES - Αντίγραφο\12o αρχείο\F402\103025.JPG"/>
          <p:cNvPicPr>
            <a:picLocks noGrp="1" noChangeAspect="1" noChangeArrowheads="1"/>
          </p:cNvPicPr>
          <p:nvPr>
            <p:ph idx="1"/>
          </p:nvPr>
        </p:nvPicPr>
        <p:blipFill>
          <a:blip r:embed="rId2" cstate="print"/>
          <a:srcRect/>
          <a:stretch>
            <a:fillRect/>
          </a:stretch>
        </p:blipFill>
        <p:spPr bwMode="auto">
          <a:xfrm>
            <a:off x="4286248" y="0"/>
            <a:ext cx="4478339" cy="3357562"/>
          </a:xfrm>
          <a:prstGeom prst="rect">
            <a:avLst/>
          </a:prstGeom>
          <a:noFill/>
        </p:spPr>
      </p:pic>
      <p:pic>
        <p:nvPicPr>
          <p:cNvPr id="6" name="Picture 2" descr="C:\Users\θυμιος\Desktop\HIPON PROSTATE IMAGES - Αντίγραφο\12o αρχείο\F402\103025 B.JPG"/>
          <p:cNvPicPr>
            <a:picLocks noChangeAspect="1" noChangeArrowheads="1"/>
          </p:cNvPicPr>
          <p:nvPr/>
        </p:nvPicPr>
        <p:blipFill>
          <a:blip r:embed="rId3" cstate="print"/>
          <a:srcRect/>
          <a:stretch>
            <a:fillRect/>
          </a:stretch>
        </p:blipFill>
        <p:spPr bwMode="auto">
          <a:xfrm>
            <a:off x="4286248" y="3357562"/>
            <a:ext cx="4500594" cy="3375446"/>
          </a:xfrm>
          <a:prstGeom prst="rect">
            <a:avLst/>
          </a:prstGeom>
          <a:noFill/>
        </p:spPr>
      </p:pic>
      <p:pic>
        <p:nvPicPr>
          <p:cNvPr id="7" name="Picture 2" descr="C:\Users\θυμιος\Desktop\HIPON PROSTATE IMAGES - Αντίγραφο\12o αρχείο\F403\103025C.JPG"/>
          <p:cNvPicPr>
            <a:picLocks noChangeAspect="1" noChangeArrowheads="1"/>
          </p:cNvPicPr>
          <p:nvPr/>
        </p:nvPicPr>
        <p:blipFill>
          <a:blip r:embed="rId4" cstate="print"/>
          <a:srcRect/>
          <a:stretch>
            <a:fillRect/>
          </a:stretch>
        </p:blipFill>
        <p:spPr bwMode="auto">
          <a:xfrm>
            <a:off x="0" y="3714752"/>
            <a:ext cx="4286248" cy="3143248"/>
          </a:xfrm>
          <a:prstGeom prst="rect">
            <a:avLst/>
          </a:prstGeom>
          <a:noFill/>
        </p:spPr>
      </p:pic>
      <p:sp>
        <p:nvSpPr>
          <p:cNvPr id="8" name="7 - Βέλος προς τα κάτω"/>
          <p:cNvSpPr/>
          <p:nvPr/>
        </p:nvSpPr>
        <p:spPr>
          <a:xfrm rot="3257660">
            <a:off x="8034942" y="797713"/>
            <a:ext cx="217916" cy="5471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rot="3257660">
            <a:off x="7677752" y="3903626"/>
            <a:ext cx="217916" cy="5471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ριστερό βέλος"/>
          <p:cNvSpPr/>
          <p:nvPr/>
        </p:nvSpPr>
        <p:spPr>
          <a:xfrm rot="19095698" flipV="1">
            <a:off x="7680327" y="514611"/>
            <a:ext cx="351233" cy="24353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Αριστερό βέλος"/>
          <p:cNvSpPr/>
          <p:nvPr/>
        </p:nvSpPr>
        <p:spPr>
          <a:xfrm rot="19095698" flipV="1">
            <a:off x="7180262" y="3157817"/>
            <a:ext cx="351233" cy="24353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Αστέρι 5 ακτινών"/>
          <p:cNvSpPr/>
          <p:nvPr/>
        </p:nvSpPr>
        <p:spPr>
          <a:xfrm>
            <a:off x="2428860" y="5000636"/>
            <a:ext cx="428628" cy="357190"/>
          </a:xfrm>
          <a:prstGeom prst="star5">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000496" cy="1500174"/>
          </a:xfrm>
        </p:spPr>
        <p:txBody>
          <a:bodyPr>
            <a:noAutofit/>
          </a:bodyPr>
          <a:lstStyle/>
          <a:p>
            <a:r>
              <a:rPr lang="en-US" sz="2400" dirty="0" err="1" smtClean="0"/>
              <a:t>Cribriform</a:t>
            </a:r>
            <a:r>
              <a:rPr lang="en-US" sz="2400" dirty="0" smtClean="0"/>
              <a:t> pattern of high grade prostate </a:t>
            </a:r>
            <a:r>
              <a:rPr lang="en-US" sz="2400" dirty="0" err="1" smtClean="0"/>
              <a:t>acinar</a:t>
            </a:r>
            <a:r>
              <a:rPr lang="en-US" sz="2400" dirty="0" smtClean="0"/>
              <a:t> </a:t>
            </a:r>
            <a:r>
              <a:rPr lang="en-US" sz="2400" dirty="0" err="1" smtClean="0"/>
              <a:t>adenocarcinoma</a:t>
            </a:r>
            <a:r>
              <a:rPr lang="en-US" sz="2400" dirty="0" smtClean="0"/>
              <a:t>  </a:t>
            </a:r>
            <a:br>
              <a:rPr lang="en-US" sz="2400" dirty="0" smtClean="0"/>
            </a:br>
            <a:r>
              <a:rPr lang="en-US" sz="2400" dirty="0" smtClean="0"/>
              <a:t>(Gleason pattern 4)</a:t>
            </a:r>
            <a:endParaRPr lang="el-GR" sz="2400" dirty="0"/>
          </a:p>
        </p:txBody>
      </p:sp>
      <p:sp>
        <p:nvSpPr>
          <p:cNvPr id="4" name="3 - Θέση κειμένου"/>
          <p:cNvSpPr>
            <a:spLocks noGrp="1"/>
          </p:cNvSpPr>
          <p:nvPr>
            <p:ph type="body" sz="half" idx="2"/>
          </p:nvPr>
        </p:nvSpPr>
        <p:spPr>
          <a:xfrm>
            <a:off x="0" y="1571612"/>
            <a:ext cx="4071934" cy="5286388"/>
          </a:xfrm>
        </p:spPr>
        <p:txBody>
          <a:bodyPr>
            <a:normAutofit/>
          </a:bodyPr>
          <a:lstStyle/>
          <a:p>
            <a:r>
              <a:rPr lang="en-US" sz="1600" dirty="0" smtClean="0"/>
              <a:t> As the majority of </a:t>
            </a:r>
            <a:r>
              <a:rPr lang="en-US" sz="1600" dirty="0" err="1" smtClean="0"/>
              <a:t>acinar</a:t>
            </a:r>
            <a:r>
              <a:rPr lang="en-US" sz="1600" dirty="0" smtClean="0"/>
              <a:t> </a:t>
            </a:r>
            <a:r>
              <a:rPr lang="en-US" sz="1600" dirty="0" err="1" smtClean="0"/>
              <a:t>adenocarcinomas</a:t>
            </a:r>
            <a:r>
              <a:rPr lang="en-US" sz="1600" dirty="0" smtClean="0"/>
              <a:t>, this is  lesion of the peripheral zone of the prostate,  frequently accompanied by small sized infiltrating glands.</a:t>
            </a:r>
          </a:p>
          <a:p>
            <a:endParaRPr lang="en-US" sz="1600" dirty="0" smtClean="0"/>
          </a:p>
          <a:p>
            <a:r>
              <a:rPr lang="en-US" sz="1600" dirty="0" smtClean="0"/>
              <a:t>Complete lack of basal cells.</a:t>
            </a:r>
          </a:p>
          <a:p>
            <a:endParaRPr lang="en-US" sz="1600" dirty="0" smtClean="0"/>
          </a:p>
          <a:p>
            <a:r>
              <a:rPr lang="en-US" sz="1600" dirty="0" smtClean="0"/>
              <a:t>The </a:t>
            </a:r>
            <a:r>
              <a:rPr lang="en-US" sz="1600" dirty="0" err="1" smtClean="0"/>
              <a:t>cribriform</a:t>
            </a:r>
            <a:r>
              <a:rPr lang="en-US" sz="1600" dirty="0" smtClean="0"/>
              <a:t> glands of pattern 4 are either large </a:t>
            </a:r>
            <a:r>
              <a:rPr lang="en-US" sz="1600" dirty="0" err="1" smtClean="0"/>
              <a:t>cribriform</a:t>
            </a:r>
            <a:r>
              <a:rPr lang="en-US" sz="1600" dirty="0" smtClean="0"/>
              <a:t> glands , including </a:t>
            </a:r>
            <a:r>
              <a:rPr lang="en-US" sz="1600" dirty="0" err="1" smtClean="0"/>
              <a:t>cribriform</a:t>
            </a:r>
            <a:r>
              <a:rPr lang="en-US" sz="1600" dirty="0" smtClean="0"/>
              <a:t> sheets, or smaller </a:t>
            </a:r>
            <a:r>
              <a:rPr lang="en-US" sz="1600" dirty="0" err="1" smtClean="0"/>
              <a:t>cribriform</a:t>
            </a:r>
            <a:r>
              <a:rPr lang="en-US" sz="1600" dirty="0" smtClean="0"/>
              <a:t>  glands  with irregular infiltrating borders.</a:t>
            </a:r>
          </a:p>
          <a:p>
            <a:r>
              <a:rPr lang="en-US" sz="1600" dirty="0" smtClean="0"/>
              <a:t>It is  generally  important to be able to separate pattern 3 from pattern 4  because this separation usually distinguishes  Gleason score 6 from Gleason score 7 , the latter having a significantly worse prognosis . There is a trend toward interpreting most infiltrating </a:t>
            </a:r>
            <a:r>
              <a:rPr lang="en-US" sz="1600" dirty="0" err="1" smtClean="0"/>
              <a:t>cribriform</a:t>
            </a:r>
            <a:r>
              <a:rPr lang="en-US" sz="1600" dirty="0" smtClean="0"/>
              <a:t> patterns as pattern 4; in routine practice, </a:t>
            </a:r>
            <a:r>
              <a:rPr lang="en-US" sz="1600" dirty="0" err="1" smtClean="0"/>
              <a:t>cribriform</a:t>
            </a:r>
            <a:r>
              <a:rPr lang="en-US" sz="1600" dirty="0" smtClean="0"/>
              <a:t> pattern 3  is rarely , if ever, diagnosed.</a:t>
            </a:r>
            <a:endParaRPr lang="el-GR" sz="1600" dirty="0"/>
          </a:p>
        </p:txBody>
      </p:sp>
      <p:pic>
        <p:nvPicPr>
          <p:cNvPr id="5" name="Picture 2" descr="C:\Users\θυμιος\Desktop\HIPON PROSTATE IMAGES - Αντίγραφο\NIKON 5o αρχείο\F170\63992 BB.JPG"/>
          <p:cNvPicPr>
            <a:picLocks noGrp="1" noChangeAspect="1" noChangeArrowheads="1"/>
          </p:cNvPicPr>
          <p:nvPr>
            <p:ph idx="1"/>
          </p:nvPr>
        </p:nvPicPr>
        <p:blipFill>
          <a:blip r:embed="rId2" cstate="print"/>
          <a:srcRect/>
          <a:stretch>
            <a:fillRect/>
          </a:stretch>
        </p:blipFill>
        <p:spPr bwMode="auto">
          <a:xfrm>
            <a:off x="4643438" y="0"/>
            <a:ext cx="3614084" cy="3000372"/>
          </a:xfrm>
          <a:prstGeom prst="rect">
            <a:avLst/>
          </a:prstGeom>
          <a:noFill/>
        </p:spPr>
      </p:pic>
      <p:pic>
        <p:nvPicPr>
          <p:cNvPr id="6" name="Picture 2" descr="C:\Users\θυμιος\Desktop\HIPON PROSTATE IMAGES - Αντίγραφο\NIKON 5o αρχείο\F174\63992 NB.JPG"/>
          <p:cNvPicPr>
            <a:picLocks noChangeAspect="1" noChangeArrowheads="1"/>
          </p:cNvPicPr>
          <p:nvPr/>
        </p:nvPicPr>
        <p:blipFill>
          <a:blip r:embed="rId3" cstate="print"/>
          <a:srcRect/>
          <a:stretch>
            <a:fillRect/>
          </a:stretch>
        </p:blipFill>
        <p:spPr bwMode="auto">
          <a:xfrm>
            <a:off x="4071934" y="3000372"/>
            <a:ext cx="4859101" cy="364333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00042"/>
          </a:xfrm>
        </p:spPr>
        <p:txBody>
          <a:bodyPr>
            <a:normAutofit fontScale="90000"/>
          </a:bodyPr>
          <a:lstStyle/>
          <a:p>
            <a:r>
              <a:rPr lang="en-US" b="1" dirty="0" smtClean="0"/>
              <a:t>Prostate </a:t>
            </a:r>
            <a:r>
              <a:rPr lang="en-US" b="1" dirty="0" err="1" smtClean="0">
                <a:effectLst>
                  <a:outerShdw blurRad="38100" dist="38100" dir="2700000" algn="tl">
                    <a:srgbClr val="000000">
                      <a:alpha val="43137"/>
                    </a:srgbClr>
                  </a:outerShdw>
                </a:effectLst>
              </a:rPr>
              <a:t>ductal</a:t>
            </a:r>
            <a:r>
              <a:rPr lang="en-US" b="1" dirty="0" smtClean="0"/>
              <a:t> </a:t>
            </a:r>
            <a:r>
              <a:rPr lang="en-US" b="1" dirty="0" err="1" smtClean="0"/>
              <a:t>adenocarcinoma</a:t>
            </a:r>
            <a:endParaRPr lang="el-GR" b="1" dirty="0"/>
          </a:p>
        </p:txBody>
      </p:sp>
      <p:sp>
        <p:nvSpPr>
          <p:cNvPr id="3" name="2 - Θέση περιεχομένου"/>
          <p:cNvSpPr>
            <a:spLocks noGrp="1"/>
          </p:cNvSpPr>
          <p:nvPr>
            <p:ph idx="1"/>
          </p:nvPr>
        </p:nvSpPr>
        <p:spPr>
          <a:xfrm>
            <a:off x="0" y="500042"/>
            <a:ext cx="9144000" cy="6357958"/>
          </a:xfrm>
        </p:spPr>
        <p:txBody>
          <a:bodyPr>
            <a:normAutofit fontScale="77500" lnSpcReduction="20000"/>
          </a:bodyPr>
          <a:lstStyle/>
          <a:p>
            <a:r>
              <a:rPr lang="en-US" dirty="0" smtClean="0"/>
              <a:t>Prostate </a:t>
            </a:r>
            <a:r>
              <a:rPr lang="en-US" dirty="0" err="1" smtClean="0"/>
              <a:t>adenocarcinoma</a:t>
            </a:r>
            <a:r>
              <a:rPr lang="en-US" dirty="0" smtClean="0"/>
              <a:t> characterized by tall columnar cells (resembling prostatic </a:t>
            </a:r>
            <a:r>
              <a:rPr lang="en-US" dirty="0" err="1" smtClean="0"/>
              <a:t>ductal</a:t>
            </a:r>
            <a:r>
              <a:rPr lang="en-US" dirty="0" smtClean="0"/>
              <a:t> cells) with high grade nuclei  is defined as </a:t>
            </a:r>
            <a:r>
              <a:rPr lang="en-US" dirty="0" err="1" smtClean="0"/>
              <a:t>ductal</a:t>
            </a:r>
            <a:r>
              <a:rPr lang="en-US" dirty="0" smtClean="0"/>
              <a:t> </a:t>
            </a:r>
            <a:r>
              <a:rPr lang="en-US" dirty="0" err="1" smtClean="0"/>
              <a:t>adenocarcinoma</a:t>
            </a:r>
            <a:r>
              <a:rPr lang="en-US" dirty="0" smtClean="0"/>
              <a:t>; (on the contrary, </a:t>
            </a:r>
            <a:r>
              <a:rPr lang="en-US" dirty="0" err="1" smtClean="0"/>
              <a:t>acinar</a:t>
            </a:r>
            <a:r>
              <a:rPr lang="en-US" dirty="0" smtClean="0"/>
              <a:t> </a:t>
            </a:r>
            <a:r>
              <a:rPr lang="en-US" dirty="0" err="1" smtClean="0"/>
              <a:t>adenocarcinoma</a:t>
            </a:r>
            <a:r>
              <a:rPr lang="en-US" dirty="0" smtClean="0"/>
              <a:t> is composed of </a:t>
            </a:r>
            <a:r>
              <a:rPr lang="en-US" dirty="0" err="1" smtClean="0"/>
              <a:t>cuboidal</a:t>
            </a:r>
            <a:r>
              <a:rPr lang="en-US" dirty="0" smtClean="0"/>
              <a:t> cells, characteristic of </a:t>
            </a:r>
            <a:r>
              <a:rPr lang="en-US" dirty="0" err="1" smtClean="0"/>
              <a:t>protate</a:t>
            </a:r>
            <a:r>
              <a:rPr lang="en-US" dirty="0" smtClean="0"/>
              <a:t> </a:t>
            </a:r>
            <a:r>
              <a:rPr lang="en-US" dirty="0" err="1" smtClean="0"/>
              <a:t>acini</a:t>
            </a:r>
            <a:r>
              <a:rPr lang="en-US" dirty="0" smtClean="0"/>
              <a:t>).</a:t>
            </a:r>
          </a:p>
          <a:p>
            <a:r>
              <a:rPr lang="en-US" dirty="0" smtClean="0"/>
              <a:t>Classified as Gleason pattern 4 ; when </a:t>
            </a:r>
            <a:r>
              <a:rPr lang="en-US" dirty="0" err="1" smtClean="0"/>
              <a:t>comedonecrosis</a:t>
            </a:r>
            <a:r>
              <a:rPr lang="en-US" dirty="0" smtClean="0"/>
              <a:t> is present: Gleason pattern 5.</a:t>
            </a:r>
          </a:p>
          <a:p>
            <a:r>
              <a:rPr lang="en-US" dirty="0" smtClean="0"/>
              <a:t>Most are distributed around the prostatic urethra.</a:t>
            </a:r>
          </a:p>
          <a:p>
            <a:r>
              <a:rPr lang="en-US" dirty="0" smtClean="0"/>
              <a:t>The assessment of invasion is occasionally difficult when the </a:t>
            </a:r>
            <a:r>
              <a:rPr lang="en-US" dirty="0" err="1" smtClean="0"/>
              <a:t>tumour</a:t>
            </a:r>
            <a:r>
              <a:rPr lang="en-US" dirty="0" smtClean="0"/>
              <a:t> mass invades in an </a:t>
            </a:r>
            <a:r>
              <a:rPr lang="en-US" dirty="0" err="1" smtClean="0"/>
              <a:t>expansile</a:t>
            </a:r>
            <a:r>
              <a:rPr lang="en-US" dirty="0" smtClean="0"/>
              <a:t> manner. However, </a:t>
            </a:r>
            <a:r>
              <a:rPr lang="en-US" dirty="0" err="1" smtClean="0"/>
              <a:t>ductal</a:t>
            </a:r>
            <a:r>
              <a:rPr lang="en-US" dirty="0" smtClean="0"/>
              <a:t> </a:t>
            </a:r>
            <a:r>
              <a:rPr lang="en-US" dirty="0" err="1" smtClean="0"/>
              <a:t>adenocarcinoma</a:t>
            </a:r>
            <a:r>
              <a:rPr lang="en-US" dirty="0" smtClean="0"/>
              <a:t> is commonly intermingled with usual </a:t>
            </a:r>
            <a:r>
              <a:rPr lang="en-US" dirty="0" err="1" smtClean="0"/>
              <a:t>acinar</a:t>
            </a:r>
            <a:r>
              <a:rPr lang="en-US" dirty="0" smtClean="0"/>
              <a:t> cancer; </a:t>
            </a:r>
            <a:r>
              <a:rPr lang="en-US" dirty="0" err="1" smtClean="0"/>
              <a:t>ductal</a:t>
            </a:r>
            <a:r>
              <a:rPr lang="en-US" dirty="0" smtClean="0"/>
              <a:t> </a:t>
            </a:r>
            <a:r>
              <a:rPr lang="en-US" dirty="0" err="1" smtClean="0"/>
              <a:t>adenocarcinomas</a:t>
            </a:r>
            <a:r>
              <a:rPr lang="en-US" dirty="0" smtClean="0"/>
              <a:t> admixed with Gleason pattern 3 is considered more aggressive than Gleason score 7 purely </a:t>
            </a:r>
            <a:r>
              <a:rPr lang="en-US" dirty="0" err="1" smtClean="0"/>
              <a:t>acinar</a:t>
            </a:r>
            <a:r>
              <a:rPr lang="en-US" dirty="0" smtClean="0"/>
              <a:t> cancer, if the </a:t>
            </a:r>
            <a:r>
              <a:rPr lang="en-US" dirty="0" err="1" smtClean="0"/>
              <a:t>ductal</a:t>
            </a:r>
            <a:r>
              <a:rPr lang="en-US" dirty="0" smtClean="0"/>
              <a:t> component equals or exceeds 10% of the </a:t>
            </a:r>
            <a:r>
              <a:rPr lang="en-US" dirty="0" err="1" smtClean="0"/>
              <a:t>tumour</a:t>
            </a:r>
            <a:r>
              <a:rPr lang="en-US" dirty="0" smtClean="0"/>
              <a:t> mass.</a:t>
            </a:r>
          </a:p>
          <a:p>
            <a:r>
              <a:rPr lang="en-US" dirty="0" err="1" smtClean="0"/>
              <a:t>Ductal</a:t>
            </a:r>
            <a:r>
              <a:rPr lang="en-US" dirty="0" smtClean="0"/>
              <a:t> </a:t>
            </a:r>
            <a:r>
              <a:rPr lang="en-US" dirty="0" err="1" smtClean="0"/>
              <a:t>adenocarcinoma</a:t>
            </a:r>
            <a:r>
              <a:rPr lang="en-US" dirty="0" smtClean="0"/>
              <a:t> cells are always positive for PSA and PSAP;  this is particularly helpful in the differential diagnosis of </a:t>
            </a:r>
            <a:r>
              <a:rPr lang="en-US" dirty="0" err="1" smtClean="0"/>
              <a:t>urothelial</a:t>
            </a:r>
            <a:r>
              <a:rPr lang="en-US" dirty="0" smtClean="0"/>
              <a:t> or colon carcinoma involving the prostate. </a:t>
            </a:r>
            <a:r>
              <a:rPr lang="en-US" dirty="0" err="1" smtClean="0"/>
              <a:t>Urothelial</a:t>
            </a:r>
            <a:r>
              <a:rPr lang="en-US" dirty="0" smtClean="0"/>
              <a:t> cells are PSA (-), (unless they show glandular </a:t>
            </a:r>
            <a:r>
              <a:rPr lang="en-US" dirty="0" err="1" smtClean="0"/>
              <a:t>metaplasia</a:t>
            </a:r>
            <a:r>
              <a:rPr lang="en-US" dirty="0" smtClean="0"/>
              <a:t>).</a:t>
            </a:r>
          </a:p>
          <a:p>
            <a:endParaRPr lang="el-G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929718" cy="1285860"/>
          </a:xfrm>
        </p:spPr>
        <p:txBody>
          <a:bodyPr>
            <a:normAutofit fontScale="90000"/>
          </a:bodyPr>
          <a:lstStyle/>
          <a:p>
            <a:r>
              <a:rPr lang="en-US" sz="2200" b="1" dirty="0" smtClean="0"/>
              <a:t>Prostate </a:t>
            </a:r>
            <a:r>
              <a:rPr lang="en-US" sz="2200" b="1" dirty="0" err="1" smtClean="0"/>
              <a:t>ductal</a:t>
            </a:r>
            <a:r>
              <a:rPr lang="en-US" sz="2200" b="1" dirty="0" smtClean="0"/>
              <a:t> </a:t>
            </a:r>
            <a:r>
              <a:rPr lang="en-US" sz="2200" b="1" dirty="0" err="1" smtClean="0"/>
              <a:t>adenocarcinoma</a:t>
            </a:r>
            <a:r>
              <a:rPr lang="en-US" sz="2200" b="1" dirty="0" smtClean="0"/>
              <a:t>. Too large glandular structures of various sizes </a:t>
            </a:r>
            <a:br>
              <a:rPr lang="en-US" sz="2200" b="1" dirty="0" smtClean="0"/>
            </a:br>
            <a:r>
              <a:rPr lang="en-US" sz="2200" b="1" dirty="0" smtClean="0"/>
              <a:t>with distorted and complex architecture </a:t>
            </a:r>
            <a:r>
              <a:rPr lang="en-US" sz="2200" dirty="0" smtClean="0"/>
              <a:t>(red asterisks)</a:t>
            </a:r>
            <a:r>
              <a:rPr lang="en-US" sz="2200" b="1" dirty="0" smtClean="0"/>
              <a:t>.</a:t>
            </a:r>
            <a:r>
              <a:rPr lang="en-US" sz="2200" dirty="0" smtClean="0"/>
              <a:t> </a:t>
            </a:r>
            <a:r>
              <a:rPr lang="en-US" dirty="0" smtClean="0"/>
              <a:t/>
            </a:r>
            <a:br>
              <a:rPr lang="en-US" dirty="0" smtClean="0"/>
            </a:br>
            <a:r>
              <a:rPr lang="en-US" sz="2000" dirty="0" smtClean="0"/>
              <a:t>Papillary architecture (red arrows). In the papillary pattern of </a:t>
            </a:r>
            <a:r>
              <a:rPr lang="en-US" sz="2000" dirty="0" err="1" smtClean="0"/>
              <a:t>ductal</a:t>
            </a:r>
            <a:r>
              <a:rPr lang="en-US" sz="2000" dirty="0" smtClean="0"/>
              <a:t> </a:t>
            </a:r>
            <a:r>
              <a:rPr lang="en-US" sz="2000" dirty="0" err="1" smtClean="0"/>
              <a:t>adenocarcinoma</a:t>
            </a:r>
            <a:r>
              <a:rPr lang="en-US" sz="2000" dirty="0" smtClean="0"/>
              <a:t> , the papillae are supported by a </a:t>
            </a:r>
            <a:r>
              <a:rPr lang="en-US" sz="2000" dirty="0" err="1" smtClean="0"/>
              <a:t>fibrovascular</a:t>
            </a:r>
            <a:r>
              <a:rPr lang="en-US" sz="2000" dirty="0" smtClean="0"/>
              <a:t> core; this core is absent in the papillae of PIN.</a:t>
            </a:r>
            <a:endParaRPr lang="el-GR" sz="2000" dirty="0"/>
          </a:p>
        </p:txBody>
      </p:sp>
      <p:pic>
        <p:nvPicPr>
          <p:cNvPr id="2050" name="Picture 2" descr="E:\HIPON PROSTATE\13ο NIKON\F405\IMAGE001.JPG"/>
          <p:cNvPicPr>
            <a:picLocks noGrp="1" noChangeAspect="1" noChangeArrowheads="1"/>
          </p:cNvPicPr>
          <p:nvPr>
            <p:ph idx="1"/>
          </p:nvPr>
        </p:nvPicPr>
        <p:blipFill>
          <a:blip r:embed="rId2"/>
          <a:srcRect/>
          <a:stretch>
            <a:fillRect/>
          </a:stretch>
        </p:blipFill>
        <p:spPr bwMode="auto">
          <a:xfrm>
            <a:off x="1000100" y="1357298"/>
            <a:ext cx="7334269" cy="5500702"/>
          </a:xfrm>
          <a:prstGeom prst="rect">
            <a:avLst/>
          </a:prstGeom>
          <a:noFill/>
        </p:spPr>
      </p:pic>
      <p:sp>
        <p:nvSpPr>
          <p:cNvPr id="4" name="3 - Βέλος προς τα κάτω"/>
          <p:cNvSpPr/>
          <p:nvPr/>
        </p:nvSpPr>
        <p:spPr>
          <a:xfrm>
            <a:off x="2500298" y="3857628"/>
            <a:ext cx="285752" cy="4286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κάτω"/>
          <p:cNvSpPr/>
          <p:nvPr/>
        </p:nvSpPr>
        <p:spPr>
          <a:xfrm rot="3142139">
            <a:off x="3688665" y="4096126"/>
            <a:ext cx="271842" cy="4286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Βέλος προς τα κάτω"/>
          <p:cNvSpPr/>
          <p:nvPr/>
        </p:nvSpPr>
        <p:spPr>
          <a:xfrm rot="3142139">
            <a:off x="1759839" y="2738805"/>
            <a:ext cx="271842" cy="4286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2000232" y="3429000"/>
            <a:ext cx="571504" cy="357190"/>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Αστέρι 4 ακτινών"/>
          <p:cNvSpPr/>
          <p:nvPr/>
        </p:nvSpPr>
        <p:spPr>
          <a:xfrm>
            <a:off x="6643702" y="6000768"/>
            <a:ext cx="571504" cy="357190"/>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στέρι 4 ακτινών"/>
          <p:cNvSpPr/>
          <p:nvPr/>
        </p:nvSpPr>
        <p:spPr>
          <a:xfrm>
            <a:off x="1142976" y="5143512"/>
            <a:ext cx="571504" cy="357190"/>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n-US" dirty="0" err="1" smtClean="0"/>
              <a:t>Ductal</a:t>
            </a:r>
            <a:r>
              <a:rPr lang="en-US" dirty="0" smtClean="0"/>
              <a:t> </a:t>
            </a:r>
            <a:r>
              <a:rPr lang="en-US" dirty="0" err="1" smtClean="0"/>
              <a:t>adenocarcinoma</a:t>
            </a:r>
            <a:r>
              <a:rPr lang="en-US" dirty="0" smtClean="0"/>
              <a:t> of the prostate.</a:t>
            </a:r>
            <a:br>
              <a:rPr lang="en-US" dirty="0" smtClean="0"/>
            </a:br>
            <a:r>
              <a:rPr lang="en-US" sz="2200" dirty="0" smtClean="0"/>
              <a:t>Solid papillary (red arrows pointing to vascular cores of the papillae which in this case appear solid) combined with </a:t>
            </a:r>
            <a:r>
              <a:rPr lang="en-US" sz="2200" dirty="0" err="1" smtClean="0"/>
              <a:t>cribriform</a:t>
            </a:r>
            <a:r>
              <a:rPr lang="en-US" sz="2200" dirty="0" smtClean="0"/>
              <a:t>-like architecture (blue arrows). </a:t>
            </a:r>
            <a:endParaRPr lang="el-GR" sz="2200" dirty="0"/>
          </a:p>
        </p:txBody>
      </p:sp>
      <p:pic>
        <p:nvPicPr>
          <p:cNvPr id="5" name="Picture 2" descr="C:\Users\θυμιος\Desktop\HIPON PROSTATE IMAGES - Αντίγραφο\NIKON 5o αρχείο\F175\65651 Z.JPG"/>
          <p:cNvPicPr>
            <a:picLocks noGrp="1" noChangeAspect="1" noChangeArrowheads="1"/>
          </p:cNvPicPr>
          <p:nvPr>
            <p:ph sz="half" idx="1"/>
          </p:nvPr>
        </p:nvPicPr>
        <p:blipFill>
          <a:blip r:embed="rId2" cstate="print"/>
          <a:srcRect/>
          <a:stretch>
            <a:fillRect/>
          </a:stretch>
        </p:blipFill>
        <p:spPr bwMode="auto">
          <a:xfrm rot="16200000">
            <a:off x="-358135" y="2215467"/>
            <a:ext cx="5145363" cy="3857653"/>
          </a:xfrm>
          <a:prstGeom prst="rect">
            <a:avLst/>
          </a:prstGeom>
          <a:noFill/>
        </p:spPr>
      </p:pic>
      <p:pic>
        <p:nvPicPr>
          <p:cNvPr id="6" name="Picture 2" descr="C:\Users\θυμιος\Desktop\HIPON PROSTATE IMAGES - Αντίγραφο\NIKON 5o αρχείο\F175\65651 B.JPG"/>
          <p:cNvPicPr>
            <a:picLocks noGrp="1" noChangeAspect="1" noChangeArrowheads="1"/>
          </p:cNvPicPr>
          <p:nvPr>
            <p:ph sz="half" idx="2"/>
          </p:nvPr>
        </p:nvPicPr>
        <p:blipFill>
          <a:blip r:embed="rId3" cstate="print"/>
          <a:srcRect/>
          <a:stretch>
            <a:fillRect/>
          </a:stretch>
        </p:blipFill>
        <p:spPr bwMode="auto">
          <a:xfrm rot="16200000">
            <a:off x="4213899" y="2215467"/>
            <a:ext cx="5145359" cy="3857650"/>
          </a:xfrm>
          <a:prstGeom prst="rect">
            <a:avLst/>
          </a:prstGeom>
          <a:noFill/>
        </p:spPr>
      </p:pic>
      <p:sp>
        <p:nvSpPr>
          <p:cNvPr id="7" name="6 - Βέλος προς τα κάτω"/>
          <p:cNvSpPr/>
          <p:nvPr/>
        </p:nvSpPr>
        <p:spPr>
          <a:xfrm>
            <a:off x="2428860" y="3786190"/>
            <a:ext cx="214314" cy="4286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Βέλος προς τα κάτω"/>
          <p:cNvSpPr/>
          <p:nvPr/>
        </p:nvSpPr>
        <p:spPr>
          <a:xfrm>
            <a:off x="3071802" y="3643314"/>
            <a:ext cx="214314" cy="4286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a:off x="3500430" y="4071942"/>
            <a:ext cx="214314" cy="4286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rot="20901740">
            <a:off x="1840377" y="2121037"/>
            <a:ext cx="309647" cy="571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rot="20901740">
            <a:off x="7483980" y="4597365"/>
            <a:ext cx="309647" cy="571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222" y="0"/>
            <a:ext cx="4857784" cy="500042"/>
          </a:xfrm>
        </p:spPr>
        <p:txBody>
          <a:bodyPr>
            <a:normAutofit/>
          </a:bodyPr>
          <a:lstStyle/>
          <a:p>
            <a:pPr algn="ctr"/>
            <a:r>
              <a:rPr lang="en-US" dirty="0" smtClean="0"/>
              <a:t>Atypical </a:t>
            </a:r>
            <a:r>
              <a:rPr lang="en-US" dirty="0" err="1" smtClean="0"/>
              <a:t>ductal</a:t>
            </a:r>
            <a:r>
              <a:rPr lang="en-US" dirty="0" smtClean="0"/>
              <a:t> –cell  morphology.</a:t>
            </a:r>
            <a:endParaRPr lang="el-GR" dirty="0"/>
          </a:p>
        </p:txBody>
      </p:sp>
      <p:sp>
        <p:nvSpPr>
          <p:cNvPr id="4" name="3 - Θέση κειμένου"/>
          <p:cNvSpPr>
            <a:spLocks noGrp="1"/>
          </p:cNvSpPr>
          <p:nvPr>
            <p:ph type="body" sz="half" idx="2"/>
          </p:nvPr>
        </p:nvSpPr>
        <p:spPr>
          <a:xfrm>
            <a:off x="0" y="500042"/>
            <a:ext cx="3929058" cy="6357958"/>
          </a:xfrm>
        </p:spPr>
        <p:txBody>
          <a:bodyPr>
            <a:normAutofit fontScale="92500" lnSpcReduction="10000"/>
          </a:bodyPr>
          <a:lstStyle/>
          <a:p>
            <a:r>
              <a:rPr lang="en-US" dirty="0" err="1" smtClean="0"/>
              <a:t>Ductal</a:t>
            </a:r>
            <a:r>
              <a:rPr lang="en-US" dirty="0" smtClean="0"/>
              <a:t> </a:t>
            </a:r>
            <a:r>
              <a:rPr lang="en-US" dirty="0" err="1" smtClean="0"/>
              <a:t>adenocarcinomas</a:t>
            </a:r>
            <a:r>
              <a:rPr lang="en-US" dirty="0" smtClean="0"/>
              <a:t> spreading along primary or secondary prostatic ducts, frequently retain basal cells in a discontinuous or continuous manner, as evidenced by 34</a:t>
            </a:r>
            <a:r>
              <a:rPr lang="el-GR" dirty="0" smtClean="0"/>
              <a:t>β</a:t>
            </a:r>
            <a:r>
              <a:rPr lang="en-US" dirty="0" smtClean="0"/>
              <a:t>E12 </a:t>
            </a:r>
            <a:r>
              <a:rPr lang="en-US" dirty="0" err="1" smtClean="0"/>
              <a:t>immunoreactivity</a:t>
            </a:r>
            <a:r>
              <a:rPr lang="en-US" dirty="0" smtClean="0"/>
              <a:t>. It is noteworthy that </a:t>
            </a:r>
            <a:r>
              <a:rPr lang="en-US" b="1" dirty="0" smtClean="0"/>
              <a:t>these </a:t>
            </a:r>
            <a:r>
              <a:rPr lang="en-US" b="1" dirty="0" smtClean="0"/>
              <a:t> </a:t>
            </a:r>
            <a:r>
              <a:rPr lang="en-US" b="1" dirty="0" smtClean="0"/>
              <a:t>carcinomas  should be regarded as  </a:t>
            </a:r>
            <a:r>
              <a:rPr lang="en-US" b="1" dirty="0" err="1" smtClean="0"/>
              <a:t>ductal</a:t>
            </a:r>
            <a:r>
              <a:rPr lang="en-US" b="1" dirty="0" smtClean="0"/>
              <a:t> </a:t>
            </a:r>
            <a:r>
              <a:rPr lang="en-US" b="1" dirty="0" err="1" smtClean="0"/>
              <a:t>adenocarcinomas</a:t>
            </a:r>
            <a:r>
              <a:rPr lang="en-US" b="1" dirty="0" smtClean="0"/>
              <a:t> since they progress as invasive </a:t>
            </a:r>
            <a:r>
              <a:rPr lang="en-US" b="1" dirty="0" err="1" smtClean="0"/>
              <a:t>ductal</a:t>
            </a:r>
            <a:r>
              <a:rPr lang="en-US" b="1" dirty="0" smtClean="0"/>
              <a:t> </a:t>
            </a:r>
            <a:r>
              <a:rPr lang="en-US" b="1" dirty="0" err="1" smtClean="0"/>
              <a:t>adenocarcinomas</a:t>
            </a:r>
            <a:r>
              <a:rPr lang="en-US" b="1" dirty="0" smtClean="0"/>
              <a:t>.</a:t>
            </a:r>
          </a:p>
          <a:p>
            <a:r>
              <a:rPr lang="en-US" dirty="0" smtClean="0"/>
              <a:t>Distinction from </a:t>
            </a:r>
            <a:r>
              <a:rPr lang="en-US" b="1" dirty="0" smtClean="0"/>
              <a:t>PIN</a:t>
            </a:r>
            <a:r>
              <a:rPr lang="en-US" dirty="0" smtClean="0"/>
              <a:t>  is indeed important and depends on the fact that </a:t>
            </a:r>
            <a:r>
              <a:rPr lang="en-US" dirty="0" err="1" smtClean="0"/>
              <a:t>ductal</a:t>
            </a:r>
            <a:r>
              <a:rPr lang="en-US" dirty="0" smtClean="0"/>
              <a:t> </a:t>
            </a:r>
            <a:r>
              <a:rPr lang="en-US" dirty="0" err="1" smtClean="0"/>
              <a:t>adenocarcinomas</a:t>
            </a:r>
            <a:r>
              <a:rPr lang="en-US" dirty="0" smtClean="0"/>
              <a:t> </a:t>
            </a:r>
            <a:r>
              <a:rPr lang="en-US" dirty="0" smtClean="0"/>
              <a:t> with  preserved basal cells  </a:t>
            </a:r>
            <a:r>
              <a:rPr lang="en-US" dirty="0" smtClean="0"/>
              <a:t>are architecturally more complex than PIN and </a:t>
            </a:r>
            <a:r>
              <a:rPr lang="en-US" dirty="0" err="1" smtClean="0"/>
              <a:t>cytologically</a:t>
            </a:r>
            <a:r>
              <a:rPr lang="en-US" dirty="0" smtClean="0"/>
              <a:t>  different [predominance of rather tall columnar cells  with elongated nuclei (thin black arrows) instead of  round to oval nuclei of the </a:t>
            </a:r>
            <a:r>
              <a:rPr lang="en-US" dirty="0" err="1" smtClean="0"/>
              <a:t>acinar</a:t>
            </a:r>
            <a:r>
              <a:rPr lang="en-US" dirty="0" smtClean="0"/>
              <a:t> type, atypical mitoses (thin red arrow) ].</a:t>
            </a:r>
          </a:p>
          <a:p>
            <a:endParaRPr lang="en-US" dirty="0" smtClean="0"/>
          </a:p>
          <a:p>
            <a:r>
              <a:rPr lang="en-US" dirty="0" smtClean="0"/>
              <a:t>Apart from HG PIN, which is the precursor lesion to invasive prostate </a:t>
            </a:r>
            <a:r>
              <a:rPr lang="en-US" dirty="0" err="1" smtClean="0"/>
              <a:t>acinar</a:t>
            </a:r>
            <a:r>
              <a:rPr lang="en-US" dirty="0" smtClean="0"/>
              <a:t> </a:t>
            </a:r>
            <a:r>
              <a:rPr lang="en-US" dirty="0" err="1" smtClean="0"/>
              <a:t>adenocarcinoma</a:t>
            </a:r>
            <a:r>
              <a:rPr lang="en-US" dirty="0" smtClean="0"/>
              <a:t>,  it is well known that invasive </a:t>
            </a:r>
            <a:r>
              <a:rPr lang="en-US" dirty="0" err="1" smtClean="0"/>
              <a:t>acinar</a:t>
            </a:r>
            <a:r>
              <a:rPr lang="en-US" dirty="0" smtClean="0"/>
              <a:t> </a:t>
            </a:r>
            <a:r>
              <a:rPr lang="en-US" dirty="0" err="1" smtClean="0"/>
              <a:t>adenocarcinoma</a:t>
            </a:r>
            <a:r>
              <a:rPr lang="en-US" dirty="0" smtClean="0"/>
              <a:t>  has  the capacity to spread along ducts  and </a:t>
            </a:r>
            <a:r>
              <a:rPr lang="en-US" dirty="0" err="1" smtClean="0"/>
              <a:t>acini</a:t>
            </a:r>
            <a:r>
              <a:rPr lang="en-US" dirty="0" smtClean="0"/>
              <a:t> and form a </a:t>
            </a:r>
            <a:r>
              <a:rPr lang="en-US" dirty="0" err="1" smtClean="0"/>
              <a:t>cribriform</a:t>
            </a:r>
            <a:r>
              <a:rPr lang="en-US" dirty="0" smtClean="0"/>
              <a:t> pattern with preservation of basal cells; in this case, carcinoma cells retain the </a:t>
            </a:r>
            <a:r>
              <a:rPr lang="en-US" dirty="0" err="1" smtClean="0"/>
              <a:t>cytologic</a:t>
            </a:r>
            <a:r>
              <a:rPr lang="en-US" dirty="0" smtClean="0"/>
              <a:t> characteristics of </a:t>
            </a:r>
            <a:r>
              <a:rPr lang="en-US" dirty="0" err="1" smtClean="0"/>
              <a:t>acinar</a:t>
            </a:r>
            <a:r>
              <a:rPr lang="en-US" dirty="0" smtClean="0"/>
              <a:t> cells  (i.e.,  </a:t>
            </a:r>
            <a:r>
              <a:rPr lang="en-US" dirty="0" err="1" smtClean="0"/>
              <a:t>cuboidal</a:t>
            </a:r>
            <a:r>
              <a:rPr lang="en-US" dirty="0" smtClean="0"/>
              <a:t> cells with round nuclei) and only seldom  acquire the columnar cell features with increased  </a:t>
            </a:r>
            <a:r>
              <a:rPr lang="en-US" dirty="0" err="1" smtClean="0"/>
              <a:t>cytologic</a:t>
            </a:r>
            <a:r>
              <a:rPr lang="en-US" dirty="0" smtClean="0"/>
              <a:t> </a:t>
            </a:r>
            <a:r>
              <a:rPr lang="en-US" dirty="0" err="1" smtClean="0"/>
              <a:t>anaplasia</a:t>
            </a:r>
            <a:r>
              <a:rPr lang="en-US" dirty="0" smtClean="0"/>
              <a:t>  of </a:t>
            </a:r>
            <a:r>
              <a:rPr lang="en-US" dirty="0" err="1" smtClean="0"/>
              <a:t>ductal</a:t>
            </a:r>
            <a:r>
              <a:rPr lang="en-US" dirty="0" smtClean="0"/>
              <a:t> </a:t>
            </a:r>
            <a:r>
              <a:rPr lang="en-US" dirty="0" err="1" smtClean="0"/>
              <a:t>adenocarcinoma</a:t>
            </a:r>
            <a:r>
              <a:rPr lang="en-US" dirty="0" smtClean="0"/>
              <a:t>. The diffusely ,   markedly  malignant , less uniform (than observed in PIN)  nuclear morphology and the too complex architecture in  such </a:t>
            </a:r>
            <a:r>
              <a:rPr lang="en-US" dirty="0" err="1" smtClean="0"/>
              <a:t>intraductal</a:t>
            </a:r>
            <a:r>
              <a:rPr lang="en-US" dirty="0" smtClean="0"/>
              <a:t> carcinomas with atypical </a:t>
            </a:r>
            <a:r>
              <a:rPr lang="en-US" dirty="0" err="1" smtClean="0"/>
              <a:t>acinar</a:t>
            </a:r>
            <a:r>
              <a:rPr lang="en-US" dirty="0" smtClean="0"/>
              <a:t>–cell type  morphology should rule out the diagnosis of HG PIN. This is the lesion which truly corresponds to “</a:t>
            </a:r>
            <a:r>
              <a:rPr lang="en-US" dirty="0" err="1" smtClean="0"/>
              <a:t>intraductal</a:t>
            </a:r>
            <a:r>
              <a:rPr lang="en-US" dirty="0" smtClean="0"/>
              <a:t> prostate carcinoma ” and is almost always associated with  </a:t>
            </a:r>
            <a:r>
              <a:rPr lang="en-US" dirty="0" smtClean="0"/>
              <a:t>neighboring </a:t>
            </a:r>
            <a:r>
              <a:rPr lang="en-US" dirty="0" smtClean="0"/>
              <a:t>invasive carcinoma.</a:t>
            </a:r>
          </a:p>
          <a:p>
            <a:endParaRPr lang="en-US" dirty="0" smtClean="0"/>
          </a:p>
          <a:p>
            <a:endParaRPr lang="el-GR" dirty="0"/>
          </a:p>
        </p:txBody>
      </p:sp>
      <p:pic>
        <p:nvPicPr>
          <p:cNvPr id="5" name="Picture 2" descr="C:\Users\θυμιος\Desktop\HIPON PROSTATE IMAGES - Αντίγραφο\NIKON 5o αρχείο\F175\65651 H.JPG"/>
          <p:cNvPicPr>
            <a:picLocks noGrp="1" noChangeAspect="1" noChangeArrowheads="1"/>
          </p:cNvPicPr>
          <p:nvPr>
            <p:ph idx="1"/>
          </p:nvPr>
        </p:nvPicPr>
        <p:blipFill>
          <a:blip r:embed="rId2" cstate="print"/>
          <a:srcRect/>
          <a:stretch>
            <a:fillRect/>
          </a:stretch>
        </p:blipFill>
        <p:spPr bwMode="auto">
          <a:xfrm rot="16200000">
            <a:off x="3070896" y="858163"/>
            <a:ext cx="6858000" cy="5141674"/>
          </a:xfrm>
          <a:prstGeom prst="rect">
            <a:avLst/>
          </a:prstGeom>
          <a:noFill/>
        </p:spPr>
      </p:pic>
      <p:cxnSp>
        <p:nvCxnSpPr>
          <p:cNvPr id="7" name="6 - Ευθύγραμμο βέλος σύνδεσης"/>
          <p:cNvCxnSpPr/>
          <p:nvPr/>
        </p:nvCxnSpPr>
        <p:spPr>
          <a:xfrm>
            <a:off x="5857884" y="4857760"/>
            <a:ext cx="357190" cy="285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a:off x="6858016" y="5500702"/>
            <a:ext cx="357190" cy="285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flipV="1">
            <a:off x="6500826" y="785794"/>
            <a:ext cx="428628" cy="1428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p:nvPr/>
        </p:nvCxnSpPr>
        <p:spPr>
          <a:xfrm rot="16200000" flipH="1">
            <a:off x="8179619" y="321447"/>
            <a:ext cx="214314" cy="1428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flipV="1">
            <a:off x="4429124" y="5643578"/>
            <a:ext cx="357190" cy="2143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16 - Ευθύγραμμο βέλος σύνδεσης"/>
          <p:cNvCxnSpPr/>
          <p:nvPr/>
        </p:nvCxnSpPr>
        <p:spPr>
          <a:xfrm>
            <a:off x="8001024" y="5643578"/>
            <a:ext cx="357190"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71612"/>
          </a:xfrm>
        </p:spPr>
        <p:txBody>
          <a:bodyPr>
            <a:normAutofit/>
          </a:bodyPr>
          <a:lstStyle/>
          <a:p>
            <a:r>
              <a:rPr lang="en-US" sz="3200" dirty="0" smtClean="0">
                <a:effectLst>
                  <a:outerShdw blurRad="38100" dist="38100" dir="2700000" algn="tl">
                    <a:srgbClr val="000000">
                      <a:alpha val="43137"/>
                    </a:srgbClr>
                  </a:outerShdw>
                </a:effectLst>
              </a:rPr>
              <a:t>IMPORTANT MESSAGE </a:t>
            </a:r>
            <a:r>
              <a:rPr lang="en-US" sz="3200" dirty="0" smtClean="0"/>
              <a:t/>
            </a:r>
            <a:br>
              <a:rPr lang="en-US" sz="3200" dirty="0" smtClean="0"/>
            </a:br>
            <a:r>
              <a:rPr lang="en-US" sz="3200" dirty="0" smtClean="0"/>
              <a:t>The diagnosis of </a:t>
            </a:r>
            <a:r>
              <a:rPr lang="en-US" sz="3200" b="1" dirty="0" smtClean="0"/>
              <a:t>“</a:t>
            </a:r>
            <a:r>
              <a:rPr lang="en-US" sz="3200" b="1" dirty="0" err="1" smtClean="0"/>
              <a:t>intraductal</a:t>
            </a:r>
            <a:r>
              <a:rPr lang="en-US" sz="3200" b="1" dirty="0" smtClean="0"/>
              <a:t>” prostate carcinoma </a:t>
            </a:r>
            <a:r>
              <a:rPr lang="en-US" sz="3200" dirty="0" smtClean="0"/>
              <a:t>depends on the type of cell morphology.</a:t>
            </a:r>
            <a:endParaRPr lang="el-GR" sz="3200" dirty="0"/>
          </a:p>
        </p:txBody>
      </p:sp>
      <p:sp>
        <p:nvSpPr>
          <p:cNvPr id="3" name="2 - Θέση περιεχομένου"/>
          <p:cNvSpPr>
            <a:spLocks noGrp="1"/>
          </p:cNvSpPr>
          <p:nvPr>
            <p:ph idx="1"/>
          </p:nvPr>
        </p:nvSpPr>
        <p:spPr>
          <a:xfrm>
            <a:off x="0" y="1600200"/>
            <a:ext cx="9144000" cy="5257800"/>
          </a:xfrm>
        </p:spPr>
        <p:txBody>
          <a:bodyPr>
            <a:normAutofit fontScale="92500" lnSpcReduction="20000"/>
          </a:bodyPr>
          <a:lstStyle/>
          <a:p>
            <a:r>
              <a:rPr lang="en-US" sz="2400" dirty="0" smtClean="0"/>
              <a:t>An </a:t>
            </a:r>
            <a:r>
              <a:rPr lang="en-US" sz="2400" b="1" dirty="0" err="1" smtClean="0"/>
              <a:t>intraductal</a:t>
            </a:r>
            <a:r>
              <a:rPr lang="en-US" sz="2400" b="1" dirty="0" smtClean="0"/>
              <a:t> lesion </a:t>
            </a:r>
            <a:r>
              <a:rPr lang="en-US" sz="2400" dirty="0" smtClean="0"/>
              <a:t>(retaining basal cells) and exhibiting </a:t>
            </a:r>
            <a:r>
              <a:rPr lang="en-US" sz="2400" dirty="0" smtClean="0">
                <a:solidFill>
                  <a:srgbClr val="7030A0"/>
                </a:solidFill>
              </a:rPr>
              <a:t>atypical </a:t>
            </a:r>
            <a:r>
              <a:rPr lang="en-US" sz="2400" dirty="0" err="1" smtClean="0">
                <a:solidFill>
                  <a:srgbClr val="7030A0"/>
                </a:solidFill>
              </a:rPr>
              <a:t>ductal</a:t>
            </a:r>
            <a:r>
              <a:rPr lang="en-US" sz="2400" dirty="0" smtClean="0">
                <a:solidFill>
                  <a:srgbClr val="7030A0"/>
                </a:solidFill>
              </a:rPr>
              <a:t>-cell morphology </a:t>
            </a:r>
            <a:r>
              <a:rPr lang="en-US" sz="2400" dirty="0" smtClean="0"/>
              <a:t>is </a:t>
            </a:r>
            <a:r>
              <a:rPr lang="en-US" sz="2400" b="1" dirty="0" smtClean="0"/>
              <a:t>distinct</a:t>
            </a:r>
            <a:r>
              <a:rPr lang="en-US" sz="2400" dirty="0" smtClean="0"/>
              <a:t> from that of </a:t>
            </a:r>
            <a:r>
              <a:rPr lang="en-US" sz="2400" dirty="0" smtClean="0">
                <a:solidFill>
                  <a:schemeClr val="accent6">
                    <a:lumMod val="50000"/>
                  </a:schemeClr>
                </a:solidFill>
              </a:rPr>
              <a:t>atypical</a:t>
            </a:r>
            <a:r>
              <a:rPr lang="en-US" sz="2400" dirty="0" smtClean="0"/>
              <a:t> </a:t>
            </a:r>
            <a:r>
              <a:rPr lang="en-US" sz="2400" dirty="0" err="1" smtClean="0">
                <a:solidFill>
                  <a:schemeClr val="accent6">
                    <a:lumMod val="50000"/>
                  </a:schemeClr>
                </a:solidFill>
              </a:rPr>
              <a:t>acinar</a:t>
            </a:r>
            <a:r>
              <a:rPr lang="en-US" sz="2400" dirty="0" smtClean="0">
                <a:solidFill>
                  <a:schemeClr val="accent6">
                    <a:lumMod val="50000"/>
                  </a:schemeClr>
                </a:solidFill>
              </a:rPr>
              <a:t>-cell morphology.</a:t>
            </a:r>
          </a:p>
          <a:p>
            <a:r>
              <a:rPr lang="en-US" sz="2400" dirty="0" smtClean="0">
                <a:solidFill>
                  <a:srgbClr val="7030A0"/>
                </a:solidFill>
              </a:rPr>
              <a:t>The former is characteristic of </a:t>
            </a:r>
            <a:r>
              <a:rPr lang="en-US" sz="2400" dirty="0" err="1" smtClean="0">
                <a:solidFill>
                  <a:srgbClr val="7030A0"/>
                </a:solidFill>
                <a:effectLst>
                  <a:outerShdw blurRad="38100" dist="38100" dir="2700000" algn="tl">
                    <a:srgbClr val="000000">
                      <a:alpha val="43137"/>
                    </a:srgbClr>
                  </a:outerShdw>
                </a:effectLst>
              </a:rPr>
              <a:t>ductal</a:t>
            </a:r>
            <a:r>
              <a:rPr lang="en-US" sz="2400" dirty="0" smtClean="0">
                <a:solidFill>
                  <a:srgbClr val="7030A0"/>
                </a:solidFill>
                <a:effectLst>
                  <a:outerShdw blurRad="38100" dist="38100" dir="2700000" algn="tl">
                    <a:srgbClr val="000000">
                      <a:alpha val="43137"/>
                    </a:srgbClr>
                  </a:outerShdw>
                </a:effectLst>
              </a:rPr>
              <a:t> </a:t>
            </a:r>
            <a:r>
              <a:rPr lang="en-US" sz="2400" dirty="0" err="1" smtClean="0">
                <a:solidFill>
                  <a:srgbClr val="7030A0"/>
                </a:solidFill>
                <a:effectLst>
                  <a:outerShdw blurRad="38100" dist="38100" dir="2700000" algn="tl">
                    <a:srgbClr val="000000">
                      <a:alpha val="43137"/>
                    </a:srgbClr>
                  </a:outerShdw>
                </a:effectLst>
              </a:rPr>
              <a:t>adenocarcinoma</a:t>
            </a:r>
            <a:r>
              <a:rPr lang="en-US" sz="2400" dirty="0" smtClean="0">
                <a:solidFill>
                  <a:srgbClr val="7030A0"/>
                </a:solidFill>
                <a:effectLst>
                  <a:outerShdw blurRad="38100" dist="38100" dir="2700000" algn="tl">
                    <a:srgbClr val="000000">
                      <a:alpha val="43137"/>
                    </a:srgbClr>
                  </a:outerShdw>
                </a:effectLst>
              </a:rPr>
              <a:t> </a:t>
            </a:r>
            <a:r>
              <a:rPr lang="en-US" sz="2400" dirty="0" smtClean="0">
                <a:solidFill>
                  <a:srgbClr val="7030A0"/>
                </a:solidFill>
              </a:rPr>
              <a:t>, irrespective of the presence or absence of  basal cells.</a:t>
            </a:r>
          </a:p>
          <a:p>
            <a:r>
              <a:rPr lang="en-US" sz="2400" dirty="0" smtClean="0">
                <a:solidFill>
                  <a:schemeClr val="accent6">
                    <a:lumMod val="50000"/>
                  </a:schemeClr>
                </a:solidFill>
              </a:rPr>
              <a:t>The latter is characteristic </a:t>
            </a:r>
          </a:p>
          <a:p>
            <a:pPr>
              <a:buNone/>
            </a:pPr>
            <a:r>
              <a:rPr lang="en-US" sz="2400" dirty="0" smtClean="0">
                <a:solidFill>
                  <a:schemeClr val="accent6">
                    <a:lumMod val="50000"/>
                  </a:schemeClr>
                </a:solidFill>
              </a:rPr>
              <a:t>    </a:t>
            </a:r>
            <a:r>
              <a:rPr lang="en-US" sz="2400" u="sng" dirty="0" smtClean="0">
                <a:solidFill>
                  <a:schemeClr val="accent6">
                    <a:lumMod val="50000"/>
                  </a:schemeClr>
                </a:solidFill>
              </a:rPr>
              <a:t>either</a:t>
            </a:r>
            <a:r>
              <a:rPr lang="en-US" sz="2400" dirty="0" smtClean="0">
                <a:solidFill>
                  <a:schemeClr val="accent6">
                    <a:lumMod val="50000"/>
                  </a:schemeClr>
                </a:solidFill>
              </a:rPr>
              <a:t> of </a:t>
            </a:r>
            <a:r>
              <a:rPr lang="en-US" sz="2400" dirty="0" smtClean="0">
                <a:solidFill>
                  <a:schemeClr val="accent6">
                    <a:lumMod val="50000"/>
                  </a:schemeClr>
                </a:solidFill>
                <a:effectLst>
                  <a:outerShdw blurRad="38100" dist="38100" dir="2700000" algn="tl">
                    <a:srgbClr val="000000">
                      <a:alpha val="43137"/>
                    </a:srgbClr>
                  </a:outerShdw>
                </a:effectLst>
              </a:rPr>
              <a:t>HG PIN </a:t>
            </a:r>
            <a:r>
              <a:rPr lang="en-US" sz="2400" dirty="0" smtClean="0">
                <a:solidFill>
                  <a:schemeClr val="accent6">
                    <a:lumMod val="50000"/>
                  </a:schemeClr>
                </a:solidFill>
              </a:rPr>
              <a:t>(which is the </a:t>
            </a:r>
            <a:r>
              <a:rPr lang="en-US" sz="2400" dirty="0" smtClean="0">
                <a:solidFill>
                  <a:schemeClr val="accent6">
                    <a:lumMod val="50000"/>
                  </a:schemeClr>
                </a:solidFill>
                <a:effectLst>
                  <a:outerShdw blurRad="38100" dist="38100" dir="2700000" algn="tl">
                    <a:srgbClr val="000000">
                      <a:alpha val="43137"/>
                    </a:srgbClr>
                  </a:outerShdw>
                </a:effectLst>
              </a:rPr>
              <a:t>precursor</a:t>
            </a:r>
            <a:r>
              <a:rPr lang="en-US" sz="2400" dirty="0" smtClean="0">
                <a:solidFill>
                  <a:schemeClr val="accent6">
                    <a:lumMod val="50000"/>
                  </a:schemeClr>
                </a:solidFill>
              </a:rPr>
              <a:t> of </a:t>
            </a:r>
            <a:r>
              <a:rPr lang="en-US" sz="2400" dirty="0" err="1" smtClean="0">
                <a:solidFill>
                  <a:schemeClr val="accent6">
                    <a:lumMod val="50000"/>
                  </a:schemeClr>
                </a:solidFill>
              </a:rPr>
              <a:t>acinar</a:t>
            </a:r>
            <a:r>
              <a:rPr lang="en-US" sz="2400" dirty="0" smtClean="0">
                <a:solidFill>
                  <a:schemeClr val="accent6">
                    <a:lumMod val="50000"/>
                  </a:schemeClr>
                </a:solidFill>
              </a:rPr>
              <a:t> </a:t>
            </a:r>
            <a:r>
              <a:rPr lang="en-US" sz="2400" dirty="0" err="1" smtClean="0">
                <a:solidFill>
                  <a:schemeClr val="accent6">
                    <a:lumMod val="50000"/>
                  </a:schemeClr>
                </a:solidFill>
              </a:rPr>
              <a:t>adenocarcinoma</a:t>
            </a:r>
            <a:r>
              <a:rPr lang="en-US" sz="2400" dirty="0" smtClean="0">
                <a:solidFill>
                  <a:schemeClr val="accent6">
                    <a:lumMod val="50000"/>
                  </a:schemeClr>
                </a:solidFill>
              </a:rPr>
              <a:t>) </a:t>
            </a:r>
          </a:p>
          <a:p>
            <a:pPr>
              <a:buNone/>
            </a:pPr>
            <a:r>
              <a:rPr lang="en-US" sz="2400" dirty="0" smtClean="0">
                <a:solidFill>
                  <a:schemeClr val="accent6">
                    <a:lumMod val="50000"/>
                  </a:schemeClr>
                </a:solidFill>
              </a:rPr>
              <a:t>    </a:t>
            </a:r>
            <a:r>
              <a:rPr lang="en-US" sz="2400" u="sng" dirty="0" smtClean="0">
                <a:solidFill>
                  <a:schemeClr val="accent6">
                    <a:lumMod val="50000"/>
                  </a:schemeClr>
                </a:solidFill>
              </a:rPr>
              <a:t>or</a:t>
            </a:r>
            <a:r>
              <a:rPr lang="en-US" sz="2400" dirty="0" smtClean="0">
                <a:solidFill>
                  <a:schemeClr val="accent6">
                    <a:lumMod val="50000"/>
                  </a:schemeClr>
                </a:solidFill>
              </a:rPr>
              <a:t> , when atypical morphology is beyond what is acceptable for a HG PIN diagnosis, </a:t>
            </a:r>
            <a:r>
              <a:rPr lang="en-US" sz="2400" dirty="0" smtClean="0">
                <a:solidFill>
                  <a:schemeClr val="accent6">
                    <a:lumMod val="50000"/>
                  </a:schemeClr>
                </a:solidFill>
                <a:effectLst>
                  <a:outerShdw blurRad="38100" dist="38100" dir="2700000" algn="tl">
                    <a:srgbClr val="000000">
                      <a:alpha val="43137"/>
                    </a:srgbClr>
                  </a:outerShdw>
                </a:effectLst>
              </a:rPr>
              <a:t>of  </a:t>
            </a:r>
            <a:r>
              <a:rPr lang="en-US" sz="2400" dirty="0" err="1" smtClean="0">
                <a:solidFill>
                  <a:schemeClr val="accent6">
                    <a:lumMod val="50000"/>
                  </a:schemeClr>
                </a:solidFill>
                <a:effectLst>
                  <a:outerShdw blurRad="38100" dist="38100" dir="2700000" algn="tl">
                    <a:srgbClr val="000000">
                      <a:alpha val="43137"/>
                    </a:srgbClr>
                  </a:outerShdw>
                </a:effectLst>
              </a:rPr>
              <a:t>intraductal</a:t>
            </a:r>
            <a:r>
              <a:rPr lang="en-US" sz="2400" dirty="0" smtClean="0">
                <a:solidFill>
                  <a:schemeClr val="accent6">
                    <a:lumMod val="50000"/>
                  </a:schemeClr>
                </a:solidFill>
                <a:effectLst>
                  <a:outerShdw blurRad="38100" dist="38100" dir="2700000" algn="tl">
                    <a:srgbClr val="000000">
                      <a:alpha val="43137"/>
                    </a:srgbClr>
                  </a:outerShdw>
                </a:effectLst>
              </a:rPr>
              <a:t> spread of an (already invasive) </a:t>
            </a:r>
            <a:r>
              <a:rPr lang="en-US" sz="2400" dirty="0" smtClean="0">
                <a:solidFill>
                  <a:schemeClr val="accent6">
                    <a:lumMod val="50000"/>
                  </a:schemeClr>
                </a:solidFill>
                <a:effectLst>
                  <a:outerShdw blurRad="38100" dist="38100" dir="2700000" algn="tl">
                    <a:srgbClr val="000000">
                      <a:alpha val="43137"/>
                    </a:srgbClr>
                  </a:outerShdw>
                </a:effectLst>
              </a:rPr>
              <a:t> neighboring </a:t>
            </a:r>
            <a:r>
              <a:rPr lang="en-US" sz="2400" dirty="0" err="1" smtClean="0">
                <a:solidFill>
                  <a:schemeClr val="accent6">
                    <a:lumMod val="50000"/>
                  </a:schemeClr>
                </a:solidFill>
                <a:effectLst>
                  <a:outerShdw blurRad="38100" dist="38100" dir="2700000" algn="tl">
                    <a:srgbClr val="000000">
                      <a:alpha val="43137"/>
                    </a:srgbClr>
                  </a:outerShdw>
                </a:effectLst>
              </a:rPr>
              <a:t>acinar</a:t>
            </a:r>
            <a:r>
              <a:rPr lang="en-US" sz="2400" dirty="0" smtClean="0">
                <a:solidFill>
                  <a:schemeClr val="accent6">
                    <a:lumMod val="50000"/>
                  </a:schemeClr>
                </a:solidFill>
                <a:effectLst>
                  <a:outerShdw blurRad="38100" dist="38100" dir="2700000" algn="tl">
                    <a:srgbClr val="000000">
                      <a:alpha val="43137"/>
                    </a:srgbClr>
                  </a:outerShdw>
                </a:effectLst>
              </a:rPr>
              <a:t> </a:t>
            </a:r>
            <a:r>
              <a:rPr lang="en-US" sz="2400" dirty="0" err="1" smtClean="0">
                <a:solidFill>
                  <a:schemeClr val="accent6">
                    <a:lumMod val="50000"/>
                  </a:schemeClr>
                </a:solidFill>
                <a:effectLst>
                  <a:outerShdw blurRad="38100" dist="38100" dir="2700000" algn="tl">
                    <a:srgbClr val="000000">
                      <a:alpha val="43137"/>
                    </a:srgbClr>
                  </a:outerShdw>
                </a:effectLst>
              </a:rPr>
              <a:t>adenocarcinoma</a:t>
            </a:r>
            <a:r>
              <a:rPr lang="en-US" sz="2400" dirty="0" smtClean="0">
                <a:solidFill>
                  <a:schemeClr val="accent6">
                    <a:lumMod val="50000"/>
                  </a:schemeClr>
                </a:solidFill>
                <a:effectLst>
                  <a:outerShdw blurRad="38100" dist="38100" dir="2700000" algn="tl">
                    <a:srgbClr val="000000">
                      <a:alpha val="43137"/>
                    </a:srgbClr>
                  </a:outerShdw>
                </a:effectLst>
              </a:rPr>
              <a:t> </a:t>
            </a:r>
            <a:r>
              <a:rPr lang="en-US" sz="2400" dirty="0" smtClean="0">
                <a:solidFill>
                  <a:schemeClr val="accent6">
                    <a:lumMod val="50000"/>
                  </a:schemeClr>
                </a:solidFill>
                <a:effectLst>
                  <a:outerShdw blurRad="38100" dist="38100" dir="2700000" algn="tl">
                    <a:srgbClr val="000000">
                      <a:alpha val="43137"/>
                    </a:srgbClr>
                  </a:outerShdw>
                </a:effectLst>
              </a:rPr>
              <a:t>( </a:t>
            </a:r>
            <a:r>
              <a:rPr lang="en-US" sz="2400" b="1" dirty="0" err="1" smtClean="0">
                <a:solidFill>
                  <a:schemeClr val="accent6">
                    <a:lumMod val="50000"/>
                  </a:schemeClr>
                </a:solidFill>
                <a:effectLst>
                  <a:outerShdw blurRad="38100" dist="38100" dir="2700000" algn="tl">
                    <a:srgbClr val="000000">
                      <a:alpha val="43137"/>
                    </a:srgbClr>
                  </a:outerShdw>
                </a:effectLst>
              </a:rPr>
              <a:t>intraductal</a:t>
            </a:r>
            <a:r>
              <a:rPr lang="en-US" sz="2400" b="1" dirty="0" smtClean="0">
                <a:solidFill>
                  <a:schemeClr val="accent6">
                    <a:lumMod val="50000"/>
                  </a:schemeClr>
                </a:solidFill>
                <a:effectLst>
                  <a:outerShdw blurRad="38100" dist="38100" dir="2700000" algn="tl">
                    <a:srgbClr val="000000">
                      <a:alpha val="43137"/>
                    </a:srgbClr>
                  </a:outerShdw>
                </a:effectLst>
              </a:rPr>
              <a:t> carcinoma of the prostate, a late event in the evolution of prostate  </a:t>
            </a:r>
            <a:r>
              <a:rPr lang="en-US" sz="2400" b="1" dirty="0" err="1" smtClean="0">
                <a:solidFill>
                  <a:schemeClr val="accent6">
                    <a:lumMod val="50000"/>
                  </a:schemeClr>
                </a:solidFill>
                <a:effectLst>
                  <a:outerShdw blurRad="38100" dist="38100" dir="2700000" algn="tl">
                    <a:srgbClr val="000000">
                      <a:alpha val="43137"/>
                    </a:srgbClr>
                  </a:outerShdw>
                </a:effectLst>
              </a:rPr>
              <a:t>neoplasia</a:t>
            </a:r>
            <a:r>
              <a:rPr lang="en-US" sz="2400" dirty="0" smtClean="0">
                <a:solidFill>
                  <a:schemeClr val="accent6">
                    <a:lumMod val="50000"/>
                  </a:schemeClr>
                </a:solidFill>
                <a:effectLst>
                  <a:outerShdw blurRad="38100" dist="38100" dir="2700000" algn="tl">
                    <a:srgbClr val="000000">
                      <a:alpha val="43137"/>
                    </a:srgbClr>
                  </a:outerShdw>
                </a:effectLst>
              </a:rPr>
              <a:t>). </a:t>
            </a:r>
          </a:p>
          <a:p>
            <a:pPr>
              <a:buNone/>
            </a:pPr>
            <a:r>
              <a:rPr lang="en-US" sz="2400" dirty="0" smtClean="0">
                <a:solidFill>
                  <a:schemeClr val="accent6">
                    <a:lumMod val="50000"/>
                  </a:schemeClr>
                </a:solidFill>
                <a:effectLst>
                  <a:outerShdw blurRad="38100" dist="38100" dir="2700000" algn="tl">
                    <a:srgbClr val="000000">
                      <a:alpha val="43137"/>
                    </a:srgbClr>
                  </a:outerShdw>
                </a:effectLst>
              </a:rPr>
              <a:t>      </a:t>
            </a:r>
            <a:r>
              <a:rPr lang="en-US" sz="2400" dirty="0" smtClean="0">
                <a:solidFill>
                  <a:schemeClr val="accent6">
                    <a:lumMod val="50000"/>
                  </a:schemeClr>
                </a:solidFill>
              </a:rPr>
              <a:t>We can understand the critical importance of </a:t>
            </a:r>
            <a:r>
              <a:rPr lang="en-US" sz="2400" dirty="0" err="1" smtClean="0">
                <a:solidFill>
                  <a:schemeClr val="accent6">
                    <a:lumMod val="50000"/>
                  </a:schemeClr>
                </a:solidFill>
              </a:rPr>
              <a:t>seperating</a:t>
            </a:r>
            <a:r>
              <a:rPr lang="en-US" sz="2400" dirty="0" smtClean="0">
                <a:solidFill>
                  <a:schemeClr val="accent6">
                    <a:lumMod val="50000"/>
                  </a:schemeClr>
                </a:solidFill>
              </a:rPr>
              <a:t> </a:t>
            </a:r>
            <a:r>
              <a:rPr lang="en-US" sz="2400" dirty="0" smtClean="0">
                <a:solidFill>
                  <a:schemeClr val="accent6">
                    <a:lumMod val="50000"/>
                  </a:schemeClr>
                </a:solidFill>
                <a:effectLst>
                  <a:outerShdw blurRad="38100" dist="38100" dir="2700000" algn="tl">
                    <a:srgbClr val="000000">
                      <a:alpha val="43137"/>
                    </a:srgbClr>
                  </a:outerShdw>
                </a:effectLst>
              </a:rPr>
              <a:t>HG PIN </a:t>
            </a:r>
            <a:r>
              <a:rPr lang="en-US" sz="2400" dirty="0" smtClean="0">
                <a:solidFill>
                  <a:schemeClr val="accent6">
                    <a:lumMod val="50000"/>
                  </a:schemeClr>
                </a:solidFill>
              </a:rPr>
              <a:t>from </a:t>
            </a:r>
            <a:r>
              <a:rPr lang="en-US" sz="2400" b="1" dirty="0" err="1" smtClean="0">
                <a:solidFill>
                  <a:schemeClr val="accent6">
                    <a:lumMod val="50000"/>
                  </a:schemeClr>
                </a:solidFill>
              </a:rPr>
              <a:t>intraductal</a:t>
            </a:r>
            <a:r>
              <a:rPr lang="en-US" sz="2400" b="1" dirty="0" smtClean="0">
                <a:solidFill>
                  <a:schemeClr val="accent6">
                    <a:lumMod val="50000"/>
                  </a:schemeClr>
                </a:solidFill>
              </a:rPr>
              <a:t> carcinoma of the prostate </a:t>
            </a:r>
            <a:r>
              <a:rPr lang="en-US" sz="2400" dirty="0" smtClean="0">
                <a:solidFill>
                  <a:schemeClr val="accent6">
                    <a:lumMod val="50000"/>
                  </a:schemeClr>
                </a:solidFill>
              </a:rPr>
              <a:t>in needle biopsy. The most common criteria associated  with the latter are: </a:t>
            </a:r>
            <a:r>
              <a:rPr lang="en-US" sz="2400" b="1" dirty="0" smtClean="0">
                <a:solidFill>
                  <a:schemeClr val="accent6">
                    <a:lumMod val="50000"/>
                  </a:schemeClr>
                </a:solidFill>
              </a:rPr>
              <a:t>1.</a:t>
            </a:r>
            <a:r>
              <a:rPr lang="en-US" sz="2400" dirty="0" smtClean="0">
                <a:solidFill>
                  <a:schemeClr val="accent6">
                    <a:lumMod val="50000"/>
                  </a:schemeClr>
                </a:solidFill>
              </a:rPr>
              <a:t> expanded, yet circumscribed </a:t>
            </a:r>
            <a:r>
              <a:rPr lang="en-US" sz="2400" dirty="0" err="1" smtClean="0">
                <a:solidFill>
                  <a:schemeClr val="accent6">
                    <a:lumMod val="50000"/>
                  </a:schemeClr>
                </a:solidFill>
              </a:rPr>
              <a:t>intraductal</a:t>
            </a:r>
            <a:r>
              <a:rPr lang="en-US" sz="2400" dirty="0" smtClean="0">
                <a:solidFill>
                  <a:schemeClr val="accent6">
                    <a:lumMod val="50000"/>
                  </a:schemeClr>
                </a:solidFill>
              </a:rPr>
              <a:t> foci with dense </a:t>
            </a:r>
            <a:r>
              <a:rPr lang="en-US" sz="2400" dirty="0" err="1" smtClean="0">
                <a:solidFill>
                  <a:schemeClr val="accent6">
                    <a:lumMod val="50000"/>
                  </a:schemeClr>
                </a:solidFill>
              </a:rPr>
              <a:t>cribriform</a:t>
            </a:r>
            <a:r>
              <a:rPr lang="en-US" sz="2400" dirty="0" smtClean="0">
                <a:solidFill>
                  <a:schemeClr val="accent6">
                    <a:lumMod val="50000"/>
                  </a:schemeClr>
                </a:solidFill>
              </a:rPr>
              <a:t> (more solid than </a:t>
            </a:r>
            <a:r>
              <a:rPr lang="en-US" sz="2400" dirty="0" err="1" smtClean="0">
                <a:solidFill>
                  <a:schemeClr val="accent6">
                    <a:lumMod val="50000"/>
                  </a:schemeClr>
                </a:solidFill>
              </a:rPr>
              <a:t>cribriform</a:t>
            </a:r>
            <a:r>
              <a:rPr lang="en-US" sz="2400" dirty="0" smtClean="0">
                <a:solidFill>
                  <a:schemeClr val="accent6">
                    <a:lumMod val="50000"/>
                  </a:schemeClr>
                </a:solidFill>
              </a:rPr>
              <a:t>) to solid masses with too </a:t>
            </a:r>
            <a:r>
              <a:rPr lang="en-US" sz="2400" smtClean="0">
                <a:solidFill>
                  <a:schemeClr val="accent6">
                    <a:lumMod val="50000"/>
                  </a:schemeClr>
                </a:solidFill>
              </a:rPr>
              <a:t>complex </a:t>
            </a:r>
            <a:r>
              <a:rPr lang="en-US" sz="2400" smtClean="0">
                <a:solidFill>
                  <a:schemeClr val="accent6">
                    <a:lumMod val="50000"/>
                  </a:schemeClr>
                </a:solidFill>
              </a:rPr>
              <a:t>architecture</a:t>
            </a:r>
            <a:r>
              <a:rPr lang="en-US" sz="2400" smtClean="0">
                <a:solidFill>
                  <a:schemeClr val="accent6">
                    <a:lumMod val="50000"/>
                  </a:schemeClr>
                </a:solidFill>
              </a:rPr>
              <a:t>,</a:t>
            </a:r>
            <a:r>
              <a:rPr lang="en-US" sz="2400" smtClean="0">
                <a:solidFill>
                  <a:schemeClr val="accent6">
                    <a:lumMod val="50000"/>
                  </a:schemeClr>
                </a:solidFill>
              </a:rPr>
              <a:t> </a:t>
            </a:r>
            <a:r>
              <a:rPr lang="en-US" sz="2400" dirty="0" smtClean="0">
                <a:solidFill>
                  <a:schemeClr val="accent6">
                    <a:lumMod val="50000"/>
                  </a:schemeClr>
                </a:solidFill>
              </a:rPr>
              <a:t>with or without </a:t>
            </a:r>
            <a:r>
              <a:rPr lang="en-US" sz="2400" dirty="0" err="1" smtClean="0">
                <a:solidFill>
                  <a:schemeClr val="accent6">
                    <a:lumMod val="50000"/>
                  </a:schemeClr>
                </a:solidFill>
              </a:rPr>
              <a:t>comedonecrosis</a:t>
            </a:r>
            <a:r>
              <a:rPr lang="en-US" sz="2400" dirty="0" smtClean="0">
                <a:solidFill>
                  <a:schemeClr val="accent6">
                    <a:lumMod val="50000"/>
                  </a:schemeClr>
                </a:solidFill>
              </a:rPr>
              <a:t> and  </a:t>
            </a:r>
            <a:r>
              <a:rPr lang="en-US" sz="2400" b="1" dirty="0" smtClean="0">
                <a:solidFill>
                  <a:schemeClr val="accent6">
                    <a:lumMod val="50000"/>
                  </a:schemeClr>
                </a:solidFill>
              </a:rPr>
              <a:t>2.</a:t>
            </a:r>
            <a:r>
              <a:rPr lang="en-US" sz="2400" dirty="0" smtClean="0">
                <a:solidFill>
                  <a:schemeClr val="accent6">
                    <a:lumMod val="50000"/>
                  </a:schemeClr>
                </a:solidFill>
              </a:rPr>
              <a:t> marked, non uniform, nuclear </a:t>
            </a:r>
            <a:r>
              <a:rPr lang="en-US" sz="2400" dirty="0" err="1" smtClean="0">
                <a:solidFill>
                  <a:schemeClr val="accent6">
                    <a:lumMod val="50000"/>
                  </a:schemeClr>
                </a:solidFill>
              </a:rPr>
              <a:t>atypia</a:t>
            </a:r>
            <a:r>
              <a:rPr lang="en-US" sz="2400" dirty="0" smtClean="0">
                <a:solidFill>
                  <a:schemeClr val="accent6">
                    <a:lumMod val="50000"/>
                  </a:schemeClr>
                </a:solidFill>
              </a:rPr>
              <a:t> (enlargement, </a:t>
            </a:r>
            <a:r>
              <a:rPr lang="en-US" sz="2400" dirty="0" err="1" smtClean="0">
                <a:solidFill>
                  <a:schemeClr val="accent6">
                    <a:lumMod val="50000"/>
                  </a:schemeClr>
                </a:solidFill>
              </a:rPr>
              <a:t>hyperchromasia</a:t>
            </a:r>
            <a:r>
              <a:rPr lang="en-US" sz="2400" dirty="0" smtClean="0">
                <a:solidFill>
                  <a:schemeClr val="accent6">
                    <a:lumMod val="50000"/>
                  </a:schemeClr>
                </a:solidFill>
              </a:rPr>
              <a:t> and </a:t>
            </a:r>
            <a:r>
              <a:rPr lang="en-US" sz="2400" dirty="0" err="1" smtClean="0">
                <a:solidFill>
                  <a:schemeClr val="accent6">
                    <a:lumMod val="50000"/>
                  </a:schemeClr>
                </a:solidFill>
              </a:rPr>
              <a:t>pleomorphism</a:t>
            </a:r>
            <a:r>
              <a:rPr lang="en-US" sz="2400" dirty="0" smtClean="0">
                <a:solidFill>
                  <a:schemeClr val="accent6">
                    <a:lumMod val="50000"/>
                  </a:schemeClr>
                </a:solidFill>
              </a:rPr>
              <a:t>),well beyond that of HG PIN, and mitotic figures .</a:t>
            </a:r>
          </a:p>
          <a:p>
            <a:pPr>
              <a:buNone/>
            </a:pPr>
            <a:endParaRPr lang="en-US" sz="2400" dirty="0" smtClean="0">
              <a:solidFill>
                <a:schemeClr val="accent6">
                  <a:lumMod val="50000"/>
                </a:schemeClr>
              </a:solidFill>
            </a:endParaRPr>
          </a:p>
          <a:p>
            <a:endParaRPr lang="el-GR" sz="2400" dirty="0">
              <a:solidFill>
                <a:srgbClr val="7030A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000496" cy="1214422"/>
          </a:xfrm>
        </p:spPr>
        <p:txBody>
          <a:bodyPr>
            <a:normAutofit/>
          </a:bodyPr>
          <a:lstStyle/>
          <a:p>
            <a:r>
              <a:rPr lang="en-US" dirty="0" smtClean="0"/>
              <a:t>Seminal vesicles/ejaculatory duct epithelium</a:t>
            </a:r>
            <a:endParaRPr lang="el-GR" dirty="0"/>
          </a:p>
        </p:txBody>
      </p:sp>
      <p:sp>
        <p:nvSpPr>
          <p:cNvPr id="4" name="3 - Θέση κειμένου"/>
          <p:cNvSpPr>
            <a:spLocks noGrp="1"/>
          </p:cNvSpPr>
          <p:nvPr>
            <p:ph type="body" sz="half" idx="2"/>
          </p:nvPr>
        </p:nvSpPr>
        <p:spPr>
          <a:xfrm>
            <a:off x="0" y="785794"/>
            <a:ext cx="3929058" cy="6072206"/>
          </a:xfrm>
        </p:spPr>
        <p:txBody>
          <a:bodyPr>
            <a:normAutofit/>
          </a:bodyPr>
          <a:lstStyle/>
          <a:p>
            <a:endParaRPr lang="en-US" dirty="0" smtClean="0"/>
          </a:p>
          <a:p>
            <a:endParaRPr lang="en-US" dirty="0" smtClean="0"/>
          </a:p>
          <a:p>
            <a:endParaRPr lang="en-US" dirty="0" smtClean="0"/>
          </a:p>
          <a:p>
            <a:r>
              <a:rPr lang="en-US" sz="1800" dirty="0" smtClean="0"/>
              <a:t>The epithelium of these normal structures  may be mistaken as </a:t>
            </a:r>
            <a:r>
              <a:rPr lang="en-US" sz="1800" dirty="0" err="1" smtClean="0"/>
              <a:t>neoplastic</a:t>
            </a:r>
            <a:r>
              <a:rPr lang="en-US" sz="1800" dirty="0" smtClean="0"/>
              <a:t>. The majority of cells is tall and contains  </a:t>
            </a:r>
            <a:r>
              <a:rPr lang="en-US" sz="1800" dirty="0" err="1" smtClean="0"/>
              <a:t>hyperchromatic</a:t>
            </a:r>
            <a:r>
              <a:rPr lang="en-US" sz="1800" dirty="0" smtClean="0"/>
              <a:t> large </a:t>
            </a:r>
            <a:r>
              <a:rPr lang="en-US" sz="1800" dirty="0" err="1" smtClean="0"/>
              <a:t>pleomorphic</a:t>
            </a:r>
            <a:r>
              <a:rPr lang="en-US" sz="1800" dirty="0" smtClean="0"/>
              <a:t> nuclei  (blue arrows) and  gold-brown </a:t>
            </a:r>
            <a:r>
              <a:rPr lang="en-US" sz="1800" dirty="0" err="1" smtClean="0"/>
              <a:t>lipochrome</a:t>
            </a:r>
            <a:r>
              <a:rPr lang="en-US" sz="1800" dirty="0" smtClean="0"/>
              <a:t> pigment  (</a:t>
            </a:r>
            <a:r>
              <a:rPr lang="en-US" sz="1800" dirty="0" err="1" smtClean="0"/>
              <a:t>lipofuscin</a:t>
            </a:r>
            <a:r>
              <a:rPr lang="en-US" sz="1800" dirty="0" smtClean="0"/>
              <a:t>) in the cytoplasm ( thin brown arrows). </a:t>
            </a:r>
          </a:p>
          <a:p>
            <a:endParaRPr lang="en-US" sz="1800" dirty="0" smtClean="0"/>
          </a:p>
          <a:p>
            <a:r>
              <a:rPr lang="en-US" sz="1800" dirty="0" smtClean="0"/>
              <a:t>The presence of this pigment  and the absence of mitoses  are  quite helpful  to exclude the possibility of </a:t>
            </a:r>
            <a:r>
              <a:rPr lang="en-US" sz="1800" dirty="0" err="1" smtClean="0"/>
              <a:t>neoplasia</a:t>
            </a:r>
            <a:r>
              <a:rPr lang="en-US" sz="1800" dirty="0" smtClean="0"/>
              <a:t>  (i.e.,  PIN or cancer).  In the absence of the pigment, monoclonal PSA  antibody </a:t>
            </a:r>
            <a:r>
              <a:rPr lang="en-US" sz="1800" dirty="0" err="1" smtClean="0"/>
              <a:t>immunonegative</a:t>
            </a:r>
            <a:r>
              <a:rPr lang="en-US" sz="1800" dirty="0" smtClean="0"/>
              <a:t> staining  will confirm the different </a:t>
            </a:r>
            <a:r>
              <a:rPr lang="en-US" sz="1800" dirty="0" err="1" smtClean="0"/>
              <a:t>histogenesis</a:t>
            </a:r>
            <a:r>
              <a:rPr lang="en-US" sz="1800" dirty="0" smtClean="0"/>
              <a:t> of these structures.</a:t>
            </a:r>
            <a:endParaRPr lang="el-GR" sz="1800" dirty="0"/>
          </a:p>
        </p:txBody>
      </p:sp>
      <p:pic>
        <p:nvPicPr>
          <p:cNvPr id="3075" name="Picture 3" descr="C:\Documents and Settings\Administrator\Επιφάνεια εργασίας\Εικόνα 25.JPG"/>
          <p:cNvPicPr>
            <a:picLocks noGrp="1" noChangeAspect="1" noChangeArrowheads="1"/>
          </p:cNvPicPr>
          <p:nvPr>
            <p:ph idx="1"/>
          </p:nvPr>
        </p:nvPicPr>
        <p:blipFill>
          <a:blip r:embed="rId2"/>
          <a:srcRect/>
          <a:stretch>
            <a:fillRect/>
          </a:stretch>
        </p:blipFill>
        <p:spPr bwMode="auto">
          <a:xfrm rot="16200000">
            <a:off x="3143248" y="857249"/>
            <a:ext cx="6858000" cy="5143501"/>
          </a:xfrm>
          <a:prstGeom prst="rect">
            <a:avLst/>
          </a:prstGeom>
          <a:noFill/>
        </p:spPr>
      </p:pic>
      <p:sp>
        <p:nvSpPr>
          <p:cNvPr id="5" name="4 - Βέλος προς τα κάτω"/>
          <p:cNvSpPr/>
          <p:nvPr/>
        </p:nvSpPr>
        <p:spPr>
          <a:xfrm>
            <a:off x="6929454" y="928670"/>
            <a:ext cx="214314"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Βέλος προς τα κάτω"/>
          <p:cNvSpPr/>
          <p:nvPr/>
        </p:nvSpPr>
        <p:spPr>
          <a:xfrm>
            <a:off x="6572264" y="1000108"/>
            <a:ext cx="214314"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Βέλος προς τα κάτω"/>
          <p:cNvSpPr/>
          <p:nvPr/>
        </p:nvSpPr>
        <p:spPr>
          <a:xfrm>
            <a:off x="7572396" y="5143512"/>
            <a:ext cx="214314"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9" name="8 - Ευθύγραμμο βέλος σύνδεσης"/>
          <p:cNvCxnSpPr/>
          <p:nvPr/>
        </p:nvCxnSpPr>
        <p:spPr>
          <a:xfrm rot="5400000">
            <a:off x="8251851" y="5678503"/>
            <a:ext cx="357190" cy="1588"/>
          </a:xfrm>
          <a:prstGeom prst="straightConnector1">
            <a:avLst/>
          </a:prstGeom>
          <a:ln>
            <a:solidFill>
              <a:srgbClr val="753805"/>
            </a:solidFill>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rot="5400000">
            <a:off x="6965967" y="2035165"/>
            <a:ext cx="357190" cy="1588"/>
          </a:xfrm>
          <a:prstGeom prst="straightConnector1">
            <a:avLst/>
          </a:prstGeom>
          <a:ln>
            <a:solidFill>
              <a:srgbClr val="753805"/>
            </a:solidFill>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p:nvPr/>
        </p:nvCxnSpPr>
        <p:spPr>
          <a:xfrm rot="5400000">
            <a:off x="7108843" y="5464189"/>
            <a:ext cx="357190" cy="1588"/>
          </a:xfrm>
          <a:prstGeom prst="straightConnector1">
            <a:avLst/>
          </a:prstGeom>
          <a:ln>
            <a:solidFill>
              <a:srgbClr val="753805"/>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785794"/>
            <a:ext cx="4000496" cy="3000396"/>
          </a:xfrm>
        </p:spPr>
        <p:txBody>
          <a:bodyPr>
            <a:normAutofit fontScale="90000"/>
          </a:bodyPr>
          <a:lstStyle/>
          <a:p>
            <a:r>
              <a:rPr lang="en-US" sz="2200" dirty="0" smtClean="0"/>
              <a:t/>
            </a:r>
            <a:br>
              <a:rPr lang="en-US" sz="2200" dirty="0" smtClean="0"/>
            </a:br>
            <a:r>
              <a:rPr lang="en-US" sz="2200" dirty="0" err="1" smtClean="0"/>
              <a:t>Urothelial</a:t>
            </a:r>
            <a:r>
              <a:rPr lang="en-US" sz="2200" dirty="0" smtClean="0"/>
              <a:t> carcinoma involving  prostatic </a:t>
            </a:r>
            <a:r>
              <a:rPr lang="en-US" sz="2200" dirty="0" err="1" smtClean="0"/>
              <a:t>periurethreal</a:t>
            </a:r>
            <a:r>
              <a:rPr lang="en-US" sz="2200" dirty="0" smtClean="0"/>
              <a:t> ducts.</a:t>
            </a:r>
            <a:br>
              <a:rPr lang="en-US" sz="2200" dirty="0" smtClean="0"/>
            </a:br>
            <a:r>
              <a:rPr lang="en-US" sz="2200" dirty="0" smtClean="0"/>
              <a:t/>
            </a:r>
            <a:br>
              <a:rPr lang="en-US" sz="2200" dirty="0" smtClean="0"/>
            </a:br>
            <a:r>
              <a:rPr lang="en-US" sz="2200" b="0" dirty="0" smtClean="0"/>
              <a:t>Remaining</a:t>
            </a:r>
            <a:r>
              <a:rPr lang="en-US" sz="2200" dirty="0" smtClean="0"/>
              <a:t> </a:t>
            </a:r>
            <a:r>
              <a:rPr lang="en-US" sz="2200" b="0" dirty="0" err="1" smtClean="0"/>
              <a:t>amyloid</a:t>
            </a:r>
            <a:r>
              <a:rPr lang="en-US" sz="2200" b="0" dirty="0" smtClean="0"/>
              <a:t> bodies are observed in some ducts (pink circle). </a:t>
            </a:r>
            <a:r>
              <a:rPr lang="en-US" sz="2200" dirty="0" smtClean="0"/>
              <a:t/>
            </a:r>
            <a:br>
              <a:rPr lang="en-US" sz="2200" dirty="0" smtClean="0"/>
            </a:br>
            <a:r>
              <a:rPr lang="en-US" sz="2200" dirty="0" smtClean="0"/>
              <a:t>Basal cells  may be identified.</a:t>
            </a:r>
            <a:br>
              <a:rPr lang="en-US" sz="2200" dirty="0" smtClean="0"/>
            </a:br>
            <a:r>
              <a:rPr lang="en-US" sz="2200" dirty="0" smtClean="0"/>
              <a:t/>
            </a:r>
            <a:br>
              <a:rPr lang="en-US" sz="2200" dirty="0" smtClean="0"/>
            </a:br>
            <a:r>
              <a:rPr lang="en-US" sz="2200" dirty="0" smtClean="0"/>
              <a:t>Considerable nuclear </a:t>
            </a:r>
            <a:r>
              <a:rPr lang="en-US" sz="2200" dirty="0" err="1" smtClean="0"/>
              <a:t>pleomorphism</a:t>
            </a:r>
            <a:r>
              <a:rPr lang="en-US" sz="2200" dirty="0" smtClean="0"/>
              <a:t> and  overlapping as well as  increased mitotic rate are hallmarks of high grade </a:t>
            </a:r>
            <a:r>
              <a:rPr lang="en-US" sz="2200" dirty="0" err="1" smtClean="0"/>
              <a:t>urothelial</a:t>
            </a:r>
            <a:r>
              <a:rPr lang="en-US" sz="2200" dirty="0" smtClean="0"/>
              <a:t> cancer. </a:t>
            </a:r>
            <a:r>
              <a:rPr lang="en-US" dirty="0" smtClean="0"/>
              <a:t/>
            </a:r>
            <a:br>
              <a:rPr lang="en-US" dirty="0" smtClean="0"/>
            </a:br>
            <a:endParaRPr lang="el-GR" dirty="0"/>
          </a:p>
        </p:txBody>
      </p:sp>
      <p:sp>
        <p:nvSpPr>
          <p:cNvPr id="4" name="3 - Θέση κειμένου"/>
          <p:cNvSpPr>
            <a:spLocks noGrp="1"/>
          </p:cNvSpPr>
          <p:nvPr>
            <p:ph type="body" sz="half" idx="2"/>
          </p:nvPr>
        </p:nvSpPr>
        <p:spPr>
          <a:xfrm>
            <a:off x="0" y="3643314"/>
            <a:ext cx="3929058" cy="3000396"/>
          </a:xfrm>
        </p:spPr>
        <p:txBody>
          <a:bodyPr>
            <a:normAutofit lnSpcReduction="10000"/>
          </a:bodyPr>
          <a:lstStyle/>
          <a:p>
            <a:r>
              <a:rPr lang="en-US" sz="1800" dirty="0" smtClean="0"/>
              <a:t> Differential diagnosis includes  HG PIN , </a:t>
            </a:r>
            <a:r>
              <a:rPr lang="en-US" sz="1800" dirty="0" err="1" smtClean="0"/>
              <a:t>ductal</a:t>
            </a:r>
            <a:r>
              <a:rPr lang="en-US" sz="1800" dirty="0" smtClean="0"/>
              <a:t> </a:t>
            </a:r>
            <a:r>
              <a:rPr lang="en-US" sz="1800" dirty="0" err="1" smtClean="0"/>
              <a:t>adenocarcinoma</a:t>
            </a:r>
            <a:r>
              <a:rPr lang="en-US" sz="1800" dirty="0" smtClean="0"/>
              <a:t>  or </a:t>
            </a:r>
            <a:r>
              <a:rPr lang="en-US" sz="1800" dirty="0" err="1" smtClean="0"/>
              <a:t>intraductal</a:t>
            </a:r>
            <a:r>
              <a:rPr lang="en-US" sz="1800" dirty="0" smtClean="0"/>
              <a:t> carcinoma of the prostate.</a:t>
            </a:r>
          </a:p>
          <a:p>
            <a:endParaRPr lang="en-US" sz="1800" dirty="0" smtClean="0"/>
          </a:p>
          <a:p>
            <a:r>
              <a:rPr lang="en-US" sz="1800" dirty="0" err="1" smtClean="0"/>
              <a:t>Immunohistochemistry</a:t>
            </a:r>
            <a:r>
              <a:rPr lang="en-US" sz="1800" dirty="0" smtClean="0"/>
              <a:t> is quite helpful since common </a:t>
            </a:r>
            <a:r>
              <a:rPr lang="en-US" sz="1800" dirty="0" err="1" smtClean="0"/>
              <a:t>urothelial</a:t>
            </a:r>
            <a:r>
              <a:rPr lang="en-US" sz="1800" dirty="0" smtClean="0"/>
              <a:t> carcinoma expresses  CK 34</a:t>
            </a:r>
            <a:r>
              <a:rPr lang="el-GR" sz="1800" dirty="0" smtClean="0"/>
              <a:t>β</a:t>
            </a:r>
            <a:r>
              <a:rPr lang="en-US" sz="1800" dirty="0" smtClean="0"/>
              <a:t>E12 , CK7 , CK20, p63, </a:t>
            </a:r>
            <a:r>
              <a:rPr lang="en-US" sz="1800" dirty="0" err="1" smtClean="0"/>
              <a:t>uroplakin</a:t>
            </a:r>
            <a:r>
              <a:rPr lang="en-US" sz="1800" dirty="0" smtClean="0"/>
              <a:t> and </a:t>
            </a:r>
            <a:r>
              <a:rPr lang="en-US" sz="1800" dirty="0" err="1" smtClean="0"/>
              <a:t>thrombomodulin</a:t>
            </a:r>
            <a:r>
              <a:rPr lang="en-US" sz="1800" dirty="0" smtClean="0"/>
              <a:t> and is  simultaneously </a:t>
            </a:r>
            <a:r>
              <a:rPr lang="en-US" sz="1800" dirty="0" err="1" smtClean="0"/>
              <a:t>immunonegative</a:t>
            </a:r>
            <a:r>
              <a:rPr lang="en-US" sz="1800" dirty="0" smtClean="0"/>
              <a:t> for prostate tissue </a:t>
            </a:r>
            <a:r>
              <a:rPr lang="en-US" sz="1800" dirty="0" err="1" smtClean="0"/>
              <a:t>immunomarkers</a:t>
            </a:r>
            <a:r>
              <a:rPr lang="en-US" sz="1800" dirty="0" smtClean="0"/>
              <a:t> ( </a:t>
            </a:r>
            <a:r>
              <a:rPr lang="en-US" sz="1800" dirty="0" err="1" smtClean="0"/>
              <a:t>eg</a:t>
            </a:r>
            <a:r>
              <a:rPr lang="en-US" sz="1800" dirty="0" smtClean="0"/>
              <a:t>. PSA , PSMA).</a:t>
            </a:r>
            <a:endParaRPr lang="el-GR" sz="1800" dirty="0"/>
          </a:p>
        </p:txBody>
      </p:sp>
      <p:pic>
        <p:nvPicPr>
          <p:cNvPr id="5122" name="Picture 2" descr="C:\Documents and Settings\Administrator\Επιφάνεια εργασίας\Εικόνα 13.jpg"/>
          <p:cNvPicPr>
            <a:picLocks noGrp="1" noChangeAspect="1" noChangeArrowheads="1"/>
          </p:cNvPicPr>
          <p:nvPr>
            <p:ph idx="1"/>
          </p:nvPr>
        </p:nvPicPr>
        <p:blipFill>
          <a:blip r:embed="rId2"/>
          <a:srcRect/>
          <a:stretch>
            <a:fillRect/>
          </a:stretch>
        </p:blipFill>
        <p:spPr bwMode="auto">
          <a:xfrm rot="16200000">
            <a:off x="3143250" y="857250"/>
            <a:ext cx="6858000" cy="5143500"/>
          </a:xfrm>
          <a:prstGeom prst="rect">
            <a:avLst/>
          </a:prstGeom>
          <a:noFill/>
        </p:spPr>
      </p:pic>
      <p:sp>
        <p:nvSpPr>
          <p:cNvPr id="5" name="4 - Διάγραμμα ροής: Παραπομπή"/>
          <p:cNvSpPr/>
          <p:nvPr/>
        </p:nvSpPr>
        <p:spPr>
          <a:xfrm>
            <a:off x="7143768" y="428604"/>
            <a:ext cx="142876" cy="142876"/>
          </a:xfrm>
          <a:prstGeom prst="flowChartConnector">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00174"/>
          </a:xfrm>
        </p:spPr>
        <p:txBody>
          <a:bodyPr>
            <a:noAutofit/>
          </a:bodyPr>
          <a:lstStyle/>
          <a:p>
            <a:r>
              <a:rPr lang="en-US" sz="2000" b="1" dirty="0" err="1" smtClean="0"/>
              <a:t>Urothelial</a:t>
            </a:r>
            <a:r>
              <a:rPr lang="en-US" sz="2000" b="1" dirty="0" smtClean="0"/>
              <a:t> carcinoma </a:t>
            </a:r>
            <a:r>
              <a:rPr lang="en-US" sz="2000" dirty="0" smtClean="0"/>
              <a:t>involving  prostatic </a:t>
            </a:r>
            <a:r>
              <a:rPr lang="en-US" sz="2000" dirty="0" err="1" smtClean="0"/>
              <a:t>periurethreal</a:t>
            </a:r>
            <a:r>
              <a:rPr lang="en-US" sz="2000" dirty="0" smtClean="0"/>
              <a:t> ducts (black asterisks). In contrast to epithelial cells and secretions of adjacent atrophic prostate glands which serve as an internal positive control  for anti-PSA  </a:t>
            </a:r>
            <a:r>
              <a:rPr lang="en-US" sz="2000" dirty="0" err="1" smtClean="0"/>
              <a:t>immunostain</a:t>
            </a:r>
            <a:r>
              <a:rPr lang="en-US" sz="2000" dirty="0" smtClean="0"/>
              <a:t> (pink arrows), </a:t>
            </a:r>
            <a:r>
              <a:rPr lang="en-US" sz="2000" dirty="0" err="1" smtClean="0"/>
              <a:t>urothelial</a:t>
            </a:r>
            <a:r>
              <a:rPr lang="en-US" sz="2000" dirty="0" smtClean="0"/>
              <a:t> carcinoma is </a:t>
            </a:r>
            <a:r>
              <a:rPr lang="en-US" sz="2000" b="1" dirty="0" smtClean="0"/>
              <a:t>PSA-</a:t>
            </a:r>
            <a:r>
              <a:rPr lang="en-US" sz="2000" b="1" dirty="0" err="1" smtClean="0"/>
              <a:t>immunonegative</a:t>
            </a:r>
            <a:r>
              <a:rPr lang="en-US" sz="2000" b="1" dirty="0" smtClean="0"/>
              <a:t>.</a:t>
            </a:r>
            <a:endParaRPr lang="el-GR" sz="2000" b="1" dirty="0"/>
          </a:p>
        </p:txBody>
      </p:sp>
      <p:pic>
        <p:nvPicPr>
          <p:cNvPr id="5" name="Picture 3" descr="C:\Documents and Settings\Administrator\Επιφάνεια εργασίας\Εικόνα 14.jpg"/>
          <p:cNvPicPr>
            <a:picLocks noGrp="1" noChangeAspect="1" noChangeArrowheads="1"/>
          </p:cNvPicPr>
          <p:nvPr>
            <p:ph sz="half" idx="1"/>
          </p:nvPr>
        </p:nvPicPr>
        <p:blipFill>
          <a:blip r:embed="rId2"/>
          <a:srcRect/>
          <a:stretch>
            <a:fillRect/>
          </a:stretch>
        </p:blipFill>
        <p:spPr bwMode="auto">
          <a:xfrm rot="16200000">
            <a:off x="-71470" y="2143116"/>
            <a:ext cx="5143536" cy="3857652"/>
          </a:xfrm>
          <a:prstGeom prst="rect">
            <a:avLst/>
          </a:prstGeom>
          <a:noFill/>
        </p:spPr>
      </p:pic>
      <p:pic>
        <p:nvPicPr>
          <p:cNvPr id="6146" name="Picture 2" descr="C:\Documents and Settings\Administrator\Επιφάνεια εργασίας\Εικόνα 15.jpg"/>
          <p:cNvPicPr>
            <a:picLocks noGrp="1" noChangeAspect="1" noChangeArrowheads="1"/>
          </p:cNvPicPr>
          <p:nvPr>
            <p:ph sz="half" idx="2"/>
          </p:nvPr>
        </p:nvPicPr>
        <p:blipFill>
          <a:blip r:embed="rId3"/>
          <a:srcRect/>
          <a:stretch>
            <a:fillRect/>
          </a:stretch>
        </p:blipFill>
        <p:spPr bwMode="auto">
          <a:xfrm rot="16200000">
            <a:off x="4143372" y="2143116"/>
            <a:ext cx="5143536" cy="3857652"/>
          </a:xfrm>
          <a:prstGeom prst="rect">
            <a:avLst/>
          </a:prstGeom>
          <a:noFill/>
        </p:spPr>
      </p:pic>
      <p:sp>
        <p:nvSpPr>
          <p:cNvPr id="7" name="1 - Τίτλος"/>
          <p:cNvSpPr txBox="1">
            <a:spLocks/>
          </p:cNvSpPr>
          <p:nvPr/>
        </p:nvSpPr>
        <p:spPr>
          <a:xfrm>
            <a:off x="5143504" y="2571744"/>
            <a:ext cx="3500462" cy="92869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PSA </a:t>
            </a:r>
            <a:r>
              <a:rPr kumimoji="0" lang="en-US" sz="2800" b="1" i="0" u="none" strike="noStrike" kern="1200" cap="none" spc="0" normalizeH="0" baseline="0" noProof="0" dirty="0" err="1" smtClean="0">
                <a:ln>
                  <a:noFill/>
                </a:ln>
                <a:solidFill>
                  <a:schemeClr val="tx1"/>
                </a:solidFill>
                <a:effectLst/>
                <a:uLnTx/>
                <a:uFillTx/>
                <a:latin typeface="+mj-lt"/>
                <a:ea typeface="+mj-ea"/>
                <a:cs typeface="+mj-cs"/>
              </a:rPr>
              <a:t>immunostaining</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5 - Αστέρι 5 ακτινών"/>
          <p:cNvSpPr/>
          <p:nvPr/>
        </p:nvSpPr>
        <p:spPr>
          <a:xfrm>
            <a:off x="3714744" y="5643578"/>
            <a:ext cx="500066" cy="500066"/>
          </a:xfrm>
          <a:prstGeom prst="star5">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5 ακτινών"/>
          <p:cNvSpPr/>
          <p:nvPr/>
        </p:nvSpPr>
        <p:spPr>
          <a:xfrm>
            <a:off x="1428728" y="3214686"/>
            <a:ext cx="500066" cy="500066"/>
          </a:xfrm>
          <a:prstGeom prst="star5">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Αστέρι 5 ακτινών"/>
          <p:cNvSpPr/>
          <p:nvPr/>
        </p:nvSpPr>
        <p:spPr>
          <a:xfrm>
            <a:off x="7429520" y="6000768"/>
            <a:ext cx="500066" cy="500066"/>
          </a:xfrm>
          <a:prstGeom prst="star5">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στέρι 5 ακτινών"/>
          <p:cNvSpPr/>
          <p:nvPr/>
        </p:nvSpPr>
        <p:spPr>
          <a:xfrm>
            <a:off x="6929454" y="4929198"/>
            <a:ext cx="500066" cy="500066"/>
          </a:xfrm>
          <a:prstGeom prst="star5">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a:off x="3929058" y="3286124"/>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κάτω"/>
          <p:cNvSpPr/>
          <p:nvPr/>
        </p:nvSpPr>
        <p:spPr>
          <a:xfrm>
            <a:off x="3500430" y="2285992"/>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κάτω"/>
          <p:cNvSpPr/>
          <p:nvPr/>
        </p:nvSpPr>
        <p:spPr>
          <a:xfrm rot="18173634">
            <a:off x="5253729" y="3884972"/>
            <a:ext cx="295487" cy="4233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Βέλος προς τα κάτω"/>
          <p:cNvSpPr/>
          <p:nvPr/>
        </p:nvSpPr>
        <p:spPr>
          <a:xfrm rot="3538839">
            <a:off x="6561230" y="3587467"/>
            <a:ext cx="309337" cy="4826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071934" cy="357166"/>
          </a:xfrm>
        </p:spPr>
        <p:txBody>
          <a:bodyPr>
            <a:normAutofit fontScale="90000"/>
          </a:bodyPr>
          <a:lstStyle/>
          <a:p>
            <a:pPr algn="ctr"/>
            <a:r>
              <a:rPr lang="en-US" dirty="0" smtClean="0"/>
              <a:t>Benign nodular prostate hyperplasia</a:t>
            </a:r>
            <a:endParaRPr lang="el-GR" dirty="0"/>
          </a:p>
        </p:txBody>
      </p:sp>
      <p:sp>
        <p:nvSpPr>
          <p:cNvPr id="4" name="3 - Θέση κειμένου"/>
          <p:cNvSpPr>
            <a:spLocks noGrp="1"/>
          </p:cNvSpPr>
          <p:nvPr>
            <p:ph type="body" sz="half" idx="2"/>
          </p:nvPr>
        </p:nvSpPr>
        <p:spPr>
          <a:xfrm>
            <a:off x="0" y="428604"/>
            <a:ext cx="4143372" cy="3571900"/>
          </a:xfrm>
        </p:spPr>
        <p:txBody>
          <a:bodyPr>
            <a:normAutofit lnSpcReduction="10000"/>
          </a:bodyPr>
          <a:lstStyle/>
          <a:p>
            <a:r>
              <a:rPr lang="en-US" sz="1600" dirty="0" err="1" smtClean="0"/>
              <a:t>Nonencapsulated</a:t>
            </a:r>
            <a:r>
              <a:rPr lang="en-US" sz="1600" dirty="0" smtClean="0"/>
              <a:t> nodule of benign, </a:t>
            </a:r>
            <a:r>
              <a:rPr lang="en-US" sz="1600" dirty="0" err="1" smtClean="0"/>
              <a:t>hyperplastic</a:t>
            </a:r>
            <a:r>
              <a:rPr lang="en-US" sz="1600" dirty="0" smtClean="0"/>
              <a:t> , irregularly shaped  prostate glands  with a double cell layer  and focal </a:t>
            </a:r>
            <a:r>
              <a:rPr lang="en-US" sz="1600" dirty="0" err="1" smtClean="0"/>
              <a:t>pseudostratification</a:t>
            </a:r>
            <a:r>
              <a:rPr lang="en-US" sz="1600" dirty="0" smtClean="0"/>
              <a:t> of </a:t>
            </a:r>
            <a:r>
              <a:rPr lang="en-US" sz="1600" dirty="0" err="1" smtClean="0"/>
              <a:t>secretory</a:t>
            </a:r>
            <a:r>
              <a:rPr lang="en-US" sz="1600" dirty="0" smtClean="0"/>
              <a:t> cells </a:t>
            </a:r>
          </a:p>
          <a:p>
            <a:r>
              <a:rPr lang="en-US" sz="1600" dirty="0" smtClean="0"/>
              <a:t>Papillary </a:t>
            </a:r>
            <a:r>
              <a:rPr lang="en-US" sz="1600" dirty="0" err="1" smtClean="0"/>
              <a:t>infoldings</a:t>
            </a:r>
            <a:r>
              <a:rPr lang="en-US" sz="1600" dirty="0" smtClean="0"/>
              <a:t> and papillae with </a:t>
            </a:r>
            <a:r>
              <a:rPr lang="en-US" sz="1600" dirty="0" err="1" smtClean="0"/>
              <a:t>fibrovascular</a:t>
            </a:r>
            <a:r>
              <a:rPr lang="en-US" sz="1600" dirty="0" smtClean="0"/>
              <a:t> cores( thin arrows) in the lumen of medium to large-sized glands. [On the contrary, </a:t>
            </a:r>
            <a:r>
              <a:rPr lang="en-US" sz="1600" dirty="0" err="1" smtClean="0"/>
              <a:t>adenosis</a:t>
            </a:r>
            <a:r>
              <a:rPr lang="en-US" sz="1600" dirty="0" smtClean="0"/>
              <a:t> ( atypical </a:t>
            </a:r>
            <a:r>
              <a:rPr lang="en-US" sz="1600" dirty="0" err="1" smtClean="0"/>
              <a:t>adenomatous</a:t>
            </a:r>
            <a:r>
              <a:rPr lang="en-US" sz="1600" dirty="0" smtClean="0"/>
              <a:t> hyperplasia) is a </a:t>
            </a:r>
            <a:r>
              <a:rPr lang="en-US" sz="1600" dirty="0" smtClean="0">
                <a:effectLst>
                  <a:outerShdw blurRad="38100" dist="38100" dir="2700000" algn="tl">
                    <a:srgbClr val="000000">
                      <a:alpha val="43137"/>
                    </a:srgbClr>
                  </a:outerShdw>
                </a:effectLst>
              </a:rPr>
              <a:t>small </a:t>
            </a:r>
            <a:r>
              <a:rPr lang="en-US" sz="1600" dirty="0" smtClean="0"/>
              <a:t>glandular proliferation ].</a:t>
            </a:r>
          </a:p>
          <a:p>
            <a:r>
              <a:rPr lang="en-US" sz="1600" dirty="0" smtClean="0"/>
              <a:t>Corpora </a:t>
            </a:r>
            <a:r>
              <a:rPr lang="en-US" sz="1600" dirty="0" err="1" smtClean="0"/>
              <a:t>amylacea</a:t>
            </a:r>
            <a:r>
              <a:rPr lang="en-US" sz="1600" dirty="0" smtClean="0"/>
              <a:t>  (</a:t>
            </a:r>
            <a:r>
              <a:rPr lang="en-US" sz="1600" dirty="0" err="1" smtClean="0"/>
              <a:t>amyloid</a:t>
            </a:r>
            <a:r>
              <a:rPr lang="en-US" sz="1600" dirty="0" smtClean="0"/>
              <a:t> bodies, pink circles)  are much more common in benign prostate glands than in cancerous prostate glands.</a:t>
            </a:r>
          </a:p>
          <a:p>
            <a:r>
              <a:rPr lang="en-US" sz="1600" dirty="0" err="1" smtClean="0"/>
              <a:t>Hyperplastic</a:t>
            </a:r>
            <a:r>
              <a:rPr lang="en-US" sz="1600" dirty="0" smtClean="0"/>
              <a:t> </a:t>
            </a:r>
            <a:r>
              <a:rPr lang="en-US" sz="1600" dirty="0" err="1" smtClean="0"/>
              <a:t>stromal</a:t>
            </a:r>
            <a:r>
              <a:rPr lang="en-US" sz="1600" dirty="0" smtClean="0"/>
              <a:t> component (blue asterisk) composed of fibroblasts and smooth muscle cells.</a:t>
            </a:r>
            <a:endParaRPr lang="el-GR" sz="1600" dirty="0"/>
          </a:p>
        </p:txBody>
      </p:sp>
      <p:pic>
        <p:nvPicPr>
          <p:cNvPr id="1026" name="Picture 2" descr="E:\YΠΕΡΠΛΑΣΙΑ ΠΡΟΣΤΑΤΗ\F636\IMAGE000.JPG"/>
          <p:cNvPicPr>
            <a:picLocks noGrp="1" noChangeAspect="1" noChangeArrowheads="1"/>
          </p:cNvPicPr>
          <p:nvPr>
            <p:ph idx="1"/>
          </p:nvPr>
        </p:nvPicPr>
        <p:blipFill>
          <a:blip r:embed="rId2"/>
          <a:srcRect/>
          <a:stretch>
            <a:fillRect/>
          </a:stretch>
        </p:blipFill>
        <p:spPr bwMode="auto">
          <a:xfrm rot="5400000">
            <a:off x="3286121" y="857250"/>
            <a:ext cx="6858002" cy="5143502"/>
          </a:xfrm>
          <a:prstGeom prst="rect">
            <a:avLst/>
          </a:prstGeom>
          <a:noFill/>
        </p:spPr>
      </p:pic>
      <p:pic>
        <p:nvPicPr>
          <p:cNvPr id="1027" name="Picture 3" descr="E:\YΠΕΡΠΛΑΣΙΑ ΠΡΟΣΤΑΤΗ\F638\IMAGE000.JPG"/>
          <p:cNvPicPr>
            <a:picLocks noChangeAspect="1" noChangeArrowheads="1"/>
          </p:cNvPicPr>
          <p:nvPr/>
        </p:nvPicPr>
        <p:blipFill>
          <a:blip r:embed="rId3" cstate="print"/>
          <a:srcRect/>
          <a:stretch>
            <a:fillRect/>
          </a:stretch>
        </p:blipFill>
        <p:spPr bwMode="auto">
          <a:xfrm>
            <a:off x="0" y="3932237"/>
            <a:ext cx="4187936" cy="3140101"/>
          </a:xfrm>
          <a:prstGeom prst="rect">
            <a:avLst/>
          </a:prstGeom>
          <a:noFill/>
        </p:spPr>
      </p:pic>
      <p:sp>
        <p:nvSpPr>
          <p:cNvPr id="6" name="5 - Διάγραμμα ροής: Παραπομπή"/>
          <p:cNvSpPr/>
          <p:nvPr/>
        </p:nvSpPr>
        <p:spPr>
          <a:xfrm>
            <a:off x="6643702" y="3357562"/>
            <a:ext cx="142876" cy="142876"/>
          </a:xfrm>
          <a:prstGeom prst="flowChartConnector">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Διάγραμμα ροής: Παραπομπή"/>
          <p:cNvSpPr/>
          <p:nvPr/>
        </p:nvSpPr>
        <p:spPr>
          <a:xfrm>
            <a:off x="6643702" y="4071942"/>
            <a:ext cx="142876" cy="142876"/>
          </a:xfrm>
          <a:prstGeom prst="flowChartConnector">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5 ακτινών"/>
          <p:cNvSpPr/>
          <p:nvPr/>
        </p:nvSpPr>
        <p:spPr>
          <a:xfrm>
            <a:off x="1785918" y="5572140"/>
            <a:ext cx="428628" cy="4286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Διάγραμμα ροής: Παραπομπή"/>
          <p:cNvSpPr/>
          <p:nvPr/>
        </p:nvSpPr>
        <p:spPr>
          <a:xfrm>
            <a:off x="6796102" y="3509962"/>
            <a:ext cx="142876" cy="142876"/>
          </a:xfrm>
          <a:prstGeom prst="flowChartConnector">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1" name="10 - Ευθύγραμμο βέλος σύνδεσης"/>
          <p:cNvCxnSpPr/>
          <p:nvPr/>
        </p:nvCxnSpPr>
        <p:spPr>
          <a:xfrm rot="5400000" flipH="1" flipV="1">
            <a:off x="5107785" y="3607595"/>
            <a:ext cx="428628"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rot="5400000" flipH="1" flipV="1">
            <a:off x="4321967" y="5107793"/>
            <a:ext cx="428628"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15 - Ευθύγραμμο βέλος σύνδεσης"/>
          <p:cNvCxnSpPr/>
          <p:nvPr/>
        </p:nvCxnSpPr>
        <p:spPr>
          <a:xfrm rot="5400000" flipH="1" flipV="1">
            <a:off x="8393933" y="4536289"/>
            <a:ext cx="428628"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16 - Ευθύγραμμο βέλος σύνδεσης"/>
          <p:cNvCxnSpPr/>
          <p:nvPr/>
        </p:nvCxnSpPr>
        <p:spPr>
          <a:xfrm rot="5400000" flipH="1" flipV="1">
            <a:off x="6679421" y="4036223"/>
            <a:ext cx="428628"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500562" cy="500042"/>
          </a:xfrm>
        </p:spPr>
        <p:txBody>
          <a:bodyPr>
            <a:normAutofit/>
          </a:bodyPr>
          <a:lstStyle/>
          <a:p>
            <a:r>
              <a:rPr lang="en-US" dirty="0" smtClean="0"/>
              <a:t>Benign nodular prostate hyperplasia</a:t>
            </a:r>
            <a:endParaRPr lang="el-GR" dirty="0"/>
          </a:p>
        </p:txBody>
      </p:sp>
      <p:sp>
        <p:nvSpPr>
          <p:cNvPr id="4" name="3 - Θέση κειμένου"/>
          <p:cNvSpPr>
            <a:spLocks noGrp="1"/>
          </p:cNvSpPr>
          <p:nvPr>
            <p:ph type="body" sz="half" idx="2"/>
          </p:nvPr>
        </p:nvSpPr>
        <p:spPr>
          <a:xfrm>
            <a:off x="0" y="785794"/>
            <a:ext cx="4500562" cy="6072206"/>
          </a:xfrm>
        </p:spPr>
        <p:txBody>
          <a:bodyPr>
            <a:normAutofit/>
          </a:bodyPr>
          <a:lstStyle/>
          <a:p>
            <a:r>
              <a:rPr lang="en-US" sz="2000" dirty="0" err="1" smtClean="0"/>
              <a:t>Hyperplastic</a:t>
            </a:r>
            <a:r>
              <a:rPr lang="en-US" sz="2000" dirty="0" smtClean="0"/>
              <a:t> nodule composed of </a:t>
            </a:r>
            <a:r>
              <a:rPr lang="en-US" sz="2000" dirty="0" err="1" smtClean="0"/>
              <a:t>cystically</a:t>
            </a:r>
            <a:r>
              <a:rPr lang="en-US" sz="2000" dirty="0" smtClean="0"/>
              <a:t> dilated large glands of non-atrophic type (lack of </a:t>
            </a:r>
            <a:r>
              <a:rPr lang="en-US" sz="2000" dirty="0" err="1" smtClean="0"/>
              <a:t>basophilia</a:t>
            </a:r>
            <a:r>
              <a:rPr lang="en-US" sz="2000" dirty="0" smtClean="0"/>
              <a:t>).</a:t>
            </a:r>
          </a:p>
          <a:p>
            <a:r>
              <a:rPr lang="en-US" sz="2000" dirty="0" smtClean="0"/>
              <a:t> In this case, smooth luminal borders and pink amorphous secretions are noticed ; sometimes a closer inspection is necessary to rule out  the presence of enlarged nuclei and numerous nucleoli  and thus exclude the possibility of </a:t>
            </a:r>
            <a:r>
              <a:rPr lang="en-US" sz="2000" dirty="0" err="1" smtClean="0"/>
              <a:t>pseudohyperplastic</a:t>
            </a:r>
            <a:r>
              <a:rPr lang="en-US" sz="2000" dirty="0" smtClean="0"/>
              <a:t> carcinoma, an unusual  variant of </a:t>
            </a:r>
            <a:r>
              <a:rPr lang="en-US" sz="2000" dirty="0" err="1" smtClean="0"/>
              <a:t>acinar</a:t>
            </a:r>
            <a:r>
              <a:rPr lang="en-US" sz="2000" dirty="0" smtClean="0"/>
              <a:t> </a:t>
            </a:r>
            <a:r>
              <a:rPr lang="en-US" sz="2000" dirty="0" err="1" smtClean="0"/>
              <a:t>adenocarcinoma</a:t>
            </a:r>
            <a:r>
              <a:rPr lang="en-US" sz="2000" dirty="0" smtClean="0"/>
              <a:t>.  To diagnose cancer , basal cells should be totally absent ; as always, </a:t>
            </a:r>
            <a:r>
              <a:rPr lang="en-US" sz="2000" dirty="0" err="1" smtClean="0"/>
              <a:t>racemase</a:t>
            </a:r>
            <a:r>
              <a:rPr lang="en-US" sz="2000" dirty="0" smtClean="0"/>
              <a:t> (AMACR)  positivity will be taken into account  as an  indicator of cancer only if benign glands in the section we examine, are AMACR-</a:t>
            </a:r>
            <a:r>
              <a:rPr lang="en-US" sz="2000" dirty="0" err="1" smtClean="0"/>
              <a:t>immunonegative</a:t>
            </a:r>
            <a:r>
              <a:rPr lang="en-US" sz="2000" dirty="0" smtClean="0"/>
              <a:t> .</a:t>
            </a:r>
            <a:endParaRPr lang="el-GR" sz="2000" dirty="0"/>
          </a:p>
        </p:txBody>
      </p:sp>
      <p:pic>
        <p:nvPicPr>
          <p:cNvPr id="2050" name="Picture 2" descr="E:\YΠΕΡΠΛΑΣΙΑ ΠΡΟΣΤΑΤΗ\F637\IMAGE000.JPG"/>
          <p:cNvPicPr>
            <a:picLocks noGrp="1" noChangeAspect="1" noChangeArrowheads="1"/>
          </p:cNvPicPr>
          <p:nvPr>
            <p:ph idx="1"/>
          </p:nvPr>
        </p:nvPicPr>
        <p:blipFill>
          <a:blip r:embed="rId2" cstate="print"/>
          <a:srcRect/>
          <a:stretch>
            <a:fillRect/>
          </a:stretch>
        </p:blipFill>
        <p:spPr bwMode="auto">
          <a:xfrm>
            <a:off x="4500562" y="0"/>
            <a:ext cx="4643438" cy="3482579"/>
          </a:xfrm>
          <a:prstGeom prst="rect">
            <a:avLst/>
          </a:prstGeom>
          <a:noFill/>
        </p:spPr>
      </p:pic>
      <p:pic>
        <p:nvPicPr>
          <p:cNvPr id="2051" name="Picture 3" descr="E:\YΠΕΡΠΛΑΣΙΑ ΠΡΟΣΤΑΤΗ\F637\IMAGE001.JPG"/>
          <p:cNvPicPr>
            <a:picLocks noChangeAspect="1" noChangeArrowheads="1"/>
          </p:cNvPicPr>
          <p:nvPr/>
        </p:nvPicPr>
        <p:blipFill>
          <a:blip r:embed="rId3" cstate="print"/>
          <a:srcRect/>
          <a:stretch>
            <a:fillRect/>
          </a:stretch>
        </p:blipFill>
        <p:spPr bwMode="auto">
          <a:xfrm>
            <a:off x="4475484" y="3357562"/>
            <a:ext cx="4668516" cy="350043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71612"/>
          </a:xfrm>
        </p:spPr>
        <p:txBody>
          <a:bodyPr>
            <a:noAutofit/>
          </a:bodyPr>
          <a:lstStyle/>
          <a:p>
            <a:r>
              <a:rPr lang="en-US" sz="1800" dirty="0" smtClean="0"/>
              <a:t>Evident </a:t>
            </a:r>
            <a:r>
              <a:rPr lang="en-US" sz="1800" b="1" dirty="0" err="1" smtClean="0"/>
              <a:t>basophilia</a:t>
            </a:r>
            <a:r>
              <a:rPr lang="en-US" sz="1800" dirty="0" smtClean="0"/>
              <a:t> in two large sized glands with </a:t>
            </a:r>
            <a:r>
              <a:rPr lang="en-US" sz="1800" b="1" dirty="0" smtClean="0"/>
              <a:t>PIN</a:t>
            </a:r>
            <a:r>
              <a:rPr lang="en-US" sz="1800" dirty="0" smtClean="0"/>
              <a:t> (blue asterisks); glands with PIN  show papillary projections/</a:t>
            </a:r>
            <a:r>
              <a:rPr lang="en-US" sz="1800" dirty="0" err="1" smtClean="0"/>
              <a:t>infoldings</a:t>
            </a:r>
            <a:r>
              <a:rPr lang="en-US" sz="1800" dirty="0" smtClean="0"/>
              <a:t> similar to adjacent, non basophilic benign prostate glands (yellow asterisks). The architecture is that of  benign glands (yellow asterisks) but nuclear </a:t>
            </a:r>
            <a:r>
              <a:rPr lang="en-US" sz="1800" dirty="0" err="1" smtClean="0"/>
              <a:t>atypia</a:t>
            </a:r>
            <a:r>
              <a:rPr lang="en-US" sz="1800" dirty="0" smtClean="0"/>
              <a:t> makes the glands basophilic, so they attract our attention. PIN is a lesion of the peripheral zone  and thus it is frequently encountered in needle-biopsy material, like </a:t>
            </a:r>
            <a:r>
              <a:rPr lang="en-US" sz="1800" dirty="0" err="1" smtClean="0"/>
              <a:t>acinar</a:t>
            </a:r>
            <a:r>
              <a:rPr lang="en-US" sz="1800" dirty="0" smtClean="0"/>
              <a:t> </a:t>
            </a:r>
            <a:r>
              <a:rPr lang="en-US" sz="1800" dirty="0" err="1" smtClean="0"/>
              <a:t>adenocarcinoma</a:t>
            </a:r>
            <a:r>
              <a:rPr lang="en-US" sz="1800" dirty="0" smtClean="0"/>
              <a:t>. </a:t>
            </a:r>
            <a:endParaRPr lang="el-GR" sz="1800" dirty="0"/>
          </a:p>
        </p:txBody>
      </p:sp>
      <p:pic>
        <p:nvPicPr>
          <p:cNvPr id="4" name="Picture 2" descr="C:\Users\θυμιος\Desktop\HIPON PROSTATE IMAGES - Αντίγραφο\NIKON 4ο  αρχείο\F158\60004 B.JPG"/>
          <p:cNvPicPr>
            <a:picLocks noGrp="1" noChangeAspect="1" noChangeArrowheads="1"/>
          </p:cNvPicPr>
          <p:nvPr>
            <p:ph idx="1"/>
          </p:nvPr>
        </p:nvPicPr>
        <p:blipFill>
          <a:blip r:embed="rId2" cstate="print"/>
          <a:srcRect/>
          <a:stretch>
            <a:fillRect/>
          </a:stretch>
        </p:blipFill>
        <p:spPr bwMode="auto">
          <a:xfrm>
            <a:off x="857224" y="1555610"/>
            <a:ext cx="7072362" cy="5302390"/>
          </a:xfrm>
          <a:prstGeom prst="rect">
            <a:avLst/>
          </a:prstGeom>
          <a:noFill/>
        </p:spPr>
      </p:pic>
      <p:sp>
        <p:nvSpPr>
          <p:cNvPr id="5" name="4 - Αστέρι 5 ακτινών"/>
          <p:cNvSpPr/>
          <p:nvPr/>
        </p:nvSpPr>
        <p:spPr>
          <a:xfrm>
            <a:off x="3357554" y="3500438"/>
            <a:ext cx="357190" cy="3571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στέρι 5 ακτινών"/>
          <p:cNvSpPr/>
          <p:nvPr/>
        </p:nvSpPr>
        <p:spPr>
          <a:xfrm>
            <a:off x="2928926" y="1571612"/>
            <a:ext cx="357190" cy="3571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5 ακτινών"/>
          <p:cNvSpPr/>
          <p:nvPr/>
        </p:nvSpPr>
        <p:spPr>
          <a:xfrm>
            <a:off x="5000628" y="5000636"/>
            <a:ext cx="357190" cy="3571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5 ακτινών"/>
          <p:cNvSpPr/>
          <p:nvPr/>
        </p:nvSpPr>
        <p:spPr>
          <a:xfrm>
            <a:off x="5857884" y="2214554"/>
            <a:ext cx="357190" cy="35719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Αστέρι 5 ακτινών"/>
          <p:cNvSpPr/>
          <p:nvPr/>
        </p:nvSpPr>
        <p:spPr>
          <a:xfrm>
            <a:off x="4929190" y="1928802"/>
            <a:ext cx="357190" cy="35719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001156" cy="1285860"/>
          </a:xfrm>
        </p:spPr>
        <p:txBody>
          <a:bodyPr>
            <a:noAutofit/>
          </a:bodyPr>
          <a:lstStyle/>
          <a:p>
            <a:r>
              <a:rPr lang="en-US" sz="1400" dirty="0" smtClean="0"/>
              <a:t>Nuclear </a:t>
            </a:r>
            <a:r>
              <a:rPr lang="en-US" sz="1400" dirty="0" err="1" smtClean="0"/>
              <a:t>atypia</a:t>
            </a:r>
            <a:r>
              <a:rPr lang="en-US" sz="1400" dirty="0" smtClean="0"/>
              <a:t> in </a:t>
            </a:r>
            <a:r>
              <a:rPr lang="en-US" sz="1400" b="1" dirty="0" smtClean="0"/>
              <a:t>high grade (HG) PIN</a:t>
            </a:r>
            <a:r>
              <a:rPr lang="en-US" sz="1400" dirty="0" smtClean="0"/>
              <a:t>. Loss of polarity ,numerous visible eccentric nucleoli (thin black arrows) and </a:t>
            </a:r>
            <a:r>
              <a:rPr lang="en-US" sz="1400" dirty="0" smtClean="0">
                <a:effectLst>
                  <a:outerShdw blurRad="38100" dist="38100" dir="2700000" algn="tl">
                    <a:srgbClr val="000000">
                      <a:alpha val="43137"/>
                    </a:srgbClr>
                  </a:outerShdw>
                </a:effectLst>
              </a:rPr>
              <a:t>quite uniform </a:t>
            </a:r>
            <a:r>
              <a:rPr lang="en-US" sz="1400" dirty="0" err="1" smtClean="0">
                <a:effectLst>
                  <a:outerShdw blurRad="38100" dist="38100" dir="2700000" algn="tl">
                    <a:srgbClr val="000000">
                      <a:alpha val="43137"/>
                    </a:srgbClr>
                  </a:outerShdw>
                </a:effectLst>
              </a:rPr>
              <a:t>atypia</a:t>
            </a:r>
            <a:r>
              <a:rPr lang="en-US" sz="1400" dirty="0" smtClean="0">
                <a:effectLst>
                  <a:outerShdw blurRad="38100" dist="38100" dir="2700000" algn="tl">
                    <a:srgbClr val="000000">
                      <a:alpha val="43137"/>
                    </a:srgbClr>
                  </a:outerShdw>
                </a:effectLst>
              </a:rPr>
              <a:t> in </a:t>
            </a:r>
            <a:r>
              <a:rPr lang="en-US" sz="1400" dirty="0" err="1" smtClean="0">
                <a:effectLst>
                  <a:outerShdw blurRad="38100" dist="38100" dir="2700000" algn="tl">
                    <a:srgbClr val="000000">
                      <a:alpha val="43137"/>
                    </a:srgbClr>
                  </a:outerShdw>
                </a:effectLst>
              </a:rPr>
              <a:t>acinar</a:t>
            </a:r>
            <a:r>
              <a:rPr lang="en-US" sz="1400" dirty="0" smtClean="0">
                <a:effectLst>
                  <a:outerShdw blurRad="38100" dist="38100" dir="2700000" algn="tl">
                    <a:srgbClr val="000000">
                      <a:alpha val="43137"/>
                    </a:srgbClr>
                  </a:outerShdw>
                </a:effectLst>
              </a:rPr>
              <a:t> cells </a:t>
            </a:r>
            <a:r>
              <a:rPr lang="en-US" sz="1400" dirty="0" smtClean="0"/>
              <a:t>(</a:t>
            </a:r>
            <a:r>
              <a:rPr lang="en-US" sz="1400" dirty="0" err="1" smtClean="0"/>
              <a:t>cuboidal</a:t>
            </a:r>
            <a:r>
              <a:rPr lang="en-US" sz="1400" dirty="0" smtClean="0"/>
              <a:t> cells with round nuclei) close to the basement membrane. At least some basal cells (green arrows) are present in PIN. Note that </a:t>
            </a:r>
            <a:r>
              <a:rPr lang="en-US" sz="1400" dirty="0" err="1" smtClean="0"/>
              <a:t>acinar</a:t>
            </a:r>
            <a:r>
              <a:rPr lang="en-US" sz="1400" dirty="0" smtClean="0"/>
              <a:t> cells towards the centre (yellow arrows)  exhibit nuclei with more benign morphology compared to  the basally orientated </a:t>
            </a:r>
            <a:r>
              <a:rPr lang="en-US" sz="1400" dirty="0" err="1" smtClean="0"/>
              <a:t>acinar</a:t>
            </a:r>
            <a:r>
              <a:rPr lang="en-US" sz="1400" dirty="0" smtClean="0"/>
              <a:t> cells by which PIN grading is made; this </a:t>
            </a:r>
            <a:r>
              <a:rPr lang="en-US" sz="1400" dirty="0" smtClean="0">
                <a:effectLst>
                  <a:outerShdw blurRad="38100" dist="38100" dir="2700000" algn="tl">
                    <a:srgbClr val="000000">
                      <a:alpha val="43137"/>
                    </a:srgbClr>
                  </a:outerShdw>
                </a:effectLst>
              </a:rPr>
              <a:t>maturation phenomenon </a:t>
            </a:r>
            <a:r>
              <a:rPr lang="en-US" sz="1400" dirty="0" smtClean="0"/>
              <a:t>can be observed in HG PIN. This phenomenon along with the uniform </a:t>
            </a:r>
            <a:r>
              <a:rPr lang="en-US" sz="1400" dirty="0" err="1" smtClean="0"/>
              <a:t>atypia</a:t>
            </a:r>
            <a:r>
              <a:rPr lang="en-US" sz="1400" dirty="0" smtClean="0"/>
              <a:t> of </a:t>
            </a:r>
            <a:r>
              <a:rPr lang="en-US" sz="1400" dirty="0" err="1" smtClean="0"/>
              <a:t>acinar</a:t>
            </a:r>
            <a:r>
              <a:rPr lang="en-US" sz="1400" dirty="0" smtClean="0"/>
              <a:t> cells discriminates </a:t>
            </a:r>
            <a:r>
              <a:rPr lang="en-US" sz="1400" b="1" dirty="0" smtClean="0"/>
              <a:t>HG PIN </a:t>
            </a:r>
            <a:r>
              <a:rPr lang="en-US" sz="1400" dirty="0" smtClean="0"/>
              <a:t>from </a:t>
            </a:r>
            <a:r>
              <a:rPr lang="en-US" sz="1400" dirty="0" err="1" smtClean="0"/>
              <a:t>intraductal</a:t>
            </a:r>
            <a:r>
              <a:rPr lang="en-US" sz="1400" dirty="0" smtClean="0"/>
              <a:t> carcinoma of the prostate.</a:t>
            </a:r>
            <a:endParaRPr lang="el-GR" sz="1400" dirty="0"/>
          </a:p>
        </p:txBody>
      </p:sp>
      <p:pic>
        <p:nvPicPr>
          <p:cNvPr id="1026" name="Picture 2" descr="E:\HIPON PROSTATE\15ο ΑΡΧΕΙΟ\F469\IMAGE004.JPG"/>
          <p:cNvPicPr>
            <a:picLocks noGrp="1" noChangeAspect="1" noChangeArrowheads="1"/>
          </p:cNvPicPr>
          <p:nvPr>
            <p:ph idx="1"/>
          </p:nvPr>
        </p:nvPicPr>
        <p:blipFill>
          <a:blip r:embed="rId2"/>
          <a:srcRect/>
          <a:stretch>
            <a:fillRect/>
          </a:stretch>
        </p:blipFill>
        <p:spPr bwMode="auto">
          <a:xfrm>
            <a:off x="928662" y="1357298"/>
            <a:ext cx="7334270" cy="5500702"/>
          </a:xfrm>
          <a:prstGeom prst="rect">
            <a:avLst/>
          </a:prstGeom>
          <a:noFill/>
        </p:spPr>
      </p:pic>
      <p:cxnSp>
        <p:nvCxnSpPr>
          <p:cNvPr id="5" name="4 - Ευθύγραμμο βέλος σύνδεσης"/>
          <p:cNvCxnSpPr/>
          <p:nvPr/>
        </p:nvCxnSpPr>
        <p:spPr>
          <a:xfrm>
            <a:off x="2357422" y="3571876"/>
            <a:ext cx="500066" cy="4286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rot="16200000" flipH="1">
            <a:off x="2928926" y="5500702"/>
            <a:ext cx="419104" cy="1333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p:nvPr/>
        </p:nvCxnSpPr>
        <p:spPr>
          <a:xfrm rot="16200000" flipH="1">
            <a:off x="2786050" y="6286520"/>
            <a:ext cx="419104" cy="1333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p:nvPr/>
        </p:nvCxnSpPr>
        <p:spPr>
          <a:xfrm rot="16200000" flipH="1">
            <a:off x="3000364" y="5214950"/>
            <a:ext cx="419104" cy="1333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7 - Δεξιό βέλος"/>
          <p:cNvSpPr/>
          <p:nvPr/>
        </p:nvSpPr>
        <p:spPr>
          <a:xfrm rot="21149954">
            <a:off x="2563315" y="5457512"/>
            <a:ext cx="456201" cy="357190"/>
          </a:xfrm>
          <a:prstGeom prst="rightArrow">
            <a:avLst>
              <a:gd name="adj1" fmla="val 50000"/>
              <a:gd name="adj2" fmla="val 3461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Δεξιό βέλος"/>
          <p:cNvSpPr/>
          <p:nvPr/>
        </p:nvSpPr>
        <p:spPr>
          <a:xfrm rot="4369712">
            <a:off x="4071928" y="2613909"/>
            <a:ext cx="478845" cy="35719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επάνω"/>
          <p:cNvSpPr/>
          <p:nvPr/>
        </p:nvSpPr>
        <p:spPr>
          <a:xfrm rot="1722682" flipH="1">
            <a:off x="3808362" y="4600473"/>
            <a:ext cx="233557" cy="44952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επάνω"/>
          <p:cNvSpPr/>
          <p:nvPr/>
        </p:nvSpPr>
        <p:spPr>
          <a:xfrm rot="1722682" flipH="1">
            <a:off x="5237123" y="5100539"/>
            <a:ext cx="233557" cy="44952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Βέλος προς τα επάνω"/>
          <p:cNvSpPr/>
          <p:nvPr/>
        </p:nvSpPr>
        <p:spPr>
          <a:xfrm rot="13842769" flipH="1">
            <a:off x="3554002" y="3767950"/>
            <a:ext cx="246997" cy="46668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071934" cy="785794"/>
          </a:xfrm>
        </p:spPr>
        <p:txBody>
          <a:bodyPr>
            <a:noAutofit/>
          </a:bodyPr>
          <a:lstStyle/>
          <a:p>
            <a:pPr algn="ctr"/>
            <a:r>
              <a:rPr lang="en-US" sz="2800" dirty="0" smtClean="0"/>
              <a:t>High grade (HG) PIN </a:t>
            </a:r>
            <a:endParaRPr lang="el-GR" sz="2800" dirty="0"/>
          </a:p>
        </p:txBody>
      </p:sp>
      <p:sp>
        <p:nvSpPr>
          <p:cNvPr id="4" name="3 - Θέση κειμένου"/>
          <p:cNvSpPr>
            <a:spLocks noGrp="1"/>
          </p:cNvSpPr>
          <p:nvPr>
            <p:ph type="body" sz="half" idx="2"/>
          </p:nvPr>
        </p:nvSpPr>
        <p:spPr>
          <a:xfrm>
            <a:off x="0" y="928670"/>
            <a:ext cx="4071934" cy="5929330"/>
          </a:xfrm>
        </p:spPr>
        <p:txBody>
          <a:bodyPr>
            <a:normAutofit lnSpcReduction="10000"/>
          </a:bodyPr>
          <a:lstStyle/>
          <a:p>
            <a:r>
              <a:rPr lang="en-US" sz="2000" dirty="0" smtClean="0"/>
              <a:t>Focally to diffusely detected, visible nucleoli (thin black arrows).</a:t>
            </a:r>
          </a:p>
          <a:p>
            <a:r>
              <a:rPr lang="en-US" sz="2000" dirty="0" smtClean="0"/>
              <a:t>Some degree of nuclear enlargement of </a:t>
            </a:r>
            <a:r>
              <a:rPr lang="en-US" sz="2000" dirty="0" err="1" smtClean="0"/>
              <a:t>acinar</a:t>
            </a:r>
            <a:r>
              <a:rPr lang="en-US" sz="2000" dirty="0" smtClean="0"/>
              <a:t> cells, orientated basally, vertically  to the basement membrane .</a:t>
            </a:r>
          </a:p>
          <a:p>
            <a:r>
              <a:rPr lang="en-US" sz="2000" dirty="0" smtClean="0"/>
              <a:t>Maturation phenomenon (yellow arrows).</a:t>
            </a:r>
          </a:p>
          <a:p>
            <a:r>
              <a:rPr lang="en-US" sz="2000" dirty="0" smtClean="0"/>
              <a:t> The commonest architectural pattern of PIN is the tufted one  (grey arrows);  other patterns  (i.e., flat, </a:t>
            </a:r>
            <a:r>
              <a:rPr lang="en-US" sz="2000" dirty="0" err="1" smtClean="0"/>
              <a:t>micropapillary</a:t>
            </a:r>
            <a:r>
              <a:rPr lang="en-US" sz="2000" dirty="0" smtClean="0"/>
              <a:t>, </a:t>
            </a:r>
            <a:r>
              <a:rPr lang="en-US" sz="2000" dirty="0" err="1" smtClean="0"/>
              <a:t>cribriform</a:t>
            </a:r>
            <a:r>
              <a:rPr lang="en-US" sz="2000" dirty="0" smtClean="0"/>
              <a:t>, inverted) , however, frequently co-exist   (flat and </a:t>
            </a:r>
            <a:r>
              <a:rPr lang="en-US" sz="2000" dirty="0" err="1" smtClean="0"/>
              <a:t>micropapillary</a:t>
            </a:r>
            <a:r>
              <a:rPr lang="en-US" sz="2000" dirty="0" smtClean="0"/>
              <a:t> patterns, pink and  purple arrows, respectively). </a:t>
            </a:r>
          </a:p>
          <a:p>
            <a:r>
              <a:rPr lang="en-US" sz="2000" dirty="0" smtClean="0"/>
              <a:t> As a rule, in PIN central </a:t>
            </a:r>
            <a:r>
              <a:rPr lang="en-US" sz="2000" dirty="0" err="1" smtClean="0"/>
              <a:t>comedonecrosis</a:t>
            </a:r>
            <a:r>
              <a:rPr lang="en-US" sz="2000" dirty="0" smtClean="0"/>
              <a:t> is totally absent  or very limited and focal, in contrast to  Gleason pattern 5 </a:t>
            </a:r>
            <a:r>
              <a:rPr lang="en-US" sz="2000" dirty="0" err="1" smtClean="0"/>
              <a:t>acinar</a:t>
            </a:r>
            <a:r>
              <a:rPr lang="en-US" sz="2000" dirty="0" smtClean="0"/>
              <a:t> and </a:t>
            </a:r>
            <a:r>
              <a:rPr lang="en-US" sz="2000" dirty="0" err="1" smtClean="0"/>
              <a:t>ductal</a:t>
            </a:r>
            <a:r>
              <a:rPr lang="en-US" sz="2000" dirty="0" smtClean="0"/>
              <a:t> prostate </a:t>
            </a:r>
            <a:r>
              <a:rPr lang="en-US" sz="2000" dirty="0" err="1" smtClean="0"/>
              <a:t>adenocarcinomas</a:t>
            </a:r>
            <a:r>
              <a:rPr lang="en-US" sz="2000" dirty="0" smtClean="0"/>
              <a:t> .</a:t>
            </a:r>
            <a:endParaRPr lang="el-GR" sz="2000" dirty="0"/>
          </a:p>
        </p:txBody>
      </p:sp>
      <p:pic>
        <p:nvPicPr>
          <p:cNvPr id="5" name="Picture 2" descr="C:\Users\θυμιος\Desktop\HIPON PROSTATE IMAGES - Αντίγραφο\NIKON 10ο αρχείο\F272\31.09.D.JPG"/>
          <p:cNvPicPr>
            <a:picLocks noGrp="1" noChangeAspect="1" noChangeArrowheads="1"/>
          </p:cNvPicPr>
          <p:nvPr>
            <p:ph idx="1"/>
          </p:nvPr>
        </p:nvPicPr>
        <p:blipFill>
          <a:blip r:embed="rId2" cstate="print"/>
          <a:srcRect/>
          <a:stretch>
            <a:fillRect/>
          </a:stretch>
        </p:blipFill>
        <p:spPr bwMode="auto">
          <a:xfrm>
            <a:off x="4071934" y="0"/>
            <a:ext cx="5050045" cy="3786190"/>
          </a:xfrm>
          <a:prstGeom prst="rect">
            <a:avLst/>
          </a:prstGeom>
          <a:noFill/>
        </p:spPr>
      </p:pic>
      <p:pic>
        <p:nvPicPr>
          <p:cNvPr id="6" name="Picture 2" descr="C:\Users\θυμιος\Desktop\HIPON PROSTATE IMAGES - Αντίγραφο\NIKON 10ο αρχείο\F272\31.09.E.JPG"/>
          <p:cNvPicPr>
            <a:picLocks noChangeAspect="1" noChangeArrowheads="1"/>
          </p:cNvPicPr>
          <p:nvPr/>
        </p:nvPicPr>
        <p:blipFill>
          <a:blip r:embed="rId3" cstate="print"/>
          <a:srcRect/>
          <a:stretch>
            <a:fillRect/>
          </a:stretch>
        </p:blipFill>
        <p:spPr bwMode="auto">
          <a:xfrm>
            <a:off x="4429124" y="3786190"/>
            <a:ext cx="4192134" cy="3071810"/>
          </a:xfrm>
          <a:prstGeom prst="rect">
            <a:avLst/>
          </a:prstGeom>
          <a:noFill/>
        </p:spPr>
      </p:pic>
      <p:cxnSp>
        <p:nvCxnSpPr>
          <p:cNvPr id="7" name="6 - Ευθύγραμμο βέλος σύνδεσης"/>
          <p:cNvCxnSpPr/>
          <p:nvPr/>
        </p:nvCxnSpPr>
        <p:spPr>
          <a:xfrm rot="16200000" flipH="1">
            <a:off x="5786446" y="2357430"/>
            <a:ext cx="419104" cy="1333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rot="16200000" flipH="1">
            <a:off x="7000892" y="4714884"/>
            <a:ext cx="419104" cy="1333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8 - Βέλος προς τα επάνω"/>
          <p:cNvSpPr/>
          <p:nvPr/>
        </p:nvSpPr>
        <p:spPr>
          <a:xfrm rot="8093515" flipH="1">
            <a:off x="7994833" y="1141254"/>
            <a:ext cx="252667" cy="31589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επάνω"/>
          <p:cNvSpPr/>
          <p:nvPr/>
        </p:nvSpPr>
        <p:spPr>
          <a:xfrm rot="8093515" flipH="1">
            <a:off x="7647120" y="1614639"/>
            <a:ext cx="252667" cy="31589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επάνω"/>
          <p:cNvSpPr/>
          <p:nvPr/>
        </p:nvSpPr>
        <p:spPr>
          <a:xfrm rot="19502902" flipH="1">
            <a:off x="5027616" y="5902453"/>
            <a:ext cx="231775" cy="41658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επάνω"/>
          <p:cNvSpPr/>
          <p:nvPr/>
        </p:nvSpPr>
        <p:spPr>
          <a:xfrm rot="14216681" flipH="1">
            <a:off x="4733339" y="2101181"/>
            <a:ext cx="264555" cy="358001"/>
          </a:xfrm>
          <a:prstGeom prst="up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επάνω"/>
          <p:cNvSpPr/>
          <p:nvPr/>
        </p:nvSpPr>
        <p:spPr>
          <a:xfrm rot="14216681" flipH="1">
            <a:off x="5502456" y="4308912"/>
            <a:ext cx="210790" cy="288988"/>
          </a:xfrm>
          <a:prstGeom prst="up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επάνω"/>
          <p:cNvSpPr/>
          <p:nvPr/>
        </p:nvSpPr>
        <p:spPr>
          <a:xfrm rot="14216681" flipH="1">
            <a:off x="7805173" y="386669"/>
            <a:ext cx="264555" cy="358001"/>
          </a:xfrm>
          <a:prstGeom prs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Βέλος προς τα επάνω"/>
          <p:cNvSpPr/>
          <p:nvPr/>
        </p:nvSpPr>
        <p:spPr>
          <a:xfrm rot="17116902" flipH="1">
            <a:off x="7272424" y="369736"/>
            <a:ext cx="279557" cy="332050"/>
          </a:xfrm>
          <a:prstGeom prst="up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44" y="1071546"/>
            <a:ext cx="4214842" cy="5286412"/>
          </a:xfrm>
        </p:spPr>
        <p:txBody>
          <a:bodyPr>
            <a:normAutofit fontScale="90000"/>
          </a:bodyPr>
          <a:lstStyle/>
          <a:p>
            <a:r>
              <a:rPr lang="en-US" sz="2700" dirty="0" smtClean="0"/>
              <a:t>High Grade Prostatic Intraepithelial </a:t>
            </a:r>
            <a:r>
              <a:rPr lang="en-US" sz="2700" dirty="0" err="1" smtClean="0"/>
              <a:t>neoplasia</a:t>
            </a:r>
            <a:r>
              <a:rPr lang="en-US" sz="2700" dirty="0" smtClean="0"/>
              <a:t> </a:t>
            </a:r>
            <a:br>
              <a:rPr lang="en-US" sz="2700" dirty="0" smtClean="0"/>
            </a:br>
            <a:r>
              <a:rPr lang="en-US" sz="2700" dirty="0" smtClean="0"/>
              <a:t>(HG PIN)</a:t>
            </a:r>
            <a:r>
              <a:rPr lang="en-US" dirty="0" smtClean="0"/>
              <a:t/>
            </a:r>
            <a:br>
              <a:rPr lang="en-US" dirty="0" smtClean="0"/>
            </a:br>
            <a:r>
              <a:rPr lang="en-US" dirty="0" smtClean="0"/>
              <a:t/>
            </a:r>
            <a:br>
              <a:rPr lang="en-US" dirty="0" smtClean="0"/>
            </a:br>
            <a:r>
              <a:rPr lang="en-US" dirty="0" smtClean="0"/>
              <a:t/>
            </a:r>
            <a:br>
              <a:rPr lang="en-US" dirty="0" smtClean="0"/>
            </a:br>
            <a:r>
              <a:rPr lang="en-US" b="0" dirty="0" smtClean="0"/>
              <a:t> High degree of crowding/stratification (blue arrows).Complex architecture with bridges and </a:t>
            </a:r>
            <a:r>
              <a:rPr lang="en-US" b="0" dirty="0" err="1" smtClean="0"/>
              <a:t>cribriform</a:t>
            </a:r>
            <a:r>
              <a:rPr lang="en-US" b="0" dirty="0" smtClean="0"/>
              <a:t> formations (red arrows).</a:t>
            </a:r>
            <a:br>
              <a:rPr lang="en-US" b="0" dirty="0" smtClean="0"/>
            </a:br>
            <a:r>
              <a:rPr lang="en-US" b="0" dirty="0" smtClean="0"/>
              <a:t/>
            </a:r>
            <a:br>
              <a:rPr lang="en-US" b="0" dirty="0" smtClean="0"/>
            </a:br>
            <a:r>
              <a:rPr lang="en-US" b="0" dirty="0" smtClean="0"/>
              <a:t>PIN is usually detected in </a:t>
            </a:r>
            <a:r>
              <a:rPr lang="en-US" b="0" dirty="0" smtClean="0">
                <a:effectLst>
                  <a:outerShdw blurRad="38100" dist="38100" dir="2700000" algn="tl">
                    <a:srgbClr val="000000">
                      <a:alpha val="43137"/>
                    </a:srgbClr>
                  </a:outerShdw>
                </a:effectLst>
              </a:rPr>
              <a:t>single</a:t>
            </a:r>
            <a:r>
              <a:rPr lang="en-US" b="0" dirty="0" smtClean="0"/>
              <a:t> glands or </a:t>
            </a:r>
            <a:r>
              <a:rPr lang="en-US" b="0" dirty="0" smtClean="0">
                <a:effectLst>
                  <a:outerShdw blurRad="38100" dist="38100" dir="2700000" algn="tl">
                    <a:srgbClr val="000000">
                      <a:alpha val="43137"/>
                    </a:srgbClr>
                  </a:outerShdw>
                </a:effectLst>
              </a:rPr>
              <a:t>small groups of glands with a lobular  configuration .</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r>
              <a:rPr lang="en-US" b="0" dirty="0" smtClean="0"/>
              <a:t>When  numerous large glands are too crowded and back-to-back, </a:t>
            </a:r>
            <a:r>
              <a:rPr lang="en-US" b="0" dirty="0" err="1" smtClean="0"/>
              <a:t>immunodetection</a:t>
            </a:r>
            <a:r>
              <a:rPr lang="en-US" b="0" dirty="0" smtClean="0"/>
              <a:t> of basal cells will rule out a PIN-like </a:t>
            </a:r>
            <a:r>
              <a:rPr lang="en-US" b="0" dirty="0" err="1" smtClean="0"/>
              <a:t>acinar</a:t>
            </a:r>
            <a:r>
              <a:rPr lang="en-US" b="0" dirty="0" smtClean="0"/>
              <a:t> </a:t>
            </a:r>
            <a:r>
              <a:rPr lang="en-US" b="0" dirty="0" err="1" smtClean="0"/>
              <a:t>adenocarcinoma</a:t>
            </a:r>
            <a:r>
              <a:rPr lang="en-US" b="0" dirty="0" smtClean="0"/>
              <a:t>.</a:t>
            </a:r>
            <a:br>
              <a:rPr lang="en-US" b="0" dirty="0" smtClean="0"/>
            </a:br>
            <a:r>
              <a:rPr lang="en-US" b="0" dirty="0" smtClean="0"/>
              <a:t> If </a:t>
            </a:r>
            <a:r>
              <a:rPr lang="en-US" b="0" spc="300" dirty="0" smtClean="0"/>
              <a:t> basal cells</a:t>
            </a:r>
            <a:r>
              <a:rPr lang="en-US" b="0" dirty="0" smtClean="0"/>
              <a:t> are not at all detected in a  </a:t>
            </a:r>
            <a:r>
              <a:rPr lang="en-US" b="0" spc="300" dirty="0" smtClean="0"/>
              <a:t>sufficient  number </a:t>
            </a:r>
            <a:r>
              <a:rPr lang="en-US" b="0" dirty="0" smtClean="0"/>
              <a:t>of glands, the diagnosis of cancer  can be made .</a:t>
            </a:r>
            <a:endParaRPr lang="el-GR" b="0" dirty="0"/>
          </a:p>
        </p:txBody>
      </p:sp>
      <p:pic>
        <p:nvPicPr>
          <p:cNvPr id="5" name="Picture 2" descr="C:\Users\θυμιος\Desktop\HIPON PROSTATE IMAGES - Αντίγραφο\NIKON 2ο αρχείο\F116\68374 A.JPG"/>
          <p:cNvPicPr>
            <a:picLocks noGrp="1" noChangeAspect="1" noChangeArrowheads="1"/>
          </p:cNvPicPr>
          <p:nvPr>
            <p:ph idx="1"/>
          </p:nvPr>
        </p:nvPicPr>
        <p:blipFill>
          <a:blip r:embed="rId2" cstate="print"/>
          <a:srcRect/>
          <a:stretch>
            <a:fillRect/>
          </a:stretch>
        </p:blipFill>
        <p:spPr bwMode="auto">
          <a:xfrm>
            <a:off x="4643406" y="0"/>
            <a:ext cx="4500594" cy="3374248"/>
          </a:xfrm>
          <a:prstGeom prst="rect">
            <a:avLst/>
          </a:prstGeom>
          <a:noFill/>
        </p:spPr>
      </p:pic>
      <p:pic>
        <p:nvPicPr>
          <p:cNvPr id="6" name="Picture 2" descr="C:\Users\θυμιος\Desktop\HIPON PROSTATE IMAGES - Αντίγραφο\NIKON 2ο αρχείο\F116\68374 E.JPG"/>
          <p:cNvPicPr>
            <a:picLocks noChangeAspect="1" noChangeArrowheads="1"/>
          </p:cNvPicPr>
          <p:nvPr/>
        </p:nvPicPr>
        <p:blipFill>
          <a:blip r:embed="rId3" cstate="print"/>
          <a:srcRect/>
          <a:stretch>
            <a:fillRect/>
          </a:stretch>
        </p:blipFill>
        <p:spPr bwMode="auto">
          <a:xfrm>
            <a:off x="4643406" y="3482554"/>
            <a:ext cx="4500594" cy="3375446"/>
          </a:xfrm>
          <a:prstGeom prst="rect">
            <a:avLst/>
          </a:prstGeom>
          <a:noFill/>
        </p:spPr>
      </p:pic>
      <p:sp>
        <p:nvSpPr>
          <p:cNvPr id="7" name="6 - Αριστερό βέλος"/>
          <p:cNvSpPr/>
          <p:nvPr/>
        </p:nvSpPr>
        <p:spPr>
          <a:xfrm rot="19841592">
            <a:off x="5686075" y="5714249"/>
            <a:ext cx="358692" cy="2674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ριστερό βέλος"/>
          <p:cNvSpPr/>
          <p:nvPr/>
        </p:nvSpPr>
        <p:spPr>
          <a:xfrm rot="19841592">
            <a:off x="6114704" y="1213655"/>
            <a:ext cx="358692" cy="26746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Αριστερό βέλος"/>
          <p:cNvSpPr/>
          <p:nvPr/>
        </p:nvSpPr>
        <p:spPr>
          <a:xfrm rot="19841592">
            <a:off x="5757513" y="1642284"/>
            <a:ext cx="358692" cy="26746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ριστερό βέλος"/>
          <p:cNvSpPr/>
          <p:nvPr/>
        </p:nvSpPr>
        <p:spPr>
          <a:xfrm rot="13702483">
            <a:off x="7683585" y="589205"/>
            <a:ext cx="358692" cy="26746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Αριστερό βέλος"/>
          <p:cNvSpPr/>
          <p:nvPr/>
        </p:nvSpPr>
        <p:spPr>
          <a:xfrm rot="13702483">
            <a:off x="5111818" y="5018360"/>
            <a:ext cx="358692" cy="26746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Αριστερό βέλος"/>
          <p:cNvSpPr/>
          <p:nvPr/>
        </p:nvSpPr>
        <p:spPr>
          <a:xfrm rot="17673625" flipV="1">
            <a:off x="7098889" y="4222105"/>
            <a:ext cx="358692" cy="2888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Αριστερό βέλος"/>
          <p:cNvSpPr/>
          <p:nvPr/>
        </p:nvSpPr>
        <p:spPr>
          <a:xfrm rot="14237802">
            <a:off x="8459738" y="2661182"/>
            <a:ext cx="358692" cy="2674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143372" cy="1214422"/>
          </a:xfrm>
        </p:spPr>
        <p:txBody>
          <a:bodyPr>
            <a:normAutofit fontScale="90000"/>
          </a:bodyPr>
          <a:lstStyle/>
          <a:p>
            <a:r>
              <a:rPr lang="en-US" dirty="0" smtClean="0"/>
              <a:t>Development of prostate </a:t>
            </a:r>
            <a:r>
              <a:rPr lang="en-US" dirty="0" err="1" smtClean="0"/>
              <a:t>acinar</a:t>
            </a:r>
            <a:r>
              <a:rPr lang="en-US" dirty="0" smtClean="0"/>
              <a:t> </a:t>
            </a:r>
            <a:r>
              <a:rPr lang="en-US" dirty="0" err="1" smtClean="0"/>
              <a:t>adenocarcinoma</a:t>
            </a:r>
            <a:r>
              <a:rPr lang="en-US" dirty="0" smtClean="0"/>
              <a:t> (small sized cancerous glands) adjacent  to HG PIN of the </a:t>
            </a:r>
            <a:r>
              <a:rPr lang="en-US" dirty="0" err="1" smtClean="0"/>
              <a:t>micropapillary</a:t>
            </a:r>
            <a:r>
              <a:rPr lang="en-US" dirty="0" smtClean="0"/>
              <a:t> type </a:t>
            </a:r>
            <a:r>
              <a:rPr lang="en-US" b="0" dirty="0" smtClean="0"/>
              <a:t>(purple arrows)</a:t>
            </a:r>
            <a:endParaRPr lang="el-GR" b="0" dirty="0"/>
          </a:p>
        </p:txBody>
      </p:sp>
      <p:sp>
        <p:nvSpPr>
          <p:cNvPr id="4" name="3 - Θέση κειμένου"/>
          <p:cNvSpPr>
            <a:spLocks noGrp="1"/>
          </p:cNvSpPr>
          <p:nvPr>
            <p:ph type="body" sz="half" idx="2"/>
          </p:nvPr>
        </p:nvSpPr>
        <p:spPr>
          <a:xfrm>
            <a:off x="0" y="1357298"/>
            <a:ext cx="4143372" cy="2786083"/>
          </a:xfrm>
        </p:spPr>
        <p:txBody>
          <a:bodyPr>
            <a:normAutofit lnSpcReduction="10000"/>
          </a:bodyPr>
          <a:lstStyle/>
          <a:p>
            <a:r>
              <a:rPr lang="en-US" sz="1600" dirty="0" smtClean="0"/>
              <a:t>It is possible to diagnose PIN in the absence of prominent nucleoli, based on nuclear </a:t>
            </a:r>
            <a:r>
              <a:rPr lang="en-US" sz="1600" dirty="0" err="1" smtClean="0"/>
              <a:t>pleomorphism</a:t>
            </a:r>
            <a:r>
              <a:rPr lang="en-US" sz="1600" dirty="0" smtClean="0"/>
              <a:t> , marked </a:t>
            </a:r>
            <a:r>
              <a:rPr lang="en-US" sz="1600" dirty="0" err="1" smtClean="0"/>
              <a:t>hyperchromasia</a:t>
            </a:r>
            <a:r>
              <a:rPr lang="en-US" sz="1600" dirty="0" smtClean="0"/>
              <a:t>  (as in this case, purple arrows) and/or mitotic figures .</a:t>
            </a:r>
          </a:p>
          <a:p>
            <a:endParaRPr lang="en-US" dirty="0" smtClean="0"/>
          </a:p>
          <a:p>
            <a:r>
              <a:rPr lang="en-US" sz="1600" dirty="0" smtClean="0"/>
              <a:t>Glands of cancer (red arrows) bud from HG PIN.   Their number and their  considerable distance  from HG PIN foci  are sufficient to make a diagnosis of </a:t>
            </a:r>
            <a:r>
              <a:rPr lang="en-US" sz="1600" dirty="0" err="1" smtClean="0"/>
              <a:t>acinar</a:t>
            </a:r>
            <a:r>
              <a:rPr lang="en-US" sz="1600" dirty="0" smtClean="0"/>
              <a:t> </a:t>
            </a:r>
            <a:r>
              <a:rPr lang="en-US" sz="1600" dirty="0" err="1" smtClean="0"/>
              <a:t>adenocarcinoma</a:t>
            </a:r>
            <a:r>
              <a:rPr lang="en-US" sz="1600" dirty="0" smtClean="0"/>
              <a:t>, since these small glands are unlikely to represent </a:t>
            </a:r>
            <a:r>
              <a:rPr lang="en-US" sz="1600" dirty="0" err="1" smtClean="0"/>
              <a:t>outpouchings</a:t>
            </a:r>
            <a:r>
              <a:rPr lang="en-US" sz="1600" dirty="0" smtClean="0"/>
              <a:t> of HG PIN .</a:t>
            </a:r>
            <a:endParaRPr lang="el-GR" sz="1600" dirty="0"/>
          </a:p>
        </p:txBody>
      </p:sp>
      <p:pic>
        <p:nvPicPr>
          <p:cNvPr id="5" name="Picture 2" descr="C:\Users\θυμιος\Desktop\HIPON PROSTATE IMAGES - Αντίγραφο\NIKON 2ο αρχείο\F112\32891 A.JPG"/>
          <p:cNvPicPr>
            <a:picLocks noChangeAspect="1" noChangeArrowheads="1"/>
          </p:cNvPicPr>
          <p:nvPr/>
        </p:nvPicPr>
        <p:blipFill>
          <a:blip r:embed="rId2" cstate="print"/>
          <a:srcRect/>
          <a:stretch>
            <a:fillRect/>
          </a:stretch>
        </p:blipFill>
        <p:spPr bwMode="auto">
          <a:xfrm>
            <a:off x="4143340" y="1"/>
            <a:ext cx="4762501" cy="3571876"/>
          </a:xfrm>
          <a:prstGeom prst="rect">
            <a:avLst/>
          </a:prstGeom>
          <a:noFill/>
        </p:spPr>
      </p:pic>
      <p:pic>
        <p:nvPicPr>
          <p:cNvPr id="6" name="Picture 2" descr="C:\Users\θυμιος\Desktop\HIPON PROSTATE IMAGES - Αντίγραφο\NIKON 2ο αρχείο\F112\32891 B.JPG"/>
          <p:cNvPicPr>
            <a:picLocks noGrp="1" noChangeAspect="1" noChangeArrowheads="1"/>
          </p:cNvPicPr>
          <p:nvPr>
            <p:ph idx="1"/>
          </p:nvPr>
        </p:nvPicPr>
        <p:blipFill>
          <a:blip r:embed="rId3" cstate="print"/>
          <a:srcRect/>
          <a:stretch>
            <a:fillRect/>
          </a:stretch>
        </p:blipFill>
        <p:spPr bwMode="auto">
          <a:xfrm>
            <a:off x="4357686" y="3571876"/>
            <a:ext cx="4383054" cy="3286124"/>
          </a:xfrm>
          <a:prstGeom prst="rect">
            <a:avLst/>
          </a:prstGeom>
          <a:noFill/>
        </p:spPr>
      </p:pic>
      <p:pic>
        <p:nvPicPr>
          <p:cNvPr id="7" name="Picture 2" descr="C:\Users\θυμιος\Desktop\HIPON PROSTATE IMAGES - Αντίγραφο\NIKON 2ο αρχείο\F112\32891C.JPG"/>
          <p:cNvPicPr>
            <a:picLocks noChangeAspect="1" noChangeArrowheads="1"/>
          </p:cNvPicPr>
          <p:nvPr/>
        </p:nvPicPr>
        <p:blipFill>
          <a:blip r:embed="rId4" cstate="print"/>
          <a:srcRect/>
          <a:stretch>
            <a:fillRect/>
          </a:stretch>
        </p:blipFill>
        <p:spPr bwMode="auto">
          <a:xfrm>
            <a:off x="238127" y="4143381"/>
            <a:ext cx="3619493" cy="2714620"/>
          </a:xfrm>
          <a:prstGeom prst="rect">
            <a:avLst/>
          </a:prstGeom>
          <a:noFill/>
        </p:spPr>
      </p:pic>
      <p:sp>
        <p:nvSpPr>
          <p:cNvPr id="8" name="7 - Αριστερό-δεξιό βέλος"/>
          <p:cNvSpPr/>
          <p:nvPr/>
        </p:nvSpPr>
        <p:spPr>
          <a:xfrm rot="18537765">
            <a:off x="5354174" y="1459766"/>
            <a:ext cx="335562" cy="150817"/>
          </a:xfrm>
          <a:prstGeom prst="lef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Αριστερό-δεξιό βέλος"/>
          <p:cNvSpPr/>
          <p:nvPr/>
        </p:nvSpPr>
        <p:spPr>
          <a:xfrm rot="18537765">
            <a:off x="7693876" y="2021852"/>
            <a:ext cx="513941" cy="190311"/>
          </a:xfrm>
          <a:prstGeom prst="lef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ριστερό-δεξιό βέλος"/>
          <p:cNvSpPr/>
          <p:nvPr/>
        </p:nvSpPr>
        <p:spPr>
          <a:xfrm rot="16200000">
            <a:off x="7961091" y="5540635"/>
            <a:ext cx="415790" cy="193048"/>
          </a:xfrm>
          <a:prstGeom prst="lef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Αριστερό-δεξιό βέλος"/>
          <p:cNvSpPr/>
          <p:nvPr/>
        </p:nvSpPr>
        <p:spPr>
          <a:xfrm rot="18537765">
            <a:off x="1210770" y="4603039"/>
            <a:ext cx="335562" cy="150817"/>
          </a:xfrm>
          <a:prstGeom prst="lef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επάνω"/>
          <p:cNvSpPr/>
          <p:nvPr/>
        </p:nvSpPr>
        <p:spPr>
          <a:xfrm rot="19713064">
            <a:off x="7033671" y="2771072"/>
            <a:ext cx="357190" cy="50006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επάνω"/>
          <p:cNvSpPr/>
          <p:nvPr/>
        </p:nvSpPr>
        <p:spPr>
          <a:xfrm rot="6497091">
            <a:off x="4461627" y="5085152"/>
            <a:ext cx="388970" cy="50006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επάνω"/>
          <p:cNvSpPr/>
          <p:nvPr/>
        </p:nvSpPr>
        <p:spPr>
          <a:xfrm rot="2204162">
            <a:off x="1539655" y="6138876"/>
            <a:ext cx="388970" cy="50006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Βέλος προς τα επάνω"/>
          <p:cNvSpPr/>
          <p:nvPr/>
        </p:nvSpPr>
        <p:spPr>
          <a:xfrm rot="286279">
            <a:off x="6020939" y="2585733"/>
            <a:ext cx="357190" cy="50006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TotalTime>
  <Words>2043</Words>
  <Application>Microsoft Office PowerPoint</Application>
  <PresentationFormat>Προβολή στην οθόνη (4:3)</PresentationFormat>
  <Paragraphs>79</Paragraphs>
  <Slides>21</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21</vt:i4>
      </vt:variant>
    </vt:vector>
  </HeadingPairs>
  <TitlesOfParts>
    <vt:vector size="22" baseType="lpstr">
      <vt:lpstr>Θέμα του Office</vt:lpstr>
      <vt:lpstr>Prostate large glands pattern</vt:lpstr>
      <vt:lpstr>Seminal vesicles/ejaculatory duct epithelium</vt:lpstr>
      <vt:lpstr>Benign nodular prostate hyperplasia</vt:lpstr>
      <vt:lpstr>Benign nodular prostate hyperplasia</vt:lpstr>
      <vt:lpstr>Evident basophilia in two large sized glands with PIN (blue asterisks); glands with PIN  show papillary projections/infoldings similar to adjacent, non basophilic benign prostate glands (yellow asterisks). The architecture is that of  benign glands (yellow asterisks) but nuclear atypia makes the glands basophilic, so they attract our attention. PIN is a lesion of the peripheral zone  and thus it is frequently encountered in needle-biopsy material, like acinar adenocarcinoma. </vt:lpstr>
      <vt:lpstr>Nuclear atypia in high grade (HG) PIN. Loss of polarity ,numerous visible eccentric nucleoli (thin black arrows) and quite uniform atypia in acinar cells (cuboidal cells with round nuclei) close to the basement membrane. At least some basal cells (green arrows) are present in PIN. Note that acinar cells towards the centre (yellow arrows)  exhibit nuclei with more benign morphology compared to  the basally orientated acinar cells by which PIN grading is made; this maturation phenomenon can be observed in HG PIN. This phenomenon along with the uniform atypia of acinar cells discriminates HG PIN from intraductal carcinoma of the prostate.</vt:lpstr>
      <vt:lpstr>High grade (HG) PIN </vt:lpstr>
      <vt:lpstr>High Grade Prostatic Intraepithelial neoplasia  (HG PIN)    High degree of crowding/stratification (blue arrows).Complex architecture with bridges and cribriform formations (red arrows).  PIN is usually detected in single glands or small groups of glands with a lobular  configuration .    When  numerous large glands are too crowded and back-to-back, immunodetection of basal cells will rule out a PIN-like acinar adenocarcinoma.  If  basal cells are not at all detected in a  sufficient  number of glands, the diagnosis of cancer  can be made .</vt:lpstr>
      <vt:lpstr>Development of prostate acinar adenocarcinoma (small sized cancerous glands) adjacent  to HG PIN of the micropapillary type (purple arrows)</vt:lpstr>
      <vt:lpstr>Immunohistochemistry results at the previous lesion. PIN and adjacent carcinoma of Gleason pattern 3.</vt:lpstr>
      <vt:lpstr>HG PIN (dark brown arrow) and adjacent atypical glands (orange arrows) (PIN-ATYP). Immunohistochemistry is not particularly useful . Racemase is expressed with a specific staining pattern both in PIN  focus and in adjacent atypical small glands. Basal cells are identified  both in HG PIN focus and in a small gland nearby; diagnosis of cancer could not  be made even if the small gland of the left image (orange arrow) completely lacked basal cells. Remember that in order to diagnose cancer a sufficient number of glands  (at least 3) should be completely devoid of basal cells.</vt:lpstr>
      <vt:lpstr>Conventional (acinar) adenocarcinoma of the prostate with merging cancerous glands resulting in cribriform architecture. Atypical acinar cell morphology. Perineural invasion (blue asterisk), pathognomonic of cancer .</vt:lpstr>
      <vt:lpstr>Conventional (acinar) adenocarcinoma of the prostate with cribriform architecture</vt:lpstr>
      <vt:lpstr>Cribriform pattern of high grade prostate acinar adenocarcinoma   (Gleason pattern 4)</vt:lpstr>
      <vt:lpstr>Prostate ductal adenocarcinoma</vt:lpstr>
      <vt:lpstr>Prostate ductal adenocarcinoma. Too large glandular structures of various sizes  with distorted and complex architecture (red asterisks).  Papillary architecture (red arrows). In the papillary pattern of ductal adenocarcinoma , the papillae are supported by a fibrovascular core; this core is absent in the papillae of PIN.</vt:lpstr>
      <vt:lpstr>Ductal adenocarcinoma of the prostate. Solid papillary (red arrows pointing to vascular cores of the papillae which in this case appear solid) combined with cribriform-like architecture (blue arrows). </vt:lpstr>
      <vt:lpstr>Atypical ductal –cell  morphology.</vt:lpstr>
      <vt:lpstr>IMPORTANT MESSAGE  The diagnosis of “intraductal” prostate carcinoma depends on the type of cell morphology.</vt:lpstr>
      <vt:lpstr> Urothelial carcinoma involving  prostatic periurethreal ducts.  Remaining amyloid bodies are observed in some ducts (pink circle).  Basal cells  may be identified.  Considerable nuclear pleomorphism and  overlapping as well as  increased mitotic rate are hallmarks of high grade urothelial cancer.  </vt:lpstr>
      <vt:lpstr>Urothelial carcinoma involving  prostatic periurethreal ducts (black asterisks). In contrast to epithelial cells and secretions of adjacent atrophic prostate glands which serve as an internal positive control  for anti-PSA  immunostain (pink arrows), urothelial carcinoma is PSA-immunonegative.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Prostate large gland pattern</dc:title>
  <dc:creator>Jennifer</dc:creator>
  <cp:lastModifiedBy>Jennifer</cp:lastModifiedBy>
  <cp:revision>158</cp:revision>
  <dcterms:created xsi:type="dcterms:W3CDTF">2013-08-13T09:17:40Z</dcterms:created>
  <dcterms:modified xsi:type="dcterms:W3CDTF">2013-08-20T05:11:38Z</dcterms:modified>
</cp:coreProperties>
</file>