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311" r:id="rId4"/>
    <p:sldId id="312" r:id="rId5"/>
    <p:sldId id="313" r:id="rId6"/>
    <p:sldId id="309" r:id="rId7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Century Gothic" panose="020B050202020202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45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393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2ffc96fa9_0_12:notes"/>
          <p:cNvSpPr txBox="1">
            <a:spLocks noGrp="1"/>
          </p:cNvSpPr>
          <p:nvPr>
            <p:ph type="body" idx="1"/>
          </p:nvPr>
        </p:nvSpPr>
        <p:spPr>
          <a:xfrm>
            <a:off x="685800" y="4399845"/>
            <a:ext cx="5486400" cy="360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g232ffc96fa9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7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32ffc96fa9_0_98:notes"/>
          <p:cNvSpPr txBox="1">
            <a:spLocks noGrp="1"/>
          </p:cNvSpPr>
          <p:nvPr>
            <p:ph type="body" idx="1"/>
          </p:nvPr>
        </p:nvSpPr>
        <p:spPr>
          <a:xfrm>
            <a:off x="685800" y="4399845"/>
            <a:ext cx="5486400" cy="360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g232ffc96fa9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7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32ffc96fa9_0_98:notes"/>
          <p:cNvSpPr txBox="1">
            <a:spLocks noGrp="1"/>
          </p:cNvSpPr>
          <p:nvPr>
            <p:ph type="body" idx="1"/>
          </p:nvPr>
        </p:nvSpPr>
        <p:spPr>
          <a:xfrm>
            <a:off x="685800" y="4399845"/>
            <a:ext cx="5486400" cy="360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g232ffc96fa9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7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4826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32ffc96fa9_0_98:notes"/>
          <p:cNvSpPr txBox="1">
            <a:spLocks noGrp="1"/>
          </p:cNvSpPr>
          <p:nvPr>
            <p:ph type="body" idx="1"/>
          </p:nvPr>
        </p:nvSpPr>
        <p:spPr>
          <a:xfrm>
            <a:off x="685800" y="4399845"/>
            <a:ext cx="5486400" cy="360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g232ffc96fa9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7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907573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32ffc96fa9_0_98:notes"/>
          <p:cNvSpPr txBox="1">
            <a:spLocks noGrp="1"/>
          </p:cNvSpPr>
          <p:nvPr>
            <p:ph type="body" idx="1"/>
          </p:nvPr>
        </p:nvSpPr>
        <p:spPr>
          <a:xfrm>
            <a:off x="685800" y="4399845"/>
            <a:ext cx="5486400" cy="360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g232ffc96fa9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7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3317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32ffc96fa9_0_98:notes"/>
          <p:cNvSpPr txBox="1">
            <a:spLocks noGrp="1"/>
          </p:cNvSpPr>
          <p:nvPr>
            <p:ph type="body" idx="1"/>
          </p:nvPr>
        </p:nvSpPr>
        <p:spPr>
          <a:xfrm>
            <a:off x="685800" y="4399845"/>
            <a:ext cx="5486400" cy="360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63;g232ffc96fa9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7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9813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peline.zoominfo.com/marketing/how-to-calculate-total-addressable-market#calculate-ta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youtu.be/K7csFSayHj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ipeline.zoominfo.com/marketing/how-to-calculate-total-addressable-market#calculate-ta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ipeline.zoominfo.com/marketing/how-to-calculate-total-addressable-market#calculate-ta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url=https%3A%2F%2Fwww.slideteam.net%2Fcompetitive-analysis-matrix-sample-ppt-files.html&amp;psig=AOvVaw3uE1MrzXnKy2wHt5338QwX&amp;ust=1683126608159000&amp;source=images&amp;cd=vfe&amp;ved=0CBQQ3YkBahcKEwiAm6Gv9db-AhUAAAAAHQAAAAAQAw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ipeline.zoominfo.com/marketing/how-to-calculate-total-addressable-market#calculate-tam" TargetMode="Externa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520400" y="1073164"/>
            <a:ext cx="6103200" cy="76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286D9F"/>
              </a:buClr>
              <a:buSzPct val="100000"/>
              <a:buFont typeface="Calibri"/>
              <a:buNone/>
            </a:pPr>
            <a:r>
              <a:rPr lang="en-GB" sz="3600" b="1" i="0" u="none" strike="noStrike" cap="none" dirty="0">
                <a:solidFill>
                  <a:srgbClr val="286D9F"/>
                </a:solidFill>
                <a:latin typeface="Calibri"/>
                <a:ea typeface="Calibri"/>
                <a:cs typeface="Calibri"/>
                <a:sym typeface="Calibri"/>
              </a:rPr>
              <a:t>Tea</a:t>
            </a:r>
            <a:r>
              <a:rPr lang="en-GB" sz="3600" b="1" dirty="0">
                <a:solidFill>
                  <a:srgbClr val="286D9F"/>
                </a:solidFill>
                <a:latin typeface="Calibri"/>
                <a:ea typeface="Calibri"/>
                <a:cs typeface="Calibri"/>
                <a:sym typeface="Calibri"/>
              </a:rPr>
              <a:t>m Name and/or Logo Here</a:t>
            </a:r>
            <a:endParaRPr sz="3600" i="0" u="none" strike="noStrike" cap="none" dirty="0">
              <a:solidFill>
                <a:srgbClr val="286D9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/>
        </p:nvSpPr>
        <p:spPr>
          <a:xfrm>
            <a:off x="4" y="0"/>
            <a:ext cx="9144000" cy="598500"/>
          </a:xfrm>
          <a:prstGeom prst="rect">
            <a:avLst/>
          </a:prstGeom>
          <a:solidFill>
            <a:srgbClr val="5D456F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342900" lvl="0" indent="-34290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bg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Αγορά(</a:t>
            </a:r>
            <a:r>
              <a:rPr lang="el-GR" sz="3200" dirty="0" err="1">
                <a:solidFill>
                  <a:schemeClr val="bg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ές</a:t>
            </a:r>
            <a:r>
              <a:rPr lang="el-GR" sz="3200" dirty="0">
                <a:solidFill>
                  <a:schemeClr val="bg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) /στόχος(οι)</a:t>
            </a:r>
          </a:p>
        </p:txBody>
      </p:sp>
      <p:sp>
        <p:nvSpPr>
          <p:cNvPr id="69" name="Google Shape;69;p14"/>
          <p:cNvSpPr txBox="1"/>
          <p:nvPr/>
        </p:nvSpPr>
        <p:spPr>
          <a:xfrm>
            <a:off x="531750" y="1169511"/>
            <a:ext cx="8080500" cy="2031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el-GR" sz="2400" dirty="0">
                <a:solidFill>
                  <a:srgbClr val="5D45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Αγορά Στόχος 1: …</a:t>
            </a:r>
          </a:p>
          <a:p>
            <a:pPr lvl="0"/>
            <a:endParaRPr lang="el-GR" sz="2400" dirty="0">
              <a:solidFill>
                <a:srgbClr val="5D456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lvl="0"/>
            <a:endParaRPr lang="el-GR" sz="2400" dirty="0">
              <a:solidFill>
                <a:srgbClr val="5D456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lvl="0"/>
            <a:endParaRPr lang="el-GR" sz="2400" dirty="0">
              <a:solidFill>
                <a:srgbClr val="5D456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lvl="0"/>
            <a:r>
              <a:rPr lang="el-GR" sz="2400" dirty="0">
                <a:solidFill>
                  <a:srgbClr val="5D45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Αγορά Στόχος 2: …</a:t>
            </a:r>
            <a:endParaRPr sz="2400" dirty="0">
              <a:solidFill>
                <a:srgbClr val="5D456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" name="Google Shape;69;p14">
            <a:extLst>
              <a:ext uri="{FF2B5EF4-FFF2-40B4-BE49-F238E27FC236}">
                <a16:creationId xmlns:a16="http://schemas.microsoft.com/office/drawing/2014/main" id="{6C4FEDD1-45E5-4E84-A758-B392252D1AF5}"/>
              </a:ext>
            </a:extLst>
          </p:cNvPr>
          <p:cNvSpPr txBox="1"/>
          <p:nvPr/>
        </p:nvSpPr>
        <p:spPr>
          <a:xfrm>
            <a:off x="531750" y="3620076"/>
            <a:ext cx="8080500" cy="353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el-GR" sz="1050" dirty="0">
                <a:solidFill>
                  <a:srgbClr val="5D45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Αν έχετε καταλήξει μόνο σε 1 αγορά στόχο γράφετε μόνο αυτή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/>
        </p:nvSpPr>
        <p:spPr>
          <a:xfrm>
            <a:off x="4" y="0"/>
            <a:ext cx="9144000" cy="598500"/>
          </a:xfrm>
          <a:prstGeom prst="rect">
            <a:avLst/>
          </a:prstGeom>
          <a:solidFill>
            <a:srgbClr val="5D456F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342900" lvl="0" indent="-34290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Total Addressable Market</a:t>
            </a:r>
            <a:endParaRPr lang="el-GR" sz="3200" dirty="0">
              <a:solidFill>
                <a:schemeClr val="bg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9" name="Google Shape;69;p14">
            <a:hlinkClick r:id="rId3"/>
          </p:cNvPr>
          <p:cNvSpPr txBox="1"/>
          <p:nvPr/>
        </p:nvSpPr>
        <p:spPr>
          <a:xfrm>
            <a:off x="531750" y="794875"/>
            <a:ext cx="8080500" cy="2985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en-GB" dirty="0">
                <a:solidFill>
                  <a:srgbClr val="5D45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 calculate your market size using a bottom-up approach, multiply the total number of accounts in your industry by the annual contract value (ACV) of your company’s product or service.</a:t>
            </a:r>
          </a:p>
          <a:p>
            <a:pPr lvl="0"/>
            <a:endParaRPr lang="en-GB" dirty="0">
              <a:solidFill>
                <a:srgbClr val="5D456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lvl="0"/>
            <a:r>
              <a:rPr lang="en-GB" b="1" dirty="0">
                <a:solidFill>
                  <a:srgbClr val="5D45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TAM = $(Total # of Accounts) x ACV</a:t>
            </a:r>
            <a:br>
              <a:rPr lang="en-GB" dirty="0">
                <a:solidFill>
                  <a:srgbClr val="5D456F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lang="en-GB" dirty="0">
                <a:solidFill>
                  <a:srgbClr val="5D456F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n-GB" dirty="0">
                <a:solidFill>
                  <a:srgbClr val="5D45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Example: </a:t>
            </a:r>
          </a:p>
          <a:p>
            <a:pPr lvl="0"/>
            <a:r>
              <a:rPr lang="en-GB" dirty="0">
                <a:solidFill>
                  <a:srgbClr val="5D45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Suppose you have a beverage company that could sell lemonade to 1,000 vendors on the West Coast. Each case of lemonade costs $30, and on average your vendors buy 50 cases per year, totalling $1,500. </a:t>
            </a:r>
          </a:p>
          <a:p>
            <a:pPr lvl="0"/>
            <a:endParaRPr lang="en-GB" dirty="0">
              <a:solidFill>
                <a:srgbClr val="5D456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lvl="0"/>
            <a:r>
              <a:rPr lang="en-GB" dirty="0">
                <a:solidFill>
                  <a:srgbClr val="5D45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You can calculate your TAM for the West Coast by multiplying 1,000 vendors by $1,500, which equals a total market of $1.5 million.</a:t>
            </a:r>
          </a:p>
        </p:txBody>
      </p:sp>
      <p:sp>
        <p:nvSpPr>
          <p:cNvPr id="9" name="Google Shape;69;p14">
            <a:hlinkClick r:id="rId3"/>
            <a:extLst>
              <a:ext uri="{FF2B5EF4-FFF2-40B4-BE49-F238E27FC236}">
                <a16:creationId xmlns:a16="http://schemas.microsoft.com/office/drawing/2014/main" id="{4E992620-F5D7-41D1-AE79-9515CEDA03BB}"/>
              </a:ext>
            </a:extLst>
          </p:cNvPr>
          <p:cNvSpPr txBox="1"/>
          <p:nvPr/>
        </p:nvSpPr>
        <p:spPr>
          <a:xfrm>
            <a:off x="531750" y="3791254"/>
            <a:ext cx="80805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en-GB" b="1" dirty="0">
                <a:solidFill>
                  <a:srgbClr val="5D456F"/>
                </a:solidFill>
                <a:latin typeface="Century Gothic"/>
                <a:ea typeface="Century Gothic"/>
                <a:cs typeface="Century Gothic"/>
                <a:sym typeface="Century Gothic"/>
                <a:hlinkClick r:id="rId4"/>
              </a:rPr>
              <a:t>See example video</a:t>
            </a:r>
            <a:endParaRPr lang="en-GB" b="1" dirty="0">
              <a:solidFill>
                <a:srgbClr val="5D456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094034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/>
        </p:nvSpPr>
        <p:spPr>
          <a:xfrm>
            <a:off x="4" y="0"/>
            <a:ext cx="9144000" cy="598500"/>
          </a:xfrm>
          <a:prstGeom prst="rect">
            <a:avLst/>
          </a:prstGeom>
          <a:solidFill>
            <a:srgbClr val="5D456F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342900" lvl="0" indent="-34290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Total Addressable Market</a:t>
            </a:r>
            <a:endParaRPr lang="el-GR" sz="3200" dirty="0">
              <a:solidFill>
                <a:schemeClr val="bg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9" name="Google Shape;69;p14">
            <a:hlinkClick r:id="rId3"/>
          </p:cNvPr>
          <p:cNvSpPr txBox="1"/>
          <p:nvPr/>
        </p:nvSpPr>
        <p:spPr>
          <a:xfrm>
            <a:off x="531750" y="1956227"/>
            <a:ext cx="8080500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el-GR" dirty="0">
                <a:solidFill>
                  <a:srgbClr val="5D45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Παρουσιάστε μας τη συνολική σας αγορά εδώ, βάση των προαναφερθέντων υπολογισμών. </a:t>
            </a:r>
          </a:p>
          <a:p>
            <a:pPr lvl="0"/>
            <a:r>
              <a:rPr lang="el-GR" dirty="0">
                <a:solidFill>
                  <a:srgbClr val="5D45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Καλό θα ήταν να επεξηγήσετε με λίγα λόγια πως καταλήξατε στο κάθε νούμερο. </a:t>
            </a:r>
            <a:endParaRPr lang="en-GB" dirty="0">
              <a:solidFill>
                <a:srgbClr val="5D456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824620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/>
        </p:nvSpPr>
        <p:spPr>
          <a:xfrm>
            <a:off x="4" y="0"/>
            <a:ext cx="9144000" cy="598500"/>
          </a:xfrm>
          <a:prstGeom prst="rect">
            <a:avLst/>
          </a:prstGeom>
          <a:solidFill>
            <a:srgbClr val="5D456F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342900" lvl="0" indent="-34290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bg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Αρχικό </a:t>
            </a:r>
            <a:r>
              <a:rPr lang="en-GB" sz="2000" dirty="0">
                <a:solidFill>
                  <a:schemeClr val="bg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set </a:t>
            </a:r>
            <a:r>
              <a:rPr lang="el-GR" sz="2000" dirty="0">
                <a:solidFill>
                  <a:schemeClr val="bg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ερωτήσεων για ερωτηματολόγιο/</a:t>
            </a:r>
            <a:r>
              <a:rPr lang="en-GB" sz="2000" dirty="0">
                <a:solidFill>
                  <a:schemeClr val="bg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script </a:t>
            </a:r>
            <a:r>
              <a:rPr lang="el-GR" sz="2000" dirty="0">
                <a:solidFill>
                  <a:schemeClr val="bg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συνεντεύξεων</a:t>
            </a:r>
          </a:p>
        </p:txBody>
      </p:sp>
      <p:sp>
        <p:nvSpPr>
          <p:cNvPr id="69" name="Google Shape;69;p14">
            <a:hlinkClick r:id="rId3"/>
          </p:cNvPr>
          <p:cNvSpPr txBox="1"/>
          <p:nvPr/>
        </p:nvSpPr>
        <p:spPr>
          <a:xfrm>
            <a:off x="531750" y="1633497"/>
            <a:ext cx="8080500" cy="1477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el-GR" dirty="0">
                <a:solidFill>
                  <a:srgbClr val="5D45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Εφόσον αποφασίσετε να εξετάσετε την αξία που έχει το προϊόν/υπηρεσία σας για την αγορά-στόχο στην οποία έχετε καταλήξει, μέσω ερωτηματολογίων, καταγράψτε εδώ το σύνολο των ερωτήσεων που θα εμπεριέχει. </a:t>
            </a:r>
            <a:br>
              <a:rPr lang="el-GR" dirty="0">
                <a:solidFill>
                  <a:srgbClr val="5D456F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lang="el-GR" dirty="0">
                <a:solidFill>
                  <a:srgbClr val="5D456F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l-GR" dirty="0">
                <a:solidFill>
                  <a:srgbClr val="5D45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Εφόσον αποφασίσετε να πραγματοποιήσετε συνεντεύξεις/</a:t>
            </a:r>
            <a:r>
              <a:rPr lang="en-GB" dirty="0">
                <a:solidFill>
                  <a:srgbClr val="5D45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Focus Group</a:t>
            </a:r>
            <a:r>
              <a:rPr lang="el-GR" dirty="0">
                <a:solidFill>
                  <a:srgbClr val="5D45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καταγράψτε το ενδεικτικό κείμενο συζήτησης εδώ. </a:t>
            </a:r>
            <a:endParaRPr lang="en-GB" dirty="0">
              <a:solidFill>
                <a:srgbClr val="5D456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003430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ompetitive Analysis Matrix Sample Ppt Files | Presentation PowerPoint  Diagrams | PPT Sample Presentations | PPT Infographics">
            <a:hlinkClick r:id="rId3"/>
            <a:extLst>
              <a:ext uri="{FF2B5EF4-FFF2-40B4-BE49-F238E27FC236}">
                <a16:creationId xmlns:a16="http://schemas.microsoft.com/office/drawing/2014/main" id="{EE9748B4-B552-4179-AB5E-3C466CEF77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2" t="26297" r="2497" b="13305"/>
          <a:stretch/>
        </p:blipFill>
        <p:spPr bwMode="auto">
          <a:xfrm>
            <a:off x="2453119" y="1620826"/>
            <a:ext cx="6096787" cy="2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Google Shape;68;p14"/>
          <p:cNvSpPr txBox="1"/>
          <p:nvPr/>
        </p:nvSpPr>
        <p:spPr>
          <a:xfrm>
            <a:off x="4" y="0"/>
            <a:ext cx="9144000" cy="598500"/>
          </a:xfrm>
          <a:prstGeom prst="rect">
            <a:avLst/>
          </a:prstGeom>
          <a:solidFill>
            <a:srgbClr val="5D456F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lvl="0">
              <a:buClr>
                <a:srgbClr val="666666"/>
              </a:buClr>
              <a:buSzPts val="3200"/>
            </a:pPr>
            <a:r>
              <a:rPr lang="el-GR" sz="2400" b="1" i="0" u="none" strike="noStrike" cap="none" dirty="0">
                <a:solidFill>
                  <a:schemeClr val="lt1"/>
                </a:solidFill>
                <a:latin typeface="Century Gothic"/>
                <a:sym typeface="Century Gothic"/>
              </a:rPr>
              <a:t>Ανάλυση Ανταγωνισμού (μέθοδος </a:t>
            </a:r>
            <a:r>
              <a:rPr lang="en-GB" sz="2400" b="1" i="0" u="none" strike="noStrike" cap="none" dirty="0">
                <a:solidFill>
                  <a:schemeClr val="lt1"/>
                </a:solidFill>
                <a:latin typeface="Century Gothic"/>
                <a:sym typeface="Century Gothic"/>
              </a:rPr>
              <a:t>Benchmarking</a:t>
            </a:r>
            <a:r>
              <a:rPr lang="el-GR" sz="2400" b="1" i="0" u="none" strike="noStrike" cap="none" dirty="0">
                <a:solidFill>
                  <a:schemeClr val="lt1"/>
                </a:solidFill>
                <a:latin typeface="Century Gothic"/>
                <a:sym typeface="Century Gothic"/>
              </a:rPr>
              <a:t>)</a:t>
            </a:r>
            <a:endParaRPr sz="1100" b="1" i="0" u="none" strike="noStrike" cap="none" dirty="0">
              <a:solidFill>
                <a:schemeClr val="lt1"/>
              </a:solidFill>
            </a:endParaRPr>
          </a:p>
        </p:txBody>
      </p:sp>
      <p:sp>
        <p:nvSpPr>
          <p:cNvPr id="9" name="Google Shape;69;p14">
            <a:hlinkClick r:id="rId5"/>
            <a:extLst>
              <a:ext uri="{FF2B5EF4-FFF2-40B4-BE49-F238E27FC236}">
                <a16:creationId xmlns:a16="http://schemas.microsoft.com/office/drawing/2014/main" id="{550395F0-7E69-4ACC-AED0-2CC76E8959D7}"/>
              </a:ext>
            </a:extLst>
          </p:cNvPr>
          <p:cNvSpPr txBox="1"/>
          <p:nvPr/>
        </p:nvSpPr>
        <p:spPr>
          <a:xfrm>
            <a:off x="531750" y="857118"/>
            <a:ext cx="8080500" cy="830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el-GR" dirty="0">
                <a:solidFill>
                  <a:srgbClr val="5D45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Χρησιμοποιείστε τον πίνακα που βλέπετε ως υπόδειγμα για να παρουσιάσετε τον δικό σας άμεσο και έμμεσο ανταγωνισμό με τα ανάλογα χαρακτηριστικά που πιστεύετε πως σας διαφοροποιούν.</a:t>
            </a:r>
            <a:endParaRPr lang="en-GB" dirty="0">
              <a:solidFill>
                <a:srgbClr val="5D456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609880141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282</Words>
  <Application>Microsoft Office PowerPoint</Application>
  <PresentationFormat>On-screen Show (16:9)</PresentationFormat>
  <Paragraphs>23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Century Gothic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Vaso</dc:creator>
  <cp:lastModifiedBy>ΚΑΡΑΓΙΑΝΝΑΚΗ ΑΓΓΕΛΙΚΗ;KARAGIANNAKI AGGELIKI</cp:lastModifiedBy>
  <cp:revision>19</cp:revision>
  <dcterms:modified xsi:type="dcterms:W3CDTF">2023-05-08T14:07:42Z</dcterms:modified>
</cp:coreProperties>
</file>